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324" r:id="rId3"/>
    <p:sldId id="444" r:id="rId4"/>
    <p:sldId id="445" r:id="rId5"/>
    <p:sldId id="446" r:id="rId6"/>
    <p:sldId id="447" r:id="rId7"/>
    <p:sldId id="393" r:id="rId8"/>
    <p:sldId id="297" r:id="rId9"/>
    <p:sldId id="300" r:id="rId10"/>
    <p:sldId id="301" r:id="rId11"/>
    <p:sldId id="403" r:id="rId12"/>
    <p:sldId id="318" r:id="rId13"/>
    <p:sldId id="292" r:id="rId14"/>
    <p:sldId id="320" r:id="rId15"/>
    <p:sldId id="404" r:id="rId16"/>
    <p:sldId id="319" r:id="rId17"/>
    <p:sldId id="405" r:id="rId18"/>
    <p:sldId id="321" r:id="rId19"/>
    <p:sldId id="407" r:id="rId20"/>
    <p:sldId id="323" r:id="rId21"/>
    <p:sldId id="409" r:id="rId22"/>
    <p:sldId id="448" r:id="rId23"/>
    <p:sldId id="406" r:id="rId24"/>
    <p:sldId id="449" r:id="rId25"/>
    <p:sldId id="450" r:id="rId26"/>
    <p:sldId id="451" r:id="rId27"/>
    <p:sldId id="454" r:id="rId28"/>
    <p:sldId id="455" r:id="rId29"/>
    <p:sldId id="438" r:id="rId30"/>
    <p:sldId id="457" r:id="rId31"/>
    <p:sldId id="265" r:id="rId32"/>
    <p:sldId id="296" r:id="rId33"/>
    <p:sldId id="430" r:id="rId34"/>
    <p:sldId id="394" r:id="rId35"/>
    <p:sldId id="421" r:id="rId36"/>
    <p:sldId id="422" r:id="rId37"/>
    <p:sldId id="423" r:id="rId38"/>
    <p:sldId id="426" r:id="rId39"/>
    <p:sldId id="425" r:id="rId40"/>
    <p:sldId id="408" r:id="rId41"/>
    <p:sldId id="399" r:id="rId42"/>
    <p:sldId id="411" r:id="rId43"/>
    <p:sldId id="412" r:id="rId44"/>
    <p:sldId id="429" r:id="rId45"/>
    <p:sldId id="322" r:id="rId46"/>
    <p:sldId id="452" r:id="rId47"/>
    <p:sldId id="302" r:id="rId48"/>
    <p:sldId id="295" r:id="rId49"/>
    <p:sldId id="268" r:id="rId50"/>
    <p:sldId id="307" r:id="rId51"/>
    <p:sldId id="456" r:id="rId52"/>
    <p:sldId id="299" r:id="rId53"/>
    <p:sldId id="458" r:id="rId54"/>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667" autoAdjust="0"/>
    <p:restoredTop sz="94660"/>
  </p:normalViewPr>
  <p:slideViewPr>
    <p:cSldViewPr snapToGrid="0">
      <p:cViewPr>
        <p:scale>
          <a:sx n="110" d="100"/>
          <a:sy n="110" d="100"/>
        </p:scale>
        <p:origin x="576" y="1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video" Target="NULL" TargetMode="Externa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5" descr="D:\nicks computer\pres pro stuff\medical animated\dna\DNA_titl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hlinkClick r:id="" action="ppaction://media"/>
          </p:cNvPr>
          <p:cNvPicPr>
            <a:picLocks noRot="1" noChangeAspect="1" noChangeArrowheads="1"/>
          </p:cNvPicPr>
          <p:nvPr>
            <a:videoFile r:link="rId1"/>
          </p:nvPr>
        </p:nvPicPr>
        <p:blipFill>
          <a:blip r:embed="rId4">
            <a:extLst>
              <a:ext uri="{28A0092B-C50C-407E-A947-70E740481C1C}">
                <a14:useLocalDpi xmlns:a14="http://schemas.microsoft.com/office/drawing/2010/main" val="0"/>
              </a:ext>
            </a:extLst>
          </a:blip>
          <a:srcRect/>
          <a:stretch>
            <a:fillRect/>
          </a:stretch>
        </p:blipFill>
        <p:spPr bwMode="auto">
          <a:xfrm>
            <a:off x="0" y="103188"/>
            <a:ext cx="1708151" cy="675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3"/>
          <p:cNvSpPr>
            <a:spLocks noGrp="1" noChangeArrowheads="1"/>
          </p:cNvSpPr>
          <p:nvPr>
            <p:ph type="ctrTitle"/>
          </p:nvPr>
        </p:nvSpPr>
        <p:spPr>
          <a:xfrm>
            <a:off x="2032000" y="2444706"/>
            <a:ext cx="9853965" cy="1143476"/>
          </a:xfrm>
        </p:spPr>
        <p:txBody>
          <a:bodyPr/>
          <a:lstStyle>
            <a:lvl1pPr algn="r">
              <a:defRPr>
                <a:solidFill>
                  <a:schemeClr val="tx1"/>
                </a:solidFill>
              </a:defRPr>
            </a:lvl1pPr>
          </a:lstStyle>
          <a:p>
            <a:pPr lvl="0"/>
            <a:r>
              <a:rPr lang="en-US" noProof="0"/>
              <a:t>Click to edit Master title style</a:t>
            </a:r>
            <a:endParaRPr lang="en-US" noProof="0" dirty="0"/>
          </a:p>
        </p:txBody>
      </p:sp>
      <p:sp>
        <p:nvSpPr>
          <p:cNvPr id="8196" name="Rectangle 4"/>
          <p:cNvSpPr>
            <a:spLocks noGrp="1" noChangeArrowheads="1"/>
          </p:cNvSpPr>
          <p:nvPr>
            <p:ph type="subTitle" idx="1"/>
          </p:nvPr>
        </p:nvSpPr>
        <p:spPr>
          <a:xfrm>
            <a:off x="2038357" y="3669883"/>
            <a:ext cx="9848843" cy="1752378"/>
          </a:xfrm>
        </p:spPr>
        <p:txBody>
          <a:bodyPr/>
          <a:lstStyle>
            <a:lvl1pPr marL="0" indent="0" algn="r">
              <a:buFontTx/>
              <a:buNone/>
              <a:defRPr sz="2000"/>
            </a:lvl1pPr>
          </a:lstStyle>
          <a:p>
            <a:pPr lvl="0"/>
            <a:r>
              <a:rPr lang="en-US" noProof="0"/>
              <a:t>Click to edit Master subtitle style</a:t>
            </a:r>
          </a:p>
        </p:txBody>
      </p:sp>
      <p:sp>
        <p:nvSpPr>
          <p:cNvPr id="6" name="Date Placeholder 1"/>
          <p:cNvSpPr>
            <a:spLocks noGrp="1"/>
          </p:cNvSpPr>
          <p:nvPr>
            <p:ph type="dt" sz="half" idx="10"/>
          </p:nvPr>
        </p:nvSpPr>
        <p:spPr/>
        <p:txBody>
          <a:bodyPr/>
          <a:lstStyle>
            <a:lvl1pPr algn="l">
              <a:defRPr sz="1200">
                <a:solidFill>
                  <a:schemeClr val="tx1">
                    <a:tint val="75000"/>
                  </a:schemeClr>
                </a:solidFill>
              </a:defRPr>
            </a:lvl1pPr>
          </a:lstStyle>
          <a:p>
            <a:pPr>
              <a:defRPr/>
            </a:pPr>
            <a:fld id="{CCF1FE77-53D9-4674-8ACF-17D3AB581008}" type="datetimeFigureOut">
              <a:rPr lang="en-US">
                <a:solidFill>
                  <a:prstClr val="black">
                    <a:tint val="75000"/>
                  </a:prstClr>
                </a:solidFill>
              </a:rPr>
              <a:pPr>
                <a:defRPr/>
              </a:pPr>
              <a:t>5/21/26</a:t>
            </a:fld>
            <a:endParaRPr lang="en-US">
              <a:solidFill>
                <a:prstClr val="black">
                  <a:tint val="75000"/>
                </a:prstClr>
              </a:solidFill>
            </a:endParaRPr>
          </a:p>
        </p:txBody>
      </p:sp>
      <p:sp>
        <p:nvSpPr>
          <p:cNvPr id="7" name="Footer Placeholder 2"/>
          <p:cNvSpPr>
            <a:spLocks noGrp="1"/>
          </p:cNvSpPr>
          <p:nvPr>
            <p:ph type="ftr" sz="quarter" idx="11"/>
          </p:nvPr>
        </p:nvSpPr>
        <p:spPr/>
        <p:txBody>
          <a:bodyP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8" name="Slide Number Placeholder 3"/>
          <p:cNvSpPr>
            <a:spLocks noGrp="1"/>
          </p:cNvSpPr>
          <p:nvPr>
            <p:ph type="sldNum" sz="quarter" idx="12"/>
          </p:nvPr>
        </p:nvSpPr>
        <p:spPr/>
        <p:txBody>
          <a:bodyPr/>
          <a:lstStyle>
            <a:lvl1pPr>
              <a:defRPr/>
            </a:lvl1pPr>
          </a:lstStyle>
          <a:p>
            <a:fld id="{C98F06FC-32FE-42E7-B697-8D8F4AFF4C8F}" type="slidenum">
              <a:rPr lang="en-US"/>
              <a:pPr/>
              <a:t>‹#›</a:t>
            </a:fld>
            <a:endParaRPr lang="en-US"/>
          </a:p>
        </p:txBody>
      </p:sp>
    </p:spTree>
    <p:extLst>
      <p:ext uri="{BB962C8B-B14F-4D97-AF65-F5344CB8AC3E}">
        <p14:creationId xmlns:p14="http://schemas.microsoft.com/office/powerpoint/2010/main" val="2203805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repeatCount="indefinite" fill="hold" display="0">
                  <p:stCondLst>
                    <p:cond delay="indefinite"/>
                  </p:stCondLst>
                </p:cTn>
                <p:tgtEl>
                  <p:spTgt spid="5"/>
                </p:tgtEl>
              </p:cMediaNode>
            </p:video>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304800" y="1447801"/>
            <a:ext cx="10972800" cy="48940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
          <p:cNvSpPr>
            <a:spLocks noGrp="1"/>
          </p:cNvSpPr>
          <p:nvPr>
            <p:ph type="dt" sz="half" idx="10"/>
          </p:nvPr>
        </p:nvSpPr>
        <p:spPr/>
        <p:txBody>
          <a:bodyPr/>
          <a:lstStyle>
            <a:lvl1pPr>
              <a:defRPr/>
            </a:lvl1pPr>
          </a:lstStyle>
          <a:p>
            <a:pPr>
              <a:defRPr/>
            </a:pPr>
            <a:fld id="{8E4A392B-3327-4A26-90BF-A530C9C4CCD9}" type="datetimeFigureOut">
              <a:rPr lang="en-US">
                <a:solidFill>
                  <a:prstClr val="black">
                    <a:tint val="75000"/>
                  </a:prstClr>
                </a:solidFill>
              </a:rPr>
              <a:pPr>
                <a:defRPr/>
              </a:pPr>
              <a:t>5/21/26</a:t>
            </a:fld>
            <a:endParaRPr lang="en-US">
              <a:solidFill>
                <a:prstClr val="black">
                  <a:tint val="75000"/>
                </a:prstClr>
              </a:solidFill>
            </a:endParaRPr>
          </a:p>
        </p:txBody>
      </p:sp>
      <p:sp>
        <p:nvSpPr>
          <p:cNvPr id="5" name="Footer Placeholder 2"/>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3"/>
          <p:cNvSpPr>
            <a:spLocks noGrp="1"/>
          </p:cNvSpPr>
          <p:nvPr>
            <p:ph type="sldNum" sz="quarter" idx="12"/>
          </p:nvPr>
        </p:nvSpPr>
        <p:spPr/>
        <p:txBody>
          <a:bodyPr/>
          <a:lstStyle>
            <a:lvl1pPr>
              <a:defRPr/>
            </a:lvl1pPr>
          </a:lstStyle>
          <a:p>
            <a:fld id="{81FE3ABB-4459-45D4-B270-AD235078FC25}" type="slidenum">
              <a:rPr lang="en-US"/>
              <a:pPr/>
              <a:t>‹#›</a:t>
            </a:fld>
            <a:endParaRPr lang="en-US"/>
          </a:p>
        </p:txBody>
      </p:sp>
    </p:spTree>
    <p:extLst>
      <p:ext uri="{BB962C8B-B14F-4D97-AF65-F5344CB8AC3E}">
        <p14:creationId xmlns:p14="http://schemas.microsoft.com/office/powerpoint/2010/main" val="3660472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18680" y="1295400"/>
            <a:ext cx="2680944" cy="4953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295400"/>
            <a:ext cx="8130829" cy="4953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
          <p:cNvSpPr>
            <a:spLocks noGrp="1"/>
          </p:cNvSpPr>
          <p:nvPr>
            <p:ph type="dt" sz="half" idx="10"/>
          </p:nvPr>
        </p:nvSpPr>
        <p:spPr/>
        <p:txBody>
          <a:bodyPr/>
          <a:lstStyle>
            <a:lvl1pPr>
              <a:defRPr/>
            </a:lvl1pPr>
          </a:lstStyle>
          <a:p>
            <a:pPr>
              <a:defRPr/>
            </a:pPr>
            <a:fld id="{7F0921D0-F6C8-46DD-B232-5B9A0B67B4C6}" type="datetimeFigureOut">
              <a:rPr lang="en-US">
                <a:solidFill>
                  <a:prstClr val="black">
                    <a:tint val="75000"/>
                  </a:prstClr>
                </a:solidFill>
              </a:rPr>
              <a:pPr>
                <a:defRPr/>
              </a:pPr>
              <a:t>5/21/26</a:t>
            </a:fld>
            <a:endParaRPr lang="en-US">
              <a:solidFill>
                <a:prstClr val="black">
                  <a:tint val="75000"/>
                </a:prstClr>
              </a:solidFill>
            </a:endParaRPr>
          </a:p>
        </p:txBody>
      </p:sp>
      <p:sp>
        <p:nvSpPr>
          <p:cNvPr id="5" name="Footer Placeholder 2"/>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3"/>
          <p:cNvSpPr>
            <a:spLocks noGrp="1"/>
          </p:cNvSpPr>
          <p:nvPr>
            <p:ph type="sldNum" sz="quarter" idx="12"/>
          </p:nvPr>
        </p:nvSpPr>
        <p:spPr/>
        <p:txBody>
          <a:bodyPr/>
          <a:lstStyle>
            <a:lvl1pPr>
              <a:defRPr/>
            </a:lvl1pPr>
          </a:lstStyle>
          <a:p>
            <a:fld id="{7EEBD48F-4FC3-4E05-83C8-D53B0B3CF231}" type="slidenum">
              <a:rPr lang="en-US"/>
              <a:pPr/>
              <a:t>‹#›</a:t>
            </a:fld>
            <a:endParaRPr lang="en-US"/>
          </a:p>
        </p:txBody>
      </p:sp>
    </p:spTree>
    <p:extLst>
      <p:ext uri="{BB962C8B-B14F-4D97-AF65-F5344CB8AC3E}">
        <p14:creationId xmlns:p14="http://schemas.microsoft.com/office/powerpoint/2010/main" val="57414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
          <p:cNvSpPr>
            <a:spLocks noGrp="1"/>
          </p:cNvSpPr>
          <p:nvPr>
            <p:ph type="dt" sz="half" idx="10"/>
          </p:nvPr>
        </p:nvSpPr>
        <p:spPr/>
        <p:txBody>
          <a:bodyPr/>
          <a:lstStyle>
            <a:lvl1pPr>
              <a:defRPr/>
            </a:lvl1pPr>
          </a:lstStyle>
          <a:p>
            <a:pPr>
              <a:defRPr/>
            </a:pPr>
            <a:fld id="{0D6917DC-D1A5-4493-98B7-64DAB5721BA0}" type="datetimeFigureOut">
              <a:rPr lang="en-US">
                <a:solidFill>
                  <a:prstClr val="black">
                    <a:tint val="75000"/>
                  </a:prstClr>
                </a:solidFill>
              </a:rPr>
              <a:pPr>
                <a:defRPr/>
              </a:pPr>
              <a:t>5/21/26</a:t>
            </a:fld>
            <a:endParaRPr lang="en-US">
              <a:solidFill>
                <a:prstClr val="black">
                  <a:tint val="75000"/>
                </a:prstClr>
              </a:solidFill>
            </a:endParaRPr>
          </a:p>
        </p:txBody>
      </p:sp>
      <p:sp>
        <p:nvSpPr>
          <p:cNvPr id="5" name="Footer Placeholder 2"/>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3"/>
          <p:cNvSpPr>
            <a:spLocks noGrp="1"/>
          </p:cNvSpPr>
          <p:nvPr>
            <p:ph type="sldNum" sz="quarter" idx="12"/>
          </p:nvPr>
        </p:nvSpPr>
        <p:spPr/>
        <p:txBody>
          <a:bodyPr/>
          <a:lstStyle>
            <a:lvl1pPr>
              <a:defRPr/>
            </a:lvl1pPr>
          </a:lstStyle>
          <a:p>
            <a:fld id="{A029CCE8-E557-4D8F-9A3E-3C1790FCDAC6}" type="slidenum">
              <a:rPr lang="en-US"/>
              <a:pPr/>
              <a:t>‹#›</a:t>
            </a:fld>
            <a:endParaRPr lang="en-US"/>
          </a:p>
        </p:txBody>
      </p:sp>
    </p:spTree>
    <p:extLst>
      <p:ext uri="{BB962C8B-B14F-4D97-AF65-F5344CB8AC3E}">
        <p14:creationId xmlns:p14="http://schemas.microsoft.com/office/powerpoint/2010/main" val="3156054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929" y="4406673"/>
            <a:ext cx="10363391" cy="1362166"/>
          </a:xfrm>
        </p:spPr>
        <p:txBody>
          <a:bodyPr anchor="t"/>
          <a:lstStyle>
            <a:lvl1pPr algn="l">
              <a:defRPr sz="3600" b="1" cap="all"/>
            </a:lvl1pPr>
          </a:lstStyle>
          <a:p>
            <a:r>
              <a:rPr lang="en-US"/>
              <a:t>Click to edit Master title style</a:t>
            </a:r>
          </a:p>
        </p:txBody>
      </p:sp>
      <p:sp>
        <p:nvSpPr>
          <p:cNvPr id="3" name="Text Placeholder 2"/>
          <p:cNvSpPr>
            <a:spLocks noGrp="1"/>
          </p:cNvSpPr>
          <p:nvPr>
            <p:ph type="body" idx="1"/>
          </p:nvPr>
        </p:nvSpPr>
        <p:spPr>
          <a:xfrm>
            <a:off x="962929" y="2907289"/>
            <a:ext cx="10363391" cy="1499384"/>
          </a:xfrm>
        </p:spPr>
        <p:txBody>
          <a:bodyPr anchor="b"/>
          <a:lstStyle>
            <a:lvl1pPr marL="0" indent="0">
              <a:buNone/>
              <a:defRPr sz="1800"/>
            </a:lvl1pPr>
            <a:lvl2pPr marL="411754" indent="0">
              <a:buNone/>
              <a:defRPr sz="1600"/>
            </a:lvl2pPr>
            <a:lvl3pPr marL="823509" indent="0">
              <a:buNone/>
              <a:defRPr sz="1400"/>
            </a:lvl3pPr>
            <a:lvl4pPr marL="1235263" indent="0">
              <a:buNone/>
              <a:defRPr sz="1300"/>
            </a:lvl4pPr>
            <a:lvl5pPr marL="1647017" indent="0">
              <a:buNone/>
              <a:defRPr sz="1300"/>
            </a:lvl5pPr>
            <a:lvl6pPr marL="2058772" indent="0">
              <a:buNone/>
              <a:defRPr sz="1300"/>
            </a:lvl6pPr>
            <a:lvl7pPr marL="2470526" indent="0">
              <a:buNone/>
              <a:defRPr sz="1300"/>
            </a:lvl7pPr>
            <a:lvl8pPr marL="2882280" indent="0">
              <a:buNone/>
              <a:defRPr sz="1300"/>
            </a:lvl8pPr>
            <a:lvl9pPr marL="3294035" indent="0">
              <a:buNone/>
              <a:defRPr sz="1300"/>
            </a:lvl9pPr>
          </a:lstStyle>
          <a:p>
            <a:pPr lvl="0"/>
            <a:r>
              <a:rPr lang="en-US"/>
              <a:t>Click to edit Master text styles</a:t>
            </a:r>
          </a:p>
        </p:txBody>
      </p:sp>
      <p:sp>
        <p:nvSpPr>
          <p:cNvPr id="4" name="Date Placeholder 1"/>
          <p:cNvSpPr>
            <a:spLocks noGrp="1"/>
          </p:cNvSpPr>
          <p:nvPr>
            <p:ph type="dt" sz="half" idx="10"/>
          </p:nvPr>
        </p:nvSpPr>
        <p:spPr/>
        <p:txBody>
          <a:bodyPr/>
          <a:lstStyle>
            <a:lvl1pPr>
              <a:defRPr/>
            </a:lvl1pPr>
          </a:lstStyle>
          <a:p>
            <a:pPr>
              <a:defRPr/>
            </a:pPr>
            <a:fld id="{E8AC3758-0B23-420E-973D-E16CB1270A2B}" type="datetimeFigureOut">
              <a:rPr lang="en-US">
                <a:solidFill>
                  <a:prstClr val="black">
                    <a:tint val="75000"/>
                  </a:prstClr>
                </a:solidFill>
              </a:rPr>
              <a:pPr>
                <a:defRPr/>
              </a:pPr>
              <a:t>5/21/26</a:t>
            </a:fld>
            <a:endParaRPr lang="en-US">
              <a:solidFill>
                <a:prstClr val="black">
                  <a:tint val="75000"/>
                </a:prstClr>
              </a:solidFill>
            </a:endParaRPr>
          </a:p>
        </p:txBody>
      </p:sp>
      <p:sp>
        <p:nvSpPr>
          <p:cNvPr id="5" name="Footer Placeholder 2"/>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3"/>
          <p:cNvSpPr>
            <a:spLocks noGrp="1"/>
          </p:cNvSpPr>
          <p:nvPr>
            <p:ph type="sldNum" sz="quarter" idx="12"/>
          </p:nvPr>
        </p:nvSpPr>
        <p:spPr/>
        <p:txBody>
          <a:bodyPr/>
          <a:lstStyle>
            <a:lvl1pPr>
              <a:defRPr/>
            </a:lvl1pPr>
          </a:lstStyle>
          <a:p>
            <a:fld id="{2F35CEB8-4B69-4815-A910-7BE36BC148A3}" type="slidenum">
              <a:rPr lang="en-US"/>
              <a:pPr/>
              <a:t>‹#›</a:t>
            </a:fld>
            <a:endParaRPr lang="en-US"/>
          </a:p>
        </p:txBody>
      </p:sp>
    </p:spTree>
    <p:extLst>
      <p:ext uri="{BB962C8B-B14F-4D97-AF65-F5344CB8AC3E}">
        <p14:creationId xmlns:p14="http://schemas.microsoft.com/office/powerpoint/2010/main" val="4125128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532260"/>
            <a:ext cx="5689600" cy="4792341"/>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32260"/>
            <a:ext cx="5689600" cy="4792341"/>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1"/>
          <p:cNvSpPr>
            <a:spLocks noGrp="1"/>
          </p:cNvSpPr>
          <p:nvPr>
            <p:ph type="dt" sz="half" idx="10"/>
          </p:nvPr>
        </p:nvSpPr>
        <p:spPr/>
        <p:txBody>
          <a:bodyPr/>
          <a:lstStyle>
            <a:lvl1pPr>
              <a:defRPr/>
            </a:lvl1pPr>
          </a:lstStyle>
          <a:p>
            <a:pPr>
              <a:defRPr/>
            </a:pPr>
            <a:fld id="{1BA5447E-276F-44B2-A4CA-19FDD13C60DC}" type="datetimeFigureOut">
              <a:rPr lang="en-US">
                <a:solidFill>
                  <a:prstClr val="black">
                    <a:tint val="75000"/>
                  </a:prstClr>
                </a:solidFill>
              </a:rPr>
              <a:pPr>
                <a:defRPr/>
              </a:pPr>
              <a:t>5/21/26</a:t>
            </a:fld>
            <a:endParaRPr lang="en-US">
              <a:solidFill>
                <a:prstClr val="black">
                  <a:tint val="75000"/>
                </a:prstClr>
              </a:solidFill>
            </a:endParaRPr>
          </a:p>
        </p:txBody>
      </p:sp>
      <p:sp>
        <p:nvSpPr>
          <p:cNvPr id="6" name="Footer Placeholder 2"/>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3"/>
          <p:cNvSpPr>
            <a:spLocks noGrp="1"/>
          </p:cNvSpPr>
          <p:nvPr>
            <p:ph type="sldNum" sz="quarter" idx="12"/>
          </p:nvPr>
        </p:nvSpPr>
        <p:spPr/>
        <p:txBody>
          <a:bodyPr/>
          <a:lstStyle>
            <a:lvl1pPr>
              <a:defRPr/>
            </a:lvl1pPr>
          </a:lstStyle>
          <a:p>
            <a:fld id="{22843E19-DC90-435F-987E-BDBEE59BED1A}" type="slidenum">
              <a:rPr lang="en-US"/>
              <a:pPr/>
              <a:t>‹#›</a:t>
            </a:fld>
            <a:endParaRPr lang="en-US"/>
          </a:p>
        </p:txBody>
      </p:sp>
    </p:spTree>
    <p:extLst>
      <p:ext uri="{BB962C8B-B14F-4D97-AF65-F5344CB8AC3E}">
        <p14:creationId xmlns:p14="http://schemas.microsoft.com/office/powerpoint/2010/main" val="730845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4801" y="1657343"/>
            <a:ext cx="5692048" cy="640347"/>
          </a:xfrm>
        </p:spPr>
        <p:txBody>
          <a:bodyPr anchor="b"/>
          <a:lstStyle>
            <a:lvl1pPr marL="0" indent="0">
              <a:buNone/>
              <a:defRPr sz="2200" b="1"/>
            </a:lvl1pPr>
            <a:lvl2pPr marL="411754" indent="0">
              <a:buNone/>
              <a:defRPr sz="1800" b="1"/>
            </a:lvl2pPr>
            <a:lvl3pPr marL="823509" indent="0">
              <a:buNone/>
              <a:defRPr sz="1600" b="1"/>
            </a:lvl3pPr>
            <a:lvl4pPr marL="1235263" indent="0">
              <a:buNone/>
              <a:defRPr sz="1400" b="1"/>
            </a:lvl4pPr>
            <a:lvl5pPr marL="1647017" indent="0">
              <a:buNone/>
              <a:defRPr sz="1400" b="1"/>
            </a:lvl5pPr>
            <a:lvl6pPr marL="2058772" indent="0">
              <a:buNone/>
              <a:defRPr sz="1400" b="1"/>
            </a:lvl6pPr>
            <a:lvl7pPr marL="2470526" indent="0">
              <a:buNone/>
              <a:defRPr sz="1400" b="1"/>
            </a:lvl7pPr>
            <a:lvl8pPr marL="2882280" indent="0">
              <a:buNone/>
              <a:defRPr sz="1400" b="1"/>
            </a:lvl8pPr>
            <a:lvl9pPr marL="3294035" indent="0">
              <a:buNone/>
              <a:defRPr sz="1400" b="1"/>
            </a:lvl9pPr>
          </a:lstStyle>
          <a:p>
            <a:pPr lvl="0"/>
            <a:r>
              <a:rPr lang="en-US"/>
              <a:t>Click to edit Master text styles</a:t>
            </a:r>
          </a:p>
        </p:txBody>
      </p:sp>
      <p:sp>
        <p:nvSpPr>
          <p:cNvPr id="4" name="Content Placeholder 3"/>
          <p:cNvSpPr>
            <a:spLocks noGrp="1"/>
          </p:cNvSpPr>
          <p:nvPr>
            <p:ph sz="half" idx="2"/>
          </p:nvPr>
        </p:nvSpPr>
        <p:spPr>
          <a:xfrm>
            <a:off x="304801" y="2297690"/>
            <a:ext cx="5692048" cy="3950711"/>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246" y="1657343"/>
            <a:ext cx="5693953" cy="640347"/>
          </a:xfrm>
        </p:spPr>
        <p:txBody>
          <a:bodyPr anchor="b"/>
          <a:lstStyle>
            <a:lvl1pPr marL="0" indent="0">
              <a:buNone/>
              <a:defRPr sz="2200" b="1"/>
            </a:lvl1pPr>
            <a:lvl2pPr marL="411754" indent="0">
              <a:buNone/>
              <a:defRPr sz="1800" b="1"/>
            </a:lvl2pPr>
            <a:lvl3pPr marL="823509" indent="0">
              <a:buNone/>
              <a:defRPr sz="1600" b="1"/>
            </a:lvl3pPr>
            <a:lvl4pPr marL="1235263" indent="0">
              <a:buNone/>
              <a:defRPr sz="1400" b="1"/>
            </a:lvl4pPr>
            <a:lvl5pPr marL="1647017" indent="0">
              <a:buNone/>
              <a:defRPr sz="1400" b="1"/>
            </a:lvl5pPr>
            <a:lvl6pPr marL="2058772" indent="0">
              <a:buNone/>
              <a:defRPr sz="1400" b="1"/>
            </a:lvl6pPr>
            <a:lvl7pPr marL="2470526" indent="0">
              <a:buNone/>
              <a:defRPr sz="1400" b="1"/>
            </a:lvl7pPr>
            <a:lvl8pPr marL="2882280" indent="0">
              <a:buNone/>
              <a:defRPr sz="1400" b="1"/>
            </a:lvl8pPr>
            <a:lvl9pPr marL="3294035" indent="0">
              <a:buNone/>
              <a:defRPr sz="1400" b="1"/>
            </a:lvl9pPr>
          </a:lstStyle>
          <a:p>
            <a:pPr lvl="0"/>
            <a:r>
              <a:rPr lang="en-US"/>
              <a:t>Click to edit Master text styles</a:t>
            </a:r>
          </a:p>
        </p:txBody>
      </p:sp>
      <p:sp>
        <p:nvSpPr>
          <p:cNvPr id="6" name="Content Placeholder 5"/>
          <p:cNvSpPr>
            <a:spLocks noGrp="1"/>
          </p:cNvSpPr>
          <p:nvPr>
            <p:ph sz="quarter" idx="4"/>
          </p:nvPr>
        </p:nvSpPr>
        <p:spPr>
          <a:xfrm>
            <a:off x="6193246" y="2297690"/>
            <a:ext cx="5693953" cy="3950711"/>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2"/>
          <p:cNvSpPr>
            <a:spLocks noGrp="1" noChangeArrowheads="1"/>
          </p:cNvSpPr>
          <p:nvPr>
            <p:ph type="title"/>
          </p:nvPr>
        </p:nvSpPr>
        <p:spPr bwMode="auto">
          <a:xfrm>
            <a:off x="304801" y="168663"/>
            <a:ext cx="10918552" cy="939080"/>
          </a:xfrm>
          <a:prstGeom prst="rect">
            <a:avLst/>
          </a:prstGeom>
          <a:noFill/>
          <a:ln>
            <a:noFill/>
          </a:ln>
          <a:effectLst/>
        </p:spPr>
        <p:txBody>
          <a:bodyPr/>
          <a:lstStyle/>
          <a:p>
            <a:pPr lvl="0"/>
            <a:r>
              <a:rPr lang="en-US"/>
              <a:t>Click to edit Master title style</a:t>
            </a:r>
            <a:endParaRPr lang="en-US" dirty="0"/>
          </a:p>
        </p:txBody>
      </p:sp>
      <p:sp>
        <p:nvSpPr>
          <p:cNvPr id="7" name="Date Placeholder 1"/>
          <p:cNvSpPr>
            <a:spLocks noGrp="1"/>
          </p:cNvSpPr>
          <p:nvPr>
            <p:ph type="dt" sz="half" idx="10"/>
          </p:nvPr>
        </p:nvSpPr>
        <p:spPr/>
        <p:txBody>
          <a:bodyPr/>
          <a:lstStyle>
            <a:lvl1pPr>
              <a:defRPr/>
            </a:lvl1pPr>
          </a:lstStyle>
          <a:p>
            <a:pPr>
              <a:defRPr/>
            </a:pPr>
            <a:fld id="{24864A57-08B0-4386-BF53-CDE9EEDD865F}" type="datetimeFigureOut">
              <a:rPr lang="en-US">
                <a:solidFill>
                  <a:prstClr val="black">
                    <a:tint val="75000"/>
                  </a:prstClr>
                </a:solidFill>
              </a:rPr>
              <a:pPr>
                <a:defRPr/>
              </a:pPr>
              <a:t>5/21/26</a:t>
            </a:fld>
            <a:endParaRPr lang="en-US">
              <a:solidFill>
                <a:prstClr val="black">
                  <a:tint val="75000"/>
                </a:prstClr>
              </a:solidFill>
            </a:endParaRPr>
          </a:p>
        </p:txBody>
      </p:sp>
      <p:sp>
        <p:nvSpPr>
          <p:cNvPr id="8" name="Footer Placeholder 2"/>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10" name="Slide Number Placeholder 3"/>
          <p:cNvSpPr>
            <a:spLocks noGrp="1"/>
          </p:cNvSpPr>
          <p:nvPr>
            <p:ph type="sldNum" sz="quarter" idx="12"/>
          </p:nvPr>
        </p:nvSpPr>
        <p:spPr/>
        <p:txBody>
          <a:bodyPr/>
          <a:lstStyle>
            <a:lvl1pPr>
              <a:defRPr/>
            </a:lvl1pPr>
          </a:lstStyle>
          <a:p>
            <a:fld id="{C4A80D6C-433E-4B63-AF48-4FEBE96597E1}" type="slidenum">
              <a:rPr lang="en-US"/>
              <a:pPr/>
              <a:t>‹#›</a:t>
            </a:fld>
            <a:endParaRPr lang="en-US"/>
          </a:p>
        </p:txBody>
      </p:sp>
    </p:spTree>
    <p:extLst>
      <p:ext uri="{BB962C8B-B14F-4D97-AF65-F5344CB8AC3E}">
        <p14:creationId xmlns:p14="http://schemas.microsoft.com/office/powerpoint/2010/main" val="1123852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1"/>
          <p:cNvSpPr>
            <a:spLocks noGrp="1"/>
          </p:cNvSpPr>
          <p:nvPr>
            <p:ph type="dt" sz="half" idx="10"/>
          </p:nvPr>
        </p:nvSpPr>
        <p:spPr/>
        <p:txBody>
          <a:bodyPr/>
          <a:lstStyle>
            <a:lvl1pPr>
              <a:defRPr/>
            </a:lvl1pPr>
          </a:lstStyle>
          <a:p>
            <a:pPr>
              <a:defRPr/>
            </a:pPr>
            <a:fld id="{4AB277EC-8C52-4200-8FB0-36BB3D8B9ED0}" type="datetimeFigureOut">
              <a:rPr lang="en-US">
                <a:solidFill>
                  <a:prstClr val="black">
                    <a:tint val="75000"/>
                  </a:prstClr>
                </a:solidFill>
              </a:rPr>
              <a:pPr>
                <a:defRPr/>
              </a:pPr>
              <a:t>5/21/26</a:t>
            </a:fld>
            <a:endParaRPr lang="en-US">
              <a:solidFill>
                <a:prstClr val="black">
                  <a:tint val="75000"/>
                </a:prstClr>
              </a:solidFill>
            </a:endParaRPr>
          </a:p>
        </p:txBody>
      </p:sp>
      <p:sp>
        <p:nvSpPr>
          <p:cNvPr id="4" name="Footer Placeholder 2"/>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3"/>
          <p:cNvSpPr>
            <a:spLocks noGrp="1"/>
          </p:cNvSpPr>
          <p:nvPr>
            <p:ph type="sldNum" sz="quarter" idx="12"/>
          </p:nvPr>
        </p:nvSpPr>
        <p:spPr/>
        <p:txBody>
          <a:bodyPr/>
          <a:lstStyle>
            <a:lvl1pPr>
              <a:defRPr/>
            </a:lvl1pPr>
          </a:lstStyle>
          <a:p>
            <a:fld id="{0ED1F5B8-AEC7-4785-A877-AB6C48CDD015}" type="slidenum">
              <a:rPr lang="en-US"/>
              <a:pPr/>
              <a:t>‹#›</a:t>
            </a:fld>
            <a:endParaRPr lang="en-US"/>
          </a:p>
        </p:txBody>
      </p:sp>
    </p:spTree>
    <p:extLst>
      <p:ext uri="{BB962C8B-B14F-4D97-AF65-F5344CB8AC3E}">
        <p14:creationId xmlns:p14="http://schemas.microsoft.com/office/powerpoint/2010/main" val="234005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F26E1B6A-54D0-42EC-AF5C-8D65C1B53105}" type="datetimeFigureOut">
              <a:rPr lang="en-US">
                <a:solidFill>
                  <a:prstClr val="black">
                    <a:tint val="75000"/>
                  </a:prstClr>
                </a:solidFill>
              </a:rPr>
              <a:pPr>
                <a:defRPr/>
              </a:pPr>
              <a:t>5/21/26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lvl1pPr>
              <a:defRPr/>
            </a:lvl1pPr>
          </a:lstStyle>
          <a:p>
            <a:fld id="{136691A6-CDF9-4C5A-962A-F9A64DDF970D}" type="slidenum">
              <a:rPr lang="en-US"/>
              <a:pPr/>
              <a:t>‹#›</a:t>
            </a:fld>
            <a:endParaRPr lang="en-US"/>
          </a:p>
        </p:txBody>
      </p:sp>
    </p:spTree>
    <p:extLst>
      <p:ext uri="{BB962C8B-B14F-4D97-AF65-F5344CB8AC3E}">
        <p14:creationId xmlns:p14="http://schemas.microsoft.com/office/powerpoint/2010/main" val="17844452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1309632"/>
            <a:ext cx="4315348" cy="1162057"/>
          </a:xfrm>
        </p:spPr>
        <p:txBody>
          <a:bodyPr anchor="b"/>
          <a:lstStyle>
            <a:lvl1pPr algn="l">
              <a:defRPr sz="1800" b="1"/>
            </a:lvl1pPr>
          </a:lstStyle>
          <a:p>
            <a:r>
              <a:rPr lang="en-US"/>
              <a:t>Click to edit Master title style</a:t>
            </a:r>
          </a:p>
        </p:txBody>
      </p:sp>
      <p:sp>
        <p:nvSpPr>
          <p:cNvPr id="3" name="Content Placeholder 2"/>
          <p:cNvSpPr>
            <a:spLocks noGrp="1"/>
          </p:cNvSpPr>
          <p:nvPr>
            <p:ph idx="1"/>
          </p:nvPr>
        </p:nvSpPr>
        <p:spPr>
          <a:xfrm>
            <a:off x="4673600" y="1295400"/>
            <a:ext cx="6814859" cy="5029200"/>
          </a:xfrm>
        </p:spPr>
        <p:txBody>
          <a:bodyPr/>
          <a:lstStyle>
            <a:lvl1pPr>
              <a:defRPr sz="2900"/>
            </a:lvl1pPr>
            <a:lvl2pPr>
              <a:defRPr sz="25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1" y="2471688"/>
            <a:ext cx="4315348" cy="3852912"/>
          </a:xfrm>
        </p:spPr>
        <p:txBody>
          <a:bodyPr/>
          <a:lstStyle>
            <a:lvl1pPr marL="0" indent="0">
              <a:buNone/>
              <a:defRPr sz="1300"/>
            </a:lvl1pPr>
            <a:lvl2pPr marL="411754" indent="0">
              <a:buNone/>
              <a:defRPr sz="1100"/>
            </a:lvl2pPr>
            <a:lvl3pPr marL="823509" indent="0">
              <a:buNone/>
              <a:defRPr sz="900"/>
            </a:lvl3pPr>
            <a:lvl4pPr marL="1235263" indent="0">
              <a:buNone/>
              <a:defRPr sz="800"/>
            </a:lvl4pPr>
            <a:lvl5pPr marL="1647017" indent="0">
              <a:buNone/>
              <a:defRPr sz="800"/>
            </a:lvl5pPr>
            <a:lvl6pPr marL="2058772" indent="0">
              <a:buNone/>
              <a:defRPr sz="800"/>
            </a:lvl6pPr>
            <a:lvl7pPr marL="2470526" indent="0">
              <a:buNone/>
              <a:defRPr sz="800"/>
            </a:lvl7pPr>
            <a:lvl8pPr marL="2882280" indent="0">
              <a:buNone/>
              <a:defRPr sz="800"/>
            </a:lvl8pPr>
            <a:lvl9pPr marL="3294035" indent="0">
              <a:buNone/>
              <a:defRPr sz="800"/>
            </a:lvl9pPr>
          </a:lstStyle>
          <a:p>
            <a:pPr lvl="0"/>
            <a:r>
              <a:rPr lang="en-US"/>
              <a:t>Click to edit Master text styles</a:t>
            </a:r>
          </a:p>
        </p:txBody>
      </p:sp>
      <p:sp>
        <p:nvSpPr>
          <p:cNvPr id="5" name="Date Placeholder 1"/>
          <p:cNvSpPr>
            <a:spLocks noGrp="1"/>
          </p:cNvSpPr>
          <p:nvPr>
            <p:ph type="dt" sz="half" idx="10"/>
          </p:nvPr>
        </p:nvSpPr>
        <p:spPr/>
        <p:txBody>
          <a:bodyPr/>
          <a:lstStyle>
            <a:lvl1pPr>
              <a:defRPr/>
            </a:lvl1pPr>
          </a:lstStyle>
          <a:p>
            <a:pPr>
              <a:defRPr/>
            </a:pPr>
            <a:fld id="{3D84B29E-6A41-47E6-AEDF-07D3CEE0BA5D}" type="datetimeFigureOut">
              <a:rPr lang="en-US">
                <a:solidFill>
                  <a:prstClr val="black">
                    <a:tint val="75000"/>
                  </a:prstClr>
                </a:solidFill>
              </a:rPr>
              <a:pPr>
                <a:defRPr/>
              </a:pPr>
              <a:t>5/21/26</a:t>
            </a:fld>
            <a:endParaRPr lang="en-US">
              <a:solidFill>
                <a:prstClr val="black">
                  <a:tint val="75000"/>
                </a:prstClr>
              </a:solidFill>
            </a:endParaRPr>
          </a:p>
        </p:txBody>
      </p:sp>
      <p:sp>
        <p:nvSpPr>
          <p:cNvPr id="6" name="Footer Placeholder 2"/>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3"/>
          <p:cNvSpPr>
            <a:spLocks noGrp="1"/>
          </p:cNvSpPr>
          <p:nvPr>
            <p:ph type="sldNum" sz="quarter" idx="12"/>
          </p:nvPr>
        </p:nvSpPr>
        <p:spPr/>
        <p:txBody>
          <a:bodyPr/>
          <a:lstStyle>
            <a:lvl1pPr>
              <a:defRPr/>
            </a:lvl1pPr>
          </a:lstStyle>
          <a:p>
            <a:fld id="{BE65BD93-BC97-49C0-8D43-47B91B60376D}" type="slidenum">
              <a:rPr lang="en-US"/>
              <a:pPr/>
              <a:t>‹#›</a:t>
            </a:fld>
            <a:endParaRPr lang="en-US"/>
          </a:p>
        </p:txBody>
      </p:sp>
    </p:spTree>
    <p:extLst>
      <p:ext uri="{BB962C8B-B14F-4D97-AF65-F5344CB8AC3E}">
        <p14:creationId xmlns:p14="http://schemas.microsoft.com/office/powerpoint/2010/main" val="7463705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205" y="4801173"/>
            <a:ext cx="7316344" cy="566021"/>
          </a:xfrm>
        </p:spPr>
        <p:txBody>
          <a:bodyPr anchor="b"/>
          <a:lstStyle>
            <a:lvl1pPr algn="l">
              <a:defRPr sz="1800" b="1"/>
            </a:lvl1pPr>
          </a:lstStyle>
          <a:p>
            <a:r>
              <a:rPr lang="en-US"/>
              <a:t>Click to edit Master title style</a:t>
            </a:r>
          </a:p>
        </p:txBody>
      </p:sp>
      <p:sp>
        <p:nvSpPr>
          <p:cNvPr id="3" name="Picture Placeholder 2"/>
          <p:cNvSpPr>
            <a:spLocks noGrp="1"/>
          </p:cNvSpPr>
          <p:nvPr>
            <p:ph type="pic" idx="1"/>
          </p:nvPr>
        </p:nvSpPr>
        <p:spPr>
          <a:xfrm>
            <a:off x="2389205" y="613191"/>
            <a:ext cx="7316344" cy="4115085"/>
          </a:xfrm>
        </p:spPr>
        <p:txBody>
          <a:bodyPr/>
          <a:lstStyle>
            <a:lvl1pPr marL="0" indent="0">
              <a:buNone/>
              <a:defRPr sz="2900"/>
            </a:lvl1pPr>
            <a:lvl2pPr marL="411754" indent="0">
              <a:buNone/>
              <a:defRPr sz="2500"/>
            </a:lvl2pPr>
            <a:lvl3pPr marL="823509" indent="0">
              <a:buNone/>
              <a:defRPr sz="2200"/>
            </a:lvl3pPr>
            <a:lvl4pPr marL="1235263" indent="0">
              <a:buNone/>
              <a:defRPr sz="1800"/>
            </a:lvl4pPr>
            <a:lvl5pPr marL="1647017" indent="0">
              <a:buNone/>
              <a:defRPr sz="1800"/>
            </a:lvl5pPr>
            <a:lvl6pPr marL="2058772" indent="0">
              <a:buNone/>
              <a:defRPr sz="1800"/>
            </a:lvl6pPr>
            <a:lvl7pPr marL="2470526" indent="0">
              <a:buNone/>
              <a:defRPr sz="1800"/>
            </a:lvl7pPr>
            <a:lvl8pPr marL="2882280" indent="0">
              <a:buNone/>
              <a:defRPr sz="1800"/>
            </a:lvl8pPr>
            <a:lvl9pPr marL="3294035" indent="0">
              <a:buNone/>
              <a:defRPr sz="1800"/>
            </a:lvl9pPr>
          </a:lstStyle>
          <a:p>
            <a:pPr lvl="0"/>
            <a:r>
              <a:rPr lang="en-US" noProof="0"/>
              <a:t>Click icon to add picture</a:t>
            </a:r>
          </a:p>
        </p:txBody>
      </p:sp>
      <p:sp>
        <p:nvSpPr>
          <p:cNvPr id="4" name="Text Placeholder 3"/>
          <p:cNvSpPr>
            <a:spLocks noGrp="1"/>
          </p:cNvSpPr>
          <p:nvPr>
            <p:ph type="body" sz="half" idx="2"/>
          </p:nvPr>
        </p:nvSpPr>
        <p:spPr>
          <a:xfrm>
            <a:off x="2389205" y="5367194"/>
            <a:ext cx="7316344" cy="804721"/>
          </a:xfrm>
        </p:spPr>
        <p:txBody>
          <a:bodyPr/>
          <a:lstStyle>
            <a:lvl1pPr marL="0" indent="0">
              <a:buNone/>
              <a:defRPr sz="1300"/>
            </a:lvl1pPr>
            <a:lvl2pPr marL="411754" indent="0">
              <a:buNone/>
              <a:defRPr sz="1100"/>
            </a:lvl2pPr>
            <a:lvl3pPr marL="823509" indent="0">
              <a:buNone/>
              <a:defRPr sz="900"/>
            </a:lvl3pPr>
            <a:lvl4pPr marL="1235263" indent="0">
              <a:buNone/>
              <a:defRPr sz="800"/>
            </a:lvl4pPr>
            <a:lvl5pPr marL="1647017" indent="0">
              <a:buNone/>
              <a:defRPr sz="800"/>
            </a:lvl5pPr>
            <a:lvl6pPr marL="2058772" indent="0">
              <a:buNone/>
              <a:defRPr sz="800"/>
            </a:lvl6pPr>
            <a:lvl7pPr marL="2470526" indent="0">
              <a:buNone/>
              <a:defRPr sz="800"/>
            </a:lvl7pPr>
            <a:lvl8pPr marL="2882280" indent="0">
              <a:buNone/>
              <a:defRPr sz="800"/>
            </a:lvl8pPr>
            <a:lvl9pPr marL="3294035" indent="0">
              <a:buNone/>
              <a:defRPr sz="800"/>
            </a:lvl9pPr>
          </a:lstStyle>
          <a:p>
            <a:pPr lvl="0"/>
            <a:r>
              <a:rPr lang="en-US"/>
              <a:t>Click to edit Master text styles</a:t>
            </a:r>
          </a:p>
        </p:txBody>
      </p:sp>
      <p:sp>
        <p:nvSpPr>
          <p:cNvPr id="5" name="Date Placeholder 1"/>
          <p:cNvSpPr>
            <a:spLocks noGrp="1"/>
          </p:cNvSpPr>
          <p:nvPr>
            <p:ph type="dt" sz="half" idx="10"/>
          </p:nvPr>
        </p:nvSpPr>
        <p:spPr/>
        <p:txBody>
          <a:bodyPr/>
          <a:lstStyle>
            <a:lvl1pPr>
              <a:defRPr/>
            </a:lvl1pPr>
          </a:lstStyle>
          <a:p>
            <a:pPr>
              <a:defRPr/>
            </a:pPr>
            <a:fld id="{7308813F-6F12-4E0E-A1AC-A96CFE2D418C}" type="datetimeFigureOut">
              <a:rPr lang="en-US">
                <a:solidFill>
                  <a:prstClr val="black">
                    <a:tint val="75000"/>
                  </a:prstClr>
                </a:solidFill>
              </a:rPr>
              <a:pPr>
                <a:defRPr/>
              </a:pPr>
              <a:t>5/21/26</a:t>
            </a:fld>
            <a:endParaRPr lang="en-US">
              <a:solidFill>
                <a:prstClr val="black">
                  <a:tint val="75000"/>
                </a:prstClr>
              </a:solidFill>
            </a:endParaRPr>
          </a:p>
        </p:txBody>
      </p:sp>
      <p:sp>
        <p:nvSpPr>
          <p:cNvPr id="6" name="Footer Placeholder 2"/>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3"/>
          <p:cNvSpPr>
            <a:spLocks noGrp="1"/>
          </p:cNvSpPr>
          <p:nvPr>
            <p:ph type="sldNum" sz="quarter" idx="12"/>
          </p:nvPr>
        </p:nvSpPr>
        <p:spPr/>
        <p:txBody>
          <a:bodyPr/>
          <a:lstStyle>
            <a:lvl1pPr>
              <a:defRPr/>
            </a:lvl1pPr>
          </a:lstStyle>
          <a:p>
            <a:fld id="{E555D9C8-598D-43F9-9827-DDD343B96CB7}" type="slidenum">
              <a:rPr lang="en-US"/>
              <a:pPr/>
              <a:t>‹#›</a:t>
            </a:fld>
            <a:endParaRPr lang="en-US"/>
          </a:p>
        </p:txBody>
      </p:sp>
    </p:spTree>
    <p:extLst>
      <p:ext uri="{BB962C8B-B14F-4D97-AF65-F5344CB8AC3E}">
        <p14:creationId xmlns:p14="http://schemas.microsoft.com/office/powerpoint/2010/main" val="60601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ideo" Target="NULL"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11" descr="D:\nicks computer\pres pro stuff\medical animated\dna\DNA_txt.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Rectangle 2"/>
          <p:cNvSpPr>
            <a:spLocks noGrp="1" noChangeArrowheads="1"/>
          </p:cNvSpPr>
          <p:nvPr>
            <p:ph type="title"/>
          </p:nvPr>
        </p:nvSpPr>
        <p:spPr bwMode="auto">
          <a:xfrm>
            <a:off x="304801" y="168275"/>
            <a:ext cx="10917767" cy="93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4" tIns="45717" rIns="91434" bIns="45717" numCol="1" anchor="ctr" anchorCtr="0" compatLnSpc="1">
            <a:prstTxWarp prst="textNoShape">
              <a:avLst/>
            </a:prstTxWarp>
          </a:bodyPr>
          <a:lstStyle/>
          <a:p>
            <a:pPr lvl="0"/>
            <a:r>
              <a:rPr lang="en-US"/>
              <a:t>Click to edit Master title style</a:t>
            </a:r>
          </a:p>
        </p:txBody>
      </p:sp>
      <p:pic>
        <p:nvPicPr>
          <p:cNvPr id="1036" name="Picture 1035">
            <a:hlinkClick r:id="" action="ppaction://media"/>
          </p:cNvPr>
          <p:cNvPicPr>
            <a:picLocks noRot="1" noChangeAspect="1" noChangeArrowheads="1"/>
          </p:cNvPicPr>
          <p:nvPr>
            <a:videoFile r:link="rId13"/>
          </p:nvPr>
        </p:nvPicPr>
        <p:blipFill>
          <a:blip r:embed="rId15">
            <a:extLst>
              <a:ext uri="{28A0092B-C50C-407E-A947-70E740481C1C}">
                <a14:useLocalDpi xmlns:a14="http://schemas.microsoft.com/office/drawing/2010/main" val="0"/>
              </a:ext>
            </a:extLst>
          </a:blip>
          <a:srcRect/>
          <a:stretch>
            <a:fillRect/>
          </a:stretch>
        </p:blipFill>
        <p:spPr bwMode="auto">
          <a:xfrm>
            <a:off x="11277600" y="1"/>
            <a:ext cx="914400" cy="217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ate Placeholder 1"/>
          <p:cNvSpPr>
            <a:spLocks noGrp="1"/>
          </p:cNvSpPr>
          <p:nvPr>
            <p:ph type="dt" sz="half" idx="2"/>
          </p:nvPr>
        </p:nvSpPr>
        <p:spPr>
          <a:xfrm>
            <a:off x="304800" y="6356351"/>
            <a:ext cx="28448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defRPr>
            </a:lvl1pPr>
          </a:lstStyle>
          <a:p>
            <a:pPr fontAlgn="base">
              <a:spcBef>
                <a:spcPct val="0"/>
              </a:spcBef>
              <a:spcAft>
                <a:spcPct val="0"/>
              </a:spcAft>
              <a:defRPr/>
            </a:pPr>
            <a:fld id="{51D1EA88-2670-477E-A469-58B7DCEAF1DD}" type="datetimeFigureOut">
              <a:rPr lang="en-US">
                <a:solidFill>
                  <a:prstClr val="black">
                    <a:tint val="75000"/>
                  </a:prstClr>
                </a:solidFill>
              </a:rPr>
              <a:pPr fontAlgn="base">
                <a:spcBef>
                  <a:spcPct val="0"/>
                </a:spcBef>
                <a:spcAft>
                  <a:spcPct val="0"/>
                </a:spcAft>
                <a:defRPr/>
              </a:pPr>
              <a:t>5/21/26</a:t>
            </a:fld>
            <a:endParaRPr lang="en-US">
              <a:solidFill>
                <a:prstClr val="black">
                  <a:tint val="75000"/>
                </a:prstClr>
              </a:solidFill>
            </a:endParaRPr>
          </a:p>
        </p:txBody>
      </p:sp>
      <p:sp>
        <p:nvSpPr>
          <p:cNvPr id="3" name="Footer Placeholder 2"/>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defRPr>
            </a:lvl1pPr>
          </a:lstStyle>
          <a:p>
            <a:pPr fontAlgn="base">
              <a:spcBef>
                <a:spcPct val="0"/>
              </a:spcBef>
              <a:spcAft>
                <a:spcPct val="0"/>
              </a:spcAft>
              <a:defRPr/>
            </a:pPr>
            <a:endParaRPr lang="en-US">
              <a:solidFill>
                <a:prstClr val="black">
                  <a:tint val="75000"/>
                </a:prstClr>
              </a:solidFill>
            </a:endParaRPr>
          </a:p>
        </p:txBody>
      </p:sp>
      <p:sp>
        <p:nvSpPr>
          <p:cNvPr id="4" name="Slide Number Placeholder 3"/>
          <p:cNvSpPr>
            <a:spLocks noGrp="1"/>
          </p:cNvSpPr>
          <p:nvPr>
            <p:ph type="sldNum" sz="quarter" idx="4"/>
          </p:nvPr>
        </p:nvSpPr>
        <p:spPr>
          <a:xfrm>
            <a:off x="9006417"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fontAlgn="base">
              <a:spcBef>
                <a:spcPct val="0"/>
              </a:spcBef>
              <a:spcAft>
                <a:spcPct val="0"/>
              </a:spcAft>
            </a:pPr>
            <a:fld id="{64541778-A8F9-454E-8525-2899622BD621}" type="slidenum">
              <a:rPr lang="en-US" smtClean="0"/>
              <a:pPr fontAlgn="base">
                <a:spcBef>
                  <a:spcPct val="0"/>
                </a:spcBef>
                <a:spcAft>
                  <a:spcPct val="0"/>
                </a:spcAft>
              </a:pPr>
              <a:t>‹#›</a:t>
            </a:fld>
            <a:endParaRPr lang="en-US"/>
          </a:p>
        </p:txBody>
      </p:sp>
      <p:sp>
        <p:nvSpPr>
          <p:cNvPr id="2056" name="Rectangle 3"/>
          <p:cNvSpPr>
            <a:spLocks noGrp="1" noChangeArrowheads="1"/>
          </p:cNvSpPr>
          <p:nvPr>
            <p:ph type="body" idx="1"/>
          </p:nvPr>
        </p:nvSpPr>
        <p:spPr bwMode="auto">
          <a:xfrm>
            <a:off x="1625600" y="1447801"/>
            <a:ext cx="10261600" cy="489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4" tIns="45717" rIns="91434" bIns="4571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860198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3000" fill="hold"/>
                                        <p:tgtEl>
                                          <p:spTgt spid="103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1036"/>
                </p:tgtEl>
              </p:cMediaNode>
            </p:video>
            <p:seq concurrent="1" nextAc="seek">
              <p:cTn id="8" restart="whenNotActive" fill="hold" evtFilter="cancelBubble" nodeType="interactiveSeq">
                <p:stCondLst>
                  <p:cond evt="onClick" delay="0">
                    <p:tgtEl>
                      <p:spTgt spid="1036"/>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1036"/>
                                        </p:tgtEl>
                                      </p:cBhvr>
                                    </p:cmd>
                                  </p:childTnLst>
                                </p:cTn>
                              </p:par>
                            </p:childTnLst>
                          </p:cTn>
                        </p:par>
                      </p:childTnLst>
                    </p:cTn>
                  </p:par>
                </p:childTnLst>
              </p:cTn>
              <p:nextCondLst>
                <p:cond evt="onClick" delay="0">
                  <p:tgtEl>
                    <p:spTgt spid="1036"/>
                  </p:tgtEl>
                </p:cond>
              </p:nextCondLst>
            </p:seq>
          </p:childTnLst>
        </p:cTn>
      </p:par>
    </p:tnLst>
  </p:timing>
  <p:txStyles>
    <p:titleStyle>
      <a:lvl1pPr algn="l" rtl="0" eaLnBrk="0" fontAlgn="base" hangingPunct="0">
        <a:spcBef>
          <a:spcPct val="0"/>
        </a:spcBef>
        <a:spcAft>
          <a:spcPct val="0"/>
        </a:spcAft>
        <a:defRPr sz="4000">
          <a:solidFill>
            <a:schemeClr val="tx1"/>
          </a:solidFill>
          <a:latin typeface="+mj-lt"/>
          <a:ea typeface="+mj-ea"/>
          <a:cs typeface="+mj-cs"/>
        </a:defRPr>
      </a:lvl1pPr>
      <a:lvl2pPr algn="l" rtl="0" eaLnBrk="0" fontAlgn="base" hangingPunct="0">
        <a:spcBef>
          <a:spcPct val="0"/>
        </a:spcBef>
        <a:spcAft>
          <a:spcPct val="0"/>
        </a:spcAft>
        <a:defRPr sz="4000">
          <a:solidFill>
            <a:schemeClr val="tx1"/>
          </a:solidFill>
          <a:latin typeface="Arial" charset="0"/>
        </a:defRPr>
      </a:lvl2pPr>
      <a:lvl3pPr algn="l" rtl="0" eaLnBrk="0" fontAlgn="base" hangingPunct="0">
        <a:spcBef>
          <a:spcPct val="0"/>
        </a:spcBef>
        <a:spcAft>
          <a:spcPct val="0"/>
        </a:spcAft>
        <a:defRPr sz="4000">
          <a:solidFill>
            <a:schemeClr val="tx1"/>
          </a:solidFill>
          <a:latin typeface="Arial" charset="0"/>
        </a:defRPr>
      </a:lvl3pPr>
      <a:lvl4pPr algn="l" rtl="0" eaLnBrk="0" fontAlgn="base" hangingPunct="0">
        <a:spcBef>
          <a:spcPct val="0"/>
        </a:spcBef>
        <a:spcAft>
          <a:spcPct val="0"/>
        </a:spcAft>
        <a:defRPr sz="4000">
          <a:solidFill>
            <a:schemeClr val="tx1"/>
          </a:solidFill>
          <a:latin typeface="Arial" charset="0"/>
        </a:defRPr>
      </a:lvl4pPr>
      <a:lvl5pPr algn="l" rtl="0" eaLnBrk="0" fontAlgn="base" hangingPunct="0">
        <a:spcBef>
          <a:spcPct val="0"/>
        </a:spcBef>
        <a:spcAft>
          <a:spcPct val="0"/>
        </a:spcAft>
        <a:defRPr sz="4000">
          <a:solidFill>
            <a:schemeClr val="tx1"/>
          </a:solidFill>
          <a:latin typeface="Arial" charset="0"/>
        </a:defRPr>
      </a:lvl5pPr>
      <a:lvl6pPr marL="411754" algn="l" defTabSz="915010" rtl="0" eaLnBrk="1" fontAlgn="base" hangingPunct="1">
        <a:spcBef>
          <a:spcPct val="0"/>
        </a:spcBef>
        <a:spcAft>
          <a:spcPct val="0"/>
        </a:spcAft>
        <a:defRPr sz="4000">
          <a:solidFill>
            <a:schemeClr val="tx2"/>
          </a:solidFill>
          <a:latin typeface="Arial" charset="0"/>
        </a:defRPr>
      </a:lvl6pPr>
      <a:lvl7pPr marL="823509" algn="l" defTabSz="915010" rtl="0" eaLnBrk="1" fontAlgn="base" hangingPunct="1">
        <a:spcBef>
          <a:spcPct val="0"/>
        </a:spcBef>
        <a:spcAft>
          <a:spcPct val="0"/>
        </a:spcAft>
        <a:defRPr sz="4000">
          <a:solidFill>
            <a:schemeClr val="tx2"/>
          </a:solidFill>
          <a:latin typeface="Arial" charset="0"/>
        </a:defRPr>
      </a:lvl7pPr>
      <a:lvl8pPr marL="1235263" algn="l" defTabSz="915010" rtl="0" eaLnBrk="1" fontAlgn="base" hangingPunct="1">
        <a:spcBef>
          <a:spcPct val="0"/>
        </a:spcBef>
        <a:spcAft>
          <a:spcPct val="0"/>
        </a:spcAft>
        <a:defRPr sz="4000">
          <a:solidFill>
            <a:schemeClr val="tx2"/>
          </a:solidFill>
          <a:latin typeface="Arial" charset="0"/>
        </a:defRPr>
      </a:lvl8pPr>
      <a:lvl9pPr marL="1647017" algn="l" defTabSz="915010" rtl="0" eaLnBrk="1" fontAlgn="base" hangingPunct="1">
        <a:spcBef>
          <a:spcPct val="0"/>
        </a:spcBef>
        <a:spcAft>
          <a:spcPct val="0"/>
        </a:spcAft>
        <a:defRPr sz="4000">
          <a:solidFill>
            <a:schemeClr val="tx2"/>
          </a:solidFill>
          <a:latin typeface="Arial"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1413" indent="-227013" algn="l" rtl="0" eaLnBrk="0" fontAlgn="base" hangingPunct="0">
        <a:spcBef>
          <a:spcPct val="20000"/>
        </a:spcBef>
        <a:spcAft>
          <a:spcPct val="0"/>
        </a:spcAft>
        <a:buChar char="•"/>
        <a:defRPr sz="2000">
          <a:solidFill>
            <a:schemeClr val="tx1"/>
          </a:solidFill>
          <a:latin typeface="+mn-lt"/>
        </a:defRPr>
      </a:lvl3pPr>
      <a:lvl4pPr marL="1598613" indent="-228600" algn="l" rtl="0" eaLnBrk="0" fontAlgn="base" hangingPunct="0">
        <a:spcBef>
          <a:spcPct val="20000"/>
        </a:spcBef>
        <a:spcAft>
          <a:spcPct val="0"/>
        </a:spcAft>
        <a:buChar char="–"/>
        <a:defRPr sz="2000">
          <a:solidFill>
            <a:schemeClr val="tx1"/>
          </a:solidFill>
          <a:latin typeface="+mn-lt"/>
        </a:defRPr>
      </a:lvl4pPr>
      <a:lvl5pPr marL="2055813" indent="-228600" algn="l" rtl="0" eaLnBrk="0" fontAlgn="base" hangingPunct="0">
        <a:spcBef>
          <a:spcPct val="20000"/>
        </a:spcBef>
        <a:spcAft>
          <a:spcPct val="0"/>
        </a:spcAft>
        <a:buChar char="»"/>
        <a:defRPr sz="2000">
          <a:solidFill>
            <a:schemeClr val="tx1"/>
          </a:solidFill>
          <a:latin typeface="+mn-lt"/>
        </a:defRPr>
      </a:lvl5pPr>
      <a:lvl6pPr marL="2469097" indent="-228752" algn="l" defTabSz="915010" rtl="0" eaLnBrk="1" fontAlgn="base" hangingPunct="1">
        <a:spcBef>
          <a:spcPct val="20000"/>
        </a:spcBef>
        <a:spcAft>
          <a:spcPct val="0"/>
        </a:spcAft>
        <a:buChar char="»"/>
        <a:defRPr sz="1800">
          <a:solidFill>
            <a:schemeClr val="tx1"/>
          </a:solidFill>
          <a:latin typeface="+mn-lt"/>
        </a:defRPr>
      </a:lvl6pPr>
      <a:lvl7pPr marL="2880851" indent="-228752" algn="l" defTabSz="915010" rtl="0" eaLnBrk="1" fontAlgn="base" hangingPunct="1">
        <a:spcBef>
          <a:spcPct val="20000"/>
        </a:spcBef>
        <a:spcAft>
          <a:spcPct val="0"/>
        </a:spcAft>
        <a:buChar char="»"/>
        <a:defRPr sz="1800">
          <a:solidFill>
            <a:schemeClr val="tx1"/>
          </a:solidFill>
          <a:latin typeface="+mn-lt"/>
        </a:defRPr>
      </a:lvl7pPr>
      <a:lvl8pPr marL="3292605" indent="-228752" algn="l" defTabSz="915010" rtl="0" eaLnBrk="1" fontAlgn="base" hangingPunct="1">
        <a:spcBef>
          <a:spcPct val="20000"/>
        </a:spcBef>
        <a:spcAft>
          <a:spcPct val="0"/>
        </a:spcAft>
        <a:buChar char="»"/>
        <a:defRPr sz="1800">
          <a:solidFill>
            <a:schemeClr val="tx1"/>
          </a:solidFill>
          <a:latin typeface="+mn-lt"/>
        </a:defRPr>
      </a:lvl8pPr>
      <a:lvl9pPr marL="3704360" indent="-228752" algn="l" defTabSz="915010" rtl="0" eaLnBrk="1" fontAlgn="base" hangingPunct="1">
        <a:spcBef>
          <a:spcPct val="20000"/>
        </a:spcBef>
        <a:spcAft>
          <a:spcPct val="0"/>
        </a:spcAft>
        <a:buChar char="»"/>
        <a:defRPr sz="1800">
          <a:solidFill>
            <a:schemeClr val="tx1"/>
          </a:solidFill>
          <a:latin typeface="+mn-lt"/>
        </a:defRPr>
      </a:lvl9pPr>
    </p:bodyStyle>
    <p:otherStyle>
      <a:defPPr>
        <a:defRPr lang="en-US"/>
      </a:defPPr>
      <a:lvl1pPr marL="0" algn="l" defTabSz="823509" rtl="0" eaLnBrk="1" latinLnBrk="0" hangingPunct="1">
        <a:defRPr sz="1600" kern="1200">
          <a:solidFill>
            <a:schemeClr val="tx1"/>
          </a:solidFill>
          <a:latin typeface="+mn-lt"/>
          <a:ea typeface="+mn-ea"/>
          <a:cs typeface="+mn-cs"/>
        </a:defRPr>
      </a:lvl1pPr>
      <a:lvl2pPr marL="411754" algn="l" defTabSz="823509" rtl="0" eaLnBrk="1" latinLnBrk="0" hangingPunct="1">
        <a:defRPr sz="1600" kern="1200">
          <a:solidFill>
            <a:schemeClr val="tx1"/>
          </a:solidFill>
          <a:latin typeface="+mn-lt"/>
          <a:ea typeface="+mn-ea"/>
          <a:cs typeface="+mn-cs"/>
        </a:defRPr>
      </a:lvl2pPr>
      <a:lvl3pPr marL="823509" algn="l" defTabSz="823509" rtl="0" eaLnBrk="1" latinLnBrk="0" hangingPunct="1">
        <a:defRPr sz="1600" kern="1200">
          <a:solidFill>
            <a:schemeClr val="tx1"/>
          </a:solidFill>
          <a:latin typeface="+mn-lt"/>
          <a:ea typeface="+mn-ea"/>
          <a:cs typeface="+mn-cs"/>
        </a:defRPr>
      </a:lvl3pPr>
      <a:lvl4pPr marL="1235263" algn="l" defTabSz="823509" rtl="0" eaLnBrk="1" latinLnBrk="0" hangingPunct="1">
        <a:defRPr sz="1600" kern="1200">
          <a:solidFill>
            <a:schemeClr val="tx1"/>
          </a:solidFill>
          <a:latin typeface="+mn-lt"/>
          <a:ea typeface="+mn-ea"/>
          <a:cs typeface="+mn-cs"/>
        </a:defRPr>
      </a:lvl4pPr>
      <a:lvl5pPr marL="1647017" algn="l" defTabSz="823509" rtl="0" eaLnBrk="1" latinLnBrk="0" hangingPunct="1">
        <a:defRPr sz="1600" kern="1200">
          <a:solidFill>
            <a:schemeClr val="tx1"/>
          </a:solidFill>
          <a:latin typeface="+mn-lt"/>
          <a:ea typeface="+mn-ea"/>
          <a:cs typeface="+mn-cs"/>
        </a:defRPr>
      </a:lvl5pPr>
      <a:lvl6pPr marL="2058772" algn="l" defTabSz="823509" rtl="0" eaLnBrk="1" latinLnBrk="0" hangingPunct="1">
        <a:defRPr sz="1600" kern="1200">
          <a:solidFill>
            <a:schemeClr val="tx1"/>
          </a:solidFill>
          <a:latin typeface="+mn-lt"/>
          <a:ea typeface="+mn-ea"/>
          <a:cs typeface="+mn-cs"/>
        </a:defRPr>
      </a:lvl6pPr>
      <a:lvl7pPr marL="2470526" algn="l" defTabSz="823509" rtl="0" eaLnBrk="1" latinLnBrk="0" hangingPunct="1">
        <a:defRPr sz="1600" kern="1200">
          <a:solidFill>
            <a:schemeClr val="tx1"/>
          </a:solidFill>
          <a:latin typeface="+mn-lt"/>
          <a:ea typeface="+mn-ea"/>
          <a:cs typeface="+mn-cs"/>
        </a:defRPr>
      </a:lvl7pPr>
      <a:lvl8pPr marL="2882280" algn="l" defTabSz="823509" rtl="0" eaLnBrk="1" latinLnBrk="0" hangingPunct="1">
        <a:defRPr sz="1600" kern="1200">
          <a:solidFill>
            <a:schemeClr val="tx1"/>
          </a:solidFill>
          <a:latin typeface="+mn-lt"/>
          <a:ea typeface="+mn-ea"/>
          <a:cs typeface="+mn-cs"/>
        </a:defRPr>
      </a:lvl8pPr>
      <a:lvl9pPr marL="3294035" algn="l" defTabSz="823509"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1016/B0-12-227410-5/00067-3" TargetMode="External"/><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2" Type="http://schemas.openxmlformats.org/officeDocument/2006/relationships/image" Target="../media/image28.gi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2.gif"/><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5.gif"/><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7.xml"/><Relationship Id="rId4" Type="http://schemas.openxmlformats.org/officeDocument/2006/relationships/image" Target="../media/image43.emf"/></Relationships>
</file>

<file path=ppt/slides/_rels/slide32.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oleObject" Target="../embeddings/oleObject2.bin"/><Relationship Id="rId1" Type="http://schemas.openxmlformats.org/officeDocument/2006/relationships/slideLayout" Target="../slideLayouts/slideLayout7.xml"/><Relationship Id="rId5" Type="http://schemas.openxmlformats.org/officeDocument/2006/relationships/image" Target="../media/image47.emf"/><Relationship Id="rId4" Type="http://schemas.openxmlformats.org/officeDocument/2006/relationships/oleObject" Target="../embeddings/oleObject3.bin"/></Relationships>
</file>

<file path=ppt/slides/_rels/slide3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oleObject" Target="../embeddings/oleObject4.bin"/><Relationship Id="rId1" Type="http://schemas.openxmlformats.org/officeDocument/2006/relationships/slideLayout" Target="../slideLayouts/slideLayout7.xml"/><Relationship Id="rId5" Type="http://schemas.openxmlformats.org/officeDocument/2006/relationships/image" Target="../media/image55.emf"/><Relationship Id="rId4" Type="http://schemas.openxmlformats.org/officeDocument/2006/relationships/oleObject" Target="../embeddings/oleObject5.bin"/></Relationships>
</file>

<file path=ppt/slides/_rels/slide4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8.gif"/><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6.xml"/><Relationship Id="rId4" Type="http://schemas.openxmlformats.org/officeDocument/2006/relationships/hyperlink" Target="https://doi.org/10.1016/j.fbio.2022.101717" TargetMode="External"/></Relationships>
</file>

<file path=ppt/slides/_rels/slide4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image" Target="../media/image64.e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oleObject" Target="../embeddings/oleObject1.bin"/><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2032001" y="2232054"/>
            <a:ext cx="9853965" cy="1143476"/>
          </a:xfrm>
        </p:spPr>
        <p:txBody>
          <a:bodyPr/>
          <a:lstStyle/>
          <a:p>
            <a:r>
              <a:rPr lang="el-GR" sz="5400" b="1" dirty="0">
                <a:solidFill>
                  <a:schemeClr val="accent1"/>
                </a:solidFill>
                <a:latin typeface="Calibri" panose="020F0502020204030204" pitchFamily="34" charset="0"/>
              </a:rPr>
              <a:t>ΦΑΡΜΑΚΕΥΤΙΚΗ ΒΙΟΤΕΧΝΟΛΟΓΙΑ</a:t>
            </a:r>
          </a:p>
        </p:txBody>
      </p:sp>
      <p:sp>
        <p:nvSpPr>
          <p:cNvPr id="4" name="TextBox 3"/>
          <p:cNvSpPr txBox="1"/>
          <p:nvPr/>
        </p:nvSpPr>
        <p:spPr>
          <a:xfrm>
            <a:off x="5305648" y="3827721"/>
            <a:ext cx="6580318" cy="1200329"/>
          </a:xfrm>
          <a:prstGeom prst="rect">
            <a:avLst/>
          </a:prstGeom>
          <a:noFill/>
        </p:spPr>
        <p:txBody>
          <a:bodyPr wrap="square" rtlCol="0">
            <a:spAutoFit/>
          </a:bodyPr>
          <a:lstStyle/>
          <a:p>
            <a:pPr algn="r"/>
            <a:r>
              <a:rPr lang="el-GR" b="1" dirty="0">
                <a:solidFill>
                  <a:srgbClr val="D16349"/>
                </a:solidFill>
              </a:rPr>
              <a:t>Δρ.  Νικόλας Φωκιαλάκης</a:t>
            </a:r>
          </a:p>
          <a:p>
            <a:pPr algn="r"/>
            <a:r>
              <a:rPr lang="el-GR" dirty="0">
                <a:solidFill>
                  <a:srgbClr val="D16349"/>
                </a:solidFill>
              </a:rPr>
              <a:t>Αναπληρωτής Καθηγητής</a:t>
            </a:r>
          </a:p>
          <a:p>
            <a:pPr algn="r"/>
            <a:r>
              <a:rPr lang="el-GR" dirty="0">
                <a:solidFill>
                  <a:srgbClr val="D16349"/>
                </a:solidFill>
              </a:rPr>
              <a:t> Φαρμακογνωσίας &amp; Χημείας Φυσικών Προϊόντων</a:t>
            </a:r>
          </a:p>
          <a:p>
            <a:pPr algn="r"/>
            <a:r>
              <a:rPr lang="el-GR" dirty="0">
                <a:solidFill>
                  <a:srgbClr val="D16349"/>
                </a:solidFill>
              </a:rPr>
              <a:t>Φαρμακευτικό Τμήμα, ΕΚΠΑ </a:t>
            </a:r>
          </a:p>
        </p:txBody>
      </p:sp>
      <p:sp>
        <p:nvSpPr>
          <p:cNvPr id="5" name="TextBox 4"/>
          <p:cNvSpPr txBox="1"/>
          <p:nvPr/>
        </p:nvSpPr>
        <p:spPr>
          <a:xfrm>
            <a:off x="9421792" y="5380042"/>
            <a:ext cx="2464174" cy="523220"/>
          </a:xfrm>
          <a:prstGeom prst="rect">
            <a:avLst/>
          </a:prstGeom>
          <a:noFill/>
        </p:spPr>
        <p:txBody>
          <a:bodyPr wrap="square" rtlCol="0">
            <a:spAutoFit/>
          </a:bodyPr>
          <a:lstStyle/>
          <a:p>
            <a:r>
              <a:rPr lang="el-GR" sz="2800" b="1" dirty="0">
                <a:solidFill>
                  <a:srgbClr val="8CADAE">
                    <a:lumMod val="75000"/>
                  </a:srgbClr>
                </a:solidFill>
                <a:latin typeface="Calibri" panose="020F0502020204030204" pitchFamily="34" charset="0"/>
              </a:rPr>
              <a:t>ΒΙΟΔΙΕΡΓΑΣΙΕΣ</a:t>
            </a:r>
          </a:p>
        </p:txBody>
      </p:sp>
    </p:spTree>
    <p:extLst>
      <p:ext uri="{BB962C8B-B14F-4D97-AF65-F5344CB8AC3E}">
        <p14:creationId xmlns:p14="http://schemas.microsoft.com/office/powerpoint/2010/main" val="37043030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bwMode="auto">
          <a:xfrm>
            <a:off x="25851" y="348006"/>
            <a:ext cx="5447489" cy="939800"/>
          </a:xfrm>
          <a:prstGeom prst="rect">
            <a:avLst/>
          </a:prstGeom>
          <a:solidFill>
            <a:schemeClr val="accent1"/>
          </a:solidFill>
          <a:ln>
            <a:solidFill>
              <a:schemeClr val="accent1"/>
            </a:solidFill>
          </a:ln>
        </p:spPr>
        <p:txBody>
          <a:bodyPr vert="horz" wrap="square" lIns="91434" tIns="45717" rIns="91434" bIns="45717" numCol="1" anchor="ctr" anchorCtr="0" compatLnSpc="1">
            <a:prstTxWarp prst="textNoShape">
              <a:avLst/>
            </a:prstTxWarp>
          </a:bodyPr>
          <a:lstStyle>
            <a:lvl1pPr algn="l" rtl="0" eaLnBrk="0" fontAlgn="base" hangingPunct="0">
              <a:spcBef>
                <a:spcPct val="0"/>
              </a:spcBef>
              <a:spcAft>
                <a:spcPct val="0"/>
              </a:spcAft>
              <a:defRPr sz="4000">
                <a:solidFill>
                  <a:schemeClr val="tx1"/>
                </a:solidFill>
                <a:latin typeface="+mj-lt"/>
                <a:ea typeface="+mj-ea"/>
                <a:cs typeface="+mj-cs"/>
              </a:defRPr>
            </a:lvl1pPr>
            <a:lvl2pPr algn="l" rtl="0" eaLnBrk="0" fontAlgn="base" hangingPunct="0">
              <a:spcBef>
                <a:spcPct val="0"/>
              </a:spcBef>
              <a:spcAft>
                <a:spcPct val="0"/>
              </a:spcAft>
              <a:defRPr sz="4000">
                <a:solidFill>
                  <a:schemeClr val="tx1"/>
                </a:solidFill>
                <a:latin typeface="Arial" charset="0"/>
              </a:defRPr>
            </a:lvl2pPr>
            <a:lvl3pPr algn="l" rtl="0" eaLnBrk="0" fontAlgn="base" hangingPunct="0">
              <a:spcBef>
                <a:spcPct val="0"/>
              </a:spcBef>
              <a:spcAft>
                <a:spcPct val="0"/>
              </a:spcAft>
              <a:defRPr sz="4000">
                <a:solidFill>
                  <a:schemeClr val="tx1"/>
                </a:solidFill>
                <a:latin typeface="Arial" charset="0"/>
              </a:defRPr>
            </a:lvl3pPr>
            <a:lvl4pPr algn="l" rtl="0" eaLnBrk="0" fontAlgn="base" hangingPunct="0">
              <a:spcBef>
                <a:spcPct val="0"/>
              </a:spcBef>
              <a:spcAft>
                <a:spcPct val="0"/>
              </a:spcAft>
              <a:defRPr sz="4000">
                <a:solidFill>
                  <a:schemeClr val="tx1"/>
                </a:solidFill>
                <a:latin typeface="Arial" charset="0"/>
              </a:defRPr>
            </a:lvl4pPr>
            <a:lvl5pPr algn="l" rtl="0" eaLnBrk="0" fontAlgn="base" hangingPunct="0">
              <a:spcBef>
                <a:spcPct val="0"/>
              </a:spcBef>
              <a:spcAft>
                <a:spcPct val="0"/>
              </a:spcAft>
              <a:defRPr sz="4000">
                <a:solidFill>
                  <a:schemeClr val="tx1"/>
                </a:solidFill>
                <a:latin typeface="Arial" charset="0"/>
              </a:defRPr>
            </a:lvl5pPr>
            <a:lvl6pPr marL="411754" algn="l" defTabSz="915010" rtl="0" eaLnBrk="1" fontAlgn="base" hangingPunct="1">
              <a:spcBef>
                <a:spcPct val="0"/>
              </a:spcBef>
              <a:spcAft>
                <a:spcPct val="0"/>
              </a:spcAft>
              <a:defRPr sz="4000">
                <a:solidFill>
                  <a:schemeClr val="tx2"/>
                </a:solidFill>
                <a:latin typeface="Arial" charset="0"/>
              </a:defRPr>
            </a:lvl6pPr>
            <a:lvl7pPr marL="823509" algn="l" defTabSz="915010" rtl="0" eaLnBrk="1" fontAlgn="base" hangingPunct="1">
              <a:spcBef>
                <a:spcPct val="0"/>
              </a:spcBef>
              <a:spcAft>
                <a:spcPct val="0"/>
              </a:spcAft>
              <a:defRPr sz="4000">
                <a:solidFill>
                  <a:schemeClr val="tx2"/>
                </a:solidFill>
                <a:latin typeface="Arial" charset="0"/>
              </a:defRPr>
            </a:lvl7pPr>
            <a:lvl8pPr marL="1235263" algn="l" defTabSz="915010" rtl="0" eaLnBrk="1" fontAlgn="base" hangingPunct="1">
              <a:spcBef>
                <a:spcPct val="0"/>
              </a:spcBef>
              <a:spcAft>
                <a:spcPct val="0"/>
              </a:spcAft>
              <a:defRPr sz="4000">
                <a:solidFill>
                  <a:schemeClr val="tx2"/>
                </a:solidFill>
                <a:latin typeface="Arial" charset="0"/>
              </a:defRPr>
            </a:lvl8pPr>
            <a:lvl9pPr marL="1647017" algn="l" defTabSz="915010" rtl="0" eaLnBrk="1" fontAlgn="base" hangingPunct="1">
              <a:spcBef>
                <a:spcPct val="0"/>
              </a:spcBef>
              <a:spcAft>
                <a:spcPct val="0"/>
              </a:spcAft>
              <a:defRPr sz="4000">
                <a:solidFill>
                  <a:schemeClr val="tx2"/>
                </a:solidFill>
                <a:latin typeface="Arial" charset="0"/>
              </a:defRPr>
            </a:lvl9pPr>
          </a:lstStyle>
          <a:p>
            <a:pPr algn="ctr"/>
            <a:r>
              <a:rPr lang="el-GR" sz="2800" b="1" kern="0" dirty="0">
                <a:solidFill>
                  <a:schemeClr val="bg1"/>
                </a:solidFill>
              </a:rPr>
              <a:t>ΒΙΟΔΙΕΡΓΑΣΙΑ</a:t>
            </a:r>
            <a:endParaRPr lang="en-GB" sz="2800" b="1" kern="0" dirty="0">
              <a:solidFill>
                <a:schemeClr val="bg1"/>
              </a:solidFill>
            </a:endParaRPr>
          </a:p>
        </p:txBody>
      </p:sp>
      <p:pic>
        <p:nvPicPr>
          <p:cNvPr id="3" name="Picture 2"/>
          <p:cNvPicPr>
            <a:picLocks noChangeAspect="1"/>
          </p:cNvPicPr>
          <p:nvPr/>
        </p:nvPicPr>
        <p:blipFill rotWithShape="1">
          <a:blip r:embed="rId2"/>
          <a:srcRect b="33173"/>
          <a:stretch/>
        </p:blipFill>
        <p:spPr>
          <a:xfrm>
            <a:off x="1614793" y="2964607"/>
            <a:ext cx="8297693" cy="3368100"/>
          </a:xfrm>
          <a:prstGeom prst="rect">
            <a:avLst/>
          </a:prstGeom>
        </p:spPr>
      </p:pic>
      <p:pic>
        <p:nvPicPr>
          <p:cNvPr id="4" name="Picture 3"/>
          <p:cNvPicPr>
            <a:picLocks noChangeAspect="1"/>
          </p:cNvPicPr>
          <p:nvPr/>
        </p:nvPicPr>
        <p:blipFill>
          <a:blip r:embed="rId3"/>
          <a:stretch>
            <a:fillRect/>
          </a:stretch>
        </p:blipFill>
        <p:spPr>
          <a:xfrm>
            <a:off x="7791855" y="92615"/>
            <a:ext cx="4400145" cy="4250240"/>
          </a:xfrm>
          <a:prstGeom prst="rect">
            <a:avLst/>
          </a:prstGeom>
        </p:spPr>
      </p:pic>
    </p:spTree>
    <p:extLst>
      <p:ext uri="{BB962C8B-B14F-4D97-AF65-F5344CB8AC3E}">
        <p14:creationId xmlns:p14="http://schemas.microsoft.com/office/powerpoint/2010/main" val="3677506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30CE9138-0645-9703-C778-908BE348E92E}"/>
              </a:ext>
            </a:extLst>
          </p:cNvPr>
          <p:cNvSpPr>
            <a:spLocks noChangeArrowheads="1"/>
          </p:cNvSpPr>
          <p:nvPr/>
        </p:nvSpPr>
        <p:spPr bwMode="auto">
          <a:xfrm>
            <a:off x="2286000" y="1981201"/>
            <a:ext cx="7696200" cy="3694113"/>
          </a:xfrm>
          <a:prstGeom prst="rect">
            <a:avLst/>
          </a:prstGeom>
          <a:noFill/>
          <a:ln w="25400">
            <a:solidFill>
              <a:srgbClr val="8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457200" indent="-4572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AutoNum type="arabicPeriod"/>
            </a:pPr>
            <a:r>
              <a:rPr lang="el-GR" altLang="en-US" sz="3600" b="1">
                <a:solidFill>
                  <a:srgbClr val="800000"/>
                </a:solidFill>
                <a:latin typeface="Times New Roman" panose="02020603050405020304" pitchFamily="18" charset="0"/>
              </a:rPr>
              <a:t>Αερόβιος βιοαντιδραστήρας</a:t>
            </a:r>
            <a:r>
              <a:rPr lang="en-US" altLang="en-US" sz="3600" b="1">
                <a:solidFill>
                  <a:srgbClr val="800000"/>
                </a:solidFill>
                <a:latin typeface="Times New Roman" panose="02020603050405020304" pitchFamily="18" charset="0"/>
              </a:rPr>
              <a:t>:</a:t>
            </a:r>
            <a:r>
              <a:rPr lang="en-US" altLang="en-US" sz="3600" b="1">
                <a:solidFill>
                  <a:srgbClr val="000099"/>
                </a:solidFill>
                <a:latin typeface="Times New Roman" panose="02020603050405020304" pitchFamily="18" charset="0"/>
              </a:rPr>
              <a:t> </a:t>
            </a:r>
            <a:r>
              <a:rPr lang="el-GR" altLang="en-US" sz="3600" b="1">
                <a:solidFill>
                  <a:srgbClr val="000099"/>
                </a:solidFill>
                <a:latin typeface="Times New Roman" panose="02020603050405020304" pitchFamily="18" charset="0"/>
              </a:rPr>
              <a:t>απαιτείται κατάλληλη ανάμιξη και αερισμός</a:t>
            </a:r>
            <a:endParaRPr lang="en-US" altLang="en-US" sz="3600" b="1">
              <a:solidFill>
                <a:srgbClr val="000099"/>
              </a:solidFill>
              <a:latin typeface="Times New Roman" panose="02020603050405020304" pitchFamily="18" charset="0"/>
            </a:endParaRPr>
          </a:p>
          <a:p>
            <a:pPr eaLnBrk="1" hangingPunct="1">
              <a:spcBef>
                <a:spcPct val="50000"/>
              </a:spcBef>
              <a:buFontTx/>
              <a:buAutoNum type="arabicPeriod"/>
            </a:pPr>
            <a:r>
              <a:rPr lang="el-GR" altLang="en-US" sz="3600" b="1">
                <a:solidFill>
                  <a:srgbClr val="800000"/>
                </a:solidFill>
                <a:latin typeface="Times New Roman" panose="02020603050405020304" pitchFamily="18" charset="0"/>
              </a:rPr>
              <a:t>Αναερόβιος βιοαντιδραστήρας</a:t>
            </a:r>
            <a:r>
              <a:rPr lang="en-US" altLang="en-US" sz="3600" b="1">
                <a:solidFill>
                  <a:srgbClr val="800000"/>
                </a:solidFill>
                <a:latin typeface="Times New Roman" panose="02020603050405020304" pitchFamily="18" charset="0"/>
              </a:rPr>
              <a:t>:</a:t>
            </a:r>
            <a:r>
              <a:rPr lang="en-US" altLang="en-US" sz="3600" b="1">
                <a:solidFill>
                  <a:srgbClr val="000099"/>
                </a:solidFill>
                <a:latin typeface="Times New Roman" panose="02020603050405020304" pitchFamily="18" charset="0"/>
              </a:rPr>
              <a:t> </a:t>
            </a:r>
            <a:r>
              <a:rPr lang="el-GR" altLang="en-US" sz="3600" b="1">
                <a:solidFill>
                  <a:srgbClr val="000099"/>
                </a:solidFill>
                <a:latin typeface="Times New Roman" panose="02020603050405020304" pitchFamily="18" charset="0"/>
              </a:rPr>
              <a:t>δεν απαιτείται ανάδευση με ανακίνηση ή φυσαλίδες</a:t>
            </a:r>
            <a:endParaRPr lang="en-US" altLang="en-US" sz="3600" b="1">
              <a:solidFill>
                <a:srgbClr val="000099"/>
              </a:solidFill>
              <a:latin typeface="Times New Roman" panose="02020603050405020304" pitchFamily="18" charset="0"/>
            </a:endParaRPr>
          </a:p>
        </p:txBody>
      </p:sp>
      <p:sp>
        <p:nvSpPr>
          <p:cNvPr id="214019" name="Rectangle 3">
            <a:extLst>
              <a:ext uri="{FF2B5EF4-FFF2-40B4-BE49-F238E27FC236}">
                <a16:creationId xmlns:a16="http://schemas.microsoft.com/office/drawing/2014/main" id="{58467B3B-74D2-EC75-ACA4-8AA57E2D1C99}"/>
              </a:ext>
            </a:extLst>
          </p:cNvPr>
          <p:cNvSpPr>
            <a:spLocks noChangeArrowheads="1"/>
          </p:cNvSpPr>
          <p:nvPr/>
        </p:nvSpPr>
        <p:spPr bwMode="auto">
          <a:xfrm>
            <a:off x="1524000" y="304800"/>
            <a:ext cx="9144000" cy="914400"/>
          </a:xfrm>
          <a:prstGeom prst="rect">
            <a:avLst/>
          </a:prstGeom>
          <a:noFill/>
          <a:ln w="9525">
            <a:noFill/>
            <a:miter lim="800000"/>
            <a:headEnd/>
            <a:tailEnd/>
          </a:ln>
        </p:spPr>
        <p:txBody>
          <a:bodyPr anchor="ctr"/>
          <a:lstStyle/>
          <a:p>
            <a:pPr marL="0" lvl="1" algn="ctr">
              <a:defRPr/>
            </a:pPr>
            <a:r>
              <a:rPr lang="el-GR" sz="3000" b="1" dirty="0">
                <a:solidFill>
                  <a:srgbClr val="A50021"/>
                </a:solidFill>
                <a:effectLst>
                  <a:outerShdw blurRad="38100" dist="38100" dir="2700000" algn="tl">
                    <a:srgbClr val="000000"/>
                  </a:outerShdw>
                </a:effectLst>
                <a:latin typeface="Tahoma" pitchFamily="34" charset="0"/>
              </a:rPr>
              <a:t>Δράσεις στο σχεδιασμό του </a:t>
            </a:r>
            <a:r>
              <a:rPr lang="el-GR" sz="3000" b="1" dirty="0" err="1">
                <a:solidFill>
                  <a:srgbClr val="A50021"/>
                </a:solidFill>
                <a:effectLst>
                  <a:outerShdw blurRad="38100" dist="38100" dir="2700000" algn="tl">
                    <a:srgbClr val="000000"/>
                  </a:outerShdw>
                </a:effectLst>
                <a:latin typeface="Tahoma" pitchFamily="34" charset="0"/>
              </a:rPr>
              <a:t>βιοαντιδραστήρα</a:t>
            </a:r>
            <a:endParaRPr lang="en-US" sz="3000" b="1" dirty="0">
              <a:solidFill>
                <a:srgbClr val="A50021"/>
              </a:solidFill>
              <a:effectLst>
                <a:outerShdw blurRad="38100" dist="38100" dir="2700000" algn="tl">
                  <a:srgbClr val="000000"/>
                </a:outerShdw>
              </a:effectLst>
              <a:latin typeface="Tahoma"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3938AC-2AD6-4828-FBB8-27BFE4B5113A}"/>
              </a:ext>
            </a:extLst>
          </p:cNvPr>
          <p:cNvPicPr>
            <a:picLocks noChangeAspect="1"/>
          </p:cNvPicPr>
          <p:nvPr/>
        </p:nvPicPr>
        <p:blipFill>
          <a:blip r:embed="rId2"/>
          <a:stretch>
            <a:fillRect/>
          </a:stretch>
        </p:blipFill>
        <p:spPr>
          <a:xfrm>
            <a:off x="1280161" y="219323"/>
            <a:ext cx="9138138" cy="6419353"/>
          </a:xfrm>
          <a:prstGeom prst="rect">
            <a:avLst/>
          </a:prstGeom>
        </p:spPr>
      </p:pic>
    </p:spTree>
    <p:extLst>
      <p:ext uri="{BB962C8B-B14F-4D97-AF65-F5344CB8AC3E}">
        <p14:creationId xmlns:p14="http://schemas.microsoft.com/office/powerpoint/2010/main" val="12418087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501462" y="1347435"/>
            <a:ext cx="8833288" cy="5115277"/>
          </a:xfrm>
          <a:prstGeom prst="rect">
            <a:avLst/>
          </a:prstGeom>
        </p:spPr>
      </p:pic>
      <p:sp>
        <p:nvSpPr>
          <p:cNvPr id="4" name="TextBox 3">
            <a:extLst>
              <a:ext uri="{FF2B5EF4-FFF2-40B4-BE49-F238E27FC236}">
                <a16:creationId xmlns:a16="http://schemas.microsoft.com/office/drawing/2014/main" id="{9B084A4B-38F8-4753-5F90-4DBBA9C33666}"/>
              </a:ext>
            </a:extLst>
          </p:cNvPr>
          <p:cNvSpPr txBox="1"/>
          <p:nvPr/>
        </p:nvSpPr>
        <p:spPr>
          <a:xfrm>
            <a:off x="349140" y="199697"/>
            <a:ext cx="7859439" cy="954107"/>
          </a:xfrm>
          <a:prstGeom prst="rect">
            <a:avLst/>
          </a:prstGeom>
          <a:noFill/>
        </p:spPr>
        <p:txBody>
          <a:bodyPr wrap="square">
            <a:spAutoFit/>
          </a:bodyPr>
          <a:lstStyle/>
          <a:p>
            <a:pPr algn="l">
              <a:spcBef>
                <a:spcPts val="1800"/>
              </a:spcBef>
              <a:spcAft>
                <a:spcPts val="600"/>
              </a:spcAft>
              <a:buNone/>
            </a:pPr>
            <a:r>
              <a:rPr lang="en-US" b="0" i="0" u="none" strike="noStrike" dirty="0">
                <a:solidFill>
                  <a:srgbClr val="1F1F1F"/>
                </a:solidFill>
                <a:effectLst/>
                <a:latin typeface="ElsevierGulliver"/>
              </a:rPr>
              <a:t>A. </a:t>
            </a:r>
            <a:r>
              <a:rPr lang="en-US" b="1" i="0" u="none" strike="noStrike" dirty="0">
                <a:solidFill>
                  <a:srgbClr val="1F1F1F"/>
                </a:solidFill>
                <a:effectLst/>
                <a:latin typeface="ElsevierGulliver"/>
              </a:rPr>
              <a:t>Submerged Culture</a:t>
            </a:r>
          </a:p>
          <a:p>
            <a:pPr>
              <a:spcBef>
                <a:spcPts val="1800"/>
              </a:spcBef>
              <a:spcAft>
                <a:spcPts val="600"/>
              </a:spcAft>
            </a:pPr>
            <a:r>
              <a:rPr lang="en-US" b="0" dirty="0">
                <a:effectLst/>
              </a:rPr>
              <a:t>A.1. Mechanically Stirred Tank Bioreactors</a:t>
            </a:r>
            <a:r>
              <a:rPr lang="el-GR" b="0" dirty="0">
                <a:effectLst/>
              </a:rPr>
              <a:t> / </a:t>
            </a:r>
            <a:r>
              <a:rPr lang="el-GR" b="0" i="0" u="none" strike="noStrike" dirty="0" err="1">
                <a:solidFill>
                  <a:srgbClr val="000000"/>
                </a:solidFill>
                <a:effectLst/>
                <a:latin typeface="-webkit-standard"/>
              </a:rPr>
              <a:t>Αναδευόμενοι</a:t>
            </a:r>
            <a:r>
              <a:rPr lang="el-GR" b="0" i="0" u="none" strike="noStrike" dirty="0">
                <a:solidFill>
                  <a:srgbClr val="000000"/>
                </a:solidFill>
                <a:effectLst/>
                <a:latin typeface="-webkit-standard"/>
              </a:rPr>
              <a:t> </a:t>
            </a:r>
            <a:r>
              <a:rPr lang="el-GR" b="0" i="0" u="none" strike="noStrike" dirty="0" err="1">
                <a:solidFill>
                  <a:srgbClr val="000000"/>
                </a:solidFill>
                <a:effectLst/>
                <a:latin typeface="-webkit-standard"/>
              </a:rPr>
              <a:t>βιοαντιδραστήρες</a:t>
            </a:r>
            <a:endParaRPr lang="en-US" b="0" dirty="0">
              <a:effectLst/>
            </a:endParaRPr>
          </a:p>
        </p:txBody>
      </p:sp>
    </p:spTree>
    <p:extLst>
      <p:ext uri="{BB962C8B-B14F-4D97-AF65-F5344CB8AC3E}">
        <p14:creationId xmlns:p14="http://schemas.microsoft.com/office/powerpoint/2010/main" val="6099445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55B2BAFF-0C6C-5E1C-8A43-77C5BB3355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2099" y="546538"/>
            <a:ext cx="4362506" cy="631146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AD5CE24-6ACD-EC6A-BDC6-2BAC1231CF2F}"/>
              </a:ext>
            </a:extLst>
          </p:cNvPr>
          <p:cNvSpPr txBox="1"/>
          <p:nvPr/>
        </p:nvSpPr>
        <p:spPr>
          <a:xfrm>
            <a:off x="8834605" y="4118982"/>
            <a:ext cx="2995448" cy="2308324"/>
          </a:xfrm>
          <a:prstGeom prst="rect">
            <a:avLst/>
          </a:prstGeom>
          <a:noFill/>
        </p:spPr>
        <p:txBody>
          <a:bodyPr wrap="square">
            <a:spAutoFit/>
          </a:bodyPr>
          <a:lstStyle/>
          <a:p>
            <a:r>
              <a:rPr lang="en-US" b="0" i="0" u="none" strike="noStrike" dirty="0">
                <a:solidFill>
                  <a:srgbClr val="1F1F1F"/>
                </a:solidFill>
                <a:effectLst/>
                <a:latin typeface="ElsevierGulliver"/>
              </a:rPr>
              <a:t>FIGURE. Agitators or impellers used in stirred bioreactors: (a) Rushton disc turbine; (b) concave bladed turbine; (c) </a:t>
            </a:r>
            <a:r>
              <a:rPr lang="en-US" b="0" i="0" u="none" strike="noStrike" dirty="0" err="1">
                <a:solidFill>
                  <a:srgbClr val="1F1F1F"/>
                </a:solidFill>
                <a:effectLst/>
                <a:latin typeface="ElsevierGulliver"/>
              </a:rPr>
              <a:t>Prochem</a:t>
            </a:r>
            <a:r>
              <a:rPr lang="en-US" b="0" i="0" u="none" strike="noStrike" dirty="0">
                <a:solidFill>
                  <a:srgbClr val="1F1F1F"/>
                </a:solidFill>
                <a:effectLst/>
                <a:latin typeface="ElsevierGulliver"/>
              </a:rPr>
              <a:t> </a:t>
            </a:r>
            <a:r>
              <a:rPr lang="en-US" b="0" i="0" u="none" strike="noStrike" dirty="0" err="1">
                <a:solidFill>
                  <a:srgbClr val="1F1F1F"/>
                </a:solidFill>
                <a:effectLst/>
                <a:latin typeface="ElsevierGulliver"/>
              </a:rPr>
              <a:t>Maxflo</a:t>
            </a:r>
            <a:r>
              <a:rPr lang="en-US" b="0" i="0" u="none" strike="noStrike" dirty="0">
                <a:solidFill>
                  <a:srgbClr val="1F1F1F"/>
                </a:solidFill>
                <a:effectLst/>
                <a:latin typeface="ElsevierGulliver"/>
              </a:rPr>
              <a:t> T hydrofoil; (d) </a:t>
            </a:r>
            <a:r>
              <a:rPr lang="en-US" b="0" i="0" u="none" strike="noStrike" dirty="0" err="1">
                <a:solidFill>
                  <a:srgbClr val="1F1F1F"/>
                </a:solidFill>
                <a:effectLst/>
                <a:latin typeface="ElsevierGulliver"/>
              </a:rPr>
              <a:t>Lightnin</a:t>
            </a:r>
            <a:r>
              <a:rPr lang="en-US" b="0" i="0" u="none" strike="noStrike" dirty="0">
                <a:solidFill>
                  <a:srgbClr val="1F1F1F"/>
                </a:solidFill>
                <a:effectLst/>
                <a:latin typeface="ElsevierGulliver"/>
              </a:rPr>
              <a:t>' A315 hydrofoil; (e) </a:t>
            </a:r>
            <a:r>
              <a:rPr lang="en-US" b="0" i="0" u="none" strike="noStrike" dirty="0" err="1">
                <a:solidFill>
                  <a:srgbClr val="1F1F1F"/>
                </a:solidFill>
                <a:effectLst/>
                <a:latin typeface="ElsevierGulliver"/>
              </a:rPr>
              <a:t>Chemineer</a:t>
            </a:r>
            <a:r>
              <a:rPr lang="en-US" b="0" i="0" u="none" strike="noStrike" dirty="0">
                <a:solidFill>
                  <a:srgbClr val="1F1F1F"/>
                </a:solidFill>
                <a:effectLst/>
                <a:latin typeface="ElsevierGulliver"/>
              </a:rPr>
              <a:t> hydrofoil; and (f) marine propeller</a:t>
            </a:r>
            <a:endParaRPr lang="en-US" dirty="0"/>
          </a:p>
        </p:txBody>
      </p:sp>
      <p:sp>
        <p:nvSpPr>
          <p:cNvPr id="6" name="TextBox 5">
            <a:extLst>
              <a:ext uri="{FF2B5EF4-FFF2-40B4-BE49-F238E27FC236}">
                <a16:creationId xmlns:a16="http://schemas.microsoft.com/office/drawing/2014/main" id="{CE1B5C97-ED03-1A61-AFA9-692005527EC8}"/>
              </a:ext>
            </a:extLst>
          </p:cNvPr>
          <p:cNvSpPr txBox="1"/>
          <p:nvPr/>
        </p:nvSpPr>
        <p:spPr>
          <a:xfrm>
            <a:off x="94593" y="6427306"/>
            <a:ext cx="6096000" cy="369332"/>
          </a:xfrm>
          <a:prstGeom prst="rect">
            <a:avLst/>
          </a:prstGeom>
          <a:noFill/>
        </p:spPr>
        <p:txBody>
          <a:bodyPr wrap="square">
            <a:spAutoFit/>
          </a:bodyPr>
          <a:lstStyle/>
          <a:p>
            <a:r>
              <a:rPr lang="en-US" b="0" i="0" u="none" strike="noStrike" dirty="0">
                <a:effectLst/>
                <a:latin typeface="ElsevierSans"/>
                <a:hlinkClick r:id="rId3" tooltip="Persistent link using digital object identifier"/>
              </a:rPr>
              <a:t>https://doi.org/10.1016/B0-12-227410-5/00067-3</a:t>
            </a:r>
            <a:endParaRPr lang="en-US" dirty="0"/>
          </a:p>
        </p:txBody>
      </p:sp>
      <p:sp>
        <p:nvSpPr>
          <p:cNvPr id="7" name="TextBox 6">
            <a:extLst>
              <a:ext uri="{FF2B5EF4-FFF2-40B4-BE49-F238E27FC236}">
                <a16:creationId xmlns:a16="http://schemas.microsoft.com/office/drawing/2014/main" id="{1D8F5444-000E-736C-8376-E75C2DA29885}"/>
              </a:ext>
            </a:extLst>
          </p:cNvPr>
          <p:cNvSpPr txBox="1"/>
          <p:nvPr/>
        </p:nvSpPr>
        <p:spPr>
          <a:xfrm>
            <a:off x="325822" y="250779"/>
            <a:ext cx="6096000" cy="954107"/>
          </a:xfrm>
          <a:prstGeom prst="rect">
            <a:avLst/>
          </a:prstGeom>
          <a:noFill/>
        </p:spPr>
        <p:txBody>
          <a:bodyPr wrap="square">
            <a:spAutoFit/>
          </a:bodyPr>
          <a:lstStyle/>
          <a:p>
            <a:pPr>
              <a:spcBef>
                <a:spcPts val="1800"/>
              </a:spcBef>
              <a:spcAft>
                <a:spcPts val="600"/>
              </a:spcAft>
            </a:pPr>
            <a:r>
              <a:rPr lang="en-US" b="1" dirty="0">
                <a:effectLst/>
              </a:rPr>
              <a:t>A.1. Mechanically Stirred Tank Bioreactors</a:t>
            </a:r>
            <a:r>
              <a:rPr lang="el-GR" b="1" dirty="0">
                <a:effectLst/>
              </a:rPr>
              <a:t> </a:t>
            </a:r>
          </a:p>
          <a:p>
            <a:pPr>
              <a:spcBef>
                <a:spcPts val="1800"/>
              </a:spcBef>
              <a:spcAft>
                <a:spcPts val="600"/>
              </a:spcAft>
            </a:pPr>
            <a:r>
              <a:rPr lang="el-GR" b="1" i="0" u="none" strike="noStrike" dirty="0" err="1">
                <a:solidFill>
                  <a:srgbClr val="000000"/>
                </a:solidFill>
                <a:effectLst/>
                <a:latin typeface="-webkit-standard"/>
              </a:rPr>
              <a:t>Αναδευόμενοι</a:t>
            </a:r>
            <a:r>
              <a:rPr lang="el-GR" b="1" i="0" u="none" strike="noStrike" dirty="0">
                <a:solidFill>
                  <a:srgbClr val="000000"/>
                </a:solidFill>
                <a:effectLst/>
                <a:latin typeface="-webkit-standard"/>
              </a:rPr>
              <a:t> </a:t>
            </a:r>
            <a:r>
              <a:rPr lang="el-GR" b="1" i="0" u="none" strike="noStrike" dirty="0" err="1">
                <a:solidFill>
                  <a:srgbClr val="000000"/>
                </a:solidFill>
                <a:effectLst/>
                <a:latin typeface="-webkit-standard"/>
              </a:rPr>
              <a:t>βιοαντιδραστήρες</a:t>
            </a:r>
            <a:endParaRPr lang="en-US" b="1" dirty="0">
              <a:effectLst/>
            </a:endParaRPr>
          </a:p>
        </p:txBody>
      </p:sp>
    </p:spTree>
    <p:extLst>
      <p:ext uri="{BB962C8B-B14F-4D97-AF65-F5344CB8AC3E}">
        <p14:creationId xmlns:p14="http://schemas.microsoft.com/office/powerpoint/2010/main" val="27764076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3" name="Rectangle 3">
            <a:extLst>
              <a:ext uri="{FF2B5EF4-FFF2-40B4-BE49-F238E27FC236}">
                <a16:creationId xmlns:a16="http://schemas.microsoft.com/office/drawing/2014/main" id="{828C450E-69C6-A73E-8DEB-154DDB32D3C1}"/>
              </a:ext>
            </a:extLst>
          </p:cNvPr>
          <p:cNvSpPr>
            <a:spLocks noChangeArrowheads="1"/>
          </p:cNvSpPr>
          <p:nvPr/>
        </p:nvSpPr>
        <p:spPr bwMode="auto">
          <a:xfrm>
            <a:off x="1524000" y="0"/>
            <a:ext cx="9144000" cy="914400"/>
          </a:xfrm>
          <a:prstGeom prst="rect">
            <a:avLst/>
          </a:prstGeom>
          <a:noFill/>
          <a:ln w="9525">
            <a:noFill/>
            <a:miter lim="800000"/>
            <a:headEnd/>
            <a:tailEnd/>
          </a:ln>
        </p:spPr>
        <p:txBody>
          <a:bodyPr anchor="ctr"/>
          <a:lstStyle/>
          <a:p>
            <a:pPr marL="0" lvl="1" algn="ctr">
              <a:defRPr/>
            </a:pPr>
            <a:r>
              <a:rPr lang="el-GR" sz="3200" b="1" dirty="0">
                <a:solidFill>
                  <a:srgbClr val="A50021"/>
                </a:solidFill>
                <a:effectLst>
                  <a:outerShdw blurRad="38100" dist="38100" dir="2700000" algn="tl">
                    <a:srgbClr val="000000"/>
                  </a:outerShdw>
                </a:effectLst>
                <a:latin typeface="Tahoma" pitchFamily="34" charset="0"/>
              </a:rPr>
              <a:t>Ρύθμιση παραμέτρων του </a:t>
            </a:r>
            <a:r>
              <a:rPr lang="el-GR" sz="3200" b="1" dirty="0" err="1">
                <a:solidFill>
                  <a:srgbClr val="A50021"/>
                </a:solidFill>
                <a:effectLst>
                  <a:outerShdw blurRad="38100" dist="38100" dir="2700000" algn="tl">
                    <a:srgbClr val="000000"/>
                  </a:outerShdw>
                </a:effectLst>
                <a:latin typeface="Tahoma" pitchFamily="34" charset="0"/>
              </a:rPr>
              <a:t>βιοαντιδραστήρα</a:t>
            </a:r>
            <a:endParaRPr lang="en-US" sz="3200" b="1" dirty="0">
              <a:solidFill>
                <a:srgbClr val="A50021"/>
              </a:solidFill>
              <a:effectLst>
                <a:outerShdw blurRad="38100" dist="38100" dir="2700000" algn="tl">
                  <a:srgbClr val="000000"/>
                </a:outerShdw>
              </a:effectLst>
              <a:latin typeface="Tahoma" pitchFamily="34" charset="0"/>
            </a:endParaRPr>
          </a:p>
          <a:p>
            <a:pPr marL="0" lvl="1" algn="ctr">
              <a:defRPr/>
            </a:pPr>
            <a:r>
              <a:rPr lang="en-US" sz="3200" b="1" dirty="0">
                <a:solidFill>
                  <a:srgbClr val="A50021"/>
                </a:solidFill>
                <a:latin typeface="Comic Sans MS" pitchFamily="66" charset="0"/>
              </a:rPr>
              <a:t>- </a:t>
            </a:r>
            <a:r>
              <a:rPr lang="el-GR" sz="3200" b="0" i="0" u="none" strike="noStrike" dirty="0" err="1">
                <a:solidFill>
                  <a:srgbClr val="000000"/>
                </a:solidFill>
                <a:effectLst/>
                <a:latin typeface="-webkit-standard"/>
              </a:rPr>
              <a:t>Αναδευόμενοι</a:t>
            </a:r>
            <a:r>
              <a:rPr lang="el-GR" sz="3200" b="0" i="0" u="none" strike="noStrike" dirty="0">
                <a:solidFill>
                  <a:srgbClr val="000000"/>
                </a:solidFill>
                <a:effectLst/>
                <a:latin typeface="-webkit-standard"/>
              </a:rPr>
              <a:t> </a:t>
            </a:r>
            <a:r>
              <a:rPr lang="el-GR" sz="3200" b="0" i="0" u="none" strike="noStrike" dirty="0" err="1">
                <a:solidFill>
                  <a:srgbClr val="000000"/>
                </a:solidFill>
                <a:effectLst/>
                <a:latin typeface="-webkit-standard"/>
              </a:rPr>
              <a:t>βιοαντιδραστήρες</a:t>
            </a:r>
            <a:endParaRPr lang="en-US" sz="3200" b="1" dirty="0">
              <a:solidFill>
                <a:srgbClr val="A50021"/>
              </a:solidFill>
              <a:latin typeface="Comic Sans MS" pitchFamily="66" charset="0"/>
            </a:endParaRPr>
          </a:p>
        </p:txBody>
      </p:sp>
      <p:pic>
        <p:nvPicPr>
          <p:cNvPr id="23555" name="Picture 9">
            <a:extLst>
              <a:ext uri="{FF2B5EF4-FFF2-40B4-BE49-F238E27FC236}">
                <a16:creationId xmlns:a16="http://schemas.microsoft.com/office/drawing/2014/main" id="{823E10CC-BBAB-A59C-FE5F-CF5ACCB067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990601"/>
            <a:ext cx="4398963" cy="550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Text Box 15">
            <a:extLst>
              <a:ext uri="{FF2B5EF4-FFF2-40B4-BE49-F238E27FC236}">
                <a16:creationId xmlns:a16="http://schemas.microsoft.com/office/drawing/2014/main" id="{2C584096-6ACC-2944-7D68-38E24F48F5A3}"/>
              </a:ext>
            </a:extLst>
          </p:cNvPr>
          <p:cNvSpPr txBox="1">
            <a:spLocks noChangeArrowheads="1"/>
          </p:cNvSpPr>
          <p:nvPr/>
        </p:nvSpPr>
        <p:spPr bwMode="auto">
          <a:xfrm>
            <a:off x="6096000" y="1138238"/>
            <a:ext cx="4495800" cy="5262562"/>
          </a:xfrm>
          <a:prstGeom prst="rect">
            <a:avLst/>
          </a:prstGeom>
          <a:noFill/>
          <a:ln w="50800">
            <a:solidFill>
              <a:srgbClr val="8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l-GR" altLang="en-US" sz="2400" dirty="0">
                <a:solidFill>
                  <a:srgbClr val="800000"/>
                </a:solidFill>
                <a:latin typeface="Calibri" panose="020F0502020204030204" pitchFamily="34" charset="0"/>
              </a:rPr>
              <a:t>Μέθοδος ανάμιξης</a:t>
            </a:r>
            <a:r>
              <a:rPr lang="en-US" altLang="en-US" sz="2400" dirty="0">
                <a:solidFill>
                  <a:srgbClr val="800000"/>
                </a:solidFill>
                <a:latin typeface="Calibri" panose="020F0502020204030204" pitchFamily="34" charset="0"/>
              </a:rPr>
              <a:t>: </a:t>
            </a:r>
            <a:r>
              <a:rPr lang="el-GR" altLang="en-US" sz="2400" dirty="0">
                <a:solidFill>
                  <a:srgbClr val="800000"/>
                </a:solidFill>
                <a:latin typeface="Calibri" panose="020F0502020204030204" pitchFamily="34" charset="0"/>
              </a:rPr>
              <a:t>Μηχανική ανάδευση</a:t>
            </a:r>
            <a:endParaRPr lang="en-US" altLang="en-US" sz="2400" dirty="0">
              <a:solidFill>
                <a:srgbClr val="800000"/>
              </a:solidFill>
              <a:latin typeface="Calibri" panose="020F0502020204030204" pitchFamily="34" charset="0"/>
            </a:endParaRPr>
          </a:p>
          <a:p>
            <a:pPr eaLnBrk="1" hangingPunct="1">
              <a:spcBef>
                <a:spcPct val="50000"/>
              </a:spcBef>
              <a:buFontTx/>
              <a:buChar char="•"/>
            </a:pPr>
            <a:r>
              <a:rPr lang="el-GR" altLang="en-US" sz="2400" dirty="0">
                <a:solidFill>
                  <a:srgbClr val="000099"/>
                </a:solidFill>
                <a:latin typeface="Calibri" panose="020F0502020204030204" pitchFamily="34" charset="0"/>
              </a:rPr>
              <a:t>Συνήθως χρησιμοποιούνται διαφράγματα για τη μείωση των στροβιλισμών</a:t>
            </a:r>
            <a:endParaRPr lang="en-US" altLang="en-US" sz="2400" dirty="0">
              <a:solidFill>
                <a:srgbClr val="000099"/>
              </a:solidFill>
              <a:latin typeface="Calibri" panose="020F0502020204030204" pitchFamily="34" charset="0"/>
            </a:endParaRPr>
          </a:p>
          <a:p>
            <a:pPr eaLnBrk="1" hangingPunct="1">
              <a:spcBef>
                <a:spcPct val="50000"/>
              </a:spcBef>
              <a:buFontTx/>
              <a:buChar char="•"/>
            </a:pPr>
            <a:r>
              <a:rPr lang="en-US" altLang="en-US" sz="2400" dirty="0">
                <a:solidFill>
                  <a:srgbClr val="000099"/>
                </a:solidFill>
                <a:latin typeface="Calibri" panose="020F0502020204030204" pitchFamily="34" charset="0"/>
              </a:rPr>
              <a:t> </a:t>
            </a:r>
            <a:r>
              <a:rPr lang="el-GR" altLang="en-US" sz="2400" dirty="0">
                <a:solidFill>
                  <a:srgbClr val="000099"/>
                </a:solidFill>
                <a:latin typeface="Calibri" panose="020F0502020204030204" pitchFamily="34" charset="0"/>
              </a:rPr>
              <a:t>Εφαρμογές</a:t>
            </a:r>
            <a:r>
              <a:rPr lang="en-US" altLang="en-US" sz="2400" dirty="0">
                <a:solidFill>
                  <a:srgbClr val="000099"/>
                </a:solidFill>
                <a:latin typeface="Calibri" panose="020F0502020204030204" pitchFamily="34" charset="0"/>
              </a:rPr>
              <a:t>: </a:t>
            </a:r>
            <a:r>
              <a:rPr lang="el-GR" altLang="en-US" sz="2400" dirty="0" err="1">
                <a:solidFill>
                  <a:srgbClr val="000099"/>
                </a:solidFill>
                <a:latin typeface="Calibri" panose="020F0502020204030204" pitchFamily="34" charset="0"/>
              </a:rPr>
              <a:t>ακινητοποιημένα</a:t>
            </a:r>
            <a:r>
              <a:rPr lang="el-GR" altLang="en-US" sz="2400" dirty="0">
                <a:solidFill>
                  <a:srgbClr val="000099"/>
                </a:solidFill>
                <a:latin typeface="Calibri" panose="020F0502020204030204" pitchFamily="34" charset="0"/>
              </a:rPr>
              <a:t> κύτταρα</a:t>
            </a:r>
            <a:endParaRPr lang="en-US" altLang="en-US" sz="2400" dirty="0">
              <a:solidFill>
                <a:srgbClr val="000099"/>
              </a:solidFill>
              <a:latin typeface="Calibri" panose="020F0502020204030204" pitchFamily="34" charset="0"/>
            </a:endParaRPr>
          </a:p>
          <a:p>
            <a:pPr eaLnBrk="1" hangingPunct="1">
              <a:spcBef>
                <a:spcPct val="50000"/>
              </a:spcBef>
              <a:buFontTx/>
              <a:buChar char="•"/>
            </a:pPr>
            <a:r>
              <a:rPr lang="el-GR" altLang="en-US" sz="2400" dirty="0">
                <a:solidFill>
                  <a:srgbClr val="000099"/>
                </a:solidFill>
                <a:latin typeface="Calibri" panose="020F0502020204030204" pitchFamily="34" charset="0"/>
              </a:rPr>
              <a:t>Οι υψηλές </a:t>
            </a:r>
            <a:r>
              <a:rPr lang="el-GR" altLang="en-US" sz="2400" dirty="0" err="1">
                <a:solidFill>
                  <a:srgbClr val="000099"/>
                </a:solidFill>
                <a:latin typeface="Calibri" panose="020F0502020204030204" pitchFamily="34" charset="0"/>
              </a:rPr>
              <a:t>διατμητικές</a:t>
            </a:r>
            <a:r>
              <a:rPr lang="el-GR" altLang="en-US" sz="2400" dirty="0">
                <a:solidFill>
                  <a:srgbClr val="000099"/>
                </a:solidFill>
                <a:latin typeface="Calibri" panose="020F0502020204030204" pitchFamily="34" charset="0"/>
              </a:rPr>
              <a:t> τάσεις μπορεί να καταστρέψουν τα κύτταρα</a:t>
            </a:r>
            <a:endParaRPr lang="en-US" altLang="en-US" sz="2400" dirty="0">
              <a:solidFill>
                <a:srgbClr val="000099"/>
              </a:solidFill>
              <a:latin typeface="Calibri" panose="020F0502020204030204" pitchFamily="34" charset="0"/>
            </a:endParaRPr>
          </a:p>
          <a:p>
            <a:pPr eaLnBrk="1" hangingPunct="1">
              <a:spcBef>
                <a:spcPct val="50000"/>
              </a:spcBef>
              <a:buFontTx/>
              <a:buChar char="•"/>
            </a:pPr>
            <a:r>
              <a:rPr lang="el-GR" altLang="en-US" sz="2400" dirty="0">
                <a:solidFill>
                  <a:srgbClr val="000099"/>
                </a:solidFill>
                <a:latin typeface="Calibri" panose="020F0502020204030204" pitchFamily="34" charset="0"/>
              </a:rPr>
              <a:t>Απαιτείται υψηλή δαπάνη ενέργειας</a:t>
            </a:r>
            <a:endParaRPr lang="en-US" altLang="en-US" sz="2400" dirty="0">
              <a:solidFill>
                <a:srgbClr val="000099"/>
              </a:solidFill>
              <a:latin typeface="Calibri" panose="020F050202020403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591A581-7F9C-5DF1-7D87-F4D497FE0CF5}"/>
              </a:ext>
            </a:extLst>
          </p:cNvPr>
          <p:cNvSpPr txBox="1"/>
          <p:nvPr/>
        </p:nvSpPr>
        <p:spPr>
          <a:xfrm>
            <a:off x="495158" y="96997"/>
            <a:ext cx="6098344" cy="4524315"/>
          </a:xfrm>
          <a:prstGeom prst="rect">
            <a:avLst/>
          </a:prstGeom>
          <a:noFill/>
        </p:spPr>
        <p:txBody>
          <a:bodyPr wrap="square">
            <a:spAutoFit/>
          </a:bodyPr>
          <a:lstStyle/>
          <a:p>
            <a:pPr>
              <a:buNone/>
            </a:pPr>
            <a:r>
              <a:rPr lang="el-GR" sz="2400" b="1" i="0" u="none" strike="noStrike" dirty="0">
                <a:solidFill>
                  <a:srgbClr val="000000"/>
                </a:solidFill>
                <a:effectLst/>
              </a:rPr>
              <a:t>Α.2 </a:t>
            </a:r>
            <a:r>
              <a:rPr lang="el-GR" sz="2400" b="1" i="0" u="none" strike="noStrike" dirty="0" err="1">
                <a:solidFill>
                  <a:srgbClr val="000000"/>
                </a:solidFill>
                <a:effectLst/>
              </a:rPr>
              <a:t>Βιοαντιδραστήρες</a:t>
            </a:r>
            <a:r>
              <a:rPr lang="el-GR" sz="2400" b="1" i="0" u="none" strike="noStrike" dirty="0">
                <a:solidFill>
                  <a:srgbClr val="000000"/>
                </a:solidFill>
                <a:effectLst/>
              </a:rPr>
              <a:t> τύπου </a:t>
            </a:r>
            <a:r>
              <a:rPr lang="en-US" sz="2400" b="1" i="0" u="none" strike="noStrike" dirty="0">
                <a:solidFill>
                  <a:srgbClr val="000000"/>
                </a:solidFill>
                <a:effectLst/>
              </a:rPr>
              <a:t>Airlift</a:t>
            </a:r>
            <a:r>
              <a:rPr lang="el-GR" sz="2400" b="1" dirty="0">
                <a:solidFill>
                  <a:srgbClr val="000000"/>
                </a:solidFill>
              </a:rPr>
              <a:t> (</a:t>
            </a:r>
            <a:r>
              <a:rPr lang="el-GR" sz="2400" dirty="0"/>
              <a:t>ή </a:t>
            </a:r>
            <a:r>
              <a:rPr lang="el-GR" sz="2400" b="1" dirty="0"/>
              <a:t>«</a:t>
            </a:r>
            <a:r>
              <a:rPr lang="el-GR" sz="2400" b="1" dirty="0" err="1"/>
              <a:t>Βιοαντιδραστήρες</a:t>
            </a:r>
            <a:r>
              <a:rPr lang="el-GR" sz="2400" b="1" dirty="0"/>
              <a:t> </a:t>
            </a:r>
            <a:r>
              <a:rPr lang="el-GR" sz="2400" b="1" dirty="0" err="1"/>
              <a:t>αεροανάδευσης</a:t>
            </a:r>
            <a:r>
              <a:rPr lang="el-GR" sz="2400" b="1" dirty="0"/>
              <a:t>)</a:t>
            </a:r>
            <a:endParaRPr lang="el-GR" sz="2400" dirty="0"/>
          </a:p>
          <a:p>
            <a:r>
              <a:rPr lang="en-US" sz="2400" b="0" i="0" u="none" strike="noStrike" dirty="0">
                <a:solidFill>
                  <a:srgbClr val="000000"/>
                </a:solidFill>
                <a:effectLst/>
                <a:latin typeface="-webkit-standard"/>
              </a:rPr>
              <a:t> </a:t>
            </a:r>
            <a:endParaRPr lang="el-GR" sz="2400" b="0" i="0" u="none" strike="noStrike" dirty="0">
              <a:solidFill>
                <a:srgbClr val="000000"/>
              </a:solidFill>
              <a:effectLst/>
              <a:latin typeface="-webkit-standard"/>
            </a:endParaRPr>
          </a:p>
          <a:p>
            <a:r>
              <a:rPr lang="el-GR" sz="2400" b="0" i="0" u="none" strike="noStrike" dirty="0">
                <a:solidFill>
                  <a:srgbClr val="000000"/>
                </a:solidFill>
                <a:effectLst/>
                <a:latin typeface="-webkit-standard"/>
              </a:rPr>
              <a:t>Στους </a:t>
            </a:r>
            <a:r>
              <a:rPr lang="el-GR" sz="2400" b="0" i="0" u="none" strike="noStrike" dirty="0" err="1">
                <a:solidFill>
                  <a:srgbClr val="000000"/>
                </a:solidFill>
                <a:effectLst/>
                <a:latin typeface="-webkit-standard"/>
              </a:rPr>
              <a:t>βιοαντιδραστήρες</a:t>
            </a:r>
            <a:r>
              <a:rPr lang="el-GR" sz="2400" b="0" i="0" u="none" strike="noStrike" dirty="0">
                <a:solidFill>
                  <a:srgbClr val="000000"/>
                </a:solidFill>
                <a:effectLst/>
                <a:latin typeface="-webkit-standard"/>
              </a:rPr>
              <a:t> τύπου </a:t>
            </a:r>
            <a:r>
              <a:rPr lang="en-US" sz="2400" b="0" i="0" u="none" strike="noStrike" dirty="0">
                <a:solidFill>
                  <a:srgbClr val="000000"/>
                </a:solidFill>
                <a:effectLst/>
                <a:latin typeface="-webkit-standard"/>
              </a:rPr>
              <a:t>airlift, </a:t>
            </a:r>
            <a:r>
              <a:rPr lang="el-GR" sz="2400" b="0" i="0" u="none" strike="noStrike" dirty="0">
                <a:solidFill>
                  <a:srgbClr val="000000"/>
                </a:solidFill>
                <a:effectLst/>
                <a:latin typeface="-webkit-standard"/>
              </a:rPr>
              <a:t>η ανάμιξη επιτυγχάνεται με την εισαγωγή αέρα ή αερίου στη βάση του δοχείου. Οι φυσαλίδες που ανεβαίνουν δημιουργούν έναν βρόχο κυκλοφορίας, παρέχοντας επαρκή ανάμιξη και μεταφορά οξυγόνου. Αυτοί οι αντιδραστήρες είναι ενεργειακά αποδοτικοί και κατάλληλοι για καλλιέργειες ευαίσθητες σε </a:t>
            </a:r>
            <a:r>
              <a:rPr lang="el-GR" sz="2400" b="0" i="0" u="none" strike="noStrike" dirty="0" err="1">
                <a:solidFill>
                  <a:srgbClr val="000000"/>
                </a:solidFill>
                <a:effectLst/>
                <a:latin typeface="-webkit-standard"/>
              </a:rPr>
              <a:t>διατμητικές</a:t>
            </a:r>
            <a:r>
              <a:rPr lang="el-GR" sz="2400" b="0" i="0" u="none" strike="noStrike" dirty="0">
                <a:solidFill>
                  <a:srgbClr val="000000"/>
                </a:solidFill>
                <a:effectLst/>
                <a:latin typeface="-webkit-standard"/>
              </a:rPr>
              <a:t> δυνάμεις, όπως τα ζωικά κύτταρα.</a:t>
            </a:r>
            <a:endParaRPr lang="en-US" sz="2400" dirty="0"/>
          </a:p>
        </p:txBody>
      </p:sp>
      <p:pic>
        <p:nvPicPr>
          <p:cNvPr id="3074" name="Picture 2">
            <a:extLst>
              <a:ext uri="{FF2B5EF4-FFF2-40B4-BE49-F238E27FC236}">
                <a16:creationId xmlns:a16="http://schemas.microsoft.com/office/drawing/2014/main" id="{834192DD-E635-F492-BFB2-5FCE742817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93502" y="1208166"/>
            <a:ext cx="5397500" cy="48641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EDF955B-CD89-E483-28E6-9CD11B34A46D}"/>
              </a:ext>
            </a:extLst>
          </p:cNvPr>
          <p:cNvSpPr txBox="1"/>
          <p:nvPr/>
        </p:nvSpPr>
        <p:spPr>
          <a:xfrm>
            <a:off x="5162308" y="6211669"/>
            <a:ext cx="6828693" cy="646331"/>
          </a:xfrm>
          <a:prstGeom prst="rect">
            <a:avLst/>
          </a:prstGeom>
          <a:noFill/>
        </p:spPr>
        <p:txBody>
          <a:bodyPr wrap="square">
            <a:spAutoFit/>
          </a:bodyPr>
          <a:lstStyle/>
          <a:p>
            <a:r>
              <a:rPr lang="en-US" b="0" i="0" u="none" strike="noStrike" dirty="0">
                <a:solidFill>
                  <a:srgbClr val="1F1F1F"/>
                </a:solidFill>
                <a:effectLst/>
                <a:latin typeface="ElsevierGulliver"/>
              </a:rPr>
              <a:t>FIGURE. Airlift bioreactors: (a) draft-tube internal-loop configuration, (b) a split-cylinder device, and (c) an external-loop system.</a:t>
            </a:r>
            <a:endParaRPr lang="en-US" dirty="0"/>
          </a:p>
        </p:txBody>
      </p:sp>
      <p:sp>
        <p:nvSpPr>
          <p:cNvPr id="2" name="Rectangle 1">
            <a:extLst>
              <a:ext uri="{FF2B5EF4-FFF2-40B4-BE49-F238E27FC236}">
                <a16:creationId xmlns:a16="http://schemas.microsoft.com/office/drawing/2014/main" id="{1335F4AC-7657-3D52-9043-7611CA41733F}"/>
              </a:ext>
            </a:extLst>
          </p:cNvPr>
          <p:cNvSpPr>
            <a:spLocks noChangeArrowheads="1"/>
          </p:cNvSpPr>
          <p:nvPr/>
        </p:nvSpPr>
        <p:spPr bwMode="auto">
          <a:xfrm>
            <a:off x="495158" y="561506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err="1">
                <a:ln>
                  <a:noFill/>
                </a:ln>
                <a:solidFill>
                  <a:srgbClr val="000000"/>
                </a:solidFill>
                <a:effectLst/>
                <a:latin typeface="Arial" panose="020B0604020202020204" pitchFamily="34" charset="0"/>
              </a:rPr>
              <a:t>Πού</a:t>
            </a:r>
            <a:r>
              <a:rPr kumimoji="0" lang="en-US" altLang="en-US" sz="2000" b="1" i="0" u="none" strike="noStrike" cap="none" normalizeH="0" baseline="0" dirty="0">
                <a:ln>
                  <a:noFill/>
                </a:ln>
                <a:solidFill>
                  <a:srgbClr val="000000"/>
                </a:solidFill>
                <a:effectLst/>
                <a:latin typeface="Arial" panose="020B0604020202020204" pitchFamily="34" charset="0"/>
              </a:rPr>
              <a:t> </a:t>
            </a:r>
            <a:r>
              <a:rPr kumimoji="0" lang="en-US" altLang="en-US" sz="2000" b="1" i="0" u="none" strike="noStrike" cap="none" normalizeH="0" baseline="0" dirty="0" err="1">
                <a:ln>
                  <a:noFill/>
                </a:ln>
                <a:solidFill>
                  <a:srgbClr val="000000"/>
                </a:solidFill>
                <a:effectLst/>
                <a:latin typeface="Arial" panose="020B0604020202020204" pitchFamily="34" charset="0"/>
              </a:rPr>
              <a:t>χρησιμο</a:t>
            </a:r>
            <a:r>
              <a:rPr kumimoji="0" lang="en-US" altLang="en-US" sz="2000" b="1" i="0" u="none" strike="noStrike" cap="none" normalizeH="0" baseline="0" dirty="0">
                <a:ln>
                  <a:noFill/>
                </a:ln>
                <a:solidFill>
                  <a:srgbClr val="000000"/>
                </a:solidFill>
                <a:effectLst/>
                <a:latin typeface="Arial" panose="020B0604020202020204" pitchFamily="34" charset="0"/>
              </a:rPr>
              <a:t>π</a:t>
            </a:r>
            <a:r>
              <a:rPr kumimoji="0" lang="en-US" altLang="en-US" sz="2000" b="1" i="0" u="none" strike="noStrike" cap="none" normalizeH="0" baseline="0" dirty="0" err="1">
                <a:ln>
                  <a:noFill/>
                </a:ln>
                <a:solidFill>
                  <a:srgbClr val="000000"/>
                </a:solidFill>
                <a:effectLst/>
                <a:latin typeface="Arial" panose="020B0604020202020204" pitchFamily="34" charset="0"/>
              </a:rPr>
              <a:t>οιούντ</a:t>
            </a:r>
            <a:r>
              <a:rPr kumimoji="0" lang="en-US" altLang="en-US" sz="2000" b="1" i="0" u="none" strike="noStrike" cap="none" normalizeH="0" baseline="0" dirty="0">
                <a:ln>
                  <a:noFill/>
                </a:ln>
                <a:solidFill>
                  <a:srgbClr val="000000"/>
                </a:solidFill>
                <a:effectLst/>
                <a:latin typeface="Arial" panose="020B0604020202020204" pitchFamily="34" charset="0"/>
              </a:rPr>
              <a:t>α</a:t>
            </a:r>
            <a:r>
              <a:rPr kumimoji="0" lang="en-US" altLang="en-US" sz="2000" b="1" i="0" u="none" strike="noStrike" cap="none" normalizeH="0" baseline="0" dirty="0" err="1">
                <a:ln>
                  <a:noFill/>
                </a:ln>
                <a:solidFill>
                  <a:srgbClr val="000000"/>
                </a:solidFill>
                <a:effectLst/>
                <a:latin typeface="Arial" panose="020B0604020202020204" pitchFamily="34" charset="0"/>
              </a:rPr>
              <a:t>ι</a:t>
            </a:r>
            <a:r>
              <a:rPr kumimoji="0" lang="en-US" altLang="en-US" sz="2000" b="1" i="0" u="none" strike="noStrike" cap="none" normalizeH="0" baseline="0" dirty="0">
                <a:ln>
                  <a:noFill/>
                </a:ln>
                <a:solidFill>
                  <a:srgbClr val="000000"/>
                </a:solidFill>
                <a:effectLst/>
                <a:latin typeface="Arial" panose="020B0604020202020204" pitchFamily="34" charset="0"/>
              </a:rPr>
              <a:t> </a:t>
            </a:r>
            <a:r>
              <a:rPr kumimoji="0" lang="en-US" altLang="en-US" sz="2000" b="1" i="0" u="none" strike="noStrike" cap="none" normalizeH="0" baseline="0" dirty="0" err="1">
                <a:ln>
                  <a:noFill/>
                </a:ln>
                <a:solidFill>
                  <a:srgbClr val="000000"/>
                </a:solidFill>
                <a:effectLst/>
                <a:latin typeface="Arial" panose="020B0604020202020204" pitchFamily="34" charset="0"/>
              </a:rPr>
              <a:t>σήμερ</a:t>
            </a:r>
            <a:r>
              <a:rPr kumimoji="0" lang="en-US" altLang="en-US" sz="2000" b="1" i="0" u="none" strike="noStrike" cap="none" normalizeH="0" baseline="0" dirty="0">
                <a:ln>
                  <a:noFill/>
                </a:ln>
                <a:solidFill>
                  <a:srgbClr val="000000"/>
                </a:solidFill>
                <a:effectLst/>
                <a:latin typeface="Arial" panose="020B0604020202020204" pitchFamily="34" charset="0"/>
              </a:rPr>
              <a:t>α;</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500" b="1" i="0" u="none" strike="noStrike" cap="none" normalizeH="0" baseline="0" dirty="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1" i="0" u="none" strike="noStrike" cap="none" normalizeH="0" baseline="0" dirty="0" err="1">
                <a:ln>
                  <a:noFill/>
                </a:ln>
                <a:solidFill>
                  <a:srgbClr val="000000"/>
                </a:solidFill>
                <a:effectLst/>
                <a:latin typeface="Arial" panose="020B0604020202020204" pitchFamily="34" charset="0"/>
              </a:rPr>
              <a:t>Πολύ</a:t>
            </a:r>
            <a:r>
              <a:rPr kumimoji="0" lang="en-US" altLang="en-US" sz="1500" b="1" i="0" u="none" strike="noStrike" cap="none" normalizeH="0" baseline="0" dirty="0">
                <a:ln>
                  <a:noFill/>
                </a:ln>
                <a:solidFill>
                  <a:srgbClr val="000000"/>
                </a:solidFill>
                <a:effectLst/>
                <a:latin typeface="Arial" panose="020B0604020202020204" pitchFamily="34" charset="0"/>
              </a:rPr>
              <a:t> </a:t>
            </a:r>
            <a:r>
              <a:rPr kumimoji="0" lang="en-US" altLang="en-US" sz="1500" b="1" i="0" u="none" strike="noStrike" cap="none" normalizeH="0" baseline="0" dirty="0" err="1">
                <a:ln>
                  <a:noFill/>
                </a:ln>
                <a:solidFill>
                  <a:srgbClr val="000000"/>
                </a:solidFill>
                <a:effectLst/>
                <a:latin typeface="Arial" panose="020B0604020202020204" pitchFamily="34" charset="0"/>
              </a:rPr>
              <a:t>συχνά</a:t>
            </a:r>
            <a:r>
              <a:rPr kumimoji="0" lang="en-US" altLang="en-US" sz="1500" b="1" i="0" u="none" strike="noStrike" cap="none" normalizeH="0" baseline="0" dirty="0">
                <a:ln>
                  <a:noFill/>
                </a:ln>
                <a:solidFill>
                  <a:srgbClr val="000000"/>
                </a:solidFill>
                <a:effectLst/>
                <a:latin typeface="Arial" panose="020B0604020202020204" pitchFamily="34" charset="0"/>
              </a:rPr>
              <a:t> </a:t>
            </a:r>
            <a:r>
              <a:rPr kumimoji="0" lang="en-US" altLang="en-US" sz="1500" b="1" i="0" u="none" strike="noStrike" cap="none" normalizeH="0" baseline="0" dirty="0" err="1">
                <a:ln>
                  <a:noFill/>
                </a:ln>
                <a:solidFill>
                  <a:srgbClr val="000000"/>
                </a:solidFill>
                <a:effectLst/>
                <a:latin typeface="Arial" panose="020B0604020202020204" pitchFamily="34" charset="0"/>
              </a:rPr>
              <a:t>σε</a:t>
            </a:r>
            <a:r>
              <a:rPr kumimoji="0" lang="en-US" altLang="en-US" sz="1500" b="1" i="0" u="none" strike="noStrike" cap="none" normalizeH="0" baseline="0" dirty="0">
                <a:ln>
                  <a:noFill/>
                </a:ln>
                <a:solidFill>
                  <a:srgbClr val="000000"/>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0" i="0" u="none" strike="noStrike" cap="none" normalizeH="0" baseline="0" dirty="0" err="1">
                <a:ln>
                  <a:noFill/>
                </a:ln>
                <a:solidFill>
                  <a:srgbClr val="000000"/>
                </a:solidFill>
                <a:effectLst/>
                <a:latin typeface="Arial" panose="020B0604020202020204" pitchFamily="34" charset="0"/>
              </a:rPr>
              <a:t>κ</a:t>
            </a:r>
            <a:r>
              <a:rPr kumimoji="0" lang="en-US" altLang="en-US" sz="1000" b="0" i="0" u="none" strike="noStrike" cap="none" normalizeH="0" baseline="0" dirty="0">
                <a:ln>
                  <a:noFill/>
                </a:ln>
                <a:solidFill>
                  <a:srgbClr val="000000"/>
                </a:solidFill>
                <a:effectLst/>
                <a:latin typeface="Arial" panose="020B0604020202020204" pitchFamily="34" charset="0"/>
              </a:rPr>
              <a:t>α</a:t>
            </a:r>
            <a:r>
              <a:rPr kumimoji="0" lang="en-US" altLang="en-US" sz="1000" b="0" i="0" u="none" strike="noStrike" cap="none" normalizeH="0" baseline="0" dirty="0" err="1">
                <a:ln>
                  <a:noFill/>
                </a:ln>
                <a:solidFill>
                  <a:srgbClr val="000000"/>
                </a:solidFill>
                <a:effectLst/>
                <a:latin typeface="Arial" panose="020B0604020202020204" pitchFamily="34" charset="0"/>
              </a:rPr>
              <a:t>λλιέργει</a:t>
            </a:r>
            <a:r>
              <a:rPr kumimoji="0" lang="en-US" altLang="en-US" sz="1000" b="0" i="0" u="none" strike="noStrike" cap="none" normalizeH="0" baseline="0" dirty="0">
                <a:ln>
                  <a:noFill/>
                </a:ln>
                <a:solidFill>
                  <a:srgbClr val="000000"/>
                </a:solidFill>
                <a:effectLst/>
                <a:latin typeface="Arial" panose="020B0604020202020204" pitchFamily="34" charset="0"/>
              </a:rPr>
              <a:t>α </a:t>
            </a:r>
            <a:r>
              <a:rPr kumimoji="0" lang="en-US" altLang="en-US" sz="1000" b="0" i="0" u="none" strike="noStrike" cap="none" normalizeH="0" baseline="0" dirty="0" err="1">
                <a:ln>
                  <a:noFill/>
                </a:ln>
                <a:solidFill>
                  <a:srgbClr val="000000"/>
                </a:solidFill>
                <a:effectLst/>
                <a:latin typeface="Arial" panose="020B0604020202020204" pitchFamily="34" charset="0"/>
              </a:rPr>
              <a:t>ζωικών</a:t>
            </a:r>
            <a:r>
              <a:rPr kumimoji="0" lang="en-US" altLang="en-US" sz="1000" b="0" i="0" u="none" strike="noStrike" cap="none" normalizeH="0" baseline="0" dirty="0">
                <a:ln>
                  <a:noFill/>
                </a:ln>
                <a:solidFill>
                  <a:srgbClr val="000000"/>
                </a:solidFill>
                <a:effectLst/>
                <a:latin typeface="Arial" panose="020B0604020202020204" pitchFamily="34" charset="0"/>
              </a:rPr>
              <a:t> </a:t>
            </a:r>
            <a:r>
              <a:rPr kumimoji="0" lang="en-US" altLang="en-US" sz="1000" b="0" i="0" u="none" strike="noStrike" cap="none" normalizeH="0" baseline="0" dirty="0" err="1">
                <a:ln>
                  <a:noFill/>
                </a:ln>
                <a:solidFill>
                  <a:srgbClr val="000000"/>
                </a:solidFill>
                <a:effectLst/>
                <a:latin typeface="Arial" panose="020B0604020202020204" pitchFamily="34" charset="0"/>
              </a:rPr>
              <a:t>κυττάρων</a:t>
            </a:r>
            <a:r>
              <a:rPr kumimoji="0" lang="en-US" altLang="en-US" sz="1000" b="0" i="0" u="none" strike="noStrike" cap="none" normalizeH="0" baseline="0" dirty="0">
                <a:ln>
                  <a:noFill/>
                </a:ln>
                <a:solidFill>
                  <a:srgbClr val="000000"/>
                </a:solidFill>
                <a:effectLst/>
                <a:latin typeface="Arial" panose="020B0604020202020204" pitchFamily="34" charset="0"/>
              </a:rPr>
              <a:t>,</a:t>
            </a:r>
            <a:endParaRPr kumimoji="0" lang="en-US" altLang="en-US" sz="1800" b="0" i="0" u="none" strike="noStrike" cap="none" normalizeH="0" baseline="0" dirty="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err="1">
                <a:ln>
                  <a:noFill/>
                </a:ln>
                <a:solidFill>
                  <a:srgbClr val="000000"/>
                </a:solidFill>
                <a:effectLst/>
                <a:latin typeface="Arial" panose="020B0604020202020204" pitchFamily="34" charset="0"/>
              </a:rPr>
              <a:t>μικροφύκη</a:t>
            </a:r>
            <a:r>
              <a:rPr kumimoji="0" lang="en-US" altLang="en-US" sz="1800" b="0" i="0" u="none" strike="noStrike" cap="none" normalizeH="0" baseline="0" dirty="0">
                <a:ln>
                  <a:noFill/>
                </a:ln>
                <a:solidFill>
                  <a:srgbClr val="000000"/>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rgbClr val="000000"/>
                </a:solidFill>
                <a:effectLst/>
                <a:latin typeface="Arial" panose="020B0604020202020204" pitchFamily="34" charset="0"/>
              </a:rPr>
              <a:t>wastewater treatment,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rgbClr val="000000"/>
                </a:solidFill>
                <a:effectLst/>
                <a:latin typeface="Arial" panose="020B0604020202020204" pitchFamily="34" charset="0"/>
              </a:rPr>
              <a:t>πα</a:t>
            </a:r>
            <a:r>
              <a:rPr kumimoji="0" lang="en-US" altLang="en-US" sz="1800" b="0" i="0" u="none" strike="noStrike" cap="none" normalizeH="0" baseline="0" dirty="0" err="1">
                <a:ln>
                  <a:noFill/>
                </a:ln>
                <a:solidFill>
                  <a:srgbClr val="000000"/>
                </a:solidFill>
                <a:effectLst/>
                <a:latin typeface="Arial" panose="020B0604020202020204" pitchFamily="34" charset="0"/>
              </a:rPr>
              <a:t>ρ</a:t>
            </a:r>
            <a:r>
              <a:rPr kumimoji="0" lang="en-US" altLang="en-US" sz="1800" b="0" i="0" u="none" strike="noStrike" cap="none" normalizeH="0" baseline="0" dirty="0">
                <a:ln>
                  <a:noFill/>
                </a:ln>
                <a:solidFill>
                  <a:srgbClr val="000000"/>
                </a:solidFill>
                <a:effectLst/>
                <a:latin typeface="Arial" panose="020B0604020202020204" pitchFamily="34" charset="0"/>
              </a:rPr>
              <a:t>α</a:t>
            </a:r>
            <a:r>
              <a:rPr kumimoji="0" lang="en-US" altLang="en-US" sz="1800" b="0" i="0" u="none" strike="noStrike" cap="none" normalizeH="0" baseline="0" dirty="0" err="1">
                <a:ln>
                  <a:noFill/>
                </a:ln>
                <a:solidFill>
                  <a:srgbClr val="000000"/>
                </a:solidFill>
                <a:effectLst/>
                <a:latin typeface="Arial" panose="020B0604020202020204" pitchFamily="34" charset="0"/>
              </a:rPr>
              <a:t>γωγή</a:t>
            </a:r>
            <a:r>
              <a:rPr kumimoji="0" lang="en-US" altLang="en-US" sz="1800" b="0" i="0" u="none" strike="noStrike" cap="none" normalizeH="0" baseline="0" dirty="0">
                <a:ln>
                  <a:noFill/>
                </a:ln>
                <a:solidFill>
                  <a:srgbClr val="000000"/>
                </a:solidFill>
                <a:effectLst/>
                <a:latin typeface="Arial" panose="020B0604020202020204" pitchFamily="34" charset="0"/>
              </a:rPr>
              <a:t> SCP (single-cell protein),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rgbClr val="000000"/>
                </a:solidFill>
                <a:effectLst/>
                <a:latin typeface="Arial" panose="020B0604020202020204" pitchFamily="34" charset="0"/>
              </a:rPr>
              <a:t>β</a:t>
            </a:r>
            <a:r>
              <a:rPr kumimoji="0" lang="en-US" altLang="en-US" sz="1800" b="0" i="0" u="none" strike="noStrike" cap="none" normalizeH="0" baseline="0" dirty="0" err="1">
                <a:ln>
                  <a:noFill/>
                </a:ln>
                <a:solidFill>
                  <a:srgbClr val="000000"/>
                </a:solidFill>
                <a:effectLst/>
                <a:latin typeface="Arial" panose="020B0604020202020204" pitchFamily="34" charset="0"/>
              </a:rPr>
              <a:t>ιοκ</a:t>
            </a:r>
            <a:r>
              <a:rPr kumimoji="0" lang="en-US" altLang="en-US" sz="1800" b="0" i="0" u="none" strike="noStrike" cap="none" normalizeH="0" baseline="0" dirty="0">
                <a:ln>
                  <a:noFill/>
                </a:ln>
                <a:solidFill>
                  <a:srgbClr val="000000"/>
                </a:solidFill>
                <a:effectLst/>
                <a:latin typeface="Arial" panose="020B0604020202020204" pitchFamily="34" charset="0"/>
              </a:rPr>
              <a:t>α</a:t>
            </a:r>
            <a:r>
              <a:rPr kumimoji="0" lang="en-US" altLang="en-US" sz="1800" b="0" i="0" u="none" strike="noStrike" cap="none" normalizeH="0" baseline="0" dirty="0" err="1">
                <a:ln>
                  <a:noFill/>
                </a:ln>
                <a:solidFill>
                  <a:srgbClr val="000000"/>
                </a:solidFill>
                <a:effectLst/>
                <a:latin typeface="Arial" panose="020B0604020202020204" pitchFamily="34" charset="0"/>
              </a:rPr>
              <a:t>ύσιμ</a:t>
            </a:r>
            <a:r>
              <a:rPr kumimoji="0" lang="en-US" altLang="en-US" sz="1800" b="0" i="0" u="none" strike="noStrike" cap="none" normalizeH="0" baseline="0" dirty="0">
                <a:ln>
                  <a:noFill/>
                </a:ln>
                <a:solidFill>
                  <a:srgbClr val="000000"/>
                </a:solidFill>
                <a:effectLst/>
                <a:latin typeface="Arial" panose="020B0604020202020204" pitchFamily="34" charset="0"/>
              </a:rPr>
              <a:t>α,</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rgbClr val="000000"/>
                </a:solidFill>
                <a:effectLst/>
                <a:latin typeface="Arial" panose="020B0604020202020204" pitchFamily="34" charset="0"/>
              </a:rPr>
              <a:t>algal biotechnology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338649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5">
            <a:extLst>
              <a:ext uri="{FF2B5EF4-FFF2-40B4-BE49-F238E27FC236}">
                <a16:creationId xmlns:a16="http://schemas.microsoft.com/office/drawing/2014/main" id="{1B789CDF-0D17-B802-EFF2-C6A027C78F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447801"/>
            <a:ext cx="5791200" cy="474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6070" name="Rectangle 6">
            <a:extLst>
              <a:ext uri="{FF2B5EF4-FFF2-40B4-BE49-F238E27FC236}">
                <a16:creationId xmlns:a16="http://schemas.microsoft.com/office/drawing/2014/main" id="{FB882246-C260-D047-47FA-4CD44EE33F26}"/>
              </a:ext>
            </a:extLst>
          </p:cNvPr>
          <p:cNvSpPr>
            <a:spLocks noChangeArrowheads="1"/>
          </p:cNvSpPr>
          <p:nvPr/>
        </p:nvSpPr>
        <p:spPr bwMode="auto">
          <a:xfrm>
            <a:off x="1524000" y="0"/>
            <a:ext cx="9144000" cy="914400"/>
          </a:xfrm>
          <a:prstGeom prst="rect">
            <a:avLst/>
          </a:prstGeom>
          <a:noFill/>
          <a:ln w="9525">
            <a:noFill/>
            <a:miter lim="800000"/>
            <a:headEnd/>
            <a:tailEnd/>
          </a:ln>
        </p:spPr>
        <p:txBody>
          <a:bodyPr anchor="ctr"/>
          <a:lstStyle/>
          <a:p>
            <a:pPr marL="0" lvl="1" algn="ctr">
              <a:defRPr/>
            </a:pPr>
            <a:r>
              <a:rPr lang="el-GR" sz="3200" b="1" dirty="0">
                <a:solidFill>
                  <a:srgbClr val="A50021"/>
                </a:solidFill>
                <a:effectLst>
                  <a:outerShdw blurRad="38100" dist="38100" dir="2700000" algn="tl">
                    <a:srgbClr val="000000"/>
                  </a:outerShdw>
                </a:effectLst>
                <a:latin typeface="Tahoma" pitchFamily="34" charset="0"/>
                <a:cs typeface="Arial" charset="0"/>
              </a:rPr>
              <a:t>Ρύθμιση παραμέτρων του </a:t>
            </a:r>
            <a:r>
              <a:rPr lang="el-GR" sz="3200" b="1" dirty="0" err="1">
                <a:solidFill>
                  <a:srgbClr val="A50021"/>
                </a:solidFill>
                <a:effectLst>
                  <a:outerShdw blurRad="38100" dist="38100" dir="2700000" algn="tl">
                    <a:srgbClr val="000000"/>
                  </a:outerShdw>
                </a:effectLst>
                <a:latin typeface="Tahoma" pitchFamily="34" charset="0"/>
                <a:cs typeface="Arial" charset="0"/>
              </a:rPr>
              <a:t>βιοαντιδραστήρα</a:t>
            </a:r>
            <a:endParaRPr lang="en-US" sz="3200" b="1" dirty="0">
              <a:solidFill>
                <a:srgbClr val="A50021"/>
              </a:solidFill>
              <a:effectLst>
                <a:outerShdw blurRad="38100" dist="38100" dir="2700000" algn="tl">
                  <a:srgbClr val="000000"/>
                </a:outerShdw>
              </a:effectLst>
              <a:latin typeface="Tahoma" pitchFamily="34" charset="0"/>
              <a:cs typeface="Arial" charset="0"/>
            </a:endParaRPr>
          </a:p>
          <a:p>
            <a:pPr marL="0" lvl="1" algn="ctr">
              <a:defRPr/>
            </a:pPr>
            <a:r>
              <a:rPr lang="en-US" sz="3200" b="1" dirty="0">
                <a:solidFill>
                  <a:srgbClr val="A50021"/>
                </a:solidFill>
                <a:latin typeface="Comic Sans MS" pitchFamily="66" charset="0"/>
              </a:rPr>
              <a:t>- </a:t>
            </a:r>
            <a:r>
              <a:rPr lang="el-GR" sz="3200" b="1" dirty="0" err="1"/>
              <a:t>Βιοαντιδραστήρες</a:t>
            </a:r>
            <a:r>
              <a:rPr lang="el-GR" sz="3200" b="1" dirty="0"/>
              <a:t> </a:t>
            </a:r>
            <a:r>
              <a:rPr lang="el-GR" sz="3200" b="1" dirty="0" err="1"/>
              <a:t>αεροανάδευσης</a:t>
            </a:r>
            <a:endParaRPr lang="en-US" sz="3200" b="1" dirty="0">
              <a:solidFill>
                <a:srgbClr val="A50021"/>
              </a:solidFill>
              <a:latin typeface="Comic Sans MS" pitchFamily="66" charset="0"/>
            </a:endParaRPr>
          </a:p>
        </p:txBody>
      </p:sp>
      <p:sp>
        <p:nvSpPr>
          <p:cNvPr id="25604" name="Text Box 7">
            <a:extLst>
              <a:ext uri="{FF2B5EF4-FFF2-40B4-BE49-F238E27FC236}">
                <a16:creationId xmlns:a16="http://schemas.microsoft.com/office/drawing/2014/main" id="{D69C84E0-2E65-F528-F8CF-B4A658D757D1}"/>
              </a:ext>
            </a:extLst>
          </p:cNvPr>
          <p:cNvSpPr txBox="1">
            <a:spLocks noChangeArrowheads="1"/>
          </p:cNvSpPr>
          <p:nvPr/>
        </p:nvSpPr>
        <p:spPr bwMode="auto">
          <a:xfrm>
            <a:off x="7315200" y="1590676"/>
            <a:ext cx="3352800" cy="4524375"/>
          </a:xfrm>
          <a:prstGeom prst="rect">
            <a:avLst/>
          </a:prstGeom>
          <a:noFill/>
          <a:ln w="50800">
            <a:solidFill>
              <a:srgbClr val="8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2400">
                <a:solidFill>
                  <a:srgbClr val="800000"/>
                </a:solidFill>
                <a:latin typeface="Calibri" panose="020F0502020204030204" pitchFamily="34" charset="0"/>
              </a:rPr>
              <a:t>Μέθοδος ανάμιξης</a:t>
            </a:r>
            <a:r>
              <a:rPr lang="en-US" altLang="en-US" sz="2400">
                <a:solidFill>
                  <a:srgbClr val="800000"/>
                </a:solidFill>
                <a:latin typeface="Calibri" panose="020F0502020204030204" pitchFamily="34" charset="0"/>
              </a:rPr>
              <a:t>: </a:t>
            </a:r>
            <a:r>
              <a:rPr lang="el-GR" altLang="en-US" sz="2400">
                <a:solidFill>
                  <a:srgbClr val="800000"/>
                </a:solidFill>
                <a:latin typeface="Calibri" panose="020F0502020204030204" pitchFamily="34" charset="0"/>
              </a:rPr>
              <a:t>Αερομεταφορά</a:t>
            </a:r>
          </a:p>
          <a:p>
            <a:pPr eaLnBrk="1" hangingPunct="1"/>
            <a:endParaRPr lang="en-US" altLang="en-US" sz="2400">
              <a:solidFill>
                <a:srgbClr val="800000"/>
              </a:solidFill>
              <a:latin typeface="Calibri" panose="020F0502020204030204" pitchFamily="34" charset="0"/>
            </a:endParaRPr>
          </a:p>
          <a:p>
            <a:pPr eaLnBrk="1" hangingPunct="1">
              <a:buFontTx/>
              <a:buChar char="•"/>
            </a:pPr>
            <a:r>
              <a:rPr lang="en-US" altLang="en-US" sz="2400">
                <a:solidFill>
                  <a:srgbClr val="000099"/>
                </a:solidFill>
                <a:latin typeface="Calibri" panose="020F0502020204030204" pitchFamily="34" charset="0"/>
              </a:rPr>
              <a:t> </a:t>
            </a:r>
            <a:r>
              <a:rPr lang="el-GR" altLang="en-US" sz="2400">
                <a:solidFill>
                  <a:srgbClr val="000099"/>
                </a:solidFill>
                <a:latin typeface="Calibri" panose="020F0502020204030204" pitchFamily="34" charset="0"/>
              </a:rPr>
              <a:t>Σ’ αυτό τον τύπο υπάρχουν δύο ρεύματα υγρών</a:t>
            </a:r>
            <a:r>
              <a:rPr lang="en-US" altLang="en-US" sz="2400">
                <a:solidFill>
                  <a:srgbClr val="000099"/>
                </a:solidFill>
                <a:latin typeface="Calibri" panose="020F0502020204030204" pitchFamily="34" charset="0"/>
              </a:rPr>
              <a:t>, </a:t>
            </a:r>
            <a:r>
              <a:rPr lang="el-GR" altLang="en-US" sz="2400">
                <a:solidFill>
                  <a:srgbClr val="000099"/>
                </a:solidFill>
                <a:latin typeface="Calibri" panose="020F0502020204030204" pitchFamily="34" charset="0"/>
              </a:rPr>
              <a:t>ένα ανοδικό και ένα καθοδικό</a:t>
            </a:r>
          </a:p>
          <a:p>
            <a:pPr eaLnBrk="1" hangingPunct="1">
              <a:buFontTx/>
              <a:buChar char="•"/>
            </a:pPr>
            <a:r>
              <a:rPr lang="el-GR" altLang="en-US" sz="2400">
                <a:solidFill>
                  <a:srgbClr val="000099"/>
                </a:solidFill>
                <a:latin typeface="Calibri" panose="020F0502020204030204" pitchFamily="34" charset="0"/>
              </a:rPr>
              <a:t> Το υγρό κυκλοφορεί λόγω της διαφορετικής πυκνότητας του ανοδικού και του καθοδικού ρεύματος</a:t>
            </a:r>
            <a:endParaRPr lang="en-US" altLang="en-US" sz="2400">
              <a:solidFill>
                <a:srgbClr val="000099"/>
              </a:solidFill>
              <a:latin typeface="Calibri" panose="020F050202020403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F3EAE-41C8-009D-411E-C651FA1E5586}"/>
              </a:ext>
            </a:extLst>
          </p:cNvPr>
          <p:cNvSpPr>
            <a:spLocks noGrp="1"/>
          </p:cNvSpPr>
          <p:nvPr>
            <p:ph type="title"/>
          </p:nvPr>
        </p:nvSpPr>
        <p:spPr/>
        <p:txBody>
          <a:bodyPr/>
          <a:lstStyle/>
          <a:p>
            <a:r>
              <a:rPr lang="el-GR" sz="2400" b="1" i="0" u="none" strike="noStrike" dirty="0">
                <a:solidFill>
                  <a:srgbClr val="000000"/>
                </a:solidFill>
                <a:effectLst/>
              </a:rPr>
              <a:t>Α.3 </a:t>
            </a:r>
            <a:r>
              <a:rPr lang="el-GR" sz="2400" b="1" i="0" u="none" strike="noStrike" dirty="0" err="1">
                <a:solidFill>
                  <a:srgbClr val="000000"/>
                </a:solidFill>
                <a:effectLst/>
              </a:rPr>
              <a:t>Βιοαντιδραστήρες</a:t>
            </a:r>
            <a:r>
              <a:rPr lang="el-GR" sz="2400" b="1" i="0" u="none" strike="noStrike" dirty="0">
                <a:solidFill>
                  <a:srgbClr val="000000"/>
                </a:solidFill>
                <a:effectLst/>
              </a:rPr>
              <a:t> φυσαλιδώδους στήλης (</a:t>
            </a:r>
            <a:r>
              <a:rPr lang="en-US" sz="2400" b="1" i="0" u="none" strike="noStrike" dirty="0">
                <a:solidFill>
                  <a:srgbClr val="000000"/>
                </a:solidFill>
                <a:effectLst/>
              </a:rPr>
              <a:t>Bubble Column</a:t>
            </a:r>
            <a:r>
              <a:rPr lang="el-GR" sz="2400" b="1" i="0" u="none" strike="noStrike" dirty="0">
                <a:solidFill>
                  <a:srgbClr val="000000"/>
                </a:solidFill>
                <a:effectLst/>
              </a:rPr>
              <a:t>)</a:t>
            </a:r>
            <a:endParaRPr lang="en-US" sz="2400" b="1" dirty="0"/>
          </a:p>
        </p:txBody>
      </p:sp>
      <p:sp>
        <p:nvSpPr>
          <p:cNvPr id="4" name="TextBox 3">
            <a:extLst>
              <a:ext uri="{FF2B5EF4-FFF2-40B4-BE49-F238E27FC236}">
                <a16:creationId xmlns:a16="http://schemas.microsoft.com/office/drawing/2014/main" id="{A169F2A8-F288-C2F2-9E51-7FA61B1F6591}"/>
              </a:ext>
            </a:extLst>
          </p:cNvPr>
          <p:cNvSpPr txBox="1"/>
          <p:nvPr/>
        </p:nvSpPr>
        <p:spPr>
          <a:xfrm>
            <a:off x="6096000" y="1709226"/>
            <a:ext cx="6096000" cy="3970318"/>
          </a:xfrm>
          <a:prstGeom prst="rect">
            <a:avLst/>
          </a:prstGeom>
          <a:noFill/>
        </p:spPr>
        <p:txBody>
          <a:bodyPr wrap="square">
            <a:spAutoFit/>
          </a:bodyPr>
          <a:lstStyle/>
          <a:p>
            <a:r>
              <a:rPr lang="el-GR" b="0" i="0" u="none" strike="noStrike" dirty="0">
                <a:solidFill>
                  <a:srgbClr val="000000"/>
                </a:solidFill>
                <a:effectLst/>
                <a:latin typeface="-webkit-standard"/>
              </a:rPr>
              <a:t>Μια φυσαλιδώδης στήλη αποτελείται από μια δεξαμενή υγρού ή αιωρήματος μέσα στην οποία διοχετεύεται αέριο υπό μορφή φυσαλίδων (</a:t>
            </a:r>
            <a:r>
              <a:rPr lang="el-GR" b="0" i="0" u="none" strike="noStrike" dirty="0" err="1">
                <a:solidFill>
                  <a:srgbClr val="000000"/>
                </a:solidFill>
                <a:effectLst/>
                <a:latin typeface="-webkit-standard"/>
              </a:rPr>
              <a:t>Εικ</a:t>
            </a:r>
            <a:r>
              <a:rPr lang="el-GR" b="0" i="0" u="none" strike="noStrike" dirty="0">
                <a:solidFill>
                  <a:srgbClr val="000000"/>
                </a:solidFill>
                <a:effectLst/>
                <a:latin typeface="-webkit-standard"/>
              </a:rPr>
              <a:t>. 3</a:t>
            </a:r>
            <a:r>
              <a:rPr lang="en-US" b="0" i="0" u="none" strike="noStrike" dirty="0">
                <a:solidFill>
                  <a:srgbClr val="000000"/>
                </a:solidFill>
                <a:effectLst/>
                <a:latin typeface="-webkit-standard"/>
              </a:rPr>
              <a:t>a). </a:t>
            </a:r>
            <a:r>
              <a:rPr lang="el-GR" b="0" i="0" u="none" strike="noStrike" dirty="0">
                <a:solidFill>
                  <a:srgbClr val="000000"/>
                </a:solidFill>
                <a:effectLst/>
                <a:latin typeface="-webkit-standard"/>
              </a:rPr>
              <a:t>Συνήθως, η στήλη είναι κυλινδρική και ο λόγος ύψους προς διάμετρο κυμαίνεται μεταξύ 4 και 6. Αυτή η βασική διάταξη μπορεί να τροποποιηθεί τοποθετώντας διάφορα εσωτερικά εξαρτήματα, όπως διάτρητες οριζόντιες πλάκες, κατακόρυφα διαφράγματα ή κυματοειδείς στοιβάδες στο εσωτερικό της στήλης (</a:t>
            </a:r>
            <a:r>
              <a:rPr lang="el-GR" b="0" i="0" u="none" strike="noStrike" dirty="0" err="1">
                <a:solidFill>
                  <a:srgbClr val="000000"/>
                </a:solidFill>
                <a:effectLst/>
                <a:latin typeface="-webkit-standard"/>
              </a:rPr>
              <a:t>Εικ</a:t>
            </a:r>
            <a:r>
              <a:rPr lang="el-GR" b="0" i="0" u="none" strike="noStrike" dirty="0">
                <a:solidFill>
                  <a:srgbClr val="000000"/>
                </a:solidFill>
                <a:effectLst/>
                <a:latin typeface="-webkit-standard"/>
              </a:rPr>
              <a:t>. 3</a:t>
            </a:r>
            <a:r>
              <a:rPr lang="en-US" b="0" i="0" u="none" strike="noStrike" dirty="0">
                <a:solidFill>
                  <a:srgbClr val="000000"/>
                </a:solidFill>
                <a:effectLst/>
                <a:latin typeface="-webkit-standard"/>
              </a:rPr>
              <a:t>b–d). </a:t>
            </a:r>
            <a:r>
              <a:rPr lang="el-GR" b="0" i="0" u="none" strike="noStrike" dirty="0">
                <a:solidFill>
                  <a:srgbClr val="000000"/>
                </a:solidFill>
                <a:effectLst/>
                <a:latin typeface="-webkit-standard"/>
              </a:rPr>
              <a:t>Το αέριο εισάγεται από τη βάση της στήλης μέσω διάτρητων σωλήνων, διάτρητων πλακών ή </a:t>
            </a:r>
            <a:r>
              <a:rPr lang="el-GR" b="0" i="0" u="none" strike="noStrike" dirty="0" err="1">
                <a:solidFill>
                  <a:srgbClr val="000000"/>
                </a:solidFill>
                <a:effectLst/>
                <a:latin typeface="-webkit-standard"/>
              </a:rPr>
              <a:t>μικροπορωδών</a:t>
            </a:r>
            <a:r>
              <a:rPr lang="el-GR" b="0" i="0" u="none" strike="noStrike" dirty="0">
                <a:solidFill>
                  <a:srgbClr val="000000"/>
                </a:solidFill>
                <a:effectLst/>
                <a:latin typeface="-webkit-standard"/>
              </a:rPr>
              <a:t> </a:t>
            </a:r>
            <a:r>
              <a:rPr lang="el-GR" b="0" i="0" u="none" strike="noStrike" dirty="0" err="1">
                <a:solidFill>
                  <a:srgbClr val="000000"/>
                </a:solidFill>
                <a:effectLst/>
                <a:latin typeface="-webkit-standard"/>
              </a:rPr>
              <a:t>διαχυτών</a:t>
            </a:r>
            <a:r>
              <a:rPr lang="el-GR" b="0" i="0" u="none" strike="noStrike" dirty="0">
                <a:solidFill>
                  <a:srgbClr val="000000"/>
                </a:solidFill>
                <a:effectLst/>
                <a:latin typeface="-webkit-standard"/>
              </a:rPr>
              <a:t> από </a:t>
            </a:r>
            <a:r>
              <a:rPr lang="el-GR" b="0" i="0" u="none" strike="noStrike" dirty="0" err="1">
                <a:solidFill>
                  <a:srgbClr val="000000"/>
                </a:solidFill>
                <a:effectLst/>
                <a:latin typeface="-webkit-standard"/>
              </a:rPr>
              <a:t>πυροσυσσωματωμένο</a:t>
            </a:r>
            <a:r>
              <a:rPr lang="el-GR" b="0" i="0" u="none" strike="noStrike" dirty="0">
                <a:solidFill>
                  <a:srgbClr val="000000"/>
                </a:solidFill>
                <a:effectLst/>
                <a:latin typeface="-webkit-standard"/>
              </a:rPr>
              <a:t> γυαλί ή μέταλλο. Η μεταφορά οξυγόνου, η ανάμιξη και άλλοι παράγοντες απόδοσης επηρεάζονται κυρίως από τον ρυθμό ροής του αερίου και τις ιδιότητες του υγρού.</a:t>
            </a:r>
            <a:endParaRPr lang="en-US" dirty="0"/>
          </a:p>
        </p:txBody>
      </p:sp>
      <p:pic>
        <p:nvPicPr>
          <p:cNvPr id="5" name="Picture 2">
            <a:extLst>
              <a:ext uri="{FF2B5EF4-FFF2-40B4-BE49-F238E27FC236}">
                <a16:creationId xmlns:a16="http://schemas.microsoft.com/office/drawing/2014/main" id="{2E3CB89C-AA47-DCCC-F2B6-A89C1E4644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1" y="1221844"/>
            <a:ext cx="5689600" cy="4457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54715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4">
            <a:extLst>
              <a:ext uri="{FF2B5EF4-FFF2-40B4-BE49-F238E27FC236}">
                <a16:creationId xmlns:a16="http://schemas.microsoft.com/office/drawing/2014/main" id="{B3B26CD5-F865-833F-8E71-0F3750AADD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990600"/>
            <a:ext cx="4516438"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8117" name="Rectangle 5">
            <a:extLst>
              <a:ext uri="{FF2B5EF4-FFF2-40B4-BE49-F238E27FC236}">
                <a16:creationId xmlns:a16="http://schemas.microsoft.com/office/drawing/2014/main" id="{B2F7CF92-FDF7-49E4-1C7D-116548C15659}"/>
              </a:ext>
            </a:extLst>
          </p:cNvPr>
          <p:cNvSpPr>
            <a:spLocks noChangeArrowheads="1"/>
          </p:cNvSpPr>
          <p:nvPr/>
        </p:nvSpPr>
        <p:spPr bwMode="auto">
          <a:xfrm>
            <a:off x="1524000" y="0"/>
            <a:ext cx="9144000" cy="914400"/>
          </a:xfrm>
          <a:prstGeom prst="rect">
            <a:avLst/>
          </a:prstGeom>
          <a:noFill/>
          <a:ln w="9525">
            <a:noFill/>
            <a:miter lim="800000"/>
            <a:headEnd/>
            <a:tailEnd/>
          </a:ln>
        </p:spPr>
        <p:txBody>
          <a:bodyPr anchor="ctr"/>
          <a:lstStyle/>
          <a:p>
            <a:pPr marL="0" lvl="1" algn="ctr">
              <a:defRPr/>
            </a:pPr>
            <a:r>
              <a:rPr lang="el-GR" sz="3200" b="1" dirty="0">
                <a:solidFill>
                  <a:srgbClr val="A50021"/>
                </a:solidFill>
                <a:effectLst>
                  <a:outerShdw blurRad="38100" dist="38100" dir="2700000" algn="tl">
                    <a:srgbClr val="000000"/>
                  </a:outerShdw>
                </a:effectLst>
                <a:latin typeface="Tahoma" pitchFamily="34" charset="0"/>
                <a:cs typeface="Arial" charset="0"/>
              </a:rPr>
              <a:t>Ρύθμιση παραμέτρων του </a:t>
            </a:r>
            <a:r>
              <a:rPr lang="el-GR" sz="3200" b="1" dirty="0" err="1">
                <a:solidFill>
                  <a:srgbClr val="A50021"/>
                </a:solidFill>
                <a:effectLst>
                  <a:outerShdw blurRad="38100" dist="38100" dir="2700000" algn="tl">
                    <a:srgbClr val="000000"/>
                  </a:outerShdw>
                </a:effectLst>
                <a:latin typeface="Tahoma" pitchFamily="34" charset="0"/>
                <a:cs typeface="Arial" charset="0"/>
              </a:rPr>
              <a:t>βιοαντιδραστήρα</a:t>
            </a:r>
            <a:endParaRPr lang="en-US" sz="3200" b="1" dirty="0">
              <a:solidFill>
                <a:srgbClr val="A50021"/>
              </a:solidFill>
              <a:effectLst>
                <a:outerShdw blurRad="38100" dist="38100" dir="2700000" algn="tl">
                  <a:srgbClr val="000000"/>
                </a:outerShdw>
              </a:effectLst>
              <a:latin typeface="Tahoma" pitchFamily="34" charset="0"/>
              <a:cs typeface="Arial" charset="0"/>
            </a:endParaRPr>
          </a:p>
          <a:p>
            <a:pPr marL="0" lvl="1" algn="ctr">
              <a:defRPr/>
            </a:pPr>
            <a:r>
              <a:rPr lang="en-US" sz="3200" b="1" dirty="0">
                <a:solidFill>
                  <a:srgbClr val="A50021"/>
                </a:solidFill>
                <a:latin typeface="Comic Sans MS" pitchFamily="66" charset="0"/>
              </a:rPr>
              <a:t>- </a:t>
            </a:r>
            <a:r>
              <a:rPr lang="el-GR" sz="3200" b="1" dirty="0">
                <a:solidFill>
                  <a:srgbClr val="A50021"/>
                </a:solidFill>
                <a:latin typeface="Comic Sans MS" pitchFamily="66" charset="0"/>
              </a:rPr>
              <a:t>Δεξαμενή φυσαλίδων</a:t>
            </a:r>
            <a:endParaRPr lang="en-US" sz="3200" b="1" dirty="0">
              <a:solidFill>
                <a:srgbClr val="A50021"/>
              </a:solidFill>
              <a:latin typeface="Comic Sans MS" pitchFamily="66" charset="0"/>
            </a:endParaRPr>
          </a:p>
        </p:txBody>
      </p:sp>
      <p:sp>
        <p:nvSpPr>
          <p:cNvPr id="24580" name="Text Box 6">
            <a:extLst>
              <a:ext uri="{FF2B5EF4-FFF2-40B4-BE49-F238E27FC236}">
                <a16:creationId xmlns:a16="http://schemas.microsoft.com/office/drawing/2014/main" id="{58102BB0-B872-9E55-5D04-CA840FC236DD}"/>
              </a:ext>
            </a:extLst>
          </p:cNvPr>
          <p:cNvSpPr txBox="1">
            <a:spLocks noChangeArrowheads="1"/>
          </p:cNvSpPr>
          <p:nvPr/>
        </p:nvSpPr>
        <p:spPr bwMode="auto">
          <a:xfrm>
            <a:off x="6096000" y="1430338"/>
            <a:ext cx="4572000" cy="4894262"/>
          </a:xfrm>
          <a:prstGeom prst="rect">
            <a:avLst/>
          </a:prstGeom>
          <a:noFill/>
          <a:ln w="50800">
            <a:solidFill>
              <a:srgbClr val="8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2400" dirty="0">
                <a:solidFill>
                  <a:srgbClr val="800000"/>
                </a:solidFill>
                <a:latin typeface="Calibri" panose="020F0502020204030204" pitchFamily="34" charset="0"/>
              </a:rPr>
              <a:t>Μέθοδος ανάδευσης</a:t>
            </a:r>
            <a:r>
              <a:rPr lang="en-US" altLang="en-US" sz="2400" dirty="0">
                <a:solidFill>
                  <a:srgbClr val="800000"/>
                </a:solidFill>
                <a:latin typeface="Calibri" panose="020F0502020204030204" pitchFamily="34" charset="0"/>
              </a:rPr>
              <a:t>: </a:t>
            </a:r>
            <a:r>
              <a:rPr lang="el-GR" altLang="en-US" sz="2400" dirty="0">
                <a:solidFill>
                  <a:srgbClr val="800000"/>
                </a:solidFill>
                <a:latin typeface="Calibri" panose="020F0502020204030204" pitchFamily="34" charset="0"/>
              </a:rPr>
              <a:t>Διοχέτευση αέρα υπό μορφή φυσαλίδων</a:t>
            </a:r>
          </a:p>
          <a:p>
            <a:pPr eaLnBrk="1" hangingPunct="1"/>
            <a:endParaRPr lang="en-US" altLang="en-US" sz="2400" dirty="0">
              <a:solidFill>
                <a:srgbClr val="800000"/>
              </a:solidFill>
              <a:latin typeface="Calibri" panose="020F0502020204030204" pitchFamily="34" charset="0"/>
            </a:endParaRPr>
          </a:p>
          <a:p>
            <a:pPr eaLnBrk="1" hangingPunct="1">
              <a:buFontTx/>
              <a:buChar char="•"/>
            </a:pPr>
            <a:r>
              <a:rPr lang="en-US" altLang="en-US" sz="2400" dirty="0">
                <a:solidFill>
                  <a:srgbClr val="000099"/>
                </a:solidFill>
                <a:latin typeface="Calibri" panose="020F0502020204030204" pitchFamily="34" charset="0"/>
              </a:rPr>
              <a:t> </a:t>
            </a:r>
            <a:r>
              <a:rPr lang="el-GR" altLang="en-US" sz="2400" dirty="0">
                <a:solidFill>
                  <a:srgbClr val="000099"/>
                </a:solidFill>
                <a:latin typeface="Calibri" panose="020F0502020204030204" pitchFamily="34" charset="0"/>
              </a:rPr>
              <a:t>Απλός σχεδιασμός</a:t>
            </a:r>
            <a:endParaRPr lang="en-US" altLang="en-US" sz="2400" dirty="0">
              <a:solidFill>
                <a:srgbClr val="000099"/>
              </a:solidFill>
              <a:latin typeface="Calibri" panose="020F0502020204030204" pitchFamily="34" charset="0"/>
            </a:endParaRPr>
          </a:p>
          <a:p>
            <a:pPr eaLnBrk="1" hangingPunct="1">
              <a:buFontTx/>
              <a:buChar char="•"/>
            </a:pPr>
            <a:r>
              <a:rPr lang="el-GR" altLang="en-US" sz="2400" dirty="0">
                <a:solidFill>
                  <a:srgbClr val="000099"/>
                </a:solidFill>
                <a:latin typeface="Calibri" panose="020F0502020204030204" pitchFamily="34" charset="0"/>
              </a:rPr>
              <a:t>Πολύ καλή μεταφορά μάζας και θερμότητας</a:t>
            </a:r>
            <a:endParaRPr lang="en-US" altLang="en-US" sz="2400" dirty="0">
              <a:solidFill>
                <a:srgbClr val="000099"/>
              </a:solidFill>
              <a:latin typeface="Calibri" panose="020F0502020204030204" pitchFamily="34" charset="0"/>
            </a:endParaRPr>
          </a:p>
          <a:p>
            <a:pPr eaLnBrk="1" hangingPunct="1">
              <a:buFontTx/>
              <a:buChar char="•"/>
            </a:pPr>
            <a:r>
              <a:rPr lang="el-GR" altLang="en-US" sz="2400" dirty="0">
                <a:solidFill>
                  <a:srgbClr val="000099"/>
                </a:solidFill>
                <a:latin typeface="Calibri" panose="020F0502020204030204" pitchFamily="34" charset="0"/>
              </a:rPr>
              <a:t>Χαμηλή κατανάλωση ενέργειας</a:t>
            </a:r>
            <a:endParaRPr lang="en-US" altLang="en-US" sz="2400" dirty="0">
              <a:solidFill>
                <a:srgbClr val="000099"/>
              </a:solidFill>
              <a:latin typeface="Calibri" panose="020F0502020204030204" pitchFamily="34" charset="0"/>
            </a:endParaRPr>
          </a:p>
          <a:p>
            <a:pPr eaLnBrk="1" hangingPunct="1"/>
            <a:endParaRPr lang="en-US" altLang="en-US" sz="2400" dirty="0">
              <a:solidFill>
                <a:srgbClr val="000099"/>
              </a:solidFill>
              <a:latin typeface="Calibri" panose="020F0502020204030204" pitchFamily="34" charset="0"/>
            </a:endParaRPr>
          </a:p>
          <a:p>
            <a:pPr eaLnBrk="1" hangingPunct="1"/>
            <a:r>
              <a:rPr lang="el-GR" altLang="en-US" sz="2400" dirty="0">
                <a:solidFill>
                  <a:srgbClr val="000099"/>
                </a:solidFill>
                <a:latin typeface="Calibri" panose="020F0502020204030204" pitchFamily="34" charset="0"/>
              </a:rPr>
              <a:t>Οι συντελεστές μεταφοράς αερίου-υγρού εξαρτώνται κυρίως από τη διάμετρο των φυσαλίδων και τη διάλυση του αέρα στο μέσο καλλιέργειας</a:t>
            </a:r>
            <a:endParaRPr lang="en-US" altLang="en-US" sz="2400" dirty="0">
              <a:solidFill>
                <a:srgbClr val="000099"/>
              </a:solidFill>
              <a:latin typeface="Calibri" panose="020F050202020403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9BEDF-C97A-79D8-2E60-051EDFC57266}"/>
            </a:ext>
          </a:extLst>
        </p:cNvPr>
        <p:cNvGrpSpPr/>
        <p:nvPr/>
      </p:nvGrpSpPr>
      <p:grpSpPr>
        <a:xfrm>
          <a:off x="0" y="0"/>
          <a:ext cx="0" cy="0"/>
          <a:chOff x="0" y="0"/>
          <a:chExt cx="0" cy="0"/>
        </a:xfrm>
      </p:grpSpPr>
      <p:pic>
        <p:nvPicPr>
          <p:cNvPr id="91139" name="Picture 2">
            <a:extLst>
              <a:ext uri="{FF2B5EF4-FFF2-40B4-BE49-F238E27FC236}">
                <a16:creationId xmlns:a16="http://schemas.microsoft.com/office/drawing/2014/main" id="{DD323831-D144-7361-737C-9A7A3B5B8F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3081" y="4224540"/>
            <a:ext cx="2649268" cy="2411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Arrow Connector 6">
            <a:extLst>
              <a:ext uri="{FF2B5EF4-FFF2-40B4-BE49-F238E27FC236}">
                <a16:creationId xmlns:a16="http://schemas.microsoft.com/office/drawing/2014/main" id="{0DDDEEA6-5086-9B10-CD79-369A2D1B42D0}"/>
              </a:ext>
            </a:extLst>
          </p:cNvPr>
          <p:cNvCxnSpPr/>
          <p:nvPr/>
        </p:nvCxnSpPr>
        <p:spPr>
          <a:xfrm rot="5400000">
            <a:off x="3024982" y="3928269"/>
            <a:ext cx="428625" cy="1588"/>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ED606FFC-84E0-8972-25DD-4519AD81F4BE}"/>
              </a:ext>
            </a:extLst>
          </p:cNvPr>
          <p:cNvCxnSpPr/>
          <p:nvPr/>
        </p:nvCxnSpPr>
        <p:spPr>
          <a:xfrm>
            <a:off x="5310289" y="4935571"/>
            <a:ext cx="1212850" cy="1588"/>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pic>
        <p:nvPicPr>
          <p:cNvPr id="91143" name="Picture 11" descr="500px-Bioreactor_principle.svg.png">
            <a:extLst>
              <a:ext uri="{FF2B5EF4-FFF2-40B4-BE49-F238E27FC236}">
                <a16:creationId xmlns:a16="http://schemas.microsoft.com/office/drawing/2014/main" id="{9CC0BB22-0951-DC16-E3E2-60090B93F65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10400" y="2393114"/>
            <a:ext cx="4623215" cy="3643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4" name="TextBox 8">
            <a:extLst>
              <a:ext uri="{FF2B5EF4-FFF2-40B4-BE49-F238E27FC236}">
                <a16:creationId xmlns:a16="http://schemas.microsoft.com/office/drawing/2014/main" id="{54722D6F-AF9A-6DDE-9BC6-4802DF4CCCFB}"/>
              </a:ext>
            </a:extLst>
          </p:cNvPr>
          <p:cNvSpPr txBox="1">
            <a:spLocks noChangeArrowheads="1"/>
          </p:cNvSpPr>
          <p:nvPr/>
        </p:nvSpPr>
        <p:spPr bwMode="auto">
          <a:xfrm>
            <a:off x="5273675" y="4448581"/>
            <a:ext cx="128607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250"/>
              </a:spcBef>
              <a:buClr>
                <a:schemeClr val="accent1"/>
              </a:buClr>
              <a:buSzPct val="80000"/>
              <a:buFont typeface="Wingdings 2" panose="05020102010507070707" pitchFamily="18" charset="2"/>
              <a:buChar char=""/>
              <a:defRPr sz="2800">
                <a:solidFill>
                  <a:schemeClr val="tx1"/>
                </a:solidFill>
                <a:latin typeface="Verdana" panose="020B0604030504040204" pitchFamily="34" charset="0"/>
              </a:defRPr>
            </a:lvl1pPr>
            <a:lvl2pPr marL="742950" indent="-285750">
              <a:spcBef>
                <a:spcPts val="250"/>
              </a:spcBef>
              <a:buClr>
                <a:schemeClr val="accent1"/>
              </a:buClr>
              <a:buSzPct val="100000"/>
              <a:buFont typeface="Verdana" panose="020B0604030504040204" pitchFamily="34" charset="0"/>
              <a:buChar char="◦"/>
              <a:defRPr sz="2400">
                <a:solidFill>
                  <a:schemeClr val="tx1"/>
                </a:solidFill>
                <a:latin typeface="Verdana" panose="020B0604030504040204" pitchFamily="34" charset="0"/>
              </a:defRPr>
            </a:lvl2pPr>
            <a:lvl3pPr marL="1143000" indent="-228600">
              <a:spcBef>
                <a:spcPts val="250"/>
              </a:spcBef>
              <a:buClr>
                <a:srgbClr val="ED3742"/>
              </a:buClr>
              <a:buSzPct val="100000"/>
              <a:buFont typeface="Wingdings 2" panose="05020102010507070707" pitchFamily="18" charset="2"/>
              <a:buChar char=""/>
              <a:defRPr sz="2200">
                <a:solidFill>
                  <a:schemeClr val="tx1"/>
                </a:solidFill>
                <a:latin typeface="Verdana" panose="020B0604030504040204" pitchFamily="34" charset="0"/>
              </a:defRPr>
            </a:lvl3pPr>
            <a:lvl4pPr marL="1600200" indent="-228600">
              <a:spcBef>
                <a:spcPts val="225"/>
              </a:spcBef>
              <a:buClr>
                <a:srgbClr val="ED3742"/>
              </a:buClr>
              <a:buSzPct val="112000"/>
              <a:buFont typeface="Verdana" panose="020B0604030504040204" pitchFamily="34" charset="0"/>
              <a:buChar char="◦"/>
              <a:defRPr sz="1900">
                <a:solidFill>
                  <a:schemeClr val="tx1"/>
                </a:solidFill>
                <a:latin typeface="Verdana" panose="020B0604030504040204" pitchFamily="34" charset="0"/>
              </a:defRPr>
            </a:lvl4pPr>
            <a:lvl5pPr marL="2057400" indent="-228600">
              <a:spcBef>
                <a:spcPts val="250"/>
              </a:spcBef>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5pPr>
            <a:lvl6pPr marL="2514600" indent="-228600"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6pPr>
            <a:lvl7pPr marL="2971800" indent="-228600"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7pPr>
            <a:lvl8pPr marL="3429000" indent="-228600"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8pPr>
            <a:lvl9pPr marL="3886200" indent="-228600"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9pPr>
          </a:lstStyle>
          <a:p>
            <a:pPr>
              <a:spcBef>
                <a:spcPct val="0"/>
              </a:spcBef>
              <a:buClrTx/>
              <a:buSzTx/>
              <a:buFontTx/>
              <a:buNone/>
            </a:pPr>
            <a:r>
              <a:rPr lang="en-US" sz="1800" dirty="0">
                <a:solidFill>
                  <a:prstClr val="black"/>
                </a:solidFill>
                <a:latin typeface="Arial" panose="020B0604020202020204" pitchFamily="34" charset="0"/>
              </a:rPr>
              <a:t>Scale up</a:t>
            </a:r>
            <a:endParaRPr lang="en-GB" sz="1800" dirty="0">
              <a:solidFill>
                <a:prstClr val="black"/>
              </a:solidFill>
              <a:latin typeface="Arial" panose="020B0604020202020204" pitchFamily="34" charset="0"/>
            </a:endParaRPr>
          </a:p>
        </p:txBody>
      </p:sp>
      <p:sp>
        <p:nvSpPr>
          <p:cNvPr id="9" name="TextBox 8">
            <a:extLst>
              <a:ext uri="{FF2B5EF4-FFF2-40B4-BE49-F238E27FC236}">
                <a16:creationId xmlns:a16="http://schemas.microsoft.com/office/drawing/2014/main" id="{70F0C296-D695-3D72-0457-F4EB1F20072C}"/>
              </a:ext>
            </a:extLst>
          </p:cNvPr>
          <p:cNvSpPr txBox="1">
            <a:spLocks noChangeArrowheads="1"/>
          </p:cNvSpPr>
          <p:nvPr/>
        </p:nvSpPr>
        <p:spPr bwMode="auto">
          <a:xfrm>
            <a:off x="362254" y="2226173"/>
            <a:ext cx="148358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250"/>
              </a:spcBef>
              <a:buClr>
                <a:schemeClr val="accent1"/>
              </a:buClr>
              <a:buSzPct val="80000"/>
              <a:buFont typeface="Wingdings 2" panose="05020102010507070707" pitchFamily="18" charset="2"/>
              <a:buChar char=""/>
              <a:defRPr sz="2800">
                <a:solidFill>
                  <a:schemeClr val="tx1"/>
                </a:solidFill>
                <a:latin typeface="Verdana" panose="020B0604030504040204" pitchFamily="34" charset="0"/>
              </a:defRPr>
            </a:lvl1pPr>
            <a:lvl2pPr marL="742950" indent="-285750">
              <a:spcBef>
                <a:spcPts val="250"/>
              </a:spcBef>
              <a:buClr>
                <a:schemeClr val="accent1"/>
              </a:buClr>
              <a:buSzPct val="100000"/>
              <a:buFont typeface="Verdana" panose="020B0604030504040204" pitchFamily="34" charset="0"/>
              <a:buChar char="◦"/>
              <a:defRPr sz="2400">
                <a:solidFill>
                  <a:schemeClr val="tx1"/>
                </a:solidFill>
                <a:latin typeface="Verdana" panose="020B0604030504040204" pitchFamily="34" charset="0"/>
              </a:defRPr>
            </a:lvl2pPr>
            <a:lvl3pPr marL="1143000" indent="-228600">
              <a:spcBef>
                <a:spcPts val="250"/>
              </a:spcBef>
              <a:buClr>
                <a:srgbClr val="ED3742"/>
              </a:buClr>
              <a:buSzPct val="100000"/>
              <a:buFont typeface="Wingdings 2" panose="05020102010507070707" pitchFamily="18" charset="2"/>
              <a:buChar char=""/>
              <a:defRPr sz="2200">
                <a:solidFill>
                  <a:schemeClr val="tx1"/>
                </a:solidFill>
                <a:latin typeface="Verdana" panose="020B0604030504040204" pitchFamily="34" charset="0"/>
              </a:defRPr>
            </a:lvl3pPr>
            <a:lvl4pPr marL="1600200" indent="-228600">
              <a:spcBef>
                <a:spcPts val="225"/>
              </a:spcBef>
              <a:buClr>
                <a:srgbClr val="ED3742"/>
              </a:buClr>
              <a:buSzPct val="112000"/>
              <a:buFont typeface="Verdana" panose="020B0604030504040204" pitchFamily="34" charset="0"/>
              <a:buChar char="◦"/>
              <a:defRPr sz="1900">
                <a:solidFill>
                  <a:schemeClr val="tx1"/>
                </a:solidFill>
                <a:latin typeface="Verdana" panose="020B0604030504040204" pitchFamily="34" charset="0"/>
              </a:defRPr>
            </a:lvl4pPr>
            <a:lvl5pPr marL="2057400" indent="-228600">
              <a:spcBef>
                <a:spcPts val="250"/>
              </a:spcBef>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5pPr>
            <a:lvl6pPr marL="2514600" indent="-228600"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6pPr>
            <a:lvl7pPr marL="2971800" indent="-228600"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7pPr>
            <a:lvl8pPr marL="3429000" indent="-228600"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8pPr>
            <a:lvl9pPr marL="3886200" indent="-228600"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9pPr>
          </a:lstStyle>
          <a:p>
            <a:pPr>
              <a:spcBef>
                <a:spcPct val="0"/>
              </a:spcBef>
              <a:buClrTx/>
              <a:buSzTx/>
              <a:buFontTx/>
              <a:buNone/>
            </a:pPr>
            <a:r>
              <a:rPr lang="en-GB" sz="1800" dirty="0">
                <a:solidFill>
                  <a:prstClr val="black"/>
                </a:solidFill>
                <a:latin typeface="Arial" panose="020B0604020202020204" pitchFamily="34" charset="0"/>
              </a:rPr>
              <a:t>Solid state</a:t>
            </a:r>
          </a:p>
        </p:txBody>
      </p:sp>
      <p:sp>
        <p:nvSpPr>
          <p:cNvPr id="11" name="TextBox 10">
            <a:extLst>
              <a:ext uri="{FF2B5EF4-FFF2-40B4-BE49-F238E27FC236}">
                <a16:creationId xmlns:a16="http://schemas.microsoft.com/office/drawing/2014/main" id="{4CA2E291-31C1-E16A-D702-963EF6C1ACBD}"/>
              </a:ext>
            </a:extLst>
          </p:cNvPr>
          <p:cNvSpPr txBox="1">
            <a:spLocks noChangeArrowheads="1"/>
          </p:cNvSpPr>
          <p:nvPr/>
        </p:nvSpPr>
        <p:spPr bwMode="auto">
          <a:xfrm>
            <a:off x="469037" y="4750905"/>
            <a:ext cx="148358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250"/>
              </a:spcBef>
              <a:buClr>
                <a:schemeClr val="accent1"/>
              </a:buClr>
              <a:buSzPct val="80000"/>
              <a:buFont typeface="Wingdings 2" panose="05020102010507070707" pitchFamily="18" charset="2"/>
              <a:buChar char=""/>
              <a:defRPr sz="2800">
                <a:solidFill>
                  <a:schemeClr val="tx1"/>
                </a:solidFill>
                <a:latin typeface="Verdana" panose="020B0604030504040204" pitchFamily="34" charset="0"/>
              </a:defRPr>
            </a:lvl1pPr>
            <a:lvl2pPr marL="742950" indent="-285750">
              <a:spcBef>
                <a:spcPts val="250"/>
              </a:spcBef>
              <a:buClr>
                <a:schemeClr val="accent1"/>
              </a:buClr>
              <a:buSzPct val="100000"/>
              <a:buFont typeface="Verdana" panose="020B0604030504040204" pitchFamily="34" charset="0"/>
              <a:buChar char="◦"/>
              <a:defRPr sz="2400">
                <a:solidFill>
                  <a:schemeClr val="tx1"/>
                </a:solidFill>
                <a:latin typeface="Verdana" panose="020B0604030504040204" pitchFamily="34" charset="0"/>
              </a:defRPr>
            </a:lvl2pPr>
            <a:lvl3pPr marL="1143000" indent="-228600">
              <a:spcBef>
                <a:spcPts val="250"/>
              </a:spcBef>
              <a:buClr>
                <a:srgbClr val="ED3742"/>
              </a:buClr>
              <a:buSzPct val="100000"/>
              <a:buFont typeface="Wingdings 2" panose="05020102010507070707" pitchFamily="18" charset="2"/>
              <a:buChar char=""/>
              <a:defRPr sz="2200">
                <a:solidFill>
                  <a:schemeClr val="tx1"/>
                </a:solidFill>
                <a:latin typeface="Verdana" panose="020B0604030504040204" pitchFamily="34" charset="0"/>
              </a:defRPr>
            </a:lvl3pPr>
            <a:lvl4pPr marL="1600200" indent="-228600">
              <a:spcBef>
                <a:spcPts val="225"/>
              </a:spcBef>
              <a:buClr>
                <a:srgbClr val="ED3742"/>
              </a:buClr>
              <a:buSzPct val="112000"/>
              <a:buFont typeface="Verdana" panose="020B0604030504040204" pitchFamily="34" charset="0"/>
              <a:buChar char="◦"/>
              <a:defRPr sz="1900">
                <a:solidFill>
                  <a:schemeClr val="tx1"/>
                </a:solidFill>
                <a:latin typeface="Verdana" panose="020B0604030504040204" pitchFamily="34" charset="0"/>
              </a:defRPr>
            </a:lvl4pPr>
            <a:lvl5pPr marL="2057400" indent="-228600">
              <a:spcBef>
                <a:spcPts val="250"/>
              </a:spcBef>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5pPr>
            <a:lvl6pPr marL="2514600" indent="-228600"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6pPr>
            <a:lvl7pPr marL="2971800" indent="-228600"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7pPr>
            <a:lvl8pPr marL="3429000" indent="-228600"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8pPr>
            <a:lvl9pPr marL="3886200" indent="-228600" eaLnBrk="0" fontAlgn="base" hangingPunct="0">
              <a:spcBef>
                <a:spcPts val="250"/>
              </a:spcBef>
              <a:spcAft>
                <a:spcPct val="0"/>
              </a:spcAft>
              <a:buClr>
                <a:srgbClr val="4A85BF"/>
              </a:buClr>
              <a:buSzPct val="100000"/>
              <a:buFont typeface="Wingdings 2" panose="05020102010507070707" pitchFamily="18" charset="2"/>
              <a:buChar char=""/>
              <a:defRPr sz="2000">
                <a:solidFill>
                  <a:schemeClr val="tx1"/>
                </a:solidFill>
                <a:latin typeface="Verdana" panose="020B0604030504040204" pitchFamily="34" charset="0"/>
              </a:defRPr>
            </a:lvl9pPr>
          </a:lstStyle>
          <a:p>
            <a:pPr>
              <a:spcBef>
                <a:spcPct val="0"/>
              </a:spcBef>
              <a:buClrTx/>
              <a:buSzTx/>
              <a:buFontTx/>
              <a:buNone/>
            </a:pPr>
            <a:r>
              <a:rPr lang="en-GB" sz="1800" dirty="0">
                <a:solidFill>
                  <a:prstClr val="black"/>
                </a:solidFill>
                <a:latin typeface="Arial" panose="020B0604020202020204" pitchFamily="34" charset="0"/>
              </a:rPr>
              <a:t>Liquid state</a:t>
            </a:r>
          </a:p>
        </p:txBody>
      </p:sp>
      <p:pic>
        <p:nvPicPr>
          <p:cNvPr id="8200" name="Picture 8" descr="http://3.bp.blogspot.com/_cCU1vJAsuTc/TEsPLtffYLI/AAAAAAAAAxA/auk8TqR7mRQ/s1600/nutrient+agar+media.jpg">
            <a:extLst>
              <a:ext uri="{FF2B5EF4-FFF2-40B4-BE49-F238E27FC236}">
                <a16:creationId xmlns:a16="http://schemas.microsoft.com/office/drawing/2014/main" id="{112BFA9E-D761-49AF-9C6A-54913F1AEC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40093" y="1379107"/>
            <a:ext cx="1996814" cy="2028014"/>
          </a:xfrm>
          <a:prstGeom prst="rect">
            <a:avLst/>
          </a:prstGeom>
          <a:noFill/>
          <a:extLst>
            <a:ext uri="{909E8E84-426E-40DD-AFC4-6F175D3DCCD1}">
              <a14:hiddenFill xmlns:a14="http://schemas.microsoft.com/office/drawing/2010/main">
                <a:solidFill>
                  <a:srgbClr val="FFFFFF"/>
                </a:solidFill>
              </a14:hiddenFill>
            </a:ext>
          </a:extLst>
        </p:spPr>
      </p:pic>
      <p:sp>
        <p:nvSpPr>
          <p:cNvPr id="17" name="Title 1">
            <a:extLst>
              <a:ext uri="{FF2B5EF4-FFF2-40B4-BE49-F238E27FC236}">
                <a16:creationId xmlns:a16="http://schemas.microsoft.com/office/drawing/2014/main" id="{3A852545-78D2-6DB6-1EB0-016969E33047}"/>
              </a:ext>
            </a:extLst>
          </p:cNvPr>
          <p:cNvSpPr txBox="1">
            <a:spLocks/>
          </p:cNvSpPr>
          <p:nvPr/>
        </p:nvSpPr>
        <p:spPr bwMode="auto">
          <a:xfrm>
            <a:off x="0" y="285493"/>
            <a:ext cx="7202487" cy="939800"/>
          </a:xfrm>
          <a:prstGeom prst="rect">
            <a:avLst/>
          </a:prstGeom>
          <a:solidFill>
            <a:schemeClr val="accent1"/>
          </a:solidFill>
          <a:ln>
            <a:solidFill>
              <a:schemeClr val="accent1"/>
            </a:solidFill>
          </a:ln>
        </p:spPr>
        <p:txBody>
          <a:bodyPr vert="horz" wrap="square" lIns="91434" tIns="45717" rIns="91434" bIns="45717" numCol="1" anchor="ctr" anchorCtr="0" compatLnSpc="1">
            <a:prstTxWarp prst="textNoShape">
              <a:avLst/>
            </a:prstTxWarp>
          </a:bodyPr>
          <a:lstStyle>
            <a:lvl1pPr algn="l" rtl="0" eaLnBrk="0" fontAlgn="base" hangingPunct="0">
              <a:spcBef>
                <a:spcPct val="0"/>
              </a:spcBef>
              <a:spcAft>
                <a:spcPct val="0"/>
              </a:spcAft>
              <a:defRPr sz="4000">
                <a:solidFill>
                  <a:schemeClr val="tx1"/>
                </a:solidFill>
                <a:latin typeface="+mj-lt"/>
                <a:ea typeface="+mj-ea"/>
                <a:cs typeface="+mj-cs"/>
              </a:defRPr>
            </a:lvl1pPr>
            <a:lvl2pPr algn="l" rtl="0" eaLnBrk="0" fontAlgn="base" hangingPunct="0">
              <a:spcBef>
                <a:spcPct val="0"/>
              </a:spcBef>
              <a:spcAft>
                <a:spcPct val="0"/>
              </a:spcAft>
              <a:defRPr sz="4000">
                <a:solidFill>
                  <a:schemeClr val="tx1"/>
                </a:solidFill>
                <a:latin typeface="Arial" charset="0"/>
              </a:defRPr>
            </a:lvl2pPr>
            <a:lvl3pPr algn="l" rtl="0" eaLnBrk="0" fontAlgn="base" hangingPunct="0">
              <a:spcBef>
                <a:spcPct val="0"/>
              </a:spcBef>
              <a:spcAft>
                <a:spcPct val="0"/>
              </a:spcAft>
              <a:defRPr sz="4000">
                <a:solidFill>
                  <a:schemeClr val="tx1"/>
                </a:solidFill>
                <a:latin typeface="Arial" charset="0"/>
              </a:defRPr>
            </a:lvl3pPr>
            <a:lvl4pPr algn="l" rtl="0" eaLnBrk="0" fontAlgn="base" hangingPunct="0">
              <a:spcBef>
                <a:spcPct val="0"/>
              </a:spcBef>
              <a:spcAft>
                <a:spcPct val="0"/>
              </a:spcAft>
              <a:defRPr sz="4000">
                <a:solidFill>
                  <a:schemeClr val="tx1"/>
                </a:solidFill>
                <a:latin typeface="Arial" charset="0"/>
              </a:defRPr>
            </a:lvl4pPr>
            <a:lvl5pPr algn="l" rtl="0" eaLnBrk="0" fontAlgn="base" hangingPunct="0">
              <a:spcBef>
                <a:spcPct val="0"/>
              </a:spcBef>
              <a:spcAft>
                <a:spcPct val="0"/>
              </a:spcAft>
              <a:defRPr sz="4000">
                <a:solidFill>
                  <a:schemeClr val="tx1"/>
                </a:solidFill>
                <a:latin typeface="Arial" charset="0"/>
              </a:defRPr>
            </a:lvl5pPr>
            <a:lvl6pPr marL="411754" algn="l" defTabSz="915010" rtl="0" eaLnBrk="1" fontAlgn="base" hangingPunct="1">
              <a:spcBef>
                <a:spcPct val="0"/>
              </a:spcBef>
              <a:spcAft>
                <a:spcPct val="0"/>
              </a:spcAft>
              <a:defRPr sz="4000">
                <a:solidFill>
                  <a:schemeClr val="tx2"/>
                </a:solidFill>
                <a:latin typeface="Arial" charset="0"/>
              </a:defRPr>
            </a:lvl6pPr>
            <a:lvl7pPr marL="823509" algn="l" defTabSz="915010" rtl="0" eaLnBrk="1" fontAlgn="base" hangingPunct="1">
              <a:spcBef>
                <a:spcPct val="0"/>
              </a:spcBef>
              <a:spcAft>
                <a:spcPct val="0"/>
              </a:spcAft>
              <a:defRPr sz="4000">
                <a:solidFill>
                  <a:schemeClr val="tx2"/>
                </a:solidFill>
                <a:latin typeface="Arial" charset="0"/>
              </a:defRPr>
            </a:lvl7pPr>
            <a:lvl8pPr marL="1235263" algn="l" defTabSz="915010" rtl="0" eaLnBrk="1" fontAlgn="base" hangingPunct="1">
              <a:spcBef>
                <a:spcPct val="0"/>
              </a:spcBef>
              <a:spcAft>
                <a:spcPct val="0"/>
              </a:spcAft>
              <a:defRPr sz="4000">
                <a:solidFill>
                  <a:schemeClr val="tx2"/>
                </a:solidFill>
                <a:latin typeface="Arial" charset="0"/>
              </a:defRPr>
            </a:lvl8pPr>
            <a:lvl9pPr marL="1647017" algn="l" defTabSz="915010" rtl="0" eaLnBrk="1" fontAlgn="base" hangingPunct="1">
              <a:spcBef>
                <a:spcPct val="0"/>
              </a:spcBef>
              <a:spcAft>
                <a:spcPct val="0"/>
              </a:spcAft>
              <a:defRPr sz="4000">
                <a:solidFill>
                  <a:schemeClr val="tx2"/>
                </a:solidFill>
                <a:latin typeface="Arial" charset="0"/>
              </a:defRPr>
            </a:lvl9pPr>
          </a:lstStyle>
          <a:p>
            <a:pPr algn="ctr"/>
            <a:r>
              <a:rPr lang="el-GR" sz="2800" b="1" kern="0" dirty="0">
                <a:solidFill>
                  <a:schemeClr val="bg1"/>
                </a:solidFill>
              </a:rPr>
              <a:t>ΚΑΛΛΙΕΡΓΕΙΕΣ ΜΙΚΡΟΟΡΓΑΝΙΣΜΩΝ</a:t>
            </a:r>
            <a:endParaRPr lang="en-GB" sz="2800" b="1" kern="0" dirty="0">
              <a:solidFill>
                <a:schemeClr val="bg1"/>
              </a:solidFill>
            </a:endParaRPr>
          </a:p>
        </p:txBody>
      </p:sp>
    </p:spTree>
    <p:extLst>
      <p:ext uri="{BB962C8B-B14F-4D97-AF65-F5344CB8AC3E}">
        <p14:creationId xmlns:p14="http://schemas.microsoft.com/office/powerpoint/2010/main" val="19671973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3262D9A-E87D-2F37-D237-07FA8C89088B}"/>
              </a:ext>
            </a:extLst>
          </p:cNvPr>
          <p:cNvSpPr txBox="1"/>
          <p:nvPr/>
        </p:nvSpPr>
        <p:spPr>
          <a:xfrm>
            <a:off x="1072055" y="545803"/>
            <a:ext cx="7872248" cy="369332"/>
          </a:xfrm>
          <a:prstGeom prst="rect">
            <a:avLst/>
          </a:prstGeom>
          <a:noFill/>
        </p:spPr>
        <p:txBody>
          <a:bodyPr wrap="square">
            <a:spAutoFit/>
          </a:bodyPr>
          <a:lstStyle/>
          <a:p>
            <a:r>
              <a:rPr lang="el-GR" b="1" i="0" u="none" strike="noStrike" dirty="0">
                <a:solidFill>
                  <a:srgbClr val="000000"/>
                </a:solidFill>
                <a:effectLst/>
              </a:rPr>
              <a:t>Α.4 </a:t>
            </a:r>
            <a:r>
              <a:rPr lang="el-GR" b="1" i="0" u="none" strike="noStrike" dirty="0" err="1">
                <a:solidFill>
                  <a:srgbClr val="000000"/>
                </a:solidFill>
                <a:effectLst/>
              </a:rPr>
              <a:t>Βιοαντιδραστήρες</a:t>
            </a:r>
            <a:r>
              <a:rPr lang="el-GR" b="1" i="0" u="none" strike="noStrike" dirty="0">
                <a:solidFill>
                  <a:srgbClr val="000000"/>
                </a:solidFill>
                <a:effectLst/>
              </a:rPr>
              <a:t> ρευστοποιημένης κλίνης / </a:t>
            </a:r>
            <a:r>
              <a:rPr lang="en-US" b="0" i="0" u="none" strike="noStrike" dirty="0">
                <a:solidFill>
                  <a:srgbClr val="000000"/>
                </a:solidFill>
                <a:effectLst/>
                <a:latin typeface="-webkit-standard"/>
              </a:rPr>
              <a:t>Fluidized Bed Bioreactors</a:t>
            </a:r>
            <a:endParaRPr lang="en-US" dirty="0"/>
          </a:p>
        </p:txBody>
      </p:sp>
      <p:sp>
        <p:nvSpPr>
          <p:cNvPr id="4" name="TextBox 3">
            <a:extLst>
              <a:ext uri="{FF2B5EF4-FFF2-40B4-BE49-F238E27FC236}">
                <a16:creationId xmlns:a16="http://schemas.microsoft.com/office/drawing/2014/main" id="{6021B379-F0D2-475C-D3D4-0BF1D66BB125}"/>
              </a:ext>
            </a:extLst>
          </p:cNvPr>
          <p:cNvSpPr txBox="1"/>
          <p:nvPr/>
        </p:nvSpPr>
        <p:spPr>
          <a:xfrm>
            <a:off x="283781" y="1133356"/>
            <a:ext cx="10636468" cy="1200329"/>
          </a:xfrm>
          <a:prstGeom prst="rect">
            <a:avLst/>
          </a:prstGeom>
          <a:noFill/>
        </p:spPr>
        <p:txBody>
          <a:bodyPr wrap="square" rtlCol="0">
            <a:spAutoFit/>
          </a:bodyPr>
          <a:lstStyle/>
          <a:p>
            <a:r>
              <a:rPr lang="el-GR" b="0" i="0" u="none" strike="noStrike" dirty="0">
                <a:solidFill>
                  <a:srgbClr val="000000"/>
                </a:solidFill>
                <a:effectLst/>
                <a:latin typeface="-webkit-standard"/>
              </a:rPr>
              <a:t>Οι </a:t>
            </a:r>
            <a:r>
              <a:rPr lang="el-GR" b="0" i="0" u="none" strike="noStrike" dirty="0" err="1">
                <a:solidFill>
                  <a:srgbClr val="000000"/>
                </a:solidFill>
                <a:effectLst/>
                <a:latin typeface="-webkit-standard"/>
              </a:rPr>
              <a:t>βιοαντιδραστήρες</a:t>
            </a:r>
            <a:r>
              <a:rPr lang="el-GR" b="0" i="0" u="none" strike="noStrike" dirty="0">
                <a:solidFill>
                  <a:srgbClr val="000000"/>
                </a:solidFill>
                <a:effectLst/>
                <a:latin typeface="-webkit-standard"/>
              </a:rPr>
              <a:t> ρευστοποιημένης κλίνης είναι συστήματα στα οποία τα στερεά σωματίδια (όπως φορείς κυττάρων ή καταλυτικά υλικά) αιωρούνται μέσα στο θρεπτικό υγρό λόγω της ανοδικής ροής αερίου ή υγρού, δημιουργώντας μια «ρευστοποιημένη» κατάσταση. Αυτό βελτιώνει σημαντικά τη μεταφορά μάζας και θερμότητας, ενώ μειώνει τις μηχανικές καταπονήσεις στα κύτταρα.</a:t>
            </a:r>
            <a:endParaRPr lang="en-US" dirty="0"/>
          </a:p>
        </p:txBody>
      </p:sp>
      <p:sp>
        <p:nvSpPr>
          <p:cNvPr id="6" name="TextBox 5">
            <a:extLst>
              <a:ext uri="{FF2B5EF4-FFF2-40B4-BE49-F238E27FC236}">
                <a16:creationId xmlns:a16="http://schemas.microsoft.com/office/drawing/2014/main" id="{28E705DB-3E85-ECE7-B270-21702A325BD5}"/>
              </a:ext>
            </a:extLst>
          </p:cNvPr>
          <p:cNvSpPr txBox="1"/>
          <p:nvPr/>
        </p:nvSpPr>
        <p:spPr>
          <a:xfrm>
            <a:off x="283780" y="2334073"/>
            <a:ext cx="6495391" cy="4524315"/>
          </a:xfrm>
          <a:prstGeom prst="rect">
            <a:avLst/>
          </a:prstGeom>
          <a:noFill/>
        </p:spPr>
        <p:txBody>
          <a:bodyPr wrap="square">
            <a:spAutoFit/>
          </a:bodyPr>
          <a:lstStyle/>
          <a:p>
            <a:r>
              <a:rPr lang="el-GR" b="0" i="0" u="none" strike="noStrike" dirty="0">
                <a:solidFill>
                  <a:srgbClr val="000000"/>
                </a:solidFill>
                <a:effectLst/>
                <a:latin typeface="-webkit-standard"/>
              </a:rPr>
              <a:t>Οι </a:t>
            </a:r>
            <a:r>
              <a:rPr lang="el-GR" b="0" i="0" u="none" strike="noStrike" dirty="0" err="1">
                <a:solidFill>
                  <a:srgbClr val="000000"/>
                </a:solidFill>
                <a:effectLst/>
                <a:latin typeface="-webkit-standard"/>
              </a:rPr>
              <a:t>βιοαντιδραστήρες</a:t>
            </a:r>
            <a:r>
              <a:rPr lang="el-GR" b="0" i="0" u="none" strike="noStrike" dirty="0">
                <a:solidFill>
                  <a:srgbClr val="000000"/>
                </a:solidFill>
                <a:effectLst/>
                <a:latin typeface="-webkit-standard"/>
              </a:rPr>
              <a:t> ρευστοποιημένης κλίνης είναι κατάλληλοι για αντιδράσεις που περιλαμβάνουν </a:t>
            </a:r>
            <a:r>
              <a:rPr lang="el-GR" b="0" i="0" u="none" strike="noStrike" dirty="0" err="1">
                <a:solidFill>
                  <a:srgbClr val="000000"/>
                </a:solidFill>
                <a:effectLst/>
                <a:latin typeface="-webkit-standard"/>
              </a:rPr>
              <a:t>βιοκαταλύτες</a:t>
            </a:r>
            <a:r>
              <a:rPr lang="el-GR" b="0" i="0" u="none" strike="noStrike" dirty="0">
                <a:solidFill>
                  <a:srgbClr val="000000"/>
                </a:solidFill>
                <a:effectLst/>
                <a:latin typeface="-webkit-standard"/>
              </a:rPr>
              <a:t> σε σωματιδιακή μορφή αιωρούμενους σε υγρό, όπως ένζυμα ή κυτταρικά σωματίδια σε ακινητοποίηση ή μικροβιακά συσσωματώματα (</a:t>
            </a:r>
            <a:r>
              <a:rPr lang="en-US" b="0" i="0" u="none" strike="noStrike" dirty="0">
                <a:solidFill>
                  <a:srgbClr val="000000"/>
                </a:solidFill>
                <a:effectLst/>
                <a:latin typeface="-webkit-standard"/>
              </a:rPr>
              <a:t>flocs). </a:t>
            </a:r>
            <a:r>
              <a:rPr lang="el-GR" b="0" i="0" u="none" strike="noStrike" dirty="0">
                <a:solidFill>
                  <a:srgbClr val="000000"/>
                </a:solidFill>
                <a:effectLst/>
                <a:latin typeface="-webkit-standard"/>
              </a:rPr>
              <a:t>Ένα ανοδικό ρεύμα υγρού χρησιμοποιείται για να </a:t>
            </a:r>
            <a:r>
              <a:rPr lang="el-GR" b="0" i="0" u="none" strike="noStrike" dirty="0" err="1">
                <a:solidFill>
                  <a:srgbClr val="000000"/>
                </a:solidFill>
                <a:effectLst/>
                <a:latin typeface="-webkit-standard"/>
              </a:rPr>
              <a:t>αιωρεί</a:t>
            </a:r>
            <a:r>
              <a:rPr lang="el-GR" b="0" i="0" u="none" strike="noStrike" dirty="0">
                <a:solidFill>
                  <a:srgbClr val="000000"/>
                </a:solidFill>
                <a:effectLst/>
                <a:latin typeface="-webkit-standard"/>
              </a:rPr>
              <a:t> ή να «ρευστοποιεί» τα σχετικά πυκνά στερεά σωματίδια. </a:t>
            </a:r>
          </a:p>
          <a:p>
            <a:endParaRPr lang="el-GR" b="0" i="0" u="none" strike="noStrike" dirty="0">
              <a:solidFill>
                <a:srgbClr val="000000"/>
              </a:solidFill>
              <a:effectLst/>
              <a:latin typeface="-webkit-standard"/>
            </a:endParaRPr>
          </a:p>
          <a:p>
            <a:r>
              <a:rPr lang="el-GR" b="0" i="0" u="none" strike="noStrike" dirty="0">
                <a:solidFill>
                  <a:srgbClr val="000000"/>
                </a:solidFill>
                <a:effectLst/>
                <a:latin typeface="-webkit-standard"/>
              </a:rPr>
              <a:t>Γεωμετρικά, ο αντιδραστήρας είναι παρόμοιος με τη φυσαλιδώδη στήλη, με τη διαφορά ότι η διατομή του επεκτείνεται κοντά στην κορυφή, ώστε να μειώνεται η επιφανειακή ταχύτητα του </a:t>
            </a:r>
            <a:r>
              <a:rPr lang="el-GR" b="0" i="0" u="none" strike="noStrike" dirty="0" err="1">
                <a:solidFill>
                  <a:srgbClr val="000000"/>
                </a:solidFill>
                <a:effectLst/>
                <a:latin typeface="-webkit-standard"/>
              </a:rPr>
              <a:t>ρευστοποιούντος</a:t>
            </a:r>
            <a:r>
              <a:rPr lang="el-GR" b="0" i="0" u="none" strike="noStrike" dirty="0">
                <a:solidFill>
                  <a:srgbClr val="000000"/>
                </a:solidFill>
                <a:effectLst/>
                <a:latin typeface="-webkit-standard"/>
              </a:rPr>
              <a:t> υγρού κάτω από το όριο που απαιτείται για τη διατήρηση των στερεών σε αιώρηση. Ως αποτέλεσμα, τα στερεά καθιζάνουν στη διευρυμένη ζώνη και επανέρχονται με πτώση στη στενότερη στήλη του αντιδραστήρα κάτωθεν· έτσι, τα στερεά παραμένουν εντός του αντιδραστήρα, ενώ το υγρό συνεχίζει την έξοδό του.</a:t>
            </a:r>
            <a:endParaRPr lang="en-US" dirty="0"/>
          </a:p>
        </p:txBody>
      </p:sp>
      <p:pic>
        <p:nvPicPr>
          <p:cNvPr id="12290" name="Picture 2">
            <a:extLst>
              <a:ext uri="{FF2B5EF4-FFF2-40B4-BE49-F238E27FC236}">
                <a16:creationId xmlns:a16="http://schemas.microsoft.com/office/drawing/2014/main" id="{0BEBF31F-F033-F5E3-F68E-B697DCE895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22602" y="2098616"/>
            <a:ext cx="4266141" cy="4552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10018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4">
            <a:extLst>
              <a:ext uri="{FF2B5EF4-FFF2-40B4-BE49-F238E27FC236}">
                <a16:creationId xmlns:a16="http://schemas.microsoft.com/office/drawing/2014/main" id="{43AD2A74-C5E3-AA9C-A7BF-1CD263AB41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1" y="1143000"/>
            <a:ext cx="4454525"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0166" name="Rectangle 6">
            <a:extLst>
              <a:ext uri="{FF2B5EF4-FFF2-40B4-BE49-F238E27FC236}">
                <a16:creationId xmlns:a16="http://schemas.microsoft.com/office/drawing/2014/main" id="{0A7F7F36-EB31-FD1A-F827-D51280742C78}"/>
              </a:ext>
            </a:extLst>
          </p:cNvPr>
          <p:cNvSpPr>
            <a:spLocks noChangeArrowheads="1"/>
          </p:cNvSpPr>
          <p:nvPr/>
        </p:nvSpPr>
        <p:spPr bwMode="auto">
          <a:xfrm>
            <a:off x="1371600" y="0"/>
            <a:ext cx="9448800" cy="914400"/>
          </a:xfrm>
          <a:prstGeom prst="rect">
            <a:avLst/>
          </a:prstGeom>
          <a:noFill/>
          <a:ln w="9525">
            <a:noFill/>
            <a:miter lim="800000"/>
            <a:headEnd/>
            <a:tailEnd/>
          </a:ln>
        </p:spPr>
        <p:txBody>
          <a:bodyPr anchor="ctr"/>
          <a:lstStyle/>
          <a:p>
            <a:pPr marL="0" lvl="1" algn="ctr">
              <a:defRPr/>
            </a:pPr>
            <a:r>
              <a:rPr lang="el-GR" sz="3200" b="1" dirty="0">
                <a:solidFill>
                  <a:srgbClr val="A50021"/>
                </a:solidFill>
                <a:effectLst>
                  <a:outerShdw blurRad="38100" dist="38100" dir="2700000" algn="tl">
                    <a:srgbClr val="000000"/>
                  </a:outerShdw>
                </a:effectLst>
                <a:latin typeface="Tahoma" pitchFamily="34" charset="0"/>
                <a:cs typeface="Arial" charset="0"/>
              </a:rPr>
              <a:t>Ρύθμιση παραμέτρων του </a:t>
            </a:r>
            <a:r>
              <a:rPr lang="el-GR" sz="3200" b="1" dirty="0" err="1">
                <a:solidFill>
                  <a:srgbClr val="A50021"/>
                </a:solidFill>
                <a:effectLst>
                  <a:outerShdw blurRad="38100" dist="38100" dir="2700000" algn="tl">
                    <a:srgbClr val="000000"/>
                  </a:outerShdw>
                </a:effectLst>
                <a:latin typeface="Tahoma" pitchFamily="34" charset="0"/>
                <a:cs typeface="Arial" charset="0"/>
              </a:rPr>
              <a:t>βιοαντιδραστήρα</a:t>
            </a:r>
            <a:endParaRPr lang="en-US" sz="3200" b="1" dirty="0">
              <a:solidFill>
                <a:srgbClr val="A50021"/>
              </a:solidFill>
              <a:effectLst>
                <a:outerShdw blurRad="38100" dist="38100" dir="2700000" algn="tl">
                  <a:srgbClr val="000000"/>
                </a:outerShdw>
              </a:effectLst>
              <a:latin typeface="Tahoma" pitchFamily="34" charset="0"/>
              <a:cs typeface="Arial" charset="0"/>
            </a:endParaRPr>
          </a:p>
          <a:p>
            <a:pPr marL="0" lvl="1" algn="ctr">
              <a:defRPr/>
            </a:pPr>
            <a:r>
              <a:rPr lang="en-US" sz="3200" b="1" dirty="0">
                <a:solidFill>
                  <a:srgbClr val="A50021"/>
                </a:solidFill>
                <a:latin typeface="Comic Sans MS" pitchFamily="66" charset="0"/>
              </a:rPr>
              <a:t>- </a:t>
            </a:r>
            <a:r>
              <a:rPr lang="el-GR" sz="3200" b="1" dirty="0">
                <a:solidFill>
                  <a:srgbClr val="A50021"/>
                </a:solidFill>
                <a:latin typeface="Comic Sans MS" pitchFamily="66" charset="0"/>
              </a:rPr>
              <a:t>Αντιδραστήρας ρευστοποιημένης κλίνης</a:t>
            </a:r>
            <a:endParaRPr lang="en-US" sz="3200" b="1" dirty="0">
              <a:solidFill>
                <a:srgbClr val="A50021"/>
              </a:solidFill>
              <a:latin typeface="Comic Sans MS" pitchFamily="66" charset="0"/>
            </a:endParaRPr>
          </a:p>
        </p:txBody>
      </p:sp>
      <p:sp>
        <p:nvSpPr>
          <p:cNvPr id="28676" name="Text Box 7">
            <a:extLst>
              <a:ext uri="{FF2B5EF4-FFF2-40B4-BE49-F238E27FC236}">
                <a16:creationId xmlns:a16="http://schemas.microsoft.com/office/drawing/2014/main" id="{4C294C4C-5AA2-81BA-463F-6F6EA9E32709}"/>
              </a:ext>
            </a:extLst>
          </p:cNvPr>
          <p:cNvSpPr txBox="1">
            <a:spLocks noChangeArrowheads="1"/>
          </p:cNvSpPr>
          <p:nvPr/>
        </p:nvSpPr>
        <p:spPr bwMode="auto">
          <a:xfrm>
            <a:off x="6553200" y="2198688"/>
            <a:ext cx="3886200" cy="2678112"/>
          </a:xfrm>
          <a:prstGeom prst="rect">
            <a:avLst/>
          </a:prstGeom>
          <a:noFill/>
          <a:ln w="50800">
            <a:solidFill>
              <a:srgbClr val="8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2800">
                <a:solidFill>
                  <a:srgbClr val="000099"/>
                </a:solidFill>
                <a:latin typeface="Calibri" panose="020F0502020204030204" pitchFamily="34" charset="0"/>
              </a:rPr>
              <a:t>Όταν ο αντιδραστήρας πακτωμένης κλίνης τροφοδοτείται από τον πυθμένα, η κλίνη αιωρείται και εκτείνεται, ειδικά σε υψηλές ροές</a:t>
            </a:r>
            <a:endParaRPr lang="en-US" altLang="en-US" sz="2800">
              <a:solidFill>
                <a:srgbClr val="000099"/>
              </a:solidFill>
              <a:latin typeface="Calibri" panose="020F050202020403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9C953F5-6489-0BE2-167D-C51810DDEC2D}"/>
              </a:ext>
            </a:extLst>
          </p:cNvPr>
          <p:cNvSpPr txBox="1"/>
          <p:nvPr/>
        </p:nvSpPr>
        <p:spPr>
          <a:xfrm>
            <a:off x="5833241" y="1502688"/>
            <a:ext cx="6096000" cy="5078313"/>
          </a:xfrm>
          <a:prstGeom prst="rect">
            <a:avLst/>
          </a:prstGeom>
          <a:noFill/>
        </p:spPr>
        <p:txBody>
          <a:bodyPr wrap="square">
            <a:spAutoFit/>
          </a:bodyPr>
          <a:lstStyle/>
          <a:p>
            <a:pPr algn="l">
              <a:buNone/>
            </a:pPr>
            <a:r>
              <a:rPr lang="el-GR" b="0" i="0" u="none" strike="noStrike" dirty="0">
                <a:solidFill>
                  <a:srgbClr val="000000"/>
                </a:solidFill>
                <a:effectLst/>
              </a:rPr>
              <a:t>Μια κλίνη από στερεά σωματίδια, συνήθως περιορισμένη από τοιχώματα αποτελεί μια </a:t>
            </a:r>
            <a:r>
              <a:rPr lang="el-GR" b="1" i="0" u="none" strike="noStrike" dirty="0">
                <a:solidFill>
                  <a:srgbClr val="000000"/>
                </a:solidFill>
                <a:effectLst/>
              </a:rPr>
              <a:t>συσκευασμένη κλίνη</a:t>
            </a:r>
            <a:r>
              <a:rPr lang="el-GR" b="0" i="0" u="none" strike="noStrike" dirty="0">
                <a:solidFill>
                  <a:srgbClr val="000000"/>
                </a:solidFill>
                <a:effectLst/>
              </a:rPr>
              <a:t>. Ο </a:t>
            </a:r>
            <a:r>
              <a:rPr lang="el-GR" b="0" i="0" u="none" strike="noStrike" dirty="0" err="1">
                <a:solidFill>
                  <a:srgbClr val="000000"/>
                </a:solidFill>
                <a:effectLst/>
              </a:rPr>
              <a:t>βιοκαταλύτης</a:t>
            </a:r>
            <a:r>
              <a:rPr lang="el-GR" b="0" i="0" u="none" strike="noStrike" dirty="0">
                <a:solidFill>
                  <a:srgbClr val="000000"/>
                </a:solidFill>
                <a:effectLst/>
              </a:rPr>
              <a:t> υποστηρίζεται επάνω ή εντός του στερεού υποστρώματος, το οποίο μπορεί να είναι πορώδες ή ομοιογενές μη πορώδες υλικό (π.χ. </a:t>
            </a:r>
            <a:r>
              <a:rPr lang="el-GR" b="0" i="0" u="none" strike="noStrike" dirty="0" err="1">
                <a:solidFill>
                  <a:srgbClr val="000000"/>
                </a:solidFill>
                <a:effectLst/>
              </a:rPr>
              <a:t>γέλη</a:t>
            </a:r>
            <a:r>
              <a:rPr lang="el-GR" b="0" i="0" u="none" strike="noStrike" dirty="0">
                <a:solidFill>
                  <a:srgbClr val="000000"/>
                </a:solidFill>
                <a:effectLst/>
              </a:rPr>
              <a:t>). Τα στερεά μπορεί να είναι άκαμπτα ή ελαφρώς συμπιεστά. Τα σωματίδια μπορεί να έχουν ακανόνιστο σχήμα ή να έχουν ομοιόμορφα σχήματα, όπως σφαίρες, κύλινδροι, κύβοι ή άλλες γεωμετρίες.</a:t>
            </a:r>
          </a:p>
          <a:p>
            <a:pPr algn="l"/>
            <a:r>
              <a:rPr lang="el-GR" b="0" i="0" u="none" strike="noStrike" dirty="0">
                <a:solidFill>
                  <a:srgbClr val="000000"/>
                </a:solidFill>
                <a:effectLst/>
              </a:rPr>
              <a:t>Ένα ρευστό που περιέχει διαλυμένα θρεπτικά συστατικά και υποστρώματα ρέει διαμέσου της στερεής κλίνης για να καλύψει τις ανάγκες του </a:t>
            </a:r>
            <a:r>
              <a:rPr lang="el-GR" b="0" i="0" u="none" strike="noStrike" dirty="0" err="1">
                <a:solidFill>
                  <a:srgbClr val="000000"/>
                </a:solidFill>
                <a:effectLst/>
              </a:rPr>
              <a:t>ακινητοποιημένου</a:t>
            </a:r>
            <a:r>
              <a:rPr lang="el-GR" b="0" i="0" u="none" strike="noStrike" dirty="0">
                <a:solidFill>
                  <a:srgbClr val="000000"/>
                </a:solidFill>
                <a:effectLst/>
              </a:rPr>
              <a:t> </a:t>
            </a:r>
            <a:r>
              <a:rPr lang="el-GR" b="0" i="0" u="none" strike="noStrike" dirty="0" err="1">
                <a:solidFill>
                  <a:srgbClr val="000000"/>
                </a:solidFill>
                <a:effectLst/>
              </a:rPr>
              <a:t>βιοκαταλύτη</a:t>
            </a:r>
            <a:r>
              <a:rPr lang="el-GR" b="0" i="0" u="none" strike="noStrike" dirty="0">
                <a:solidFill>
                  <a:srgbClr val="000000"/>
                </a:solidFill>
                <a:effectLst/>
              </a:rPr>
              <a:t>. Οι </a:t>
            </a:r>
            <a:r>
              <a:rPr lang="el-GR" b="0" i="0" u="none" strike="noStrike" dirty="0" err="1">
                <a:solidFill>
                  <a:srgbClr val="000000"/>
                </a:solidFill>
                <a:effectLst/>
              </a:rPr>
              <a:t>μεταβολίτες</a:t>
            </a:r>
            <a:r>
              <a:rPr lang="el-GR" b="0" i="0" u="none" strike="noStrike" dirty="0">
                <a:solidFill>
                  <a:srgbClr val="000000"/>
                </a:solidFill>
                <a:effectLst/>
              </a:rPr>
              <a:t> και τα προϊόντα απελευθερώνονται στο ρευστό και απομακρύνονται με τη ροή. Η ροή μπορεί να είναι ανοδική ή καθοδική, αλλά η καθοδική ροή λόγω βαρύτητας (δηλαδή λειτουργία </a:t>
            </a:r>
            <a:r>
              <a:rPr lang="en-US" b="0" i="0" u="none" strike="noStrike" dirty="0">
                <a:solidFill>
                  <a:srgbClr val="000000"/>
                </a:solidFill>
                <a:effectLst/>
              </a:rPr>
              <a:t>trickle bed) </a:t>
            </a:r>
            <a:r>
              <a:rPr lang="el-GR" b="0" i="0" u="none" strike="noStrike" dirty="0">
                <a:solidFill>
                  <a:srgbClr val="000000"/>
                </a:solidFill>
                <a:effectLst/>
              </a:rPr>
              <a:t>είναι η πλέον συνηθισμένη, ιδιαίτερα όταν ο </a:t>
            </a:r>
            <a:r>
              <a:rPr lang="el-GR" b="0" i="0" u="none" strike="noStrike" dirty="0" err="1">
                <a:solidFill>
                  <a:srgbClr val="000000"/>
                </a:solidFill>
                <a:effectLst/>
              </a:rPr>
              <a:t>ακινητοποιημένος</a:t>
            </a:r>
            <a:r>
              <a:rPr lang="el-GR" b="0" i="0" u="none" strike="noStrike" dirty="0">
                <a:solidFill>
                  <a:srgbClr val="000000"/>
                </a:solidFill>
                <a:effectLst/>
              </a:rPr>
              <a:t> </a:t>
            </a:r>
            <a:r>
              <a:rPr lang="el-GR" b="0" i="0" u="none" strike="noStrike" dirty="0" err="1">
                <a:solidFill>
                  <a:srgbClr val="000000"/>
                </a:solidFill>
                <a:effectLst/>
              </a:rPr>
              <a:t>βιοκαταλύτης</a:t>
            </a:r>
            <a:r>
              <a:rPr lang="el-GR" b="0" i="0" u="none" strike="noStrike" dirty="0">
                <a:solidFill>
                  <a:srgbClr val="000000"/>
                </a:solidFill>
                <a:effectLst/>
              </a:rPr>
              <a:t> απαιτεί οξυγόνο.</a:t>
            </a:r>
          </a:p>
        </p:txBody>
      </p:sp>
      <p:sp>
        <p:nvSpPr>
          <p:cNvPr id="5" name="TextBox 4">
            <a:extLst>
              <a:ext uri="{FF2B5EF4-FFF2-40B4-BE49-F238E27FC236}">
                <a16:creationId xmlns:a16="http://schemas.microsoft.com/office/drawing/2014/main" id="{5356F5CE-D399-916B-C1B2-5B6D656E2509}"/>
              </a:ext>
            </a:extLst>
          </p:cNvPr>
          <p:cNvSpPr txBox="1"/>
          <p:nvPr/>
        </p:nvSpPr>
        <p:spPr>
          <a:xfrm>
            <a:off x="1114097" y="428325"/>
            <a:ext cx="9144000" cy="646331"/>
          </a:xfrm>
          <a:prstGeom prst="rect">
            <a:avLst/>
          </a:prstGeom>
          <a:noFill/>
        </p:spPr>
        <p:txBody>
          <a:bodyPr wrap="square">
            <a:spAutoFit/>
          </a:bodyPr>
          <a:lstStyle/>
          <a:p>
            <a:pPr algn="l">
              <a:buNone/>
            </a:pPr>
            <a:r>
              <a:rPr lang="el-GR" b="1" i="0" u="none" strike="noStrike" dirty="0">
                <a:solidFill>
                  <a:srgbClr val="000000"/>
                </a:solidFill>
                <a:effectLst/>
              </a:rPr>
              <a:t>Α.5 </a:t>
            </a:r>
            <a:r>
              <a:rPr lang="el-GR" b="1" i="0" u="none" strike="noStrike" dirty="0" err="1">
                <a:solidFill>
                  <a:srgbClr val="000000"/>
                </a:solidFill>
                <a:effectLst/>
              </a:rPr>
              <a:t>Βιοαντιδραστήρες</a:t>
            </a:r>
            <a:r>
              <a:rPr lang="el-GR" b="1" i="0" u="none" strike="noStrike" dirty="0">
                <a:solidFill>
                  <a:srgbClr val="000000"/>
                </a:solidFill>
                <a:effectLst/>
              </a:rPr>
              <a:t> συσκευασμένης ή πακτωμένης κλίνης (</a:t>
            </a:r>
            <a:r>
              <a:rPr lang="en-US" b="1" i="0" u="none" strike="noStrike" dirty="0">
                <a:solidFill>
                  <a:srgbClr val="000000"/>
                </a:solidFill>
                <a:effectLst/>
              </a:rPr>
              <a:t>Packed Bed Bioreactors)</a:t>
            </a:r>
          </a:p>
        </p:txBody>
      </p:sp>
      <p:pic>
        <p:nvPicPr>
          <p:cNvPr id="13314" name="Picture 2">
            <a:extLst>
              <a:ext uri="{FF2B5EF4-FFF2-40B4-BE49-F238E27FC236}">
                <a16:creationId xmlns:a16="http://schemas.microsoft.com/office/drawing/2014/main" id="{25BD6F3D-9CCC-1D04-8095-09E416D428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7098" y="1364566"/>
            <a:ext cx="2668962" cy="52440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42089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9">
            <a:extLst>
              <a:ext uri="{FF2B5EF4-FFF2-40B4-BE49-F238E27FC236}">
                <a16:creationId xmlns:a16="http://schemas.microsoft.com/office/drawing/2014/main" id="{A00188ED-1F06-EEF5-6504-BF9245ACE6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22" t="1295" b="1295"/>
          <a:stretch>
            <a:fillRect/>
          </a:stretch>
        </p:blipFill>
        <p:spPr bwMode="auto">
          <a:xfrm>
            <a:off x="1524000" y="1295400"/>
            <a:ext cx="6019800" cy="475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7103" name="Rectangle 15">
            <a:extLst>
              <a:ext uri="{FF2B5EF4-FFF2-40B4-BE49-F238E27FC236}">
                <a16:creationId xmlns:a16="http://schemas.microsoft.com/office/drawing/2014/main" id="{2904CF2D-9E63-3C56-F7AA-3B92ED3949EC}"/>
              </a:ext>
            </a:extLst>
          </p:cNvPr>
          <p:cNvSpPr>
            <a:spLocks noChangeArrowheads="1"/>
          </p:cNvSpPr>
          <p:nvPr/>
        </p:nvSpPr>
        <p:spPr bwMode="auto">
          <a:xfrm>
            <a:off x="1524000" y="0"/>
            <a:ext cx="9144000" cy="914400"/>
          </a:xfrm>
          <a:prstGeom prst="rect">
            <a:avLst/>
          </a:prstGeom>
          <a:noFill/>
          <a:ln w="9525">
            <a:noFill/>
            <a:miter lim="800000"/>
            <a:headEnd/>
            <a:tailEnd/>
          </a:ln>
        </p:spPr>
        <p:txBody>
          <a:bodyPr anchor="ctr"/>
          <a:lstStyle/>
          <a:p>
            <a:pPr marL="0" lvl="1" algn="ctr">
              <a:defRPr/>
            </a:pPr>
            <a:r>
              <a:rPr lang="el-GR" sz="3200" b="1" dirty="0">
                <a:solidFill>
                  <a:srgbClr val="A50021"/>
                </a:solidFill>
                <a:effectLst>
                  <a:outerShdw blurRad="38100" dist="38100" dir="2700000" algn="tl">
                    <a:srgbClr val="000000"/>
                  </a:outerShdw>
                </a:effectLst>
                <a:latin typeface="Tahoma" pitchFamily="34" charset="0"/>
                <a:cs typeface="Arial" charset="0"/>
              </a:rPr>
              <a:t>Ρύθμιση παραμέτρων του </a:t>
            </a:r>
            <a:r>
              <a:rPr lang="el-GR" sz="3200" b="1" dirty="0" err="1">
                <a:solidFill>
                  <a:srgbClr val="A50021"/>
                </a:solidFill>
                <a:effectLst>
                  <a:outerShdw blurRad="38100" dist="38100" dir="2700000" algn="tl">
                    <a:srgbClr val="000000"/>
                  </a:outerShdw>
                </a:effectLst>
                <a:latin typeface="Tahoma" pitchFamily="34" charset="0"/>
                <a:cs typeface="Arial" charset="0"/>
              </a:rPr>
              <a:t>βιοαντιδραστήρα</a:t>
            </a:r>
            <a:endParaRPr lang="en-US" sz="3200" b="1" dirty="0">
              <a:solidFill>
                <a:srgbClr val="A50021"/>
              </a:solidFill>
              <a:effectLst>
                <a:outerShdw blurRad="38100" dist="38100" dir="2700000" algn="tl">
                  <a:srgbClr val="000000"/>
                </a:outerShdw>
              </a:effectLst>
              <a:latin typeface="Tahoma" pitchFamily="34" charset="0"/>
              <a:cs typeface="Arial" charset="0"/>
            </a:endParaRPr>
          </a:p>
          <a:p>
            <a:pPr marL="0" lvl="1" algn="ctr">
              <a:defRPr/>
            </a:pPr>
            <a:r>
              <a:rPr lang="en-US" sz="3200" b="1" dirty="0">
                <a:solidFill>
                  <a:srgbClr val="A50021"/>
                </a:solidFill>
                <a:latin typeface="Comic Sans MS" pitchFamily="66" charset="0"/>
              </a:rPr>
              <a:t>- </a:t>
            </a:r>
            <a:r>
              <a:rPr lang="el-GR" sz="3200" b="1" dirty="0">
                <a:solidFill>
                  <a:srgbClr val="A50021"/>
                </a:solidFill>
                <a:latin typeface="Comic Sans MS" pitchFamily="66" charset="0"/>
              </a:rPr>
              <a:t>Αντιδραστήρας πακτωμένης κλίνης</a:t>
            </a:r>
            <a:endParaRPr lang="en-US" sz="3200" b="1" dirty="0">
              <a:solidFill>
                <a:srgbClr val="A50021"/>
              </a:solidFill>
              <a:latin typeface="Comic Sans MS" pitchFamily="66" charset="0"/>
            </a:endParaRPr>
          </a:p>
        </p:txBody>
      </p:sp>
      <p:sp>
        <p:nvSpPr>
          <p:cNvPr id="26628" name="Text Box 16">
            <a:extLst>
              <a:ext uri="{FF2B5EF4-FFF2-40B4-BE49-F238E27FC236}">
                <a16:creationId xmlns:a16="http://schemas.microsoft.com/office/drawing/2014/main" id="{F0C5B360-DF3A-6364-748F-988365AF16F4}"/>
              </a:ext>
            </a:extLst>
          </p:cNvPr>
          <p:cNvSpPr txBox="1">
            <a:spLocks noChangeArrowheads="1"/>
          </p:cNvSpPr>
          <p:nvPr/>
        </p:nvSpPr>
        <p:spPr bwMode="auto">
          <a:xfrm>
            <a:off x="7696200" y="1524000"/>
            <a:ext cx="2819400" cy="4400550"/>
          </a:xfrm>
          <a:prstGeom prst="rect">
            <a:avLst/>
          </a:prstGeom>
          <a:noFill/>
          <a:ln w="50800">
            <a:solidFill>
              <a:srgbClr val="8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2000">
                <a:solidFill>
                  <a:srgbClr val="000099"/>
                </a:solidFill>
                <a:latin typeface="Calibri" panose="020F0502020204030204" pitchFamily="34" charset="0"/>
              </a:rPr>
              <a:t>Οι αντιδραστήρες κλίνης χρησιμοποιούνται όταν ο καταλύτης είναι σε κυτταρική μορφή ή σε ακινητοποιημένη</a:t>
            </a:r>
          </a:p>
          <a:p>
            <a:pPr eaLnBrk="1" hangingPunct="1"/>
            <a:endParaRPr lang="el-GR" altLang="en-US" sz="2000">
              <a:solidFill>
                <a:srgbClr val="000099"/>
              </a:solidFill>
              <a:latin typeface="Calibri" panose="020F0502020204030204" pitchFamily="34" charset="0"/>
            </a:endParaRPr>
          </a:p>
          <a:p>
            <a:pPr eaLnBrk="1" hangingPunct="1"/>
            <a:r>
              <a:rPr lang="el-GR" altLang="en-US" sz="2000">
                <a:solidFill>
                  <a:srgbClr val="000099"/>
                </a:solidFill>
                <a:latin typeface="Calibri" panose="020F0502020204030204" pitchFamily="34" charset="0"/>
              </a:rPr>
              <a:t>Πρόκειται για αντιδραστήρα συνεχούς ροής</a:t>
            </a:r>
          </a:p>
          <a:p>
            <a:pPr eaLnBrk="1" hangingPunct="1"/>
            <a:endParaRPr lang="en-US" altLang="en-US" sz="2000">
              <a:solidFill>
                <a:srgbClr val="000099"/>
              </a:solidFill>
              <a:latin typeface="Calibri" panose="020F0502020204030204" pitchFamily="34" charset="0"/>
            </a:endParaRPr>
          </a:p>
          <a:p>
            <a:pPr eaLnBrk="1" hangingPunct="1"/>
            <a:r>
              <a:rPr lang="el-GR" altLang="en-US" sz="2000">
                <a:solidFill>
                  <a:srgbClr val="000099"/>
                </a:solidFill>
                <a:latin typeface="Calibri" panose="020F0502020204030204" pitchFamily="34" charset="0"/>
              </a:rPr>
              <a:t>Το μέσο καλλιέργειας τροφοδοτείται είτε από την κορυφή είτε από τον πυθμένα </a:t>
            </a:r>
            <a:endParaRPr lang="en-US" altLang="en-US" sz="2000">
              <a:solidFill>
                <a:srgbClr val="000099"/>
              </a:solidFill>
              <a:latin typeface="Calibri" panose="020F050202020403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2351B-99A5-75CD-F439-13E8C8D5AC2F}"/>
              </a:ext>
            </a:extLst>
          </p:cNvPr>
          <p:cNvSpPr>
            <a:spLocks noGrp="1"/>
          </p:cNvSpPr>
          <p:nvPr>
            <p:ph type="title"/>
          </p:nvPr>
        </p:nvSpPr>
        <p:spPr>
          <a:xfrm>
            <a:off x="304801" y="168275"/>
            <a:ext cx="10917767" cy="939800"/>
          </a:xfrm>
        </p:spPr>
        <p:txBody>
          <a:bodyPr vert="horz" wrap="square" lIns="91434" tIns="45717" rIns="91434" bIns="45717" numCol="1" anchor="ctr" anchorCtr="0" compatLnSpc="1">
            <a:prstTxWarp prst="textNoShape">
              <a:avLst/>
            </a:prstTxWarp>
            <a:normAutofit/>
          </a:bodyPr>
          <a:lstStyle/>
          <a:p>
            <a:pPr>
              <a:lnSpc>
                <a:spcPct val="90000"/>
              </a:lnSpc>
            </a:pPr>
            <a:r>
              <a:rPr lang="en-US" sz="2800" b="1" i="0" u="none" strike="noStrike">
                <a:effectLst/>
                <a:latin typeface="+mj-lt"/>
                <a:ea typeface="+mj-ea"/>
                <a:cs typeface="+mj-cs"/>
              </a:rPr>
              <a:t>Α.6 Φωτοβιοαντιδραστήρες (Photobioreactors)</a:t>
            </a:r>
            <a:br>
              <a:rPr lang="en-US" sz="2800" b="1" i="0" u="none" strike="noStrike">
                <a:effectLst/>
                <a:latin typeface="+mj-lt"/>
                <a:ea typeface="+mj-ea"/>
                <a:cs typeface="+mj-cs"/>
              </a:rPr>
            </a:br>
            <a:endParaRPr lang="en-US" sz="2800">
              <a:latin typeface="+mj-lt"/>
              <a:ea typeface="+mj-ea"/>
              <a:cs typeface="+mj-cs"/>
            </a:endParaRPr>
          </a:p>
        </p:txBody>
      </p:sp>
      <p:sp>
        <p:nvSpPr>
          <p:cNvPr id="4" name="TextBox 3">
            <a:extLst>
              <a:ext uri="{FF2B5EF4-FFF2-40B4-BE49-F238E27FC236}">
                <a16:creationId xmlns:a16="http://schemas.microsoft.com/office/drawing/2014/main" id="{0B524B6A-07A2-9ACE-E75A-D19127616B83}"/>
              </a:ext>
            </a:extLst>
          </p:cNvPr>
          <p:cNvSpPr txBox="1"/>
          <p:nvPr/>
        </p:nvSpPr>
        <p:spPr bwMode="auto">
          <a:xfrm>
            <a:off x="304800" y="1532260"/>
            <a:ext cx="5689600" cy="4792341"/>
          </a:xfrm>
          <a:prstGeom prst="rect">
            <a:avLst/>
          </a:prstGeom>
          <a:noFill/>
          <a:ln>
            <a:noFill/>
          </a:ln>
        </p:spPr>
        <p:txBody>
          <a:bodyPr vert="horz" wrap="square" lIns="91434" tIns="45717" rIns="91434" bIns="45717" numCol="1" anchor="t" anchorCtr="0" compatLnSpc="1">
            <a:prstTxWarp prst="textNoShape">
              <a:avLst/>
            </a:prstTxWarp>
            <a:normAutofit/>
          </a:bodyPr>
          <a:lstStyle/>
          <a:p>
            <a:pPr marL="342900" indent="-342900" eaLnBrk="0" fontAlgn="base" hangingPunct="0">
              <a:lnSpc>
                <a:spcPct val="90000"/>
              </a:lnSpc>
              <a:spcBef>
                <a:spcPct val="20000"/>
              </a:spcBef>
              <a:spcAft>
                <a:spcPct val="0"/>
              </a:spcAft>
              <a:buChar char="•"/>
            </a:pPr>
            <a:r>
              <a:rPr lang="en-US" sz="2100" b="0" i="0" u="none" strike="noStrike">
                <a:effectLst/>
              </a:rPr>
              <a:t>Οι φωτοβιοαντιδραστήρες χρησιμοποιούνται για φωτοσυνθετική καλλιέργεια κυανοβακτηρίων, μικροαλγών και, σε πολύ μικρότερο βαθμό, κυττάρων μακροαλγών (π.χ. θαλάσσιων φυκών) και φυτικών κυττάρων. Η φωτοσύνθεση απαιτεί φως, και το φως επηρεάζει ορισμένες καλλιέργειες με τρόπους που δεν παρατηρούνται σε καθαρά ετερότροφες συνθήκες ανάπτυξης.</a:t>
            </a:r>
          </a:p>
          <a:p>
            <a:pPr marL="342900" indent="-342900" eaLnBrk="0" fontAlgn="base" hangingPunct="0">
              <a:lnSpc>
                <a:spcPct val="90000"/>
              </a:lnSpc>
              <a:spcBef>
                <a:spcPct val="20000"/>
              </a:spcBef>
              <a:spcAft>
                <a:spcPct val="0"/>
              </a:spcAft>
              <a:buChar char="•"/>
            </a:pPr>
            <a:r>
              <a:rPr lang="en-US" sz="2100" b="0" i="0" u="none" strike="noStrike">
                <a:effectLst/>
              </a:rPr>
              <a:t>Λόγω της ανάγκης για παροχή φωτός, οι φωτοβιοαντιδραστήρες πρέπει να έχουν υψηλό λόγο επιφάνειας προς όγκο, γεγονός που επηρεάζει σημαντικά τον σχεδιασμό του αντιδραστήρα. </a:t>
            </a:r>
          </a:p>
        </p:txBody>
      </p:sp>
      <p:pic>
        <p:nvPicPr>
          <p:cNvPr id="14338" name="Picture 2">
            <a:extLst>
              <a:ext uri="{FF2B5EF4-FFF2-40B4-BE49-F238E27FC236}">
                <a16:creationId xmlns:a16="http://schemas.microsoft.com/office/drawing/2014/main" id="{F61F822B-33C1-F8BB-E733-7E59589D940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632692" y="1532260"/>
            <a:ext cx="4819416" cy="4792341"/>
          </a:xfrm>
          <a:prstGeom prst="rect">
            <a:avLst/>
          </a:prstGeom>
          <a:solidFill>
            <a:srgbClr val="FFFFFF"/>
          </a:solidFill>
        </p:spPr>
      </p:pic>
    </p:spTree>
    <p:extLst>
      <p:ext uri="{BB962C8B-B14F-4D97-AF65-F5344CB8AC3E}">
        <p14:creationId xmlns:p14="http://schemas.microsoft.com/office/powerpoint/2010/main" val="37342510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figure 4">
            <a:extLst>
              <a:ext uri="{FF2B5EF4-FFF2-40B4-BE49-F238E27FC236}">
                <a16:creationId xmlns:a16="http://schemas.microsoft.com/office/drawing/2014/main" id="{0879EFD6-9F71-90DD-2C18-F39B3558CF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9807" y="340544"/>
            <a:ext cx="7819781" cy="585627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0C412CB-FBFE-6A95-84DF-46F86038BFD0}"/>
              </a:ext>
            </a:extLst>
          </p:cNvPr>
          <p:cNvSpPr txBox="1"/>
          <p:nvPr/>
        </p:nvSpPr>
        <p:spPr>
          <a:xfrm>
            <a:off x="789446" y="6332790"/>
            <a:ext cx="10982139" cy="369332"/>
          </a:xfrm>
          <a:prstGeom prst="rect">
            <a:avLst/>
          </a:prstGeom>
          <a:noFill/>
        </p:spPr>
        <p:txBody>
          <a:bodyPr wrap="square">
            <a:spAutoFit/>
          </a:bodyPr>
          <a:lstStyle/>
          <a:p>
            <a:r>
              <a:rPr lang="en-US" b="0" i="0" u="none" strike="noStrike" dirty="0">
                <a:solidFill>
                  <a:srgbClr val="333333"/>
                </a:solidFill>
                <a:effectLst/>
                <a:latin typeface="Georgia" panose="02040502050405020303" pitchFamily="18" charset="0"/>
              </a:rPr>
              <a:t>Photobioreactors in operation at </a:t>
            </a:r>
            <a:r>
              <a:rPr lang="en-US" b="0" i="0" u="none" strike="noStrike" dirty="0" err="1">
                <a:solidFill>
                  <a:srgbClr val="333333"/>
                </a:solidFill>
                <a:effectLst/>
                <a:latin typeface="Georgia" panose="02040502050405020303" pitchFamily="18" charset="0"/>
              </a:rPr>
              <a:t>AlgaePARC</a:t>
            </a:r>
            <a:r>
              <a:rPr lang="en-US" b="0" i="0" u="none" strike="noStrike" dirty="0">
                <a:solidFill>
                  <a:srgbClr val="333333"/>
                </a:solidFill>
                <a:effectLst/>
                <a:latin typeface="Georgia" panose="02040502050405020303" pitchFamily="18" charset="0"/>
              </a:rPr>
              <a:t> pilot facilities, Wageningen UR, the Netherlands</a:t>
            </a:r>
            <a:endParaRPr lang="en-US" dirty="0"/>
          </a:p>
        </p:txBody>
      </p:sp>
    </p:spTree>
    <p:extLst>
      <p:ext uri="{BB962C8B-B14F-4D97-AF65-F5344CB8AC3E}">
        <p14:creationId xmlns:p14="http://schemas.microsoft.com/office/powerpoint/2010/main" val="5273950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Photobioreactor system for growing algae. a) diagram shows the... |  Download Scientific Diagram">
            <a:extLst>
              <a:ext uri="{FF2B5EF4-FFF2-40B4-BE49-F238E27FC236}">
                <a16:creationId xmlns:a16="http://schemas.microsoft.com/office/drawing/2014/main" id="{005572C0-0599-F4DC-BDCB-7A296BC815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4938" y="0"/>
            <a:ext cx="68421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27524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FBD58-8CC8-EB52-0A7B-84223073E551}"/>
              </a:ext>
            </a:extLst>
          </p:cNvPr>
          <p:cNvSpPr>
            <a:spLocks noGrp="1"/>
          </p:cNvSpPr>
          <p:nvPr>
            <p:ph type="title"/>
          </p:nvPr>
        </p:nvSpPr>
        <p:spPr>
          <a:xfrm>
            <a:off x="304801" y="168275"/>
            <a:ext cx="10917767" cy="939800"/>
          </a:xfrm>
        </p:spPr>
        <p:txBody>
          <a:bodyPr vert="horz" wrap="square" lIns="91434" tIns="45717" rIns="91434" bIns="45717" numCol="1" anchor="ctr" anchorCtr="0" compatLnSpc="1">
            <a:prstTxWarp prst="textNoShape">
              <a:avLst/>
            </a:prstTxWarp>
            <a:normAutofit/>
          </a:bodyPr>
          <a:lstStyle/>
          <a:p>
            <a:pPr>
              <a:lnSpc>
                <a:spcPct val="90000"/>
              </a:lnSpc>
            </a:pPr>
            <a:r>
              <a:rPr lang="en-US" sz="2800">
                <a:latin typeface="+mj-lt"/>
                <a:ea typeface="+mj-ea"/>
                <a:cs typeface="+mj-cs"/>
              </a:rPr>
              <a:t>B.</a:t>
            </a:r>
            <a:r>
              <a:rPr lang="en-US" sz="2800" b="1" i="0" u="none" strike="noStrike">
                <a:effectLst/>
                <a:latin typeface="+mj-lt"/>
                <a:ea typeface="+mj-ea"/>
                <a:cs typeface="+mj-cs"/>
              </a:rPr>
              <a:t> Καλλιέργεια σε Στερεό Υπόστρωμα (Solid-State Culture)</a:t>
            </a:r>
            <a:br>
              <a:rPr lang="en-US" sz="2800" b="1" i="0" u="none" strike="noStrike">
                <a:effectLst/>
                <a:latin typeface="+mj-lt"/>
                <a:ea typeface="+mj-ea"/>
                <a:cs typeface="+mj-cs"/>
              </a:rPr>
            </a:br>
            <a:endParaRPr lang="en-US" sz="2800">
              <a:latin typeface="+mj-lt"/>
              <a:ea typeface="+mj-ea"/>
              <a:cs typeface="+mj-cs"/>
            </a:endParaRPr>
          </a:p>
        </p:txBody>
      </p:sp>
      <p:sp>
        <p:nvSpPr>
          <p:cNvPr id="4" name="TextBox 3">
            <a:extLst>
              <a:ext uri="{FF2B5EF4-FFF2-40B4-BE49-F238E27FC236}">
                <a16:creationId xmlns:a16="http://schemas.microsoft.com/office/drawing/2014/main" id="{249A169F-40F4-047F-D200-2B2C980B69F6}"/>
              </a:ext>
            </a:extLst>
          </p:cNvPr>
          <p:cNvSpPr txBox="1"/>
          <p:nvPr/>
        </p:nvSpPr>
        <p:spPr bwMode="auto">
          <a:xfrm>
            <a:off x="304800" y="1532260"/>
            <a:ext cx="5689600" cy="4792341"/>
          </a:xfrm>
          <a:prstGeom prst="rect">
            <a:avLst/>
          </a:prstGeom>
          <a:noFill/>
          <a:ln>
            <a:noFill/>
          </a:ln>
        </p:spPr>
        <p:txBody>
          <a:bodyPr vert="horz" wrap="square" lIns="91434" tIns="45717" rIns="91434" bIns="45717" numCol="1" anchor="t" anchorCtr="0" compatLnSpc="1">
            <a:prstTxWarp prst="textNoShape">
              <a:avLst/>
            </a:prstTxWarp>
            <a:normAutofit/>
          </a:bodyPr>
          <a:lstStyle/>
          <a:p>
            <a:pPr marL="342900" indent="-342900" eaLnBrk="0" fontAlgn="base" hangingPunct="0">
              <a:lnSpc>
                <a:spcPct val="90000"/>
              </a:lnSpc>
              <a:spcBef>
                <a:spcPct val="20000"/>
              </a:spcBef>
              <a:spcAft>
                <a:spcPct val="0"/>
              </a:spcAft>
              <a:buChar char="•"/>
            </a:pPr>
            <a:r>
              <a:rPr lang="en-US" sz="1600" b="0" i="0" u="none" strike="noStrike">
                <a:effectLst/>
              </a:rPr>
              <a:t>Η καλλιέργεια σε στερεό υπόστρωμα διαφέρει σημαντικά από την καλλιέργεια σε υγρό μέσο. Τα υποστρώματα των στερεών ζυμώσεων είναι στερεά σωματίδια που περιέχουν ελάχιστο ή καθόλου ελεύθερο νερό. Ένα τυπικό υπόστρωμα είναι το ατμισμένο (μαγειρεμένο στον ατμό) ρύζι. Τα στρώματα στερεών υποστρωμάτων είναι δύσκολο να αναδευτούν, και γι’ αυτό οι στερεές ζυμώσεις δεν περιλαμβάνουν έντονη μηχανική ανάδευση.</a:t>
            </a:r>
          </a:p>
          <a:p>
            <a:pPr marL="342900" indent="-342900" eaLnBrk="0" fontAlgn="base" hangingPunct="0">
              <a:lnSpc>
                <a:spcPct val="90000"/>
              </a:lnSpc>
              <a:spcBef>
                <a:spcPct val="20000"/>
              </a:spcBef>
              <a:spcAft>
                <a:spcPct val="0"/>
              </a:spcAft>
              <a:buChar char="•"/>
            </a:pPr>
            <a:r>
              <a:rPr lang="en-US" sz="1600" b="0" i="0" u="none" strike="noStrike">
                <a:effectLst/>
              </a:rPr>
              <a:t>Προτιμώνται μικρά σωματίδια με μεγάλο λόγο επιφάνειας προς όγκο, καθώς προσφέρουν μεγαλύτερη επιφάνεια για μικροβιακή δράση. Ωστόσο, σωματίδια που είναι υπερβολικά μικρά ή έχουν σχήματα που συσκευάζονται πολύ πυκνά (π.χ. επίπεδες νιφάδες, κύβοι) είναι ανεπιθύμητα, διότι η στενή συσκευασία μειώνει τα μεσοσωματιδιακά κενά, τα οποία είναι απαραίτητα για αερισμό. Παρομοίως, η παρουσία υπερβολικά πολλών πολύ μικρών σωματιδίων (fines) σε παρτίδα μεγαλύτερων σωματιδίων μπορεί να γεμίσει αυτά τα κενά.</a:t>
            </a:r>
          </a:p>
        </p:txBody>
      </p:sp>
      <p:pic>
        <p:nvPicPr>
          <p:cNvPr id="36866" name="Picture 2">
            <a:extLst>
              <a:ext uri="{FF2B5EF4-FFF2-40B4-BE49-F238E27FC236}">
                <a16:creationId xmlns:a16="http://schemas.microsoft.com/office/drawing/2014/main" id="{5A202218-F2F2-A709-43AA-49231D8BDC6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079494" y="825560"/>
            <a:ext cx="2907374" cy="5864165"/>
          </a:xfrm>
          <a:prstGeom prst="rect">
            <a:avLst/>
          </a:prstGeom>
          <a:solidFill>
            <a:srgbClr val="FFFFFF"/>
          </a:solidFill>
        </p:spPr>
      </p:pic>
      <p:sp>
        <p:nvSpPr>
          <p:cNvPr id="6" name="TextBox 5">
            <a:extLst>
              <a:ext uri="{FF2B5EF4-FFF2-40B4-BE49-F238E27FC236}">
                <a16:creationId xmlns:a16="http://schemas.microsoft.com/office/drawing/2014/main" id="{9DBF0D3D-B8BA-8315-7346-79B3B449718A}"/>
              </a:ext>
            </a:extLst>
          </p:cNvPr>
          <p:cNvSpPr txBox="1"/>
          <p:nvPr/>
        </p:nvSpPr>
        <p:spPr>
          <a:xfrm>
            <a:off x="599090" y="6102455"/>
            <a:ext cx="7774694" cy="646331"/>
          </a:xfrm>
          <a:prstGeom prst="rect">
            <a:avLst/>
          </a:prstGeom>
          <a:noFill/>
        </p:spPr>
        <p:txBody>
          <a:bodyPr wrap="square">
            <a:spAutoFit/>
          </a:bodyPr>
          <a:lstStyle/>
          <a:p>
            <a:r>
              <a:rPr lang="en-US" b="1" i="0" u="none" strike="noStrike" dirty="0">
                <a:solidFill>
                  <a:srgbClr val="1F1F1F"/>
                </a:solidFill>
                <a:effectLst/>
                <a:latin typeface="ElsevierGulliver"/>
              </a:rPr>
              <a:t>FIGURE</a:t>
            </a:r>
            <a:r>
              <a:rPr lang="en-US" b="0" i="0" u="none" strike="noStrike" dirty="0">
                <a:solidFill>
                  <a:srgbClr val="1F1F1F"/>
                </a:solidFill>
                <a:effectLst/>
                <a:latin typeface="ElsevierGulliver"/>
              </a:rPr>
              <a:t> . Bioreactors for solid-state fermentations: (a) static bed fermenter, (b) tunnel fermenter, (c) agitated tank fermenter, (d) rotary drum fermenter.</a:t>
            </a:r>
            <a:endParaRPr lang="en-US" dirty="0"/>
          </a:p>
        </p:txBody>
      </p:sp>
    </p:spTree>
    <p:extLst>
      <p:ext uri="{BB962C8B-B14F-4D97-AF65-F5344CB8AC3E}">
        <p14:creationId xmlns:p14="http://schemas.microsoft.com/office/powerpoint/2010/main" val="11141149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BEB56-1C2C-9137-DA9A-7D604D16693C}"/>
              </a:ext>
            </a:extLst>
          </p:cNvPr>
          <p:cNvSpPr>
            <a:spLocks noGrp="1"/>
          </p:cNvSpPr>
          <p:nvPr>
            <p:ph type="title"/>
          </p:nvPr>
        </p:nvSpPr>
        <p:spPr/>
        <p:txBody>
          <a:bodyPr/>
          <a:lstStyle/>
          <a:p>
            <a:r>
              <a:rPr lang="el-GR" sz="2400" b="1" dirty="0"/>
              <a:t>Γ. </a:t>
            </a:r>
            <a:r>
              <a:rPr lang="el-GR" sz="2400" b="1" i="0" u="none" strike="noStrike" dirty="0" err="1">
                <a:solidFill>
                  <a:srgbClr val="000000"/>
                </a:solidFill>
                <a:effectLst/>
              </a:rPr>
              <a:t>Βιοαντιδραστήρες</a:t>
            </a:r>
            <a:r>
              <a:rPr lang="el-GR" sz="2400" b="1" i="0" u="none" strike="noStrike" dirty="0">
                <a:solidFill>
                  <a:srgbClr val="000000"/>
                </a:solidFill>
                <a:effectLst/>
              </a:rPr>
              <a:t> για </a:t>
            </a:r>
            <a:r>
              <a:rPr lang="el-GR" sz="2400" b="1" i="0" u="none" strike="noStrike" dirty="0" err="1">
                <a:solidFill>
                  <a:srgbClr val="000000"/>
                </a:solidFill>
                <a:effectLst/>
              </a:rPr>
              <a:t>Ακινητοποιημένα</a:t>
            </a:r>
            <a:r>
              <a:rPr lang="el-GR" sz="2400" b="1" i="0" u="none" strike="noStrike" dirty="0">
                <a:solidFill>
                  <a:srgbClr val="000000"/>
                </a:solidFill>
                <a:effectLst/>
              </a:rPr>
              <a:t> Ένζυμα και Κύτταρα</a:t>
            </a:r>
            <a:endParaRPr lang="en-US" sz="2400" b="1" dirty="0"/>
          </a:p>
        </p:txBody>
      </p:sp>
      <p:sp>
        <p:nvSpPr>
          <p:cNvPr id="4" name="TextBox 3">
            <a:extLst>
              <a:ext uri="{FF2B5EF4-FFF2-40B4-BE49-F238E27FC236}">
                <a16:creationId xmlns:a16="http://schemas.microsoft.com/office/drawing/2014/main" id="{98E86DA0-1575-DA69-882F-2DDA0945378F}"/>
              </a:ext>
            </a:extLst>
          </p:cNvPr>
          <p:cNvSpPr txBox="1"/>
          <p:nvPr/>
        </p:nvSpPr>
        <p:spPr>
          <a:xfrm>
            <a:off x="6096000" y="2056686"/>
            <a:ext cx="6096000" cy="4801314"/>
          </a:xfrm>
          <a:prstGeom prst="rect">
            <a:avLst/>
          </a:prstGeom>
          <a:noFill/>
        </p:spPr>
        <p:txBody>
          <a:bodyPr wrap="square">
            <a:spAutoFit/>
          </a:bodyPr>
          <a:lstStyle/>
          <a:p>
            <a:pPr algn="l">
              <a:buNone/>
            </a:pPr>
            <a:r>
              <a:rPr lang="el-GR" b="0" i="0" u="none" strike="noStrike" dirty="0">
                <a:solidFill>
                  <a:srgbClr val="000000"/>
                </a:solidFill>
                <a:effectLst/>
              </a:rPr>
              <a:t>Τα σωματίδια </a:t>
            </a:r>
            <a:r>
              <a:rPr lang="el-GR" b="0" i="0" u="none" strike="noStrike" dirty="0" err="1">
                <a:solidFill>
                  <a:srgbClr val="000000"/>
                </a:solidFill>
                <a:effectLst/>
              </a:rPr>
              <a:t>ακινητοποιημένων</a:t>
            </a:r>
            <a:r>
              <a:rPr lang="el-GR" b="0" i="0" u="none" strike="noStrike" dirty="0">
                <a:solidFill>
                  <a:srgbClr val="000000"/>
                </a:solidFill>
                <a:effectLst/>
              </a:rPr>
              <a:t> ενζύμων και κυττάρων μπορούν να χρησιμοποιηθούν σε </a:t>
            </a:r>
            <a:r>
              <a:rPr lang="el-GR" b="0" i="0" u="none" strike="noStrike" dirty="0" err="1">
                <a:solidFill>
                  <a:srgbClr val="000000"/>
                </a:solidFill>
                <a:effectLst/>
              </a:rPr>
              <a:t>βιοαντιδραστήρες</a:t>
            </a:r>
            <a:r>
              <a:rPr lang="el-GR" b="0" i="0" u="none" strike="noStrike" dirty="0">
                <a:solidFill>
                  <a:srgbClr val="000000"/>
                </a:solidFill>
                <a:effectLst/>
              </a:rPr>
              <a:t> συσκευασμένης κλίνης (</a:t>
            </a:r>
            <a:r>
              <a:rPr lang="en-US" b="0" i="0" u="none" strike="noStrike" dirty="0">
                <a:solidFill>
                  <a:srgbClr val="000000"/>
                </a:solidFill>
                <a:effectLst/>
              </a:rPr>
              <a:t>packed bed), </a:t>
            </a:r>
            <a:r>
              <a:rPr lang="el-GR" b="0" i="0" u="none" strike="noStrike" dirty="0">
                <a:solidFill>
                  <a:srgbClr val="000000"/>
                </a:solidFill>
                <a:effectLst/>
              </a:rPr>
              <a:t>ή να παραμένουν σε αιώρηση μέσα σε </a:t>
            </a:r>
            <a:r>
              <a:rPr lang="el-GR" b="0" i="0" u="none" strike="noStrike" dirty="0" err="1">
                <a:solidFill>
                  <a:srgbClr val="000000"/>
                </a:solidFill>
                <a:effectLst/>
              </a:rPr>
              <a:t>αναδευόμενες</a:t>
            </a:r>
            <a:r>
              <a:rPr lang="el-GR" b="0" i="0" u="none" strike="noStrike" dirty="0">
                <a:solidFill>
                  <a:srgbClr val="000000"/>
                </a:solidFill>
                <a:effectLst/>
              </a:rPr>
              <a:t> δεξαμενές, φυσαλιδώδεις στήλες, </a:t>
            </a:r>
            <a:r>
              <a:rPr lang="el-GR" b="0" i="0" u="none" strike="noStrike" dirty="0" err="1">
                <a:solidFill>
                  <a:srgbClr val="000000"/>
                </a:solidFill>
                <a:effectLst/>
              </a:rPr>
              <a:t>βιοαντιδραστήρες</a:t>
            </a:r>
            <a:r>
              <a:rPr lang="el-GR" b="0" i="0" u="none" strike="noStrike" dirty="0">
                <a:solidFill>
                  <a:srgbClr val="000000"/>
                </a:solidFill>
                <a:effectLst/>
              </a:rPr>
              <a:t> τύπου </a:t>
            </a:r>
            <a:r>
              <a:rPr lang="en-US" b="0" i="0" u="none" strike="noStrike" dirty="0">
                <a:solidFill>
                  <a:srgbClr val="000000"/>
                </a:solidFill>
                <a:effectLst/>
              </a:rPr>
              <a:t>airlift </a:t>
            </a:r>
            <a:r>
              <a:rPr lang="el-GR" b="0" i="0" u="none" strike="noStrike" dirty="0">
                <a:solidFill>
                  <a:srgbClr val="000000"/>
                </a:solidFill>
                <a:effectLst/>
              </a:rPr>
              <a:t>ή ρευστοποιημένες κλίνες, όπως </a:t>
            </a:r>
            <a:r>
              <a:rPr lang="el-GR" b="0" i="0" u="none" strike="noStrike" dirty="0" err="1">
                <a:solidFill>
                  <a:srgbClr val="000000"/>
                </a:solidFill>
                <a:effectLst/>
              </a:rPr>
              <a:t>περιγράφηκε</a:t>
            </a:r>
            <a:r>
              <a:rPr lang="el-GR" b="0" i="0" u="none" strike="noStrike" dirty="0">
                <a:solidFill>
                  <a:srgbClr val="000000"/>
                </a:solidFill>
                <a:effectLst/>
              </a:rPr>
              <a:t> πιο πριν.</a:t>
            </a:r>
          </a:p>
          <a:p>
            <a:pPr algn="l">
              <a:buNone/>
            </a:pPr>
            <a:endParaRPr lang="el-GR" b="0" i="0" u="none" strike="noStrike" dirty="0">
              <a:solidFill>
                <a:srgbClr val="000000"/>
              </a:solidFill>
              <a:effectLst/>
            </a:endParaRPr>
          </a:p>
          <a:p>
            <a:pPr algn="l"/>
            <a:r>
              <a:rPr lang="el-GR" b="0" i="0" u="none" strike="noStrike" dirty="0" err="1">
                <a:solidFill>
                  <a:srgbClr val="000000"/>
                </a:solidFill>
                <a:effectLst/>
              </a:rPr>
              <a:t>Μονοστρωματώσεις</a:t>
            </a:r>
            <a:r>
              <a:rPr lang="el-GR" b="0" i="0" u="none" strike="noStrike" dirty="0">
                <a:solidFill>
                  <a:srgbClr val="000000"/>
                </a:solidFill>
                <a:effectLst/>
              </a:rPr>
              <a:t> ζωικών κυττάρων που προσκολλώνται σε μικρού μεγέθους, σφαιρικά </a:t>
            </a:r>
            <a:r>
              <a:rPr lang="el-GR" b="0" i="0" u="none" strike="noStrike" dirty="0" err="1">
                <a:solidFill>
                  <a:srgbClr val="000000"/>
                </a:solidFill>
                <a:effectLst/>
              </a:rPr>
              <a:t>μικροσωματίδια</a:t>
            </a:r>
            <a:r>
              <a:rPr lang="el-GR" b="0" i="0" u="none" strike="noStrike" dirty="0">
                <a:solidFill>
                  <a:srgbClr val="000000"/>
                </a:solidFill>
                <a:effectLst/>
              </a:rPr>
              <a:t> (</a:t>
            </a:r>
            <a:r>
              <a:rPr lang="en-US" b="0" i="0" u="none" strike="noStrike" dirty="0">
                <a:solidFill>
                  <a:srgbClr val="000000"/>
                </a:solidFill>
                <a:effectLst/>
              </a:rPr>
              <a:t>microcarriers), </a:t>
            </a:r>
            <a:r>
              <a:rPr lang="el-GR" b="0" i="0" u="none" strike="noStrike" dirty="0">
                <a:solidFill>
                  <a:srgbClr val="000000"/>
                </a:solidFill>
                <a:effectLst/>
              </a:rPr>
              <a:t>τα οποία αιωρούνται σε </a:t>
            </a:r>
            <a:r>
              <a:rPr lang="el-GR" b="0" i="0" u="none" strike="noStrike" dirty="0" err="1">
                <a:solidFill>
                  <a:srgbClr val="000000"/>
                </a:solidFill>
                <a:effectLst/>
              </a:rPr>
              <a:t>αναδευόμενους</a:t>
            </a:r>
            <a:r>
              <a:rPr lang="el-GR" b="0" i="0" u="none" strike="noStrike" dirty="0">
                <a:solidFill>
                  <a:srgbClr val="000000"/>
                </a:solidFill>
                <a:effectLst/>
              </a:rPr>
              <a:t> </a:t>
            </a:r>
            <a:r>
              <a:rPr lang="el-GR" b="0" i="0" u="none" strike="noStrike" dirty="0" err="1">
                <a:solidFill>
                  <a:srgbClr val="000000"/>
                </a:solidFill>
                <a:effectLst/>
              </a:rPr>
              <a:t>βιοαντιδραστήρες</a:t>
            </a:r>
            <a:r>
              <a:rPr lang="el-GR" b="0" i="0" u="none" strike="noStrike" dirty="0">
                <a:solidFill>
                  <a:srgbClr val="000000"/>
                </a:solidFill>
                <a:effectLst/>
              </a:rPr>
              <a:t>, χρησιμοποιούνται ευρέως για την παραγωγή </a:t>
            </a:r>
            <a:r>
              <a:rPr lang="el-GR" b="0" i="0" u="none" strike="noStrike" dirty="0" err="1">
                <a:solidFill>
                  <a:srgbClr val="000000"/>
                </a:solidFill>
                <a:effectLst/>
              </a:rPr>
              <a:t>ιικών</a:t>
            </a:r>
            <a:r>
              <a:rPr lang="el-GR" b="0" i="0" u="none" strike="noStrike" dirty="0">
                <a:solidFill>
                  <a:srgbClr val="000000"/>
                </a:solidFill>
                <a:effectLst/>
              </a:rPr>
              <a:t> εμβολίων (π.χ. για τη λύσσα και την πολιομυελίτιδα), καθώς και ορισμένων θεραπευτικών πρωτεϊνών. Αντίστοιχα, αδρανή σωματίδια σε αιώρηση που φέρουν μικροβιακά </a:t>
            </a:r>
            <a:r>
              <a:rPr lang="el-GR" b="0" i="0" u="none" strike="noStrike" dirty="0" err="1">
                <a:solidFill>
                  <a:srgbClr val="000000"/>
                </a:solidFill>
                <a:effectLst/>
              </a:rPr>
              <a:t>βιοφίλμ</a:t>
            </a:r>
            <a:r>
              <a:rPr lang="el-GR" b="0" i="0" u="none" strike="noStrike" dirty="0">
                <a:solidFill>
                  <a:srgbClr val="000000"/>
                </a:solidFill>
                <a:effectLst/>
              </a:rPr>
              <a:t> χρησιμοποιούνται σε διαδικασίες επεξεργασίας λυμάτων και σε άλλες ζυμώσεις.</a:t>
            </a:r>
          </a:p>
        </p:txBody>
      </p:sp>
      <p:pic>
        <p:nvPicPr>
          <p:cNvPr id="37890" name="Picture 2">
            <a:extLst>
              <a:ext uri="{FF2B5EF4-FFF2-40B4-BE49-F238E27FC236}">
                <a16:creationId xmlns:a16="http://schemas.microsoft.com/office/drawing/2014/main" id="{56C08A83-EC77-CAC2-9F50-B3D8B2F8A2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6227" y="1279525"/>
            <a:ext cx="4102100" cy="541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24284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a:extLst>
              <a:ext uri="{FF2B5EF4-FFF2-40B4-BE49-F238E27FC236}">
                <a16:creationId xmlns:a16="http://schemas.microsoft.com/office/drawing/2014/main" id="{A8F6C6F5-7225-D25E-E851-0759A248C7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8125" y="0"/>
            <a:ext cx="91757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B654C3BB-1BDD-2C12-CB79-9391129B02CB}"/>
              </a:ext>
            </a:extLst>
          </p:cNvPr>
          <p:cNvSpPr txBox="1">
            <a:spLocks noChangeArrowheads="1"/>
          </p:cNvSpPr>
          <p:nvPr/>
        </p:nvSpPr>
        <p:spPr>
          <a:xfrm>
            <a:off x="2209800" y="304800"/>
            <a:ext cx="7772400" cy="1143000"/>
          </a:xfrm>
          <a:prstGeom prst="rect">
            <a:avLst/>
          </a:prstGeom>
        </p:spPr>
        <p:txBody>
          <a:bodyPr/>
          <a:lstStyle/>
          <a:p>
            <a:pPr algn="ctr" eaLnBrk="0" hangingPunct="0">
              <a:defRPr/>
            </a:pPr>
            <a:r>
              <a:rPr lang="el-GR" sz="4400" b="1" kern="0" dirty="0">
                <a:solidFill>
                  <a:srgbClr val="0000FF"/>
                </a:solidFill>
                <a:latin typeface="+mj-lt"/>
                <a:ea typeface="+mj-ea"/>
                <a:cs typeface="+mj-cs"/>
              </a:rPr>
              <a:t>Ακίνητη καλλιέργεια</a:t>
            </a:r>
            <a:r>
              <a:rPr lang="en-US" sz="4400" kern="0" dirty="0">
                <a:latin typeface="+mj-lt"/>
                <a:ea typeface="+mj-ea"/>
                <a:cs typeface="+mj-cs"/>
              </a:rPr>
              <a:t> </a:t>
            </a:r>
          </a:p>
        </p:txBody>
      </p:sp>
      <p:sp>
        <p:nvSpPr>
          <p:cNvPr id="3" name="Rectangle 3">
            <a:extLst>
              <a:ext uri="{FF2B5EF4-FFF2-40B4-BE49-F238E27FC236}">
                <a16:creationId xmlns:a16="http://schemas.microsoft.com/office/drawing/2014/main" id="{C2FDECF3-FD6F-9F25-F64A-8CC4FB5E5188}"/>
              </a:ext>
            </a:extLst>
          </p:cNvPr>
          <p:cNvSpPr txBox="1">
            <a:spLocks noChangeArrowheads="1"/>
          </p:cNvSpPr>
          <p:nvPr/>
        </p:nvSpPr>
        <p:spPr>
          <a:xfrm>
            <a:off x="1828800" y="1371600"/>
            <a:ext cx="8839200" cy="4114800"/>
          </a:xfrm>
          <a:prstGeom prst="rect">
            <a:avLst/>
          </a:prstGeom>
        </p:spPr>
        <p:txBody>
          <a:bodyPr/>
          <a:lstStyle/>
          <a:p>
            <a:pPr marL="342900" indent="-342900" eaLnBrk="0" hangingPunct="0">
              <a:spcBef>
                <a:spcPct val="20000"/>
              </a:spcBef>
              <a:buFontTx/>
              <a:buChar char="•"/>
              <a:defRPr/>
            </a:pPr>
            <a:r>
              <a:rPr lang="el-GR" sz="2400" kern="0" dirty="0"/>
              <a:t>Στις ακίνητες καλλιέργειες</a:t>
            </a:r>
            <a:r>
              <a:rPr lang="en-US" sz="2400" kern="0" dirty="0"/>
              <a:t>, </a:t>
            </a:r>
            <a:r>
              <a:rPr lang="el-GR" sz="2400" kern="0" dirty="0"/>
              <a:t>υπάρχει ελάχιστος ή μηδενικός αερισμός</a:t>
            </a:r>
          </a:p>
          <a:p>
            <a:pPr marL="342900" indent="-342900" eaLnBrk="0" hangingPunct="0">
              <a:spcBef>
                <a:spcPct val="20000"/>
              </a:spcBef>
              <a:buFontTx/>
              <a:buChar char="•"/>
              <a:defRPr/>
            </a:pPr>
            <a:r>
              <a:rPr lang="el-GR" sz="2400" kern="0" dirty="0"/>
              <a:t>Η μεταφορά του οξυγόνου πραγματοποιείται μέσω της επιφάνειας της καλλιέργειας</a:t>
            </a:r>
            <a:endParaRPr lang="en-US" sz="2400" kern="0" dirty="0"/>
          </a:p>
        </p:txBody>
      </p:sp>
      <p:pic>
        <p:nvPicPr>
          <p:cNvPr id="12292" name="Picture 4">
            <a:extLst>
              <a:ext uri="{FF2B5EF4-FFF2-40B4-BE49-F238E27FC236}">
                <a16:creationId xmlns:a16="http://schemas.microsoft.com/office/drawing/2014/main" id="{BFAAED64-03B7-5299-5A65-7086339271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3276600"/>
            <a:ext cx="54102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6">
            <a:extLst>
              <a:ext uri="{FF2B5EF4-FFF2-40B4-BE49-F238E27FC236}">
                <a16:creationId xmlns:a16="http://schemas.microsoft.com/office/drawing/2014/main" id="{78841168-9654-01E7-603D-1E2C2DC910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43800" y="3810000"/>
            <a:ext cx="30353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5BDAD5-B717-A934-4A95-D7999F470F9D}"/>
              </a:ext>
            </a:extLst>
          </p:cNvPr>
          <p:cNvSpPr>
            <a:spLocks noChangeArrowheads="1"/>
          </p:cNvSpPr>
          <p:nvPr/>
        </p:nvSpPr>
        <p:spPr bwMode="auto">
          <a:xfrm rot="10800000" flipV="1">
            <a:off x="578734" y="457729"/>
            <a:ext cx="1175216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n-US" sz="1800" b="0" i="0" u="none" strike="noStrike" cap="none" normalizeH="0" baseline="0" dirty="0">
                <a:ln>
                  <a:noFill/>
                </a:ln>
                <a:solidFill>
                  <a:srgbClr val="000000"/>
                </a:solidFill>
                <a:effectLst/>
                <a:latin typeface="-webkit-standard"/>
              </a:rPr>
              <a:t>Α</a:t>
            </a:r>
            <a:r>
              <a:rPr kumimoji="0" lang="en-US" altLang="en-US" sz="1800" b="0" i="0" u="none" strike="noStrike" cap="none" normalizeH="0" baseline="0" dirty="0" err="1">
                <a:ln>
                  <a:noFill/>
                </a:ln>
                <a:solidFill>
                  <a:srgbClr val="000000"/>
                </a:solidFill>
                <a:effectLst/>
                <a:latin typeface="-webkit-standard"/>
              </a:rPr>
              <a:t>ντιδρ</a:t>
            </a:r>
            <a:r>
              <a:rPr kumimoji="0" lang="en-US" altLang="en-US" sz="1800" b="0" i="0" u="none" strike="noStrike" cap="none" normalizeH="0" baseline="0" dirty="0">
                <a:ln>
                  <a:noFill/>
                </a:ln>
                <a:solidFill>
                  <a:srgbClr val="000000"/>
                </a:solidFill>
                <a:effectLst/>
                <a:latin typeface="-webkit-standard"/>
              </a:rPr>
              <a:t>α</a:t>
            </a:r>
            <a:r>
              <a:rPr kumimoji="0" lang="en-US" altLang="en-US" sz="1800" b="0" i="0" u="none" strike="noStrike" cap="none" normalizeH="0" baseline="0" dirty="0" err="1">
                <a:ln>
                  <a:noFill/>
                </a:ln>
                <a:solidFill>
                  <a:srgbClr val="000000"/>
                </a:solidFill>
                <a:effectLst/>
                <a:latin typeface="-webkit-standard"/>
              </a:rPr>
              <a:t>στήρες</a:t>
            </a:r>
            <a:r>
              <a:rPr kumimoji="0" lang="en-US" altLang="en-US" sz="1800" b="0" i="0" u="none" strike="noStrike" cap="none" normalizeH="0" baseline="0" dirty="0">
                <a:ln>
                  <a:noFill/>
                </a:ln>
                <a:solidFill>
                  <a:srgbClr val="000000"/>
                </a:solidFill>
                <a:effectLst/>
                <a:latin typeface="-webkit-standard"/>
              </a:rPr>
              <a:t> </a:t>
            </a:r>
            <a:r>
              <a:rPr kumimoji="0" lang="en-US" altLang="en-US" sz="1800" b="0" i="0" u="none" strike="noStrike" cap="none" normalizeH="0" baseline="0" dirty="0" err="1">
                <a:ln>
                  <a:noFill/>
                </a:ln>
                <a:solidFill>
                  <a:srgbClr val="000000"/>
                </a:solidFill>
                <a:effectLst/>
                <a:latin typeface="-webkit-standard"/>
              </a:rPr>
              <a:t>μι</a:t>
            </a:r>
            <a:r>
              <a:rPr kumimoji="0" lang="en-US" altLang="en-US" sz="1800" b="0" i="0" u="none" strike="noStrike" cap="none" normalizeH="0" baseline="0" dirty="0">
                <a:ln>
                  <a:noFill/>
                </a:ln>
                <a:solidFill>
                  <a:srgbClr val="000000"/>
                </a:solidFill>
                <a:effectLst/>
                <a:latin typeface="-webkit-standard"/>
              </a:rPr>
              <a:t>α</a:t>
            </a:r>
            <a:r>
              <a:rPr kumimoji="0" lang="en-US" altLang="en-US" sz="1800" b="0" i="0" u="none" strike="noStrike" cap="none" normalizeH="0" baseline="0" dirty="0" err="1">
                <a:ln>
                  <a:noFill/>
                </a:ln>
                <a:solidFill>
                  <a:srgbClr val="000000"/>
                </a:solidFill>
                <a:effectLst/>
                <a:latin typeface="-webkit-standard"/>
              </a:rPr>
              <a:t>ς</a:t>
            </a:r>
            <a:r>
              <a:rPr kumimoji="0" lang="en-US" altLang="en-US" sz="1800" b="0" i="0" u="none" strike="noStrike" cap="none" normalizeH="0" baseline="0" dirty="0">
                <a:ln>
                  <a:noFill/>
                </a:ln>
                <a:solidFill>
                  <a:srgbClr val="000000"/>
                </a:solidFill>
                <a:effectLst/>
                <a:latin typeface="-webkit-standard"/>
              </a:rPr>
              <a:t> </a:t>
            </a:r>
            <a:r>
              <a:rPr kumimoji="0" lang="en-US" altLang="en-US" sz="1800" b="0" i="0" u="none" strike="noStrike" cap="none" normalizeH="0" baseline="0" dirty="0" err="1">
                <a:ln>
                  <a:noFill/>
                </a:ln>
                <a:solidFill>
                  <a:srgbClr val="000000"/>
                </a:solidFill>
                <a:effectLst/>
                <a:latin typeface="-webkit-standard"/>
              </a:rPr>
              <a:t>χρήσης</a:t>
            </a:r>
            <a:r>
              <a:rPr kumimoji="0" lang="en-US" altLang="en-US" sz="1800" b="0" i="0" u="none" strike="noStrike" cap="none" normalizeH="0" baseline="0" dirty="0">
                <a:ln>
                  <a:noFill/>
                </a:ln>
                <a:solidFill>
                  <a:srgbClr val="000000"/>
                </a:solidFill>
                <a:effectLst/>
                <a:latin typeface="-webkit-standard"/>
              </a:rPr>
              <a:t> (single-use bioreactors, SUBs)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 name="Rectangle 2">
            <a:extLst>
              <a:ext uri="{FF2B5EF4-FFF2-40B4-BE49-F238E27FC236}">
                <a16:creationId xmlns:a16="http://schemas.microsoft.com/office/drawing/2014/main" id="{A713A9B8-30C4-76B4-4EBC-006AA03BE009}"/>
              </a:ext>
            </a:extLst>
          </p:cNvPr>
          <p:cNvSpPr>
            <a:spLocks noChangeArrowheads="1"/>
          </p:cNvSpPr>
          <p:nvPr/>
        </p:nvSpPr>
        <p:spPr bwMode="auto">
          <a:xfrm>
            <a:off x="138896" y="517388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anose="020B0604020202020204" pitchFamily="34" charset="0"/>
              </a:rPr>
              <a:t>Αντί για κλασικό ανοξείδωτο δοχείο:</a:t>
            </a:r>
            <a:endParaRPr kumimoji="0" lang="en-US"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a:ln>
                  <a:noFill/>
                </a:ln>
                <a:solidFill>
                  <a:srgbClr val="000000"/>
                </a:solidFill>
                <a:effectLst/>
                <a:latin typeface="Arial" panose="020B0604020202020204" pitchFamily="34" charset="0"/>
              </a:rPr>
              <a:t>χρησιμοποιείται συνήθως πλαστικός σάκος (bag),</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a:ln>
                  <a:noFill/>
                </a:ln>
                <a:solidFill>
                  <a:srgbClr val="000000"/>
                </a:solidFill>
                <a:effectLst/>
                <a:latin typeface="Arial" panose="020B0604020202020204" pitchFamily="34" charset="0"/>
              </a:rPr>
              <a:t>τοποθετημένος μέσα σε υποστηρικτική βάση ή θάλαμο.</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anose="020B0604020202020204" pitchFamily="34" charset="0"/>
              </a:rPr>
              <a:t>Μετά το τέλος της παραγωγής:</a:t>
            </a:r>
            <a:endParaRPr kumimoji="0" lang="en-US"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a:ln>
                  <a:noFill/>
                </a:ln>
                <a:solidFill>
                  <a:srgbClr val="000000"/>
                </a:solidFill>
                <a:effectLst/>
                <a:latin typeface="Arial" panose="020B0604020202020204" pitchFamily="34" charset="0"/>
              </a:rPr>
              <a:t>ο σάκος πετιέται,</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a:ln>
                  <a:noFill/>
                </a:ln>
                <a:solidFill>
                  <a:srgbClr val="000000"/>
                </a:solidFill>
                <a:effectLst/>
                <a:latin typeface="Arial" panose="020B0604020202020204" pitchFamily="34" charset="0"/>
              </a:rPr>
              <a:t>και τοποθετείται νέος αποστειρωμένος.</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 name="AutoShape 4" descr="Single-use 3L stirred tank bioreactor (green) | CR0003L200">
            <a:extLst>
              <a:ext uri="{FF2B5EF4-FFF2-40B4-BE49-F238E27FC236}">
                <a16:creationId xmlns:a16="http://schemas.microsoft.com/office/drawing/2014/main" id="{32053894-0DA1-99AD-9A04-6B5A72CF5C9C}"/>
              </a:ext>
            </a:extLst>
          </p:cNvPr>
          <p:cNvSpPr>
            <a:spLocks noChangeAspect="1" noChangeArrowheads="1"/>
          </p:cNvSpPr>
          <p:nvPr/>
        </p:nvSpPr>
        <p:spPr bwMode="auto">
          <a:xfrm>
            <a:off x="5943600" y="3276600"/>
            <a:ext cx="1093808" cy="109380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a:extLst>
              <a:ext uri="{FF2B5EF4-FFF2-40B4-BE49-F238E27FC236}">
                <a16:creationId xmlns:a16="http://schemas.microsoft.com/office/drawing/2014/main" id="{2367CF64-B802-4D86-5CD8-24E28FC528C3}"/>
              </a:ext>
            </a:extLst>
          </p:cNvPr>
          <p:cNvPicPr>
            <a:picLocks noChangeAspect="1"/>
          </p:cNvPicPr>
          <p:nvPr/>
        </p:nvPicPr>
        <p:blipFill>
          <a:blip r:embed="rId2"/>
          <a:stretch>
            <a:fillRect/>
          </a:stretch>
        </p:blipFill>
        <p:spPr>
          <a:xfrm>
            <a:off x="8397593" y="3276600"/>
            <a:ext cx="3175000" cy="3175000"/>
          </a:xfrm>
          <a:prstGeom prst="rect">
            <a:avLst/>
          </a:prstGeom>
        </p:spPr>
      </p:pic>
      <p:pic>
        <p:nvPicPr>
          <p:cNvPr id="6" name="Picture 5">
            <a:extLst>
              <a:ext uri="{FF2B5EF4-FFF2-40B4-BE49-F238E27FC236}">
                <a16:creationId xmlns:a16="http://schemas.microsoft.com/office/drawing/2014/main" id="{716276C0-994F-47B9-BB75-BE5CFB3F4DD5}"/>
              </a:ext>
            </a:extLst>
          </p:cNvPr>
          <p:cNvPicPr>
            <a:picLocks noChangeAspect="1"/>
          </p:cNvPicPr>
          <p:nvPr/>
        </p:nvPicPr>
        <p:blipFill>
          <a:blip r:embed="rId3"/>
          <a:stretch>
            <a:fillRect/>
          </a:stretch>
        </p:blipFill>
        <p:spPr>
          <a:xfrm>
            <a:off x="138896" y="1050242"/>
            <a:ext cx="4897172" cy="3175000"/>
          </a:xfrm>
          <a:prstGeom prst="rect">
            <a:avLst/>
          </a:prstGeom>
        </p:spPr>
      </p:pic>
      <p:pic>
        <p:nvPicPr>
          <p:cNvPr id="7" name="Picture 6">
            <a:extLst>
              <a:ext uri="{FF2B5EF4-FFF2-40B4-BE49-F238E27FC236}">
                <a16:creationId xmlns:a16="http://schemas.microsoft.com/office/drawing/2014/main" id="{B7984F97-76AF-F2D7-62B2-D7C407343C85}"/>
              </a:ext>
            </a:extLst>
          </p:cNvPr>
          <p:cNvPicPr>
            <a:picLocks noChangeAspect="1"/>
          </p:cNvPicPr>
          <p:nvPr/>
        </p:nvPicPr>
        <p:blipFill>
          <a:blip r:embed="rId4"/>
          <a:stretch>
            <a:fillRect/>
          </a:stretch>
        </p:blipFill>
        <p:spPr>
          <a:xfrm>
            <a:off x="4292600" y="962146"/>
            <a:ext cx="3606800" cy="3810000"/>
          </a:xfrm>
          <a:prstGeom prst="rect">
            <a:avLst/>
          </a:prstGeom>
        </p:spPr>
      </p:pic>
    </p:spTree>
    <p:extLst>
      <p:ext uri="{BB962C8B-B14F-4D97-AF65-F5344CB8AC3E}">
        <p14:creationId xmlns:p14="http://schemas.microsoft.com/office/powerpoint/2010/main" val="39567977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25851" y="348006"/>
            <a:ext cx="5447489" cy="939800"/>
          </a:xfrm>
          <a:prstGeom prst="rect">
            <a:avLst/>
          </a:prstGeom>
          <a:solidFill>
            <a:schemeClr val="accent1"/>
          </a:solidFill>
          <a:ln>
            <a:solidFill>
              <a:schemeClr val="accent1"/>
            </a:solidFill>
          </a:ln>
        </p:spPr>
        <p:txBody>
          <a:bodyPr vert="horz" wrap="square" lIns="91434" tIns="45717" rIns="91434" bIns="45717" numCol="1" anchor="ctr" anchorCtr="0" compatLnSpc="1">
            <a:prstTxWarp prst="textNoShape">
              <a:avLst/>
            </a:prstTxWarp>
          </a:bodyPr>
          <a:lstStyle>
            <a:lvl1pPr algn="l" rtl="0" eaLnBrk="0" fontAlgn="base" hangingPunct="0">
              <a:spcBef>
                <a:spcPct val="0"/>
              </a:spcBef>
              <a:spcAft>
                <a:spcPct val="0"/>
              </a:spcAft>
              <a:defRPr sz="4000">
                <a:solidFill>
                  <a:schemeClr val="tx1"/>
                </a:solidFill>
                <a:latin typeface="+mj-lt"/>
                <a:ea typeface="+mj-ea"/>
                <a:cs typeface="+mj-cs"/>
              </a:defRPr>
            </a:lvl1pPr>
            <a:lvl2pPr algn="l" rtl="0" eaLnBrk="0" fontAlgn="base" hangingPunct="0">
              <a:spcBef>
                <a:spcPct val="0"/>
              </a:spcBef>
              <a:spcAft>
                <a:spcPct val="0"/>
              </a:spcAft>
              <a:defRPr sz="4000">
                <a:solidFill>
                  <a:schemeClr val="tx1"/>
                </a:solidFill>
                <a:latin typeface="Arial" charset="0"/>
              </a:defRPr>
            </a:lvl2pPr>
            <a:lvl3pPr algn="l" rtl="0" eaLnBrk="0" fontAlgn="base" hangingPunct="0">
              <a:spcBef>
                <a:spcPct val="0"/>
              </a:spcBef>
              <a:spcAft>
                <a:spcPct val="0"/>
              </a:spcAft>
              <a:defRPr sz="4000">
                <a:solidFill>
                  <a:schemeClr val="tx1"/>
                </a:solidFill>
                <a:latin typeface="Arial" charset="0"/>
              </a:defRPr>
            </a:lvl3pPr>
            <a:lvl4pPr algn="l" rtl="0" eaLnBrk="0" fontAlgn="base" hangingPunct="0">
              <a:spcBef>
                <a:spcPct val="0"/>
              </a:spcBef>
              <a:spcAft>
                <a:spcPct val="0"/>
              </a:spcAft>
              <a:defRPr sz="4000">
                <a:solidFill>
                  <a:schemeClr val="tx1"/>
                </a:solidFill>
                <a:latin typeface="Arial" charset="0"/>
              </a:defRPr>
            </a:lvl4pPr>
            <a:lvl5pPr algn="l" rtl="0" eaLnBrk="0" fontAlgn="base" hangingPunct="0">
              <a:spcBef>
                <a:spcPct val="0"/>
              </a:spcBef>
              <a:spcAft>
                <a:spcPct val="0"/>
              </a:spcAft>
              <a:defRPr sz="4000">
                <a:solidFill>
                  <a:schemeClr val="tx1"/>
                </a:solidFill>
                <a:latin typeface="Arial" charset="0"/>
              </a:defRPr>
            </a:lvl5pPr>
            <a:lvl6pPr marL="411754" algn="l" defTabSz="915010" rtl="0" eaLnBrk="1" fontAlgn="base" hangingPunct="1">
              <a:spcBef>
                <a:spcPct val="0"/>
              </a:spcBef>
              <a:spcAft>
                <a:spcPct val="0"/>
              </a:spcAft>
              <a:defRPr sz="4000">
                <a:solidFill>
                  <a:schemeClr val="tx2"/>
                </a:solidFill>
                <a:latin typeface="Arial" charset="0"/>
              </a:defRPr>
            </a:lvl6pPr>
            <a:lvl7pPr marL="823509" algn="l" defTabSz="915010" rtl="0" eaLnBrk="1" fontAlgn="base" hangingPunct="1">
              <a:spcBef>
                <a:spcPct val="0"/>
              </a:spcBef>
              <a:spcAft>
                <a:spcPct val="0"/>
              </a:spcAft>
              <a:defRPr sz="4000">
                <a:solidFill>
                  <a:schemeClr val="tx2"/>
                </a:solidFill>
                <a:latin typeface="Arial" charset="0"/>
              </a:defRPr>
            </a:lvl7pPr>
            <a:lvl8pPr marL="1235263" algn="l" defTabSz="915010" rtl="0" eaLnBrk="1" fontAlgn="base" hangingPunct="1">
              <a:spcBef>
                <a:spcPct val="0"/>
              </a:spcBef>
              <a:spcAft>
                <a:spcPct val="0"/>
              </a:spcAft>
              <a:defRPr sz="4000">
                <a:solidFill>
                  <a:schemeClr val="tx2"/>
                </a:solidFill>
                <a:latin typeface="Arial" charset="0"/>
              </a:defRPr>
            </a:lvl8pPr>
            <a:lvl9pPr marL="1647017" algn="l" defTabSz="915010" rtl="0" eaLnBrk="1" fontAlgn="base" hangingPunct="1">
              <a:spcBef>
                <a:spcPct val="0"/>
              </a:spcBef>
              <a:spcAft>
                <a:spcPct val="0"/>
              </a:spcAft>
              <a:defRPr sz="4000">
                <a:solidFill>
                  <a:schemeClr val="tx2"/>
                </a:solidFill>
                <a:latin typeface="Arial" charset="0"/>
              </a:defRPr>
            </a:lvl9pPr>
          </a:lstStyle>
          <a:p>
            <a:pPr algn="ctr"/>
            <a:r>
              <a:rPr lang="el-GR" sz="2800" b="1" kern="0" dirty="0">
                <a:solidFill>
                  <a:schemeClr val="bg1"/>
                </a:solidFill>
              </a:rPr>
              <a:t>ΤΥΠΟΙ ΒΙΟΑΝΤΙΔΡΑΣΤΗΡΩΝ</a:t>
            </a:r>
            <a:endParaRPr lang="en-GB" sz="2800" b="1" kern="0" dirty="0">
              <a:solidFill>
                <a:schemeClr val="bg1"/>
              </a:solidFill>
            </a:endParaRPr>
          </a:p>
        </p:txBody>
      </p:sp>
      <p:pic>
        <p:nvPicPr>
          <p:cNvPr id="2" name="Picture 1"/>
          <p:cNvPicPr>
            <a:picLocks noChangeAspect="1"/>
          </p:cNvPicPr>
          <p:nvPr/>
        </p:nvPicPr>
        <p:blipFill>
          <a:blip r:embed="rId2"/>
          <a:stretch>
            <a:fillRect/>
          </a:stretch>
        </p:blipFill>
        <p:spPr>
          <a:xfrm>
            <a:off x="787200" y="1873008"/>
            <a:ext cx="10156417" cy="1296865"/>
          </a:xfrm>
          <a:prstGeom prst="rect">
            <a:avLst/>
          </a:prstGeom>
        </p:spPr>
      </p:pic>
      <p:pic>
        <p:nvPicPr>
          <p:cNvPr id="5" name="Picture 4"/>
          <p:cNvPicPr>
            <a:picLocks noChangeAspect="1"/>
          </p:cNvPicPr>
          <p:nvPr/>
        </p:nvPicPr>
        <p:blipFill rotWithShape="1">
          <a:blip r:embed="rId3"/>
          <a:srcRect r="31629" b="52866"/>
          <a:stretch/>
        </p:blipFill>
        <p:spPr>
          <a:xfrm>
            <a:off x="787200" y="3043413"/>
            <a:ext cx="4258385" cy="3611383"/>
          </a:xfrm>
          <a:prstGeom prst="rect">
            <a:avLst/>
          </a:prstGeom>
        </p:spPr>
      </p:pic>
      <p:pic>
        <p:nvPicPr>
          <p:cNvPr id="6" name="Picture 5"/>
          <p:cNvPicPr>
            <a:picLocks noChangeAspect="1"/>
          </p:cNvPicPr>
          <p:nvPr/>
        </p:nvPicPr>
        <p:blipFill>
          <a:blip r:embed="rId4"/>
          <a:stretch>
            <a:fillRect/>
          </a:stretch>
        </p:blipFill>
        <p:spPr>
          <a:xfrm>
            <a:off x="5560892" y="3598262"/>
            <a:ext cx="5953501" cy="2307400"/>
          </a:xfrm>
          <a:prstGeom prst="rect">
            <a:avLst/>
          </a:prstGeom>
        </p:spPr>
      </p:pic>
    </p:spTree>
    <p:extLst>
      <p:ext uri="{BB962C8B-B14F-4D97-AF65-F5344CB8AC3E}">
        <p14:creationId xmlns:p14="http://schemas.microsoft.com/office/powerpoint/2010/main" val="12344352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0" y="329778"/>
            <a:ext cx="10155677" cy="939800"/>
          </a:xfrm>
          <a:prstGeom prst="rect">
            <a:avLst/>
          </a:prstGeom>
          <a:solidFill>
            <a:schemeClr val="accent1"/>
          </a:solidFill>
          <a:ln>
            <a:solidFill>
              <a:schemeClr val="accent1"/>
            </a:solidFill>
          </a:ln>
        </p:spPr>
        <p:txBody>
          <a:bodyPr vert="horz" wrap="square" lIns="91434" tIns="45717" rIns="91434" bIns="45717" numCol="1" anchor="ctr" anchorCtr="0" compatLnSpc="1">
            <a:prstTxWarp prst="textNoShape">
              <a:avLst/>
            </a:prstTxWarp>
          </a:bodyPr>
          <a:lstStyle>
            <a:lvl1pPr algn="l" rtl="0" eaLnBrk="0" fontAlgn="base" hangingPunct="0">
              <a:spcBef>
                <a:spcPct val="0"/>
              </a:spcBef>
              <a:spcAft>
                <a:spcPct val="0"/>
              </a:spcAft>
              <a:defRPr sz="4000">
                <a:solidFill>
                  <a:schemeClr val="tx1"/>
                </a:solidFill>
                <a:latin typeface="+mj-lt"/>
                <a:ea typeface="+mj-ea"/>
                <a:cs typeface="+mj-cs"/>
              </a:defRPr>
            </a:lvl1pPr>
            <a:lvl2pPr algn="l" rtl="0" eaLnBrk="0" fontAlgn="base" hangingPunct="0">
              <a:spcBef>
                <a:spcPct val="0"/>
              </a:spcBef>
              <a:spcAft>
                <a:spcPct val="0"/>
              </a:spcAft>
              <a:defRPr sz="4000">
                <a:solidFill>
                  <a:schemeClr val="tx1"/>
                </a:solidFill>
                <a:latin typeface="Arial" charset="0"/>
              </a:defRPr>
            </a:lvl2pPr>
            <a:lvl3pPr algn="l" rtl="0" eaLnBrk="0" fontAlgn="base" hangingPunct="0">
              <a:spcBef>
                <a:spcPct val="0"/>
              </a:spcBef>
              <a:spcAft>
                <a:spcPct val="0"/>
              </a:spcAft>
              <a:defRPr sz="4000">
                <a:solidFill>
                  <a:schemeClr val="tx1"/>
                </a:solidFill>
                <a:latin typeface="Arial" charset="0"/>
              </a:defRPr>
            </a:lvl3pPr>
            <a:lvl4pPr algn="l" rtl="0" eaLnBrk="0" fontAlgn="base" hangingPunct="0">
              <a:spcBef>
                <a:spcPct val="0"/>
              </a:spcBef>
              <a:spcAft>
                <a:spcPct val="0"/>
              </a:spcAft>
              <a:defRPr sz="4000">
                <a:solidFill>
                  <a:schemeClr val="tx1"/>
                </a:solidFill>
                <a:latin typeface="Arial" charset="0"/>
              </a:defRPr>
            </a:lvl4pPr>
            <a:lvl5pPr algn="l" rtl="0" eaLnBrk="0" fontAlgn="base" hangingPunct="0">
              <a:spcBef>
                <a:spcPct val="0"/>
              </a:spcBef>
              <a:spcAft>
                <a:spcPct val="0"/>
              </a:spcAft>
              <a:defRPr sz="4000">
                <a:solidFill>
                  <a:schemeClr val="tx1"/>
                </a:solidFill>
                <a:latin typeface="Arial" charset="0"/>
              </a:defRPr>
            </a:lvl5pPr>
            <a:lvl6pPr marL="411754" algn="l" defTabSz="915010" rtl="0" eaLnBrk="1" fontAlgn="base" hangingPunct="1">
              <a:spcBef>
                <a:spcPct val="0"/>
              </a:spcBef>
              <a:spcAft>
                <a:spcPct val="0"/>
              </a:spcAft>
              <a:defRPr sz="4000">
                <a:solidFill>
                  <a:schemeClr val="tx2"/>
                </a:solidFill>
                <a:latin typeface="Arial" charset="0"/>
              </a:defRPr>
            </a:lvl6pPr>
            <a:lvl7pPr marL="823509" algn="l" defTabSz="915010" rtl="0" eaLnBrk="1" fontAlgn="base" hangingPunct="1">
              <a:spcBef>
                <a:spcPct val="0"/>
              </a:spcBef>
              <a:spcAft>
                <a:spcPct val="0"/>
              </a:spcAft>
              <a:defRPr sz="4000">
                <a:solidFill>
                  <a:schemeClr val="tx2"/>
                </a:solidFill>
                <a:latin typeface="Arial" charset="0"/>
              </a:defRPr>
            </a:lvl7pPr>
            <a:lvl8pPr marL="1235263" algn="l" defTabSz="915010" rtl="0" eaLnBrk="1" fontAlgn="base" hangingPunct="1">
              <a:spcBef>
                <a:spcPct val="0"/>
              </a:spcBef>
              <a:spcAft>
                <a:spcPct val="0"/>
              </a:spcAft>
              <a:defRPr sz="4000">
                <a:solidFill>
                  <a:schemeClr val="tx2"/>
                </a:solidFill>
                <a:latin typeface="Arial" charset="0"/>
              </a:defRPr>
            </a:lvl8pPr>
            <a:lvl9pPr marL="1647017" algn="l" defTabSz="915010" rtl="0" eaLnBrk="1" fontAlgn="base" hangingPunct="1">
              <a:spcBef>
                <a:spcPct val="0"/>
              </a:spcBef>
              <a:spcAft>
                <a:spcPct val="0"/>
              </a:spcAft>
              <a:defRPr sz="4000">
                <a:solidFill>
                  <a:schemeClr val="tx2"/>
                </a:solidFill>
                <a:latin typeface="Arial" charset="0"/>
              </a:defRPr>
            </a:lvl9pPr>
          </a:lstStyle>
          <a:p>
            <a:pPr algn="ctr"/>
            <a:r>
              <a:rPr lang="el-GR" sz="2800" b="1" kern="0" dirty="0">
                <a:solidFill>
                  <a:schemeClr val="bg1"/>
                </a:solidFill>
              </a:rPr>
              <a:t>Μικροβιακή ανάπτυξη σε συνθήκες διαλείποντος έργου</a:t>
            </a:r>
            <a:endParaRPr lang="en-GB" sz="2800" b="1" kern="0" dirty="0">
              <a:solidFill>
                <a:schemeClr val="bg1"/>
              </a:solidFill>
            </a:endParaRPr>
          </a:p>
        </p:txBody>
      </p:sp>
      <p:pic>
        <p:nvPicPr>
          <p:cNvPr id="4" name="Picture 3"/>
          <p:cNvPicPr>
            <a:picLocks noChangeAspect="1"/>
          </p:cNvPicPr>
          <p:nvPr/>
        </p:nvPicPr>
        <p:blipFill>
          <a:blip r:embed="rId2"/>
          <a:stretch>
            <a:fillRect/>
          </a:stretch>
        </p:blipFill>
        <p:spPr>
          <a:xfrm>
            <a:off x="2840475" y="1442573"/>
            <a:ext cx="6955278" cy="5297570"/>
          </a:xfrm>
          <a:prstGeom prst="rect">
            <a:avLst/>
          </a:prstGeom>
        </p:spPr>
      </p:pic>
    </p:spTree>
    <p:extLst>
      <p:ext uri="{BB962C8B-B14F-4D97-AF65-F5344CB8AC3E}">
        <p14:creationId xmlns:p14="http://schemas.microsoft.com/office/powerpoint/2010/main" val="9924159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a:extLst>
              <a:ext uri="{FF2B5EF4-FFF2-40B4-BE49-F238E27FC236}">
                <a16:creationId xmlns:a16="http://schemas.microsoft.com/office/drawing/2014/main" id="{D77A260B-B940-8CCC-90C9-DD97A7056E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8125" y="0"/>
            <a:ext cx="91757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23772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a:extLst>
              <a:ext uri="{FF2B5EF4-FFF2-40B4-BE49-F238E27FC236}">
                <a16:creationId xmlns:a16="http://schemas.microsoft.com/office/drawing/2014/main" id="{AEEA653C-6D48-8DDD-25CB-15E8AFDA3E15}"/>
              </a:ext>
            </a:extLst>
          </p:cNvPr>
          <p:cNvSpPr>
            <a:spLocks noChangeArrowheads="1"/>
          </p:cNvSpPr>
          <p:nvPr/>
        </p:nvSpPr>
        <p:spPr bwMode="auto">
          <a:xfrm>
            <a:off x="1524000" y="0"/>
            <a:ext cx="9144000" cy="914400"/>
          </a:xfrm>
          <a:prstGeom prst="rect">
            <a:avLst/>
          </a:prstGeom>
          <a:noFill/>
          <a:ln w="9525">
            <a:noFill/>
            <a:miter lim="800000"/>
            <a:headEnd/>
            <a:tailEnd/>
          </a:ln>
        </p:spPr>
        <p:txBody>
          <a:bodyPr anchor="ctr"/>
          <a:lstStyle/>
          <a:p>
            <a:pPr marL="0" lvl="1" algn="ctr">
              <a:defRPr/>
            </a:pPr>
            <a:r>
              <a:rPr lang="el-GR" sz="3200" b="1" dirty="0">
                <a:solidFill>
                  <a:srgbClr val="A50021"/>
                </a:solidFill>
                <a:effectLst>
                  <a:outerShdw blurRad="38100" dist="38100" dir="2700000" algn="tl">
                    <a:srgbClr val="000000"/>
                  </a:outerShdw>
                </a:effectLst>
                <a:latin typeface="Tahoma" pitchFamily="34" charset="0"/>
              </a:rPr>
              <a:t>Τρόποι λειτουργίας του </a:t>
            </a:r>
            <a:r>
              <a:rPr lang="el-GR" sz="3200" b="1" dirty="0" err="1">
                <a:solidFill>
                  <a:srgbClr val="A50021"/>
                </a:solidFill>
                <a:effectLst>
                  <a:outerShdw blurRad="38100" dist="38100" dir="2700000" algn="tl">
                    <a:srgbClr val="000000"/>
                  </a:outerShdw>
                </a:effectLst>
                <a:latin typeface="Tahoma" pitchFamily="34" charset="0"/>
              </a:rPr>
              <a:t>βιοαντιδραστήρα</a:t>
            </a:r>
            <a:endParaRPr lang="en-US" sz="3200" b="1" dirty="0">
              <a:solidFill>
                <a:srgbClr val="A50021"/>
              </a:solidFill>
              <a:effectLst>
                <a:outerShdw blurRad="38100" dist="38100" dir="2700000" algn="tl">
                  <a:srgbClr val="000000"/>
                </a:outerShdw>
              </a:effectLst>
              <a:latin typeface="Tahoma" pitchFamily="34" charset="0"/>
            </a:endParaRPr>
          </a:p>
          <a:p>
            <a:pPr marL="0" lvl="1" algn="ctr">
              <a:defRPr/>
            </a:pPr>
            <a:r>
              <a:rPr lang="en-US" sz="3200" b="1" dirty="0">
                <a:solidFill>
                  <a:srgbClr val="A50021"/>
                </a:solidFill>
                <a:latin typeface="Comic Sans MS" pitchFamily="66" charset="0"/>
              </a:rPr>
              <a:t>-1. </a:t>
            </a:r>
            <a:r>
              <a:rPr lang="el-GR" sz="3200" b="1" dirty="0">
                <a:solidFill>
                  <a:srgbClr val="A50021"/>
                </a:solidFill>
                <a:latin typeface="Comic Sans MS" pitchFamily="66" charset="0"/>
              </a:rPr>
              <a:t>Παρτίδες (διαλείποντος έργου)</a:t>
            </a:r>
            <a:endParaRPr lang="en-US" sz="3200" b="1" dirty="0">
              <a:solidFill>
                <a:srgbClr val="A50021"/>
              </a:solidFill>
              <a:latin typeface="Comic Sans MS" pitchFamily="66" charset="0"/>
            </a:endParaRPr>
          </a:p>
        </p:txBody>
      </p:sp>
      <p:sp>
        <p:nvSpPr>
          <p:cNvPr id="2053" name="Rectangle 3">
            <a:extLst>
              <a:ext uri="{FF2B5EF4-FFF2-40B4-BE49-F238E27FC236}">
                <a16:creationId xmlns:a16="http://schemas.microsoft.com/office/drawing/2014/main" id="{19111009-2A33-F337-F64C-66B2E9B7C307}"/>
              </a:ext>
            </a:extLst>
          </p:cNvPr>
          <p:cNvSpPr>
            <a:spLocks noChangeArrowheads="1"/>
          </p:cNvSpPr>
          <p:nvPr/>
        </p:nvSpPr>
        <p:spPr bwMode="auto">
          <a:xfrm>
            <a:off x="5638800" y="2057400"/>
            <a:ext cx="1066800" cy="1524000"/>
          </a:xfrm>
          <a:prstGeom prst="rect">
            <a:avLst/>
          </a:prstGeom>
          <a:noFill/>
          <a:ln w="50800">
            <a:solidFill>
              <a:srgbClr val="8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n-US"/>
          </a:p>
        </p:txBody>
      </p:sp>
      <p:sp>
        <p:nvSpPr>
          <p:cNvPr id="2054" name="Freeform 4">
            <a:extLst>
              <a:ext uri="{FF2B5EF4-FFF2-40B4-BE49-F238E27FC236}">
                <a16:creationId xmlns:a16="http://schemas.microsoft.com/office/drawing/2014/main" id="{7C56B0BA-3E80-959C-FFD0-1904CB8C1D99}"/>
              </a:ext>
            </a:extLst>
          </p:cNvPr>
          <p:cNvSpPr>
            <a:spLocks/>
          </p:cNvSpPr>
          <p:nvPr/>
        </p:nvSpPr>
        <p:spPr bwMode="auto">
          <a:xfrm rot="19540187">
            <a:off x="5943600" y="2895600"/>
            <a:ext cx="355600" cy="469900"/>
          </a:xfrm>
          <a:custGeom>
            <a:avLst/>
            <a:gdLst>
              <a:gd name="T0" fmla="*/ 2147483647 w 224"/>
              <a:gd name="T1" fmla="*/ 2147483647 h 296"/>
              <a:gd name="T2" fmla="*/ 2147483647 w 224"/>
              <a:gd name="T3" fmla="*/ 2147483647 h 296"/>
              <a:gd name="T4" fmla="*/ 2147483647 w 224"/>
              <a:gd name="T5" fmla="*/ 2147483647 h 296"/>
              <a:gd name="T6" fmla="*/ 2147483647 w 224"/>
              <a:gd name="T7" fmla="*/ 2147483647 h 296"/>
              <a:gd name="T8" fmla="*/ 2147483647 w 224"/>
              <a:gd name="T9" fmla="*/ 2147483647 h 296"/>
              <a:gd name="T10" fmla="*/ 0 60000 65536"/>
              <a:gd name="T11" fmla="*/ 0 60000 65536"/>
              <a:gd name="T12" fmla="*/ 0 60000 65536"/>
              <a:gd name="T13" fmla="*/ 0 60000 65536"/>
              <a:gd name="T14" fmla="*/ 0 60000 65536"/>
              <a:gd name="T15" fmla="*/ 0 w 224"/>
              <a:gd name="T16" fmla="*/ 0 h 296"/>
              <a:gd name="T17" fmla="*/ 224 w 224"/>
              <a:gd name="T18" fmla="*/ 296 h 296"/>
            </a:gdLst>
            <a:ahLst/>
            <a:cxnLst>
              <a:cxn ang="T10">
                <a:pos x="T0" y="T1"/>
              </a:cxn>
              <a:cxn ang="T11">
                <a:pos x="T2" y="T3"/>
              </a:cxn>
              <a:cxn ang="T12">
                <a:pos x="T4" y="T5"/>
              </a:cxn>
              <a:cxn ang="T13">
                <a:pos x="T6" y="T7"/>
              </a:cxn>
              <a:cxn ang="T14">
                <a:pos x="T8" y="T9"/>
              </a:cxn>
            </a:cxnLst>
            <a:rect l="T15" t="T16" r="T17" b="T18"/>
            <a:pathLst>
              <a:path w="224" h="296">
                <a:moveTo>
                  <a:pt x="112" y="32"/>
                </a:moveTo>
                <a:cubicBezTo>
                  <a:pt x="128" y="64"/>
                  <a:pt x="96" y="248"/>
                  <a:pt x="112" y="272"/>
                </a:cubicBezTo>
                <a:cubicBezTo>
                  <a:pt x="128" y="296"/>
                  <a:pt x="224" y="208"/>
                  <a:pt x="208" y="176"/>
                </a:cubicBezTo>
                <a:cubicBezTo>
                  <a:pt x="192" y="144"/>
                  <a:pt x="32" y="104"/>
                  <a:pt x="16" y="80"/>
                </a:cubicBezTo>
                <a:cubicBezTo>
                  <a:pt x="0" y="56"/>
                  <a:pt x="96" y="0"/>
                  <a:pt x="112" y="32"/>
                </a:cubicBezTo>
                <a:close/>
              </a:path>
            </a:pathLst>
          </a:custGeom>
          <a:solidFill>
            <a:srgbClr val="800000"/>
          </a:solidFill>
          <a:ln w="9525">
            <a:solidFill>
              <a:srgbClr val="800000"/>
            </a:solidFill>
            <a:round/>
            <a:headEnd/>
            <a:tailEnd/>
          </a:ln>
        </p:spPr>
        <p:txBody>
          <a:bodyPr/>
          <a:lstStyle/>
          <a:p>
            <a:endParaRPr lang="en-US"/>
          </a:p>
        </p:txBody>
      </p:sp>
      <p:sp>
        <p:nvSpPr>
          <p:cNvPr id="2055" name="Line 5">
            <a:extLst>
              <a:ext uri="{FF2B5EF4-FFF2-40B4-BE49-F238E27FC236}">
                <a16:creationId xmlns:a16="http://schemas.microsoft.com/office/drawing/2014/main" id="{1FE2DDC1-EB42-DD0E-7C11-82273C65B6D7}"/>
              </a:ext>
            </a:extLst>
          </p:cNvPr>
          <p:cNvSpPr>
            <a:spLocks noChangeShapeType="1"/>
          </p:cNvSpPr>
          <p:nvPr/>
        </p:nvSpPr>
        <p:spPr bwMode="auto">
          <a:xfrm flipV="1">
            <a:off x="6096000" y="1447800"/>
            <a:ext cx="609600" cy="1600200"/>
          </a:xfrm>
          <a:prstGeom prst="line">
            <a:avLst/>
          </a:prstGeom>
          <a:noFill/>
          <a:ln w="25400">
            <a:solidFill>
              <a:srgbClr val="8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6" name="Text Box 6">
            <a:extLst>
              <a:ext uri="{FF2B5EF4-FFF2-40B4-BE49-F238E27FC236}">
                <a16:creationId xmlns:a16="http://schemas.microsoft.com/office/drawing/2014/main" id="{32F9BFC5-0D5E-7D66-E401-8E0A59746A88}"/>
              </a:ext>
            </a:extLst>
          </p:cNvPr>
          <p:cNvSpPr txBox="1">
            <a:spLocks noChangeArrowheads="1"/>
          </p:cNvSpPr>
          <p:nvPr/>
        </p:nvSpPr>
        <p:spPr bwMode="auto">
          <a:xfrm>
            <a:off x="1600200" y="1187450"/>
            <a:ext cx="3429000" cy="3232150"/>
          </a:xfrm>
          <a:prstGeom prst="rect">
            <a:avLst/>
          </a:prstGeom>
          <a:noFill/>
          <a:ln w="25400">
            <a:solidFill>
              <a:srgbClr val="8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l-GR" altLang="en-US" sz="2400" b="1">
                <a:solidFill>
                  <a:srgbClr val="000099"/>
                </a:solidFill>
                <a:latin typeface="Calibri" panose="020F0502020204030204" pitchFamily="34" charset="0"/>
              </a:rPr>
              <a:t>Ο βιοαντιδραστήρας παρτίδων διαθέτει συνήθως σύστημα ανάδευσης για την ανάμιξη του διαλύματος </a:t>
            </a:r>
          </a:p>
          <a:p>
            <a:pPr eaLnBrk="1" hangingPunct="1">
              <a:spcBef>
                <a:spcPct val="50000"/>
              </a:spcBef>
            </a:pPr>
            <a:r>
              <a:rPr lang="el-GR" altLang="en-US" sz="2400" b="1">
                <a:solidFill>
                  <a:srgbClr val="000099"/>
                </a:solidFill>
                <a:latin typeface="Calibri" panose="020F0502020204030204" pitchFamily="34" charset="0"/>
              </a:rPr>
              <a:t>Το </a:t>
            </a:r>
            <a:r>
              <a:rPr lang="en-US" altLang="en-US" sz="2400" b="1">
                <a:solidFill>
                  <a:srgbClr val="000099"/>
                </a:solidFill>
                <a:latin typeface="Calibri" panose="020F0502020204030204" pitchFamily="34" charset="0"/>
              </a:rPr>
              <a:t>pH </a:t>
            </a:r>
            <a:r>
              <a:rPr lang="el-GR" altLang="en-US" sz="2400" b="1">
                <a:solidFill>
                  <a:srgbClr val="000099"/>
                </a:solidFill>
                <a:latin typeface="Calibri" panose="020F0502020204030204" pitchFamily="34" charset="0"/>
              </a:rPr>
              <a:t>διατηρείται με τη χρήση είτε</a:t>
            </a:r>
            <a:r>
              <a:rPr lang="en-US" altLang="en-US" sz="2400" b="1">
                <a:solidFill>
                  <a:srgbClr val="000099"/>
                </a:solidFill>
                <a:latin typeface="Calibri" panose="020F0502020204030204" pitchFamily="34" charset="0"/>
              </a:rPr>
              <a:t> buffer </a:t>
            </a:r>
            <a:r>
              <a:rPr lang="el-GR" altLang="en-US" sz="2400" b="1">
                <a:solidFill>
                  <a:srgbClr val="000099"/>
                </a:solidFill>
                <a:latin typeface="Calibri" panose="020F0502020204030204" pitchFamily="34" charset="0"/>
              </a:rPr>
              <a:t>είτε </a:t>
            </a:r>
            <a:r>
              <a:rPr lang="en-US" altLang="en-US" sz="2400" b="1">
                <a:solidFill>
                  <a:srgbClr val="000099"/>
                </a:solidFill>
                <a:latin typeface="Calibri" panose="020F0502020204030204" pitchFamily="34" charset="0"/>
              </a:rPr>
              <a:t>pH</a:t>
            </a:r>
            <a:r>
              <a:rPr lang="el-GR" altLang="en-US" sz="2400" b="1">
                <a:solidFill>
                  <a:srgbClr val="000099"/>
                </a:solidFill>
                <a:latin typeface="Calibri" panose="020F0502020204030204" pitchFamily="34" charset="0"/>
              </a:rPr>
              <a:t>στάτη</a:t>
            </a:r>
            <a:endParaRPr lang="en-US" altLang="en-US" sz="2400" b="1">
              <a:solidFill>
                <a:srgbClr val="000099"/>
              </a:solidFill>
              <a:latin typeface="Calibri" panose="020F0502020204030204" pitchFamily="34" charset="0"/>
            </a:endParaRPr>
          </a:p>
        </p:txBody>
      </p:sp>
      <p:graphicFrame>
        <p:nvGraphicFramePr>
          <p:cNvPr id="2050" name="Object 7">
            <a:extLst>
              <a:ext uri="{FF2B5EF4-FFF2-40B4-BE49-F238E27FC236}">
                <a16:creationId xmlns:a16="http://schemas.microsoft.com/office/drawing/2014/main" id="{6F7290D9-25DA-5AE4-8E7B-2194014A564D}"/>
              </a:ext>
            </a:extLst>
          </p:cNvPr>
          <p:cNvGraphicFramePr>
            <a:graphicFrameLocks noChangeAspect="1"/>
          </p:cNvGraphicFramePr>
          <p:nvPr/>
        </p:nvGraphicFramePr>
        <p:xfrm>
          <a:off x="7092950" y="2209800"/>
          <a:ext cx="3041650" cy="1062038"/>
        </p:xfrm>
        <a:graphic>
          <a:graphicData uri="http://schemas.openxmlformats.org/presentationml/2006/ole">
            <mc:AlternateContent xmlns:mc="http://schemas.openxmlformats.org/markup-compatibility/2006">
              <mc:Choice xmlns:v="urn:schemas-microsoft-com:vml" Requires="v">
                <p:oleObj name="Equation" r:id="rId2" imgW="28092400" imgH="9944100" progId="Equation.3">
                  <p:embed/>
                </p:oleObj>
              </mc:Choice>
              <mc:Fallback>
                <p:oleObj name="Equation" r:id="rId2" imgW="28092400" imgH="9944100" progId="Equation.3">
                  <p:embed/>
                  <p:pic>
                    <p:nvPicPr>
                      <p:cNvPr id="2050" name="Object 7">
                        <a:extLst>
                          <a:ext uri="{FF2B5EF4-FFF2-40B4-BE49-F238E27FC236}">
                            <a16:creationId xmlns:a16="http://schemas.microsoft.com/office/drawing/2014/main" id="{6F7290D9-25DA-5AE4-8E7B-2194014A56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950" y="2209800"/>
                        <a:ext cx="3041650" cy="1062038"/>
                      </a:xfrm>
                      <a:prstGeom prst="rect">
                        <a:avLst/>
                      </a:prstGeom>
                      <a:noFill/>
                      <a:ln w="63500">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51" name="Object 8">
            <a:extLst>
              <a:ext uri="{FF2B5EF4-FFF2-40B4-BE49-F238E27FC236}">
                <a16:creationId xmlns:a16="http://schemas.microsoft.com/office/drawing/2014/main" id="{B8238E50-D16F-B49A-C797-0F0F4FD8CD1C}"/>
              </a:ext>
            </a:extLst>
          </p:cNvPr>
          <p:cNvGraphicFramePr>
            <a:graphicFrameLocks noChangeAspect="1"/>
          </p:cNvGraphicFramePr>
          <p:nvPr/>
        </p:nvGraphicFramePr>
        <p:xfrm>
          <a:off x="6172201" y="4953000"/>
          <a:ext cx="4403725" cy="1062038"/>
        </p:xfrm>
        <a:graphic>
          <a:graphicData uri="http://schemas.openxmlformats.org/presentationml/2006/ole">
            <mc:AlternateContent xmlns:mc="http://schemas.openxmlformats.org/markup-compatibility/2006">
              <mc:Choice xmlns:v="urn:schemas-microsoft-com:vml" Requires="v">
                <p:oleObj name="Equation" r:id="rId4" imgW="40665400" imgH="9944100" progId="Equation.3">
                  <p:embed/>
                </p:oleObj>
              </mc:Choice>
              <mc:Fallback>
                <p:oleObj name="Equation" r:id="rId4" imgW="40665400" imgH="9944100" progId="Equation.3">
                  <p:embed/>
                  <p:pic>
                    <p:nvPicPr>
                      <p:cNvPr id="2051" name="Object 8">
                        <a:extLst>
                          <a:ext uri="{FF2B5EF4-FFF2-40B4-BE49-F238E27FC236}">
                            <a16:creationId xmlns:a16="http://schemas.microsoft.com/office/drawing/2014/main" id="{B8238E50-D16F-B49A-C797-0F0F4FD8CD1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72201" y="4953000"/>
                        <a:ext cx="4403725" cy="1062038"/>
                      </a:xfrm>
                      <a:prstGeom prst="rect">
                        <a:avLst/>
                      </a:prstGeom>
                      <a:noFill/>
                      <a:ln w="63500">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57" name="AutoShape 9">
            <a:extLst>
              <a:ext uri="{FF2B5EF4-FFF2-40B4-BE49-F238E27FC236}">
                <a16:creationId xmlns:a16="http://schemas.microsoft.com/office/drawing/2014/main" id="{56BA2D38-3483-FEE6-4851-0A2245B60B69}"/>
              </a:ext>
            </a:extLst>
          </p:cNvPr>
          <p:cNvSpPr>
            <a:spLocks noChangeArrowheads="1"/>
          </p:cNvSpPr>
          <p:nvPr/>
        </p:nvSpPr>
        <p:spPr bwMode="auto">
          <a:xfrm>
            <a:off x="8229600" y="3352800"/>
            <a:ext cx="685800" cy="1524000"/>
          </a:xfrm>
          <a:prstGeom prst="downArrow">
            <a:avLst>
              <a:gd name="adj1" fmla="val 50000"/>
              <a:gd name="adj2" fmla="val 55556"/>
            </a:avLst>
          </a:prstGeom>
          <a:solidFill>
            <a:schemeClr val="accent1"/>
          </a:solidFill>
          <a:ln w="9525">
            <a:solidFill>
              <a:schemeClr val="tx1"/>
            </a:solidFill>
            <a:miter lim="800000"/>
            <a:headEnd/>
            <a:tailEnd/>
          </a:ln>
        </p:spPr>
        <p:txBody>
          <a:bodyPr vert="eaVert"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n-US"/>
          </a:p>
        </p:txBody>
      </p:sp>
      <p:sp>
        <p:nvSpPr>
          <p:cNvPr id="2058" name="AutoShape 10">
            <a:extLst>
              <a:ext uri="{FF2B5EF4-FFF2-40B4-BE49-F238E27FC236}">
                <a16:creationId xmlns:a16="http://schemas.microsoft.com/office/drawing/2014/main" id="{2526791C-AD4B-5EE2-F8C2-AC225D0430FE}"/>
              </a:ext>
            </a:extLst>
          </p:cNvPr>
          <p:cNvSpPr>
            <a:spLocks noChangeArrowheads="1"/>
          </p:cNvSpPr>
          <p:nvPr/>
        </p:nvSpPr>
        <p:spPr bwMode="auto">
          <a:xfrm>
            <a:off x="2819400" y="5257800"/>
            <a:ext cx="2514600" cy="914400"/>
          </a:xfrm>
          <a:prstGeom prst="wedgeEllipseCallout">
            <a:avLst>
              <a:gd name="adj1" fmla="val 80935"/>
              <a:gd name="adj2" fmla="val -2255"/>
            </a:avLst>
          </a:prstGeom>
          <a:solidFill>
            <a:srgbClr val="000099"/>
          </a:solidFill>
          <a:ln w="9525">
            <a:solidFill>
              <a:srgbClr val="000099"/>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l-GR" altLang="en-US" sz="2000" b="1">
                <a:solidFill>
                  <a:schemeClr val="bg1"/>
                </a:solidFill>
                <a:latin typeface="Calibri" panose="020F0502020204030204" pitchFamily="34" charset="0"/>
              </a:rPr>
              <a:t>Μεταβολή της</a:t>
            </a:r>
            <a:r>
              <a:rPr lang="en-US" altLang="en-US" sz="2000" b="1">
                <a:solidFill>
                  <a:schemeClr val="bg1"/>
                </a:solidFill>
                <a:latin typeface="Calibri" panose="020F0502020204030204" pitchFamily="34" charset="0"/>
              </a:rPr>
              <a:t> Cs </a:t>
            </a:r>
            <a:r>
              <a:rPr lang="el-GR" altLang="en-US" sz="2000" b="1">
                <a:solidFill>
                  <a:schemeClr val="bg1"/>
                </a:solidFill>
                <a:latin typeface="Calibri" panose="020F0502020204030204" pitchFamily="34" charset="0"/>
              </a:rPr>
              <a:t>με τον</a:t>
            </a:r>
            <a:r>
              <a:rPr lang="en-US" altLang="en-US" sz="2000" b="1">
                <a:solidFill>
                  <a:schemeClr val="bg1"/>
                </a:solidFill>
                <a:latin typeface="Calibri" panose="020F0502020204030204" pitchFamily="34" charset="0"/>
              </a:rPr>
              <a:t> t</a:t>
            </a:r>
          </a:p>
        </p:txBody>
      </p:sp>
      <p:sp>
        <p:nvSpPr>
          <p:cNvPr id="2059" name="AutoShape 11">
            <a:extLst>
              <a:ext uri="{FF2B5EF4-FFF2-40B4-BE49-F238E27FC236}">
                <a16:creationId xmlns:a16="http://schemas.microsoft.com/office/drawing/2014/main" id="{B1A14B7A-415C-AECB-39E0-EDB1E93604A0}"/>
              </a:ext>
            </a:extLst>
          </p:cNvPr>
          <p:cNvSpPr>
            <a:spLocks noChangeArrowheads="1"/>
          </p:cNvSpPr>
          <p:nvPr/>
        </p:nvSpPr>
        <p:spPr bwMode="auto">
          <a:xfrm>
            <a:off x="5105400" y="3810000"/>
            <a:ext cx="2971800" cy="838200"/>
          </a:xfrm>
          <a:prstGeom prst="wedgeEllipseCallout">
            <a:avLst>
              <a:gd name="adj1" fmla="val -3685"/>
              <a:gd name="adj2" fmla="val -80870"/>
            </a:avLst>
          </a:prstGeom>
          <a:solidFill>
            <a:srgbClr val="000099"/>
          </a:solidFill>
          <a:ln w="9525">
            <a:solidFill>
              <a:srgbClr val="000099"/>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ts val="1500"/>
              </a:lnSpc>
            </a:pPr>
            <a:r>
              <a:rPr lang="el-GR" altLang="en-US" sz="2000" b="1">
                <a:solidFill>
                  <a:schemeClr val="bg1"/>
                </a:solidFill>
                <a:latin typeface="Calibri" panose="020F0502020204030204" pitchFamily="34" charset="0"/>
              </a:rPr>
              <a:t>Λειτουργία σε παρτίδες υπό ανάδευση</a:t>
            </a:r>
            <a:endParaRPr lang="en-US" altLang="en-US" sz="2000" b="1">
              <a:solidFill>
                <a:schemeClr val="bg1"/>
              </a:solidFill>
            </a:endParaRPr>
          </a:p>
        </p:txBody>
      </p:sp>
      <p:sp>
        <p:nvSpPr>
          <p:cNvPr id="2060" name="Rectangle 12">
            <a:extLst>
              <a:ext uri="{FF2B5EF4-FFF2-40B4-BE49-F238E27FC236}">
                <a16:creationId xmlns:a16="http://schemas.microsoft.com/office/drawing/2014/main" id="{B00FB6D6-90FB-7628-1F3B-2744A8AFFDA7}"/>
              </a:ext>
            </a:extLst>
          </p:cNvPr>
          <p:cNvSpPr>
            <a:spLocks noChangeArrowheads="1"/>
          </p:cNvSpPr>
          <p:nvPr/>
        </p:nvSpPr>
        <p:spPr bwMode="auto">
          <a:xfrm>
            <a:off x="6829426" y="990601"/>
            <a:ext cx="37623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a:solidFill>
                  <a:srgbClr val="000099"/>
                </a:solidFill>
                <a:latin typeface="Calibri" panose="020F0502020204030204" pitchFamily="34" charset="0"/>
              </a:rPr>
              <a:t>Συνήθως τοποθετείται αντιαφριστικό </a:t>
            </a:r>
          </a:p>
          <a:p>
            <a:pPr eaLnBrk="1" hangingPunct="1"/>
            <a:r>
              <a:rPr lang="el-GR" altLang="en-US">
                <a:solidFill>
                  <a:srgbClr val="000099"/>
                </a:solidFill>
                <a:latin typeface="Calibri" panose="020F0502020204030204" pitchFamily="34" charset="0"/>
              </a:rPr>
              <a:t>για τη διάσπαση του αφρού</a:t>
            </a:r>
            <a:endParaRPr lang="en-US" altLang="en-US">
              <a:solidFill>
                <a:srgbClr val="000099"/>
              </a:solidFill>
              <a:latin typeface="Calibri" panose="020F0502020204030204" pitchFamily="34" charset="0"/>
            </a:endParaRPr>
          </a:p>
        </p:txBody>
      </p:sp>
      <p:sp>
        <p:nvSpPr>
          <p:cNvPr id="2" name="TextBox 1">
            <a:extLst>
              <a:ext uri="{FF2B5EF4-FFF2-40B4-BE49-F238E27FC236}">
                <a16:creationId xmlns:a16="http://schemas.microsoft.com/office/drawing/2014/main" id="{26B2F6B8-4C6C-0E80-E2B8-11F38E3E01A6}"/>
              </a:ext>
            </a:extLst>
          </p:cNvPr>
          <p:cNvSpPr txBox="1"/>
          <p:nvPr/>
        </p:nvSpPr>
        <p:spPr>
          <a:xfrm>
            <a:off x="6831724" y="1715868"/>
            <a:ext cx="3563007" cy="369332"/>
          </a:xfrm>
          <a:prstGeom prst="rect">
            <a:avLst/>
          </a:prstGeom>
          <a:noFill/>
        </p:spPr>
        <p:txBody>
          <a:bodyPr wrap="square" rtlCol="0">
            <a:spAutoFit/>
          </a:bodyPr>
          <a:lstStyle/>
          <a:p>
            <a:r>
              <a:rPr lang="el-GR" dirty="0"/>
              <a:t>Εξίσωση </a:t>
            </a:r>
            <a:r>
              <a:rPr lang="en-US" dirty="0"/>
              <a:t>Michaelis – Menten  </a:t>
            </a:r>
          </a:p>
        </p:txBody>
      </p:sp>
      <p:sp>
        <p:nvSpPr>
          <p:cNvPr id="3" name="TextBox 2">
            <a:extLst>
              <a:ext uri="{FF2B5EF4-FFF2-40B4-BE49-F238E27FC236}">
                <a16:creationId xmlns:a16="http://schemas.microsoft.com/office/drawing/2014/main" id="{6A06FB3A-4263-E5E5-93E8-55601492829D}"/>
              </a:ext>
            </a:extLst>
          </p:cNvPr>
          <p:cNvSpPr txBox="1"/>
          <p:nvPr/>
        </p:nvSpPr>
        <p:spPr>
          <a:xfrm>
            <a:off x="483475" y="4803228"/>
            <a:ext cx="4035973" cy="738664"/>
          </a:xfrm>
          <a:prstGeom prst="rect">
            <a:avLst/>
          </a:prstGeom>
          <a:noFill/>
        </p:spPr>
        <p:txBody>
          <a:bodyPr wrap="square" rtlCol="0">
            <a:spAutoFit/>
          </a:bodyPr>
          <a:lstStyle/>
          <a:p>
            <a:r>
              <a:rPr lang="en-US" sz="1400" dirty="0"/>
              <a:t>Cs: </a:t>
            </a:r>
            <a:r>
              <a:rPr lang="el-GR" sz="1400" dirty="0" err="1"/>
              <a:t>Συγκ</a:t>
            </a:r>
            <a:r>
              <a:rPr lang="en-US" sz="1400" dirty="0" err="1"/>
              <a:t>έ</a:t>
            </a:r>
            <a:r>
              <a:rPr lang="el-GR" sz="1400" dirty="0" err="1"/>
              <a:t>ντρωση</a:t>
            </a:r>
            <a:r>
              <a:rPr lang="el-GR" sz="1400" dirty="0"/>
              <a:t> του υποστρώματος </a:t>
            </a:r>
          </a:p>
          <a:p>
            <a:r>
              <a:rPr lang="en-US" sz="1400" dirty="0"/>
              <a:t>r : </a:t>
            </a:r>
            <a:r>
              <a:rPr lang="el-GR" sz="1400" dirty="0" err="1"/>
              <a:t>Ρυθμ</a:t>
            </a:r>
            <a:r>
              <a:rPr lang="en-US" sz="1400" dirty="0" err="1"/>
              <a:t>ό</a:t>
            </a:r>
            <a:r>
              <a:rPr lang="el-GR" sz="1400" dirty="0"/>
              <a:t>ς κατανάλωσης του υποστρώματος</a:t>
            </a:r>
          </a:p>
          <a:p>
            <a:r>
              <a:rPr lang="el-GR" sz="1400" dirty="0"/>
              <a:t>Κ</a:t>
            </a:r>
            <a:r>
              <a:rPr lang="en-US" sz="1400" dirty="0"/>
              <a:t>m: </a:t>
            </a:r>
            <a:r>
              <a:rPr lang="el-GR" sz="1400" dirty="0"/>
              <a:t>Η σταθερά </a:t>
            </a:r>
            <a:r>
              <a:rPr lang="en-US" sz="1400" dirty="0"/>
              <a:t>Michaelis</a:t>
            </a:r>
            <a:r>
              <a:rPr lang="el-GR" sz="1400" dirty="0"/>
              <a:t> </a:t>
            </a:r>
            <a:endParaRPr lang="en-US" sz="14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a:extLst>
              <a:ext uri="{FF2B5EF4-FFF2-40B4-BE49-F238E27FC236}">
                <a16:creationId xmlns:a16="http://schemas.microsoft.com/office/drawing/2014/main" id="{716F2D44-E1EE-4B64-69FD-7A3775B400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1724025"/>
            <a:ext cx="7315200" cy="340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8A51C1DE-A8AC-1D86-F14F-12BF5EC2F55F}"/>
              </a:ext>
            </a:extLst>
          </p:cNvPr>
          <p:cNvSpPr>
            <a:spLocks noChangeArrowheads="1"/>
          </p:cNvSpPr>
          <p:nvPr/>
        </p:nvSpPr>
        <p:spPr bwMode="auto">
          <a:xfrm>
            <a:off x="1524000" y="0"/>
            <a:ext cx="9144000" cy="914400"/>
          </a:xfrm>
          <a:prstGeom prst="rect">
            <a:avLst/>
          </a:prstGeom>
          <a:noFill/>
          <a:ln w="9525">
            <a:noFill/>
            <a:miter lim="800000"/>
            <a:headEnd/>
            <a:tailEnd/>
          </a:ln>
        </p:spPr>
        <p:txBody>
          <a:bodyPr anchor="ctr"/>
          <a:lstStyle/>
          <a:p>
            <a:pPr marL="0" lvl="1" algn="ctr">
              <a:defRPr/>
            </a:pPr>
            <a:r>
              <a:rPr lang="el-GR" sz="3200" b="1" dirty="0">
                <a:solidFill>
                  <a:srgbClr val="A50021"/>
                </a:solidFill>
                <a:effectLst>
                  <a:outerShdw blurRad="38100" dist="38100" dir="2700000" algn="tl">
                    <a:srgbClr val="000000"/>
                  </a:outerShdw>
                </a:effectLst>
                <a:latin typeface="Tahoma" pitchFamily="34" charset="0"/>
              </a:rPr>
              <a:t>Τρόποι λειτουργίας του </a:t>
            </a:r>
            <a:r>
              <a:rPr lang="el-GR" sz="3200" b="1" dirty="0" err="1">
                <a:solidFill>
                  <a:srgbClr val="A50021"/>
                </a:solidFill>
                <a:effectLst>
                  <a:outerShdw blurRad="38100" dist="38100" dir="2700000" algn="tl">
                    <a:srgbClr val="000000"/>
                  </a:outerShdw>
                </a:effectLst>
                <a:latin typeface="Tahoma" pitchFamily="34" charset="0"/>
              </a:rPr>
              <a:t>βιοαντιδραστήρα</a:t>
            </a:r>
            <a:endParaRPr lang="en-US" sz="3200" b="1" dirty="0">
              <a:solidFill>
                <a:srgbClr val="A50021"/>
              </a:solidFill>
              <a:effectLst>
                <a:outerShdw blurRad="38100" dist="38100" dir="2700000" algn="tl">
                  <a:srgbClr val="000000"/>
                </a:outerShdw>
              </a:effectLst>
              <a:latin typeface="Tahoma" pitchFamily="34" charset="0"/>
            </a:endParaRPr>
          </a:p>
          <a:p>
            <a:pPr marL="0" lvl="1" algn="ctr">
              <a:defRPr/>
            </a:pPr>
            <a:r>
              <a:rPr lang="en-US" sz="3200" b="1" dirty="0">
                <a:solidFill>
                  <a:srgbClr val="A50021"/>
                </a:solidFill>
                <a:latin typeface="Comic Sans MS" pitchFamily="66" charset="0"/>
              </a:rPr>
              <a:t>-1. </a:t>
            </a:r>
            <a:r>
              <a:rPr lang="el-GR" sz="3200" b="1" dirty="0">
                <a:solidFill>
                  <a:srgbClr val="A50021"/>
                </a:solidFill>
                <a:latin typeface="Comic Sans MS" pitchFamily="66" charset="0"/>
              </a:rPr>
              <a:t>Παρτίδες (διαλείποντος έργου)</a:t>
            </a:r>
            <a:endParaRPr lang="en-US" sz="3200" b="1" dirty="0">
              <a:solidFill>
                <a:srgbClr val="A50021"/>
              </a:solidFill>
              <a:latin typeface="Comic Sans MS" pitchFamily="66"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a:extLst>
              <a:ext uri="{FF2B5EF4-FFF2-40B4-BE49-F238E27FC236}">
                <a16:creationId xmlns:a16="http://schemas.microsoft.com/office/drawing/2014/main" id="{4C17A295-E15D-F3C8-085B-FA67689535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8889" y="1333500"/>
            <a:ext cx="7134225"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2 - Ορθογώνιο">
            <a:extLst>
              <a:ext uri="{FF2B5EF4-FFF2-40B4-BE49-F238E27FC236}">
                <a16:creationId xmlns:a16="http://schemas.microsoft.com/office/drawing/2014/main" id="{45360AED-8917-1E87-E888-3AE90A776706}"/>
              </a:ext>
            </a:extLst>
          </p:cNvPr>
          <p:cNvSpPr>
            <a:spLocks noChangeArrowheads="1"/>
          </p:cNvSpPr>
          <p:nvPr/>
        </p:nvSpPr>
        <p:spPr bwMode="auto">
          <a:xfrm>
            <a:off x="3810000" y="0"/>
            <a:ext cx="4572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lvl="1" algn="ctr" eaLnBrk="1" hangingPunct="1"/>
            <a:r>
              <a:rPr lang="el-GR" altLang="en-US" sz="3200" b="1">
                <a:solidFill>
                  <a:srgbClr val="A50021"/>
                </a:solidFill>
                <a:latin typeface="Comic Sans MS" panose="030F0902030302020204" pitchFamily="66" charset="0"/>
              </a:rPr>
              <a:t>Ημιδιαλείποντος έργου</a:t>
            </a:r>
            <a:endParaRPr lang="en-US" altLang="en-US" sz="3200" b="1">
              <a:solidFill>
                <a:srgbClr val="A50021"/>
              </a:solidFill>
              <a:latin typeface="Comic Sans MS" panose="030F0902030302020204" pitchFamily="66"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a:extLst>
              <a:ext uri="{FF2B5EF4-FFF2-40B4-BE49-F238E27FC236}">
                <a16:creationId xmlns:a16="http://schemas.microsoft.com/office/drawing/2014/main" id="{1D387DF5-858F-C208-48E3-91466B5611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2214" y="1519239"/>
            <a:ext cx="7267575" cy="381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2 - Ορθογώνιο">
            <a:extLst>
              <a:ext uri="{FF2B5EF4-FFF2-40B4-BE49-F238E27FC236}">
                <a16:creationId xmlns:a16="http://schemas.microsoft.com/office/drawing/2014/main" id="{669BD36F-36A4-106C-F124-3D49AFF54496}"/>
              </a:ext>
            </a:extLst>
          </p:cNvPr>
          <p:cNvSpPr>
            <a:spLocks noChangeArrowheads="1"/>
          </p:cNvSpPr>
          <p:nvPr/>
        </p:nvSpPr>
        <p:spPr bwMode="auto">
          <a:xfrm>
            <a:off x="1524000" y="0"/>
            <a:ext cx="9144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lvl="1" algn="ctr" eaLnBrk="1" hangingPunct="1"/>
            <a:r>
              <a:rPr lang="el-GR" altLang="en-US" sz="3200" b="1">
                <a:solidFill>
                  <a:srgbClr val="A50021"/>
                </a:solidFill>
                <a:latin typeface="Comic Sans MS" panose="030F0902030302020204" pitchFamily="66" charset="0"/>
              </a:rPr>
              <a:t>Επαναλαμβανόμενου ημιδιαλείποντος έργου</a:t>
            </a:r>
            <a:endParaRPr lang="en-US" altLang="en-US" sz="3200" b="1">
              <a:solidFill>
                <a:srgbClr val="A50021"/>
              </a:solidFill>
              <a:latin typeface="Comic Sans MS" panose="030F0902030302020204" pitchFamily="66"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a:extLst>
              <a:ext uri="{FF2B5EF4-FFF2-40B4-BE49-F238E27FC236}">
                <a16:creationId xmlns:a16="http://schemas.microsoft.com/office/drawing/2014/main" id="{190BD13E-80BB-F971-8127-4509CB9AE5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3995" y="1081087"/>
            <a:ext cx="7815805" cy="469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2 - Ορθογώνιο">
            <a:extLst>
              <a:ext uri="{FF2B5EF4-FFF2-40B4-BE49-F238E27FC236}">
                <a16:creationId xmlns:a16="http://schemas.microsoft.com/office/drawing/2014/main" id="{414DF141-42CA-469B-FC64-69EFF999356E}"/>
              </a:ext>
            </a:extLst>
          </p:cNvPr>
          <p:cNvSpPr>
            <a:spLocks noChangeArrowheads="1"/>
          </p:cNvSpPr>
          <p:nvPr/>
        </p:nvSpPr>
        <p:spPr bwMode="auto">
          <a:xfrm>
            <a:off x="1524000" y="0"/>
            <a:ext cx="9144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lvl="1" algn="ctr" eaLnBrk="1" hangingPunct="1"/>
            <a:r>
              <a:rPr lang="el-GR" altLang="en-US" sz="3200" b="1">
                <a:solidFill>
                  <a:srgbClr val="A50021"/>
                </a:solidFill>
                <a:latin typeface="Comic Sans MS" panose="030F0902030302020204" pitchFamily="66" charset="0"/>
              </a:rPr>
              <a:t>Ημισυνεχούς έργου (κλειστό/ανοιχτό σύστημα)</a:t>
            </a:r>
            <a:endParaRPr lang="en-US" altLang="en-US" sz="3200" b="1">
              <a:solidFill>
                <a:srgbClr val="A50021"/>
              </a:solidFill>
              <a:latin typeface="Comic Sans MS" panose="030F0902030302020204" pitchFamily="66"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a:extLst>
              <a:ext uri="{FF2B5EF4-FFF2-40B4-BE49-F238E27FC236}">
                <a16:creationId xmlns:a16="http://schemas.microsoft.com/office/drawing/2014/main" id="{6627058C-1735-C93A-A693-0E737C68D5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3164" y="1228726"/>
            <a:ext cx="7305675" cy="532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E9EC070-3DEA-7679-429B-6BF6C2E71C64}"/>
              </a:ext>
            </a:extLst>
          </p:cNvPr>
          <p:cNvSpPr>
            <a:spLocks noChangeArrowheads="1"/>
          </p:cNvSpPr>
          <p:nvPr/>
        </p:nvSpPr>
        <p:spPr bwMode="auto">
          <a:xfrm>
            <a:off x="1524000" y="0"/>
            <a:ext cx="9144000" cy="914400"/>
          </a:xfrm>
          <a:prstGeom prst="rect">
            <a:avLst/>
          </a:prstGeom>
          <a:noFill/>
          <a:ln w="9525">
            <a:noFill/>
            <a:miter lim="800000"/>
            <a:headEnd/>
            <a:tailEnd/>
          </a:ln>
        </p:spPr>
        <p:txBody>
          <a:bodyPr anchor="ctr"/>
          <a:lstStyle/>
          <a:p>
            <a:pPr marL="0" lvl="1" algn="ctr">
              <a:defRPr/>
            </a:pPr>
            <a:r>
              <a:rPr lang="el-GR" sz="3200" b="1" dirty="0">
                <a:solidFill>
                  <a:srgbClr val="A50021"/>
                </a:solidFill>
                <a:effectLst>
                  <a:outerShdw blurRad="38100" dist="38100" dir="2700000" algn="tl">
                    <a:srgbClr val="000000"/>
                  </a:outerShdw>
                </a:effectLst>
                <a:latin typeface="Tahoma" pitchFamily="34" charset="0"/>
                <a:cs typeface="Arial" charset="0"/>
              </a:rPr>
              <a:t>Τρόποι λειτουργίας του </a:t>
            </a:r>
            <a:r>
              <a:rPr lang="el-GR" sz="3200" b="1" dirty="0" err="1">
                <a:solidFill>
                  <a:srgbClr val="A50021"/>
                </a:solidFill>
                <a:effectLst>
                  <a:outerShdw blurRad="38100" dist="38100" dir="2700000" algn="tl">
                    <a:srgbClr val="000000"/>
                  </a:outerShdw>
                </a:effectLst>
                <a:latin typeface="Tahoma" pitchFamily="34" charset="0"/>
                <a:cs typeface="Arial" charset="0"/>
              </a:rPr>
              <a:t>βιοαντιδραστήρα</a:t>
            </a:r>
            <a:endParaRPr lang="en-US" sz="3200" b="1" dirty="0">
              <a:solidFill>
                <a:srgbClr val="A50021"/>
              </a:solidFill>
              <a:effectLst>
                <a:outerShdw blurRad="38100" dist="38100" dir="2700000" algn="tl">
                  <a:srgbClr val="000000"/>
                </a:outerShdw>
              </a:effectLst>
              <a:latin typeface="Tahoma" pitchFamily="34" charset="0"/>
              <a:cs typeface="Arial" charset="0"/>
            </a:endParaRPr>
          </a:p>
          <a:p>
            <a:pPr marL="0" lvl="1" algn="ctr">
              <a:defRPr/>
            </a:pPr>
            <a:r>
              <a:rPr lang="el-GR" sz="3200" b="1" dirty="0">
                <a:solidFill>
                  <a:srgbClr val="A50021"/>
                </a:solidFill>
                <a:latin typeface="Comic Sans MS" pitchFamily="66" charset="0"/>
              </a:rPr>
              <a:t>2-</a:t>
            </a:r>
            <a:r>
              <a:rPr lang="el-GR" sz="3200" b="1" dirty="0">
                <a:solidFill>
                  <a:srgbClr val="A50021"/>
                </a:solidFill>
                <a:latin typeface="Comic Sans MS" pitchFamily="66" charset="0"/>
                <a:cs typeface="Arial" charset="0"/>
              </a:rPr>
              <a:t>Συνεχής λειτουργία υπό ανάδευση </a:t>
            </a:r>
            <a:endParaRPr lang="en-US" sz="3200" b="1" dirty="0">
              <a:solidFill>
                <a:srgbClr val="A50021"/>
              </a:solidFill>
              <a:latin typeface="Comic Sans MS" pitchFamily="66"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60B225C-3870-8C12-152D-D8B3C0F3E859}"/>
              </a:ext>
            </a:extLst>
          </p:cNvPr>
          <p:cNvSpPr txBox="1">
            <a:spLocks noChangeArrowheads="1"/>
          </p:cNvSpPr>
          <p:nvPr/>
        </p:nvSpPr>
        <p:spPr>
          <a:xfrm>
            <a:off x="2209800" y="609600"/>
            <a:ext cx="7772400" cy="1143000"/>
          </a:xfrm>
          <a:prstGeom prst="rect">
            <a:avLst/>
          </a:prstGeom>
        </p:spPr>
        <p:txBody>
          <a:bodyPr/>
          <a:lstStyle/>
          <a:p>
            <a:pPr algn="ctr" eaLnBrk="0" hangingPunct="0">
              <a:defRPr/>
            </a:pPr>
            <a:r>
              <a:rPr lang="el-GR" sz="4400" b="1" kern="0" dirty="0">
                <a:solidFill>
                  <a:srgbClr val="0000FF"/>
                </a:solidFill>
                <a:latin typeface="+mj-lt"/>
                <a:ea typeface="+mj-ea"/>
                <a:cs typeface="+mj-cs"/>
              </a:rPr>
              <a:t>Ανακινούμενες φιάλες</a:t>
            </a:r>
            <a:endParaRPr lang="en-US" sz="4400" kern="0" dirty="0">
              <a:latin typeface="+mj-lt"/>
              <a:ea typeface="+mj-ea"/>
              <a:cs typeface="+mj-cs"/>
            </a:endParaRPr>
          </a:p>
        </p:txBody>
      </p:sp>
      <p:pic>
        <p:nvPicPr>
          <p:cNvPr id="13315" name="Picture 4">
            <a:extLst>
              <a:ext uri="{FF2B5EF4-FFF2-40B4-BE49-F238E27FC236}">
                <a16:creationId xmlns:a16="http://schemas.microsoft.com/office/drawing/2014/main" id="{BB5BADDF-9209-996A-710A-0C8653B4F6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1256" y="2133600"/>
            <a:ext cx="7010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9DAAB485-3AA5-AE48-E368-E2DB1831010C}"/>
              </a:ext>
            </a:extLst>
          </p:cNvPr>
          <p:cNvPicPr>
            <a:picLocks noChangeAspect="1"/>
          </p:cNvPicPr>
          <p:nvPr/>
        </p:nvPicPr>
        <p:blipFill>
          <a:blip r:embed="rId3"/>
          <a:stretch>
            <a:fillRect/>
          </a:stretch>
        </p:blipFill>
        <p:spPr>
          <a:xfrm>
            <a:off x="7411656" y="2592730"/>
            <a:ext cx="4691369" cy="3518527"/>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a:extLst>
              <a:ext uri="{FF2B5EF4-FFF2-40B4-BE49-F238E27FC236}">
                <a16:creationId xmlns:a16="http://schemas.microsoft.com/office/drawing/2014/main" id="{F0F80E40-F8F4-A54A-B104-F126AB281414}"/>
              </a:ext>
            </a:extLst>
          </p:cNvPr>
          <p:cNvSpPr>
            <a:spLocks noChangeArrowheads="1"/>
          </p:cNvSpPr>
          <p:nvPr/>
        </p:nvSpPr>
        <p:spPr bwMode="auto">
          <a:xfrm>
            <a:off x="1143000" y="0"/>
            <a:ext cx="9829800" cy="1066800"/>
          </a:xfrm>
          <a:prstGeom prst="rect">
            <a:avLst/>
          </a:prstGeom>
          <a:noFill/>
          <a:ln w="9525">
            <a:noFill/>
            <a:miter lim="800000"/>
            <a:headEnd/>
            <a:tailEnd/>
          </a:ln>
        </p:spPr>
        <p:txBody>
          <a:bodyPr anchor="ctr"/>
          <a:lstStyle/>
          <a:p>
            <a:pPr marL="0" lvl="1" algn="ctr">
              <a:defRPr/>
            </a:pPr>
            <a:r>
              <a:rPr lang="el-GR" sz="3200" b="1" dirty="0">
                <a:solidFill>
                  <a:srgbClr val="A50021"/>
                </a:solidFill>
                <a:effectLst>
                  <a:outerShdw blurRad="38100" dist="38100" dir="2700000" algn="tl">
                    <a:srgbClr val="000000"/>
                  </a:outerShdw>
                </a:effectLst>
                <a:latin typeface="Tahoma" pitchFamily="34" charset="0"/>
                <a:cs typeface="Arial" charset="0"/>
              </a:rPr>
              <a:t>Πρακτικά θέματα των </a:t>
            </a:r>
            <a:r>
              <a:rPr lang="el-GR" sz="3200" b="1" dirty="0" err="1">
                <a:solidFill>
                  <a:srgbClr val="A50021"/>
                </a:solidFill>
                <a:effectLst>
                  <a:outerShdw blurRad="38100" dist="38100" dir="2700000" algn="tl">
                    <a:srgbClr val="000000"/>
                  </a:outerShdw>
                </a:effectLst>
                <a:latin typeface="Tahoma" pitchFamily="34" charset="0"/>
                <a:cs typeface="Arial" charset="0"/>
              </a:rPr>
              <a:t>βιοαντιδραστήρων</a:t>
            </a:r>
            <a:endParaRPr lang="en-US" sz="2400" b="1" dirty="0">
              <a:solidFill>
                <a:srgbClr val="A50021"/>
              </a:solidFill>
              <a:latin typeface="Comic Sans MS" pitchFamily="66" charset="0"/>
              <a:cs typeface="Arial" charset="0"/>
            </a:endParaRPr>
          </a:p>
          <a:p>
            <a:pPr marL="0" lvl="1" algn="ctr">
              <a:defRPr/>
            </a:pPr>
            <a:r>
              <a:rPr lang="en-US" sz="3200" b="1" dirty="0">
                <a:solidFill>
                  <a:srgbClr val="A50021"/>
                </a:solidFill>
                <a:latin typeface="Comic Sans MS" pitchFamily="66" charset="0"/>
              </a:rPr>
              <a:t>-</a:t>
            </a:r>
            <a:r>
              <a:rPr lang="el-GR" sz="3200" b="1" dirty="0">
                <a:solidFill>
                  <a:srgbClr val="A50021"/>
                </a:solidFill>
                <a:latin typeface="Comic Sans MS" pitchFamily="66" charset="0"/>
              </a:rPr>
              <a:t>Έλεγχος θερμοκρασίας</a:t>
            </a:r>
            <a:r>
              <a:rPr lang="en-US" sz="3200" b="1" dirty="0">
                <a:solidFill>
                  <a:srgbClr val="A50021"/>
                </a:solidFill>
                <a:latin typeface="Comic Sans MS" pitchFamily="66" charset="0"/>
              </a:rPr>
              <a:t> (</a:t>
            </a:r>
            <a:r>
              <a:rPr lang="el-GR" sz="3200" b="1" dirty="0">
                <a:solidFill>
                  <a:srgbClr val="A50021"/>
                </a:solidFill>
                <a:latin typeface="Comic Sans MS" pitchFamily="66" charset="0"/>
              </a:rPr>
              <a:t>μεταφορά θερμότητας</a:t>
            </a:r>
            <a:r>
              <a:rPr lang="en-US" sz="3200" b="1" dirty="0">
                <a:solidFill>
                  <a:srgbClr val="A50021"/>
                </a:solidFill>
                <a:latin typeface="Comic Sans MS" pitchFamily="66" charset="0"/>
              </a:rPr>
              <a:t>)</a:t>
            </a:r>
          </a:p>
        </p:txBody>
      </p:sp>
      <p:pic>
        <p:nvPicPr>
          <p:cNvPr id="40963" name="Picture 8">
            <a:extLst>
              <a:ext uri="{FF2B5EF4-FFF2-40B4-BE49-F238E27FC236}">
                <a16:creationId xmlns:a16="http://schemas.microsoft.com/office/drawing/2014/main" id="{48F05D45-17F8-790C-40C3-510503806F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747964"/>
            <a:ext cx="6553200" cy="411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Text Box 9">
            <a:extLst>
              <a:ext uri="{FF2B5EF4-FFF2-40B4-BE49-F238E27FC236}">
                <a16:creationId xmlns:a16="http://schemas.microsoft.com/office/drawing/2014/main" id="{8DB7EA08-0175-0244-7F3F-47C0E2D8CD3C}"/>
              </a:ext>
            </a:extLst>
          </p:cNvPr>
          <p:cNvSpPr txBox="1">
            <a:spLocks noChangeArrowheads="1"/>
          </p:cNvSpPr>
          <p:nvPr/>
        </p:nvSpPr>
        <p:spPr bwMode="auto">
          <a:xfrm>
            <a:off x="1524000" y="1268414"/>
            <a:ext cx="9144000" cy="1169987"/>
          </a:xfrm>
          <a:prstGeom prst="rect">
            <a:avLst/>
          </a:prstGeom>
          <a:noFill/>
          <a:ln w="50800">
            <a:solidFill>
              <a:srgbClr val="8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l-GR" altLang="en-US" sz="2000">
                <a:solidFill>
                  <a:srgbClr val="000099"/>
                </a:solidFill>
                <a:latin typeface="Calibri" panose="020F0502020204030204" pitchFamily="34" charset="0"/>
              </a:rPr>
              <a:t>Επιφάνεια εναλλαγής θερμότητας</a:t>
            </a:r>
            <a:r>
              <a:rPr lang="en-US" altLang="en-US" sz="2000">
                <a:solidFill>
                  <a:srgbClr val="000099"/>
                </a:solidFill>
                <a:latin typeface="Calibri" panose="020F0502020204030204" pitchFamily="34" charset="0"/>
              </a:rPr>
              <a:t>: </a:t>
            </a:r>
          </a:p>
          <a:p>
            <a:pPr eaLnBrk="1" hangingPunct="1">
              <a:buFontTx/>
              <a:buAutoNum type="arabicPeriod"/>
            </a:pPr>
            <a:r>
              <a:rPr lang="el-GR" altLang="en-US" sz="1600">
                <a:solidFill>
                  <a:srgbClr val="000099"/>
                </a:solidFill>
                <a:latin typeface="Calibri" panose="020F0502020204030204" pitchFamily="34" charset="0"/>
              </a:rPr>
              <a:t>Χαμηλή στο</a:t>
            </a:r>
            <a:r>
              <a:rPr lang="en-US" altLang="en-US" sz="1600">
                <a:solidFill>
                  <a:srgbClr val="000099"/>
                </a:solidFill>
                <a:latin typeface="Calibri" panose="020F0502020204030204" pitchFamily="34" charset="0"/>
              </a:rPr>
              <a:t> </a:t>
            </a:r>
            <a:r>
              <a:rPr lang="el-GR" altLang="en-US" sz="1600">
                <a:solidFill>
                  <a:srgbClr val="000099"/>
                </a:solidFill>
                <a:latin typeface="Calibri" panose="020F0502020204030204" pitchFamily="34" charset="0"/>
              </a:rPr>
              <a:t>εξωτερικό</a:t>
            </a:r>
            <a:r>
              <a:rPr lang="en-US" altLang="en-US" sz="1600">
                <a:solidFill>
                  <a:srgbClr val="000099"/>
                </a:solidFill>
                <a:latin typeface="Calibri" panose="020F0502020204030204" pitchFamily="34" charset="0"/>
              </a:rPr>
              <a:t> (a) </a:t>
            </a:r>
            <a:r>
              <a:rPr lang="el-GR" altLang="en-US" sz="1600">
                <a:solidFill>
                  <a:srgbClr val="000099"/>
                </a:solidFill>
                <a:latin typeface="Calibri" panose="020F0502020204030204" pitchFamily="34" charset="0"/>
              </a:rPr>
              <a:t>περίβλημα και </a:t>
            </a:r>
            <a:r>
              <a:rPr lang="en-US" altLang="en-US" sz="1600">
                <a:solidFill>
                  <a:srgbClr val="000099"/>
                </a:solidFill>
                <a:latin typeface="Calibri" panose="020F0502020204030204" pitchFamily="34" charset="0"/>
              </a:rPr>
              <a:t>(b) </a:t>
            </a:r>
            <a:r>
              <a:rPr lang="el-GR" altLang="en-US" sz="1600">
                <a:solidFill>
                  <a:srgbClr val="000099"/>
                </a:solidFill>
                <a:latin typeface="Calibri" panose="020F0502020204030204" pitchFamily="34" charset="0"/>
              </a:rPr>
              <a:t>σπείραμα</a:t>
            </a:r>
            <a:r>
              <a:rPr lang="en-US" altLang="en-US" sz="1600">
                <a:solidFill>
                  <a:srgbClr val="000099"/>
                </a:solidFill>
                <a:latin typeface="Calibri" panose="020F0502020204030204" pitchFamily="34" charset="0"/>
              </a:rPr>
              <a:t> </a:t>
            </a:r>
            <a:r>
              <a:rPr lang="el-GR" altLang="en-US" sz="1600">
                <a:solidFill>
                  <a:srgbClr val="000099"/>
                </a:solidFill>
                <a:latin typeface="Calibri" panose="020F0502020204030204" pitchFamily="34" charset="0"/>
              </a:rPr>
              <a:t>σε μικρούς αντιδραστήρες</a:t>
            </a:r>
            <a:endParaRPr lang="en-US" altLang="en-US" sz="1600">
              <a:solidFill>
                <a:srgbClr val="000099"/>
              </a:solidFill>
              <a:latin typeface="Calibri" panose="020F0502020204030204" pitchFamily="34" charset="0"/>
            </a:endParaRPr>
          </a:p>
          <a:p>
            <a:pPr eaLnBrk="1" hangingPunct="1">
              <a:buFontTx/>
              <a:buAutoNum type="arabicPeriod"/>
            </a:pPr>
            <a:r>
              <a:rPr lang="el-GR" altLang="en-US" sz="1600">
                <a:solidFill>
                  <a:srgbClr val="000099"/>
                </a:solidFill>
                <a:latin typeface="Calibri" panose="020F0502020204030204" pitchFamily="34" charset="0"/>
              </a:rPr>
              <a:t>Υψηλή σε εσωτερικό</a:t>
            </a:r>
            <a:r>
              <a:rPr lang="en-US" altLang="en-US" sz="1600">
                <a:solidFill>
                  <a:srgbClr val="000099"/>
                </a:solidFill>
                <a:latin typeface="Calibri" panose="020F0502020204030204" pitchFamily="34" charset="0"/>
              </a:rPr>
              <a:t> </a:t>
            </a:r>
            <a:r>
              <a:rPr lang="el-GR" altLang="en-US" sz="1600">
                <a:solidFill>
                  <a:srgbClr val="000099"/>
                </a:solidFill>
                <a:latin typeface="Calibri" panose="020F0502020204030204" pitchFamily="34" charset="0"/>
              </a:rPr>
              <a:t>σπείραμα </a:t>
            </a:r>
            <a:r>
              <a:rPr lang="en-US" altLang="en-US" sz="1600">
                <a:solidFill>
                  <a:srgbClr val="000099"/>
                </a:solidFill>
                <a:latin typeface="Calibri" panose="020F0502020204030204" pitchFamily="34" charset="0"/>
              </a:rPr>
              <a:t>(c) </a:t>
            </a:r>
            <a:r>
              <a:rPr lang="el-GR" altLang="en-US" sz="1600">
                <a:solidFill>
                  <a:srgbClr val="000099"/>
                </a:solidFill>
                <a:latin typeface="Calibri" panose="020F0502020204030204" pitchFamily="34" charset="0"/>
              </a:rPr>
              <a:t>ελικοειδές και</a:t>
            </a:r>
            <a:r>
              <a:rPr lang="en-US" altLang="en-US" sz="1600">
                <a:solidFill>
                  <a:srgbClr val="000099"/>
                </a:solidFill>
                <a:latin typeface="Calibri" panose="020F0502020204030204" pitchFamily="34" charset="0"/>
              </a:rPr>
              <a:t> (d) </a:t>
            </a:r>
            <a:r>
              <a:rPr lang="el-GR" altLang="en-US" sz="1600">
                <a:solidFill>
                  <a:srgbClr val="000099"/>
                </a:solidFill>
                <a:latin typeface="Calibri" panose="020F0502020204030204" pitchFamily="34" charset="0"/>
              </a:rPr>
              <a:t>ρυθμιζόμενο</a:t>
            </a:r>
            <a:r>
              <a:rPr lang="en-US" altLang="en-US" sz="1600">
                <a:solidFill>
                  <a:srgbClr val="000099"/>
                </a:solidFill>
                <a:latin typeface="Calibri" panose="020F0502020204030204" pitchFamily="34" charset="0"/>
              </a:rPr>
              <a:t> </a:t>
            </a:r>
            <a:r>
              <a:rPr lang="el-GR" altLang="en-US" sz="1600">
                <a:solidFill>
                  <a:srgbClr val="000099"/>
                </a:solidFill>
                <a:latin typeface="Calibri" panose="020F0502020204030204" pitchFamily="34" charset="0"/>
              </a:rPr>
              <a:t>σε μεγάλους αντιδραστήρες</a:t>
            </a:r>
            <a:endParaRPr lang="en-US" altLang="en-US" sz="1600">
              <a:solidFill>
                <a:srgbClr val="000099"/>
              </a:solidFill>
              <a:latin typeface="Calibri" panose="020F0502020204030204" pitchFamily="34" charset="0"/>
            </a:endParaRPr>
          </a:p>
          <a:p>
            <a:pPr eaLnBrk="1" hangingPunct="1">
              <a:buFontTx/>
              <a:buAutoNum type="arabicPeriod"/>
            </a:pPr>
            <a:r>
              <a:rPr lang="el-GR" altLang="en-US" sz="1600">
                <a:solidFill>
                  <a:srgbClr val="000099"/>
                </a:solidFill>
                <a:latin typeface="Calibri" panose="020F0502020204030204" pitchFamily="34" charset="0"/>
              </a:rPr>
              <a:t>Προσαρμόσιμη σε περίπτωση </a:t>
            </a:r>
            <a:r>
              <a:rPr lang="en-US" altLang="en-US" sz="1600">
                <a:solidFill>
                  <a:srgbClr val="000099"/>
                </a:solidFill>
                <a:latin typeface="Calibri" panose="020F0502020204030204" pitchFamily="34" charset="0"/>
              </a:rPr>
              <a:t>(e) </a:t>
            </a:r>
            <a:r>
              <a:rPr lang="el-GR" altLang="en-US" sz="1600">
                <a:solidFill>
                  <a:srgbClr val="000099"/>
                </a:solidFill>
                <a:latin typeface="Calibri" panose="020F0502020204030204" pitchFamily="34" charset="0"/>
              </a:rPr>
              <a:t>εξωτερικού εναλλάκτη</a:t>
            </a:r>
            <a:endParaRPr lang="en-US" altLang="en-US" sz="1600">
              <a:solidFill>
                <a:srgbClr val="000099"/>
              </a:solidFill>
              <a:latin typeface="Calibri" panose="020F0502020204030204" pitchFamily="34" charset="0"/>
            </a:endParaRPr>
          </a:p>
        </p:txBody>
      </p:sp>
      <p:sp>
        <p:nvSpPr>
          <p:cNvPr id="40965" name="Rectangle 11">
            <a:extLst>
              <a:ext uri="{FF2B5EF4-FFF2-40B4-BE49-F238E27FC236}">
                <a16:creationId xmlns:a16="http://schemas.microsoft.com/office/drawing/2014/main" id="{1E1B83BC-CA4A-CEB5-09AD-AF4FC9DB666E}"/>
              </a:ext>
            </a:extLst>
          </p:cNvPr>
          <p:cNvSpPr>
            <a:spLocks noChangeArrowheads="1"/>
          </p:cNvSpPr>
          <p:nvPr/>
        </p:nvSpPr>
        <p:spPr bwMode="auto">
          <a:xfrm>
            <a:off x="8001000" y="2743201"/>
            <a:ext cx="2667000" cy="1077913"/>
          </a:xfrm>
          <a:prstGeom prst="rect">
            <a:avLst/>
          </a:prstGeom>
          <a:noFill/>
          <a:ln w="34925">
            <a:solidFill>
              <a:srgbClr val="8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1600">
                <a:solidFill>
                  <a:srgbClr val="000099"/>
                </a:solidFill>
                <a:latin typeface="Calibri" panose="020F0502020204030204" pitchFamily="34" charset="0"/>
              </a:rPr>
              <a:t>Δυσκολία στον καθαρισμό</a:t>
            </a:r>
            <a:endParaRPr lang="en-US" altLang="en-US" sz="1600">
              <a:solidFill>
                <a:srgbClr val="000099"/>
              </a:solidFill>
              <a:latin typeface="Calibri" panose="020F0502020204030204" pitchFamily="34" charset="0"/>
            </a:endParaRPr>
          </a:p>
          <a:p>
            <a:pPr eaLnBrk="1" hangingPunct="1"/>
            <a:r>
              <a:rPr lang="el-GR" altLang="en-US" sz="1600">
                <a:solidFill>
                  <a:srgbClr val="000099"/>
                </a:solidFill>
                <a:latin typeface="Calibri" panose="020F0502020204030204" pitchFamily="34" charset="0"/>
              </a:rPr>
              <a:t>Λερώνονται εύκολα από κύτταρα που αναπτύσσονται στην επιφάνειά τους</a:t>
            </a:r>
            <a:endParaRPr lang="en-US" altLang="en-US" sz="1600">
              <a:solidFill>
                <a:srgbClr val="000099"/>
              </a:solidFill>
              <a:latin typeface="Calibri" panose="020F0502020204030204" pitchFamily="34" charset="0"/>
            </a:endParaRPr>
          </a:p>
        </p:txBody>
      </p:sp>
      <p:sp>
        <p:nvSpPr>
          <p:cNvPr id="40966" name="Line 12">
            <a:extLst>
              <a:ext uri="{FF2B5EF4-FFF2-40B4-BE49-F238E27FC236}">
                <a16:creationId xmlns:a16="http://schemas.microsoft.com/office/drawing/2014/main" id="{3B00B648-F325-8550-4E10-3BC70F0EB163}"/>
              </a:ext>
            </a:extLst>
          </p:cNvPr>
          <p:cNvSpPr>
            <a:spLocks noChangeShapeType="1"/>
          </p:cNvSpPr>
          <p:nvPr/>
        </p:nvSpPr>
        <p:spPr bwMode="auto">
          <a:xfrm flipH="1">
            <a:off x="7467600" y="3733800"/>
            <a:ext cx="609600" cy="228600"/>
          </a:xfrm>
          <a:prstGeom prst="line">
            <a:avLst/>
          </a:prstGeom>
          <a:noFill/>
          <a:ln w="28575">
            <a:solidFill>
              <a:srgbClr val="8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0967" name="Line 13">
            <a:extLst>
              <a:ext uri="{FF2B5EF4-FFF2-40B4-BE49-F238E27FC236}">
                <a16:creationId xmlns:a16="http://schemas.microsoft.com/office/drawing/2014/main" id="{C03A405F-6E96-798D-AC9B-7E8B4C5B7C69}"/>
              </a:ext>
            </a:extLst>
          </p:cNvPr>
          <p:cNvSpPr>
            <a:spLocks noChangeShapeType="1"/>
          </p:cNvSpPr>
          <p:nvPr/>
        </p:nvSpPr>
        <p:spPr bwMode="auto">
          <a:xfrm flipH="1">
            <a:off x="4267200" y="3810000"/>
            <a:ext cx="6248400" cy="1371600"/>
          </a:xfrm>
          <a:prstGeom prst="line">
            <a:avLst/>
          </a:prstGeom>
          <a:noFill/>
          <a:ln w="28575">
            <a:solidFill>
              <a:srgbClr val="8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0968" name="Rectangle 14">
            <a:extLst>
              <a:ext uri="{FF2B5EF4-FFF2-40B4-BE49-F238E27FC236}">
                <a16:creationId xmlns:a16="http://schemas.microsoft.com/office/drawing/2014/main" id="{25D3CB42-B71B-2D60-9F2E-7BC7967B7D11}"/>
              </a:ext>
            </a:extLst>
          </p:cNvPr>
          <p:cNvSpPr>
            <a:spLocks noChangeArrowheads="1"/>
          </p:cNvSpPr>
          <p:nvPr/>
        </p:nvSpPr>
        <p:spPr bwMode="auto">
          <a:xfrm>
            <a:off x="8077200" y="4724400"/>
            <a:ext cx="2590800" cy="1816100"/>
          </a:xfrm>
          <a:prstGeom prst="rect">
            <a:avLst/>
          </a:prstGeom>
          <a:noFill/>
          <a:ln w="34925">
            <a:solidFill>
              <a:srgbClr val="8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l-GR" altLang="en-US" sz="1600">
                <a:solidFill>
                  <a:srgbClr val="000099"/>
                </a:solidFill>
                <a:latin typeface="Calibri" panose="020F0502020204030204" pitchFamily="34" charset="0"/>
              </a:rPr>
              <a:t>Πανεύκολος καθαρισμός</a:t>
            </a:r>
            <a:endParaRPr lang="en-US" altLang="en-US" sz="1600">
              <a:solidFill>
                <a:srgbClr val="000099"/>
              </a:solidFill>
              <a:latin typeface="Calibri" panose="020F0502020204030204" pitchFamily="34" charset="0"/>
            </a:endParaRPr>
          </a:p>
          <a:p>
            <a:pPr eaLnBrk="1" hangingPunct="1"/>
            <a:endParaRPr lang="en-US" altLang="en-US" sz="1600">
              <a:solidFill>
                <a:srgbClr val="000099"/>
              </a:solidFill>
              <a:latin typeface="Calibri" panose="020F0502020204030204" pitchFamily="34" charset="0"/>
            </a:endParaRPr>
          </a:p>
          <a:p>
            <a:pPr eaLnBrk="1" hangingPunct="1">
              <a:buFontTx/>
              <a:buChar char="•"/>
            </a:pPr>
            <a:r>
              <a:rPr lang="el-GR" altLang="en-US" sz="1600">
                <a:solidFill>
                  <a:srgbClr val="000099"/>
                </a:solidFill>
                <a:latin typeface="Calibri" panose="020F0502020204030204" pitchFamily="34" charset="0"/>
              </a:rPr>
              <a:t>Απαίτηση αποστείρωσης</a:t>
            </a:r>
            <a:endParaRPr lang="en-US" altLang="en-US" sz="1600">
              <a:solidFill>
                <a:srgbClr val="000099"/>
              </a:solidFill>
              <a:latin typeface="Calibri" panose="020F0502020204030204" pitchFamily="34" charset="0"/>
            </a:endParaRPr>
          </a:p>
          <a:p>
            <a:pPr eaLnBrk="1" hangingPunct="1">
              <a:buFontTx/>
              <a:buChar char="•"/>
            </a:pPr>
            <a:r>
              <a:rPr lang="el-GR" altLang="en-US" sz="1600">
                <a:solidFill>
                  <a:srgbClr val="000099"/>
                </a:solidFill>
                <a:latin typeface="Calibri" panose="020F0502020204030204" pitchFamily="34" charset="0"/>
              </a:rPr>
              <a:t>Διατμητικές τάσεις στα κύτταρα</a:t>
            </a:r>
            <a:endParaRPr lang="en-US" altLang="en-US" sz="1600">
              <a:solidFill>
                <a:srgbClr val="000099"/>
              </a:solidFill>
              <a:latin typeface="Calibri" panose="020F0502020204030204" pitchFamily="34" charset="0"/>
            </a:endParaRPr>
          </a:p>
          <a:p>
            <a:pPr eaLnBrk="1" hangingPunct="1">
              <a:buFontTx/>
              <a:buChar char="•"/>
            </a:pPr>
            <a:r>
              <a:rPr lang="el-GR" altLang="en-US" sz="1600">
                <a:solidFill>
                  <a:srgbClr val="000099"/>
                </a:solidFill>
                <a:latin typeface="Calibri" panose="020F0502020204030204" pitchFamily="34" charset="0"/>
              </a:rPr>
              <a:t>Απώλεια οξυγόνου</a:t>
            </a:r>
            <a:endParaRPr lang="en-US" altLang="en-US" sz="1600">
              <a:solidFill>
                <a:srgbClr val="000099"/>
              </a:solidFill>
              <a:latin typeface="Calibri" panose="020F0502020204030204" pitchFamily="34" charset="0"/>
            </a:endParaRPr>
          </a:p>
        </p:txBody>
      </p:sp>
      <p:sp>
        <p:nvSpPr>
          <p:cNvPr id="40969" name="Line 15">
            <a:extLst>
              <a:ext uri="{FF2B5EF4-FFF2-40B4-BE49-F238E27FC236}">
                <a16:creationId xmlns:a16="http://schemas.microsoft.com/office/drawing/2014/main" id="{EBBC7774-8623-1EC1-104A-906CDC2A6184}"/>
              </a:ext>
            </a:extLst>
          </p:cNvPr>
          <p:cNvSpPr>
            <a:spLocks noChangeShapeType="1"/>
          </p:cNvSpPr>
          <p:nvPr/>
        </p:nvSpPr>
        <p:spPr bwMode="auto">
          <a:xfrm flipH="1">
            <a:off x="7162800" y="4953000"/>
            <a:ext cx="990600" cy="152400"/>
          </a:xfrm>
          <a:prstGeom prst="line">
            <a:avLst/>
          </a:prstGeom>
          <a:noFill/>
          <a:ln w="28575">
            <a:solidFill>
              <a:srgbClr val="8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Text Box 3">
            <a:extLst>
              <a:ext uri="{FF2B5EF4-FFF2-40B4-BE49-F238E27FC236}">
                <a16:creationId xmlns:a16="http://schemas.microsoft.com/office/drawing/2014/main" id="{1D17DE69-86B8-ED3E-7155-04E48133C4BB}"/>
              </a:ext>
            </a:extLst>
          </p:cNvPr>
          <p:cNvSpPr txBox="1">
            <a:spLocks noChangeArrowheads="1"/>
          </p:cNvSpPr>
          <p:nvPr/>
        </p:nvSpPr>
        <p:spPr bwMode="auto">
          <a:xfrm>
            <a:off x="1828800" y="1208088"/>
            <a:ext cx="8382000" cy="1230312"/>
          </a:xfrm>
          <a:prstGeom prst="rect">
            <a:avLst/>
          </a:prstGeom>
          <a:noFill/>
          <a:ln w="38100">
            <a:solidFill>
              <a:srgbClr val="8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l-GR" altLang="en-US" sz="2000" dirty="0">
                <a:solidFill>
                  <a:srgbClr val="000099"/>
                </a:solidFill>
                <a:latin typeface="Calibri" panose="020F0502020204030204" pitchFamily="34" charset="0"/>
              </a:rPr>
              <a:t>Όλες οι βιολογικές αντιδράσεις είναι τριπλής φάσης </a:t>
            </a:r>
            <a:r>
              <a:rPr lang="en-US" altLang="en-US" sz="2000" dirty="0">
                <a:solidFill>
                  <a:srgbClr val="000099"/>
                </a:solidFill>
                <a:latin typeface="Calibri" panose="020F0502020204030204" pitchFamily="34" charset="0"/>
              </a:rPr>
              <a:t>(</a:t>
            </a:r>
            <a:r>
              <a:rPr lang="el-GR" altLang="en-US" sz="2000" dirty="0">
                <a:solidFill>
                  <a:srgbClr val="000099"/>
                </a:solidFill>
                <a:latin typeface="Calibri" panose="020F0502020204030204" pitchFamily="34" charset="0"/>
              </a:rPr>
              <a:t>αέριο</a:t>
            </a:r>
            <a:r>
              <a:rPr lang="en-US" altLang="en-US" sz="2000" dirty="0">
                <a:solidFill>
                  <a:srgbClr val="000099"/>
                </a:solidFill>
                <a:latin typeface="Calibri" panose="020F0502020204030204" pitchFamily="34" charset="0"/>
              </a:rPr>
              <a:t>-</a:t>
            </a:r>
            <a:r>
              <a:rPr lang="el-GR" altLang="en-US" sz="2000" dirty="0">
                <a:solidFill>
                  <a:srgbClr val="000099"/>
                </a:solidFill>
                <a:latin typeface="Calibri" panose="020F0502020204030204" pitchFamily="34" charset="0"/>
              </a:rPr>
              <a:t>υγρό</a:t>
            </a:r>
            <a:r>
              <a:rPr lang="en-US" altLang="en-US" sz="2000" dirty="0">
                <a:solidFill>
                  <a:srgbClr val="000099"/>
                </a:solidFill>
                <a:latin typeface="Calibri" panose="020F0502020204030204" pitchFamily="34" charset="0"/>
              </a:rPr>
              <a:t>-</a:t>
            </a:r>
            <a:r>
              <a:rPr lang="el-GR" altLang="en-US" sz="2000" dirty="0">
                <a:solidFill>
                  <a:srgbClr val="000099"/>
                </a:solidFill>
                <a:latin typeface="Calibri" panose="020F0502020204030204" pitchFamily="34" charset="0"/>
              </a:rPr>
              <a:t>στερεό</a:t>
            </a:r>
            <a:r>
              <a:rPr lang="en-US" altLang="en-US" sz="2000" dirty="0">
                <a:solidFill>
                  <a:srgbClr val="000099"/>
                </a:solidFill>
                <a:latin typeface="Calibri" panose="020F0502020204030204" pitchFamily="34" charset="0"/>
              </a:rPr>
              <a:t>)</a:t>
            </a:r>
            <a:endParaRPr lang="el-GR" altLang="en-US" sz="2000" dirty="0">
              <a:solidFill>
                <a:srgbClr val="000099"/>
              </a:solidFill>
              <a:latin typeface="Calibri" panose="020F0502020204030204" pitchFamily="34" charset="0"/>
            </a:endParaRPr>
          </a:p>
          <a:p>
            <a:pPr eaLnBrk="1" hangingPunct="1">
              <a:spcBef>
                <a:spcPct val="50000"/>
              </a:spcBef>
            </a:pPr>
            <a:r>
              <a:rPr lang="el-GR" altLang="en-US" sz="2000" dirty="0">
                <a:solidFill>
                  <a:srgbClr val="000099"/>
                </a:solidFill>
                <a:latin typeface="Calibri" panose="020F0502020204030204" pitchFamily="34" charset="0"/>
              </a:rPr>
              <a:t>Είναι κρίσιμη η </a:t>
            </a:r>
            <a:r>
              <a:rPr lang="el-GR" altLang="en-US" sz="2000" b="1" dirty="0">
                <a:solidFill>
                  <a:srgbClr val="000099"/>
                </a:solidFill>
                <a:latin typeface="Calibri" panose="020F0502020204030204" pitchFamily="34" charset="0"/>
              </a:rPr>
              <a:t>μεταφορά μάζας</a:t>
            </a:r>
            <a:r>
              <a:rPr lang="el-GR" altLang="en-US" sz="2000" dirty="0">
                <a:solidFill>
                  <a:srgbClr val="000099"/>
                </a:solidFill>
                <a:latin typeface="Calibri" panose="020F0502020204030204" pitchFamily="34" charset="0"/>
              </a:rPr>
              <a:t> μεταξύ φάσεων (π.χ. η τροφοδοσία οξυγόνου σε αεροβική χώνευση)</a:t>
            </a:r>
            <a:r>
              <a:rPr lang="en-US" altLang="en-US" sz="2400" dirty="0">
                <a:solidFill>
                  <a:srgbClr val="000099"/>
                </a:solidFill>
                <a:latin typeface="Calibri" panose="020F0502020204030204" pitchFamily="34" charset="0"/>
              </a:rPr>
              <a:t> </a:t>
            </a:r>
          </a:p>
        </p:txBody>
      </p:sp>
      <p:graphicFrame>
        <p:nvGraphicFramePr>
          <p:cNvPr id="7170" name="Object 4">
            <a:extLst>
              <a:ext uri="{FF2B5EF4-FFF2-40B4-BE49-F238E27FC236}">
                <a16:creationId xmlns:a16="http://schemas.microsoft.com/office/drawing/2014/main" id="{7E111C6F-1B57-CC1E-F373-EBAE4F6ACF8C}"/>
              </a:ext>
            </a:extLst>
          </p:cNvPr>
          <p:cNvGraphicFramePr>
            <a:graphicFrameLocks noChangeAspect="1"/>
          </p:cNvGraphicFramePr>
          <p:nvPr/>
        </p:nvGraphicFramePr>
        <p:xfrm>
          <a:off x="6248400" y="3429000"/>
          <a:ext cx="1676400" cy="552450"/>
        </p:xfrm>
        <a:graphic>
          <a:graphicData uri="http://schemas.openxmlformats.org/presentationml/2006/ole">
            <mc:AlternateContent xmlns:mc="http://schemas.openxmlformats.org/markup-compatibility/2006">
              <mc:Choice xmlns:v="urn:schemas-microsoft-com:vml" Requires="v">
                <p:oleObj r:id="rId2" imgW="19304000" imgH="6438900" progId="Equation.3">
                  <p:embed/>
                </p:oleObj>
              </mc:Choice>
              <mc:Fallback>
                <p:oleObj r:id="rId2" imgW="19304000" imgH="6438900" progId="Equation.3">
                  <p:embed/>
                  <p:pic>
                    <p:nvPicPr>
                      <p:cNvPr id="7170" name="Object 4">
                        <a:extLst>
                          <a:ext uri="{FF2B5EF4-FFF2-40B4-BE49-F238E27FC236}">
                            <a16:creationId xmlns:a16="http://schemas.microsoft.com/office/drawing/2014/main" id="{7E111C6F-1B57-CC1E-F373-EBAE4F6ACF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3429000"/>
                        <a:ext cx="1676400" cy="552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171" name="Object 5">
            <a:extLst>
              <a:ext uri="{FF2B5EF4-FFF2-40B4-BE49-F238E27FC236}">
                <a16:creationId xmlns:a16="http://schemas.microsoft.com/office/drawing/2014/main" id="{507BBE10-AC08-8E16-D942-082FF0592E16}"/>
              </a:ext>
            </a:extLst>
          </p:cNvPr>
          <p:cNvGraphicFramePr>
            <a:graphicFrameLocks noChangeAspect="1"/>
          </p:cNvGraphicFramePr>
          <p:nvPr/>
        </p:nvGraphicFramePr>
        <p:xfrm>
          <a:off x="3062289" y="3444876"/>
          <a:ext cx="2789237" cy="658813"/>
        </p:xfrm>
        <a:graphic>
          <a:graphicData uri="http://schemas.openxmlformats.org/presentationml/2006/ole">
            <mc:AlternateContent xmlns:mc="http://schemas.openxmlformats.org/markup-compatibility/2006">
              <mc:Choice xmlns:v="urn:schemas-microsoft-com:vml" Requires="v">
                <p:oleObj name="Εξίσωση" r:id="rId4" imgW="26035000" imgH="6146800" progId="Equation.3">
                  <p:embed/>
                </p:oleObj>
              </mc:Choice>
              <mc:Fallback>
                <p:oleObj name="Εξίσωση" r:id="rId4" imgW="26035000" imgH="6146800" progId="Equation.3">
                  <p:embed/>
                  <p:pic>
                    <p:nvPicPr>
                      <p:cNvPr id="7171" name="Object 5">
                        <a:extLst>
                          <a:ext uri="{FF2B5EF4-FFF2-40B4-BE49-F238E27FC236}">
                            <a16:creationId xmlns:a16="http://schemas.microsoft.com/office/drawing/2014/main" id="{507BBE10-AC08-8E16-D942-082FF0592E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62289" y="3444876"/>
                        <a:ext cx="2789237" cy="658813"/>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173" name="Text Box 6">
            <a:extLst>
              <a:ext uri="{FF2B5EF4-FFF2-40B4-BE49-F238E27FC236}">
                <a16:creationId xmlns:a16="http://schemas.microsoft.com/office/drawing/2014/main" id="{C7B22222-5540-C68D-AD44-49D74F292F3E}"/>
              </a:ext>
            </a:extLst>
          </p:cNvPr>
          <p:cNvSpPr txBox="1">
            <a:spLocks noChangeArrowheads="1"/>
          </p:cNvSpPr>
          <p:nvPr/>
        </p:nvSpPr>
        <p:spPr bwMode="auto">
          <a:xfrm>
            <a:off x="1905000" y="2743201"/>
            <a:ext cx="8382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l-GR" altLang="en-US" sz="2400">
                <a:solidFill>
                  <a:srgbClr val="000099"/>
                </a:solidFill>
                <a:latin typeface="Calibri" panose="020F0502020204030204" pitchFamily="34" charset="0"/>
              </a:rPr>
              <a:t>Η εξίσωση που καθορίζει το ρυθμό μεταφοράς οξυγόνου είναι</a:t>
            </a:r>
            <a:r>
              <a:rPr lang="en-US" altLang="en-US" sz="2400">
                <a:solidFill>
                  <a:srgbClr val="000099"/>
                </a:solidFill>
                <a:latin typeface="Calibri" panose="020F0502020204030204" pitchFamily="34" charset="0"/>
              </a:rPr>
              <a:t>:</a:t>
            </a:r>
          </a:p>
        </p:txBody>
      </p:sp>
      <p:sp>
        <p:nvSpPr>
          <p:cNvPr id="7174" name="Text Box 14">
            <a:extLst>
              <a:ext uri="{FF2B5EF4-FFF2-40B4-BE49-F238E27FC236}">
                <a16:creationId xmlns:a16="http://schemas.microsoft.com/office/drawing/2014/main" id="{773519B0-7EB3-4751-8D95-215BBD063593}"/>
              </a:ext>
            </a:extLst>
          </p:cNvPr>
          <p:cNvSpPr txBox="1">
            <a:spLocks noChangeArrowheads="1"/>
          </p:cNvSpPr>
          <p:nvPr/>
        </p:nvSpPr>
        <p:spPr bwMode="auto">
          <a:xfrm>
            <a:off x="1828800" y="4476750"/>
            <a:ext cx="8229600" cy="2000250"/>
          </a:xfrm>
          <a:prstGeom prst="rect">
            <a:avLst/>
          </a:prstGeom>
          <a:noFill/>
          <a:ln w="50800">
            <a:solidFill>
              <a:srgbClr val="8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l-GR" altLang="en-US" sz="2400">
                <a:solidFill>
                  <a:srgbClr val="800000"/>
                </a:solidFill>
                <a:latin typeface="Calibri" panose="020F0502020204030204" pitchFamily="34" charset="0"/>
              </a:rPr>
              <a:t>Ανάδευση</a:t>
            </a:r>
            <a:r>
              <a:rPr lang="en-US" altLang="en-US" sz="2400">
                <a:solidFill>
                  <a:srgbClr val="800000"/>
                </a:solidFill>
                <a:latin typeface="Calibri" panose="020F0502020204030204" pitchFamily="34" charset="0"/>
              </a:rPr>
              <a:t>:</a:t>
            </a:r>
          </a:p>
          <a:p>
            <a:pPr eaLnBrk="1" hangingPunct="1">
              <a:spcBef>
                <a:spcPct val="50000"/>
              </a:spcBef>
              <a:buFontTx/>
              <a:buChar char="•"/>
            </a:pPr>
            <a:r>
              <a:rPr lang="el-GR" altLang="en-US" sz="2000">
                <a:solidFill>
                  <a:srgbClr val="000099"/>
                </a:solidFill>
                <a:latin typeface="Calibri" panose="020F0502020204030204" pitchFamily="34" charset="0"/>
              </a:rPr>
              <a:t>Μηχανική ανάδευση</a:t>
            </a:r>
            <a:r>
              <a:rPr lang="en-US" altLang="en-US" sz="2000">
                <a:solidFill>
                  <a:srgbClr val="000099"/>
                </a:solidFill>
                <a:latin typeface="Calibri" panose="020F0502020204030204" pitchFamily="34" charset="0"/>
              </a:rPr>
              <a:t> (</a:t>
            </a:r>
            <a:r>
              <a:rPr lang="el-GR" altLang="en-US" sz="2000">
                <a:solidFill>
                  <a:srgbClr val="000099"/>
                </a:solidFill>
                <a:latin typeface="Calibri" panose="020F0502020204030204" pitchFamily="34" charset="0"/>
              </a:rPr>
              <a:t>σε μικρούς αντιδραστήρες</a:t>
            </a:r>
            <a:r>
              <a:rPr lang="en-US" altLang="en-US" sz="2000">
                <a:solidFill>
                  <a:srgbClr val="000099"/>
                </a:solidFill>
                <a:latin typeface="Calibri" panose="020F0502020204030204" pitchFamily="34" charset="0"/>
              </a:rPr>
              <a:t> </a:t>
            </a:r>
            <a:r>
              <a:rPr lang="el-GR" altLang="en-US" sz="2000">
                <a:solidFill>
                  <a:srgbClr val="000099"/>
                </a:solidFill>
                <a:latin typeface="Calibri" panose="020F0502020204030204" pitchFamily="34" charset="0"/>
              </a:rPr>
              <a:t>ή/και ιξώδη υγρά, σε χαμηλή θερμότητα αντίδρασης</a:t>
            </a:r>
            <a:r>
              <a:rPr lang="en-US" altLang="en-US" sz="2000">
                <a:solidFill>
                  <a:srgbClr val="000099"/>
                </a:solidFill>
                <a:latin typeface="Calibri" panose="020F0502020204030204" pitchFamily="34" charset="0"/>
              </a:rPr>
              <a:t>)</a:t>
            </a:r>
          </a:p>
          <a:p>
            <a:pPr eaLnBrk="1" hangingPunct="1">
              <a:spcBef>
                <a:spcPct val="50000"/>
              </a:spcBef>
              <a:buFontTx/>
              <a:buChar char="•"/>
            </a:pPr>
            <a:r>
              <a:rPr lang="el-GR" altLang="en-US" sz="2000">
                <a:solidFill>
                  <a:srgbClr val="000099"/>
                </a:solidFill>
                <a:latin typeface="Calibri" panose="020F0502020204030204" pitchFamily="34" charset="0"/>
              </a:rPr>
              <a:t>Ανάδευση προωθούμενη από αέρα</a:t>
            </a:r>
            <a:r>
              <a:rPr lang="en-US" altLang="en-US" sz="2000">
                <a:solidFill>
                  <a:srgbClr val="000099"/>
                </a:solidFill>
                <a:latin typeface="Calibri" panose="020F0502020204030204" pitchFamily="34" charset="0"/>
              </a:rPr>
              <a:t> (</a:t>
            </a:r>
            <a:r>
              <a:rPr lang="el-GR" altLang="en-US" sz="2000">
                <a:solidFill>
                  <a:srgbClr val="000099"/>
                </a:solidFill>
                <a:latin typeface="Calibri" panose="020F0502020204030204" pitchFamily="34" charset="0"/>
              </a:rPr>
              <a:t>σε μεγάλους αντιδραστήρες ή.και υψηλή θερμότητα αντίδρασης</a:t>
            </a:r>
            <a:r>
              <a:rPr lang="en-US" altLang="en-US" sz="2000">
                <a:solidFill>
                  <a:srgbClr val="000099"/>
                </a:solidFill>
                <a:latin typeface="Calibri" panose="020F0502020204030204" pitchFamily="34" charset="0"/>
              </a:rPr>
              <a:t>)</a:t>
            </a:r>
          </a:p>
        </p:txBody>
      </p:sp>
      <p:sp>
        <p:nvSpPr>
          <p:cNvPr id="209935" name="Rectangle 15">
            <a:extLst>
              <a:ext uri="{FF2B5EF4-FFF2-40B4-BE49-F238E27FC236}">
                <a16:creationId xmlns:a16="http://schemas.microsoft.com/office/drawing/2014/main" id="{D134B011-5DA3-6FA6-1721-388F4B693E28}"/>
              </a:ext>
            </a:extLst>
          </p:cNvPr>
          <p:cNvSpPr>
            <a:spLocks noChangeArrowheads="1"/>
          </p:cNvSpPr>
          <p:nvPr/>
        </p:nvSpPr>
        <p:spPr bwMode="auto">
          <a:xfrm>
            <a:off x="1524000" y="0"/>
            <a:ext cx="9144000" cy="1066800"/>
          </a:xfrm>
          <a:prstGeom prst="rect">
            <a:avLst/>
          </a:prstGeom>
          <a:noFill/>
          <a:ln w="9525">
            <a:noFill/>
            <a:miter lim="800000"/>
            <a:headEnd/>
            <a:tailEnd/>
          </a:ln>
        </p:spPr>
        <p:txBody>
          <a:bodyPr anchor="ctr"/>
          <a:lstStyle/>
          <a:p>
            <a:pPr marL="0" lvl="1" algn="ctr">
              <a:defRPr/>
            </a:pPr>
            <a:r>
              <a:rPr lang="el-GR" sz="3200" b="1" dirty="0">
                <a:solidFill>
                  <a:srgbClr val="A50021"/>
                </a:solidFill>
                <a:effectLst>
                  <a:outerShdw blurRad="38100" dist="38100" dir="2700000" algn="tl">
                    <a:srgbClr val="000000"/>
                  </a:outerShdw>
                </a:effectLst>
                <a:latin typeface="Tahoma" pitchFamily="34" charset="0"/>
                <a:cs typeface="Arial" charset="0"/>
              </a:rPr>
              <a:t>Πρακτικά θέματα των </a:t>
            </a:r>
            <a:r>
              <a:rPr lang="el-GR" sz="3200" b="1" dirty="0" err="1">
                <a:solidFill>
                  <a:srgbClr val="A50021"/>
                </a:solidFill>
                <a:effectLst>
                  <a:outerShdw blurRad="38100" dist="38100" dir="2700000" algn="tl">
                    <a:srgbClr val="000000"/>
                  </a:outerShdw>
                </a:effectLst>
                <a:latin typeface="Tahoma" pitchFamily="34" charset="0"/>
                <a:cs typeface="Arial" charset="0"/>
              </a:rPr>
              <a:t>βιοαντιδραστήρων</a:t>
            </a:r>
            <a:endParaRPr lang="en-US" sz="2400" b="1" dirty="0">
              <a:solidFill>
                <a:srgbClr val="A50021"/>
              </a:solidFill>
              <a:latin typeface="Comic Sans MS" pitchFamily="66" charset="0"/>
              <a:cs typeface="Arial" charset="0"/>
            </a:endParaRPr>
          </a:p>
          <a:p>
            <a:pPr marL="0" lvl="1" algn="ctr">
              <a:defRPr/>
            </a:pPr>
            <a:r>
              <a:rPr lang="en-US" sz="3200" b="1" dirty="0">
                <a:solidFill>
                  <a:srgbClr val="A50021"/>
                </a:solidFill>
                <a:latin typeface="Comic Sans MS" pitchFamily="66" charset="0"/>
              </a:rPr>
              <a:t>-</a:t>
            </a:r>
            <a:r>
              <a:rPr lang="el-GR" sz="3200" b="1" dirty="0">
                <a:solidFill>
                  <a:srgbClr val="A50021"/>
                </a:solidFill>
                <a:latin typeface="Comic Sans MS" pitchFamily="66" charset="0"/>
              </a:rPr>
              <a:t>Ανάδευση </a:t>
            </a:r>
            <a:r>
              <a:rPr lang="en-US" sz="3200" b="1" dirty="0">
                <a:solidFill>
                  <a:srgbClr val="A50021"/>
                </a:solidFill>
                <a:latin typeface="Comic Sans MS" pitchFamily="66" charset="0"/>
              </a:rPr>
              <a:t>(</a:t>
            </a:r>
            <a:r>
              <a:rPr lang="el-GR" sz="3200" b="1" dirty="0">
                <a:solidFill>
                  <a:srgbClr val="A50021"/>
                </a:solidFill>
                <a:latin typeface="Comic Sans MS" pitchFamily="66" charset="0"/>
              </a:rPr>
              <a:t>μεταφορά αερίων</a:t>
            </a:r>
            <a:r>
              <a:rPr lang="en-US" sz="3200" b="1" dirty="0">
                <a:solidFill>
                  <a:srgbClr val="A50021"/>
                </a:solidFill>
                <a:latin typeface="Comic Sans MS" pitchFamily="66" charset="0"/>
              </a:rPr>
              <a: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a:extLst>
              <a:ext uri="{FF2B5EF4-FFF2-40B4-BE49-F238E27FC236}">
                <a16:creationId xmlns:a16="http://schemas.microsoft.com/office/drawing/2014/main" id="{0999D34C-6397-A5A5-7B17-F3ADFA031B56}"/>
              </a:ext>
            </a:extLst>
          </p:cNvPr>
          <p:cNvSpPr>
            <a:spLocks noChangeArrowheads="1"/>
          </p:cNvSpPr>
          <p:nvPr/>
        </p:nvSpPr>
        <p:spPr bwMode="auto">
          <a:xfrm>
            <a:off x="6324600" y="2536826"/>
            <a:ext cx="3962400" cy="2492375"/>
          </a:xfrm>
          <a:prstGeom prst="rect">
            <a:avLst/>
          </a:prstGeom>
          <a:noFill/>
          <a:ln w="25400">
            <a:solidFill>
              <a:srgbClr val="8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457200" indent="-4572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AutoNum type="arabicPeriod"/>
            </a:pPr>
            <a:r>
              <a:rPr lang="el-GR" altLang="en-US" sz="2400" b="1">
                <a:solidFill>
                  <a:srgbClr val="000099"/>
                </a:solidFill>
                <a:latin typeface="Calibri" panose="020F0502020204030204" pitchFamily="34" charset="0"/>
              </a:rPr>
              <a:t>Μηχανικά </a:t>
            </a:r>
            <a:r>
              <a:rPr lang="en-US" altLang="en-US" sz="2400" b="1">
                <a:solidFill>
                  <a:srgbClr val="000099"/>
                </a:solidFill>
                <a:latin typeface="Calibri" panose="020F0502020204030204" pitchFamily="34" charset="0"/>
              </a:rPr>
              <a:t>(</a:t>
            </a:r>
            <a:r>
              <a:rPr lang="el-GR" altLang="en-US" sz="2400" b="1">
                <a:solidFill>
                  <a:srgbClr val="000099"/>
                </a:solidFill>
                <a:latin typeface="Calibri" panose="020F0502020204030204" pitchFamily="34" charset="0"/>
              </a:rPr>
              <a:t>προσθήκη ειδικού θραύστη</a:t>
            </a:r>
            <a:r>
              <a:rPr lang="en-US" altLang="en-US" sz="2400" b="1">
                <a:solidFill>
                  <a:srgbClr val="000099"/>
                </a:solidFill>
                <a:latin typeface="Calibri" panose="020F0502020204030204" pitchFamily="34" charset="0"/>
              </a:rPr>
              <a:t>)</a:t>
            </a:r>
          </a:p>
          <a:p>
            <a:pPr eaLnBrk="1" hangingPunct="1">
              <a:spcBef>
                <a:spcPct val="50000"/>
              </a:spcBef>
              <a:buFontTx/>
              <a:buAutoNum type="arabicPeriod"/>
            </a:pPr>
            <a:r>
              <a:rPr lang="el-GR" altLang="en-US" sz="2400" b="1">
                <a:solidFill>
                  <a:srgbClr val="000099"/>
                </a:solidFill>
                <a:latin typeface="Calibri" panose="020F0502020204030204" pitchFamily="34" charset="0"/>
              </a:rPr>
              <a:t>Χημικά αντιαφριστικά </a:t>
            </a:r>
            <a:r>
              <a:rPr lang="en-US" altLang="en-US" sz="2400" b="1">
                <a:solidFill>
                  <a:srgbClr val="000099"/>
                </a:solidFill>
                <a:latin typeface="Calibri" panose="020F0502020204030204" pitchFamily="34" charset="0"/>
              </a:rPr>
              <a:t>(</a:t>
            </a:r>
            <a:r>
              <a:rPr lang="el-GR" altLang="en-US" sz="2400" b="1">
                <a:solidFill>
                  <a:srgbClr val="000099"/>
                </a:solidFill>
                <a:latin typeface="Calibri" panose="020F0502020204030204" pitchFamily="34" charset="0"/>
              </a:rPr>
              <a:t>μπορεί να μειώσουν το ρυθμό μεταφοράς οξυγόνου</a:t>
            </a:r>
            <a:r>
              <a:rPr lang="en-US" altLang="en-US" sz="2400" b="1">
                <a:solidFill>
                  <a:srgbClr val="000099"/>
                </a:solidFill>
                <a:latin typeface="Calibri" panose="020F0502020204030204" pitchFamily="34" charset="0"/>
              </a:rPr>
              <a:t>)</a:t>
            </a:r>
          </a:p>
        </p:txBody>
      </p:sp>
      <p:sp>
        <p:nvSpPr>
          <p:cNvPr id="222212" name="Rectangle 4">
            <a:extLst>
              <a:ext uri="{FF2B5EF4-FFF2-40B4-BE49-F238E27FC236}">
                <a16:creationId xmlns:a16="http://schemas.microsoft.com/office/drawing/2014/main" id="{C15FD403-1C08-0F71-99D9-B3FE56FCAD4C}"/>
              </a:ext>
            </a:extLst>
          </p:cNvPr>
          <p:cNvSpPr>
            <a:spLocks noChangeArrowheads="1"/>
          </p:cNvSpPr>
          <p:nvPr/>
        </p:nvSpPr>
        <p:spPr bwMode="auto">
          <a:xfrm>
            <a:off x="1524000" y="0"/>
            <a:ext cx="9144000" cy="1066800"/>
          </a:xfrm>
          <a:prstGeom prst="rect">
            <a:avLst/>
          </a:prstGeom>
          <a:noFill/>
          <a:ln w="9525">
            <a:noFill/>
            <a:miter lim="800000"/>
            <a:headEnd/>
            <a:tailEnd/>
          </a:ln>
        </p:spPr>
        <p:txBody>
          <a:bodyPr anchor="ctr"/>
          <a:lstStyle/>
          <a:p>
            <a:pPr marL="0" lvl="1" algn="ctr">
              <a:defRPr/>
            </a:pPr>
            <a:r>
              <a:rPr lang="el-GR" sz="3200" b="1" dirty="0">
                <a:solidFill>
                  <a:srgbClr val="A50021"/>
                </a:solidFill>
                <a:effectLst>
                  <a:outerShdw blurRad="38100" dist="38100" dir="2700000" algn="tl">
                    <a:srgbClr val="000000"/>
                  </a:outerShdw>
                </a:effectLst>
                <a:latin typeface="Tahoma" pitchFamily="34" charset="0"/>
                <a:cs typeface="Arial" charset="0"/>
              </a:rPr>
              <a:t>Πρακτικά θέματα των </a:t>
            </a:r>
            <a:r>
              <a:rPr lang="el-GR" sz="3200" b="1" dirty="0" err="1">
                <a:solidFill>
                  <a:srgbClr val="A50021"/>
                </a:solidFill>
                <a:effectLst>
                  <a:outerShdw blurRad="38100" dist="38100" dir="2700000" algn="tl">
                    <a:srgbClr val="000000"/>
                  </a:outerShdw>
                </a:effectLst>
                <a:latin typeface="Tahoma" pitchFamily="34" charset="0"/>
                <a:cs typeface="Arial" charset="0"/>
              </a:rPr>
              <a:t>βιοαντιδραστήρων</a:t>
            </a:r>
            <a:endParaRPr lang="en-US" sz="2400" b="1" dirty="0">
              <a:solidFill>
                <a:srgbClr val="A50021"/>
              </a:solidFill>
              <a:latin typeface="Comic Sans MS" pitchFamily="66" charset="0"/>
              <a:cs typeface="Arial" charset="0"/>
            </a:endParaRPr>
          </a:p>
          <a:p>
            <a:pPr marL="0" lvl="1" algn="ctr">
              <a:defRPr/>
            </a:pPr>
            <a:r>
              <a:rPr lang="en-US" sz="3200" b="1" dirty="0">
                <a:solidFill>
                  <a:srgbClr val="A50021"/>
                </a:solidFill>
                <a:latin typeface="Comic Sans MS" pitchFamily="66" charset="0"/>
              </a:rPr>
              <a:t>- </a:t>
            </a:r>
            <a:r>
              <a:rPr lang="el-GR" sz="3200" b="1" dirty="0">
                <a:solidFill>
                  <a:srgbClr val="A50021"/>
                </a:solidFill>
                <a:latin typeface="Comic Sans MS" pitchFamily="66" charset="0"/>
              </a:rPr>
              <a:t>Απομάκρυνση του αφρού</a:t>
            </a:r>
            <a:endParaRPr lang="en-US" sz="3200" b="1" dirty="0">
              <a:solidFill>
                <a:srgbClr val="A50021"/>
              </a:solidFill>
              <a:latin typeface="Comic Sans MS" pitchFamily="66" charset="0"/>
            </a:endParaRPr>
          </a:p>
        </p:txBody>
      </p:sp>
      <p:pic>
        <p:nvPicPr>
          <p:cNvPr id="41988" name="Picture 5">
            <a:extLst>
              <a:ext uri="{FF2B5EF4-FFF2-40B4-BE49-F238E27FC236}">
                <a16:creationId xmlns:a16="http://schemas.microsoft.com/office/drawing/2014/main" id="{3F99E51B-6989-DEA5-2A7D-037CF07B63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1355726"/>
            <a:ext cx="4398963" cy="550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9" name="Line 6">
            <a:extLst>
              <a:ext uri="{FF2B5EF4-FFF2-40B4-BE49-F238E27FC236}">
                <a16:creationId xmlns:a16="http://schemas.microsoft.com/office/drawing/2014/main" id="{6B890C84-D22F-2765-27CB-7414E21C69DD}"/>
              </a:ext>
            </a:extLst>
          </p:cNvPr>
          <p:cNvSpPr>
            <a:spLocks noChangeShapeType="1"/>
          </p:cNvSpPr>
          <p:nvPr/>
        </p:nvSpPr>
        <p:spPr bwMode="auto">
          <a:xfrm flipH="1" flipV="1">
            <a:off x="5715000" y="2438400"/>
            <a:ext cx="1219200" cy="533400"/>
          </a:xfrm>
          <a:prstGeom prst="line">
            <a:avLst/>
          </a:prstGeom>
          <a:noFill/>
          <a:ln w="50800">
            <a:solidFill>
              <a:srgbClr val="8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803CE9A7-E5C4-D1EC-A27D-B711A6731C73}"/>
              </a:ext>
            </a:extLst>
          </p:cNvPr>
          <p:cNvSpPr>
            <a:spLocks noChangeArrowheads="1"/>
          </p:cNvSpPr>
          <p:nvPr/>
        </p:nvSpPr>
        <p:spPr bwMode="auto">
          <a:xfrm>
            <a:off x="2362200" y="1679576"/>
            <a:ext cx="7620000" cy="4340225"/>
          </a:xfrm>
          <a:prstGeom prst="rect">
            <a:avLst/>
          </a:prstGeom>
          <a:noFill/>
          <a:ln w="25400">
            <a:solidFill>
              <a:srgbClr val="8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457200" indent="-4572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AutoNum type="arabicPeriod"/>
            </a:pPr>
            <a:r>
              <a:rPr lang="el-GR" altLang="en-US" sz="2400" b="1">
                <a:solidFill>
                  <a:srgbClr val="000099"/>
                </a:solidFill>
                <a:latin typeface="Calibri" panose="020F0502020204030204" pitchFamily="34" charset="0"/>
                <a:cs typeface="Times New Roman" panose="02020603050405020304" pitchFamily="18" charset="0"/>
              </a:rPr>
              <a:t>Λειτουργία σε άσηπτες συνθήκες</a:t>
            </a:r>
            <a:r>
              <a:rPr lang="en-US" altLang="en-US" sz="2400" b="1">
                <a:solidFill>
                  <a:srgbClr val="000099"/>
                </a:solidFill>
                <a:latin typeface="Calibri" panose="020F0502020204030204" pitchFamily="34" charset="0"/>
                <a:cs typeface="Times New Roman" panose="02020603050405020304" pitchFamily="18" charset="0"/>
              </a:rPr>
              <a:t> (3-5% </a:t>
            </a:r>
            <a:r>
              <a:rPr lang="el-GR" altLang="en-US" sz="2400" b="1">
                <a:solidFill>
                  <a:srgbClr val="000099"/>
                </a:solidFill>
                <a:latin typeface="Calibri" panose="020F0502020204030204" pitchFamily="34" charset="0"/>
                <a:cs typeface="Times New Roman" panose="02020603050405020304" pitchFamily="18" charset="0"/>
              </a:rPr>
              <a:t>των ζυμώσεων σε βιομηχανικό μέγεθος χάνονται λόγω αποτυχίας στην αποστείρωση)</a:t>
            </a:r>
            <a:r>
              <a:rPr lang="en-US" altLang="en-US" sz="2400" b="1">
                <a:solidFill>
                  <a:srgbClr val="000099"/>
                </a:solidFill>
                <a:latin typeface="Calibri" panose="020F0502020204030204" pitchFamily="34" charset="0"/>
                <a:cs typeface="Times New Roman" panose="02020603050405020304" pitchFamily="18" charset="0"/>
              </a:rPr>
              <a:t> </a:t>
            </a:r>
          </a:p>
          <a:p>
            <a:pPr eaLnBrk="1" hangingPunct="1">
              <a:spcBef>
                <a:spcPct val="50000"/>
              </a:spcBef>
              <a:buFontTx/>
              <a:buAutoNum type="arabicPeriod"/>
            </a:pPr>
            <a:r>
              <a:rPr lang="el-GR" altLang="en-US" sz="2400" b="1">
                <a:solidFill>
                  <a:srgbClr val="000099"/>
                </a:solidFill>
                <a:latin typeface="Calibri" panose="020F0502020204030204" pitchFamily="34" charset="0"/>
                <a:cs typeface="Times New Roman" panose="02020603050405020304" pitchFamily="18" charset="0"/>
              </a:rPr>
              <a:t>Υλικά κατασκευής</a:t>
            </a:r>
            <a:r>
              <a:rPr lang="en-US" altLang="en-US" sz="2400" b="1">
                <a:solidFill>
                  <a:srgbClr val="000099"/>
                </a:solidFill>
                <a:latin typeface="Calibri" panose="020F0502020204030204" pitchFamily="34" charset="0"/>
                <a:cs typeface="Times New Roman" panose="02020603050405020304" pitchFamily="18" charset="0"/>
              </a:rPr>
              <a:t> (</a:t>
            </a:r>
            <a:r>
              <a:rPr lang="el-GR" altLang="en-US" sz="2400" b="1">
                <a:solidFill>
                  <a:srgbClr val="000099"/>
                </a:solidFill>
                <a:latin typeface="Calibri" panose="020F0502020204030204" pitchFamily="34" charset="0"/>
                <a:cs typeface="Times New Roman" panose="02020603050405020304" pitchFamily="18" charset="0"/>
              </a:rPr>
              <a:t>γυαλί για μικρούς βιοαντιδραστήρες</a:t>
            </a:r>
            <a:r>
              <a:rPr lang="en-US" altLang="en-US" sz="2400" b="1">
                <a:solidFill>
                  <a:srgbClr val="000099"/>
                </a:solidFill>
                <a:latin typeface="Calibri" panose="020F0502020204030204" pitchFamily="34" charset="0"/>
                <a:cs typeface="Times New Roman" panose="02020603050405020304" pitchFamily="18" charset="0"/>
              </a:rPr>
              <a:t>, </a:t>
            </a:r>
            <a:r>
              <a:rPr lang="el-GR" altLang="en-US" sz="2400" b="1">
                <a:solidFill>
                  <a:srgbClr val="000099"/>
                </a:solidFill>
                <a:latin typeface="Calibri" panose="020F0502020204030204" pitchFamily="34" charset="0"/>
                <a:cs typeface="Times New Roman" panose="02020603050405020304" pitchFamily="18" charset="0"/>
              </a:rPr>
              <a:t>π.χ.</a:t>
            </a:r>
            <a:r>
              <a:rPr lang="en-US" altLang="en-US" sz="2400" b="1">
                <a:solidFill>
                  <a:srgbClr val="000099"/>
                </a:solidFill>
                <a:latin typeface="Calibri" panose="020F0502020204030204" pitchFamily="34" charset="0"/>
                <a:cs typeface="Times New Roman" panose="02020603050405020304" pitchFamily="18" charset="0"/>
              </a:rPr>
              <a:t> &lt; 30 </a:t>
            </a:r>
            <a:r>
              <a:rPr lang="el-GR" altLang="en-US" sz="2400" b="1">
                <a:solidFill>
                  <a:srgbClr val="000099"/>
                </a:solidFill>
                <a:latin typeface="Calibri" panose="020F0502020204030204" pitchFamily="34" charset="0"/>
                <a:cs typeface="Times New Roman" panose="02020603050405020304" pitchFamily="18" charset="0"/>
              </a:rPr>
              <a:t>λίτρα και ανοξείδωτο ατσάλι για μεγάλους</a:t>
            </a:r>
            <a:r>
              <a:rPr lang="en-US" altLang="en-US" sz="2400" b="1">
                <a:solidFill>
                  <a:srgbClr val="000099"/>
                </a:solidFill>
                <a:latin typeface="Calibri" panose="020F0502020204030204" pitchFamily="34" charset="0"/>
                <a:cs typeface="Times New Roman" panose="02020603050405020304" pitchFamily="18" charset="0"/>
              </a:rPr>
              <a:t>)</a:t>
            </a:r>
          </a:p>
          <a:p>
            <a:pPr eaLnBrk="1" hangingPunct="1">
              <a:spcBef>
                <a:spcPct val="50000"/>
              </a:spcBef>
              <a:buFontTx/>
              <a:buAutoNum type="arabicPeriod"/>
            </a:pPr>
            <a:r>
              <a:rPr lang="el-GR" altLang="en-US" sz="2400" b="1">
                <a:solidFill>
                  <a:srgbClr val="000099"/>
                </a:solidFill>
                <a:latin typeface="Calibri" panose="020F0502020204030204" pitchFamily="34" charset="0"/>
                <a:cs typeface="Times New Roman" panose="02020603050405020304" pitchFamily="18" charset="0"/>
              </a:rPr>
              <a:t>Τρόπος διοχέτευσης των κυττάρων</a:t>
            </a:r>
            <a:r>
              <a:rPr lang="en-US" altLang="en-US" sz="2400" b="1">
                <a:solidFill>
                  <a:srgbClr val="000099"/>
                </a:solidFill>
                <a:latin typeface="Calibri" panose="020F0502020204030204" pitchFamily="34" charset="0"/>
                <a:cs typeface="Times New Roman" panose="02020603050405020304" pitchFamily="18" charset="0"/>
              </a:rPr>
              <a:t> (</a:t>
            </a:r>
            <a:r>
              <a:rPr lang="el-GR" altLang="en-US" sz="2400" b="1">
                <a:solidFill>
                  <a:srgbClr val="000099"/>
                </a:solidFill>
                <a:latin typeface="Calibri" panose="020F0502020204030204" pitchFamily="34" charset="0"/>
                <a:cs typeface="Times New Roman" panose="02020603050405020304" pitchFamily="18" charset="0"/>
              </a:rPr>
              <a:t>τρεις σχεδιασμοί</a:t>
            </a:r>
            <a:r>
              <a:rPr lang="en-US" altLang="en-US" sz="2400" b="1">
                <a:solidFill>
                  <a:srgbClr val="000099"/>
                </a:solidFill>
                <a:latin typeface="Calibri" panose="020F0502020204030204" pitchFamily="34" charset="0"/>
                <a:cs typeface="Times New Roman" panose="02020603050405020304" pitchFamily="18" charset="0"/>
              </a:rPr>
              <a:t>:</a:t>
            </a:r>
            <a:r>
              <a:rPr lang="el-GR" altLang="en-US" sz="2400" b="1">
                <a:solidFill>
                  <a:srgbClr val="000099"/>
                </a:solidFill>
                <a:latin typeface="Calibri" panose="020F0502020204030204" pitchFamily="34" charset="0"/>
                <a:cs typeface="Times New Roman" panose="02020603050405020304" pitchFamily="18" charset="0"/>
              </a:rPr>
              <a:t> πορώδης, στομίου, ακροφυσίου</a:t>
            </a:r>
            <a:r>
              <a:rPr lang="en-US" altLang="en-US" sz="2400" b="1">
                <a:solidFill>
                  <a:srgbClr val="000099"/>
                </a:solidFill>
                <a:latin typeface="Calibri" panose="020F0502020204030204" pitchFamily="34" charset="0"/>
                <a:cs typeface="Times New Roman" panose="02020603050405020304" pitchFamily="18" charset="0"/>
              </a:rPr>
              <a:t>)</a:t>
            </a:r>
          </a:p>
          <a:p>
            <a:pPr eaLnBrk="1" hangingPunct="1">
              <a:spcBef>
                <a:spcPct val="50000"/>
              </a:spcBef>
              <a:buFontTx/>
              <a:buAutoNum type="arabicPeriod"/>
            </a:pPr>
            <a:r>
              <a:rPr lang="el-GR" altLang="en-US" sz="2400" b="1">
                <a:solidFill>
                  <a:srgbClr val="000099"/>
                </a:solidFill>
                <a:latin typeface="Calibri" panose="020F0502020204030204" pitchFamily="34" charset="0"/>
                <a:cs typeface="Times New Roman" panose="02020603050405020304" pitchFamily="18" charset="0"/>
              </a:rPr>
              <a:t>Έλεγχος της εξάτμισης λόγω της τροφοδοσίας με ξηρό αέρα</a:t>
            </a:r>
            <a:endParaRPr lang="en-US" altLang="en-US" sz="2400" b="1">
              <a:solidFill>
                <a:srgbClr val="000099"/>
              </a:solidFill>
              <a:latin typeface="Calibri" panose="020F0502020204030204" pitchFamily="34" charset="0"/>
              <a:cs typeface="Times New Roman" panose="02020603050405020304" pitchFamily="18" charset="0"/>
            </a:endParaRPr>
          </a:p>
        </p:txBody>
      </p:sp>
      <p:sp>
        <p:nvSpPr>
          <p:cNvPr id="223235" name="Rectangle 3">
            <a:extLst>
              <a:ext uri="{FF2B5EF4-FFF2-40B4-BE49-F238E27FC236}">
                <a16:creationId xmlns:a16="http://schemas.microsoft.com/office/drawing/2014/main" id="{B2082C58-9654-AE20-540A-B16BBBD71C99}"/>
              </a:ext>
            </a:extLst>
          </p:cNvPr>
          <p:cNvSpPr>
            <a:spLocks noChangeArrowheads="1"/>
          </p:cNvSpPr>
          <p:nvPr/>
        </p:nvSpPr>
        <p:spPr bwMode="auto">
          <a:xfrm>
            <a:off x="1524000" y="0"/>
            <a:ext cx="9144000" cy="1066800"/>
          </a:xfrm>
          <a:prstGeom prst="rect">
            <a:avLst/>
          </a:prstGeom>
          <a:noFill/>
          <a:ln w="9525">
            <a:noFill/>
            <a:miter lim="800000"/>
            <a:headEnd/>
            <a:tailEnd/>
          </a:ln>
        </p:spPr>
        <p:txBody>
          <a:bodyPr anchor="ctr"/>
          <a:lstStyle/>
          <a:p>
            <a:pPr marL="0" lvl="1" algn="ctr">
              <a:defRPr/>
            </a:pPr>
            <a:r>
              <a:rPr lang="el-GR" sz="3200" b="1" dirty="0">
                <a:solidFill>
                  <a:srgbClr val="A50021"/>
                </a:solidFill>
                <a:effectLst>
                  <a:outerShdw blurRad="38100" dist="38100" dir="2700000" algn="tl">
                    <a:srgbClr val="000000"/>
                  </a:outerShdw>
                </a:effectLst>
                <a:latin typeface="Tahoma" pitchFamily="34" charset="0"/>
                <a:cs typeface="Arial" charset="0"/>
              </a:rPr>
              <a:t>Πρακτικά θέματα των </a:t>
            </a:r>
            <a:r>
              <a:rPr lang="el-GR" sz="3200" b="1" dirty="0" err="1">
                <a:solidFill>
                  <a:srgbClr val="A50021"/>
                </a:solidFill>
                <a:effectLst>
                  <a:outerShdw blurRad="38100" dist="38100" dir="2700000" algn="tl">
                    <a:srgbClr val="000000"/>
                  </a:outerShdw>
                </a:effectLst>
                <a:latin typeface="Tahoma" pitchFamily="34" charset="0"/>
                <a:cs typeface="Arial" charset="0"/>
              </a:rPr>
              <a:t>βιοαντιδραστήρων</a:t>
            </a:r>
            <a:endParaRPr lang="en-US" sz="2400" b="1" dirty="0">
              <a:solidFill>
                <a:srgbClr val="A50021"/>
              </a:solidFill>
              <a:latin typeface="Comic Sans MS" pitchFamily="66" charset="0"/>
              <a:cs typeface="Arial" charset="0"/>
            </a:endParaRPr>
          </a:p>
          <a:p>
            <a:pPr marL="0" lvl="1" algn="ctr">
              <a:defRPr/>
            </a:pPr>
            <a:r>
              <a:rPr lang="en-US" sz="3200" b="1" dirty="0">
                <a:solidFill>
                  <a:srgbClr val="A50021"/>
                </a:solidFill>
                <a:latin typeface="Comic Sans MS" pitchFamily="66" charset="0"/>
              </a:rPr>
              <a:t>- </a:t>
            </a:r>
            <a:r>
              <a:rPr lang="el-GR" sz="3200" b="1" dirty="0">
                <a:solidFill>
                  <a:srgbClr val="A50021"/>
                </a:solidFill>
                <a:latin typeface="Comic Sans MS" pitchFamily="66" charset="0"/>
              </a:rPr>
              <a:t>Άλλα </a:t>
            </a:r>
            <a:r>
              <a:rPr lang="en-US" sz="3200" b="1" dirty="0">
                <a:solidFill>
                  <a:srgbClr val="A50021"/>
                </a:solidFill>
                <a:latin typeface="Comic Sans MS" pitchFamily="66" charset="0"/>
              </a:rPr>
              <a:t>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a:extLst>
              <a:ext uri="{FF2B5EF4-FFF2-40B4-BE49-F238E27FC236}">
                <a16:creationId xmlns:a16="http://schemas.microsoft.com/office/drawing/2014/main" id="{BF3F7464-B8D5-7C4A-31B8-2846899B72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8125" y="0"/>
            <a:ext cx="91757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1CF457E-9199-F3D0-0E6A-EC57CB788978}"/>
              </a:ext>
            </a:extLst>
          </p:cNvPr>
          <p:cNvSpPr txBox="1"/>
          <p:nvPr/>
        </p:nvSpPr>
        <p:spPr>
          <a:xfrm>
            <a:off x="295461" y="2355190"/>
            <a:ext cx="6098344" cy="2862322"/>
          </a:xfrm>
          <a:prstGeom prst="rect">
            <a:avLst/>
          </a:prstGeom>
          <a:noFill/>
        </p:spPr>
        <p:txBody>
          <a:bodyPr wrap="square">
            <a:spAutoFit/>
          </a:bodyPr>
          <a:lstStyle/>
          <a:p>
            <a:r>
              <a:rPr lang="el-GR" b="0" i="0" u="none" strike="noStrike" dirty="0">
                <a:solidFill>
                  <a:srgbClr val="000000"/>
                </a:solidFill>
                <a:effectLst/>
                <a:latin typeface="-webkit-standard"/>
              </a:rPr>
              <a:t>Οι φυσαλιδώδεις στήλες με επανακυκλοφορία και οι </a:t>
            </a:r>
            <a:r>
              <a:rPr lang="el-GR" b="0" i="0" u="none" strike="noStrike" dirty="0" err="1">
                <a:solidFill>
                  <a:srgbClr val="000000"/>
                </a:solidFill>
                <a:effectLst/>
                <a:latin typeface="-webkit-standard"/>
              </a:rPr>
              <a:t>βιοαντιδραστήρες</a:t>
            </a:r>
            <a:r>
              <a:rPr lang="el-GR" b="0" i="0" u="none" strike="noStrike" dirty="0">
                <a:solidFill>
                  <a:srgbClr val="000000"/>
                </a:solidFill>
                <a:effectLst/>
                <a:latin typeface="-webkit-standard"/>
              </a:rPr>
              <a:t> τύπου </a:t>
            </a:r>
            <a:r>
              <a:rPr lang="en-US" b="0" i="0" u="none" strike="noStrike" dirty="0">
                <a:solidFill>
                  <a:srgbClr val="000000"/>
                </a:solidFill>
                <a:effectLst/>
                <a:latin typeface="-webkit-standard"/>
              </a:rPr>
              <a:t>airlift </a:t>
            </a:r>
            <a:r>
              <a:rPr lang="el-GR" b="0" i="0" u="none" strike="noStrike" dirty="0">
                <a:solidFill>
                  <a:srgbClr val="000000"/>
                </a:solidFill>
                <a:effectLst/>
                <a:latin typeface="-webkit-standard"/>
              </a:rPr>
              <a:t>είναι ιδιαίτερα κατάλληλοι για καλλιέργεια τριχωτών ριζών (</a:t>
            </a:r>
            <a:r>
              <a:rPr lang="en-US" b="0" i="0" u="none" strike="noStrike" dirty="0">
                <a:solidFill>
                  <a:srgbClr val="000000"/>
                </a:solidFill>
                <a:effectLst/>
                <a:latin typeface="-webkit-standard"/>
              </a:rPr>
              <a:t>hairy roots) </a:t>
            </a:r>
            <a:r>
              <a:rPr lang="el-GR" b="0" i="0" u="none" strike="noStrike" dirty="0">
                <a:solidFill>
                  <a:srgbClr val="000000"/>
                </a:solidFill>
                <a:effectLst/>
                <a:latin typeface="-webkit-standard"/>
              </a:rPr>
              <a:t>φυτικών κυττάρων. Οι ριζίδια τείνουν να αναπτύσσονται ως μια μάζα </a:t>
            </a:r>
            <a:r>
              <a:rPr lang="el-GR" b="0" i="0" u="none" strike="noStrike" dirty="0" err="1">
                <a:solidFill>
                  <a:srgbClr val="000000"/>
                </a:solidFill>
                <a:effectLst/>
                <a:latin typeface="-webkit-standard"/>
              </a:rPr>
              <a:t>αλληλοπλεγμένων</a:t>
            </a:r>
            <a:r>
              <a:rPr lang="el-GR" b="0" i="0" u="none" strike="noStrike" dirty="0">
                <a:solidFill>
                  <a:srgbClr val="000000"/>
                </a:solidFill>
                <a:effectLst/>
                <a:latin typeface="-webkit-standard"/>
              </a:rPr>
              <a:t> ριζών σε στατική κατάσταση, με χρόνο διπλασιασμού περίπου 2 ημέρες. Το υγρό που ρέει μέσα από τη μάζα των ριζών παρέχει οξυγόνο και άλλα θρεπτικά συστατικά. Ένας </a:t>
            </a:r>
            <a:r>
              <a:rPr lang="el-GR" b="0" i="0" u="none" strike="noStrike" dirty="0" err="1">
                <a:solidFill>
                  <a:srgbClr val="000000"/>
                </a:solidFill>
                <a:effectLst/>
                <a:latin typeface="-webkit-standard"/>
              </a:rPr>
              <a:t>βιοαντιδραστήρας</a:t>
            </a:r>
            <a:r>
              <a:rPr lang="el-GR" b="0" i="0" u="none" strike="noStrike" dirty="0">
                <a:solidFill>
                  <a:srgbClr val="000000"/>
                </a:solidFill>
                <a:effectLst/>
                <a:latin typeface="-webkit-standard"/>
              </a:rPr>
              <a:t> φυσαλιδώδους στήλης, όπου η μάζα των τριχωτών ριζών συγκρατείται ανάμεσα σε δύο διάτρητες πλάκες συγκράτησης,</a:t>
            </a:r>
            <a:endParaRPr lang="en-US" dirty="0"/>
          </a:p>
        </p:txBody>
      </p:sp>
      <p:pic>
        <p:nvPicPr>
          <p:cNvPr id="5122" name="Picture 2" descr="P. grandiflorum hairy root culture of Pl 17 line in 5-l mist bioreactor...  | Download Scientific Diagram">
            <a:extLst>
              <a:ext uri="{FF2B5EF4-FFF2-40B4-BE49-F238E27FC236}">
                <a16:creationId xmlns:a16="http://schemas.microsoft.com/office/drawing/2014/main" id="{11F1B83F-06EA-DBCD-8279-9345ECA72C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62956" y="3288862"/>
            <a:ext cx="2349500" cy="34544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FF4CE8EE-CFBB-9CD7-5611-465F4A3731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888" y="1684501"/>
            <a:ext cx="2565400" cy="42037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3DCCFDD-D919-63F0-7685-4E2415DFF876}"/>
              </a:ext>
            </a:extLst>
          </p:cNvPr>
          <p:cNvSpPr txBox="1"/>
          <p:nvPr/>
        </p:nvSpPr>
        <p:spPr>
          <a:xfrm>
            <a:off x="641131" y="536026"/>
            <a:ext cx="3100552" cy="369332"/>
          </a:xfrm>
          <a:prstGeom prst="rect">
            <a:avLst/>
          </a:prstGeom>
          <a:noFill/>
        </p:spPr>
        <p:txBody>
          <a:bodyPr wrap="square" rtlCol="0">
            <a:spAutoFit/>
          </a:bodyPr>
          <a:lstStyle/>
          <a:p>
            <a:r>
              <a:rPr lang="el-GR" b="1" dirty="0"/>
              <a:t>Παρ</a:t>
            </a:r>
            <a:r>
              <a:rPr lang="en-US" b="1" dirty="0" err="1"/>
              <a:t>ά</a:t>
            </a:r>
            <a:r>
              <a:rPr lang="el-GR" b="1" dirty="0" err="1"/>
              <a:t>δειγμα</a:t>
            </a:r>
            <a:r>
              <a:rPr lang="el-GR" b="1" dirty="0"/>
              <a:t> </a:t>
            </a:r>
            <a:endParaRPr lang="en-US" b="1" dirty="0"/>
          </a:p>
        </p:txBody>
      </p:sp>
    </p:spTree>
    <p:extLst>
      <p:ext uri="{BB962C8B-B14F-4D97-AF65-F5344CB8AC3E}">
        <p14:creationId xmlns:p14="http://schemas.microsoft.com/office/powerpoint/2010/main" val="22150978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E0A61-8CA1-507F-301E-4293E60595F4}"/>
              </a:ext>
            </a:extLst>
          </p:cNvPr>
          <p:cNvSpPr>
            <a:spLocks noGrp="1"/>
          </p:cNvSpPr>
          <p:nvPr>
            <p:ph type="title"/>
          </p:nvPr>
        </p:nvSpPr>
        <p:spPr/>
        <p:txBody>
          <a:bodyPr/>
          <a:lstStyle/>
          <a:p>
            <a:r>
              <a:rPr lang="el-GR" dirty="0" err="1"/>
              <a:t>Παραγωγ</a:t>
            </a:r>
            <a:r>
              <a:rPr lang="en-US" dirty="0" err="1"/>
              <a:t>ή</a:t>
            </a:r>
            <a:r>
              <a:rPr lang="el-GR" dirty="0"/>
              <a:t> β-καροτένιου</a:t>
            </a:r>
            <a:endParaRPr lang="en-US" dirty="0"/>
          </a:p>
        </p:txBody>
      </p:sp>
      <p:pic>
        <p:nvPicPr>
          <p:cNvPr id="17410" name="Picture 2" descr="Scheme 1">
            <a:extLst>
              <a:ext uri="{FF2B5EF4-FFF2-40B4-BE49-F238E27FC236}">
                <a16:creationId xmlns:a16="http://schemas.microsoft.com/office/drawing/2014/main" id="{C8A72565-6726-DEA4-AA57-1A407844D4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0" y="1206500"/>
            <a:ext cx="6794500" cy="5651500"/>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Fig. 1">
            <a:extLst>
              <a:ext uri="{FF2B5EF4-FFF2-40B4-BE49-F238E27FC236}">
                <a16:creationId xmlns:a16="http://schemas.microsoft.com/office/drawing/2014/main" id="{740C4F9F-497A-E8EF-526B-77792E2819D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0640"/>
          <a:stretch/>
        </p:blipFill>
        <p:spPr bwMode="auto">
          <a:xfrm>
            <a:off x="304801" y="1731498"/>
            <a:ext cx="4712677" cy="42672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EAC7704-968A-5740-8366-A42E9F653783}"/>
              </a:ext>
            </a:extLst>
          </p:cNvPr>
          <p:cNvSpPr txBox="1"/>
          <p:nvPr/>
        </p:nvSpPr>
        <p:spPr>
          <a:xfrm>
            <a:off x="505669" y="6437455"/>
            <a:ext cx="6098344" cy="369332"/>
          </a:xfrm>
          <a:prstGeom prst="rect">
            <a:avLst/>
          </a:prstGeom>
          <a:noFill/>
        </p:spPr>
        <p:txBody>
          <a:bodyPr wrap="square">
            <a:spAutoFit/>
          </a:bodyPr>
          <a:lstStyle/>
          <a:p>
            <a:r>
              <a:rPr lang="en-US" b="0" i="0" u="none" strike="noStrike" dirty="0">
                <a:effectLst/>
                <a:latin typeface="ElsevierSans"/>
                <a:hlinkClick r:id="rId4" tooltip="Persistent link using digital object identifier"/>
              </a:rPr>
              <a:t>https://doi.org/10.1016/j.fbio.2022.101717</a:t>
            </a:r>
            <a:endParaRPr lang="en-US" dirty="0"/>
          </a:p>
        </p:txBody>
      </p:sp>
    </p:spTree>
    <p:extLst>
      <p:ext uri="{BB962C8B-B14F-4D97-AF65-F5344CB8AC3E}">
        <p14:creationId xmlns:p14="http://schemas.microsoft.com/office/powerpoint/2010/main" val="17576227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l-GR" dirty="0"/>
          </a:p>
        </p:txBody>
      </p:sp>
      <p:pic>
        <p:nvPicPr>
          <p:cNvPr id="4" name="Picture 3"/>
          <p:cNvPicPr>
            <a:picLocks noChangeAspect="1"/>
          </p:cNvPicPr>
          <p:nvPr/>
        </p:nvPicPr>
        <p:blipFill rotWithShape="1">
          <a:blip r:embed="rId2"/>
          <a:srcRect l="12431" r="12509"/>
          <a:stretch/>
        </p:blipFill>
        <p:spPr>
          <a:xfrm>
            <a:off x="1545336" y="69523"/>
            <a:ext cx="8948532" cy="6706181"/>
          </a:xfrm>
          <a:prstGeom prst="rect">
            <a:avLst/>
          </a:prstGeom>
        </p:spPr>
      </p:pic>
    </p:spTree>
    <p:extLst>
      <p:ext uri="{BB962C8B-B14F-4D97-AF65-F5344CB8AC3E}">
        <p14:creationId xmlns:p14="http://schemas.microsoft.com/office/powerpoint/2010/main" val="13869334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7181" y="-107004"/>
            <a:ext cx="465137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1"/>
          <p:cNvSpPr txBox="1">
            <a:spLocks/>
          </p:cNvSpPr>
          <p:nvPr/>
        </p:nvSpPr>
        <p:spPr bwMode="auto">
          <a:xfrm>
            <a:off x="0" y="329778"/>
            <a:ext cx="5447489" cy="939800"/>
          </a:xfrm>
          <a:prstGeom prst="rect">
            <a:avLst/>
          </a:prstGeom>
          <a:solidFill>
            <a:schemeClr val="accent1"/>
          </a:solidFill>
          <a:ln>
            <a:solidFill>
              <a:schemeClr val="accent1"/>
            </a:solidFill>
          </a:ln>
        </p:spPr>
        <p:txBody>
          <a:bodyPr vert="horz" wrap="square" lIns="91434" tIns="45717" rIns="91434" bIns="45717" numCol="1" anchor="ctr" anchorCtr="0" compatLnSpc="1">
            <a:prstTxWarp prst="textNoShape">
              <a:avLst/>
            </a:prstTxWarp>
          </a:bodyPr>
          <a:lstStyle>
            <a:lvl1pPr algn="l" rtl="0" eaLnBrk="0" fontAlgn="base" hangingPunct="0">
              <a:spcBef>
                <a:spcPct val="0"/>
              </a:spcBef>
              <a:spcAft>
                <a:spcPct val="0"/>
              </a:spcAft>
              <a:defRPr sz="4000">
                <a:solidFill>
                  <a:schemeClr val="tx1"/>
                </a:solidFill>
                <a:latin typeface="+mj-lt"/>
                <a:ea typeface="+mj-ea"/>
                <a:cs typeface="+mj-cs"/>
              </a:defRPr>
            </a:lvl1pPr>
            <a:lvl2pPr algn="l" rtl="0" eaLnBrk="0" fontAlgn="base" hangingPunct="0">
              <a:spcBef>
                <a:spcPct val="0"/>
              </a:spcBef>
              <a:spcAft>
                <a:spcPct val="0"/>
              </a:spcAft>
              <a:defRPr sz="4000">
                <a:solidFill>
                  <a:schemeClr val="tx1"/>
                </a:solidFill>
                <a:latin typeface="Arial" charset="0"/>
              </a:defRPr>
            </a:lvl2pPr>
            <a:lvl3pPr algn="l" rtl="0" eaLnBrk="0" fontAlgn="base" hangingPunct="0">
              <a:spcBef>
                <a:spcPct val="0"/>
              </a:spcBef>
              <a:spcAft>
                <a:spcPct val="0"/>
              </a:spcAft>
              <a:defRPr sz="4000">
                <a:solidFill>
                  <a:schemeClr val="tx1"/>
                </a:solidFill>
                <a:latin typeface="Arial" charset="0"/>
              </a:defRPr>
            </a:lvl3pPr>
            <a:lvl4pPr algn="l" rtl="0" eaLnBrk="0" fontAlgn="base" hangingPunct="0">
              <a:spcBef>
                <a:spcPct val="0"/>
              </a:spcBef>
              <a:spcAft>
                <a:spcPct val="0"/>
              </a:spcAft>
              <a:defRPr sz="4000">
                <a:solidFill>
                  <a:schemeClr val="tx1"/>
                </a:solidFill>
                <a:latin typeface="Arial" charset="0"/>
              </a:defRPr>
            </a:lvl4pPr>
            <a:lvl5pPr algn="l" rtl="0" eaLnBrk="0" fontAlgn="base" hangingPunct="0">
              <a:spcBef>
                <a:spcPct val="0"/>
              </a:spcBef>
              <a:spcAft>
                <a:spcPct val="0"/>
              </a:spcAft>
              <a:defRPr sz="4000">
                <a:solidFill>
                  <a:schemeClr val="tx1"/>
                </a:solidFill>
                <a:latin typeface="Arial" charset="0"/>
              </a:defRPr>
            </a:lvl5pPr>
            <a:lvl6pPr marL="411754" algn="l" defTabSz="915010" rtl="0" eaLnBrk="1" fontAlgn="base" hangingPunct="1">
              <a:spcBef>
                <a:spcPct val="0"/>
              </a:spcBef>
              <a:spcAft>
                <a:spcPct val="0"/>
              </a:spcAft>
              <a:defRPr sz="4000">
                <a:solidFill>
                  <a:schemeClr val="tx2"/>
                </a:solidFill>
                <a:latin typeface="Arial" charset="0"/>
              </a:defRPr>
            </a:lvl6pPr>
            <a:lvl7pPr marL="823509" algn="l" defTabSz="915010" rtl="0" eaLnBrk="1" fontAlgn="base" hangingPunct="1">
              <a:spcBef>
                <a:spcPct val="0"/>
              </a:spcBef>
              <a:spcAft>
                <a:spcPct val="0"/>
              </a:spcAft>
              <a:defRPr sz="4000">
                <a:solidFill>
                  <a:schemeClr val="tx2"/>
                </a:solidFill>
                <a:latin typeface="Arial" charset="0"/>
              </a:defRPr>
            </a:lvl7pPr>
            <a:lvl8pPr marL="1235263" algn="l" defTabSz="915010" rtl="0" eaLnBrk="1" fontAlgn="base" hangingPunct="1">
              <a:spcBef>
                <a:spcPct val="0"/>
              </a:spcBef>
              <a:spcAft>
                <a:spcPct val="0"/>
              </a:spcAft>
              <a:defRPr sz="4000">
                <a:solidFill>
                  <a:schemeClr val="tx2"/>
                </a:solidFill>
                <a:latin typeface="Arial" charset="0"/>
              </a:defRPr>
            </a:lvl8pPr>
            <a:lvl9pPr marL="1647017" algn="l" defTabSz="915010" rtl="0" eaLnBrk="1" fontAlgn="base" hangingPunct="1">
              <a:spcBef>
                <a:spcPct val="0"/>
              </a:spcBef>
              <a:spcAft>
                <a:spcPct val="0"/>
              </a:spcAft>
              <a:defRPr sz="4000">
                <a:solidFill>
                  <a:schemeClr val="tx2"/>
                </a:solidFill>
                <a:latin typeface="Arial" charset="0"/>
              </a:defRPr>
            </a:lvl9pPr>
          </a:lstStyle>
          <a:p>
            <a:pPr algn="ctr"/>
            <a:r>
              <a:rPr lang="el-GR" sz="2800" b="1" kern="0" dirty="0">
                <a:solidFill>
                  <a:schemeClr val="bg1"/>
                </a:solidFill>
              </a:rPr>
              <a:t>ΠΑΡΑΓΩΓΗ ΠΕΝΙΚΙΛΙΝΗΣ</a:t>
            </a:r>
            <a:endParaRPr lang="en-GB" sz="2800" b="1" kern="0" dirty="0">
              <a:solidFill>
                <a:schemeClr val="bg1"/>
              </a:solidFill>
            </a:endParaRPr>
          </a:p>
        </p:txBody>
      </p:sp>
      <p:pic>
        <p:nvPicPr>
          <p:cNvPr id="4" name="Picture 2" descr="Penicillin core.sv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2746" y="2758511"/>
            <a:ext cx="2662478" cy="1440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706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body" idx="1"/>
          </p:nvPr>
        </p:nvSpPr>
        <p:spPr>
          <a:xfrm>
            <a:off x="1524000" y="1308407"/>
            <a:ext cx="9144000" cy="6335712"/>
          </a:xfrm>
        </p:spPr>
        <p:txBody>
          <a:bodyPr/>
          <a:lstStyle/>
          <a:p>
            <a:pPr>
              <a:lnSpc>
                <a:spcPct val="80000"/>
              </a:lnSpc>
              <a:buFontTx/>
              <a:buAutoNum type="arabicPeriod"/>
            </a:pPr>
            <a:r>
              <a:rPr lang="en-GB" sz="1800" b="1" dirty="0">
                <a:effectLst>
                  <a:outerShdw blurRad="38100" dist="38100" dir="2700000" algn="tl">
                    <a:srgbClr val="C0C0C0"/>
                  </a:outerShdw>
                </a:effectLst>
              </a:rPr>
              <a:t>What is the Carbon source?</a:t>
            </a:r>
          </a:p>
          <a:p>
            <a:pPr>
              <a:lnSpc>
                <a:spcPct val="80000"/>
              </a:lnSpc>
              <a:buFontTx/>
              <a:buAutoNum type="arabicPeriod"/>
            </a:pPr>
            <a:r>
              <a:rPr lang="en-GB" sz="1800" b="1" dirty="0">
                <a:effectLst>
                  <a:outerShdw blurRad="38100" dist="38100" dir="2700000" algn="tl">
                    <a:srgbClr val="C0C0C0"/>
                  </a:outerShdw>
                </a:effectLst>
              </a:rPr>
              <a:t>What is the nitrogen source?</a:t>
            </a:r>
          </a:p>
          <a:p>
            <a:pPr>
              <a:lnSpc>
                <a:spcPct val="80000"/>
              </a:lnSpc>
              <a:buFontTx/>
              <a:buAutoNum type="arabicPeriod"/>
            </a:pPr>
            <a:r>
              <a:rPr lang="en-GB" sz="1800" b="1" dirty="0">
                <a:effectLst>
                  <a:outerShdw blurRad="38100" dist="38100" dir="2700000" algn="tl">
                    <a:srgbClr val="C0C0C0"/>
                  </a:outerShdw>
                </a:effectLst>
              </a:rPr>
              <a:t>What is the energy source?</a:t>
            </a:r>
          </a:p>
          <a:p>
            <a:pPr>
              <a:lnSpc>
                <a:spcPct val="80000"/>
              </a:lnSpc>
              <a:buFontTx/>
              <a:buAutoNum type="arabicPeriod"/>
            </a:pPr>
            <a:r>
              <a:rPr lang="en-GB" sz="1800" b="1" dirty="0">
                <a:effectLst>
                  <a:outerShdw blurRad="38100" dist="38100" dir="2700000" algn="tl">
                    <a:srgbClr val="C0C0C0"/>
                  </a:outerShdw>
                </a:effectLst>
              </a:rPr>
              <a:t>Is the fermentation aerobic or anaerobic?</a:t>
            </a:r>
          </a:p>
          <a:p>
            <a:pPr>
              <a:lnSpc>
                <a:spcPct val="80000"/>
              </a:lnSpc>
              <a:buFontTx/>
              <a:buAutoNum type="arabicPeriod"/>
            </a:pPr>
            <a:r>
              <a:rPr lang="en-GB" sz="1800" b="1" dirty="0">
                <a:effectLst>
                  <a:outerShdw blurRad="38100" dist="38100" dir="2700000" algn="tl">
                    <a:srgbClr val="C0C0C0"/>
                  </a:outerShdw>
                </a:effectLst>
              </a:rPr>
              <a:t>What is the optimum temperature?</a:t>
            </a:r>
          </a:p>
          <a:p>
            <a:pPr>
              <a:lnSpc>
                <a:spcPct val="80000"/>
              </a:lnSpc>
              <a:buFontTx/>
              <a:buAutoNum type="arabicPeriod"/>
            </a:pPr>
            <a:r>
              <a:rPr lang="en-GB" sz="1800" b="1" dirty="0">
                <a:effectLst>
                  <a:outerShdw blurRad="38100" dist="38100" dir="2700000" algn="tl">
                    <a:srgbClr val="C0C0C0"/>
                  </a:outerShdw>
                </a:effectLst>
              </a:rPr>
              <a:t>Is penicillin a primary or secondary metabolite?</a:t>
            </a:r>
          </a:p>
          <a:p>
            <a:pPr>
              <a:lnSpc>
                <a:spcPct val="80000"/>
              </a:lnSpc>
              <a:buFontTx/>
              <a:buAutoNum type="arabicPeriod"/>
            </a:pPr>
            <a:r>
              <a:rPr lang="en-GB" sz="1800" b="1" dirty="0">
                <a:effectLst>
                  <a:outerShdw blurRad="38100" dist="38100" dir="2700000" algn="tl">
                    <a:srgbClr val="C0C0C0"/>
                  </a:outerShdw>
                </a:effectLst>
              </a:rPr>
              <a:t>What volume fermenter is used?</a:t>
            </a:r>
          </a:p>
          <a:p>
            <a:pPr>
              <a:lnSpc>
                <a:spcPct val="80000"/>
              </a:lnSpc>
              <a:buFontTx/>
              <a:buAutoNum type="arabicPeriod"/>
            </a:pPr>
            <a:r>
              <a:rPr lang="en-GB" sz="1800" b="1" dirty="0">
                <a:effectLst>
                  <a:outerShdw blurRad="38100" dist="38100" dir="2700000" algn="tl">
                    <a:srgbClr val="C0C0C0"/>
                  </a:outerShdw>
                </a:effectLst>
              </a:rPr>
              <a:t>Why isn't a larger fermenter used?</a:t>
            </a:r>
          </a:p>
          <a:p>
            <a:pPr>
              <a:lnSpc>
                <a:spcPct val="80000"/>
              </a:lnSpc>
              <a:buFontTx/>
              <a:buAutoNum type="arabicPeriod"/>
            </a:pPr>
            <a:r>
              <a:rPr lang="en-GB" sz="1800" b="1" dirty="0">
                <a:effectLst>
                  <a:outerShdw blurRad="38100" dist="38100" dir="2700000" algn="tl">
                    <a:srgbClr val="C0C0C0"/>
                  </a:outerShdw>
                </a:effectLst>
              </a:rPr>
              <a:t>When is penicillin produced?</a:t>
            </a:r>
          </a:p>
          <a:p>
            <a:pPr>
              <a:lnSpc>
                <a:spcPct val="80000"/>
              </a:lnSpc>
              <a:buFontTx/>
              <a:buAutoNum type="arabicPeriod"/>
            </a:pPr>
            <a:r>
              <a:rPr lang="en-GB" sz="1800" b="1" dirty="0">
                <a:effectLst>
                  <a:outerShdw blurRad="38100" dist="38100" dir="2700000" algn="tl">
                    <a:srgbClr val="C0C0C0"/>
                  </a:outerShdw>
                </a:effectLst>
              </a:rPr>
              <a:t>How long can it be produced for?</a:t>
            </a:r>
          </a:p>
          <a:p>
            <a:pPr>
              <a:lnSpc>
                <a:spcPct val="80000"/>
              </a:lnSpc>
              <a:buFontTx/>
              <a:buAutoNum type="arabicPeriod"/>
            </a:pPr>
            <a:r>
              <a:rPr lang="en-GB" sz="1800" b="1" dirty="0">
                <a:effectLst>
                  <a:outerShdw blurRad="38100" dist="38100" dir="2700000" algn="tl">
                    <a:srgbClr val="C0C0C0"/>
                  </a:outerShdw>
                </a:effectLst>
              </a:rPr>
              <a:t>What was the first fungus known to produce penicillin?</a:t>
            </a:r>
          </a:p>
          <a:p>
            <a:pPr>
              <a:lnSpc>
                <a:spcPct val="80000"/>
              </a:lnSpc>
              <a:buFontTx/>
              <a:buAutoNum type="arabicPeriod"/>
            </a:pPr>
            <a:r>
              <a:rPr lang="en-GB" sz="1800" b="1" dirty="0">
                <a:effectLst>
                  <a:outerShdw blurRad="38100" dist="38100" dir="2700000" algn="tl">
                    <a:srgbClr val="C0C0C0"/>
                  </a:outerShdw>
                </a:effectLst>
              </a:rPr>
              <a:t>What species produces about 60mg/dm3 of penicillin?</a:t>
            </a:r>
          </a:p>
          <a:p>
            <a:pPr>
              <a:lnSpc>
                <a:spcPct val="80000"/>
              </a:lnSpc>
              <a:buFontTx/>
              <a:buAutoNum type="arabicPeriod"/>
            </a:pPr>
            <a:r>
              <a:rPr lang="en-GB" sz="1800" b="1" dirty="0">
                <a:effectLst>
                  <a:outerShdw blurRad="38100" dist="38100" dir="2700000" algn="tl">
                    <a:srgbClr val="C0C0C0"/>
                  </a:outerShdw>
                </a:effectLst>
              </a:rPr>
              <a:t>How did scientists improve the yield still further?</a:t>
            </a:r>
          </a:p>
          <a:p>
            <a:pPr>
              <a:lnSpc>
                <a:spcPct val="80000"/>
              </a:lnSpc>
              <a:buFontTx/>
              <a:buAutoNum type="arabicPeriod"/>
            </a:pPr>
            <a:r>
              <a:rPr lang="en-GB" sz="1800" b="1" dirty="0">
                <a:effectLst>
                  <a:outerShdw blurRad="38100" dist="38100" dir="2700000" algn="tl">
                    <a:srgbClr val="C0C0C0"/>
                  </a:outerShdw>
                </a:effectLst>
              </a:rPr>
              <a:t>What is the substrate?</a:t>
            </a:r>
          </a:p>
          <a:p>
            <a:pPr>
              <a:lnSpc>
                <a:spcPct val="80000"/>
              </a:lnSpc>
              <a:buFontTx/>
              <a:buAutoNum type="arabicPeriod"/>
            </a:pPr>
            <a:r>
              <a:rPr lang="en-GB" sz="1800" b="1" dirty="0">
                <a:effectLst>
                  <a:outerShdw blurRad="38100" dist="38100" dir="2700000" algn="tl">
                    <a:srgbClr val="C0C0C0"/>
                  </a:outerShdw>
                </a:effectLst>
              </a:rPr>
              <a:t>Why is batch culture used?</a:t>
            </a:r>
          </a:p>
          <a:p>
            <a:pPr>
              <a:lnSpc>
                <a:spcPct val="80000"/>
              </a:lnSpc>
              <a:buFontTx/>
              <a:buAutoNum type="arabicPeriod"/>
            </a:pPr>
            <a:r>
              <a:rPr lang="en-GB" sz="1800" b="1" dirty="0">
                <a:effectLst>
                  <a:outerShdw blurRad="38100" dist="38100" dir="2700000" algn="tl">
                    <a:srgbClr val="C0C0C0"/>
                  </a:outerShdw>
                </a:effectLst>
              </a:rPr>
              <a:t>What are the processes involved in down-stream processing?</a:t>
            </a:r>
          </a:p>
          <a:p>
            <a:pPr>
              <a:lnSpc>
                <a:spcPct val="80000"/>
              </a:lnSpc>
              <a:buFontTx/>
              <a:buNone/>
            </a:pPr>
            <a:r>
              <a:rPr lang="en-GB" sz="1800" b="1" dirty="0">
                <a:effectLst>
                  <a:outerShdw blurRad="38100" dist="38100" dir="2700000" algn="tl">
                    <a:srgbClr val="C0C0C0"/>
                  </a:outerShdw>
                </a:effectLst>
              </a:rPr>
              <a:t>	a)</a:t>
            </a:r>
          </a:p>
          <a:p>
            <a:pPr>
              <a:lnSpc>
                <a:spcPct val="80000"/>
              </a:lnSpc>
              <a:buFontTx/>
              <a:buNone/>
            </a:pPr>
            <a:r>
              <a:rPr lang="en-GB" sz="1800" b="1" dirty="0">
                <a:effectLst>
                  <a:outerShdw blurRad="38100" dist="38100" dir="2700000" algn="tl">
                    <a:srgbClr val="C0C0C0"/>
                  </a:outerShdw>
                </a:effectLst>
              </a:rPr>
              <a:t>	b)</a:t>
            </a:r>
          </a:p>
          <a:p>
            <a:pPr>
              <a:lnSpc>
                <a:spcPct val="80000"/>
              </a:lnSpc>
              <a:buFontTx/>
              <a:buNone/>
            </a:pPr>
            <a:r>
              <a:rPr lang="en-GB" sz="1800" b="1" dirty="0">
                <a:effectLst>
                  <a:outerShdw blurRad="38100" dist="38100" dir="2700000" algn="tl">
                    <a:srgbClr val="C0C0C0"/>
                  </a:outerShdw>
                </a:effectLst>
              </a:rPr>
              <a:t>	c)</a:t>
            </a:r>
          </a:p>
          <a:p>
            <a:pPr marL="0" indent="0">
              <a:lnSpc>
                <a:spcPct val="80000"/>
              </a:lnSpc>
              <a:buNone/>
            </a:pPr>
            <a:endParaRPr lang="en-US" sz="1800" b="1" dirty="0">
              <a:effectLst>
                <a:outerShdw blurRad="38100" dist="38100" dir="2700000" algn="tl">
                  <a:srgbClr val="C0C0C0"/>
                </a:outerShdw>
              </a:effectLst>
            </a:endParaRPr>
          </a:p>
        </p:txBody>
      </p:sp>
      <p:sp>
        <p:nvSpPr>
          <p:cNvPr id="21508" name="Text Box 4"/>
          <p:cNvSpPr txBox="1">
            <a:spLocks noChangeArrowheads="1"/>
          </p:cNvSpPr>
          <p:nvPr/>
        </p:nvSpPr>
        <p:spPr bwMode="auto">
          <a:xfrm>
            <a:off x="4943475" y="1268719"/>
            <a:ext cx="12954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solidFill>
                  <a:srgbClr val="FF0000"/>
                </a:solidFill>
                <a:effectLst>
                  <a:outerShdw blurRad="38100" dist="38100" dir="2700000" algn="tl">
                    <a:srgbClr val="C0C0C0"/>
                  </a:outerShdw>
                </a:effectLst>
              </a:rPr>
              <a:t>lactose</a:t>
            </a:r>
            <a:endParaRPr lang="en-US">
              <a:solidFill>
                <a:srgbClr val="FF0000"/>
              </a:solidFill>
              <a:effectLst>
                <a:outerShdw blurRad="38100" dist="38100" dir="2700000" algn="tl">
                  <a:srgbClr val="C0C0C0"/>
                </a:outerShdw>
              </a:effectLst>
            </a:endParaRPr>
          </a:p>
        </p:txBody>
      </p:sp>
      <p:sp>
        <p:nvSpPr>
          <p:cNvPr id="21509" name="Text Box 5"/>
          <p:cNvSpPr txBox="1">
            <a:spLocks noChangeArrowheads="1"/>
          </p:cNvSpPr>
          <p:nvPr/>
        </p:nvSpPr>
        <p:spPr bwMode="auto">
          <a:xfrm>
            <a:off x="5087939" y="1484619"/>
            <a:ext cx="302418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solidFill>
                  <a:srgbClr val="FF0000"/>
                </a:solidFill>
                <a:effectLst>
                  <a:outerShdw blurRad="38100" dist="38100" dir="2700000" algn="tl">
                    <a:srgbClr val="C0C0C0"/>
                  </a:outerShdw>
                </a:effectLst>
              </a:rPr>
              <a:t>yeast</a:t>
            </a:r>
            <a:endParaRPr lang="en-US">
              <a:solidFill>
                <a:srgbClr val="FF0000"/>
              </a:solidFill>
              <a:effectLst>
                <a:outerShdw blurRad="38100" dist="38100" dir="2700000" algn="tl">
                  <a:srgbClr val="C0C0C0"/>
                </a:outerShdw>
              </a:effectLst>
            </a:endParaRPr>
          </a:p>
        </p:txBody>
      </p:sp>
      <p:sp>
        <p:nvSpPr>
          <p:cNvPr id="21510" name="Text Box 6"/>
          <p:cNvSpPr txBox="1">
            <a:spLocks noChangeArrowheads="1"/>
          </p:cNvSpPr>
          <p:nvPr/>
        </p:nvSpPr>
        <p:spPr bwMode="auto">
          <a:xfrm>
            <a:off x="4943475" y="1771957"/>
            <a:ext cx="1295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solidFill>
                  <a:srgbClr val="FF0000"/>
                </a:solidFill>
                <a:effectLst>
                  <a:outerShdw blurRad="38100" dist="38100" dir="2700000" algn="tl">
                    <a:srgbClr val="C0C0C0"/>
                  </a:outerShdw>
                </a:effectLst>
              </a:rPr>
              <a:t>glucose</a:t>
            </a:r>
            <a:endParaRPr lang="en-US">
              <a:solidFill>
                <a:srgbClr val="FF0000"/>
              </a:solidFill>
              <a:effectLst>
                <a:outerShdw blurRad="38100" dist="38100" dir="2700000" algn="tl">
                  <a:srgbClr val="C0C0C0"/>
                </a:outerShdw>
              </a:effectLst>
            </a:endParaRPr>
          </a:p>
        </p:txBody>
      </p:sp>
      <p:sp>
        <p:nvSpPr>
          <p:cNvPr id="21511" name="Text Box 7"/>
          <p:cNvSpPr txBox="1">
            <a:spLocks noChangeArrowheads="1"/>
          </p:cNvSpPr>
          <p:nvPr/>
        </p:nvSpPr>
        <p:spPr bwMode="auto">
          <a:xfrm>
            <a:off x="6527800" y="1987857"/>
            <a:ext cx="1295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solidFill>
                  <a:srgbClr val="FF0000"/>
                </a:solidFill>
                <a:effectLst>
                  <a:outerShdw blurRad="38100" dist="38100" dir="2700000" algn="tl">
                    <a:srgbClr val="C0C0C0"/>
                  </a:outerShdw>
                </a:effectLst>
              </a:rPr>
              <a:t>aerobic</a:t>
            </a:r>
            <a:endParaRPr lang="en-US">
              <a:solidFill>
                <a:srgbClr val="FF0000"/>
              </a:solidFill>
              <a:effectLst>
                <a:outerShdw blurRad="38100" dist="38100" dir="2700000" algn="tl">
                  <a:srgbClr val="C0C0C0"/>
                </a:outerShdw>
              </a:effectLst>
            </a:endParaRPr>
          </a:p>
        </p:txBody>
      </p:sp>
      <p:sp>
        <p:nvSpPr>
          <p:cNvPr id="21512" name="Text Box 8"/>
          <p:cNvSpPr txBox="1">
            <a:spLocks noChangeArrowheads="1"/>
          </p:cNvSpPr>
          <p:nvPr/>
        </p:nvSpPr>
        <p:spPr bwMode="auto">
          <a:xfrm>
            <a:off x="5735638" y="2348219"/>
            <a:ext cx="12954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solidFill>
                  <a:srgbClr val="FF0000"/>
                </a:solidFill>
                <a:effectLst>
                  <a:outerShdw blurRad="38100" dist="38100" dir="2700000" algn="tl">
                    <a:srgbClr val="C0C0C0"/>
                  </a:outerShdw>
                </a:effectLst>
              </a:rPr>
              <a:t>25 - 27</a:t>
            </a:r>
            <a:r>
              <a:rPr lang="en-US">
                <a:solidFill>
                  <a:srgbClr val="FF0000"/>
                </a:solidFill>
                <a:effectLst>
                  <a:outerShdw blurRad="38100" dist="38100" dir="2700000" algn="tl">
                    <a:srgbClr val="C0C0C0"/>
                  </a:outerShdw>
                </a:effectLst>
              </a:rPr>
              <a:t>ºC</a:t>
            </a:r>
          </a:p>
        </p:txBody>
      </p:sp>
      <p:sp>
        <p:nvSpPr>
          <p:cNvPr id="21513" name="Text Box 9"/>
          <p:cNvSpPr txBox="1">
            <a:spLocks noChangeArrowheads="1"/>
          </p:cNvSpPr>
          <p:nvPr/>
        </p:nvSpPr>
        <p:spPr bwMode="auto">
          <a:xfrm>
            <a:off x="7104064" y="2564119"/>
            <a:ext cx="13684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solidFill>
                  <a:srgbClr val="FF0000"/>
                </a:solidFill>
                <a:effectLst>
                  <a:outerShdw blurRad="38100" dist="38100" dir="2700000" algn="tl">
                    <a:srgbClr val="C0C0C0"/>
                  </a:outerShdw>
                </a:effectLst>
              </a:rPr>
              <a:t>secondary</a:t>
            </a:r>
            <a:endParaRPr lang="en-US">
              <a:solidFill>
                <a:srgbClr val="FF0000"/>
              </a:solidFill>
              <a:effectLst>
                <a:outerShdw blurRad="38100" dist="38100" dir="2700000" algn="tl">
                  <a:srgbClr val="C0C0C0"/>
                </a:outerShdw>
              </a:effectLst>
            </a:endParaRPr>
          </a:p>
        </p:txBody>
      </p:sp>
      <p:sp>
        <p:nvSpPr>
          <p:cNvPr id="21514" name="Text Box 10"/>
          <p:cNvSpPr txBox="1">
            <a:spLocks noChangeArrowheads="1"/>
          </p:cNvSpPr>
          <p:nvPr/>
        </p:nvSpPr>
        <p:spPr bwMode="auto">
          <a:xfrm>
            <a:off x="5448301" y="2853044"/>
            <a:ext cx="22320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solidFill>
                  <a:srgbClr val="FF0000"/>
                </a:solidFill>
                <a:effectLst>
                  <a:outerShdw blurRad="38100" dist="38100" dir="2700000" algn="tl">
                    <a:srgbClr val="C0C0C0"/>
                  </a:outerShdw>
                </a:effectLst>
              </a:rPr>
              <a:t>40 – 200 dm</a:t>
            </a:r>
            <a:r>
              <a:rPr lang="en-GB" baseline="24000">
                <a:solidFill>
                  <a:srgbClr val="FF0000"/>
                </a:solidFill>
                <a:effectLst>
                  <a:outerShdw blurRad="38100" dist="38100" dir="2700000" algn="tl">
                    <a:srgbClr val="C0C0C0"/>
                  </a:outerShdw>
                </a:effectLst>
              </a:rPr>
              <a:t>3</a:t>
            </a:r>
            <a:endParaRPr lang="en-US" baseline="24000">
              <a:solidFill>
                <a:srgbClr val="FF0000"/>
              </a:solidFill>
              <a:effectLst>
                <a:outerShdw blurRad="38100" dist="38100" dir="2700000" algn="tl">
                  <a:srgbClr val="C0C0C0"/>
                </a:outerShdw>
              </a:effectLst>
            </a:endParaRPr>
          </a:p>
        </p:txBody>
      </p:sp>
      <p:sp>
        <p:nvSpPr>
          <p:cNvPr id="21515" name="Text Box 11"/>
          <p:cNvSpPr txBox="1">
            <a:spLocks noChangeArrowheads="1"/>
          </p:cNvSpPr>
          <p:nvPr/>
        </p:nvSpPr>
        <p:spPr bwMode="auto">
          <a:xfrm>
            <a:off x="5664200" y="3140382"/>
            <a:ext cx="4032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solidFill>
                  <a:srgbClr val="FF0000"/>
                </a:solidFill>
                <a:effectLst>
                  <a:outerShdw blurRad="38100" dist="38100" dir="2700000" algn="tl">
                    <a:srgbClr val="C0C0C0"/>
                  </a:outerShdw>
                </a:effectLst>
              </a:rPr>
              <a:t>To difficult to aerate</a:t>
            </a:r>
            <a:endParaRPr lang="en-US">
              <a:solidFill>
                <a:srgbClr val="FF0000"/>
              </a:solidFill>
              <a:effectLst>
                <a:outerShdw blurRad="38100" dist="38100" dir="2700000" algn="tl">
                  <a:srgbClr val="C0C0C0"/>
                </a:outerShdw>
              </a:effectLst>
            </a:endParaRPr>
          </a:p>
        </p:txBody>
      </p:sp>
      <p:sp>
        <p:nvSpPr>
          <p:cNvPr id="21516" name="Text Box 12"/>
          <p:cNvSpPr txBox="1">
            <a:spLocks noChangeArrowheads="1"/>
          </p:cNvSpPr>
          <p:nvPr/>
        </p:nvSpPr>
        <p:spPr bwMode="auto">
          <a:xfrm>
            <a:off x="5159375" y="3429307"/>
            <a:ext cx="5257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solidFill>
                  <a:srgbClr val="FF0000"/>
                </a:solidFill>
                <a:effectLst>
                  <a:outerShdw blurRad="38100" dist="38100" dir="2700000" algn="tl">
                    <a:srgbClr val="C0C0C0"/>
                  </a:outerShdw>
                </a:effectLst>
              </a:rPr>
              <a:t>40 hours – after main increase in fungal mass</a:t>
            </a:r>
            <a:endParaRPr lang="en-US">
              <a:solidFill>
                <a:srgbClr val="FF0000"/>
              </a:solidFill>
              <a:effectLst>
                <a:outerShdw blurRad="38100" dist="38100" dir="2700000" algn="tl">
                  <a:srgbClr val="C0C0C0"/>
                </a:outerShdw>
              </a:effectLst>
            </a:endParaRPr>
          </a:p>
        </p:txBody>
      </p:sp>
      <p:sp>
        <p:nvSpPr>
          <p:cNvPr id="21517" name="Text Box 13"/>
          <p:cNvSpPr txBox="1">
            <a:spLocks noChangeArrowheads="1"/>
          </p:cNvSpPr>
          <p:nvPr/>
        </p:nvSpPr>
        <p:spPr bwMode="auto">
          <a:xfrm>
            <a:off x="5591176" y="3716644"/>
            <a:ext cx="460851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solidFill>
                  <a:srgbClr val="FF0000"/>
                </a:solidFill>
                <a:effectLst>
                  <a:outerShdw blurRad="38100" dist="38100" dir="2700000" algn="tl">
                    <a:srgbClr val="C0C0C0"/>
                  </a:outerShdw>
                </a:effectLst>
              </a:rPr>
              <a:t>140 hours (180 – 40 hours)</a:t>
            </a:r>
            <a:endParaRPr lang="en-US">
              <a:solidFill>
                <a:srgbClr val="FF0000"/>
              </a:solidFill>
              <a:effectLst>
                <a:outerShdw blurRad="38100" dist="38100" dir="2700000" algn="tl">
                  <a:srgbClr val="C0C0C0"/>
                </a:outerShdw>
              </a:effectLst>
            </a:endParaRPr>
          </a:p>
        </p:txBody>
      </p:sp>
      <p:sp>
        <p:nvSpPr>
          <p:cNvPr id="21518" name="Text Box 14"/>
          <p:cNvSpPr txBox="1">
            <a:spLocks noChangeArrowheads="1"/>
          </p:cNvSpPr>
          <p:nvPr/>
        </p:nvSpPr>
        <p:spPr bwMode="auto">
          <a:xfrm>
            <a:off x="7896225" y="4003982"/>
            <a:ext cx="2520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solidFill>
                  <a:srgbClr val="FF0000"/>
                </a:solidFill>
                <a:effectLst>
                  <a:outerShdw blurRad="38100" dist="38100" dir="2700000" algn="tl">
                    <a:srgbClr val="C0C0C0"/>
                  </a:outerShdw>
                </a:effectLst>
              </a:rPr>
              <a:t>Penicillin notatum</a:t>
            </a:r>
            <a:endParaRPr lang="en-US">
              <a:solidFill>
                <a:srgbClr val="FF0000"/>
              </a:solidFill>
              <a:effectLst>
                <a:outerShdw blurRad="38100" dist="38100" dir="2700000" algn="tl">
                  <a:srgbClr val="C0C0C0"/>
                </a:outerShdw>
              </a:effectLst>
            </a:endParaRPr>
          </a:p>
        </p:txBody>
      </p:sp>
      <p:sp>
        <p:nvSpPr>
          <p:cNvPr id="21519" name="Text Box 15"/>
          <p:cNvSpPr txBox="1">
            <a:spLocks noChangeArrowheads="1"/>
          </p:cNvSpPr>
          <p:nvPr/>
        </p:nvSpPr>
        <p:spPr bwMode="auto">
          <a:xfrm>
            <a:off x="7824788" y="4292907"/>
            <a:ext cx="284321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solidFill>
                  <a:srgbClr val="FF0000"/>
                </a:solidFill>
                <a:effectLst>
                  <a:outerShdw blurRad="38100" dist="38100" dir="2700000" algn="tl">
                    <a:srgbClr val="C0C0C0"/>
                  </a:outerShdw>
                </a:effectLst>
              </a:rPr>
              <a:t>Penicillin chrysogenum</a:t>
            </a:r>
            <a:endParaRPr lang="en-US">
              <a:solidFill>
                <a:srgbClr val="FF0000"/>
              </a:solidFill>
              <a:effectLst>
                <a:outerShdw blurRad="38100" dist="38100" dir="2700000" algn="tl">
                  <a:srgbClr val="C0C0C0"/>
                </a:outerShdw>
              </a:effectLst>
            </a:endParaRPr>
          </a:p>
        </p:txBody>
      </p:sp>
      <p:sp>
        <p:nvSpPr>
          <p:cNvPr id="21520" name="Text Box 16"/>
          <p:cNvSpPr txBox="1">
            <a:spLocks noChangeArrowheads="1"/>
          </p:cNvSpPr>
          <p:nvPr/>
        </p:nvSpPr>
        <p:spPr bwMode="auto">
          <a:xfrm>
            <a:off x="7248526" y="4580244"/>
            <a:ext cx="34194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solidFill>
                  <a:srgbClr val="FF0000"/>
                </a:solidFill>
                <a:effectLst>
                  <a:outerShdw blurRad="38100" dist="38100" dir="2700000" algn="tl">
                    <a:srgbClr val="C0C0C0"/>
                  </a:outerShdw>
                </a:effectLst>
              </a:rPr>
              <a:t>Genetic modification</a:t>
            </a:r>
            <a:endParaRPr lang="en-US">
              <a:solidFill>
                <a:srgbClr val="FF0000"/>
              </a:solidFill>
              <a:effectLst>
                <a:outerShdw blurRad="38100" dist="38100" dir="2700000" algn="tl">
                  <a:srgbClr val="C0C0C0"/>
                </a:outerShdw>
              </a:effectLst>
            </a:endParaRPr>
          </a:p>
        </p:txBody>
      </p:sp>
      <p:sp>
        <p:nvSpPr>
          <p:cNvPr id="21521" name="Text Box 17"/>
          <p:cNvSpPr txBox="1">
            <a:spLocks noChangeArrowheads="1"/>
          </p:cNvSpPr>
          <p:nvPr/>
        </p:nvSpPr>
        <p:spPr bwMode="auto">
          <a:xfrm>
            <a:off x="4367214" y="4796144"/>
            <a:ext cx="38893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dirty="0">
                <a:solidFill>
                  <a:srgbClr val="FF0000"/>
                </a:solidFill>
                <a:effectLst>
                  <a:outerShdw blurRad="38100" dist="38100" dir="2700000" algn="tl">
                    <a:srgbClr val="C0C0C0"/>
                  </a:outerShdw>
                </a:effectLst>
              </a:rPr>
              <a:t>Corn steep liquor</a:t>
            </a:r>
            <a:endParaRPr lang="en-US" dirty="0">
              <a:solidFill>
                <a:srgbClr val="FF0000"/>
              </a:solidFill>
              <a:effectLst>
                <a:outerShdw blurRad="38100" dist="38100" dir="2700000" algn="tl">
                  <a:srgbClr val="C0C0C0"/>
                </a:outerShdw>
              </a:effectLst>
            </a:endParaRPr>
          </a:p>
        </p:txBody>
      </p:sp>
      <p:sp>
        <p:nvSpPr>
          <p:cNvPr id="21522" name="Text Box 18"/>
          <p:cNvSpPr txBox="1">
            <a:spLocks noChangeArrowheads="1"/>
          </p:cNvSpPr>
          <p:nvPr/>
        </p:nvSpPr>
        <p:spPr bwMode="auto">
          <a:xfrm>
            <a:off x="4872039" y="5085069"/>
            <a:ext cx="302418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solidFill>
                  <a:srgbClr val="FF0000"/>
                </a:solidFill>
                <a:effectLst>
                  <a:outerShdw blurRad="38100" dist="38100" dir="2700000" algn="tl">
                    <a:srgbClr val="C0C0C0"/>
                  </a:outerShdw>
                </a:effectLst>
              </a:rPr>
              <a:t>Secondary metabolite</a:t>
            </a:r>
            <a:endParaRPr lang="en-US">
              <a:solidFill>
                <a:srgbClr val="FF0000"/>
              </a:solidFill>
              <a:effectLst>
                <a:outerShdw blurRad="38100" dist="38100" dir="2700000" algn="tl">
                  <a:srgbClr val="C0C0C0"/>
                </a:outerShdw>
              </a:effectLst>
            </a:endParaRPr>
          </a:p>
        </p:txBody>
      </p:sp>
      <p:sp>
        <p:nvSpPr>
          <p:cNvPr id="21523" name="Text Box 19"/>
          <p:cNvSpPr txBox="1">
            <a:spLocks noChangeArrowheads="1"/>
          </p:cNvSpPr>
          <p:nvPr/>
        </p:nvSpPr>
        <p:spPr bwMode="auto">
          <a:xfrm>
            <a:off x="2135188" y="5588307"/>
            <a:ext cx="396081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solidFill>
                  <a:srgbClr val="FF0000"/>
                </a:solidFill>
                <a:effectLst>
                  <a:outerShdw blurRad="38100" dist="38100" dir="2700000" algn="tl">
                    <a:srgbClr val="C0C0C0"/>
                  </a:outerShdw>
                </a:effectLst>
              </a:rPr>
              <a:t>Filtration of liquid</a:t>
            </a:r>
            <a:endParaRPr lang="en-US">
              <a:solidFill>
                <a:srgbClr val="FF0000"/>
              </a:solidFill>
              <a:effectLst>
                <a:outerShdw blurRad="38100" dist="38100" dir="2700000" algn="tl">
                  <a:srgbClr val="C0C0C0"/>
                </a:outerShdw>
              </a:effectLst>
            </a:endParaRPr>
          </a:p>
        </p:txBody>
      </p:sp>
      <p:sp>
        <p:nvSpPr>
          <p:cNvPr id="21524" name="Text Box 20"/>
          <p:cNvSpPr txBox="1">
            <a:spLocks noChangeArrowheads="1"/>
          </p:cNvSpPr>
          <p:nvPr/>
        </p:nvSpPr>
        <p:spPr bwMode="auto">
          <a:xfrm>
            <a:off x="2135188" y="5877232"/>
            <a:ext cx="79930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solidFill>
                  <a:srgbClr val="FF0000"/>
                </a:solidFill>
                <a:effectLst>
                  <a:outerShdw blurRad="38100" dist="38100" dir="2700000" algn="tl">
                    <a:srgbClr val="C0C0C0"/>
                  </a:outerShdw>
                </a:effectLst>
              </a:rPr>
              <a:t>Extraction from filtrate by counter current of butylacetate</a:t>
            </a:r>
            <a:endParaRPr lang="en-US">
              <a:solidFill>
                <a:srgbClr val="FF0000"/>
              </a:solidFill>
              <a:effectLst>
                <a:outerShdw blurRad="38100" dist="38100" dir="2700000" algn="tl">
                  <a:srgbClr val="C0C0C0"/>
                </a:outerShdw>
              </a:effectLst>
            </a:endParaRPr>
          </a:p>
        </p:txBody>
      </p:sp>
      <p:sp>
        <p:nvSpPr>
          <p:cNvPr id="21525" name="Text Box 21"/>
          <p:cNvSpPr txBox="1">
            <a:spLocks noChangeArrowheads="1"/>
          </p:cNvSpPr>
          <p:nvPr/>
        </p:nvSpPr>
        <p:spPr bwMode="auto">
          <a:xfrm>
            <a:off x="2208214" y="6164569"/>
            <a:ext cx="60483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solidFill>
                  <a:srgbClr val="FF0000"/>
                </a:solidFill>
                <a:effectLst>
                  <a:outerShdw blurRad="38100" dist="38100" dir="2700000" algn="tl">
                    <a:srgbClr val="C0C0C0"/>
                  </a:outerShdw>
                </a:effectLst>
              </a:rPr>
              <a:t>Precipitation by potassium salts</a:t>
            </a:r>
            <a:endParaRPr lang="en-US">
              <a:solidFill>
                <a:srgbClr val="FF0000"/>
              </a:solidFill>
              <a:effectLst>
                <a:outerShdw blurRad="38100" dist="38100" dir="2700000" algn="tl">
                  <a:srgbClr val="C0C0C0"/>
                </a:outerShdw>
              </a:effectLst>
            </a:endParaRPr>
          </a:p>
        </p:txBody>
      </p:sp>
      <p:sp>
        <p:nvSpPr>
          <p:cNvPr id="25" name="Title 1"/>
          <p:cNvSpPr txBox="1">
            <a:spLocks/>
          </p:cNvSpPr>
          <p:nvPr/>
        </p:nvSpPr>
        <p:spPr bwMode="auto">
          <a:xfrm>
            <a:off x="812" y="308283"/>
            <a:ext cx="5447489" cy="939800"/>
          </a:xfrm>
          <a:prstGeom prst="rect">
            <a:avLst/>
          </a:prstGeom>
          <a:solidFill>
            <a:schemeClr val="accent1"/>
          </a:solidFill>
          <a:ln>
            <a:solidFill>
              <a:schemeClr val="accent1"/>
            </a:solidFill>
          </a:ln>
        </p:spPr>
        <p:txBody>
          <a:bodyPr vert="horz" wrap="square" lIns="91434" tIns="45717" rIns="91434" bIns="45717" numCol="1" anchor="ctr" anchorCtr="0" compatLnSpc="1">
            <a:prstTxWarp prst="textNoShape">
              <a:avLst/>
            </a:prstTxWarp>
          </a:bodyPr>
          <a:lstStyle>
            <a:lvl1pPr algn="l" rtl="0" eaLnBrk="0" fontAlgn="base" hangingPunct="0">
              <a:spcBef>
                <a:spcPct val="0"/>
              </a:spcBef>
              <a:spcAft>
                <a:spcPct val="0"/>
              </a:spcAft>
              <a:defRPr sz="4000">
                <a:solidFill>
                  <a:schemeClr val="tx1"/>
                </a:solidFill>
                <a:latin typeface="+mj-lt"/>
                <a:ea typeface="+mj-ea"/>
                <a:cs typeface="+mj-cs"/>
              </a:defRPr>
            </a:lvl1pPr>
            <a:lvl2pPr algn="l" rtl="0" eaLnBrk="0" fontAlgn="base" hangingPunct="0">
              <a:spcBef>
                <a:spcPct val="0"/>
              </a:spcBef>
              <a:spcAft>
                <a:spcPct val="0"/>
              </a:spcAft>
              <a:defRPr sz="4000">
                <a:solidFill>
                  <a:schemeClr val="tx1"/>
                </a:solidFill>
                <a:latin typeface="Arial" charset="0"/>
              </a:defRPr>
            </a:lvl2pPr>
            <a:lvl3pPr algn="l" rtl="0" eaLnBrk="0" fontAlgn="base" hangingPunct="0">
              <a:spcBef>
                <a:spcPct val="0"/>
              </a:spcBef>
              <a:spcAft>
                <a:spcPct val="0"/>
              </a:spcAft>
              <a:defRPr sz="4000">
                <a:solidFill>
                  <a:schemeClr val="tx1"/>
                </a:solidFill>
                <a:latin typeface="Arial" charset="0"/>
              </a:defRPr>
            </a:lvl3pPr>
            <a:lvl4pPr algn="l" rtl="0" eaLnBrk="0" fontAlgn="base" hangingPunct="0">
              <a:spcBef>
                <a:spcPct val="0"/>
              </a:spcBef>
              <a:spcAft>
                <a:spcPct val="0"/>
              </a:spcAft>
              <a:defRPr sz="4000">
                <a:solidFill>
                  <a:schemeClr val="tx1"/>
                </a:solidFill>
                <a:latin typeface="Arial" charset="0"/>
              </a:defRPr>
            </a:lvl4pPr>
            <a:lvl5pPr algn="l" rtl="0" eaLnBrk="0" fontAlgn="base" hangingPunct="0">
              <a:spcBef>
                <a:spcPct val="0"/>
              </a:spcBef>
              <a:spcAft>
                <a:spcPct val="0"/>
              </a:spcAft>
              <a:defRPr sz="4000">
                <a:solidFill>
                  <a:schemeClr val="tx1"/>
                </a:solidFill>
                <a:latin typeface="Arial" charset="0"/>
              </a:defRPr>
            </a:lvl5pPr>
            <a:lvl6pPr marL="411754" algn="l" defTabSz="915010" rtl="0" eaLnBrk="1" fontAlgn="base" hangingPunct="1">
              <a:spcBef>
                <a:spcPct val="0"/>
              </a:spcBef>
              <a:spcAft>
                <a:spcPct val="0"/>
              </a:spcAft>
              <a:defRPr sz="4000">
                <a:solidFill>
                  <a:schemeClr val="tx2"/>
                </a:solidFill>
                <a:latin typeface="Arial" charset="0"/>
              </a:defRPr>
            </a:lvl6pPr>
            <a:lvl7pPr marL="823509" algn="l" defTabSz="915010" rtl="0" eaLnBrk="1" fontAlgn="base" hangingPunct="1">
              <a:spcBef>
                <a:spcPct val="0"/>
              </a:spcBef>
              <a:spcAft>
                <a:spcPct val="0"/>
              </a:spcAft>
              <a:defRPr sz="4000">
                <a:solidFill>
                  <a:schemeClr val="tx2"/>
                </a:solidFill>
                <a:latin typeface="Arial" charset="0"/>
              </a:defRPr>
            </a:lvl7pPr>
            <a:lvl8pPr marL="1235263" algn="l" defTabSz="915010" rtl="0" eaLnBrk="1" fontAlgn="base" hangingPunct="1">
              <a:spcBef>
                <a:spcPct val="0"/>
              </a:spcBef>
              <a:spcAft>
                <a:spcPct val="0"/>
              </a:spcAft>
              <a:defRPr sz="4000">
                <a:solidFill>
                  <a:schemeClr val="tx2"/>
                </a:solidFill>
                <a:latin typeface="Arial" charset="0"/>
              </a:defRPr>
            </a:lvl8pPr>
            <a:lvl9pPr marL="1647017" algn="l" defTabSz="915010" rtl="0" eaLnBrk="1" fontAlgn="base" hangingPunct="1">
              <a:spcBef>
                <a:spcPct val="0"/>
              </a:spcBef>
              <a:spcAft>
                <a:spcPct val="0"/>
              </a:spcAft>
              <a:defRPr sz="4000">
                <a:solidFill>
                  <a:schemeClr val="tx2"/>
                </a:solidFill>
                <a:latin typeface="Arial" charset="0"/>
              </a:defRPr>
            </a:lvl9pPr>
          </a:lstStyle>
          <a:p>
            <a:pPr algn="ctr"/>
            <a:r>
              <a:rPr lang="el-GR" sz="2800" b="1" kern="0" dirty="0">
                <a:solidFill>
                  <a:schemeClr val="bg1"/>
                </a:solidFill>
              </a:rPr>
              <a:t>ΠΑΡΑΓΩΓΗ ΠΕΝΙΚΙΛΙΝΗΣ</a:t>
            </a:r>
            <a:endParaRPr lang="en-GB" sz="2800" b="1" kern="0" dirty="0">
              <a:solidFill>
                <a:schemeClr val="bg1"/>
              </a:solidFill>
            </a:endParaRPr>
          </a:p>
        </p:txBody>
      </p:sp>
    </p:spTree>
    <p:extLst>
      <p:ext uri="{BB962C8B-B14F-4D97-AF65-F5344CB8AC3E}">
        <p14:creationId xmlns:p14="http://schemas.microsoft.com/office/powerpoint/2010/main" val="4378439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21508"/>
                                        </p:tgtEl>
                                        <p:attrNameLst>
                                          <p:attrName>style.visibility</p:attrName>
                                        </p:attrNameLst>
                                      </p:cBhvr>
                                      <p:to>
                                        <p:strVal val="visible"/>
                                      </p:to>
                                    </p:set>
                                    <p:anim calcmode="lin" valueType="num">
                                      <p:cBhvr>
                                        <p:cTn id="7" dur="500" fill="hold"/>
                                        <p:tgtEl>
                                          <p:spTgt spid="21508"/>
                                        </p:tgtEl>
                                        <p:attrNameLst>
                                          <p:attrName>ppt_w</p:attrName>
                                        </p:attrNameLst>
                                      </p:cBhvr>
                                      <p:tavLst>
                                        <p:tav tm="0">
                                          <p:val>
                                            <p:fltVal val="0"/>
                                          </p:val>
                                        </p:tav>
                                        <p:tav tm="100000">
                                          <p:val>
                                            <p:strVal val="#ppt_w"/>
                                          </p:val>
                                        </p:tav>
                                      </p:tavLst>
                                    </p:anim>
                                    <p:anim calcmode="lin" valueType="num">
                                      <p:cBhvr>
                                        <p:cTn id="8" dur="500" fill="hold"/>
                                        <p:tgtEl>
                                          <p:spTgt spid="21508"/>
                                        </p:tgtEl>
                                        <p:attrNameLst>
                                          <p:attrName>ppt_h</p:attrName>
                                        </p:attrNameLst>
                                      </p:cBhvr>
                                      <p:tavLst>
                                        <p:tav tm="0">
                                          <p:val>
                                            <p:fltVal val="0"/>
                                          </p:val>
                                        </p:tav>
                                        <p:tav tm="100000">
                                          <p:val>
                                            <p:strVal val="#ppt_h"/>
                                          </p:val>
                                        </p:tav>
                                      </p:tavLst>
                                    </p:anim>
                                    <p:anim calcmode="lin" valueType="num">
                                      <p:cBhvr>
                                        <p:cTn id="9" dur="500" fill="hold"/>
                                        <p:tgtEl>
                                          <p:spTgt spid="21508"/>
                                        </p:tgtEl>
                                        <p:attrNameLst>
                                          <p:attrName>style.rotation</p:attrName>
                                        </p:attrNameLst>
                                      </p:cBhvr>
                                      <p:tavLst>
                                        <p:tav tm="0">
                                          <p:val>
                                            <p:fltVal val="90"/>
                                          </p:val>
                                        </p:tav>
                                        <p:tav tm="100000">
                                          <p:val>
                                            <p:fltVal val="0"/>
                                          </p:val>
                                        </p:tav>
                                      </p:tavLst>
                                    </p:anim>
                                    <p:animEffect transition="in" filter="fade">
                                      <p:cBhvr>
                                        <p:cTn id="10" dur="500"/>
                                        <p:tgtEl>
                                          <p:spTgt spid="2150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1" presetClass="entr" presetSubtype="0" fill="hold" grpId="0" nodeType="clickEffect">
                                  <p:stCondLst>
                                    <p:cond delay="0"/>
                                  </p:stCondLst>
                                  <p:iterate type="lt">
                                    <p:tmPct val="5000"/>
                                  </p:iterate>
                                  <p:childTnLst>
                                    <p:set>
                                      <p:cBhvr>
                                        <p:cTn id="14" dur="1" fill="hold">
                                          <p:stCondLst>
                                            <p:cond delay="0"/>
                                          </p:stCondLst>
                                        </p:cTn>
                                        <p:tgtEl>
                                          <p:spTgt spid="21509"/>
                                        </p:tgtEl>
                                        <p:attrNameLst>
                                          <p:attrName>style.visibility</p:attrName>
                                        </p:attrNameLst>
                                      </p:cBhvr>
                                      <p:to>
                                        <p:strVal val="visible"/>
                                      </p:to>
                                    </p:set>
                                    <p:anim calcmode="lin" valueType="num">
                                      <p:cBhvr>
                                        <p:cTn id="15" dur="500" fill="hold"/>
                                        <p:tgtEl>
                                          <p:spTgt spid="21509"/>
                                        </p:tgtEl>
                                        <p:attrNameLst>
                                          <p:attrName>ppt_w</p:attrName>
                                        </p:attrNameLst>
                                      </p:cBhvr>
                                      <p:tavLst>
                                        <p:tav tm="0">
                                          <p:val>
                                            <p:fltVal val="0"/>
                                          </p:val>
                                        </p:tav>
                                        <p:tav tm="100000">
                                          <p:val>
                                            <p:strVal val="#ppt_w"/>
                                          </p:val>
                                        </p:tav>
                                      </p:tavLst>
                                    </p:anim>
                                    <p:anim calcmode="lin" valueType="num">
                                      <p:cBhvr>
                                        <p:cTn id="16" dur="500" fill="hold"/>
                                        <p:tgtEl>
                                          <p:spTgt spid="21509"/>
                                        </p:tgtEl>
                                        <p:attrNameLst>
                                          <p:attrName>ppt_h</p:attrName>
                                        </p:attrNameLst>
                                      </p:cBhvr>
                                      <p:tavLst>
                                        <p:tav tm="0">
                                          <p:val>
                                            <p:fltVal val="0"/>
                                          </p:val>
                                        </p:tav>
                                        <p:tav tm="100000">
                                          <p:val>
                                            <p:strVal val="#ppt_h"/>
                                          </p:val>
                                        </p:tav>
                                      </p:tavLst>
                                    </p:anim>
                                    <p:anim calcmode="lin" valueType="num">
                                      <p:cBhvr>
                                        <p:cTn id="17" dur="500" fill="hold"/>
                                        <p:tgtEl>
                                          <p:spTgt spid="21509"/>
                                        </p:tgtEl>
                                        <p:attrNameLst>
                                          <p:attrName>style.rotation</p:attrName>
                                        </p:attrNameLst>
                                      </p:cBhvr>
                                      <p:tavLst>
                                        <p:tav tm="0">
                                          <p:val>
                                            <p:fltVal val="90"/>
                                          </p:val>
                                        </p:tav>
                                        <p:tav tm="100000">
                                          <p:val>
                                            <p:fltVal val="0"/>
                                          </p:val>
                                        </p:tav>
                                      </p:tavLst>
                                    </p:anim>
                                    <p:animEffect transition="in" filter="fade">
                                      <p:cBhvr>
                                        <p:cTn id="18" dur="500"/>
                                        <p:tgtEl>
                                          <p:spTgt spid="21509"/>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1" presetClass="entr" presetSubtype="0" fill="hold" grpId="0" nodeType="clickEffect">
                                  <p:stCondLst>
                                    <p:cond delay="0"/>
                                  </p:stCondLst>
                                  <p:iterate type="lt">
                                    <p:tmPct val="5000"/>
                                  </p:iterate>
                                  <p:childTnLst>
                                    <p:set>
                                      <p:cBhvr>
                                        <p:cTn id="22" dur="1" fill="hold">
                                          <p:stCondLst>
                                            <p:cond delay="0"/>
                                          </p:stCondLst>
                                        </p:cTn>
                                        <p:tgtEl>
                                          <p:spTgt spid="21510"/>
                                        </p:tgtEl>
                                        <p:attrNameLst>
                                          <p:attrName>style.visibility</p:attrName>
                                        </p:attrNameLst>
                                      </p:cBhvr>
                                      <p:to>
                                        <p:strVal val="visible"/>
                                      </p:to>
                                    </p:set>
                                    <p:anim calcmode="lin" valueType="num">
                                      <p:cBhvr>
                                        <p:cTn id="23" dur="500" fill="hold"/>
                                        <p:tgtEl>
                                          <p:spTgt spid="21510"/>
                                        </p:tgtEl>
                                        <p:attrNameLst>
                                          <p:attrName>ppt_w</p:attrName>
                                        </p:attrNameLst>
                                      </p:cBhvr>
                                      <p:tavLst>
                                        <p:tav tm="0">
                                          <p:val>
                                            <p:fltVal val="0"/>
                                          </p:val>
                                        </p:tav>
                                        <p:tav tm="100000">
                                          <p:val>
                                            <p:strVal val="#ppt_w"/>
                                          </p:val>
                                        </p:tav>
                                      </p:tavLst>
                                    </p:anim>
                                    <p:anim calcmode="lin" valueType="num">
                                      <p:cBhvr>
                                        <p:cTn id="24" dur="500" fill="hold"/>
                                        <p:tgtEl>
                                          <p:spTgt spid="21510"/>
                                        </p:tgtEl>
                                        <p:attrNameLst>
                                          <p:attrName>ppt_h</p:attrName>
                                        </p:attrNameLst>
                                      </p:cBhvr>
                                      <p:tavLst>
                                        <p:tav tm="0">
                                          <p:val>
                                            <p:fltVal val="0"/>
                                          </p:val>
                                        </p:tav>
                                        <p:tav tm="100000">
                                          <p:val>
                                            <p:strVal val="#ppt_h"/>
                                          </p:val>
                                        </p:tav>
                                      </p:tavLst>
                                    </p:anim>
                                    <p:anim calcmode="lin" valueType="num">
                                      <p:cBhvr>
                                        <p:cTn id="25" dur="500" fill="hold"/>
                                        <p:tgtEl>
                                          <p:spTgt spid="21510"/>
                                        </p:tgtEl>
                                        <p:attrNameLst>
                                          <p:attrName>style.rotation</p:attrName>
                                        </p:attrNameLst>
                                      </p:cBhvr>
                                      <p:tavLst>
                                        <p:tav tm="0">
                                          <p:val>
                                            <p:fltVal val="90"/>
                                          </p:val>
                                        </p:tav>
                                        <p:tav tm="100000">
                                          <p:val>
                                            <p:fltVal val="0"/>
                                          </p:val>
                                        </p:tav>
                                      </p:tavLst>
                                    </p:anim>
                                    <p:animEffect transition="in" filter="fade">
                                      <p:cBhvr>
                                        <p:cTn id="26" dur="500"/>
                                        <p:tgtEl>
                                          <p:spTgt spid="21510"/>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1" presetClass="entr" presetSubtype="0" fill="hold" grpId="0" nodeType="clickEffect">
                                  <p:stCondLst>
                                    <p:cond delay="0"/>
                                  </p:stCondLst>
                                  <p:iterate type="lt">
                                    <p:tmPct val="5000"/>
                                  </p:iterate>
                                  <p:childTnLst>
                                    <p:set>
                                      <p:cBhvr>
                                        <p:cTn id="30" dur="1" fill="hold">
                                          <p:stCondLst>
                                            <p:cond delay="0"/>
                                          </p:stCondLst>
                                        </p:cTn>
                                        <p:tgtEl>
                                          <p:spTgt spid="21511"/>
                                        </p:tgtEl>
                                        <p:attrNameLst>
                                          <p:attrName>style.visibility</p:attrName>
                                        </p:attrNameLst>
                                      </p:cBhvr>
                                      <p:to>
                                        <p:strVal val="visible"/>
                                      </p:to>
                                    </p:set>
                                    <p:anim calcmode="lin" valueType="num">
                                      <p:cBhvr>
                                        <p:cTn id="31" dur="500" fill="hold"/>
                                        <p:tgtEl>
                                          <p:spTgt spid="21511"/>
                                        </p:tgtEl>
                                        <p:attrNameLst>
                                          <p:attrName>ppt_w</p:attrName>
                                        </p:attrNameLst>
                                      </p:cBhvr>
                                      <p:tavLst>
                                        <p:tav tm="0">
                                          <p:val>
                                            <p:fltVal val="0"/>
                                          </p:val>
                                        </p:tav>
                                        <p:tav tm="100000">
                                          <p:val>
                                            <p:strVal val="#ppt_w"/>
                                          </p:val>
                                        </p:tav>
                                      </p:tavLst>
                                    </p:anim>
                                    <p:anim calcmode="lin" valueType="num">
                                      <p:cBhvr>
                                        <p:cTn id="32" dur="500" fill="hold"/>
                                        <p:tgtEl>
                                          <p:spTgt spid="21511"/>
                                        </p:tgtEl>
                                        <p:attrNameLst>
                                          <p:attrName>ppt_h</p:attrName>
                                        </p:attrNameLst>
                                      </p:cBhvr>
                                      <p:tavLst>
                                        <p:tav tm="0">
                                          <p:val>
                                            <p:fltVal val="0"/>
                                          </p:val>
                                        </p:tav>
                                        <p:tav tm="100000">
                                          <p:val>
                                            <p:strVal val="#ppt_h"/>
                                          </p:val>
                                        </p:tav>
                                      </p:tavLst>
                                    </p:anim>
                                    <p:anim calcmode="lin" valueType="num">
                                      <p:cBhvr>
                                        <p:cTn id="33" dur="500" fill="hold"/>
                                        <p:tgtEl>
                                          <p:spTgt spid="21511"/>
                                        </p:tgtEl>
                                        <p:attrNameLst>
                                          <p:attrName>style.rotation</p:attrName>
                                        </p:attrNameLst>
                                      </p:cBhvr>
                                      <p:tavLst>
                                        <p:tav tm="0">
                                          <p:val>
                                            <p:fltVal val="90"/>
                                          </p:val>
                                        </p:tav>
                                        <p:tav tm="100000">
                                          <p:val>
                                            <p:fltVal val="0"/>
                                          </p:val>
                                        </p:tav>
                                      </p:tavLst>
                                    </p:anim>
                                    <p:animEffect transition="in" filter="fade">
                                      <p:cBhvr>
                                        <p:cTn id="34" dur="500"/>
                                        <p:tgtEl>
                                          <p:spTgt spid="21511"/>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31" presetClass="entr" presetSubtype="0" fill="hold" grpId="0" nodeType="clickEffect">
                                  <p:stCondLst>
                                    <p:cond delay="0"/>
                                  </p:stCondLst>
                                  <p:iterate type="lt">
                                    <p:tmPct val="5000"/>
                                  </p:iterate>
                                  <p:childTnLst>
                                    <p:set>
                                      <p:cBhvr>
                                        <p:cTn id="38" dur="1" fill="hold">
                                          <p:stCondLst>
                                            <p:cond delay="0"/>
                                          </p:stCondLst>
                                        </p:cTn>
                                        <p:tgtEl>
                                          <p:spTgt spid="21512"/>
                                        </p:tgtEl>
                                        <p:attrNameLst>
                                          <p:attrName>style.visibility</p:attrName>
                                        </p:attrNameLst>
                                      </p:cBhvr>
                                      <p:to>
                                        <p:strVal val="visible"/>
                                      </p:to>
                                    </p:set>
                                    <p:anim calcmode="lin" valueType="num">
                                      <p:cBhvr>
                                        <p:cTn id="39" dur="500" fill="hold"/>
                                        <p:tgtEl>
                                          <p:spTgt spid="21512"/>
                                        </p:tgtEl>
                                        <p:attrNameLst>
                                          <p:attrName>ppt_w</p:attrName>
                                        </p:attrNameLst>
                                      </p:cBhvr>
                                      <p:tavLst>
                                        <p:tav tm="0">
                                          <p:val>
                                            <p:fltVal val="0"/>
                                          </p:val>
                                        </p:tav>
                                        <p:tav tm="100000">
                                          <p:val>
                                            <p:strVal val="#ppt_w"/>
                                          </p:val>
                                        </p:tav>
                                      </p:tavLst>
                                    </p:anim>
                                    <p:anim calcmode="lin" valueType="num">
                                      <p:cBhvr>
                                        <p:cTn id="40" dur="500" fill="hold"/>
                                        <p:tgtEl>
                                          <p:spTgt spid="21512"/>
                                        </p:tgtEl>
                                        <p:attrNameLst>
                                          <p:attrName>ppt_h</p:attrName>
                                        </p:attrNameLst>
                                      </p:cBhvr>
                                      <p:tavLst>
                                        <p:tav tm="0">
                                          <p:val>
                                            <p:fltVal val="0"/>
                                          </p:val>
                                        </p:tav>
                                        <p:tav tm="100000">
                                          <p:val>
                                            <p:strVal val="#ppt_h"/>
                                          </p:val>
                                        </p:tav>
                                      </p:tavLst>
                                    </p:anim>
                                    <p:anim calcmode="lin" valueType="num">
                                      <p:cBhvr>
                                        <p:cTn id="41" dur="500" fill="hold"/>
                                        <p:tgtEl>
                                          <p:spTgt spid="21512"/>
                                        </p:tgtEl>
                                        <p:attrNameLst>
                                          <p:attrName>style.rotation</p:attrName>
                                        </p:attrNameLst>
                                      </p:cBhvr>
                                      <p:tavLst>
                                        <p:tav tm="0">
                                          <p:val>
                                            <p:fltVal val="90"/>
                                          </p:val>
                                        </p:tav>
                                        <p:tav tm="100000">
                                          <p:val>
                                            <p:fltVal val="0"/>
                                          </p:val>
                                        </p:tav>
                                      </p:tavLst>
                                    </p:anim>
                                    <p:animEffect transition="in" filter="fade">
                                      <p:cBhvr>
                                        <p:cTn id="42" dur="500"/>
                                        <p:tgtEl>
                                          <p:spTgt spid="21512"/>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1" presetClass="entr" presetSubtype="0" fill="hold" grpId="0" nodeType="clickEffect">
                                  <p:stCondLst>
                                    <p:cond delay="0"/>
                                  </p:stCondLst>
                                  <p:iterate type="lt">
                                    <p:tmPct val="5000"/>
                                  </p:iterate>
                                  <p:childTnLst>
                                    <p:set>
                                      <p:cBhvr>
                                        <p:cTn id="46" dur="1" fill="hold">
                                          <p:stCondLst>
                                            <p:cond delay="0"/>
                                          </p:stCondLst>
                                        </p:cTn>
                                        <p:tgtEl>
                                          <p:spTgt spid="21513"/>
                                        </p:tgtEl>
                                        <p:attrNameLst>
                                          <p:attrName>style.visibility</p:attrName>
                                        </p:attrNameLst>
                                      </p:cBhvr>
                                      <p:to>
                                        <p:strVal val="visible"/>
                                      </p:to>
                                    </p:set>
                                    <p:anim calcmode="lin" valueType="num">
                                      <p:cBhvr>
                                        <p:cTn id="47" dur="500" fill="hold"/>
                                        <p:tgtEl>
                                          <p:spTgt spid="21513"/>
                                        </p:tgtEl>
                                        <p:attrNameLst>
                                          <p:attrName>ppt_w</p:attrName>
                                        </p:attrNameLst>
                                      </p:cBhvr>
                                      <p:tavLst>
                                        <p:tav tm="0">
                                          <p:val>
                                            <p:fltVal val="0"/>
                                          </p:val>
                                        </p:tav>
                                        <p:tav tm="100000">
                                          <p:val>
                                            <p:strVal val="#ppt_w"/>
                                          </p:val>
                                        </p:tav>
                                      </p:tavLst>
                                    </p:anim>
                                    <p:anim calcmode="lin" valueType="num">
                                      <p:cBhvr>
                                        <p:cTn id="48" dur="500" fill="hold"/>
                                        <p:tgtEl>
                                          <p:spTgt spid="21513"/>
                                        </p:tgtEl>
                                        <p:attrNameLst>
                                          <p:attrName>ppt_h</p:attrName>
                                        </p:attrNameLst>
                                      </p:cBhvr>
                                      <p:tavLst>
                                        <p:tav tm="0">
                                          <p:val>
                                            <p:fltVal val="0"/>
                                          </p:val>
                                        </p:tav>
                                        <p:tav tm="100000">
                                          <p:val>
                                            <p:strVal val="#ppt_h"/>
                                          </p:val>
                                        </p:tav>
                                      </p:tavLst>
                                    </p:anim>
                                    <p:anim calcmode="lin" valueType="num">
                                      <p:cBhvr>
                                        <p:cTn id="49" dur="500" fill="hold"/>
                                        <p:tgtEl>
                                          <p:spTgt spid="21513"/>
                                        </p:tgtEl>
                                        <p:attrNameLst>
                                          <p:attrName>style.rotation</p:attrName>
                                        </p:attrNameLst>
                                      </p:cBhvr>
                                      <p:tavLst>
                                        <p:tav tm="0">
                                          <p:val>
                                            <p:fltVal val="90"/>
                                          </p:val>
                                        </p:tav>
                                        <p:tav tm="100000">
                                          <p:val>
                                            <p:fltVal val="0"/>
                                          </p:val>
                                        </p:tav>
                                      </p:tavLst>
                                    </p:anim>
                                    <p:animEffect transition="in" filter="fade">
                                      <p:cBhvr>
                                        <p:cTn id="50" dur="500"/>
                                        <p:tgtEl>
                                          <p:spTgt spid="21513"/>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31" presetClass="entr" presetSubtype="0" fill="hold" grpId="0" nodeType="clickEffect">
                                  <p:stCondLst>
                                    <p:cond delay="0"/>
                                  </p:stCondLst>
                                  <p:iterate type="lt">
                                    <p:tmPct val="5000"/>
                                  </p:iterate>
                                  <p:childTnLst>
                                    <p:set>
                                      <p:cBhvr>
                                        <p:cTn id="54" dur="1" fill="hold">
                                          <p:stCondLst>
                                            <p:cond delay="0"/>
                                          </p:stCondLst>
                                        </p:cTn>
                                        <p:tgtEl>
                                          <p:spTgt spid="21514"/>
                                        </p:tgtEl>
                                        <p:attrNameLst>
                                          <p:attrName>style.visibility</p:attrName>
                                        </p:attrNameLst>
                                      </p:cBhvr>
                                      <p:to>
                                        <p:strVal val="visible"/>
                                      </p:to>
                                    </p:set>
                                    <p:anim calcmode="lin" valueType="num">
                                      <p:cBhvr>
                                        <p:cTn id="55" dur="500" fill="hold"/>
                                        <p:tgtEl>
                                          <p:spTgt spid="21514"/>
                                        </p:tgtEl>
                                        <p:attrNameLst>
                                          <p:attrName>ppt_w</p:attrName>
                                        </p:attrNameLst>
                                      </p:cBhvr>
                                      <p:tavLst>
                                        <p:tav tm="0">
                                          <p:val>
                                            <p:fltVal val="0"/>
                                          </p:val>
                                        </p:tav>
                                        <p:tav tm="100000">
                                          <p:val>
                                            <p:strVal val="#ppt_w"/>
                                          </p:val>
                                        </p:tav>
                                      </p:tavLst>
                                    </p:anim>
                                    <p:anim calcmode="lin" valueType="num">
                                      <p:cBhvr>
                                        <p:cTn id="56" dur="500" fill="hold"/>
                                        <p:tgtEl>
                                          <p:spTgt spid="21514"/>
                                        </p:tgtEl>
                                        <p:attrNameLst>
                                          <p:attrName>ppt_h</p:attrName>
                                        </p:attrNameLst>
                                      </p:cBhvr>
                                      <p:tavLst>
                                        <p:tav tm="0">
                                          <p:val>
                                            <p:fltVal val="0"/>
                                          </p:val>
                                        </p:tav>
                                        <p:tav tm="100000">
                                          <p:val>
                                            <p:strVal val="#ppt_h"/>
                                          </p:val>
                                        </p:tav>
                                      </p:tavLst>
                                    </p:anim>
                                    <p:anim calcmode="lin" valueType="num">
                                      <p:cBhvr>
                                        <p:cTn id="57" dur="500" fill="hold"/>
                                        <p:tgtEl>
                                          <p:spTgt spid="21514"/>
                                        </p:tgtEl>
                                        <p:attrNameLst>
                                          <p:attrName>style.rotation</p:attrName>
                                        </p:attrNameLst>
                                      </p:cBhvr>
                                      <p:tavLst>
                                        <p:tav tm="0">
                                          <p:val>
                                            <p:fltVal val="90"/>
                                          </p:val>
                                        </p:tav>
                                        <p:tav tm="100000">
                                          <p:val>
                                            <p:fltVal val="0"/>
                                          </p:val>
                                        </p:tav>
                                      </p:tavLst>
                                    </p:anim>
                                    <p:animEffect transition="in" filter="fade">
                                      <p:cBhvr>
                                        <p:cTn id="58" dur="500"/>
                                        <p:tgtEl>
                                          <p:spTgt spid="21514"/>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31" presetClass="entr" presetSubtype="0" fill="hold" grpId="0" nodeType="clickEffect">
                                  <p:stCondLst>
                                    <p:cond delay="0"/>
                                  </p:stCondLst>
                                  <p:iterate type="lt">
                                    <p:tmPct val="5000"/>
                                  </p:iterate>
                                  <p:childTnLst>
                                    <p:set>
                                      <p:cBhvr>
                                        <p:cTn id="62" dur="1" fill="hold">
                                          <p:stCondLst>
                                            <p:cond delay="0"/>
                                          </p:stCondLst>
                                        </p:cTn>
                                        <p:tgtEl>
                                          <p:spTgt spid="21515"/>
                                        </p:tgtEl>
                                        <p:attrNameLst>
                                          <p:attrName>style.visibility</p:attrName>
                                        </p:attrNameLst>
                                      </p:cBhvr>
                                      <p:to>
                                        <p:strVal val="visible"/>
                                      </p:to>
                                    </p:set>
                                    <p:anim calcmode="lin" valueType="num">
                                      <p:cBhvr>
                                        <p:cTn id="63" dur="500" fill="hold"/>
                                        <p:tgtEl>
                                          <p:spTgt spid="21515"/>
                                        </p:tgtEl>
                                        <p:attrNameLst>
                                          <p:attrName>ppt_w</p:attrName>
                                        </p:attrNameLst>
                                      </p:cBhvr>
                                      <p:tavLst>
                                        <p:tav tm="0">
                                          <p:val>
                                            <p:fltVal val="0"/>
                                          </p:val>
                                        </p:tav>
                                        <p:tav tm="100000">
                                          <p:val>
                                            <p:strVal val="#ppt_w"/>
                                          </p:val>
                                        </p:tav>
                                      </p:tavLst>
                                    </p:anim>
                                    <p:anim calcmode="lin" valueType="num">
                                      <p:cBhvr>
                                        <p:cTn id="64" dur="500" fill="hold"/>
                                        <p:tgtEl>
                                          <p:spTgt spid="21515"/>
                                        </p:tgtEl>
                                        <p:attrNameLst>
                                          <p:attrName>ppt_h</p:attrName>
                                        </p:attrNameLst>
                                      </p:cBhvr>
                                      <p:tavLst>
                                        <p:tav tm="0">
                                          <p:val>
                                            <p:fltVal val="0"/>
                                          </p:val>
                                        </p:tav>
                                        <p:tav tm="100000">
                                          <p:val>
                                            <p:strVal val="#ppt_h"/>
                                          </p:val>
                                        </p:tav>
                                      </p:tavLst>
                                    </p:anim>
                                    <p:anim calcmode="lin" valueType="num">
                                      <p:cBhvr>
                                        <p:cTn id="65" dur="500" fill="hold"/>
                                        <p:tgtEl>
                                          <p:spTgt spid="21515"/>
                                        </p:tgtEl>
                                        <p:attrNameLst>
                                          <p:attrName>style.rotation</p:attrName>
                                        </p:attrNameLst>
                                      </p:cBhvr>
                                      <p:tavLst>
                                        <p:tav tm="0">
                                          <p:val>
                                            <p:fltVal val="90"/>
                                          </p:val>
                                        </p:tav>
                                        <p:tav tm="100000">
                                          <p:val>
                                            <p:fltVal val="0"/>
                                          </p:val>
                                        </p:tav>
                                      </p:tavLst>
                                    </p:anim>
                                    <p:animEffect transition="in" filter="fade">
                                      <p:cBhvr>
                                        <p:cTn id="66" dur="500"/>
                                        <p:tgtEl>
                                          <p:spTgt spid="21515"/>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31" presetClass="entr" presetSubtype="0" fill="hold" grpId="0" nodeType="clickEffect">
                                  <p:stCondLst>
                                    <p:cond delay="0"/>
                                  </p:stCondLst>
                                  <p:iterate type="lt">
                                    <p:tmPct val="5000"/>
                                  </p:iterate>
                                  <p:childTnLst>
                                    <p:set>
                                      <p:cBhvr>
                                        <p:cTn id="70" dur="1" fill="hold">
                                          <p:stCondLst>
                                            <p:cond delay="0"/>
                                          </p:stCondLst>
                                        </p:cTn>
                                        <p:tgtEl>
                                          <p:spTgt spid="21516"/>
                                        </p:tgtEl>
                                        <p:attrNameLst>
                                          <p:attrName>style.visibility</p:attrName>
                                        </p:attrNameLst>
                                      </p:cBhvr>
                                      <p:to>
                                        <p:strVal val="visible"/>
                                      </p:to>
                                    </p:set>
                                    <p:anim calcmode="lin" valueType="num">
                                      <p:cBhvr>
                                        <p:cTn id="71" dur="500" fill="hold"/>
                                        <p:tgtEl>
                                          <p:spTgt spid="21516"/>
                                        </p:tgtEl>
                                        <p:attrNameLst>
                                          <p:attrName>ppt_w</p:attrName>
                                        </p:attrNameLst>
                                      </p:cBhvr>
                                      <p:tavLst>
                                        <p:tav tm="0">
                                          <p:val>
                                            <p:fltVal val="0"/>
                                          </p:val>
                                        </p:tav>
                                        <p:tav tm="100000">
                                          <p:val>
                                            <p:strVal val="#ppt_w"/>
                                          </p:val>
                                        </p:tav>
                                      </p:tavLst>
                                    </p:anim>
                                    <p:anim calcmode="lin" valueType="num">
                                      <p:cBhvr>
                                        <p:cTn id="72" dur="500" fill="hold"/>
                                        <p:tgtEl>
                                          <p:spTgt spid="21516"/>
                                        </p:tgtEl>
                                        <p:attrNameLst>
                                          <p:attrName>ppt_h</p:attrName>
                                        </p:attrNameLst>
                                      </p:cBhvr>
                                      <p:tavLst>
                                        <p:tav tm="0">
                                          <p:val>
                                            <p:fltVal val="0"/>
                                          </p:val>
                                        </p:tav>
                                        <p:tav tm="100000">
                                          <p:val>
                                            <p:strVal val="#ppt_h"/>
                                          </p:val>
                                        </p:tav>
                                      </p:tavLst>
                                    </p:anim>
                                    <p:anim calcmode="lin" valueType="num">
                                      <p:cBhvr>
                                        <p:cTn id="73" dur="500" fill="hold"/>
                                        <p:tgtEl>
                                          <p:spTgt spid="21516"/>
                                        </p:tgtEl>
                                        <p:attrNameLst>
                                          <p:attrName>style.rotation</p:attrName>
                                        </p:attrNameLst>
                                      </p:cBhvr>
                                      <p:tavLst>
                                        <p:tav tm="0">
                                          <p:val>
                                            <p:fltVal val="90"/>
                                          </p:val>
                                        </p:tav>
                                        <p:tav tm="100000">
                                          <p:val>
                                            <p:fltVal val="0"/>
                                          </p:val>
                                        </p:tav>
                                      </p:tavLst>
                                    </p:anim>
                                    <p:animEffect transition="in" filter="fade">
                                      <p:cBhvr>
                                        <p:cTn id="74" dur="500"/>
                                        <p:tgtEl>
                                          <p:spTgt spid="21516"/>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31" presetClass="entr" presetSubtype="0" fill="hold" grpId="0" nodeType="clickEffect">
                                  <p:stCondLst>
                                    <p:cond delay="0"/>
                                  </p:stCondLst>
                                  <p:iterate type="lt">
                                    <p:tmPct val="5000"/>
                                  </p:iterate>
                                  <p:childTnLst>
                                    <p:set>
                                      <p:cBhvr>
                                        <p:cTn id="78" dur="1" fill="hold">
                                          <p:stCondLst>
                                            <p:cond delay="0"/>
                                          </p:stCondLst>
                                        </p:cTn>
                                        <p:tgtEl>
                                          <p:spTgt spid="21517"/>
                                        </p:tgtEl>
                                        <p:attrNameLst>
                                          <p:attrName>style.visibility</p:attrName>
                                        </p:attrNameLst>
                                      </p:cBhvr>
                                      <p:to>
                                        <p:strVal val="visible"/>
                                      </p:to>
                                    </p:set>
                                    <p:anim calcmode="lin" valueType="num">
                                      <p:cBhvr>
                                        <p:cTn id="79" dur="500" fill="hold"/>
                                        <p:tgtEl>
                                          <p:spTgt spid="21517"/>
                                        </p:tgtEl>
                                        <p:attrNameLst>
                                          <p:attrName>ppt_w</p:attrName>
                                        </p:attrNameLst>
                                      </p:cBhvr>
                                      <p:tavLst>
                                        <p:tav tm="0">
                                          <p:val>
                                            <p:fltVal val="0"/>
                                          </p:val>
                                        </p:tav>
                                        <p:tav tm="100000">
                                          <p:val>
                                            <p:strVal val="#ppt_w"/>
                                          </p:val>
                                        </p:tav>
                                      </p:tavLst>
                                    </p:anim>
                                    <p:anim calcmode="lin" valueType="num">
                                      <p:cBhvr>
                                        <p:cTn id="80" dur="500" fill="hold"/>
                                        <p:tgtEl>
                                          <p:spTgt spid="21517"/>
                                        </p:tgtEl>
                                        <p:attrNameLst>
                                          <p:attrName>ppt_h</p:attrName>
                                        </p:attrNameLst>
                                      </p:cBhvr>
                                      <p:tavLst>
                                        <p:tav tm="0">
                                          <p:val>
                                            <p:fltVal val="0"/>
                                          </p:val>
                                        </p:tav>
                                        <p:tav tm="100000">
                                          <p:val>
                                            <p:strVal val="#ppt_h"/>
                                          </p:val>
                                        </p:tav>
                                      </p:tavLst>
                                    </p:anim>
                                    <p:anim calcmode="lin" valueType="num">
                                      <p:cBhvr>
                                        <p:cTn id="81" dur="500" fill="hold"/>
                                        <p:tgtEl>
                                          <p:spTgt spid="21517"/>
                                        </p:tgtEl>
                                        <p:attrNameLst>
                                          <p:attrName>style.rotation</p:attrName>
                                        </p:attrNameLst>
                                      </p:cBhvr>
                                      <p:tavLst>
                                        <p:tav tm="0">
                                          <p:val>
                                            <p:fltVal val="90"/>
                                          </p:val>
                                        </p:tav>
                                        <p:tav tm="100000">
                                          <p:val>
                                            <p:fltVal val="0"/>
                                          </p:val>
                                        </p:tav>
                                      </p:tavLst>
                                    </p:anim>
                                    <p:animEffect transition="in" filter="fade">
                                      <p:cBhvr>
                                        <p:cTn id="82" dur="500"/>
                                        <p:tgtEl>
                                          <p:spTgt spid="21517"/>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31" presetClass="entr" presetSubtype="0" fill="hold" grpId="0" nodeType="clickEffect">
                                  <p:stCondLst>
                                    <p:cond delay="0"/>
                                  </p:stCondLst>
                                  <p:iterate type="lt">
                                    <p:tmPct val="5000"/>
                                  </p:iterate>
                                  <p:childTnLst>
                                    <p:set>
                                      <p:cBhvr>
                                        <p:cTn id="86" dur="1" fill="hold">
                                          <p:stCondLst>
                                            <p:cond delay="0"/>
                                          </p:stCondLst>
                                        </p:cTn>
                                        <p:tgtEl>
                                          <p:spTgt spid="21518"/>
                                        </p:tgtEl>
                                        <p:attrNameLst>
                                          <p:attrName>style.visibility</p:attrName>
                                        </p:attrNameLst>
                                      </p:cBhvr>
                                      <p:to>
                                        <p:strVal val="visible"/>
                                      </p:to>
                                    </p:set>
                                    <p:anim calcmode="lin" valueType="num">
                                      <p:cBhvr>
                                        <p:cTn id="87" dur="500" fill="hold"/>
                                        <p:tgtEl>
                                          <p:spTgt spid="21518"/>
                                        </p:tgtEl>
                                        <p:attrNameLst>
                                          <p:attrName>ppt_w</p:attrName>
                                        </p:attrNameLst>
                                      </p:cBhvr>
                                      <p:tavLst>
                                        <p:tav tm="0">
                                          <p:val>
                                            <p:fltVal val="0"/>
                                          </p:val>
                                        </p:tav>
                                        <p:tav tm="100000">
                                          <p:val>
                                            <p:strVal val="#ppt_w"/>
                                          </p:val>
                                        </p:tav>
                                      </p:tavLst>
                                    </p:anim>
                                    <p:anim calcmode="lin" valueType="num">
                                      <p:cBhvr>
                                        <p:cTn id="88" dur="500" fill="hold"/>
                                        <p:tgtEl>
                                          <p:spTgt spid="21518"/>
                                        </p:tgtEl>
                                        <p:attrNameLst>
                                          <p:attrName>ppt_h</p:attrName>
                                        </p:attrNameLst>
                                      </p:cBhvr>
                                      <p:tavLst>
                                        <p:tav tm="0">
                                          <p:val>
                                            <p:fltVal val="0"/>
                                          </p:val>
                                        </p:tav>
                                        <p:tav tm="100000">
                                          <p:val>
                                            <p:strVal val="#ppt_h"/>
                                          </p:val>
                                        </p:tav>
                                      </p:tavLst>
                                    </p:anim>
                                    <p:anim calcmode="lin" valueType="num">
                                      <p:cBhvr>
                                        <p:cTn id="89" dur="500" fill="hold"/>
                                        <p:tgtEl>
                                          <p:spTgt spid="21518"/>
                                        </p:tgtEl>
                                        <p:attrNameLst>
                                          <p:attrName>style.rotation</p:attrName>
                                        </p:attrNameLst>
                                      </p:cBhvr>
                                      <p:tavLst>
                                        <p:tav tm="0">
                                          <p:val>
                                            <p:fltVal val="90"/>
                                          </p:val>
                                        </p:tav>
                                        <p:tav tm="100000">
                                          <p:val>
                                            <p:fltVal val="0"/>
                                          </p:val>
                                        </p:tav>
                                      </p:tavLst>
                                    </p:anim>
                                    <p:animEffect transition="in" filter="fade">
                                      <p:cBhvr>
                                        <p:cTn id="90" dur="500"/>
                                        <p:tgtEl>
                                          <p:spTgt spid="21518"/>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31" presetClass="entr" presetSubtype="0" fill="hold" grpId="0" nodeType="clickEffect">
                                  <p:stCondLst>
                                    <p:cond delay="0"/>
                                  </p:stCondLst>
                                  <p:iterate type="lt">
                                    <p:tmPct val="5000"/>
                                  </p:iterate>
                                  <p:childTnLst>
                                    <p:set>
                                      <p:cBhvr>
                                        <p:cTn id="94" dur="1" fill="hold">
                                          <p:stCondLst>
                                            <p:cond delay="0"/>
                                          </p:stCondLst>
                                        </p:cTn>
                                        <p:tgtEl>
                                          <p:spTgt spid="21519"/>
                                        </p:tgtEl>
                                        <p:attrNameLst>
                                          <p:attrName>style.visibility</p:attrName>
                                        </p:attrNameLst>
                                      </p:cBhvr>
                                      <p:to>
                                        <p:strVal val="visible"/>
                                      </p:to>
                                    </p:set>
                                    <p:anim calcmode="lin" valueType="num">
                                      <p:cBhvr>
                                        <p:cTn id="95" dur="500" fill="hold"/>
                                        <p:tgtEl>
                                          <p:spTgt spid="21519"/>
                                        </p:tgtEl>
                                        <p:attrNameLst>
                                          <p:attrName>ppt_w</p:attrName>
                                        </p:attrNameLst>
                                      </p:cBhvr>
                                      <p:tavLst>
                                        <p:tav tm="0">
                                          <p:val>
                                            <p:fltVal val="0"/>
                                          </p:val>
                                        </p:tav>
                                        <p:tav tm="100000">
                                          <p:val>
                                            <p:strVal val="#ppt_w"/>
                                          </p:val>
                                        </p:tav>
                                      </p:tavLst>
                                    </p:anim>
                                    <p:anim calcmode="lin" valueType="num">
                                      <p:cBhvr>
                                        <p:cTn id="96" dur="500" fill="hold"/>
                                        <p:tgtEl>
                                          <p:spTgt spid="21519"/>
                                        </p:tgtEl>
                                        <p:attrNameLst>
                                          <p:attrName>ppt_h</p:attrName>
                                        </p:attrNameLst>
                                      </p:cBhvr>
                                      <p:tavLst>
                                        <p:tav tm="0">
                                          <p:val>
                                            <p:fltVal val="0"/>
                                          </p:val>
                                        </p:tav>
                                        <p:tav tm="100000">
                                          <p:val>
                                            <p:strVal val="#ppt_h"/>
                                          </p:val>
                                        </p:tav>
                                      </p:tavLst>
                                    </p:anim>
                                    <p:anim calcmode="lin" valueType="num">
                                      <p:cBhvr>
                                        <p:cTn id="97" dur="500" fill="hold"/>
                                        <p:tgtEl>
                                          <p:spTgt spid="21519"/>
                                        </p:tgtEl>
                                        <p:attrNameLst>
                                          <p:attrName>style.rotation</p:attrName>
                                        </p:attrNameLst>
                                      </p:cBhvr>
                                      <p:tavLst>
                                        <p:tav tm="0">
                                          <p:val>
                                            <p:fltVal val="90"/>
                                          </p:val>
                                        </p:tav>
                                        <p:tav tm="100000">
                                          <p:val>
                                            <p:fltVal val="0"/>
                                          </p:val>
                                        </p:tav>
                                      </p:tavLst>
                                    </p:anim>
                                    <p:animEffect transition="in" filter="fade">
                                      <p:cBhvr>
                                        <p:cTn id="98" dur="500"/>
                                        <p:tgtEl>
                                          <p:spTgt spid="21519"/>
                                        </p:tgtEl>
                                      </p:cBhvr>
                                    </p:animEffect>
                                  </p:childTnLst>
                                </p:cTn>
                              </p:par>
                            </p:childTnLst>
                          </p:cTn>
                        </p:par>
                      </p:childTnLst>
                    </p:cTn>
                  </p:par>
                  <p:par>
                    <p:cTn id="99" fill="hold" nodeType="clickPar">
                      <p:stCondLst>
                        <p:cond delay="indefinite"/>
                      </p:stCondLst>
                      <p:childTnLst>
                        <p:par>
                          <p:cTn id="100" fill="hold" nodeType="withGroup">
                            <p:stCondLst>
                              <p:cond delay="0"/>
                            </p:stCondLst>
                            <p:childTnLst>
                              <p:par>
                                <p:cTn id="101" presetID="31" presetClass="entr" presetSubtype="0" fill="hold" grpId="0" nodeType="clickEffect">
                                  <p:stCondLst>
                                    <p:cond delay="0"/>
                                  </p:stCondLst>
                                  <p:iterate type="lt">
                                    <p:tmPct val="5000"/>
                                  </p:iterate>
                                  <p:childTnLst>
                                    <p:set>
                                      <p:cBhvr>
                                        <p:cTn id="102" dur="1" fill="hold">
                                          <p:stCondLst>
                                            <p:cond delay="0"/>
                                          </p:stCondLst>
                                        </p:cTn>
                                        <p:tgtEl>
                                          <p:spTgt spid="21520"/>
                                        </p:tgtEl>
                                        <p:attrNameLst>
                                          <p:attrName>style.visibility</p:attrName>
                                        </p:attrNameLst>
                                      </p:cBhvr>
                                      <p:to>
                                        <p:strVal val="visible"/>
                                      </p:to>
                                    </p:set>
                                    <p:anim calcmode="lin" valueType="num">
                                      <p:cBhvr>
                                        <p:cTn id="103" dur="500" fill="hold"/>
                                        <p:tgtEl>
                                          <p:spTgt spid="21520"/>
                                        </p:tgtEl>
                                        <p:attrNameLst>
                                          <p:attrName>ppt_w</p:attrName>
                                        </p:attrNameLst>
                                      </p:cBhvr>
                                      <p:tavLst>
                                        <p:tav tm="0">
                                          <p:val>
                                            <p:fltVal val="0"/>
                                          </p:val>
                                        </p:tav>
                                        <p:tav tm="100000">
                                          <p:val>
                                            <p:strVal val="#ppt_w"/>
                                          </p:val>
                                        </p:tav>
                                      </p:tavLst>
                                    </p:anim>
                                    <p:anim calcmode="lin" valueType="num">
                                      <p:cBhvr>
                                        <p:cTn id="104" dur="500" fill="hold"/>
                                        <p:tgtEl>
                                          <p:spTgt spid="21520"/>
                                        </p:tgtEl>
                                        <p:attrNameLst>
                                          <p:attrName>ppt_h</p:attrName>
                                        </p:attrNameLst>
                                      </p:cBhvr>
                                      <p:tavLst>
                                        <p:tav tm="0">
                                          <p:val>
                                            <p:fltVal val="0"/>
                                          </p:val>
                                        </p:tav>
                                        <p:tav tm="100000">
                                          <p:val>
                                            <p:strVal val="#ppt_h"/>
                                          </p:val>
                                        </p:tav>
                                      </p:tavLst>
                                    </p:anim>
                                    <p:anim calcmode="lin" valueType="num">
                                      <p:cBhvr>
                                        <p:cTn id="105" dur="500" fill="hold"/>
                                        <p:tgtEl>
                                          <p:spTgt spid="21520"/>
                                        </p:tgtEl>
                                        <p:attrNameLst>
                                          <p:attrName>style.rotation</p:attrName>
                                        </p:attrNameLst>
                                      </p:cBhvr>
                                      <p:tavLst>
                                        <p:tav tm="0">
                                          <p:val>
                                            <p:fltVal val="90"/>
                                          </p:val>
                                        </p:tav>
                                        <p:tav tm="100000">
                                          <p:val>
                                            <p:fltVal val="0"/>
                                          </p:val>
                                        </p:tav>
                                      </p:tavLst>
                                    </p:anim>
                                    <p:animEffect transition="in" filter="fade">
                                      <p:cBhvr>
                                        <p:cTn id="106" dur="500"/>
                                        <p:tgtEl>
                                          <p:spTgt spid="21520"/>
                                        </p:tgtEl>
                                      </p:cBhvr>
                                    </p:animEffect>
                                  </p:childTnLst>
                                </p:cTn>
                              </p:par>
                            </p:childTnLst>
                          </p:cTn>
                        </p:par>
                      </p:childTnLst>
                    </p:cTn>
                  </p:par>
                  <p:par>
                    <p:cTn id="107" fill="hold" nodeType="clickPar">
                      <p:stCondLst>
                        <p:cond delay="indefinite"/>
                      </p:stCondLst>
                      <p:childTnLst>
                        <p:par>
                          <p:cTn id="108" fill="hold" nodeType="withGroup">
                            <p:stCondLst>
                              <p:cond delay="0"/>
                            </p:stCondLst>
                            <p:childTnLst>
                              <p:par>
                                <p:cTn id="109" presetID="31" presetClass="entr" presetSubtype="0" fill="hold" grpId="0" nodeType="clickEffect">
                                  <p:stCondLst>
                                    <p:cond delay="0"/>
                                  </p:stCondLst>
                                  <p:iterate type="lt">
                                    <p:tmPct val="5000"/>
                                  </p:iterate>
                                  <p:childTnLst>
                                    <p:set>
                                      <p:cBhvr>
                                        <p:cTn id="110" dur="1" fill="hold">
                                          <p:stCondLst>
                                            <p:cond delay="0"/>
                                          </p:stCondLst>
                                        </p:cTn>
                                        <p:tgtEl>
                                          <p:spTgt spid="21521"/>
                                        </p:tgtEl>
                                        <p:attrNameLst>
                                          <p:attrName>style.visibility</p:attrName>
                                        </p:attrNameLst>
                                      </p:cBhvr>
                                      <p:to>
                                        <p:strVal val="visible"/>
                                      </p:to>
                                    </p:set>
                                    <p:anim calcmode="lin" valueType="num">
                                      <p:cBhvr>
                                        <p:cTn id="111" dur="500" fill="hold"/>
                                        <p:tgtEl>
                                          <p:spTgt spid="21521"/>
                                        </p:tgtEl>
                                        <p:attrNameLst>
                                          <p:attrName>ppt_w</p:attrName>
                                        </p:attrNameLst>
                                      </p:cBhvr>
                                      <p:tavLst>
                                        <p:tav tm="0">
                                          <p:val>
                                            <p:fltVal val="0"/>
                                          </p:val>
                                        </p:tav>
                                        <p:tav tm="100000">
                                          <p:val>
                                            <p:strVal val="#ppt_w"/>
                                          </p:val>
                                        </p:tav>
                                      </p:tavLst>
                                    </p:anim>
                                    <p:anim calcmode="lin" valueType="num">
                                      <p:cBhvr>
                                        <p:cTn id="112" dur="500" fill="hold"/>
                                        <p:tgtEl>
                                          <p:spTgt spid="21521"/>
                                        </p:tgtEl>
                                        <p:attrNameLst>
                                          <p:attrName>ppt_h</p:attrName>
                                        </p:attrNameLst>
                                      </p:cBhvr>
                                      <p:tavLst>
                                        <p:tav tm="0">
                                          <p:val>
                                            <p:fltVal val="0"/>
                                          </p:val>
                                        </p:tav>
                                        <p:tav tm="100000">
                                          <p:val>
                                            <p:strVal val="#ppt_h"/>
                                          </p:val>
                                        </p:tav>
                                      </p:tavLst>
                                    </p:anim>
                                    <p:anim calcmode="lin" valueType="num">
                                      <p:cBhvr>
                                        <p:cTn id="113" dur="500" fill="hold"/>
                                        <p:tgtEl>
                                          <p:spTgt spid="21521"/>
                                        </p:tgtEl>
                                        <p:attrNameLst>
                                          <p:attrName>style.rotation</p:attrName>
                                        </p:attrNameLst>
                                      </p:cBhvr>
                                      <p:tavLst>
                                        <p:tav tm="0">
                                          <p:val>
                                            <p:fltVal val="90"/>
                                          </p:val>
                                        </p:tav>
                                        <p:tav tm="100000">
                                          <p:val>
                                            <p:fltVal val="0"/>
                                          </p:val>
                                        </p:tav>
                                      </p:tavLst>
                                    </p:anim>
                                    <p:animEffect transition="in" filter="fade">
                                      <p:cBhvr>
                                        <p:cTn id="114" dur="500"/>
                                        <p:tgtEl>
                                          <p:spTgt spid="21521"/>
                                        </p:tgtEl>
                                      </p:cBhvr>
                                    </p:animEffect>
                                  </p:childTnLst>
                                </p:cTn>
                              </p:par>
                            </p:childTnLst>
                          </p:cTn>
                        </p:par>
                      </p:childTnLst>
                    </p:cTn>
                  </p:par>
                  <p:par>
                    <p:cTn id="115" fill="hold" nodeType="clickPar">
                      <p:stCondLst>
                        <p:cond delay="indefinite"/>
                      </p:stCondLst>
                      <p:childTnLst>
                        <p:par>
                          <p:cTn id="116" fill="hold" nodeType="withGroup">
                            <p:stCondLst>
                              <p:cond delay="0"/>
                            </p:stCondLst>
                            <p:childTnLst>
                              <p:par>
                                <p:cTn id="117" presetID="31" presetClass="entr" presetSubtype="0" fill="hold" grpId="0" nodeType="clickEffect">
                                  <p:stCondLst>
                                    <p:cond delay="0"/>
                                  </p:stCondLst>
                                  <p:iterate type="lt">
                                    <p:tmPct val="5000"/>
                                  </p:iterate>
                                  <p:childTnLst>
                                    <p:set>
                                      <p:cBhvr>
                                        <p:cTn id="118" dur="1" fill="hold">
                                          <p:stCondLst>
                                            <p:cond delay="0"/>
                                          </p:stCondLst>
                                        </p:cTn>
                                        <p:tgtEl>
                                          <p:spTgt spid="21522"/>
                                        </p:tgtEl>
                                        <p:attrNameLst>
                                          <p:attrName>style.visibility</p:attrName>
                                        </p:attrNameLst>
                                      </p:cBhvr>
                                      <p:to>
                                        <p:strVal val="visible"/>
                                      </p:to>
                                    </p:set>
                                    <p:anim calcmode="lin" valueType="num">
                                      <p:cBhvr>
                                        <p:cTn id="119" dur="500" fill="hold"/>
                                        <p:tgtEl>
                                          <p:spTgt spid="21522"/>
                                        </p:tgtEl>
                                        <p:attrNameLst>
                                          <p:attrName>ppt_w</p:attrName>
                                        </p:attrNameLst>
                                      </p:cBhvr>
                                      <p:tavLst>
                                        <p:tav tm="0">
                                          <p:val>
                                            <p:fltVal val="0"/>
                                          </p:val>
                                        </p:tav>
                                        <p:tav tm="100000">
                                          <p:val>
                                            <p:strVal val="#ppt_w"/>
                                          </p:val>
                                        </p:tav>
                                      </p:tavLst>
                                    </p:anim>
                                    <p:anim calcmode="lin" valueType="num">
                                      <p:cBhvr>
                                        <p:cTn id="120" dur="500" fill="hold"/>
                                        <p:tgtEl>
                                          <p:spTgt spid="21522"/>
                                        </p:tgtEl>
                                        <p:attrNameLst>
                                          <p:attrName>ppt_h</p:attrName>
                                        </p:attrNameLst>
                                      </p:cBhvr>
                                      <p:tavLst>
                                        <p:tav tm="0">
                                          <p:val>
                                            <p:fltVal val="0"/>
                                          </p:val>
                                        </p:tav>
                                        <p:tav tm="100000">
                                          <p:val>
                                            <p:strVal val="#ppt_h"/>
                                          </p:val>
                                        </p:tav>
                                      </p:tavLst>
                                    </p:anim>
                                    <p:anim calcmode="lin" valueType="num">
                                      <p:cBhvr>
                                        <p:cTn id="121" dur="500" fill="hold"/>
                                        <p:tgtEl>
                                          <p:spTgt spid="21522"/>
                                        </p:tgtEl>
                                        <p:attrNameLst>
                                          <p:attrName>style.rotation</p:attrName>
                                        </p:attrNameLst>
                                      </p:cBhvr>
                                      <p:tavLst>
                                        <p:tav tm="0">
                                          <p:val>
                                            <p:fltVal val="90"/>
                                          </p:val>
                                        </p:tav>
                                        <p:tav tm="100000">
                                          <p:val>
                                            <p:fltVal val="0"/>
                                          </p:val>
                                        </p:tav>
                                      </p:tavLst>
                                    </p:anim>
                                    <p:animEffect transition="in" filter="fade">
                                      <p:cBhvr>
                                        <p:cTn id="122" dur="500"/>
                                        <p:tgtEl>
                                          <p:spTgt spid="21522"/>
                                        </p:tgtEl>
                                      </p:cBhvr>
                                    </p:animEffect>
                                  </p:childTnLst>
                                </p:cTn>
                              </p:par>
                            </p:childTnLst>
                          </p:cTn>
                        </p:par>
                      </p:childTnLst>
                    </p:cTn>
                  </p:par>
                  <p:par>
                    <p:cTn id="123" fill="hold" nodeType="clickPar">
                      <p:stCondLst>
                        <p:cond delay="indefinite"/>
                      </p:stCondLst>
                      <p:childTnLst>
                        <p:par>
                          <p:cTn id="124" fill="hold" nodeType="withGroup">
                            <p:stCondLst>
                              <p:cond delay="0"/>
                            </p:stCondLst>
                            <p:childTnLst>
                              <p:par>
                                <p:cTn id="125" presetID="31" presetClass="entr" presetSubtype="0" fill="hold" grpId="0" nodeType="clickEffect">
                                  <p:stCondLst>
                                    <p:cond delay="0"/>
                                  </p:stCondLst>
                                  <p:iterate type="lt">
                                    <p:tmPct val="5000"/>
                                  </p:iterate>
                                  <p:childTnLst>
                                    <p:set>
                                      <p:cBhvr>
                                        <p:cTn id="126" dur="1" fill="hold">
                                          <p:stCondLst>
                                            <p:cond delay="0"/>
                                          </p:stCondLst>
                                        </p:cTn>
                                        <p:tgtEl>
                                          <p:spTgt spid="21523"/>
                                        </p:tgtEl>
                                        <p:attrNameLst>
                                          <p:attrName>style.visibility</p:attrName>
                                        </p:attrNameLst>
                                      </p:cBhvr>
                                      <p:to>
                                        <p:strVal val="visible"/>
                                      </p:to>
                                    </p:set>
                                    <p:anim calcmode="lin" valueType="num">
                                      <p:cBhvr>
                                        <p:cTn id="127" dur="500" fill="hold"/>
                                        <p:tgtEl>
                                          <p:spTgt spid="21523"/>
                                        </p:tgtEl>
                                        <p:attrNameLst>
                                          <p:attrName>ppt_w</p:attrName>
                                        </p:attrNameLst>
                                      </p:cBhvr>
                                      <p:tavLst>
                                        <p:tav tm="0">
                                          <p:val>
                                            <p:fltVal val="0"/>
                                          </p:val>
                                        </p:tav>
                                        <p:tav tm="100000">
                                          <p:val>
                                            <p:strVal val="#ppt_w"/>
                                          </p:val>
                                        </p:tav>
                                      </p:tavLst>
                                    </p:anim>
                                    <p:anim calcmode="lin" valueType="num">
                                      <p:cBhvr>
                                        <p:cTn id="128" dur="500" fill="hold"/>
                                        <p:tgtEl>
                                          <p:spTgt spid="21523"/>
                                        </p:tgtEl>
                                        <p:attrNameLst>
                                          <p:attrName>ppt_h</p:attrName>
                                        </p:attrNameLst>
                                      </p:cBhvr>
                                      <p:tavLst>
                                        <p:tav tm="0">
                                          <p:val>
                                            <p:fltVal val="0"/>
                                          </p:val>
                                        </p:tav>
                                        <p:tav tm="100000">
                                          <p:val>
                                            <p:strVal val="#ppt_h"/>
                                          </p:val>
                                        </p:tav>
                                      </p:tavLst>
                                    </p:anim>
                                    <p:anim calcmode="lin" valueType="num">
                                      <p:cBhvr>
                                        <p:cTn id="129" dur="500" fill="hold"/>
                                        <p:tgtEl>
                                          <p:spTgt spid="21523"/>
                                        </p:tgtEl>
                                        <p:attrNameLst>
                                          <p:attrName>style.rotation</p:attrName>
                                        </p:attrNameLst>
                                      </p:cBhvr>
                                      <p:tavLst>
                                        <p:tav tm="0">
                                          <p:val>
                                            <p:fltVal val="90"/>
                                          </p:val>
                                        </p:tav>
                                        <p:tav tm="100000">
                                          <p:val>
                                            <p:fltVal val="0"/>
                                          </p:val>
                                        </p:tav>
                                      </p:tavLst>
                                    </p:anim>
                                    <p:animEffect transition="in" filter="fade">
                                      <p:cBhvr>
                                        <p:cTn id="130" dur="500"/>
                                        <p:tgtEl>
                                          <p:spTgt spid="21523"/>
                                        </p:tgtEl>
                                      </p:cBhvr>
                                    </p:animEffect>
                                  </p:childTnLst>
                                </p:cTn>
                              </p:par>
                            </p:childTnLst>
                          </p:cTn>
                        </p:par>
                      </p:childTnLst>
                    </p:cTn>
                  </p:par>
                  <p:par>
                    <p:cTn id="131" fill="hold" nodeType="clickPar">
                      <p:stCondLst>
                        <p:cond delay="indefinite"/>
                      </p:stCondLst>
                      <p:childTnLst>
                        <p:par>
                          <p:cTn id="132" fill="hold" nodeType="withGroup">
                            <p:stCondLst>
                              <p:cond delay="0"/>
                            </p:stCondLst>
                            <p:childTnLst>
                              <p:par>
                                <p:cTn id="133" presetID="31" presetClass="entr" presetSubtype="0" fill="hold" grpId="0" nodeType="clickEffect">
                                  <p:stCondLst>
                                    <p:cond delay="0"/>
                                  </p:stCondLst>
                                  <p:iterate type="lt">
                                    <p:tmPct val="5000"/>
                                  </p:iterate>
                                  <p:childTnLst>
                                    <p:set>
                                      <p:cBhvr>
                                        <p:cTn id="134" dur="1" fill="hold">
                                          <p:stCondLst>
                                            <p:cond delay="0"/>
                                          </p:stCondLst>
                                        </p:cTn>
                                        <p:tgtEl>
                                          <p:spTgt spid="21524"/>
                                        </p:tgtEl>
                                        <p:attrNameLst>
                                          <p:attrName>style.visibility</p:attrName>
                                        </p:attrNameLst>
                                      </p:cBhvr>
                                      <p:to>
                                        <p:strVal val="visible"/>
                                      </p:to>
                                    </p:set>
                                    <p:anim calcmode="lin" valueType="num">
                                      <p:cBhvr>
                                        <p:cTn id="135" dur="500" fill="hold"/>
                                        <p:tgtEl>
                                          <p:spTgt spid="21524"/>
                                        </p:tgtEl>
                                        <p:attrNameLst>
                                          <p:attrName>ppt_w</p:attrName>
                                        </p:attrNameLst>
                                      </p:cBhvr>
                                      <p:tavLst>
                                        <p:tav tm="0">
                                          <p:val>
                                            <p:fltVal val="0"/>
                                          </p:val>
                                        </p:tav>
                                        <p:tav tm="100000">
                                          <p:val>
                                            <p:strVal val="#ppt_w"/>
                                          </p:val>
                                        </p:tav>
                                      </p:tavLst>
                                    </p:anim>
                                    <p:anim calcmode="lin" valueType="num">
                                      <p:cBhvr>
                                        <p:cTn id="136" dur="500" fill="hold"/>
                                        <p:tgtEl>
                                          <p:spTgt spid="21524"/>
                                        </p:tgtEl>
                                        <p:attrNameLst>
                                          <p:attrName>ppt_h</p:attrName>
                                        </p:attrNameLst>
                                      </p:cBhvr>
                                      <p:tavLst>
                                        <p:tav tm="0">
                                          <p:val>
                                            <p:fltVal val="0"/>
                                          </p:val>
                                        </p:tav>
                                        <p:tav tm="100000">
                                          <p:val>
                                            <p:strVal val="#ppt_h"/>
                                          </p:val>
                                        </p:tav>
                                      </p:tavLst>
                                    </p:anim>
                                    <p:anim calcmode="lin" valueType="num">
                                      <p:cBhvr>
                                        <p:cTn id="137" dur="500" fill="hold"/>
                                        <p:tgtEl>
                                          <p:spTgt spid="21524"/>
                                        </p:tgtEl>
                                        <p:attrNameLst>
                                          <p:attrName>style.rotation</p:attrName>
                                        </p:attrNameLst>
                                      </p:cBhvr>
                                      <p:tavLst>
                                        <p:tav tm="0">
                                          <p:val>
                                            <p:fltVal val="90"/>
                                          </p:val>
                                        </p:tav>
                                        <p:tav tm="100000">
                                          <p:val>
                                            <p:fltVal val="0"/>
                                          </p:val>
                                        </p:tav>
                                      </p:tavLst>
                                    </p:anim>
                                    <p:animEffect transition="in" filter="fade">
                                      <p:cBhvr>
                                        <p:cTn id="138" dur="500"/>
                                        <p:tgtEl>
                                          <p:spTgt spid="21524"/>
                                        </p:tgtEl>
                                      </p:cBhvr>
                                    </p:animEffect>
                                  </p:childTnLst>
                                </p:cTn>
                              </p:par>
                            </p:childTnLst>
                          </p:cTn>
                        </p:par>
                      </p:childTnLst>
                    </p:cTn>
                  </p:par>
                  <p:par>
                    <p:cTn id="139" fill="hold" nodeType="clickPar">
                      <p:stCondLst>
                        <p:cond delay="indefinite"/>
                      </p:stCondLst>
                      <p:childTnLst>
                        <p:par>
                          <p:cTn id="140" fill="hold" nodeType="withGroup">
                            <p:stCondLst>
                              <p:cond delay="0"/>
                            </p:stCondLst>
                            <p:childTnLst>
                              <p:par>
                                <p:cTn id="141" presetID="31" presetClass="entr" presetSubtype="0" fill="hold" grpId="0" nodeType="clickEffect">
                                  <p:stCondLst>
                                    <p:cond delay="0"/>
                                  </p:stCondLst>
                                  <p:iterate type="lt">
                                    <p:tmPct val="5000"/>
                                  </p:iterate>
                                  <p:childTnLst>
                                    <p:set>
                                      <p:cBhvr>
                                        <p:cTn id="142" dur="1" fill="hold">
                                          <p:stCondLst>
                                            <p:cond delay="0"/>
                                          </p:stCondLst>
                                        </p:cTn>
                                        <p:tgtEl>
                                          <p:spTgt spid="21525"/>
                                        </p:tgtEl>
                                        <p:attrNameLst>
                                          <p:attrName>style.visibility</p:attrName>
                                        </p:attrNameLst>
                                      </p:cBhvr>
                                      <p:to>
                                        <p:strVal val="visible"/>
                                      </p:to>
                                    </p:set>
                                    <p:anim calcmode="lin" valueType="num">
                                      <p:cBhvr>
                                        <p:cTn id="143" dur="500" fill="hold"/>
                                        <p:tgtEl>
                                          <p:spTgt spid="21525"/>
                                        </p:tgtEl>
                                        <p:attrNameLst>
                                          <p:attrName>ppt_w</p:attrName>
                                        </p:attrNameLst>
                                      </p:cBhvr>
                                      <p:tavLst>
                                        <p:tav tm="0">
                                          <p:val>
                                            <p:fltVal val="0"/>
                                          </p:val>
                                        </p:tav>
                                        <p:tav tm="100000">
                                          <p:val>
                                            <p:strVal val="#ppt_w"/>
                                          </p:val>
                                        </p:tav>
                                      </p:tavLst>
                                    </p:anim>
                                    <p:anim calcmode="lin" valueType="num">
                                      <p:cBhvr>
                                        <p:cTn id="144" dur="500" fill="hold"/>
                                        <p:tgtEl>
                                          <p:spTgt spid="21525"/>
                                        </p:tgtEl>
                                        <p:attrNameLst>
                                          <p:attrName>ppt_h</p:attrName>
                                        </p:attrNameLst>
                                      </p:cBhvr>
                                      <p:tavLst>
                                        <p:tav tm="0">
                                          <p:val>
                                            <p:fltVal val="0"/>
                                          </p:val>
                                        </p:tav>
                                        <p:tav tm="100000">
                                          <p:val>
                                            <p:strVal val="#ppt_h"/>
                                          </p:val>
                                        </p:tav>
                                      </p:tavLst>
                                    </p:anim>
                                    <p:anim calcmode="lin" valueType="num">
                                      <p:cBhvr>
                                        <p:cTn id="145" dur="500" fill="hold"/>
                                        <p:tgtEl>
                                          <p:spTgt spid="21525"/>
                                        </p:tgtEl>
                                        <p:attrNameLst>
                                          <p:attrName>style.rotation</p:attrName>
                                        </p:attrNameLst>
                                      </p:cBhvr>
                                      <p:tavLst>
                                        <p:tav tm="0">
                                          <p:val>
                                            <p:fltVal val="90"/>
                                          </p:val>
                                        </p:tav>
                                        <p:tav tm="100000">
                                          <p:val>
                                            <p:fltVal val="0"/>
                                          </p:val>
                                        </p:tav>
                                      </p:tavLst>
                                    </p:anim>
                                    <p:animEffect transition="in" filter="fade">
                                      <p:cBhvr>
                                        <p:cTn id="146" dur="500"/>
                                        <p:tgtEl>
                                          <p:spTgt spid="215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8" grpId="0"/>
      <p:bldP spid="21509" grpId="0"/>
      <p:bldP spid="21510" grpId="0"/>
      <p:bldP spid="21511" grpId="0"/>
      <p:bldP spid="21512" grpId="0"/>
      <p:bldP spid="21513" grpId="0"/>
      <p:bldP spid="21514" grpId="0"/>
      <p:bldP spid="21515" grpId="0"/>
      <p:bldP spid="21516" grpId="0"/>
      <p:bldP spid="21517" grpId="0"/>
      <p:bldP spid="21518" grpId="0"/>
      <p:bldP spid="21519" grpId="0"/>
      <p:bldP spid="21520" grpId="0"/>
      <p:bldP spid="21521" grpId="0"/>
      <p:bldP spid="21522" grpId="0"/>
      <p:bldP spid="21523" grpId="0"/>
      <p:bldP spid="21524" grpId="0"/>
      <p:bldP spid="2152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D665BB34-D28E-72B2-9774-92304E098E57}"/>
              </a:ext>
            </a:extLst>
          </p:cNvPr>
          <p:cNvSpPr txBox="1">
            <a:spLocks noChangeArrowheads="1"/>
          </p:cNvSpPr>
          <p:nvPr/>
        </p:nvSpPr>
        <p:spPr>
          <a:xfrm>
            <a:off x="2209800" y="228600"/>
            <a:ext cx="7772400" cy="1143000"/>
          </a:xfrm>
          <a:prstGeom prst="rect">
            <a:avLst/>
          </a:prstGeom>
        </p:spPr>
        <p:txBody>
          <a:bodyPr/>
          <a:lstStyle/>
          <a:p>
            <a:pPr algn="ctr" eaLnBrk="0" hangingPunct="0">
              <a:defRPr/>
            </a:pPr>
            <a:r>
              <a:rPr lang="el-GR" sz="4400" b="1" kern="0" dirty="0">
                <a:solidFill>
                  <a:srgbClr val="0000FF"/>
                </a:solidFill>
                <a:latin typeface="+mj-lt"/>
                <a:ea typeface="+mj-ea"/>
                <a:cs typeface="+mj-cs"/>
              </a:rPr>
              <a:t>Μεταφορά </a:t>
            </a:r>
            <a:r>
              <a:rPr lang="en-US" sz="4400" b="1" kern="0" dirty="0">
                <a:solidFill>
                  <a:srgbClr val="0000FF"/>
                </a:solidFill>
                <a:latin typeface="+mj-lt"/>
                <a:ea typeface="+mj-ea"/>
                <a:cs typeface="+mj-cs"/>
              </a:rPr>
              <a:t>O</a:t>
            </a:r>
            <a:r>
              <a:rPr lang="en-US" sz="4400" b="1" kern="0" baseline="-25000" dirty="0">
                <a:solidFill>
                  <a:srgbClr val="0000FF"/>
                </a:solidFill>
                <a:latin typeface="+mj-lt"/>
                <a:ea typeface="+mj-ea"/>
                <a:cs typeface="+mj-cs"/>
              </a:rPr>
              <a:t>2</a:t>
            </a:r>
            <a:r>
              <a:rPr lang="en-US" sz="4400" b="1" kern="0" dirty="0">
                <a:solidFill>
                  <a:srgbClr val="0000FF"/>
                </a:solidFill>
                <a:latin typeface="+mj-lt"/>
                <a:ea typeface="+mj-ea"/>
                <a:cs typeface="+mj-cs"/>
              </a:rPr>
              <a:t> </a:t>
            </a:r>
            <a:r>
              <a:rPr lang="el-GR" sz="4400" b="1" kern="0" dirty="0">
                <a:solidFill>
                  <a:srgbClr val="0000FF"/>
                </a:solidFill>
                <a:latin typeface="+mj-lt"/>
                <a:ea typeface="+mj-ea"/>
                <a:cs typeface="+mj-cs"/>
              </a:rPr>
              <a:t>σε ανακινούμενες φιάλες</a:t>
            </a:r>
            <a:endParaRPr lang="en-US" sz="4400" b="1" kern="0" dirty="0">
              <a:solidFill>
                <a:srgbClr val="0000FF"/>
              </a:solidFill>
              <a:latin typeface="+mj-lt"/>
              <a:ea typeface="+mj-ea"/>
              <a:cs typeface="+mj-cs"/>
            </a:endParaRPr>
          </a:p>
        </p:txBody>
      </p:sp>
      <p:sp>
        <p:nvSpPr>
          <p:cNvPr id="14339" name="AutoShape 18">
            <a:extLst>
              <a:ext uri="{FF2B5EF4-FFF2-40B4-BE49-F238E27FC236}">
                <a16:creationId xmlns:a16="http://schemas.microsoft.com/office/drawing/2014/main" id="{4C81BD8C-B802-A4D1-A90D-6EAFB63E691B}"/>
              </a:ext>
            </a:extLst>
          </p:cNvPr>
          <p:cNvSpPr>
            <a:spLocks noChangeArrowheads="1"/>
          </p:cNvSpPr>
          <p:nvPr/>
        </p:nvSpPr>
        <p:spPr bwMode="auto">
          <a:xfrm>
            <a:off x="1981200" y="2286000"/>
            <a:ext cx="1143000" cy="1676400"/>
          </a:xfrm>
          <a:prstGeom prst="flowChartExtract">
            <a:avLst/>
          </a:prstGeom>
          <a:solidFill>
            <a:schemeClr val="bg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n-US"/>
          </a:p>
        </p:txBody>
      </p:sp>
      <p:sp>
        <p:nvSpPr>
          <p:cNvPr id="14340" name="Rectangle 20">
            <a:extLst>
              <a:ext uri="{FF2B5EF4-FFF2-40B4-BE49-F238E27FC236}">
                <a16:creationId xmlns:a16="http://schemas.microsoft.com/office/drawing/2014/main" id="{0570F53C-BF78-2220-6F3F-7CF1B6955DEB}"/>
              </a:ext>
            </a:extLst>
          </p:cNvPr>
          <p:cNvSpPr>
            <a:spLocks noChangeArrowheads="1"/>
          </p:cNvSpPr>
          <p:nvPr/>
        </p:nvSpPr>
        <p:spPr bwMode="auto">
          <a:xfrm>
            <a:off x="2286000" y="2286000"/>
            <a:ext cx="533400" cy="609600"/>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n-US"/>
          </a:p>
        </p:txBody>
      </p:sp>
      <p:sp>
        <p:nvSpPr>
          <p:cNvPr id="14341" name="AutoShape 21">
            <a:extLst>
              <a:ext uri="{FF2B5EF4-FFF2-40B4-BE49-F238E27FC236}">
                <a16:creationId xmlns:a16="http://schemas.microsoft.com/office/drawing/2014/main" id="{5335D2A3-1808-CCDA-CC4F-5B0CFCAF778A}"/>
              </a:ext>
            </a:extLst>
          </p:cNvPr>
          <p:cNvSpPr>
            <a:spLocks noChangeArrowheads="1"/>
          </p:cNvSpPr>
          <p:nvPr/>
        </p:nvSpPr>
        <p:spPr bwMode="auto">
          <a:xfrm>
            <a:off x="3810000" y="2286000"/>
            <a:ext cx="1143000" cy="1676400"/>
          </a:xfrm>
          <a:prstGeom prst="flowChartExtract">
            <a:avLst/>
          </a:prstGeom>
          <a:solidFill>
            <a:schemeClr val="bg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n-US"/>
          </a:p>
        </p:txBody>
      </p:sp>
      <p:sp>
        <p:nvSpPr>
          <p:cNvPr id="14342" name="Rectangle 22">
            <a:extLst>
              <a:ext uri="{FF2B5EF4-FFF2-40B4-BE49-F238E27FC236}">
                <a16:creationId xmlns:a16="http://schemas.microsoft.com/office/drawing/2014/main" id="{E4468E06-42A5-7036-EB87-F8AA9AF986A0}"/>
              </a:ext>
            </a:extLst>
          </p:cNvPr>
          <p:cNvSpPr>
            <a:spLocks noChangeArrowheads="1"/>
          </p:cNvSpPr>
          <p:nvPr/>
        </p:nvSpPr>
        <p:spPr bwMode="auto">
          <a:xfrm>
            <a:off x="4114800" y="2286000"/>
            <a:ext cx="533400" cy="609600"/>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n-US"/>
          </a:p>
        </p:txBody>
      </p:sp>
      <p:sp>
        <p:nvSpPr>
          <p:cNvPr id="14343" name="AutoShape 23">
            <a:extLst>
              <a:ext uri="{FF2B5EF4-FFF2-40B4-BE49-F238E27FC236}">
                <a16:creationId xmlns:a16="http://schemas.microsoft.com/office/drawing/2014/main" id="{6CF4CFC8-3B43-32C0-8F53-10859F1F11CD}"/>
              </a:ext>
            </a:extLst>
          </p:cNvPr>
          <p:cNvSpPr>
            <a:spLocks noChangeArrowheads="1"/>
          </p:cNvSpPr>
          <p:nvPr/>
        </p:nvSpPr>
        <p:spPr bwMode="auto">
          <a:xfrm>
            <a:off x="6934200" y="2286000"/>
            <a:ext cx="1143000" cy="1676400"/>
          </a:xfrm>
          <a:prstGeom prst="flowChartExtract">
            <a:avLst/>
          </a:prstGeom>
          <a:solidFill>
            <a:schemeClr val="bg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n-US"/>
          </a:p>
        </p:txBody>
      </p:sp>
      <p:sp>
        <p:nvSpPr>
          <p:cNvPr id="14344" name="Rectangle 24">
            <a:extLst>
              <a:ext uri="{FF2B5EF4-FFF2-40B4-BE49-F238E27FC236}">
                <a16:creationId xmlns:a16="http://schemas.microsoft.com/office/drawing/2014/main" id="{182012CE-ECB6-6599-5204-B02E88DBEE7C}"/>
              </a:ext>
            </a:extLst>
          </p:cNvPr>
          <p:cNvSpPr>
            <a:spLocks noChangeArrowheads="1"/>
          </p:cNvSpPr>
          <p:nvPr/>
        </p:nvSpPr>
        <p:spPr bwMode="auto">
          <a:xfrm>
            <a:off x="7239000" y="2286000"/>
            <a:ext cx="533400" cy="609600"/>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n-US"/>
          </a:p>
        </p:txBody>
      </p:sp>
      <p:sp>
        <p:nvSpPr>
          <p:cNvPr id="14345" name="AutoShape 25">
            <a:extLst>
              <a:ext uri="{FF2B5EF4-FFF2-40B4-BE49-F238E27FC236}">
                <a16:creationId xmlns:a16="http://schemas.microsoft.com/office/drawing/2014/main" id="{BE864ECB-F586-BA72-8ED3-A6C2CDAD629F}"/>
              </a:ext>
            </a:extLst>
          </p:cNvPr>
          <p:cNvSpPr>
            <a:spLocks noChangeArrowheads="1"/>
          </p:cNvSpPr>
          <p:nvPr/>
        </p:nvSpPr>
        <p:spPr bwMode="auto">
          <a:xfrm>
            <a:off x="8610600" y="2286000"/>
            <a:ext cx="1143000" cy="1676400"/>
          </a:xfrm>
          <a:prstGeom prst="flowChartExtract">
            <a:avLst/>
          </a:prstGeom>
          <a:solidFill>
            <a:schemeClr val="bg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n-US"/>
          </a:p>
        </p:txBody>
      </p:sp>
      <p:sp>
        <p:nvSpPr>
          <p:cNvPr id="14346" name="Rectangle 26">
            <a:extLst>
              <a:ext uri="{FF2B5EF4-FFF2-40B4-BE49-F238E27FC236}">
                <a16:creationId xmlns:a16="http://schemas.microsoft.com/office/drawing/2014/main" id="{505E54BC-1A96-F008-3834-12CD4D21BDB3}"/>
              </a:ext>
            </a:extLst>
          </p:cNvPr>
          <p:cNvSpPr>
            <a:spLocks noChangeArrowheads="1"/>
          </p:cNvSpPr>
          <p:nvPr/>
        </p:nvSpPr>
        <p:spPr bwMode="auto">
          <a:xfrm>
            <a:off x="8915400" y="2286000"/>
            <a:ext cx="533400" cy="609600"/>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n-US"/>
          </a:p>
        </p:txBody>
      </p:sp>
      <p:sp>
        <p:nvSpPr>
          <p:cNvPr id="14347" name="AutoShape 27">
            <a:extLst>
              <a:ext uri="{FF2B5EF4-FFF2-40B4-BE49-F238E27FC236}">
                <a16:creationId xmlns:a16="http://schemas.microsoft.com/office/drawing/2014/main" id="{60289F0A-087C-C2B2-8312-703FE9656C67}"/>
              </a:ext>
            </a:extLst>
          </p:cNvPr>
          <p:cNvSpPr>
            <a:spLocks noChangeArrowheads="1"/>
          </p:cNvSpPr>
          <p:nvPr/>
        </p:nvSpPr>
        <p:spPr bwMode="auto">
          <a:xfrm>
            <a:off x="4114800" y="4648200"/>
            <a:ext cx="1143000" cy="1676400"/>
          </a:xfrm>
          <a:prstGeom prst="flowChartExtract">
            <a:avLst/>
          </a:prstGeom>
          <a:solidFill>
            <a:schemeClr val="bg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n-US"/>
          </a:p>
        </p:txBody>
      </p:sp>
      <p:sp>
        <p:nvSpPr>
          <p:cNvPr id="14348" name="Rectangle 28">
            <a:extLst>
              <a:ext uri="{FF2B5EF4-FFF2-40B4-BE49-F238E27FC236}">
                <a16:creationId xmlns:a16="http://schemas.microsoft.com/office/drawing/2014/main" id="{88D5B54F-954B-7E40-2141-5601B4832EE3}"/>
              </a:ext>
            </a:extLst>
          </p:cNvPr>
          <p:cNvSpPr>
            <a:spLocks noChangeArrowheads="1"/>
          </p:cNvSpPr>
          <p:nvPr/>
        </p:nvSpPr>
        <p:spPr bwMode="auto">
          <a:xfrm>
            <a:off x="4419600" y="4648200"/>
            <a:ext cx="533400" cy="609600"/>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n-US"/>
          </a:p>
        </p:txBody>
      </p:sp>
      <p:sp>
        <p:nvSpPr>
          <p:cNvPr id="14349" name="AutoShape 29">
            <a:extLst>
              <a:ext uri="{FF2B5EF4-FFF2-40B4-BE49-F238E27FC236}">
                <a16:creationId xmlns:a16="http://schemas.microsoft.com/office/drawing/2014/main" id="{36046D2B-17B7-7FF4-1E06-C5A1CE31876E}"/>
              </a:ext>
            </a:extLst>
          </p:cNvPr>
          <p:cNvSpPr>
            <a:spLocks noChangeArrowheads="1"/>
          </p:cNvSpPr>
          <p:nvPr/>
        </p:nvSpPr>
        <p:spPr bwMode="auto">
          <a:xfrm>
            <a:off x="5752524" y="4661527"/>
            <a:ext cx="1828800" cy="1676400"/>
          </a:xfrm>
          <a:prstGeom prst="flowChartExtract">
            <a:avLst/>
          </a:prstGeom>
          <a:solidFill>
            <a:schemeClr val="bg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n-US"/>
          </a:p>
        </p:txBody>
      </p:sp>
      <p:sp>
        <p:nvSpPr>
          <p:cNvPr id="14350" name="Rectangle 30">
            <a:extLst>
              <a:ext uri="{FF2B5EF4-FFF2-40B4-BE49-F238E27FC236}">
                <a16:creationId xmlns:a16="http://schemas.microsoft.com/office/drawing/2014/main" id="{A22058B8-BDE9-D3DA-597D-A00616745FDB}"/>
              </a:ext>
            </a:extLst>
          </p:cNvPr>
          <p:cNvSpPr>
            <a:spLocks noChangeArrowheads="1"/>
          </p:cNvSpPr>
          <p:nvPr/>
        </p:nvSpPr>
        <p:spPr bwMode="auto">
          <a:xfrm>
            <a:off x="6324600" y="4648200"/>
            <a:ext cx="685800" cy="609600"/>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n-US"/>
          </a:p>
        </p:txBody>
      </p:sp>
      <p:sp>
        <p:nvSpPr>
          <p:cNvPr id="14351" name="Line 31">
            <a:extLst>
              <a:ext uri="{FF2B5EF4-FFF2-40B4-BE49-F238E27FC236}">
                <a16:creationId xmlns:a16="http://schemas.microsoft.com/office/drawing/2014/main" id="{253A8002-8202-F0CF-FF82-71DF384A11C2}"/>
              </a:ext>
            </a:extLst>
          </p:cNvPr>
          <p:cNvSpPr>
            <a:spLocks noChangeShapeType="1"/>
          </p:cNvSpPr>
          <p:nvPr/>
        </p:nvSpPr>
        <p:spPr bwMode="auto">
          <a:xfrm>
            <a:off x="2057400" y="3657600"/>
            <a:ext cx="990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4352" name="Line 32">
            <a:extLst>
              <a:ext uri="{FF2B5EF4-FFF2-40B4-BE49-F238E27FC236}">
                <a16:creationId xmlns:a16="http://schemas.microsoft.com/office/drawing/2014/main" id="{62A5E675-07C3-C62C-A002-CA348E299EA1}"/>
              </a:ext>
            </a:extLst>
          </p:cNvPr>
          <p:cNvSpPr>
            <a:spLocks noChangeShapeType="1"/>
          </p:cNvSpPr>
          <p:nvPr/>
        </p:nvSpPr>
        <p:spPr bwMode="auto">
          <a:xfrm>
            <a:off x="4038600" y="3276600"/>
            <a:ext cx="685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4353" name="Line 33">
            <a:extLst>
              <a:ext uri="{FF2B5EF4-FFF2-40B4-BE49-F238E27FC236}">
                <a16:creationId xmlns:a16="http://schemas.microsoft.com/office/drawing/2014/main" id="{32AC0B5F-8FB8-25F1-0811-2260A13EC231}"/>
              </a:ext>
            </a:extLst>
          </p:cNvPr>
          <p:cNvSpPr>
            <a:spLocks noChangeShapeType="1"/>
          </p:cNvSpPr>
          <p:nvPr/>
        </p:nvSpPr>
        <p:spPr bwMode="auto">
          <a:xfrm>
            <a:off x="7010400" y="3657600"/>
            <a:ext cx="990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4354" name="Line 34">
            <a:extLst>
              <a:ext uri="{FF2B5EF4-FFF2-40B4-BE49-F238E27FC236}">
                <a16:creationId xmlns:a16="http://schemas.microsoft.com/office/drawing/2014/main" id="{61C31A1A-D5DB-0B17-58BF-16DA32FBD8A3}"/>
              </a:ext>
            </a:extLst>
          </p:cNvPr>
          <p:cNvSpPr>
            <a:spLocks noChangeShapeType="1"/>
          </p:cNvSpPr>
          <p:nvPr/>
        </p:nvSpPr>
        <p:spPr bwMode="auto">
          <a:xfrm>
            <a:off x="8686800" y="3657600"/>
            <a:ext cx="990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4355" name="Line 35">
            <a:extLst>
              <a:ext uri="{FF2B5EF4-FFF2-40B4-BE49-F238E27FC236}">
                <a16:creationId xmlns:a16="http://schemas.microsoft.com/office/drawing/2014/main" id="{DB7A7681-4897-E8CA-6780-E90CE9F200B3}"/>
              </a:ext>
            </a:extLst>
          </p:cNvPr>
          <p:cNvSpPr>
            <a:spLocks noChangeShapeType="1"/>
          </p:cNvSpPr>
          <p:nvPr/>
        </p:nvSpPr>
        <p:spPr bwMode="auto">
          <a:xfrm>
            <a:off x="3048000" y="3124200"/>
            <a:ext cx="7620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4356" name="Line 36">
            <a:extLst>
              <a:ext uri="{FF2B5EF4-FFF2-40B4-BE49-F238E27FC236}">
                <a16:creationId xmlns:a16="http://schemas.microsoft.com/office/drawing/2014/main" id="{F101A4EC-8D4B-2A82-E437-97138DE56A5A}"/>
              </a:ext>
            </a:extLst>
          </p:cNvPr>
          <p:cNvSpPr>
            <a:spLocks noChangeShapeType="1"/>
          </p:cNvSpPr>
          <p:nvPr/>
        </p:nvSpPr>
        <p:spPr bwMode="auto">
          <a:xfrm>
            <a:off x="5181600" y="5486400"/>
            <a:ext cx="7620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4357" name="Line 37">
            <a:extLst>
              <a:ext uri="{FF2B5EF4-FFF2-40B4-BE49-F238E27FC236}">
                <a16:creationId xmlns:a16="http://schemas.microsoft.com/office/drawing/2014/main" id="{537EE02F-E359-5F8D-79DD-37A33A43DB4A}"/>
              </a:ext>
            </a:extLst>
          </p:cNvPr>
          <p:cNvSpPr>
            <a:spLocks noChangeShapeType="1"/>
          </p:cNvSpPr>
          <p:nvPr/>
        </p:nvSpPr>
        <p:spPr bwMode="auto">
          <a:xfrm>
            <a:off x="8001000" y="3124200"/>
            <a:ext cx="76200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4358" name="Line 38">
            <a:extLst>
              <a:ext uri="{FF2B5EF4-FFF2-40B4-BE49-F238E27FC236}">
                <a16:creationId xmlns:a16="http://schemas.microsoft.com/office/drawing/2014/main" id="{94701CCF-F7D3-B3F3-93C5-D447151E133C}"/>
              </a:ext>
            </a:extLst>
          </p:cNvPr>
          <p:cNvSpPr>
            <a:spLocks noChangeShapeType="1"/>
          </p:cNvSpPr>
          <p:nvPr/>
        </p:nvSpPr>
        <p:spPr bwMode="auto">
          <a:xfrm>
            <a:off x="4191000" y="6096000"/>
            <a:ext cx="990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4359" name="Line 39">
            <a:extLst>
              <a:ext uri="{FF2B5EF4-FFF2-40B4-BE49-F238E27FC236}">
                <a16:creationId xmlns:a16="http://schemas.microsoft.com/office/drawing/2014/main" id="{462F413E-51AE-3695-96F0-073AE009175F}"/>
              </a:ext>
            </a:extLst>
          </p:cNvPr>
          <p:cNvSpPr>
            <a:spLocks noChangeShapeType="1"/>
          </p:cNvSpPr>
          <p:nvPr/>
        </p:nvSpPr>
        <p:spPr bwMode="auto">
          <a:xfrm>
            <a:off x="5943600" y="6096000"/>
            <a:ext cx="1524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4360" name="AutoShape 40">
            <a:extLst>
              <a:ext uri="{FF2B5EF4-FFF2-40B4-BE49-F238E27FC236}">
                <a16:creationId xmlns:a16="http://schemas.microsoft.com/office/drawing/2014/main" id="{244FE0E3-6B85-34BE-7ABF-45A359248A2D}"/>
              </a:ext>
            </a:extLst>
          </p:cNvPr>
          <p:cNvSpPr>
            <a:spLocks noChangeArrowheads="1"/>
          </p:cNvSpPr>
          <p:nvPr/>
        </p:nvSpPr>
        <p:spPr bwMode="auto">
          <a:xfrm>
            <a:off x="8763000" y="3657600"/>
            <a:ext cx="152400" cy="304800"/>
          </a:xfrm>
          <a:prstGeom prst="triangle">
            <a:avLst>
              <a:gd name="adj" fmla="val 50000"/>
            </a:avLst>
          </a:prstGeom>
          <a:solidFill>
            <a:srgbClr val="0000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n-US"/>
          </a:p>
        </p:txBody>
      </p:sp>
      <p:sp>
        <p:nvSpPr>
          <p:cNvPr id="14361" name="AutoShape 41">
            <a:extLst>
              <a:ext uri="{FF2B5EF4-FFF2-40B4-BE49-F238E27FC236}">
                <a16:creationId xmlns:a16="http://schemas.microsoft.com/office/drawing/2014/main" id="{F3DEAE43-84DF-9960-6932-61EBD2B2A6CA}"/>
              </a:ext>
            </a:extLst>
          </p:cNvPr>
          <p:cNvSpPr>
            <a:spLocks noChangeArrowheads="1"/>
          </p:cNvSpPr>
          <p:nvPr/>
        </p:nvSpPr>
        <p:spPr bwMode="auto">
          <a:xfrm>
            <a:off x="9372600" y="3657600"/>
            <a:ext cx="152400" cy="304800"/>
          </a:xfrm>
          <a:prstGeom prst="triangle">
            <a:avLst>
              <a:gd name="adj" fmla="val 50000"/>
            </a:avLst>
          </a:prstGeom>
          <a:solidFill>
            <a:srgbClr val="0000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n-US"/>
          </a:p>
        </p:txBody>
      </p:sp>
      <p:sp>
        <p:nvSpPr>
          <p:cNvPr id="14362" name="Text Box 42">
            <a:extLst>
              <a:ext uri="{FF2B5EF4-FFF2-40B4-BE49-F238E27FC236}">
                <a16:creationId xmlns:a16="http://schemas.microsoft.com/office/drawing/2014/main" id="{E92276B5-58AC-BD7C-C941-C820C67D238F}"/>
              </a:ext>
            </a:extLst>
          </p:cNvPr>
          <p:cNvSpPr txBox="1">
            <a:spLocks noChangeArrowheads="1"/>
          </p:cNvSpPr>
          <p:nvPr/>
        </p:nvSpPr>
        <p:spPr bwMode="auto">
          <a:xfrm>
            <a:off x="1985964" y="1828800"/>
            <a:ext cx="3729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ts val="500"/>
              </a:spcBef>
              <a:spcAft>
                <a:spcPts val="500"/>
              </a:spcAft>
            </a:pPr>
            <a:r>
              <a:rPr lang="en-US" altLang="en-US" sz="2000" b="1"/>
              <a:t>k</a:t>
            </a:r>
            <a:r>
              <a:rPr lang="en-US" altLang="en-US" sz="2000" b="1" baseline="-25000"/>
              <a:t>L</a:t>
            </a:r>
            <a:r>
              <a:rPr lang="en-US" altLang="en-US" sz="2000" b="1"/>
              <a:t>a</a:t>
            </a:r>
            <a:r>
              <a:rPr lang="el-GR" altLang="en-US" sz="2000" b="1"/>
              <a:t>:</a:t>
            </a:r>
            <a:r>
              <a:rPr lang="en-US" altLang="en-US" sz="2000" b="1"/>
              <a:t> </a:t>
            </a:r>
            <a:r>
              <a:rPr lang="el-GR" altLang="en-US" sz="2000" b="1"/>
              <a:t>ελαττώνεται με τον όγκο</a:t>
            </a:r>
            <a:endParaRPr lang="en-US" altLang="en-US"/>
          </a:p>
        </p:txBody>
      </p:sp>
      <p:sp>
        <p:nvSpPr>
          <p:cNvPr id="14363" name="Text Box 43">
            <a:extLst>
              <a:ext uri="{FF2B5EF4-FFF2-40B4-BE49-F238E27FC236}">
                <a16:creationId xmlns:a16="http://schemas.microsoft.com/office/drawing/2014/main" id="{73FD719C-AC2A-8714-FB5A-DDB28B81017A}"/>
              </a:ext>
            </a:extLst>
          </p:cNvPr>
          <p:cNvSpPr txBox="1">
            <a:spLocks noChangeArrowheads="1"/>
          </p:cNvSpPr>
          <p:nvPr/>
        </p:nvSpPr>
        <p:spPr bwMode="auto">
          <a:xfrm>
            <a:off x="6781801" y="1752600"/>
            <a:ext cx="3235325"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lnSpc>
                <a:spcPts val="1200"/>
              </a:lnSpc>
              <a:spcBef>
                <a:spcPts val="500"/>
              </a:spcBef>
              <a:spcAft>
                <a:spcPts val="500"/>
              </a:spcAft>
            </a:pPr>
            <a:r>
              <a:rPr lang="en-US" altLang="en-US" sz="2000" b="1"/>
              <a:t>k</a:t>
            </a:r>
            <a:r>
              <a:rPr lang="en-US" altLang="en-US" sz="2000" b="1" baseline="-25000"/>
              <a:t>L</a:t>
            </a:r>
            <a:r>
              <a:rPr lang="en-US" altLang="en-US" sz="2000" b="1"/>
              <a:t>a</a:t>
            </a:r>
            <a:r>
              <a:rPr lang="el-GR" altLang="en-US" sz="2000" b="1"/>
              <a:t>:</a:t>
            </a:r>
            <a:r>
              <a:rPr lang="en-US" altLang="en-US" sz="2000" b="1"/>
              <a:t> </a:t>
            </a:r>
            <a:r>
              <a:rPr lang="el-GR" altLang="en-US" sz="2000" b="1"/>
              <a:t>είναι μεγαλύτερο </a:t>
            </a:r>
          </a:p>
          <a:p>
            <a:pPr algn="ctr" eaLnBrk="1" hangingPunct="1">
              <a:lnSpc>
                <a:spcPts val="1200"/>
              </a:lnSpc>
              <a:spcBef>
                <a:spcPts val="500"/>
              </a:spcBef>
              <a:spcAft>
                <a:spcPts val="500"/>
              </a:spcAft>
            </a:pPr>
            <a:r>
              <a:rPr lang="el-GR" altLang="en-US" sz="2000" b="1"/>
              <a:t>όταν υπάρχουν πτερύγια</a:t>
            </a:r>
            <a:endParaRPr lang="en-US" altLang="en-US" b="1"/>
          </a:p>
        </p:txBody>
      </p:sp>
      <p:sp>
        <p:nvSpPr>
          <p:cNvPr id="14364" name="Text Box 44">
            <a:extLst>
              <a:ext uri="{FF2B5EF4-FFF2-40B4-BE49-F238E27FC236}">
                <a16:creationId xmlns:a16="http://schemas.microsoft.com/office/drawing/2014/main" id="{1AE9B764-4167-B7B8-D69E-132155222B29}"/>
              </a:ext>
            </a:extLst>
          </p:cNvPr>
          <p:cNvSpPr txBox="1">
            <a:spLocks noChangeArrowheads="1"/>
          </p:cNvSpPr>
          <p:nvPr/>
        </p:nvSpPr>
        <p:spPr bwMode="auto">
          <a:xfrm>
            <a:off x="3352801" y="6477000"/>
            <a:ext cx="53387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b="1"/>
              <a:t>k</a:t>
            </a:r>
            <a:r>
              <a:rPr lang="en-US" altLang="en-US" sz="2000" b="1" baseline="-25000"/>
              <a:t>L</a:t>
            </a:r>
            <a:r>
              <a:rPr lang="en-US" altLang="en-US" sz="2000" b="1"/>
              <a:t>a</a:t>
            </a:r>
            <a:r>
              <a:rPr lang="el-GR" altLang="en-US" sz="2000" b="1"/>
              <a:t>: αυξάνεται με την επιφάνεια του υγρού</a:t>
            </a:r>
            <a:endParaRPr lang="en-US" altLang="en-US" b="1"/>
          </a:p>
        </p:txBody>
      </p:sp>
      <p:sp>
        <p:nvSpPr>
          <p:cNvPr id="14365" name="Text Box 45">
            <a:extLst>
              <a:ext uri="{FF2B5EF4-FFF2-40B4-BE49-F238E27FC236}">
                <a16:creationId xmlns:a16="http://schemas.microsoft.com/office/drawing/2014/main" id="{3C3D1716-9E56-CF44-F02B-A6D35B4CBE9F}"/>
              </a:ext>
            </a:extLst>
          </p:cNvPr>
          <p:cNvSpPr txBox="1">
            <a:spLocks noChangeArrowheads="1"/>
          </p:cNvSpPr>
          <p:nvPr/>
        </p:nvSpPr>
        <p:spPr bwMode="auto">
          <a:xfrm>
            <a:off x="4876800" y="2514600"/>
            <a:ext cx="57419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b="1"/>
              <a:t>k</a:t>
            </a:r>
            <a:r>
              <a:rPr lang="en-US" altLang="en-US" sz="2000" b="1" baseline="-25000"/>
              <a:t>L</a:t>
            </a:r>
            <a:r>
              <a:rPr lang="en-US" altLang="en-US" sz="2000" b="1"/>
              <a:t>a</a:t>
            </a:r>
          </a:p>
        </p:txBody>
      </p:sp>
      <p:sp>
        <p:nvSpPr>
          <p:cNvPr id="14366" name="Text Box 46">
            <a:extLst>
              <a:ext uri="{FF2B5EF4-FFF2-40B4-BE49-F238E27FC236}">
                <a16:creationId xmlns:a16="http://schemas.microsoft.com/office/drawing/2014/main" id="{C4009614-D7D0-15F5-263A-905CE55863EF}"/>
              </a:ext>
            </a:extLst>
          </p:cNvPr>
          <p:cNvSpPr txBox="1">
            <a:spLocks noChangeArrowheads="1"/>
          </p:cNvSpPr>
          <p:nvPr/>
        </p:nvSpPr>
        <p:spPr bwMode="auto">
          <a:xfrm>
            <a:off x="7543800" y="5181600"/>
            <a:ext cx="57419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b="1"/>
              <a:t>k</a:t>
            </a:r>
            <a:r>
              <a:rPr lang="en-US" altLang="en-US" sz="2000" b="1" baseline="-25000"/>
              <a:t>L</a:t>
            </a:r>
            <a:r>
              <a:rPr lang="en-US" altLang="en-US" sz="2000" b="1"/>
              <a:t>a</a:t>
            </a:r>
          </a:p>
        </p:txBody>
      </p:sp>
      <p:sp>
        <p:nvSpPr>
          <p:cNvPr id="14367" name="Text Box 47">
            <a:extLst>
              <a:ext uri="{FF2B5EF4-FFF2-40B4-BE49-F238E27FC236}">
                <a16:creationId xmlns:a16="http://schemas.microsoft.com/office/drawing/2014/main" id="{37EBC71F-9669-A70C-5F78-79AF629F6270}"/>
              </a:ext>
            </a:extLst>
          </p:cNvPr>
          <p:cNvSpPr txBox="1">
            <a:spLocks noChangeArrowheads="1"/>
          </p:cNvSpPr>
          <p:nvPr/>
        </p:nvSpPr>
        <p:spPr bwMode="auto">
          <a:xfrm>
            <a:off x="5508626" y="3962400"/>
            <a:ext cx="6635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US" altLang="en-US" sz="2000" b="1"/>
              <a:t>k</a:t>
            </a:r>
            <a:r>
              <a:rPr lang="en-US" altLang="en-US" sz="2000" b="1" baseline="-25000"/>
              <a:t>L</a:t>
            </a:r>
            <a:r>
              <a:rPr lang="en-US" altLang="en-US" sz="2000" b="1"/>
              <a:t>a</a:t>
            </a:r>
          </a:p>
        </p:txBody>
      </p:sp>
      <p:sp>
        <p:nvSpPr>
          <p:cNvPr id="14368" name="Text Box 48">
            <a:extLst>
              <a:ext uri="{FF2B5EF4-FFF2-40B4-BE49-F238E27FC236}">
                <a16:creationId xmlns:a16="http://schemas.microsoft.com/office/drawing/2014/main" id="{AB503B9D-0EFF-79BF-D16F-3B95B69D1992}"/>
              </a:ext>
            </a:extLst>
          </p:cNvPr>
          <p:cNvSpPr txBox="1">
            <a:spLocks noChangeArrowheads="1"/>
          </p:cNvSpPr>
          <p:nvPr/>
        </p:nvSpPr>
        <p:spPr bwMode="auto">
          <a:xfrm>
            <a:off x="9601200" y="2514600"/>
            <a:ext cx="57419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000" b="1"/>
              <a:t>k</a:t>
            </a:r>
            <a:r>
              <a:rPr lang="en-US" altLang="en-US" sz="2000" b="1" baseline="-25000"/>
              <a:t>L</a:t>
            </a:r>
            <a:r>
              <a:rPr lang="en-US" altLang="en-US" sz="2000" b="1"/>
              <a:t>a</a:t>
            </a:r>
          </a:p>
        </p:txBody>
      </p:sp>
      <p:sp>
        <p:nvSpPr>
          <p:cNvPr id="14369" name="Line 49">
            <a:extLst>
              <a:ext uri="{FF2B5EF4-FFF2-40B4-BE49-F238E27FC236}">
                <a16:creationId xmlns:a16="http://schemas.microsoft.com/office/drawing/2014/main" id="{9BE9664D-BC3A-ECDF-3180-ADE73D0354D3}"/>
              </a:ext>
            </a:extLst>
          </p:cNvPr>
          <p:cNvSpPr>
            <a:spLocks noChangeShapeType="1"/>
          </p:cNvSpPr>
          <p:nvPr/>
        </p:nvSpPr>
        <p:spPr bwMode="auto">
          <a:xfrm>
            <a:off x="5486400" y="2590800"/>
            <a:ext cx="0" cy="533400"/>
          </a:xfrm>
          <a:prstGeom prst="line">
            <a:avLst/>
          </a:prstGeom>
          <a:noFill/>
          <a:ln w="635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4370" name="Line 50">
            <a:extLst>
              <a:ext uri="{FF2B5EF4-FFF2-40B4-BE49-F238E27FC236}">
                <a16:creationId xmlns:a16="http://schemas.microsoft.com/office/drawing/2014/main" id="{1F0E7BF6-29E6-9679-8B65-E72E6BECE640}"/>
              </a:ext>
            </a:extLst>
          </p:cNvPr>
          <p:cNvSpPr>
            <a:spLocks noChangeShapeType="1"/>
          </p:cNvSpPr>
          <p:nvPr/>
        </p:nvSpPr>
        <p:spPr bwMode="auto">
          <a:xfrm rot="10820133">
            <a:off x="10210800" y="2438400"/>
            <a:ext cx="1588" cy="533400"/>
          </a:xfrm>
          <a:prstGeom prst="line">
            <a:avLst/>
          </a:prstGeom>
          <a:noFill/>
          <a:ln w="635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4371" name="Line 51">
            <a:extLst>
              <a:ext uri="{FF2B5EF4-FFF2-40B4-BE49-F238E27FC236}">
                <a16:creationId xmlns:a16="http://schemas.microsoft.com/office/drawing/2014/main" id="{0E9E6BB7-22FD-09FB-2653-9E81659B25B9}"/>
              </a:ext>
            </a:extLst>
          </p:cNvPr>
          <p:cNvSpPr>
            <a:spLocks noChangeShapeType="1"/>
          </p:cNvSpPr>
          <p:nvPr/>
        </p:nvSpPr>
        <p:spPr bwMode="auto">
          <a:xfrm rot="10785142">
            <a:off x="8153400" y="5105400"/>
            <a:ext cx="1588" cy="533400"/>
          </a:xfrm>
          <a:prstGeom prst="line">
            <a:avLst/>
          </a:prstGeom>
          <a:noFill/>
          <a:ln w="635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 name="Rectangle 1">
            <a:extLst>
              <a:ext uri="{FF2B5EF4-FFF2-40B4-BE49-F238E27FC236}">
                <a16:creationId xmlns:a16="http://schemas.microsoft.com/office/drawing/2014/main" id="{C6ED03C6-8FFD-2BBE-AF02-445915300CF4}"/>
              </a:ext>
            </a:extLst>
          </p:cNvPr>
          <p:cNvSpPr>
            <a:spLocks noChangeArrowheads="1"/>
          </p:cNvSpPr>
          <p:nvPr/>
        </p:nvSpPr>
        <p:spPr bwMode="auto">
          <a:xfrm>
            <a:off x="8763000" y="4633436"/>
            <a:ext cx="3466051"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n-US" sz="1800" b="0" i="0" u="none" strike="noStrike" cap="none" normalizeH="0" baseline="0" dirty="0">
                <a:ln>
                  <a:noFill/>
                </a:ln>
                <a:solidFill>
                  <a:srgbClr val="000000"/>
                </a:solidFill>
                <a:effectLst/>
                <a:latin typeface="Arial" panose="020B0604020202020204" pitchFamily="34" charset="0"/>
              </a:rPr>
              <a:t>Σ</a:t>
            </a:r>
            <a:r>
              <a:rPr kumimoji="0" lang="en-US" altLang="en-US" sz="1800" b="0" i="0" u="none" strike="noStrike" cap="none" normalizeH="0" baseline="0" dirty="0" err="1">
                <a:ln>
                  <a:noFill/>
                </a:ln>
                <a:solidFill>
                  <a:srgbClr val="000000"/>
                </a:solidFill>
                <a:effectLst/>
                <a:latin typeface="Arial" panose="020B0604020202020204" pitchFamily="34" charset="0"/>
              </a:rPr>
              <a:t>υντελεστής</a:t>
            </a:r>
            <a:r>
              <a:rPr kumimoji="0" lang="en-US" altLang="en-US" sz="1800" b="0" i="0" u="none" strike="noStrike" cap="none" normalizeH="0" baseline="0" dirty="0">
                <a:ln>
                  <a:noFill/>
                </a:ln>
                <a:solidFill>
                  <a:srgbClr val="000000"/>
                </a:solidFill>
                <a:effectLst/>
                <a:latin typeface="Arial" panose="020B0604020202020204" pitchFamily="34" charset="0"/>
              </a:rPr>
              <a:t> </a:t>
            </a:r>
            <a:r>
              <a:rPr kumimoji="0" lang="en-US" altLang="en-US" sz="1800" b="0" i="0" u="none" strike="noStrike" cap="none" normalizeH="0" baseline="0" dirty="0" err="1">
                <a:ln>
                  <a:noFill/>
                </a:ln>
                <a:solidFill>
                  <a:srgbClr val="000000"/>
                </a:solidFill>
                <a:effectLst/>
                <a:latin typeface="Arial" panose="020B0604020202020204" pitchFamily="34" charset="0"/>
              </a:rPr>
              <a:t>μετ</a:t>
            </a:r>
            <a:r>
              <a:rPr kumimoji="0" lang="en-US" altLang="en-US" sz="1800" b="0" i="0" u="none" strike="noStrike" cap="none" normalizeH="0" baseline="0" dirty="0">
                <a:ln>
                  <a:noFill/>
                </a:ln>
                <a:solidFill>
                  <a:srgbClr val="000000"/>
                </a:solidFill>
                <a:effectLst/>
                <a:latin typeface="Arial" panose="020B0604020202020204" pitchFamily="34" charset="0"/>
              </a:rPr>
              <a:t>α</a:t>
            </a:r>
            <a:r>
              <a:rPr kumimoji="0" lang="en-US" altLang="en-US" sz="1800" b="0" i="0" u="none" strike="noStrike" cap="none" normalizeH="0" baseline="0" dirty="0" err="1">
                <a:ln>
                  <a:noFill/>
                </a:ln>
                <a:solidFill>
                  <a:srgbClr val="000000"/>
                </a:solidFill>
                <a:effectLst/>
                <a:latin typeface="Arial" panose="020B0604020202020204" pitchFamily="34" charset="0"/>
              </a:rPr>
              <a:t>φοράς</a:t>
            </a:r>
            <a:r>
              <a:rPr kumimoji="0" lang="en-US" altLang="en-US" sz="1800" b="0" i="0" u="none" strike="noStrike" cap="none" normalizeH="0" baseline="0" dirty="0">
                <a:ln>
                  <a:noFill/>
                </a:ln>
                <a:solidFill>
                  <a:srgbClr val="000000"/>
                </a:solidFill>
                <a:effectLst/>
                <a:latin typeface="Arial" panose="020B0604020202020204" pitchFamily="34" charset="0"/>
              </a:rPr>
              <a:t> </a:t>
            </a:r>
            <a:r>
              <a:rPr kumimoji="0" lang="en-US" altLang="en-US" sz="1800" b="0" i="0" u="none" strike="noStrike" cap="none" normalizeH="0" baseline="0" dirty="0" err="1">
                <a:ln>
                  <a:noFill/>
                </a:ln>
                <a:solidFill>
                  <a:srgbClr val="000000"/>
                </a:solidFill>
                <a:effectLst/>
                <a:latin typeface="Arial" panose="020B0604020202020204" pitchFamily="34" charset="0"/>
              </a:rPr>
              <a:t>οξυγόνου</a:t>
            </a:r>
            <a:r>
              <a:rPr kumimoji="0" lang="en-US" altLang="en-US" sz="1800" b="0" i="0" u="none" strike="noStrike" cap="none" normalizeH="0" baseline="0" dirty="0">
                <a:ln>
                  <a:noFill/>
                </a:ln>
                <a:solidFill>
                  <a:srgbClr val="000000"/>
                </a:solidFill>
                <a:effectLst/>
                <a:latin typeface="Arial" panose="020B0604020202020204" pitchFamily="34" charset="0"/>
              </a:rPr>
              <a:t>:</a:t>
            </a:r>
            <a:r>
              <a:rPr kumimoji="0" lang="el-GR" altLang="en-US" sz="1800" b="0" i="0" u="none" strike="noStrike" cap="none" normalizeH="0" baseline="0" dirty="0">
                <a:ln>
                  <a:noFill/>
                </a:ln>
                <a:solidFill>
                  <a:srgbClr val="000000"/>
                </a:solidFill>
                <a:effectLst/>
                <a:latin typeface="Arial" panose="020B0604020202020204" pitchFamily="34" charset="0"/>
              </a:rPr>
              <a:t> </a:t>
            </a:r>
            <a:r>
              <a:rPr kumimoji="0" lang="en-US" altLang="en-US" sz="1800" b="0" i="0" u="none" strike="noStrike" cap="none" normalizeH="0" baseline="0" dirty="0" err="1">
                <a:ln>
                  <a:noFill/>
                </a:ln>
                <a:solidFill>
                  <a:srgbClr val="000000"/>
                </a:solidFill>
                <a:effectLst/>
                <a:latin typeface="Arial" panose="020B0604020202020204" pitchFamily="34" charset="0"/>
              </a:rPr>
              <a:t>kLa</a:t>
            </a:r>
            <a:endParaRPr kumimoji="0" lang="el-GR" altLang="en-US" sz="1800" b="0" i="0" u="none" strike="noStrike" cap="none" normalizeH="0" baseline="0" dirty="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err="1">
                <a:ln>
                  <a:noFill/>
                </a:ln>
                <a:solidFill>
                  <a:srgbClr val="000000"/>
                </a:solidFill>
                <a:effectLst/>
                <a:latin typeface="Arial" panose="020B0604020202020204" pitchFamily="34" charset="0"/>
              </a:rPr>
              <a:t>δηλ</a:t>
            </a:r>
            <a:r>
              <a:rPr kumimoji="0" lang="en-US" altLang="en-US" sz="1800" b="0" i="0" u="none" strike="noStrike" cap="none" normalizeH="0" baseline="0" dirty="0">
                <a:ln>
                  <a:noFill/>
                </a:ln>
                <a:solidFill>
                  <a:srgbClr val="000000"/>
                </a:solidFill>
                <a:effectLst/>
                <a:latin typeface="Arial" panose="020B0604020202020204" pitchFamily="34" charset="0"/>
              </a:rPr>
              <a:t>α</a:t>
            </a:r>
            <a:r>
              <a:rPr kumimoji="0" lang="en-US" altLang="en-US" sz="1800" b="0" i="0" u="none" strike="noStrike" cap="none" normalizeH="0" baseline="0" dirty="0" err="1">
                <a:ln>
                  <a:noFill/>
                </a:ln>
                <a:solidFill>
                  <a:srgbClr val="000000"/>
                </a:solidFill>
                <a:effectLst/>
                <a:latin typeface="Arial" panose="020B0604020202020204" pitchFamily="34" charset="0"/>
              </a:rPr>
              <a:t>δή</a:t>
            </a:r>
            <a:r>
              <a:rPr kumimoji="0" lang="en-US" altLang="en-US" sz="1800" b="0" i="0" u="none" strike="noStrike" cap="none" normalizeH="0" baseline="0" dirty="0">
                <a:ln>
                  <a:noFill/>
                </a:ln>
                <a:solidFill>
                  <a:srgbClr val="000000"/>
                </a:solidFill>
                <a:effectLst/>
                <a:latin typeface="Arial" panose="020B0604020202020204" pitchFamily="34" charset="0"/>
              </a:rPr>
              <a:t> </a:t>
            </a:r>
            <a:r>
              <a:rPr kumimoji="0" lang="en-US" altLang="en-US" sz="1800" b="0" i="0" u="none" strike="noStrike" cap="none" normalizeH="0" baseline="0" dirty="0" err="1">
                <a:ln>
                  <a:noFill/>
                </a:ln>
                <a:solidFill>
                  <a:srgbClr val="000000"/>
                </a:solidFill>
                <a:effectLst/>
                <a:latin typeface="Arial" panose="020B0604020202020204" pitchFamily="34" charset="0"/>
              </a:rPr>
              <a:t>η</a:t>
            </a:r>
            <a:r>
              <a:rPr kumimoji="0" lang="en-US" altLang="en-US" sz="1800" b="0" i="0" u="none" strike="noStrike" cap="none" normalizeH="0" baseline="0" dirty="0">
                <a:ln>
                  <a:noFill/>
                </a:ln>
                <a:solidFill>
                  <a:srgbClr val="000000"/>
                </a:solidFill>
                <a:effectLst/>
                <a:latin typeface="Arial" panose="020B0604020202020204" pitchFamily="34" charset="0"/>
              </a:rPr>
              <a:t> </a:t>
            </a:r>
            <a:r>
              <a:rPr kumimoji="0" lang="en-US" altLang="en-US" sz="1800" b="0" i="0" u="none" strike="noStrike" cap="none" normalizeH="0" baseline="0" dirty="0" err="1">
                <a:ln>
                  <a:noFill/>
                </a:ln>
                <a:solidFill>
                  <a:srgbClr val="000000"/>
                </a:solidFill>
                <a:effectLst/>
                <a:latin typeface="Arial" panose="020B0604020202020204" pitchFamily="34" charset="0"/>
              </a:rPr>
              <a:t>ικ</a:t>
            </a:r>
            <a:r>
              <a:rPr kumimoji="0" lang="en-US" altLang="en-US" sz="1800" b="0" i="0" u="none" strike="noStrike" cap="none" normalizeH="0" baseline="0" dirty="0">
                <a:ln>
                  <a:noFill/>
                </a:ln>
                <a:solidFill>
                  <a:srgbClr val="000000"/>
                </a:solidFill>
                <a:effectLst/>
                <a:latin typeface="Arial" panose="020B0604020202020204" pitchFamily="34" charset="0"/>
              </a:rPr>
              <a:t>α</a:t>
            </a:r>
            <a:r>
              <a:rPr kumimoji="0" lang="en-US" altLang="en-US" sz="1800" b="0" i="0" u="none" strike="noStrike" cap="none" normalizeH="0" baseline="0" dirty="0" err="1">
                <a:ln>
                  <a:noFill/>
                </a:ln>
                <a:solidFill>
                  <a:srgbClr val="000000"/>
                </a:solidFill>
                <a:effectLst/>
                <a:latin typeface="Arial" panose="020B0604020202020204" pitchFamily="34" charset="0"/>
              </a:rPr>
              <a:t>νότητ</a:t>
            </a:r>
            <a:r>
              <a:rPr kumimoji="0" lang="en-US" altLang="en-US" sz="1800" b="0" i="0" u="none" strike="noStrike" cap="none" normalizeH="0" baseline="0" dirty="0">
                <a:ln>
                  <a:noFill/>
                </a:ln>
                <a:solidFill>
                  <a:srgbClr val="000000"/>
                </a:solidFill>
                <a:effectLst/>
                <a:latin typeface="Arial" panose="020B0604020202020204" pitchFamily="34" charset="0"/>
              </a:rPr>
              <a:t>α </a:t>
            </a:r>
            <a:r>
              <a:rPr kumimoji="0" lang="en-US" altLang="en-US" sz="1800" b="0" i="0" u="none" strike="noStrike" cap="none" normalizeH="0" baseline="0" dirty="0" err="1">
                <a:ln>
                  <a:noFill/>
                </a:ln>
                <a:solidFill>
                  <a:srgbClr val="000000"/>
                </a:solidFill>
                <a:effectLst/>
                <a:latin typeface="Arial" panose="020B0604020202020204" pitchFamily="34" charset="0"/>
              </a:rPr>
              <a:t>μετ</a:t>
            </a:r>
            <a:r>
              <a:rPr kumimoji="0" lang="en-US" altLang="en-US" sz="1800" b="0" i="0" u="none" strike="noStrike" cap="none" normalizeH="0" baseline="0" dirty="0">
                <a:ln>
                  <a:noFill/>
                </a:ln>
                <a:solidFill>
                  <a:srgbClr val="000000"/>
                </a:solidFill>
                <a:effectLst/>
                <a:latin typeface="Arial" panose="020B0604020202020204" pitchFamily="34" charset="0"/>
              </a:rPr>
              <a:t>α</a:t>
            </a:r>
            <a:r>
              <a:rPr kumimoji="0" lang="en-US" altLang="en-US" sz="1800" b="0" i="0" u="none" strike="noStrike" cap="none" normalizeH="0" baseline="0" dirty="0" err="1">
                <a:ln>
                  <a:noFill/>
                </a:ln>
                <a:solidFill>
                  <a:srgbClr val="000000"/>
                </a:solidFill>
                <a:effectLst/>
                <a:latin typeface="Arial" panose="020B0604020202020204" pitchFamily="34" charset="0"/>
              </a:rPr>
              <a:t>φοράς</a:t>
            </a:r>
            <a:r>
              <a:rPr kumimoji="0" lang="en-US" altLang="en-US" sz="1800" b="0" i="0" u="none" strike="noStrike" cap="none" normalizeH="0" baseline="0" dirty="0">
                <a:ln>
                  <a:noFill/>
                </a:ln>
                <a:solidFill>
                  <a:srgbClr val="000000"/>
                </a:solidFill>
                <a:effectLst/>
                <a:latin typeface="Arial" panose="020B0604020202020204" pitchFamily="34" charset="0"/>
              </a:rPr>
              <a:t> O₂ απ</a:t>
            </a:r>
            <a:r>
              <a:rPr kumimoji="0" lang="en-US" altLang="en-US" sz="1800" b="0" i="0" u="none" strike="noStrike" cap="none" normalizeH="0" baseline="0" dirty="0" err="1">
                <a:ln>
                  <a:noFill/>
                </a:ln>
                <a:solidFill>
                  <a:srgbClr val="000000"/>
                </a:solidFill>
                <a:effectLst/>
                <a:latin typeface="Arial" panose="020B0604020202020204" pitchFamily="34" charset="0"/>
              </a:rPr>
              <a:t>ό</a:t>
            </a:r>
            <a:r>
              <a:rPr kumimoji="0" lang="en-US" altLang="en-US" sz="1800" b="0" i="0" u="none" strike="noStrike" cap="none" normalizeH="0" baseline="0" dirty="0">
                <a:ln>
                  <a:noFill/>
                </a:ln>
                <a:solidFill>
                  <a:srgbClr val="000000"/>
                </a:solidFill>
                <a:effectLst/>
                <a:latin typeface="Arial" panose="020B0604020202020204" pitchFamily="34" charset="0"/>
              </a:rPr>
              <a:t> </a:t>
            </a:r>
            <a:r>
              <a:rPr kumimoji="0" lang="en-US" altLang="en-US" sz="1800" b="0" i="0" u="none" strike="noStrike" cap="none" normalizeH="0" baseline="0" dirty="0" err="1">
                <a:ln>
                  <a:noFill/>
                </a:ln>
                <a:solidFill>
                  <a:srgbClr val="000000"/>
                </a:solidFill>
                <a:effectLst/>
                <a:latin typeface="Arial" panose="020B0604020202020204" pitchFamily="34" charset="0"/>
              </a:rPr>
              <a:t>τον</a:t>
            </a:r>
            <a:r>
              <a:rPr kumimoji="0" lang="en-US" altLang="en-US" sz="1800" b="0" i="0" u="none" strike="noStrike" cap="none" normalizeH="0" baseline="0" dirty="0">
                <a:ln>
                  <a:noFill/>
                </a:ln>
                <a:solidFill>
                  <a:srgbClr val="000000"/>
                </a:solidFill>
                <a:effectLst/>
                <a:latin typeface="Arial" panose="020B0604020202020204" pitchFamily="34" charset="0"/>
              </a:rPr>
              <a:t> α</a:t>
            </a:r>
            <a:r>
              <a:rPr kumimoji="0" lang="en-US" altLang="en-US" sz="1800" b="0" i="0" u="none" strike="noStrike" cap="none" normalizeH="0" baseline="0" dirty="0" err="1">
                <a:ln>
                  <a:noFill/>
                </a:ln>
                <a:solidFill>
                  <a:srgbClr val="000000"/>
                </a:solidFill>
                <a:effectLst/>
                <a:latin typeface="Arial" panose="020B0604020202020204" pitchFamily="34" charset="0"/>
              </a:rPr>
              <a:t>έρ</a:t>
            </a:r>
            <a:r>
              <a:rPr kumimoji="0" lang="en-US" altLang="en-US" sz="1800" b="0" i="0" u="none" strike="noStrike" cap="none" normalizeH="0" baseline="0" dirty="0">
                <a:ln>
                  <a:noFill/>
                </a:ln>
                <a:solidFill>
                  <a:srgbClr val="000000"/>
                </a:solidFill>
                <a:effectLst/>
                <a:latin typeface="Arial" panose="020B0604020202020204" pitchFamily="34" charset="0"/>
              </a:rPr>
              <a:t>α </a:t>
            </a:r>
            <a:r>
              <a:rPr kumimoji="0" lang="en-US" altLang="en-US" sz="1800" b="0" i="0" u="none" strike="noStrike" cap="none" normalizeH="0" baseline="0" dirty="0" err="1">
                <a:ln>
                  <a:noFill/>
                </a:ln>
                <a:solidFill>
                  <a:srgbClr val="000000"/>
                </a:solidFill>
                <a:effectLst/>
                <a:latin typeface="Arial" panose="020B0604020202020204" pitchFamily="34" charset="0"/>
              </a:rPr>
              <a:t>στο</a:t>
            </a:r>
            <a:r>
              <a:rPr kumimoji="0" lang="en-US" altLang="en-US" sz="1800" b="0" i="0" u="none" strike="noStrike" cap="none" normalizeH="0" baseline="0" dirty="0">
                <a:ln>
                  <a:noFill/>
                </a:ln>
                <a:solidFill>
                  <a:srgbClr val="000000"/>
                </a:solidFill>
                <a:effectLst/>
                <a:latin typeface="Arial" panose="020B0604020202020204" pitchFamily="34" charset="0"/>
              </a:rPr>
              <a:t> </a:t>
            </a:r>
            <a:r>
              <a:rPr kumimoji="0" lang="en-US" altLang="en-US" sz="1800" b="0" i="0" u="none" strike="noStrike" cap="none" normalizeH="0" baseline="0" dirty="0" err="1">
                <a:ln>
                  <a:noFill/>
                </a:ln>
                <a:solidFill>
                  <a:srgbClr val="000000"/>
                </a:solidFill>
                <a:effectLst/>
                <a:latin typeface="Arial" panose="020B0604020202020204" pitchFamily="34" charset="0"/>
              </a:rPr>
              <a:t>υγρό</a:t>
            </a:r>
            <a:r>
              <a:rPr kumimoji="0" lang="en-US" altLang="en-US" sz="1800" b="0" i="0" u="none" strike="noStrike" cap="none" normalizeH="0" baseline="0" dirty="0">
                <a:ln>
                  <a:noFill/>
                </a:ln>
                <a:solidFill>
                  <a:srgbClr val="000000"/>
                </a:solidFill>
                <a:effectLst/>
                <a:latin typeface="Arial" panose="020B0604020202020204" pitchFamily="34" charset="0"/>
              </a:rPr>
              <a: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823554" y="248546"/>
            <a:ext cx="6868270" cy="6245916"/>
          </a:xfrm>
          <a:prstGeom prst="rect">
            <a:avLst/>
          </a:prstGeom>
        </p:spPr>
      </p:pic>
      <p:pic>
        <p:nvPicPr>
          <p:cNvPr id="5" name="Picture 4"/>
          <p:cNvPicPr>
            <a:picLocks noChangeAspect="1"/>
          </p:cNvPicPr>
          <p:nvPr/>
        </p:nvPicPr>
        <p:blipFill>
          <a:blip r:embed="rId3"/>
          <a:stretch>
            <a:fillRect/>
          </a:stretch>
        </p:blipFill>
        <p:spPr>
          <a:xfrm>
            <a:off x="8184012" y="6494462"/>
            <a:ext cx="3902850" cy="326467"/>
          </a:xfrm>
          <a:prstGeom prst="rect">
            <a:avLst/>
          </a:prstGeom>
        </p:spPr>
      </p:pic>
    </p:spTree>
    <p:extLst>
      <p:ext uri="{BB962C8B-B14F-4D97-AF65-F5344CB8AC3E}">
        <p14:creationId xmlns:p14="http://schemas.microsoft.com/office/powerpoint/2010/main" val="24930538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D0122CE4-42FC-AD42-60D7-67D851233636}"/>
              </a:ext>
            </a:extLst>
          </p:cNvPr>
          <p:cNvSpPr>
            <a:spLocks noGrp="1"/>
          </p:cNvSpPr>
          <p:nvPr>
            <p:ph type="title"/>
          </p:nvPr>
        </p:nvSpPr>
        <p:spPr>
          <a:xfrm>
            <a:off x="304801" y="168275"/>
            <a:ext cx="10917767" cy="939800"/>
          </a:xfrm>
        </p:spPr>
        <p:txBody>
          <a:bodyPr/>
          <a:lstStyle/>
          <a:p>
            <a:r>
              <a:rPr lang="en-US" dirty="0"/>
              <a:t>Down streaming of insulin </a:t>
            </a:r>
          </a:p>
        </p:txBody>
      </p:sp>
      <p:pic>
        <p:nvPicPr>
          <p:cNvPr id="6" name="Picture 5" descr="A diagram of a cell formation&#10;&#10;AI-generated content may be incorrect.">
            <a:extLst>
              <a:ext uri="{FF2B5EF4-FFF2-40B4-BE49-F238E27FC236}">
                <a16:creationId xmlns:a16="http://schemas.microsoft.com/office/drawing/2014/main" id="{EF5C4E7A-B7A9-8CC4-22B6-82D11DDC1E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1" y="1108075"/>
            <a:ext cx="11031435" cy="5626033"/>
          </a:xfrm>
          <a:prstGeom prst="rect">
            <a:avLst/>
          </a:prstGeom>
          <a:noFill/>
        </p:spPr>
      </p:pic>
    </p:spTree>
    <p:extLst>
      <p:ext uri="{BB962C8B-B14F-4D97-AF65-F5344CB8AC3E}">
        <p14:creationId xmlns:p14="http://schemas.microsoft.com/office/powerpoint/2010/main" val="168164511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38559" y="115747"/>
            <a:ext cx="1444074" cy="1444074"/>
          </a:xfrm>
          <a:prstGeom prst="rect">
            <a:avLst/>
          </a:prstGeom>
        </p:spPr>
      </p:pic>
      <p:sp>
        <p:nvSpPr>
          <p:cNvPr id="2" name="Rectangle 1">
            <a:extLst>
              <a:ext uri="{FF2B5EF4-FFF2-40B4-BE49-F238E27FC236}">
                <a16:creationId xmlns:a16="http://schemas.microsoft.com/office/drawing/2014/main" id="{1E0BC5F0-D9AC-4C47-13B6-CF809500C4B4}"/>
              </a:ext>
            </a:extLst>
          </p:cNvPr>
          <p:cNvSpPr>
            <a:spLocks noChangeArrowheads="1"/>
          </p:cNvSpPr>
          <p:nvPr/>
        </p:nvSpPr>
        <p:spPr bwMode="auto">
          <a:xfrm>
            <a:off x="138896" y="1512111"/>
            <a:ext cx="7542386" cy="449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n-US" sz="2000" b="1" i="0" u="none" strike="noStrike" cap="none" normalizeH="0" baseline="0" dirty="0">
                <a:ln>
                  <a:noFill/>
                </a:ln>
                <a:solidFill>
                  <a:srgbClr val="000000"/>
                </a:solidFill>
                <a:effectLst/>
                <a:latin typeface="Arial" panose="020B0604020202020204" pitchFamily="34" charset="0"/>
              </a:rPr>
              <a:t>ΝΕΑ ΣΥΣΤΗΜΑΤΑ </a:t>
            </a:r>
          </a:p>
          <a:p>
            <a:pPr marL="0" marR="0" lvl="0" indent="0" algn="l" defTabSz="914400" rtl="0" eaLnBrk="0" fontAlgn="base" latinLnBrk="0" hangingPunct="0">
              <a:lnSpc>
                <a:spcPct val="100000"/>
              </a:lnSpc>
              <a:spcBef>
                <a:spcPct val="0"/>
              </a:spcBef>
              <a:spcAft>
                <a:spcPct val="0"/>
              </a:spcAft>
              <a:buClrTx/>
              <a:buSzTx/>
              <a:buFontTx/>
              <a:buNone/>
              <a:tabLst/>
            </a:pPr>
            <a:endParaRPr lang="el-GR" altLang="en-US" sz="2000" b="1" dirty="0">
              <a:solidFill>
                <a:srgbClr val="000000"/>
              </a:solidFill>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000000"/>
                </a:solidFill>
                <a:effectLst/>
                <a:latin typeface="Arial" panose="020B0604020202020204" pitchFamily="34" charset="0"/>
              </a:rPr>
              <a:t>Digital Twins (</a:t>
            </a:r>
            <a:r>
              <a:rPr kumimoji="0" lang="en-US" altLang="en-US" sz="2000" b="1" i="0" u="none" strike="noStrike" cap="none" normalizeH="0" baseline="0" dirty="0" err="1">
                <a:ln>
                  <a:noFill/>
                </a:ln>
                <a:solidFill>
                  <a:srgbClr val="000000"/>
                </a:solidFill>
                <a:effectLst/>
                <a:latin typeface="Arial" panose="020B0604020202020204" pitchFamily="34" charset="0"/>
              </a:rPr>
              <a:t>ψηφι</a:t>
            </a:r>
            <a:r>
              <a:rPr kumimoji="0" lang="en-US" altLang="en-US" sz="2000" b="1" i="0" u="none" strike="noStrike" cap="none" normalizeH="0" baseline="0" dirty="0">
                <a:ln>
                  <a:noFill/>
                </a:ln>
                <a:solidFill>
                  <a:srgbClr val="000000"/>
                </a:solidFill>
                <a:effectLst/>
                <a:latin typeface="Arial" panose="020B0604020202020204" pitchFamily="34" charset="0"/>
              </a:rPr>
              <a:t>α</a:t>
            </a:r>
            <a:r>
              <a:rPr kumimoji="0" lang="en-US" altLang="en-US" sz="2000" b="1" i="0" u="none" strike="noStrike" cap="none" normalizeH="0" baseline="0" dirty="0" err="1">
                <a:ln>
                  <a:noFill/>
                </a:ln>
                <a:solidFill>
                  <a:srgbClr val="000000"/>
                </a:solidFill>
                <a:effectLst/>
                <a:latin typeface="Arial" panose="020B0604020202020204" pitchFamily="34" charset="0"/>
              </a:rPr>
              <a:t>κά</a:t>
            </a:r>
            <a:r>
              <a:rPr kumimoji="0" lang="en-US" altLang="en-US" sz="2000" b="1" i="0" u="none" strike="noStrike" cap="none" normalizeH="0" baseline="0" dirty="0">
                <a:ln>
                  <a:noFill/>
                </a:ln>
                <a:solidFill>
                  <a:srgbClr val="000000"/>
                </a:solidFill>
                <a:effectLst/>
                <a:latin typeface="Arial" panose="020B0604020202020204" pitchFamily="34" charset="0"/>
              </a:rPr>
              <a:t> </a:t>
            </a:r>
            <a:r>
              <a:rPr kumimoji="0" lang="en-US" altLang="en-US" sz="2000" b="1" i="0" u="none" strike="noStrike" cap="none" normalizeH="0" baseline="0" dirty="0" err="1">
                <a:ln>
                  <a:noFill/>
                </a:ln>
                <a:solidFill>
                  <a:srgbClr val="000000"/>
                </a:solidFill>
                <a:effectLst/>
                <a:latin typeface="Arial" panose="020B0604020202020204" pitchFamily="34" charset="0"/>
              </a:rPr>
              <a:t>δίδυμ</a:t>
            </a:r>
            <a:r>
              <a:rPr kumimoji="0" lang="en-US" altLang="en-US" sz="2000" b="1" i="0" u="none" strike="noStrike" cap="none" normalizeH="0" baseline="0" dirty="0">
                <a:ln>
                  <a:noFill/>
                </a:ln>
                <a:solidFill>
                  <a:srgbClr val="000000"/>
                </a:solidFill>
                <a:effectLst/>
                <a:latin typeface="Arial" panose="020B0604020202020204" pitchFamily="34" charset="0"/>
              </a:rPr>
              <a:t>α)</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err="1">
                <a:ln>
                  <a:noFill/>
                </a:ln>
                <a:solidFill>
                  <a:srgbClr val="000000"/>
                </a:solidFill>
                <a:effectLst/>
                <a:latin typeface="Arial" panose="020B0604020202020204" pitchFamily="34" charset="0"/>
              </a:rPr>
              <a:t>Αυτή</a:t>
            </a:r>
            <a:r>
              <a:rPr kumimoji="0" lang="en-US" altLang="en-US" sz="1000" b="0" i="0" u="none" strike="noStrike" cap="none" normalizeH="0" baseline="0" dirty="0">
                <a:ln>
                  <a:noFill/>
                </a:ln>
                <a:solidFill>
                  <a:srgbClr val="000000"/>
                </a:solidFill>
                <a:effectLst/>
                <a:latin typeface="Arial" panose="020B0604020202020204" pitchFamily="34" charset="0"/>
              </a:rPr>
              <a:t> </a:t>
            </a:r>
            <a:r>
              <a:rPr kumimoji="0" lang="en-US" altLang="en-US" sz="1000" b="0" i="0" u="none" strike="noStrike" cap="none" normalizeH="0" baseline="0" dirty="0" err="1">
                <a:ln>
                  <a:noFill/>
                </a:ln>
                <a:solidFill>
                  <a:srgbClr val="000000"/>
                </a:solidFill>
                <a:effectLst/>
                <a:latin typeface="Arial" panose="020B0604020202020204" pitchFamily="34" charset="0"/>
              </a:rPr>
              <a:t>είν</a:t>
            </a:r>
            <a:r>
              <a:rPr kumimoji="0" lang="en-US" altLang="en-US" sz="1000" b="0" i="0" u="none" strike="noStrike" cap="none" normalizeH="0" baseline="0" dirty="0">
                <a:ln>
                  <a:noFill/>
                </a:ln>
                <a:solidFill>
                  <a:srgbClr val="000000"/>
                </a:solidFill>
                <a:effectLst/>
                <a:latin typeface="Arial" panose="020B0604020202020204" pitchFamily="34" charset="0"/>
              </a:rPr>
              <a:t>α</a:t>
            </a:r>
            <a:r>
              <a:rPr kumimoji="0" lang="en-US" altLang="en-US" sz="1000" b="0" i="0" u="none" strike="noStrike" cap="none" normalizeH="0" baseline="0" dirty="0" err="1">
                <a:ln>
                  <a:noFill/>
                </a:ln>
                <a:solidFill>
                  <a:srgbClr val="000000"/>
                </a:solidFill>
                <a:effectLst/>
                <a:latin typeface="Arial" panose="020B0604020202020204" pitchFamily="34" charset="0"/>
              </a:rPr>
              <a:t>ι</a:t>
            </a:r>
            <a:r>
              <a:rPr kumimoji="0" lang="en-US" altLang="en-US" sz="1000" b="0" i="0" u="none" strike="noStrike" cap="none" normalizeH="0" baseline="0" dirty="0">
                <a:ln>
                  <a:noFill/>
                </a:ln>
                <a:solidFill>
                  <a:srgbClr val="000000"/>
                </a:solidFill>
                <a:effectLst/>
                <a:latin typeface="Arial" panose="020B0604020202020204" pitchFamily="34" charset="0"/>
              </a:rPr>
              <a:t> </a:t>
            </a:r>
            <a:r>
              <a:rPr kumimoji="0" lang="en-US" altLang="en-US" sz="1000" b="0" i="0" u="none" strike="noStrike" cap="none" normalizeH="0" baseline="0" dirty="0" err="1">
                <a:ln>
                  <a:noFill/>
                </a:ln>
                <a:solidFill>
                  <a:srgbClr val="000000"/>
                </a:solidFill>
                <a:effectLst/>
                <a:latin typeface="Arial" panose="020B0604020202020204" pitchFamily="34" charset="0"/>
              </a:rPr>
              <a:t>ίσως</a:t>
            </a:r>
            <a:r>
              <a:rPr kumimoji="0" lang="en-US" altLang="en-US" sz="1000" b="0" i="0" u="none" strike="noStrike" cap="none" normalizeH="0" baseline="0" dirty="0">
                <a:ln>
                  <a:noFill/>
                </a:ln>
                <a:solidFill>
                  <a:srgbClr val="000000"/>
                </a:solidFill>
                <a:effectLst/>
                <a:latin typeface="Arial" panose="020B0604020202020204" pitchFamily="34" charset="0"/>
              </a:rPr>
              <a:t> </a:t>
            </a:r>
            <a:r>
              <a:rPr kumimoji="0" lang="en-US" altLang="en-US" sz="1000" b="0" i="0" u="none" strike="noStrike" cap="none" normalizeH="0" baseline="0" dirty="0" err="1">
                <a:ln>
                  <a:noFill/>
                </a:ln>
                <a:solidFill>
                  <a:srgbClr val="000000"/>
                </a:solidFill>
                <a:effectLst/>
                <a:latin typeface="Arial" panose="020B0604020202020204" pitchFamily="34" charset="0"/>
              </a:rPr>
              <a:t>η</a:t>
            </a:r>
            <a:r>
              <a:rPr kumimoji="0" lang="en-US" altLang="en-US" sz="1000" b="0" i="0" u="none" strike="noStrike" cap="none" normalizeH="0" baseline="0" dirty="0">
                <a:ln>
                  <a:noFill/>
                </a:ln>
                <a:solidFill>
                  <a:srgbClr val="000000"/>
                </a:solidFill>
                <a:effectLst/>
                <a:latin typeface="Arial" panose="020B0604020202020204" pitchFamily="34" charset="0"/>
              </a:rPr>
              <a:t> π</a:t>
            </a:r>
            <a:r>
              <a:rPr kumimoji="0" lang="en-US" altLang="en-US" sz="1000" b="0" i="0" u="none" strike="noStrike" cap="none" normalizeH="0" baseline="0" dirty="0" err="1">
                <a:ln>
                  <a:noFill/>
                </a:ln>
                <a:solidFill>
                  <a:srgbClr val="000000"/>
                </a:solidFill>
                <a:effectLst/>
                <a:latin typeface="Arial" panose="020B0604020202020204" pitchFamily="34" charset="0"/>
              </a:rPr>
              <a:t>ιο</a:t>
            </a:r>
            <a:r>
              <a:rPr kumimoji="0" lang="en-US" altLang="en-US" sz="1000" b="0" i="0" u="none" strike="noStrike" cap="none" normalizeH="0" baseline="0" dirty="0">
                <a:ln>
                  <a:noFill/>
                </a:ln>
                <a:solidFill>
                  <a:srgbClr val="000000"/>
                </a:solidFill>
                <a:effectLst/>
                <a:latin typeface="Arial" panose="020B0604020202020204" pitchFamily="34" charset="0"/>
              </a:rPr>
              <a:t> «hot» </a:t>
            </a:r>
            <a:r>
              <a:rPr kumimoji="0" lang="en-US" altLang="en-US" sz="1000" b="0" i="0" u="none" strike="noStrike" cap="none" normalizeH="0" baseline="0" dirty="0" err="1">
                <a:ln>
                  <a:noFill/>
                </a:ln>
                <a:solidFill>
                  <a:srgbClr val="000000"/>
                </a:solidFill>
                <a:effectLst/>
                <a:latin typeface="Arial" panose="020B0604020202020204" pitchFamily="34" charset="0"/>
              </a:rPr>
              <a:t>εξέλιξη</a:t>
            </a:r>
            <a:r>
              <a:rPr kumimoji="0" lang="en-US" altLang="en-US" sz="1000" b="0" i="0" u="none" strike="noStrike" cap="none" normalizeH="0" baseline="0" dirty="0">
                <a:ln>
                  <a:noFill/>
                </a:ln>
                <a:solidFill>
                  <a:srgbClr val="000000"/>
                </a:solidFill>
                <a:effectLst/>
                <a:latin typeface="Arial" panose="020B0604020202020204" pitchFamily="34" charset="0"/>
              </a:rPr>
              <a:t>.</a:t>
            </a: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err="1">
                <a:ln>
                  <a:noFill/>
                </a:ln>
                <a:solidFill>
                  <a:srgbClr val="000000"/>
                </a:solidFill>
                <a:effectLst/>
                <a:latin typeface="Arial" panose="020B0604020202020204" pitchFamily="34" charset="0"/>
              </a:rPr>
              <a:t>Ο</a:t>
            </a:r>
            <a:r>
              <a:rPr kumimoji="0" lang="en-US" altLang="en-US" sz="1800" b="0" i="0" u="none" strike="noStrike" cap="none" normalizeH="0" baseline="0" dirty="0">
                <a:ln>
                  <a:noFill/>
                </a:ln>
                <a:solidFill>
                  <a:srgbClr val="000000"/>
                </a:solidFill>
                <a:effectLst/>
                <a:latin typeface="Arial" panose="020B0604020202020204" pitchFamily="34" charset="0"/>
              </a:rPr>
              <a:t> β</a:t>
            </a:r>
            <a:r>
              <a:rPr kumimoji="0" lang="en-US" altLang="en-US" sz="1800" b="0" i="0" u="none" strike="noStrike" cap="none" normalizeH="0" baseline="0" dirty="0" err="1">
                <a:ln>
                  <a:noFill/>
                </a:ln>
                <a:solidFill>
                  <a:srgbClr val="000000"/>
                </a:solidFill>
                <a:effectLst/>
                <a:latin typeface="Arial" panose="020B0604020202020204" pitchFamily="34" charset="0"/>
              </a:rPr>
              <a:t>ιο</a:t>
            </a:r>
            <a:r>
              <a:rPr kumimoji="0" lang="en-US" altLang="en-US" sz="1800" b="0" i="0" u="none" strike="noStrike" cap="none" normalizeH="0" baseline="0" dirty="0">
                <a:ln>
                  <a:noFill/>
                </a:ln>
                <a:solidFill>
                  <a:srgbClr val="000000"/>
                </a:solidFill>
                <a:effectLst/>
                <a:latin typeface="Arial" panose="020B0604020202020204" pitchFamily="34" charset="0"/>
              </a:rPr>
              <a:t>α</a:t>
            </a:r>
            <a:r>
              <a:rPr kumimoji="0" lang="en-US" altLang="en-US" sz="1800" b="0" i="0" u="none" strike="noStrike" cap="none" normalizeH="0" baseline="0" dirty="0" err="1">
                <a:ln>
                  <a:noFill/>
                </a:ln>
                <a:solidFill>
                  <a:srgbClr val="000000"/>
                </a:solidFill>
                <a:effectLst/>
                <a:latin typeface="Arial" panose="020B0604020202020204" pitchFamily="34" charset="0"/>
              </a:rPr>
              <a:t>ντιδρ</a:t>
            </a:r>
            <a:r>
              <a:rPr kumimoji="0" lang="en-US" altLang="en-US" sz="1800" b="0" i="0" u="none" strike="noStrike" cap="none" normalizeH="0" baseline="0" dirty="0">
                <a:ln>
                  <a:noFill/>
                </a:ln>
                <a:solidFill>
                  <a:srgbClr val="000000"/>
                </a:solidFill>
                <a:effectLst/>
                <a:latin typeface="Arial" panose="020B0604020202020204" pitchFamily="34" charset="0"/>
              </a:rPr>
              <a:t>α</a:t>
            </a:r>
            <a:r>
              <a:rPr kumimoji="0" lang="en-US" altLang="en-US" sz="1800" b="0" i="0" u="none" strike="noStrike" cap="none" normalizeH="0" baseline="0" dirty="0" err="1">
                <a:ln>
                  <a:noFill/>
                </a:ln>
                <a:solidFill>
                  <a:srgbClr val="000000"/>
                </a:solidFill>
                <a:effectLst/>
                <a:latin typeface="Arial" panose="020B0604020202020204" pitchFamily="34" charset="0"/>
              </a:rPr>
              <a:t>στήρ</a:t>
            </a:r>
            <a:r>
              <a:rPr kumimoji="0" lang="en-US" altLang="en-US" sz="1800" b="0" i="0" u="none" strike="noStrike" cap="none" normalizeH="0" baseline="0" dirty="0">
                <a:ln>
                  <a:noFill/>
                </a:ln>
                <a:solidFill>
                  <a:srgbClr val="000000"/>
                </a:solidFill>
                <a:effectLst/>
                <a:latin typeface="Arial" panose="020B0604020202020204" pitchFamily="34" charset="0"/>
              </a:rPr>
              <a:t>α</a:t>
            </a:r>
            <a:r>
              <a:rPr kumimoji="0" lang="en-US" altLang="en-US" sz="1800" b="0" i="0" u="none" strike="noStrike" cap="none" normalizeH="0" baseline="0" dirty="0" err="1">
                <a:ln>
                  <a:noFill/>
                </a:ln>
                <a:solidFill>
                  <a:srgbClr val="000000"/>
                </a:solidFill>
                <a:effectLst/>
                <a:latin typeface="Arial" panose="020B0604020202020204" pitchFamily="34" charset="0"/>
              </a:rPr>
              <a:t>ς</a:t>
            </a:r>
            <a:r>
              <a:rPr kumimoji="0" lang="en-US" altLang="en-US" sz="1800" b="0" i="0" u="none" strike="noStrike" cap="none" normalizeH="0" baseline="0" dirty="0">
                <a:ln>
                  <a:noFill/>
                </a:ln>
                <a:solidFill>
                  <a:srgbClr val="000000"/>
                </a:solidFill>
                <a:effectLst/>
                <a:latin typeface="Arial" panose="020B0604020202020204" pitchFamily="34" charset="0"/>
              </a:rPr>
              <a:t> π</a:t>
            </a:r>
            <a:r>
              <a:rPr kumimoji="0" lang="en-US" altLang="en-US" sz="1800" b="0" i="0" u="none" strike="noStrike" cap="none" normalizeH="0" baseline="0" dirty="0" err="1">
                <a:ln>
                  <a:noFill/>
                </a:ln>
                <a:solidFill>
                  <a:srgbClr val="000000"/>
                </a:solidFill>
                <a:effectLst/>
                <a:latin typeface="Arial" panose="020B0604020202020204" pitchFamily="34" charset="0"/>
              </a:rPr>
              <a:t>λέον</a:t>
            </a:r>
            <a:r>
              <a:rPr kumimoji="0" lang="en-US" altLang="en-US" sz="1800" b="0" i="0" u="none" strike="noStrike" cap="none" normalizeH="0" baseline="0" dirty="0">
                <a:ln>
                  <a:noFill/>
                </a:ln>
                <a:solidFill>
                  <a:srgbClr val="000000"/>
                </a:solidFill>
                <a:effectLst/>
                <a:latin typeface="Arial" panose="020B0604020202020204" pitchFamily="34" charset="0"/>
              </a:rPr>
              <a:t> </a:t>
            </a:r>
            <a:r>
              <a:rPr kumimoji="0" lang="en-US" altLang="en-US" sz="1800" b="0" i="0" u="none" strike="noStrike" cap="none" normalizeH="0" baseline="0" dirty="0" err="1">
                <a:ln>
                  <a:noFill/>
                </a:ln>
                <a:solidFill>
                  <a:srgbClr val="000000"/>
                </a:solidFill>
                <a:effectLst/>
                <a:latin typeface="Arial" panose="020B0604020202020204" pitchFamily="34" charset="0"/>
              </a:rPr>
              <a:t>συνοδεύετ</a:t>
            </a:r>
            <a:r>
              <a:rPr kumimoji="0" lang="en-US" altLang="en-US" sz="1800" b="0" i="0" u="none" strike="noStrike" cap="none" normalizeH="0" baseline="0" dirty="0">
                <a:ln>
                  <a:noFill/>
                </a:ln>
                <a:solidFill>
                  <a:srgbClr val="000000"/>
                </a:solidFill>
                <a:effectLst/>
                <a:latin typeface="Arial" panose="020B0604020202020204" pitchFamily="34" charset="0"/>
              </a:rPr>
              <a:t>α</a:t>
            </a:r>
            <a:r>
              <a:rPr kumimoji="0" lang="en-US" altLang="en-US" sz="1800" b="0" i="0" u="none" strike="noStrike" cap="none" normalizeH="0" baseline="0" dirty="0" err="1">
                <a:ln>
                  <a:noFill/>
                </a:ln>
                <a:solidFill>
                  <a:srgbClr val="000000"/>
                </a:solidFill>
                <a:effectLst/>
                <a:latin typeface="Arial" panose="020B0604020202020204" pitchFamily="34" charset="0"/>
              </a:rPr>
              <a:t>ι</a:t>
            </a:r>
            <a:r>
              <a:rPr kumimoji="0" lang="en-US" altLang="en-US" sz="1800" b="0" i="0" u="none" strike="noStrike" cap="none" normalizeH="0" baseline="0" dirty="0">
                <a:ln>
                  <a:noFill/>
                </a:ln>
                <a:solidFill>
                  <a:srgbClr val="000000"/>
                </a:solidFill>
                <a:effectLst/>
                <a:latin typeface="Arial" panose="020B0604020202020204" pitchFamily="34" charset="0"/>
              </a:rPr>
              <a:t> απ</a:t>
            </a:r>
            <a:r>
              <a:rPr kumimoji="0" lang="en-US" altLang="en-US" sz="1800" b="0" i="0" u="none" strike="noStrike" cap="none" normalizeH="0" baseline="0" dirty="0" err="1">
                <a:ln>
                  <a:noFill/>
                </a:ln>
                <a:solidFill>
                  <a:srgbClr val="000000"/>
                </a:solidFill>
                <a:effectLst/>
                <a:latin typeface="Arial" panose="020B0604020202020204" pitchFamily="34" charset="0"/>
              </a:rPr>
              <a:t>ό</a:t>
            </a:r>
            <a:r>
              <a:rPr kumimoji="0" lang="en-US" altLang="en-US" sz="1800" b="0" i="0" u="none" strike="noStrike" cap="none" normalizeH="0" baseline="0" dirty="0">
                <a:ln>
                  <a:noFill/>
                </a:ln>
                <a:solidFill>
                  <a:srgbClr val="000000"/>
                </a:solidFill>
                <a:effectLst/>
                <a:latin typeface="Arial" panose="020B0604020202020204" pitchFamily="34" charset="0"/>
              </a:rPr>
              <a:t> </a:t>
            </a:r>
            <a:r>
              <a:rPr kumimoji="0" lang="en-US" altLang="en-US" sz="1800" b="0" i="0" u="none" strike="noStrike" cap="none" normalizeH="0" baseline="0" dirty="0" err="1">
                <a:ln>
                  <a:noFill/>
                </a:ln>
                <a:solidFill>
                  <a:srgbClr val="000000"/>
                </a:solidFill>
                <a:effectLst/>
                <a:latin typeface="Arial" panose="020B0604020202020204" pitchFamily="34" charset="0"/>
              </a:rPr>
              <a:t>έν</a:t>
            </a:r>
            <a:r>
              <a:rPr kumimoji="0" lang="en-US" altLang="en-US" sz="1800" b="0" i="0" u="none" strike="noStrike" cap="none" normalizeH="0" baseline="0" dirty="0">
                <a:ln>
                  <a:noFill/>
                </a:ln>
                <a:solidFill>
                  <a:srgbClr val="000000"/>
                </a:solidFill>
                <a:effectLst/>
                <a:latin typeface="Arial" panose="020B0604020202020204" pitchFamily="34" charset="0"/>
              </a:rPr>
              <a:t>α </a:t>
            </a:r>
            <a:r>
              <a:rPr kumimoji="0" lang="en-US" altLang="en-US" sz="1800" b="0" i="0" u="none" strike="noStrike" cap="none" normalizeH="0" baseline="0" dirty="0" err="1">
                <a:ln>
                  <a:noFill/>
                </a:ln>
                <a:solidFill>
                  <a:srgbClr val="000000"/>
                </a:solidFill>
                <a:effectLst/>
                <a:latin typeface="Arial" panose="020B0604020202020204" pitchFamily="34" charset="0"/>
              </a:rPr>
              <a:t>ψηφι</a:t>
            </a:r>
            <a:r>
              <a:rPr kumimoji="0" lang="en-US" altLang="en-US" sz="1800" b="0" i="0" u="none" strike="noStrike" cap="none" normalizeH="0" baseline="0" dirty="0">
                <a:ln>
                  <a:noFill/>
                </a:ln>
                <a:solidFill>
                  <a:srgbClr val="000000"/>
                </a:solidFill>
                <a:effectLst/>
                <a:latin typeface="Arial" panose="020B0604020202020204" pitchFamily="34" charset="0"/>
              </a:rPr>
              <a:t>α</a:t>
            </a:r>
            <a:r>
              <a:rPr kumimoji="0" lang="en-US" altLang="en-US" sz="1800" b="0" i="0" u="none" strike="noStrike" cap="none" normalizeH="0" baseline="0" dirty="0" err="1">
                <a:ln>
                  <a:noFill/>
                </a:ln>
                <a:solidFill>
                  <a:srgbClr val="000000"/>
                </a:solidFill>
                <a:effectLst/>
                <a:latin typeface="Arial" panose="020B0604020202020204" pitchFamily="34" charset="0"/>
              </a:rPr>
              <a:t>κό</a:t>
            </a:r>
            <a:r>
              <a:rPr kumimoji="0" lang="en-US" altLang="en-US" sz="1800" b="0" i="0" u="none" strike="noStrike" cap="none" normalizeH="0" baseline="0" dirty="0">
                <a:ln>
                  <a:noFill/>
                </a:ln>
                <a:solidFill>
                  <a:srgbClr val="000000"/>
                </a:solidFill>
                <a:effectLst/>
                <a:latin typeface="Arial" panose="020B0604020202020204" pitchFamily="34" charset="0"/>
              </a:rPr>
              <a:t> </a:t>
            </a:r>
            <a:r>
              <a:rPr kumimoji="0" lang="en-US" altLang="en-US" sz="1800" b="0" i="0" u="none" strike="noStrike" cap="none" normalizeH="0" baseline="0" dirty="0" err="1">
                <a:ln>
                  <a:noFill/>
                </a:ln>
                <a:solidFill>
                  <a:srgbClr val="000000"/>
                </a:solidFill>
                <a:effectLst/>
                <a:latin typeface="Arial" panose="020B0604020202020204" pitchFamily="34" charset="0"/>
              </a:rPr>
              <a:t>μοντέλο</a:t>
            </a:r>
            <a:r>
              <a:rPr kumimoji="0" lang="en-US" altLang="en-US" sz="1800" b="0" i="0" u="none" strike="noStrike" cap="none" normalizeH="0" baseline="0" dirty="0">
                <a:ln>
                  <a:noFill/>
                </a:ln>
                <a:solidFill>
                  <a:srgbClr val="000000"/>
                </a:solidFill>
                <a:effectLst/>
                <a:latin typeface="Arial" panose="020B0604020202020204" pitchFamily="34" charset="0"/>
              </a:rPr>
              <a:t> π</a:t>
            </a:r>
            <a:r>
              <a:rPr kumimoji="0" lang="en-US" altLang="en-US" sz="1800" b="0" i="0" u="none" strike="noStrike" cap="none" normalizeH="0" baseline="0" dirty="0" err="1">
                <a:ln>
                  <a:noFill/>
                </a:ln>
                <a:solidFill>
                  <a:srgbClr val="000000"/>
                </a:solidFill>
                <a:effectLst/>
                <a:latin typeface="Arial" panose="020B0604020202020204" pitchFamily="34" charset="0"/>
              </a:rPr>
              <a:t>ου</a:t>
            </a:r>
            <a:r>
              <a:rPr kumimoji="0" lang="en-US" altLang="en-US" sz="1800" b="0" i="0" u="none" strike="noStrike" cap="none" normalizeH="0" baseline="0" dirty="0">
                <a:ln>
                  <a:noFill/>
                </a:ln>
                <a:solidFill>
                  <a:srgbClr val="000000"/>
                </a:solidFill>
                <a:effectLst/>
                <a:latin typeface="Arial" panose="020B0604020202020204" pitchFamily="34" charset="0"/>
              </a:rPr>
              <a:t>:</a:t>
            </a: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err="1">
                <a:ln>
                  <a:noFill/>
                </a:ln>
                <a:solidFill>
                  <a:srgbClr val="000000"/>
                </a:solidFill>
                <a:effectLst/>
                <a:latin typeface="Arial" panose="020B0604020202020204" pitchFamily="34" charset="0"/>
              </a:rPr>
              <a:t>λ</a:t>
            </a:r>
            <a:r>
              <a:rPr kumimoji="0" lang="en-US" altLang="en-US" sz="1800" b="0" i="0" u="none" strike="noStrike" cap="none" normalizeH="0" baseline="0" dirty="0">
                <a:ln>
                  <a:noFill/>
                </a:ln>
                <a:solidFill>
                  <a:srgbClr val="000000"/>
                </a:solidFill>
                <a:effectLst/>
                <a:latin typeface="Arial" panose="020B0604020202020204" pitchFamily="34" charset="0"/>
              </a:rPr>
              <a:t>α</a:t>
            </a:r>
            <a:r>
              <a:rPr kumimoji="0" lang="en-US" altLang="en-US" sz="1800" b="0" i="0" u="none" strike="noStrike" cap="none" normalizeH="0" baseline="0" dirty="0" err="1">
                <a:ln>
                  <a:noFill/>
                </a:ln>
                <a:solidFill>
                  <a:srgbClr val="000000"/>
                </a:solidFill>
                <a:effectLst/>
                <a:latin typeface="Arial" panose="020B0604020202020204" pitchFamily="34" charset="0"/>
              </a:rPr>
              <a:t>μ</a:t>
            </a:r>
            <a:r>
              <a:rPr kumimoji="0" lang="en-US" altLang="en-US" sz="1800" b="0" i="0" u="none" strike="noStrike" cap="none" normalizeH="0" baseline="0" dirty="0">
                <a:ln>
                  <a:noFill/>
                </a:ln>
                <a:solidFill>
                  <a:srgbClr val="000000"/>
                </a:solidFill>
                <a:effectLst/>
                <a:latin typeface="Arial" panose="020B0604020202020204" pitchFamily="34" charset="0"/>
              </a:rPr>
              <a:t>β</a:t>
            </a:r>
            <a:r>
              <a:rPr kumimoji="0" lang="en-US" altLang="en-US" sz="1800" b="0" i="0" u="none" strike="noStrike" cap="none" normalizeH="0" baseline="0" dirty="0" err="1">
                <a:ln>
                  <a:noFill/>
                </a:ln>
                <a:solidFill>
                  <a:srgbClr val="000000"/>
                </a:solidFill>
                <a:effectLst/>
                <a:latin typeface="Arial" panose="020B0604020202020204" pitchFamily="34" charset="0"/>
              </a:rPr>
              <a:t>άνει</a:t>
            </a:r>
            <a:r>
              <a:rPr kumimoji="0" lang="en-US" altLang="en-US" sz="1800" b="0" i="0" u="none" strike="noStrike" cap="none" normalizeH="0" baseline="0" dirty="0">
                <a:ln>
                  <a:noFill/>
                </a:ln>
                <a:solidFill>
                  <a:srgbClr val="000000"/>
                </a:solidFill>
                <a:effectLst/>
                <a:latin typeface="Arial" panose="020B0604020202020204" pitchFamily="34" charset="0"/>
              </a:rPr>
              <a:t> real-time </a:t>
            </a:r>
            <a:r>
              <a:rPr kumimoji="0" lang="en-US" altLang="en-US" sz="1800" b="0" i="0" u="none" strike="noStrike" cap="none" normalizeH="0" baseline="0" dirty="0" err="1">
                <a:ln>
                  <a:noFill/>
                </a:ln>
                <a:solidFill>
                  <a:srgbClr val="000000"/>
                </a:solidFill>
                <a:effectLst/>
                <a:latin typeface="Arial" panose="020B0604020202020204" pitchFamily="34" charset="0"/>
              </a:rPr>
              <a:t>δεδομέν</a:t>
            </a:r>
            <a:r>
              <a:rPr kumimoji="0" lang="en-US" altLang="en-US" sz="1800" b="0" i="0" u="none" strike="noStrike" cap="none" normalizeH="0" baseline="0" dirty="0">
                <a:ln>
                  <a:noFill/>
                </a:ln>
                <a:solidFill>
                  <a:srgbClr val="000000"/>
                </a:solidFill>
                <a:effectLst/>
                <a:latin typeface="Arial" panose="020B0604020202020204" pitchFamily="34" charset="0"/>
              </a:rPr>
              <a:t>α,</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rgbClr val="000000"/>
                </a:solidFill>
                <a:effectLst/>
                <a:latin typeface="Arial" panose="020B0604020202020204" pitchFamily="34" charset="0"/>
              </a:rPr>
              <a:t>π</a:t>
            </a:r>
            <a:r>
              <a:rPr kumimoji="0" lang="en-US" altLang="en-US" sz="1800" b="0" i="0" u="none" strike="noStrike" cap="none" normalizeH="0" baseline="0" dirty="0" err="1">
                <a:ln>
                  <a:noFill/>
                </a:ln>
                <a:solidFill>
                  <a:srgbClr val="000000"/>
                </a:solidFill>
                <a:effectLst/>
                <a:latin typeface="Arial" panose="020B0604020202020204" pitchFamily="34" charset="0"/>
              </a:rPr>
              <a:t>ρο</a:t>
            </a:r>
            <a:r>
              <a:rPr kumimoji="0" lang="en-US" altLang="en-US" sz="1800" b="0" i="0" u="none" strike="noStrike" cap="none" normalizeH="0" baseline="0" dirty="0">
                <a:ln>
                  <a:noFill/>
                </a:ln>
                <a:solidFill>
                  <a:srgbClr val="000000"/>
                </a:solidFill>
                <a:effectLst/>
                <a:latin typeface="Arial" panose="020B0604020202020204" pitchFamily="34" charset="0"/>
              </a:rPr>
              <a:t>β</a:t>
            </a:r>
            <a:r>
              <a:rPr kumimoji="0" lang="en-US" altLang="en-US" sz="1800" b="0" i="0" u="none" strike="noStrike" cap="none" normalizeH="0" baseline="0" dirty="0" err="1">
                <a:ln>
                  <a:noFill/>
                </a:ln>
                <a:solidFill>
                  <a:srgbClr val="000000"/>
                </a:solidFill>
                <a:effectLst/>
                <a:latin typeface="Arial" panose="020B0604020202020204" pitchFamily="34" charset="0"/>
              </a:rPr>
              <a:t>λέ</a:t>
            </a:r>
            <a:r>
              <a:rPr kumimoji="0" lang="en-US" altLang="en-US" sz="1800" b="0" i="0" u="none" strike="noStrike" cap="none" normalizeH="0" baseline="0" dirty="0">
                <a:ln>
                  <a:noFill/>
                </a:ln>
                <a:solidFill>
                  <a:srgbClr val="000000"/>
                </a:solidFill>
                <a:effectLst/>
                <a:latin typeface="Arial" panose="020B0604020202020204" pitchFamily="34" charset="0"/>
              </a:rPr>
              <a:t>π</a:t>
            </a:r>
            <a:r>
              <a:rPr kumimoji="0" lang="en-US" altLang="en-US" sz="1800" b="0" i="0" u="none" strike="noStrike" cap="none" normalizeH="0" baseline="0" dirty="0" err="1">
                <a:ln>
                  <a:noFill/>
                </a:ln>
                <a:solidFill>
                  <a:srgbClr val="000000"/>
                </a:solidFill>
                <a:effectLst/>
                <a:latin typeface="Arial" panose="020B0604020202020204" pitchFamily="34" charset="0"/>
              </a:rPr>
              <a:t>ει</a:t>
            </a:r>
            <a:r>
              <a:rPr kumimoji="0" lang="en-US" altLang="en-US" sz="1800" b="0" i="0" u="none" strike="noStrike" cap="none" normalizeH="0" baseline="0" dirty="0">
                <a:ln>
                  <a:noFill/>
                </a:ln>
                <a:solidFill>
                  <a:srgbClr val="000000"/>
                </a:solidFill>
                <a:effectLst/>
                <a:latin typeface="Arial" panose="020B0604020202020204" pitchFamily="34" charset="0"/>
              </a:rPr>
              <a:t> </a:t>
            </a:r>
            <a:r>
              <a:rPr kumimoji="0" lang="en-US" altLang="en-US" sz="1800" b="0" i="0" u="none" strike="noStrike" cap="none" normalizeH="0" baseline="0" dirty="0" err="1">
                <a:ln>
                  <a:noFill/>
                </a:ln>
                <a:solidFill>
                  <a:srgbClr val="000000"/>
                </a:solidFill>
                <a:effectLst/>
                <a:latin typeface="Arial" panose="020B0604020202020204" pitchFamily="34" charset="0"/>
              </a:rPr>
              <a:t>τη</a:t>
            </a:r>
            <a:r>
              <a:rPr kumimoji="0" lang="en-US" altLang="en-US" sz="1800" b="0" i="0" u="none" strike="noStrike" cap="none" normalizeH="0" baseline="0" dirty="0">
                <a:ln>
                  <a:noFill/>
                </a:ln>
                <a:solidFill>
                  <a:srgbClr val="000000"/>
                </a:solidFill>
                <a:effectLst/>
                <a:latin typeface="Arial" panose="020B0604020202020204" pitchFamily="34" charset="0"/>
              </a:rPr>
              <a:t> </a:t>
            </a:r>
            <a:r>
              <a:rPr kumimoji="0" lang="en-US" altLang="en-US" sz="1800" b="0" i="0" u="none" strike="noStrike" cap="none" normalizeH="0" baseline="0" dirty="0" err="1">
                <a:ln>
                  <a:noFill/>
                </a:ln>
                <a:solidFill>
                  <a:srgbClr val="000000"/>
                </a:solidFill>
                <a:effectLst/>
                <a:latin typeface="Arial" panose="020B0604020202020204" pitchFamily="34" charset="0"/>
              </a:rPr>
              <a:t>συμ</a:t>
            </a:r>
            <a:r>
              <a:rPr kumimoji="0" lang="en-US" altLang="en-US" sz="1800" b="0" i="0" u="none" strike="noStrike" cap="none" normalizeH="0" baseline="0" dirty="0">
                <a:ln>
                  <a:noFill/>
                </a:ln>
                <a:solidFill>
                  <a:srgbClr val="000000"/>
                </a:solidFill>
                <a:effectLst/>
                <a:latin typeface="Arial" panose="020B0604020202020204" pitchFamily="34" charset="0"/>
              </a:rPr>
              <a:t>π</a:t>
            </a:r>
            <a:r>
              <a:rPr kumimoji="0" lang="en-US" altLang="en-US" sz="1800" b="0" i="0" u="none" strike="noStrike" cap="none" normalizeH="0" baseline="0" dirty="0" err="1">
                <a:ln>
                  <a:noFill/>
                </a:ln>
                <a:solidFill>
                  <a:srgbClr val="000000"/>
                </a:solidFill>
                <a:effectLst/>
                <a:latin typeface="Arial" panose="020B0604020202020204" pitchFamily="34" charset="0"/>
              </a:rPr>
              <a:t>εριφορά</a:t>
            </a:r>
            <a:r>
              <a:rPr kumimoji="0" lang="en-US" altLang="en-US" sz="1800" b="0" i="0" u="none" strike="noStrike" cap="none" normalizeH="0" baseline="0" dirty="0">
                <a:ln>
                  <a:noFill/>
                </a:ln>
                <a:solidFill>
                  <a:srgbClr val="000000"/>
                </a:solidFill>
                <a:effectLst/>
                <a:latin typeface="Arial" panose="020B0604020202020204" pitchFamily="34" charset="0"/>
              </a:rPr>
              <a:t> </a:t>
            </a:r>
            <a:r>
              <a:rPr kumimoji="0" lang="en-US" altLang="en-US" sz="1800" b="0" i="0" u="none" strike="noStrike" cap="none" normalizeH="0" baseline="0" dirty="0" err="1">
                <a:ln>
                  <a:noFill/>
                </a:ln>
                <a:solidFill>
                  <a:srgbClr val="000000"/>
                </a:solidFill>
                <a:effectLst/>
                <a:latin typeface="Arial" panose="020B0604020202020204" pitchFamily="34" charset="0"/>
              </a:rPr>
              <a:t>της</a:t>
            </a:r>
            <a:r>
              <a:rPr kumimoji="0" lang="en-US" altLang="en-US" sz="1800" b="0" i="0" u="none" strike="noStrike" cap="none" normalizeH="0" baseline="0" dirty="0">
                <a:ln>
                  <a:noFill/>
                </a:ln>
                <a:solidFill>
                  <a:srgbClr val="000000"/>
                </a:solidFill>
                <a:effectLst/>
                <a:latin typeface="Arial" panose="020B0604020202020204" pitchFamily="34" charset="0"/>
              </a:rPr>
              <a:t> </a:t>
            </a:r>
            <a:r>
              <a:rPr kumimoji="0" lang="en-US" altLang="en-US" sz="1800" b="0" i="0" u="none" strike="noStrike" cap="none" normalizeH="0" baseline="0" dirty="0" err="1">
                <a:ln>
                  <a:noFill/>
                </a:ln>
                <a:solidFill>
                  <a:srgbClr val="000000"/>
                </a:solidFill>
                <a:effectLst/>
                <a:latin typeface="Arial" panose="020B0604020202020204" pitchFamily="34" charset="0"/>
              </a:rPr>
              <a:t>κ</a:t>
            </a:r>
            <a:r>
              <a:rPr kumimoji="0" lang="en-US" altLang="en-US" sz="1800" b="0" i="0" u="none" strike="noStrike" cap="none" normalizeH="0" baseline="0" dirty="0">
                <a:ln>
                  <a:noFill/>
                </a:ln>
                <a:solidFill>
                  <a:srgbClr val="000000"/>
                </a:solidFill>
                <a:effectLst/>
                <a:latin typeface="Arial" panose="020B0604020202020204" pitchFamily="34" charset="0"/>
              </a:rPr>
              <a:t>α</a:t>
            </a:r>
            <a:r>
              <a:rPr kumimoji="0" lang="en-US" altLang="en-US" sz="1800" b="0" i="0" u="none" strike="noStrike" cap="none" normalizeH="0" baseline="0" dirty="0" err="1">
                <a:ln>
                  <a:noFill/>
                </a:ln>
                <a:solidFill>
                  <a:srgbClr val="000000"/>
                </a:solidFill>
                <a:effectLst/>
                <a:latin typeface="Arial" panose="020B0604020202020204" pitchFamily="34" charset="0"/>
              </a:rPr>
              <a:t>λλιέργει</a:t>
            </a:r>
            <a:r>
              <a:rPr kumimoji="0" lang="en-US" altLang="en-US" sz="1800" b="0" i="0" u="none" strike="noStrike" cap="none" normalizeH="0" baseline="0" dirty="0">
                <a:ln>
                  <a:noFill/>
                </a:ln>
                <a:solidFill>
                  <a:srgbClr val="000000"/>
                </a:solidFill>
                <a:effectLst/>
                <a:latin typeface="Arial" panose="020B0604020202020204" pitchFamily="34" charset="0"/>
              </a:rPr>
              <a:t>α</a:t>
            </a:r>
            <a:r>
              <a:rPr kumimoji="0" lang="en-US" altLang="en-US" sz="1800" b="0" i="0" u="none" strike="noStrike" cap="none" normalizeH="0" baseline="0" dirty="0" err="1">
                <a:ln>
                  <a:noFill/>
                </a:ln>
                <a:solidFill>
                  <a:srgbClr val="000000"/>
                </a:solidFill>
                <a:effectLst/>
                <a:latin typeface="Arial" panose="020B0604020202020204" pitchFamily="34" charset="0"/>
              </a:rPr>
              <a:t>ς</a:t>
            </a:r>
            <a:r>
              <a:rPr kumimoji="0" lang="en-US" altLang="en-US" sz="1800" b="0" i="0" u="none" strike="noStrike" cap="none" normalizeH="0" baseline="0" dirty="0">
                <a:ln>
                  <a:noFill/>
                </a:ln>
                <a:solidFill>
                  <a:srgbClr val="000000"/>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err="1">
                <a:ln>
                  <a:noFill/>
                </a:ln>
                <a:solidFill>
                  <a:srgbClr val="000000"/>
                </a:solidFill>
                <a:effectLst/>
                <a:latin typeface="Arial" panose="020B0604020202020204" pitchFamily="34" charset="0"/>
              </a:rPr>
              <a:t>κάνει</a:t>
            </a:r>
            <a:r>
              <a:rPr kumimoji="0" lang="en-US" altLang="en-US" sz="1800" b="0" i="0" u="none" strike="noStrike" cap="none" normalizeH="0" baseline="0" dirty="0">
                <a:ln>
                  <a:noFill/>
                </a:ln>
                <a:solidFill>
                  <a:srgbClr val="000000"/>
                </a:solidFill>
                <a:effectLst/>
                <a:latin typeface="Arial" panose="020B0604020202020204" pitchFamily="34" charset="0"/>
              </a:rPr>
              <a:t> optimization,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rgbClr val="000000"/>
                </a:solidFill>
                <a:effectLst/>
                <a:latin typeface="Arial" panose="020B0604020202020204" pitchFamily="34" charset="0"/>
              </a:rPr>
              <a:t>π</a:t>
            </a:r>
            <a:r>
              <a:rPr kumimoji="0" lang="en-US" altLang="en-US" sz="1800" b="0" i="0" u="none" strike="noStrike" cap="none" normalizeH="0" baseline="0" dirty="0" err="1">
                <a:ln>
                  <a:noFill/>
                </a:ln>
                <a:solidFill>
                  <a:srgbClr val="000000"/>
                </a:solidFill>
                <a:effectLst/>
                <a:latin typeface="Arial" panose="020B0604020202020204" pitchFamily="34" charset="0"/>
              </a:rPr>
              <a:t>ρο</a:t>
            </a:r>
            <a:r>
              <a:rPr kumimoji="0" lang="en-US" altLang="en-US" sz="1800" b="0" i="0" u="none" strike="noStrike" cap="none" normalizeH="0" baseline="0" dirty="0">
                <a:ln>
                  <a:noFill/>
                </a:ln>
                <a:solidFill>
                  <a:srgbClr val="000000"/>
                </a:solidFill>
                <a:effectLst/>
                <a:latin typeface="Arial" panose="020B0604020202020204" pitchFamily="34" charset="0"/>
              </a:rPr>
              <a:t>β</a:t>
            </a:r>
            <a:r>
              <a:rPr kumimoji="0" lang="en-US" altLang="en-US" sz="1800" b="0" i="0" u="none" strike="noStrike" cap="none" normalizeH="0" baseline="0" dirty="0" err="1">
                <a:ln>
                  <a:noFill/>
                </a:ln>
                <a:solidFill>
                  <a:srgbClr val="000000"/>
                </a:solidFill>
                <a:effectLst/>
                <a:latin typeface="Arial" panose="020B0604020202020204" pitchFamily="34" charset="0"/>
              </a:rPr>
              <a:t>λέ</a:t>
            </a:r>
            <a:r>
              <a:rPr kumimoji="0" lang="en-US" altLang="en-US" sz="1800" b="0" i="0" u="none" strike="noStrike" cap="none" normalizeH="0" baseline="0" dirty="0">
                <a:ln>
                  <a:noFill/>
                </a:ln>
                <a:solidFill>
                  <a:srgbClr val="000000"/>
                </a:solidFill>
                <a:effectLst/>
                <a:latin typeface="Arial" panose="020B0604020202020204" pitchFamily="34" charset="0"/>
              </a:rPr>
              <a:t>π</a:t>
            </a:r>
            <a:r>
              <a:rPr kumimoji="0" lang="en-US" altLang="en-US" sz="1800" b="0" i="0" u="none" strike="noStrike" cap="none" normalizeH="0" baseline="0" dirty="0" err="1">
                <a:ln>
                  <a:noFill/>
                </a:ln>
                <a:solidFill>
                  <a:srgbClr val="000000"/>
                </a:solidFill>
                <a:effectLst/>
                <a:latin typeface="Arial" panose="020B0604020202020204" pitchFamily="34" charset="0"/>
              </a:rPr>
              <a:t>ει</a:t>
            </a:r>
            <a:r>
              <a:rPr kumimoji="0" lang="en-US" altLang="en-US" sz="1800" b="0" i="0" u="none" strike="noStrike" cap="none" normalizeH="0" baseline="0" dirty="0">
                <a:ln>
                  <a:noFill/>
                </a:ln>
                <a:solidFill>
                  <a:srgbClr val="000000"/>
                </a:solidFill>
                <a:effectLst/>
                <a:latin typeface="Arial" panose="020B0604020202020204" pitchFamily="34" charset="0"/>
              </a:rPr>
              <a:t> failures </a:t>
            </a:r>
            <a:r>
              <a:rPr kumimoji="0" lang="en-US" altLang="en-US" sz="1800" b="0" i="0" u="none" strike="noStrike" cap="none" normalizeH="0" baseline="0" dirty="0" err="1">
                <a:ln>
                  <a:noFill/>
                </a:ln>
                <a:solidFill>
                  <a:srgbClr val="000000"/>
                </a:solidFill>
                <a:effectLst/>
                <a:latin typeface="Arial" panose="020B0604020202020204" pitchFamily="34" charset="0"/>
              </a:rPr>
              <a:t>ή</a:t>
            </a:r>
            <a:r>
              <a:rPr kumimoji="0" lang="en-US" altLang="en-US" sz="1800" b="0" i="0" u="none" strike="noStrike" cap="none" normalizeH="0" baseline="0" dirty="0">
                <a:ln>
                  <a:noFill/>
                </a:ln>
                <a:solidFill>
                  <a:srgbClr val="000000"/>
                </a:solidFill>
                <a:effectLst/>
                <a:latin typeface="Arial" panose="020B0604020202020204" pitchFamily="34" charset="0"/>
              </a:rPr>
              <a:t> contamination.</a:t>
            </a:r>
            <a:endParaRPr kumimoji="0" lang="el-GR" altLang="en-US" sz="1800" b="0" i="0" u="none" strike="noStrike" cap="none" normalizeH="0" baseline="0" dirty="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rgbClr val="00000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err="1">
                <a:ln>
                  <a:noFill/>
                </a:ln>
                <a:solidFill>
                  <a:srgbClr val="000000"/>
                </a:solidFill>
                <a:effectLst/>
                <a:latin typeface="Arial" panose="020B0604020202020204" pitchFamily="34" charset="0"/>
              </a:rPr>
              <a:t>Χρησιμο</a:t>
            </a:r>
            <a:r>
              <a:rPr kumimoji="0" lang="en-US" altLang="en-US" sz="1800" b="0" i="0" u="none" strike="noStrike" cap="none" normalizeH="0" baseline="0" dirty="0">
                <a:ln>
                  <a:noFill/>
                </a:ln>
                <a:solidFill>
                  <a:srgbClr val="000000"/>
                </a:solidFill>
                <a:effectLst/>
                <a:latin typeface="Arial" panose="020B0604020202020204" pitchFamily="34" charset="0"/>
              </a:rPr>
              <a:t>π</a:t>
            </a:r>
            <a:r>
              <a:rPr kumimoji="0" lang="en-US" altLang="en-US" sz="1800" b="0" i="0" u="none" strike="noStrike" cap="none" normalizeH="0" baseline="0" dirty="0" err="1">
                <a:ln>
                  <a:noFill/>
                </a:ln>
                <a:solidFill>
                  <a:srgbClr val="000000"/>
                </a:solidFill>
                <a:effectLst/>
                <a:latin typeface="Arial" panose="020B0604020202020204" pitchFamily="34" charset="0"/>
              </a:rPr>
              <a:t>οιούντ</a:t>
            </a:r>
            <a:r>
              <a:rPr kumimoji="0" lang="en-US" altLang="en-US" sz="1800" b="0" i="0" u="none" strike="noStrike" cap="none" normalizeH="0" baseline="0" dirty="0">
                <a:ln>
                  <a:noFill/>
                </a:ln>
                <a:solidFill>
                  <a:srgbClr val="000000"/>
                </a:solidFill>
                <a:effectLst/>
                <a:latin typeface="Arial" panose="020B0604020202020204" pitchFamily="34" charset="0"/>
              </a:rPr>
              <a:t>α</a:t>
            </a:r>
            <a:r>
              <a:rPr kumimoji="0" lang="en-US" altLang="en-US" sz="1800" b="0" i="0" u="none" strike="noStrike" cap="none" normalizeH="0" baseline="0" dirty="0" err="1">
                <a:ln>
                  <a:noFill/>
                </a:ln>
                <a:solidFill>
                  <a:srgbClr val="000000"/>
                </a:solidFill>
                <a:effectLst/>
                <a:latin typeface="Arial" panose="020B0604020202020204" pitchFamily="34" charset="0"/>
              </a:rPr>
              <a:t>ι</a:t>
            </a:r>
            <a:r>
              <a:rPr kumimoji="0" lang="en-US" altLang="en-US" sz="1800" b="0" i="0" u="none" strike="noStrike" cap="none" normalizeH="0" baseline="0" dirty="0">
                <a:ln>
                  <a:noFill/>
                </a:ln>
                <a:solidFill>
                  <a:srgbClr val="000000"/>
                </a:solidFill>
                <a:effectLst/>
                <a:latin typeface="Arial" panose="020B0604020202020204" pitchFamily="34" charset="0"/>
              </a:rPr>
              <a:t>:</a:t>
            </a: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rgbClr val="000000"/>
                </a:solidFill>
                <a:effectLst/>
                <a:latin typeface="Arial" panose="020B0604020202020204" pitchFamily="34" charset="0"/>
              </a:rPr>
              <a:t>AI,</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rgbClr val="000000"/>
                </a:solidFill>
                <a:effectLst/>
                <a:latin typeface="Arial" panose="020B0604020202020204" pitchFamily="34" charset="0"/>
              </a:rPr>
              <a:t>machine learning,</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rgbClr val="000000"/>
                </a:solidFill>
                <a:effectLst/>
                <a:latin typeface="Arial" panose="020B0604020202020204" pitchFamily="34" charset="0"/>
              </a:rPr>
              <a:t>hybrid kinetic models,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rgbClr val="000000"/>
                </a:solidFill>
                <a:effectLst/>
                <a:latin typeface="Arial" panose="020B0604020202020204" pitchFamily="34" charset="0"/>
              </a:rPr>
              <a:t>CFD.</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err="1">
                <a:ln>
                  <a:noFill/>
                </a:ln>
                <a:solidFill>
                  <a:srgbClr val="000000"/>
                </a:solidFill>
                <a:effectLst/>
                <a:latin typeface="Arial" panose="020B0604020202020204" pitchFamily="34" charset="0"/>
              </a:rPr>
              <a:t>Οι</a:t>
            </a:r>
            <a:r>
              <a:rPr kumimoji="0" lang="en-US" altLang="en-US" sz="1800" b="0" i="0" u="none" strike="noStrike" cap="none" normalizeH="0" baseline="0" dirty="0">
                <a:ln>
                  <a:noFill/>
                </a:ln>
                <a:solidFill>
                  <a:srgbClr val="000000"/>
                </a:solidFill>
                <a:effectLst/>
                <a:latin typeface="Arial" panose="020B0604020202020204" pitchFamily="34" charset="0"/>
              </a:rPr>
              <a:t> digital twins </a:t>
            </a:r>
            <a:r>
              <a:rPr kumimoji="0" lang="en-US" altLang="en-US" sz="1800" b="0" i="0" u="none" strike="noStrike" cap="none" normalizeH="0" baseline="0" dirty="0" err="1">
                <a:ln>
                  <a:noFill/>
                </a:ln>
                <a:solidFill>
                  <a:srgbClr val="000000"/>
                </a:solidFill>
                <a:effectLst/>
                <a:latin typeface="Arial" panose="020B0604020202020204" pitchFamily="34" charset="0"/>
              </a:rPr>
              <a:t>θεωρούντ</a:t>
            </a:r>
            <a:r>
              <a:rPr kumimoji="0" lang="en-US" altLang="en-US" sz="1800" b="0" i="0" u="none" strike="noStrike" cap="none" normalizeH="0" baseline="0" dirty="0">
                <a:ln>
                  <a:noFill/>
                </a:ln>
                <a:solidFill>
                  <a:srgbClr val="000000"/>
                </a:solidFill>
                <a:effectLst/>
                <a:latin typeface="Arial" panose="020B0604020202020204" pitchFamily="34" charset="0"/>
              </a:rPr>
              <a:t>α</a:t>
            </a:r>
            <a:r>
              <a:rPr kumimoji="0" lang="en-US" altLang="en-US" sz="1800" b="0" i="0" u="none" strike="noStrike" cap="none" normalizeH="0" baseline="0" dirty="0" err="1">
                <a:ln>
                  <a:noFill/>
                </a:ln>
                <a:solidFill>
                  <a:srgbClr val="000000"/>
                </a:solidFill>
                <a:effectLst/>
                <a:latin typeface="Arial" panose="020B0604020202020204" pitchFamily="34" charset="0"/>
              </a:rPr>
              <a:t>ι</a:t>
            </a:r>
            <a:r>
              <a:rPr kumimoji="0" lang="en-US" altLang="en-US" sz="1800" b="0" i="0" u="none" strike="noStrike" cap="none" normalizeH="0" baseline="0" dirty="0">
                <a:ln>
                  <a:noFill/>
                </a:ln>
                <a:solidFill>
                  <a:srgbClr val="000000"/>
                </a:solidFill>
                <a:effectLst/>
                <a:latin typeface="Arial" panose="020B0604020202020204" pitchFamily="34" charset="0"/>
              </a:rPr>
              <a:t> transformative technology </a:t>
            </a:r>
            <a:r>
              <a:rPr kumimoji="0" lang="en-US" altLang="en-US" sz="1800" b="0" i="0" u="none" strike="noStrike" cap="none" normalizeH="0" baseline="0" dirty="0" err="1">
                <a:ln>
                  <a:noFill/>
                </a:ln>
                <a:solidFill>
                  <a:srgbClr val="000000"/>
                </a:solidFill>
                <a:effectLst/>
                <a:latin typeface="Arial" panose="020B0604020202020204" pitchFamily="34" charset="0"/>
              </a:rPr>
              <a:t>γι</a:t>
            </a:r>
            <a:r>
              <a:rPr kumimoji="0" lang="en-US" altLang="en-US" sz="1800" b="0" i="0" u="none" strike="noStrike" cap="none" normalizeH="0" baseline="0" dirty="0">
                <a:ln>
                  <a:noFill/>
                </a:ln>
                <a:solidFill>
                  <a:srgbClr val="000000"/>
                </a:solidFill>
                <a:effectLst/>
                <a:latin typeface="Arial" panose="020B0604020202020204" pitchFamily="34" charset="0"/>
              </a:rPr>
              <a:t>α bioprocessing.</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3" name="Picture 2">
            <a:extLst>
              <a:ext uri="{FF2B5EF4-FFF2-40B4-BE49-F238E27FC236}">
                <a16:creationId xmlns:a16="http://schemas.microsoft.com/office/drawing/2014/main" id="{F3778A0D-0948-832E-1803-BDBD7E178F57}"/>
              </a:ext>
            </a:extLst>
          </p:cNvPr>
          <p:cNvPicPr>
            <a:picLocks noChangeAspect="1"/>
          </p:cNvPicPr>
          <p:nvPr/>
        </p:nvPicPr>
        <p:blipFill>
          <a:blip r:embed="rId3"/>
          <a:stretch>
            <a:fillRect/>
          </a:stretch>
        </p:blipFill>
        <p:spPr>
          <a:xfrm>
            <a:off x="8213363" y="323850"/>
            <a:ext cx="2108200" cy="6210300"/>
          </a:xfrm>
          <a:prstGeom prst="rect">
            <a:avLst/>
          </a:prstGeom>
        </p:spPr>
      </p:pic>
    </p:spTree>
    <p:extLst>
      <p:ext uri="{BB962C8B-B14F-4D97-AF65-F5344CB8AC3E}">
        <p14:creationId xmlns:p14="http://schemas.microsoft.com/office/powerpoint/2010/main" val="24773814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7C010A2-D13B-E076-5A7F-3D58B31F6944}"/>
              </a:ext>
            </a:extLst>
          </p:cNvPr>
          <p:cNvPicPr>
            <a:picLocks noChangeAspect="1"/>
          </p:cNvPicPr>
          <p:nvPr/>
        </p:nvPicPr>
        <p:blipFill>
          <a:blip r:embed="rId2"/>
          <a:stretch>
            <a:fillRect/>
          </a:stretch>
        </p:blipFill>
        <p:spPr>
          <a:xfrm>
            <a:off x="0" y="307051"/>
            <a:ext cx="5451676" cy="2725838"/>
          </a:xfrm>
          <a:prstGeom prst="rect">
            <a:avLst/>
          </a:prstGeom>
        </p:spPr>
      </p:pic>
      <p:pic>
        <p:nvPicPr>
          <p:cNvPr id="4" name="Picture 3">
            <a:extLst>
              <a:ext uri="{FF2B5EF4-FFF2-40B4-BE49-F238E27FC236}">
                <a16:creationId xmlns:a16="http://schemas.microsoft.com/office/drawing/2014/main" id="{8979C84A-617D-78B6-19D4-39D558D8CF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9600" y="2780338"/>
            <a:ext cx="7772400" cy="4138429"/>
          </a:xfrm>
          <a:prstGeom prst="rect">
            <a:avLst/>
          </a:prstGeom>
        </p:spPr>
      </p:pic>
    </p:spTree>
    <p:extLst>
      <p:ext uri="{BB962C8B-B14F-4D97-AF65-F5344CB8AC3E}">
        <p14:creationId xmlns:p14="http://schemas.microsoft.com/office/powerpoint/2010/main" val="2629553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0">
            <a:extLst>
              <a:ext uri="{FF2B5EF4-FFF2-40B4-BE49-F238E27FC236}">
                <a16:creationId xmlns:a16="http://schemas.microsoft.com/office/drawing/2014/main" id="{463B5A10-A192-BFB0-F0F6-CC779F2C405E}"/>
              </a:ext>
            </a:extLst>
          </p:cNvPr>
          <p:cNvSpPr>
            <a:spLocks noChangeArrowheads="1"/>
          </p:cNvSpPr>
          <p:nvPr/>
        </p:nvSpPr>
        <p:spPr bwMode="auto">
          <a:xfrm>
            <a:off x="6477000" y="500493"/>
            <a:ext cx="3429000" cy="4267200"/>
          </a:xfrm>
          <a:prstGeom prst="rect">
            <a:avLst/>
          </a:prstGeom>
          <a:solidFill>
            <a:schemeClr val="bg1"/>
          </a:solidFill>
          <a:ln w="6350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n-US"/>
          </a:p>
        </p:txBody>
      </p:sp>
      <p:sp>
        <p:nvSpPr>
          <p:cNvPr id="15363" name="Rectangle 9">
            <a:extLst>
              <a:ext uri="{FF2B5EF4-FFF2-40B4-BE49-F238E27FC236}">
                <a16:creationId xmlns:a16="http://schemas.microsoft.com/office/drawing/2014/main" id="{EF6E8769-F61B-8806-20F0-8CA9533A27AC}"/>
              </a:ext>
            </a:extLst>
          </p:cNvPr>
          <p:cNvSpPr>
            <a:spLocks noChangeArrowheads="1"/>
          </p:cNvSpPr>
          <p:nvPr/>
        </p:nvSpPr>
        <p:spPr bwMode="auto">
          <a:xfrm>
            <a:off x="2282825" y="500493"/>
            <a:ext cx="3429000" cy="4267200"/>
          </a:xfrm>
          <a:prstGeom prst="rect">
            <a:avLst/>
          </a:prstGeom>
          <a:solidFill>
            <a:schemeClr val="bg1"/>
          </a:solidFill>
          <a:ln w="6350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n-US"/>
          </a:p>
        </p:txBody>
      </p:sp>
      <p:pic>
        <p:nvPicPr>
          <p:cNvPr id="15364" name="Picture 4">
            <a:extLst>
              <a:ext uri="{FF2B5EF4-FFF2-40B4-BE49-F238E27FC236}">
                <a16:creationId xmlns:a16="http://schemas.microsoft.com/office/drawing/2014/main" id="{84BEB57E-2E26-04F5-9C91-4DF897FC99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545827"/>
            <a:ext cx="327342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a:extLst>
              <a:ext uri="{FF2B5EF4-FFF2-40B4-BE49-F238E27FC236}">
                <a16:creationId xmlns:a16="http://schemas.microsoft.com/office/drawing/2014/main" id="{493705A5-2F9B-1290-94E5-F60588BF46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622719"/>
            <a:ext cx="32766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Text Box 6">
            <a:extLst>
              <a:ext uri="{FF2B5EF4-FFF2-40B4-BE49-F238E27FC236}">
                <a16:creationId xmlns:a16="http://schemas.microsoft.com/office/drawing/2014/main" id="{709CB833-3481-CBC1-A251-47ECF52E9F96}"/>
              </a:ext>
            </a:extLst>
          </p:cNvPr>
          <p:cNvSpPr txBox="1">
            <a:spLocks noChangeArrowheads="1"/>
          </p:cNvSpPr>
          <p:nvPr/>
        </p:nvSpPr>
        <p:spPr bwMode="auto">
          <a:xfrm>
            <a:off x="3075531" y="176495"/>
            <a:ext cx="190308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ts val="500"/>
              </a:spcBef>
              <a:spcAft>
                <a:spcPts val="500"/>
              </a:spcAft>
            </a:pPr>
            <a:r>
              <a:rPr lang="en-US" altLang="en-US" b="1" dirty="0">
                <a:solidFill>
                  <a:srgbClr val="000080"/>
                </a:solidFill>
              </a:rPr>
              <a:t>Unbaffled flask </a:t>
            </a:r>
            <a:endParaRPr lang="en-US" altLang="en-US" dirty="0"/>
          </a:p>
        </p:txBody>
      </p:sp>
      <p:sp>
        <p:nvSpPr>
          <p:cNvPr id="15367" name="Text Box 7">
            <a:extLst>
              <a:ext uri="{FF2B5EF4-FFF2-40B4-BE49-F238E27FC236}">
                <a16:creationId xmlns:a16="http://schemas.microsoft.com/office/drawing/2014/main" id="{4A5B5397-DEB7-09BC-5C7C-070C7CE73771}"/>
              </a:ext>
            </a:extLst>
          </p:cNvPr>
          <p:cNvSpPr txBox="1">
            <a:spLocks noChangeArrowheads="1"/>
          </p:cNvSpPr>
          <p:nvPr/>
        </p:nvSpPr>
        <p:spPr bwMode="auto">
          <a:xfrm>
            <a:off x="7336882" y="176495"/>
            <a:ext cx="155683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ts val="500"/>
              </a:spcBef>
              <a:spcAft>
                <a:spcPts val="500"/>
              </a:spcAft>
            </a:pPr>
            <a:r>
              <a:rPr lang="en-US" altLang="en-US" b="1">
                <a:solidFill>
                  <a:srgbClr val="000080"/>
                </a:solidFill>
              </a:rPr>
              <a:t>Baffled flask</a:t>
            </a:r>
            <a:endParaRPr lang="en-US" altLang="en-US"/>
          </a:p>
        </p:txBody>
      </p:sp>
      <p:sp>
        <p:nvSpPr>
          <p:cNvPr id="2" name="Rectangle 1">
            <a:extLst>
              <a:ext uri="{FF2B5EF4-FFF2-40B4-BE49-F238E27FC236}">
                <a16:creationId xmlns:a16="http://schemas.microsoft.com/office/drawing/2014/main" id="{73BF9C38-422B-D164-092A-07DCD4363E10}"/>
              </a:ext>
            </a:extLst>
          </p:cNvPr>
          <p:cNvSpPr>
            <a:spLocks noChangeArrowheads="1"/>
          </p:cNvSpPr>
          <p:nvPr/>
        </p:nvSpPr>
        <p:spPr bwMode="auto">
          <a:xfrm>
            <a:off x="185195" y="571112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1" i="0" u="none" strike="noStrike" cap="none" normalizeH="0" baseline="0">
                <a:ln>
                  <a:noFill/>
                </a:ln>
                <a:solidFill>
                  <a:srgbClr val="000000"/>
                </a:solidFill>
                <a:effectLst/>
                <a:latin typeface="Arial" panose="020B0604020202020204" pitchFamily="34" charset="0"/>
              </a:rPr>
              <a:t>1. Unbaffled flask (χωρίς πτερύγια)</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000000"/>
                </a:solidFill>
                <a:effectLst/>
                <a:latin typeface="Arial" panose="020B0604020202020204" pitchFamily="34" charset="0"/>
              </a:rPr>
              <a:t>Στην αριστερή φιάλη το εσωτερικό είναι λείο.</a:t>
            </a:r>
            <a:endParaRPr kumimoji="0" lang="en-US"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anose="020B0604020202020204" pitchFamily="34" charset="0"/>
              </a:rPr>
              <a:t>Όταν η φιάλη ανακινείται:</a:t>
            </a:r>
            <a:endParaRPr kumimoji="0" lang="en-US"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a:ln>
                  <a:noFill/>
                </a:ln>
                <a:solidFill>
                  <a:srgbClr val="000000"/>
                </a:solidFill>
                <a:effectLst/>
                <a:latin typeface="Arial" panose="020B0604020202020204" pitchFamily="34" charset="0"/>
              </a:rPr>
              <a:t>το υγρό περιστρέφεται σχετικά ομαλά,</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a:ln>
                  <a:noFill/>
                </a:ln>
                <a:solidFill>
                  <a:srgbClr val="000000"/>
                </a:solidFill>
                <a:effectLst/>
                <a:latin typeface="Arial" panose="020B0604020202020204" pitchFamily="34" charset="0"/>
              </a:rPr>
              <a:t>δημιουργείται λιγότερη ανατάραξη,</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a:ln>
                  <a:noFill/>
                </a:ln>
                <a:solidFill>
                  <a:srgbClr val="000000"/>
                </a:solidFill>
                <a:effectLst/>
                <a:latin typeface="Arial" panose="020B0604020202020204" pitchFamily="34" charset="0"/>
              </a:rPr>
              <a:t>η επιφάνεια επαφής αέρα–υγρού είναι μικρότερη,</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a:ln>
                  <a:noFill/>
                </a:ln>
                <a:solidFill>
                  <a:srgbClr val="000000"/>
                </a:solidFill>
                <a:effectLst/>
                <a:latin typeface="Arial" panose="020B0604020202020204" pitchFamily="34" charset="0"/>
              </a:rPr>
              <a:t>σχηματίζονται λιγότερες φυσαλίδες και λιγότερη ανάμιξη</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 name="Rectangle 2">
            <a:extLst>
              <a:ext uri="{FF2B5EF4-FFF2-40B4-BE49-F238E27FC236}">
                <a16:creationId xmlns:a16="http://schemas.microsoft.com/office/drawing/2014/main" id="{78DEDCBC-6C0E-F257-0419-E72453FC20EB}"/>
              </a:ext>
            </a:extLst>
          </p:cNvPr>
          <p:cNvSpPr>
            <a:spLocks noChangeArrowheads="1"/>
          </p:cNvSpPr>
          <p:nvPr/>
        </p:nvSpPr>
        <p:spPr bwMode="auto">
          <a:xfrm>
            <a:off x="6366076" y="577808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1" i="0" u="none" strike="noStrike" cap="none" normalizeH="0" baseline="0" dirty="0">
                <a:ln>
                  <a:noFill/>
                </a:ln>
                <a:solidFill>
                  <a:srgbClr val="000000"/>
                </a:solidFill>
                <a:effectLst/>
                <a:latin typeface="Arial" panose="020B0604020202020204" pitchFamily="34" charset="0"/>
              </a:rPr>
              <a:t>2. Baffled flask (</a:t>
            </a:r>
            <a:r>
              <a:rPr kumimoji="0" lang="en-US" altLang="en-US" sz="1500" b="1" i="0" u="none" strike="noStrike" cap="none" normalizeH="0" baseline="0" dirty="0" err="1">
                <a:ln>
                  <a:noFill/>
                </a:ln>
                <a:solidFill>
                  <a:srgbClr val="000000"/>
                </a:solidFill>
                <a:effectLst/>
                <a:latin typeface="Arial" panose="020B0604020202020204" pitchFamily="34" charset="0"/>
              </a:rPr>
              <a:t>με</a:t>
            </a:r>
            <a:r>
              <a:rPr kumimoji="0" lang="en-US" altLang="en-US" sz="1500" b="1" i="0" u="none" strike="noStrike" cap="none" normalizeH="0" baseline="0" dirty="0">
                <a:ln>
                  <a:noFill/>
                </a:ln>
                <a:solidFill>
                  <a:srgbClr val="000000"/>
                </a:solidFill>
                <a:effectLst/>
                <a:latin typeface="Arial" panose="020B0604020202020204" pitchFamily="34" charset="0"/>
              </a:rPr>
              <a:t> π</a:t>
            </a:r>
            <a:r>
              <a:rPr kumimoji="0" lang="en-US" altLang="en-US" sz="1500" b="1" i="0" u="none" strike="noStrike" cap="none" normalizeH="0" baseline="0" dirty="0" err="1">
                <a:ln>
                  <a:noFill/>
                </a:ln>
                <a:solidFill>
                  <a:srgbClr val="000000"/>
                </a:solidFill>
                <a:effectLst/>
                <a:latin typeface="Arial" panose="020B0604020202020204" pitchFamily="34" charset="0"/>
              </a:rPr>
              <a:t>τερύγι</a:t>
            </a:r>
            <a:r>
              <a:rPr kumimoji="0" lang="en-US" altLang="en-US" sz="1500" b="1" i="0" u="none" strike="noStrike" cap="none" normalizeH="0" baseline="0" dirty="0">
                <a:ln>
                  <a:noFill/>
                </a:ln>
                <a:solidFill>
                  <a:srgbClr val="000000"/>
                </a:solidFill>
                <a:effectLst/>
                <a:latin typeface="Arial" panose="020B0604020202020204" pitchFamily="34" charset="0"/>
              </a:rPr>
              <a:t>α)</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err="1">
                <a:ln>
                  <a:noFill/>
                </a:ln>
                <a:solidFill>
                  <a:srgbClr val="000000"/>
                </a:solidFill>
                <a:effectLst/>
                <a:latin typeface="Arial" panose="020B0604020202020204" pitchFamily="34" charset="0"/>
              </a:rPr>
              <a:t>Στη</a:t>
            </a:r>
            <a:r>
              <a:rPr kumimoji="0" lang="en-US" altLang="en-US" sz="1000" b="0" i="0" u="none" strike="noStrike" cap="none" normalizeH="0" baseline="0" dirty="0">
                <a:ln>
                  <a:noFill/>
                </a:ln>
                <a:solidFill>
                  <a:srgbClr val="000000"/>
                </a:solidFill>
                <a:effectLst/>
                <a:latin typeface="Arial" panose="020B0604020202020204" pitchFamily="34" charset="0"/>
              </a:rPr>
              <a:t> </a:t>
            </a:r>
            <a:r>
              <a:rPr kumimoji="0" lang="en-US" altLang="en-US" sz="1000" b="0" i="0" u="none" strike="noStrike" cap="none" normalizeH="0" baseline="0" dirty="0" err="1">
                <a:ln>
                  <a:noFill/>
                </a:ln>
                <a:solidFill>
                  <a:srgbClr val="000000"/>
                </a:solidFill>
                <a:effectLst/>
                <a:latin typeface="Arial" panose="020B0604020202020204" pitchFamily="34" charset="0"/>
              </a:rPr>
              <a:t>δεξιά</a:t>
            </a:r>
            <a:r>
              <a:rPr kumimoji="0" lang="en-US" altLang="en-US" sz="1000" b="0" i="0" u="none" strike="noStrike" cap="none" normalizeH="0" baseline="0" dirty="0">
                <a:ln>
                  <a:noFill/>
                </a:ln>
                <a:solidFill>
                  <a:srgbClr val="000000"/>
                </a:solidFill>
                <a:effectLst/>
                <a:latin typeface="Arial" panose="020B0604020202020204" pitchFamily="34" charset="0"/>
              </a:rPr>
              <a:t> </a:t>
            </a:r>
            <a:r>
              <a:rPr kumimoji="0" lang="en-US" altLang="en-US" sz="1000" b="0" i="0" u="none" strike="noStrike" cap="none" normalizeH="0" baseline="0" dirty="0" err="1">
                <a:ln>
                  <a:noFill/>
                </a:ln>
                <a:solidFill>
                  <a:srgbClr val="000000"/>
                </a:solidFill>
                <a:effectLst/>
                <a:latin typeface="Arial" panose="020B0604020202020204" pitchFamily="34" charset="0"/>
              </a:rPr>
              <a:t>φιάλη</a:t>
            </a:r>
            <a:r>
              <a:rPr kumimoji="0" lang="en-US" altLang="en-US" sz="1000" b="0" i="0" u="none" strike="noStrike" cap="none" normalizeH="0" baseline="0" dirty="0">
                <a:ln>
                  <a:noFill/>
                </a:ln>
                <a:solidFill>
                  <a:srgbClr val="000000"/>
                </a:solidFill>
                <a:effectLst/>
                <a:latin typeface="Arial" panose="020B0604020202020204" pitchFamily="34" charset="0"/>
              </a:rPr>
              <a:t> </a:t>
            </a:r>
            <a:r>
              <a:rPr kumimoji="0" lang="en-US" altLang="en-US" sz="1000" b="0" i="0" u="none" strike="noStrike" cap="none" normalizeH="0" baseline="0" dirty="0" err="1">
                <a:ln>
                  <a:noFill/>
                </a:ln>
                <a:solidFill>
                  <a:srgbClr val="000000"/>
                </a:solidFill>
                <a:effectLst/>
                <a:latin typeface="Arial" panose="020B0604020202020204" pitchFamily="34" charset="0"/>
              </a:rPr>
              <a:t>υ</a:t>
            </a:r>
            <a:r>
              <a:rPr kumimoji="0" lang="en-US" altLang="en-US" sz="1000" b="0" i="0" u="none" strike="noStrike" cap="none" normalizeH="0" baseline="0" dirty="0">
                <a:ln>
                  <a:noFill/>
                </a:ln>
                <a:solidFill>
                  <a:srgbClr val="000000"/>
                </a:solidFill>
                <a:effectLst/>
                <a:latin typeface="Arial" panose="020B0604020202020204" pitchFamily="34" charset="0"/>
              </a:rPr>
              <a:t>π</a:t>
            </a:r>
            <a:r>
              <a:rPr kumimoji="0" lang="en-US" altLang="en-US" sz="1000" b="0" i="0" u="none" strike="noStrike" cap="none" normalizeH="0" baseline="0" dirty="0" err="1">
                <a:ln>
                  <a:noFill/>
                </a:ln>
                <a:solidFill>
                  <a:srgbClr val="000000"/>
                </a:solidFill>
                <a:effectLst/>
                <a:latin typeface="Arial" panose="020B0604020202020204" pitchFamily="34" charset="0"/>
              </a:rPr>
              <a:t>άρχουν</a:t>
            </a:r>
            <a:r>
              <a:rPr kumimoji="0" lang="en-US" altLang="en-US" sz="1000" b="0" i="0" u="none" strike="noStrike" cap="none" normalizeH="0" baseline="0" dirty="0">
                <a:ln>
                  <a:noFill/>
                </a:ln>
                <a:solidFill>
                  <a:srgbClr val="000000"/>
                </a:solidFill>
                <a:effectLst/>
                <a:latin typeface="Arial" panose="020B0604020202020204" pitchFamily="34" charset="0"/>
              </a:rPr>
              <a:t> π</a:t>
            </a:r>
            <a:r>
              <a:rPr kumimoji="0" lang="en-US" altLang="en-US" sz="1000" b="0" i="0" u="none" strike="noStrike" cap="none" normalizeH="0" baseline="0" dirty="0" err="1">
                <a:ln>
                  <a:noFill/>
                </a:ln>
                <a:solidFill>
                  <a:srgbClr val="000000"/>
                </a:solidFill>
                <a:effectLst/>
                <a:latin typeface="Arial" panose="020B0604020202020204" pitchFamily="34" charset="0"/>
              </a:rPr>
              <a:t>τερύγι</a:t>
            </a:r>
            <a:r>
              <a:rPr kumimoji="0" lang="en-US" altLang="en-US" sz="1000" b="0" i="0" u="none" strike="noStrike" cap="none" normalizeH="0" baseline="0" dirty="0">
                <a:ln>
                  <a:noFill/>
                </a:ln>
                <a:solidFill>
                  <a:srgbClr val="000000"/>
                </a:solidFill>
                <a:effectLst/>
                <a:latin typeface="Arial" panose="020B0604020202020204" pitchFamily="34" charset="0"/>
              </a:rPr>
              <a:t>α (baffles), </a:t>
            </a:r>
            <a:r>
              <a:rPr kumimoji="0" lang="en-US" altLang="en-US" sz="1000" b="0" i="0" u="none" strike="noStrike" cap="none" normalizeH="0" baseline="0" dirty="0" err="1">
                <a:ln>
                  <a:noFill/>
                </a:ln>
                <a:solidFill>
                  <a:srgbClr val="000000"/>
                </a:solidFill>
                <a:effectLst/>
                <a:latin typeface="Arial" panose="020B0604020202020204" pitchFamily="34" charset="0"/>
              </a:rPr>
              <a:t>δηλ</a:t>
            </a:r>
            <a:r>
              <a:rPr kumimoji="0" lang="en-US" altLang="en-US" sz="1000" b="0" i="0" u="none" strike="noStrike" cap="none" normalizeH="0" baseline="0" dirty="0">
                <a:ln>
                  <a:noFill/>
                </a:ln>
                <a:solidFill>
                  <a:srgbClr val="000000"/>
                </a:solidFill>
                <a:effectLst/>
                <a:latin typeface="Arial" panose="020B0604020202020204" pitchFamily="34" charset="0"/>
              </a:rPr>
              <a:t>α</a:t>
            </a:r>
            <a:r>
              <a:rPr kumimoji="0" lang="en-US" altLang="en-US" sz="1000" b="0" i="0" u="none" strike="noStrike" cap="none" normalizeH="0" baseline="0" dirty="0" err="1">
                <a:ln>
                  <a:noFill/>
                </a:ln>
                <a:solidFill>
                  <a:srgbClr val="000000"/>
                </a:solidFill>
                <a:effectLst/>
                <a:latin typeface="Arial" panose="020B0604020202020204" pitchFamily="34" charset="0"/>
              </a:rPr>
              <a:t>δή</a:t>
            </a:r>
            <a:r>
              <a:rPr kumimoji="0" lang="en-US" altLang="en-US" sz="1000" b="0" i="0" u="none" strike="noStrike" cap="none" normalizeH="0" baseline="0" dirty="0">
                <a:ln>
                  <a:noFill/>
                </a:ln>
                <a:solidFill>
                  <a:srgbClr val="000000"/>
                </a:solidFill>
                <a:effectLst/>
                <a:latin typeface="Arial" panose="020B0604020202020204" pitchFamily="34" charset="0"/>
              </a:rPr>
              <a:t> </a:t>
            </a:r>
            <a:r>
              <a:rPr kumimoji="0" lang="en-US" altLang="en-US" sz="1000" b="0" i="0" u="none" strike="noStrike" cap="none" normalizeH="0" baseline="0" dirty="0" err="1">
                <a:ln>
                  <a:noFill/>
                </a:ln>
                <a:solidFill>
                  <a:srgbClr val="000000"/>
                </a:solidFill>
                <a:effectLst/>
                <a:latin typeface="Arial" panose="020B0604020202020204" pitchFamily="34" charset="0"/>
              </a:rPr>
              <a:t>εσωτερικές</a:t>
            </a:r>
            <a:r>
              <a:rPr kumimoji="0" lang="en-US" altLang="en-US" sz="1000" b="0" i="0" u="none" strike="noStrike" cap="none" normalizeH="0" baseline="0" dirty="0">
                <a:ln>
                  <a:noFill/>
                </a:ln>
                <a:solidFill>
                  <a:srgbClr val="000000"/>
                </a:solidFill>
                <a:effectLst/>
                <a:latin typeface="Arial" panose="020B0604020202020204" pitchFamily="34" charset="0"/>
              </a:rPr>
              <a:t> π</a:t>
            </a:r>
            <a:r>
              <a:rPr kumimoji="0" lang="en-US" altLang="en-US" sz="1000" b="0" i="0" u="none" strike="noStrike" cap="none" normalizeH="0" baseline="0" dirty="0" err="1">
                <a:ln>
                  <a:noFill/>
                </a:ln>
                <a:solidFill>
                  <a:srgbClr val="000000"/>
                </a:solidFill>
                <a:effectLst/>
                <a:latin typeface="Arial" panose="020B0604020202020204" pitchFamily="34" charset="0"/>
              </a:rPr>
              <a:t>ροεξοχές</a:t>
            </a:r>
            <a:r>
              <a:rPr kumimoji="0" lang="en-US" altLang="en-US" sz="1000" b="0" i="0" u="none" strike="noStrike" cap="none" normalizeH="0" baseline="0" dirty="0">
                <a:ln>
                  <a:noFill/>
                </a:ln>
                <a:solidFill>
                  <a:srgbClr val="000000"/>
                </a:solidFill>
                <a:effectLst/>
                <a:latin typeface="Arial" panose="020B0604020202020204" pitchFamily="34" charset="0"/>
              </a:rPr>
              <a:t>/</a:t>
            </a:r>
            <a:r>
              <a:rPr kumimoji="0" lang="en-US" altLang="en-US" sz="1000" b="0" i="0" u="none" strike="noStrike" cap="none" normalizeH="0" baseline="0" dirty="0" err="1">
                <a:ln>
                  <a:noFill/>
                </a:ln>
                <a:solidFill>
                  <a:srgbClr val="000000"/>
                </a:solidFill>
                <a:effectLst/>
                <a:latin typeface="Arial" panose="020B0604020202020204" pitchFamily="34" charset="0"/>
              </a:rPr>
              <a:t>εσοχές</a:t>
            </a:r>
            <a:r>
              <a:rPr kumimoji="0" lang="en-US" altLang="en-US" sz="1000" b="0" i="0" u="none" strike="noStrike" cap="none" normalizeH="0" baseline="0" dirty="0">
                <a:ln>
                  <a:noFill/>
                </a:ln>
                <a:solidFill>
                  <a:srgbClr val="000000"/>
                </a:solidFill>
                <a:effectLst/>
                <a:latin typeface="Arial" panose="020B0604020202020204" pitchFamily="34" charset="0"/>
              </a:rPr>
              <a:t> </a:t>
            </a:r>
            <a:r>
              <a:rPr kumimoji="0" lang="en-US" altLang="en-US" sz="1000" b="0" i="0" u="none" strike="noStrike" cap="none" normalizeH="0" baseline="0" dirty="0" err="1">
                <a:ln>
                  <a:noFill/>
                </a:ln>
                <a:solidFill>
                  <a:srgbClr val="000000"/>
                </a:solidFill>
                <a:effectLst/>
                <a:latin typeface="Arial" panose="020B0604020202020204" pitchFamily="34" charset="0"/>
              </a:rPr>
              <a:t>στο</a:t>
            </a:r>
            <a:r>
              <a:rPr kumimoji="0" lang="en-US" altLang="en-US" sz="1000" b="0" i="0" u="none" strike="noStrike" cap="none" normalizeH="0" baseline="0" dirty="0">
                <a:ln>
                  <a:noFill/>
                </a:ln>
                <a:solidFill>
                  <a:srgbClr val="000000"/>
                </a:solidFill>
                <a:effectLst/>
                <a:latin typeface="Arial" panose="020B0604020202020204" pitchFamily="34" charset="0"/>
              </a:rPr>
              <a:t> </a:t>
            </a:r>
            <a:r>
              <a:rPr kumimoji="0" lang="en-US" altLang="en-US" sz="1000" b="0" i="0" u="none" strike="noStrike" cap="none" normalizeH="0" baseline="0" dirty="0" err="1">
                <a:ln>
                  <a:noFill/>
                </a:ln>
                <a:solidFill>
                  <a:srgbClr val="000000"/>
                </a:solidFill>
                <a:effectLst/>
                <a:latin typeface="Arial" panose="020B0604020202020204" pitchFamily="34" charset="0"/>
              </a:rPr>
              <a:t>γυ</a:t>
            </a:r>
            <a:r>
              <a:rPr kumimoji="0" lang="en-US" altLang="en-US" sz="1000" b="0" i="0" u="none" strike="noStrike" cap="none" normalizeH="0" baseline="0" dirty="0">
                <a:ln>
                  <a:noFill/>
                </a:ln>
                <a:solidFill>
                  <a:srgbClr val="000000"/>
                </a:solidFill>
                <a:effectLst/>
                <a:latin typeface="Arial" panose="020B0604020202020204" pitchFamily="34" charset="0"/>
              </a:rPr>
              <a:t>α</a:t>
            </a:r>
            <a:r>
              <a:rPr kumimoji="0" lang="en-US" altLang="en-US" sz="1000" b="0" i="0" u="none" strike="noStrike" cap="none" normalizeH="0" baseline="0" dirty="0" err="1">
                <a:ln>
                  <a:noFill/>
                </a:ln>
                <a:solidFill>
                  <a:srgbClr val="000000"/>
                </a:solidFill>
                <a:effectLst/>
                <a:latin typeface="Arial" panose="020B0604020202020204" pitchFamily="34" charset="0"/>
              </a:rPr>
              <a:t>λί</a:t>
            </a:r>
            <a:r>
              <a:rPr kumimoji="0" lang="en-US" altLang="en-US" sz="1000" b="0" i="0" u="none" strike="noStrike" cap="none" normalizeH="0" baseline="0" dirty="0">
                <a:ln>
                  <a:noFill/>
                </a:ln>
                <a:solidFill>
                  <a:srgbClr val="000000"/>
                </a:solidFill>
                <a:effectLst/>
                <a:latin typeface="Arial" panose="020B0604020202020204" pitchFamily="34" charset="0"/>
              </a:rPr>
              <a:t>.</a:t>
            </a: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err="1">
                <a:ln>
                  <a:noFill/>
                </a:ln>
                <a:solidFill>
                  <a:srgbClr val="000000"/>
                </a:solidFill>
                <a:effectLst/>
                <a:latin typeface="Arial" panose="020B0604020202020204" pitchFamily="34" charset="0"/>
              </a:rPr>
              <a:t>Κ</a:t>
            </a:r>
            <a:r>
              <a:rPr kumimoji="0" lang="en-US" altLang="en-US" sz="1800" b="0" i="0" u="none" strike="noStrike" cap="none" normalizeH="0" baseline="0" dirty="0">
                <a:ln>
                  <a:noFill/>
                </a:ln>
                <a:solidFill>
                  <a:srgbClr val="000000"/>
                </a:solidFill>
                <a:effectLst/>
                <a:latin typeface="Arial" panose="020B0604020202020204" pitchFamily="34" charset="0"/>
              </a:rPr>
              <a:t>α</a:t>
            </a:r>
            <a:r>
              <a:rPr kumimoji="0" lang="en-US" altLang="en-US" sz="1800" b="0" i="0" u="none" strike="noStrike" cap="none" normalizeH="0" baseline="0" dirty="0" err="1">
                <a:ln>
                  <a:noFill/>
                </a:ln>
                <a:solidFill>
                  <a:srgbClr val="000000"/>
                </a:solidFill>
                <a:effectLst/>
                <a:latin typeface="Arial" panose="020B0604020202020204" pitchFamily="34" charset="0"/>
              </a:rPr>
              <a:t>τά</a:t>
            </a:r>
            <a:r>
              <a:rPr kumimoji="0" lang="en-US" altLang="en-US" sz="1800" b="0" i="0" u="none" strike="noStrike" cap="none" normalizeH="0" baseline="0" dirty="0">
                <a:ln>
                  <a:noFill/>
                </a:ln>
                <a:solidFill>
                  <a:srgbClr val="000000"/>
                </a:solidFill>
                <a:effectLst/>
                <a:latin typeface="Arial" panose="020B0604020202020204" pitchFamily="34" charset="0"/>
              </a:rPr>
              <a:t> </a:t>
            </a:r>
            <a:r>
              <a:rPr kumimoji="0" lang="en-US" altLang="en-US" sz="1800" b="0" i="0" u="none" strike="noStrike" cap="none" normalizeH="0" baseline="0" dirty="0" err="1">
                <a:ln>
                  <a:noFill/>
                </a:ln>
                <a:solidFill>
                  <a:srgbClr val="000000"/>
                </a:solidFill>
                <a:effectLst/>
                <a:latin typeface="Arial" panose="020B0604020202020204" pitchFamily="34" charset="0"/>
              </a:rPr>
              <a:t>την</a:t>
            </a:r>
            <a:r>
              <a:rPr kumimoji="0" lang="en-US" altLang="en-US" sz="1800" b="0" i="0" u="none" strike="noStrike" cap="none" normalizeH="0" baseline="0" dirty="0">
                <a:ln>
                  <a:noFill/>
                </a:ln>
                <a:solidFill>
                  <a:srgbClr val="000000"/>
                </a:solidFill>
                <a:effectLst/>
                <a:latin typeface="Arial" panose="020B0604020202020204" pitchFamily="34" charset="0"/>
              </a:rPr>
              <a:t> α</a:t>
            </a:r>
            <a:r>
              <a:rPr kumimoji="0" lang="en-US" altLang="en-US" sz="1800" b="0" i="0" u="none" strike="noStrike" cap="none" normalizeH="0" baseline="0" dirty="0" err="1">
                <a:ln>
                  <a:noFill/>
                </a:ln>
                <a:solidFill>
                  <a:srgbClr val="000000"/>
                </a:solidFill>
                <a:effectLst/>
                <a:latin typeface="Arial" panose="020B0604020202020204" pitchFamily="34" charset="0"/>
              </a:rPr>
              <a:t>νάδευση</a:t>
            </a:r>
            <a:r>
              <a:rPr kumimoji="0" lang="en-US" altLang="en-US" sz="1800" b="0" i="0" u="none" strike="noStrike" cap="none" normalizeH="0" baseline="0" dirty="0">
                <a:ln>
                  <a:noFill/>
                </a:ln>
                <a:solidFill>
                  <a:srgbClr val="000000"/>
                </a:solidFill>
                <a:effectLst/>
                <a:latin typeface="Arial" panose="020B0604020202020204" pitchFamily="34" charset="0"/>
              </a:rPr>
              <a:t>:</a:t>
            </a: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rgbClr val="000000"/>
                </a:solidFill>
                <a:effectLst/>
                <a:latin typeface="Arial" panose="020B0604020202020204" pitchFamily="34" charset="0"/>
              </a:rPr>
              <a:t>«</a:t>
            </a:r>
            <a:r>
              <a:rPr kumimoji="0" lang="en-US" altLang="en-US" sz="1800" b="0" i="0" u="none" strike="noStrike" cap="none" normalizeH="0" baseline="0" dirty="0" err="1">
                <a:ln>
                  <a:noFill/>
                </a:ln>
                <a:solidFill>
                  <a:srgbClr val="000000"/>
                </a:solidFill>
                <a:effectLst/>
                <a:latin typeface="Arial" panose="020B0604020202020204" pitchFamily="34" charset="0"/>
              </a:rPr>
              <a:t>σ</a:t>
            </a:r>
            <a:r>
              <a:rPr kumimoji="0" lang="en-US" altLang="en-US" sz="1800" b="0" i="0" u="none" strike="noStrike" cap="none" normalizeH="0" baseline="0" dirty="0">
                <a:ln>
                  <a:noFill/>
                </a:ln>
                <a:solidFill>
                  <a:srgbClr val="000000"/>
                </a:solidFill>
                <a:effectLst/>
                <a:latin typeface="Arial" panose="020B0604020202020204" pitchFamily="34" charset="0"/>
              </a:rPr>
              <a:t>π</a:t>
            </a:r>
            <a:r>
              <a:rPr kumimoji="0" lang="en-US" altLang="en-US" sz="1800" b="0" i="0" u="none" strike="noStrike" cap="none" normalizeH="0" baseline="0" dirty="0" err="1">
                <a:ln>
                  <a:noFill/>
                </a:ln>
                <a:solidFill>
                  <a:srgbClr val="000000"/>
                </a:solidFill>
                <a:effectLst/>
                <a:latin typeface="Arial" panose="020B0604020202020204" pitchFamily="34" charset="0"/>
              </a:rPr>
              <a:t>άνε</a:t>
            </a:r>
            <a:r>
              <a:rPr kumimoji="0" lang="en-US" altLang="en-US" sz="1800" b="0" i="0" u="none" strike="noStrike" cap="none" normalizeH="0" baseline="0" dirty="0">
                <a:ln>
                  <a:noFill/>
                </a:ln>
                <a:solidFill>
                  <a:srgbClr val="000000"/>
                </a:solidFill>
                <a:effectLst/>
                <a:latin typeface="Arial" panose="020B0604020202020204" pitchFamily="34" charset="0"/>
              </a:rPr>
              <a:t>» </a:t>
            </a:r>
            <a:r>
              <a:rPr kumimoji="0" lang="en-US" altLang="en-US" sz="1800" b="0" i="0" u="none" strike="noStrike" cap="none" normalizeH="0" baseline="0" dirty="0" err="1">
                <a:ln>
                  <a:noFill/>
                </a:ln>
                <a:solidFill>
                  <a:srgbClr val="000000"/>
                </a:solidFill>
                <a:effectLst/>
                <a:latin typeface="Arial" panose="020B0604020202020204" pitchFamily="34" charset="0"/>
              </a:rPr>
              <a:t>τη</a:t>
            </a:r>
            <a:r>
              <a:rPr kumimoji="0" lang="en-US" altLang="en-US" sz="1800" b="0" i="0" u="none" strike="noStrike" cap="none" normalizeH="0" baseline="0" dirty="0">
                <a:ln>
                  <a:noFill/>
                </a:ln>
                <a:solidFill>
                  <a:srgbClr val="000000"/>
                </a:solidFill>
                <a:effectLst/>
                <a:latin typeface="Arial" panose="020B0604020202020204" pitchFamily="34" charset="0"/>
              </a:rPr>
              <a:t> </a:t>
            </a:r>
            <a:r>
              <a:rPr kumimoji="0" lang="en-US" altLang="en-US" sz="1800" b="0" i="0" u="none" strike="noStrike" cap="none" normalizeH="0" baseline="0" dirty="0" err="1">
                <a:ln>
                  <a:noFill/>
                </a:ln>
                <a:solidFill>
                  <a:srgbClr val="000000"/>
                </a:solidFill>
                <a:effectLst/>
                <a:latin typeface="Arial" panose="020B0604020202020204" pitchFamily="34" charset="0"/>
              </a:rPr>
              <a:t>ομ</a:t>
            </a:r>
            <a:r>
              <a:rPr kumimoji="0" lang="en-US" altLang="en-US" sz="1800" b="0" i="0" u="none" strike="noStrike" cap="none" normalizeH="0" baseline="0" dirty="0">
                <a:ln>
                  <a:noFill/>
                </a:ln>
                <a:solidFill>
                  <a:srgbClr val="000000"/>
                </a:solidFill>
                <a:effectLst/>
                <a:latin typeface="Arial" panose="020B0604020202020204" pitchFamily="34" charset="0"/>
              </a:rPr>
              <a:t>α</a:t>
            </a:r>
            <a:r>
              <a:rPr kumimoji="0" lang="en-US" altLang="en-US" sz="1800" b="0" i="0" u="none" strike="noStrike" cap="none" normalizeH="0" baseline="0" dirty="0" err="1">
                <a:ln>
                  <a:noFill/>
                </a:ln>
                <a:solidFill>
                  <a:srgbClr val="000000"/>
                </a:solidFill>
                <a:effectLst/>
                <a:latin typeface="Arial" panose="020B0604020202020204" pitchFamily="34" charset="0"/>
              </a:rPr>
              <a:t>λή</a:t>
            </a:r>
            <a:r>
              <a:rPr kumimoji="0" lang="en-US" altLang="en-US" sz="1800" b="0" i="0" u="none" strike="noStrike" cap="none" normalizeH="0" baseline="0" dirty="0">
                <a:ln>
                  <a:noFill/>
                </a:ln>
                <a:solidFill>
                  <a:srgbClr val="000000"/>
                </a:solidFill>
                <a:effectLst/>
                <a:latin typeface="Arial" panose="020B0604020202020204" pitchFamily="34" charset="0"/>
              </a:rPr>
              <a:t> </a:t>
            </a:r>
            <a:r>
              <a:rPr kumimoji="0" lang="en-US" altLang="en-US" sz="1800" b="0" i="0" u="none" strike="noStrike" cap="none" normalizeH="0" baseline="0" dirty="0" err="1">
                <a:ln>
                  <a:noFill/>
                </a:ln>
                <a:solidFill>
                  <a:srgbClr val="000000"/>
                </a:solidFill>
                <a:effectLst/>
                <a:latin typeface="Arial" panose="020B0604020202020204" pitchFamily="34" charset="0"/>
              </a:rPr>
              <a:t>ροή</a:t>
            </a:r>
            <a:r>
              <a:rPr kumimoji="0" lang="en-US" altLang="en-US" sz="1800" b="0" i="0" u="none" strike="noStrike" cap="none" normalizeH="0" baseline="0" dirty="0">
                <a:ln>
                  <a:noFill/>
                </a:ln>
                <a:solidFill>
                  <a:srgbClr val="000000"/>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rgbClr val="000000"/>
                </a:solidFill>
                <a:effectLst/>
                <a:latin typeface="Arial" panose="020B0604020202020204" pitchFamily="34" charset="0"/>
              </a:rPr>
              <a:t>π</a:t>
            </a:r>
            <a:r>
              <a:rPr kumimoji="0" lang="en-US" altLang="en-US" sz="1800" b="0" i="0" u="none" strike="noStrike" cap="none" normalizeH="0" baseline="0" dirty="0" err="1">
                <a:ln>
                  <a:noFill/>
                </a:ln>
                <a:solidFill>
                  <a:srgbClr val="000000"/>
                </a:solidFill>
                <a:effectLst/>
                <a:latin typeface="Arial" panose="020B0604020202020204" pitchFamily="34" charset="0"/>
              </a:rPr>
              <a:t>ροκ</a:t>
            </a:r>
            <a:r>
              <a:rPr kumimoji="0" lang="en-US" altLang="en-US" sz="1800" b="0" i="0" u="none" strike="noStrike" cap="none" normalizeH="0" baseline="0" dirty="0">
                <a:ln>
                  <a:noFill/>
                </a:ln>
                <a:solidFill>
                  <a:srgbClr val="000000"/>
                </a:solidFill>
                <a:effectLst/>
                <a:latin typeface="Arial" panose="020B0604020202020204" pitchFamily="34" charset="0"/>
              </a:rPr>
              <a:t>α</a:t>
            </a:r>
            <a:r>
              <a:rPr kumimoji="0" lang="en-US" altLang="en-US" sz="1800" b="0" i="0" u="none" strike="noStrike" cap="none" normalizeH="0" baseline="0" dirty="0" err="1">
                <a:ln>
                  <a:noFill/>
                </a:ln>
                <a:solidFill>
                  <a:srgbClr val="000000"/>
                </a:solidFill>
                <a:effectLst/>
                <a:latin typeface="Arial" panose="020B0604020202020204" pitchFamily="34" charset="0"/>
              </a:rPr>
              <a:t>λούν</a:t>
            </a:r>
            <a:r>
              <a:rPr kumimoji="0" lang="en-US" altLang="en-US" sz="1800" b="0" i="0" u="none" strike="noStrike" cap="none" normalizeH="0" baseline="0" dirty="0">
                <a:ln>
                  <a:noFill/>
                </a:ln>
                <a:solidFill>
                  <a:srgbClr val="000000"/>
                </a:solidFill>
                <a:effectLst/>
                <a:latin typeface="Arial" panose="020B0604020202020204" pitchFamily="34" charset="0"/>
              </a:rPr>
              <a:t> </a:t>
            </a:r>
            <a:r>
              <a:rPr kumimoji="0" lang="en-US" altLang="en-US" sz="1800" b="0" i="0" u="none" strike="noStrike" cap="none" normalizeH="0" baseline="0" dirty="0" err="1">
                <a:ln>
                  <a:noFill/>
                </a:ln>
                <a:solidFill>
                  <a:srgbClr val="000000"/>
                </a:solidFill>
                <a:effectLst/>
                <a:latin typeface="Arial" panose="020B0604020202020204" pitchFamily="34" charset="0"/>
              </a:rPr>
              <a:t>τυρ</a:t>
            </a:r>
            <a:r>
              <a:rPr kumimoji="0" lang="en-US" altLang="en-US" sz="1800" b="0" i="0" u="none" strike="noStrike" cap="none" normalizeH="0" baseline="0" dirty="0">
                <a:ln>
                  <a:noFill/>
                </a:ln>
                <a:solidFill>
                  <a:srgbClr val="000000"/>
                </a:solidFill>
                <a:effectLst/>
                <a:latin typeface="Arial" panose="020B0604020202020204" pitchFamily="34" charset="0"/>
              </a:rPr>
              <a:t>β</a:t>
            </a:r>
            <a:r>
              <a:rPr kumimoji="0" lang="en-US" altLang="en-US" sz="1800" b="0" i="0" u="none" strike="noStrike" cap="none" normalizeH="0" baseline="0" dirty="0" err="1">
                <a:ln>
                  <a:noFill/>
                </a:ln>
                <a:solidFill>
                  <a:srgbClr val="000000"/>
                </a:solidFill>
                <a:effectLst/>
                <a:latin typeface="Arial" panose="020B0604020202020204" pitchFamily="34" charset="0"/>
              </a:rPr>
              <a:t>ώδη</a:t>
            </a:r>
            <a:r>
              <a:rPr kumimoji="0" lang="en-US" altLang="en-US" sz="1800" b="0" i="0" u="none" strike="noStrike" cap="none" normalizeH="0" baseline="0" dirty="0">
                <a:ln>
                  <a:noFill/>
                </a:ln>
                <a:solidFill>
                  <a:srgbClr val="000000"/>
                </a:solidFill>
                <a:effectLst/>
                <a:latin typeface="Arial" panose="020B0604020202020204" pitchFamily="34" charset="0"/>
              </a:rPr>
              <a:t> </a:t>
            </a:r>
            <a:r>
              <a:rPr kumimoji="0" lang="en-US" altLang="en-US" sz="1800" b="0" i="0" u="none" strike="noStrike" cap="none" normalizeH="0" baseline="0" dirty="0" err="1">
                <a:ln>
                  <a:noFill/>
                </a:ln>
                <a:solidFill>
                  <a:srgbClr val="000000"/>
                </a:solidFill>
                <a:effectLst/>
                <a:latin typeface="Arial" panose="020B0604020202020204" pitchFamily="34" charset="0"/>
              </a:rPr>
              <a:t>ροή</a:t>
            </a:r>
            <a:r>
              <a:rPr kumimoji="0" lang="en-US" altLang="en-US" sz="1800" b="0" i="0" u="none" strike="noStrike" cap="none" normalizeH="0" baseline="0" dirty="0">
                <a:ln>
                  <a:noFill/>
                </a:ln>
                <a:solidFill>
                  <a:srgbClr val="000000"/>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err="1">
                <a:ln>
                  <a:noFill/>
                </a:ln>
                <a:solidFill>
                  <a:srgbClr val="000000"/>
                </a:solidFill>
                <a:effectLst/>
                <a:latin typeface="Arial" panose="020B0604020202020204" pitchFamily="34" charset="0"/>
              </a:rPr>
              <a:t>δημιουργούν</a:t>
            </a:r>
            <a:r>
              <a:rPr kumimoji="0" lang="en-US" altLang="en-US" sz="1800" b="0" i="0" u="none" strike="noStrike" cap="none" normalizeH="0" baseline="0" dirty="0">
                <a:ln>
                  <a:noFill/>
                </a:ln>
                <a:solidFill>
                  <a:srgbClr val="000000"/>
                </a:solidFill>
                <a:effectLst/>
                <a:latin typeface="Arial" panose="020B0604020202020204" pitchFamily="34" charset="0"/>
              </a:rPr>
              <a:t> π</a:t>
            </a:r>
            <a:r>
              <a:rPr kumimoji="0" lang="en-US" altLang="en-US" sz="1800" b="0" i="0" u="none" strike="noStrike" cap="none" normalizeH="0" baseline="0" dirty="0" err="1">
                <a:ln>
                  <a:noFill/>
                </a:ln>
                <a:solidFill>
                  <a:srgbClr val="000000"/>
                </a:solidFill>
                <a:effectLst/>
                <a:latin typeface="Arial" panose="020B0604020202020204" pitchFamily="34" charset="0"/>
              </a:rPr>
              <a:t>ερισσότερο</a:t>
            </a:r>
            <a:r>
              <a:rPr kumimoji="0" lang="en-US" altLang="en-US" sz="1800" b="0" i="0" u="none" strike="noStrike" cap="none" normalizeH="0" baseline="0" dirty="0">
                <a:ln>
                  <a:noFill/>
                </a:ln>
                <a:solidFill>
                  <a:srgbClr val="000000"/>
                </a:solidFill>
                <a:effectLst/>
                <a:latin typeface="Arial" panose="020B0604020202020204" pitchFamily="34" charset="0"/>
              </a:rPr>
              <a:t> α</a:t>
            </a:r>
            <a:r>
              <a:rPr kumimoji="0" lang="en-US" altLang="en-US" sz="1800" b="0" i="0" u="none" strike="noStrike" cap="none" normalizeH="0" baseline="0" dirty="0" err="1">
                <a:ln>
                  <a:noFill/>
                </a:ln>
                <a:solidFill>
                  <a:srgbClr val="000000"/>
                </a:solidFill>
                <a:effectLst/>
                <a:latin typeface="Arial" panose="020B0604020202020204" pitchFamily="34" charset="0"/>
              </a:rPr>
              <a:t>φρισμό</a:t>
            </a:r>
            <a:r>
              <a:rPr kumimoji="0" lang="en-US" altLang="en-US" sz="1800" b="0" i="0" u="none" strike="noStrike" cap="none" normalizeH="0" baseline="0" dirty="0">
                <a:ln>
                  <a:noFill/>
                </a:ln>
                <a:solidFill>
                  <a:srgbClr val="000000"/>
                </a:solidFill>
                <a:effectLst/>
                <a:latin typeface="Arial" panose="020B0604020202020204" pitchFamily="34" charset="0"/>
              </a:rPr>
              <a:t> </a:t>
            </a:r>
            <a:r>
              <a:rPr kumimoji="0" lang="en-US" altLang="en-US" sz="1800" b="0" i="0" u="none" strike="noStrike" cap="none" normalizeH="0" baseline="0" dirty="0" err="1">
                <a:ln>
                  <a:noFill/>
                </a:ln>
                <a:solidFill>
                  <a:srgbClr val="000000"/>
                </a:solidFill>
                <a:effectLst/>
                <a:latin typeface="Arial" panose="020B0604020202020204" pitchFamily="34" charset="0"/>
              </a:rPr>
              <a:t>κ</a:t>
            </a:r>
            <a:r>
              <a:rPr kumimoji="0" lang="en-US" altLang="en-US" sz="1800" b="0" i="0" u="none" strike="noStrike" cap="none" normalizeH="0" baseline="0" dirty="0">
                <a:ln>
                  <a:noFill/>
                </a:ln>
                <a:solidFill>
                  <a:srgbClr val="000000"/>
                </a:solidFill>
                <a:effectLst/>
                <a:latin typeface="Arial" panose="020B0604020202020204" pitchFamily="34" charset="0"/>
              </a:rPr>
              <a:t>α</a:t>
            </a:r>
            <a:r>
              <a:rPr kumimoji="0" lang="en-US" altLang="en-US" sz="1800" b="0" i="0" u="none" strike="noStrike" cap="none" normalizeH="0" baseline="0" dirty="0" err="1">
                <a:ln>
                  <a:noFill/>
                </a:ln>
                <a:solidFill>
                  <a:srgbClr val="000000"/>
                </a:solidFill>
                <a:effectLst/>
                <a:latin typeface="Arial" panose="020B0604020202020204" pitchFamily="34" charset="0"/>
              </a:rPr>
              <a:t>ι</a:t>
            </a:r>
            <a:r>
              <a:rPr kumimoji="0" lang="en-US" altLang="en-US" sz="1800" b="0" i="0" u="none" strike="noStrike" cap="none" normalizeH="0" baseline="0" dirty="0">
                <a:ln>
                  <a:noFill/>
                </a:ln>
                <a:solidFill>
                  <a:srgbClr val="000000"/>
                </a:solidFill>
                <a:effectLst/>
                <a:latin typeface="Arial" panose="020B0604020202020204" pitchFamily="34" charset="0"/>
              </a:rPr>
              <a:t> </a:t>
            </a:r>
            <a:r>
              <a:rPr kumimoji="0" lang="en-US" altLang="en-US" sz="1800" b="0" i="0" u="none" strike="noStrike" cap="none" normalizeH="0" baseline="0" dirty="0" err="1">
                <a:ln>
                  <a:noFill/>
                </a:ln>
                <a:solidFill>
                  <a:srgbClr val="000000"/>
                </a:solidFill>
                <a:effectLst/>
                <a:latin typeface="Arial" panose="020B0604020202020204" pitchFamily="34" charset="0"/>
              </a:rPr>
              <a:t>φυσ</a:t>
            </a:r>
            <a:r>
              <a:rPr kumimoji="0" lang="en-US" altLang="en-US" sz="1800" b="0" i="0" u="none" strike="noStrike" cap="none" normalizeH="0" baseline="0" dirty="0">
                <a:ln>
                  <a:noFill/>
                </a:ln>
                <a:solidFill>
                  <a:srgbClr val="000000"/>
                </a:solidFill>
                <a:effectLst/>
                <a:latin typeface="Arial" panose="020B0604020202020204" pitchFamily="34" charset="0"/>
              </a:rPr>
              <a:t>α</a:t>
            </a:r>
            <a:r>
              <a:rPr kumimoji="0" lang="en-US" altLang="en-US" sz="1800" b="0" i="0" u="none" strike="noStrike" cap="none" normalizeH="0" baseline="0" dirty="0" err="1">
                <a:ln>
                  <a:noFill/>
                </a:ln>
                <a:solidFill>
                  <a:srgbClr val="000000"/>
                </a:solidFill>
                <a:effectLst/>
                <a:latin typeface="Arial" panose="020B0604020202020204" pitchFamily="34" charset="0"/>
              </a:rPr>
              <a:t>λίδες</a:t>
            </a:r>
            <a:r>
              <a:rPr kumimoji="0" lang="en-US" altLang="en-US" sz="1800" b="0" i="0" u="none" strike="noStrike" cap="none" normalizeH="0" baseline="0" dirty="0">
                <a:ln>
                  <a:noFill/>
                </a:ln>
                <a:solidFill>
                  <a:srgbClr val="000000"/>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rgbClr val="000000"/>
                </a:solidFill>
                <a:effectLst/>
                <a:latin typeface="Arial" panose="020B0604020202020204" pitchFamily="34" charset="0"/>
              </a:rPr>
              <a:t>α</a:t>
            </a:r>
            <a:r>
              <a:rPr kumimoji="0" lang="en-US" altLang="en-US" sz="1800" b="0" i="0" u="none" strike="noStrike" cap="none" normalizeH="0" baseline="0" dirty="0" err="1">
                <a:ln>
                  <a:noFill/>
                </a:ln>
                <a:solidFill>
                  <a:srgbClr val="000000"/>
                </a:solidFill>
                <a:effectLst/>
                <a:latin typeface="Arial" panose="020B0604020202020204" pitchFamily="34" charset="0"/>
              </a:rPr>
              <a:t>υξάνουν</a:t>
            </a:r>
            <a:r>
              <a:rPr kumimoji="0" lang="en-US" altLang="en-US" sz="1800" b="0" i="0" u="none" strike="noStrike" cap="none" normalizeH="0" baseline="0" dirty="0">
                <a:ln>
                  <a:noFill/>
                </a:ln>
                <a:solidFill>
                  <a:srgbClr val="000000"/>
                </a:solidFill>
                <a:effectLst/>
                <a:latin typeface="Arial" panose="020B0604020202020204" pitchFamily="34" charset="0"/>
              </a:rPr>
              <a:t> π</a:t>
            </a:r>
            <a:r>
              <a:rPr kumimoji="0" lang="en-US" altLang="en-US" sz="1800" b="0" i="0" u="none" strike="noStrike" cap="none" normalizeH="0" baseline="0" dirty="0" err="1">
                <a:ln>
                  <a:noFill/>
                </a:ln>
                <a:solidFill>
                  <a:srgbClr val="000000"/>
                </a:solidFill>
                <a:effectLst/>
                <a:latin typeface="Arial" panose="020B0604020202020204" pitchFamily="34" charset="0"/>
              </a:rPr>
              <a:t>ολύ</a:t>
            </a:r>
            <a:r>
              <a:rPr kumimoji="0" lang="en-US" altLang="en-US" sz="1800" b="0" i="0" u="none" strike="noStrike" cap="none" normalizeH="0" baseline="0" dirty="0">
                <a:ln>
                  <a:noFill/>
                </a:ln>
                <a:solidFill>
                  <a:srgbClr val="000000"/>
                </a:solidFill>
                <a:effectLst/>
                <a:latin typeface="Arial" panose="020B0604020202020204" pitchFamily="34" charset="0"/>
              </a:rPr>
              <a:t> </a:t>
            </a:r>
            <a:r>
              <a:rPr kumimoji="0" lang="en-US" altLang="en-US" sz="1800" b="0" i="0" u="none" strike="noStrike" cap="none" normalizeH="0" baseline="0" dirty="0" err="1">
                <a:ln>
                  <a:noFill/>
                </a:ln>
                <a:solidFill>
                  <a:srgbClr val="000000"/>
                </a:solidFill>
                <a:effectLst/>
                <a:latin typeface="Arial" panose="020B0604020202020204" pitchFamily="34" charset="0"/>
              </a:rPr>
              <a:t>την</a:t>
            </a:r>
            <a:r>
              <a:rPr kumimoji="0" lang="en-US" altLang="en-US" sz="1800" b="0" i="0" u="none" strike="noStrike" cap="none" normalizeH="0" baseline="0" dirty="0">
                <a:ln>
                  <a:noFill/>
                </a:ln>
                <a:solidFill>
                  <a:srgbClr val="000000"/>
                </a:solidFill>
                <a:effectLst/>
                <a:latin typeface="Arial" panose="020B0604020202020204" pitchFamily="34" charset="0"/>
              </a:rPr>
              <a:t> </a:t>
            </a:r>
            <a:r>
              <a:rPr kumimoji="0" lang="en-US" altLang="en-US" sz="1800" b="0" i="0" u="none" strike="noStrike" cap="none" normalizeH="0" baseline="0" dirty="0" err="1">
                <a:ln>
                  <a:noFill/>
                </a:ln>
                <a:solidFill>
                  <a:srgbClr val="000000"/>
                </a:solidFill>
                <a:effectLst/>
                <a:latin typeface="Arial" panose="020B0604020202020204" pitchFamily="34" charset="0"/>
              </a:rPr>
              <a:t>ε</a:t>
            </a:r>
            <a:r>
              <a:rPr kumimoji="0" lang="en-US" altLang="en-US" sz="1800" b="0" i="0" u="none" strike="noStrike" cap="none" normalizeH="0" baseline="0" dirty="0">
                <a:ln>
                  <a:noFill/>
                </a:ln>
                <a:solidFill>
                  <a:srgbClr val="000000"/>
                </a:solidFill>
                <a:effectLst/>
                <a:latin typeface="Arial" panose="020B0604020202020204" pitchFamily="34" charset="0"/>
              </a:rPr>
              <a:t>π</a:t>
            </a:r>
            <a:r>
              <a:rPr kumimoji="0" lang="en-US" altLang="en-US" sz="1800" b="0" i="0" u="none" strike="noStrike" cap="none" normalizeH="0" baseline="0" dirty="0" err="1">
                <a:ln>
                  <a:noFill/>
                </a:ln>
                <a:solidFill>
                  <a:srgbClr val="000000"/>
                </a:solidFill>
                <a:effectLst/>
                <a:latin typeface="Arial" panose="020B0604020202020204" pitchFamily="34" charset="0"/>
              </a:rPr>
              <a:t>ιφάνει</a:t>
            </a:r>
            <a:r>
              <a:rPr kumimoji="0" lang="en-US" altLang="en-US" sz="1800" b="0" i="0" u="none" strike="noStrike" cap="none" normalizeH="0" baseline="0" dirty="0">
                <a:ln>
                  <a:noFill/>
                </a:ln>
                <a:solidFill>
                  <a:srgbClr val="000000"/>
                </a:solidFill>
                <a:effectLst/>
                <a:latin typeface="Arial" panose="020B0604020202020204" pitchFamily="34" charset="0"/>
              </a:rPr>
              <a:t>α </a:t>
            </a:r>
            <a:r>
              <a:rPr kumimoji="0" lang="en-US" altLang="en-US" sz="1800" b="0" i="0" u="none" strike="noStrike" cap="none" normalizeH="0" baseline="0" dirty="0" err="1">
                <a:ln>
                  <a:noFill/>
                </a:ln>
                <a:solidFill>
                  <a:srgbClr val="000000"/>
                </a:solidFill>
                <a:effectLst/>
                <a:latin typeface="Arial" panose="020B0604020202020204" pitchFamily="34" charset="0"/>
              </a:rPr>
              <a:t>ε</a:t>
            </a:r>
            <a:r>
              <a:rPr kumimoji="0" lang="en-US" altLang="en-US" sz="1800" b="0" i="0" u="none" strike="noStrike" cap="none" normalizeH="0" baseline="0" dirty="0">
                <a:ln>
                  <a:noFill/>
                </a:ln>
                <a:solidFill>
                  <a:srgbClr val="000000"/>
                </a:solidFill>
                <a:effectLst/>
                <a:latin typeface="Arial" panose="020B0604020202020204" pitchFamily="34" charset="0"/>
              </a:rPr>
              <a:t>πα</a:t>
            </a:r>
            <a:r>
              <a:rPr kumimoji="0" lang="en-US" altLang="en-US" sz="1800" b="0" i="0" u="none" strike="noStrike" cap="none" normalizeH="0" baseline="0" dirty="0" err="1">
                <a:ln>
                  <a:noFill/>
                </a:ln>
                <a:solidFill>
                  <a:srgbClr val="000000"/>
                </a:solidFill>
                <a:effectLst/>
                <a:latin typeface="Arial" panose="020B0604020202020204" pitchFamily="34" charset="0"/>
              </a:rPr>
              <a:t>φής</a:t>
            </a:r>
            <a:r>
              <a:rPr kumimoji="0" lang="en-US" altLang="en-US" sz="1800" b="0" i="0" u="none" strike="noStrike" cap="none" normalizeH="0" baseline="0" dirty="0">
                <a:ln>
                  <a:noFill/>
                </a:ln>
                <a:solidFill>
                  <a:srgbClr val="000000"/>
                </a:solidFill>
                <a:effectLst/>
                <a:latin typeface="Arial" panose="020B0604020202020204" pitchFamily="34" charset="0"/>
              </a:rPr>
              <a:t> α</a:t>
            </a:r>
            <a:r>
              <a:rPr kumimoji="0" lang="en-US" altLang="en-US" sz="1800" b="0" i="0" u="none" strike="noStrike" cap="none" normalizeH="0" baseline="0" dirty="0" err="1">
                <a:ln>
                  <a:noFill/>
                </a:ln>
                <a:solidFill>
                  <a:srgbClr val="000000"/>
                </a:solidFill>
                <a:effectLst/>
                <a:latin typeface="Arial" panose="020B0604020202020204" pitchFamily="34" charset="0"/>
              </a:rPr>
              <a:t>έρ</a:t>
            </a:r>
            <a:r>
              <a:rPr kumimoji="0" lang="en-US" altLang="en-US" sz="1800" b="0" i="0" u="none" strike="noStrike" cap="none" normalizeH="0" baseline="0" dirty="0">
                <a:ln>
                  <a:noFill/>
                </a:ln>
                <a:solidFill>
                  <a:srgbClr val="000000"/>
                </a:solidFill>
                <a:effectLst/>
                <a:latin typeface="Arial" panose="020B0604020202020204" pitchFamily="34" charset="0"/>
              </a:rPr>
              <a:t>α–</a:t>
            </a:r>
            <a:r>
              <a:rPr kumimoji="0" lang="en-US" altLang="en-US" sz="1800" b="0" i="0" u="none" strike="noStrike" cap="none" normalizeH="0" baseline="0" dirty="0" err="1">
                <a:ln>
                  <a:noFill/>
                </a:ln>
                <a:solidFill>
                  <a:srgbClr val="000000"/>
                </a:solidFill>
                <a:effectLst/>
                <a:latin typeface="Arial" panose="020B0604020202020204" pitchFamily="34" charset="0"/>
              </a:rPr>
              <a:t>υγρού</a:t>
            </a:r>
            <a:r>
              <a:rPr kumimoji="0" lang="en-US" altLang="en-US" sz="1800" b="0" i="0" u="none" strike="noStrike" cap="none" normalizeH="0" baseline="0" dirty="0">
                <a:ln>
                  <a:noFill/>
                </a:ln>
                <a:solidFill>
                  <a:srgbClr val="000000"/>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ext Box 2">
            <a:extLst>
              <a:ext uri="{FF2B5EF4-FFF2-40B4-BE49-F238E27FC236}">
                <a16:creationId xmlns:a16="http://schemas.microsoft.com/office/drawing/2014/main" id="{E72D6E6B-E323-BB9B-F8AC-73A917CA102D}"/>
              </a:ext>
            </a:extLst>
          </p:cNvPr>
          <p:cNvSpPr txBox="1">
            <a:spLocks noChangeArrowheads="1"/>
          </p:cNvSpPr>
          <p:nvPr/>
        </p:nvSpPr>
        <p:spPr bwMode="auto">
          <a:xfrm>
            <a:off x="1828800" y="762000"/>
            <a:ext cx="8458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pPr>
            <a:r>
              <a:rPr lang="el-GR" altLang="en-US" sz="2400" u="sng">
                <a:solidFill>
                  <a:srgbClr val="0000CC"/>
                </a:solidFill>
                <a:latin typeface="Times New Roman" panose="02020603050405020304" pitchFamily="18" charset="0"/>
              </a:rPr>
              <a:t>Βιοαντιδραστήρας</a:t>
            </a:r>
            <a:r>
              <a:rPr lang="en-US" altLang="en-US" sz="2400" u="sng">
                <a:solidFill>
                  <a:srgbClr val="0000CC"/>
                </a:solidFill>
                <a:latin typeface="Times New Roman" panose="02020603050405020304" pitchFamily="18" charset="0"/>
              </a:rPr>
              <a:t>:</a:t>
            </a:r>
            <a:r>
              <a:rPr lang="en-US" altLang="en-US" sz="2400">
                <a:latin typeface="Times New Roman" panose="02020603050405020304" pitchFamily="18" charset="0"/>
              </a:rPr>
              <a:t> </a:t>
            </a:r>
            <a:r>
              <a:rPr lang="el-GR" altLang="en-US" sz="2400">
                <a:latin typeface="Times New Roman" panose="02020603050405020304" pitchFamily="18" charset="0"/>
              </a:rPr>
              <a:t>Μια συσκευή</a:t>
            </a:r>
            <a:r>
              <a:rPr lang="en-US" altLang="en-US" sz="2400">
                <a:latin typeface="Times New Roman" panose="02020603050405020304" pitchFamily="18" charset="0"/>
              </a:rPr>
              <a:t>, </a:t>
            </a:r>
            <a:r>
              <a:rPr lang="el-GR" altLang="en-US" sz="2400">
                <a:latin typeface="Times New Roman" panose="02020603050405020304" pitchFamily="18" charset="0"/>
              </a:rPr>
              <a:t>ένα δοχείο</a:t>
            </a:r>
            <a:r>
              <a:rPr lang="en-US" altLang="en-US" sz="2400">
                <a:latin typeface="Times New Roman" panose="02020603050405020304" pitchFamily="18" charset="0"/>
              </a:rPr>
              <a:t>, </a:t>
            </a:r>
            <a:r>
              <a:rPr lang="el-GR" altLang="en-US" sz="2400">
                <a:latin typeface="Times New Roman" panose="02020603050405020304" pitchFamily="18" charset="0"/>
              </a:rPr>
              <a:t>που χρησιμοποιείται για την εφαρμογή της δράσης ενός βιολογικού καταλύτη, ώστε να επιτευχθεί η επιθυμητή χημική τροποποίηση</a:t>
            </a:r>
            <a:endParaRPr lang="en-US" altLang="en-US" sz="2400">
              <a:latin typeface="Times New Roman" panose="02020603050405020304" pitchFamily="18" charset="0"/>
            </a:endParaRPr>
          </a:p>
        </p:txBody>
      </p:sp>
      <p:graphicFrame>
        <p:nvGraphicFramePr>
          <p:cNvPr id="1026" name="Object 3">
            <a:extLst>
              <a:ext uri="{FF2B5EF4-FFF2-40B4-BE49-F238E27FC236}">
                <a16:creationId xmlns:a16="http://schemas.microsoft.com/office/drawing/2014/main" id="{444B2D73-F20B-7FB8-F3EF-BB99A5F042B9}"/>
              </a:ext>
            </a:extLst>
          </p:cNvPr>
          <p:cNvGraphicFramePr>
            <a:graphicFrameLocks noChangeAspect="1"/>
          </p:cNvGraphicFramePr>
          <p:nvPr/>
        </p:nvGraphicFramePr>
        <p:xfrm>
          <a:off x="1524000" y="3429001"/>
          <a:ext cx="4648200" cy="3171825"/>
        </p:xfrm>
        <a:graphic>
          <a:graphicData uri="http://schemas.openxmlformats.org/presentationml/2006/ole">
            <mc:AlternateContent xmlns:mc="http://schemas.openxmlformats.org/markup-compatibility/2006">
              <mc:Choice xmlns:v="urn:schemas-microsoft-com:vml" Requires="v">
                <p:oleObj name="Drawing" r:id="rId2" imgW="182880000" imgH="94970600" progId="">
                  <p:embed/>
                </p:oleObj>
              </mc:Choice>
              <mc:Fallback>
                <p:oleObj name="Drawing" r:id="rId2" imgW="182880000" imgH="94970600" progId="">
                  <p:embed/>
                  <p:pic>
                    <p:nvPicPr>
                      <p:cNvPr id="1026" name="Object 3">
                        <a:extLst>
                          <a:ext uri="{FF2B5EF4-FFF2-40B4-BE49-F238E27FC236}">
                            <a16:creationId xmlns:a16="http://schemas.microsoft.com/office/drawing/2014/main" id="{444B2D73-F20B-7FB8-F3EF-BB99A5F042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6446" t="23753" r="39058" b="17815"/>
                      <a:stretch>
                        <a:fillRect/>
                      </a:stretch>
                    </p:blipFill>
                    <p:spPr bwMode="auto">
                      <a:xfrm>
                        <a:off x="1524000" y="3429001"/>
                        <a:ext cx="4648200" cy="317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8" name="Rectangle 4">
            <a:extLst>
              <a:ext uri="{FF2B5EF4-FFF2-40B4-BE49-F238E27FC236}">
                <a16:creationId xmlns:a16="http://schemas.microsoft.com/office/drawing/2014/main" id="{F76D197E-2FAD-E59E-6FF1-9A11A20EB7E3}"/>
              </a:ext>
            </a:extLst>
          </p:cNvPr>
          <p:cNvSpPr>
            <a:spLocks noChangeArrowheads="1"/>
          </p:cNvSpPr>
          <p:nvPr/>
        </p:nvSpPr>
        <p:spPr bwMode="auto">
          <a:xfrm>
            <a:off x="2895600" y="3962400"/>
            <a:ext cx="1143000" cy="2590800"/>
          </a:xfrm>
          <a:prstGeom prst="rect">
            <a:avLst/>
          </a:prstGeom>
          <a:noFill/>
          <a:ln w="254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n-US"/>
          </a:p>
        </p:txBody>
      </p:sp>
      <p:pic>
        <p:nvPicPr>
          <p:cNvPr id="1029" name="Picture 5" descr="react">
            <a:extLst>
              <a:ext uri="{FF2B5EF4-FFF2-40B4-BE49-F238E27FC236}">
                <a16:creationId xmlns:a16="http://schemas.microsoft.com/office/drawing/2014/main" id="{D81B9054-89A4-A069-0E10-2DE4B365B9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2286000"/>
            <a:ext cx="4089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Text Box 6">
            <a:extLst>
              <a:ext uri="{FF2B5EF4-FFF2-40B4-BE49-F238E27FC236}">
                <a16:creationId xmlns:a16="http://schemas.microsoft.com/office/drawing/2014/main" id="{2DD5796A-4708-99E9-88E4-F4D74FD3BA3B}"/>
              </a:ext>
            </a:extLst>
          </p:cNvPr>
          <p:cNvSpPr txBox="1">
            <a:spLocks noChangeArrowheads="1"/>
          </p:cNvSpPr>
          <p:nvPr/>
        </p:nvSpPr>
        <p:spPr bwMode="auto">
          <a:xfrm>
            <a:off x="1828800" y="2012950"/>
            <a:ext cx="4343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l-GR" altLang="en-US" sz="2400" u="sng">
                <a:solidFill>
                  <a:srgbClr val="0000CC"/>
                </a:solidFill>
                <a:latin typeface="Times New Roman" panose="02020603050405020304" pitchFamily="18" charset="0"/>
              </a:rPr>
              <a:t>Ζυμωτήρας</a:t>
            </a:r>
            <a:r>
              <a:rPr lang="en-US" altLang="en-US" sz="2400" u="sng">
                <a:solidFill>
                  <a:srgbClr val="0000CC"/>
                </a:solidFill>
                <a:latin typeface="Times New Roman" panose="02020603050405020304" pitchFamily="18" charset="0"/>
              </a:rPr>
              <a:t>:</a:t>
            </a:r>
            <a:r>
              <a:rPr lang="en-US" altLang="en-US" sz="2400">
                <a:latin typeface="Times New Roman" panose="02020603050405020304" pitchFamily="18" charset="0"/>
              </a:rPr>
              <a:t> </a:t>
            </a:r>
            <a:r>
              <a:rPr lang="el-GR" altLang="en-US" sz="2400">
                <a:latin typeface="Times New Roman" panose="02020603050405020304" pitchFamily="18" charset="0"/>
              </a:rPr>
              <a:t>Βιοαντιδραστήρας στον οποίο ο βιοκαταλύτης είναι ζωντανό κύτταρο</a:t>
            </a:r>
            <a:endParaRPr lang="en-US" altLang="en-US" sz="2400">
              <a:latin typeface="Times New Roman" panose="02020603050405020304" pitchFamily="18" charset="0"/>
            </a:endParaRPr>
          </a:p>
        </p:txBody>
      </p:sp>
      <p:sp>
        <p:nvSpPr>
          <p:cNvPr id="1031" name="Text Box 7">
            <a:extLst>
              <a:ext uri="{FF2B5EF4-FFF2-40B4-BE49-F238E27FC236}">
                <a16:creationId xmlns:a16="http://schemas.microsoft.com/office/drawing/2014/main" id="{28F0021B-DFDB-5B64-3609-465A2F735157}"/>
              </a:ext>
            </a:extLst>
          </p:cNvPr>
          <p:cNvSpPr txBox="1">
            <a:spLocks noChangeArrowheads="1"/>
          </p:cNvSpPr>
          <p:nvPr/>
        </p:nvSpPr>
        <p:spPr bwMode="auto">
          <a:xfrm>
            <a:off x="1524000" y="1"/>
            <a:ext cx="9144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l-GR" altLang="en-US" sz="3600" b="1">
                <a:solidFill>
                  <a:srgbClr val="800000"/>
                </a:solidFill>
                <a:latin typeface="Times New Roman" panose="02020603050405020304" pitchFamily="18" charset="0"/>
              </a:rPr>
              <a:t>Τι είναι ο βιοαντιδραστήρας</a:t>
            </a:r>
            <a:endParaRPr lang="en-US" altLang="en-US" sz="3600" b="1">
              <a:solidFill>
                <a:srgbClr val="800000"/>
              </a:solidFill>
              <a:latin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73970" y="1505278"/>
            <a:ext cx="9264617" cy="4876065"/>
          </a:xfrm>
          <a:prstGeom prst="rect">
            <a:avLst/>
          </a:prstGeom>
        </p:spPr>
      </p:pic>
      <p:sp>
        <p:nvSpPr>
          <p:cNvPr id="3" name="Title 1"/>
          <p:cNvSpPr txBox="1">
            <a:spLocks/>
          </p:cNvSpPr>
          <p:nvPr/>
        </p:nvSpPr>
        <p:spPr bwMode="auto">
          <a:xfrm>
            <a:off x="25851" y="348006"/>
            <a:ext cx="5447489" cy="939800"/>
          </a:xfrm>
          <a:prstGeom prst="rect">
            <a:avLst/>
          </a:prstGeom>
          <a:solidFill>
            <a:schemeClr val="accent1"/>
          </a:solidFill>
          <a:ln>
            <a:solidFill>
              <a:schemeClr val="accent1"/>
            </a:solidFill>
          </a:ln>
        </p:spPr>
        <p:txBody>
          <a:bodyPr vert="horz" wrap="square" lIns="91434" tIns="45717" rIns="91434" bIns="45717" numCol="1" anchor="ctr" anchorCtr="0" compatLnSpc="1">
            <a:prstTxWarp prst="textNoShape">
              <a:avLst/>
            </a:prstTxWarp>
          </a:bodyPr>
          <a:lstStyle>
            <a:lvl1pPr algn="l" rtl="0" eaLnBrk="0" fontAlgn="base" hangingPunct="0">
              <a:spcBef>
                <a:spcPct val="0"/>
              </a:spcBef>
              <a:spcAft>
                <a:spcPct val="0"/>
              </a:spcAft>
              <a:defRPr sz="4000">
                <a:solidFill>
                  <a:schemeClr val="tx1"/>
                </a:solidFill>
                <a:latin typeface="+mj-lt"/>
                <a:ea typeface="+mj-ea"/>
                <a:cs typeface="+mj-cs"/>
              </a:defRPr>
            </a:lvl1pPr>
            <a:lvl2pPr algn="l" rtl="0" eaLnBrk="0" fontAlgn="base" hangingPunct="0">
              <a:spcBef>
                <a:spcPct val="0"/>
              </a:spcBef>
              <a:spcAft>
                <a:spcPct val="0"/>
              </a:spcAft>
              <a:defRPr sz="4000">
                <a:solidFill>
                  <a:schemeClr val="tx1"/>
                </a:solidFill>
                <a:latin typeface="Arial" charset="0"/>
              </a:defRPr>
            </a:lvl2pPr>
            <a:lvl3pPr algn="l" rtl="0" eaLnBrk="0" fontAlgn="base" hangingPunct="0">
              <a:spcBef>
                <a:spcPct val="0"/>
              </a:spcBef>
              <a:spcAft>
                <a:spcPct val="0"/>
              </a:spcAft>
              <a:defRPr sz="4000">
                <a:solidFill>
                  <a:schemeClr val="tx1"/>
                </a:solidFill>
                <a:latin typeface="Arial" charset="0"/>
              </a:defRPr>
            </a:lvl3pPr>
            <a:lvl4pPr algn="l" rtl="0" eaLnBrk="0" fontAlgn="base" hangingPunct="0">
              <a:spcBef>
                <a:spcPct val="0"/>
              </a:spcBef>
              <a:spcAft>
                <a:spcPct val="0"/>
              </a:spcAft>
              <a:defRPr sz="4000">
                <a:solidFill>
                  <a:schemeClr val="tx1"/>
                </a:solidFill>
                <a:latin typeface="Arial" charset="0"/>
              </a:defRPr>
            </a:lvl4pPr>
            <a:lvl5pPr algn="l" rtl="0" eaLnBrk="0" fontAlgn="base" hangingPunct="0">
              <a:spcBef>
                <a:spcPct val="0"/>
              </a:spcBef>
              <a:spcAft>
                <a:spcPct val="0"/>
              </a:spcAft>
              <a:defRPr sz="4000">
                <a:solidFill>
                  <a:schemeClr val="tx1"/>
                </a:solidFill>
                <a:latin typeface="Arial" charset="0"/>
              </a:defRPr>
            </a:lvl5pPr>
            <a:lvl6pPr marL="411754" algn="l" defTabSz="915010" rtl="0" eaLnBrk="1" fontAlgn="base" hangingPunct="1">
              <a:spcBef>
                <a:spcPct val="0"/>
              </a:spcBef>
              <a:spcAft>
                <a:spcPct val="0"/>
              </a:spcAft>
              <a:defRPr sz="4000">
                <a:solidFill>
                  <a:schemeClr val="tx2"/>
                </a:solidFill>
                <a:latin typeface="Arial" charset="0"/>
              </a:defRPr>
            </a:lvl6pPr>
            <a:lvl7pPr marL="823509" algn="l" defTabSz="915010" rtl="0" eaLnBrk="1" fontAlgn="base" hangingPunct="1">
              <a:spcBef>
                <a:spcPct val="0"/>
              </a:spcBef>
              <a:spcAft>
                <a:spcPct val="0"/>
              </a:spcAft>
              <a:defRPr sz="4000">
                <a:solidFill>
                  <a:schemeClr val="tx2"/>
                </a:solidFill>
                <a:latin typeface="Arial" charset="0"/>
              </a:defRPr>
            </a:lvl7pPr>
            <a:lvl8pPr marL="1235263" algn="l" defTabSz="915010" rtl="0" eaLnBrk="1" fontAlgn="base" hangingPunct="1">
              <a:spcBef>
                <a:spcPct val="0"/>
              </a:spcBef>
              <a:spcAft>
                <a:spcPct val="0"/>
              </a:spcAft>
              <a:defRPr sz="4000">
                <a:solidFill>
                  <a:schemeClr val="tx2"/>
                </a:solidFill>
                <a:latin typeface="Arial" charset="0"/>
              </a:defRPr>
            </a:lvl8pPr>
            <a:lvl9pPr marL="1647017" algn="l" defTabSz="915010" rtl="0" eaLnBrk="1" fontAlgn="base" hangingPunct="1">
              <a:spcBef>
                <a:spcPct val="0"/>
              </a:spcBef>
              <a:spcAft>
                <a:spcPct val="0"/>
              </a:spcAft>
              <a:defRPr sz="4000">
                <a:solidFill>
                  <a:schemeClr val="tx2"/>
                </a:solidFill>
                <a:latin typeface="Arial" charset="0"/>
              </a:defRPr>
            </a:lvl9pPr>
          </a:lstStyle>
          <a:p>
            <a:pPr algn="ctr"/>
            <a:r>
              <a:rPr lang="el-GR" sz="2800" b="1" kern="0" dirty="0">
                <a:solidFill>
                  <a:schemeClr val="bg1"/>
                </a:solidFill>
              </a:rPr>
              <a:t>ΒΙΟΔΙΕΡΓΑΣΙΑ</a:t>
            </a:r>
            <a:endParaRPr lang="en-GB" sz="2800" b="1" kern="0" dirty="0">
              <a:solidFill>
                <a:schemeClr val="bg1"/>
              </a:solidFill>
            </a:endParaRPr>
          </a:p>
        </p:txBody>
      </p:sp>
    </p:spTree>
    <p:extLst>
      <p:ext uri="{BB962C8B-B14F-4D97-AF65-F5344CB8AC3E}">
        <p14:creationId xmlns:p14="http://schemas.microsoft.com/office/powerpoint/2010/main" val="35745612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51402" y="1204785"/>
            <a:ext cx="8444352" cy="5653215"/>
          </a:xfrm>
          <a:prstGeom prst="rect">
            <a:avLst/>
          </a:prstGeom>
        </p:spPr>
      </p:pic>
      <p:sp>
        <p:nvSpPr>
          <p:cNvPr id="3" name="Title 1"/>
          <p:cNvSpPr txBox="1">
            <a:spLocks/>
          </p:cNvSpPr>
          <p:nvPr/>
        </p:nvSpPr>
        <p:spPr bwMode="auto">
          <a:xfrm>
            <a:off x="25851" y="348006"/>
            <a:ext cx="5447489" cy="939800"/>
          </a:xfrm>
          <a:prstGeom prst="rect">
            <a:avLst/>
          </a:prstGeom>
          <a:solidFill>
            <a:schemeClr val="accent1"/>
          </a:solidFill>
          <a:ln>
            <a:solidFill>
              <a:schemeClr val="accent1"/>
            </a:solidFill>
          </a:ln>
        </p:spPr>
        <p:txBody>
          <a:bodyPr vert="horz" wrap="square" lIns="91434" tIns="45717" rIns="91434" bIns="45717" numCol="1" anchor="ctr" anchorCtr="0" compatLnSpc="1">
            <a:prstTxWarp prst="textNoShape">
              <a:avLst/>
            </a:prstTxWarp>
          </a:bodyPr>
          <a:lstStyle>
            <a:lvl1pPr algn="l" rtl="0" eaLnBrk="0" fontAlgn="base" hangingPunct="0">
              <a:spcBef>
                <a:spcPct val="0"/>
              </a:spcBef>
              <a:spcAft>
                <a:spcPct val="0"/>
              </a:spcAft>
              <a:defRPr sz="4000">
                <a:solidFill>
                  <a:schemeClr val="tx1"/>
                </a:solidFill>
                <a:latin typeface="+mj-lt"/>
                <a:ea typeface="+mj-ea"/>
                <a:cs typeface="+mj-cs"/>
              </a:defRPr>
            </a:lvl1pPr>
            <a:lvl2pPr algn="l" rtl="0" eaLnBrk="0" fontAlgn="base" hangingPunct="0">
              <a:spcBef>
                <a:spcPct val="0"/>
              </a:spcBef>
              <a:spcAft>
                <a:spcPct val="0"/>
              </a:spcAft>
              <a:defRPr sz="4000">
                <a:solidFill>
                  <a:schemeClr val="tx1"/>
                </a:solidFill>
                <a:latin typeface="Arial" charset="0"/>
              </a:defRPr>
            </a:lvl2pPr>
            <a:lvl3pPr algn="l" rtl="0" eaLnBrk="0" fontAlgn="base" hangingPunct="0">
              <a:spcBef>
                <a:spcPct val="0"/>
              </a:spcBef>
              <a:spcAft>
                <a:spcPct val="0"/>
              </a:spcAft>
              <a:defRPr sz="4000">
                <a:solidFill>
                  <a:schemeClr val="tx1"/>
                </a:solidFill>
                <a:latin typeface="Arial" charset="0"/>
              </a:defRPr>
            </a:lvl3pPr>
            <a:lvl4pPr algn="l" rtl="0" eaLnBrk="0" fontAlgn="base" hangingPunct="0">
              <a:spcBef>
                <a:spcPct val="0"/>
              </a:spcBef>
              <a:spcAft>
                <a:spcPct val="0"/>
              </a:spcAft>
              <a:defRPr sz="4000">
                <a:solidFill>
                  <a:schemeClr val="tx1"/>
                </a:solidFill>
                <a:latin typeface="Arial" charset="0"/>
              </a:defRPr>
            </a:lvl4pPr>
            <a:lvl5pPr algn="l" rtl="0" eaLnBrk="0" fontAlgn="base" hangingPunct="0">
              <a:spcBef>
                <a:spcPct val="0"/>
              </a:spcBef>
              <a:spcAft>
                <a:spcPct val="0"/>
              </a:spcAft>
              <a:defRPr sz="4000">
                <a:solidFill>
                  <a:schemeClr val="tx1"/>
                </a:solidFill>
                <a:latin typeface="Arial" charset="0"/>
              </a:defRPr>
            </a:lvl5pPr>
            <a:lvl6pPr marL="411754" algn="l" defTabSz="915010" rtl="0" eaLnBrk="1" fontAlgn="base" hangingPunct="1">
              <a:spcBef>
                <a:spcPct val="0"/>
              </a:spcBef>
              <a:spcAft>
                <a:spcPct val="0"/>
              </a:spcAft>
              <a:defRPr sz="4000">
                <a:solidFill>
                  <a:schemeClr val="tx2"/>
                </a:solidFill>
                <a:latin typeface="Arial" charset="0"/>
              </a:defRPr>
            </a:lvl6pPr>
            <a:lvl7pPr marL="823509" algn="l" defTabSz="915010" rtl="0" eaLnBrk="1" fontAlgn="base" hangingPunct="1">
              <a:spcBef>
                <a:spcPct val="0"/>
              </a:spcBef>
              <a:spcAft>
                <a:spcPct val="0"/>
              </a:spcAft>
              <a:defRPr sz="4000">
                <a:solidFill>
                  <a:schemeClr val="tx2"/>
                </a:solidFill>
                <a:latin typeface="Arial" charset="0"/>
              </a:defRPr>
            </a:lvl7pPr>
            <a:lvl8pPr marL="1235263" algn="l" defTabSz="915010" rtl="0" eaLnBrk="1" fontAlgn="base" hangingPunct="1">
              <a:spcBef>
                <a:spcPct val="0"/>
              </a:spcBef>
              <a:spcAft>
                <a:spcPct val="0"/>
              </a:spcAft>
              <a:defRPr sz="4000">
                <a:solidFill>
                  <a:schemeClr val="tx2"/>
                </a:solidFill>
                <a:latin typeface="Arial" charset="0"/>
              </a:defRPr>
            </a:lvl8pPr>
            <a:lvl9pPr marL="1647017" algn="l" defTabSz="915010" rtl="0" eaLnBrk="1" fontAlgn="base" hangingPunct="1">
              <a:spcBef>
                <a:spcPct val="0"/>
              </a:spcBef>
              <a:spcAft>
                <a:spcPct val="0"/>
              </a:spcAft>
              <a:defRPr sz="4000">
                <a:solidFill>
                  <a:schemeClr val="tx2"/>
                </a:solidFill>
                <a:latin typeface="Arial" charset="0"/>
              </a:defRPr>
            </a:lvl9pPr>
          </a:lstStyle>
          <a:p>
            <a:pPr algn="ctr"/>
            <a:r>
              <a:rPr lang="el-GR" sz="2800" b="1" kern="0" dirty="0">
                <a:solidFill>
                  <a:schemeClr val="bg1"/>
                </a:solidFill>
              </a:rPr>
              <a:t>ΒΙΟΔΙΕΡΓΑΣΙΑ</a:t>
            </a:r>
            <a:endParaRPr lang="en-GB" sz="2800" b="1" kern="0" dirty="0">
              <a:solidFill>
                <a:schemeClr val="bg1"/>
              </a:solidFill>
            </a:endParaRPr>
          </a:p>
        </p:txBody>
      </p:sp>
    </p:spTree>
    <p:extLst>
      <p:ext uri="{BB962C8B-B14F-4D97-AF65-F5344CB8AC3E}">
        <p14:creationId xmlns:p14="http://schemas.microsoft.com/office/powerpoint/2010/main" val="3863506917"/>
      </p:ext>
    </p:extLst>
  </p:cSld>
  <p:clrMapOvr>
    <a:masterClrMapping/>
  </p:clrMapOvr>
</p:sld>
</file>

<file path=ppt/theme/theme1.xml><?xml version="1.0" encoding="utf-8"?>
<a:theme xmlns:a="http://schemas.openxmlformats.org/drawingml/2006/main" name="TS101881354">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1008</TotalTime>
  <Words>2351</Words>
  <Application>Microsoft Macintosh PowerPoint</Application>
  <PresentationFormat>Widescreen</PresentationFormat>
  <Paragraphs>243</Paragraphs>
  <Slides>53</Slides>
  <Notes>0</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4</vt:i4>
      </vt:variant>
      <vt:variant>
        <vt:lpstr>Slide Titles</vt:lpstr>
      </vt:variant>
      <vt:variant>
        <vt:i4>53</vt:i4>
      </vt:variant>
    </vt:vector>
  </HeadingPairs>
  <TitlesOfParts>
    <vt:vector size="67" baseType="lpstr">
      <vt:lpstr>-webkit-standard</vt:lpstr>
      <vt:lpstr>Arial</vt:lpstr>
      <vt:lpstr>Calibri</vt:lpstr>
      <vt:lpstr>Comic Sans MS</vt:lpstr>
      <vt:lpstr>ElsevierGulliver</vt:lpstr>
      <vt:lpstr>ElsevierSans</vt:lpstr>
      <vt:lpstr>Georgia</vt:lpstr>
      <vt:lpstr>Tahoma</vt:lpstr>
      <vt:lpstr>Times New Roman</vt:lpstr>
      <vt:lpstr>TS101881354</vt:lpstr>
      <vt:lpstr>Drawing</vt:lpstr>
      <vt:lpstr>Equation</vt:lpstr>
      <vt:lpstr>Equation.3</vt:lpstr>
      <vt:lpstr>Εξίσωση</vt:lpstr>
      <vt:lpstr>ΦΑΡΜΑΚΕΥΤΙΚΗ ΒΙΟΤΕΧΝΟΛΟΓΙΑ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Α.3 Βιοαντιδραστήρες φυσαλιδώδους στήλης (Bubble Column)</vt:lpstr>
      <vt:lpstr>PowerPoint Presentation</vt:lpstr>
      <vt:lpstr>PowerPoint Presentation</vt:lpstr>
      <vt:lpstr>PowerPoint Presentation</vt:lpstr>
      <vt:lpstr>PowerPoint Presentation</vt:lpstr>
      <vt:lpstr>PowerPoint Presentation</vt:lpstr>
      <vt:lpstr>Α.6 Φωτοβιοαντιδραστήρες (Photobioreactors) </vt:lpstr>
      <vt:lpstr>PowerPoint Presentation</vt:lpstr>
      <vt:lpstr>PowerPoint Presentation</vt:lpstr>
      <vt:lpstr>B. Καλλιέργεια σε Στερεό Υπόστρωμα (Solid-State Culture) </vt:lpstr>
      <vt:lpstr>Γ. Βιοαντιδραστήρες για Ακινητοποιημένα Ένζυμα και Κύτταρα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Παραγωγή β-καροτένιου</vt:lpstr>
      <vt:lpstr>PowerPoint Presentation</vt:lpstr>
      <vt:lpstr>PowerPoint Presentation</vt:lpstr>
      <vt:lpstr>PowerPoint Presentation</vt:lpstr>
      <vt:lpstr>PowerPoint Presentation</vt:lpstr>
      <vt:lpstr>Down streaming of insulin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ΦΑΡΜΑΚΕΥΤΙΚΗ ΒΙΟΤΕΧΝΟΛΟΓΙΑ</dc:title>
  <dc:creator>Nikolas Fokialakis</dc:creator>
  <cp:lastModifiedBy>Nikolas Fokialakis</cp:lastModifiedBy>
  <cp:revision>46</cp:revision>
  <dcterms:created xsi:type="dcterms:W3CDTF">2016-02-18T09:55:44Z</dcterms:created>
  <dcterms:modified xsi:type="dcterms:W3CDTF">2026-05-21T21:45:11Z</dcterms:modified>
</cp:coreProperties>
</file>