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259" r:id="rId4"/>
    <p:sldId id="275" r:id="rId5"/>
    <p:sldId id="276" r:id="rId6"/>
    <p:sldId id="284" r:id="rId7"/>
    <p:sldId id="286" r:id="rId8"/>
    <p:sldId id="277" r:id="rId9"/>
    <p:sldId id="287" r:id="rId10"/>
    <p:sldId id="278" r:id="rId11"/>
    <p:sldId id="304" r:id="rId12"/>
    <p:sldId id="283" r:id="rId13"/>
    <p:sldId id="306" r:id="rId14"/>
    <p:sldId id="285" r:id="rId15"/>
    <p:sldId id="279" r:id="rId16"/>
    <p:sldId id="280" r:id="rId17"/>
    <p:sldId id="282" r:id="rId18"/>
    <p:sldId id="260" r:id="rId19"/>
    <p:sldId id="289" r:id="rId20"/>
    <p:sldId id="307" r:id="rId21"/>
    <p:sldId id="290" r:id="rId22"/>
    <p:sldId id="308" r:id="rId23"/>
    <p:sldId id="309" r:id="rId24"/>
    <p:sldId id="310" r:id="rId25"/>
    <p:sldId id="291" r:id="rId26"/>
    <p:sldId id="311" r:id="rId27"/>
    <p:sldId id="312" r:id="rId28"/>
    <p:sldId id="271" r:id="rId29"/>
    <p:sldId id="292" r:id="rId30"/>
    <p:sldId id="294" r:id="rId31"/>
    <p:sldId id="288" r:id="rId32"/>
    <p:sldId id="269" r:id="rId33"/>
    <p:sldId id="295" r:id="rId34"/>
    <p:sldId id="298" r:id="rId35"/>
    <p:sldId id="296" r:id="rId36"/>
    <p:sldId id="297" r:id="rId37"/>
    <p:sldId id="262" r:id="rId38"/>
    <p:sldId id="299" r:id="rId39"/>
    <p:sldId id="305" r:id="rId40"/>
    <p:sldId id="267" r:id="rId41"/>
    <p:sldId id="293" r:id="rId42"/>
    <p:sldId id="272" r:id="rId43"/>
    <p:sldId id="301" r:id="rId44"/>
    <p:sldId id="274" r:id="rId45"/>
    <p:sldId id="303" r:id="rId46"/>
    <p:sldId id="266" r:id="rId47"/>
    <p:sldId id="273" r:id="rId48"/>
    <p:sldId id="314" r:id="rId49"/>
    <p:sldId id="315" r:id="rId50"/>
    <p:sldId id="261" r:id="rId51"/>
    <p:sldId id="313" r:id="rId5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5" autoAdjust="0"/>
    <p:restoredTop sz="94660"/>
  </p:normalViewPr>
  <p:slideViewPr>
    <p:cSldViewPr snapToGrid="0">
      <p:cViewPr varScale="1">
        <p:scale>
          <a:sx n="121" d="100"/>
          <a:sy n="121" d="100"/>
        </p:scale>
        <p:origin x="2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nicks computer\pres pro stuff\medical animated\dna\DNA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03188"/>
            <a:ext cx="1708151"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032000" y="2444706"/>
            <a:ext cx="9853965" cy="1143476"/>
          </a:xfrm>
        </p:spPr>
        <p:txBody>
          <a:bodyPr/>
          <a:lstStyle>
            <a:lvl1pPr algn="r">
              <a:defRPr>
                <a:solidFill>
                  <a:schemeClr val="tx1"/>
                </a:solidFill>
              </a:defRPr>
            </a:lvl1pPr>
          </a:lstStyle>
          <a:p>
            <a:pPr lvl="0"/>
            <a:r>
              <a:rPr lang="en-US" noProof="0"/>
              <a:t>Click to edit Master title style</a:t>
            </a:r>
            <a:endParaRPr lang="en-US" noProof="0" dirty="0"/>
          </a:p>
        </p:txBody>
      </p:sp>
      <p:sp>
        <p:nvSpPr>
          <p:cNvPr id="8196" name="Rectangle 4"/>
          <p:cNvSpPr>
            <a:spLocks noGrp="1" noChangeArrowheads="1"/>
          </p:cNvSpPr>
          <p:nvPr>
            <p:ph type="subTitle" idx="1"/>
          </p:nvPr>
        </p:nvSpPr>
        <p:spPr>
          <a:xfrm>
            <a:off x="2038357" y="3669883"/>
            <a:ext cx="9848843" cy="1752378"/>
          </a:xfrm>
        </p:spPr>
        <p:txBody>
          <a:bodyPr/>
          <a:lstStyle>
            <a:lvl1pPr marL="0" indent="0" algn="r">
              <a:buFontTx/>
              <a:buNone/>
              <a:defRPr sz="2000"/>
            </a:lvl1pPr>
          </a:lstStyle>
          <a:p>
            <a:pPr lvl="0"/>
            <a:r>
              <a:rPr lang="en-US" noProof="0"/>
              <a:t>Click to edit Master subtitle style</a:t>
            </a:r>
          </a:p>
        </p:txBody>
      </p:sp>
      <p:sp>
        <p:nvSpPr>
          <p:cNvPr id="6" name="Date Placeholder 1"/>
          <p:cNvSpPr>
            <a:spLocks noGrp="1"/>
          </p:cNvSpPr>
          <p:nvPr>
            <p:ph type="dt" sz="half" idx="10"/>
          </p:nvPr>
        </p:nvSpPr>
        <p:spPr/>
        <p:txBody>
          <a:bodyPr/>
          <a:lstStyle>
            <a:lvl1pPr algn="l">
              <a:defRPr sz="1200">
                <a:solidFill>
                  <a:schemeClr val="tx1">
                    <a:tint val="75000"/>
                  </a:schemeClr>
                </a:solidFill>
              </a:defRPr>
            </a:lvl1pPr>
          </a:lstStyle>
          <a:p>
            <a:pPr>
              <a:defRPr/>
            </a:pPr>
            <a:fld id="{CCF1FE77-53D9-4674-8ACF-17D3AB581008}" type="datetimeFigureOut">
              <a:rPr lang="en-US">
                <a:solidFill>
                  <a:prstClr val="black">
                    <a:tint val="75000"/>
                  </a:prstClr>
                </a:solidFill>
              </a:rPr>
              <a:pPr>
                <a:defRPr/>
              </a:pPr>
              <a:t>3/16/25</a:t>
            </a:fld>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C98F06FC-32FE-42E7-B697-8D8F4AFF4C8F}" type="slidenum">
              <a:rPr lang="en-US"/>
              <a:pPr/>
              <a:t>‹#›</a:t>
            </a:fld>
            <a:endParaRPr lang="en-US"/>
          </a:p>
        </p:txBody>
      </p:sp>
    </p:spTree>
    <p:extLst>
      <p:ext uri="{BB962C8B-B14F-4D97-AF65-F5344CB8AC3E}">
        <p14:creationId xmlns:p14="http://schemas.microsoft.com/office/powerpoint/2010/main" val="193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1"/>
            <a:ext cx="10972800" cy="4894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8E4A392B-3327-4A26-90BF-A530C9C4CCD9}"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81FE3ABB-4459-45D4-B270-AD235078FC25}" type="slidenum">
              <a:rPr lang="en-US"/>
              <a:pPr/>
              <a:t>‹#›</a:t>
            </a:fld>
            <a:endParaRPr lang="en-US"/>
          </a:p>
        </p:txBody>
      </p:sp>
    </p:spTree>
    <p:extLst>
      <p:ext uri="{BB962C8B-B14F-4D97-AF65-F5344CB8AC3E}">
        <p14:creationId xmlns:p14="http://schemas.microsoft.com/office/powerpoint/2010/main" val="4019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680" y="1295400"/>
            <a:ext cx="2680944"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295400"/>
            <a:ext cx="8130829"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F0921D0-F6C8-46DD-B232-5B9A0B67B4C6}"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7EEBD48F-4FC3-4E05-83C8-D53B0B3CF231}" type="slidenum">
              <a:rPr lang="en-US"/>
              <a:pPr/>
              <a:t>‹#›</a:t>
            </a:fld>
            <a:endParaRPr lang="en-US"/>
          </a:p>
        </p:txBody>
      </p:sp>
    </p:spTree>
    <p:extLst>
      <p:ext uri="{BB962C8B-B14F-4D97-AF65-F5344CB8AC3E}">
        <p14:creationId xmlns:p14="http://schemas.microsoft.com/office/powerpoint/2010/main" val="355622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nicks computer\pres pro stuff\medical animated\dna\DNA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03188"/>
            <a:ext cx="1708151"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032000" y="2444706"/>
            <a:ext cx="9853965" cy="1143476"/>
          </a:xfrm>
        </p:spPr>
        <p:txBody>
          <a:bodyPr/>
          <a:lstStyle>
            <a:lvl1pPr algn="r">
              <a:defRPr>
                <a:solidFill>
                  <a:schemeClr val="tx1"/>
                </a:solidFill>
              </a:defRPr>
            </a:lvl1pPr>
          </a:lstStyle>
          <a:p>
            <a:pPr lvl="0"/>
            <a:r>
              <a:rPr lang="en-US" noProof="0"/>
              <a:t>Click to edit Master title style</a:t>
            </a:r>
            <a:endParaRPr lang="en-US" noProof="0" dirty="0"/>
          </a:p>
        </p:txBody>
      </p:sp>
      <p:sp>
        <p:nvSpPr>
          <p:cNvPr id="8196" name="Rectangle 4"/>
          <p:cNvSpPr>
            <a:spLocks noGrp="1" noChangeArrowheads="1"/>
          </p:cNvSpPr>
          <p:nvPr>
            <p:ph type="subTitle" idx="1"/>
          </p:nvPr>
        </p:nvSpPr>
        <p:spPr>
          <a:xfrm>
            <a:off x="2038357" y="3669883"/>
            <a:ext cx="9848843" cy="1752378"/>
          </a:xfrm>
        </p:spPr>
        <p:txBody>
          <a:bodyPr/>
          <a:lstStyle>
            <a:lvl1pPr marL="0" indent="0" algn="r">
              <a:buFontTx/>
              <a:buNone/>
              <a:defRPr sz="2000"/>
            </a:lvl1pPr>
          </a:lstStyle>
          <a:p>
            <a:pPr lvl="0"/>
            <a:r>
              <a:rPr lang="en-US" noProof="0"/>
              <a:t>Click to edit Master subtitle style</a:t>
            </a:r>
          </a:p>
        </p:txBody>
      </p:sp>
      <p:sp>
        <p:nvSpPr>
          <p:cNvPr id="6" name="Date Placeholder 1"/>
          <p:cNvSpPr>
            <a:spLocks noGrp="1"/>
          </p:cNvSpPr>
          <p:nvPr>
            <p:ph type="dt" sz="half" idx="10"/>
          </p:nvPr>
        </p:nvSpPr>
        <p:spPr/>
        <p:txBody>
          <a:bodyPr/>
          <a:lstStyle>
            <a:lvl1pPr algn="l">
              <a:defRPr sz="1200">
                <a:solidFill>
                  <a:schemeClr val="tx1">
                    <a:tint val="75000"/>
                  </a:schemeClr>
                </a:solidFill>
              </a:defRPr>
            </a:lvl1pPr>
          </a:lstStyle>
          <a:p>
            <a:pPr>
              <a:defRPr/>
            </a:pPr>
            <a:fld id="{CCF1FE77-53D9-4674-8ACF-17D3AB581008}" type="datetimeFigureOut">
              <a:rPr lang="en-US">
                <a:solidFill>
                  <a:prstClr val="black">
                    <a:tint val="75000"/>
                  </a:prstClr>
                </a:solidFill>
              </a:rPr>
              <a:pPr>
                <a:defRPr/>
              </a:pPr>
              <a:t>3/16/25</a:t>
            </a:fld>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C98F06FC-32FE-42E7-B697-8D8F4AFF4C8F}" type="slidenum">
              <a:rPr lang="en-US"/>
              <a:pPr/>
              <a:t>‹#›</a:t>
            </a:fld>
            <a:endParaRPr lang="en-US"/>
          </a:p>
        </p:txBody>
      </p:sp>
    </p:spTree>
    <p:extLst>
      <p:ext uri="{BB962C8B-B14F-4D97-AF65-F5344CB8AC3E}">
        <p14:creationId xmlns:p14="http://schemas.microsoft.com/office/powerpoint/2010/main" val="25711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0D6917DC-D1A5-4493-98B7-64DAB5721BA0}"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A029CCE8-E557-4D8F-9A3E-3C1790FCDAC6}" type="slidenum">
              <a:rPr lang="en-US"/>
              <a:pPr/>
              <a:t>‹#›</a:t>
            </a:fld>
            <a:endParaRPr lang="en-US"/>
          </a:p>
        </p:txBody>
      </p:sp>
    </p:spTree>
    <p:extLst>
      <p:ext uri="{BB962C8B-B14F-4D97-AF65-F5344CB8AC3E}">
        <p14:creationId xmlns:p14="http://schemas.microsoft.com/office/powerpoint/2010/main" val="257290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9" y="4406673"/>
            <a:ext cx="10363391" cy="136216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929" y="2907289"/>
            <a:ext cx="10363391"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E8AC3758-0B23-420E-973D-E16CB1270A2B}"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2F35CEB8-4B69-4815-A910-7BE36BC148A3}" type="slidenum">
              <a:rPr lang="en-US"/>
              <a:pPr/>
              <a:t>‹#›</a:t>
            </a:fld>
            <a:endParaRPr lang="en-US"/>
          </a:p>
        </p:txBody>
      </p:sp>
    </p:spTree>
    <p:extLst>
      <p:ext uri="{BB962C8B-B14F-4D97-AF65-F5344CB8AC3E}">
        <p14:creationId xmlns:p14="http://schemas.microsoft.com/office/powerpoint/2010/main" val="778093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1BA5447E-276F-44B2-A4CA-19FDD13C60DC}"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22843E19-DC90-435F-987E-BDBEE59BED1A}" type="slidenum">
              <a:rPr lang="en-US"/>
              <a:pPr/>
              <a:t>‹#›</a:t>
            </a:fld>
            <a:endParaRPr lang="en-US"/>
          </a:p>
        </p:txBody>
      </p:sp>
    </p:spTree>
    <p:extLst>
      <p:ext uri="{BB962C8B-B14F-4D97-AF65-F5344CB8AC3E}">
        <p14:creationId xmlns:p14="http://schemas.microsoft.com/office/powerpoint/2010/main" val="244400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657343"/>
            <a:ext cx="5692048"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4" name="Content Placeholder 3"/>
          <p:cNvSpPr>
            <a:spLocks noGrp="1"/>
          </p:cNvSpPr>
          <p:nvPr>
            <p:ph sz="half" idx="2"/>
          </p:nvPr>
        </p:nvSpPr>
        <p:spPr>
          <a:xfrm>
            <a:off x="304801" y="2297690"/>
            <a:ext cx="569204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46" y="1657343"/>
            <a:ext cx="5693953"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246" y="2297690"/>
            <a:ext cx="5693953"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304801" y="168663"/>
            <a:ext cx="10918552" cy="939080"/>
          </a:xfrm>
          <a:prstGeom prst="rect">
            <a:avLst/>
          </a:prstGeom>
          <a:noFill/>
          <a:ln>
            <a:noFill/>
          </a:ln>
          <a:effectLst/>
        </p:spPr>
        <p:txBody>
          <a:bodyPr/>
          <a:lstStyle/>
          <a:p>
            <a:pPr lvl="0"/>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24864A57-08B0-4386-BF53-CDE9EEDD865F}" type="datetimeFigureOut">
              <a:rPr lang="en-US">
                <a:solidFill>
                  <a:prstClr val="black">
                    <a:tint val="75000"/>
                  </a:prstClr>
                </a:solidFill>
              </a:rPr>
              <a:pPr>
                <a:defRPr/>
              </a:pPr>
              <a:t>3/16/25</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fld id="{C4A80D6C-433E-4B63-AF48-4FEBE96597E1}" type="slidenum">
              <a:rPr lang="en-US"/>
              <a:pPr/>
              <a:t>‹#›</a:t>
            </a:fld>
            <a:endParaRPr lang="en-US"/>
          </a:p>
        </p:txBody>
      </p:sp>
    </p:spTree>
    <p:extLst>
      <p:ext uri="{BB962C8B-B14F-4D97-AF65-F5344CB8AC3E}">
        <p14:creationId xmlns:p14="http://schemas.microsoft.com/office/powerpoint/2010/main" val="235649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4AB277EC-8C52-4200-8FB0-36BB3D8B9ED0}" type="datetimeFigureOut">
              <a:rPr lang="en-US">
                <a:solidFill>
                  <a:prstClr val="black">
                    <a:tint val="75000"/>
                  </a:prstClr>
                </a:solidFill>
              </a:rPr>
              <a:pPr>
                <a:defRPr/>
              </a:pPr>
              <a:t>3/16/25</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0ED1F5B8-AEC7-4785-A877-AB6C48CDD015}" type="slidenum">
              <a:rPr lang="en-US"/>
              <a:pPr/>
              <a:t>‹#›</a:t>
            </a:fld>
            <a:endParaRPr lang="en-US"/>
          </a:p>
        </p:txBody>
      </p:sp>
    </p:spTree>
    <p:extLst>
      <p:ext uri="{BB962C8B-B14F-4D97-AF65-F5344CB8AC3E}">
        <p14:creationId xmlns:p14="http://schemas.microsoft.com/office/powerpoint/2010/main" val="698126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6E1B6A-54D0-42EC-AF5C-8D65C1B53105}" type="datetimeFigureOut">
              <a:rPr lang="en-US">
                <a:solidFill>
                  <a:prstClr val="black">
                    <a:tint val="75000"/>
                  </a:prstClr>
                </a:solidFill>
              </a:rPr>
              <a:pPr>
                <a:defRPr/>
              </a:pPr>
              <a:t>3/16/25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136691A6-CDF9-4C5A-962A-F9A64DDF970D}" type="slidenum">
              <a:rPr lang="en-US"/>
              <a:pPr/>
              <a:t>‹#›</a:t>
            </a:fld>
            <a:endParaRPr lang="en-US"/>
          </a:p>
        </p:txBody>
      </p:sp>
    </p:spTree>
    <p:extLst>
      <p:ext uri="{BB962C8B-B14F-4D97-AF65-F5344CB8AC3E}">
        <p14:creationId xmlns:p14="http://schemas.microsoft.com/office/powerpoint/2010/main" val="2403613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309632"/>
            <a:ext cx="4315348" cy="116205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673600" y="1295400"/>
            <a:ext cx="6814859"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2471688"/>
            <a:ext cx="4315348"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3D84B29E-6A41-47E6-AEDF-07D3CEE0BA5D}"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BE65BD93-BC97-49C0-8D43-47B91B60376D}" type="slidenum">
              <a:rPr lang="en-US"/>
              <a:pPr/>
              <a:t>‹#›</a:t>
            </a:fld>
            <a:endParaRPr lang="en-US"/>
          </a:p>
        </p:txBody>
      </p:sp>
    </p:spTree>
    <p:extLst>
      <p:ext uri="{BB962C8B-B14F-4D97-AF65-F5344CB8AC3E}">
        <p14:creationId xmlns:p14="http://schemas.microsoft.com/office/powerpoint/2010/main" val="30775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0D6917DC-D1A5-4493-98B7-64DAB5721BA0}"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A029CCE8-E557-4D8F-9A3E-3C1790FCDAC6}" type="slidenum">
              <a:rPr lang="en-US"/>
              <a:pPr/>
              <a:t>‹#›</a:t>
            </a:fld>
            <a:endParaRPr lang="en-US"/>
          </a:p>
        </p:txBody>
      </p:sp>
    </p:spTree>
    <p:extLst>
      <p:ext uri="{BB962C8B-B14F-4D97-AF65-F5344CB8AC3E}">
        <p14:creationId xmlns:p14="http://schemas.microsoft.com/office/powerpoint/2010/main" val="141912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5" y="4801173"/>
            <a:ext cx="7316344" cy="566021"/>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205" y="613191"/>
            <a:ext cx="7316344"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2389205" y="5367194"/>
            <a:ext cx="7316344"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308813F-6F12-4E0E-A1AC-A96CFE2D418C}"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E555D9C8-598D-43F9-9827-DDD343B96CB7}" type="slidenum">
              <a:rPr lang="en-US"/>
              <a:pPr/>
              <a:t>‹#›</a:t>
            </a:fld>
            <a:endParaRPr lang="en-US"/>
          </a:p>
        </p:txBody>
      </p:sp>
    </p:spTree>
    <p:extLst>
      <p:ext uri="{BB962C8B-B14F-4D97-AF65-F5344CB8AC3E}">
        <p14:creationId xmlns:p14="http://schemas.microsoft.com/office/powerpoint/2010/main" val="312108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1"/>
            <a:ext cx="10972800" cy="4894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8E4A392B-3327-4A26-90BF-A530C9C4CCD9}"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81FE3ABB-4459-45D4-B270-AD235078FC25}" type="slidenum">
              <a:rPr lang="en-US"/>
              <a:pPr/>
              <a:t>‹#›</a:t>
            </a:fld>
            <a:endParaRPr lang="en-US"/>
          </a:p>
        </p:txBody>
      </p:sp>
    </p:spTree>
    <p:extLst>
      <p:ext uri="{BB962C8B-B14F-4D97-AF65-F5344CB8AC3E}">
        <p14:creationId xmlns:p14="http://schemas.microsoft.com/office/powerpoint/2010/main" val="9092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680" y="1295400"/>
            <a:ext cx="2680944"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295400"/>
            <a:ext cx="8130829"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F0921D0-F6C8-46DD-B232-5B9A0B67B4C6}"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7EEBD48F-4FC3-4E05-83C8-D53B0B3CF231}" type="slidenum">
              <a:rPr lang="en-US"/>
              <a:pPr/>
              <a:t>‹#›</a:t>
            </a:fld>
            <a:endParaRPr lang="en-US"/>
          </a:p>
        </p:txBody>
      </p:sp>
    </p:spTree>
    <p:extLst>
      <p:ext uri="{BB962C8B-B14F-4D97-AF65-F5344CB8AC3E}">
        <p14:creationId xmlns:p14="http://schemas.microsoft.com/office/powerpoint/2010/main" val="266674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9" y="4406673"/>
            <a:ext cx="10363391" cy="136216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929" y="2907289"/>
            <a:ext cx="10363391"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E8AC3758-0B23-420E-973D-E16CB1270A2B}" type="datetimeFigureOut">
              <a:rPr lang="en-US">
                <a:solidFill>
                  <a:prstClr val="black">
                    <a:tint val="75000"/>
                  </a:prstClr>
                </a:solidFill>
              </a:rPr>
              <a:pPr>
                <a:defRPr/>
              </a:pPr>
              <a:t>3/16/25</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2F35CEB8-4B69-4815-A910-7BE36BC148A3}" type="slidenum">
              <a:rPr lang="en-US"/>
              <a:pPr/>
              <a:t>‹#›</a:t>
            </a:fld>
            <a:endParaRPr lang="en-US"/>
          </a:p>
        </p:txBody>
      </p:sp>
    </p:spTree>
    <p:extLst>
      <p:ext uri="{BB962C8B-B14F-4D97-AF65-F5344CB8AC3E}">
        <p14:creationId xmlns:p14="http://schemas.microsoft.com/office/powerpoint/2010/main" val="4305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1BA5447E-276F-44B2-A4CA-19FDD13C60DC}"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22843E19-DC90-435F-987E-BDBEE59BED1A}" type="slidenum">
              <a:rPr lang="en-US"/>
              <a:pPr/>
              <a:t>‹#›</a:t>
            </a:fld>
            <a:endParaRPr lang="en-US"/>
          </a:p>
        </p:txBody>
      </p:sp>
    </p:spTree>
    <p:extLst>
      <p:ext uri="{BB962C8B-B14F-4D97-AF65-F5344CB8AC3E}">
        <p14:creationId xmlns:p14="http://schemas.microsoft.com/office/powerpoint/2010/main" val="15269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657343"/>
            <a:ext cx="5692048"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4" name="Content Placeholder 3"/>
          <p:cNvSpPr>
            <a:spLocks noGrp="1"/>
          </p:cNvSpPr>
          <p:nvPr>
            <p:ph sz="half" idx="2"/>
          </p:nvPr>
        </p:nvSpPr>
        <p:spPr>
          <a:xfrm>
            <a:off x="304801" y="2297690"/>
            <a:ext cx="569204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46" y="1657343"/>
            <a:ext cx="5693953"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246" y="2297690"/>
            <a:ext cx="5693953"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304801" y="168663"/>
            <a:ext cx="10918552" cy="939080"/>
          </a:xfrm>
          <a:prstGeom prst="rect">
            <a:avLst/>
          </a:prstGeom>
          <a:noFill/>
          <a:ln>
            <a:noFill/>
          </a:ln>
          <a:effectLst/>
        </p:spPr>
        <p:txBody>
          <a:bodyPr/>
          <a:lstStyle/>
          <a:p>
            <a:pPr lvl="0"/>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24864A57-08B0-4386-BF53-CDE9EEDD865F}" type="datetimeFigureOut">
              <a:rPr lang="en-US">
                <a:solidFill>
                  <a:prstClr val="black">
                    <a:tint val="75000"/>
                  </a:prstClr>
                </a:solidFill>
              </a:rPr>
              <a:pPr>
                <a:defRPr/>
              </a:pPr>
              <a:t>3/16/25</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fld id="{C4A80D6C-433E-4B63-AF48-4FEBE96597E1}" type="slidenum">
              <a:rPr lang="en-US"/>
              <a:pPr/>
              <a:t>‹#›</a:t>
            </a:fld>
            <a:endParaRPr lang="en-US"/>
          </a:p>
        </p:txBody>
      </p:sp>
    </p:spTree>
    <p:extLst>
      <p:ext uri="{BB962C8B-B14F-4D97-AF65-F5344CB8AC3E}">
        <p14:creationId xmlns:p14="http://schemas.microsoft.com/office/powerpoint/2010/main" val="8221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4AB277EC-8C52-4200-8FB0-36BB3D8B9ED0}" type="datetimeFigureOut">
              <a:rPr lang="en-US">
                <a:solidFill>
                  <a:prstClr val="black">
                    <a:tint val="75000"/>
                  </a:prstClr>
                </a:solidFill>
              </a:rPr>
              <a:pPr>
                <a:defRPr/>
              </a:pPr>
              <a:t>3/16/25</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0ED1F5B8-AEC7-4785-A877-AB6C48CDD015}" type="slidenum">
              <a:rPr lang="en-US"/>
              <a:pPr/>
              <a:t>‹#›</a:t>
            </a:fld>
            <a:endParaRPr lang="en-US"/>
          </a:p>
        </p:txBody>
      </p:sp>
    </p:spTree>
    <p:extLst>
      <p:ext uri="{BB962C8B-B14F-4D97-AF65-F5344CB8AC3E}">
        <p14:creationId xmlns:p14="http://schemas.microsoft.com/office/powerpoint/2010/main" val="327891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6E1B6A-54D0-42EC-AF5C-8D65C1B53105}" type="datetimeFigureOut">
              <a:rPr lang="en-US">
                <a:solidFill>
                  <a:prstClr val="black">
                    <a:tint val="75000"/>
                  </a:prstClr>
                </a:solidFill>
              </a:rPr>
              <a:pPr>
                <a:defRPr/>
              </a:pPr>
              <a:t>3/16/25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136691A6-CDF9-4C5A-962A-F9A64DDF970D}" type="slidenum">
              <a:rPr lang="en-US"/>
              <a:pPr/>
              <a:t>‹#›</a:t>
            </a:fld>
            <a:endParaRPr lang="en-US"/>
          </a:p>
        </p:txBody>
      </p:sp>
    </p:spTree>
    <p:extLst>
      <p:ext uri="{BB962C8B-B14F-4D97-AF65-F5344CB8AC3E}">
        <p14:creationId xmlns:p14="http://schemas.microsoft.com/office/powerpoint/2010/main" val="2981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309632"/>
            <a:ext cx="4315348" cy="116205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673600" y="1295400"/>
            <a:ext cx="6814859"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2471688"/>
            <a:ext cx="4315348"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3D84B29E-6A41-47E6-AEDF-07D3CEE0BA5D}"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BE65BD93-BC97-49C0-8D43-47B91B60376D}" type="slidenum">
              <a:rPr lang="en-US"/>
              <a:pPr/>
              <a:t>‹#›</a:t>
            </a:fld>
            <a:endParaRPr lang="en-US"/>
          </a:p>
        </p:txBody>
      </p:sp>
    </p:spTree>
    <p:extLst>
      <p:ext uri="{BB962C8B-B14F-4D97-AF65-F5344CB8AC3E}">
        <p14:creationId xmlns:p14="http://schemas.microsoft.com/office/powerpoint/2010/main" val="409542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5" y="4801173"/>
            <a:ext cx="7316344" cy="566021"/>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205" y="613191"/>
            <a:ext cx="7316344"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2389205" y="5367194"/>
            <a:ext cx="7316344"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308813F-6F12-4E0E-A1AC-A96CFE2D418C}" type="datetimeFigureOut">
              <a:rPr lang="en-US">
                <a:solidFill>
                  <a:prstClr val="black">
                    <a:tint val="75000"/>
                  </a:prstClr>
                </a:solidFill>
              </a:rPr>
              <a:pPr>
                <a:defRPr/>
              </a:pPr>
              <a:t>3/16/25</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E555D9C8-598D-43F9-9827-DDD343B96CB7}" type="slidenum">
              <a:rPr lang="en-US"/>
              <a:pPr/>
              <a:t>‹#›</a:t>
            </a:fld>
            <a:endParaRPr lang="en-US"/>
          </a:p>
        </p:txBody>
      </p:sp>
    </p:spTree>
    <p:extLst>
      <p:ext uri="{BB962C8B-B14F-4D97-AF65-F5344CB8AC3E}">
        <p14:creationId xmlns:p14="http://schemas.microsoft.com/office/powerpoint/2010/main" val="40881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ideo" Target="NULL"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D:\nicks computer\pres pro stuff\medical animated\dna\DNA_t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1" y="168275"/>
            <a:ext cx="109177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pic>
        <p:nvPicPr>
          <p:cNvPr id="1036" name="Picture 1035">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11277600" y="1"/>
            <a:ext cx="91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3048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51D1EA88-2670-477E-A469-58B7DCEAF1DD}" type="datetimeFigureOut">
              <a:rPr lang="en-US">
                <a:solidFill>
                  <a:prstClr val="black">
                    <a:tint val="75000"/>
                  </a:prstClr>
                </a:solidFill>
              </a:rPr>
              <a:pPr fontAlgn="base">
                <a:spcBef>
                  <a:spcPct val="0"/>
                </a:spcBef>
                <a:spcAft>
                  <a:spcPct val="0"/>
                </a:spcAft>
                <a:defRPr/>
              </a:pPr>
              <a:t>3/16/25</a:t>
            </a:fld>
            <a:endParaRPr lang="en-US">
              <a:solidFill>
                <a:prstClr val="black">
                  <a:tint val="75000"/>
                </a:prstClr>
              </a:solidFill>
            </a:endParaRPr>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4"/>
          </p:nvPr>
        </p:nvSpPr>
        <p:spPr>
          <a:xfrm>
            <a:off x="9006417"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541778-A8F9-454E-8525-2899622BD621}" type="slidenum">
              <a:rPr lang="en-US" smtClean="0"/>
              <a:pPr fontAlgn="base">
                <a:spcBef>
                  <a:spcPct val="0"/>
                </a:spcBef>
                <a:spcAft>
                  <a:spcPct val="0"/>
                </a:spcAft>
              </a:pPr>
              <a:t>‹#›</a:t>
            </a:fld>
            <a:endParaRPr lang="en-US"/>
          </a:p>
        </p:txBody>
      </p:sp>
      <p:sp>
        <p:nvSpPr>
          <p:cNvPr id="2056" name="Rectangle 3"/>
          <p:cNvSpPr>
            <a:spLocks noGrp="1" noChangeArrowheads="1"/>
          </p:cNvSpPr>
          <p:nvPr>
            <p:ph type="body" idx="1"/>
          </p:nvPr>
        </p:nvSpPr>
        <p:spPr bwMode="auto">
          <a:xfrm>
            <a:off x="1625600" y="1447801"/>
            <a:ext cx="1026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03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0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D:\nicks computer\pres pro stuff\medical animated\dna\DNA_t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1" y="168275"/>
            <a:ext cx="109177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pic>
        <p:nvPicPr>
          <p:cNvPr id="1036" name="Picture 1035">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11277600" y="1"/>
            <a:ext cx="91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3048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51D1EA88-2670-477E-A469-58B7DCEAF1DD}" type="datetimeFigureOut">
              <a:rPr lang="en-US">
                <a:solidFill>
                  <a:prstClr val="black">
                    <a:tint val="75000"/>
                  </a:prstClr>
                </a:solidFill>
              </a:rPr>
              <a:pPr fontAlgn="base">
                <a:spcBef>
                  <a:spcPct val="0"/>
                </a:spcBef>
                <a:spcAft>
                  <a:spcPct val="0"/>
                </a:spcAft>
                <a:defRPr/>
              </a:pPr>
              <a:t>3/16/25</a:t>
            </a:fld>
            <a:endParaRPr lang="en-US">
              <a:solidFill>
                <a:prstClr val="black">
                  <a:tint val="75000"/>
                </a:prstClr>
              </a:solidFill>
            </a:endParaRPr>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4"/>
          </p:nvPr>
        </p:nvSpPr>
        <p:spPr>
          <a:xfrm>
            <a:off x="9006417"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541778-A8F9-454E-8525-2899622BD621}" type="slidenum">
              <a:rPr lang="en-US" smtClean="0"/>
              <a:pPr fontAlgn="base">
                <a:spcBef>
                  <a:spcPct val="0"/>
                </a:spcBef>
                <a:spcAft>
                  <a:spcPct val="0"/>
                </a:spcAft>
              </a:pPr>
              <a:t>‹#›</a:t>
            </a:fld>
            <a:endParaRPr lang="en-US"/>
          </a:p>
        </p:txBody>
      </p:sp>
      <p:sp>
        <p:nvSpPr>
          <p:cNvPr id="2056" name="Rectangle 3"/>
          <p:cNvSpPr>
            <a:spLocks noGrp="1" noChangeArrowheads="1"/>
          </p:cNvSpPr>
          <p:nvPr>
            <p:ph type="body" idx="1"/>
          </p:nvPr>
        </p:nvSpPr>
        <p:spPr bwMode="auto">
          <a:xfrm>
            <a:off x="1625600" y="1447801"/>
            <a:ext cx="1026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208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0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hyperlink" Target="http://www.bioethics.gr/"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bioethics.gr/images/pdf/BIODIKAIO/NOMOTHESIA/BIOIATRIKH/Additional_protocol_to_the_convention_on_human_rights.pdf" TargetMode="External"/><Relationship Id="rId7" Type="http://schemas.openxmlformats.org/officeDocument/2006/relationships/hyperlink" Target="http://www.bioethics.gr/images/pdf/BIODIKAIO/NOMOTHESIA/BIOIATRIKH/Ministerial_decision_79602.pdf" TargetMode="External"/><Relationship Id="rId2" Type="http://schemas.openxmlformats.org/officeDocument/2006/relationships/hyperlink" Target="http://www.bioethics.gr/images/pdf/BIODIKAIO/NOMOTHESIA/BIOIATRIKH/Oviedo_Convention_N_2619-1998.pdf" TargetMode="External"/><Relationship Id="rId1" Type="http://schemas.openxmlformats.org/officeDocument/2006/relationships/slideLayout" Target="../slideLayouts/slideLayout17.xml"/><Relationship Id="rId6" Type="http://schemas.openxmlformats.org/officeDocument/2006/relationships/hyperlink" Target="http://www.bioethics.gr/images/pdf/BIODIKAIO/NOMOTHESIA/BIOIATRIKH/directive_2005_28_gr.pdf" TargetMode="External"/><Relationship Id="rId5" Type="http://schemas.openxmlformats.org/officeDocument/2006/relationships/hyperlink" Target="http://www.bioethics.gr/images/pdf/BIODIKAIO/NOMOTHESIA/BIOIATRIKH/clinical_trials_directive_gr_89292.pdf" TargetMode="External"/><Relationship Id="rId4" Type="http://schemas.openxmlformats.org/officeDocument/2006/relationships/hyperlink" Target="http://www.bioethics.gr/images/pdf/BIODIKAIO/NOMOTHESIA/BIOIATRIKH/UNESCO_Declaration_on_human_genome.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bioethics.gr/images/pdf/BIODIKAIO/NOMOTHESIA/KLONOPOIHSH/Cloning_Protocol_F0546.pdf" TargetMode="External"/><Relationship Id="rId2" Type="http://schemas.openxmlformats.org/officeDocument/2006/relationships/hyperlink" Target="http://www.bioethics.gr/images/pdf/BIODIKAIO/NOMOTHESIA/PATENTES/Presidential_Decree_321-2001.pdf" TargetMode="External"/><Relationship Id="rId1" Type="http://schemas.openxmlformats.org/officeDocument/2006/relationships/slideLayout" Target="../slideLayouts/slideLayout17.xml"/><Relationship Id="rId5" Type="http://schemas.openxmlformats.org/officeDocument/2006/relationships/hyperlink" Target="http://www.bioethics.gr/images/pdf/BIODIKAIO/NOMOTHESIA/KLONOPOIHSH/N3305-2005.pdf" TargetMode="External"/><Relationship Id="rId4" Type="http://schemas.openxmlformats.org/officeDocument/2006/relationships/hyperlink" Target="http://www.bioethics.gr/images/pdf/BIODIKAIO/NOMOTHESIA/KLONOPOIHSH/N3089-2002.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ec.europa.eu/research/conferences/2003/sadc/index.html" TargetMode="External"/><Relationship Id="rId3" Type="http://schemas.openxmlformats.org/officeDocument/2006/relationships/hyperlink" Target="http://ec.europa.eu/european_group_ethics/index_en.htm" TargetMode="External"/><Relationship Id="rId7" Type="http://schemas.openxmlformats.org/officeDocument/2006/relationships/hyperlink" Target="http://ec.europa.eu/research/quality-of-life/stemcells.html" TargetMode="External"/><Relationship Id="rId2" Type="http://schemas.openxmlformats.org/officeDocument/2006/relationships/hyperlink" Target="http://ec.europa.eu/biotechnology/" TargetMode="External"/><Relationship Id="rId1" Type="http://schemas.openxmlformats.org/officeDocument/2006/relationships/slideLayout" Target="../slideLayouts/slideLayout1.xml"/><Relationship Id="rId6" Type="http://schemas.openxmlformats.org/officeDocument/2006/relationships/hyperlink" Target="http://ec.europa.eu/research/quality-of-life/genetics.html" TargetMode="External"/><Relationship Id="rId5" Type="http://schemas.openxmlformats.org/officeDocument/2006/relationships/hyperlink" Target="http://ec.europa.eu/research/science-society/index_en.html" TargetMode="External"/><Relationship Id="rId10" Type="http://schemas.openxmlformats.org/officeDocument/2006/relationships/image" Target="../media/image66.png"/><Relationship Id="rId4" Type="http://schemas.openxmlformats.org/officeDocument/2006/relationships/hyperlink" Target="http://ec.europa.eu/research/life-sciences/egls/index_en.html" TargetMode="External"/><Relationship Id="rId9" Type="http://schemas.openxmlformats.org/officeDocument/2006/relationships/hyperlink" Target="https://www.youtube.com/watch?feature=player_embedded&amp;v=Sh30K_kMyC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hyperlink" Target="https://plato.stanford.edu/entries/principle-beneficence/" TargetMode="External"/><Relationship Id="rId3" Type="http://schemas.openxmlformats.org/officeDocument/2006/relationships/hyperlink" Target="https://www.nuffieldbioethics.org/" TargetMode="External"/><Relationship Id="rId7" Type="http://schemas.openxmlformats.org/officeDocument/2006/relationships/hyperlink" Target="https://pubmed.ncbi.nlm.nih.gov/?term=bioethics" TargetMode="External"/><Relationship Id="rId2" Type="http://schemas.openxmlformats.org/officeDocument/2006/relationships/hyperlink" Target="https://www.thehastingscenter.org/" TargetMode="External"/><Relationship Id="rId1" Type="http://schemas.openxmlformats.org/officeDocument/2006/relationships/slideLayout" Target="../slideLayouts/slideLayout6.xml"/><Relationship Id="rId6" Type="http://schemas.openxmlformats.org/officeDocument/2006/relationships/hyperlink" Target="https://www.ncbi.nlm.nih.gov/pmc/?term=bioethics" TargetMode="External"/><Relationship Id="rId5" Type="http://schemas.openxmlformats.org/officeDocument/2006/relationships/hyperlink" Target="https://www.who.int/health-topics/bioethics#tab=tab_1" TargetMode="External"/><Relationship Id="rId4" Type="http://schemas.openxmlformats.org/officeDocument/2006/relationships/hyperlink" Target="https://ec.europa.eu/info/research-and-innovation/strategy/ethics-research-and-innovation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32001" y="2232054"/>
            <a:ext cx="9853965" cy="1143476"/>
          </a:xfrm>
        </p:spPr>
        <p:txBody>
          <a:bodyPr/>
          <a:lstStyle/>
          <a:p>
            <a:r>
              <a:rPr lang="el-GR" sz="5400" b="1" dirty="0">
                <a:solidFill>
                  <a:schemeClr val="accent1"/>
                </a:solidFill>
                <a:latin typeface="Calibri" panose="020F0502020204030204" pitchFamily="34" charset="0"/>
              </a:rPr>
              <a:t>ΦΑΡΜΑΚΕΥΤΙΚΗ ΒΙΟΤΕΧΝΟΛΟΓΙΑ</a:t>
            </a:r>
          </a:p>
        </p:txBody>
      </p:sp>
      <p:sp>
        <p:nvSpPr>
          <p:cNvPr id="4" name="TextBox 3"/>
          <p:cNvSpPr txBox="1"/>
          <p:nvPr/>
        </p:nvSpPr>
        <p:spPr>
          <a:xfrm>
            <a:off x="5305648" y="3827721"/>
            <a:ext cx="6580318" cy="1200329"/>
          </a:xfrm>
          <a:prstGeom prst="rect">
            <a:avLst/>
          </a:prstGeom>
          <a:noFill/>
        </p:spPr>
        <p:txBody>
          <a:bodyPr wrap="square" lIns="91440" tIns="45720" rIns="91440" bIns="45720" rtlCol="0" anchor="t">
            <a:spAutoFit/>
          </a:bodyPr>
          <a:lstStyle/>
          <a:p>
            <a:pPr algn="r"/>
            <a:r>
              <a:rPr lang="el-GR" b="1" dirty="0">
                <a:solidFill>
                  <a:schemeClr val="accent1"/>
                </a:solidFill>
              </a:rPr>
              <a:t>Δρ.  Νικόλας Φωκιαλάκης</a:t>
            </a:r>
          </a:p>
          <a:p>
            <a:pPr algn="r"/>
            <a:r>
              <a:rPr lang="el-GR" dirty="0">
                <a:solidFill>
                  <a:schemeClr val="accent1"/>
                </a:solidFill>
              </a:rPr>
              <a:t>Αναπληρωτής Καθηγητής</a:t>
            </a:r>
            <a:endParaRPr lang="el-GR" dirty="0">
              <a:solidFill>
                <a:schemeClr val="accent1"/>
              </a:solidFill>
              <a:cs typeface="Arial"/>
            </a:endParaRPr>
          </a:p>
          <a:p>
            <a:pPr algn="r"/>
            <a:r>
              <a:rPr lang="el-GR" dirty="0">
                <a:solidFill>
                  <a:schemeClr val="accent1"/>
                </a:solidFill>
              </a:rPr>
              <a:t> Φαρμακογνωσίας &amp; Χημείας Φυσικών Προϊόντων</a:t>
            </a:r>
          </a:p>
          <a:p>
            <a:pPr algn="r"/>
            <a:r>
              <a:rPr lang="el-GR" dirty="0">
                <a:solidFill>
                  <a:schemeClr val="accent1"/>
                </a:solidFill>
              </a:rPr>
              <a:t>Φαρμακευτικό Τμήμα, ΕΚΠΑ </a:t>
            </a:r>
          </a:p>
        </p:txBody>
      </p:sp>
      <p:sp>
        <p:nvSpPr>
          <p:cNvPr id="5" name="TextBox 4"/>
          <p:cNvSpPr txBox="1"/>
          <p:nvPr/>
        </p:nvSpPr>
        <p:spPr>
          <a:xfrm>
            <a:off x="6613452" y="5295015"/>
            <a:ext cx="6241310" cy="523220"/>
          </a:xfrm>
          <a:prstGeom prst="rect">
            <a:avLst/>
          </a:prstGeom>
          <a:noFill/>
        </p:spPr>
        <p:txBody>
          <a:bodyPr wrap="square" rtlCol="0">
            <a:spAutoFit/>
          </a:bodyPr>
          <a:lstStyle/>
          <a:p>
            <a:r>
              <a:rPr lang="el-GR" sz="2800" b="1" dirty="0">
                <a:solidFill>
                  <a:schemeClr val="accent3">
                    <a:lumMod val="75000"/>
                  </a:schemeClr>
                </a:solidFill>
                <a:latin typeface="Calibri" panose="020F0502020204030204" pitchFamily="34" charset="0"/>
              </a:rPr>
              <a:t>ΒΙΟΗΘΙΚΗ &amp; ΒΙΟΤΕΧΝΟΛΟΓΙΑ </a:t>
            </a:r>
          </a:p>
        </p:txBody>
      </p:sp>
    </p:spTree>
    <p:extLst>
      <p:ext uri="{BB962C8B-B14F-4D97-AF65-F5344CB8AC3E}">
        <p14:creationId xmlns:p14="http://schemas.microsoft.com/office/powerpoint/2010/main" val="133495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 ανθρώπου</a:t>
            </a:r>
          </a:p>
          <a:p>
            <a:pPr marL="285750" indent="-285750">
              <a:buFont typeface="Wingdings" panose="05000000000000000000" pitchFamily="2" charset="2"/>
              <a:buChar char="q"/>
            </a:pPr>
            <a:r>
              <a:rPr lang="el-GR" dirty="0"/>
              <a:t>Πειράματα σε ανθρώπους </a:t>
            </a:r>
          </a:p>
        </p:txBody>
      </p:sp>
      <p:pic>
        <p:nvPicPr>
          <p:cNvPr id="5" name="Picture 4"/>
          <p:cNvPicPr>
            <a:picLocks noChangeAspect="1"/>
          </p:cNvPicPr>
          <p:nvPr/>
        </p:nvPicPr>
        <p:blipFill>
          <a:blip r:embed="rId2"/>
          <a:stretch>
            <a:fillRect/>
          </a:stretch>
        </p:blipFill>
        <p:spPr>
          <a:xfrm>
            <a:off x="420775" y="2999378"/>
            <a:ext cx="2556687" cy="3365435"/>
          </a:xfrm>
          <a:prstGeom prst="rect">
            <a:avLst/>
          </a:prstGeom>
        </p:spPr>
      </p:pic>
      <p:pic>
        <p:nvPicPr>
          <p:cNvPr id="6" name="Picture 5"/>
          <p:cNvPicPr>
            <a:picLocks noChangeAspect="1"/>
          </p:cNvPicPr>
          <p:nvPr/>
        </p:nvPicPr>
        <p:blipFill>
          <a:blip r:embed="rId3"/>
          <a:stretch>
            <a:fillRect/>
          </a:stretch>
        </p:blipFill>
        <p:spPr>
          <a:xfrm>
            <a:off x="3221233" y="2986055"/>
            <a:ext cx="2720953" cy="3746653"/>
          </a:xfrm>
          <a:prstGeom prst="rect">
            <a:avLst/>
          </a:prstGeom>
        </p:spPr>
      </p:pic>
      <p:sp>
        <p:nvSpPr>
          <p:cNvPr id="4" name="Rectangle 3"/>
          <p:cNvSpPr/>
          <p:nvPr/>
        </p:nvSpPr>
        <p:spPr>
          <a:xfrm>
            <a:off x="6301562" y="2999378"/>
            <a:ext cx="5256028" cy="3693319"/>
          </a:xfrm>
          <a:prstGeom prst="rect">
            <a:avLst/>
          </a:prstGeom>
        </p:spPr>
        <p:txBody>
          <a:bodyPr wrap="square">
            <a:spAutoFit/>
          </a:bodyPr>
          <a:lstStyle/>
          <a:p>
            <a:r>
              <a:rPr lang="el-GR" dirty="0"/>
              <a:t>Το 2004 μια ερευνητική ομάδα από την Νότια Κορέα κάτω από την καθοδήγηση του  </a:t>
            </a:r>
            <a:r>
              <a:rPr lang="en-US" dirty="0"/>
              <a:t>Woo-Suk Hwang </a:t>
            </a:r>
            <a:r>
              <a:rPr lang="el-GR" dirty="0"/>
              <a:t>δημοσίευσε μια έρευνα στο έγκυρο επιστημονικό περιοδικό </a:t>
            </a:r>
            <a:r>
              <a:rPr lang="en-US" i="1" dirty="0"/>
              <a:t>Science</a:t>
            </a:r>
            <a:r>
              <a:rPr lang="en-US" dirty="0"/>
              <a:t> </a:t>
            </a:r>
            <a:r>
              <a:rPr lang="el-GR" dirty="0"/>
              <a:t>δηλώνοντας ότι είχαν καταφέρει να δημιουργήσουν ένα κλωνοποιημένο ανθρώπινο έμβρυο σε δοκιμαστικό σωλήνα. </a:t>
            </a:r>
          </a:p>
          <a:p>
            <a:endParaRPr lang="el-GR" dirty="0"/>
          </a:p>
          <a:p>
            <a:r>
              <a:rPr lang="el-GR" dirty="0"/>
              <a:t>Αργότερα όμως μια ανεξάρτητη επιτροπή εμπειρογνωμόνων το αμφισβήτησε και το 2006  το </a:t>
            </a:r>
            <a:r>
              <a:rPr lang="en-US" i="1" dirty="0"/>
              <a:t>Science</a:t>
            </a:r>
            <a:r>
              <a:rPr lang="en-US" dirty="0"/>
              <a:t> </a:t>
            </a:r>
            <a:r>
              <a:rPr lang="el-GR" dirty="0"/>
              <a:t>ανακοίνωσε ότι η συγκεκριμένη ερευνητική δημοσίευση τελικά αποσύρθηκε.</a:t>
            </a:r>
          </a:p>
          <a:p>
            <a:endParaRPr lang="el-GR" dirty="0"/>
          </a:p>
        </p:txBody>
      </p:sp>
    </p:spTree>
    <p:extLst>
      <p:ext uri="{BB962C8B-B14F-4D97-AF65-F5344CB8AC3E}">
        <p14:creationId xmlns:p14="http://schemas.microsoft.com/office/powerpoint/2010/main" val="223715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923330"/>
          </a:xfrm>
          <a:prstGeom prst="rect">
            <a:avLst/>
          </a:prstGeom>
          <a:noFill/>
        </p:spPr>
        <p:txBody>
          <a:bodyPr wrap="square" rtlCol="0">
            <a:spAutoFit/>
          </a:bodyPr>
          <a:lstStyle/>
          <a:p>
            <a:pPr marL="285750" indent="-285750">
              <a:buFont typeface="Wingdings" panose="05000000000000000000" pitchFamily="2" charset="2"/>
              <a:buChar char="q"/>
            </a:pPr>
            <a:r>
              <a:rPr lang="el-GR" dirty="0"/>
              <a:t>Γονιδιακή θεραπεία</a:t>
            </a:r>
          </a:p>
          <a:p>
            <a:pPr marL="285750" indent="-285750">
              <a:buFont typeface="Wingdings" panose="05000000000000000000" pitchFamily="2" charset="2"/>
              <a:buChar char="q"/>
            </a:pPr>
            <a:r>
              <a:rPr lang="el-GR" dirty="0"/>
              <a:t>Αλλαγή γονιδίων </a:t>
            </a:r>
          </a:p>
          <a:p>
            <a:pPr marL="285750" indent="-285750">
              <a:buFont typeface="Wingdings" panose="05000000000000000000" pitchFamily="2" charset="2"/>
              <a:buChar char="q"/>
            </a:pPr>
            <a:endParaRPr lang="el-GR" dirty="0"/>
          </a:p>
        </p:txBody>
      </p:sp>
      <p:pic>
        <p:nvPicPr>
          <p:cNvPr id="6" name="Picture 5"/>
          <p:cNvPicPr>
            <a:picLocks noChangeAspect="1"/>
          </p:cNvPicPr>
          <p:nvPr/>
        </p:nvPicPr>
        <p:blipFill>
          <a:blip r:embed="rId2"/>
          <a:stretch>
            <a:fillRect/>
          </a:stretch>
        </p:blipFill>
        <p:spPr>
          <a:xfrm>
            <a:off x="290512" y="2971780"/>
            <a:ext cx="4587514" cy="3453920"/>
          </a:xfrm>
          <a:prstGeom prst="rect">
            <a:avLst/>
          </a:prstGeom>
        </p:spPr>
      </p:pic>
      <p:pic>
        <p:nvPicPr>
          <p:cNvPr id="7" name="Picture 6"/>
          <p:cNvPicPr>
            <a:picLocks noChangeAspect="1"/>
          </p:cNvPicPr>
          <p:nvPr/>
        </p:nvPicPr>
        <p:blipFill>
          <a:blip r:embed="rId3"/>
          <a:stretch>
            <a:fillRect/>
          </a:stretch>
        </p:blipFill>
        <p:spPr>
          <a:xfrm>
            <a:off x="7535625" y="2971780"/>
            <a:ext cx="4611161" cy="3453920"/>
          </a:xfrm>
          <a:prstGeom prst="rect">
            <a:avLst/>
          </a:prstGeom>
        </p:spPr>
      </p:pic>
      <p:pic>
        <p:nvPicPr>
          <p:cNvPr id="8" name="Picture 7"/>
          <p:cNvPicPr>
            <a:picLocks noChangeAspect="1"/>
          </p:cNvPicPr>
          <p:nvPr/>
        </p:nvPicPr>
        <p:blipFill>
          <a:blip r:embed="rId4"/>
          <a:stretch>
            <a:fillRect/>
          </a:stretch>
        </p:blipFill>
        <p:spPr>
          <a:xfrm>
            <a:off x="4878026" y="2971780"/>
            <a:ext cx="2657899" cy="3453920"/>
          </a:xfrm>
          <a:prstGeom prst="rect">
            <a:avLst/>
          </a:prstGeom>
        </p:spPr>
      </p:pic>
    </p:spTree>
    <p:extLst>
      <p:ext uri="{BB962C8B-B14F-4D97-AF65-F5344CB8AC3E}">
        <p14:creationId xmlns:p14="http://schemas.microsoft.com/office/powerpoint/2010/main" val="346753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 Θέση περιεχομένου"/>
          <p:cNvSpPr>
            <a:spLocks noGrp="1"/>
          </p:cNvSpPr>
          <p:nvPr>
            <p:ph sz="quarter" idx="1"/>
          </p:nvPr>
        </p:nvSpPr>
        <p:spPr>
          <a:xfrm>
            <a:off x="2821173" y="1687512"/>
            <a:ext cx="7772400" cy="3349625"/>
          </a:xfrm>
        </p:spPr>
        <p:txBody>
          <a:bodyPr/>
          <a:lstStyle/>
          <a:p>
            <a:pPr eaLnBrk="1" hangingPunct="1"/>
            <a:r>
              <a:rPr lang="el-GR" sz="2400" dirty="0"/>
              <a:t>θρησκείες είναι κάθετα αντίθετες με την ιδέα της κλωνοποίησης καθώς υποστηρίζουν πως ο άνθρωπος δεν έχει το δικαίωμα να παίξει το ρόλο του δημιουργού και να διορθώνει τις ατέλειες της φύσης. </a:t>
            </a:r>
          </a:p>
          <a:p>
            <a:pPr eaLnBrk="1" hangingPunct="1"/>
            <a:r>
              <a:rPr lang="el-GR" sz="2400" dirty="0"/>
              <a:t>έχει το δικαίωμα η στενή ηθική να στερήσει την ευκαιρία που «δίνει» η θεραπευτική κλωνοποίηση για τη θεραπεία ανίατων ασθενειών;</a:t>
            </a:r>
          </a:p>
          <a:p>
            <a:pPr eaLnBrk="1" hangingPunct="1"/>
            <a:endParaRPr lang="el-GR" dirty="0"/>
          </a:p>
          <a:p>
            <a:pPr eaLnBrk="1" hangingPunct="1"/>
            <a:endParaRPr lang="el-GR" dirty="0"/>
          </a:p>
        </p:txBody>
      </p:sp>
      <p:pic>
        <p:nvPicPr>
          <p:cNvPr id="34820" name="Picture 2" descr="http://scienceprogress.org/wp-content/uploads/2008/11/bioethics_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134" y="5037137"/>
            <a:ext cx="397351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Tree>
    <p:extLst>
      <p:ext uri="{BB962C8B-B14F-4D97-AF65-F5344CB8AC3E}">
        <p14:creationId xmlns:p14="http://schemas.microsoft.com/office/powerpoint/2010/main" val="246538878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1754326"/>
          </a:xfrm>
          <a:prstGeom prst="rect">
            <a:avLst/>
          </a:prstGeom>
          <a:noFill/>
        </p:spPr>
        <p:txBody>
          <a:bodyPr wrap="square" rtlCol="0">
            <a:spAutoFit/>
          </a:bodyPr>
          <a:lstStyle/>
          <a:p>
            <a:pPr marL="285750" indent="-285750">
              <a:buFont typeface="Wingdings" panose="05000000000000000000" pitchFamily="2" charset="2"/>
              <a:buChar char="q"/>
            </a:pPr>
            <a:r>
              <a:rPr lang="el-GR" dirty="0" err="1"/>
              <a:t>Μεταμοσχέυσης</a:t>
            </a:r>
            <a:r>
              <a:rPr lang="el-GR" dirty="0"/>
              <a:t> οργάνων </a:t>
            </a:r>
          </a:p>
          <a:p>
            <a:pPr marL="285750" indent="-285750">
              <a:buFont typeface="Wingdings" panose="05000000000000000000" pitchFamily="2" charset="2"/>
              <a:buChar char="q"/>
            </a:pPr>
            <a:r>
              <a:rPr lang="el-GR" dirty="0"/>
              <a:t>Δημιουργία </a:t>
            </a:r>
            <a:r>
              <a:rPr lang="el-GR" dirty="0" err="1"/>
              <a:t>ορνάνων</a:t>
            </a:r>
            <a:r>
              <a:rPr lang="el-GR" dirty="0"/>
              <a:t> </a:t>
            </a:r>
          </a:p>
          <a:p>
            <a:pPr marL="285750" indent="-285750">
              <a:buFont typeface="Wingdings" panose="05000000000000000000" pitchFamily="2" charset="2"/>
              <a:buChar char="q"/>
            </a:pPr>
            <a:r>
              <a:rPr lang="el-GR" dirty="0"/>
              <a:t>Ευθανασία</a:t>
            </a:r>
          </a:p>
          <a:p>
            <a:endParaRPr lang="el-GR" dirty="0"/>
          </a:p>
          <a:p>
            <a:endParaRPr lang="el-GR" dirty="0"/>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664645" y="3183444"/>
            <a:ext cx="3190388" cy="3174825"/>
          </a:xfrm>
          <a:prstGeom prst="rect">
            <a:avLst/>
          </a:prstGeom>
        </p:spPr>
      </p:pic>
      <p:pic>
        <p:nvPicPr>
          <p:cNvPr id="4" name="Picture 3"/>
          <p:cNvPicPr>
            <a:picLocks noChangeAspect="1"/>
          </p:cNvPicPr>
          <p:nvPr/>
        </p:nvPicPr>
        <p:blipFill>
          <a:blip r:embed="rId3"/>
          <a:stretch>
            <a:fillRect/>
          </a:stretch>
        </p:blipFill>
        <p:spPr>
          <a:xfrm>
            <a:off x="7707435" y="3166107"/>
            <a:ext cx="4036335" cy="3174825"/>
          </a:xfrm>
          <a:prstGeom prst="rect">
            <a:avLst/>
          </a:prstGeom>
        </p:spPr>
      </p:pic>
      <p:pic>
        <p:nvPicPr>
          <p:cNvPr id="5" name="Picture 4"/>
          <p:cNvPicPr>
            <a:picLocks noChangeAspect="1"/>
          </p:cNvPicPr>
          <p:nvPr/>
        </p:nvPicPr>
        <p:blipFill>
          <a:blip r:embed="rId4"/>
          <a:stretch>
            <a:fillRect/>
          </a:stretch>
        </p:blipFill>
        <p:spPr>
          <a:xfrm>
            <a:off x="4243159" y="3179902"/>
            <a:ext cx="3178367" cy="3178367"/>
          </a:xfrm>
          <a:prstGeom prst="rect">
            <a:avLst/>
          </a:prstGeom>
        </p:spPr>
      </p:pic>
    </p:spTree>
    <p:extLst>
      <p:ext uri="{BB962C8B-B14F-4D97-AF65-F5344CB8AC3E}">
        <p14:creationId xmlns:p14="http://schemas.microsoft.com/office/powerpoint/2010/main" val="368626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369332"/>
          </a:xfrm>
          <a:prstGeom prst="rect">
            <a:avLst/>
          </a:prstGeom>
          <a:noFill/>
        </p:spPr>
        <p:txBody>
          <a:bodyPr wrap="square" rtlCol="0">
            <a:spAutoFit/>
          </a:bodyPr>
          <a:lstStyle/>
          <a:p>
            <a:pPr marL="285750" indent="-285750">
              <a:buFont typeface="Wingdings" panose="05000000000000000000" pitchFamily="2" charset="2"/>
              <a:buChar char="q"/>
            </a:pPr>
            <a:r>
              <a:rPr lang="el-GR" dirty="0"/>
              <a:t>Δημιουργία  τεχνητής ζωής</a:t>
            </a:r>
          </a:p>
        </p:txBody>
      </p:sp>
      <p:pic>
        <p:nvPicPr>
          <p:cNvPr id="3" name="Picture 2"/>
          <p:cNvPicPr>
            <a:picLocks noChangeAspect="1"/>
          </p:cNvPicPr>
          <p:nvPr/>
        </p:nvPicPr>
        <p:blipFill>
          <a:blip r:embed="rId2"/>
          <a:stretch>
            <a:fillRect/>
          </a:stretch>
        </p:blipFill>
        <p:spPr>
          <a:xfrm>
            <a:off x="614361" y="2557350"/>
            <a:ext cx="2842217" cy="3928510"/>
          </a:xfrm>
          <a:prstGeom prst="rect">
            <a:avLst/>
          </a:prstGeom>
        </p:spPr>
      </p:pic>
      <p:pic>
        <p:nvPicPr>
          <p:cNvPr id="4" name="Picture 3"/>
          <p:cNvPicPr>
            <a:picLocks noChangeAspect="1"/>
          </p:cNvPicPr>
          <p:nvPr/>
        </p:nvPicPr>
        <p:blipFill>
          <a:blip r:embed="rId3"/>
          <a:stretch>
            <a:fillRect/>
          </a:stretch>
        </p:blipFill>
        <p:spPr>
          <a:xfrm>
            <a:off x="4087775" y="2557350"/>
            <a:ext cx="3314700" cy="914400"/>
          </a:xfrm>
          <a:prstGeom prst="rect">
            <a:avLst/>
          </a:prstGeom>
        </p:spPr>
      </p:pic>
      <p:pic>
        <p:nvPicPr>
          <p:cNvPr id="8" name="Picture 7"/>
          <p:cNvPicPr>
            <a:picLocks noChangeAspect="1"/>
          </p:cNvPicPr>
          <p:nvPr/>
        </p:nvPicPr>
        <p:blipFill>
          <a:blip r:embed="rId4"/>
          <a:stretch>
            <a:fillRect/>
          </a:stretch>
        </p:blipFill>
        <p:spPr>
          <a:xfrm>
            <a:off x="3853859" y="3947926"/>
            <a:ext cx="3822528" cy="2147775"/>
          </a:xfrm>
          <a:prstGeom prst="rect">
            <a:avLst/>
          </a:prstGeom>
        </p:spPr>
      </p:pic>
      <p:pic>
        <p:nvPicPr>
          <p:cNvPr id="9" name="Picture 8"/>
          <p:cNvPicPr>
            <a:picLocks noChangeAspect="1"/>
          </p:cNvPicPr>
          <p:nvPr/>
        </p:nvPicPr>
        <p:blipFill>
          <a:blip r:embed="rId5"/>
          <a:stretch>
            <a:fillRect/>
          </a:stretch>
        </p:blipFill>
        <p:spPr>
          <a:xfrm>
            <a:off x="8448010" y="2408503"/>
            <a:ext cx="3109580" cy="4077357"/>
          </a:xfrm>
          <a:prstGeom prst="rect">
            <a:avLst/>
          </a:prstGeom>
        </p:spPr>
      </p:pic>
    </p:spTree>
    <p:extLst>
      <p:ext uri="{BB962C8B-B14F-4D97-AF65-F5344CB8AC3E}">
        <p14:creationId xmlns:p14="http://schemas.microsoft.com/office/powerpoint/2010/main" val="2891643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369332"/>
          </a:xfrm>
          <a:prstGeom prst="rect">
            <a:avLst/>
          </a:prstGeom>
          <a:noFill/>
        </p:spPr>
        <p:txBody>
          <a:bodyPr wrap="square" rtlCol="0">
            <a:spAutoFit/>
          </a:bodyPr>
          <a:lstStyle/>
          <a:p>
            <a:pPr marL="285750" indent="-285750">
              <a:buFont typeface="Wingdings" panose="05000000000000000000" pitchFamily="2" charset="2"/>
              <a:buChar char="q"/>
            </a:pPr>
            <a:r>
              <a:rPr lang="el-GR" dirty="0"/>
              <a:t>Μεταλλαγμένα τρόφιμα </a:t>
            </a:r>
          </a:p>
        </p:txBody>
      </p:sp>
      <p:pic>
        <p:nvPicPr>
          <p:cNvPr id="5" name="Picture 4"/>
          <p:cNvPicPr>
            <a:picLocks noChangeAspect="1"/>
          </p:cNvPicPr>
          <p:nvPr/>
        </p:nvPicPr>
        <p:blipFill>
          <a:blip r:embed="rId2"/>
          <a:stretch>
            <a:fillRect/>
          </a:stretch>
        </p:blipFill>
        <p:spPr>
          <a:xfrm>
            <a:off x="24769" y="2456120"/>
            <a:ext cx="3274797" cy="2170371"/>
          </a:xfrm>
          <a:prstGeom prst="rect">
            <a:avLst/>
          </a:prstGeom>
        </p:spPr>
      </p:pic>
      <p:pic>
        <p:nvPicPr>
          <p:cNvPr id="6" name="Picture 5"/>
          <p:cNvPicPr>
            <a:picLocks noChangeAspect="1"/>
          </p:cNvPicPr>
          <p:nvPr/>
        </p:nvPicPr>
        <p:blipFill>
          <a:blip r:embed="rId3"/>
          <a:stretch>
            <a:fillRect/>
          </a:stretch>
        </p:blipFill>
        <p:spPr>
          <a:xfrm>
            <a:off x="450452" y="4724582"/>
            <a:ext cx="2286000" cy="1685925"/>
          </a:xfrm>
          <a:prstGeom prst="rect">
            <a:avLst/>
          </a:prstGeom>
        </p:spPr>
      </p:pic>
      <p:pic>
        <p:nvPicPr>
          <p:cNvPr id="7" name="Picture 6"/>
          <p:cNvPicPr>
            <a:picLocks noChangeAspect="1"/>
          </p:cNvPicPr>
          <p:nvPr/>
        </p:nvPicPr>
        <p:blipFill>
          <a:blip r:embed="rId4"/>
          <a:stretch>
            <a:fillRect/>
          </a:stretch>
        </p:blipFill>
        <p:spPr>
          <a:xfrm>
            <a:off x="6208160" y="4736066"/>
            <a:ext cx="2238375" cy="2047875"/>
          </a:xfrm>
          <a:prstGeom prst="rect">
            <a:avLst/>
          </a:prstGeom>
        </p:spPr>
      </p:pic>
      <p:pic>
        <p:nvPicPr>
          <p:cNvPr id="9" name="Picture 8"/>
          <p:cNvPicPr>
            <a:picLocks noChangeAspect="1"/>
          </p:cNvPicPr>
          <p:nvPr/>
        </p:nvPicPr>
        <p:blipFill>
          <a:blip r:embed="rId5"/>
          <a:stretch>
            <a:fillRect/>
          </a:stretch>
        </p:blipFill>
        <p:spPr>
          <a:xfrm>
            <a:off x="3273924" y="2456120"/>
            <a:ext cx="2286000" cy="1905000"/>
          </a:xfrm>
          <a:prstGeom prst="rect">
            <a:avLst/>
          </a:prstGeom>
        </p:spPr>
      </p:pic>
      <p:pic>
        <p:nvPicPr>
          <p:cNvPr id="10" name="Picture 9"/>
          <p:cNvPicPr>
            <a:picLocks noChangeAspect="1"/>
          </p:cNvPicPr>
          <p:nvPr/>
        </p:nvPicPr>
        <p:blipFill>
          <a:blip r:embed="rId6"/>
          <a:stretch>
            <a:fillRect/>
          </a:stretch>
        </p:blipFill>
        <p:spPr>
          <a:xfrm>
            <a:off x="3273924" y="4921322"/>
            <a:ext cx="2619375" cy="1743075"/>
          </a:xfrm>
          <a:prstGeom prst="rect">
            <a:avLst/>
          </a:prstGeom>
        </p:spPr>
      </p:pic>
      <p:pic>
        <p:nvPicPr>
          <p:cNvPr id="12" name="Picture 11"/>
          <p:cNvPicPr>
            <a:picLocks noChangeAspect="1"/>
          </p:cNvPicPr>
          <p:nvPr/>
        </p:nvPicPr>
        <p:blipFill>
          <a:blip r:embed="rId7"/>
          <a:stretch>
            <a:fillRect/>
          </a:stretch>
        </p:blipFill>
        <p:spPr>
          <a:xfrm>
            <a:off x="5559022" y="2456120"/>
            <a:ext cx="2862705" cy="1905000"/>
          </a:xfrm>
          <a:prstGeom prst="rect">
            <a:avLst/>
          </a:prstGeom>
        </p:spPr>
      </p:pic>
      <p:pic>
        <p:nvPicPr>
          <p:cNvPr id="13" name="Picture 12"/>
          <p:cNvPicPr>
            <a:picLocks noChangeAspect="1"/>
          </p:cNvPicPr>
          <p:nvPr/>
        </p:nvPicPr>
        <p:blipFill>
          <a:blip r:embed="rId8"/>
          <a:stretch>
            <a:fillRect/>
          </a:stretch>
        </p:blipFill>
        <p:spPr>
          <a:xfrm>
            <a:off x="8809078" y="2456119"/>
            <a:ext cx="3251101" cy="4208277"/>
          </a:xfrm>
          <a:prstGeom prst="rect">
            <a:avLst/>
          </a:prstGeom>
        </p:spPr>
      </p:pic>
      <p:sp>
        <p:nvSpPr>
          <p:cNvPr id="3" name="Rectangle 2"/>
          <p:cNvSpPr/>
          <p:nvPr/>
        </p:nvSpPr>
        <p:spPr>
          <a:xfrm>
            <a:off x="3601243" y="1434252"/>
            <a:ext cx="8055499" cy="923330"/>
          </a:xfrm>
          <a:prstGeom prst="rect">
            <a:avLst/>
          </a:prstGeom>
        </p:spPr>
        <p:txBody>
          <a:bodyPr wrap="square">
            <a:spAutoFit/>
          </a:bodyPr>
          <a:lstStyle/>
          <a:p>
            <a:r>
              <a:rPr lang="el-GR" dirty="0"/>
              <a:t>Τα γενετικά τροποποιημένα τρόφιμα εισήλθαν στην αγορά για πρώτη φορά το 1996. Συνήθως τα γενετικά τροποποιημένα τρόφιμα είναι προϊόντα </a:t>
            </a:r>
            <a:r>
              <a:rPr lang="el-GR" dirty="0" err="1"/>
              <a:t>διαγονιδιακών</a:t>
            </a:r>
            <a:r>
              <a:rPr lang="el-GR" dirty="0"/>
              <a:t> φυτών: σόγια, καλαμπόκι, </a:t>
            </a:r>
            <a:r>
              <a:rPr lang="el-GR" dirty="0" err="1"/>
              <a:t>ελαιοκράμβη</a:t>
            </a:r>
            <a:r>
              <a:rPr lang="el-GR" dirty="0"/>
              <a:t>, ρύζι και βαμβάκι. </a:t>
            </a:r>
          </a:p>
        </p:txBody>
      </p:sp>
    </p:spTree>
    <p:extLst>
      <p:ext uri="{BB962C8B-B14F-4D97-AF65-F5344CB8AC3E}">
        <p14:creationId xmlns:p14="http://schemas.microsoft.com/office/powerpoint/2010/main" val="67799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err="1"/>
              <a:t>Βιοπειρατεία</a:t>
            </a:r>
            <a:endParaRPr lang="el-GR" dirty="0"/>
          </a:p>
          <a:p>
            <a:pPr marL="285750" indent="-285750">
              <a:buFont typeface="Wingdings" panose="05000000000000000000" pitchFamily="2" charset="2"/>
              <a:buChar char="q"/>
            </a:pPr>
            <a:r>
              <a:rPr lang="el-GR" dirty="0"/>
              <a:t>Κατοχύρωση Πνευματικών Δικαιωμάτων </a:t>
            </a:r>
          </a:p>
        </p:txBody>
      </p:sp>
      <p:pic>
        <p:nvPicPr>
          <p:cNvPr id="5" name="Picture 4"/>
          <p:cNvPicPr>
            <a:picLocks noChangeAspect="1"/>
          </p:cNvPicPr>
          <p:nvPr/>
        </p:nvPicPr>
        <p:blipFill>
          <a:blip r:embed="rId2"/>
          <a:stretch>
            <a:fillRect/>
          </a:stretch>
        </p:blipFill>
        <p:spPr>
          <a:xfrm>
            <a:off x="478465" y="2748847"/>
            <a:ext cx="2369818" cy="3673218"/>
          </a:xfrm>
          <a:prstGeom prst="rect">
            <a:avLst/>
          </a:prstGeom>
        </p:spPr>
      </p:pic>
      <p:pic>
        <p:nvPicPr>
          <p:cNvPr id="3" name="Picture 2"/>
          <p:cNvPicPr>
            <a:picLocks noChangeAspect="1"/>
          </p:cNvPicPr>
          <p:nvPr/>
        </p:nvPicPr>
        <p:blipFill>
          <a:blip r:embed="rId3"/>
          <a:stretch>
            <a:fillRect/>
          </a:stretch>
        </p:blipFill>
        <p:spPr>
          <a:xfrm>
            <a:off x="7079491" y="1711842"/>
            <a:ext cx="5112509" cy="4983679"/>
          </a:xfrm>
          <a:prstGeom prst="rect">
            <a:avLst/>
          </a:prstGeom>
        </p:spPr>
      </p:pic>
      <p:pic>
        <p:nvPicPr>
          <p:cNvPr id="4" name="Picture 3"/>
          <p:cNvPicPr>
            <a:picLocks noChangeAspect="1"/>
          </p:cNvPicPr>
          <p:nvPr/>
        </p:nvPicPr>
        <p:blipFill>
          <a:blip r:embed="rId4"/>
          <a:stretch>
            <a:fillRect/>
          </a:stretch>
        </p:blipFill>
        <p:spPr>
          <a:xfrm>
            <a:off x="3201617" y="2748847"/>
            <a:ext cx="3772118" cy="2928939"/>
          </a:xfrm>
          <a:prstGeom prst="rect">
            <a:avLst/>
          </a:prstGeom>
        </p:spPr>
      </p:pic>
    </p:spTree>
    <p:extLst>
      <p:ext uri="{BB962C8B-B14F-4D97-AF65-F5344CB8AC3E}">
        <p14:creationId xmlns:p14="http://schemas.microsoft.com/office/powerpoint/2010/main" val="292484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31949" y="3937385"/>
            <a:ext cx="1724025" cy="2657475"/>
          </a:xfrm>
          <a:prstGeom prst="rect">
            <a:avLst/>
          </a:prstGeom>
        </p:spPr>
      </p:pic>
      <p:pic>
        <p:nvPicPr>
          <p:cNvPr id="5" name="Picture 4"/>
          <p:cNvPicPr>
            <a:picLocks noChangeAspect="1"/>
          </p:cNvPicPr>
          <p:nvPr/>
        </p:nvPicPr>
        <p:blipFill>
          <a:blip r:embed="rId3"/>
          <a:stretch>
            <a:fillRect/>
          </a:stretch>
        </p:blipFill>
        <p:spPr>
          <a:xfrm>
            <a:off x="365090" y="3905156"/>
            <a:ext cx="4465675" cy="2679405"/>
          </a:xfrm>
          <a:prstGeom prst="rect">
            <a:avLst/>
          </a:prstGeom>
        </p:spPr>
      </p:pic>
      <p:pic>
        <p:nvPicPr>
          <p:cNvPr id="6" name="Picture 5"/>
          <p:cNvPicPr>
            <a:picLocks noChangeAspect="1"/>
          </p:cNvPicPr>
          <p:nvPr/>
        </p:nvPicPr>
        <p:blipFill>
          <a:blip r:embed="rId4"/>
          <a:stretch>
            <a:fillRect/>
          </a:stretch>
        </p:blipFill>
        <p:spPr>
          <a:xfrm>
            <a:off x="6903045" y="857052"/>
            <a:ext cx="4822676" cy="2633435"/>
          </a:xfrm>
          <a:prstGeom prst="rect">
            <a:avLst/>
          </a:prstGeom>
        </p:spPr>
      </p:pic>
      <p:sp>
        <p:nvSpPr>
          <p:cNvPr id="7" name="Title 1"/>
          <p:cNvSpPr txBox="1">
            <a:spLocks/>
          </p:cNvSpPr>
          <p:nvPr/>
        </p:nvSpPr>
        <p:spPr bwMode="auto">
          <a:xfrm>
            <a:off x="2597928" y="187265"/>
            <a:ext cx="72024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2800" b="1" kern="0">
                <a:solidFill>
                  <a:schemeClr val="accent1"/>
                </a:solidFill>
              </a:rPr>
              <a:t>Ιστορική αναδρομή </a:t>
            </a:r>
            <a:endParaRPr lang="en-GB" sz="2800" b="1" kern="0" dirty="0">
              <a:solidFill>
                <a:schemeClr val="accent1"/>
              </a:solidFill>
            </a:endParaRPr>
          </a:p>
        </p:txBody>
      </p:sp>
      <p:sp>
        <p:nvSpPr>
          <p:cNvPr id="8" name="TextBox 7"/>
          <p:cNvSpPr txBox="1"/>
          <p:nvPr/>
        </p:nvSpPr>
        <p:spPr>
          <a:xfrm>
            <a:off x="2355374" y="1573604"/>
            <a:ext cx="9601200" cy="1200329"/>
          </a:xfrm>
          <a:prstGeom prst="rect">
            <a:avLst/>
          </a:prstGeom>
          <a:noFill/>
        </p:spPr>
        <p:txBody>
          <a:bodyPr wrap="square" rtlCol="0">
            <a:spAutoFit/>
          </a:bodyPr>
          <a:lstStyle/>
          <a:p>
            <a:pPr marL="285750" indent="-285750">
              <a:buFont typeface="Wingdings" panose="05000000000000000000" pitchFamily="2" charset="2"/>
              <a:buChar char="§"/>
            </a:pPr>
            <a:r>
              <a:rPr lang="el-GR" dirty="0"/>
              <a:t>Σοφιστές</a:t>
            </a:r>
          </a:p>
          <a:p>
            <a:pPr marL="285750" indent="-285750">
              <a:buFont typeface="Wingdings" panose="05000000000000000000" pitchFamily="2" charset="2"/>
              <a:buChar char="§"/>
            </a:pPr>
            <a:r>
              <a:rPr lang="el-GR" dirty="0"/>
              <a:t>Αριστοτέλης</a:t>
            </a:r>
          </a:p>
          <a:p>
            <a:pPr marL="285750" indent="-285750">
              <a:buFont typeface="Wingdings" panose="05000000000000000000" pitchFamily="2" charset="2"/>
              <a:buChar char="§"/>
            </a:pPr>
            <a:r>
              <a:rPr lang="el-GR" dirty="0"/>
              <a:t>Ε. </a:t>
            </a:r>
            <a:r>
              <a:rPr lang="el-GR" dirty="0" err="1"/>
              <a:t>Κάντ</a:t>
            </a:r>
            <a:endParaRPr lang="el-GR" dirty="0"/>
          </a:p>
          <a:p>
            <a:endParaRPr lang="el-GR" dirty="0"/>
          </a:p>
        </p:txBody>
      </p:sp>
    </p:spTree>
    <p:extLst>
      <p:ext uri="{BB962C8B-B14F-4D97-AF65-F5344CB8AC3E}">
        <p14:creationId xmlns:p14="http://schemas.microsoft.com/office/powerpoint/2010/main" val="281169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alpha val="7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ΣΟΦΙΣΤΕΣ</a:t>
            </a:r>
            <a:endParaRPr lang="en-GB" sz="2800" b="1" dirty="0">
              <a:solidFill>
                <a:schemeClr val="bg1"/>
              </a:solidFill>
            </a:endParaRPr>
          </a:p>
        </p:txBody>
      </p:sp>
      <p:sp>
        <p:nvSpPr>
          <p:cNvPr id="3" name="Rectangle 2"/>
          <p:cNvSpPr/>
          <p:nvPr/>
        </p:nvSpPr>
        <p:spPr>
          <a:xfrm>
            <a:off x="712421" y="1813738"/>
            <a:ext cx="2688172" cy="584775"/>
          </a:xfrm>
          <a:prstGeom prst="rect">
            <a:avLst/>
          </a:prstGeom>
        </p:spPr>
        <p:txBody>
          <a:bodyPr wrap="none">
            <a:spAutoFit/>
          </a:bodyPr>
          <a:lstStyle/>
          <a:p>
            <a:r>
              <a:rPr lang="el-GR" sz="3200" b="1" dirty="0"/>
              <a:t>Πρωταγόρας</a:t>
            </a:r>
          </a:p>
        </p:txBody>
      </p:sp>
      <p:sp>
        <p:nvSpPr>
          <p:cNvPr id="7" name="Rectangle 6"/>
          <p:cNvSpPr/>
          <p:nvPr/>
        </p:nvSpPr>
        <p:spPr>
          <a:xfrm>
            <a:off x="3601243" y="1960923"/>
            <a:ext cx="8573386" cy="5078313"/>
          </a:xfrm>
          <a:prstGeom prst="rect">
            <a:avLst/>
          </a:prstGeom>
        </p:spPr>
        <p:txBody>
          <a:bodyPr wrap="square">
            <a:spAutoFit/>
          </a:bodyPr>
          <a:lstStyle/>
          <a:p>
            <a:pPr algn="l">
              <a:buNone/>
            </a:pPr>
            <a:r>
              <a:rPr lang="el-GR" dirty="0"/>
              <a:t> </a:t>
            </a:r>
            <a:r>
              <a:rPr lang="el-GR" b="1" i="0" u="none" strike="noStrike" dirty="0">
                <a:solidFill>
                  <a:srgbClr val="000000"/>
                </a:solidFill>
                <a:effectLst/>
              </a:rPr>
              <a:t>1. Ο Σχετικισμός του Πρωταγόρα</a:t>
            </a:r>
          </a:p>
          <a:p>
            <a:pPr algn="l">
              <a:buNone/>
            </a:pPr>
            <a:r>
              <a:rPr lang="el-GR" b="0" i="0" u="none" strike="noStrike" dirty="0">
                <a:solidFill>
                  <a:srgbClr val="000000"/>
                </a:solidFill>
                <a:effectLst/>
              </a:rPr>
              <a:t>Ο Πρωταγόρας είναι γνωστός για τη ρήση:</a:t>
            </a:r>
          </a:p>
          <a:p>
            <a:pPr>
              <a:buNone/>
            </a:pPr>
            <a:r>
              <a:rPr lang="el-GR" b="1" dirty="0"/>
              <a:t>"Πάντων χρημάτων μέτρον </a:t>
            </a:r>
            <a:r>
              <a:rPr lang="el-GR" b="1" dirty="0" err="1"/>
              <a:t>ἐστὶν</a:t>
            </a:r>
            <a:r>
              <a:rPr lang="el-GR" b="1" dirty="0"/>
              <a:t> </a:t>
            </a:r>
            <a:r>
              <a:rPr lang="el-GR" b="1" dirty="0" err="1"/>
              <a:t>ἄνθρωπος</a:t>
            </a:r>
            <a:r>
              <a:rPr lang="el-GR" b="1" dirty="0"/>
              <a:t>"</a:t>
            </a:r>
            <a:br>
              <a:rPr lang="el-GR" dirty="0"/>
            </a:br>
            <a:r>
              <a:rPr lang="el-GR" dirty="0"/>
              <a:t>(= «Ο άνθρωπος είναι το μέτρο όλων των πραγμάτων»).</a:t>
            </a:r>
          </a:p>
          <a:p>
            <a:pPr algn="l">
              <a:buNone/>
            </a:pPr>
            <a:r>
              <a:rPr lang="el-GR" b="0" i="0" u="none" strike="noStrike" dirty="0">
                <a:solidFill>
                  <a:srgbClr val="000000"/>
                </a:solidFill>
                <a:effectLst/>
              </a:rPr>
              <a:t>Αυτό σημαίνει ότι η αλήθεια και η ηθική είναι υποκειμενικές και εξαρτώνται από τον άνθρωπο που τις κρίνει. Δεν υπάρχει απόλυτη ή αντικειμενική ηθική, αλλά κάθε κοινωνία ή άτομο έχει τη δική του ηθική αλήθεια.</a:t>
            </a:r>
          </a:p>
          <a:p>
            <a:pPr algn="l">
              <a:buNone/>
            </a:pPr>
            <a:r>
              <a:rPr lang="el-GR" b="1" i="0" u="none" strike="noStrike" dirty="0">
                <a:solidFill>
                  <a:srgbClr val="000000"/>
                </a:solidFill>
                <a:effectLst/>
              </a:rPr>
              <a:t>2. Η Ηθική ως Κοινωνικό Κατασκεύασμα</a:t>
            </a:r>
          </a:p>
          <a:p>
            <a:pPr algn="l"/>
            <a:r>
              <a:rPr lang="el-GR" b="0" i="0" u="none" strike="noStrike" dirty="0">
                <a:solidFill>
                  <a:srgbClr val="000000"/>
                </a:solidFill>
                <a:effectLst/>
              </a:rPr>
              <a:t>Ο Πρωταγόρας θεωρούσε ότι οι ηθικοί κανόνες δεν είναι φυσικοί ή θεόσταλτοι, αλλά δημιουργούνται από τις κοινωνίες για να διατηρούν την τάξη και την αρμονία. Η ηθική, λοιπόν, είναι ένα κοινωνικό συμβόλαιο που επιτρέπει στους ανθρώπους να συμβιώνουν ειρηνικά.</a:t>
            </a:r>
          </a:p>
          <a:p>
            <a:pPr algn="l">
              <a:buNone/>
            </a:pPr>
            <a:r>
              <a:rPr lang="el-GR" b="1" i="0" u="none" strike="noStrike" dirty="0">
                <a:solidFill>
                  <a:srgbClr val="000000"/>
                </a:solidFill>
                <a:effectLst/>
              </a:rPr>
              <a:t>3. Η Αγωγή και η Ηθική</a:t>
            </a:r>
          </a:p>
          <a:p>
            <a:pPr algn="l"/>
            <a:r>
              <a:rPr lang="el-GR" b="0" i="0" u="none" strike="noStrike" dirty="0">
                <a:solidFill>
                  <a:srgbClr val="000000"/>
                </a:solidFill>
                <a:effectLst/>
              </a:rPr>
              <a:t>Σε αντίθεση με τους φυσικούς φιλοσόφους που έψαχναν αντικειμενικούς νόμους στη φύση, ο Πρωταγόρας πίστευε ότι η ηθική μπορεί να διδαχθεί. Η εκπαίδευση και η ρητορική βοηθούν τους ανθρώπους να αποκτήσουν ηθικές αρετές, αφού η κοινωνία διαμορφώνει το ηθικό αίσθημα.</a:t>
            </a:r>
          </a:p>
          <a:p>
            <a:pPr algn="l"/>
            <a:endParaRPr lang="el-GR" b="0" i="0" u="none" strike="noStrike" dirty="0">
              <a:solidFill>
                <a:srgbClr val="000000"/>
              </a:solidFill>
              <a:effectLst/>
            </a:endParaRPr>
          </a:p>
        </p:txBody>
      </p:sp>
      <p:pic>
        <p:nvPicPr>
          <p:cNvPr id="8" name="Picture 7"/>
          <p:cNvPicPr>
            <a:picLocks noChangeAspect="1"/>
          </p:cNvPicPr>
          <p:nvPr/>
        </p:nvPicPr>
        <p:blipFill>
          <a:blip r:embed="rId2"/>
          <a:stretch>
            <a:fillRect/>
          </a:stretch>
        </p:blipFill>
        <p:spPr>
          <a:xfrm>
            <a:off x="849055" y="2976586"/>
            <a:ext cx="2202489" cy="2986426"/>
          </a:xfrm>
          <a:prstGeom prst="rect">
            <a:avLst/>
          </a:prstGeom>
        </p:spPr>
      </p:pic>
    </p:spTree>
    <p:extLst>
      <p:ext uri="{BB962C8B-B14F-4D97-AF65-F5344CB8AC3E}">
        <p14:creationId xmlns:p14="http://schemas.microsoft.com/office/powerpoint/2010/main" val="331635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D7625-C9D1-36A4-DA5A-8E60331C232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56EA43E-0657-3BB9-445E-B66CFB9AE118}"/>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ΣΟΦΙΣΤΕΣ</a:t>
            </a:r>
            <a:endParaRPr lang="en-GB" sz="2800" b="1" dirty="0">
              <a:solidFill>
                <a:schemeClr val="bg1"/>
              </a:solidFill>
            </a:endParaRPr>
          </a:p>
        </p:txBody>
      </p:sp>
      <p:sp>
        <p:nvSpPr>
          <p:cNvPr id="3" name="Rectangle 2">
            <a:extLst>
              <a:ext uri="{FF2B5EF4-FFF2-40B4-BE49-F238E27FC236}">
                <a16:creationId xmlns:a16="http://schemas.microsoft.com/office/drawing/2014/main" id="{E39137FD-5A2D-D1A7-C723-0B4CDD54F2A5}"/>
              </a:ext>
            </a:extLst>
          </p:cNvPr>
          <p:cNvSpPr/>
          <p:nvPr/>
        </p:nvSpPr>
        <p:spPr>
          <a:xfrm>
            <a:off x="638222" y="1813738"/>
            <a:ext cx="2688172" cy="584775"/>
          </a:xfrm>
          <a:prstGeom prst="rect">
            <a:avLst/>
          </a:prstGeom>
        </p:spPr>
        <p:txBody>
          <a:bodyPr wrap="none">
            <a:spAutoFit/>
          </a:bodyPr>
          <a:lstStyle/>
          <a:p>
            <a:r>
              <a:rPr lang="el-GR" sz="3200" b="1" dirty="0"/>
              <a:t>Πρωταγόρας</a:t>
            </a:r>
          </a:p>
        </p:txBody>
      </p:sp>
      <p:sp>
        <p:nvSpPr>
          <p:cNvPr id="7" name="Rectangle 6">
            <a:extLst>
              <a:ext uri="{FF2B5EF4-FFF2-40B4-BE49-F238E27FC236}">
                <a16:creationId xmlns:a16="http://schemas.microsoft.com/office/drawing/2014/main" id="{E4FC4A6B-FA4F-A5BD-05F6-FF2BEEF04497}"/>
              </a:ext>
            </a:extLst>
          </p:cNvPr>
          <p:cNvSpPr/>
          <p:nvPr/>
        </p:nvSpPr>
        <p:spPr>
          <a:xfrm>
            <a:off x="3601243" y="1960923"/>
            <a:ext cx="8573386" cy="5078313"/>
          </a:xfrm>
          <a:prstGeom prst="rect">
            <a:avLst/>
          </a:prstGeom>
        </p:spPr>
        <p:txBody>
          <a:bodyPr wrap="square">
            <a:spAutoFit/>
          </a:bodyPr>
          <a:lstStyle/>
          <a:p>
            <a:pPr algn="l">
              <a:buNone/>
            </a:pPr>
            <a:r>
              <a:rPr lang="el-GR" b="1" i="0" u="none" strike="noStrike" dirty="0">
                <a:solidFill>
                  <a:srgbClr val="000000"/>
                </a:solidFill>
                <a:effectLst/>
              </a:rPr>
              <a:t>4. Ο Πλατωνικός "Πρωταγόρας" και η Αρετή</a:t>
            </a:r>
          </a:p>
          <a:p>
            <a:pPr algn="l">
              <a:buNone/>
            </a:pPr>
            <a:r>
              <a:rPr lang="el-GR" b="0" i="0" u="none" strike="noStrike" dirty="0">
                <a:solidFill>
                  <a:srgbClr val="000000"/>
                </a:solidFill>
                <a:effectLst/>
              </a:rPr>
              <a:t>Στον διάλογο </a:t>
            </a:r>
            <a:r>
              <a:rPr lang="el-GR" b="0" i="1" u="none" strike="noStrike" dirty="0">
                <a:solidFill>
                  <a:srgbClr val="000000"/>
                </a:solidFill>
                <a:effectLst/>
              </a:rPr>
              <a:t>Πρωταγόρας</a:t>
            </a:r>
            <a:r>
              <a:rPr lang="el-GR" b="0" i="0" u="none" strike="noStrike" dirty="0">
                <a:solidFill>
                  <a:srgbClr val="000000"/>
                </a:solidFill>
                <a:effectLst/>
              </a:rPr>
              <a:t> του Πλάτωνα, ο σοφιστής υποστηρίζει ότι η αρετή είναι διδακτή και ότι κάθε πολίτης έχει μερίδιο στην ηθική γνώση. Αυτό έρχεται σε αντίθεση με τον Σωκράτη, που έβλεπε την ηθική ως αποτέλεσμα της εσωτερικής γνώσης.</a:t>
            </a:r>
          </a:p>
          <a:p>
            <a:pPr algn="l">
              <a:buNone/>
            </a:pPr>
            <a:r>
              <a:rPr lang="el-GR" b="1" i="0" u="none" strike="noStrike" dirty="0">
                <a:solidFill>
                  <a:srgbClr val="000000"/>
                </a:solidFill>
                <a:effectLst/>
              </a:rPr>
              <a:t>5. Κριτική της Ηθικής του Πρωταγόρα</a:t>
            </a:r>
          </a:p>
          <a:p>
            <a:pPr algn="l">
              <a:buNone/>
            </a:pPr>
            <a:r>
              <a:rPr lang="el-GR" b="0" i="0" u="none" strike="noStrike" dirty="0">
                <a:solidFill>
                  <a:srgbClr val="000000"/>
                </a:solidFill>
                <a:effectLst/>
              </a:rPr>
              <a:t>Οι αντίπαλοί του, όπως ο Πλάτωνας και ο Αριστοτέλης, θεώρησαν ότι ο σχετικισμός του οδηγεί στον ηθικό υποκειμενισμό και στην αδυναμία θέσπισης σταθερών ηθικών αρχών. Αν όλα είναι σχετικά, τότε η ηθική γίνεται αυθαίρετη και αλλάζει ανάλογα με τις περιστάσεις.</a:t>
            </a:r>
          </a:p>
          <a:p>
            <a:pPr algn="l">
              <a:buNone/>
            </a:pPr>
            <a:endParaRPr lang="el-GR" b="0" i="0" u="none" strike="noStrike" dirty="0">
              <a:solidFill>
                <a:srgbClr val="000000"/>
              </a:solidFill>
              <a:effectLst/>
            </a:endParaRPr>
          </a:p>
          <a:p>
            <a:pPr algn="l">
              <a:buNone/>
            </a:pPr>
            <a:r>
              <a:rPr lang="el-GR" b="1" i="0" u="none" strike="noStrike" dirty="0">
                <a:solidFill>
                  <a:srgbClr val="000000"/>
                </a:solidFill>
                <a:effectLst/>
              </a:rPr>
              <a:t>Συμπέρασμα</a:t>
            </a:r>
          </a:p>
          <a:p>
            <a:pPr algn="l"/>
            <a:r>
              <a:rPr lang="el-GR" b="0" i="0" u="none" strike="noStrike" dirty="0">
                <a:solidFill>
                  <a:srgbClr val="000000"/>
                </a:solidFill>
                <a:effectLst/>
              </a:rPr>
              <a:t>Ο Πρωταγόρας έθεσε τις βάσεις για μια ανθρωποκεντρική ηθική φιλοσοφία, όπου η κοινωνία και η παιδεία παίζουν καθοριστικό ρόλο στη διαμόρφωση της ηθικής συνείδησης. Ωστόσο, ο ηθικός σχετικισμός του παραμένει αντικείμενο συζήτησης μέχρι και σήμερα.</a:t>
            </a:r>
          </a:p>
          <a:p>
            <a:pPr algn="l">
              <a:buNone/>
            </a:pPr>
            <a:endParaRPr lang="el-GR" b="0" i="0" u="none" strike="noStrike" dirty="0">
              <a:solidFill>
                <a:srgbClr val="000000"/>
              </a:solidFill>
              <a:effectLst/>
            </a:endParaRPr>
          </a:p>
          <a:p>
            <a:pPr algn="l"/>
            <a:endParaRPr lang="el-GR" b="0" i="0" u="none" strike="noStrike" dirty="0">
              <a:solidFill>
                <a:srgbClr val="000000"/>
              </a:solidFill>
              <a:effectLst/>
            </a:endParaRPr>
          </a:p>
        </p:txBody>
      </p:sp>
      <p:pic>
        <p:nvPicPr>
          <p:cNvPr id="8" name="Picture 7">
            <a:extLst>
              <a:ext uri="{FF2B5EF4-FFF2-40B4-BE49-F238E27FC236}">
                <a16:creationId xmlns:a16="http://schemas.microsoft.com/office/drawing/2014/main" id="{E2377E07-0B3F-8A12-BC41-A9F9EA04AB19}"/>
              </a:ext>
            </a:extLst>
          </p:cNvPr>
          <p:cNvPicPr>
            <a:picLocks noChangeAspect="1"/>
          </p:cNvPicPr>
          <p:nvPr/>
        </p:nvPicPr>
        <p:blipFill>
          <a:blip r:embed="rId2"/>
          <a:stretch>
            <a:fillRect/>
          </a:stretch>
        </p:blipFill>
        <p:spPr>
          <a:xfrm>
            <a:off x="849055" y="2976586"/>
            <a:ext cx="2202489" cy="2986426"/>
          </a:xfrm>
          <a:prstGeom prst="rect">
            <a:avLst/>
          </a:prstGeom>
        </p:spPr>
      </p:pic>
    </p:spTree>
    <p:extLst>
      <p:ext uri="{BB962C8B-B14F-4D97-AF65-F5344CB8AC3E}">
        <p14:creationId xmlns:p14="http://schemas.microsoft.com/office/powerpoint/2010/main" val="94259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4247317"/>
          </a:xfrm>
          <a:prstGeom prst="rect">
            <a:avLst/>
          </a:prstGeom>
          <a:noFill/>
        </p:spPr>
        <p:txBody>
          <a:bodyPr wrap="square" rtlCol="0">
            <a:spAutoFit/>
          </a:bodyPr>
          <a:lstStyle/>
          <a:p>
            <a:r>
              <a:rPr lang="el-GR" dirty="0">
                <a:solidFill>
                  <a:schemeClr val="tx1">
                    <a:lumMod val="95000"/>
                    <a:lumOff val="5000"/>
                  </a:schemeClr>
                </a:solidFill>
              </a:rPr>
              <a:t>Ποια είναι τα όρια της επιστημονικής έρευνας, αν βέβαια υπάρχουν όρια, ποιος τα ορίζει και με ποια κριτήρια; Ποια είναι τα όρια της αντοχής στους κινδύνους; </a:t>
            </a:r>
          </a:p>
          <a:p>
            <a:endParaRPr lang="el-GR" dirty="0">
              <a:solidFill>
                <a:schemeClr val="tx1">
                  <a:lumMod val="95000"/>
                  <a:lumOff val="5000"/>
                </a:schemeClr>
              </a:solidFill>
            </a:endParaRPr>
          </a:p>
          <a:p>
            <a:r>
              <a:rPr lang="el-GR" dirty="0">
                <a:solidFill>
                  <a:schemeClr val="tx1">
                    <a:lumMod val="95000"/>
                    <a:lumOff val="5000"/>
                  </a:schemeClr>
                </a:solidFill>
              </a:rPr>
              <a:t>Οι ειδικοί μοιάζει να διχάζονται ανάμεσα στα υπέρ και στα κατά. </a:t>
            </a:r>
          </a:p>
          <a:p>
            <a:endParaRPr lang="el-GR" dirty="0">
              <a:solidFill>
                <a:schemeClr val="tx1">
                  <a:lumMod val="95000"/>
                  <a:lumOff val="5000"/>
                </a:schemeClr>
              </a:solidFill>
            </a:endParaRPr>
          </a:p>
          <a:p>
            <a:r>
              <a:rPr lang="el-GR" dirty="0">
                <a:solidFill>
                  <a:schemeClr val="tx1">
                    <a:lumMod val="95000"/>
                    <a:lumOff val="5000"/>
                  </a:schemeClr>
                </a:solidFill>
              </a:rPr>
              <a:t>Από τη μια πλευρά, υπάρχει η πρόκληση και, από την άλλη πλευρά, ο φόβος μπροστά στη νέα γνώση.</a:t>
            </a:r>
          </a:p>
          <a:p>
            <a:endParaRPr lang="el-GR" dirty="0">
              <a:solidFill>
                <a:schemeClr val="tx1">
                  <a:lumMod val="95000"/>
                  <a:lumOff val="5000"/>
                </a:schemeClr>
              </a:solidFill>
            </a:endParaRPr>
          </a:p>
          <a:p>
            <a:r>
              <a:rPr lang="el-GR" dirty="0">
                <a:solidFill>
                  <a:schemeClr val="tx1">
                    <a:lumMod val="95000"/>
                    <a:lumOff val="5000"/>
                  </a:schemeClr>
                </a:solidFill>
              </a:rPr>
              <a:t>Από τη μια, ο φιλόσοφος που συζητά για το επιθυμητό βασισμένος σε φιλοσοφικές αρχές και, από την άλλη, ο βιολόγος που αναζητά πιθανές λύσεις.</a:t>
            </a:r>
          </a:p>
          <a:p>
            <a:endParaRPr lang="el-GR" dirty="0">
              <a:solidFill>
                <a:schemeClr val="tx1">
                  <a:lumMod val="95000"/>
                  <a:lumOff val="5000"/>
                </a:schemeClr>
              </a:solidFill>
            </a:endParaRPr>
          </a:p>
          <a:p>
            <a:r>
              <a:rPr lang="el-GR" dirty="0">
                <a:solidFill>
                  <a:schemeClr val="tx1">
                    <a:lumMod val="95000"/>
                    <a:lumOff val="5000"/>
                  </a:schemeClr>
                </a:solidFill>
              </a:rPr>
              <a:t>Η ταχύτητα της ερευνητικής εξέλιξης είναι πολύ μεγαλύτερη από τη δυνατότητα </a:t>
            </a:r>
            <a:r>
              <a:rPr lang="el-GR" dirty="0" err="1">
                <a:solidFill>
                  <a:schemeClr val="tx1">
                    <a:lumMod val="95000"/>
                    <a:lumOff val="5000"/>
                  </a:schemeClr>
                </a:solidFill>
              </a:rPr>
              <a:t>προεκτίμησης</a:t>
            </a:r>
            <a:r>
              <a:rPr lang="el-GR" dirty="0">
                <a:solidFill>
                  <a:schemeClr val="tx1">
                    <a:lumMod val="95000"/>
                    <a:lumOff val="5000"/>
                  </a:schemeClr>
                </a:solidFill>
              </a:rPr>
              <a:t> των αποτελεσμάτων.</a:t>
            </a:r>
          </a:p>
          <a:p>
            <a:endParaRPr lang="el-GR" dirty="0">
              <a:solidFill>
                <a:schemeClr val="tx1">
                  <a:lumMod val="95000"/>
                  <a:lumOff val="5000"/>
                </a:schemeClr>
              </a:solidFill>
            </a:endParaRPr>
          </a:p>
          <a:p>
            <a:r>
              <a:rPr lang="el-GR" dirty="0">
                <a:solidFill>
                  <a:schemeClr val="tx1">
                    <a:lumMod val="95000"/>
                    <a:lumOff val="5000"/>
                  </a:schemeClr>
                </a:solidFill>
              </a:rPr>
              <a:t>Η φύση της βιοτεχνολογικής έρευνας πολλές φορές δεν μας επιτρέπει να προλάβουμε να σκεφθούμε τις συνέπειές της λόγω των εντυπωσιακών αλμάτων που γίνονται σε πολύ μικρά χρονικά διαστήματα.</a:t>
            </a:r>
          </a:p>
        </p:txBody>
      </p:sp>
    </p:spTree>
    <p:extLst>
      <p:ext uri="{BB962C8B-B14F-4D97-AF65-F5344CB8AC3E}">
        <p14:creationId xmlns:p14="http://schemas.microsoft.com/office/powerpoint/2010/main" val="344809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ΣΩΚΡΑΤΗΣ</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p:cNvPicPr>
            <a:picLocks noChangeAspect="1"/>
          </p:cNvPicPr>
          <p:nvPr/>
        </p:nvPicPr>
        <p:blipFill>
          <a:blip r:embed="rId2"/>
          <a:stretch>
            <a:fillRect/>
          </a:stretch>
        </p:blipFill>
        <p:spPr>
          <a:xfrm>
            <a:off x="997466" y="2864698"/>
            <a:ext cx="2351789" cy="3579371"/>
          </a:xfrm>
          <a:prstGeom prst="rect">
            <a:avLst/>
          </a:prstGeom>
        </p:spPr>
      </p:pic>
      <p:sp>
        <p:nvSpPr>
          <p:cNvPr id="5" name="Rectangle 4"/>
          <p:cNvSpPr/>
          <p:nvPr/>
        </p:nvSpPr>
        <p:spPr>
          <a:xfrm>
            <a:off x="4090692" y="2864698"/>
            <a:ext cx="7668918" cy="3693319"/>
          </a:xfrm>
          <a:prstGeom prst="rect">
            <a:avLst/>
          </a:prstGeom>
        </p:spPr>
        <p:txBody>
          <a:bodyPr wrap="square">
            <a:spAutoFit/>
          </a:bodyPr>
          <a:lstStyle/>
          <a:p>
            <a:r>
              <a:rPr lang="el-GR" dirty="0"/>
              <a:t>Αν οι σοφιστές δεν θέλησαν να ορίσουν τις ηθικές αρχές και να δημιουργήσουν έναν κώδικα ηθικής συμπεριφοράς, ο Σωκράτης είναι εκείνος που προσπάθησε με μέτρα καθολικά και αναλλοίωτα να ορίσει τις ηθικές έννοιες και να ρυθμίσει την ηθική διαγωγή του ανθρώπου, ώστε να προσεγγίσει το ύψιστο αγαθό, την </a:t>
            </a:r>
            <a:r>
              <a:rPr lang="el-GR" i="1" dirty="0" err="1"/>
              <a:t>εὐδαιμονίαν</a:t>
            </a:r>
            <a:r>
              <a:rPr lang="el-GR" i="1" dirty="0"/>
              <a:t>. </a:t>
            </a:r>
          </a:p>
          <a:p>
            <a:endParaRPr lang="el-GR" i="1" dirty="0"/>
          </a:p>
          <a:p>
            <a:r>
              <a:rPr lang="el-GR" dirty="0"/>
              <a:t>Κινήθηκε πέρα από τα ηθικά φαινόμενα στην απόπειρά του να ανακαλύψει την αρχή κάθε ηθικής έννοιας, την ουσία της ηθικής. </a:t>
            </a:r>
          </a:p>
          <a:p>
            <a:endParaRPr lang="el-GR" dirty="0"/>
          </a:p>
          <a:p>
            <a:r>
              <a:rPr lang="el-GR" dirty="0"/>
              <a:t>Αντίθετα με τους σοφιστές, απέρριψε το σχετικό και αναζήτησε το απόλυτο.</a:t>
            </a:r>
          </a:p>
          <a:p>
            <a:endParaRPr lang="el-GR" dirty="0"/>
          </a:p>
          <a:p>
            <a:r>
              <a:rPr lang="el-GR" dirty="0"/>
              <a:t>Ταύτισε την </a:t>
            </a:r>
            <a:r>
              <a:rPr lang="el-GR" i="1" dirty="0" err="1"/>
              <a:t>ἀρετήν</a:t>
            </a:r>
            <a:r>
              <a:rPr lang="el-GR" dirty="0"/>
              <a:t> με τη γνώση</a:t>
            </a:r>
            <a:r>
              <a:rPr lang="el-GR" i="1" dirty="0"/>
              <a:t>.</a:t>
            </a:r>
          </a:p>
        </p:txBody>
      </p:sp>
    </p:spTree>
    <p:extLst>
      <p:ext uri="{BB962C8B-B14F-4D97-AF65-F5344CB8AC3E}">
        <p14:creationId xmlns:p14="http://schemas.microsoft.com/office/powerpoint/2010/main" val="215704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678E-A949-0249-20A8-ADC61D1595D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7E6C59E8-EEA1-893E-00F1-178B2B0ADA30}"/>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ΣΩΚΡΑΤΗΣ</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a:extLst>
              <a:ext uri="{FF2B5EF4-FFF2-40B4-BE49-F238E27FC236}">
                <a16:creationId xmlns:a16="http://schemas.microsoft.com/office/drawing/2014/main" id="{3959A55D-3A29-0458-23F4-75F1D82B3F4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a:extLst>
              <a:ext uri="{FF2B5EF4-FFF2-40B4-BE49-F238E27FC236}">
                <a16:creationId xmlns:a16="http://schemas.microsoft.com/office/drawing/2014/main" id="{FCE6640E-498D-1A2A-3BE5-F6D709993585}"/>
              </a:ext>
            </a:extLst>
          </p:cNvPr>
          <p:cNvPicPr>
            <a:picLocks noChangeAspect="1"/>
          </p:cNvPicPr>
          <p:nvPr/>
        </p:nvPicPr>
        <p:blipFill>
          <a:blip r:embed="rId2"/>
          <a:stretch>
            <a:fillRect/>
          </a:stretch>
        </p:blipFill>
        <p:spPr>
          <a:xfrm>
            <a:off x="997466" y="2864698"/>
            <a:ext cx="2351789" cy="3579371"/>
          </a:xfrm>
          <a:prstGeom prst="rect">
            <a:avLst/>
          </a:prstGeom>
        </p:spPr>
      </p:pic>
      <p:sp>
        <p:nvSpPr>
          <p:cNvPr id="5" name="Rectangle 4">
            <a:extLst>
              <a:ext uri="{FF2B5EF4-FFF2-40B4-BE49-F238E27FC236}">
                <a16:creationId xmlns:a16="http://schemas.microsoft.com/office/drawing/2014/main" id="{31760A25-342D-C89F-E5B1-E1F167414AD0}"/>
              </a:ext>
            </a:extLst>
          </p:cNvPr>
          <p:cNvSpPr/>
          <p:nvPr/>
        </p:nvSpPr>
        <p:spPr>
          <a:xfrm>
            <a:off x="3785892" y="1433537"/>
            <a:ext cx="7668918" cy="5632311"/>
          </a:xfrm>
          <a:prstGeom prst="rect">
            <a:avLst/>
          </a:prstGeom>
        </p:spPr>
        <p:txBody>
          <a:bodyPr wrap="square">
            <a:spAutoFit/>
          </a:bodyPr>
          <a:lstStyle/>
          <a:p>
            <a:pPr algn="l"/>
            <a:r>
              <a:rPr lang="el-GR" b="1" dirty="0">
                <a:solidFill>
                  <a:srgbClr val="000000"/>
                </a:solidFill>
                <a:latin typeface="+mj-lt"/>
              </a:rPr>
              <a:t>1. </a:t>
            </a:r>
            <a:r>
              <a:rPr lang="el-GR" b="1" i="0" u="none" strike="noStrike" dirty="0">
                <a:solidFill>
                  <a:srgbClr val="000000"/>
                </a:solidFill>
                <a:effectLst/>
                <a:latin typeface="+mj-lt"/>
              </a:rPr>
              <a:t>Η Ηθική ως Γνώση</a:t>
            </a:r>
          </a:p>
          <a:p>
            <a:pPr algn="l"/>
            <a:r>
              <a:rPr lang="el-GR" b="0" i="0" u="none" strike="noStrike" dirty="0">
                <a:solidFill>
                  <a:srgbClr val="000000"/>
                </a:solidFill>
                <a:effectLst/>
              </a:rPr>
              <a:t>Ο Σωκράτης πίστευε ότι </a:t>
            </a:r>
            <a:r>
              <a:rPr lang="el-GR" b="1" i="0" u="none" strike="noStrike" dirty="0">
                <a:solidFill>
                  <a:srgbClr val="000000"/>
                </a:solidFill>
                <a:effectLst/>
              </a:rPr>
              <a:t>η ηθική αρετή είναι γνώση</a:t>
            </a:r>
            <a:r>
              <a:rPr lang="el-GR" b="0" i="0" u="none" strike="noStrike" dirty="0">
                <a:solidFill>
                  <a:srgbClr val="000000"/>
                </a:solidFill>
                <a:effectLst/>
              </a:rPr>
              <a:t>. Κατά την άποψή του, οι άνθρωποι πράττουν το κακό όχι επειδή το επιλέγουν συνειδητά, αλλά επειδή δεν γνωρίζουν το καλό. Αν κάποιος γνωρίζει πραγματικά τι είναι το ηθικά ορθό, τότε θα το πράξει. Αυτή η άποψη συνοψίζεται στο δόγμα:</a:t>
            </a:r>
          </a:p>
          <a:p>
            <a:pPr>
              <a:buNone/>
            </a:pPr>
            <a:r>
              <a:rPr lang="el-GR" b="1" dirty="0"/>
              <a:t>"Ουδείς εκών κακός» </a:t>
            </a:r>
            <a:r>
              <a:rPr lang="el-GR" dirty="0"/>
              <a:t>(= Κανείς δεν είναι κακός με τη θέλησή του).</a:t>
            </a:r>
          </a:p>
          <a:p>
            <a:pPr algn="l"/>
            <a:r>
              <a:rPr lang="el-GR" b="0" i="0" u="none" strike="noStrike" dirty="0">
                <a:solidFill>
                  <a:srgbClr val="000000"/>
                </a:solidFill>
                <a:effectLst/>
              </a:rPr>
              <a:t>Αυτό σημαίνει ότι η ηθική συμπεριφορά δεν προέρχεται από την τυφλή υπακοή σε κανόνες, αλλά από την αληθινή κατανόηση του καλού.</a:t>
            </a:r>
          </a:p>
          <a:p>
            <a:pPr algn="l"/>
            <a:endParaRPr lang="el-GR" dirty="0">
              <a:solidFill>
                <a:srgbClr val="000000"/>
              </a:solidFill>
            </a:endParaRPr>
          </a:p>
          <a:p>
            <a:pPr algn="l">
              <a:buNone/>
            </a:pPr>
            <a:r>
              <a:rPr lang="el-GR" b="1" i="0" u="none" strike="noStrike" dirty="0">
                <a:solidFill>
                  <a:srgbClr val="000000"/>
                </a:solidFill>
                <a:effectLst/>
              </a:rPr>
              <a:t>2. Η Διαλεκτική Μέθοδος και η Ηθική Αναζήτηση</a:t>
            </a:r>
          </a:p>
          <a:p>
            <a:pPr algn="l">
              <a:buNone/>
            </a:pPr>
            <a:r>
              <a:rPr lang="el-GR" b="0" i="0" u="none" strike="noStrike" dirty="0">
                <a:solidFill>
                  <a:srgbClr val="000000"/>
                </a:solidFill>
                <a:effectLst/>
              </a:rPr>
              <a:t>Ο Σωκράτης ανέπτυξε τη </a:t>
            </a:r>
            <a:r>
              <a:rPr lang="el-GR" b="1" i="0" u="none" strike="noStrike" dirty="0">
                <a:solidFill>
                  <a:srgbClr val="000000"/>
                </a:solidFill>
                <a:effectLst/>
              </a:rPr>
              <a:t>μαιευτική μέθοδο</a:t>
            </a:r>
            <a:r>
              <a:rPr lang="el-GR" b="0" i="0" u="none" strike="noStrike" dirty="0">
                <a:solidFill>
                  <a:srgbClr val="000000"/>
                </a:solidFill>
                <a:effectLst/>
              </a:rPr>
              <a:t>, δηλαδή έναν τρόπο διαλόγου όπου μέσω ερωτήσεων βοηθούσε τον συνομιλητή του να φτάσει στην αλήθεια. Ο στόχος ήταν να αφυπνίσει την κριτική σκέψη και να οδηγήσει σε αυτογνωσία.</a:t>
            </a:r>
          </a:p>
          <a:p>
            <a:pPr algn="l"/>
            <a:r>
              <a:rPr lang="el-GR" b="0" i="0" u="none" strike="noStrike" dirty="0">
                <a:solidFill>
                  <a:srgbClr val="000000"/>
                </a:solidFill>
                <a:effectLst/>
              </a:rPr>
              <a:t>Μέσα από αυτή τη διαδικασία, ο Σωκράτης πίστευε ότι ο άνθρωπος μπορούσε να ανακαλύψει τι είναι πραγματικά ηθικό, αποφεύγοντας τις προκαταλήψεις και τις επιφανειακές αντιλήψεις.</a:t>
            </a:r>
          </a:p>
          <a:p>
            <a:pPr algn="l"/>
            <a:endParaRPr lang="el-GR" b="0" i="0" u="none" strike="noStrike" dirty="0">
              <a:solidFill>
                <a:srgbClr val="000000"/>
              </a:solidFill>
              <a:effectLst/>
            </a:endParaRPr>
          </a:p>
          <a:p>
            <a:r>
              <a:rPr lang="el-GR" i="1" dirty="0"/>
              <a:t>.</a:t>
            </a:r>
          </a:p>
        </p:txBody>
      </p:sp>
    </p:spTree>
    <p:extLst>
      <p:ext uri="{BB962C8B-B14F-4D97-AF65-F5344CB8AC3E}">
        <p14:creationId xmlns:p14="http://schemas.microsoft.com/office/powerpoint/2010/main" val="182652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7C0F-3579-2C36-4237-F4A4ACF66CA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A99CAC1-5D04-22D8-678D-A1A7D93B8340}"/>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ΣΩΚΡΑΤΗΣ</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a:extLst>
              <a:ext uri="{FF2B5EF4-FFF2-40B4-BE49-F238E27FC236}">
                <a16:creationId xmlns:a16="http://schemas.microsoft.com/office/drawing/2014/main" id="{6DCB01C2-3225-3358-C2DD-257C55D6F48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a:extLst>
              <a:ext uri="{FF2B5EF4-FFF2-40B4-BE49-F238E27FC236}">
                <a16:creationId xmlns:a16="http://schemas.microsoft.com/office/drawing/2014/main" id="{F3B9D9F9-1233-B36F-CF18-CDCA6EC15273}"/>
              </a:ext>
            </a:extLst>
          </p:cNvPr>
          <p:cNvPicPr>
            <a:picLocks noChangeAspect="1"/>
          </p:cNvPicPr>
          <p:nvPr/>
        </p:nvPicPr>
        <p:blipFill>
          <a:blip r:embed="rId2"/>
          <a:stretch>
            <a:fillRect/>
          </a:stretch>
        </p:blipFill>
        <p:spPr>
          <a:xfrm>
            <a:off x="997466" y="2864698"/>
            <a:ext cx="2351789" cy="3579371"/>
          </a:xfrm>
          <a:prstGeom prst="rect">
            <a:avLst/>
          </a:prstGeom>
        </p:spPr>
      </p:pic>
      <p:sp>
        <p:nvSpPr>
          <p:cNvPr id="5" name="Rectangle 4">
            <a:extLst>
              <a:ext uri="{FF2B5EF4-FFF2-40B4-BE49-F238E27FC236}">
                <a16:creationId xmlns:a16="http://schemas.microsoft.com/office/drawing/2014/main" id="{2E837120-19E7-019D-63BD-7D8B8573DACA}"/>
              </a:ext>
            </a:extLst>
          </p:cNvPr>
          <p:cNvSpPr/>
          <p:nvPr/>
        </p:nvSpPr>
        <p:spPr>
          <a:xfrm>
            <a:off x="3775381" y="1622723"/>
            <a:ext cx="7668918" cy="5847755"/>
          </a:xfrm>
          <a:prstGeom prst="rect">
            <a:avLst/>
          </a:prstGeom>
        </p:spPr>
        <p:txBody>
          <a:bodyPr wrap="square">
            <a:spAutoFit/>
          </a:bodyPr>
          <a:lstStyle/>
          <a:p>
            <a:pPr algn="l">
              <a:buNone/>
            </a:pPr>
            <a:r>
              <a:rPr lang="el-GR" sz="1600" b="1" i="0" u="none" strike="noStrike" dirty="0">
                <a:solidFill>
                  <a:srgbClr val="000000"/>
                </a:solidFill>
                <a:effectLst/>
              </a:rPr>
              <a:t>3. Η Ηθική ως Εσωτερική Αρετή</a:t>
            </a:r>
          </a:p>
          <a:p>
            <a:pPr algn="l">
              <a:buNone/>
            </a:pPr>
            <a:r>
              <a:rPr lang="el-GR" sz="1600" b="0" i="0" u="none" strike="noStrike" dirty="0">
                <a:solidFill>
                  <a:srgbClr val="000000"/>
                </a:solidFill>
                <a:effectLst/>
              </a:rPr>
              <a:t>Σε αντίθεση με τους σοφιστές (όπως ο Πρωταγόρας), που θεωρούσαν την ηθική ως κοινωνική σύμβαση, ο Σωκράτης πίστευε ότι η ηθική έχει </a:t>
            </a:r>
            <a:r>
              <a:rPr lang="el-GR" sz="1600" b="1" i="0" u="none" strike="noStrike" dirty="0">
                <a:solidFill>
                  <a:srgbClr val="000000"/>
                </a:solidFill>
                <a:effectLst/>
              </a:rPr>
              <a:t>αντικειμενική</a:t>
            </a:r>
            <a:r>
              <a:rPr lang="el-GR" sz="1600" b="0" i="0" u="none" strike="noStrike" dirty="0">
                <a:solidFill>
                  <a:srgbClr val="000000"/>
                </a:solidFill>
                <a:effectLst/>
              </a:rPr>
              <a:t> βάση. Το καλό και το δίκαιο δεν αλλάζουν ανάλογα με τις κοινωνικές περιστάσεις, αλλά είναι παγκόσμιες και σταθερές αξίες.</a:t>
            </a:r>
          </a:p>
          <a:p>
            <a:pPr algn="l">
              <a:buNone/>
            </a:pPr>
            <a:r>
              <a:rPr lang="el-GR" sz="1600" b="0" i="0" u="none" strike="noStrike" dirty="0">
                <a:solidFill>
                  <a:srgbClr val="000000"/>
                </a:solidFill>
                <a:effectLst/>
              </a:rPr>
              <a:t>Επίσης, τόνιζε ότι το να είναι κάποιος ηθικός δεν σημαίνει απλώς να ακολουθεί κανόνες, αλλά να έχει </a:t>
            </a:r>
            <a:r>
              <a:rPr lang="el-GR" sz="1600" b="1" i="0" u="none" strike="noStrike" dirty="0">
                <a:solidFill>
                  <a:srgbClr val="000000"/>
                </a:solidFill>
                <a:effectLst/>
              </a:rPr>
              <a:t>αρετή (</a:t>
            </a:r>
            <a:r>
              <a:rPr lang="el-GR" sz="1600" b="1" i="0" u="none" strike="noStrike" dirty="0" err="1">
                <a:solidFill>
                  <a:srgbClr val="000000"/>
                </a:solidFill>
                <a:effectLst/>
              </a:rPr>
              <a:t>ἀρετή</a:t>
            </a:r>
            <a:r>
              <a:rPr lang="el-GR" sz="1600" b="1" i="0" u="none" strike="noStrike" dirty="0">
                <a:solidFill>
                  <a:srgbClr val="000000"/>
                </a:solidFill>
                <a:effectLst/>
              </a:rPr>
              <a:t>)</a:t>
            </a:r>
            <a:r>
              <a:rPr lang="el-GR" sz="1600" b="0" i="0" u="none" strike="noStrike" dirty="0">
                <a:solidFill>
                  <a:srgbClr val="000000"/>
                </a:solidFill>
                <a:effectLst/>
              </a:rPr>
              <a:t>, δηλαδή ηθική ακεραιότητα και εσωτερική αρμονία.</a:t>
            </a:r>
          </a:p>
          <a:p>
            <a:pPr algn="l">
              <a:buNone/>
            </a:pPr>
            <a:r>
              <a:rPr lang="el-GR" sz="1600" b="1" i="0" u="none" strike="noStrike" dirty="0">
                <a:solidFill>
                  <a:srgbClr val="000000"/>
                </a:solidFill>
                <a:effectLst/>
              </a:rPr>
              <a:t>4. Η Σχέση Αρετής και Ευδαιμονίας</a:t>
            </a:r>
          </a:p>
          <a:p>
            <a:pPr algn="l">
              <a:buNone/>
            </a:pPr>
            <a:r>
              <a:rPr lang="el-GR" sz="1600" b="0" i="0" u="none" strike="noStrike" dirty="0">
                <a:solidFill>
                  <a:srgbClr val="000000"/>
                </a:solidFill>
                <a:effectLst/>
              </a:rPr>
              <a:t>Ο Σωκράτης δίδασκε ότι η αρετή οδηγεί στην </a:t>
            </a:r>
            <a:r>
              <a:rPr lang="el-GR" sz="1600" b="1" i="0" u="none" strike="noStrike" dirty="0">
                <a:solidFill>
                  <a:srgbClr val="000000"/>
                </a:solidFill>
                <a:effectLst/>
              </a:rPr>
              <a:t>ευδαιμονία (ευτυχία)</a:t>
            </a:r>
            <a:r>
              <a:rPr lang="el-GR" sz="1600" b="0" i="0" u="none" strike="noStrike" dirty="0">
                <a:solidFill>
                  <a:srgbClr val="000000"/>
                </a:solidFill>
                <a:effectLst/>
              </a:rPr>
              <a:t>. Η πραγματική ευτυχία δεν βρίσκεται στα υλικά αγαθά ή στις ηδονές, αλλά στην ορθή ζωή και στην καλλιέργεια του νου και της ψυχής.</a:t>
            </a:r>
          </a:p>
          <a:p>
            <a:pPr algn="l">
              <a:buNone/>
            </a:pPr>
            <a:r>
              <a:rPr lang="el-GR" sz="1600" b="0" i="0" u="none" strike="noStrike" dirty="0">
                <a:solidFill>
                  <a:srgbClr val="000000"/>
                </a:solidFill>
                <a:effectLst/>
              </a:rPr>
              <a:t>Συνεπώς, ένας άνθρωπος που ζει ηθικά είναι αυτός που γνωρίζει το καλό και πράττει σύμφωνα με αυτό, ανεξάρτητα από εξωτερικούς παράγοντες.</a:t>
            </a:r>
          </a:p>
          <a:p>
            <a:pPr algn="l">
              <a:buNone/>
            </a:pPr>
            <a:r>
              <a:rPr lang="el-GR" sz="1600" b="1" i="0" u="none" strike="noStrike" dirty="0">
                <a:solidFill>
                  <a:srgbClr val="000000"/>
                </a:solidFill>
                <a:effectLst/>
              </a:rPr>
              <a:t>5. Το Παράδειγμα της Ζωής του Σωκράτη</a:t>
            </a:r>
          </a:p>
          <a:p>
            <a:pPr algn="l"/>
            <a:r>
              <a:rPr lang="el-GR" sz="1600" b="0" i="0" u="none" strike="noStrike" dirty="0">
                <a:solidFill>
                  <a:srgbClr val="000000"/>
                </a:solidFill>
                <a:effectLst/>
              </a:rPr>
              <a:t>Ο Σωκράτης δεν δίδαξε την ηθική μόνο με λόγια, αλλά και με τη ζωή του. Στη δίκη του, όταν κατηγορήθηκε για ασέβεια και διαφθορά της νεολαίας, αρνήθηκε να προδώσει τις αρχές του προκειμένου να σωθεί. Δέχτηκε την καταδίκη του σε θάνατο, υποστηρίζοντας ότι </a:t>
            </a:r>
            <a:r>
              <a:rPr lang="el-GR" sz="1600" b="1" i="0" u="none" strike="noStrike" dirty="0">
                <a:solidFill>
                  <a:srgbClr val="000000"/>
                </a:solidFill>
                <a:effectLst/>
              </a:rPr>
              <a:t>είναι προτιμότερο να αδικηθεί κανείς παρά να αδικήσει</a:t>
            </a:r>
            <a:r>
              <a:rPr lang="el-GR" sz="1600" b="0" i="0" u="none" strike="noStrike" dirty="0">
                <a:solidFill>
                  <a:srgbClr val="000000"/>
                </a:solidFill>
                <a:effectLst/>
              </a:rPr>
              <a:t>.</a:t>
            </a:r>
          </a:p>
          <a:p>
            <a:pPr algn="l"/>
            <a:endParaRPr lang="el-GR" b="0" i="0" u="none" strike="noStrike" dirty="0">
              <a:solidFill>
                <a:srgbClr val="000000"/>
              </a:solidFill>
              <a:effectLst/>
            </a:endParaRPr>
          </a:p>
          <a:p>
            <a:pPr algn="l"/>
            <a:endParaRPr lang="el-GR" b="0" i="0" u="none" strike="noStrike" dirty="0">
              <a:solidFill>
                <a:srgbClr val="000000"/>
              </a:solidFill>
              <a:effectLst/>
            </a:endParaRPr>
          </a:p>
          <a:p>
            <a:r>
              <a:rPr lang="el-GR" i="1" dirty="0"/>
              <a:t>.</a:t>
            </a:r>
          </a:p>
        </p:txBody>
      </p:sp>
    </p:spTree>
    <p:extLst>
      <p:ext uri="{BB962C8B-B14F-4D97-AF65-F5344CB8AC3E}">
        <p14:creationId xmlns:p14="http://schemas.microsoft.com/office/powerpoint/2010/main" val="192666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EEE2-8B9A-160D-4AB3-3988B168D9FD}"/>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E1D6FDDA-FEFA-7E70-513D-7539C62F4EF3}"/>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ΣΩΚΡΑΤΗΣ</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a:extLst>
              <a:ext uri="{FF2B5EF4-FFF2-40B4-BE49-F238E27FC236}">
                <a16:creationId xmlns:a16="http://schemas.microsoft.com/office/drawing/2014/main" id="{886AB74C-4CFE-97FC-BEA7-47906DC06E4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Picture 3">
            <a:extLst>
              <a:ext uri="{FF2B5EF4-FFF2-40B4-BE49-F238E27FC236}">
                <a16:creationId xmlns:a16="http://schemas.microsoft.com/office/drawing/2014/main" id="{830E7CB6-18D6-78CC-F842-804C7AFD9F9E}"/>
              </a:ext>
            </a:extLst>
          </p:cNvPr>
          <p:cNvPicPr>
            <a:picLocks noChangeAspect="1"/>
          </p:cNvPicPr>
          <p:nvPr/>
        </p:nvPicPr>
        <p:blipFill>
          <a:blip r:embed="rId2"/>
          <a:stretch>
            <a:fillRect/>
          </a:stretch>
        </p:blipFill>
        <p:spPr>
          <a:xfrm>
            <a:off x="997466" y="2864698"/>
            <a:ext cx="2351789" cy="3579371"/>
          </a:xfrm>
          <a:prstGeom prst="rect">
            <a:avLst/>
          </a:prstGeom>
        </p:spPr>
      </p:pic>
      <p:sp>
        <p:nvSpPr>
          <p:cNvPr id="5" name="Rectangle 4">
            <a:extLst>
              <a:ext uri="{FF2B5EF4-FFF2-40B4-BE49-F238E27FC236}">
                <a16:creationId xmlns:a16="http://schemas.microsoft.com/office/drawing/2014/main" id="{3441A2CB-E9B0-1159-705E-1DFB2E1596A7}"/>
              </a:ext>
            </a:extLst>
          </p:cNvPr>
          <p:cNvSpPr/>
          <p:nvPr/>
        </p:nvSpPr>
        <p:spPr>
          <a:xfrm>
            <a:off x="3775381" y="1622723"/>
            <a:ext cx="7668918" cy="3785652"/>
          </a:xfrm>
          <a:prstGeom prst="rect">
            <a:avLst/>
          </a:prstGeom>
        </p:spPr>
        <p:txBody>
          <a:bodyPr wrap="square">
            <a:spAutoFit/>
          </a:bodyPr>
          <a:lstStyle/>
          <a:p>
            <a:pPr algn="l">
              <a:buNone/>
            </a:pPr>
            <a:r>
              <a:rPr lang="el-GR" sz="1600" b="1" i="0" u="none" strike="noStrike" dirty="0">
                <a:solidFill>
                  <a:srgbClr val="000000"/>
                </a:solidFill>
                <a:effectLst/>
              </a:rPr>
              <a:t>6. Κριτική και Επιρροή</a:t>
            </a:r>
          </a:p>
          <a:p>
            <a:pPr algn="l">
              <a:buNone/>
            </a:pPr>
            <a:r>
              <a:rPr lang="el-GR" sz="1600" b="0" i="0" u="none" strike="noStrike" dirty="0">
                <a:solidFill>
                  <a:srgbClr val="000000"/>
                </a:solidFill>
                <a:effectLst/>
              </a:rPr>
              <a:t>Αν και η άποψή του ότι </a:t>
            </a:r>
            <a:r>
              <a:rPr lang="el-GR" sz="1600" b="1" i="0" u="none" strike="noStrike" dirty="0">
                <a:solidFill>
                  <a:srgbClr val="000000"/>
                </a:solidFill>
                <a:effectLst/>
              </a:rPr>
              <a:t>η γνώση είναι αρκετή για την ηθική συμπεριφορά</a:t>
            </a:r>
            <a:r>
              <a:rPr lang="el-GR" sz="1600" b="0" i="0" u="none" strike="noStrike" dirty="0">
                <a:solidFill>
                  <a:srgbClr val="000000"/>
                </a:solidFill>
                <a:effectLst/>
              </a:rPr>
              <a:t> έχει αμφισβητηθεί (π.χ. από τον Αριστοτέλη, που τόνισε τον ρόλο της συνήθειας και της επιθυμίας), ο Σωκράτης έθεσε τις βάσεις για την </a:t>
            </a:r>
            <a:r>
              <a:rPr lang="el-GR" sz="1600" b="1" i="0" u="none" strike="noStrike" dirty="0">
                <a:solidFill>
                  <a:srgbClr val="000000"/>
                </a:solidFill>
                <a:effectLst/>
              </a:rPr>
              <a:t>ηθική φιλοσοφία ως αναζήτηση της αλήθειας και του καλού</a:t>
            </a:r>
            <a:r>
              <a:rPr lang="el-GR" sz="1600" b="0" i="0" u="none" strike="noStrike" dirty="0">
                <a:solidFill>
                  <a:srgbClr val="000000"/>
                </a:solidFill>
                <a:effectLst/>
              </a:rPr>
              <a:t>.</a:t>
            </a:r>
          </a:p>
          <a:p>
            <a:pPr algn="l">
              <a:buNone/>
            </a:pPr>
            <a:r>
              <a:rPr lang="el-GR" sz="1600" b="0" i="0" u="none" strike="noStrike" dirty="0">
                <a:solidFill>
                  <a:srgbClr val="000000"/>
                </a:solidFill>
                <a:effectLst/>
              </a:rPr>
              <a:t>Η σκέψη του επηρέασε βαθιά τον Πλάτωνα και, μέσω αυτού, όλη τη δυτική φιλοσοφία.</a:t>
            </a:r>
          </a:p>
          <a:p>
            <a:pPr algn="l">
              <a:buNone/>
            </a:pPr>
            <a:endParaRPr lang="el-GR" sz="1600" dirty="0">
              <a:solidFill>
                <a:srgbClr val="000000"/>
              </a:solidFill>
            </a:endParaRPr>
          </a:p>
          <a:p>
            <a:pPr algn="l">
              <a:buNone/>
            </a:pPr>
            <a:endParaRPr lang="el-GR" sz="1600" b="0" i="0" u="none" strike="noStrike" dirty="0">
              <a:solidFill>
                <a:srgbClr val="000000"/>
              </a:solidFill>
              <a:effectLst/>
            </a:endParaRPr>
          </a:p>
          <a:p>
            <a:pPr algn="l">
              <a:buNone/>
            </a:pPr>
            <a:r>
              <a:rPr lang="el-GR" sz="1600" b="1" i="0" u="none" strike="noStrike" dirty="0">
                <a:solidFill>
                  <a:srgbClr val="000000"/>
                </a:solidFill>
                <a:effectLst/>
              </a:rPr>
              <a:t>Συμπέρασμα</a:t>
            </a:r>
          </a:p>
          <a:p>
            <a:pPr algn="l"/>
            <a:r>
              <a:rPr lang="el-GR" sz="1600" b="0" i="0" u="none" strike="noStrike" dirty="0">
                <a:solidFill>
                  <a:srgbClr val="000000"/>
                </a:solidFill>
                <a:effectLst/>
              </a:rPr>
              <a:t>Ο Σωκράτης θεωρούσε την ηθική όχι ως κάτι εξωτερικό, αλλά ως </a:t>
            </a:r>
            <a:r>
              <a:rPr lang="el-GR" sz="1600" b="1" i="0" u="none" strike="noStrike" dirty="0">
                <a:solidFill>
                  <a:srgbClr val="000000"/>
                </a:solidFill>
                <a:effectLst/>
              </a:rPr>
              <a:t>ζήτημα προσωπικής αναζήτησης και αυτογνωσίας</a:t>
            </a:r>
            <a:r>
              <a:rPr lang="el-GR" sz="1600" b="0" i="0" u="none" strike="noStrike" dirty="0">
                <a:solidFill>
                  <a:srgbClr val="000000"/>
                </a:solidFill>
                <a:effectLst/>
              </a:rPr>
              <a:t>. Για εκείνον, </a:t>
            </a:r>
            <a:r>
              <a:rPr lang="el-GR" sz="1600" b="1" i="0" u="none" strike="noStrike" dirty="0">
                <a:solidFill>
                  <a:srgbClr val="000000"/>
                </a:solidFill>
                <a:effectLst/>
              </a:rPr>
              <a:t>το καλό είναι γνώση, και η αρετή οδηγεί στην αληθινή ευτυχία</a:t>
            </a:r>
            <a:r>
              <a:rPr lang="el-GR" sz="1600" b="0" i="0" u="none" strike="noStrike" dirty="0">
                <a:solidFill>
                  <a:srgbClr val="000000"/>
                </a:solidFill>
                <a:effectLst/>
              </a:rPr>
              <a:t>. Η ζωή του αποτελεί παράδειγμα ηθικής ακεραιότητας και αφοσίωσης στην αλήθεια.</a:t>
            </a:r>
          </a:p>
          <a:p>
            <a:pPr algn="l">
              <a:buNone/>
            </a:pPr>
            <a:endParaRPr lang="el-GR" sz="1600" b="0" i="0" u="none" strike="noStrike" dirty="0">
              <a:solidFill>
                <a:srgbClr val="000000"/>
              </a:solidFill>
              <a:effectLst/>
            </a:endParaRPr>
          </a:p>
        </p:txBody>
      </p:sp>
    </p:spTree>
    <p:extLst>
      <p:ext uri="{BB962C8B-B14F-4D97-AF65-F5344CB8AC3E}">
        <p14:creationId xmlns:p14="http://schemas.microsoft.com/office/powerpoint/2010/main" val="217086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ΠΛΑΤΩΝ</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Rectangle 5"/>
          <p:cNvSpPr/>
          <p:nvPr/>
        </p:nvSpPr>
        <p:spPr>
          <a:xfrm>
            <a:off x="4079357" y="2790271"/>
            <a:ext cx="7191154" cy="2862322"/>
          </a:xfrm>
          <a:prstGeom prst="rect">
            <a:avLst/>
          </a:prstGeom>
        </p:spPr>
        <p:txBody>
          <a:bodyPr wrap="square">
            <a:spAutoFit/>
          </a:bodyPr>
          <a:lstStyle/>
          <a:p>
            <a:r>
              <a:rPr lang="el-GR" dirty="0"/>
              <a:t>Ακολουθώντας τον δρόμο που χάραξε ο Σωκράτης, ο Πλάτων με τους διαλόγους του πρόβαλε και προέκτεινε τις σωκρατικές θεωρίες και προσπάθησε να ανατρέψει τις προηγούμενες σοφιστικές προσεγγίσεις αποκαλύπτοντας την πλάνη και τη φαινομενικότητα που τις χαρακτήριζε.</a:t>
            </a:r>
          </a:p>
          <a:p>
            <a:endParaRPr lang="el-GR" dirty="0"/>
          </a:p>
          <a:p>
            <a:r>
              <a:rPr lang="el-GR" dirty="0"/>
              <a:t> Κινήθηκε όμως σε αμιγώς θεωρητικό επίπεδο και διαχωρίζοντας την ψυχή από το σώμα, το οποίο καταδίκασε σε δεσμωτήριο της ψυχής, δημιούργησε έναν ουτοπικό κόσμο, τον κόσμο των ιδεών, στον οποίο αναζήτησε την </a:t>
            </a:r>
            <a:r>
              <a:rPr lang="el-GR" i="1" dirty="0" err="1"/>
              <a:t>εὐδαιμονίαν</a:t>
            </a:r>
            <a:r>
              <a:rPr lang="el-GR" dirty="0"/>
              <a:t>.</a:t>
            </a:r>
          </a:p>
        </p:txBody>
      </p:sp>
      <p:pic>
        <p:nvPicPr>
          <p:cNvPr id="7" name="Picture 6"/>
          <p:cNvPicPr>
            <a:picLocks noChangeAspect="1"/>
          </p:cNvPicPr>
          <p:nvPr/>
        </p:nvPicPr>
        <p:blipFill>
          <a:blip r:embed="rId2"/>
          <a:stretch>
            <a:fillRect/>
          </a:stretch>
        </p:blipFill>
        <p:spPr>
          <a:xfrm>
            <a:off x="849054" y="2790271"/>
            <a:ext cx="2383243" cy="3627243"/>
          </a:xfrm>
          <a:prstGeom prst="rect">
            <a:avLst/>
          </a:prstGeom>
        </p:spPr>
      </p:pic>
    </p:spTree>
    <p:extLst>
      <p:ext uri="{BB962C8B-B14F-4D97-AF65-F5344CB8AC3E}">
        <p14:creationId xmlns:p14="http://schemas.microsoft.com/office/powerpoint/2010/main" val="288778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6F07-AAD5-8046-DD43-2538A611619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D22D96F5-8A8A-229C-1014-2E4BAE34359B}"/>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ΠΛΑΤΩΝ</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a:extLst>
              <a:ext uri="{FF2B5EF4-FFF2-40B4-BE49-F238E27FC236}">
                <a16:creationId xmlns:a16="http://schemas.microsoft.com/office/drawing/2014/main" id="{B384A1DA-6D9A-D4F8-9988-01CE6F82B547}"/>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Rectangle 5">
            <a:extLst>
              <a:ext uri="{FF2B5EF4-FFF2-40B4-BE49-F238E27FC236}">
                <a16:creationId xmlns:a16="http://schemas.microsoft.com/office/drawing/2014/main" id="{25B3F6A7-4D58-4B57-9AB6-54CDF88F9458}"/>
              </a:ext>
            </a:extLst>
          </p:cNvPr>
          <p:cNvSpPr/>
          <p:nvPr/>
        </p:nvSpPr>
        <p:spPr>
          <a:xfrm>
            <a:off x="3942723" y="1502688"/>
            <a:ext cx="7191154" cy="5355312"/>
          </a:xfrm>
          <a:prstGeom prst="rect">
            <a:avLst/>
          </a:prstGeom>
        </p:spPr>
        <p:txBody>
          <a:bodyPr wrap="square">
            <a:spAutoFit/>
          </a:bodyPr>
          <a:lstStyle/>
          <a:p>
            <a:pPr algn="l">
              <a:buNone/>
            </a:pPr>
            <a:r>
              <a:rPr lang="el-GR" b="1" i="0" u="none" strike="noStrike" dirty="0">
                <a:solidFill>
                  <a:srgbClr val="000000"/>
                </a:solidFill>
                <a:effectLst/>
              </a:rPr>
              <a:t>1. Η Αντικειμενική Φύση της Ηθικής</a:t>
            </a:r>
          </a:p>
          <a:p>
            <a:pPr algn="l">
              <a:buNone/>
            </a:pPr>
            <a:r>
              <a:rPr lang="el-GR" b="0" i="0" u="none" strike="noStrike" dirty="0">
                <a:solidFill>
                  <a:srgbClr val="000000"/>
                </a:solidFill>
                <a:effectLst/>
              </a:rPr>
              <a:t>Σε αντίθεση με τον σχετικισμό των σοφιστών (π.χ. Πρωταγόρας), ο Πλάτωνας υποστηρίζει ότι </a:t>
            </a:r>
            <a:r>
              <a:rPr lang="el-GR" b="1" i="0" u="none" strike="noStrike" dirty="0">
                <a:solidFill>
                  <a:srgbClr val="000000"/>
                </a:solidFill>
                <a:effectLst/>
              </a:rPr>
              <a:t>το καλό είναι αντικειμενικό</a:t>
            </a:r>
            <a:r>
              <a:rPr lang="el-GR" b="0" i="0" u="none" strike="noStrike" dirty="0">
                <a:solidFill>
                  <a:srgbClr val="000000"/>
                </a:solidFill>
                <a:effectLst/>
              </a:rPr>
              <a:t> και υπάρχει ανεξάρτητα από τις απόψεις των ανθρώπων. Η ηθική δεν είναι υποκειμενική ή προϊόν κοινωνικής σύμβασης, αλλά θεμελιώνεται σε ανώτερες, αιώνιες αξίες.</a:t>
            </a:r>
          </a:p>
          <a:p>
            <a:pPr algn="l">
              <a:buNone/>
            </a:pPr>
            <a:r>
              <a:rPr lang="el-GR" b="1" i="0" u="none" strike="noStrike" dirty="0">
                <a:solidFill>
                  <a:srgbClr val="000000"/>
                </a:solidFill>
                <a:effectLst/>
              </a:rPr>
              <a:t>2. Η Ιδέα του Αγαθού</a:t>
            </a:r>
          </a:p>
          <a:p>
            <a:pPr algn="l">
              <a:buNone/>
            </a:pPr>
            <a:r>
              <a:rPr lang="el-GR" b="0" i="0" u="none" strike="noStrike" dirty="0">
                <a:solidFill>
                  <a:srgbClr val="000000"/>
                </a:solidFill>
                <a:effectLst/>
              </a:rPr>
              <a:t>Η ηθική σκέψη του Πλάτωνα βασίζεται στη θεωρία των </a:t>
            </a:r>
            <a:r>
              <a:rPr lang="el-GR" b="1" i="0" u="none" strike="noStrike" dirty="0">
                <a:solidFill>
                  <a:srgbClr val="000000"/>
                </a:solidFill>
                <a:effectLst/>
              </a:rPr>
              <a:t>Ιδεών</a:t>
            </a:r>
            <a:r>
              <a:rPr lang="el-GR" b="0" i="0" u="none" strike="noStrike" dirty="0">
                <a:solidFill>
                  <a:srgbClr val="000000"/>
                </a:solidFill>
                <a:effectLst/>
              </a:rPr>
              <a:t>. Σύμφωνα με αυτήν, πέρα από τον κόσμο των αισθήσεων υπάρχει ένας υπερβατικός κόσμος των Ιδεών, όπου βρίσκεται η </a:t>
            </a:r>
            <a:r>
              <a:rPr lang="el-GR" b="1" i="0" u="none" strike="noStrike" dirty="0">
                <a:solidFill>
                  <a:srgbClr val="000000"/>
                </a:solidFill>
                <a:effectLst/>
              </a:rPr>
              <a:t>Ιδέα του Αγαθού</a:t>
            </a:r>
            <a:r>
              <a:rPr lang="el-GR" b="0" i="0" u="none" strike="noStrike" dirty="0">
                <a:solidFill>
                  <a:srgbClr val="000000"/>
                </a:solidFill>
                <a:effectLst/>
              </a:rPr>
              <a:t>.  Η </a:t>
            </a:r>
            <a:r>
              <a:rPr lang="el-GR" b="1" i="0" u="none" strike="noStrike" dirty="0">
                <a:solidFill>
                  <a:srgbClr val="000000"/>
                </a:solidFill>
                <a:effectLst/>
              </a:rPr>
              <a:t>Ιδέα του Αγαθού</a:t>
            </a:r>
            <a:r>
              <a:rPr lang="el-GR" b="0" i="0" u="none" strike="noStrike" dirty="0">
                <a:solidFill>
                  <a:srgbClr val="000000"/>
                </a:solidFill>
                <a:effectLst/>
              </a:rPr>
              <a:t> είναι η ύψιστη πραγματικότητα και η αιτία της αλήθειας, της γνώσης και της ηθικής. Είναι η πηγή όλων των άλλων αρετών (δικαιοσύνη, σωφροσύνη, ανδρεία κ.λπ.) και δίνει νόημα στην ηθική ζωή.</a:t>
            </a:r>
          </a:p>
          <a:p>
            <a:pPr algn="l">
              <a:buNone/>
            </a:pPr>
            <a:r>
              <a:rPr lang="el-GR" b="1" i="0" u="none" strike="noStrike" dirty="0">
                <a:solidFill>
                  <a:srgbClr val="000000"/>
                </a:solidFill>
                <a:effectLst/>
              </a:rPr>
              <a:t>3. Η Δικαιοσύνη ως Υπέρτατη Ηθική Αρετή</a:t>
            </a:r>
          </a:p>
          <a:p>
            <a:pPr algn="l"/>
            <a:r>
              <a:rPr lang="el-GR" b="0" i="0" u="none" strike="noStrike" dirty="0">
                <a:solidFill>
                  <a:srgbClr val="000000"/>
                </a:solidFill>
                <a:effectLst/>
              </a:rPr>
              <a:t>Στον διάλογο </a:t>
            </a:r>
            <a:r>
              <a:rPr lang="el-GR" b="1" i="0" u="none" strike="noStrike" dirty="0">
                <a:solidFill>
                  <a:srgbClr val="000000"/>
                </a:solidFill>
                <a:effectLst/>
              </a:rPr>
              <a:t>"Πολιτεία"</a:t>
            </a:r>
            <a:r>
              <a:rPr lang="el-GR" b="0" i="0" u="none" strike="noStrike" dirty="0">
                <a:solidFill>
                  <a:srgbClr val="000000"/>
                </a:solidFill>
                <a:effectLst/>
              </a:rPr>
              <a:t>, ο Πλάτωνας περιγράφει την </a:t>
            </a:r>
            <a:r>
              <a:rPr lang="el-GR" b="1" i="0" u="none" strike="noStrike" dirty="0">
                <a:solidFill>
                  <a:srgbClr val="000000"/>
                </a:solidFill>
                <a:effectLst/>
              </a:rPr>
              <a:t>ιδανική πολιτεία</a:t>
            </a:r>
            <a:r>
              <a:rPr lang="el-GR" b="0" i="0" u="none" strike="noStrike" dirty="0">
                <a:solidFill>
                  <a:srgbClr val="000000"/>
                </a:solidFill>
                <a:effectLst/>
              </a:rPr>
              <a:t>, στην οποία η δικαιοσύνη δεν είναι μόνο νομικός κανόνας, αλλά </a:t>
            </a:r>
            <a:r>
              <a:rPr lang="el-GR" b="1" i="0" u="none" strike="noStrike" dirty="0">
                <a:solidFill>
                  <a:srgbClr val="000000"/>
                </a:solidFill>
                <a:effectLst/>
              </a:rPr>
              <a:t>η αρμονία της ψυχής και της κοινωνίας</a:t>
            </a:r>
            <a:r>
              <a:rPr lang="el-GR" b="0" i="0" u="none" strike="noStrike" dirty="0">
                <a:solidFill>
                  <a:srgbClr val="000000"/>
                </a:solidFill>
                <a:effectLst/>
              </a:rPr>
              <a:t>.</a:t>
            </a:r>
          </a:p>
          <a:p>
            <a:pPr algn="l"/>
            <a:endParaRPr lang="el-GR" b="0" i="0" u="none" strike="noStrike" dirty="0">
              <a:solidFill>
                <a:srgbClr val="000000"/>
              </a:solidFill>
              <a:effectLst/>
            </a:endParaRPr>
          </a:p>
        </p:txBody>
      </p:sp>
      <p:pic>
        <p:nvPicPr>
          <p:cNvPr id="7" name="Picture 6">
            <a:extLst>
              <a:ext uri="{FF2B5EF4-FFF2-40B4-BE49-F238E27FC236}">
                <a16:creationId xmlns:a16="http://schemas.microsoft.com/office/drawing/2014/main" id="{44EB4EFC-6E99-448E-426C-16110E0BE8A6}"/>
              </a:ext>
            </a:extLst>
          </p:cNvPr>
          <p:cNvPicPr>
            <a:picLocks noChangeAspect="1"/>
          </p:cNvPicPr>
          <p:nvPr/>
        </p:nvPicPr>
        <p:blipFill>
          <a:blip r:embed="rId2"/>
          <a:stretch>
            <a:fillRect/>
          </a:stretch>
        </p:blipFill>
        <p:spPr>
          <a:xfrm>
            <a:off x="849054" y="2790271"/>
            <a:ext cx="2383243" cy="3627243"/>
          </a:xfrm>
          <a:prstGeom prst="rect">
            <a:avLst/>
          </a:prstGeom>
        </p:spPr>
      </p:pic>
    </p:spTree>
    <p:extLst>
      <p:ext uri="{BB962C8B-B14F-4D97-AF65-F5344CB8AC3E}">
        <p14:creationId xmlns:p14="http://schemas.microsoft.com/office/powerpoint/2010/main" val="268057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40997-C047-B88F-D3AC-0810A7A6E74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D5A0463-4779-ADE9-F5AB-66C350EE99E2}"/>
              </a:ext>
            </a:extLst>
          </p:cNvPr>
          <p:cNvSpPr>
            <a:spLocks noGrp="1"/>
          </p:cNvSpPr>
          <p:nvPr>
            <p:ph type="title"/>
          </p:nvPr>
        </p:nvSpPr>
        <p:spPr>
          <a:xfrm>
            <a:off x="0" y="295866"/>
            <a:ext cx="7202487" cy="939800"/>
          </a:xfrm>
          <a:solidFill>
            <a:schemeClr val="tx2">
              <a:alpha val="70000"/>
            </a:schemeClr>
          </a:solidFill>
          <a:ln w="47625">
            <a:solidFill>
              <a:schemeClr val="accent1"/>
            </a:solidFill>
          </a:ln>
        </p:spPr>
        <p:txBody>
          <a:bodyPr/>
          <a:lstStyle/>
          <a:p>
            <a:pPr algn="ctr"/>
            <a:r>
              <a:rPr lang="el-GR" sz="2800" b="1" dirty="0">
                <a:solidFill>
                  <a:schemeClr val="bg1"/>
                </a:solidFill>
              </a:rPr>
              <a:t>ΠΛΑΤΩΝ</a:t>
            </a:r>
            <a:endParaRPr lang="en-GB" sz="2800" b="1" dirty="0">
              <a:solidFill>
                <a:schemeClr val="bg1"/>
              </a:solidFill>
            </a:endParaRPr>
          </a:p>
        </p:txBody>
      </p:sp>
      <p:sp>
        <p:nvSpPr>
          <p:cNvPr id="2" name="AutoShape 2" descr="data:image/jpeg;base64,/9j/4AAQSkZJRgABAQAAAQABAAD/2wCEAAkGBhQSERQTExQWFRUVGBoZGBcYFRgeFhgYGBcfGBoYGB0YGyYgFxwjHBcXHy8gIycpLCwsFR4xNTAqNSYrLCkBCQoKDgwOGA8PGikkHxwpLCkpLCkpLCwsLCksKSkpKSksKSwsKSkpLCksKSksKSksKSkpKSkpLCwpLCksKSkpKf/AABEIARUAtgMBIgACEQEDEQH/xAAcAAABBQEBAQAAAAAAAAAAAAAAAgMEBQYBBwj/xAA+EAACAQMCBAQDBwIEBgIDAAABAhEAAyEEEgUxQVEGEyJhMnGBBxQjQpGhsVLBYnLR8BUzksLh8UOCJDRT/8QAGAEAAwEBAAAAAAAAAAAAAAAAAAIDAQT/xAAjEQEBAAICAwADAAMBAAAAAAAAAQIRITEDEkEyUWEiQnET/9oADAMBAAIRAxEAPwD3GiiigCiiigCiiigCiiigCiuTXGas2CqSzRUNtceYXHuahXizZYk+1Jl5JDSLI65Zif0p1Lynkaptgg5IPam7mnkc+fvH7ipzycm9GgFdqos8QZBBEjof9alWuKKYnB/aq45SluNTaKSlwESDIpVOUUUUUAUUUUAUUUUAUUUUAUUUUAUUUUAUxqdUqcznoOp+VKu3YFV+qE5PMdKTLLRsYVc1rMDGAPbJps22aByjnHP9TSNMSxzyH+5q1S3FT3a26iMNLHQ8op9bAFOUEU3pGe1MNp6j39FPLEVNFBFJcY2ZVT6jTmmQmf5q5u25qp1KQYGAaneFJdk2tQyGQf8ASrLRcT3Ha2D/ADVTaE0m7bKvjpmffpT456GWO2ooqFwzXi6kggkEqfmMGptdE5QFFFFaBRRRQBRRRQBRRRQBSWau1VcU4kFuLakAspbn6oBAwPrzpcrqbbJsi/qiZboGAgdB3rl9Iqv4RxANqNRYYbbiMGAMxdst8Nxe+ZU9jFWGqUDAxHIVHvmnStCkLPepgqHpH/SpgFNC12uzRTd25AkZ+VUKXNIdj0FG6a6aTLpsIeq3iPIHtNWJbNR9SJBqOSmKqtXgCIqv8Yap7GkY2ZN6662rQPV7hgcuUCT9Kl3zDdq7ftJduacsZNp/MVZ6gFQ30k1ksNUHhVn7jatKWnywouNJ9bkw7e8sf2rbI05rz+1w97uuu3Lkm1ZULZUnDXX+NoGCFEIPer/wd4hGpF9V5WLnlz3xM1fDLnSeTR1yu1yqkdooooAooooAooooDlecfaFxjyNZo3LXFJdrY2IpDK+3chJna3XlkCMV6OawF7ULqdVfs3PKuLZuo22GFy22CjMrAQegZTBFS8l1D4Rf6nhyl7d381sttbrDYZfcHnHcU7qH3GetJvMCApLdSQORz1phrsDI9sVOU1ifpLcL3NP72EnnJ5HpUG1qIOxQWbmI7GcknkMUu1qg8jzlxiBzBHuaaM0c/wCMKCd2P4qRY16MPS01k+Ki+gdmW1qrPU28XEHdkMhoHMgz7VO8L6JRFxTK3BuBBlTI70vtd6b6ztpN/OqPxF4utaRZb1ucKi859+wqyuamTtWDIPMHpiK8v4xwK5c1R33VCv8AiO/SzaWZLHkMcvesyzt6GOM+tDwzxbqtSRsWzZQ83eTHZQuJPvWgtNcxuuBsHKiAcfWq7gIXyx930+6yDCXLh9bj+v1Z2nv1prjNvymUoTYecLI8i8f/AOcn4GPTlmknR6e1ry4BUg+qSAYAxEnrNGk0m65vgblEgwJAPQHmASOVV2puXtRY2m21pyTtBYhgFMqT2J7Vb8NubSScnbn5j/zNLG0rSldjFTMXbk5mGn9s9KoPsY0LW01wKwv3khT3KoA5/WrHhekOn0jtchWuPdvPnC7iXOewAFO/ZbqEuaS5cQzvv3ST3O6Jrow4RybKiiirkFFFFAFFFFAFFFFAcNYrxTqbVi+dSVzbFoXGg4tC9JJ/q2sQa2pryPxN4xPl2uIW7Re1b1F7T6q0RMofR6uhBMESOtTzPi2pJ2qSYEjKmRHQ/I12xYnMgZ68vlWZ4EwtAfdy97Q3W8vyrgIu6RzkD1QWszgg5XESK2OktYB5z0P96nMZo21FqOAG5dANwC3Aa5GHvbcqhKgFUXnzM1qLeiU7T5ayuRAEAx/MVw8OV8sBjlHSlHRNOLhAx0HSnk/hbf6ovEXhlmuJqNM3l6i3Jn/47ixHl3VHMH+rmKm8DsgWl/D8kt6jakEW2PxAFcRORHerdrcD+TTFuN/80lmqaXhJuqCprJcc4D94UWg2xGuL5pAy9tCT5Z9prXXBg1VIckHvS56GB+y+0gSAIwI5f+qh8Rs27gKuRcEj0ESJHIkVZW7SkZAPvS/uqjIUCewrccLZoWxX2dBCAEknv1+VVzoFuKO5/jNX184NYXxrxE29Pe2MA+zaDPI3PR/3VnrIN7SvF2rtvo7r3Lm3T7J3AwWjIUHmZI5DnFRvslsGzbtWdxIOmW+wPR71wtyn+kCs79oGnN9+HaHItuVLndzW0vrj/pb9a0/2bTd1Wuv42hksiOUW1EBem1RC46zT4dsr0KiiirpiiiigCiiigCiiigOGvnPx1du8L4pqkgHTasb2tZKPbfngjDhgcjuK+ja80+3Dwj960f3hR+JppaYybZHqH0MN9KyzY2qPsl8RG9pLlokt5LhVZvUfJYFlUnnIiK9F4XcBGZmvG/sE4c5bWOSRbCom3/GzbgfmFB/WvXNBiRPI9qlbq6P3F9aNLIpnTxz/ANmnWNU3NFqHrtWEUz7An5153x77WbGm1PlAEwYJ5Z5fSt5xbhaamy9l2YBo9SGGUgyCp7gishxb7JrGpAa9cuPfiPPO0Exgb0VQrYgSACajZ7KThKu/aRZ8uZMsMAAycT8o96zfC/tVtNrfLuYU+kDmZ+mKyHH/AAfqdJeTSw1zfPki3J3wJO0HlAOR0q68P/ZZrDtuk2tNcWCouItxjHcDAz9al/537Vd4zp7LwzUKyek4kj6ipk1m/CPA7mktOL9/z3uXWuFtu1V3ADaiydoxP1rQbgeWavNyIXtC1jQDmaxvFnU3rdphu83c2eUWoJH7/tWn4jcrG8cVw/m2V3XbYhQZ2st50Dx7jaP3qeV3weRB8aAb7Ny2wW5as37icsBQoggnPxE1rfsh0rJwy3vyWe48xE733T+9eXeI+GPf4lptOxa4zLjBxvuH0n2UD4uoUV77w7QrZtJaQQqKFHyAquE0XLpJoooqqYooooAooooAooooApFy0GBBAIIggiQQe80ug0BmOC+CLOit6hNONq3bnmR0XAG1Z6CDHzoFr0xn+8VM4txkW22NgMyoD3ZgSAP05Uq/KhW5wPb9u9Sy1aeJFi5gCllj39/3qOtoiT3jIp2y8mP9zJxS/wAaUL+3n1MD5kxn61T8Y8RbL1uwPSzhn3HlttkSOWNxYCemaoPHeq26HVWSrqEIYGfylg4aT/inArL+GOIazWIx0dhWMBX1WoJCAhp2W4EtmCflS83o2pJuvQNPdGoK31Cs1ony+clji4FkZEYnrFds+JdOx3NdtqCdoBO24CvMENkj3is3c8Oca2BPO0ZGczeH0x0rJcf8Ka+yfM1Fhb4Ek3dOxa4oHUqwDYHai40Sx6xwrj9q814BsWWhjjr369CZ7RVgLsKY6EfSRXmvhjjw1WjFpVZrl+6tl7kSGXarOxPNfwpUDvFejG4u4pIlgAFn8qjPz6ZrJW2IGsuEmIxEzUTR6fGwwCs9+mRUjzA9tGRpDQwPsZj+1NWdL6lubjK7lkHBk5DDqRzHY1k5u270e8NcBX7xd1jZYjyrY/oRfi+rNP0itXVFwLiSm5c0/J0AufNX6/8AUCKva6cZqIUUUUUzBRRRQBRRRQBRRRQBXK7RQHnWo40bnGLul8rdatqtx2bkrohgjHM7gAfatdodQrL5YHwKoyOhXH7CqHxvxVNGReAG64yW7kfGwE7fnG456T1p7wxry63WYXFBukL5ihSBEAKB+WQ0E5Nc/wDsrrhfXb4XEYxB9+gqtOqNvU+XcDeXfzbfEK8ZtH+k82UznI7UriGpAZLbSFvblDLzDAbgSemAc94qRqrXmLtaGhh06qZB9iDRaNKvxJwV9RbtacwyNcU3ZmTaX1Ec+ZgL9attNw9LVpUQC2qiFVRAXtApOmvyXkyVMfLAMfx+tKa7PPkazbSBauQBuyOpHMdz70hrbHmSSPzVKFzFNm5E/Kp6+mUvDvD9nT3Ge0m3zX8xh0W4q7SVH5dwJke1N8EuNeW9fJALlrdkkY8sHLwe+c+1XC3RBJOACT8ozVFx7iflae0NMod7rJb06EMMtncREhVEsaOQkaFktOLKD0IihBOQidW65NSdVfWxaLvkIC2ObMTgAdWJIA+dZjh6sdTdO4uE8nSebABuXg7Xb7D2GF/WrjxNqyDbcCUsrevt232k/CDd5Yk//Wmn9ZleDngTTN5upe4VN6VW9AwrkeZsU/0orBY7g1tKxP2QyeGq75e5cuu7dWZnJk+/T6Vtq6cekKK5XaKYCiiigCiiigCiikl450AquVA1nGFQExMfQfrVTxLjzgEAEeyiTEdKnl5MYaY2nuOcGtXbiXH9ToysonkVznvVFe0Qu3DdF90Fy2bbbSI3K52XIONyQR7g1zUeILKXCrXkDwr7SwkAGGMewyRWS8UvrNDfbUadfvGluFrsoNwtsQN4aOSHaD9TULfaqa123vBb14g2NSvrSD5g/wCVdBPpdOqnAlTyNWt4mCFMHo0Sfc5qk4PxxdRZS4kBntq0TlWK8gJmJ69opzT6S6bC29xRsByDnpuie/8Aesl+N0mcP0BSxt8wu5LMX6sSZ/iBSbV3zbauvPt7qdrD5ggiKctLtJCjaCQZ7wIM/oKqeJaO9auvf0yi7buZu2AQH8wCPNtGRkjBXEwD3pcmrl7hHXBpsXwSwyPr+9QP+IC9abZ6Wg/EPUrxgMOjA0nh2mc21a9AfaQ8D0z1A9uopNmTyoIiYEHHekPowXVyPVbVtp6rugGPeB+9R9G0oCuMwMch/s0zp7tw3mXd+GtsBhEk3SefcCIx71soUur1u7V6deVtHUIFiHv3A7Ce4VASf861ba6/6TugDIYnkqnBJ+k1nEt79Rw9lK/8x7pzgHyQoOOygj9KY4TxW7f1VzS3Ve1cVt6CARcsODh/Y4/Wm51uFum3+zVETRtbtkFbd+6BBkAbyRB64I/WtbWI+yyzFnUmAFOpubVXku07SB2yK29dmHSF7FcrtFMwUUUUAVwmkXrgVWY8lBJ+QE1nOKa+7dA2bbYJIJaSxU8ioGOXelyy9WybW+q4oF5QADkkgCKz9zjXnMUs/i9yDCr82PSoT+G0e55l69eu/wCEtAOIwByFWuh0SWk2IgVB+VeWepPWuXPO1XHHSvOgvspF3UbRn02kEAe7PJNUnGODWnura8zU3HYZHmsLVtCPjcKRk8gOZq+1uqe4/k2QJGXf8qDse7HoKk29GiA7RzOT1J5Se9LP2Z5n4nu6bhPkpbsSbrg3bjHc5tD03EDNPPnA7CtPwLiL2tsPZ1dvmLlobb+zlN63yeQRuIHOcVl/ttWLWnYRhz6SM8j+1ZnhWvu21t3EXchIKOuLtplyVWDDqJ+E9KbKbxlEm7WtbxGOH663dLK2k1EgAYCKTie0Fpx2iBXpHC9bZvM13T37d1XgkBhIYekkCZEjpHSvIvE15b+nXWW2BLtsuWAJtb3/ADoCPTvImJwxJ6V6J4K4Ta0+ltp5Nu1fCL5pA9ZcLJkjmZrJZoWcrzX3WAFy2dwRm8wRuJSPVtA6iFPynvUfUXnQedaIu2iNzIBDgdXtxk+6HtiKeS3ccB7ZCvkMp+B+zYyre4qg4P41R9ResOht3LdwhIU7WUASQYwZBx1BBFYF3qAm1tSP6JZgDLACVJHf50xqRda3tVdpIAy2WMTLRy9xU19OLg2E4JDYMSAwP803xLVm2jvtLFFYqq8yQDAA6nHKs1GnLOkFu2ik8lE+55n96zfijjK6RLuwzqNUZVcCMbQfZVAmTziucKa/prL6jVM1y867wm30WgBKqFHUbpb5V534oRbd2FZ3vXB+M7n42aGhV/IokYo43psjUeFwbmuQJm1pdMyqRyLbVWZ/xNvOe1aPXWrVm7d1k+qxYZSJxtJkFu5naB2rLeDeNnTaRy4I33XxEkJb9BIIP9cc8eqqTi/Hrl5XH9Yh0/rZnLqMnkoO2iXnQuL2P7O9D5fD7MzuuTdaRB3XWLkH5TWmrwfwn9oOr0gVXY3rI2ylw+tBy9LRMdhyFex+HfEdnWWvNsmQDtYHmrDmD/rXZjlOnPljYtaK5XacoooooDhFZ0WWYtPRj17fzWiNVN7R+WxKkwxJgmQD1j51DzTc2bFFWz8uXSqzjWvZPKs2xuvXmgZwir8bsekDl3NTtTd2AscxyA6n/U8q5pbRSWYA3Hyx7dl+QFc0i5en06ou1BA5/MnmT7mg3schils4OJE0DTfWtjNMb9q3AxqNCxCy9ohwe0c89RFeM+HeOvpZUyUPxIev+JSeTe9fSj2ldSjAx1nka8Z8Q8EFrUmxetxbk+WxPp2HkZGRH9qeXj1s4bJzwb0mqU27hm41m8UuQPgVxeAuggYYbSG+YNekajiaaay1xckkgAidpY7V9+XSvOOFaK5pbWtRYc6fy7pyDu07qQzAdSJHLlJrR6L13bdxjuNm2HVWJgXHgo7D8yqhLAdTUrOeT7jfcN/DVLMksLe5jnEQCTPKScTzrJ29AL/Fbt1X9SoUYAEHcBbKvnDA5Qjn6TSDx820e2rC5dB3XLtz0khj6Sy5KqByXrVl9m97dprpMkecwU/1qqL65OTLEj6VvPRdLO5pz5mnTeQ1tt0KAAykQwPUjP7CjUxc1aCB+GjXTj4SYRG+ZBuR8qY1FwWmuXrtxfMiC59Nu1b6CTzJxJ70zZ4paa6bSuXuNtuPsDGVnaJb8sZ9PvWUGvEnEAt/TW2coly5N4wfgUCFJHLc20H2JrPeIuFLd1QDQrsN6NiC63DPzgKgHypq7o9Te1a6hl322ts0Nu2LvLYhMjauwT121c6q+GsXGRLd4IpBQH4lSWm0RmcE4zS5cdCMHxfUsh+6sQXQNcuhQQN94m6UXuASBjnANVTWiXG5drbd5Q8x0AJ6MedXfF+Lad41eWBtohWGG64IYKhOWI+Ez0qs0+jdhuaRcfJ+uf2GPpVcbxs26XzUkEMAvM8wJiPmDW9+z3S3dPZa4hhnIPMwQPywcfWvNdRutEkZVsHsT0P9q9p4XH3e3A2goP0im+p5601/BOKefb3EAEGCB07VY1jvDYZNTtDSrKx9j2rY104ZbiFFFFFOwVXcYvhQsxM4kxMZirGofFNPvtkbd3YTGfrSeSbxsbjxVKVNy4p2gKnq+bRiflJNSlAg5zUbSL6FjrJPyp9VjIFcmuF3bGnznn+1SG03XqKbtBj7e9SbbYijGbLdor2+jH5H3qq4vwOzq7ZtXV3DmCDDKe6kdq0DrHaOk96hyJkRAGQB+Y9ZprjpkyeX67wzd4bft6kTf0qo1m9iLh07gg7lGGFvJ+lL8GaZ/Kvi2EuOioli6CCt5bSvsDTyJR0wecV6a6bgSI9sYn3HavGuK6jUcL4uz3CEs6llZWUfg+kALI5enkR0DYouO5/xu+Wx0vgy3Z0N2LcXrlss7MJuG4FJCg9AGlYqz8G2zb0OlDjYxRgwIghmYtBHfNHDuNA3WtMNi3F8y1mQd07wp9mzHTdFIOrZ7l3TAql5IvWOodCI68txDp3ETU/aWGU/jOz52p0OmYxZuOzvkhXNtSyo3aYI+vtWc0LP/wAS1ZfzSQBdW0hhmtoxUrIjfACnb1raW+I6fXW3tXE3lPS4/wDktsfSeXqQgj4qp+P8Nexr+H39OS0MbTkDcVtnbl+4JPOif5TRuqvk4mtyyL2ldbg6pECSBgH8pH9JrzvxQY1VryFbT32L+ZbXAUqJBA5bmnpzmtlpPC502vvXbMW9NdRjcBaV83BBVTyzuz2rHeINeNVrbl0Fjasrt3x8MLAbMc4kdazWqMVa+hA8m7cYOzb7gMQpIfYGjlkCacbiC5zBM/wY/momltXbzovJrhCpuMADkqnt/wCa0Nn7P9WxAdbdsdTvDHn0Ap9bNbpnH0vnEWrcuWxAHfr7V6v4bQ/d7du5AuWgEcD2GD/9hBqRwzgyadNqgTGW2iSe9d1C7XV5gEbHx0JlTPSD/PtTc6Rt2sOBLGpX/K2O2K1tZTgjTqR/lbP0rV1bw/inl27RRRViikXeR+RpdNakHY22N0GJ5TGJ9poCgtoAABgDp9amAyB36RyHzqKlwfCecZx1jP708twiNq/rXBby6JDkkEcv9/zTqyOs+9NEy4B5dBFdCFWnmDgxz+fsKMZyyxMJxUK/YkgcgMyP4qZSbg96vlynENkieY7j/Ssx9onh4a3QtaxvUh0aMiOe33Ike9asp8jPOmwg3CcETHyqe9dKajwezqLq6WXlrmkuZ2n1NbaFkwcDarD/ADIs1K8U8dKtptQzsTbJtETDBOcdyVOT/wCa2PjzwB5s3rK8t29E9LDdkukfFJ9RU4kTXlnG9G1wA6i5ddkYbm2iFAMNAXmYIJPORS+s9uVPbjht9fxhf/3E2rqbREiI+82ThrbhcMYMhzmatNR4lS1qvJZwVNpSjT+cMLm0kc5QMP2rJ8Z48mjKaixdt3gRsRVZSQNhC7gR0Azis5xO/wCbaW+ixc8zepx6oiSVmF9QMDqKXDC5SbblrfD1Dj/if/8AHdFObzmCeaWwAsxHU9686vafcUABZS24KuQzchuA+I4q8fX2bli3qSACN29DyLRBtieeYMc8Vpfsz4QSi6hgQtvC7hzbJJX296XDbbrTng/wkXuDUam0VFuPJDmCWz6ivM9Imt66RnqaeLSAWz1B7Vy6AfnVYhbtB1KCJmoBGMkEe9T3uLJBqFqIz0rNiTa48NaRSxuGZX0jOBPM8/atHVD4Vt+lmkGT0Pbr+9Xwrrw6SrtFFFOwU3eBIIBgkGD2PenKbv29yleUgieucUBQo3dT09Xc8qUoIkrP1pSoVG3ntxPUxiurczAmuLLHleUrzTIP7daAPXu3Rn6HtHY1y8BgbY7U3duRAwTOBSdGT9xrhfHKm0eczy504ACO9U5qfRNt5xB+tNlgDmnd3/o0FflRpu0Y6nMRVJ4j8H2dVaZSPLJBIKwIaPigYMxmrm/a7ED+1KAn/XpWwPAtd4E1Fh4+7lpYrvRNymeuOUz9K0HhPwjfbVWhc08WrZ/F81QARBBEfmJ5V6tbvBcc/of3pyze3E88delG9mrI3fsm0huqxa41tCSlkkbFzMA8yJj5xWuFkKqqsAAQABAgDkKfN0THMEc6buE9eXWi6Lya3+kyKYR4gTzJ/SlukADoRAPX/wBU1buZ2jIjn0B7TSbNozc6z9D7VW3QDP8Aepd126/zUbV3YXdGKTKjWmg8JrC3MdR/HL/fetBWW8H60EukcwGn5Yj/AH3rU12eK7x4Ry7FFFFVKK5Xa5QGW13FStxlRC7AyRJUwfzKT6WAHMTU/SPuWaTcX8RhzyZ9jUkJ1mubXNUhNxdw7VHOkJI5nbMZ7iPrUs88fpQj5mMUtxn1u3LbYEZwR+nelK8gbeVRkMl4kMYyOXzjpUqyxisnYpt3joZpR/mnYroWnuJUO58W0LMj4jyx3pvy9owCT2qU9oGZ6imhdzEA9qT15NEbpjmD+madsoASYyevf6U5YTBxmm2WCJ6k8qzVNt28ZEAgE4+sdPembakLEz8zSnQ9IifrXWsTEHlRy0xcPSYjqOf19sUyWA5Tn96lNb5+9MMvPOJ686yxu0W7bHKef6ZqvvWm7j5dIqxuW8iDnNRb5BkEj9c+9JcdjZzw7cK6pFEQ6vI7bQCOnvW2FY/wsg+8EwDCnaYyMic+9bCuvwTWKOfbtFFFWIK4a7XDQFPqkK3DEbeZHUn2pNlZkMMHoelJfV+abgg/hsVkiBg8p60CYgcx06Gue8U0PtygYgx9K6Qes1V8S4mbK72kjcBggTuwAJ55qv1Pi1lvWV8i4q3CysXUYgY27Scz0NFxG2hIzuGRERTtgciTA7VW67iFu0i3bl3aA22P62OAsAEk9hT+m4xZvj8NwSOYGGjvBpZjq7NtYlqUKr7muW2F8x1SSFXcQNzMYAE8yT0pzUcRRGUMwG7A9yemM07KkXFxTNq2Byqu4h4gtW3CPctgkwqi4N5MSZHSljUwSWPeDOI9+0Uthp0ms/rAAOZz0x3ou5GKjDiKEqu8At1/KcDkeRruo1e2fUFzAkiSewzzo0w5MDPOlsB+1Ut7iMtzzAMEwff6U5pOKrdgKwMnAEdPrSzZ7Fh5cdf1pq+AMzTN29EdefzxUK1ri7jOO0U3qX2O3HMHpg/vUW7bggxJj9aeuj3j36c+VR7znOIzifbrUzJHha4UvhJmVaT1xkfvW0rI+FdL+MSSTtUxn+o5nvWuro8X4pZdiiiiqlFcNdrhoDOjU/j3VCxDZySGxgjpnqOkVISJ7dedRtQG+8vn09ycgnoBGBS/MaY2znJETHt3qF19PFenDhb83eTcRzIQkEIYztJzB5xTGg1rqpQmUB9E8wvYnrHen7Gq3bgVJUyCCIxMfSoY8KWSzgD4hEKSFgchg01vBdcndNprFrWpATzLqk/ETDAYbaSQpK43dac8U6G3utvhbrvbth5YQA0yACJjP613R8I04aXWXkEMSwMpgAGeVTdRw2zfbfdQOYCySSAPYTApLy2K7xrYYtpGSHK6m2wSYkqC0A+/SrDgl5boa4Lgd8B5EPbI5oVP/Lg9OvPtXU4am20pUstpgyZypGBJOTTmq4PZN5dTtK3lEFkYqXXltuAGLi9t0xRx9F7ZvW6RLmo19r7uLztatIWK24UsrEAloPvgmMYp/jtxLOl2oAyGEIJySABM9Tg/tV9Z0K27t+6JPnbWZTG0lV2gr1GMZqDqOH27rI5mVwqflDDO7lkxjNNlf03GftSaDh6XtMLT29y2mZGFxRBKsYUIYIAG3mMzUHTeG9K29GtrNu+xRissphSIODgirzifDPxl1NhhaYjbdG0EvJkA5Gwg53CSeVJ0nCAguS0hiW7EsSes8ogR7VLLL1vCuM32znHiU1F0qrExYDsgUQFG4E7iIWZkDnNHDQLgvsu5UJI2ghT6hG/0HE+3KKnppm33HILbvSRj0gDAInIjqaq9Np7tu1dRWBc3JEqMKwgpz9S9e8npUss+Nw2OPyk6WxbFzybguscm263LkFAQdlyH+IQMkeoH51puH4I2kc+3MR0rN8D4S1r1G4j3IadylnkQOjdunuO1WtnXltSLaoIt4ZjiCyyNo6j3Har422bSskXg96TdUdfnNOtI5ifeeVQmuGSP2qfTasvCtsm8x6Bf1k8v2n61rKzHhTFxx/h/vWorp8fSV7FFFFUYK4aKKAy/FOFeZqCRcdVEkoNpVvnIn96XaTZt24znrI/tXaK5svqkRF0Kvd3mdy7gIJAg/wBQGG+oqFb4m6XAAcTBEYIoooIvGuhgu5QZpNy0N2Bt2xEYoop2xL0rHaZM55nnSrjYPyoorKZEv3WAJByPl3pQtennnBmB3FFFZ8aruIqd4EmB8s/PvVVrrh3b+u4qPYDpRRUc+1IYt3yQJCzmSBE8udM6pZG2BnM9ZH1ooqOZokJy3kAsYk5E4I786LGk9akHaQQCYEsufSZ6Z6UUV2eL8Iln2tvJhYHIdPnUbyvc0UVPKdNqz8Jj8V/8n/dWqFFFdOHSNFFFFOx//9k=">
            <a:extLst>
              <a:ext uri="{FF2B5EF4-FFF2-40B4-BE49-F238E27FC236}">
                <a16:creationId xmlns:a16="http://schemas.microsoft.com/office/drawing/2014/main" id="{1D783026-1B21-F1C2-B466-9D1FC3F288D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Rectangle 5">
            <a:extLst>
              <a:ext uri="{FF2B5EF4-FFF2-40B4-BE49-F238E27FC236}">
                <a16:creationId xmlns:a16="http://schemas.microsoft.com/office/drawing/2014/main" id="{25751F29-4DBE-B8FF-82AA-1E4FC7641755}"/>
              </a:ext>
            </a:extLst>
          </p:cNvPr>
          <p:cNvSpPr/>
          <p:nvPr/>
        </p:nvSpPr>
        <p:spPr>
          <a:xfrm>
            <a:off x="4151792" y="1486988"/>
            <a:ext cx="7191154" cy="5909310"/>
          </a:xfrm>
          <a:prstGeom prst="rect">
            <a:avLst/>
          </a:prstGeom>
        </p:spPr>
        <p:txBody>
          <a:bodyPr wrap="square">
            <a:spAutoFit/>
          </a:bodyPr>
          <a:lstStyle/>
          <a:p>
            <a:pPr algn="l">
              <a:buNone/>
            </a:pPr>
            <a:r>
              <a:rPr lang="el-GR" b="1" i="0" u="none" strike="noStrike" dirty="0">
                <a:solidFill>
                  <a:srgbClr val="000000"/>
                </a:solidFill>
                <a:effectLst/>
              </a:rPr>
              <a:t>4. Η Ηθική ως Ανάμνηση του Καλού</a:t>
            </a:r>
          </a:p>
          <a:p>
            <a:pPr algn="l">
              <a:buNone/>
            </a:pPr>
            <a:r>
              <a:rPr lang="el-GR" b="0" i="0" u="none" strike="noStrike" dirty="0">
                <a:solidFill>
                  <a:srgbClr val="000000"/>
                </a:solidFill>
                <a:effectLst/>
              </a:rPr>
              <a:t>Ο Πλάτωνας πίστευε ότι η ανθρώπινη ψυχή </a:t>
            </a:r>
            <a:r>
              <a:rPr lang="el-GR" b="1" i="0" u="none" strike="noStrike" dirty="0">
                <a:solidFill>
                  <a:srgbClr val="000000"/>
                </a:solidFill>
                <a:effectLst/>
              </a:rPr>
              <a:t>προϋπάρχει πριν από τη γέννηση</a:t>
            </a:r>
            <a:r>
              <a:rPr lang="el-GR" b="0" i="0" u="none" strike="noStrike" dirty="0">
                <a:solidFill>
                  <a:srgbClr val="000000"/>
                </a:solidFill>
                <a:effectLst/>
              </a:rPr>
              <a:t> και έχει ήδη γνώση του Αγαθού, αλλά τη λησμονεί όταν εισέρχεται στον κόσμο των αισθήσεων.</a:t>
            </a:r>
          </a:p>
          <a:p>
            <a:pPr algn="l"/>
            <a:r>
              <a:rPr lang="el-GR" b="0" i="0" u="none" strike="noStrike" dirty="0">
                <a:solidFill>
                  <a:srgbClr val="000000"/>
                </a:solidFill>
                <a:effectLst/>
              </a:rPr>
              <a:t>Η ηθική ζωή είναι μια διαδικασία </a:t>
            </a:r>
            <a:r>
              <a:rPr lang="el-GR" b="1" i="0" u="none" strike="noStrike" dirty="0">
                <a:solidFill>
                  <a:srgbClr val="000000"/>
                </a:solidFill>
                <a:effectLst/>
              </a:rPr>
              <a:t>ανάμνησης</a:t>
            </a:r>
            <a:r>
              <a:rPr lang="el-GR" b="0" i="0" u="none" strike="noStrike" dirty="0">
                <a:solidFill>
                  <a:srgbClr val="000000"/>
                </a:solidFill>
                <a:effectLst/>
              </a:rPr>
              <a:t> (</a:t>
            </a:r>
            <a:r>
              <a:rPr lang="el-GR" b="1" i="0" u="none" strike="noStrike" dirty="0" err="1">
                <a:solidFill>
                  <a:srgbClr val="000000"/>
                </a:solidFill>
                <a:effectLst/>
              </a:rPr>
              <a:t>ανάμνησις</a:t>
            </a:r>
            <a:r>
              <a:rPr lang="el-GR" b="0" i="0" u="none" strike="noStrike" dirty="0">
                <a:solidFill>
                  <a:srgbClr val="000000"/>
                </a:solidFill>
                <a:effectLst/>
              </a:rPr>
              <a:t>) αυτής της γνώσης, που επιτυγχάνεται μέσω της φιλοσοφίας και της διαλεκτικής.</a:t>
            </a:r>
          </a:p>
          <a:p>
            <a:pPr algn="l">
              <a:buNone/>
            </a:pPr>
            <a:r>
              <a:rPr lang="el-GR" b="1" i="0" u="none" strike="noStrike" dirty="0">
                <a:solidFill>
                  <a:srgbClr val="000000"/>
                </a:solidFill>
                <a:effectLst/>
              </a:rPr>
              <a:t>5. Η Σχέση Ηθικής και Ευδαιμονίας</a:t>
            </a:r>
          </a:p>
          <a:p>
            <a:pPr algn="l"/>
            <a:r>
              <a:rPr lang="el-GR" b="0" i="0" u="none" strike="noStrike" dirty="0">
                <a:solidFill>
                  <a:srgbClr val="000000"/>
                </a:solidFill>
                <a:effectLst/>
              </a:rPr>
              <a:t>Για τον Πλάτωνα, </a:t>
            </a:r>
            <a:r>
              <a:rPr lang="el-GR" b="1" i="0" u="none" strike="noStrike" dirty="0">
                <a:solidFill>
                  <a:srgbClr val="000000"/>
                </a:solidFill>
                <a:effectLst/>
              </a:rPr>
              <a:t>η αληθινή ευτυχία (ευδαιμονία) επιτυγχάνεται μόνο μέσω της ηθικής ζωής</a:t>
            </a:r>
            <a:r>
              <a:rPr lang="el-GR" b="0" i="0" u="none" strike="noStrike" dirty="0">
                <a:solidFill>
                  <a:srgbClr val="000000"/>
                </a:solidFill>
                <a:effectLst/>
              </a:rPr>
              <a:t>. Ο άνθρωπος που ακολουθεί την αρετή και επιδιώκει το Αγαθό είναι πραγματικά ευτυχισμένος, διότι ζει σε αρμονία με την ψυχή του.</a:t>
            </a:r>
          </a:p>
          <a:p>
            <a:pPr algn="l"/>
            <a:endParaRPr lang="el-GR" dirty="0">
              <a:solidFill>
                <a:srgbClr val="000000"/>
              </a:solidFill>
            </a:endParaRPr>
          </a:p>
          <a:p>
            <a:pPr algn="l">
              <a:buNone/>
            </a:pPr>
            <a:r>
              <a:rPr lang="el-GR" b="1" i="0" u="none" strike="noStrike" dirty="0">
                <a:solidFill>
                  <a:srgbClr val="000000"/>
                </a:solidFill>
                <a:effectLst/>
              </a:rPr>
              <a:t>Συμπέρασμα</a:t>
            </a:r>
          </a:p>
          <a:p>
            <a:pPr algn="l"/>
            <a:r>
              <a:rPr lang="el-GR" b="0" i="0" u="none" strike="noStrike" dirty="0">
                <a:solidFill>
                  <a:srgbClr val="000000"/>
                </a:solidFill>
                <a:effectLst/>
              </a:rPr>
              <a:t>Ο Πλάτωνας θεμελίωσε την ηθική του στην </a:t>
            </a:r>
            <a:r>
              <a:rPr lang="el-GR" b="1" i="0" u="none" strike="noStrike" dirty="0">
                <a:solidFill>
                  <a:srgbClr val="000000"/>
                </a:solidFill>
                <a:effectLst/>
              </a:rPr>
              <a:t>αντικειμενική ύπαρξη του Αγαθού</a:t>
            </a:r>
            <a:r>
              <a:rPr lang="el-GR" b="0" i="0" u="none" strike="noStrike" dirty="0">
                <a:solidFill>
                  <a:srgbClr val="000000"/>
                </a:solidFill>
                <a:effectLst/>
              </a:rPr>
              <a:t> και στην αναζήτηση της αρετής μέσω της φιλοσοφίας. Για εκείνον, </a:t>
            </a:r>
            <a:r>
              <a:rPr lang="el-GR" b="1" i="0" u="none" strike="noStrike" dirty="0">
                <a:solidFill>
                  <a:srgbClr val="000000"/>
                </a:solidFill>
                <a:effectLst/>
              </a:rPr>
              <a:t>η ηθική ζωή οδηγεί στην πραγματική ευτυχία και στην αρμονία της ψυχής</a:t>
            </a:r>
            <a:r>
              <a:rPr lang="el-GR" b="0" i="0" u="none" strike="noStrike" dirty="0">
                <a:solidFill>
                  <a:srgbClr val="000000"/>
                </a:solidFill>
                <a:effectLst/>
              </a:rPr>
              <a:t>. Η σκέψη του επηρέασε βαθιά τη μεταγενέστερη φιλοσοφία, από τον Χριστιανισμό έως τη σύγχρονη ηθική θεωρία.</a:t>
            </a:r>
          </a:p>
          <a:p>
            <a:pPr algn="l"/>
            <a:endParaRPr lang="el-GR" b="0" i="0" u="none" strike="noStrike" dirty="0">
              <a:solidFill>
                <a:srgbClr val="000000"/>
              </a:solidFill>
              <a:effectLst/>
            </a:endParaRPr>
          </a:p>
          <a:p>
            <a:endParaRPr lang="el-GR" dirty="0"/>
          </a:p>
        </p:txBody>
      </p:sp>
      <p:pic>
        <p:nvPicPr>
          <p:cNvPr id="7" name="Picture 6">
            <a:extLst>
              <a:ext uri="{FF2B5EF4-FFF2-40B4-BE49-F238E27FC236}">
                <a16:creationId xmlns:a16="http://schemas.microsoft.com/office/drawing/2014/main" id="{D281AB43-3625-5BBE-FD56-0AC8775674F2}"/>
              </a:ext>
            </a:extLst>
          </p:cNvPr>
          <p:cNvPicPr>
            <a:picLocks noChangeAspect="1"/>
          </p:cNvPicPr>
          <p:nvPr/>
        </p:nvPicPr>
        <p:blipFill>
          <a:blip r:embed="rId2"/>
          <a:stretch>
            <a:fillRect/>
          </a:stretch>
        </p:blipFill>
        <p:spPr>
          <a:xfrm>
            <a:off x="849054" y="2790271"/>
            <a:ext cx="2383243" cy="3627243"/>
          </a:xfrm>
          <a:prstGeom prst="rect">
            <a:avLst/>
          </a:prstGeom>
        </p:spPr>
      </p:pic>
    </p:spTree>
    <p:extLst>
      <p:ext uri="{BB962C8B-B14F-4D97-AF65-F5344CB8AC3E}">
        <p14:creationId xmlns:p14="http://schemas.microsoft.com/office/powerpoint/2010/main" val="196436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3" name="Rectangle 2"/>
          <p:cNvSpPr/>
          <p:nvPr/>
        </p:nvSpPr>
        <p:spPr>
          <a:xfrm>
            <a:off x="3175590" y="1742935"/>
            <a:ext cx="8520223" cy="3416320"/>
          </a:xfrm>
          <a:prstGeom prst="rect">
            <a:avLst/>
          </a:prstGeom>
        </p:spPr>
        <p:txBody>
          <a:bodyPr wrap="square">
            <a:spAutoFit/>
          </a:bodyPr>
          <a:lstStyle/>
          <a:p>
            <a:r>
              <a:rPr lang="el-GR" dirty="0"/>
              <a:t>Για τον Αριστοτέλη δεν ήταν δυνατό ούτε να αγνοήσει τους σοφιστές ούτε να αντιπαρέλθει τις θεωρίες του Σωκράτη και του Πλάτωνα. Στους πρώτους αντιτάχθηκε, από τους δεύτερους επηρεάστηκε. Προσπάθησε από τη μια να αποδείξει την πλάνη των σοφιστών και να κερδίσει το προνόμιο διδασκαλίας των νέων και από την άλλη να αποβάλει τις επιρροές των δασκάλων του. Έτσι δημιούργησε ένα σύστημα αξιών με έντονα τα σημάδια αυτής της προσπάθειας.</a:t>
            </a:r>
          </a:p>
          <a:p>
            <a:endParaRPr lang="el-GR" dirty="0"/>
          </a:p>
          <a:p>
            <a:r>
              <a:rPr lang="el-GR" dirty="0"/>
              <a:t>O Αριστοτέλης είναι ο πρώτος που ασχολήθηκε συστηματικά με το ηθικό πρόβλημα, είναι </a:t>
            </a:r>
            <a:r>
              <a:rPr lang="el-GR" b="1" dirty="0"/>
              <a:t>ο ιδρυτής της Ηθικής ως φιλοσοφικής επιστήμης</a:t>
            </a:r>
            <a:r>
              <a:rPr lang="el-GR" dirty="0"/>
              <a:t>. H ηθική του Αριστοτέλη είναι μια ορθολογιστική ηθική. Πηγή της ηθικής είναι ο ορθός λόγος. Αυτός ανακαλύπτει και προσδιορίζει το ηθικά πρέπον. Στην εκτίμηση του ηθικού δεν έχει θέση το συναίσθημα, η συνείδηση ή κάποιος θεϊκός νόμος. </a:t>
            </a:r>
          </a:p>
        </p:txBody>
      </p:sp>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Tree>
    <p:extLst>
      <p:ext uri="{BB962C8B-B14F-4D97-AF65-F5344CB8AC3E}">
        <p14:creationId xmlns:p14="http://schemas.microsoft.com/office/powerpoint/2010/main" val="1228245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
        <p:nvSpPr>
          <p:cNvPr id="3" name="Rectangle 2"/>
          <p:cNvSpPr/>
          <p:nvPr/>
        </p:nvSpPr>
        <p:spPr>
          <a:xfrm>
            <a:off x="3069264" y="2028404"/>
            <a:ext cx="8669079" cy="3970318"/>
          </a:xfrm>
          <a:prstGeom prst="rect">
            <a:avLst/>
          </a:prstGeom>
        </p:spPr>
        <p:txBody>
          <a:bodyPr wrap="square">
            <a:spAutoFit/>
          </a:bodyPr>
          <a:lstStyle/>
          <a:p>
            <a:r>
              <a:rPr lang="el-GR" dirty="0"/>
              <a:t>Θα πρέπει να τονιστεί ιδιαιτέρως η συνήθεια του Αριστοτέλη να καταφεύγει στην ετυμολογία των λέξεων, προκειμένου να εντοπίσει την πραγματική σημασία των λέξεων (</a:t>
            </a:r>
            <a:r>
              <a:rPr lang="el-GR" dirty="0" err="1"/>
              <a:t>ἐξέτασις</a:t>
            </a:r>
            <a:r>
              <a:rPr lang="el-GR" dirty="0"/>
              <a:t> </a:t>
            </a:r>
            <a:r>
              <a:rPr lang="el-GR" dirty="0" err="1"/>
              <a:t>ὀνομάτων</a:t>
            </a:r>
            <a:r>
              <a:rPr lang="el-GR" dirty="0"/>
              <a:t>).</a:t>
            </a:r>
          </a:p>
          <a:p>
            <a:endParaRPr lang="el-GR" dirty="0"/>
          </a:p>
          <a:p>
            <a:r>
              <a:rPr lang="el-GR" dirty="0"/>
              <a:t> Έτσι, λοιπόν, και στην προκειμένη περίπτωση χρησιμοποιεί την ετυμολογική συγγένεια των λέξεων </a:t>
            </a:r>
            <a:r>
              <a:rPr lang="el-GR" dirty="0" err="1"/>
              <a:t>ἠθική</a:t>
            </a:r>
            <a:r>
              <a:rPr lang="el-GR" dirty="0"/>
              <a:t> και </a:t>
            </a:r>
            <a:r>
              <a:rPr lang="el-GR" dirty="0" err="1"/>
              <a:t>ἔθος</a:t>
            </a:r>
            <a:r>
              <a:rPr lang="el-GR" dirty="0"/>
              <a:t>, προκειμένου να βεβαιώσει ότι οι ηθικές αρετές είναι αποτέλεσμα του εθισμού ή αλλιώς της επανάληψης και της συνήθειας. </a:t>
            </a:r>
          </a:p>
          <a:p>
            <a:endParaRPr lang="el-GR" dirty="0"/>
          </a:p>
          <a:p>
            <a:r>
              <a:rPr lang="el-GR" dirty="0"/>
              <a:t>Συγκεκριμένα θεωρεί ότι η λέξη </a:t>
            </a:r>
            <a:r>
              <a:rPr lang="el-GR" dirty="0" err="1"/>
              <a:t>ἠθικός</a:t>
            </a:r>
            <a:r>
              <a:rPr lang="el-GR" dirty="0"/>
              <a:t> προέρχεται από τη λέξη </a:t>
            </a:r>
            <a:r>
              <a:rPr lang="el-GR" dirty="0" err="1"/>
              <a:t>ἔθος</a:t>
            </a:r>
            <a:r>
              <a:rPr lang="el-GR" dirty="0"/>
              <a:t>, που είναι εκτεταμένος τύπος της λέξης </a:t>
            </a:r>
            <a:r>
              <a:rPr lang="el-GR" dirty="0" err="1"/>
              <a:t>ἦθος</a:t>
            </a:r>
            <a:r>
              <a:rPr lang="el-GR" dirty="0"/>
              <a:t>. </a:t>
            </a:r>
            <a:r>
              <a:rPr lang="el-GR" dirty="0" err="1"/>
              <a:t>ἔθος</a:t>
            </a:r>
            <a:r>
              <a:rPr lang="el-GR" dirty="0"/>
              <a:t> σημαίνει συνήθεια, επαναλαμβανόμενη συμπεριφορά και η επανάληψη της λέξης παγιώνει μια συμπεριφορά. Άλλωστε, κι η ηθική δεν είναι τίποτε άλλο παρά μια παγιωμένη συμπεριφορά. Άρα δέχεται ότι η ετυμολογική συγγένεια των λέξεων υποδηλώνει και ουσιαστική σημασιολογική συγγένεια.</a:t>
            </a:r>
          </a:p>
        </p:txBody>
      </p:sp>
    </p:spTree>
    <p:extLst>
      <p:ext uri="{BB962C8B-B14F-4D97-AF65-F5344CB8AC3E}">
        <p14:creationId xmlns:p14="http://schemas.microsoft.com/office/powerpoint/2010/main" val="477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247" y="1861140"/>
            <a:ext cx="2324192" cy="3114897"/>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
        <p:nvSpPr>
          <p:cNvPr id="4" name="Rectangle 3"/>
          <p:cNvSpPr/>
          <p:nvPr/>
        </p:nvSpPr>
        <p:spPr>
          <a:xfrm>
            <a:off x="3058631" y="4976037"/>
            <a:ext cx="8165805" cy="1200329"/>
          </a:xfrm>
          <a:prstGeom prst="rect">
            <a:avLst/>
          </a:prstGeom>
        </p:spPr>
        <p:txBody>
          <a:bodyPr wrap="square">
            <a:spAutoFit/>
          </a:bodyPr>
          <a:lstStyle/>
          <a:p>
            <a:r>
              <a:rPr lang="el-GR" dirty="0"/>
              <a:t>Γνωρίζουμε ότι πρώτος ο Αριστοτέλης προσπάθησε συστηματικά να αναλύσει το πώς ορίζεται η ευδαιμονία και πώς επιδιώκεται με την ανθρώπινη δραστηριότητα. Στην προσπάθεια αυτή αφιέρωσε τρία συγγράμματα: </a:t>
            </a:r>
            <a:r>
              <a:rPr lang="el-GR" b="1" dirty="0"/>
              <a:t>Ηθικά </a:t>
            </a:r>
            <a:r>
              <a:rPr lang="el-GR" b="1" dirty="0" err="1"/>
              <a:t>Νικομάχεια</a:t>
            </a:r>
            <a:r>
              <a:rPr lang="el-GR" b="1" dirty="0"/>
              <a:t>, Ηθικά </a:t>
            </a:r>
            <a:r>
              <a:rPr lang="el-GR" b="1" dirty="0" err="1"/>
              <a:t>Ευδήμεια</a:t>
            </a:r>
            <a:r>
              <a:rPr lang="el-GR" b="1" dirty="0"/>
              <a:t>, Μεγάλα Ηθικά </a:t>
            </a:r>
            <a:r>
              <a:rPr lang="el-GR" dirty="0"/>
              <a:t>.</a:t>
            </a:r>
          </a:p>
        </p:txBody>
      </p:sp>
      <p:sp>
        <p:nvSpPr>
          <p:cNvPr id="3" name="Rectangle 2"/>
          <p:cNvSpPr/>
          <p:nvPr/>
        </p:nvSpPr>
        <p:spPr>
          <a:xfrm>
            <a:off x="3058631" y="1783855"/>
            <a:ext cx="8669079" cy="2585323"/>
          </a:xfrm>
          <a:prstGeom prst="rect">
            <a:avLst/>
          </a:prstGeom>
        </p:spPr>
        <p:txBody>
          <a:bodyPr wrap="square">
            <a:spAutoFit/>
          </a:bodyPr>
          <a:lstStyle/>
          <a:p>
            <a:r>
              <a:rPr lang="el-GR" dirty="0"/>
              <a:t>Τα συλλογιστικά βήματα του Αριστοτέλη: </a:t>
            </a:r>
          </a:p>
          <a:p>
            <a:endParaRPr lang="el-GR" dirty="0"/>
          </a:p>
          <a:p>
            <a:r>
              <a:rPr lang="el-GR" dirty="0"/>
              <a:t>η </a:t>
            </a:r>
            <a:r>
              <a:rPr lang="el-GR" i="1" dirty="0" err="1"/>
              <a:t>ἀρετή</a:t>
            </a:r>
            <a:r>
              <a:rPr lang="el-GR" dirty="0"/>
              <a:t> είναι δύο λογιών, η διανοητική και η ηθική·</a:t>
            </a:r>
          </a:p>
          <a:p>
            <a:r>
              <a:rPr lang="el-GR" dirty="0"/>
              <a:t>η διανοητική αρετή οφείλει τη γένεση και την ανάπτυξή της στη διδασκαλία·</a:t>
            </a:r>
          </a:p>
          <a:p>
            <a:r>
              <a:rPr lang="el-GR" dirty="0"/>
              <a:t>η ηθική αρετή καλλιεργείται με τον εθισμό·</a:t>
            </a:r>
          </a:p>
          <a:p>
            <a:r>
              <a:rPr lang="el-GR" dirty="0"/>
              <a:t>η ηθική αρετή δεν υπάρχει φύσει μέσα μας.</a:t>
            </a:r>
          </a:p>
          <a:p>
            <a:endParaRPr lang="el-GR" dirty="0"/>
          </a:p>
          <a:p>
            <a:r>
              <a:rPr lang="el-GR" dirty="0"/>
              <a:t>Άρα οι ηθικές αρετές δεν είναι έμφυτες, αλλά επίκτητες και αποτέλεσμα της επανάληψης.</a:t>
            </a:r>
          </a:p>
        </p:txBody>
      </p:sp>
    </p:spTree>
    <p:extLst>
      <p:ext uri="{BB962C8B-B14F-4D97-AF65-F5344CB8AC3E}">
        <p14:creationId xmlns:p14="http://schemas.microsoft.com/office/powerpoint/2010/main" val="6663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Ηθική &amp; Φιλοσοφία</a:t>
            </a:r>
            <a:endParaRPr lang="en-GB" sz="2800" b="1" dirty="0">
              <a:solidFill>
                <a:schemeClr val="bg1"/>
              </a:solidFill>
            </a:endParaRPr>
          </a:p>
        </p:txBody>
      </p:sp>
      <p:sp>
        <p:nvSpPr>
          <p:cNvPr id="3" name="TextBox 2"/>
          <p:cNvSpPr txBox="1"/>
          <p:nvPr/>
        </p:nvSpPr>
        <p:spPr>
          <a:xfrm>
            <a:off x="978195" y="2158409"/>
            <a:ext cx="10441172" cy="4524315"/>
          </a:xfrm>
          <a:prstGeom prst="rect">
            <a:avLst/>
          </a:prstGeom>
          <a:noFill/>
        </p:spPr>
        <p:txBody>
          <a:bodyPr wrap="square" rtlCol="0">
            <a:spAutoFit/>
          </a:bodyPr>
          <a:lstStyle/>
          <a:p>
            <a:r>
              <a:rPr lang="el-GR" dirty="0"/>
              <a:t>Η σχέση βέβαια ιατρικής και φιλοσοφίας είναι πολύ παλιά. Στοιχεία παράλληλης πορείας καταγράφονται στους προσωκρατικούς, τον Αριστοτέλη, τον Πλάτωνα και τους Στωικούς. Κείμενα του Πλάτωνα και του Αριστοτέλη περιέχουν στοιχεία διαλεκτικής και πρακτικού συλλογισμού που μπορούν να χρησιμεύσουν στην αντιμετώπιση πολλών ηθικών διλημμάτων. </a:t>
            </a:r>
          </a:p>
          <a:p>
            <a:endParaRPr lang="el-GR" dirty="0"/>
          </a:p>
          <a:p>
            <a:r>
              <a:rPr lang="el-GR" dirty="0"/>
              <a:t>Ο όρος βιοηθική είναι νέος, αλλά οι ρίζες της ως μετεξέλιξη της ιατρικής ηθικής και δεοντολογίας, εντοπίζονται στον όρκο του Ιπποκράτη που αποτελεί τον πρώτο κώδικα ιατρικής δεοντολογίας. Ο νέος κλάδος οφείλει την ονομασία του αρχικά στον </a:t>
            </a:r>
            <a:r>
              <a:rPr lang="en-US" dirty="0"/>
              <a:t>Fritz </a:t>
            </a:r>
            <a:r>
              <a:rPr lang="en-US" dirty="0" err="1"/>
              <a:t>Jahr</a:t>
            </a:r>
            <a:r>
              <a:rPr lang="el-GR" dirty="0"/>
              <a:t> το 1926 οποίος ανέφερε τον όρο  «βιοηθική» σχετικά με την χρήση ζώων και φυτών στην έρευνα.</a:t>
            </a:r>
          </a:p>
          <a:p>
            <a:endParaRPr lang="el-GR" dirty="0"/>
          </a:p>
          <a:p>
            <a:r>
              <a:rPr lang="el-GR" dirty="0"/>
              <a:t>Αργότερα στον </a:t>
            </a:r>
            <a:r>
              <a:rPr lang="el-GR" dirty="0" err="1"/>
              <a:t>Van</a:t>
            </a:r>
            <a:r>
              <a:rPr lang="el-GR" dirty="0"/>
              <a:t> </a:t>
            </a:r>
            <a:r>
              <a:rPr lang="el-GR" dirty="0" err="1"/>
              <a:t>Renssealer</a:t>
            </a:r>
            <a:r>
              <a:rPr lang="el-GR" dirty="0"/>
              <a:t> </a:t>
            </a:r>
            <a:r>
              <a:rPr lang="el-GR" dirty="0" err="1"/>
              <a:t>Potter</a:t>
            </a:r>
            <a:r>
              <a:rPr lang="el-GR" dirty="0"/>
              <a:t> (1971), ερευνητή </a:t>
            </a:r>
            <a:r>
              <a:rPr lang="el-GR" dirty="0" err="1"/>
              <a:t>ογκολόγο</a:t>
            </a:r>
            <a:r>
              <a:rPr lang="el-GR" dirty="0"/>
              <a:t> του Πανεπιστημίου </a:t>
            </a:r>
            <a:r>
              <a:rPr lang="el-GR" dirty="0" err="1"/>
              <a:t>Madison</a:t>
            </a:r>
            <a:r>
              <a:rPr lang="el-GR" dirty="0"/>
              <a:t> του </a:t>
            </a:r>
            <a:r>
              <a:rPr lang="el-GR" dirty="0" err="1"/>
              <a:t>Wisconsin</a:t>
            </a:r>
            <a:r>
              <a:rPr lang="el-GR" dirty="0"/>
              <a:t>, και τον </a:t>
            </a:r>
            <a:r>
              <a:rPr lang="el-GR" dirty="0" err="1"/>
              <a:t>Andre</a:t>
            </a:r>
            <a:r>
              <a:rPr lang="el-GR" dirty="0"/>
              <a:t> </a:t>
            </a:r>
            <a:r>
              <a:rPr lang="el-GR" dirty="0" err="1"/>
              <a:t>Hellegers</a:t>
            </a:r>
            <a:r>
              <a:rPr lang="el-GR" dirty="0"/>
              <a:t>, μαιευτήρα </a:t>
            </a:r>
            <a:r>
              <a:rPr lang="el-GR" dirty="0" err="1"/>
              <a:t>ογκολόγο</a:t>
            </a:r>
            <a:r>
              <a:rPr lang="el-GR" dirty="0"/>
              <a:t>, ιδρυτή του Ινστιτούτου Βιοηθικής </a:t>
            </a:r>
            <a:r>
              <a:rPr lang="el-GR" dirty="0" err="1"/>
              <a:t>Kennedy</a:t>
            </a:r>
            <a:r>
              <a:rPr lang="el-GR" dirty="0"/>
              <a:t> στο Πανεπιστήμιο της </a:t>
            </a:r>
            <a:r>
              <a:rPr lang="el-GR" dirty="0" err="1"/>
              <a:t>Georgetown</a:t>
            </a:r>
            <a:r>
              <a:rPr lang="el-GR" dirty="0"/>
              <a:t>. </a:t>
            </a:r>
          </a:p>
          <a:p>
            <a:endParaRPr lang="el-GR" dirty="0"/>
          </a:p>
          <a:p>
            <a:r>
              <a:rPr lang="el-GR" dirty="0"/>
              <a:t>O πρώτος χρησιμοποίησε τον όρο «βιοηθική» για θέματα που σχετίζονται με τον πληθυσμό και το περιβάλλον, αλλά ο όρος επεκτάθηκε σε θέματα υγείας.</a:t>
            </a:r>
          </a:p>
        </p:txBody>
      </p:sp>
    </p:spTree>
    <p:extLst>
      <p:ext uri="{BB962C8B-B14F-4D97-AF65-F5344CB8AC3E}">
        <p14:creationId xmlns:p14="http://schemas.microsoft.com/office/powerpoint/2010/main" val="4258501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064" y="1766111"/>
            <a:ext cx="2610341" cy="4060530"/>
          </a:xfrm>
          <a:prstGeom prst="rect">
            <a:avLst/>
          </a:prstGeom>
        </p:spPr>
      </p:pic>
      <p:sp>
        <p:nvSpPr>
          <p:cNvPr id="2" name="Rectangle 1"/>
          <p:cNvSpPr/>
          <p:nvPr/>
        </p:nvSpPr>
        <p:spPr>
          <a:xfrm>
            <a:off x="3739116" y="1766111"/>
            <a:ext cx="8031125" cy="4524315"/>
          </a:xfrm>
          <a:prstGeom prst="rect">
            <a:avLst/>
          </a:prstGeom>
        </p:spPr>
        <p:txBody>
          <a:bodyPr wrap="square">
            <a:spAutoFit/>
          </a:bodyPr>
          <a:lstStyle/>
          <a:p>
            <a:pPr indent="269875" algn="just"/>
            <a:r>
              <a:rPr lang="el-GR" i="1" dirty="0" err="1">
                <a:latin typeface="MgOldTimes UC Pol"/>
              </a:rPr>
              <a:t>διὸ</a:t>
            </a:r>
            <a:r>
              <a:rPr lang="el-GR" i="1" dirty="0">
                <a:latin typeface="MgOldTimes UC Pol"/>
              </a:rPr>
              <a:t> </a:t>
            </a:r>
            <a:r>
              <a:rPr lang="el-GR" i="1" dirty="0" err="1">
                <a:latin typeface="MgOldTimes UC Pol"/>
              </a:rPr>
              <a:t>κατὰ</a:t>
            </a:r>
            <a:r>
              <a:rPr lang="el-GR" i="1" dirty="0">
                <a:latin typeface="MgOldTimes UC Pol"/>
              </a:rPr>
              <a:t> </a:t>
            </a:r>
            <a:r>
              <a:rPr lang="el-GR" i="1" dirty="0" err="1">
                <a:latin typeface="MgOldTimes UC Pol"/>
              </a:rPr>
              <a:t>μὲν</a:t>
            </a:r>
            <a:r>
              <a:rPr lang="el-GR" i="1" dirty="0">
                <a:latin typeface="MgOldTimes UC Pol"/>
              </a:rPr>
              <a:t> </a:t>
            </a:r>
            <a:r>
              <a:rPr lang="el-GR" i="1" dirty="0" err="1">
                <a:latin typeface="MgOldTimes UC Pol"/>
              </a:rPr>
              <a:t>τὴν</a:t>
            </a:r>
            <a:r>
              <a:rPr lang="el-GR" i="1" dirty="0">
                <a:latin typeface="MgOldTimes UC Pol"/>
              </a:rPr>
              <a:t> </a:t>
            </a:r>
            <a:r>
              <a:rPr lang="el-GR" i="1" dirty="0" err="1">
                <a:latin typeface="MgOldTimes UC Pol"/>
              </a:rPr>
              <a:t>οὐσίαν</a:t>
            </a:r>
            <a:r>
              <a:rPr lang="el-GR" i="1" dirty="0">
                <a:latin typeface="MgOldTimes UC Pol"/>
              </a:rPr>
              <a:t> </a:t>
            </a:r>
            <a:r>
              <a:rPr lang="el-GR" i="1" dirty="0" err="1">
                <a:latin typeface="MgOldTimes UC Pol"/>
              </a:rPr>
              <a:t>καὶ</a:t>
            </a:r>
            <a:r>
              <a:rPr lang="el-GR" i="1" dirty="0">
                <a:latin typeface="MgOldTimes UC Pol"/>
              </a:rPr>
              <a:t> </a:t>
            </a:r>
            <a:r>
              <a:rPr lang="el-GR" i="1" dirty="0" err="1">
                <a:latin typeface="MgOldTimes UC Pol"/>
              </a:rPr>
              <a:t>τὸν</a:t>
            </a:r>
            <a:r>
              <a:rPr lang="el-GR" i="1" dirty="0">
                <a:latin typeface="MgOldTimes UC Pol"/>
              </a:rPr>
              <a:t> </a:t>
            </a:r>
            <a:r>
              <a:rPr lang="el-GR" i="1" dirty="0" err="1">
                <a:latin typeface="MgOldTimes UC Pol"/>
              </a:rPr>
              <a:t>λόγον</a:t>
            </a:r>
            <a:r>
              <a:rPr lang="el-GR" i="1" dirty="0">
                <a:latin typeface="MgOldTimes UC Pol"/>
              </a:rPr>
              <a:t> </a:t>
            </a:r>
            <a:r>
              <a:rPr lang="el-GR" i="1" dirty="0" err="1">
                <a:latin typeface="MgOldTimes UC Pol"/>
              </a:rPr>
              <a:t>τὸν</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τί</a:t>
            </a:r>
            <a:r>
              <a:rPr lang="el-GR" i="1" dirty="0">
                <a:latin typeface="MgOldTimes UC Pol"/>
              </a:rPr>
              <a:t> </a:t>
            </a:r>
            <a:r>
              <a:rPr lang="el-GR" i="1" dirty="0" err="1">
                <a:latin typeface="MgOldTimes UC Pol"/>
              </a:rPr>
              <a:t>ἦν</a:t>
            </a:r>
            <a:r>
              <a:rPr lang="el-GR" i="1" dirty="0">
                <a:latin typeface="MgOldTimes UC Pol"/>
              </a:rPr>
              <a:t> </a:t>
            </a:r>
            <a:r>
              <a:rPr lang="el-GR" i="1" dirty="0" err="1">
                <a:latin typeface="MgOldTimes UC Pol"/>
              </a:rPr>
              <a:t>εἶναι</a:t>
            </a:r>
            <a:r>
              <a:rPr lang="el-GR" i="1" dirty="0">
                <a:latin typeface="MgOldTimes UC Pol"/>
              </a:rPr>
              <a:t> </a:t>
            </a:r>
            <a:r>
              <a:rPr lang="el-GR" i="1" dirty="0" err="1">
                <a:latin typeface="MgOldTimes UC Pol"/>
              </a:rPr>
              <a:t>λέγοντα</a:t>
            </a:r>
            <a:r>
              <a:rPr lang="el-GR" i="1" dirty="0">
                <a:latin typeface="MgOldTimes UC Pol"/>
              </a:rPr>
              <a:t> </a:t>
            </a:r>
            <a:r>
              <a:rPr lang="el-GR" i="1" dirty="0" err="1">
                <a:latin typeface="MgOldTimes UC Pol"/>
              </a:rPr>
              <a:t>μεσότης</a:t>
            </a:r>
            <a:r>
              <a:rPr lang="el-GR" i="1" dirty="0">
                <a:latin typeface="MgOldTimes UC Pol"/>
              </a:rPr>
              <a:t> </a:t>
            </a:r>
            <a:r>
              <a:rPr lang="el-GR" i="1" dirty="0" err="1">
                <a:latin typeface="MgOldTimes UC Pol"/>
              </a:rPr>
              <a:t>ἐστὶν</a:t>
            </a:r>
            <a:r>
              <a:rPr lang="el-GR" i="1" dirty="0">
                <a:latin typeface="MgOldTimes UC Pol"/>
              </a:rPr>
              <a:t> ἡ </a:t>
            </a:r>
            <a:r>
              <a:rPr lang="el-GR" i="1" dirty="0" err="1">
                <a:latin typeface="MgOldTimes UC Pol"/>
              </a:rPr>
              <a:t>ἀρετή</a:t>
            </a:r>
            <a:r>
              <a:rPr lang="el-GR" i="1" dirty="0">
                <a:latin typeface="MgOldTimes UC Pol"/>
              </a:rPr>
              <a:t>, </a:t>
            </a:r>
            <a:r>
              <a:rPr lang="el-GR" i="1" dirty="0" err="1">
                <a:latin typeface="MgOldTimes UC Pol"/>
              </a:rPr>
              <a:t>κατὰ</a:t>
            </a:r>
            <a:r>
              <a:rPr lang="el-GR" i="1" dirty="0">
                <a:latin typeface="MgOldTimes UC Pol"/>
              </a:rPr>
              <a:t> </a:t>
            </a:r>
            <a:r>
              <a:rPr lang="el-GR" i="1" dirty="0" err="1">
                <a:latin typeface="MgOldTimes UC Pol"/>
              </a:rPr>
              <a:t>δὲ</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ἄριστον</a:t>
            </a:r>
            <a:r>
              <a:rPr lang="el-GR" i="1" dirty="0">
                <a:latin typeface="MgOldTimes UC Pol"/>
              </a:rPr>
              <a:t> </a:t>
            </a:r>
            <a:r>
              <a:rPr lang="el-GR" i="1" dirty="0" err="1">
                <a:latin typeface="MgOldTimes UC Pol"/>
              </a:rPr>
              <a:t>καὶ</a:t>
            </a:r>
            <a:r>
              <a:rPr lang="el-GR" i="1" dirty="0">
                <a:latin typeface="MgOldTimes UC Pol"/>
              </a:rPr>
              <a:t> </a:t>
            </a:r>
            <a:r>
              <a:rPr lang="el-GR" i="1" dirty="0" err="1">
                <a:latin typeface="MgOldTimes UC Pol"/>
              </a:rPr>
              <a:t>τὸ</a:t>
            </a:r>
            <a:r>
              <a:rPr lang="el-GR" i="1" dirty="0">
                <a:latin typeface="MgOldTimes UC Pol"/>
              </a:rPr>
              <a:t> </a:t>
            </a:r>
            <a:r>
              <a:rPr lang="el-GR" i="1" dirty="0" err="1">
                <a:latin typeface="MgOldTimes UC Pol"/>
              </a:rPr>
              <a:t>εὖ</a:t>
            </a:r>
            <a:r>
              <a:rPr lang="el-GR" i="1" dirty="0">
                <a:latin typeface="MgOldTimes UC Pol"/>
              </a:rPr>
              <a:t> </a:t>
            </a:r>
            <a:r>
              <a:rPr lang="el-GR" i="1" dirty="0" err="1">
                <a:latin typeface="MgOldTimes UC Pol"/>
              </a:rPr>
              <a:t>ἀκρότης</a:t>
            </a:r>
            <a:r>
              <a:rPr lang="el-GR" dirty="0">
                <a:solidFill>
                  <a:srgbClr val="000000"/>
                </a:solidFill>
                <a:latin typeface="Verdana, Arial, Helvetica, sans-serif"/>
              </a:rPr>
              <a:t> (</a:t>
            </a:r>
            <a:r>
              <a:rPr lang="el-GR" i="1" dirty="0">
                <a:solidFill>
                  <a:srgbClr val="000000"/>
                </a:solidFill>
                <a:latin typeface="Verdana, Arial, Helvetica, sans-serif"/>
              </a:rPr>
              <a:t>Ηθ. </a:t>
            </a:r>
            <a:r>
              <a:rPr lang="el-GR" i="1" dirty="0" err="1">
                <a:solidFill>
                  <a:srgbClr val="000000"/>
                </a:solidFill>
                <a:latin typeface="Verdana, Arial, Helvetica, sans-serif"/>
              </a:rPr>
              <a:t>Νικ</a:t>
            </a:r>
            <a:r>
              <a:rPr lang="el-GR" dirty="0">
                <a:solidFill>
                  <a:srgbClr val="000000"/>
                </a:solidFill>
                <a:latin typeface="Verdana, Arial, Helvetica, sans-serif"/>
              </a:rPr>
              <a:t>. 1107a6-8):</a:t>
            </a:r>
          </a:p>
          <a:p>
            <a:pPr indent="269875" algn="just"/>
            <a:endParaRPr lang="el-GR" dirty="0">
              <a:solidFill>
                <a:srgbClr val="000000"/>
              </a:solidFill>
              <a:latin typeface="Verdana, Arial, Helvetica, sans-serif"/>
            </a:endParaRPr>
          </a:p>
          <a:p>
            <a:pPr indent="269875" algn="just"/>
            <a:r>
              <a:rPr lang="el-GR" dirty="0">
                <a:solidFill>
                  <a:srgbClr val="000000"/>
                </a:solidFill>
                <a:latin typeface="Verdana, Arial, Helvetica, sans-serif"/>
              </a:rPr>
              <a:t>Σύμφωνα λοιπόν με το συγκεκριμένο απόσπασμα από τα </a:t>
            </a:r>
            <a:r>
              <a:rPr lang="el-GR" i="1" dirty="0">
                <a:solidFill>
                  <a:srgbClr val="000000"/>
                </a:solidFill>
                <a:latin typeface="Verdana, Arial, Helvetica, sans-serif"/>
              </a:rPr>
              <a:t>Ηθικά </a:t>
            </a:r>
            <a:r>
              <a:rPr lang="el-GR" i="1" dirty="0" err="1">
                <a:solidFill>
                  <a:srgbClr val="000000"/>
                </a:solidFill>
                <a:latin typeface="Verdana, Arial, Helvetica, sans-serif"/>
              </a:rPr>
              <a:t>Νικομάχεια</a:t>
            </a:r>
            <a:r>
              <a:rPr lang="el-GR" i="1" dirty="0">
                <a:solidFill>
                  <a:srgbClr val="000000"/>
                </a:solidFill>
                <a:latin typeface="Verdana, Arial, Helvetica, sans-serif"/>
              </a:rPr>
              <a:t> </a:t>
            </a:r>
            <a:r>
              <a:rPr lang="el-GR" dirty="0">
                <a:solidFill>
                  <a:srgbClr val="000000"/>
                </a:solidFill>
                <a:latin typeface="Verdana, Arial, Helvetica, sans-serif"/>
              </a:rPr>
              <a:t>ο άνθρωπος όχι μόνο οφείλει να εθιστεί στην </a:t>
            </a:r>
            <a:r>
              <a:rPr lang="el-GR" i="1" dirty="0" err="1">
                <a:solidFill>
                  <a:srgbClr val="000000"/>
                </a:solidFill>
                <a:latin typeface="MgOldTimes UC Pol"/>
              </a:rPr>
              <a:t>ἀρετήν</a:t>
            </a:r>
            <a:r>
              <a:rPr lang="el-GR" dirty="0">
                <a:solidFill>
                  <a:srgbClr val="000000"/>
                </a:solidFill>
                <a:latin typeface="Verdana, Arial, Helvetica, sans-serif"/>
              </a:rPr>
              <a:t>, αλλά πρέπει να αποκτήσει και ένα κριτήριο, για να μπορεί να προσδιορίζει σε κάθε στιγμή το περιεχόμενο και το αντικείμενο της </a:t>
            </a:r>
            <a:r>
              <a:rPr lang="el-GR" i="1" dirty="0" err="1">
                <a:solidFill>
                  <a:srgbClr val="000000"/>
                </a:solidFill>
                <a:latin typeface="MgOldTimes UC Pol"/>
              </a:rPr>
              <a:t>ἀρετῆς</a:t>
            </a:r>
            <a:r>
              <a:rPr lang="el-GR" dirty="0">
                <a:solidFill>
                  <a:srgbClr val="000000"/>
                </a:solidFill>
                <a:latin typeface="Verdana, Arial, Helvetica, sans-serif"/>
              </a:rPr>
              <a:t>. Η </a:t>
            </a:r>
            <a:r>
              <a:rPr lang="el-GR" i="1" dirty="0" err="1">
                <a:solidFill>
                  <a:srgbClr val="000000"/>
                </a:solidFill>
                <a:latin typeface="Verdana, Arial, Helvetica, sans-serif"/>
              </a:rPr>
              <a:t>μεσότης</a:t>
            </a:r>
            <a:r>
              <a:rPr lang="el-GR" dirty="0">
                <a:solidFill>
                  <a:srgbClr val="000000"/>
                </a:solidFill>
                <a:latin typeface="Verdana, Arial, Helvetica, sans-serif"/>
              </a:rPr>
              <a:t> αποτελεί αυτό το κριτήριο. Η </a:t>
            </a:r>
            <a:r>
              <a:rPr lang="el-GR" i="1" dirty="0" err="1">
                <a:solidFill>
                  <a:srgbClr val="000000"/>
                </a:solidFill>
                <a:latin typeface="Verdana, Arial, Helvetica, sans-serif"/>
              </a:rPr>
              <a:t>μεσότης</a:t>
            </a:r>
            <a:r>
              <a:rPr lang="el-GR" dirty="0">
                <a:solidFill>
                  <a:srgbClr val="000000"/>
                </a:solidFill>
                <a:latin typeface="Verdana, Arial, Helvetica, sans-serif"/>
              </a:rPr>
              <a:t> είναι το μέσον ανάμεσα στην έλλειψη και στην υπερβολή και δεν μπορεί να νοηθεί απόλυτα, αλλά καθορίζεται κάθε φορά από το υποκείμενο. </a:t>
            </a:r>
          </a:p>
          <a:p>
            <a:pPr indent="269875" algn="just"/>
            <a:endParaRPr lang="el-GR" dirty="0">
              <a:solidFill>
                <a:srgbClr val="000000"/>
              </a:solidFill>
              <a:latin typeface="Verdana, Arial, Helvetica, sans-serif"/>
            </a:endParaRPr>
          </a:p>
          <a:p>
            <a:pPr indent="269875" algn="just"/>
            <a:r>
              <a:rPr lang="el-GR" dirty="0">
                <a:solidFill>
                  <a:srgbClr val="000000"/>
                </a:solidFill>
                <a:latin typeface="Verdana, Arial, Helvetica, sans-serif"/>
              </a:rPr>
              <a:t>Ποιος όμως ορίζει τη μεσότητα; Ο ίδιος ο άνθρωπος, όταν διακρίνεται από φρόνηση. </a:t>
            </a:r>
            <a:r>
              <a:rPr lang="el-GR" dirty="0"/>
              <a:t>Ο φρόνιμος άνθρωπος ο άνθρωπος που γνωρίζει ή αντιλαμβάνεται κατά τον Πρωταγόρα αποτελεί μέτρο για τον ίδιο του τον εαυτό του. Η λογική είναι ουσιαστικά εκείνη που υποδεικνύει </a:t>
            </a:r>
            <a:r>
              <a:rPr lang="el-GR" i="1" dirty="0"/>
              <a:t>το δέον </a:t>
            </a:r>
            <a:r>
              <a:rPr lang="el-GR" dirty="0"/>
              <a:t>και μπορεί να οδηγήσει τον άνθρωπο στην </a:t>
            </a:r>
            <a:r>
              <a:rPr lang="el-GR" i="1" dirty="0" err="1"/>
              <a:t>εὐδαιμονίαν</a:t>
            </a:r>
            <a:r>
              <a:rPr lang="el-GR" dirty="0"/>
              <a:t>.</a:t>
            </a:r>
            <a:endParaRPr lang="el-GR" dirty="0">
              <a:effectLst/>
            </a:endParaRPr>
          </a:p>
        </p:txBody>
      </p:sp>
      <p:sp>
        <p:nvSpPr>
          <p:cNvPr id="6"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ΑΡΙΣΤΟΤΕΛΗΣ</a:t>
            </a:r>
            <a:endParaRPr lang="en-GB" sz="2800" b="1" kern="0" dirty="0">
              <a:solidFill>
                <a:schemeClr val="bg1"/>
              </a:solidFill>
            </a:endParaRPr>
          </a:p>
        </p:txBody>
      </p:sp>
    </p:spTree>
    <p:extLst>
      <p:ext uri="{BB962C8B-B14F-4D97-AF65-F5344CB8AC3E}">
        <p14:creationId xmlns:p14="http://schemas.microsoft.com/office/powerpoint/2010/main" val="169147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507" y="1678171"/>
            <a:ext cx="4755245" cy="2415363"/>
          </a:xfrm>
          <a:prstGeom prst="rect">
            <a:avLst/>
          </a:prstGeom>
        </p:spPr>
      </p:pic>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err="1">
                <a:solidFill>
                  <a:schemeClr val="bg1"/>
                </a:solidFill>
              </a:rPr>
              <a:t>Καντ</a:t>
            </a:r>
            <a:r>
              <a:rPr lang="en-US" sz="2800" b="1" dirty="0">
                <a:solidFill>
                  <a:schemeClr val="bg1"/>
                </a:solidFill>
              </a:rPr>
              <a:t>  </a:t>
            </a:r>
            <a:r>
              <a:rPr lang="en-US" sz="1200" b="1" dirty="0">
                <a:solidFill>
                  <a:schemeClr val="bg1"/>
                </a:solidFill>
              </a:rPr>
              <a:t>(</a:t>
            </a:r>
            <a:r>
              <a:rPr lang="en-US" sz="1200" b="0" i="0" u="none" strike="noStrike" dirty="0">
                <a:solidFill>
                  <a:schemeClr val="bg1"/>
                </a:solidFill>
                <a:effectLst/>
                <a:latin typeface="arial" panose="020B0604020202020204" pitchFamily="34" charset="0"/>
              </a:rPr>
              <a:t>1724 –1804)</a:t>
            </a:r>
            <a:endParaRPr lang="en-GB" sz="2800" b="1" kern="0" dirty="0">
              <a:solidFill>
                <a:schemeClr val="bg1"/>
              </a:solidFill>
            </a:endParaRPr>
          </a:p>
        </p:txBody>
      </p:sp>
      <p:sp>
        <p:nvSpPr>
          <p:cNvPr id="4" name="Rectangle 3"/>
          <p:cNvSpPr/>
          <p:nvPr/>
        </p:nvSpPr>
        <p:spPr>
          <a:xfrm>
            <a:off x="5387163" y="1678171"/>
            <a:ext cx="6096000" cy="3693319"/>
          </a:xfrm>
          <a:prstGeom prst="rect">
            <a:avLst/>
          </a:prstGeom>
        </p:spPr>
        <p:txBody>
          <a:bodyPr>
            <a:spAutoFit/>
          </a:bodyPr>
          <a:lstStyle/>
          <a:p>
            <a:r>
              <a:rPr lang="el-GR" dirty="0"/>
              <a:t>Αναφορικώς με την Ηθική, ο </a:t>
            </a:r>
            <a:r>
              <a:rPr lang="el-GR" dirty="0" err="1"/>
              <a:t>Καντ</a:t>
            </a:r>
            <a:r>
              <a:rPr lang="el-GR" dirty="0"/>
              <a:t> υποστήριξε ότι η πηγή της θεωρίας της αρετής και της ηθικής δεν βρίσκεται σε εξωγενείς της ανθρώπινης φύσης παράγοντες, δεν αποδίδεται στη φύση, ούτε στο Θεό, παρά μόνο στην καλή θέληση. </a:t>
            </a:r>
          </a:p>
          <a:p>
            <a:endParaRPr lang="el-GR" dirty="0"/>
          </a:p>
          <a:p>
            <a:r>
              <a:rPr lang="el-GR" dirty="0"/>
              <a:t>Καλή θέληση είναι αυτή που συμβαδίζει με οικουμενικούς νόμους ηθικής, που η αυτόνομη ανθρώπινη ύπαρξη ελεύθερα και αβίαστα αποφασίζει να ενστερνιστεί.</a:t>
            </a:r>
          </a:p>
          <a:p>
            <a:endParaRPr lang="el-GR" dirty="0"/>
          </a:p>
          <a:p>
            <a:r>
              <a:rPr lang="el-GR" dirty="0"/>
              <a:t> Αυτοί οι κανόνες υποχρεώνουν το κάθε ανθρώπινο υποκείμενο να μεταχειρίζεται τα άλλα ανθρώπινα όντα ως σκοπούς και όχι μόνο ως μέσα προς κάποιο σκοπό.</a:t>
            </a:r>
          </a:p>
        </p:txBody>
      </p:sp>
      <p:pic>
        <p:nvPicPr>
          <p:cNvPr id="6" name="Picture 5"/>
          <p:cNvPicPr>
            <a:picLocks noChangeAspect="1"/>
          </p:cNvPicPr>
          <p:nvPr/>
        </p:nvPicPr>
        <p:blipFill>
          <a:blip r:embed="rId3"/>
          <a:stretch>
            <a:fillRect/>
          </a:stretch>
        </p:blipFill>
        <p:spPr>
          <a:xfrm>
            <a:off x="361507" y="4262685"/>
            <a:ext cx="4755245" cy="2239473"/>
          </a:xfrm>
          <a:prstGeom prst="rect">
            <a:avLst/>
          </a:prstGeom>
        </p:spPr>
      </p:pic>
      <p:sp>
        <p:nvSpPr>
          <p:cNvPr id="7" name="Rectangle 6"/>
          <p:cNvSpPr/>
          <p:nvPr/>
        </p:nvSpPr>
        <p:spPr>
          <a:xfrm>
            <a:off x="5546651" y="5476619"/>
            <a:ext cx="6096000" cy="923330"/>
          </a:xfrm>
          <a:prstGeom prst="rect">
            <a:avLst/>
          </a:prstGeom>
        </p:spPr>
        <p:txBody>
          <a:bodyPr>
            <a:spAutoFit/>
          </a:bodyPr>
          <a:lstStyle/>
          <a:p>
            <a:r>
              <a:rPr lang="el-GR" dirty="0"/>
              <a:t>"η Ηθική δεν είναι το δόγμα που καθορίζει πώς να γίνουμε ευτυχισμένοι, αλλά πώς να είμαστε άξιοι για να γίνουμε ευτυχισμένοι". </a:t>
            </a:r>
          </a:p>
        </p:txBody>
      </p:sp>
    </p:spTree>
    <p:extLst>
      <p:ext uri="{BB962C8B-B14F-4D97-AF65-F5344CB8AC3E}">
        <p14:creationId xmlns:p14="http://schemas.microsoft.com/office/powerpoint/2010/main" val="1184763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err="1">
                <a:solidFill>
                  <a:schemeClr val="bg1"/>
                </a:solidFill>
              </a:rPr>
              <a:t>Καντ</a:t>
            </a:r>
            <a:endParaRPr lang="en-GB" sz="2800" b="1" kern="0" dirty="0">
              <a:solidFill>
                <a:schemeClr val="bg1"/>
              </a:solidFill>
            </a:endParaRPr>
          </a:p>
        </p:txBody>
      </p:sp>
      <p:sp>
        <p:nvSpPr>
          <p:cNvPr id="4" name="Rectangle 3"/>
          <p:cNvSpPr/>
          <p:nvPr/>
        </p:nvSpPr>
        <p:spPr>
          <a:xfrm>
            <a:off x="4944140" y="1729603"/>
            <a:ext cx="5975498" cy="4524315"/>
          </a:xfrm>
          <a:prstGeom prst="rect">
            <a:avLst/>
          </a:prstGeom>
        </p:spPr>
        <p:txBody>
          <a:bodyPr wrap="square">
            <a:spAutoFit/>
          </a:bodyPr>
          <a:lstStyle/>
          <a:p>
            <a:r>
              <a:rPr lang="el-GR" b="1" dirty="0"/>
              <a:t>Η επιρροή του </a:t>
            </a:r>
            <a:r>
              <a:rPr lang="el-GR" b="1" dirty="0" err="1"/>
              <a:t>Καντ</a:t>
            </a:r>
            <a:r>
              <a:rPr lang="el-GR" b="1" dirty="0"/>
              <a:t> στους νεότερους φιλοσόφους αφορά σε μεγάλο βαθμό και στην ηθική του φιλοσοφία</a:t>
            </a:r>
            <a:r>
              <a:rPr lang="el-GR" dirty="0"/>
              <a:t>. Το βασικότερο έργο του, όπου αναπτύσσεται η φιλοσοφία του περί ηθικής είναι «Η μεταφυσική των ηθών» (1797).</a:t>
            </a:r>
          </a:p>
          <a:p>
            <a:endParaRPr lang="el-GR" dirty="0"/>
          </a:p>
          <a:p>
            <a:r>
              <a:rPr lang="el-GR" dirty="0"/>
              <a:t>Αν θέλουμε να συνοψίσουμε την καντιανή ηθική πρέπει να αναφερθούμε στην "</a:t>
            </a:r>
            <a:r>
              <a:rPr lang="el-GR" b="1" dirty="0"/>
              <a:t>κατηγορική προσταγή</a:t>
            </a:r>
            <a:r>
              <a:rPr lang="el-GR" dirty="0"/>
              <a:t>" η οποία ορίζεται ως η ενιαία υποχρέωση που πηγάζει από το αίσθημα και την έννοια του καθήκοντος. Η Κατηγορική Προσταγή είναι ουσιαστικά η απαίτηση του γενικού ηθικού νόμου.</a:t>
            </a:r>
          </a:p>
          <a:p>
            <a:endParaRPr lang="el-GR" dirty="0"/>
          </a:p>
          <a:p>
            <a:r>
              <a:rPr lang="el-GR" b="1" dirty="0"/>
              <a:t>Ποια συμπεριφορά είναι ηθική κατά τον </a:t>
            </a:r>
            <a:r>
              <a:rPr lang="el-GR" b="1" dirty="0" err="1"/>
              <a:t>Καντ</a:t>
            </a:r>
            <a:r>
              <a:rPr lang="el-GR" b="1" dirty="0"/>
              <a:t>; Αυτή που αν γινόταν ηθικός νόμος για όλη την ανθρωπότητα θα είχε θετικά αποτελέσματα</a:t>
            </a:r>
            <a:r>
              <a:rPr lang="el-GR" dirty="0"/>
              <a:t>. </a:t>
            </a:r>
          </a:p>
        </p:txBody>
      </p:sp>
      <p:pic>
        <p:nvPicPr>
          <p:cNvPr id="7" name="Picture 6"/>
          <p:cNvPicPr>
            <a:picLocks noChangeAspect="1"/>
          </p:cNvPicPr>
          <p:nvPr/>
        </p:nvPicPr>
        <p:blipFill>
          <a:blip r:embed="rId2"/>
          <a:stretch>
            <a:fillRect/>
          </a:stretch>
        </p:blipFill>
        <p:spPr>
          <a:xfrm>
            <a:off x="255734" y="1729603"/>
            <a:ext cx="4221406" cy="1555857"/>
          </a:xfrm>
          <a:prstGeom prst="rect">
            <a:avLst/>
          </a:prstGeom>
        </p:spPr>
      </p:pic>
      <p:pic>
        <p:nvPicPr>
          <p:cNvPr id="8" name="Picture 7"/>
          <p:cNvPicPr>
            <a:picLocks noChangeAspect="1"/>
          </p:cNvPicPr>
          <p:nvPr/>
        </p:nvPicPr>
        <p:blipFill>
          <a:blip r:embed="rId3"/>
          <a:stretch>
            <a:fillRect/>
          </a:stretch>
        </p:blipFill>
        <p:spPr>
          <a:xfrm>
            <a:off x="797995" y="3602888"/>
            <a:ext cx="3114787" cy="2939496"/>
          </a:xfrm>
          <a:prstGeom prst="rect">
            <a:avLst/>
          </a:prstGeom>
        </p:spPr>
      </p:pic>
    </p:spTree>
    <p:extLst>
      <p:ext uri="{BB962C8B-B14F-4D97-AF65-F5344CB8AC3E}">
        <p14:creationId xmlns:p14="http://schemas.microsoft.com/office/powerpoint/2010/main" val="203903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Άλλες θεωρίες</a:t>
            </a:r>
            <a:endParaRPr lang="en-GB" sz="2800" b="1" kern="0" dirty="0">
              <a:solidFill>
                <a:schemeClr val="bg1"/>
              </a:solidFill>
            </a:endParaRPr>
          </a:p>
        </p:txBody>
      </p:sp>
      <p:sp>
        <p:nvSpPr>
          <p:cNvPr id="2" name="TextBox 1"/>
          <p:cNvSpPr txBox="1"/>
          <p:nvPr/>
        </p:nvSpPr>
        <p:spPr>
          <a:xfrm>
            <a:off x="1137684" y="3317359"/>
            <a:ext cx="11054316" cy="3416320"/>
          </a:xfrm>
          <a:prstGeom prst="rect">
            <a:avLst/>
          </a:prstGeom>
          <a:noFill/>
        </p:spPr>
        <p:txBody>
          <a:bodyPr wrap="square" rtlCol="0">
            <a:spAutoFit/>
          </a:bodyPr>
          <a:lstStyle/>
          <a:p>
            <a:r>
              <a:rPr lang="el-GR" b="1" dirty="0"/>
              <a:t>«</a:t>
            </a:r>
            <a:r>
              <a:rPr lang="el-GR" b="1" dirty="0" err="1"/>
              <a:t>Συνεπειοκρατικά</a:t>
            </a:r>
            <a:r>
              <a:rPr lang="el-GR" b="1" dirty="0"/>
              <a:t>» </a:t>
            </a:r>
            <a:r>
              <a:rPr lang="el-GR" dirty="0"/>
              <a:t>συστήματα ηθικής, σύμφωνα με τα οποία κριτήριο της ηθικής ορθότητας μιας πράξης είναι οι συνέπειες της πράξης</a:t>
            </a:r>
            <a:endParaRPr lang="en-US" dirty="0"/>
          </a:p>
          <a:p>
            <a:endParaRPr lang="el-GR" dirty="0"/>
          </a:p>
          <a:p>
            <a:pPr marL="285750" indent="-285750">
              <a:buFont typeface="Arial" panose="020B0604020202020204" pitchFamily="34" charset="0"/>
              <a:buChar char="•"/>
            </a:pPr>
            <a:r>
              <a:rPr lang="el-GR" dirty="0"/>
              <a:t> </a:t>
            </a:r>
            <a:r>
              <a:rPr lang="el-GR" b="1" dirty="0"/>
              <a:t>Ωφελιμισμός</a:t>
            </a:r>
            <a:r>
              <a:rPr lang="el-GR" dirty="0"/>
              <a:t> (Τζων </a:t>
            </a:r>
            <a:r>
              <a:rPr lang="el-GR" dirty="0" err="1"/>
              <a:t>Στούαρτ</a:t>
            </a:r>
            <a:r>
              <a:rPr lang="el-GR" dirty="0"/>
              <a:t> </a:t>
            </a:r>
            <a:r>
              <a:rPr lang="el-GR" dirty="0" err="1"/>
              <a:t>Μιλ</a:t>
            </a:r>
            <a:r>
              <a:rPr lang="el-GR" dirty="0"/>
              <a:t> 1861)</a:t>
            </a:r>
          </a:p>
          <a:p>
            <a:pPr marL="361950" indent="-361950"/>
            <a:r>
              <a:rPr lang="el-GR" dirty="0"/>
              <a:t>      </a:t>
            </a:r>
            <a:r>
              <a:rPr lang="el-GR" dirty="0" err="1"/>
              <a:t>Ηθικοφιλοσοφική</a:t>
            </a:r>
            <a:r>
              <a:rPr lang="el-GR" dirty="0"/>
              <a:t> αντίληψη κατά την οποία κριτήριο τής ηθικής είναι το προσωπικό/ομαδικό συμφέρον και η ηθική επιλογή μπορεί να γίνει με τον απλό υπολογισμό των ωφελημάτων.</a:t>
            </a:r>
          </a:p>
          <a:p>
            <a:pPr marL="361950" indent="-361950"/>
            <a:endParaRPr lang="el-GR" dirty="0"/>
          </a:p>
          <a:p>
            <a:pPr marL="361950" indent="-361950">
              <a:buFont typeface="Arial" panose="020B0604020202020204" pitchFamily="34" charset="0"/>
              <a:buChar char="•"/>
            </a:pPr>
            <a:r>
              <a:rPr lang="el-GR" b="1" dirty="0"/>
              <a:t>Ατομικισμός </a:t>
            </a:r>
            <a:r>
              <a:rPr lang="el-GR" dirty="0"/>
              <a:t> (Μαξ </a:t>
            </a:r>
            <a:r>
              <a:rPr lang="el-GR" dirty="0" err="1"/>
              <a:t>Στίρνερ</a:t>
            </a:r>
            <a:r>
              <a:rPr lang="el-GR" dirty="0"/>
              <a:t> 1845) </a:t>
            </a:r>
          </a:p>
          <a:p>
            <a:pPr marL="361950"/>
            <a:r>
              <a:rPr lang="el-GR" dirty="0"/>
              <a:t>Φιλοσοφικά τον Ατομικισμό μπαίνει στο κέντρο του προβληματισμού το Εγώ (το μεμονωμένο Εγώ που είναι η απόλυτη αρχή) το οποίο δεν πρέπει να υπόκειται σε καμιά κοινωνική, κρατική, εθνική, θεολογική, πολιτική αυθεντία-δικαιοδοσία αλλά ακόμα και κανένα ηθικό περιορισμό, παρά μόνο να λειτουργεί εντελώς ανεξάρτητα με σκοπό να ικανοποιήσει τα “μοναδικά” του συμφέροντα.</a:t>
            </a:r>
          </a:p>
        </p:txBody>
      </p:sp>
      <p:pic>
        <p:nvPicPr>
          <p:cNvPr id="3" name="Picture 2"/>
          <p:cNvPicPr>
            <a:picLocks noChangeAspect="1"/>
          </p:cNvPicPr>
          <p:nvPr/>
        </p:nvPicPr>
        <p:blipFill>
          <a:blip r:embed="rId2"/>
          <a:stretch>
            <a:fillRect/>
          </a:stretch>
        </p:blipFill>
        <p:spPr>
          <a:xfrm>
            <a:off x="817267" y="1393640"/>
            <a:ext cx="10429875" cy="1476375"/>
          </a:xfrm>
          <a:prstGeom prst="rect">
            <a:avLst/>
          </a:prstGeom>
        </p:spPr>
      </p:pic>
    </p:spTree>
    <p:extLst>
      <p:ext uri="{BB962C8B-B14F-4D97-AF65-F5344CB8AC3E}">
        <p14:creationId xmlns:p14="http://schemas.microsoft.com/office/powerpoint/2010/main" val="2522329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ΔΕΟΝΤΟΛΟΓΙΑ</a:t>
            </a:r>
            <a:endParaRPr lang="en-GB" sz="2800" b="1" kern="0" dirty="0">
              <a:solidFill>
                <a:schemeClr val="bg1"/>
              </a:solidFill>
            </a:endParaRPr>
          </a:p>
        </p:txBody>
      </p:sp>
      <p:sp>
        <p:nvSpPr>
          <p:cNvPr id="2" name="Rectangle 1"/>
          <p:cNvSpPr/>
          <p:nvPr/>
        </p:nvSpPr>
        <p:spPr>
          <a:xfrm>
            <a:off x="467833" y="1890685"/>
            <a:ext cx="11238614" cy="2862322"/>
          </a:xfrm>
          <a:prstGeom prst="rect">
            <a:avLst/>
          </a:prstGeom>
        </p:spPr>
        <p:txBody>
          <a:bodyPr wrap="square">
            <a:spAutoFit/>
          </a:bodyPr>
          <a:lstStyle/>
          <a:p>
            <a:r>
              <a:rPr lang="el-GR" b="1" dirty="0"/>
              <a:t>Δεοντολογία</a:t>
            </a:r>
            <a:r>
              <a:rPr lang="el-GR" dirty="0"/>
              <a:t> ονομάζεται εκείνο το σύστημα ηθικής για το οποίο ηθικές πράξεις είναι οι πράξεις σύμφωνα με το καθήκον και ανεξάρτητα από το ποιες μπορεί να είναι οι συνέπειες (για αυτόν που εκτελεί το ηθικό καθήκον ή και συνολικά).</a:t>
            </a:r>
          </a:p>
          <a:p>
            <a:endParaRPr lang="el-GR" dirty="0"/>
          </a:p>
          <a:p>
            <a:r>
              <a:rPr lang="el-GR" dirty="0"/>
              <a:t>Η δεοντολογική ηθική αντιπαρατίθεται συνήθως με τη </a:t>
            </a:r>
            <a:r>
              <a:rPr lang="el-GR" dirty="0" err="1"/>
              <a:t>συνεπειοκρατική</a:t>
            </a:r>
            <a:r>
              <a:rPr lang="el-GR" dirty="0"/>
              <a:t> ηθική, και συχνά θεωρείται ότι διορθώνει την τάση της </a:t>
            </a:r>
            <a:r>
              <a:rPr lang="el-GR" dirty="0" err="1"/>
              <a:t>συνεπειοκρατίας</a:t>
            </a:r>
            <a:r>
              <a:rPr lang="el-GR" dirty="0"/>
              <a:t> να μοιάζει με μια κατά περίπτωση ηθική ή να καταλήγει να αποδέχεται ότι "ο σκοπός αγιάζει τα μέσα".</a:t>
            </a:r>
          </a:p>
          <a:p>
            <a:endParaRPr lang="el-GR" dirty="0"/>
          </a:p>
          <a:p>
            <a:r>
              <a:rPr lang="el-GR" dirty="0"/>
              <a:t>Η δεοντολογικού τύπου ηθική λαμβάνει συνήθως τη μορφή συγκεκριμένων/κωδικοποιημένων κανόνων για το ποιες είναι οι ηθικά αποδεκτές πράξεις και συμπεριφορές. </a:t>
            </a:r>
          </a:p>
        </p:txBody>
      </p:sp>
      <p:pic>
        <p:nvPicPr>
          <p:cNvPr id="6" name="Picture 5"/>
          <p:cNvPicPr>
            <a:picLocks noChangeAspect="1"/>
          </p:cNvPicPr>
          <p:nvPr/>
        </p:nvPicPr>
        <p:blipFill>
          <a:blip r:embed="rId2"/>
          <a:stretch>
            <a:fillRect/>
          </a:stretch>
        </p:blipFill>
        <p:spPr>
          <a:xfrm>
            <a:off x="4182582" y="5082805"/>
            <a:ext cx="2933700" cy="1562100"/>
          </a:xfrm>
          <a:prstGeom prst="rect">
            <a:avLst/>
          </a:prstGeom>
        </p:spPr>
      </p:pic>
    </p:spTree>
    <p:extLst>
      <p:ext uri="{BB962C8B-B14F-4D97-AF65-F5344CB8AC3E}">
        <p14:creationId xmlns:p14="http://schemas.microsoft.com/office/powerpoint/2010/main" val="2732748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82140"/>
            <a:ext cx="7202487"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dirty="0">
                <a:solidFill>
                  <a:schemeClr val="bg1"/>
                </a:solidFill>
              </a:rPr>
              <a:t>ΔΕΟΝΤΟΛΟΓΙΑ</a:t>
            </a:r>
            <a:endParaRPr lang="en-GB" sz="2800" b="1" kern="0" dirty="0">
              <a:solidFill>
                <a:schemeClr val="bg1"/>
              </a:solidFill>
            </a:endParaRPr>
          </a:p>
        </p:txBody>
      </p:sp>
      <p:sp>
        <p:nvSpPr>
          <p:cNvPr id="3" name="Rectangle 2"/>
          <p:cNvSpPr/>
          <p:nvPr/>
        </p:nvSpPr>
        <p:spPr>
          <a:xfrm>
            <a:off x="5507665" y="1841987"/>
            <a:ext cx="6220046" cy="4247317"/>
          </a:xfrm>
          <a:prstGeom prst="rect">
            <a:avLst/>
          </a:prstGeom>
        </p:spPr>
        <p:txBody>
          <a:bodyPr wrap="square">
            <a:spAutoFit/>
          </a:bodyPr>
          <a:lstStyle/>
          <a:p>
            <a:r>
              <a:rPr lang="el-GR" dirty="0"/>
              <a:t>Μία από τις σημαντικότερες δεοντολογικού τύπου θεωρίες, η καντιανή ηθική.</a:t>
            </a:r>
          </a:p>
          <a:p>
            <a:endParaRPr lang="el-GR" dirty="0"/>
          </a:p>
          <a:p>
            <a:r>
              <a:rPr lang="el-GR" dirty="0"/>
              <a:t>Αυτό συμβαίνει διότι η καντιανή ηθική ξεκινά από διαφορετική μεταφυσική βάση, και όχι από την μεταφυσική της "αυθαίρετης" ύπαρξης του ηθικά ορθού. Η μεταφυσική βάση της καντιανής ηθικής έχει ως κύριο συστατικό της τη σύνδεση της ηθικότητας με τη λογική (τον ορθό Λόγο). </a:t>
            </a:r>
          </a:p>
          <a:p>
            <a:endParaRPr lang="el-GR" dirty="0"/>
          </a:p>
          <a:p>
            <a:r>
              <a:rPr lang="el-GR" dirty="0"/>
              <a:t>Τούτο είναι ένα στοιχείο που μοιράζεται με την αριστοτελική ηθική. Ενώ οι περισσότερες άλλες φιλοσοφικές θεωρίες δεν έχουν αυτό το χαρακτηριστικό της καντιανής και της αριστοτελικής ηθικής, αλλά ανάγουν την ηθικότητα σε πεδία πιο </a:t>
            </a:r>
            <a:r>
              <a:rPr lang="el-GR" dirty="0" err="1"/>
              <a:t>μακρυά</a:t>
            </a:r>
            <a:r>
              <a:rPr lang="el-GR" dirty="0"/>
              <a:t> από τη λογική και πιο κοντά σε αυτόνομα πεδία "αίσθησης του ηθικού"</a:t>
            </a:r>
          </a:p>
        </p:txBody>
      </p:sp>
      <p:pic>
        <p:nvPicPr>
          <p:cNvPr id="4" name="Picture 3"/>
          <p:cNvPicPr>
            <a:picLocks noChangeAspect="1"/>
          </p:cNvPicPr>
          <p:nvPr/>
        </p:nvPicPr>
        <p:blipFill>
          <a:blip r:embed="rId2"/>
          <a:stretch>
            <a:fillRect/>
          </a:stretch>
        </p:blipFill>
        <p:spPr>
          <a:xfrm>
            <a:off x="172891" y="2150331"/>
            <a:ext cx="5045059" cy="3314804"/>
          </a:xfrm>
          <a:prstGeom prst="rect">
            <a:avLst/>
          </a:prstGeom>
        </p:spPr>
      </p:pic>
    </p:spTree>
    <p:extLst>
      <p:ext uri="{BB962C8B-B14F-4D97-AF65-F5344CB8AC3E}">
        <p14:creationId xmlns:p14="http://schemas.microsoft.com/office/powerpoint/2010/main" val="1766721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26" name="Picture 2" descr="http://www.trinity.edu/cbrown/intro/ethicsOvervi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134" y="1240632"/>
            <a:ext cx="8287117" cy="552006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911508" y="78608"/>
            <a:ext cx="4456903" cy="939800"/>
          </a:xfrm>
          <a:prstGeom prst="rect">
            <a:avLst/>
          </a:prstGeom>
          <a:solidFill>
            <a:schemeClr val="tx2">
              <a:alpha val="70000"/>
            </a:schemeClr>
          </a:solidFill>
          <a:ln w="47625">
            <a:solidFill>
              <a:schemeClr val="accent1"/>
            </a:solidFill>
          </a:ln>
        </p:spPr>
        <p:txBody>
          <a:bodyPr vert="horz" wrap="square" lIns="91434" tIns="45717" rIns="91434" bIns="45717"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kern="0" dirty="0">
                <a:solidFill>
                  <a:schemeClr val="bg1"/>
                </a:solidFill>
              </a:rPr>
              <a:t>Ταξινόμηση </a:t>
            </a:r>
            <a:endParaRPr lang="en-GB" sz="2800" b="1" kern="0" dirty="0">
              <a:solidFill>
                <a:schemeClr val="bg1"/>
              </a:solidFill>
            </a:endParaRPr>
          </a:p>
        </p:txBody>
      </p:sp>
    </p:spTree>
    <p:extLst>
      <p:ext uri="{BB962C8B-B14F-4D97-AF65-F5344CB8AC3E}">
        <p14:creationId xmlns:p14="http://schemas.microsoft.com/office/powerpoint/2010/main" val="371367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0" y="85061"/>
            <a:ext cx="7208874" cy="1143000"/>
          </a:xfrm>
        </p:spPr>
        <p:txBody>
          <a:bodyPr/>
          <a:lstStyle/>
          <a:p>
            <a:pPr eaLnBrk="1" hangingPunct="1"/>
            <a:r>
              <a:rPr lang="el-GR" dirty="0">
                <a:solidFill>
                  <a:schemeClr val="accent1"/>
                </a:solidFill>
              </a:rPr>
              <a:t>Από την ηθική στην βιοηθική</a:t>
            </a:r>
            <a:br>
              <a:rPr lang="el-GR" dirty="0">
                <a:solidFill>
                  <a:schemeClr val="accent1"/>
                </a:solidFill>
              </a:rPr>
            </a:br>
            <a:r>
              <a:rPr lang="el-GR" dirty="0">
                <a:solidFill>
                  <a:schemeClr val="accent1"/>
                </a:solidFill>
              </a:rPr>
              <a:t> </a:t>
            </a:r>
            <a:r>
              <a:rPr lang="el-GR" sz="2400" dirty="0">
                <a:solidFill>
                  <a:schemeClr val="accent1"/>
                </a:solidFill>
              </a:rPr>
              <a:t>Τα πρώτα πειράματα γενετικής</a:t>
            </a:r>
          </a:p>
        </p:txBody>
      </p:sp>
      <p:sp>
        <p:nvSpPr>
          <p:cNvPr id="50179" name="2 - Θέση περιεχομένου"/>
          <p:cNvSpPr>
            <a:spLocks noGrp="1"/>
          </p:cNvSpPr>
          <p:nvPr>
            <p:ph sz="quarter" idx="1"/>
          </p:nvPr>
        </p:nvSpPr>
        <p:spPr>
          <a:xfrm>
            <a:off x="4848904" y="1353473"/>
            <a:ext cx="6623050" cy="4572000"/>
          </a:xfrm>
        </p:spPr>
        <p:txBody>
          <a:bodyPr>
            <a:normAutofit fontScale="85000" lnSpcReduction="20000"/>
          </a:bodyPr>
          <a:lstStyle/>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r>
              <a:rPr lang="el-GR" sz="2000" dirty="0"/>
              <a:t>Μόλις ήλθε στην εξουσία το 1933, ο </a:t>
            </a:r>
            <a:r>
              <a:rPr lang="el-GR" sz="2000" dirty="0" err="1"/>
              <a:t>φίρερ</a:t>
            </a:r>
            <a:r>
              <a:rPr lang="el-GR" sz="2000" dirty="0"/>
              <a:t> </a:t>
            </a:r>
            <a:r>
              <a:rPr lang="el-GR" sz="2000" dirty="0" err="1"/>
              <a:t>θεωρόντας</a:t>
            </a:r>
            <a:r>
              <a:rPr lang="el-GR" sz="2000" dirty="0"/>
              <a:t> τον εαυτό του ως ιππότη της «Μεγάλης Ιδέας» (της </a:t>
            </a:r>
            <a:r>
              <a:rPr lang="el-GR" sz="2000" b="1" dirty="0"/>
              <a:t>ευγονικής</a:t>
            </a:r>
            <a:r>
              <a:rPr lang="el-GR" sz="2000" dirty="0"/>
              <a:t>) εξέδωσε έναν «φιλανθρωπικό» νόμο περί υποχρεωτικής στείρωσης των «ακατάλληλων για αναπαραγωγή ατόμων»: διανοητικά καθυστερημένων, όσων υπέφεραν από μόνιμες ψυχικές παθήσεις και κληρονομικές ανωμαλίες. Ακολουθώντας αυτόν τον νόμο, τα επόμενα τρία χρόνια στειρώθηκαν, παρά τη θέλησή τους, 225 χιλιάδες «ασθενείς», ενώ μέχρι το 1939 στειρώθηκαν περισσότεροι από 350 χιλιάδες άνθρωποι</a:t>
            </a:r>
          </a:p>
          <a:p>
            <a:pPr marL="274320" indent="-274320" eaLnBrk="1" fontAlgn="auto" hangingPunct="1">
              <a:spcBef>
                <a:spcPts val="580"/>
              </a:spcBef>
              <a:spcAft>
                <a:spcPts val="0"/>
              </a:spcAft>
              <a:buFont typeface="Wingdings 2"/>
              <a:buChar char=""/>
              <a:defRPr/>
            </a:pPr>
            <a:r>
              <a:rPr lang="el-GR" sz="2000" dirty="0"/>
              <a:t>κατά τη διάρκεια του 2ου παγκοσμίου πολέμου πραγματοποιούνταν φρικτά πειράματα γενετικής από τον επιστήμονα </a:t>
            </a:r>
            <a:r>
              <a:rPr lang="el-GR" sz="2000" b="1" dirty="0"/>
              <a:t>Γιόζεφ </a:t>
            </a:r>
            <a:r>
              <a:rPr lang="el-GR" sz="2000" b="1" dirty="0" err="1"/>
              <a:t>Μένγκελε</a:t>
            </a:r>
            <a:r>
              <a:rPr lang="el-GR" sz="2000" dirty="0"/>
              <a:t>, με όραμα τη δημιουργία της Άριας φυλής, με χαρακτηριστικά ξανθά μαλλιά, τα μπλε μάτια,  σωματική διάπλαση και υψηλός δείκτης νοημοσύνης</a:t>
            </a:r>
          </a:p>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r>
              <a:rPr lang="el-GR" sz="2000" dirty="0"/>
              <a:t>Ο </a:t>
            </a:r>
            <a:r>
              <a:rPr lang="el-GR" sz="2000" dirty="0" err="1"/>
              <a:t>Μέγκελε</a:t>
            </a:r>
            <a:r>
              <a:rPr lang="el-GR" sz="2000" dirty="0"/>
              <a:t>  το 1943 τοποθετήθηκε αρχίατρος στο στρατόπεδο του Άουσβιτς, ενώ είχε εμμονή  με τα δίδυμα,  που τα θεωρούσε ως τέλεια πειραματόζωα μια και έχουν πανομοιότυπη κατασκευή</a:t>
            </a:r>
          </a:p>
          <a:p>
            <a:pPr marL="274320" indent="-274320" eaLnBrk="1" fontAlgn="auto" hangingPunct="1">
              <a:spcBef>
                <a:spcPts val="580"/>
              </a:spcBef>
              <a:spcAft>
                <a:spcPts val="0"/>
              </a:spcAft>
              <a:buFont typeface="Wingdings 2"/>
              <a:buChar char=""/>
              <a:defRPr/>
            </a:pPr>
            <a:endParaRPr lang="el-GR" sz="2000" dirty="0"/>
          </a:p>
          <a:p>
            <a:pPr marL="274320" indent="-274320" eaLnBrk="1" fontAlgn="auto" hangingPunct="1">
              <a:spcBef>
                <a:spcPts val="580"/>
              </a:spcBef>
              <a:spcAft>
                <a:spcPts val="0"/>
              </a:spcAft>
              <a:buFont typeface="Wingdings 2"/>
              <a:buChar char=""/>
              <a:defRPr/>
            </a:pPr>
            <a:endParaRPr lang="el-GR" dirty="0"/>
          </a:p>
          <a:p>
            <a:pPr marL="274320" indent="-274320" eaLnBrk="1" fontAlgn="auto" hangingPunct="1">
              <a:spcBef>
                <a:spcPts val="580"/>
              </a:spcBef>
              <a:spcAft>
                <a:spcPts val="0"/>
              </a:spcAft>
              <a:buFont typeface="Wingdings 2"/>
              <a:buChar char=""/>
              <a:defRPr/>
            </a:pPr>
            <a:endParaRPr lang="el-GR" dirty="0"/>
          </a:p>
        </p:txBody>
      </p:sp>
      <p:pic>
        <p:nvPicPr>
          <p:cNvPr id="28676" name="Picture 2" descr="http://upload.wikimedia.org/wikipedia/commons/thumb/b/b8/Camp_ArbeitMachtFrei.JPG/160px-Camp_ArbeitMachtFr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03" y="4162499"/>
            <a:ext cx="3322898" cy="24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63003" y="1228061"/>
            <a:ext cx="2095500" cy="2819400"/>
          </a:xfrm>
          <a:prstGeom prst="rect">
            <a:avLst/>
          </a:prstGeom>
        </p:spPr>
      </p:pic>
    </p:spTree>
    <p:extLst>
      <p:ext uri="{BB962C8B-B14F-4D97-AF65-F5344CB8AC3E}">
        <p14:creationId xmlns:p14="http://schemas.microsoft.com/office/powerpoint/2010/main" val="290395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chemeClr val="accent1"/>
                </a:solidFill>
              </a:rPr>
              <a:t>Το πρώτο παιδί του σωλήνα</a:t>
            </a:r>
          </a:p>
        </p:txBody>
      </p:sp>
      <p:sp>
        <p:nvSpPr>
          <p:cNvPr id="3" name="Content Placeholder 2"/>
          <p:cNvSpPr>
            <a:spLocks noGrp="1"/>
          </p:cNvSpPr>
          <p:nvPr>
            <p:ph idx="1"/>
          </p:nvPr>
        </p:nvSpPr>
        <p:spPr>
          <a:xfrm>
            <a:off x="3417981" y="1301528"/>
            <a:ext cx="8858102" cy="2450548"/>
          </a:xfrm>
        </p:spPr>
        <p:txBody>
          <a:bodyPr/>
          <a:lstStyle/>
          <a:p>
            <a:r>
              <a:rPr lang="el-GR" sz="1800" dirty="0"/>
              <a:t>25 Ιουλίου 1978, Βρετανία: έρχεται στον κόσμο η Louise </a:t>
            </a:r>
            <a:r>
              <a:rPr lang="el-GR" sz="1800" dirty="0" err="1"/>
              <a:t>Joy</a:t>
            </a:r>
            <a:r>
              <a:rPr lang="el-GR" sz="1800" dirty="0"/>
              <a:t> Brown, η πρώτη επιτυχημένη προσπάθεια για τη γέννηση "παιδιού του σωλήνα". Αν και η τεχνολογία που χρησιμοποιήθηκε για τη σύλληψή της ανακοινώθηκε ως θρίαμβος της ιατρική και της επιστήμης, προκάλεσε επίσης πολλά ερωτηματικά για την μελλοντική της χρήση. Η μεγάλη επιτυχία ανήκει στους Dr. </a:t>
            </a:r>
            <a:r>
              <a:rPr lang="el-GR" sz="1800" dirty="0" err="1"/>
              <a:t>Patrick</a:t>
            </a:r>
            <a:r>
              <a:rPr lang="el-GR" sz="1800" dirty="0"/>
              <a:t> </a:t>
            </a:r>
            <a:r>
              <a:rPr lang="el-GR" sz="1800" dirty="0" err="1"/>
              <a:t>Steptoe</a:t>
            </a:r>
            <a:r>
              <a:rPr lang="el-GR" sz="1800" dirty="0"/>
              <a:t>, γυναικολόγος στο Γενικό Νοσοκομείο του </a:t>
            </a:r>
            <a:r>
              <a:rPr lang="el-GR" sz="1800" dirty="0" err="1"/>
              <a:t>Oldham</a:t>
            </a:r>
            <a:r>
              <a:rPr lang="el-GR" sz="1800" dirty="0"/>
              <a:t> και τον Dr. </a:t>
            </a:r>
            <a:r>
              <a:rPr lang="el-GR" sz="1800" dirty="0" err="1"/>
              <a:t>Robert</a:t>
            </a:r>
            <a:r>
              <a:rPr lang="el-GR" sz="1800" dirty="0"/>
              <a:t> </a:t>
            </a:r>
            <a:r>
              <a:rPr lang="el-GR" sz="1800" dirty="0" err="1"/>
              <a:t>Edwards</a:t>
            </a:r>
            <a:r>
              <a:rPr lang="el-GR" sz="1800" dirty="0"/>
              <a:t>, ψυχολόγο στο Πανεπιστήμιο του </a:t>
            </a:r>
            <a:r>
              <a:rPr lang="el-GR" sz="1800" dirty="0" err="1"/>
              <a:t>Cambridge</a:t>
            </a:r>
            <a:r>
              <a:rPr lang="el-GR" sz="1800" dirty="0"/>
              <a:t>, αν και μέχρι το 1977 όλες τους οι προσπάθειες, κατέληγαν σε εγκυμονούσες γυναίκες, μόνο για μερικές εβδομάδες. Η ιδιαιτερότητα και το ενδιαφέρον για την </a:t>
            </a:r>
            <a:r>
              <a:rPr lang="el-GR" sz="1800" dirty="0" err="1"/>
              <a:t>Lesley</a:t>
            </a:r>
            <a:r>
              <a:rPr lang="el-GR" sz="1800" dirty="0"/>
              <a:t> Brown ξεκίνησε όταν πέρασε επιτυχώς τις πρώτες εβδομάδες της εγκυμοσύνης.</a:t>
            </a:r>
          </a:p>
          <a:p>
            <a:r>
              <a:rPr lang="el-GR" sz="1800" dirty="0"/>
              <a:t>Μέχρι τον Μάρτιο του 2025, εκτιμάται ότι πάνω από 12 εκατομμύρια μωρά έχουν γεννηθεί παγκοσμίως μέσω εξωσωματικής γονιμοποίησης (</a:t>
            </a:r>
            <a:r>
              <a:rPr lang="en-US" sz="1800" dirty="0"/>
              <a:t>IVF) </a:t>
            </a:r>
            <a:r>
              <a:rPr lang="el-GR" sz="1800" dirty="0"/>
              <a:t>και άλλων τεχνικών υποβοηθούμενης αναπαραγωγής (</a:t>
            </a:r>
            <a:r>
              <a:rPr lang="en-US" sz="1800" dirty="0"/>
              <a:t>ART) </a:t>
            </a:r>
            <a:r>
              <a:rPr lang="el-GR" sz="1800" dirty="0"/>
              <a:t>από τη γέννηση του πρώτου μωρού με εξωσωματική το 1978.</a:t>
            </a:r>
            <a:endParaRPr lang="en-US" sz="1800" dirty="0"/>
          </a:p>
          <a:p>
            <a:r>
              <a:rPr lang="el-GR" sz="1800" dirty="0"/>
              <a:t>Στην Ευρώπη, η χρήση της εξωσωματικής ποικίλλει ανά χώρα. Για παράδειγμα, το 2019, στην Ισπανία, σχεδόν 9% των γεννήσεων προήλθαν από υποβοηθούμενες αναπαραγωγικές τεχνικές, ενώ στην Ελλάδα το ποσοστό ήταν 7,5%.</a:t>
            </a:r>
          </a:p>
        </p:txBody>
      </p:sp>
      <p:pic>
        <p:nvPicPr>
          <p:cNvPr id="4" name="Picture 3"/>
          <p:cNvPicPr>
            <a:picLocks noChangeAspect="1"/>
          </p:cNvPicPr>
          <p:nvPr/>
        </p:nvPicPr>
        <p:blipFill>
          <a:blip r:embed="rId2"/>
          <a:stretch>
            <a:fillRect/>
          </a:stretch>
        </p:blipFill>
        <p:spPr>
          <a:xfrm>
            <a:off x="410388" y="1301528"/>
            <a:ext cx="2923510" cy="4935573"/>
          </a:xfrm>
          <a:prstGeom prst="rect">
            <a:avLst/>
          </a:prstGeom>
        </p:spPr>
      </p:pic>
    </p:spTree>
    <p:extLst>
      <p:ext uri="{BB962C8B-B14F-4D97-AF65-F5344CB8AC3E}">
        <p14:creationId xmlns:p14="http://schemas.microsoft.com/office/powerpoint/2010/main" val="199993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3137" y="242703"/>
            <a:ext cx="7202487" cy="939800"/>
          </a:xfrm>
        </p:spPr>
        <p:txBody>
          <a:bodyPr/>
          <a:lstStyle/>
          <a:p>
            <a:r>
              <a:rPr lang="el-GR" sz="2800" b="1" dirty="0">
                <a:solidFill>
                  <a:schemeClr val="accent1"/>
                </a:solidFill>
              </a:rPr>
              <a:t>Ένα παγκόσμιο πρόβλημα</a:t>
            </a:r>
            <a:endParaRPr lang="en-GB" sz="2800" b="1" dirty="0">
              <a:solidFill>
                <a:schemeClr val="accent1"/>
              </a:solidFill>
            </a:endParaRPr>
          </a:p>
        </p:txBody>
      </p:sp>
      <p:sp>
        <p:nvSpPr>
          <p:cNvPr id="2" name="Rectangle 1"/>
          <p:cNvSpPr/>
          <p:nvPr/>
        </p:nvSpPr>
        <p:spPr>
          <a:xfrm>
            <a:off x="818706" y="1233820"/>
            <a:ext cx="10643191" cy="5078313"/>
          </a:xfrm>
          <a:prstGeom prst="rect">
            <a:avLst/>
          </a:prstGeom>
        </p:spPr>
        <p:txBody>
          <a:bodyPr wrap="square">
            <a:spAutoFit/>
          </a:bodyPr>
          <a:lstStyle/>
          <a:p>
            <a:pPr algn="l">
              <a:buNone/>
            </a:pPr>
            <a:r>
              <a:rPr lang="el-GR" b="0" i="0" u="none" strike="noStrike" dirty="0">
                <a:solidFill>
                  <a:srgbClr val="000000"/>
                </a:solidFill>
                <a:effectLst/>
              </a:rPr>
              <a:t>Απόρροια των γενετικών ερευνών είναι η εμπορική ταυτοποίηση γονιδίων, συμπεριλαμβανομένων και ανθρώπινων, ή αλλιώς η κατοχύρωση τους με πατέντες από ιδιωτικές εταιρείες που δραστηριοποιούνται στον τομέα της Βιοτεχνολογίας και της Γενετικής.</a:t>
            </a:r>
            <a:endParaRPr lang="en-US" b="0" i="0" u="none" strike="noStrike" dirty="0">
              <a:solidFill>
                <a:srgbClr val="000000"/>
              </a:solidFill>
              <a:effectLst/>
            </a:endParaRPr>
          </a:p>
          <a:p>
            <a:pPr algn="l">
              <a:buNone/>
            </a:pPr>
            <a:endParaRPr lang="el-GR" b="0" i="0" u="none" strike="noStrike" dirty="0">
              <a:solidFill>
                <a:srgbClr val="000000"/>
              </a:solidFill>
              <a:effectLst/>
            </a:endParaRPr>
          </a:p>
          <a:p>
            <a:pPr algn="l">
              <a:buNone/>
            </a:pPr>
            <a:r>
              <a:rPr lang="el-GR" b="0" i="0" u="none" strike="noStrike" dirty="0">
                <a:solidFill>
                  <a:srgbClr val="000000"/>
                </a:solidFill>
                <a:effectLst/>
              </a:rPr>
              <a:t>Η αρχή έγινε το 1980 στις ΗΠΑ, όταν κατοχυρώθηκε ως πατέντα ένα γενετικά τροποποιημένο βακτήριο με ικανότητα διάσπασης του πετρελαίου. Αντίστοιχα, το 1992, το Ευρωπαϊκό Γραφείο Ευρεσιτεχνιών παραχώρησε δίπλωμα ευρεσιτεχνίας για ένα γενετικά τροποποιημένο ποντίκι, το οποίο χρησιμοποιήθηκε στην έρευνα κατά του καρκίνου.</a:t>
            </a:r>
            <a:endParaRPr lang="en-US" b="0" i="0" u="none" strike="noStrike" dirty="0">
              <a:solidFill>
                <a:srgbClr val="000000"/>
              </a:solidFill>
              <a:effectLst/>
            </a:endParaRPr>
          </a:p>
          <a:p>
            <a:pPr algn="l">
              <a:buNone/>
            </a:pPr>
            <a:endParaRPr lang="el-GR" b="0" i="0" u="none" strike="noStrike" dirty="0">
              <a:solidFill>
                <a:srgbClr val="000000"/>
              </a:solidFill>
              <a:effectLst/>
            </a:endParaRPr>
          </a:p>
          <a:p>
            <a:pPr algn="l">
              <a:buNone/>
            </a:pPr>
            <a:r>
              <a:rPr lang="el-GR" b="0" i="0" u="none" strike="noStrike" dirty="0">
                <a:solidFill>
                  <a:srgbClr val="000000"/>
                </a:solidFill>
                <a:effectLst/>
              </a:rPr>
              <a:t>Ωστόσο, το ζήτημα γίνεται πιο περίπλοκο όταν αφορά την κατοχύρωση δικαιωμάτων σε ανθρώπινα γονίδια. Τα ανθρώπινα γονίδια δεν αποτελούν απλώς βιολογικό υλικό, αλλά συνιστούν βασικό στοιχείο της ταυτότητας κάθε ατόμου.</a:t>
            </a:r>
            <a:endParaRPr lang="en-US" b="0" i="0" u="none" strike="noStrike" dirty="0">
              <a:solidFill>
                <a:srgbClr val="000000"/>
              </a:solidFill>
              <a:effectLst/>
            </a:endParaRPr>
          </a:p>
          <a:p>
            <a:pPr algn="l">
              <a:buNone/>
            </a:pPr>
            <a:endParaRPr lang="el-GR" b="0" i="0" u="none" strike="noStrike" dirty="0">
              <a:solidFill>
                <a:srgbClr val="000000"/>
              </a:solidFill>
              <a:effectLst/>
            </a:endParaRPr>
          </a:p>
          <a:p>
            <a:pPr algn="l"/>
            <a:r>
              <a:rPr lang="el-GR" b="0" i="0" u="none" strike="noStrike" dirty="0">
                <a:solidFill>
                  <a:srgbClr val="000000"/>
                </a:solidFill>
                <a:effectLst/>
              </a:rPr>
              <a:t>Έτσι, αναδύεται ένα έντονο ηθικό και νομικό δίλημμα. Από τη μία πλευρά, μεγάλες εταιρείες επενδύουν τεράστια ποσά στην έρευνα του ανθρώπινου </a:t>
            </a:r>
            <a:r>
              <a:rPr lang="el-GR" b="0" i="0" u="none" strike="noStrike" dirty="0" err="1">
                <a:solidFill>
                  <a:srgbClr val="000000"/>
                </a:solidFill>
                <a:effectLst/>
              </a:rPr>
              <a:t>γονιδιώματος</a:t>
            </a:r>
            <a:r>
              <a:rPr lang="el-GR" b="0" i="0" u="none" strike="noStrike" dirty="0">
                <a:solidFill>
                  <a:srgbClr val="000000"/>
                </a:solidFill>
                <a:effectLst/>
              </a:rPr>
              <a:t>, με σκοπό να αποσβέσουν το κόστος τους μέσω εφαρμογών, όπως η γονιδιακή θεραπεία. Από την άλλη, στους ακαδημαϊκούς κύκλους ενισχύεται η άποψη ότι το ανθρώπινο </a:t>
            </a:r>
            <a:r>
              <a:rPr lang="el-GR" b="0" i="0" u="none" strike="noStrike" dirty="0" err="1">
                <a:solidFill>
                  <a:srgbClr val="000000"/>
                </a:solidFill>
                <a:effectLst/>
              </a:rPr>
              <a:t>γονιδίωμα</a:t>
            </a:r>
            <a:r>
              <a:rPr lang="el-GR" b="0" i="0" u="none" strike="noStrike" dirty="0">
                <a:solidFill>
                  <a:srgbClr val="000000"/>
                </a:solidFill>
                <a:effectLst/>
              </a:rPr>
              <a:t> είναι κοινή κληρονομιά της ανθρωπότητας και δεν μπορεί να ανήκει αποκλειστικά σε κανέναν.</a:t>
            </a:r>
          </a:p>
        </p:txBody>
      </p:sp>
    </p:spTree>
    <p:extLst>
      <p:ext uri="{BB962C8B-B14F-4D97-AF65-F5344CB8AC3E}">
        <p14:creationId xmlns:p14="http://schemas.microsoft.com/office/powerpoint/2010/main" val="425748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Ηθική &amp; Φιλοσοφία</a:t>
            </a:r>
            <a:endParaRPr lang="en-GB" sz="2800" b="1" dirty="0">
              <a:solidFill>
                <a:schemeClr val="bg1"/>
              </a:solidFill>
            </a:endParaRPr>
          </a:p>
        </p:txBody>
      </p:sp>
      <p:sp>
        <p:nvSpPr>
          <p:cNvPr id="4" name="TextBox 3"/>
          <p:cNvSpPr txBox="1"/>
          <p:nvPr/>
        </p:nvSpPr>
        <p:spPr>
          <a:xfrm>
            <a:off x="552893" y="2211571"/>
            <a:ext cx="10611293" cy="2862322"/>
          </a:xfrm>
          <a:prstGeom prst="rect">
            <a:avLst/>
          </a:prstGeom>
          <a:noFill/>
        </p:spPr>
        <p:txBody>
          <a:bodyPr wrap="square" rtlCol="0">
            <a:spAutoFit/>
          </a:bodyPr>
          <a:lstStyle/>
          <a:p>
            <a:r>
              <a:rPr lang="el-GR" dirty="0"/>
              <a:t>H βιοηθική αποτελεί κλάδο της ηθικής φιλοσοφίας, που ασχολείται με την αξιολόγηση της συμπεριφοράς και των πράξεων του ανθρώπου έτσι ώστε να μην εμποδίζονται οι ευεργετικές εφαρμογές της νέας γνώσης (της γενετικής και των νέων τεχνολογιών γενικότερα) και να περιορίζονται οι κίνδυνοι από τις βλαβερές συνέπειές αυτών. </a:t>
            </a:r>
          </a:p>
          <a:p>
            <a:endParaRPr lang="el-GR" dirty="0"/>
          </a:p>
          <a:p>
            <a:r>
              <a:rPr lang="el-GR" dirty="0"/>
              <a:t>Το αντικείμενο της βιοηθικής έχει σχεδόν αποκρυσταλλωθεί, αλλά είναι φυσικό και πρέπον να μένει το πεδίο ανοικτό για τα νέα προβλήματα που δημιουργούνται καθημερινά.</a:t>
            </a:r>
          </a:p>
          <a:p>
            <a:endParaRPr lang="el-GR" dirty="0"/>
          </a:p>
          <a:p>
            <a:r>
              <a:rPr lang="el-GR" dirty="0"/>
              <a:t> Ό,τι είναι ιατρικά εντυπωσιακό δε σημαίνει κατ’ ανάγκη ότι είναι και ηθικά αποδεκτό. Σ’ αυτή την διαπίστωση χρωστάει την ύπαρξή της και η βιοηθική.</a:t>
            </a:r>
          </a:p>
        </p:txBody>
      </p:sp>
    </p:spTree>
    <p:extLst>
      <p:ext uri="{BB962C8B-B14F-4D97-AF65-F5344CB8AC3E}">
        <p14:creationId xmlns:p14="http://schemas.microsoft.com/office/powerpoint/2010/main" val="189842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3137" y="242703"/>
            <a:ext cx="7202487" cy="939800"/>
          </a:xfrm>
        </p:spPr>
        <p:txBody>
          <a:bodyPr/>
          <a:lstStyle/>
          <a:p>
            <a:r>
              <a:rPr lang="el-GR" sz="2800" b="1" dirty="0">
                <a:solidFill>
                  <a:schemeClr val="accent1"/>
                </a:solidFill>
              </a:rPr>
              <a:t>Ένα παγκόσμιο πρόβλημα</a:t>
            </a:r>
            <a:endParaRPr lang="en-GB" sz="2800" b="1" dirty="0">
              <a:solidFill>
                <a:schemeClr val="accent1"/>
              </a:solidFill>
            </a:endParaRPr>
          </a:p>
        </p:txBody>
      </p:sp>
      <p:sp>
        <p:nvSpPr>
          <p:cNvPr id="3" name="Rectangle 2"/>
          <p:cNvSpPr/>
          <p:nvPr/>
        </p:nvSpPr>
        <p:spPr>
          <a:xfrm>
            <a:off x="474053" y="1323544"/>
            <a:ext cx="10271051" cy="4524315"/>
          </a:xfrm>
          <a:prstGeom prst="rect">
            <a:avLst/>
          </a:prstGeom>
        </p:spPr>
        <p:txBody>
          <a:bodyPr wrap="square">
            <a:spAutoFit/>
          </a:bodyPr>
          <a:lstStyle/>
          <a:p>
            <a:pPr>
              <a:buNone/>
            </a:pPr>
            <a:r>
              <a:rPr lang="el-GR" b="1" dirty="0"/>
              <a:t>Το Ευρωπαϊκό Κοινοβούλιο και η νομοθεσία περί βιοτεχνολογίας</a:t>
            </a:r>
            <a:endParaRPr lang="el-GR" dirty="0"/>
          </a:p>
          <a:p>
            <a:pPr>
              <a:buFont typeface="Arial" panose="020B0604020202020204" pitchFamily="34" charset="0"/>
              <a:buChar char="•"/>
            </a:pPr>
            <a:r>
              <a:rPr lang="el-GR" dirty="0"/>
              <a:t>Το 1995, το Ευρωπαϊκό Κοινοβούλιο πράγματι συζήτησε θέματα που αφορούν τις πατέντες σε γενετικά τροποποιημένους οργανισμούς (ΓΤΟ) και ανθρώπινα γονίδια.</a:t>
            </a:r>
          </a:p>
          <a:p>
            <a:pPr>
              <a:buFont typeface="Arial" panose="020B0604020202020204" pitchFamily="34" charset="0"/>
              <a:buChar char="•"/>
            </a:pPr>
            <a:r>
              <a:rPr lang="el-GR" dirty="0"/>
              <a:t>Η </a:t>
            </a:r>
            <a:r>
              <a:rPr lang="el-GR" b="1" dirty="0"/>
              <a:t>Οδηγία 98/44/ΕΚ</a:t>
            </a:r>
            <a:r>
              <a:rPr lang="el-GR" dirty="0"/>
              <a:t> (που ψηφίστηκε το 1998) επιτρέπει την κατοχύρωση ευρεσιτεχνιών σε γενετικά τροποποιημένα φυτά και ζώα, </a:t>
            </a:r>
            <a:r>
              <a:rPr lang="el-GR" b="1" dirty="0"/>
              <a:t>αλλά όχι σε ανθρώπινα γονίδια "ως έχουν"</a:t>
            </a:r>
            <a:r>
              <a:rPr lang="el-GR" dirty="0"/>
              <a:t>, δηλαδή στη φυσική τους μορφή.</a:t>
            </a:r>
          </a:p>
          <a:p>
            <a:pPr>
              <a:buNone/>
            </a:pPr>
            <a:endParaRPr lang="el-GR" b="1" dirty="0"/>
          </a:p>
          <a:p>
            <a:pPr>
              <a:buNone/>
            </a:pPr>
            <a:r>
              <a:rPr lang="el-GR" b="1" dirty="0"/>
              <a:t>Η κατάσταση στις ΗΠΑ</a:t>
            </a:r>
            <a:endParaRPr lang="el-GR" dirty="0"/>
          </a:p>
          <a:p>
            <a:pPr>
              <a:buFont typeface="Arial" panose="020B0604020202020204" pitchFamily="34" charset="0"/>
              <a:buChar char="•"/>
            </a:pPr>
            <a:r>
              <a:rPr lang="el-GR" dirty="0"/>
              <a:t>Στις </a:t>
            </a:r>
            <a:r>
              <a:rPr lang="el-GR" b="1" dirty="0"/>
              <a:t>Ηνωμένες Πολιτείες</a:t>
            </a:r>
            <a:r>
              <a:rPr lang="el-GR" dirty="0"/>
              <a:t>, το </a:t>
            </a:r>
            <a:r>
              <a:rPr lang="el-GR" b="1" dirty="0"/>
              <a:t>Γραφείο Ευρεσιτεχνιών και Εμπορικών Σημάτων των ΗΠΑ (</a:t>
            </a:r>
            <a:r>
              <a:rPr lang="en-US" b="1" dirty="0"/>
              <a:t>USPTO)</a:t>
            </a:r>
            <a:r>
              <a:rPr lang="el-GR" b="1" dirty="0"/>
              <a:t> </a:t>
            </a:r>
            <a:r>
              <a:rPr lang="el-GR" dirty="0"/>
              <a:t>επέτρεπε μέχρι το 2013 την κατοχύρωση </a:t>
            </a:r>
            <a:r>
              <a:rPr lang="el-GR" b="1" dirty="0"/>
              <a:t>ανθρώπινων γονιδίων</a:t>
            </a:r>
            <a:r>
              <a:rPr lang="el-GR" dirty="0"/>
              <a:t>.</a:t>
            </a:r>
          </a:p>
          <a:p>
            <a:pPr>
              <a:buFont typeface="Arial" panose="020B0604020202020204" pitchFamily="34" charset="0"/>
              <a:buChar char="•"/>
            </a:pPr>
            <a:r>
              <a:rPr lang="el-GR" dirty="0"/>
              <a:t>Όμως, με την απόφαση του </a:t>
            </a:r>
            <a:r>
              <a:rPr lang="el-GR" b="1" dirty="0" err="1"/>
              <a:t>Ανωτάτου</a:t>
            </a:r>
            <a:r>
              <a:rPr lang="el-GR" b="1" dirty="0"/>
              <a:t> Δικαστηρίου στην υπόθεση "</a:t>
            </a:r>
            <a:r>
              <a:rPr lang="en-US" b="1" dirty="0"/>
              <a:t>Association for Molecular Pathology v. Myriad Genetics" </a:t>
            </a:r>
            <a:r>
              <a:rPr lang="el-GR" b="1" dirty="0"/>
              <a:t>το 2013</a:t>
            </a:r>
            <a:r>
              <a:rPr lang="el-GR" dirty="0"/>
              <a:t>, κρίθηκε ότι </a:t>
            </a:r>
            <a:r>
              <a:rPr lang="el-GR" b="1" dirty="0"/>
              <a:t>τα φυσικά ανθρώπινα γονίδια δεν μπορούν να κατοχυρωθούν με πατέντες</a:t>
            </a:r>
            <a:r>
              <a:rPr lang="el-GR" dirty="0"/>
              <a:t>, αν και επιτρέπεται η κατοχύρωση γενετικά τροποποιημένων ή συνθετικών γονιδίων.</a:t>
            </a:r>
          </a:p>
          <a:p>
            <a:pPr>
              <a:buFont typeface="Arial" panose="020B0604020202020204" pitchFamily="34" charset="0"/>
              <a:buChar char="•"/>
            </a:pPr>
            <a:r>
              <a:rPr lang="el-GR" dirty="0"/>
              <a:t>Οι ΗΠΑ εξακολουθούν να επιτρέπουν την κατοχύρωση </a:t>
            </a:r>
            <a:r>
              <a:rPr lang="el-GR" dirty="0" err="1"/>
              <a:t>πατεντών</a:t>
            </a:r>
            <a:r>
              <a:rPr lang="el-GR" dirty="0"/>
              <a:t> σε </a:t>
            </a:r>
            <a:r>
              <a:rPr lang="el-GR" b="1" dirty="0"/>
              <a:t>γενετικά τροποποιημένα φυτά, ζώα και οργανισμούς</a:t>
            </a:r>
            <a:r>
              <a:rPr lang="el-GR" dirty="0"/>
              <a:t>.</a:t>
            </a:r>
          </a:p>
        </p:txBody>
      </p:sp>
      <p:pic>
        <p:nvPicPr>
          <p:cNvPr id="4" name="Picture 3"/>
          <p:cNvPicPr>
            <a:picLocks noChangeAspect="1"/>
          </p:cNvPicPr>
          <p:nvPr/>
        </p:nvPicPr>
        <p:blipFill>
          <a:blip r:embed="rId2"/>
          <a:stretch>
            <a:fillRect/>
          </a:stretch>
        </p:blipFill>
        <p:spPr>
          <a:xfrm>
            <a:off x="0" y="0"/>
            <a:ext cx="1840537" cy="1245476"/>
          </a:xfrm>
          <a:prstGeom prst="rect">
            <a:avLst/>
          </a:prstGeom>
        </p:spPr>
      </p:pic>
      <p:pic>
        <p:nvPicPr>
          <p:cNvPr id="5" name="Picture 4"/>
          <p:cNvPicPr>
            <a:picLocks noChangeAspect="1"/>
          </p:cNvPicPr>
          <p:nvPr/>
        </p:nvPicPr>
        <p:blipFill>
          <a:blip r:embed="rId3"/>
          <a:stretch>
            <a:fillRect/>
          </a:stretch>
        </p:blipFill>
        <p:spPr>
          <a:xfrm>
            <a:off x="10453808" y="5612524"/>
            <a:ext cx="1738192" cy="1245476"/>
          </a:xfrm>
          <a:prstGeom prst="rect">
            <a:avLst/>
          </a:prstGeom>
        </p:spPr>
      </p:pic>
    </p:spTree>
    <p:extLst>
      <p:ext uri="{BB962C8B-B14F-4D97-AF65-F5344CB8AC3E}">
        <p14:creationId xmlns:p14="http://schemas.microsoft.com/office/powerpoint/2010/main" val="1296272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754" y="80600"/>
            <a:ext cx="8380116" cy="1716258"/>
          </a:xfrm>
          <a:solidFill>
            <a:schemeClr val="bg1">
              <a:lumMod val="75000"/>
            </a:schemeClr>
          </a:solidFill>
        </p:spPr>
        <p:txBody>
          <a:bodyPr/>
          <a:lstStyle/>
          <a:p>
            <a:r>
              <a:rPr lang="el-GR" sz="2800" dirty="0">
                <a:solidFill>
                  <a:srgbClr val="C00000"/>
                </a:solidFill>
              </a:rPr>
              <a:t>Σύμβαση για την Προστασία των Δικαιωμάτων και της Αξιοπρέπειας του Ανθρώπινου Όντος σε σχέση με τις εφαρμογές της Βιολογίας και της Ιατρικής</a:t>
            </a:r>
            <a:endParaRPr lang="en-GB" sz="2800" b="1" dirty="0">
              <a:solidFill>
                <a:srgbClr val="C00000"/>
              </a:solidFill>
            </a:endParaRPr>
          </a:p>
        </p:txBody>
      </p:sp>
      <p:sp>
        <p:nvSpPr>
          <p:cNvPr id="2" name="Rectangle 1"/>
          <p:cNvSpPr/>
          <p:nvPr/>
        </p:nvSpPr>
        <p:spPr>
          <a:xfrm>
            <a:off x="180754" y="2103331"/>
            <a:ext cx="11164186" cy="3693319"/>
          </a:xfrm>
          <a:prstGeom prst="rect">
            <a:avLst/>
          </a:prstGeom>
        </p:spPr>
        <p:txBody>
          <a:bodyPr wrap="square">
            <a:spAutoFit/>
          </a:bodyPr>
          <a:lstStyle/>
          <a:p>
            <a:r>
              <a:rPr lang="el-GR" dirty="0"/>
              <a:t>Τα κράτη-μέλη του </a:t>
            </a:r>
            <a:r>
              <a:rPr lang="el-GR" b="1" dirty="0">
                <a:solidFill>
                  <a:schemeClr val="accent1"/>
                </a:solidFill>
              </a:rPr>
              <a:t>Συμβουλίου της Ευρώπης </a:t>
            </a:r>
            <a:r>
              <a:rPr lang="el-GR" dirty="0"/>
              <a:t>συνέταξαν στο Οβιέδο (</a:t>
            </a:r>
            <a:r>
              <a:rPr lang="el-GR" dirty="0" err="1"/>
              <a:t>Oviedo</a:t>
            </a:r>
            <a:r>
              <a:rPr lang="el-GR" dirty="0"/>
              <a:t>) το 1997 τη Σύμβαση για την Προστασία των Δικαιωμάτων και της Αξιοπρέπειας του Ανθρώπινου Όντος σε σχέση με τις εφαρμογές της Βιολογίας και της Ιατρικής. Η Σύμβαση επεκτάθηκε στο Παρίσι το 1998 με άρθρα που αφορούν στην κλωνοποίηση. Ενδεικτικά παρατίθενται τα πιο σημαντικά άρθρα που σχετίζονται με τη διασφάλιση βασικών ανθρώπινων δικαιωμάτων.</a:t>
            </a:r>
          </a:p>
          <a:p>
            <a:endParaRPr lang="el-GR" dirty="0"/>
          </a:p>
          <a:p>
            <a:r>
              <a:rPr lang="el-GR" dirty="0"/>
              <a:t>«Απαγορεύεται οποιαδήποτε παρεμβολή με σκοπό τη δημιουργία ανθρώπινου όντος γενετικά όμοιου με άλλο ανθρώπινο ον, ζωντανού ή νεκρού», Άρθρο 1.</a:t>
            </a:r>
          </a:p>
          <a:p>
            <a:endParaRPr lang="el-GR" dirty="0"/>
          </a:p>
          <a:p>
            <a:r>
              <a:rPr lang="el-GR" dirty="0"/>
              <a:t> «Κάθε άτομο έχει δικαίωμα να γνωρίζει οποιαδήποτε πληροφορία αφορά την υγεία του», Άρθρο 10. </a:t>
            </a:r>
          </a:p>
          <a:p>
            <a:endParaRPr lang="el-GR" dirty="0"/>
          </a:p>
          <a:p>
            <a:r>
              <a:rPr lang="el-GR" dirty="0"/>
              <a:t>«Απαγορεύεται κάθε είδους διάκριση εναντίον ατόμου με βάση κληρονομικά του χαρακτηριστικά», Άρθρο 11.</a:t>
            </a:r>
          </a:p>
          <a:p>
            <a:endParaRPr lang="el-GR" dirty="0"/>
          </a:p>
        </p:txBody>
      </p:sp>
      <p:pic>
        <p:nvPicPr>
          <p:cNvPr id="3" name="Picture 2"/>
          <p:cNvPicPr>
            <a:picLocks noChangeAspect="1"/>
          </p:cNvPicPr>
          <p:nvPr/>
        </p:nvPicPr>
        <p:blipFill>
          <a:blip r:embed="rId2"/>
          <a:stretch>
            <a:fillRect/>
          </a:stretch>
        </p:blipFill>
        <p:spPr>
          <a:xfrm>
            <a:off x="8677828" y="53783"/>
            <a:ext cx="2619375" cy="1743075"/>
          </a:xfrm>
          <a:prstGeom prst="rect">
            <a:avLst/>
          </a:prstGeom>
        </p:spPr>
      </p:pic>
    </p:spTree>
    <p:extLst>
      <p:ext uri="{BB962C8B-B14F-4D97-AF65-F5344CB8AC3E}">
        <p14:creationId xmlns:p14="http://schemas.microsoft.com/office/powerpoint/2010/main" val="2001632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2" y="4043381"/>
            <a:ext cx="11164186" cy="2585323"/>
          </a:xfrm>
          <a:prstGeom prst="rect">
            <a:avLst/>
          </a:prstGeom>
        </p:spPr>
        <p:txBody>
          <a:bodyPr wrap="square">
            <a:spAutoFit/>
          </a:bodyPr>
          <a:lstStyle/>
          <a:p>
            <a:endParaRPr lang="el-GR" dirty="0"/>
          </a:p>
          <a:p>
            <a:r>
              <a:rPr lang="el-GR" dirty="0"/>
              <a:t>Η </a:t>
            </a:r>
            <a:r>
              <a:rPr lang="el-GR" b="1" dirty="0">
                <a:solidFill>
                  <a:schemeClr val="accent1"/>
                </a:solidFill>
              </a:rPr>
              <a:t>ΟΥΝΕΣΚΟ </a:t>
            </a:r>
            <a:r>
              <a:rPr lang="el-GR" dirty="0"/>
              <a:t>έχει, επίσης, διατυπώσει αντίστοιχες διατάξεις όπως η Διακήρυξη για το Ανθρώπινο </a:t>
            </a:r>
            <a:r>
              <a:rPr lang="el-GR" dirty="0" err="1"/>
              <a:t>Γονιδίωμα</a:t>
            </a:r>
            <a:r>
              <a:rPr lang="el-GR" dirty="0"/>
              <a:t> και τα Ανθρώπινα δικαιώματα σύμφωνα με το άρθρο 10 της οποίας «Καμία έρευνα δε μπορεί να υπερισχύσει των θεμελιωδών ελευθεριών και της αξιοπρέπειας του ατόμου».</a:t>
            </a:r>
          </a:p>
          <a:p>
            <a:endParaRPr lang="el-GR" dirty="0"/>
          </a:p>
          <a:p>
            <a:r>
              <a:rPr lang="el-GR" i="1" dirty="0"/>
              <a:t>Η ανθρώπινη κλωνοποίηση βρίσκεται προ των πυλών</a:t>
            </a:r>
            <a:r>
              <a:rPr lang="el-GR" dirty="0"/>
              <a:t>. Εάν όμως  δεν γίνουν αποδεκτοί οι βασικοί κανόνες βιοηθικής  για την ορθή εφαρμογή της, είναι πιθανό να προκαλέσει ανυπέρβλητα προβλήματα τόσο στις σχέσεις των ανθρώπων μεταξύ τους, όσο και στις φιλοσοφικές τους απόψεις για την ίδια τη ζωή.</a:t>
            </a:r>
          </a:p>
          <a:p>
            <a:endParaRPr lang="el-GR" dirty="0"/>
          </a:p>
        </p:txBody>
      </p:sp>
      <p:sp>
        <p:nvSpPr>
          <p:cNvPr id="3" name="Title 2"/>
          <p:cNvSpPr>
            <a:spLocks noGrp="1"/>
          </p:cNvSpPr>
          <p:nvPr>
            <p:ph type="title"/>
          </p:nvPr>
        </p:nvSpPr>
        <p:spPr>
          <a:xfrm>
            <a:off x="262271" y="232071"/>
            <a:ext cx="10917767" cy="939800"/>
          </a:xfrm>
        </p:spPr>
        <p:txBody>
          <a:bodyPr/>
          <a:lstStyle/>
          <a:p>
            <a:r>
              <a:rPr lang="el-GR" sz="2800" dirty="0">
                <a:solidFill>
                  <a:srgbClr val="C00000"/>
                </a:solidFill>
              </a:rPr>
              <a:t>Διακήρυξη της </a:t>
            </a:r>
            <a:r>
              <a:rPr lang="en-US" sz="2800" dirty="0">
                <a:solidFill>
                  <a:srgbClr val="C00000"/>
                </a:solidFill>
              </a:rPr>
              <a:t>UNESCO</a:t>
            </a:r>
            <a:r>
              <a:rPr lang="el-GR" sz="2800" dirty="0">
                <a:solidFill>
                  <a:srgbClr val="C00000"/>
                </a:solidFill>
              </a:rPr>
              <a:t> για το Ανθρώπινο Γονιδίωμα και τα Ανθρώπινα Δικαιώματα </a:t>
            </a:r>
          </a:p>
        </p:txBody>
      </p:sp>
      <p:pic>
        <p:nvPicPr>
          <p:cNvPr id="4" name="Picture 3"/>
          <p:cNvPicPr>
            <a:picLocks noChangeAspect="1"/>
          </p:cNvPicPr>
          <p:nvPr/>
        </p:nvPicPr>
        <p:blipFill>
          <a:blip r:embed="rId2"/>
          <a:stretch>
            <a:fillRect/>
          </a:stretch>
        </p:blipFill>
        <p:spPr>
          <a:xfrm>
            <a:off x="3432102" y="1350548"/>
            <a:ext cx="3117554" cy="2514156"/>
          </a:xfrm>
          <a:prstGeom prst="rect">
            <a:avLst/>
          </a:prstGeom>
        </p:spPr>
      </p:pic>
    </p:spTree>
    <p:extLst>
      <p:ext uri="{BB962C8B-B14F-4D97-AF65-F5344CB8AC3E}">
        <p14:creationId xmlns:p14="http://schemas.microsoft.com/office/powerpoint/2010/main" val="3683727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72894" y="423456"/>
            <a:ext cx="8829041" cy="939800"/>
          </a:xfrm>
        </p:spPr>
        <p:txBody>
          <a:bodyPr/>
          <a:lstStyle/>
          <a:p>
            <a:r>
              <a:rPr lang="el-GR" sz="2800" b="1" dirty="0">
                <a:solidFill>
                  <a:schemeClr val="accent1"/>
                </a:solidFill>
              </a:rPr>
              <a:t>Εθνική Επιτροπή Βιοηθικής και </a:t>
            </a:r>
            <a:r>
              <a:rPr lang="el-GR" sz="2800" b="1" dirty="0" err="1">
                <a:solidFill>
                  <a:schemeClr val="accent1"/>
                </a:solidFill>
              </a:rPr>
              <a:t>Τεχνοηθικής</a:t>
            </a:r>
            <a:br>
              <a:rPr lang="el-GR" sz="2800" b="1" dirty="0"/>
            </a:br>
            <a:endParaRPr lang="en-GB" sz="2800" b="1" dirty="0">
              <a:solidFill>
                <a:schemeClr val="accent1"/>
              </a:solidFill>
            </a:endParaRPr>
          </a:p>
        </p:txBody>
      </p:sp>
      <p:sp>
        <p:nvSpPr>
          <p:cNvPr id="2" name="Rectangle 1"/>
          <p:cNvSpPr/>
          <p:nvPr/>
        </p:nvSpPr>
        <p:spPr>
          <a:xfrm>
            <a:off x="1972893" y="5445272"/>
            <a:ext cx="8340687" cy="646331"/>
          </a:xfrm>
          <a:prstGeom prst="rect">
            <a:avLst/>
          </a:prstGeom>
        </p:spPr>
        <p:txBody>
          <a:bodyPr wrap="square">
            <a:spAutoFit/>
          </a:bodyPr>
          <a:lstStyle/>
          <a:p>
            <a:r>
              <a:rPr lang="en-US" dirty="0">
                <a:hlinkClick r:id="rId2"/>
              </a:rPr>
              <a:t>http://www.bioethics.gr</a:t>
            </a:r>
            <a:endParaRPr lang="el-GR" dirty="0"/>
          </a:p>
          <a:p>
            <a:endParaRPr lang="el-GR" dirty="0"/>
          </a:p>
        </p:txBody>
      </p:sp>
      <p:sp>
        <p:nvSpPr>
          <p:cNvPr id="3" name="Rectangle 2"/>
          <p:cNvSpPr/>
          <p:nvPr/>
        </p:nvSpPr>
        <p:spPr>
          <a:xfrm>
            <a:off x="1856409" y="1363256"/>
            <a:ext cx="8945526" cy="4524315"/>
          </a:xfrm>
          <a:prstGeom prst="rect">
            <a:avLst/>
          </a:prstGeom>
        </p:spPr>
        <p:txBody>
          <a:bodyPr wrap="square">
            <a:spAutoFit/>
          </a:bodyPr>
          <a:lstStyle/>
          <a:p>
            <a:r>
              <a:rPr lang="el-GR" b="0" i="0" u="none" strike="noStrike" dirty="0">
                <a:solidFill>
                  <a:srgbClr val="000000"/>
                </a:solidFill>
                <a:effectLst/>
              </a:rPr>
              <a:t>Στην Ελλάδα υπάρχει η </a:t>
            </a:r>
            <a:r>
              <a:rPr lang="el-GR" b="1" i="0" u="none" strike="noStrike" dirty="0">
                <a:solidFill>
                  <a:srgbClr val="000000"/>
                </a:solidFill>
                <a:effectLst/>
              </a:rPr>
              <a:t>Εθνική Επιτροπή Βιοηθικής και </a:t>
            </a:r>
            <a:r>
              <a:rPr lang="el-GR" b="1" i="0" u="none" strike="noStrike" dirty="0" err="1">
                <a:solidFill>
                  <a:srgbClr val="000000"/>
                </a:solidFill>
                <a:effectLst/>
              </a:rPr>
              <a:t>Τεχνοηθικής</a:t>
            </a:r>
            <a:r>
              <a:rPr lang="el-GR" b="0" i="0" u="none" strike="noStrike" dirty="0">
                <a:solidFill>
                  <a:srgbClr val="000000"/>
                </a:solidFill>
                <a:effectLst/>
              </a:rPr>
              <a:t>.</a:t>
            </a:r>
            <a:r>
              <a:rPr lang="el-GR" b="0" i="0" u="none" strike="noStrike" dirty="0">
                <a:solidFill>
                  <a:srgbClr val="000000"/>
                </a:solidFill>
                <a:effectLst/>
                <a:latin typeface="-webkit-standard"/>
              </a:rPr>
              <a:t> </a:t>
            </a:r>
            <a:r>
              <a:rPr lang="el-GR" b="0" i="0" u="none" strike="noStrike" dirty="0">
                <a:solidFill>
                  <a:srgbClr val="000000"/>
                </a:solidFill>
                <a:effectLst/>
              </a:rPr>
              <a:t>Η Επιτροπή αυτή συστάθηκε τον Απρίλιο του 2021, αντικαθιστώντας την προγενέστερη Εθνική Επιτροπή Βιοηθικής που είχε ιδρυθεί το 1998.</a:t>
            </a:r>
            <a:endParaRPr lang="el-GR" dirty="0"/>
          </a:p>
          <a:p>
            <a:endParaRPr lang="el-GR" dirty="0"/>
          </a:p>
          <a:p>
            <a:r>
              <a:rPr lang="el-GR" dirty="0"/>
              <a:t>Η Επιτροπή  ασκεί αποκλειστικά συμβουλευτικές αρμοδιότητες, απευθυνόμενη, είτε με δική της πρωτοβουλία είτε εφόσον της ζητηθεί, προς οποιοδήποτε όργανο της Πολιτείας. Αποστολή της είναι η ανάδειξη της στενής σύνδεσης των εφαρμογών των βιολογικών επιστημών με τις σύγχρονες κοινωνικές αξίες. Αναγκαία στοιχεία αυτής της αποστολής είναι τόσο η έγκυρη ενημέρωση των πολιτών, όσο και η κατάλληλη υποστήριξη των συναφών κρατικών πολιτικών.</a:t>
            </a:r>
            <a:br>
              <a:rPr lang="el-GR" dirty="0"/>
            </a:br>
            <a:br>
              <a:rPr lang="el-GR" dirty="0"/>
            </a:br>
            <a:r>
              <a:rPr lang="el-GR" dirty="0"/>
              <a:t>Στο πλαίσιο αυτό, η Επιτροπή παρακολουθεί και επεξεργάζεται τα ηθικά, κοινωνικά και νομικά ζητήματα που προκύπτουν με εντεινόμενο ρυθμό από την διαρκή εξέλιξη της βιολογίας, της </a:t>
            </a:r>
            <a:r>
              <a:rPr lang="el-GR" dirty="0" err="1"/>
              <a:t>βιοϊατρικής</a:t>
            </a:r>
            <a:r>
              <a:rPr lang="el-GR" dirty="0"/>
              <a:t>, της γενετικής και της βιοτεχνολογίας, εκδίδοντας σχετικές εισηγήσεις. </a:t>
            </a:r>
          </a:p>
          <a:p>
            <a:r>
              <a:rPr lang="el-GR" b="0" i="0" u="none" strike="noStrike" dirty="0">
                <a:solidFill>
                  <a:srgbClr val="000000"/>
                </a:solidFill>
                <a:effectLst/>
              </a:rPr>
              <a:t>.</a:t>
            </a:r>
            <a:r>
              <a:rPr lang="el-GR" b="0" i="0" u="none" strike="noStrike" dirty="0">
                <a:solidFill>
                  <a:srgbClr val="000000"/>
                </a:solidFill>
                <a:effectLst/>
                <a:latin typeface="-webkit-standard"/>
              </a:rPr>
              <a:t> ​</a:t>
            </a:r>
            <a:endParaRPr lang="el-GR" dirty="0"/>
          </a:p>
        </p:txBody>
      </p:sp>
    </p:spTree>
    <p:extLst>
      <p:ext uri="{BB962C8B-B14F-4D97-AF65-F5344CB8AC3E}">
        <p14:creationId xmlns:p14="http://schemas.microsoft.com/office/powerpoint/2010/main" val="3457059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Θέση περιεχομένου"/>
          <p:cNvSpPr>
            <a:spLocks noGrp="1"/>
          </p:cNvSpPr>
          <p:nvPr>
            <p:ph sz="quarter" idx="1"/>
          </p:nvPr>
        </p:nvSpPr>
        <p:spPr>
          <a:xfrm>
            <a:off x="1919288" y="1470174"/>
            <a:ext cx="8281987" cy="5038725"/>
          </a:xfrm>
        </p:spPr>
        <p:txBody>
          <a:bodyPr/>
          <a:lstStyle/>
          <a:p>
            <a:pPr eaLnBrk="1" hangingPunct="1"/>
            <a:r>
              <a:rPr lang="el-GR" sz="2400" dirty="0"/>
              <a:t>Η Επιτροπή συγκροτείται από εννέα  επιστήμονες με αποστολή την ανάδειξη της στενής σύνδεσης των εφαρμογών των βιολογικών επιστημών με τις σύγχρονες κοινωνικές αξίες.</a:t>
            </a:r>
          </a:p>
          <a:p>
            <a:pPr eaLnBrk="1" hangingPunct="1"/>
            <a:r>
              <a:rPr lang="el-GR" sz="2400" dirty="0"/>
              <a:t>παρακολουθεί και επεξεργάζεται τα ηθικά, κοινωνικά και νομικά ζητήματα που προκύπτουν με εντεινόμενο ρυθμό από την διαρκή εξέλιξη της βιολογίας, της </a:t>
            </a:r>
            <a:r>
              <a:rPr lang="el-GR" sz="2400" dirty="0" err="1"/>
              <a:t>βιοϊατρικής</a:t>
            </a:r>
            <a:r>
              <a:rPr lang="el-GR" sz="2400" dirty="0"/>
              <a:t>, της γενετικής και της βιοτεχνολογίας</a:t>
            </a:r>
          </a:p>
          <a:p>
            <a:pPr eaLnBrk="1" hangingPunct="1"/>
            <a:r>
              <a:rPr lang="el-GR" sz="2400" dirty="0"/>
              <a:t>διατυπώνει προτάσεις για τη θέσπιση νομοθεσίας ή τη λήψη άλλων μέτρων πολιτικής από την πλευρά της Πολιτείας.</a:t>
            </a:r>
            <a:br>
              <a:rPr lang="el-GR" sz="2400" dirty="0"/>
            </a:br>
            <a:endParaRPr lang="el-GR" sz="2400" dirty="0"/>
          </a:p>
        </p:txBody>
      </p:sp>
      <p:pic>
        <p:nvPicPr>
          <p:cNvPr id="3" name="Picture 2"/>
          <p:cNvPicPr>
            <a:picLocks noChangeAspect="1"/>
          </p:cNvPicPr>
          <p:nvPr/>
        </p:nvPicPr>
        <p:blipFill>
          <a:blip r:embed="rId2"/>
          <a:stretch>
            <a:fillRect/>
          </a:stretch>
        </p:blipFill>
        <p:spPr>
          <a:xfrm>
            <a:off x="2185619" y="5940168"/>
            <a:ext cx="8394920" cy="676715"/>
          </a:xfrm>
          <a:prstGeom prst="rect">
            <a:avLst/>
          </a:prstGeom>
        </p:spPr>
      </p:pic>
      <p:sp>
        <p:nvSpPr>
          <p:cNvPr id="7" name="Title 1"/>
          <p:cNvSpPr>
            <a:spLocks noGrp="1"/>
          </p:cNvSpPr>
          <p:nvPr>
            <p:ph type="title"/>
          </p:nvPr>
        </p:nvSpPr>
        <p:spPr>
          <a:xfrm>
            <a:off x="1972894" y="423456"/>
            <a:ext cx="7202487" cy="939800"/>
          </a:xfrm>
        </p:spPr>
        <p:txBody>
          <a:bodyPr/>
          <a:lstStyle/>
          <a:p>
            <a:r>
              <a:rPr lang="el-GR" sz="2800" b="1" dirty="0">
                <a:solidFill>
                  <a:schemeClr val="accent1"/>
                </a:solidFill>
              </a:rPr>
              <a:t>Εθνική Επιτροπή Βιοηθικής</a:t>
            </a:r>
            <a:br>
              <a:rPr lang="el-GR" sz="2800" b="1" dirty="0"/>
            </a:br>
            <a:endParaRPr lang="en-GB" sz="2800" b="1" dirty="0">
              <a:solidFill>
                <a:schemeClr val="accent1"/>
              </a:solidFill>
            </a:endParaRPr>
          </a:p>
        </p:txBody>
      </p:sp>
    </p:spTree>
    <p:extLst>
      <p:ext uri="{BB962C8B-B14F-4D97-AF65-F5344CB8AC3E}">
        <p14:creationId xmlns:p14="http://schemas.microsoft.com/office/powerpoint/2010/main" val="2068313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19647" y="327763"/>
            <a:ext cx="7202487" cy="939800"/>
          </a:xfrm>
        </p:spPr>
        <p:txBody>
          <a:bodyPr/>
          <a:lstStyle/>
          <a:p>
            <a:r>
              <a:rPr lang="el-GR" sz="2800" b="1" dirty="0">
                <a:solidFill>
                  <a:schemeClr val="tx2"/>
                </a:solidFill>
              </a:rPr>
              <a:t>ΣΧΕΤΙΚΗ ΝΟΜΟΘΕΣΙΑ</a:t>
            </a:r>
            <a:endParaRPr lang="en-GB" sz="2800" b="1" dirty="0">
              <a:solidFill>
                <a:schemeClr val="tx2"/>
              </a:solidFill>
            </a:endParaRPr>
          </a:p>
        </p:txBody>
      </p:sp>
      <p:sp>
        <p:nvSpPr>
          <p:cNvPr id="4" name="Rectangle 3"/>
          <p:cNvSpPr/>
          <p:nvPr/>
        </p:nvSpPr>
        <p:spPr>
          <a:xfrm>
            <a:off x="877741" y="1499772"/>
            <a:ext cx="2647584" cy="523220"/>
          </a:xfrm>
          <a:prstGeom prst="rect">
            <a:avLst/>
          </a:prstGeom>
        </p:spPr>
        <p:txBody>
          <a:bodyPr wrap="none">
            <a:spAutoFit/>
          </a:bodyPr>
          <a:lstStyle/>
          <a:p>
            <a:r>
              <a:rPr lang="el-GR" sz="2800" b="1" dirty="0">
                <a:solidFill>
                  <a:schemeClr val="accent1"/>
                </a:solidFill>
              </a:rPr>
              <a:t>Πειραματόζωα</a:t>
            </a:r>
            <a:endParaRPr lang="el-GR" sz="2800" dirty="0">
              <a:solidFill>
                <a:schemeClr val="accent1"/>
              </a:solidFill>
            </a:endParaRPr>
          </a:p>
        </p:txBody>
      </p:sp>
      <p:sp>
        <p:nvSpPr>
          <p:cNvPr id="3" name="Rectangle 2"/>
          <p:cNvSpPr/>
          <p:nvPr/>
        </p:nvSpPr>
        <p:spPr>
          <a:xfrm>
            <a:off x="877740" y="2104994"/>
            <a:ext cx="11314259" cy="1200329"/>
          </a:xfrm>
          <a:prstGeom prst="rect">
            <a:avLst/>
          </a:prstGeom>
        </p:spPr>
        <p:txBody>
          <a:bodyPr wrap="square">
            <a:spAutoFit/>
          </a:bodyPr>
          <a:lstStyle/>
          <a:p>
            <a:r>
              <a:rPr lang="el-GR" dirty="0"/>
              <a:t>Τα πειραματόζωα προστατεύονται από το </a:t>
            </a:r>
            <a:r>
              <a:rPr lang="el-GR" dirty="0">
                <a:solidFill>
                  <a:srgbClr val="00B0F0"/>
                </a:solidFill>
              </a:rPr>
              <a:t>Προεδρικό Διάταγμα 56/2013 </a:t>
            </a:r>
            <a:r>
              <a:rPr lang="el-GR" dirty="0"/>
              <a:t>που εναρμονίζει την εθνική μας νομοθεσία με </a:t>
            </a:r>
            <a:r>
              <a:rPr lang="el-GR" dirty="0">
                <a:solidFill>
                  <a:srgbClr val="00B0F0"/>
                </a:solidFill>
              </a:rPr>
              <a:t>την κοινοτική οδηγία 2010/63  </a:t>
            </a:r>
            <a:r>
              <a:rPr lang="el-GR" dirty="0"/>
              <a:t>και τον </a:t>
            </a:r>
            <a:r>
              <a:rPr lang="el-GR" dirty="0">
                <a:solidFill>
                  <a:srgbClr val="00B0F0"/>
                </a:solidFill>
              </a:rPr>
              <a:t>νόμο 2015/2001</a:t>
            </a:r>
            <a:r>
              <a:rPr lang="el-GR" dirty="0"/>
              <a:t>, ο οποίος ενσωματώνει στο εθνικό δίκαιο την Σύμβαση του Συμβουλίου της Ευρώπης για τα σπονδυλωτά ζώα που χρησιμοποιούνται για ερευνητικούς και άλλους επιστημονικούς σκοπούς.</a:t>
            </a:r>
          </a:p>
        </p:txBody>
      </p:sp>
      <p:sp>
        <p:nvSpPr>
          <p:cNvPr id="5" name="Rectangle 4"/>
          <p:cNvSpPr/>
          <p:nvPr/>
        </p:nvSpPr>
        <p:spPr>
          <a:xfrm>
            <a:off x="854147" y="3995678"/>
            <a:ext cx="11064951" cy="2862322"/>
          </a:xfrm>
          <a:prstGeom prst="rect">
            <a:avLst/>
          </a:prstGeom>
        </p:spPr>
        <p:txBody>
          <a:bodyPr wrap="square">
            <a:spAutoFit/>
          </a:bodyPr>
          <a:lstStyle/>
          <a:p>
            <a:pPr algn="just"/>
            <a:r>
              <a:rPr lang="el-GR" b="1" dirty="0"/>
              <a:t>Γενικού ενδιαφέροντος</a:t>
            </a:r>
            <a:r>
              <a:rPr lang="el-GR" dirty="0"/>
              <a:t> νομοθετικό κείμενο στη </a:t>
            </a:r>
            <a:r>
              <a:rPr lang="el-GR" dirty="0" err="1"/>
              <a:t>Βιοϊατρική</a:t>
            </a:r>
            <a:r>
              <a:rPr lang="el-GR" dirty="0"/>
              <a:t> αποτελεί η Σύμβαση του Συμβουλίου της Ευρώπης για τα Ανθρώπινα Δικαιώματα και τη </a:t>
            </a:r>
            <a:r>
              <a:rPr lang="el-GR" dirty="0" err="1"/>
              <a:t>Βιοϊατρική</a:t>
            </a:r>
            <a:r>
              <a:rPr lang="el-GR" dirty="0"/>
              <a:t>, γνωστή και ως Σύμβαση του Οβιέδο, την οποία έχει ενσωματώσει η Ελλάδα στην νομοθεσία της με τον </a:t>
            </a:r>
            <a:r>
              <a:rPr lang="el-GR" dirty="0">
                <a:hlinkClick r:id="rId2"/>
              </a:rPr>
              <a:t>νόμο 2619/1998</a:t>
            </a:r>
            <a:r>
              <a:rPr lang="el-GR" dirty="0"/>
              <a:t>.</a:t>
            </a:r>
            <a:br>
              <a:rPr lang="el-GR" dirty="0"/>
            </a:br>
            <a:r>
              <a:rPr lang="el-GR" dirty="0"/>
              <a:t>Ιδιαίτερο ενδιαφέρον επίσης παρουσιάζει το πρόσφατο </a:t>
            </a:r>
            <a:r>
              <a:rPr lang="el-GR" dirty="0">
                <a:hlinkClick r:id="rId3"/>
              </a:rPr>
              <a:t>Πρόσθετο Πρωτόκολλο της Σύμβασης για την </a:t>
            </a:r>
            <a:r>
              <a:rPr lang="el-GR" dirty="0" err="1">
                <a:hlinkClick r:id="rId3"/>
              </a:rPr>
              <a:t>βιοϊατρική</a:t>
            </a:r>
            <a:r>
              <a:rPr lang="el-GR" dirty="0">
                <a:hlinkClick r:id="rId3"/>
              </a:rPr>
              <a:t> έρευνα</a:t>
            </a:r>
            <a:r>
              <a:rPr lang="el-GR" dirty="0"/>
              <a:t>, το οποίο και έχει υπογράψει η Ελλάδα και η </a:t>
            </a:r>
            <a:r>
              <a:rPr lang="el-GR" dirty="0">
                <a:hlinkClick r:id="rId4"/>
              </a:rPr>
              <a:t>Διακήρυξη της UNESCO για το Ανθρώπινο </a:t>
            </a:r>
            <a:r>
              <a:rPr lang="el-GR" dirty="0" err="1">
                <a:hlinkClick r:id="rId4"/>
              </a:rPr>
              <a:t>Γονιδίωμα</a:t>
            </a:r>
            <a:r>
              <a:rPr lang="el-GR" dirty="0"/>
              <a:t>, η οποία παρόλο που δεν έχει δεσμευτική ισχύ, αποτελεί βασικό κείμενο αναφοράς.</a:t>
            </a:r>
          </a:p>
          <a:p>
            <a:pPr algn="just"/>
            <a:r>
              <a:rPr lang="el-GR" dirty="0"/>
              <a:t>Ειδικότερα θέματα </a:t>
            </a:r>
            <a:r>
              <a:rPr lang="el-GR" dirty="0" err="1"/>
              <a:t>βιοϊατρικής</a:t>
            </a:r>
            <a:r>
              <a:rPr lang="el-GR" dirty="0"/>
              <a:t>, όπως αυτό των </a:t>
            </a:r>
            <a:r>
              <a:rPr lang="el-GR" b="1" dirty="0"/>
              <a:t>κλινικών μελετών φαρμάκων</a:t>
            </a:r>
            <a:r>
              <a:rPr lang="el-GR" dirty="0"/>
              <a:t> ρυθμίζεται από την </a:t>
            </a:r>
            <a:r>
              <a:rPr lang="el-GR" dirty="0">
                <a:hlinkClick r:id="rId5"/>
              </a:rPr>
              <a:t>υπουργική απόφαση ΔΥΓ/89292</a:t>
            </a:r>
            <a:r>
              <a:rPr lang="el-GR" dirty="0"/>
              <a:t> του 2003, η οποία ενσωματώνει στο εθνικό μας δίκαιο την κοινοτική οδηγία 2001/20, όπως επίσης και από την πρόσφατη </a:t>
            </a:r>
            <a:r>
              <a:rPr lang="el-GR" dirty="0">
                <a:hlinkClick r:id="rId6"/>
              </a:rPr>
              <a:t>κοινοτική οδηγία 2005/28</a:t>
            </a:r>
            <a:r>
              <a:rPr lang="el-GR" dirty="0"/>
              <a:t> που ενσωματώθηκε στο εθνικό μας δίκαιο με την </a:t>
            </a:r>
            <a:r>
              <a:rPr lang="el-GR" dirty="0">
                <a:hlinkClick r:id="rId7"/>
              </a:rPr>
              <a:t>υπουργική απόφαση ΔΥΓ3α/79602</a:t>
            </a:r>
            <a:r>
              <a:rPr lang="el-GR" dirty="0"/>
              <a:t>.</a:t>
            </a:r>
            <a:endParaRPr lang="el-GR" dirty="0">
              <a:effectLst/>
            </a:endParaRPr>
          </a:p>
        </p:txBody>
      </p:sp>
      <p:sp>
        <p:nvSpPr>
          <p:cNvPr id="7" name="Rectangle 6"/>
          <p:cNvSpPr/>
          <p:nvPr/>
        </p:nvSpPr>
        <p:spPr>
          <a:xfrm>
            <a:off x="877741" y="3387325"/>
            <a:ext cx="1986441" cy="523220"/>
          </a:xfrm>
          <a:prstGeom prst="rect">
            <a:avLst/>
          </a:prstGeom>
        </p:spPr>
        <p:txBody>
          <a:bodyPr wrap="none">
            <a:spAutoFit/>
          </a:bodyPr>
          <a:lstStyle/>
          <a:p>
            <a:r>
              <a:rPr lang="el-GR" sz="2800" b="1" dirty="0" err="1">
                <a:solidFill>
                  <a:schemeClr val="accent1"/>
                </a:solidFill>
              </a:rPr>
              <a:t>Βιοϊατρική</a:t>
            </a:r>
            <a:endParaRPr lang="el-GR" sz="2800" dirty="0">
              <a:solidFill>
                <a:schemeClr val="accent1"/>
              </a:solidFill>
            </a:endParaRPr>
          </a:p>
        </p:txBody>
      </p:sp>
    </p:spTree>
    <p:extLst>
      <p:ext uri="{BB962C8B-B14F-4D97-AF65-F5344CB8AC3E}">
        <p14:creationId xmlns:p14="http://schemas.microsoft.com/office/powerpoint/2010/main" val="207362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73704" y="168275"/>
            <a:ext cx="7202487" cy="939800"/>
          </a:xfrm>
        </p:spPr>
        <p:txBody>
          <a:bodyPr/>
          <a:lstStyle/>
          <a:p>
            <a:r>
              <a:rPr lang="el-GR" sz="2800" b="1" dirty="0">
                <a:solidFill>
                  <a:schemeClr val="accent1"/>
                </a:solidFill>
              </a:rPr>
              <a:t>Πατέντες</a:t>
            </a:r>
            <a:endParaRPr lang="en-GB" sz="2800" b="1" dirty="0">
              <a:solidFill>
                <a:schemeClr val="accent1"/>
              </a:solidFill>
            </a:endParaRPr>
          </a:p>
        </p:txBody>
      </p:sp>
      <p:sp>
        <p:nvSpPr>
          <p:cNvPr id="2" name="Rectangle 1"/>
          <p:cNvSpPr/>
          <p:nvPr/>
        </p:nvSpPr>
        <p:spPr>
          <a:xfrm>
            <a:off x="473704" y="699866"/>
            <a:ext cx="10935031" cy="923330"/>
          </a:xfrm>
          <a:prstGeom prst="rect">
            <a:avLst/>
          </a:prstGeom>
        </p:spPr>
        <p:txBody>
          <a:bodyPr wrap="square">
            <a:spAutoFit/>
          </a:bodyPr>
          <a:lstStyle/>
          <a:p>
            <a:br>
              <a:rPr lang="el-GR" dirty="0"/>
            </a:br>
            <a:r>
              <a:rPr lang="el-GR" dirty="0"/>
              <a:t>Το </a:t>
            </a:r>
            <a:r>
              <a:rPr lang="el-GR" dirty="0">
                <a:hlinkClick r:id="rId2"/>
              </a:rPr>
              <a:t>Προεδρικό Διάταγμα 321/2001</a:t>
            </a:r>
            <a:r>
              <a:rPr lang="el-GR" dirty="0"/>
              <a:t>  που ενσωματώνει την κοινοτική οδηγία 98/44 ρυθμίζει το ζήτημα των διπλωμάτων ευρεσιτεχνίας στην βιοτεχνολογία.</a:t>
            </a:r>
          </a:p>
        </p:txBody>
      </p:sp>
      <p:sp>
        <p:nvSpPr>
          <p:cNvPr id="3" name="Rectangle 2"/>
          <p:cNvSpPr/>
          <p:nvPr/>
        </p:nvSpPr>
        <p:spPr>
          <a:xfrm>
            <a:off x="473704" y="2561917"/>
            <a:ext cx="11718296" cy="1200329"/>
          </a:xfrm>
          <a:prstGeom prst="rect">
            <a:avLst/>
          </a:prstGeom>
        </p:spPr>
        <p:txBody>
          <a:bodyPr wrap="square">
            <a:spAutoFit/>
          </a:bodyPr>
          <a:lstStyle/>
          <a:p>
            <a:r>
              <a:rPr lang="el-GR" dirty="0"/>
              <a:t>Η Ελλάδα έχει ενσωματώσει με την </a:t>
            </a:r>
            <a:r>
              <a:rPr lang="el-GR" dirty="0">
                <a:hlinkClick r:id="rId3"/>
              </a:rPr>
              <a:t>Υπουργική Απόφαση Φ.0546/1/ΑΣ 723/Μ.4898</a:t>
            </a:r>
            <a:r>
              <a:rPr lang="el-GR" dirty="0"/>
              <a:t> το </a:t>
            </a:r>
            <a:r>
              <a:rPr lang="el-GR" dirty="0" err="1"/>
              <a:t>Προσθετο</a:t>
            </a:r>
            <a:r>
              <a:rPr lang="el-GR" dirty="0"/>
              <a:t> Πρωτόκολλο της Σύμβασης του Οβιέδο που απαγορεύει την κλωνοποίηση ανθρωπίνων όντων.</a:t>
            </a:r>
          </a:p>
          <a:p>
            <a:r>
              <a:rPr lang="el-GR" dirty="0" err="1"/>
              <a:t>Επιπλεόν</a:t>
            </a:r>
            <a:r>
              <a:rPr lang="el-GR" dirty="0"/>
              <a:t>, η αναπαραγωγική κλωνοποίηση απαγορεύεται ρητά από το άρθρο 1455 του </a:t>
            </a:r>
            <a:r>
              <a:rPr lang="el-GR" dirty="0">
                <a:hlinkClick r:id="rId4"/>
              </a:rPr>
              <a:t>νόμου 3089/2002</a:t>
            </a:r>
            <a:r>
              <a:rPr lang="el-GR" dirty="0"/>
              <a:t>, ενώ το άρθρο 26 του </a:t>
            </a:r>
            <a:r>
              <a:rPr lang="el-GR" dirty="0">
                <a:hlinkClick r:id="rId5"/>
              </a:rPr>
              <a:t>νόμου 3305/2005</a:t>
            </a:r>
            <a:r>
              <a:rPr lang="el-GR" dirty="0"/>
              <a:t> προβλέπει ποινή κάθειρξης μέχρι 15 ετών για τους παραβάτες.</a:t>
            </a:r>
          </a:p>
        </p:txBody>
      </p:sp>
      <p:sp>
        <p:nvSpPr>
          <p:cNvPr id="6" name="Rectangle 5"/>
          <p:cNvSpPr/>
          <p:nvPr/>
        </p:nvSpPr>
        <p:spPr>
          <a:xfrm>
            <a:off x="473704" y="1893177"/>
            <a:ext cx="2721899" cy="523220"/>
          </a:xfrm>
          <a:prstGeom prst="rect">
            <a:avLst/>
          </a:prstGeom>
        </p:spPr>
        <p:txBody>
          <a:bodyPr wrap="none">
            <a:spAutoFit/>
          </a:bodyPr>
          <a:lstStyle/>
          <a:p>
            <a:r>
              <a:rPr lang="el-GR" sz="2800" b="1" dirty="0">
                <a:solidFill>
                  <a:schemeClr val="accent1"/>
                </a:solidFill>
              </a:rPr>
              <a:t>Κλωνοποίηση </a:t>
            </a:r>
            <a:endParaRPr lang="el-GR" sz="2800" dirty="0">
              <a:solidFill>
                <a:schemeClr val="accent1"/>
              </a:solidFill>
            </a:endParaRPr>
          </a:p>
        </p:txBody>
      </p:sp>
      <p:sp>
        <p:nvSpPr>
          <p:cNvPr id="7" name="Rectangle 6"/>
          <p:cNvSpPr/>
          <p:nvPr/>
        </p:nvSpPr>
        <p:spPr>
          <a:xfrm>
            <a:off x="473704" y="4549676"/>
            <a:ext cx="11366205" cy="2308324"/>
          </a:xfrm>
          <a:prstGeom prst="rect">
            <a:avLst/>
          </a:prstGeom>
        </p:spPr>
        <p:txBody>
          <a:bodyPr wrap="square">
            <a:spAutoFit/>
          </a:bodyPr>
          <a:lstStyle/>
          <a:p>
            <a:r>
              <a:rPr lang="el-GR" dirty="0"/>
              <a:t>Οι εκτεταμένες εφαρμογές της βιοτεχνολογίας στη διαχείριση του φυσικού περιβάλλοντος, ιδίως με την δημιουργία γενετικά τροποποιημένων οργανισμών (Γ.Τ.Ο.), καλύπτουν ένα διαρκώς αυξανόμενο τμήμα της γεωργικής παραγωγής διεθνώς και συνδέουν την βιοηθική με τον οικολογικό προβληματισμό.</a:t>
            </a:r>
          </a:p>
          <a:p>
            <a:endParaRPr lang="el-GR" dirty="0"/>
          </a:p>
          <a:p>
            <a:r>
              <a:rPr lang="el-GR" dirty="0"/>
              <a:t>Τα κυριότερα νομοθετικά κείμενα στον τομέα αυτό είναι η </a:t>
            </a:r>
            <a:r>
              <a:rPr lang="el-GR" dirty="0">
                <a:solidFill>
                  <a:srgbClr val="00B0F0"/>
                </a:solidFill>
              </a:rPr>
              <a:t>Σύμβαση του ΟΗΕ για την βιολογική ποικιλότητα</a:t>
            </a:r>
            <a:r>
              <a:rPr lang="el-GR" dirty="0"/>
              <a:t>, που ενσωματώθηκε στο εθνικό δίκαιο με τον </a:t>
            </a:r>
            <a:r>
              <a:rPr lang="el-GR" dirty="0">
                <a:solidFill>
                  <a:srgbClr val="00B0F0"/>
                </a:solidFill>
              </a:rPr>
              <a:t>ν.2204/1994</a:t>
            </a:r>
            <a:r>
              <a:rPr lang="el-GR" dirty="0"/>
              <a:t>, και το συνοδευτικό της Πρωτόκολλο για την </a:t>
            </a:r>
            <a:r>
              <a:rPr lang="el-GR" dirty="0" err="1"/>
              <a:t>Βιοασφάλεια</a:t>
            </a:r>
            <a:r>
              <a:rPr lang="el-GR" dirty="0"/>
              <a:t>, που ενσωματώθηκε στο κοινοτικό και εθνικό δίκαιο με τον </a:t>
            </a:r>
            <a:r>
              <a:rPr lang="el-GR" dirty="0">
                <a:solidFill>
                  <a:srgbClr val="00B0F0"/>
                </a:solidFill>
              </a:rPr>
              <a:t>Κανονισμό 1946/2003</a:t>
            </a:r>
            <a:r>
              <a:rPr lang="el-GR" dirty="0"/>
              <a:t>, και αφορά την διασυνοριακή διακίνηση Γ.Τ.Ο.</a:t>
            </a:r>
          </a:p>
        </p:txBody>
      </p:sp>
      <p:sp>
        <p:nvSpPr>
          <p:cNvPr id="9" name="Rectangle 8"/>
          <p:cNvSpPr/>
          <p:nvPr/>
        </p:nvSpPr>
        <p:spPr>
          <a:xfrm>
            <a:off x="562308" y="3907766"/>
            <a:ext cx="2894254" cy="523220"/>
          </a:xfrm>
          <a:prstGeom prst="rect">
            <a:avLst/>
          </a:prstGeom>
        </p:spPr>
        <p:txBody>
          <a:bodyPr wrap="none">
            <a:spAutoFit/>
          </a:bodyPr>
          <a:lstStyle/>
          <a:p>
            <a:r>
              <a:rPr lang="el-GR" sz="2800" b="1" dirty="0">
                <a:solidFill>
                  <a:schemeClr val="accent1"/>
                </a:solidFill>
              </a:rPr>
              <a:t>Βιοποικιλότητα </a:t>
            </a:r>
            <a:endParaRPr lang="el-GR" sz="2800" dirty="0">
              <a:solidFill>
                <a:schemeClr val="accent1"/>
              </a:solidFill>
            </a:endParaRPr>
          </a:p>
        </p:txBody>
      </p:sp>
    </p:spTree>
    <p:extLst>
      <p:ext uri="{BB962C8B-B14F-4D97-AF65-F5344CB8AC3E}">
        <p14:creationId xmlns:p14="http://schemas.microsoft.com/office/powerpoint/2010/main" val="1804628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4A99-0D14-98DE-D04A-77F8A1B4CA21}"/>
              </a:ext>
            </a:extLst>
          </p:cNvPr>
          <p:cNvSpPr>
            <a:spLocks noGrp="1"/>
          </p:cNvSpPr>
          <p:nvPr>
            <p:ph type="title"/>
          </p:nvPr>
        </p:nvSpPr>
        <p:spPr/>
        <p:txBody>
          <a:bodyPr/>
          <a:lstStyle/>
          <a:p>
            <a:r>
              <a:rPr lang="el-GR" dirty="0"/>
              <a:t>ΒΙΟΗΘΙΚΗ ΣΤΟ ΦΑΡΜΑΚΕΙΟ</a:t>
            </a:r>
            <a:endParaRPr lang="en-US" dirty="0"/>
          </a:p>
        </p:txBody>
      </p:sp>
      <p:sp>
        <p:nvSpPr>
          <p:cNvPr id="3" name="Content Placeholder 2">
            <a:extLst>
              <a:ext uri="{FF2B5EF4-FFF2-40B4-BE49-F238E27FC236}">
                <a16:creationId xmlns:a16="http://schemas.microsoft.com/office/drawing/2014/main" id="{F97A8009-EEC4-94E5-8604-577C8CA5B544}"/>
              </a:ext>
            </a:extLst>
          </p:cNvPr>
          <p:cNvSpPr>
            <a:spLocks noGrp="1"/>
          </p:cNvSpPr>
          <p:nvPr>
            <p:ph idx="1"/>
          </p:nvPr>
        </p:nvSpPr>
        <p:spPr>
          <a:xfrm>
            <a:off x="304801" y="1447801"/>
            <a:ext cx="11582399" cy="4894263"/>
          </a:xfrm>
        </p:spPr>
        <p:txBody>
          <a:bodyPr/>
          <a:lstStyle/>
          <a:p>
            <a:pPr marL="0" indent="0">
              <a:buNone/>
            </a:pPr>
            <a:r>
              <a:rPr lang="el-GR" sz="1600" b="0" i="0" u="none" strike="noStrike" dirty="0">
                <a:solidFill>
                  <a:srgbClr val="000000"/>
                </a:solidFill>
                <a:effectLst/>
                <a:latin typeface="-webkit-standard"/>
              </a:rPr>
              <a:t>Οι φαρμακοποιοί, ως επαγγελματίες υγείας, αντιμετωπίζουν </a:t>
            </a:r>
            <a:r>
              <a:rPr lang="el-GR" sz="1600" b="1" i="0" u="none" strike="noStrike" dirty="0">
                <a:solidFill>
                  <a:srgbClr val="000000"/>
                </a:solidFill>
                <a:effectLst/>
              </a:rPr>
              <a:t>πολλαπλές </a:t>
            </a:r>
            <a:r>
              <a:rPr lang="el-GR" sz="1600" b="1" i="0" u="none" strike="noStrike" dirty="0" err="1">
                <a:solidFill>
                  <a:srgbClr val="000000"/>
                </a:solidFill>
                <a:effectLst/>
              </a:rPr>
              <a:t>βιοηθικές</a:t>
            </a:r>
            <a:r>
              <a:rPr lang="el-GR" sz="1600" b="1" i="0" u="none" strike="noStrike" dirty="0">
                <a:solidFill>
                  <a:srgbClr val="000000"/>
                </a:solidFill>
                <a:effectLst/>
              </a:rPr>
              <a:t> προκλήσεις</a:t>
            </a:r>
            <a:r>
              <a:rPr lang="el-GR" sz="1600" b="0" i="0" u="none" strike="noStrike" dirty="0">
                <a:solidFill>
                  <a:srgbClr val="000000"/>
                </a:solidFill>
                <a:effectLst/>
                <a:latin typeface="-webkit-standard"/>
              </a:rPr>
              <a:t> στην καθημερινή τους πρακτική. Αυτές οι προκλήσεις προκύπτουν από τον ρόλο τους στη </a:t>
            </a:r>
            <a:r>
              <a:rPr lang="el-GR" sz="1600" b="1" i="0" u="none" strike="noStrike" dirty="0">
                <a:solidFill>
                  <a:srgbClr val="000000"/>
                </a:solidFill>
                <a:effectLst/>
              </a:rPr>
              <a:t>διάθεση φαρμάκων, την παροχή συμβουλών στους ασθενείς, τη συμμετοχή σε κλινικές δοκιμές και τη διαχείριση νέων βιοτεχνολογιών</a:t>
            </a:r>
            <a:r>
              <a:rPr lang="el-GR" sz="1600" b="0" i="0" u="none" strike="noStrike" dirty="0">
                <a:solidFill>
                  <a:srgbClr val="000000"/>
                </a:solidFill>
                <a:effectLst/>
                <a:latin typeface="-webkit-standard"/>
              </a:rPr>
              <a:t>. Τα πιο σημαντικά ηθικά ζητήματα περιλαμβάνουν:</a:t>
            </a:r>
          </a:p>
          <a:p>
            <a:pPr marL="0" indent="0">
              <a:buNone/>
            </a:pPr>
            <a:endParaRPr lang="el-GR" sz="1600" dirty="0">
              <a:solidFill>
                <a:srgbClr val="000000"/>
              </a:solidFill>
              <a:latin typeface="-webkit-standard"/>
            </a:endParaRPr>
          </a:p>
          <a:p>
            <a:pPr algn="l">
              <a:buNone/>
            </a:pPr>
            <a:r>
              <a:rPr lang="el-GR" sz="1300" b="1" i="0" u="none" strike="noStrike" dirty="0">
                <a:solidFill>
                  <a:srgbClr val="000000"/>
                </a:solidFill>
                <a:effectLst/>
              </a:rPr>
              <a:t>1. Αυτονομία του Ασθενούς </a:t>
            </a:r>
            <a:r>
              <a:rPr lang="en-US" sz="1300" b="1" i="0" u="none" strike="noStrike" dirty="0">
                <a:solidFill>
                  <a:srgbClr val="000000"/>
                </a:solidFill>
                <a:effectLst/>
              </a:rPr>
              <a:t>vs. </a:t>
            </a:r>
            <a:r>
              <a:rPr lang="el-GR" sz="1300" b="1" i="0" u="none" strike="noStrike" dirty="0">
                <a:solidFill>
                  <a:srgbClr val="000000"/>
                </a:solidFill>
                <a:effectLst/>
              </a:rPr>
              <a:t>Επαγγελματική Ευθύνη</a:t>
            </a:r>
          </a:p>
          <a:p>
            <a:pPr algn="l">
              <a:buFont typeface="Arial" panose="020B0604020202020204" pitchFamily="34" charset="0"/>
              <a:buChar char="•"/>
            </a:pPr>
            <a:r>
              <a:rPr lang="el-GR" sz="1300" b="1" i="0" u="none" strike="noStrike" dirty="0">
                <a:solidFill>
                  <a:srgbClr val="000000"/>
                </a:solidFill>
                <a:effectLst/>
              </a:rPr>
              <a:t>Ενημερωμένη Συναίνεση:</a:t>
            </a:r>
            <a:r>
              <a:rPr lang="el-GR" sz="1300" b="0" i="0" u="none" strike="noStrike" dirty="0">
                <a:solidFill>
                  <a:srgbClr val="000000"/>
                </a:solidFill>
                <a:effectLst/>
              </a:rPr>
              <a:t> Οι φαρμακοποιοί πρέπει να διασφαλίζουν ότι οι ασθενείς </a:t>
            </a:r>
            <a:r>
              <a:rPr lang="el-GR" sz="1300" b="1" i="0" u="none" strike="noStrike" dirty="0">
                <a:solidFill>
                  <a:srgbClr val="000000"/>
                </a:solidFill>
                <a:effectLst/>
              </a:rPr>
              <a:t>κατανοούν πλήρως </a:t>
            </a:r>
            <a:r>
              <a:rPr lang="el-GR" sz="1300" b="0" i="0" u="none" strike="noStrike" dirty="0">
                <a:solidFill>
                  <a:srgbClr val="000000"/>
                </a:solidFill>
                <a:effectLst/>
              </a:rPr>
              <a:t>τα φάρμακά τους, συμπεριλαμβανομένων των πιθανών παρενεργειών.</a:t>
            </a:r>
          </a:p>
          <a:p>
            <a:pPr algn="l">
              <a:buFont typeface="Arial" panose="020B0604020202020204" pitchFamily="34" charset="0"/>
              <a:buChar char="•"/>
            </a:pPr>
            <a:r>
              <a:rPr lang="el-GR" sz="1300" b="1" i="0" u="none" strike="noStrike" dirty="0">
                <a:solidFill>
                  <a:srgbClr val="000000"/>
                </a:solidFill>
                <a:effectLst/>
              </a:rPr>
              <a:t>Δικαίωμα Άρνησης Θεραπείας:</a:t>
            </a:r>
            <a:r>
              <a:rPr lang="el-GR" sz="1300" b="0" i="0" u="none" strike="noStrike" dirty="0">
                <a:solidFill>
                  <a:srgbClr val="000000"/>
                </a:solidFill>
                <a:effectLst/>
              </a:rPr>
              <a:t> Οι ασθενείς μπορεί να αρνηθούν συγκεκριμένα φάρμακα (π.χ. εμβόλια, </a:t>
            </a:r>
            <a:r>
              <a:rPr lang="el-GR" sz="1300" b="0" i="0" u="none" strike="noStrike" dirty="0" err="1">
                <a:solidFill>
                  <a:srgbClr val="000000"/>
                </a:solidFill>
                <a:effectLst/>
              </a:rPr>
              <a:t>οπιοειδή</a:t>
            </a:r>
            <a:r>
              <a:rPr lang="el-GR" sz="1300" b="0" i="0" u="none" strike="noStrike" dirty="0">
                <a:solidFill>
                  <a:srgbClr val="000000"/>
                </a:solidFill>
                <a:effectLst/>
              </a:rPr>
              <a:t>, ψυχιατρικά φάρμακα), δημιουργώντας ηθικά διλήμματα σχετικά με την </a:t>
            </a:r>
            <a:r>
              <a:rPr lang="el-GR" sz="1300" b="1" i="0" u="none" strike="noStrike" dirty="0">
                <a:solidFill>
                  <a:srgbClr val="000000"/>
                </a:solidFill>
                <a:effectLst/>
              </a:rPr>
              <a:t>αυτονομία έναντι της ευεργεσίας</a:t>
            </a:r>
            <a:r>
              <a:rPr lang="el-GR" sz="1300" b="0" i="0" u="none" strike="noStrike" dirty="0">
                <a:solidFill>
                  <a:srgbClr val="000000"/>
                </a:solidFill>
                <a:effectLst/>
              </a:rPr>
              <a:t>.</a:t>
            </a:r>
          </a:p>
          <a:p>
            <a:pPr algn="l">
              <a:buFont typeface="Arial" panose="020B0604020202020204" pitchFamily="34" charset="0"/>
              <a:buChar char="•"/>
            </a:pPr>
            <a:r>
              <a:rPr lang="el-GR" sz="1300" b="1" i="0" u="none" strike="noStrike" dirty="0">
                <a:solidFill>
                  <a:srgbClr val="000000"/>
                </a:solidFill>
                <a:effectLst/>
              </a:rPr>
              <a:t>Δικαίωμα Άρνησης του Φαρμακοποιού:</a:t>
            </a:r>
            <a:r>
              <a:rPr lang="el-GR" sz="1300" b="0" i="0" u="none" strike="noStrike" dirty="0">
                <a:solidFill>
                  <a:srgbClr val="000000"/>
                </a:solidFill>
                <a:effectLst/>
              </a:rPr>
              <a:t> Ορισμένοι φαρμακοποιοί αρνούνται να χορηγήσουν συγκεκριμένα φάρμακα (π.χ. αντισύλληψη έκτακτης ανάγκης, φάρμακα ευθανασίας) λόγω προσωπικών πεποιθήσεων. Ωστόσο, η άρνηση μπορεί να </a:t>
            </a:r>
            <a:r>
              <a:rPr lang="el-GR" sz="1300" b="1" i="0" u="none" strike="noStrike" dirty="0">
                <a:solidFill>
                  <a:srgbClr val="000000"/>
                </a:solidFill>
                <a:effectLst/>
              </a:rPr>
              <a:t>παραβιάζει τα δικαιώματα των ασθενών</a:t>
            </a:r>
            <a:r>
              <a:rPr lang="el-GR" sz="1300" b="0" i="0" u="none" strike="noStrike" dirty="0">
                <a:solidFill>
                  <a:srgbClr val="000000"/>
                </a:solidFill>
                <a:effectLst/>
              </a:rPr>
              <a:t>.</a:t>
            </a:r>
          </a:p>
          <a:p>
            <a:pPr algn="l">
              <a:buNone/>
            </a:pPr>
            <a:r>
              <a:rPr lang="el-GR" sz="1300" b="1" i="0" u="none" strike="noStrike" dirty="0">
                <a:solidFill>
                  <a:srgbClr val="000000"/>
                </a:solidFill>
                <a:effectLst/>
              </a:rPr>
              <a:t>2. Πρόσβαση στα Φάρμακα και Δικαιοσύνη</a:t>
            </a:r>
          </a:p>
          <a:p>
            <a:pPr algn="l">
              <a:buFont typeface="Arial" panose="020B0604020202020204" pitchFamily="34" charset="0"/>
              <a:buChar char="•"/>
            </a:pPr>
            <a:r>
              <a:rPr lang="el-GR" sz="1300" b="1" i="0" u="none" strike="noStrike" dirty="0">
                <a:solidFill>
                  <a:srgbClr val="000000"/>
                </a:solidFill>
                <a:effectLst/>
              </a:rPr>
              <a:t>Τιμολόγηση και </a:t>
            </a:r>
            <a:r>
              <a:rPr lang="el-GR" sz="1300" b="1" i="0" u="none" strike="noStrike" dirty="0" err="1">
                <a:solidFill>
                  <a:srgbClr val="000000"/>
                </a:solidFill>
                <a:effectLst/>
              </a:rPr>
              <a:t>Προσιτότητα</a:t>
            </a:r>
            <a:r>
              <a:rPr lang="el-GR" sz="1300" b="1" i="0" u="none" strike="noStrike" dirty="0">
                <a:solidFill>
                  <a:srgbClr val="000000"/>
                </a:solidFill>
                <a:effectLst/>
              </a:rPr>
              <a:t> Φαρμάκων:</a:t>
            </a:r>
            <a:r>
              <a:rPr lang="el-GR" sz="1300" b="0" i="0" u="none" strike="noStrike" dirty="0">
                <a:solidFill>
                  <a:srgbClr val="000000"/>
                </a:solidFill>
                <a:effectLst/>
              </a:rPr>
              <a:t> Οι υψηλές τιμές φαρμάκων (π.χ. ινσουλίνη, αντικαρκινικά) δημιουργούν </a:t>
            </a:r>
            <a:r>
              <a:rPr lang="el-GR" sz="1300" b="1" i="0" u="none" strike="noStrike" dirty="0">
                <a:solidFill>
                  <a:srgbClr val="000000"/>
                </a:solidFill>
                <a:effectLst/>
              </a:rPr>
              <a:t>ηθικά ζητήματα περί ισότητας και πρόσβασης</a:t>
            </a:r>
            <a:r>
              <a:rPr lang="el-GR" sz="1300" b="0" i="0" u="none" strike="noStrike" dirty="0">
                <a:solidFill>
                  <a:srgbClr val="000000"/>
                </a:solidFill>
                <a:effectLst/>
              </a:rPr>
              <a:t>.</a:t>
            </a:r>
          </a:p>
          <a:p>
            <a:pPr algn="l">
              <a:buFont typeface="Arial" panose="020B0604020202020204" pitchFamily="34" charset="0"/>
              <a:buChar char="•"/>
            </a:pPr>
            <a:r>
              <a:rPr lang="el-GR" sz="1300" b="1" i="0" u="none" strike="noStrike" dirty="0">
                <a:solidFill>
                  <a:srgbClr val="000000"/>
                </a:solidFill>
                <a:effectLst/>
              </a:rPr>
              <a:t>Ελλείψεις και Διανομή Φαρμάκων:</a:t>
            </a:r>
            <a:r>
              <a:rPr lang="el-GR" sz="1300" b="0" i="0" u="none" strike="noStrike" dirty="0">
                <a:solidFill>
                  <a:srgbClr val="000000"/>
                </a:solidFill>
                <a:effectLst/>
              </a:rPr>
              <a:t> Σε περιπτώσεις έλλειψης φαρμάκων, οι φαρμακοποιοί πρέπει να </a:t>
            </a:r>
            <a:r>
              <a:rPr lang="el-GR" sz="1300" b="1" i="0" u="none" strike="noStrike" dirty="0">
                <a:solidFill>
                  <a:srgbClr val="000000"/>
                </a:solidFill>
                <a:effectLst/>
              </a:rPr>
              <a:t>δώσουν προτεραιότητα σε συγκεκριμένους ασθενείς</a:t>
            </a:r>
            <a:r>
              <a:rPr lang="el-GR" sz="1300" b="0" i="0" u="none" strike="noStrike" dirty="0">
                <a:solidFill>
                  <a:srgbClr val="000000"/>
                </a:solidFill>
                <a:effectLst/>
              </a:rPr>
              <a:t>, προκαλώντας ηθικά διλήμματα.</a:t>
            </a:r>
          </a:p>
          <a:p>
            <a:pPr algn="l">
              <a:buFont typeface="Arial" panose="020B0604020202020204" pitchFamily="34" charset="0"/>
              <a:buChar char="•"/>
            </a:pPr>
            <a:r>
              <a:rPr lang="el-GR" sz="1300" b="1" i="0" u="none" strike="noStrike" dirty="0">
                <a:solidFill>
                  <a:srgbClr val="000000"/>
                </a:solidFill>
                <a:effectLst/>
              </a:rPr>
              <a:t>Αντιμετώπιση Νοθευμένων ή Υποβαθμισμένων Φαρμάκων:</a:t>
            </a:r>
            <a:r>
              <a:rPr lang="el-GR" sz="1300" b="0" i="0" u="none" strike="noStrike" dirty="0">
                <a:solidFill>
                  <a:srgbClr val="000000"/>
                </a:solidFill>
                <a:effectLst/>
              </a:rPr>
              <a:t> Σε ορισμένες περιοχές, οι φαρμακοποιοί καλούνται να αναφέρουν ληγμένα ή </a:t>
            </a:r>
            <a:r>
              <a:rPr lang="el-GR" sz="1300" b="1" i="0" u="none" strike="noStrike" dirty="0">
                <a:solidFill>
                  <a:srgbClr val="000000"/>
                </a:solidFill>
                <a:effectLst/>
              </a:rPr>
              <a:t>χαμηλής ποιότητας φάρμακα</a:t>
            </a:r>
            <a:r>
              <a:rPr lang="el-GR" sz="1300" b="0" i="0" u="none" strike="noStrike" dirty="0">
                <a:solidFill>
                  <a:srgbClr val="000000"/>
                </a:solidFill>
                <a:effectLst/>
              </a:rPr>
              <a:t> που μπορεί να βλάψουν τους ασθενείς.</a:t>
            </a:r>
          </a:p>
          <a:p>
            <a:pPr algn="l">
              <a:buNone/>
            </a:pPr>
            <a:r>
              <a:rPr lang="el-GR" sz="1300" b="1" i="0" u="none" strike="noStrike" dirty="0">
                <a:solidFill>
                  <a:srgbClr val="000000"/>
                </a:solidFill>
                <a:effectLst/>
              </a:rPr>
              <a:t>3. Εχεμύθεια και Προστασία Δεδομένων</a:t>
            </a:r>
          </a:p>
          <a:p>
            <a:pPr algn="l">
              <a:buFont typeface="Arial" panose="020B0604020202020204" pitchFamily="34" charset="0"/>
              <a:buChar char="•"/>
            </a:pPr>
            <a:r>
              <a:rPr lang="el-GR" sz="1300" b="1" i="0" u="none" strike="noStrike" dirty="0">
                <a:solidFill>
                  <a:srgbClr val="000000"/>
                </a:solidFill>
                <a:effectLst/>
              </a:rPr>
              <a:t>Προστασία Προσωπικών Δεδομένων (</a:t>
            </a:r>
            <a:r>
              <a:rPr lang="en-US" sz="1300" b="1" i="0" u="none" strike="noStrike" dirty="0">
                <a:solidFill>
                  <a:srgbClr val="000000"/>
                </a:solidFill>
                <a:effectLst/>
              </a:rPr>
              <a:t>GDPR, HIPAA):</a:t>
            </a:r>
            <a:r>
              <a:rPr lang="en-US" sz="1300" b="0" i="0" u="none" strike="noStrike" dirty="0">
                <a:solidFill>
                  <a:srgbClr val="000000"/>
                </a:solidFill>
                <a:effectLst/>
              </a:rPr>
              <a:t> </a:t>
            </a:r>
            <a:r>
              <a:rPr lang="el-GR" sz="1300" b="0" i="0" u="none" strike="noStrike" dirty="0">
                <a:solidFill>
                  <a:srgbClr val="000000"/>
                </a:solidFill>
                <a:effectLst/>
              </a:rPr>
              <a:t>Οι φαρμακοποιοί οφείλουν να διασφαλίζουν την </a:t>
            </a:r>
            <a:r>
              <a:rPr lang="el-GR" sz="1300" b="1" i="0" u="none" strike="noStrike" dirty="0">
                <a:solidFill>
                  <a:srgbClr val="000000"/>
                </a:solidFill>
                <a:effectLst/>
              </a:rPr>
              <a:t>εμπιστευτικότητα των δεδομένων των ασθενών</a:t>
            </a:r>
            <a:r>
              <a:rPr lang="el-GR" sz="1300" b="0" i="0" u="none" strike="noStrike" dirty="0">
                <a:solidFill>
                  <a:srgbClr val="000000"/>
                </a:solidFill>
                <a:effectLst/>
              </a:rPr>
              <a:t>, ειδικά με την ηλεκτρονική </a:t>
            </a:r>
            <a:r>
              <a:rPr lang="el-GR" sz="1300" b="0" i="0" u="none" strike="noStrike" dirty="0" err="1">
                <a:solidFill>
                  <a:srgbClr val="000000"/>
                </a:solidFill>
                <a:effectLst/>
              </a:rPr>
              <a:t>συνταγογράφηση</a:t>
            </a:r>
            <a:r>
              <a:rPr lang="el-GR" sz="1300" b="0" i="0" u="none" strike="noStrike" dirty="0">
                <a:solidFill>
                  <a:srgbClr val="000000"/>
                </a:solidFill>
                <a:effectLst/>
              </a:rPr>
              <a:t>.</a:t>
            </a:r>
          </a:p>
          <a:p>
            <a:pPr algn="l">
              <a:buFont typeface="Arial" panose="020B0604020202020204" pitchFamily="34" charset="0"/>
              <a:buChar char="•"/>
            </a:pPr>
            <a:r>
              <a:rPr lang="el-GR" sz="1300" b="1" i="0" u="none" strike="noStrike" dirty="0">
                <a:solidFill>
                  <a:srgbClr val="000000"/>
                </a:solidFill>
                <a:effectLst/>
              </a:rPr>
              <a:t>Αποκάλυψη Ευαίσθητων Πληροφοριών:</a:t>
            </a:r>
            <a:r>
              <a:rPr lang="el-GR" sz="1300" b="0" i="0" u="none" strike="noStrike" dirty="0">
                <a:solidFill>
                  <a:srgbClr val="000000"/>
                </a:solidFill>
                <a:effectLst/>
              </a:rPr>
              <a:t> Οι φαρμακοποιοί μπορεί να βρεθούν σε δίλημμα όταν μαθαίνουν για </a:t>
            </a:r>
            <a:r>
              <a:rPr lang="el-GR" sz="1300" b="1" i="0" u="none" strike="noStrike" dirty="0">
                <a:solidFill>
                  <a:srgbClr val="000000"/>
                </a:solidFill>
                <a:effectLst/>
              </a:rPr>
              <a:t>παράνομη χρήση ουσιών, σεξουαλικώς μεταδιδόμενα νοσήματα (ΣΜΝ) ή γενετικούς κινδύνους</a:t>
            </a:r>
            <a:r>
              <a:rPr lang="el-GR" sz="1300" b="0" i="0" u="none" strike="noStrike" dirty="0">
                <a:solidFill>
                  <a:srgbClr val="000000"/>
                </a:solidFill>
                <a:effectLst/>
              </a:rPr>
              <a:t>, και πρέπει να εξισορροπήσουν την </a:t>
            </a:r>
            <a:r>
              <a:rPr lang="el-GR" sz="1300" b="1" i="0" u="none" strike="noStrike" dirty="0">
                <a:solidFill>
                  <a:srgbClr val="000000"/>
                </a:solidFill>
                <a:effectLst/>
              </a:rPr>
              <a:t>εχεμύθεια με τη δημόσια υγεία</a:t>
            </a:r>
            <a:r>
              <a:rPr lang="el-GR" sz="1300" b="0" i="0" u="none" strike="noStrike" dirty="0">
                <a:solidFill>
                  <a:srgbClr val="000000"/>
                </a:solidFill>
                <a:effectLst/>
              </a:rPr>
              <a:t>.</a:t>
            </a:r>
          </a:p>
          <a:p>
            <a:pPr marL="0" indent="0">
              <a:buNone/>
            </a:pPr>
            <a:endParaRPr lang="en-US" sz="1600" dirty="0"/>
          </a:p>
        </p:txBody>
      </p:sp>
    </p:spTree>
    <p:extLst>
      <p:ext uri="{BB962C8B-B14F-4D97-AF65-F5344CB8AC3E}">
        <p14:creationId xmlns:p14="http://schemas.microsoft.com/office/powerpoint/2010/main" val="2817482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99FD-C8ED-8B07-6A1D-BE09669A7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BB2D2-D49C-DB8B-72E6-F4C8FBCF9167}"/>
              </a:ext>
            </a:extLst>
          </p:cNvPr>
          <p:cNvSpPr>
            <a:spLocks noGrp="1"/>
          </p:cNvSpPr>
          <p:nvPr>
            <p:ph type="title"/>
          </p:nvPr>
        </p:nvSpPr>
        <p:spPr/>
        <p:txBody>
          <a:bodyPr/>
          <a:lstStyle/>
          <a:p>
            <a:r>
              <a:rPr lang="el-GR" dirty="0"/>
              <a:t>ΒΙΟΗΘΙΚΗ ΣΤΟ ΦΑΡΜΑΚΕΙΟ</a:t>
            </a:r>
            <a:endParaRPr lang="en-US" dirty="0"/>
          </a:p>
        </p:txBody>
      </p:sp>
      <p:sp>
        <p:nvSpPr>
          <p:cNvPr id="3" name="Content Placeholder 2">
            <a:extLst>
              <a:ext uri="{FF2B5EF4-FFF2-40B4-BE49-F238E27FC236}">
                <a16:creationId xmlns:a16="http://schemas.microsoft.com/office/drawing/2014/main" id="{11B66777-C682-1FC0-C1E3-68C321AC079B}"/>
              </a:ext>
            </a:extLst>
          </p:cNvPr>
          <p:cNvSpPr>
            <a:spLocks noGrp="1"/>
          </p:cNvSpPr>
          <p:nvPr>
            <p:ph idx="1"/>
          </p:nvPr>
        </p:nvSpPr>
        <p:spPr>
          <a:xfrm>
            <a:off x="304801" y="1447801"/>
            <a:ext cx="11582399" cy="4894263"/>
          </a:xfrm>
        </p:spPr>
        <p:txBody>
          <a:bodyPr/>
          <a:lstStyle/>
          <a:p>
            <a:pPr algn="l">
              <a:buNone/>
            </a:pPr>
            <a:r>
              <a:rPr lang="el-GR" sz="1400" b="1" i="0" u="none" strike="noStrike" dirty="0">
                <a:solidFill>
                  <a:srgbClr val="000000"/>
                </a:solidFill>
                <a:effectLst/>
              </a:rPr>
              <a:t>4. Ηθικά Ζητήματα στην Έρευνα και στις Κλινικές Δοκιμές</a:t>
            </a:r>
          </a:p>
          <a:p>
            <a:pPr algn="l">
              <a:buFont typeface="Arial" panose="020B0604020202020204" pitchFamily="34" charset="0"/>
              <a:buChar char="•"/>
            </a:pPr>
            <a:r>
              <a:rPr lang="el-GR" sz="1400" b="1" i="0" u="none" strike="noStrike" dirty="0">
                <a:solidFill>
                  <a:srgbClr val="000000"/>
                </a:solidFill>
                <a:effectLst/>
              </a:rPr>
              <a:t>Συμμετοχή σε Κλινικές Δοκιμές:</a:t>
            </a:r>
            <a:r>
              <a:rPr lang="el-GR" sz="1400" b="0" i="0" u="none" strike="noStrike" dirty="0">
                <a:solidFill>
                  <a:srgbClr val="000000"/>
                </a:solidFill>
                <a:effectLst/>
              </a:rPr>
              <a:t> Οι φαρμακοποιοί που συμμετέχουν σε </a:t>
            </a:r>
            <a:r>
              <a:rPr lang="el-GR" sz="1400" b="1" i="0" u="none" strike="noStrike" dirty="0">
                <a:solidFill>
                  <a:srgbClr val="000000"/>
                </a:solidFill>
                <a:effectLst/>
              </a:rPr>
              <a:t>κλινικές έρευνες</a:t>
            </a:r>
            <a:r>
              <a:rPr lang="el-GR" sz="1400" b="0" i="0" u="none" strike="noStrike" dirty="0">
                <a:solidFill>
                  <a:srgbClr val="000000"/>
                </a:solidFill>
                <a:effectLst/>
              </a:rPr>
              <a:t> πρέπει να διασφαλίζουν ότι τηρούνται </a:t>
            </a:r>
            <a:r>
              <a:rPr lang="el-GR" sz="1400" b="1" i="0" u="none" strike="noStrike" dirty="0">
                <a:solidFill>
                  <a:srgbClr val="000000"/>
                </a:solidFill>
                <a:effectLst/>
              </a:rPr>
              <a:t>ηθικοί κανόνες και αποφεύγεται η εκμετάλλευση των ασθενών</a:t>
            </a:r>
            <a:r>
              <a:rPr lang="el-GR" sz="1400" b="0" i="0" u="none" strike="noStrike" dirty="0">
                <a:solidFill>
                  <a:srgbClr val="000000"/>
                </a:solidFill>
                <a:effectLst/>
              </a:rPr>
              <a:t>.</a:t>
            </a:r>
          </a:p>
          <a:p>
            <a:pPr algn="l">
              <a:buFont typeface="Arial" panose="020B0604020202020204" pitchFamily="34" charset="0"/>
              <a:buChar char="•"/>
            </a:pPr>
            <a:r>
              <a:rPr lang="el-GR" sz="1400" b="1" i="0" u="none" strike="noStrike" dirty="0">
                <a:solidFill>
                  <a:srgbClr val="000000"/>
                </a:solidFill>
                <a:effectLst/>
              </a:rPr>
              <a:t>Πειράματα σε Ζώα και Ανάπτυξη Φαρμάκων:</a:t>
            </a:r>
            <a:r>
              <a:rPr lang="el-GR" sz="1400" b="0" i="0" u="none" strike="noStrike" dirty="0">
                <a:solidFill>
                  <a:srgbClr val="000000"/>
                </a:solidFill>
                <a:effectLst/>
              </a:rPr>
              <a:t> Ορισμένοι φαρμακοποιοί προβληματίζονται σχετικά με την </a:t>
            </a:r>
            <a:r>
              <a:rPr lang="el-GR" sz="1400" b="1" i="0" u="none" strike="noStrike" dirty="0">
                <a:solidFill>
                  <a:srgbClr val="000000"/>
                </a:solidFill>
                <a:effectLst/>
              </a:rPr>
              <a:t>ηθική των δοκιμών σε ζώα</a:t>
            </a:r>
            <a:r>
              <a:rPr lang="el-GR" sz="1400" b="0" i="0" u="none" strike="noStrike" dirty="0">
                <a:solidFill>
                  <a:srgbClr val="000000"/>
                </a:solidFill>
                <a:effectLst/>
              </a:rPr>
              <a:t> στη φαρμακευτική έρευνα.</a:t>
            </a:r>
          </a:p>
          <a:p>
            <a:pPr algn="l">
              <a:buFont typeface="Arial" panose="020B0604020202020204" pitchFamily="34" charset="0"/>
              <a:buChar char="•"/>
            </a:pPr>
            <a:r>
              <a:rPr lang="el-GR" sz="1400" b="1" i="0" u="none" strike="noStrike" dirty="0">
                <a:solidFill>
                  <a:srgbClr val="000000"/>
                </a:solidFill>
                <a:effectLst/>
              </a:rPr>
              <a:t>Φαρμακευτικές Εταιρείες και Δεοντολογία </a:t>
            </a:r>
            <a:r>
              <a:rPr lang="en-US" sz="1400" b="1" i="0" u="none" strike="noStrike" dirty="0">
                <a:solidFill>
                  <a:srgbClr val="000000"/>
                </a:solidFill>
                <a:effectLst/>
              </a:rPr>
              <a:t>Marketing:</a:t>
            </a:r>
            <a:r>
              <a:rPr lang="en-US" sz="1400" b="0" i="0" u="none" strike="noStrike" dirty="0">
                <a:solidFill>
                  <a:srgbClr val="000000"/>
                </a:solidFill>
                <a:effectLst/>
              </a:rPr>
              <a:t> </a:t>
            </a:r>
            <a:r>
              <a:rPr lang="el-GR" sz="1400" b="0" i="0" u="none" strike="noStrike" dirty="0">
                <a:solidFill>
                  <a:srgbClr val="000000"/>
                </a:solidFill>
                <a:effectLst/>
              </a:rPr>
              <a:t>Οι φαρμακοποιοί μπορεί να δεχτούν </a:t>
            </a:r>
            <a:r>
              <a:rPr lang="el-GR" sz="1400" b="1" i="0" u="none" strike="noStrike" dirty="0">
                <a:solidFill>
                  <a:srgbClr val="000000"/>
                </a:solidFill>
                <a:effectLst/>
              </a:rPr>
              <a:t>επιρροές από μεγάλες φαρμακοβιομηχανίες</a:t>
            </a:r>
            <a:r>
              <a:rPr lang="el-GR" sz="1400" b="0" i="0" u="none" strike="noStrike" dirty="0">
                <a:solidFill>
                  <a:srgbClr val="000000"/>
                </a:solidFill>
                <a:effectLst/>
              </a:rPr>
              <a:t>, δημιουργώντας πιθανούς κινδύνους για </a:t>
            </a:r>
            <a:r>
              <a:rPr lang="el-GR" sz="1400" b="1" i="0" u="none" strike="noStrike" dirty="0">
                <a:solidFill>
                  <a:srgbClr val="000000"/>
                </a:solidFill>
                <a:effectLst/>
              </a:rPr>
              <a:t>αντικειμενική </a:t>
            </a:r>
            <a:r>
              <a:rPr lang="el-GR" sz="1400" b="1" i="0" u="none" strike="noStrike" dirty="0" err="1">
                <a:solidFill>
                  <a:srgbClr val="000000"/>
                </a:solidFill>
                <a:effectLst/>
              </a:rPr>
              <a:t>συνταγογράφηση</a:t>
            </a:r>
            <a:r>
              <a:rPr lang="el-GR" sz="1400" b="1" i="0" u="none" strike="noStrike" dirty="0">
                <a:solidFill>
                  <a:srgbClr val="000000"/>
                </a:solidFill>
                <a:effectLst/>
              </a:rPr>
              <a:t> και διάθεση φαρμάκων</a:t>
            </a:r>
            <a:r>
              <a:rPr lang="el-GR" sz="1400" b="0" i="0" u="none" strike="noStrike" dirty="0">
                <a:solidFill>
                  <a:srgbClr val="000000"/>
                </a:solidFill>
                <a:effectLst/>
              </a:rPr>
              <a:t>.</a:t>
            </a:r>
          </a:p>
          <a:p>
            <a:pPr algn="l">
              <a:buFont typeface="Arial" panose="020B0604020202020204" pitchFamily="34" charset="0"/>
              <a:buChar char="•"/>
            </a:pPr>
            <a:endParaRPr lang="el-GR" sz="1400" dirty="0">
              <a:solidFill>
                <a:srgbClr val="000000"/>
              </a:solidFill>
            </a:endParaRPr>
          </a:p>
          <a:p>
            <a:pPr algn="l">
              <a:buNone/>
            </a:pPr>
            <a:r>
              <a:rPr lang="el-GR" sz="1400" b="1" i="0" u="none" strike="noStrike" dirty="0">
                <a:solidFill>
                  <a:srgbClr val="000000"/>
                </a:solidFill>
                <a:effectLst/>
              </a:rPr>
              <a:t>5. Προκλήσεις στη Γενετική και Βιοτεχνολογία</a:t>
            </a:r>
          </a:p>
          <a:p>
            <a:pPr algn="l">
              <a:buFont typeface="Arial" panose="020B0604020202020204" pitchFamily="34" charset="0"/>
              <a:buChar char="•"/>
            </a:pPr>
            <a:r>
              <a:rPr lang="el-GR" sz="1400" b="1" i="0" u="none" strike="noStrike" dirty="0">
                <a:solidFill>
                  <a:srgbClr val="000000"/>
                </a:solidFill>
                <a:effectLst/>
              </a:rPr>
              <a:t>Εξατομικευμένη Ιατρική και </a:t>
            </a:r>
            <a:r>
              <a:rPr lang="el-GR" sz="1400" b="1" i="0" u="none" strike="noStrike" dirty="0" err="1">
                <a:solidFill>
                  <a:srgbClr val="000000"/>
                </a:solidFill>
                <a:effectLst/>
              </a:rPr>
              <a:t>Φαρμακογονιδιωματική</a:t>
            </a:r>
            <a:r>
              <a:rPr lang="el-GR" sz="1400" b="1" i="0" u="none" strike="noStrike" dirty="0">
                <a:solidFill>
                  <a:srgbClr val="000000"/>
                </a:solidFill>
                <a:effectLst/>
              </a:rPr>
              <a:t>:</a:t>
            </a:r>
            <a:r>
              <a:rPr lang="el-GR" sz="1400" b="0" i="0" u="none" strike="noStrike" dirty="0">
                <a:solidFill>
                  <a:srgbClr val="000000"/>
                </a:solidFill>
                <a:effectLst/>
              </a:rPr>
              <a:t> Η χρήση </a:t>
            </a:r>
            <a:r>
              <a:rPr lang="el-GR" sz="1400" b="1" i="0" u="none" strike="noStrike" dirty="0">
                <a:solidFill>
                  <a:srgbClr val="000000"/>
                </a:solidFill>
                <a:effectLst/>
              </a:rPr>
              <a:t>γενετικών δεδομένων</a:t>
            </a:r>
            <a:r>
              <a:rPr lang="el-GR" sz="1400" b="0" i="0" u="none" strike="noStrike" dirty="0">
                <a:solidFill>
                  <a:srgbClr val="000000"/>
                </a:solidFill>
                <a:effectLst/>
              </a:rPr>
              <a:t> για την προσαρμογή φαρμάκων θέτει ζητήματα </a:t>
            </a:r>
            <a:r>
              <a:rPr lang="el-GR" sz="1400" b="1" i="0" u="none" strike="noStrike" dirty="0" err="1">
                <a:solidFill>
                  <a:srgbClr val="000000"/>
                </a:solidFill>
                <a:effectLst/>
              </a:rPr>
              <a:t>ιδιωτικότητας</a:t>
            </a:r>
            <a:r>
              <a:rPr lang="el-GR" sz="1400" b="1" i="0" u="none" strike="noStrike" dirty="0">
                <a:solidFill>
                  <a:srgbClr val="000000"/>
                </a:solidFill>
                <a:effectLst/>
              </a:rPr>
              <a:t> και πιθανής γενετικής διάκρισης</a:t>
            </a:r>
            <a:r>
              <a:rPr lang="el-GR" sz="1400" b="0" i="0" u="none" strike="noStrike" dirty="0">
                <a:solidFill>
                  <a:srgbClr val="000000"/>
                </a:solidFill>
                <a:effectLst/>
              </a:rPr>
              <a:t>.</a:t>
            </a:r>
          </a:p>
          <a:p>
            <a:pPr algn="l">
              <a:buFont typeface="Arial" panose="020B0604020202020204" pitchFamily="34" charset="0"/>
              <a:buChar char="•"/>
            </a:pPr>
            <a:r>
              <a:rPr lang="el-GR" sz="1400" b="1" i="0" u="none" strike="noStrike" dirty="0">
                <a:solidFill>
                  <a:srgbClr val="000000"/>
                </a:solidFill>
                <a:effectLst/>
              </a:rPr>
              <a:t>Γονιδιακή Θεραπεία και </a:t>
            </a:r>
            <a:r>
              <a:rPr lang="en-US" sz="1400" b="1" i="0" u="none" strike="noStrike" dirty="0">
                <a:solidFill>
                  <a:srgbClr val="000000"/>
                </a:solidFill>
                <a:effectLst/>
              </a:rPr>
              <a:t>CRISPR:</a:t>
            </a:r>
            <a:r>
              <a:rPr lang="en-US" sz="1400" b="0" i="0" u="none" strike="noStrike" dirty="0">
                <a:solidFill>
                  <a:srgbClr val="000000"/>
                </a:solidFill>
                <a:effectLst/>
              </a:rPr>
              <a:t> </a:t>
            </a:r>
            <a:r>
              <a:rPr lang="el-GR" sz="1400" b="0" i="0" u="none" strike="noStrike" dirty="0">
                <a:solidFill>
                  <a:srgbClr val="000000"/>
                </a:solidFill>
                <a:effectLst/>
              </a:rPr>
              <a:t>Οι φαρμακοποιοί ενδέχεται να πρέπει να διαχειριστούν </a:t>
            </a:r>
            <a:r>
              <a:rPr lang="el-GR" sz="1400" b="1" i="0" u="none" strike="noStrike" dirty="0">
                <a:solidFill>
                  <a:srgbClr val="000000"/>
                </a:solidFill>
                <a:effectLst/>
              </a:rPr>
              <a:t>καινοτόμα φάρμακα γονιδιακής θεραπείας</a:t>
            </a:r>
            <a:r>
              <a:rPr lang="el-GR" sz="1400" b="0" i="0" u="none" strike="noStrike" dirty="0">
                <a:solidFill>
                  <a:srgbClr val="000000"/>
                </a:solidFill>
                <a:effectLst/>
              </a:rPr>
              <a:t>, που εγείρουν </a:t>
            </a:r>
            <a:r>
              <a:rPr lang="el-GR" sz="1400" b="1" i="0" u="none" strike="noStrike" dirty="0" err="1">
                <a:solidFill>
                  <a:srgbClr val="000000"/>
                </a:solidFill>
                <a:effectLst/>
              </a:rPr>
              <a:t>βιοηθικά</a:t>
            </a:r>
            <a:r>
              <a:rPr lang="el-GR" sz="1400" b="1" i="0" u="none" strike="noStrike" dirty="0">
                <a:solidFill>
                  <a:srgbClr val="000000"/>
                </a:solidFill>
                <a:effectLst/>
              </a:rPr>
              <a:t> και κοινωνικά ερωτήματα</a:t>
            </a:r>
            <a:r>
              <a:rPr lang="el-GR" sz="1400" b="0" i="0" u="none" strike="noStrike" dirty="0">
                <a:solidFill>
                  <a:srgbClr val="000000"/>
                </a:solidFill>
                <a:effectLst/>
              </a:rPr>
              <a:t>.</a:t>
            </a:r>
          </a:p>
          <a:p>
            <a:pPr algn="l">
              <a:buFont typeface="Arial" panose="020B0604020202020204" pitchFamily="34" charset="0"/>
              <a:buChar char="•"/>
            </a:pPr>
            <a:r>
              <a:rPr lang="el-GR" sz="1400" b="1" i="0" u="none" strike="noStrike" dirty="0">
                <a:solidFill>
                  <a:srgbClr val="000000"/>
                </a:solidFill>
                <a:effectLst/>
              </a:rPr>
              <a:t>Τεχνητή Νοημοσύνη στη Φαρμακευτική:</a:t>
            </a:r>
            <a:r>
              <a:rPr lang="el-GR" sz="1400" b="0" i="0" u="none" strike="noStrike" dirty="0">
                <a:solidFill>
                  <a:srgbClr val="000000"/>
                </a:solidFill>
                <a:effectLst/>
              </a:rPr>
              <a:t> Η χρήση </a:t>
            </a:r>
            <a:r>
              <a:rPr lang="en-US" sz="1400" b="1" i="0" u="none" strike="noStrike" dirty="0">
                <a:solidFill>
                  <a:srgbClr val="000000"/>
                </a:solidFill>
                <a:effectLst/>
              </a:rPr>
              <a:t>AI </a:t>
            </a:r>
            <a:r>
              <a:rPr lang="el-GR" sz="1400" b="1" i="0" u="none" strike="noStrike" dirty="0">
                <a:solidFill>
                  <a:srgbClr val="000000"/>
                </a:solidFill>
                <a:effectLst/>
              </a:rPr>
              <a:t>για τη διάθεση φαρμάκων</a:t>
            </a:r>
            <a:r>
              <a:rPr lang="el-GR" sz="1400" b="0" i="0" u="none" strike="noStrike" dirty="0">
                <a:solidFill>
                  <a:srgbClr val="000000"/>
                </a:solidFill>
                <a:effectLst/>
              </a:rPr>
              <a:t> εγείρει ζητήματα </a:t>
            </a:r>
            <a:r>
              <a:rPr lang="el-GR" sz="1400" b="1" i="0" u="none" strike="noStrike" dirty="0">
                <a:solidFill>
                  <a:srgbClr val="000000"/>
                </a:solidFill>
                <a:effectLst/>
              </a:rPr>
              <a:t>ακρίβειας, υπευθυνότητας και νομικής ευθύνης</a:t>
            </a:r>
            <a:endParaRPr lang="el-GR" sz="1400" b="0" i="0" u="none" strike="noStrike" dirty="0">
              <a:solidFill>
                <a:srgbClr val="000000"/>
              </a:solidFill>
              <a:effectLst/>
            </a:endParaRPr>
          </a:p>
          <a:p>
            <a:pPr algn="l">
              <a:buFont typeface="Arial" panose="020B0604020202020204" pitchFamily="34" charset="0"/>
              <a:buChar char="•"/>
            </a:pPr>
            <a:endParaRPr lang="el-GR" sz="1400" b="0" i="0" u="none" strike="noStrike" dirty="0">
              <a:solidFill>
                <a:srgbClr val="000000"/>
              </a:solidFill>
              <a:effectLst/>
            </a:endParaRPr>
          </a:p>
          <a:p>
            <a:pPr algn="l">
              <a:buNone/>
            </a:pPr>
            <a:r>
              <a:rPr lang="el-GR" sz="1400" b="1" i="0" u="none" strike="noStrike" dirty="0">
                <a:solidFill>
                  <a:srgbClr val="000000"/>
                </a:solidFill>
                <a:effectLst/>
              </a:rPr>
              <a:t>6. Ευθανασία, Υποβοηθούμενη Αυτοκτονία και Ανακουφιστική Φροντίδα</a:t>
            </a:r>
          </a:p>
          <a:p>
            <a:pPr algn="l">
              <a:buFont typeface="Arial" panose="020B0604020202020204" pitchFamily="34" charset="0"/>
              <a:buChar char="•"/>
            </a:pPr>
            <a:r>
              <a:rPr lang="el-GR" sz="1400" b="0" i="0" u="none" strike="noStrike" dirty="0">
                <a:solidFill>
                  <a:srgbClr val="000000"/>
                </a:solidFill>
                <a:effectLst/>
              </a:rPr>
              <a:t>Σε χώρες όπου η </a:t>
            </a:r>
            <a:r>
              <a:rPr lang="el-GR" sz="1400" b="1" i="0" u="none" strike="noStrike" dirty="0">
                <a:solidFill>
                  <a:srgbClr val="000000"/>
                </a:solidFill>
                <a:effectLst/>
              </a:rPr>
              <a:t>ευθανασία είναι νόμιμη</a:t>
            </a:r>
            <a:r>
              <a:rPr lang="el-GR" sz="1400" b="0" i="0" u="none" strike="noStrike" dirty="0">
                <a:solidFill>
                  <a:srgbClr val="000000"/>
                </a:solidFill>
                <a:effectLst/>
              </a:rPr>
              <a:t>, οι φαρμακοποιοί μπορεί να κληθούν να </a:t>
            </a:r>
            <a:r>
              <a:rPr lang="el-GR" sz="1400" b="1" i="0" u="none" strike="noStrike" dirty="0">
                <a:solidFill>
                  <a:srgbClr val="000000"/>
                </a:solidFill>
                <a:effectLst/>
              </a:rPr>
              <a:t>χορηγήσουν φάρμακα για τον τερματισμό της ζωής</a:t>
            </a:r>
            <a:r>
              <a:rPr lang="el-GR" sz="1400" b="0" i="0" u="none" strike="noStrike" dirty="0">
                <a:solidFill>
                  <a:srgbClr val="000000"/>
                </a:solidFill>
                <a:effectLst/>
              </a:rPr>
              <a:t>, οδηγώντας σε </a:t>
            </a:r>
            <a:r>
              <a:rPr lang="el-GR" sz="1400" b="1" i="0" u="none" strike="noStrike" dirty="0">
                <a:solidFill>
                  <a:srgbClr val="000000"/>
                </a:solidFill>
                <a:effectLst/>
              </a:rPr>
              <a:t>ηθικές συγκρούσεις</a:t>
            </a:r>
            <a:r>
              <a:rPr lang="el-GR" sz="1400" b="0" i="0" u="none" strike="noStrike" dirty="0">
                <a:solidFill>
                  <a:srgbClr val="000000"/>
                </a:solidFill>
                <a:effectLst/>
              </a:rPr>
              <a:t>.</a:t>
            </a:r>
          </a:p>
          <a:p>
            <a:pPr algn="l">
              <a:buFont typeface="Arial" panose="020B0604020202020204" pitchFamily="34" charset="0"/>
              <a:buChar char="•"/>
            </a:pPr>
            <a:r>
              <a:rPr lang="el-GR" sz="1400" b="0" i="0" u="none" strike="noStrike" dirty="0">
                <a:solidFill>
                  <a:srgbClr val="000000"/>
                </a:solidFill>
                <a:effectLst/>
              </a:rPr>
              <a:t>Υπάρχουν επίσης διλήμματα όταν ασθενείς σε </a:t>
            </a:r>
            <a:r>
              <a:rPr lang="el-GR" sz="1400" b="1" i="0" u="none" strike="noStrike" dirty="0">
                <a:solidFill>
                  <a:srgbClr val="000000"/>
                </a:solidFill>
                <a:effectLst/>
              </a:rPr>
              <a:t>ανακουφιστική φροντίδα</a:t>
            </a:r>
            <a:r>
              <a:rPr lang="el-GR" sz="1400" b="0" i="0" u="none" strike="noStrike" dirty="0">
                <a:solidFill>
                  <a:srgbClr val="000000"/>
                </a:solidFill>
                <a:effectLst/>
              </a:rPr>
              <a:t> ζητούν </a:t>
            </a:r>
            <a:r>
              <a:rPr lang="el-GR" sz="1400" b="1" i="0" u="none" strike="noStrike" dirty="0">
                <a:solidFill>
                  <a:srgbClr val="000000"/>
                </a:solidFill>
                <a:effectLst/>
              </a:rPr>
              <a:t>υψηλές δόσεις παυσίπονων</a:t>
            </a:r>
            <a:r>
              <a:rPr lang="el-GR" sz="1400" b="0" i="0" u="none" strike="noStrike" dirty="0">
                <a:solidFill>
                  <a:srgbClr val="000000"/>
                </a:solidFill>
                <a:effectLst/>
              </a:rPr>
              <a:t>, που μπορεί να επιταχύνουν τον θάνατό τους.</a:t>
            </a:r>
          </a:p>
          <a:p>
            <a:pPr algn="l">
              <a:buFont typeface="Arial" panose="020B0604020202020204" pitchFamily="34" charset="0"/>
              <a:buChar char="•"/>
            </a:pPr>
            <a:endParaRPr lang="el-GR" sz="1400" b="0" i="0" u="none" strike="noStrike" dirty="0">
              <a:solidFill>
                <a:srgbClr val="000000"/>
              </a:solidFill>
              <a:effectLst/>
            </a:endParaRPr>
          </a:p>
          <a:p>
            <a:pPr marL="0" indent="0">
              <a:buNone/>
            </a:pPr>
            <a:endParaRPr lang="en-US" sz="1600" dirty="0"/>
          </a:p>
        </p:txBody>
      </p:sp>
    </p:spTree>
    <p:extLst>
      <p:ext uri="{BB962C8B-B14F-4D97-AF65-F5344CB8AC3E}">
        <p14:creationId xmlns:p14="http://schemas.microsoft.com/office/powerpoint/2010/main" val="2901289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43173" y="116176"/>
            <a:ext cx="9853965" cy="1143476"/>
          </a:xfrm>
        </p:spPr>
        <p:txBody>
          <a:bodyPr/>
          <a:lstStyle/>
          <a:p>
            <a:pPr algn="ctr"/>
            <a:r>
              <a:rPr lang="el-GR" dirty="0"/>
              <a:t>Βιοηθική – πηγές ενημέρωσης </a:t>
            </a:r>
          </a:p>
        </p:txBody>
      </p:sp>
      <p:sp>
        <p:nvSpPr>
          <p:cNvPr id="2" name="Rectangle 1"/>
          <p:cNvSpPr>
            <a:spLocks noChangeArrowheads="1"/>
          </p:cNvSpPr>
          <p:nvPr/>
        </p:nvSpPr>
        <p:spPr bwMode="auto">
          <a:xfrm>
            <a:off x="2254102" y="25518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2"/>
              </a:rPr>
              <a:t>Life</a:t>
            </a:r>
            <a:r>
              <a:rPr kumimoji="0" lang="el-GR" sz="1800" b="0" i="0" u="none" strike="noStrike" cap="none" normalizeH="0" baseline="0" dirty="0">
                <a:ln>
                  <a:noFill/>
                </a:ln>
                <a:solidFill>
                  <a:schemeClr val="tx1"/>
                </a:solidFill>
                <a:effectLst/>
                <a:latin typeface="Arial" panose="020B0604020202020204" pitchFamily="34" charset="0"/>
                <a:hlinkClick r:id="rId2"/>
              </a:rPr>
              <a:t> </a:t>
            </a:r>
            <a:r>
              <a:rPr kumimoji="0" lang="el-GR" sz="1800" b="0" i="0" u="none" strike="noStrike" cap="none" normalizeH="0" baseline="0" dirty="0" err="1">
                <a:ln>
                  <a:noFill/>
                </a:ln>
                <a:solidFill>
                  <a:schemeClr val="tx1"/>
                </a:solidFill>
                <a:effectLst/>
                <a:latin typeface="Arial" panose="020B0604020202020204" pitchFamily="34" charset="0"/>
                <a:hlinkClick r:id="rId2"/>
              </a:rPr>
              <a:t>sciences</a:t>
            </a:r>
            <a:r>
              <a:rPr kumimoji="0" lang="el-GR" sz="1800" b="0" i="0" u="none" strike="noStrike" cap="none" normalizeH="0" baseline="0" dirty="0">
                <a:ln>
                  <a:noFill/>
                </a:ln>
                <a:solidFill>
                  <a:schemeClr val="tx1"/>
                </a:solidFill>
                <a:effectLst/>
                <a:latin typeface="Arial" panose="020B0604020202020204" pitchFamily="34" charset="0"/>
                <a:hlinkClick r:id="rId2"/>
              </a:rPr>
              <a:t> and </a:t>
            </a:r>
            <a:r>
              <a:rPr kumimoji="0" lang="el-GR" sz="1800" b="0" i="0" u="none" strike="noStrike" cap="none" normalizeH="0" baseline="0" dirty="0" err="1">
                <a:ln>
                  <a:noFill/>
                </a:ln>
                <a:solidFill>
                  <a:schemeClr val="tx1"/>
                </a:solidFill>
                <a:effectLst/>
                <a:latin typeface="Arial" panose="020B0604020202020204" pitchFamily="34" charset="0"/>
                <a:hlinkClick r:id="rId2"/>
              </a:rPr>
              <a:t>biotechnology</a:t>
            </a:r>
            <a:r>
              <a:rPr kumimoji="0" lang="el-GR" sz="1800" b="0" i="0" u="none" strike="noStrike" cap="none" normalizeH="0" baseline="0" dirty="0">
                <a:ln>
                  <a:noFill/>
                </a:ln>
                <a:solidFill>
                  <a:schemeClr val="tx1"/>
                </a:solidFill>
                <a:effectLst/>
                <a:latin typeface="Arial" panose="020B0604020202020204" pitchFamily="34" charset="0"/>
                <a:hlinkClick r:id="rId2"/>
              </a:rPr>
              <a:t> </a:t>
            </a:r>
            <a:r>
              <a:rPr kumimoji="0" lang="el-GR" sz="1800" b="0" i="0" u="none" strike="noStrike" cap="none" normalizeH="0" baseline="0" dirty="0" err="1">
                <a:ln>
                  <a:noFill/>
                </a:ln>
                <a:solidFill>
                  <a:schemeClr val="tx1"/>
                </a:solidFill>
                <a:effectLst/>
                <a:latin typeface="Arial" panose="020B0604020202020204" pitchFamily="34" charset="0"/>
                <a:hlinkClick r:id="rId2"/>
              </a:rPr>
              <a:t>website</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3"/>
              </a:rPr>
              <a:t>Website</a:t>
            </a:r>
            <a:r>
              <a:rPr kumimoji="0" lang="el-GR" sz="1800" b="0" i="0" u="none" strike="noStrike" cap="none" normalizeH="0" baseline="0" dirty="0">
                <a:ln>
                  <a:noFill/>
                </a:ln>
                <a:solidFill>
                  <a:schemeClr val="tx1"/>
                </a:solidFill>
                <a:effectLst/>
                <a:latin typeface="Arial" panose="020B0604020202020204" pitchFamily="34" charset="0"/>
                <a:hlinkClick r:id="rId3"/>
              </a:rPr>
              <a:t> of the European </a:t>
            </a:r>
            <a:r>
              <a:rPr kumimoji="0" lang="el-GR" sz="1800" b="0" i="0" u="none" strike="noStrike" cap="none" normalizeH="0" baseline="0" dirty="0" err="1">
                <a:ln>
                  <a:noFill/>
                </a:ln>
                <a:solidFill>
                  <a:schemeClr val="tx1"/>
                </a:solidFill>
                <a:effectLst/>
                <a:latin typeface="Arial" panose="020B0604020202020204" pitchFamily="34" charset="0"/>
                <a:hlinkClick r:id="rId3"/>
              </a:rPr>
              <a:t>Group</a:t>
            </a:r>
            <a:r>
              <a:rPr kumimoji="0" lang="el-GR" sz="1800" b="0" i="0" u="none" strike="noStrike" cap="none" normalizeH="0" baseline="0" dirty="0">
                <a:ln>
                  <a:noFill/>
                </a:ln>
                <a:solidFill>
                  <a:schemeClr val="tx1"/>
                </a:solidFill>
                <a:effectLst/>
                <a:latin typeface="Arial" panose="020B0604020202020204" pitchFamily="34" charset="0"/>
                <a:hlinkClick r:id="rId3"/>
              </a:rPr>
              <a:t> on </a:t>
            </a:r>
            <a:r>
              <a:rPr kumimoji="0" lang="el-GR" sz="1800" b="0" i="0" u="none" strike="noStrike" cap="none" normalizeH="0" baseline="0" dirty="0" err="1">
                <a:ln>
                  <a:noFill/>
                </a:ln>
                <a:solidFill>
                  <a:schemeClr val="tx1"/>
                </a:solidFill>
                <a:effectLst/>
                <a:latin typeface="Arial" panose="020B0604020202020204" pitchFamily="34" charset="0"/>
                <a:hlinkClick r:id="rId3"/>
              </a:rPr>
              <a:t>Ethics</a:t>
            </a:r>
            <a:r>
              <a:rPr kumimoji="0" lang="el-GR" sz="1800" b="0" i="0" u="none" strike="noStrike" cap="none" normalizeH="0" baseline="0" dirty="0">
                <a:ln>
                  <a:noFill/>
                </a:ln>
                <a:solidFill>
                  <a:schemeClr val="tx1"/>
                </a:solidFill>
                <a:effectLst/>
                <a:latin typeface="Arial" panose="020B0604020202020204" pitchFamily="34" charset="0"/>
                <a:hlinkClick r:id="rId3"/>
              </a:rPr>
              <a:t> in </a:t>
            </a:r>
            <a:r>
              <a:rPr kumimoji="0" lang="el-GR" sz="1800" b="0" i="0" u="none" strike="noStrike" cap="none" normalizeH="0" baseline="0" dirty="0" err="1">
                <a:ln>
                  <a:noFill/>
                </a:ln>
                <a:solidFill>
                  <a:schemeClr val="tx1"/>
                </a:solidFill>
                <a:effectLst/>
                <a:latin typeface="Arial" panose="020B0604020202020204" pitchFamily="34" charset="0"/>
                <a:hlinkClick r:id="rId3"/>
              </a:rPr>
              <a:t>Science</a:t>
            </a:r>
            <a:r>
              <a:rPr kumimoji="0" lang="el-GR" sz="1800" b="0" i="0" u="none" strike="noStrike" cap="none" normalizeH="0" baseline="0" dirty="0">
                <a:ln>
                  <a:noFill/>
                </a:ln>
                <a:solidFill>
                  <a:schemeClr val="tx1"/>
                </a:solidFill>
                <a:effectLst/>
                <a:latin typeface="Arial" panose="020B0604020202020204" pitchFamily="34" charset="0"/>
                <a:hlinkClick r:id="rId3"/>
              </a:rPr>
              <a:t> and </a:t>
            </a:r>
            <a:r>
              <a:rPr kumimoji="0" lang="el-GR" sz="1800" b="0" i="0" u="none" strike="noStrike" cap="none" normalizeH="0" baseline="0" dirty="0" err="1">
                <a:ln>
                  <a:noFill/>
                </a:ln>
                <a:solidFill>
                  <a:schemeClr val="tx1"/>
                </a:solidFill>
                <a:effectLst/>
                <a:latin typeface="Arial" panose="020B0604020202020204" pitchFamily="34" charset="0"/>
                <a:hlinkClick r:id="rId3"/>
              </a:rPr>
              <a:t>New</a:t>
            </a:r>
            <a:r>
              <a:rPr kumimoji="0" lang="el-GR" sz="1800" b="0" i="0" u="none" strike="noStrike" cap="none" normalizeH="0" baseline="0" dirty="0">
                <a:ln>
                  <a:noFill/>
                </a:ln>
                <a:solidFill>
                  <a:schemeClr val="tx1"/>
                </a:solidFill>
                <a:effectLst/>
                <a:latin typeface="Arial" panose="020B0604020202020204" pitchFamily="34" charset="0"/>
                <a:hlinkClick r:id="rId3"/>
              </a:rPr>
              <a:t> Technologies</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4"/>
              </a:rPr>
              <a:t>Website</a:t>
            </a:r>
            <a:r>
              <a:rPr kumimoji="0" lang="el-GR" sz="1800" b="0" i="0" u="none" strike="noStrike" cap="none" normalizeH="0" baseline="0" dirty="0">
                <a:ln>
                  <a:noFill/>
                </a:ln>
                <a:solidFill>
                  <a:schemeClr val="tx1"/>
                </a:solidFill>
                <a:effectLst/>
                <a:latin typeface="Arial" panose="020B0604020202020204" pitchFamily="34" charset="0"/>
                <a:hlinkClick r:id="rId4"/>
              </a:rPr>
              <a:t> of the European </a:t>
            </a:r>
            <a:r>
              <a:rPr kumimoji="0" lang="el-GR" sz="1800" b="0" i="0" u="none" strike="noStrike" cap="none" normalizeH="0" baseline="0" dirty="0" err="1">
                <a:ln>
                  <a:noFill/>
                </a:ln>
                <a:solidFill>
                  <a:schemeClr val="tx1"/>
                </a:solidFill>
                <a:effectLst/>
                <a:latin typeface="Arial" panose="020B0604020202020204" pitchFamily="34" charset="0"/>
                <a:hlinkClick r:id="rId4"/>
              </a:rPr>
              <a:t>Group</a:t>
            </a:r>
            <a:r>
              <a:rPr kumimoji="0" lang="el-GR" sz="1800" b="0" i="0" u="none" strike="noStrike" cap="none" normalizeH="0" baseline="0" dirty="0">
                <a:ln>
                  <a:noFill/>
                </a:ln>
                <a:solidFill>
                  <a:schemeClr val="tx1"/>
                </a:solidFill>
                <a:effectLst/>
                <a:latin typeface="Arial" panose="020B0604020202020204" pitchFamily="34" charset="0"/>
                <a:hlinkClick r:id="rId4"/>
              </a:rPr>
              <a:t> on </a:t>
            </a:r>
            <a:r>
              <a:rPr kumimoji="0" lang="el-GR" sz="1800" b="0" i="0" u="none" strike="noStrike" cap="none" normalizeH="0" baseline="0" dirty="0" err="1">
                <a:ln>
                  <a:noFill/>
                </a:ln>
                <a:solidFill>
                  <a:schemeClr val="tx1"/>
                </a:solidFill>
                <a:effectLst/>
                <a:latin typeface="Arial" panose="020B0604020202020204" pitchFamily="34" charset="0"/>
                <a:hlinkClick r:id="rId4"/>
              </a:rPr>
              <a:t>Life</a:t>
            </a:r>
            <a:r>
              <a:rPr kumimoji="0" lang="el-GR" sz="1800" b="0" i="0" u="none" strike="noStrike" cap="none" normalizeH="0" baseline="0" dirty="0">
                <a:ln>
                  <a:noFill/>
                </a:ln>
                <a:solidFill>
                  <a:schemeClr val="tx1"/>
                </a:solidFill>
                <a:effectLst/>
                <a:latin typeface="Arial" panose="020B0604020202020204" pitchFamily="34" charset="0"/>
                <a:hlinkClick r:id="rId4"/>
              </a:rPr>
              <a:t> </a:t>
            </a:r>
            <a:r>
              <a:rPr kumimoji="0" lang="el-GR" sz="1800" b="0" i="0" u="none" strike="noStrike" cap="none" normalizeH="0" baseline="0" dirty="0" err="1">
                <a:ln>
                  <a:noFill/>
                </a:ln>
                <a:solidFill>
                  <a:schemeClr val="tx1"/>
                </a:solidFill>
                <a:effectLst/>
                <a:latin typeface="Arial" panose="020B0604020202020204" pitchFamily="34" charset="0"/>
                <a:hlinkClick r:id="rId4"/>
              </a:rPr>
              <a:t>Sciences</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5"/>
              </a:rPr>
              <a:t>Science</a:t>
            </a:r>
            <a:r>
              <a:rPr kumimoji="0" lang="el-GR" sz="1800" b="0" i="0" u="none" strike="noStrike" cap="none" normalizeH="0" baseline="0" dirty="0">
                <a:ln>
                  <a:noFill/>
                </a:ln>
                <a:solidFill>
                  <a:schemeClr val="tx1"/>
                </a:solidFill>
                <a:effectLst/>
                <a:latin typeface="Arial" panose="020B0604020202020204" pitchFamily="34" charset="0"/>
                <a:hlinkClick r:id="rId5"/>
              </a:rPr>
              <a:t> and Society </a:t>
            </a:r>
            <a:r>
              <a:rPr kumimoji="0" lang="el-GR" sz="1800" b="0" i="0" u="none" strike="noStrike" cap="none" normalizeH="0" baseline="0" dirty="0" err="1">
                <a:ln>
                  <a:noFill/>
                </a:ln>
                <a:solidFill>
                  <a:schemeClr val="tx1"/>
                </a:solidFill>
                <a:effectLst/>
                <a:latin typeface="Arial" panose="020B0604020202020204" pitchFamily="34" charset="0"/>
                <a:hlinkClick r:id="rId5"/>
              </a:rPr>
              <a:t>Action</a:t>
            </a:r>
            <a:r>
              <a:rPr kumimoji="0" lang="el-GR" sz="1800" b="0" i="0" u="none" strike="noStrike" cap="none" normalizeH="0" baseline="0" dirty="0">
                <a:ln>
                  <a:noFill/>
                </a:ln>
                <a:solidFill>
                  <a:schemeClr val="tx1"/>
                </a:solidFill>
                <a:effectLst/>
                <a:latin typeface="Arial" panose="020B0604020202020204" pitchFamily="34" charset="0"/>
                <a:hlinkClick r:id="rId5"/>
              </a:rPr>
              <a:t> </a:t>
            </a:r>
            <a:r>
              <a:rPr kumimoji="0" lang="el-GR" sz="1800" b="0" i="0" u="none" strike="noStrike" cap="none" normalizeH="0" baseline="0" dirty="0" err="1">
                <a:ln>
                  <a:noFill/>
                </a:ln>
                <a:solidFill>
                  <a:schemeClr val="tx1"/>
                </a:solidFill>
                <a:effectLst/>
                <a:latin typeface="Arial" panose="020B0604020202020204" pitchFamily="34" charset="0"/>
                <a:hlinkClick r:id="rId5"/>
              </a:rPr>
              <a:t>Plan</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6"/>
              </a:rPr>
              <a:t>Public</a:t>
            </a:r>
            <a:r>
              <a:rPr kumimoji="0" lang="el-GR" sz="1800" b="0" i="0" u="none" strike="noStrike" cap="none" normalizeH="0" baseline="0" dirty="0">
                <a:ln>
                  <a:noFill/>
                </a:ln>
                <a:solidFill>
                  <a:schemeClr val="tx1"/>
                </a:solidFill>
                <a:effectLst/>
                <a:latin typeface="Arial" panose="020B0604020202020204" pitchFamily="34" charset="0"/>
                <a:hlinkClick r:id="rId6"/>
              </a:rPr>
              <a:t> </a:t>
            </a:r>
            <a:r>
              <a:rPr kumimoji="0" lang="el-GR" sz="1800" b="0" i="0" u="none" strike="noStrike" cap="none" normalizeH="0" baseline="0" dirty="0" err="1">
                <a:ln>
                  <a:noFill/>
                </a:ln>
                <a:solidFill>
                  <a:schemeClr val="tx1"/>
                </a:solidFill>
                <a:effectLst/>
                <a:latin typeface="Arial" panose="020B0604020202020204" pitchFamily="34" charset="0"/>
                <a:hlinkClick r:id="rId6"/>
              </a:rPr>
              <a:t>discussion</a:t>
            </a:r>
            <a:r>
              <a:rPr kumimoji="0" lang="el-GR" sz="1800" b="0" i="0" u="none" strike="noStrike" cap="none" normalizeH="0" baseline="0" dirty="0">
                <a:ln>
                  <a:noFill/>
                </a:ln>
                <a:solidFill>
                  <a:schemeClr val="tx1"/>
                </a:solidFill>
                <a:effectLst/>
                <a:latin typeface="Arial" panose="020B0604020202020204" pitchFamily="34" charset="0"/>
                <a:hlinkClick r:id="rId6"/>
              </a:rPr>
              <a:t> </a:t>
            </a:r>
            <a:r>
              <a:rPr kumimoji="0" lang="el-GR" sz="1800" b="0" i="0" u="none" strike="noStrike" cap="none" normalizeH="0" baseline="0" dirty="0" err="1">
                <a:ln>
                  <a:noFill/>
                </a:ln>
                <a:solidFill>
                  <a:schemeClr val="tx1"/>
                </a:solidFill>
                <a:effectLst/>
                <a:latin typeface="Arial" panose="020B0604020202020204" pitchFamily="34" charset="0"/>
                <a:hlinkClick r:id="rId6"/>
              </a:rPr>
              <a:t>platforms</a:t>
            </a:r>
            <a:r>
              <a:rPr kumimoji="0" lang="el-GR" sz="1800" b="0" i="0" u="none" strike="noStrike" cap="none" normalizeH="0" baseline="0" dirty="0">
                <a:ln>
                  <a:noFill/>
                </a:ln>
                <a:solidFill>
                  <a:schemeClr val="tx1"/>
                </a:solidFill>
                <a:effectLst/>
                <a:latin typeface="Arial" panose="020B0604020202020204" pitchFamily="34" charset="0"/>
                <a:hlinkClick r:id="rId6"/>
              </a:rPr>
              <a:t> on </a:t>
            </a:r>
            <a:r>
              <a:rPr kumimoji="0" lang="el-GR" sz="1800" b="0" i="0" u="none" strike="noStrike" cap="none" normalizeH="0" baseline="0" dirty="0" err="1">
                <a:ln>
                  <a:noFill/>
                </a:ln>
                <a:solidFill>
                  <a:schemeClr val="tx1"/>
                </a:solidFill>
                <a:effectLst/>
                <a:latin typeface="Arial" panose="020B0604020202020204" pitchFamily="34" charset="0"/>
                <a:hlinkClick r:id="rId6"/>
              </a:rPr>
              <a:t>genetics</a:t>
            </a:r>
            <a:r>
              <a:rPr kumimoji="0" lang="el-GR" sz="1800" b="0" i="0" u="none" strike="noStrike" cap="none" normalizeH="0" baseline="0" dirty="0">
                <a:ln>
                  <a:noFill/>
                </a:ln>
                <a:solidFill>
                  <a:schemeClr val="tx1"/>
                </a:solidFill>
                <a:effectLst/>
                <a:latin typeface="Arial" panose="020B0604020202020204" pitchFamily="34" charset="0"/>
                <a:hlinkClick r:id="rId6"/>
              </a:rPr>
              <a:t> (2000)</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7"/>
              </a:rPr>
              <a:t>Public</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discussion</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platform</a:t>
            </a:r>
            <a:r>
              <a:rPr kumimoji="0" lang="el-GR" sz="1800" b="0" i="0" u="none" strike="noStrike" cap="none" normalizeH="0" baseline="0" dirty="0">
                <a:ln>
                  <a:noFill/>
                </a:ln>
                <a:solidFill>
                  <a:schemeClr val="tx1"/>
                </a:solidFill>
                <a:effectLst/>
                <a:latin typeface="Arial" panose="020B0604020202020204" pitchFamily="34" charset="0"/>
                <a:hlinkClick r:id="rId7"/>
              </a:rPr>
              <a:t> on </a:t>
            </a:r>
            <a:r>
              <a:rPr kumimoji="0" lang="el-GR" sz="1800" b="0" i="0" u="none" strike="noStrike" cap="none" normalizeH="0" baseline="0" dirty="0" err="1">
                <a:ln>
                  <a:noFill/>
                </a:ln>
                <a:solidFill>
                  <a:schemeClr val="tx1"/>
                </a:solidFill>
                <a:effectLst/>
                <a:latin typeface="Arial" panose="020B0604020202020204" pitchFamily="34" charset="0"/>
                <a:hlinkClick r:id="rId7"/>
              </a:rPr>
              <a:t>stem</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cells</a:t>
            </a:r>
            <a:r>
              <a:rPr kumimoji="0" lang="el-GR" sz="1800" b="0" i="0" u="none" strike="noStrike" cap="none" normalizeH="0" baseline="0" dirty="0">
                <a:ln>
                  <a:noFill/>
                </a:ln>
                <a:solidFill>
                  <a:schemeClr val="tx1"/>
                </a:solidFill>
                <a:effectLst/>
                <a:latin typeface="Arial" panose="020B0604020202020204" pitchFamily="34" charset="0"/>
                <a:hlinkClick r:id="rId7"/>
              </a:rPr>
              <a:t> </a:t>
            </a:r>
            <a:r>
              <a:rPr kumimoji="0" lang="el-GR" sz="1800" b="0" i="0" u="none" strike="noStrike" cap="none" normalizeH="0" baseline="0" dirty="0" err="1">
                <a:ln>
                  <a:noFill/>
                </a:ln>
                <a:solidFill>
                  <a:schemeClr val="tx1"/>
                </a:solidFill>
                <a:effectLst/>
                <a:latin typeface="Arial" panose="020B0604020202020204" pitchFamily="34" charset="0"/>
                <a:hlinkClick r:id="rId7"/>
              </a:rPr>
              <a:t>research</a:t>
            </a:r>
            <a:r>
              <a:rPr kumimoji="0" lang="el-GR" sz="1800" b="0" i="0" u="none" strike="noStrike" cap="none" normalizeH="0" baseline="0" dirty="0">
                <a:ln>
                  <a:noFill/>
                </a:ln>
                <a:solidFill>
                  <a:schemeClr val="tx1"/>
                </a:solidFill>
                <a:effectLst/>
                <a:latin typeface="Arial" panose="020B0604020202020204" pitchFamily="34" charset="0"/>
                <a:hlinkClick r:id="rId7"/>
              </a:rPr>
              <a:t> (2001)</a:t>
            </a:r>
            <a:r>
              <a:rPr kumimoji="0" 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1800" b="0" i="0" u="none" strike="noStrike" cap="none" normalizeH="0" baseline="0" dirty="0" err="1">
                <a:ln>
                  <a:noFill/>
                </a:ln>
                <a:solidFill>
                  <a:schemeClr val="tx1"/>
                </a:solidFill>
                <a:effectLst/>
                <a:latin typeface="Arial" panose="020B0604020202020204" pitchFamily="34" charset="0"/>
                <a:hlinkClick r:id="rId8"/>
              </a:rPr>
              <a:t>Public</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discussion</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platform</a:t>
            </a:r>
            <a:r>
              <a:rPr kumimoji="0" lang="el-GR" sz="1800" b="0" i="0" u="none" strike="noStrike" cap="none" normalizeH="0" baseline="0" dirty="0">
                <a:ln>
                  <a:noFill/>
                </a:ln>
                <a:solidFill>
                  <a:schemeClr val="tx1"/>
                </a:solidFill>
                <a:effectLst/>
                <a:latin typeface="Arial" panose="020B0604020202020204" pitchFamily="34" charset="0"/>
                <a:hlinkClick r:id="rId8"/>
              </a:rPr>
              <a:t> on </a:t>
            </a:r>
            <a:r>
              <a:rPr kumimoji="0" lang="el-GR" sz="1800" b="0" i="0" u="none" strike="noStrike" cap="none" normalizeH="0" baseline="0" dirty="0" err="1">
                <a:ln>
                  <a:noFill/>
                </a:ln>
                <a:solidFill>
                  <a:schemeClr val="tx1"/>
                </a:solidFill>
                <a:effectLst/>
                <a:latin typeface="Arial" panose="020B0604020202020204" pitchFamily="34" charset="0"/>
                <a:hlinkClick r:id="rId8"/>
              </a:rPr>
              <a:t>sustainable</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agriculture</a:t>
            </a:r>
            <a:r>
              <a:rPr kumimoji="0" lang="el-GR" sz="1800" b="0" i="0" u="none" strike="noStrike" cap="none" normalizeH="0" baseline="0" dirty="0">
                <a:ln>
                  <a:noFill/>
                </a:ln>
                <a:solidFill>
                  <a:schemeClr val="tx1"/>
                </a:solidFill>
                <a:effectLst/>
                <a:latin typeface="Arial" panose="020B0604020202020204" pitchFamily="34" charset="0"/>
                <a:hlinkClick r:id="rId8"/>
              </a:rPr>
              <a:t> for </a:t>
            </a:r>
            <a:r>
              <a:rPr kumimoji="0" lang="el-GR" sz="1800" b="0" i="0" u="none" strike="noStrike" cap="none" normalizeH="0" baseline="0" dirty="0" err="1">
                <a:ln>
                  <a:noFill/>
                </a:ln>
                <a:solidFill>
                  <a:schemeClr val="tx1"/>
                </a:solidFill>
                <a:effectLst/>
                <a:latin typeface="Arial" panose="020B0604020202020204" pitchFamily="34" charset="0"/>
                <a:hlinkClick r:id="rId8"/>
              </a:rPr>
              <a:t>developing</a:t>
            </a:r>
            <a:r>
              <a:rPr kumimoji="0" lang="el-GR" sz="1800" b="0" i="0" u="none" strike="noStrike" cap="none" normalizeH="0" baseline="0" dirty="0">
                <a:ln>
                  <a:noFill/>
                </a:ln>
                <a:solidFill>
                  <a:schemeClr val="tx1"/>
                </a:solidFill>
                <a:effectLst/>
                <a:latin typeface="Arial" panose="020B0604020202020204" pitchFamily="34" charset="0"/>
                <a:hlinkClick r:id="rId8"/>
              </a:rPr>
              <a:t> </a:t>
            </a:r>
            <a:r>
              <a:rPr kumimoji="0" lang="el-GR" sz="1800" b="0" i="0" u="none" strike="noStrike" cap="none" normalizeH="0" baseline="0" dirty="0" err="1">
                <a:ln>
                  <a:noFill/>
                </a:ln>
                <a:solidFill>
                  <a:schemeClr val="tx1"/>
                </a:solidFill>
                <a:effectLst/>
                <a:latin typeface="Arial" panose="020B0604020202020204" pitchFamily="34" charset="0"/>
                <a:hlinkClick r:id="rId8"/>
              </a:rPr>
              <a:t>countries</a:t>
            </a:r>
            <a:r>
              <a:rPr kumimoji="0" lang="el-GR" sz="1800" b="0" i="0" u="none" strike="noStrike" cap="none" normalizeH="0" baseline="0" dirty="0">
                <a:ln>
                  <a:noFill/>
                </a:ln>
                <a:solidFill>
                  <a:schemeClr val="tx1"/>
                </a:solidFill>
                <a:effectLst/>
                <a:latin typeface="Arial" panose="020B0604020202020204" pitchFamily="34" charset="0"/>
                <a:hlinkClick r:id="rId8"/>
              </a:rPr>
              <a:t> (2003)</a:t>
            </a:r>
            <a:r>
              <a:rPr kumimoji="0" lang="el-GR" sz="1800" b="0" i="0" u="none" strike="noStrike" cap="none" normalizeH="0" baseline="0" dirty="0">
                <a:ln>
                  <a:noFill/>
                </a:ln>
                <a:solidFill>
                  <a:schemeClr val="tx1"/>
                </a:solidFill>
                <a:effectLst/>
                <a:latin typeface="Arial" panose="020B0604020202020204" pitchFamily="34" charset="0"/>
              </a:rPr>
              <a:t> </a:t>
            </a:r>
          </a:p>
        </p:txBody>
      </p:sp>
      <p:sp>
        <p:nvSpPr>
          <p:cNvPr id="4" name="Rectangle 3"/>
          <p:cNvSpPr/>
          <p:nvPr/>
        </p:nvSpPr>
        <p:spPr>
          <a:xfrm>
            <a:off x="2339163" y="4615659"/>
            <a:ext cx="4146698" cy="923330"/>
          </a:xfrm>
          <a:prstGeom prst="rect">
            <a:avLst/>
          </a:prstGeom>
        </p:spPr>
        <p:txBody>
          <a:bodyPr wrap="square">
            <a:spAutoFit/>
          </a:bodyPr>
          <a:lstStyle/>
          <a:p>
            <a:r>
              <a:rPr lang="en-US" dirty="0">
                <a:hlinkClick r:id="rId9"/>
              </a:rPr>
              <a:t>https://www.youtube.com/watch?feature=player_embedded&amp;v=Sh30K_kMyCU</a:t>
            </a:r>
            <a:endParaRPr lang="el-GR" dirty="0"/>
          </a:p>
        </p:txBody>
      </p:sp>
      <p:pic>
        <p:nvPicPr>
          <p:cNvPr id="5" name="Picture 4">
            <a:hlinkClick r:id="rId9"/>
          </p:cNvPr>
          <p:cNvPicPr>
            <a:picLocks noChangeAspect="1"/>
          </p:cNvPicPr>
          <p:nvPr/>
        </p:nvPicPr>
        <p:blipFill rotWithShape="1">
          <a:blip r:embed="rId10"/>
          <a:srcRect l="8790" t="25390" r="41273" b="19599"/>
          <a:stretch/>
        </p:blipFill>
        <p:spPr>
          <a:xfrm>
            <a:off x="7038753" y="3891550"/>
            <a:ext cx="4167963" cy="2626242"/>
          </a:xfrm>
          <a:prstGeom prst="rect">
            <a:avLst/>
          </a:prstGeom>
        </p:spPr>
      </p:pic>
    </p:spTree>
    <p:extLst>
      <p:ext uri="{BB962C8B-B14F-4D97-AF65-F5344CB8AC3E}">
        <p14:creationId xmlns:p14="http://schemas.microsoft.com/office/powerpoint/2010/main" val="138386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Έρευνα σε </a:t>
            </a:r>
            <a:r>
              <a:rPr lang="el-GR" dirty="0" err="1"/>
              <a:t>βλαστοκύταρρα</a:t>
            </a:r>
            <a:r>
              <a:rPr lang="el-GR" dirty="0"/>
              <a:t> </a:t>
            </a:r>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478465" y="2628124"/>
            <a:ext cx="3059435" cy="3889634"/>
          </a:xfrm>
          <a:prstGeom prst="rect">
            <a:avLst/>
          </a:prstGeom>
        </p:spPr>
      </p:pic>
      <p:pic>
        <p:nvPicPr>
          <p:cNvPr id="4" name="Picture 3"/>
          <p:cNvPicPr>
            <a:picLocks noChangeAspect="1"/>
          </p:cNvPicPr>
          <p:nvPr/>
        </p:nvPicPr>
        <p:blipFill>
          <a:blip r:embed="rId3"/>
          <a:stretch>
            <a:fillRect/>
          </a:stretch>
        </p:blipFill>
        <p:spPr>
          <a:xfrm>
            <a:off x="8947482" y="2537747"/>
            <a:ext cx="2928489" cy="3889634"/>
          </a:xfrm>
          <a:prstGeom prst="rect">
            <a:avLst/>
          </a:prstGeom>
        </p:spPr>
      </p:pic>
      <p:pic>
        <p:nvPicPr>
          <p:cNvPr id="5" name="Picture 4"/>
          <p:cNvPicPr>
            <a:picLocks noChangeAspect="1"/>
          </p:cNvPicPr>
          <p:nvPr/>
        </p:nvPicPr>
        <p:blipFill>
          <a:blip r:embed="rId4"/>
          <a:stretch>
            <a:fillRect/>
          </a:stretch>
        </p:blipFill>
        <p:spPr>
          <a:xfrm>
            <a:off x="3688123" y="2834349"/>
            <a:ext cx="5109136" cy="3474964"/>
          </a:xfrm>
          <a:prstGeom prst="rect">
            <a:avLst/>
          </a:prstGeom>
        </p:spPr>
      </p:pic>
    </p:spTree>
    <p:extLst>
      <p:ext uri="{BB962C8B-B14F-4D97-AF65-F5344CB8AC3E}">
        <p14:creationId xmlns:p14="http://schemas.microsoft.com/office/powerpoint/2010/main" val="97332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8ABA-6092-1A78-2F01-65EE67B250FF}"/>
              </a:ext>
            </a:extLst>
          </p:cNvPr>
          <p:cNvSpPr>
            <a:spLocks noGrp="1"/>
          </p:cNvSpPr>
          <p:nvPr>
            <p:ph type="title"/>
          </p:nvPr>
        </p:nvSpPr>
        <p:spPr/>
        <p:txBody>
          <a:bodyPr/>
          <a:lstStyle/>
          <a:p>
            <a:r>
              <a:rPr lang="el-GR" dirty="0" err="1"/>
              <a:t>Πηγ</a:t>
            </a:r>
            <a:r>
              <a:rPr lang="en-US" dirty="0" err="1"/>
              <a:t>έ</a:t>
            </a:r>
            <a:r>
              <a:rPr lang="el-GR" dirty="0"/>
              <a:t>ς ενημέρωσης</a:t>
            </a:r>
            <a:endParaRPr lang="en-US" dirty="0"/>
          </a:p>
        </p:txBody>
      </p:sp>
      <p:sp>
        <p:nvSpPr>
          <p:cNvPr id="3" name="TextBox 2">
            <a:extLst>
              <a:ext uri="{FF2B5EF4-FFF2-40B4-BE49-F238E27FC236}">
                <a16:creationId xmlns:a16="http://schemas.microsoft.com/office/drawing/2014/main" id="{61D25015-4645-169E-61BE-EC406D5A3B50}"/>
              </a:ext>
            </a:extLst>
          </p:cNvPr>
          <p:cNvSpPr txBox="1"/>
          <p:nvPr/>
        </p:nvSpPr>
        <p:spPr>
          <a:xfrm>
            <a:off x="1366344" y="1108075"/>
            <a:ext cx="9856224" cy="4247317"/>
          </a:xfrm>
          <a:prstGeom prst="rect">
            <a:avLst/>
          </a:prstGeom>
          <a:noFill/>
        </p:spPr>
        <p:txBody>
          <a:bodyPr wrap="square" rtlCol="0">
            <a:spAutoFit/>
          </a:bodyPr>
          <a:lstStyle/>
          <a:p>
            <a:pPr marL="342900" indent="-342900">
              <a:buAutoNum type="arabicPeriod"/>
            </a:pPr>
            <a:r>
              <a:rPr lang="en-US" sz="1800" b="1" i="0" u="none" strike="noStrike" dirty="0">
                <a:solidFill>
                  <a:srgbClr val="000000"/>
                </a:solidFill>
                <a:effectLst/>
              </a:rPr>
              <a:t>Major Bioethics Organizations</a:t>
            </a:r>
            <a:br>
              <a:rPr lang="en-US" sz="1800" b="1" i="0" u="none" strike="noStrike" dirty="0">
                <a:solidFill>
                  <a:srgbClr val="000000"/>
                </a:solidFill>
                <a:effectLst/>
              </a:rPr>
            </a:br>
            <a:r>
              <a:rPr lang="en-US" sz="1800" b="1" i="0" u="none" strike="noStrike" dirty="0">
                <a:solidFill>
                  <a:srgbClr val="000000"/>
                </a:solidFill>
                <a:effectLst/>
                <a:hlinkClick r:id="rId2"/>
              </a:rPr>
              <a:t>The Hastings Center</a:t>
            </a:r>
            <a:r>
              <a:rPr lang="en-US" sz="1800" b="0" i="0" u="none" strike="noStrike" dirty="0">
                <a:solidFill>
                  <a:srgbClr val="000000"/>
                </a:solidFill>
                <a:effectLst/>
              </a:rPr>
              <a:t> – One of the leading independent bioethics research institutes.</a:t>
            </a:r>
            <a:br>
              <a:rPr lang="en-US" sz="1800" b="0" i="0" u="none" strike="noStrike" dirty="0">
                <a:solidFill>
                  <a:srgbClr val="000000"/>
                </a:solidFill>
                <a:effectLst/>
              </a:rPr>
            </a:br>
            <a:r>
              <a:rPr lang="en-US" sz="1800" b="1" i="0" u="none" strike="noStrike" dirty="0">
                <a:solidFill>
                  <a:srgbClr val="000000"/>
                </a:solidFill>
                <a:effectLst/>
                <a:hlinkClick r:id="rId3"/>
              </a:rPr>
              <a:t>The Nuffield Council on Bioethics</a:t>
            </a:r>
            <a:r>
              <a:rPr lang="en-US" sz="1800" b="0" i="0" u="none" strike="noStrike" dirty="0">
                <a:solidFill>
                  <a:srgbClr val="000000"/>
                </a:solidFill>
                <a:effectLst/>
              </a:rPr>
              <a:t> – UK-based organization that publishes reports on ethical issues in medicine and biology.</a:t>
            </a:r>
            <a:br>
              <a:rPr lang="en-US" sz="1800" b="0" i="0" u="none" strike="noStrike" dirty="0">
                <a:solidFill>
                  <a:srgbClr val="000000"/>
                </a:solidFill>
                <a:effectLst/>
              </a:rPr>
            </a:br>
            <a:r>
              <a:rPr lang="en-US" sz="1800" b="1" i="0" u="none" strike="noStrike" dirty="0">
                <a:solidFill>
                  <a:srgbClr val="000000"/>
                </a:solidFill>
                <a:effectLst/>
              </a:rPr>
              <a:t>The President’s Council on Bioethics (USA)</a:t>
            </a:r>
            <a:r>
              <a:rPr lang="en-US" sz="1800" b="0" i="0" u="none" strike="noStrike" dirty="0">
                <a:solidFill>
                  <a:srgbClr val="000000"/>
                </a:solidFill>
                <a:effectLst/>
              </a:rPr>
              <a:t> – Archived site of the U.S. bioethics council (2001–2009), with excellent resources.</a:t>
            </a:r>
            <a:br>
              <a:rPr lang="en-US" sz="1800" b="0" i="0" u="none" strike="noStrike" dirty="0">
                <a:solidFill>
                  <a:srgbClr val="000000"/>
                </a:solidFill>
                <a:effectLst/>
              </a:rPr>
            </a:br>
            <a:r>
              <a:rPr lang="en-US" sz="1800" b="1" i="0" u="none" strike="noStrike" dirty="0">
                <a:solidFill>
                  <a:srgbClr val="000000"/>
                </a:solidFill>
                <a:effectLst/>
                <a:hlinkClick r:id="rId4"/>
              </a:rPr>
              <a:t>The European Group on Ethics in Science and New Technologies (EGE)</a:t>
            </a:r>
            <a:r>
              <a:rPr lang="en-US" sz="1800" b="0" i="0" u="none" strike="noStrike" dirty="0">
                <a:solidFill>
                  <a:srgbClr val="000000"/>
                </a:solidFill>
                <a:effectLst/>
              </a:rPr>
              <a:t> – EU’s advisory body on bioethical matters.</a:t>
            </a:r>
            <a:br>
              <a:rPr lang="en-US" sz="1800" b="0" i="0" u="none" strike="noStrike" dirty="0">
                <a:solidFill>
                  <a:srgbClr val="000000"/>
                </a:solidFill>
                <a:effectLst/>
              </a:rPr>
            </a:br>
            <a:r>
              <a:rPr lang="en-US" sz="1800" b="1" i="0" u="none" strike="noStrike" dirty="0">
                <a:solidFill>
                  <a:srgbClr val="000000"/>
                </a:solidFill>
                <a:effectLst/>
                <a:hlinkClick r:id="rId5"/>
              </a:rPr>
              <a:t>The World Health Organization (WHO) Bioethics</a:t>
            </a:r>
            <a:r>
              <a:rPr lang="en-US" sz="1800" b="0" i="0" u="none" strike="noStrike" dirty="0">
                <a:solidFill>
                  <a:srgbClr val="000000"/>
                </a:solidFill>
                <a:effectLst/>
              </a:rPr>
              <a:t> – Focuses on ethical issues in global health and biotechnology.</a:t>
            </a:r>
            <a:endParaRPr lang="el-GR" sz="1800" b="0" i="0" u="none" strike="noStrike" dirty="0">
              <a:solidFill>
                <a:srgbClr val="000000"/>
              </a:solidFill>
              <a:effectLst/>
            </a:endParaRPr>
          </a:p>
          <a:p>
            <a:pPr marL="342900" indent="-342900">
              <a:buAutoNum type="arabicPeriod"/>
            </a:pPr>
            <a:endParaRPr lang="el-GR" dirty="0">
              <a:solidFill>
                <a:srgbClr val="000000"/>
              </a:solidFill>
            </a:endParaRPr>
          </a:p>
          <a:p>
            <a:pPr algn="l">
              <a:buNone/>
            </a:pPr>
            <a:r>
              <a:rPr lang="el-GR" b="1" i="0" u="none" strike="noStrike" dirty="0">
                <a:solidFill>
                  <a:srgbClr val="000000"/>
                </a:solidFill>
                <a:effectLst/>
              </a:rPr>
              <a:t>2</a:t>
            </a:r>
            <a:r>
              <a:rPr lang="en-US" b="1" i="0" u="none" strike="noStrike" dirty="0">
                <a:solidFill>
                  <a:srgbClr val="000000"/>
                </a:solidFill>
                <a:effectLst/>
              </a:rPr>
              <a:t>. Open-Access Websites &amp; Databases</a:t>
            </a:r>
          </a:p>
          <a:p>
            <a:pPr algn="l">
              <a:buFont typeface="Arial" panose="020B0604020202020204" pitchFamily="34" charset="0"/>
              <a:buChar char="•"/>
            </a:pPr>
            <a:r>
              <a:rPr lang="en-US" b="1" i="0" u="none" strike="noStrike" dirty="0">
                <a:solidFill>
                  <a:srgbClr val="000000"/>
                </a:solidFill>
                <a:effectLst/>
                <a:hlinkClick r:id="rId6"/>
              </a:rPr>
              <a:t>National Center for Biotechnology Information (NCBI) Ethics Database</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hlinkClick r:id="rId7"/>
              </a:rPr>
              <a:t>PubMed Bioethics Section</a:t>
            </a:r>
            <a:endParaRPr lang="en-US" b="0" i="0" u="none" strike="noStrike" dirty="0">
              <a:solidFill>
                <a:srgbClr val="000000"/>
              </a:solidFill>
              <a:effectLst/>
            </a:endParaRPr>
          </a:p>
          <a:p>
            <a:pPr algn="l">
              <a:buFont typeface="Arial" panose="020B0604020202020204" pitchFamily="34" charset="0"/>
              <a:buChar char="•"/>
            </a:pPr>
            <a:r>
              <a:rPr lang="en-US" b="1" i="0" u="none" strike="noStrike" dirty="0">
                <a:solidFill>
                  <a:srgbClr val="000000"/>
                </a:solidFill>
                <a:effectLst/>
                <a:hlinkClick r:id="rId8"/>
              </a:rPr>
              <a:t>Stanford Encyclopedia of Philosophy (Bioethics Section)</a:t>
            </a:r>
            <a:endParaRPr lang="en-US" b="0" i="0" u="none" strike="noStrike" dirty="0">
              <a:solidFill>
                <a:srgbClr val="000000"/>
              </a:solidFill>
              <a:effectLst/>
            </a:endParaRPr>
          </a:p>
        </p:txBody>
      </p:sp>
    </p:spTree>
    <p:extLst>
      <p:ext uri="{BB962C8B-B14F-4D97-AF65-F5344CB8AC3E}">
        <p14:creationId xmlns:p14="http://schemas.microsoft.com/office/powerpoint/2010/main" val="110370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1477328"/>
          </a:xfrm>
          <a:prstGeom prst="rect">
            <a:avLst/>
          </a:prstGeom>
          <a:noFill/>
        </p:spPr>
        <p:txBody>
          <a:bodyPr wrap="square" rtlCol="0">
            <a:spAutoFit/>
          </a:bodyPr>
          <a:lstStyle/>
          <a:p>
            <a:pPr marL="285750" indent="-285750">
              <a:buFont typeface="Wingdings" panose="05000000000000000000" pitchFamily="2" charset="2"/>
              <a:buChar char="q"/>
            </a:pPr>
            <a:r>
              <a:rPr lang="el-GR" dirty="0"/>
              <a:t>Τεχνητή γονιμοποίηση </a:t>
            </a:r>
          </a:p>
          <a:p>
            <a:pPr marL="285750" indent="-285750">
              <a:buFont typeface="Wingdings" panose="05000000000000000000" pitchFamily="2" charset="2"/>
              <a:buChar char="q"/>
            </a:pPr>
            <a:r>
              <a:rPr lang="el-GR" dirty="0"/>
              <a:t>Γονείς ίδιου φύλου</a:t>
            </a:r>
          </a:p>
          <a:p>
            <a:pPr marL="285750" indent="-285750">
              <a:buFont typeface="Wingdings" panose="05000000000000000000" pitchFamily="2" charset="2"/>
              <a:buChar char="q"/>
            </a:pPr>
            <a:r>
              <a:rPr lang="el-GR" dirty="0"/>
              <a:t>Γονείς που έχουν αποβιώσει</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q"/>
            </a:pPr>
            <a:endParaRPr lang="el-GR" dirty="0"/>
          </a:p>
        </p:txBody>
      </p:sp>
      <p:pic>
        <p:nvPicPr>
          <p:cNvPr id="3" name="Picture 2"/>
          <p:cNvPicPr>
            <a:picLocks noChangeAspect="1"/>
          </p:cNvPicPr>
          <p:nvPr/>
        </p:nvPicPr>
        <p:blipFill>
          <a:blip r:embed="rId2"/>
          <a:stretch>
            <a:fillRect/>
          </a:stretch>
        </p:blipFill>
        <p:spPr>
          <a:xfrm>
            <a:off x="2775097" y="3100706"/>
            <a:ext cx="3983720" cy="2945816"/>
          </a:xfrm>
          <a:prstGeom prst="rect">
            <a:avLst/>
          </a:prstGeom>
        </p:spPr>
      </p:pic>
      <p:pic>
        <p:nvPicPr>
          <p:cNvPr id="4" name="Picture 3"/>
          <p:cNvPicPr>
            <a:picLocks noChangeAspect="1"/>
          </p:cNvPicPr>
          <p:nvPr/>
        </p:nvPicPr>
        <p:blipFill>
          <a:blip r:embed="rId3"/>
          <a:stretch>
            <a:fillRect/>
          </a:stretch>
        </p:blipFill>
        <p:spPr>
          <a:xfrm>
            <a:off x="478465" y="3123075"/>
            <a:ext cx="2201051" cy="2923447"/>
          </a:xfrm>
          <a:prstGeom prst="rect">
            <a:avLst/>
          </a:prstGeom>
        </p:spPr>
      </p:pic>
      <p:pic>
        <p:nvPicPr>
          <p:cNvPr id="5" name="Picture 4"/>
          <p:cNvPicPr>
            <a:picLocks noChangeAspect="1"/>
          </p:cNvPicPr>
          <p:nvPr/>
        </p:nvPicPr>
        <p:blipFill>
          <a:blip r:embed="rId4"/>
          <a:stretch>
            <a:fillRect/>
          </a:stretch>
        </p:blipFill>
        <p:spPr>
          <a:xfrm>
            <a:off x="7031498" y="3189169"/>
            <a:ext cx="2111378" cy="2923447"/>
          </a:xfrm>
          <a:prstGeom prst="rect">
            <a:avLst/>
          </a:prstGeom>
        </p:spPr>
      </p:pic>
      <p:pic>
        <p:nvPicPr>
          <p:cNvPr id="6" name="Picture 5"/>
          <p:cNvPicPr>
            <a:picLocks noChangeAspect="1"/>
          </p:cNvPicPr>
          <p:nvPr/>
        </p:nvPicPr>
        <p:blipFill>
          <a:blip r:embed="rId5"/>
          <a:stretch>
            <a:fillRect/>
          </a:stretch>
        </p:blipFill>
        <p:spPr>
          <a:xfrm>
            <a:off x="9330512" y="3189169"/>
            <a:ext cx="2227078" cy="2931562"/>
          </a:xfrm>
          <a:prstGeom prst="rect">
            <a:avLst/>
          </a:prstGeom>
        </p:spPr>
      </p:pic>
    </p:spTree>
    <p:extLst>
      <p:ext uri="{BB962C8B-B14F-4D97-AF65-F5344CB8AC3E}">
        <p14:creationId xmlns:p14="http://schemas.microsoft.com/office/powerpoint/2010/main" val="22042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Δημιουργία  επιθυμητών τύπων ανθρώπων </a:t>
            </a:r>
          </a:p>
          <a:p>
            <a:pPr marL="285750" indent="-285750">
              <a:buFont typeface="Wingdings" panose="05000000000000000000" pitchFamily="2" charset="2"/>
              <a:buChar char="q"/>
            </a:pPr>
            <a:r>
              <a:rPr lang="el-GR" dirty="0"/>
              <a:t>Επιλογή φύλου</a:t>
            </a:r>
            <a:endParaRPr lang="el-GR" dirty="0">
              <a:solidFill>
                <a:schemeClr val="tx1">
                  <a:lumMod val="95000"/>
                  <a:lumOff val="5000"/>
                </a:schemeClr>
              </a:solidFill>
            </a:endParaRPr>
          </a:p>
        </p:txBody>
      </p:sp>
      <p:pic>
        <p:nvPicPr>
          <p:cNvPr id="3" name="Picture 2"/>
          <p:cNvPicPr>
            <a:picLocks noChangeAspect="1"/>
          </p:cNvPicPr>
          <p:nvPr/>
        </p:nvPicPr>
        <p:blipFill>
          <a:blip r:embed="rId2"/>
          <a:stretch>
            <a:fillRect/>
          </a:stretch>
        </p:blipFill>
        <p:spPr>
          <a:xfrm>
            <a:off x="4845677" y="3342610"/>
            <a:ext cx="6711913" cy="2757326"/>
          </a:xfrm>
          <a:prstGeom prst="rect">
            <a:avLst/>
          </a:prstGeom>
        </p:spPr>
      </p:pic>
      <p:pic>
        <p:nvPicPr>
          <p:cNvPr id="4" name="Picture 3"/>
          <p:cNvPicPr>
            <a:picLocks noChangeAspect="1"/>
          </p:cNvPicPr>
          <p:nvPr/>
        </p:nvPicPr>
        <p:blipFill>
          <a:blip r:embed="rId3"/>
          <a:stretch>
            <a:fillRect/>
          </a:stretch>
        </p:blipFill>
        <p:spPr>
          <a:xfrm>
            <a:off x="758455" y="3342610"/>
            <a:ext cx="3483936" cy="2758116"/>
          </a:xfrm>
          <a:prstGeom prst="rect">
            <a:avLst/>
          </a:prstGeom>
        </p:spPr>
      </p:pic>
    </p:spTree>
    <p:extLst>
      <p:ext uri="{BB962C8B-B14F-4D97-AF65-F5344CB8AC3E}">
        <p14:creationId xmlns:p14="http://schemas.microsoft.com/office/powerpoint/2010/main" val="281358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350874" y="1701209"/>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a:t>
            </a:r>
            <a:r>
              <a:rPr lang="en-US" dirty="0"/>
              <a:t> </a:t>
            </a:r>
            <a:r>
              <a:rPr lang="el-GR" dirty="0"/>
              <a:t>ζώων </a:t>
            </a:r>
            <a:endParaRPr lang="en-US" dirty="0"/>
          </a:p>
          <a:p>
            <a:pPr marL="285750" indent="-285750">
              <a:buFont typeface="Wingdings" panose="05000000000000000000" pitchFamily="2" charset="2"/>
              <a:buChar char="q"/>
            </a:pPr>
            <a:r>
              <a:rPr lang="el-GR" dirty="0"/>
              <a:t>Δημιουργία ζώων με τροποποιημένα χαρακτηριστικά  </a:t>
            </a:r>
          </a:p>
        </p:txBody>
      </p:sp>
      <p:pic>
        <p:nvPicPr>
          <p:cNvPr id="3" name="Picture 2"/>
          <p:cNvPicPr>
            <a:picLocks noChangeAspect="1"/>
          </p:cNvPicPr>
          <p:nvPr/>
        </p:nvPicPr>
        <p:blipFill>
          <a:blip r:embed="rId2"/>
          <a:stretch>
            <a:fillRect/>
          </a:stretch>
        </p:blipFill>
        <p:spPr>
          <a:xfrm>
            <a:off x="458527" y="2536084"/>
            <a:ext cx="3808137" cy="2386790"/>
          </a:xfrm>
          <a:prstGeom prst="rect">
            <a:avLst/>
          </a:prstGeom>
        </p:spPr>
      </p:pic>
      <p:pic>
        <p:nvPicPr>
          <p:cNvPr id="6" name="Picture 5"/>
          <p:cNvPicPr>
            <a:picLocks noChangeAspect="1"/>
          </p:cNvPicPr>
          <p:nvPr/>
        </p:nvPicPr>
        <p:blipFill>
          <a:blip r:embed="rId3"/>
          <a:stretch>
            <a:fillRect/>
          </a:stretch>
        </p:blipFill>
        <p:spPr>
          <a:xfrm>
            <a:off x="8676168" y="2169042"/>
            <a:ext cx="3262976" cy="2896818"/>
          </a:xfrm>
          <a:prstGeom prst="rect">
            <a:avLst/>
          </a:prstGeom>
        </p:spPr>
      </p:pic>
      <p:sp>
        <p:nvSpPr>
          <p:cNvPr id="7" name="TextBox 6"/>
          <p:cNvSpPr txBox="1"/>
          <p:nvPr/>
        </p:nvSpPr>
        <p:spPr>
          <a:xfrm>
            <a:off x="542262" y="5816010"/>
            <a:ext cx="9346018" cy="646331"/>
          </a:xfrm>
          <a:prstGeom prst="rect">
            <a:avLst/>
          </a:prstGeom>
          <a:noFill/>
        </p:spPr>
        <p:txBody>
          <a:bodyPr wrap="square" rtlCol="0">
            <a:spAutoFit/>
          </a:bodyPr>
          <a:lstStyle/>
          <a:p>
            <a:r>
              <a:rPr lang="el-GR" dirty="0"/>
              <a:t>Το 2008 το </a:t>
            </a:r>
            <a:r>
              <a:rPr lang="en-US" dirty="0"/>
              <a:t>FDA </a:t>
            </a:r>
            <a:r>
              <a:rPr lang="el-GR" dirty="0"/>
              <a:t>έδωσε έγκριση και θεωρεί ότι το κρέας και το γάλα από </a:t>
            </a:r>
            <a:r>
              <a:rPr lang="el-GR" dirty="0" err="1"/>
              <a:t>κλωνοποιημένα</a:t>
            </a:r>
            <a:r>
              <a:rPr lang="el-GR" dirty="0"/>
              <a:t> ζώα είναι εξίσου ασφαλή με τα άλλα.</a:t>
            </a:r>
          </a:p>
        </p:txBody>
      </p:sp>
      <p:sp>
        <p:nvSpPr>
          <p:cNvPr id="8" name="TextBox 7"/>
          <p:cNvSpPr txBox="1"/>
          <p:nvPr/>
        </p:nvSpPr>
        <p:spPr>
          <a:xfrm>
            <a:off x="1448195" y="5019085"/>
            <a:ext cx="1828800" cy="369332"/>
          </a:xfrm>
          <a:prstGeom prst="rect">
            <a:avLst/>
          </a:prstGeom>
          <a:noFill/>
        </p:spPr>
        <p:txBody>
          <a:bodyPr wrap="square" rtlCol="0">
            <a:spAutoFit/>
          </a:bodyPr>
          <a:lstStyle/>
          <a:p>
            <a:r>
              <a:rPr lang="el-GR" sz="1800" kern="1200" dirty="0">
                <a:solidFill>
                  <a:schemeClr val="tx1"/>
                </a:solidFill>
                <a:latin typeface="+mn-lt"/>
                <a:ea typeface="+mn-ea"/>
                <a:cs typeface="+mn-cs"/>
              </a:rPr>
              <a:t>227 δοκιμές</a:t>
            </a:r>
            <a:endParaRPr lang="en-US" sz="1800" kern="1200" dirty="0">
              <a:solidFill>
                <a:schemeClr val="tx1"/>
              </a:solidFill>
              <a:latin typeface="+mn-lt"/>
              <a:ea typeface="+mn-ea"/>
              <a:cs typeface="+mn-cs"/>
            </a:endParaRPr>
          </a:p>
        </p:txBody>
      </p:sp>
      <p:pic>
        <p:nvPicPr>
          <p:cNvPr id="9" name="Picture 8"/>
          <p:cNvPicPr>
            <a:picLocks noChangeAspect="1"/>
          </p:cNvPicPr>
          <p:nvPr/>
        </p:nvPicPr>
        <p:blipFill>
          <a:blip r:embed="rId4"/>
          <a:stretch>
            <a:fillRect/>
          </a:stretch>
        </p:blipFill>
        <p:spPr>
          <a:xfrm>
            <a:off x="5094988" y="2820691"/>
            <a:ext cx="3008483" cy="2123635"/>
          </a:xfrm>
          <a:prstGeom prst="rect">
            <a:avLst/>
          </a:prstGeom>
        </p:spPr>
      </p:pic>
    </p:spTree>
    <p:extLst>
      <p:ext uri="{BB962C8B-B14F-4D97-AF65-F5344CB8AC3E}">
        <p14:creationId xmlns:p14="http://schemas.microsoft.com/office/powerpoint/2010/main" val="193554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95866"/>
            <a:ext cx="7202487" cy="939800"/>
          </a:xfrm>
          <a:solidFill>
            <a:schemeClr val="accent1"/>
          </a:solidFill>
          <a:ln>
            <a:solidFill>
              <a:schemeClr val="accent1"/>
            </a:solidFill>
          </a:ln>
        </p:spPr>
        <p:txBody>
          <a:bodyPr/>
          <a:lstStyle/>
          <a:p>
            <a:pPr algn="ctr"/>
            <a:r>
              <a:rPr lang="el-GR" sz="2800" b="1" dirty="0">
                <a:solidFill>
                  <a:schemeClr val="bg1"/>
                </a:solidFill>
              </a:rPr>
              <a:t>Προβλήματα βιοηθικής</a:t>
            </a:r>
            <a:endParaRPr lang="en-GB" sz="2800" b="1" dirty="0">
              <a:solidFill>
                <a:schemeClr val="bg1"/>
              </a:solidFill>
            </a:endParaRPr>
          </a:p>
        </p:txBody>
      </p:sp>
      <p:sp>
        <p:nvSpPr>
          <p:cNvPr id="2" name="TextBox 1"/>
          <p:cNvSpPr txBox="1"/>
          <p:nvPr/>
        </p:nvSpPr>
        <p:spPr>
          <a:xfrm>
            <a:off x="478465" y="1711842"/>
            <a:ext cx="11079125" cy="646331"/>
          </a:xfrm>
          <a:prstGeom prst="rect">
            <a:avLst/>
          </a:prstGeom>
          <a:noFill/>
        </p:spPr>
        <p:txBody>
          <a:bodyPr wrap="square" rtlCol="0">
            <a:spAutoFit/>
          </a:bodyPr>
          <a:lstStyle/>
          <a:p>
            <a:pPr marL="285750" indent="-285750">
              <a:buFont typeface="Wingdings" panose="05000000000000000000" pitchFamily="2" charset="2"/>
              <a:buChar char="q"/>
            </a:pPr>
            <a:r>
              <a:rPr lang="el-GR" dirty="0"/>
              <a:t>Κλωνοποίηση ανθρώπου</a:t>
            </a:r>
          </a:p>
          <a:p>
            <a:pPr marL="285750" indent="-285750">
              <a:buFont typeface="Wingdings" panose="05000000000000000000" pitchFamily="2" charset="2"/>
              <a:buChar char="q"/>
            </a:pPr>
            <a:r>
              <a:rPr lang="el-GR" dirty="0"/>
              <a:t>Πειράματα σε ανθρώπους </a:t>
            </a:r>
          </a:p>
        </p:txBody>
      </p:sp>
      <p:pic>
        <p:nvPicPr>
          <p:cNvPr id="7" name="Picture 6"/>
          <p:cNvPicPr>
            <a:picLocks noChangeAspect="1"/>
          </p:cNvPicPr>
          <p:nvPr/>
        </p:nvPicPr>
        <p:blipFill>
          <a:blip r:embed="rId2"/>
          <a:stretch>
            <a:fillRect/>
          </a:stretch>
        </p:blipFill>
        <p:spPr>
          <a:xfrm>
            <a:off x="3259930" y="2656445"/>
            <a:ext cx="2471626" cy="3253467"/>
          </a:xfrm>
          <a:prstGeom prst="rect">
            <a:avLst/>
          </a:prstGeom>
        </p:spPr>
      </p:pic>
      <p:pic>
        <p:nvPicPr>
          <p:cNvPr id="3" name="Picture 2"/>
          <p:cNvPicPr>
            <a:picLocks noChangeAspect="1"/>
          </p:cNvPicPr>
          <p:nvPr/>
        </p:nvPicPr>
        <p:blipFill>
          <a:blip r:embed="rId3"/>
          <a:stretch>
            <a:fillRect/>
          </a:stretch>
        </p:blipFill>
        <p:spPr>
          <a:xfrm>
            <a:off x="478465" y="2656445"/>
            <a:ext cx="2313120" cy="3425197"/>
          </a:xfrm>
          <a:prstGeom prst="rect">
            <a:avLst/>
          </a:prstGeom>
        </p:spPr>
      </p:pic>
      <p:sp>
        <p:nvSpPr>
          <p:cNvPr id="4" name="Rectangle 3"/>
          <p:cNvSpPr/>
          <p:nvPr/>
        </p:nvSpPr>
        <p:spPr>
          <a:xfrm>
            <a:off x="6106632" y="2656445"/>
            <a:ext cx="5238307" cy="1200329"/>
          </a:xfrm>
          <a:prstGeom prst="rect">
            <a:avLst/>
          </a:prstGeom>
        </p:spPr>
        <p:txBody>
          <a:bodyPr wrap="square">
            <a:spAutoFit/>
          </a:bodyPr>
          <a:lstStyle/>
          <a:p>
            <a:r>
              <a:rPr lang="en-US" dirty="0"/>
              <a:t>To 1998, </a:t>
            </a:r>
            <a:r>
              <a:rPr lang="el-GR" dirty="0"/>
              <a:t>επιστήμονες από την Νότια Κορέα ανακοίνωσαν ότι πέτυχαν να κλονοποιήσουν άνθρωπο αλλά τα πειράματα σταμάτησαν όταν ο κλώνος ήταν 4 κύτταρα. </a:t>
            </a:r>
            <a:endParaRPr lang="en-US" dirty="0"/>
          </a:p>
        </p:txBody>
      </p:sp>
    </p:spTree>
    <p:extLst>
      <p:ext uri="{BB962C8B-B14F-4D97-AF65-F5344CB8AC3E}">
        <p14:creationId xmlns:p14="http://schemas.microsoft.com/office/powerpoint/2010/main" val="1219377874"/>
      </p:ext>
    </p:extLst>
  </p:cSld>
  <p:clrMapOvr>
    <a:masterClrMapping/>
  </p:clrMapOvr>
</p:sld>
</file>

<file path=ppt/theme/theme1.xml><?xml version="1.0" encoding="utf-8"?>
<a:theme xmlns:a="http://schemas.openxmlformats.org/drawingml/2006/main" name="TS10188135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S10188135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5213</TotalTime>
  <Words>5547</Words>
  <Application>Microsoft Macintosh PowerPoint</Application>
  <PresentationFormat>Widescreen</PresentationFormat>
  <Paragraphs>327</Paragraphs>
  <Slides>50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-webkit-standard</vt:lpstr>
      <vt:lpstr>Arial</vt:lpstr>
      <vt:lpstr>Arial</vt:lpstr>
      <vt:lpstr>Calibri</vt:lpstr>
      <vt:lpstr>MgOldTimes UC Pol</vt:lpstr>
      <vt:lpstr>Verdana, Arial, Helvetica, sans-serif</vt:lpstr>
      <vt:lpstr>Wingdings</vt:lpstr>
      <vt:lpstr>Wingdings 2</vt:lpstr>
      <vt:lpstr>TS101881354</vt:lpstr>
      <vt:lpstr>1_TS101881354</vt:lpstr>
      <vt:lpstr>ΦΑΡΜΑΚΕΥΤΙΚΗ ΒΙΟΤΕΧΝΟΛΟΓΙΑ</vt:lpstr>
      <vt:lpstr>Προβλήματα βιοηθικής</vt:lpstr>
      <vt:lpstr>Ηθική &amp; Φιλοσοφία</vt:lpstr>
      <vt:lpstr>Ηθική &amp; Φιλοσοφία</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Προβλήματα βιοηθικής</vt:lpstr>
      <vt:lpstr>PowerPoint Presentation</vt:lpstr>
      <vt:lpstr>ΣΟΦΙΣΤΕΣ</vt:lpstr>
      <vt:lpstr>ΣΟΦΙΣΤΕΣ</vt:lpstr>
      <vt:lpstr>ΣΩΚΡΑΤΗΣ</vt:lpstr>
      <vt:lpstr>ΣΩΚΡΑΤΗΣ</vt:lpstr>
      <vt:lpstr>ΣΩΚΡΑΤΗΣ</vt:lpstr>
      <vt:lpstr>ΣΩΚΡΑΤΗΣ</vt:lpstr>
      <vt:lpstr>ΠΛΑΤΩΝ</vt:lpstr>
      <vt:lpstr>ΠΛΑΤΩΝ</vt:lpstr>
      <vt:lpstr>ΠΛΑΤΩΝ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Από την ηθική στην βιοηθική  Τα πρώτα πειράματα γενετικής</vt:lpstr>
      <vt:lpstr>Το πρώτο παιδί του σωλήνα</vt:lpstr>
      <vt:lpstr>Ένα παγκόσμιο πρόβλημα</vt:lpstr>
      <vt:lpstr>Ένα παγκόσμιο πρόβλημα</vt:lpstr>
      <vt:lpstr>Σύμβαση για την Προστασία των Δικαιωμάτων και της Αξιοπρέπειας του Ανθρώπινου Όντος σε σχέση με τις εφαρμογές της Βιολογίας και της Ιατρικής</vt:lpstr>
      <vt:lpstr>Διακήρυξη της UNESCO για το Ανθρώπινο Γονιδίωμα και τα Ανθρώπινα Δικαιώματα </vt:lpstr>
      <vt:lpstr>Εθνική Επιτροπή Βιοηθικής και Τεχνοηθικής </vt:lpstr>
      <vt:lpstr>Εθνική Επιτροπή Βιοηθικής </vt:lpstr>
      <vt:lpstr>ΣΧΕΤΙΚΗ ΝΟΜΟΘΕΣΙΑ</vt:lpstr>
      <vt:lpstr>Πατέντες</vt:lpstr>
      <vt:lpstr>ΒΙΟΗΘΙΚΗ ΣΤΟ ΦΑΡΜΑΚΕΙΟ</vt:lpstr>
      <vt:lpstr>ΒΙΟΗΘΙΚΗ ΣΤΟ ΦΑΡΜΑΚΕΙΟ</vt:lpstr>
      <vt:lpstr>Βιοηθική – πηγές ενημέρωσης </vt:lpstr>
      <vt:lpstr>Πηγές ενημέρωσης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http://www.worldwatch.org/node/6522</dc:title>
  <dc:creator>Nikolas Fokialakis</dc:creator>
  <cp:lastModifiedBy>Nikolas Fokialakis</cp:lastModifiedBy>
  <cp:revision>117</cp:revision>
  <dcterms:created xsi:type="dcterms:W3CDTF">2014-04-14T22:08:23Z</dcterms:created>
  <dcterms:modified xsi:type="dcterms:W3CDTF">2025-03-16T21:53:33Z</dcterms:modified>
</cp:coreProperties>
</file>