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8" r:id="rId4"/>
    <p:sldId id="259" r:id="rId5"/>
    <p:sldId id="275" r:id="rId6"/>
    <p:sldId id="276" r:id="rId7"/>
    <p:sldId id="284" r:id="rId8"/>
    <p:sldId id="286" r:id="rId9"/>
    <p:sldId id="277" r:id="rId10"/>
    <p:sldId id="287" r:id="rId11"/>
    <p:sldId id="278" r:id="rId12"/>
    <p:sldId id="304" r:id="rId13"/>
    <p:sldId id="283" r:id="rId14"/>
    <p:sldId id="306" r:id="rId15"/>
    <p:sldId id="285" r:id="rId16"/>
    <p:sldId id="279" r:id="rId17"/>
    <p:sldId id="280" r:id="rId18"/>
    <p:sldId id="282" r:id="rId19"/>
    <p:sldId id="260" r:id="rId20"/>
    <p:sldId id="289" r:id="rId21"/>
    <p:sldId id="290" r:id="rId22"/>
    <p:sldId id="291" r:id="rId23"/>
    <p:sldId id="271" r:id="rId24"/>
    <p:sldId id="292" r:id="rId25"/>
    <p:sldId id="294" r:id="rId26"/>
    <p:sldId id="288" r:id="rId27"/>
    <p:sldId id="269" r:id="rId28"/>
    <p:sldId id="295" r:id="rId29"/>
    <p:sldId id="298" r:id="rId30"/>
    <p:sldId id="296" r:id="rId31"/>
    <p:sldId id="297" r:id="rId32"/>
    <p:sldId id="262" r:id="rId33"/>
    <p:sldId id="299" r:id="rId34"/>
    <p:sldId id="305" r:id="rId35"/>
    <p:sldId id="267" r:id="rId36"/>
    <p:sldId id="293" r:id="rId37"/>
    <p:sldId id="272" r:id="rId38"/>
    <p:sldId id="301" r:id="rId39"/>
    <p:sldId id="274" r:id="rId40"/>
    <p:sldId id="303" r:id="rId41"/>
    <p:sldId id="266" r:id="rId42"/>
    <p:sldId id="273" r:id="rId43"/>
    <p:sldId id="261" r:id="rId44"/>
    <p:sldId id="256" r:id="rId4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49A34-662E-4E15-AFBB-47632A6C08E3}" v="35" dt="2024-03-07T23:28:20.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autoAdjust="0"/>
    <p:restoredTop sz="94660"/>
  </p:normalViewPr>
  <p:slideViewPr>
    <p:cSldViewPr snapToGrid="0">
      <p:cViewPr varScale="1">
        <p:scale>
          <a:sx n="115" d="100"/>
          <a:sy n="115"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video" Target="NULL" TargetMode="Externa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video" Target="NULL" TargetMode="Externa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825DEAEA-0BEA-4E28-9CA1-A8990E6609C6}" type="datetimeFigureOut">
              <a:rPr lang="el-GR" smtClean="0"/>
              <a:t>8/3/24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62231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25DEAEA-0BEA-4E28-9CA1-A8990E6609C6}" type="datetimeFigureOut">
              <a:rPr lang="el-GR" smtClean="0"/>
              <a:t>8/3/24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393690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25DEAEA-0BEA-4E28-9CA1-A8990E6609C6}" type="datetimeFigureOut">
              <a:rPr lang="el-GR" smtClean="0"/>
              <a:t>8/3/24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700107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D:\nicks computer\pres pro stuff\medical animated\dna\DNA_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03188"/>
            <a:ext cx="1708151" cy="675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2032000" y="2444706"/>
            <a:ext cx="9853965" cy="1143476"/>
          </a:xfrm>
        </p:spPr>
        <p:txBody>
          <a:bodyPr/>
          <a:lstStyle>
            <a:lvl1pPr algn="r">
              <a:defRPr>
                <a:solidFill>
                  <a:schemeClr val="tx1"/>
                </a:solidFill>
              </a:defRPr>
            </a:lvl1pPr>
          </a:lstStyle>
          <a:p>
            <a:pPr lvl="0"/>
            <a:r>
              <a:rPr lang="en-US" noProof="0"/>
              <a:t>Click to edit Master title style</a:t>
            </a:r>
            <a:endParaRPr lang="en-US" noProof="0" dirty="0"/>
          </a:p>
        </p:txBody>
      </p:sp>
      <p:sp>
        <p:nvSpPr>
          <p:cNvPr id="8196" name="Rectangle 4"/>
          <p:cNvSpPr>
            <a:spLocks noGrp="1" noChangeArrowheads="1"/>
          </p:cNvSpPr>
          <p:nvPr>
            <p:ph type="subTitle" idx="1"/>
          </p:nvPr>
        </p:nvSpPr>
        <p:spPr>
          <a:xfrm>
            <a:off x="2038357" y="3669883"/>
            <a:ext cx="9848843" cy="1752378"/>
          </a:xfrm>
        </p:spPr>
        <p:txBody>
          <a:bodyPr/>
          <a:lstStyle>
            <a:lvl1pPr marL="0" indent="0" algn="r">
              <a:buFontTx/>
              <a:buNone/>
              <a:defRPr sz="2000"/>
            </a:lvl1pPr>
          </a:lstStyle>
          <a:p>
            <a:pPr lvl="0"/>
            <a:r>
              <a:rPr lang="en-US" noProof="0"/>
              <a:t>Click to edit Master subtitle style</a:t>
            </a:r>
          </a:p>
        </p:txBody>
      </p:sp>
      <p:sp>
        <p:nvSpPr>
          <p:cNvPr id="6" name="Date Placeholder 1"/>
          <p:cNvSpPr>
            <a:spLocks noGrp="1"/>
          </p:cNvSpPr>
          <p:nvPr>
            <p:ph type="dt" sz="half" idx="10"/>
          </p:nvPr>
        </p:nvSpPr>
        <p:spPr/>
        <p:txBody>
          <a:bodyPr/>
          <a:lstStyle>
            <a:lvl1pPr algn="l">
              <a:defRPr sz="1200">
                <a:solidFill>
                  <a:schemeClr val="tx1">
                    <a:tint val="75000"/>
                  </a:schemeClr>
                </a:solidFill>
              </a:defRPr>
            </a:lvl1pPr>
          </a:lstStyle>
          <a:p>
            <a:pPr>
              <a:defRPr/>
            </a:pPr>
            <a:fld id="{CCF1FE77-53D9-4674-8ACF-17D3AB581008}" type="datetimeFigureOut">
              <a:rPr lang="en-US">
                <a:solidFill>
                  <a:prstClr val="black">
                    <a:tint val="75000"/>
                  </a:prstClr>
                </a:solidFill>
              </a:rPr>
              <a:pPr>
                <a:defRPr/>
              </a:pPr>
              <a:t>3/8/24</a:t>
            </a:fld>
            <a:endParaRPr lang="en-US">
              <a:solidFill>
                <a:prstClr val="black">
                  <a:tint val="75000"/>
                </a:prstClr>
              </a:solidFill>
            </a:endParaRPr>
          </a:p>
        </p:txBody>
      </p:sp>
      <p:sp>
        <p:nvSpPr>
          <p:cNvPr id="7" name="Footer Placeholder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a:lvl1pPr>
          </a:lstStyle>
          <a:p>
            <a:fld id="{C98F06FC-32FE-42E7-B697-8D8F4AFF4C8F}" type="slidenum">
              <a:rPr lang="en-US"/>
              <a:pPr/>
              <a:t>‹#›</a:t>
            </a:fld>
            <a:endParaRPr lang="en-US"/>
          </a:p>
        </p:txBody>
      </p:sp>
    </p:spTree>
    <p:extLst>
      <p:ext uri="{BB962C8B-B14F-4D97-AF65-F5344CB8AC3E}">
        <p14:creationId xmlns:p14="http://schemas.microsoft.com/office/powerpoint/2010/main" val="19387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0D6917DC-D1A5-4493-98B7-64DAB5721BA0}" type="datetimeFigureOut">
              <a:rPr lang="en-US">
                <a:solidFill>
                  <a:prstClr val="black">
                    <a:tint val="75000"/>
                  </a:prstClr>
                </a:solidFill>
              </a:rPr>
              <a:pPr>
                <a:defRPr/>
              </a:pPr>
              <a:t>3/8/24</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A029CCE8-E557-4D8F-9A3E-3C1790FCDAC6}" type="slidenum">
              <a:rPr lang="en-US"/>
              <a:pPr/>
              <a:t>‹#›</a:t>
            </a:fld>
            <a:endParaRPr lang="en-US"/>
          </a:p>
        </p:txBody>
      </p:sp>
    </p:spTree>
    <p:extLst>
      <p:ext uri="{BB962C8B-B14F-4D97-AF65-F5344CB8AC3E}">
        <p14:creationId xmlns:p14="http://schemas.microsoft.com/office/powerpoint/2010/main" val="141912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29" y="4406673"/>
            <a:ext cx="10363391" cy="136216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2929" y="2907289"/>
            <a:ext cx="10363391"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fld id="{E8AC3758-0B23-420E-973D-E16CB1270A2B}" type="datetimeFigureOut">
              <a:rPr lang="en-US">
                <a:solidFill>
                  <a:prstClr val="black">
                    <a:tint val="75000"/>
                  </a:prstClr>
                </a:solidFill>
              </a:rPr>
              <a:pPr>
                <a:defRPr/>
              </a:pPr>
              <a:t>3/8/24</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2F35CEB8-4B69-4815-A910-7BE36BC148A3}" type="slidenum">
              <a:rPr lang="en-US"/>
              <a:pPr/>
              <a:t>‹#›</a:t>
            </a:fld>
            <a:endParaRPr lang="en-US"/>
          </a:p>
        </p:txBody>
      </p:sp>
    </p:spTree>
    <p:extLst>
      <p:ext uri="{BB962C8B-B14F-4D97-AF65-F5344CB8AC3E}">
        <p14:creationId xmlns:p14="http://schemas.microsoft.com/office/powerpoint/2010/main" val="430587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32260"/>
            <a:ext cx="56896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32260"/>
            <a:ext cx="56896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
          <p:cNvSpPr>
            <a:spLocks noGrp="1"/>
          </p:cNvSpPr>
          <p:nvPr>
            <p:ph type="dt" sz="half" idx="10"/>
          </p:nvPr>
        </p:nvSpPr>
        <p:spPr/>
        <p:txBody>
          <a:bodyPr/>
          <a:lstStyle>
            <a:lvl1pPr>
              <a:defRPr/>
            </a:lvl1pPr>
          </a:lstStyle>
          <a:p>
            <a:pPr>
              <a:defRPr/>
            </a:pPr>
            <a:fld id="{1BA5447E-276F-44B2-A4CA-19FDD13C60DC}" type="datetimeFigureOut">
              <a:rPr lang="en-US">
                <a:solidFill>
                  <a:prstClr val="black">
                    <a:tint val="75000"/>
                  </a:prstClr>
                </a:solidFill>
              </a:rPr>
              <a:pPr>
                <a:defRPr/>
              </a:pPr>
              <a:t>3/8/24</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22843E19-DC90-435F-987E-BDBEE59BED1A}" type="slidenum">
              <a:rPr lang="en-US"/>
              <a:pPr/>
              <a:t>‹#›</a:t>
            </a:fld>
            <a:endParaRPr lang="en-US"/>
          </a:p>
        </p:txBody>
      </p:sp>
    </p:spTree>
    <p:extLst>
      <p:ext uri="{BB962C8B-B14F-4D97-AF65-F5344CB8AC3E}">
        <p14:creationId xmlns:p14="http://schemas.microsoft.com/office/powerpoint/2010/main" val="152693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1657343"/>
            <a:ext cx="5692048"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a:t>Click to edit Master text styles</a:t>
            </a:r>
          </a:p>
        </p:txBody>
      </p:sp>
      <p:sp>
        <p:nvSpPr>
          <p:cNvPr id="4" name="Content Placeholder 3"/>
          <p:cNvSpPr>
            <a:spLocks noGrp="1"/>
          </p:cNvSpPr>
          <p:nvPr>
            <p:ph sz="half" idx="2"/>
          </p:nvPr>
        </p:nvSpPr>
        <p:spPr>
          <a:xfrm>
            <a:off x="304801" y="2297690"/>
            <a:ext cx="5692048"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246" y="1657343"/>
            <a:ext cx="5693953"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93246" y="2297690"/>
            <a:ext cx="5693953"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
          <p:cNvSpPr>
            <a:spLocks noGrp="1" noChangeArrowheads="1"/>
          </p:cNvSpPr>
          <p:nvPr>
            <p:ph type="title"/>
          </p:nvPr>
        </p:nvSpPr>
        <p:spPr bwMode="auto">
          <a:xfrm>
            <a:off x="304801" y="168663"/>
            <a:ext cx="10918552" cy="939080"/>
          </a:xfrm>
          <a:prstGeom prst="rect">
            <a:avLst/>
          </a:prstGeom>
          <a:noFill/>
          <a:ln>
            <a:noFill/>
          </a:ln>
          <a:effectLst/>
        </p:spPr>
        <p:txBody>
          <a:bodyPr/>
          <a:lstStyle/>
          <a:p>
            <a:pPr lvl="0"/>
            <a:r>
              <a:rPr lang="en-US"/>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pPr>
              <a:defRPr/>
            </a:pPr>
            <a:fld id="{24864A57-08B0-4386-BF53-CDE9EEDD865F}" type="datetimeFigureOut">
              <a:rPr lang="en-US">
                <a:solidFill>
                  <a:prstClr val="black">
                    <a:tint val="75000"/>
                  </a:prstClr>
                </a:solidFill>
              </a:rPr>
              <a:pPr>
                <a:defRPr/>
              </a:pPr>
              <a:t>3/8/24</a:t>
            </a:fld>
            <a:endParaRPr lang="en-US">
              <a:solidFill>
                <a:prstClr val="black">
                  <a:tint val="75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3"/>
          <p:cNvSpPr>
            <a:spLocks noGrp="1"/>
          </p:cNvSpPr>
          <p:nvPr>
            <p:ph type="sldNum" sz="quarter" idx="12"/>
          </p:nvPr>
        </p:nvSpPr>
        <p:spPr/>
        <p:txBody>
          <a:bodyPr/>
          <a:lstStyle>
            <a:lvl1pPr>
              <a:defRPr/>
            </a:lvl1pPr>
          </a:lstStyle>
          <a:p>
            <a:fld id="{C4A80D6C-433E-4B63-AF48-4FEBE96597E1}" type="slidenum">
              <a:rPr lang="en-US"/>
              <a:pPr/>
              <a:t>‹#›</a:t>
            </a:fld>
            <a:endParaRPr lang="en-US"/>
          </a:p>
        </p:txBody>
      </p:sp>
    </p:spTree>
    <p:extLst>
      <p:ext uri="{BB962C8B-B14F-4D97-AF65-F5344CB8AC3E}">
        <p14:creationId xmlns:p14="http://schemas.microsoft.com/office/powerpoint/2010/main" val="822190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10"/>
          </p:nvPr>
        </p:nvSpPr>
        <p:spPr/>
        <p:txBody>
          <a:bodyPr/>
          <a:lstStyle>
            <a:lvl1pPr>
              <a:defRPr/>
            </a:lvl1pPr>
          </a:lstStyle>
          <a:p>
            <a:pPr>
              <a:defRPr/>
            </a:pPr>
            <a:fld id="{4AB277EC-8C52-4200-8FB0-36BB3D8B9ED0}" type="datetimeFigureOut">
              <a:rPr lang="en-US">
                <a:solidFill>
                  <a:prstClr val="black">
                    <a:tint val="75000"/>
                  </a:prstClr>
                </a:solidFill>
              </a:rPr>
              <a:pPr>
                <a:defRPr/>
              </a:pPr>
              <a:t>3/8/24</a:t>
            </a:fld>
            <a:endParaRPr 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fld id="{0ED1F5B8-AEC7-4785-A877-AB6C48CDD015}" type="slidenum">
              <a:rPr lang="en-US"/>
              <a:pPr/>
              <a:t>‹#›</a:t>
            </a:fld>
            <a:endParaRPr lang="en-US"/>
          </a:p>
        </p:txBody>
      </p:sp>
    </p:spTree>
    <p:extLst>
      <p:ext uri="{BB962C8B-B14F-4D97-AF65-F5344CB8AC3E}">
        <p14:creationId xmlns:p14="http://schemas.microsoft.com/office/powerpoint/2010/main" val="3278910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26E1B6A-54D0-42EC-AF5C-8D65C1B53105}" type="datetimeFigureOut">
              <a:rPr lang="en-US">
                <a:solidFill>
                  <a:prstClr val="black">
                    <a:tint val="75000"/>
                  </a:prstClr>
                </a:solidFill>
              </a:rPr>
              <a:pPr>
                <a:defRPr/>
              </a:pPr>
              <a:t>3/8/24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136691A6-CDF9-4C5A-962A-F9A64DDF970D}" type="slidenum">
              <a:rPr lang="en-US"/>
              <a:pPr/>
              <a:t>‹#›</a:t>
            </a:fld>
            <a:endParaRPr lang="en-US"/>
          </a:p>
        </p:txBody>
      </p:sp>
    </p:spTree>
    <p:extLst>
      <p:ext uri="{BB962C8B-B14F-4D97-AF65-F5344CB8AC3E}">
        <p14:creationId xmlns:p14="http://schemas.microsoft.com/office/powerpoint/2010/main" val="2981271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309632"/>
            <a:ext cx="4315348" cy="116205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673600" y="1295400"/>
            <a:ext cx="6814859"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2471688"/>
            <a:ext cx="4315348"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3D84B29E-6A41-47E6-AEDF-07D3CEE0BA5D}" type="datetimeFigureOut">
              <a:rPr lang="en-US">
                <a:solidFill>
                  <a:prstClr val="black">
                    <a:tint val="75000"/>
                  </a:prstClr>
                </a:solidFill>
              </a:rPr>
              <a:pPr>
                <a:defRPr/>
              </a:pPr>
              <a:t>3/8/24</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BE65BD93-BC97-49C0-8D43-47B91B60376D}" type="slidenum">
              <a:rPr lang="en-US"/>
              <a:pPr/>
              <a:t>‹#›</a:t>
            </a:fld>
            <a:endParaRPr lang="en-US"/>
          </a:p>
        </p:txBody>
      </p:sp>
    </p:spTree>
    <p:extLst>
      <p:ext uri="{BB962C8B-B14F-4D97-AF65-F5344CB8AC3E}">
        <p14:creationId xmlns:p14="http://schemas.microsoft.com/office/powerpoint/2010/main" val="409542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25DEAEA-0BEA-4E28-9CA1-A8990E6609C6}" type="datetimeFigureOut">
              <a:rPr lang="el-GR" smtClean="0"/>
              <a:t>8/3/24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456660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05" y="4801173"/>
            <a:ext cx="7316344" cy="566021"/>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205" y="613191"/>
            <a:ext cx="7316344"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2389205" y="5367194"/>
            <a:ext cx="7316344"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7308813F-6F12-4E0E-A1AC-A96CFE2D418C}" type="datetimeFigureOut">
              <a:rPr lang="en-US">
                <a:solidFill>
                  <a:prstClr val="black">
                    <a:tint val="75000"/>
                  </a:prstClr>
                </a:solidFill>
              </a:rPr>
              <a:pPr>
                <a:defRPr/>
              </a:pPr>
              <a:t>3/8/24</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E555D9C8-598D-43F9-9827-DDD343B96CB7}" type="slidenum">
              <a:rPr lang="en-US"/>
              <a:pPr/>
              <a:t>‹#›</a:t>
            </a:fld>
            <a:endParaRPr lang="en-US"/>
          </a:p>
        </p:txBody>
      </p:sp>
    </p:spTree>
    <p:extLst>
      <p:ext uri="{BB962C8B-B14F-4D97-AF65-F5344CB8AC3E}">
        <p14:creationId xmlns:p14="http://schemas.microsoft.com/office/powerpoint/2010/main" val="4088121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04800" y="1447801"/>
            <a:ext cx="10972800" cy="48940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8E4A392B-3327-4A26-90BF-A530C9C4CCD9}" type="datetimeFigureOut">
              <a:rPr lang="en-US">
                <a:solidFill>
                  <a:prstClr val="black">
                    <a:tint val="75000"/>
                  </a:prstClr>
                </a:solidFill>
              </a:rPr>
              <a:pPr>
                <a:defRPr/>
              </a:pPr>
              <a:t>3/8/24</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81FE3ABB-4459-45D4-B270-AD235078FC25}" type="slidenum">
              <a:rPr lang="en-US"/>
              <a:pPr/>
              <a:t>‹#›</a:t>
            </a:fld>
            <a:endParaRPr lang="en-US"/>
          </a:p>
        </p:txBody>
      </p:sp>
    </p:spTree>
    <p:extLst>
      <p:ext uri="{BB962C8B-B14F-4D97-AF65-F5344CB8AC3E}">
        <p14:creationId xmlns:p14="http://schemas.microsoft.com/office/powerpoint/2010/main" val="40198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680" y="1295400"/>
            <a:ext cx="2680944"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295400"/>
            <a:ext cx="8130829"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7F0921D0-F6C8-46DD-B232-5B9A0B67B4C6}" type="datetimeFigureOut">
              <a:rPr lang="en-US">
                <a:solidFill>
                  <a:prstClr val="black">
                    <a:tint val="75000"/>
                  </a:prstClr>
                </a:solidFill>
              </a:rPr>
              <a:pPr>
                <a:defRPr/>
              </a:pPr>
              <a:t>3/8/24</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7EEBD48F-4FC3-4E05-83C8-D53B0B3CF231}" type="slidenum">
              <a:rPr lang="en-US"/>
              <a:pPr/>
              <a:t>‹#›</a:t>
            </a:fld>
            <a:endParaRPr lang="en-US"/>
          </a:p>
        </p:txBody>
      </p:sp>
    </p:spTree>
    <p:extLst>
      <p:ext uri="{BB962C8B-B14F-4D97-AF65-F5344CB8AC3E}">
        <p14:creationId xmlns:p14="http://schemas.microsoft.com/office/powerpoint/2010/main" val="3556220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D:\nicks computer\pres pro stuff\medical animated\dna\DNA_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03188"/>
            <a:ext cx="1708151" cy="675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2032000" y="2444706"/>
            <a:ext cx="9853965" cy="1143476"/>
          </a:xfrm>
        </p:spPr>
        <p:txBody>
          <a:bodyPr/>
          <a:lstStyle>
            <a:lvl1pPr algn="r">
              <a:defRPr>
                <a:solidFill>
                  <a:schemeClr val="tx1"/>
                </a:solidFill>
              </a:defRPr>
            </a:lvl1pPr>
          </a:lstStyle>
          <a:p>
            <a:pPr lvl="0"/>
            <a:r>
              <a:rPr lang="en-US" noProof="0"/>
              <a:t>Click to edit Master title style</a:t>
            </a:r>
            <a:endParaRPr lang="en-US" noProof="0" dirty="0"/>
          </a:p>
        </p:txBody>
      </p:sp>
      <p:sp>
        <p:nvSpPr>
          <p:cNvPr id="8196" name="Rectangle 4"/>
          <p:cNvSpPr>
            <a:spLocks noGrp="1" noChangeArrowheads="1"/>
          </p:cNvSpPr>
          <p:nvPr>
            <p:ph type="subTitle" idx="1"/>
          </p:nvPr>
        </p:nvSpPr>
        <p:spPr>
          <a:xfrm>
            <a:off x="2038357" y="3669883"/>
            <a:ext cx="9848843" cy="1752378"/>
          </a:xfrm>
        </p:spPr>
        <p:txBody>
          <a:bodyPr/>
          <a:lstStyle>
            <a:lvl1pPr marL="0" indent="0" algn="r">
              <a:buFontTx/>
              <a:buNone/>
              <a:defRPr sz="2000"/>
            </a:lvl1pPr>
          </a:lstStyle>
          <a:p>
            <a:pPr lvl="0"/>
            <a:r>
              <a:rPr lang="en-US" noProof="0"/>
              <a:t>Click to edit Master subtitle style</a:t>
            </a:r>
          </a:p>
        </p:txBody>
      </p:sp>
      <p:sp>
        <p:nvSpPr>
          <p:cNvPr id="6" name="Date Placeholder 1"/>
          <p:cNvSpPr>
            <a:spLocks noGrp="1"/>
          </p:cNvSpPr>
          <p:nvPr>
            <p:ph type="dt" sz="half" idx="10"/>
          </p:nvPr>
        </p:nvSpPr>
        <p:spPr/>
        <p:txBody>
          <a:bodyPr/>
          <a:lstStyle>
            <a:lvl1pPr algn="l">
              <a:defRPr sz="1200">
                <a:solidFill>
                  <a:schemeClr val="tx1">
                    <a:tint val="75000"/>
                  </a:schemeClr>
                </a:solidFill>
              </a:defRPr>
            </a:lvl1pPr>
          </a:lstStyle>
          <a:p>
            <a:pPr>
              <a:defRPr/>
            </a:pPr>
            <a:fld id="{CCF1FE77-53D9-4674-8ACF-17D3AB581008}" type="datetimeFigureOut">
              <a:rPr lang="en-US">
                <a:solidFill>
                  <a:prstClr val="black">
                    <a:tint val="75000"/>
                  </a:prstClr>
                </a:solidFill>
              </a:rPr>
              <a:pPr>
                <a:defRPr/>
              </a:pPr>
              <a:t>3/8/24</a:t>
            </a:fld>
            <a:endParaRPr lang="en-US">
              <a:solidFill>
                <a:prstClr val="black">
                  <a:tint val="75000"/>
                </a:prstClr>
              </a:solidFill>
            </a:endParaRPr>
          </a:p>
        </p:txBody>
      </p:sp>
      <p:sp>
        <p:nvSpPr>
          <p:cNvPr id="7" name="Footer Placeholder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a:lvl1pPr>
          </a:lstStyle>
          <a:p>
            <a:fld id="{C98F06FC-32FE-42E7-B697-8D8F4AFF4C8F}" type="slidenum">
              <a:rPr lang="en-US"/>
              <a:pPr/>
              <a:t>‹#›</a:t>
            </a:fld>
            <a:endParaRPr lang="en-US"/>
          </a:p>
        </p:txBody>
      </p:sp>
    </p:spTree>
    <p:extLst>
      <p:ext uri="{BB962C8B-B14F-4D97-AF65-F5344CB8AC3E}">
        <p14:creationId xmlns:p14="http://schemas.microsoft.com/office/powerpoint/2010/main" val="25711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0D6917DC-D1A5-4493-98B7-64DAB5721BA0}" type="datetimeFigureOut">
              <a:rPr lang="en-US">
                <a:solidFill>
                  <a:prstClr val="black">
                    <a:tint val="75000"/>
                  </a:prstClr>
                </a:solidFill>
              </a:rPr>
              <a:pPr>
                <a:defRPr/>
              </a:pPr>
              <a:t>3/8/24</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A029CCE8-E557-4D8F-9A3E-3C1790FCDAC6}" type="slidenum">
              <a:rPr lang="en-US"/>
              <a:pPr/>
              <a:t>‹#›</a:t>
            </a:fld>
            <a:endParaRPr lang="en-US"/>
          </a:p>
        </p:txBody>
      </p:sp>
    </p:spTree>
    <p:extLst>
      <p:ext uri="{BB962C8B-B14F-4D97-AF65-F5344CB8AC3E}">
        <p14:creationId xmlns:p14="http://schemas.microsoft.com/office/powerpoint/2010/main" val="2572906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29" y="4406673"/>
            <a:ext cx="10363391" cy="136216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2929" y="2907289"/>
            <a:ext cx="10363391"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fld id="{E8AC3758-0B23-420E-973D-E16CB1270A2B}" type="datetimeFigureOut">
              <a:rPr lang="en-US">
                <a:solidFill>
                  <a:prstClr val="black">
                    <a:tint val="75000"/>
                  </a:prstClr>
                </a:solidFill>
              </a:rPr>
              <a:pPr>
                <a:defRPr/>
              </a:pPr>
              <a:t>3/8/24</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2F35CEB8-4B69-4815-A910-7BE36BC148A3}" type="slidenum">
              <a:rPr lang="en-US"/>
              <a:pPr/>
              <a:t>‹#›</a:t>
            </a:fld>
            <a:endParaRPr lang="en-US"/>
          </a:p>
        </p:txBody>
      </p:sp>
    </p:spTree>
    <p:extLst>
      <p:ext uri="{BB962C8B-B14F-4D97-AF65-F5344CB8AC3E}">
        <p14:creationId xmlns:p14="http://schemas.microsoft.com/office/powerpoint/2010/main" val="778093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32260"/>
            <a:ext cx="56896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32260"/>
            <a:ext cx="56896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
          <p:cNvSpPr>
            <a:spLocks noGrp="1"/>
          </p:cNvSpPr>
          <p:nvPr>
            <p:ph type="dt" sz="half" idx="10"/>
          </p:nvPr>
        </p:nvSpPr>
        <p:spPr/>
        <p:txBody>
          <a:bodyPr/>
          <a:lstStyle>
            <a:lvl1pPr>
              <a:defRPr/>
            </a:lvl1pPr>
          </a:lstStyle>
          <a:p>
            <a:pPr>
              <a:defRPr/>
            </a:pPr>
            <a:fld id="{1BA5447E-276F-44B2-A4CA-19FDD13C60DC}" type="datetimeFigureOut">
              <a:rPr lang="en-US">
                <a:solidFill>
                  <a:prstClr val="black">
                    <a:tint val="75000"/>
                  </a:prstClr>
                </a:solidFill>
              </a:rPr>
              <a:pPr>
                <a:defRPr/>
              </a:pPr>
              <a:t>3/8/24</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22843E19-DC90-435F-987E-BDBEE59BED1A}" type="slidenum">
              <a:rPr lang="en-US"/>
              <a:pPr/>
              <a:t>‹#›</a:t>
            </a:fld>
            <a:endParaRPr lang="en-US"/>
          </a:p>
        </p:txBody>
      </p:sp>
    </p:spTree>
    <p:extLst>
      <p:ext uri="{BB962C8B-B14F-4D97-AF65-F5344CB8AC3E}">
        <p14:creationId xmlns:p14="http://schemas.microsoft.com/office/powerpoint/2010/main" val="2444000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1657343"/>
            <a:ext cx="5692048"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a:t>Click to edit Master text styles</a:t>
            </a:r>
          </a:p>
        </p:txBody>
      </p:sp>
      <p:sp>
        <p:nvSpPr>
          <p:cNvPr id="4" name="Content Placeholder 3"/>
          <p:cNvSpPr>
            <a:spLocks noGrp="1"/>
          </p:cNvSpPr>
          <p:nvPr>
            <p:ph sz="half" idx="2"/>
          </p:nvPr>
        </p:nvSpPr>
        <p:spPr>
          <a:xfrm>
            <a:off x="304801" y="2297690"/>
            <a:ext cx="5692048"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246" y="1657343"/>
            <a:ext cx="5693953"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93246" y="2297690"/>
            <a:ext cx="5693953"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
          <p:cNvSpPr>
            <a:spLocks noGrp="1" noChangeArrowheads="1"/>
          </p:cNvSpPr>
          <p:nvPr>
            <p:ph type="title"/>
          </p:nvPr>
        </p:nvSpPr>
        <p:spPr bwMode="auto">
          <a:xfrm>
            <a:off x="304801" y="168663"/>
            <a:ext cx="10918552" cy="939080"/>
          </a:xfrm>
          <a:prstGeom prst="rect">
            <a:avLst/>
          </a:prstGeom>
          <a:noFill/>
          <a:ln>
            <a:noFill/>
          </a:ln>
          <a:effectLst/>
        </p:spPr>
        <p:txBody>
          <a:bodyPr/>
          <a:lstStyle/>
          <a:p>
            <a:pPr lvl="0"/>
            <a:r>
              <a:rPr lang="en-US"/>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pPr>
              <a:defRPr/>
            </a:pPr>
            <a:fld id="{24864A57-08B0-4386-BF53-CDE9EEDD865F}" type="datetimeFigureOut">
              <a:rPr lang="en-US">
                <a:solidFill>
                  <a:prstClr val="black">
                    <a:tint val="75000"/>
                  </a:prstClr>
                </a:solidFill>
              </a:rPr>
              <a:pPr>
                <a:defRPr/>
              </a:pPr>
              <a:t>3/8/24</a:t>
            </a:fld>
            <a:endParaRPr lang="en-US">
              <a:solidFill>
                <a:prstClr val="black">
                  <a:tint val="75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3"/>
          <p:cNvSpPr>
            <a:spLocks noGrp="1"/>
          </p:cNvSpPr>
          <p:nvPr>
            <p:ph type="sldNum" sz="quarter" idx="12"/>
          </p:nvPr>
        </p:nvSpPr>
        <p:spPr/>
        <p:txBody>
          <a:bodyPr/>
          <a:lstStyle>
            <a:lvl1pPr>
              <a:defRPr/>
            </a:lvl1pPr>
          </a:lstStyle>
          <a:p>
            <a:fld id="{C4A80D6C-433E-4B63-AF48-4FEBE96597E1}" type="slidenum">
              <a:rPr lang="en-US"/>
              <a:pPr/>
              <a:t>‹#›</a:t>
            </a:fld>
            <a:endParaRPr lang="en-US"/>
          </a:p>
        </p:txBody>
      </p:sp>
    </p:spTree>
    <p:extLst>
      <p:ext uri="{BB962C8B-B14F-4D97-AF65-F5344CB8AC3E}">
        <p14:creationId xmlns:p14="http://schemas.microsoft.com/office/powerpoint/2010/main" val="2356493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10"/>
          </p:nvPr>
        </p:nvSpPr>
        <p:spPr/>
        <p:txBody>
          <a:bodyPr/>
          <a:lstStyle>
            <a:lvl1pPr>
              <a:defRPr/>
            </a:lvl1pPr>
          </a:lstStyle>
          <a:p>
            <a:pPr>
              <a:defRPr/>
            </a:pPr>
            <a:fld id="{4AB277EC-8C52-4200-8FB0-36BB3D8B9ED0}" type="datetimeFigureOut">
              <a:rPr lang="en-US">
                <a:solidFill>
                  <a:prstClr val="black">
                    <a:tint val="75000"/>
                  </a:prstClr>
                </a:solidFill>
              </a:rPr>
              <a:pPr>
                <a:defRPr/>
              </a:pPr>
              <a:t>3/8/24</a:t>
            </a:fld>
            <a:endParaRPr 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fld id="{0ED1F5B8-AEC7-4785-A877-AB6C48CDD015}" type="slidenum">
              <a:rPr lang="en-US"/>
              <a:pPr/>
              <a:t>‹#›</a:t>
            </a:fld>
            <a:endParaRPr lang="en-US"/>
          </a:p>
        </p:txBody>
      </p:sp>
    </p:spTree>
    <p:extLst>
      <p:ext uri="{BB962C8B-B14F-4D97-AF65-F5344CB8AC3E}">
        <p14:creationId xmlns:p14="http://schemas.microsoft.com/office/powerpoint/2010/main" val="698126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26E1B6A-54D0-42EC-AF5C-8D65C1B53105}" type="datetimeFigureOut">
              <a:rPr lang="en-US">
                <a:solidFill>
                  <a:prstClr val="black">
                    <a:tint val="75000"/>
                  </a:prstClr>
                </a:solidFill>
              </a:rPr>
              <a:pPr>
                <a:defRPr/>
              </a:pPr>
              <a:t>3/8/24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136691A6-CDF9-4C5A-962A-F9A64DDF970D}" type="slidenum">
              <a:rPr lang="en-US"/>
              <a:pPr/>
              <a:t>‹#›</a:t>
            </a:fld>
            <a:endParaRPr lang="en-US"/>
          </a:p>
        </p:txBody>
      </p:sp>
    </p:spTree>
    <p:extLst>
      <p:ext uri="{BB962C8B-B14F-4D97-AF65-F5344CB8AC3E}">
        <p14:creationId xmlns:p14="http://schemas.microsoft.com/office/powerpoint/2010/main" val="240361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DEAEA-0BEA-4E28-9CA1-A8990E6609C6}" type="datetimeFigureOut">
              <a:rPr lang="el-GR" smtClean="0"/>
              <a:t>8/3/24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1471564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309632"/>
            <a:ext cx="4315348" cy="116205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673600" y="1295400"/>
            <a:ext cx="6814859"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2471688"/>
            <a:ext cx="4315348"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3D84B29E-6A41-47E6-AEDF-07D3CEE0BA5D}" type="datetimeFigureOut">
              <a:rPr lang="en-US">
                <a:solidFill>
                  <a:prstClr val="black">
                    <a:tint val="75000"/>
                  </a:prstClr>
                </a:solidFill>
              </a:rPr>
              <a:pPr>
                <a:defRPr/>
              </a:pPr>
              <a:t>3/8/24</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BE65BD93-BC97-49C0-8D43-47B91B60376D}" type="slidenum">
              <a:rPr lang="en-US"/>
              <a:pPr/>
              <a:t>‹#›</a:t>
            </a:fld>
            <a:endParaRPr lang="en-US"/>
          </a:p>
        </p:txBody>
      </p:sp>
    </p:spTree>
    <p:extLst>
      <p:ext uri="{BB962C8B-B14F-4D97-AF65-F5344CB8AC3E}">
        <p14:creationId xmlns:p14="http://schemas.microsoft.com/office/powerpoint/2010/main" val="307754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05" y="4801173"/>
            <a:ext cx="7316344" cy="566021"/>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205" y="613191"/>
            <a:ext cx="7316344"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2389205" y="5367194"/>
            <a:ext cx="7316344"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7308813F-6F12-4E0E-A1AC-A96CFE2D418C}" type="datetimeFigureOut">
              <a:rPr lang="en-US">
                <a:solidFill>
                  <a:prstClr val="black">
                    <a:tint val="75000"/>
                  </a:prstClr>
                </a:solidFill>
              </a:rPr>
              <a:pPr>
                <a:defRPr/>
              </a:pPr>
              <a:t>3/8/24</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E555D9C8-598D-43F9-9827-DDD343B96CB7}" type="slidenum">
              <a:rPr lang="en-US"/>
              <a:pPr/>
              <a:t>‹#›</a:t>
            </a:fld>
            <a:endParaRPr lang="en-US"/>
          </a:p>
        </p:txBody>
      </p:sp>
    </p:spTree>
    <p:extLst>
      <p:ext uri="{BB962C8B-B14F-4D97-AF65-F5344CB8AC3E}">
        <p14:creationId xmlns:p14="http://schemas.microsoft.com/office/powerpoint/2010/main" val="312108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04800" y="1447801"/>
            <a:ext cx="10972800" cy="48940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8E4A392B-3327-4A26-90BF-A530C9C4CCD9}" type="datetimeFigureOut">
              <a:rPr lang="en-US">
                <a:solidFill>
                  <a:prstClr val="black">
                    <a:tint val="75000"/>
                  </a:prstClr>
                </a:solidFill>
              </a:rPr>
              <a:pPr>
                <a:defRPr/>
              </a:pPr>
              <a:t>3/8/24</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81FE3ABB-4459-45D4-B270-AD235078FC25}" type="slidenum">
              <a:rPr lang="en-US"/>
              <a:pPr/>
              <a:t>‹#›</a:t>
            </a:fld>
            <a:endParaRPr lang="en-US"/>
          </a:p>
        </p:txBody>
      </p:sp>
    </p:spTree>
    <p:extLst>
      <p:ext uri="{BB962C8B-B14F-4D97-AF65-F5344CB8AC3E}">
        <p14:creationId xmlns:p14="http://schemas.microsoft.com/office/powerpoint/2010/main" val="909213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680" y="1295400"/>
            <a:ext cx="2680944"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295400"/>
            <a:ext cx="8130829"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7F0921D0-F6C8-46DD-B232-5B9A0B67B4C6}" type="datetimeFigureOut">
              <a:rPr lang="en-US">
                <a:solidFill>
                  <a:prstClr val="black">
                    <a:tint val="75000"/>
                  </a:prstClr>
                </a:solidFill>
              </a:rPr>
              <a:pPr>
                <a:defRPr/>
              </a:pPr>
              <a:t>3/8/24</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7EEBD48F-4FC3-4E05-83C8-D53B0B3CF231}" type="slidenum">
              <a:rPr lang="en-US"/>
              <a:pPr/>
              <a:t>‹#›</a:t>
            </a:fld>
            <a:endParaRPr lang="en-US"/>
          </a:p>
        </p:txBody>
      </p:sp>
    </p:spTree>
    <p:extLst>
      <p:ext uri="{BB962C8B-B14F-4D97-AF65-F5344CB8AC3E}">
        <p14:creationId xmlns:p14="http://schemas.microsoft.com/office/powerpoint/2010/main" val="266674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825DEAEA-0BEA-4E28-9CA1-A8990E6609C6}" type="datetimeFigureOut">
              <a:rPr lang="el-GR" smtClean="0"/>
              <a:t>8/3/24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392481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825DEAEA-0BEA-4E28-9CA1-A8990E6609C6}" type="datetimeFigureOut">
              <a:rPr lang="el-GR" smtClean="0"/>
              <a:t>8/3/24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423006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825DEAEA-0BEA-4E28-9CA1-A8990E6609C6}" type="datetimeFigureOut">
              <a:rPr lang="el-GR" smtClean="0"/>
              <a:t>8/3/24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332239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DEAEA-0BEA-4E28-9CA1-A8990E6609C6}" type="datetimeFigureOut">
              <a:rPr lang="el-GR" smtClean="0"/>
              <a:t>8/3/24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307623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DEAEA-0BEA-4E28-9CA1-A8990E6609C6}" type="datetimeFigureOut">
              <a:rPr lang="el-GR" smtClean="0"/>
              <a:t>8/3/24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91585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DEAEA-0BEA-4E28-9CA1-A8990E6609C6}" type="datetimeFigureOut">
              <a:rPr lang="el-GR" smtClean="0"/>
              <a:t>8/3/24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02BBEDB-B855-4B39-BC8D-C07B847F12AC}" type="slidenum">
              <a:rPr lang="el-GR" smtClean="0"/>
              <a:t>‹#›</a:t>
            </a:fld>
            <a:endParaRPr lang="el-GR"/>
          </a:p>
        </p:txBody>
      </p:sp>
    </p:spTree>
    <p:extLst>
      <p:ext uri="{BB962C8B-B14F-4D97-AF65-F5344CB8AC3E}">
        <p14:creationId xmlns:p14="http://schemas.microsoft.com/office/powerpoint/2010/main" val="122589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ideo" Target="NULL"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ideo" Target="NULL"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DEAEA-0BEA-4E28-9CA1-A8990E6609C6}" type="datetimeFigureOut">
              <a:rPr lang="el-GR" smtClean="0"/>
              <a:t>8/3/24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BBEDB-B855-4B39-BC8D-C07B847F12AC}" type="slidenum">
              <a:rPr lang="el-GR" smtClean="0"/>
              <a:t>‹#›</a:t>
            </a:fld>
            <a:endParaRPr lang="el-GR"/>
          </a:p>
        </p:txBody>
      </p:sp>
    </p:spTree>
    <p:extLst>
      <p:ext uri="{BB962C8B-B14F-4D97-AF65-F5344CB8AC3E}">
        <p14:creationId xmlns:p14="http://schemas.microsoft.com/office/powerpoint/2010/main" val="121560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descr="D:\nicks computer\pres pro stuff\medical animated\dna\DNA_txt.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04801" y="168275"/>
            <a:ext cx="1091776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t>Click to edit Master title style</a:t>
            </a:r>
          </a:p>
        </p:txBody>
      </p:sp>
      <p:pic>
        <p:nvPicPr>
          <p:cNvPr id="1036" name="Picture 1035">
            <a:hlinkClick r:id="" action="ppaction://media"/>
          </p:cNvPr>
          <p:cNvPicPr>
            <a:picLocks noRot="1" noChangeAspect="1" noChangeArrowheads="1"/>
          </p:cNvPicPr>
          <p:nvPr>
            <a:videoFile r:link="rId13"/>
          </p:nvPr>
        </p:nvPicPr>
        <p:blipFill>
          <a:blip r:embed="rId15">
            <a:extLst>
              <a:ext uri="{28A0092B-C50C-407E-A947-70E740481C1C}">
                <a14:useLocalDpi xmlns:a14="http://schemas.microsoft.com/office/drawing/2010/main" val="0"/>
              </a:ext>
            </a:extLst>
          </a:blip>
          <a:srcRect/>
          <a:stretch>
            <a:fillRect/>
          </a:stretch>
        </p:blipFill>
        <p:spPr bwMode="auto">
          <a:xfrm>
            <a:off x="11277600" y="1"/>
            <a:ext cx="9144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3048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51D1EA88-2670-477E-A469-58B7DCEAF1DD}" type="datetimeFigureOut">
              <a:rPr lang="en-US">
                <a:solidFill>
                  <a:prstClr val="black">
                    <a:tint val="75000"/>
                  </a:prstClr>
                </a:solidFill>
              </a:rPr>
              <a:pPr fontAlgn="base">
                <a:spcBef>
                  <a:spcPct val="0"/>
                </a:spcBef>
                <a:spcAft>
                  <a:spcPct val="0"/>
                </a:spcAft>
                <a:defRPr/>
              </a:pPr>
              <a:t>3/8/24</a:t>
            </a:fld>
            <a:endParaRPr lang="en-US">
              <a:solidFill>
                <a:prstClr val="black">
                  <a:tint val="75000"/>
                </a:prstClr>
              </a:solidFill>
            </a:endParaRPr>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3"/>
          <p:cNvSpPr>
            <a:spLocks noGrp="1"/>
          </p:cNvSpPr>
          <p:nvPr>
            <p:ph type="sldNum" sz="quarter" idx="4"/>
          </p:nvPr>
        </p:nvSpPr>
        <p:spPr>
          <a:xfrm>
            <a:off x="9006417"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4541778-A8F9-454E-8525-2899622BD621}" type="slidenum">
              <a:rPr lang="en-US" smtClean="0"/>
              <a:pPr fontAlgn="base">
                <a:spcBef>
                  <a:spcPct val="0"/>
                </a:spcBef>
                <a:spcAft>
                  <a:spcPct val="0"/>
                </a:spcAft>
              </a:pPr>
              <a:t>‹#›</a:t>
            </a:fld>
            <a:endParaRPr lang="en-US"/>
          </a:p>
        </p:txBody>
      </p:sp>
      <p:sp>
        <p:nvSpPr>
          <p:cNvPr id="2056" name="Rectangle 3"/>
          <p:cNvSpPr>
            <a:spLocks noGrp="1" noChangeArrowheads="1"/>
          </p:cNvSpPr>
          <p:nvPr>
            <p:ph type="body" idx="1"/>
          </p:nvPr>
        </p:nvSpPr>
        <p:spPr bwMode="auto">
          <a:xfrm>
            <a:off x="1625600" y="1447801"/>
            <a:ext cx="10261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032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00" fill="hold"/>
                                        <p:tgtEl>
                                          <p:spTgt spid="10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6"/>
                </p:tgtEl>
              </p:cMediaNode>
            </p:video>
            <p:seq concurrent="1" nextAc="seek">
              <p:cTn id="8" restart="whenNotActive" fill="hold" evtFilter="cancelBubble" nodeType="interactiveSeq">
                <p:stCondLst>
                  <p:cond evt="onClick" delay="0">
                    <p:tgtEl>
                      <p:spTgt spid="103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36"/>
                                        </p:tgtEl>
                                      </p:cBhvr>
                                    </p:cmd>
                                  </p:childTnLst>
                                </p:cTn>
                              </p:par>
                            </p:childTnLst>
                          </p:cTn>
                        </p:par>
                      </p:childTnLst>
                    </p:cTn>
                  </p:par>
                </p:childTnLst>
              </p:cTn>
              <p:nextCondLst>
                <p:cond evt="onClick" delay="0">
                  <p:tgtEl>
                    <p:spTgt spid="1036"/>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1413" indent="-227013" algn="l" rtl="0" eaLnBrk="0" fontAlgn="base" hangingPunct="0">
        <a:spcBef>
          <a:spcPct val="20000"/>
        </a:spcBef>
        <a:spcAft>
          <a:spcPct val="0"/>
        </a:spcAft>
        <a:buChar char="•"/>
        <a:defRPr sz="20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descr="D:\nicks computer\pres pro stuff\medical animated\dna\DNA_txt.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04801" y="168275"/>
            <a:ext cx="1091776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t>Click to edit Master title style</a:t>
            </a:r>
          </a:p>
        </p:txBody>
      </p:sp>
      <p:pic>
        <p:nvPicPr>
          <p:cNvPr id="1036" name="Picture 1035">
            <a:hlinkClick r:id="" action="ppaction://media"/>
          </p:cNvPr>
          <p:cNvPicPr>
            <a:picLocks noRot="1" noChangeAspect="1" noChangeArrowheads="1"/>
          </p:cNvPicPr>
          <p:nvPr>
            <a:videoFile r:link="rId13"/>
          </p:nvPr>
        </p:nvPicPr>
        <p:blipFill>
          <a:blip r:embed="rId15">
            <a:extLst>
              <a:ext uri="{28A0092B-C50C-407E-A947-70E740481C1C}">
                <a14:useLocalDpi xmlns:a14="http://schemas.microsoft.com/office/drawing/2010/main" val="0"/>
              </a:ext>
            </a:extLst>
          </a:blip>
          <a:srcRect/>
          <a:stretch>
            <a:fillRect/>
          </a:stretch>
        </p:blipFill>
        <p:spPr bwMode="auto">
          <a:xfrm>
            <a:off x="11277600" y="1"/>
            <a:ext cx="9144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3048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51D1EA88-2670-477E-A469-58B7DCEAF1DD}" type="datetimeFigureOut">
              <a:rPr lang="en-US">
                <a:solidFill>
                  <a:prstClr val="black">
                    <a:tint val="75000"/>
                  </a:prstClr>
                </a:solidFill>
              </a:rPr>
              <a:pPr fontAlgn="base">
                <a:spcBef>
                  <a:spcPct val="0"/>
                </a:spcBef>
                <a:spcAft>
                  <a:spcPct val="0"/>
                </a:spcAft>
                <a:defRPr/>
              </a:pPr>
              <a:t>3/8/24</a:t>
            </a:fld>
            <a:endParaRPr lang="en-US">
              <a:solidFill>
                <a:prstClr val="black">
                  <a:tint val="75000"/>
                </a:prstClr>
              </a:solidFill>
            </a:endParaRPr>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3"/>
          <p:cNvSpPr>
            <a:spLocks noGrp="1"/>
          </p:cNvSpPr>
          <p:nvPr>
            <p:ph type="sldNum" sz="quarter" idx="4"/>
          </p:nvPr>
        </p:nvSpPr>
        <p:spPr>
          <a:xfrm>
            <a:off x="9006417"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4541778-A8F9-454E-8525-2899622BD621}" type="slidenum">
              <a:rPr lang="en-US" smtClean="0"/>
              <a:pPr fontAlgn="base">
                <a:spcBef>
                  <a:spcPct val="0"/>
                </a:spcBef>
                <a:spcAft>
                  <a:spcPct val="0"/>
                </a:spcAft>
              </a:pPr>
              <a:t>‹#›</a:t>
            </a:fld>
            <a:endParaRPr lang="en-US"/>
          </a:p>
        </p:txBody>
      </p:sp>
      <p:sp>
        <p:nvSpPr>
          <p:cNvPr id="2056" name="Rectangle 3"/>
          <p:cNvSpPr>
            <a:spLocks noGrp="1" noChangeArrowheads="1"/>
          </p:cNvSpPr>
          <p:nvPr>
            <p:ph type="body" idx="1"/>
          </p:nvPr>
        </p:nvSpPr>
        <p:spPr bwMode="auto">
          <a:xfrm>
            <a:off x="1625600" y="1447801"/>
            <a:ext cx="10261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208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00" fill="hold"/>
                                        <p:tgtEl>
                                          <p:spTgt spid="10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6"/>
                </p:tgtEl>
              </p:cMediaNode>
            </p:video>
            <p:seq concurrent="1" nextAc="seek">
              <p:cTn id="8" restart="whenNotActive" fill="hold" evtFilter="cancelBubble" nodeType="interactiveSeq">
                <p:stCondLst>
                  <p:cond evt="onClick" delay="0">
                    <p:tgtEl>
                      <p:spTgt spid="103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36"/>
                                        </p:tgtEl>
                                      </p:cBhvr>
                                    </p:cmd>
                                  </p:childTnLst>
                                </p:cTn>
                              </p:par>
                            </p:childTnLst>
                          </p:cTn>
                        </p:par>
                      </p:childTnLst>
                    </p:cTn>
                  </p:par>
                </p:childTnLst>
              </p:cTn>
              <p:nextCondLst>
                <p:cond evt="onClick" delay="0">
                  <p:tgtEl>
                    <p:spTgt spid="1036"/>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1413" indent="-227013" algn="l" rtl="0" eaLnBrk="0" fontAlgn="base" hangingPunct="0">
        <a:spcBef>
          <a:spcPct val="20000"/>
        </a:spcBef>
        <a:spcAft>
          <a:spcPct val="0"/>
        </a:spcAft>
        <a:buChar char="•"/>
        <a:defRPr sz="20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8.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hyperlink" Target="http://www.bioethics.gr/" TargetMode="Externa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www.bioethics.gr/images/pdf/BIODIKAIO/NOMOTHESIA/BIOIATRIKH/Additional_protocol_to_the_convention_on_human_rights.pdf" TargetMode="External"/><Relationship Id="rId7" Type="http://schemas.openxmlformats.org/officeDocument/2006/relationships/hyperlink" Target="http://www.bioethics.gr/images/pdf/BIODIKAIO/NOMOTHESIA/BIOIATRIKH/Ministerial_decision_79602.pdf" TargetMode="External"/><Relationship Id="rId2" Type="http://schemas.openxmlformats.org/officeDocument/2006/relationships/hyperlink" Target="http://www.bioethics.gr/images/pdf/BIODIKAIO/NOMOTHESIA/BIOIATRIKH/Oviedo_Convention_N_2619-1998.pdf" TargetMode="External"/><Relationship Id="rId1" Type="http://schemas.openxmlformats.org/officeDocument/2006/relationships/slideLayout" Target="../slideLayouts/slideLayout28.xml"/><Relationship Id="rId6" Type="http://schemas.openxmlformats.org/officeDocument/2006/relationships/hyperlink" Target="http://www.bioethics.gr/images/pdf/BIODIKAIO/NOMOTHESIA/BIOIATRIKH/directive_2005_28_gr.pdf" TargetMode="External"/><Relationship Id="rId5" Type="http://schemas.openxmlformats.org/officeDocument/2006/relationships/hyperlink" Target="http://www.bioethics.gr/images/pdf/BIODIKAIO/NOMOTHESIA/BIOIATRIKH/clinical_trials_directive_gr_89292.pdf" TargetMode="External"/><Relationship Id="rId4" Type="http://schemas.openxmlformats.org/officeDocument/2006/relationships/hyperlink" Target="http://www.bioethics.gr/images/pdf/BIODIKAIO/NOMOTHESIA/BIOIATRIKH/UNESCO_Declaration_on_human_genom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hyperlink" Target="http://www.bioethics.gr/images/pdf/BIODIKAIO/NOMOTHESIA/KLONOPOIHSH/Cloning_Protocol_F0546.pdf" TargetMode="External"/><Relationship Id="rId2" Type="http://schemas.openxmlformats.org/officeDocument/2006/relationships/hyperlink" Target="http://www.bioethics.gr/images/pdf/BIODIKAIO/NOMOTHESIA/PATENTES/Presidential_Decree_321-2001.pdf" TargetMode="External"/><Relationship Id="rId1" Type="http://schemas.openxmlformats.org/officeDocument/2006/relationships/slideLayout" Target="../slideLayouts/slideLayout28.xml"/><Relationship Id="rId5" Type="http://schemas.openxmlformats.org/officeDocument/2006/relationships/hyperlink" Target="http://www.bioethics.gr/images/pdf/BIODIKAIO/NOMOTHESIA/KLONOPOIHSH/N3305-2005.pdf" TargetMode="External"/><Relationship Id="rId4" Type="http://schemas.openxmlformats.org/officeDocument/2006/relationships/hyperlink" Target="http://www.bioethics.gr/images/pdf/BIODIKAIO/NOMOTHESIA/KLONOPOIHSH/N3089-2002.pdf"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ec.europa.eu/research/conferences/2003/sadc/index.html" TargetMode="External"/><Relationship Id="rId3" Type="http://schemas.openxmlformats.org/officeDocument/2006/relationships/hyperlink" Target="http://ec.europa.eu/european_group_ethics/index_en.htm" TargetMode="External"/><Relationship Id="rId7" Type="http://schemas.openxmlformats.org/officeDocument/2006/relationships/hyperlink" Target="http://ec.europa.eu/research/quality-of-life/stemcells.html" TargetMode="External"/><Relationship Id="rId2" Type="http://schemas.openxmlformats.org/officeDocument/2006/relationships/hyperlink" Target="http://ec.europa.eu/biotechnology/" TargetMode="External"/><Relationship Id="rId1" Type="http://schemas.openxmlformats.org/officeDocument/2006/relationships/slideLayout" Target="../slideLayouts/slideLayout12.xml"/><Relationship Id="rId6" Type="http://schemas.openxmlformats.org/officeDocument/2006/relationships/hyperlink" Target="http://ec.europa.eu/research/quality-of-life/genetics.html" TargetMode="External"/><Relationship Id="rId5" Type="http://schemas.openxmlformats.org/officeDocument/2006/relationships/hyperlink" Target="http://ec.europa.eu/research/science-society/index_en.html" TargetMode="External"/><Relationship Id="rId10" Type="http://schemas.openxmlformats.org/officeDocument/2006/relationships/image" Target="../media/image66.png"/><Relationship Id="rId4" Type="http://schemas.openxmlformats.org/officeDocument/2006/relationships/hyperlink" Target="http://ec.europa.eu/research/life-sciences/egls/index_en.html" TargetMode="External"/><Relationship Id="rId9" Type="http://schemas.openxmlformats.org/officeDocument/2006/relationships/hyperlink" Target="https://www.youtube.com/watch?feature=player_embedded&amp;v=Sh30K_kMyC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biotechethics.ca/tools/biotech_guide_1_0.pdf" TargetMode="External"/><Relationship Id="rId2" Type="http://schemas.openxmlformats.org/officeDocument/2006/relationships/hyperlink" Target="http://www.worldwatch.org/node/6522" TargetMode="External"/><Relationship Id="rId1" Type="http://schemas.openxmlformats.org/officeDocument/2006/relationships/slideLayout" Target="../slideLayouts/slideLayout1.xml"/><Relationship Id="rId5" Type="http://schemas.openxmlformats.org/officeDocument/2006/relationships/hyperlink" Target="http://podcasts.ox.ac.uk/series/bioethics-introduction" TargetMode="External"/><Relationship Id="rId4" Type="http://schemas.openxmlformats.org/officeDocument/2006/relationships/hyperlink" Target="http://www.openculture.com/2011/06/x-men_science_can_build_them_but_is_it_ethical.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32001" y="2232054"/>
            <a:ext cx="9853965" cy="1143476"/>
          </a:xfrm>
        </p:spPr>
        <p:txBody>
          <a:bodyPr/>
          <a:lstStyle/>
          <a:p>
            <a:r>
              <a:rPr lang="el-GR" sz="5400" b="1" dirty="0">
                <a:solidFill>
                  <a:schemeClr val="accent1"/>
                </a:solidFill>
                <a:latin typeface="Calibri" panose="020F0502020204030204" pitchFamily="34" charset="0"/>
              </a:rPr>
              <a:t>ΦΑΡΜΑΚΕΥΤΙΚΗ ΒΙΟΤΕΧΝΟΛΟΓΙΑ</a:t>
            </a:r>
          </a:p>
        </p:txBody>
      </p:sp>
      <p:sp>
        <p:nvSpPr>
          <p:cNvPr id="4" name="TextBox 3"/>
          <p:cNvSpPr txBox="1"/>
          <p:nvPr/>
        </p:nvSpPr>
        <p:spPr>
          <a:xfrm>
            <a:off x="5305648" y="3827721"/>
            <a:ext cx="6580318" cy="1200329"/>
          </a:xfrm>
          <a:prstGeom prst="rect">
            <a:avLst/>
          </a:prstGeom>
          <a:noFill/>
        </p:spPr>
        <p:txBody>
          <a:bodyPr wrap="square" lIns="91440" tIns="45720" rIns="91440" bIns="45720" rtlCol="0" anchor="t">
            <a:spAutoFit/>
          </a:bodyPr>
          <a:lstStyle/>
          <a:p>
            <a:pPr algn="r"/>
            <a:r>
              <a:rPr lang="el-GR" b="1" dirty="0">
                <a:solidFill>
                  <a:schemeClr val="accent1"/>
                </a:solidFill>
              </a:rPr>
              <a:t>Δρ.  Νικόλας Φωκιαλάκης</a:t>
            </a:r>
          </a:p>
          <a:p>
            <a:pPr algn="r"/>
            <a:r>
              <a:rPr lang="el-GR" dirty="0">
                <a:solidFill>
                  <a:schemeClr val="accent1"/>
                </a:solidFill>
              </a:rPr>
              <a:t>Αναπληρωτής Καθηγητής</a:t>
            </a:r>
            <a:endParaRPr lang="el-GR" dirty="0">
              <a:solidFill>
                <a:schemeClr val="accent1"/>
              </a:solidFill>
              <a:cs typeface="Arial"/>
            </a:endParaRPr>
          </a:p>
          <a:p>
            <a:pPr algn="r"/>
            <a:r>
              <a:rPr lang="el-GR" dirty="0">
                <a:solidFill>
                  <a:schemeClr val="accent1"/>
                </a:solidFill>
              </a:rPr>
              <a:t> Φαρμακογνωσίας &amp; Χημείας Φυσικών Προϊόντων</a:t>
            </a:r>
          </a:p>
          <a:p>
            <a:pPr algn="r"/>
            <a:r>
              <a:rPr lang="el-GR" dirty="0">
                <a:solidFill>
                  <a:schemeClr val="accent1"/>
                </a:solidFill>
              </a:rPr>
              <a:t>Φαρμακευτικό Τμήμα, ΕΚΠΑ </a:t>
            </a:r>
          </a:p>
        </p:txBody>
      </p:sp>
      <p:sp>
        <p:nvSpPr>
          <p:cNvPr id="5" name="TextBox 4"/>
          <p:cNvSpPr txBox="1"/>
          <p:nvPr/>
        </p:nvSpPr>
        <p:spPr>
          <a:xfrm>
            <a:off x="6613452" y="5295015"/>
            <a:ext cx="6241310" cy="523220"/>
          </a:xfrm>
          <a:prstGeom prst="rect">
            <a:avLst/>
          </a:prstGeom>
          <a:noFill/>
        </p:spPr>
        <p:txBody>
          <a:bodyPr wrap="square" rtlCol="0">
            <a:spAutoFit/>
          </a:bodyPr>
          <a:lstStyle/>
          <a:p>
            <a:r>
              <a:rPr lang="el-GR" sz="2800" b="1" dirty="0">
                <a:solidFill>
                  <a:schemeClr val="accent3">
                    <a:lumMod val="75000"/>
                  </a:schemeClr>
                </a:solidFill>
                <a:latin typeface="Calibri" panose="020F0502020204030204" pitchFamily="34" charset="0"/>
              </a:rPr>
              <a:t>ΒΙΟΗΘΙΚΗ &amp; ΒΙΟΤΕΧΝΟΛΟΓΙΑ </a:t>
            </a:r>
          </a:p>
        </p:txBody>
      </p:sp>
    </p:spTree>
    <p:extLst>
      <p:ext uri="{BB962C8B-B14F-4D97-AF65-F5344CB8AC3E}">
        <p14:creationId xmlns:p14="http://schemas.microsoft.com/office/powerpoint/2010/main" val="1334953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a:t>Κλωνοποίηση ανθρώπου</a:t>
            </a:r>
          </a:p>
          <a:p>
            <a:pPr marL="285750" indent="-285750">
              <a:buFont typeface="Wingdings" panose="05000000000000000000" pitchFamily="2" charset="2"/>
              <a:buChar char="q"/>
            </a:pPr>
            <a:r>
              <a:rPr lang="el-GR" dirty="0"/>
              <a:t>Πειράματα σε ανθρώπους </a:t>
            </a:r>
          </a:p>
        </p:txBody>
      </p:sp>
      <p:pic>
        <p:nvPicPr>
          <p:cNvPr id="5" name="Picture 4"/>
          <p:cNvPicPr>
            <a:picLocks noChangeAspect="1"/>
          </p:cNvPicPr>
          <p:nvPr/>
        </p:nvPicPr>
        <p:blipFill>
          <a:blip r:embed="rId2"/>
          <a:stretch>
            <a:fillRect/>
          </a:stretch>
        </p:blipFill>
        <p:spPr>
          <a:xfrm>
            <a:off x="420775" y="2999378"/>
            <a:ext cx="2556687" cy="3365435"/>
          </a:xfrm>
          <a:prstGeom prst="rect">
            <a:avLst/>
          </a:prstGeom>
        </p:spPr>
      </p:pic>
      <p:pic>
        <p:nvPicPr>
          <p:cNvPr id="6" name="Picture 5"/>
          <p:cNvPicPr>
            <a:picLocks noChangeAspect="1"/>
          </p:cNvPicPr>
          <p:nvPr/>
        </p:nvPicPr>
        <p:blipFill>
          <a:blip r:embed="rId3"/>
          <a:stretch>
            <a:fillRect/>
          </a:stretch>
        </p:blipFill>
        <p:spPr>
          <a:xfrm>
            <a:off x="3221233" y="2986055"/>
            <a:ext cx="2720953" cy="3746653"/>
          </a:xfrm>
          <a:prstGeom prst="rect">
            <a:avLst/>
          </a:prstGeom>
        </p:spPr>
      </p:pic>
      <p:sp>
        <p:nvSpPr>
          <p:cNvPr id="4" name="Rectangle 3"/>
          <p:cNvSpPr/>
          <p:nvPr/>
        </p:nvSpPr>
        <p:spPr>
          <a:xfrm>
            <a:off x="6301562" y="2999378"/>
            <a:ext cx="5256028" cy="3693319"/>
          </a:xfrm>
          <a:prstGeom prst="rect">
            <a:avLst/>
          </a:prstGeom>
        </p:spPr>
        <p:txBody>
          <a:bodyPr wrap="square">
            <a:spAutoFit/>
          </a:bodyPr>
          <a:lstStyle/>
          <a:p>
            <a:r>
              <a:rPr lang="el-GR" dirty="0"/>
              <a:t>Το 2004 μια ερευνητική ομάδα από την Νότια Κορέα κάτω από την καθοδήγηση του  </a:t>
            </a:r>
            <a:r>
              <a:rPr lang="en-US" dirty="0"/>
              <a:t>Woo-Suk Hwang </a:t>
            </a:r>
            <a:r>
              <a:rPr lang="el-GR" dirty="0"/>
              <a:t>δημοσίευσε μια έρευνα στο έγκυρο επιστημονικό περιοδικό </a:t>
            </a:r>
            <a:r>
              <a:rPr lang="en-US" i="1" dirty="0"/>
              <a:t>Science</a:t>
            </a:r>
            <a:r>
              <a:rPr lang="en-US" dirty="0"/>
              <a:t> </a:t>
            </a:r>
            <a:r>
              <a:rPr lang="el-GR" dirty="0"/>
              <a:t>δηλώνοντας ότι είχαν καταφέρει να δημιουργήσουν ένα κλωνοποιημένο ανθρώπινο έμβρυο σε δοκιμαστικό σωλήνα. </a:t>
            </a:r>
          </a:p>
          <a:p>
            <a:endParaRPr lang="el-GR" dirty="0"/>
          </a:p>
          <a:p>
            <a:r>
              <a:rPr lang="el-GR" dirty="0"/>
              <a:t>Αργότερα όμως μια ανεξάρτητη επιτροπή εμπειρογνωμόνων το αμφισβήτησε και το 2006  το </a:t>
            </a:r>
            <a:r>
              <a:rPr lang="en-US" i="1" dirty="0"/>
              <a:t>Science</a:t>
            </a:r>
            <a:r>
              <a:rPr lang="en-US" dirty="0"/>
              <a:t> </a:t>
            </a:r>
            <a:r>
              <a:rPr lang="el-GR" dirty="0"/>
              <a:t>ανακοίνωσε ότι η συγκεκριμένη ερευνητική δημοσίευση τελικά αποσύρθηκε.</a:t>
            </a:r>
          </a:p>
          <a:p>
            <a:endParaRPr lang="el-GR" dirty="0"/>
          </a:p>
        </p:txBody>
      </p:sp>
    </p:spTree>
    <p:extLst>
      <p:ext uri="{BB962C8B-B14F-4D97-AF65-F5344CB8AC3E}">
        <p14:creationId xmlns:p14="http://schemas.microsoft.com/office/powerpoint/2010/main" val="223715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923330"/>
          </a:xfrm>
          <a:prstGeom prst="rect">
            <a:avLst/>
          </a:prstGeom>
          <a:noFill/>
        </p:spPr>
        <p:txBody>
          <a:bodyPr wrap="square" rtlCol="0">
            <a:spAutoFit/>
          </a:bodyPr>
          <a:lstStyle/>
          <a:p>
            <a:pPr marL="285750" indent="-285750">
              <a:buFont typeface="Wingdings" panose="05000000000000000000" pitchFamily="2" charset="2"/>
              <a:buChar char="q"/>
            </a:pPr>
            <a:r>
              <a:rPr lang="el-GR" dirty="0"/>
              <a:t>Γονιδιακή θεραπεία</a:t>
            </a:r>
          </a:p>
          <a:p>
            <a:pPr marL="285750" indent="-285750">
              <a:buFont typeface="Wingdings" panose="05000000000000000000" pitchFamily="2" charset="2"/>
              <a:buChar char="q"/>
            </a:pPr>
            <a:r>
              <a:rPr lang="el-GR" dirty="0"/>
              <a:t>Αλλαγή γονιδίων </a:t>
            </a:r>
          </a:p>
          <a:p>
            <a:pPr marL="285750" indent="-285750">
              <a:buFont typeface="Wingdings" panose="05000000000000000000" pitchFamily="2" charset="2"/>
              <a:buChar char="q"/>
            </a:pPr>
            <a:endParaRPr lang="el-GR" dirty="0"/>
          </a:p>
        </p:txBody>
      </p:sp>
      <p:pic>
        <p:nvPicPr>
          <p:cNvPr id="6" name="Picture 5"/>
          <p:cNvPicPr>
            <a:picLocks noChangeAspect="1"/>
          </p:cNvPicPr>
          <p:nvPr/>
        </p:nvPicPr>
        <p:blipFill>
          <a:blip r:embed="rId2"/>
          <a:stretch>
            <a:fillRect/>
          </a:stretch>
        </p:blipFill>
        <p:spPr>
          <a:xfrm>
            <a:off x="290512" y="2971780"/>
            <a:ext cx="4587514" cy="3453920"/>
          </a:xfrm>
          <a:prstGeom prst="rect">
            <a:avLst/>
          </a:prstGeom>
        </p:spPr>
      </p:pic>
      <p:pic>
        <p:nvPicPr>
          <p:cNvPr id="7" name="Picture 6"/>
          <p:cNvPicPr>
            <a:picLocks noChangeAspect="1"/>
          </p:cNvPicPr>
          <p:nvPr/>
        </p:nvPicPr>
        <p:blipFill>
          <a:blip r:embed="rId3"/>
          <a:stretch>
            <a:fillRect/>
          </a:stretch>
        </p:blipFill>
        <p:spPr>
          <a:xfrm>
            <a:off x="7535625" y="2971780"/>
            <a:ext cx="4611161" cy="3453920"/>
          </a:xfrm>
          <a:prstGeom prst="rect">
            <a:avLst/>
          </a:prstGeom>
        </p:spPr>
      </p:pic>
      <p:pic>
        <p:nvPicPr>
          <p:cNvPr id="8" name="Picture 7"/>
          <p:cNvPicPr>
            <a:picLocks noChangeAspect="1"/>
          </p:cNvPicPr>
          <p:nvPr/>
        </p:nvPicPr>
        <p:blipFill>
          <a:blip r:embed="rId4"/>
          <a:stretch>
            <a:fillRect/>
          </a:stretch>
        </p:blipFill>
        <p:spPr>
          <a:xfrm>
            <a:off x="4878026" y="2971780"/>
            <a:ext cx="2657899" cy="3453920"/>
          </a:xfrm>
          <a:prstGeom prst="rect">
            <a:avLst/>
          </a:prstGeom>
        </p:spPr>
      </p:pic>
    </p:spTree>
    <p:extLst>
      <p:ext uri="{BB962C8B-B14F-4D97-AF65-F5344CB8AC3E}">
        <p14:creationId xmlns:p14="http://schemas.microsoft.com/office/powerpoint/2010/main" val="346753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 Θέση περιεχομένου"/>
          <p:cNvSpPr>
            <a:spLocks noGrp="1"/>
          </p:cNvSpPr>
          <p:nvPr>
            <p:ph sz="quarter" idx="1"/>
          </p:nvPr>
        </p:nvSpPr>
        <p:spPr>
          <a:xfrm>
            <a:off x="2821173" y="1687512"/>
            <a:ext cx="7772400" cy="3349625"/>
          </a:xfrm>
        </p:spPr>
        <p:txBody>
          <a:bodyPr/>
          <a:lstStyle/>
          <a:p>
            <a:pPr eaLnBrk="1" hangingPunct="1"/>
            <a:r>
              <a:rPr lang="el-GR" sz="2400" dirty="0"/>
              <a:t>θρησκείες είναι κάθετα αντίθετες με την ιδέα της κλωνοποίησης καθώς υποστηρίζουν πως ο άνθρωπος δεν έχει το δικαίωμα να παίξει το ρόλο του δημιουργού και να διορθώνει τις ατέλειες της φύσης. </a:t>
            </a:r>
          </a:p>
          <a:p>
            <a:pPr eaLnBrk="1" hangingPunct="1"/>
            <a:r>
              <a:rPr lang="el-GR" sz="2400" dirty="0"/>
              <a:t>έχει το δικαίωμα η στενή ηθική να στερήσει την ευκαιρία που «δίνει» η θεραπευτική κλωνοποίηση για τη θεραπεία ανίατων ασθενειών;</a:t>
            </a:r>
          </a:p>
          <a:p>
            <a:pPr eaLnBrk="1" hangingPunct="1"/>
            <a:endParaRPr lang="el-GR" dirty="0"/>
          </a:p>
          <a:p>
            <a:pPr eaLnBrk="1" hangingPunct="1"/>
            <a:endParaRPr lang="el-GR" dirty="0"/>
          </a:p>
        </p:txBody>
      </p:sp>
      <p:pic>
        <p:nvPicPr>
          <p:cNvPr id="34820" name="Picture 2" descr="http://scienceprogress.org/wp-content/uploads/2008/11/bioethics_5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134" y="5037137"/>
            <a:ext cx="3973512"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Tree>
    <p:extLst>
      <p:ext uri="{BB962C8B-B14F-4D97-AF65-F5344CB8AC3E}">
        <p14:creationId xmlns:p14="http://schemas.microsoft.com/office/powerpoint/2010/main" val="2465388784"/>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1754326"/>
          </a:xfrm>
          <a:prstGeom prst="rect">
            <a:avLst/>
          </a:prstGeom>
          <a:noFill/>
        </p:spPr>
        <p:txBody>
          <a:bodyPr wrap="square" rtlCol="0">
            <a:spAutoFit/>
          </a:bodyPr>
          <a:lstStyle/>
          <a:p>
            <a:pPr marL="285750" indent="-285750">
              <a:buFont typeface="Wingdings" panose="05000000000000000000" pitchFamily="2" charset="2"/>
              <a:buChar char="q"/>
            </a:pPr>
            <a:r>
              <a:rPr lang="el-GR" dirty="0" err="1"/>
              <a:t>Μεταμοσχέυσης</a:t>
            </a:r>
            <a:r>
              <a:rPr lang="el-GR" dirty="0"/>
              <a:t> οργάνων </a:t>
            </a:r>
          </a:p>
          <a:p>
            <a:pPr marL="285750" indent="-285750">
              <a:buFont typeface="Wingdings" panose="05000000000000000000" pitchFamily="2" charset="2"/>
              <a:buChar char="q"/>
            </a:pPr>
            <a:r>
              <a:rPr lang="el-GR" dirty="0"/>
              <a:t>Δημιουργία </a:t>
            </a:r>
            <a:r>
              <a:rPr lang="el-GR" dirty="0" err="1"/>
              <a:t>ορνάνων</a:t>
            </a:r>
            <a:r>
              <a:rPr lang="el-GR" dirty="0"/>
              <a:t> </a:t>
            </a:r>
          </a:p>
          <a:p>
            <a:pPr marL="285750" indent="-285750">
              <a:buFont typeface="Wingdings" panose="05000000000000000000" pitchFamily="2" charset="2"/>
              <a:buChar char="q"/>
            </a:pPr>
            <a:r>
              <a:rPr lang="el-GR" dirty="0"/>
              <a:t>Ευθανασία</a:t>
            </a:r>
          </a:p>
          <a:p>
            <a:endParaRPr lang="el-GR" dirty="0"/>
          </a:p>
          <a:p>
            <a:endParaRPr lang="el-GR" dirty="0"/>
          </a:p>
          <a:p>
            <a:pPr marL="285750" indent="-285750">
              <a:buFont typeface="Wingdings" panose="05000000000000000000" pitchFamily="2" charset="2"/>
              <a:buChar char="q"/>
            </a:pPr>
            <a:endParaRPr lang="el-GR" dirty="0"/>
          </a:p>
        </p:txBody>
      </p:sp>
      <p:pic>
        <p:nvPicPr>
          <p:cNvPr id="3" name="Picture 2"/>
          <p:cNvPicPr>
            <a:picLocks noChangeAspect="1"/>
          </p:cNvPicPr>
          <p:nvPr/>
        </p:nvPicPr>
        <p:blipFill>
          <a:blip r:embed="rId2"/>
          <a:stretch>
            <a:fillRect/>
          </a:stretch>
        </p:blipFill>
        <p:spPr>
          <a:xfrm>
            <a:off x="664645" y="3183444"/>
            <a:ext cx="3190388" cy="3174825"/>
          </a:xfrm>
          <a:prstGeom prst="rect">
            <a:avLst/>
          </a:prstGeom>
        </p:spPr>
      </p:pic>
      <p:pic>
        <p:nvPicPr>
          <p:cNvPr id="4" name="Picture 3"/>
          <p:cNvPicPr>
            <a:picLocks noChangeAspect="1"/>
          </p:cNvPicPr>
          <p:nvPr/>
        </p:nvPicPr>
        <p:blipFill>
          <a:blip r:embed="rId3"/>
          <a:stretch>
            <a:fillRect/>
          </a:stretch>
        </p:blipFill>
        <p:spPr>
          <a:xfrm>
            <a:off x="7707435" y="3166107"/>
            <a:ext cx="4036335" cy="3174825"/>
          </a:xfrm>
          <a:prstGeom prst="rect">
            <a:avLst/>
          </a:prstGeom>
        </p:spPr>
      </p:pic>
      <p:pic>
        <p:nvPicPr>
          <p:cNvPr id="5" name="Picture 4"/>
          <p:cNvPicPr>
            <a:picLocks noChangeAspect="1"/>
          </p:cNvPicPr>
          <p:nvPr/>
        </p:nvPicPr>
        <p:blipFill>
          <a:blip r:embed="rId4"/>
          <a:stretch>
            <a:fillRect/>
          </a:stretch>
        </p:blipFill>
        <p:spPr>
          <a:xfrm>
            <a:off x="4243159" y="3179902"/>
            <a:ext cx="3178367" cy="3178367"/>
          </a:xfrm>
          <a:prstGeom prst="rect">
            <a:avLst/>
          </a:prstGeom>
        </p:spPr>
      </p:pic>
    </p:spTree>
    <p:extLst>
      <p:ext uri="{BB962C8B-B14F-4D97-AF65-F5344CB8AC3E}">
        <p14:creationId xmlns:p14="http://schemas.microsoft.com/office/powerpoint/2010/main" val="368626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369332"/>
          </a:xfrm>
          <a:prstGeom prst="rect">
            <a:avLst/>
          </a:prstGeom>
          <a:noFill/>
        </p:spPr>
        <p:txBody>
          <a:bodyPr wrap="square" rtlCol="0">
            <a:spAutoFit/>
          </a:bodyPr>
          <a:lstStyle/>
          <a:p>
            <a:pPr marL="285750" indent="-285750">
              <a:buFont typeface="Wingdings" panose="05000000000000000000" pitchFamily="2" charset="2"/>
              <a:buChar char="q"/>
            </a:pPr>
            <a:r>
              <a:rPr lang="el-GR" dirty="0"/>
              <a:t>Δημιουργία  τεχνητής ζωής</a:t>
            </a:r>
          </a:p>
        </p:txBody>
      </p:sp>
      <p:pic>
        <p:nvPicPr>
          <p:cNvPr id="3" name="Picture 2"/>
          <p:cNvPicPr>
            <a:picLocks noChangeAspect="1"/>
          </p:cNvPicPr>
          <p:nvPr/>
        </p:nvPicPr>
        <p:blipFill>
          <a:blip r:embed="rId2"/>
          <a:stretch>
            <a:fillRect/>
          </a:stretch>
        </p:blipFill>
        <p:spPr>
          <a:xfrm>
            <a:off x="614361" y="2557350"/>
            <a:ext cx="2842217" cy="3928510"/>
          </a:xfrm>
          <a:prstGeom prst="rect">
            <a:avLst/>
          </a:prstGeom>
        </p:spPr>
      </p:pic>
      <p:pic>
        <p:nvPicPr>
          <p:cNvPr id="4" name="Picture 3"/>
          <p:cNvPicPr>
            <a:picLocks noChangeAspect="1"/>
          </p:cNvPicPr>
          <p:nvPr/>
        </p:nvPicPr>
        <p:blipFill>
          <a:blip r:embed="rId3"/>
          <a:stretch>
            <a:fillRect/>
          </a:stretch>
        </p:blipFill>
        <p:spPr>
          <a:xfrm>
            <a:off x="4087775" y="2557350"/>
            <a:ext cx="3314700" cy="914400"/>
          </a:xfrm>
          <a:prstGeom prst="rect">
            <a:avLst/>
          </a:prstGeom>
        </p:spPr>
      </p:pic>
      <p:pic>
        <p:nvPicPr>
          <p:cNvPr id="8" name="Picture 7"/>
          <p:cNvPicPr>
            <a:picLocks noChangeAspect="1"/>
          </p:cNvPicPr>
          <p:nvPr/>
        </p:nvPicPr>
        <p:blipFill>
          <a:blip r:embed="rId4"/>
          <a:stretch>
            <a:fillRect/>
          </a:stretch>
        </p:blipFill>
        <p:spPr>
          <a:xfrm>
            <a:off x="3853859" y="3947926"/>
            <a:ext cx="3822528" cy="2147775"/>
          </a:xfrm>
          <a:prstGeom prst="rect">
            <a:avLst/>
          </a:prstGeom>
        </p:spPr>
      </p:pic>
      <p:pic>
        <p:nvPicPr>
          <p:cNvPr id="9" name="Picture 8"/>
          <p:cNvPicPr>
            <a:picLocks noChangeAspect="1"/>
          </p:cNvPicPr>
          <p:nvPr/>
        </p:nvPicPr>
        <p:blipFill>
          <a:blip r:embed="rId5"/>
          <a:stretch>
            <a:fillRect/>
          </a:stretch>
        </p:blipFill>
        <p:spPr>
          <a:xfrm>
            <a:off x="8448010" y="2408503"/>
            <a:ext cx="3109580" cy="4077357"/>
          </a:xfrm>
          <a:prstGeom prst="rect">
            <a:avLst/>
          </a:prstGeom>
        </p:spPr>
      </p:pic>
    </p:spTree>
    <p:extLst>
      <p:ext uri="{BB962C8B-B14F-4D97-AF65-F5344CB8AC3E}">
        <p14:creationId xmlns:p14="http://schemas.microsoft.com/office/powerpoint/2010/main" val="2891643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369332"/>
          </a:xfrm>
          <a:prstGeom prst="rect">
            <a:avLst/>
          </a:prstGeom>
          <a:noFill/>
        </p:spPr>
        <p:txBody>
          <a:bodyPr wrap="square" rtlCol="0">
            <a:spAutoFit/>
          </a:bodyPr>
          <a:lstStyle/>
          <a:p>
            <a:pPr marL="285750" indent="-285750">
              <a:buFont typeface="Wingdings" panose="05000000000000000000" pitchFamily="2" charset="2"/>
              <a:buChar char="q"/>
            </a:pPr>
            <a:r>
              <a:rPr lang="el-GR" dirty="0"/>
              <a:t>Μεταλλαγμένα τρόφιμα </a:t>
            </a:r>
          </a:p>
        </p:txBody>
      </p:sp>
      <p:pic>
        <p:nvPicPr>
          <p:cNvPr id="5" name="Picture 4"/>
          <p:cNvPicPr>
            <a:picLocks noChangeAspect="1"/>
          </p:cNvPicPr>
          <p:nvPr/>
        </p:nvPicPr>
        <p:blipFill>
          <a:blip r:embed="rId2"/>
          <a:stretch>
            <a:fillRect/>
          </a:stretch>
        </p:blipFill>
        <p:spPr>
          <a:xfrm>
            <a:off x="24769" y="2456120"/>
            <a:ext cx="3274797" cy="2170371"/>
          </a:xfrm>
          <a:prstGeom prst="rect">
            <a:avLst/>
          </a:prstGeom>
        </p:spPr>
      </p:pic>
      <p:pic>
        <p:nvPicPr>
          <p:cNvPr id="6" name="Picture 5"/>
          <p:cNvPicPr>
            <a:picLocks noChangeAspect="1"/>
          </p:cNvPicPr>
          <p:nvPr/>
        </p:nvPicPr>
        <p:blipFill>
          <a:blip r:embed="rId3"/>
          <a:stretch>
            <a:fillRect/>
          </a:stretch>
        </p:blipFill>
        <p:spPr>
          <a:xfrm>
            <a:off x="450452" y="4724582"/>
            <a:ext cx="2286000" cy="1685925"/>
          </a:xfrm>
          <a:prstGeom prst="rect">
            <a:avLst/>
          </a:prstGeom>
        </p:spPr>
      </p:pic>
      <p:pic>
        <p:nvPicPr>
          <p:cNvPr id="7" name="Picture 6"/>
          <p:cNvPicPr>
            <a:picLocks noChangeAspect="1"/>
          </p:cNvPicPr>
          <p:nvPr/>
        </p:nvPicPr>
        <p:blipFill>
          <a:blip r:embed="rId4"/>
          <a:stretch>
            <a:fillRect/>
          </a:stretch>
        </p:blipFill>
        <p:spPr>
          <a:xfrm>
            <a:off x="6208160" y="4736066"/>
            <a:ext cx="2238375" cy="2047875"/>
          </a:xfrm>
          <a:prstGeom prst="rect">
            <a:avLst/>
          </a:prstGeom>
        </p:spPr>
      </p:pic>
      <p:pic>
        <p:nvPicPr>
          <p:cNvPr id="9" name="Picture 8"/>
          <p:cNvPicPr>
            <a:picLocks noChangeAspect="1"/>
          </p:cNvPicPr>
          <p:nvPr/>
        </p:nvPicPr>
        <p:blipFill>
          <a:blip r:embed="rId5"/>
          <a:stretch>
            <a:fillRect/>
          </a:stretch>
        </p:blipFill>
        <p:spPr>
          <a:xfrm>
            <a:off x="3273924" y="2456120"/>
            <a:ext cx="2286000" cy="1905000"/>
          </a:xfrm>
          <a:prstGeom prst="rect">
            <a:avLst/>
          </a:prstGeom>
        </p:spPr>
      </p:pic>
      <p:pic>
        <p:nvPicPr>
          <p:cNvPr id="10" name="Picture 9"/>
          <p:cNvPicPr>
            <a:picLocks noChangeAspect="1"/>
          </p:cNvPicPr>
          <p:nvPr/>
        </p:nvPicPr>
        <p:blipFill>
          <a:blip r:embed="rId6"/>
          <a:stretch>
            <a:fillRect/>
          </a:stretch>
        </p:blipFill>
        <p:spPr>
          <a:xfrm>
            <a:off x="3273924" y="4921322"/>
            <a:ext cx="2619375" cy="1743075"/>
          </a:xfrm>
          <a:prstGeom prst="rect">
            <a:avLst/>
          </a:prstGeom>
        </p:spPr>
      </p:pic>
      <p:pic>
        <p:nvPicPr>
          <p:cNvPr id="12" name="Picture 11"/>
          <p:cNvPicPr>
            <a:picLocks noChangeAspect="1"/>
          </p:cNvPicPr>
          <p:nvPr/>
        </p:nvPicPr>
        <p:blipFill>
          <a:blip r:embed="rId7"/>
          <a:stretch>
            <a:fillRect/>
          </a:stretch>
        </p:blipFill>
        <p:spPr>
          <a:xfrm>
            <a:off x="5559022" y="2456120"/>
            <a:ext cx="2862705" cy="1905000"/>
          </a:xfrm>
          <a:prstGeom prst="rect">
            <a:avLst/>
          </a:prstGeom>
        </p:spPr>
      </p:pic>
      <p:pic>
        <p:nvPicPr>
          <p:cNvPr id="13" name="Picture 12"/>
          <p:cNvPicPr>
            <a:picLocks noChangeAspect="1"/>
          </p:cNvPicPr>
          <p:nvPr/>
        </p:nvPicPr>
        <p:blipFill>
          <a:blip r:embed="rId8"/>
          <a:stretch>
            <a:fillRect/>
          </a:stretch>
        </p:blipFill>
        <p:spPr>
          <a:xfrm>
            <a:off x="8809078" y="2456119"/>
            <a:ext cx="3251101" cy="4208277"/>
          </a:xfrm>
          <a:prstGeom prst="rect">
            <a:avLst/>
          </a:prstGeom>
        </p:spPr>
      </p:pic>
      <p:sp>
        <p:nvSpPr>
          <p:cNvPr id="3" name="Rectangle 2"/>
          <p:cNvSpPr/>
          <p:nvPr/>
        </p:nvSpPr>
        <p:spPr>
          <a:xfrm>
            <a:off x="3601243" y="1434252"/>
            <a:ext cx="8055499" cy="923330"/>
          </a:xfrm>
          <a:prstGeom prst="rect">
            <a:avLst/>
          </a:prstGeom>
        </p:spPr>
        <p:txBody>
          <a:bodyPr wrap="square">
            <a:spAutoFit/>
          </a:bodyPr>
          <a:lstStyle/>
          <a:p>
            <a:r>
              <a:rPr lang="el-GR" dirty="0"/>
              <a:t>Τα γενετικά τροποποιημένα τρόφιμα εισήλθαν στην αγορά για πρώτη φορά το 1996. Συνήθως τα γενετικά τροποποιημένα τρόφιμα είναι προϊόντα </a:t>
            </a:r>
            <a:r>
              <a:rPr lang="el-GR" dirty="0" err="1"/>
              <a:t>διαγονιδιακών</a:t>
            </a:r>
            <a:r>
              <a:rPr lang="el-GR" dirty="0"/>
              <a:t> φυτών: σόγια, καλαμπόκι, </a:t>
            </a:r>
            <a:r>
              <a:rPr lang="el-GR" dirty="0" err="1"/>
              <a:t>ελαιοκράμβη</a:t>
            </a:r>
            <a:r>
              <a:rPr lang="el-GR" dirty="0"/>
              <a:t>, ρύζι και βαμβάκι. </a:t>
            </a:r>
          </a:p>
        </p:txBody>
      </p:sp>
    </p:spTree>
    <p:extLst>
      <p:ext uri="{BB962C8B-B14F-4D97-AF65-F5344CB8AC3E}">
        <p14:creationId xmlns:p14="http://schemas.microsoft.com/office/powerpoint/2010/main" val="67799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err="1"/>
              <a:t>Βιοπειρατεία</a:t>
            </a:r>
            <a:endParaRPr lang="el-GR" dirty="0"/>
          </a:p>
          <a:p>
            <a:pPr marL="285750" indent="-285750">
              <a:buFont typeface="Wingdings" panose="05000000000000000000" pitchFamily="2" charset="2"/>
              <a:buChar char="q"/>
            </a:pPr>
            <a:r>
              <a:rPr lang="el-GR" dirty="0"/>
              <a:t>Κατοχύρωση Πνευματικών Δικαιωμάτων </a:t>
            </a:r>
          </a:p>
        </p:txBody>
      </p:sp>
      <p:pic>
        <p:nvPicPr>
          <p:cNvPr id="5" name="Picture 4"/>
          <p:cNvPicPr>
            <a:picLocks noChangeAspect="1"/>
          </p:cNvPicPr>
          <p:nvPr/>
        </p:nvPicPr>
        <p:blipFill>
          <a:blip r:embed="rId2"/>
          <a:stretch>
            <a:fillRect/>
          </a:stretch>
        </p:blipFill>
        <p:spPr>
          <a:xfrm>
            <a:off x="478465" y="2748847"/>
            <a:ext cx="2369818" cy="3673218"/>
          </a:xfrm>
          <a:prstGeom prst="rect">
            <a:avLst/>
          </a:prstGeom>
        </p:spPr>
      </p:pic>
      <p:pic>
        <p:nvPicPr>
          <p:cNvPr id="3" name="Picture 2"/>
          <p:cNvPicPr>
            <a:picLocks noChangeAspect="1"/>
          </p:cNvPicPr>
          <p:nvPr/>
        </p:nvPicPr>
        <p:blipFill>
          <a:blip r:embed="rId3"/>
          <a:stretch>
            <a:fillRect/>
          </a:stretch>
        </p:blipFill>
        <p:spPr>
          <a:xfrm>
            <a:off x="7079491" y="1711842"/>
            <a:ext cx="5112509" cy="4983679"/>
          </a:xfrm>
          <a:prstGeom prst="rect">
            <a:avLst/>
          </a:prstGeom>
        </p:spPr>
      </p:pic>
      <p:pic>
        <p:nvPicPr>
          <p:cNvPr id="4" name="Picture 3"/>
          <p:cNvPicPr>
            <a:picLocks noChangeAspect="1"/>
          </p:cNvPicPr>
          <p:nvPr/>
        </p:nvPicPr>
        <p:blipFill>
          <a:blip r:embed="rId4"/>
          <a:stretch>
            <a:fillRect/>
          </a:stretch>
        </p:blipFill>
        <p:spPr>
          <a:xfrm>
            <a:off x="3201617" y="2748847"/>
            <a:ext cx="3772118" cy="2928939"/>
          </a:xfrm>
          <a:prstGeom prst="rect">
            <a:avLst/>
          </a:prstGeom>
        </p:spPr>
      </p:pic>
    </p:spTree>
    <p:extLst>
      <p:ext uri="{BB962C8B-B14F-4D97-AF65-F5344CB8AC3E}">
        <p14:creationId xmlns:p14="http://schemas.microsoft.com/office/powerpoint/2010/main" val="292484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31949" y="3937385"/>
            <a:ext cx="1724025" cy="2657475"/>
          </a:xfrm>
          <a:prstGeom prst="rect">
            <a:avLst/>
          </a:prstGeom>
        </p:spPr>
      </p:pic>
      <p:pic>
        <p:nvPicPr>
          <p:cNvPr id="5" name="Picture 4"/>
          <p:cNvPicPr>
            <a:picLocks noChangeAspect="1"/>
          </p:cNvPicPr>
          <p:nvPr/>
        </p:nvPicPr>
        <p:blipFill>
          <a:blip r:embed="rId3"/>
          <a:stretch>
            <a:fillRect/>
          </a:stretch>
        </p:blipFill>
        <p:spPr>
          <a:xfrm>
            <a:off x="365090" y="3905156"/>
            <a:ext cx="4465675" cy="2679405"/>
          </a:xfrm>
          <a:prstGeom prst="rect">
            <a:avLst/>
          </a:prstGeom>
        </p:spPr>
      </p:pic>
      <p:pic>
        <p:nvPicPr>
          <p:cNvPr id="6" name="Picture 5"/>
          <p:cNvPicPr>
            <a:picLocks noChangeAspect="1"/>
          </p:cNvPicPr>
          <p:nvPr/>
        </p:nvPicPr>
        <p:blipFill>
          <a:blip r:embed="rId4"/>
          <a:stretch>
            <a:fillRect/>
          </a:stretch>
        </p:blipFill>
        <p:spPr>
          <a:xfrm>
            <a:off x="6903045" y="857052"/>
            <a:ext cx="4822676" cy="2633435"/>
          </a:xfrm>
          <a:prstGeom prst="rect">
            <a:avLst/>
          </a:prstGeom>
        </p:spPr>
      </p:pic>
      <p:sp>
        <p:nvSpPr>
          <p:cNvPr id="7" name="Title 1"/>
          <p:cNvSpPr txBox="1">
            <a:spLocks/>
          </p:cNvSpPr>
          <p:nvPr/>
        </p:nvSpPr>
        <p:spPr bwMode="auto">
          <a:xfrm>
            <a:off x="2597928" y="187265"/>
            <a:ext cx="72024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r>
              <a:rPr lang="el-GR" sz="2800" b="1" kern="0">
                <a:solidFill>
                  <a:schemeClr val="accent1"/>
                </a:solidFill>
              </a:rPr>
              <a:t>Ιστορική αναδρομή </a:t>
            </a:r>
            <a:endParaRPr lang="en-GB" sz="2800" b="1" kern="0" dirty="0">
              <a:solidFill>
                <a:schemeClr val="accent1"/>
              </a:solidFill>
            </a:endParaRPr>
          </a:p>
        </p:txBody>
      </p:sp>
      <p:sp>
        <p:nvSpPr>
          <p:cNvPr id="8" name="TextBox 7"/>
          <p:cNvSpPr txBox="1"/>
          <p:nvPr/>
        </p:nvSpPr>
        <p:spPr>
          <a:xfrm>
            <a:off x="2355374" y="1573604"/>
            <a:ext cx="9601200" cy="1200329"/>
          </a:xfrm>
          <a:prstGeom prst="rect">
            <a:avLst/>
          </a:prstGeom>
          <a:noFill/>
        </p:spPr>
        <p:txBody>
          <a:bodyPr wrap="square" rtlCol="0">
            <a:spAutoFit/>
          </a:bodyPr>
          <a:lstStyle/>
          <a:p>
            <a:pPr marL="285750" indent="-285750">
              <a:buFont typeface="Wingdings" panose="05000000000000000000" pitchFamily="2" charset="2"/>
              <a:buChar char="§"/>
            </a:pPr>
            <a:r>
              <a:rPr lang="el-GR" dirty="0"/>
              <a:t>Σοφιστές</a:t>
            </a:r>
          </a:p>
          <a:p>
            <a:pPr marL="285750" indent="-285750">
              <a:buFont typeface="Wingdings" panose="05000000000000000000" pitchFamily="2" charset="2"/>
              <a:buChar char="§"/>
            </a:pPr>
            <a:r>
              <a:rPr lang="el-GR" dirty="0"/>
              <a:t>Αριστοτέλης</a:t>
            </a:r>
          </a:p>
          <a:p>
            <a:pPr marL="285750" indent="-285750">
              <a:buFont typeface="Wingdings" panose="05000000000000000000" pitchFamily="2" charset="2"/>
              <a:buChar char="§"/>
            </a:pPr>
            <a:r>
              <a:rPr lang="el-GR" dirty="0"/>
              <a:t>Ε. </a:t>
            </a:r>
            <a:r>
              <a:rPr lang="el-GR" dirty="0" err="1"/>
              <a:t>Κάντ</a:t>
            </a:r>
            <a:endParaRPr lang="el-GR" dirty="0"/>
          </a:p>
          <a:p>
            <a:endParaRPr lang="el-GR" dirty="0"/>
          </a:p>
        </p:txBody>
      </p:sp>
    </p:spTree>
    <p:extLst>
      <p:ext uri="{BB962C8B-B14F-4D97-AF65-F5344CB8AC3E}">
        <p14:creationId xmlns:p14="http://schemas.microsoft.com/office/powerpoint/2010/main" val="281169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alpha val="7000"/>
          </a:schemeClr>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ΣΟΦΙΣΤΕΣ</a:t>
            </a:r>
            <a:endParaRPr lang="en-GB" sz="2800" b="1" dirty="0">
              <a:solidFill>
                <a:schemeClr val="bg1"/>
              </a:solidFill>
            </a:endParaRPr>
          </a:p>
        </p:txBody>
      </p:sp>
      <p:sp>
        <p:nvSpPr>
          <p:cNvPr id="3" name="Rectangle 2"/>
          <p:cNvSpPr/>
          <p:nvPr/>
        </p:nvSpPr>
        <p:spPr>
          <a:xfrm>
            <a:off x="849055" y="1813738"/>
            <a:ext cx="2524602" cy="584775"/>
          </a:xfrm>
          <a:prstGeom prst="rect">
            <a:avLst/>
          </a:prstGeom>
        </p:spPr>
        <p:txBody>
          <a:bodyPr wrap="none">
            <a:spAutoFit/>
          </a:bodyPr>
          <a:lstStyle/>
          <a:p>
            <a:r>
              <a:rPr lang="el-GR" sz="3200" dirty="0"/>
              <a:t>Πρωταγόρας</a:t>
            </a:r>
          </a:p>
        </p:txBody>
      </p:sp>
      <p:sp>
        <p:nvSpPr>
          <p:cNvPr id="7" name="Rectangle 6"/>
          <p:cNvSpPr/>
          <p:nvPr/>
        </p:nvSpPr>
        <p:spPr>
          <a:xfrm>
            <a:off x="3618614" y="2976586"/>
            <a:ext cx="8573386" cy="2862322"/>
          </a:xfrm>
          <a:prstGeom prst="rect">
            <a:avLst/>
          </a:prstGeom>
        </p:spPr>
        <p:txBody>
          <a:bodyPr wrap="square">
            <a:spAutoFit/>
          </a:bodyPr>
          <a:lstStyle/>
          <a:p>
            <a:r>
              <a:rPr lang="el-GR" dirty="0"/>
              <a:t> Δίδασκε ότι</a:t>
            </a:r>
          </a:p>
          <a:p>
            <a:endParaRPr lang="el-GR" dirty="0"/>
          </a:p>
          <a:p>
            <a:r>
              <a:rPr lang="el-GR" dirty="0"/>
              <a:t>¨μέτρον πάντων χρημάτων </a:t>
            </a:r>
            <a:r>
              <a:rPr lang="el-GR" dirty="0" err="1"/>
              <a:t>ἄνθρωπος</a:t>
            </a:r>
            <a:r>
              <a:rPr lang="el-GR" dirty="0"/>
              <a:t>, </a:t>
            </a:r>
            <a:r>
              <a:rPr lang="el-GR" dirty="0" err="1"/>
              <a:t>τῶν</a:t>
            </a:r>
            <a:r>
              <a:rPr lang="el-GR" dirty="0"/>
              <a:t> </a:t>
            </a:r>
            <a:r>
              <a:rPr lang="el-GR" dirty="0" err="1"/>
              <a:t>μὲν</a:t>
            </a:r>
            <a:r>
              <a:rPr lang="el-GR" dirty="0"/>
              <a:t> </a:t>
            </a:r>
            <a:r>
              <a:rPr lang="el-GR" dirty="0" err="1"/>
              <a:t>ὄντων</a:t>
            </a:r>
            <a:r>
              <a:rPr lang="el-GR" dirty="0"/>
              <a:t> </a:t>
            </a:r>
            <a:r>
              <a:rPr lang="el-GR" dirty="0" err="1"/>
              <a:t>ὡς</a:t>
            </a:r>
            <a:r>
              <a:rPr lang="el-GR" dirty="0"/>
              <a:t> </a:t>
            </a:r>
            <a:r>
              <a:rPr lang="el-GR" dirty="0" err="1"/>
              <a:t>ἔστιν</a:t>
            </a:r>
            <a:r>
              <a:rPr lang="el-GR" dirty="0"/>
              <a:t>, </a:t>
            </a:r>
            <a:r>
              <a:rPr lang="el-GR" dirty="0" err="1"/>
              <a:t>τῶν</a:t>
            </a:r>
            <a:r>
              <a:rPr lang="el-GR" dirty="0"/>
              <a:t> </a:t>
            </a:r>
            <a:r>
              <a:rPr lang="el-GR" dirty="0" err="1"/>
              <a:t>δὲ</a:t>
            </a:r>
            <a:r>
              <a:rPr lang="el-GR" dirty="0"/>
              <a:t> </a:t>
            </a:r>
            <a:r>
              <a:rPr lang="el-GR" dirty="0" err="1"/>
              <a:t>οὐκ</a:t>
            </a:r>
            <a:r>
              <a:rPr lang="el-GR" dirty="0"/>
              <a:t> </a:t>
            </a:r>
            <a:r>
              <a:rPr lang="el-GR" dirty="0" err="1"/>
              <a:t>ὄντων</a:t>
            </a:r>
            <a:r>
              <a:rPr lang="el-GR" dirty="0"/>
              <a:t> </a:t>
            </a:r>
            <a:r>
              <a:rPr lang="el-GR" dirty="0" err="1"/>
              <a:t>ὡς</a:t>
            </a:r>
            <a:r>
              <a:rPr lang="el-GR" dirty="0"/>
              <a:t> </a:t>
            </a:r>
            <a:r>
              <a:rPr lang="el-GR" dirty="0" err="1"/>
              <a:t>οὐκ</a:t>
            </a:r>
            <a:r>
              <a:rPr lang="el-GR" dirty="0"/>
              <a:t> </a:t>
            </a:r>
            <a:r>
              <a:rPr lang="el-GR" dirty="0" err="1"/>
              <a:t>ἔστιν</a:t>
            </a:r>
            <a:r>
              <a:rPr lang="el-GR" dirty="0"/>
              <a:t>»</a:t>
            </a:r>
          </a:p>
          <a:p>
            <a:endParaRPr lang="el-GR" dirty="0"/>
          </a:p>
          <a:p>
            <a:r>
              <a:rPr lang="el-GR" dirty="0"/>
              <a:t> αποφθεγματική ρήση που δηλώνει τη θεωρία του για την υποκειμενικότητα των πραγμάτων, η οποία τον οδήγησε στη </a:t>
            </a:r>
            <a:r>
              <a:rPr lang="el-GR" dirty="0" err="1"/>
              <a:t>σχετικοποίηση</a:t>
            </a:r>
            <a:r>
              <a:rPr lang="el-GR" dirty="0"/>
              <a:t> των ηθικών αξιών. </a:t>
            </a:r>
          </a:p>
          <a:p>
            <a:endParaRPr lang="el-GR" dirty="0"/>
          </a:p>
          <a:p>
            <a:r>
              <a:rPr lang="el-GR" dirty="0"/>
              <a:t>Επομένως, σύμφωνα με τον Πρωταγόρα καμιά αλήθεια και καμιά αρχή δεν είναι αυθύπαρκτη· εκείνος που ορίζει την αλήθεια είναι ο άνθρωπος.</a:t>
            </a:r>
          </a:p>
        </p:txBody>
      </p:sp>
      <p:pic>
        <p:nvPicPr>
          <p:cNvPr id="8" name="Picture 7"/>
          <p:cNvPicPr>
            <a:picLocks noChangeAspect="1"/>
          </p:cNvPicPr>
          <p:nvPr/>
        </p:nvPicPr>
        <p:blipFill>
          <a:blip r:embed="rId2"/>
          <a:stretch>
            <a:fillRect/>
          </a:stretch>
        </p:blipFill>
        <p:spPr>
          <a:xfrm>
            <a:off x="849055" y="2976586"/>
            <a:ext cx="2202489" cy="2986426"/>
          </a:xfrm>
          <a:prstGeom prst="rect">
            <a:avLst/>
          </a:prstGeom>
        </p:spPr>
      </p:pic>
    </p:spTree>
    <p:extLst>
      <p:ext uri="{BB962C8B-B14F-4D97-AF65-F5344CB8AC3E}">
        <p14:creationId xmlns:p14="http://schemas.microsoft.com/office/powerpoint/2010/main" val="331635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ΣΩΚΡΑΤΗΣ</a:t>
            </a:r>
            <a:endParaRPr lang="en-GB" sz="2800" b="1" dirty="0">
              <a:solidFill>
                <a:schemeClr val="bg1"/>
              </a:solidFill>
            </a:endParaRPr>
          </a:p>
        </p:txBody>
      </p:sp>
      <p:sp>
        <p:nvSpPr>
          <p:cNvPr id="2" name="AutoShape 2" descr="data:image/jpeg;base64,/9j/4AAQSkZJRgABAQAAAQABAAD/2wCEAAkGBhQSERQTExQWFRUVGBoZGBcYFRgeFhgYGBcfGBoYGB0YGyYgFxwjHBcXHy8gIycpLCwsFR4xNTAqNSYrLCkBCQoKDgwOGA8PGikkHxwpLCkpLCkpLCwsLCksKSkpKSksKSwsKSkpLCksKSksKSksKSkpKSkpLCwpLCksKSkpKf/AABEIARUAtgMBIgACEQEDEQH/xAAcAAABBQEBAQAAAAAAAAAAAAAAAgMEBQYBBwj/xAA+EAACAQMCBAQDBwIEBgIDAAABAhEAAyEEEgUxQVEGEyJhMnGBBxQjQpGhsVLBYnLR8BUzksLh8UOCJDRT/8QAGAEAAwEBAAAAAAAAAAAAAAAAAAIDAQT/xAAjEQEBAAICAwADAAMBAAAAAAAAAQIRITEDEkEyUWEiQnET/9oADAMBAAIRAxEAPwD3GiiigCiiigCiiigCiiigCiuTXGas2CqSzRUNtceYXHuahXizZYk+1Jl5JDSLI65Zif0p1Lynkaptgg5IPam7mnkc+fvH7ipzycm9GgFdqos8QZBBEjof9alWuKKYnB/aq45SluNTaKSlwESDIpVOUUUUUAUUUUAUUUUAUUUUAUUUUAUUUUAUxqdUqcznoOp+VKu3YFV+qE5PMdKTLLRsYVc1rMDGAPbJps22aByjnHP9TSNMSxzyH+5q1S3FT3a26iMNLHQ8op9bAFOUEU3pGe1MNp6j39FPLEVNFBFJcY2ZVT6jTmmQmf5q5u25qp1KQYGAaneFJdk2tQyGQf8ASrLRcT3Ha2D/ADVTaE0m7bKvjpmffpT456GWO2ooqFwzXi6kggkEqfmMGptdE5QFFFFaBRRRQBRRRQBRRRQBSWau1VcU4kFuLakAspbn6oBAwPrzpcrqbbJsi/qiZboGAgdB3rl9Iqv4RxANqNRYYbbiMGAMxdst8Nxe+ZU9jFWGqUDAxHIVHvmnStCkLPepgqHpH/SpgFNC12uzRTd25AkZ+VUKXNIdj0FG6a6aTLpsIeq3iPIHtNWJbNR9SJBqOSmKqtXgCIqv8Yap7GkY2ZN6662rQPV7hgcuUCT9Kl3zDdq7ftJduacsZNp/MVZ6gFQ30k1ksNUHhVn7jatKWnywouNJ9bkw7e8sf2rbI05rz+1w97uuu3Lkm1ZULZUnDXX+NoGCFEIPer/wd4hGpF9V5WLnlz3xM1fDLnSeTR1yu1yqkdooooAooooAooooDlecfaFxjyNZo3LXFJdrY2IpDK+3chJna3XlkCMV6OawF7ULqdVfs3PKuLZuo22GFy22CjMrAQegZTBFS8l1D4Rf6nhyl7d381sttbrDYZfcHnHcU7qH3GetJvMCApLdSQORz1phrsDI9sVOU1ifpLcL3NP72EnnJ5HpUG1qIOxQWbmI7GcknkMUu1qg8jzlxiBzBHuaaM0c/wCMKCd2P4qRY16MPS01k+Ki+gdmW1qrPU28XEHdkMhoHMgz7VO8L6JRFxTK3BuBBlTI70vtd6b6ztpN/OqPxF4utaRZb1ucKi859+wqyuamTtWDIPMHpiK8v4xwK5c1R33VCv8AiO/SzaWZLHkMcvesyzt6GOM+tDwzxbqtSRsWzZQ83eTHZQuJPvWgtNcxuuBsHKiAcfWq7gIXyx930+6yDCXLh9bj+v1Z2nv1prjNvymUoTYecLI8i8f/AOcn4GPTlmknR6e1ry4BUg+qSAYAxEnrNGk0m65vgblEgwJAPQHmASOVV2puXtRY2m21pyTtBYhgFMqT2J7Vb8NubSScnbn5j/zNLG0rSldjFTMXbk5mGn9s9KoPsY0LW01wKwv3khT3KoA5/WrHhekOn0jtchWuPdvPnC7iXOewAFO/ZbqEuaS5cQzvv3ST3O6Jrow4RybKiiirkFFFFAFFFFAFFFFAcNYrxTqbVi+dSVzbFoXGg4tC9JJ/q2sQa2pryPxN4xPl2uIW7Re1b1F7T6q0RMofR6uhBMESOtTzPi2pJ2qSYEjKmRHQ/I12xYnMgZ68vlWZ4EwtAfdy97Q3W8vyrgIu6RzkD1QWszgg5XESK2OktYB5z0P96nMZo21FqOAG5dANwC3Aa5GHvbcqhKgFUXnzM1qLeiU7T5ayuRAEAx/MVw8OV8sBjlHSlHRNOLhAx0HSnk/hbf6ovEXhlmuJqNM3l6i3Jn/47ixHl3VHMH+rmKm8DsgWl/D8kt6jakEW2PxAFcRORHerdrcD+TTFuN/80lmqaXhJuqCprJcc4D94UWg2xGuL5pAy9tCT5Z9prXXBg1VIckHvS56GB+y+0gSAIwI5f+qh8Rs27gKuRcEj0ESJHIkVZW7SkZAPvS/uqjIUCewrccLZoWxX2dBCAEknv1+VVzoFuKO5/jNX184NYXxrxE29Pe2MA+zaDPI3PR/3VnrIN7SvF2rtvo7r3Lm3T7J3AwWjIUHmZI5DnFRvslsGzbtWdxIOmW+wPR71wtyn+kCs79oGnN9+HaHItuVLndzW0vrj/pb9a0/2bTd1Wuv42hksiOUW1EBem1RC46zT4dsr0KiiirpiiiigCiiigCiiigOGvnPx1du8L4pqkgHTasb2tZKPbfngjDhgcjuK+ja80+3Dwj960f3hR+JppaYybZHqH0MN9KyzY2qPsl8RG9pLlokt5LhVZvUfJYFlUnnIiK9F4XcBGZmvG/sE4c5bWOSRbCom3/GzbgfmFB/WvXNBiRPI9qlbq6P3F9aNLIpnTxz/ANmnWNU3NFqHrtWEUz7An5153x77WbGm1PlAEwYJ5Z5fSt5xbhaamy9l2YBo9SGGUgyCp7gishxb7JrGpAa9cuPfiPPO0Exgb0VQrYgSACajZ7KThKu/aRZ8uZMsMAAycT8o96zfC/tVtNrfLuYU+kDmZ+mKyHH/AAfqdJeTSw1zfPki3J3wJO0HlAOR0q68P/ZZrDtuk2tNcWCouItxjHcDAz9al/537Vd4zp7LwzUKyek4kj6ipk1m/CPA7mktOL9/z3uXWuFtu1V3ADaiydoxP1rQbgeWavNyIXtC1jQDmaxvFnU3rdphu83c2eUWoJH7/tWn4jcrG8cVw/m2V3XbYhQZ2st50Dx7jaP3qeV3weRB8aAb7Ny2wW5as37icsBQoggnPxE1rfsh0rJwy3vyWe48xE733T+9eXeI+GPf4lptOxa4zLjBxvuH0n2UD4uoUV77w7QrZtJaQQqKFHyAquE0XLpJoooqqYooooAooooAooooApFy0GBBAIIggiQQe80ug0BmOC+CLOit6hNONq3bnmR0XAG1Z6CDHzoFr0xn+8VM4txkW22NgMyoD3ZgSAP05Uq/KhW5wPb9u9Sy1aeJFi5gCllj39/3qOtoiT3jIp2y8mP9zJxS/wAaUL+3n1MD5kxn61T8Y8RbL1uwPSzhn3HlttkSOWNxYCemaoPHeq26HVWSrqEIYGfylg4aT/inArL+GOIazWIx0dhWMBX1WoJCAhp2W4EtmCflS83o2pJuvQNPdGoK31Cs1ony+clji4FkZEYnrFds+JdOx3NdtqCdoBO24CvMENkj3is3c8Oca2BPO0ZGczeH0x0rJcf8Ka+yfM1Fhb4Ek3dOxa4oHUqwDYHai40Sx6xwrj9q814BsWWhjjr369CZ7RVgLsKY6EfSRXmvhjjw1WjFpVZrl+6tl7kSGXarOxPNfwpUDvFejG4u4pIlgAFn8qjPz6ZrJW2IGsuEmIxEzUTR6fGwwCs9+mRUjzA9tGRpDQwPsZj+1NWdL6lubjK7lkHBk5DDqRzHY1k5u270e8NcBX7xd1jZYjyrY/oRfi+rNP0itXVFwLiSm5c0/J0AufNX6/8AUCKva6cZqIUUUUUzBRRRQBRRRQBRRRQBXK7RQHnWo40bnGLul8rdatqtx2bkrohgjHM7gAfatdodQrL5YHwKoyOhXH7CqHxvxVNGReAG64yW7kfGwE7fnG456T1p7wxry63WYXFBukL5ihSBEAKB+WQ0E5Nc/wDsrrhfXb4XEYxB9+gqtOqNvU+XcDeXfzbfEK8ZtH+k82UznI7UriGpAZLbSFvblDLzDAbgSemAc94qRqrXmLtaGhh06qZB9iDRaNKvxJwV9RbtacwyNcU3ZmTaX1Ec+ZgL9attNw9LVpUQC2qiFVRAXtApOmvyXkyVMfLAMfx+tKa7PPkazbSBauQBuyOpHMdz70hrbHmSSPzVKFzFNm5E/Kp6+mUvDvD9nT3Ge0m3zX8xh0W4q7SVH5dwJke1N8EuNeW9fJALlrdkkY8sHLwe+c+1XC3RBJOACT8ozVFx7iflae0NMod7rJb06EMMtncREhVEsaOQkaFktOLKD0IihBOQidW65NSdVfWxaLvkIC2ObMTgAdWJIA+dZjh6sdTdO4uE8nSebABuXg7Xb7D2GF/WrjxNqyDbcCUsrevt232k/CDd5Yk//Wmn9ZleDngTTN5upe4VN6VW9AwrkeZsU/0orBY7g1tKxP2QyeGq75e5cuu7dWZnJk+/T6Vtq6cekKK5XaKYCiiigCiiigCiikl450AquVA1nGFQExMfQfrVTxLjzgEAEeyiTEdKnl5MYaY2nuOcGtXbiXH9ToysonkVznvVFe0Qu3DdF90Fy2bbbSI3K52XIONyQR7g1zUeILKXCrXkDwr7SwkAGGMewyRWS8UvrNDfbUadfvGluFrsoNwtsQN4aOSHaD9TULfaqa123vBb14g2NSvrSD5g/wCVdBPpdOqnAlTyNWt4mCFMHo0Sfc5qk4PxxdRZS4kBntq0TlWK8gJmJ69opzT6S6bC29xRsByDnpuie/8Aesl+N0mcP0BSxt8wu5LMX6sSZ/iBSbV3zbauvPt7qdrD5ggiKctLtJCjaCQZ7wIM/oKqeJaO9auvf0yi7buZu2AQH8wCPNtGRkjBXEwD3pcmrl7hHXBpsXwSwyPr+9QP+IC9abZ6Wg/EPUrxgMOjA0nh2mc21a9AfaQ8D0z1A9uopNmTyoIiYEHHekPowXVyPVbVtp6rugGPeB+9R9G0oCuMwMch/s0zp7tw3mXd+GtsBhEk3SefcCIx71soUur1u7V6deVtHUIFiHv3A7Ce4VASf861ba6/6TugDIYnkqnBJ+k1nEt79Rw9lK/8x7pzgHyQoOOygj9KY4TxW7f1VzS3Ve1cVt6CARcsODh/Y4/Wm51uFum3+zVETRtbtkFbd+6BBkAbyRB64I/WtbWI+yyzFnUmAFOpubVXku07SB2yK29dmHSF7FcrtFMwUUUUAVwmkXrgVWY8lBJ+QE1nOKa+7dA2bbYJIJaSxU8ioGOXelyy9WybW+q4oF5QADkkgCKz9zjXnMUs/i9yDCr82PSoT+G0e55l69eu/wCEtAOIwByFWuh0SWk2IgVB+VeWepPWuXPO1XHHSvOgvspF3UbRn02kEAe7PJNUnGODWnura8zU3HYZHmsLVtCPjcKRk8gOZq+1uqe4/k2QJGXf8qDse7HoKk29GiA7RzOT1J5Se9LP2Z5n4nu6bhPkpbsSbrg3bjHc5tD03EDNPPnA7CtPwLiL2tsPZ1dvmLlobb+zlN63yeQRuIHOcVl/ttWLWnYRhz6SM8j+1ZnhWvu21t3EXchIKOuLtplyVWDDqJ+E9KbKbxlEm7WtbxGOH663dLK2k1EgAYCKTie0Fpx2iBXpHC9bZvM13T37d1XgkBhIYekkCZEjpHSvIvE15b+nXWW2BLtsuWAJtb3/ADoCPTvImJwxJ6V6J4K4Ta0+ltp5Nu1fCL5pA9ZcLJkjmZrJZoWcrzX3WAFy2dwRm8wRuJSPVtA6iFPynvUfUXnQedaIu2iNzIBDgdXtxk+6HtiKeS3ccB7ZCvkMp+B+zYyre4qg4P41R9ResOht3LdwhIU7WUASQYwZBx1BBFYF3qAm1tSP6JZgDLACVJHf50xqRda3tVdpIAy2WMTLRy9xU19OLg2E4JDYMSAwP803xLVm2jvtLFFYqq8yQDAA6nHKs1GnLOkFu2ik8lE+55n96zfijjK6RLuwzqNUZVcCMbQfZVAmTziucKa/prL6jVM1y867wm30WgBKqFHUbpb5V534oRbd2FZ3vXB+M7n42aGhV/IokYo43psjUeFwbmuQJm1pdMyqRyLbVWZ/xNvOe1aPXWrVm7d1k+qxYZSJxtJkFu5naB2rLeDeNnTaRy4I33XxEkJb9BIIP9cc8eqqTi/Hrl5XH9Yh0/rZnLqMnkoO2iXnQuL2P7O9D5fD7MzuuTdaRB3XWLkH5TWmrwfwn9oOr0gVXY3rI2ylw+tBy9LRMdhyFex+HfEdnWWvNsmQDtYHmrDmD/rXZjlOnPljYtaK5XacoooooDhFZ0WWYtPRj17fzWiNVN7R+WxKkwxJgmQD1j51DzTc2bFFWz8uXSqzjWvZPKs2xuvXmgZwir8bsekDl3NTtTd2AscxyA6n/U8q5pbRSWYA3Hyx7dl+QFc0i5en06ou1BA5/MnmT7mg3schils4OJE0DTfWtjNMb9q3AxqNCxCy9ohwe0c89RFeM+HeOvpZUyUPxIev+JSeTe9fSj2ldSjAx1nka8Z8Q8EFrUmxetxbk+WxPp2HkZGRH9qeXj1s4bJzwb0mqU27hm41m8UuQPgVxeAuggYYbSG+YNekajiaaay1xckkgAidpY7V9+XSvOOFaK5pbWtRYc6fy7pyDu07qQzAdSJHLlJrR6L13bdxjuNm2HVWJgXHgo7D8yqhLAdTUrOeT7jfcN/DVLMksLe5jnEQCTPKScTzrJ29AL/Fbt1X9SoUYAEHcBbKvnDA5Qjn6TSDx820e2rC5dB3XLtz0khj6Sy5KqByXrVl9m97dprpMkecwU/1qqL65OTLEj6VvPRdLO5pz5mnTeQ1tt0KAAykQwPUjP7CjUxc1aCB+GjXTj4SYRG+ZBuR8qY1FwWmuXrtxfMiC59Nu1b6CTzJxJ70zZ4paa6bSuXuNtuPsDGVnaJb8sZ9PvWUGvEnEAt/TW2coly5N4wfgUCFJHLc20H2JrPeIuFLd1QDQrsN6NiC63DPzgKgHypq7o9Te1a6hl322ts0Nu2LvLYhMjauwT121c6q+GsXGRLd4IpBQH4lSWm0RmcE4zS5cdCMHxfUsh+6sQXQNcuhQQN94m6UXuASBjnANVTWiXG5drbd5Q8x0AJ6MedXfF+Lad41eWBtohWGG64IYKhOWI+Ez0qs0+jdhuaRcfJ+uf2GPpVcbxs26XzUkEMAvM8wJiPmDW9+z3S3dPZa4hhnIPMwQPywcfWvNdRutEkZVsHsT0P9q9p4XH3e3A2goP0im+p5601/BOKefb3EAEGCB07VY1jvDYZNTtDSrKx9j2rY104ZbiFFFFFOwVXcYvhQsxM4kxMZirGofFNPvtkbd3YTGfrSeSbxsbjxVKVNy4p2gKnq+bRiflJNSlAg5zUbSL6FjrJPyp9VjIFcmuF3bGnznn+1SG03XqKbtBj7e9SbbYijGbLdor2+jH5H3qq4vwOzq7ZtXV3DmCDDKe6kdq0DrHaOk96hyJkRAGQB+Y9ZprjpkyeX67wzd4bft6kTf0qo1m9iLh07gg7lGGFvJ+lL8GaZ/Kvi2EuOioli6CCt5bSvsDTyJR0wecV6a6bgSI9sYn3HavGuK6jUcL4uz3CEs6llZWUfg+kALI5enkR0DYouO5/xu+Wx0vgy3Z0N2LcXrlss7MJuG4FJCg9AGlYqz8G2zb0OlDjYxRgwIghmYtBHfNHDuNA3WtMNi3F8y1mQd07wp9mzHTdFIOrZ7l3TAql5IvWOodCI68txDp3ETU/aWGU/jOz52p0OmYxZuOzvkhXNtSyo3aYI+vtWc0LP/wAS1ZfzSQBdW0hhmtoxUrIjfACnb1raW+I6fXW3tXE3lPS4/wDktsfSeXqQgj4qp+P8Nexr+H39OS0MbTkDcVtnbl+4JPOif5TRuqvk4mtyyL2ldbg6pECSBgH8pH9JrzvxQY1VryFbT32L+ZbXAUqJBA5bmnpzmtlpPC502vvXbMW9NdRjcBaV83BBVTyzuz2rHeINeNVrbl0Fjasrt3x8MLAbMc4kdazWqMVa+hA8m7cYOzb7gMQpIfYGjlkCacbiC5zBM/wY/momltXbzovJrhCpuMADkqnt/wCa0Nn7P9WxAdbdsdTvDHn0Ap9bNbpnH0vnEWrcuWxAHfr7V6v4bQ/d7du5AuWgEcD2GD/9hBqRwzgyadNqgTGW2iSe9d1C7XV5gEbHx0JlTPSD/PtTc6Rt2sOBLGpX/K2O2K1tZTgjTqR/lbP0rV1bw/inl27RRRViikXeR+RpdNakHY22N0GJ5TGJ9poCgtoAABgDp9amAyB36RyHzqKlwfCecZx1jP708twiNq/rXBby6JDkkEcv9/zTqyOs+9NEy4B5dBFdCFWnmDgxz+fsKMZyyxMJxUK/YkgcgMyP4qZSbg96vlynENkieY7j/Ssx9onh4a3QtaxvUh0aMiOe33Ike9asp8jPOmwg3CcETHyqe9dKajwezqLq6WXlrmkuZ2n1NbaFkwcDarD/ADIs1K8U8dKtptQzsTbJtETDBOcdyVOT/wCa2PjzwB5s3rK8t29E9LDdkukfFJ9RU4kTXlnG9G1wA6i5ddkYbm2iFAMNAXmYIJPORS+s9uVPbjht9fxhf/3E2rqbREiI+82ThrbhcMYMhzmatNR4lS1qvJZwVNpSjT+cMLm0kc5QMP2rJ8Z48mjKaixdt3gRsRVZSQNhC7gR0Azis5xO/wCbaW+ixc8zepx6oiSVmF9QMDqKXDC5SbblrfD1Dj/if/8AHdFObzmCeaWwAsxHU9686vafcUABZS24KuQzchuA+I4q8fX2bli3qSACN29DyLRBtieeYMc8Vpfsz4QSi6hgQtvC7hzbJJX296XDbbrTng/wkXuDUam0VFuPJDmCWz6ivM9Imt66RnqaeLSAWz1B7Vy6AfnVYhbtB1KCJmoBGMkEe9T3uLJBqFqIz0rNiTa48NaRSxuGZX0jOBPM8/atHVD4Vt+lmkGT0Pbr+9Xwrrw6SrtFFFOwU3eBIIBgkGD2PenKbv29yleUgieucUBQo3dT09Xc8qUoIkrP1pSoVG3ntxPUxiurczAmuLLHleUrzTIP7daAPXu3Rn6HtHY1y8BgbY7U3duRAwTOBSdGT9xrhfHKm0eczy504ACO9U5qfRNt5xB+tNlgDmnd3/o0FflRpu0Y6nMRVJ4j8H2dVaZSPLJBIKwIaPigYMxmrm/a7ED+1KAn/XpWwPAtd4E1Fh4+7lpYrvRNymeuOUz9K0HhPwjfbVWhc08WrZ/F81QARBBEfmJ5V6tbvBcc/of3pyze3E88delG9mrI3fsm0huqxa41tCSlkkbFzMA8yJj5xWuFkKqqsAAQABAgDkKfN0THMEc6buE9eXWi6Lya3+kyKYR4gTzJ/SlukADoRAPX/wBU1buZ2jIjn0B7TSbNozc6z9D7VW3QDP8Aepd126/zUbV3YXdGKTKjWmg8JrC3MdR/HL/fetBWW8H60EukcwGn5Yj/AH3rU12eK7x4Ry7FFFFVKK5Xa5QGW13FStxlRC7AyRJUwfzKT6WAHMTU/SPuWaTcX8RhzyZ9jUkJ1mubXNUhNxdw7VHOkJI5nbMZ7iPrUs88fpQj5mMUtxn1u3LbYEZwR+nelK8gbeVRkMl4kMYyOXzjpUqyxisnYpt3joZpR/mnYroWnuJUO58W0LMj4jyx3pvy9owCT2qU9oGZ6imhdzEA9qT15NEbpjmD+madsoASYyevf6U5YTBxmm2WCJ6k8qzVNt28ZEAgE4+sdPembakLEz8zSnQ9IifrXWsTEHlRy0xcPSYjqOf19sUyWA5Tn96lNb5+9MMvPOJ686yxu0W7bHKef6ZqvvWm7j5dIqxuW8iDnNRb5BkEj9c+9JcdjZzw7cK6pFEQ6vI7bQCOnvW2FY/wsg+8EwDCnaYyMic+9bCuvwTWKOfbtFFFWIK4a7XDQFPqkK3DEbeZHUn2pNlZkMMHoelJfV+abgg/hsVkiBg8p60CYgcx06Gue8U0PtygYgx9K6Qes1V8S4mbK72kjcBggTuwAJ55qv1Pi1lvWV8i4q3CysXUYgY27Scz0NFxG2hIzuGRERTtgciTA7VW67iFu0i3bl3aA22P62OAsAEk9hT+m4xZvj8NwSOYGGjvBpZjq7NtYlqUKr7muW2F8x1SSFXcQNzMYAE8yT0pzUcRRGUMwG7A9yemM07KkXFxTNq2Byqu4h4gtW3CPctgkwqi4N5MSZHSljUwSWPeDOI9+0Uthp0ms/rAAOZz0x3ou5GKjDiKEqu8At1/KcDkeRruo1e2fUFzAkiSewzzo0w5MDPOlsB+1Ut7iMtzzAMEwff6U5pOKrdgKwMnAEdPrSzZ7Fh5cdf1pq+AMzTN29EdefzxUK1ri7jOO0U3qX2O3HMHpg/vUW7bggxJj9aeuj3j36c+VR7znOIzifbrUzJHha4UvhJmVaT1xkfvW0rI+FdL+MSSTtUxn+o5nvWuro8X4pZdiiiiqlFcNdrhoDOjU/j3VCxDZySGxgjpnqOkVISJ7dedRtQG+8vn09ycgnoBGBS/MaY2znJETHt3qF19PFenDhb83eTcRzIQkEIYztJzB5xTGg1rqpQmUB9E8wvYnrHen7Gq3bgVJUyCCIxMfSoY8KWSzgD4hEKSFgchg01vBdcndNprFrWpATzLqk/ETDAYbaSQpK43dac8U6G3utvhbrvbth5YQA0yACJjP613R8I04aXWXkEMSwMpgAGeVTdRw2zfbfdQOYCySSAPYTApLy2K7xrYYtpGSHK6m2wSYkqC0A+/SrDgl5boa4Lgd8B5EPbI5oVP/Lg9OvPtXU4am20pUstpgyZypGBJOTTmq4PZN5dTtK3lEFkYqXXltuAGLi9t0xRx9F7ZvW6RLmo19r7uLztatIWK24UsrEAloPvgmMYp/jtxLOl2oAyGEIJySABM9Tg/tV9Z0K27t+6JPnbWZTG0lV2gr1GMZqDqOH27rI5mVwqflDDO7lkxjNNlf03GftSaDh6XtMLT29y2mZGFxRBKsYUIYIAG3mMzUHTeG9K29GtrNu+xRissphSIODgirzifDPxl1NhhaYjbdG0EvJkA5Gwg53CSeVJ0nCAguS0hiW7EsSes8ogR7VLLL1vCuM32znHiU1F0qrExYDsgUQFG4E7iIWZkDnNHDQLgvsu5UJI2ghT6hG/0HE+3KKnppm33HILbvSRj0gDAInIjqaq9Np7tu1dRWBc3JEqMKwgpz9S9e8npUss+Nw2OPyk6WxbFzybguscm263LkFAQdlyH+IQMkeoH51puH4I2kc+3MR0rN8D4S1r1G4j3IadylnkQOjdunuO1WtnXltSLaoIt4ZjiCyyNo6j3Har422bSskXg96TdUdfnNOtI5ifeeVQmuGSP2qfTasvCtsm8x6Bf1k8v2n61rKzHhTFxx/h/vWorp8fSV7FFFFUYK4aKKAy/FOFeZqCRcdVEkoNpVvnIn96XaTZt24znrI/tXaK5svqkRF0Kvd3mdy7gIJAg/wBQGG+oqFb4m6XAAcTBEYIoooIvGuhgu5QZpNy0N2Bt2xEYoop2xL0rHaZM55nnSrjYPyoorKZEv3WAJByPl3pQtennnBmB3FFFZ8aruIqd4EmB8s/PvVVrrh3b+u4qPYDpRRUc+1IYt3yQJCzmSBE8udM6pZG2BnM9ZH1ooqOZokJy3kAsYk5E4I786LGk9akHaQQCYEsufSZ6Z6UUV2eL8Iln2tvJhYHIdPnUbyvc0UVPKdNqz8Jj8V/8n/dWqFFFdOHSNFFFFO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 name="Picture 3"/>
          <p:cNvPicPr>
            <a:picLocks noChangeAspect="1"/>
          </p:cNvPicPr>
          <p:nvPr/>
        </p:nvPicPr>
        <p:blipFill>
          <a:blip r:embed="rId2"/>
          <a:stretch>
            <a:fillRect/>
          </a:stretch>
        </p:blipFill>
        <p:spPr>
          <a:xfrm>
            <a:off x="997466" y="2864698"/>
            <a:ext cx="2351789" cy="3579371"/>
          </a:xfrm>
          <a:prstGeom prst="rect">
            <a:avLst/>
          </a:prstGeom>
        </p:spPr>
      </p:pic>
      <p:sp>
        <p:nvSpPr>
          <p:cNvPr id="5" name="Rectangle 4"/>
          <p:cNvSpPr/>
          <p:nvPr/>
        </p:nvSpPr>
        <p:spPr>
          <a:xfrm>
            <a:off x="4090692" y="2864698"/>
            <a:ext cx="7668918" cy="3693319"/>
          </a:xfrm>
          <a:prstGeom prst="rect">
            <a:avLst/>
          </a:prstGeom>
        </p:spPr>
        <p:txBody>
          <a:bodyPr wrap="square">
            <a:spAutoFit/>
          </a:bodyPr>
          <a:lstStyle/>
          <a:p>
            <a:r>
              <a:rPr lang="el-GR" dirty="0"/>
              <a:t>Αν οι σοφιστές δεν θέλησαν να ορίσουν τις ηθικές αρχές και να δημιουργήσουν έναν κώδικα ηθικής συμπεριφοράς, ο Σωκράτης είναι εκείνος που προσπάθησε με μέτρα καθολικά και αναλλοίωτα να ορίσει τις ηθικές έννοιες και να ρυθμίσει την ηθική διαγωγή του ανθρώπου, ώστε να προσεγγίσει το ύψιστο αγαθό, την </a:t>
            </a:r>
            <a:r>
              <a:rPr lang="el-GR" i="1" dirty="0" err="1"/>
              <a:t>εὐδαιμονίαν</a:t>
            </a:r>
            <a:r>
              <a:rPr lang="el-GR" i="1" dirty="0"/>
              <a:t>. </a:t>
            </a:r>
          </a:p>
          <a:p>
            <a:endParaRPr lang="el-GR" i="1" dirty="0"/>
          </a:p>
          <a:p>
            <a:r>
              <a:rPr lang="el-GR" dirty="0"/>
              <a:t>Κινήθηκε πέρα από τα ηθικά φαινόμενα στην απόπειρά του να ανακαλύψει την αρχή κάθε ηθικής έννοιας, την ουσία της ηθικής. </a:t>
            </a:r>
          </a:p>
          <a:p>
            <a:endParaRPr lang="el-GR" dirty="0"/>
          </a:p>
          <a:p>
            <a:r>
              <a:rPr lang="el-GR" dirty="0"/>
              <a:t>Αντίθετα με τους σοφιστές, απέρριψε το σχετικό και αναζήτησε το απόλυτο.</a:t>
            </a:r>
          </a:p>
          <a:p>
            <a:endParaRPr lang="el-GR" dirty="0"/>
          </a:p>
          <a:p>
            <a:r>
              <a:rPr lang="el-GR" dirty="0"/>
              <a:t>Ταύτισε την </a:t>
            </a:r>
            <a:r>
              <a:rPr lang="el-GR" i="1" dirty="0" err="1"/>
              <a:t>ἀρετήν</a:t>
            </a:r>
            <a:r>
              <a:rPr lang="el-GR" dirty="0"/>
              <a:t> με τη γνώση και υποστήριξε ότι </a:t>
            </a:r>
            <a:r>
              <a:rPr lang="el-GR" i="1" dirty="0" err="1"/>
              <a:t>οὐδεὶς</a:t>
            </a:r>
            <a:r>
              <a:rPr lang="el-GR" i="1" dirty="0"/>
              <a:t> </a:t>
            </a:r>
            <a:r>
              <a:rPr lang="el-GR" i="1" dirty="0" err="1"/>
              <a:t>ἑκὼν</a:t>
            </a:r>
            <a:r>
              <a:rPr lang="el-GR" i="1" dirty="0"/>
              <a:t> κακός.</a:t>
            </a:r>
          </a:p>
        </p:txBody>
      </p:sp>
    </p:spTree>
    <p:extLst>
      <p:ext uri="{BB962C8B-B14F-4D97-AF65-F5344CB8AC3E}">
        <p14:creationId xmlns:p14="http://schemas.microsoft.com/office/powerpoint/2010/main" val="215704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4247317"/>
          </a:xfrm>
          <a:prstGeom prst="rect">
            <a:avLst/>
          </a:prstGeom>
          <a:noFill/>
        </p:spPr>
        <p:txBody>
          <a:bodyPr wrap="square" rtlCol="0">
            <a:spAutoFit/>
          </a:bodyPr>
          <a:lstStyle/>
          <a:p>
            <a:r>
              <a:rPr lang="el-GR" dirty="0">
                <a:solidFill>
                  <a:schemeClr val="tx1">
                    <a:lumMod val="95000"/>
                    <a:lumOff val="5000"/>
                  </a:schemeClr>
                </a:solidFill>
              </a:rPr>
              <a:t>Ποια είναι τα όρια της επιστημονικής έρευνας, αν βέβαια υπάρχουν όρια, ποιος τα ορίζει και με ποια κριτήρια; Ποια είναι τα όρια της αντοχής στους κινδύνους; </a:t>
            </a:r>
          </a:p>
          <a:p>
            <a:endParaRPr lang="el-GR" dirty="0">
              <a:solidFill>
                <a:schemeClr val="tx1">
                  <a:lumMod val="95000"/>
                  <a:lumOff val="5000"/>
                </a:schemeClr>
              </a:solidFill>
            </a:endParaRPr>
          </a:p>
          <a:p>
            <a:r>
              <a:rPr lang="el-GR" dirty="0">
                <a:solidFill>
                  <a:schemeClr val="tx1">
                    <a:lumMod val="95000"/>
                    <a:lumOff val="5000"/>
                  </a:schemeClr>
                </a:solidFill>
              </a:rPr>
              <a:t>Οι ειδικοί μοιάζει να διχάζονται ανάμεσα στα υπέρ και στα κατά. </a:t>
            </a:r>
          </a:p>
          <a:p>
            <a:endParaRPr lang="el-GR" dirty="0">
              <a:solidFill>
                <a:schemeClr val="tx1">
                  <a:lumMod val="95000"/>
                  <a:lumOff val="5000"/>
                </a:schemeClr>
              </a:solidFill>
            </a:endParaRPr>
          </a:p>
          <a:p>
            <a:r>
              <a:rPr lang="el-GR" dirty="0">
                <a:solidFill>
                  <a:schemeClr val="tx1">
                    <a:lumMod val="95000"/>
                    <a:lumOff val="5000"/>
                  </a:schemeClr>
                </a:solidFill>
              </a:rPr>
              <a:t>Από τη μια πλευρά, υπάρχει η πρόκληση και, από την άλλη πλευρά, ο φόβος μπροστά στη νέα γνώση.</a:t>
            </a:r>
          </a:p>
          <a:p>
            <a:endParaRPr lang="el-GR" dirty="0">
              <a:solidFill>
                <a:schemeClr val="tx1">
                  <a:lumMod val="95000"/>
                  <a:lumOff val="5000"/>
                </a:schemeClr>
              </a:solidFill>
            </a:endParaRPr>
          </a:p>
          <a:p>
            <a:r>
              <a:rPr lang="el-GR" dirty="0">
                <a:solidFill>
                  <a:schemeClr val="tx1">
                    <a:lumMod val="95000"/>
                    <a:lumOff val="5000"/>
                  </a:schemeClr>
                </a:solidFill>
              </a:rPr>
              <a:t>Από τη μια, ο φιλόσοφος που συζητά για το επιθυμητό βασισμένος σε φιλοσοφικές αρχές και, από την άλλη, ο βιολόγος που αναζητά πιθανές λύσεις.</a:t>
            </a:r>
          </a:p>
          <a:p>
            <a:endParaRPr lang="el-GR" dirty="0">
              <a:solidFill>
                <a:schemeClr val="tx1">
                  <a:lumMod val="95000"/>
                  <a:lumOff val="5000"/>
                </a:schemeClr>
              </a:solidFill>
            </a:endParaRPr>
          </a:p>
          <a:p>
            <a:r>
              <a:rPr lang="el-GR" dirty="0">
                <a:solidFill>
                  <a:schemeClr val="tx1">
                    <a:lumMod val="95000"/>
                    <a:lumOff val="5000"/>
                  </a:schemeClr>
                </a:solidFill>
              </a:rPr>
              <a:t>Η ταχύτητα της ερευνητικής εξέλιξης είναι πολύ μεγαλύτερη από τη δυνατότητα </a:t>
            </a:r>
            <a:r>
              <a:rPr lang="el-GR" dirty="0" err="1">
                <a:solidFill>
                  <a:schemeClr val="tx1">
                    <a:lumMod val="95000"/>
                    <a:lumOff val="5000"/>
                  </a:schemeClr>
                </a:solidFill>
              </a:rPr>
              <a:t>προεκτίμησης</a:t>
            </a:r>
            <a:r>
              <a:rPr lang="el-GR" dirty="0">
                <a:solidFill>
                  <a:schemeClr val="tx1">
                    <a:lumMod val="95000"/>
                    <a:lumOff val="5000"/>
                  </a:schemeClr>
                </a:solidFill>
              </a:rPr>
              <a:t> των αποτελεσμάτων.</a:t>
            </a:r>
          </a:p>
          <a:p>
            <a:endParaRPr lang="el-GR" dirty="0">
              <a:solidFill>
                <a:schemeClr val="tx1">
                  <a:lumMod val="95000"/>
                  <a:lumOff val="5000"/>
                </a:schemeClr>
              </a:solidFill>
            </a:endParaRPr>
          </a:p>
          <a:p>
            <a:r>
              <a:rPr lang="el-GR" dirty="0">
                <a:solidFill>
                  <a:schemeClr val="tx1">
                    <a:lumMod val="95000"/>
                    <a:lumOff val="5000"/>
                  </a:schemeClr>
                </a:solidFill>
              </a:rPr>
              <a:t>Η φύση της βιοτεχνολογικής έρευνας πολλές φορές δεν μας επιτρέπει να προλάβουμε να σκεφθούμε τις συνέπειές της λόγω των εντυπωσιακών αλμάτων που γίνονται σε πολύ μικρά χρονικά διαστήματα.</a:t>
            </a:r>
          </a:p>
        </p:txBody>
      </p:sp>
    </p:spTree>
    <p:extLst>
      <p:ext uri="{BB962C8B-B14F-4D97-AF65-F5344CB8AC3E}">
        <p14:creationId xmlns:p14="http://schemas.microsoft.com/office/powerpoint/2010/main" val="3448094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ΠΛΑΤΩΝ</a:t>
            </a:r>
            <a:endParaRPr lang="en-GB" sz="2800" b="1" dirty="0">
              <a:solidFill>
                <a:schemeClr val="bg1"/>
              </a:solidFill>
            </a:endParaRPr>
          </a:p>
        </p:txBody>
      </p:sp>
      <p:sp>
        <p:nvSpPr>
          <p:cNvPr id="2" name="AutoShape 2" descr="data:image/jpeg;base64,/9j/4AAQSkZJRgABAQAAAQABAAD/2wCEAAkGBhQSERQTExQWFRUVGBoZGBcYFRgeFhgYGBcfGBoYGB0YGyYgFxwjHBcXHy8gIycpLCwsFR4xNTAqNSYrLCkBCQoKDgwOGA8PGikkHxwpLCkpLCkpLCwsLCksKSkpKSksKSwsKSkpLCksKSksKSksKSkpKSkpLCwpLCksKSkpKf/AABEIARUAtgMBIgACEQEDEQH/xAAcAAABBQEBAQAAAAAAAAAAAAAAAgMEBQYBBwj/xAA+EAACAQMCBAQDBwIEBgIDAAABAhEAAyEEEgUxQVEGEyJhMnGBBxQjQpGhsVLBYnLR8BUzksLh8UOCJDRT/8QAGAEAAwEBAAAAAAAAAAAAAAAAAAIDAQT/xAAjEQEBAAICAwADAAMBAAAAAAAAAQIRITEDEkEyUWEiQnET/9oADAMBAAIRAxEAPwD3GiiigCiiigCiiigCiiigCiuTXGas2CqSzRUNtceYXHuahXizZYk+1Jl5JDSLI65Zif0p1Lynkaptgg5IPam7mnkc+fvH7ipzycm9GgFdqos8QZBBEjof9alWuKKYnB/aq45SluNTaKSlwESDIpVOUUUUUAUUUUAUUUUAUUUUAUUUUAUUUUAUxqdUqcznoOp+VKu3YFV+qE5PMdKTLLRsYVc1rMDGAPbJps22aByjnHP9TSNMSxzyH+5q1S3FT3a26iMNLHQ8op9bAFOUEU3pGe1MNp6j39FPLEVNFBFJcY2ZVT6jTmmQmf5q5u25qp1KQYGAaneFJdk2tQyGQf8ASrLRcT3Ha2D/ADVTaE0m7bKvjpmffpT456GWO2ooqFwzXi6kggkEqfmMGptdE5QFFFFaBRRRQBRRRQBRRRQBSWau1VcU4kFuLakAspbn6oBAwPrzpcrqbbJsi/qiZboGAgdB3rl9Iqv4RxANqNRYYbbiMGAMxdst8Nxe+ZU9jFWGqUDAxHIVHvmnStCkLPepgqHpH/SpgFNC12uzRTd25AkZ+VUKXNIdj0FG6a6aTLpsIeq3iPIHtNWJbNR9SJBqOSmKqtXgCIqv8Yap7GkY2ZN6662rQPV7hgcuUCT9Kl3zDdq7ftJduacsZNp/MVZ6gFQ30k1ksNUHhVn7jatKWnywouNJ9bkw7e8sf2rbI05rz+1w97uuu3Lkm1ZULZUnDXX+NoGCFEIPer/wd4hGpF9V5WLnlz3xM1fDLnSeTR1yu1yqkdooooAooooAooooDlecfaFxjyNZo3LXFJdrY2IpDK+3chJna3XlkCMV6OawF7ULqdVfs3PKuLZuo22GFy22CjMrAQegZTBFS8l1D4Rf6nhyl7d381sttbrDYZfcHnHcU7qH3GetJvMCApLdSQORz1phrsDI9sVOU1ifpLcL3NP72EnnJ5HpUG1qIOxQWbmI7GcknkMUu1qg8jzlxiBzBHuaaM0c/wCMKCd2P4qRY16MPS01k+Ki+gdmW1qrPU28XEHdkMhoHMgz7VO8L6JRFxTK3BuBBlTI70vtd6b6ztpN/OqPxF4utaRZb1ucKi859+wqyuamTtWDIPMHpiK8v4xwK5c1R33VCv8AiO/SzaWZLHkMcvesyzt6GOM+tDwzxbqtSRsWzZQ83eTHZQuJPvWgtNcxuuBsHKiAcfWq7gIXyx930+6yDCXLh9bj+v1Z2nv1prjNvymUoTYecLI8i8f/AOcn4GPTlmknR6e1ry4BUg+qSAYAxEnrNGk0m65vgblEgwJAPQHmASOVV2puXtRY2m21pyTtBYhgFMqT2J7Vb8NubSScnbn5j/zNLG0rSldjFTMXbk5mGn9s9KoPsY0LW01wKwv3khT3KoA5/WrHhekOn0jtchWuPdvPnC7iXOewAFO/ZbqEuaS5cQzvv3ST3O6Jrow4RybKiiirkFFFFAFFFFAFFFFAcNYrxTqbVi+dSVzbFoXGg4tC9JJ/q2sQa2pryPxN4xPl2uIW7Re1b1F7T6q0RMofR6uhBMESOtTzPi2pJ2qSYEjKmRHQ/I12xYnMgZ68vlWZ4EwtAfdy97Q3W8vyrgIu6RzkD1QWszgg5XESK2OktYB5z0P96nMZo21FqOAG5dANwC3Aa5GHvbcqhKgFUXnzM1qLeiU7T5ayuRAEAx/MVw8OV8sBjlHSlHRNOLhAx0HSnk/hbf6ovEXhlmuJqNM3l6i3Jn/47ixHl3VHMH+rmKm8DsgWl/D8kt6jakEW2PxAFcRORHerdrcD+TTFuN/80lmqaXhJuqCprJcc4D94UWg2xGuL5pAy9tCT5Z9prXXBg1VIckHvS56GB+y+0gSAIwI5f+qh8Rs27gKuRcEj0ESJHIkVZW7SkZAPvS/uqjIUCewrccLZoWxX2dBCAEknv1+VVzoFuKO5/jNX184NYXxrxE29Pe2MA+zaDPI3PR/3VnrIN7SvF2rtvo7r3Lm3T7J3AwWjIUHmZI5DnFRvslsGzbtWdxIOmW+wPR71wtyn+kCs79oGnN9+HaHItuVLndzW0vrj/pb9a0/2bTd1Wuv42hksiOUW1EBem1RC46zT4dsr0KiiirpiiiigCiiigCiiigOGvnPx1du8L4pqkgHTasb2tZKPbfngjDhgcjuK+ja80+3Dwj960f3hR+JppaYybZHqH0MN9KyzY2qPsl8RG9pLlokt5LhVZvUfJYFlUnnIiK9F4XcBGZmvG/sE4c5bWOSRbCom3/GzbgfmFB/WvXNBiRPI9qlbq6P3F9aNLIpnTxz/ANmnWNU3NFqHrtWEUz7An5153x77WbGm1PlAEwYJ5Z5fSt5xbhaamy9l2YBo9SGGUgyCp7gishxb7JrGpAa9cuPfiPPO0Exgb0VQrYgSACajZ7KThKu/aRZ8uZMsMAAycT8o96zfC/tVtNrfLuYU+kDmZ+mKyHH/AAfqdJeTSw1zfPki3J3wJO0HlAOR0q68P/ZZrDtuk2tNcWCouItxjHcDAz9al/537Vd4zp7LwzUKyek4kj6ipk1m/CPA7mktOL9/z3uXWuFtu1V3ADaiydoxP1rQbgeWavNyIXtC1jQDmaxvFnU3rdphu83c2eUWoJH7/tWn4jcrG8cVw/m2V3XbYhQZ2st50Dx7jaP3qeV3weRB8aAb7Ny2wW5as37icsBQoggnPxE1rfsh0rJwy3vyWe48xE733T+9eXeI+GPf4lptOxa4zLjBxvuH0n2UD4uoUV77w7QrZtJaQQqKFHyAquE0XLpJoooqqYooooAooooAooooApFy0GBBAIIggiQQe80ug0BmOC+CLOit6hNONq3bnmR0XAG1Z6CDHzoFr0xn+8VM4txkW22NgMyoD3ZgSAP05Uq/KhW5wPb9u9Sy1aeJFi5gCllj39/3qOtoiT3jIp2y8mP9zJxS/wAaUL+3n1MD5kxn61T8Y8RbL1uwPSzhn3HlttkSOWNxYCemaoPHeq26HVWSrqEIYGfylg4aT/inArL+GOIazWIx0dhWMBX1WoJCAhp2W4EtmCflS83o2pJuvQNPdGoK31Cs1ony+clji4FkZEYnrFds+JdOx3NdtqCdoBO24CvMENkj3is3c8Oca2BPO0ZGczeH0x0rJcf8Ka+yfM1Fhb4Ek3dOxa4oHUqwDYHai40Sx6xwrj9q814BsWWhjjr369CZ7RVgLsKY6EfSRXmvhjjw1WjFpVZrl+6tl7kSGXarOxPNfwpUDvFejG4u4pIlgAFn8qjPz6ZrJW2IGsuEmIxEzUTR6fGwwCs9+mRUjzA9tGRpDQwPsZj+1NWdL6lubjK7lkHBk5DDqRzHY1k5u270e8NcBX7xd1jZYjyrY/oRfi+rNP0itXVFwLiSm5c0/J0AufNX6/8AUCKva6cZqIUUUUUzBRRRQBRRRQBRRRQBXK7RQHnWo40bnGLul8rdatqtx2bkrohgjHM7gAfatdodQrL5YHwKoyOhXH7CqHxvxVNGReAG64yW7kfGwE7fnG456T1p7wxry63WYXFBukL5ihSBEAKB+WQ0E5Nc/wDsrrhfXb4XEYxB9+gqtOqNvU+XcDeXfzbfEK8ZtH+k82UznI7UriGpAZLbSFvblDLzDAbgSemAc94qRqrXmLtaGhh06qZB9iDRaNKvxJwV9RbtacwyNcU3ZmTaX1Ec+ZgL9attNw9LVpUQC2qiFVRAXtApOmvyXkyVMfLAMfx+tKa7PPkazbSBauQBuyOpHMdz70hrbHmSSPzVKFzFNm5E/Kp6+mUvDvD9nT3Ge0m3zX8xh0W4q7SVH5dwJke1N8EuNeW9fJALlrdkkY8sHLwe+c+1XC3RBJOACT8ozVFx7iflae0NMod7rJb06EMMtncREhVEsaOQkaFktOLKD0IihBOQidW65NSdVfWxaLvkIC2ObMTgAdWJIA+dZjh6sdTdO4uE8nSebABuXg7Xb7D2GF/WrjxNqyDbcCUsrevt232k/CDd5Yk//Wmn9ZleDngTTN5upe4VN6VW9AwrkeZsU/0orBY7g1tKxP2QyeGq75e5cuu7dWZnJk+/T6Vtq6cekKK5XaKYCiiigCiiigCiikl450AquVA1nGFQExMfQfrVTxLjzgEAEeyiTEdKnl5MYaY2nuOcGtXbiXH9ToysonkVznvVFe0Qu3DdF90Fy2bbbSI3K52XIONyQR7g1zUeILKXCrXkDwr7SwkAGGMewyRWS8UvrNDfbUadfvGluFrsoNwtsQN4aOSHaD9TULfaqa123vBb14g2NSvrSD5g/wCVdBPpdOqnAlTyNWt4mCFMHo0Sfc5qk4PxxdRZS4kBntq0TlWK8gJmJ69opzT6S6bC29xRsByDnpuie/8Aesl+N0mcP0BSxt8wu5LMX6sSZ/iBSbV3zbauvPt7qdrD5ggiKctLtJCjaCQZ7wIM/oKqeJaO9auvf0yi7buZu2AQH8wCPNtGRkjBXEwD3pcmrl7hHXBpsXwSwyPr+9QP+IC9abZ6Wg/EPUrxgMOjA0nh2mc21a9AfaQ8D0z1A9uopNmTyoIiYEHHekPowXVyPVbVtp6rugGPeB+9R9G0oCuMwMch/s0zp7tw3mXd+GtsBhEk3SefcCIx71soUur1u7V6deVtHUIFiHv3A7Ce4VASf861ba6/6TugDIYnkqnBJ+k1nEt79Rw9lK/8x7pzgHyQoOOygj9KY4TxW7f1VzS3Ve1cVt6CARcsODh/Y4/Wm51uFum3+zVETRtbtkFbd+6BBkAbyRB64I/WtbWI+yyzFnUmAFOpubVXku07SB2yK29dmHSF7FcrtFMwUUUUAVwmkXrgVWY8lBJ+QE1nOKa+7dA2bbYJIJaSxU8ioGOXelyy9WybW+q4oF5QADkkgCKz9zjXnMUs/i9yDCr82PSoT+G0e55l69eu/wCEtAOIwByFWuh0SWk2IgVB+VeWepPWuXPO1XHHSvOgvspF3UbRn02kEAe7PJNUnGODWnura8zU3HYZHmsLVtCPjcKRk8gOZq+1uqe4/k2QJGXf8qDse7HoKk29GiA7RzOT1J5Se9LP2Z5n4nu6bhPkpbsSbrg3bjHc5tD03EDNPPnA7CtPwLiL2tsPZ1dvmLlobb+zlN63yeQRuIHOcVl/ttWLWnYRhz6SM8j+1ZnhWvu21t3EXchIKOuLtplyVWDDqJ+E9KbKbxlEm7WtbxGOH663dLK2k1EgAYCKTie0Fpx2iBXpHC9bZvM13T37d1XgkBhIYekkCZEjpHSvIvE15b+nXWW2BLtsuWAJtb3/ADoCPTvImJwxJ6V6J4K4Ta0+ltp5Nu1fCL5pA9ZcLJkjmZrJZoWcrzX3WAFy2dwRm8wRuJSPVtA6iFPynvUfUXnQedaIu2iNzIBDgdXtxk+6HtiKeS3ccB7ZCvkMp+B+zYyre4qg4P41R9ResOht3LdwhIU7WUASQYwZBx1BBFYF3qAm1tSP6JZgDLACVJHf50xqRda3tVdpIAy2WMTLRy9xU19OLg2E4JDYMSAwP803xLVm2jvtLFFYqq8yQDAA6nHKs1GnLOkFu2ik8lE+55n96zfijjK6RLuwzqNUZVcCMbQfZVAmTziucKa/prL6jVM1y867wm30WgBKqFHUbpb5V534oRbd2FZ3vXB+M7n42aGhV/IokYo43psjUeFwbmuQJm1pdMyqRyLbVWZ/xNvOe1aPXWrVm7d1k+qxYZSJxtJkFu5naB2rLeDeNnTaRy4I33XxEkJb9BIIP9cc8eqqTi/Hrl5XH9Yh0/rZnLqMnkoO2iXnQuL2P7O9D5fD7MzuuTdaRB3XWLkH5TWmrwfwn9oOr0gVXY3rI2ylw+tBy9LRMdhyFex+HfEdnWWvNsmQDtYHmrDmD/rXZjlOnPljYtaK5XacoooooDhFZ0WWYtPRj17fzWiNVN7R+WxKkwxJgmQD1j51DzTc2bFFWz8uXSqzjWvZPKs2xuvXmgZwir8bsekDl3NTtTd2AscxyA6n/U8q5pbRSWYA3Hyx7dl+QFc0i5en06ou1BA5/MnmT7mg3schils4OJE0DTfWtjNMb9q3AxqNCxCy9ohwe0c89RFeM+HeOvpZUyUPxIev+JSeTe9fSj2ldSjAx1nka8Z8Q8EFrUmxetxbk+WxPp2HkZGRH9qeXj1s4bJzwb0mqU27hm41m8UuQPgVxeAuggYYbSG+YNekajiaaay1xckkgAidpY7V9+XSvOOFaK5pbWtRYc6fy7pyDu07qQzAdSJHLlJrR6L13bdxjuNm2HVWJgXHgo7D8yqhLAdTUrOeT7jfcN/DVLMksLe5jnEQCTPKScTzrJ29AL/Fbt1X9SoUYAEHcBbKvnDA5Qjn6TSDx820e2rC5dB3XLtz0khj6Sy5KqByXrVl9m97dprpMkecwU/1qqL65OTLEj6VvPRdLO5pz5mnTeQ1tt0KAAykQwPUjP7CjUxc1aCB+GjXTj4SYRG+ZBuR8qY1FwWmuXrtxfMiC59Nu1b6CTzJxJ70zZ4paa6bSuXuNtuPsDGVnaJb8sZ9PvWUGvEnEAt/TW2coly5N4wfgUCFJHLc20H2JrPeIuFLd1QDQrsN6NiC63DPzgKgHypq7o9Te1a6hl322ts0Nu2LvLYhMjauwT121c6q+GsXGRLd4IpBQH4lSWm0RmcE4zS5cdCMHxfUsh+6sQXQNcuhQQN94m6UXuASBjnANVTWiXG5drbd5Q8x0AJ6MedXfF+Lad41eWBtohWGG64IYKhOWI+Ez0qs0+jdhuaRcfJ+uf2GPpVcbxs26XzUkEMAvM8wJiPmDW9+z3S3dPZa4hhnIPMwQPywcfWvNdRutEkZVsHsT0P9q9p4XH3e3A2goP0im+p5601/BOKefb3EAEGCB07VY1jvDYZNTtDSrKx9j2rY104ZbiFFFFFOwVXcYvhQsxM4kxMZirGofFNPvtkbd3YTGfrSeSbxsbjxVKVNy4p2gKnq+bRiflJNSlAg5zUbSL6FjrJPyp9VjIFcmuF3bGnznn+1SG03XqKbtBj7e9SbbYijGbLdor2+jH5H3qq4vwOzq7ZtXV3DmCDDKe6kdq0DrHaOk96hyJkRAGQB+Y9ZprjpkyeX67wzd4bft6kTf0qo1m9iLh07gg7lGGFvJ+lL8GaZ/Kvi2EuOioli6CCt5bSvsDTyJR0wecV6a6bgSI9sYn3HavGuK6jUcL4uz3CEs6llZWUfg+kALI5enkR0DYouO5/xu+Wx0vgy3Z0N2LcXrlss7MJuG4FJCg9AGlYqz8G2zb0OlDjYxRgwIghmYtBHfNHDuNA3WtMNi3F8y1mQd07wp9mzHTdFIOrZ7l3TAql5IvWOodCI68txDp3ETU/aWGU/jOz52p0OmYxZuOzvkhXNtSyo3aYI+vtWc0LP/wAS1ZfzSQBdW0hhmtoxUrIjfACnb1raW+I6fXW3tXE3lPS4/wDktsfSeXqQgj4qp+P8Nexr+H39OS0MbTkDcVtnbl+4JPOif5TRuqvk4mtyyL2ldbg6pECSBgH8pH9JrzvxQY1VryFbT32L+ZbXAUqJBA5bmnpzmtlpPC502vvXbMW9NdRjcBaV83BBVTyzuz2rHeINeNVrbl0Fjasrt3x8MLAbMc4kdazWqMVa+hA8m7cYOzb7gMQpIfYGjlkCacbiC5zBM/wY/momltXbzovJrhCpuMADkqnt/wCa0Nn7P9WxAdbdsdTvDHn0Ap9bNbpnH0vnEWrcuWxAHfr7V6v4bQ/d7du5AuWgEcD2GD/9hBqRwzgyadNqgTGW2iSe9d1C7XV5gEbHx0JlTPSD/PtTc6Rt2sOBLGpX/K2O2K1tZTgjTqR/lbP0rV1bw/inl27RRRViikXeR+RpdNakHY22N0GJ5TGJ9poCgtoAABgDp9amAyB36RyHzqKlwfCecZx1jP708twiNq/rXBby6JDkkEcv9/zTqyOs+9NEy4B5dBFdCFWnmDgxz+fsKMZyyxMJxUK/YkgcgMyP4qZSbg96vlynENkieY7j/Ssx9onh4a3QtaxvUh0aMiOe33Ike9asp8jPOmwg3CcETHyqe9dKajwezqLq6WXlrmkuZ2n1NbaFkwcDarD/ADIs1K8U8dKtptQzsTbJtETDBOcdyVOT/wCa2PjzwB5s3rK8t29E9LDdkukfFJ9RU4kTXlnG9G1wA6i5ddkYbm2iFAMNAXmYIJPORS+s9uVPbjht9fxhf/3E2rqbREiI+82ThrbhcMYMhzmatNR4lS1qvJZwVNpSjT+cMLm0kc5QMP2rJ8Z48mjKaixdt3gRsRVZSQNhC7gR0Azis5xO/wCbaW+ixc8zepx6oiSVmF9QMDqKXDC5SbblrfD1Dj/if/8AHdFObzmCeaWwAsxHU9686vafcUABZS24KuQzchuA+I4q8fX2bli3qSACN29DyLRBtieeYMc8Vpfsz4QSi6hgQtvC7hzbJJX296XDbbrTng/wkXuDUam0VFuPJDmCWz6ivM9Imt66RnqaeLSAWz1B7Vy6AfnVYhbtB1KCJmoBGMkEe9T3uLJBqFqIz0rNiTa48NaRSxuGZX0jOBPM8/atHVD4Vt+lmkGT0Pbr+9Xwrrw6SrtFFFOwU3eBIIBgkGD2PenKbv29yleUgieucUBQo3dT09Xc8qUoIkrP1pSoVG3ntxPUxiurczAmuLLHleUrzTIP7daAPXu3Rn6HtHY1y8BgbY7U3duRAwTOBSdGT9xrhfHKm0eczy504ACO9U5qfRNt5xB+tNlgDmnd3/o0FflRpu0Y6nMRVJ4j8H2dVaZSPLJBIKwIaPigYMxmrm/a7ED+1KAn/XpWwPAtd4E1Fh4+7lpYrvRNymeuOUz9K0HhPwjfbVWhc08WrZ/F81QARBBEfmJ5V6tbvBcc/of3pyze3E88delG9mrI3fsm0huqxa41tCSlkkbFzMA8yJj5xWuFkKqqsAAQABAgDkKfN0THMEc6buE9eXWi6Lya3+kyKYR4gTzJ/SlukADoRAPX/wBU1buZ2jIjn0B7TSbNozc6z9D7VW3QDP8Aepd126/zUbV3YXdGKTKjWmg8JrC3MdR/HL/fetBWW8H60EukcwGn5Yj/AH3rU12eK7x4Ry7FFFFVKK5Xa5QGW13FStxlRC7AyRJUwfzKT6WAHMTU/SPuWaTcX8RhzyZ9jUkJ1mubXNUhNxdw7VHOkJI5nbMZ7iPrUs88fpQj5mMUtxn1u3LbYEZwR+nelK8gbeVRkMl4kMYyOXzjpUqyxisnYpt3joZpR/mnYroWnuJUO58W0LMj4jyx3pvy9owCT2qU9oGZ6imhdzEA9qT15NEbpjmD+madsoASYyevf6U5YTBxmm2WCJ6k8qzVNt28ZEAgE4+sdPembakLEz8zSnQ9IifrXWsTEHlRy0xcPSYjqOf19sUyWA5Tn96lNb5+9MMvPOJ686yxu0W7bHKef6ZqvvWm7j5dIqxuW8iDnNRb5BkEj9c+9JcdjZzw7cK6pFEQ6vI7bQCOnvW2FY/wsg+8EwDCnaYyMic+9bCuvwTWKOfbtFFFWIK4a7XDQFPqkK3DEbeZHUn2pNlZkMMHoelJfV+abgg/hsVkiBg8p60CYgcx06Gue8U0PtygYgx9K6Qes1V8S4mbK72kjcBggTuwAJ55qv1Pi1lvWV8i4q3CysXUYgY27Scz0NFxG2hIzuGRERTtgciTA7VW67iFu0i3bl3aA22P62OAsAEk9hT+m4xZvj8NwSOYGGjvBpZjq7NtYlqUKr7muW2F8x1SSFXcQNzMYAE8yT0pzUcRRGUMwG7A9yemM07KkXFxTNq2Byqu4h4gtW3CPctgkwqi4N5MSZHSljUwSWPeDOI9+0Uthp0ms/rAAOZz0x3ou5GKjDiKEqu8At1/KcDkeRruo1e2fUFzAkiSewzzo0w5MDPOlsB+1Ut7iMtzzAMEwff6U5pOKrdgKwMnAEdPrSzZ7Fh5cdf1pq+AMzTN29EdefzxUK1ri7jOO0U3qX2O3HMHpg/vUW7bggxJj9aeuj3j36c+VR7znOIzifbrUzJHha4UvhJmVaT1xkfvW0rI+FdL+MSSTtUxn+o5nvWuro8X4pZdiiiiqlFcNdrhoDOjU/j3VCxDZySGxgjpnqOkVISJ7dedRtQG+8vn09ycgnoBGBS/MaY2znJETHt3qF19PFenDhb83eTcRzIQkEIYztJzB5xTGg1rqpQmUB9E8wvYnrHen7Gq3bgVJUyCCIxMfSoY8KWSzgD4hEKSFgchg01vBdcndNprFrWpATzLqk/ETDAYbaSQpK43dac8U6G3utvhbrvbth5YQA0yACJjP613R8I04aXWXkEMSwMpgAGeVTdRw2zfbfdQOYCySSAPYTApLy2K7xrYYtpGSHK6m2wSYkqC0A+/SrDgl5boa4Lgd8B5EPbI5oVP/Lg9OvPtXU4am20pUstpgyZypGBJOTTmq4PZN5dTtK3lEFkYqXXltuAGLi9t0xRx9F7ZvW6RLmo19r7uLztatIWK24UsrEAloPvgmMYp/jtxLOl2oAyGEIJySABM9Tg/tV9Z0K27t+6JPnbWZTG0lV2gr1GMZqDqOH27rI5mVwqflDDO7lkxjNNlf03GftSaDh6XtMLT29y2mZGFxRBKsYUIYIAG3mMzUHTeG9K29GtrNu+xRissphSIODgirzifDPxl1NhhaYjbdG0EvJkA5Gwg53CSeVJ0nCAguS0hiW7EsSes8ogR7VLLL1vCuM32znHiU1F0qrExYDsgUQFG4E7iIWZkDnNHDQLgvsu5UJI2ghT6hG/0HE+3KKnppm33HILbvSRj0gDAInIjqaq9Np7tu1dRWBc3JEqMKwgpz9S9e8npUss+Nw2OPyk6WxbFzybguscm263LkFAQdlyH+IQMkeoH51puH4I2kc+3MR0rN8D4S1r1G4j3IadylnkQOjdunuO1WtnXltSLaoIt4ZjiCyyNo6j3Har422bSskXg96TdUdfnNOtI5ifeeVQmuGSP2qfTasvCtsm8x6Bf1k8v2n61rKzHhTFxx/h/vWorp8fSV7FFFFUYK4aKKAy/FOFeZqCRcdVEkoNpVvnIn96XaTZt24znrI/tXaK5svqkRF0Kvd3mdy7gIJAg/wBQGG+oqFb4m6XAAcTBEYIoooIvGuhgu5QZpNy0N2Bt2xEYoop2xL0rHaZM55nnSrjYPyoorKZEv3WAJByPl3pQtennnBmB3FFFZ8aruIqd4EmB8s/PvVVrrh3b+u4qPYDpRRUc+1IYt3yQJCzmSBE8udM6pZG2BnM9ZH1ooqOZokJy3kAsYk5E4I786LGk9akHaQQCYEsufSZ6Z6UUV2eL8Iln2tvJhYHIdPnUbyvc0UVPKdNqz8Jj8V/8n/dWqFFFdOHSNFFFFO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Rectangle 5"/>
          <p:cNvSpPr/>
          <p:nvPr/>
        </p:nvSpPr>
        <p:spPr>
          <a:xfrm>
            <a:off x="4079357" y="2790271"/>
            <a:ext cx="7191154" cy="2862322"/>
          </a:xfrm>
          <a:prstGeom prst="rect">
            <a:avLst/>
          </a:prstGeom>
        </p:spPr>
        <p:txBody>
          <a:bodyPr wrap="square">
            <a:spAutoFit/>
          </a:bodyPr>
          <a:lstStyle/>
          <a:p>
            <a:r>
              <a:rPr lang="el-GR" dirty="0"/>
              <a:t>Ακολουθώντας τον δρόμο που χάραξε ο Σωκράτης, ο Πλάτων με τους διαλόγους του πρόβαλε και προέκτεινε τις σωκρατικές θεωρίες και προσπάθησε να ανατρέψει τις προηγούμενες σοφιστικές προσεγγίσεις αποκαλύπτοντας την πλάνη και τη φαινομενικότητα που τις χαρακτήριζε.</a:t>
            </a:r>
          </a:p>
          <a:p>
            <a:endParaRPr lang="el-GR" dirty="0"/>
          </a:p>
          <a:p>
            <a:r>
              <a:rPr lang="el-GR" dirty="0"/>
              <a:t> Κινήθηκε όμως σε αμιγώς θεωρητικό επίπεδο και διαχωρίζοντας την ψυχή από το σώμα, το οποίο καταδίκασε σε δεσμωτήριο της ψυχής, δημιούργησε έναν ουτοπικό κόσμο, τον κόσμο των ιδεών, στον οποίο αναζήτησε την </a:t>
            </a:r>
            <a:r>
              <a:rPr lang="el-GR" i="1" dirty="0" err="1"/>
              <a:t>εὐδαιμονίαν</a:t>
            </a:r>
            <a:r>
              <a:rPr lang="el-GR" dirty="0"/>
              <a:t>.</a:t>
            </a:r>
          </a:p>
        </p:txBody>
      </p:sp>
      <p:pic>
        <p:nvPicPr>
          <p:cNvPr id="7" name="Picture 6"/>
          <p:cNvPicPr>
            <a:picLocks noChangeAspect="1"/>
          </p:cNvPicPr>
          <p:nvPr/>
        </p:nvPicPr>
        <p:blipFill>
          <a:blip r:embed="rId2"/>
          <a:stretch>
            <a:fillRect/>
          </a:stretch>
        </p:blipFill>
        <p:spPr>
          <a:xfrm>
            <a:off x="849054" y="2790271"/>
            <a:ext cx="2383243" cy="3627243"/>
          </a:xfrm>
          <a:prstGeom prst="rect">
            <a:avLst/>
          </a:prstGeom>
        </p:spPr>
      </p:pic>
    </p:spTree>
    <p:extLst>
      <p:ext uri="{BB962C8B-B14F-4D97-AF65-F5344CB8AC3E}">
        <p14:creationId xmlns:p14="http://schemas.microsoft.com/office/powerpoint/2010/main" val="288778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247" y="1861140"/>
            <a:ext cx="2324192" cy="3114897"/>
          </a:xfrm>
          <a:prstGeom prst="rect">
            <a:avLst/>
          </a:prstGeom>
        </p:spPr>
      </p:pic>
      <p:sp>
        <p:nvSpPr>
          <p:cNvPr id="3" name="Rectangle 2"/>
          <p:cNvSpPr/>
          <p:nvPr/>
        </p:nvSpPr>
        <p:spPr>
          <a:xfrm>
            <a:off x="3175590" y="1742935"/>
            <a:ext cx="8520223" cy="3416320"/>
          </a:xfrm>
          <a:prstGeom prst="rect">
            <a:avLst/>
          </a:prstGeom>
        </p:spPr>
        <p:txBody>
          <a:bodyPr wrap="square">
            <a:spAutoFit/>
          </a:bodyPr>
          <a:lstStyle/>
          <a:p>
            <a:r>
              <a:rPr lang="el-GR" dirty="0"/>
              <a:t>Για τον Αριστοτέλη δεν ήταν δυνατό ούτε να αγνοήσει τους σοφιστές ούτε να αντιπαρέλθει τις θεωρίες του Σωκράτη και του Πλάτωνα. Στους πρώτους αντιτάχθηκε, από τους δεύτερους επηρεάστηκε. Προσπάθησε από τη μια να αποδείξει την πλάνη των σοφιστών και να κερδίσει το προνόμιο διδασκαλίας των νέων και από την άλλη να αποβάλει τις επιρροές των δασκάλων του. Έτσι δημιούργησε ένα σύστημα αξιών με έντονα τα σημάδια αυτής της προσπάθειας.</a:t>
            </a:r>
          </a:p>
          <a:p>
            <a:endParaRPr lang="el-GR" dirty="0"/>
          </a:p>
          <a:p>
            <a:r>
              <a:rPr lang="el-GR" dirty="0"/>
              <a:t>O Αριστοτέλης είναι ο πρώτος που ασχολήθηκε συστηματικά με το ηθικό πρόβλημα, είναι </a:t>
            </a:r>
            <a:r>
              <a:rPr lang="el-GR" b="1" dirty="0"/>
              <a:t>ο ιδρυτής της Ηθικής ως φιλοσοφικής επιστήμης</a:t>
            </a:r>
            <a:r>
              <a:rPr lang="el-GR" dirty="0"/>
              <a:t>. H ηθική του Αριστοτέλη είναι μια ορθολογιστική ηθική. Πηγή της ηθικής είναι ο ορθός λόγος. Αυτός ανακαλύπτει και προσδιορίζει το ηθικά πρέπον. Στην εκτίμηση του ηθικού δεν έχει θέση το συναίσθημα, η συνείδηση ή κάποιος θεϊκός νόμος. </a:t>
            </a:r>
          </a:p>
        </p:txBody>
      </p:sp>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ΑΡΙΣΤΟΤΕΛΗΣ</a:t>
            </a:r>
            <a:endParaRPr lang="en-GB" sz="2800" b="1" kern="0" dirty="0">
              <a:solidFill>
                <a:schemeClr val="bg1"/>
              </a:solidFill>
            </a:endParaRPr>
          </a:p>
        </p:txBody>
      </p:sp>
    </p:spTree>
    <p:extLst>
      <p:ext uri="{BB962C8B-B14F-4D97-AF65-F5344CB8AC3E}">
        <p14:creationId xmlns:p14="http://schemas.microsoft.com/office/powerpoint/2010/main" val="122824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247" y="1861140"/>
            <a:ext cx="2324192" cy="3114897"/>
          </a:xfrm>
          <a:prstGeom prst="rect">
            <a:avLst/>
          </a:prstGeom>
        </p:spPr>
      </p:pic>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ΑΡΙΣΤΟΤΕΛΗΣ</a:t>
            </a:r>
            <a:endParaRPr lang="en-GB" sz="2800" b="1" kern="0" dirty="0">
              <a:solidFill>
                <a:schemeClr val="bg1"/>
              </a:solidFill>
            </a:endParaRPr>
          </a:p>
        </p:txBody>
      </p:sp>
      <p:sp>
        <p:nvSpPr>
          <p:cNvPr id="3" name="Rectangle 2"/>
          <p:cNvSpPr/>
          <p:nvPr/>
        </p:nvSpPr>
        <p:spPr>
          <a:xfrm>
            <a:off x="3069264" y="2028404"/>
            <a:ext cx="8669079" cy="3970318"/>
          </a:xfrm>
          <a:prstGeom prst="rect">
            <a:avLst/>
          </a:prstGeom>
        </p:spPr>
        <p:txBody>
          <a:bodyPr wrap="square">
            <a:spAutoFit/>
          </a:bodyPr>
          <a:lstStyle/>
          <a:p>
            <a:r>
              <a:rPr lang="el-GR" dirty="0"/>
              <a:t>Θα πρέπει να τονιστεί ιδιαιτέρως η συνήθεια του Αριστοτέλη να καταφεύγει στην ετυμολογία των λέξεων, προκειμένου να εντοπίσει την πραγματική σημασία των λέξεων (</a:t>
            </a:r>
            <a:r>
              <a:rPr lang="el-GR" dirty="0" err="1"/>
              <a:t>ἐξέτασις</a:t>
            </a:r>
            <a:r>
              <a:rPr lang="el-GR" dirty="0"/>
              <a:t> </a:t>
            </a:r>
            <a:r>
              <a:rPr lang="el-GR" dirty="0" err="1"/>
              <a:t>ὀνομάτων</a:t>
            </a:r>
            <a:r>
              <a:rPr lang="el-GR" dirty="0"/>
              <a:t>).</a:t>
            </a:r>
          </a:p>
          <a:p>
            <a:endParaRPr lang="el-GR" dirty="0"/>
          </a:p>
          <a:p>
            <a:r>
              <a:rPr lang="el-GR" dirty="0"/>
              <a:t> Έτσι, λοιπόν, και στην προκειμένη περίπτωση χρησιμοποιεί την ετυμολογική συγγένεια των λέξεων </a:t>
            </a:r>
            <a:r>
              <a:rPr lang="el-GR" dirty="0" err="1"/>
              <a:t>ἠθική</a:t>
            </a:r>
            <a:r>
              <a:rPr lang="el-GR" dirty="0"/>
              <a:t> και </a:t>
            </a:r>
            <a:r>
              <a:rPr lang="el-GR" dirty="0" err="1"/>
              <a:t>ἔθος</a:t>
            </a:r>
            <a:r>
              <a:rPr lang="el-GR" dirty="0"/>
              <a:t>, προκειμένου να βεβαιώσει ότι οι ηθικές αρετές είναι αποτέλεσμα του εθισμού ή αλλιώς της επανάληψης και της συνήθειας. </a:t>
            </a:r>
          </a:p>
          <a:p>
            <a:endParaRPr lang="el-GR" dirty="0"/>
          </a:p>
          <a:p>
            <a:r>
              <a:rPr lang="el-GR" dirty="0"/>
              <a:t>Συγκεκριμένα θεωρεί ότι η λέξη </a:t>
            </a:r>
            <a:r>
              <a:rPr lang="el-GR" dirty="0" err="1"/>
              <a:t>ἠθικός</a:t>
            </a:r>
            <a:r>
              <a:rPr lang="el-GR" dirty="0"/>
              <a:t> προέρχεται από τη λέξη </a:t>
            </a:r>
            <a:r>
              <a:rPr lang="el-GR" dirty="0" err="1"/>
              <a:t>ἔθος</a:t>
            </a:r>
            <a:r>
              <a:rPr lang="el-GR" dirty="0"/>
              <a:t>, που είναι εκτεταμένος τύπος της λέξης </a:t>
            </a:r>
            <a:r>
              <a:rPr lang="el-GR" dirty="0" err="1"/>
              <a:t>ἦθος</a:t>
            </a:r>
            <a:r>
              <a:rPr lang="el-GR" dirty="0"/>
              <a:t>. </a:t>
            </a:r>
            <a:r>
              <a:rPr lang="el-GR" dirty="0" err="1"/>
              <a:t>ἔθος</a:t>
            </a:r>
            <a:r>
              <a:rPr lang="el-GR" dirty="0"/>
              <a:t> σημαίνει συνήθεια, επαναλαμβανόμενη συμπεριφορά και η επανάληψη της λέξης παγιώνει μια συμπεριφορά. Άλλωστε, κι η ηθική δεν είναι τίποτε άλλο παρά μια παγιωμένη συμπεριφορά. Άρα δέχεται ότι η ετυμολογική συγγένεια των λέξεων υποδηλώνει και ουσιαστική σημασιολογική συγγένεια.</a:t>
            </a:r>
          </a:p>
        </p:txBody>
      </p:sp>
    </p:spTree>
    <p:extLst>
      <p:ext uri="{BB962C8B-B14F-4D97-AF65-F5344CB8AC3E}">
        <p14:creationId xmlns:p14="http://schemas.microsoft.com/office/powerpoint/2010/main" val="477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247" y="1861140"/>
            <a:ext cx="2324192" cy="3114897"/>
          </a:xfrm>
          <a:prstGeom prst="rect">
            <a:avLst/>
          </a:prstGeom>
        </p:spPr>
      </p:pic>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ΑΡΙΣΤΟΤΕΛΗΣ</a:t>
            </a:r>
            <a:endParaRPr lang="en-GB" sz="2800" b="1" kern="0" dirty="0">
              <a:solidFill>
                <a:schemeClr val="bg1"/>
              </a:solidFill>
            </a:endParaRPr>
          </a:p>
        </p:txBody>
      </p:sp>
      <p:sp>
        <p:nvSpPr>
          <p:cNvPr id="4" name="Rectangle 3"/>
          <p:cNvSpPr/>
          <p:nvPr/>
        </p:nvSpPr>
        <p:spPr>
          <a:xfrm>
            <a:off x="3058631" y="4976037"/>
            <a:ext cx="8165805" cy="1200329"/>
          </a:xfrm>
          <a:prstGeom prst="rect">
            <a:avLst/>
          </a:prstGeom>
        </p:spPr>
        <p:txBody>
          <a:bodyPr wrap="square">
            <a:spAutoFit/>
          </a:bodyPr>
          <a:lstStyle/>
          <a:p>
            <a:r>
              <a:rPr lang="el-GR" dirty="0"/>
              <a:t>Γνωρίζουμε ότι πρώτος ο Αριστοτέλης προσπάθησε συστηματικά να αναλύσει το πώς ορίζεται η ευδαιμονία και πώς επιδιώκεται με την ανθρώπινη δραστηριότητα. Στην προσπάθεια αυτή αφιέρωσε τρία συγγράμματα: </a:t>
            </a:r>
            <a:r>
              <a:rPr lang="el-GR" b="1" dirty="0"/>
              <a:t>Ηθικά </a:t>
            </a:r>
            <a:r>
              <a:rPr lang="el-GR" b="1" dirty="0" err="1"/>
              <a:t>Νικομάχεια</a:t>
            </a:r>
            <a:r>
              <a:rPr lang="el-GR" b="1" dirty="0"/>
              <a:t>, Ηθικά </a:t>
            </a:r>
            <a:r>
              <a:rPr lang="el-GR" b="1" dirty="0" err="1"/>
              <a:t>Ευδήμεια</a:t>
            </a:r>
            <a:r>
              <a:rPr lang="el-GR" b="1" dirty="0"/>
              <a:t>, Μεγάλα Ηθικά </a:t>
            </a:r>
            <a:r>
              <a:rPr lang="el-GR" dirty="0"/>
              <a:t>.</a:t>
            </a:r>
          </a:p>
        </p:txBody>
      </p:sp>
      <p:sp>
        <p:nvSpPr>
          <p:cNvPr id="3" name="Rectangle 2"/>
          <p:cNvSpPr/>
          <p:nvPr/>
        </p:nvSpPr>
        <p:spPr>
          <a:xfrm>
            <a:off x="3058631" y="1783855"/>
            <a:ext cx="8669079" cy="2585323"/>
          </a:xfrm>
          <a:prstGeom prst="rect">
            <a:avLst/>
          </a:prstGeom>
        </p:spPr>
        <p:txBody>
          <a:bodyPr wrap="square">
            <a:spAutoFit/>
          </a:bodyPr>
          <a:lstStyle/>
          <a:p>
            <a:r>
              <a:rPr lang="el-GR" dirty="0"/>
              <a:t>Τα συλλογιστικά βήματα του Αριστοτέλη: </a:t>
            </a:r>
          </a:p>
          <a:p>
            <a:endParaRPr lang="el-GR" dirty="0"/>
          </a:p>
          <a:p>
            <a:r>
              <a:rPr lang="el-GR" dirty="0"/>
              <a:t>η </a:t>
            </a:r>
            <a:r>
              <a:rPr lang="el-GR" i="1" dirty="0" err="1"/>
              <a:t>ἀρετή</a:t>
            </a:r>
            <a:r>
              <a:rPr lang="el-GR" dirty="0"/>
              <a:t> είναι δύο λογιών, η διανοητική και η ηθική·</a:t>
            </a:r>
          </a:p>
          <a:p>
            <a:r>
              <a:rPr lang="el-GR" dirty="0"/>
              <a:t>η διανοητική αρετή οφείλει τη γένεση και την ανάπτυξή της στη διδασκαλία·</a:t>
            </a:r>
          </a:p>
          <a:p>
            <a:r>
              <a:rPr lang="el-GR" dirty="0"/>
              <a:t>η ηθική αρετή καλλιεργείται με τον εθισμό·</a:t>
            </a:r>
          </a:p>
          <a:p>
            <a:r>
              <a:rPr lang="el-GR" dirty="0"/>
              <a:t>η ηθική αρετή δεν υπάρχει φύσει μέσα μας.</a:t>
            </a:r>
          </a:p>
          <a:p>
            <a:endParaRPr lang="el-GR" dirty="0"/>
          </a:p>
          <a:p>
            <a:r>
              <a:rPr lang="el-GR" dirty="0"/>
              <a:t>Άρα οι ηθικές αρετές δεν είναι έμφυτες, αλλά επίκτητες και αποτέλεσμα της επανάληψης.</a:t>
            </a:r>
          </a:p>
        </p:txBody>
      </p:sp>
    </p:spTree>
    <p:extLst>
      <p:ext uri="{BB962C8B-B14F-4D97-AF65-F5344CB8AC3E}">
        <p14:creationId xmlns:p14="http://schemas.microsoft.com/office/powerpoint/2010/main" val="666384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064" y="1766111"/>
            <a:ext cx="2610341" cy="4060530"/>
          </a:xfrm>
          <a:prstGeom prst="rect">
            <a:avLst/>
          </a:prstGeom>
        </p:spPr>
      </p:pic>
      <p:sp>
        <p:nvSpPr>
          <p:cNvPr id="2" name="Rectangle 1"/>
          <p:cNvSpPr/>
          <p:nvPr/>
        </p:nvSpPr>
        <p:spPr>
          <a:xfrm>
            <a:off x="3739116" y="1766111"/>
            <a:ext cx="8031125" cy="4524315"/>
          </a:xfrm>
          <a:prstGeom prst="rect">
            <a:avLst/>
          </a:prstGeom>
        </p:spPr>
        <p:txBody>
          <a:bodyPr wrap="square">
            <a:spAutoFit/>
          </a:bodyPr>
          <a:lstStyle/>
          <a:p>
            <a:pPr indent="269875" algn="just"/>
            <a:r>
              <a:rPr lang="el-GR" i="1" dirty="0" err="1">
                <a:latin typeface="MgOldTimes UC Pol"/>
              </a:rPr>
              <a:t>διὸ</a:t>
            </a:r>
            <a:r>
              <a:rPr lang="el-GR" i="1" dirty="0">
                <a:latin typeface="MgOldTimes UC Pol"/>
              </a:rPr>
              <a:t> </a:t>
            </a:r>
            <a:r>
              <a:rPr lang="el-GR" i="1" dirty="0" err="1">
                <a:latin typeface="MgOldTimes UC Pol"/>
              </a:rPr>
              <a:t>κατὰ</a:t>
            </a:r>
            <a:r>
              <a:rPr lang="el-GR" i="1" dirty="0">
                <a:latin typeface="MgOldTimes UC Pol"/>
              </a:rPr>
              <a:t> </a:t>
            </a:r>
            <a:r>
              <a:rPr lang="el-GR" i="1" dirty="0" err="1">
                <a:latin typeface="MgOldTimes UC Pol"/>
              </a:rPr>
              <a:t>μὲν</a:t>
            </a:r>
            <a:r>
              <a:rPr lang="el-GR" i="1" dirty="0">
                <a:latin typeface="MgOldTimes UC Pol"/>
              </a:rPr>
              <a:t> </a:t>
            </a:r>
            <a:r>
              <a:rPr lang="el-GR" i="1" dirty="0" err="1">
                <a:latin typeface="MgOldTimes UC Pol"/>
              </a:rPr>
              <a:t>τὴν</a:t>
            </a:r>
            <a:r>
              <a:rPr lang="el-GR" i="1" dirty="0">
                <a:latin typeface="MgOldTimes UC Pol"/>
              </a:rPr>
              <a:t> </a:t>
            </a:r>
            <a:r>
              <a:rPr lang="el-GR" i="1" dirty="0" err="1">
                <a:latin typeface="MgOldTimes UC Pol"/>
              </a:rPr>
              <a:t>οὐσίαν</a:t>
            </a:r>
            <a:r>
              <a:rPr lang="el-GR" i="1" dirty="0">
                <a:latin typeface="MgOldTimes UC Pol"/>
              </a:rPr>
              <a:t> </a:t>
            </a:r>
            <a:r>
              <a:rPr lang="el-GR" i="1" dirty="0" err="1">
                <a:latin typeface="MgOldTimes UC Pol"/>
              </a:rPr>
              <a:t>καὶ</a:t>
            </a:r>
            <a:r>
              <a:rPr lang="el-GR" i="1" dirty="0">
                <a:latin typeface="MgOldTimes UC Pol"/>
              </a:rPr>
              <a:t> </a:t>
            </a:r>
            <a:r>
              <a:rPr lang="el-GR" i="1" dirty="0" err="1">
                <a:latin typeface="MgOldTimes UC Pol"/>
              </a:rPr>
              <a:t>τὸν</a:t>
            </a:r>
            <a:r>
              <a:rPr lang="el-GR" i="1" dirty="0">
                <a:latin typeface="MgOldTimes UC Pol"/>
              </a:rPr>
              <a:t> </a:t>
            </a:r>
            <a:r>
              <a:rPr lang="el-GR" i="1" dirty="0" err="1">
                <a:latin typeface="MgOldTimes UC Pol"/>
              </a:rPr>
              <a:t>λόγον</a:t>
            </a:r>
            <a:r>
              <a:rPr lang="el-GR" i="1" dirty="0">
                <a:latin typeface="MgOldTimes UC Pol"/>
              </a:rPr>
              <a:t> </a:t>
            </a:r>
            <a:r>
              <a:rPr lang="el-GR" i="1" dirty="0" err="1">
                <a:latin typeface="MgOldTimes UC Pol"/>
              </a:rPr>
              <a:t>τὸν</a:t>
            </a:r>
            <a:r>
              <a:rPr lang="el-GR" i="1" dirty="0">
                <a:latin typeface="MgOldTimes UC Pol"/>
              </a:rPr>
              <a:t> </a:t>
            </a:r>
            <a:r>
              <a:rPr lang="el-GR" i="1" dirty="0" err="1">
                <a:latin typeface="MgOldTimes UC Pol"/>
              </a:rPr>
              <a:t>τὸ</a:t>
            </a:r>
            <a:r>
              <a:rPr lang="el-GR" i="1" dirty="0">
                <a:latin typeface="MgOldTimes UC Pol"/>
              </a:rPr>
              <a:t> </a:t>
            </a:r>
            <a:r>
              <a:rPr lang="el-GR" i="1" dirty="0" err="1">
                <a:latin typeface="MgOldTimes UC Pol"/>
              </a:rPr>
              <a:t>τί</a:t>
            </a:r>
            <a:r>
              <a:rPr lang="el-GR" i="1" dirty="0">
                <a:latin typeface="MgOldTimes UC Pol"/>
              </a:rPr>
              <a:t> </a:t>
            </a:r>
            <a:r>
              <a:rPr lang="el-GR" i="1" dirty="0" err="1">
                <a:latin typeface="MgOldTimes UC Pol"/>
              </a:rPr>
              <a:t>ἦν</a:t>
            </a:r>
            <a:r>
              <a:rPr lang="el-GR" i="1" dirty="0">
                <a:latin typeface="MgOldTimes UC Pol"/>
              </a:rPr>
              <a:t> </a:t>
            </a:r>
            <a:r>
              <a:rPr lang="el-GR" i="1" dirty="0" err="1">
                <a:latin typeface="MgOldTimes UC Pol"/>
              </a:rPr>
              <a:t>εἶναι</a:t>
            </a:r>
            <a:r>
              <a:rPr lang="el-GR" i="1" dirty="0">
                <a:latin typeface="MgOldTimes UC Pol"/>
              </a:rPr>
              <a:t> </a:t>
            </a:r>
            <a:r>
              <a:rPr lang="el-GR" i="1" dirty="0" err="1">
                <a:latin typeface="MgOldTimes UC Pol"/>
              </a:rPr>
              <a:t>λέγοντα</a:t>
            </a:r>
            <a:r>
              <a:rPr lang="el-GR" i="1" dirty="0">
                <a:latin typeface="MgOldTimes UC Pol"/>
              </a:rPr>
              <a:t> </a:t>
            </a:r>
            <a:r>
              <a:rPr lang="el-GR" i="1" dirty="0" err="1">
                <a:latin typeface="MgOldTimes UC Pol"/>
              </a:rPr>
              <a:t>μεσότης</a:t>
            </a:r>
            <a:r>
              <a:rPr lang="el-GR" i="1" dirty="0">
                <a:latin typeface="MgOldTimes UC Pol"/>
              </a:rPr>
              <a:t> </a:t>
            </a:r>
            <a:r>
              <a:rPr lang="el-GR" i="1" dirty="0" err="1">
                <a:latin typeface="MgOldTimes UC Pol"/>
              </a:rPr>
              <a:t>ἐστὶν</a:t>
            </a:r>
            <a:r>
              <a:rPr lang="el-GR" i="1" dirty="0">
                <a:latin typeface="MgOldTimes UC Pol"/>
              </a:rPr>
              <a:t> ἡ </a:t>
            </a:r>
            <a:r>
              <a:rPr lang="el-GR" i="1" dirty="0" err="1">
                <a:latin typeface="MgOldTimes UC Pol"/>
              </a:rPr>
              <a:t>ἀρετή</a:t>
            </a:r>
            <a:r>
              <a:rPr lang="el-GR" i="1" dirty="0">
                <a:latin typeface="MgOldTimes UC Pol"/>
              </a:rPr>
              <a:t>, </a:t>
            </a:r>
            <a:r>
              <a:rPr lang="el-GR" i="1" dirty="0" err="1">
                <a:latin typeface="MgOldTimes UC Pol"/>
              </a:rPr>
              <a:t>κατὰ</a:t>
            </a:r>
            <a:r>
              <a:rPr lang="el-GR" i="1" dirty="0">
                <a:latin typeface="MgOldTimes UC Pol"/>
              </a:rPr>
              <a:t> </a:t>
            </a:r>
            <a:r>
              <a:rPr lang="el-GR" i="1" dirty="0" err="1">
                <a:latin typeface="MgOldTimes UC Pol"/>
              </a:rPr>
              <a:t>δὲ</a:t>
            </a:r>
            <a:r>
              <a:rPr lang="el-GR" i="1" dirty="0">
                <a:latin typeface="MgOldTimes UC Pol"/>
              </a:rPr>
              <a:t> </a:t>
            </a:r>
            <a:r>
              <a:rPr lang="el-GR" i="1" dirty="0" err="1">
                <a:latin typeface="MgOldTimes UC Pol"/>
              </a:rPr>
              <a:t>τὸ</a:t>
            </a:r>
            <a:r>
              <a:rPr lang="el-GR" i="1" dirty="0">
                <a:latin typeface="MgOldTimes UC Pol"/>
              </a:rPr>
              <a:t> </a:t>
            </a:r>
            <a:r>
              <a:rPr lang="el-GR" i="1" dirty="0" err="1">
                <a:latin typeface="MgOldTimes UC Pol"/>
              </a:rPr>
              <a:t>ἄριστον</a:t>
            </a:r>
            <a:r>
              <a:rPr lang="el-GR" i="1" dirty="0">
                <a:latin typeface="MgOldTimes UC Pol"/>
              </a:rPr>
              <a:t> </a:t>
            </a:r>
            <a:r>
              <a:rPr lang="el-GR" i="1" dirty="0" err="1">
                <a:latin typeface="MgOldTimes UC Pol"/>
              </a:rPr>
              <a:t>καὶ</a:t>
            </a:r>
            <a:r>
              <a:rPr lang="el-GR" i="1" dirty="0">
                <a:latin typeface="MgOldTimes UC Pol"/>
              </a:rPr>
              <a:t> </a:t>
            </a:r>
            <a:r>
              <a:rPr lang="el-GR" i="1" dirty="0" err="1">
                <a:latin typeface="MgOldTimes UC Pol"/>
              </a:rPr>
              <a:t>τὸ</a:t>
            </a:r>
            <a:r>
              <a:rPr lang="el-GR" i="1" dirty="0">
                <a:latin typeface="MgOldTimes UC Pol"/>
              </a:rPr>
              <a:t> </a:t>
            </a:r>
            <a:r>
              <a:rPr lang="el-GR" i="1" dirty="0" err="1">
                <a:latin typeface="MgOldTimes UC Pol"/>
              </a:rPr>
              <a:t>εὖ</a:t>
            </a:r>
            <a:r>
              <a:rPr lang="el-GR" i="1" dirty="0">
                <a:latin typeface="MgOldTimes UC Pol"/>
              </a:rPr>
              <a:t> </a:t>
            </a:r>
            <a:r>
              <a:rPr lang="el-GR" i="1" dirty="0" err="1">
                <a:latin typeface="MgOldTimes UC Pol"/>
              </a:rPr>
              <a:t>ἀκρότης</a:t>
            </a:r>
            <a:r>
              <a:rPr lang="el-GR" dirty="0">
                <a:solidFill>
                  <a:srgbClr val="000000"/>
                </a:solidFill>
                <a:latin typeface="Verdana, Arial, Helvetica, sans-serif"/>
              </a:rPr>
              <a:t> (</a:t>
            </a:r>
            <a:r>
              <a:rPr lang="el-GR" i="1" dirty="0">
                <a:solidFill>
                  <a:srgbClr val="000000"/>
                </a:solidFill>
                <a:latin typeface="Verdana, Arial, Helvetica, sans-serif"/>
              </a:rPr>
              <a:t>Ηθ. </a:t>
            </a:r>
            <a:r>
              <a:rPr lang="el-GR" i="1" dirty="0" err="1">
                <a:solidFill>
                  <a:srgbClr val="000000"/>
                </a:solidFill>
                <a:latin typeface="Verdana, Arial, Helvetica, sans-serif"/>
              </a:rPr>
              <a:t>Νικ</a:t>
            </a:r>
            <a:r>
              <a:rPr lang="el-GR" dirty="0">
                <a:solidFill>
                  <a:srgbClr val="000000"/>
                </a:solidFill>
                <a:latin typeface="Verdana, Arial, Helvetica, sans-serif"/>
              </a:rPr>
              <a:t>. 1107a6-8):</a:t>
            </a:r>
          </a:p>
          <a:p>
            <a:pPr indent="269875" algn="just"/>
            <a:endParaRPr lang="el-GR" dirty="0">
              <a:solidFill>
                <a:srgbClr val="000000"/>
              </a:solidFill>
              <a:latin typeface="Verdana, Arial, Helvetica, sans-serif"/>
            </a:endParaRPr>
          </a:p>
          <a:p>
            <a:pPr indent="269875" algn="just"/>
            <a:r>
              <a:rPr lang="el-GR" dirty="0">
                <a:solidFill>
                  <a:srgbClr val="000000"/>
                </a:solidFill>
                <a:latin typeface="Verdana, Arial, Helvetica, sans-serif"/>
              </a:rPr>
              <a:t>Σύμφωνα λοιπόν με το συγκεκριμένο απόσπασμα από τα </a:t>
            </a:r>
            <a:r>
              <a:rPr lang="el-GR" i="1" dirty="0">
                <a:solidFill>
                  <a:srgbClr val="000000"/>
                </a:solidFill>
                <a:latin typeface="Verdana, Arial, Helvetica, sans-serif"/>
              </a:rPr>
              <a:t>Ηθικά </a:t>
            </a:r>
            <a:r>
              <a:rPr lang="el-GR" i="1" dirty="0" err="1">
                <a:solidFill>
                  <a:srgbClr val="000000"/>
                </a:solidFill>
                <a:latin typeface="Verdana, Arial, Helvetica, sans-serif"/>
              </a:rPr>
              <a:t>Νικομάχεια</a:t>
            </a:r>
            <a:r>
              <a:rPr lang="el-GR" i="1" dirty="0">
                <a:solidFill>
                  <a:srgbClr val="000000"/>
                </a:solidFill>
                <a:latin typeface="Verdana, Arial, Helvetica, sans-serif"/>
              </a:rPr>
              <a:t> </a:t>
            </a:r>
            <a:r>
              <a:rPr lang="el-GR" dirty="0">
                <a:solidFill>
                  <a:srgbClr val="000000"/>
                </a:solidFill>
                <a:latin typeface="Verdana, Arial, Helvetica, sans-serif"/>
              </a:rPr>
              <a:t>ο άνθρωπος όχι μόνο οφείλει να εθιστεί στην </a:t>
            </a:r>
            <a:r>
              <a:rPr lang="el-GR" i="1" dirty="0" err="1">
                <a:solidFill>
                  <a:srgbClr val="000000"/>
                </a:solidFill>
                <a:latin typeface="MgOldTimes UC Pol"/>
              </a:rPr>
              <a:t>ἀρετήν</a:t>
            </a:r>
            <a:r>
              <a:rPr lang="el-GR" dirty="0">
                <a:solidFill>
                  <a:srgbClr val="000000"/>
                </a:solidFill>
                <a:latin typeface="Verdana, Arial, Helvetica, sans-serif"/>
              </a:rPr>
              <a:t>, αλλά πρέπει να αποκτήσει και ένα κριτήριο, για να μπορεί να προσδιορίζει σε κάθε στιγμή το περιεχόμενο και το αντικείμενο της </a:t>
            </a:r>
            <a:r>
              <a:rPr lang="el-GR" i="1" dirty="0" err="1">
                <a:solidFill>
                  <a:srgbClr val="000000"/>
                </a:solidFill>
                <a:latin typeface="MgOldTimes UC Pol"/>
              </a:rPr>
              <a:t>ἀρετῆς</a:t>
            </a:r>
            <a:r>
              <a:rPr lang="el-GR" dirty="0">
                <a:solidFill>
                  <a:srgbClr val="000000"/>
                </a:solidFill>
                <a:latin typeface="Verdana, Arial, Helvetica, sans-serif"/>
              </a:rPr>
              <a:t>. Η </a:t>
            </a:r>
            <a:r>
              <a:rPr lang="el-GR" i="1" dirty="0" err="1">
                <a:solidFill>
                  <a:srgbClr val="000000"/>
                </a:solidFill>
                <a:latin typeface="Verdana, Arial, Helvetica, sans-serif"/>
              </a:rPr>
              <a:t>μεσότης</a:t>
            </a:r>
            <a:r>
              <a:rPr lang="el-GR" dirty="0">
                <a:solidFill>
                  <a:srgbClr val="000000"/>
                </a:solidFill>
                <a:latin typeface="Verdana, Arial, Helvetica, sans-serif"/>
              </a:rPr>
              <a:t> αποτελεί αυτό το κριτήριο. Η </a:t>
            </a:r>
            <a:r>
              <a:rPr lang="el-GR" i="1" dirty="0" err="1">
                <a:solidFill>
                  <a:srgbClr val="000000"/>
                </a:solidFill>
                <a:latin typeface="Verdana, Arial, Helvetica, sans-serif"/>
              </a:rPr>
              <a:t>μεσότης</a:t>
            </a:r>
            <a:r>
              <a:rPr lang="el-GR" dirty="0">
                <a:solidFill>
                  <a:srgbClr val="000000"/>
                </a:solidFill>
                <a:latin typeface="Verdana, Arial, Helvetica, sans-serif"/>
              </a:rPr>
              <a:t> είναι το μέσον ανάμεσα στην έλλειψη και στην υπερβολή και δεν μπορεί να νοηθεί απόλυτα, αλλά καθορίζεται κάθε φορά από το υποκείμενο. </a:t>
            </a:r>
          </a:p>
          <a:p>
            <a:pPr indent="269875" algn="just"/>
            <a:endParaRPr lang="el-GR" dirty="0">
              <a:solidFill>
                <a:srgbClr val="000000"/>
              </a:solidFill>
              <a:latin typeface="Verdana, Arial, Helvetica, sans-serif"/>
            </a:endParaRPr>
          </a:p>
          <a:p>
            <a:pPr indent="269875" algn="just"/>
            <a:r>
              <a:rPr lang="el-GR" dirty="0">
                <a:solidFill>
                  <a:srgbClr val="000000"/>
                </a:solidFill>
                <a:latin typeface="Verdana, Arial, Helvetica, sans-serif"/>
              </a:rPr>
              <a:t>Ποιος όμως ορίζει τη μεσότητα; Ο ίδιος ο άνθρωπος, όταν διακρίνεται από φρόνηση. </a:t>
            </a:r>
            <a:r>
              <a:rPr lang="el-GR" dirty="0"/>
              <a:t>Ο φρόνιμος άνθρωπος ο άνθρωπος που γνωρίζει ή αντιλαμβάνεται κατά τον Πρωταγόρα αποτελεί μέτρο για τον ίδιο του τον εαυτό του. Η λογική είναι ουσιαστικά εκείνη που υποδεικνύει </a:t>
            </a:r>
            <a:r>
              <a:rPr lang="el-GR" i="1" dirty="0"/>
              <a:t>το δέον </a:t>
            </a:r>
            <a:r>
              <a:rPr lang="el-GR" dirty="0"/>
              <a:t>και μπορεί να οδηγήσει τον άνθρωπο στην </a:t>
            </a:r>
            <a:r>
              <a:rPr lang="el-GR" i="1" dirty="0" err="1"/>
              <a:t>εὐδαιμονίαν</a:t>
            </a:r>
            <a:r>
              <a:rPr lang="el-GR" dirty="0"/>
              <a:t>.</a:t>
            </a:r>
            <a:endParaRPr lang="el-GR" dirty="0">
              <a:effectLst/>
            </a:endParaRPr>
          </a:p>
        </p:txBody>
      </p:sp>
      <p:sp>
        <p:nvSpPr>
          <p:cNvPr id="6"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ΑΡΙΣΤΟΤΕΛΗΣ</a:t>
            </a:r>
            <a:endParaRPr lang="en-GB" sz="2800" b="1" kern="0" dirty="0">
              <a:solidFill>
                <a:schemeClr val="bg1"/>
              </a:solidFill>
            </a:endParaRPr>
          </a:p>
        </p:txBody>
      </p:sp>
    </p:spTree>
    <p:extLst>
      <p:ext uri="{BB962C8B-B14F-4D97-AF65-F5344CB8AC3E}">
        <p14:creationId xmlns:p14="http://schemas.microsoft.com/office/powerpoint/2010/main" val="1691478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507" y="1678171"/>
            <a:ext cx="4755245" cy="2415363"/>
          </a:xfrm>
          <a:prstGeom prst="rect">
            <a:avLst/>
          </a:prstGeom>
        </p:spPr>
      </p:pic>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err="1">
                <a:solidFill>
                  <a:schemeClr val="bg1"/>
                </a:solidFill>
              </a:rPr>
              <a:t>Καντ</a:t>
            </a:r>
            <a:r>
              <a:rPr lang="en-US" sz="2800" b="1" dirty="0">
                <a:solidFill>
                  <a:schemeClr val="bg1"/>
                </a:solidFill>
              </a:rPr>
              <a:t>  </a:t>
            </a:r>
            <a:r>
              <a:rPr lang="en-US" sz="1200" b="1" dirty="0">
                <a:solidFill>
                  <a:schemeClr val="bg1"/>
                </a:solidFill>
              </a:rPr>
              <a:t>(</a:t>
            </a:r>
            <a:r>
              <a:rPr lang="en-US" sz="1200" b="0" i="0" u="none" strike="noStrike" dirty="0">
                <a:solidFill>
                  <a:schemeClr val="bg1"/>
                </a:solidFill>
                <a:effectLst/>
                <a:latin typeface="arial" panose="020B0604020202020204" pitchFamily="34" charset="0"/>
              </a:rPr>
              <a:t>1724 –1804)</a:t>
            </a:r>
            <a:endParaRPr lang="en-GB" sz="2800" b="1" kern="0" dirty="0">
              <a:solidFill>
                <a:schemeClr val="bg1"/>
              </a:solidFill>
            </a:endParaRPr>
          </a:p>
        </p:txBody>
      </p:sp>
      <p:sp>
        <p:nvSpPr>
          <p:cNvPr id="4" name="Rectangle 3"/>
          <p:cNvSpPr/>
          <p:nvPr/>
        </p:nvSpPr>
        <p:spPr>
          <a:xfrm>
            <a:off x="5387163" y="1678171"/>
            <a:ext cx="6096000" cy="3693319"/>
          </a:xfrm>
          <a:prstGeom prst="rect">
            <a:avLst/>
          </a:prstGeom>
        </p:spPr>
        <p:txBody>
          <a:bodyPr>
            <a:spAutoFit/>
          </a:bodyPr>
          <a:lstStyle/>
          <a:p>
            <a:r>
              <a:rPr lang="el-GR" dirty="0"/>
              <a:t>Αναφορικώς με την Ηθική, ο </a:t>
            </a:r>
            <a:r>
              <a:rPr lang="el-GR" dirty="0" err="1"/>
              <a:t>Καντ</a:t>
            </a:r>
            <a:r>
              <a:rPr lang="el-GR" dirty="0"/>
              <a:t> υποστήριξε ότι η πηγή της θεωρίας της αρετής και της ηθικής δεν βρίσκεται σε εξωγενείς της ανθρώπινης φύσης παράγοντες, δεν αποδίδεται στη φύση, ούτε στο Θεό, παρά μόνο στην καλή θέληση. </a:t>
            </a:r>
          </a:p>
          <a:p>
            <a:endParaRPr lang="el-GR" dirty="0"/>
          </a:p>
          <a:p>
            <a:r>
              <a:rPr lang="el-GR" dirty="0"/>
              <a:t>Καλή θέληση είναι αυτή που συμβαδίζει με οικουμενικούς νόμους ηθικής, που η αυτόνομη ανθρώπινη ύπαρξη ελεύθερα και αβίαστα αποφασίζει να ενστερνιστεί.</a:t>
            </a:r>
          </a:p>
          <a:p>
            <a:endParaRPr lang="el-GR" dirty="0"/>
          </a:p>
          <a:p>
            <a:r>
              <a:rPr lang="el-GR" dirty="0"/>
              <a:t> Αυτοί οι κανόνες υποχρεώνουν το κάθε ανθρώπινο υποκείμενο να μεταχειρίζεται τα άλλα ανθρώπινα όντα ως σκοπούς και όχι μόνο ως μέσα προς κάποιο σκοπό.</a:t>
            </a:r>
          </a:p>
        </p:txBody>
      </p:sp>
      <p:pic>
        <p:nvPicPr>
          <p:cNvPr id="6" name="Picture 5"/>
          <p:cNvPicPr>
            <a:picLocks noChangeAspect="1"/>
          </p:cNvPicPr>
          <p:nvPr/>
        </p:nvPicPr>
        <p:blipFill>
          <a:blip r:embed="rId3"/>
          <a:stretch>
            <a:fillRect/>
          </a:stretch>
        </p:blipFill>
        <p:spPr>
          <a:xfrm>
            <a:off x="361507" y="4262685"/>
            <a:ext cx="4755245" cy="2239473"/>
          </a:xfrm>
          <a:prstGeom prst="rect">
            <a:avLst/>
          </a:prstGeom>
        </p:spPr>
      </p:pic>
      <p:sp>
        <p:nvSpPr>
          <p:cNvPr id="7" name="Rectangle 6"/>
          <p:cNvSpPr/>
          <p:nvPr/>
        </p:nvSpPr>
        <p:spPr>
          <a:xfrm>
            <a:off x="5546651" y="5476619"/>
            <a:ext cx="6096000" cy="923330"/>
          </a:xfrm>
          <a:prstGeom prst="rect">
            <a:avLst/>
          </a:prstGeom>
        </p:spPr>
        <p:txBody>
          <a:bodyPr>
            <a:spAutoFit/>
          </a:bodyPr>
          <a:lstStyle/>
          <a:p>
            <a:r>
              <a:rPr lang="el-GR" dirty="0"/>
              <a:t>"η Ηθική δεν είναι το δόγμα που καθορίζει πώς να γίνουμε ευτυχισμένοι, αλλά πώς να είμαστε άξιοι για να γίνουμε ευτυχισμένοι". </a:t>
            </a:r>
          </a:p>
        </p:txBody>
      </p:sp>
    </p:spTree>
    <p:extLst>
      <p:ext uri="{BB962C8B-B14F-4D97-AF65-F5344CB8AC3E}">
        <p14:creationId xmlns:p14="http://schemas.microsoft.com/office/powerpoint/2010/main" val="1184763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err="1">
                <a:solidFill>
                  <a:schemeClr val="bg1"/>
                </a:solidFill>
              </a:rPr>
              <a:t>Καντ</a:t>
            </a:r>
            <a:endParaRPr lang="en-GB" sz="2800" b="1" kern="0" dirty="0">
              <a:solidFill>
                <a:schemeClr val="bg1"/>
              </a:solidFill>
            </a:endParaRPr>
          </a:p>
        </p:txBody>
      </p:sp>
      <p:sp>
        <p:nvSpPr>
          <p:cNvPr id="4" name="Rectangle 3"/>
          <p:cNvSpPr/>
          <p:nvPr/>
        </p:nvSpPr>
        <p:spPr>
          <a:xfrm>
            <a:off x="4944140" y="1729603"/>
            <a:ext cx="5975498" cy="4524315"/>
          </a:xfrm>
          <a:prstGeom prst="rect">
            <a:avLst/>
          </a:prstGeom>
        </p:spPr>
        <p:txBody>
          <a:bodyPr wrap="square">
            <a:spAutoFit/>
          </a:bodyPr>
          <a:lstStyle/>
          <a:p>
            <a:r>
              <a:rPr lang="el-GR" b="1" dirty="0"/>
              <a:t>Η επιρροή του </a:t>
            </a:r>
            <a:r>
              <a:rPr lang="el-GR" b="1" dirty="0" err="1"/>
              <a:t>Καντ</a:t>
            </a:r>
            <a:r>
              <a:rPr lang="el-GR" b="1" dirty="0"/>
              <a:t> στους νεότερους φιλοσόφους αφορά σε μεγάλο βαθμό και στην ηθική του φιλοσοφία</a:t>
            </a:r>
            <a:r>
              <a:rPr lang="el-GR" dirty="0"/>
              <a:t>. Το βασικότερο έργο του, όπου αναπτύσσεται η φιλοσοφία του περί ηθικής είναι «Η μεταφυσική των ηθών» (1797).</a:t>
            </a:r>
          </a:p>
          <a:p>
            <a:endParaRPr lang="el-GR" dirty="0"/>
          </a:p>
          <a:p>
            <a:r>
              <a:rPr lang="el-GR" dirty="0"/>
              <a:t>Αν θέλουμε να συνοψίσουμε την καντιανή ηθική πρέπει να αναφερθούμε στην "</a:t>
            </a:r>
            <a:r>
              <a:rPr lang="el-GR" b="1" dirty="0"/>
              <a:t>κατηγορική προσταγή</a:t>
            </a:r>
            <a:r>
              <a:rPr lang="el-GR" dirty="0"/>
              <a:t>" η οποία ορίζεται ως η ενιαία υποχρέωση που πηγάζει από το αίσθημα και την έννοια του καθήκοντος. Η Κατηγορική Προσταγή είναι ουσιαστικά η απαίτηση του γενικού ηθικού νόμου.</a:t>
            </a:r>
          </a:p>
          <a:p>
            <a:endParaRPr lang="el-GR" dirty="0"/>
          </a:p>
          <a:p>
            <a:r>
              <a:rPr lang="el-GR" b="1" dirty="0"/>
              <a:t>Ποια συμπεριφορά είναι ηθική κατά τον </a:t>
            </a:r>
            <a:r>
              <a:rPr lang="el-GR" b="1" dirty="0" err="1"/>
              <a:t>Καντ</a:t>
            </a:r>
            <a:r>
              <a:rPr lang="el-GR" b="1" dirty="0"/>
              <a:t>; Αυτή που αν γινόταν ηθικός νόμος για όλη την ανθρωπότητα θα είχε θετικά αποτελέσματα</a:t>
            </a:r>
            <a:r>
              <a:rPr lang="el-GR" dirty="0"/>
              <a:t>. </a:t>
            </a:r>
          </a:p>
        </p:txBody>
      </p:sp>
      <p:pic>
        <p:nvPicPr>
          <p:cNvPr id="7" name="Picture 6"/>
          <p:cNvPicPr>
            <a:picLocks noChangeAspect="1"/>
          </p:cNvPicPr>
          <p:nvPr/>
        </p:nvPicPr>
        <p:blipFill>
          <a:blip r:embed="rId2"/>
          <a:stretch>
            <a:fillRect/>
          </a:stretch>
        </p:blipFill>
        <p:spPr>
          <a:xfrm>
            <a:off x="255734" y="1729603"/>
            <a:ext cx="4221406" cy="1555857"/>
          </a:xfrm>
          <a:prstGeom prst="rect">
            <a:avLst/>
          </a:prstGeom>
        </p:spPr>
      </p:pic>
      <p:pic>
        <p:nvPicPr>
          <p:cNvPr id="8" name="Picture 7"/>
          <p:cNvPicPr>
            <a:picLocks noChangeAspect="1"/>
          </p:cNvPicPr>
          <p:nvPr/>
        </p:nvPicPr>
        <p:blipFill>
          <a:blip r:embed="rId3"/>
          <a:stretch>
            <a:fillRect/>
          </a:stretch>
        </p:blipFill>
        <p:spPr>
          <a:xfrm>
            <a:off x="797995" y="3602888"/>
            <a:ext cx="3114787" cy="2939496"/>
          </a:xfrm>
          <a:prstGeom prst="rect">
            <a:avLst/>
          </a:prstGeom>
        </p:spPr>
      </p:pic>
    </p:spTree>
    <p:extLst>
      <p:ext uri="{BB962C8B-B14F-4D97-AF65-F5344CB8AC3E}">
        <p14:creationId xmlns:p14="http://schemas.microsoft.com/office/powerpoint/2010/main" val="2039032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Άλλες θεωρίες</a:t>
            </a:r>
            <a:endParaRPr lang="en-GB" sz="2800" b="1" kern="0" dirty="0">
              <a:solidFill>
                <a:schemeClr val="bg1"/>
              </a:solidFill>
            </a:endParaRPr>
          </a:p>
        </p:txBody>
      </p:sp>
      <p:sp>
        <p:nvSpPr>
          <p:cNvPr id="2" name="TextBox 1"/>
          <p:cNvSpPr txBox="1"/>
          <p:nvPr/>
        </p:nvSpPr>
        <p:spPr>
          <a:xfrm>
            <a:off x="1137684" y="3317359"/>
            <a:ext cx="11054316" cy="3416320"/>
          </a:xfrm>
          <a:prstGeom prst="rect">
            <a:avLst/>
          </a:prstGeom>
          <a:noFill/>
        </p:spPr>
        <p:txBody>
          <a:bodyPr wrap="square" rtlCol="0">
            <a:spAutoFit/>
          </a:bodyPr>
          <a:lstStyle/>
          <a:p>
            <a:r>
              <a:rPr lang="el-GR" b="1" dirty="0"/>
              <a:t>«</a:t>
            </a:r>
            <a:r>
              <a:rPr lang="el-GR" b="1" dirty="0" err="1"/>
              <a:t>Συνεπειοκρατικά</a:t>
            </a:r>
            <a:r>
              <a:rPr lang="el-GR" b="1" dirty="0"/>
              <a:t>» </a:t>
            </a:r>
            <a:r>
              <a:rPr lang="el-GR" dirty="0"/>
              <a:t>συστήματα ηθικής, σύμφωνα με τα οποία κριτήριο της ηθικής ορθότητας μιας πράξης είναι οι συνέπειες της πράξης</a:t>
            </a:r>
            <a:endParaRPr lang="en-US" dirty="0"/>
          </a:p>
          <a:p>
            <a:endParaRPr lang="el-GR" dirty="0"/>
          </a:p>
          <a:p>
            <a:pPr marL="285750" indent="-285750">
              <a:buFont typeface="Arial" panose="020B0604020202020204" pitchFamily="34" charset="0"/>
              <a:buChar char="•"/>
            </a:pPr>
            <a:r>
              <a:rPr lang="el-GR" dirty="0"/>
              <a:t> </a:t>
            </a:r>
            <a:r>
              <a:rPr lang="el-GR" b="1" dirty="0"/>
              <a:t>Ωφελιμισμός</a:t>
            </a:r>
            <a:r>
              <a:rPr lang="el-GR" dirty="0"/>
              <a:t> (Τζων </a:t>
            </a:r>
            <a:r>
              <a:rPr lang="el-GR" dirty="0" err="1"/>
              <a:t>Στούαρτ</a:t>
            </a:r>
            <a:r>
              <a:rPr lang="el-GR" dirty="0"/>
              <a:t> </a:t>
            </a:r>
            <a:r>
              <a:rPr lang="el-GR" dirty="0" err="1"/>
              <a:t>Μιλ</a:t>
            </a:r>
            <a:r>
              <a:rPr lang="el-GR" dirty="0"/>
              <a:t> 1861)</a:t>
            </a:r>
          </a:p>
          <a:p>
            <a:pPr marL="361950" indent="-361950"/>
            <a:r>
              <a:rPr lang="el-GR" dirty="0"/>
              <a:t>      </a:t>
            </a:r>
            <a:r>
              <a:rPr lang="el-GR" dirty="0" err="1"/>
              <a:t>Ηθικοφιλοσοφική</a:t>
            </a:r>
            <a:r>
              <a:rPr lang="el-GR" dirty="0"/>
              <a:t> αντίληψη κατά την οποία κριτήριο τής ηθικής είναι το προσωπικό/ομαδικό συμφέρον και η ηθική επιλογή μπορεί να γίνει με τον απλό υπολογισμό των ωφελημάτων.</a:t>
            </a:r>
          </a:p>
          <a:p>
            <a:pPr marL="361950" indent="-361950"/>
            <a:endParaRPr lang="el-GR" dirty="0"/>
          </a:p>
          <a:p>
            <a:pPr marL="361950" indent="-361950">
              <a:buFont typeface="Arial" panose="020B0604020202020204" pitchFamily="34" charset="0"/>
              <a:buChar char="•"/>
            </a:pPr>
            <a:r>
              <a:rPr lang="el-GR" b="1" dirty="0"/>
              <a:t>Ατομικισμός </a:t>
            </a:r>
            <a:r>
              <a:rPr lang="el-GR" dirty="0"/>
              <a:t> (Μαξ </a:t>
            </a:r>
            <a:r>
              <a:rPr lang="el-GR" dirty="0" err="1"/>
              <a:t>Στίρνερ</a:t>
            </a:r>
            <a:r>
              <a:rPr lang="el-GR" dirty="0"/>
              <a:t> 1845) </a:t>
            </a:r>
          </a:p>
          <a:p>
            <a:pPr marL="361950"/>
            <a:r>
              <a:rPr lang="el-GR" dirty="0"/>
              <a:t>Φιλοσοφικά τον Ατομικισμό μπαίνει στο κέντρο του προβληματισμού το Εγώ (το μεμονωμένο Εγώ που είναι η απόλυτη αρχή) το οποίο δεν πρέπει να υπόκειται σε καμιά κοινωνική, κρατική, εθνική, θεολογική, πολιτική αυθεντία-δικαιοδοσία αλλά ακόμα και κανένα ηθικό περιορισμό, παρά μόνο να λειτουργεί εντελώς ανεξάρτητα με σκοπό να ικανοποιήσει τα “μοναδικά” του συμφέροντα.</a:t>
            </a:r>
          </a:p>
        </p:txBody>
      </p:sp>
      <p:pic>
        <p:nvPicPr>
          <p:cNvPr id="3" name="Picture 2"/>
          <p:cNvPicPr>
            <a:picLocks noChangeAspect="1"/>
          </p:cNvPicPr>
          <p:nvPr/>
        </p:nvPicPr>
        <p:blipFill>
          <a:blip r:embed="rId2"/>
          <a:stretch>
            <a:fillRect/>
          </a:stretch>
        </p:blipFill>
        <p:spPr>
          <a:xfrm>
            <a:off x="817267" y="1393640"/>
            <a:ext cx="10429875" cy="1476375"/>
          </a:xfrm>
          <a:prstGeom prst="rect">
            <a:avLst/>
          </a:prstGeom>
        </p:spPr>
      </p:pic>
    </p:spTree>
    <p:extLst>
      <p:ext uri="{BB962C8B-B14F-4D97-AF65-F5344CB8AC3E}">
        <p14:creationId xmlns:p14="http://schemas.microsoft.com/office/powerpoint/2010/main" val="2522329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ΔΕΟΝΤΟΛΟΓΙΑ</a:t>
            </a:r>
            <a:endParaRPr lang="en-GB" sz="2800" b="1" kern="0" dirty="0">
              <a:solidFill>
                <a:schemeClr val="bg1"/>
              </a:solidFill>
            </a:endParaRPr>
          </a:p>
        </p:txBody>
      </p:sp>
      <p:sp>
        <p:nvSpPr>
          <p:cNvPr id="2" name="Rectangle 1"/>
          <p:cNvSpPr/>
          <p:nvPr/>
        </p:nvSpPr>
        <p:spPr>
          <a:xfrm>
            <a:off x="467833" y="1890685"/>
            <a:ext cx="11238614" cy="2862322"/>
          </a:xfrm>
          <a:prstGeom prst="rect">
            <a:avLst/>
          </a:prstGeom>
        </p:spPr>
        <p:txBody>
          <a:bodyPr wrap="square">
            <a:spAutoFit/>
          </a:bodyPr>
          <a:lstStyle/>
          <a:p>
            <a:r>
              <a:rPr lang="el-GR" b="1" dirty="0"/>
              <a:t>Δεοντολογία</a:t>
            </a:r>
            <a:r>
              <a:rPr lang="el-GR" dirty="0"/>
              <a:t> ονομάζεται εκείνο το σύστημα ηθικής για το οποίο ηθικές πράξεις είναι οι πράξεις σύμφωνα με το καθήκον και ανεξάρτητα από το ποιες μπορεί να είναι οι συνέπειες (για αυτόν που εκτελεί το ηθικό καθήκον ή και συνολικά).</a:t>
            </a:r>
          </a:p>
          <a:p>
            <a:endParaRPr lang="el-GR" dirty="0"/>
          </a:p>
          <a:p>
            <a:r>
              <a:rPr lang="el-GR" dirty="0"/>
              <a:t>Η δεοντολογική ηθική αντιπαρατίθεται συνήθως με τη </a:t>
            </a:r>
            <a:r>
              <a:rPr lang="el-GR" dirty="0" err="1"/>
              <a:t>συνεπειοκρατική</a:t>
            </a:r>
            <a:r>
              <a:rPr lang="el-GR" dirty="0"/>
              <a:t> ηθική, και συχνά θεωρείται ότι διορθώνει την τάση της </a:t>
            </a:r>
            <a:r>
              <a:rPr lang="el-GR" dirty="0" err="1"/>
              <a:t>συνεπειοκρατίας</a:t>
            </a:r>
            <a:r>
              <a:rPr lang="el-GR" dirty="0"/>
              <a:t> να μοιάζει με μια κατά περίπτωση ηθική ή να καταλήγει να αποδέχεται ότι "ο σκοπός αγιάζει τα μέσα".</a:t>
            </a:r>
          </a:p>
          <a:p>
            <a:endParaRPr lang="el-GR" dirty="0"/>
          </a:p>
          <a:p>
            <a:r>
              <a:rPr lang="el-GR" dirty="0"/>
              <a:t>Η δεοντολογικού τύπου ηθική λαμβάνει συνήθως τη μορφή συγκεκριμένων/κωδικοποιημένων κανόνων για το ποιες είναι οι ηθικά αποδεκτές πράξεις και συμπεριφορές. </a:t>
            </a:r>
          </a:p>
        </p:txBody>
      </p:sp>
      <p:pic>
        <p:nvPicPr>
          <p:cNvPr id="6" name="Picture 5"/>
          <p:cNvPicPr>
            <a:picLocks noChangeAspect="1"/>
          </p:cNvPicPr>
          <p:nvPr/>
        </p:nvPicPr>
        <p:blipFill>
          <a:blip r:embed="rId2"/>
          <a:stretch>
            <a:fillRect/>
          </a:stretch>
        </p:blipFill>
        <p:spPr>
          <a:xfrm>
            <a:off x="4182582" y="5082805"/>
            <a:ext cx="2933700" cy="1562100"/>
          </a:xfrm>
          <a:prstGeom prst="rect">
            <a:avLst/>
          </a:prstGeom>
        </p:spPr>
      </p:pic>
    </p:spTree>
    <p:extLst>
      <p:ext uri="{BB962C8B-B14F-4D97-AF65-F5344CB8AC3E}">
        <p14:creationId xmlns:p14="http://schemas.microsoft.com/office/powerpoint/2010/main" val="2732748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ΔΕΟΝΤΟΛΟΓΙΑ</a:t>
            </a:r>
            <a:endParaRPr lang="en-GB" sz="2800" b="1" kern="0" dirty="0">
              <a:solidFill>
                <a:schemeClr val="bg1"/>
              </a:solidFill>
            </a:endParaRPr>
          </a:p>
        </p:txBody>
      </p:sp>
      <p:sp>
        <p:nvSpPr>
          <p:cNvPr id="3" name="Rectangle 2"/>
          <p:cNvSpPr/>
          <p:nvPr/>
        </p:nvSpPr>
        <p:spPr>
          <a:xfrm>
            <a:off x="5507665" y="1841987"/>
            <a:ext cx="6220046" cy="4247317"/>
          </a:xfrm>
          <a:prstGeom prst="rect">
            <a:avLst/>
          </a:prstGeom>
        </p:spPr>
        <p:txBody>
          <a:bodyPr wrap="square">
            <a:spAutoFit/>
          </a:bodyPr>
          <a:lstStyle/>
          <a:p>
            <a:r>
              <a:rPr lang="el-GR" dirty="0"/>
              <a:t>Μία από τις σημαντικότερες δεοντολογικού τύπου θεωρίες, η καντιανή ηθική.</a:t>
            </a:r>
          </a:p>
          <a:p>
            <a:endParaRPr lang="el-GR" dirty="0"/>
          </a:p>
          <a:p>
            <a:r>
              <a:rPr lang="el-GR" dirty="0"/>
              <a:t>Αυτό συμβαίνει διότι η καντιανή ηθική ξεκινά από διαφορετική μεταφυσική βάση, και όχι από την μεταφυσική της "αυθαίρετης" ύπαρξης του ηθικά ορθού. Η μεταφυσική βάση της καντιανής ηθικής έχει ως κύριο συστατικό της τη σύνδεση της ηθικότητας με τη λογική (τον ορθό Λόγο). </a:t>
            </a:r>
          </a:p>
          <a:p>
            <a:endParaRPr lang="el-GR" dirty="0"/>
          </a:p>
          <a:p>
            <a:r>
              <a:rPr lang="el-GR" dirty="0"/>
              <a:t>Τούτο είναι ένα στοιχείο που μοιράζεται με την αριστοτελική ηθική. Ενώ οι περισσότερες άλλες φιλοσοφικές θεωρίες δεν έχουν αυτό το χαρακτηριστικό της καντιανής και της αριστοτελικής ηθικής, αλλά ανάγουν την ηθικότητα σε πεδία πιο </a:t>
            </a:r>
            <a:r>
              <a:rPr lang="el-GR" dirty="0" err="1"/>
              <a:t>μακρυά</a:t>
            </a:r>
            <a:r>
              <a:rPr lang="el-GR" dirty="0"/>
              <a:t> από τη λογική και πιο κοντά σε αυτόνομα πεδία "αίσθησης του ηθικού"</a:t>
            </a:r>
          </a:p>
        </p:txBody>
      </p:sp>
      <p:pic>
        <p:nvPicPr>
          <p:cNvPr id="4" name="Picture 3"/>
          <p:cNvPicPr>
            <a:picLocks noChangeAspect="1"/>
          </p:cNvPicPr>
          <p:nvPr/>
        </p:nvPicPr>
        <p:blipFill>
          <a:blip r:embed="rId2"/>
          <a:stretch>
            <a:fillRect/>
          </a:stretch>
        </p:blipFill>
        <p:spPr>
          <a:xfrm>
            <a:off x="172891" y="2150331"/>
            <a:ext cx="5045059" cy="3314804"/>
          </a:xfrm>
          <a:prstGeom prst="rect">
            <a:avLst/>
          </a:prstGeom>
        </p:spPr>
      </p:pic>
    </p:spTree>
    <p:extLst>
      <p:ext uri="{BB962C8B-B14F-4D97-AF65-F5344CB8AC3E}">
        <p14:creationId xmlns:p14="http://schemas.microsoft.com/office/powerpoint/2010/main" val="176672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Ηθική &amp; Φιλοσοφία</a:t>
            </a:r>
            <a:endParaRPr lang="en-GB" sz="2800" b="1" dirty="0">
              <a:solidFill>
                <a:schemeClr val="bg1"/>
              </a:solidFill>
            </a:endParaRPr>
          </a:p>
        </p:txBody>
      </p:sp>
      <p:sp>
        <p:nvSpPr>
          <p:cNvPr id="3" name="TextBox 2"/>
          <p:cNvSpPr txBox="1"/>
          <p:nvPr/>
        </p:nvSpPr>
        <p:spPr>
          <a:xfrm>
            <a:off x="978195" y="2158409"/>
            <a:ext cx="10441172" cy="4524315"/>
          </a:xfrm>
          <a:prstGeom prst="rect">
            <a:avLst/>
          </a:prstGeom>
          <a:noFill/>
        </p:spPr>
        <p:txBody>
          <a:bodyPr wrap="square" rtlCol="0">
            <a:spAutoFit/>
          </a:bodyPr>
          <a:lstStyle/>
          <a:p>
            <a:r>
              <a:rPr lang="el-GR" dirty="0"/>
              <a:t>Η σχέση βέβαια ιατρικής και φιλοσοφίας είναι πολύ παλιά. Στοιχεία παράλληλης πορείας καταγράφονται στους προσωκρατικούς, τον Αριστοτέλη, τον Πλάτωνα και τους Στωικούς. Κείμενα του Πλάτωνα και του Αριστοτέλη περιέχουν στοιχεία διαλεκτικής και πρακτικού συλλογισμού που μπορούν να χρησιμεύσουν στην αντιμετώπιση πολλών ηθικών διλημμάτων. </a:t>
            </a:r>
          </a:p>
          <a:p>
            <a:endParaRPr lang="el-GR" dirty="0"/>
          </a:p>
          <a:p>
            <a:r>
              <a:rPr lang="el-GR" dirty="0"/>
              <a:t>Ο όρος βιοηθική είναι νέος, αλλά οι ρίζες της ως μετεξέλιξη της ιατρικής ηθικής και δεοντολογίας, εντοπίζονται στον όρκο του Ιπποκράτη που αποτελεί τον πρώτο κώδικα ιατρικής δεοντολογίας. Ο νέος κλάδος οφείλει την ονομασία του αρχικά στον </a:t>
            </a:r>
            <a:r>
              <a:rPr lang="en-US" dirty="0"/>
              <a:t>Fritz </a:t>
            </a:r>
            <a:r>
              <a:rPr lang="en-US" dirty="0" err="1"/>
              <a:t>Jahr</a:t>
            </a:r>
            <a:r>
              <a:rPr lang="el-GR" dirty="0"/>
              <a:t> το 1926 οποίος ανέφερε τον όρο  «βιοηθική» σχετικά με την χρήση ζώων και φυτών στην έρευνα.</a:t>
            </a:r>
          </a:p>
          <a:p>
            <a:endParaRPr lang="el-GR" dirty="0"/>
          </a:p>
          <a:p>
            <a:r>
              <a:rPr lang="el-GR" dirty="0"/>
              <a:t>Αργότερα στον </a:t>
            </a:r>
            <a:r>
              <a:rPr lang="el-GR" dirty="0" err="1"/>
              <a:t>Van</a:t>
            </a:r>
            <a:r>
              <a:rPr lang="el-GR" dirty="0"/>
              <a:t> </a:t>
            </a:r>
            <a:r>
              <a:rPr lang="el-GR" dirty="0" err="1"/>
              <a:t>Renssealer</a:t>
            </a:r>
            <a:r>
              <a:rPr lang="el-GR" dirty="0"/>
              <a:t> </a:t>
            </a:r>
            <a:r>
              <a:rPr lang="el-GR" dirty="0" err="1"/>
              <a:t>Potter</a:t>
            </a:r>
            <a:r>
              <a:rPr lang="el-GR" dirty="0"/>
              <a:t> (1971), ερευνητή </a:t>
            </a:r>
            <a:r>
              <a:rPr lang="el-GR" dirty="0" err="1"/>
              <a:t>ογκολόγο</a:t>
            </a:r>
            <a:r>
              <a:rPr lang="el-GR" dirty="0"/>
              <a:t> του Πανεπιστημίου </a:t>
            </a:r>
            <a:r>
              <a:rPr lang="el-GR" dirty="0" err="1"/>
              <a:t>Madison</a:t>
            </a:r>
            <a:r>
              <a:rPr lang="el-GR" dirty="0"/>
              <a:t> του </a:t>
            </a:r>
            <a:r>
              <a:rPr lang="el-GR" dirty="0" err="1"/>
              <a:t>Wisconsin</a:t>
            </a:r>
            <a:r>
              <a:rPr lang="el-GR" dirty="0"/>
              <a:t>, και τον </a:t>
            </a:r>
            <a:r>
              <a:rPr lang="el-GR" dirty="0" err="1"/>
              <a:t>Andre</a:t>
            </a:r>
            <a:r>
              <a:rPr lang="el-GR" dirty="0"/>
              <a:t> </a:t>
            </a:r>
            <a:r>
              <a:rPr lang="el-GR" dirty="0" err="1"/>
              <a:t>Hellegers</a:t>
            </a:r>
            <a:r>
              <a:rPr lang="el-GR" dirty="0"/>
              <a:t>, μαιευτήρα </a:t>
            </a:r>
            <a:r>
              <a:rPr lang="el-GR" dirty="0" err="1"/>
              <a:t>ογκολόγο</a:t>
            </a:r>
            <a:r>
              <a:rPr lang="el-GR" dirty="0"/>
              <a:t>, ιδρυτή του Ινστιτούτου Βιοηθικής </a:t>
            </a:r>
            <a:r>
              <a:rPr lang="el-GR" dirty="0" err="1"/>
              <a:t>Kennedy</a:t>
            </a:r>
            <a:r>
              <a:rPr lang="el-GR" dirty="0"/>
              <a:t> στο Πανεπιστήμιο της </a:t>
            </a:r>
            <a:r>
              <a:rPr lang="el-GR" dirty="0" err="1"/>
              <a:t>Georgetown</a:t>
            </a:r>
            <a:r>
              <a:rPr lang="el-GR" dirty="0"/>
              <a:t>. </a:t>
            </a:r>
          </a:p>
          <a:p>
            <a:endParaRPr lang="el-GR" dirty="0"/>
          </a:p>
          <a:p>
            <a:r>
              <a:rPr lang="el-GR" dirty="0"/>
              <a:t>O πρώτος χρησιμοποίησε τον όρο «βιοηθική» για θέματα που σχετίζονται με τον πληθυσμό και το περιβάλλον, αλλά ο όρος επεκτάθηκε σε θέματα υγείας.</a:t>
            </a:r>
          </a:p>
        </p:txBody>
      </p:sp>
    </p:spTree>
    <p:extLst>
      <p:ext uri="{BB962C8B-B14F-4D97-AF65-F5344CB8AC3E}">
        <p14:creationId xmlns:p14="http://schemas.microsoft.com/office/powerpoint/2010/main" val="4258501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26" name="Picture 2" descr="http://www.trinity.edu/cbrown/intro/ethicsOvervie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134" y="1240632"/>
            <a:ext cx="8287117" cy="552006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1911508" y="78608"/>
            <a:ext cx="4456903"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kern="0" dirty="0">
                <a:solidFill>
                  <a:schemeClr val="bg1"/>
                </a:solidFill>
              </a:rPr>
              <a:t>Ταξινόμηση </a:t>
            </a:r>
            <a:endParaRPr lang="en-GB" sz="2800" b="1" kern="0" dirty="0">
              <a:solidFill>
                <a:schemeClr val="bg1"/>
              </a:solidFill>
            </a:endParaRPr>
          </a:p>
        </p:txBody>
      </p:sp>
    </p:spTree>
    <p:extLst>
      <p:ext uri="{BB962C8B-B14F-4D97-AF65-F5344CB8AC3E}">
        <p14:creationId xmlns:p14="http://schemas.microsoft.com/office/powerpoint/2010/main" val="3713675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0" y="85061"/>
            <a:ext cx="7208874" cy="1143000"/>
          </a:xfrm>
        </p:spPr>
        <p:txBody>
          <a:bodyPr/>
          <a:lstStyle/>
          <a:p>
            <a:pPr eaLnBrk="1" hangingPunct="1"/>
            <a:r>
              <a:rPr lang="el-GR" dirty="0">
                <a:solidFill>
                  <a:schemeClr val="accent1"/>
                </a:solidFill>
              </a:rPr>
              <a:t>Από την ηθική στην βιοηθική</a:t>
            </a:r>
            <a:br>
              <a:rPr lang="el-GR" dirty="0">
                <a:solidFill>
                  <a:schemeClr val="accent1"/>
                </a:solidFill>
              </a:rPr>
            </a:br>
            <a:r>
              <a:rPr lang="el-GR" dirty="0">
                <a:solidFill>
                  <a:schemeClr val="accent1"/>
                </a:solidFill>
              </a:rPr>
              <a:t> </a:t>
            </a:r>
            <a:r>
              <a:rPr lang="el-GR" sz="2400" dirty="0">
                <a:solidFill>
                  <a:schemeClr val="accent1"/>
                </a:solidFill>
              </a:rPr>
              <a:t>Τα πρώτα πειράματα γενετικής</a:t>
            </a:r>
          </a:p>
        </p:txBody>
      </p:sp>
      <p:sp>
        <p:nvSpPr>
          <p:cNvPr id="50179" name="2 - Θέση περιεχομένου"/>
          <p:cNvSpPr>
            <a:spLocks noGrp="1"/>
          </p:cNvSpPr>
          <p:nvPr>
            <p:ph sz="quarter" idx="1"/>
          </p:nvPr>
        </p:nvSpPr>
        <p:spPr>
          <a:xfrm>
            <a:off x="4848904" y="1353473"/>
            <a:ext cx="6623050" cy="4572000"/>
          </a:xfrm>
        </p:spPr>
        <p:txBody>
          <a:bodyPr>
            <a:normAutofit fontScale="85000" lnSpcReduction="20000"/>
          </a:bodyPr>
          <a:lstStyle/>
          <a:p>
            <a:pPr marL="274320" indent="-274320" eaLnBrk="1" fontAlgn="auto" hangingPunct="1">
              <a:spcBef>
                <a:spcPts val="580"/>
              </a:spcBef>
              <a:spcAft>
                <a:spcPts val="0"/>
              </a:spcAft>
              <a:buFont typeface="Wingdings 2"/>
              <a:buChar char=""/>
              <a:defRPr/>
            </a:pPr>
            <a:endParaRPr lang="el-GR" sz="2000" dirty="0"/>
          </a:p>
          <a:p>
            <a:pPr marL="274320" indent="-274320" eaLnBrk="1" fontAlgn="auto" hangingPunct="1">
              <a:spcBef>
                <a:spcPts val="580"/>
              </a:spcBef>
              <a:spcAft>
                <a:spcPts val="0"/>
              </a:spcAft>
              <a:buFont typeface="Wingdings 2"/>
              <a:buChar char=""/>
              <a:defRPr/>
            </a:pPr>
            <a:r>
              <a:rPr lang="el-GR" sz="2000" dirty="0"/>
              <a:t>Μόλις ήλθε στην εξουσία το 1933, ο </a:t>
            </a:r>
            <a:r>
              <a:rPr lang="el-GR" sz="2000" dirty="0" err="1"/>
              <a:t>φίρερ</a:t>
            </a:r>
            <a:r>
              <a:rPr lang="el-GR" sz="2000" dirty="0"/>
              <a:t> </a:t>
            </a:r>
            <a:r>
              <a:rPr lang="el-GR" sz="2000" dirty="0" err="1"/>
              <a:t>θεωρόντας</a:t>
            </a:r>
            <a:r>
              <a:rPr lang="el-GR" sz="2000" dirty="0"/>
              <a:t> τον εαυτό του ως ιππότη της «Μεγάλης Ιδέας» (της </a:t>
            </a:r>
            <a:r>
              <a:rPr lang="el-GR" sz="2000" b="1" dirty="0"/>
              <a:t>ευγονικής</a:t>
            </a:r>
            <a:r>
              <a:rPr lang="el-GR" sz="2000" dirty="0"/>
              <a:t>) εξέδωσε έναν «φιλανθρωπικό» νόμο περί υποχρεωτικής στείρωσης των «ακατάλληλων για αναπαραγωγή ατόμων»: διανοητικά καθυστερημένων, όσων υπέφεραν από μόνιμες ψυχικές παθήσεις και κληρονομικές ανωμαλίες. Ακολουθώντας αυτόν τον νόμο, τα επόμενα τρία χρόνια στειρώθηκαν, παρά τη θέλησή τους, 225 χιλιάδες «ασθενείς», ενώ μέχρι το 1939 στειρώθηκαν περισσότεροι από 350 χιλιάδες άνθρωποι</a:t>
            </a:r>
          </a:p>
          <a:p>
            <a:pPr marL="274320" indent="-274320" eaLnBrk="1" fontAlgn="auto" hangingPunct="1">
              <a:spcBef>
                <a:spcPts val="580"/>
              </a:spcBef>
              <a:spcAft>
                <a:spcPts val="0"/>
              </a:spcAft>
              <a:buFont typeface="Wingdings 2"/>
              <a:buChar char=""/>
              <a:defRPr/>
            </a:pPr>
            <a:r>
              <a:rPr lang="el-GR" sz="2000" dirty="0"/>
              <a:t>κατά τη διάρκεια του 2ου παγκοσμίου πολέμου πραγματοποιούνταν φρικτά πειράματα γενετικής από τον επιστήμονα Γιόζεφ </a:t>
            </a:r>
            <a:r>
              <a:rPr lang="el-GR" sz="2000" dirty="0" err="1"/>
              <a:t>Μένγκελε</a:t>
            </a:r>
            <a:r>
              <a:rPr lang="el-GR" sz="2000" dirty="0"/>
              <a:t>, με όραμα τη δημιουργία της Άριας φυλής, με χαρακτηριστικά ξανθά μαλλιά, τα μπλε μάτια,  σωματική διάπλαση και υψηλός δείκτης νοημοσύνης</a:t>
            </a:r>
          </a:p>
          <a:p>
            <a:pPr marL="274320" indent="-274320" eaLnBrk="1" fontAlgn="auto" hangingPunct="1">
              <a:spcBef>
                <a:spcPts val="580"/>
              </a:spcBef>
              <a:spcAft>
                <a:spcPts val="0"/>
              </a:spcAft>
              <a:buFont typeface="Wingdings 2"/>
              <a:buChar char=""/>
              <a:defRPr/>
            </a:pPr>
            <a:endParaRPr lang="el-GR" sz="2000" dirty="0"/>
          </a:p>
          <a:p>
            <a:pPr marL="274320" indent="-274320" eaLnBrk="1" fontAlgn="auto" hangingPunct="1">
              <a:spcBef>
                <a:spcPts val="580"/>
              </a:spcBef>
              <a:spcAft>
                <a:spcPts val="0"/>
              </a:spcAft>
              <a:buFont typeface="Wingdings 2"/>
              <a:buChar char=""/>
              <a:defRPr/>
            </a:pPr>
            <a:r>
              <a:rPr lang="el-GR" sz="2000" dirty="0"/>
              <a:t>Ο </a:t>
            </a:r>
            <a:r>
              <a:rPr lang="el-GR" sz="2000" dirty="0" err="1"/>
              <a:t>Μέγκελε</a:t>
            </a:r>
            <a:r>
              <a:rPr lang="el-GR" sz="2000" dirty="0"/>
              <a:t>  το 1943 τοποθετήθηκε αρχίατρος στο στρατόπεδο του Άουσβιτς, ενώ είχε εμμονή  με τα δίδυμα,  που τα θεωρούσε ως τέλεια πειραματόζωα μια και έχουν πανομοιότυπη κατασκευή</a:t>
            </a:r>
          </a:p>
          <a:p>
            <a:pPr marL="274320" indent="-274320" eaLnBrk="1" fontAlgn="auto" hangingPunct="1">
              <a:spcBef>
                <a:spcPts val="580"/>
              </a:spcBef>
              <a:spcAft>
                <a:spcPts val="0"/>
              </a:spcAft>
              <a:buFont typeface="Wingdings 2"/>
              <a:buChar char=""/>
              <a:defRPr/>
            </a:pPr>
            <a:endParaRPr lang="el-GR" sz="2000" dirty="0"/>
          </a:p>
          <a:p>
            <a:pPr marL="274320" indent="-274320" eaLnBrk="1" fontAlgn="auto" hangingPunct="1">
              <a:spcBef>
                <a:spcPts val="580"/>
              </a:spcBef>
              <a:spcAft>
                <a:spcPts val="0"/>
              </a:spcAft>
              <a:buFont typeface="Wingdings 2"/>
              <a:buChar char=""/>
              <a:defRPr/>
            </a:pPr>
            <a:endParaRPr lang="el-GR" dirty="0"/>
          </a:p>
          <a:p>
            <a:pPr marL="274320" indent="-274320" eaLnBrk="1" fontAlgn="auto" hangingPunct="1">
              <a:spcBef>
                <a:spcPts val="580"/>
              </a:spcBef>
              <a:spcAft>
                <a:spcPts val="0"/>
              </a:spcAft>
              <a:buFont typeface="Wingdings 2"/>
              <a:buChar char=""/>
              <a:defRPr/>
            </a:pPr>
            <a:endParaRPr lang="el-GR" dirty="0"/>
          </a:p>
        </p:txBody>
      </p:sp>
      <p:pic>
        <p:nvPicPr>
          <p:cNvPr id="28676" name="Picture 2" descr="http://upload.wikimedia.org/wikipedia/commons/thumb/b/b8/Camp_ArbeitMachtFrei.JPG/160px-Camp_ArbeitMachtFr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03" y="4162499"/>
            <a:ext cx="3322898" cy="24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63003" y="1228061"/>
            <a:ext cx="2095500" cy="2819400"/>
          </a:xfrm>
          <a:prstGeom prst="rect">
            <a:avLst/>
          </a:prstGeom>
        </p:spPr>
      </p:pic>
    </p:spTree>
    <p:extLst>
      <p:ext uri="{BB962C8B-B14F-4D97-AF65-F5344CB8AC3E}">
        <p14:creationId xmlns:p14="http://schemas.microsoft.com/office/powerpoint/2010/main" val="2903950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Το πρώτο παιδί του σωλήνα</a:t>
            </a:r>
          </a:p>
        </p:txBody>
      </p:sp>
      <p:sp>
        <p:nvSpPr>
          <p:cNvPr id="3" name="Content Placeholder 2"/>
          <p:cNvSpPr>
            <a:spLocks noGrp="1"/>
          </p:cNvSpPr>
          <p:nvPr>
            <p:ph idx="1"/>
          </p:nvPr>
        </p:nvSpPr>
        <p:spPr>
          <a:xfrm>
            <a:off x="3333898" y="2083981"/>
            <a:ext cx="8858102" cy="2450548"/>
          </a:xfrm>
        </p:spPr>
        <p:txBody>
          <a:bodyPr/>
          <a:lstStyle/>
          <a:p>
            <a:r>
              <a:rPr lang="el-GR" sz="1800" dirty="0"/>
              <a:t>25 Ιουλίου 1978, Βρετανία: έρχεται στον κόσμο η Louise </a:t>
            </a:r>
            <a:r>
              <a:rPr lang="el-GR" sz="1800" dirty="0" err="1"/>
              <a:t>Joy</a:t>
            </a:r>
            <a:r>
              <a:rPr lang="el-GR" sz="1800" dirty="0"/>
              <a:t> Brown, η πρώτη επιτυχημένη προσπάθεια για τη γέννηση "παιδιού του σωλήνα". Αν και η τεχνολογία που χρησιμοποιήθηκε για τη σύλληψή της ανακοινώθηκε ως θρίαμβος της ιατρική και της επιστήμης, προκάλεσε επίσης πολλά ερωτηματικά για την μελλοντική της χρήση. Η μεγάλη επιτυχία ανήκει στους Dr. </a:t>
            </a:r>
            <a:r>
              <a:rPr lang="el-GR" sz="1800" dirty="0" err="1"/>
              <a:t>Patrick</a:t>
            </a:r>
            <a:r>
              <a:rPr lang="el-GR" sz="1800" dirty="0"/>
              <a:t> </a:t>
            </a:r>
            <a:r>
              <a:rPr lang="el-GR" sz="1800" dirty="0" err="1"/>
              <a:t>Steptoe</a:t>
            </a:r>
            <a:r>
              <a:rPr lang="el-GR" sz="1800" dirty="0"/>
              <a:t>, γυναικολόγος στο Γενικό Νοσοκομείο του </a:t>
            </a:r>
            <a:r>
              <a:rPr lang="el-GR" sz="1800" dirty="0" err="1"/>
              <a:t>Oldham</a:t>
            </a:r>
            <a:r>
              <a:rPr lang="el-GR" sz="1800" dirty="0"/>
              <a:t> και τον Dr. </a:t>
            </a:r>
            <a:r>
              <a:rPr lang="el-GR" sz="1800" dirty="0" err="1"/>
              <a:t>Robert</a:t>
            </a:r>
            <a:r>
              <a:rPr lang="el-GR" sz="1800" dirty="0"/>
              <a:t> </a:t>
            </a:r>
            <a:r>
              <a:rPr lang="el-GR" sz="1800" dirty="0" err="1"/>
              <a:t>Edwards</a:t>
            </a:r>
            <a:r>
              <a:rPr lang="el-GR" sz="1800" dirty="0"/>
              <a:t>, ψυχολόγο στο Πανεπιστήμιο του </a:t>
            </a:r>
            <a:r>
              <a:rPr lang="el-GR" sz="1800" dirty="0" err="1"/>
              <a:t>Cambridge</a:t>
            </a:r>
            <a:r>
              <a:rPr lang="el-GR" sz="1800" dirty="0"/>
              <a:t>, αν και μέχρι το 1977 όλες τους οι προσπάθειες, κατέληγαν σε εγκυμονούσες γυναίκες, μόνο για μερικές εβδομάδες. Η ιδιαιτερότητα και το ενδιαφέρον για την </a:t>
            </a:r>
            <a:r>
              <a:rPr lang="el-GR" sz="1800" dirty="0" err="1"/>
              <a:t>Lesley</a:t>
            </a:r>
            <a:r>
              <a:rPr lang="el-GR" sz="1800" dirty="0"/>
              <a:t> Brown ξεκίνησε όταν πέρασε επιτυχώς τις πρώτες εβδομάδες της εγκυμοσύνης.</a:t>
            </a:r>
          </a:p>
        </p:txBody>
      </p:sp>
      <p:pic>
        <p:nvPicPr>
          <p:cNvPr id="4" name="Picture 3"/>
          <p:cNvPicPr>
            <a:picLocks noChangeAspect="1"/>
          </p:cNvPicPr>
          <p:nvPr/>
        </p:nvPicPr>
        <p:blipFill>
          <a:blip r:embed="rId2"/>
          <a:stretch>
            <a:fillRect/>
          </a:stretch>
        </p:blipFill>
        <p:spPr>
          <a:xfrm>
            <a:off x="410388" y="1301528"/>
            <a:ext cx="2923510" cy="4935573"/>
          </a:xfrm>
          <a:prstGeom prst="rect">
            <a:avLst/>
          </a:prstGeom>
        </p:spPr>
      </p:pic>
    </p:spTree>
    <p:extLst>
      <p:ext uri="{BB962C8B-B14F-4D97-AF65-F5344CB8AC3E}">
        <p14:creationId xmlns:p14="http://schemas.microsoft.com/office/powerpoint/2010/main" val="1999939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13137" y="242703"/>
            <a:ext cx="7202487" cy="939800"/>
          </a:xfrm>
        </p:spPr>
        <p:txBody>
          <a:bodyPr/>
          <a:lstStyle/>
          <a:p>
            <a:r>
              <a:rPr lang="el-GR" sz="2800" b="1" dirty="0">
                <a:solidFill>
                  <a:schemeClr val="accent1"/>
                </a:solidFill>
              </a:rPr>
              <a:t>Ένα παγκόσμιο πρόβλημα</a:t>
            </a:r>
            <a:endParaRPr lang="en-GB" sz="2800" b="1" dirty="0">
              <a:solidFill>
                <a:schemeClr val="accent1"/>
              </a:solidFill>
            </a:endParaRPr>
          </a:p>
        </p:txBody>
      </p:sp>
      <p:sp>
        <p:nvSpPr>
          <p:cNvPr id="2" name="Rectangle 1"/>
          <p:cNvSpPr/>
          <p:nvPr/>
        </p:nvSpPr>
        <p:spPr>
          <a:xfrm>
            <a:off x="818706" y="1233820"/>
            <a:ext cx="10643191" cy="5078313"/>
          </a:xfrm>
          <a:prstGeom prst="rect">
            <a:avLst/>
          </a:prstGeom>
        </p:spPr>
        <p:txBody>
          <a:bodyPr wrap="square">
            <a:spAutoFit/>
          </a:bodyPr>
          <a:lstStyle/>
          <a:p>
            <a:r>
              <a:rPr lang="el-GR" dirty="0"/>
              <a:t>Απόρροια των γενετικών ερευνών είναι η εμπορική ταυτοποίηση γονιδίων (ακόμα και ανθρώπινων) ή αλλιώς το </a:t>
            </a:r>
            <a:r>
              <a:rPr lang="el-GR" dirty="0" err="1"/>
              <a:t>πατεντάρισμα</a:t>
            </a:r>
            <a:r>
              <a:rPr lang="el-GR" dirty="0"/>
              <a:t> τους από ιδιωτικές εταιρείες που ασχολούνται με εφαρμογές της Βιοτεχνολογίας και της Γενετικής.</a:t>
            </a:r>
          </a:p>
          <a:p>
            <a:endParaRPr lang="el-GR" dirty="0"/>
          </a:p>
          <a:p>
            <a:r>
              <a:rPr lang="el-GR" dirty="0"/>
              <a:t> Η αρχή έγινε το 1980 στις ΗΠΑ για ένα γενετικά τροποποιημένο βακτήριο που είχε την ικανότητα να διασπά το πετρέλαιο. </a:t>
            </a:r>
          </a:p>
          <a:p>
            <a:endParaRPr lang="el-GR" dirty="0"/>
          </a:p>
          <a:p>
            <a:r>
              <a:rPr lang="el-GR" dirty="0"/>
              <a:t>Αντίστοιχα το 1992 το Ευρωπαϊκό Γραφείο Ευρεσιτεχνιών έδωσε δίπλωμα ευρεσιτεχνίας σε κατάλληλα γενετικά τροποποιημένο ποντικό που χρησιμοποιήθηκε στην έρευνα κατά του καρκίνου.</a:t>
            </a:r>
          </a:p>
          <a:p>
            <a:endParaRPr lang="el-GR" dirty="0"/>
          </a:p>
          <a:p>
            <a:endParaRPr lang="el-GR" dirty="0"/>
          </a:p>
          <a:p>
            <a:r>
              <a:rPr lang="el-GR" dirty="0"/>
              <a:t> Τα πράγματα όμως περιπλέκονται όταν φτάνουμε στην κατοχύρωση δικαιωμάτων ανθρώπινων γονιδίων καθώς δεν είναι απλά και μόνο βιολογικό υλικό αλλά στοιχείο της ταυτότητας του κάθε ατόμου ξεχωριστά. Αναδύεται λοιπόν η οξεία προβληματική του θέματος από τη μια με εταιρείες κολοσσούς να ξοδεύουν υπέρογκα ποσά για την έρευνα στο ανθρώπινο </a:t>
            </a:r>
            <a:r>
              <a:rPr lang="el-GR" dirty="0" err="1"/>
              <a:t>γονιδίωμα</a:t>
            </a:r>
            <a:r>
              <a:rPr lang="el-GR" dirty="0"/>
              <a:t> οι οποίες προσδοκούν να αποσβέσουν το κόστος με τις πιθανές εφαρμογές στη γονιδιακή θεραπεία για παράδειγμα ενώ από την άλλη ανάμεσα στους κόλπους της ακαδημαϊκής κοινότητας κερδίζει διαρκώς η άποψη ότι το </a:t>
            </a:r>
            <a:r>
              <a:rPr lang="el-GR" dirty="0" err="1"/>
              <a:t>γονιδίωμα</a:t>
            </a:r>
            <a:r>
              <a:rPr lang="el-GR" dirty="0"/>
              <a:t> είναι η ίδια η κοινή μας κληρονομιά και κανείς δεν μπορεί να την διεκδικήσει αποκλειστικά.</a:t>
            </a:r>
          </a:p>
        </p:txBody>
      </p:sp>
    </p:spTree>
    <p:extLst>
      <p:ext uri="{BB962C8B-B14F-4D97-AF65-F5344CB8AC3E}">
        <p14:creationId xmlns:p14="http://schemas.microsoft.com/office/powerpoint/2010/main" val="4257484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13137" y="242703"/>
            <a:ext cx="7202487" cy="939800"/>
          </a:xfrm>
        </p:spPr>
        <p:txBody>
          <a:bodyPr/>
          <a:lstStyle/>
          <a:p>
            <a:r>
              <a:rPr lang="el-GR" sz="2800" b="1" dirty="0">
                <a:solidFill>
                  <a:schemeClr val="accent1"/>
                </a:solidFill>
              </a:rPr>
              <a:t>Ένα παγκόσμιο πρόβλημα</a:t>
            </a:r>
            <a:endParaRPr lang="en-GB" sz="2800" b="1" dirty="0">
              <a:solidFill>
                <a:schemeClr val="accent1"/>
              </a:solidFill>
            </a:endParaRPr>
          </a:p>
        </p:txBody>
      </p:sp>
      <p:sp>
        <p:nvSpPr>
          <p:cNvPr id="3" name="Rectangle 2"/>
          <p:cNvSpPr/>
          <p:nvPr/>
        </p:nvSpPr>
        <p:spPr>
          <a:xfrm>
            <a:off x="778854" y="1282697"/>
            <a:ext cx="10271051" cy="3970318"/>
          </a:xfrm>
          <a:prstGeom prst="rect">
            <a:avLst/>
          </a:prstGeom>
        </p:spPr>
        <p:txBody>
          <a:bodyPr wrap="square">
            <a:spAutoFit/>
          </a:bodyPr>
          <a:lstStyle/>
          <a:p>
            <a:r>
              <a:rPr lang="el-GR" dirty="0"/>
              <a:t>Πράγματι το Ευρωπαϊκό Κοινοβούλιο το 1995 δέχτηκε πρόταση σύμφωνα με την οποία δεν επιτρέπεται η κατοχύρωση νέων γενετικά τροποποιημένων ποικιλιών φυτών ή ζώων καθώς και κανενός φυσικού ιστού ή ανθρώπινου κυττάρου και γονιδίου. Το νομοσχέδιο υπερψηφίστηκε και από το 1998 ενέχει θέση κοινοτικής οδηγίας δημοσιευμένης στην εφημερίδα των Ευρωπαϊκών Κοινοτήτων. Οι κυβερνήσεις των Κρατών μελών είχαν διορία μέχρι το 2000 για να εναρμονίσουν τις εθνικές νομοθεσίες, πράξη που δεν έγινε σε όλες τις χώρες.</a:t>
            </a:r>
          </a:p>
          <a:p>
            <a:endParaRPr lang="el-GR" dirty="0"/>
          </a:p>
          <a:p>
            <a:r>
              <a:rPr lang="el-GR" dirty="0"/>
              <a:t> Τελείως διαφορετικά είναι τα πράγματα στις ΗΠΑ όπου το αντίστοιχο γραφείο προχωρά στην έκδοση διπλωμάτων ευρεσιτεχνίας για κάθε γενετικά τροποποιημένο προϊόν ενώ το Κογκρέσο δεν έχει δείξει κανένα απολύτως σημείο πιθανής αλλαγής της νομοθεσίας.</a:t>
            </a:r>
          </a:p>
          <a:p>
            <a:endParaRPr lang="el-GR" dirty="0"/>
          </a:p>
          <a:p>
            <a:r>
              <a:rPr lang="el-GR" dirty="0"/>
              <a:t> Αυτονόητο είναι ότι στο εγγύς μέλλον και ενόσω η Βιολογία προχωρά σε ακόμη μεγαλύτερες ανακαλύψεις, η νομοθετική ασυμφωνία μεταξύ Αμερικής και Ευρώπης αλλά ακόμη και ανάμεσα στις ευρωπαϊκές χώρες θα οδηγήσει σε σοβαρά προβλήματα.</a:t>
            </a:r>
          </a:p>
        </p:txBody>
      </p:sp>
      <p:pic>
        <p:nvPicPr>
          <p:cNvPr id="4" name="Picture 3"/>
          <p:cNvPicPr>
            <a:picLocks noChangeAspect="1"/>
          </p:cNvPicPr>
          <p:nvPr/>
        </p:nvPicPr>
        <p:blipFill>
          <a:blip r:embed="rId2"/>
          <a:stretch>
            <a:fillRect/>
          </a:stretch>
        </p:blipFill>
        <p:spPr>
          <a:xfrm>
            <a:off x="2549266" y="5353209"/>
            <a:ext cx="2012101" cy="1361572"/>
          </a:xfrm>
          <a:prstGeom prst="rect">
            <a:avLst/>
          </a:prstGeom>
        </p:spPr>
      </p:pic>
      <p:pic>
        <p:nvPicPr>
          <p:cNvPr id="5" name="Picture 4"/>
          <p:cNvPicPr>
            <a:picLocks noChangeAspect="1"/>
          </p:cNvPicPr>
          <p:nvPr/>
        </p:nvPicPr>
        <p:blipFill>
          <a:blip r:embed="rId3"/>
          <a:stretch>
            <a:fillRect/>
          </a:stretch>
        </p:blipFill>
        <p:spPr>
          <a:xfrm>
            <a:off x="5914379" y="5353209"/>
            <a:ext cx="1900216" cy="1361572"/>
          </a:xfrm>
          <a:prstGeom prst="rect">
            <a:avLst/>
          </a:prstGeom>
        </p:spPr>
      </p:pic>
    </p:spTree>
    <p:extLst>
      <p:ext uri="{BB962C8B-B14F-4D97-AF65-F5344CB8AC3E}">
        <p14:creationId xmlns:p14="http://schemas.microsoft.com/office/powerpoint/2010/main" val="1296272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0754" y="80600"/>
            <a:ext cx="8380116" cy="1716258"/>
          </a:xfrm>
          <a:solidFill>
            <a:schemeClr val="bg1">
              <a:lumMod val="75000"/>
            </a:schemeClr>
          </a:solidFill>
        </p:spPr>
        <p:txBody>
          <a:bodyPr/>
          <a:lstStyle/>
          <a:p>
            <a:r>
              <a:rPr lang="el-GR" sz="2800" dirty="0">
                <a:solidFill>
                  <a:srgbClr val="C00000"/>
                </a:solidFill>
              </a:rPr>
              <a:t>Σύμβαση για την Προστασία των Δικαιωμάτων και της Αξιοπρέπειας του Ανθρώπινου Όντος σε σχέση με τις εφαρμογές της Βιολογίας και της Ιατρικής</a:t>
            </a:r>
            <a:endParaRPr lang="en-GB" sz="2800" b="1" dirty="0">
              <a:solidFill>
                <a:srgbClr val="C00000"/>
              </a:solidFill>
            </a:endParaRPr>
          </a:p>
        </p:txBody>
      </p:sp>
      <p:sp>
        <p:nvSpPr>
          <p:cNvPr id="2" name="Rectangle 1"/>
          <p:cNvSpPr/>
          <p:nvPr/>
        </p:nvSpPr>
        <p:spPr>
          <a:xfrm>
            <a:off x="180754" y="2103331"/>
            <a:ext cx="11164186" cy="3693319"/>
          </a:xfrm>
          <a:prstGeom prst="rect">
            <a:avLst/>
          </a:prstGeom>
        </p:spPr>
        <p:txBody>
          <a:bodyPr wrap="square">
            <a:spAutoFit/>
          </a:bodyPr>
          <a:lstStyle/>
          <a:p>
            <a:r>
              <a:rPr lang="el-GR" dirty="0"/>
              <a:t>Τα κράτη-μέλη του </a:t>
            </a:r>
            <a:r>
              <a:rPr lang="el-GR" b="1" dirty="0">
                <a:solidFill>
                  <a:schemeClr val="accent1"/>
                </a:solidFill>
              </a:rPr>
              <a:t>Συμβουλίου της Ευρώπης </a:t>
            </a:r>
            <a:r>
              <a:rPr lang="el-GR" dirty="0"/>
              <a:t>συνέταξαν στο Οβιέδο (</a:t>
            </a:r>
            <a:r>
              <a:rPr lang="el-GR" dirty="0" err="1"/>
              <a:t>Oviedo</a:t>
            </a:r>
            <a:r>
              <a:rPr lang="el-GR" dirty="0"/>
              <a:t>) το 1997 τη Σύμβαση για την Προστασία των Δικαιωμάτων και της Αξιοπρέπειας του Ανθρώπινου Όντος σε σχέση με τις εφαρμογές της Βιολογίας και της Ιατρικής. Η Σύμβαση επεκτάθηκε στο Παρίσι το 1998 με άρθρα που αφορούν στην κλωνοποίηση. Ενδεικτικά παρατίθενται τα πιο σημαντικά άρθρα που σχετίζονται με τη διασφάλιση βασικών ανθρώπινων δικαιωμάτων.</a:t>
            </a:r>
          </a:p>
          <a:p>
            <a:endParaRPr lang="el-GR" dirty="0"/>
          </a:p>
          <a:p>
            <a:r>
              <a:rPr lang="el-GR" dirty="0"/>
              <a:t>«Απαγορεύεται οποιαδήποτε παρεμβολή με σκοπό τη δημιουργία ανθρώπινου όντος γενετικά όμοιου με άλλο ανθρώπινο ον, ζωντανού ή νεκρού», Άρθρο 1.</a:t>
            </a:r>
          </a:p>
          <a:p>
            <a:endParaRPr lang="el-GR" dirty="0"/>
          </a:p>
          <a:p>
            <a:r>
              <a:rPr lang="el-GR" dirty="0"/>
              <a:t> «Κάθε άτομο έχει δικαίωμα να γνωρίζει οποιαδήποτε πληροφορία αφορά την υγεία του», Άρθρο 10. </a:t>
            </a:r>
          </a:p>
          <a:p>
            <a:endParaRPr lang="el-GR" dirty="0"/>
          </a:p>
          <a:p>
            <a:r>
              <a:rPr lang="el-GR" dirty="0"/>
              <a:t>«Απαγορεύεται κάθε είδους διάκριση εναντίον ατόμου με βάση κληρονομικά του χαρακτηριστικά», Άρθρο 11.</a:t>
            </a:r>
          </a:p>
          <a:p>
            <a:endParaRPr lang="el-GR" dirty="0"/>
          </a:p>
        </p:txBody>
      </p:sp>
      <p:pic>
        <p:nvPicPr>
          <p:cNvPr id="3" name="Picture 2"/>
          <p:cNvPicPr>
            <a:picLocks noChangeAspect="1"/>
          </p:cNvPicPr>
          <p:nvPr/>
        </p:nvPicPr>
        <p:blipFill>
          <a:blip r:embed="rId2"/>
          <a:stretch>
            <a:fillRect/>
          </a:stretch>
        </p:blipFill>
        <p:spPr>
          <a:xfrm>
            <a:off x="8677828" y="53783"/>
            <a:ext cx="2619375" cy="1743075"/>
          </a:xfrm>
          <a:prstGeom prst="rect">
            <a:avLst/>
          </a:prstGeom>
        </p:spPr>
      </p:pic>
    </p:spTree>
    <p:extLst>
      <p:ext uri="{BB962C8B-B14F-4D97-AF65-F5344CB8AC3E}">
        <p14:creationId xmlns:p14="http://schemas.microsoft.com/office/powerpoint/2010/main" val="2001632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302" y="4043381"/>
            <a:ext cx="11164186" cy="2585323"/>
          </a:xfrm>
          <a:prstGeom prst="rect">
            <a:avLst/>
          </a:prstGeom>
        </p:spPr>
        <p:txBody>
          <a:bodyPr wrap="square">
            <a:spAutoFit/>
          </a:bodyPr>
          <a:lstStyle/>
          <a:p>
            <a:endParaRPr lang="el-GR" dirty="0"/>
          </a:p>
          <a:p>
            <a:r>
              <a:rPr lang="el-GR" dirty="0"/>
              <a:t>Η </a:t>
            </a:r>
            <a:r>
              <a:rPr lang="el-GR" b="1" dirty="0">
                <a:solidFill>
                  <a:schemeClr val="accent1"/>
                </a:solidFill>
              </a:rPr>
              <a:t>ΟΥΝΕΣΚΟ </a:t>
            </a:r>
            <a:r>
              <a:rPr lang="el-GR" dirty="0"/>
              <a:t>έχει, επίσης, διατυπώσει αντίστοιχες διατάξεις όπως η Διακήρυξη για το Ανθρώπινο </a:t>
            </a:r>
            <a:r>
              <a:rPr lang="el-GR" dirty="0" err="1"/>
              <a:t>Γονιδίωμα</a:t>
            </a:r>
            <a:r>
              <a:rPr lang="el-GR" dirty="0"/>
              <a:t> και τα Ανθρώπινα δικαιώματα σύμφωνα με το άρθρο 10 της οποίας «Καμία έρευνα δε μπορεί να υπερισχύσει των θεμελιωδών ελευθεριών και της αξιοπρέπειας του ατόμου».</a:t>
            </a:r>
          </a:p>
          <a:p>
            <a:endParaRPr lang="el-GR" dirty="0"/>
          </a:p>
          <a:p>
            <a:r>
              <a:rPr lang="el-GR" i="1" dirty="0"/>
              <a:t>Η ανθρώπινη κλωνοποίηση βρίσκεται προ των πυλών</a:t>
            </a:r>
            <a:r>
              <a:rPr lang="el-GR" dirty="0"/>
              <a:t>. Εάν όμως  δεν γίνουν αποδεκτοί οι βασικοί κανόνες βιοηθικής  για την ορθή εφαρμογή της, είναι πιθανό να προκαλέσει ανυπέρβλητα προβλήματα τόσο στις σχέσεις των ανθρώπων μεταξύ τους, όσο και στις φιλοσοφικές τους απόψεις για την ίδια τη ζωή.</a:t>
            </a:r>
          </a:p>
          <a:p>
            <a:endParaRPr lang="el-GR" dirty="0"/>
          </a:p>
        </p:txBody>
      </p:sp>
      <p:sp>
        <p:nvSpPr>
          <p:cNvPr id="3" name="Title 2"/>
          <p:cNvSpPr>
            <a:spLocks noGrp="1"/>
          </p:cNvSpPr>
          <p:nvPr>
            <p:ph type="title"/>
          </p:nvPr>
        </p:nvSpPr>
        <p:spPr>
          <a:xfrm>
            <a:off x="262271" y="232071"/>
            <a:ext cx="10917767" cy="939800"/>
          </a:xfrm>
        </p:spPr>
        <p:txBody>
          <a:bodyPr/>
          <a:lstStyle/>
          <a:p>
            <a:r>
              <a:rPr lang="el-GR" sz="2800" dirty="0">
                <a:solidFill>
                  <a:srgbClr val="C00000"/>
                </a:solidFill>
              </a:rPr>
              <a:t>Διακήρυξη της </a:t>
            </a:r>
            <a:r>
              <a:rPr lang="en-US" sz="2800" dirty="0">
                <a:solidFill>
                  <a:srgbClr val="C00000"/>
                </a:solidFill>
              </a:rPr>
              <a:t>UNESCO</a:t>
            </a:r>
            <a:r>
              <a:rPr lang="el-GR" sz="2800" dirty="0">
                <a:solidFill>
                  <a:srgbClr val="C00000"/>
                </a:solidFill>
              </a:rPr>
              <a:t> για το Ανθρώπινο Γονιδίωμα και τα Ανθρώπινα Δικαιώματα </a:t>
            </a:r>
          </a:p>
        </p:txBody>
      </p:sp>
      <p:pic>
        <p:nvPicPr>
          <p:cNvPr id="4" name="Picture 3"/>
          <p:cNvPicPr>
            <a:picLocks noChangeAspect="1"/>
          </p:cNvPicPr>
          <p:nvPr/>
        </p:nvPicPr>
        <p:blipFill>
          <a:blip r:embed="rId2"/>
          <a:stretch>
            <a:fillRect/>
          </a:stretch>
        </p:blipFill>
        <p:spPr>
          <a:xfrm>
            <a:off x="3432102" y="1350548"/>
            <a:ext cx="3117554" cy="2514156"/>
          </a:xfrm>
          <a:prstGeom prst="rect">
            <a:avLst/>
          </a:prstGeom>
        </p:spPr>
      </p:pic>
    </p:spTree>
    <p:extLst>
      <p:ext uri="{BB962C8B-B14F-4D97-AF65-F5344CB8AC3E}">
        <p14:creationId xmlns:p14="http://schemas.microsoft.com/office/powerpoint/2010/main" val="3683727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72894" y="423456"/>
            <a:ext cx="7202487" cy="939800"/>
          </a:xfrm>
        </p:spPr>
        <p:txBody>
          <a:bodyPr/>
          <a:lstStyle/>
          <a:p>
            <a:r>
              <a:rPr lang="el-GR" sz="2800" b="1" dirty="0">
                <a:solidFill>
                  <a:schemeClr val="accent1"/>
                </a:solidFill>
              </a:rPr>
              <a:t>Εθνική Επιτροπή Βιοηθικής</a:t>
            </a:r>
            <a:br>
              <a:rPr lang="el-GR" sz="2800" b="1" dirty="0"/>
            </a:br>
            <a:endParaRPr lang="en-GB" sz="2800" b="1" dirty="0">
              <a:solidFill>
                <a:schemeClr val="accent1"/>
              </a:solidFill>
            </a:endParaRPr>
          </a:p>
        </p:txBody>
      </p:sp>
      <p:sp>
        <p:nvSpPr>
          <p:cNvPr id="2" name="Rectangle 1"/>
          <p:cNvSpPr/>
          <p:nvPr/>
        </p:nvSpPr>
        <p:spPr>
          <a:xfrm>
            <a:off x="1972893" y="5445272"/>
            <a:ext cx="8340687" cy="646331"/>
          </a:xfrm>
          <a:prstGeom prst="rect">
            <a:avLst/>
          </a:prstGeom>
        </p:spPr>
        <p:txBody>
          <a:bodyPr wrap="square">
            <a:spAutoFit/>
          </a:bodyPr>
          <a:lstStyle/>
          <a:p>
            <a:r>
              <a:rPr lang="en-US" dirty="0">
                <a:hlinkClick r:id="rId2"/>
              </a:rPr>
              <a:t>http://www.bioethics.gr</a:t>
            </a:r>
            <a:endParaRPr lang="el-GR" dirty="0"/>
          </a:p>
          <a:p>
            <a:endParaRPr lang="el-GR" dirty="0"/>
          </a:p>
        </p:txBody>
      </p:sp>
      <p:sp>
        <p:nvSpPr>
          <p:cNvPr id="3" name="Rectangle 2"/>
          <p:cNvSpPr/>
          <p:nvPr/>
        </p:nvSpPr>
        <p:spPr>
          <a:xfrm>
            <a:off x="1866919" y="2070886"/>
            <a:ext cx="8945526" cy="3139321"/>
          </a:xfrm>
          <a:prstGeom prst="rect">
            <a:avLst/>
          </a:prstGeom>
        </p:spPr>
        <p:txBody>
          <a:bodyPr wrap="square">
            <a:spAutoFit/>
          </a:bodyPr>
          <a:lstStyle/>
          <a:p>
            <a:r>
              <a:rPr lang="el-GR" dirty="0"/>
              <a:t>Η Εθνική Επιτροπή Βιοηθικής ασκεί αποκλειστικά συμβουλευτικές αρμοδιότητες, απευθυνόμενη, είτε με δική της πρωτοβουλία είτε εφόσον της ζητηθεί, προς οποιοδήποτε όργανο της Πολιτείας. Αποστολή της είναι η ανάδειξη της στενής σύνδεσης των εφαρμογών των βιολογικών επιστημών με τις σύγχρονες κοινωνικές αξίες. Αναγκαία στοιχεία αυτής της αποστολής είναι τόσο η έγκυρη ενημέρωση των πολιτών, όσο και η κατάλληλη υποστήριξη των συναφών κρατικών πολιτικών.</a:t>
            </a:r>
            <a:br>
              <a:rPr lang="el-GR" dirty="0"/>
            </a:br>
            <a:br>
              <a:rPr lang="el-GR" dirty="0"/>
            </a:br>
            <a:r>
              <a:rPr lang="el-GR" dirty="0"/>
              <a:t>Στο πλαίσιο αυτό, η Επιτροπή παρακολουθεί και επεξεργάζεται τα ηθικά, κοινωνικά και νομικά ζητήματα που προκύπτουν με εντεινόμενο ρυθμό από την διαρκή εξέλιξη της βιολογίας, της </a:t>
            </a:r>
            <a:r>
              <a:rPr lang="el-GR" dirty="0" err="1"/>
              <a:t>βιοϊατρικής</a:t>
            </a:r>
            <a:r>
              <a:rPr lang="el-GR" dirty="0"/>
              <a:t>, της γενετικής και της βιοτεχνολογίας, εκδίδοντας σχετικές εισηγήσεις. </a:t>
            </a:r>
          </a:p>
        </p:txBody>
      </p:sp>
    </p:spTree>
    <p:extLst>
      <p:ext uri="{BB962C8B-B14F-4D97-AF65-F5344CB8AC3E}">
        <p14:creationId xmlns:p14="http://schemas.microsoft.com/office/powerpoint/2010/main" val="3457059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 Θέση περιεχομένου"/>
          <p:cNvSpPr>
            <a:spLocks noGrp="1"/>
          </p:cNvSpPr>
          <p:nvPr>
            <p:ph sz="quarter" idx="1"/>
          </p:nvPr>
        </p:nvSpPr>
        <p:spPr>
          <a:xfrm>
            <a:off x="1919288" y="1470174"/>
            <a:ext cx="8281987" cy="5038725"/>
          </a:xfrm>
        </p:spPr>
        <p:txBody>
          <a:bodyPr/>
          <a:lstStyle/>
          <a:p>
            <a:pPr eaLnBrk="1" hangingPunct="1"/>
            <a:r>
              <a:rPr lang="el-GR" sz="2400" dirty="0"/>
              <a:t>Η Επιτροπή συγκροτείται από εννέα  επιστήμονες με αποστολή την ανάδειξη της στενής σύνδεσης των εφαρμογών των βιολογικών επιστημών με τις σύγχρονες κοινωνικές αξίες.</a:t>
            </a:r>
          </a:p>
          <a:p>
            <a:pPr eaLnBrk="1" hangingPunct="1"/>
            <a:r>
              <a:rPr lang="el-GR" sz="2400" dirty="0"/>
              <a:t>παρακολουθεί και επεξεργάζεται τα ηθικά, κοινωνικά και νομικά ζητήματα που προκύπτουν με εντεινόμενο ρυθμό από την διαρκή εξέλιξη της βιολογίας, της </a:t>
            </a:r>
            <a:r>
              <a:rPr lang="el-GR" sz="2400" dirty="0" err="1"/>
              <a:t>βιοϊατρικής</a:t>
            </a:r>
            <a:r>
              <a:rPr lang="el-GR" sz="2400" dirty="0"/>
              <a:t>, της γενετικής και της βιοτεχνολογίας</a:t>
            </a:r>
          </a:p>
          <a:p>
            <a:pPr eaLnBrk="1" hangingPunct="1"/>
            <a:r>
              <a:rPr lang="el-GR" sz="2400" dirty="0"/>
              <a:t>διατυπώνει προτάσεις για τη θέσπιση νομοθεσίας ή τη λήψη άλλων μέτρων πολιτικής από την πλευρά της Πολιτείας.</a:t>
            </a:r>
            <a:br>
              <a:rPr lang="el-GR" sz="2400" dirty="0"/>
            </a:br>
            <a:endParaRPr lang="el-GR" sz="2400" dirty="0"/>
          </a:p>
        </p:txBody>
      </p:sp>
      <p:pic>
        <p:nvPicPr>
          <p:cNvPr id="3" name="Picture 2"/>
          <p:cNvPicPr>
            <a:picLocks noChangeAspect="1"/>
          </p:cNvPicPr>
          <p:nvPr/>
        </p:nvPicPr>
        <p:blipFill>
          <a:blip r:embed="rId2"/>
          <a:stretch>
            <a:fillRect/>
          </a:stretch>
        </p:blipFill>
        <p:spPr>
          <a:xfrm>
            <a:off x="2185619" y="5940168"/>
            <a:ext cx="8394920" cy="676715"/>
          </a:xfrm>
          <a:prstGeom prst="rect">
            <a:avLst/>
          </a:prstGeom>
        </p:spPr>
      </p:pic>
      <p:sp>
        <p:nvSpPr>
          <p:cNvPr id="7" name="Title 1"/>
          <p:cNvSpPr>
            <a:spLocks noGrp="1"/>
          </p:cNvSpPr>
          <p:nvPr>
            <p:ph type="title"/>
          </p:nvPr>
        </p:nvSpPr>
        <p:spPr>
          <a:xfrm>
            <a:off x="1972894" y="423456"/>
            <a:ext cx="7202487" cy="939800"/>
          </a:xfrm>
        </p:spPr>
        <p:txBody>
          <a:bodyPr/>
          <a:lstStyle/>
          <a:p>
            <a:r>
              <a:rPr lang="el-GR" sz="2800" b="1" dirty="0">
                <a:solidFill>
                  <a:schemeClr val="accent1"/>
                </a:solidFill>
              </a:rPr>
              <a:t>Εθνική Επιτροπή Βιοηθικής</a:t>
            </a:r>
            <a:br>
              <a:rPr lang="el-GR" sz="2800" b="1" dirty="0"/>
            </a:br>
            <a:endParaRPr lang="en-GB" sz="2800" b="1" dirty="0">
              <a:solidFill>
                <a:schemeClr val="accent1"/>
              </a:solidFill>
            </a:endParaRPr>
          </a:p>
        </p:txBody>
      </p:sp>
    </p:spTree>
    <p:extLst>
      <p:ext uri="{BB962C8B-B14F-4D97-AF65-F5344CB8AC3E}">
        <p14:creationId xmlns:p14="http://schemas.microsoft.com/office/powerpoint/2010/main" val="2068313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19647" y="327763"/>
            <a:ext cx="7202487" cy="939800"/>
          </a:xfrm>
        </p:spPr>
        <p:txBody>
          <a:bodyPr/>
          <a:lstStyle/>
          <a:p>
            <a:r>
              <a:rPr lang="el-GR" sz="2800" b="1" dirty="0">
                <a:solidFill>
                  <a:schemeClr val="tx2"/>
                </a:solidFill>
              </a:rPr>
              <a:t>ΣΧΕΤΙΚΗ ΝΟΜΟΘΕΣΙΑ</a:t>
            </a:r>
            <a:endParaRPr lang="en-GB" sz="2800" b="1" dirty="0">
              <a:solidFill>
                <a:schemeClr val="tx2"/>
              </a:solidFill>
            </a:endParaRPr>
          </a:p>
        </p:txBody>
      </p:sp>
      <p:sp>
        <p:nvSpPr>
          <p:cNvPr id="4" name="Rectangle 3"/>
          <p:cNvSpPr/>
          <p:nvPr/>
        </p:nvSpPr>
        <p:spPr>
          <a:xfrm>
            <a:off x="877741" y="1499772"/>
            <a:ext cx="2647584" cy="523220"/>
          </a:xfrm>
          <a:prstGeom prst="rect">
            <a:avLst/>
          </a:prstGeom>
        </p:spPr>
        <p:txBody>
          <a:bodyPr wrap="none">
            <a:spAutoFit/>
          </a:bodyPr>
          <a:lstStyle/>
          <a:p>
            <a:r>
              <a:rPr lang="el-GR" sz="2800" b="1" dirty="0">
                <a:solidFill>
                  <a:schemeClr val="accent1"/>
                </a:solidFill>
              </a:rPr>
              <a:t>Πειραματόζωα</a:t>
            </a:r>
            <a:endParaRPr lang="el-GR" sz="2800" dirty="0">
              <a:solidFill>
                <a:schemeClr val="accent1"/>
              </a:solidFill>
            </a:endParaRPr>
          </a:p>
        </p:txBody>
      </p:sp>
      <p:sp>
        <p:nvSpPr>
          <p:cNvPr id="3" name="Rectangle 2"/>
          <p:cNvSpPr/>
          <p:nvPr/>
        </p:nvSpPr>
        <p:spPr>
          <a:xfrm>
            <a:off x="877740" y="2104994"/>
            <a:ext cx="11314259" cy="1200329"/>
          </a:xfrm>
          <a:prstGeom prst="rect">
            <a:avLst/>
          </a:prstGeom>
        </p:spPr>
        <p:txBody>
          <a:bodyPr wrap="square">
            <a:spAutoFit/>
          </a:bodyPr>
          <a:lstStyle/>
          <a:p>
            <a:r>
              <a:rPr lang="el-GR" dirty="0"/>
              <a:t>Τα πειραματόζωα προστατεύονται από το </a:t>
            </a:r>
            <a:r>
              <a:rPr lang="el-GR" dirty="0">
                <a:solidFill>
                  <a:srgbClr val="00B0F0"/>
                </a:solidFill>
              </a:rPr>
              <a:t>Προεδρικό Διάταγμα 56/2013 </a:t>
            </a:r>
            <a:r>
              <a:rPr lang="el-GR" dirty="0"/>
              <a:t>που εναρμονίζει την εθνική μας νομοθεσία με </a:t>
            </a:r>
            <a:r>
              <a:rPr lang="el-GR" dirty="0">
                <a:solidFill>
                  <a:srgbClr val="00B0F0"/>
                </a:solidFill>
              </a:rPr>
              <a:t>την κοινοτική οδηγία 2010/63  </a:t>
            </a:r>
            <a:r>
              <a:rPr lang="el-GR" dirty="0"/>
              <a:t>και τον </a:t>
            </a:r>
            <a:r>
              <a:rPr lang="el-GR" dirty="0">
                <a:solidFill>
                  <a:srgbClr val="00B0F0"/>
                </a:solidFill>
              </a:rPr>
              <a:t>νόμο 2015/2001</a:t>
            </a:r>
            <a:r>
              <a:rPr lang="el-GR" dirty="0"/>
              <a:t>, ο οποίος ενσωματώνει στο εθνικό δίκαιο την Σύμβαση του Συμβουλίου της Ευρώπης για τα σπονδυλωτά ζώα που χρησιμοποιούνται για ερευνητικούς και άλλους επιστημονικούς σκοπούς.</a:t>
            </a:r>
          </a:p>
        </p:txBody>
      </p:sp>
      <p:sp>
        <p:nvSpPr>
          <p:cNvPr id="5" name="Rectangle 4"/>
          <p:cNvSpPr/>
          <p:nvPr/>
        </p:nvSpPr>
        <p:spPr>
          <a:xfrm>
            <a:off x="854147" y="3995678"/>
            <a:ext cx="11064951" cy="2862322"/>
          </a:xfrm>
          <a:prstGeom prst="rect">
            <a:avLst/>
          </a:prstGeom>
        </p:spPr>
        <p:txBody>
          <a:bodyPr wrap="square">
            <a:spAutoFit/>
          </a:bodyPr>
          <a:lstStyle/>
          <a:p>
            <a:pPr algn="just"/>
            <a:r>
              <a:rPr lang="el-GR" b="1" dirty="0"/>
              <a:t>Γενικού ενδιαφέροντος</a:t>
            </a:r>
            <a:r>
              <a:rPr lang="el-GR" dirty="0"/>
              <a:t> νομοθετικό κείμενο στη </a:t>
            </a:r>
            <a:r>
              <a:rPr lang="el-GR" dirty="0" err="1"/>
              <a:t>Βιοϊατρική</a:t>
            </a:r>
            <a:r>
              <a:rPr lang="el-GR" dirty="0"/>
              <a:t> αποτελεί η Σύμβαση του Συμβουλίου της Ευρώπης για τα Ανθρώπινα Δικαιώματα και τη </a:t>
            </a:r>
            <a:r>
              <a:rPr lang="el-GR" dirty="0" err="1"/>
              <a:t>Βιοϊατρική</a:t>
            </a:r>
            <a:r>
              <a:rPr lang="el-GR" dirty="0"/>
              <a:t>, γνωστή και ως Σύμβαση του Οβιέδο, την οποία έχει ενσωματώσει η Ελλάδα στην νομοθεσία της με τον </a:t>
            </a:r>
            <a:r>
              <a:rPr lang="el-GR" dirty="0">
                <a:hlinkClick r:id="rId2"/>
              </a:rPr>
              <a:t>νόμο 2619/1998</a:t>
            </a:r>
            <a:r>
              <a:rPr lang="el-GR" dirty="0"/>
              <a:t>.</a:t>
            </a:r>
            <a:br>
              <a:rPr lang="el-GR" dirty="0"/>
            </a:br>
            <a:r>
              <a:rPr lang="el-GR" dirty="0"/>
              <a:t>Ιδιαίτερο ενδιαφέρον επίσης παρουσιάζει το πρόσφατο </a:t>
            </a:r>
            <a:r>
              <a:rPr lang="el-GR" dirty="0">
                <a:hlinkClick r:id="rId3"/>
              </a:rPr>
              <a:t>Πρόσθετο Πρωτόκολλο της Σύμβασης για την </a:t>
            </a:r>
            <a:r>
              <a:rPr lang="el-GR" dirty="0" err="1">
                <a:hlinkClick r:id="rId3"/>
              </a:rPr>
              <a:t>βιοϊατρική</a:t>
            </a:r>
            <a:r>
              <a:rPr lang="el-GR" dirty="0">
                <a:hlinkClick r:id="rId3"/>
              </a:rPr>
              <a:t> έρευνα</a:t>
            </a:r>
            <a:r>
              <a:rPr lang="el-GR" dirty="0"/>
              <a:t>, το οποίο και έχει υπογράψει η Ελλάδα και η </a:t>
            </a:r>
            <a:r>
              <a:rPr lang="el-GR" dirty="0">
                <a:hlinkClick r:id="rId4"/>
              </a:rPr>
              <a:t>Διακήρυξη της UNESCO για το Ανθρώπινο </a:t>
            </a:r>
            <a:r>
              <a:rPr lang="el-GR" dirty="0" err="1">
                <a:hlinkClick r:id="rId4"/>
              </a:rPr>
              <a:t>Γονιδίωμα</a:t>
            </a:r>
            <a:r>
              <a:rPr lang="el-GR" dirty="0"/>
              <a:t>, η οποία παρόλο που δεν έχει δεσμευτική ισχύ, αποτελεί βασικό κείμενο αναφοράς.</a:t>
            </a:r>
          </a:p>
          <a:p>
            <a:pPr algn="just"/>
            <a:r>
              <a:rPr lang="el-GR" dirty="0"/>
              <a:t>Ειδικότερα θέματα </a:t>
            </a:r>
            <a:r>
              <a:rPr lang="el-GR" dirty="0" err="1"/>
              <a:t>βιοϊατρικής</a:t>
            </a:r>
            <a:r>
              <a:rPr lang="el-GR" dirty="0"/>
              <a:t>, όπως αυτό των </a:t>
            </a:r>
            <a:r>
              <a:rPr lang="el-GR" b="1" dirty="0"/>
              <a:t>κλινικών μελετών φαρμάκων</a:t>
            </a:r>
            <a:r>
              <a:rPr lang="el-GR" dirty="0"/>
              <a:t> ρυθμίζεται από την </a:t>
            </a:r>
            <a:r>
              <a:rPr lang="el-GR" dirty="0">
                <a:hlinkClick r:id="rId5"/>
              </a:rPr>
              <a:t>υπουργική απόφαση ΔΥΓ/89292</a:t>
            </a:r>
            <a:r>
              <a:rPr lang="el-GR" dirty="0"/>
              <a:t> του 2003, η οποία ενσωματώνει στο εθνικό μας δίκαιο την κοινοτική οδηγία 2001/20, όπως επίσης και από την πρόσφατη </a:t>
            </a:r>
            <a:r>
              <a:rPr lang="el-GR" dirty="0">
                <a:hlinkClick r:id="rId6"/>
              </a:rPr>
              <a:t>κοινοτική οδηγία 2005/28</a:t>
            </a:r>
            <a:r>
              <a:rPr lang="el-GR" dirty="0"/>
              <a:t> που ενσωματώθηκε στο εθνικό μας δίκαιο με την </a:t>
            </a:r>
            <a:r>
              <a:rPr lang="el-GR" dirty="0">
                <a:hlinkClick r:id="rId7"/>
              </a:rPr>
              <a:t>υπουργική απόφαση ΔΥΓ3α/79602</a:t>
            </a:r>
            <a:r>
              <a:rPr lang="el-GR" dirty="0"/>
              <a:t>.</a:t>
            </a:r>
            <a:endParaRPr lang="el-GR" dirty="0">
              <a:effectLst/>
            </a:endParaRPr>
          </a:p>
        </p:txBody>
      </p:sp>
      <p:sp>
        <p:nvSpPr>
          <p:cNvPr id="7" name="Rectangle 6"/>
          <p:cNvSpPr/>
          <p:nvPr/>
        </p:nvSpPr>
        <p:spPr>
          <a:xfrm>
            <a:off x="877741" y="3387325"/>
            <a:ext cx="1986441" cy="523220"/>
          </a:xfrm>
          <a:prstGeom prst="rect">
            <a:avLst/>
          </a:prstGeom>
        </p:spPr>
        <p:txBody>
          <a:bodyPr wrap="none">
            <a:spAutoFit/>
          </a:bodyPr>
          <a:lstStyle/>
          <a:p>
            <a:r>
              <a:rPr lang="el-GR" sz="2800" b="1" dirty="0" err="1">
                <a:solidFill>
                  <a:schemeClr val="accent1"/>
                </a:solidFill>
              </a:rPr>
              <a:t>Βιοϊατρική</a:t>
            </a:r>
            <a:endParaRPr lang="el-GR" sz="2800" dirty="0">
              <a:solidFill>
                <a:schemeClr val="accent1"/>
              </a:solidFill>
            </a:endParaRPr>
          </a:p>
        </p:txBody>
      </p:sp>
    </p:spTree>
    <p:extLst>
      <p:ext uri="{BB962C8B-B14F-4D97-AF65-F5344CB8AC3E}">
        <p14:creationId xmlns:p14="http://schemas.microsoft.com/office/powerpoint/2010/main" val="20736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Ηθική &amp; Φιλοσοφία</a:t>
            </a:r>
            <a:endParaRPr lang="en-GB" sz="2800" b="1" dirty="0">
              <a:solidFill>
                <a:schemeClr val="bg1"/>
              </a:solidFill>
            </a:endParaRPr>
          </a:p>
        </p:txBody>
      </p:sp>
      <p:sp>
        <p:nvSpPr>
          <p:cNvPr id="4" name="TextBox 3"/>
          <p:cNvSpPr txBox="1"/>
          <p:nvPr/>
        </p:nvSpPr>
        <p:spPr>
          <a:xfrm>
            <a:off x="552893" y="2211571"/>
            <a:ext cx="10611293" cy="2862322"/>
          </a:xfrm>
          <a:prstGeom prst="rect">
            <a:avLst/>
          </a:prstGeom>
          <a:noFill/>
        </p:spPr>
        <p:txBody>
          <a:bodyPr wrap="square" rtlCol="0">
            <a:spAutoFit/>
          </a:bodyPr>
          <a:lstStyle/>
          <a:p>
            <a:r>
              <a:rPr lang="el-GR" dirty="0"/>
              <a:t>H βιοηθική αποτελεί κλάδο της ηθικής φιλοσοφίας, που ασχολείται με την αξιολόγηση της συμπεριφοράς και των πράξεων του ανθρώπου έτσι ώστε να μην εμποδίζονται οι ευεργετικές εφαρμογές της νέας γνώσης (της γενετικής και των νέων τεχνολογιών γενικότερα) και να περιορίζονται οι κίνδυνοι από τις βλαβερές συνέπειές αυτών. </a:t>
            </a:r>
          </a:p>
          <a:p>
            <a:endParaRPr lang="el-GR" dirty="0"/>
          </a:p>
          <a:p>
            <a:r>
              <a:rPr lang="el-GR" dirty="0"/>
              <a:t>Το αντικείμενο της βιοηθικής έχει σχεδόν αποκρυσταλλωθεί, αλλά είναι φυσικό και πρέπον να μένει το πεδίο ανοικτό για τα νέα προβλήματα που δημιουργούνται καθημερινά.</a:t>
            </a:r>
          </a:p>
          <a:p>
            <a:endParaRPr lang="el-GR" dirty="0"/>
          </a:p>
          <a:p>
            <a:r>
              <a:rPr lang="el-GR" dirty="0"/>
              <a:t> Ό,τι είναι ιατρικά εντυπωσιακό δε σημαίνει κατ’ ανάγκη ότι είναι και ηθικά αποδεκτό. Σ’ αυτή την διαπίστωση χρωστάει την ύπαρξή της και η βιοηθική.</a:t>
            </a:r>
          </a:p>
        </p:txBody>
      </p:sp>
    </p:spTree>
    <p:extLst>
      <p:ext uri="{BB962C8B-B14F-4D97-AF65-F5344CB8AC3E}">
        <p14:creationId xmlns:p14="http://schemas.microsoft.com/office/powerpoint/2010/main" val="1898426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73704" y="168275"/>
            <a:ext cx="7202487" cy="939800"/>
          </a:xfrm>
        </p:spPr>
        <p:txBody>
          <a:bodyPr/>
          <a:lstStyle/>
          <a:p>
            <a:r>
              <a:rPr lang="el-GR" sz="2800" b="1" dirty="0">
                <a:solidFill>
                  <a:schemeClr val="accent1"/>
                </a:solidFill>
              </a:rPr>
              <a:t>Πατέντες</a:t>
            </a:r>
            <a:endParaRPr lang="en-GB" sz="2800" b="1" dirty="0">
              <a:solidFill>
                <a:schemeClr val="accent1"/>
              </a:solidFill>
            </a:endParaRPr>
          </a:p>
        </p:txBody>
      </p:sp>
      <p:sp>
        <p:nvSpPr>
          <p:cNvPr id="2" name="Rectangle 1"/>
          <p:cNvSpPr/>
          <p:nvPr/>
        </p:nvSpPr>
        <p:spPr>
          <a:xfrm>
            <a:off x="473704" y="699866"/>
            <a:ext cx="10935031" cy="923330"/>
          </a:xfrm>
          <a:prstGeom prst="rect">
            <a:avLst/>
          </a:prstGeom>
        </p:spPr>
        <p:txBody>
          <a:bodyPr wrap="square">
            <a:spAutoFit/>
          </a:bodyPr>
          <a:lstStyle/>
          <a:p>
            <a:br>
              <a:rPr lang="el-GR" dirty="0"/>
            </a:br>
            <a:r>
              <a:rPr lang="el-GR" dirty="0"/>
              <a:t>Το </a:t>
            </a:r>
            <a:r>
              <a:rPr lang="el-GR" dirty="0">
                <a:hlinkClick r:id="rId2"/>
              </a:rPr>
              <a:t>Προεδρικό Διάταγμα 321/2001</a:t>
            </a:r>
            <a:r>
              <a:rPr lang="el-GR" dirty="0"/>
              <a:t>  που ενσωματώνει την κοινοτική οδηγία 98/44 ρυθμίζει το ζήτημα των διπλωμάτων ευρεσιτεχνίας στην βιοτεχνολογία.</a:t>
            </a:r>
          </a:p>
        </p:txBody>
      </p:sp>
      <p:sp>
        <p:nvSpPr>
          <p:cNvPr id="3" name="Rectangle 2"/>
          <p:cNvSpPr/>
          <p:nvPr/>
        </p:nvSpPr>
        <p:spPr>
          <a:xfrm>
            <a:off x="473704" y="2561917"/>
            <a:ext cx="11718296" cy="1200329"/>
          </a:xfrm>
          <a:prstGeom prst="rect">
            <a:avLst/>
          </a:prstGeom>
        </p:spPr>
        <p:txBody>
          <a:bodyPr wrap="square">
            <a:spAutoFit/>
          </a:bodyPr>
          <a:lstStyle/>
          <a:p>
            <a:r>
              <a:rPr lang="el-GR" dirty="0"/>
              <a:t>Η Ελλάδα έχει ενσωματώσει με την </a:t>
            </a:r>
            <a:r>
              <a:rPr lang="el-GR" dirty="0">
                <a:hlinkClick r:id="rId3"/>
              </a:rPr>
              <a:t>Υπουργική Απόφαση Φ.0546/1/ΑΣ 723/Μ.4898</a:t>
            </a:r>
            <a:r>
              <a:rPr lang="el-GR" dirty="0"/>
              <a:t> το </a:t>
            </a:r>
            <a:r>
              <a:rPr lang="el-GR" dirty="0" err="1"/>
              <a:t>Προσθετο</a:t>
            </a:r>
            <a:r>
              <a:rPr lang="el-GR" dirty="0"/>
              <a:t> Πρωτόκολλο της Σύμβασης του Οβιέδο που απαγορεύει την κλωνοποίηση ανθρωπίνων όντων.</a:t>
            </a:r>
          </a:p>
          <a:p>
            <a:r>
              <a:rPr lang="el-GR" dirty="0" err="1"/>
              <a:t>Επιπλεόν</a:t>
            </a:r>
            <a:r>
              <a:rPr lang="el-GR" dirty="0"/>
              <a:t>, η αναπαραγωγική κλωνοποίηση απαγορεύεται ρητά από το άρθρο 1455 του </a:t>
            </a:r>
            <a:r>
              <a:rPr lang="el-GR" dirty="0">
                <a:hlinkClick r:id="rId4"/>
              </a:rPr>
              <a:t>νόμου 3089/2002</a:t>
            </a:r>
            <a:r>
              <a:rPr lang="el-GR" dirty="0"/>
              <a:t>, ενώ το άρθρο 26 του </a:t>
            </a:r>
            <a:r>
              <a:rPr lang="el-GR" dirty="0">
                <a:hlinkClick r:id="rId5"/>
              </a:rPr>
              <a:t>νόμου 3305/2005</a:t>
            </a:r>
            <a:r>
              <a:rPr lang="el-GR" dirty="0"/>
              <a:t> προβλέπει ποινή κάθειρξης μέχρι 15 ετών για τους παραβάτες.</a:t>
            </a:r>
          </a:p>
        </p:txBody>
      </p:sp>
      <p:sp>
        <p:nvSpPr>
          <p:cNvPr id="6" name="Rectangle 5"/>
          <p:cNvSpPr/>
          <p:nvPr/>
        </p:nvSpPr>
        <p:spPr>
          <a:xfrm>
            <a:off x="473704" y="1893177"/>
            <a:ext cx="2721899" cy="523220"/>
          </a:xfrm>
          <a:prstGeom prst="rect">
            <a:avLst/>
          </a:prstGeom>
        </p:spPr>
        <p:txBody>
          <a:bodyPr wrap="none">
            <a:spAutoFit/>
          </a:bodyPr>
          <a:lstStyle/>
          <a:p>
            <a:r>
              <a:rPr lang="el-GR" sz="2800" b="1" dirty="0">
                <a:solidFill>
                  <a:schemeClr val="accent1"/>
                </a:solidFill>
              </a:rPr>
              <a:t>Κλωνοποίηση </a:t>
            </a:r>
            <a:endParaRPr lang="el-GR" sz="2800" dirty="0">
              <a:solidFill>
                <a:schemeClr val="accent1"/>
              </a:solidFill>
            </a:endParaRPr>
          </a:p>
        </p:txBody>
      </p:sp>
      <p:sp>
        <p:nvSpPr>
          <p:cNvPr id="7" name="Rectangle 6"/>
          <p:cNvSpPr/>
          <p:nvPr/>
        </p:nvSpPr>
        <p:spPr>
          <a:xfrm>
            <a:off x="473704" y="4549676"/>
            <a:ext cx="11366205" cy="2308324"/>
          </a:xfrm>
          <a:prstGeom prst="rect">
            <a:avLst/>
          </a:prstGeom>
        </p:spPr>
        <p:txBody>
          <a:bodyPr wrap="square">
            <a:spAutoFit/>
          </a:bodyPr>
          <a:lstStyle/>
          <a:p>
            <a:r>
              <a:rPr lang="el-GR" dirty="0"/>
              <a:t>Οι εκτεταμένες εφαρμογές της βιοτεχνολογίας στη διαχείριση του φυσικού περιβάλλοντος, ιδίως με την δημιουργία γενετικά τροποποιημένων οργανισμών (Γ.Τ.Ο.), καλύπτουν ένα διαρκώς αυξανόμενο τμήμα της γεωργικής παραγωγής διεθνώς και συνδέουν την βιοηθική με τον οικολογικό προβληματισμό.</a:t>
            </a:r>
          </a:p>
          <a:p>
            <a:endParaRPr lang="el-GR" dirty="0"/>
          </a:p>
          <a:p>
            <a:r>
              <a:rPr lang="el-GR" dirty="0"/>
              <a:t>Τα κυριότερα νομοθετικά κείμενα στον τομέα αυτό είναι η </a:t>
            </a:r>
            <a:r>
              <a:rPr lang="el-GR" dirty="0">
                <a:solidFill>
                  <a:srgbClr val="00B0F0"/>
                </a:solidFill>
              </a:rPr>
              <a:t>Σύμβαση του ΟΗΕ για την βιολογική ποικιλότητα</a:t>
            </a:r>
            <a:r>
              <a:rPr lang="el-GR" dirty="0"/>
              <a:t>, που ενσωματώθηκε στο εθνικό δίκαιο με τον </a:t>
            </a:r>
            <a:r>
              <a:rPr lang="el-GR" dirty="0">
                <a:solidFill>
                  <a:srgbClr val="00B0F0"/>
                </a:solidFill>
              </a:rPr>
              <a:t>ν.2204/1994</a:t>
            </a:r>
            <a:r>
              <a:rPr lang="el-GR" dirty="0"/>
              <a:t>, και το συνοδευτικό της Πρωτόκολλο για την </a:t>
            </a:r>
            <a:r>
              <a:rPr lang="el-GR" dirty="0" err="1"/>
              <a:t>Βιοασφάλεια</a:t>
            </a:r>
            <a:r>
              <a:rPr lang="el-GR" dirty="0"/>
              <a:t>, που ενσωματώθηκε στο κοινοτικό και εθνικό δίκαιο με τον </a:t>
            </a:r>
            <a:r>
              <a:rPr lang="el-GR" dirty="0">
                <a:solidFill>
                  <a:srgbClr val="00B0F0"/>
                </a:solidFill>
              </a:rPr>
              <a:t>Κανονισμό 1946/2003</a:t>
            </a:r>
            <a:r>
              <a:rPr lang="el-GR" dirty="0"/>
              <a:t>, και αφορά την διασυνοριακή διακίνηση Γ.Τ.Ο.</a:t>
            </a:r>
          </a:p>
        </p:txBody>
      </p:sp>
      <p:sp>
        <p:nvSpPr>
          <p:cNvPr id="9" name="Rectangle 8"/>
          <p:cNvSpPr/>
          <p:nvPr/>
        </p:nvSpPr>
        <p:spPr>
          <a:xfrm>
            <a:off x="562308" y="3907766"/>
            <a:ext cx="2894254" cy="523220"/>
          </a:xfrm>
          <a:prstGeom prst="rect">
            <a:avLst/>
          </a:prstGeom>
        </p:spPr>
        <p:txBody>
          <a:bodyPr wrap="none">
            <a:spAutoFit/>
          </a:bodyPr>
          <a:lstStyle/>
          <a:p>
            <a:r>
              <a:rPr lang="el-GR" sz="2800" b="1" dirty="0">
                <a:solidFill>
                  <a:schemeClr val="accent1"/>
                </a:solidFill>
              </a:rPr>
              <a:t>Βιοποικιλότητα </a:t>
            </a:r>
            <a:endParaRPr lang="el-GR" sz="2800" dirty="0">
              <a:solidFill>
                <a:schemeClr val="accent1"/>
              </a:solidFill>
            </a:endParaRPr>
          </a:p>
        </p:txBody>
      </p:sp>
    </p:spTree>
    <p:extLst>
      <p:ext uri="{BB962C8B-B14F-4D97-AF65-F5344CB8AC3E}">
        <p14:creationId xmlns:p14="http://schemas.microsoft.com/office/powerpoint/2010/main" val="1804628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43173" y="116176"/>
            <a:ext cx="9853965" cy="1143476"/>
          </a:xfrm>
        </p:spPr>
        <p:txBody>
          <a:bodyPr/>
          <a:lstStyle/>
          <a:p>
            <a:pPr algn="ctr"/>
            <a:r>
              <a:rPr lang="el-GR" dirty="0"/>
              <a:t>Βιοηθική – πηγές ενημέρωσης </a:t>
            </a:r>
          </a:p>
        </p:txBody>
      </p:sp>
      <p:sp>
        <p:nvSpPr>
          <p:cNvPr id="2" name="Rectangle 1"/>
          <p:cNvSpPr>
            <a:spLocks noChangeArrowheads="1"/>
          </p:cNvSpPr>
          <p:nvPr/>
        </p:nvSpPr>
        <p:spPr bwMode="auto">
          <a:xfrm>
            <a:off x="2254102" y="25518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2"/>
              </a:rPr>
              <a:t>Life</a:t>
            </a:r>
            <a:r>
              <a:rPr kumimoji="0" lang="el-GR" sz="1800" b="0" i="0" u="none" strike="noStrike" cap="none" normalizeH="0" baseline="0" dirty="0">
                <a:ln>
                  <a:noFill/>
                </a:ln>
                <a:solidFill>
                  <a:schemeClr val="tx1"/>
                </a:solidFill>
                <a:effectLst/>
                <a:latin typeface="Arial" panose="020B0604020202020204" pitchFamily="34" charset="0"/>
                <a:hlinkClick r:id="rId2"/>
              </a:rPr>
              <a:t> </a:t>
            </a:r>
            <a:r>
              <a:rPr kumimoji="0" lang="el-GR" sz="1800" b="0" i="0" u="none" strike="noStrike" cap="none" normalizeH="0" baseline="0" dirty="0" err="1">
                <a:ln>
                  <a:noFill/>
                </a:ln>
                <a:solidFill>
                  <a:schemeClr val="tx1"/>
                </a:solidFill>
                <a:effectLst/>
                <a:latin typeface="Arial" panose="020B0604020202020204" pitchFamily="34" charset="0"/>
                <a:hlinkClick r:id="rId2"/>
              </a:rPr>
              <a:t>sciences</a:t>
            </a:r>
            <a:r>
              <a:rPr kumimoji="0" lang="el-GR" sz="1800" b="0" i="0" u="none" strike="noStrike" cap="none" normalizeH="0" baseline="0" dirty="0">
                <a:ln>
                  <a:noFill/>
                </a:ln>
                <a:solidFill>
                  <a:schemeClr val="tx1"/>
                </a:solidFill>
                <a:effectLst/>
                <a:latin typeface="Arial" panose="020B0604020202020204" pitchFamily="34" charset="0"/>
                <a:hlinkClick r:id="rId2"/>
              </a:rPr>
              <a:t> and </a:t>
            </a:r>
            <a:r>
              <a:rPr kumimoji="0" lang="el-GR" sz="1800" b="0" i="0" u="none" strike="noStrike" cap="none" normalizeH="0" baseline="0" dirty="0" err="1">
                <a:ln>
                  <a:noFill/>
                </a:ln>
                <a:solidFill>
                  <a:schemeClr val="tx1"/>
                </a:solidFill>
                <a:effectLst/>
                <a:latin typeface="Arial" panose="020B0604020202020204" pitchFamily="34" charset="0"/>
                <a:hlinkClick r:id="rId2"/>
              </a:rPr>
              <a:t>biotechnology</a:t>
            </a:r>
            <a:r>
              <a:rPr kumimoji="0" lang="el-GR" sz="1800" b="0" i="0" u="none" strike="noStrike" cap="none" normalizeH="0" baseline="0" dirty="0">
                <a:ln>
                  <a:noFill/>
                </a:ln>
                <a:solidFill>
                  <a:schemeClr val="tx1"/>
                </a:solidFill>
                <a:effectLst/>
                <a:latin typeface="Arial" panose="020B0604020202020204" pitchFamily="34" charset="0"/>
                <a:hlinkClick r:id="rId2"/>
              </a:rPr>
              <a:t> </a:t>
            </a:r>
            <a:r>
              <a:rPr kumimoji="0" lang="el-GR" sz="1800" b="0" i="0" u="none" strike="noStrike" cap="none" normalizeH="0" baseline="0" dirty="0" err="1">
                <a:ln>
                  <a:noFill/>
                </a:ln>
                <a:solidFill>
                  <a:schemeClr val="tx1"/>
                </a:solidFill>
                <a:effectLst/>
                <a:latin typeface="Arial" panose="020B0604020202020204" pitchFamily="34" charset="0"/>
                <a:hlinkClick r:id="rId2"/>
              </a:rPr>
              <a:t>website</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3"/>
              </a:rPr>
              <a:t>Website</a:t>
            </a:r>
            <a:r>
              <a:rPr kumimoji="0" lang="el-GR" sz="1800" b="0" i="0" u="none" strike="noStrike" cap="none" normalizeH="0" baseline="0" dirty="0">
                <a:ln>
                  <a:noFill/>
                </a:ln>
                <a:solidFill>
                  <a:schemeClr val="tx1"/>
                </a:solidFill>
                <a:effectLst/>
                <a:latin typeface="Arial" panose="020B0604020202020204" pitchFamily="34" charset="0"/>
                <a:hlinkClick r:id="rId3"/>
              </a:rPr>
              <a:t> of the European </a:t>
            </a:r>
            <a:r>
              <a:rPr kumimoji="0" lang="el-GR" sz="1800" b="0" i="0" u="none" strike="noStrike" cap="none" normalizeH="0" baseline="0" dirty="0" err="1">
                <a:ln>
                  <a:noFill/>
                </a:ln>
                <a:solidFill>
                  <a:schemeClr val="tx1"/>
                </a:solidFill>
                <a:effectLst/>
                <a:latin typeface="Arial" panose="020B0604020202020204" pitchFamily="34" charset="0"/>
                <a:hlinkClick r:id="rId3"/>
              </a:rPr>
              <a:t>Group</a:t>
            </a:r>
            <a:r>
              <a:rPr kumimoji="0" lang="el-GR" sz="1800" b="0" i="0" u="none" strike="noStrike" cap="none" normalizeH="0" baseline="0" dirty="0">
                <a:ln>
                  <a:noFill/>
                </a:ln>
                <a:solidFill>
                  <a:schemeClr val="tx1"/>
                </a:solidFill>
                <a:effectLst/>
                <a:latin typeface="Arial" panose="020B0604020202020204" pitchFamily="34" charset="0"/>
                <a:hlinkClick r:id="rId3"/>
              </a:rPr>
              <a:t> on </a:t>
            </a:r>
            <a:r>
              <a:rPr kumimoji="0" lang="el-GR" sz="1800" b="0" i="0" u="none" strike="noStrike" cap="none" normalizeH="0" baseline="0" dirty="0" err="1">
                <a:ln>
                  <a:noFill/>
                </a:ln>
                <a:solidFill>
                  <a:schemeClr val="tx1"/>
                </a:solidFill>
                <a:effectLst/>
                <a:latin typeface="Arial" panose="020B0604020202020204" pitchFamily="34" charset="0"/>
                <a:hlinkClick r:id="rId3"/>
              </a:rPr>
              <a:t>Ethics</a:t>
            </a:r>
            <a:r>
              <a:rPr kumimoji="0" lang="el-GR" sz="1800" b="0" i="0" u="none" strike="noStrike" cap="none" normalizeH="0" baseline="0" dirty="0">
                <a:ln>
                  <a:noFill/>
                </a:ln>
                <a:solidFill>
                  <a:schemeClr val="tx1"/>
                </a:solidFill>
                <a:effectLst/>
                <a:latin typeface="Arial" panose="020B0604020202020204" pitchFamily="34" charset="0"/>
                <a:hlinkClick r:id="rId3"/>
              </a:rPr>
              <a:t> in </a:t>
            </a:r>
            <a:r>
              <a:rPr kumimoji="0" lang="el-GR" sz="1800" b="0" i="0" u="none" strike="noStrike" cap="none" normalizeH="0" baseline="0" dirty="0" err="1">
                <a:ln>
                  <a:noFill/>
                </a:ln>
                <a:solidFill>
                  <a:schemeClr val="tx1"/>
                </a:solidFill>
                <a:effectLst/>
                <a:latin typeface="Arial" panose="020B0604020202020204" pitchFamily="34" charset="0"/>
                <a:hlinkClick r:id="rId3"/>
              </a:rPr>
              <a:t>Science</a:t>
            </a:r>
            <a:r>
              <a:rPr kumimoji="0" lang="el-GR" sz="1800" b="0" i="0" u="none" strike="noStrike" cap="none" normalizeH="0" baseline="0" dirty="0">
                <a:ln>
                  <a:noFill/>
                </a:ln>
                <a:solidFill>
                  <a:schemeClr val="tx1"/>
                </a:solidFill>
                <a:effectLst/>
                <a:latin typeface="Arial" panose="020B0604020202020204" pitchFamily="34" charset="0"/>
                <a:hlinkClick r:id="rId3"/>
              </a:rPr>
              <a:t> and </a:t>
            </a:r>
            <a:r>
              <a:rPr kumimoji="0" lang="el-GR" sz="1800" b="0" i="0" u="none" strike="noStrike" cap="none" normalizeH="0" baseline="0" dirty="0" err="1">
                <a:ln>
                  <a:noFill/>
                </a:ln>
                <a:solidFill>
                  <a:schemeClr val="tx1"/>
                </a:solidFill>
                <a:effectLst/>
                <a:latin typeface="Arial" panose="020B0604020202020204" pitchFamily="34" charset="0"/>
                <a:hlinkClick r:id="rId3"/>
              </a:rPr>
              <a:t>New</a:t>
            </a:r>
            <a:r>
              <a:rPr kumimoji="0" lang="el-GR" sz="1800" b="0" i="0" u="none" strike="noStrike" cap="none" normalizeH="0" baseline="0" dirty="0">
                <a:ln>
                  <a:noFill/>
                </a:ln>
                <a:solidFill>
                  <a:schemeClr val="tx1"/>
                </a:solidFill>
                <a:effectLst/>
                <a:latin typeface="Arial" panose="020B0604020202020204" pitchFamily="34" charset="0"/>
                <a:hlinkClick r:id="rId3"/>
              </a:rPr>
              <a:t> Technologies</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4"/>
              </a:rPr>
              <a:t>Website</a:t>
            </a:r>
            <a:r>
              <a:rPr kumimoji="0" lang="el-GR" sz="1800" b="0" i="0" u="none" strike="noStrike" cap="none" normalizeH="0" baseline="0" dirty="0">
                <a:ln>
                  <a:noFill/>
                </a:ln>
                <a:solidFill>
                  <a:schemeClr val="tx1"/>
                </a:solidFill>
                <a:effectLst/>
                <a:latin typeface="Arial" panose="020B0604020202020204" pitchFamily="34" charset="0"/>
                <a:hlinkClick r:id="rId4"/>
              </a:rPr>
              <a:t> of the European </a:t>
            </a:r>
            <a:r>
              <a:rPr kumimoji="0" lang="el-GR" sz="1800" b="0" i="0" u="none" strike="noStrike" cap="none" normalizeH="0" baseline="0" dirty="0" err="1">
                <a:ln>
                  <a:noFill/>
                </a:ln>
                <a:solidFill>
                  <a:schemeClr val="tx1"/>
                </a:solidFill>
                <a:effectLst/>
                <a:latin typeface="Arial" panose="020B0604020202020204" pitchFamily="34" charset="0"/>
                <a:hlinkClick r:id="rId4"/>
              </a:rPr>
              <a:t>Group</a:t>
            </a:r>
            <a:r>
              <a:rPr kumimoji="0" lang="el-GR" sz="1800" b="0" i="0" u="none" strike="noStrike" cap="none" normalizeH="0" baseline="0" dirty="0">
                <a:ln>
                  <a:noFill/>
                </a:ln>
                <a:solidFill>
                  <a:schemeClr val="tx1"/>
                </a:solidFill>
                <a:effectLst/>
                <a:latin typeface="Arial" panose="020B0604020202020204" pitchFamily="34" charset="0"/>
                <a:hlinkClick r:id="rId4"/>
              </a:rPr>
              <a:t> on </a:t>
            </a:r>
            <a:r>
              <a:rPr kumimoji="0" lang="el-GR" sz="1800" b="0" i="0" u="none" strike="noStrike" cap="none" normalizeH="0" baseline="0" dirty="0" err="1">
                <a:ln>
                  <a:noFill/>
                </a:ln>
                <a:solidFill>
                  <a:schemeClr val="tx1"/>
                </a:solidFill>
                <a:effectLst/>
                <a:latin typeface="Arial" panose="020B0604020202020204" pitchFamily="34" charset="0"/>
                <a:hlinkClick r:id="rId4"/>
              </a:rPr>
              <a:t>Life</a:t>
            </a:r>
            <a:r>
              <a:rPr kumimoji="0" lang="el-GR" sz="1800" b="0" i="0" u="none" strike="noStrike" cap="none" normalizeH="0" baseline="0" dirty="0">
                <a:ln>
                  <a:noFill/>
                </a:ln>
                <a:solidFill>
                  <a:schemeClr val="tx1"/>
                </a:solidFill>
                <a:effectLst/>
                <a:latin typeface="Arial" panose="020B0604020202020204" pitchFamily="34" charset="0"/>
                <a:hlinkClick r:id="rId4"/>
              </a:rPr>
              <a:t> </a:t>
            </a:r>
            <a:r>
              <a:rPr kumimoji="0" lang="el-GR" sz="1800" b="0" i="0" u="none" strike="noStrike" cap="none" normalizeH="0" baseline="0" dirty="0" err="1">
                <a:ln>
                  <a:noFill/>
                </a:ln>
                <a:solidFill>
                  <a:schemeClr val="tx1"/>
                </a:solidFill>
                <a:effectLst/>
                <a:latin typeface="Arial" panose="020B0604020202020204" pitchFamily="34" charset="0"/>
                <a:hlinkClick r:id="rId4"/>
              </a:rPr>
              <a:t>Sciences</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5"/>
              </a:rPr>
              <a:t>Science</a:t>
            </a:r>
            <a:r>
              <a:rPr kumimoji="0" lang="el-GR" sz="1800" b="0" i="0" u="none" strike="noStrike" cap="none" normalizeH="0" baseline="0" dirty="0">
                <a:ln>
                  <a:noFill/>
                </a:ln>
                <a:solidFill>
                  <a:schemeClr val="tx1"/>
                </a:solidFill>
                <a:effectLst/>
                <a:latin typeface="Arial" panose="020B0604020202020204" pitchFamily="34" charset="0"/>
                <a:hlinkClick r:id="rId5"/>
              </a:rPr>
              <a:t> and Society </a:t>
            </a:r>
            <a:r>
              <a:rPr kumimoji="0" lang="el-GR" sz="1800" b="0" i="0" u="none" strike="noStrike" cap="none" normalizeH="0" baseline="0" dirty="0" err="1">
                <a:ln>
                  <a:noFill/>
                </a:ln>
                <a:solidFill>
                  <a:schemeClr val="tx1"/>
                </a:solidFill>
                <a:effectLst/>
                <a:latin typeface="Arial" panose="020B0604020202020204" pitchFamily="34" charset="0"/>
                <a:hlinkClick r:id="rId5"/>
              </a:rPr>
              <a:t>Action</a:t>
            </a:r>
            <a:r>
              <a:rPr kumimoji="0" lang="el-GR" sz="1800" b="0" i="0" u="none" strike="noStrike" cap="none" normalizeH="0" baseline="0" dirty="0">
                <a:ln>
                  <a:noFill/>
                </a:ln>
                <a:solidFill>
                  <a:schemeClr val="tx1"/>
                </a:solidFill>
                <a:effectLst/>
                <a:latin typeface="Arial" panose="020B0604020202020204" pitchFamily="34" charset="0"/>
                <a:hlinkClick r:id="rId5"/>
              </a:rPr>
              <a:t> </a:t>
            </a:r>
            <a:r>
              <a:rPr kumimoji="0" lang="el-GR" sz="1800" b="0" i="0" u="none" strike="noStrike" cap="none" normalizeH="0" baseline="0" dirty="0" err="1">
                <a:ln>
                  <a:noFill/>
                </a:ln>
                <a:solidFill>
                  <a:schemeClr val="tx1"/>
                </a:solidFill>
                <a:effectLst/>
                <a:latin typeface="Arial" panose="020B0604020202020204" pitchFamily="34" charset="0"/>
                <a:hlinkClick r:id="rId5"/>
              </a:rPr>
              <a:t>Plan</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6"/>
              </a:rPr>
              <a:t>Public</a:t>
            </a:r>
            <a:r>
              <a:rPr kumimoji="0" lang="el-GR" sz="1800" b="0" i="0" u="none" strike="noStrike" cap="none" normalizeH="0" baseline="0" dirty="0">
                <a:ln>
                  <a:noFill/>
                </a:ln>
                <a:solidFill>
                  <a:schemeClr val="tx1"/>
                </a:solidFill>
                <a:effectLst/>
                <a:latin typeface="Arial" panose="020B0604020202020204" pitchFamily="34" charset="0"/>
                <a:hlinkClick r:id="rId6"/>
              </a:rPr>
              <a:t> </a:t>
            </a:r>
            <a:r>
              <a:rPr kumimoji="0" lang="el-GR" sz="1800" b="0" i="0" u="none" strike="noStrike" cap="none" normalizeH="0" baseline="0" dirty="0" err="1">
                <a:ln>
                  <a:noFill/>
                </a:ln>
                <a:solidFill>
                  <a:schemeClr val="tx1"/>
                </a:solidFill>
                <a:effectLst/>
                <a:latin typeface="Arial" panose="020B0604020202020204" pitchFamily="34" charset="0"/>
                <a:hlinkClick r:id="rId6"/>
              </a:rPr>
              <a:t>discussion</a:t>
            </a:r>
            <a:r>
              <a:rPr kumimoji="0" lang="el-GR" sz="1800" b="0" i="0" u="none" strike="noStrike" cap="none" normalizeH="0" baseline="0" dirty="0">
                <a:ln>
                  <a:noFill/>
                </a:ln>
                <a:solidFill>
                  <a:schemeClr val="tx1"/>
                </a:solidFill>
                <a:effectLst/>
                <a:latin typeface="Arial" panose="020B0604020202020204" pitchFamily="34" charset="0"/>
                <a:hlinkClick r:id="rId6"/>
              </a:rPr>
              <a:t> </a:t>
            </a:r>
            <a:r>
              <a:rPr kumimoji="0" lang="el-GR" sz="1800" b="0" i="0" u="none" strike="noStrike" cap="none" normalizeH="0" baseline="0" dirty="0" err="1">
                <a:ln>
                  <a:noFill/>
                </a:ln>
                <a:solidFill>
                  <a:schemeClr val="tx1"/>
                </a:solidFill>
                <a:effectLst/>
                <a:latin typeface="Arial" panose="020B0604020202020204" pitchFamily="34" charset="0"/>
                <a:hlinkClick r:id="rId6"/>
              </a:rPr>
              <a:t>platforms</a:t>
            </a:r>
            <a:r>
              <a:rPr kumimoji="0" lang="el-GR" sz="1800" b="0" i="0" u="none" strike="noStrike" cap="none" normalizeH="0" baseline="0" dirty="0">
                <a:ln>
                  <a:noFill/>
                </a:ln>
                <a:solidFill>
                  <a:schemeClr val="tx1"/>
                </a:solidFill>
                <a:effectLst/>
                <a:latin typeface="Arial" panose="020B0604020202020204" pitchFamily="34" charset="0"/>
                <a:hlinkClick r:id="rId6"/>
              </a:rPr>
              <a:t> on </a:t>
            </a:r>
            <a:r>
              <a:rPr kumimoji="0" lang="el-GR" sz="1800" b="0" i="0" u="none" strike="noStrike" cap="none" normalizeH="0" baseline="0" dirty="0" err="1">
                <a:ln>
                  <a:noFill/>
                </a:ln>
                <a:solidFill>
                  <a:schemeClr val="tx1"/>
                </a:solidFill>
                <a:effectLst/>
                <a:latin typeface="Arial" panose="020B0604020202020204" pitchFamily="34" charset="0"/>
                <a:hlinkClick r:id="rId6"/>
              </a:rPr>
              <a:t>genetics</a:t>
            </a:r>
            <a:r>
              <a:rPr kumimoji="0" lang="el-GR" sz="1800" b="0" i="0" u="none" strike="noStrike" cap="none" normalizeH="0" baseline="0" dirty="0">
                <a:ln>
                  <a:noFill/>
                </a:ln>
                <a:solidFill>
                  <a:schemeClr val="tx1"/>
                </a:solidFill>
                <a:effectLst/>
                <a:latin typeface="Arial" panose="020B0604020202020204" pitchFamily="34" charset="0"/>
                <a:hlinkClick r:id="rId6"/>
              </a:rPr>
              <a:t> (2000)</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7"/>
              </a:rPr>
              <a:t>Public</a:t>
            </a:r>
            <a:r>
              <a:rPr kumimoji="0" lang="el-GR" sz="1800" b="0" i="0" u="none" strike="noStrike" cap="none" normalizeH="0" baseline="0" dirty="0">
                <a:ln>
                  <a:noFill/>
                </a:ln>
                <a:solidFill>
                  <a:schemeClr val="tx1"/>
                </a:solidFill>
                <a:effectLst/>
                <a:latin typeface="Arial" panose="020B0604020202020204" pitchFamily="34" charset="0"/>
                <a:hlinkClick r:id="rId7"/>
              </a:rPr>
              <a:t> </a:t>
            </a:r>
            <a:r>
              <a:rPr kumimoji="0" lang="el-GR" sz="1800" b="0" i="0" u="none" strike="noStrike" cap="none" normalizeH="0" baseline="0" dirty="0" err="1">
                <a:ln>
                  <a:noFill/>
                </a:ln>
                <a:solidFill>
                  <a:schemeClr val="tx1"/>
                </a:solidFill>
                <a:effectLst/>
                <a:latin typeface="Arial" panose="020B0604020202020204" pitchFamily="34" charset="0"/>
                <a:hlinkClick r:id="rId7"/>
              </a:rPr>
              <a:t>discussion</a:t>
            </a:r>
            <a:r>
              <a:rPr kumimoji="0" lang="el-GR" sz="1800" b="0" i="0" u="none" strike="noStrike" cap="none" normalizeH="0" baseline="0" dirty="0">
                <a:ln>
                  <a:noFill/>
                </a:ln>
                <a:solidFill>
                  <a:schemeClr val="tx1"/>
                </a:solidFill>
                <a:effectLst/>
                <a:latin typeface="Arial" panose="020B0604020202020204" pitchFamily="34" charset="0"/>
                <a:hlinkClick r:id="rId7"/>
              </a:rPr>
              <a:t> </a:t>
            </a:r>
            <a:r>
              <a:rPr kumimoji="0" lang="el-GR" sz="1800" b="0" i="0" u="none" strike="noStrike" cap="none" normalizeH="0" baseline="0" dirty="0" err="1">
                <a:ln>
                  <a:noFill/>
                </a:ln>
                <a:solidFill>
                  <a:schemeClr val="tx1"/>
                </a:solidFill>
                <a:effectLst/>
                <a:latin typeface="Arial" panose="020B0604020202020204" pitchFamily="34" charset="0"/>
                <a:hlinkClick r:id="rId7"/>
              </a:rPr>
              <a:t>platform</a:t>
            </a:r>
            <a:r>
              <a:rPr kumimoji="0" lang="el-GR" sz="1800" b="0" i="0" u="none" strike="noStrike" cap="none" normalizeH="0" baseline="0" dirty="0">
                <a:ln>
                  <a:noFill/>
                </a:ln>
                <a:solidFill>
                  <a:schemeClr val="tx1"/>
                </a:solidFill>
                <a:effectLst/>
                <a:latin typeface="Arial" panose="020B0604020202020204" pitchFamily="34" charset="0"/>
                <a:hlinkClick r:id="rId7"/>
              </a:rPr>
              <a:t> on </a:t>
            </a:r>
            <a:r>
              <a:rPr kumimoji="0" lang="el-GR" sz="1800" b="0" i="0" u="none" strike="noStrike" cap="none" normalizeH="0" baseline="0" dirty="0" err="1">
                <a:ln>
                  <a:noFill/>
                </a:ln>
                <a:solidFill>
                  <a:schemeClr val="tx1"/>
                </a:solidFill>
                <a:effectLst/>
                <a:latin typeface="Arial" panose="020B0604020202020204" pitchFamily="34" charset="0"/>
                <a:hlinkClick r:id="rId7"/>
              </a:rPr>
              <a:t>stem</a:t>
            </a:r>
            <a:r>
              <a:rPr kumimoji="0" lang="el-GR" sz="1800" b="0" i="0" u="none" strike="noStrike" cap="none" normalizeH="0" baseline="0" dirty="0">
                <a:ln>
                  <a:noFill/>
                </a:ln>
                <a:solidFill>
                  <a:schemeClr val="tx1"/>
                </a:solidFill>
                <a:effectLst/>
                <a:latin typeface="Arial" panose="020B0604020202020204" pitchFamily="34" charset="0"/>
                <a:hlinkClick r:id="rId7"/>
              </a:rPr>
              <a:t> </a:t>
            </a:r>
            <a:r>
              <a:rPr kumimoji="0" lang="el-GR" sz="1800" b="0" i="0" u="none" strike="noStrike" cap="none" normalizeH="0" baseline="0" dirty="0" err="1">
                <a:ln>
                  <a:noFill/>
                </a:ln>
                <a:solidFill>
                  <a:schemeClr val="tx1"/>
                </a:solidFill>
                <a:effectLst/>
                <a:latin typeface="Arial" panose="020B0604020202020204" pitchFamily="34" charset="0"/>
                <a:hlinkClick r:id="rId7"/>
              </a:rPr>
              <a:t>cells</a:t>
            </a:r>
            <a:r>
              <a:rPr kumimoji="0" lang="el-GR" sz="1800" b="0" i="0" u="none" strike="noStrike" cap="none" normalizeH="0" baseline="0" dirty="0">
                <a:ln>
                  <a:noFill/>
                </a:ln>
                <a:solidFill>
                  <a:schemeClr val="tx1"/>
                </a:solidFill>
                <a:effectLst/>
                <a:latin typeface="Arial" panose="020B0604020202020204" pitchFamily="34" charset="0"/>
                <a:hlinkClick r:id="rId7"/>
              </a:rPr>
              <a:t> </a:t>
            </a:r>
            <a:r>
              <a:rPr kumimoji="0" lang="el-GR" sz="1800" b="0" i="0" u="none" strike="noStrike" cap="none" normalizeH="0" baseline="0" dirty="0" err="1">
                <a:ln>
                  <a:noFill/>
                </a:ln>
                <a:solidFill>
                  <a:schemeClr val="tx1"/>
                </a:solidFill>
                <a:effectLst/>
                <a:latin typeface="Arial" panose="020B0604020202020204" pitchFamily="34" charset="0"/>
                <a:hlinkClick r:id="rId7"/>
              </a:rPr>
              <a:t>research</a:t>
            </a:r>
            <a:r>
              <a:rPr kumimoji="0" lang="el-GR" sz="1800" b="0" i="0" u="none" strike="noStrike" cap="none" normalizeH="0" baseline="0" dirty="0">
                <a:ln>
                  <a:noFill/>
                </a:ln>
                <a:solidFill>
                  <a:schemeClr val="tx1"/>
                </a:solidFill>
                <a:effectLst/>
                <a:latin typeface="Arial" panose="020B0604020202020204" pitchFamily="34" charset="0"/>
                <a:hlinkClick r:id="rId7"/>
              </a:rPr>
              <a:t> (2001)</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8"/>
              </a:rPr>
              <a:t>Public</a:t>
            </a:r>
            <a:r>
              <a:rPr kumimoji="0" lang="el-GR" sz="1800" b="0" i="0" u="none" strike="noStrike" cap="none" normalizeH="0" baseline="0" dirty="0">
                <a:ln>
                  <a:noFill/>
                </a:ln>
                <a:solidFill>
                  <a:schemeClr val="tx1"/>
                </a:solidFill>
                <a:effectLst/>
                <a:latin typeface="Arial" panose="020B0604020202020204" pitchFamily="34" charset="0"/>
                <a:hlinkClick r:id="rId8"/>
              </a:rPr>
              <a:t> </a:t>
            </a:r>
            <a:r>
              <a:rPr kumimoji="0" lang="el-GR" sz="1800" b="0" i="0" u="none" strike="noStrike" cap="none" normalizeH="0" baseline="0" dirty="0" err="1">
                <a:ln>
                  <a:noFill/>
                </a:ln>
                <a:solidFill>
                  <a:schemeClr val="tx1"/>
                </a:solidFill>
                <a:effectLst/>
                <a:latin typeface="Arial" panose="020B0604020202020204" pitchFamily="34" charset="0"/>
                <a:hlinkClick r:id="rId8"/>
              </a:rPr>
              <a:t>discussion</a:t>
            </a:r>
            <a:r>
              <a:rPr kumimoji="0" lang="el-GR" sz="1800" b="0" i="0" u="none" strike="noStrike" cap="none" normalizeH="0" baseline="0" dirty="0">
                <a:ln>
                  <a:noFill/>
                </a:ln>
                <a:solidFill>
                  <a:schemeClr val="tx1"/>
                </a:solidFill>
                <a:effectLst/>
                <a:latin typeface="Arial" panose="020B0604020202020204" pitchFamily="34" charset="0"/>
                <a:hlinkClick r:id="rId8"/>
              </a:rPr>
              <a:t> </a:t>
            </a:r>
            <a:r>
              <a:rPr kumimoji="0" lang="el-GR" sz="1800" b="0" i="0" u="none" strike="noStrike" cap="none" normalizeH="0" baseline="0" dirty="0" err="1">
                <a:ln>
                  <a:noFill/>
                </a:ln>
                <a:solidFill>
                  <a:schemeClr val="tx1"/>
                </a:solidFill>
                <a:effectLst/>
                <a:latin typeface="Arial" panose="020B0604020202020204" pitchFamily="34" charset="0"/>
                <a:hlinkClick r:id="rId8"/>
              </a:rPr>
              <a:t>platform</a:t>
            </a:r>
            <a:r>
              <a:rPr kumimoji="0" lang="el-GR" sz="1800" b="0" i="0" u="none" strike="noStrike" cap="none" normalizeH="0" baseline="0" dirty="0">
                <a:ln>
                  <a:noFill/>
                </a:ln>
                <a:solidFill>
                  <a:schemeClr val="tx1"/>
                </a:solidFill>
                <a:effectLst/>
                <a:latin typeface="Arial" panose="020B0604020202020204" pitchFamily="34" charset="0"/>
                <a:hlinkClick r:id="rId8"/>
              </a:rPr>
              <a:t> on </a:t>
            </a:r>
            <a:r>
              <a:rPr kumimoji="0" lang="el-GR" sz="1800" b="0" i="0" u="none" strike="noStrike" cap="none" normalizeH="0" baseline="0" dirty="0" err="1">
                <a:ln>
                  <a:noFill/>
                </a:ln>
                <a:solidFill>
                  <a:schemeClr val="tx1"/>
                </a:solidFill>
                <a:effectLst/>
                <a:latin typeface="Arial" panose="020B0604020202020204" pitchFamily="34" charset="0"/>
                <a:hlinkClick r:id="rId8"/>
              </a:rPr>
              <a:t>sustainable</a:t>
            </a:r>
            <a:r>
              <a:rPr kumimoji="0" lang="el-GR" sz="1800" b="0" i="0" u="none" strike="noStrike" cap="none" normalizeH="0" baseline="0" dirty="0">
                <a:ln>
                  <a:noFill/>
                </a:ln>
                <a:solidFill>
                  <a:schemeClr val="tx1"/>
                </a:solidFill>
                <a:effectLst/>
                <a:latin typeface="Arial" panose="020B0604020202020204" pitchFamily="34" charset="0"/>
                <a:hlinkClick r:id="rId8"/>
              </a:rPr>
              <a:t> </a:t>
            </a:r>
            <a:r>
              <a:rPr kumimoji="0" lang="el-GR" sz="1800" b="0" i="0" u="none" strike="noStrike" cap="none" normalizeH="0" baseline="0" dirty="0" err="1">
                <a:ln>
                  <a:noFill/>
                </a:ln>
                <a:solidFill>
                  <a:schemeClr val="tx1"/>
                </a:solidFill>
                <a:effectLst/>
                <a:latin typeface="Arial" panose="020B0604020202020204" pitchFamily="34" charset="0"/>
                <a:hlinkClick r:id="rId8"/>
              </a:rPr>
              <a:t>agriculture</a:t>
            </a:r>
            <a:r>
              <a:rPr kumimoji="0" lang="el-GR" sz="1800" b="0" i="0" u="none" strike="noStrike" cap="none" normalizeH="0" baseline="0" dirty="0">
                <a:ln>
                  <a:noFill/>
                </a:ln>
                <a:solidFill>
                  <a:schemeClr val="tx1"/>
                </a:solidFill>
                <a:effectLst/>
                <a:latin typeface="Arial" panose="020B0604020202020204" pitchFamily="34" charset="0"/>
                <a:hlinkClick r:id="rId8"/>
              </a:rPr>
              <a:t> for </a:t>
            </a:r>
            <a:r>
              <a:rPr kumimoji="0" lang="el-GR" sz="1800" b="0" i="0" u="none" strike="noStrike" cap="none" normalizeH="0" baseline="0" dirty="0" err="1">
                <a:ln>
                  <a:noFill/>
                </a:ln>
                <a:solidFill>
                  <a:schemeClr val="tx1"/>
                </a:solidFill>
                <a:effectLst/>
                <a:latin typeface="Arial" panose="020B0604020202020204" pitchFamily="34" charset="0"/>
                <a:hlinkClick r:id="rId8"/>
              </a:rPr>
              <a:t>developing</a:t>
            </a:r>
            <a:r>
              <a:rPr kumimoji="0" lang="el-GR" sz="1800" b="0" i="0" u="none" strike="noStrike" cap="none" normalizeH="0" baseline="0" dirty="0">
                <a:ln>
                  <a:noFill/>
                </a:ln>
                <a:solidFill>
                  <a:schemeClr val="tx1"/>
                </a:solidFill>
                <a:effectLst/>
                <a:latin typeface="Arial" panose="020B0604020202020204" pitchFamily="34" charset="0"/>
                <a:hlinkClick r:id="rId8"/>
              </a:rPr>
              <a:t> </a:t>
            </a:r>
            <a:r>
              <a:rPr kumimoji="0" lang="el-GR" sz="1800" b="0" i="0" u="none" strike="noStrike" cap="none" normalizeH="0" baseline="0" dirty="0" err="1">
                <a:ln>
                  <a:noFill/>
                </a:ln>
                <a:solidFill>
                  <a:schemeClr val="tx1"/>
                </a:solidFill>
                <a:effectLst/>
                <a:latin typeface="Arial" panose="020B0604020202020204" pitchFamily="34" charset="0"/>
                <a:hlinkClick r:id="rId8"/>
              </a:rPr>
              <a:t>countries</a:t>
            </a:r>
            <a:r>
              <a:rPr kumimoji="0" lang="el-GR" sz="1800" b="0" i="0" u="none" strike="noStrike" cap="none" normalizeH="0" baseline="0" dirty="0">
                <a:ln>
                  <a:noFill/>
                </a:ln>
                <a:solidFill>
                  <a:schemeClr val="tx1"/>
                </a:solidFill>
                <a:effectLst/>
                <a:latin typeface="Arial" panose="020B0604020202020204" pitchFamily="34" charset="0"/>
                <a:hlinkClick r:id="rId8"/>
              </a:rPr>
              <a:t> (2003)</a:t>
            </a:r>
            <a:r>
              <a:rPr kumimoji="0" lang="el-GR" sz="1800" b="0" i="0" u="none" strike="noStrike" cap="none" normalizeH="0" baseline="0" dirty="0">
                <a:ln>
                  <a:noFill/>
                </a:ln>
                <a:solidFill>
                  <a:schemeClr val="tx1"/>
                </a:solidFill>
                <a:effectLst/>
                <a:latin typeface="Arial" panose="020B0604020202020204" pitchFamily="34" charset="0"/>
              </a:rPr>
              <a:t> </a:t>
            </a:r>
          </a:p>
        </p:txBody>
      </p:sp>
      <p:sp>
        <p:nvSpPr>
          <p:cNvPr id="4" name="Rectangle 3"/>
          <p:cNvSpPr/>
          <p:nvPr/>
        </p:nvSpPr>
        <p:spPr>
          <a:xfrm>
            <a:off x="2339163" y="4615659"/>
            <a:ext cx="4146698" cy="923330"/>
          </a:xfrm>
          <a:prstGeom prst="rect">
            <a:avLst/>
          </a:prstGeom>
        </p:spPr>
        <p:txBody>
          <a:bodyPr wrap="square">
            <a:spAutoFit/>
          </a:bodyPr>
          <a:lstStyle/>
          <a:p>
            <a:r>
              <a:rPr lang="en-US" dirty="0">
                <a:hlinkClick r:id="rId9"/>
              </a:rPr>
              <a:t>https://www.youtube.com/watch?feature=player_embedded&amp;v=Sh30K_kMyCU</a:t>
            </a:r>
            <a:endParaRPr lang="el-GR" dirty="0"/>
          </a:p>
        </p:txBody>
      </p:sp>
      <p:pic>
        <p:nvPicPr>
          <p:cNvPr id="5" name="Picture 4">
            <a:hlinkClick r:id="rId9"/>
          </p:cNvPr>
          <p:cNvPicPr>
            <a:picLocks noChangeAspect="1"/>
          </p:cNvPicPr>
          <p:nvPr/>
        </p:nvPicPr>
        <p:blipFill rotWithShape="1">
          <a:blip r:embed="rId10"/>
          <a:srcRect l="8790" t="25390" r="41273" b="19599"/>
          <a:stretch/>
        </p:blipFill>
        <p:spPr>
          <a:xfrm>
            <a:off x="7038753" y="3891550"/>
            <a:ext cx="4167963" cy="2626242"/>
          </a:xfrm>
          <a:prstGeom prst="rect">
            <a:avLst/>
          </a:prstGeom>
        </p:spPr>
      </p:pic>
    </p:spTree>
    <p:extLst>
      <p:ext uri="{BB962C8B-B14F-4D97-AF65-F5344CB8AC3E}">
        <p14:creationId xmlns:p14="http://schemas.microsoft.com/office/powerpoint/2010/main" val="1383864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400" dirty="0">
                <a:hlinkClick r:id="rId2"/>
              </a:rPr>
              <a:t>http://www.worldwatch.org/node/6522</a:t>
            </a:r>
            <a:br>
              <a:rPr lang="en-US" dirty="0"/>
            </a:br>
            <a:endParaRPr lang="el-GR" dirty="0"/>
          </a:p>
        </p:txBody>
      </p:sp>
      <p:sp>
        <p:nvSpPr>
          <p:cNvPr id="3" name="Subtitle 2"/>
          <p:cNvSpPr>
            <a:spLocks noGrp="1"/>
          </p:cNvSpPr>
          <p:nvPr>
            <p:ph type="subTitle" idx="1"/>
          </p:nvPr>
        </p:nvSpPr>
        <p:spPr>
          <a:xfrm>
            <a:off x="1524000" y="2998381"/>
            <a:ext cx="9144000" cy="3019647"/>
          </a:xfrm>
        </p:spPr>
        <p:txBody>
          <a:bodyPr>
            <a:normAutofit lnSpcReduction="10000"/>
          </a:bodyPr>
          <a:lstStyle/>
          <a:p>
            <a:r>
              <a:rPr lang="en-US" dirty="0">
                <a:hlinkClick r:id="rId3"/>
              </a:rPr>
              <a:t>http://www.biotechethics.ca/tools/biotech_guide_1_0.pdf</a:t>
            </a:r>
            <a:endParaRPr lang="en-US" dirty="0"/>
          </a:p>
          <a:p>
            <a:r>
              <a:rPr lang="en-US" dirty="0"/>
              <a:t>Video </a:t>
            </a:r>
            <a:r>
              <a:rPr lang="en-US" dirty="0">
                <a:hlinkClick r:id="rId4"/>
              </a:rPr>
              <a:t>http://www.openculture.com/2011/06/x-men_science_can_build_them_but_is_it_ethical.html</a:t>
            </a:r>
            <a:endParaRPr lang="en-US" dirty="0"/>
          </a:p>
          <a:p>
            <a:endParaRPr lang="en-US" dirty="0"/>
          </a:p>
          <a:p>
            <a:r>
              <a:rPr lang="en-US" dirty="0">
                <a:hlinkClick r:id="rId5"/>
              </a:rPr>
              <a:t>http://podcasts.ox.ac.uk/series/bioethics-introduction</a:t>
            </a:r>
            <a:endParaRPr lang="en-US" dirty="0"/>
          </a:p>
          <a:p>
            <a:endParaRPr lang="en-US" dirty="0"/>
          </a:p>
          <a:p>
            <a:r>
              <a:rPr lang="en-US" dirty="0"/>
              <a:t>https://www.coursera.org/course/amnhgenetics</a:t>
            </a:r>
          </a:p>
          <a:p>
            <a:endParaRPr lang="en-US" dirty="0"/>
          </a:p>
          <a:p>
            <a:endParaRPr lang="en-US" dirty="0"/>
          </a:p>
          <a:p>
            <a:endParaRPr lang="en-US" dirty="0"/>
          </a:p>
          <a:p>
            <a:endParaRPr lang="el-GR" dirty="0"/>
          </a:p>
        </p:txBody>
      </p:sp>
    </p:spTree>
    <p:extLst>
      <p:ext uri="{BB962C8B-B14F-4D97-AF65-F5344CB8AC3E}">
        <p14:creationId xmlns:p14="http://schemas.microsoft.com/office/powerpoint/2010/main" val="20357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a:t>Έρευνα σε </a:t>
            </a:r>
            <a:r>
              <a:rPr lang="el-GR" dirty="0" err="1"/>
              <a:t>βλαστοκύταρρα</a:t>
            </a:r>
            <a:r>
              <a:rPr lang="el-GR" dirty="0"/>
              <a:t> </a:t>
            </a:r>
          </a:p>
          <a:p>
            <a:pPr marL="285750" indent="-285750">
              <a:buFont typeface="Wingdings" panose="05000000000000000000" pitchFamily="2" charset="2"/>
              <a:buChar char="q"/>
            </a:pPr>
            <a:endParaRPr lang="el-GR" dirty="0"/>
          </a:p>
        </p:txBody>
      </p:sp>
      <p:pic>
        <p:nvPicPr>
          <p:cNvPr id="3" name="Picture 2"/>
          <p:cNvPicPr>
            <a:picLocks noChangeAspect="1"/>
          </p:cNvPicPr>
          <p:nvPr/>
        </p:nvPicPr>
        <p:blipFill>
          <a:blip r:embed="rId2"/>
          <a:stretch>
            <a:fillRect/>
          </a:stretch>
        </p:blipFill>
        <p:spPr>
          <a:xfrm>
            <a:off x="478465" y="2628124"/>
            <a:ext cx="3059435" cy="3889634"/>
          </a:xfrm>
          <a:prstGeom prst="rect">
            <a:avLst/>
          </a:prstGeom>
        </p:spPr>
      </p:pic>
      <p:pic>
        <p:nvPicPr>
          <p:cNvPr id="4" name="Picture 3"/>
          <p:cNvPicPr>
            <a:picLocks noChangeAspect="1"/>
          </p:cNvPicPr>
          <p:nvPr/>
        </p:nvPicPr>
        <p:blipFill>
          <a:blip r:embed="rId3"/>
          <a:stretch>
            <a:fillRect/>
          </a:stretch>
        </p:blipFill>
        <p:spPr>
          <a:xfrm>
            <a:off x="8947482" y="2537747"/>
            <a:ext cx="2928489" cy="3889634"/>
          </a:xfrm>
          <a:prstGeom prst="rect">
            <a:avLst/>
          </a:prstGeom>
        </p:spPr>
      </p:pic>
      <p:pic>
        <p:nvPicPr>
          <p:cNvPr id="5" name="Picture 4"/>
          <p:cNvPicPr>
            <a:picLocks noChangeAspect="1"/>
          </p:cNvPicPr>
          <p:nvPr/>
        </p:nvPicPr>
        <p:blipFill>
          <a:blip r:embed="rId4"/>
          <a:stretch>
            <a:fillRect/>
          </a:stretch>
        </p:blipFill>
        <p:spPr>
          <a:xfrm>
            <a:off x="3688123" y="2834349"/>
            <a:ext cx="5109136" cy="3474964"/>
          </a:xfrm>
          <a:prstGeom prst="rect">
            <a:avLst/>
          </a:prstGeom>
        </p:spPr>
      </p:pic>
    </p:spTree>
    <p:extLst>
      <p:ext uri="{BB962C8B-B14F-4D97-AF65-F5344CB8AC3E}">
        <p14:creationId xmlns:p14="http://schemas.microsoft.com/office/powerpoint/2010/main" val="9733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1477328"/>
          </a:xfrm>
          <a:prstGeom prst="rect">
            <a:avLst/>
          </a:prstGeom>
          <a:noFill/>
        </p:spPr>
        <p:txBody>
          <a:bodyPr wrap="square" rtlCol="0">
            <a:spAutoFit/>
          </a:bodyPr>
          <a:lstStyle/>
          <a:p>
            <a:pPr marL="285750" indent="-285750">
              <a:buFont typeface="Wingdings" panose="05000000000000000000" pitchFamily="2" charset="2"/>
              <a:buChar char="q"/>
            </a:pPr>
            <a:r>
              <a:rPr lang="el-GR" dirty="0"/>
              <a:t>Τεχνητή γονιμοποίηση </a:t>
            </a:r>
          </a:p>
          <a:p>
            <a:pPr marL="285750" indent="-285750">
              <a:buFont typeface="Wingdings" panose="05000000000000000000" pitchFamily="2" charset="2"/>
              <a:buChar char="q"/>
            </a:pPr>
            <a:r>
              <a:rPr lang="el-GR" dirty="0"/>
              <a:t>Γονείς ίδιου φύλου</a:t>
            </a:r>
          </a:p>
          <a:p>
            <a:pPr marL="285750" indent="-285750">
              <a:buFont typeface="Wingdings" panose="05000000000000000000" pitchFamily="2" charset="2"/>
              <a:buChar char="q"/>
            </a:pPr>
            <a:r>
              <a:rPr lang="el-GR" dirty="0"/>
              <a:t>Γονείς που έχουν αποβιώσει</a:t>
            </a:r>
          </a:p>
          <a:p>
            <a:pPr marL="285750" indent="-285750">
              <a:buFont typeface="Wingdings" panose="05000000000000000000" pitchFamily="2" charset="2"/>
              <a:buChar char="q"/>
            </a:pPr>
            <a:endParaRPr lang="el-GR" dirty="0"/>
          </a:p>
          <a:p>
            <a:pPr marL="285750" indent="-285750">
              <a:buFont typeface="Wingdings" panose="05000000000000000000" pitchFamily="2" charset="2"/>
              <a:buChar char="q"/>
            </a:pPr>
            <a:endParaRPr lang="el-GR" dirty="0"/>
          </a:p>
        </p:txBody>
      </p:sp>
      <p:pic>
        <p:nvPicPr>
          <p:cNvPr id="3" name="Picture 2"/>
          <p:cNvPicPr>
            <a:picLocks noChangeAspect="1"/>
          </p:cNvPicPr>
          <p:nvPr/>
        </p:nvPicPr>
        <p:blipFill>
          <a:blip r:embed="rId2"/>
          <a:stretch>
            <a:fillRect/>
          </a:stretch>
        </p:blipFill>
        <p:spPr>
          <a:xfrm>
            <a:off x="2775097" y="3100706"/>
            <a:ext cx="3983720" cy="2945816"/>
          </a:xfrm>
          <a:prstGeom prst="rect">
            <a:avLst/>
          </a:prstGeom>
        </p:spPr>
      </p:pic>
      <p:pic>
        <p:nvPicPr>
          <p:cNvPr id="4" name="Picture 3"/>
          <p:cNvPicPr>
            <a:picLocks noChangeAspect="1"/>
          </p:cNvPicPr>
          <p:nvPr/>
        </p:nvPicPr>
        <p:blipFill>
          <a:blip r:embed="rId3"/>
          <a:stretch>
            <a:fillRect/>
          </a:stretch>
        </p:blipFill>
        <p:spPr>
          <a:xfrm>
            <a:off x="478465" y="3123075"/>
            <a:ext cx="2201051" cy="2923447"/>
          </a:xfrm>
          <a:prstGeom prst="rect">
            <a:avLst/>
          </a:prstGeom>
        </p:spPr>
      </p:pic>
      <p:pic>
        <p:nvPicPr>
          <p:cNvPr id="5" name="Picture 4"/>
          <p:cNvPicPr>
            <a:picLocks noChangeAspect="1"/>
          </p:cNvPicPr>
          <p:nvPr/>
        </p:nvPicPr>
        <p:blipFill>
          <a:blip r:embed="rId4"/>
          <a:stretch>
            <a:fillRect/>
          </a:stretch>
        </p:blipFill>
        <p:spPr>
          <a:xfrm>
            <a:off x="7031498" y="3189169"/>
            <a:ext cx="2111378" cy="2923447"/>
          </a:xfrm>
          <a:prstGeom prst="rect">
            <a:avLst/>
          </a:prstGeom>
        </p:spPr>
      </p:pic>
      <p:pic>
        <p:nvPicPr>
          <p:cNvPr id="6" name="Picture 5"/>
          <p:cNvPicPr>
            <a:picLocks noChangeAspect="1"/>
          </p:cNvPicPr>
          <p:nvPr/>
        </p:nvPicPr>
        <p:blipFill>
          <a:blip r:embed="rId5"/>
          <a:stretch>
            <a:fillRect/>
          </a:stretch>
        </p:blipFill>
        <p:spPr>
          <a:xfrm>
            <a:off x="9330512" y="3189169"/>
            <a:ext cx="2227078" cy="2931562"/>
          </a:xfrm>
          <a:prstGeom prst="rect">
            <a:avLst/>
          </a:prstGeom>
        </p:spPr>
      </p:pic>
    </p:spTree>
    <p:extLst>
      <p:ext uri="{BB962C8B-B14F-4D97-AF65-F5344CB8AC3E}">
        <p14:creationId xmlns:p14="http://schemas.microsoft.com/office/powerpoint/2010/main" val="22042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a:t>Δημιουργία  επιθυμητών τύπων ανθρώπων </a:t>
            </a:r>
          </a:p>
          <a:p>
            <a:pPr marL="285750" indent="-285750">
              <a:buFont typeface="Wingdings" panose="05000000000000000000" pitchFamily="2" charset="2"/>
              <a:buChar char="q"/>
            </a:pPr>
            <a:r>
              <a:rPr lang="el-GR" dirty="0"/>
              <a:t>Επιλογή φύλου</a:t>
            </a:r>
            <a:endParaRPr lang="el-GR" dirty="0">
              <a:solidFill>
                <a:schemeClr val="tx1">
                  <a:lumMod val="95000"/>
                  <a:lumOff val="5000"/>
                </a:schemeClr>
              </a:solidFill>
            </a:endParaRPr>
          </a:p>
        </p:txBody>
      </p:sp>
      <p:pic>
        <p:nvPicPr>
          <p:cNvPr id="3" name="Picture 2"/>
          <p:cNvPicPr>
            <a:picLocks noChangeAspect="1"/>
          </p:cNvPicPr>
          <p:nvPr/>
        </p:nvPicPr>
        <p:blipFill>
          <a:blip r:embed="rId2"/>
          <a:stretch>
            <a:fillRect/>
          </a:stretch>
        </p:blipFill>
        <p:spPr>
          <a:xfrm>
            <a:off x="4845677" y="3342610"/>
            <a:ext cx="6711913" cy="2757326"/>
          </a:xfrm>
          <a:prstGeom prst="rect">
            <a:avLst/>
          </a:prstGeom>
        </p:spPr>
      </p:pic>
      <p:pic>
        <p:nvPicPr>
          <p:cNvPr id="4" name="Picture 3"/>
          <p:cNvPicPr>
            <a:picLocks noChangeAspect="1"/>
          </p:cNvPicPr>
          <p:nvPr/>
        </p:nvPicPr>
        <p:blipFill>
          <a:blip r:embed="rId3"/>
          <a:stretch>
            <a:fillRect/>
          </a:stretch>
        </p:blipFill>
        <p:spPr>
          <a:xfrm>
            <a:off x="758455" y="3342610"/>
            <a:ext cx="3483936" cy="2758116"/>
          </a:xfrm>
          <a:prstGeom prst="rect">
            <a:avLst/>
          </a:prstGeom>
        </p:spPr>
      </p:pic>
    </p:spTree>
    <p:extLst>
      <p:ext uri="{BB962C8B-B14F-4D97-AF65-F5344CB8AC3E}">
        <p14:creationId xmlns:p14="http://schemas.microsoft.com/office/powerpoint/2010/main" val="281358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350874" y="1701209"/>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a:t>Κλωνοποίηση</a:t>
            </a:r>
            <a:r>
              <a:rPr lang="en-US" dirty="0"/>
              <a:t> </a:t>
            </a:r>
            <a:r>
              <a:rPr lang="el-GR" dirty="0"/>
              <a:t>ζώων </a:t>
            </a:r>
            <a:endParaRPr lang="en-US" dirty="0"/>
          </a:p>
          <a:p>
            <a:pPr marL="285750" indent="-285750">
              <a:buFont typeface="Wingdings" panose="05000000000000000000" pitchFamily="2" charset="2"/>
              <a:buChar char="q"/>
            </a:pPr>
            <a:r>
              <a:rPr lang="el-GR" dirty="0"/>
              <a:t>Δημιουργία ζώων με τροποποιημένα χαρακτηριστικά  </a:t>
            </a:r>
          </a:p>
        </p:txBody>
      </p:sp>
      <p:pic>
        <p:nvPicPr>
          <p:cNvPr id="3" name="Picture 2"/>
          <p:cNvPicPr>
            <a:picLocks noChangeAspect="1"/>
          </p:cNvPicPr>
          <p:nvPr/>
        </p:nvPicPr>
        <p:blipFill>
          <a:blip r:embed="rId2"/>
          <a:stretch>
            <a:fillRect/>
          </a:stretch>
        </p:blipFill>
        <p:spPr>
          <a:xfrm>
            <a:off x="458527" y="2536084"/>
            <a:ext cx="3808137" cy="2386790"/>
          </a:xfrm>
          <a:prstGeom prst="rect">
            <a:avLst/>
          </a:prstGeom>
        </p:spPr>
      </p:pic>
      <p:pic>
        <p:nvPicPr>
          <p:cNvPr id="6" name="Picture 5"/>
          <p:cNvPicPr>
            <a:picLocks noChangeAspect="1"/>
          </p:cNvPicPr>
          <p:nvPr/>
        </p:nvPicPr>
        <p:blipFill>
          <a:blip r:embed="rId3"/>
          <a:stretch>
            <a:fillRect/>
          </a:stretch>
        </p:blipFill>
        <p:spPr>
          <a:xfrm>
            <a:off x="8676168" y="2169042"/>
            <a:ext cx="3262976" cy="2896818"/>
          </a:xfrm>
          <a:prstGeom prst="rect">
            <a:avLst/>
          </a:prstGeom>
        </p:spPr>
      </p:pic>
      <p:sp>
        <p:nvSpPr>
          <p:cNvPr id="7" name="TextBox 6"/>
          <p:cNvSpPr txBox="1"/>
          <p:nvPr/>
        </p:nvSpPr>
        <p:spPr>
          <a:xfrm>
            <a:off x="542262" y="5816010"/>
            <a:ext cx="9346018" cy="646331"/>
          </a:xfrm>
          <a:prstGeom prst="rect">
            <a:avLst/>
          </a:prstGeom>
          <a:noFill/>
        </p:spPr>
        <p:txBody>
          <a:bodyPr wrap="square" rtlCol="0">
            <a:spAutoFit/>
          </a:bodyPr>
          <a:lstStyle/>
          <a:p>
            <a:r>
              <a:rPr lang="el-GR" dirty="0"/>
              <a:t>Το 2008 το </a:t>
            </a:r>
            <a:r>
              <a:rPr lang="en-US" dirty="0"/>
              <a:t>FDA </a:t>
            </a:r>
            <a:r>
              <a:rPr lang="el-GR" dirty="0"/>
              <a:t>έδωσε έγκριση και θεωρεί ότι το κρέας και το γάλα από </a:t>
            </a:r>
            <a:r>
              <a:rPr lang="el-GR" dirty="0" err="1"/>
              <a:t>κλωνοποιημένα</a:t>
            </a:r>
            <a:r>
              <a:rPr lang="el-GR" dirty="0"/>
              <a:t> ζώα είναι εξίσου ασφαλή με τα άλλα.</a:t>
            </a:r>
          </a:p>
        </p:txBody>
      </p:sp>
      <p:sp>
        <p:nvSpPr>
          <p:cNvPr id="8" name="TextBox 7"/>
          <p:cNvSpPr txBox="1"/>
          <p:nvPr/>
        </p:nvSpPr>
        <p:spPr>
          <a:xfrm>
            <a:off x="1448195" y="5019085"/>
            <a:ext cx="1828800" cy="369332"/>
          </a:xfrm>
          <a:prstGeom prst="rect">
            <a:avLst/>
          </a:prstGeom>
          <a:noFill/>
        </p:spPr>
        <p:txBody>
          <a:bodyPr wrap="square" rtlCol="0">
            <a:spAutoFit/>
          </a:bodyPr>
          <a:lstStyle/>
          <a:p>
            <a:r>
              <a:rPr lang="el-GR" sz="1800" kern="1200" dirty="0">
                <a:solidFill>
                  <a:schemeClr val="tx1"/>
                </a:solidFill>
                <a:latin typeface="+mn-lt"/>
                <a:ea typeface="+mn-ea"/>
                <a:cs typeface="+mn-cs"/>
              </a:rPr>
              <a:t>227 δοκιμές</a:t>
            </a:r>
            <a:endParaRPr lang="en-US" sz="1800" kern="1200" dirty="0">
              <a:solidFill>
                <a:schemeClr val="tx1"/>
              </a:solidFill>
              <a:latin typeface="+mn-lt"/>
              <a:ea typeface="+mn-ea"/>
              <a:cs typeface="+mn-cs"/>
            </a:endParaRPr>
          </a:p>
        </p:txBody>
      </p:sp>
      <p:pic>
        <p:nvPicPr>
          <p:cNvPr id="9" name="Picture 8"/>
          <p:cNvPicPr>
            <a:picLocks noChangeAspect="1"/>
          </p:cNvPicPr>
          <p:nvPr/>
        </p:nvPicPr>
        <p:blipFill>
          <a:blip r:embed="rId4"/>
          <a:stretch>
            <a:fillRect/>
          </a:stretch>
        </p:blipFill>
        <p:spPr>
          <a:xfrm>
            <a:off x="5094988" y="2820691"/>
            <a:ext cx="3008483" cy="2123635"/>
          </a:xfrm>
          <a:prstGeom prst="rect">
            <a:avLst/>
          </a:prstGeom>
        </p:spPr>
      </p:pic>
    </p:spTree>
    <p:extLst>
      <p:ext uri="{BB962C8B-B14F-4D97-AF65-F5344CB8AC3E}">
        <p14:creationId xmlns:p14="http://schemas.microsoft.com/office/powerpoint/2010/main" val="193554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a:t>Κλωνοποίηση ανθρώπου</a:t>
            </a:r>
          </a:p>
          <a:p>
            <a:pPr marL="285750" indent="-285750">
              <a:buFont typeface="Wingdings" panose="05000000000000000000" pitchFamily="2" charset="2"/>
              <a:buChar char="q"/>
            </a:pPr>
            <a:r>
              <a:rPr lang="el-GR" dirty="0"/>
              <a:t>Πειράματα σε ανθρώπους </a:t>
            </a:r>
          </a:p>
        </p:txBody>
      </p:sp>
      <p:pic>
        <p:nvPicPr>
          <p:cNvPr id="7" name="Picture 6"/>
          <p:cNvPicPr>
            <a:picLocks noChangeAspect="1"/>
          </p:cNvPicPr>
          <p:nvPr/>
        </p:nvPicPr>
        <p:blipFill>
          <a:blip r:embed="rId2"/>
          <a:stretch>
            <a:fillRect/>
          </a:stretch>
        </p:blipFill>
        <p:spPr>
          <a:xfrm>
            <a:off x="3259930" y="2656445"/>
            <a:ext cx="2471626" cy="3253467"/>
          </a:xfrm>
          <a:prstGeom prst="rect">
            <a:avLst/>
          </a:prstGeom>
        </p:spPr>
      </p:pic>
      <p:pic>
        <p:nvPicPr>
          <p:cNvPr id="3" name="Picture 2"/>
          <p:cNvPicPr>
            <a:picLocks noChangeAspect="1"/>
          </p:cNvPicPr>
          <p:nvPr/>
        </p:nvPicPr>
        <p:blipFill>
          <a:blip r:embed="rId3"/>
          <a:stretch>
            <a:fillRect/>
          </a:stretch>
        </p:blipFill>
        <p:spPr>
          <a:xfrm>
            <a:off x="478465" y="2656445"/>
            <a:ext cx="2313120" cy="3425197"/>
          </a:xfrm>
          <a:prstGeom prst="rect">
            <a:avLst/>
          </a:prstGeom>
        </p:spPr>
      </p:pic>
      <p:sp>
        <p:nvSpPr>
          <p:cNvPr id="4" name="Rectangle 3"/>
          <p:cNvSpPr/>
          <p:nvPr/>
        </p:nvSpPr>
        <p:spPr>
          <a:xfrm>
            <a:off x="6106632" y="2656445"/>
            <a:ext cx="5238307" cy="1200329"/>
          </a:xfrm>
          <a:prstGeom prst="rect">
            <a:avLst/>
          </a:prstGeom>
        </p:spPr>
        <p:txBody>
          <a:bodyPr wrap="square">
            <a:spAutoFit/>
          </a:bodyPr>
          <a:lstStyle/>
          <a:p>
            <a:r>
              <a:rPr lang="en-US" dirty="0"/>
              <a:t>To 1998, </a:t>
            </a:r>
            <a:r>
              <a:rPr lang="el-GR" dirty="0"/>
              <a:t>επιστήμονες από την Νότια Κορέα ανακοίνωσαν ότι πέτυχαν να κλονοποιήσουν άνθρωπο αλλά τα πειράματα σταμάτησαν όταν ο κλώνος ήταν 4 κύτταρα. </a:t>
            </a:r>
            <a:endParaRPr lang="en-US" dirty="0"/>
          </a:p>
        </p:txBody>
      </p:sp>
    </p:spTree>
    <p:extLst>
      <p:ext uri="{BB962C8B-B14F-4D97-AF65-F5344CB8AC3E}">
        <p14:creationId xmlns:p14="http://schemas.microsoft.com/office/powerpoint/2010/main" val="1219377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S101881354">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S101881354">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5105</TotalTime>
  <Words>3727</Words>
  <Application>Microsoft Macintosh PowerPoint</Application>
  <PresentationFormat>Widescreen</PresentationFormat>
  <Paragraphs>237</Paragraphs>
  <Slides>42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Arial</vt:lpstr>
      <vt:lpstr>Arial</vt:lpstr>
      <vt:lpstr>Calibri</vt:lpstr>
      <vt:lpstr>Calibri Light</vt:lpstr>
      <vt:lpstr>MgOldTimes UC Pol</vt:lpstr>
      <vt:lpstr>Verdana, Arial, Helvetica, sans-serif</vt:lpstr>
      <vt:lpstr>Wingdings</vt:lpstr>
      <vt:lpstr>Wingdings 2</vt:lpstr>
      <vt:lpstr>Office Theme</vt:lpstr>
      <vt:lpstr>TS101881354</vt:lpstr>
      <vt:lpstr>1_TS101881354</vt:lpstr>
      <vt:lpstr>ΦΑΡΜΑΚΕΥΤΙΚΗ ΒΙΟΤΕΧΝΟΛΟΓΙΑ</vt:lpstr>
      <vt:lpstr>Προβλήματα βιοηθικής</vt:lpstr>
      <vt:lpstr>Ηθική &amp; Φιλοσοφία</vt:lpstr>
      <vt:lpstr>Ηθική &amp; Φιλοσοφία</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PowerPoint Presentation</vt:lpstr>
      <vt:lpstr>ΣΟΦΙΣΤΕΣ</vt:lpstr>
      <vt:lpstr>ΣΩΚΡΑΤΗΣ</vt:lpstr>
      <vt:lpstr>ΠΛΑΤΩΝ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Από την ηθική στην βιοηθική  Τα πρώτα πειράματα γενετικής</vt:lpstr>
      <vt:lpstr>Το πρώτο παιδί του σωλήνα</vt:lpstr>
      <vt:lpstr>Ένα παγκόσμιο πρόβλημα</vt:lpstr>
      <vt:lpstr>Ένα παγκόσμιο πρόβλημα</vt:lpstr>
      <vt:lpstr>Σύμβαση για την Προστασία των Δικαιωμάτων και της Αξιοπρέπειας του Ανθρώπινου Όντος σε σχέση με τις εφαρμογές της Βιολογίας και της Ιατρικής</vt:lpstr>
      <vt:lpstr>Διακήρυξη της UNESCO για το Ανθρώπινο Γονιδίωμα και τα Ανθρώπινα Δικαιώματα </vt:lpstr>
      <vt:lpstr>Εθνική Επιτροπή Βιοηθικής </vt:lpstr>
      <vt:lpstr>Εθνική Επιτροπή Βιοηθικής </vt:lpstr>
      <vt:lpstr>ΣΧΕΤΙΚΗ ΝΟΜΟΘΕΣΙΑ</vt:lpstr>
      <vt:lpstr>Πατέντες</vt:lpstr>
      <vt:lpstr>Βιοηθική – πηγές ενημέρωσης </vt:lpstr>
      <vt:lpstr>http://www.worldwatch.org/node/6522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http://www.worldwatch.org/node/6522</dc:title>
  <dc:creator>Nikolas Fokialakis</dc:creator>
  <cp:lastModifiedBy>Nikolas Fokialakis</cp:lastModifiedBy>
  <cp:revision>115</cp:revision>
  <dcterms:created xsi:type="dcterms:W3CDTF">2014-04-14T22:08:23Z</dcterms:created>
  <dcterms:modified xsi:type="dcterms:W3CDTF">2024-03-08T07:05:21Z</dcterms:modified>
</cp:coreProperties>
</file>