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1" r:id="rId3"/>
    <p:sldId id="262" r:id="rId4"/>
    <p:sldId id="263" r:id="rId5"/>
    <p:sldId id="269" r:id="rId6"/>
    <p:sldId id="289" r:id="rId7"/>
    <p:sldId id="290" r:id="rId8"/>
    <p:sldId id="259" r:id="rId9"/>
    <p:sldId id="285" r:id="rId10"/>
    <p:sldId id="298" r:id="rId11"/>
    <p:sldId id="284" r:id="rId12"/>
    <p:sldId id="286" r:id="rId13"/>
    <p:sldId id="287" r:id="rId14"/>
    <p:sldId id="258" r:id="rId15"/>
    <p:sldId id="273" r:id="rId16"/>
    <p:sldId id="275" r:id="rId17"/>
    <p:sldId id="278" r:id="rId18"/>
    <p:sldId id="277" r:id="rId19"/>
    <p:sldId id="260" r:id="rId20"/>
    <p:sldId id="288" r:id="rId21"/>
    <p:sldId id="291" r:id="rId22"/>
    <p:sldId id="279" r:id="rId23"/>
    <p:sldId id="280" r:id="rId24"/>
    <p:sldId id="282" r:id="rId25"/>
    <p:sldId id="283" r:id="rId26"/>
    <p:sldId id="293" r:id="rId27"/>
    <p:sldId id="303" r:id="rId28"/>
    <p:sldId id="306" r:id="rId29"/>
    <p:sldId id="304" r:id="rId30"/>
    <p:sldId id="305" r:id="rId31"/>
    <p:sldId id="297" r:id="rId32"/>
    <p:sldId id="300" r:id="rId33"/>
    <p:sldId id="301" r:id="rId34"/>
    <p:sldId id="265" r:id="rId35"/>
    <p:sldId id="296" r:id="rId36"/>
    <p:sldId id="266" r:id="rId37"/>
    <p:sldId id="292" r:id="rId38"/>
    <p:sldId id="295" r:id="rId39"/>
    <p:sldId id="268" r:id="rId40"/>
    <p:sldId id="302" r:id="rId41"/>
    <p:sldId id="307" r:id="rId42"/>
    <p:sldId id="299" r:id="rId4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D:\nicks computer\pres pro stuff\medical animated\dna\DNA_tit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88"/>
            <a:ext cx="1708151" cy="675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0" y="2444706"/>
            <a:ext cx="9853965" cy="1143476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38357" y="3669883"/>
            <a:ext cx="9848843" cy="1752378"/>
          </a:xfrm>
        </p:spPr>
        <p:txBody>
          <a:bodyPr/>
          <a:lstStyle>
            <a:lvl1pPr marL="0" indent="0" algn="r">
              <a:buFontTx/>
              <a:buNone/>
              <a:defRPr sz="2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CF1FE77-53D9-4674-8ACF-17D3AB5810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8F06FC-32FE-42E7-B697-8D8F4AFF4C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0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447801"/>
            <a:ext cx="10972800" cy="48940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A392B-3327-4A26-90BF-A530C9C4CC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E3ABB-4459-45D4-B270-AD235078FC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472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680" y="1295400"/>
            <a:ext cx="2680944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295400"/>
            <a:ext cx="8130829" cy="4953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921D0-F6C8-46DD-B232-5B9A0B67B4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EBD48F-4FC3-4E05-83C8-D53B0B3CF2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917DC-D1A5-4493-98B7-64DAB5721B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9CCE8-E557-4D8F-9A3E-3C1790FCDA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54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29" y="4406673"/>
            <a:ext cx="10363391" cy="136216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29" y="2907289"/>
            <a:ext cx="10363391" cy="1499384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754" indent="0">
              <a:buNone/>
              <a:defRPr sz="1600"/>
            </a:lvl2pPr>
            <a:lvl3pPr marL="823509" indent="0">
              <a:buNone/>
              <a:defRPr sz="1400"/>
            </a:lvl3pPr>
            <a:lvl4pPr marL="1235263" indent="0">
              <a:buNone/>
              <a:defRPr sz="1300"/>
            </a:lvl4pPr>
            <a:lvl5pPr marL="1647017" indent="0">
              <a:buNone/>
              <a:defRPr sz="1300"/>
            </a:lvl5pPr>
            <a:lvl6pPr marL="2058772" indent="0">
              <a:buNone/>
              <a:defRPr sz="1300"/>
            </a:lvl6pPr>
            <a:lvl7pPr marL="2470526" indent="0">
              <a:buNone/>
              <a:defRPr sz="1300"/>
            </a:lvl7pPr>
            <a:lvl8pPr marL="2882280" indent="0">
              <a:buNone/>
              <a:defRPr sz="1300"/>
            </a:lvl8pPr>
            <a:lvl9pPr marL="329403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C3758-0B23-420E-973D-E16CB1270A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35CEB8-4B69-4815-A910-7BE36BC148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28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32260"/>
            <a:ext cx="5689600" cy="479234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32260"/>
            <a:ext cx="5689600" cy="479234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5447E-276F-44B2-A4CA-19FDD13C60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843E19-DC90-435F-987E-BDBEE59BED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45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657343"/>
            <a:ext cx="5692048" cy="64034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754" indent="0">
              <a:buNone/>
              <a:defRPr sz="1800" b="1"/>
            </a:lvl2pPr>
            <a:lvl3pPr marL="823509" indent="0">
              <a:buNone/>
              <a:defRPr sz="1600" b="1"/>
            </a:lvl3pPr>
            <a:lvl4pPr marL="1235263" indent="0">
              <a:buNone/>
              <a:defRPr sz="1400" b="1"/>
            </a:lvl4pPr>
            <a:lvl5pPr marL="1647017" indent="0">
              <a:buNone/>
              <a:defRPr sz="1400" b="1"/>
            </a:lvl5pPr>
            <a:lvl6pPr marL="2058772" indent="0">
              <a:buNone/>
              <a:defRPr sz="1400" b="1"/>
            </a:lvl6pPr>
            <a:lvl7pPr marL="2470526" indent="0">
              <a:buNone/>
              <a:defRPr sz="1400" b="1"/>
            </a:lvl7pPr>
            <a:lvl8pPr marL="2882280" indent="0">
              <a:buNone/>
              <a:defRPr sz="1400" b="1"/>
            </a:lvl8pPr>
            <a:lvl9pPr marL="329403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2297690"/>
            <a:ext cx="5692048" cy="395071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246" y="1657343"/>
            <a:ext cx="5693953" cy="64034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754" indent="0">
              <a:buNone/>
              <a:defRPr sz="1800" b="1"/>
            </a:lvl2pPr>
            <a:lvl3pPr marL="823509" indent="0">
              <a:buNone/>
              <a:defRPr sz="1600" b="1"/>
            </a:lvl3pPr>
            <a:lvl4pPr marL="1235263" indent="0">
              <a:buNone/>
              <a:defRPr sz="1400" b="1"/>
            </a:lvl4pPr>
            <a:lvl5pPr marL="1647017" indent="0">
              <a:buNone/>
              <a:defRPr sz="1400" b="1"/>
            </a:lvl5pPr>
            <a:lvl6pPr marL="2058772" indent="0">
              <a:buNone/>
              <a:defRPr sz="1400" b="1"/>
            </a:lvl6pPr>
            <a:lvl7pPr marL="2470526" indent="0">
              <a:buNone/>
              <a:defRPr sz="1400" b="1"/>
            </a:lvl7pPr>
            <a:lvl8pPr marL="2882280" indent="0">
              <a:buNone/>
              <a:defRPr sz="1400" b="1"/>
            </a:lvl8pPr>
            <a:lvl9pPr marL="329403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246" y="2297690"/>
            <a:ext cx="5693953" cy="395071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1" y="168663"/>
            <a:ext cx="10918552" cy="93908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64A57-08B0-4386-BF53-CDE9EEDD86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80D6C-433E-4B63-AF48-4FEBE96597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52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277EC-8C52-4200-8FB0-36BB3D8B9E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1F5B8-AEC7-4785-A877-AB6C48CDD0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5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E1B6A-54D0-42EC-AF5C-8D65C1B531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691A6-CDF9-4C5A-962A-F9A64DDF97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45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309632"/>
            <a:ext cx="4315348" cy="116205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0" y="1295400"/>
            <a:ext cx="6814859" cy="5029200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2471688"/>
            <a:ext cx="4315348" cy="3852912"/>
          </a:xfrm>
        </p:spPr>
        <p:txBody>
          <a:bodyPr/>
          <a:lstStyle>
            <a:lvl1pPr marL="0" indent="0">
              <a:buNone/>
              <a:defRPr sz="1300"/>
            </a:lvl1pPr>
            <a:lvl2pPr marL="411754" indent="0">
              <a:buNone/>
              <a:defRPr sz="1100"/>
            </a:lvl2pPr>
            <a:lvl3pPr marL="823509" indent="0">
              <a:buNone/>
              <a:defRPr sz="900"/>
            </a:lvl3pPr>
            <a:lvl4pPr marL="1235263" indent="0">
              <a:buNone/>
              <a:defRPr sz="800"/>
            </a:lvl4pPr>
            <a:lvl5pPr marL="1647017" indent="0">
              <a:buNone/>
              <a:defRPr sz="800"/>
            </a:lvl5pPr>
            <a:lvl6pPr marL="2058772" indent="0">
              <a:buNone/>
              <a:defRPr sz="800"/>
            </a:lvl6pPr>
            <a:lvl7pPr marL="2470526" indent="0">
              <a:buNone/>
              <a:defRPr sz="800"/>
            </a:lvl7pPr>
            <a:lvl8pPr marL="2882280" indent="0">
              <a:buNone/>
              <a:defRPr sz="800"/>
            </a:lvl8pPr>
            <a:lvl9pPr marL="329403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4B29E-6A41-47E6-AEDF-07D3CEE0BA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5BD93-BC97-49C0-8D43-47B91B6037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70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205" y="4801173"/>
            <a:ext cx="7316344" cy="56602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205" y="613191"/>
            <a:ext cx="7316344" cy="4115085"/>
          </a:xfrm>
        </p:spPr>
        <p:txBody>
          <a:bodyPr/>
          <a:lstStyle>
            <a:lvl1pPr marL="0" indent="0">
              <a:buNone/>
              <a:defRPr sz="2900"/>
            </a:lvl1pPr>
            <a:lvl2pPr marL="411754" indent="0">
              <a:buNone/>
              <a:defRPr sz="2500"/>
            </a:lvl2pPr>
            <a:lvl3pPr marL="823509" indent="0">
              <a:buNone/>
              <a:defRPr sz="2200"/>
            </a:lvl3pPr>
            <a:lvl4pPr marL="1235263" indent="0">
              <a:buNone/>
              <a:defRPr sz="1800"/>
            </a:lvl4pPr>
            <a:lvl5pPr marL="1647017" indent="0">
              <a:buNone/>
              <a:defRPr sz="1800"/>
            </a:lvl5pPr>
            <a:lvl6pPr marL="2058772" indent="0">
              <a:buNone/>
              <a:defRPr sz="1800"/>
            </a:lvl6pPr>
            <a:lvl7pPr marL="2470526" indent="0">
              <a:buNone/>
              <a:defRPr sz="1800"/>
            </a:lvl7pPr>
            <a:lvl8pPr marL="2882280" indent="0">
              <a:buNone/>
              <a:defRPr sz="1800"/>
            </a:lvl8pPr>
            <a:lvl9pPr marL="3294035" indent="0">
              <a:buNone/>
              <a:defRPr sz="18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205" y="5367194"/>
            <a:ext cx="7316344" cy="804721"/>
          </a:xfrm>
        </p:spPr>
        <p:txBody>
          <a:bodyPr/>
          <a:lstStyle>
            <a:lvl1pPr marL="0" indent="0">
              <a:buNone/>
              <a:defRPr sz="1300"/>
            </a:lvl1pPr>
            <a:lvl2pPr marL="411754" indent="0">
              <a:buNone/>
              <a:defRPr sz="1100"/>
            </a:lvl2pPr>
            <a:lvl3pPr marL="823509" indent="0">
              <a:buNone/>
              <a:defRPr sz="900"/>
            </a:lvl3pPr>
            <a:lvl4pPr marL="1235263" indent="0">
              <a:buNone/>
              <a:defRPr sz="800"/>
            </a:lvl4pPr>
            <a:lvl5pPr marL="1647017" indent="0">
              <a:buNone/>
              <a:defRPr sz="800"/>
            </a:lvl5pPr>
            <a:lvl6pPr marL="2058772" indent="0">
              <a:buNone/>
              <a:defRPr sz="800"/>
            </a:lvl6pPr>
            <a:lvl7pPr marL="2470526" indent="0">
              <a:buNone/>
              <a:defRPr sz="800"/>
            </a:lvl7pPr>
            <a:lvl8pPr marL="2882280" indent="0">
              <a:buNone/>
              <a:defRPr sz="800"/>
            </a:lvl8pPr>
            <a:lvl9pPr marL="329403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8813F-6F12-4E0E-A1AC-A96CFE2D4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5D9C8-598D-43F9-9827-DDD343B96C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ideo" Target="NULL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D:\nicks computer\pres pro stuff\medical animated\dna\DNA_txt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1" y="168275"/>
            <a:ext cx="1091776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36" name="Picture 1035">
            <a:hlinkClick r:id="" action="ppaction://media"/>
          </p:cNvPr>
          <p:cNvPicPr>
            <a:picLocks noRot="1" noChangeAspect="1" noChangeArrowheads="1"/>
          </p:cNvPicPr>
          <p:nvPr>
            <a:videoFile r:link="rId13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"/>
            <a:ext cx="91440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048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D1EA88-2670-477E-A469-58B7DCEAF1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3/11/24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006417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541778-A8F9-454E-8525-2899622BD62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  <p:sp>
        <p:nvSpPr>
          <p:cNvPr id="20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25600" y="1447801"/>
            <a:ext cx="102616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601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10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11754" algn="l" defTabSz="91501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823509" algn="l" defTabSz="91501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235263" algn="l" defTabSz="91501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647017" algn="l" defTabSz="91501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69097" indent="-228752" algn="l" defTabSz="915010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880851" indent="-228752" algn="l" defTabSz="915010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3292605" indent="-228752" algn="l" defTabSz="915010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3704360" indent="-228752" algn="l" defTabSz="915010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2350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754" algn="l" defTabSz="82350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3509" algn="l" defTabSz="82350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5263" algn="l" defTabSz="82350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7017" algn="l" defTabSz="82350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8772" algn="l" defTabSz="82350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70526" algn="l" defTabSz="82350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2280" algn="l" defTabSz="82350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4035" algn="l" defTabSz="82350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Avermectin" TargetMode="External"/><Relationship Id="rId13" Type="http://schemas.openxmlformats.org/officeDocument/2006/relationships/hyperlink" Target="https://en.wikipedia.org/wiki/Nobel_Prize_in_Physiology_or_Medicine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en.wikipedia.org/wiki/Wesleyan_University" TargetMode="External"/><Relationship Id="rId12" Type="http://schemas.openxmlformats.org/officeDocument/2006/relationships/hyperlink" Target="https://en.wikipedia.org/wiki/Gairdner_Foundation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Kitasato_University" TargetMode="External"/><Relationship Id="rId11" Type="http://schemas.openxmlformats.org/officeDocument/2006/relationships/hyperlink" Target="https://en.wikipedia.org/wiki/Robert_Koch_Prize" TargetMode="External"/><Relationship Id="rId5" Type="http://schemas.openxmlformats.org/officeDocument/2006/relationships/hyperlink" Target="https://en.wikipedia.org/wiki/Biochemistry" TargetMode="External"/><Relationship Id="rId15" Type="http://schemas.openxmlformats.org/officeDocument/2006/relationships/image" Target="../media/image10.png"/><Relationship Id="rId10" Type="http://schemas.openxmlformats.org/officeDocument/2006/relationships/hyperlink" Target="https://en.wikipedia.org/wiki/Japan_Academy_Prize_(academics)" TargetMode="External"/><Relationship Id="rId4" Type="http://schemas.openxmlformats.org/officeDocument/2006/relationships/hyperlink" Target="https://en.wikipedia.org/wiki/Nirasaki,_Yamanashi" TargetMode="External"/><Relationship Id="rId9" Type="http://schemas.openxmlformats.org/officeDocument/2006/relationships/hyperlink" Target="https://en.wikipedia.org/wiki/Ivermectin" TargetMode="External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Parasitic_disease" TargetMode="External"/><Relationship Id="rId13" Type="http://schemas.openxmlformats.org/officeDocument/2006/relationships/image" Target="../media/image12.png"/><Relationship Id="rId3" Type="http://schemas.openxmlformats.org/officeDocument/2006/relationships/image" Target="../media/image11.gif"/><Relationship Id="rId7" Type="http://schemas.openxmlformats.org/officeDocument/2006/relationships/hyperlink" Target="https://en.wikipedia.org/wiki/William_C._Campbell_(scientist)#cite_note-news12nj-1" TargetMode="External"/><Relationship Id="rId12" Type="http://schemas.openxmlformats.org/officeDocument/2006/relationships/hyperlink" Target="https://en.wikipedia.org/wiki/Nobel_Prize_in_Physiology_or_Medicine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North_Andover,_Massachusetts" TargetMode="External"/><Relationship Id="rId11" Type="http://schemas.openxmlformats.org/officeDocument/2006/relationships/hyperlink" Target="https://en.wikipedia.org/wiki/Avermectin" TargetMode="External"/><Relationship Id="rId5" Type="http://schemas.openxmlformats.org/officeDocument/2006/relationships/hyperlink" Target="https://en.wikipedia.org/wiki/County_Donegal" TargetMode="External"/><Relationship Id="rId15" Type="http://schemas.openxmlformats.org/officeDocument/2006/relationships/image" Target="../media/image10.png"/><Relationship Id="rId10" Type="http://schemas.openxmlformats.org/officeDocument/2006/relationships/hyperlink" Target="https://en.wikipedia.org/wiki/Drew_University" TargetMode="External"/><Relationship Id="rId4" Type="http://schemas.openxmlformats.org/officeDocument/2006/relationships/hyperlink" Target="https://en.wikipedia.org/wiki/Ramelton" TargetMode="External"/><Relationship Id="rId9" Type="http://schemas.openxmlformats.org/officeDocument/2006/relationships/hyperlink" Target="https://en.wikipedia.org/wiki/Merck_&amp;_Co." TargetMode="External"/><Relationship Id="rId1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Selman_Waksman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032001" y="2232054"/>
            <a:ext cx="9853965" cy="1143476"/>
          </a:xfrm>
        </p:spPr>
        <p:txBody>
          <a:bodyPr/>
          <a:lstStyle/>
          <a:p>
            <a:r>
              <a:rPr lang="el-GR" sz="5400" b="1" dirty="0">
                <a:solidFill>
                  <a:schemeClr val="accent1"/>
                </a:solidFill>
                <a:latin typeface="Calibri" panose="020F0502020204030204" pitchFamily="34" charset="0"/>
              </a:rPr>
              <a:t>ΦΑΡΜΑΚΕΥΤΙΚΗ ΒΙΟΤΕΧΝΟΛΟΓΙΑ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05648" y="3827721"/>
            <a:ext cx="6580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b="1" dirty="0">
                <a:solidFill>
                  <a:srgbClr val="D16349"/>
                </a:solidFill>
              </a:rPr>
              <a:t>Δρ.  Νικόλας Φωκιαλάκης</a:t>
            </a:r>
          </a:p>
          <a:p>
            <a:pPr algn="r"/>
            <a:r>
              <a:rPr lang="el-GR" dirty="0">
                <a:solidFill>
                  <a:srgbClr val="D16349"/>
                </a:solidFill>
              </a:rPr>
              <a:t>Αναπληρωτής Καθηγητής</a:t>
            </a:r>
          </a:p>
          <a:p>
            <a:pPr algn="r"/>
            <a:r>
              <a:rPr lang="el-GR" dirty="0">
                <a:solidFill>
                  <a:srgbClr val="D16349"/>
                </a:solidFill>
              </a:rPr>
              <a:t> Φαρμακογνωσίας &amp; Χημείας Φυσικών Προϊόντων</a:t>
            </a:r>
          </a:p>
          <a:p>
            <a:pPr algn="r"/>
            <a:r>
              <a:rPr lang="el-GR" dirty="0">
                <a:solidFill>
                  <a:srgbClr val="D16349"/>
                </a:solidFill>
              </a:rPr>
              <a:t>Φαρμακευτικό Τμήμα, ΕΚΠΑ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04805" y="5380042"/>
            <a:ext cx="5881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8CADAE">
                    <a:lumMod val="75000"/>
                  </a:srgbClr>
                </a:solidFill>
                <a:latin typeface="Calibri" panose="020F0502020204030204" pitchFamily="34" charset="0"/>
              </a:rPr>
              <a:t>ΒΙΟΤΕΧΝΟΛΟΓΙΑ ΜΙΚΡΟΟΡΓΑΝΙΣΜΩΝ</a:t>
            </a:r>
          </a:p>
        </p:txBody>
      </p:sp>
    </p:spTree>
    <p:extLst>
      <p:ext uri="{BB962C8B-B14F-4D97-AF65-F5344CB8AC3E}">
        <p14:creationId xmlns:p14="http://schemas.microsoft.com/office/powerpoint/2010/main" val="3704303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827" y="2124473"/>
            <a:ext cx="9350497" cy="376076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295866"/>
            <a:ext cx="7202487" cy="939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5pPr>
            <a:lvl6pPr marL="411754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823509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235263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647017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l-GR" sz="2800" b="1" kern="0" dirty="0">
                <a:solidFill>
                  <a:schemeClr val="bg1"/>
                </a:solidFill>
              </a:rPr>
              <a:t>ΜΙΚΡΟΟΡΓΑΝΙΣΜΟΙ</a:t>
            </a:r>
            <a:endParaRPr lang="en-GB" sz="28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261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3247" r="50849" b="32734"/>
          <a:stretch/>
        </p:blipFill>
        <p:spPr>
          <a:xfrm>
            <a:off x="2485149" y="1235666"/>
            <a:ext cx="7948246" cy="491364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295866"/>
            <a:ext cx="7202487" cy="939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5pPr>
            <a:lvl6pPr marL="411754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823509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235263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647017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l-GR" sz="2800" b="1" kern="0">
                <a:solidFill>
                  <a:schemeClr val="bg1"/>
                </a:solidFill>
              </a:rPr>
              <a:t>ΜΙΚΡΟΟΡΓΑΝΙΣΜΟΙ</a:t>
            </a:r>
            <a:endParaRPr lang="en-GB" sz="2800" b="1" kern="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838" y="6060332"/>
            <a:ext cx="1152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Evolutionary tree showing the common ancestry of all domains of life. Bacteria are colored blue, eukaryotes red, and </a:t>
            </a:r>
            <a:r>
              <a:rPr lang="en-US" dirty="0" err="1"/>
              <a:t>archaea</a:t>
            </a:r>
            <a:r>
              <a:rPr lang="en-US" dirty="0"/>
              <a:t> green. Relative positions of some phyla are shown around the tree.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42351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049" y="1472787"/>
            <a:ext cx="7759152" cy="538521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295866"/>
            <a:ext cx="7202487" cy="939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5pPr>
            <a:lvl6pPr marL="411754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823509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235263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647017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l-GR" sz="2800" b="1" kern="0" dirty="0">
                <a:solidFill>
                  <a:schemeClr val="bg1"/>
                </a:solidFill>
              </a:rPr>
              <a:t>ΜΥΚΗΤΕΣ</a:t>
            </a:r>
            <a:endParaRPr lang="en-GB" sz="28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271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295866"/>
            <a:ext cx="7202487" cy="939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5pPr>
            <a:lvl6pPr marL="411754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823509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235263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647017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l-GR" sz="2800" b="1" kern="0" dirty="0">
                <a:solidFill>
                  <a:schemeClr val="bg1"/>
                </a:solidFill>
              </a:rPr>
              <a:t>ΒΑΚΤΗΡΙΑ</a:t>
            </a:r>
            <a:endParaRPr lang="en-GB" sz="2800" b="1" kern="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079" y="1352129"/>
            <a:ext cx="8637605" cy="547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2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6529" y="1731524"/>
            <a:ext cx="9486280" cy="482491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295866"/>
            <a:ext cx="7202487" cy="939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5pPr>
            <a:lvl6pPr marL="411754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823509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235263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647017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l-GR" sz="2800" b="1" kern="0" dirty="0">
                <a:solidFill>
                  <a:schemeClr val="bg1"/>
                </a:solidFill>
              </a:rPr>
              <a:t>ΒΑΚΤΗΡΙΑ ΚΑΙ ΔΕΥΤΕΡΟΓΕΝΗΣ ΜΕΤΑΒΟΛΙΤΕΣ</a:t>
            </a:r>
            <a:endParaRPr lang="en-GB" sz="28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18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50196" y="1447801"/>
            <a:ext cx="11537004" cy="4894263"/>
          </a:xfrm>
        </p:spPr>
        <p:txBody>
          <a:bodyPr/>
          <a:lstStyle/>
          <a:p>
            <a:endParaRPr lang="el-GR" dirty="0"/>
          </a:p>
          <a:p>
            <a:r>
              <a:rPr lang="el-GR" dirty="0"/>
              <a:t>Βασίζεται στο διαφορετικό αποχρωματισμό που προκαλεί η αιθανόλη μετά από χρώση με κρυσταλλικό ιώδες και ιώδιο.</a:t>
            </a:r>
          </a:p>
          <a:p>
            <a:r>
              <a:rPr lang="el-GR" dirty="0"/>
              <a:t>Τα θετικά κατά </a:t>
            </a:r>
            <a:r>
              <a:rPr lang="el-GR" dirty="0" err="1"/>
              <a:t>Gram</a:t>
            </a:r>
            <a:r>
              <a:rPr lang="el-GR" dirty="0"/>
              <a:t> έχουν περισσότερη </a:t>
            </a:r>
            <a:r>
              <a:rPr lang="el-GR" dirty="0" err="1"/>
              <a:t>πεπτιδογλυκάνη</a:t>
            </a:r>
            <a:r>
              <a:rPr lang="el-GR" dirty="0"/>
              <a:t> στο τοίχωμα (-50% του βάρους) η οποία εγκλωβίζει το </a:t>
            </a:r>
            <a:r>
              <a:rPr lang="el-GR" dirty="0" err="1"/>
              <a:t>σύμπλοκο</a:t>
            </a:r>
            <a:r>
              <a:rPr lang="el-GR" dirty="0"/>
              <a:t> ιώδους-ιωδίου.</a:t>
            </a:r>
          </a:p>
          <a:p>
            <a:r>
              <a:rPr lang="el-GR" dirty="0"/>
              <a:t>Τα αρνητικά κατά </a:t>
            </a:r>
            <a:r>
              <a:rPr lang="el-GR" dirty="0" err="1"/>
              <a:t>Gram</a:t>
            </a:r>
            <a:r>
              <a:rPr lang="el-GR" dirty="0"/>
              <a:t> βακτήρια έχουν εξωτερική μεμβράνη που καλύπτει την </a:t>
            </a:r>
            <a:r>
              <a:rPr lang="el-GR" dirty="0" err="1"/>
              <a:t>πεπτιδογλυκάνη</a:t>
            </a:r>
            <a:endParaRPr lang="el-GR" dirty="0"/>
          </a:p>
          <a:p>
            <a:r>
              <a:rPr lang="el-GR" dirty="0"/>
              <a:t> Η </a:t>
            </a:r>
            <a:r>
              <a:rPr lang="el-GR" dirty="0" err="1"/>
              <a:t>πεπτιδογλυκάνη</a:t>
            </a:r>
            <a:r>
              <a:rPr lang="el-GR" dirty="0"/>
              <a:t> αποτελεί το 5-10% του βάρους του κυττάρου</a:t>
            </a:r>
          </a:p>
          <a:p>
            <a:endParaRPr lang="el-GR" dirty="0"/>
          </a:p>
        </p:txBody>
      </p:sp>
      <p:pic>
        <p:nvPicPr>
          <p:cNvPr id="145418" name="Picture 10" descr="hoo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0" y="1"/>
            <a:ext cx="219075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5563" y="309392"/>
            <a:ext cx="7202487" cy="939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5pPr>
            <a:lvl6pPr marL="411754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823509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235263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647017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l-GR" sz="2800" b="1" kern="0" dirty="0">
                <a:solidFill>
                  <a:schemeClr val="bg1"/>
                </a:solidFill>
              </a:rPr>
              <a:t>ΒΑΚΤΗΡΙΑ -  </a:t>
            </a:r>
            <a:r>
              <a:rPr lang="el-GR" sz="2800" dirty="0" err="1">
                <a:solidFill>
                  <a:schemeClr val="bg1"/>
                </a:solidFill>
              </a:rPr>
              <a:t>Gram</a:t>
            </a:r>
            <a:r>
              <a:rPr lang="el-GR" sz="2800" dirty="0">
                <a:solidFill>
                  <a:schemeClr val="bg1"/>
                </a:solidFill>
              </a:rPr>
              <a:t> χρώση </a:t>
            </a:r>
            <a:endParaRPr lang="en-GB" sz="28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26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icro.digitalproteus.com/pics/grambacter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097" y="1676230"/>
            <a:ext cx="7850289" cy="498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6923" y="309392"/>
            <a:ext cx="7202487" cy="939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5pPr>
            <a:lvl6pPr marL="411754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823509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235263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647017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l-GR" sz="2800" b="1" kern="0" dirty="0">
                <a:solidFill>
                  <a:schemeClr val="bg1"/>
                </a:solidFill>
              </a:rPr>
              <a:t>ΒΑΚΤΗΡΙΑ -  </a:t>
            </a:r>
            <a:r>
              <a:rPr lang="el-GR" sz="2800" dirty="0" err="1">
                <a:solidFill>
                  <a:schemeClr val="bg1"/>
                </a:solidFill>
              </a:rPr>
              <a:t>Gram</a:t>
            </a:r>
            <a:r>
              <a:rPr lang="el-GR" sz="2800" dirty="0">
                <a:solidFill>
                  <a:schemeClr val="bg1"/>
                </a:solidFill>
              </a:rPr>
              <a:t> χρώση </a:t>
            </a:r>
            <a:endParaRPr lang="en-GB" sz="28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77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1" name="Picture 7" descr="gram-st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-2503488"/>
            <a:ext cx="5614987" cy="936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15798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1268413"/>
            <a:ext cx="8828087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40869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2117" y="1576668"/>
            <a:ext cx="10122317" cy="507062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295866"/>
            <a:ext cx="7202487" cy="939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5pPr>
            <a:lvl6pPr marL="411754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823509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235263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647017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l-GR" sz="2800" b="1" kern="0" dirty="0">
                <a:solidFill>
                  <a:schemeClr val="bg1"/>
                </a:solidFill>
              </a:rPr>
              <a:t>ΤΑ ΜΕΓΕΘΗ ΤΗΣ ΖΩΗΣ</a:t>
            </a:r>
            <a:endParaRPr lang="en-GB" sz="28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79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9563"/>
          <a:stretch/>
        </p:blipFill>
        <p:spPr>
          <a:xfrm>
            <a:off x="4511824" y="188640"/>
            <a:ext cx="5616624" cy="63876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1844825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61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266683"/>
            <a:ext cx="7202487" cy="939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5pPr>
            <a:lvl6pPr marL="411754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823509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235263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647017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l-GR" sz="2800" b="1" kern="0" dirty="0">
                <a:solidFill>
                  <a:schemeClr val="bg1"/>
                </a:solidFill>
              </a:rPr>
              <a:t>ΑΠΟΜΟΝΩΣΗ ΜΙΚΡΟΡΓΑΝΙΣΜΩΝ</a:t>
            </a:r>
            <a:endParaRPr lang="en-GB" sz="2800" b="1" kern="0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://oceanexplorer.noaa.gov/explorations/12fire/background/pharmacology/media/lab_cultures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95" y="1471915"/>
            <a:ext cx="5719932" cy="519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677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081" y="4224540"/>
            <a:ext cx="2649268" cy="241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rot="5400000">
            <a:off x="3024982" y="3928269"/>
            <a:ext cx="428625" cy="1588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310289" y="4935571"/>
            <a:ext cx="1212850" cy="1588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143" name="Picture 11" descr="500px-Bioreactor_principle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393114"/>
            <a:ext cx="4623215" cy="364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4" name="TextBox 8"/>
          <p:cNvSpPr txBox="1">
            <a:spLocks noChangeArrowheads="1"/>
          </p:cNvSpPr>
          <p:nvPr/>
        </p:nvSpPr>
        <p:spPr bwMode="auto">
          <a:xfrm>
            <a:off x="5273675" y="4448581"/>
            <a:ext cx="12860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</a:rPr>
              <a:t>Scale up</a:t>
            </a:r>
            <a:endParaRPr lang="en-GB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62254" y="2226173"/>
            <a:ext cx="14835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</a:rPr>
              <a:t>Solid state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69037" y="4750905"/>
            <a:ext cx="14835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</a:rPr>
              <a:t>Liquid state</a:t>
            </a:r>
          </a:p>
        </p:txBody>
      </p:sp>
      <p:pic>
        <p:nvPicPr>
          <p:cNvPr id="8200" name="Picture 8" descr="http://3.bp.blogspot.com/_cCU1vJAsuTc/TEsPLtffYLI/AAAAAAAAAxA/auk8TqR7mRQ/s1600/nutrient+agar+med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093" y="1379107"/>
            <a:ext cx="1996814" cy="202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0" y="285493"/>
            <a:ext cx="7202487" cy="939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5pPr>
            <a:lvl6pPr marL="411754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823509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235263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647017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l-GR" sz="2800" b="1" kern="0" dirty="0">
                <a:solidFill>
                  <a:schemeClr val="bg1"/>
                </a:solidFill>
              </a:rPr>
              <a:t>ΚΑΛΛΙΕΡΓΕΙΕΣ ΜΙΚΡΟΟΡΓΑΝΙΣΜΩΝ</a:t>
            </a:r>
            <a:endParaRPr lang="en-GB" sz="28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60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l-GR" dirty="0"/>
              <a:t>Τεχνητά υλικά που περιέχουν θρεπτικές ουσίες και παράγοντες κατάλληλους για την ανάπτυξη και τον πολλαπλασιασμό των μικροβίων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905" y="3859540"/>
            <a:ext cx="2611659" cy="2434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694" y="3894932"/>
            <a:ext cx="3262961" cy="243467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329778"/>
            <a:ext cx="7202487" cy="939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5pPr>
            <a:lvl6pPr marL="411754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823509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235263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647017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l-GR" sz="2800" b="1" kern="0" dirty="0">
                <a:solidFill>
                  <a:schemeClr val="bg1"/>
                </a:solidFill>
              </a:rPr>
              <a:t>ΘΡΕΠΤΙΚΑ ΥΛΙΚΑ</a:t>
            </a:r>
            <a:endParaRPr lang="en-GB" sz="2800" b="1" kern="0" dirty="0">
              <a:solidFill>
                <a:schemeClr val="bg1"/>
              </a:solidFill>
            </a:endParaRPr>
          </a:p>
        </p:txBody>
      </p:sp>
      <p:pic>
        <p:nvPicPr>
          <p:cNvPr id="6146" name="Picture 2" descr="Αποτέλεσμα εικόνας για cultures of φθνγ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456" y="3923153"/>
            <a:ext cx="2363888" cy="23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509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  <a:buFontTx/>
              <a:buNone/>
            </a:pPr>
            <a:r>
              <a:rPr lang="el-GR" dirty="0"/>
              <a:t>ΤΟ ΘΡΕΠΤΙΚΟ ΥΛΙΚΟ ΠΡΕΠΕΙ ΝΑ ΠΕΡΙΕΧΕΙ</a:t>
            </a:r>
          </a:p>
          <a:p>
            <a:pPr lvl="1">
              <a:lnSpc>
                <a:spcPct val="90000"/>
              </a:lnSpc>
            </a:pPr>
            <a:r>
              <a:rPr lang="el-GR" dirty="0"/>
              <a:t>ΝΕΡΟ (70%)</a:t>
            </a:r>
          </a:p>
          <a:p>
            <a:pPr lvl="1">
              <a:lnSpc>
                <a:spcPct val="90000"/>
              </a:lnSpc>
            </a:pPr>
            <a:r>
              <a:rPr lang="el-GR" dirty="0"/>
              <a:t>ΠΗΓΗ ΑΝΘΡΑΚΑ και ΕΝΕΡΓΕΙΑΣ (ΥΔΑΤΑΝΘΡΑΚΕΣ</a:t>
            </a:r>
            <a:r>
              <a:rPr lang="en-US" dirty="0"/>
              <a:t> </a:t>
            </a:r>
            <a:r>
              <a:rPr lang="el-GR" dirty="0"/>
              <a:t>κλπ.)</a:t>
            </a:r>
          </a:p>
          <a:p>
            <a:pPr lvl="1">
              <a:lnSpc>
                <a:spcPct val="90000"/>
              </a:lnSpc>
            </a:pPr>
            <a:r>
              <a:rPr lang="el-GR" dirty="0"/>
              <a:t>ΠΗΓΗ ΑΛΑΤΩΝ (ΑΝΟΡΓΑΝΩΝ ΚΑΙ ΟΡΓΑΝΙΚΩΝ)</a:t>
            </a:r>
          </a:p>
          <a:p>
            <a:pPr lvl="1">
              <a:lnSpc>
                <a:spcPct val="90000"/>
              </a:lnSpc>
            </a:pPr>
            <a:r>
              <a:rPr lang="el-GR" dirty="0"/>
              <a:t>ΠΗΓΗ ΑΖΩΤΟΥ [ΑΝΟΡΓΑΝΑ ΑΖΩΤΟΥΧΑ ΑΛΑΤΑ (ΝΗ</a:t>
            </a:r>
            <a:r>
              <a:rPr lang="el-GR" baseline="30000" dirty="0"/>
              <a:t>+4</a:t>
            </a:r>
            <a:r>
              <a:rPr lang="el-GR" dirty="0"/>
              <a:t>, ΝΟ</a:t>
            </a:r>
            <a:r>
              <a:rPr lang="el-GR" baseline="30000" dirty="0"/>
              <a:t>-3</a:t>
            </a:r>
            <a:r>
              <a:rPr lang="el-GR" dirty="0"/>
              <a:t>), ΠΡΩΤΕΙΝΕΣ κλπ.]</a:t>
            </a:r>
          </a:p>
          <a:p>
            <a:pPr lvl="1">
              <a:lnSpc>
                <a:spcPct val="90000"/>
              </a:lnSpc>
            </a:pPr>
            <a:r>
              <a:rPr lang="el-GR" dirty="0"/>
              <a:t>ΔΙΑΦΟΡΑ ΙΧΝΟΣΤΟΙΧΕΙΑ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329778"/>
            <a:ext cx="7202487" cy="939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5pPr>
            <a:lvl6pPr marL="411754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823509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235263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647017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l-GR" sz="2800" b="1" kern="0" dirty="0">
                <a:solidFill>
                  <a:schemeClr val="bg1"/>
                </a:solidFill>
              </a:rPr>
              <a:t>ΘΡΕΠΤΙΚΑ ΥΛΙΚΑ</a:t>
            </a:r>
            <a:endParaRPr lang="en-GB" sz="2800" b="1" kern="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878" y="3971443"/>
            <a:ext cx="4284223" cy="275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12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l-GR" sz="2000" dirty="0"/>
              <a:t>Σάκχαρα</a:t>
            </a:r>
          </a:p>
          <a:p>
            <a:pPr lvl="1">
              <a:lnSpc>
                <a:spcPct val="80000"/>
              </a:lnSpc>
            </a:pPr>
            <a:r>
              <a:rPr lang="el-GR" sz="1800" dirty="0"/>
              <a:t>Προστίθενται είτε σαν τροφή είτε για τη μελέτη των βιοχημικών ιδιοτήτων των μικροβίων</a:t>
            </a:r>
          </a:p>
          <a:p>
            <a:pPr lvl="2">
              <a:lnSpc>
                <a:spcPct val="80000"/>
              </a:lnSpc>
            </a:pPr>
            <a:r>
              <a:rPr lang="el-GR" sz="1600" dirty="0"/>
              <a:t>Μονοσακχαρίτες</a:t>
            </a:r>
            <a:r>
              <a:rPr lang="en-US" sz="1600" dirty="0"/>
              <a:t> </a:t>
            </a:r>
            <a:r>
              <a:rPr lang="el-GR" sz="1600" dirty="0"/>
              <a:t>(Γλυκόζη,</a:t>
            </a:r>
            <a:r>
              <a:rPr lang="en-US" sz="1600" dirty="0"/>
              <a:t> </a:t>
            </a:r>
            <a:r>
              <a:rPr lang="el-GR" sz="1600" dirty="0" err="1"/>
              <a:t>Μανόζη</a:t>
            </a:r>
            <a:r>
              <a:rPr lang="el-GR" sz="1600" dirty="0"/>
              <a:t>)</a:t>
            </a:r>
          </a:p>
          <a:p>
            <a:pPr lvl="2">
              <a:lnSpc>
                <a:spcPct val="80000"/>
              </a:lnSpc>
            </a:pPr>
            <a:r>
              <a:rPr lang="el-GR" sz="1600" dirty="0" err="1"/>
              <a:t>Δισακχαρίτες</a:t>
            </a:r>
            <a:r>
              <a:rPr lang="en-US" sz="1600" dirty="0"/>
              <a:t> </a:t>
            </a:r>
            <a:r>
              <a:rPr lang="el-GR" sz="1600" dirty="0"/>
              <a:t>(Λακτόζη)</a:t>
            </a:r>
          </a:p>
          <a:p>
            <a:pPr lvl="2">
              <a:lnSpc>
                <a:spcPct val="80000"/>
              </a:lnSpc>
            </a:pPr>
            <a:r>
              <a:rPr lang="el-GR" sz="1600" dirty="0" err="1"/>
              <a:t>Τρισακχαρίτες</a:t>
            </a:r>
            <a:endParaRPr lang="el-GR" sz="1600" dirty="0"/>
          </a:p>
          <a:p>
            <a:pPr lvl="2">
              <a:lnSpc>
                <a:spcPct val="80000"/>
              </a:lnSpc>
            </a:pPr>
            <a:r>
              <a:rPr lang="el-GR" sz="1600" dirty="0"/>
              <a:t>Πολυσακχαρίτες</a:t>
            </a:r>
            <a:r>
              <a:rPr lang="en-US" sz="1600" dirty="0"/>
              <a:t> </a:t>
            </a:r>
            <a:r>
              <a:rPr lang="el-GR" sz="1600" dirty="0"/>
              <a:t>(Άμυλο, Γλυκογόνο)</a:t>
            </a:r>
          </a:p>
          <a:p>
            <a:pPr lvl="2">
              <a:lnSpc>
                <a:spcPct val="80000"/>
              </a:lnSpc>
            </a:pPr>
            <a:r>
              <a:rPr lang="el-GR" sz="1600" dirty="0" err="1"/>
              <a:t>Γλυκοσίδες</a:t>
            </a:r>
            <a:endParaRPr lang="el-GR" sz="1600" dirty="0"/>
          </a:p>
          <a:p>
            <a:pPr lvl="2">
              <a:lnSpc>
                <a:spcPct val="80000"/>
              </a:lnSpc>
            </a:pPr>
            <a:r>
              <a:rPr lang="el-GR" sz="1600" dirty="0"/>
              <a:t>Αλκοόλες</a:t>
            </a:r>
            <a:r>
              <a:rPr lang="en-US" sz="1600" dirty="0"/>
              <a:t> </a:t>
            </a:r>
            <a:r>
              <a:rPr lang="el-GR" sz="1600" dirty="0"/>
              <a:t>(</a:t>
            </a:r>
            <a:r>
              <a:rPr lang="el-GR" sz="1600" dirty="0" err="1"/>
              <a:t>Μαννιτόλη</a:t>
            </a:r>
            <a:r>
              <a:rPr lang="el-GR" sz="1600" dirty="0"/>
              <a:t>, </a:t>
            </a:r>
            <a:r>
              <a:rPr lang="el-GR" sz="1600" dirty="0" err="1"/>
              <a:t>Σορβιτόλη</a:t>
            </a:r>
            <a:r>
              <a:rPr lang="el-GR" sz="1600" dirty="0"/>
              <a:t>)</a:t>
            </a:r>
          </a:p>
          <a:p>
            <a:pPr lvl="2">
              <a:lnSpc>
                <a:spcPct val="80000"/>
              </a:lnSpc>
            </a:pPr>
            <a:r>
              <a:rPr lang="el-GR" sz="1600" dirty="0" err="1"/>
              <a:t>Πεντόζες</a:t>
            </a:r>
            <a:r>
              <a:rPr lang="el-GR" sz="1600" dirty="0"/>
              <a:t> (</a:t>
            </a:r>
            <a:r>
              <a:rPr lang="el-GR" sz="1600" dirty="0" err="1"/>
              <a:t>Ξυλόζη</a:t>
            </a:r>
            <a:r>
              <a:rPr lang="el-GR" sz="1600" dirty="0"/>
              <a:t>)</a:t>
            </a:r>
            <a:endParaRPr lang="en-US" sz="1600" dirty="0"/>
          </a:p>
          <a:p>
            <a:pPr marL="914400" lvl="2" indent="0">
              <a:lnSpc>
                <a:spcPct val="80000"/>
              </a:lnSpc>
              <a:buNone/>
            </a:pPr>
            <a:endParaRPr lang="el-GR" sz="1600" dirty="0"/>
          </a:p>
          <a:p>
            <a:pPr>
              <a:lnSpc>
                <a:spcPct val="80000"/>
              </a:lnSpc>
            </a:pPr>
            <a:r>
              <a:rPr lang="el-GR" sz="2000" dirty="0"/>
              <a:t>Άγαρ (σύνθετος πολυσακχαρίτης)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l-GR" sz="2000" dirty="0"/>
              <a:t>        - </a:t>
            </a:r>
            <a:r>
              <a:rPr lang="el-GR" sz="1800" dirty="0" err="1"/>
              <a:t>Ροδόφυκος</a:t>
            </a:r>
            <a:r>
              <a:rPr lang="el-GR" sz="1800" dirty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l-GR" sz="1800" dirty="0"/>
              <a:t>         - Δεν αποτελεί τροφή για τα μικρόβια</a:t>
            </a:r>
          </a:p>
          <a:p>
            <a:pPr lvl="1">
              <a:lnSpc>
                <a:spcPct val="80000"/>
              </a:lnSpc>
            </a:pPr>
            <a:r>
              <a:rPr lang="el-GR" sz="1800" dirty="0"/>
              <a:t>Λειώνει στους 80</a:t>
            </a:r>
            <a:r>
              <a:rPr lang="el-GR" sz="1800" dirty="0">
                <a:sym typeface="Symbol" panose="05050102010706020507" pitchFamily="18" charset="2"/>
              </a:rPr>
              <a:t></a:t>
            </a:r>
            <a:r>
              <a:rPr lang="en-US" sz="1800" dirty="0">
                <a:sym typeface="Symbol" panose="05050102010706020507" pitchFamily="18" charset="2"/>
              </a:rPr>
              <a:t>C</a:t>
            </a:r>
            <a:r>
              <a:rPr lang="el-GR" sz="1800" dirty="0">
                <a:sym typeface="Symbol" panose="05050102010706020507" pitchFamily="18" charset="2"/>
              </a:rPr>
              <a:t> και πήζει στους 3</a:t>
            </a:r>
            <a:r>
              <a:rPr lang="el-GR" sz="1800" dirty="0"/>
              <a:t>0</a:t>
            </a:r>
            <a:r>
              <a:rPr lang="el-GR" sz="1800" dirty="0">
                <a:sym typeface="Symbol" panose="05050102010706020507" pitchFamily="18" charset="2"/>
              </a:rPr>
              <a:t></a:t>
            </a:r>
            <a:r>
              <a:rPr lang="en-US" sz="1800" dirty="0">
                <a:sym typeface="Symbol" panose="05050102010706020507" pitchFamily="18" charset="2"/>
              </a:rPr>
              <a:t>C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329778"/>
            <a:ext cx="7202487" cy="939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5pPr>
            <a:lvl6pPr marL="411754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823509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235263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647017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l-GR" sz="2800" b="1" kern="0" dirty="0">
                <a:solidFill>
                  <a:schemeClr val="bg1"/>
                </a:solidFill>
              </a:rPr>
              <a:t>ΘΡΕΠΤΙΚΑ ΥΛΙΚΑ</a:t>
            </a:r>
            <a:endParaRPr lang="en-GB" sz="28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14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75405" y="1836907"/>
            <a:ext cx="10261600" cy="48942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l-GR" sz="2400" dirty="0"/>
              <a:t>Αναγωγικές ουσίες</a:t>
            </a:r>
          </a:p>
          <a:p>
            <a:pPr lvl="1">
              <a:lnSpc>
                <a:spcPct val="80000"/>
              </a:lnSpc>
            </a:pPr>
            <a:r>
              <a:rPr lang="el-GR" sz="2000" dirty="0"/>
              <a:t>Προστίθενται σαν βοηθητικό στοιχείο για τη δημιουργία </a:t>
            </a:r>
            <a:r>
              <a:rPr lang="el-GR" sz="2000" b="1" dirty="0"/>
              <a:t>αναερόβιου περιβάλλοντος</a:t>
            </a:r>
          </a:p>
          <a:p>
            <a:pPr>
              <a:lnSpc>
                <a:spcPct val="80000"/>
              </a:lnSpc>
            </a:pPr>
            <a:r>
              <a:rPr lang="el-GR" sz="2400" dirty="0"/>
              <a:t>Εκλεκτικές ουσίες ή μίγματα</a:t>
            </a:r>
          </a:p>
          <a:p>
            <a:pPr lvl="1">
              <a:lnSpc>
                <a:spcPct val="80000"/>
              </a:lnSpc>
            </a:pPr>
            <a:r>
              <a:rPr lang="el-GR" sz="2000" dirty="0"/>
              <a:t>Χρωστικές( κρυσταλλικό ,ιώδες)</a:t>
            </a:r>
          </a:p>
          <a:p>
            <a:pPr lvl="1">
              <a:lnSpc>
                <a:spcPct val="80000"/>
              </a:lnSpc>
            </a:pPr>
            <a:r>
              <a:rPr lang="el-GR" sz="2000" dirty="0"/>
              <a:t>Άλατα (</a:t>
            </a:r>
            <a:r>
              <a:rPr lang="en-US" sz="2000" dirty="0" err="1"/>
              <a:t>NaCl</a:t>
            </a:r>
            <a:r>
              <a:rPr lang="en-US" sz="2000" dirty="0"/>
              <a:t>, </a:t>
            </a:r>
            <a:r>
              <a:rPr lang="el-GR" sz="2000" dirty="0" err="1"/>
              <a:t>σεληνίτης</a:t>
            </a:r>
            <a:r>
              <a:rPr lang="el-GR" sz="2000" dirty="0"/>
              <a:t>, ιώδιο)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pH</a:t>
            </a:r>
            <a:r>
              <a:rPr lang="el-GR" sz="2000" dirty="0"/>
              <a:t> (5,6 στο </a:t>
            </a:r>
            <a:r>
              <a:rPr lang="en-US" sz="2000" dirty="0" err="1"/>
              <a:t>Sabouraud</a:t>
            </a:r>
            <a:r>
              <a:rPr lang="en-US" sz="2000" dirty="0"/>
              <a:t> – 8,0 </a:t>
            </a:r>
            <a:r>
              <a:rPr lang="el-GR" sz="2000" dirty="0"/>
              <a:t>για δονάκια χολέρας)</a:t>
            </a:r>
          </a:p>
          <a:p>
            <a:pPr lvl="1">
              <a:lnSpc>
                <a:spcPct val="80000"/>
              </a:lnSpc>
            </a:pPr>
            <a:r>
              <a:rPr lang="el-GR" sz="2000" dirty="0"/>
              <a:t>Αντιβιοτικά (το ζητούμενο μικρόβιο είναι ανθεκτικό και αναπτύσσεται)</a:t>
            </a:r>
          </a:p>
          <a:p>
            <a:pPr>
              <a:lnSpc>
                <a:spcPct val="80000"/>
              </a:lnSpc>
            </a:pPr>
            <a:r>
              <a:rPr lang="el-GR" sz="2400" dirty="0" err="1"/>
              <a:t>Χρωματομετρικοί</a:t>
            </a:r>
            <a:r>
              <a:rPr lang="el-GR" sz="2400" dirty="0"/>
              <a:t> δείκτες</a:t>
            </a:r>
          </a:p>
          <a:p>
            <a:pPr lvl="1">
              <a:lnSpc>
                <a:spcPct val="80000"/>
              </a:lnSpc>
            </a:pPr>
            <a:r>
              <a:rPr lang="el-GR" sz="2000" dirty="0"/>
              <a:t>Ουσίες που αλλάζουν χρώμα όταν μεταβληθεί το </a:t>
            </a:r>
            <a:r>
              <a:rPr lang="en-US" sz="2000" dirty="0"/>
              <a:t>pH</a:t>
            </a:r>
            <a:r>
              <a:rPr lang="el-GR" sz="2000" dirty="0"/>
              <a:t>.</a:t>
            </a:r>
          </a:p>
          <a:p>
            <a:pPr lvl="1">
              <a:lnSpc>
                <a:spcPct val="80000"/>
              </a:lnSpc>
            </a:pPr>
            <a:r>
              <a:rPr lang="el-GR" sz="2000" dirty="0"/>
              <a:t>Χρησιμοποιούνται τόσο για τη ρύθμιση του </a:t>
            </a:r>
            <a:r>
              <a:rPr lang="en-US" sz="2000" dirty="0"/>
              <a:t>pH</a:t>
            </a:r>
            <a:r>
              <a:rPr lang="el-GR" sz="2000" dirty="0"/>
              <a:t> των θρεπτικών υλικών κατά την παρασκευή τους όσο και ως δείκτες μεταβολής του </a:t>
            </a:r>
            <a:r>
              <a:rPr lang="en-US" sz="2000" dirty="0"/>
              <a:t>pH</a:t>
            </a:r>
            <a:r>
              <a:rPr lang="el-GR" sz="2000" dirty="0"/>
              <a:t> όταν τα μικρόβια αναπτύσσονται μέσα σε αυτά</a:t>
            </a:r>
            <a:endParaRPr lang="en-US" sz="2000" dirty="0">
              <a:sym typeface="Wingdings" panose="05000000000000000000" pitchFamily="2" charset="2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329778"/>
            <a:ext cx="7202487" cy="939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5pPr>
            <a:lvl6pPr marL="411754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823509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235263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647017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l-GR" sz="2800" b="1" kern="0" dirty="0">
                <a:solidFill>
                  <a:schemeClr val="bg1"/>
                </a:solidFill>
              </a:rPr>
              <a:t>ΘΡΕΠΤΙΚΑ ΥΛΙΚΑ</a:t>
            </a:r>
            <a:endParaRPr lang="en-GB" sz="28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31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75405" y="1836907"/>
            <a:ext cx="10261600" cy="4894263"/>
          </a:xfrm>
        </p:spPr>
        <p:txBody>
          <a:bodyPr/>
          <a:lstStyle/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r>
              <a:rPr lang="el-GR" sz="2400" dirty="0">
                <a:sym typeface="Wingdings" panose="05000000000000000000" pitchFamily="2" charset="2"/>
              </a:rPr>
              <a:t>Υπόστρωμα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r>
              <a:rPr lang="el-GR" sz="2400" dirty="0">
                <a:sym typeface="Wingdings" panose="05000000000000000000" pitchFamily="2" charset="2"/>
              </a:rPr>
              <a:t>Θερμοκρασία 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r>
              <a:rPr lang="en-US" sz="2400" dirty="0">
                <a:sym typeface="Wingdings" panose="05000000000000000000" pitchFamily="2" charset="2"/>
              </a:rPr>
              <a:t>pH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r>
              <a:rPr lang="el-GR" sz="2400" dirty="0">
                <a:sym typeface="Wingdings" panose="05000000000000000000" pitchFamily="2" charset="2"/>
              </a:rPr>
              <a:t>Συγκέντρωση αλάτων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r>
              <a:rPr lang="el-GR" sz="2400" dirty="0">
                <a:sym typeface="Wingdings" panose="05000000000000000000" pitchFamily="2" charset="2"/>
              </a:rPr>
              <a:t>Οργανικές ενώσεις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r>
              <a:rPr lang="el-GR" sz="2400" dirty="0">
                <a:sym typeface="Wingdings" panose="05000000000000000000" pitchFamily="2" charset="2"/>
              </a:rPr>
              <a:t>Πίεση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r>
              <a:rPr lang="el-GR" sz="2400" dirty="0">
                <a:sym typeface="Wingdings" panose="05000000000000000000" pitchFamily="2" charset="2"/>
              </a:rPr>
              <a:t>Ανάδευση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r>
              <a:rPr lang="el-GR" sz="2400" dirty="0">
                <a:sym typeface="Wingdings" panose="05000000000000000000" pitchFamily="2" charset="2"/>
              </a:rPr>
              <a:t>Επιμόλυνση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285493"/>
            <a:ext cx="10437779" cy="939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5pPr>
            <a:lvl6pPr marL="411754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823509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235263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647017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l-GR" sz="2800" b="1" kern="0" dirty="0">
                <a:solidFill>
                  <a:schemeClr val="bg1"/>
                </a:solidFill>
              </a:rPr>
              <a:t>ΠΑΡΑΜΕΤΡΟΙ ΔΙΑΦΟΡΟΠΟΙΗΣΗΣ ΣΤΙΣ ΚΑΛΛΙΕΡΓΕΙΕΣ ΜΙΚΡΟΟΡΓΑΝΙΣΜΩΝ</a:t>
            </a:r>
            <a:endParaRPr lang="en-GB" sz="2800" b="1" kern="0" dirty="0">
              <a:solidFill>
                <a:schemeClr val="bg1"/>
              </a:solidFill>
            </a:endParaRPr>
          </a:p>
        </p:txBody>
      </p:sp>
      <p:pic>
        <p:nvPicPr>
          <p:cNvPr id="9218" name="Picture 2" descr="http://images.slideplayer.com/24/7272660/slides/slide_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43" y="1759896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4319081" y="2363819"/>
            <a:ext cx="2003898" cy="778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3326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930" r="12604"/>
          <a:stretch/>
        </p:blipFill>
        <p:spPr>
          <a:xfrm>
            <a:off x="1828800" y="337695"/>
            <a:ext cx="8631936" cy="652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40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893" t="1074" r="12853" b="1512"/>
          <a:stretch/>
        </p:blipFill>
        <p:spPr>
          <a:xfrm>
            <a:off x="1336431" y="281353"/>
            <a:ext cx="8769166" cy="647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973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743" r="13603"/>
          <a:stretch/>
        </p:blipFill>
        <p:spPr>
          <a:xfrm>
            <a:off x="1245995" y="0"/>
            <a:ext cx="9028847" cy="689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34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5961" t="19597" r="27208" b="11847"/>
          <a:stretch/>
        </p:blipFill>
        <p:spPr>
          <a:xfrm>
            <a:off x="5231905" y="764704"/>
            <a:ext cx="5348695" cy="4404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7871" t="41760" r="57160" b="24574"/>
          <a:stretch/>
        </p:blipFill>
        <p:spPr>
          <a:xfrm>
            <a:off x="2495600" y="904410"/>
            <a:ext cx="1450504" cy="183511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534879"/>
              </p:ext>
            </p:extLst>
          </p:nvPr>
        </p:nvGraphicFramePr>
        <p:xfrm>
          <a:off x="1559496" y="2592674"/>
          <a:ext cx="3672408" cy="4213008"/>
        </p:xfrm>
        <a:graphic>
          <a:graphicData uri="http://schemas.openxmlformats.org/drawingml/2006/table">
            <a:tbl>
              <a:tblPr/>
              <a:tblGrid>
                <a:gridCol w="1836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6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151">
                <a:tc gridSpan="2">
                  <a:txBody>
                    <a:bodyPr/>
                    <a:lstStyle/>
                    <a:p>
                      <a:pPr algn="ctr"/>
                      <a:endParaRPr lang="en-US" sz="1300" b="1" dirty="0">
                        <a:effectLst/>
                      </a:endParaRPr>
                    </a:p>
                  </a:txBody>
                  <a:tcPr marL="64105" marR="64105" marT="32052" marB="320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5593">
                <a:tc>
                  <a:txBody>
                    <a:bodyPr/>
                    <a:lstStyle/>
                    <a:p>
                      <a:r>
                        <a:rPr lang="en-US" sz="1300"/>
                        <a:t>Born</a:t>
                      </a:r>
                    </a:p>
                  </a:txBody>
                  <a:tcPr marL="64105" marR="64105" marT="32052" marB="320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12 July 1935 (age 80)</a:t>
                      </a:r>
                      <a:br>
                        <a:rPr lang="en-US" sz="1300" dirty="0"/>
                      </a:br>
                      <a:r>
                        <a:rPr lang="en-US" sz="1300" dirty="0" err="1">
                          <a:hlinkClick r:id="rId4" tooltip="Nirasaki, Yamanashi"/>
                        </a:rPr>
                        <a:t>Nirasaki</a:t>
                      </a:r>
                      <a:r>
                        <a:rPr lang="en-US" sz="1300" dirty="0">
                          <a:hlinkClick r:id="rId4" tooltip="Nirasaki, Yamanashi"/>
                        </a:rPr>
                        <a:t>, Yamanashi</a:t>
                      </a:r>
                      <a:r>
                        <a:rPr lang="en-US" sz="1300" dirty="0"/>
                        <a:t>, Japan</a:t>
                      </a:r>
                    </a:p>
                  </a:txBody>
                  <a:tcPr marL="64105" marR="64105" marT="32052" marB="320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151">
                <a:tc>
                  <a:txBody>
                    <a:bodyPr/>
                    <a:lstStyle/>
                    <a:p>
                      <a:r>
                        <a:rPr lang="en-US" sz="1300"/>
                        <a:t>Nationality</a:t>
                      </a:r>
                    </a:p>
                  </a:txBody>
                  <a:tcPr marL="64105" marR="64105" marT="32052" marB="320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Japanese</a:t>
                      </a:r>
                    </a:p>
                  </a:txBody>
                  <a:tcPr marL="64105" marR="64105" marT="32052" marB="320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151">
                <a:tc>
                  <a:txBody>
                    <a:bodyPr/>
                    <a:lstStyle/>
                    <a:p>
                      <a:r>
                        <a:rPr lang="en-US" sz="1300" dirty="0"/>
                        <a:t>Fields</a:t>
                      </a:r>
                    </a:p>
                  </a:txBody>
                  <a:tcPr marL="64105" marR="64105" marT="32052" marB="320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hlinkClick r:id="rId5" tooltip="Biochemistry"/>
                        </a:rPr>
                        <a:t>Biochemistry</a:t>
                      </a:r>
                      <a:endParaRPr lang="en-US" sz="1300"/>
                    </a:p>
                  </a:txBody>
                  <a:tcPr marL="64105" marR="64105" marT="32052" marB="320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372">
                <a:tc>
                  <a:txBody>
                    <a:bodyPr/>
                    <a:lstStyle/>
                    <a:p>
                      <a:r>
                        <a:rPr lang="en-US" sz="1300" dirty="0"/>
                        <a:t>Institutions</a:t>
                      </a:r>
                    </a:p>
                  </a:txBody>
                  <a:tcPr marL="64105" marR="64105" marT="32052" marB="320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hlinkClick r:id="rId6" tooltip="Kitasato University"/>
                        </a:rPr>
                        <a:t>Kitasato University</a:t>
                      </a:r>
                      <a:br>
                        <a:rPr lang="en-US" sz="1300"/>
                      </a:br>
                      <a:r>
                        <a:rPr lang="en-US" sz="1300">
                          <a:hlinkClick r:id="rId7" tooltip="Wesleyan University"/>
                        </a:rPr>
                        <a:t>Wesleyan University</a:t>
                      </a:r>
                      <a:endParaRPr lang="en-US" sz="1300"/>
                    </a:p>
                  </a:txBody>
                  <a:tcPr marL="64105" marR="64105" marT="32052" marB="320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372">
                <a:tc>
                  <a:txBody>
                    <a:bodyPr/>
                    <a:lstStyle/>
                    <a:p>
                      <a:r>
                        <a:rPr lang="en-US" sz="1300" dirty="0"/>
                        <a:t>Known for</a:t>
                      </a:r>
                    </a:p>
                  </a:txBody>
                  <a:tcPr marL="64105" marR="64105" marT="32052" marB="320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>
                          <a:hlinkClick r:id="rId8" tooltip="Avermectin"/>
                        </a:rPr>
                        <a:t>Avermectin</a:t>
                      </a:r>
                      <a:r>
                        <a:rPr lang="en-US" sz="1300" dirty="0"/>
                        <a:t> and </a:t>
                      </a:r>
                      <a:r>
                        <a:rPr lang="en-US" sz="1300" dirty="0" err="1">
                          <a:hlinkClick r:id="rId9" tooltip="Ivermectin"/>
                        </a:rPr>
                        <a:t>Ivermectin</a:t>
                      </a:r>
                      <a:endParaRPr lang="en-US" sz="1300" dirty="0"/>
                    </a:p>
                  </a:txBody>
                  <a:tcPr marL="64105" marR="64105" marT="32052" marB="320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1697">
                <a:tc>
                  <a:txBody>
                    <a:bodyPr/>
                    <a:lstStyle/>
                    <a:p>
                      <a:r>
                        <a:rPr lang="en-US" sz="1300"/>
                        <a:t>Notable awards</a:t>
                      </a:r>
                    </a:p>
                  </a:txBody>
                  <a:tcPr marL="64105" marR="64105" marT="32052" marB="320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hlinkClick r:id="rId10" tooltip="Japan Academy Prize (academics)"/>
                        </a:rPr>
                        <a:t>Japan Academy Prize</a:t>
                      </a:r>
                      <a:r>
                        <a:rPr lang="en-US" sz="1300" dirty="0"/>
                        <a:t> (1990)</a:t>
                      </a:r>
                      <a:br>
                        <a:rPr lang="en-US" sz="1300" dirty="0"/>
                      </a:br>
                      <a:r>
                        <a:rPr lang="en-US" sz="1300" dirty="0">
                          <a:hlinkClick r:id="rId11" tooltip="Robert Koch Prize"/>
                        </a:rPr>
                        <a:t>Koch Gold Medal</a:t>
                      </a:r>
                      <a:r>
                        <a:rPr lang="en-US" sz="1300" dirty="0"/>
                        <a:t> (1997)</a:t>
                      </a:r>
                      <a:br>
                        <a:rPr lang="en-US" sz="1300" dirty="0"/>
                      </a:br>
                      <a:r>
                        <a:rPr lang="en-US" sz="1300" dirty="0" err="1">
                          <a:hlinkClick r:id="rId12" tooltip="Gairdner Foundation"/>
                        </a:rPr>
                        <a:t>Gairdner</a:t>
                      </a:r>
                      <a:r>
                        <a:rPr lang="en-US" sz="1300" dirty="0">
                          <a:hlinkClick r:id="rId12" tooltip="Gairdner Foundation"/>
                        </a:rPr>
                        <a:t> Global Health Award</a:t>
                      </a:r>
                      <a:r>
                        <a:rPr lang="en-US" sz="1300" dirty="0"/>
                        <a:t> (2014)</a:t>
                      </a:r>
                      <a:br>
                        <a:rPr lang="en-US" sz="1300" dirty="0"/>
                      </a:br>
                      <a:r>
                        <a:rPr lang="en-US" sz="1300" dirty="0">
                          <a:hlinkClick r:id="rId13" tooltip="Nobel Prize in Physiology or Medicine"/>
                        </a:rPr>
                        <a:t>Nobel Prize in Physiology or Medicine</a:t>
                      </a:r>
                      <a:r>
                        <a:rPr lang="en-US" sz="1300" dirty="0"/>
                        <a:t> (2015)</a:t>
                      </a:r>
                    </a:p>
                  </a:txBody>
                  <a:tcPr marL="64105" marR="64105" marT="32052" marB="320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15480" y="296466"/>
            <a:ext cx="38884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Prof. Satoshi </a:t>
            </a:r>
            <a:r>
              <a:rPr lang="en-US" sz="2800" b="1" dirty="0" err="1"/>
              <a:t>Ōmura</a:t>
            </a:r>
            <a:endParaRPr lang="en-US" sz="2800" b="1" dirty="0"/>
          </a:p>
          <a:p>
            <a:pPr algn="ctr"/>
            <a:endParaRPr lang="el-GR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/>
          <a:srcRect b="47574"/>
          <a:stretch/>
        </p:blipFill>
        <p:spPr>
          <a:xfrm>
            <a:off x="5231904" y="5368582"/>
            <a:ext cx="2592288" cy="14894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/>
          <a:srcRect t="49038"/>
          <a:stretch/>
        </p:blipFill>
        <p:spPr>
          <a:xfrm>
            <a:off x="7824193" y="5301208"/>
            <a:ext cx="2515483" cy="1404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/>
          <a:srcRect l="30217" t="37913" r="41396" b="52320"/>
          <a:stretch/>
        </p:blipFill>
        <p:spPr>
          <a:xfrm>
            <a:off x="5231904" y="138170"/>
            <a:ext cx="4676464" cy="90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29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711" t="3675" r="13410" b="8273"/>
          <a:stretch/>
        </p:blipFill>
        <p:spPr>
          <a:xfrm>
            <a:off x="1286191" y="862321"/>
            <a:ext cx="8816080" cy="59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96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970" y="1505278"/>
            <a:ext cx="9264617" cy="487606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25851" y="348006"/>
            <a:ext cx="5447489" cy="939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5pPr>
            <a:lvl6pPr marL="411754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823509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235263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647017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l-GR" sz="2800" b="1" kern="0" dirty="0">
                <a:solidFill>
                  <a:schemeClr val="bg1"/>
                </a:solidFill>
              </a:rPr>
              <a:t>ΒΙΟΔΙΕΡΓΑΣΙΑ</a:t>
            </a:r>
            <a:endParaRPr lang="en-GB" sz="28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5612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402" y="1204785"/>
            <a:ext cx="8444352" cy="565321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25851" y="348006"/>
            <a:ext cx="5447489" cy="939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5pPr>
            <a:lvl6pPr marL="411754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823509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235263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647017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l-GR" sz="2800" b="1" kern="0" dirty="0">
                <a:solidFill>
                  <a:schemeClr val="bg1"/>
                </a:solidFill>
              </a:rPr>
              <a:t>ΒΙΟΔΙΕΡΓΑΣΙΑ</a:t>
            </a:r>
            <a:endParaRPr lang="en-GB" sz="28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506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5851" y="348006"/>
            <a:ext cx="5447489" cy="939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5pPr>
            <a:lvl6pPr marL="411754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823509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235263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647017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l-GR" sz="2800" b="1" kern="0" dirty="0">
                <a:solidFill>
                  <a:schemeClr val="bg1"/>
                </a:solidFill>
              </a:rPr>
              <a:t>ΒΙΟΔΙΕΡΓΑΣΙΑ</a:t>
            </a:r>
            <a:endParaRPr lang="en-GB" sz="2800" b="1" kern="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3173"/>
          <a:stretch/>
        </p:blipFill>
        <p:spPr>
          <a:xfrm>
            <a:off x="1614793" y="2964607"/>
            <a:ext cx="8297693" cy="336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855" y="92615"/>
            <a:ext cx="4400145" cy="425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06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25851" y="348006"/>
            <a:ext cx="5447489" cy="939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5pPr>
            <a:lvl6pPr marL="411754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823509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235263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647017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l-GR" sz="2800" b="1" kern="0" dirty="0">
                <a:solidFill>
                  <a:schemeClr val="bg1"/>
                </a:solidFill>
              </a:rPr>
              <a:t>ΤΥΠΟΙ ΒΙΟΑΝΤΙΔΡΑΣΤΗΡΩΝ</a:t>
            </a:r>
            <a:endParaRPr lang="en-GB" sz="2800" b="1" kern="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00" y="1873008"/>
            <a:ext cx="10156417" cy="1296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31629" b="52866"/>
          <a:stretch/>
        </p:blipFill>
        <p:spPr>
          <a:xfrm>
            <a:off x="787200" y="3043413"/>
            <a:ext cx="4258385" cy="3611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892" y="3598262"/>
            <a:ext cx="5953501" cy="230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748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329778"/>
            <a:ext cx="10155677" cy="939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5pPr>
            <a:lvl6pPr marL="411754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823509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235263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647017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l-GR" sz="2800" b="1" kern="0" dirty="0">
                <a:solidFill>
                  <a:schemeClr val="bg1"/>
                </a:solidFill>
              </a:rPr>
              <a:t>Μικροβιακή ανάπτυξη σε συνθήκες διαλείποντος έργου</a:t>
            </a:r>
            <a:endParaRPr lang="en-GB" sz="2800" b="1" kern="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475" y="1442573"/>
            <a:ext cx="6955278" cy="529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43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penicillin ferme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-4763"/>
            <a:ext cx="6911975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8133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395287"/>
            <a:ext cx="10477500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44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181" y="-107004"/>
            <a:ext cx="4651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0" y="329778"/>
            <a:ext cx="5447489" cy="939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5pPr>
            <a:lvl6pPr marL="411754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823509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235263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647017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l-GR" sz="2800" b="1" kern="0" dirty="0">
                <a:solidFill>
                  <a:schemeClr val="bg1"/>
                </a:solidFill>
              </a:rPr>
              <a:t>ΠΑΡΑΓΩΓΗ ΠΕΝΙΚΙΛΙΝΗΣ</a:t>
            </a:r>
            <a:endParaRPr lang="en-GB" sz="2800" b="1" kern="0" dirty="0">
              <a:solidFill>
                <a:schemeClr val="bg1"/>
              </a:solidFill>
            </a:endParaRPr>
          </a:p>
        </p:txBody>
      </p:sp>
      <p:pic>
        <p:nvPicPr>
          <p:cNvPr id="4" name="Picture 2" descr="Penicillin core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46" y="2758511"/>
            <a:ext cx="266247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06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308407"/>
            <a:ext cx="9144000" cy="6335712"/>
          </a:xfrm>
        </p:spPr>
        <p:txBody>
          <a:bodyPr/>
          <a:lstStyle/>
          <a:p>
            <a:pPr>
              <a:lnSpc>
                <a:spcPct val="80000"/>
              </a:lnSpc>
              <a:buFontTx/>
              <a:buAutoNum type="arabicPeriod"/>
            </a:pP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What is the Carbon source?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What is the nitrogen source?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What is the energy source?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Is the fermentation aerobic or anaerobic?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What is the optimum temperature?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Is penicillin a primary or secondary metabolite?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What volume fermenter is used?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Why isn't a larger fermenter used?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When is penicillin produced?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How long can it be produced for?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What was the first fungus known to produce penicillin?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What species produces about 60mg/dm3 of penicillin?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How did scientists improve the yield still further?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What is the substrate?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Why is batch culture used?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What are the processes involved in down-stream processing?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a)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b)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c)</a:t>
            </a:r>
          </a:p>
          <a:p>
            <a:pPr marL="0" indent="0">
              <a:lnSpc>
                <a:spcPct val="80000"/>
              </a:lnSpc>
              <a:buNone/>
            </a:pPr>
            <a:endParaRPr lang="en-US" sz="1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4943475" y="1268719"/>
            <a:ext cx="1295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lactose</a:t>
            </a: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087939" y="1484619"/>
            <a:ext cx="3024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yeast</a:t>
            </a: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4943475" y="1771957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glucose</a:t>
            </a: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527800" y="1987857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aerobic</a:t>
            </a: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5735638" y="2348219"/>
            <a:ext cx="1295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25 - 27</a:t>
            </a: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ºC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7104064" y="2564119"/>
            <a:ext cx="1368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secondary</a:t>
            </a: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5448301" y="2853044"/>
            <a:ext cx="2232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40 – 200 dm</a:t>
            </a:r>
            <a:r>
              <a:rPr lang="en-GB" baseline="24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endParaRPr lang="en-US" baseline="24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5664200" y="3140382"/>
            <a:ext cx="403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 difficult to aerate</a:t>
            </a: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5159375" y="3429307"/>
            <a:ext cx="525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40 hours – after main increase in fungal mass</a:t>
            </a: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5591176" y="3716644"/>
            <a:ext cx="46085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140 hours (180 – 40 hours)</a:t>
            </a: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7896225" y="4003982"/>
            <a:ext cx="252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Penicillin notatum</a:t>
            </a: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7824788" y="4292907"/>
            <a:ext cx="28432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Penicillin chrysogenum</a:t>
            </a: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7248526" y="4580244"/>
            <a:ext cx="3419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Genetic modification</a:t>
            </a: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4367214" y="4796144"/>
            <a:ext cx="3889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Corn steep liquor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4872039" y="5085069"/>
            <a:ext cx="3024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Secondary metabolite</a:t>
            </a: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23" name="Text Box 19"/>
          <p:cNvSpPr txBox="1">
            <a:spLocks noChangeArrowheads="1"/>
          </p:cNvSpPr>
          <p:nvPr/>
        </p:nvSpPr>
        <p:spPr bwMode="auto">
          <a:xfrm>
            <a:off x="2135188" y="5588307"/>
            <a:ext cx="39608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Filtration of liquid</a:t>
            </a: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24" name="Text Box 20"/>
          <p:cNvSpPr txBox="1">
            <a:spLocks noChangeArrowheads="1"/>
          </p:cNvSpPr>
          <p:nvPr/>
        </p:nvSpPr>
        <p:spPr bwMode="auto">
          <a:xfrm>
            <a:off x="2135188" y="5877232"/>
            <a:ext cx="7993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Extraction from filtrate by counter current of butylacetate</a:t>
            </a: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25" name="Text Box 21"/>
          <p:cNvSpPr txBox="1">
            <a:spLocks noChangeArrowheads="1"/>
          </p:cNvSpPr>
          <p:nvPr/>
        </p:nvSpPr>
        <p:spPr bwMode="auto">
          <a:xfrm>
            <a:off x="2208214" y="6164569"/>
            <a:ext cx="6048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Precipitation by potassium salts</a:t>
            </a: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812" y="308283"/>
            <a:ext cx="5447489" cy="939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5pPr>
            <a:lvl6pPr marL="411754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823509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235263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647017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l-GR" sz="2800" b="1" kern="0" dirty="0">
                <a:solidFill>
                  <a:schemeClr val="bg1"/>
                </a:solidFill>
              </a:rPr>
              <a:t>ΠΑΡΑΓΩΓΗ ΠΕΝΙΚΙΛΙΝΗΣ</a:t>
            </a:r>
            <a:endParaRPr lang="en-GB" sz="28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84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21509" grpId="0"/>
      <p:bldP spid="21510" grpId="0"/>
      <p:bldP spid="21511" grpId="0"/>
      <p:bldP spid="21512" grpId="0"/>
      <p:bldP spid="21513" grpId="0"/>
      <p:bldP spid="21514" grpId="0"/>
      <p:bldP spid="21515" grpId="0"/>
      <p:bldP spid="21516" grpId="0"/>
      <p:bldP spid="21517" grpId="0"/>
      <p:bldP spid="21518" grpId="0"/>
      <p:bldP spid="21519" grpId="0"/>
      <p:bldP spid="21520" grpId="0"/>
      <p:bldP spid="21521" grpId="0"/>
      <p:bldP spid="21522" grpId="0"/>
      <p:bldP spid="21523" grpId="0"/>
      <p:bldP spid="21524" grpId="0"/>
      <p:bldP spid="215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15480" y="296466"/>
            <a:ext cx="48965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Prof. William C. Campbell</a:t>
            </a:r>
          </a:p>
          <a:p>
            <a:pPr algn="ctr"/>
            <a:endParaRPr lang="el-GR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2223" t="41760" r="72582" b="24574"/>
          <a:stretch/>
        </p:blipFill>
        <p:spPr>
          <a:xfrm>
            <a:off x="2258210" y="908841"/>
            <a:ext cx="1421562" cy="1771650"/>
          </a:xfrm>
          <a:prstGeom prst="rect">
            <a:avLst/>
          </a:prstGeom>
        </p:spPr>
      </p:pic>
      <p:pic>
        <p:nvPicPr>
          <p:cNvPr id="16" name="Picture 2" descr="http://www.chm.bris.ac.uk/motm/wilcat/avermecti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5" y="1844824"/>
            <a:ext cx="3422895" cy="463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355980"/>
              </p:ext>
            </p:extLst>
          </p:nvPr>
        </p:nvGraphicFramePr>
        <p:xfrm>
          <a:off x="1825820" y="2108660"/>
          <a:ext cx="3707904" cy="4749340"/>
        </p:xfrm>
        <a:graphic>
          <a:graphicData uri="http://schemas.openxmlformats.org/drawingml/2006/table">
            <a:tbl>
              <a:tblPr/>
              <a:tblGrid>
                <a:gridCol w="1853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3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716">
                <a:tc gridSpan="2">
                  <a:txBody>
                    <a:bodyPr/>
                    <a:lstStyle/>
                    <a:p>
                      <a:pPr algn="ctr"/>
                      <a:endParaRPr lang="en-US" sz="1400" b="1" dirty="0">
                        <a:effectLst/>
                      </a:endParaRPr>
                    </a:p>
                  </a:txBody>
                  <a:tcPr marL="73429" marR="73429" marT="36715" marB="36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4291">
                <a:tc>
                  <a:txBody>
                    <a:bodyPr/>
                    <a:lstStyle/>
                    <a:p>
                      <a:r>
                        <a:rPr lang="en-US" sz="1400"/>
                        <a:t>Born</a:t>
                      </a:r>
                    </a:p>
                  </a:txBody>
                  <a:tcPr marL="73429" marR="73429" marT="36715" marB="36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br>
                        <a:rPr lang="en-US" sz="1400" dirty="0"/>
                      </a:br>
                      <a:r>
                        <a:rPr lang="en-US" sz="1400" dirty="0"/>
                        <a:t>28 June 1930 (age 85)</a:t>
                      </a:r>
                      <a:br>
                        <a:rPr lang="en-US" sz="1400" dirty="0"/>
                      </a:br>
                      <a:r>
                        <a:rPr lang="en-US" sz="1400" dirty="0" err="1">
                          <a:hlinkClick r:id="rId4" tooltip="Ramelton"/>
                        </a:rPr>
                        <a:t>Ramelton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>
                          <a:hlinkClick r:id="rId5" tooltip="County Donegal"/>
                        </a:rPr>
                        <a:t>County Donegal</a:t>
                      </a:r>
                      <a:r>
                        <a:rPr lang="en-US" sz="1400" dirty="0"/>
                        <a:t>, Ireland</a:t>
                      </a:r>
                    </a:p>
                  </a:txBody>
                  <a:tcPr marL="73429" marR="73429" marT="36715" marB="36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716">
                <a:tc>
                  <a:txBody>
                    <a:bodyPr/>
                    <a:lstStyle/>
                    <a:p>
                      <a:r>
                        <a:rPr lang="en-US" sz="1400"/>
                        <a:t>Residence</a:t>
                      </a:r>
                    </a:p>
                  </a:txBody>
                  <a:tcPr marL="73429" marR="73429" marT="36715" marB="36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6" tooltip="North Andover, Massachusetts"/>
                        </a:rPr>
                        <a:t>North Andover, Massachusetts</a:t>
                      </a:r>
                      <a:r>
                        <a:rPr lang="en-US" sz="1400" baseline="30000" dirty="0">
                          <a:hlinkClick r:id="rId7"/>
                        </a:rPr>
                        <a:t>[1]</a:t>
                      </a:r>
                      <a:endParaRPr lang="en-US" sz="1400" dirty="0"/>
                    </a:p>
                  </a:txBody>
                  <a:tcPr marL="73429" marR="73429" marT="36715" marB="36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716">
                <a:tc>
                  <a:txBody>
                    <a:bodyPr/>
                    <a:lstStyle/>
                    <a:p>
                      <a:r>
                        <a:rPr lang="en-US" sz="1400"/>
                        <a:t>Citizenship</a:t>
                      </a:r>
                    </a:p>
                  </a:txBody>
                  <a:tcPr marL="73429" marR="73429" marT="36715" marB="36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Ireland, United States</a:t>
                      </a:r>
                    </a:p>
                  </a:txBody>
                  <a:tcPr marL="73429" marR="73429" marT="36715" marB="36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716">
                <a:tc>
                  <a:txBody>
                    <a:bodyPr/>
                    <a:lstStyle/>
                    <a:p>
                      <a:r>
                        <a:rPr lang="en-US" sz="1400"/>
                        <a:t>Nationality</a:t>
                      </a:r>
                    </a:p>
                  </a:txBody>
                  <a:tcPr marL="73429" marR="73429" marT="36715" marB="36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American</a:t>
                      </a:r>
                    </a:p>
                  </a:txBody>
                  <a:tcPr marL="73429" marR="73429" marT="36715" marB="36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716">
                <a:tc>
                  <a:txBody>
                    <a:bodyPr/>
                    <a:lstStyle/>
                    <a:p>
                      <a:r>
                        <a:rPr lang="en-US" sz="1400"/>
                        <a:t>Fields</a:t>
                      </a:r>
                    </a:p>
                  </a:txBody>
                  <a:tcPr marL="73429" marR="73429" marT="36715" marB="36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hlinkClick r:id="rId8" tooltip="Parasitic disease"/>
                        </a:rPr>
                        <a:t>Parasitic diseases</a:t>
                      </a:r>
                      <a:endParaRPr lang="en-US" sz="1400"/>
                    </a:p>
                  </a:txBody>
                  <a:tcPr marL="73429" marR="73429" marT="36715" marB="36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004">
                <a:tc>
                  <a:txBody>
                    <a:bodyPr/>
                    <a:lstStyle/>
                    <a:p>
                      <a:r>
                        <a:rPr lang="en-US" sz="1400" dirty="0"/>
                        <a:t>Institutions</a:t>
                      </a:r>
                    </a:p>
                  </a:txBody>
                  <a:tcPr marL="73429" marR="73429" marT="36715" marB="36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hlinkClick r:id="rId9" tooltip="Merck &amp; Co."/>
                        </a:rPr>
                        <a:t>Merck Institute for Therapeutic Research</a:t>
                      </a:r>
                      <a:br>
                        <a:rPr lang="en-US" sz="1400"/>
                      </a:br>
                      <a:r>
                        <a:rPr lang="en-US" sz="1400">
                          <a:hlinkClick r:id="rId10" tooltip="Drew University"/>
                        </a:rPr>
                        <a:t>Drew University</a:t>
                      </a:r>
                      <a:endParaRPr lang="en-US" sz="1400"/>
                    </a:p>
                  </a:txBody>
                  <a:tcPr marL="73429" marR="73429" marT="36715" marB="36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3716">
                <a:tc>
                  <a:txBody>
                    <a:bodyPr/>
                    <a:lstStyle/>
                    <a:p>
                      <a:r>
                        <a:rPr lang="en-US" sz="1400" dirty="0"/>
                        <a:t>Known for</a:t>
                      </a:r>
                    </a:p>
                  </a:txBody>
                  <a:tcPr marL="73429" marR="73429" marT="36715" marB="36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hlinkClick r:id="rId11" tooltip="Avermectin"/>
                        </a:rPr>
                        <a:t>Avermectin</a:t>
                      </a:r>
                      <a:endParaRPr lang="en-US" sz="1400" dirty="0"/>
                    </a:p>
                  </a:txBody>
                  <a:tcPr marL="73429" marR="73429" marT="36715" marB="36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4004">
                <a:tc>
                  <a:txBody>
                    <a:bodyPr/>
                    <a:lstStyle/>
                    <a:p>
                      <a:r>
                        <a:rPr lang="en-US" sz="1400"/>
                        <a:t>Notable awards</a:t>
                      </a:r>
                    </a:p>
                  </a:txBody>
                  <a:tcPr marL="73429" marR="73429" marT="36715" marB="36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12" tooltip="Nobel Prize in Physiology or Medicine"/>
                        </a:rPr>
                        <a:t>Nobel Prize in Physiology or Medicine</a:t>
                      </a:r>
                      <a:r>
                        <a:rPr lang="en-US" sz="1400" dirty="0"/>
                        <a:t> (2015)</a:t>
                      </a:r>
                    </a:p>
                  </a:txBody>
                  <a:tcPr marL="73429" marR="73429" marT="36715" marB="36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9561127" y="2348880"/>
            <a:ext cx="504056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Oval 16"/>
          <p:cNvSpPr/>
          <p:nvPr/>
        </p:nvSpPr>
        <p:spPr>
          <a:xfrm>
            <a:off x="9561127" y="4797152"/>
            <a:ext cx="504056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10786" y="241882"/>
            <a:ext cx="2082161" cy="677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0786" y="919373"/>
            <a:ext cx="2082160" cy="7849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/>
          <a:srcRect l="30217" t="37913" r="41396" b="52320"/>
          <a:stretch/>
        </p:blipFill>
        <p:spPr>
          <a:xfrm>
            <a:off x="3707047" y="864143"/>
            <a:ext cx="4676464" cy="90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027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431" r="12509"/>
          <a:stretch/>
        </p:blipFill>
        <p:spPr>
          <a:xfrm>
            <a:off x="1545336" y="69523"/>
            <a:ext cx="8948532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334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554" y="248546"/>
            <a:ext cx="6868270" cy="6245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012" y="6494462"/>
            <a:ext cx="3902850" cy="32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538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428" y="2914059"/>
            <a:ext cx="809625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812" y="-46797"/>
            <a:ext cx="2960856" cy="296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81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925" t="23100" r="31325" b="6998"/>
          <a:stretch/>
        </p:blipFill>
        <p:spPr>
          <a:xfrm>
            <a:off x="1775520" y="1415030"/>
            <a:ext cx="5364088" cy="5442971"/>
          </a:xfrm>
          <a:prstGeom prst="rect">
            <a:avLst/>
          </a:prstGeom>
        </p:spPr>
      </p:pic>
      <p:pic>
        <p:nvPicPr>
          <p:cNvPr id="7170" name="Picture 2" descr="Penicillin core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2427771"/>
            <a:ext cx="266247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72264" y="4293096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Penicillin</a:t>
            </a:r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9508" t="38367" r="37296" b="53436"/>
          <a:stretch/>
        </p:blipFill>
        <p:spPr>
          <a:xfrm>
            <a:off x="3222032" y="188640"/>
            <a:ext cx="7192630" cy="998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193" y="5877273"/>
            <a:ext cx="210939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01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5992" t="18420" r="38697" b="69708"/>
          <a:stretch/>
        </p:blipFill>
        <p:spPr>
          <a:xfrm>
            <a:off x="1524001" y="242985"/>
            <a:ext cx="5573611" cy="1053995"/>
          </a:xfrm>
          <a:prstGeom prst="rect">
            <a:avLst/>
          </a:prstGeom>
        </p:spPr>
      </p:pic>
      <p:pic>
        <p:nvPicPr>
          <p:cNvPr id="10" name="Picture 4" descr="Streptomycin2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270" y="3693623"/>
            <a:ext cx="3962876" cy="1838836"/>
          </a:xfrm>
          <a:prstGeom prst="rect">
            <a:avLst/>
          </a:prstGeom>
          <a:solidFill>
            <a:srgbClr val="FFFFFF">
              <a:alpha val="49804"/>
            </a:srgbClr>
          </a:solidFill>
        </p:spPr>
      </p:pic>
      <p:sp>
        <p:nvSpPr>
          <p:cNvPr id="11" name="Rectangle 10"/>
          <p:cNvSpPr/>
          <p:nvPr/>
        </p:nvSpPr>
        <p:spPr>
          <a:xfrm>
            <a:off x="7896200" y="5694282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Streptomycin</a:t>
            </a:r>
            <a:endParaRPr lang="el-G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04" y="188640"/>
            <a:ext cx="2847208" cy="3485672"/>
          </a:xfrm>
          <a:prstGeom prst="rect">
            <a:avLst/>
          </a:prstGeom>
        </p:spPr>
      </p:pic>
      <p:pic>
        <p:nvPicPr>
          <p:cNvPr id="3074" name="Picture 2" descr="Neomycin B C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2256547"/>
            <a:ext cx="3943163" cy="2874694"/>
          </a:xfrm>
          <a:prstGeom prst="rect">
            <a:avLst/>
          </a:prstGeom>
          <a:solidFill>
            <a:srgbClr val="FFFFFF">
              <a:alpha val="40000"/>
            </a:srgbClr>
          </a:solidFill>
        </p:spPr>
      </p:pic>
      <p:sp>
        <p:nvSpPr>
          <p:cNvPr id="4" name="Rectangle 3"/>
          <p:cNvSpPr/>
          <p:nvPr/>
        </p:nvSpPr>
        <p:spPr>
          <a:xfrm>
            <a:off x="3413161" y="5688178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Neomycin</a:t>
            </a:r>
            <a:endParaRPr lang="el-GR" dirty="0"/>
          </a:p>
        </p:txBody>
      </p:sp>
      <p:sp>
        <p:nvSpPr>
          <p:cNvPr id="8" name="Rectangle 7"/>
          <p:cNvSpPr/>
          <p:nvPr/>
        </p:nvSpPr>
        <p:spPr>
          <a:xfrm>
            <a:off x="1724178" y="6090810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 tooltip="Selman Waksman"/>
              </a:rPr>
              <a:t>Selman Waksman</a:t>
            </a:r>
            <a:r>
              <a:rPr lang="en-US" dirty="0"/>
              <a:t>, who was awarded the Nobel Prize in Medicine for developing 22 antibiotics.</a:t>
            </a:r>
            <a:endParaRPr lang="el-GR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5991" t="36887" r="39439" b="53902"/>
          <a:stretch/>
        </p:blipFill>
        <p:spPr>
          <a:xfrm>
            <a:off x="2207569" y="1448181"/>
            <a:ext cx="3355049" cy="50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93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504" y="1772816"/>
            <a:ext cx="8229600" cy="685800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Antibiotics timeline</a:t>
            </a:r>
            <a:endParaRPr lang="el-G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https://ka-perseus-images.s3.amazonaws.com/ce763e859a0f265c5f4c443da71b03cca783fa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364" y="3140969"/>
            <a:ext cx="8363272" cy="316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83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99"/>
          <a:stretch/>
        </p:blipFill>
        <p:spPr>
          <a:xfrm>
            <a:off x="2023351" y="1235666"/>
            <a:ext cx="7447131" cy="552531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95866"/>
            <a:ext cx="7202487" cy="939800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l-GR" sz="2800" b="1" dirty="0">
                <a:solidFill>
                  <a:schemeClr val="bg1"/>
                </a:solidFill>
              </a:rPr>
              <a:t>ΜΙΚΡΟΟΡΓΑΝΙΣΜΟΙ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681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498" y="1183194"/>
            <a:ext cx="8848371" cy="54234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295866"/>
            <a:ext cx="7202487" cy="939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5pPr>
            <a:lvl6pPr marL="411754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823509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235263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647017" algn="l" defTabSz="91501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l-GR" sz="2800" b="1" kern="0" dirty="0">
                <a:solidFill>
                  <a:schemeClr val="bg1"/>
                </a:solidFill>
              </a:rPr>
              <a:t>ΜΙΚΡΟΟΡΓΑΝΙΣΜΟΙ</a:t>
            </a:r>
            <a:endParaRPr lang="en-GB" sz="2800" b="1" kern="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18689" y="1799617"/>
            <a:ext cx="1624520" cy="35992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3923695"/>
      </p:ext>
    </p:extLst>
  </p:cSld>
  <p:clrMapOvr>
    <a:masterClrMapping/>
  </p:clrMapOvr>
</p:sld>
</file>

<file path=ppt/theme/theme1.xml><?xml version="1.0" encoding="utf-8"?>
<a:theme xmlns:a="http://schemas.openxmlformats.org/drawingml/2006/main" name="TS101881354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738</Words>
  <Application>Microsoft Macintosh PowerPoint</Application>
  <PresentationFormat>Widescreen</PresentationFormat>
  <Paragraphs>150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Symbol</vt:lpstr>
      <vt:lpstr>Wingdings</vt:lpstr>
      <vt:lpstr>TS101881354</vt:lpstr>
      <vt:lpstr>ΦΑΡΜΑΚΕΥΤΙΚΗ ΒΙΟΤΕΧΝΟΛΟΓΙΑ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Antibiotics timeline</vt:lpstr>
      <vt:lpstr>ΜΙΚΡΟΟΡΓΑΝΙΣΜΟΙ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ΦΑΡΜΑΚΕΥΤΙΚΗ ΒΙΟΤΕΧΝΟΛΟΓΙΑ</dc:title>
  <dc:creator>Nikolas Fokialakis</dc:creator>
  <cp:lastModifiedBy>Nikolas Fokialakis</cp:lastModifiedBy>
  <cp:revision>36</cp:revision>
  <dcterms:created xsi:type="dcterms:W3CDTF">2016-02-18T09:55:44Z</dcterms:created>
  <dcterms:modified xsi:type="dcterms:W3CDTF">2024-03-11T06:36:14Z</dcterms:modified>
</cp:coreProperties>
</file>