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5"/>
  </p:notesMasterIdLst>
  <p:sldIdLst>
    <p:sldId id="257" r:id="rId3"/>
    <p:sldId id="267" r:id="rId4"/>
    <p:sldId id="278" r:id="rId5"/>
    <p:sldId id="268" r:id="rId6"/>
    <p:sldId id="279" r:id="rId7"/>
    <p:sldId id="329" r:id="rId8"/>
    <p:sldId id="334" r:id="rId9"/>
    <p:sldId id="335" r:id="rId10"/>
    <p:sldId id="336" r:id="rId11"/>
    <p:sldId id="269" r:id="rId12"/>
    <p:sldId id="322" r:id="rId13"/>
    <p:sldId id="263" r:id="rId14"/>
    <p:sldId id="323" r:id="rId15"/>
    <p:sldId id="305" r:id="rId16"/>
    <p:sldId id="324" r:id="rId17"/>
    <p:sldId id="318" r:id="rId18"/>
    <p:sldId id="283" r:id="rId19"/>
    <p:sldId id="316" r:id="rId20"/>
    <p:sldId id="317" r:id="rId21"/>
    <p:sldId id="293" r:id="rId22"/>
    <p:sldId id="270" r:id="rId23"/>
    <p:sldId id="299" r:id="rId24"/>
    <p:sldId id="303" r:id="rId25"/>
    <p:sldId id="319" r:id="rId26"/>
    <p:sldId id="287" r:id="rId27"/>
    <p:sldId id="308" r:id="rId28"/>
    <p:sldId id="286" r:id="rId29"/>
    <p:sldId id="285" r:id="rId30"/>
    <p:sldId id="328" r:id="rId31"/>
    <p:sldId id="277" r:id="rId32"/>
    <p:sldId id="276" r:id="rId33"/>
    <p:sldId id="282" r:id="rId34"/>
    <p:sldId id="320" r:id="rId35"/>
    <p:sldId id="258" r:id="rId36"/>
    <p:sldId id="284" r:id="rId37"/>
    <p:sldId id="259" r:id="rId38"/>
    <p:sldId id="265" r:id="rId39"/>
    <p:sldId id="260" r:id="rId40"/>
    <p:sldId id="261" r:id="rId41"/>
    <p:sldId id="262" r:id="rId42"/>
    <p:sldId id="264" r:id="rId43"/>
    <p:sldId id="288" r:id="rId44"/>
    <p:sldId id="292" r:id="rId45"/>
    <p:sldId id="290" r:id="rId46"/>
    <p:sldId id="291" r:id="rId47"/>
    <p:sldId id="304" r:id="rId48"/>
    <p:sldId id="310" r:id="rId49"/>
    <p:sldId id="311" r:id="rId50"/>
    <p:sldId id="313" r:id="rId51"/>
    <p:sldId id="314" r:id="rId52"/>
    <p:sldId id="315" r:id="rId53"/>
    <p:sldId id="309" r:id="rId54"/>
    <p:sldId id="280" r:id="rId55"/>
    <p:sldId id="312" r:id="rId56"/>
    <p:sldId id="281" r:id="rId57"/>
    <p:sldId id="306" r:id="rId58"/>
    <p:sldId id="330" r:id="rId59"/>
    <p:sldId id="307" r:id="rId60"/>
    <p:sldId id="331" r:id="rId61"/>
    <p:sldId id="332" r:id="rId62"/>
    <p:sldId id="333" r:id="rId63"/>
    <p:sldId id="302" r:id="rId6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5" autoAdjust="0"/>
    <p:restoredTop sz="95878"/>
  </p:normalViewPr>
  <p:slideViewPr>
    <p:cSldViewPr snapToGrid="0">
      <p:cViewPr>
        <p:scale>
          <a:sx n="88" d="100"/>
          <a:sy n="88" d="100"/>
        </p:scale>
        <p:origin x="155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2875DD"/>
            </a:solidFill>
            <a:ln>
              <a:solidFill>
                <a:srgbClr val="2875DD"/>
              </a:solidFill>
            </a:ln>
          </c:spPr>
          <c:invertIfNegative val="0"/>
          <c:dLbls>
            <c:dLbl>
              <c:idx val="0"/>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ABF2-8F4D-A6A9-62D921555CFC}"/>
                </c:ext>
              </c:extLst>
            </c:dLbl>
            <c:dLbl>
              <c:idx val="1"/>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ABF2-8F4D-A6A9-62D921555CFC}"/>
                </c:ext>
              </c:extLst>
            </c:dLbl>
            <c:dLbl>
              <c:idx val="2"/>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ABF2-8F4D-A6A9-62D921555CFC}"/>
                </c:ext>
              </c:extLst>
            </c:dLbl>
            <c:dLbl>
              <c:idx val="3"/>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ABF2-8F4D-A6A9-62D921555CFC}"/>
                </c:ext>
              </c:extLst>
            </c:dLbl>
            <c:dLbl>
              <c:idx val="4"/>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ABF2-8F4D-A6A9-62D921555CFC}"/>
                </c:ext>
              </c:extLst>
            </c:dLbl>
            <c:dLbl>
              <c:idx val="5"/>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ABF2-8F4D-A6A9-62D921555CFC}"/>
                </c:ext>
              </c:extLst>
            </c:dLbl>
            <c:dLbl>
              <c:idx val="6"/>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ABF2-8F4D-A6A9-62D921555CFC}"/>
                </c:ext>
              </c:extLst>
            </c:dLbl>
            <c:dLbl>
              <c:idx val="7"/>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ABF2-8F4D-A6A9-62D921555CFC}"/>
                </c:ext>
              </c:extLst>
            </c:dLbl>
            <c:dLbl>
              <c:idx val="8"/>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ABF2-8F4D-A6A9-62D921555CFC}"/>
                </c:ext>
              </c:extLst>
            </c:dLbl>
            <c:dLbl>
              <c:idx val="9"/>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ABF2-8F4D-A6A9-62D921555CFC}"/>
                </c:ext>
              </c:extLst>
            </c:dLbl>
            <c:dLbl>
              <c:idx val="10"/>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ABF2-8F4D-A6A9-62D921555CFC}"/>
                </c:ext>
              </c:extLst>
            </c:dLbl>
            <c:dLbl>
              <c:idx val="11"/>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ABF2-8F4D-A6A9-62D921555CFC}"/>
                </c:ext>
              </c:extLst>
            </c:dLbl>
            <c:dLbl>
              <c:idx val="12"/>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ABF2-8F4D-A6A9-62D921555CFC}"/>
                </c:ext>
              </c:extLst>
            </c:dLbl>
            <c:dLbl>
              <c:idx val="13"/>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ABF2-8F4D-A6A9-62D921555CFC}"/>
                </c:ext>
              </c:extLst>
            </c:dLbl>
            <c:dLbl>
              <c:idx val="14"/>
              <c:numFmt formatCode="#,##0" sourceLinked="0"/>
              <c:spPr/>
              <c:txPr>
                <a:bodyPr/>
                <a:lstStyle/>
                <a:p>
                  <a:pPr>
                    <a:defRPr sz="8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ABF2-8F4D-A6A9-62D921555CFC}"/>
                </c:ext>
              </c:extLst>
            </c:dLbl>
            <c:spPr>
              <a:noFill/>
              <a:ln>
                <a:noFill/>
              </a:ln>
              <a:effectLst/>
            </c:spPr>
            <c:txPr>
              <a:bodyPr/>
              <a:lstStyle/>
              <a:p>
                <a:pPr>
                  <a:defRPr sz="800" b="0" smtId="4294967295">
                    <a:solidFill>
                      <a:srgbClr val="0F283E"/>
                    </a:solidFill>
                    <a:latin typeface="Open Sans Light"/>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Sheet1!$A$2:$A$16</c:f>
              <c:strCache>
                <c:ptCount val="15"/>
                <c:pt idx="0">
                  <c:v>France</c:v>
                </c:pt>
                <c:pt idx="1">
                  <c:v>Spain</c:v>
                </c:pt>
                <c:pt idx="2">
                  <c:v>Germany (2022)</c:v>
                </c:pt>
                <c:pt idx="3">
                  <c:v>Italy (2022)</c:v>
                </c:pt>
                <c:pt idx="4">
                  <c:v>Switzerland</c:v>
                </c:pt>
                <c:pt idx="5">
                  <c:v>Belgium</c:v>
                </c:pt>
                <c:pt idx="6">
                  <c:v>Norway</c:v>
                </c:pt>
                <c:pt idx="7">
                  <c:v>Portugal</c:v>
                </c:pt>
                <c:pt idx="8">
                  <c:v>Denmark</c:v>
                </c:pt>
                <c:pt idx="9">
                  <c:v>Austria (2020)</c:v>
                </c:pt>
                <c:pt idx="10">
                  <c:v>Lithuania (2022)</c:v>
                </c:pt>
                <c:pt idx="11">
                  <c:v>Poland</c:v>
                </c:pt>
                <c:pt idx="12">
                  <c:v>Czech Republic (2022)</c:v>
                </c:pt>
                <c:pt idx="13">
                  <c:v>Slovenia</c:v>
                </c:pt>
                <c:pt idx="14">
                  <c:v>Estonia</c:v>
                </c:pt>
              </c:strCache>
            </c:strRef>
          </c:cat>
          <c:val>
            <c:numRef>
              <c:f>Sheet1!$B$2:$B$16</c:f>
              <c:numCache>
                <c:formatCode>General</c:formatCode>
                <c:ptCount val="15"/>
                <c:pt idx="0">
                  <c:v>1860</c:v>
                </c:pt>
                <c:pt idx="1">
                  <c:v>1348</c:v>
                </c:pt>
                <c:pt idx="2">
                  <c:v>921</c:v>
                </c:pt>
                <c:pt idx="3">
                  <c:v>823</c:v>
                </c:pt>
                <c:pt idx="4">
                  <c:v>402</c:v>
                </c:pt>
                <c:pt idx="5">
                  <c:v>371</c:v>
                </c:pt>
                <c:pt idx="6">
                  <c:v>295</c:v>
                </c:pt>
                <c:pt idx="7">
                  <c:v>249</c:v>
                </c:pt>
                <c:pt idx="8">
                  <c:v>232</c:v>
                </c:pt>
                <c:pt idx="9">
                  <c:v>200</c:v>
                </c:pt>
                <c:pt idx="10">
                  <c:v>187</c:v>
                </c:pt>
                <c:pt idx="11">
                  <c:v>173</c:v>
                </c:pt>
                <c:pt idx="12">
                  <c:v>115</c:v>
                </c:pt>
                <c:pt idx="13">
                  <c:v>31</c:v>
                </c:pt>
                <c:pt idx="14">
                  <c:v>27</c:v>
                </c:pt>
              </c:numCache>
            </c:numRef>
          </c:val>
          <c:extLst>
            <c:ext xmlns:c16="http://schemas.microsoft.com/office/drawing/2014/chart" uri="{C3380CC4-5D6E-409C-BE32-E72D297353CC}">
              <c16:uniqueId val="{0000000F-ABF2-8F4D-A6A9-62D921555CFC}"/>
            </c:ext>
          </c:extLst>
        </c:ser>
        <c:dLbls>
          <c:showLegendKey val="0"/>
          <c:showVal val="0"/>
          <c:showCatName val="0"/>
          <c:showSerName val="0"/>
          <c:showPercent val="0"/>
          <c:showBubbleSize val="0"/>
        </c:dLbls>
        <c:gapWidth val="80"/>
        <c:overlap val="-30"/>
        <c:axId val="67451136"/>
        <c:axId val="66437120"/>
      </c:barChart>
      <c:catAx>
        <c:axId val="67451136"/>
        <c:scaling>
          <c:orientation val="maxMin"/>
        </c:scaling>
        <c:delete val="0"/>
        <c:axPos val="l"/>
        <c:numFmt formatCode="General" sourceLinked="0"/>
        <c:majorTickMark val="none"/>
        <c:minorTickMark val="none"/>
        <c:tickLblPos val="low"/>
        <c:spPr>
          <a:ln w="9525">
            <a:solidFill>
              <a:srgbClr val="2F2F2F"/>
            </a:solidFill>
          </a:ln>
        </c:spPr>
        <c:txPr>
          <a:bodyPr/>
          <a:lstStyle/>
          <a:p>
            <a:pPr>
              <a:defRPr sz="1000" b="0" smtId="4294967295">
                <a:solidFill>
                  <a:srgbClr val="0F283E"/>
                </a:solidFill>
                <a:latin typeface="Open Sans Light"/>
              </a:defRPr>
            </a:pPr>
            <a:endParaRPr lang="en-US"/>
          </a:p>
        </c:txPr>
        <c:crossAx val="66437120"/>
        <c:crosses val="autoZero"/>
        <c:auto val="0"/>
        <c:lblAlgn val="ctr"/>
        <c:lblOffset val="100"/>
        <c:noMultiLvlLbl val="0"/>
      </c:catAx>
      <c:valAx>
        <c:axId val="66437120"/>
        <c:scaling>
          <c:orientation val="minMax"/>
          <c:min val="0"/>
        </c:scaling>
        <c:delete val="0"/>
        <c:axPos val="t"/>
        <c:majorGridlines>
          <c:spPr>
            <a:ln w="9525">
              <a:solidFill>
                <a:srgbClr val="2F2F2F"/>
              </a:solidFill>
              <a:prstDash val="dot"/>
            </a:ln>
          </c:spPr>
        </c:majorGridlines>
        <c:numFmt formatCode="#,##0" sourceLinked="0"/>
        <c:majorTickMark val="none"/>
        <c:minorTickMark val="none"/>
        <c:tickLblPos val="nextTo"/>
        <c:spPr>
          <a:ln>
            <a:noFill/>
          </a:ln>
        </c:spPr>
        <c:txPr>
          <a:bodyPr/>
          <a:lstStyle/>
          <a:p>
            <a:pPr>
              <a:defRPr sz="1000" b="0" smtId="4294967295">
                <a:solidFill>
                  <a:srgbClr val="0F283E"/>
                </a:solidFill>
                <a:latin typeface="Open Sans Light"/>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5DD"/>
            </a:solidFill>
            <a:ln>
              <a:solidFill>
                <a:srgbClr val="2875DD"/>
              </a:solidFill>
            </a:ln>
          </c:spPr>
          <c:invertIfNegative val="0"/>
          <c:dLbls>
            <c:dLbl>
              <c:idx val="0"/>
              <c:numFmt formatCode="#,##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2024-FF43-8F21-5B0C9FF19ABC}"/>
                </c:ext>
              </c:extLst>
            </c:dLbl>
            <c:dLbl>
              <c:idx val="1"/>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2024-FF43-8F21-5B0C9FF19ABC}"/>
                </c:ext>
              </c:extLst>
            </c:dLbl>
            <c:dLbl>
              <c:idx val="2"/>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2024-FF43-8F21-5B0C9FF19ABC}"/>
                </c:ext>
              </c:extLst>
            </c:dLbl>
            <c:dLbl>
              <c:idx val="3"/>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2024-FF43-8F21-5B0C9FF19ABC}"/>
                </c:ext>
              </c:extLst>
            </c:dLbl>
            <c:dLbl>
              <c:idx val="4"/>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2024-FF43-8F21-5B0C9FF19ABC}"/>
                </c:ext>
              </c:extLst>
            </c:dLbl>
            <c:dLbl>
              <c:idx val="5"/>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2024-FF43-8F21-5B0C9FF19ABC}"/>
                </c:ext>
              </c:extLst>
            </c:dLbl>
            <c:dLbl>
              <c:idx val="6"/>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2024-FF43-8F21-5B0C9FF19ABC}"/>
                </c:ext>
              </c:extLst>
            </c:dLbl>
            <c:dLbl>
              <c:idx val="7"/>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2024-FF43-8F21-5B0C9FF19ABC}"/>
                </c:ext>
              </c:extLst>
            </c:dLbl>
            <c:dLbl>
              <c:idx val="8"/>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2024-FF43-8F21-5B0C9FF19ABC}"/>
                </c:ext>
              </c:extLst>
            </c:dLbl>
            <c:dLbl>
              <c:idx val="9"/>
              <c:numFmt formatCode="#,##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2024-FF43-8F21-5B0C9FF19ABC}"/>
                </c:ext>
              </c:extLst>
            </c:dLbl>
            <c:dLbl>
              <c:idx val="10"/>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2024-FF43-8F21-5B0C9FF19ABC}"/>
                </c:ext>
              </c:extLst>
            </c:dLbl>
            <c:dLbl>
              <c:idx val="11"/>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2024-FF43-8F21-5B0C9FF19ABC}"/>
                </c:ext>
              </c:extLst>
            </c:dLbl>
            <c:dLbl>
              <c:idx val="12"/>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2024-FF43-8F21-5B0C9FF19ABC}"/>
                </c:ext>
              </c:extLst>
            </c:dLbl>
            <c:dLbl>
              <c:idx val="13"/>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2024-FF43-8F21-5B0C9FF19ABC}"/>
                </c:ext>
              </c:extLst>
            </c:dLbl>
            <c:dLbl>
              <c:idx val="14"/>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2024-FF43-8F21-5B0C9FF19ABC}"/>
                </c:ext>
              </c:extLst>
            </c:dLbl>
            <c:dLbl>
              <c:idx val="15"/>
              <c:numFmt formatCode="#,##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2024-FF43-8F21-5B0C9FF19ABC}"/>
                </c:ext>
              </c:extLst>
            </c:dLbl>
            <c:dLbl>
              <c:idx val="16"/>
              <c:numFmt formatCode="#,##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2024-FF43-8F21-5B0C9FF19ABC}"/>
                </c:ext>
              </c:extLst>
            </c:dLbl>
            <c:dLbl>
              <c:idx val="17"/>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1-2024-FF43-8F21-5B0C9FF19ABC}"/>
                </c:ext>
              </c:extLst>
            </c:dLbl>
            <c:dLbl>
              <c:idx val="18"/>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2-2024-FF43-8F21-5B0C9FF19ABC}"/>
                </c:ext>
              </c:extLst>
            </c:dLbl>
            <c:dLbl>
              <c:idx val="19"/>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3-2024-FF43-8F21-5B0C9FF19ABC}"/>
                </c:ext>
              </c:extLst>
            </c:dLbl>
            <c:dLbl>
              <c:idx val="20"/>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4-2024-FF43-8F21-5B0C9FF19ABC}"/>
                </c:ext>
              </c:extLst>
            </c:dLbl>
            <c:dLbl>
              <c:idx val="21"/>
              <c:numFmt formatCode="#,##0.0" sourceLinked="0"/>
              <c:spPr/>
              <c:txPr>
                <a:bodyPr/>
                <a:lstStyle/>
                <a:p>
                  <a:pPr>
                    <a:defRPr sz="1000" b="0" smtId="4294967295">
                      <a:solidFill>
                        <a:srgbClr val="0F283E"/>
                      </a:solidFill>
                      <a:latin typeface="Open Sans Light"/>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5-2024-FF43-8F21-5B0C9FF19ABC}"/>
                </c:ext>
              </c:extLst>
            </c:dLbl>
            <c:spPr>
              <a:noFill/>
              <a:ln>
                <a:noFill/>
              </a:ln>
              <a:effectLst/>
            </c:spPr>
            <c:txPr>
              <a:bodyPr/>
              <a:lstStyle/>
              <a:p>
                <a:pPr>
                  <a:defRPr sz="1000" b="0" smtId="4294967295">
                    <a:solidFill>
                      <a:srgbClr val="0F283E"/>
                    </a:solidFill>
                    <a:latin typeface="Open Sans Light"/>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Sheet1!$A$2:$A$23</c:f>
              <c:strCache>
                <c:ptCount val="22"/>
                <c:pt idx="0">
                  <c:v>United States</c:v>
                </c:pt>
                <c:pt idx="1">
                  <c:v>Belgium</c:v>
                </c:pt>
                <c:pt idx="2">
                  <c:v>Switzerland</c:v>
                </c:pt>
                <c:pt idx="3">
                  <c:v>Germany (2022)</c:v>
                </c:pt>
                <c:pt idx="4">
                  <c:v>France</c:v>
                </c:pt>
                <c:pt idx="5">
                  <c:v>South Korea</c:v>
                </c:pt>
                <c:pt idx="6">
                  <c:v>Spain</c:v>
                </c:pt>
                <c:pt idx="7">
                  <c:v>Canada</c:v>
                </c:pt>
                <c:pt idx="8">
                  <c:v>Italy</c:v>
                </c:pt>
                <c:pt idx="9">
                  <c:v>Denmark</c:v>
                </c:pt>
                <c:pt idx="10">
                  <c:v>Ireland</c:v>
                </c:pt>
                <c:pt idx="11">
                  <c:v>Austria (2020)</c:v>
                </c:pt>
                <c:pt idx="12">
                  <c:v>Norway</c:v>
                </c:pt>
                <c:pt idx="13">
                  <c:v>Poland</c:v>
                </c:pt>
                <c:pt idx="14">
                  <c:v>Russian Federation (2020)</c:v>
                </c:pt>
                <c:pt idx="15">
                  <c:v>Turkey (2020)</c:v>
                </c:pt>
                <c:pt idx="16">
                  <c:v>Portugal</c:v>
                </c:pt>
                <c:pt idx="17">
                  <c:v>Czech Republic (2022)</c:v>
                </c:pt>
                <c:pt idx="18">
                  <c:v>Lithuania (2022)</c:v>
                </c:pt>
                <c:pt idx="19">
                  <c:v>Slovenia</c:v>
                </c:pt>
                <c:pt idx="20">
                  <c:v>Estonia</c:v>
                </c:pt>
                <c:pt idx="21">
                  <c:v>Latvia</c:v>
                </c:pt>
              </c:strCache>
            </c:strRef>
          </c:cat>
          <c:val>
            <c:numRef>
              <c:f>Sheet1!$B$2:$B$23</c:f>
              <c:numCache>
                <c:formatCode>General</c:formatCode>
                <c:ptCount val="22"/>
                <c:pt idx="0">
                  <c:v>102513</c:v>
                </c:pt>
                <c:pt idx="1">
                  <c:v>6237.6</c:v>
                </c:pt>
                <c:pt idx="2">
                  <c:v>5305.9</c:v>
                </c:pt>
                <c:pt idx="3">
                  <c:v>4586.3999999999996</c:v>
                </c:pt>
                <c:pt idx="4">
                  <c:v>4521.2</c:v>
                </c:pt>
                <c:pt idx="5">
                  <c:v>2659.1</c:v>
                </c:pt>
                <c:pt idx="6">
                  <c:v>1657.7</c:v>
                </c:pt>
                <c:pt idx="7">
                  <c:v>981.9</c:v>
                </c:pt>
                <c:pt idx="8">
                  <c:v>955.5</c:v>
                </c:pt>
                <c:pt idx="9">
                  <c:v>840</c:v>
                </c:pt>
                <c:pt idx="10">
                  <c:v>771.2</c:v>
                </c:pt>
                <c:pt idx="11">
                  <c:v>379.2</c:v>
                </c:pt>
                <c:pt idx="12">
                  <c:v>317.7</c:v>
                </c:pt>
                <c:pt idx="13">
                  <c:v>252.1</c:v>
                </c:pt>
                <c:pt idx="14">
                  <c:v>245.9</c:v>
                </c:pt>
                <c:pt idx="15">
                  <c:v>190</c:v>
                </c:pt>
                <c:pt idx="16">
                  <c:v>155</c:v>
                </c:pt>
                <c:pt idx="17">
                  <c:v>147.69999999999999</c:v>
                </c:pt>
                <c:pt idx="18">
                  <c:v>130.80000000000001</c:v>
                </c:pt>
                <c:pt idx="19">
                  <c:v>96.6</c:v>
                </c:pt>
                <c:pt idx="20">
                  <c:v>61.4</c:v>
                </c:pt>
                <c:pt idx="21">
                  <c:v>4.5999999999999996</c:v>
                </c:pt>
              </c:numCache>
            </c:numRef>
          </c:val>
          <c:extLst>
            <c:ext xmlns:c16="http://schemas.microsoft.com/office/drawing/2014/chart" uri="{C3380CC4-5D6E-409C-BE32-E72D297353CC}">
              <c16:uniqueId val="{00000016-2024-FF43-8F21-5B0C9FF19ABC}"/>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F283E"/>
                </a:solidFill>
                <a:latin typeface="Open Sans Light"/>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F283E"/>
                    </a:solidFill>
                    <a:latin typeface="Open Sans Light"/>
                  </a:rPr>
                  <a:t>R&amp;D spending in million U.S. dollars</a:t>
                </a:r>
              </a:p>
            </c:rich>
          </c:tx>
          <c:overlay val="0"/>
        </c:title>
        <c:numFmt formatCode="#,##0" sourceLinked="0"/>
        <c:majorTickMark val="none"/>
        <c:minorTickMark val="none"/>
        <c:tickLblPos val="low"/>
        <c:spPr>
          <a:ln>
            <a:noFill/>
          </a:ln>
        </c:spPr>
        <c:txPr>
          <a:bodyPr/>
          <a:lstStyle/>
          <a:p>
            <a:pPr>
              <a:defRPr sz="1000" b="0" smtId="4294967295">
                <a:solidFill>
                  <a:srgbClr val="0F283E"/>
                </a:solidFill>
                <a:latin typeface="Open Sans Light"/>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0EA3E-E5FA-47D2-AC68-EFED1AE11D63}" type="datetimeFigureOut">
              <a:rPr lang="el-GR" smtClean="0"/>
              <a:t>22/3/24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D71C7-1A7F-4C4F-9979-A8B9B122A054}" type="slidenum">
              <a:rPr lang="el-GR" smtClean="0"/>
              <a:t>‹#›</a:t>
            </a:fld>
            <a:endParaRPr lang="el-GR"/>
          </a:p>
        </p:txBody>
      </p:sp>
    </p:spTree>
    <p:extLst>
      <p:ext uri="{BB962C8B-B14F-4D97-AF65-F5344CB8AC3E}">
        <p14:creationId xmlns:p14="http://schemas.microsoft.com/office/powerpoint/2010/main" val="14463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D71C7-1A7F-4C4F-9979-A8B9B122A054}" type="slidenum">
              <a:rPr lang="el-GR" smtClean="0"/>
              <a:t>8</a:t>
            </a:fld>
            <a:endParaRPr lang="el-GR"/>
          </a:p>
        </p:txBody>
      </p:sp>
    </p:spTree>
    <p:extLst>
      <p:ext uri="{BB962C8B-B14F-4D97-AF65-F5344CB8AC3E}">
        <p14:creationId xmlns:p14="http://schemas.microsoft.com/office/powerpoint/2010/main" val="2990959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NULL"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video" Target="NULL" TargetMode="Externa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nicks computer\pres pro stuff\medical animated\dna\DNA_ti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103188"/>
            <a:ext cx="1708151"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2032000" y="2444706"/>
            <a:ext cx="9853965" cy="1143476"/>
          </a:xfrm>
        </p:spPr>
        <p:txBody>
          <a:bodyPr/>
          <a:lstStyle>
            <a:lvl1pPr algn="r">
              <a:defRPr>
                <a:solidFill>
                  <a:schemeClr val="tx1"/>
                </a:solidFill>
              </a:defRPr>
            </a:lvl1pPr>
          </a:lstStyle>
          <a:p>
            <a:pPr lvl="0"/>
            <a:r>
              <a:rPr lang="en-US" noProof="0"/>
              <a:t>Click to edit Master title style</a:t>
            </a:r>
            <a:endParaRPr lang="en-US" noProof="0" dirty="0"/>
          </a:p>
        </p:txBody>
      </p:sp>
      <p:sp>
        <p:nvSpPr>
          <p:cNvPr id="8196" name="Rectangle 4"/>
          <p:cNvSpPr>
            <a:spLocks noGrp="1" noChangeArrowheads="1"/>
          </p:cNvSpPr>
          <p:nvPr>
            <p:ph type="subTitle" idx="1"/>
          </p:nvPr>
        </p:nvSpPr>
        <p:spPr>
          <a:xfrm>
            <a:off x="2038357" y="3669883"/>
            <a:ext cx="9848843" cy="1752378"/>
          </a:xfrm>
        </p:spPr>
        <p:txBody>
          <a:bodyPr/>
          <a:lstStyle>
            <a:lvl1pPr marL="0" indent="0" algn="r">
              <a:buFontTx/>
              <a:buNone/>
              <a:defRPr sz="2000"/>
            </a:lvl1pPr>
          </a:lstStyle>
          <a:p>
            <a:pPr lvl="0"/>
            <a:r>
              <a:rPr lang="en-US" noProof="0"/>
              <a:t>Click to edit Master subtitle style</a:t>
            </a:r>
          </a:p>
        </p:txBody>
      </p:sp>
      <p:sp>
        <p:nvSpPr>
          <p:cNvPr id="6" name="Date Placeholder 1"/>
          <p:cNvSpPr>
            <a:spLocks noGrp="1"/>
          </p:cNvSpPr>
          <p:nvPr>
            <p:ph type="dt" sz="half" idx="10"/>
          </p:nvPr>
        </p:nvSpPr>
        <p:spPr/>
        <p:txBody>
          <a:bodyPr/>
          <a:lstStyle>
            <a:lvl1pPr algn="l">
              <a:defRPr sz="1200">
                <a:solidFill>
                  <a:schemeClr val="tx1">
                    <a:tint val="75000"/>
                  </a:schemeClr>
                </a:solidFill>
              </a:defRPr>
            </a:lvl1pPr>
          </a:lstStyle>
          <a:p>
            <a:pPr>
              <a:defRPr/>
            </a:pPr>
            <a:fld id="{CCF1FE77-53D9-4674-8ACF-17D3AB581008}" type="datetimeFigureOut">
              <a:rPr lang="en-US">
                <a:solidFill>
                  <a:prstClr val="black">
                    <a:tint val="75000"/>
                  </a:prstClr>
                </a:solidFill>
              </a:rPr>
              <a:pPr>
                <a:defRPr/>
              </a:pPr>
              <a:t>3/22/24</a:t>
            </a:fld>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8" name="Slide Number Placeholder 3"/>
          <p:cNvSpPr>
            <a:spLocks noGrp="1"/>
          </p:cNvSpPr>
          <p:nvPr>
            <p:ph type="sldNum" sz="quarter" idx="12"/>
          </p:nvPr>
        </p:nvSpPr>
        <p:spPr/>
        <p:txBody>
          <a:bodyPr/>
          <a:lstStyle>
            <a:lvl1pPr>
              <a:defRPr/>
            </a:lvl1pPr>
          </a:lstStyle>
          <a:p>
            <a:fld id="{C98F06FC-32FE-42E7-B697-8D8F4AFF4C8F}" type="slidenum">
              <a:rPr lang="en-US"/>
              <a:pPr/>
              <a:t>‹#›</a:t>
            </a:fld>
            <a:endParaRPr lang="en-US"/>
          </a:p>
        </p:txBody>
      </p:sp>
    </p:spTree>
    <p:extLst>
      <p:ext uri="{BB962C8B-B14F-4D97-AF65-F5344CB8AC3E}">
        <p14:creationId xmlns:p14="http://schemas.microsoft.com/office/powerpoint/2010/main" val="410395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04800" y="1447801"/>
            <a:ext cx="10972800" cy="4894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8E4A392B-3327-4A26-90BF-A530C9C4CCD9}"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81FE3ABB-4459-45D4-B270-AD235078FC25}" type="slidenum">
              <a:rPr lang="en-US"/>
              <a:pPr/>
              <a:t>‹#›</a:t>
            </a:fld>
            <a:endParaRPr lang="en-US"/>
          </a:p>
        </p:txBody>
      </p:sp>
    </p:spTree>
    <p:extLst>
      <p:ext uri="{BB962C8B-B14F-4D97-AF65-F5344CB8AC3E}">
        <p14:creationId xmlns:p14="http://schemas.microsoft.com/office/powerpoint/2010/main" val="137270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680" y="1295400"/>
            <a:ext cx="2680944"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295400"/>
            <a:ext cx="8130829"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7F0921D0-F6C8-46DD-B232-5B9A0B67B4C6}"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7EEBD48F-4FC3-4E05-83C8-D53B0B3CF231}" type="slidenum">
              <a:rPr lang="en-US"/>
              <a:pPr/>
              <a:t>‹#›</a:t>
            </a:fld>
            <a:endParaRPr lang="en-US"/>
          </a:p>
        </p:txBody>
      </p:sp>
    </p:spTree>
    <p:extLst>
      <p:ext uri="{BB962C8B-B14F-4D97-AF65-F5344CB8AC3E}">
        <p14:creationId xmlns:p14="http://schemas.microsoft.com/office/powerpoint/2010/main" val="236549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nicks computer\pres pro stuff\medical animated\dna\DNA_ti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103188"/>
            <a:ext cx="1708151"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2032000" y="2444706"/>
            <a:ext cx="9853965" cy="1143476"/>
          </a:xfrm>
        </p:spPr>
        <p:txBody>
          <a:bodyPr/>
          <a:lstStyle>
            <a:lvl1pPr algn="r">
              <a:defRPr>
                <a:solidFill>
                  <a:schemeClr val="tx1"/>
                </a:solidFill>
              </a:defRPr>
            </a:lvl1pPr>
          </a:lstStyle>
          <a:p>
            <a:pPr lvl="0"/>
            <a:r>
              <a:rPr lang="en-US" noProof="0"/>
              <a:t>Click to edit Master title style</a:t>
            </a:r>
            <a:endParaRPr lang="en-US" noProof="0" dirty="0"/>
          </a:p>
        </p:txBody>
      </p:sp>
      <p:sp>
        <p:nvSpPr>
          <p:cNvPr id="8196" name="Rectangle 4"/>
          <p:cNvSpPr>
            <a:spLocks noGrp="1" noChangeArrowheads="1"/>
          </p:cNvSpPr>
          <p:nvPr>
            <p:ph type="subTitle" idx="1"/>
          </p:nvPr>
        </p:nvSpPr>
        <p:spPr>
          <a:xfrm>
            <a:off x="2038357" y="3669883"/>
            <a:ext cx="9848843" cy="1752378"/>
          </a:xfrm>
        </p:spPr>
        <p:txBody>
          <a:bodyPr/>
          <a:lstStyle>
            <a:lvl1pPr marL="0" indent="0" algn="r">
              <a:buFontTx/>
              <a:buNone/>
              <a:defRPr sz="2000"/>
            </a:lvl1pPr>
          </a:lstStyle>
          <a:p>
            <a:pPr lvl="0"/>
            <a:r>
              <a:rPr lang="en-US" noProof="0"/>
              <a:t>Click to edit Master subtitle style</a:t>
            </a:r>
          </a:p>
        </p:txBody>
      </p:sp>
      <p:sp>
        <p:nvSpPr>
          <p:cNvPr id="6" name="Date Placeholder 1"/>
          <p:cNvSpPr>
            <a:spLocks noGrp="1"/>
          </p:cNvSpPr>
          <p:nvPr>
            <p:ph type="dt" sz="half" idx="10"/>
          </p:nvPr>
        </p:nvSpPr>
        <p:spPr/>
        <p:txBody>
          <a:bodyPr/>
          <a:lstStyle>
            <a:lvl1pPr algn="l">
              <a:defRPr sz="1200">
                <a:solidFill>
                  <a:schemeClr val="tx1">
                    <a:tint val="75000"/>
                  </a:schemeClr>
                </a:solidFill>
              </a:defRPr>
            </a:lvl1pPr>
          </a:lstStyle>
          <a:p>
            <a:pPr>
              <a:defRPr/>
            </a:pPr>
            <a:fld id="{CCF1FE77-53D9-4674-8ACF-17D3AB581008}" type="datetimeFigureOut">
              <a:rPr lang="en-US">
                <a:solidFill>
                  <a:prstClr val="black">
                    <a:tint val="75000"/>
                  </a:prstClr>
                </a:solidFill>
              </a:rPr>
              <a:pPr>
                <a:defRPr/>
              </a:pPr>
              <a:t>3/22/24</a:t>
            </a:fld>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8" name="Slide Number Placeholder 3"/>
          <p:cNvSpPr>
            <a:spLocks noGrp="1"/>
          </p:cNvSpPr>
          <p:nvPr>
            <p:ph type="sldNum" sz="quarter" idx="12"/>
          </p:nvPr>
        </p:nvSpPr>
        <p:spPr/>
        <p:txBody>
          <a:bodyPr/>
          <a:lstStyle>
            <a:lvl1pPr>
              <a:defRPr/>
            </a:lvl1pPr>
          </a:lstStyle>
          <a:p>
            <a:fld id="{C98F06FC-32FE-42E7-B697-8D8F4AFF4C8F}" type="slidenum">
              <a:rPr lang="en-US"/>
              <a:pPr/>
              <a:t>‹#›</a:t>
            </a:fld>
            <a:endParaRPr lang="en-US"/>
          </a:p>
        </p:txBody>
      </p:sp>
    </p:spTree>
    <p:extLst>
      <p:ext uri="{BB962C8B-B14F-4D97-AF65-F5344CB8AC3E}">
        <p14:creationId xmlns:p14="http://schemas.microsoft.com/office/powerpoint/2010/main" val="12015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0D6917DC-D1A5-4493-98B7-64DAB5721BA0}"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A029CCE8-E557-4D8F-9A3E-3C1790FCDAC6}" type="slidenum">
              <a:rPr lang="en-US"/>
              <a:pPr/>
              <a:t>‹#›</a:t>
            </a:fld>
            <a:endParaRPr lang="en-US"/>
          </a:p>
        </p:txBody>
      </p:sp>
    </p:spTree>
    <p:extLst>
      <p:ext uri="{BB962C8B-B14F-4D97-AF65-F5344CB8AC3E}">
        <p14:creationId xmlns:p14="http://schemas.microsoft.com/office/powerpoint/2010/main" val="210757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9" y="4406673"/>
            <a:ext cx="10363391" cy="136216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2929" y="2907289"/>
            <a:ext cx="10363391" cy="1499384"/>
          </a:xfrm>
        </p:spPr>
        <p:txBody>
          <a:bodyPr anchor="b"/>
          <a:lstStyle>
            <a:lvl1pPr marL="0" indent="0">
              <a:buNone/>
              <a:defRPr sz="1800"/>
            </a:lvl1pPr>
            <a:lvl2pPr marL="411754" indent="0">
              <a:buNone/>
              <a:defRPr sz="1600"/>
            </a:lvl2pPr>
            <a:lvl3pPr marL="823509" indent="0">
              <a:buNone/>
              <a:defRPr sz="1400"/>
            </a:lvl3pPr>
            <a:lvl4pPr marL="1235263" indent="0">
              <a:buNone/>
              <a:defRPr sz="1300"/>
            </a:lvl4pPr>
            <a:lvl5pPr marL="1647017" indent="0">
              <a:buNone/>
              <a:defRPr sz="1300"/>
            </a:lvl5pPr>
            <a:lvl6pPr marL="2058772" indent="0">
              <a:buNone/>
              <a:defRPr sz="1300"/>
            </a:lvl6pPr>
            <a:lvl7pPr marL="2470526" indent="0">
              <a:buNone/>
              <a:defRPr sz="1300"/>
            </a:lvl7pPr>
            <a:lvl8pPr marL="2882280" indent="0">
              <a:buNone/>
              <a:defRPr sz="1300"/>
            </a:lvl8pPr>
            <a:lvl9pPr marL="3294035" indent="0">
              <a:buNone/>
              <a:defRPr sz="1300"/>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E8AC3758-0B23-420E-973D-E16CB1270A2B}"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2F35CEB8-4B69-4815-A910-7BE36BC148A3}" type="slidenum">
              <a:rPr lang="en-US"/>
              <a:pPr/>
              <a:t>‹#›</a:t>
            </a:fld>
            <a:endParaRPr lang="en-US"/>
          </a:p>
        </p:txBody>
      </p:sp>
    </p:spTree>
    <p:extLst>
      <p:ext uri="{BB962C8B-B14F-4D97-AF65-F5344CB8AC3E}">
        <p14:creationId xmlns:p14="http://schemas.microsoft.com/office/powerpoint/2010/main" val="2254155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1"/>
          <p:cNvSpPr>
            <a:spLocks noGrp="1"/>
          </p:cNvSpPr>
          <p:nvPr>
            <p:ph type="dt" sz="half" idx="10"/>
          </p:nvPr>
        </p:nvSpPr>
        <p:spPr/>
        <p:txBody>
          <a:bodyPr/>
          <a:lstStyle>
            <a:lvl1pPr>
              <a:defRPr/>
            </a:lvl1pPr>
          </a:lstStyle>
          <a:p>
            <a:pPr>
              <a:defRPr/>
            </a:pPr>
            <a:fld id="{1BA5447E-276F-44B2-A4CA-19FDD13C60DC}" type="datetimeFigureOut">
              <a:rPr lang="en-US">
                <a:solidFill>
                  <a:prstClr val="black">
                    <a:tint val="75000"/>
                  </a:prstClr>
                </a:solidFill>
              </a:rPr>
              <a:pPr>
                <a:defRPr/>
              </a:pPr>
              <a:t>3/22/24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22843E19-DC90-435F-987E-BDBEE59BED1A}" type="slidenum">
              <a:rPr lang="en-US"/>
              <a:pPr/>
              <a:t>‹#›</a:t>
            </a:fld>
            <a:endParaRPr lang="en-US"/>
          </a:p>
        </p:txBody>
      </p:sp>
    </p:spTree>
    <p:extLst>
      <p:ext uri="{BB962C8B-B14F-4D97-AF65-F5344CB8AC3E}">
        <p14:creationId xmlns:p14="http://schemas.microsoft.com/office/powerpoint/2010/main" val="160904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1657343"/>
            <a:ext cx="5692048"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4" name="Content Placeholder 3"/>
          <p:cNvSpPr>
            <a:spLocks noGrp="1"/>
          </p:cNvSpPr>
          <p:nvPr>
            <p:ph sz="half" idx="2"/>
          </p:nvPr>
        </p:nvSpPr>
        <p:spPr>
          <a:xfrm>
            <a:off x="304801" y="2297690"/>
            <a:ext cx="5692048"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246" y="1657343"/>
            <a:ext cx="5693953"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246" y="2297690"/>
            <a:ext cx="5693953"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2"/>
          <p:cNvSpPr>
            <a:spLocks noGrp="1" noChangeArrowheads="1"/>
          </p:cNvSpPr>
          <p:nvPr>
            <p:ph type="title"/>
          </p:nvPr>
        </p:nvSpPr>
        <p:spPr bwMode="auto">
          <a:xfrm>
            <a:off x="304801" y="168663"/>
            <a:ext cx="10918552" cy="939080"/>
          </a:xfrm>
          <a:prstGeom prst="rect">
            <a:avLst/>
          </a:prstGeom>
          <a:noFill/>
          <a:ln>
            <a:noFill/>
          </a:ln>
          <a:effectLst/>
        </p:spPr>
        <p:txBody>
          <a:bodyPr/>
          <a:lstStyle/>
          <a:p>
            <a:pPr lvl="0"/>
            <a:r>
              <a:rPr lang="en-US"/>
              <a:t>Click to edit Master title style</a:t>
            </a:r>
            <a:endParaRPr lang="en-US" dirty="0"/>
          </a:p>
        </p:txBody>
      </p:sp>
      <p:sp>
        <p:nvSpPr>
          <p:cNvPr id="7" name="Date Placeholder 1"/>
          <p:cNvSpPr>
            <a:spLocks noGrp="1"/>
          </p:cNvSpPr>
          <p:nvPr>
            <p:ph type="dt" sz="half" idx="10"/>
          </p:nvPr>
        </p:nvSpPr>
        <p:spPr/>
        <p:txBody>
          <a:bodyPr/>
          <a:lstStyle>
            <a:lvl1pPr>
              <a:defRPr/>
            </a:lvl1pPr>
          </a:lstStyle>
          <a:p>
            <a:pPr>
              <a:defRPr/>
            </a:pPr>
            <a:fld id="{24864A57-08B0-4386-BF53-CDE9EEDD865F}" type="datetimeFigureOut">
              <a:rPr lang="en-US">
                <a:solidFill>
                  <a:prstClr val="black">
                    <a:tint val="75000"/>
                  </a:prstClr>
                </a:solidFill>
              </a:rPr>
              <a:pPr>
                <a:defRPr/>
              </a:pPr>
              <a:t>3/22/24</a:t>
            </a:fld>
            <a:endParaRPr lang="en-US">
              <a:solidFill>
                <a:prstClr val="black">
                  <a:tint val="75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3"/>
          <p:cNvSpPr>
            <a:spLocks noGrp="1"/>
          </p:cNvSpPr>
          <p:nvPr>
            <p:ph type="sldNum" sz="quarter" idx="12"/>
          </p:nvPr>
        </p:nvSpPr>
        <p:spPr/>
        <p:txBody>
          <a:bodyPr/>
          <a:lstStyle>
            <a:lvl1pPr>
              <a:defRPr/>
            </a:lvl1pPr>
          </a:lstStyle>
          <a:p>
            <a:fld id="{C4A80D6C-433E-4B63-AF48-4FEBE96597E1}" type="slidenum">
              <a:rPr lang="en-US"/>
              <a:pPr/>
              <a:t>‹#›</a:t>
            </a:fld>
            <a:endParaRPr lang="en-US"/>
          </a:p>
        </p:txBody>
      </p:sp>
    </p:spTree>
    <p:extLst>
      <p:ext uri="{BB962C8B-B14F-4D97-AF65-F5344CB8AC3E}">
        <p14:creationId xmlns:p14="http://schemas.microsoft.com/office/powerpoint/2010/main" val="199981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a:defRPr/>
            </a:lvl1pPr>
          </a:lstStyle>
          <a:p>
            <a:pPr>
              <a:defRPr/>
            </a:pPr>
            <a:fld id="{4AB277EC-8C52-4200-8FB0-36BB3D8B9ED0}" type="datetimeFigureOut">
              <a:rPr lang="en-US">
                <a:solidFill>
                  <a:prstClr val="black">
                    <a:tint val="75000"/>
                  </a:prstClr>
                </a:solidFill>
              </a:rPr>
              <a:pPr>
                <a:defRPr/>
              </a:pPr>
              <a:t>3/22/24</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fld id="{0ED1F5B8-AEC7-4785-A877-AB6C48CDD015}" type="slidenum">
              <a:rPr lang="en-US"/>
              <a:pPr/>
              <a:t>‹#›</a:t>
            </a:fld>
            <a:endParaRPr lang="en-US"/>
          </a:p>
        </p:txBody>
      </p:sp>
    </p:spTree>
    <p:extLst>
      <p:ext uri="{BB962C8B-B14F-4D97-AF65-F5344CB8AC3E}">
        <p14:creationId xmlns:p14="http://schemas.microsoft.com/office/powerpoint/2010/main" val="3263603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F26E1B6A-54D0-42EC-AF5C-8D65C1B53105}" type="datetimeFigureOut">
              <a:rPr lang="en-US">
                <a:solidFill>
                  <a:prstClr val="black">
                    <a:tint val="75000"/>
                  </a:prstClr>
                </a:solidFill>
              </a:rPr>
              <a:pPr>
                <a:defRPr/>
              </a:pPr>
              <a:t>3/22/24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136691A6-CDF9-4C5A-962A-F9A64DDF970D}" type="slidenum">
              <a:rPr lang="en-US"/>
              <a:pPr/>
              <a:t>‹#›</a:t>
            </a:fld>
            <a:endParaRPr lang="en-US"/>
          </a:p>
        </p:txBody>
      </p:sp>
    </p:spTree>
    <p:extLst>
      <p:ext uri="{BB962C8B-B14F-4D97-AF65-F5344CB8AC3E}">
        <p14:creationId xmlns:p14="http://schemas.microsoft.com/office/powerpoint/2010/main" val="3482744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309632"/>
            <a:ext cx="4315348" cy="116205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673600" y="1295400"/>
            <a:ext cx="6814859" cy="5029200"/>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2471688"/>
            <a:ext cx="4315348" cy="3852912"/>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3D84B29E-6A41-47E6-AEDF-07D3CEE0BA5D}" type="datetimeFigureOut">
              <a:rPr lang="en-US">
                <a:solidFill>
                  <a:prstClr val="black">
                    <a:tint val="75000"/>
                  </a:prstClr>
                </a:solidFill>
              </a:rPr>
              <a:pPr>
                <a:defRPr/>
              </a:pPr>
              <a:t>3/22/24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BE65BD93-BC97-49C0-8D43-47B91B60376D}" type="slidenum">
              <a:rPr lang="en-US"/>
              <a:pPr/>
              <a:t>‹#›</a:t>
            </a:fld>
            <a:endParaRPr lang="en-US"/>
          </a:p>
        </p:txBody>
      </p:sp>
    </p:spTree>
    <p:extLst>
      <p:ext uri="{BB962C8B-B14F-4D97-AF65-F5344CB8AC3E}">
        <p14:creationId xmlns:p14="http://schemas.microsoft.com/office/powerpoint/2010/main" val="181394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0D6917DC-D1A5-4493-98B7-64DAB5721BA0}"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A029CCE8-E557-4D8F-9A3E-3C1790FCDAC6}" type="slidenum">
              <a:rPr lang="en-US"/>
              <a:pPr/>
              <a:t>‹#›</a:t>
            </a:fld>
            <a:endParaRPr lang="en-US"/>
          </a:p>
        </p:txBody>
      </p:sp>
    </p:spTree>
    <p:extLst>
      <p:ext uri="{BB962C8B-B14F-4D97-AF65-F5344CB8AC3E}">
        <p14:creationId xmlns:p14="http://schemas.microsoft.com/office/powerpoint/2010/main" val="407662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05" y="4801173"/>
            <a:ext cx="7316344" cy="566021"/>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205" y="613191"/>
            <a:ext cx="7316344" cy="4115085"/>
          </a:xfrm>
        </p:spPr>
        <p:txBody>
          <a:bodyPr/>
          <a:lstStyle>
            <a:lvl1pPr marL="0" indent="0">
              <a:buNone/>
              <a:defRPr sz="2900"/>
            </a:lvl1pPr>
            <a:lvl2pPr marL="411754" indent="0">
              <a:buNone/>
              <a:defRPr sz="2500"/>
            </a:lvl2pPr>
            <a:lvl3pPr marL="823509" indent="0">
              <a:buNone/>
              <a:defRPr sz="2200"/>
            </a:lvl3pPr>
            <a:lvl4pPr marL="1235263" indent="0">
              <a:buNone/>
              <a:defRPr sz="1800"/>
            </a:lvl4pPr>
            <a:lvl5pPr marL="1647017" indent="0">
              <a:buNone/>
              <a:defRPr sz="1800"/>
            </a:lvl5pPr>
            <a:lvl6pPr marL="2058772" indent="0">
              <a:buNone/>
              <a:defRPr sz="1800"/>
            </a:lvl6pPr>
            <a:lvl7pPr marL="2470526" indent="0">
              <a:buNone/>
              <a:defRPr sz="1800"/>
            </a:lvl7pPr>
            <a:lvl8pPr marL="2882280" indent="0">
              <a:buNone/>
              <a:defRPr sz="1800"/>
            </a:lvl8pPr>
            <a:lvl9pPr marL="3294035"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2389205" y="5367194"/>
            <a:ext cx="7316344" cy="804721"/>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7308813F-6F12-4E0E-A1AC-A96CFE2D418C}" type="datetimeFigureOut">
              <a:rPr lang="en-US">
                <a:solidFill>
                  <a:prstClr val="black">
                    <a:tint val="75000"/>
                  </a:prstClr>
                </a:solidFill>
              </a:rPr>
              <a:pPr>
                <a:defRPr/>
              </a:pPr>
              <a:t>3/22/24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E555D9C8-598D-43F9-9827-DDD343B96CB7}" type="slidenum">
              <a:rPr lang="en-US"/>
              <a:pPr/>
              <a:t>‹#›</a:t>
            </a:fld>
            <a:endParaRPr lang="en-US"/>
          </a:p>
        </p:txBody>
      </p:sp>
    </p:spTree>
    <p:extLst>
      <p:ext uri="{BB962C8B-B14F-4D97-AF65-F5344CB8AC3E}">
        <p14:creationId xmlns:p14="http://schemas.microsoft.com/office/powerpoint/2010/main" val="29766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04800" y="1447801"/>
            <a:ext cx="10972800" cy="4894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8E4A392B-3327-4A26-90BF-A530C9C4CCD9}"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81FE3ABB-4459-45D4-B270-AD235078FC25}" type="slidenum">
              <a:rPr lang="en-US"/>
              <a:pPr/>
              <a:t>‹#›</a:t>
            </a:fld>
            <a:endParaRPr lang="en-US"/>
          </a:p>
        </p:txBody>
      </p:sp>
    </p:spTree>
    <p:extLst>
      <p:ext uri="{BB962C8B-B14F-4D97-AF65-F5344CB8AC3E}">
        <p14:creationId xmlns:p14="http://schemas.microsoft.com/office/powerpoint/2010/main" val="2092010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680" y="1295400"/>
            <a:ext cx="2680944"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295400"/>
            <a:ext cx="8130829"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a:defRPr/>
            </a:lvl1pPr>
          </a:lstStyle>
          <a:p>
            <a:pPr>
              <a:defRPr/>
            </a:pPr>
            <a:fld id="{7F0921D0-F6C8-46DD-B232-5B9A0B67B4C6}"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7EEBD48F-4FC3-4E05-83C8-D53B0B3CF231}" type="slidenum">
              <a:rPr lang="en-US"/>
              <a:pPr/>
              <a:t>‹#›</a:t>
            </a:fld>
            <a:endParaRPr lang="en-US"/>
          </a:p>
        </p:txBody>
      </p:sp>
    </p:spTree>
    <p:extLst>
      <p:ext uri="{BB962C8B-B14F-4D97-AF65-F5344CB8AC3E}">
        <p14:creationId xmlns:p14="http://schemas.microsoft.com/office/powerpoint/2010/main" val="208762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9" y="4406673"/>
            <a:ext cx="10363391" cy="136216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2929" y="2907289"/>
            <a:ext cx="10363391" cy="1499384"/>
          </a:xfrm>
        </p:spPr>
        <p:txBody>
          <a:bodyPr anchor="b"/>
          <a:lstStyle>
            <a:lvl1pPr marL="0" indent="0">
              <a:buNone/>
              <a:defRPr sz="1800"/>
            </a:lvl1pPr>
            <a:lvl2pPr marL="411754" indent="0">
              <a:buNone/>
              <a:defRPr sz="1600"/>
            </a:lvl2pPr>
            <a:lvl3pPr marL="823509" indent="0">
              <a:buNone/>
              <a:defRPr sz="1400"/>
            </a:lvl3pPr>
            <a:lvl4pPr marL="1235263" indent="0">
              <a:buNone/>
              <a:defRPr sz="1300"/>
            </a:lvl4pPr>
            <a:lvl5pPr marL="1647017" indent="0">
              <a:buNone/>
              <a:defRPr sz="1300"/>
            </a:lvl5pPr>
            <a:lvl6pPr marL="2058772" indent="0">
              <a:buNone/>
              <a:defRPr sz="1300"/>
            </a:lvl6pPr>
            <a:lvl7pPr marL="2470526" indent="0">
              <a:buNone/>
              <a:defRPr sz="1300"/>
            </a:lvl7pPr>
            <a:lvl8pPr marL="2882280" indent="0">
              <a:buNone/>
              <a:defRPr sz="1300"/>
            </a:lvl8pPr>
            <a:lvl9pPr marL="3294035" indent="0">
              <a:buNone/>
              <a:defRPr sz="1300"/>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E8AC3758-0B23-420E-973D-E16CB1270A2B}" type="datetimeFigureOut">
              <a:rPr lang="en-US">
                <a:solidFill>
                  <a:prstClr val="black">
                    <a:tint val="75000"/>
                  </a:prstClr>
                </a:solidFill>
              </a:rPr>
              <a:pPr>
                <a:defRPr/>
              </a:pPr>
              <a:t>3/22/24</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2F35CEB8-4B69-4815-A910-7BE36BC148A3}" type="slidenum">
              <a:rPr lang="en-US"/>
              <a:pPr/>
              <a:t>‹#›</a:t>
            </a:fld>
            <a:endParaRPr lang="en-US"/>
          </a:p>
        </p:txBody>
      </p:sp>
    </p:spTree>
    <p:extLst>
      <p:ext uri="{BB962C8B-B14F-4D97-AF65-F5344CB8AC3E}">
        <p14:creationId xmlns:p14="http://schemas.microsoft.com/office/powerpoint/2010/main" val="323740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32260"/>
            <a:ext cx="56896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1"/>
          <p:cNvSpPr>
            <a:spLocks noGrp="1"/>
          </p:cNvSpPr>
          <p:nvPr>
            <p:ph type="dt" sz="half" idx="10"/>
          </p:nvPr>
        </p:nvSpPr>
        <p:spPr/>
        <p:txBody>
          <a:bodyPr/>
          <a:lstStyle>
            <a:lvl1pPr>
              <a:defRPr/>
            </a:lvl1pPr>
          </a:lstStyle>
          <a:p>
            <a:pPr>
              <a:defRPr/>
            </a:pPr>
            <a:fld id="{1BA5447E-276F-44B2-A4CA-19FDD13C60DC}" type="datetimeFigureOut">
              <a:rPr lang="en-US">
                <a:solidFill>
                  <a:prstClr val="black">
                    <a:tint val="75000"/>
                  </a:prstClr>
                </a:solidFill>
              </a:rPr>
              <a:pPr>
                <a:defRPr/>
              </a:pPr>
              <a:t>3/22/24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22843E19-DC90-435F-987E-BDBEE59BED1A}" type="slidenum">
              <a:rPr lang="en-US"/>
              <a:pPr/>
              <a:t>‹#›</a:t>
            </a:fld>
            <a:endParaRPr lang="en-US"/>
          </a:p>
        </p:txBody>
      </p:sp>
    </p:spTree>
    <p:extLst>
      <p:ext uri="{BB962C8B-B14F-4D97-AF65-F5344CB8AC3E}">
        <p14:creationId xmlns:p14="http://schemas.microsoft.com/office/powerpoint/2010/main" val="169591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1657343"/>
            <a:ext cx="5692048"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4" name="Content Placeholder 3"/>
          <p:cNvSpPr>
            <a:spLocks noGrp="1"/>
          </p:cNvSpPr>
          <p:nvPr>
            <p:ph sz="half" idx="2"/>
          </p:nvPr>
        </p:nvSpPr>
        <p:spPr>
          <a:xfrm>
            <a:off x="304801" y="2297690"/>
            <a:ext cx="5692048"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246" y="1657343"/>
            <a:ext cx="5693953"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246" y="2297690"/>
            <a:ext cx="5693953"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2"/>
          <p:cNvSpPr>
            <a:spLocks noGrp="1" noChangeArrowheads="1"/>
          </p:cNvSpPr>
          <p:nvPr>
            <p:ph type="title"/>
          </p:nvPr>
        </p:nvSpPr>
        <p:spPr bwMode="auto">
          <a:xfrm>
            <a:off x="304801" y="168663"/>
            <a:ext cx="10918552" cy="939080"/>
          </a:xfrm>
          <a:prstGeom prst="rect">
            <a:avLst/>
          </a:prstGeom>
          <a:noFill/>
          <a:ln>
            <a:noFill/>
          </a:ln>
          <a:effectLst/>
        </p:spPr>
        <p:txBody>
          <a:bodyPr/>
          <a:lstStyle/>
          <a:p>
            <a:pPr lvl="0"/>
            <a:r>
              <a:rPr lang="en-US"/>
              <a:t>Click to edit Master title style</a:t>
            </a:r>
            <a:endParaRPr lang="en-US" dirty="0"/>
          </a:p>
        </p:txBody>
      </p:sp>
      <p:sp>
        <p:nvSpPr>
          <p:cNvPr id="7" name="Date Placeholder 1"/>
          <p:cNvSpPr>
            <a:spLocks noGrp="1"/>
          </p:cNvSpPr>
          <p:nvPr>
            <p:ph type="dt" sz="half" idx="10"/>
          </p:nvPr>
        </p:nvSpPr>
        <p:spPr/>
        <p:txBody>
          <a:bodyPr/>
          <a:lstStyle>
            <a:lvl1pPr>
              <a:defRPr/>
            </a:lvl1pPr>
          </a:lstStyle>
          <a:p>
            <a:pPr>
              <a:defRPr/>
            </a:pPr>
            <a:fld id="{24864A57-08B0-4386-BF53-CDE9EEDD865F}" type="datetimeFigureOut">
              <a:rPr lang="en-US">
                <a:solidFill>
                  <a:prstClr val="black">
                    <a:tint val="75000"/>
                  </a:prstClr>
                </a:solidFill>
              </a:rPr>
              <a:pPr>
                <a:defRPr/>
              </a:pPr>
              <a:t>3/22/24</a:t>
            </a:fld>
            <a:endParaRPr lang="en-US">
              <a:solidFill>
                <a:prstClr val="black">
                  <a:tint val="75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3"/>
          <p:cNvSpPr>
            <a:spLocks noGrp="1"/>
          </p:cNvSpPr>
          <p:nvPr>
            <p:ph type="sldNum" sz="quarter" idx="12"/>
          </p:nvPr>
        </p:nvSpPr>
        <p:spPr/>
        <p:txBody>
          <a:bodyPr/>
          <a:lstStyle>
            <a:lvl1pPr>
              <a:defRPr/>
            </a:lvl1pPr>
          </a:lstStyle>
          <a:p>
            <a:fld id="{C4A80D6C-433E-4B63-AF48-4FEBE96597E1}" type="slidenum">
              <a:rPr lang="en-US"/>
              <a:pPr/>
              <a:t>‹#›</a:t>
            </a:fld>
            <a:endParaRPr lang="en-US"/>
          </a:p>
        </p:txBody>
      </p:sp>
    </p:spTree>
    <p:extLst>
      <p:ext uri="{BB962C8B-B14F-4D97-AF65-F5344CB8AC3E}">
        <p14:creationId xmlns:p14="http://schemas.microsoft.com/office/powerpoint/2010/main" val="48314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a:defRPr/>
            </a:lvl1pPr>
          </a:lstStyle>
          <a:p>
            <a:pPr>
              <a:defRPr/>
            </a:pPr>
            <a:fld id="{4AB277EC-8C52-4200-8FB0-36BB3D8B9ED0}" type="datetimeFigureOut">
              <a:rPr lang="en-US">
                <a:solidFill>
                  <a:prstClr val="black">
                    <a:tint val="75000"/>
                  </a:prstClr>
                </a:solidFill>
              </a:rPr>
              <a:pPr>
                <a:defRPr/>
              </a:pPr>
              <a:t>3/22/24</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fld id="{0ED1F5B8-AEC7-4785-A877-AB6C48CDD015}" type="slidenum">
              <a:rPr lang="en-US"/>
              <a:pPr/>
              <a:t>‹#›</a:t>
            </a:fld>
            <a:endParaRPr lang="en-US"/>
          </a:p>
        </p:txBody>
      </p:sp>
    </p:spTree>
    <p:extLst>
      <p:ext uri="{BB962C8B-B14F-4D97-AF65-F5344CB8AC3E}">
        <p14:creationId xmlns:p14="http://schemas.microsoft.com/office/powerpoint/2010/main" val="141378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F26E1B6A-54D0-42EC-AF5C-8D65C1B53105}" type="datetimeFigureOut">
              <a:rPr lang="en-US">
                <a:solidFill>
                  <a:prstClr val="black">
                    <a:tint val="75000"/>
                  </a:prstClr>
                </a:solidFill>
              </a:rPr>
              <a:pPr>
                <a:defRPr/>
              </a:pPr>
              <a:t>3/22/24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136691A6-CDF9-4C5A-962A-F9A64DDF970D}" type="slidenum">
              <a:rPr lang="en-US"/>
              <a:pPr/>
              <a:t>‹#›</a:t>
            </a:fld>
            <a:endParaRPr lang="en-US"/>
          </a:p>
        </p:txBody>
      </p:sp>
    </p:spTree>
    <p:extLst>
      <p:ext uri="{BB962C8B-B14F-4D97-AF65-F5344CB8AC3E}">
        <p14:creationId xmlns:p14="http://schemas.microsoft.com/office/powerpoint/2010/main" val="290229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309632"/>
            <a:ext cx="4315348" cy="116205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673600" y="1295400"/>
            <a:ext cx="6814859" cy="5029200"/>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2471688"/>
            <a:ext cx="4315348" cy="3852912"/>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3D84B29E-6A41-47E6-AEDF-07D3CEE0BA5D}" type="datetimeFigureOut">
              <a:rPr lang="en-US">
                <a:solidFill>
                  <a:prstClr val="black">
                    <a:tint val="75000"/>
                  </a:prstClr>
                </a:solidFill>
              </a:rPr>
              <a:pPr>
                <a:defRPr/>
              </a:pPr>
              <a:t>3/22/24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BE65BD93-BC97-49C0-8D43-47B91B60376D}" type="slidenum">
              <a:rPr lang="en-US"/>
              <a:pPr/>
              <a:t>‹#›</a:t>
            </a:fld>
            <a:endParaRPr lang="en-US"/>
          </a:p>
        </p:txBody>
      </p:sp>
    </p:spTree>
    <p:extLst>
      <p:ext uri="{BB962C8B-B14F-4D97-AF65-F5344CB8AC3E}">
        <p14:creationId xmlns:p14="http://schemas.microsoft.com/office/powerpoint/2010/main" val="406573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05" y="4801173"/>
            <a:ext cx="7316344" cy="566021"/>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205" y="613191"/>
            <a:ext cx="7316344" cy="4115085"/>
          </a:xfrm>
        </p:spPr>
        <p:txBody>
          <a:bodyPr/>
          <a:lstStyle>
            <a:lvl1pPr marL="0" indent="0">
              <a:buNone/>
              <a:defRPr sz="2900"/>
            </a:lvl1pPr>
            <a:lvl2pPr marL="411754" indent="0">
              <a:buNone/>
              <a:defRPr sz="2500"/>
            </a:lvl2pPr>
            <a:lvl3pPr marL="823509" indent="0">
              <a:buNone/>
              <a:defRPr sz="2200"/>
            </a:lvl3pPr>
            <a:lvl4pPr marL="1235263" indent="0">
              <a:buNone/>
              <a:defRPr sz="1800"/>
            </a:lvl4pPr>
            <a:lvl5pPr marL="1647017" indent="0">
              <a:buNone/>
              <a:defRPr sz="1800"/>
            </a:lvl5pPr>
            <a:lvl6pPr marL="2058772" indent="0">
              <a:buNone/>
              <a:defRPr sz="1800"/>
            </a:lvl6pPr>
            <a:lvl7pPr marL="2470526" indent="0">
              <a:buNone/>
              <a:defRPr sz="1800"/>
            </a:lvl7pPr>
            <a:lvl8pPr marL="2882280" indent="0">
              <a:buNone/>
              <a:defRPr sz="1800"/>
            </a:lvl8pPr>
            <a:lvl9pPr marL="3294035"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2389205" y="5367194"/>
            <a:ext cx="7316344" cy="804721"/>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a:t>Click to edit Master text styles</a:t>
            </a:r>
          </a:p>
        </p:txBody>
      </p:sp>
      <p:sp>
        <p:nvSpPr>
          <p:cNvPr id="5" name="Date Placeholder 1"/>
          <p:cNvSpPr>
            <a:spLocks noGrp="1"/>
          </p:cNvSpPr>
          <p:nvPr>
            <p:ph type="dt" sz="half" idx="10"/>
          </p:nvPr>
        </p:nvSpPr>
        <p:spPr/>
        <p:txBody>
          <a:bodyPr/>
          <a:lstStyle>
            <a:lvl1pPr>
              <a:defRPr/>
            </a:lvl1pPr>
          </a:lstStyle>
          <a:p>
            <a:pPr>
              <a:defRPr/>
            </a:pPr>
            <a:fld id="{7308813F-6F12-4E0E-A1AC-A96CFE2D418C}" type="datetimeFigureOut">
              <a:rPr lang="en-US">
                <a:solidFill>
                  <a:prstClr val="black">
                    <a:tint val="75000"/>
                  </a:prstClr>
                </a:solidFill>
              </a:rPr>
              <a:pPr>
                <a:defRPr/>
              </a:pPr>
              <a:t>3/22/24</a:t>
            </a:fld>
            <a:endParaRPr lang="en-US">
              <a:solidFill>
                <a:prstClr val="black">
                  <a:tint val="7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3"/>
          <p:cNvSpPr>
            <a:spLocks noGrp="1"/>
          </p:cNvSpPr>
          <p:nvPr>
            <p:ph type="sldNum" sz="quarter" idx="12"/>
          </p:nvPr>
        </p:nvSpPr>
        <p:spPr/>
        <p:txBody>
          <a:bodyPr/>
          <a:lstStyle>
            <a:lvl1pPr>
              <a:defRPr/>
            </a:lvl1pPr>
          </a:lstStyle>
          <a:p>
            <a:fld id="{E555D9C8-598D-43F9-9827-DDD343B96CB7}" type="slidenum">
              <a:rPr lang="en-US"/>
              <a:pPr/>
              <a:t>‹#›</a:t>
            </a:fld>
            <a:endParaRPr lang="en-US"/>
          </a:p>
        </p:txBody>
      </p:sp>
    </p:spTree>
    <p:extLst>
      <p:ext uri="{BB962C8B-B14F-4D97-AF65-F5344CB8AC3E}">
        <p14:creationId xmlns:p14="http://schemas.microsoft.com/office/powerpoint/2010/main" val="91178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ideo" Target="NULL"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ideo" Target="NULL"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D:\nicks computer\pres pro stuff\medical animated\dna\DNA_tx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304801" y="168275"/>
            <a:ext cx="1091776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pic>
        <p:nvPicPr>
          <p:cNvPr id="1036" name="Picture 1035">
            <a:hlinkClick r:id="" action="ppaction://media"/>
          </p:cNvPr>
          <p:cNvPicPr>
            <a:picLocks noRot="1" noChangeAspect="1" noChangeArrowheads="1"/>
          </p:cNvPicPr>
          <p:nvPr>
            <a:videoFile r:link="rId13"/>
          </p:nvPr>
        </p:nvPicPr>
        <p:blipFill>
          <a:blip r:embed="rId15">
            <a:extLst>
              <a:ext uri="{28A0092B-C50C-407E-A947-70E740481C1C}">
                <a14:useLocalDpi xmlns:a14="http://schemas.microsoft.com/office/drawing/2010/main" val="0"/>
              </a:ext>
            </a:extLst>
          </a:blip>
          <a:srcRect/>
          <a:stretch>
            <a:fillRect/>
          </a:stretch>
        </p:blipFill>
        <p:spPr bwMode="auto">
          <a:xfrm>
            <a:off x="11277600" y="1"/>
            <a:ext cx="9144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2"/>
          </p:nvPr>
        </p:nvSpPr>
        <p:spPr>
          <a:xfrm>
            <a:off x="3048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fld id="{51D1EA88-2670-477E-A469-58B7DCEAF1DD}" type="datetimeFigureOut">
              <a:rPr lang="en-US">
                <a:solidFill>
                  <a:prstClr val="black">
                    <a:tint val="75000"/>
                  </a:prstClr>
                </a:solidFill>
              </a:rPr>
              <a:pPr fontAlgn="base">
                <a:spcBef>
                  <a:spcPct val="0"/>
                </a:spcBef>
                <a:spcAft>
                  <a:spcPct val="0"/>
                </a:spcAft>
                <a:defRPr/>
              </a:pPr>
              <a:t>3/22/24</a:t>
            </a:fld>
            <a:endParaRPr lang="en-US">
              <a:solidFill>
                <a:prstClr val="black">
                  <a:tint val="75000"/>
                </a:prstClr>
              </a:solidFill>
            </a:endParaRPr>
          </a:p>
        </p:txBody>
      </p:sp>
      <p:sp>
        <p:nvSpPr>
          <p:cNvPr id="3" name="Footer Placeholder 2"/>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4"/>
          </p:nvPr>
        </p:nvSpPr>
        <p:spPr>
          <a:xfrm>
            <a:off x="9006417"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4541778-A8F9-454E-8525-2899622BD621}" type="slidenum">
              <a:rPr lang="en-US" smtClean="0"/>
              <a:pPr fontAlgn="base">
                <a:spcBef>
                  <a:spcPct val="0"/>
                </a:spcBef>
                <a:spcAft>
                  <a:spcPct val="0"/>
                </a:spcAft>
              </a:pPr>
              <a:t>‹#›</a:t>
            </a:fld>
            <a:endParaRPr lang="en-US"/>
          </a:p>
        </p:txBody>
      </p:sp>
      <p:sp>
        <p:nvSpPr>
          <p:cNvPr id="2056" name="Rectangle 3"/>
          <p:cNvSpPr>
            <a:spLocks noGrp="1" noChangeArrowheads="1"/>
          </p:cNvSpPr>
          <p:nvPr>
            <p:ph type="body" idx="1"/>
          </p:nvPr>
        </p:nvSpPr>
        <p:spPr bwMode="auto">
          <a:xfrm>
            <a:off x="1625600" y="1447801"/>
            <a:ext cx="10261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242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1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36"/>
                </p:tgtEl>
              </p:cMediaNode>
            </p:video>
            <p:seq concurrent="1" nextAc="seek">
              <p:cTn id="8" restart="whenNotActive" fill="hold" evtFilter="cancelBubble" nodeType="interactiveSeq">
                <p:stCondLst>
                  <p:cond evt="onClick" delay="0">
                    <p:tgtEl>
                      <p:spTgt spid="10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36"/>
                                        </p:tgtEl>
                                      </p:cBhvr>
                                    </p:cmd>
                                  </p:childTnLst>
                                </p:cTn>
                              </p:par>
                            </p:childTnLst>
                          </p:cTn>
                        </p:par>
                      </p:childTnLst>
                    </p:cTn>
                  </p:par>
                </p:childTnLst>
              </p:cTn>
              <p:nextCondLst>
                <p:cond evt="onClick" delay="0">
                  <p:tgtEl>
                    <p:spTgt spid="1036"/>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1413" indent="-227013" algn="l" rtl="0" eaLnBrk="0" fontAlgn="base" hangingPunct="0">
        <a:spcBef>
          <a:spcPct val="20000"/>
        </a:spcBef>
        <a:spcAft>
          <a:spcPct val="0"/>
        </a:spcAft>
        <a:buChar char="•"/>
        <a:defRPr sz="2000">
          <a:solidFill>
            <a:schemeClr val="tx1"/>
          </a:solidFill>
          <a:latin typeface="+mn-lt"/>
        </a:defRPr>
      </a:lvl3pPr>
      <a:lvl4pPr marL="1598613" indent="-228600" algn="l" rtl="0" eaLnBrk="0" fontAlgn="base" hangingPunct="0">
        <a:spcBef>
          <a:spcPct val="20000"/>
        </a:spcBef>
        <a:spcAft>
          <a:spcPct val="0"/>
        </a:spcAft>
        <a:buChar char="–"/>
        <a:defRPr sz="2000">
          <a:solidFill>
            <a:schemeClr val="tx1"/>
          </a:solidFill>
          <a:latin typeface="+mn-lt"/>
        </a:defRPr>
      </a:lvl4pPr>
      <a:lvl5pPr marL="2055813" indent="-228600" algn="l" rtl="0" eaLnBrk="0" fontAlgn="base" hangingPunct="0">
        <a:spcBef>
          <a:spcPct val="20000"/>
        </a:spcBef>
        <a:spcAft>
          <a:spcPct val="0"/>
        </a:spcAft>
        <a:buChar char="»"/>
        <a:defRPr sz="2000">
          <a:solidFill>
            <a:schemeClr val="tx1"/>
          </a:solidFill>
          <a:latin typeface="+mn-lt"/>
        </a:defRPr>
      </a:lvl5pPr>
      <a:lvl6pPr marL="2469097" indent="-228752" algn="l" defTabSz="915010" rtl="0" eaLnBrk="1" fontAlgn="base" hangingPunct="1">
        <a:spcBef>
          <a:spcPct val="20000"/>
        </a:spcBef>
        <a:spcAft>
          <a:spcPct val="0"/>
        </a:spcAft>
        <a:buChar char="»"/>
        <a:defRPr sz="1800">
          <a:solidFill>
            <a:schemeClr val="tx1"/>
          </a:solidFill>
          <a:latin typeface="+mn-lt"/>
        </a:defRPr>
      </a:lvl6pPr>
      <a:lvl7pPr marL="2880851" indent="-228752" algn="l" defTabSz="915010" rtl="0" eaLnBrk="1" fontAlgn="base" hangingPunct="1">
        <a:spcBef>
          <a:spcPct val="20000"/>
        </a:spcBef>
        <a:spcAft>
          <a:spcPct val="0"/>
        </a:spcAft>
        <a:buChar char="»"/>
        <a:defRPr sz="1800">
          <a:solidFill>
            <a:schemeClr val="tx1"/>
          </a:solidFill>
          <a:latin typeface="+mn-lt"/>
        </a:defRPr>
      </a:lvl7pPr>
      <a:lvl8pPr marL="3292605" indent="-228752" algn="l" defTabSz="915010" rtl="0" eaLnBrk="1" fontAlgn="base" hangingPunct="1">
        <a:spcBef>
          <a:spcPct val="20000"/>
        </a:spcBef>
        <a:spcAft>
          <a:spcPct val="0"/>
        </a:spcAft>
        <a:buChar char="»"/>
        <a:defRPr sz="1800">
          <a:solidFill>
            <a:schemeClr val="tx1"/>
          </a:solidFill>
          <a:latin typeface="+mn-lt"/>
        </a:defRPr>
      </a:lvl8pPr>
      <a:lvl9pPr marL="3704360" indent="-228752" algn="l" defTabSz="915010"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3509" rtl="0" eaLnBrk="1" latinLnBrk="0" hangingPunct="1">
        <a:defRPr sz="1600" kern="1200">
          <a:solidFill>
            <a:schemeClr val="tx1"/>
          </a:solidFill>
          <a:latin typeface="+mn-lt"/>
          <a:ea typeface="+mn-ea"/>
          <a:cs typeface="+mn-cs"/>
        </a:defRPr>
      </a:lvl1pPr>
      <a:lvl2pPr marL="411754" algn="l" defTabSz="823509" rtl="0" eaLnBrk="1" latinLnBrk="0" hangingPunct="1">
        <a:defRPr sz="1600" kern="1200">
          <a:solidFill>
            <a:schemeClr val="tx1"/>
          </a:solidFill>
          <a:latin typeface="+mn-lt"/>
          <a:ea typeface="+mn-ea"/>
          <a:cs typeface="+mn-cs"/>
        </a:defRPr>
      </a:lvl2pPr>
      <a:lvl3pPr marL="823509" algn="l" defTabSz="823509" rtl="0" eaLnBrk="1" latinLnBrk="0" hangingPunct="1">
        <a:defRPr sz="1600" kern="1200">
          <a:solidFill>
            <a:schemeClr val="tx1"/>
          </a:solidFill>
          <a:latin typeface="+mn-lt"/>
          <a:ea typeface="+mn-ea"/>
          <a:cs typeface="+mn-cs"/>
        </a:defRPr>
      </a:lvl3pPr>
      <a:lvl4pPr marL="1235263" algn="l" defTabSz="823509" rtl="0" eaLnBrk="1" latinLnBrk="0" hangingPunct="1">
        <a:defRPr sz="1600" kern="1200">
          <a:solidFill>
            <a:schemeClr val="tx1"/>
          </a:solidFill>
          <a:latin typeface="+mn-lt"/>
          <a:ea typeface="+mn-ea"/>
          <a:cs typeface="+mn-cs"/>
        </a:defRPr>
      </a:lvl4pPr>
      <a:lvl5pPr marL="1647017" algn="l" defTabSz="823509" rtl="0" eaLnBrk="1" latinLnBrk="0" hangingPunct="1">
        <a:defRPr sz="1600" kern="1200">
          <a:solidFill>
            <a:schemeClr val="tx1"/>
          </a:solidFill>
          <a:latin typeface="+mn-lt"/>
          <a:ea typeface="+mn-ea"/>
          <a:cs typeface="+mn-cs"/>
        </a:defRPr>
      </a:lvl5pPr>
      <a:lvl6pPr marL="2058772" algn="l" defTabSz="823509" rtl="0" eaLnBrk="1" latinLnBrk="0" hangingPunct="1">
        <a:defRPr sz="1600" kern="1200">
          <a:solidFill>
            <a:schemeClr val="tx1"/>
          </a:solidFill>
          <a:latin typeface="+mn-lt"/>
          <a:ea typeface="+mn-ea"/>
          <a:cs typeface="+mn-cs"/>
        </a:defRPr>
      </a:lvl6pPr>
      <a:lvl7pPr marL="2470526" algn="l" defTabSz="823509" rtl="0" eaLnBrk="1" latinLnBrk="0" hangingPunct="1">
        <a:defRPr sz="1600" kern="1200">
          <a:solidFill>
            <a:schemeClr val="tx1"/>
          </a:solidFill>
          <a:latin typeface="+mn-lt"/>
          <a:ea typeface="+mn-ea"/>
          <a:cs typeface="+mn-cs"/>
        </a:defRPr>
      </a:lvl7pPr>
      <a:lvl8pPr marL="2882280" algn="l" defTabSz="823509" rtl="0" eaLnBrk="1" latinLnBrk="0" hangingPunct="1">
        <a:defRPr sz="1600" kern="1200">
          <a:solidFill>
            <a:schemeClr val="tx1"/>
          </a:solidFill>
          <a:latin typeface="+mn-lt"/>
          <a:ea typeface="+mn-ea"/>
          <a:cs typeface="+mn-cs"/>
        </a:defRPr>
      </a:lvl8pPr>
      <a:lvl9pPr marL="3294035" algn="l" defTabSz="82350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D:\nicks computer\pres pro stuff\medical animated\dna\DNA_tx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304801" y="168275"/>
            <a:ext cx="1091776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pic>
        <p:nvPicPr>
          <p:cNvPr id="1036" name="Picture 1035">
            <a:hlinkClick r:id="" action="ppaction://media"/>
          </p:cNvPr>
          <p:cNvPicPr>
            <a:picLocks noRot="1" noChangeAspect="1" noChangeArrowheads="1"/>
          </p:cNvPicPr>
          <p:nvPr>
            <a:videoFile r:link="rId13"/>
          </p:nvPr>
        </p:nvPicPr>
        <p:blipFill>
          <a:blip r:embed="rId15">
            <a:extLst>
              <a:ext uri="{28A0092B-C50C-407E-A947-70E740481C1C}">
                <a14:useLocalDpi xmlns:a14="http://schemas.microsoft.com/office/drawing/2010/main" val="0"/>
              </a:ext>
            </a:extLst>
          </a:blip>
          <a:srcRect/>
          <a:stretch>
            <a:fillRect/>
          </a:stretch>
        </p:blipFill>
        <p:spPr bwMode="auto">
          <a:xfrm>
            <a:off x="11277600" y="1"/>
            <a:ext cx="9144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2"/>
          </p:nvPr>
        </p:nvSpPr>
        <p:spPr>
          <a:xfrm>
            <a:off x="3048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fld id="{51D1EA88-2670-477E-A469-58B7DCEAF1DD}" type="datetimeFigureOut">
              <a:rPr lang="en-US">
                <a:solidFill>
                  <a:prstClr val="black">
                    <a:tint val="75000"/>
                  </a:prstClr>
                </a:solidFill>
              </a:rPr>
              <a:pPr fontAlgn="base">
                <a:spcBef>
                  <a:spcPct val="0"/>
                </a:spcBef>
                <a:spcAft>
                  <a:spcPct val="0"/>
                </a:spcAft>
                <a:defRPr/>
              </a:pPr>
              <a:t>3/22/24</a:t>
            </a:fld>
            <a:endParaRPr lang="en-US">
              <a:solidFill>
                <a:prstClr val="black">
                  <a:tint val="75000"/>
                </a:prstClr>
              </a:solidFill>
            </a:endParaRPr>
          </a:p>
        </p:txBody>
      </p:sp>
      <p:sp>
        <p:nvSpPr>
          <p:cNvPr id="3" name="Footer Placeholder 2"/>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4"/>
          </p:nvPr>
        </p:nvSpPr>
        <p:spPr>
          <a:xfrm>
            <a:off x="9006417"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4541778-A8F9-454E-8525-2899622BD621}" type="slidenum">
              <a:rPr lang="en-US" smtClean="0"/>
              <a:pPr fontAlgn="base">
                <a:spcBef>
                  <a:spcPct val="0"/>
                </a:spcBef>
                <a:spcAft>
                  <a:spcPct val="0"/>
                </a:spcAft>
              </a:pPr>
              <a:t>‹#›</a:t>
            </a:fld>
            <a:endParaRPr lang="en-US"/>
          </a:p>
        </p:txBody>
      </p:sp>
      <p:sp>
        <p:nvSpPr>
          <p:cNvPr id="2056" name="Rectangle 3"/>
          <p:cNvSpPr>
            <a:spLocks noGrp="1" noChangeArrowheads="1"/>
          </p:cNvSpPr>
          <p:nvPr>
            <p:ph type="body" idx="1"/>
          </p:nvPr>
        </p:nvSpPr>
        <p:spPr bwMode="auto">
          <a:xfrm>
            <a:off x="1625600" y="1447801"/>
            <a:ext cx="10261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891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1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36"/>
                </p:tgtEl>
              </p:cMediaNode>
            </p:video>
            <p:seq concurrent="1" nextAc="seek">
              <p:cTn id="8" restart="whenNotActive" fill="hold" evtFilter="cancelBubble" nodeType="interactiveSeq">
                <p:stCondLst>
                  <p:cond evt="onClick" delay="0">
                    <p:tgtEl>
                      <p:spTgt spid="10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36"/>
                                        </p:tgtEl>
                                      </p:cBhvr>
                                    </p:cmd>
                                  </p:childTnLst>
                                </p:cTn>
                              </p:par>
                            </p:childTnLst>
                          </p:cTn>
                        </p:par>
                      </p:childTnLst>
                    </p:cTn>
                  </p:par>
                </p:childTnLst>
              </p:cTn>
              <p:nextCondLst>
                <p:cond evt="onClick" delay="0">
                  <p:tgtEl>
                    <p:spTgt spid="1036"/>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1413" indent="-227013" algn="l" rtl="0" eaLnBrk="0" fontAlgn="base" hangingPunct="0">
        <a:spcBef>
          <a:spcPct val="20000"/>
        </a:spcBef>
        <a:spcAft>
          <a:spcPct val="0"/>
        </a:spcAft>
        <a:buChar char="•"/>
        <a:defRPr sz="2000">
          <a:solidFill>
            <a:schemeClr val="tx1"/>
          </a:solidFill>
          <a:latin typeface="+mn-lt"/>
        </a:defRPr>
      </a:lvl3pPr>
      <a:lvl4pPr marL="1598613" indent="-228600" algn="l" rtl="0" eaLnBrk="0" fontAlgn="base" hangingPunct="0">
        <a:spcBef>
          <a:spcPct val="20000"/>
        </a:spcBef>
        <a:spcAft>
          <a:spcPct val="0"/>
        </a:spcAft>
        <a:buChar char="–"/>
        <a:defRPr sz="2000">
          <a:solidFill>
            <a:schemeClr val="tx1"/>
          </a:solidFill>
          <a:latin typeface="+mn-lt"/>
        </a:defRPr>
      </a:lvl4pPr>
      <a:lvl5pPr marL="2055813" indent="-228600" algn="l" rtl="0" eaLnBrk="0" fontAlgn="base" hangingPunct="0">
        <a:spcBef>
          <a:spcPct val="20000"/>
        </a:spcBef>
        <a:spcAft>
          <a:spcPct val="0"/>
        </a:spcAft>
        <a:buChar char="»"/>
        <a:defRPr sz="2000">
          <a:solidFill>
            <a:schemeClr val="tx1"/>
          </a:solidFill>
          <a:latin typeface="+mn-lt"/>
        </a:defRPr>
      </a:lvl5pPr>
      <a:lvl6pPr marL="2469097" indent="-228752" algn="l" defTabSz="915010" rtl="0" eaLnBrk="1" fontAlgn="base" hangingPunct="1">
        <a:spcBef>
          <a:spcPct val="20000"/>
        </a:spcBef>
        <a:spcAft>
          <a:spcPct val="0"/>
        </a:spcAft>
        <a:buChar char="»"/>
        <a:defRPr sz="1800">
          <a:solidFill>
            <a:schemeClr val="tx1"/>
          </a:solidFill>
          <a:latin typeface="+mn-lt"/>
        </a:defRPr>
      </a:lvl6pPr>
      <a:lvl7pPr marL="2880851" indent="-228752" algn="l" defTabSz="915010" rtl="0" eaLnBrk="1" fontAlgn="base" hangingPunct="1">
        <a:spcBef>
          <a:spcPct val="20000"/>
        </a:spcBef>
        <a:spcAft>
          <a:spcPct val="0"/>
        </a:spcAft>
        <a:buChar char="»"/>
        <a:defRPr sz="1800">
          <a:solidFill>
            <a:schemeClr val="tx1"/>
          </a:solidFill>
          <a:latin typeface="+mn-lt"/>
        </a:defRPr>
      </a:lvl7pPr>
      <a:lvl8pPr marL="3292605" indent="-228752" algn="l" defTabSz="915010" rtl="0" eaLnBrk="1" fontAlgn="base" hangingPunct="1">
        <a:spcBef>
          <a:spcPct val="20000"/>
        </a:spcBef>
        <a:spcAft>
          <a:spcPct val="0"/>
        </a:spcAft>
        <a:buChar char="»"/>
        <a:defRPr sz="1800">
          <a:solidFill>
            <a:schemeClr val="tx1"/>
          </a:solidFill>
          <a:latin typeface="+mn-lt"/>
        </a:defRPr>
      </a:lvl8pPr>
      <a:lvl9pPr marL="3704360" indent="-228752" algn="l" defTabSz="915010"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3509" rtl="0" eaLnBrk="1" latinLnBrk="0" hangingPunct="1">
        <a:defRPr sz="1600" kern="1200">
          <a:solidFill>
            <a:schemeClr val="tx1"/>
          </a:solidFill>
          <a:latin typeface="+mn-lt"/>
          <a:ea typeface="+mn-ea"/>
          <a:cs typeface="+mn-cs"/>
        </a:defRPr>
      </a:lvl1pPr>
      <a:lvl2pPr marL="411754" algn="l" defTabSz="823509" rtl="0" eaLnBrk="1" latinLnBrk="0" hangingPunct="1">
        <a:defRPr sz="1600" kern="1200">
          <a:solidFill>
            <a:schemeClr val="tx1"/>
          </a:solidFill>
          <a:latin typeface="+mn-lt"/>
          <a:ea typeface="+mn-ea"/>
          <a:cs typeface="+mn-cs"/>
        </a:defRPr>
      </a:lvl2pPr>
      <a:lvl3pPr marL="823509" algn="l" defTabSz="823509" rtl="0" eaLnBrk="1" latinLnBrk="0" hangingPunct="1">
        <a:defRPr sz="1600" kern="1200">
          <a:solidFill>
            <a:schemeClr val="tx1"/>
          </a:solidFill>
          <a:latin typeface="+mn-lt"/>
          <a:ea typeface="+mn-ea"/>
          <a:cs typeface="+mn-cs"/>
        </a:defRPr>
      </a:lvl3pPr>
      <a:lvl4pPr marL="1235263" algn="l" defTabSz="823509" rtl="0" eaLnBrk="1" latinLnBrk="0" hangingPunct="1">
        <a:defRPr sz="1600" kern="1200">
          <a:solidFill>
            <a:schemeClr val="tx1"/>
          </a:solidFill>
          <a:latin typeface="+mn-lt"/>
          <a:ea typeface="+mn-ea"/>
          <a:cs typeface="+mn-cs"/>
        </a:defRPr>
      </a:lvl4pPr>
      <a:lvl5pPr marL="1647017" algn="l" defTabSz="823509" rtl="0" eaLnBrk="1" latinLnBrk="0" hangingPunct="1">
        <a:defRPr sz="1600" kern="1200">
          <a:solidFill>
            <a:schemeClr val="tx1"/>
          </a:solidFill>
          <a:latin typeface="+mn-lt"/>
          <a:ea typeface="+mn-ea"/>
          <a:cs typeface="+mn-cs"/>
        </a:defRPr>
      </a:lvl5pPr>
      <a:lvl6pPr marL="2058772" algn="l" defTabSz="823509" rtl="0" eaLnBrk="1" latinLnBrk="0" hangingPunct="1">
        <a:defRPr sz="1600" kern="1200">
          <a:solidFill>
            <a:schemeClr val="tx1"/>
          </a:solidFill>
          <a:latin typeface="+mn-lt"/>
          <a:ea typeface="+mn-ea"/>
          <a:cs typeface="+mn-cs"/>
        </a:defRPr>
      </a:lvl6pPr>
      <a:lvl7pPr marL="2470526" algn="l" defTabSz="823509" rtl="0" eaLnBrk="1" latinLnBrk="0" hangingPunct="1">
        <a:defRPr sz="1600" kern="1200">
          <a:solidFill>
            <a:schemeClr val="tx1"/>
          </a:solidFill>
          <a:latin typeface="+mn-lt"/>
          <a:ea typeface="+mn-ea"/>
          <a:cs typeface="+mn-cs"/>
        </a:defRPr>
      </a:lvl7pPr>
      <a:lvl8pPr marL="2882280" algn="l" defTabSz="823509" rtl="0" eaLnBrk="1" latinLnBrk="0" hangingPunct="1">
        <a:defRPr sz="1600" kern="1200">
          <a:solidFill>
            <a:schemeClr val="tx1"/>
          </a:solidFill>
          <a:latin typeface="+mn-lt"/>
          <a:ea typeface="+mn-ea"/>
          <a:cs typeface="+mn-cs"/>
        </a:defRPr>
      </a:lvl8pPr>
      <a:lvl9pPr marL="3294035" algn="l" defTabSz="82350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 Id="rId4" Type="http://schemas.openxmlformats.org/officeDocument/2006/relationships/hyperlink" Target="http://en.wikipedia.org/w/index.php?title=Erwinia_uredovora&amp;action=edit&amp;redlink=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www.sciencedirect.com/science/article/pii/S0167779912001084#bib0035" TargetMode="External"/><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hyperlink" Target="http://www.sciencedirect.com/science/article/pii/S0167779912001084#bib0060" TargetMode="External"/><Relationship Id="rId5" Type="http://schemas.openxmlformats.org/officeDocument/2006/relationships/hyperlink" Target="http://www.sciencedirect.com/science/article/pii/S0167779912001084#bib0055" TargetMode="External"/><Relationship Id="rId4" Type="http://schemas.openxmlformats.org/officeDocument/2006/relationships/hyperlink" Target="http://www.sciencedirect.com/science/article/pii/S0167779912001084#bib005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7.xml"/><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en.wikipedia.org/wiki/Phytophthora_infestans"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hyperlink" Target="http://www.ninds.nih.gov/disorders/gauchers/gauchers.htm" TargetMode="External"/><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hyperlink" Target="http://www.elelyso.com/how-elelyso-is-made"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hyperlink" Target="http://www.elelyso.com/how-elelyso-is-made" TargetMode="Externa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hyperlink" Target="http://www.statista.com/statistics/439960/number-of-biotechnology-companies-europe-eu" TargetMode="External"/></Relationships>
</file>

<file path=ppt/slides/_rels/slide5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hyperlink" Target="http://www.statista.com/statistics/379945/country-biotechnology-company-rd-spend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32001" y="2232054"/>
            <a:ext cx="9853965" cy="1143476"/>
          </a:xfrm>
        </p:spPr>
        <p:txBody>
          <a:bodyPr/>
          <a:lstStyle/>
          <a:p>
            <a:r>
              <a:rPr lang="el-GR" sz="5400" b="1" dirty="0">
                <a:solidFill>
                  <a:schemeClr val="accent1"/>
                </a:solidFill>
                <a:latin typeface="Calibri" panose="020F0502020204030204" pitchFamily="34" charset="0"/>
              </a:rPr>
              <a:t>ΦΑΡΜΑΚΕΥΤΙΚΗ ΒΙΟΤΕΧΝΟΛΟΓΙΑ</a:t>
            </a:r>
          </a:p>
        </p:txBody>
      </p:sp>
      <p:sp>
        <p:nvSpPr>
          <p:cNvPr id="4" name="TextBox 3"/>
          <p:cNvSpPr txBox="1"/>
          <p:nvPr/>
        </p:nvSpPr>
        <p:spPr>
          <a:xfrm>
            <a:off x="5305648" y="3827721"/>
            <a:ext cx="6580318" cy="1200329"/>
          </a:xfrm>
          <a:prstGeom prst="rect">
            <a:avLst/>
          </a:prstGeom>
          <a:noFill/>
        </p:spPr>
        <p:txBody>
          <a:bodyPr wrap="square" rtlCol="0">
            <a:spAutoFit/>
          </a:bodyPr>
          <a:lstStyle/>
          <a:p>
            <a:pPr algn="r"/>
            <a:r>
              <a:rPr lang="el-GR" b="1" dirty="0">
                <a:solidFill>
                  <a:srgbClr val="D16349"/>
                </a:solidFill>
              </a:rPr>
              <a:t>Δρ.  Νικόλας Φωκιαλάκης</a:t>
            </a:r>
          </a:p>
          <a:p>
            <a:pPr algn="r"/>
            <a:r>
              <a:rPr lang="el-GR" dirty="0" err="1">
                <a:solidFill>
                  <a:srgbClr val="D16349"/>
                </a:solidFill>
              </a:rPr>
              <a:t>Αναπληρωτ</a:t>
            </a:r>
            <a:r>
              <a:rPr lang="en-US" dirty="0" err="1">
                <a:solidFill>
                  <a:srgbClr val="D16349"/>
                </a:solidFill>
              </a:rPr>
              <a:t>ή</a:t>
            </a:r>
            <a:r>
              <a:rPr lang="el-GR" dirty="0">
                <a:solidFill>
                  <a:srgbClr val="D16349"/>
                </a:solidFill>
              </a:rPr>
              <a:t>ς Καθηγητής</a:t>
            </a:r>
          </a:p>
          <a:p>
            <a:pPr algn="r"/>
            <a:r>
              <a:rPr lang="el-GR" dirty="0">
                <a:solidFill>
                  <a:srgbClr val="D16349"/>
                </a:solidFill>
              </a:rPr>
              <a:t> Φαρμακογνωσίας &amp; Χημείας Φυσικών Προϊόντων</a:t>
            </a:r>
          </a:p>
          <a:p>
            <a:pPr algn="r"/>
            <a:r>
              <a:rPr lang="el-GR" dirty="0">
                <a:solidFill>
                  <a:srgbClr val="D16349"/>
                </a:solidFill>
              </a:rPr>
              <a:t>Φαρμακευτικό Τμήμα, ΕΚΠΑ </a:t>
            </a:r>
          </a:p>
        </p:txBody>
      </p:sp>
      <p:sp>
        <p:nvSpPr>
          <p:cNvPr id="5" name="TextBox 4"/>
          <p:cNvSpPr txBox="1"/>
          <p:nvPr/>
        </p:nvSpPr>
        <p:spPr>
          <a:xfrm>
            <a:off x="6747786" y="5163796"/>
            <a:ext cx="5258683" cy="954107"/>
          </a:xfrm>
          <a:prstGeom prst="rect">
            <a:avLst/>
          </a:prstGeom>
          <a:noFill/>
        </p:spPr>
        <p:txBody>
          <a:bodyPr wrap="square" rtlCol="0">
            <a:spAutoFit/>
          </a:bodyPr>
          <a:lstStyle/>
          <a:p>
            <a:r>
              <a:rPr lang="el-GR" sz="2800" b="1" dirty="0">
                <a:solidFill>
                  <a:srgbClr val="8CADAE">
                    <a:lumMod val="75000"/>
                  </a:srgbClr>
                </a:solidFill>
                <a:latin typeface="Calibri" panose="020F0502020204030204" pitchFamily="34" charset="0"/>
              </a:rPr>
              <a:t>ΒΙΟΤΕΧΝΟΛΟΓΙΚΕΣ ΕΦΑΡΜΟΓΕΣ  ΣΕ ΦΥΤΑ</a:t>
            </a:r>
          </a:p>
        </p:txBody>
      </p:sp>
    </p:spTree>
    <p:extLst>
      <p:ext uri="{BB962C8B-B14F-4D97-AF65-F5344CB8AC3E}">
        <p14:creationId xmlns:p14="http://schemas.microsoft.com/office/powerpoint/2010/main" val="428205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0"/>
            <a:ext cx="409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57983" y="1614792"/>
            <a:ext cx="1819072" cy="369332"/>
          </a:xfrm>
          <a:prstGeom prst="rect">
            <a:avLst/>
          </a:prstGeom>
          <a:noFill/>
        </p:spPr>
        <p:txBody>
          <a:bodyPr wrap="square" rtlCol="0">
            <a:spAutoFit/>
          </a:bodyPr>
          <a:lstStyle/>
          <a:p>
            <a:r>
              <a:rPr lang="en-US" dirty="0" err="1"/>
              <a:t>Transgenesis</a:t>
            </a:r>
            <a:endParaRPr lang="el-GR" dirty="0"/>
          </a:p>
        </p:txBody>
      </p:sp>
    </p:spTree>
    <p:extLst>
      <p:ext uri="{BB962C8B-B14F-4D97-AF65-F5344CB8AC3E}">
        <p14:creationId xmlns:p14="http://schemas.microsoft.com/office/powerpoint/2010/main" val="172795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256955"/>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Σταθμοί στην βιοτεχνολογία φυτών</a:t>
            </a:r>
            <a:endParaRPr lang="en-GB" sz="2800" b="1" kern="0" dirty="0">
              <a:solidFill>
                <a:schemeClr val="bg1"/>
              </a:solidFill>
            </a:endParaRPr>
          </a:p>
        </p:txBody>
      </p:sp>
      <p:sp>
        <p:nvSpPr>
          <p:cNvPr id="8" name="TextBox 7"/>
          <p:cNvSpPr txBox="1"/>
          <p:nvPr/>
        </p:nvSpPr>
        <p:spPr>
          <a:xfrm>
            <a:off x="993914" y="1932169"/>
            <a:ext cx="10185621" cy="3693319"/>
          </a:xfrm>
          <a:prstGeom prst="rect">
            <a:avLst/>
          </a:prstGeom>
          <a:noFill/>
        </p:spPr>
        <p:txBody>
          <a:bodyPr wrap="square" rtlCol="0">
            <a:spAutoFit/>
          </a:bodyPr>
          <a:lstStyle/>
          <a:p>
            <a:pPr marL="342900" indent="-342900">
              <a:buFont typeface="+mj-lt"/>
              <a:buAutoNum type="arabicPeriod"/>
            </a:pPr>
            <a:r>
              <a:rPr lang="el-GR" dirty="0"/>
              <a:t>1839 Ο </a:t>
            </a:r>
            <a:r>
              <a:rPr lang="en-US" dirty="0"/>
              <a:t>Schwan </a:t>
            </a:r>
            <a:r>
              <a:rPr lang="el-GR" dirty="0"/>
              <a:t>διατύπωσε την άποψη ότι κάθε κύτταρο πολυκύτταρου οργανισμού μπορεί να δρα ανεξάρτητα και κάτω από τις κατάλληλες συνθήκες να αναπτύσσεται σε πλήρη οργανισμό.   </a:t>
            </a:r>
          </a:p>
          <a:p>
            <a:pPr marL="342900" indent="-342900">
              <a:buFont typeface="+mj-lt"/>
              <a:buAutoNum type="arabicPeriod"/>
            </a:pPr>
            <a:r>
              <a:rPr lang="el-GR" dirty="0"/>
              <a:t>1876 Η πρώτη </a:t>
            </a:r>
            <a:r>
              <a:rPr lang="el-GR" dirty="0" err="1"/>
              <a:t>υδροπονική</a:t>
            </a:r>
            <a:r>
              <a:rPr lang="el-GR" dirty="0"/>
              <a:t> καλλιέργεια </a:t>
            </a:r>
          </a:p>
          <a:p>
            <a:pPr marL="342900" indent="-342900">
              <a:buFont typeface="+mj-lt"/>
              <a:buAutoNum type="arabicPeriod"/>
            </a:pPr>
            <a:r>
              <a:rPr lang="el-GR" dirty="0"/>
              <a:t>1893 Δημιουργία </a:t>
            </a:r>
            <a:r>
              <a:rPr lang="el-GR" dirty="0" err="1"/>
              <a:t>κάλλου</a:t>
            </a:r>
            <a:endParaRPr lang="el-GR" dirty="0"/>
          </a:p>
          <a:p>
            <a:pPr marL="342900" indent="-342900">
              <a:buFont typeface="+mj-lt"/>
              <a:buAutoNum type="arabicPeriod"/>
            </a:pPr>
            <a:r>
              <a:rPr lang="el-GR" dirty="0"/>
              <a:t>1901 Η θεωρία του </a:t>
            </a:r>
            <a:r>
              <a:rPr lang="en-US" dirty="0"/>
              <a:t>Morgan </a:t>
            </a:r>
            <a:r>
              <a:rPr lang="el-GR" dirty="0"/>
              <a:t>για το «</a:t>
            </a:r>
            <a:r>
              <a:rPr lang="el-GR" dirty="0" err="1"/>
              <a:t>ολοδύναμου</a:t>
            </a:r>
            <a:r>
              <a:rPr lang="el-GR" dirty="0"/>
              <a:t>» κύτταρο.</a:t>
            </a:r>
          </a:p>
          <a:p>
            <a:pPr marL="342900" indent="-342900">
              <a:buFont typeface="+mj-lt"/>
              <a:buAutoNum type="arabicPeriod"/>
            </a:pPr>
            <a:r>
              <a:rPr lang="el-GR" dirty="0"/>
              <a:t>1930 Πρώτες καλλιέργειες φυτικών κυττάρων </a:t>
            </a:r>
          </a:p>
          <a:p>
            <a:pPr marL="342900" indent="-342900">
              <a:buFont typeface="+mj-lt"/>
              <a:buAutoNum type="arabicPeriod"/>
            </a:pPr>
            <a:r>
              <a:rPr lang="el-GR" dirty="0"/>
              <a:t>1957 </a:t>
            </a:r>
            <a:r>
              <a:rPr lang="en-US" dirty="0" err="1"/>
              <a:t>Skoog</a:t>
            </a:r>
            <a:r>
              <a:rPr lang="en-US" dirty="0"/>
              <a:t> &amp; Miller </a:t>
            </a:r>
            <a:r>
              <a:rPr lang="el-GR" dirty="0"/>
              <a:t>απέδειξαν των ρόλο των </a:t>
            </a:r>
            <a:r>
              <a:rPr lang="el-GR" dirty="0" err="1"/>
              <a:t>αυξινών</a:t>
            </a:r>
            <a:r>
              <a:rPr lang="el-GR" dirty="0"/>
              <a:t>/</a:t>
            </a:r>
            <a:r>
              <a:rPr lang="el-GR" dirty="0" err="1"/>
              <a:t>κυτοκινών</a:t>
            </a:r>
            <a:endParaRPr lang="el-GR" dirty="0"/>
          </a:p>
          <a:p>
            <a:pPr marL="342900" indent="-342900">
              <a:buFont typeface="+mj-lt"/>
              <a:buAutoNum type="arabicPeriod"/>
            </a:pPr>
            <a:r>
              <a:rPr lang="el-GR" dirty="0"/>
              <a:t>1962 Δημιουργία </a:t>
            </a:r>
            <a:r>
              <a:rPr lang="en-US" dirty="0" err="1"/>
              <a:t>Murashige</a:t>
            </a:r>
            <a:r>
              <a:rPr lang="en-US" dirty="0"/>
              <a:t> and </a:t>
            </a:r>
            <a:r>
              <a:rPr lang="en-US" dirty="0" err="1"/>
              <a:t>Skoog</a:t>
            </a:r>
            <a:r>
              <a:rPr lang="en-US" dirty="0"/>
              <a:t> medium</a:t>
            </a:r>
            <a:endParaRPr lang="el-GR" dirty="0"/>
          </a:p>
          <a:p>
            <a:pPr marL="342900" indent="-342900">
              <a:buFont typeface="+mj-lt"/>
              <a:buAutoNum type="arabicPeriod"/>
            </a:pPr>
            <a:r>
              <a:rPr lang="el-GR" dirty="0"/>
              <a:t>1958 Αναγέννηση φυτού από καλλιέργειες καρότου</a:t>
            </a:r>
            <a:endParaRPr lang="en-US" dirty="0"/>
          </a:p>
          <a:p>
            <a:pPr marL="342900" indent="-342900">
              <a:buFont typeface="+mj-lt"/>
              <a:buAutoNum type="arabicPeriod"/>
            </a:pPr>
            <a:r>
              <a:rPr lang="en-US" dirty="0"/>
              <a:t>1982 </a:t>
            </a:r>
            <a:r>
              <a:rPr lang="el-GR" dirty="0"/>
              <a:t>Το πρώτο γενετικά τροποποιημένο φυτό καπνού </a:t>
            </a:r>
          </a:p>
          <a:p>
            <a:pPr marL="342900" indent="-342900">
              <a:buFont typeface="+mj-lt"/>
              <a:buAutoNum type="arabicPeriod"/>
            </a:pPr>
            <a:r>
              <a:rPr lang="el-GR" dirty="0"/>
              <a:t>1986 Η πρώτη έγκριση </a:t>
            </a:r>
            <a:r>
              <a:rPr lang="en-US" dirty="0"/>
              <a:t>EPA (</a:t>
            </a:r>
            <a:r>
              <a:rPr lang="en-US" dirty="0" err="1"/>
              <a:t>Enviromental</a:t>
            </a:r>
            <a:r>
              <a:rPr lang="en-US" dirty="0"/>
              <a:t> Protection Agency</a:t>
            </a:r>
            <a:r>
              <a:rPr lang="el-GR" dirty="0"/>
              <a:t> </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pic>
        <p:nvPicPr>
          <p:cNvPr id="9" name="Picture 8"/>
          <p:cNvPicPr>
            <a:picLocks noChangeAspect="1"/>
          </p:cNvPicPr>
          <p:nvPr/>
        </p:nvPicPr>
        <p:blipFill>
          <a:blip r:embed="rId2"/>
          <a:stretch>
            <a:fillRect/>
          </a:stretch>
        </p:blipFill>
        <p:spPr>
          <a:xfrm>
            <a:off x="8452454" y="3778828"/>
            <a:ext cx="3164236" cy="2098026"/>
          </a:xfrm>
          <a:prstGeom prst="rect">
            <a:avLst/>
          </a:prstGeom>
        </p:spPr>
      </p:pic>
    </p:spTree>
    <p:extLst>
      <p:ext uri="{BB962C8B-B14F-4D97-AF65-F5344CB8AC3E}">
        <p14:creationId xmlns:p14="http://schemas.microsoft.com/office/powerpoint/2010/main" val="1919062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3708850"/>
            <a:ext cx="3911753" cy="939800"/>
          </a:xfrm>
        </p:spPr>
        <p:txBody>
          <a:bodyPr/>
          <a:lstStyle/>
          <a:p>
            <a:r>
              <a:rPr lang="en-US" b="1" dirty="0" err="1">
                <a:solidFill>
                  <a:srgbClr val="C00000"/>
                </a:solidFill>
              </a:rPr>
              <a:t>Murashige</a:t>
            </a:r>
            <a:r>
              <a:rPr lang="en-US" b="1" dirty="0">
                <a:solidFill>
                  <a:srgbClr val="C00000"/>
                </a:solidFill>
              </a:rPr>
              <a:t> and </a:t>
            </a:r>
            <a:r>
              <a:rPr lang="en-US" b="1" dirty="0" err="1">
                <a:solidFill>
                  <a:srgbClr val="C00000"/>
                </a:solidFill>
              </a:rPr>
              <a:t>Skoog</a:t>
            </a:r>
            <a:r>
              <a:rPr lang="en-US" b="1" dirty="0">
                <a:solidFill>
                  <a:srgbClr val="C00000"/>
                </a:solidFill>
              </a:rPr>
              <a:t> medium</a:t>
            </a:r>
            <a:br>
              <a:rPr lang="en-US" b="1" dirty="0"/>
            </a:br>
            <a:endParaRPr lang="el-GR" dirty="0"/>
          </a:p>
        </p:txBody>
      </p:sp>
      <p:pic>
        <p:nvPicPr>
          <p:cNvPr id="3" name="Picture 2"/>
          <p:cNvPicPr>
            <a:picLocks noChangeAspect="1"/>
          </p:cNvPicPr>
          <p:nvPr/>
        </p:nvPicPr>
        <p:blipFill>
          <a:blip r:embed="rId2"/>
          <a:stretch>
            <a:fillRect/>
          </a:stretch>
        </p:blipFill>
        <p:spPr>
          <a:xfrm>
            <a:off x="4434000" y="1246605"/>
            <a:ext cx="3706700" cy="5611395"/>
          </a:xfrm>
          <a:prstGeom prst="rect">
            <a:avLst/>
          </a:prstGeom>
        </p:spPr>
      </p:pic>
      <p:pic>
        <p:nvPicPr>
          <p:cNvPr id="4" name="Picture 3"/>
          <p:cNvPicPr>
            <a:picLocks noChangeAspect="1"/>
          </p:cNvPicPr>
          <p:nvPr/>
        </p:nvPicPr>
        <p:blipFill>
          <a:blip r:embed="rId3"/>
          <a:stretch>
            <a:fillRect/>
          </a:stretch>
        </p:blipFill>
        <p:spPr>
          <a:xfrm>
            <a:off x="8318500" y="4574960"/>
            <a:ext cx="3254664" cy="2079840"/>
          </a:xfrm>
          <a:prstGeom prst="rect">
            <a:avLst/>
          </a:prstGeom>
        </p:spPr>
      </p:pic>
      <p:sp>
        <p:nvSpPr>
          <p:cNvPr id="5" name="Oval 4"/>
          <p:cNvSpPr/>
          <p:nvPr/>
        </p:nvSpPr>
        <p:spPr>
          <a:xfrm>
            <a:off x="2133600" y="1638300"/>
            <a:ext cx="1333500" cy="1016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1962</a:t>
            </a:r>
          </a:p>
        </p:txBody>
      </p:sp>
      <p:sp>
        <p:nvSpPr>
          <p:cNvPr id="7" name="Title 1"/>
          <p:cNvSpPr txBox="1">
            <a:spLocks/>
          </p:cNvSpPr>
          <p:nvPr/>
        </p:nvSpPr>
        <p:spPr>
          <a:xfrm>
            <a:off x="0" y="256955"/>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Σταθμοί στην βιοτεχνολογία φυτών</a:t>
            </a:r>
            <a:endParaRPr lang="en-GB" sz="2800" b="1" kern="0" dirty="0">
              <a:solidFill>
                <a:schemeClr val="bg1"/>
              </a:solidFill>
            </a:endParaRPr>
          </a:p>
        </p:txBody>
      </p:sp>
      <p:sp>
        <p:nvSpPr>
          <p:cNvPr id="8" name="TextBox 7"/>
          <p:cNvSpPr txBox="1"/>
          <p:nvPr/>
        </p:nvSpPr>
        <p:spPr>
          <a:xfrm>
            <a:off x="166977" y="4698500"/>
            <a:ext cx="4178123" cy="1754326"/>
          </a:xfrm>
          <a:prstGeom prst="rect">
            <a:avLst/>
          </a:prstGeom>
          <a:noFill/>
        </p:spPr>
        <p:txBody>
          <a:bodyPr wrap="square" rtlCol="0">
            <a:spAutoFit/>
          </a:bodyPr>
          <a:lstStyle/>
          <a:p>
            <a:pPr marL="285750" indent="-285750">
              <a:buFont typeface="Arial" panose="020B0604020202020204" pitchFamily="34" charset="0"/>
              <a:buChar char="•"/>
            </a:pPr>
            <a:r>
              <a:rPr lang="el-GR" dirty="0"/>
              <a:t>Ανόργανα στοιχεία,</a:t>
            </a:r>
          </a:p>
          <a:p>
            <a:pPr marL="285750" indent="-285750">
              <a:buFont typeface="Arial" panose="020B0604020202020204" pitchFamily="34" charset="0"/>
              <a:buChar char="•"/>
            </a:pPr>
            <a:r>
              <a:rPr lang="el-GR" dirty="0"/>
              <a:t>Βιταμίνες, </a:t>
            </a:r>
          </a:p>
          <a:p>
            <a:pPr marL="285750" indent="-285750">
              <a:buFont typeface="Arial" panose="020B0604020202020204" pitchFamily="34" charset="0"/>
              <a:buChar char="•"/>
            </a:pPr>
            <a:r>
              <a:rPr lang="el-GR" dirty="0"/>
              <a:t>Αμινοξέα, </a:t>
            </a:r>
          </a:p>
          <a:p>
            <a:pPr marL="285750" indent="-285750">
              <a:buFont typeface="Arial" panose="020B0604020202020204" pitchFamily="34" charset="0"/>
              <a:buChar char="•"/>
            </a:pPr>
            <a:r>
              <a:rPr lang="el-GR" dirty="0"/>
              <a:t>Οργανικά οξέα, </a:t>
            </a:r>
          </a:p>
          <a:p>
            <a:pPr marL="285750" indent="-285750">
              <a:buFont typeface="Arial" panose="020B0604020202020204" pitchFamily="34" charset="0"/>
              <a:buChar char="•"/>
            </a:pPr>
            <a:r>
              <a:rPr lang="el-GR" dirty="0"/>
              <a:t>Πηγή άνθρακα, </a:t>
            </a:r>
          </a:p>
          <a:p>
            <a:pPr marL="285750" indent="-285750">
              <a:buFont typeface="Arial" panose="020B0604020202020204" pitchFamily="34" charset="0"/>
              <a:buChar char="•"/>
            </a:pPr>
            <a:r>
              <a:rPr lang="el-GR" dirty="0" err="1"/>
              <a:t>Φυτοορμόνες</a:t>
            </a:r>
            <a:endParaRPr lang="el-GR" dirty="0"/>
          </a:p>
        </p:txBody>
      </p:sp>
    </p:spTree>
    <p:extLst>
      <p:ext uri="{BB962C8B-B14F-4D97-AF65-F5344CB8AC3E}">
        <p14:creationId xmlns:p14="http://schemas.microsoft.com/office/powerpoint/2010/main" val="443048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95866"/>
            <a:ext cx="7752522"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Παράγοντες που επηρεάζουν την καλλιέργεια φυτικών κυττάρων, ιστών, </a:t>
            </a:r>
            <a:r>
              <a:rPr lang="el-GR" sz="2800" b="1" kern="0" dirty="0" err="1">
                <a:solidFill>
                  <a:schemeClr val="bg1"/>
                </a:solidFill>
              </a:rPr>
              <a:t>κλπ</a:t>
            </a:r>
            <a:r>
              <a:rPr lang="el-GR" sz="2800" b="1" kern="0" dirty="0">
                <a:solidFill>
                  <a:schemeClr val="bg1"/>
                </a:solidFill>
              </a:rPr>
              <a:t> </a:t>
            </a:r>
            <a:endParaRPr lang="en-GB" sz="2800" b="1" kern="0" dirty="0">
              <a:solidFill>
                <a:schemeClr val="bg1"/>
              </a:solidFill>
            </a:endParaRPr>
          </a:p>
        </p:txBody>
      </p:sp>
      <p:sp>
        <p:nvSpPr>
          <p:cNvPr id="3" name="TextBox 2"/>
          <p:cNvSpPr txBox="1"/>
          <p:nvPr/>
        </p:nvSpPr>
        <p:spPr>
          <a:xfrm>
            <a:off x="1677725" y="1733384"/>
            <a:ext cx="8913411" cy="3139321"/>
          </a:xfrm>
          <a:prstGeom prst="rect">
            <a:avLst/>
          </a:prstGeom>
          <a:noFill/>
        </p:spPr>
        <p:txBody>
          <a:bodyPr wrap="square" rtlCol="0">
            <a:spAutoFit/>
          </a:bodyPr>
          <a:lstStyle/>
          <a:p>
            <a:r>
              <a:rPr lang="el-GR" b="1" dirty="0"/>
              <a:t>ΕΝΔΟΓΕΝΕΙΣ ΠΑΡΑΓΩΝΤΕΣ</a:t>
            </a:r>
          </a:p>
          <a:p>
            <a:r>
              <a:rPr lang="el-GR" b="1" dirty="0"/>
              <a:t>ΕΞΩΓΕΝΕΙΣ ΠΑΡΑΓΩΝΤΕΣ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Φυτικό είδος</a:t>
            </a:r>
          </a:p>
          <a:p>
            <a:pPr marL="285750" indent="-285750">
              <a:buFont typeface="Arial" panose="020B0604020202020204" pitchFamily="34" charset="0"/>
              <a:buChar char="•"/>
            </a:pPr>
            <a:r>
              <a:rPr lang="el-GR" dirty="0"/>
              <a:t>Είδος </a:t>
            </a:r>
            <a:r>
              <a:rPr lang="el-GR" dirty="0" err="1"/>
              <a:t>έκφυτου</a:t>
            </a:r>
            <a:r>
              <a:rPr lang="el-GR" dirty="0"/>
              <a:t> (θεωρητικά κάθε τμήμα του φυτού μπορεί να </a:t>
            </a:r>
            <a:r>
              <a:rPr lang="el-GR" dirty="0" err="1"/>
              <a:t>καλιεργειθεί</a:t>
            </a:r>
            <a:r>
              <a:rPr lang="el-GR" dirty="0"/>
              <a:t> αλλά δεν ισχύει (μόνο </a:t>
            </a:r>
            <a:r>
              <a:rPr lang="el-GR" dirty="0" err="1"/>
              <a:t>μεριστωματικά</a:t>
            </a:r>
            <a:r>
              <a:rPr lang="el-GR" dirty="0"/>
              <a:t> κύτταρα, βλαστός, φύλλο, </a:t>
            </a:r>
            <a:r>
              <a:rPr lang="el-GR" dirty="0" err="1"/>
              <a:t>μισχος</a:t>
            </a:r>
            <a:r>
              <a:rPr lang="el-GR" dirty="0"/>
              <a:t>, ρίζα, τμήμα </a:t>
            </a:r>
            <a:r>
              <a:rPr lang="el-GR" dirty="0" err="1"/>
              <a:t>άνθεων</a:t>
            </a:r>
            <a:r>
              <a:rPr lang="el-GR" dirty="0"/>
              <a:t>)</a:t>
            </a:r>
          </a:p>
          <a:p>
            <a:pPr marL="285750" indent="-285750">
              <a:buFont typeface="Arial" panose="020B0604020202020204" pitchFamily="34" charset="0"/>
              <a:buChar char="•"/>
            </a:pPr>
            <a:endParaRPr lang="el-GR" dirty="0"/>
          </a:p>
          <a:p>
            <a:r>
              <a:rPr lang="el-GR" b="1" dirty="0"/>
              <a:t>ΕΞΩΓΕΝΕΙΣ ΠΑΡΑΓΩΝΤΕΣ</a:t>
            </a:r>
          </a:p>
          <a:p>
            <a:pPr marL="285750" indent="-285750">
              <a:buFont typeface="Arial" panose="020B0604020202020204" pitchFamily="34" charset="0"/>
              <a:buChar char="•"/>
            </a:pPr>
            <a:r>
              <a:rPr lang="el-GR" dirty="0"/>
              <a:t>Ασηπτικό περιβάλλον </a:t>
            </a:r>
          </a:p>
          <a:p>
            <a:pPr marL="285750" indent="-285750">
              <a:buFont typeface="Arial" panose="020B0604020202020204" pitchFamily="34" charset="0"/>
              <a:buChar char="•"/>
            </a:pPr>
            <a:r>
              <a:rPr lang="el-GR" dirty="0"/>
              <a:t>Θρεπτικό υπόστρωμα </a:t>
            </a:r>
          </a:p>
          <a:p>
            <a:pPr marL="285750" indent="-285750">
              <a:buFont typeface="Arial" panose="020B0604020202020204" pitchFamily="34" charset="0"/>
              <a:buChar char="•"/>
            </a:pPr>
            <a:r>
              <a:rPr lang="el-GR" dirty="0"/>
              <a:t>Συνθήκες καλλιέργειας  (</a:t>
            </a:r>
            <a:r>
              <a:rPr lang="en-US" dirty="0"/>
              <a:t>pH, </a:t>
            </a:r>
            <a:r>
              <a:rPr lang="el-GR" dirty="0"/>
              <a:t>Θερμοκρασία, φωτισμός, υγρασία </a:t>
            </a:r>
            <a:r>
              <a:rPr lang="el-GR" dirty="0" err="1"/>
              <a:t>κλπ</a:t>
            </a:r>
            <a:r>
              <a:rPr lang="el-GR" dirty="0"/>
              <a:t>)</a:t>
            </a:r>
          </a:p>
        </p:txBody>
      </p:sp>
    </p:spTree>
    <p:extLst>
      <p:ext uri="{BB962C8B-B14F-4D97-AF65-F5344CB8AC3E}">
        <p14:creationId xmlns:p14="http://schemas.microsoft.com/office/powerpoint/2010/main" val="1349735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56955"/>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Σταθμοί στην βιοτεχνολογία φυτών</a:t>
            </a:r>
            <a:endParaRPr lang="en-GB" sz="2800" b="1" kern="0" dirty="0">
              <a:solidFill>
                <a:schemeClr val="bg1"/>
              </a:solidFill>
            </a:endParaRPr>
          </a:p>
        </p:txBody>
      </p:sp>
      <p:sp>
        <p:nvSpPr>
          <p:cNvPr id="2" name="Rectangle 1"/>
          <p:cNvSpPr/>
          <p:nvPr/>
        </p:nvSpPr>
        <p:spPr>
          <a:xfrm>
            <a:off x="3733800" y="1571536"/>
            <a:ext cx="6096000" cy="1200329"/>
          </a:xfrm>
          <a:prstGeom prst="rect">
            <a:avLst/>
          </a:prstGeom>
        </p:spPr>
        <p:txBody>
          <a:bodyPr>
            <a:spAutoFit/>
          </a:bodyPr>
          <a:lstStyle/>
          <a:p>
            <a:r>
              <a:rPr lang="el-GR" dirty="0">
                <a:latin typeface="Arial" panose="020B0604020202020204" pitchFamily="34" charset="0"/>
              </a:rPr>
              <a:t>Η πρώτη πειστική απόδειξη </a:t>
            </a:r>
          </a:p>
          <a:p>
            <a:r>
              <a:rPr lang="el-GR" dirty="0">
                <a:latin typeface="Arial" panose="020B0604020202020204" pitchFamily="34" charset="0"/>
              </a:rPr>
              <a:t>της γενετικής τροποποίησης φυτών </a:t>
            </a:r>
          </a:p>
          <a:p>
            <a:r>
              <a:rPr lang="el-GR" dirty="0">
                <a:latin typeface="Arial" panose="020B0604020202020204" pitchFamily="34" charset="0"/>
              </a:rPr>
              <a:t>με τις μεθόδους της μοριακής </a:t>
            </a:r>
          </a:p>
          <a:p>
            <a:r>
              <a:rPr lang="el-GR" dirty="0">
                <a:latin typeface="Arial" panose="020B0604020202020204" pitchFamily="34" charset="0"/>
              </a:rPr>
              <a:t>γενετικής</a:t>
            </a:r>
            <a:endParaRPr lang="el-GR" dirty="0">
              <a:effectLst/>
              <a:latin typeface="Arial" panose="020B0604020202020204" pitchFamily="34" charset="0"/>
            </a:endParaRPr>
          </a:p>
        </p:txBody>
      </p:sp>
      <p:sp>
        <p:nvSpPr>
          <p:cNvPr id="3" name="Oval 2"/>
          <p:cNvSpPr/>
          <p:nvPr/>
        </p:nvSpPr>
        <p:spPr>
          <a:xfrm>
            <a:off x="1638300" y="1778000"/>
            <a:ext cx="1485900" cy="9652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1983</a:t>
            </a:r>
          </a:p>
        </p:txBody>
      </p:sp>
      <p:sp>
        <p:nvSpPr>
          <p:cNvPr id="9" name="Rectangle 8"/>
          <p:cNvSpPr/>
          <p:nvPr/>
        </p:nvSpPr>
        <p:spPr>
          <a:xfrm>
            <a:off x="1638300" y="3324445"/>
            <a:ext cx="6096000" cy="1477328"/>
          </a:xfrm>
          <a:prstGeom prst="rect">
            <a:avLst/>
          </a:prstGeom>
        </p:spPr>
        <p:txBody>
          <a:bodyPr>
            <a:spAutoFit/>
          </a:bodyPr>
          <a:lstStyle/>
          <a:p>
            <a:r>
              <a:rPr lang="el-GR" dirty="0">
                <a:latin typeface="Arial" panose="020B0604020202020204" pitchFamily="34" charset="0"/>
              </a:rPr>
              <a:t>Στο Πανεπιστήμιο της Γάνδης του Βελγίου στο εργαστήριο Γενετικής από την ομάδα των καθηγητών </a:t>
            </a:r>
            <a:r>
              <a:rPr lang="el-GR" dirty="0" err="1">
                <a:latin typeface="Arial" panose="020B0604020202020204" pitchFamily="34" charset="0"/>
              </a:rPr>
              <a:t>Mark</a:t>
            </a:r>
            <a:r>
              <a:rPr lang="el-GR" dirty="0">
                <a:latin typeface="Arial" panose="020B0604020202020204" pitchFamily="34" charset="0"/>
              </a:rPr>
              <a:t> </a:t>
            </a:r>
            <a:r>
              <a:rPr lang="el-GR" dirty="0" err="1">
                <a:latin typeface="Arial" panose="020B0604020202020204" pitchFamily="34" charset="0"/>
              </a:rPr>
              <a:t>Van</a:t>
            </a:r>
            <a:r>
              <a:rPr lang="el-GR" dirty="0">
                <a:latin typeface="Arial" panose="020B0604020202020204" pitchFamily="34" charset="0"/>
              </a:rPr>
              <a:t> </a:t>
            </a:r>
            <a:r>
              <a:rPr lang="el-GR" dirty="0" err="1">
                <a:latin typeface="Arial" panose="020B0604020202020204" pitchFamily="34" charset="0"/>
              </a:rPr>
              <a:t>Montagu</a:t>
            </a:r>
            <a:r>
              <a:rPr lang="el-GR" dirty="0">
                <a:latin typeface="Arial" panose="020B0604020202020204" pitchFamily="34" charset="0"/>
              </a:rPr>
              <a:t> και </a:t>
            </a:r>
            <a:r>
              <a:rPr lang="el-GR" dirty="0" err="1">
                <a:latin typeface="Arial" panose="020B0604020202020204" pitchFamily="34" charset="0"/>
              </a:rPr>
              <a:t>Jeff</a:t>
            </a:r>
            <a:r>
              <a:rPr lang="el-GR" dirty="0">
                <a:latin typeface="Arial" panose="020B0604020202020204" pitchFamily="34" charset="0"/>
              </a:rPr>
              <a:t> </a:t>
            </a:r>
            <a:r>
              <a:rPr lang="el-GR" dirty="0" err="1">
                <a:latin typeface="Arial" panose="020B0604020202020204" pitchFamily="34" charset="0"/>
              </a:rPr>
              <a:t>Schell</a:t>
            </a:r>
            <a:r>
              <a:rPr lang="el-GR" dirty="0">
                <a:latin typeface="Arial" panose="020B0604020202020204" pitchFamily="34" charset="0"/>
              </a:rPr>
              <a:t>  και από  τον Μεξικάνο φοιτητή </a:t>
            </a:r>
          </a:p>
          <a:p>
            <a:r>
              <a:rPr lang="el-GR" dirty="0" err="1">
                <a:latin typeface="Arial" panose="020B0604020202020204" pitchFamily="34" charset="0"/>
              </a:rPr>
              <a:t>Luis</a:t>
            </a:r>
            <a:r>
              <a:rPr lang="el-GR" dirty="0">
                <a:latin typeface="Arial" panose="020B0604020202020204" pitchFamily="34" charset="0"/>
              </a:rPr>
              <a:t> </a:t>
            </a:r>
            <a:r>
              <a:rPr lang="el-GR" dirty="0" err="1">
                <a:latin typeface="Arial" panose="020B0604020202020204" pitchFamily="34" charset="0"/>
              </a:rPr>
              <a:t>Herrera</a:t>
            </a:r>
            <a:r>
              <a:rPr lang="el-GR" dirty="0">
                <a:latin typeface="Arial" panose="020B0604020202020204" pitchFamily="34" charset="0"/>
              </a:rPr>
              <a:t> – </a:t>
            </a:r>
            <a:r>
              <a:rPr lang="el-GR" dirty="0" err="1">
                <a:latin typeface="Arial" panose="020B0604020202020204" pitchFamily="34" charset="0"/>
              </a:rPr>
              <a:t>Estrella</a:t>
            </a:r>
            <a:r>
              <a:rPr lang="en-US" dirty="0">
                <a:latin typeface="Arial" panose="020B0604020202020204" pitchFamily="34" charset="0"/>
              </a:rPr>
              <a:t> </a:t>
            </a:r>
            <a:r>
              <a:rPr lang="el-GR" dirty="0">
                <a:latin typeface="Arial" panose="020B0604020202020204" pitchFamily="34" charset="0"/>
              </a:rPr>
              <a:t>ανακάλυψαν τον μηχανισμό μεταφοράς γονιδίων από τα βακτήρια στα φυτά. </a:t>
            </a:r>
            <a:endParaRPr lang="el-GR" dirty="0">
              <a:effectLst/>
              <a:latin typeface="Arial" panose="020B0604020202020204" pitchFamily="34" charset="0"/>
            </a:endParaRPr>
          </a:p>
        </p:txBody>
      </p:sp>
      <p:pic>
        <p:nvPicPr>
          <p:cNvPr id="10" name="Picture 9"/>
          <p:cNvPicPr>
            <a:picLocks noChangeAspect="1"/>
          </p:cNvPicPr>
          <p:nvPr/>
        </p:nvPicPr>
        <p:blipFill>
          <a:blip r:embed="rId2"/>
          <a:stretch>
            <a:fillRect/>
          </a:stretch>
        </p:blipFill>
        <p:spPr>
          <a:xfrm>
            <a:off x="8343900" y="2007302"/>
            <a:ext cx="3149600" cy="2278688"/>
          </a:xfrm>
          <a:prstGeom prst="rect">
            <a:avLst/>
          </a:prstGeom>
        </p:spPr>
      </p:pic>
      <p:sp>
        <p:nvSpPr>
          <p:cNvPr id="11" name="Rectangle 10"/>
          <p:cNvSpPr/>
          <p:nvPr/>
        </p:nvSpPr>
        <p:spPr>
          <a:xfrm>
            <a:off x="1638300" y="5275199"/>
            <a:ext cx="8973739" cy="646331"/>
          </a:xfrm>
          <a:prstGeom prst="rect">
            <a:avLst/>
          </a:prstGeom>
        </p:spPr>
        <p:txBody>
          <a:bodyPr wrap="none">
            <a:spAutoFit/>
          </a:bodyPr>
          <a:lstStyle/>
          <a:p>
            <a:r>
              <a:rPr lang="el-GR" dirty="0"/>
              <a:t>Η ομάδα του </a:t>
            </a:r>
            <a:r>
              <a:rPr lang="en-US" dirty="0"/>
              <a:t>Dr Mary-Dell Chilton</a:t>
            </a:r>
            <a:r>
              <a:rPr lang="el-GR" dirty="0"/>
              <a:t> απέδειξε ότι το </a:t>
            </a:r>
            <a:r>
              <a:rPr lang="en-US" dirty="0"/>
              <a:t>Agrobacterium </a:t>
            </a:r>
            <a:r>
              <a:rPr lang="el-GR" dirty="0"/>
              <a:t>είχε τις ίδιες ιδιότητες</a:t>
            </a:r>
          </a:p>
          <a:p>
            <a:r>
              <a:rPr lang="el-GR" dirty="0"/>
              <a:t> ακόμα και όταν του είχαν αφαιρεθεί τα παθογόνα γονίδια.</a:t>
            </a:r>
          </a:p>
        </p:txBody>
      </p:sp>
    </p:spTree>
    <p:extLst>
      <p:ext uri="{BB962C8B-B14F-4D97-AF65-F5344CB8AC3E}">
        <p14:creationId xmlns:p14="http://schemas.microsoft.com/office/powerpoint/2010/main" val="809789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0985" y="1629770"/>
            <a:ext cx="4325430" cy="4627908"/>
          </a:xfrm>
          <a:prstGeom prst="rect">
            <a:avLst/>
          </a:prstGeom>
        </p:spPr>
      </p:pic>
      <p:sp>
        <p:nvSpPr>
          <p:cNvPr id="3"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Καλλιέργεια φυτικών κυττάρων</a:t>
            </a:r>
            <a:endParaRPr lang="en-GB" sz="2800" b="1" kern="0" dirty="0">
              <a:solidFill>
                <a:schemeClr val="bg1"/>
              </a:solidFill>
            </a:endParaRPr>
          </a:p>
        </p:txBody>
      </p:sp>
    </p:spTree>
    <p:extLst>
      <p:ext uri="{BB962C8B-B14F-4D97-AF65-F5344CB8AC3E}">
        <p14:creationId xmlns:p14="http://schemas.microsoft.com/office/powerpoint/2010/main" val="137680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Παραγωγή </a:t>
            </a:r>
            <a:r>
              <a:rPr lang="el-GR" sz="2800" b="1" kern="0" dirty="0" err="1">
                <a:solidFill>
                  <a:schemeClr val="bg1"/>
                </a:solidFill>
              </a:rPr>
              <a:t>κάλλων</a:t>
            </a:r>
            <a:r>
              <a:rPr lang="el-GR" sz="2800" b="1" kern="0" dirty="0">
                <a:solidFill>
                  <a:schemeClr val="bg1"/>
                </a:solidFill>
              </a:rPr>
              <a:t> φυτικών κυττάρων  </a:t>
            </a:r>
            <a:endParaRPr lang="en-GB" sz="2800" b="1" kern="0" dirty="0">
              <a:solidFill>
                <a:schemeClr val="bg1"/>
              </a:solidFill>
            </a:endParaRPr>
          </a:p>
        </p:txBody>
      </p:sp>
      <p:pic>
        <p:nvPicPr>
          <p:cNvPr id="4" name="Picture 3"/>
          <p:cNvPicPr>
            <a:picLocks noChangeAspect="1"/>
          </p:cNvPicPr>
          <p:nvPr/>
        </p:nvPicPr>
        <p:blipFill>
          <a:blip r:embed="rId2"/>
          <a:stretch>
            <a:fillRect/>
          </a:stretch>
        </p:blipFill>
        <p:spPr>
          <a:xfrm>
            <a:off x="1237505" y="1606164"/>
            <a:ext cx="7422556" cy="4635699"/>
          </a:xfrm>
          <a:prstGeom prst="rect">
            <a:avLst/>
          </a:prstGeom>
        </p:spPr>
      </p:pic>
      <p:sp>
        <p:nvSpPr>
          <p:cNvPr id="5" name="TextBox 4"/>
          <p:cNvSpPr txBox="1"/>
          <p:nvPr/>
        </p:nvSpPr>
        <p:spPr>
          <a:xfrm>
            <a:off x="9613127" y="4182386"/>
            <a:ext cx="2226365" cy="923330"/>
          </a:xfrm>
          <a:prstGeom prst="rect">
            <a:avLst/>
          </a:prstGeom>
          <a:noFill/>
        </p:spPr>
        <p:txBody>
          <a:bodyPr wrap="square" rtlCol="0">
            <a:spAutoFit/>
          </a:bodyPr>
          <a:lstStyle/>
          <a:p>
            <a:r>
              <a:rPr lang="el-GR" dirty="0"/>
              <a:t>Κάλλος = Μάζα αδιαφοροποίητων κυττάρων</a:t>
            </a:r>
          </a:p>
        </p:txBody>
      </p:sp>
    </p:spTree>
    <p:extLst>
      <p:ext uri="{BB962C8B-B14F-4D97-AF65-F5344CB8AC3E}">
        <p14:creationId xmlns:p14="http://schemas.microsoft.com/office/powerpoint/2010/main" val="429613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753" t="18521" r="37840" b="10589"/>
          <a:stretch/>
        </p:blipFill>
        <p:spPr>
          <a:xfrm>
            <a:off x="6875772" y="797666"/>
            <a:ext cx="4570440" cy="6206247"/>
          </a:xfrm>
          <a:prstGeom prst="rect">
            <a:avLst/>
          </a:prstGeom>
        </p:spPr>
      </p:pic>
      <p:pic>
        <p:nvPicPr>
          <p:cNvPr id="4" name="Picture 3"/>
          <p:cNvPicPr>
            <a:picLocks noChangeAspect="1"/>
          </p:cNvPicPr>
          <p:nvPr/>
        </p:nvPicPr>
        <p:blipFill rotWithShape="1">
          <a:blip r:embed="rId2"/>
          <a:srcRect l="24866" t="87893" r="31363" b="663"/>
          <a:stretch/>
        </p:blipFill>
        <p:spPr>
          <a:xfrm>
            <a:off x="72895" y="5632313"/>
            <a:ext cx="6802877" cy="1001949"/>
          </a:xfrm>
          <a:prstGeom prst="rect">
            <a:avLst/>
          </a:prstGeom>
        </p:spPr>
      </p:pic>
      <p:sp>
        <p:nvSpPr>
          <p:cNvPr id="5" name="Title 1"/>
          <p:cNvSpPr txBox="1">
            <a:spLocks/>
          </p:cNvSpPr>
          <p:nvPr/>
        </p:nvSpPr>
        <p:spPr>
          <a:xfrm>
            <a:off x="0" y="256955"/>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a:solidFill>
                  <a:schemeClr val="bg1"/>
                </a:solidFill>
              </a:rPr>
              <a:t>Καλλιέργιες Τριχωτών Ριζών</a:t>
            </a:r>
            <a:endParaRPr lang="en-GB" sz="2800" b="1" kern="0" dirty="0">
              <a:solidFill>
                <a:schemeClr val="bg1"/>
              </a:solidFill>
            </a:endParaRPr>
          </a:p>
        </p:txBody>
      </p:sp>
    </p:spTree>
    <p:extLst>
      <p:ext uri="{BB962C8B-B14F-4D97-AF65-F5344CB8AC3E}">
        <p14:creationId xmlns:p14="http://schemas.microsoft.com/office/powerpoint/2010/main" val="399657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986" t="19088" r="19320" b="3443"/>
          <a:stretch/>
        </p:blipFill>
        <p:spPr>
          <a:xfrm>
            <a:off x="2655734" y="1292165"/>
            <a:ext cx="5931675" cy="4330122"/>
          </a:xfrm>
          <a:prstGeom prst="rect">
            <a:avLst/>
          </a:prstGeom>
        </p:spPr>
      </p:pic>
      <p:sp>
        <p:nvSpPr>
          <p:cNvPr id="3"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Μοριακές μέθοδοι στην βιοτεχνολογία φυτών</a:t>
            </a:r>
            <a:endParaRPr lang="en-GB" sz="2800" b="1" kern="0" dirty="0">
              <a:solidFill>
                <a:schemeClr val="bg1"/>
              </a:solidFill>
            </a:endParaRPr>
          </a:p>
        </p:txBody>
      </p:sp>
      <p:pic>
        <p:nvPicPr>
          <p:cNvPr id="4" name="Picture 3"/>
          <p:cNvPicPr>
            <a:picLocks noChangeAspect="1"/>
          </p:cNvPicPr>
          <p:nvPr/>
        </p:nvPicPr>
        <p:blipFill rotWithShape="1">
          <a:blip r:embed="rId3"/>
          <a:srcRect l="79949" t="19995" r="3106" b="6041"/>
          <a:stretch/>
        </p:blipFill>
        <p:spPr>
          <a:xfrm>
            <a:off x="8587409" y="66051"/>
            <a:ext cx="2703444" cy="6637921"/>
          </a:xfrm>
          <a:prstGeom prst="rect">
            <a:avLst/>
          </a:prstGeom>
        </p:spPr>
      </p:pic>
      <p:pic>
        <p:nvPicPr>
          <p:cNvPr id="5" name="Picture 4"/>
          <p:cNvPicPr>
            <a:picLocks noChangeAspect="1"/>
          </p:cNvPicPr>
          <p:nvPr/>
        </p:nvPicPr>
        <p:blipFill>
          <a:blip r:embed="rId4"/>
          <a:stretch>
            <a:fillRect/>
          </a:stretch>
        </p:blipFill>
        <p:spPr>
          <a:xfrm>
            <a:off x="70510" y="5422069"/>
            <a:ext cx="2859272" cy="1341236"/>
          </a:xfrm>
          <a:prstGeom prst="rect">
            <a:avLst/>
          </a:prstGeom>
        </p:spPr>
      </p:pic>
    </p:spTree>
    <p:extLst>
      <p:ext uri="{BB962C8B-B14F-4D97-AF65-F5344CB8AC3E}">
        <p14:creationId xmlns:p14="http://schemas.microsoft.com/office/powerpoint/2010/main" val="284127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097" t="18320" r="21228" b="8146"/>
          <a:stretch/>
        </p:blipFill>
        <p:spPr>
          <a:xfrm>
            <a:off x="644056" y="1661823"/>
            <a:ext cx="6891698" cy="4858246"/>
          </a:xfrm>
          <a:prstGeom prst="rect">
            <a:avLst/>
          </a:prstGeom>
        </p:spPr>
      </p:pic>
      <p:pic>
        <p:nvPicPr>
          <p:cNvPr id="5122" name="Picture 2" descr="https://upload.wikimedia.org/wikipedia/commons/thumb/d/d1/Ti_plasmid.svg/350px-Ti_plasmi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403" y="2589460"/>
            <a:ext cx="3996272" cy="3025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43769" y="6026787"/>
            <a:ext cx="2988832" cy="369332"/>
          </a:xfrm>
          <a:prstGeom prst="rect">
            <a:avLst/>
          </a:prstGeom>
        </p:spPr>
        <p:txBody>
          <a:bodyPr wrap="none">
            <a:spAutoFit/>
          </a:bodyPr>
          <a:lstStyle/>
          <a:p>
            <a:r>
              <a:rPr lang="en-US" b="1" dirty="0" err="1"/>
              <a:t>Tumour</a:t>
            </a:r>
            <a:r>
              <a:rPr lang="en-US" b="1" dirty="0"/>
              <a:t> inducing</a:t>
            </a:r>
            <a:r>
              <a:rPr lang="en-US" dirty="0"/>
              <a:t> plasmid</a:t>
            </a:r>
            <a:endParaRPr lang="el-GR" dirty="0"/>
          </a:p>
        </p:txBody>
      </p:sp>
      <p:sp>
        <p:nvSpPr>
          <p:cNvPr id="6" name="Title 1"/>
          <p:cNvSpPr txBox="1">
            <a:spLocks/>
          </p:cNvSpPr>
          <p:nvPr/>
        </p:nvSpPr>
        <p:spPr>
          <a:xfrm>
            <a:off x="0" y="432364"/>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Μοριακές μέθοδοι στην βιοτεχνολογία φυτών</a:t>
            </a:r>
            <a:endParaRPr lang="en-GB" sz="2800" b="1" kern="0" dirty="0">
              <a:solidFill>
                <a:schemeClr val="bg1"/>
              </a:solidFill>
            </a:endParaRPr>
          </a:p>
        </p:txBody>
      </p:sp>
    </p:spTree>
    <p:extLst>
      <p:ext uri="{BB962C8B-B14F-4D97-AF65-F5344CB8AC3E}">
        <p14:creationId xmlns:p14="http://schemas.microsoft.com/office/powerpoint/2010/main" val="2715759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4831" y="1235666"/>
            <a:ext cx="6300317" cy="5444249"/>
          </a:xfrm>
          <a:prstGeom prst="rect">
            <a:avLst/>
          </a:prstGeom>
        </p:spPr>
      </p:pic>
      <p:sp>
        <p:nvSpPr>
          <p:cNvPr id="5"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Εφαρμογές της βιοτεχνολογίας φυτών</a:t>
            </a:r>
            <a:endParaRPr lang="en-GB" sz="2800" b="1" kern="0" dirty="0">
              <a:solidFill>
                <a:schemeClr val="bg1"/>
              </a:solidFill>
            </a:endParaRPr>
          </a:p>
        </p:txBody>
      </p:sp>
      <p:sp>
        <p:nvSpPr>
          <p:cNvPr id="6" name="Rectangle 5"/>
          <p:cNvSpPr/>
          <p:nvPr/>
        </p:nvSpPr>
        <p:spPr>
          <a:xfrm>
            <a:off x="7400279" y="6159215"/>
            <a:ext cx="2819400" cy="4191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Bioremediation</a:t>
            </a:r>
            <a:endParaRPr lang="el-GR" dirty="0">
              <a:solidFill>
                <a:schemeClr val="tx1"/>
              </a:solidFill>
            </a:endParaRPr>
          </a:p>
        </p:txBody>
      </p:sp>
      <p:pic>
        <p:nvPicPr>
          <p:cNvPr id="7" name="Picture 6"/>
          <p:cNvPicPr>
            <a:picLocks noChangeAspect="1"/>
          </p:cNvPicPr>
          <p:nvPr/>
        </p:nvPicPr>
        <p:blipFill>
          <a:blip r:embed="rId3"/>
          <a:stretch>
            <a:fillRect/>
          </a:stretch>
        </p:blipFill>
        <p:spPr>
          <a:xfrm>
            <a:off x="7555148" y="2384436"/>
            <a:ext cx="4501731" cy="2626010"/>
          </a:xfrm>
          <a:prstGeom prst="rect">
            <a:avLst/>
          </a:prstGeom>
        </p:spPr>
      </p:pic>
      <p:sp>
        <p:nvSpPr>
          <p:cNvPr id="8" name="Rectangle 7"/>
          <p:cNvSpPr/>
          <p:nvPr/>
        </p:nvSpPr>
        <p:spPr>
          <a:xfrm>
            <a:off x="7400279" y="5638515"/>
            <a:ext cx="2819400" cy="4191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Biofuels</a:t>
            </a:r>
            <a:endParaRPr lang="el-GR" dirty="0">
              <a:solidFill>
                <a:schemeClr val="tx1"/>
              </a:solidFill>
            </a:endParaRPr>
          </a:p>
        </p:txBody>
      </p:sp>
    </p:spTree>
    <p:extLst>
      <p:ext uri="{BB962C8B-B14F-4D97-AF65-F5344CB8AC3E}">
        <p14:creationId xmlns:p14="http://schemas.microsoft.com/office/powerpoint/2010/main" val="457700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56955"/>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n-US" sz="2800" b="1" i="1" kern="0" dirty="0">
                <a:solidFill>
                  <a:schemeClr val="bg1"/>
                </a:solidFill>
              </a:rPr>
              <a:t>Agrobacterium</a:t>
            </a:r>
            <a:r>
              <a:rPr lang="el-GR" sz="2800" b="1" i="1" kern="0" dirty="0">
                <a:solidFill>
                  <a:schemeClr val="bg1"/>
                </a:solidFill>
              </a:rPr>
              <a:t> </a:t>
            </a:r>
            <a:r>
              <a:rPr lang="en-US" sz="2800" b="1" i="1" kern="0" dirty="0">
                <a:solidFill>
                  <a:schemeClr val="bg1"/>
                </a:solidFill>
              </a:rPr>
              <a:t>sp</a:t>
            </a:r>
            <a:r>
              <a:rPr lang="en-US" sz="2800" b="1" kern="0" dirty="0">
                <a:solidFill>
                  <a:schemeClr val="bg1"/>
                </a:solidFill>
              </a:rPr>
              <a:t>. </a:t>
            </a:r>
            <a:endParaRPr lang="en-GB" sz="2800" b="1" kern="0" dirty="0">
              <a:solidFill>
                <a:schemeClr val="bg1"/>
              </a:solidFill>
            </a:endParaRPr>
          </a:p>
        </p:txBody>
      </p:sp>
      <p:pic>
        <p:nvPicPr>
          <p:cNvPr id="18438" name="Picture 6" descr="http://upload.wikimedia.org/wikipedia/commons/thumb/9/9e/Agrobacteriumgall.jpg/330px-Agrobacteriumg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293" y="3602467"/>
            <a:ext cx="2828194" cy="1774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52780" y="2827387"/>
            <a:ext cx="3939220" cy="646331"/>
          </a:xfrm>
          <a:prstGeom prst="rect">
            <a:avLst/>
          </a:prstGeom>
        </p:spPr>
        <p:txBody>
          <a:bodyPr wrap="none">
            <a:spAutoFit/>
          </a:bodyPr>
          <a:lstStyle/>
          <a:p>
            <a:r>
              <a:rPr lang="el-GR" i="1" dirty="0" err="1"/>
              <a:t>Κάλλοι</a:t>
            </a:r>
            <a:r>
              <a:rPr lang="el-GR" i="1" dirty="0"/>
              <a:t> σε ρίζα φυτού προκαλούμενοι</a:t>
            </a:r>
          </a:p>
          <a:p>
            <a:r>
              <a:rPr lang="el-GR" i="1" dirty="0"/>
              <a:t> από προσβολή </a:t>
            </a:r>
            <a:r>
              <a:rPr lang="en-US" i="1" dirty="0"/>
              <a:t>Agrobacterium</a:t>
            </a:r>
            <a:r>
              <a:rPr lang="en-US" dirty="0"/>
              <a:t> sp.</a:t>
            </a:r>
            <a:endParaRPr lang="el-GR" dirty="0"/>
          </a:p>
        </p:txBody>
      </p:sp>
      <p:pic>
        <p:nvPicPr>
          <p:cNvPr id="2" name="Picture 1"/>
          <p:cNvPicPr>
            <a:picLocks noChangeAspect="1"/>
          </p:cNvPicPr>
          <p:nvPr/>
        </p:nvPicPr>
        <p:blipFill>
          <a:blip r:embed="rId3"/>
          <a:stretch>
            <a:fillRect/>
          </a:stretch>
        </p:blipFill>
        <p:spPr>
          <a:xfrm>
            <a:off x="353833" y="1864415"/>
            <a:ext cx="7620000" cy="4543425"/>
          </a:xfrm>
          <a:prstGeom prst="rect">
            <a:avLst/>
          </a:prstGeom>
        </p:spPr>
      </p:pic>
    </p:spTree>
    <p:extLst>
      <p:ext uri="{BB962C8B-B14F-4D97-AF65-F5344CB8AC3E}">
        <p14:creationId xmlns:p14="http://schemas.microsoft.com/office/powerpoint/2010/main" val="121438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73" y="836868"/>
            <a:ext cx="5033169" cy="607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0" y="245225"/>
            <a:ext cx="7226300" cy="535984"/>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Γενετικά τροποποιημένα τρόφιμα</a:t>
            </a:r>
            <a:endParaRPr lang="en-GB" sz="2800" b="1" kern="0" dirty="0">
              <a:solidFill>
                <a:schemeClr val="bg1"/>
              </a:solidFill>
            </a:endParaRPr>
          </a:p>
        </p:txBody>
      </p:sp>
      <p:pic>
        <p:nvPicPr>
          <p:cNvPr id="4" name="Picture 3"/>
          <p:cNvPicPr>
            <a:picLocks noChangeAspect="1"/>
          </p:cNvPicPr>
          <p:nvPr/>
        </p:nvPicPr>
        <p:blipFill>
          <a:blip r:embed="rId3"/>
          <a:stretch>
            <a:fillRect/>
          </a:stretch>
        </p:blipFill>
        <p:spPr>
          <a:xfrm>
            <a:off x="6076743" y="2777987"/>
            <a:ext cx="5286375" cy="2971800"/>
          </a:xfrm>
          <a:prstGeom prst="rect">
            <a:avLst/>
          </a:prstGeom>
        </p:spPr>
      </p:pic>
    </p:spTree>
    <p:extLst>
      <p:ext uri="{BB962C8B-B14F-4D97-AF65-F5344CB8AC3E}">
        <p14:creationId xmlns:p14="http://schemas.microsoft.com/office/powerpoint/2010/main" val="81679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05022"/>
            <a:ext cx="4254500" cy="597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0" y="245225"/>
            <a:ext cx="7226300" cy="535984"/>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Γενετικά τροποποιημένα τρόφιμα</a:t>
            </a:r>
            <a:endParaRPr lang="en-GB" sz="2800" b="1" kern="0" dirty="0">
              <a:solidFill>
                <a:schemeClr val="bg1"/>
              </a:solidFill>
            </a:endParaRPr>
          </a:p>
        </p:txBody>
      </p:sp>
    </p:spTree>
    <p:extLst>
      <p:ext uri="{BB962C8B-B14F-4D97-AF65-F5344CB8AC3E}">
        <p14:creationId xmlns:p14="http://schemas.microsoft.com/office/powerpoint/2010/main" val="3928569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781"/>
          <a:stretch/>
        </p:blipFill>
        <p:spPr>
          <a:xfrm>
            <a:off x="1624012" y="692149"/>
            <a:ext cx="8027988" cy="5937709"/>
          </a:xfrm>
          <a:prstGeom prst="rect">
            <a:avLst/>
          </a:prstGeom>
        </p:spPr>
      </p:pic>
      <p:sp>
        <p:nvSpPr>
          <p:cNvPr id="3" name="Title 1"/>
          <p:cNvSpPr txBox="1">
            <a:spLocks/>
          </p:cNvSpPr>
          <p:nvPr/>
        </p:nvSpPr>
        <p:spPr>
          <a:xfrm>
            <a:off x="0" y="245225"/>
            <a:ext cx="7226300" cy="535984"/>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Γενετικά τροποποιημένα τρόφιμα</a:t>
            </a:r>
            <a:endParaRPr lang="en-GB" sz="2800" b="1" kern="0" dirty="0">
              <a:solidFill>
                <a:schemeClr val="bg1"/>
              </a:solidFill>
            </a:endParaRPr>
          </a:p>
        </p:txBody>
      </p:sp>
    </p:spTree>
    <p:extLst>
      <p:ext uri="{BB962C8B-B14F-4D97-AF65-F5344CB8AC3E}">
        <p14:creationId xmlns:p14="http://schemas.microsoft.com/office/powerpoint/2010/main" val="196121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biotech-now.org/wp-content/uploads/2015/10/FINAL-GMOA_BiotechRegulation_Infographic-2014-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783" y="582059"/>
            <a:ext cx="9250819" cy="598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48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9528518" cy="939800"/>
          </a:xfrm>
          <a:solidFill>
            <a:schemeClr val="accent1"/>
          </a:solidFill>
          <a:ln>
            <a:solidFill>
              <a:schemeClr val="accent1"/>
            </a:solidFill>
          </a:ln>
        </p:spPr>
        <p:txBody>
          <a:bodyPr/>
          <a:lstStyle/>
          <a:p>
            <a:pPr algn="ctr"/>
            <a:r>
              <a:rPr lang="en-US" sz="2800" b="1" dirty="0">
                <a:solidFill>
                  <a:schemeClr val="bg1"/>
                </a:solidFill>
              </a:rPr>
              <a:t>Molecular Pharming (Farming Pharmaceuticals)</a:t>
            </a:r>
            <a:endParaRPr lang="en-GB" sz="2800" b="1" dirty="0">
              <a:solidFill>
                <a:schemeClr val="bg1"/>
              </a:solidFill>
            </a:endParaRPr>
          </a:p>
        </p:txBody>
      </p:sp>
      <p:pic>
        <p:nvPicPr>
          <p:cNvPr id="3" name="Picture 2"/>
          <p:cNvPicPr>
            <a:picLocks noChangeAspect="1"/>
          </p:cNvPicPr>
          <p:nvPr/>
        </p:nvPicPr>
        <p:blipFill>
          <a:blip r:embed="rId2"/>
          <a:stretch>
            <a:fillRect/>
          </a:stretch>
        </p:blipFill>
        <p:spPr>
          <a:xfrm>
            <a:off x="1036953" y="1620571"/>
            <a:ext cx="7613380" cy="5156796"/>
          </a:xfrm>
          <a:prstGeom prst="rect">
            <a:avLst/>
          </a:prstGeom>
        </p:spPr>
      </p:pic>
      <p:pic>
        <p:nvPicPr>
          <p:cNvPr id="4" name="Picture 3"/>
          <p:cNvPicPr>
            <a:picLocks noChangeAspect="1"/>
          </p:cNvPicPr>
          <p:nvPr/>
        </p:nvPicPr>
        <p:blipFill>
          <a:blip r:embed="rId3"/>
          <a:stretch>
            <a:fillRect/>
          </a:stretch>
        </p:blipFill>
        <p:spPr>
          <a:xfrm>
            <a:off x="8441426" y="4048690"/>
            <a:ext cx="3750574" cy="2809310"/>
          </a:xfrm>
          <a:prstGeom prst="rect">
            <a:avLst/>
          </a:prstGeom>
        </p:spPr>
      </p:pic>
    </p:spTree>
    <p:extLst>
      <p:ext uri="{BB962C8B-B14F-4D97-AF65-F5344CB8AC3E}">
        <p14:creationId xmlns:p14="http://schemas.microsoft.com/office/powerpoint/2010/main" val="2704349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l-GR"/>
          </a:p>
        </p:txBody>
      </p:sp>
      <p:sp>
        <p:nvSpPr>
          <p:cNvPr id="5" name="Title 1"/>
          <p:cNvSpPr txBox="1">
            <a:spLocks/>
          </p:cNvSpPr>
          <p:nvPr/>
        </p:nvSpPr>
        <p:spPr bwMode="auto">
          <a:xfrm>
            <a:off x="0" y="295866"/>
            <a:ext cx="9528518" cy="939800"/>
          </a:xfrm>
          <a:prstGeom prst="rect">
            <a:avLst/>
          </a:prstGeom>
          <a:solidFill>
            <a:schemeClr val="accent1"/>
          </a:solidFill>
          <a:ln>
            <a:solidFill>
              <a:schemeClr val="accent1"/>
            </a:solidFill>
          </a:ln>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n-US" sz="2800" b="1" kern="0" dirty="0">
                <a:solidFill>
                  <a:schemeClr val="bg1"/>
                </a:solidFill>
              </a:rPr>
              <a:t>Molecular Pharming products</a:t>
            </a:r>
            <a:endParaRPr lang="en-GB" sz="2800" b="1" kern="0" dirty="0">
              <a:solidFill>
                <a:schemeClr val="bg1"/>
              </a:solidFill>
            </a:endParaRPr>
          </a:p>
        </p:txBody>
      </p:sp>
      <p:pic>
        <p:nvPicPr>
          <p:cNvPr id="6" name="Picture 5"/>
          <p:cNvPicPr>
            <a:picLocks noChangeAspect="1"/>
          </p:cNvPicPr>
          <p:nvPr/>
        </p:nvPicPr>
        <p:blipFill>
          <a:blip r:embed="rId2"/>
          <a:stretch>
            <a:fillRect/>
          </a:stretch>
        </p:blipFill>
        <p:spPr>
          <a:xfrm>
            <a:off x="6534790" y="3661368"/>
            <a:ext cx="5375558" cy="3017727"/>
          </a:xfrm>
          <a:prstGeom prst="rect">
            <a:avLst/>
          </a:prstGeom>
        </p:spPr>
      </p:pic>
      <p:pic>
        <p:nvPicPr>
          <p:cNvPr id="7" name="Picture 6"/>
          <p:cNvPicPr>
            <a:picLocks noChangeAspect="1"/>
          </p:cNvPicPr>
          <p:nvPr/>
        </p:nvPicPr>
        <p:blipFill>
          <a:blip r:embed="rId3"/>
          <a:stretch>
            <a:fillRect/>
          </a:stretch>
        </p:blipFill>
        <p:spPr>
          <a:xfrm>
            <a:off x="304801" y="3192448"/>
            <a:ext cx="6052051" cy="3486647"/>
          </a:xfrm>
          <a:prstGeom prst="rect">
            <a:avLst/>
          </a:prstGeom>
        </p:spPr>
      </p:pic>
      <p:pic>
        <p:nvPicPr>
          <p:cNvPr id="8" name="Picture 7"/>
          <p:cNvPicPr>
            <a:picLocks noChangeAspect="1"/>
          </p:cNvPicPr>
          <p:nvPr/>
        </p:nvPicPr>
        <p:blipFill>
          <a:blip r:embed="rId4"/>
          <a:stretch>
            <a:fillRect/>
          </a:stretch>
        </p:blipFill>
        <p:spPr>
          <a:xfrm>
            <a:off x="3680684" y="1270414"/>
            <a:ext cx="3161638" cy="1794443"/>
          </a:xfrm>
          <a:prstGeom prst="rect">
            <a:avLst/>
          </a:prstGeom>
        </p:spPr>
      </p:pic>
      <p:sp>
        <p:nvSpPr>
          <p:cNvPr id="9" name="TextBox 8"/>
          <p:cNvSpPr txBox="1"/>
          <p:nvPr/>
        </p:nvSpPr>
        <p:spPr>
          <a:xfrm>
            <a:off x="2042715" y="2175853"/>
            <a:ext cx="1637969" cy="369332"/>
          </a:xfrm>
          <a:prstGeom prst="rect">
            <a:avLst/>
          </a:prstGeom>
          <a:noFill/>
        </p:spPr>
        <p:txBody>
          <a:bodyPr wrap="square" rtlCol="0">
            <a:spAutoFit/>
          </a:bodyPr>
          <a:lstStyle/>
          <a:p>
            <a:r>
              <a:rPr lang="el-GR" dirty="0"/>
              <a:t>Πρωτεΐνες </a:t>
            </a:r>
          </a:p>
        </p:txBody>
      </p:sp>
      <p:sp>
        <p:nvSpPr>
          <p:cNvPr id="10" name="TextBox 9"/>
          <p:cNvSpPr txBox="1"/>
          <p:nvPr/>
        </p:nvSpPr>
        <p:spPr>
          <a:xfrm>
            <a:off x="6534790" y="2695525"/>
            <a:ext cx="1661823" cy="369332"/>
          </a:xfrm>
          <a:prstGeom prst="rect">
            <a:avLst/>
          </a:prstGeom>
          <a:noFill/>
        </p:spPr>
        <p:txBody>
          <a:bodyPr wrap="square" rtlCol="0">
            <a:spAutoFit/>
          </a:bodyPr>
          <a:lstStyle/>
          <a:p>
            <a:r>
              <a:rPr lang="el-GR" dirty="0"/>
              <a:t>Μικρά μόρια</a:t>
            </a:r>
          </a:p>
        </p:txBody>
      </p:sp>
    </p:spTree>
    <p:extLst>
      <p:ext uri="{BB962C8B-B14F-4D97-AF65-F5344CB8AC3E}">
        <p14:creationId xmlns:p14="http://schemas.microsoft.com/office/powerpoint/2010/main" val="2997192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n-US" sz="2800" b="1" dirty="0">
                <a:solidFill>
                  <a:schemeClr val="bg1"/>
                </a:solidFill>
              </a:rPr>
              <a:t>Molecular Pharming</a:t>
            </a:r>
            <a:endParaRPr lang="en-GB" sz="2800" b="1" dirty="0">
              <a:solidFill>
                <a:schemeClr val="bg1"/>
              </a:solidFill>
            </a:endParaRPr>
          </a:p>
        </p:txBody>
      </p:sp>
      <p:pic>
        <p:nvPicPr>
          <p:cNvPr id="5" name="Picture 4"/>
          <p:cNvPicPr>
            <a:picLocks noChangeAspect="1"/>
          </p:cNvPicPr>
          <p:nvPr/>
        </p:nvPicPr>
        <p:blipFill rotWithShape="1">
          <a:blip r:embed="rId2"/>
          <a:srcRect l="9359" t="20929" r="43714" b="23957"/>
          <a:stretch/>
        </p:blipFill>
        <p:spPr>
          <a:xfrm>
            <a:off x="924620" y="1235666"/>
            <a:ext cx="8581987" cy="5669631"/>
          </a:xfrm>
          <a:prstGeom prst="rect">
            <a:avLst/>
          </a:prstGeom>
        </p:spPr>
      </p:pic>
      <p:sp>
        <p:nvSpPr>
          <p:cNvPr id="2" name="Rectangle 1"/>
          <p:cNvSpPr/>
          <p:nvPr/>
        </p:nvSpPr>
        <p:spPr>
          <a:xfrm>
            <a:off x="6527244" y="6287078"/>
            <a:ext cx="5664756" cy="369332"/>
          </a:xfrm>
          <a:prstGeom prst="rect">
            <a:avLst/>
          </a:prstGeom>
        </p:spPr>
        <p:txBody>
          <a:bodyPr wrap="none">
            <a:spAutoFit/>
          </a:bodyPr>
          <a:lstStyle/>
          <a:p>
            <a:r>
              <a:rPr lang="en-US" dirty="0"/>
              <a:t>Trends in Biotechnology 30, (10), Oct. 2012, 528–537</a:t>
            </a:r>
            <a:endParaRPr lang="el-GR" dirty="0"/>
          </a:p>
        </p:txBody>
      </p:sp>
    </p:spTree>
    <p:extLst>
      <p:ext uri="{BB962C8B-B14F-4D97-AF65-F5344CB8AC3E}">
        <p14:creationId xmlns:p14="http://schemas.microsoft.com/office/powerpoint/2010/main" val="129937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n-US" sz="2800" b="1" dirty="0">
                <a:solidFill>
                  <a:schemeClr val="bg1"/>
                </a:solidFill>
              </a:rPr>
              <a:t>Molecular Pharming</a:t>
            </a:r>
            <a:endParaRPr lang="en-GB" sz="2800" b="1" dirty="0">
              <a:solidFill>
                <a:schemeClr val="bg1"/>
              </a:solidFill>
            </a:endParaRPr>
          </a:p>
        </p:txBody>
      </p:sp>
      <p:pic>
        <p:nvPicPr>
          <p:cNvPr id="5" name="Picture 4"/>
          <p:cNvPicPr>
            <a:picLocks noChangeAspect="1"/>
          </p:cNvPicPr>
          <p:nvPr/>
        </p:nvPicPr>
        <p:blipFill rotWithShape="1">
          <a:blip r:embed="rId2"/>
          <a:srcRect l="9359" t="20469" r="43714" b="67022"/>
          <a:stretch/>
        </p:blipFill>
        <p:spPr>
          <a:xfrm>
            <a:off x="908854" y="1456384"/>
            <a:ext cx="8581987" cy="1286817"/>
          </a:xfrm>
          <a:prstGeom prst="rect">
            <a:avLst/>
          </a:prstGeom>
        </p:spPr>
      </p:pic>
      <p:pic>
        <p:nvPicPr>
          <p:cNvPr id="7" name="Picture 6"/>
          <p:cNvPicPr>
            <a:picLocks noChangeAspect="1"/>
          </p:cNvPicPr>
          <p:nvPr/>
        </p:nvPicPr>
        <p:blipFill rotWithShape="1">
          <a:blip r:embed="rId2"/>
          <a:srcRect l="10343" t="75422" r="42730" b="1616"/>
          <a:stretch/>
        </p:blipFill>
        <p:spPr>
          <a:xfrm>
            <a:off x="908854" y="4064000"/>
            <a:ext cx="8581987" cy="2362200"/>
          </a:xfrm>
          <a:prstGeom prst="rect">
            <a:avLst/>
          </a:prstGeom>
        </p:spPr>
      </p:pic>
      <p:sp>
        <p:nvSpPr>
          <p:cNvPr id="8" name="Rectangle 7"/>
          <p:cNvSpPr/>
          <p:nvPr/>
        </p:nvSpPr>
        <p:spPr>
          <a:xfrm>
            <a:off x="6527244" y="6287078"/>
            <a:ext cx="5664756" cy="369332"/>
          </a:xfrm>
          <a:prstGeom prst="rect">
            <a:avLst/>
          </a:prstGeom>
        </p:spPr>
        <p:txBody>
          <a:bodyPr wrap="none">
            <a:spAutoFit/>
          </a:bodyPr>
          <a:lstStyle/>
          <a:p>
            <a:r>
              <a:rPr lang="en-US" dirty="0"/>
              <a:t>Trends in Biotechnology 30, (10), Oct. 2012, 528–537</a:t>
            </a:r>
            <a:endParaRPr lang="el-GR" dirty="0"/>
          </a:p>
        </p:txBody>
      </p:sp>
    </p:spTree>
    <p:extLst>
      <p:ext uri="{BB962C8B-B14F-4D97-AF65-F5344CB8AC3E}">
        <p14:creationId xmlns:p14="http://schemas.microsoft.com/office/powerpoint/2010/main" val="4053318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 name="Picture 2"/>
          <p:cNvPicPr>
            <a:picLocks noChangeAspect="1"/>
          </p:cNvPicPr>
          <p:nvPr/>
        </p:nvPicPr>
        <p:blipFill>
          <a:blip r:embed="rId2"/>
          <a:stretch>
            <a:fillRect/>
          </a:stretch>
        </p:blipFill>
        <p:spPr>
          <a:xfrm>
            <a:off x="2731438" y="1668449"/>
            <a:ext cx="5633334" cy="4754741"/>
          </a:xfrm>
          <a:prstGeom prst="rect">
            <a:avLst/>
          </a:prstGeom>
        </p:spPr>
      </p:pic>
      <p:sp>
        <p:nvSpPr>
          <p:cNvPr id="4" name="Title 1"/>
          <p:cNvSpPr txBox="1">
            <a:spLocks/>
          </p:cNvSpPr>
          <p:nvPr/>
        </p:nvSpPr>
        <p:spPr bwMode="auto">
          <a:xfrm>
            <a:off x="0" y="295866"/>
            <a:ext cx="7202487" cy="939800"/>
          </a:xfrm>
          <a:prstGeom prst="rect">
            <a:avLst/>
          </a:prstGeom>
          <a:solidFill>
            <a:schemeClr val="accent1"/>
          </a:solidFill>
          <a:ln>
            <a:solidFill>
              <a:schemeClr val="accent1"/>
            </a:solidFill>
          </a:ln>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n-US" sz="2800" b="1" kern="0">
                <a:solidFill>
                  <a:schemeClr val="bg1"/>
                </a:solidFill>
              </a:rPr>
              <a:t>Molecular Pharming</a:t>
            </a:r>
            <a:endParaRPr lang="en-GB" sz="2800" b="1" kern="0" dirty="0">
              <a:solidFill>
                <a:schemeClr val="bg1"/>
              </a:solidFill>
            </a:endParaRPr>
          </a:p>
        </p:txBody>
      </p:sp>
    </p:spTree>
    <p:extLst>
      <p:ext uri="{BB962C8B-B14F-4D97-AF65-F5344CB8AC3E}">
        <p14:creationId xmlns:p14="http://schemas.microsoft.com/office/powerpoint/2010/main" val="2850618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Νέες έννοιες στην βιοτεχνολογία φυτών</a:t>
            </a:r>
            <a:endParaRPr lang="en-GB" sz="2800" b="1" kern="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23450719"/>
              </p:ext>
            </p:extLst>
          </p:nvPr>
        </p:nvGraphicFramePr>
        <p:xfrm>
          <a:off x="691744" y="2657468"/>
          <a:ext cx="10786896" cy="2770568"/>
        </p:xfrm>
        <a:graphic>
          <a:graphicData uri="http://schemas.openxmlformats.org/drawingml/2006/table">
            <a:tbl>
              <a:tblPr/>
              <a:tblGrid>
                <a:gridCol w="2696724">
                  <a:extLst>
                    <a:ext uri="{9D8B030D-6E8A-4147-A177-3AD203B41FA5}">
                      <a16:colId xmlns:a16="http://schemas.microsoft.com/office/drawing/2014/main" val="20000"/>
                    </a:ext>
                  </a:extLst>
                </a:gridCol>
                <a:gridCol w="2696724">
                  <a:extLst>
                    <a:ext uri="{9D8B030D-6E8A-4147-A177-3AD203B41FA5}">
                      <a16:colId xmlns:a16="http://schemas.microsoft.com/office/drawing/2014/main" val="20001"/>
                    </a:ext>
                  </a:extLst>
                </a:gridCol>
                <a:gridCol w="2696724">
                  <a:extLst>
                    <a:ext uri="{9D8B030D-6E8A-4147-A177-3AD203B41FA5}">
                      <a16:colId xmlns:a16="http://schemas.microsoft.com/office/drawing/2014/main" val="20002"/>
                    </a:ext>
                  </a:extLst>
                </a:gridCol>
                <a:gridCol w="2696724">
                  <a:extLst>
                    <a:ext uri="{9D8B030D-6E8A-4147-A177-3AD203B41FA5}">
                      <a16:colId xmlns:a16="http://schemas.microsoft.com/office/drawing/2014/main" val="20003"/>
                    </a:ext>
                  </a:extLst>
                </a:gridCol>
              </a:tblGrid>
              <a:tr h="654916">
                <a:tc>
                  <a:txBody>
                    <a:bodyPr/>
                    <a:lstStyle/>
                    <a:p>
                      <a:pPr algn="ctr"/>
                      <a:endParaRPr lang="el-GR" dirty="0"/>
                    </a:p>
                  </a:txBody>
                  <a:tcPr marL="31750" marR="31750" marT="31750" marB="31750" anchor="ctr">
                    <a:lnL>
                      <a:noFill/>
                    </a:lnL>
                    <a:lnR>
                      <a:noFill/>
                    </a:lnR>
                    <a:lnT>
                      <a:noFill/>
                    </a:lnT>
                    <a:lnB>
                      <a:noFill/>
                    </a:lnB>
                  </a:tcPr>
                </a:tc>
                <a:tc>
                  <a:txBody>
                    <a:bodyPr/>
                    <a:lstStyle/>
                    <a:p>
                      <a:pPr algn="ctr"/>
                      <a:r>
                        <a:rPr lang="en-US">
                          <a:effectLst/>
                        </a:rPr>
                        <a:t>Source of genetic modification</a:t>
                      </a:r>
                    </a:p>
                  </a:txBody>
                  <a:tcPr marL="31750" marR="31750" marT="31750" marB="31750" anchor="ctr">
                    <a:lnL>
                      <a:noFill/>
                    </a:lnL>
                    <a:lnR>
                      <a:noFill/>
                    </a:lnR>
                    <a:lnT>
                      <a:noFill/>
                    </a:lnT>
                    <a:lnB>
                      <a:noFill/>
                    </a:lnB>
                    <a:solidFill>
                      <a:srgbClr val="EFEFEF"/>
                    </a:solidFill>
                  </a:tcPr>
                </a:tc>
                <a:tc>
                  <a:txBody>
                    <a:bodyPr/>
                    <a:lstStyle/>
                    <a:p>
                      <a:pPr algn="ctr"/>
                      <a:r>
                        <a:rPr lang="en-US">
                          <a:effectLst/>
                        </a:rPr>
                        <a:t>Genetic variability via conventional breeding</a:t>
                      </a:r>
                    </a:p>
                  </a:txBody>
                  <a:tcPr marL="31750" marR="31750" marT="31750" marB="31750" anchor="ctr">
                    <a:lnL>
                      <a:noFill/>
                    </a:lnL>
                    <a:lnR>
                      <a:noFill/>
                    </a:lnR>
                    <a:lnT>
                      <a:noFill/>
                    </a:lnT>
                    <a:lnB>
                      <a:noFill/>
                    </a:lnB>
                    <a:solidFill>
                      <a:srgbClr val="EFEFEF"/>
                    </a:solidFill>
                  </a:tcPr>
                </a:tc>
                <a:tc>
                  <a:txBody>
                    <a:bodyPr/>
                    <a:lstStyle/>
                    <a:p>
                      <a:pPr algn="ctr"/>
                      <a:r>
                        <a:rPr lang="en-US">
                          <a:effectLst/>
                        </a:rPr>
                        <a:t>Genetic distance</a:t>
                      </a:r>
                    </a:p>
                  </a:txBody>
                  <a:tcPr marL="31750" marR="31750" marT="31750" marB="31750" anchor="ctr">
                    <a:lnL>
                      <a:noFill/>
                    </a:lnL>
                    <a:lnR>
                      <a:noFill/>
                    </a:lnR>
                    <a:lnT>
                      <a:noFill/>
                    </a:lnT>
                    <a:lnB>
                      <a:noFill/>
                    </a:lnB>
                    <a:solidFill>
                      <a:srgbClr val="EFEFEF"/>
                    </a:solidFill>
                  </a:tcPr>
                </a:tc>
                <a:extLst>
                  <a:ext uri="{0D108BD9-81ED-4DB2-BD59-A6C34878D82A}">
                    <a16:rowId xmlns:a16="http://schemas.microsoft.com/office/drawing/2014/main" val="10000"/>
                  </a:ext>
                </a:extLst>
              </a:tr>
              <a:tr h="365184">
                <a:tc>
                  <a:txBody>
                    <a:bodyPr/>
                    <a:lstStyle/>
                    <a:p>
                      <a:pPr algn="ctr"/>
                      <a:r>
                        <a:rPr lang="en-US">
                          <a:effectLst/>
                        </a:rPr>
                        <a:t>Intragenic</a:t>
                      </a:r>
                    </a:p>
                  </a:txBody>
                  <a:tcPr marL="31750" marR="31750" marT="31750" marB="31750" anchor="ctr">
                    <a:lnL>
                      <a:noFill/>
                    </a:lnL>
                    <a:lnR>
                      <a:noFill/>
                    </a:lnR>
                    <a:lnT>
                      <a:noFill/>
                    </a:lnT>
                    <a:lnB>
                      <a:noFill/>
                    </a:lnB>
                    <a:solidFill>
                      <a:srgbClr val="EFEFEF"/>
                    </a:solidFill>
                  </a:tcPr>
                </a:tc>
                <a:tc>
                  <a:txBody>
                    <a:bodyPr/>
                    <a:lstStyle/>
                    <a:p>
                      <a:pPr algn="ctr"/>
                      <a:r>
                        <a:rPr lang="en-US"/>
                        <a:t>Within genome</a:t>
                      </a:r>
                    </a:p>
                  </a:txBody>
                  <a:tcPr marL="31750" marR="31750" marT="31750" marB="31750" anchor="ctr">
                    <a:lnL>
                      <a:noFill/>
                    </a:lnL>
                    <a:lnR>
                      <a:noFill/>
                    </a:lnR>
                    <a:lnT>
                      <a:noFill/>
                    </a:lnT>
                    <a:lnB>
                      <a:noFill/>
                    </a:lnB>
                  </a:tcPr>
                </a:tc>
                <a:tc>
                  <a:txBody>
                    <a:bodyPr/>
                    <a:lstStyle/>
                    <a:p>
                      <a:pPr algn="ctr"/>
                      <a:r>
                        <a:rPr lang="en-US" dirty="0"/>
                        <a:t>Possible</a:t>
                      </a:r>
                    </a:p>
                  </a:txBody>
                  <a:tcPr marL="31750" marR="31750" marT="31750" marB="31750" anchor="ctr">
                    <a:lnL>
                      <a:noFill/>
                    </a:lnL>
                    <a:lnR>
                      <a:noFill/>
                    </a:lnR>
                    <a:lnT>
                      <a:noFill/>
                    </a:lnT>
                    <a:lnB>
                      <a:noFill/>
                    </a:lnB>
                  </a:tcPr>
                </a:tc>
                <a:tc>
                  <a:txBody>
                    <a:bodyPr/>
                    <a:lstStyle/>
                    <a:p>
                      <a:pPr algn="ctr"/>
                      <a:r>
                        <a:rPr lang="en-US"/>
                        <a:t>Low</a:t>
                      </a:r>
                    </a:p>
                  </a:txBody>
                  <a:tcPr marL="31750" marR="31750" marT="31750" marB="31750" anchor="ctr">
                    <a:lnL>
                      <a:noFill/>
                    </a:lnL>
                    <a:lnR>
                      <a:noFill/>
                    </a:lnR>
                    <a:lnT>
                      <a:noFill/>
                    </a:lnT>
                    <a:lnB>
                      <a:noFill/>
                    </a:lnB>
                  </a:tcPr>
                </a:tc>
                <a:extLst>
                  <a:ext uri="{0D108BD9-81ED-4DB2-BD59-A6C34878D82A}">
                    <a16:rowId xmlns:a16="http://schemas.microsoft.com/office/drawing/2014/main" val="10001"/>
                  </a:ext>
                </a:extLst>
              </a:tr>
              <a:tr h="365184">
                <a:tc>
                  <a:txBody>
                    <a:bodyPr/>
                    <a:lstStyle/>
                    <a:p>
                      <a:pPr algn="ctr"/>
                      <a:r>
                        <a:rPr lang="en-US">
                          <a:effectLst/>
                        </a:rPr>
                        <a:t>Famigenic</a:t>
                      </a:r>
                    </a:p>
                  </a:txBody>
                  <a:tcPr marL="31750" marR="31750" marT="31750" marB="31750" anchor="ctr">
                    <a:lnL>
                      <a:noFill/>
                    </a:lnL>
                    <a:lnR>
                      <a:noFill/>
                    </a:lnR>
                    <a:lnT>
                      <a:noFill/>
                    </a:lnT>
                    <a:lnB>
                      <a:noFill/>
                    </a:lnB>
                    <a:solidFill>
                      <a:srgbClr val="EFEFEF"/>
                    </a:solidFill>
                  </a:tcPr>
                </a:tc>
                <a:tc>
                  <a:txBody>
                    <a:bodyPr/>
                    <a:lstStyle/>
                    <a:p>
                      <a:pPr algn="ctr"/>
                      <a:r>
                        <a:rPr lang="en-US"/>
                        <a:t>Species in the same family</a:t>
                      </a:r>
                    </a:p>
                  </a:txBody>
                  <a:tcPr marL="31750" marR="31750" marT="31750" marB="31750" anchor="ctr">
                    <a:lnL>
                      <a:noFill/>
                    </a:lnL>
                    <a:lnR>
                      <a:noFill/>
                    </a:lnR>
                    <a:lnT>
                      <a:noFill/>
                    </a:lnT>
                    <a:lnB>
                      <a:noFill/>
                    </a:lnB>
                  </a:tcPr>
                </a:tc>
                <a:tc>
                  <a:txBody>
                    <a:bodyPr/>
                    <a:lstStyle/>
                    <a:p>
                      <a:pPr algn="ctr"/>
                      <a:r>
                        <a:rPr lang="en-US"/>
                        <a:t>Possible</a:t>
                      </a:r>
                    </a:p>
                  </a:txBody>
                  <a:tcPr marL="31750" marR="31750" marT="31750" marB="31750" anchor="ctr">
                    <a:lnL>
                      <a:noFill/>
                    </a:lnL>
                    <a:lnR>
                      <a:noFill/>
                    </a:lnR>
                    <a:lnT>
                      <a:noFill/>
                    </a:lnT>
                    <a:lnB>
                      <a:noFill/>
                    </a:lnB>
                  </a:tcPr>
                </a:tc>
                <a:tc>
                  <a:txBody>
                    <a:bodyPr/>
                    <a:lstStyle/>
                    <a:p>
                      <a:pPr algn="ctr"/>
                      <a:endParaRPr lang="el-GR"/>
                    </a:p>
                  </a:txBody>
                  <a:tcPr marL="31750" marR="31750" marT="31750" marB="31750" anchor="ctr">
                    <a:lnL>
                      <a:noFill/>
                    </a:lnL>
                    <a:lnR>
                      <a:noFill/>
                    </a:lnR>
                    <a:lnT>
                      <a:noFill/>
                    </a:lnT>
                    <a:lnB>
                      <a:noFill/>
                    </a:lnB>
                  </a:tcPr>
                </a:tc>
                <a:extLst>
                  <a:ext uri="{0D108BD9-81ED-4DB2-BD59-A6C34878D82A}">
                    <a16:rowId xmlns:a16="http://schemas.microsoft.com/office/drawing/2014/main" val="10002"/>
                  </a:ext>
                </a:extLst>
              </a:tr>
              <a:tr h="654916">
                <a:tc>
                  <a:txBody>
                    <a:bodyPr/>
                    <a:lstStyle/>
                    <a:p>
                      <a:pPr algn="ctr"/>
                      <a:r>
                        <a:rPr lang="en-US">
                          <a:effectLst/>
                        </a:rPr>
                        <a:t>Linegenic</a:t>
                      </a:r>
                    </a:p>
                  </a:txBody>
                  <a:tcPr marL="31750" marR="31750" marT="31750" marB="31750" anchor="ctr">
                    <a:lnL>
                      <a:noFill/>
                    </a:lnL>
                    <a:lnR>
                      <a:noFill/>
                    </a:lnR>
                    <a:lnT>
                      <a:noFill/>
                    </a:lnT>
                    <a:lnB>
                      <a:noFill/>
                    </a:lnB>
                    <a:solidFill>
                      <a:srgbClr val="EFEFEF"/>
                    </a:solidFill>
                  </a:tcPr>
                </a:tc>
                <a:tc>
                  <a:txBody>
                    <a:bodyPr/>
                    <a:lstStyle/>
                    <a:p>
                      <a:pPr algn="ctr"/>
                      <a:r>
                        <a:rPr lang="en-US" dirty="0"/>
                        <a:t>Species in the same lineage</a:t>
                      </a:r>
                    </a:p>
                  </a:txBody>
                  <a:tcPr marL="31750" marR="31750" marT="31750" marB="31750" anchor="ctr">
                    <a:lnL>
                      <a:noFill/>
                    </a:lnL>
                    <a:lnR>
                      <a:noFill/>
                    </a:lnR>
                    <a:lnT>
                      <a:noFill/>
                    </a:lnT>
                    <a:lnB>
                      <a:noFill/>
                    </a:lnB>
                  </a:tcPr>
                </a:tc>
                <a:tc>
                  <a:txBody>
                    <a:bodyPr/>
                    <a:lstStyle/>
                    <a:p>
                      <a:pPr algn="ctr"/>
                      <a:r>
                        <a:rPr lang="en-US"/>
                        <a:t>Impossible</a:t>
                      </a:r>
                    </a:p>
                  </a:txBody>
                  <a:tcPr marL="31750" marR="31750" marT="31750" marB="31750" anchor="ctr">
                    <a:lnL>
                      <a:noFill/>
                    </a:lnL>
                    <a:lnR>
                      <a:noFill/>
                    </a:lnR>
                    <a:lnT>
                      <a:noFill/>
                    </a:lnT>
                    <a:lnB>
                      <a:noFill/>
                    </a:lnB>
                  </a:tcPr>
                </a:tc>
                <a:tc>
                  <a:txBody>
                    <a:bodyPr/>
                    <a:lstStyle/>
                    <a:p>
                      <a:pPr algn="ctr"/>
                      <a:endParaRPr lang="el-GR"/>
                    </a:p>
                  </a:txBody>
                  <a:tcPr marL="31750" marR="31750" marT="31750" marB="31750" anchor="ctr">
                    <a:lnL>
                      <a:noFill/>
                    </a:lnL>
                    <a:lnR>
                      <a:noFill/>
                    </a:lnR>
                    <a:lnT>
                      <a:noFill/>
                    </a:lnT>
                    <a:lnB>
                      <a:noFill/>
                    </a:lnB>
                  </a:tcPr>
                </a:tc>
                <a:extLst>
                  <a:ext uri="{0D108BD9-81ED-4DB2-BD59-A6C34878D82A}">
                    <a16:rowId xmlns:a16="http://schemas.microsoft.com/office/drawing/2014/main" val="10003"/>
                  </a:ext>
                </a:extLst>
              </a:tr>
              <a:tr h="365184">
                <a:tc>
                  <a:txBody>
                    <a:bodyPr/>
                    <a:lstStyle/>
                    <a:p>
                      <a:pPr algn="ctr"/>
                      <a:r>
                        <a:rPr lang="en-US">
                          <a:effectLst/>
                        </a:rPr>
                        <a:t>Transgenic</a:t>
                      </a:r>
                    </a:p>
                  </a:txBody>
                  <a:tcPr marL="31750" marR="31750" marT="31750" marB="31750" anchor="ctr">
                    <a:lnL>
                      <a:noFill/>
                    </a:lnL>
                    <a:lnR>
                      <a:noFill/>
                    </a:lnR>
                    <a:lnT>
                      <a:noFill/>
                    </a:lnT>
                    <a:lnB>
                      <a:noFill/>
                    </a:lnB>
                    <a:solidFill>
                      <a:srgbClr val="EFEFEF"/>
                    </a:solidFill>
                  </a:tcPr>
                </a:tc>
                <a:tc>
                  <a:txBody>
                    <a:bodyPr/>
                    <a:lstStyle/>
                    <a:p>
                      <a:pPr algn="ctr"/>
                      <a:r>
                        <a:rPr lang="en-US"/>
                        <a:t>Unrelated species</a:t>
                      </a:r>
                    </a:p>
                  </a:txBody>
                  <a:tcPr marL="31750" marR="31750" marT="31750" marB="31750" anchor="ctr">
                    <a:lnL>
                      <a:noFill/>
                    </a:lnL>
                    <a:lnR>
                      <a:noFill/>
                    </a:lnR>
                    <a:lnT>
                      <a:noFill/>
                    </a:lnT>
                    <a:lnB>
                      <a:noFill/>
                    </a:lnB>
                  </a:tcPr>
                </a:tc>
                <a:tc>
                  <a:txBody>
                    <a:bodyPr/>
                    <a:lstStyle/>
                    <a:p>
                      <a:pPr algn="ctr"/>
                      <a:r>
                        <a:rPr lang="en-US"/>
                        <a:t>Impossible</a:t>
                      </a:r>
                    </a:p>
                  </a:txBody>
                  <a:tcPr marL="31750" marR="31750" marT="31750" marB="31750" anchor="ctr">
                    <a:lnL>
                      <a:noFill/>
                    </a:lnL>
                    <a:lnR>
                      <a:noFill/>
                    </a:lnR>
                    <a:lnT>
                      <a:noFill/>
                    </a:lnT>
                    <a:lnB>
                      <a:noFill/>
                    </a:lnB>
                  </a:tcPr>
                </a:tc>
                <a:tc>
                  <a:txBody>
                    <a:bodyPr/>
                    <a:lstStyle/>
                    <a:p>
                      <a:pPr algn="ctr"/>
                      <a:endParaRPr lang="el-GR"/>
                    </a:p>
                  </a:txBody>
                  <a:tcPr marL="31750" marR="31750" marT="31750" marB="31750" anchor="ctr">
                    <a:lnL>
                      <a:noFill/>
                    </a:lnL>
                    <a:lnR>
                      <a:noFill/>
                    </a:lnR>
                    <a:lnT>
                      <a:noFill/>
                    </a:lnT>
                    <a:lnB>
                      <a:noFill/>
                    </a:lnB>
                  </a:tcPr>
                </a:tc>
                <a:extLst>
                  <a:ext uri="{0D108BD9-81ED-4DB2-BD59-A6C34878D82A}">
                    <a16:rowId xmlns:a16="http://schemas.microsoft.com/office/drawing/2014/main" val="10004"/>
                  </a:ext>
                </a:extLst>
              </a:tr>
              <a:tr h="365184">
                <a:tc>
                  <a:txBody>
                    <a:bodyPr/>
                    <a:lstStyle/>
                    <a:p>
                      <a:pPr algn="ctr"/>
                      <a:r>
                        <a:rPr lang="en-US" dirty="0" err="1">
                          <a:effectLst/>
                        </a:rPr>
                        <a:t>Xenogenic</a:t>
                      </a:r>
                      <a:endParaRPr lang="en-US" dirty="0">
                        <a:effectLst/>
                      </a:endParaRPr>
                    </a:p>
                  </a:txBody>
                  <a:tcPr marL="31750" marR="31750" marT="31750" marB="31750" anchor="ctr">
                    <a:lnL>
                      <a:noFill/>
                    </a:lnL>
                    <a:lnR>
                      <a:noFill/>
                    </a:lnR>
                    <a:lnT>
                      <a:noFill/>
                    </a:lnT>
                    <a:lnB>
                      <a:noFill/>
                    </a:lnB>
                    <a:solidFill>
                      <a:srgbClr val="EFEFEF"/>
                    </a:solidFill>
                  </a:tcPr>
                </a:tc>
                <a:tc>
                  <a:txBody>
                    <a:bodyPr/>
                    <a:lstStyle/>
                    <a:p>
                      <a:pPr algn="ctr"/>
                      <a:r>
                        <a:rPr lang="en-US"/>
                        <a:t>Laboratory-designed genes</a:t>
                      </a:r>
                    </a:p>
                  </a:txBody>
                  <a:tcPr marL="31750" marR="31750" marT="31750" marB="31750" anchor="ctr">
                    <a:lnL>
                      <a:noFill/>
                    </a:lnL>
                    <a:lnR>
                      <a:noFill/>
                    </a:lnR>
                    <a:lnT>
                      <a:noFill/>
                    </a:lnT>
                    <a:lnB>
                      <a:noFill/>
                    </a:lnB>
                  </a:tcPr>
                </a:tc>
                <a:tc>
                  <a:txBody>
                    <a:bodyPr/>
                    <a:lstStyle/>
                    <a:p>
                      <a:pPr algn="ctr"/>
                      <a:r>
                        <a:rPr lang="en-US" dirty="0"/>
                        <a:t>Impossible</a:t>
                      </a:r>
                    </a:p>
                  </a:txBody>
                  <a:tcPr marL="31750" marR="31750" marT="31750" marB="31750" anchor="ctr">
                    <a:lnL>
                      <a:noFill/>
                    </a:lnL>
                    <a:lnR>
                      <a:noFill/>
                    </a:lnR>
                    <a:lnT>
                      <a:noFill/>
                    </a:lnT>
                    <a:lnB>
                      <a:noFill/>
                    </a:lnB>
                  </a:tcPr>
                </a:tc>
                <a:tc>
                  <a:txBody>
                    <a:bodyPr/>
                    <a:lstStyle/>
                    <a:p>
                      <a:pPr algn="ctr"/>
                      <a:r>
                        <a:rPr lang="en-US" dirty="0"/>
                        <a:t>High</a:t>
                      </a:r>
                    </a:p>
                  </a:txBody>
                  <a:tcPr marL="31750" marR="31750" marT="31750" marB="31750" anchor="ctr">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1110034" y="1713889"/>
            <a:ext cx="851066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dirty="0">
                <a:latin typeface="Arial" panose="020B0604020202020204" pitchFamily="34" charset="0"/>
              </a:rPr>
              <a:t>Νέα κατάταξη που προτάθηκε από τον </a:t>
            </a:r>
            <a:r>
              <a:rPr kumimoji="0" lang="el-GR" sz="1800" b="0" i="0" u="none" strike="noStrike" cap="none" normalizeH="0" baseline="0" dirty="0" err="1">
                <a:ln>
                  <a:noFill/>
                </a:ln>
                <a:solidFill>
                  <a:schemeClr val="tx1"/>
                </a:solidFill>
                <a:effectLst/>
                <a:latin typeface="Arial" panose="020B0604020202020204" pitchFamily="34" charset="0"/>
              </a:rPr>
              <a:t>Kaare</a:t>
            </a:r>
            <a:r>
              <a:rPr kumimoji="0" lang="el-GR" sz="1800" b="0" i="0" u="none" strike="noStrike" cap="none" normalizeH="0" baseline="0" dirty="0">
                <a:ln>
                  <a:noFill/>
                </a:ln>
                <a:solidFill>
                  <a:schemeClr val="tx1"/>
                </a:solidFill>
                <a:effectLst/>
                <a:latin typeface="Arial" panose="020B0604020202020204" pitchFamily="34" charset="0"/>
              </a:rPr>
              <a:t> </a:t>
            </a:r>
            <a:r>
              <a:rPr kumimoji="0" lang="el-GR" sz="1800" b="0" i="0" u="none" strike="noStrike" cap="none" normalizeH="0" baseline="0" dirty="0" err="1">
                <a:ln>
                  <a:noFill/>
                </a:ln>
                <a:solidFill>
                  <a:schemeClr val="tx1"/>
                </a:solidFill>
                <a:effectLst/>
                <a:latin typeface="Arial" panose="020B0604020202020204" pitchFamily="34" charset="0"/>
              </a:rPr>
              <a:t>Nielsen</a:t>
            </a:r>
            <a:r>
              <a:rPr lang="el-GR" dirty="0">
                <a:latin typeface="Arial" panose="020B0604020202020204" pitchFamily="34" charset="0"/>
              </a:rPr>
              <a:t> (</a:t>
            </a:r>
            <a:r>
              <a:rPr lang="en-US" dirty="0">
                <a:latin typeface="Arial" panose="020B0604020202020204" pitchFamily="34" charset="0"/>
              </a:rPr>
              <a:t>Nature biotechnology 2003)</a:t>
            </a:r>
            <a:endParaRPr kumimoji="0" lang="en-US" sz="1800" b="0"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aseline="30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1" baseline="30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1" baseline="30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8969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l-GR" sz="2800" b="1" dirty="0">
                <a:solidFill>
                  <a:schemeClr val="bg1"/>
                </a:solidFill>
              </a:rPr>
              <a:t>Βιταμίνη Α</a:t>
            </a:r>
            <a:endParaRPr lang="en-GB" sz="2800" b="1" dirty="0">
              <a:solidFill>
                <a:schemeClr val="bg1"/>
              </a:solidFill>
            </a:endParaRPr>
          </a:p>
        </p:txBody>
      </p:sp>
      <p:sp>
        <p:nvSpPr>
          <p:cNvPr id="6" name="TextBox 5"/>
          <p:cNvSpPr txBox="1"/>
          <p:nvPr/>
        </p:nvSpPr>
        <p:spPr>
          <a:xfrm>
            <a:off x="2043585" y="6138154"/>
            <a:ext cx="5158902" cy="369332"/>
          </a:xfrm>
          <a:prstGeom prst="rect">
            <a:avLst/>
          </a:prstGeom>
          <a:noFill/>
        </p:spPr>
        <p:txBody>
          <a:bodyPr wrap="square" rtlCol="0">
            <a:spAutoFit/>
          </a:bodyPr>
          <a:lstStyle/>
          <a:p>
            <a:pPr marL="285750" indent="-285750">
              <a:buFont typeface="Arial" panose="020B0604020202020204" pitchFamily="34" charset="0"/>
              <a:buChar char="•"/>
            </a:pPr>
            <a:r>
              <a:rPr lang="el-GR" dirty="0"/>
              <a:t>Παγκόσμιος χάρτης έλλειψης βιταμίνης Α.</a:t>
            </a:r>
          </a:p>
        </p:txBody>
      </p:sp>
      <p:pic>
        <p:nvPicPr>
          <p:cNvPr id="1030" name="Picture 6" descr="http://upload.wikimedia.org/wikipedia/commons/thumb/7/7d/Vitamin_A_deficiency.PNG/540px-Vitamin_A_deficien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055" y="1465633"/>
            <a:ext cx="9024008" cy="418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836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l-GR" sz="2800" b="1" dirty="0">
                <a:solidFill>
                  <a:schemeClr val="bg1"/>
                </a:solidFill>
              </a:rPr>
              <a:t>Χρυσό ρύζι</a:t>
            </a:r>
            <a:endParaRPr lang="en-GB" sz="2800" b="1" dirty="0">
              <a:solidFill>
                <a:schemeClr val="bg1"/>
              </a:solidFill>
            </a:endParaRPr>
          </a:p>
        </p:txBody>
      </p:sp>
      <p:pic>
        <p:nvPicPr>
          <p:cNvPr id="5" name="Picture 4"/>
          <p:cNvPicPr>
            <a:picLocks noChangeAspect="1"/>
          </p:cNvPicPr>
          <p:nvPr/>
        </p:nvPicPr>
        <p:blipFill>
          <a:blip r:embed="rId2"/>
          <a:stretch>
            <a:fillRect/>
          </a:stretch>
        </p:blipFill>
        <p:spPr>
          <a:xfrm>
            <a:off x="467940" y="1452157"/>
            <a:ext cx="4444527" cy="2949550"/>
          </a:xfrm>
          <a:prstGeom prst="rect">
            <a:avLst/>
          </a:prstGeom>
        </p:spPr>
      </p:pic>
      <p:sp>
        <p:nvSpPr>
          <p:cNvPr id="6" name="TextBox 5"/>
          <p:cNvSpPr txBox="1"/>
          <p:nvPr/>
        </p:nvSpPr>
        <p:spPr>
          <a:xfrm>
            <a:off x="5233481" y="2324911"/>
            <a:ext cx="6841787" cy="923330"/>
          </a:xfrm>
          <a:prstGeom prst="rect">
            <a:avLst/>
          </a:prstGeom>
          <a:noFill/>
        </p:spPr>
        <p:txBody>
          <a:bodyPr wrap="square" rtlCol="0">
            <a:spAutoFit/>
          </a:bodyPr>
          <a:lstStyle/>
          <a:p>
            <a:pPr marL="285750" indent="-285750">
              <a:buFont typeface="Arial" panose="020B0604020202020204" pitchFamily="34" charset="0"/>
              <a:buChar char="•"/>
            </a:pPr>
            <a:r>
              <a:rPr lang="el-GR" dirty="0"/>
              <a:t>Η παραγωγή του δημοσιεύτηκε στο </a:t>
            </a:r>
            <a:r>
              <a:rPr lang="en-US" dirty="0"/>
              <a:t>Science </a:t>
            </a:r>
            <a:r>
              <a:rPr lang="el-GR" dirty="0"/>
              <a:t>το 2000</a:t>
            </a:r>
            <a:endParaRPr lang="en-US" dirty="0"/>
          </a:p>
          <a:p>
            <a:pPr marL="285750" indent="-285750">
              <a:buFont typeface="Arial" panose="020B0604020202020204" pitchFamily="34" charset="0"/>
              <a:buChar char="•"/>
            </a:pPr>
            <a:r>
              <a:rPr lang="el-GR" dirty="0"/>
              <a:t>Γενετικά τροποποιημένο ώστε να παράγει β-καροτένιο (πρόδρομο της βιταμίνης Α).</a:t>
            </a:r>
          </a:p>
        </p:txBody>
      </p:sp>
      <p:pic>
        <p:nvPicPr>
          <p:cNvPr id="1028" name="Picture 4" descr="http://upload.wikimedia.org/wikipedia/commons/thumb/3/32/Carotenoid.svg/330px-Carotenoi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781" y="3248241"/>
            <a:ext cx="3702219" cy="29112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33481" y="3248241"/>
            <a:ext cx="4631469" cy="2308324"/>
          </a:xfrm>
          <a:prstGeom prst="rect">
            <a:avLst/>
          </a:prstGeom>
          <a:noFill/>
        </p:spPr>
        <p:txBody>
          <a:bodyPr wrap="square" rtlCol="0">
            <a:spAutoFit/>
          </a:bodyPr>
          <a:lstStyle/>
          <a:p>
            <a:pPr marL="285750" indent="-285750">
              <a:buFont typeface="Arial" panose="020B0604020202020204" pitchFamily="34" charset="0"/>
              <a:buChar char="•"/>
            </a:pPr>
            <a:r>
              <a:rPr lang="el-GR" dirty="0"/>
              <a:t>Γονίδια που προστέθηκαν </a:t>
            </a:r>
          </a:p>
          <a:p>
            <a:pPr marL="285750" indent="-285750">
              <a:buFont typeface="Arial" panose="020B0604020202020204" pitchFamily="34" charset="0"/>
              <a:buChar char="•"/>
            </a:pPr>
            <a:r>
              <a:rPr lang="en-US" dirty="0"/>
              <a:t>PSY: </a:t>
            </a:r>
            <a:r>
              <a:rPr lang="en-US" dirty="0" err="1"/>
              <a:t>phytoene</a:t>
            </a:r>
            <a:r>
              <a:rPr lang="en-US" dirty="0"/>
              <a:t> synthase </a:t>
            </a:r>
            <a:r>
              <a:rPr lang="el-GR" dirty="0"/>
              <a:t>από το </a:t>
            </a:r>
          </a:p>
          <a:p>
            <a:r>
              <a:rPr lang="el-GR" dirty="0"/>
              <a:t>     φυτό </a:t>
            </a:r>
            <a:r>
              <a:rPr lang="en-US" i="1" dirty="0"/>
              <a:t>Narcissus </a:t>
            </a:r>
            <a:r>
              <a:rPr lang="en-US" i="1" dirty="0" err="1"/>
              <a:t>pseudonarcissus</a:t>
            </a:r>
            <a:endParaRPr lang="el-GR" i="1" dirty="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err="1"/>
              <a:t>crtI</a:t>
            </a:r>
            <a:r>
              <a:rPr lang="en-US" dirty="0"/>
              <a:t> (carotene </a:t>
            </a:r>
            <a:r>
              <a:rPr lang="en-US" dirty="0" err="1"/>
              <a:t>desaturase</a:t>
            </a:r>
            <a:r>
              <a:rPr lang="en-US" dirty="0"/>
              <a:t>) </a:t>
            </a:r>
            <a:r>
              <a:rPr lang="el-GR" dirty="0"/>
              <a:t>από το βακτήριο του εδάφους </a:t>
            </a:r>
            <a:r>
              <a:rPr lang="en-US" i="1" dirty="0" err="1">
                <a:hlinkClick r:id="rId4" tooltip="Erwinia uredovora (page does not exist)"/>
              </a:rPr>
              <a:t>Erwinia</a:t>
            </a:r>
            <a:r>
              <a:rPr lang="en-US" i="1" dirty="0">
                <a:hlinkClick r:id="rId4" tooltip="Erwinia uredovora (page does not exist)"/>
              </a:rPr>
              <a:t> </a:t>
            </a:r>
            <a:r>
              <a:rPr lang="en-US" i="1" dirty="0" err="1">
                <a:hlinkClick r:id="rId4" tooltip="Erwinia uredovora (page does not exist)"/>
              </a:rPr>
              <a:t>uredovora</a:t>
            </a:r>
            <a:endParaRPr lang="en-US" dirty="0"/>
          </a:p>
          <a:p>
            <a:endParaRPr lang="el-GR" i="1" dirty="0"/>
          </a:p>
          <a:p>
            <a:endParaRPr lang="el-GR" dirty="0"/>
          </a:p>
        </p:txBody>
      </p:sp>
      <p:sp>
        <p:nvSpPr>
          <p:cNvPr id="10" name="TextBox 9"/>
          <p:cNvSpPr txBox="1"/>
          <p:nvPr/>
        </p:nvSpPr>
        <p:spPr>
          <a:xfrm>
            <a:off x="272374" y="5490952"/>
            <a:ext cx="7675123" cy="646331"/>
          </a:xfrm>
          <a:prstGeom prst="rect">
            <a:avLst/>
          </a:prstGeom>
          <a:noFill/>
        </p:spPr>
        <p:txBody>
          <a:bodyPr wrap="square" rtlCol="0">
            <a:spAutoFit/>
          </a:bodyPr>
          <a:lstStyle/>
          <a:p>
            <a:pPr marL="285750" indent="-285750">
              <a:buFont typeface="Arial" panose="020B0604020202020204" pitchFamily="34" charset="0"/>
              <a:buChar char="•"/>
            </a:pPr>
            <a:r>
              <a:rPr lang="el-GR" dirty="0"/>
              <a:t>Το 2005 δημιουργήθηκε το </a:t>
            </a:r>
            <a:r>
              <a:rPr lang="en-US" dirty="0"/>
              <a:t>Golden rice 2 </a:t>
            </a:r>
            <a:r>
              <a:rPr lang="el-GR" dirty="0"/>
              <a:t>το οποίο παράγει πάνω από 20 φορές περισσότερο β-καροτένιο.</a:t>
            </a:r>
            <a:r>
              <a:rPr lang="en-US" dirty="0"/>
              <a:t> </a:t>
            </a:r>
            <a:endParaRPr lang="el-GR" dirty="0"/>
          </a:p>
        </p:txBody>
      </p:sp>
    </p:spTree>
    <p:extLst>
      <p:ext uri="{BB962C8B-B14F-4D97-AF65-F5344CB8AC3E}">
        <p14:creationId xmlns:p14="http://schemas.microsoft.com/office/powerpoint/2010/main" val="2684979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9757"/>
          <a:stretch/>
        </p:blipFill>
        <p:spPr>
          <a:xfrm>
            <a:off x="1410510" y="0"/>
            <a:ext cx="9377464" cy="6313251"/>
          </a:xfrm>
          <a:prstGeom prst="rect">
            <a:avLst/>
          </a:prstGeom>
        </p:spPr>
      </p:pic>
    </p:spTree>
    <p:extLst>
      <p:ext uri="{BB962C8B-B14F-4D97-AF65-F5344CB8AC3E}">
        <p14:creationId xmlns:p14="http://schemas.microsoft.com/office/powerpoint/2010/main" val="2687081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8194" name="Picture 2" descr="https://www.ied.edu.hk/biotech/eng/classrm/explain/agr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818" y="1647533"/>
            <a:ext cx="7032405" cy="49324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0" y="295866"/>
            <a:ext cx="7202487" cy="939800"/>
          </a:xfrm>
          <a:prstGeom prst="rect">
            <a:avLst/>
          </a:prstGeom>
          <a:solidFill>
            <a:schemeClr val="accent1"/>
          </a:solidFill>
          <a:ln>
            <a:solidFill>
              <a:schemeClr val="accent1"/>
            </a:solidFill>
          </a:ln>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Καλλιέργειες φυτικών κυττάρων</a:t>
            </a:r>
            <a:endParaRPr lang="en-GB" sz="2800" b="1" kern="0" dirty="0">
              <a:solidFill>
                <a:schemeClr val="bg1"/>
              </a:solidFill>
            </a:endParaRPr>
          </a:p>
        </p:txBody>
      </p:sp>
    </p:spTree>
    <p:extLst>
      <p:ext uri="{BB962C8B-B14F-4D97-AF65-F5344CB8AC3E}">
        <p14:creationId xmlns:p14="http://schemas.microsoft.com/office/powerpoint/2010/main" val="1065208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l-GR" sz="2800" b="1" dirty="0" err="1">
                <a:solidFill>
                  <a:schemeClr val="bg1"/>
                </a:solidFill>
              </a:rPr>
              <a:t>Καλλιέργιες</a:t>
            </a:r>
            <a:r>
              <a:rPr lang="el-GR" sz="2800" b="1" dirty="0">
                <a:solidFill>
                  <a:schemeClr val="bg1"/>
                </a:solidFill>
              </a:rPr>
              <a:t> Τριχωτών Ριζών</a:t>
            </a:r>
            <a:endParaRPr lang="en-GB" sz="2800" b="1" dirty="0">
              <a:solidFill>
                <a:schemeClr val="bg1"/>
              </a:solidFill>
            </a:endParaRPr>
          </a:p>
        </p:txBody>
      </p:sp>
      <p:sp>
        <p:nvSpPr>
          <p:cNvPr id="2" name="TextBox 1"/>
          <p:cNvSpPr txBox="1"/>
          <p:nvPr/>
        </p:nvSpPr>
        <p:spPr>
          <a:xfrm>
            <a:off x="538100" y="1583734"/>
            <a:ext cx="11079125" cy="369332"/>
          </a:xfrm>
          <a:prstGeom prst="rect">
            <a:avLst/>
          </a:prstGeom>
          <a:noFill/>
        </p:spPr>
        <p:txBody>
          <a:bodyPr wrap="square" rtlCol="0">
            <a:spAutoFit/>
          </a:bodyPr>
          <a:lstStyle/>
          <a:p>
            <a:pPr marL="285750" indent="-285750">
              <a:buFont typeface="Arial" panose="020B0604020202020204" pitchFamily="34" charset="0"/>
              <a:buChar char="•"/>
            </a:pPr>
            <a:r>
              <a:rPr lang="el-GR" dirty="0">
                <a:solidFill>
                  <a:prstClr val="black">
                    <a:lumMod val="95000"/>
                    <a:lumOff val="5000"/>
                  </a:prstClr>
                </a:solidFill>
              </a:rPr>
              <a:t>Παραγωγή πρωτεϊνών, ενζύμων κλπ.</a:t>
            </a:r>
          </a:p>
        </p:txBody>
      </p:sp>
      <p:pic>
        <p:nvPicPr>
          <p:cNvPr id="3" name="Picture 2"/>
          <p:cNvPicPr>
            <a:picLocks noChangeAspect="1"/>
          </p:cNvPicPr>
          <p:nvPr/>
        </p:nvPicPr>
        <p:blipFill>
          <a:blip r:embed="rId2"/>
          <a:stretch>
            <a:fillRect/>
          </a:stretch>
        </p:blipFill>
        <p:spPr>
          <a:xfrm>
            <a:off x="1722370" y="2578133"/>
            <a:ext cx="8258209" cy="3959043"/>
          </a:xfrm>
          <a:prstGeom prst="rect">
            <a:avLst/>
          </a:prstGeom>
        </p:spPr>
      </p:pic>
    </p:spTree>
    <p:extLst>
      <p:ext uri="{BB962C8B-B14F-4D97-AF65-F5344CB8AC3E}">
        <p14:creationId xmlns:p14="http://schemas.microsoft.com/office/powerpoint/2010/main" val="270676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 name="Picture 2"/>
          <p:cNvPicPr>
            <a:picLocks noChangeAspect="1"/>
          </p:cNvPicPr>
          <p:nvPr/>
        </p:nvPicPr>
        <p:blipFill>
          <a:blip r:embed="rId2"/>
          <a:stretch>
            <a:fillRect/>
          </a:stretch>
        </p:blipFill>
        <p:spPr>
          <a:xfrm>
            <a:off x="71338" y="0"/>
            <a:ext cx="8518186" cy="6640409"/>
          </a:xfrm>
          <a:prstGeom prst="rect">
            <a:avLst/>
          </a:prstGeom>
        </p:spPr>
      </p:pic>
      <p:sp>
        <p:nvSpPr>
          <p:cNvPr id="4" name="Rectangle 3"/>
          <p:cNvSpPr/>
          <p:nvPr/>
        </p:nvSpPr>
        <p:spPr>
          <a:xfrm>
            <a:off x="8589524" y="560061"/>
            <a:ext cx="3281463" cy="6370975"/>
          </a:xfrm>
          <a:prstGeom prst="rect">
            <a:avLst/>
          </a:prstGeom>
        </p:spPr>
        <p:txBody>
          <a:bodyPr wrap="square">
            <a:spAutoFit/>
          </a:bodyPr>
          <a:lstStyle/>
          <a:p>
            <a:r>
              <a:rPr lang="en-US" sz="1200" dirty="0"/>
              <a:t>Figure 1. State-of-art technological platform for hairy root (HR) culture. </a:t>
            </a:r>
            <a:r>
              <a:rPr lang="en-US" sz="1200" b="1" dirty="0"/>
              <a:t>(a)</a:t>
            </a:r>
            <a:r>
              <a:rPr lang="en-US" sz="1200" dirty="0"/>
              <a:t> HR induction: transformation efficiency depends on many factors, for example, type of explant and age, type and density of </a:t>
            </a:r>
            <a:r>
              <a:rPr lang="en-US" sz="1200" i="1" dirty="0"/>
              <a:t>Agrobacterium </a:t>
            </a:r>
            <a:r>
              <a:rPr lang="en-US" sz="1200" i="1" dirty="0" err="1"/>
              <a:t>rhizogenes</a:t>
            </a:r>
            <a:r>
              <a:rPr lang="en-US" sz="1200" dirty="0"/>
              <a:t> strain. </a:t>
            </a:r>
            <a:r>
              <a:rPr lang="en-US" sz="1200" dirty="0" err="1"/>
              <a:t>Acetosyringone</a:t>
            </a:r>
            <a:r>
              <a:rPr lang="en-US" sz="1200" dirty="0"/>
              <a:t> addition promotes HR induction. Of special significance at that stage is the elimination of bacteria with proper antibiotics. </a:t>
            </a:r>
            <a:r>
              <a:rPr lang="en-US" sz="1200" b="1" dirty="0"/>
              <a:t>(b)</a:t>
            </a:r>
            <a:r>
              <a:rPr lang="en-US" sz="1200" dirty="0"/>
              <a:t> Pre-bioreactor: several strategies have been applied for exploiting the secondary metabolism of HRs and to boost the yields of desired molecules, for example, selection of high-producing lines, inoculum optimization, metabolic engineering approaches, nutrient medium optimization, elicitation, two-phase systems cultivation, and </a:t>
            </a:r>
            <a:r>
              <a:rPr lang="en-US" sz="1200" dirty="0" err="1"/>
              <a:t>permeabilization</a:t>
            </a:r>
            <a:r>
              <a:rPr lang="en-US" sz="1200" dirty="0"/>
              <a:t> (reviewed in </a:t>
            </a:r>
            <a:r>
              <a:rPr lang="en-US" sz="1200" dirty="0">
                <a:hlinkClick r:id="rId3"/>
              </a:rPr>
              <a:t>7</a:t>
            </a:r>
            <a:r>
              <a:rPr lang="en-US" sz="1200" dirty="0"/>
              <a:t>, </a:t>
            </a:r>
            <a:r>
              <a:rPr lang="en-US" sz="1200" dirty="0">
                <a:hlinkClick r:id="rId4"/>
              </a:rPr>
              <a:t>10</a:t>
            </a:r>
            <a:r>
              <a:rPr lang="en-US" sz="1200" dirty="0"/>
              <a:t>, </a:t>
            </a:r>
            <a:r>
              <a:rPr lang="en-US" sz="1200" dirty="0">
                <a:hlinkClick r:id="rId5"/>
              </a:rPr>
              <a:t>11</a:t>
            </a:r>
            <a:r>
              <a:rPr lang="en-US" sz="1200" dirty="0"/>
              <a:t> and </a:t>
            </a:r>
            <a:r>
              <a:rPr lang="en-US" sz="1200" dirty="0">
                <a:hlinkClick r:id="rId6"/>
              </a:rPr>
              <a:t>12</a:t>
            </a:r>
            <a:r>
              <a:rPr lang="en-US" sz="1200" dirty="0"/>
              <a:t>). </a:t>
            </a:r>
            <a:r>
              <a:rPr lang="en-US" sz="1200" b="1" dirty="0"/>
              <a:t>(c)</a:t>
            </a:r>
            <a:r>
              <a:rPr lang="en-US" sz="1200" dirty="0"/>
              <a:t> Bioreactor stage: hardware configurations, bioreactor operation mode (batch, fed-batch) along with culture conditions optimization (e.g., air flow rate, temperature) are crucial for successful scaling up of HR-based bioprocesses (key up-scaling parameters include air flow rate and </a:t>
            </a:r>
            <a:r>
              <a:rPr lang="en-US" sz="1200" dirty="0" err="1"/>
              <a:t>K</a:t>
            </a:r>
            <a:r>
              <a:rPr lang="en-US" sz="1200" baseline="-25000" dirty="0" err="1"/>
              <a:t>L</a:t>
            </a:r>
            <a:r>
              <a:rPr lang="en-US" sz="1200" dirty="0" err="1"/>
              <a:t>a</a:t>
            </a:r>
            <a:r>
              <a:rPr lang="en-US" sz="1200" dirty="0"/>
              <a:t>). Example configurations given are the disposable mechanically driven wave reactor, pneumatically driven bubble column bioreactor and gas-phase bed (so-called ‘mist bioreactor’) reactor. </a:t>
            </a:r>
            <a:r>
              <a:rPr lang="en-US" sz="1200" b="1" dirty="0"/>
              <a:t>(d)</a:t>
            </a:r>
            <a:r>
              <a:rPr lang="en-US" sz="1200" dirty="0"/>
              <a:t> Downstream processing and product formation: examples resulting in valuable molecules are: (</a:t>
            </a:r>
            <a:r>
              <a:rPr lang="en-US" sz="1200" dirty="0" err="1"/>
              <a:t>i</a:t>
            </a:r>
            <a:r>
              <a:rPr lang="en-US" sz="1200" dirty="0"/>
              <a:t>) </a:t>
            </a:r>
            <a:r>
              <a:rPr lang="en-US" sz="1200" dirty="0" err="1"/>
              <a:t>verbascoside</a:t>
            </a:r>
            <a:r>
              <a:rPr lang="en-US" sz="1200" dirty="0"/>
              <a:t>, (ii) scopolamine, (iii) </a:t>
            </a:r>
            <a:r>
              <a:rPr lang="en-US" sz="1200" dirty="0" err="1"/>
              <a:t>artemisinin</a:t>
            </a:r>
            <a:r>
              <a:rPr lang="en-US" sz="1200" dirty="0"/>
              <a:t>, (iv) </a:t>
            </a:r>
            <a:r>
              <a:rPr lang="en-US" sz="1200" dirty="0" err="1"/>
              <a:t>camptothecin</a:t>
            </a:r>
            <a:r>
              <a:rPr lang="en-US" sz="1200" dirty="0"/>
              <a:t>, and (v) </a:t>
            </a:r>
            <a:r>
              <a:rPr lang="en-US" sz="1200" dirty="0" err="1"/>
              <a:t>justicidine</a:t>
            </a:r>
            <a:r>
              <a:rPr lang="en-US" sz="1200" dirty="0"/>
              <a:t> B.</a:t>
            </a:r>
          </a:p>
        </p:txBody>
      </p:sp>
    </p:spTree>
    <p:extLst>
      <p:ext uri="{BB962C8B-B14F-4D97-AF65-F5344CB8AC3E}">
        <p14:creationId xmlns:p14="http://schemas.microsoft.com/office/powerpoint/2010/main" val="2318231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l-GR" sz="2800" b="1" dirty="0">
                <a:solidFill>
                  <a:schemeClr val="bg1"/>
                </a:solidFill>
              </a:rPr>
              <a:t>Καλλιέργειες Τριχωτών Ριζών</a:t>
            </a:r>
            <a:endParaRPr lang="en-GB" sz="2800" b="1" dirty="0">
              <a:solidFill>
                <a:schemeClr val="bg1"/>
              </a:solidFill>
            </a:endParaRPr>
          </a:p>
        </p:txBody>
      </p:sp>
      <p:pic>
        <p:nvPicPr>
          <p:cNvPr id="4" name="Picture 3"/>
          <p:cNvPicPr>
            <a:picLocks noChangeAspect="1"/>
          </p:cNvPicPr>
          <p:nvPr/>
        </p:nvPicPr>
        <p:blipFill>
          <a:blip r:embed="rId2"/>
          <a:stretch>
            <a:fillRect/>
          </a:stretch>
        </p:blipFill>
        <p:spPr>
          <a:xfrm>
            <a:off x="930005" y="5545880"/>
            <a:ext cx="10001250" cy="1019175"/>
          </a:xfrm>
          <a:prstGeom prst="rect">
            <a:avLst/>
          </a:prstGeom>
        </p:spPr>
      </p:pic>
      <p:pic>
        <p:nvPicPr>
          <p:cNvPr id="5" name="Picture 4"/>
          <p:cNvPicPr>
            <a:picLocks noChangeAspect="1"/>
          </p:cNvPicPr>
          <p:nvPr/>
        </p:nvPicPr>
        <p:blipFill>
          <a:blip r:embed="rId3"/>
          <a:stretch>
            <a:fillRect/>
          </a:stretch>
        </p:blipFill>
        <p:spPr>
          <a:xfrm>
            <a:off x="3039792" y="1306242"/>
            <a:ext cx="5781675" cy="3914775"/>
          </a:xfrm>
          <a:prstGeom prst="rect">
            <a:avLst/>
          </a:prstGeom>
        </p:spPr>
      </p:pic>
    </p:spTree>
    <p:extLst>
      <p:ext uri="{BB962C8B-B14F-4D97-AF65-F5344CB8AC3E}">
        <p14:creationId xmlns:p14="http://schemas.microsoft.com/office/powerpoint/2010/main" val="2255426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7725" y="1028699"/>
            <a:ext cx="10363200" cy="5829300"/>
          </a:xfrm>
          <a:prstGeom prst="rect">
            <a:avLst/>
          </a:prstGeom>
        </p:spPr>
      </p:pic>
      <p:pic>
        <p:nvPicPr>
          <p:cNvPr id="3" name="Picture 2"/>
          <p:cNvPicPr>
            <a:picLocks noChangeAspect="1"/>
          </p:cNvPicPr>
          <p:nvPr/>
        </p:nvPicPr>
        <p:blipFill>
          <a:blip r:embed="rId3"/>
          <a:stretch>
            <a:fillRect/>
          </a:stretch>
        </p:blipFill>
        <p:spPr>
          <a:xfrm>
            <a:off x="342901" y="420687"/>
            <a:ext cx="2169329" cy="1216025"/>
          </a:xfrm>
          <a:prstGeom prst="rect">
            <a:avLst/>
          </a:prstGeom>
        </p:spPr>
      </p:pic>
    </p:spTree>
    <p:extLst>
      <p:ext uri="{BB962C8B-B14F-4D97-AF65-F5344CB8AC3E}">
        <p14:creationId xmlns:p14="http://schemas.microsoft.com/office/powerpoint/2010/main" val="221213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l-GR" sz="2800" b="1" dirty="0" err="1">
                <a:solidFill>
                  <a:schemeClr val="bg1"/>
                </a:solidFill>
              </a:rPr>
              <a:t>Καλλιέργιες</a:t>
            </a:r>
            <a:r>
              <a:rPr lang="el-GR" sz="2800" b="1" dirty="0">
                <a:solidFill>
                  <a:schemeClr val="bg1"/>
                </a:solidFill>
              </a:rPr>
              <a:t> Τριχωτών Ριζών</a:t>
            </a:r>
            <a:endParaRPr lang="en-GB" sz="2800" b="1" dirty="0">
              <a:solidFill>
                <a:schemeClr val="bg1"/>
              </a:solidFill>
            </a:endParaRPr>
          </a:p>
        </p:txBody>
      </p:sp>
      <p:pic>
        <p:nvPicPr>
          <p:cNvPr id="2" name="Picture 1"/>
          <p:cNvPicPr>
            <a:picLocks noChangeAspect="1"/>
          </p:cNvPicPr>
          <p:nvPr/>
        </p:nvPicPr>
        <p:blipFill rotWithShape="1">
          <a:blip r:embed="rId2"/>
          <a:srcRect l="6879" t="16717" r="17208" b="64778"/>
          <a:stretch/>
        </p:blipFill>
        <p:spPr>
          <a:xfrm>
            <a:off x="518911" y="5113133"/>
            <a:ext cx="10781881" cy="1478367"/>
          </a:xfrm>
          <a:prstGeom prst="rect">
            <a:avLst/>
          </a:prstGeom>
        </p:spPr>
      </p:pic>
      <p:sp>
        <p:nvSpPr>
          <p:cNvPr id="3" name="Rectangle 2"/>
          <p:cNvSpPr/>
          <p:nvPr/>
        </p:nvSpPr>
        <p:spPr>
          <a:xfrm>
            <a:off x="801952" y="1932369"/>
            <a:ext cx="4535472" cy="369332"/>
          </a:xfrm>
          <a:prstGeom prst="rect">
            <a:avLst/>
          </a:prstGeom>
        </p:spPr>
        <p:txBody>
          <a:bodyPr wrap="none">
            <a:spAutoFit/>
          </a:bodyPr>
          <a:lstStyle/>
          <a:p>
            <a:pPr marL="285750" indent="-285750">
              <a:buFont typeface="Arial" panose="020B0604020202020204" pitchFamily="34" charset="0"/>
              <a:buChar char="•"/>
            </a:pPr>
            <a:r>
              <a:rPr lang="el-GR" dirty="0"/>
              <a:t>Παραγωγή δευτερογενών </a:t>
            </a:r>
            <a:r>
              <a:rPr lang="el-GR" dirty="0" err="1"/>
              <a:t>μεταβολιτών</a:t>
            </a:r>
            <a:r>
              <a:rPr lang="el-GR" dirty="0"/>
              <a:t>. </a:t>
            </a:r>
          </a:p>
        </p:txBody>
      </p:sp>
    </p:spTree>
    <p:extLst>
      <p:ext uri="{BB962C8B-B14F-4D97-AF65-F5344CB8AC3E}">
        <p14:creationId xmlns:p14="http://schemas.microsoft.com/office/powerpoint/2010/main" val="3670122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l-GR" sz="2800" b="1" dirty="0" err="1">
                <a:solidFill>
                  <a:schemeClr val="bg1"/>
                </a:solidFill>
              </a:rPr>
              <a:t>Καλλιέργιες</a:t>
            </a:r>
            <a:r>
              <a:rPr lang="el-GR" sz="2800" b="1" dirty="0">
                <a:solidFill>
                  <a:schemeClr val="bg1"/>
                </a:solidFill>
              </a:rPr>
              <a:t> Τριχωτών Ριζών</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954656" y="1480462"/>
            <a:ext cx="5008822" cy="5224735"/>
          </a:xfrm>
          <a:prstGeom prst="rect">
            <a:avLst/>
          </a:prstGeom>
        </p:spPr>
      </p:pic>
      <p:pic>
        <p:nvPicPr>
          <p:cNvPr id="3" name="Picture 2"/>
          <p:cNvPicPr>
            <a:picLocks noChangeAspect="1"/>
          </p:cNvPicPr>
          <p:nvPr/>
        </p:nvPicPr>
        <p:blipFill rotWithShape="1">
          <a:blip r:embed="rId3"/>
          <a:srcRect r="62343"/>
          <a:stretch/>
        </p:blipFill>
        <p:spPr>
          <a:xfrm>
            <a:off x="6921957" y="1480462"/>
            <a:ext cx="3206565" cy="2574703"/>
          </a:xfrm>
          <a:prstGeom prst="rect">
            <a:avLst/>
          </a:prstGeom>
        </p:spPr>
      </p:pic>
      <p:pic>
        <p:nvPicPr>
          <p:cNvPr id="4" name="Picture 3"/>
          <p:cNvPicPr>
            <a:picLocks noChangeAspect="1"/>
          </p:cNvPicPr>
          <p:nvPr/>
        </p:nvPicPr>
        <p:blipFill rotWithShape="1">
          <a:blip r:embed="rId3"/>
          <a:srcRect l="45074" t="66098"/>
          <a:stretch/>
        </p:blipFill>
        <p:spPr>
          <a:xfrm>
            <a:off x="7087343" y="3789043"/>
            <a:ext cx="2875791" cy="536713"/>
          </a:xfrm>
          <a:prstGeom prst="rect">
            <a:avLst/>
          </a:prstGeom>
        </p:spPr>
      </p:pic>
      <p:pic>
        <p:nvPicPr>
          <p:cNvPr id="1026" name="Picture 2" descr="Scopolami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746" y="4666505"/>
            <a:ext cx="20955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ropine.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799" y="4975798"/>
            <a:ext cx="2095500" cy="125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commons/thumb/8/80/Breeding_transgenesis_cisgenesis.svg/1050px-Breeding_transgenesis_cisgenesi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975" y="1416063"/>
            <a:ext cx="6359525" cy="54419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Νέες έννοιες στην βιοτεχνολογία φυτών</a:t>
            </a:r>
            <a:endParaRPr lang="en-GB" sz="2800" b="1" kern="0" dirty="0">
              <a:solidFill>
                <a:schemeClr val="bg1"/>
              </a:solidFill>
            </a:endParaRPr>
          </a:p>
        </p:txBody>
      </p:sp>
    </p:spTree>
    <p:extLst>
      <p:ext uri="{BB962C8B-B14F-4D97-AF65-F5344CB8AC3E}">
        <p14:creationId xmlns:p14="http://schemas.microsoft.com/office/powerpoint/2010/main" val="4246986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95866"/>
            <a:ext cx="7202487" cy="939800"/>
          </a:xfrm>
          <a:solidFill>
            <a:schemeClr val="accent1"/>
          </a:solidFill>
          <a:ln>
            <a:solidFill>
              <a:schemeClr val="accent1"/>
            </a:solidFill>
          </a:ln>
        </p:spPr>
        <p:txBody>
          <a:bodyPr/>
          <a:lstStyle/>
          <a:p>
            <a:pPr algn="ctr"/>
            <a:r>
              <a:rPr lang="el-GR" sz="2800" b="1" dirty="0" err="1">
                <a:solidFill>
                  <a:schemeClr val="bg1"/>
                </a:solidFill>
              </a:rPr>
              <a:t>Καλλιέργιες</a:t>
            </a:r>
            <a:r>
              <a:rPr lang="el-GR" sz="2800" b="1" dirty="0">
                <a:solidFill>
                  <a:schemeClr val="bg1"/>
                </a:solidFill>
              </a:rPr>
              <a:t> Τριχωτών Ριζών</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789913" y="1449516"/>
            <a:ext cx="5052014" cy="5229579"/>
          </a:xfrm>
          <a:prstGeom prst="rect">
            <a:avLst/>
          </a:prstGeom>
        </p:spPr>
      </p:pic>
      <p:pic>
        <p:nvPicPr>
          <p:cNvPr id="3" name="Picture 2"/>
          <p:cNvPicPr>
            <a:picLocks noChangeAspect="1"/>
          </p:cNvPicPr>
          <p:nvPr/>
        </p:nvPicPr>
        <p:blipFill>
          <a:blip r:embed="rId3"/>
          <a:stretch>
            <a:fillRect/>
          </a:stretch>
        </p:blipFill>
        <p:spPr>
          <a:xfrm>
            <a:off x="6824800" y="1901432"/>
            <a:ext cx="4287148" cy="2875795"/>
          </a:xfrm>
          <a:prstGeom prst="rect">
            <a:avLst/>
          </a:prstGeom>
        </p:spPr>
      </p:pic>
      <p:pic>
        <p:nvPicPr>
          <p:cNvPr id="4" name="Picture 3"/>
          <p:cNvPicPr>
            <a:picLocks noChangeAspect="1"/>
          </p:cNvPicPr>
          <p:nvPr/>
        </p:nvPicPr>
        <p:blipFill>
          <a:blip r:embed="rId4"/>
          <a:stretch>
            <a:fillRect/>
          </a:stretch>
        </p:blipFill>
        <p:spPr>
          <a:xfrm>
            <a:off x="7054743" y="4879905"/>
            <a:ext cx="3189943" cy="417652"/>
          </a:xfrm>
          <a:prstGeom prst="rect">
            <a:avLst/>
          </a:prstGeom>
        </p:spPr>
      </p:pic>
    </p:spTree>
    <p:extLst>
      <p:ext uri="{BB962C8B-B14F-4D97-AF65-F5344CB8AC3E}">
        <p14:creationId xmlns:p14="http://schemas.microsoft.com/office/powerpoint/2010/main" val="3528423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750" y="1232832"/>
            <a:ext cx="6116050" cy="5425939"/>
          </a:xfrm>
          <a:prstGeom prst="rect">
            <a:avLst/>
          </a:prstGeom>
        </p:spPr>
      </p:pic>
      <p:pic>
        <p:nvPicPr>
          <p:cNvPr id="4" name="Picture 3"/>
          <p:cNvPicPr>
            <a:picLocks noChangeAspect="1"/>
          </p:cNvPicPr>
          <p:nvPr/>
        </p:nvPicPr>
        <p:blipFill rotWithShape="1">
          <a:blip r:embed="rId3"/>
          <a:srcRect l="9066"/>
          <a:stretch/>
        </p:blipFill>
        <p:spPr>
          <a:xfrm>
            <a:off x="5524500" y="1232832"/>
            <a:ext cx="6694768" cy="4926668"/>
          </a:xfrm>
          <a:prstGeom prst="rect">
            <a:avLst/>
          </a:prstGeom>
        </p:spPr>
      </p:pic>
      <p:sp>
        <p:nvSpPr>
          <p:cNvPr id="5" name="Title 1"/>
          <p:cNvSpPr>
            <a:spLocks noGrp="1"/>
          </p:cNvSpPr>
          <p:nvPr>
            <p:ph type="title"/>
          </p:nvPr>
        </p:nvSpPr>
        <p:spPr>
          <a:xfrm>
            <a:off x="0" y="295866"/>
            <a:ext cx="10642600" cy="939800"/>
          </a:xfrm>
          <a:solidFill>
            <a:schemeClr val="accent1"/>
          </a:solidFill>
          <a:ln>
            <a:solidFill>
              <a:schemeClr val="accent1"/>
            </a:solidFill>
          </a:ln>
        </p:spPr>
        <p:txBody>
          <a:bodyPr/>
          <a:lstStyle/>
          <a:p>
            <a:pPr algn="ctr"/>
            <a:r>
              <a:rPr lang="el-GR" sz="2800" b="1" dirty="0" err="1">
                <a:solidFill>
                  <a:schemeClr val="bg1"/>
                </a:solidFill>
              </a:rPr>
              <a:t>Καλλιέργιες</a:t>
            </a:r>
            <a:r>
              <a:rPr lang="el-GR" sz="2800" b="1" dirty="0">
                <a:solidFill>
                  <a:schemeClr val="bg1"/>
                </a:solidFill>
              </a:rPr>
              <a:t> Τριχωτών Ριζών της </a:t>
            </a:r>
            <a:r>
              <a:rPr lang="en-US" sz="2800" b="1" i="1" dirty="0" err="1">
                <a:solidFill>
                  <a:schemeClr val="bg1"/>
                </a:solidFill>
              </a:rPr>
              <a:t>Ech</a:t>
            </a:r>
            <a:r>
              <a:rPr lang="el-GR" sz="2800" b="1" i="1" dirty="0">
                <a:solidFill>
                  <a:schemeClr val="bg1"/>
                </a:solidFill>
              </a:rPr>
              <a:t>ι</a:t>
            </a:r>
            <a:r>
              <a:rPr lang="en-US" sz="2800" b="1" i="1" dirty="0" err="1">
                <a:solidFill>
                  <a:schemeClr val="bg1"/>
                </a:solidFill>
              </a:rPr>
              <a:t>nacia</a:t>
            </a:r>
            <a:r>
              <a:rPr lang="en-US" sz="2800" b="1" i="1" dirty="0">
                <a:solidFill>
                  <a:schemeClr val="bg1"/>
                </a:solidFill>
              </a:rPr>
              <a:t> </a:t>
            </a:r>
            <a:r>
              <a:rPr lang="en-US" sz="2800" b="1" i="1" dirty="0" err="1">
                <a:solidFill>
                  <a:schemeClr val="bg1"/>
                </a:solidFill>
              </a:rPr>
              <a:t>purpurea</a:t>
            </a:r>
            <a:r>
              <a:rPr lang="en-US" sz="2800" b="1" i="1" dirty="0">
                <a:solidFill>
                  <a:schemeClr val="bg1"/>
                </a:solidFill>
              </a:rPr>
              <a:t> </a:t>
            </a:r>
            <a:r>
              <a:rPr lang="el-GR" sz="2800" b="1" dirty="0">
                <a:solidFill>
                  <a:schemeClr val="bg1"/>
                </a:solidFill>
              </a:rPr>
              <a:t>για την παραγωγή </a:t>
            </a:r>
            <a:r>
              <a:rPr lang="el-GR" sz="2800" b="1" dirty="0" err="1">
                <a:solidFill>
                  <a:schemeClr val="bg1"/>
                </a:solidFill>
              </a:rPr>
              <a:t>μεταβολιτών</a:t>
            </a:r>
            <a:r>
              <a:rPr lang="el-GR" sz="2800" b="1" dirty="0">
                <a:solidFill>
                  <a:schemeClr val="bg1"/>
                </a:solidFill>
              </a:rPr>
              <a:t> παραγώγων του καφεϊκού </a:t>
            </a:r>
            <a:r>
              <a:rPr lang="el-GR" sz="2800" b="1" dirty="0" err="1">
                <a:solidFill>
                  <a:schemeClr val="bg1"/>
                </a:solidFill>
              </a:rPr>
              <a:t>οξέως</a:t>
            </a:r>
            <a:endParaRPr lang="en-GB" sz="2800" b="1" dirty="0">
              <a:solidFill>
                <a:schemeClr val="bg1"/>
              </a:solidFill>
            </a:endParaRPr>
          </a:p>
        </p:txBody>
      </p:sp>
    </p:spTree>
    <p:extLst>
      <p:ext uri="{BB962C8B-B14F-4D97-AF65-F5344CB8AC3E}">
        <p14:creationId xmlns:p14="http://schemas.microsoft.com/office/powerpoint/2010/main" val="393184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6424" y="3314700"/>
            <a:ext cx="3206384" cy="2755900"/>
          </a:xfrm>
          <a:prstGeom prst="rect">
            <a:avLst/>
          </a:prstGeom>
        </p:spPr>
      </p:pic>
      <p:pic>
        <p:nvPicPr>
          <p:cNvPr id="4" name="Picture 3"/>
          <p:cNvPicPr>
            <a:picLocks noChangeAspect="1"/>
          </p:cNvPicPr>
          <p:nvPr/>
        </p:nvPicPr>
        <p:blipFill>
          <a:blip r:embed="rId3"/>
          <a:stretch>
            <a:fillRect/>
          </a:stretch>
        </p:blipFill>
        <p:spPr>
          <a:xfrm>
            <a:off x="1537066" y="1551283"/>
            <a:ext cx="2705100" cy="1447800"/>
          </a:xfrm>
          <a:prstGeom prst="rect">
            <a:avLst/>
          </a:prstGeom>
        </p:spPr>
      </p:pic>
      <p:sp>
        <p:nvSpPr>
          <p:cNvPr id="5" name="Title 1"/>
          <p:cNvSpPr>
            <a:spLocks noGrp="1"/>
          </p:cNvSpPr>
          <p:nvPr>
            <p:ph type="title"/>
          </p:nvPr>
        </p:nvSpPr>
        <p:spPr>
          <a:xfrm>
            <a:off x="0" y="295866"/>
            <a:ext cx="9499600" cy="939800"/>
          </a:xfrm>
          <a:solidFill>
            <a:schemeClr val="accent1"/>
          </a:solidFill>
          <a:ln>
            <a:solidFill>
              <a:schemeClr val="accent1"/>
            </a:solidFill>
          </a:ln>
        </p:spPr>
        <p:txBody>
          <a:bodyPr/>
          <a:lstStyle/>
          <a:p>
            <a:pPr algn="ctr"/>
            <a:r>
              <a:rPr lang="el-GR" sz="2800" b="1" dirty="0">
                <a:solidFill>
                  <a:schemeClr val="bg1"/>
                </a:solidFill>
              </a:rPr>
              <a:t>Παραγωγή </a:t>
            </a:r>
            <a:r>
              <a:rPr lang="el-GR" sz="2800" b="1" dirty="0" err="1">
                <a:solidFill>
                  <a:schemeClr val="bg1"/>
                </a:solidFill>
              </a:rPr>
              <a:t>βιοδραστικών</a:t>
            </a:r>
            <a:r>
              <a:rPr lang="el-GR" sz="2800" b="1" dirty="0">
                <a:solidFill>
                  <a:schemeClr val="bg1"/>
                </a:solidFill>
              </a:rPr>
              <a:t> φυτικών μορίων βιοτεχνολογικά για χρήση στην </a:t>
            </a:r>
            <a:r>
              <a:rPr lang="el-GR" sz="2800" b="1" dirty="0" err="1">
                <a:solidFill>
                  <a:schemeClr val="bg1"/>
                </a:solidFill>
              </a:rPr>
              <a:t>κοσμητολογία</a:t>
            </a:r>
            <a:endParaRPr lang="en-GB" sz="2800" b="1" dirty="0">
              <a:solidFill>
                <a:schemeClr val="bg1"/>
              </a:solidFill>
            </a:endParaRPr>
          </a:p>
        </p:txBody>
      </p:sp>
      <p:sp>
        <p:nvSpPr>
          <p:cNvPr id="6" name="TextBox 5"/>
          <p:cNvSpPr txBox="1"/>
          <p:nvPr/>
        </p:nvSpPr>
        <p:spPr>
          <a:xfrm>
            <a:off x="4749800" y="3314700"/>
            <a:ext cx="4064000" cy="1477328"/>
          </a:xfrm>
          <a:prstGeom prst="rect">
            <a:avLst/>
          </a:prstGeom>
          <a:noFill/>
        </p:spPr>
        <p:txBody>
          <a:bodyPr wrap="square" rtlCol="0">
            <a:spAutoFit/>
          </a:bodyPr>
          <a:lstStyle/>
          <a:p>
            <a:pPr marL="285750" indent="-285750">
              <a:buFont typeface="Arial" panose="020B0604020202020204" pitchFamily="34" charset="0"/>
              <a:buChar char="•"/>
            </a:pPr>
            <a:r>
              <a:rPr lang="el-GR" dirty="0"/>
              <a:t>1984 κυκλοφόρησε από την Ιαπωνική εταιρεία καλλυντικών </a:t>
            </a:r>
            <a:r>
              <a:rPr lang="en-US" dirty="0"/>
              <a:t>KANEBO </a:t>
            </a:r>
            <a:endParaRPr lang="el-GR" dirty="0"/>
          </a:p>
          <a:p>
            <a:pPr marL="285750" indent="-285750">
              <a:buFont typeface="Arial" panose="020B0604020202020204" pitchFamily="34" charset="0"/>
              <a:buChar char="•"/>
            </a:pPr>
            <a:r>
              <a:rPr lang="el-GR" dirty="0"/>
              <a:t>Περιέχει την </a:t>
            </a:r>
            <a:r>
              <a:rPr lang="el-GR" dirty="0" err="1"/>
              <a:t>ναφθοκινόνη</a:t>
            </a:r>
            <a:r>
              <a:rPr lang="el-GR" dirty="0"/>
              <a:t> </a:t>
            </a:r>
            <a:r>
              <a:rPr lang="el-GR" dirty="0" err="1"/>
              <a:t>σικονίνη</a:t>
            </a:r>
            <a:r>
              <a:rPr lang="el-GR" dirty="0"/>
              <a:t> η οποία παράγεται βιοτεχνολογικά </a:t>
            </a:r>
          </a:p>
        </p:txBody>
      </p:sp>
      <p:sp>
        <p:nvSpPr>
          <p:cNvPr id="7" name="Rectangle 6"/>
          <p:cNvSpPr/>
          <p:nvPr/>
        </p:nvSpPr>
        <p:spPr>
          <a:xfrm>
            <a:off x="8675516" y="6121400"/>
            <a:ext cx="3121367" cy="369332"/>
          </a:xfrm>
          <a:prstGeom prst="rect">
            <a:avLst/>
          </a:prstGeom>
        </p:spPr>
        <p:txBody>
          <a:bodyPr wrap="none">
            <a:spAutoFit/>
          </a:bodyPr>
          <a:lstStyle/>
          <a:p>
            <a:r>
              <a:rPr lang="en-US" dirty="0" err="1"/>
              <a:t>Lithospermum</a:t>
            </a:r>
            <a:r>
              <a:rPr lang="en-US" dirty="0"/>
              <a:t> </a:t>
            </a:r>
            <a:r>
              <a:rPr lang="en-US" dirty="0" err="1"/>
              <a:t>erythrorhizon</a:t>
            </a:r>
            <a:r>
              <a:rPr lang="en-US" dirty="0"/>
              <a:t>,</a:t>
            </a:r>
            <a:endParaRPr lang="el-GR" dirty="0"/>
          </a:p>
        </p:txBody>
      </p:sp>
      <p:pic>
        <p:nvPicPr>
          <p:cNvPr id="8" name="Picture 7"/>
          <p:cNvPicPr>
            <a:picLocks noChangeAspect="1"/>
          </p:cNvPicPr>
          <p:nvPr/>
        </p:nvPicPr>
        <p:blipFill>
          <a:blip r:embed="rId4"/>
          <a:stretch>
            <a:fillRect/>
          </a:stretch>
        </p:blipFill>
        <p:spPr>
          <a:xfrm>
            <a:off x="9617075" y="3612958"/>
            <a:ext cx="1635125" cy="2457642"/>
          </a:xfrm>
          <a:prstGeom prst="rect">
            <a:avLst/>
          </a:prstGeom>
        </p:spPr>
      </p:pic>
    </p:spTree>
    <p:extLst>
      <p:ext uri="{BB962C8B-B14F-4D97-AF65-F5344CB8AC3E}">
        <p14:creationId xmlns:p14="http://schemas.microsoft.com/office/powerpoint/2010/main" val="1937312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371" t="22715" r="25602" b="4692"/>
          <a:stretch/>
        </p:blipFill>
        <p:spPr>
          <a:xfrm>
            <a:off x="1703830" y="228600"/>
            <a:ext cx="8771553" cy="6629400"/>
          </a:xfrm>
          <a:prstGeom prst="rect">
            <a:avLst/>
          </a:prstGeom>
        </p:spPr>
      </p:pic>
    </p:spTree>
    <p:extLst>
      <p:ext uri="{BB962C8B-B14F-4D97-AF65-F5344CB8AC3E}">
        <p14:creationId xmlns:p14="http://schemas.microsoft.com/office/powerpoint/2010/main" val="2193930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7866" y="1628832"/>
            <a:ext cx="3126210" cy="4670368"/>
          </a:xfrm>
          <a:prstGeom prst="rect">
            <a:avLst/>
          </a:prstGeom>
        </p:spPr>
      </p:pic>
      <p:sp>
        <p:nvSpPr>
          <p:cNvPr id="5" name="Rectangle 4"/>
          <p:cNvSpPr/>
          <p:nvPr/>
        </p:nvSpPr>
        <p:spPr>
          <a:xfrm>
            <a:off x="3357866" y="11923716"/>
            <a:ext cx="6959700" cy="646331"/>
          </a:xfrm>
          <a:prstGeom prst="rect">
            <a:avLst/>
          </a:prstGeom>
        </p:spPr>
        <p:txBody>
          <a:bodyPr wrap="square">
            <a:spAutoFit/>
          </a:bodyPr>
          <a:lstStyle/>
          <a:p>
            <a:r>
              <a:rPr lang="en-US" i="1" dirty="0" err="1"/>
              <a:t>Ricinus</a:t>
            </a:r>
            <a:r>
              <a:rPr lang="en-US" i="1" dirty="0"/>
              <a:t> </a:t>
            </a:r>
            <a:r>
              <a:rPr lang="en-US" i="1" dirty="0" err="1"/>
              <a:t>communis</a:t>
            </a:r>
            <a:br>
              <a:rPr lang="en-US" dirty="0"/>
            </a:br>
            <a:r>
              <a:rPr lang="en-US" dirty="0"/>
              <a:t>Castor oil plant</a:t>
            </a:r>
            <a:endParaRPr lang="el-GR" dirty="0"/>
          </a:p>
        </p:txBody>
      </p:sp>
      <p:pic>
        <p:nvPicPr>
          <p:cNvPr id="6" name="Picture 5"/>
          <p:cNvPicPr>
            <a:picLocks noChangeAspect="1"/>
          </p:cNvPicPr>
          <p:nvPr/>
        </p:nvPicPr>
        <p:blipFill>
          <a:blip r:embed="rId3"/>
          <a:stretch>
            <a:fillRect/>
          </a:stretch>
        </p:blipFill>
        <p:spPr>
          <a:xfrm>
            <a:off x="158882" y="1628832"/>
            <a:ext cx="3139101" cy="2444694"/>
          </a:xfrm>
          <a:prstGeom prst="rect">
            <a:avLst/>
          </a:prstGeom>
        </p:spPr>
      </p:pic>
      <p:pic>
        <p:nvPicPr>
          <p:cNvPr id="7" name="Picture 6"/>
          <p:cNvPicPr>
            <a:picLocks noChangeAspect="1"/>
          </p:cNvPicPr>
          <p:nvPr/>
        </p:nvPicPr>
        <p:blipFill>
          <a:blip r:embed="rId4"/>
          <a:stretch>
            <a:fillRect/>
          </a:stretch>
        </p:blipFill>
        <p:spPr>
          <a:xfrm>
            <a:off x="10075465" y="4572000"/>
            <a:ext cx="1496278" cy="1868487"/>
          </a:xfrm>
          <a:prstGeom prst="rect">
            <a:avLst/>
          </a:prstGeom>
        </p:spPr>
      </p:pic>
      <p:pic>
        <p:nvPicPr>
          <p:cNvPr id="8" name="Picture 7"/>
          <p:cNvPicPr>
            <a:picLocks noChangeAspect="1"/>
          </p:cNvPicPr>
          <p:nvPr/>
        </p:nvPicPr>
        <p:blipFill>
          <a:blip r:embed="rId5"/>
          <a:stretch>
            <a:fillRect/>
          </a:stretch>
        </p:blipFill>
        <p:spPr>
          <a:xfrm>
            <a:off x="9742943" y="1628832"/>
            <a:ext cx="1828800" cy="2495550"/>
          </a:xfrm>
          <a:prstGeom prst="rect">
            <a:avLst/>
          </a:prstGeom>
        </p:spPr>
      </p:pic>
      <p:sp>
        <p:nvSpPr>
          <p:cNvPr id="11"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Παραγωγή τοξινών -</a:t>
            </a:r>
            <a:r>
              <a:rPr lang="en-US" sz="2800" b="1" kern="0" dirty="0">
                <a:solidFill>
                  <a:schemeClr val="bg1"/>
                </a:solidFill>
              </a:rPr>
              <a:t> </a:t>
            </a:r>
            <a:r>
              <a:rPr lang="el-GR" sz="2800" b="1" kern="0" dirty="0" err="1">
                <a:solidFill>
                  <a:schemeClr val="bg1"/>
                </a:solidFill>
              </a:rPr>
              <a:t>Ρικίνη</a:t>
            </a:r>
            <a:endParaRPr lang="en-GB" sz="2800" b="1" kern="0" dirty="0">
              <a:solidFill>
                <a:schemeClr val="bg1"/>
              </a:solidFill>
            </a:endParaRPr>
          </a:p>
        </p:txBody>
      </p:sp>
      <p:pic>
        <p:nvPicPr>
          <p:cNvPr id="13316" name="Picture 4" descr="https://encrypted-tbn3.gstatic.com/images?q=tbn:ANd9GcSOQpA_JQ8MoJvc8_-yCp-nCYersSwXFMN8I6khTNC1V8WjnVLkR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7716" y="1814692"/>
            <a:ext cx="2203247" cy="311252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encrypted-tbn0.gstatic.com/images?q=tbn:ANd9GcT6WKzS3rkHoAiCxc9PgxMTdn7d3nhfEkEFfPvGtDvWCiEtX4C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7716" y="5506243"/>
            <a:ext cx="2997191" cy="11239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99945" y="4572000"/>
            <a:ext cx="2056973" cy="369332"/>
          </a:xfrm>
          <a:prstGeom prst="rect">
            <a:avLst/>
          </a:prstGeom>
        </p:spPr>
        <p:txBody>
          <a:bodyPr wrap="none">
            <a:spAutoFit/>
          </a:bodyPr>
          <a:lstStyle/>
          <a:p>
            <a:r>
              <a:rPr lang="en-US" dirty="0" err="1"/>
              <a:t>Ricinus</a:t>
            </a:r>
            <a:r>
              <a:rPr lang="en-US" dirty="0"/>
              <a:t> </a:t>
            </a:r>
            <a:r>
              <a:rPr lang="en-US" dirty="0" err="1"/>
              <a:t>communis</a:t>
            </a:r>
            <a:endParaRPr lang="el-GR" dirty="0"/>
          </a:p>
        </p:txBody>
      </p:sp>
    </p:spTree>
    <p:extLst>
      <p:ext uri="{BB962C8B-B14F-4D97-AF65-F5344CB8AC3E}">
        <p14:creationId xmlns:p14="http://schemas.microsoft.com/office/powerpoint/2010/main" val="656277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Παραγωγή τοξινών</a:t>
            </a:r>
            <a:endParaRPr lang="en-GB" sz="2800" b="1" kern="0" dirty="0">
              <a:solidFill>
                <a:schemeClr val="bg1"/>
              </a:solidFill>
            </a:endParaRPr>
          </a:p>
        </p:txBody>
      </p:sp>
      <p:pic>
        <p:nvPicPr>
          <p:cNvPr id="2" name="Picture 1"/>
          <p:cNvPicPr>
            <a:picLocks noChangeAspect="1"/>
          </p:cNvPicPr>
          <p:nvPr/>
        </p:nvPicPr>
        <p:blipFill rotWithShape="1">
          <a:blip r:embed="rId2"/>
          <a:srcRect l="53532" t="16542" r="25287" b="21816"/>
          <a:stretch/>
        </p:blipFill>
        <p:spPr>
          <a:xfrm>
            <a:off x="1905000" y="1346200"/>
            <a:ext cx="3048857" cy="4991100"/>
          </a:xfrm>
          <a:prstGeom prst="rect">
            <a:avLst/>
          </a:prstGeom>
        </p:spPr>
      </p:pic>
      <p:sp>
        <p:nvSpPr>
          <p:cNvPr id="10" name="TextBox 9"/>
          <p:cNvSpPr txBox="1"/>
          <p:nvPr/>
        </p:nvSpPr>
        <p:spPr>
          <a:xfrm>
            <a:off x="5588000" y="1803400"/>
            <a:ext cx="4597400" cy="1477328"/>
          </a:xfrm>
          <a:prstGeom prst="rect">
            <a:avLst/>
          </a:prstGeom>
          <a:noFill/>
        </p:spPr>
        <p:txBody>
          <a:bodyPr wrap="square" rtlCol="0">
            <a:spAutoFit/>
          </a:bodyPr>
          <a:lstStyle/>
          <a:p>
            <a:pPr marL="285750" indent="-285750">
              <a:buFont typeface="Arial" panose="020B0604020202020204" pitchFamily="34" charset="0"/>
              <a:buChar char="•"/>
            </a:pPr>
            <a:r>
              <a:rPr lang="el-GR" dirty="0"/>
              <a:t>Παραγωγή της </a:t>
            </a:r>
            <a:r>
              <a:rPr lang="el-GR" dirty="0" err="1"/>
              <a:t>ρικίνης</a:t>
            </a:r>
            <a:r>
              <a:rPr lang="el-GR" dirty="0"/>
              <a:t> σε τριχωτές ρίζες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Χρήση </a:t>
            </a:r>
            <a:r>
              <a:rPr lang="en-US" dirty="0"/>
              <a:t>Agrobacterium </a:t>
            </a:r>
            <a:endParaRPr lang="el-GR"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l-GR" dirty="0"/>
              <a:t>Σε φυτά καπνού</a:t>
            </a:r>
          </a:p>
        </p:txBody>
      </p:sp>
      <p:pic>
        <p:nvPicPr>
          <p:cNvPr id="12" name="Picture 11"/>
          <p:cNvPicPr>
            <a:picLocks noChangeAspect="1"/>
          </p:cNvPicPr>
          <p:nvPr/>
        </p:nvPicPr>
        <p:blipFill>
          <a:blip r:embed="rId3"/>
          <a:stretch>
            <a:fillRect/>
          </a:stretch>
        </p:blipFill>
        <p:spPr>
          <a:xfrm>
            <a:off x="7760556" y="2635449"/>
            <a:ext cx="2932843" cy="3333551"/>
          </a:xfrm>
          <a:prstGeom prst="rect">
            <a:avLst/>
          </a:prstGeom>
        </p:spPr>
      </p:pic>
      <p:sp>
        <p:nvSpPr>
          <p:cNvPr id="14" name="Rectangle 13"/>
          <p:cNvSpPr/>
          <p:nvPr/>
        </p:nvSpPr>
        <p:spPr>
          <a:xfrm>
            <a:off x="5469576" y="6244990"/>
            <a:ext cx="4581960" cy="369332"/>
          </a:xfrm>
          <a:prstGeom prst="rect">
            <a:avLst/>
          </a:prstGeom>
        </p:spPr>
        <p:txBody>
          <a:bodyPr wrap="none">
            <a:spAutoFit/>
          </a:bodyPr>
          <a:lstStyle/>
          <a:p>
            <a:r>
              <a:rPr lang="en-US" dirty="0"/>
              <a:t>LD50 = 1.78 mg </a:t>
            </a:r>
            <a:r>
              <a:rPr lang="el-GR" dirty="0"/>
              <a:t>για έναν ενήλικα άνθρωπο</a:t>
            </a:r>
          </a:p>
        </p:txBody>
      </p:sp>
    </p:spTree>
    <p:extLst>
      <p:ext uri="{BB962C8B-B14F-4D97-AF65-F5344CB8AC3E}">
        <p14:creationId xmlns:p14="http://schemas.microsoft.com/office/powerpoint/2010/main" val="1118111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333966"/>
            <a:ext cx="7202487" cy="939800"/>
          </a:xfrm>
          <a:solidFill>
            <a:schemeClr val="accent1"/>
          </a:solidFill>
          <a:ln>
            <a:solidFill>
              <a:schemeClr val="accent1"/>
            </a:solidFill>
          </a:ln>
        </p:spPr>
        <p:txBody>
          <a:bodyPr/>
          <a:lstStyle/>
          <a:p>
            <a:pPr algn="ctr"/>
            <a:r>
              <a:rPr lang="el-GR" sz="2800" b="1" dirty="0">
                <a:solidFill>
                  <a:schemeClr val="bg1"/>
                </a:solidFill>
              </a:rPr>
              <a:t>Παραγωγή εμβολίων</a:t>
            </a:r>
            <a:endParaRPr lang="en-GB" sz="2800" b="1" dirty="0">
              <a:solidFill>
                <a:schemeClr val="bg1"/>
              </a:solidFill>
            </a:endParaRPr>
          </a:p>
        </p:txBody>
      </p:sp>
      <p:pic>
        <p:nvPicPr>
          <p:cNvPr id="6" name="Picture 5"/>
          <p:cNvPicPr>
            <a:picLocks noChangeAspect="1"/>
          </p:cNvPicPr>
          <p:nvPr/>
        </p:nvPicPr>
        <p:blipFill>
          <a:blip r:embed="rId2"/>
          <a:stretch>
            <a:fillRect/>
          </a:stretch>
        </p:blipFill>
        <p:spPr>
          <a:xfrm>
            <a:off x="411955" y="2315166"/>
            <a:ext cx="3189288" cy="2388888"/>
          </a:xfrm>
          <a:prstGeom prst="rect">
            <a:avLst/>
          </a:prstGeom>
        </p:spPr>
      </p:pic>
      <p:pic>
        <p:nvPicPr>
          <p:cNvPr id="7" name="Picture 6"/>
          <p:cNvPicPr>
            <a:picLocks noChangeAspect="1"/>
          </p:cNvPicPr>
          <p:nvPr/>
        </p:nvPicPr>
        <p:blipFill>
          <a:blip r:embed="rId3"/>
          <a:stretch>
            <a:fillRect/>
          </a:stretch>
        </p:blipFill>
        <p:spPr>
          <a:xfrm>
            <a:off x="4002027" y="1828800"/>
            <a:ext cx="7883586" cy="4902200"/>
          </a:xfrm>
          <a:prstGeom prst="rect">
            <a:avLst/>
          </a:prstGeom>
        </p:spPr>
      </p:pic>
    </p:spTree>
    <p:extLst>
      <p:ext uri="{BB962C8B-B14F-4D97-AF65-F5344CB8AC3E}">
        <p14:creationId xmlns:p14="http://schemas.microsoft.com/office/powerpoint/2010/main" val="2119238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446" y="1703643"/>
            <a:ext cx="9680189" cy="923330"/>
          </a:xfrm>
          <a:prstGeom prst="rect">
            <a:avLst/>
          </a:prstGeom>
        </p:spPr>
        <p:txBody>
          <a:bodyPr wrap="square">
            <a:spAutoFit/>
          </a:bodyPr>
          <a:lstStyle/>
          <a:p>
            <a:r>
              <a:rPr lang="en-US" dirty="0"/>
              <a:t>In the early 2000s, a Texas-based biotech company, </a:t>
            </a:r>
            <a:r>
              <a:rPr lang="en-US" dirty="0" err="1"/>
              <a:t>ProdiGene</a:t>
            </a:r>
            <a:r>
              <a:rPr lang="en-US" dirty="0"/>
              <a:t>, was hailed for the innovative edible vaccines, made in modified corn kernels, that it was developing for hepatitis B and E. coli.</a:t>
            </a:r>
            <a:endParaRPr lang="el-GR" dirty="0"/>
          </a:p>
        </p:txBody>
      </p:sp>
      <p:pic>
        <p:nvPicPr>
          <p:cNvPr id="2050" name="Picture 2" descr="https://encrypted-tbn0.gstatic.com/images?q=tbn:ANd9GcQtfrDTgcFDSySJdlBy2JlcKYSBP2gvrhPDFyW87BGkTPYCMk68JL-gCvw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446" y="5680274"/>
            <a:ext cx="4762500" cy="10668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Βρώσιμα εμβόλια….;</a:t>
            </a:r>
            <a:endParaRPr lang="en-GB" sz="2800" b="1" kern="0" dirty="0">
              <a:solidFill>
                <a:schemeClr val="bg1"/>
              </a:solidFill>
            </a:endParaRPr>
          </a:p>
        </p:txBody>
      </p:sp>
      <p:sp>
        <p:nvSpPr>
          <p:cNvPr id="3" name="Rectangle 2"/>
          <p:cNvSpPr/>
          <p:nvPr/>
        </p:nvSpPr>
        <p:spPr>
          <a:xfrm>
            <a:off x="1805663" y="2860962"/>
            <a:ext cx="9944432" cy="2585323"/>
          </a:xfrm>
          <a:prstGeom prst="rect">
            <a:avLst/>
          </a:prstGeom>
        </p:spPr>
        <p:txBody>
          <a:bodyPr wrap="square">
            <a:spAutoFit/>
          </a:bodyPr>
          <a:lstStyle/>
          <a:p>
            <a:r>
              <a:rPr lang="el-GR" dirty="0"/>
              <a:t>Στις ΗΠΑ το θέμα έφτασε σε οριακό σημείο το 2002. Την προηγούμενη καλλιεργητική περίοδο, σε ένα χωράφι στη </a:t>
            </a:r>
            <a:r>
              <a:rPr lang="el-GR" dirty="0" err="1"/>
              <a:t>Νεμπράσκα</a:t>
            </a:r>
            <a:r>
              <a:rPr lang="el-GR" dirty="0"/>
              <a:t> ένας αγρότης είχε καλλιεργήσει για λογαριασμό της εταιρείας </a:t>
            </a:r>
            <a:r>
              <a:rPr lang="el-GR" dirty="0" err="1"/>
              <a:t>ProdiGene</a:t>
            </a:r>
            <a:r>
              <a:rPr lang="el-GR" dirty="0"/>
              <a:t> γενετικώς τροποποιημένο καλαμπόκι το οποίο έφερε ένα συστατικό που παρέμενε κρυφό. Το 2002, όταν ο αγρότης φύτεψε στο ίδιο χωράφι σόγια η οποία προοριζόταν για κατανάλωση ως φαγητό, εναπομείναντες σπόροι καλαμποκιού φύτρωσαν ανάμεσα στα φυτά σόγιας. </a:t>
            </a:r>
            <a:r>
              <a:rPr lang="el-GR" dirty="0" err="1"/>
              <a:t>Οταν</a:t>
            </a:r>
            <a:r>
              <a:rPr lang="el-GR" dirty="0"/>
              <a:t> αυτό αποκαλύφθηκε προκάλεσε σειρά αντιδράσεων οι οποίες είχαν ως αποτέλεσμα την άρση του προγράμματος της </a:t>
            </a:r>
            <a:r>
              <a:rPr lang="el-GR" dirty="0" err="1"/>
              <a:t>ProdiGene</a:t>
            </a:r>
            <a:r>
              <a:rPr lang="el-GR" dirty="0"/>
              <a:t> και τη θέσπιση αυστηρότερων κανόνων για την καλλιέργεια φαρμακευτικών φυτών στο πεδίο. Πολλές εταιρείες εγκατέλειψαν συνολικά την ιδέα της φαρμακευτικής γεωργίας σε αγρούς.</a:t>
            </a:r>
          </a:p>
        </p:txBody>
      </p:sp>
      <p:sp>
        <p:nvSpPr>
          <p:cNvPr id="5" name="TextBox 4"/>
          <p:cNvSpPr txBox="1"/>
          <p:nvPr/>
        </p:nvSpPr>
        <p:spPr>
          <a:xfrm rot="19903998">
            <a:off x="9422295" y="5610430"/>
            <a:ext cx="2695492" cy="369332"/>
          </a:xfrm>
          <a:prstGeom prst="rect">
            <a:avLst/>
          </a:prstGeom>
          <a:solidFill>
            <a:srgbClr val="FFC000"/>
          </a:solidFill>
          <a:ln>
            <a:solidFill>
              <a:srgbClr val="C00000"/>
            </a:solidFill>
          </a:ln>
        </p:spPr>
        <p:txBody>
          <a:bodyPr wrap="square" rtlCol="0">
            <a:spAutoFit/>
          </a:bodyPr>
          <a:lstStyle/>
          <a:p>
            <a:r>
              <a:rPr lang="el-GR" dirty="0"/>
              <a:t>Πρόστιμο 3.000.000 </a:t>
            </a:r>
            <a:r>
              <a:rPr lang="en-US" dirty="0"/>
              <a:t> $</a:t>
            </a:r>
            <a:endParaRPr lang="el-GR" dirty="0"/>
          </a:p>
        </p:txBody>
      </p:sp>
    </p:spTree>
    <p:extLst>
      <p:ext uri="{BB962C8B-B14F-4D97-AF65-F5344CB8AC3E}">
        <p14:creationId xmlns:p14="http://schemas.microsoft.com/office/powerpoint/2010/main" val="140710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Βρώσιμα εμβόλια….;</a:t>
            </a:r>
            <a:endParaRPr lang="en-GB" sz="2800" b="1" kern="0" dirty="0">
              <a:solidFill>
                <a:schemeClr val="bg1"/>
              </a:solidFill>
            </a:endParaRPr>
          </a:p>
        </p:txBody>
      </p:sp>
      <p:pic>
        <p:nvPicPr>
          <p:cNvPr id="3" name="Picture 2"/>
          <p:cNvPicPr>
            <a:picLocks noChangeAspect="1"/>
          </p:cNvPicPr>
          <p:nvPr/>
        </p:nvPicPr>
        <p:blipFill rotWithShape="1">
          <a:blip r:embed="rId2"/>
          <a:srcRect t="13255"/>
          <a:stretch/>
        </p:blipFill>
        <p:spPr>
          <a:xfrm>
            <a:off x="381662" y="1359672"/>
            <a:ext cx="10983252" cy="5359179"/>
          </a:xfrm>
          <a:prstGeom prst="rect">
            <a:avLst/>
          </a:prstGeom>
        </p:spPr>
      </p:pic>
    </p:spTree>
    <p:extLst>
      <p:ext uri="{BB962C8B-B14F-4D97-AF65-F5344CB8AC3E}">
        <p14:creationId xmlns:p14="http://schemas.microsoft.com/office/powerpoint/2010/main" val="1758782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808"/>
          <a:stretch/>
        </p:blipFill>
        <p:spPr>
          <a:xfrm>
            <a:off x="0" y="572493"/>
            <a:ext cx="11343501" cy="5563468"/>
          </a:xfrm>
          <a:prstGeom prst="rect">
            <a:avLst/>
          </a:prstGeom>
        </p:spPr>
      </p:pic>
      <p:pic>
        <p:nvPicPr>
          <p:cNvPr id="3074" name="Picture 2" descr="http://www.mt-pharma-america.com/images/mai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72" y="2861392"/>
            <a:ext cx="3505200" cy="752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8635116" y="2345778"/>
            <a:ext cx="2262229" cy="1960598"/>
          </a:xfrm>
          <a:prstGeom prst="rect">
            <a:avLst/>
          </a:prstGeom>
        </p:spPr>
      </p:pic>
    </p:spTree>
    <p:extLst>
      <p:ext uri="{BB962C8B-B14F-4D97-AF65-F5344CB8AC3E}">
        <p14:creationId xmlns:p14="http://schemas.microsoft.com/office/powerpoint/2010/main" val="23327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Νέες έννοιες στην βιοτεχνολογία φυτών</a:t>
            </a:r>
            <a:endParaRPr lang="en-GB" sz="2800" b="1" kern="0" dirty="0">
              <a:solidFill>
                <a:schemeClr val="bg1"/>
              </a:solidFill>
            </a:endParaRPr>
          </a:p>
        </p:txBody>
      </p:sp>
      <p:sp>
        <p:nvSpPr>
          <p:cNvPr id="3" name="Rectangle 1"/>
          <p:cNvSpPr>
            <a:spLocks noChangeArrowheads="1"/>
          </p:cNvSpPr>
          <p:nvPr/>
        </p:nvSpPr>
        <p:spPr bwMode="auto">
          <a:xfrm>
            <a:off x="2637278" y="1848084"/>
            <a:ext cx="9629302"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To 2012 </a:t>
            </a:r>
            <a:r>
              <a:rPr lang="el-GR" dirty="0">
                <a:latin typeface="Arial" panose="020B0604020202020204" pitchFamily="34" charset="0"/>
              </a:rPr>
              <a:t>η  </a:t>
            </a:r>
            <a:r>
              <a:rPr kumimoji="0" lang="en-US" sz="1800" b="0" i="0" u="none" strike="noStrike" cap="none" normalizeH="0" dirty="0">
                <a:ln>
                  <a:noFill/>
                </a:ln>
                <a:solidFill>
                  <a:schemeClr val="tx1"/>
                </a:solidFill>
                <a:effectLst/>
                <a:latin typeface="Arial" panose="020B0604020202020204" pitchFamily="34" charset="0"/>
              </a:rPr>
              <a:t>EFSA (</a:t>
            </a:r>
            <a:r>
              <a:rPr lang="en-US" dirty="0"/>
              <a:t>European Food Safety Authority ) </a:t>
            </a:r>
            <a:r>
              <a:rPr lang="el-GR" dirty="0" err="1"/>
              <a:t>έκδοσε</a:t>
            </a:r>
            <a:r>
              <a:rPr lang="el-GR" dirty="0"/>
              <a:t> έκθεση στην οποία:</a:t>
            </a:r>
          </a:p>
          <a:p>
            <a:pPr lvl="0" eaLnBrk="0" fontAlgn="base" hangingPunct="0">
              <a:spcBef>
                <a:spcPct val="0"/>
              </a:spcBef>
              <a:spcAft>
                <a:spcPct val="0"/>
              </a:spcAft>
            </a:pPr>
            <a:endParaRPr lang="el-GR" dirty="0"/>
          </a:p>
          <a:p>
            <a:pPr lvl="0" eaLnBrk="0" fontAlgn="base" hangingPunct="0">
              <a:spcBef>
                <a:spcPct val="0"/>
              </a:spcBef>
              <a:spcAft>
                <a:spcPct val="0"/>
              </a:spcAft>
            </a:pPr>
            <a:r>
              <a:rPr lang="en-US" dirty="0"/>
              <a:t>"similar hazards can be associated with </a:t>
            </a:r>
            <a:r>
              <a:rPr lang="en-US" dirty="0" err="1"/>
              <a:t>cisgenic</a:t>
            </a:r>
            <a:r>
              <a:rPr lang="en-US" dirty="0"/>
              <a:t> and conventionally bred plants, while novel hazards can be associated with intragenic and transgenic plants." </a:t>
            </a:r>
            <a:endParaRPr kumimoji="0" lang="en-US" sz="1800" b="0"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baseline="30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aseline="30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1" baseline="30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1" baseline="30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3000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anose="020B0604020202020204" pitchFamily="34" charset="0"/>
            </a:endParaRPr>
          </a:p>
        </p:txBody>
      </p:sp>
      <p:pic>
        <p:nvPicPr>
          <p:cNvPr id="12290" name="Picture 2" descr="EFSA logo.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86" y="1995779"/>
            <a:ext cx="2095500" cy="990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74641" y="3769118"/>
            <a:ext cx="3571875" cy="2676525"/>
          </a:xfrm>
          <a:prstGeom prst="rect">
            <a:avLst/>
          </a:prstGeom>
        </p:spPr>
      </p:pic>
      <p:sp>
        <p:nvSpPr>
          <p:cNvPr id="7" name="TextBox 6"/>
          <p:cNvSpPr txBox="1"/>
          <p:nvPr/>
        </p:nvSpPr>
        <p:spPr>
          <a:xfrm>
            <a:off x="4970834" y="3881336"/>
            <a:ext cx="6118698" cy="923330"/>
          </a:xfrm>
          <a:prstGeom prst="rect">
            <a:avLst/>
          </a:prstGeom>
          <a:noFill/>
        </p:spPr>
        <p:txBody>
          <a:bodyPr wrap="square" rtlCol="0">
            <a:spAutoFit/>
          </a:bodyPr>
          <a:lstStyle/>
          <a:p>
            <a:r>
              <a:rPr lang="el-GR" dirty="0"/>
              <a:t>Πατάτες μετά από προσβολή με </a:t>
            </a:r>
            <a:r>
              <a:rPr lang="en-US" i="1" dirty="0" err="1">
                <a:hlinkClick r:id="rId4" tooltip="Phytophthora infestans"/>
              </a:rPr>
              <a:t>Phytophthora</a:t>
            </a:r>
            <a:r>
              <a:rPr lang="en-US" i="1" dirty="0">
                <a:hlinkClick r:id="rId4" tooltip="Phytophthora infestans"/>
              </a:rPr>
              <a:t> </a:t>
            </a:r>
            <a:r>
              <a:rPr lang="en-US" i="1" dirty="0" err="1">
                <a:hlinkClick r:id="rId4" tooltip="Phytophthora infestans"/>
              </a:rPr>
              <a:t>infestans</a:t>
            </a:r>
            <a:r>
              <a:rPr lang="en-US" dirty="0"/>
              <a:t>. </a:t>
            </a:r>
            <a:r>
              <a:rPr lang="el-GR" dirty="0"/>
              <a:t>Οι </a:t>
            </a:r>
            <a:r>
              <a:rPr lang="el-GR" dirty="0" err="1"/>
              <a:t>ομογονιδιακές</a:t>
            </a:r>
            <a:r>
              <a:rPr lang="el-GR" dirty="0"/>
              <a:t> (</a:t>
            </a:r>
            <a:r>
              <a:rPr lang="en-US" dirty="0" err="1"/>
              <a:t>cisgenic</a:t>
            </a:r>
            <a:r>
              <a:rPr lang="en-US" dirty="0"/>
              <a:t>)</a:t>
            </a:r>
            <a:r>
              <a:rPr lang="el-GR" dirty="0"/>
              <a:t> είναι σε φυσιολογική κατάσταση ενώ η μη μεταλλαγμένες έχουν προσβληθεί.</a:t>
            </a:r>
          </a:p>
        </p:txBody>
      </p:sp>
    </p:spTree>
    <p:extLst>
      <p:ext uri="{BB962C8B-B14F-4D97-AF65-F5344CB8AC3E}">
        <p14:creationId xmlns:p14="http://schemas.microsoft.com/office/powerpoint/2010/main" val="185804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8083" y="2130809"/>
            <a:ext cx="9594573" cy="4524315"/>
          </a:xfrm>
          <a:prstGeom prst="rect">
            <a:avLst/>
          </a:prstGeom>
        </p:spPr>
        <p:txBody>
          <a:bodyPr wrap="square">
            <a:spAutoFit/>
          </a:bodyPr>
          <a:lstStyle/>
          <a:p>
            <a:r>
              <a:rPr lang="el-GR" dirty="0"/>
              <a:t>Για την παραγωγή των εμβολίων της γρίπης χρησιμοποιούνται αβγά κότας και η διαδικασία απαιτεί μήνες. Η </a:t>
            </a:r>
            <a:r>
              <a:rPr lang="el-GR" dirty="0" err="1"/>
              <a:t>Medicago</a:t>
            </a:r>
            <a:r>
              <a:rPr lang="el-GR" dirty="0"/>
              <a:t> έχει αποδείξει ότι μπορεί να φτάσει στο ίδιο αποτέλεσμα μέσα σε λίγες εβδομάδες από την αποκάλυψη της αλληλουχίας του γενετικού υλικού του ιού. Η αλληλουχία του ιού χρησιμοποιείται για να συντεθούν τα μόρια DNA που θα περάσουν στα φυτά με τη βοήθεια του </a:t>
            </a:r>
            <a:r>
              <a:rPr lang="el-GR" dirty="0" err="1"/>
              <a:t>Agrobacterium</a:t>
            </a:r>
            <a:r>
              <a:rPr lang="el-GR" dirty="0"/>
              <a:t>. </a:t>
            </a:r>
          </a:p>
          <a:p>
            <a:r>
              <a:rPr lang="el-GR" dirty="0"/>
              <a:t>Η </a:t>
            </a:r>
            <a:r>
              <a:rPr lang="el-GR" dirty="0" err="1"/>
              <a:t>Medicago</a:t>
            </a:r>
            <a:r>
              <a:rPr lang="el-GR" dirty="0"/>
              <a:t> χρηματοδοτείται από τον αμερικανικό στρατό προκειμένου να αναπτύξει και να δοκιμάσει μεθόδους ταχείας παραγωγής εμβολίων για την περίπτωση που ο ιός της γρίπης των πτηνών αρχίσει να μεταδίδεται από άνθρωπο σε άνθρωπο. </a:t>
            </a:r>
            <a:r>
              <a:rPr lang="el-GR" dirty="0" err="1"/>
              <a:t>Εχει</a:t>
            </a:r>
            <a:r>
              <a:rPr lang="el-GR" dirty="0"/>
              <a:t> ήδη χτίσει ένα εργοστάσιο στη Βόρεια Καρολίνα το οποίο είναι ικανό να παράγει 10 εκατομμύρια δόσεις εμβολίου σε έναν μήνα. </a:t>
            </a:r>
            <a:endParaRPr lang="en-US" dirty="0"/>
          </a:p>
          <a:p>
            <a:r>
              <a:rPr lang="el-GR" dirty="0"/>
              <a:t>Ο </a:t>
            </a:r>
            <a:r>
              <a:rPr lang="el-GR" dirty="0" err="1"/>
              <a:t>Andy</a:t>
            </a:r>
            <a:r>
              <a:rPr lang="el-GR" dirty="0"/>
              <a:t> </a:t>
            </a:r>
            <a:r>
              <a:rPr lang="el-GR" dirty="0" err="1"/>
              <a:t>Sheldon</a:t>
            </a:r>
            <a:r>
              <a:rPr lang="el-GR" dirty="0"/>
              <a:t>, διευθυντής της </a:t>
            </a:r>
            <a:r>
              <a:rPr lang="el-GR" dirty="0" err="1"/>
              <a:t>Medicago</a:t>
            </a:r>
            <a:r>
              <a:rPr lang="el-GR" dirty="0"/>
              <a:t>, ισχυρίζεται ότι η φυτική μέθοδος δεν είναι μόνο ταχύτερη αλλά και 10-20 φορές φθηνότερη από τους κλασικούς τρόπους παραγωγής εμβολίων. Αυτό σημαίνει ότι κάποια μέρα η τεχνολογία αυτή θα μπορούσε να χρησιμοποιηθεί και για την παραγωγή των κοινών εμβολίων κατά της γρίπης, ίσως και για την παραγωγή άλλων πρωτεϊνών. Η </a:t>
            </a:r>
            <a:r>
              <a:rPr lang="el-GR" dirty="0" err="1"/>
              <a:t>Medicago</a:t>
            </a:r>
            <a:r>
              <a:rPr lang="el-GR" dirty="0"/>
              <a:t> έχει εξετάσει τα σχετικά δεδομένα και θεωρεί ότι η εντός θερμοκηπίων παραγωγή φαρμάκων μπορεί να είναι συμφέρουσα. </a:t>
            </a:r>
          </a:p>
        </p:txBody>
      </p:sp>
      <p:pic>
        <p:nvPicPr>
          <p:cNvPr id="3" name="Picture 2"/>
          <p:cNvPicPr>
            <a:picLocks noChangeAspect="1"/>
          </p:cNvPicPr>
          <p:nvPr/>
        </p:nvPicPr>
        <p:blipFill rotWithShape="1">
          <a:blip r:embed="rId2"/>
          <a:srcRect t="12808" b="77472"/>
          <a:stretch/>
        </p:blipFill>
        <p:spPr>
          <a:xfrm>
            <a:off x="0" y="620201"/>
            <a:ext cx="11343501" cy="620203"/>
          </a:xfrm>
          <a:prstGeom prst="rect">
            <a:avLst/>
          </a:prstGeom>
        </p:spPr>
      </p:pic>
    </p:spTree>
    <p:extLst>
      <p:ext uri="{BB962C8B-B14F-4D97-AF65-F5344CB8AC3E}">
        <p14:creationId xmlns:p14="http://schemas.microsoft.com/office/powerpoint/2010/main" val="3148774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3054" y="1264460"/>
            <a:ext cx="1877437" cy="369332"/>
          </a:xfrm>
          <a:prstGeom prst="rect">
            <a:avLst/>
          </a:prstGeom>
        </p:spPr>
        <p:txBody>
          <a:bodyPr wrap="none">
            <a:spAutoFit/>
          </a:bodyPr>
          <a:lstStyle/>
          <a:p>
            <a:r>
              <a:rPr lang="en-US" dirty="0" err="1"/>
              <a:t>Heberbiovac</a:t>
            </a:r>
            <a:r>
              <a:rPr lang="en-US" dirty="0"/>
              <a:t>-HB</a:t>
            </a:r>
            <a:endParaRPr lang="el-GR" dirty="0"/>
          </a:p>
        </p:txBody>
      </p:sp>
      <p:sp>
        <p:nvSpPr>
          <p:cNvPr id="3" name="Rectangle 2"/>
          <p:cNvSpPr/>
          <p:nvPr/>
        </p:nvSpPr>
        <p:spPr>
          <a:xfrm>
            <a:off x="1118551" y="1967925"/>
            <a:ext cx="6071217" cy="4524315"/>
          </a:xfrm>
          <a:prstGeom prst="rect">
            <a:avLst/>
          </a:prstGeom>
        </p:spPr>
        <p:txBody>
          <a:bodyPr wrap="square">
            <a:spAutoFit/>
          </a:bodyPr>
          <a:lstStyle/>
          <a:p>
            <a:r>
              <a:rPr lang="el-GR" dirty="0" err="1"/>
              <a:t>Ενα</a:t>
            </a:r>
            <a:r>
              <a:rPr lang="el-GR" dirty="0"/>
              <a:t> από αυτά φτιάχνεται στην Κούβα, της οποίας το Κέντρο για τη γενετική Μηχανική και τη Βιοτεχνολογία στην Αβάνα δημιούργησε ένα πρωτοποριακό εμβόλιο για την ηπατίτιδα Β. Το εμβόλιο ονομάζεται </a:t>
            </a:r>
            <a:r>
              <a:rPr lang="el-GR" dirty="0" err="1"/>
              <a:t>Heberbiovac</a:t>
            </a:r>
            <a:r>
              <a:rPr lang="el-GR" dirty="0"/>
              <a:t>-HB και εξάγεται σε περισσότερες από 30 χώρες. Το ενεργό συστατικό του εμβολίου καθαρίζεται με τη βοήθεια ενός αντισώματος το οποίο δημιουργούνταν σε πειραματόζωα. Το 2006 το Κέντρο άρχισε να χρησιμοποιεί για τον καθαρισμό του ενεργού συστατικού του εμβολίου ένα αντίσωμα που παράγεται από φυτά. Για την ακρίβεια, από φυτά καπνού τα οποία καλλιεργούνται μέσα σε θερμοκήπια και μάλιστα με ένα σύστημα που δεν απαιτεί παρουσία χώματος. Η αλλαγή αυτή είχε ως αποτέλεσμα να μειώσει το κόστος και να αυξήσει την παραγωγή του εμβολίου, </a:t>
            </a:r>
            <a:r>
              <a:rPr lang="el-GR" dirty="0" err="1"/>
              <a:t>σώζoντας</a:t>
            </a:r>
            <a:r>
              <a:rPr lang="el-GR" dirty="0"/>
              <a:t> ταυτόχρονα τις ζωές χιλιάδων </a:t>
            </a:r>
            <a:r>
              <a:rPr lang="el-GR" dirty="0" err="1"/>
              <a:t>πειραματοζώων</a:t>
            </a:r>
            <a:endParaRPr lang="el-GR" dirty="0"/>
          </a:p>
        </p:txBody>
      </p:sp>
      <p:pic>
        <p:nvPicPr>
          <p:cNvPr id="4" name="Picture 3"/>
          <p:cNvPicPr>
            <a:picLocks noChangeAspect="1"/>
          </p:cNvPicPr>
          <p:nvPr/>
        </p:nvPicPr>
        <p:blipFill rotWithShape="1">
          <a:blip r:embed="rId2"/>
          <a:srcRect l="28870" t="16964" r="32306"/>
          <a:stretch/>
        </p:blipFill>
        <p:spPr>
          <a:xfrm>
            <a:off x="7259542" y="1192696"/>
            <a:ext cx="4405022" cy="5299544"/>
          </a:xfrm>
          <a:prstGeom prst="rect">
            <a:avLst/>
          </a:prstGeom>
        </p:spPr>
      </p:pic>
    </p:spTree>
    <p:extLst>
      <p:ext uri="{BB962C8B-B14F-4D97-AF65-F5344CB8AC3E}">
        <p14:creationId xmlns:p14="http://schemas.microsoft.com/office/powerpoint/2010/main" val="3238307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3613" y="1404555"/>
            <a:ext cx="8966421" cy="923330"/>
          </a:xfrm>
          <a:prstGeom prst="rect">
            <a:avLst/>
          </a:prstGeom>
        </p:spPr>
        <p:txBody>
          <a:bodyPr wrap="square">
            <a:spAutoFit/>
          </a:bodyPr>
          <a:lstStyle/>
          <a:p>
            <a:r>
              <a:rPr lang="en-US" dirty="0"/>
              <a:t>In 2006 Dow </a:t>
            </a:r>
            <a:r>
              <a:rPr lang="en-US" dirty="0" err="1"/>
              <a:t>AgroSciences</a:t>
            </a:r>
            <a:r>
              <a:rPr lang="en-US" dirty="0"/>
              <a:t> received USDA approval to market a vaccine for poultry against Newcastle disease, produced in plant cell culture - the first plant-produced vaccine approved in the U.S</a:t>
            </a:r>
            <a:endParaRPr lang="el-GR" dirty="0"/>
          </a:p>
        </p:txBody>
      </p:sp>
      <p:pic>
        <p:nvPicPr>
          <p:cNvPr id="1026" name="Picture 2" descr="Dow AgroSciences Company Logo Updated in 2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467" y="3499272"/>
            <a:ext cx="4191614" cy="5781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827993" y="5169645"/>
            <a:ext cx="1657350" cy="1133475"/>
          </a:xfrm>
          <a:prstGeom prst="rect">
            <a:avLst/>
          </a:prstGeom>
        </p:spPr>
      </p:pic>
      <p:sp>
        <p:nvSpPr>
          <p:cNvPr id="6" name="Title 1"/>
          <p:cNvSpPr txBox="1">
            <a:spLocks/>
          </p:cNvSpPr>
          <p:nvPr/>
        </p:nvSpPr>
        <p:spPr>
          <a:xfrm>
            <a:off x="0" y="295866"/>
            <a:ext cx="10750163"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400" b="1" kern="0" dirty="0">
                <a:solidFill>
                  <a:schemeClr val="bg1"/>
                </a:solidFill>
              </a:rPr>
              <a:t>Το πρώτο βιοτεχνολογικό φάρμακο</a:t>
            </a:r>
            <a:r>
              <a:rPr lang="en-US" sz="2400" b="1" kern="0" dirty="0">
                <a:solidFill>
                  <a:schemeClr val="bg1"/>
                </a:solidFill>
              </a:rPr>
              <a:t> </a:t>
            </a:r>
            <a:r>
              <a:rPr lang="el-GR" sz="2400" b="1" kern="0" dirty="0">
                <a:solidFill>
                  <a:schemeClr val="bg1"/>
                </a:solidFill>
              </a:rPr>
              <a:t>για ζώα κατά της </a:t>
            </a:r>
            <a:r>
              <a:rPr lang="el-GR" sz="2400" b="1" dirty="0" err="1">
                <a:solidFill>
                  <a:schemeClr val="bg1"/>
                </a:solidFill>
              </a:rPr>
              <a:t>ψευδοπανώλης</a:t>
            </a:r>
            <a:r>
              <a:rPr lang="el-GR" sz="2400" b="1" dirty="0">
                <a:solidFill>
                  <a:schemeClr val="bg1"/>
                </a:solidFill>
              </a:rPr>
              <a:t> των πουλερικών </a:t>
            </a:r>
            <a:r>
              <a:rPr lang="el-GR" sz="2400" b="1" kern="0" dirty="0">
                <a:solidFill>
                  <a:schemeClr val="bg1"/>
                </a:solidFill>
              </a:rPr>
              <a:t>από γενετικά τροποποιημένα φυτά</a:t>
            </a:r>
            <a:endParaRPr lang="en-GB" sz="2400" b="1" kern="0" dirty="0">
              <a:solidFill>
                <a:schemeClr val="bg1"/>
              </a:solidFill>
            </a:endParaRPr>
          </a:p>
        </p:txBody>
      </p:sp>
      <p:pic>
        <p:nvPicPr>
          <p:cNvPr id="5" name="Picture 4"/>
          <p:cNvPicPr>
            <a:picLocks noChangeAspect="1"/>
          </p:cNvPicPr>
          <p:nvPr/>
        </p:nvPicPr>
        <p:blipFill rotWithShape="1">
          <a:blip r:embed="rId4"/>
          <a:srcRect l="21440" t="14003" r="35107" b="3799"/>
          <a:stretch/>
        </p:blipFill>
        <p:spPr>
          <a:xfrm>
            <a:off x="6722077" y="2078782"/>
            <a:ext cx="4374292" cy="4654379"/>
          </a:xfrm>
          <a:prstGeom prst="rect">
            <a:avLst/>
          </a:prstGeom>
        </p:spPr>
      </p:pic>
    </p:spTree>
    <p:extLst>
      <p:ext uri="{BB962C8B-B14F-4D97-AF65-F5344CB8AC3E}">
        <p14:creationId xmlns:p14="http://schemas.microsoft.com/office/powerpoint/2010/main" val="1401370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9910" y="5736455"/>
            <a:ext cx="6921960" cy="646331"/>
          </a:xfrm>
          <a:prstGeom prst="rect">
            <a:avLst/>
          </a:prstGeom>
        </p:spPr>
        <p:txBody>
          <a:bodyPr wrap="square">
            <a:spAutoFit/>
          </a:bodyPr>
          <a:lstStyle/>
          <a:p>
            <a:r>
              <a:rPr lang="en-US" dirty="0" err="1"/>
              <a:t>Maxmen</a:t>
            </a:r>
            <a:r>
              <a:rPr lang="en-US" dirty="0"/>
              <a:t>, Amy (2 may 2012) First plant-made drug on the market Nature, Biology &amp; Biotechnology, Industry</a:t>
            </a:r>
            <a:r>
              <a:rPr lang="el-GR" dirty="0"/>
              <a:t>.</a:t>
            </a:r>
          </a:p>
        </p:txBody>
      </p:sp>
      <p:pic>
        <p:nvPicPr>
          <p:cNvPr id="3" name="Picture 2"/>
          <p:cNvPicPr>
            <a:picLocks noChangeAspect="1"/>
          </p:cNvPicPr>
          <p:nvPr/>
        </p:nvPicPr>
        <p:blipFill>
          <a:blip r:embed="rId2"/>
          <a:stretch>
            <a:fillRect/>
          </a:stretch>
        </p:blipFill>
        <p:spPr>
          <a:xfrm>
            <a:off x="630270" y="1899020"/>
            <a:ext cx="3484529" cy="2323019"/>
          </a:xfrm>
          <a:prstGeom prst="rect">
            <a:avLst/>
          </a:prstGeom>
        </p:spPr>
      </p:pic>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Το πρώτο βιοτεχνολογικό φάρμακο από γενετικά τροποποιημένα φυτά</a:t>
            </a:r>
            <a:endParaRPr lang="en-GB" sz="2800" b="1" kern="0" dirty="0">
              <a:solidFill>
                <a:schemeClr val="bg1"/>
              </a:solidFill>
            </a:endParaRPr>
          </a:p>
        </p:txBody>
      </p:sp>
      <p:sp>
        <p:nvSpPr>
          <p:cNvPr id="5" name="Rectangle 4"/>
          <p:cNvSpPr/>
          <p:nvPr/>
        </p:nvSpPr>
        <p:spPr>
          <a:xfrm>
            <a:off x="4809910" y="2077983"/>
            <a:ext cx="6805986" cy="3139321"/>
          </a:xfrm>
          <a:prstGeom prst="rect">
            <a:avLst/>
          </a:prstGeom>
        </p:spPr>
        <p:txBody>
          <a:bodyPr wrap="square">
            <a:spAutoFit/>
          </a:bodyPr>
          <a:lstStyle/>
          <a:p>
            <a:pPr marL="285750" indent="-285750">
              <a:buFont typeface="Arial" panose="020B0604020202020204" pitchFamily="34" charset="0"/>
              <a:buChar char="•"/>
            </a:pPr>
            <a:r>
              <a:rPr lang="en-US" dirty="0" err="1"/>
              <a:t>Elelyso</a:t>
            </a:r>
            <a:r>
              <a:rPr lang="en-US" dirty="0"/>
              <a:t> (</a:t>
            </a:r>
            <a:r>
              <a:rPr lang="el-GR" dirty="0" err="1"/>
              <a:t>ταλιγλουκεράση</a:t>
            </a:r>
            <a:r>
              <a:rPr lang="el-GR" dirty="0"/>
              <a:t> άλφα)</a:t>
            </a:r>
          </a:p>
          <a:p>
            <a:pPr marL="285750" indent="-285750">
              <a:buFont typeface="Arial" panose="020B0604020202020204" pitchFamily="34" charset="0"/>
              <a:buChar char="•"/>
            </a:pPr>
            <a:r>
              <a:rPr lang="el-GR" dirty="0"/>
              <a:t>Εγκρίθηκε από τον </a:t>
            </a:r>
            <a:r>
              <a:rPr lang="en-US" dirty="0"/>
              <a:t>FDA </a:t>
            </a:r>
            <a:r>
              <a:rPr lang="el-GR" dirty="0"/>
              <a:t>το 2012 για την ασθένεια του </a:t>
            </a:r>
            <a:r>
              <a:rPr lang="en-US" dirty="0" err="1">
                <a:hlinkClick r:id="rId3"/>
              </a:rPr>
              <a:t>Gaucher</a:t>
            </a:r>
            <a:endParaRPr lang="el-GR" dirty="0"/>
          </a:p>
          <a:p>
            <a:pPr marL="273050"/>
            <a:r>
              <a:rPr lang="el-GR" dirty="0"/>
              <a:t> που είναι μια σπάνια γενετική διαταραχή που προκαλεί την παθολογική συσσώρευση λίπους μέσα στα κύτταρα και τα όργανα. </a:t>
            </a:r>
            <a:r>
              <a:rPr lang="en-US" dirty="0"/>
              <a:t> </a:t>
            </a:r>
            <a:endParaRPr lang="el-GR" dirty="0"/>
          </a:p>
          <a:p>
            <a:pPr marL="273050" indent="-273050">
              <a:buFont typeface="Arial" panose="020B0604020202020204" pitchFamily="34" charset="0"/>
              <a:buChar char="•"/>
            </a:pPr>
            <a:r>
              <a:rPr lang="el-GR" dirty="0"/>
              <a:t>Το φάρμακο, το οποίο παράγεται από τροποποιημένα καρότα, είναι το φυσιολογικό ανθρώπινο ένζυμο που λείπει από τους ασθενείς. </a:t>
            </a:r>
          </a:p>
          <a:p>
            <a:pPr marL="273050" indent="-273050">
              <a:buFont typeface="Arial" panose="020B0604020202020204" pitchFamily="34" charset="0"/>
              <a:buChar char="•"/>
            </a:pPr>
            <a:r>
              <a:rPr lang="el-GR" dirty="0"/>
              <a:t>Αναμένεται τώρα να είναι 75% φθηνότερο σε σχέση με το δημοφιλέστερο από τα δύο υφιστάμενα φάρμακα.</a:t>
            </a:r>
          </a:p>
          <a:p>
            <a:endParaRPr lang="el-GR" dirty="0"/>
          </a:p>
        </p:txBody>
      </p:sp>
      <p:pic>
        <p:nvPicPr>
          <p:cNvPr id="6" name="Picture 5"/>
          <p:cNvPicPr>
            <a:picLocks noChangeAspect="1"/>
          </p:cNvPicPr>
          <p:nvPr/>
        </p:nvPicPr>
        <p:blipFill>
          <a:blip r:embed="rId4"/>
          <a:stretch>
            <a:fillRect/>
          </a:stretch>
        </p:blipFill>
        <p:spPr>
          <a:xfrm>
            <a:off x="630269" y="4366280"/>
            <a:ext cx="3484529" cy="1808636"/>
          </a:xfrm>
          <a:prstGeom prst="rect">
            <a:avLst/>
          </a:prstGeom>
        </p:spPr>
      </p:pic>
      <p:pic>
        <p:nvPicPr>
          <p:cNvPr id="7" name="Picture 6"/>
          <p:cNvPicPr>
            <a:picLocks noChangeAspect="1"/>
          </p:cNvPicPr>
          <p:nvPr/>
        </p:nvPicPr>
        <p:blipFill>
          <a:blip r:embed="rId5"/>
          <a:stretch>
            <a:fillRect/>
          </a:stretch>
        </p:blipFill>
        <p:spPr>
          <a:xfrm>
            <a:off x="2231080" y="3577346"/>
            <a:ext cx="2457450" cy="1143000"/>
          </a:xfrm>
          <a:prstGeom prst="rect">
            <a:avLst/>
          </a:prstGeom>
        </p:spPr>
      </p:pic>
      <p:sp>
        <p:nvSpPr>
          <p:cNvPr id="8" name="Rectangle 7"/>
          <p:cNvSpPr/>
          <p:nvPr/>
        </p:nvSpPr>
        <p:spPr>
          <a:xfrm>
            <a:off x="5131250" y="5104315"/>
            <a:ext cx="4711611" cy="369332"/>
          </a:xfrm>
          <a:prstGeom prst="rect">
            <a:avLst/>
          </a:prstGeom>
        </p:spPr>
        <p:txBody>
          <a:bodyPr wrap="none">
            <a:spAutoFit/>
          </a:bodyPr>
          <a:lstStyle/>
          <a:p>
            <a:r>
              <a:rPr lang="en-US" dirty="0">
                <a:hlinkClick r:id="rId6"/>
              </a:rPr>
              <a:t>http://www.elelyso.com/how-elelyso-is-made</a:t>
            </a:r>
            <a:endParaRPr lang="el-GR" dirty="0"/>
          </a:p>
        </p:txBody>
      </p:sp>
    </p:spTree>
    <p:extLst>
      <p:ext uri="{BB962C8B-B14F-4D97-AF65-F5344CB8AC3E}">
        <p14:creationId xmlns:p14="http://schemas.microsoft.com/office/powerpoint/2010/main" val="1067139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9910" y="5736455"/>
            <a:ext cx="6921960" cy="646331"/>
          </a:xfrm>
          <a:prstGeom prst="rect">
            <a:avLst/>
          </a:prstGeom>
        </p:spPr>
        <p:txBody>
          <a:bodyPr wrap="square">
            <a:spAutoFit/>
          </a:bodyPr>
          <a:lstStyle/>
          <a:p>
            <a:r>
              <a:rPr lang="en-US" dirty="0" err="1"/>
              <a:t>Maxmen</a:t>
            </a:r>
            <a:r>
              <a:rPr lang="en-US" dirty="0"/>
              <a:t>, Amy (2 may 2012) First plant-made drug on the market Nature, Biology &amp; Biotechnology, Industry</a:t>
            </a:r>
            <a:r>
              <a:rPr lang="el-GR" dirty="0"/>
              <a:t>.</a:t>
            </a:r>
          </a:p>
        </p:txBody>
      </p:sp>
      <p:pic>
        <p:nvPicPr>
          <p:cNvPr id="3" name="Picture 2"/>
          <p:cNvPicPr>
            <a:picLocks noChangeAspect="1"/>
          </p:cNvPicPr>
          <p:nvPr/>
        </p:nvPicPr>
        <p:blipFill>
          <a:blip r:embed="rId2"/>
          <a:stretch>
            <a:fillRect/>
          </a:stretch>
        </p:blipFill>
        <p:spPr>
          <a:xfrm>
            <a:off x="630270" y="1899020"/>
            <a:ext cx="3484529" cy="2323019"/>
          </a:xfrm>
          <a:prstGeom prst="rect">
            <a:avLst/>
          </a:prstGeom>
        </p:spPr>
      </p:pic>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Το πρώτο βιοτεχνολογικό φάρμακο από γενετικά τροποποιημένα φυτά</a:t>
            </a:r>
            <a:endParaRPr lang="en-GB" sz="2800" b="1" kern="0" dirty="0">
              <a:solidFill>
                <a:schemeClr val="bg1"/>
              </a:solidFill>
            </a:endParaRPr>
          </a:p>
        </p:txBody>
      </p:sp>
      <p:pic>
        <p:nvPicPr>
          <p:cNvPr id="6" name="Picture 5"/>
          <p:cNvPicPr>
            <a:picLocks noChangeAspect="1"/>
          </p:cNvPicPr>
          <p:nvPr/>
        </p:nvPicPr>
        <p:blipFill>
          <a:blip r:embed="rId3"/>
          <a:stretch>
            <a:fillRect/>
          </a:stretch>
        </p:blipFill>
        <p:spPr>
          <a:xfrm>
            <a:off x="630269" y="4366280"/>
            <a:ext cx="3484529" cy="1808636"/>
          </a:xfrm>
          <a:prstGeom prst="rect">
            <a:avLst/>
          </a:prstGeom>
        </p:spPr>
      </p:pic>
      <p:pic>
        <p:nvPicPr>
          <p:cNvPr id="7" name="Picture 6"/>
          <p:cNvPicPr>
            <a:picLocks noChangeAspect="1"/>
          </p:cNvPicPr>
          <p:nvPr/>
        </p:nvPicPr>
        <p:blipFill>
          <a:blip r:embed="rId4"/>
          <a:stretch>
            <a:fillRect/>
          </a:stretch>
        </p:blipFill>
        <p:spPr>
          <a:xfrm>
            <a:off x="2231080" y="3577346"/>
            <a:ext cx="2457450" cy="1143000"/>
          </a:xfrm>
          <a:prstGeom prst="rect">
            <a:avLst/>
          </a:prstGeom>
        </p:spPr>
      </p:pic>
      <p:sp>
        <p:nvSpPr>
          <p:cNvPr id="8" name="Rectangle 7"/>
          <p:cNvSpPr/>
          <p:nvPr/>
        </p:nvSpPr>
        <p:spPr>
          <a:xfrm>
            <a:off x="5131250" y="5104315"/>
            <a:ext cx="4711611" cy="369332"/>
          </a:xfrm>
          <a:prstGeom prst="rect">
            <a:avLst/>
          </a:prstGeom>
        </p:spPr>
        <p:txBody>
          <a:bodyPr wrap="none">
            <a:spAutoFit/>
          </a:bodyPr>
          <a:lstStyle/>
          <a:p>
            <a:r>
              <a:rPr lang="en-US" dirty="0">
                <a:hlinkClick r:id="rId5"/>
              </a:rPr>
              <a:t>http://www.elelyso.com/how-elelyso-is-made</a:t>
            </a:r>
            <a:endParaRPr lang="el-GR" dirty="0"/>
          </a:p>
        </p:txBody>
      </p:sp>
      <p:sp>
        <p:nvSpPr>
          <p:cNvPr id="9" name="Rectangle 8"/>
          <p:cNvSpPr/>
          <p:nvPr/>
        </p:nvSpPr>
        <p:spPr>
          <a:xfrm>
            <a:off x="4809910" y="1840522"/>
            <a:ext cx="6096000" cy="2862322"/>
          </a:xfrm>
          <a:prstGeom prst="rect">
            <a:avLst/>
          </a:prstGeom>
        </p:spPr>
        <p:txBody>
          <a:bodyPr>
            <a:spAutoFit/>
          </a:bodyPr>
          <a:lstStyle/>
          <a:p>
            <a:r>
              <a:rPr lang="el-GR" dirty="0"/>
              <a:t>Η κολοσσιαία Pfizer έχει λάβει την έγκριση για την τεχνολογία της </a:t>
            </a:r>
            <a:r>
              <a:rPr lang="el-GR" dirty="0" err="1"/>
              <a:t>Protalix</a:t>
            </a:r>
            <a:r>
              <a:rPr lang="el-GR" dirty="0"/>
              <a:t> και έτσι η </a:t>
            </a:r>
            <a:r>
              <a:rPr lang="el-GR" dirty="0" err="1"/>
              <a:t>taliglucerase-alpha</a:t>
            </a:r>
            <a:r>
              <a:rPr lang="el-GR" dirty="0"/>
              <a:t> θα είναι το πρώτο φάρμακο που αναπτύχθηκε με αυτόν τον τρόπο.</a:t>
            </a:r>
            <a:endParaRPr lang="en-US" dirty="0"/>
          </a:p>
          <a:p>
            <a:endParaRPr lang="en-US" dirty="0"/>
          </a:p>
          <a:p>
            <a:r>
              <a:rPr lang="el-GR" dirty="0"/>
              <a:t> Ωστόσο, το όνειρο παραγωγής φθηνών φαρμάκων παραμένει μακρινό: με ένα κόστος της τάξεως των 150.000 δολαρίων τον χρόνο η </a:t>
            </a:r>
            <a:r>
              <a:rPr lang="el-GR" dirty="0" err="1"/>
              <a:t>taliglucerase-alpha</a:t>
            </a:r>
            <a:r>
              <a:rPr lang="el-GR" dirty="0"/>
              <a:t> είναι φθηνότερη από το ανταγωνιστικό φάρμακο, αλλά κανείς δεν θα μπορούσε να την περιγράψει ως φθηνή.</a:t>
            </a:r>
          </a:p>
        </p:txBody>
      </p:sp>
    </p:spTree>
    <p:extLst>
      <p:ext uri="{BB962C8B-B14F-4D97-AF65-F5344CB8AC3E}">
        <p14:creationId xmlns:p14="http://schemas.microsoft.com/office/powerpoint/2010/main" val="2817736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n-US" sz="2800" b="1" kern="0" dirty="0">
                <a:solidFill>
                  <a:schemeClr val="bg1"/>
                </a:solidFill>
              </a:rPr>
              <a:t>B</a:t>
            </a:r>
            <a:r>
              <a:rPr lang="el-GR" sz="2800" b="1" kern="0" dirty="0" err="1">
                <a:solidFill>
                  <a:schemeClr val="bg1"/>
                </a:solidFill>
              </a:rPr>
              <a:t>ιοτεχνολογικά</a:t>
            </a:r>
            <a:r>
              <a:rPr lang="el-GR" sz="2800" b="1" kern="0" dirty="0">
                <a:solidFill>
                  <a:schemeClr val="bg1"/>
                </a:solidFill>
              </a:rPr>
              <a:t> φάρμακα από γενετικά τροποποιημένα φυτά</a:t>
            </a:r>
            <a:endParaRPr lang="en-GB" sz="2800" b="1" kern="0" dirty="0">
              <a:solidFill>
                <a:schemeClr val="bg1"/>
              </a:solidFill>
            </a:endParaRPr>
          </a:p>
        </p:txBody>
      </p:sp>
      <p:pic>
        <p:nvPicPr>
          <p:cNvPr id="8" name="Picture 7"/>
          <p:cNvPicPr>
            <a:picLocks noChangeAspect="1"/>
          </p:cNvPicPr>
          <p:nvPr/>
        </p:nvPicPr>
        <p:blipFill>
          <a:blip r:embed="rId2"/>
          <a:stretch>
            <a:fillRect/>
          </a:stretch>
        </p:blipFill>
        <p:spPr>
          <a:xfrm>
            <a:off x="5081587" y="1639887"/>
            <a:ext cx="3450299" cy="1490663"/>
          </a:xfrm>
          <a:prstGeom prst="rect">
            <a:avLst/>
          </a:prstGeom>
        </p:spPr>
      </p:pic>
      <p:pic>
        <p:nvPicPr>
          <p:cNvPr id="9" name="Picture 8"/>
          <p:cNvPicPr>
            <a:picLocks noChangeAspect="1"/>
          </p:cNvPicPr>
          <p:nvPr/>
        </p:nvPicPr>
        <p:blipFill>
          <a:blip r:embed="rId3"/>
          <a:stretch>
            <a:fillRect/>
          </a:stretch>
        </p:blipFill>
        <p:spPr>
          <a:xfrm>
            <a:off x="1570417" y="3534771"/>
            <a:ext cx="2270042" cy="1705971"/>
          </a:xfrm>
          <a:prstGeom prst="rect">
            <a:avLst/>
          </a:prstGeom>
        </p:spPr>
      </p:pic>
      <p:sp>
        <p:nvSpPr>
          <p:cNvPr id="10" name="TextBox 9"/>
          <p:cNvSpPr txBox="1"/>
          <p:nvPr/>
        </p:nvSpPr>
        <p:spPr>
          <a:xfrm>
            <a:off x="1524000" y="5588000"/>
            <a:ext cx="2273300" cy="923330"/>
          </a:xfrm>
          <a:prstGeom prst="rect">
            <a:avLst/>
          </a:prstGeom>
          <a:noFill/>
        </p:spPr>
        <p:txBody>
          <a:bodyPr wrap="square" rtlCol="0">
            <a:spAutoFit/>
          </a:bodyPr>
          <a:lstStyle/>
          <a:p>
            <a:r>
              <a:rPr lang="en-US" dirty="0" err="1"/>
              <a:t>Lemna</a:t>
            </a:r>
            <a:r>
              <a:rPr lang="el-GR" dirty="0"/>
              <a:t> </a:t>
            </a:r>
            <a:r>
              <a:rPr lang="en-US" dirty="0"/>
              <a:t>sp. </a:t>
            </a:r>
          </a:p>
          <a:p>
            <a:endParaRPr lang="en-US" dirty="0"/>
          </a:p>
          <a:p>
            <a:r>
              <a:rPr lang="el-GR" dirty="0"/>
              <a:t>Υδρόβια φυτά</a:t>
            </a:r>
          </a:p>
        </p:txBody>
      </p:sp>
      <p:sp>
        <p:nvSpPr>
          <p:cNvPr id="11" name="TextBox 10"/>
          <p:cNvSpPr txBox="1"/>
          <p:nvPr/>
        </p:nvSpPr>
        <p:spPr>
          <a:xfrm>
            <a:off x="4967287" y="3534771"/>
            <a:ext cx="44704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1997 </a:t>
            </a:r>
            <a:r>
              <a:rPr lang="el-GR" dirty="0"/>
              <a:t>ξεκίνησε με 190 Μ</a:t>
            </a:r>
            <a:r>
              <a:rPr lang="en-US" dirty="0"/>
              <a:t>$</a:t>
            </a:r>
          </a:p>
          <a:p>
            <a:pPr marL="285750" indent="-285750">
              <a:buFont typeface="Arial" panose="020B0604020202020204" pitchFamily="34" charset="0"/>
              <a:buChar char="•"/>
            </a:pPr>
            <a:r>
              <a:rPr lang="el-GR" dirty="0"/>
              <a:t>Ανέπτυξε την πλατφόρμα </a:t>
            </a:r>
            <a:r>
              <a:rPr lang="en-US" dirty="0"/>
              <a:t>LEX</a:t>
            </a:r>
            <a:r>
              <a:rPr lang="el-GR" dirty="0"/>
              <a:t> για την παραγωγή </a:t>
            </a:r>
            <a:r>
              <a:rPr lang="el-GR" dirty="0" err="1"/>
              <a:t>ανασυνδιασμένων</a:t>
            </a:r>
            <a:r>
              <a:rPr lang="el-GR" dirty="0"/>
              <a:t> πρωτεϊνών σε φυτικά κύτταρα </a:t>
            </a:r>
            <a:r>
              <a:rPr lang="en-US" dirty="0" err="1"/>
              <a:t>Lemna</a:t>
            </a:r>
            <a:endParaRPr lang="en-US" dirty="0"/>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2012 </a:t>
            </a:r>
            <a:r>
              <a:rPr lang="el-GR" dirty="0"/>
              <a:t> έκλεισε λόγω πτώχευσης</a:t>
            </a:r>
          </a:p>
        </p:txBody>
      </p:sp>
    </p:spTree>
    <p:extLst>
      <p:ext uri="{BB962C8B-B14F-4D97-AF65-F5344CB8AC3E}">
        <p14:creationId xmlns:p14="http://schemas.microsoft.com/office/powerpoint/2010/main" val="865061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n-US" sz="2800" b="1" kern="0" dirty="0">
                <a:solidFill>
                  <a:schemeClr val="bg1"/>
                </a:solidFill>
              </a:rPr>
              <a:t>B</a:t>
            </a:r>
            <a:r>
              <a:rPr lang="el-GR" sz="2800" b="1" kern="0" dirty="0" err="1">
                <a:solidFill>
                  <a:schemeClr val="bg1"/>
                </a:solidFill>
              </a:rPr>
              <a:t>ιοτεχνολογική</a:t>
            </a:r>
            <a:r>
              <a:rPr lang="el-GR" sz="2800" b="1" kern="0" dirty="0">
                <a:solidFill>
                  <a:schemeClr val="bg1"/>
                </a:solidFill>
              </a:rPr>
              <a:t> βιομηχανία</a:t>
            </a:r>
            <a:endParaRPr lang="en-GB" sz="2800" b="1" kern="0" dirty="0">
              <a:solidFill>
                <a:schemeClr val="bg1"/>
              </a:solidFill>
            </a:endParaRPr>
          </a:p>
        </p:txBody>
      </p:sp>
      <p:sp>
        <p:nvSpPr>
          <p:cNvPr id="3" name="New shape">
            <a:extLst>
              <a:ext uri="{FF2B5EF4-FFF2-40B4-BE49-F238E27FC236}">
                <a16:creationId xmlns:a16="http://schemas.microsoft.com/office/drawing/2014/main" id="{CF8B83F8-1974-35E1-C591-1C92AF3FD87D}"/>
              </a:ext>
            </a:extLst>
          </p:cNvPr>
          <p:cNvSpPr/>
          <p:nvPr/>
        </p:nvSpPr>
        <p:spPr>
          <a:xfrm>
            <a:off x="10868400" y="6465600"/>
            <a:ext cx="752400" cy="1548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New shape">
            <a:extLst>
              <a:ext uri="{FF2B5EF4-FFF2-40B4-BE49-F238E27FC236}">
                <a16:creationId xmlns:a16="http://schemas.microsoft.com/office/drawing/2014/main" id="{95CC7111-E925-995A-A15A-AC464C80F838}"/>
              </a:ext>
            </a:extLst>
          </p:cNvPr>
          <p:cNvSpPr/>
          <p:nvPr/>
        </p:nvSpPr>
        <p:spPr>
          <a:xfrm>
            <a:off x="408600" y="1410688"/>
            <a:ext cx="10836000" cy="32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lnSpcReduction="10000"/>
          </a:bodyPr>
          <a:lstStyle/>
          <a:p>
            <a:pPr algn="l">
              <a:lnSpc>
                <a:spcPct val="100000"/>
              </a:lnSpc>
              <a:spcAft>
                <a:spcPct val="20000"/>
              </a:spcAft>
            </a:pPr>
            <a:r>
              <a:rPr sz="1600" dirty="0">
                <a:solidFill>
                  <a:srgbClr val="919191"/>
                </a:solidFill>
                <a:latin typeface="Open Sans"/>
              </a:rPr>
              <a:t>Total number of biotechnology companies in Europe 2021</a:t>
            </a:r>
          </a:p>
        </p:txBody>
      </p:sp>
      <p:sp>
        <p:nvSpPr>
          <p:cNvPr id="8" name="New shape">
            <a:extLst>
              <a:ext uri="{FF2B5EF4-FFF2-40B4-BE49-F238E27FC236}">
                <a16:creationId xmlns:a16="http://schemas.microsoft.com/office/drawing/2014/main" id="{60112234-5552-3E49-6A35-6638B0C86307}"/>
              </a:ext>
            </a:extLst>
          </p:cNvPr>
          <p:cNvSpPr/>
          <p:nvPr/>
        </p:nvSpPr>
        <p:spPr>
          <a:xfrm>
            <a:off x="1044000" y="5986800"/>
            <a:ext cx="8280000" cy="73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b">
            <a:normAutofit/>
          </a:bodyPr>
          <a:lstStyle/>
          <a:p>
            <a:pPr algn="l">
              <a:lnSpc>
                <a:spcPct val="100000"/>
              </a:lnSpc>
              <a:spcAft>
                <a:spcPct val="20000"/>
              </a:spcAft>
            </a:pPr>
            <a:r>
              <a:rPr sz="800" b="1">
                <a:solidFill>
                  <a:srgbClr val="555555"/>
                </a:solidFill>
                <a:latin typeface="Open Sans"/>
              </a:rPr>
              <a:t>Note(s):</a:t>
            </a:r>
            <a:r>
              <a:rPr sz="800">
                <a:solidFill>
                  <a:srgbClr val="555555"/>
                </a:solidFill>
                <a:latin typeface="Open Sans"/>
              </a:rPr>
              <a:t> Europe</a:t>
            </a:r>
          </a:p>
          <a:p>
            <a:pPr algn="l"/>
            <a:r>
              <a:rPr sz="800">
                <a:solidFill>
                  <a:srgbClr val="555555"/>
                </a:solidFill>
                <a:latin typeface="Open Sans"/>
              </a:rPr>
              <a:t>Further information regarding this statistic can be found on </a:t>
            </a:r>
            <a:r>
              <a:rPr sz="800">
                <a:solidFill>
                  <a:srgbClr val="555555"/>
                </a:solidFill>
                <a:latin typeface="Open Sans"/>
                <a:hlinkClick r:id="rId3" action="ppaction://hlinksldjump">
                  <a:extLst>
                    <a:ext uri="{A12FA001-AC4F-418D-AE19-62706E023703}">
                      <ahyp:hlinkClr xmlns:ahyp="http://schemas.microsoft.com/office/drawing/2018/hyperlinkcolor" val="tx"/>
                    </a:ext>
                  </a:extLst>
                </a:hlinkClick>
              </a:rPr>
              <a:t>page 8</a:t>
            </a:r>
            <a:r>
              <a:rPr sz="800">
                <a:solidFill>
                  <a:srgbClr val="555555"/>
                </a:solidFill>
                <a:latin typeface="Open Sans"/>
              </a:rPr>
              <a:t>.</a:t>
            </a:r>
          </a:p>
          <a:p>
            <a:pPr algn="l"/>
            <a:r>
              <a:rPr sz="800" b="1">
                <a:solidFill>
                  <a:srgbClr val="555555"/>
                </a:solidFill>
                <a:latin typeface="Open Sans"/>
              </a:rPr>
              <a:t>Source(s): </a:t>
            </a:r>
            <a:r>
              <a:rPr sz="800">
                <a:solidFill>
                  <a:srgbClr val="555555"/>
                </a:solidFill>
                <a:latin typeface="Open Sans"/>
              </a:rPr>
              <a:t>OECD; </a:t>
            </a:r>
            <a:r>
              <a:rPr sz="800">
                <a:solidFill>
                  <a:srgbClr val="555555"/>
                </a:solidFill>
                <a:latin typeface="Open Sans"/>
                <a:hlinkClick r:id="rId4">
                  <a:extLst>
                    <a:ext uri="{A12FA001-AC4F-418D-AE19-62706E023703}">
                      <ahyp:hlinkClr xmlns:ahyp="http://schemas.microsoft.com/office/drawing/2018/hyperlinkcolor" val="tx"/>
                    </a:ext>
                  </a:extLst>
                </a:hlinkClick>
              </a:rPr>
              <a:t>ID 439960</a:t>
            </a:r>
          </a:p>
        </p:txBody>
      </p:sp>
      <p:graphicFrame>
        <p:nvGraphicFramePr>
          <p:cNvPr id="9" name="ChartObject">
            <a:extLst>
              <a:ext uri="{FF2B5EF4-FFF2-40B4-BE49-F238E27FC236}">
                <a16:creationId xmlns:a16="http://schemas.microsoft.com/office/drawing/2014/main" id="{A8070347-FE3B-9D04-DF5C-BE309BC9E907}"/>
              </a:ext>
            </a:extLst>
          </p:cNvPr>
          <p:cNvGraphicFramePr/>
          <p:nvPr>
            <p:extLst>
              <p:ext uri="{D42A27DB-BD31-4B8C-83A1-F6EECF244321}">
                <p14:modId xmlns:p14="http://schemas.microsoft.com/office/powerpoint/2010/main" val="754035583"/>
              </p:ext>
            </p:extLst>
          </p:nvPr>
        </p:nvGraphicFramePr>
        <p:xfrm>
          <a:off x="637200" y="2424822"/>
          <a:ext cx="10742400" cy="3900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New shape">
            <a:extLst>
              <a:ext uri="{FF2B5EF4-FFF2-40B4-BE49-F238E27FC236}">
                <a16:creationId xmlns:a16="http://schemas.microsoft.com/office/drawing/2014/main" id="{73425C7B-AFA1-E6EA-B504-84D25DE599F8}"/>
              </a:ext>
            </a:extLst>
          </p:cNvPr>
          <p:cNvSpPr/>
          <p:nvPr/>
        </p:nvSpPr>
        <p:spPr>
          <a:xfrm>
            <a:off x="5006600" y="1882800"/>
            <a:ext cx="2082800"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t"/>
          <a:lstStyle/>
          <a:p>
            <a:pPr algn="ctr">
              <a:spcAft>
                <a:spcPct val="20000"/>
              </a:spcAft>
            </a:pPr>
            <a:r>
              <a:rPr sz="1000">
                <a:solidFill>
                  <a:srgbClr val="0F283E"/>
                </a:solidFill>
                <a:latin typeface="Open Sans Light"/>
              </a:rPr>
              <a:t>Number of companies</a:t>
            </a:r>
          </a:p>
        </p:txBody>
      </p:sp>
      <p:sp>
        <p:nvSpPr>
          <p:cNvPr id="11" name="New shape">
            <a:extLst>
              <a:ext uri="{FF2B5EF4-FFF2-40B4-BE49-F238E27FC236}">
                <a16:creationId xmlns:a16="http://schemas.microsoft.com/office/drawing/2014/main" id="{C3C559C8-4656-A5FD-ABED-4437FC71EAB5}"/>
              </a:ext>
            </a:extLst>
          </p:cNvPr>
          <p:cNvSpPr/>
          <p:nvPr/>
        </p:nvSpPr>
        <p:spPr>
          <a:xfrm>
            <a:off x="637200" y="6494400"/>
            <a:ext cx="4572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lstStyle/>
          <a:p>
            <a:pPr algn="ctr">
              <a:spcAft>
                <a:spcPct val="20000"/>
              </a:spcAft>
            </a:pPr>
            <a:r>
              <a:rPr sz="1000">
                <a:solidFill>
                  <a:srgbClr val="FFFFFF"/>
                </a:solidFill>
                <a:latin typeface="Open Sans"/>
              </a:rPr>
              <a:t>2</a:t>
            </a:r>
          </a:p>
        </p:txBody>
      </p:sp>
    </p:spTree>
    <p:extLst>
      <p:ext uri="{BB962C8B-B14F-4D97-AF65-F5344CB8AC3E}">
        <p14:creationId xmlns:p14="http://schemas.microsoft.com/office/powerpoint/2010/main" val="1632067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a:extLst>
              <a:ext uri="{FF2B5EF4-FFF2-40B4-BE49-F238E27FC236}">
                <a16:creationId xmlns:a16="http://schemas.microsoft.com/office/drawing/2014/main" id="{2437975F-9E7B-49C1-618A-31E9100740A8}"/>
              </a:ext>
            </a:extLst>
          </p:cNvPr>
          <p:cNvSpPr/>
          <p:nvPr/>
        </p:nvSpPr>
        <p:spPr>
          <a:xfrm>
            <a:off x="10868400" y="6465600"/>
            <a:ext cx="752400" cy="1548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New shape">
            <a:extLst>
              <a:ext uri="{FF2B5EF4-FFF2-40B4-BE49-F238E27FC236}">
                <a16:creationId xmlns:a16="http://schemas.microsoft.com/office/drawing/2014/main" id="{1D579E45-2FD9-E8EE-4C4B-93034ACA30A3}"/>
              </a:ext>
            </a:extLst>
          </p:cNvPr>
          <p:cNvSpPr/>
          <p:nvPr/>
        </p:nvSpPr>
        <p:spPr>
          <a:xfrm>
            <a:off x="676800" y="630000"/>
            <a:ext cx="10836000" cy="58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b">
            <a:normAutofit fontScale="57500" lnSpcReduction="20000"/>
          </a:bodyPr>
          <a:lstStyle/>
          <a:p>
            <a:pPr algn="l">
              <a:lnSpc>
                <a:spcPct val="100000"/>
              </a:lnSpc>
              <a:spcAft>
                <a:spcPct val="20000"/>
              </a:spcAft>
            </a:pPr>
            <a:r>
              <a:rPr sz="3200">
                <a:solidFill>
                  <a:srgbClr val="0A85E6"/>
                </a:solidFill>
                <a:latin typeface="Open Sans Light"/>
              </a:rPr>
              <a:t>Biotech research and development expenditure in selected countries in 2021 (in million U.S. dollars)</a:t>
            </a:r>
          </a:p>
        </p:txBody>
      </p:sp>
      <p:sp>
        <p:nvSpPr>
          <p:cNvPr id="6" name="New shape">
            <a:extLst>
              <a:ext uri="{FF2B5EF4-FFF2-40B4-BE49-F238E27FC236}">
                <a16:creationId xmlns:a16="http://schemas.microsoft.com/office/drawing/2014/main" id="{D786DF48-A2DA-C3DF-1D5D-B335023797C1}"/>
              </a:ext>
            </a:extLst>
          </p:cNvPr>
          <p:cNvSpPr/>
          <p:nvPr/>
        </p:nvSpPr>
        <p:spPr>
          <a:xfrm>
            <a:off x="1044000" y="5986800"/>
            <a:ext cx="8280000" cy="73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b">
            <a:normAutofit/>
          </a:bodyPr>
          <a:lstStyle/>
          <a:p>
            <a:pPr algn="l">
              <a:lnSpc>
                <a:spcPct val="100000"/>
              </a:lnSpc>
              <a:spcAft>
                <a:spcPct val="20000"/>
              </a:spcAft>
            </a:pPr>
            <a:r>
              <a:rPr sz="800" b="1">
                <a:solidFill>
                  <a:srgbClr val="555555"/>
                </a:solidFill>
                <a:latin typeface="Open Sans"/>
              </a:rPr>
              <a:t>Note(s):</a:t>
            </a:r>
            <a:r>
              <a:rPr sz="800">
                <a:solidFill>
                  <a:srgbClr val="555555"/>
                </a:solidFill>
                <a:latin typeface="Open Sans"/>
              </a:rPr>
              <a:t> Worldwide, OECD; 2021</a:t>
            </a:r>
          </a:p>
          <a:p>
            <a:pPr algn="l"/>
            <a:r>
              <a:rPr sz="800">
                <a:solidFill>
                  <a:srgbClr val="555555"/>
                </a:solidFill>
                <a:latin typeface="Open Sans"/>
              </a:rPr>
              <a:t>Further information regarding this statistic can be found on </a:t>
            </a:r>
            <a:r>
              <a:rPr sz="800">
                <a:solidFill>
                  <a:srgbClr val="555555"/>
                </a:solidFill>
                <a:latin typeface="Open Sans"/>
                <a:hlinkClick r:id="rId3" action="ppaction://hlinksldjump">
                  <a:extLst>
                    <a:ext uri="{A12FA001-AC4F-418D-AE19-62706E023703}">
                      <ahyp:hlinkClr xmlns:ahyp="http://schemas.microsoft.com/office/drawing/2018/hyperlinkcolor" val="tx"/>
                    </a:ext>
                  </a:extLst>
                </a:hlinkClick>
              </a:rPr>
              <a:t>page 8</a:t>
            </a:r>
            <a:r>
              <a:rPr sz="800">
                <a:solidFill>
                  <a:srgbClr val="555555"/>
                </a:solidFill>
                <a:latin typeface="Open Sans"/>
              </a:rPr>
              <a:t>.</a:t>
            </a:r>
          </a:p>
          <a:p>
            <a:pPr algn="l"/>
            <a:r>
              <a:rPr sz="800" b="1">
                <a:solidFill>
                  <a:srgbClr val="555555"/>
                </a:solidFill>
                <a:latin typeface="Open Sans"/>
              </a:rPr>
              <a:t>Source(s): </a:t>
            </a:r>
            <a:r>
              <a:rPr sz="800">
                <a:solidFill>
                  <a:srgbClr val="555555"/>
                </a:solidFill>
                <a:latin typeface="Open Sans"/>
              </a:rPr>
              <a:t>OECD; </a:t>
            </a:r>
            <a:r>
              <a:rPr sz="800">
                <a:solidFill>
                  <a:srgbClr val="555555"/>
                </a:solidFill>
                <a:latin typeface="Open Sans"/>
                <a:hlinkClick r:id="rId4">
                  <a:extLst>
                    <a:ext uri="{A12FA001-AC4F-418D-AE19-62706E023703}">
                      <ahyp:hlinkClr xmlns:ahyp="http://schemas.microsoft.com/office/drawing/2018/hyperlinkcolor" val="tx"/>
                    </a:ext>
                  </a:extLst>
                </a:hlinkClick>
              </a:rPr>
              <a:t>ID 379945</a:t>
            </a:r>
          </a:p>
        </p:txBody>
      </p:sp>
      <p:graphicFrame>
        <p:nvGraphicFramePr>
          <p:cNvPr id="7" name="ChartObject">
            <a:extLst>
              <a:ext uri="{FF2B5EF4-FFF2-40B4-BE49-F238E27FC236}">
                <a16:creationId xmlns:a16="http://schemas.microsoft.com/office/drawing/2014/main" id="{22BE7A99-A692-7E05-DEF3-3E40DC145FDB}"/>
              </a:ext>
            </a:extLst>
          </p:cNvPr>
          <p:cNvGraphicFramePr/>
          <p:nvPr>
            <p:extLst>
              <p:ext uri="{D42A27DB-BD31-4B8C-83A1-F6EECF244321}">
                <p14:modId xmlns:p14="http://schemas.microsoft.com/office/powerpoint/2010/main" val="1515124216"/>
              </p:ext>
            </p:extLst>
          </p:nvPr>
        </p:nvGraphicFramePr>
        <p:xfrm>
          <a:off x="676800" y="1882800"/>
          <a:ext cx="10742400" cy="4104000"/>
        </p:xfrm>
        <a:graphic>
          <a:graphicData uri="http://schemas.openxmlformats.org/drawingml/2006/chart">
            <c:chart xmlns:c="http://schemas.openxmlformats.org/drawingml/2006/chart" xmlns:r="http://schemas.openxmlformats.org/officeDocument/2006/relationships" r:id="rId5"/>
          </a:graphicData>
        </a:graphic>
      </p:graphicFrame>
      <p:sp>
        <p:nvSpPr>
          <p:cNvPr id="8" name="New shape">
            <a:extLst>
              <a:ext uri="{FF2B5EF4-FFF2-40B4-BE49-F238E27FC236}">
                <a16:creationId xmlns:a16="http://schemas.microsoft.com/office/drawing/2014/main" id="{97588486-F08F-C592-3114-314E4307784D}"/>
              </a:ext>
            </a:extLst>
          </p:cNvPr>
          <p:cNvSpPr/>
          <p:nvPr/>
        </p:nvSpPr>
        <p:spPr>
          <a:xfrm>
            <a:off x="637200" y="6494400"/>
            <a:ext cx="4572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lstStyle/>
          <a:p>
            <a:pPr algn="ctr">
              <a:spcAft>
                <a:spcPct val="20000"/>
              </a:spcAft>
            </a:pPr>
            <a:endParaRPr sz="1000" dirty="0">
              <a:solidFill>
                <a:srgbClr val="FFFFFF"/>
              </a:solidFill>
              <a:latin typeface="Open Sans"/>
            </a:endParaRPr>
          </a:p>
        </p:txBody>
      </p:sp>
    </p:spTree>
    <p:extLst>
      <p:ext uri="{BB962C8B-B14F-4D97-AF65-F5344CB8AC3E}">
        <p14:creationId xmlns:p14="http://schemas.microsoft.com/office/powerpoint/2010/main" val="22835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9350" y="2163859"/>
            <a:ext cx="4349750" cy="4216205"/>
          </a:xfrm>
          <a:prstGeom prst="rect">
            <a:avLst/>
          </a:prstGeom>
        </p:spPr>
      </p:pic>
      <p:sp>
        <p:nvSpPr>
          <p:cNvPr id="3"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n-US" sz="2800" b="1" kern="0" dirty="0">
                <a:solidFill>
                  <a:schemeClr val="bg1"/>
                </a:solidFill>
              </a:rPr>
              <a:t>B</a:t>
            </a:r>
            <a:r>
              <a:rPr lang="el-GR" sz="2800" b="1" kern="0" dirty="0" err="1">
                <a:solidFill>
                  <a:schemeClr val="bg1"/>
                </a:solidFill>
              </a:rPr>
              <a:t>ιοτεχνολογική</a:t>
            </a:r>
            <a:r>
              <a:rPr lang="el-GR" sz="2800" b="1" kern="0" dirty="0">
                <a:solidFill>
                  <a:schemeClr val="bg1"/>
                </a:solidFill>
              </a:rPr>
              <a:t> βιομηχανία</a:t>
            </a:r>
            <a:endParaRPr lang="en-GB" sz="2800" b="1" kern="0" dirty="0">
              <a:solidFill>
                <a:schemeClr val="bg1"/>
              </a:solidFill>
            </a:endParaRPr>
          </a:p>
        </p:txBody>
      </p:sp>
      <p:pic>
        <p:nvPicPr>
          <p:cNvPr id="4" name="Picture 3"/>
          <p:cNvPicPr>
            <a:picLocks noChangeAspect="1"/>
          </p:cNvPicPr>
          <p:nvPr/>
        </p:nvPicPr>
        <p:blipFill>
          <a:blip r:embed="rId3"/>
          <a:stretch>
            <a:fillRect/>
          </a:stretch>
        </p:blipFill>
        <p:spPr>
          <a:xfrm>
            <a:off x="374650" y="1685925"/>
            <a:ext cx="6667500" cy="5172075"/>
          </a:xfrm>
          <a:prstGeom prst="rect">
            <a:avLst/>
          </a:prstGeom>
        </p:spPr>
      </p:pic>
    </p:spTree>
    <p:extLst>
      <p:ext uri="{BB962C8B-B14F-4D97-AF65-F5344CB8AC3E}">
        <p14:creationId xmlns:p14="http://schemas.microsoft.com/office/powerpoint/2010/main" val="3566369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5DE4739-63BC-17F4-2375-5DD6D62BAE08}"/>
              </a:ext>
            </a:extLst>
          </p:cNvPr>
          <p:cNvSpPr>
            <a:spLocks noGrp="1"/>
          </p:cNvSpPr>
          <p:nvPr>
            <p:ph type="title"/>
          </p:nvPr>
        </p:nvSpPr>
        <p:spPr>
          <a:xfrm>
            <a:off x="304801" y="168275"/>
            <a:ext cx="10917767" cy="939800"/>
          </a:xfrm>
        </p:spPr>
        <p:txBody>
          <a:bodyPr/>
          <a:lstStyle/>
          <a:p>
            <a:r>
              <a:rPr lang="en-US" dirty="0"/>
              <a:t>Biologics</a:t>
            </a:r>
          </a:p>
        </p:txBody>
      </p:sp>
      <p:pic>
        <p:nvPicPr>
          <p:cNvPr id="3" name="Picture 2" descr="A screenshot of a computer&#10;&#10;Description automatically generated">
            <a:extLst>
              <a:ext uri="{FF2B5EF4-FFF2-40B4-BE49-F238E27FC236}">
                <a16:creationId xmlns:a16="http://schemas.microsoft.com/office/drawing/2014/main" id="{68DC27B2-3A23-93BA-FAA5-03CF0F0BC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85" y="1219720"/>
            <a:ext cx="10622071" cy="5390699"/>
          </a:xfrm>
          <a:prstGeom prst="rect">
            <a:avLst/>
          </a:prstGeom>
          <a:noFill/>
        </p:spPr>
      </p:pic>
    </p:spTree>
    <p:extLst>
      <p:ext uri="{BB962C8B-B14F-4D97-AF65-F5344CB8AC3E}">
        <p14:creationId xmlns:p14="http://schemas.microsoft.com/office/powerpoint/2010/main" val="277653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0118" y="329161"/>
            <a:ext cx="8806456" cy="4451666"/>
          </a:xfrm>
          <a:prstGeom prst="rect">
            <a:avLst/>
          </a:prstGeom>
        </p:spPr>
      </p:pic>
      <p:pic>
        <p:nvPicPr>
          <p:cNvPr id="3" name="Picture 2"/>
          <p:cNvPicPr>
            <a:picLocks noChangeAspect="1"/>
          </p:cNvPicPr>
          <p:nvPr/>
        </p:nvPicPr>
        <p:blipFill>
          <a:blip r:embed="rId3"/>
          <a:stretch>
            <a:fillRect/>
          </a:stretch>
        </p:blipFill>
        <p:spPr>
          <a:xfrm>
            <a:off x="1550118" y="4762969"/>
            <a:ext cx="8864581" cy="1836614"/>
          </a:xfrm>
          <a:prstGeom prst="rect">
            <a:avLst/>
          </a:prstGeom>
        </p:spPr>
      </p:pic>
    </p:spTree>
    <p:extLst>
      <p:ext uri="{BB962C8B-B14F-4D97-AF65-F5344CB8AC3E}">
        <p14:creationId xmlns:p14="http://schemas.microsoft.com/office/powerpoint/2010/main" val="2795199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BEEB61-855A-CE5B-F67D-586F81978849}"/>
              </a:ext>
            </a:extLst>
          </p:cNvPr>
          <p:cNvSpPr>
            <a:spLocks noGrp="1"/>
          </p:cNvSpPr>
          <p:nvPr>
            <p:ph idx="1"/>
          </p:nvPr>
        </p:nvSpPr>
        <p:spPr/>
        <p:txBody>
          <a:bodyPr/>
          <a:lstStyle/>
          <a:p>
            <a:endParaRPr lang="en-US"/>
          </a:p>
        </p:txBody>
      </p:sp>
      <p:pic>
        <p:nvPicPr>
          <p:cNvPr id="1026" name="Picture 2" descr="Plants | Free Full-Text | Development of Systems for the ...">
            <a:extLst>
              <a:ext uri="{FF2B5EF4-FFF2-40B4-BE49-F238E27FC236}">
                <a16:creationId xmlns:a16="http://schemas.microsoft.com/office/drawing/2014/main" id="{BCB41BA8-F19D-405D-F155-50A282D82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105"/>
            <a:ext cx="11505630" cy="617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350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13858-1BD5-B5EC-67DB-B86D03964F78}"/>
              </a:ext>
            </a:extLst>
          </p:cNvPr>
          <p:cNvSpPr>
            <a:spLocks noGrp="1"/>
          </p:cNvSpPr>
          <p:nvPr>
            <p:ph idx="1"/>
          </p:nvPr>
        </p:nvSpPr>
        <p:spPr/>
        <p:txBody>
          <a:bodyPr/>
          <a:lstStyle/>
          <a:p>
            <a:endParaRPr lang="en-US"/>
          </a:p>
        </p:txBody>
      </p:sp>
      <p:pic>
        <p:nvPicPr>
          <p:cNvPr id="1026" name="Picture 2" descr="Plant-Based Protein Expression - BioProcess ...">
            <a:extLst>
              <a:ext uri="{FF2B5EF4-FFF2-40B4-BE49-F238E27FC236}">
                <a16:creationId xmlns:a16="http://schemas.microsoft.com/office/drawing/2014/main" id="{89FE71D4-BC13-B3C8-EF66-23F81214C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7263"/>
            <a:ext cx="12192000" cy="494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68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2225"/>
          <a:stretch/>
        </p:blipFill>
        <p:spPr>
          <a:xfrm>
            <a:off x="6561137" y="2120900"/>
            <a:ext cx="4239343" cy="3721099"/>
          </a:xfrm>
          <a:prstGeom prst="rect">
            <a:avLst/>
          </a:prstGeom>
        </p:spPr>
      </p:pic>
      <p:sp>
        <p:nvSpPr>
          <p:cNvPr id="4" name="Title 1"/>
          <p:cNvSpPr txBox="1">
            <a:spLocks/>
          </p:cNvSpPr>
          <p:nvPr/>
        </p:nvSpPr>
        <p:spPr>
          <a:xfrm>
            <a:off x="0" y="295866"/>
            <a:ext cx="7202487" cy="939800"/>
          </a:xfrm>
          <a:prstGeom prst="rect">
            <a:avLst/>
          </a:prstGeom>
          <a:solidFill>
            <a:schemeClr val="accent1"/>
          </a:solidFill>
          <a:ln>
            <a:solidFill>
              <a:schemeClr val="accent1"/>
            </a:solidFill>
          </a:ln>
        </p:spPr>
        <p:txBody>
          <a:bodyPr/>
          <a:lst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a:lstStyle>
          <a:p>
            <a:pPr algn="ctr"/>
            <a:r>
              <a:rPr lang="el-GR" sz="2800" b="1" kern="0" dirty="0">
                <a:solidFill>
                  <a:schemeClr val="bg1"/>
                </a:solidFill>
              </a:rPr>
              <a:t>Επίλογος</a:t>
            </a:r>
            <a:endParaRPr lang="en-GB" sz="2800" b="1" kern="0" dirty="0">
              <a:solidFill>
                <a:schemeClr val="bg1"/>
              </a:solidFill>
            </a:endParaRPr>
          </a:p>
        </p:txBody>
      </p:sp>
      <p:pic>
        <p:nvPicPr>
          <p:cNvPr id="5" name="Picture 4"/>
          <p:cNvPicPr>
            <a:picLocks noChangeAspect="1"/>
          </p:cNvPicPr>
          <p:nvPr/>
        </p:nvPicPr>
        <p:blipFill>
          <a:blip r:embed="rId3"/>
          <a:stretch>
            <a:fillRect/>
          </a:stretch>
        </p:blipFill>
        <p:spPr>
          <a:xfrm>
            <a:off x="1308100" y="2120900"/>
            <a:ext cx="4465320" cy="3721100"/>
          </a:xfrm>
          <a:prstGeom prst="rect">
            <a:avLst/>
          </a:prstGeom>
        </p:spPr>
      </p:pic>
    </p:spTree>
    <p:extLst>
      <p:ext uri="{BB962C8B-B14F-4D97-AF65-F5344CB8AC3E}">
        <p14:creationId xmlns:p14="http://schemas.microsoft.com/office/powerpoint/2010/main" val="201754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E49411-70D7-23FD-624F-886B55EC9A13}"/>
              </a:ext>
            </a:extLst>
          </p:cNvPr>
          <p:cNvSpPr txBox="1"/>
          <p:nvPr/>
        </p:nvSpPr>
        <p:spPr>
          <a:xfrm>
            <a:off x="1021278" y="1775591"/>
            <a:ext cx="8529451" cy="3693319"/>
          </a:xfrm>
          <a:prstGeom prst="rect">
            <a:avLst/>
          </a:prstGeom>
          <a:noFill/>
        </p:spPr>
        <p:txBody>
          <a:bodyPr wrap="square">
            <a:spAutoFit/>
          </a:bodyPr>
          <a:lstStyle/>
          <a:p>
            <a:r>
              <a:rPr lang="en-US" b="0" i="0" u="none" strike="noStrike" dirty="0">
                <a:solidFill>
                  <a:srgbClr val="333333"/>
                </a:solidFill>
                <a:effectLst/>
                <a:latin typeface="system-ui"/>
              </a:rPr>
              <a:t>In 2012, EFSA issued an opinion on plants developed through </a:t>
            </a:r>
            <a:r>
              <a:rPr lang="en-US" b="0" i="0" u="none" strike="noStrike" dirty="0" err="1">
                <a:solidFill>
                  <a:srgbClr val="333333"/>
                </a:solidFill>
                <a:effectLst/>
                <a:latin typeface="system-ui"/>
              </a:rPr>
              <a:t>cisgenesis</a:t>
            </a:r>
            <a:r>
              <a:rPr lang="en-US" b="0" i="0" u="none" strike="noStrike" dirty="0">
                <a:solidFill>
                  <a:srgbClr val="333333"/>
                </a:solidFill>
                <a:effectLst/>
                <a:latin typeface="system-ui"/>
              </a:rPr>
              <a:t> and </a:t>
            </a:r>
            <a:r>
              <a:rPr lang="en-US" b="0" i="0" u="none" strike="noStrike" dirty="0" err="1">
                <a:solidFill>
                  <a:srgbClr val="333333"/>
                </a:solidFill>
                <a:effectLst/>
                <a:latin typeface="system-ui"/>
              </a:rPr>
              <a:t>intragenesis</a:t>
            </a:r>
            <a:r>
              <a:rPr lang="en-US" b="0" i="0" u="none" strike="noStrike" dirty="0">
                <a:solidFill>
                  <a:srgbClr val="333333"/>
                </a:solidFill>
                <a:effectLst/>
                <a:latin typeface="system-ui"/>
              </a:rPr>
              <a:t>. With the development of New Genomic Techniques (NGTs) in the last decade, </a:t>
            </a:r>
            <a:r>
              <a:rPr lang="en-US" b="0" i="0" u="none" strike="noStrike" dirty="0" err="1">
                <a:solidFill>
                  <a:srgbClr val="333333"/>
                </a:solidFill>
                <a:effectLst/>
                <a:latin typeface="system-ui"/>
              </a:rPr>
              <a:t>cisgenic</a:t>
            </a:r>
            <a:r>
              <a:rPr lang="en-US" b="0" i="0" u="none" strike="noStrike" dirty="0">
                <a:solidFill>
                  <a:srgbClr val="333333"/>
                </a:solidFill>
                <a:effectLst/>
                <a:latin typeface="system-ui"/>
              </a:rPr>
              <a:t> and intragenic plants can now be obtained with the insertion of a desired sequence in a precise location of the genome. EFSA has been requested by European Commission to provide an updated scientific opinion on the safety and the risk assessment of plants developed through </a:t>
            </a:r>
            <a:r>
              <a:rPr lang="en-US" b="0" i="0" u="none" strike="noStrike" dirty="0" err="1">
                <a:solidFill>
                  <a:srgbClr val="333333"/>
                </a:solidFill>
                <a:effectLst/>
                <a:latin typeface="system-ui"/>
              </a:rPr>
              <a:t>cisgenesis</a:t>
            </a:r>
            <a:r>
              <a:rPr lang="en-US" b="0" i="0" u="none" strike="noStrike" dirty="0">
                <a:solidFill>
                  <a:srgbClr val="333333"/>
                </a:solidFill>
                <a:effectLst/>
                <a:latin typeface="system-ui"/>
              </a:rPr>
              <a:t> and </a:t>
            </a:r>
            <a:r>
              <a:rPr lang="en-US" b="0" i="0" u="none" strike="noStrike" dirty="0" err="1">
                <a:solidFill>
                  <a:srgbClr val="333333"/>
                </a:solidFill>
                <a:effectLst/>
                <a:latin typeface="system-ui"/>
              </a:rPr>
              <a:t>intragenesis</a:t>
            </a:r>
            <a:r>
              <a:rPr lang="en-US" b="0" i="0" u="none" strike="noStrike" dirty="0">
                <a:solidFill>
                  <a:srgbClr val="333333"/>
                </a:solidFill>
                <a:effectLst/>
                <a:latin typeface="system-ui"/>
              </a:rPr>
              <a:t>, in order to (</a:t>
            </a:r>
            <a:r>
              <a:rPr lang="en-US" b="0" i="0" u="none" strike="noStrike" dirty="0" err="1">
                <a:solidFill>
                  <a:srgbClr val="333333"/>
                </a:solidFill>
                <a:effectLst/>
                <a:latin typeface="system-ui"/>
              </a:rPr>
              <a:t>i</a:t>
            </a:r>
            <a:r>
              <a:rPr lang="en-US" b="0" i="0" u="none" strike="noStrike" dirty="0">
                <a:solidFill>
                  <a:srgbClr val="333333"/>
                </a:solidFill>
                <a:effectLst/>
                <a:latin typeface="system-ui"/>
              </a:rPr>
              <a:t>) identify potential risks, comparing them with those posed by plants obtained by conventional breeding and Established Genomic Techniques (EGTs) and (ii) to determine the applicability of current guidelines for the risk assessment of </a:t>
            </a:r>
            <a:r>
              <a:rPr lang="en-US" b="0" i="0" u="none" strike="noStrike" dirty="0" err="1">
                <a:solidFill>
                  <a:srgbClr val="333333"/>
                </a:solidFill>
                <a:effectLst/>
                <a:latin typeface="system-ui"/>
              </a:rPr>
              <a:t>cisgenic</a:t>
            </a:r>
            <a:r>
              <a:rPr lang="en-US" b="0" i="0" u="none" strike="noStrike" dirty="0">
                <a:solidFill>
                  <a:srgbClr val="333333"/>
                </a:solidFill>
                <a:effectLst/>
                <a:latin typeface="system-ui"/>
              </a:rPr>
              <a:t> and intragenic plants. The conclusions of the previous EFSA opinion were reviewed, taking into consideration the new guidelines and the recent literature. The GMO panel concludes that no new risks are identified in </a:t>
            </a:r>
            <a:r>
              <a:rPr lang="en-US" b="0" i="0" u="none" strike="noStrike" dirty="0" err="1">
                <a:solidFill>
                  <a:srgbClr val="333333"/>
                </a:solidFill>
                <a:effectLst/>
                <a:latin typeface="system-ui"/>
              </a:rPr>
              <a:t>cisgenic</a:t>
            </a:r>
            <a:r>
              <a:rPr lang="en-US" b="0" i="0" u="none" strike="noStrike" dirty="0">
                <a:solidFill>
                  <a:srgbClr val="333333"/>
                </a:solidFill>
                <a:effectLst/>
                <a:latin typeface="system-ui"/>
              </a:rPr>
              <a:t> and intragenic plants obtained with NGTs, as compared with those already considered for plants obtained with conventional breeding and EGTs.</a:t>
            </a:r>
            <a:endParaRPr lang="en-US" dirty="0"/>
          </a:p>
        </p:txBody>
      </p:sp>
      <p:pic>
        <p:nvPicPr>
          <p:cNvPr id="5" name="Picture 4">
            <a:extLst>
              <a:ext uri="{FF2B5EF4-FFF2-40B4-BE49-F238E27FC236}">
                <a16:creationId xmlns:a16="http://schemas.microsoft.com/office/drawing/2014/main" id="{80DB7438-D14F-14F2-0FD5-EEBBDEE9A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78" y="17490"/>
            <a:ext cx="7772400" cy="1604574"/>
          </a:xfrm>
          <a:prstGeom prst="rect">
            <a:avLst/>
          </a:prstGeom>
        </p:spPr>
      </p:pic>
      <p:pic>
        <p:nvPicPr>
          <p:cNvPr id="7" name="Picture 6" descr="A blue and white logo&#10;&#10;Description automatically generated">
            <a:extLst>
              <a:ext uri="{FF2B5EF4-FFF2-40B4-BE49-F238E27FC236}">
                <a16:creationId xmlns:a16="http://schemas.microsoft.com/office/drawing/2014/main" id="{F4EB0F43-CD99-EE25-D95B-A75A3E397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445" y="5468910"/>
            <a:ext cx="6413500" cy="1371600"/>
          </a:xfrm>
          <a:prstGeom prst="rect">
            <a:avLst/>
          </a:prstGeom>
        </p:spPr>
      </p:pic>
    </p:spTree>
    <p:extLst>
      <p:ext uri="{BB962C8B-B14F-4D97-AF65-F5344CB8AC3E}">
        <p14:creationId xmlns:p14="http://schemas.microsoft.com/office/powerpoint/2010/main" val="1062062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7B6270-D019-A5A6-1477-D8BF8115A05E}"/>
              </a:ext>
            </a:extLst>
          </p:cNvPr>
          <p:cNvSpPr txBox="1"/>
          <p:nvPr/>
        </p:nvSpPr>
        <p:spPr>
          <a:xfrm>
            <a:off x="1460665" y="2396698"/>
            <a:ext cx="8101939" cy="2308324"/>
          </a:xfrm>
          <a:prstGeom prst="rect">
            <a:avLst/>
          </a:prstGeom>
          <a:noFill/>
        </p:spPr>
        <p:txBody>
          <a:bodyPr wrap="square">
            <a:spAutoFit/>
          </a:bodyPr>
          <a:lstStyle/>
          <a:p>
            <a:r>
              <a:rPr lang="en-US" b="0" i="0" u="none" strike="noStrike" dirty="0">
                <a:solidFill>
                  <a:srgbClr val="333333"/>
                </a:solidFill>
                <a:effectLst/>
                <a:latin typeface="system-ui"/>
              </a:rPr>
              <a:t>Furthermore, the EFSA GMO Panel considers that </a:t>
            </a:r>
            <a:r>
              <a:rPr lang="en-US" b="0" i="0" u="none" strike="noStrike" dirty="0" err="1">
                <a:solidFill>
                  <a:srgbClr val="333333"/>
                </a:solidFill>
                <a:effectLst/>
                <a:latin typeface="system-ui"/>
              </a:rPr>
              <a:t>cisgenesis</a:t>
            </a:r>
            <a:r>
              <a:rPr lang="en-US" b="0" i="0" u="none" strike="noStrike" dirty="0">
                <a:solidFill>
                  <a:srgbClr val="333333"/>
                </a:solidFill>
                <a:effectLst/>
                <a:latin typeface="system-ui"/>
              </a:rPr>
              <a:t> and </a:t>
            </a:r>
            <a:r>
              <a:rPr lang="en-US" b="0" i="0" u="none" strike="noStrike" dirty="0" err="1">
                <a:solidFill>
                  <a:srgbClr val="333333"/>
                </a:solidFill>
                <a:effectLst/>
                <a:latin typeface="system-ui"/>
              </a:rPr>
              <a:t>intragenesis</a:t>
            </a:r>
            <a:r>
              <a:rPr lang="en-US" b="0" i="0" u="none" strike="noStrike" dirty="0">
                <a:solidFill>
                  <a:srgbClr val="333333"/>
                </a:solidFill>
                <a:effectLst/>
                <a:latin typeface="system-ui"/>
              </a:rPr>
              <a:t> make use of the same transformation techniques as transgenesis, and </a:t>
            </a:r>
            <a:r>
              <a:rPr lang="en-US" b="1" i="0" u="none" strike="noStrike" dirty="0">
                <a:solidFill>
                  <a:srgbClr val="333333"/>
                </a:solidFill>
                <a:effectLst/>
                <a:latin typeface="system-ui"/>
              </a:rPr>
              <a:t>therefore, with respect to the alterations to the host genome, </a:t>
            </a:r>
            <a:r>
              <a:rPr lang="en-US" b="1" i="0" u="none" strike="noStrike" dirty="0" err="1">
                <a:solidFill>
                  <a:srgbClr val="333333"/>
                </a:solidFill>
                <a:effectLst/>
                <a:latin typeface="system-ui"/>
              </a:rPr>
              <a:t>cisgenic</a:t>
            </a:r>
            <a:r>
              <a:rPr lang="en-US" b="1" i="0" u="none" strike="noStrike" dirty="0">
                <a:solidFill>
                  <a:srgbClr val="333333"/>
                </a:solidFill>
                <a:effectLst/>
                <a:latin typeface="system-ui"/>
              </a:rPr>
              <a:t>, intragenic and transgenic plants obtained by random insertion do not cause different hazards</a:t>
            </a:r>
            <a:r>
              <a:rPr lang="en-US" b="0" i="0" u="none" strike="noStrike" dirty="0">
                <a:solidFill>
                  <a:srgbClr val="333333"/>
                </a:solidFill>
                <a:effectLst/>
                <a:latin typeface="system-ui"/>
              </a:rPr>
              <a:t>. Compared to that, the use of NGTs (New Genomic Techniques ) reduces the risks associated with potential unintended modifications of the host genome. Thus, fewer requirements may be needed for the assessment of </a:t>
            </a:r>
            <a:r>
              <a:rPr lang="en-US" b="0" i="0" u="none" strike="noStrike" dirty="0" err="1">
                <a:solidFill>
                  <a:srgbClr val="333333"/>
                </a:solidFill>
                <a:effectLst/>
                <a:latin typeface="system-ui"/>
              </a:rPr>
              <a:t>cisgenic</a:t>
            </a:r>
            <a:r>
              <a:rPr lang="en-US" b="0" i="0" u="none" strike="noStrike" dirty="0">
                <a:solidFill>
                  <a:srgbClr val="333333"/>
                </a:solidFill>
                <a:effectLst/>
                <a:latin typeface="system-ui"/>
              </a:rPr>
              <a:t> and intragenic plants obtained through NGTs, due to site‐directed integration of the added genetic material.</a:t>
            </a:r>
            <a:endParaRPr lang="en-US" dirty="0"/>
          </a:p>
        </p:txBody>
      </p:sp>
      <p:pic>
        <p:nvPicPr>
          <p:cNvPr id="4" name="Picture 3" descr="A blue and white logo&#10;&#10;Description automatically generated">
            <a:extLst>
              <a:ext uri="{FF2B5EF4-FFF2-40B4-BE49-F238E27FC236}">
                <a16:creationId xmlns:a16="http://schemas.microsoft.com/office/drawing/2014/main" id="{7FC877E8-63F4-A30A-9F31-72C63294A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445" y="5468910"/>
            <a:ext cx="6413500" cy="1371600"/>
          </a:xfrm>
          <a:prstGeom prst="rect">
            <a:avLst/>
          </a:prstGeom>
        </p:spPr>
      </p:pic>
      <p:pic>
        <p:nvPicPr>
          <p:cNvPr id="5" name="Picture 4">
            <a:extLst>
              <a:ext uri="{FF2B5EF4-FFF2-40B4-BE49-F238E27FC236}">
                <a16:creationId xmlns:a16="http://schemas.microsoft.com/office/drawing/2014/main" id="{0CA08872-F735-19B5-0B89-F03B8270C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278" y="17490"/>
            <a:ext cx="7772400" cy="1604574"/>
          </a:xfrm>
          <a:prstGeom prst="rect">
            <a:avLst/>
          </a:prstGeom>
        </p:spPr>
      </p:pic>
    </p:spTree>
    <p:extLst>
      <p:ext uri="{BB962C8B-B14F-4D97-AF65-F5344CB8AC3E}">
        <p14:creationId xmlns:p14="http://schemas.microsoft.com/office/powerpoint/2010/main" val="2122047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7image3547495344">
            <a:extLst>
              <a:ext uri="{FF2B5EF4-FFF2-40B4-BE49-F238E27FC236}">
                <a16:creationId xmlns:a16="http://schemas.microsoft.com/office/drawing/2014/main" id="{515A3D10-D87F-8835-8F05-168523CE5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67" y="579549"/>
            <a:ext cx="5753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7image3547495776">
            <a:extLst>
              <a:ext uri="{FF2B5EF4-FFF2-40B4-BE49-F238E27FC236}">
                <a16:creationId xmlns:a16="http://schemas.microsoft.com/office/drawing/2014/main" id="{C04D9E7C-8405-9C0A-F6C0-4B745AC37C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440"/>
          <a:stretch/>
        </p:blipFill>
        <p:spPr bwMode="auto">
          <a:xfrm>
            <a:off x="141667" y="579549"/>
            <a:ext cx="5765800" cy="52041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age7image3547495344">
            <a:extLst>
              <a:ext uri="{FF2B5EF4-FFF2-40B4-BE49-F238E27FC236}">
                <a16:creationId xmlns:a16="http://schemas.microsoft.com/office/drawing/2014/main" id="{7444A2FB-AF6A-9F15-A4D1-229A2F2BE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467" y="617649"/>
            <a:ext cx="5753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ge7image3547495776">
            <a:extLst>
              <a:ext uri="{FF2B5EF4-FFF2-40B4-BE49-F238E27FC236}">
                <a16:creationId xmlns:a16="http://schemas.microsoft.com/office/drawing/2014/main" id="{40A19C73-A002-681F-F6E3-8E6CF12E6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094"/>
          <a:stretch/>
        </p:blipFill>
        <p:spPr bwMode="auto">
          <a:xfrm>
            <a:off x="5894767" y="2846946"/>
            <a:ext cx="5765800" cy="4011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diagram&#10;&#10;Description automatically generated">
            <a:extLst>
              <a:ext uri="{FF2B5EF4-FFF2-40B4-BE49-F238E27FC236}">
                <a16:creationId xmlns:a16="http://schemas.microsoft.com/office/drawing/2014/main" id="{DDEC468A-06D8-8019-4D51-41EC49C6C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767" y="107837"/>
            <a:ext cx="5525407" cy="2160019"/>
          </a:xfrm>
          <a:prstGeom prst="rect">
            <a:avLst/>
          </a:prstGeom>
        </p:spPr>
      </p:pic>
    </p:spTree>
    <p:extLst>
      <p:ext uri="{BB962C8B-B14F-4D97-AF65-F5344CB8AC3E}">
        <p14:creationId xmlns:p14="http://schemas.microsoft.com/office/powerpoint/2010/main" val="660341799"/>
      </p:ext>
    </p:extLst>
  </p:cSld>
  <p:clrMapOvr>
    <a:masterClrMapping/>
  </p:clrMapOvr>
</p:sld>
</file>

<file path=ppt/theme/theme1.xml><?xml version="1.0" encoding="utf-8"?>
<a:theme xmlns:a="http://schemas.openxmlformats.org/drawingml/2006/main" name="TS101881354">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S101881354">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8472</TotalTime>
  <Words>2186</Words>
  <Application>Microsoft Macintosh PowerPoint</Application>
  <PresentationFormat>Widescreen</PresentationFormat>
  <Paragraphs>240</Paragraphs>
  <Slides>62</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62</vt:i4>
      </vt:variant>
    </vt:vector>
  </HeadingPairs>
  <TitlesOfParts>
    <vt:vector size="69" baseType="lpstr">
      <vt:lpstr>Arial</vt:lpstr>
      <vt:lpstr>Calibri</vt:lpstr>
      <vt:lpstr>Open Sans</vt:lpstr>
      <vt:lpstr>Open Sans Light</vt:lpstr>
      <vt:lpstr>system-ui</vt:lpstr>
      <vt:lpstr>TS101881354</vt:lpstr>
      <vt:lpstr>1_TS101881354</vt:lpstr>
      <vt:lpstr>ΦΑΡΜΑΚΕΥΤΙΚΗ ΒΙΟΤΕΧΝΟΛΟΓΙΑ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Murashige and Skoog medium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Pharming (Farming Pharmaceuticals)</vt:lpstr>
      <vt:lpstr>PowerPoint Presentation</vt:lpstr>
      <vt:lpstr>Molecular Pharming</vt:lpstr>
      <vt:lpstr>Molecular Pharming</vt:lpstr>
      <vt:lpstr>PowerPoint Presentation</vt:lpstr>
      <vt:lpstr>Βιταμίνη Α</vt:lpstr>
      <vt:lpstr>Χρυσό ρύζι</vt:lpstr>
      <vt:lpstr>PowerPoint Presentation</vt:lpstr>
      <vt:lpstr>PowerPoint Presentation</vt:lpstr>
      <vt:lpstr>Καλλιέργιες Τριχωτών Ριζών</vt:lpstr>
      <vt:lpstr>PowerPoint Presentation</vt:lpstr>
      <vt:lpstr>Καλλιέργειες Τριχωτών Ριζών</vt:lpstr>
      <vt:lpstr>PowerPoint Presentation</vt:lpstr>
      <vt:lpstr>Καλλιέργιες Τριχωτών Ριζών</vt:lpstr>
      <vt:lpstr>Καλλιέργιες Τριχωτών Ριζών</vt:lpstr>
      <vt:lpstr>Καλλιέργιες Τριχωτών Ριζών</vt:lpstr>
      <vt:lpstr>Καλλιέργιες Τριχωτών Ριζών της Echιnacia purpurea για την παραγωγή μεταβολιτών παραγώγων του καφεϊκού οξέως</vt:lpstr>
      <vt:lpstr>Παραγωγή βιοδραστικών φυτικών μορίων βιοτεχνολογικά για χρήση στην κοσμητολογία</vt:lpstr>
      <vt:lpstr>PowerPoint Presentation</vt:lpstr>
      <vt:lpstr>PowerPoint Presentation</vt:lpstr>
      <vt:lpstr>PowerPoint Presentation</vt:lpstr>
      <vt:lpstr>Παραγωγή εμβολίων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Biologics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ΦΑΡΜΑΚΕΥΤΙΚΗ ΒΙΟΤΕΧΝΟΛΟΓΙΑ</dc:title>
  <dc:creator>Nikolas Fokialakis</dc:creator>
  <cp:lastModifiedBy>Nikolas Fokialakis</cp:lastModifiedBy>
  <cp:revision>113</cp:revision>
  <dcterms:created xsi:type="dcterms:W3CDTF">2014-05-25T20:36:19Z</dcterms:created>
  <dcterms:modified xsi:type="dcterms:W3CDTF">2024-03-22T06:56:55Z</dcterms:modified>
</cp:coreProperties>
</file>