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3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1"/>
  </p:notesMasterIdLst>
  <p:sldIdLst>
    <p:sldId id="309" r:id="rId2"/>
    <p:sldId id="257" r:id="rId3"/>
    <p:sldId id="281" r:id="rId4"/>
    <p:sldId id="282" r:id="rId5"/>
    <p:sldId id="258" r:id="rId6"/>
    <p:sldId id="260" r:id="rId7"/>
    <p:sldId id="261" r:id="rId8"/>
    <p:sldId id="262" r:id="rId9"/>
    <p:sldId id="263" r:id="rId10"/>
    <p:sldId id="264" r:id="rId11"/>
    <p:sldId id="296" r:id="rId12"/>
    <p:sldId id="298" r:id="rId13"/>
    <p:sldId id="299" r:id="rId14"/>
    <p:sldId id="297" r:id="rId15"/>
    <p:sldId id="304" r:id="rId16"/>
    <p:sldId id="305" r:id="rId17"/>
    <p:sldId id="306" r:id="rId18"/>
    <p:sldId id="307" r:id="rId19"/>
    <p:sldId id="308" r:id="rId20"/>
    <p:sldId id="290" r:id="rId21"/>
    <p:sldId id="291" r:id="rId22"/>
    <p:sldId id="292" r:id="rId23"/>
    <p:sldId id="293" r:id="rId24"/>
    <p:sldId id="294" r:id="rId25"/>
    <p:sldId id="295" r:id="rId26"/>
    <p:sldId id="288" r:id="rId27"/>
    <p:sldId id="300" r:id="rId28"/>
    <p:sldId id="302" r:id="rId29"/>
    <p:sldId id="301" r:id="rId30"/>
    <p:sldId id="303" r:id="rId31"/>
    <p:sldId id="265" r:id="rId32"/>
    <p:sldId id="269" r:id="rId33"/>
    <p:sldId id="270" r:id="rId34"/>
    <p:sldId id="289" r:id="rId35"/>
    <p:sldId id="271" r:id="rId36"/>
    <p:sldId id="283" r:id="rId37"/>
    <p:sldId id="272" r:id="rId38"/>
    <p:sldId id="286" r:id="rId39"/>
    <p:sldId id="287" r:id="rId40"/>
    <p:sldId id="284" r:id="rId41"/>
    <p:sldId id="285" r:id="rId42"/>
    <p:sldId id="273" r:id="rId43"/>
    <p:sldId id="274" r:id="rId44"/>
    <p:sldId id="279" r:id="rId45"/>
    <p:sldId id="280" r:id="rId46"/>
    <p:sldId id="630" r:id="rId47"/>
    <p:sldId id="310" r:id="rId48"/>
    <p:sldId id="259"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266" r:id="rId63"/>
    <p:sldId id="324" r:id="rId64"/>
    <p:sldId id="325" r:id="rId65"/>
    <p:sldId id="326" r:id="rId66"/>
    <p:sldId id="327" r:id="rId67"/>
    <p:sldId id="328" r:id="rId68"/>
    <p:sldId id="268" r:id="rId69"/>
    <p:sldId id="329" r:id="rId70"/>
    <p:sldId id="330" r:id="rId71"/>
    <p:sldId id="331" r:id="rId72"/>
    <p:sldId id="332" r:id="rId73"/>
    <p:sldId id="267" r:id="rId74"/>
    <p:sldId id="333" r:id="rId75"/>
    <p:sldId id="334" r:id="rId76"/>
    <p:sldId id="275" r:id="rId77"/>
    <p:sldId id="335" r:id="rId78"/>
    <p:sldId id="336" r:id="rId79"/>
    <p:sldId id="276" r:id="rId80"/>
    <p:sldId id="277" r:id="rId81"/>
    <p:sldId id="278"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631" r:id="rId103"/>
    <p:sldId id="357" r:id="rId104"/>
    <p:sldId id="358" r:id="rId105"/>
    <p:sldId id="632" r:id="rId106"/>
    <p:sldId id="633" r:id="rId107"/>
    <p:sldId id="359" r:id="rId108"/>
    <p:sldId id="360" r:id="rId109"/>
    <p:sldId id="361" r:id="rId110"/>
    <p:sldId id="362" r:id="rId111"/>
    <p:sldId id="637" r:id="rId112"/>
    <p:sldId id="634" r:id="rId113"/>
    <p:sldId id="635" r:id="rId114"/>
    <p:sldId id="638" r:id="rId115"/>
    <p:sldId id="636" r:id="rId116"/>
    <p:sldId id="639" r:id="rId117"/>
    <p:sldId id="363" r:id="rId118"/>
    <p:sldId id="364" r:id="rId119"/>
    <p:sldId id="365" r:id="rId120"/>
    <p:sldId id="366" r:id="rId121"/>
    <p:sldId id="367" r:id="rId122"/>
    <p:sldId id="640" r:id="rId123"/>
    <p:sldId id="368" r:id="rId124"/>
    <p:sldId id="369" r:id="rId125"/>
    <p:sldId id="370" r:id="rId126"/>
    <p:sldId id="641" r:id="rId127"/>
    <p:sldId id="371" r:id="rId128"/>
    <p:sldId id="372" r:id="rId129"/>
    <p:sldId id="373" r:id="rId130"/>
    <p:sldId id="374" r:id="rId131"/>
    <p:sldId id="375" r:id="rId132"/>
    <p:sldId id="376" r:id="rId133"/>
    <p:sldId id="377" r:id="rId134"/>
    <p:sldId id="378" r:id="rId135"/>
    <p:sldId id="642" r:id="rId136"/>
    <p:sldId id="643" r:id="rId137"/>
    <p:sldId id="379" r:id="rId138"/>
    <p:sldId id="380" r:id="rId139"/>
    <p:sldId id="381" r:id="rId140"/>
    <p:sldId id="382" r:id="rId141"/>
    <p:sldId id="383" r:id="rId142"/>
    <p:sldId id="384" r:id="rId143"/>
    <p:sldId id="385" r:id="rId144"/>
    <p:sldId id="386" r:id="rId145"/>
    <p:sldId id="645" r:id="rId146"/>
    <p:sldId id="644" r:id="rId147"/>
    <p:sldId id="387" r:id="rId148"/>
    <p:sldId id="388" r:id="rId149"/>
    <p:sldId id="389" r:id="rId150"/>
    <p:sldId id="390" r:id="rId151"/>
    <p:sldId id="649" r:id="rId152"/>
    <p:sldId id="646" r:id="rId153"/>
    <p:sldId id="647" r:id="rId154"/>
    <p:sldId id="391" r:id="rId155"/>
    <p:sldId id="392" r:id="rId156"/>
    <p:sldId id="393" r:id="rId157"/>
    <p:sldId id="394" r:id="rId158"/>
    <p:sldId id="395" r:id="rId159"/>
    <p:sldId id="396" r:id="rId160"/>
    <p:sldId id="397" r:id="rId161"/>
    <p:sldId id="398" r:id="rId162"/>
    <p:sldId id="399" r:id="rId163"/>
    <p:sldId id="648" r:id="rId164"/>
    <p:sldId id="400" r:id="rId165"/>
    <p:sldId id="401" r:id="rId166"/>
    <p:sldId id="650" r:id="rId167"/>
    <p:sldId id="402" r:id="rId168"/>
    <p:sldId id="403" r:id="rId169"/>
    <p:sldId id="404" r:id="rId170"/>
    <p:sldId id="405" r:id="rId171"/>
    <p:sldId id="406" r:id="rId172"/>
    <p:sldId id="407" r:id="rId173"/>
    <p:sldId id="408" r:id="rId174"/>
    <p:sldId id="409" r:id="rId175"/>
    <p:sldId id="410" r:id="rId176"/>
    <p:sldId id="651" r:id="rId177"/>
    <p:sldId id="411" r:id="rId178"/>
    <p:sldId id="412" r:id="rId179"/>
    <p:sldId id="413" r:id="rId180"/>
    <p:sldId id="414" r:id="rId181"/>
    <p:sldId id="654" r:id="rId182"/>
    <p:sldId id="415" r:id="rId183"/>
    <p:sldId id="417" r:id="rId184"/>
    <p:sldId id="652" r:id="rId185"/>
    <p:sldId id="416" r:id="rId186"/>
    <p:sldId id="418" r:id="rId187"/>
    <p:sldId id="419" r:id="rId188"/>
    <p:sldId id="420" r:id="rId189"/>
    <p:sldId id="421" r:id="rId190"/>
    <p:sldId id="422" r:id="rId191"/>
    <p:sldId id="424" r:id="rId192"/>
    <p:sldId id="423" r:id="rId193"/>
    <p:sldId id="425" r:id="rId194"/>
    <p:sldId id="426" r:id="rId195"/>
    <p:sldId id="427" r:id="rId196"/>
    <p:sldId id="428" r:id="rId197"/>
    <p:sldId id="429" r:id="rId198"/>
    <p:sldId id="430" r:id="rId199"/>
    <p:sldId id="431" r:id="rId200"/>
    <p:sldId id="433" r:id="rId201"/>
    <p:sldId id="432" r:id="rId202"/>
    <p:sldId id="434" r:id="rId203"/>
    <p:sldId id="435" r:id="rId204"/>
    <p:sldId id="436" r:id="rId205"/>
    <p:sldId id="437" r:id="rId206"/>
    <p:sldId id="438" r:id="rId207"/>
    <p:sldId id="440" r:id="rId208"/>
    <p:sldId id="439" r:id="rId209"/>
    <p:sldId id="441" r:id="rId210"/>
    <p:sldId id="442" r:id="rId211"/>
    <p:sldId id="443" r:id="rId212"/>
    <p:sldId id="444" r:id="rId213"/>
    <p:sldId id="445" r:id="rId214"/>
    <p:sldId id="446" r:id="rId215"/>
    <p:sldId id="447" r:id="rId216"/>
    <p:sldId id="448" r:id="rId217"/>
    <p:sldId id="449" r:id="rId218"/>
    <p:sldId id="450" r:id="rId219"/>
    <p:sldId id="451" r:id="rId220"/>
    <p:sldId id="452" r:id="rId221"/>
    <p:sldId id="453" r:id="rId222"/>
    <p:sldId id="454" r:id="rId223"/>
    <p:sldId id="455" r:id="rId224"/>
    <p:sldId id="456" r:id="rId225"/>
    <p:sldId id="457" r:id="rId226"/>
    <p:sldId id="458" r:id="rId227"/>
    <p:sldId id="459" r:id="rId228"/>
    <p:sldId id="460" r:id="rId229"/>
    <p:sldId id="461" r:id="rId230"/>
    <p:sldId id="462" r:id="rId231"/>
    <p:sldId id="463" r:id="rId232"/>
    <p:sldId id="464" r:id="rId233"/>
    <p:sldId id="465" r:id="rId234"/>
    <p:sldId id="466" r:id="rId235"/>
    <p:sldId id="467" r:id="rId236"/>
    <p:sldId id="468" r:id="rId237"/>
    <p:sldId id="469" r:id="rId238"/>
    <p:sldId id="470" r:id="rId239"/>
    <p:sldId id="471" r:id="rId240"/>
    <p:sldId id="472" r:id="rId241"/>
    <p:sldId id="473" r:id="rId242"/>
    <p:sldId id="474" r:id="rId243"/>
    <p:sldId id="475" r:id="rId244"/>
    <p:sldId id="476" r:id="rId245"/>
    <p:sldId id="477" r:id="rId246"/>
    <p:sldId id="478" r:id="rId247"/>
    <p:sldId id="479" r:id="rId248"/>
    <p:sldId id="480" r:id="rId249"/>
    <p:sldId id="655" r:id="rId250"/>
    <p:sldId id="481" r:id="rId251"/>
    <p:sldId id="482" r:id="rId252"/>
    <p:sldId id="483" r:id="rId253"/>
    <p:sldId id="484" r:id="rId254"/>
    <p:sldId id="485" r:id="rId255"/>
    <p:sldId id="486" r:id="rId256"/>
    <p:sldId id="487" r:id="rId257"/>
    <p:sldId id="488" r:id="rId258"/>
    <p:sldId id="489" r:id="rId259"/>
    <p:sldId id="490" r:id="rId260"/>
    <p:sldId id="491" r:id="rId261"/>
    <p:sldId id="492" r:id="rId262"/>
    <p:sldId id="493" r:id="rId263"/>
    <p:sldId id="256" r:id="rId264"/>
    <p:sldId id="494" r:id="rId265"/>
    <p:sldId id="495" r:id="rId266"/>
    <p:sldId id="496" r:id="rId267"/>
    <p:sldId id="497" r:id="rId268"/>
    <p:sldId id="498" r:id="rId269"/>
    <p:sldId id="499" r:id="rId270"/>
    <p:sldId id="500" r:id="rId271"/>
    <p:sldId id="501" r:id="rId272"/>
    <p:sldId id="502" r:id="rId273"/>
    <p:sldId id="503" r:id="rId274"/>
    <p:sldId id="504" r:id="rId275"/>
    <p:sldId id="505" r:id="rId276"/>
    <p:sldId id="506" r:id="rId277"/>
    <p:sldId id="507" r:id="rId278"/>
    <p:sldId id="508" r:id="rId279"/>
    <p:sldId id="509" r:id="rId280"/>
    <p:sldId id="510" r:id="rId281"/>
    <p:sldId id="511" r:id="rId282"/>
    <p:sldId id="512" r:id="rId283"/>
    <p:sldId id="513" r:id="rId284"/>
    <p:sldId id="514" r:id="rId285"/>
    <p:sldId id="515" r:id="rId286"/>
    <p:sldId id="516" r:id="rId287"/>
    <p:sldId id="517" r:id="rId288"/>
    <p:sldId id="518" r:id="rId289"/>
    <p:sldId id="519" r:id="rId290"/>
    <p:sldId id="520" r:id="rId291"/>
    <p:sldId id="521" r:id="rId292"/>
    <p:sldId id="522" r:id="rId293"/>
    <p:sldId id="523" r:id="rId294"/>
    <p:sldId id="524" r:id="rId295"/>
    <p:sldId id="525" r:id="rId296"/>
    <p:sldId id="526" r:id="rId297"/>
    <p:sldId id="527" r:id="rId298"/>
    <p:sldId id="528" r:id="rId299"/>
    <p:sldId id="529" r:id="rId300"/>
    <p:sldId id="530" r:id="rId301"/>
    <p:sldId id="531" r:id="rId302"/>
    <p:sldId id="532" r:id="rId303"/>
    <p:sldId id="533" r:id="rId304"/>
    <p:sldId id="534" r:id="rId305"/>
    <p:sldId id="535" r:id="rId306"/>
    <p:sldId id="536" r:id="rId307"/>
    <p:sldId id="537" r:id="rId308"/>
    <p:sldId id="538" r:id="rId309"/>
    <p:sldId id="539" r:id="rId310"/>
    <p:sldId id="540" r:id="rId311"/>
    <p:sldId id="541" r:id="rId312"/>
    <p:sldId id="542" r:id="rId313"/>
    <p:sldId id="543" r:id="rId314"/>
    <p:sldId id="544" r:id="rId315"/>
    <p:sldId id="545" r:id="rId316"/>
    <p:sldId id="546" r:id="rId317"/>
    <p:sldId id="547" r:id="rId318"/>
    <p:sldId id="548" r:id="rId319"/>
    <p:sldId id="549" r:id="rId320"/>
    <p:sldId id="550" r:id="rId321"/>
    <p:sldId id="551" r:id="rId322"/>
    <p:sldId id="552" r:id="rId323"/>
    <p:sldId id="553" r:id="rId324"/>
    <p:sldId id="554" r:id="rId325"/>
    <p:sldId id="555" r:id="rId326"/>
    <p:sldId id="556" r:id="rId327"/>
    <p:sldId id="557" r:id="rId328"/>
    <p:sldId id="558" r:id="rId329"/>
    <p:sldId id="559" r:id="rId330"/>
    <p:sldId id="560" r:id="rId331"/>
    <p:sldId id="561" r:id="rId332"/>
    <p:sldId id="562" r:id="rId333"/>
    <p:sldId id="563" r:id="rId334"/>
    <p:sldId id="564" r:id="rId335"/>
    <p:sldId id="565" r:id="rId336"/>
    <p:sldId id="566" r:id="rId337"/>
    <p:sldId id="567" r:id="rId338"/>
    <p:sldId id="568" r:id="rId339"/>
    <p:sldId id="569" r:id="rId340"/>
    <p:sldId id="570" r:id="rId341"/>
    <p:sldId id="571" r:id="rId342"/>
    <p:sldId id="572" r:id="rId343"/>
    <p:sldId id="573" r:id="rId344"/>
    <p:sldId id="574" r:id="rId345"/>
    <p:sldId id="575" r:id="rId346"/>
    <p:sldId id="576" r:id="rId347"/>
    <p:sldId id="577" r:id="rId348"/>
    <p:sldId id="578" r:id="rId349"/>
    <p:sldId id="579" r:id="rId350"/>
    <p:sldId id="580" r:id="rId351"/>
    <p:sldId id="581" r:id="rId352"/>
    <p:sldId id="582" r:id="rId353"/>
    <p:sldId id="583" r:id="rId354"/>
    <p:sldId id="584" r:id="rId355"/>
    <p:sldId id="585" r:id="rId356"/>
    <p:sldId id="586" r:id="rId357"/>
    <p:sldId id="587" r:id="rId358"/>
    <p:sldId id="588" r:id="rId359"/>
    <p:sldId id="589" r:id="rId360"/>
    <p:sldId id="590" r:id="rId361"/>
    <p:sldId id="591" r:id="rId362"/>
    <p:sldId id="592" r:id="rId363"/>
    <p:sldId id="593" r:id="rId364"/>
    <p:sldId id="594" r:id="rId365"/>
    <p:sldId id="595" r:id="rId366"/>
    <p:sldId id="596" r:id="rId367"/>
    <p:sldId id="597" r:id="rId368"/>
    <p:sldId id="598" r:id="rId369"/>
    <p:sldId id="599" r:id="rId370"/>
    <p:sldId id="600" r:id="rId371"/>
    <p:sldId id="601" r:id="rId372"/>
    <p:sldId id="602" r:id="rId373"/>
    <p:sldId id="603" r:id="rId374"/>
    <p:sldId id="604" r:id="rId375"/>
    <p:sldId id="605" r:id="rId376"/>
    <p:sldId id="606" r:id="rId377"/>
    <p:sldId id="607" r:id="rId378"/>
    <p:sldId id="608" r:id="rId379"/>
    <p:sldId id="609" r:id="rId380"/>
    <p:sldId id="610" r:id="rId381"/>
    <p:sldId id="611" r:id="rId382"/>
    <p:sldId id="612" r:id="rId383"/>
    <p:sldId id="613" r:id="rId384"/>
    <p:sldId id="614" r:id="rId385"/>
    <p:sldId id="615" r:id="rId386"/>
    <p:sldId id="616" r:id="rId387"/>
    <p:sldId id="617" r:id="rId388"/>
    <p:sldId id="618" r:id="rId389"/>
    <p:sldId id="619" r:id="rId390"/>
    <p:sldId id="620" r:id="rId391"/>
    <p:sldId id="621" r:id="rId392"/>
    <p:sldId id="622" r:id="rId393"/>
    <p:sldId id="623" r:id="rId394"/>
    <p:sldId id="624" r:id="rId395"/>
    <p:sldId id="625" r:id="rId396"/>
    <p:sldId id="626" r:id="rId397"/>
    <p:sldId id="627" r:id="rId398"/>
    <p:sldId id="628" r:id="rId399"/>
    <p:sldId id="629" r:id="rId4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presProps" Target="presProps.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theme" Target="theme/theme1.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notesMaster" Target="notesMasters/notesMaster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viewProps" Target="viewProps.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tableStyles" Target="tableStyles.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xanthi\Desktop\fash%203\Book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xanthi\Desktop\msaaimaderma.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l-GR"/>
              <a:t>Εμβαδόν Πληγής Ανά Ημέρα Μετρήσεων</a:t>
            </a:r>
            <a:endParaRPr lang="en-ZA"/>
          </a:p>
        </c:rich>
      </c:tx>
      <c:overlay val="0"/>
    </c:title>
    <c:autoTitleDeleted val="0"/>
    <c:plotArea>
      <c:layout/>
      <c:barChart>
        <c:barDir val="col"/>
        <c:grouping val="clustered"/>
        <c:varyColors val="0"/>
        <c:ser>
          <c:idx val="0"/>
          <c:order val="0"/>
          <c:tx>
            <c:strRef>
              <c:f>'area οχι κανονικ'!$P$14</c:f>
              <c:strCache>
                <c:ptCount val="1"/>
                <c:pt idx="0">
                  <c:v>Ημέρα 0</c:v>
                </c:pt>
              </c:strCache>
            </c:strRef>
          </c:tx>
          <c:invertIfNegative val="0"/>
          <c:errBars>
            <c:errBarType val="plus"/>
            <c:errValType val="cust"/>
            <c:noEndCap val="0"/>
            <c:plus>
              <c:numRef>
                <c:f>'area οχι κανονικ'!$AB$15:$AB$19</c:f>
                <c:numCache>
                  <c:formatCode>General</c:formatCode>
                  <c:ptCount val="5"/>
                  <c:pt idx="0">
                    <c:v>15.640302030940717</c:v>
                  </c:pt>
                  <c:pt idx="1">
                    <c:v>29.669609270863095</c:v>
                  </c:pt>
                  <c:pt idx="2">
                    <c:v>12.781124475457661</c:v>
                  </c:pt>
                  <c:pt idx="3">
                    <c:v>32.787616225913354</c:v>
                  </c:pt>
                  <c:pt idx="4">
                    <c:v>19.252705437591512</c:v>
                  </c:pt>
                </c:numCache>
              </c:numRef>
            </c:plus>
            <c:minus>
              <c:numRef>
                <c:f>'area οχι κανονικ'!$AB$15:$AB$19</c:f>
                <c:numCache>
                  <c:formatCode>General</c:formatCode>
                  <c:ptCount val="5"/>
                  <c:pt idx="0">
                    <c:v>15.640302030940717</c:v>
                  </c:pt>
                  <c:pt idx="1">
                    <c:v>29.669609270863095</c:v>
                  </c:pt>
                  <c:pt idx="2">
                    <c:v>12.781124475457661</c:v>
                  </c:pt>
                  <c:pt idx="3">
                    <c:v>32.787616225913354</c:v>
                  </c:pt>
                  <c:pt idx="4">
                    <c:v>19.252705437591512</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κανονικ'!$P$15:$P$19</c:f>
              <c:numCache>
                <c:formatCode>General</c:formatCode>
                <c:ptCount val="5"/>
                <c:pt idx="0">
                  <c:v>131.42857142857142</c:v>
                </c:pt>
                <c:pt idx="1">
                  <c:v>133.5</c:v>
                </c:pt>
                <c:pt idx="2">
                  <c:v>128.75</c:v>
                </c:pt>
                <c:pt idx="3">
                  <c:v>129.55555555555532</c:v>
                </c:pt>
                <c:pt idx="4">
                  <c:v>142.66666666666652</c:v>
                </c:pt>
              </c:numCache>
            </c:numRef>
          </c:val>
          <c:extLst>
            <c:ext xmlns:c16="http://schemas.microsoft.com/office/drawing/2014/chart" uri="{C3380CC4-5D6E-409C-BE32-E72D297353CC}">
              <c16:uniqueId val="{00000000-EFFC-433F-90F2-DF9015F81EAC}"/>
            </c:ext>
          </c:extLst>
        </c:ser>
        <c:ser>
          <c:idx val="1"/>
          <c:order val="1"/>
          <c:tx>
            <c:strRef>
              <c:f>'area οχι κανονικ'!$Q$14</c:f>
              <c:strCache>
                <c:ptCount val="1"/>
                <c:pt idx="0">
                  <c:v>Ημέρα 3</c:v>
                </c:pt>
              </c:strCache>
            </c:strRef>
          </c:tx>
          <c:invertIfNegative val="0"/>
          <c:errBars>
            <c:errBarType val="plus"/>
            <c:errValType val="cust"/>
            <c:noEndCap val="0"/>
            <c:plus>
              <c:numRef>
                <c:f>'area οχι κανονικ'!$AC$15:$AC$19</c:f>
                <c:numCache>
                  <c:formatCode>General</c:formatCode>
                  <c:ptCount val="5"/>
                  <c:pt idx="0">
                    <c:v>25.876078307414335</c:v>
                  </c:pt>
                  <c:pt idx="1">
                    <c:v>33.170285756123008</c:v>
                  </c:pt>
                  <c:pt idx="2">
                    <c:v>19.35200248036335</c:v>
                  </c:pt>
                  <c:pt idx="3">
                    <c:v>15.417342327536392</c:v>
                  </c:pt>
                  <c:pt idx="4">
                    <c:v>20.331420675070046</c:v>
                  </c:pt>
                </c:numCache>
              </c:numRef>
            </c:plus>
            <c:minus>
              <c:numRef>
                <c:f>'area οχι κανονικ'!$AC$15:$AC$19</c:f>
                <c:numCache>
                  <c:formatCode>General</c:formatCode>
                  <c:ptCount val="5"/>
                  <c:pt idx="0">
                    <c:v>25.876078307414335</c:v>
                  </c:pt>
                  <c:pt idx="1">
                    <c:v>33.170285756123008</c:v>
                  </c:pt>
                  <c:pt idx="2">
                    <c:v>19.35200248036335</c:v>
                  </c:pt>
                  <c:pt idx="3">
                    <c:v>15.417342327536392</c:v>
                  </c:pt>
                  <c:pt idx="4">
                    <c:v>20.331420675070046</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κανονικ'!$Q$15:$Q$19</c:f>
              <c:numCache>
                <c:formatCode>General</c:formatCode>
                <c:ptCount val="5"/>
                <c:pt idx="0">
                  <c:v>116.28571428571429</c:v>
                </c:pt>
                <c:pt idx="1">
                  <c:v>121.37499999999999</c:v>
                </c:pt>
                <c:pt idx="2">
                  <c:v>120.25</c:v>
                </c:pt>
                <c:pt idx="3">
                  <c:v>113.77777777777735</c:v>
                </c:pt>
                <c:pt idx="4">
                  <c:v>125.83333333333285</c:v>
                </c:pt>
              </c:numCache>
            </c:numRef>
          </c:val>
          <c:extLst>
            <c:ext xmlns:c16="http://schemas.microsoft.com/office/drawing/2014/chart" uri="{C3380CC4-5D6E-409C-BE32-E72D297353CC}">
              <c16:uniqueId val="{00000001-EFFC-433F-90F2-DF9015F81EAC}"/>
            </c:ext>
          </c:extLst>
        </c:ser>
        <c:ser>
          <c:idx val="2"/>
          <c:order val="2"/>
          <c:tx>
            <c:strRef>
              <c:f>'area οχι κανονικ'!$R$14</c:f>
              <c:strCache>
                <c:ptCount val="1"/>
                <c:pt idx="0">
                  <c:v>Ημέρα 5</c:v>
                </c:pt>
              </c:strCache>
            </c:strRef>
          </c:tx>
          <c:invertIfNegative val="0"/>
          <c:errBars>
            <c:errBarType val="plus"/>
            <c:errValType val="cust"/>
            <c:noEndCap val="0"/>
            <c:plus>
              <c:numRef>
                <c:f>'area οχι κανονικ'!$AD$15:$AD$19</c:f>
                <c:numCache>
                  <c:formatCode>General</c:formatCode>
                  <c:ptCount val="5"/>
                  <c:pt idx="0">
                    <c:v>16.623276853055575</c:v>
                  </c:pt>
                  <c:pt idx="1">
                    <c:v>19.182860653644635</c:v>
                  </c:pt>
                  <c:pt idx="2">
                    <c:v>12.03566129704317</c:v>
                  </c:pt>
                  <c:pt idx="3">
                    <c:v>19.393584277051787</c:v>
                  </c:pt>
                  <c:pt idx="4">
                    <c:v>9.4586820787394768</c:v>
                  </c:pt>
                </c:numCache>
              </c:numRef>
            </c:plus>
            <c:minus>
              <c:numRef>
                <c:f>'area οχι κανονικ'!$AD$15:$AD$19</c:f>
                <c:numCache>
                  <c:formatCode>General</c:formatCode>
                  <c:ptCount val="5"/>
                  <c:pt idx="0">
                    <c:v>16.623276853055575</c:v>
                  </c:pt>
                  <c:pt idx="1">
                    <c:v>19.182860653644635</c:v>
                  </c:pt>
                  <c:pt idx="2">
                    <c:v>12.03566129704317</c:v>
                  </c:pt>
                  <c:pt idx="3">
                    <c:v>19.393584277051787</c:v>
                  </c:pt>
                  <c:pt idx="4">
                    <c:v>9.4586820787394768</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κανονικ'!$R$15:$R$19</c:f>
              <c:numCache>
                <c:formatCode>General</c:formatCode>
                <c:ptCount val="5"/>
                <c:pt idx="0">
                  <c:v>108</c:v>
                </c:pt>
                <c:pt idx="1">
                  <c:v>93.374999999999986</c:v>
                </c:pt>
                <c:pt idx="2">
                  <c:v>103.5</c:v>
                </c:pt>
                <c:pt idx="3">
                  <c:v>95.888888888887308</c:v>
                </c:pt>
                <c:pt idx="4">
                  <c:v>103.33333333333285</c:v>
                </c:pt>
              </c:numCache>
            </c:numRef>
          </c:val>
          <c:extLst>
            <c:ext xmlns:c16="http://schemas.microsoft.com/office/drawing/2014/chart" uri="{C3380CC4-5D6E-409C-BE32-E72D297353CC}">
              <c16:uniqueId val="{00000002-EFFC-433F-90F2-DF9015F81EAC}"/>
            </c:ext>
          </c:extLst>
        </c:ser>
        <c:ser>
          <c:idx val="3"/>
          <c:order val="3"/>
          <c:tx>
            <c:strRef>
              <c:f>'area οχι κανονικ'!$S$14</c:f>
              <c:strCache>
                <c:ptCount val="1"/>
                <c:pt idx="0">
                  <c:v>Ημέρα 7</c:v>
                </c:pt>
              </c:strCache>
            </c:strRef>
          </c:tx>
          <c:invertIfNegative val="0"/>
          <c:errBars>
            <c:errBarType val="plus"/>
            <c:errValType val="cust"/>
            <c:noEndCap val="0"/>
            <c:plus>
              <c:numRef>
                <c:f>'area οχι κανονικ'!$AE$15:$AE$19</c:f>
                <c:numCache>
                  <c:formatCode>General</c:formatCode>
                  <c:ptCount val="5"/>
                  <c:pt idx="0">
                    <c:v>30.982329833386043</c:v>
                  </c:pt>
                  <c:pt idx="1">
                    <c:v>17.194960502038835</c:v>
                  </c:pt>
                  <c:pt idx="2">
                    <c:v>10.287822204640092</c:v>
                  </c:pt>
                  <c:pt idx="3">
                    <c:v>20.484411417248758</c:v>
                  </c:pt>
                  <c:pt idx="4">
                    <c:v>18.659224707009333</c:v>
                  </c:pt>
                </c:numCache>
              </c:numRef>
            </c:plus>
            <c:minus>
              <c:numRef>
                <c:f>'area οχι κανονικ'!$AE$15:$AE$19</c:f>
                <c:numCache>
                  <c:formatCode>General</c:formatCode>
                  <c:ptCount val="5"/>
                  <c:pt idx="0">
                    <c:v>30.982329833386043</c:v>
                  </c:pt>
                  <c:pt idx="1">
                    <c:v>17.194960502038835</c:v>
                  </c:pt>
                  <c:pt idx="2">
                    <c:v>10.287822204640092</c:v>
                  </c:pt>
                  <c:pt idx="3">
                    <c:v>20.484411417248758</c:v>
                  </c:pt>
                  <c:pt idx="4">
                    <c:v>18.659224707009333</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κανονικ'!$S$15:$S$19</c:f>
              <c:numCache>
                <c:formatCode>General</c:formatCode>
                <c:ptCount val="5"/>
                <c:pt idx="0">
                  <c:v>82.714285714285722</c:v>
                </c:pt>
                <c:pt idx="1">
                  <c:v>79</c:v>
                </c:pt>
                <c:pt idx="2">
                  <c:v>72.124999999999986</c:v>
                </c:pt>
                <c:pt idx="3">
                  <c:v>81.111111111111114</c:v>
                </c:pt>
                <c:pt idx="4">
                  <c:v>78.833333333333258</c:v>
                </c:pt>
              </c:numCache>
            </c:numRef>
          </c:val>
          <c:extLst>
            <c:ext xmlns:c16="http://schemas.microsoft.com/office/drawing/2014/chart" uri="{C3380CC4-5D6E-409C-BE32-E72D297353CC}">
              <c16:uniqueId val="{00000003-EFFC-433F-90F2-DF9015F81EAC}"/>
            </c:ext>
          </c:extLst>
        </c:ser>
        <c:ser>
          <c:idx val="4"/>
          <c:order val="4"/>
          <c:tx>
            <c:strRef>
              <c:f>'area οχι κανονικ'!$T$14</c:f>
              <c:strCache>
                <c:ptCount val="1"/>
                <c:pt idx="0">
                  <c:v>Ημέρα 9</c:v>
                </c:pt>
              </c:strCache>
            </c:strRef>
          </c:tx>
          <c:invertIfNegative val="0"/>
          <c:errBars>
            <c:errBarType val="plus"/>
            <c:errValType val="cust"/>
            <c:noEndCap val="0"/>
            <c:plus>
              <c:numRef>
                <c:f>'area οχι κανονικ'!$AF$15:$AF$19</c:f>
                <c:numCache>
                  <c:formatCode>General</c:formatCode>
                  <c:ptCount val="5"/>
                  <c:pt idx="0">
                    <c:v>29.952343099377554</c:v>
                  </c:pt>
                  <c:pt idx="1">
                    <c:v>12.566016150903376</c:v>
                  </c:pt>
                  <c:pt idx="2">
                    <c:v>11.999255929312568</c:v>
                  </c:pt>
                  <c:pt idx="3">
                    <c:v>20.947023124486634</c:v>
                  </c:pt>
                  <c:pt idx="4">
                    <c:v>8.5712698398000864</c:v>
                  </c:pt>
                </c:numCache>
              </c:numRef>
            </c:plus>
            <c:minus>
              <c:numRef>
                <c:f>'area οχι κανονικ'!$AF$15:$AF$19</c:f>
                <c:numCache>
                  <c:formatCode>General</c:formatCode>
                  <c:ptCount val="5"/>
                  <c:pt idx="0">
                    <c:v>29.952343099377554</c:v>
                  </c:pt>
                  <c:pt idx="1">
                    <c:v>12.566016150903376</c:v>
                  </c:pt>
                  <c:pt idx="2">
                    <c:v>11.999255929312568</c:v>
                  </c:pt>
                  <c:pt idx="3">
                    <c:v>20.947023124486634</c:v>
                  </c:pt>
                  <c:pt idx="4">
                    <c:v>8.5712698398000864</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κανονικ'!$T$15:$T$19</c:f>
              <c:numCache>
                <c:formatCode>General</c:formatCode>
                <c:ptCount val="5"/>
                <c:pt idx="0">
                  <c:v>50.142857142857153</c:v>
                </c:pt>
                <c:pt idx="1">
                  <c:v>31.285714285713809</c:v>
                </c:pt>
                <c:pt idx="2">
                  <c:v>47.375</c:v>
                </c:pt>
                <c:pt idx="3">
                  <c:v>46.44444444444364</c:v>
                </c:pt>
                <c:pt idx="4">
                  <c:v>36.666666666665975</c:v>
                </c:pt>
              </c:numCache>
            </c:numRef>
          </c:val>
          <c:extLst>
            <c:ext xmlns:c16="http://schemas.microsoft.com/office/drawing/2014/chart" uri="{C3380CC4-5D6E-409C-BE32-E72D297353CC}">
              <c16:uniqueId val="{00000004-EFFC-433F-90F2-DF9015F81EAC}"/>
            </c:ext>
          </c:extLst>
        </c:ser>
        <c:ser>
          <c:idx val="5"/>
          <c:order val="5"/>
          <c:tx>
            <c:strRef>
              <c:f>'area οχι κανονικ'!$U$14</c:f>
              <c:strCache>
                <c:ptCount val="1"/>
                <c:pt idx="0">
                  <c:v>Ημέρα 11</c:v>
                </c:pt>
              </c:strCache>
            </c:strRef>
          </c:tx>
          <c:invertIfNegative val="0"/>
          <c:errBars>
            <c:errBarType val="plus"/>
            <c:errValType val="cust"/>
            <c:noEndCap val="0"/>
            <c:plus>
              <c:numRef>
                <c:f>'area οχι κανονικ'!$AG$15:$AG$19</c:f>
                <c:numCache>
                  <c:formatCode>General</c:formatCode>
                  <c:ptCount val="5"/>
                  <c:pt idx="0">
                    <c:v>16.765710471645274</c:v>
                  </c:pt>
                  <c:pt idx="1">
                    <c:v>4.3288621621677486</c:v>
                  </c:pt>
                  <c:pt idx="2">
                    <c:v>10.362845720581372</c:v>
                  </c:pt>
                  <c:pt idx="3">
                    <c:v>14.227360183033628</c:v>
                  </c:pt>
                  <c:pt idx="4">
                    <c:v>12.921880668076145</c:v>
                  </c:pt>
                </c:numCache>
              </c:numRef>
            </c:plus>
            <c:minus>
              <c:numRef>
                <c:f>'area οχι κανονικ'!$AG$15:$AG$19</c:f>
                <c:numCache>
                  <c:formatCode>General</c:formatCode>
                  <c:ptCount val="5"/>
                  <c:pt idx="0">
                    <c:v>16.765710471645274</c:v>
                  </c:pt>
                  <c:pt idx="1">
                    <c:v>4.3288621621677486</c:v>
                  </c:pt>
                  <c:pt idx="2">
                    <c:v>10.362845720581372</c:v>
                  </c:pt>
                  <c:pt idx="3">
                    <c:v>14.227360183033628</c:v>
                  </c:pt>
                  <c:pt idx="4">
                    <c:v>12.921880668076145</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κανονικ'!$U$15:$U$19</c:f>
              <c:numCache>
                <c:formatCode>General</c:formatCode>
                <c:ptCount val="5"/>
                <c:pt idx="0">
                  <c:v>23.471428571428572</c:v>
                </c:pt>
                <c:pt idx="1">
                  <c:v>11.8285714285713</c:v>
                </c:pt>
                <c:pt idx="2">
                  <c:v>22.150000000000031</c:v>
                </c:pt>
                <c:pt idx="3">
                  <c:v>26.155555555555555</c:v>
                </c:pt>
                <c:pt idx="4">
                  <c:v>20.150000000000031</c:v>
                </c:pt>
              </c:numCache>
            </c:numRef>
          </c:val>
          <c:extLst>
            <c:ext xmlns:c16="http://schemas.microsoft.com/office/drawing/2014/chart" uri="{C3380CC4-5D6E-409C-BE32-E72D297353CC}">
              <c16:uniqueId val="{00000005-EFFC-433F-90F2-DF9015F81EAC}"/>
            </c:ext>
          </c:extLst>
        </c:ser>
        <c:ser>
          <c:idx val="6"/>
          <c:order val="6"/>
          <c:tx>
            <c:strRef>
              <c:f>'area οχι κανονικ'!$V$14</c:f>
              <c:strCache>
                <c:ptCount val="1"/>
                <c:pt idx="0">
                  <c:v>Ημέρα 13</c:v>
                </c:pt>
              </c:strCache>
            </c:strRef>
          </c:tx>
          <c:invertIfNegative val="0"/>
          <c:errBars>
            <c:errBarType val="plus"/>
            <c:errValType val="cust"/>
            <c:noEndCap val="0"/>
            <c:plus>
              <c:numRef>
                <c:f>'area οχι κανονικ'!$AH$15:$AH$19</c:f>
                <c:numCache>
                  <c:formatCode>General</c:formatCode>
                  <c:ptCount val="5"/>
                  <c:pt idx="0">
                    <c:v>9.2320869022896765</c:v>
                  </c:pt>
                  <c:pt idx="1">
                    <c:v>1.3768494056047975</c:v>
                  </c:pt>
                  <c:pt idx="2">
                    <c:v>3.1463981675197159</c:v>
                  </c:pt>
                  <c:pt idx="3">
                    <c:v>4.8878534256983519</c:v>
                  </c:pt>
                  <c:pt idx="4">
                    <c:v>5.7661078727335644</c:v>
                  </c:pt>
                </c:numCache>
              </c:numRef>
            </c:plus>
            <c:minus>
              <c:numRef>
                <c:f>'area οχι κανονικ'!$AH$15:$AH$19</c:f>
                <c:numCache>
                  <c:formatCode>General</c:formatCode>
                  <c:ptCount val="5"/>
                  <c:pt idx="0">
                    <c:v>9.2320869022896765</c:v>
                  </c:pt>
                  <c:pt idx="1">
                    <c:v>1.3768494056047975</c:v>
                  </c:pt>
                  <c:pt idx="2">
                    <c:v>3.1463981675197159</c:v>
                  </c:pt>
                  <c:pt idx="3">
                    <c:v>4.8878534256983519</c:v>
                  </c:pt>
                  <c:pt idx="4">
                    <c:v>5.7661078727335644</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κανονικ'!$V$15:$V$19</c:f>
              <c:numCache>
                <c:formatCode>General</c:formatCode>
                <c:ptCount val="5"/>
                <c:pt idx="0">
                  <c:v>10.714285714285714</c:v>
                </c:pt>
                <c:pt idx="1">
                  <c:v>3.3714285714285577</c:v>
                </c:pt>
                <c:pt idx="2">
                  <c:v>6.6624999999999845</c:v>
                </c:pt>
                <c:pt idx="3">
                  <c:v>10.111111111110956</c:v>
                </c:pt>
                <c:pt idx="4">
                  <c:v>7.9000000000000012</c:v>
                </c:pt>
              </c:numCache>
            </c:numRef>
          </c:val>
          <c:extLst>
            <c:ext xmlns:c16="http://schemas.microsoft.com/office/drawing/2014/chart" uri="{C3380CC4-5D6E-409C-BE32-E72D297353CC}">
              <c16:uniqueId val="{00000006-EFFC-433F-90F2-DF9015F81EAC}"/>
            </c:ext>
          </c:extLst>
        </c:ser>
        <c:ser>
          <c:idx val="7"/>
          <c:order val="7"/>
          <c:tx>
            <c:strRef>
              <c:f>'area οχι κανονικ'!$W$14</c:f>
              <c:strCache>
                <c:ptCount val="1"/>
                <c:pt idx="0">
                  <c:v>Ημέρα 14</c:v>
                </c:pt>
              </c:strCache>
            </c:strRef>
          </c:tx>
          <c:invertIfNegative val="0"/>
          <c:errBars>
            <c:errBarType val="plus"/>
            <c:errValType val="cust"/>
            <c:noEndCap val="0"/>
            <c:plus>
              <c:numRef>
                <c:f>'area οχι κανονικ'!$AI$15:$AI$19</c:f>
                <c:numCache>
                  <c:formatCode>General</c:formatCode>
                  <c:ptCount val="5"/>
                  <c:pt idx="0">
                    <c:v>7.9197853506266203</c:v>
                  </c:pt>
                  <c:pt idx="1">
                    <c:v>0</c:v>
                  </c:pt>
                  <c:pt idx="2">
                    <c:v>3.6845236172013718</c:v>
                  </c:pt>
                  <c:pt idx="3">
                    <c:v>3.3462132115486667</c:v>
                  </c:pt>
                  <c:pt idx="4">
                    <c:v>2.4194351957980698</c:v>
                  </c:pt>
                </c:numCache>
              </c:numRef>
            </c:plus>
            <c:minus>
              <c:numRef>
                <c:f>'area οχι κανονικ'!$AI$15:$AI$19</c:f>
                <c:numCache>
                  <c:formatCode>General</c:formatCode>
                  <c:ptCount val="5"/>
                  <c:pt idx="0">
                    <c:v>7.9197853506266203</c:v>
                  </c:pt>
                  <c:pt idx="1">
                    <c:v>0</c:v>
                  </c:pt>
                  <c:pt idx="2">
                    <c:v>3.6845236172013718</c:v>
                  </c:pt>
                  <c:pt idx="3">
                    <c:v>3.3462132115486667</c:v>
                  </c:pt>
                  <c:pt idx="4">
                    <c:v>2.4194351957980698</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κανονικ'!$W$15:$W$19</c:f>
              <c:numCache>
                <c:formatCode>General</c:formatCode>
                <c:ptCount val="5"/>
                <c:pt idx="0">
                  <c:v>6.3285714285714265</c:v>
                </c:pt>
                <c:pt idx="1">
                  <c:v>0.28571428571429092</c:v>
                </c:pt>
                <c:pt idx="2">
                  <c:v>2.6875000000000338</c:v>
                </c:pt>
                <c:pt idx="3">
                  <c:v>5</c:v>
                </c:pt>
                <c:pt idx="4">
                  <c:v>3.2833333333333412</c:v>
                </c:pt>
              </c:numCache>
            </c:numRef>
          </c:val>
          <c:extLst>
            <c:ext xmlns:c16="http://schemas.microsoft.com/office/drawing/2014/chart" uri="{C3380CC4-5D6E-409C-BE32-E72D297353CC}">
              <c16:uniqueId val="{00000007-EFFC-433F-90F2-DF9015F81EAC}"/>
            </c:ext>
          </c:extLst>
        </c:ser>
        <c:ser>
          <c:idx val="8"/>
          <c:order val="8"/>
          <c:tx>
            <c:strRef>
              <c:f>'area οχι κανονικ'!$X$14</c:f>
              <c:strCache>
                <c:ptCount val="1"/>
                <c:pt idx="0">
                  <c:v>Ημέρα 15</c:v>
                </c:pt>
              </c:strCache>
            </c:strRef>
          </c:tx>
          <c:invertIfNegative val="0"/>
          <c:errBars>
            <c:errBarType val="plus"/>
            <c:errValType val="cust"/>
            <c:noEndCap val="0"/>
            <c:plus>
              <c:numRef>
                <c:f>'area οχι κανονικ'!$AJ$15:$AJ$19</c:f>
                <c:numCache>
                  <c:formatCode>General</c:formatCode>
                  <c:ptCount val="5"/>
                  <c:pt idx="0">
                    <c:v>5.3307048582447445</c:v>
                  </c:pt>
                  <c:pt idx="1">
                    <c:v>0.17670260191578818</c:v>
                  </c:pt>
                  <c:pt idx="2">
                    <c:v>1.0457396562105652</c:v>
                  </c:pt>
                  <c:pt idx="3">
                    <c:v>2.6617433718857604</c:v>
                  </c:pt>
                  <c:pt idx="4">
                    <c:v>2.1754815558859812</c:v>
                  </c:pt>
                </c:numCache>
              </c:numRef>
            </c:plus>
            <c:minus>
              <c:numRef>
                <c:f>'area οχι κανονικ'!$AJ$15:$AJ$19</c:f>
                <c:numCache>
                  <c:formatCode>General</c:formatCode>
                  <c:ptCount val="5"/>
                  <c:pt idx="0">
                    <c:v>5.3307048582447445</c:v>
                  </c:pt>
                  <c:pt idx="1">
                    <c:v>0.17670260191578818</c:v>
                  </c:pt>
                  <c:pt idx="2">
                    <c:v>1.0457396562105652</c:v>
                  </c:pt>
                  <c:pt idx="3">
                    <c:v>2.6617433718857604</c:v>
                  </c:pt>
                  <c:pt idx="4">
                    <c:v>2.1754815558859812</c:v>
                  </c:pt>
                </c:numCache>
              </c:numRef>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κανονικ'!$X$15:$X$19</c:f>
              <c:numCache>
                <c:formatCode>General</c:formatCode>
                <c:ptCount val="5"/>
                <c:pt idx="0">
                  <c:v>3.8514285714285577</c:v>
                </c:pt>
                <c:pt idx="1">
                  <c:v>8.7142857142857147E-2</c:v>
                </c:pt>
                <c:pt idx="2">
                  <c:v>0.67500000000000904</c:v>
                </c:pt>
                <c:pt idx="3">
                  <c:v>3.175555555555555</c:v>
                </c:pt>
                <c:pt idx="4">
                  <c:v>1.7299999999999756</c:v>
                </c:pt>
              </c:numCache>
            </c:numRef>
          </c:val>
          <c:extLst>
            <c:ext xmlns:c16="http://schemas.microsoft.com/office/drawing/2014/chart" uri="{C3380CC4-5D6E-409C-BE32-E72D297353CC}">
              <c16:uniqueId val="{00000008-EFFC-433F-90F2-DF9015F81EAC}"/>
            </c:ext>
          </c:extLst>
        </c:ser>
        <c:ser>
          <c:idx val="9"/>
          <c:order val="9"/>
          <c:tx>
            <c:strRef>
              <c:f>'area οχι κανονικ'!$Y$14</c:f>
              <c:strCache>
                <c:ptCount val="1"/>
                <c:pt idx="0">
                  <c:v>Ημέρα 16</c:v>
                </c:pt>
              </c:strCache>
            </c:strRef>
          </c:tx>
          <c:invertIfNegative val="0"/>
          <c:errBars>
            <c:errBarType val="plus"/>
            <c:errValType val="cust"/>
            <c:noEndCap val="0"/>
            <c:plus>
              <c:numLit>
                <c:formatCode>General</c:formatCode>
                <c:ptCount val="1"/>
                <c:pt idx="0">
                  <c:v>1</c:v>
                </c:pt>
              </c:numLit>
            </c:plus>
            <c:minus>
              <c:numLit>
                <c:formatCode>General</c:formatCode>
                <c:ptCount val="1"/>
                <c:pt idx="0">
                  <c:v>1</c:v>
                </c:pt>
              </c:numLit>
            </c:minus>
          </c:errBars>
          <c:cat>
            <c:strRef>
              <c:f>'area οχι κανονικ'!$O$15:$O$19</c:f>
              <c:strCache>
                <c:ptCount val="5"/>
                <c:pt idx="0">
                  <c:v>Ομάδα 1 (Α+Β)</c:v>
                </c:pt>
                <c:pt idx="1">
                  <c:v>Ομάδα 2 (Α+Β)</c:v>
                </c:pt>
                <c:pt idx="2">
                  <c:v>Ομάδα 3 (Α+Β)</c:v>
                </c:pt>
                <c:pt idx="3">
                  <c:v>Ομάδα 4 (Α+Β)</c:v>
                </c:pt>
                <c:pt idx="4">
                  <c:v>Ομάδα 5 (Α+Β)</c:v>
                </c:pt>
              </c:strCache>
            </c:strRef>
          </c:cat>
          <c:val>
            <c:numRef>
              <c:f>'area οχι κανονικ'!$Y$15:$Y$19</c:f>
              <c:numCache>
                <c:formatCode>General</c:formatCode>
                <c:ptCount val="5"/>
                <c:pt idx="0">
                  <c:v>2.3000000000000003</c:v>
                </c:pt>
                <c:pt idx="1">
                  <c:v>0</c:v>
                </c:pt>
                <c:pt idx="2">
                  <c:v>0.15000000000000024</c:v>
                </c:pt>
                <c:pt idx="3">
                  <c:v>2</c:v>
                </c:pt>
                <c:pt idx="4">
                  <c:v>0.6166666666666667</c:v>
                </c:pt>
              </c:numCache>
            </c:numRef>
          </c:val>
          <c:extLst>
            <c:ext xmlns:c16="http://schemas.microsoft.com/office/drawing/2014/chart" uri="{C3380CC4-5D6E-409C-BE32-E72D297353CC}">
              <c16:uniqueId val="{00000009-EFFC-433F-90F2-DF9015F81EAC}"/>
            </c:ext>
          </c:extLst>
        </c:ser>
        <c:dLbls>
          <c:showLegendKey val="0"/>
          <c:showVal val="0"/>
          <c:showCatName val="0"/>
          <c:showSerName val="0"/>
          <c:showPercent val="0"/>
          <c:showBubbleSize val="0"/>
        </c:dLbls>
        <c:gapWidth val="150"/>
        <c:axId val="174103936"/>
        <c:axId val="174126592"/>
      </c:barChart>
      <c:catAx>
        <c:axId val="174103936"/>
        <c:scaling>
          <c:orientation val="minMax"/>
        </c:scaling>
        <c:delete val="0"/>
        <c:axPos val="b"/>
        <c:title>
          <c:tx>
            <c:rich>
              <a:bodyPr/>
              <a:lstStyle/>
              <a:p>
                <a:pPr>
                  <a:defRPr/>
                </a:pPr>
                <a:r>
                  <a:rPr lang="el-GR"/>
                  <a:t>Ομάδες</a:t>
                </a:r>
                <a:endParaRPr lang="en-ZA"/>
              </a:p>
            </c:rich>
          </c:tx>
          <c:overlay val="0"/>
        </c:title>
        <c:numFmt formatCode="General" sourceLinked="0"/>
        <c:majorTickMark val="out"/>
        <c:minorTickMark val="none"/>
        <c:tickLblPos val="nextTo"/>
        <c:crossAx val="174126592"/>
        <c:crosses val="autoZero"/>
        <c:auto val="1"/>
        <c:lblAlgn val="ctr"/>
        <c:lblOffset val="100"/>
        <c:noMultiLvlLbl val="0"/>
      </c:catAx>
      <c:valAx>
        <c:axId val="174126592"/>
        <c:scaling>
          <c:orientation val="minMax"/>
        </c:scaling>
        <c:delete val="0"/>
        <c:axPos val="l"/>
        <c:majorGridlines/>
        <c:title>
          <c:tx>
            <c:rich>
              <a:bodyPr rot="-5400000" vert="horz"/>
              <a:lstStyle/>
              <a:p>
                <a:pPr>
                  <a:defRPr/>
                </a:pPr>
                <a:r>
                  <a:rPr lang="el-GR"/>
                  <a:t>Εμβαδόν (</a:t>
                </a:r>
                <a:r>
                  <a:rPr lang="en-ZA"/>
                  <a:t>mm</a:t>
                </a:r>
                <a:r>
                  <a:rPr lang="en-ZA" baseline="30000"/>
                  <a:t>2</a:t>
                </a:r>
                <a:r>
                  <a:rPr lang="en-ZA"/>
                  <a:t>)</a:t>
                </a:r>
              </a:p>
            </c:rich>
          </c:tx>
          <c:overlay val="0"/>
        </c:title>
        <c:numFmt formatCode="General" sourceLinked="1"/>
        <c:majorTickMark val="out"/>
        <c:minorTickMark val="none"/>
        <c:tickLblPos val="nextTo"/>
        <c:crossAx val="174103936"/>
        <c:crosses val="autoZero"/>
        <c:crossBetween val="between"/>
      </c:valAx>
    </c:plotArea>
    <c:legend>
      <c:legendPos val="r"/>
      <c:overlay val="0"/>
    </c:legend>
    <c:plotVisOnly val="1"/>
    <c:dispBlanksAs val="gap"/>
    <c:showDLblsOverMax val="0"/>
  </c:chart>
  <c:spPr>
    <a:solidFill>
      <a:prstClr val="white"/>
    </a:solidFill>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l-GR" sz="1800" b="1" i="0" baseline="0"/>
              <a:t>Λιπιδική Υπεροξείδωση</a:t>
            </a:r>
            <a:r>
              <a:rPr lang="en-ZA" sz="1800" b="1" i="0" baseline="0"/>
              <a:t> </a:t>
            </a:r>
            <a:r>
              <a:rPr lang="el-GR" sz="1800" b="1" i="0" baseline="0"/>
              <a:t>στο Δέρμα</a:t>
            </a:r>
            <a:endParaRPr lang="en-ZA" sz="1800" b="1" i="0" baseline="0"/>
          </a:p>
        </c:rich>
      </c:tx>
      <c:overlay val="0"/>
    </c:title>
    <c:autoTitleDeleted val="0"/>
    <c:plotArea>
      <c:layout/>
      <c:barChart>
        <c:barDir val="col"/>
        <c:grouping val="clustered"/>
        <c:varyColors val="0"/>
        <c:ser>
          <c:idx val="0"/>
          <c:order val="0"/>
          <c:invertIfNegative val="0"/>
          <c:errBars>
            <c:errBarType val="plus"/>
            <c:errValType val="cust"/>
            <c:noEndCap val="0"/>
            <c:plus>
              <c:numRef>
                <c:f>Sheet5!$F$2:$F$6</c:f>
                <c:numCache>
                  <c:formatCode>General</c:formatCode>
                  <c:ptCount val="5"/>
                  <c:pt idx="0">
                    <c:v>0.58399999999999996</c:v>
                  </c:pt>
                  <c:pt idx="1">
                    <c:v>1.45</c:v>
                  </c:pt>
                  <c:pt idx="2">
                    <c:v>0.50600000000000001</c:v>
                  </c:pt>
                  <c:pt idx="3">
                    <c:v>1.2409999999999923</c:v>
                  </c:pt>
                  <c:pt idx="4">
                    <c:v>0.70600000000000063</c:v>
                  </c:pt>
                </c:numCache>
              </c:numRef>
            </c:plus>
            <c:minus>
              <c:numLit>
                <c:formatCode>General</c:formatCode>
                <c:ptCount val="1"/>
                <c:pt idx="0">
                  <c:v>1</c:v>
                </c:pt>
              </c:numLit>
            </c:minus>
          </c:errBars>
          <c:cat>
            <c:strRef>
              <c:f>Sheet5!$A$2:$A$6</c:f>
              <c:strCache>
                <c:ptCount val="5"/>
                <c:pt idx="0">
                  <c:v>Ομάδα 1 (Α+Β)</c:v>
                </c:pt>
                <c:pt idx="1">
                  <c:v>Ομάδα 2 (Α+Β)</c:v>
                </c:pt>
                <c:pt idx="2">
                  <c:v>Ομάδα 3 (Α+Β)</c:v>
                </c:pt>
                <c:pt idx="3">
                  <c:v>Ομάδα 4 (Α+Β)</c:v>
                </c:pt>
                <c:pt idx="4">
                  <c:v>Ομάδα 5 (Α+Β)</c:v>
                </c:pt>
              </c:strCache>
            </c:strRef>
          </c:cat>
          <c:val>
            <c:numRef>
              <c:f>Sheet5!$B$2:$B$6</c:f>
              <c:numCache>
                <c:formatCode>General</c:formatCode>
                <c:ptCount val="5"/>
                <c:pt idx="0">
                  <c:v>2.028</c:v>
                </c:pt>
                <c:pt idx="1">
                  <c:v>2.88</c:v>
                </c:pt>
                <c:pt idx="2">
                  <c:v>1.254</c:v>
                </c:pt>
                <c:pt idx="3">
                  <c:v>2.7869999999999999</c:v>
                </c:pt>
                <c:pt idx="4">
                  <c:v>1.022</c:v>
                </c:pt>
              </c:numCache>
            </c:numRef>
          </c:val>
          <c:extLst>
            <c:ext xmlns:c16="http://schemas.microsoft.com/office/drawing/2014/chart" uri="{C3380CC4-5D6E-409C-BE32-E72D297353CC}">
              <c16:uniqueId val="{00000000-A418-42F2-B22A-1A9CA563EA9C}"/>
            </c:ext>
          </c:extLst>
        </c:ser>
        <c:dLbls>
          <c:showLegendKey val="0"/>
          <c:showVal val="0"/>
          <c:showCatName val="0"/>
          <c:showSerName val="0"/>
          <c:showPercent val="0"/>
          <c:showBubbleSize val="0"/>
        </c:dLbls>
        <c:gapWidth val="150"/>
        <c:axId val="174631936"/>
        <c:axId val="174728320"/>
      </c:barChart>
      <c:catAx>
        <c:axId val="174631936"/>
        <c:scaling>
          <c:orientation val="minMax"/>
        </c:scaling>
        <c:delete val="0"/>
        <c:axPos val="b"/>
        <c:title>
          <c:tx>
            <c:rich>
              <a:bodyPr/>
              <a:lstStyle/>
              <a:p>
                <a:pPr>
                  <a:defRPr/>
                </a:pPr>
                <a:r>
                  <a:rPr lang="el-GR"/>
                  <a:t>Ομάδες</a:t>
                </a:r>
                <a:endParaRPr lang="en-ZA"/>
              </a:p>
            </c:rich>
          </c:tx>
          <c:overlay val="0"/>
        </c:title>
        <c:numFmt formatCode="General" sourceLinked="0"/>
        <c:majorTickMark val="out"/>
        <c:minorTickMark val="none"/>
        <c:tickLblPos val="nextTo"/>
        <c:crossAx val="174728320"/>
        <c:crosses val="autoZero"/>
        <c:auto val="1"/>
        <c:lblAlgn val="ctr"/>
        <c:lblOffset val="100"/>
        <c:noMultiLvlLbl val="0"/>
      </c:catAx>
      <c:valAx>
        <c:axId val="174728320"/>
        <c:scaling>
          <c:orientation val="minMax"/>
        </c:scaling>
        <c:delete val="0"/>
        <c:axPos val="l"/>
        <c:majorGridlines/>
        <c:title>
          <c:tx>
            <c:rich>
              <a:bodyPr rot="-5400000" vert="horz"/>
              <a:lstStyle/>
              <a:p>
                <a:pPr>
                  <a:defRPr sz="800"/>
                </a:pPr>
                <a:r>
                  <a:rPr lang="el-GR" sz="800" b="1" i="0" baseline="0"/>
                  <a:t>Συγκνεντρωση </a:t>
                </a:r>
                <a:r>
                  <a:rPr lang="en-ZA" sz="800" b="1" i="0" baseline="0"/>
                  <a:t>TBARS </a:t>
                </a:r>
                <a:r>
                  <a:rPr lang="el-GR" sz="800" b="1" i="0" baseline="0"/>
                  <a:t> (10</a:t>
                </a:r>
                <a:r>
                  <a:rPr lang="el-GR" sz="800" b="1" i="0" baseline="30000"/>
                  <a:t>-5</a:t>
                </a:r>
                <a:r>
                  <a:rPr lang="el-GR" sz="800" b="1" i="0" baseline="0"/>
                  <a:t>)</a:t>
                </a:r>
                <a:endParaRPr lang="en-ZA" sz="800" b="1" i="0" baseline="0"/>
              </a:p>
            </c:rich>
          </c:tx>
          <c:layout>
            <c:manualLayout>
              <c:xMode val="edge"/>
              <c:yMode val="edge"/>
              <c:x val="1.9444444444444445E-2"/>
              <c:y val="0.23709682123067938"/>
            </c:manualLayout>
          </c:layout>
          <c:overlay val="0"/>
        </c:title>
        <c:numFmt formatCode="General" sourceLinked="1"/>
        <c:majorTickMark val="out"/>
        <c:minorTickMark val="none"/>
        <c:tickLblPos val="nextTo"/>
        <c:crossAx val="174631936"/>
        <c:crosses val="autoZero"/>
        <c:crossBetween val="between"/>
      </c:valAx>
    </c:plotArea>
    <c:plotVisOnly val="1"/>
    <c:dispBlanksAs val="gap"/>
    <c:showDLblsOverMax val="0"/>
  </c:chart>
  <c:spPr>
    <a:solidFill>
      <a:prstClr val="white"/>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l-GR"/>
              <a:t>Λιπιδική υπεροξείδωση στο Αίμα</a:t>
            </a:r>
            <a:endParaRPr lang="en-ZA"/>
          </a:p>
        </c:rich>
      </c:tx>
      <c:overlay val="0"/>
    </c:title>
    <c:autoTitleDeleted val="0"/>
    <c:plotArea>
      <c:layout/>
      <c:barChart>
        <c:barDir val="col"/>
        <c:grouping val="clustered"/>
        <c:varyColors val="0"/>
        <c:ser>
          <c:idx val="0"/>
          <c:order val="0"/>
          <c:invertIfNegative val="0"/>
          <c:errBars>
            <c:errBarType val="plus"/>
            <c:errValType val="cust"/>
            <c:noEndCap val="0"/>
            <c:plus>
              <c:numRef>
                <c:f>Sheet3!$E$143:$E$147</c:f>
                <c:numCache>
                  <c:formatCode>General</c:formatCode>
                  <c:ptCount val="5"/>
                  <c:pt idx="0">
                    <c:v>3.634304151645388</c:v>
                  </c:pt>
                  <c:pt idx="1">
                    <c:v>0.857729561108867</c:v>
                  </c:pt>
                  <c:pt idx="2">
                    <c:v>1.1046417217058841</c:v>
                  </c:pt>
                  <c:pt idx="3">
                    <c:v>0.47599019597746678</c:v>
                  </c:pt>
                  <c:pt idx="4">
                    <c:v>1.1146598883366461</c:v>
                  </c:pt>
                </c:numCache>
              </c:numRef>
            </c:plus>
            <c:minus>
              <c:numRef>
                <c:f>Sheet3!$E$143:$E$147</c:f>
                <c:numCache>
                  <c:formatCode>General</c:formatCode>
                  <c:ptCount val="5"/>
                  <c:pt idx="0">
                    <c:v>3.634304151645388</c:v>
                  </c:pt>
                  <c:pt idx="1">
                    <c:v>0.857729561108867</c:v>
                  </c:pt>
                  <c:pt idx="2">
                    <c:v>1.1046417217058841</c:v>
                  </c:pt>
                  <c:pt idx="3">
                    <c:v>0.47599019597746678</c:v>
                  </c:pt>
                  <c:pt idx="4">
                    <c:v>1.1146598883366461</c:v>
                  </c:pt>
                </c:numCache>
              </c:numRef>
            </c:minus>
          </c:errBars>
          <c:cat>
            <c:strRef>
              <c:f>Sheet3!$B$143:$B$147</c:f>
              <c:strCache>
                <c:ptCount val="5"/>
                <c:pt idx="0">
                  <c:v>Ομάδα 1 (Α+Β)</c:v>
                </c:pt>
                <c:pt idx="1">
                  <c:v>Ομάδα 2 (Α+Β)</c:v>
                </c:pt>
                <c:pt idx="2">
                  <c:v>Ομάδα 3 (Α+Β)</c:v>
                </c:pt>
                <c:pt idx="3">
                  <c:v>Ομάδα 4 (Α+Β)</c:v>
                </c:pt>
                <c:pt idx="4">
                  <c:v>Ομάδα 5 (Α+Β)</c:v>
                </c:pt>
              </c:strCache>
            </c:strRef>
          </c:cat>
          <c:val>
            <c:numRef>
              <c:f>Sheet3!$C$143:$C$147</c:f>
              <c:numCache>
                <c:formatCode>0.00</c:formatCode>
                <c:ptCount val="5"/>
                <c:pt idx="0">
                  <c:v>5.3449999999999855</c:v>
                </c:pt>
                <c:pt idx="1">
                  <c:v>4.24</c:v>
                </c:pt>
                <c:pt idx="2">
                  <c:v>4.0766666666666724</c:v>
                </c:pt>
                <c:pt idx="3">
                  <c:v>4.0950000000000006</c:v>
                </c:pt>
                <c:pt idx="4">
                  <c:v>4.1599999999999975</c:v>
                </c:pt>
              </c:numCache>
            </c:numRef>
          </c:val>
          <c:extLst>
            <c:ext xmlns:c16="http://schemas.microsoft.com/office/drawing/2014/chart" uri="{C3380CC4-5D6E-409C-BE32-E72D297353CC}">
              <c16:uniqueId val="{00000000-AAE6-4D9A-BCA0-745A36154A0F}"/>
            </c:ext>
          </c:extLst>
        </c:ser>
        <c:dLbls>
          <c:showLegendKey val="0"/>
          <c:showVal val="0"/>
          <c:showCatName val="0"/>
          <c:showSerName val="0"/>
          <c:showPercent val="0"/>
          <c:showBubbleSize val="0"/>
        </c:dLbls>
        <c:gapWidth val="150"/>
        <c:axId val="174736896"/>
        <c:axId val="174738816"/>
      </c:barChart>
      <c:catAx>
        <c:axId val="174736896"/>
        <c:scaling>
          <c:orientation val="minMax"/>
        </c:scaling>
        <c:delete val="0"/>
        <c:axPos val="b"/>
        <c:title>
          <c:tx>
            <c:rich>
              <a:bodyPr/>
              <a:lstStyle/>
              <a:p>
                <a:pPr>
                  <a:defRPr/>
                </a:pPr>
                <a:r>
                  <a:rPr lang="el-GR"/>
                  <a:t>Ομάδες</a:t>
                </a:r>
                <a:endParaRPr lang="en-ZA"/>
              </a:p>
            </c:rich>
          </c:tx>
          <c:overlay val="0"/>
        </c:title>
        <c:numFmt formatCode="General" sourceLinked="0"/>
        <c:majorTickMark val="out"/>
        <c:minorTickMark val="none"/>
        <c:tickLblPos val="nextTo"/>
        <c:crossAx val="174738816"/>
        <c:crosses val="autoZero"/>
        <c:auto val="1"/>
        <c:lblAlgn val="ctr"/>
        <c:lblOffset val="100"/>
        <c:noMultiLvlLbl val="0"/>
      </c:catAx>
      <c:valAx>
        <c:axId val="174738816"/>
        <c:scaling>
          <c:orientation val="minMax"/>
        </c:scaling>
        <c:delete val="0"/>
        <c:axPos val="l"/>
        <c:majorGridlines/>
        <c:title>
          <c:tx>
            <c:rich>
              <a:bodyPr rot="-5400000" vert="horz"/>
              <a:lstStyle/>
              <a:p>
                <a:pPr>
                  <a:defRPr/>
                </a:pPr>
                <a:r>
                  <a:rPr lang="el-GR"/>
                  <a:t>Συγκέντρωση σε </a:t>
                </a:r>
                <a:r>
                  <a:rPr lang="en-ZA"/>
                  <a:t>TBARS</a:t>
                </a:r>
              </a:p>
            </c:rich>
          </c:tx>
          <c:overlay val="0"/>
        </c:title>
        <c:numFmt formatCode="0.00" sourceLinked="1"/>
        <c:majorTickMark val="out"/>
        <c:minorTickMark val="none"/>
        <c:tickLblPos val="nextTo"/>
        <c:crossAx val="174736896"/>
        <c:crosses val="autoZero"/>
        <c:crossBetween val="between"/>
      </c:valAx>
    </c:plotArea>
    <c:plotVisOnly val="1"/>
    <c:dispBlanksAs val="gap"/>
    <c:showDLblsOverMax val="0"/>
  </c:chart>
  <c:spPr>
    <a:solidFill>
      <a:prstClr val="white"/>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l-GR"/>
              <a:t>Βλάβες του </a:t>
            </a:r>
            <a:r>
              <a:rPr lang="en-ZA"/>
              <a:t>DNA </a:t>
            </a:r>
            <a:r>
              <a:rPr lang="el-GR"/>
              <a:t>στο</a:t>
            </a:r>
            <a:r>
              <a:rPr lang="el-GR" baseline="0"/>
              <a:t> αίμα</a:t>
            </a:r>
            <a:endParaRPr lang="en-ZA"/>
          </a:p>
        </c:rich>
      </c:tx>
      <c:overlay val="0"/>
    </c:title>
    <c:autoTitleDeleted val="0"/>
    <c:plotArea>
      <c:layout/>
      <c:barChart>
        <c:barDir val="bar"/>
        <c:grouping val="clustered"/>
        <c:varyColors val="0"/>
        <c:ser>
          <c:idx val="0"/>
          <c:order val="0"/>
          <c:invertIfNegative val="0"/>
          <c:cat>
            <c:strRef>
              <c:f>Sheet1!$A$1:$A$5</c:f>
              <c:strCache>
                <c:ptCount val="5"/>
                <c:pt idx="0">
                  <c:v>Ομάδα 1 (Συνταγή από Πάτρα)</c:v>
                </c:pt>
                <c:pt idx="1">
                  <c:v>Ομάδα 2 (Εκχ.Αρθρόποδο σε βαζελίνη)</c:v>
                </c:pt>
                <c:pt idx="2">
                  <c:v>Ομάδα 3 (Αγρ.σύκα, λάδι, κερί)</c:v>
                </c:pt>
                <c:pt idx="3">
                  <c:v>Διαβητικοί Μάρτυρες</c:v>
                </c:pt>
                <c:pt idx="4">
                  <c:v>Φυσιολογικό δέρμα</c:v>
                </c:pt>
              </c:strCache>
            </c:strRef>
          </c:cat>
          <c:val>
            <c:numRef>
              <c:f>Sheet1!$B$1:$B$5</c:f>
              <c:numCache>
                <c:formatCode>General</c:formatCode>
                <c:ptCount val="5"/>
                <c:pt idx="0">
                  <c:v>26.3</c:v>
                </c:pt>
                <c:pt idx="1">
                  <c:v>16.5</c:v>
                </c:pt>
                <c:pt idx="2">
                  <c:v>34.800000000000004</c:v>
                </c:pt>
                <c:pt idx="3">
                  <c:v>23</c:v>
                </c:pt>
                <c:pt idx="4">
                  <c:v>9</c:v>
                </c:pt>
              </c:numCache>
            </c:numRef>
          </c:val>
          <c:extLst>
            <c:ext xmlns:c16="http://schemas.microsoft.com/office/drawing/2014/chart" uri="{C3380CC4-5D6E-409C-BE32-E72D297353CC}">
              <c16:uniqueId val="{00000000-4CF6-4948-A2CE-7F3838F22059}"/>
            </c:ext>
          </c:extLst>
        </c:ser>
        <c:dLbls>
          <c:showLegendKey val="0"/>
          <c:showVal val="0"/>
          <c:showCatName val="0"/>
          <c:showSerName val="0"/>
          <c:showPercent val="0"/>
          <c:showBubbleSize val="0"/>
        </c:dLbls>
        <c:gapWidth val="150"/>
        <c:axId val="174881792"/>
        <c:axId val="174887680"/>
      </c:barChart>
      <c:catAx>
        <c:axId val="174881792"/>
        <c:scaling>
          <c:orientation val="minMax"/>
        </c:scaling>
        <c:delete val="0"/>
        <c:axPos val="l"/>
        <c:numFmt formatCode="General" sourceLinked="0"/>
        <c:majorTickMark val="out"/>
        <c:minorTickMark val="none"/>
        <c:tickLblPos val="nextTo"/>
        <c:crossAx val="174887680"/>
        <c:crosses val="autoZero"/>
        <c:auto val="1"/>
        <c:lblAlgn val="ctr"/>
        <c:lblOffset val="100"/>
        <c:noMultiLvlLbl val="0"/>
      </c:catAx>
      <c:valAx>
        <c:axId val="174887680"/>
        <c:scaling>
          <c:orientation val="minMax"/>
        </c:scaling>
        <c:delete val="0"/>
        <c:axPos val="b"/>
        <c:majorGridlines/>
        <c:title>
          <c:tx>
            <c:rich>
              <a:bodyPr/>
              <a:lstStyle/>
              <a:p>
                <a:pPr>
                  <a:defRPr sz="1800"/>
                </a:pPr>
                <a:r>
                  <a:rPr lang="el-GR" sz="1800"/>
                  <a:t>Άθροισμα Βλαβών</a:t>
                </a:r>
              </a:p>
            </c:rich>
          </c:tx>
          <c:overlay val="0"/>
        </c:title>
        <c:numFmt formatCode="General" sourceLinked="1"/>
        <c:majorTickMark val="out"/>
        <c:minorTickMark val="none"/>
        <c:tickLblPos val="nextTo"/>
        <c:crossAx val="174881792"/>
        <c:crosses val="autoZero"/>
        <c:crossBetween val="between"/>
      </c:valAx>
    </c:plotArea>
    <c:plotVisOnly val="1"/>
    <c:dispBlanksAs val="gap"/>
    <c:showDLblsOverMax val="0"/>
  </c:chart>
  <c:spPr>
    <a:solidFill>
      <a:prstClr val="white"/>
    </a:solid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l-GR"/>
              <a:t>Βλάβες</a:t>
            </a:r>
            <a:r>
              <a:rPr lang="el-GR" baseline="0"/>
              <a:t> του </a:t>
            </a:r>
            <a:r>
              <a:rPr lang="en-ZA" baseline="0"/>
              <a:t>DNA </a:t>
            </a:r>
            <a:r>
              <a:rPr lang="el-GR" baseline="0"/>
              <a:t>στο Δέρμα</a:t>
            </a:r>
            <a:endParaRPr lang="en-ZA"/>
          </a:p>
        </c:rich>
      </c:tx>
      <c:overlay val="0"/>
    </c:title>
    <c:autoTitleDeleted val="0"/>
    <c:plotArea>
      <c:layout/>
      <c:barChart>
        <c:barDir val="bar"/>
        <c:grouping val="clustered"/>
        <c:varyColors val="0"/>
        <c:ser>
          <c:idx val="0"/>
          <c:order val="0"/>
          <c:invertIfNegative val="0"/>
          <c:cat>
            <c:strRef>
              <c:f>Sheet1!$F$9:$F$13</c:f>
              <c:strCache>
                <c:ptCount val="5"/>
                <c:pt idx="0">
                  <c:v>Ομάδα 1 (Συνταγή από Πάτρα)</c:v>
                </c:pt>
                <c:pt idx="1">
                  <c:v>Ομάδα 2 (Εκχ.Αρθρόποδο σε βαζελίνη)</c:v>
                </c:pt>
                <c:pt idx="2">
                  <c:v>Ομάδα 3 (Αγρ.σύκα, λάδι, κερί)</c:v>
                </c:pt>
                <c:pt idx="3">
                  <c:v>Διαβητικοί Μάρτυρες</c:v>
                </c:pt>
                <c:pt idx="4">
                  <c:v>Φυσιολογικό δέρμα</c:v>
                </c:pt>
              </c:strCache>
            </c:strRef>
          </c:cat>
          <c:val>
            <c:numRef>
              <c:f>Sheet1!$G$9:$G$13</c:f>
              <c:numCache>
                <c:formatCode>General</c:formatCode>
                <c:ptCount val="5"/>
                <c:pt idx="0">
                  <c:v>178.5</c:v>
                </c:pt>
                <c:pt idx="1">
                  <c:v>116</c:v>
                </c:pt>
                <c:pt idx="2">
                  <c:v>147.5</c:v>
                </c:pt>
                <c:pt idx="3">
                  <c:v>210</c:v>
                </c:pt>
                <c:pt idx="4">
                  <c:v>54.5</c:v>
                </c:pt>
              </c:numCache>
            </c:numRef>
          </c:val>
          <c:extLst>
            <c:ext xmlns:c16="http://schemas.microsoft.com/office/drawing/2014/chart" uri="{C3380CC4-5D6E-409C-BE32-E72D297353CC}">
              <c16:uniqueId val="{00000000-2846-43B9-9A5A-87680CFEFBF7}"/>
            </c:ext>
          </c:extLst>
        </c:ser>
        <c:dLbls>
          <c:showLegendKey val="0"/>
          <c:showVal val="0"/>
          <c:showCatName val="0"/>
          <c:showSerName val="0"/>
          <c:showPercent val="0"/>
          <c:showBubbleSize val="0"/>
        </c:dLbls>
        <c:gapWidth val="150"/>
        <c:axId val="174916352"/>
        <c:axId val="174917888"/>
      </c:barChart>
      <c:catAx>
        <c:axId val="174916352"/>
        <c:scaling>
          <c:orientation val="minMax"/>
        </c:scaling>
        <c:delete val="0"/>
        <c:axPos val="l"/>
        <c:numFmt formatCode="General" sourceLinked="0"/>
        <c:majorTickMark val="out"/>
        <c:minorTickMark val="none"/>
        <c:tickLblPos val="nextTo"/>
        <c:crossAx val="174917888"/>
        <c:crosses val="autoZero"/>
        <c:auto val="1"/>
        <c:lblAlgn val="ctr"/>
        <c:lblOffset val="100"/>
        <c:noMultiLvlLbl val="0"/>
      </c:catAx>
      <c:valAx>
        <c:axId val="174917888"/>
        <c:scaling>
          <c:orientation val="minMax"/>
        </c:scaling>
        <c:delete val="0"/>
        <c:axPos val="b"/>
        <c:majorGridlines/>
        <c:title>
          <c:tx>
            <c:rich>
              <a:bodyPr/>
              <a:lstStyle/>
              <a:p>
                <a:pPr>
                  <a:defRPr/>
                </a:pPr>
                <a:r>
                  <a:rPr lang="el-GR" sz="1800" b="1" i="0" baseline="0"/>
                  <a:t>Άθροισμα Βλαβών</a:t>
                </a:r>
                <a:endParaRPr lang="en-ZA"/>
              </a:p>
            </c:rich>
          </c:tx>
          <c:overlay val="0"/>
        </c:title>
        <c:numFmt formatCode="General" sourceLinked="1"/>
        <c:majorTickMark val="out"/>
        <c:minorTickMark val="none"/>
        <c:tickLblPos val="nextTo"/>
        <c:crossAx val="174916352"/>
        <c:crosses val="autoZero"/>
        <c:crossBetween val="between"/>
      </c:valAx>
    </c:plotArea>
    <c:plotVisOnly val="1"/>
    <c:dispBlanksAs val="gap"/>
    <c:showDLblsOverMax val="0"/>
  </c:chart>
  <c:spPr>
    <a:solidFill>
      <a:prstClr val="white"/>
    </a:solidFill>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1B63F-77C5-4BF1-B7E7-BDB0FA8B702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CCDC022-69FB-464E-94F6-6413555657D5}">
      <dgm:prSet/>
      <dgm:spPr/>
      <dgm:t>
        <a:bodyPr/>
        <a:lstStyle/>
        <a:p>
          <a:r>
            <a:rPr lang="el-GR" dirty="0"/>
            <a:t>Αποτελείται από Αντιμικροβιακούς (αντιβακτηριακούς και αντιμηκυτιασικούς) παράγοντες οι οποίοι προέρχονται είτε από βακτήρια και μήκυτες (αντιβιοτικά ) είτε από χημική σύνθεση (αντισηπτικά).</a:t>
          </a:r>
        </a:p>
        <a:p>
          <a:endParaRPr lang="el-GR" dirty="0"/>
        </a:p>
        <a:p>
          <a:r>
            <a:rPr lang="el-GR" dirty="0"/>
            <a:t>Ονομάζονται αντιμικροβιακοί παράγοντες οι χημικές ουσίες φυσικής ή συνθετικής προέλευσης που θανατώνουν μικροοργανισμούς ή αναστέλλουν την ανάπτυξή τους</a:t>
          </a:r>
          <a:endParaRPr lang="en-US" dirty="0"/>
        </a:p>
      </dgm:t>
    </dgm:pt>
    <dgm:pt modelId="{FA468E64-B62C-4C05-84A1-3129044AC2B0}" type="parTrans" cxnId="{13E3C6C1-01BB-4154-B7D4-DC7426EEA429}">
      <dgm:prSet/>
      <dgm:spPr/>
      <dgm:t>
        <a:bodyPr/>
        <a:lstStyle/>
        <a:p>
          <a:endParaRPr lang="en-US"/>
        </a:p>
      </dgm:t>
    </dgm:pt>
    <dgm:pt modelId="{E0FF7833-3879-4BAD-9820-7C37A2C3ABC3}" type="sibTrans" cxnId="{13E3C6C1-01BB-4154-B7D4-DC7426EEA429}">
      <dgm:prSet/>
      <dgm:spPr/>
      <dgm:t>
        <a:bodyPr/>
        <a:lstStyle/>
        <a:p>
          <a:endParaRPr lang="en-US"/>
        </a:p>
      </dgm:t>
    </dgm:pt>
    <dgm:pt modelId="{72CFD3B7-1125-403F-A7B4-00EB2BCEAA25}">
      <dgm:prSet/>
      <dgm:spPr/>
      <dgm:t>
        <a:bodyPr/>
        <a:lstStyle/>
        <a:p>
          <a:r>
            <a:rPr lang="el-GR"/>
            <a:t>Tα αντιμικροβιακά δεν είναι δραστικά στους ιούς, διότι προϋπόθεση για τη δράση τους είναι η ικανότητα του παθογόνου να έχει δικό του μεταβολισμό, ενώ οι ιοί αποτελούν «παρασιτούντες» σε βάρος του ανθρωπίνου κυττάρου μικροοργανισμούς.</a:t>
          </a:r>
          <a:br>
            <a:rPr lang="el-GR"/>
          </a:br>
          <a:endParaRPr lang="en-US"/>
        </a:p>
      </dgm:t>
    </dgm:pt>
    <dgm:pt modelId="{6CF78417-7D66-448E-A233-BA34C1219D66}" type="parTrans" cxnId="{29DFAE9C-5AAD-474C-B20C-989F665C2BB4}">
      <dgm:prSet/>
      <dgm:spPr/>
      <dgm:t>
        <a:bodyPr/>
        <a:lstStyle/>
        <a:p>
          <a:endParaRPr lang="en-US"/>
        </a:p>
      </dgm:t>
    </dgm:pt>
    <dgm:pt modelId="{810BEE29-4AB9-4121-A392-F55A58FE6F84}" type="sibTrans" cxnId="{29DFAE9C-5AAD-474C-B20C-989F665C2BB4}">
      <dgm:prSet/>
      <dgm:spPr/>
      <dgm:t>
        <a:bodyPr/>
        <a:lstStyle/>
        <a:p>
          <a:endParaRPr lang="en-US"/>
        </a:p>
      </dgm:t>
    </dgm:pt>
    <dgm:pt modelId="{EA5D8D04-DC24-4129-838D-3FF948525D36}">
      <dgm:prSet/>
      <dgm:spPr/>
      <dgm:t>
        <a:bodyPr/>
        <a:lstStyle/>
        <a:p>
          <a:r>
            <a:rPr lang="el-GR" dirty="0"/>
            <a:t>Μεγάλος ο αριθμός των αντιμικροβιακών ουσιών, μικρός των αντιϊκών λόγω της δυσκολίας  ευρέσεως αντιϊκών ουσιών με εκλεκτική δράση για τον ιό χωρίς να βλάπτεται το κύτταρο ξενιστής. </a:t>
          </a:r>
        </a:p>
        <a:p>
          <a:r>
            <a:rPr lang="el-GR" dirty="0"/>
            <a:t>Ο ιδανικός αντιμικροβιακός παράγοντας θα πρέπει να είναι δραστικός έναντι του μικροβίου-παράσιτου και αδρανής έναντι του ξενιστή.</a:t>
          </a:r>
          <a:endParaRPr lang="en-US" dirty="0"/>
        </a:p>
      </dgm:t>
    </dgm:pt>
    <dgm:pt modelId="{BA05981B-17C2-4800-ACEC-75FAEFF7ACAA}" type="parTrans" cxnId="{C1247F05-2D4E-47A6-B82F-C33ECA452F2C}">
      <dgm:prSet/>
      <dgm:spPr/>
      <dgm:t>
        <a:bodyPr/>
        <a:lstStyle/>
        <a:p>
          <a:endParaRPr lang="en-US"/>
        </a:p>
      </dgm:t>
    </dgm:pt>
    <dgm:pt modelId="{A6879884-1C40-420E-84BB-78CBB364E788}" type="sibTrans" cxnId="{C1247F05-2D4E-47A6-B82F-C33ECA452F2C}">
      <dgm:prSet/>
      <dgm:spPr/>
      <dgm:t>
        <a:bodyPr/>
        <a:lstStyle/>
        <a:p>
          <a:endParaRPr lang="en-US"/>
        </a:p>
      </dgm:t>
    </dgm:pt>
    <dgm:pt modelId="{5308A863-C86D-47F8-83B1-96185E1597FA}" type="pres">
      <dgm:prSet presAssocID="{E0A1B63F-77C5-4BF1-B7E7-BDB0FA8B7022}" presName="vert0" presStyleCnt="0">
        <dgm:presLayoutVars>
          <dgm:dir/>
          <dgm:animOne val="branch"/>
          <dgm:animLvl val="lvl"/>
        </dgm:presLayoutVars>
      </dgm:prSet>
      <dgm:spPr/>
    </dgm:pt>
    <dgm:pt modelId="{A8E3FA80-015E-426F-8682-D85E3478E816}" type="pres">
      <dgm:prSet presAssocID="{DCCDC022-69FB-464E-94F6-6413555657D5}" presName="thickLine" presStyleLbl="alignNode1" presStyleIdx="0" presStyleCnt="3"/>
      <dgm:spPr/>
    </dgm:pt>
    <dgm:pt modelId="{089302E1-A8A5-45C7-9D05-7FD0E6C7C7F3}" type="pres">
      <dgm:prSet presAssocID="{DCCDC022-69FB-464E-94F6-6413555657D5}" presName="horz1" presStyleCnt="0"/>
      <dgm:spPr/>
    </dgm:pt>
    <dgm:pt modelId="{EE405238-5B74-478E-A115-D966C4D5FB5F}" type="pres">
      <dgm:prSet presAssocID="{DCCDC022-69FB-464E-94F6-6413555657D5}" presName="tx1" presStyleLbl="revTx" presStyleIdx="0" presStyleCnt="3"/>
      <dgm:spPr/>
    </dgm:pt>
    <dgm:pt modelId="{D2AA2118-5AB5-417A-8972-C32B78252947}" type="pres">
      <dgm:prSet presAssocID="{DCCDC022-69FB-464E-94F6-6413555657D5}" presName="vert1" presStyleCnt="0"/>
      <dgm:spPr/>
    </dgm:pt>
    <dgm:pt modelId="{A13184AF-80CF-4186-998D-D9501C7767BD}" type="pres">
      <dgm:prSet presAssocID="{72CFD3B7-1125-403F-A7B4-00EB2BCEAA25}" presName="thickLine" presStyleLbl="alignNode1" presStyleIdx="1" presStyleCnt="3"/>
      <dgm:spPr/>
    </dgm:pt>
    <dgm:pt modelId="{98387255-E6D0-4AF1-BBF7-C5FADA739546}" type="pres">
      <dgm:prSet presAssocID="{72CFD3B7-1125-403F-A7B4-00EB2BCEAA25}" presName="horz1" presStyleCnt="0"/>
      <dgm:spPr/>
    </dgm:pt>
    <dgm:pt modelId="{2AC2DF55-AACD-40AF-B170-445BE657F874}" type="pres">
      <dgm:prSet presAssocID="{72CFD3B7-1125-403F-A7B4-00EB2BCEAA25}" presName="tx1" presStyleLbl="revTx" presStyleIdx="1" presStyleCnt="3"/>
      <dgm:spPr/>
    </dgm:pt>
    <dgm:pt modelId="{1891B320-AFDB-404E-8745-289A786AE5B0}" type="pres">
      <dgm:prSet presAssocID="{72CFD3B7-1125-403F-A7B4-00EB2BCEAA25}" presName="vert1" presStyleCnt="0"/>
      <dgm:spPr/>
    </dgm:pt>
    <dgm:pt modelId="{7067E380-C8CB-4A00-BC66-65D554A5D6B9}" type="pres">
      <dgm:prSet presAssocID="{EA5D8D04-DC24-4129-838D-3FF948525D36}" presName="thickLine" presStyleLbl="alignNode1" presStyleIdx="2" presStyleCnt="3"/>
      <dgm:spPr/>
    </dgm:pt>
    <dgm:pt modelId="{43CF8669-3C4B-4EB9-BDD4-848351623C95}" type="pres">
      <dgm:prSet presAssocID="{EA5D8D04-DC24-4129-838D-3FF948525D36}" presName="horz1" presStyleCnt="0"/>
      <dgm:spPr/>
    </dgm:pt>
    <dgm:pt modelId="{06A72940-1867-43B0-8A26-E49EB490CD3F}" type="pres">
      <dgm:prSet presAssocID="{EA5D8D04-DC24-4129-838D-3FF948525D36}" presName="tx1" presStyleLbl="revTx" presStyleIdx="2" presStyleCnt="3"/>
      <dgm:spPr/>
    </dgm:pt>
    <dgm:pt modelId="{A05212B2-4461-45CD-A651-1DCEA856BE7C}" type="pres">
      <dgm:prSet presAssocID="{EA5D8D04-DC24-4129-838D-3FF948525D36}" presName="vert1" presStyleCnt="0"/>
      <dgm:spPr/>
    </dgm:pt>
  </dgm:ptLst>
  <dgm:cxnLst>
    <dgm:cxn modelId="{C1247F05-2D4E-47A6-B82F-C33ECA452F2C}" srcId="{E0A1B63F-77C5-4BF1-B7E7-BDB0FA8B7022}" destId="{EA5D8D04-DC24-4129-838D-3FF948525D36}" srcOrd="2" destOrd="0" parTransId="{BA05981B-17C2-4800-ACEC-75FAEFF7ACAA}" sibTransId="{A6879884-1C40-420E-84BB-78CBB364E788}"/>
    <dgm:cxn modelId="{36E48B1C-7A4E-4FA9-BE90-289290B24AB5}" type="presOf" srcId="{E0A1B63F-77C5-4BF1-B7E7-BDB0FA8B7022}" destId="{5308A863-C86D-47F8-83B1-96185E1597FA}" srcOrd="0" destOrd="0" presId="urn:microsoft.com/office/officeart/2008/layout/LinedList"/>
    <dgm:cxn modelId="{A281C71F-E913-4F59-B2F7-7F3FD69145DD}" type="presOf" srcId="{DCCDC022-69FB-464E-94F6-6413555657D5}" destId="{EE405238-5B74-478E-A115-D966C4D5FB5F}" srcOrd="0" destOrd="0" presId="urn:microsoft.com/office/officeart/2008/layout/LinedList"/>
    <dgm:cxn modelId="{E9631673-CF73-402C-BE5E-9C467B79E90C}" type="presOf" srcId="{72CFD3B7-1125-403F-A7B4-00EB2BCEAA25}" destId="{2AC2DF55-AACD-40AF-B170-445BE657F874}" srcOrd="0" destOrd="0" presId="urn:microsoft.com/office/officeart/2008/layout/LinedList"/>
    <dgm:cxn modelId="{29DFAE9C-5AAD-474C-B20C-989F665C2BB4}" srcId="{E0A1B63F-77C5-4BF1-B7E7-BDB0FA8B7022}" destId="{72CFD3B7-1125-403F-A7B4-00EB2BCEAA25}" srcOrd="1" destOrd="0" parTransId="{6CF78417-7D66-448E-A233-BA34C1219D66}" sibTransId="{810BEE29-4AB9-4121-A392-F55A58FE6F84}"/>
    <dgm:cxn modelId="{13E3C6C1-01BB-4154-B7D4-DC7426EEA429}" srcId="{E0A1B63F-77C5-4BF1-B7E7-BDB0FA8B7022}" destId="{DCCDC022-69FB-464E-94F6-6413555657D5}" srcOrd="0" destOrd="0" parTransId="{FA468E64-B62C-4C05-84A1-3129044AC2B0}" sibTransId="{E0FF7833-3879-4BAD-9820-7C37A2C3ABC3}"/>
    <dgm:cxn modelId="{B0B0B2F6-93A3-4774-9173-5CB799BE6E5C}" type="presOf" srcId="{EA5D8D04-DC24-4129-838D-3FF948525D36}" destId="{06A72940-1867-43B0-8A26-E49EB490CD3F}" srcOrd="0" destOrd="0" presId="urn:microsoft.com/office/officeart/2008/layout/LinedList"/>
    <dgm:cxn modelId="{CC2AE846-99F9-48B6-A8A5-039A1E2CDC11}" type="presParOf" srcId="{5308A863-C86D-47F8-83B1-96185E1597FA}" destId="{A8E3FA80-015E-426F-8682-D85E3478E816}" srcOrd="0" destOrd="0" presId="urn:microsoft.com/office/officeart/2008/layout/LinedList"/>
    <dgm:cxn modelId="{1FF1C028-5ED3-4765-BA44-C9AB2C97F70B}" type="presParOf" srcId="{5308A863-C86D-47F8-83B1-96185E1597FA}" destId="{089302E1-A8A5-45C7-9D05-7FD0E6C7C7F3}" srcOrd="1" destOrd="0" presId="urn:microsoft.com/office/officeart/2008/layout/LinedList"/>
    <dgm:cxn modelId="{0BD610F3-C8D4-4B50-9D39-0050DEF707CA}" type="presParOf" srcId="{089302E1-A8A5-45C7-9D05-7FD0E6C7C7F3}" destId="{EE405238-5B74-478E-A115-D966C4D5FB5F}" srcOrd="0" destOrd="0" presId="urn:microsoft.com/office/officeart/2008/layout/LinedList"/>
    <dgm:cxn modelId="{3CF0C01E-F923-440B-A169-E7E728A0B99F}" type="presParOf" srcId="{089302E1-A8A5-45C7-9D05-7FD0E6C7C7F3}" destId="{D2AA2118-5AB5-417A-8972-C32B78252947}" srcOrd="1" destOrd="0" presId="urn:microsoft.com/office/officeart/2008/layout/LinedList"/>
    <dgm:cxn modelId="{7BDB1EC4-649A-4162-A7B4-C1394053270D}" type="presParOf" srcId="{5308A863-C86D-47F8-83B1-96185E1597FA}" destId="{A13184AF-80CF-4186-998D-D9501C7767BD}" srcOrd="2" destOrd="0" presId="urn:microsoft.com/office/officeart/2008/layout/LinedList"/>
    <dgm:cxn modelId="{A393A097-59D8-42C6-B969-3FEA85F66EB7}" type="presParOf" srcId="{5308A863-C86D-47F8-83B1-96185E1597FA}" destId="{98387255-E6D0-4AF1-BBF7-C5FADA739546}" srcOrd="3" destOrd="0" presId="urn:microsoft.com/office/officeart/2008/layout/LinedList"/>
    <dgm:cxn modelId="{F1BAF351-0AC3-4F0A-8B4F-644CE835DEE2}" type="presParOf" srcId="{98387255-E6D0-4AF1-BBF7-C5FADA739546}" destId="{2AC2DF55-AACD-40AF-B170-445BE657F874}" srcOrd="0" destOrd="0" presId="urn:microsoft.com/office/officeart/2008/layout/LinedList"/>
    <dgm:cxn modelId="{1F1D8D2F-2CFA-4217-9DAB-4BFDB55969A2}" type="presParOf" srcId="{98387255-E6D0-4AF1-BBF7-C5FADA739546}" destId="{1891B320-AFDB-404E-8745-289A786AE5B0}" srcOrd="1" destOrd="0" presId="urn:microsoft.com/office/officeart/2008/layout/LinedList"/>
    <dgm:cxn modelId="{6210F9C5-C584-4F55-BE25-B59617DC57E0}" type="presParOf" srcId="{5308A863-C86D-47F8-83B1-96185E1597FA}" destId="{7067E380-C8CB-4A00-BC66-65D554A5D6B9}" srcOrd="4" destOrd="0" presId="urn:microsoft.com/office/officeart/2008/layout/LinedList"/>
    <dgm:cxn modelId="{9351544B-D757-4E93-B321-4CC7D5338B1D}" type="presParOf" srcId="{5308A863-C86D-47F8-83B1-96185E1597FA}" destId="{43CF8669-3C4B-4EB9-BDD4-848351623C95}" srcOrd="5" destOrd="0" presId="urn:microsoft.com/office/officeart/2008/layout/LinedList"/>
    <dgm:cxn modelId="{487F1590-97A2-452C-BE34-FDE79EAF9D57}" type="presParOf" srcId="{43CF8669-3C4B-4EB9-BDD4-848351623C95}" destId="{06A72940-1867-43B0-8A26-E49EB490CD3F}" srcOrd="0" destOrd="0" presId="urn:microsoft.com/office/officeart/2008/layout/LinedList"/>
    <dgm:cxn modelId="{D107EB17-87BF-4819-9FA5-6ECD93B5E7E8}" type="presParOf" srcId="{43CF8669-3C4B-4EB9-BDD4-848351623C95}" destId="{A05212B2-4461-45CD-A651-1DCEA856BE7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B0EEC6-EF4E-4032-918C-E6EBCD310CD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6E9A136A-E257-4F38-BBD4-49C5A982FBEE}">
      <dgm:prSet phldrT="[Κείμενο]" custT="1"/>
      <dgm:spPr>
        <a:solidFill>
          <a:schemeClr val="accent2">
            <a:lumMod val="60000"/>
            <a:lumOff val="40000"/>
          </a:schemeClr>
        </a:solidFill>
      </dgm:spPr>
      <dgm:t>
        <a:bodyPr/>
        <a:lstStyle/>
        <a:p>
          <a:r>
            <a:rPr lang="el-GR" sz="1400" b="1" dirty="0">
              <a:solidFill>
                <a:schemeClr val="tx1"/>
              </a:solidFill>
              <a:latin typeface="Times New Roman" pitchFamily="18" charset="0"/>
              <a:cs typeface="Times New Roman" pitchFamily="18" charset="0"/>
            </a:rPr>
            <a:t>ΑΙΜΟΣΤΑΣΗ</a:t>
          </a:r>
        </a:p>
      </dgm:t>
    </dgm:pt>
    <dgm:pt modelId="{CF1EE12A-D2AE-4E0A-BF97-9EC69BC051F1}" type="parTrans" cxnId="{D94ADB52-26EA-4899-BB9E-763B7118D221}">
      <dgm:prSet/>
      <dgm:spPr/>
      <dgm:t>
        <a:bodyPr/>
        <a:lstStyle/>
        <a:p>
          <a:endParaRPr lang="el-GR"/>
        </a:p>
      </dgm:t>
    </dgm:pt>
    <dgm:pt modelId="{4B268C94-F5BE-4A51-95E9-BD6981719879}" type="sibTrans" cxnId="{D94ADB52-26EA-4899-BB9E-763B7118D221}">
      <dgm:prSet/>
      <dgm:spPr/>
      <dgm:t>
        <a:bodyPr/>
        <a:lstStyle/>
        <a:p>
          <a:endParaRPr lang="el-GR"/>
        </a:p>
      </dgm:t>
    </dgm:pt>
    <dgm:pt modelId="{04F14BE1-8711-4C70-A705-E6AACB2315C9}">
      <dgm:prSet phldrT="[Κείμενο]" custT="1"/>
      <dgm:spPr>
        <a:solidFill>
          <a:schemeClr val="accent2">
            <a:lumMod val="20000"/>
            <a:lumOff val="80000"/>
            <a:alpha val="90000"/>
          </a:schemeClr>
        </a:solidFill>
      </dgm:spPr>
      <dgm:t>
        <a:bodyPr/>
        <a:lstStyle/>
        <a:p>
          <a:pPr algn="just"/>
          <a:r>
            <a:rPr lang="el-GR" sz="1400" b="1" dirty="0">
              <a:solidFill>
                <a:schemeClr val="tx1"/>
              </a:solidFill>
              <a:latin typeface="Times New Roman" pitchFamily="18" charset="0"/>
              <a:cs typeface="Times New Roman" pitchFamily="18" charset="0"/>
            </a:rPr>
            <a:t>Αρχικά αγγειοσύσπαση</a:t>
          </a:r>
        </a:p>
      </dgm:t>
    </dgm:pt>
    <dgm:pt modelId="{A3BE921C-E3B4-4D11-BACA-26FBA7AD6E64}" type="parTrans" cxnId="{C8010D96-ADB8-4AB4-86AC-73EF18E82650}">
      <dgm:prSet/>
      <dgm:spPr/>
      <dgm:t>
        <a:bodyPr/>
        <a:lstStyle/>
        <a:p>
          <a:endParaRPr lang="el-GR"/>
        </a:p>
      </dgm:t>
    </dgm:pt>
    <dgm:pt modelId="{092CBC46-B5CF-48CF-A2C8-5191A4558DBD}" type="sibTrans" cxnId="{C8010D96-ADB8-4AB4-86AC-73EF18E82650}">
      <dgm:prSet/>
      <dgm:spPr/>
      <dgm:t>
        <a:bodyPr/>
        <a:lstStyle/>
        <a:p>
          <a:endParaRPr lang="el-GR"/>
        </a:p>
      </dgm:t>
    </dgm:pt>
    <dgm:pt modelId="{E8730946-5ECC-4ABC-8F7A-E880B8D47769}">
      <dgm:prSet phldrT="[Κείμενο]" custT="1"/>
      <dgm:spPr>
        <a:solidFill>
          <a:schemeClr val="accent2">
            <a:lumMod val="20000"/>
            <a:lumOff val="80000"/>
            <a:alpha val="90000"/>
          </a:schemeClr>
        </a:solidFill>
      </dgm:spPr>
      <dgm:t>
        <a:bodyPr/>
        <a:lstStyle/>
        <a:p>
          <a:pPr algn="just"/>
          <a:r>
            <a:rPr lang="el-GR" sz="1400" b="1" dirty="0">
              <a:solidFill>
                <a:schemeClr val="tx1"/>
              </a:solidFill>
              <a:latin typeface="Times New Roman" pitchFamily="18" charset="0"/>
              <a:cs typeface="Times New Roman" pitchFamily="18" charset="0"/>
            </a:rPr>
            <a:t>Αλληλεπιδράσεις μεσολαβητών και αυξητικών παραγόντων με το εξωκυττάριο υπόστρωμα</a:t>
          </a:r>
        </a:p>
      </dgm:t>
    </dgm:pt>
    <dgm:pt modelId="{95364B8C-C6BF-444C-8E8B-76A814EF9BED}" type="parTrans" cxnId="{58259965-29D7-40B3-B354-589BF005ED88}">
      <dgm:prSet/>
      <dgm:spPr/>
      <dgm:t>
        <a:bodyPr/>
        <a:lstStyle/>
        <a:p>
          <a:endParaRPr lang="el-GR"/>
        </a:p>
      </dgm:t>
    </dgm:pt>
    <dgm:pt modelId="{56756E82-6A7D-4B92-8CEB-77793A3B481A}" type="sibTrans" cxnId="{58259965-29D7-40B3-B354-589BF005ED88}">
      <dgm:prSet/>
      <dgm:spPr/>
      <dgm:t>
        <a:bodyPr/>
        <a:lstStyle/>
        <a:p>
          <a:endParaRPr lang="el-GR"/>
        </a:p>
      </dgm:t>
    </dgm:pt>
    <dgm:pt modelId="{CA76CBCE-A5BB-481B-85A5-DC7F985DC4B8}">
      <dgm:prSet phldrT="[Κείμενο]" custT="1"/>
      <dgm:spPr>
        <a:solidFill>
          <a:schemeClr val="accent2">
            <a:lumMod val="60000"/>
            <a:lumOff val="40000"/>
          </a:schemeClr>
        </a:solidFill>
      </dgm:spPr>
      <dgm:t>
        <a:bodyPr/>
        <a:lstStyle/>
        <a:p>
          <a:r>
            <a:rPr lang="el-GR" sz="1400" b="1" dirty="0">
              <a:solidFill>
                <a:schemeClr val="tx1"/>
              </a:solidFill>
              <a:latin typeface="Times New Roman" pitchFamily="18" charset="0"/>
              <a:cs typeface="Times New Roman" pitchFamily="18" charset="0"/>
            </a:rPr>
            <a:t>ΦΛΕΓΜΟΝΗ</a:t>
          </a:r>
        </a:p>
      </dgm:t>
    </dgm:pt>
    <dgm:pt modelId="{C42B4C02-735A-46EB-ADF6-D90BA4CED7C0}" type="parTrans" cxnId="{F8FC6F35-7BA4-4517-B4CC-45C017F608AB}">
      <dgm:prSet/>
      <dgm:spPr/>
      <dgm:t>
        <a:bodyPr/>
        <a:lstStyle/>
        <a:p>
          <a:endParaRPr lang="el-GR"/>
        </a:p>
      </dgm:t>
    </dgm:pt>
    <dgm:pt modelId="{AAA11007-B364-4656-BB49-396E90922442}" type="sibTrans" cxnId="{F8FC6F35-7BA4-4517-B4CC-45C017F608AB}">
      <dgm:prSet/>
      <dgm:spPr/>
      <dgm:t>
        <a:bodyPr/>
        <a:lstStyle/>
        <a:p>
          <a:endParaRPr lang="el-GR"/>
        </a:p>
      </dgm:t>
    </dgm:pt>
    <dgm:pt modelId="{2E01F7C9-F778-4754-B70D-1DA77B6283F6}">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Αγγειοδιαστολή/ Εισβολή κυττάρων</a:t>
          </a:r>
        </a:p>
      </dgm:t>
    </dgm:pt>
    <dgm:pt modelId="{4F8A2155-2B5C-4507-9CFD-9E38D0A5C100}" type="parTrans" cxnId="{5246FEBA-2CFA-4412-958D-1223978CA84A}">
      <dgm:prSet/>
      <dgm:spPr/>
      <dgm:t>
        <a:bodyPr/>
        <a:lstStyle/>
        <a:p>
          <a:endParaRPr lang="el-GR"/>
        </a:p>
      </dgm:t>
    </dgm:pt>
    <dgm:pt modelId="{8CC0F46F-4218-4BCA-99A7-098D54DD171F}" type="sibTrans" cxnId="{5246FEBA-2CFA-4412-958D-1223978CA84A}">
      <dgm:prSet/>
      <dgm:spPr/>
      <dgm:t>
        <a:bodyPr/>
        <a:lstStyle/>
        <a:p>
          <a:endParaRPr lang="el-GR"/>
        </a:p>
      </dgm:t>
    </dgm:pt>
    <dgm:pt modelId="{5FD3D9B5-E237-439D-9E1D-0450ED4935E8}">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Ουδετερόφιλα</a:t>
          </a:r>
        </a:p>
      </dgm:t>
    </dgm:pt>
    <dgm:pt modelId="{2469BCD4-CA9C-498C-AF93-60DCD6BF72DE}" type="parTrans" cxnId="{B0FFAFF4-6967-4567-822F-2131B501DD68}">
      <dgm:prSet/>
      <dgm:spPr/>
      <dgm:t>
        <a:bodyPr/>
        <a:lstStyle/>
        <a:p>
          <a:endParaRPr lang="el-GR"/>
        </a:p>
      </dgm:t>
    </dgm:pt>
    <dgm:pt modelId="{F75508CA-2D33-44E2-BF4C-E4A201179CD4}" type="sibTrans" cxnId="{B0FFAFF4-6967-4567-822F-2131B501DD68}">
      <dgm:prSet/>
      <dgm:spPr/>
      <dgm:t>
        <a:bodyPr/>
        <a:lstStyle/>
        <a:p>
          <a:endParaRPr lang="el-GR"/>
        </a:p>
      </dgm:t>
    </dgm:pt>
    <dgm:pt modelId="{9AF612E1-EC64-4E1B-BD81-2262E224CAF8}">
      <dgm:prSet phldrT="[Κείμενο]" custT="1"/>
      <dgm:spPr>
        <a:solidFill>
          <a:schemeClr val="accent2">
            <a:lumMod val="60000"/>
            <a:lumOff val="40000"/>
          </a:schemeClr>
        </a:solidFill>
      </dgm:spPr>
      <dgm:t>
        <a:bodyPr/>
        <a:lstStyle/>
        <a:p>
          <a:r>
            <a:rPr lang="el-GR" sz="1400" b="1" dirty="0">
              <a:solidFill>
                <a:schemeClr val="tx1"/>
              </a:solidFill>
              <a:latin typeface="Times New Roman" pitchFamily="18" charset="0"/>
              <a:cs typeface="Times New Roman" pitchFamily="18" charset="0"/>
            </a:rPr>
            <a:t>ΥΠΕΡΠΛΑΣΙΑ</a:t>
          </a:r>
        </a:p>
      </dgm:t>
    </dgm:pt>
    <dgm:pt modelId="{2C390CE3-942E-4F9B-8EA8-53895A0A0EE3}" type="parTrans" cxnId="{32C6D39D-04A8-411A-8D0D-63484C334A29}">
      <dgm:prSet/>
      <dgm:spPr/>
      <dgm:t>
        <a:bodyPr/>
        <a:lstStyle/>
        <a:p>
          <a:endParaRPr lang="el-GR"/>
        </a:p>
      </dgm:t>
    </dgm:pt>
    <dgm:pt modelId="{5DDB13A4-E615-4CBD-9B59-FED7580B0E64}" type="sibTrans" cxnId="{32C6D39D-04A8-411A-8D0D-63484C334A29}">
      <dgm:prSet/>
      <dgm:spPr/>
      <dgm:t>
        <a:bodyPr/>
        <a:lstStyle/>
        <a:p>
          <a:endParaRPr lang="el-GR"/>
        </a:p>
      </dgm:t>
    </dgm:pt>
    <dgm:pt modelId="{68CC65D2-1493-40E5-87B5-EB6916AB7CC2}">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μετανάστευση ινοβλαστών</a:t>
          </a:r>
        </a:p>
      </dgm:t>
    </dgm:pt>
    <dgm:pt modelId="{16EB2BF3-C7CF-4F21-97F0-543BC52970EC}" type="parTrans" cxnId="{647D96EF-F238-4253-A38B-4B3CDB0F69AB}">
      <dgm:prSet/>
      <dgm:spPr/>
      <dgm:t>
        <a:bodyPr/>
        <a:lstStyle/>
        <a:p>
          <a:endParaRPr lang="el-GR"/>
        </a:p>
      </dgm:t>
    </dgm:pt>
    <dgm:pt modelId="{11D7B44E-9093-40E4-9C7B-490333951FB7}" type="sibTrans" cxnId="{647D96EF-F238-4253-A38B-4B3CDB0F69AB}">
      <dgm:prSet/>
      <dgm:spPr/>
      <dgm:t>
        <a:bodyPr/>
        <a:lstStyle/>
        <a:p>
          <a:endParaRPr lang="el-GR"/>
        </a:p>
      </dgm:t>
    </dgm:pt>
    <dgm:pt modelId="{FE674E1E-920A-4299-8ECD-6F386DCBB159}">
      <dgm:prSet phldrT="[Κείμενο]" custT="1"/>
      <dgm:spPr>
        <a:solidFill>
          <a:schemeClr val="accent2">
            <a:lumMod val="60000"/>
            <a:lumOff val="40000"/>
          </a:schemeClr>
        </a:solidFill>
      </dgm:spPr>
      <dgm:t>
        <a:bodyPr/>
        <a:lstStyle/>
        <a:p>
          <a:r>
            <a:rPr lang="el-GR" sz="1600" b="1" dirty="0">
              <a:solidFill>
                <a:schemeClr val="tx1"/>
              </a:solidFill>
              <a:latin typeface="Times New Roman" pitchFamily="18" charset="0"/>
              <a:cs typeface="Times New Roman" pitchFamily="18" charset="0"/>
            </a:rPr>
            <a:t>ΑΝΑΔΙΑΜΟΡΦΩΣΗ</a:t>
          </a:r>
          <a:r>
            <a:rPr lang="el-GR" sz="2000" b="1" dirty="0">
              <a:solidFill>
                <a:schemeClr val="tx1"/>
              </a:solidFill>
              <a:latin typeface="Times New Roman" pitchFamily="18" charset="0"/>
              <a:cs typeface="Times New Roman" pitchFamily="18" charset="0"/>
            </a:rPr>
            <a:t>  </a:t>
          </a:r>
        </a:p>
      </dgm:t>
    </dgm:pt>
    <dgm:pt modelId="{CD789B4F-BD16-4781-871B-8769A74143AC}" type="parTrans" cxnId="{34F2A0D0-FC25-4D19-849C-DA7BC3C3B162}">
      <dgm:prSet/>
      <dgm:spPr/>
      <dgm:t>
        <a:bodyPr/>
        <a:lstStyle/>
        <a:p>
          <a:endParaRPr lang="el-GR"/>
        </a:p>
      </dgm:t>
    </dgm:pt>
    <dgm:pt modelId="{F9C9BC8C-768E-4462-A361-48D20259D837}" type="sibTrans" cxnId="{34F2A0D0-FC25-4D19-849C-DA7BC3C3B162}">
      <dgm:prSet/>
      <dgm:spPr/>
      <dgm:t>
        <a:bodyPr/>
        <a:lstStyle/>
        <a:p>
          <a:endParaRPr lang="el-GR"/>
        </a:p>
      </dgm:t>
    </dgm:pt>
    <dgm:pt modelId="{704FC54E-724E-4CEE-8136-387CD83AE49D}">
      <dgm:prSet phldrT="[Κείμενο]" custT="1"/>
      <dgm:spPr>
        <a:solidFill>
          <a:schemeClr val="accent2">
            <a:lumMod val="20000"/>
            <a:lumOff val="80000"/>
            <a:alpha val="90000"/>
          </a:schemeClr>
        </a:solidFill>
      </dgm:spPr>
      <dgm:t>
        <a:bodyPr/>
        <a:lstStyle/>
        <a:p>
          <a:pPr algn="just"/>
          <a:r>
            <a:rPr lang="el-GR" sz="1400" b="1" dirty="0">
              <a:solidFill>
                <a:schemeClr val="tx1"/>
              </a:solidFill>
              <a:latin typeface="Times New Roman" pitchFamily="18" charset="0"/>
              <a:cs typeface="Times New Roman" pitchFamily="18" charset="0"/>
            </a:rPr>
            <a:t>Προσωρινή προστασία</a:t>
          </a:r>
        </a:p>
      </dgm:t>
    </dgm:pt>
    <dgm:pt modelId="{57908EC9-DB87-411C-B1CA-F5233D2BE671}" type="parTrans" cxnId="{BDED8F94-0667-4A45-A8B2-04FA0A3E8DA6}">
      <dgm:prSet/>
      <dgm:spPr/>
      <dgm:t>
        <a:bodyPr/>
        <a:lstStyle/>
        <a:p>
          <a:endParaRPr lang="el-GR"/>
        </a:p>
      </dgm:t>
    </dgm:pt>
    <dgm:pt modelId="{14B14C97-6845-4372-83A3-C772DF394927}" type="sibTrans" cxnId="{BDED8F94-0667-4A45-A8B2-04FA0A3E8DA6}">
      <dgm:prSet/>
      <dgm:spPr/>
      <dgm:t>
        <a:bodyPr/>
        <a:lstStyle/>
        <a:p>
          <a:endParaRPr lang="el-GR"/>
        </a:p>
      </dgm:t>
    </dgm:pt>
    <dgm:pt modelId="{92102B24-5FFC-40C5-BE55-1DC0E1930AF0}">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Μονοκύτταρα        Μακροφάγα</a:t>
          </a:r>
        </a:p>
      </dgm:t>
    </dgm:pt>
    <dgm:pt modelId="{95895C62-F683-405A-8EF1-193275132E54}" type="parTrans" cxnId="{164927EF-5E2D-4CCD-9BF9-52370B00C7E8}">
      <dgm:prSet/>
      <dgm:spPr/>
      <dgm:t>
        <a:bodyPr/>
        <a:lstStyle/>
        <a:p>
          <a:endParaRPr lang="el-GR"/>
        </a:p>
      </dgm:t>
    </dgm:pt>
    <dgm:pt modelId="{17146B4A-88F4-4110-B880-7D93178ECB15}" type="sibTrans" cxnId="{164927EF-5E2D-4CCD-9BF9-52370B00C7E8}">
      <dgm:prSet/>
      <dgm:spPr/>
      <dgm:t>
        <a:bodyPr/>
        <a:lstStyle/>
        <a:p>
          <a:endParaRPr lang="el-GR"/>
        </a:p>
      </dgm:t>
    </dgm:pt>
    <dgm:pt modelId="{304A0DD8-007F-4B41-91C3-7A8055BD13AF}">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Λεμφοκύτταρα</a:t>
          </a:r>
        </a:p>
      </dgm:t>
    </dgm:pt>
    <dgm:pt modelId="{7306CD00-BAB2-4CDA-A03E-7F035A612D39}" type="parTrans" cxnId="{5E8C16D9-A210-44F1-A64D-C3F0801D6CBF}">
      <dgm:prSet/>
      <dgm:spPr/>
      <dgm:t>
        <a:bodyPr/>
        <a:lstStyle/>
        <a:p>
          <a:endParaRPr lang="el-GR"/>
        </a:p>
      </dgm:t>
    </dgm:pt>
    <dgm:pt modelId="{61E897FE-DDB4-4F13-B9FB-C23E6DACAE35}" type="sibTrans" cxnId="{5E8C16D9-A210-44F1-A64D-C3F0801D6CBF}">
      <dgm:prSet/>
      <dgm:spPr/>
      <dgm:t>
        <a:bodyPr/>
        <a:lstStyle/>
        <a:p>
          <a:endParaRPr lang="el-GR"/>
        </a:p>
      </dgm:t>
    </dgm:pt>
    <dgm:pt modelId="{4B46F1D5-1AEE-46B7-A367-5247085B4CFD}">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 σύνθεση κολλαγόνου</a:t>
          </a:r>
        </a:p>
      </dgm:t>
    </dgm:pt>
    <dgm:pt modelId="{DCCB567C-C0CE-4E2A-828E-CE10120E2A51}" type="parTrans" cxnId="{7EA766F4-CB5B-43D7-8BF8-5CAAD50A5D5C}">
      <dgm:prSet/>
      <dgm:spPr/>
      <dgm:t>
        <a:bodyPr/>
        <a:lstStyle/>
        <a:p>
          <a:endParaRPr lang="el-GR"/>
        </a:p>
      </dgm:t>
    </dgm:pt>
    <dgm:pt modelId="{D7C1EF27-609E-4D7A-90D0-20DDDF9350F1}" type="sibTrans" cxnId="{7EA766F4-CB5B-43D7-8BF8-5CAAD50A5D5C}">
      <dgm:prSet/>
      <dgm:spPr/>
      <dgm:t>
        <a:bodyPr/>
        <a:lstStyle/>
        <a:p>
          <a:endParaRPr lang="el-GR"/>
        </a:p>
      </dgm:t>
    </dgm:pt>
    <dgm:pt modelId="{C9BEF199-17DD-48D9-9855-24FAE61A4E65}">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 αγγειογένεση και σχηματισμός  κοκκιώδους ιστού</a:t>
          </a:r>
        </a:p>
      </dgm:t>
    </dgm:pt>
    <dgm:pt modelId="{AC5B5EA4-9693-447C-B2E8-14285A5DA723}" type="parTrans" cxnId="{5CA3863D-4291-438E-93AF-9F3327D79673}">
      <dgm:prSet/>
      <dgm:spPr/>
      <dgm:t>
        <a:bodyPr/>
        <a:lstStyle/>
        <a:p>
          <a:endParaRPr lang="el-GR"/>
        </a:p>
      </dgm:t>
    </dgm:pt>
    <dgm:pt modelId="{7E55ACD2-02F8-4B96-8844-DFB6046FF2A9}" type="sibTrans" cxnId="{5CA3863D-4291-438E-93AF-9F3327D79673}">
      <dgm:prSet/>
      <dgm:spPr/>
      <dgm:t>
        <a:bodyPr/>
        <a:lstStyle/>
        <a:p>
          <a:endParaRPr lang="el-GR"/>
        </a:p>
      </dgm:t>
    </dgm:pt>
    <dgm:pt modelId="{077E84A4-5529-49C4-A760-4C774A96E6F5}">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 συρρίκνωση του τραύματος</a:t>
          </a:r>
        </a:p>
      </dgm:t>
    </dgm:pt>
    <dgm:pt modelId="{B4DD0E5F-BBF3-4692-9570-3D052886EEE0}" type="parTrans" cxnId="{5110203E-5C78-4CE5-BD5A-00EFA712F556}">
      <dgm:prSet/>
      <dgm:spPr/>
      <dgm:t>
        <a:bodyPr/>
        <a:lstStyle/>
        <a:p>
          <a:endParaRPr lang="el-GR"/>
        </a:p>
      </dgm:t>
    </dgm:pt>
    <dgm:pt modelId="{7F3F14B6-833B-486C-B9BB-0BB8934F42BA}" type="sibTrans" cxnId="{5110203E-5C78-4CE5-BD5A-00EFA712F556}">
      <dgm:prSet/>
      <dgm:spPr/>
      <dgm:t>
        <a:bodyPr/>
        <a:lstStyle/>
        <a:p>
          <a:endParaRPr lang="el-GR"/>
        </a:p>
      </dgm:t>
    </dgm:pt>
    <dgm:pt modelId="{694DC241-1466-43F0-BDC6-84A401533523}">
      <dgm:prSet phldrT="[Κείμενο]"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επιθηλιοποίηση</a:t>
          </a:r>
        </a:p>
      </dgm:t>
    </dgm:pt>
    <dgm:pt modelId="{34CFFE87-B60D-4447-8932-FB6A0849446A}" type="parTrans" cxnId="{6723D80F-D5F6-42BA-AF00-E5F3C42CFEC4}">
      <dgm:prSet/>
      <dgm:spPr/>
      <dgm:t>
        <a:bodyPr/>
        <a:lstStyle/>
        <a:p>
          <a:endParaRPr lang="el-GR"/>
        </a:p>
      </dgm:t>
    </dgm:pt>
    <dgm:pt modelId="{720B93D6-D3F2-415F-8FDE-F7D6FB7AF2B3}" type="sibTrans" cxnId="{6723D80F-D5F6-42BA-AF00-E5F3C42CFEC4}">
      <dgm:prSet/>
      <dgm:spPr/>
      <dgm:t>
        <a:bodyPr/>
        <a:lstStyle/>
        <a:p>
          <a:endParaRPr lang="el-GR"/>
        </a:p>
      </dgm:t>
    </dgm:pt>
    <dgm:pt modelId="{2B7DAF79-55F4-462F-AC66-782A3F6265A5}">
      <dgm:prSet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ανάπτυξη του νέου επιθηλίου </a:t>
          </a:r>
        </a:p>
      </dgm:t>
    </dgm:pt>
    <dgm:pt modelId="{44D1AA21-C7BF-401D-9793-8B527B50C3B7}" type="parTrans" cxnId="{5417A06D-F86F-48A4-B486-2103BEF52D5A}">
      <dgm:prSet/>
      <dgm:spPr/>
      <dgm:t>
        <a:bodyPr/>
        <a:lstStyle/>
        <a:p>
          <a:endParaRPr lang="el-GR"/>
        </a:p>
      </dgm:t>
    </dgm:pt>
    <dgm:pt modelId="{D88B4C96-D1B0-425F-B784-730B987C265C}" type="sibTrans" cxnId="{5417A06D-F86F-48A4-B486-2103BEF52D5A}">
      <dgm:prSet/>
      <dgm:spPr/>
      <dgm:t>
        <a:bodyPr/>
        <a:lstStyle/>
        <a:p>
          <a:endParaRPr lang="el-GR"/>
        </a:p>
      </dgm:t>
    </dgm:pt>
    <dgm:pt modelId="{048ECCBF-DE3F-44CB-9F5F-2C4AE7851DAB}">
      <dgm:prSet custT="1"/>
      <dgm:spPr>
        <a:solidFill>
          <a:schemeClr val="accent2">
            <a:lumMod val="20000"/>
            <a:lumOff val="80000"/>
            <a:alpha val="90000"/>
          </a:schemeClr>
        </a:solidFill>
      </dgm:spPr>
      <dgm:t>
        <a:bodyPr/>
        <a:lstStyle/>
        <a:p>
          <a:r>
            <a:rPr lang="el-GR" sz="1400" b="1" dirty="0">
              <a:solidFill>
                <a:schemeClr val="tx1"/>
              </a:solidFill>
              <a:latin typeface="Times New Roman" pitchFamily="18" charset="0"/>
              <a:cs typeface="Times New Roman" pitchFamily="18" charset="0"/>
            </a:rPr>
            <a:t> τελικός σχηματισμός της ουλής</a:t>
          </a:r>
        </a:p>
      </dgm:t>
    </dgm:pt>
    <dgm:pt modelId="{8C632FA6-7F17-4D82-B25A-724DEF2812AC}" type="parTrans" cxnId="{14B52A75-7481-4543-A86E-21508CB4D851}">
      <dgm:prSet/>
      <dgm:spPr/>
      <dgm:t>
        <a:bodyPr/>
        <a:lstStyle/>
        <a:p>
          <a:endParaRPr lang="el-GR"/>
        </a:p>
      </dgm:t>
    </dgm:pt>
    <dgm:pt modelId="{888348FC-F8A8-44D4-AFB3-6E1B81F79520}" type="sibTrans" cxnId="{14B52A75-7481-4543-A86E-21508CB4D851}">
      <dgm:prSet/>
      <dgm:spPr/>
      <dgm:t>
        <a:bodyPr/>
        <a:lstStyle/>
        <a:p>
          <a:endParaRPr lang="el-GR"/>
        </a:p>
      </dgm:t>
    </dgm:pt>
    <dgm:pt modelId="{B1405863-86DB-4CDA-AC2F-16A9124388A6}">
      <dgm:prSet phldrT="[Κείμενο]" custT="1"/>
      <dgm:spPr>
        <a:solidFill>
          <a:schemeClr val="accent2">
            <a:lumMod val="20000"/>
            <a:lumOff val="80000"/>
            <a:alpha val="90000"/>
          </a:schemeClr>
        </a:solidFill>
      </dgm:spPr>
      <dgm:t>
        <a:bodyPr/>
        <a:lstStyle/>
        <a:p>
          <a:pPr algn="just"/>
          <a:r>
            <a:rPr lang="el-GR" sz="1400" b="1" dirty="0">
              <a:solidFill>
                <a:schemeClr val="tx1"/>
              </a:solidFill>
              <a:latin typeface="Times New Roman" pitchFamily="18" charset="0"/>
              <a:cs typeface="Times New Roman" pitchFamily="18" charset="0"/>
            </a:rPr>
            <a:t>Ενεργοποίηση αιμοπεταλίων στην περιοχή της βλάβης</a:t>
          </a:r>
        </a:p>
      </dgm:t>
    </dgm:pt>
    <dgm:pt modelId="{21C148AA-61FD-483D-A897-5798F6274E15}" type="parTrans" cxnId="{990D0C42-8A2C-4ED8-9A52-62509E2AC19E}">
      <dgm:prSet/>
      <dgm:spPr/>
    </dgm:pt>
    <dgm:pt modelId="{B3C154F8-9236-47D4-874B-78EA365DFCA7}" type="sibTrans" cxnId="{990D0C42-8A2C-4ED8-9A52-62509E2AC19E}">
      <dgm:prSet/>
      <dgm:spPr/>
    </dgm:pt>
    <dgm:pt modelId="{D552F341-A19A-44F7-981C-AE6100A4E018}" type="pres">
      <dgm:prSet presAssocID="{77B0EEC6-EF4E-4032-918C-E6EBCD310CDA}" presName="Name0" presStyleCnt="0">
        <dgm:presLayoutVars>
          <dgm:dir/>
          <dgm:animLvl val="lvl"/>
          <dgm:resizeHandles val="exact"/>
        </dgm:presLayoutVars>
      </dgm:prSet>
      <dgm:spPr/>
    </dgm:pt>
    <dgm:pt modelId="{098F98A9-A73B-4BEA-A1FF-4EE0727D9E48}" type="pres">
      <dgm:prSet presAssocID="{6E9A136A-E257-4F38-BBD4-49C5A982FBEE}" presName="linNode" presStyleCnt="0"/>
      <dgm:spPr/>
    </dgm:pt>
    <dgm:pt modelId="{02ED3A3E-92F0-4955-8180-33B41BCF7708}" type="pres">
      <dgm:prSet presAssocID="{6E9A136A-E257-4F38-BBD4-49C5A982FBEE}" presName="parentText" presStyleLbl="node1" presStyleIdx="0" presStyleCnt="4" custScaleX="108842">
        <dgm:presLayoutVars>
          <dgm:chMax val="1"/>
          <dgm:bulletEnabled val="1"/>
        </dgm:presLayoutVars>
      </dgm:prSet>
      <dgm:spPr/>
    </dgm:pt>
    <dgm:pt modelId="{E130B1D4-F9AC-46B6-B3A4-28E3CF378C65}" type="pres">
      <dgm:prSet presAssocID="{6E9A136A-E257-4F38-BBD4-49C5A982FBEE}" presName="descendantText" presStyleLbl="alignAccFollowNode1" presStyleIdx="0" presStyleCnt="4" custScaleX="108988" custScaleY="117013" custLinFactNeighborX="-1078">
        <dgm:presLayoutVars>
          <dgm:bulletEnabled val="1"/>
        </dgm:presLayoutVars>
      </dgm:prSet>
      <dgm:spPr/>
    </dgm:pt>
    <dgm:pt modelId="{F62BDCBE-C316-41B8-9068-BE4534AF3348}" type="pres">
      <dgm:prSet presAssocID="{4B268C94-F5BE-4A51-95E9-BD6981719879}" presName="sp" presStyleCnt="0"/>
      <dgm:spPr/>
    </dgm:pt>
    <dgm:pt modelId="{6D9990AF-0AF8-4A5A-A348-475784655B98}" type="pres">
      <dgm:prSet presAssocID="{CA76CBCE-A5BB-481B-85A5-DC7F985DC4B8}" presName="linNode" presStyleCnt="0"/>
      <dgm:spPr/>
    </dgm:pt>
    <dgm:pt modelId="{6843F455-56C7-4AC2-BFE9-53A5DABFE53B}" type="pres">
      <dgm:prSet presAssocID="{CA76CBCE-A5BB-481B-85A5-DC7F985DC4B8}" presName="parentText" presStyleLbl="node1" presStyleIdx="1" presStyleCnt="4">
        <dgm:presLayoutVars>
          <dgm:chMax val="1"/>
          <dgm:bulletEnabled val="1"/>
        </dgm:presLayoutVars>
      </dgm:prSet>
      <dgm:spPr/>
    </dgm:pt>
    <dgm:pt modelId="{1040080E-4ADB-419E-9F79-307A15196934}" type="pres">
      <dgm:prSet presAssocID="{CA76CBCE-A5BB-481B-85A5-DC7F985DC4B8}" presName="descendantText" presStyleLbl="alignAccFollowNode1" presStyleIdx="1" presStyleCnt="4" custScaleY="84610" custLinFactNeighborX="1246" custLinFactNeighborY="-5542">
        <dgm:presLayoutVars>
          <dgm:bulletEnabled val="1"/>
        </dgm:presLayoutVars>
      </dgm:prSet>
      <dgm:spPr/>
    </dgm:pt>
    <dgm:pt modelId="{0F73CE69-CE00-49AF-90EC-D8CE3DD6017E}" type="pres">
      <dgm:prSet presAssocID="{AAA11007-B364-4656-BB49-396E90922442}" presName="sp" presStyleCnt="0"/>
      <dgm:spPr/>
    </dgm:pt>
    <dgm:pt modelId="{7D5E75A4-00CF-45D8-8911-D4A80BC5AC3C}" type="pres">
      <dgm:prSet presAssocID="{9AF612E1-EC64-4E1B-BD81-2262E224CAF8}" presName="linNode" presStyleCnt="0"/>
      <dgm:spPr/>
    </dgm:pt>
    <dgm:pt modelId="{87658506-BE3A-49C7-8A76-603E341C05E4}" type="pres">
      <dgm:prSet presAssocID="{9AF612E1-EC64-4E1B-BD81-2262E224CAF8}" presName="parentText" presStyleLbl="node1" presStyleIdx="2" presStyleCnt="4" custScaleX="122712">
        <dgm:presLayoutVars>
          <dgm:chMax val="1"/>
          <dgm:bulletEnabled val="1"/>
        </dgm:presLayoutVars>
      </dgm:prSet>
      <dgm:spPr/>
    </dgm:pt>
    <dgm:pt modelId="{874AB8AA-4059-4EED-A043-3B5C61DC3F57}" type="pres">
      <dgm:prSet presAssocID="{9AF612E1-EC64-4E1B-BD81-2262E224CAF8}" presName="descendantText" presStyleLbl="alignAccFollowNode1" presStyleIdx="2" presStyleCnt="4" custScaleX="118032" custScaleY="124777">
        <dgm:presLayoutVars>
          <dgm:bulletEnabled val="1"/>
        </dgm:presLayoutVars>
      </dgm:prSet>
      <dgm:spPr/>
    </dgm:pt>
    <dgm:pt modelId="{EE03ED2E-3681-4C8C-873E-DFE163DC7EE8}" type="pres">
      <dgm:prSet presAssocID="{5DDB13A4-E615-4CBD-9B59-FED7580B0E64}" presName="sp" presStyleCnt="0"/>
      <dgm:spPr/>
    </dgm:pt>
    <dgm:pt modelId="{EFD19B86-6242-4237-AA8C-643ED056BD8F}" type="pres">
      <dgm:prSet presAssocID="{FE674E1E-920A-4299-8ECD-6F386DCBB159}" presName="linNode" presStyleCnt="0"/>
      <dgm:spPr/>
    </dgm:pt>
    <dgm:pt modelId="{D44CB5C7-89A0-4765-84DB-CA61CD75BE0B}" type="pres">
      <dgm:prSet presAssocID="{FE674E1E-920A-4299-8ECD-6F386DCBB159}" presName="parentText" presStyleLbl="node1" presStyleIdx="3" presStyleCnt="4" custScaleX="112634" custLinFactNeighborY="2190">
        <dgm:presLayoutVars>
          <dgm:chMax val="1"/>
          <dgm:bulletEnabled val="1"/>
        </dgm:presLayoutVars>
      </dgm:prSet>
      <dgm:spPr/>
    </dgm:pt>
    <dgm:pt modelId="{774766DD-10C3-45E0-9364-E47E08C11825}" type="pres">
      <dgm:prSet presAssocID="{FE674E1E-920A-4299-8ECD-6F386DCBB159}" presName="descendantText" presStyleLbl="alignAccFollowNode1" presStyleIdx="3" presStyleCnt="4" custScaleX="112446">
        <dgm:presLayoutVars>
          <dgm:bulletEnabled val="1"/>
        </dgm:presLayoutVars>
      </dgm:prSet>
      <dgm:spPr/>
    </dgm:pt>
  </dgm:ptLst>
  <dgm:cxnLst>
    <dgm:cxn modelId="{6723D80F-D5F6-42BA-AF00-E5F3C42CFEC4}" srcId="{9AF612E1-EC64-4E1B-BD81-2262E224CAF8}" destId="{694DC241-1466-43F0-BDC6-84A401533523}" srcOrd="4" destOrd="0" parTransId="{34CFFE87-B60D-4447-8932-FB6A0849446A}" sibTransId="{720B93D6-D3F2-415F-8FDE-F7D6FB7AF2B3}"/>
    <dgm:cxn modelId="{02A8D614-24AE-433B-8373-605C1BC3F8DE}" type="presOf" srcId="{04F14BE1-8711-4C70-A705-E6AACB2315C9}" destId="{E130B1D4-F9AC-46B6-B3A4-28E3CF378C65}" srcOrd="0" destOrd="0" presId="urn:microsoft.com/office/officeart/2005/8/layout/vList5"/>
    <dgm:cxn modelId="{D0D4451A-0D1F-4564-A155-CA2BA9F92802}" type="presOf" srcId="{048ECCBF-DE3F-44CB-9F5F-2C4AE7851DAB}" destId="{774766DD-10C3-45E0-9364-E47E08C11825}" srcOrd="0" destOrd="1" presId="urn:microsoft.com/office/officeart/2005/8/layout/vList5"/>
    <dgm:cxn modelId="{F8FC6F35-7BA4-4517-B4CC-45C017F608AB}" srcId="{77B0EEC6-EF4E-4032-918C-E6EBCD310CDA}" destId="{CA76CBCE-A5BB-481B-85A5-DC7F985DC4B8}" srcOrd="1" destOrd="0" parTransId="{C42B4C02-735A-46EB-ADF6-D90BA4CED7C0}" sibTransId="{AAA11007-B364-4656-BB49-396E90922442}"/>
    <dgm:cxn modelId="{B77B813A-7CB4-4891-9183-C214EF6E0E21}" type="presOf" srcId="{4B46F1D5-1AEE-46B7-A367-5247085B4CFD}" destId="{874AB8AA-4059-4EED-A043-3B5C61DC3F57}" srcOrd="0" destOrd="1" presId="urn:microsoft.com/office/officeart/2005/8/layout/vList5"/>
    <dgm:cxn modelId="{13F64B3C-A71B-414D-A79D-068011A7FEA7}" type="presOf" srcId="{5FD3D9B5-E237-439D-9E1D-0450ED4935E8}" destId="{1040080E-4ADB-419E-9F79-307A15196934}" srcOrd="0" destOrd="1" presId="urn:microsoft.com/office/officeart/2005/8/layout/vList5"/>
    <dgm:cxn modelId="{FA897D3C-0A0A-4253-83FC-82A77D5388B3}" type="presOf" srcId="{6E9A136A-E257-4F38-BBD4-49C5A982FBEE}" destId="{02ED3A3E-92F0-4955-8180-33B41BCF7708}" srcOrd="0" destOrd="0" presId="urn:microsoft.com/office/officeart/2005/8/layout/vList5"/>
    <dgm:cxn modelId="{5CA3863D-4291-438E-93AF-9F3327D79673}" srcId="{9AF612E1-EC64-4E1B-BD81-2262E224CAF8}" destId="{C9BEF199-17DD-48D9-9855-24FAE61A4E65}" srcOrd="2" destOrd="0" parTransId="{AC5B5EA4-9693-447C-B2E8-14285A5DA723}" sibTransId="{7E55ACD2-02F8-4B96-8844-DFB6046FF2A9}"/>
    <dgm:cxn modelId="{5110203E-5C78-4CE5-BD5A-00EFA712F556}" srcId="{9AF612E1-EC64-4E1B-BD81-2262E224CAF8}" destId="{077E84A4-5529-49C4-A760-4C774A96E6F5}" srcOrd="3" destOrd="0" parTransId="{B4DD0E5F-BBF3-4692-9570-3D052886EEE0}" sibTransId="{7F3F14B6-833B-486C-B9BB-0BB8934F42BA}"/>
    <dgm:cxn modelId="{6BFFC73E-06A1-4596-AA16-76272DB26F8C}" type="presOf" srcId="{304A0DD8-007F-4B41-91C3-7A8055BD13AF}" destId="{1040080E-4ADB-419E-9F79-307A15196934}" srcOrd="0" destOrd="3" presId="urn:microsoft.com/office/officeart/2005/8/layout/vList5"/>
    <dgm:cxn modelId="{173C8D3F-04B6-4DEF-BAD5-E03532C687EC}" type="presOf" srcId="{92102B24-5FFC-40C5-BE55-1DC0E1930AF0}" destId="{1040080E-4ADB-419E-9F79-307A15196934}" srcOrd="0" destOrd="2" presId="urn:microsoft.com/office/officeart/2005/8/layout/vList5"/>
    <dgm:cxn modelId="{3A267A61-659B-4726-A73C-C95365D1D16A}" type="presOf" srcId="{704FC54E-724E-4CEE-8136-387CD83AE49D}" destId="{E130B1D4-F9AC-46B6-B3A4-28E3CF378C65}" srcOrd="0" destOrd="3" presId="urn:microsoft.com/office/officeart/2005/8/layout/vList5"/>
    <dgm:cxn modelId="{990D0C42-8A2C-4ED8-9A52-62509E2AC19E}" srcId="{6E9A136A-E257-4F38-BBD4-49C5A982FBEE}" destId="{B1405863-86DB-4CDA-AC2F-16A9124388A6}" srcOrd="1" destOrd="0" parTransId="{21C148AA-61FD-483D-A897-5798F6274E15}" sibTransId="{B3C154F8-9236-47D4-874B-78EA365DFCA7}"/>
    <dgm:cxn modelId="{CEFBE342-36DF-4CE5-BC1F-B5B5D6D67FEF}" type="presOf" srcId="{9AF612E1-EC64-4E1B-BD81-2262E224CAF8}" destId="{87658506-BE3A-49C7-8A76-603E341C05E4}" srcOrd="0" destOrd="0" presId="urn:microsoft.com/office/officeart/2005/8/layout/vList5"/>
    <dgm:cxn modelId="{58259965-29D7-40B3-B354-589BF005ED88}" srcId="{6E9A136A-E257-4F38-BBD4-49C5A982FBEE}" destId="{E8730946-5ECC-4ABC-8F7A-E880B8D47769}" srcOrd="2" destOrd="0" parTransId="{95364B8C-C6BF-444C-8E8B-76A814EF9BED}" sibTransId="{56756E82-6A7D-4B92-8CEB-77793A3B481A}"/>
    <dgm:cxn modelId="{5417A06D-F86F-48A4-B486-2103BEF52D5A}" srcId="{FE674E1E-920A-4299-8ECD-6F386DCBB159}" destId="{2B7DAF79-55F4-462F-AC66-782A3F6265A5}" srcOrd="0" destOrd="0" parTransId="{44D1AA21-C7BF-401D-9793-8B527B50C3B7}" sibTransId="{D88B4C96-D1B0-425F-B784-730B987C265C}"/>
    <dgm:cxn modelId="{BC44BF6D-6894-4E2C-B38D-72D2C01942B3}" type="presOf" srcId="{C9BEF199-17DD-48D9-9855-24FAE61A4E65}" destId="{874AB8AA-4059-4EED-A043-3B5C61DC3F57}" srcOrd="0" destOrd="2" presId="urn:microsoft.com/office/officeart/2005/8/layout/vList5"/>
    <dgm:cxn modelId="{0D39F76D-E88A-456B-B157-C4B8FA4EA155}" type="presOf" srcId="{2B7DAF79-55F4-462F-AC66-782A3F6265A5}" destId="{774766DD-10C3-45E0-9364-E47E08C11825}" srcOrd="0" destOrd="0" presId="urn:microsoft.com/office/officeart/2005/8/layout/vList5"/>
    <dgm:cxn modelId="{79AED150-3374-4371-B1E5-183EF0527F42}" type="presOf" srcId="{CA76CBCE-A5BB-481B-85A5-DC7F985DC4B8}" destId="{6843F455-56C7-4AC2-BFE9-53A5DABFE53B}" srcOrd="0" destOrd="0" presId="urn:microsoft.com/office/officeart/2005/8/layout/vList5"/>
    <dgm:cxn modelId="{D94ADB52-26EA-4899-BB9E-763B7118D221}" srcId="{77B0EEC6-EF4E-4032-918C-E6EBCD310CDA}" destId="{6E9A136A-E257-4F38-BBD4-49C5A982FBEE}" srcOrd="0" destOrd="0" parTransId="{CF1EE12A-D2AE-4E0A-BF97-9EC69BC051F1}" sibTransId="{4B268C94-F5BE-4A51-95E9-BD6981719879}"/>
    <dgm:cxn modelId="{14B52A75-7481-4543-A86E-21508CB4D851}" srcId="{FE674E1E-920A-4299-8ECD-6F386DCBB159}" destId="{048ECCBF-DE3F-44CB-9F5F-2C4AE7851DAB}" srcOrd="1" destOrd="0" parTransId="{8C632FA6-7F17-4D82-B25A-724DEF2812AC}" sibTransId="{888348FC-F8A8-44D4-AFB3-6E1B81F79520}"/>
    <dgm:cxn modelId="{EE028378-BA48-460B-8B92-EB6F38943507}" type="presOf" srcId="{077E84A4-5529-49C4-A760-4C774A96E6F5}" destId="{874AB8AA-4059-4EED-A043-3B5C61DC3F57}" srcOrd="0" destOrd="3" presId="urn:microsoft.com/office/officeart/2005/8/layout/vList5"/>
    <dgm:cxn modelId="{148FE659-4BD1-4927-94A4-9F76E65B4621}" type="presOf" srcId="{E8730946-5ECC-4ABC-8F7A-E880B8D47769}" destId="{E130B1D4-F9AC-46B6-B3A4-28E3CF378C65}" srcOrd="0" destOrd="2" presId="urn:microsoft.com/office/officeart/2005/8/layout/vList5"/>
    <dgm:cxn modelId="{40C5DB84-B01D-481A-AA34-973DD84796D2}" type="presOf" srcId="{68CC65D2-1493-40E5-87B5-EB6916AB7CC2}" destId="{874AB8AA-4059-4EED-A043-3B5C61DC3F57}" srcOrd="0" destOrd="0" presId="urn:microsoft.com/office/officeart/2005/8/layout/vList5"/>
    <dgm:cxn modelId="{9F6AAB93-99E5-4115-ADF2-375EBC0C6A82}" type="presOf" srcId="{694DC241-1466-43F0-BDC6-84A401533523}" destId="{874AB8AA-4059-4EED-A043-3B5C61DC3F57}" srcOrd="0" destOrd="4" presId="urn:microsoft.com/office/officeart/2005/8/layout/vList5"/>
    <dgm:cxn modelId="{BDED8F94-0667-4A45-A8B2-04FA0A3E8DA6}" srcId="{6E9A136A-E257-4F38-BBD4-49C5A982FBEE}" destId="{704FC54E-724E-4CEE-8136-387CD83AE49D}" srcOrd="3" destOrd="0" parTransId="{57908EC9-DB87-411C-B1CA-F5233D2BE671}" sibTransId="{14B14C97-6845-4372-83A3-C772DF394927}"/>
    <dgm:cxn modelId="{C8010D96-ADB8-4AB4-86AC-73EF18E82650}" srcId="{6E9A136A-E257-4F38-BBD4-49C5A982FBEE}" destId="{04F14BE1-8711-4C70-A705-E6AACB2315C9}" srcOrd="0" destOrd="0" parTransId="{A3BE921C-E3B4-4D11-BACA-26FBA7AD6E64}" sibTransId="{092CBC46-B5CF-48CF-A2C8-5191A4558DBD}"/>
    <dgm:cxn modelId="{32C6D39D-04A8-411A-8D0D-63484C334A29}" srcId="{77B0EEC6-EF4E-4032-918C-E6EBCD310CDA}" destId="{9AF612E1-EC64-4E1B-BD81-2262E224CAF8}" srcOrd="2" destOrd="0" parTransId="{2C390CE3-942E-4F9B-8EA8-53895A0A0EE3}" sibTransId="{5DDB13A4-E615-4CBD-9B59-FED7580B0E64}"/>
    <dgm:cxn modelId="{283259AB-86CA-4D5E-964D-4D4BCF01B36D}" type="presOf" srcId="{2E01F7C9-F778-4754-B70D-1DA77B6283F6}" destId="{1040080E-4ADB-419E-9F79-307A15196934}" srcOrd="0" destOrd="0" presId="urn:microsoft.com/office/officeart/2005/8/layout/vList5"/>
    <dgm:cxn modelId="{5246FEBA-2CFA-4412-958D-1223978CA84A}" srcId="{CA76CBCE-A5BB-481B-85A5-DC7F985DC4B8}" destId="{2E01F7C9-F778-4754-B70D-1DA77B6283F6}" srcOrd="0" destOrd="0" parTransId="{4F8A2155-2B5C-4507-9CFD-9E38D0A5C100}" sibTransId="{8CC0F46F-4218-4BCA-99A7-098D54DD171F}"/>
    <dgm:cxn modelId="{A02BD3C9-D254-485B-933A-134EFE8B9B14}" type="presOf" srcId="{FE674E1E-920A-4299-8ECD-6F386DCBB159}" destId="{D44CB5C7-89A0-4765-84DB-CA61CD75BE0B}" srcOrd="0" destOrd="0" presId="urn:microsoft.com/office/officeart/2005/8/layout/vList5"/>
    <dgm:cxn modelId="{E2BAF3CC-88FC-49B7-B353-AC76BD27A76E}" type="presOf" srcId="{77B0EEC6-EF4E-4032-918C-E6EBCD310CDA}" destId="{D552F341-A19A-44F7-981C-AE6100A4E018}" srcOrd="0" destOrd="0" presId="urn:microsoft.com/office/officeart/2005/8/layout/vList5"/>
    <dgm:cxn modelId="{34F2A0D0-FC25-4D19-849C-DA7BC3C3B162}" srcId="{77B0EEC6-EF4E-4032-918C-E6EBCD310CDA}" destId="{FE674E1E-920A-4299-8ECD-6F386DCBB159}" srcOrd="3" destOrd="0" parTransId="{CD789B4F-BD16-4781-871B-8769A74143AC}" sibTransId="{F9C9BC8C-768E-4462-A361-48D20259D837}"/>
    <dgm:cxn modelId="{5E8C16D9-A210-44F1-A64D-C3F0801D6CBF}" srcId="{CA76CBCE-A5BB-481B-85A5-DC7F985DC4B8}" destId="{304A0DD8-007F-4B41-91C3-7A8055BD13AF}" srcOrd="3" destOrd="0" parTransId="{7306CD00-BAB2-4CDA-A03E-7F035A612D39}" sibTransId="{61E897FE-DDB4-4F13-B9FB-C23E6DACAE35}"/>
    <dgm:cxn modelId="{87369AED-146F-476D-84AA-7797932C815A}" type="presOf" srcId="{B1405863-86DB-4CDA-AC2F-16A9124388A6}" destId="{E130B1D4-F9AC-46B6-B3A4-28E3CF378C65}" srcOrd="0" destOrd="1" presId="urn:microsoft.com/office/officeart/2005/8/layout/vList5"/>
    <dgm:cxn modelId="{164927EF-5E2D-4CCD-9BF9-52370B00C7E8}" srcId="{CA76CBCE-A5BB-481B-85A5-DC7F985DC4B8}" destId="{92102B24-5FFC-40C5-BE55-1DC0E1930AF0}" srcOrd="2" destOrd="0" parTransId="{95895C62-F683-405A-8EF1-193275132E54}" sibTransId="{17146B4A-88F4-4110-B880-7D93178ECB15}"/>
    <dgm:cxn modelId="{647D96EF-F238-4253-A38B-4B3CDB0F69AB}" srcId="{9AF612E1-EC64-4E1B-BD81-2262E224CAF8}" destId="{68CC65D2-1493-40E5-87B5-EB6916AB7CC2}" srcOrd="0" destOrd="0" parTransId="{16EB2BF3-C7CF-4F21-97F0-543BC52970EC}" sibTransId="{11D7B44E-9093-40E4-9C7B-490333951FB7}"/>
    <dgm:cxn modelId="{7EA766F4-CB5B-43D7-8BF8-5CAAD50A5D5C}" srcId="{9AF612E1-EC64-4E1B-BD81-2262E224CAF8}" destId="{4B46F1D5-1AEE-46B7-A367-5247085B4CFD}" srcOrd="1" destOrd="0" parTransId="{DCCB567C-C0CE-4E2A-828E-CE10120E2A51}" sibTransId="{D7C1EF27-609E-4D7A-90D0-20DDDF9350F1}"/>
    <dgm:cxn modelId="{B0FFAFF4-6967-4567-822F-2131B501DD68}" srcId="{CA76CBCE-A5BB-481B-85A5-DC7F985DC4B8}" destId="{5FD3D9B5-E237-439D-9E1D-0450ED4935E8}" srcOrd="1" destOrd="0" parTransId="{2469BCD4-CA9C-498C-AF93-60DCD6BF72DE}" sibTransId="{F75508CA-2D33-44E2-BF4C-E4A201179CD4}"/>
    <dgm:cxn modelId="{972CA732-B937-4417-8721-5E73F0C36E48}" type="presParOf" srcId="{D552F341-A19A-44F7-981C-AE6100A4E018}" destId="{098F98A9-A73B-4BEA-A1FF-4EE0727D9E48}" srcOrd="0" destOrd="0" presId="urn:microsoft.com/office/officeart/2005/8/layout/vList5"/>
    <dgm:cxn modelId="{6009ECC7-4797-41C7-8013-40086178EE67}" type="presParOf" srcId="{098F98A9-A73B-4BEA-A1FF-4EE0727D9E48}" destId="{02ED3A3E-92F0-4955-8180-33B41BCF7708}" srcOrd="0" destOrd="0" presId="urn:microsoft.com/office/officeart/2005/8/layout/vList5"/>
    <dgm:cxn modelId="{814B85FB-A765-4D81-B226-42D5018AE081}" type="presParOf" srcId="{098F98A9-A73B-4BEA-A1FF-4EE0727D9E48}" destId="{E130B1D4-F9AC-46B6-B3A4-28E3CF378C65}" srcOrd="1" destOrd="0" presId="urn:microsoft.com/office/officeart/2005/8/layout/vList5"/>
    <dgm:cxn modelId="{81B5CEF4-7A3C-4EAE-A9B1-3E22E11A5406}" type="presParOf" srcId="{D552F341-A19A-44F7-981C-AE6100A4E018}" destId="{F62BDCBE-C316-41B8-9068-BE4534AF3348}" srcOrd="1" destOrd="0" presId="urn:microsoft.com/office/officeart/2005/8/layout/vList5"/>
    <dgm:cxn modelId="{586CFC76-6A8B-462B-BC45-DF91A93E4128}" type="presParOf" srcId="{D552F341-A19A-44F7-981C-AE6100A4E018}" destId="{6D9990AF-0AF8-4A5A-A348-475784655B98}" srcOrd="2" destOrd="0" presId="urn:microsoft.com/office/officeart/2005/8/layout/vList5"/>
    <dgm:cxn modelId="{DC275677-34F2-4FDE-9FFE-91E031507A7B}" type="presParOf" srcId="{6D9990AF-0AF8-4A5A-A348-475784655B98}" destId="{6843F455-56C7-4AC2-BFE9-53A5DABFE53B}" srcOrd="0" destOrd="0" presId="urn:microsoft.com/office/officeart/2005/8/layout/vList5"/>
    <dgm:cxn modelId="{187BA84C-AAD2-4604-81A2-061AA983EEE5}" type="presParOf" srcId="{6D9990AF-0AF8-4A5A-A348-475784655B98}" destId="{1040080E-4ADB-419E-9F79-307A15196934}" srcOrd="1" destOrd="0" presId="urn:microsoft.com/office/officeart/2005/8/layout/vList5"/>
    <dgm:cxn modelId="{C520D007-C467-43A0-8BE7-D07FD23DEC9C}" type="presParOf" srcId="{D552F341-A19A-44F7-981C-AE6100A4E018}" destId="{0F73CE69-CE00-49AF-90EC-D8CE3DD6017E}" srcOrd="3" destOrd="0" presId="urn:microsoft.com/office/officeart/2005/8/layout/vList5"/>
    <dgm:cxn modelId="{E2D2B7D5-C852-4D29-A3DB-702A4AA819A1}" type="presParOf" srcId="{D552F341-A19A-44F7-981C-AE6100A4E018}" destId="{7D5E75A4-00CF-45D8-8911-D4A80BC5AC3C}" srcOrd="4" destOrd="0" presId="urn:microsoft.com/office/officeart/2005/8/layout/vList5"/>
    <dgm:cxn modelId="{E27210B8-7E2B-4706-9659-D46B8520719C}" type="presParOf" srcId="{7D5E75A4-00CF-45D8-8911-D4A80BC5AC3C}" destId="{87658506-BE3A-49C7-8A76-603E341C05E4}" srcOrd="0" destOrd="0" presId="urn:microsoft.com/office/officeart/2005/8/layout/vList5"/>
    <dgm:cxn modelId="{10259EDE-E795-43F2-8AA5-49F78625D9FE}" type="presParOf" srcId="{7D5E75A4-00CF-45D8-8911-D4A80BC5AC3C}" destId="{874AB8AA-4059-4EED-A043-3B5C61DC3F57}" srcOrd="1" destOrd="0" presId="urn:microsoft.com/office/officeart/2005/8/layout/vList5"/>
    <dgm:cxn modelId="{5C82B7ED-7425-491F-8516-E5A27A53F1EE}" type="presParOf" srcId="{D552F341-A19A-44F7-981C-AE6100A4E018}" destId="{EE03ED2E-3681-4C8C-873E-DFE163DC7EE8}" srcOrd="5" destOrd="0" presId="urn:microsoft.com/office/officeart/2005/8/layout/vList5"/>
    <dgm:cxn modelId="{A116A0A0-04BB-4D0B-B310-DBE564849ABB}" type="presParOf" srcId="{D552F341-A19A-44F7-981C-AE6100A4E018}" destId="{EFD19B86-6242-4237-AA8C-643ED056BD8F}" srcOrd="6" destOrd="0" presId="urn:microsoft.com/office/officeart/2005/8/layout/vList5"/>
    <dgm:cxn modelId="{03523567-A05F-4EAD-B94A-8391C545144F}" type="presParOf" srcId="{EFD19B86-6242-4237-AA8C-643ED056BD8F}" destId="{D44CB5C7-89A0-4765-84DB-CA61CD75BE0B}" srcOrd="0" destOrd="0" presId="urn:microsoft.com/office/officeart/2005/8/layout/vList5"/>
    <dgm:cxn modelId="{7E3CC641-8F7D-4A54-A422-E0184ACB806D}" type="presParOf" srcId="{EFD19B86-6242-4237-AA8C-643ED056BD8F}" destId="{774766DD-10C3-45E0-9364-E47E08C1182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71B861-C76A-4411-8B3A-DC0A32E73EF8}" type="doc">
      <dgm:prSet loTypeId="urn:microsoft.com/office/officeart/2005/8/layout/radial4" loCatId="relationship" qsTypeId="urn:microsoft.com/office/officeart/2005/8/quickstyle/simple3" qsCatId="simple" csTypeId="urn:microsoft.com/office/officeart/2005/8/colors/accent3_2" csCatId="accent3" phldr="1"/>
      <dgm:spPr/>
      <dgm:t>
        <a:bodyPr/>
        <a:lstStyle/>
        <a:p>
          <a:endParaRPr lang="el-GR"/>
        </a:p>
      </dgm:t>
    </dgm:pt>
    <dgm:pt modelId="{9B4CF3B3-15C9-4EC1-B0C1-6C3F27FB4081}">
      <dgm:prSet phldrT="[Κείμενο]" custT="1"/>
      <dgm:spPr>
        <a:ln>
          <a:solidFill>
            <a:schemeClr val="accent6">
              <a:lumMod val="50000"/>
            </a:schemeClr>
          </a:solidFill>
        </a:ln>
      </dgm:spPr>
      <dgm:t>
        <a:bodyPr/>
        <a:lstStyle/>
        <a:p>
          <a:r>
            <a:rPr lang="el-GR" sz="1800" b="1" u="sng" dirty="0">
              <a:solidFill>
                <a:schemeClr val="accent1">
                  <a:lumMod val="50000"/>
                </a:schemeClr>
              </a:solidFill>
              <a:latin typeface="Times New Roman" pitchFamily="18" charset="0"/>
              <a:cs typeface="Times New Roman" pitchFamily="18" charset="0"/>
            </a:rPr>
            <a:t>ΡΥΘΜΟΣ ΕΠΟΥΛΩΣΗΣ ΤΡΑΥΜΑΤΟΣ</a:t>
          </a:r>
        </a:p>
      </dgm:t>
    </dgm:pt>
    <dgm:pt modelId="{80208CAF-32BB-41BF-9836-4C5DE2CAA67E}" type="parTrans" cxnId="{291273D3-027C-499A-A70C-C40BE109F710}">
      <dgm:prSet/>
      <dgm:spPr/>
      <dgm:t>
        <a:bodyPr/>
        <a:lstStyle/>
        <a:p>
          <a:endParaRPr lang="el-GR"/>
        </a:p>
      </dgm:t>
    </dgm:pt>
    <dgm:pt modelId="{3A225F5A-EFB9-4AE7-B2A0-C28F415944A4}" type="sibTrans" cxnId="{291273D3-027C-499A-A70C-C40BE109F710}">
      <dgm:prSet/>
      <dgm:spPr/>
      <dgm:t>
        <a:bodyPr/>
        <a:lstStyle/>
        <a:p>
          <a:endParaRPr lang="el-GR"/>
        </a:p>
      </dgm:t>
    </dgm:pt>
    <dgm:pt modelId="{309426EE-74EF-45A6-ACB8-E8C517A96C1D}">
      <dgm:prSet phldrT="[Κείμενο]" custT="1"/>
      <dgm:spPr>
        <a:ln>
          <a:solidFill>
            <a:schemeClr val="accent6">
              <a:lumMod val="50000"/>
            </a:schemeClr>
          </a:solidFill>
        </a:ln>
      </dgm:spPr>
      <dgm:t>
        <a:bodyPr/>
        <a:lstStyle/>
        <a:p>
          <a:r>
            <a:rPr lang="el-GR" sz="1800" b="1" dirty="0">
              <a:solidFill>
                <a:schemeClr val="accent1">
                  <a:lumMod val="50000"/>
                </a:schemeClr>
              </a:solidFill>
              <a:latin typeface="Times New Roman" pitchFamily="18" charset="0"/>
              <a:cs typeface="Times New Roman" pitchFamily="18" charset="0"/>
            </a:rPr>
            <a:t>ΒΑΘΟΣ ΤΡΑΥΜΑΤΟΣ: </a:t>
          </a:r>
          <a:r>
            <a:rPr lang="el-GR" sz="1800" dirty="0">
              <a:latin typeface="Times New Roman" pitchFamily="18" charset="0"/>
              <a:cs typeface="Times New Roman" pitchFamily="18" charset="0"/>
            </a:rPr>
            <a:t>Μερικού και ολικού πάχους</a:t>
          </a:r>
        </a:p>
      </dgm:t>
    </dgm:pt>
    <dgm:pt modelId="{57B2E93C-5D25-4418-8A00-26545B4E7E10}" type="parTrans" cxnId="{2FB836EA-2D8C-4A9F-A350-C5BCFED8625E}">
      <dgm:prSet/>
      <dgm:spPr>
        <a:ln>
          <a:solidFill>
            <a:schemeClr val="accent6">
              <a:lumMod val="50000"/>
            </a:schemeClr>
          </a:solidFill>
        </a:ln>
      </dgm:spPr>
      <dgm:t>
        <a:bodyPr/>
        <a:lstStyle/>
        <a:p>
          <a:endParaRPr lang="el-GR" dirty="0"/>
        </a:p>
      </dgm:t>
    </dgm:pt>
    <dgm:pt modelId="{C4694C01-5EAF-489B-9549-5BABF4B2B06A}" type="sibTrans" cxnId="{2FB836EA-2D8C-4A9F-A350-C5BCFED8625E}">
      <dgm:prSet/>
      <dgm:spPr/>
      <dgm:t>
        <a:bodyPr/>
        <a:lstStyle/>
        <a:p>
          <a:endParaRPr lang="el-GR"/>
        </a:p>
      </dgm:t>
    </dgm:pt>
    <dgm:pt modelId="{98298957-8B21-4141-9C41-8123CCF8C307}">
      <dgm:prSet phldrT="[Κείμενο]" custT="1"/>
      <dgm:spPr>
        <a:ln>
          <a:solidFill>
            <a:schemeClr val="accent6">
              <a:lumMod val="50000"/>
            </a:schemeClr>
          </a:solidFill>
        </a:ln>
      </dgm:spPr>
      <dgm:t>
        <a:bodyPr/>
        <a:lstStyle/>
        <a:p>
          <a:r>
            <a:rPr lang="el-GR" sz="1800" b="1" dirty="0">
              <a:solidFill>
                <a:schemeClr val="accent1">
                  <a:lumMod val="50000"/>
                </a:schemeClr>
              </a:solidFill>
              <a:latin typeface="Times New Roman" pitchFamily="18" charset="0"/>
              <a:cs typeface="Times New Roman" pitchFamily="18" charset="0"/>
            </a:rPr>
            <a:t>ΚΑΤΑΣΤΑΣΗ ΤΡΑΥΜΑΤΟΣ</a:t>
          </a:r>
          <a:r>
            <a:rPr lang="el-GR" sz="1800" b="1" dirty="0">
              <a:solidFill>
                <a:srgbClr val="002060"/>
              </a:solidFill>
              <a:latin typeface="Times New Roman" pitchFamily="18" charset="0"/>
              <a:cs typeface="Times New Roman" pitchFamily="18" charset="0"/>
            </a:rPr>
            <a:t>: </a:t>
          </a:r>
        </a:p>
        <a:p>
          <a:r>
            <a:rPr lang="el-GR" sz="1800" dirty="0">
              <a:latin typeface="Times New Roman" pitchFamily="18" charset="0"/>
              <a:cs typeface="Times New Roman" pitchFamily="18" charset="0"/>
            </a:rPr>
            <a:t>ανεπαρκής αιμάτωση /συλλογή αίματος ή ορώδους υγρού/ύπαρξη φλεγμονής/ παρουσία ξένου σώματος</a:t>
          </a:r>
        </a:p>
      </dgm:t>
    </dgm:pt>
    <dgm:pt modelId="{D9F951C2-6884-465B-9308-448B424F5C7F}" type="parTrans" cxnId="{AF23B209-B02D-472F-8ABE-9654BF48B323}">
      <dgm:prSet/>
      <dgm:spPr>
        <a:ln>
          <a:solidFill>
            <a:schemeClr val="accent6">
              <a:lumMod val="50000"/>
            </a:schemeClr>
          </a:solidFill>
        </a:ln>
      </dgm:spPr>
      <dgm:t>
        <a:bodyPr/>
        <a:lstStyle/>
        <a:p>
          <a:endParaRPr lang="el-GR" dirty="0"/>
        </a:p>
      </dgm:t>
    </dgm:pt>
    <dgm:pt modelId="{09CD5114-4D82-4584-BE23-A64B6EE66F34}" type="sibTrans" cxnId="{AF23B209-B02D-472F-8ABE-9654BF48B323}">
      <dgm:prSet/>
      <dgm:spPr/>
      <dgm:t>
        <a:bodyPr/>
        <a:lstStyle/>
        <a:p>
          <a:endParaRPr lang="el-GR"/>
        </a:p>
      </dgm:t>
    </dgm:pt>
    <dgm:pt modelId="{741D1511-467E-417A-84B2-AACBDE0973A9}">
      <dgm:prSet phldrT="[Κείμενο]" custT="1"/>
      <dgm:spPr>
        <a:ln>
          <a:solidFill>
            <a:schemeClr val="accent6">
              <a:lumMod val="50000"/>
            </a:schemeClr>
          </a:solidFill>
        </a:ln>
      </dgm:spPr>
      <dgm:t>
        <a:bodyPr/>
        <a:lstStyle/>
        <a:p>
          <a:r>
            <a:rPr lang="el-GR" sz="1800" b="1" dirty="0">
              <a:solidFill>
                <a:schemeClr val="accent1">
                  <a:lumMod val="50000"/>
                </a:schemeClr>
              </a:solidFill>
              <a:latin typeface="Times New Roman" pitchFamily="18" charset="0"/>
              <a:cs typeface="Times New Roman" pitchFamily="18" charset="0"/>
            </a:rPr>
            <a:t>ΓΕΝΙΚΗ ΚΑΤΑΣΤΑΣΗ ΑΣΘΕΝΗ: </a:t>
          </a:r>
          <a:r>
            <a:rPr lang="el-GR" sz="1800" dirty="0">
              <a:latin typeface="Times New Roman" pitchFamily="18" charset="0"/>
              <a:cs typeface="Times New Roman" pitchFamily="18" charset="0"/>
            </a:rPr>
            <a:t>κακή θρέψη/παχυσαρκία/προχωρημένη ηλικία/νευροπάθεια/σακχαρώδης διαβήτης/λήψη ορισμένων φαρμάκων</a:t>
          </a:r>
        </a:p>
      </dgm:t>
    </dgm:pt>
    <dgm:pt modelId="{8416C391-F5AE-4F35-91A5-AF86B78011BC}" type="parTrans" cxnId="{5C8DF0E2-22DB-44CC-A0DF-CDBA56F4A8BC}">
      <dgm:prSet/>
      <dgm:spPr>
        <a:ln>
          <a:solidFill>
            <a:schemeClr val="accent6">
              <a:lumMod val="50000"/>
            </a:schemeClr>
          </a:solidFill>
        </a:ln>
      </dgm:spPr>
      <dgm:t>
        <a:bodyPr/>
        <a:lstStyle/>
        <a:p>
          <a:endParaRPr lang="el-GR" dirty="0"/>
        </a:p>
      </dgm:t>
    </dgm:pt>
    <dgm:pt modelId="{12A23B7B-D452-4E34-9106-0E99FAAB9D60}" type="sibTrans" cxnId="{5C8DF0E2-22DB-44CC-A0DF-CDBA56F4A8BC}">
      <dgm:prSet/>
      <dgm:spPr/>
      <dgm:t>
        <a:bodyPr/>
        <a:lstStyle/>
        <a:p>
          <a:endParaRPr lang="el-GR"/>
        </a:p>
      </dgm:t>
    </dgm:pt>
    <dgm:pt modelId="{68FA8F2F-54D8-41D4-BC02-B482CF31DEA1}">
      <dgm:prSet phldrT="[Κείμενο]" custT="1"/>
      <dgm:spPr>
        <a:ln>
          <a:solidFill>
            <a:schemeClr val="accent6">
              <a:lumMod val="50000"/>
            </a:schemeClr>
          </a:solidFill>
        </a:ln>
      </dgm:spPr>
      <dgm:t>
        <a:bodyPr/>
        <a:lstStyle/>
        <a:p>
          <a:r>
            <a:rPr lang="el-GR" sz="1800" b="1" dirty="0">
              <a:solidFill>
                <a:schemeClr val="accent1">
                  <a:lumMod val="50000"/>
                </a:schemeClr>
              </a:solidFill>
              <a:latin typeface="Times New Roman" pitchFamily="18" charset="0"/>
              <a:cs typeface="Times New Roman" pitchFamily="18" charset="0"/>
            </a:rPr>
            <a:t>«ΜΙΚΡΟΠΕΡΙΒΑΛΛΟΝ»</a:t>
          </a:r>
          <a:r>
            <a:rPr lang="el-GR" sz="1800" b="1" dirty="0">
              <a:latin typeface="Times New Roman" pitchFamily="18" charset="0"/>
              <a:cs typeface="Times New Roman" pitchFamily="18" charset="0"/>
            </a:rPr>
            <a:t> </a:t>
          </a:r>
        </a:p>
      </dgm:t>
    </dgm:pt>
    <dgm:pt modelId="{F49461F8-715B-4D0E-9804-01AD84B8E92A}" type="parTrans" cxnId="{7DC01A42-A2CB-45E7-A01F-9CAEAF017CDA}">
      <dgm:prSet/>
      <dgm:spPr>
        <a:ln>
          <a:solidFill>
            <a:schemeClr val="accent6">
              <a:lumMod val="50000"/>
            </a:schemeClr>
          </a:solidFill>
        </a:ln>
      </dgm:spPr>
      <dgm:t>
        <a:bodyPr/>
        <a:lstStyle/>
        <a:p>
          <a:endParaRPr lang="el-GR" dirty="0"/>
        </a:p>
      </dgm:t>
    </dgm:pt>
    <dgm:pt modelId="{E3F46292-5DFA-44E5-8E4F-2D205AEE2EE3}" type="sibTrans" cxnId="{7DC01A42-A2CB-45E7-A01F-9CAEAF017CDA}">
      <dgm:prSet/>
      <dgm:spPr/>
      <dgm:t>
        <a:bodyPr/>
        <a:lstStyle/>
        <a:p>
          <a:endParaRPr lang="el-GR"/>
        </a:p>
      </dgm:t>
    </dgm:pt>
    <dgm:pt modelId="{78EEB860-0BC8-4BE8-A2BF-BB16ACA85AA5}" type="pres">
      <dgm:prSet presAssocID="{9071B861-C76A-4411-8B3A-DC0A32E73EF8}" presName="cycle" presStyleCnt="0">
        <dgm:presLayoutVars>
          <dgm:chMax val="1"/>
          <dgm:dir/>
          <dgm:animLvl val="ctr"/>
          <dgm:resizeHandles val="exact"/>
        </dgm:presLayoutVars>
      </dgm:prSet>
      <dgm:spPr/>
    </dgm:pt>
    <dgm:pt modelId="{372E7459-DA13-4FCA-AEBA-933D869F1A47}" type="pres">
      <dgm:prSet presAssocID="{9B4CF3B3-15C9-4EC1-B0C1-6C3F27FB4081}" presName="centerShape" presStyleLbl="node0" presStyleIdx="0" presStyleCnt="1" custLinFactNeighborX="-1373" custLinFactNeighborY="-439"/>
      <dgm:spPr/>
    </dgm:pt>
    <dgm:pt modelId="{42135B40-CE5C-4B22-8876-D78F420838F9}" type="pres">
      <dgm:prSet presAssocID="{57B2E93C-5D25-4418-8A00-26545B4E7E10}" presName="parTrans" presStyleLbl="bgSibTrans2D1" presStyleIdx="0" presStyleCnt="4" custLinFactNeighborX="445" custLinFactNeighborY="35025"/>
      <dgm:spPr/>
    </dgm:pt>
    <dgm:pt modelId="{1AA5310E-0B93-4E88-9E10-B12235829F8A}" type="pres">
      <dgm:prSet presAssocID="{309426EE-74EF-45A6-ACB8-E8C517A96C1D}" presName="node" presStyleLbl="node1" presStyleIdx="0" presStyleCnt="4" custScaleX="88372" custRadScaleRad="95527" custRadScaleInc="-41853">
        <dgm:presLayoutVars>
          <dgm:bulletEnabled val="1"/>
        </dgm:presLayoutVars>
      </dgm:prSet>
      <dgm:spPr/>
    </dgm:pt>
    <dgm:pt modelId="{ED6BB58B-3773-421F-BE57-B5B00F507CF9}" type="pres">
      <dgm:prSet presAssocID="{D9F951C2-6884-465B-9308-448B424F5C7F}" presName="parTrans" presStyleLbl="bgSibTrans2D1" presStyleIdx="1" presStyleCnt="4" custLinFactNeighborX="-19021" custLinFactNeighborY="82968"/>
      <dgm:spPr/>
    </dgm:pt>
    <dgm:pt modelId="{58B971A1-1ED1-4E93-8A7A-2F95D71C5A3F}" type="pres">
      <dgm:prSet presAssocID="{98298957-8B21-4141-9C41-8123CCF8C307}" presName="node" presStyleLbl="node1" presStyleIdx="1" presStyleCnt="4" custScaleX="85626" custScaleY="187536" custRadScaleRad="112446" custRadScaleInc="-28100">
        <dgm:presLayoutVars>
          <dgm:bulletEnabled val="1"/>
        </dgm:presLayoutVars>
      </dgm:prSet>
      <dgm:spPr/>
    </dgm:pt>
    <dgm:pt modelId="{BC04D3FE-E45D-4399-903B-A76715D19CE3}" type="pres">
      <dgm:prSet presAssocID="{8416C391-F5AE-4F35-91A5-AF86B78011BC}" presName="parTrans" presStyleLbl="bgSibTrans2D1" presStyleIdx="2" presStyleCnt="4" custLinFactNeighborX="10132" custLinFactNeighborY="20661"/>
      <dgm:spPr/>
    </dgm:pt>
    <dgm:pt modelId="{D99AEB6E-7082-48A5-AC5F-7281B432C798}" type="pres">
      <dgm:prSet presAssocID="{741D1511-467E-417A-84B2-AACBDE0973A9}" presName="node" presStyleLbl="node1" presStyleIdx="2" presStyleCnt="4" custScaleX="164839" custScaleY="145525" custRadScaleRad="106930" custRadScaleInc="8901">
        <dgm:presLayoutVars>
          <dgm:bulletEnabled val="1"/>
        </dgm:presLayoutVars>
      </dgm:prSet>
      <dgm:spPr/>
    </dgm:pt>
    <dgm:pt modelId="{0AD6EA02-A7AB-45BC-9D8C-D66CCEC6E6D3}" type="pres">
      <dgm:prSet presAssocID="{F49461F8-715B-4D0E-9804-01AD84B8E92A}" presName="parTrans" presStyleLbl="bgSibTrans2D1" presStyleIdx="3" presStyleCnt="4" custLinFactNeighborX="-3686" custLinFactNeighborY="-3600"/>
      <dgm:spPr/>
    </dgm:pt>
    <dgm:pt modelId="{CAA394E8-6D92-41F6-AFF8-C05BA9BB59E4}" type="pres">
      <dgm:prSet presAssocID="{68FA8F2F-54D8-41D4-BC02-B482CF31DEA1}" presName="node" presStyleLbl="node1" presStyleIdx="3" presStyleCnt="4" custScaleX="130241" custScaleY="76447" custRadScaleRad="96448" custRadScaleInc="39391">
        <dgm:presLayoutVars>
          <dgm:bulletEnabled val="1"/>
        </dgm:presLayoutVars>
      </dgm:prSet>
      <dgm:spPr/>
    </dgm:pt>
  </dgm:ptLst>
  <dgm:cxnLst>
    <dgm:cxn modelId="{AF23B209-B02D-472F-8ABE-9654BF48B323}" srcId="{9B4CF3B3-15C9-4EC1-B0C1-6C3F27FB4081}" destId="{98298957-8B21-4141-9C41-8123CCF8C307}" srcOrd="1" destOrd="0" parTransId="{D9F951C2-6884-465B-9308-448B424F5C7F}" sibTransId="{09CD5114-4D82-4584-BE23-A64B6EE66F34}"/>
    <dgm:cxn modelId="{C341DF26-69F5-4F4D-8BEF-4B094EB17F27}" type="presOf" srcId="{741D1511-467E-417A-84B2-AACBDE0973A9}" destId="{D99AEB6E-7082-48A5-AC5F-7281B432C798}" srcOrd="0" destOrd="0" presId="urn:microsoft.com/office/officeart/2005/8/layout/radial4"/>
    <dgm:cxn modelId="{A872EB30-019E-4E26-9839-B84FCF1EA814}" type="presOf" srcId="{8416C391-F5AE-4F35-91A5-AF86B78011BC}" destId="{BC04D3FE-E45D-4399-903B-A76715D19CE3}" srcOrd="0" destOrd="0" presId="urn:microsoft.com/office/officeart/2005/8/layout/radial4"/>
    <dgm:cxn modelId="{56099332-21A7-43D6-887B-3BBCDFF45784}" type="presOf" srcId="{D9F951C2-6884-465B-9308-448B424F5C7F}" destId="{ED6BB58B-3773-421F-BE57-B5B00F507CF9}" srcOrd="0" destOrd="0" presId="urn:microsoft.com/office/officeart/2005/8/layout/radial4"/>
    <dgm:cxn modelId="{7EA0FE3D-2BB7-463A-B964-E36B409642C3}" type="presOf" srcId="{309426EE-74EF-45A6-ACB8-E8C517A96C1D}" destId="{1AA5310E-0B93-4E88-9E10-B12235829F8A}" srcOrd="0" destOrd="0" presId="urn:microsoft.com/office/officeart/2005/8/layout/radial4"/>
    <dgm:cxn modelId="{7DC01A42-A2CB-45E7-A01F-9CAEAF017CDA}" srcId="{9B4CF3B3-15C9-4EC1-B0C1-6C3F27FB4081}" destId="{68FA8F2F-54D8-41D4-BC02-B482CF31DEA1}" srcOrd="3" destOrd="0" parTransId="{F49461F8-715B-4D0E-9804-01AD84B8E92A}" sibTransId="{E3F46292-5DFA-44E5-8E4F-2D205AEE2EE3}"/>
    <dgm:cxn modelId="{447D9157-FC7C-4B26-9011-F080349495B5}" type="presOf" srcId="{9B4CF3B3-15C9-4EC1-B0C1-6C3F27FB4081}" destId="{372E7459-DA13-4FCA-AEBA-933D869F1A47}" srcOrd="0" destOrd="0" presId="urn:microsoft.com/office/officeart/2005/8/layout/radial4"/>
    <dgm:cxn modelId="{011F7C59-91E9-4607-921E-0A08CE19B63E}" type="presOf" srcId="{57B2E93C-5D25-4418-8A00-26545B4E7E10}" destId="{42135B40-CE5C-4B22-8876-D78F420838F9}" srcOrd="0" destOrd="0" presId="urn:microsoft.com/office/officeart/2005/8/layout/radial4"/>
    <dgm:cxn modelId="{332ACB85-30E2-4D5B-AF6C-21DFFAB25C1B}" type="presOf" srcId="{68FA8F2F-54D8-41D4-BC02-B482CF31DEA1}" destId="{CAA394E8-6D92-41F6-AFF8-C05BA9BB59E4}" srcOrd="0" destOrd="0" presId="urn:microsoft.com/office/officeart/2005/8/layout/radial4"/>
    <dgm:cxn modelId="{06794E98-4F39-4F43-950D-9895E5C0C731}" type="presOf" srcId="{9071B861-C76A-4411-8B3A-DC0A32E73EF8}" destId="{78EEB860-0BC8-4BE8-A2BF-BB16ACA85AA5}" srcOrd="0" destOrd="0" presId="urn:microsoft.com/office/officeart/2005/8/layout/radial4"/>
    <dgm:cxn modelId="{291273D3-027C-499A-A70C-C40BE109F710}" srcId="{9071B861-C76A-4411-8B3A-DC0A32E73EF8}" destId="{9B4CF3B3-15C9-4EC1-B0C1-6C3F27FB4081}" srcOrd="0" destOrd="0" parTransId="{80208CAF-32BB-41BF-9836-4C5DE2CAA67E}" sibTransId="{3A225F5A-EFB9-4AE7-B2A0-C28F415944A4}"/>
    <dgm:cxn modelId="{5C8DF0E2-22DB-44CC-A0DF-CDBA56F4A8BC}" srcId="{9B4CF3B3-15C9-4EC1-B0C1-6C3F27FB4081}" destId="{741D1511-467E-417A-84B2-AACBDE0973A9}" srcOrd="2" destOrd="0" parTransId="{8416C391-F5AE-4F35-91A5-AF86B78011BC}" sibTransId="{12A23B7B-D452-4E34-9106-0E99FAAB9D60}"/>
    <dgm:cxn modelId="{2FB836EA-2D8C-4A9F-A350-C5BCFED8625E}" srcId="{9B4CF3B3-15C9-4EC1-B0C1-6C3F27FB4081}" destId="{309426EE-74EF-45A6-ACB8-E8C517A96C1D}" srcOrd="0" destOrd="0" parTransId="{57B2E93C-5D25-4418-8A00-26545B4E7E10}" sibTransId="{C4694C01-5EAF-489B-9549-5BABF4B2B06A}"/>
    <dgm:cxn modelId="{15CC9EEB-D3B0-4E3E-A034-C20FA2E585C6}" type="presOf" srcId="{98298957-8B21-4141-9C41-8123CCF8C307}" destId="{58B971A1-1ED1-4E93-8A7A-2F95D71C5A3F}" srcOrd="0" destOrd="0" presId="urn:microsoft.com/office/officeart/2005/8/layout/radial4"/>
    <dgm:cxn modelId="{3A8417F0-BD1C-4036-83A7-986D591478FB}" type="presOf" srcId="{F49461F8-715B-4D0E-9804-01AD84B8E92A}" destId="{0AD6EA02-A7AB-45BC-9D8C-D66CCEC6E6D3}" srcOrd="0" destOrd="0" presId="urn:microsoft.com/office/officeart/2005/8/layout/radial4"/>
    <dgm:cxn modelId="{EFDFF134-8292-443A-82DA-4B01F4B31784}" type="presParOf" srcId="{78EEB860-0BC8-4BE8-A2BF-BB16ACA85AA5}" destId="{372E7459-DA13-4FCA-AEBA-933D869F1A47}" srcOrd="0" destOrd="0" presId="urn:microsoft.com/office/officeart/2005/8/layout/radial4"/>
    <dgm:cxn modelId="{BCC0186B-8E94-48D1-9283-BA8A66673286}" type="presParOf" srcId="{78EEB860-0BC8-4BE8-A2BF-BB16ACA85AA5}" destId="{42135B40-CE5C-4B22-8876-D78F420838F9}" srcOrd="1" destOrd="0" presId="urn:microsoft.com/office/officeart/2005/8/layout/radial4"/>
    <dgm:cxn modelId="{68E278D4-3E9E-4705-9F7E-1B70A0E97394}" type="presParOf" srcId="{78EEB860-0BC8-4BE8-A2BF-BB16ACA85AA5}" destId="{1AA5310E-0B93-4E88-9E10-B12235829F8A}" srcOrd="2" destOrd="0" presId="urn:microsoft.com/office/officeart/2005/8/layout/radial4"/>
    <dgm:cxn modelId="{35C14297-97B2-40DD-835D-401547432191}" type="presParOf" srcId="{78EEB860-0BC8-4BE8-A2BF-BB16ACA85AA5}" destId="{ED6BB58B-3773-421F-BE57-B5B00F507CF9}" srcOrd="3" destOrd="0" presId="urn:microsoft.com/office/officeart/2005/8/layout/radial4"/>
    <dgm:cxn modelId="{000AF57B-8664-4E14-B272-E30A0FDCD570}" type="presParOf" srcId="{78EEB860-0BC8-4BE8-A2BF-BB16ACA85AA5}" destId="{58B971A1-1ED1-4E93-8A7A-2F95D71C5A3F}" srcOrd="4" destOrd="0" presId="urn:microsoft.com/office/officeart/2005/8/layout/radial4"/>
    <dgm:cxn modelId="{DF60DB8C-0E5F-4579-8D33-8015B4626613}" type="presParOf" srcId="{78EEB860-0BC8-4BE8-A2BF-BB16ACA85AA5}" destId="{BC04D3FE-E45D-4399-903B-A76715D19CE3}" srcOrd="5" destOrd="0" presId="urn:microsoft.com/office/officeart/2005/8/layout/radial4"/>
    <dgm:cxn modelId="{C58C85CB-8CFC-4A92-BDAF-56FBC3133220}" type="presParOf" srcId="{78EEB860-0BC8-4BE8-A2BF-BB16ACA85AA5}" destId="{D99AEB6E-7082-48A5-AC5F-7281B432C798}" srcOrd="6" destOrd="0" presId="urn:microsoft.com/office/officeart/2005/8/layout/radial4"/>
    <dgm:cxn modelId="{F610348F-1E7C-4838-A74C-1C8671896B12}" type="presParOf" srcId="{78EEB860-0BC8-4BE8-A2BF-BB16ACA85AA5}" destId="{0AD6EA02-A7AB-45BC-9D8C-D66CCEC6E6D3}" srcOrd="7" destOrd="0" presId="urn:microsoft.com/office/officeart/2005/8/layout/radial4"/>
    <dgm:cxn modelId="{35ABB960-ECF8-4198-B0DA-99058DCA0B23}" type="presParOf" srcId="{78EEB860-0BC8-4BE8-A2BF-BB16ACA85AA5}" destId="{CAA394E8-6D92-41F6-AFF8-C05BA9BB59E4}"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3FA80-015E-426F-8682-D85E3478E816}">
      <dsp:nvSpPr>
        <dsp:cNvPr id="0" name=""/>
        <dsp:cNvSpPr/>
      </dsp:nvSpPr>
      <dsp:spPr>
        <a:xfrm>
          <a:off x="0" y="2908"/>
          <a:ext cx="1219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405238-5B74-478E-A115-D966C4D5FB5F}">
      <dsp:nvSpPr>
        <dsp:cNvPr id="0" name=""/>
        <dsp:cNvSpPr/>
      </dsp:nvSpPr>
      <dsp:spPr>
        <a:xfrm>
          <a:off x="0" y="2908"/>
          <a:ext cx="12192000" cy="1983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t>Αποτελείται από Αντιμικροβιακούς (αντιβακτηριακούς και αντιμηκυτιασικούς) παράγοντες οι οποίοι προέρχονται είτε από βακτήρια και μήκυτες (αντιβιοτικά ) είτε από χημική σύνθεση (αντισηπτικά).</a:t>
          </a:r>
        </a:p>
        <a:p>
          <a:pPr marL="0" lvl="0" indent="0" algn="l" defTabSz="977900">
            <a:lnSpc>
              <a:spcPct val="90000"/>
            </a:lnSpc>
            <a:spcBef>
              <a:spcPct val="0"/>
            </a:spcBef>
            <a:spcAft>
              <a:spcPct val="35000"/>
            </a:spcAft>
            <a:buNone/>
          </a:pPr>
          <a:endParaRPr lang="el-GR" sz="2200" kern="1200" dirty="0"/>
        </a:p>
        <a:p>
          <a:pPr marL="0" lvl="0" indent="0" algn="l" defTabSz="977900">
            <a:lnSpc>
              <a:spcPct val="90000"/>
            </a:lnSpc>
            <a:spcBef>
              <a:spcPct val="0"/>
            </a:spcBef>
            <a:spcAft>
              <a:spcPct val="35000"/>
            </a:spcAft>
            <a:buNone/>
          </a:pPr>
          <a:r>
            <a:rPr lang="el-GR" sz="2200" kern="1200" dirty="0"/>
            <a:t>Ονομάζονται αντιμικροβιακοί παράγοντες οι χημικές ουσίες φυσικής ή συνθετικής προέλευσης που θανατώνουν μικροοργανισμούς ή αναστέλλουν την ανάπτυξή τους</a:t>
          </a:r>
          <a:endParaRPr lang="en-US" sz="2200" kern="1200" dirty="0"/>
        </a:p>
      </dsp:txBody>
      <dsp:txXfrm>
        <a:off x="0" y="2908"/>
        <a:ext cx="12192000" cy="1983678"/>
      </dsp:txXfrm>
    </dsp:sp>
    <dsp:sp modelId="{A13184AF-80CF-4186-998D-D9501C7767BD}">
      <dsp:nvSpPr>
        <dsp:cNvPr id="0" name=""/>
        <dsp:cNvSpPr/>
      </dsp:nvSpPr>
      <dsp:spPr>
        <a:xfrm>
          <a:off x="0" y="1986586"/>
          <a:ext cx="1219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C2DF55-AACD-40AF-B170-445BE657F874}">
      <dsp:nvSpPr>
        <dsp:cNvPr id="0" name=""/>
        <dsp:cNvSpPr/>
      </dsp:nvSpPr>
      <dsp:spPr>
        <a:xfrm>
          <a:off x="0" y="1986586"/>
          <a:ext cx="12192000" cy="1983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t>Tα αντιμικροβιακά δεν είναι δραστικά στους ιούς, διότι προϋπόθεση για τη δράση τους είναι η ικανότητα του παθογόνου να έχει δικό του μεταβολισμό, ενώ οι ιοί αποτελούν «παρασιτούντες» σε βάρος του ανθρωπίνου κυττάρου μικροοργανισμούς.</a:t>
          </a:r>
          <a:br>
            <a:rPr lang="el-GR" sz="2200" kern="1200"/>
          </a:br>
          <a:endParaRPr lang="en-US" sz="2200" kern="1200"/>
        </a:p>
      </dsp:txBody>
      <dsp:txXfrm>
        <a:off x="0" y="1986586"/>
        <a:ext cx="12192000" cy="1983678"/>
      </dsp:txXfrm>
    </dsp:sp>
    <dsp:sp modelId="{7067E380-C8CB-4A00-BC66-65D554A5D6B9}">
      <dsp:nvSpPr>
        <dsp:cNvPr id="0" name=""/>
        <dsp:cNvSpPr/>
      </dsp:nvSpPr>
      <dsp:spPr>
        <a:xfrm>
          <a:off x="0" y="3970265"/>
          <a:ext cx="1219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A72940-1867-43B0-8A26-E49EB490CD3F}">
      <dsp:nvSpPr>
        <dsp:cNvPr id="0" name=""/>
        <dsp:cNvSpPr/>
      </dsp:nvSpPr>
      <dsp:spPr>
        <a:xfrm>
          <a:off x="0" y="3970265"/>
          <a:ext cx="12192000" cy="1983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t>Μεγάλος ο αριθμός των αντιμικροβιακών ουσιών, μικρός των αντιϊκών λόγω της δυσκολίας  ευρέσεως αντιϊκών ουσιών με εκλεκτική δράση για τον ιό χωρίς να βλάπτεται το κύτταρο ξενιστής. </a:t>
          </a:r>
        </a:p>
        <a:p>
          <a:pPr marL="0" lvl="0" indent="0" algn="l" defTabSz="977900">
            <a:lnSpc>
              <a:spcPct val="90000"/>
            </a:lnSpc>
            <a:spcBef>
              <a:spcPct val="0"/>
            </a:spcBef>
            <a:spcAft>
              <a:spcPct val="35000"/>
            </a:spcAft>
            <a:buNone/>
          </a:pPr>
          <a:r>
            <a:rPr lang="el-GR" sz="2200" kern="1200" dirty="0"/>
            <a:t>Ο ιδανικός αντιμικροβιακός παράγοντας θα πρέπει να είναι δραστικός έναντι του μικροβίου-παράσιτου και αδρανής έναντι του ξενιστή.</a:t>
          </a:r>
          <a:endParaRPr lang="en-US" sz="2200" kern="1200" dirty="0"/>
        </a:p>
      </dsp:txBody>
      <dsp:txXfrm>
        <a:off x="0" y="3970265"/>
        <a:ext cx="12192000" cy="1983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0B1D4-F9AC-46B6-B3A4-28E3CF378C65}">
      <dsp:nvSpPr>
        <dsp:cNvPr id="0" name=""/>
        <dsp:cNvSpPr/>
      </dsp:nvSpPr>
      <dsp:spPr>
        <a:xfrm rot="5400000">
          <a:off x="3267029" y="-1162506"/>
          <a:ext cx="1281884" cy="3700090"/>
        </a:xfrm>
        <a:prstGeom prst="round2Same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Αρχικά αγγειοσύσπαση</a:t>
          </a:r>
        </a:p>
        <a:p>
          <a:pPr marL="114300" lvl="1" indent="-114300" algn="just"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Ενεργοποίηση αιμοπεταλίων στην περιοχή της βλάβης</a:t>
          </a:r>
        </a:p>
        <a:p>
          <a:pPr marL="114300" lvl="1" indent="-114300" algn="just"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Αλληλεπιδράσεις μεσολαβητών και αυξητικών παραγόντων με το εξωκυττάριο υπόστρωμα</a:t>
          </a:r>
        </a:p>
        <a:p>
          <a:pPr marL="114300" lvl="1" indent="-114300" algn="just"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Προσωρινή προστασία</a:t>
          </a:r>
        </a:p>
      </dsp:txBody>
      <dsp:txXfrm rot="-5400000">
        <a:off x="2057926" y="109173"/>
        <a:ext cx="3637514" cy="1156732"/>
      </dsp:txXfrm>
    </dsp:sp>
    <dsp:sp modelId="{02ED3A3E-92F0-4955-8180-33B41BCF7708}">
      <dsp:nvSpPr>
        <dsp:cNvPr id="0" name=""/>
        <dsp:cNvSpPr/>
      </dsp:nvSpPr>
      <dsp:spPr>
        <a:xfrm>
          <a:off x="0" y="2847"/>
          <a:ext cx="2078512" cy="136938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chemeClr val="tx1"/>
              </a:solidFill>
              <a:latin typeface="Times New Roman" pitchFamily="18" charset="0"/>
              <a:cs typeface="Times New Roman" pitchFamily="18" charset="0"/>
            </a:rPr>
            <a:t>ΑΙΜΟΣΤΑΣΗ</a:t>
          </a:r>
        </a:p>
      </dsp:txBody>
      <dsp:txXfrm>
        <a:off x="66848" y="69695"/>
        <a:ext cx="1944816" cy="1235686"/>
      </dsp:txXfrm>
    </dsp:sp>
    <dsp:sp modelId="{1040080E-4ADB-419E-9F79-307A15196934}">
      <dsp:nvSpPr>
        <dsp:cNvPr id="0" name=""/>
        <dsp:cNvSpPr/>
      </dsp:nvSpPr>
      <dsp:spPr>
        <a:xfrm rot="5400000">
          <a:off x="3466022" y="215511"/>
          <a:ext cx="926907" cy="3698330"/>
        </a:xfrm>
        <a:prstGeom prst="round2Same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Αγγειοδιαστολή/ Εισβολή κυττάρων</a:t>
          </a:r>
        </a:p>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Ουδετερόφιλα</a:t>
          </a:r>
        </a:p>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Μονοκύτταρα        Μακροφάγα</a:t>
          </a:r>
        </a:p>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Λεμφοκύτταρα</a:t>
          </a:r>
        </a:p>
      </dsp:txBody>
      <dsp:txXfrm rot="-5400000">
        <a:off x="2080311" y="1646470"/>
        <a:ext cx="3653082" cy="836411"/>
      </dsp:txXfrm>
    </dsp:sp>
    <dsp:sp modelId="{6843F455-56C7-4AC2-BFE9-53A5DABFE53B}">
      <dsp:nvSpPr>
        <dsp:cNvPr id="0" name=""/>
        <dsp:cNvSpPr/>
      </dsp:nvSpPr>
      <dsp:spPr>
        <a:xfrm>
          <a:off x="0" y="1440698"/>
          <a:ext cx="2080311" cy="136938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chemeClr val="tx1"/>
              </a:solidFill>
              <a:latin typeface="Times New Roman" pitchFamily="18" charset="0"/>
              <a:cs typeface="Times New Roman" pitchFamily="18" charset="0"/>
            </a:rPr>
            <a:t>ΦΛΕΓΜΟΝΗ</a:t>
          </a:r>
        </a:p>
      </dsp:txBody>
      <dsp:txXfrm>
        <a:off x="66848" y="1507546"/>
        <a:ext cx="1946615" cy="1235686"/>
      </dsp:txXfrm>
    </dsp:sp>
    <dsp:sp modelId="{874AB8AA-4059-4EED-A043-3B5C61DC3F57}">
      <dsp:nvSpPr>
        <dsp:cNvPr id="0" name=""/>
        <dsp:cNvSpPr/>
      </dsp:nvSpPr>
      <dsp:spPr>
        <a:xfrm rot="5400000">
          <a:off x="3270402" y="1740850"/>
          <a:ext cx="1366939" cy="3644783"/>
        </a:xfrm>
        <a:prstGeom prst="round2Same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μετανάστευση ινοβλαστών</a:t>
          </a:r>
        </a:p>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 σύνθεση κολλαγόνου</a:t>
          </a:r>
        </a:p>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 αγγειογένεση και σχηματισμός  κοκκιώδους ιστού</a:t>
          </a:r>
        </a:p>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 συρρίκνωση του τραύματος</a:t>
          </a:r>
        </a:p>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επιθηλιοποίηση</a:t>
          </a:r>
        </a:p>
      </dsp:txBody>
      <dsp:txXfrm rot="-5400000">
        <a:off x="2131480" y="2946500"/>
        <a:ext cx="3578055" cy="1233483"/>
      </dsp:txXfrm>
    </dsp:sp>
    <dsp:sp modelId="{87658506-BE3A-49C7-8A76-603E341C05E4}">
      <dsp:nvSpPr>
        <dsp:cNvPr id="0" name=""/>
        <dsp:cNvSpPr/>
      </dsp:nvSpPr>
      <dsp:spPr>
        <a:xfrm>
          <a:off x="0" y="2878550"/>
          <a:ext cx="2131481" cy="136938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chemeClr val="tx1"/>
              </a:solidFill>
              <a:latin typeface="Times New Roman" pitchFamily="18" charset="0"/>
              <a:cs typeface="Times New Roman" pitchFamily="18" charset="0"/>
            </a:rPr>
            <a:t>ΥΠΕΡΠΛΑΣΙΑ</a:t>
          </a:r>
        </a:p>
      </dsp:txBody>
      <dsp:txXfrm>
        <a:off x="66848" y="2945398"/>
        <a:ext cx="1997785" cy="1235686"/>
      </dsp:txXfrm>
    </dsp:sp>
    <dsp:sp modelId="{774766DD-10C3-45E0-9364-E47E08C11825}">
      <dsp:nvSpPr>
        <dsp:cNvPr id="0" name=""/>
        <dsp:cNvSpPr/>
      </dsp:nvSpPr>
      <dsp:spPr>
        <a:xfrm rot="5400000">
          <a:off x="3382354" y="3153267"/>
          <a:ext cx="1095506" cy="3695653"/>
        </a:xfrm>
        <a:prstGeom prst="round2Same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ανάπτυξη του νέου επιθηλίου </a:t>
          </a:r>
        </a:p>
        <a:p>
          <a:pPr marL="114300" lvl="1" indent="-114300" algn="l" defTabSz="622300">
            <a:lnSpc>
              <a:spcPct val="90000"/>
            </a:lnSpc>
            <a:spcBef>
              <a:spcPct val="0"/>
            </a:spcBef>
            <a:spcAft>
              <a:spcPct val="15000"/>
            </a:spcAft>
            <a:buChar char="•"/>
          </a:pPr>
          <a:r>
            <a:rPr lang="el-GR" sz="1400" b="1" kern="1200" dirty="0">
              <a:solidFill>
                <a:schemeClr val="tx1"/>
              </a:solidFill>
              <a:latin typeface="Times New Roman" pitchFamily="18" charset="0"/>
              <a:cs typeface="Times New Roman" pitchFamily="18" charset="0"/>
            </a:rPr>
            <a:t> τελικός σχηματισμός της ουλής</a:t>
          </a:r>
        </a:p>
      </dsp:txBody>
      <dsp:txXfrm rot="-5400000">
        <a:off x="2082281" y="4506818"/>
        <a:ext cx="3642175" cy="988550"/>
      </dsp:txXfrm>
    </dsp:sp>
    <dsp:sp modelId="{D44CB5C7-89A0-4765-84DB-CA61CD75BE0B}">
      <dsp:nvSpPr>
        <dsp:cNvPr id="0" name=""/>
        <dsp:cNvSpPr/>
      </dsp:nvSpPr>
      <dsp:spPr>
        <a:xfrm>
          <a:off x="0" y="4319249"/>
          <a:ext cx="2082280" cy="136938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latin typeface="Times New Roman" pitchFamily="18" charset="0"/>
              <a:cs typeface="Times New Roman" pitchFamily="18" charset="0"/>
            </a:rPr>
            <a:t>ΑΝΑΔΙΑΜΟΡΦΩΣΗ</a:t>
          </a:r>
          <a:r>
            <a:rPr lang="el-GR" sz="2000" b="1" kern="1200" dirty="0">
              <a:solidFill>
                <a:schemeClr val="tx1"/>
              </a:solidFill>
              <a:latin typeface="Times New Roman" pitchFamily="18" charset="0"/>
              <a:cs typeface="Times New Roman" pitchFamily="18" charset="0"/>
            </a:rPr>
            <a:t>  </a:t>
          </a:r>
        </a:p>
      </dsp:txBody>
      <dsp:txXfrm>
        <a:off x="66848" y="4386097"/>
        <a:ext cx="1948584" cy="1235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E7459-DA13-4FCA-AEBA-933D869F1A47}">
      <dsp:nvSpPr>
        <dsp:cNvPr id="0" name=""/>
        <dsp:cNvSpPr/>
      </dsp:nvSpPr>
      <dsp:spPr>
        <a:xfrm>
          <a:off x="2052238" y="3249342"/>
          <a:ext cx="1691467" cy="1691467"/>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chemeClr val="accent6">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u="sng" kern="1200" dirty="0">
              <a:solidFill>
                <a:schemeClr val="accent1">
                  <a:lumMod val="50000"/>
                </a:schemeClr>
              </a:solidFill>
              <a:latin typeface="Times New Roman" pitchFamily="18" charset="0"/>
              <a:cs typeface="Times New Roman" pitchFamily="18" charset="0"/>
            </a:rPr>
            <a:t>ΡΥΘΜΟΣ ΕΠΟΥΛΩΣΗΣ ΤΡΑΥΜΑΤΟΣ</a:t>
          </a:r>
        </a:p>
      </dsp:txBody>
      <dsp:txXfrm>
        <a:off x="2299948" y="3497052"/>
        <a:ext cx="1196047" cy="1196047"/>
      </dsp:txXfrm>
    </dsp:sp>
    <dsp:sp modelId="{42135B40-CE5C-4B22-8876-D78F420838F9}">
      <dsp:nvSpPr>
        <dsp:cNvPr id="0" name=""/>
        <dsp:cNvSpPr/>
      </dsp:nvSpPr>
      <dsp:spPr>
        <a:xfrm rot="10530736">
          <a:off x="670971" y="4146514"/>
          <a:ext cx="1315407" cy="482068"/>
        </a:xfrm>
        <a:prstGeom prst="lef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solidFill>
            <a:schemeClr val="accent6">
              <a:lumMod val="50000"/>
            </a:schemeClr>
          </a:solidFill>
        </a:ln>
        <a:effectLst/>
      </dsp:spPr>
      <dsp:style>
        <a:lnRef idx="0">
          <a:scrgbClr r="0" g="0" b="0"/>
        </a:lnRef>
        <a:fillRef idx="2">
          <a:scrgbClr r="0" g="0" b="0"/>
        </a:fillRef>
        <a:effectRef idx="1">
          <a:scrgbClr r="0" g="0" b="0"/>
        </a:effectRef>
        <a:fontRef idx="minor">
          <a:schemeClr val="dk1"/>
        </a:fontRef>
      </dsp:style>
    </dsp:sp>
    <dsp:sp modelId="{1AA5310E-0B93-4E88-9E10-B12235829F8A}">
      <dsp:nvSpPr>
        <dsp:cNvPr id="0" name=""/>
        <dsp:cNvSpPr/>
      </dsp:nvSpPr>
      <dsp:spPr>
        <a:xfrm>
          <a:off x="-42888" y="3627408"/>
          <a:ext cx="1420044" cy="128551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chemeClr val="accent6">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accent1">
                  <a:lumMod val="50000"/>
                </a:schemeClr>
              </a:solidFill>
              <a:latin typeface="Times New Roman" pitchFamily="18" charset="0"/>
              <a:cs typeface="Times New Roman" pitchFamily="18" charset="0"/>
            </a:rPr>
            <a:t>ΒΑΘΟΣ ΤΡΑΥΜΑΤΟΣ: </a:t>
          </a:r>
          <a:r>
            <a:rPr lang="el-GR" sz="1800" kern="1200" dirty="0">
              <a:latin typeface="Times New Roman" pitchFamily="18" charset="0"/>
              <a:cs typeface="Times New Roman" pitchFamily="18" charset="0"/>
            </a:rPr>
            <a:t>Μερικού και ολικού πάχους</a:t>
          </a:r>
        </a:p>
      </dsp:txBody>
      <dsp:txXfrm>
        <a:off x="-5237" y="3665059"/>
        <a:ext cx="1344742" cy="1210213"/>
      </dsp:txXfrm>
    </dsp:sp>
    <dsp:sp modelId="{ED6BB58B-3773-421F-BE57-B5B00F507CF9}">
      <dsp:nvSpPr>
        <dsp:cNvPr id="0" name=""/>
        <dsp:cNvSpPr/>
      </dsp:nvSpPr>
      <dsp:spPr>
        <a:xfrm rot="13992455">
          <a:off x="641663" y="2813279"/>
          <a:ext cx="1707895" cy="482068"/>
        </a:xfrm>
        <a:prstGeom prst="lef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solidFill>
            <a:schemeClr val="accent6">
              <a:lumMod val="50000"/>
            </a:schemeClr>
          </a:solidFill>
        </a:ln>
        <a:effectLst/>
      </dsp:spPr>
      <dsp:style>
        <a:lnRef idx="0">
          <a:scrgbClr r="0" g="0" b="0"/>
        </a:lnRef>
        <a:fillRef idx="2">
          <a:scrgbClr r="0" g="0" b="0"/>
        </a:fillRef>
        <a:effectRef idx="1">
          <a:scrgbClr r="0" g="0" b="0"/>
        </a:effectRef>
        <a:fontRef idx="minor">
          <a:schemeClr val="dk1"/>
        </a:fontRef>
      </dsp:style>
    </dsp:sp>
    <dsp:sp modelId="{58B971A1-1ED1-4E93-8A7A-2F95D71C5A3F}">
      <dsp:nvSpPr>
        <dsp:cNvPr id="0" name=""/>
        <dsp:cNvSpPr/>
      </dsp:nvSpPr>
      <dsp:spPr>
        <a:xfrm>
          <a:off x="621066" y="765098"/>
          <a:ext cx="1375919" cy="241080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chemeClr val="accent6">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accent1">
                  <a:lumMod val="50000"/>
                </a:schemeClr>
              </a:solidFill>
              <a:latin typeface="Times New Roman" pitchFamily="18" charset="0"/>
              <a:cs typeface="Times New Roman" pitchFamily="18" charset="0"/>
            </a:rPr>
            <a:t>ΚΑΤΑΣΤΑΣΗ ΤΡΑΥΜΑΤΟΣ</a:t>
          </a:r>
          <a:r>
            <a:rPr lang="el-GR" sz="1800" b="1" kern="1200" dirty="0">
              <a:solidFill>
                <a:srgbClr val="002060"/>
              </a:solidFill>
              <a:latin typeface="Times New Roman" pitchFamily="18" charset="0"/>
              <a:cs typeface="Times New Roman" pitchFamily="18" charset="0"/>
            </a:rPr>
            <a:t>: </a:t>
          </a:r>
        </a:p>
        <a:p>
          <a:pPr marL="0" lvl="0" indent="0" algn="ctr" defTabSz="800100">
            <a:lnSpc>
              <a:spcPct val="90000"/>
            </a:lnSpc>
            <a:spcBef>
              <a:spcPct val="0"/>
            </a:spcBef>
            <a:spcAft>
              <a:spcPct val="35000"/>
            </a:spcAft>
            <a:buNone/>
          </a:pPr>
          <a:r>
            <a:rPr lang="el-GR" sz="1800" kern="1200" dirty="0">
              <a:latin typeface="Times New Roman" pitchFamily="18" charset="0"/>
              <a:cs typeface="Times New Roman" pitchFamily="18" charset="0"/>
            </a:rPr>
            <a:t>ανεπαρκής αιμάτωση /συλλογή αίματος ή ορώδους υγρού/ύπαρξη φλεγμονής/ παρουσία ξένου σώματος</a:t>
          </a:r>
        </a:p>
      </dsp:txBody>
      <dsp:txXfrm>
        <a:off x="661365" y="805397"/>
        <a:ext cx="1295321" cy="2330206"/>
      </dsp:txXfrm>
    </dsp:sp>
    <dsp:sp modelId="{BC04D3FE-E45D-4399-903B-A76715D19CE3}">
      <dsp:nvSpPr>
        <dsp:cNvPr id="0" name=""/>
        <dsp:cNvSpPr/>
      </dsp:nvSpPr>
      <dsp:spPr>
        <a:xfrm rot="18030726">
          <a:off x="3137207" y="2431675"/>
          <a:ext cx="1649707" cy="482068"/>
        </a:xfrm>
        <a:prstGeom prst="lef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solidFill>
            <a:schemeClr val="accent6">
              <a:lumMod val="50000"/>
            </a:schemeClr>
          </a:solidFill>
        </a:ln>
        <a:effectLst/>
      </dsp:spPr>
      <dsp:style>
        <a:lnRef idx="0">
          <a:scrgbClr r="0" g="0" b="0"/>
        </a:lnRef>
        <a:fillRef idx="2">
          <a:scrgbClr r="0" g="0" b="0"/>
        </a:fillRef>
        <a:effectRef idx="1">
          <a:scrgbClr r="0" g="0" b="0"/>
        </a:effectRef>
        <a:fontRef idx="minor">
          <a:schemeClr val="dk1"/>
        </a:fontRef>
      </dsp:style>
    </dsp:sp>
    <dsp:sp modelId="{D99AEB6E-7082-48A5-AC5F-7281B432C798}">
      <dsp:nvSpPr>
        <dsp:cNvPr id="0" name=""/>
        <dsp:cNvSpPr/>
      </dsp:nvSpPr>
      <dsp:spPr>
        <a:xfrm>
          <a:off x="2889313" y="927106"/>
          <a:ext cx="2648788" cy="1870746"/>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chemeClr val="accent6">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accent1">
                  <a:lumMod val="50000"/>
                </a:schemeClr>
              </a:solidFill>
              <a:latin typeface="Times New Roman" pitchFamily="18" charset="0"/>
              <a:cs typeface="Times New Roman" pitchFamily="18" charset="0"/>
            </a:rPr>
            <a:t>ΓΕΝΙΚΗ ΚΑΤΑΣΤΑΣΗ ΑΣΘΕΝΗ: </a:t>
          </a:r>
          <a:r>
            <a:rPr lang="el-GR" sz="1800" kern="1200" dirty="0">
              <a:latin typeface="Times New Roman" pitchFamily="18" charset="0"/>
              <a:cs typeface="Times New Roman" pitchFamily="18" charset="0"/>
            </a:rPr>
            <a:t>κακή θρέψη/παχυσαρκία/προχωρημένη ηλικία/νευροπάθεια/σακχαρώδης διαβήτης/λήψη ορισμένων φαρμάκων</a:t>
          </a:r>
        </a:p>
      </dsp:txBody>
      <dsp:txXfrm>
        <a:off x="2944105" y="981898"/>
        <a:ext cx="2539204" cy="1761162"/>
      </dsp:txXfrm>
    </dsp:sp>
    <dsp:sp modelId="{0AD6EA02-A7AB-45BC-9D8C-D66CCEC6E6D3}">
      <dsp:nvSpPr>
        <dsp:cNvPr id="0" name=""/>
        <dsp:cNvSpPr/>
      </dsp:nvSpPr>
      <dsp:spPr>
        <a:xfrm rot="189415">
          <a:off x="3772360" y="3928167"/>
          <a:ext cx="1460787" cy="482068"/>
        </a:xfrm>
        <a:prstGeom prst="lef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solidFill>
            <a:schemeClr val="accent6">
              <a:lumMod val="50000"/>
            </a:schemeClr>
          </a:solidFill>
        </a:ln>
        <a:effectLst/>
      </dsp:spPr>
      <dsp:style>
        <a:lnRef idx="0">
          <a:scrgbClr r="0" g="0" b="0"/>
        </a:lnRef>
        <a:fillRef idx="2">
          <a:scrgbClr r="0" g="0" b="0"/>
        </a:fillRef>
        <a:effectRef idx="1">
          <a:scrgbClr r="0" g="0" b="0"/>
        </a:effectRef>
        <a:fontRef idx="minor">
          <a:schemeClr val="dk1"/>
        </a:fontRef>
      </dsp:style>
    </dsp:sp>
    <dsp:sp modelId="{CAA394E8-6D92-41F6-AFF8-C05BA9BB59E4}">
      <dsp:nvSpPr>
        <dsp:cNvPr id="0" name=""/>
        <dsp:cNvSpPr/>
      </dsp:nvSpPr>
      <dsp:spPr>
        <a:xfrm>
          <a:off x="4239466" y="3735410"/>
          <a:ext cx="2092835" cy="98273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solidFill>
            <a:schemeClr val="accent6">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accent1">
                  <a:lumMod val="50000"/>
                </a:schemeClr>
              </a:solidFill>
              <a:latin typeface="Times New Roman" pitchFamily="18" charset="0"/>
              <a:cs typeface="Times New Roman" pitchFamily="18" charset="0"/>
            </a:rPr>
            <a:t>«ΜΙΚΡΟΠΕΡΙΒΑΛΛΟΝ»</a:t>
          </a:r>
          <a:r>
            <a:rPr lang="el-GR" sz="1800" b="1" kern="1200" dirty="0">
              <a:latin typeface="Times New Roman" pitchFamily="18" charset="0"/>
              <a:cs typeface="Times New Roman" pitchFamily="18" charset="0"/>
            </a:rPr>
            <a:t> </a:t>
          </a:r>
        </a:p>
      </dsp:txBody>
      <dsp:txXfrm>
        <a:off x="4268249" y="3764193"/>
        <a:ext cx="2035269" cy="9251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20.png"/></Relationships>
</file>

<file path=ppt/drawings/drawing1.xml><?xml version="1.0" encoding="utf-8"?>
<c:userShapes xmlns:c="http://schemas.openxmlformats.org/drawingml/2006/chart">
  <cdr:relSizeAnchor xmlns:cdr="http://schemas.openxmlformats.org/drawingml/2006/chartDrawing">
    <cdr:from>
      <cdr:x>0.3266</cdr:x>
      <cdr:y>0.72283</cdr:y>
    </cdr:from>
    <cdr:to>
      <cdr:x>0.38098</cdr:x>
      <cdr:y>0.81009</cdr:y>
    </cdr:to>
    <cdr:pic>
      <cdr:nvPicPr>
        <cdr:cNvPr id="2" name="chart">
          <a:extLst xmlns:a="http://schemas.openxmlformats.org/drawingml/2006/main">
            <a:ext uri="{FF2B5EF4-FFF2-40B4-BE49-F238E27FC236}">
              <a16:creationId xmlns:a16="http://schemas.microsoft.com/office/drawing/2014/main" id="{17EC5F28-3D60-4445-8BA4-6830F39099C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938528" y="2918764"/>
          <a:ext cx="322766" cy="352375"/>
        </a:xfrm>
        <a:prstGeom xmlns:a="http://schemas.openxmlformats.org/drawingml/2006/main" prst="rect">
          <a:avLst/>
        </a:prstGeom>
      </cdr:spPr>
    </cdr:pic>
  </cdr:relSizeAnchor>
  <cdr:relSizeAnchor xmlns:cdr="http://schemas.openxmlformats.org/drawingml/2006/chartDrawing">
    <cdr:from>
      <cdr:x>0.36973</cdr:x>
      <cdr:y>0.61775</cdr:y>
    </cdr:from>
    <cdr:to>
      <cdr:x>0.42411</cdr:x>
      <cdr:y>0.70502</cdr:y>
    </cdr:to>
    <cdr:pic>
      <cdr:nvPicPr>
        <cdr:cNvPr id="3" name="chart">
          <a:extLst xmlns:a="http://schemas.openxmlformats.org/drawingml/2006/main">
            <a:ext uri="{FF2B5EF4-FFF2-40B4-BE49-F238E27FC236}">
              <a16:creationId xmlns:a16="http://schemas.microsoft.com/office/drawing/2014/main" id="{B32CCA18-D754-41C2-950F-0899D54E82F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194559" y="2494484"/>
          <a:ext cx="322766" cy="352375"/>
        </a:xfrm>
        <a:prstGeom xmlns:a="http://schemas.openxmlformats.org/drawingml/2006/main" prst="rect">
          <a:avLst/>
        </a:prstGeom>
      </cdr:spPr>
    </cdr:pic>
  </cdr:relSizeAnchor>
  <cdr:relSizeAnchor xmlns:cdr="http://schemas.openxmlformats.org/drawingml/2006/chartDrawing">
    <cdr:from>
      <cdr:x>0.35618</cdr:x>
      <cdr:y>0.65036</cdr:y>
    </cdr:from>
    <cdr:to>
      <cdr:x>0.41056</cdr:x>
      <cdr:y>0.73763</cdr:y>
    </cdr:to>
    <cdr:pic>
      <cdr:nvPicPr>
        <cdr:cNvPr id="4" name="chart">
          <a:extLst xmlns:a="http://schemas.openxmlformats.org/drawingml/2006/main">
            <a:ext uri="{FF2B5EF4-FFF2-40B4-BE49-F238E27FC236}">
              <a16:creationId xmlns:a16="http://schemas.microsoft.com/office/drawing/2014/main" id="{071A47F7-7D52-48D1-A616-7F9B09B4183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114093" y="2626156"/>
          <a:ext cx="322766" cy="352375"/>
        </a:xfrm>
        <a:prstGeom xmlns:a="http://schemas.openxmlformats.org/drawingml/2006/main" prst="rect">
          <a:avLst/>
        </a:prstGeom>
      </cdr:spPr>
    </cdr:pic>
  </cdr:relSizeAnchor>
  <cdr:relSizeAnchor xmlns:cdr="http://schemas.openxmlformats.org/drawingml/2006/chartDrawing">
    <cdr:from>
      <cdr:x>0.509</cdr:x>
      <cdr:y>0.61957</cdr:y>
    </cdr:from>
    <cdr:to>
      <cdr:x>0.56338</cdr:x>
      <cdr:y>0.70683</cdr:y>
    </cdr:to>
    <cdr:pic>
      <cdr:nvPicPr>
        <cdr:cNvPr id="5" name="chart">
          <a:extLst xmlns:a="http://schemas.openxmlformats.org/drawingml/2006/main">
            <a:ext uri="{FF2B5EF4-FFF2-40B4-BE49-F238E27FC236}">
              <a16:creationId xmlns:a16="http://schemas.microsoft.com/office/drawing/2014/main" id="{603E00A6-55B2-4F85-8CB7-1AA4EAC12D4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021178" y="2501798"/>
          <a:ext cx="322766" cy="352375"/>
        </a:xfrm>
        <a:prstGeom xmlns:a="http://schemas.openxmlformats.org/drawingml/2006/main" prst="rect">
          <a:avLst/>
        </a:prstGeom>
      </cdr:spPr>
    </cdr:pic>
  </cdr:relSizeAnchor>
  <cdr:relSizeAnchor xmlns:cdr="http://schemas.openxmlformats.org/drawingml/2006/chartDrawing">
    <cdr:from>
      <cdr:x>0.34139</cdr:x>
      <cdr:y>0.68297</cdr:y>
    </cdr:from>
    <cdr:to>
      <cdr:x>0.39577</cdr:x>
      <cdr:y>0.77024</cdr:y>
    </cdr:to>
    <cdr:pic>
      <cdr:nvPicPr>
        <cdr:cNvPr id="6" name="chart">
          <a:extLst xmlns:a="http://schemas.openxmlformats.org/drawingml/2006/main">
            <a:ext uri="{FF2B5EF4-FFF2-40B4-BE49-F238E27FC236}">
              <a16:creationId xmlns:a16="http://schemas.microsoft.com/office/drawing/2014/main" id="{D38BC340-F88A-4F2D-A114-CA169FCC975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026310" y="2757830"/>
          <a:ext cx="322766" cy="352375"/>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EDFCE-85B5-4886-B91E-C0C0BDF0A73E}"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5C637-B35F-49BE-A4F7-70873278A124}" type="slidenum">
              <a:rPr lang="en-US" smtClean="0"/>
              <a:t>‹#›</a:t>
            </a:fld>
            <a:endParaRPr lang="en-US"/>
          </a:p>
        </p:txBody>
      </p:sp>
    </p:spTree>
    <p:extLst>
      <p:ext uri="{BB962C8B-B14F-4D97-AF65-F5344CB8AC3E}">
        <p14:creationId xmlns:p14="http://schemas.microsoft.com/office/powerpoint/2010/main" val="221440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AA2ADB5-0FC5-445F-8905-05AA71EFA282}" type="slidenum">
              <a:rPr lang="el-GR" smtClean="0"/>
              <a:pPr/>
              <a:t>5</a:t>
            </a:fld>
            <a:endParaRPr lang="el-G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E027D7F-5AD8-46BC-B3C6-0364E43DAFAF}" type="slidenum">
              <a:rPr lang="el-GR" smtClean="0"/>
              <a:pPr/>
              <a:t>45</a:t>
            </a:fld>
            <a:endParaRPr lang="el-G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E027D7F-5AD8-46BC-B3C6-0364E43DAFAF}" type="slidenum">
              <a:rPr lang="el-GR" smtClean="0"/>
              <a:pPr/>
              <a:t>47</a:t>
            </a:fld>
            <a:endParaRPr lang="el-G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89366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AC4AC9E-45AA-4727-AA58-8C9C9F3D982D}" type="slidenum">
              <a:rPr lang="el-GR" smtClean="0"/>
              <a:pPr/>
              <a:t>73</a:t>
            </a:fld>
            <a:endParaRPr lang="el-G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9474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437B0C4D-8A97-436F-A393-BB9EAD4A7EEB}" type="slidenum">
              <a:rPr lang="el-GR" smtClean="0"/>
              <a:pPr/>
              <a:t>76</a:t>
            </a:fld>
            <a:endParaRPr lang="el-G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9230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CE173BC0-9556-4C53-8EF3-599BF8F96B79}" type="slidenum">
              <a:rPr lang="el-GR" smtClean="0"/>
              <a:pPr/>
              <a:t>79</a:t>
            </a:fld>
            <a:endParaRPr lang="el-G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03371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58C0A1D5-E074-4B78-B85C-6BD2BA5CA574}" type="slidenum">
              <a:rPr lang="el-GR" smtClean="0"/>
              <a:pPr/>
              <a:t>99</a:t>
            </a:fld>
            <a:endParaRPr lang="el-G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54198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A647971-4884-408D-A355-9704FE6D8236}" type="slidenum">
              <a:rPr lang="el-GR" smtClean="0"/>
              <a:pPr/>
              <a:t>107</a:t>
            </a:fld>
            <a:endParaRPr lang="el-G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5160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54DEF55E-D582-44CC-871A-022F7855E98B}" type="slidenum">
              <a:rPr lang="el-GR" smtClean="0"/>
              <a:pPr/>
              <a:t>281</a:t>
            </a:fld>
            <a:endParaRPr lang="el-G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664C39B-9F8F-442C-B34C-D7BBA08AD455}" type="slidenum">
              <a:rPr lang="el-GR" smtClean="0"/>
              <a:pPr/>
              <a:t>282</a:t>
            </a:fld>
            <a:endParaRPr lang="el-G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4EEA9A91-05E5-4A1D-B04D-1480832778B5}" type="slidenum">
              <a:rPr lang="el-GR" smtClean="0"/>
              <a:pPr/>
              <a:t>283</a:t>
            </a:fld>
            <a:endParaRPr lang="el-G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9"/>
          <p:cNvSpPr>
            <a:spLocks noGrp="1" noChangeArrowheads="1"/>
          </p:cNvSpPr>
          <p:nvPr>
            <p:ph type="sldNum" sz="quarter" idx="5"/>
          </p:nvPr>
        </p:nvSpPr>
        <p:spPr>
          <a:noFill/>
          <a:ln>
            <a:round/>
          </a:ln>
        </p:spPr>
        <p:txBody>
          <a:bodyPr/>
          <a:lstStyle/>
          <a:p>
            <a:fld id="{7227D16B-29FE-496F-906D-986468A0DD1E}" type="slidenum">
              <a:rPr lang="en-GB" smtClean="0"/>
              <a:pPr/>
              <a:t>27</a:t>
            </a:fld>
            <a:endParaRPr lang="en-GB"/>
          </a:p>
        </p:txBody>
      </p:sp>
      <p:sp>
        <p:nvSpPr>
          <p:cNvPr id="184323" name="Rectangle 1"/>
          <p:cNvSpPr>
            <a:spLocks noGrp="1" noRot="1" noChangeAspect="1" noChangeArrowheads="1" noTextEdit="1"/>
          </p:cNvSpPr>
          <p:nvPr>
            <p:ph type="sldImg"/>
          </p:nvPr>
        </p:nvSpPr>
        <p:spPr>
          <a:xfrm>
            <a:off x="1141413" y="695325"/>
            <a:ext cx="4572000" cy="3429000"/>
          </a:xfrm>
          <a:solidFill>
            <a:srgbClr val="FFFFFF"/>
          </a:solidFill>
          <a:ln/>
        </p:spPr>
      </p:sp>
      <p:sp>
        <p:nvSpPr>
          <p:cNvPr id="184324" name="Rectangle 2"/>
          <p:cNvSpPr>
            <a:spLocks noGrp="1" noChangeArrowheads="1"/>
          </p:cNvSpPr>
          <p:nvPr>
            <p:ph type="body" idx="1"/>
          </p:nvPr>
        </p:nvSpPr>
        <p:spPr>
          <a:noFill/>
          <a:ln/>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B6F4B0CB-7732-4D74-A4C4-95DCA4741589}" type="slidenum">
              <a:rPr lang="el-GR" smtClean="0"/>
              <a:pPr/>
              <a:t>285</a:t>
            </a:fld>
            <a:endParaRPr lang="el-G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4C18E8E7-163A-4F77-B068-68BECB7D0296}" type="slidenum">
              <a:rPr lang="el-GR" smtClean="0"/>
              <a:pPr/>
              <a:t>286</a:t>
            </a:fld>
            <a:endParaRPr lang="el-G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211C6D49-5D7F-41B1-8F49-BBC6A8467821}" type="slidenum">
              <a:rPr lang="el-GR" smtClean="0"/>
              <a:pPr/>
              <a:t>287</a:t>
            </a:fld>
            <a:endParaRPr lang="el-G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63D69361-98AF-4A2B-A292-257C1BBAFD39}" type="slidenum">
              <a:rPr lang="el-GR" smtClean="0"/>
              <a:pPr/>
              <a:t>288</a:t>
            </a:fld>
            <a:endParaRPr lang="el-G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1061F07F-30A3-4B29-ADCA-658C8E1890C6}" type="slidenum">
              <a:rPr lang="el-GR" smtClean="0"/>
              <a:pPr/>
              <a:t>289</a:t>
            </a:fld>
            <a:endParaRPr lang="el-G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C4F61E3-C1F0-4E45-B19F-76C04ADF811D}" type="slidenum">
              <a:rPr lang="el-GR" smtClean="0"/>
              <a:pPr/>
              <a:t>290</a:t>
            </a:fld>
            <a:endParaRPr lang="el-G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3B29F0DF-B2BD-460B-838E-AF7850EFB82C}" type="slidenum">
              <a:rPr lang="el-GR" smtClean="0"/>
              <a:pPr/>
              <a:t>291</a:t>
            </a:fld>
            <a:endParaRPr lang="el-G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26FB0832-4439-4EF4-B3A6-223FDC84977A}" type="slidenum">
              <a:rPr lang="el-GR" smtClean="0"/>
              <a:pPr/>
              <a:t>292</a:t>
            </a:fld>
            <a:endParaRPr lang="el-G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938940AB-741C-452A-B4C5-04A8FDF450F3}" type="slidenum">
              <a:rPr lang="el-GR" smtClean="0"/>
              <a:pPr/>
              <a:t>293</a:t>
            </a:fld>
            <a:endParaRPr lang="el-G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914CE7FD-2BA3-49AA-9EA3-B58C6835F45A}" type="slidenum">
              <a:rPr lang="el-GR" smtClean="0"/>
              <a:pPr/>
              <a:t>294</a:t>
            </a:fld>
            <a:endParaRPr lang="el-G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9"/>
          <p:cNvSpPr>
            <a:spLocks noGrp="1" noChangeArrowheads="1"/>
          </p:cNvSpPr>
          <p:nvPr>
            <p:ph type="sldNum" sz="quarter" idx="5"/>
          </p:nvPr>
        </p:nvSpPr>
        <p:spPr>
          <a:noFill/>
          <a:ln>
            <a:rou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7386D-B05A-4E7C-964A-8172501FB84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85347" name="Rectangle 1"/>
          <p:cNvSpPr>
            <a:spLocks noGrp="1" noRot="1" noChangeAspect="1" noChangeArrowheads="1" noTextEdit="1"/>
          </p:cNvSpPr>
          <p:nvPr>
            <p:ph type="sldImg"/>
          </p:nvPr>
        </p:nvSpPr>
        <p:spPr>
          <a:xfrm>
            <a:off x="379413" y="695325"/>
            <a:ext cx="6096000" cy="3429000"/>
          </a:xfrm>
          <a:solidFill>
            <a:srgbClr val="FFFFFF"/>
          </a:solidFill>
          <a:ln/>
        </p:spPr>
      </p:sp>
      <p:sp>
        <p:nvSpPr>
          <p:cNvPr id="185348" name="Rectangle 2"/>
          <p:cNvSpPr>
            <a:spLocks noGrp="1" noChangeArrowheads="1"/>
          </p:cNvSpPr>
          <p:nvPr>
            <p:ph type="body" idx="1"/>
          </p:nvPr>
        </p:nvSpPr>
        <p:spPr>
          <a:noFill/>
          <a:ln/>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9"/>
          <p:cNvSpPr>
            <a:spLocks noGrp="1" noChangeArrowheads="1"/>
          </p:cNvSpPr>
          <p:nvPr>
            <p:ph type="sldNum" sz="quarter" idx="5"/>
          </p:nvPr>
        </p:nvSpPr>
        <p:spPr>
          <a:noFill/>
          <a:ln>
            <a:round/>
          </a:ln>
        </p:spPr>
        <p:txBody>
          <a:bodyPr/>
          <a:lstStyle/>
          <a:p>
            <a:fld id="{BDD7386D-B05A-4E7C-964A-8172501FB846}" type="slidenum">
              <a:rPr lang="en-GB" smtClean="0"/>
              <a:pPr/>
              <a:t>297</a:t>
            </a:fld>
            <a:endParaRPr lang="en-GB"/>
          </a:p>
        </p:txBody>
      </p:sp>
      <p:sp>
        <p:nvSpPr>
          <p:cNvPr id="185347" name="Rectangle 1"/>
          <p:cNvSpPr>
            <a:spLocks noGrp="1" noRot="1" noChangeAspect="1" noChangeArrowheads="1" noTextEdit="1"/>
          </p:cNvSpPr>
          <p:nvPr>
            <p:ph type="sldImg"/>
          </p:nvPr>
        </p:nvSpPr>
        <p:spPr>
          <a:xfrm>
            <a:off x="1141413" y="695325"/>
            <a:ext cx="4572000" cy="3429000"/>
          </a:xfrm>
          <a:solidFill>
            <a:srgbClr val="FFFFFF"/>
          </a:solidFill>
          <a:ln/>
        </p:spPr>
      </p:sp>
      <p:sp>
        <p:nvSpPr>
          <p:cNvPr id="185348" name="Rectangle 2"/>
          <p:cNvSpPr>
            <a:spLocks noGrp="1" noChangeArrowheads="1"/>
          </p:cNvSpPr>
          <p:nvPr>
            <p:ph type="body" idx="1"/>
          </p:nvPr>
        </p:nvSpPr>
        <p:spPr>
          <a:noFill/>
          <a:ln/>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Φάση φλεγμονής παράταση</a:t>
            </a:r>
          </a:p>
        </p:txBody>
      </p:sp>
      <p:sp>
        <p:nvSpPr>
          <p:cNvPr id="4" name="Θέση αριθμού διαφάνειας 3"/>
          <p:cNvSpPr>
            <a:spLocks noGrp="1"/>
          </p:cNvSpPr>
          <p:nvPr>
            <p:ph type="sldNum" sz="quarter" idx="10"/>
          </p:nvPr>
        </p:nvSpPr>
        <p:spPr/>
        <p:txBody>
          <a:bodyPr/>
          <a:lstStyle/>
          <a:p>
            <a:fld id="{AAAC33F1-5BD3-4DFD-98A4-DD313FF60644}" type="slidenum">
              <a:rPr lang="el-GR" smtClean="0"/>
              <a:pPr/>
              <a:t>328</a:t>
            </a:fld>
            <a:endParaRPr lang="el-GR"/>
          </a:p>
        </p:txBody>
      </p:sp>
    </p:spTree>
    <p:extLst>
      <p:ext uri="{BB962C8B-B14F-4D97-AF65-F5344CB8AC3E}">
        <p14:creationId xmlns:p14="http://schemas.microsoft.com/office/powerpoint/2010/main" val="834917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F594FA63-BCAF-4739-A558-24D4D9415582}" type="slidenum">
              <a:rPr lang="el-GR" smtClean="0"/>
              <a:pPr/>
              <a:t>330</a:t>
            </a:fld>
            <a:endParaRPr lang="el-GR"/>
          </a:p>
        </p:txBody>
      </p:sp>
    </p:spTree>
    <p:extLst>
      <p:ext uri="{BB962C8B-B14F-4D97-AF65-F5344CB8AC3E}">
        <p14:creationId xmlns:p14="http://schemas.microsoft.com/office/powerpoint/2010/main" val="3880152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a:p>
        </p:txBody>
      </p:sp>
      <p:sp>
        <p:nvSpPr>
          <p:cNvPr id="4" name="3 - Θέση αριθμού διαφάνειας"/>
          <p:cNvSpPr>
            <a:spLocks noGrp="1"/>
          </p:cNvSpPr>
          <p:nvPr>
            <p:ph type="sldNum" sz="quarter" idx="10"/>
          </p:nvPr>
        </p:nvSpPr>
        <p:spPr/>
        <p:txBody>
          <a:bodyPr/>
          <a:lstStyle/>
          <a:p>
            <a:fld id="{B390FA34-D2ED-41E6-B4B4-7B3A88FB1450}" type="slidenum">
              <a:rPr lang="en-US" smtClean="0"/>
              <a:pPr/>
              <a:t>344</a:t>
            </a:fld>
            <a:endParaRPr lang="en-US"/>
          </a:p>
        </p:txBody>
      </p:sp>
    </p:spTree>
    <p:extLst>
      <p:ext uri="{BB962C8B-B14F-4D97-AF65-F5344CB8AC3E}">
        <p14:creationId xmlns:p14="http://schemas.microsoft.com/office/powerpoint/2010/main" val="1800638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628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6282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3A161E-EE29-46D6-9340-67D304C41D88}" type="slidenum">
              <a:rPr lang="el-GR"/>
              <a:pPr fontAlgn="base">
                <a:spcBef>
                  <a:spcPct val="0"/>
                </a:spcBef>
                <a:spcAft>
                  <a:spcPct val="0"/>
                </a:spcAft>
              </a:pPr>
              <a:t>352</a:t>
            </a:fld>
            <a:endParaRPr lang="el-GR"/>
          </a:p>
        </p:txBody>
      </p:sp>
    </p:spTree>
    <p:extLst>
      <p:ext uri="{BB962C8B-B14F-4D97-AF65-F5344CB8AC3E}">
        <p14:creationId xmlns:p14="http://schemas.microsoft.com/office/powerpoint/2010/main" val="1597100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802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8022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08404D-D133-4DB8-B4CB-4F5990810B95}" type="slidenum">
              <a:rPr lang="el-GR"/>
              <a:pPr fontAlgn="base">
                <a:spcBef>
                  <a:spcPct val="0"/>
                </a:spcBef>
                <a:spcAft>
                  <a:spcPct val="0"/>
                </a:spcAft>
              </a:pPr>
              <a:t>353</a:t>
            </a:fld>
            <a:endParaRPr lang="el-GR"/>
          </a:p>
        </p:txBody>
      </p:sp>
    </p:spTree>
    <p:extLst>
      <p:ext uri="{BB962C8B-B14F-4D97-AF65-F5344CB8AC3E}">
        <p14:creationId xmlns:p14="http://schemas.microsoft.com/office/powerpoint/2010/main" val="1255881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822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8227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08DCA5-7E0C-4B41-A1BD-424F3CDC1CAA}" type="slidenum">
              <a:rPr lang="el-GR"/>
              <a:pPr fontAlgn="base">
                <a:spcBef>
                  <a:spcPct val="0"/>
                </a:spcBef>
                <a:spcAft>
                  <a:spcPct val="0"/>
                </a:spcAft>
              </a:pPr>
              <a:t>354</a:t>
            </a:fld>
            <a:endParaRPr lang="el-GR"/>
          </a:p>
        </p:txBody>
      </p:sp>
    </p:spTree>
    <p:extLst>
      <p:ext uri="{BB962C8B-B14F-4D97-AF65-F5344CB8AC3E}">
        <p14:creationId xmlns:p14="http://schemas.microsoft.com/office/powerpoint/2010/main" val="4242183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AF2C5EA-5585-4DAF-8872-3976750F8376}" type="slidenum">
              <a:rPr lang="el-GR" smtClean="0"/>
              <a:pPr/>
              <a:t>359</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92505A5-8603-4F7E-A2CF-DB0171C04E99}" type="slidenum">
              <a:rPr lang="el-GR" smtClean="0"/>
              <a:pPr/>
              <a:t>363</a:t>
            </a:fld>
            <a:endParaRPr lang="el-G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288"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latin typeface="+mn-lt"/>
                <a:ea typeface="+mn-ea"/>
                <a:cs typeface="+mn-cs"/>
              </a:rPr>
              <a:t>Όντας ένα συστατικό του ηλεκτρομαγνητικού φάσματος, </a:t>
            </a:r>
            <a:r>
              <a:rPr lang="el-GR" sz="1200" u="sng" kern="1200" dirty="0">
                <a:solidFill>
                  <a:schemeClr val="tx1"/>
                </a:solidFill>
                <a:latin typeface="+mn-lt"/>
                <a:ea typeface="+mn-ea"/>
                <a:cs typeface="+mn-cs"/>
              </a:rPr>
              <a:t>τα φωτόνια UV πέφτουν μεταξύ των μηκών κύματος του ορατού φωτός και της ακτινοβολίας γάμμα.</a:t>
            </a:r>
            <a:r>
              <a:rPr lang="el-GR" sz="1200" kern="1200" dirty="0">
                <a:solidFill>
                  <a:schemeClr val="tx1"/>
                </a:solidFill>
                <a:latin typeface="+mn-lt"/>
                <a:ea typeface="+mn-ea"/>
                <a:cs typeface="+mn-cs"/>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3525B-5674-4739-B289-94EE974B8B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10000"/>
          </a:bodyPr>
          <a:lstStyle/>
          <a:p>
            <a:pPr marL="0" marR="0" indent="0" algn="l" defTabSz="914288" rtl="0" eaLnBrk="1" fontAlgn="auto" latinLnBrk="0" hangingPunct="1">
              <a:lnSpc>
                <a:spcPct val="100000"/>
              </a:lnSpc>
              <a:spcBef>
                <a:spcPts val="0"/>
              </a:spcBef>
              <a:spcAft>
                <a:spcPts val="0"/>
              </a:spcAft>
              <a:buClrTx/>
              <a:buSzTx/>
              <a:buFontTx/>
              <a:buNone/>
              <a:tabLst/>
              <a:defRPr/>
            </a:pPr>
            <a:r>
              <a:rPr lang="el-GR" sz="1200" b="0" i="0" kern="1200" dirty="0">
                <a:solidFill>
                  <a:schemeClr val="tx1"/>
                </a:solidFill>
                <a:latin typeface="+mn-lt"/>
                <a:ea typeface="+mn-ea"/>
                <a:cs typeface="+mn-cs"/>
              </a:rPr>
              <a:t>(ΦΩΤΟ) Περίληψη των κυριότερων επιβλαβών επιδράσεων των ηλιακών υπεριωδών (</a:t>
            </a:r>
            <a:r>
              <a:rPr lang="en-US" sz="1200" b="0" i="0" kern="1200" dirty="0">
                <a:solidFill>
                  <a:schemeClr val="tx1"/>
                </a:solidFill>
                <a:latin typeface="+mn-lt"/>
                <a:ea typeface="+mn-ea"/>
                <a:cs typeface="+mn-cs"/>
              </a:rPr>
              <a:t>UV</a:t>
            </a:r>
            <a:r>
              <a:rPr lang="el-GR" sz="1200" b="0" i="0" kern="1200" dirty="0">
                <a:solidFill>
                  <a:schemeClr val="tx1"/>
                </a:solidFill>
                <a:latin typeface="+mn-lt"/>
                <a:ea typeface="+mn-ea"/>
                <a:cs typeface="+mn-cs"/>
              </a:rPr>
              <a:t>) ακτινοβολία στο δέρμα. [150]</a:t>
            </a:r>
            <a:endParaRPr lang="el-GR" sz="1200" kern="1200" dirty="0">
              <a:solidFill>
                <a:schemeClr val="tx1"/>
              </a:solidFill>
              <a:latin typeface="+mn-lt"/>
              <a:ea typeface="+mn-ea"/>
              <a:cs typeface="+mn-cs"/>
            </a:endParaRPr>
          </a:p>
          <a:p>
            <a:endParaRPr lang="el-GR" dirty="0"/>
          </a:p>
          <a:p>
            <a:pPr lvl="0"/>
            <a:r>
              <a:rPr lang="el-GR" sz="1200" b="1" kern="1200" dirty="0">
                <a:solidFill>
                  <a:schemeClr val="tx1"/>
                </a:solidFill>
                <a:latin typeface="+mn-lt"/>
                <a:ea typeface="+mn-ea"/>
                <a:cs typeface="+mn-cs"/>
              </a:rPr>
              <a:t>Παραγωγή βιταμίνης </a:t>
            </a:r>
            <a:r>
              <a:rPr lang="en-US" sz="1200" b="1" kern="1200" dirty="0">
                <a:solidFill>
                  <a:schemeClr val="tx1"/>
                </a:solidFill>
                <a:latin typeface="+mn-lt"/>
                <a:ea typeface="+mn-ea"/>
                <a:cs typeface="+mn-cs"/>
              </a:rPr>
              <a:t>D</a:t>
            </a:r>
            <a:endParaRPr lang="el-GR" sz="1200" b="1" kern="1200" dirty="0">
              <a:solidFill>
                <a:schemeClr val="tx1"/>
              </a:solidFill>
              <a:latin typeface="+mn-lt"/>
              <a:ea typeface="+mn-ea"/>
              <a:cs typeface="+mn-cs"/>
            </a:endParaRPr>
          </a:p>
          <a:p>
            <a:r>
              <a:rPr lang="el-GR" sz="1200" kern="1200" dirty="0">
                <a:solidFill>
                  <a:schemeClr val="tx1"/>
                </a:solidFill>
                <a:latin typeface="+mn-lt"/>
                <a:ea typeface="+mn-ea"/>
                <a:cs typeface="+mn-cs"/>
              </a:rPr>
              <a:t>Η βιταμίνη </a:t>
            </a:r>
            <a:r>
              <a:rPr lang="en-US" sz="1200" kern="1200" dirty="0">
                <a:solidFill>
                  <a:schemeClr val="tx1"/>
                </a:solidFill>
                <a:latin typeface="+mn-lt"/>
                <a:ea typeface="+mn-ea"/>
                <a:cs typeface="+mn-cs"/>
              </a:rPr>
              <a:t>D</a:t>
            </a:r>
            <a:r>
              <a:rPr lang="el-GR" sz="1200" kern="1200" dirty="0">
                <a:solidFill>
                  <a:schemeClr val="tx1"/>
                </a:solidFill>
                <a:latin typeface="+mn-lt"/>
                <a:ea typeface="+mn-ea"/>
                <a:cs typeface="+mn-cs"/>
              </a:rPr>
              <a:t> έχει κανονιστικό ρόλο:[111] </a:t>
            </a:r>
          </a:p>
          <a:p>
            <a:pPr lvl="0"/>
            <a:r>
              <a:rPr lang="el-GR" sz="1200" kern="1200" dirty="0">
                <a:solidFill>
                  <a:schemeClr val="tx1"/>
                </a:solidFill>
                <a:latin typeface="+mn-lt"/>
                <a:ea typeface="+mn-ea"/>
                <a:cs typeface="+mn-cs"/>
              </a:rPr>
              <a:t>Στο μεταβολισμό του ασβεστίου (ζωτικής σημασίας για τη φυσιολογική λειτουργία του νευρικού συστήματος, την ανάπτυξη των οστών και τη διατήρηση της οστικής πυκνότητας)</a:t>
            </a:r>
          </a:p>
          <a:p>
            <a:pPr lvl="0"/>
            <a:r>
              <a:rPr lang="el-GR" sz="1200" b="1" i="1" u="sng" kern="1200" dirty="0">
                <a:solidFill>
                  <a:schemeClr val="tx1"/>
                </a:solidFill>
                <a:latin typeface="+mn-lt"/>
                <a:ea typeface="+mn-ea"/>
                <a:cs typeface="+mn-cs"/>
              </a:rPr>
              <a:t>Στην έκκριση ινσουλίνης και μείωση της πιθανότητας εμφάνισης σακχαρώδους διαβήτη τύπου Ι !!!!!!!!!</a:t>
            </a:r>
          </a:p>
          <a:p>
            <a:pPr lvl="0"/>
            <a:r>
              <a:rPr lang="el-GR" sz="1200" kern="1200" dirty="0">
                <a:solidFill>
                  <a:schemeClr val="tx1"/>
                </a:solidFill>
                <a:latin typeface="+mn-lt"/>
                <a:ea typeface="+mn-ea"/>
                <a:cs typeface="+mn-cs"/>
              </a:rPr>
              <a:t>Στο ανοσοποιητικό μέσω της παραγωγής αντιμικροβιακών πεπτιδίων – ιδιαίτερα των </a:t>
            </a:r>
            <a:r>
              <a:rPr lang="en-US" sz="1200" kern="1200" dirty="0">
                <a:solidFill>
                  <a:schemeClr val="tx1"/>
                </a:solidFill>
                <a:latin typeface="+mn-lt"/>
                <a:ea typeface="+mn-ea"/>
                <a:cs typeface="+mn-cs"/>
              </a:rPr>
              <a:t>cathelicidin</a:t>
            </a:r>
            <a:endParaRPr lang="el-GR" sz="1200" kern="1200" dirty="0">
              <a:solidFill>
                <a:schemeClr val="tx1"/>
              </a:solidFill>
              <a:latin typeface="+mn-lt"/>
              <a:ea typeface="+mn-ea"/>
              <a:cs typeface="+mn-cs"/>
            </a:endParaRPr>
          </a:p>
          <a:p>
            <a:pPr lvl="0"/>
            <a:r>
              <a:rPr lang="el-GR" sz="1200" kern="1200" dirty="0">
                <a:solidFill>
                  <a:schemeClr val="tx1"/>
                </a:solidFill>
                <a:latin typeface="+mn-lt"/>
                <a:ea typeface="+mn-ea"/>
                <a:cs typeface="+mn-cs"/>
              </a:rPr>
              <a:t>Στον πολλαπλασιασμό των κυττάρων</a:t>
            </a:r>
          </a:p>
          <a:p>
            <a:pPr lvl="0"/>
            <a:r>
              <a:rPr lang="el-GR" sz="1200" kern="1200" dirty="0">
                <a:solidFill>
                  <a:schemeClr val="tx1"/>
                </a:solidFill>
                <a:latin typeface="+mn-lt"/>
                <a:ea typeface="+mn-ea"/>
                <a:cs typeface="+mn-cs"/>
              </a:rPr>
              <a:t>Στο αίμα, στην αναπνευστική οδό, στο δέρμα και στην υγεία του εντέρου</a:t>
            </a:r>
          </a:p>
          <a:p>
            <a:r>
              <a:rPr lang="el-GR" sz="1200" kern="1200" dirty="0">
                <a:solidFill>
                  <a:schemeClr val="tx1"/>
                </a:solidFill>
                <a:latin typeface="+mn-lt"/>
                <a:ea typeface="+mn-ea"/>
                <a:cs typeface="+mn-cs"/>
              </a:rPr>
              <a:t>Ένας αριθμός αυτοάνοσων νόσων, όπως η σκλήρυνση κατά πλάκας, ο διαβήτης τύπου Ι, ο συστηματικός ερυθηματώδης λύκος και η ρευματοειδής αρθρίτιδα, σχετίζονται με ανεπάρκεια βιταμίνης </a:t>
            </a:r>
            <a:r>
              <a:rPr lang="en-US" sz="1200" kern="1200" dirty="0">
                <a:solidFill>
                  <a:schemeClr val="tx1"/>
                </a:solidFill>
                <a:latin typeface="+mn-lt"/>
                <a:ea typeface="+mn-ea"/>
                <a:cs typeface="+mn-cs"/>
              </a:rPr>
              <a:t>D</a:t>
            </a:r>
            <a:r>
              <a:rPr lang="el-GR" sz="1200" kern="1200" dirty="0">
                <a:solidFill>
                  <a:schemeClr val="tx1"/>
                </a:solidFill>
                <a:latin typeface="+mn-lt"/>
                <a:ea typeface="+mn-ea"/>
                <a:cs typeface="+mn-cs"/>
              </a:rPr>
              <a:t>. [112]       </a:t>
            </a:r>
          </a:p>
          <a:p>
            <a:pPr lvl="0"/>
            <a:endParaRPr lang="el-GR" sz="1200" b="1" kern="1200" dirty="0">
              <a:solidFill>
                <a:schemeClr val="tx1"/>
              </a:solidFill>
              <a:latin typeface="+mn-lt"/>
              <a:ea typeface="+mn-ea"/>
              <a:cs typeface="+mn-cs"/>
            </a:endParaRPr>
          </a:p>
          <a:p>
            <a:pPr lvl="0"/>
            <a:r>
              <a:rPr lang="el-GR" sz="1200" b="1" kern="1200" dirty="0">
                <a:solidFill>
                  <a:schemeClr val="tx1"/>
                </a:solidFill>
                <a:latin typeface="+mn-lt"/>
                <a:ea typeface="+mn-ea"/>
                <a:cs typeface="+mn-cs"/>
              </a:rPr>
              <a:t>Επιδιόρθωση </a:t>
            </a:r>
            <a:r>
              <a:rPr lang="en-US" sz="1200" b="1" kern="1200" dirty="0">
                <a:solidFill>
                  <a:schemeClr val="tx1"/>
                </a:solidFill>
                <a:latin typeface="+mn-lt"/>
                <a:ea typeface="+mn-ea"/>
                <a:cs typeface="+mn-cs"/>
              </a:rPr>
              <a:t>DNA</a:t>
            </a:r>
            <a:r>
              <a:rPr lang="el-GR" sz="1200" b="1" kern="1200" dirty="0">
                <a:solidFill>
                  <a:schemeClr val="tx1"/>
                </a:solidFill>
                <a:latin typeface="+mn-lt"/>
                <a:ea typeface="+mn-ea"/>
                <a:cs typeface="+mn-cs"/>
              </a:rPr>
              <a:t> – μεταγραφή της </a:t>
            </a:r>
            <a:r>
              <a:rPr lang="en-US" sz="1200" b="1" kern="1200" dirty="0">
                <a:solidFill>
                  <a:schemeClr val="tx1"/>
                </a:solidFill>
                <a:latin typeface="+mn-lt"/>
                <a:ea typeface="+mn-ea"/>
                <a:cs typeface="+mn-cs"/>
              </a:rPr>
              <a:t>p</a:t>
            </a:r>
            <a:r>
              <a:rPr lang="el-GR" sz="1200" b="1" kern="1200" dirty="0">
                <a:solidFill>
                  <a:schemeClr val="tx1"/>
                </a:solidFill>
                <a:latin typeface="+mn-lt"/>
                <a:ea typeface="+mn-ea"/>
                <a:cs typeface="+mn-cs"/>
              </a:rPr>
              <a:t>53 πρωτεΐνης</a:t>
            </a:r>
          </a:p>
          <a:p>
            <a:r>
              <a:rPr lang="el-GR" sz="1200" u="sng" kern="1200" dirty="0">
                <a:solidFill>
                  <a:schemeClr val="tx1"/>
                </a:solidFill>
                <a:latin typeface="+mn-lt"/>
                <a:ea typeface="+mn-ea"/>
                <a:cs typeface="+mn-cs"/>
              </a:rPr>
              <a:t>Η </a:t>
            </a:r>
            <a:r>
              <a:rPr lang="en-US" sz="1200" u="sng" kern="1200" dirty="0">
                <a:solidFill>
                  <a:schemeClr val="tx1"/>
                </a:solidFill>
                <a:latin typeface="+mn-lt"/>
                <a:ea typeface="+mn-ea"/>
                <a:cs typeface="+mn-cs"/>
              </a:rPr>
              <a:t>P</a:t>
            </a:r>
            <a:r>
              <a:rPr lang="el-GR" sz="1200" u="sng" kern="1200" dirty="0">
                <a:solidFill>
                  <a:schemeClr val="tx1"/>
                </a:solidFill>
                <a:latin typeface="+mn-lt"/>
                <a:ea typeface="+mn-ea"/>
                <a:cs typeface="+mn-cs"/>
              </a:rPr>
              <a:t>53 είναι μία πυρηνική φωσφοπρωτείνη, που κωδικοποιείται από το ογκοκατασταλτικό γονίδιο </a:t>
            </a:r>
            <a:r>
              <a:rPr lang="en-US" sz="1200" u="sng" kern="1200" dirty="0">
                <a:solidFill>
                  <a:schemeClr val="tx1"/>
                </a:solidFill>
                <a:latin typeface="+mn-lt"/>
                <a:ea typeface="+mn-ea"/>
                <a:cs typeface="+mn-cs"/>
              </a:rPr>
              <a:t>p</a:t>
            </a:r>
            <a:r>
              <a:rPr lang="el-GR" sz="1200" u="sng" kern="1200" dirty="0">
                <a:solidFill>
                  <a:schemeClr val="tx1"/>
                </a:solidFill>
                <a:latin typeface="+mn-lt"/>
                <a:ea typeface="+mn-ea"/>
                <a:cs typeface="+mn-cs"/>
              </a:rPr>
              <a:t>53 και λειτουργεί ως ρυθμιστικός παράγοντας στην ανάπτυξη και τον πολλαπλασιασμό του κυττάρου</a:t>
            </a:r>
            <a:r>
              <a:rPr lang="el-GR" sz="1200" kern="1200" dirty="0">
                <a:solidFill>
                  <a:schemeClr val="tx1"/>
                </a:solidFill>
                <a:latin typeface="+mn-lt"/>
                <a:ea typeface="+mn-ea"/>
                <a:cs typeface="+mn-cs"/>
              </a:rPr>
              <a:t>. </a:t>
            </a:r>
          </a:p>
          <a:p>
            <a:r>
              <a:rPr lang="el-GR" sz="1200" u="sng" kern="1200" dirty="0">
                <a:solidFill>
                  <a:schemeClr val="tx1"/>
                </a:solidFill>
                <a:latin typeface="+mn-lt"/>
                <a:ea typeface="+mn-ea"/>
                <a:cs typeface="+mn-cs"/>
              </a:rPr>
              <a:t>Ως κεντρικός καταστολέας όγκου, το ρ53 προστατεύει το γονιδίωμα προκαλώντας μια ποικιλία μηχανισμών αντίδρασης </a:t>
            </a:r>
            <a:r>
              <a:rPr lang="en-US" sz="1200" u="sng" kern="1200" dirty="0">
                <a:solidFill>
                  <a:schemeClr val="tx1"/>
                </a:solidFill>
                <a:latin typeface="+mn-lt"/>
                <a:ea typeface="+mn-ea"/>
                <a:cs typeface="+mn-cs"/>
              </a:rPr>
              <a:t>DNA</a:t>
            </a:r>
            <a:r>
              <a:rPr lang="el-GR" sz="1200" u="sng" kern="1200" dirty="0">
                <a:solidFill>
                  <a:schemeClr val="tx1"/>
                </a:solidFill>
                <a:latin typeface="+mn-lt"/>
                <a:ea typeface="+mn-ea"/>
                <a:cs typeface="+mn-cs"/>
              </a:rPr>
              <a:t>-βλάβης (</a:t>
            </a:r>
            <a:r>
              <a:rPr lang="en-US" sz="1200" u="sng" kern="1200" dirty="0">
                <a:solidFill>
                  <a:schemeClr val="tx1"/>
                </a:solidFill>
                <a:latin typeface="+mn-lt"/>
                <a:ea typeface="+mn-ea"/>
                <a:cs typeface="+mn-cs"/>
              </a:rPr>
              <a:t>DDR</a:t>
            </a:r>
            <a:r>
              <a:rPr lang="el-GR" sz="1200" u="sng" kern="1200" dirty="0">
                <a:solidFill>
                  <a:schemeClr val="tx1"/>
                </a:solidFill>
                <a:latin typeface="+mn-lt"/>
                <a:ea typeface="+mn-ea"/>
                <a:cs typeface="+mn-cs"/>
              </a:rPr>
              <a:t>).</a:t>
            </a:r>
            <a:r>
              <a:rPr lang="el-GR" sz="1200" kern="1200" dirty="0">
                <a:solidFill>
                  <a:schemeClr val="tx1"/>
                </a:solidFill>
                <a:latin typeface="+mn-lt"/>
                <a:ea typeface="+mn-ea"/>
                <a:cs typeface="+mn-cs"/>
              </a:rPr>
              <a:t> </a:t>
            </a:r>
          </a:p>
          <a:p>
            <a:endParaRPr lang="el-G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685800" y="1143000"/>
            <a:ext cx="5486400" cy="3086100"/>
          </a:xfrm>
        </p:spPr>
      </p:sp>
      <p:sp>
        <p:nvSpPr>
          <p:cNvPr id="3" name="2 - Θέση σημειώσεων"/>
          <p:cNvSpPr>
            <a:spLocks noGrp="1"/>
          </p:cNvSpPr>
          <p:nvPr>
            <p:ph type="body" idx="1"/>
          </p:nvPr>
        </p:nvSpPr>
        <p:spPr/>
        <p:txBody>
          <a:bodyPr>
            <a:normAutofit/>
          </a:bodyPr>
          <a:lstStyle/>
          <a:p>
            <a:r>
              <a:rPr lang="el-GR" sz="1200" b="1" u="sng" kern="1200" dirty="0">
                <a:solidFill>
                  <a:schemeClr val="tx1"/>
                </a:solidFill>
                <a:latin typeface="+mn-lt"/>
                <a:ea typeface="+mn-ea"/>
                <a:cs typeface="+mn-cs"/>
              </a:rPr>
              <a:t>Επίδραση της χρώσης στον κίνδυνο καρκίνου του δέρματος</a:t>
            </a:r>
            <a:endParaRPr lang="en-US" sz="1200" b="1" u="sng" kern="1200" dirty="0">
              <a:solidFill>
                <a:schemeClr val="tx1"/>
              </a:solidFill>
              <a:latin typeface="+mn-lt"/>
              <a:ea typeface="+mn-ea"/>
              <a:cs typeface="+mn-cs"/>
            </a:endParaRPr>
          </a:p>
          <a:p>
            <a:endParaRPr lang="en-US" sz="1200" b="1" u="sng" kern="1200" dirty="0">
              <a:solidFill>
                <a:schemeClr val="tx1"/>
              </a:solidFill>
              <a:latin typeface="+mn-lt"/>
              <a:ea typeface="+mn-ea"/>
              <a:cs typeface="+mn-cs"/>
            </a:endParaRPr>
          </a:p>
          <a:p>
            <a:r>
              <a:rPr lang="el-GR" sz="1200" kern="1200" dirty="0">
                <a:solidFill>
                  <a:schemeClr val="tx1"/>
                </a:solidFill>
                <a:latin typeface="+mn-lt"/>
                <a:ea typeface="+mn-ea"/>
                <a:cs typeface="+mn-cs"/>
              </a:rPr>
              <a:t>Η δερματική χροιά είναι ένας από τους σημαντικότερους καθοριστικούς παράγοντες της ευαισθησίας στην υπεριώδη ακτινοβολία και του καρκίνου του δέρματος. </a:t>
            </a:r>
          </a:p>
          <a:p>
            <a:r>
              <a:rPr lang="el-GR" sz="1200" kern="1200" dirty="0">
                <a:solidFill>
                  <a:schemeClr val="tx1"/>
                </a:solidFill>
                <a:latin typeface="+mn-lt"/>
                <a:ea typeface="+mn-ea"/>
                <a:cs typeface="+mn-cs"/>
              </a:rPr>
              <a:t>Η κλίμακα "Fitzpatrick" </a:t>
            </a:r>
            <a:r>
              <a:rPr lang="el-GR" sz="1200" u="sng" kern="1200" dirty="0">
                <a:solidFill>
                  <a:schemeClr val="tx1"/>
                </a:solidFill>
                <a:latin typeface="+mn-lt"/>
                <a:ea typeface="+mn-ea"/>
                <a:cs typeface="+mn-cs"/>
              </a:rPr>
              <a:t>είναι μία ημι-ποσοτική κλίμακα αποτελούμενη από έξι φωτοτύπους που περιγράφουν το χρώμα του δέρματος από τη βασική επιδερμίδα, το επίπεδο μελανίνης, τη φλεγμονώδη απόκριση στη UV και τον κίνδυνο καρκίνου [49] </a:t>
            </a:r>
          </a:p>
          <a:p>
            <a:endParaRPr lang="el-GR" sz="1200" u="sng" kern="1200" dirty="0">
              <a:solidFill>
                <a:schemeClr val="tx1"/>
              </a:solidFill>
              <a:latin typeface="+mn-lt"/>
              <a:ea typeface="+mn-ea"/>
              <a:cs typeface="+mn-cs"/>
            </a:endParaRPr>
          </a:p>
          <a:p>
            <a:r>
              <a:rPr lang="el-GR" sz="1200" u="sng" kern="1200" dirty="0">
                <a:solidFill>
                  <a:schemeClr val="tx1"/>
                </a:solidFill>
                <a:latin typeface="+mn-lt"/>
                <a:ea typeface="+mn-ea"/>
                <a:cs typeface="+mn-cs"/>
              </a:rPr>
              <a:t>Ο </a:t>
            </a:r>
            <a:r>
              <a:rPr lang="el-GR" sz="1200" b="1" u="sng" kern="1200" dirty="0">
                <a:solidFill>
                  <a:schemeClr val="tx1"/>
                </a:solidFill>
                <a:latin typeface="+mn-lt"/>
                <a:ea typeface="+mn-ea"/>
                <a:cs typeface="+mn-cs"/>
              </a:rPr>
              <a:t>χαμηλός φωτότυπος</a:t>
            </a:r>
            <a:r>
              <a:rPr lang="el-GR" sz="1200" u="sng" kern="1200" dirty="0">
                <a:solidFill>
                  <a:schemeClr val="tx1"/>
                </a:solidFill>
                <a:latin typeface="+mn-lt"/>
                <a:ea typeface="+mn-ea"/>
                <a:cs typeface="+mn-cs"/>
              </a:rPr>
              <a:t> Fitzpatrick συσχετίζεται τόσο με το MED όσο και με το μελάνωμα και τον άλλο κίνδυνο καρκίνου του δέρματος</a:t>
            </a:r>
            <a:r>
              <a:rPr lang="el-GR" sz="1200" kern="1200" dirty="0">
                <a:solidFill>
                  <a:schemeClr val="tx1"/>
                </a:solidFill>
                <a:latin typeface="+mn-lt"/>
                <a:ea typeface="+mn-ea"/>
                <a:cs typeface="+mn-cs"/>
              </a:rPr>
              <a:t> </a:t>
            </a:r>
            <a:endParaRPr lang="el-G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EF55E-D582-44CC-871A-022F7855E98B}"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E9B86879-C8D7-48E2-92B8-34EFB53E4EFE}" type="slidenum">
              <a:rPr lang="el-GR" smtClean="0"/>
              <a:pPr/>
              <a:t>32</a:t>
            </a:fld>
            <a:endParaRPr lang="el-G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24D1EEF3-A69A-4E90-B5D2-93023958B643}" type="slidenum">
              <a:rPr lang="el-GR" smtClean="0"/>
              <a:pPr/>
              <a:t>42</a:t>
            </a:fld>
            <a:endParaRPr lang="el-G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C758D2C7-0B19-4F2C-9DBA-CE779A1E2978}" type="slidenum">
              <a:rPr lang="el-GR" smtClean="0"/>
              <a:pPr/>
              <a:t>43</a:t>
            </a:fld>
            <a:endParaRPr lang="el-G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5CD22172-8028-43AD-A155-0E3D854430E3}" type="slidenum">
              <a:rPr lang="el-GR" smtClean="0"/>
              <a:pPr/>
              <a:t>44</a:t>
            </a:fld>
            <a:endParaRPr lang="el-G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2248-5A97-4FC3-96BE-787BFA362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DF1BE4-2F77-4A84-85D2-A917B2791E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27D4CF-AF81-4150-A198-A66CF0B96CA8}"/>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5" name="Footer Placeholder 4">
            <a:extLst>
              <a:ext uri="{FF2B5EF4-FFF2-40B4-BE49-F238E27FC236}">
                <a16:creationId xmlns:a16="http://schemas.microsoft.com/office/drawing/2014/main" id="{1D7F5742-D6DE-402A-B924-5C6D42DBE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A6550-87BD-4F41-B5D9-D144668B2586}"/>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107960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061E-19D5-4E03-8CB2-4CE6814E90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769C1B-B3D7-4E57-9C13-1C3A72F02A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EAC81-C33E-429E-A570-44F77D39F836}"/>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5" name="Footer Placeholder 4">
            <a:extLst>
              <a:ext uri="{FF2B5EF4-FFF2-40B4-BE49-F238E27FC236}">
                <a16:creationId xmlns:a16="http://schemas.microsoft.com/office/drawing/2014/main" id="{AC0477FF-A3CD-4385-AAD9-5D9064AF8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4276E-946C-4CE4-96FA-7E34CF07040C}"/>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217302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C242D-786B-4EA8-AA9F-ACC4B42653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2831AD-0EF4-41E0-B81D-BC064C7E37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EB746-A689-41B7-8246-DD606212D95F}"/>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5" name="Footer Placeholder 4">
            <a:extLst>
              <a:ext uri="{FF2B5EF4-FFF2-40B4-BE49-F238E27FC236}">
                <a16:creationId xmlns:a16="http://schemas.microsoft.com/office/drawing/2014/main" id="{7344964B-8DBD-489A-A8D9-A99981F94E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DC046B-57E4-4CD4-A083-36155346342A}"/>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1496101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6"/>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3"/>
            <a:ext cx="10972800" cy="4525963"/>
          </a:xfrm>
        </p:spPr>
        <p:txBody>
          <a:bodyPr/>
          <a:lstStyle/>
          <a:p>
            <a:endParaRPr lang="el-GR"/>
          </a:p>
        </p:txBody>
      </p:sp>
      <p:sp>
        <p:nvSpPr>
          <p:cNvPr id="4" name="3 - Θέση ημερομηνίας"/>
          <p:cNvSpPr>
            <a:spLocks noGrp="1"/>
          </p:cNvSpPr>
          <p:nvPr>
            <p:ph type="dt" sz="half" idx="10"/>
          </p:nvPr>
        </p:nvSpPr>
        <p:spPr>
          <a:xfrm>
            <a:off x="609600" y="6245225"/>
            <a:ext cx="2844800" cy="476250"/>
          </a:xfrm>
        </p:spPr>
        <p:txBody>
          <a:bodyPr/>
          <a:lstStyle>
            <a:lvl1pPr>
              <a:defRPr/>
            </a:lvl1pPr>
          </a:lstStyle>
          <a:p>
            <a:endParaRPr lang="el-GR"/>
          </a:p>
        </p:txBody>
      </p:sp>
      <p:sp>
        <p:nvSpPr>
          <p:cNvPr id="5" name="4 - Θέση υποσέλιδου"/>
          <p:cNvSpPr>
            <a:spLocks noGrp="1"/>
          </p:cNvSpPr>
          <p:nvPr>
            <p:ph type="ftr" sz="quarter" idx="11"/>
          </p:nvPr>
        </p:nvSpPr>
        <p:spPr>
          <a:xfrm>
            <a:off x="4165600" y="6245225"/>
            <a:ext cx="3860800" cy="476250"/>
          </a:xfrm>
        </p:spPr>
        <p:txBody>
          <a:bodyPr/>
          <a:lstStyle>
            <a:lvl1pPr>
              <a:defRPr/>
            </a:lvl1pPr>
          </a:lstStyle>
          <a:p>
            <a:endParaRPr lang="el-GR"/>
          </a:p>
        </p:txBody>
      </p:sp>
      <p:sp>
        <p:nvSpPr>
          <p:cNvPr id="6" name="5 - Θέση αριθμού διαφάνειας"/>
          <p:cNvSpPr>
            <a:spLocks noGrp="1"/>
          </p:cNvSpPr>
          <p:nvPr>
            <p:ph type="sldNum" sz="quarter" idx="12"/>
          </p:nvPr>
        </p:nvSpPr>
        <p:spPr>
          <a:xfrm>
            <a:off x="8737600" y="6245225"/>
            <a:ext cx="2844800" cy="476250"/>
          </a:xfrm>
        </p:spPr>
        <p:txBody>
          <a:bodyPr/>
          <a:lstStyle>
            <a:lvl1pPr>
              <a:defRPr/>
            </a:lvl1pPr>
          </a:lstStyle>
          <a:p>
            <a:fld id="{104A5815-8349-4597-A463-84D4A7071107}" type="slidenum">
              <a:rPr lang="el-GR"/>
              <a:pPr/>
              <a:t>‹#›</a:t>
            </a:fld>
            <a:endParaRPr lang="el-GR"/>
          </a:p>
        </p:txBody>
      </p:sp>
    </p:spTree>
    <p:extLst>
      <p:ext uri="{BB962C8B-B14F-4D97-AF65-F5344CB8AC3E}">
        <p14:creationId xmlns:p14="http://schemas.microsoft.com/office/powerpoint/2010/main" val="17112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l" smtClean="0"/>
              <a:pPr/>
              <a:t>‹#›</a:t>
            </a:fld>
            <a:endParaRPr lang="el"/>
          </a:p>
        </p:txBody>
      </p:sp>
    </p:spTree>
    <p:extLst>
      <p:ext uri="{BB962C8B-B14F-4D97-AF65-F5344CB8AC3E}">
        <p14:creationId xmlns:p14="http://schemas.microsoft.com/office/powerpoint/2010/main" val="377576936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7_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l-GR" noProof="0" dirty="0"/>
              <a:t>Κάντε κλικ για να επεξεργαστείτε τη σελίδα τίτλου</a:t>
            </a:r>
          </a:p>
        </p:txBody>
      </p:sp>
      <p:sp>
        <p:nvSpPr>
          <p:cNvPr id="5" name="Υπότιτλος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10" y="1008002"/>
            <a:ext cx="11339513" cy="360000"/>
          </a:xfrm>
        </p:spPr>
        <p:txBody>
          <a:bodyPr rtlCol="0"/>
          <a:lstStyle>
            <a:lvl1pPr marL="0" indent="0">
              <a:buNone/>
              <a:defRPr/>
            </a:lvl1pPr>
            <a:lvl2pPr marL="266667" indent="0">
              <a:buNone/>
              <a:defRPr/>
            </a:lvl2pPr>
            <a:lvl3pPr marL="542859" indent="0">
              <a:buNone/>
              <a:defRPr/>
            </a:lvl3pPr>
            <a:lvl4pPr marL="809527" indent="0">
              <a:buNone/>
              <a:defRPr/>
            </a:lvl4pPr>
            <a:lvl5pPr marL="1076193" indent="0">
              <a:buNone/>
              <a:defRPr/>
            </a:lvl5pPr>
          </a:lstStyle>
          <a:p>
            <a:pPr lvl="0" rtl="0"/>
            <a:r>
              <a:rPr lang="el-GR" noProof="0" dirty="0"/>
              <a:t>Υπότιτλος</a:t>
            </a:r>
          </a:p>
        </p:txBody>
      </p:sp>
      <p:sp>
        <p:nvSpPr>
          <p:cNvPr id="6" name="Θέση αριθμού διαφάνειας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rtlCol="0"/>
          <a:lstStyle/>
          <a:p>
            <a:fld id="{4B3314BF-3141-489A-B235-8B3DC343BA54}" type="slidenum">
              <a:rPr lang="el-GR" smtClean="0"/>
              <a:pPr/>
              <a:t>‹#›</a:t>
            </a:fld>
            <a:endParaRPr lang="el-GR"/>
          </a:p>
        </p:txBody>
      </p:sp>
      <p:sp>
        <p:nvSpPr>
          <p:cNvPr id="7" name="Θέση υποσέλιδου 6">
            <a:extLst>
              <a:ext uri="{FF2B5EF4-FFF2-40B4-BE49-F238E27FC236}">
                <a16:creationId xmlns:a16="http://schemas.microsoft.com/office/drawing/2014/main" id="{2ED798F6-1F12-46CE-9AFD-CC66555A191D}"/>
              </a:ext>
            </a:extLst>
          </p:cNvPr>
          <p:cNvSpPr>
            <a:spLocks noGrp="1"/>
          </p:cNvSpPr>
          <p:nvPr>
            <p:ph type="ftr" sz="quarter" idx="34"/>
          </p:nvPr>
        </p:nvSpPr>
        <p:spPr/>
        <p:txBody>
          <a:bodyPr rtlCol="0"/>
          <a:lstStyle/>
          <a:p>
            <a:endParaRPr lang="el-GR"/>
          </a:p>
        </p:txBody>
      </p:sp>
    </p:spTree>
    <p:extLst>
      <p:ext uri="{BB962C8B-B14F-4D97-AF65-F5344CB8AC3E}">
        <p14:creationId xmlns:p14="http://schemas.microsoft.com/office/powerpoint/2010/main" val="325043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69E0A-8083-4A13-9399-B2558B980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A1A99F-E9B3-4A09-A652-86183184F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72714-0DF7-41FC-9DE6-F8D9048F5C06}"/>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5" name="Footer Placeholder 4">
            <a:extLst>
              <a:ext uri="{FF2B5EF4-FFF2-40B4-BE49-F238E27FC236}">
                <a16:creationId xmlns:a16="http://schemas.microsoft.com/office/drawing/2014/main" id="{8AEF0AAB-871C-4A19-B7DD-FAFFDA6AB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E686E-9599-4940-8902-5C3C68CFAC0E}"/>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352917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372A-1329-4329-8863-0C6C95A0E3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F1878-3828-4B19-9918-4E21AE066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383E35-CEC8-4486-8D15-4D73D476CDA0}"/>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5" name="Footer Placeholder 4">
            <a:extLst>
              <a:ext uri="{FF2B5EF4-FFF2-40B4-BE49-F238E27FC236}">
                <a16:creationId xmlns:a16="http://schemas.microsoft.com/office/drawing/2014/main" id="{2E1CFB91-A823-4171-9C08-CD2C46511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B9C39-4D27-461B-BD02-32E45D026C8F}"/>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413058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DC22-BFBC-41D1-93B1-ADF6E9815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C0690-CF84-492D-8F04-794EAF03CF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BF9232-65B9-4104-8535-4A2014131D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F00944-84F4-4372-A2BE-0DDF8B13FDC6}"/>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6" name="Footer Placeholder 5">
            <a:extLst>
              <a:ext uri="{FF2B5EF4-FFF2-40B4-BE49-F238E27FC236}">
                <a16:creationId xmlns:a16="http://schemas.microsoft.com/office/drawing/2014/main" id="{ACDF8298-36CC-471E-9A2A-3D1828D80A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36DD10-CA73-4D57-A7EE-E892DB21A2FE}"/>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219329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9CAC-DD8F-4C02-B750-1E3460C214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0848E-BDCD-4978-BC7B-5D724EEFA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EC8F49-BD79-4FE6-8153-F8CB0B5D4A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F3CB0-FFA3-4AF2-B799-2908C5E7A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1E4939-CEA3-41F2-AAB9-550795D4A0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3404E7-F5ED-485C-8175-08CD14F1A313}"/>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8" name="Footer Placeholder 7">
            <a:extLst>
              <a:ext uri="{FF2B5EF4-FFF2-40B4-BE49-F238E27FC236}">
                <a16:creationId xmlns:a16="http://schemas.microsoft.com/office/drawing/2014/main" id="{00073BCE-DD23-4320-BC55-E289EF7667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C68478-4CF7-4B49-9493-D3C6A51953AD}"/>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62740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C21D-4D25-44CC-A35A-885F862A39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B3C3D-5FD5-4B06-BD0E-16353B4AE25B}"/>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4" name="Footer Placeholder 3">
            <a:extLst>
              <a:ext uri="{FF2B5EF4-FFF2-40B4-BE49-F238E27FC236}">
                <a16:creationId xmlns:a16="http://schemas.microsoft.com/office/drawing/2014/main" id="{088E508F-FCB3-4505-BF5D-855599385D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6F9376-75CD-49C2-89DC-DACC3A95F51E}"/>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62741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268048-4D57-444F-A733-9DA5C65C8EDE}"/>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3" name="Footer Placeholder 2">
            <a:extLst>
              <a:ext uri="{FF2B5EF4-FFF2-40B4-BE49-F238E27FC236}">
                <a16:creationId xmlns:a16="http://schemas.microsoft.com/office/drawing/2014/main" id="{72824FAF-9C28-4C59-B241-B3DAAC3CD2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6231F-884E-4559-9437-396E53E9609C}"/>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2685463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206E-25CB-412F-B0A0-19DB3B5944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7CF8EA-37E2-4643-91C8-098C34A55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73AD4-1C44-476C-80D9-967B70477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6CACB0-ABEB-4353-8B36-8598CA40311F}"/>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6" name="Footer Placeholder 5">
            <a:extLst>
              <a:ext uri="{FF2B5EF4-FFF2-40B4-BE49-F238E27FC236}">
                <a16:creationId xmlns:a16="http://schemas.microsoft.com/office/drawing/2014/main" id="{86E909E6-8F1E-4CC1-9E41-67CA8F2D7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EDB70-3A65-47BD-928C-D8B92201D470}"/>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10233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A0AA-A7F3-4583-A4B6-7FEED2A05E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D42002-C276-4177-AAFD-83643AD32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018DA0-7AAB-4781-8E25-E9988F520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4D642-3F18-41DD-B107-26B9F93BDFC0}"/>
              </a:ext>
            </a:extLst>
          </p:cNvPr>
          <p:cNvSpPr>
            <a:spLocks noGrp="1"/>
          </p:cNvSpPr>
          <p:nvPr>
            <p:ph type="dt" sz="half" idx="10"/>
          </p:nvPr>
        </p:nvSpPr>
        <p:spPr/>
        <p:txBody>
          <a:bodyPr/>
          <a:lstStyle/>
          <a:p>
            <a:fld id="{EB3C4297-399E-48CA-BC1B-BF44B76D21BB}" type="datetimeFigureOut">
              <a:rPr lang="en-US" smtClean="0"/>
              <a:t>2/1/2023</a:t>
            </a:fld>
            <a:endParaRPr lang="en-US"/>
          </a:p>
        </p:txBody>
      </p:sp>
      <p:sp>
        <p:nvSpPr>
          <p:cNvPr id="6" name="Footer Placeholder 5">
            <a:extLst>
              <a:ext uri="{FF2B5EF4-FFF2-40B4-BE49-F238E27FC236}">
                <a16:creationId xmlns:a16="http://schemas.microsoft.com/office/drawing/2014/main" id="{A23F63C2-992C-4C20-8609-257055E9D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73B35-4696-421A-A3CA-C4042FF90683}"/>
              </a:ext>
            </a:extLst>
          </p:cNvPr>
          <p:cNvSpPr>
            <a:spLocks noGrp="1"/>
          </p:cNvSpPr>
          <p:nvPr>
            <p:ph type="sldNum" sz="quarter" idx="12"/>
          </p:nvPr>
        </p:nvSpPr>
        <p:spPr/>
        <p:txBody>
          <a:bodyPr/>
          <a:lstStyle/>
          <a:p>
            <a:fld id="{F964C09D-796E-4F12-9259-105F50C1F974}" type="slidenum">
              <a:rPr lang="en-US" smtClean="0"/>
              <a:t>‹#›</a:t>
            </a:fld>
            <a:endParaRPr lang="en-US"/>
          </a:p>
        </p:txBody>
      </p:sp>
    </p:spTree>
    <p:extLst>
      <p:ext uri="{BB962C8B-B14F-4D97-AF65-F5344CB8AC3E}">
        <p14:creationId xmlns:p14="http://schemas.microsoft.com/office/powerpoint/2010/main" val="730535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DD74D-4C11-4532-9F50-1FA939887B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CD4646-CC39-4669-9225-75541B0F03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23206-7B5E-499A-9E22-41E10F95F6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C4297-399E-48CA-BC1B-BF44B76D21BB}" type="datetimeFigureOut">
              <a:rPr lang="en-US" smtClean="0"/>
              <a:t>2/1/2023</a:t>
            </a:fld>
            <a:endParaRPr lang="en-US"/>
          </a:p>
        </p:txBody>
      </p:sp>
      <p:sp>
        <p:nvSpPr>
          <p:cNvPr id="5" name="Footer Placeholder 4">
            <a:extLst>
              <a:ext uri="{FF2B5EF4-FFF2-40B4-BE49-F238E27FC236}">
                <a16:creationId xmlns:a16="http://schemas.microsoft.com/office/drawing/2014/main" id="{4C3BAE13-81C4-4D1F-A31F-0FF1F3A52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FE8FFD-6990-432E-A048-390708F3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4C09D-796E-4F12-9259-105F50C1F974}" type="slidenum">
              <a:rPr lang="en-US" smtClean="0"/>
              <a:t>‹#›</a:t>
            </a:fld>
            <a:endParaRPr lang="en-US"/>
          </a:p>
        </p:txBody>
      </p:sp>
    </p:spTree>
    <p:extLst>
      <p:ext uri="{BB962C8B-B14F-4D97-AF65-F5344CB8AC3E}">
        <p14:creationId xmlns:p14="http://schemas.microsoft.com/office/powerpoint/2010/main" val="2313350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s://el.wikipedia.org/wiki/%CE%A6%CE%BB%CE%B5%CE%B3%CE%BC%CE%BF%CE%BD%CE%AE" TargetMode="External"/><Relationship Id="rId13" Type="http://schemas.openxmlformats.org/officeDocument/2006/relationships/hyperlink" Target="https://el.wikipedia.org/wiki/%CE%97%CE%BB%CE%B5%CE%BA%CF%84%CF%81%CE%BF%CE%BB%CF%8D%CF%84%CE%B7%CF%82" TargetMode="External"/><Relationship Id="rId18" Type="http://schemas.openxmlformats.org/officeDocument/2006/relationships/hyperlink" Target="https://el.wikipedia.org/w/index.php?title=%CE%91%CE%BB%CE%B1%CF%84%CE%BF%CE%BA%CE%BF%CF%81%CF%84%CE%B9%CE%BA%CE%BF%CE%B5%CE%B9%CE%B4%CE%AE&amp;action=edit&amp;redlink=1" TargetMode="External"/><Relationship Id="rId3" Type="http://schemas.openxmlformats.org/officeDocument/2006/relationships/hyperlink" Target="https://el.wikipedia.org/wiki/%CE%9F%CF%81%CE%BC%CF%8C%CE%BD%CE%B7" TargetMode="External"/><Relationship Id="rId7" Type="http://schemas.openxmlformats.org/officeDocument/2006/relationships/hyperlink" Target="https://el.wikipedia.org/wiki/%CE%91%CE%BD%CE%BF%CF%83%CE%BF%CF%80%CE%BF%CE%B9%CE%B7%CF%84%CE%B9%CE%BA%CF%8C_%CF%83%CF%8D%CF%83%CF%84%CE%B7%CE%BC%CE%B1" TargetMode="External"/><Relationship Id="rId12" Type="http://schemas.openxmlformats.org/officeDocument/2006/relationships/hyperlink" Target="https://el.wikipedia.org/wiki/%CE%A0%CF%81%CF%89%CF%84%CE%B5%CE%90%CE%BD%CE%B7" TargetMode="External"/><Relationship Id="rId17" Type="http://schemas.openxmlformats.org/officeDocument/2006/relationships/hyperlink" Target="https://el.wikipedia.org/wiki/%CE%97%CF%89%CF%83%CE%B9%CE%BD%CF%8C%CF%86%CE%B9%CE%BB%CE%B1" TargetMode="External"/><Relationship Id="rId2" Type="http://schemas.openxmlformats.org/officeDocument/2006/relationships/hyperlink" Target="https://el.wikipedia.org/w/index.php?title=%CE%A3%CF%84%CE%B5%CF%81%CE%BF%CE%B5%CE%B9%CE%B4%CE%B5%CE%AF%CF%82_%CE%BF%CF%81%CE%BC%CF%8C%CE%BD%CE%B5%CF%82&amp;action=edit&amp;redlink=1" TargetMode="External"/><Relationship Id="rId16" Type="http://schemas.openxmlformats.org/officeDocument/2006/relationships/hyperlink" Target="https://el.wikipedia.org/wiki/%CE%A6%CF%89%CF%83%CF%86%CE%BF%CE%BB%CE%B9%CF%80%CE%AF%CE%B4%CE%B9%CE%B1" TargetMode="External"/><Relationship Id="rId20" Type="http://schemas.openxmlformats.org/officeDocument/2006/relationships/hyperlink" Target="https://el.wikipedia.org/wiki/%CE%9D%CE%B5%CF%86%CF%81%CF%8C" TargetMode="External"/><Relationship Id="rId1" Type="http://schemas.openxmlformats.org/officeDocument/2006/relationships/slideLayout" Target="../slideLayouts/slideLayout2.xml"/><Relationship Id="rId6" Type="http://schemas.openxmlformats.org/officeDocument/2006/relationships/hyperlink" Target="https://el.wikipedia.org/wiki/%CE%A3%CF%84%CF%81%CE%B5%CF%82" TargetMode="External"/><Relationship Id="rId11" Type="http://schemas.openxmlformats.org/officeDocument/2006/relationships/hyperlink" Target="https://el.wikipedia.org/wiki/%CE%9A%CE%B1%CF%84%CE%B1%CE%B2%CE%BF%CE%BB%CE%B9%CF%83%CE%BC%CF%8C%CF%82" TargetMode="External"/><Relationship Id="rId5" Type="http://schemas.openxmlformats.org/officeDocument/2006/relationships/hyperlink" Target="https://el.wikipedia.org/wiki/%CE%A6%CF%85%CF%83%CE%B9%CE%BF%CE%BB%CE%BF%CE%B3%CE%AF%CE%B1" TargetMode="External"/><Relationship Id="rId15" Type="http://schemas.openxmlformats.org/officeDocument/2006/relationships/hyperlink" Target="https://el.wikipedia.org/wiki/%CE%9A%CE%BF%CF%81%CF%84%CE%B9%CE%B6%CF%8C%CE%BB%CE%B7" TargetMode="External"/><Relationship Id="rId10" Type="http://schemas.openxmlformats.org/officeDocument/2006/relationships/hyperlink" Target="https://el.wikipedia.org/wiki/%CE%A5%CE%B4%CE%B1%CF%84%CE%AC%CE%BD%CE%B8%CF%81%CE%B1%CE%BA%CE%B5%CF%82" TargetMode="External"/><Relationship Id="rId19" Type="http://schemas.openxmlformats.org/officeDocument/2006/relationships/hyperlink" Target="https://el.wikipedia.org/wiki/%CE%91%CE%BB%CE%B4%CE%BF%CF%83%CF%84%CE%B5%CF%81%CF%8C%CE%BD%CE%B7" TargetMode="External"/><Relationship Id="rId4" Type="http://schemas.openxmlformats.org/officeDocument/2006/relationships/hyperlink" Target="https://el.wikipedia.org/w/index.php?title=%CE%A6%CE%BB%CE%BF%CE%B9%CF%8C%CF%82_%CF%84%CF%89%CE%BD_%CE%B5%CF%80%CE%B9%CE%BD%CE%B5%CF%86%CF%81%CE%B9%CE%B4%CE%AF%CF%89%CE%BD&amp;action=edit&amp;redlink=1" TargetMode="External"/><Relationship Id="rId9" Type="http://schemas.openxmlformats.org/officeDocument/2006/relationships/hyperlink" Target="https://el.wikipedia.org/wiki/%CE%9C%CE%B5%CF%84%CE%B1%CE%B2%CE%BF%CE%BB%CE%B9%CF%83%CE%BC%CF%8C%CF%82" TargetMode="External"/><Relationship Id="rId14" Type="http://schemas.openxmlformats.org/officeDocument/2006/relationships/hyperlink" Target="https://el.wikipedia.org/wiki/%CE%93%CE%BB%CF%85%CE%BA%CE%BF%CE%BA%CE%BF%CF%81%CF%84%CE%B9%CE%BA%CE%BF%CE%B5%CE%B9%CE%B4%CE%AE"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hyperlink" Target="https://el.wikipedia.org/w/index.php?title=%CE%91%CE%BA%CE%B5%CF%84%CE%BF%CE%BD%CE%BF%CF%8D%CF%87%CE%BF%CF%82_%CF%84%CF%81%CE%B9%CE%B1%CE%BC%CE%BA%CE%B9%CE%BD%CE%BF%CE%BB%CF%8C%CE%BD%CE%B7&amp;action=edit&amp;redlink=1" TargetMode="External"/><Relationship Id="rId13" Type="http://schemas.openxmlformats.org/officeDocument/2006/relationships/hyperlink" Target="https://el.wikipedia.org/w/index.php?title=%CE%94%CE%B5%CF%83%CE%BF%CE%BD%CE%AF%CE%B4%CE%B7&amp;action=edit&amp;redlink=1" TargetMode="External"/><Relationship Id="rId18" Type="http://schemas.openxmlformats.org/officeDocument/2006/relationships/hyperlink" Target="https://el.wikipedia.org/w/index.php?title=%CE%A6%CF%89%CF%83%CF%86%CE%BF%CF%81%CE%B9%CE%BA%CE%AE_%CE%BD%CE%B1%CF%84%CF%81%CE%B9%CE%BF%CE%B2%CE%B7%CF%84%CE%B1%CE%BC%CE%B5%CE%B8%CE%B1%CE%B6%CF%8C%CE%BD%CE%B7&amp;action=edit&amp;redlink=1" TargetMode="External"/><Relationship Id="rId26" Type="http://schemas.openxmlformats.org/officeDocument/2006/relationships/hyperlink" Target="https://el.wikipedia.org/w/index.php?title=Prednicarbate&amp;action=edit&amp;redlink=1" TargetMode="External"/><Relationship Id="rId3" Type="http://schemas.openxmlformats.org/officeDocument/2006/relationships/hyperlink" Target="https://el.wikipedia.org/wiki/%CE%93%CE%BB%CF%85%CE%BA%CE%BF%CE%BA%CE%BF%CF%81%CF%84%CE%B9%CE%BA%CE%BF%CE%B5%CE%B9%CE%B4%CE%AE" TargetMode="External"/><Relationship Id="rId21" Type="http://schemas.openxmlformats.org/officeDocument/2006/relationships/hyperlink" Target="https://el.wikipedia.org/w/index.php?title=%CE%A6%CE%BB%CE%BF%CF%85%CE%BF%CE%BA%CE%BF%CF%81%CF%84%CE%BF%CE%BB%CF%8C%CE%BD%CE%B7&amp;action=edit&amp;redlink=1" TargetMode="External"/><Relationship Id="rId7" Type="http://schemas.openxmlformats.org/officeDocument/2006/relationships/hyperlink" Target="https://el.wikipedia.org/wiki/%CE%A0%CF%81%CE%B5%CE%B4%CE%BD%CE%B9%CE%B6%CF%8C%CE%BD%CE%B7" TargetMode="External"/><Relationship Id="rId12" Type="http://schemas.openxmlformats.org/officeDocument/2006/relationships/hyperlink" Target="https://el.wikipedia.org/wiki/%CE%92%CE%BF%CF%85%CE%B4%CE%B5%CF%83%CE%BF%CE%BD%CE%AF%CE%B4%CE%B7" TargetMode="External"/><Relationship Id="rId17" Type="http://schemas.openxmlformats.org/officeDocument/2006/relationships/hyperlink" Target="https://el.wikipedia.org/wiki/%CE%92%CE%B7%CF%84%CE%B1%CE%BC%CE%B5%CE%B8%CE%B1%CE%B6%CF%8C%CE%BD%CE%B7" TargetMode="External"/><Relationship Id="rId25" Type="http://schemas.openxmlformats.org/officeDocument/2006/relationships/hyperlink" Target="https://el.wikipedia.org/w/index.php?title=%CE%94%CE%B9%CF%80%CF%81%CE%BF%CF%80%CE%B9%CE%BF%CE%BD%CE%B9%CE%BA%CE%AE_%CE%B2%CE%B7%CF%84%CE%B1%CE%BC%CE%B5%CE%B8%CE%B1%CE%B6%CF%8C%CE%BD%CE%B7&amp;action=edit&amp;redlink=1" TargetMode="External"/><Relationship Id="rId2" Type="http://schemas.openxmlformats.org/officeDocument/2006/relationships/hyperlink" Target="https://el.wikipedia.org/wiki/%CE%9A%CE%BF%CF%81%CF%84%CE%B9%CE%B6%CF%8C%CE%BB%CE%B7" TargetMode="External"/><Relationship Id="rId16" Type="http://schemas.openxmlformats.org/officeDocument/2006/relationships/hyperlink" Target="https://el.wikipedia.org/w/index.php?title=Halcinonide&amp;action=edit&amp;redlink=1" TargetMode="External"/><Relationship Id="rId20" Type="http://schemas.openxmlformats.org/officeDocument/2006/relationships/hyperlink" Target="https://el.wikipedia.org/w/index.php?title=%CE%A6%CF%89%CF%83%CF%86%CE%BF%CF%81%CE%B9%CE%BA%CE%AE_%CE%BD%CE%B1%CF%84%CF%81%CE%B9%CE%BF%CE%B4%CE%B5%CE%BE%CE%B1%CE%BC%CE%B5%CE%B8%CE%B1%CE%B6%CF%8C%CE%BD%CE%B7&amp;action=edit&amp;redlink=1" TargetMode="External"/><Relationship Id="rId29" Type="http://schemas.openxmlformats.org/officeDocument/2006/relationships/hyperlink" Target="https://el.wikipedia.org/w/index.php?title=%CE%9A%CE%B1%CF%80%CF%81%CE%BF%CF%8A%CE%BA%CE%AE_%CF%86%CE%BB%CE%BF%CF%85%CE%BF%CE%BA%CE%BF%CF%81%CF%84%CE%BF%CE%BB%CF%8C%CE%BD%CE%B7&amp;action=edit&amp;redlink=1" TargetMode="External"/><Relationship Id="rId1" Type="http://schemas.openxmlformats.org/officeDocument/2006/relationships/slideLayout" Target="../slideLayouts/slideLayout2.xml"/><Relationship Id="rId6" Type="http://schemas.openxmlformats.org/officeDocument/2006/relationships/hyperlink" Target="https://el.wikipedia.org/wiki/%CE%9C%CE%B5%CE%B8%CF%85%CE%BB%CF%80%CF%81%CE%B5%CE%B4%CE%BD%CE%B9%CE%B6%CE%BF%CE%BB%CF%8C%CE%BD%CE%B7" TargetMode="External"/><Relationship Id="rId11" Type="http://schemas.openxmlformats.org/officeDocument/2006/relationships/hyperlink" Target="https://el.wikipedia.org/w/index.php?title=%CE%91%CE%BC%CE%BA%CE%B9%CE%BD%CE%BF%CE%BD%CE%AF%CE%B4%CE%B7&amp;action=edit&amp;redlink=1" TargetMode="External"/><Relationship Id="rId24" Type="http://schemas.openxmlformats.org/officeDocument/2006/relationships/hyperlink" Target="https://el.wikipedia.org/w/index.php?title=%CE%92%CE%B1%CE%BB%CE%B5%CF%81%CE%B9%CE%BA%CE%AE_%CE%B2%CE%B7%CF%84%CE%B1%CE%BC%CE%B5%CE%B8%CE%B1%CE%B6%CF%8C%CE%BD%CE%B7&amp;action=edit&amp;redlink=1" TargetMode="External"/><Relationship Id="rId32" Type="http://schemas.openxmlformats.org/officeDocument/2006/relationships/hyperlink" Target="https://el.wikipedia.org/w/index.php?title=17-%CE%B2%CE%BF%CF%85%CF%84%CF%85%CF%81%CE%B9%CE%BA%CE%AE_%CF%85%CE%B4%CF%81%CE%BF%CE%BA%CE%BF%CF%81%CF%84%CE%B9%CE%B6%CF%8C%CE%BD%CE%B7&amp;action=edit&amp;redlink=1" TargetMode="External"/><Relationship Id="rId5" Type="http://schemas.openxmlformats.org/officeDocument/2006/relationships/hyperlink" Target="https://el.wikipedia.org/wiki/%CE%A0%CF%81%CE%B5%CE%B4%CE%BD%CE%B9%CE%B6%CE%BF%CE%BB%CF%8C%CE%BD%CE%B7" TargetMode="External"/><Relationship Id="rId15" Type="http://schemas.openxmlformats.org/officeDocument/2006/relationships/hyperlink" Target="https://el.wikipedia.org/w/index.php?title=%CE%91%CE%BA%CE%B5%CF%84%CE%BF%CE%BD%CE%BF%CF%8D%CF%87%CE%BF%CF%82_%CF%86%CE%BB%CE%BF%CF%85%CE%BF%CE%BA%CE%B9%CE%BD%CE%BF%CE%BB%CF%8C%CE%BD%CE%B7&amp;action=edit&amp;redlink=1" TargetMode="External"/><Relationship Id="rId23" Type="http://schemas.openxmlformats.org/officeDocument/2006/relationships/hyperlink" Target="https://el.wikipedia.org/w/index.php?title=%CE%94%CE%B9%CF%80%CF%81%CE%BF%CF%80%CE%B9%CE%BF%CE%BD%CE%B9%CE%BA%CE%AE_%CE%B1%CE%BA%CE%BB%CE%BF%CE%BC%CE%B5%CF%84%CE%B1%CE%B6%CF%8C%CE%BD%CE%B7&amp;action=edit&amp;redlink=1" TargetMode="External"/><Relationship Id="rId28" Type="http://schemas.openxmlformats.org/officeDocument/2006/relationships/hyperlink" Target="https://el.wikipedia.org/w/index.php?title=%CE%A0%CF%81%CE%BF%CF%80%CE%B9%CE%BF%CE%BD%CE%B9%CE%BA%CE%AE_%CE%BA%CE%BB%CE%BF%CE%B2%CE%B7%CF%84%CE%B1%CE%B6%CF%8C%CE%BB%CE%B7&amp;action=edit&amp;redlink=1" TargetMode="External"/><Relationship Id="rId10" Type="http://schemas.openxmlformats.org/officeDocument/2006/relationships/hyperlink" Target="https://el.wikipedia.org/wiki/%CE%9C%CE%BF%CE%BC%CE%B5%CF%84%CE%B1%CE%B6%CF%8C%CE%BD%CE%B7" TargetMode="External"/><Relationship Id="rId19" Type="http://schemas.openxmlformats.org/officeDocument/2006/relationships/hyperlink" Target="https://el.wikipedia.org/wiki/%CE%94%CE%B5%CE%BE%CE%B1%CE%BC%CE%B5%CE%B8%CE%B1%CE%B6%CF%8C%CE%BD%CE%B7" TargetMode="External"/><Relationship Id="rId31" Type="http://schemas.openxmlformats.org/officeDocument/2006/relationships/hyperlink" Target="https://el.wikipedia.org/w/index.php?title=%CE%9F%CE%BE%CE%B9%CE%BA%CE%AE_%CF%86%CE%BB%CE%BF%CF%85%CF%80%CF%81%CE%B5%CE%B4%CE%BD%CE%B9%CE%B4%CE%AD%CE%BD%CE%B7&amp;action=edit&amp;redlink=1" TargetMode="External"/><Relationship Id="rId4" Type="http://schemas.openxmlformats.org/officeDocument/2006/relationships/hyperlink" Target="https://el.wikipedia.org/w/index.php?title=Tixocortol_pivalate&amp;action=edit&amp;redlink=1" TargetMode="External"/><Relationship Id="rId9" Type="http://schemas.openxmlformats.org/officeDocument/2006/relationships/hyperlink" Target="https://el.wikipedia.org/w/index.php?title=%CE%91%CE%BB%CE%BA%CE%BF%CF%8C%CE%BB%CE%B7_%CF%84%CE%B7%CF%82_%CF%84%CF%81%CE%B9%CE%B1%CE%BC%CE%BA%CE%B9%CE%BD%CE%BF%CE%BB%CF%8C%CE%BD%CE%B7%CF%82&amp;action=edit&amp;redlink=1" TargetMode="External"/><Relationship Id="rId14" Type="http://schemas.openxmlformats.org/officeDocument/2006/relationships/hyperlink" Target="https://el.wikipedia.org/w/index.php?title=%CE%A6%CE%BB%CE%BF%CF%85%CE%BF%CE%BA%CE%B9%CE%BD%CE%BF%CE%BD%CE%AF%CE%B4%CE%B7&amp;action=edit&amp;redlink=1" TargetMode="External"/><Relationship Id="rId22" Type="http://schemas.openxmlformats.org/officeDocument/2006/relationships/hyperlink" Target="https://el.wikipedia.org/w/index.php?title=17-%CE%B2%CE%B1%CE%BB%CE%B5%CF%81%CE%B9%CE%BA%CE%AE_%CF%85%CE%B4%CF%81%CE%BF%CE%BA%CE%BF%CF%81%CF%84%CE%B9%CE%B6%CF%8C%CE%BD%CE%B7&amp;action=edit&amp;redlink=1" TargetMode="External"/><Relationship Id="rId27" Type="http://schemas.openxmlformats.org/officeDocument/2006/relationships/hyperlink" Target="https://el.wikipedia.org/w/index.php?title=%CE%9A%CE%BB%CE%BF%CE%B2%CE%B7%CF%84%CE%B1%CE%B6%CF%8C%CE%BD%CE%B7&amp;action=edit&amp;redlink=1" TargetMode="External"/><Relationship Id="rId30" Type="http://schemas.openxmlformats.org/officeDocument/2006/relationships/hyperlink" Target="https://el.wikipedia.org/w/index.php?title=Fluocortolone_pivalate&amp;action=edit&amp;redlink=1"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hyperlink" Target="https://el.wikipedia.org/wiki/%CE%9D%CE%AC%CF%84%CF%81%CE%B9%CE%BF" TargetMode="External"/><Relationship Id="rId13" Type="http://schemas.openxmlformats.org/officeDocument/2006/relationships/hyperlink" Target="https://el.wikipedia.org/wiki/%CE%91%CE%B3%CE%B3%CE%B5%CE%AF%CE%BF_(%CE%B1%CE%BD%CE%B1%CF%84%CE%BF%CE%BC%CE%AF%CE%B1)" TargetMode="External"/><Relationship Id="rId18" Type="http://schemas.openxmlformats.org/officeDocument/2006/relationships/hyperlink" Target="https://el.wikipedia.org/w/index.php?title=%CE%A6%CE%BB%CF%8D%CE%BA%CF%84%CE%B1%CE%B9%CE%BD%CE%B1&amp;action=edit&amp;redlink=1" TargetMode="External"/><Relationship Id="rId3" Type="http://schemas.openxmlformats.org/officeDocument/2006/relationships/hyperlink" Target="https://el.wikipedia.org/wiki/%CE%A3%CF%84%CE%B1%CF%86%CF%85%CE%BB%CF%8C%CE%BA%CE%BF%CE%BA%CE%BA%CE%BF%CF%82" TargetMode="External"/><Relationship Id="rId21" Type="http://schemas.openxmlformats.org/officeDocument/2006/relationships/image" Target="../media/image87.png"/><Relationship Id="rId7" Type="http://schemas.openxmlformats.org/officeDocument/2006/relationships/hyperlink" Target="https://el.wikipedia.org/wiki/%CE%A3%CF%84%CF%81%CE%B5%CF%80%CF%84%CF%8C%CE%BA%CE%BF%CE%BA%CE%BA%CE%BF%CF%82" TargetMode="External"/><Relationship Id="rId12" Type="http://schemas.openxmlformats.org/officeDocument/2006/relationships/hyperlink" Target="https://el.wikipedia.org/wiki/%CE%94%CE%B9%CE%AC%CF%84%CE%B1%CF%83%CE%B7" TargetMode="External"/><Relationship Id="rId17" Type="http://schemas.openxmlformats.org/officeDocument/2006/relationships/hyperlink" Target="https://el.wikipedia.org/w/index.php?title=%CE%A5%CF%80%CE%B5%CF%81%CE%B5%CF%85%CE%B1%CE%B9%CF%83%CE%B8%CE%B7%CF%83%CE%AF%CE%B1&amp;action=edit&amp;redlink=1" TargetMode="External"/><Relationship Id="rId2" Type="http://schemas.openxmlformats.org/officeDocument/2006/relationships/hyperlink" Target="https://el.wikipedia.org/wiki/%CE%91%CE%BD%CF%84%CE%B9%CE%B2%CE%B9%CE%BF%CF%84%CE%B9%CE%BA%CF%8C" TargetMode="External"/><Relationship Id="rId16" Type="http://schemas.openxmlformats.org/officeDocument/2006/relationships/hyperlink" Target="https://el.wikipedia.org/wiki/%CE%95%CF%80%CE%B9%CF%80%CE%B5%CF%86%CF%85%CE%BA%CE%AF%CF%84%CE%B9%CE%B4%CE%B1" TargetMode="External"/><Relationship Id="rId20" Type="http://schemas.openxmlformats.org/officeDocument/2006/relationships/hyperlink" Target="https://el.wikipedia.org/wiki/%CE%9A%CE%BD%CE%AF%CE%B4%CF%89%CF%83%CE%B7" TargetMode="External"/><Relationship Id="rId1" Type="http://schemas.openxmlformats.org/officeDocument/2006/relationships/slideLayout" Target="../slideLayouts/slideLayout2.xml"/><Relationship Id="rId6" Type="http://schemas.openxmlformats.org/officeDocument/2006/relationships/hyperlink" Target="https://el.wikipedia.org/wiki/%CE%A1%CE%B9%CE%B2%CF%8C%CF%83%CF%89%CE%BC%CE%B1" TargetMode="External"/><Relationship Id="rId11" Type="http://schemas.openxmlformats.org/officeDocument/2006/relationships/hyperlink" Target="https://el.wiktionary.org/wiki/%CE%B1%CF%84%CF%81%CE%BF%CF%86%CE%AF%CE%B1" TargetMode="External"/><Relationship Id="rId5" Type="http://schemas.openxmlformats.org/officeDocument/2006/relationships/hyperlink" Target="https://el.wikipedia.org/wiki/%CE%94%CE%AD%CF%81%CE%BC%CE%B1" TargetMode="External"/><Relationship Id="rId15" Type="http://schemas.openxmlformats.org/officeDocument/2006/relationships/hyperlink" Target="https://el.wikipedia.org/w/index.php?title=%CE%95%CF%81%CF%8D%CE%B8%CE%B7%CE%BC%CE%B1&amp;action=edit&amp;redlink=1" TargetMode="External"/><Relationship Id="rId10" Type="http://schemas.openxmlformats.org/officeDocument/2006/relationships/hyperlink" Target="https://el.wikipedia.org/wiki/%CE%A6%CE%B1%CE%B3%CE%BF%CF%8D%CF%81%CE%B1" TargetMode="External"/><Relationship Id="rId19" Type="http://schemas.openxmlformats.org/officeDocument/2006/relationships/hyperlink" Target="https://el.wikipedia.org/wiki/%CE%91%CE%B3%CE%B3%CE%B5%CE%B9%CE%BF%CE%BF%CE%AF%CE%B4%CE%B7%CE%BC%CE%B1" TargetMode="External"/><Relationship Id="rId4" Type="http://schemas.openxmlformats.org/officeDocument/2006/relationships/hyperlink" Target="https://el.wikipedia.org/wiki/%CE%9B%CE%BF%CE%AF%CE%BC%CF%89%CE%BE%CE%B7" TargetMode="External"/><Relationship Id="rId9" Type="http://schemas.openxmlformats.org/officeDocument/2006/relationships/hyperlink" Target="https://el.wikipedia.org/wiki/%CE%86%CE%BB%CE%B1%CF%82" TargetMode="External"/><Relationship Id="rId14" Type="http://schemas.openxmlformats.org/officeDocument/2006/relationships/hyperlink" Target="https://el.wikipedia.org/wiki/%CE%A6%CE%BB%CE%B5%CE%B3%CE%BC%CE%BF%CE%BD%CE%AE"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hyperlink" Target="http://content.nejm.org/content/vol341/issue10/images/large/06f1.jpe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3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1.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3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38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38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3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B33C-E570-4808-A684-1E1BCA9718C5}"/>
              </a:ext>
            </a:extLst>
          </p:cNvPr>
          <p:cNvSpPr>
            <a:spLocks noGrp="1"/>
          </p:cNvSpPr>
          <p:nvPr>
            <p:ph type="title"/>
          </p:nvPr>
        </p:nvSpPr>
        <p:spPr/>
        <p:txBody>
          <a:bodyPr/>
          <a:lstStyle/>
          <a:p>
            <a:pPr algn="ctr"/>
            <a:r>
              <a:rPr lang="el-GR" b="1" dirty="0"/>
              <a:t>ΔΡΑΣΗ ΚΑΙ ΤΟΞΙΚΟΤΗΤΑ ΦΑΡΜΑΚΩΝ ΚΑΙ ΚΑΛΛΥΝΤΙΚΩΝ ΣΤΟ ΔΕΡΜΑ</a:t>
            </a:r>
            <a:endParaRPr lang="en-US" b="1" dirty="0"/>
          </a:p>
        </p:txBody>
      </p:sp>
    </p:spTree>
    <p:extLst>
      <p:ext uri="{BB962C8B-B14F-4D97-AF65-F5344CB8AC3E}">
        <p14:creationId xmlns:p14="http://schemas.microsoft.com/office/powerpoint/2010/main" val="1544289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buNone/>
            </a:pPr>
            <a:r>
              <a:rPr lang="el-GR" sz="2400" b="1" dirty="0"/>
              <a:t>ΓΕΝΟΣΗΜΑ ΤΟΠΙΚΑ ΠΡΟΙΟΝΤΑ</a:t>
            </a:r>
          </a:p>
          <a:p>
            <a:pPr>
              <a:buNone/>
            </a:pPr>
            <a:r>
              <a:rPr lang="el-GR" sz="2400" dirty="0"/>
              <a:t>ΘΕΡΑΠΕΥΤΙΚΗ ΙΣΟΔΥΝΑΜΙΑ – ΑΠΟΡΡΟΦΗΣΗ</a:t>
            </a:r>
          </a:p>
          <a:p>
            <a:pPr>
              <a:buNone/>
            </a:pPr>
            <a:r>
              <a:rPr lang="el-GR" sz="2400" dirty="0"/>
              <a:t>ΕΚΔΟΧΑ</a:t>
            </a:r>
          </a:p>
          <a:p>
            <a:pPr>
              <a:buNone/>
            </a:pPr>
            <a:r>
              <a:rPr lang="el-GR" sz="2400" dirty="0"/>
              <a:t>ΑΣΦΑΛΕΙΑ</a:t>
            </a:r>
          </a:p>
          <a:p>
            <a:pPr>
              <a:buNone/>
            </a:pPr>
            <a:endParaRPr lang="el-GR" sz="2400" dirty="0"/>
          </a:p>
          <a:p>
            <a:pPr>
              <a:buNone/>
            </a:pPr>
            <a:r>
              <a:rPr lang="el-GR" sz="2400" b="1" dirty="0"/>
              <a:t>ΓΑΛΗΝΙΚΑ ΣΚΕΥΑΣΜΑΤΑ</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A4C4-EE49-4893-B29C-C565E443AE82}"/>
              </a:ext>
            </a:extLst>
          </p:cNvPr>
          <p:cNvSpPr>
            <a:spLocks noGrp="1"/>
          </p:cNvSpPr>
          <p:nvPr>
            <p:ph type="title"/>
          </p:nvPr>
        </p:nvSpPr>
        <p:spPr>
          <a:xfrm>
            <a:off x="660041" y="2767106"/>
            <a:ext cx="2880828" cy="3071906"/>
          </a:xfrm>
        </p:spPr>
        <p:txBody>
          <a:bodyPr vert="horz" lIns="91440" tIns="45720" rIns="91440" bIns="45720" rtlCol="0" anchor="t">
            <a:normAutofit/>
          </a:bodyPr>
          <a:lstStyle/>
          <a:p>
            <a:br>
              <a:rPr lang="en-US" sz="2800" kern="1200">
                <a:solidFill>
                  <a:srgbClr val="FFFFFF"/>
                </a:solidFill>
                <a:latin typeface="+mj-lt"/>
                <a:ea typeface="+mj-ea"/>
                <a:cs typeface="+mj-cs"/>
              </a:rPr>
            </a:br>
            <a:r>
              <a:rPr lang="en-US" sz="2800" kern="1200">
                <a:solidFill>
                  <a:srgbClr val="FFFFFF"/>
                </a:solidFill>
                <a:latin typeface="+mj-lt"/>
                <a:ea typeface="+mj-ea"/>
                <a:cs typeface="+mj-cs"/>
              </a:rPr>
              <a:t>Διάφορες μορφές της βιταμίνης Α (εστέρας, ρετινόλη, ρετινάλη, ρετινοϊκό οξύ).</a:t>
            </a:r>
          </a:p>
        </p:txBody>
      </p:sp>
      <p:pic>
        <p:nvPicPr>
          <p:cNvPr id="7" name="Content Placeholder 6" descr="Diagram&#10;&#10;Description automatically generated">
            <a:extLst>
              <a:ext uri="{FF2B5EF4-FFF2-40B4-BE49-F238E27FC236}">
                <a16:creationId xmlns:a16="http://schemas.microsoft.com/office/drawing/2014/main" id="{B602B4AB-1F23-46AC-B4A7-4BC260799E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6678" y="0"/>
            <a:ext cx="7185281" cy="6857572"/>
          </a:xfrm>
          <a:prstGeom prst="rect">
            <a:avLst/>
          </a:prstGeom>
        </p:spPr>
      </p:pic>
    </p:spTree>
    <p:extLst>
      <p:ext uri="{BB962C8B-B14F-4D97-AF65-F5344CB8AC3E}">
        <p14:creationId xmlns:p14="http://schemas.microsoft.com/office/powerpoint/2010/main" val="22085553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5579-5AB5-676B-081D-FC86ED2A3B51}"/>
              </a:ext>
            </a:extLst>
          </p:cNvPr>
          <p:cNvSpPr>
            <a:spLocks noGrp="1"/>
          </p:cNvSpPr>
          <p:nvPr>
            <p:ph type="title"/>
          </p:nvPr>
        </p:nvSpPr>
        <p:spPr/>
        <p:txBody>
          <a:bodyPr/>
          <a:lstStyle/>
          <a:p>
            <a:pPr algn="ctr"/>
            <a:r>
              <a:rPr lang="el-GR" b="1" dirty="0"/>
              <a:t>ΡΗΤΙΝΟΕΙΔΗ</a:t>
            </a:r>
            <a:endParaRPr lang="en-US" b="1" dirty="0"/>
          </a:p>
        </p:txBody>
      </p:sp>
      <p:pic>
        <p:nvPicPr>
          <p:cNvPr id="5" name="Content Placeholder 4" descr="Diagram">
            <a:extLst>
              <a:ext uri="{FF2B5EF4-FFF2-40B4-BE49-F238E27FC236}">
                <a16:creationId xmlns:a16="http://schemas.microsoft.com/office/drawing/2014/main" id="{DFD99F57-C9C4-DC5D-EEC1-1348962CFA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78" y="1969477"/>
            <a:ext cx="12055522" cy="4990881"/>
          </a:xfrm>
        </p:spPr>
      </p:pic>
    </p:spTree>
    <p:extLst>
      <p:ext uri="{BB962C8B-B14F-4D97-AF65-F5344CB8AC3E}">
        <p14:creationId xmlns:p14="http://schemas.microsoft.com/office/powerpoint/2010/main" val="16555476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Ορθογώνιο"/>
          <p:cNvSpPr/>
          <p:nvPr/>
        </p:nvSpPr>
        <p:spPr>
          <a:xfrm>
            <a:off x="0" y="0"/>
            <a:ext cx="12192000" cy="8217634"/>
          </a:xfrm>
          <a:prstGeom prst="rect">
            <a:avLst/>
          </a:prstGeom>
        </p:spPr>
        <p:txBody>
          <a:bodyPr wrap="square">
            <a:spAutoFit/>
          </a:bodyPr>
          <a:lstStyle/>
          <a:p>
            <a:pPr>
              <a:defRPr/>
            </a:pPr>
            <a:r>
              <a:rPr lang="en-US" sz="2400" b="1" dirty="0"/>
              <a:t>M</a:t>
            </a:r>
            <a:r>
              <a:rPr lang="el-GR" sz="2400" b="1" dirty="0"/>
              <a:t>ΗΧΑΝΙΣΜΟΣ ΔΡΑΣΕΩΣ</a:t>
            </a:r>
          </a:p>
          <a:p>
            <a:pPr>
              <a:defRPr/>
            </a:pPr>
            <a:r>
              <a:rPr lang="el-GR" sz="2400" b="1" dirty="0"/>
              <a:t>Κυρίως Μέσω Πυρηνικών Υποδοχέων</a:t>
            </a:r>
          </a:p>
          <a:p>
            <a:pPr>
              <a:defRPr/>
            </a:pPr>
            <a:r>
              <a:rPr lang="el-GR" sz="2400" b="1" dirty="0"/>
              <a:t>Σπαζοκεφαλιά Πολλών Μηχανισμών</a:t>
            </a:r>
          </a:p>
          <a:p>
            <a:pPr>
              <a:defRPr/>
            </a:pPr>
            <a:r>
              <a:rPr lang="el-GR" sz="2400" b="1" dirty="0"/>
              <a:t>Πυρηνικοί υποδοχείς </a:t>
            </a:r>
            <a:r>
              <a:rPr lang="el-GR" sz="2400" b="1" dirty="0" err="1"/>
              <a:t>στεροειδικοί</a:t>
            </a:r>
            <a:r>
              <a:rPr lang="el-GR" sz="2400" b="1" dirty="0"/>
              <a:t>-</a:t>
            </a:r>
            <a:r>
              <a:rPr lang="el-GR" sz="2400" b="1" dirty="0" err="1"/>
              <a:t>θυρεοειδικοί</a:t>
            </a:r>
            <a:r>
              <a:rPr lang="el-GR" sz="2400" b="1" dirty="0"/>
              <a:t>-βιταμίνης </a:t>
            </a:r>
            <a:r>
              <a:rPr lang="en-US" sz="2400" b="1" dirty="0"/>
              <a:t>D</a:t>
            </a:r>
            <a:r>
              <a:rPr lang="el-GR" sz="2400" b="1" dirty="0"/>
              <a:t> </a:t>
            </a:r>
            <a:r>
              <a:rPr lang="en-US" sz="2400" b="1" dirty="0"/>
              <a:t>( </a:t>
            </a:r>
            <a:r>
              <a:rPr lang="el-GR" sz="2400" b="1" dirty="0"/>
              <a:t>πυρηνικοί υποδοχείς ρετινοϊκού οξέος</a:t>
            </a:r>
            <a:r>
              <a:rPr lang="en-US" sz="2400" b="1" dirty="0"/>
              <a:t>RAR</a:t>
            </a:r>
            <a:r>
              <a:rPr lang="el-GR" sz="2400" b="1" dirty="0"/>
              <a:t>, </a:t>
            </a:r>
            <a:r>
              <a:rPr lang="el-GR" sz="2400" b="1" dirty="0" err="1"/>
              <a:t>ρετινοειδούς</a:t>
            </a:r>
            <a:r>
              <a:rPr lang="el-GR" sz="2400" b="1" dirty="0"/>
              <a:t> Χ</a:t>
            </a:r>
            <a:r>
              <a:rPr lang="en-US" sz="2400" b="1" dirty="0"/>
              <a:t> RXR,</a:t>
            </a:r>
            <a:r>
              <a:rPr lang="el-GR" sz="2400" b="1" dirty="0"/>
              <a:t> δέσμευση από το </a:t>
            </a:r>
            <a:r>
              <a:rPr lang="en-US" sz="2400" b="1" dirty="0"/>
              <a:t>DNA. </a:t>
            </a:r>
            <a:r>
              <a:rPr lang="el-GR" sz="2400" b="1" dirty="0"/>
              <a:t>Μετασχηματισμός των «προδρόμων» ουσιών όπως </a:t>
            </a:r>
            <a:r>
              <a:rPr lang="el-GR" sz="2400" b="1" dirty="0" err="1"/>
              <a:t>ρετινόλη</a:t>
            </a:r>
            <a:r>
              <a:rPr lang="el-GR" sz="2400" b="1" dirty="0"/>
              <a:t>-</a:t>
            </a:r>
            <a:r>
              <a:rPr lang="el-GR" sz="2400" b="1" dirty="0" err="1"/>
              <a:t>ρετιναλδεϋδη</a:t>
            </a:r>
            <a:r>
              <a:rPr lang="en-US" sz="2400" b="1" dirty="0"/>
              <a:t>. </a:t>
            </a:r>
            <a:endParaRPr lang="el-GR" sz="2400" b="1" dirty="0"/>
          </a:p>
          <a:p>
            <a:pPr>
              <a:defRPr/>
            </a:pPr>
            <a:r>
              <a:rPr lang="el-GR" sz="2400" b="1" dirty="0"/>
              <a:t>Εκφράζονται οι υποδοχείς σε : επιδερμίδα, δερμίδα και εξαρτήματα (σμηγματογόνοι).</a:t>
            </a:r>
          </a:p>
          <a:p>
            <a:pPr>
              <a:defRPr/>
            </a:pPr>
            <a:r>
              <a:rPr lang="el-GR" sz="2400" b="1" dirty="0"/>
              <a:t>Παρουσιάζουν εκλεκτικότητα έναντι των ισομερών όπως των οξέων.</a:t>
            </a:r>
          </a:p>
          <a:p>
            <a:pPr>
              <a:defRPr/>
            </a:pPr>
            <a:r>
              <a:rPr lang="el-GR" sz="2400" b="1" dirty="0"/>
              <a:t>Τα συνθετικά ισομερή έχουν παρασκευαστεί ώστε να συνδέονται κατά προτίμηση είτε με τα </a:t>
            </a:r>
            <a:r>
              <a:rPr lang="en-US" sz="2400" b="1" dirty="0"/>
              <a:t>RAR </a:t>
            </a:r>
            <a:r>
              <a:rPr lang="el-GR" sz="2400" b="1" dirty="0" err="1"/>
              <a:t>α,β,γ</a:t>
            </a:r>
            <a:r>
              <a:rPr lang="el-GR" sz="2400" b="1" dirty="0"/>
              <a:t> </a:t>
            </a:r>
            <a:r>
              <a:rPr lang="en-US" sz="2400" b="1" dirty="0"/>
              <a:t> </a:t>
            </a:r>
            <a:r>
              <a:rPr lang="el-GR" sz="2400" b="1" dirty="0"/>
              <a:t>με τα </a:t>
            </a:r>
            <a:r>
              <a:rPr lang="en-US" sz="2400" b="1" dirty="0"/>
              <a:t>RXR </a:t>
            </a:r>
            <a:r>
              <a:rPr lang="el-GR" sz="2400" b="1" dirty="0"/>
              <a:t>ισομερή.</a:t>
            </a:r>
            <a:endParaRPr lang="en-US" sz="2400" b="1" dirty="0"/>
          </a:p>
          <a:p>
            <a:pPr>
              <a:defRPr/>
            </a:pPr>
            <a:r>
              <a:rPr lang="en-US" sz="2400" b="1" dirty="0"/>
              <a:t>CRBP (Cellular Retinol Binding Protein), CRABP (Cellular Retinoic Acid Binding Protein)</a:t>
            </a:r>
            <a:r>
              <a:rPr lang="el-GR" sz="2400" b="1" dirty="0"/>
              <a:t>, Πρωτεϊνικές </a:t>
            </a:r>
            <a:r>
              <a:rPr lang="el-GR" sz="2400" b="1" dirty="0" err="1"/>
              <a:t>Κινάσες</a:t>
            </a:r>
            <a:endParaRPr lang="el-GR" sz="2400" b="1" dirty="0"/>
          </a:p>
          <a:p>
            <a:pPr>
              <a:defRPr/>
            </a:pPr>
            <a:r>
              <a:rPr lang="el-GR" sz="2400" b="1" dirty="0"/>
              <a:t>Πρόδρομες ουσίες για να δράσουν όπως </a:t>
            </a:r>
            <a:r>
              <a:rPr lang="el-GR" sz="2400" b="1" dirty="0" err="1"/>
              <a:t>ρετινόλη</a:t>
            </a:r>
            <a:r>
              <a:rPr lang="el-GR" sz="2400" b="1" dirty="0"/>
              <a:t> και </a:t>
            </a:r>
            <a:r>
              <a:rPr lang="el-GR" sz="2400" b="1" dirty="0" err="1"/>
              <a:t>ρετιναλδεΰδη</a:t>
            </a:r>
            <a:r>
              <a:rPr lang="el-GR" sz="2400" b="1" dirty="0"/>
              <a:t> οι οποίοι δεν συνδέονται με υποδοχείς ασκούν την δράση τους μέσω της μετατροπής τους σε </a:t>
            </a:r>
            <a:r>
              <a:rPr lang="el-GR" sz="2400" b="1" dirty="0" err="1"/>
              <a:t>ρετινοϊκό</a:t>
            </a:r>
            <a:r>
              <a:rPr lang="el-GR" sz="2400" b="1" dirty="0"/>
              <a:t> οξύ.</a:t>
            </a:r>
          </a:p>
          <a:p>
            <a:pPr>
              <a:defRPr/>
            </a:pPr>
            <a:r>
              <a:rPr lang="el-GR" sz="2400" b="1" dirty="0"/>
              <a:t>Η </a:t>
            </a:r>
            <a:r>
              <a:rPr lang="el-GR" sz="2400" b="1" dirty="0" err="1"/>
              <a:t>τρετινοΐνη</a:t>
            </a:r>
            <a:r>
              <a:rPr lang="el-GR" sz="2400" b="1" dirty="0"/>
              <a:t> και η </a:t>
            </a:r>
            <a:r>
              <a:rPr lang="el-GR" sz="2400" b="1" dirty="0" err="1"/>
              <a:t>αδαπαλένη</a:t>
            </a:r>
            <a:r>
              <a:rPr lang="el-GR" sz="2400" b="1" dirty="0"/>
              <a:t> έχουν </a:t>
            </a:r>
            <a:r>
              <a:rPr lang="el-GR" sz="2400" b="1" dirty="0" err="1"/>
              <a:t>ανοσοτροποποιητική</a:t>
            </a:r>
            <a:r>
              <a:rPr lang="el-GR" sz="2400" b="1" dirty="0"/>
              <a:t> ικανότητα ελαττώνοντας την έκφραση του </a:t>
            </a:r>
            <a:r>
              <a:rPr lang="en-US" sz="2400" b="1" dirty="0"/>
              <a:t>Toll-like receptor TLR-2 </a:t>
            </a:r>
            <a:r>
              <a:rPr lang="el-GR" sz="2400" b="1" dirty="0"/>
              <a:t>και συνεπώς αντιφλεγμονώδεις ιδιότητες</a:t>
            </a:r>
          </a:p>
          <a:p>
            <a:pPr>
              <a:defRPr/>
            </a:pPr>
            <a:endParaRPr lang="el-GR" b="1" dirty="0"/>
          </a:p>
          <a:p>
            <a:pPr>
              <a:defRPr/>
            </a:pPr>
            <a:endParaRPr lang="el-GR" b="1" dirty="0"/>
          </a:p>
          <a:p>
            <a:pPr>
              <a:defRPr/>
            </a:pPr>
            <a:endParaRPr lang="el-GR" b="1" dirty="0"/>
          </a:p>
          <a:p>
            <a:pPr>
              <a:defRPr/>
            </a:pPr>
            <a:endParaRPr lang="el-GR" b="1" dirty="0"/>
          </a:p>
          <a:p>
            <a:pPr>
              <a:defRPr/>
            </a:pPr>
            <a:endParaRPr lang="el-GR" b="1" dirty="0"/>
          </a:p>
          <a:p>
            <a:pPr>
              <a:defRPr/>
            </a:pPr>
            <a:endParaRPr lang="el-GR" b="1" dirty="0"/>
          </a:p>
          <a:p>
            <a:pPr>
              <a:defRPr/>
            </a:pPr>
            <a:endParaRPr lang="el-GR" b="1" dirty="0"/>
          </a:p>
          <a:p>
            <a:pPr>
              <a:defRPr/>
            </a:pPr>
            <a:endParaRPr lang="el-GR" b="1"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normAutofit fontScale="92500" lnSpcReduction="20000"/>
          </a:bodyPr>
          <a:lstStyle/>
          <a:p>
            <a:pPr>
              <a:defRPr/>
            </a:pPr>
            <a:r>
              <a:rPr lang="el-GR" b="1" dirty="0"/>
              <a:t>ΦΑΡΜΑΚΟΛΟΓΙΚΗ ΔΡΑΣΗ </a:t>
            </a:r>
          </a:p>
          <a:p>
            <a:pPr algn="l"/>
            <a:r>
              <a:rPr lang="el-GR" b="1" dirty="0"/>
              <a:t>Ρυθμίζουν την διαφοροποίηση - κερατινοποίηση των κερατινοκυττάρων, επιδρούν στην λειτουργία των ινοβλαστών και ρυθμίζουν την ανοσολογική απάντηση των Τ-κυττάρων. Οδηγούν σε απολέπιση,  λέπτυνση της επιδερμίδας και διακόπτουν την ογκογένεση επιθηλιακών όγκων. </a:t>
            </a:r>
          </a:p>
          <a:p>
            <a:pPr algn="l"/>
            <a:r>
              <a:rPr lang="el-GR" b="1" dirty="0"/>
              <a:t>Εμβρυογένεση, Αναπαραγωγή, Οραση, Πολλαπλασιασμός κυττάρων, αλλαγή στα γονίδια, στον φαινότυπο, επαναφορά της φυσιολογίας</a:t>
            </a:r>
          </a:p>
          <a:p>
            <a:pPr>
              <a:defRPr/>
            </a:pPr>
            <a:r>
              <a:rPr lang="el-GR" b="1" dirty="0"/>
              <a:t>Ρύθμιση της </a:t>
            </a:r>
            <a:r>
              <a:rPr lang="el-GR" b="1" dirty="0" err="1"/>
              <a:t>κερατινοποιήσεως</a:t>
            </a:r>
            <a:r>
              <a:rPr lang="el-GR" b="1" dirty="0"/>
              <a:t>, Δέρμα </a:t>
            </a:r>
            <a:r>
              <a:rPr lang="el-GR" b="1" dirty="0" err="1"/>
              <a:t>γηρασμένο</a:t>
            </a:r>
            <a:r>
              <a:rPr lang="el-GR" b="1" dirty="0"/>
              <a:t>-πληγωμένο αύξηση παραγωγής </a:t>
            </a:r>
            <a:r>
              <a:rPr lang="el-GR" b="1" dirty="0" err="1"/>
              <a:t>γλυκοζαμινογλυκανών</a:t>
            </a:r>
            <a:r>
              <a:rPr lang="el-GR" b="1" dirty="0"/>
              <a:t> – κολλαγόνου, μείωση της </a:t>
            </a:r>
            <a:r>
              <a:rPr lang="el-GR" b="1" dirty="0" err="1"/>
              <a:t>τυροσινάσης</a:t>
            </a:r>
            <a:r>
              <a:rPr lang="el-GR" b="1" dirty="0"/>
              <a:t>-μελανίνης, μείωση πολλαπλασιασμού των κυττάρων των σμηγματογόνων αδένων, καταστολή παραγωγής σμήγματος(θεαματική δράση των </a:t>
            </a:r>
            <a:r>
              <a:rPr lang="el-GR" b="1" dirty="0" err="1"/>
              <a:t>ρετινοειδών</a:t>
            </a:r>
            <a:r>
              <a:rPr lang="el-GR" b="1" dirty="0"/>
              <a:t>, ειδικά το 13-</a:t>
            </a:r>
            <a:r>
              <a:rPr lang="en-US" b="1" dirty="0" err="1"/>
              <a:t>cis</a:t>
            </a:r>
            <a:r>
              <a:rPr lang="en-US" b="1" dirty="0"/>
              <a:t> </a:t>
            </a:r>
            <a:r>
              <a:rPr lang="el-GR" b="1" dirty="0" err="1"/>
              <a:t>ρετινοϊκό</a:t>
            </a:r>
            <a:r>
              <a:rPr lang="el-GR" b="1" dirty="0"/>
              <a:t> οξύ από του στόματος)</a:t>
            </a:r>
          </a:p>
          <a:p>
            <a:pPr>
              <a:defRPr/>
            </a:pPr>
            <a:r>
              <a:rPr lang="el-GR" b="1" dirty="0"/>
              <a:t>Αντιοξειδωτικά</a:t>
            </a:r>
          </a:p>
          <a:p>
            <a:pPr>
              <a:defRPr/>
            </a:pPr>
            <a:r>
              <a:rPr lang="el-GR" sz="3200" b="1" dirty="0"/>
              <a:t>ΦΑΡΜΑΚΟΚΙΝΗΤΙΚΗ</a:t>
            </a:r>
          </a:p>
          <a:p>
            <a:pPr>
              <a:defRPr/>
            </a:pPr>
            <a:r>
              <a:rPr lang="el-GR" b="1" dirty="0"/>
              <a:t>-ΣΥΝΔΕΣΗ ΣΤΟ ΠΛΑΣΜΑ</a:t>
            </a:r>
            <a:endParaRPr lang="en-US" b="1" dirty="0"/>
          </a:p>
          <a:p>
            <a:pPr>
              <a:defRPr/>
            </a:pPr>
            <a:r>
              <a:rPr lang="el-GR" b="1" dirty="0"/>
              <a:t>-Επηρεασμός από τροφές</a:t>
            </a:r>
          </a:p>
          <a:p>
            <a:pPr>
              <a:defRPr/>
            </a:pPr>
            <a:r>
              <a:rPr lang="el-GR" b="1" dirty="0"/>
              <a:t>-</a:t>
            </a:r>
            <a:r>
              <a:rPr lang="el-GR" b="1" dirty="0" err="1"/>
              <a:t>Γλυκουρονιδικά</a:t>
            </a:r>
            <a:r>
              <a:rPr lang="el-GR" b="1" dirty="0"/>
              <a:t> Παράγωγα</a:t>
            </a:r>
          </a:p>
          <a:p>
            <a:pPr>
              <a:defRPr/>
            </a:pPr>
            <a:r>
              <a:rPr lang="el-GR" b="1" dirty="0"/>
              <a:t>-</a:t>
            </a:r>
            <a:r>
              <a:rPr lang="el-GR" b="1" dirty="0" err="1"/>
              <a:t>Εντονος</a:t>
            </a:r>
            <a:r>
              <a:rPr lang="el-GR" b="1" dirty="0"/>
              <a:t> Μεταβολισμός</a:t>
            </a:r>
          </a:p>
          <a:p>
            <a:pPr>
              <a:defRPr/>
            </a:pPr>
            <a:r>
              <a:rPr lang="el-GR" b="1" dirty="0"/>
              <a:t>-Αποθήκευση κυρίως τα  </a:t>
            </a:r>
            <a:r>
              <a:rPr lang="el-GR" b="1" dirty="0" err="1"/>
              <a:t>πλεόν</a:t>
            </a:r>
            <a:r>
              <a:rPr lang="el-GR" b="1" dirty="0"/>
              <a:t> </a:t>
            </a:r>
            <a:r>
              <a:rPr lang="el-GR" b="1" dirty="0" err="1"/>
              <a:t>λιπόφιλα</a:t>
            </a:r>
            <a:r>
              <a:rPr lang="el-GR" b="1" dirty="0"/>
              <a:t> στον λιπώδη ιστό</a:t>
            </a:r>
          </a:p>
          <a:p>
            <a:pPr>
              <a:buNone/>
            </a:pP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378E-4E16-EFBC-6C4F-12244B80D7CC}"/>
              </a:ext>
            </a:extLst>
          </p:cNvPr>
          <p:cNvSpPr>
            <a:spLocks noGrp="1"/>
          </p:cNvSpPr>
          <p:nvPr>
            <p:ph type="title"/>
          </p:nvPr>
        </p:nvSpPr>
        <p:spPr>
          <a:xfrm>
            <a:off x="729018" y="1"/>
            <a:ext cx="10515600" cy="777922"/>
          </a:xfrm>
        </p:spPr>
        <p:txBody>
          <a:bodyPr/>
          <a:lstStyle/>
          <a:p>
            <a:pPr algn="ctr"/>
            <a:r>
              <a:rPr lang="el-GR" b="1" dirty="0"/>
              <a:t>ΣΗΜΑΝΤΙΚΕΣ ΔΡΑΣΕΙΣ ΡΕΤΙΝΟΕΙΔΩΝ </a:t>
            </a:r>
            <a:endParaRPr lang="en-US" b="1" dirty="0"/>
          </a:p>
        </p:txBody>
      </p:sp>
      <p:sp>
        <p:nvSpPr>
          <p:cNvPr id="3" name="Content Placeholder 2">
            <a:extLst>
              <a:ext uri="{FF2B5EF4-FFF2-40B4-BE49-F238E27FC236}">
                <a16:creationId xmlns:a16="http://schemas.microsoft.com/office/drawing/2014/main" id="{9C5A8294-D036-BD34-DB7E-77516ADBFC1C}"/>
              </a:ext>
            </a:extLst>
          </p:cNvPr>
          <p:cNvSpPr>
            <a:spLocks noGrp="1"/>
          </p:cNvSpPr>
          <p:nvPr>
            <p:ph idx="1"/>
          </p:nvPr>
        </p:nvSpPr>
        <p:spPr>
          <a:xfrm>
            <a:off x="0" y="559558"/>
            <a:ext cx="12192000" cy="6414448"/>
          </a:xfrm>
        </p:spPr>
        <p:txBody>
          <a:bodyPr/>
          <a:lstStyle/>
          <a:p>
            <a:pPr marL="0" indent="0">
              <a:buNone/>
            </a:pPr>
            <a:r>
              <a:rPr lang="el-GR" dirty="0">
                <a:latin typeface="Arial, Helvetica, sans-serif"/>
              </a:rPr>
              <a:t>1. Eπιδρούν στην ανάπτυξη των επιδερμιδικών κυττάρων και τη διαφοροποίηση.</a:t>
            </a:r>
            <a:br>
              <a:rPr lang="el-GR" dirty="0">
                <a:latin typeface="Arial, Helvetica, sans-serif"/>
              </a:rPr>
            </a:br>
            <a:r>
              <a:rPr lang="el-GR" dirty="0">
                <a:latin typeface="Arial, Helvetica, sans-serif"/>
              </a:rPr>
              <a:t>2. Προκαλούν καταστολή της παραγωγής σμήγματος και των επιδερμιδικών λιπιδίων.</a:t>
            </a:r>
            <a:br>
              <a:rPr lang="el-GR" dirty="0">
                <a:latin typeface="Arial, Helvetica, sans-serif"/>
              </a:rPr>
            </a:br>
            <a:r>
              <a:rPr lang="el-GR" dirty="0">
                <a:latin typeface="Arial, Helvetica, sans-serif"/>
              </a:rPr>
              <a:t>3. Aσκούν αντινεοπλασματική δράση δια προαγωγής της τελικής επιθηλιακής διαφοροποίησης και πρόκλησης απόπτωσης.</a:t>
            </a:r>
            <a:br>
              <a:rPr lang="el-GR" dirty="0">
                <a:latin typeface="Arial, Helvetica, sans-serif"/>
              </a:rPr>
            </a:br>
            <a:r>
              <a:rPr lang="el-GR" dirty="0">
                <a:latin typeface="Arial, Helvetica, sans-serif"/>
              </a:rPr>
              <a:t>4. Προάγουν τη σύνθεση κολλαγόνου και την αγγειογένεση, κυρίως από την τοπική χρήση.</a:t>
            </a:r>
            <a:br>
              <a:rPr lang="el-GR" dirty="0">
                <a:latin typeface="Arial, Helvetica, sans-serif"/>
              </a:rPr>
            </a:br>
            <a:r>
              <a:rPr lang="el-GR" dirty="0">
                <a:latin typeface="Arial, Helvetica, sans-serif"/>
              </a:rPr>
              <a:t>5. Aσκούν ανοσορυθμιστική δράση.</a:t>
            </a:r>
            <a:br>
              <a:rPr lang="el-GR" dirty="0">
                <a:latin typeface="Arial, Helvetica, sans-serif"/>
              </a:rPr>
            </a:br>
            <a:r>
              <a:rPr lang="el-GR" dirty="0">
                <a:latin typeface="Arial, Helvetica, sans-serif"/>
              </a:rPr>
              <a:t>6. Aσκούν αντιφλεγμονώδη δράση, δια αναστολής της δράσης των ουδετερόφιλων.</a:t>
            </a:r>
            <a:endParaRPr lang="en-US" dirty="0"/>
          </a:p>
        </p:txBody>
      </p:sp>
    </p:spTree>
    <p:extLst>
      <p:ext uri="{BB962C8B-B14F-4D97-AF65-F5344CB8AC3E}">
        <p14:creationId xmlns:p14="http://schemas.microsoft.com/office/powerpoint/2010/main" val="16815700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EFD3-4A26-2FBF-C497-B37C05EAE896}"/>
              </a:ext>
            </a:extLst>
          </p:cNvPr>
          <p:cNvSpPr>
            <a:spLocks noGrp="1"/>
          </p:cNvSpPr>
          <p:nvPr>
            <p:ph type="title"/>
          </p:nvPr>
        </p:nvSpPr>
        <p:spPr>
          <a:xfrm>
            <a:off x="838200" y="1"/>
            <a:ext cx="10515600" cy="1132764"/>
          </a:xfrm>
        </p:spPr>
        <p:txBody>
          <a:bodyPr>
            <a:normAutofit fontScale="90000"/>
          </a:bodyPr>
          <a:lstStyle/>
          <a:p>
            <a:r>
              <a:rPr lang="el-GR" dirty="0"/>
              <a:t>ΦΑΡΜΑΚΟΚΙΝΗΤΙΚΕΣ ΙΔΙΟΤΗΤΕΣ : ΠΑΡΑΔΕΙΓΜΑΤΑ</a:t>
            </a:r>
            <a:endParaRPr lang="en-US" dirty="0"/>
          </a:p>
        </p:txBody>
      </p:sp>
      <p:pic>
        <p:nvPicPr>
          <p:cNvPr id="1026" name="Picture 2">
            <a:extLst>
              <a:ext uri="{FF2B5EF4-FFF2-40B4-BE49-F238E27FC236}">
                <a16:creationId xmlns:a16="http://schemas.microsoft.com/office/drawing/2014/main" id="{9ABB9CA6-E42F-0EF4-888A-A50A6353E3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81050"/>
            <a:ext cx="12192000" cy="607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942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p:cNvSpPr>
            <a:spLocks noGrp="1" noRot="1" noChangeArrowheads="1"/>
          </p:cNvSpPr>
          <p:nvPr>
            <p:ph type="body" idx="1"/>
          </p:nvPr>
        </p:nvSpPr>
        <p:spPr>
          <a:xfrm>
            <a:off x="1524000" y="0"/>
            <a:ext cx="9144000" cy="6858000"/>
          </a:xfrm>
        </p:spPr>
        <p:txBody>
          <a:bodyPr>
            <a:normAutofit fontScale="62500" lnSpcReduction="20000"/>
          </a:bodyPr>
          <a:lstStyle/>
          <a:p>
            <a:pPr eaLnBrk="1" hangingPunct="1">
              <a:defRPr/>
            </a:pPr>
            <a:endParaRPr lang="el-GR" b="1" dirty="0"/>
          </a:p>
          <a:p>
            <a:pPr eaLnBrk="1" hangingPunct="1">
              <a:defRPr/>
            </a:pPr>
            <a:r>
              <a:rPr lang="el-GR" b="1" dirty="0"/>
              <a:t>ΤΟΠΙΚΑ </a:t>
            </a:r>
          </a:p>
          <a:p>
            <a:pPr eaLnBrk="1" hangingPunct="1">
              <a:buFont typeface="Wingdings" pitchFamily="2" charset="2"/>
              <a:buNone/>
              <a:defRPr/>
            </a:pPr>
            <a:r>
              <a:rPr lang="el-GR" b="1" dirty="0"/>
              <a:t>Ακμή-</a:t>
            </a:r>
            <a:r>
              <a:rPr lang="el-GR" b="1" dirty="0" err="1"/>
              <a:t>Φωτογήρανση</a:t>
            </a:r>
            <a:r>
              <a:rPr lang="el-GR" b="1" dirty="0"/>
              <a:t>-</a:t>
            </a:r>
            <a:r>
              <a:rPr lang="el-GR" b="1" dirty="0" err="1"/>
              <a:t>Υπερκερατώσεις</a:t>
            </a:r>
            <a:r>
              <a:rPr lang="el-GR" b="1" dirty="0"/>
              <a:t> – ορισμένα σε ροδόχρου νόσο-ψωρίαση</a:t>
            </a:r>
          </a:p>
          <a:p>
            <a:pPr eaLnBrk="1" hangingPunct="1">
              <a:buFont typeface="Wingdings" pitchFamily="2" charset="2"/>
              <a:buNone/>
              <a:defRPr/>
            </a:pPr>
            <a:r>
              <a:rPr lang="el-GR" b="1" dirty="0"/>
              <a:t>Ρετινόλη,Ρετιναλδεϋδη, Ρετινοϊκό Οξύ (τρετινοΐνη), 13-</a:t>
            </a:r>
            <a:r>
              <a:rPr lang="en-US" b="1" dirty="0" err="1"/>
              <a:t>cis</a:t>
            </a:r>
            <a:r>
              <a:rPr lang="el-GR" b="1" dirty="0"/>
              <a:t> </a:t>
            </a:r>
            <a:r>
              <a:rPr lang="el-GR" b="1" dirty="0" err="1"/>
              <a:t>Ρετινοϊκό</a:t>
            </a:r>
            <a:r>
              <a:rPr lang="el-GR" b="1" dirty="0"/>
              <a:t> οξύ (</a:t>
            </a:r>
            <a:r>
              <a:rPr lang="el-GR" b="1" dirty="0" err="1"/>
              <a:t>ισοτρετινοΐνη</a:t>
            </a:r>
            <a:r>
              <a:rPr lang="el-GR" b="1" dirty="0"/>
              <a:t>), 9-</a:t>
            </a:r>
            <a:r>
              <a:rPr lang="en-US" b="1" dirty="0" err="1"/>
              <a:t>cis</a:t>
            </a:r>
            <a:r>
              <a:rPr lang="en-US" b="1" dirty="0"/>
              <a:t> retinoic acid (</a:t>
            </a:r>
            <a:r>
              <a:rPr lang="el-GR" b="1" dirty="0"/>
              <a:t>2</a:t>
            </a:r>
            <a:r>
              <a:rPr lang="el-GR" b="1" baseline="30000" dirty="0"/>
              <a:t>ης</a:t>
            </a:r>
            <a:r>
              <a:rPr lang="el-GR" b="1" dirty="0"/>
              <a:t> γενεάς, </a:t>
            </a:r>
            <a:r>
              <a:rPr lang="en-US" b="1" dirty="0" err="1"/>
              <a:t>alitretinoin</a:t>
            </a:r>
            <a:r>
              <a:rPr lang="en-US" b="1" dirty="0"/>
              <a:t>)</a:t>
            </a:r>
            <a:r>
              <a:rPr lang="el-GR" b="1" dirty="0"/>
              <a:t> </a:t>
            </a:r>
            <a:r>
              <a:rPr lang="el-GR" b="1" dirty="0" err="1"/>
              <a:t>Ταζαροτένη</a:t>
            </a:r>
            <a:r>
              <a:rPr lang="el-GR" b="1" dirty="0"/>
              <a:t> (ψωρίαση), </a:t>
            </a:r>
            <a:r>
              <a:rPr lang="el-GR" b="1" dirty="0" err="1"/>
              <a:t>αδαπαλένη</a:t>
            </a:r>
            <a:r>
              <a:rPr lang="el-GR" b="1" dirty="0"/>
              <a:t> , </a:t>
            </a:r>
            <a:r>
              <a:rPr lang="el-GR" b="1" dirty="0" err="1"/>
              <a:t>μπεξαροτένη</a:t>
            </a:r>
            <a:r>
              <a:rPr lang="el-GR" b="1" dirty="0"/>
              <a:t> (3</a:t>
            </a:r>
            <a:r>
              <a:rPr lang="el-GR" b="1" baseline="30000" dirty="0"/>
              <a:t>ης</a:t>
            </a:r>
            <a:r>
              <a:rPr lang="el-GR" b="1" dirty="0"/>
              <a:t> γενεάς)</a:t>
            </a:r>
          </a:p>
          <a:p>
            <a:pPr eaLnBrk="1" hangingPunct="1">
              <a:buFont typeface="Wingdings" pitchFamily="2" charset="2"/>
              <a:buNone/>
              <a:defRPr/>
            </a:pPr>
            <a:r>
              <a:rPr lang="el-GR" b="1" dirty="0" err="1"/>
              <a:t>Φαγεσωρολυτική</a:t>
            </a:r>
            <a:r>
              <a:rPr lang="el-GR" b="1" dirty="0"/>
              <a:t> δράση όχι καταστολή της παραγωγής του σμήγματος ή δράση έναντι </a:t>
            </a:r>
            <a:r>
              <a:rPr lang="en-US" b="1" dirty="0" err="1"/>
              <a:t>Propionibacterium</a:t>
            </a:r>
            <a:r>
              <a:rPr lang="en-US" b="1" dirty="0"/>
              <a:t> acnes, </a:t>
            </a:r>
            <a:r>
              <a:rPr lang="el-GR" b="1" dirty="0"/>
              <a:t>εκτός της </a:t>
            </a:r>
            <a:r>
              <a:rPr lang="el-GR" b="1" dirty="0" err="1"/>
              <a:t>ρετιναλδεΰδης</a:t>
            </a:r>
            <a:r>
              <a:rPr lang="en-US" b="1" dirty="0"/>
              <a:t>) – </a:t>
            </a:r>
            <a:r>
              <a:rPr lang="el-GR" b="1" dirty="0" err="1"/>
              <a:t>Κερατολυτική</a:t>
            </a:r>
            <a:r>
              <a:rPr lang="el-GR" b="1" dirty="0"/>
              <a:t> Δράση</a:t>
            </a:r>
            <a:endParaRPr lang="en-US" b="1" dirty="0"/>
          </a:p>
          <a:p>
            <a:pPr eaLnBrk="1" hangingPunct="1">
              <a:buFont typeface="Wingdings" pitchFamily="2" charset="2"/>
              <a:buNone/>
              <a:defRPr/>
            </a:pPr>
            <a:r>
              <a:rPr lang="el-GR" b="1" dirty="0"/>
              <a:t>Συνδυασμένα με τοπικό αντιβιοτικό (</a:t>
            </a:r>
            <a:r>
              <a:rPr lang="el-GR" b="1" dirty="0" err="1"/>
              <a:t>κλινταμυκίνη</a:t>
            </a:r>
            <a:r>
              <a:rPr lang="el-GR" b="1" dirty="0"/>
              <a:t>, </a:t>
            </a:r>
            <a:r>
              <a:rPr lang="el-GR" b="1" dirty="0" err="1"/>
              <a:t>ερυθρομυκίνη</a:t>
            </a:r>
            <a:r>
              <a:rPr lang="el-GR" b="1" dirty="0"/>
              <a:t>) ή αντισηπτικό παράγοντα (υπεροξείδιο του </a:t>
            </a:r>
            <a:r>
              <a:rPr lang="el-GR" b="1" dirty="0" err="1"/>
              <a:t>βενζοϋλίου</a:t>
            </a:r>
            <a:r>
              <a:rPr lang="el-GR" b="1" dirty="0"/>
              <a:t>)</a:t>
            </a:r>
          </a:p>
          <a:p>
            <a:pPr eaLnBrk="1" hangingPunct="1">
              <a:defRPr/>
            </a:pPr>
            <a:r>
              <a:rPr lang="el-GR" b="1" dirty="0"/>
              <a:t>ΣΥΣΤΗΜΑΤΙΚΑ</a:t>
            </a:r>
          </a:p>
          <a:p>
            <a:pPr eaLnBrk="1" hangingPunct="1">
              <a:buFont typeface="Wingdings" pitchFamily="2" charset="2"/>
              <a:buNone/>
              <a:defRPr/>
            </a:pPr>
            <a:r>
              <a:rPr lang="el-GR" b="1" dirty="0"/>
              <a:t>Ακμή, Ψωρίαση, Κερατινοποίηση, Προκακοήθεις βλάβες, </a:t>
            </a:r>
            <a:r>
              <a:rPr lang="el-GR" sz="2700" b="1" dirty="0"/>
              <a:t>Δερματικά Λεμφώματα :</a:t>
            </a:r>
            <a:endParaRPr lang="en-US" sz="2700" b="1" dirty="0"/>
          </a:p>
          <a:p>
            <a:pPr marL="0" indent="0">
              <a:buNone/>
            </a:pPr>
            <a:r>
              <a:rPr lang="el-GR" sz="2700" b="1" dirty="0"/>
              <a:t>-ακιτρετίνη, αλιτρετινοΐνη, βηξαροτένιο, ισοτρετινοΐνη και τρετινοΐνη </a:t>
            </a:r>
          </a:p>
          <a:p>
            <a:pPr eaLnBrk="1" hangingPunct="1">
              <a:buFont typeface="Wingdings" pitchFamily="2" charset="2"/>
              <a:buNone/>
              <a:defRPr/>
            </a:pPr>
            <a:r>
              <a:rPr lang="el-GR" sz="2700" b="1" dirty="0"/>
              <a:t>-13-</a:t>
            </a:r>
            <a:r>
              <a:rPr lang="en-US" sz="2700" b="1" dirty="0"/>
              <a:t>cis-</a:t>
            </a:r>
            <a:r>
              <a:rPr lang="el-GR" sz="2700" b="1" dirty="0"/>
              <a:t>ρετινοϊκό οξύ ή Ισοτρετινοΐνη (δρα σε όλους τους αιτιολογικούς παράγοντες </a:t>
            </a:r>
            <a:r>
              <a:rPr lang="el-GR" b="1" dirty="0"/>
              <a:t>δηλαδή σμήγμα, φαγέσωρες, βακτήρια) και ροδόχρου νόσο</a:t>
            </a:r>
          </a:p>
          <a:p>
            <a:pPr eaLnBrk="1" hangingPunct="1">
              <a:buFont typeface="Wingdings" pitchFamily="2" charset="2"/>
              <a:buNone/>
              <a:defRPr/>
            </a:pPr>
            <a:r>
              <a:rPr lang="el-GR" b="1" dirty="0"/>
              <a:t>-Ακιτρετίνη (Ψωρίαση)</a:t>
            </a:r>
          </a:p>
          <a:p>
            <a:pPr eaLnBrk="1" hangingPunct="1">
              <a:buFont typeface="Wingdings" pitchFamily="2" charset="2"/>
              <a:buNone/>
              <a:defRPr/>
            </a:pPr>
            <a:r>
              <a:rPr lang="el-GR" b="1" dirty="0"/>
              <a:t>-Μπεξαροτένη : Λεμφώματα (επιδρούν στα Τ-κύτταρα)</a:t>
            </a:r>
          </a:p>
          <a:p>
            <a:pPr eaLnBrk="1" hangingPunct="1">
              <a:buFont typeface="Wingdings" pitchFamily="2" charset="2"/>
              <a:buNone/>
              <a:defRPr/>
            </a:pPr>
            <a:r>
              <a:rPr lang="el-GR" b="1" dirty="0"/>
              <a:t>Συνδυασμός με συστηματική αντιβίωση</a:t>
            </a:r>
          </a:p>
          <a:p>
            <a:pPr eaLnBrk="1" hangingPunct="1">
              <a:buFont typeface="Wingdings" pitchFamily="2" charset="2"/>
              <a:buNone/>
              <a:defRPr/>
            </a:pPr>
            <a:r>
              <a:rPr lang="el-GR" b="1" dirty="0"/>
              <a:t>Αργός Χρόνος Δράσεως (2-3 μήνες)</a:t>
            </a:r>
          </a:p>
          <a:p>
            <a:pPr eaLnBrk="1" hangingPunct="1">
              <a:defRPr/>
            </a:pPr>
            <a:r>
              <a:rPr lang="el-GR" sz="2400" b="1" dirty="0"/>
              <a:t>ΔΟΣΟΛΟΓΙΑ (τοπικά συνήθως νύκτα, εκτός της </a:t>
            </a:r>
            <a:r>
              <a:rPr lang="el-GR" sz="2400" b="1" dirty="0" err="1"/>
              <a:t>αλιτρετινοΐνης</a:t>
            </a:r>
            <a:r>
              <a:rPr lang="el-GR" sz="2400" b="1" dirty="0"/>
              <a:t> και </a:t>
            </a:r>
            <a:r>
              <a:rPr lang="el-GR" sz="2400" b="1" dirty="0" err="1"/>
              <a:t>μπεξαροτένης</a:t>
            </a:r>
            <a:r>
              <a:rPr lang="el-GR" sz="2400" b="1" dirty="0"/>
              <a:t>)</a:t>
            </a:r>
            <a:endParaRPr lang="en-US" sz="2400" b="1" dirty="0"/>
          </a:p>
          <a:p>
            <a:pPr eaLnBrk="1" hangingPunct="1">
              <a:defRPr/>
            </a:pPr>
            <a:r>
              <a:rPr lang="en-US" b="1" dirty="0"/>
              <a:t>A</a:t>
            </a:r>
            <a:r>
              <a:rPr lang="el-GR" b="1" dirty="0"/>
              <a:t>ΘΡΟΙΣΤΙΚΗ ΔΟΣΗ</a:t>
            </a:r>
          </a:p>
          <a:p>
            <a:pPr eaLnBrk="1" hangingPunct="1">
              <a:defRPr/>
            </a:pPr>
            <a:r>
              <a:rPr lang="el-GR" b="1" dirty="0"/>
              <a:t>ΣΥΝΔΥΑΣΤΙΚΗ ΔΡΑΣΗ </a:t>
            </a:r>
          </a:p>
          <a:p>
            <a:pPr eaLnBrk="1" hangingPunct="1">
              <a:defRPr/>
            </a:pPr>
            <a:r>
              <a:rPr lang="el-GR" b="1" dirty="0"/>
              <a:t>ΦΩΤΟΑΔΡΑΝΟΠΟΙΗΣΗ</a:t>
            </a:r>
            <a:endParaRPr lang="en-US" b="1" dirty="0"/>
          </a:p>
          <a:p>
            <a:pPr eaLnBrk="1" hangingPunct="1">
              <a:buFont typeface="Wingdings" pitchFamily="2" charset="2"/>
              <a:buNone/>
              <a:defRPr/>
            </a:pPr>
            <a:endParaRPr lang="el-GR" b="1" dirty="0"/>
          </a:p>
          <a:p>
            <a:pPr eaLnBrk="1" hangingPunct="1">
              <a:buFont typeface="Wingdings" pitchFamily="2" charset="2"/>
              <a:buNone/>
              <a:defRPr/>
            </a:pPr>
            <a:endParaRPr lang="el-GR" b="1" dirty="0"/>
          </a:p>
          <a:p>
            <a:pPr eaLnBrk="1" hangingPunct="1">
              <a:defRPr/>
            </a:pPr>
            <a:endParaRPr lang="el-GR" dirty="0"/>
          </a:p>
        </p:txBody>
      </p:sp>
    </p:spTree>
    <p:extLst>
      <p:ext uri="{BB962C8B-B14F-4D97-AF65-F5344CB8AC3E}">
        <p14:creationId xmlns:p14="http://schemas.microsoft.com/office/powerpoint/2010/main" val="10900473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lstStyle/>
          <a:p>
            <a:pPr>
              <a:defRPr/>
            </a:pPr>
            <a:r>
              <a:rPr lang="el-GR" b="1" dirty="0"/>
              <a:t>ΚΛΙΝΙΚΕΣ ΕΦΑΡΜΟΓΕΣ </a:t>
            </a:r>
          </a:p>
          <a:p>
            <a:pPr>
              <a:buNone/>
              <a:defRPr/>
            </a:pPr>
            <a:r>
              <a:rPr lang="el-GR" b="1" dirty="0"/>
              <a:t>-Ακμή (</a:t>
            </a:r>
            <a:r>
              <a:rPr lang="el-GR" b="1" dirty="0" err="1"/>
              <a:t>τρετινοϊνη</a:t>
            </a:r>
            <a:r>
              <a:rPr lang="el-GR" b="1" dirty="0"/>
              <a:t>, </a:t>
            </a:r>
            <a:r>
              <a:rPr lang="el-GR" b="1" dirty="0" err="1"/>
              <a:t>ισοτρετινοϊνη</a:t>
            </a:r>
            <a:r>
              <a:rPr lang="el-GR" b="1" dirty="0"/>
              <a:t>, </a:t>
            </a:r>
            <a:r>
              <a:rPr lang="el-GR" b="1" dirty="0" err="1"/>
              <a:t>αδαπαλένη</a:t>
            </a:r>
            <a:r>
              <a:rPr lang="el-GR" b="1" dirty="0"/>
              <a:t>)</a:t>
            </a:r>
          </a:p>
          <a:p>
            <a:pPr>
              <a:buNone/>
              <a:defRPr/>
            </a:pPr>
            <a:r>
              <a:rPr lang="el-GR" b="1" dirty="0"/>
              <a:t>-Ψωρίαση (ακιτρετίνη) + κορτικοστεροειδή τοπικά ή ανθραλίνη ή </a:t>
            </a:r>
            <a:r>
              <a:rPr lang="en-US" b="1" dirty="0"/>
              <a:t>PUVA</a:t>
            </a:r>
          </a:p>
          <a:p>
            <a:pPr>
              <a:buNone/>
              <a:defRPr/>
            </a:pPr>
            <a:r>
              <a:rPr lang="el-GR" b="1" dirty="0"/>
              <a:t> -Ιχθύαση (ακιτρετίνη ή αροτινοειδικός αιθυλεστέρας)</a:t>
            </a:r>
          </a:p>
          <a:p>
            <a:pPr>
              <a:buFontTx/>
              <a:buChar char="-"/>
              <a:defRPr/>
            </a:pPr>
            <a:r>
              <a:rPr lang="el-GR" b="1" dirty="0"/>
              <a:t>Καρκίνος (ισοτρετινοϊνη, ακιτρετίνη)</a:t>
            </a:r>
            <a:endParaRPr lang="en-US" b="1" dirty="0"/>
          </a:p>
          <a:p>
            <a:pPr>
              <a:buNone/>
              <a:defRPr/>
            </a:pPr>
            <a:r>
              <a:rPr lang="el-GR" b="1" dirty="0"/>
              <a:t>Προκακοήθης βλάβη από τον ιό της θηλωμάτωσης και τις ακτινικές υπερκερατώσεις</a:t>
            </a:r>
          </a:p>
          <a:p>
            <a:pPr>
              <a:buFontTx/>
              <a:buChar char="-"/>
              <a:defRPr/>
            </a:pPr>
            <a:r>
              <a:rPr lang="el-GR" b="1" dirty="0"/>
              <a:t>Φωτογήρανση (τρετινοΐνη)</a:t>
            </a:r>
          </a:p>
          <a:p>
            <a:pPr>
              <a:buFontTx/>
              <a:buChar char="-"/>
              <a:defRPr/>
            </a:pPr>
            <a:r>
              <a:rPr lang="el-GR" b="1" dirty="0" err="1"/>
              <a:t>Μέλασμα</a:t>
            </a:r>
            <a:r>
              <a:rPr lang="el-GR" b="1" dirty="0"/>
              <a:t> (</a:t>
            </a:r>
            <a:r>
              <a:rPr lang="el-GR" b="1" dirty="0" err="1"/>
              <a:t>τρετινοΐνη</a:t>
            </a:r>
            <a:r>
              <a:rPr lang="el-GR" b="1" dirty="0"/>
              <a:t>)</a:t>
            </a:r>
          </a:p>
          <a:p>
            <a:pPr>
              <a:buNone/>
            </a:pPr>
            <a:r>
              <a:rPr lang="el-GR" sz="1800" b="1" i="0" u="none" strike="noStrike" baseline="0" dirty="0">
                <a:solidFill>
                  <a:srgbClr val="000000"/>
                </a:solidFill>
                <a:latin typeface="Verdana" panose="020B0604030504040204" pitchFamily="34" charset="0"/>
              </a:rPr>
              <a:t>Η αλιτρετινοΐνη έχει επίσης λάβει άδεια κυκλοφορίας στο πλαίσιο κεντρικής διαδικασίας ως Panretin για τη θεραπεία των δερματικών βλαβών σε ασθενείς με σάρκωμα Καπόζι (μια μορφή καρκίνου του δέρματος) οι οποίοι πάσχουν από AIDS. Το βηξαροτένιο έχει λάβει άδεια κυκλοφορίας στο πλαίσιο κεντρικής διαδικασίας ως Targretin για τη θεραπεία του δερματικού λεμφώματος Τ-λεμφοκυττάρων (CTCL, σπάνιος καρκίνος του λεμφικού ιστού). </a:t>
            </a:r>
            <a:endParaRPr lang="en-US" b="1"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normAutofit fontScale="92500" lnSpcReduction="10000"/>
          </a:bodyPr>
          <a:lstStyle/>
          <a:p>
            <a:pPr algn="ctr">
              <a:buNone/>
              <a:defRPr/>
            </a:pPr>
            <a:r>
              <a:rPr lang="el-GR" sz="4400" b="1" dirty="0"/>
              <a:t>ΑΝΕΠΙΘΥΜΗΤΕΣ ΕΝΕΡΓΕΙΕΣ</a:t>
            </a:r>
          </a:p>
          <a:p>
            <a:pPr>
              <a:buNone/>
              <a:defRPr/>
            </a:pPr>
            <a:r>
              <a:rPr lang="el-GR" sz="4000" b="1" dirty="0"/>
              <a:t>Τερατογένεση (εγκυμοσύνη) , 3 χρόνια με την ασιτρετίνη</a:t>
            </a:r>
          </a:p>
          <a:p>
            <a:pPr>
              <a:buNone/>
              <a:defRPr/>
            </a:pPr>
            <a:r>
              <a:rPr lang="el-GR" sz="4000" b="1" dirty="0"/>
              <a:t>Βλεννογόνοι-Δέρμα</a:t>
            </a:r>
          </a:p>
          <a:p>
            <a:pPr>
              <a:buNone/>
              <a:defRPr/>
            </a:pPr>
            <a:r>
              <a:rPr lang="el-GR" sz="4000" b="1" dirty="0"/>
              <a:t>Κατάθλιψη</a:t>
            </a:r>
          </a:p>
          <a:p>
            <a:pPr>
              <a:buNone/>
              <a:defRPr/>
            </a:pPr>
            <a:r>
              <a:rPr lang="el-GR" sz="4000" b="1" dirty="0"/>
              <a:t>Ηπατοτοξικότητα</a:t>
            </a:r>
          </a:p>
          <a:p>
            <a:pPr>
              <a:buNone/>
              <a:defRPr/>
            </a:pPr>
            <a:r>
              <a:rPr lang="el-GR" sz="4000" b="1"/>
              <a:t>Μεταβολισμός Λιπιδίων (τριγλυκερίδια-χοληστερόλη)</a:t>
            </a:r>
            <a:endParaRPr lang="el-GR" sz="4000" b="1" dirty="0"/>
          </a:p>
          <a:p>
            <a:pPr>
              <a:buNone/>
              <a:defRPr/>
            </a:pPr>
            <a:r>
              <a:rPr lang="el-GR" sz="4000" b="1" dirty="0"/>
              <a:t>Η </a:t>
            </a:r>
            <a:r>
              <a:rPr lang="el-GR" sz="4000" b="1" dirty="0" err="1"/>
              <a:t>ισοτρετινοΐνη</a:t>
            </a:r>
            <a:r>
              <a:rPr lang="el-GR" sz="4000" b="1" dirty="0"/>
              <a:t> ύποπτη για απόπειρες αυτοκτονίας</a:t>
            </a:r>
          </a:p>
          <a:p>
            <a:pPr>
              <a:buNone/>
              <a:defRPr/>
            </a:pPr>
            <a:r>
              <a:rPr lang="el-GR" sz="4000" b="1" dirty="0" err="1"/>
              <a:t>Χειλίτιδα</a:t>
            </a:r>
            <a:r>
              <a:rPr lang="el-GR" sz="4000" b="1" dirty="0"/>
              <a:t>, ξηροστομία ξηροδερμία δερματίτιδα</a:t>
            </a:r>
          </a:p>
          <a:p>
            <a:pPr>
              <a:buNone/>
              <a:defRPr/>
            </a:pPr>
            <a:r>
              <a:rPr lang="el-GR" sz="4000" b="1" dirty="0"/>
              <a:t>Εκδηλώσεις από το ΚΝΣ - κεφαλαλγία</a:t>
            </a:r>
          </a:p>
          <a:p>
            <a:pPr>
              <a:buNone/>
              <a:defRPr/>
            </a:pPr>
            <a:r>
              <a:rPr lang="el-GR" sz="4000" b="1" dirty="0"/>
              <a:t>Τοπικά : ξηροδερμία, ερύθημα, απολέπιση,αλωπεκία, φωτοευαισθησία, τοπικός καύσος</a:t>
            </a:r>
          </a:p>
          <a:p>
            <a:pPr>
              <a:buNone/>
              <a:defRPr/>
            </a:pPr>
            <a:endParaRPr lang="el-GR" sz="4000" b="1" dirty="0"/>
          </a:p>
          <a:p>
            <a:pPr>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B38F-B71A-4671-AD34-EAD1E9A86744}"/>
              </a:ext>
            </a:extLst>
          </p:cNvPr>
          <p:cNvSpPr>
            <a:spLocks noGrp="1"/>
          </p:cNvSpPr>
          <p:nvPr>
            <p:ph type="ctrTitle"/>
          </p:nvPr>
        </p:nvSpPr>
        <p:spPr/>
        <p:txBody>
          <a:bodyPr/>
          <a:lstStyle/>
          <a:p>
            <a:r>
              <a:rPr lang="el-GR" dirty="0"/>
              <a:t>ΓΙΑΤΙ ΓΙΝΕΤΑΙ ΤΟ ΜΑΘΗΜΑ;</a:t>
            </a:r>
            <a:endParaRPr lang="en-US" dirty="0"/>
          </a:p>
        </p:txBody>
      </p:sp>
    </p:spTree>
    <p:extLst>
      <p:ext uri="{BB962C8B-B14F-4D97-AF65-F5344CB8AC3E}">
        <p14:creationId xmlns:p14="http://schemas.microsoft.com/office/powerpoint/2010/main" val="39691346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C9D6-8372-4DB4-91D9-7775D4BFC8C2}"/>
              </a:ext>
            </a:extLst>
          </p:cNvPr>
          <p:cNvSpPr>
            <a:spLocks noGrp="1"/>
          </p:cNvSpPr>
          <p:nvPr>
            <p:ph type="title"/>
          </p:nvPr>
        </p:nvSpPr>
        <p:spPr>
          <a:xfrm>
            <a:off x="838200" y="0"/>
            <a:ext cx="10515600" cy="1166192"/>
          </a:xfrm>
        </p:spPr>
        <p:txBody>
          <a:bodyPr/>
          <a:lstStyle/>
          <a:p>
            <a:pPr algn="ctr"/>
            <a:r>
              <a:rPr lang="el-GR" b="1" dirty="0"/>
              <a:t>ΑΝΤΕΝΔΕΙΞΕΙΣ</a:t>
            </a:r>
            <a:endParaRPr lang="en-US" b="1" dirty="0"/>
          </a:p>
        </p:txBody>
      </p:sp>
      <p:sp>
        <p:nvSpPr>
          <p:cNvPr id="3" name="Content Placeholder 2">
            <a:extLst>
              <a:ext uri="{FF2B5EF4-FFF2-40B4-BE49-F238E27FC236}">
                <a16:creationId xmlns:a16="http://schemas.microsoft.com/office/drawing/2014/main" id="{7502AECE-1A46-44A6-830F-73BAB4230FBD}"/>
              </a:ext>
            </a:extLst>
          </p:cNvPr>
          <p:cNvSpPr>
            <a:spLocks noGrp="1"/>
          </p:cNvSpPr>
          <p:nvPr>
            <p:ph idx="1"/>
          </p:nvPr>
        </p:nvSpPr>
        <p:spPr>
          <a:xfrm>
            <a:off x="0" y="728870"/>
            <a:ext cx="12192000" cy="6129130"/>
          </a:xfrm>
        </p:spPr>
        <p:txBody>
          <a:bodyPr>
            <a:normAutofit/>
          </a:bodyPr>
          <a:lstStyle/>
          <a:p>
            <a:r>
              <a:rPr lang="el-GR" dirty="0"/>
              <a:t>ΕΓΚΥΟΙ</a:t>
            </a:r>
          </a:p>
          <a:p>
            <a:r>
              <a:rPr lang="el-GR" dirty="0"/>
              <a:t>ΗΠΑΤΙΚΕΣ ΑΝΩΜΑΛΙΕΣ – ΜΗ ΚΑΝΟΝΙΚΟΣ ΜΕΤΑΒΟΛΙΣΜΟΣ ΛΙΠΙΔΙΩΝ- ΜΗ ΡΥΘΜΙΖΟΜΕΝΟΣ ΔΙΑΒΗΤΗΣ ΜΕ ΥΨΗΛΑ ΕΠΙΠΕΔΑ ΓΛΥΚΟΖΗΣ</a:t>
            </a:r>
          </a:p>
          <a:p>
            <a:endParaRPr lang="el-GR" dirty="0"/>
          </a:p>
          <a:p>
            <a:pPr marL="0" indent="0">
              <a:buNone/>
            </a:pPr>
            <a:r>
              <a:rPr lang="el-GR" dirty="0"/>
              <a:t>						</a:t>
            </a:r>
            <a:r>
              <a:rPr lang="el-GR" b="1" dirty="0"/>
              <a:t>ΠΡΟΣΟΧΗ </a:t>
            </a:r>
            <a:endParaRPr lang="el-GR" dirty="0"/>
          </a:p>
          <a:p>
            <a:pPr marL="0" indent="0">
              <a:buNone/>
            </a:pPr>
            <a:r>
              <a:rPr lang="el-GR" dirty="0"/>
              <a:t>ΔΟΚΙΜΗ ΑΛΛΩΝ ΘΕΡΑΠΕΙΩΝ ΠΡΙΝ ΤΗΝ ΚΑΤΑΦΥΓΗ ΣΕ ΡΗΤΙΝΟΕΙΔΗ</a:t>
            </a:r>
          </a:p>
          <a:p>
            <a:pPr marL="0" indent="0" algn="ctr">
              <a:buNone/>
            </a:pPr>
            <a:r>
              <a:rPr lang="el-GR" b="1" dirty="0"/>
              <a:t>ΠΡΟΦΥΛΑΞΕΙΣ</a:t>
            </a:r>
          </a:p>
          <a:p>
            <a:pPr marL="0" indent="0">
              <a:buNone/>
            </a:pPr>
            <a:r>
              <a:rPr lang="el-GR" dirty="0"/>
              <a:t>ΔΟΚΙΜΑΣΙΑ ΕΓΚΥΜΟΣΥΝΗΣ ΠΡΙΝ ΤΗΝ ΕΝΑΡΞΗ ΤΗΣ ΘΕΡΑΠΕΙΑΣ</a:t>
            </a:r>
          </a:p>
          <a:p>
            <a:pPr marL="0" indent="0">
              <a:buNone/>
            </a:pPr>
            <a:r>
              <a:rPr lang="el-GR" dirty="0"/>
              <a:t>ΤΑΚΤΙΚΕΣ ΗΠΑΤΙΚΕΣ ΔΟΚΙΜΑΣΙΕΣ</a:t>
            </a:r>
          </a:p>
          <a:p>
            <a:pPr marL="0" indent="0" algn="ctr">
              <a:buNone/>
            </a:pPr>
            <a:r>
              <a:rPr lang="el-GR" dirty="0">
                <a:latin typeface="Arial, Helvetica, sans-serif"/>
              </a:rPr>
              <a:t>.</a:t>
            </a:r>
            <a:br>
              <a:rPr lang="el-GR" dirty="0">
                <a:latin typeface="Arial, Helvetica, sans-serif"/>
              </a:rPr>
            </a:br>
            <a:endParaRPr lang="en-US" dirty="0"/>
          </a:p>
        </p:txBody>
      </p:sp>
    </p:spTree>
    <p:extLst>
      <p:ext uri="{BB962C8B-B14F-4D97-AF65-F5344CB8AC3E}">
        <p14:creationId xmlns:p14="http://schemas.microsoft.com/office/powerpoint/2010/main" val="22864758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4917-1F14-97E3-6DAA-1645676646DA}"/>
              </a:ext>
            </a:extLst>
          </p:cNvPr>
          <p:cNvSpPr>
            <a:spLocks noGrp="1"/>
          </p:cNvSpPr>
          <p:nvPr>
            <p:ph type="title"/>
          </p:nvPr>
        </p:nvSpPr>
        <p:spPr>
          <a:xfrm>
            <a:off x="838200" y="1"/>
            <a:ext cx="10515600" cy="681036"/>
          </a:xfrm>
        </p:spPr>
        <p:txBody>
          <a:bodyPr>
            <a:normAutofit fontScale="90000"/>
          </a:bodyPr>
          <a:lstStyle/>
          <a:p>
            <a:pPr algn="ctr"/>
            <a:r>
              <a:rPr lang="el-GR" b="1" dirty="0"/>
              <a:t>ΑΛΛΗΛΕΠΙΔΡΑΣΕΙΣ</a:t>
            </a:r>
            <a:endParaRPr lang="en-US" b="1" dirty="0"/>
          </a:p>
        </p:txBody>
      </p:sp>
      <p:sp>
        <p:nvSpPr>
          <p:cNvPr id="3" name="Content Placeholder 2">
            <a:extLst>
              <a:ext uri="{FF2B5EF4-FFF2-40B4-BE49-F238E27FC236}">
                <a16:creationId xmlns:a16="http://schemas.microsoft.com/office/drawing/2014/main" id="{F7ABD979-D002-2C0C-47CD-BFEAD6FA8CFA}"/>
              </a:ext>
            </a:extLst>
          </p:cNvPr>
          <p:cNvSpPr>
            <a:spLocks noGrp="1"/>
          </p:cNvSpPr>
          <p:nvPr>
            <p:ph idx="1"/>
          </p:nvPr>
        </p:nvSpPr>
        <p:spPr>
          <a:xfrm>
            <a:off x="0" y="450376"/>
            <a:ext cx="12192000" cy="6407623"/>
          </a:xfrm>
        </p:spPr>
        <p:txBody>
          <a:bodyPr/>
          <a:lstStyle/>
          <a:p>
            <a:pPr marL="0" indent="0">
              <a:buNone/>
            </a:pPr>
            <a:r>
              <a:rPr lang="el-GR" dirty="0">
                <a:latin typeface="Arial, Helvetica, sans-serif"/>
              </a:rPr>
              <a:t>Αποφυγή παράλληλης χορήγησης ισοτρετινοΐνης με ορισμένα αντιβιοτικά όπως τετρακυκλίνες, μονοκυκλίνες, ερυθρομυκίνη, λόγω τάσης αύξησης της ενδοκρανιακής πίεσης. </a:t>
            </a:r>
          </a:p>
          <a:p>
            <a:pPr marL="0" indent="0">
              <a:buNone/>
            </a:pPr>
            <a:r>
              <a:rPr lang="el-GR" dirty="0">
                <a:latin typeface="Arial, Helvetica, sans-serif"/>
              </a:rPr>
              <a:t>Aποφεύγεται η σύγχρονη χορήγηση βιταμίνης A (υπερβιταμίνωση A), αντιεπιληπτικών (ιδιαίτερα καρβαζεπίνης), βαρβιτουρικών, κετοκοναζόλης, φαινυντοΐνης, κορτικοστεροειδών, ινσουλίνης. </a:t>
            </a:r>
          </a:p>
          <a:p>
            <a:pPr marL="0" indent="0">
              <a:buNone/>
            </a:pPr>
            <a:r>
              <a:rPr lang="el-GR">
                <a:latin typeface="Arial, Helvetica, sans-serif"/>
              </a:rPr>
              <a:t>Αποφεύγεται </a:t>
            </a:r>
            <a:r>
              <a:rPr lang="el-GR" dirty="0">
                <a:latin typeface="Arial, Helvetica, sans-serif"/>
              </a:rPr>
              <a:t>η σύγχρονη χορήγηση ασιτρεσίνης με αλκοόλη για τον κίνδυνο μετατροπής της σε ετρετινάτη. H δε παράλληλη χορήγηση με μεθοτρεξάτη ή κυκλοσπορίνη έχει αποδειχθεί ότι αυξάνει τα επίπεδα του φαρμάκου στο πλάσμα.</a:t>
            </a:r>
            <a:br>
              <a:rPr lang="el-GR" dirty="0">
                <a:latin typeface="Arial, Helvetica, sans-serif"/>
              </a:rPr>
            </a:br>
            <a:endParaRPr lang="en-US" dirty="0"/>
          </a:p>
        </p:txBody>
      </p:sp>
    </p:spTree>
    <p:extLst>
      <p:ext uri="{BB962C8B-B14F-4D97-AF65-F5344CB8AC3E}">
        <p14:creationId xmlns:p14="http://schemas.microsoft.com/office/powerpoint/2010/main" val="42325778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3616-2C96-802B-1DBC-B0A03FB5521A}"/>
              </a:ext>
            </a:extLst>
          </p:cNvPr>
          <p:cNvSpPr>
            <a:spLocks noGrp="1"/>
          </p:cNvSpPr>
          <p:nvPr>
            <p:ph type="title"/>
          </p:nvPr>
        </p:nvSpPr>
        <p:spPr>
          <a:xfrm>
            <a:off x="729018" y="0"/>
            <a:ext cx="10515600" cy="681037"/>
          </a:xfrm>
        </p:spPr>
        <p:txBody>
          <a:bodyPr>
            <a:normAutofit fontScale="90000"/>
          </a:bodyPr>
          <a:lstStyle/>
          <a:p>
            <a:pPr algn="ctr"/>
            <a:r>
              <a:rPr lang="el-GR" b="1" dirty="0"/>
              <a:t>ΙΣΟΤΡΕΤΙΝΟΙΝΗ</a:t>
            </a:r>
            <a:endParaRPr lang="en-US" b="1" dirty="0"/>
          </a:p>
        </p:txBody>
      </p:sp>
      <p:sp>
        <p:nvSpPr>
          <p:cNvPr id="3" name="Content Placeholder 2">
            <a:extLst>
              <a:ext uri="{FF2B5EF4-FFF2-40B4-BE49-F238E27FC236}">
                <a16:creationId xmlns:a16="http://schemas.microsoft.com/office/drawing/2014/main" id="{425C8B66-99E1-08DF-9362-C2B6C3A21786}"/>
              </a:ext>
            </a:extLst>
          </p:cNvPr>
          <p:cNvSpPr>
            <a:spLocks noGrp="1"/>
          </p:cNvSpPr>
          <p:nvPr>
            <p:ph idx="1"/>
          </p:nvPr>
        </p:nvSpPr>
        <p:spPr>
          <a:xfrm>
            <a:off x="-109182" y="436728"/>
            <a:ext cx="12301182" cy="6421272"/>
          </a:xfrm>
        </p:spPr>
        <p:txBody>
          <a:bodyPr/>
          <a:lstStyle/>
          <a:p>
            <a:pPr marL="0" indent="0">
              <a:buNone/>
            </a:pPr>
            <a:r>
              <a:rPr lang="el-GR" dirty="0"/>
              <a:t>Αποτελεί το κύριο Φάρμακο για διάφορες μορφές  Ακμής</a:t>
            </a:r>
          </a:p>
          <a:p>
            <a:pPr marL="0" indent="0">
              <a:buNone/>
            </a:pPr>
            <a:r>
              <a:rPr lang="el-GR" dirty="0"/>
              <a:t>Χρησιμοποιείται επίσης σε λειχήνες και μαζί με ιντερφερόνη στο μελάνωμα </a:t>
            </a:r>
          </a:p>
          <a:p>
            <a:pPr marL="0" indent="0">
              <a:buNone/>
            </a:pPr>
            <a:r>
              <a:rPr lang="el-GR" dirty="0"/>
              <a:t>ΔΡΑΣΗ: </a:t>
            </a:r>
          </a:p>
          <a:p>
            <a:pPr marL="0" indent="0">
              <a:buNone/>
            </a:pPr>
            <a:r>
              <a:rPr lang="el-GR" dirty="0">
                <a:latin typeface="Arial, Helvetica, sans-serif"/>
              </a:rPr>
              <a:t>1.Σμηγματοκατασταλτική (μείωση των σμηγματογόνων αδένων &gt; 90%, ξεκινάει μετά τον 1</a:t>
            </a:r>
            <a:r>
              <a:rPr lang="el-GR" baseline="30000" dirty="0">
                <a:latin typeface="Arial, Helvetica, sans-serif"/>
              </a:rPr>
              <a:t>ο</a:t>
            </a:r>
            <a:r>
              <a:rPr lang="el-GR" dirty="0">
                <a:latin typeface="Arial, Helvetica, sans-serif"/>
              </a:rPr>
              <a:t> μήνα θεραπείας)</a:t>
            </a:r>
            <a:br>
              <a:rPr lang="el-GR" dirty="0">
                <a:latin typeface="Arial, Helvetica, sans-serif"/>
              </a:rPr>
            </a:br>
            <a:r>
              <a:rPr lang="el-GR" dirty="0">
                <a:latin typeface="Arial, Helvetica, sans-serif"/>
              </a:rPr>
              <a:t>2. Kερατολυτική </a:t>
            </a:r>
            <a:br>
              <a:rPr lang="el-GR" dirty="0">
                <a:latin typeface="Arial, Helvetica, sans-serif"/>
              </a:rPr>
            </a:br>
            <a:r>
              <a:rPr lang="el-GR" dirty="0">
                <a:latin typeface="Arial, Helvetica, sans-serif"/>
              </a:rPr>
              <a:t>3. Aναστολή του εποικισμού του </a:t>
            </a:r>
            <a:r>
              <a:rPr lang="en-US" i="1" dirty="0" err="1">
                <a:latin typeface="Arial, Helvetica, sans-serif"/>
              </a:rPr>
              <a:t>cutibacterium</a:t>
            </a:r>
            <a:r>
              <a:rPr lang="en-US" i="1" dirty="0">
                <a:latin typeface="Arial, Helvetica, sans-serif"/>
              </a:rPr>
              <a:t> acnes</a:t>
            </a:r>
            <a:r>
              <a:rPr lang="el-GR" i="1" dirty="0">
                <a:latin typeface="Arial, Helvetica, sans-serif"/>
              </a:rPr>
              <a:t> λόγω</a:t>
            </a:r>
            <a:r>
              <a:rPr lang="el-GR" dirty="0">
                <a:latin typeface="Arial, Helvetica, sans-serif"/>
              </a:rPr>
              <a:t> μεταβολής του μικροκλίματος της χλωρίδας.</a:t>
            </a:r>
            <a:br>
              <a:rPr lang="el-GR" dirty="0">
                <a:latin typeface="Arial, Helvetica, sans-serif"/>
              </a:rPr>
            </a:br>
            <a:r>
              <a:rPr lang="el-GR" dirty="0">
                <a:latin typeface="Arial, Helvetica, sans-serif"/>
              </a:rPr>
              <a:t>4. Aντιφλεγμονώδης</a:t>
            </a:r>
          </a:p>
          <a:p>
            <a:pPr marL="0" indent="0">
              <a:buNone/>
            </a:pPr>
            <a:r>
              <a:rPr lang="el-GR" dirty="0"/>
              <a:t>ΔΟΣΗ</a:t>
            </a:r>
          </a:p>
          <a:p>
            <a:pPr marL="0" indent="0">
              <a:buNone/>
            </a:pPr>
            <a:r>
              <a:rPr lang="el-GR" dirty="0">
                <a:latin typeface="Arial, Helvetica, sans-serif"/>
              </a:rPr>
              <a:t>Η θεραπεία της ακμής η δόση κυμαίνεται από 0,5-1 mg/kg/ημ., τουλάχιστον επί 6 μήνες (16-30 εβδομάδες), με συνολική δόση 120 mg/kgr.</a:t>
            </a:r>
          </a:p>
          <a:p>
            <a:pPr marL="0" indent="0">
              <a:buNone/>
            </a:pPr>
            <a:r>
              <a:rPr lang="el-GR" dirty="0">
                <a:latin typeface="Arial, Helvetica, sans-serif"/>
              </a:rPr>
              <a:t>ΑΠΟΤΕΛΕΣΜΑΤΙΚΟΤΗΤΑ</a:t>
            </a:r>
          </a:p>
          <a:p>
            <a:pPr marL="0" indent="0">
              <a:buNone/>
            </a:pPr>
            <a:r>
              <a:rPr lang="el-GR" dirty="0">
                <a:latin typeface="Arial, Helvetica, sans-serif"/>
              </a:rPr>
              <a:t>99% μείωση της νόσου στο τέλος της θεραπείας! </a:t>
            </a:r>
            <a:endParaRPr lang="en-US" dirty="0"/>
          </a:p>
        </p:txBody>
      </p:sp>
    </p:spTree>
    <p:extLst>
      <p:ext uri="{BB962C8B-B14F-4D97-AF65-F5344CB8AC3E}">
        <p14:creationId xmlns:p14="http://schemas.microsoft.com/office/powerpoint/2010/main" val="34422959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8ABC-4257-FF4F-D7F4-18EE514E5C9E}"/>
              </a:ext>
            </a:extLst>
          </p:cNvPr>
          <p:cNvSpPr>
            <a:spLocks noGrp="1"/>
          </p:cNvSpPr>
          <p:nvPr>
            <p:ph type="title"/>
          </p:nvPr>
        </p:nvSpPr>
        <p:spPr>
          <a:xfrm>
            <a:off x="838200" y="1"/>
            <a:ext cx="10515600" cy="805218"/>
          </a:xfrm>
        </p:spPr>
        <p:txBody>
          <a:bodyPr/>
          <a:lstStyle/>
          <a:p>
            <a:pPr algn="ctr"/>
            <a:r>
              <a:rPr lang="el-GR" dirty="0"/>
              <a:t>ΑΣΙΤΡΕΤΙΝΗ</a:t>
            </a:r>
            <a:endParaRPr lang="en-US" dirty="0"/>
          </a:p>
        </p:txBody>
      </p:sp>
      <p:sp>
        <p:nvSpPr>
          <p:cNvPr id="3" name="Content Placeholder 2">
            <a:extLst>
              <a:ext uri="{FF2B5EF4-FFF2-40B4-BE49-F238E27FC236}">
                <a16:creationId xmlns:a16="http://schemas.microsoft.com/office/drawing/2014/main" id="{B39613E7-AAB0-B0F3-8167-7EC19CD97D1C}"/>
              </a:ext>
            </a:extLst>
          </p:cNvPr>
          <p:cNvSpPr>
            <a:spLocks noGrp="1"/>
          </p:cNvSpPr>
          <p:nvPr>
            <p:ph idx="1"/>
          </p:nvPr>
        </p:nvSpPr>
        <p:spPr>
          <a:xfrm>
            <a:off x="0" y="805218"/>
            <a:ext cx="12192000" cy="6052781"/>
          </a:xfrm>
        </p:spPr>
        <p:txBody>
          <a:bodyPr>
            <a:normAutofit fontScale="92500" lnSpcReduction="10000"/>
          </a:bodyPr>
          <a:lstStyle/>
          <a:p>
            <a:pPr marL="0" indent="0">
              <a:buNone/>
            </a:pPr>
            <a:r>
              <a:rPr lang="el-GR" dirty="0"/>
              <a:t>ΚΑΤ’ΕΞΟΧΗΝ ΣΤΗΝ ΨΩΡΙΑΣΗ</a:t>
            </a:r>
          </a:p>
          <a:p>
            <a:pPr marL="0" indent="0">
              <a:buNone/>
            </a:pPr>
            <a:r>
              <a:rPr lang="el-GR" dirty="0"/>
              <a:t>ΔΡΑΣΗ</a:t>
            </a:r>
          </a:p>
          <a:p>
            <a:pPr marL="0" indent="0">
              <a:buNone/>
            </a:pPr>
            <a:r>
              <a:rPr lang="el-GR" dirty="0">
                <a:latin typeface="Arial, Helvetica, sans-serif"/>
              </a:rPr>
              <a:t>1.Διάφορες μορφές ψωρίασης: α) φλυκταινώδης (παλαμών - πελμάτων - γενικευμένη), β) ερυθροδερμική μορφή ψωρίασης, γ) ψωρίαση - HIV λοίμωξη, δ) ψωρίαση κατά πλάκας (Πίνακας 3).</a:t>
            </a:r>
            <a:br>
              <a:rPr lang="el-GR" dirty="0">
                <a:latin typeface="Arial, Helvetica, sans-serif"/>
              </a:rPr>
            </a:br>
            <a:r>
              <a:rPr lang="el-GR" dirty="0">
                <a:latin typeface="Arial, Helvetica, sans-serif"/>
              </a:rPr>
              <a:t>2. Nοσήματα κερατινοποίησης, γενοδερματοπάθειες, ιχθυάσεις, νόσος Darier, μελαγχρωματικό ξηρόδερμα.</a:t>
            </a:r>
            <a:br>
              <a:rPr lang="el-GR" dirty="0">
                <a:latin typeface="Arial, Helvetica, sans-serif"/>
              </a:rPr>
            </a:br>
            <a:r>
              <a:rPr lang="el-GR" dirty="0">
                <a:latin typeface="Arial, Helvetica, sans-serif"/>
              </a:rPr>
              <a:t>3. Προκαρκινωματώδεις δερματικές αλλοιώσεις, ακτινικές υπερκερατώσεις, σύνδρομο του βασικοκυτταρικού σπίλου, λευκοπλακία και κερατοακάνθωμα.</a:t>
            </a:r>
            <a:br>
              <a:rPr lang="el-GR" dirty="0">
                <a:latin typeface="Arial, Helvetica, sans-serif"/>
              </a:rPr>
            </a:br>
            <a:r>
              <a:rPr lang="el-GR" dirty="0">
                <a:latin typeface="Arial, Helvetica, sans-serif"/>
              </a:rPr>
              <a:t>4. Nεοπλάσματα, δερματικό T λέμφωμα, λευχαιμίες</a:t>
            </a:r>
          </a:p>
          <a:p>
            <a:pPr marL="0" indent="0">
              <a:buNone/>
            </a:pPr>
            <a:r>
              <a:rPr lang="el-GR" dirty="0">
                <a:latin typeface="Arial, Helvetica, sans-serif"/>
              </a:rPr>
              <a:t>ΣΥΝΔΥΑΣΜΟΙ</a:t>
            </a:r>
          </a:p>
          <a:p>
            <a:pPr marL="0" indent="0">
              <a:buNone/>
            </a:pPr>
            <a:r>
              <a:rPr lang="el-GR" dirty="0">
                <a:latin typeface="Arial, Helvetica, sans-serif"/>
              </a:rPr>
              <a:t>Eπειδή πλήρης κάθαρση των βλαβών παρατηρείται περίπου στο 30-40% των περιστατικών, τουλάχιστον μετά από 3 μήνες θεραπείας συνιστάται ορισμένες φορές η συνδυασμένη μορφή θεραπείας η οποία αφορά την τοπική θεραπεία με καλσιποτριόλη ή κορτικοστεροειδή ή τη συστηματική θεραπεία με PUVA (Re-PUVA). Στην αρθροπαθητική μορφή ψωρίασης μπορεί να δοθεί και μικρή δόση μεθοτρεξάτης </a:t>
            </a:r>
            <a:endParaRPr lang="en-US" dirty="0"/>
          </a:p>
        </p:txBody>
      </p:sp>
    </p:spTree>
    <p:extLst>
      <p:ext uri="{BB962C8B-B14F-4D97-AF65-F5344CB8AC3E}">
        <p14:creationId xmlns:p14="http://schemas.microsoft.com/office/powerpoint/2010/main" val="2892421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4F0F8-1E6A-03F6-BD23-1CC796AA4BC9}"/>
              </a:ext>
            </a:extLst>
          </p:cNvPr>
          <p:cNvSpPr>
            <a:spLocks noGrp="1"/>
          </p:cNvSpPr>
          <p:nvPr>
            <p:ph type="title"/>
          </p:nvPr>
        </p:nvSpPr>
        <p:spPr/>
        <p:txBody>
          <a:bodyPr/>
          <a:lstStyle/>
          <a:p>
            <a:pPr algn="ctr"/>
            <a:r>
              <a:rPr lang="el-GR" dirty="0"/>
              <a:t>Νόσος </a:t>
            </a:r>
            <a:r>
              <a:rPr lang="en-US" dirty="0"/>
              <a:t>Darier</a:t>
            </a:r>
          </a:p>
        </p:txBody>
      </p:sp>
      <p:pic>
        <p:nvPicPr>
          <p:cNvPr id="5" name="Content Placeholder 4" descr="A close up of a person's skin&#10;&#10;Description automatically generated with medium confidence">
            <a:extLst>
              <a:ext uri="{FF2B5EF4-FFF2-40B4-BE49-F238E27FC236}">
                <a16:creationId xmlns:a16="http://schemas.microsoft.com/office/drawing/2014/main" id="{FE69F58F-F6B9-5DBA-9BF1-842D09C495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686" y="1690688"/>
            <a:ext cx="9875520" cy="4963329"/>
          </a:xfrm>
        </p:spPr>
      </p:pic>
    </p:spTree>
    <p:extLst>
      <p:ext uri="{BB962C8B-B14F-4D97-AF65-F5344CB8AC3E}">
        <p14:creationId xmlns:p14="http://schemas.microsoft.com/office/powerpoint/2010/main" val="15706677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15B-ECF9-61DD-8AC4-4408E519B632}"/>
              </a:ext>
            </a:extLst>
          </p:cNvPr>
          <p:cNvSpPr>
            <a:spLocks noGrp="1"/>
          </p:cNvSpPr>
          <p:nvPr>
            <p:ph type="title"/>
          </p:nvPr>
        </p:nvSpPr>
        <p:spPr>
          <a:xfrm>
            <a:off x="838200" y="18256"/>
            <a:ext cx="10515600" cy="662782"/>
          </a:xfrm>
        </p:spPr>
        <p:txBody>
          <a:bodyPr>
            <a:normAutofit fontScale="90000"/>
          </a:bodyPr>
          <a:lstStyle/>
          <a:p>
            <a:pPr algn="ctr"/>
            <a:r>
              <a:rPr lang="el-GR" dirty="0"/>
              <a:t>ΤΟΠΙΚΕΣ ΜΟΡΦΕΣ</a:t>
            </a:r>
            <a:endParaRPr lang="en-US" dirty="0"/>
          </a:p>
        </p:txBody>
      </p:sp>
      <p:sp>
        <p:nvSpPr>
          <p:cNvPr id="3" name="Content Placeholder 2">
            <a:extLst>
              <a:ext uri="{FF2B5EF4-FFF2-40B4-BE49-F238E27FC236}">
                <a16:creationId xmlns:a16="http://schemas.microsoft.com/office/drawing/2014/main" id="{55CA854C-B6D6-1EC6-0E52-9E54F5C4CC53}"/>
              </a:ext>
            </a:extLst>
          </p:cNvPr>
          <p:cNvSpPr>
            <a:spLocks noGrp="1"/>
          </p:cNvSpPr>
          <p:nvPr>
            <p:ph idx="1"/>
          </p:nvPr>
        </p:nvSpPr>
        <p:spPr>
          <a:xfrm>
            <a:off x="0" y="559558"/>
            <a:ext cx="12192000" cy="6298442"/>
          </a:xfrm>
        </p:spPr>
        <p:txBody>
          <a:bodyPr/>
          <a:lstStyle/>
          <a:p>
            <a:r>
              <a:rPr lang="el-GR" dirty="0">
                <a:latin typeface="Arial, Helvetica, sans-serif"/>
              </a:rPr>
              <a:t>Bασική ένδειξη αποτελεί η χρήση τους στην ακμή και το φωτογηρασμένο δέρμα. Kύριοι εκπρόσωποι είναι η τρετινοΐνη 0,025% σε μορφή γέλης, η ρετιναλδεΰδη και η ανταπαλένη 0,1% ως γέλη. Bελτίωση παρατηρείται μετά από 12 εβδομάδες.</a:t>
            </a:r>
            <a:br>
              <a:rPr lang="el-GR" dirty="0">
                <a:latin typeface="Arial, Helvetica, sans-serif"/>
              </a:rPr>
            </a:br>
            <a:r>
              <a:rPr lang="el-GR" dirty="0">
                <a:latin typeface="Arial, Helvetica, sans-serif"/>
              </a:rPr>
              <a:t>Η ταζαροτένη αποτελεί το μοναδικό ρετινοειδές το οποίο χρησιμοποιείται στην ψωρίαση.</a:t>
            </a:r>
            <a:endParaRPr lang="en-US" dirty="0"/>
          </a:p>
        </p:txBody>
      </p:sp>
    </p:spTree>
    <p:extLst>
      <p:ext uri="{BB962C8B-B14F-4D97-AF65-F5344CB8AC3E}">
        <p14:creationId xmlns:p14="http://schemas.microsoft.com/office/powerpoint/2010/main" val="21941441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ADF3-5D41-2260-CB40-66248927BE85}"/>
              </a:ext>
            </a:extLst>
          </p:cNvPr>
          <p:cNvSpPr>
            <a:spLocks noGrp="1"/>
          </p:cNvSpPr>
          <p:nvPr>
            <p:ph type="title"/>
          </p:nvPr>
        </p:nvSpPr>
        <p:spPr>
          <a:xfrm>
            <a:off x="838200" y="18256"/>
            <a:ext cx="10515600" cy="856388"/>
          </a:xfrm>
        </p:spPr>
        <p:txBody>
          <a:bodyPr/>
          <a:lstStyle/>
          <a:p>
            <a:pPr algn="ctr"/>
            <a:r>
              <a:rPr lang="el-GR" b="1" dirty="0"/>
              <a:t>ΚΟΡΤΙΚΟΣΤΕΡΟΕΙΔΗ</a:t>
            </a:r>
            <a:endParaRPr lang="en-US" b="1" dirty="0"/>
          </a:p>
        </p:txBody>
      </p:sp>
      <p:sp>
        <p:nvSpPr>
          <p:cNvPr id="3" name="Content Placeholder 2">
            <a:extLst>
              <a:ext uri="{FF2B5EF4-FFF2-40B4-BE49-F238E27FC236}">
                <a16:creationId xmlns:a16="http://schemas.microsoft.com/office/drawing/2014/main" id="{00F8650C-C787-2D20-B810-0D1D2C8D9C25}"/>
              </a:ext>
            </a:extLst>
          </p:cNvPr>
          <p:cNvSpPr>
            <a:spLocks noGrp="1"/>
          </p:cNvSpPr>
          <p:nvPr>
            <p:ph idx="1"/>
          </p:nvPr>
        </p:nvSpPr>
        <p:spPr>
          <a:xfrm>
            <a:off x="0" y="622852"/>
            <a:ext cx="12192000" cy="6374296"/>
          </a:xfrm>
        </p:spPr>
        <p:txBody>
          <a:bodyPr/>
          <a:lstStyle/>
          <a:p>
            <a:pPr marL="0" indent="0">
              <a:buNone/>
            </a:pPr>
            <a:r>
              <a:rPr lang="el-GR" dirty="0"/>
              <a:t>Τα </a:t>
            </a:r>
            <a:r>
              <a:rPr lang="el-GR" b="1" dirty="0"/>
              <a:t>κορτικοστεροειδή</a:t>
            </a:r>
            <a:r>
              <a:rPr lang="el-GR" dirty="0"/>
              <a:t> ή </a:t>
            </a:r>
            <a:r>
              <a:rPr lang="el-GR" b="1" dirty="0"/>
              <a:t>κορτικοειδή</a:t>
            </a:r>
            <a:r>
              <a:rPr lang="el-GR" dirty="0"/>
              <a:t> είναι μία τάξη χημικών ενώσεων που περιλαμβάνει τις </a:t>
            </a:r>
            <a:r>
              <a:rPr lang="el-GR" dirty="0">
                <a:hlinkClick r:id="rId2" tooltip="Στεροειδείς ορμόνες (δεν έχει γραφτεί ακόμα)">
                  <a:extLst>
                    <a:ext uri="{A12FA001-AC4F-418D-AE19-62706E023703}">
                      <ahyp:hlinkClr xmlns:ahyp="http://schemas.microsoft.com/office/drawing/2018/hyperlinkcolor" val="tx"/>
                    </a:ext>
                  </a:extLst>
                </a:hlinkClick>
              </a:rPr>
              <a:t>στεροειδείς</a:t>
            </a:r>
            <a:r>
              <a:rPr lang="el-GR" dirty="0"/>
              <a:t> </a:t>
            </a:r>
            <a:r>
              <a:rPr lang="el-GR" dirty="0">
                <a:hlinkClick r:id="rId3" tooltip="Ορμόνη">
                  <a:extLst>
                    <a:ext uri="{A12FA001-AC4F-418D-AE19-62706E023703}">
                      <ahyp:hlinkClr xmlns:ahyp="http://schemas.microsoft.com/office/drawing/2018/hyperlinkcolor" val="tx"/>
                    </a:ext>
                  </a:extLst>
                </a:hlinkClick>
              </a:rPr>
              <a:t>ορμόνες</a:t>
            </a:r>
            <a:r>
              <a:rPr lang="el-GR" dirty="0"/>
              <a:t> που παράγονται με φυσικό τρόπο στον </a:t>
            </a:r>
            <a:r>
              <a:rPr lang="el-GR" dirty="0">
                <a:hlinkClick r:id="rId4" tooltip="Φλοιός των επινεφριδίων (δεν έχει γραφτεί ακόμα)">
                  <a:extLst>
                    <a:ext uri="{A12FA001-AC4F-418D-AE19-62706E023703}">
                      <ahyp:hlinkClr xmlns:ahyp="http://schemas.microsoft.com/office/drawing/2018/hyperlinkcolor" val="tx"/>
                    </a:ext>
                  </a:extLst>
                </a:hlinkClick>
              </a:rPr>
              <a:t>φλοιό των επινεφριδίων</a:t>
            </a:r>
            <a:r>
              <a:rPr lang="el-GR" dirty="0"/>
              <a:t> του ανθρώπου από την χοληστερόλη</a:t>
            </a:r>
          </a:p>
          <a:p>
            <a:r>
              <a:rPr lang="el-GR" dirty="0"/>
              <a:t>Τα κορτικοστεροειδή εμπλέκονται σε ένα ευρύ φάσμα </a:t>
            </a:r>
            <a:r>
              <a:rPr lang="el-GR" dirty="0">
                <a:hlinkClick r:id="rId5" tooltip="Φυσιολογία">
                  <a:extLst>
                    <a:ext uri="{A12FA001-AC4F-418D-AE19-62706E023703}">
                      <ahyp:hlinkClr xmlns:ahyp="http://schemas.microsoft.com/office/drawing/2018/hyperlinkcolor" val="tx"/>
                    </a:ext>
                  </a:extLst>
                </a:hlinkClick>
              </a:rPr>
              <a:t>φυσιολογικών</a:t>
            </a:r>
            <a:r>
              <a:rPr lang="el-GR" dirty="0"/>
              <a:t> διεργασιών, όπως την απόκριση στο </a:t>
            </a:r>
            <a:r>
              <a:rPr lang="el-GR" dirty="0">
                <a:hlinkClick r:id="rId6" tooltip="Στρες">
                  <a:extLst>
                    <a:ext uri="{A12FA001-AC4F-418D-AE19-62706E023703}">
                      <ahyp:hlinkClr xmlns:ahyp="http://schemas.microsoft.com/office/drawing/2018/hyperlinkcolor" val="tx"/>
                    </a:ext>
                  </a:extLst>
                </a:hlinkClick>
              </a:rPr>
              <a:t>στρες</a:t>
            </a:r>
            <a:r>
              <a:rPr lang="el-GR" dirty="0"/>
              <a:t>, στο </a:t>
            </a:r>
            <a:r>
              <a:rPr lang="el-GR" dirty="0">
                <a:hlinkClick r:id="rId7" tooltip="Ανοσοποιητικό σύστημα">
                  <a:extLst>
                    <a:ext uri="{A12FA001-AC4F-418D-AE19-62706E023703}">
                      <ahyp:hlinkClr xmlns:ahyp="http://schemas.microsoft.com/office/drawing/2018/hyperlinkcolor" val="tx"/>
                    </a:ext>
                  </a:extLst>
                </a:hlinkClick>
              </a:rPr>
              <a:t>ανοσοποιητικό σύστημα</a:t>
            </a:r>
            <a:r>
              <a:rPr lang="el-GR" dirty="0"/>
              <a:t> και στη ρύθμιση των </a:t>
            </a:r>
            <a:r>
              <a:rPr lang="el-GR" dirty="0">
                <a:hlinkClick r:id="rId8" tooltip="Φλεγμονή">
                  <a:extLst>
                    <a:ext uri="{A12FA001-AC4F-418D-AE19-62706E023703}">
                      <ahyp:hlinkClr xmlns:ahyp="http://schemas.microsoft.com/office/drawing/2018/hyperlinkcolor" val="tx"/>
                    </a:ext>
                  </a:extLst>
                </a:hlinkClick>
              </a:rPr>
              <a:t>φλεγμονών</a:t>
            </a:r>
            <a:r>
              <a:rPr lang="el-GR" dirty="0"/>
              <a:t>, τον </a:t>
            </a:r>
            <a:r>
              <a:rPr lang="el-GR" dirty="0">
                <a:hlinkClick r:id="rId9" tooltip="Μεταβολισμός">
                  <a:extLst>
                    <a:ext uri="{A12FA001-AC4F-418D-AE19-62706E023703}">
                      <ahyp:hlinkClr xmlns:ahyp="http://schemas.microsoft.com/office/drawing/2018/hyperlinkcolor" val="tx"/>
                    </a:ext>
                  </a:extLst>
                </a:hlinkClick>
              </a:rPr>
              <a:t>μεταβολισμό</a:t>
            </a:r>
            <a:r>
              <a:rPr lang="el-GR" dirty="0"/>
              <a:t> των </a:t>
            </a:r>
            <a:r>
              <a:rPr lang="el-GR" dirty="0">
                <a:hlinkClick r:id="rId10" tooltip="Υδατάνθρακες">
                  <a:extLst>
                    <a:ext uri="{A12FA001-AC4F-418D-AE19-62706E023703}">
                      <ahyp:hlinkClr xmlns:ahyp="http://schemas.microsoft.com/office/drawing/2018/hyperlinkcolor" val="tx"/>
                    </a:ext>
                  </a:extLst>
                </a:hlinkClick>
              </a:rPr>
              <a:t>υδατανθράκων</a:t>
            </a:r>
            <a:r>
              <a:rPr lang="el-GR" dirty="0"/>
              <a:t>, τον </a:t>
            </a:r>
            <a:r>
              <a:rPr lang="el-GR" dirty="0">
                <a:hlinkClick r:id="rId11" tooltip="Καταβολισμός">
                  <a:extLst>
                    <a:ext uri="{A12FA001-AC4F-418D-AE19-62706E023703}">
                      <ahyp:hlinkClr xmlns:ahyp="http://schemas.microsoft.com/office/drawing/2018/hyperlinkcolor" val="tx"/>
                    </a:ext>
                  </a:extLst>
                </a:hlinkClick>
              </a:rPr>
              <a:t>καταβολισμό</a:t>
            </a:r>
            <a:r>
              <a:rPr lang="el-GR" dirty="0"/>
              <a:t> των </a:t>
            </a:r>
            <a:r>
              <a:rPr lang="el-GR" dirty="0">
                <a:hlinkClick r:id="rId12" tooltip="Πρωτεΐνη">
                  <a:extLst>
                    <a:ext uri="{A12FA001-AC4F-418D-AE19-62706E023703}">
                      <ahyp:hlinkClr xmlns:ahyp="http://schemas.microsoft.com/office/drawing/2018/hyperlinkcolor" val="tx"/>
                    </a:ext>
                  </a:extLst>
                </a:hlinkClick>
              </a:rPr>
              <a:t>πρωτεϊνών</a:t>
            </a:r>
            <a:r>
              <a:rPr lang="el-GR" dirty="0"/>
              <a:t>, τη ρύθμιση των επιπέδων των </a:t>
            </a:r>
            <a:r>
              <a:rPr lang="el-GR" dirty="0">
                <a:hlinkClick r:id="rId13" tooltip="Ηλεκτρολύτης">
                  <a:extLst>
                    <a:ext uri="{A12FA001-AC4F-418D-AE19-62706E023703}">
                      <ahyp:hlinkClr xmlns:ahyp="http://schemas.microsoft.com/office/drawing/2018/hyperlinkcolor" val="tx"/>
                    </a:ext>
                  </a:extLst>
                </a:hlinkClick>
              </a:rPr>
              <a:t>ηλεκτρολυτών</a:t>
            </a:r>
            <a:r>
              <a:rPr lang="el-GR" dirty="0"/>
              <a:t> στο αίμα και τη συμπεριφορά. Διακρίνονται σε δύο κατηγορίες: </a:t>
            </a:r>
          </a:p>
          <a:p>
            <a:pPr>
              <a:buFont typeface="Arial" panose="020B0604020202020204" pitchFamily="34" charset="0"/>
              <a:buChar char="•"/>
            </a:pPr>
            <a:r>
              <a:rPr lang="el-GR" dirty="0"/>
              <a:t>Τα </a:t>
            </a:r>
            <a:r>
              <a:rPr lang="el-GR" b="1" dirty="0">
                <a:hlinkClick r:id="rId14" tooltip="Γλυκοκορτικοειδή">
                  <a:extLst>
                    <a:ext uri="{A12FA001-AC4F-418D-AE19-62706E023703}">
                      <ahyp:hlinkClr xmlns:ahyp="http://schemas.microsoft.com/office/drawing/2018/hyperlinkcolor" val="tx"/>
                    </a:ext>
                  </a:extLst>
                </a:hlinkClick>
              </a:rPr>
              <a:t>γλυκοκορτικοειδή</a:t>
            </a:r>
            <a:r>
              <a:rPr lang="el-GR" dirty="0"/>
              <a:t>, όπως η </a:t>
            </a:r>
            <a:r>
              <a:rPr lang="el-GR" dirty="0">
                <a:hlinkClick r:id="rId15" tooltip="Κορτιζόλη">
                  <a:extLst>
                    <a:ext uri="{A12FA001-AC4F-418D-AE19-62706E023703}">
                      <ahyp:hlinkClr xmlns:ahyp="http://schemas.microsoft.com/office/drawing/2018/hyperlinkcolor" val="tx"/>
                    </a:ext>
                  </a:extLst>
                </a:hlinkClick>
              </a:rPr>
              <a:t>κορτιζόλη</a:t>
            </a:r>
            <a:r>
              <a:rPr lang="el-GR" dirty="0"/>
              <a:t>, ελέγχουν τον μεταβολισμό των υδατανθράκων, των λιπών και των πρωτεϊνών, ενώ ασκούν αντιφλεγμονώδη δράση αποτρέποντας την απελευθέρωση </a:t>
            </a:r>
            <a:r>
              <a:rPr lang="el-GR" dirty="0">
                <a:hlinkClick r:id="rId16" tooltip="Φωσφολιπίδια">
                  <a:extLst>
                    <a:ext uri="{A12FA001-AC4F-418D-AE19-62706E023703}">
                      <ahyp:hlinkClr xmlns:ahyp="http://schemas.microsoft.com/office/drawing/2018/hyperlinkcolor" val="tx"/>
                    </a:ext>
                  </a:extLst>
                </a:hlinkClick>
              </a:rPr>
              <a:t>φωσφολιπιδίων</a:t>
            </a:r>
            <a:r>
              <a:rPr lang="el-GR" dirty="0"/>
              <a:t>, μειώνοντας τη δράση των </a:t>
            </a:r>
            <a:r>
              <a:rPr lang="el-GR" dirty="0">
                <a:hlinkClick r:id="rId17" tooltip="Ηωσινόφιλα">
                  <a:extLst>
                    <a:ext uri="{A12FA001-AC4F-418D-AE19-62706E023703}">
                      <ahyp:hlinkClr xmlns:ahyp="http://schemas.microsoft.com/office/drawing/2018/hyperlinkcolor" val="tx"/>
                    </a:ext>
                  </a:extLst>
                </a:hlinkClick>
              </a:rPr>
              <a:t>ηωσινόφιλων</a:t>
            </a:r>
            <a:r>
              <a:rPr lang="el-GR" dirty="0"/>
              <a:t> κλπ..</a:t>
            </a:r>
          </a:p>
          <a:p>
            <a:pPr>
              <a:buFont typeface="Arial" panose="020B0604020202020204" pitchFamily="34" charset="0"/>
              <a:buChar char="•"/>
            </a:pPr>
            <a:r>
              <a:rPr lang="el-GR" dirty="0"/>
              <a:t>Τα </a:t>
            </a:r>
            <a:r>
              <a:rPr lang="el-GR" b="1" dirty="0">
                <a:hlinkClick r:id="rId18" tooltip="Αλατοκορτικοειδή (δεν έχει γραφτεί ακόμα)">
                  <a:extLst>
                    <a:ext uri="{A12FA001-AC4F-418D-AE19-62706E023703}">
                      <ahyp:hlinkClr xmlns:ahyp="http://schemas.microsoft.com/office/drawing/2018/hyperlinkcolor" val="tx"/>
                    </a:ext>
                  </a:extLst>
                </a:hlinkClick>
              </a:rPr>
              <a:t>αλατοκορτικοειδή</a:t>
            </a:r>
            <a:r>
              <a:rPr lang="el-GR" dirty="0"/>
              <a:t> (mineralcorticoids), όπως η </a:t>
            </a:r>
            <a:r>
              <a:rPr lang="el-GR" dirty="0">
                <a:hlinkClick r:id="rId19" tooltip="Αλδοστερόνη">
                  <a:extLst>
                    <a:ext uri="{A12FA001-AC4F-418D-AE19-62706E023703}">
                      <ahyp:hlinkClr xmlns:ahyp="http://schemas.microsoft.com/office/drawing/2018/hyperlinkcolor" val="tx"/>
                    </a:ext>
                  </a:extLst>
                </a:hlinkClick>
              </a:rPr>
              <a:t>αλδοστερόνη</a:t>
            </a:r>
            <a:r>
              <a:rPr lang="el-GR" dirty="0"/>
              <a:t>, ελέγχουν τα επίπεδα των ηλεκτρολυτών και του νερού, κυρίως προκαλώντας την κατακράτηση νατρίου στα </a:t>
            </a:r>
            <a:r>
              <a:rPr lang="el-GR" dirty="0">
                <a:hlinkClick r:id="rId20" tooltip="Νεφρό">
                  <a:extLst>
                    <a:ext uri="{A12FA001-AC4F-418D-AE19-62706E023703}">
                      <ahyp:hlinkClr xmlns:ahyp="http://schemas.microsoft.com/office/drawing/2018/hyperlinkcolor" val="tx"/>
                    </a:ext>
                  </a:extLst>
                </a:hlinkClick>
              </a:rPr>
              <a:t>νεφρά</a:t>
            </a:r>
            <a:r>
              <a:rPr lang="el-GR" dirty="0"/>
              <a:t>.</a:t>
            </a:r>
          </a:p>
          <a:p>
            <a:pPr marL="0" indent="0">
              <a:buNone/>
            </a:pPr>
            <a:endParaRPr lang="en-US" dirty="0"/>
          </a:p>
        </p:txBody>
      </p:sp>
    </p:spTree>
    <p:extLst>
      <p:ext uri="{BB962C8B-B14F-4D97-AF65-F5344CB8AC3E}">
        <p14:creationId xmlns:p14="http://schemas.microsoft.com/office/powerpoint/2010/main" val="40675194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12800" y="1"/>
            <a:ext cx="10363200" cy="1086677"/>
          </a:xfrm>
        </p:spPr>
        <p:txBody>
          <a:bodyPr>
            <a:normAutofit/>
          </a:bodyPr>
          <a:lstStyle/>
          <a:p>
            <a:r>
              <a:rPr lang="el-GR" sz="4000" b="1" dirty="0"/>
              <a:t>ΚΟΡΤΙΚΟΣΤΕΡΟΕΙΔΗ - ΤΟΠΙΚΑ ΚΟΡΤΙΚΟΣΤΕΡΟΕΙΔΗ</a:t>
            </a:r>
            <a:endParaRPr lang="en-US" sz="4000" b="1" dirty="0"/>
          </a:p>
        </p:txBody>
      </p:sp>
      <p:sp>
        <p:nvSpPr>
          <p:cNvPr id="3" name="2 - Υπότιτλος"/>
          <p:cNvSpPr>
            <a:spLocks noGrp="1"/>
          </p:cNvSpPr>
          <p:nvPr>
            <p:ph type="subTitle" idx="1"/>
          </p:nvPr>
        </p:nvSpPr>
        <p:spPr>
          <a:xfrm>
            <a:off x="0" y="990600"/>
            <a:ext cx="12192000" cy="5867400"/>
          </a:xfrm>
        </p:spPr>
        <p:txBody>
          <a:bodyPr>
            <a:normAutofit lnSpcReduction="10000"/>
          </a:bodyPr>
          <a:lstStyle/>
          <a:p>
            <a:pPr algn="l"/>
            <a:r>
              <a:rPr lang="el-GR" dirty="0"/>
              <a:t>Το 1951 ευρέθη η πρώτη θετική δράση τους στις δερματοπάθειες</a:t>
            </a:r>
            <a:endParaRPr lang="el-GR" dirty="0">
              <a:solidFill>
                <a:schemeClr val="tx1"/>
              </a:solidFill>
            </a:endParaRPr>
          </a:p>
          <a:p>
            <a:pPr algn="l"/>
            <a:r>
              <a:rPr lang="el-GR" dirty="0">
                <a:solidFill>
                  <a:schemeClr val="tx1"/>
                </a:solidFill>
              </a:rPr>
              <a:t>Ανοσοκατασταλτικά-αντιφλεγμονώδη</a:t>
            </a:r>
          </a:p>
          <a:p>
            <a:pPr algn="l"/>
            <a:r>
              <a:rPr lang="el-GR" dirty="0">
                <a:solidFill>
                  <a:schemeClr val="tx1"/>
                </a:solidFill>
              </a:rPr>
              <a:t>«Αγία Κορτιζόνη» σύμφωνα με τους δερματολόγους</a:t>
            </a:r>
            <a:endParaRPr lang="en-US" dirty="0">
              <a:solidFill>
                <a:schemeClr val="tx1"/>
              </a:solidFill>
            </a:endParaRPr>
          </a:p>
          <a:p>
            <a:pPr algn="l"/>
            <a:r>
              <a:rPr lang="el-GR" dirty="0">
                <a:solidFill>
                  <a:schemeClr val="tx1"/>
                </a:solidFill>
              </a:rPr>
              <a:t>Παράγονται φυσιολογικά στα επινεφρίδια με 3 μηχανισμούς : </a:t>
            </a:r>
          </a:p>
          <a:p>
            <a:pPr algn="l"/>
            <a:r>
              <a:rPr lang="el-GR" dirty="0"/>
              <a:t>1. Υποθάλαμος – Υπόφυση-Επινεφρίδια. 2. Κικάρδιος, 3. Στρες (λοιμώξεις…)</a:t>
            </a:r>
            <a:endParaRPr lang="el-GR" dirty="0">
              <a:solidFill>
                <a:schemeClr val="tx1"/>
              </a:solidFill>
            </a:endParaRPr>
          </a:p>
          <a:p>
            <a:pPr algn="l"/>
            <a:r>
              <a:rPr lang="el-GR" dirty="0">
                <a:solidFill>
                  <a:schemeClr val="tx1"/>
                </a:solidFill>
              </a:rPr>
              <a:t>Κνησμός + Φλεγμονή</a:t>
            </a:r>
          </a:p>
          <a:p>
            <a:pPr algn="l"/>
            <a:r>
              <a:rPr lang="el-GR" dirty="0">
                <a:solidFill>
                  <a:schemeClr val="tx1"/>
                </a:solidFill>
              </a:rPr>
              <a:t>Ενδοκυτταρικοί Υποδοχείς- Πρωτεΐνες οι οποίοι ενεργοποιούν μεταγραφές και μεταφράσεις οδηγόντας σε πολλαπλές δράσεις. Εισέρχονται στον πυρήνα και ρυθμίζουν εκφράσεις γονιδίων</a:t>
            </a:r>
          </a:p>
          <a:p>
            <a:pPr algn="l"/>
            <a:r>
              <a:rPr lang="el-GR" dirty="0">
                <a:solidFill>
                  <a:schemeClr val="tx1"/>
                </a:solidFill>
              </a:rPr>
              <a:t>Καταστέλλουν την </a:t>
            </a:r>
            <a:r>
              <a:rPr lang="el-GR" dirty="0"/>
              <a:t>παραγωγή κυτταροκινών,  αναστέλλουν τον καταρράκτη του αραχιδονικού οξέος αυξάνοντας την λιποκορτίνη η οποία αναστέλλει την φωσφολιπάση Α2 με αποτέλεσμα την μείωση παραγωγής του αραχιδονικού οξέος (πρόδρομη ουσία προσταγλανδινών και λευκοτριενίων)</a:t>
            </a:r>
          </a:p>
          <a:p>
            <a:pPr algn="l"/>
            <a:r>
              <a:rPr lang="el-GR" dirty="0"/>
              <a:t>Αναστολή σύνθεσης προσταγλανδίνης Ε2 και πρωτεασών</a:t>
            </a:r>
          </a:p>
          <a:p>
            <a:pPr algn="l"/>
            <a:r>
              <a:rPr lang="el-GR" dirty="0"/>
              <a:t>Πολλές παρενέργειες κυρίως από χρόν</a:t>
            </a:r>
            <a:r>
              <a:rPr lang="el-GR" dirty="0">
                <a:solidFill>
                  <a:schemeClr val="tx1"/>
                </a:solidFill>
              </a:rPr>
              <a:t>ια χρήση όπως ατροφία, ραγάδες, πορφύρα, ακμή, λοιμώξεις, αποχρωματισμό, καταστολή  παραγωγής κορτικοστεροειδών από τα επινεφρίδια. </a:t>
            </a:r>
            <a:endParaRPr lang="en-US" dirty="0">
              <a:solidFill>
                <a:schemeClr val="tx1"/>
              </a:solidFill>
            </a:endParaRPr>
          </a:p>
        </p:txBody>
      </p:sp>
    </p:spTree>
    <p:extLst>
      <p:ext uri="{BB962C8B-B14F-4D97-AF65-F5344CB8AC3E}">
        <p14:creationId xmlns:p14="http://schemas.microsoft.com/office/powerpoint/2010/main" val="2596797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7A57-5F2F-498E-8DF0-95D3982D8A8D}"/>
              </a:ext>
            </a:extLst>
          </p:cNvPr>
          <p:cNvSpPr>
            <a:spLocks noGrp="1"/>
          </p:cNvSpPr>
          <p:nvPr>
            <p:ph type="title"/>
          </p:nvPr>
        </p:nvSpPr>
        <p:spPr/>
        <p:txBody>
          <a:bodyPr/>
          <a:lstStyle/>
          <a:p>
            <a:pPr algn="ctr"/>
            <a:r>
              <a:rPr lang="el-GR" b="1" dirty="0"/>
              <a:t>ΆΛΛΕΣ ΔΡΑΣΕΙΣ</a:t>
            </a:r>
            <a:endParaRPr lang="en-US" b="1" dirty="0"/>
          </a:p>
        </p:txBody>
      </p:sp>
      <p:sp>
        <p:nvSpPr>
          <p:cNvPr id="3" name="Content Placeholder 2">
            <a:extLst>
              <a:ext uri="{FF2B5EF4-FFF2-40B4-BE49-F238E27FC236}">
                <a16:creationId xmlns:a16="http://schemas.microsoft.com/office/drawing/2014/main" id="{5E61DBBB-CF71-40B5-B33A-5E87B8FCAFCF}"/>
              </a:ext>
            </a:extLst>
          </p:cNvPr>
          <p:cNvSpPr>
            <a:spLocks noGrp="1"/>
          </p:cNvSpPr>
          <p:nvPr>
            <p:ph idx="1"/>
          </p:nvPr>
        </p:nvSpPr>
        <p:spPr>
          <a:xfrm>
            <a:off x="665922" y="1335294"/>
            <a:ext cx="10515600" cy="5522706"/>
          </a:xfrm>
        </p:spPr>
        <p:txBody>
          <a:bodyPr/>
          <a:lstStyle/>
          <a:p>
            <a:r>
              <a:rPr lang="el-GR" b="1" dirty="0"/>
              <a:t>ΜΕΤΑΒΟΛΙΣΜΟΣ ΥΔΑΤΑΝΘΡΑΚΩΝ</a:t>
            </a:r>
          </a:p>
          <a:p>
            <a:pPr marL="0" indent="0">
              <a:buNone/>
            </a:pPr>
            <a:r>
              <a:rPr lang="el-GR" dirty="0"/>
              <a:t>Μείωση πρόσληψης και κατανάλωσης γλυκόζης (αντοχή στην ινσουλίνη)</a:t>
            </a:r>
          </a:p>
          <a:p>
            <a:r>
              <a:rPr lang="el-GR" b="1" dirty="0"/>
              <a:t>ΛΙΠΟΛΥΤΙΚΗ ΔΡΑΣΗ </a:t>
            </a:r>
          </a:p>
          <a:p>
            <a:pPr marL="0" indent="0">
              <a:buNone/>
            </a:pPr>
            <a:r>
              <a:rPr lang="el-GR" dirty="0"/>
              <a:t>Αύξηση τριγλυκεριδίων, ανακατανομή του λίπους</a:t>
            </a:r>
          </a:p>
          <a:p>
            <a:r>
              <a:rPr lang="el-GR" b="1" dirty="0"/>
              <a:t>ΗΛΕΚΤΡΟΛΥΤΕΣ</a:t>
            </a:r>
          </a:p>
          <a:p>
            <a:pPr marL="0" indent="0">
              <a:buNone/>
            </a:pPr>
            <a:r>
              <a:rPr lang="el-GR" dirty="0"/>
              <a:t>Απέκκριση καλίου, επαναρρόφηση νατρίου, μείωση ασβεστίου</a:t>
            </a:r>
          </a:p>
          <a:p>
            <a:r>
              <a:rPr lang="el-GR" b="1" dirty="0"/>
              <a:t>ΑΙΜΟΠΟΙΗΤΙΚΟ</a:t>
            </a:r>
          </a:p>
          <a:p>
            <a:pPr marL="0" indent="0">
              <a:buNone/>
            </a:pPr>
            <a:r>
              <a:rPr lang="el-GR" dirty="0"/>
              <a:t>Διεγερτική δράση στο μυελό των οστών</a:t>
            </a:r>
          </a:p>
          <a:p>
            <a:r>
              <a:rPr lang="el-GR" b="1" dirty="0"/>
              <a:t>ΚΕΝΤΡΙΚΟ ΝΕΥΡΙΚΟ ΣΥΣΤΗΜΑ</a:t>
            </a:r>
          </a:p>
          <a:p>
            <a:r>
              <a:rPr lang="el-GR" b="1" dirty="0"/>
              <a:t>ΠΟΛΛΑΠΛΑΣΙΑΣΜΟΣ ΚΥΤΤΑΡΩΝ</a:t>
            </a:r>
          </a:p>
          <a:p>
            <a:endParaRPr lang="en-US" b="1" dirty="0"/>
          </a:p>
        </p:txBody>
      </p:sp>
    </p:spTree>
    <p:extLst>
      <p:ext uri="{BB962C8B-B14F-4D97-AF65-F5344CB8AC3E}">
        <p14:creationId xmlns:p14="http://schemas.microsoft.com/office/powerpoint/2010/main" val="37085259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7892-90C8-48A4-B99E-8ABA06D95185}"/>
              </a:ext>
            </a:extLst>
          </p:cNvPr>
          <p:cNvSpPr>
            <a:spLocks noGrp="1"/>
          </p:cNvSpPr>
          <p:nvPr>
            <p:ph type="title"/>
          </p:nvPr>
        </p:nvSpPr>
        <p:spPr>
          <a:xfrm>
            <a:off x="838200" y="365125"/>
            <a:ext cx="10515600" cy="721553"/>
          </a:xfrm>
        </p:spPr>
        <p:txBody>
          <a:bodyPr/>
          <a:lstStyle/>
          <a:p>
            <a:pPr algn="ctr"/>
            <a:r>
              <a:rPr lang="el-GR" b="1" dirty="0"/>
              <a:t>ΥΔΡΟΚΟΡΤΙΖΟΝΗ</a:t>
            </a:r>
            <a:endParaRPr lang="en-US" b="1" dirty="0"/>
          </a:p>
        </p:txBody>
      </p:sp>
      <p:pic>
        <p:nvPicPr>
          <p:cNvPr id="15" name="Content Placeholder 14">
            <a:extLst>
              <a:ext uri="{FF2B5EF4-FFF2-40B4-BE49-F238E27FC236}">
                <a16:creationId xmlns:a16="http://schemas.microsoft.com/office/drawing/2014/main" id="{6B0F718E-3361-4DD5-843D-CCAB065E5A3C}"/>
              </a:ext>
            </a:extLst>
          </p:cNvPr>
          <p:cNvPicPr>
            <a:picLocks noGrp="1" noChangeAspect="1"/>
          </p:cNvPicPr>
          <p:nvPr>
            <p:ph idx="1"/>
          </p:nvPr>
        </p:nvPicPr>
        <p:blipFill>
          <a:blip r:embed="rId2">
            <a:duotone>
              <a:schemeClr val="accent1">
                <a:shade val="45000"/>
                <a:satMod val="135000"/>
              </a:schemeClr>
              <a:prstClr val="white"/>
            </a:duotone>
          </a:blip>
          <a:stretch>
            <a:fillRect/>
          </a:stretch>
        </p:blipFill>
        <p:spPr>
          <a:xfrm>
            <a:off x="642937" y="1086678"/>
            <a:ext cx="11158537" cy="5771322"/>
          </a:xfrm>
        </p:spPr>
      </p:pic>
    </p:spTree>
    <p:extLst>
      <p:ext uri="{BB962C8B-B14F-4D97-AF65-F5344CB8AC3E}">
        <p14:creationId xmlns:p14="http://schemas.microsoft.com/office/powerpoint/2010/main" val="176097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6799-0868-44C8-B075-61FC146A1DBA}"/>
              </a:ext>
            </a:extLst>
          </p:cNvPr>
          <p:cNvSpPr>
            <a:spLocks noGrp="1"/>
          </p:cNvSpPr>
          <p:nvPr>
            <p:ph type="title"/>
          </p:nvPr>
        </p:nvSpPr>
        <p:spPr/>
        <p:txBody>
          <a:bodyPr>
            <a:normAutofit/>
          </a:bodyPr>
          <a:lstStyle/>
          <a:p>
            <a:r>
              <a:rPr lang="el-GR" b="1" dirty="0"/>
              <a:t>ΔΕΡΜΑΤΟΦΑΡΜΑΚΟΛΟΓΙΑ - ΔΕΡΜΑΤΟΤΟΞΙΚΟΛΟΓΙΑ</a:t>
            </a:r>
            <a:endParaRPr lang="en-US" b="1" dirty="0"/>
          </a:p>
        </p:txBody>
      </p:sp>
      <p:sp>
        <p:nvSpPr>
          <p:cNvPr id="3" name="Content Placeholder 2">
            <a:extLst>
              <a:ext uri="{FF2B5EF4-FFF2-40B4-BE49-F238E27FC236}">
                <a16:creationId xmlns:a16="http://schemas.microsoft.com/office/drawing/2014/main" id="{8C2DD5BC-ACA0-46E8-93E8-994A92A83BB2}"/>
              </a:ext>
            </a:extLst>
          </p:cNvPr>
          <p:cNvSpPr>
            <a:spLocks noGrp="1"/>
          </p:cNvSpPr>
          <p:nvPr>
            <p:ph idx="1"/>
          </p:nvPr>
        </p:nvSpPr>
        <p:spPr/>
        <p:txBody>
          <a:bodyPr/>
          <a:lstStyle/>
          <a:p>
            <a:pPr marL="0" indent="0" algn="ctr">
              <a:buNone/>
            </a:pPr>
            <a:r>
              <a:rPr lang="el-GR" b="1" dirty="0"/>
              <a:t>ΑΝΑΠΤΥΞΗ ΠΡΟΪΟΝΤΩΝ</a:t>
            </a:r>
          </a:p>
          <a:p>
            <a:pPr marL="0" indent="0">
              <a:buNone/>
            </a:pPr>
            <a:r>
              <a:rPr lang="el-GR" b="1" dirty="0"/>
              <a:t>Α. ΦΑΡΜΑΚΑ</a:t>
            </a:r>
          </a:p>
          <a:p>
            <a:pPr marL="0" indent="0">
              <a:buNone/>
            </a:pPr>
            <a:r>
              <a:rPr lang="el-GR" b="1" dirty="0"/>
              <a:t>Β. ΤΟΠΙΚΑ ΙΑΤΡΟΤΕΧΝΟΛΟΓΙΚΑ</a:t>
            </a:r>
          </a:p>
          <a:p>
            <a:pPr marL="0" indent="0">
              <a:buNone/>
            </a:pPr>
            <a:r>
              <a:rPr lang="el-GR" b="1" dirty="0"/>
              <a:t>Γ. ΚΑΛΛΥΝΤΙΚΑ</a:t>
            </a:r>
          </a:p>
          <a:p>
            <a:pPr marL="0" indent="0">
              <a:buNone/>
            </a:pPr>
            <a:r>
              <a:rPr lang="el-GR" b="1" dirty="0"/>
              <a:t>Δ. ΓΑΛΗΝΙΚΑ</a:t>
            </a:r>
            <a:endParaRPr lang="en-US" b="1" dirty="0"/>
          </a:p>
        </p:txBody>
      </p:sp>
    </p:spTree>
    <p:extLst>
      <p:ext uri="{BB962C8B-B14F-4D97-AF65-F5344CB8AC3E}">
        <p14:creationId xmlns:p14="http://schemas.microsoft.com/office/powerpoint/2010/main" val="21477788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34A7BF-6129-47DF-B238-6D2C4DA91769}"/>
              </a:ext>
            </a:extLst>
          </p:cNvPr>
          <p:cNvSpPr>
            <a:spLocks noGrp="1"/>
          </p:cNvSpPr>
          <p:nvPr>
            <p:ph idx="1"/>
          </p:nvPr>
        </p:nvSpPr>
        <p:spPr>
          <a:xfrm>
            <a:off x="0" y="0"/>
            <a:ext cx="12192000" cy="6858000"/>
          </a:xfrm>
        </p:spPr>
        <p:txBody>
          <a:bodyPr>
            <a:normAutofit/>
          </a:bodyPr>
          <a:lstStyle/>
          <a:p>
            <a:pPr marL="0" indent="0">
              <a:buNone/>
            </a:pPr>
            <a:r>
              <a:rPr lang="el-GR" sz="5700" dirty="0"/>
              <a:t>Ανεπιθύμητες ενέργειες κορτικοστεροειδών</a:t>
            </a:r>
          </a:p>
          <a:p>
            <a:r>
              <a:rPr lang="el-GR" b="1" dirty="0"/>
              <a:t>Οφθαλμο</a:t>
            </a:r>
            <a:r>
              <a:rPr lang="el-GR" dirty="0"/>
              <a:t>ί : Καταρράκτης, Γλαύκωμα (ΟΦΘΑΛΜΟΊ)</a:t>
            </a:r>
          </a:p>
          <a:p>
            <a:r>
              <a:rPr lang="el-GR" dirty="0"/>
              <a:t>Υποθαλαμο-υποφυσιακη- επινεφριδιακή ανεπάρκεια</a:t>
            </a:r>
          </a:p>
          <a:p>
            <a:r>
              <a:rPr lang="el-GR" b="1" dirty="0"/>
              <a:t>Καρδιαγγειακό : </a:t>
            </a:r>
            <a:r>
              <a:rPr lang="el-GR" dirty="0"/>
              <a:t>Υπέρταση, Υπερλιπιδαιμία, Αθηροσκλήρυνση</a:t>
            </a:r>
          </a:p>
          <a:p>
            <a:r>
              <a:rPr lang="el-GR" b="1" dirty="0"/>
              <a:t>Μυική αδυναμία</a:t>
            </a:r>
          </a:p>
          <a:p>
            <a:r>
              <a:rPr lang="el-GR" b="1" dirty="0"/>
              <a:t>Ενδοκρινείς Αδένες </a:t>
            </a:r>
            <a:r>
              <a:rPr lang="el-GR" dirty="0"/>
              <a:t>: Σακχαρώδης Διαβήτης  </a:t>
            </a:r>
          </a:p>
          <a:p>
            <a:r>
              <a:rPr lang="el-GR" b="1" dirty="0"/>
              <a:t>Ψυχιατρική : </a:t>
            </a:r>
            <a:r>
              <a:rPr lang="el-GR" dirty="0"/>
              <a:t>Ευφορία, Κατάθλιψη, Αϋπνία, Ψύχωση</a:t>
            </a:r>
          </a:p>
          <a:p>
            <a:r>
              <a:rPr lang="el-GR" b="1" dirty="0"/>
              <a:t>Οστά : </a:t>
            </a:r>
            <a:r>
              <a:rPr lang="el-GR" dirty="0"/>
              <a:t>Οστεοπόρωση, Οστεονέκρωση</a:t>
            </a:r>
          </a:p>
          <a:p>
            <a:r>
              <a:rPr lang="el-GR" b="1" dirty="0"/>
              <a:t>Γαστρεντερικό : </a:t>
            </a:r>
            <a:r>
              <a:rPr lang="el-GR" dirty="0"/>
              <a:t>Πεπτικό έλκος, Γαστρίτιδα, Παγκρεατίτιδα</a:t>
            </a:r>
          </a:p>
          <a:p>
            <a:r>
              <a:rPr lang="el-GR" b="1" dirty="0"/>
              <a:t>Λοιμώξεις</a:t>
            </a:r>
          </a:p>
          <a:p>
            <a:r>
              <a:rPr lang="el-GR" b="1" dirty="0"/>
              <a:t>Δέρμα : </a:t>
            </a:r>
            <a:r>
              <a:rPr lang="el-GR" dirty="0"/>
              <a:t>Λέπτυνση, Ακμή, Υπερτρίχωση</a:t>
            </a:r>
            <a:endParaRPr lang="en-US" dirty="0"/>
          </a:p>
        </p:txBody>
      </p:sp>
    </p:spTree>
    <p:extLst>
      <p:ext uri="{BB962C8B-B14F-4D97-AF65-F5344CB8AC3E}">
        <p14:creationId xmlns:p14="http://schemas.microsoft.com/office/powerpoint/2010/main" val="15208009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DBF6A-69C7-4B5A-ADF6-E59961CCCAD0}"/>
              </a:ext>
            </a:extLst>
          </p:cNvPr>
          <p:cNvSpPr>
            <a:spLocks noGrp="1"/>
          </p:cNvSpPr>
          <p:nvPr>
            <p:ph idx="1"/>
          </p:nvPr>
        </p:nvSpPr>
        <p:spPr>
          <a:xfrm>
            <a:off x="0" y="0"/>
            <a:ext cx="12192000" cy="6858000"/>
          </a:xfrm>
        </p:spPr>
        <p:txBody>
          <a:bodyPr/>
          <a:lstStyle/>
          <a:p>
            <a:pPr marL="0" indent="0">
              <a:buNone/>
            </a:pPr>
            <a:r>
              <a:rPr lang="el-GR" b="1" dirty="0"/>
              <a:t>Ανεπιθύμητες ενέργειες κορτικοστεροειδών</a:t>
            </a:r>
          </a:p>
          <a:p>
            <a:pPr marL="0" indent="0">
              <a:buNone/>
            </a:pPr>
            <a:r>
              <a:rPr lang="el-GR" dirty="0"/>
              <a:t>• Οδός χορήγησης</a:t>
            </a:r>
          </a:p>
          <a:p>
            <a:pPr marL="0" indent="0">
              <a:buNone/>
            </a:pPr>
            <a:r>
              <a:rPr lang="el-GR" dirty="0"/>
              <a:t>• Δόση</a:t>
            </a:r>
          </a:p>
          <a:p>
            <a:pPr marL="0" indent="0">
              <a:buNone/>
            </a:pPr>
            <a:r>
              <a:rPr lang="el-GR" dirty="0"/>
              <a:t>• Ισχύς</a:t>
            </a:r>
          </a:p>
          <a:p>
            <a:pPr marL="0" indent="0">
              <a:buNone/>
            </a:pPr>
            <a:r>
              <a:rPr lang="el-GR" dirty="0"/>
              <a:t>• Διάρκεια θεραπείας</a:t>
            </a:r>
          </a:p>
          <a:p>
            <a:pPr marL="0" indent="0">
              <a:buNone/>
            </a:pPr>
            <a:r>
              <a:rPr lang="el-GR" dirty="0"/>
              <a:t>• Υποκείμενο νόσημα</a:t>
            </a:r>
          </a:p>
          <a:p>
            <a:pPr marL="0" indent="0">
              <a:buNone/>
            </a:pPr>
            <a:r>
              <a:rPr lang="el-GR" dirty="0"/>
              <a:t>• Λοιπή ανοσοκατασταλτική αγωγή</a:t>
            </a:r>
            <a:endParaRPr lang="en-US" dirty="0"/>
          </a:p>
        </p:txBody>
      </p:sp>
    </p:spTree>
    <p:extLst>
      <p:ext uri="{BB962C8B-B14F-4D97-AF65-F5344CB8AC3E}">
        <p14:creationId xmlns:p14="http://schemas.microsoft.com/office/powerpoint/2010/main" val="14055771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A8D9C-2FAE-9A0A-AF13-F55BC84B0A77}"/>
              </a:ext>
            </a:extLst>
          </p:cNvPr>
          <p:cNvSpPr>
            <a:spLocks noGrp="1"/>
          </p:cNvSpPr>
          <p:nvPr>
            <p:ph type="title"/>
          </p:nvPr>
        </p:nvSpPr>
        <p:spPr>
          <a:xfrm>
            <a:off x="838200" y="365125"/>
            <a:ext cx="10515600" cy="721553"/>
          </a:xfrm>
        </p:spPr>
        <p:txBody>
          <a:bodyPr/>
          <a:lstStyle/>
          <a:p>
            <a:pPr algn="ctr"/>
            <a:r>
              <a:rPr lang="el-GR" b="1" dirty="0"/>
              <a:t>Κατηγορίες Κορτικοστεροειδών</a:t>
            </a:r>
            <a:endParaRPr lang="en-US" b="1" dirty="0"/>
          </a:p>
        </p:txBody>
      </p:sp>
      <p:sp>
        <p:nvSpPr>
          <p:cNvPr id="3" name="Content Placeholder 2">
            <a:extLst>
              <a:ext uri="{FF2B5EF4-FFF2-40B4-BE49-F238E27FC236}">
                <a16:creationId xmlns:a16="http://schemas.microsoft.com/office/drawing/2014/main" id="{80CEF8C0-FE14-A83C-CBD1-C6EAD27AFBF8}"/>
              </a:ext>
            </a:extLst>
          </p:cNvPr>
          <p:cNvSpPr>
            <a:spLocks noGrp="1"/>
          </p:cNvSpPr>
          <p:nvPr>
            <p:ph idx="1"/>
          </p:nvPr>
        </p:nvSpPr>
        <p:spPr>
          <a:xfrm>
            <a:off x="0" y="1825624"/>
            <a:ext cx="12324522" cy="5032375"/>
          </a:xfrm>
        </p:spPr>
        <p:txBody>
          <a:bodyPr>
            <a:normAutofit fontScale="70000" lnSpcReduction="20000"/>
          </a:bodyPr>
          <a:lstStyle/>
          <a:p>
            <a:r>
              <a:rPr lang="en-US" b="1" dirty="0"/>
              <a:t> </a:t>
            </a:r>
            <a:r>
              <a:rPr lang="el-GR" b="1" dirty="0"/>
              <a:t>Τύπου υδροκορτιζόνης</a:t>
            </a:r>
          </a:p>
          <a:p>
            <a:r>
              <a:rPr lang="el-GR" dirty="0">
                <a:hlinkClick r:id="rId2" tooltip="Κορτιζόλη">
                  <a:extLst>
                    <a:ext uri="{A12FA001-AC4F-418D-AE19-62706E023703}">
                      <ahyp:hlinkClr xmlns:ahyp="http://schemas.microsoft.com/office/drawing/2018/hyperlinkcolor" val="tx"/>
                    </a:ext>
                  </a:extLst>
                </a:hlinkClick>
              </a:rPr>
              <a:t>Υδροκορτιζόνη</a:t>
            </a:r>
            <a:r>
              <a:rPr lang="el-GR" dirty="0"/>
              <a:t>, </a:t>
            </a:r>
            <a:r>
              <a:rPr lang="el-GR" dirty="0">
                <a:hlinkClick r:id="rId2" tooltip="Κορτιζόλη">
                  <a:extLst>
                    <a:ext uri="{A12FA001-AC4F-418D-AE19-62706E023703}">
                      <ahyp:hlinkClr xmlns:ahyp="http://schemas.microsoft.com/office/drawing/2018/hyperlinkcolor" val="tx"/>
                    </a:ext>
                  </a:extLst>
                </a:hlinkClick>
              </a:rPr>
              <a:t>οξική υδροκορτιζόνη</a:t>
            </a:r>
            <a:r>
              <a:rPr lang="el-GR" dirty="0"/>
              <a:t>, </a:t>
            </a:r>
            <a:r>
              <a:rPr lang="el-GR" dirty="0">
                <a:hlinkClick r:id="rId3" tooltip="Γλυκοκορτικοειδή">
                  <a:extLst>
                    <a:ext uri="{A12FA001-AC4F-418D-AE19-62706E023703}">
                      <ahyp:hlinkClr xmlns:ahyp="http://schemas.microsoft.com/office/drawing/2018/hyperlinkcolor" val="tx"/>
                    </a:ext>
                  </a:extLst>
                </a:hlinkClick>
              </a:rPr>
              <a:t>οξική κορτιζόνη</a:t>
            </a:r>
            <a:r>
              <a:rPr lang="el-GR" dirty="0"/>
              <a:t>, </a:t>
            </a:r>
            <a:r>
              <a:rPr lang="en-US" dirty="0">
                <a:hlinkClick r:id="rId4" tooltip="Tixocortol pivalate (δεν έχει γραφτεί ακόμα)">
                  <a:extLst>
                    <a:ext uri="{A12FA001-AC4F-418D-AE19-62706E023703}">
                      <ahyp:hlinkClr xmlns:ahyp="http://schemas.microsoft.com/office/drawing/2018/hyperlinkcolor" val="tx"/>
                    </a:ext>
                  </a:extLst>
                </a:hlinkClick>
              </a:rPr>
              <a:t>tixocortol pivalate</a:t>
            </a:r>
            <a:r>
              <a:rPr lang="en-US" dirty="0"/>
              <a:t>, </a:t>
            </a:r>
            <a:r>
              <a:rPr lang="el-GR" dirty="0">
                <a:hlinkClick r:id="rId5" tooltip="Πρεδνιζολόνη">
                  <a:extLst>
                    <a:ext uri="{A12FA001-AC4F-418D-AE19-62706E023703}">
                      <ahyp:hlinkClr xmlns:ahyp="http://schemas.microsoft.com/office/drawing/2018/hyperlinkcolor" val="tx"/>
                    </a:ext>
                  </a:extLst>
                </a:hlinkClick>
              </a:rPr>
              <a:t>πρεδνιζολόνη</a:t>
            </a:r>
            <a:r>
              <a:rPr lang="el-GR" dirty="0"/>
              <a:t>, </a:t>
            </a:r>
            <a:r>
              <a:rPr lang="el-GR" dirty="0">
                <a:hlinkClick r:id="rId6" tooltip="Μεθυλπρεδνιζολόνη">
                  <a:extLst>
                    <a:ext uri="{A12FA001-AC4F-418D-AE19-62706E023703}">
                      <ahyp:hlinkClr xmlns:ahyp="http://schemas.microsoft.com/office/drawing/2018/hyperlinkcolor" val="tx"/>
                    </a:ext>
                  </a:extLst>
                </a:hlinkClick>
              </a:rPr>
              <a:t>μεθυλπρεδνιζολόνη</a:t>
            </a:r>
            <a:r>
              <a:rPr lang="el-GR" dirty="0"/>
              <a:t> και </a:t>
            </a:r>
            <a:r>
              <a:rPr lang="el-GR" dirty="0">
                <a:hlinkClick r:id="rId7" tooltip="Πρεδνιζόνη">
                  <a:extLst>
                    <a:ext uri="{A12FA001-AC4F-418D-AE19-62706E023703}">
                      <ahyp:hlinkClr xmlns:ahyp="http://schemas.microsoft.com/office/drawing/2018/hyperlinkcolor" val="tx"/>
                    </a:ext>
                  </a:extLst>
                </a:hlinkClick>
              </a:rPr>
              <a:t>πρεδνιζόνη</a:t>
            </a:r>
            <a:r>
              <a:rPr lang="el-GR" dirty="0"/>
              <a:t> (γλυκοκορτικοειδή βραχείας προς μέσης δράσεως). </a:t>
            </a:r>
          </a:p>
          <a:p>
            <a:r>
              <a:rPr lang="en-US" b="1" dirty="0"/>
              <a:t> </a:t>
            </a:r>
            <a:r>
              <a:rPr lang="el-GR" b="1" dirty="0"/>
              <a:t>Ακετονούχα (και σχετικές ουσίες)</a:t>
            </a:r>
          </a:p>
          <a:p>
            <a:r>
              <a:rPr lang="el-GR" dirty="0">
                <a:hlinkClick r:id="rId8" tooltip="Ακετονούχος τριαμκινολόνη (δεν έχει γραφτεί ακόμα)">
                  <a:extLst>
                    <a:ext uri="{A12FA001-AC4F-418D-AE19-62706E023703}">
                      <ahyp:hlinkClr xmlns:ahyp="http://schemas.microsoft.com/office/drawing/2018/hyperlinkcolor" val="tx"/>
                    </a:ext>
                  </a:extLst>
                </a:hlinkClick>
              </a:rPr>
              <a:t>Ακετονούχος τριαμκινολόνη</a:t>
            </a:r>
            <a:r>
              <a:rPr lang="el-GR" dirty="0"/>
              <a:t>, </a:t>
            </a:r>
            <a:r>
              <a:rPr lang="el-GR" dirty="0">
                <a:hlinkClick r:id="rId9" tooltip="Αλκοόλη της τριαμκινολόνης (δεν έχει γραφτεί ακόμα)">
                  <a:extLst>
                    <a:ext uri="{A12FA001-AC4F-418D-AE19-62706E023703}">
                      <ahyp:hlinkClr xmlns:ahyp="http://schemas.microsoft.com/office/drawing/2018/hyperlinkcolor" val="tx"/>
                    </a:ext>
                  </a:extLst>
                </a:hlinkClick>
              </a:rPr>
              <a:t>αλκοόλη της τριαμκινολόνης</a:t>
            </a:r>
            <a:r>
              <a:rPr lang="el-GR" dirty="0"/>
              <a:t>, </a:t>
            </a:r>
            <a:r>
              <a:rPr lang="el-GR" dirty="0">
                <a:hlinkClick r:id="rId10" tooltip="Μομεταζόνη">
                  <a:extLst>
                    <a:ext uri="{A12FA001-AC4F-418D-AE19-62706E023703}">
                      <ahyp:hlinkClr xmlns:ahyp="http://schemas.microsoft.com/office/drawing/2018/hyperlinkcolor" val="tx"/>
                    </a:ext>
                  </a:extLst>
                </a:hlinkClick>
              </a:rPr>
              <a:t>μομεταζόνη</a:t>
            </a:r>
            <a:r>
              <a:rPr lang="el-GR" dirty="0"/>
              <a:t>, </a:t>
            </a:r>
            <a:r>
              <a:rPr lang="el-GR" dirty="0">
                <a:hlinkClick r:id="rId11" tooltip="Αμκινονίδη (δεν έχει γραφτεί ακόμα)">
                  <a:extLst>
                    <a:ext uri="{A12FA001-AC4F-418D-AE19-62706E023703}">
                      <ahyp:hlinkClr xmlns:ahyp="http://schemas.microsoft.com/office/drawing/2018/hyperlinkcolor" val="tx"/>
                    </a:ext>
                  </a:extLst>
                </a:hlinkClick>
              </a:rPr>
              <a:t>αμκινονίδη</a:t>
            </a:r>
            <a:r>
              <a:rPr lang="el-GR" dirty="0"/>
              <a:t>, </a:t>
            </a:r>
            <a:r>
              <a:rPr lang="el-GR" dirty="0">
                <a:hlinkClick r:id="rId12" tooltip="Βουδεσονίδη">
                  <a:extLst>
                    <a:ext uri="{A12FA001-AC4F-418D-AE19-62706E023703}">
                      <ahyp:hlinkClr xmlns:ahyp="http://schemas.microsoft.com/office/drawing/2018/hyperlinkcolor" val="tx"/>
                    </a:ext>
                  </a:extLst>
                </a:hlinkClick>
              </a:rPr>
              <a:t>βουδεσονίδη</a:t>
            </a:r>
            <a:r>
              <a:rPr lang="el-GR" dirty="0"/>
              <a:t>, </a:t>
            </a:r>
            <a:r>
              <a:rPr lang="el-GR" dirty="0">
                <a:hlinkClick r:id="rId13" tooltip="Δεσονίδη (δεν έχει γραφτεί ακόμα)">
                  <a:extLst>
                    <a:ext uri="{A12FA001-AC4F-418D-AE19-62706E023703}">
                      <ahyp:hlinkClr xmlns:ahyp="http://schemas.microsoft.com/office/drawing/2018/hyperlinkcolor" val="tx"/>
                    </a:ext>
                  </a:extLst>
                </a:hlinkClick>
              </a:rPr>
              <a:t>δεσονίδη</a:t>
            </a:r>
            <a:r>
              <a:rPr lang="el-GR" dirty="0"/>
              <a:t>, </a:t>
            </a:r>
            <a:r>
              <a:rPr lang="el-GR" dirty="0">
                <a:hlinkClick r:id="rId14" tooltip="Φλουοκινονίδη (δεν έχει γραφτεί ακόμα)">
                  <a:extLst>
                    <a:ext uri="{A12FA001-AC4F-418D-AE19-62706E023703}">
                      <ahyp:hlinkClr xmlns:ahyp="http://schemas.microsoft.com/office/drawing/2018/hyperlinkcolor" val="tx"/>
                    </a:ext>
                  </a:extLst>
                </a:hlinkClick>
              </a:rPr>
              <a:t>φλουοκινονίδη</a:t>
            </a:r>
            <a:r>
              <a:rPr lang="el-GR" dirty="0"/>
              <a:t>, </a:t>
            </a:r>
            <a:r>
              <a:rPr lang="el-GR" dirty="0">
                <a:hlinkClick r:id="rId15" tooltip="Ακετονούχος φλουοκινολόνη (δεν έχει γραφτεί ακόμα)">
                  <a:extLst>
                    <a:ext uri="{A12FA001-AC4F-418D-AE19-62706E023703}">
                      <ahyp:hlinkClr xmlns:ahyp="http://schemas.microsoft.com/office/drawing/2018/hyperlinkcolor" val="tx"/>
                    </a:ext>
                  </a:extLst>
                </a:hlinkClick>
              </a:rPr>
              <a:t>ακετονούχος φλουοκινολόνη</a:t>
            </a:r>
            <a:r>
              <a:rPr lang="el-GR" dirty="0"/>
              <a:t> και </a:t>
            </a:r>
            <a:r>
              <a:rPr lang="en-US" dirty="0">
                <a:hlinkClick r:id="rId16" tooltip="Halcinonide (δεν έχει γραφτεί ακόμα)">
                  <a:extLst>
                    <a:ext uri="{A12FA001-AC4F-418D-AE19-62706E023703}">
                      <ahyp:hlinkClr xmlns:ahyp="http://schemas.microsoft.com/office/drawing/2018/hyperlinkcolor" val="tx"/>
                    </a:ext>
                  </a:extLst>
                </a:hlinkClick>
              </a:rPr>
              <a:t>halcinonide</a:t>
            </a:r>
            <a:r>
              <a:rPr lang="en-US" dirty="0"/>
              <a:t>. </a:t>
            </a:r>
          </a:p>
          <a:p>
            <a:r>
              <a:rPr lang="en-US" b="1" dirty="0"/>
              <a:t> </a:t>
            </a:r>
            <a:r>
              <a:rPr lang="el-GR" b="1" dirty="0"/>
              <a:t>Τύπου βηταμεθαζόνης</a:t>
            </a:r>
          </a:p>
          <a:p>
            <a:r>
              <a:rPr lang="el-GR" dirty="0">
                <a:hlinkClick r:id="rId17" tooltip="Βηταμεθαζόνη">
                  <a:extLst>
                    <a:ext uri="{A12FA001-AC4F-418D-AE19-62706E023703}">
                      <ahyp:hlinkClr xmlns:ahyp="http://schemas.microsoft.com/office/drawing/2018/hyperlinkcolor" val="tx"/>
                    </a:ext>
                  </a:extLst>
                </a:hlinkClick>
              </a:rPr>
              <a:t>Βηταμεθαζόνη</a:t>
            </a:r>
            <a:r>
              <a:rPr lang="el-GR" dirty="0"/>
              <a:t>, </a:t>
            </a:r>
            <a:r>
              <a:rPr lang="el-GR" dirty="0">
                <a:hlinkClick r:id="rId18" tooltip="Φωσφορική νατριοβηταμεθαζόνη (δεν έχει γραφτεί ακόμα)">
                  <a:extLst>
                    <a:ext uri="{A12FA001-AC4F-418D-AE19-62706E023703}">
                      <ahyp:hlinkClr xmlns:ahyp="http://schemas.microsoft.com/office/drawing/2018/hyperlinkcolor" val="tx"/>
                    </a:ext>
                  </a:extLst>
                </a:hlinkClick>
              </a:rPr>
              <a:t>φωσφορική νατριοβηταμεθαζόνη</a:t>
            </a:r>
            <a:r>
              <a:rPr lang="el-GR" dirty="0"/>
              <a:t>, </a:t>
            </a:r>
            <a:r>
              <a:rPr lang="el-GR" dirty="0">
                <a:hlinkClick r:id="rId19" tooltip="Δεξαμεθαζόνη">
                  <a:extLst>
                    <a:ext uri="{A12FA001-AC4F-418D-AE19-62706E023703}">
                      <ahyp:hlinkClr xmlns:ahyp="http://schemas.microsoft.com/office/drawing/2018/hyperlinkcolor" val="tx"/>
                    </a:ext>
                  </a:extLst>
                </a:hlinkClick>
              </a:rPr>
              <a:t>δεξαμεθαζόνη</a:t>
            </a:r>
            <a:r>
              <a:rPr lang="el-GR" dirty="0"/>
              <a:t>, </a:t>
            </a:r>
            <a:r>
              <a:rPr lang="el-GR" dirty="0">
                <a:hlinkClick r:id="rId20" tooltip="Φωσφορική νατριοδεξαμεθαζόνη (δεν έχει γραφτεί ακόμα)">
                  <a:extLst>
                    <a:ext uri="{A12FA001-AC4F-418D-AE19-62706E023703}">
                      <ahyp:hlinkClr xmlns:ahyp="http://schemas.microsoft.com/office/drawing/2018/hyperlinkcolor" val="tx"/>
                    </a:ext>
                  </a:extLst>
                </a:hlinkClick>
              </a:rPr>
              <a:t>φωσφορική νατριοδεξαμεθαζόνη</a:t>
            </a:r>
            <a:r>
              <a:rPr lang="el-GR" dirty="0"/>
              <a:t> και </a:t>
            </a:r>
            <a:r>
              <a:rPr lang="el-GR" dirty="0">
                <a:hlinkClick r:id="rId21" tooltip="Φλουοκορτολόνη (δεν έχει γραφτεί ακόμα)">
                  <a:extLst>
                    <a:ext uri="{A12FA001-AC4F-418D-AE19-62706E023703}">
                      <ahyp:hlinkClr xmlns:ahyp="http://schemas.microsoft.com/office/drawing/2018/hyperlinkcolor" val="tx"/>
                    </a:ext>
                  </a:extLst>
                </a:hlinkClick>
              </a:rPr>
              <a:t>φλουοκορτολόνη</a:t>
            </a:r>
            <a:r>
              <a:rPr lang="el-GR" dirty="0"/>
              <a:t>. </a:t>
            </a:r>
          </a:p>
          <a:p>
            <a:r>
              <a:rPr lang="el-GR" b="1" dirty="0"/>
              <a:t>Εστέρες</a:t>
            </a:r>
          </a:p>
          <a:p>
            <a:r>
              <a:rPr lang="el-GR" b="1" dirty="0"/>
              <a:t>Α. Αλογονωμένοι</a:t>
            </a:r>
          </a:p>
          <a:p>
            <a:r>
              <a:rPr lang="el-GR" dirty="0">
                <a:hlinkClick r:id="rId22" tooltip="17-βαλερική υδροκορτιζόνη (δεν έχει γραφτεί ακόμα)">
                  <a:extLst>
                    <a:ext uri="{A12FA001-AC4F-418D-AE19-62706E023703}">
                      <ahyp:hlinkClr xmlns:ahyp="http://schemas.microsoft.com/office/drawing/2018/hyperlinkcolor" val="tx"/>
                    </a:ext>
                  </a:extLst>
                </a:hlinkClick>
              </a:rPr>
              <a:t>17-βαλερική υδροκορτιζόνη</a:t>
            </a:r>
            <a:r>
              <a:rPr lang="el-GR" dirty="0"/>
              <a:t>, </a:t>
            </a:r>
            <a:r>
              <a:rPr lang="el-GR" dirty="0">
                <a:hlinkClick r:id="rId23" tooltip="Διπροπιονική ακλομεταζόνη (δεν έχει γραφτεί ακόμα)">
                  <a:extLst>
                    <a:ext uri="{A12FA001-AC4F-418D-AE19-62706E023703}">
                      <ahyp:hlinkClr xmlns:ahyp="http://schemas.microsoft.com/office/drawing/2018/hyperlinkcolor" val="tx"/>
                    </a:ext>
                  </a:extLst>
                </a:hlinkClick>
              </a:rPr>
              <a:t>διπροπιονική ακλομεταζόνη</a:t>
            </a:r>
            <a:r>
              <a:rPr lang="el-GR" dirty="0"/>
              <a:t>, </a:t>
            </a:r>
            <a:r>
              <a:rPr lang="el-GR" dirty="0">
                <a:hlinkClick r:id="rId24" tooltip="Βαλερική βηταμεθαζόνη (δεν έχει γραφτεί ακόμα)">
                  <a:extLst>
                    <a:ext uri="{A12FA001-AC4F-418D-AE19-62706E023703}">
                      <ahyp:hlinkClr xmlns:ahyp="http://schemas.microsoft.com/office/drawing/2018/hyperlinkcolor" val="tx"/>
                    </a:ext>
                  </a:extLst>
                </a:hlinkClick>
              </a:rPr>
              <a:t>βαλερική βηταμεθαζόνη</a:t>
            </a:r>
            <a:r>
              <a:rPr lang="el-GR" dirty="0"/>
              <a:t>, </a:t>
            </a:r>
            <a:r>
              <a:rPr lang="el-GR" dirty="0">
                <a:hlinkClick r:id="rId25" tooltip="Διπροπιονική βηταμεθαζόνη (δεν έχει γραφτεί ακόμα)">
                  <a:extLst>
                    <a:ext uri="{A12FA001-AC4F-418D-AE19-62706E023703}">
                      <ahyp:hlinkClr xmlns:ahyp="http://schemas.microsoft.com/office/drawing/2018/hyperlinkcolor" val="tx"/>
                    </a:ext>
                  </a:extLst>
                </a:hlinkClick>
              </a:rPr>
              <a:t>διπροπιονική βηταμεθαζόνη</a:t>
            </a:r>
            <a:r>
              <a:rPr lang="el-GR" dirty="0"/>
              <a:t>, </a:t>
            </a:r>
            <a:r>
              <a:rPr lang="en-US" dirty="0">
                <a:hlinkClick r:id="rId26" tooltip="Prednicarbate (δεν έχει γραφτεί ακόμα)">
                  <a:extLst>
                    <a:ext uri="{A12FA001-AC4F-418D-AE19-62706E023703}">
                      <ahyp:hlinkClr xmlns:ahyp="http://schemas.microsoft.com/office/drawing/2018/hyperlinkcolor" val="tx"/>
                    </a:ext>
                  </a:extLst>
                </a:hlinkClick>
              </a:rPr>
              <a:t>prednicarbate</a:t>
            </a:r>
            <a:r>
              <a:rPr lang="en-US" dirty="0"/>
              <a:t>, </a:t>
            </a:r>
            <a:r>
              <a:rPr lang="en-US" dirty="0">
                <a:hlinkClick r:id="rId27" tooltip="Κλοβηταζόνη (δεν έχει γραφτεί ακόμα)">
                  <a:extLst>
                    <a:ext uri="{A12FA001-AC4F-418D-AE19-62706E023703}">
                      <ahyp:hlinkClr xmlns:ahyp="http://schemas.microsoft.com/office/drawing/2018/hyperlinkcolor" val="tx"/>
                    </a:ext>
                  </a:extLst>
                </a:hlinkClick>
              </a:rPr>
              <a:t>17-</a:t>
            </a:r>
            <a:r>
              <a:rPr lang="el-GR" dirty="0">
                <a:hlinkClick r:id="rId27" tooltip="Κλοβηταζόνη (δεν έχει γραφτεί ακόμα)">
                  <a:extLst>
                    <a:ext uri="{A12FA001-AC4F-418D-AE19-62706E023703}">
                      <ahyp:hlinkClr xmlns:ahyp="http://schemas.microsoft.com/office/drawing/2018/hyperlinkcolor" val="tx"/>
                    </a:ext>
                  </a:extLst>
                </a:hlinkClick>
              </a:rPr>
              <a:t>βουτυρική κλοβηταζόνη</a:t>
            </a:r>
            <a:r>
              <a:rPr lang="el-GR" dirty="0"/>
              <a:t>, </a:t>
            </a:r>
            <a:r>
              <a:rPr lang="el-GR" dirty="0">
                <a:hlinkClick r:id="rId28" tooltip="Προπιονική κλοβηταζόλη (δεν έχει γραφτεί ακόμα)">
                  <a:extLst>
                    <a:ext uri="{A12FA001-AC4F-418D-AE19-62706E023703}">
                      <ahyp:hlinkClr xmlns:ahyp="http://schemas.microsoft.com/office/drawing/2018/hyperlinkcolor" val="tx"/>
                    </a:ext>
                  </a:extLst>
                </a:hlinkClick>
              </a:rPr>
              <a:t>προπιονική κλοβηταζόλη</a:t>
            </a:r>
            <a:r>
              <a:rPr lang="el-GR" dirty="0"/>
              <a:t>, </a:t>
            </a:r>
            <a:r>
              <a:rPr lang="el-GR" dirty="0">
                <a:hlinkClick r:id="rId29" tooltip="Καπροϊκή φλουοκορτολόνη (δεν έχει γραφτεί ακόμα)">
                  <a:extLst>
                    <a:ext uri="{A12FA001-AC4F-418D-AE19-62706E023703}">
                      <ahyp:hlinkClr xmlns:ahyp="http://schemas.microsoft.com/office/drawing/2018/hyperlinkcolor" val="tx"/>
                    </a:ext>
                  </a:extLst>
                </a:hlinkClick>
              </a:rPr>
              <a:t>καπροϊκή φλουοκορτολόνη</a:t>
            </a:r>
            <a:r>
              <a:rPr lang="el-GR" dirty="0"/>
              <a:t>, </a:t>
            </a:r>
            <a:r>
              <a:rPr lang="en-US" dirty="0" err="1">
                <a:hlinkClick r:id="rId30" tooltip="Fluocortolone pivalate (δεν έχει γραφτεί ακόμα)">
                  <a:extLst>
                    <a:ext uri="{A12FA001-AC4F-418D-AE19-62706E023703}">
                      <ahyp:hlinkClr xmlns:ahyp="http://schemas.microsoft.com/office/drawing/2018/hyperlinkcolor" val="tx"/>
                    </a:ext>
                  </a:extLst>
                </a:hlinkClick>
              </a:rPr>
              <a:t>fluocortolone</a:t>
            </a:r>
            <a:r>
              <a:rPr lang="en-US" dirty="0">
                <a:hlinkClick r:id="rId30" tooltip="Fluocortolone pivalate (δεν έχει γραφτεί ακόμα)">
                  <a:extLst>
                    <a:ext uri="{A12FA001-AC4F-418D-AE19-62706E023703}">
                      <ahyp:hlinkClr xmlns:ahyp="http://schemas.microsoft.com/office/drawing/2018/hyperlinkcolor" val="tx"/>
                    </a:ext>
                  </a:extLst>
                </a:hlinkClick>
              </a:rPr>
              <a:t> pivalate</a:t>
            </a:r>
            <a:r>
              <a:rPr lang="en-US" dirty="0"/>
              <a:t> </a:t>
            </a:r>
            <a:r>
              <a:rPr lang="el-GR" dirty="0"/>
              <a:t>και </a:t>
            </a:r>
            <a:r>
              <a:rPr lang="el-GR" dirty="0">
                <a:hlinkClick r:id="rId31" tooltip="Οξική φλουπρεδνιδένη (δεν έχει γραφτεί ακόμα)">
                  <a:extLst>
                    <a:ext uri="{A12FA001-AC4F-418D-AE19-62706E023703}">
                      <ahyp:hlinkClr xmlns:ahyp="http://schemas.microsoft.com/office/drawing/2018/hyperlinkcolor" val="tx"/>
                    </a:ext>
                  </a:extLst>
                </a:hlinkClick>
              </a:rPr>
              <a:t>οξική φλουπρεδνιδένη</a:t>
            </a:r>
            <a:r>
              <a:rPr lang="el-GR" dirty="0"/>
              <a:t>. </a:t>
            </a:r>
          </a:p>
          <a:p>
            <a:r>
              <a:rPr lang="el-GR" b="1" dirty="0"/>
              <a:t>Μη Αλογονωμένοι</a:t>
            </a:r>
            <a:endParaRPr lang="en-US" b="1" dirty="0"/>
          </a:p>
          <a:p>
            <a:r>
              <a:rPr lang="en-US" dirty="0">
                <a:hlinkClick r:id="rId32" tooltip="17-βουτυρική υδροκορτιζόνη (δεν έχει γραφτεί ακόμα)">
                  <a:extLst>
                    <a:ext uri="{A12FA001-AC4F-418D-AE19-62706E023703}">
                      <ahyp:hlinkClr xmlns:ahyp="http://schemas.microsoft.com/office/drawing/2018/hyperlinkcolor" val="tx"/>
                    </a:ext>
                  </a:extLst>
                </a:hlinkClick>
              </a:rPr>
              <a:t>17-</a:t>
            </a:r>
            <a:r>
              <a:rPr lang="el-GR" dirty="0">
                <a:hlinkClick r:id="rId32" tooltip="17-βουτυρική υδροκορτιζόνη (δεν έχει γραφτεί ακόμα)">
                  <a:extLst>
                    <a:ext uri="{A12FA001-AC4F-418D-AE19-62706E023703}">
                      <ahyp:hlinkClr xmlns:ahyp="http://schemas.microsoft.com/office/drawing/2018/hyperlinkcolor" val="tx"/>
                    </a:ext>
                  </a:extLst>
                </a:hlinkClick>
              </a:rPr>
              <a:t>βουτυρική υδροκορτιζόνη</a:t>
            </a:r>
            <a:r>
              <a:rPr lang="el-GR" dirty="0"/>
              <a:t>, 17-</a:t>
            </a:r>
            <a:r>
              <a:rPr lang="en-US" dirty="0" err="1"/>
              <a:t>aceponate</a:t>
            </a:r>
            <a:r>
              <a:rPr lang="en-US" dirty="0"/>
              <a:t>, 17-buteprate, and Prednicarbate. </a:t>
            </a:r>
          </a:p>
        </p:txBody>
      </p:sp>
    </p:spTree>
    <p:extLst>
      <p:ext uri="{BB962C8B-B14F-4D97-AF65-F5344CB8AC3E}">
        <p14:creationId xmlns:p14="http://schemas.microsoft.com/office/powerpoint/2010/main" val="34357078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C351-9406-4CD9-96B9-B9FD7EDD0697}"/>
              </a:ext>
            </a:extLst>
          </p:cNvPr>
          <p:cNvSpPr>
            <a:spLocks noGrp="1"/>
          </p:cNvSpPr>
          <p:nvPr>
            <p:ph type="title"/>
          </p:nvPr>
        </p:nvSpPr>
        <p:spPr/>
        <p:txBody>
          <a:bodyPr>
            <a:normAutofit/>
          </a:bodyPr>
          <a:lstStyle/>
          <a:p>
            <a:pPr algn="ctr"/>
            <a:r>
              <a:rPr lang="el-GR" sz="4000" b="1" i="0" u="none" strike="noStrike" baseline="0" dirty="0">
                <a:latin typeface="Arial-BoldMT"/>
              </a:rPr>
              <a:t>Ισχύς Κορτικοστεροειδών</a:t>
            </a:r>
            <a:endParaRPr lang="en-US" sz="4000" dirty="0"/>
          </a:p>
        </p:txBody>
      </p:sp>
      <p:pic>
        <p:nvPicPr>
          <p:cNvPr id="5" name="Content Placeholder 4">
            <a:extLst>
              <a:ext uri="{FF2B5EF4-FFF2-40B4-BE49-F238E27FC236}">
                <a16:creationId xmlns:a16="http://schemas.microsoft.com/office/drawing/2014/main" id="{19584721-26E9-4BEE-B771-8CFB5FD15698}"/>
              </a:ext>
            </a:extLst>
          </p:cNvPr>
          <p:cNvPicPr>
            <a:picLocks noGrp="1" noChangeAspect="1"/>
          </p:cNvPicPr>
          <p:nvPr>
            <p:ph idx="1"/>
          </p:nvPr>
        </p:nvPicPr>
        <p:blipFill>
          <a:blip r:embed="rId2"/>
          <a:stretch>
            <a:fillRect/>
          </a:stretch>
        </p:blipFill>
        <p:spPr>
          <a:xfrm>
            <a:off x="214313" y="1825624"/>
            <a:ext cx="11139487" cy="5032375"/>
          </a:xfrm>
        </p:spPr>
      </p:pic>
    </p:spTree>
    <p:extLst>
      <p:ext uri="{BB962C8B-B14F-4D97-AF65-F5344CB8AC3E}">
        <p14:creationId xmlns:p14="http://schemas.microsoft.com/office/powerpoint/2010/main" val="4414617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1BC7C-96B2-4C97-960B-1795B9146C13}"/>
              </a:ext>
            </a:extLst>
          </p:cNvPr>
          <p:cNvSpPr>
            <a:spLocks noGrp="1"/>
          </p:cNvSpPr>
          <p:nvPr>
            <p:ph idx="1"/>
          </p:nvPr>
        </p:nvSpPr>
        <p:spPr>
          <a:xfrm>
            <a:off x="0" y="0"/>
            <a:ext cx="12192000" cy="6858000"/>
          </a:xfrm>
        </p:spPr>
        <p:txBody>
          <a:bodyPr>
            <a:normAutofit fontScale="92500" lnSpcReduction="20000"/>
          </a:bodyPr>
          <a:lstStyle/>
          <a:p>
            <a:r>
              <a:rPr lang="el-GR" b="1" dirty="0"/>
              <a:t>Επίδραση των κορτικοστεροειδών στα κύτταρα του ανοσοποιητικού συστήματος</a:t>
            </a:r>
            <a:endParaRPr lang="en-US" b="1" dirty="0"/>
          </a:p>
          <a:p>
            <a:r>
              <a:rPr lang="en-US" dirty="0"/>
              <a:t> </a:t>
            </a:r>
            <a:r>
              <a:rPr lang="en-US" b="1" dirty="0"/>
              <a:t>Lymphocytes</a:t>
            </a:r>
          </a:p>
          <a:p>
            <a:r>
              <a:rPr lang="en-US" dirty="0"/>
              <a:t>– Reversible lymphopenia, CD4 depletion (&gt;50% reduction)</a:t>
            </a:r>
          </a:p>
          <a:p>
            <a:r>
              <a:rPr lang="en-US" dirty="0"/>
              <a:t>– Decreased proliferation and migration of lymphocytes</a:t>
            </a:r>
          </a:p>
          <a:p>
            <a:r>
              <a:rPr lang="en-US" dirty="0"/>
              <a:t>– Impaired delayed-type hypersensitivity</a:t>
            </a:r>
          </a:p>
          <a:p>
            <a:r>
              <a:rPr lang="en-US" dirty="0"/>
              <a:t>– Impaired natural killer cell cytotoxicity</a:t>
            </a:r>
          </a:p>
          <a:p>
            <a:r>
              <a:rPr lang="en-US" dirty="0"/>
              <a:t>– Decreased lymphokine production (interleukin-2, TNF, interleukin-12, interferon)</a:t>
            </a:r>
          </a:p>
          <a:p>
            <a:r>
              <a:rPr lang="en-US" dirty="0"/>
              <a:t>– Th1/Th2 dysregulation of T-helper cells (decreased Th1 and increased Th2 cytokine</a:t>
            </a:r>
          </a:p>
          <a:p>
            <a:r>
              <a:rPr lang="en-US" dirty="0"/>
              <a:t>production)</a:t>
            </a:r>
          </a:p>
          <a:p>
            <a:r>
              <a:rPr lang="en-US" dirty="0"/>
              <a:t>– Impaired phagocyte effector cell function and cellular immune response</a:t>
            </a:r>
          </a:p>
          <a:p>
            <a:r>
              <a:rPr lang="en-US" b="1" dirty="0"/>
              <a:t>Neutrophils</a:t>
            </a:r>
          </a:p>
          <a:p>
            <a:r>
              <a:rPr lang="en-US" dirty="0"/>
              <a:t>– Impaired phagocytosis, degranulation, and oxidative burst</a:t>
            </a:r>
          </a:p>
          <a:p>
            <a:r>
              <a:rPr lang="en-US" dirty="0"/>
              <a:t>– Reduced cytokine production</a:t>
            </a:r>
          </a:p>
          <a:p>
            <a:r>
              <a:rPr lang="en-US" dirty="0"/>
              <a:t>– Defective adherence to endothelium, extravasation, chemotaxis</a:t>
            </a:r>
          </a:p>
          <a:p>
            <a:r>
              <a:rPr lang="en-US" dirty="0"/>
              <a:t>– Inhibition of apoptosis</a:t>
            </a:r>
          </a:p>
          <a:p>
            <a:r>
              <a:rPr lang="en-US" dirty="0"/>
              <a:t>– Impaired formation of nitric oxide</a:t>
            </a:r>
          </a:p>
        </p:txBody>
      </p:sp>
    </p:spTree>
    <p:extLst>
      <p:ext uri="{BB962C8B-B14F-4D97-AF65-F5344CB8AC3E}">
        <p14:creationId xmlns:p14="http://schemas.microsoft.com/office/powerpoint/2010/main" val="9097972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54D78-9685-4617-81DE-421BF210B9B8}"/>
              </a:ext>
            </a:extLst>
          </p:cNvPr>
          <p:cNvSpPr>
            <a:spLocks noGrp="1"/>
          </p:cNvSpPr>
          <p:nvPr>
            <p:ph idx="1"/>
          </p:nvPr>
        </p:nvSpPr>
        <p:spPr>
          <a:xfrm>
            <a:off x="0" y="0"/>
            <a:ext cx="12192000" cy="6858000"/>
          </a:xfrm>
        </p:spPr>
        <p:txBody>
          <a:bodyPr>
            <a:normAutofit fontScale="92500"/>
          </a:bodyPr>
          <a:lstStyle/>
          <a:p>
            <a:pPr marL="0" indent="0">
              <a:buNone/>
            </a:pPr>
            <a:r>
              <a:rPr lang="el-GR" b="1" dirty="0"/>
              <a:t>Επίδραση των κορτικοστεροειδών στα κύτταρα του ανοσοποιητικού συστήματος</a:t>
            </a:r>
          </a:p>
          <a:p>
            <a:pPr marL="0" indent="0">
              <a:buNone/>
            </a:pPr>
            <a:r>
              <a:rPr lang="en-US" b="1" dirty="0"/>
              <a:t>• Monocytes/macrophages</a:t>
            </a:r>
          </a:p>
          <a:p>
            <a:pPr marL="0" indent="0">
              <a:buNone/>
            </a:pPr>
            <a:r>
              <a:rPr lang="en-US" dirty="0"/>
              <a:t>– Reversible monocytopenia (&gt;40% reduction)</a:t>
            </a:r>
          </a:p>
          <a:p>
            <a:pPr marL="0" indent="0">
              <a:buNone/>
            </a:pPr>
            <a:r>
              <a:rPr lang="en-US" dirty="0"/>
              <a:t>– Impaired phagocytosis and oxidative killing</a:t>
            </a:r>
          </a:p>
          <a:p>
            <a:pPr marL="0" indent="0">
              <a:buNone/>
            </a:pPr>
            <a:r>
              <a:rPr lang="en-US" dirty="0"/>
              <a:t>– Decreased chemotaxis and migration to sites of inflammation</a:t>
            </a:r>
          </a:p>
          <a:p>
            <a:pPr marL="0" indent="0">
              <a:buNone/>
            </a:pPr>
            <a:r>
              <a:rPr lang="en-US" dirty="0"/>
              <a:t>– Impaired maturation of monocytes to macrophages</a:t>
            </a:r>
          </a:p>
          <a:p>
            <a:pPr marL="0" indent="0">
              <a:buNone/>
            </a:pPr>
            <a:r>
              <a:rPr lang="en-US" dirty="0"/>
              <a:t>– </a:t>
            </a:r>
            <a:r>
              <a:rPr lang="el-GR" dirty="0"/>
              <a:t>Ι</a:t>
            </a:r>
            <a:r>
              <a:rPr lang="en-US" dirty="0" err="1"/>
              <a:t>nhibition</a:t>
            </a:r>
            <a:r>
              <a:rPr lang="en-US" dirty="0"/>
              <a:t> of pro-inflammatory cytokine production (interleukin-1, interleukin-6, TNF)</a:t>
            </a:r>
          </a:p>
          <a:p>
            <a:pPr marL="0" indent="0">
              <a:buNone/>
            </a:pPr>
            <a:r>
              <a:rPr lang="en-US" dirty="0"/>
              <a:t>– Impaired formation of nitric oxide</a:t>
            </a:r>
          </a:p>
          <a:p>
            <a:pPr marL="0" indent="0">
              <a:buNone/>
            </a:pPr>
            <a:r>
              <a:rPr lang="en-US" dirty="0"/>
              <a:t>• </a:t>
            </a:r>
            <a:r>
              <a:rPr lang="en-US" b="1" dirty="0"/>
              <a:t>Other immune effector cells</a:t>
            </a:r>
          </a:p>
          <a:p>
            <a:pPr marL="0" indent="0">
              <a:buNone/>
            </a:pPr>
            <a:r>
              <a:rPr lang="en-US" dirty="0"/>
              <a:t>– Decreased counts for alveolar dendritic cells, central nervous system microglial cells, and</a:t>
            </a:r>
            <a:r>
              <a:rPr lang="el-GR" dirty="0"/>
              <a:t> </a:t>
            </a:r>
            <a:r>
              <a:rPr lang="en-US" dirty="0"/>
              <a:t>Langerhans’ epidermal cells</a:t>
            </a:r>
          </a:p>
          <a:p>
            <a:pPr marL="0" indent="0">
              <a:buNone/>
            </a:pPr>
            <a:r>
              <a:rPr lang="en-US" dirty="0"/>
              <a:t>– Impaired antigen-presenting capacity of dendritic and Langerhans’ cells (decreased</a:t>
            </a:r>
          </a:p>
          <a:p>
            <a:pPr marL="0" indent="0">
              <a:buNone/>
            </a:pPr>
            <a:r>
              <a:rPr lang="en-US" dirty="0"/>
              <a:t>expression of MHC II on their surface)</a:t>
            </a:r>
          </a:p>
          <a:p>
            <a:pPr marL="0" indent="0">
              <a:buNone/>
            </a:pPr>
            <a:r>
              <a:rPr lang="en-US" dirty="0"/>
              <a:t>– Defective microglial cell-killing capacity (impaired nitric oxide formation)</a:t>
            </a:r>
          </a:p>
        </p:txBody>
      </p:sp>
    </p:spTree>
    <p:extLst>
      <p:ext uri="{BB962C8B-B14F-4D97-AF65-F5344CB8AC3E}">
        <p14:creationId xmlns:p14="http://schemas.microsoft.com/office/powerpoint/2010/main" val="25216137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2F46-BB4E-8E33-B95E-74782D8F293E}"/>
              </a:ext>
            </a:extLst>
          </p:cNvPr>
          <p:cNvSpPr>
            <a:spLocks noGrp="1"/>
          </p:cNvSpPr>
          <p:nvPr>
            <p:ph type="title"/>
          </p:nvPr>
        </p:nvSpPr>
        <p:spPr/>
        <p:txBody>
          <a:bodyPr/>
          <a:lstStyle/>
          <a:p>
            <a:pPr algn="ctr"/>
            <a:r>
              <a:rPr lang="el-GR" b="1" dirty="0"/>
              <a:t>ΟΔΟΙ ΧΟΡΗΓΗΣΕΩΣ</a:t>
            </a:r>
            <a:endParaRPr lang="en-US" b="1" dirty="0"/>
          </a:p>
        </p:txBody>
      </p:sp>
      <p:sp>
        <p:nvSpPr>
          <p:cNvPr id="3" name="Content Placeholder 2">
            <a:extLst>
              <a:ext uri="{FF2B5EF4-FFF2-40B4-BE49-F238E27FC236}">
                <a16:creationId xmlns:a16="http://schemas.microsoft.com/office/drawing/2014/main" id="{2BB2B1E2-E72F-ECE5-8082-7D256D51C9A7}"/>
              </a:ext>
            </a:extLst>
          </p:cNvPr>
          <p:cNvSpPr>
            <a:spLocks noGrp="1"/>
          </p:cNvSpPr>
          <p:nvPr>
            <p:ph idx="1"/>
          </p:nvPr>
        </p:nvSpPr>
        <p:spPr>
          <a:xfrm>
            <a:off x="0" y="1285462"/>
            <a:ext cx="12192000" cy="5572538"/>
          </a:xfrm>
        </p:spPr>
        <p:txBody>
          <a:bodyPr/>
          <a:lstStyle/>
          <a:p>
            <a:pPr marL="0" indent="0">
              <a:buNone/>
            </a:pPr>
            <a:r>
              <a:rPr lang="el-GR" dirty="0"/>
              <a:t>Συστηματική  (Ενέσιμη, από του στόματος)</a:t>
            </a:r>
          </a:p>
          <a:p>
            <a:pPr marL="0" indent="0">
              <a:buNone/>
            </a:pPr>
            <a:r>
              <a:rPr lang="el-GR" dirty="0"/>
              <a:t>Εισπνεόμενη</a:t>
            </a:r>
          </a:p>
          <a:p>
            <a:pPr marL="0" indent="0">
              <a:buNone/>
            </a:pPr>
            <a:r>
              <a:rPr lang="el-GR" dirty="0"/>
              <a:t>Τοπική (δέρμα, οφθαλμοί)</a:t>
            </a:r>
          </a:p>
          <a:p>
            <a:pPr marL="0" indent="0">
              <a:buNone/>
            </a:pPr>
            <a:endParaRPr lang="en-US" dirty="0"/>
          </a:p>
        </p:txBody>
      </p:sp>
    </p:spTree>
    <p:extLst>
      <p:ext uri="{BB962C8B-B14F-4D97-AF65-F5344CB8AC3E}">
        <p14:creationId xmlns:p14="http://schemas.microsoft.com/office/powerpoint/2010/main" val="30957720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a:t>Κατηγορίες Τοπικών </a:t>
            </a:r>
            <a:r>
              <a:rPr lang="el-GR" b="1" dirty="0" err="1"/>
              <a:t>Κορτικοστεροειδών</a:t>
            </a:r>
            <a:endParaRPr lang="en-US" b="1" dirty="0"/>
          </a:p>
        </p:txBody>
      </p:sp>
      <p:sp>
        <p:nvSpPr>
          <p:cNvPr id="3" name="2 - Θέση περιεχομένου"/>
          <p:cNvSpPr>
            <a:spLocks noGrp="1"/>
          </p:cNvSpPr>
          <p:nvPr>
            <p:ph idx="1"/>
          </p:nvPr>
        </p:nvSpPr>
        <p:spPr>
          <a:xfrm>
            <a:off x="0" y="1600200"/>
            <a:ext cx="12192000" cy="5257800"/>
          </a:xfrm>
        </p:spPr>
        <p:txBody>
          <a:bodyPr>
            <a:normAutofit/>
          </a:bodyPr>
          <a:lstStyle/>
          <a:p>
            <a:pPr marL="514350" indent="-514350">
              <a:buAutoNum type="arabicPeriod"/>
            </a:pPr>
            <a:r>
              <a:rPr lang="el-GR" dirty="0"/>
              <a:t>Χαμηλής Ισχύος : </a:t>
            </a:r>
            <a:r>
              <a:rPr lang="el-GR" dirty="0" err="1"/>
              <a:t>Υδροκορτιζόνη</a:t>
            </a:r>
            <a:r>
              <a:rPr lang="el-GR" dirty="0"/>
              <a:t> (0,25-2,5%), </a:t>
            </a:r>
            <a:r>
              <a:rPr lang="el-GR" dirty="0" err="1"/>
              <a:t>Ακετονίδιο</a:t>
            </a:r>
            <a:r>
              <a:rPr lang="el-GR" dirty="0"/>
              <a:t> </a:t>
            </a:r>
            <a:r>
              <a:rPr lang="el-GR" dirty="0" err="1"/>
              <a:t>Τριαμσινολόνης</a:t>
            </a:r>
            <a:r>
              <a:rPr lang="el-GR" dirty="0"/>
              <a:t> (0,025%), </a:t>
            </a:r>
            <a:r>
              <a:rPr lang="el-GR" dirty="0" err="1"/>
              <a:t>ακετονίδιο</a:t>
            </a:r>
            <a:r>
              <a:rPr lang="el-GR" dirty="0"/>
              <a:t> </a:t>
            </a:r>
            <a:r>
              <a:rPr lang="el-GR" dirty="0" err="1"/>
              <a:t>φλουοκινολόνης</a:t>
            </a:r>
            <a:r>
              <a:rPr lang="el-GR" dirty="0"/>
              <a:t> (0,01%0</a:t>
            </a:r>
          </a:p>
          <a:p>
            <a:pPr marL="514350" indent="-514350">
              <a:buAutoNum type="arabicPeriod"/>
            </a:pPr>
            <a:r>
              <a:rPr lang="el-GR" dirty="0"/>
              <a:t>Ενδιάμεσης Ισχύος: </a:t>
            </a:r>
            <a:r>
              <a:rPr lang="el-GR" dirty="0" err="1"/>
              <a:t>Διπροπιονική</a:t>
            </a:r>
            <a:r>
              <a:rPr lang="el-GR" dirty="0"/>
              <a:t> </a:t>
            </a:r>
            <a:r>
              <a:rPr lang="el-GR" dirty="0" err="1"/>
              <a:t>Βηταμεθαζόνη</a:t>
            </a:r>
            <a:r>
              <a:rPr lang="el-GR" dirty="0"/>
              <a:t> (0,05%), </a:t>
            </a:r>
            <a:r>
              <a:rPr lang="el-GR" dirty="0" err="1"/>
              <a:t>Δεσονίδη</a:t>
            </a:r>
            <a:r>
              <a:rPr lang="el-GR" dirty="0"/>
              <a:t> (0,05%), </a:t>
            </a:r>
            <a:r>
              <a:rPr lang="el-GR" dirty="0" err="1"/>
              <a:t>Ακετονίδιο</a:t>
            </a:r>
            <a:r>
              <a:rPr lang="el-GR" dirty="0"/>
              <a:t> </a:t>
            </a:r>
            <a:r>
              <a:rPr lang="el-GR" dirty="0" err="1"/>
              <a:t>Τριαμσινολόνης</a:t>
            </a:r>
            <a:r>
              <a:rPr lang="el-GR" dirty="0"/>
              <a:t> (0,1-0,2%)</a:t>
            </a:r>
          </a:p>
          <a:p>
            <a:pPr marL="514350" indent="-514350">
              <a:buAutoNum type="arabicPeriod"/>
            </a:pPr>
            <a:r>
              <a:rPr lang="el-GR" dirty="0"/>
              <a:t>Υψηλή Ισχύς:  </a:t>
            </a:r>
            <a:r>
              <a:rPr lang="el-GR" dirty="0" err="1"/>
              <a:t>Αμκινονίδη</a:t>
            </a:r>
            <a:r>
              <a:rPr lang="el-GR" dirty="0"/>
              <a:t> 0,1%, </a:t>
            </a:r>
            <a:r>
              <a:rPr lang="el-GR" dirty="0" err="1"/>
              <a:t>Διπροπιονική</a:t>
            </a:r>
            <a:r>
              <a:rPr lang="el-GR" dirty="0"/>
              <a:t> </a:t>
            </a:r>
            <a:r>
              <a:rPr lang="el-GR" dirty="0" err="1"/>
              <a:t>βηταμεθαζόνη</a:t>
            </a:r>
            <a:r>
              <a:rPr lang="el-GR" dirty="0"/>
              <a:t>, </a:t>
            </a:r>
            <a:r>
              <a:rPr lang="el-GR" dirty="0" err="1"/>
              <a:t>Ακετονίδιο</a:t>
            </a:r>
            <a:r>
              <a:rPr lang="el-GR" dirty="0"/>
              <a:t> </a:t>
            </a:r>
            <a:r>
              <a:rPr lang="el-GR" dirty="0" err="1"/>
              <a:t>Τριαμσινολόνης</a:t>
            </a:r>
            <a:r>
              <a:rPr lang="el-GR" dirty="0"/>
              <a:t> (0,5%), </a:t>
            </a:r>
            <a:r>
              <a:rPr lang="el-GR" dirty="0" err="1"/>
              <a:t>Χαλκινονίδιο</a:t>
            </a:r>
            <a:r>
              <a:rPr lang="el-GR" dirty="0"/>
              <a:t> (0,1%), </a:t>
            </a:r>
            <a:r>
              <a:rPr lang="el-GR" dirty="0" err="1"/>
              <a:t>Φλουοσινονίδη</a:t>
            </a:r>
            <a:r>
              <a:rPr lang="el-GR" dirty="0"/>
              <a:t>(0,05%)</a:t>
            </a:r>
          </a:p>
          <a:p>
            <a:pPr marL="514350" indent="-514350">
              <a:buAutoNum type="arabicPeriod"/>
            </a:pPr>
            <a:r>
              <a:rPr lang="el-GR" dirty="0"/>
              <a:t>Πολύ Υψηλή Ισχύς </a:t>
            </a:r>
            <a:r>
              <a:rPr lang="el-GR" dirty="0" err="1"/>
              <a:t>Κλοβεταζόλη</a:t>
            </a:r>
            <a:r>
              <a:rPr lang="el-GR" dirty="0"/>
              <a:t> (0,05%), </a:t>
            </a:r>
            <a:r>
              <a:rPr lang="el-GR" dirty="0" err="1"/>
              <a:t>Διοξεική</a:t>
            </a:r>
            <a:r>
              <a:rPr lang="el-GR" dirty="0"/>
              <a:t> </a:t>
            </a:r>
            <a:r>
              <a:rPr lang="el-GR" dirty="0" err="1"/>
              <a:t>διφλοραζόνη</a:t>
            </a:r>
            <a:r>
              <a:rPr lang="el-GR" dirty="0"/>
              <a:t> (0,05%), </a:t>
            </a:r>
            <a:r>
              <a:rPr lang="el-GR" dirty="0" err="1"/>
              <a:t>Φλουοσινονίδη</a:t>
            </a:r>
            <a:r>
              <a:rPr lang="el-GR" dirty="0"/>
              <a:t>(0,1%)</a:t>
            </a:r>
            <a:r>
              <a:rPr lang="el-GR" dirty="0" err="1"/>
              <a:t>Αλομπεταζόλη</a:t>
            </a:r>
            <a:r>
              <a:rPr lang="el-GR" dirty="0"/>
              <a:t> (0.05%), </a:t>
            </a:r>
            <a:r>
              <a:rPr lang="el-GR" dirty="0" err="1"/>
              <a:t>Φλουραδενδρολίδη</a:t>
            </a:r>
            <a:r>
              <a:rPr lang="el-GR" dirty="0"/>
              <a:t> (0,05%)</a:t>
            </a:r>
            <a:endParaRPr lang="en-US" dirty="0"/>
          </a:p>
        </p:txBody>
      </p:sp>
    </p:spTree>
    <p:extLst>
      <p:ext uri="{BB962C8B-B14F-4D97-AF65-F5344CB8AC3E}">
        <p14:creationId xmlns:p14="http://schemas.microsoft.com/office/powerpoint/2010/main" val="5916893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B5D5-F7CB-45A9-9FB1-A1C941B8882B}"/>
              </a:ext>
            </a:extLst>
          </p:cNvPr>
          <p:cNvSpPr>
            <a:spLocks noGrp="1"/>
          </p:cNvSpPr>
          <p:nvPr>
            <p:ph type="title"/>
          </p:nvPr>
        </p:nvSpPr>
        <p:spPr>
          <a:xfrm>
            <a:off x="838200" y="106017"/>
            <a:ext cx="10515600" cy="1086679"/>
          </a:xfrm>
        </p:spPr>
        <p:txBody>
          <a:bodyPr/>
          <a:lstStyle/>
          <a:p>
            <a:pPr algn="ctr"/>
            <a:r>
              <a:rPr lang="el-GR" b="1" dirty="0"/>
              <a:t>ΣΥΣΤΗΜΑΤΙΚΑ ΚΟΡΤΙΚΟΣΤΕΡΟΕΙΔΗ</a:t>
            </a:r>
            <a:endParaRPr lang="en-US" b="1" dirty="0"/>
          </a:p>
        </p:txBody>
      </p:sp>
      <p:graphicFrame>
        <p:nvGraphicFramePr>
          <p:cNvPr id="4" name="Table 4">
            <a:extLst>
              <a:ext uri="{FF2B5EF4-FFF2-40B4-BE49-F238E27FC236}">
                <a16:creationId xmlns:a16="http://schemas.microsoft.com/office/drawing/2014/main" id="{C2A5DACB-BB42-4440-A8D4-CB2753D0F027}"/>
              </a:ext>
            </a:extLst>
          </p:cNvPr>
          <p:cNvGraphicFramePr>
            <a:graphicFrameLocks noGrp="1"/>
          </p:cNvGraphicFramePr>
          <p:nvPr>
            <p:ph idx="1"/>
          </p:nvPr>
        </p:nvGraphicFramePr>
        <p:xfrm>
          <a:off x="838200" y="1825625"/>
          <a:ext cx="10515600" cy="4206240"/>
        </p:xfrm>
        <a:graphic>
          <a:graphicData uri="http://schemas.openxmlformats.org/drawingml/2006/table">
            <a:tbl>
              <a:tblPr firstRow="1" bandRow="1">
                <a:tableStyleId>{5C22544A-7EE6-4342-B048-85BDC9FD1C3A}</a:tableStyleId>
              </a:tblPr>
              <a:tblGrid>
                <a:gridCol w="2965174">
                  <a:extLst>
                    <a:ext uri="{9D8B030D-6E8A-4147-A177-3AD203B41FA5}">
                      <a16:colId xmlns:a16="http://schemas.microsoft.com/office/drawing/2014/main" val="1637105012"/>
                    </a:ext>
                  </a:extLst>
                </a:gridCol>
                <a:gridCol w="1241066">
                  <a:extLst>
                    <a:ext uri="{9D8B030D-6E8A-4147-A177-3AD203B41FA5}">
                      <a16:colId xmlns:a16="http://schemas.microsoft.com/office/drawing/2014/main" val="1920111224"/>
                    </a:ext>
                  </a:extLst>
                </a:gridCol>
                <a:gridCol w="2103120">
                  <a:extLst>
                    <a:ext uri="{9D8B030D-6E8A-4147-A177-3AD203B41FA5}">
                      <a16:colId xmlns:a16="http://schemas.microsoft.com/office/drawing/2014/main" val="2778480790"/>
                    </a:ext>
                  </a:extLst>
                </a:gridCol>
                <a:gridCol w="2103120">
                  <a:extLst>
                    <a:ext uri="{9D8B030D-6E8A-4147-A177-3AD203B41FA5}">
                      <a16:colId xmlns:a16="http://schemas.microsoft.com/office/drawing/2014/main" val="1772584574"/>
                    </a:ext>
                  </a:extLst>
                </a:gridCol>
                <a:gridCol w="2103120">
                  <a:extLst>
                    <a:ext uri="{9D8B030D-6E8A-4147-A177-3AD203B41FA5}">
                      <a16:colId xmlns:a16="http://schemas.microsoft.com/office/drawing/2014/main" val="1799850230"/>
                    </a:ext>
                  </a:extLst>
                </a:gridCol>
              </a:tblGrid>
              <a:tr h="370840">
                <a:tc>
                  <a:txBody>
                    <a:bodyPr/>
                    <a:lstStyle/>
                    <a:p>
                      <a:r>
                        <a:rPr lang="el-GR" dirty="0"/>
                        <a:t>ΚΟΡΤΙΚΟΕΙΔΕΣ </a:t>
                      </a:r>
                      <a:endParaRPr lang="en-US" dirty="0"/>
                    </a:p>
                  </a:txBody>
                  <a:tcPr/>
                </a:tc>
                <a:tc>
                  <a:txBody>
                    <a:bodyPr/>
                    <a:lstStyle/>
                    <a:p>
                      <a:r>
                        <a:rPr lang="en-US" dirty="0"/>
                        <a:t>MG</a:t>
                      </a:r>
                    </a:p>
                  </a:txBody>
                  <a:tcPr/>
                </a:tc>
                <a:tc>
                  <a:txBody>
                    <a:bodyPr/>
                    <a:lstStyle/>
                    <a:p>
                      <a:r>
                        <a:rPr lang="el-GR" dirty="0"/>
                        <a:t>Αντιφλεγμονώδης  Ικανότητα</a:t>
                      </a:r>
                      <a:endParaRPr lang="en-US" dirty="0"/>
                    </a:p>
                  </a:txBody>
                  <a:tcPr/>
                </a:tc>
                <a:tc>
                  <a:txBody>
                    <a:bodyPr/>
                    <a:lstStyle/>
                    <a:p>
                      <a:r>
                        <a:rPr lang="el-GR" dirty="0"/>
                        <a:t>Διάρκεια Δράσεως (</a:t>
                      </a:r>
                      <a:r>
                        <a:rPr lang="en-US" dirty="0"/>
                        <a:t>h)</a:t>
                      </a:r>
                    </a:p>
                  </a:txBody>
                  <a:tcPr/>
                </a:tc>
                <a:tc>
                  <a:txBody>
                    <a:bodyPr/>
                    <a:lstStyle/>
                    <a:p>
                      <a:r>
                        <a:rPr lang="el-GR" dirty="0"/>
                        <a:t>Ημιπερίοδος Ζωής στο Πλάσμα (</a:t>
                      </a:r>
                      <a:r>
                        <a:rPr lang="en-US" dirty="0"/>
                        <a:t>min)</a:t>
                      </a:r>
                    </a:p>
                  </a:txBody>
                  <a:tcPr/>
                </a:tc>
                <a:extLst>
                  <a:ext uri="{0D108BD9-81ED-4DB2-BD59-A6C34878D82A}">
                    <a16:rowId xmlns:a16="http://schemas.microsoft.com/office/drawing/2014/main" val="1602290446"/>
                  </a:ext>
                </a:extLst>
              </a:tr>
              <a:tr h="370840">
                <a:tc>
                  <a:txBody>
                    <a:bodyPr/>
                    <a:lstStyle/>
                    <a:p>
                      <a:r>
                        <a:rPr lang="el-GR" b="1" dirty="0"/>
                        <a:t>Βραχείας Δράσεως</a:t>
                      </a:r>
                    </a:p>
                    <a:p>
                      <a:r>
                        <a:rPr lang="el-GR" dirty="0"/>
                        <a:t>Κορτιζόνη</a:t>
                      </a:r>
                    </a:p>
                    <a:p>
                      <a:r>
                        <a:rPr lang="el-GR" dirty="0"/>
                        <a:t>Υδροκορτιζόνη</a:t>
                      </a:r>
                      <a:endParaRPr lang="en-US" dirty="0"/>
                    </a:p>
                  </a:txBody>
                  <a:tcPr/>
                </a:tc>
                <a:tc>
                  <a:txBody>
                    <a:bodyPr/>
                    <a:lstStyle/>
                    <a:p>
                      <a:endParaRPr lang="el-GR" dirty="0"/>
                    </a:p>
                    <a:p>
                      <a:r>
                        <a:rPr lang="el-GR" dirty="0"/>
                        <a:t>25</a:t>
                      </a:r>
                    </a:p>
                    <a:p>
                      <a:r>
                        <a:rPr lang="el-GR" dirty="0"/>
                        <a:t>20</a:t>
                      </a:r>
                      <a:endParaRPr lang="en-US" dirty="0"/>
                    </a:p>
                  </a:txBody>
                  <a:tcPr/>
                </a:tc>
                <a:tc>
                  <a:txBody>
                    <a:bodyPr/>
                    <a:lstStyle/>
                    <a:p>
                      <a:endParaRPr lang="el-GR" dirty="0"/>
                    </a:p>
                    <a:p>
                      <a:r>
                        <a:rPr lang="el-GR" dirty="0"/>
                        <a:t>0.8</a:t>
                      </a:r>
                    </a:p>
                    <a:p>
                      <a:r>
                        <a:rPr lang="el-GR" dirty="0"/>
                        <a:t>1</a:t>
                      </a:r>
                      <a:endParaRPr lang="en-US" dirty="0"/>
                    </a:p>
                  </a:txBody>
                  <a:tcPr/>
                </a:tc>
                <a:tc>
                  <a:txBody>
                    <a:bodyPr/>
                    <a:lstStyle/>
                    <a:p>
                      <a:endParaRPr lang="el-GR" dirty="0"/>
                    </a:p>
                    <a:p>
                      <a:r>
                        <a:rPr lang="el-GR" dirty="0"/>
                        <a:t>8-12</a:t>
                      </a:r>
                    </a:p>
                    <a:p>
                      <a:r>
                        <a:rPr lang="el-GR" dirty="0"/>
                        <a:t>8-12</a:t>
                      </a:r>
                      <a:endParaRPr lang="en-US" dirty="0"/>
                    </a:p>
                  </a:txBody>
                  <a:tcPr/>
                </a:tc>
                <a:tc>
                  <a:txBody>
                    <a:bodyPr/>
                    <a:lstStyle/>
                    <a:p>
                      <a:endParaRPr lang="el-GR" dirty="0"/>
                    </a:p>
                    <a:p>
                      <a:r>
                        <a:rPr lang="el-GR" dirty="0"/>
                        <a:t>30-90</a:t>
                      </a:r>
                    </a:p>
                    <a:p>
                      <a:r>
                        <a:rPr lang="el-GR" dirty="0"/>
                        <a:t>60-120</a:t>
                      </a:r>
                      <a:endParaRPr lang="en-US" dirty="0"/>
                    </a:p>
                  </a:txBody>
                  <a:tcPr/>
                </a:tc>
                <a:extLst>
                  <a:ext uri="{0D108BD9-81ED-4DB2-BD59-A6C34878D82A}">
                    <a16:rowId xmlns:a16="http://schemas.microsoft.com/office/drawing/2014/main" val="3612701999"/>
                  </a:ext>
                </a:extLst>
              </a:tr>
              <a:tr h="370840">
                <a:tc>
                  <a:txBody>
                    <a:bodyPr/>
                    <a:lstStyle/>
                    <a:p>
                      <a:r>
                        <a:rPr lang="el-GR" b="1" dirty="0"/>
                        <a:t>Μέσης Δράσεως</a:t>
                      </a:r>
                    </a:p>
                    <a:p>
                      <a:r>
                        <a:rPr lang="el-GR" b="0" dirty="0"/>
                        <a:t>Πρεδνιζόνη</a:t>
                      </a:r>
                    </a:p>
                    <a:p>
                      <a:r>
                        <a:rPr lang="el-GR" b="0" dirty="0"/>
                        <a:t>Πρεδνιζολόνη</a:t>
                      </a:r>
                    </a:p>
                    <a:p>
                      <a:r>
                        <a:rPr lang="el-GR" b="0" dirty="0"/>
                        <a:t>Μεθυλοπρεδνιζόλη</a:t>
                      </a:r>
                    </a:p>
                    <a:p>
                      <a:r>
                        <a:rPr lang="el-GR" b="0" dirty="0"/>
                        <a:t>Τριαμσινολόνη</a:t>
                      </a:r>
                    </a:p>
                    <a:p>
                      <a:endParaRPr lang="en-US" b="0" dirty="0"/>
                    </a:p>
                  </a:txBody>
                  <a:tcPr/>
                </a:tc>
                <a:tc>
                  <a:txBody>
                    <a:bodyPr/>
                    <a:lstStyle/>
                    <a:p>
                      <a:endParaRPr lang="el-GR" dirty="0"/>
                    </a:p>
                    <a:p>
                      <a:r>
                        <a:rPr lang="el-GR" dirty="0"/>
                        <a:t>5</a:t>
                      </a:r>
                    </a:p>
                    <a:p>
                      <a:r>
                        <a:rPr lang="el-GR" dirty="0"/>
                        <a:t>5</a:t>
                      </a:r>
                    </a:p>
                    <a:p>
                      <a:r>
                        <a:rPr lang="el-GR" dirty="0"/>
                        <a:t>4</a:t>
                      </a:r>
                    </a:p>
                    <a:p>
                      <a:r>
                        <a:rPr lang="el-GR" dirty="0"/>
                        <a:t>4</a:t>
                      </a:r>
                      <a:endParaRPr lang="en-US" dirty="0"/>
                    </a:p>
                  </a:txBody>
                  <a:tcPr/>
                </a:tc>
                <a:tc>
                  <a:txBody>
                    <a:bodyPr/>
                    <a:lstStyle/>
                    <a:p>
                      <a:endParaRPr lang="el-GR" dirty="0"/>
                    </a:p>
                    <a:p>
                      <a:r>
                        <a:rPr lang="el-GR" dirty="0"/>
                        <a:t>3,5</a:t>
                      </a:r>
                    </a:p>
                    <a:p>
                      <a:r>
                        <a:rPr lang="el-GR" dirty="0"/>
                        <a:t>4</a:t>
                      </a:r>
                    </a:p>
                    <a:p>
                      <a:r>
                        <a:rPr lang="el-GR" dirty="0"/>
                        <a:t>5</a:t>
                      </a:r>
                    </a:p>
                    <a:p>
                      <a:r>
                        <a:rPr lang="el-GR" dirty="0"/>
                        <a:t>5</a:t>
                      </a:r>
                      <a:endParaRPr lang="en-US" dirty="0"/>
                    </a:p>
                  </a:txBody>
                  <a:tcPr/>
                </a:tc>
                <a:tc>
                  <a:txBody>
                    <a:bodyPr/>
                    <a:lstStyle/>
                    <a:p>
                      <a:endParaRPr lang="el-GR" dirty="0"/>
                    </a:p>
                    <a:p>
                      <a:r>
                        <a:rPr lang="el-GR" dirty="0"/>
                        <a:t>24-36</a:t>
                      </a:r>
                    </a:p>
                    <a:p>
                      <a:r>
                        <a:rPr lang="el-GR" dirty="0"/>
                        <a:t>24-36</a:t>
                      </a:r>
                    </a:p>
                    <a:p>
                      <a:r>
                        <a:rPr lang="el-GR" dirty="0"/>
                        <a:t>24-36</a:t>
                      </a:r>
                    </a:p>
                    <a:p>
                      <a:r>
                        <a:rPr lang="el-GR" dirty="0"/>
                        <a:t>24-36</a:t>
                      </a:r>
                      <a:endParaRPr lang="en-US" dirty="0"/>
                    </a:p>
                  </a:txBody>
                  <a:tcPr/>
                </a:tc>
                <a:tc>
                  <a:txBody>
                    <a:bodyPr/>
                    <a:lstStyle/>
                    <a:p>
                      <a:endParaRPr lang="el-GR" dirty="0"/>
                    </a:p>
                    <a:p>
                      <a:r>
                        <a:rPr lang="el-GR" dirty="0"/>
                        <a:t>60</a:t>
                      </a:r>
                    </a:p>
                    <a:p>
                      <a:r>
                        <a:rPr lang="el-GR" dirty="0"/>
                        <a:t>200</a:t>
                      </a:r>
                    </a:p>
                    <a:p>
                      <a:r>
                        <a:rPr lang="el-GR" dirty="0"/>
                        <a:t>18</a:t>
                      </a:r>
                    </a:p>
                    <a:p>
                      <a:r>
                        <a:rPr lang="el-GR" dirty="0"/>
                        <a:t>300</a:t>
                      </a:r>
                      <a:endParaRPr lang="en-US" dirty="0"/>
                    </a:p>
                  </a:txBody>
                  <a:tcPr/>
                </a:tc>
                <a:extLst>
                  <a:ext uri="{0D108BD9-81ED-4DB2-BD59-A6C34878D82A}">
                    <a16:rowId xmlns:a16="http://schemas.microsoft.com/office/drawing/2014/main" val="3837588644"/>
                  </a:ext>
                </a:extLst>
              </a:tr>
              <a:tr h="370840">
                <a:tc>
                  <a:txBody>
                    <a:bodyPr/>
                    <a:lstStyle/>
                    <a:p>
                      <a:r>
                        <a:rPr lang="el-GR" b="1" dirty="0"/>
                        <a:t>Μακράς Δράσεως</a:t>
                      </a:r>
                    </a:p>
                    <a:p>
                      <a:r>
                        <a:rPr lang="el-GR" b="0" dirty="0"/>
                        <a:t>Δεξαμεθαζόνη</a:t>
                      </a:r>
                    </a:p>
                    <a:p>
                      <a:r>
                        <a:rPr lang="el-GR" b="0" dirty="0"/>
                        <a:t>Βηταμεθαζόνη</a:t>
                      </a:r>
                      <a:endParaRPr lang="en-US" b="0" dirty="0"/>
                    </a:p>
                  </a:txBody>
                  <a:tcPr/>
                </a:tc>
                <a:tc>
                  <a:txBody>
                    <a:bodyPr/>
                    <a:lstStyle/>
                    <a:p>
                      <a:endParaRPr lang="el-GR" dirty="0"/>
                    </a:p>
                    <a:p>
                      <a:r>
                        <a:rPr lang="el-GR" dirty="0"/>
                        <a:t>0,75</a:t>
                      </a:r>
                    </a:p>
                    <a:p>
                      <a:r>
                        <a:rPr lang="el-GR" dirty="0"/>
                        <a:t>0,6</a:t>
                      </a:r>
                      <a:endParaRPr lang="en-US" dirty="0"/>
                    </a:p>
                  </a:txBody>
                  <a:tcPr/>
                </a:tc>
                <a:tc>
                  <a:txBody>
                    <a:bodyPr/>
                    <a:lstStyle/>
                    <a:p>
                      <a:endParaRPr lang="el-GR" dirty="0"/>
                    </a:p>
                    <a:p>
                      <a:r>
                        <a:rPr lang="el-GR" dirty="0"/>
                        <a:t>30</a:t>
                      </a:r>
                    </a:p>
                    <a:p>
                      <a:r>
                        <a:rPr lang="el-GR" dirty="0"/>
                        <a:t>25</a:t>
                      </a:r>
                      <a:endParaRPr lang="en-US" dirty="0"/>
                    </a:p>
                  </a:txBody>
                  <a:tcPr/>
                </a:tc>
                <a:tc>
                  <a:txBody>
                    <a:bodyPr/>
                    <a:lstStyle/>
                    <a:p>
                      <a:endParaRPr lang="el-GR" dirty="0"/>
                    </a:p>
                    <a:p>
                      <a:r>
                        <a:rPr lang="el-GR" dirty="0"/>
                        <a:t>36-54</a:t>
                      </a:r>
                    </a:p>
                    <a:p>
                      <a:r>
                        <a:rPr lang="el-GR" dirty="0"/>
                        <a:t>36-54</a:t>
                      </a:r>
                      <a:endParaRPr lang="en-US" dirty="0"/>
                    </a:p>
                  </a:txBody>
                  <a:tcPr/>
                </a:tc>
                <a:tc>
                  <a:txBody>
                    <a:bodyPr/>
                    <a:lstStyle/>
                    <a:p>
                      <a:endParaRPr lang="el-GR" dirty="0"/>
                    </a:p>
                    <a:p>
                      <a:r>
                        <a:rPr lang="el-GR" dirty="0"/>
                        <a:t>100-300</a:t>
                      </a:r>
                    </a:p>
                    <a:p>
                      <a:r>
                        <a:rPr lang="el-GR" dirty="0"/>
                        <a:t>100-300</a:t>
                      </a:r>
                      <a:endParaRPr lang="en-US" dirty="0"/>
                    </a:p>
                  </a:txBody>
                  <a:tcPr/>
                </a:tc>
                <a:extLst>
                  <a:ext uri="{0D108BD9-81ED-4DB2-BD59-A6C34878D82A}">
                    <a16:rowId xmlns:a16="http://schemas.microsoft.com/office/drawing/2014/main" val="1776001056"/>
                  </a:ext>
                </a:extLst>
              </a:tr>
            </a:tbl>
          </a:graphicData>
        </a:graphic>
      </p:graphicFrame>
    </p:spTree>
    <p:extLst>
      <p:ext uri="{BB962C8B-B14F-4D97-AF65-F5344CB8AC3E}">
        <p14:creationId xmlns:p14="http://schemas.microsoft.com/office/powerpoint/2010/main" val="5642851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1F6A-8189-4EBD-B810-EFC23EADDD41}"/>
              </a:ext>
            </a:extLst>
          </p:cNvPr>
          <p:cNvSpPr>
            <a:spLocks noGrp="1"/>
          </p:cNvSpPr>
          <p:nvPr>
            <p:ph type="title"/>
          </p:nvPr>
        </p:nvSpPr>
        <p:spPr>
          <a:xfrm>
            <a:off x="838200" y="0"/>
            <a:ext cx="10515600" cy="821636"/>
          </a:xfrm>
        </p:spPr>
        <p:txBody>
          <a:bodyPr>
            <a:normAutofit/>
          </a:bodyPr>
          <a:lstStyle/>
          <a:p>
            <a:pPr algn="ctr"/>
            <a:r>
              <a:rPr lang="el-GR" b="1" dirty="0"/>
              <a:t>ΣΥΣΤΗΜΑΤΙΚΗ ΘΕΡΑΠΕΙΑ</a:t>
            </a:r>
            <a:endParaRPr lang="en-US" b="1" dirty="0"/>
          </a:p>
        </p:txBody>
      </p:sp>
      <p:sp>
        <p:nvSpPr>
          <p:cNvPr id="3" name="Content Placeholder 2">
            <a:extLst>
              <a:ext uri="{FF2B5EF4-FFF2-40B4-BE49-F238E27FC236}">
                <a16:creationId xmlns:a16="http://schemas.microsoft.com/office/drawing/2014/main" id="{86A62991-4013-4AC8-8CBF-F7247B336638}"/>
              </a:ext>
            </a:extLst>
          </p:cNvPr>
          <p:cNvSpPr>
            <a:spLocks noGrp="1"/>
          </p:cNvSpPr>
          <p:nvPr>
            <p:ph idx="1"/>
          </p:nvPr>
        </p:nvSpPr>
        <p:spPr>
          <a:xfrm>
            <a:off x="0" y="609600"/>
            <a:ext cx="12192000" cy="6248400"/>
          </a:xfrm>
        </p:spPr>
        <p:txBody>
          <a:bodyPr/>
          <a:lstStyle/>
          <a:p>
            <a:pPr marL="0" indent="0">
              <a:buNone/>
            </a:pPr>
            <a:endParaRPr lang="el-GR" dirty="0"/>
          </a:p>
          <a:p>
            <a:pPr marL="0" indent="0">
              <a:buNone/>
            </a:pPr>
            <a:r>
              <a:rPr lang="el-GR" dirty="0"/>
              <a:t>Υποδοχείς – ορμόνη  μεταγραφή γονιδίων μείωση κυτταροκινών</a:t>
            </a:r>
          </a:p>
          <a:p>
            <a:pPr marL="0" indent="0">
              <a:buNone/>
            </a:pPr>
            <a:r>
              <a:rPr lang="el-GR" dirty="0"/>
              <a:t> Λιποκορτίνη    μείωση αραχιδονικού(συνεπώς και προσταγλανδινών-λευκοτριενίων)</a:t>
            </a:r>
          </a:p>
          <a:p>
            <a:pPr marL="0" indent="0">
              <a:buNone/>
            </a:pPr>
            <a:r>
              <a:rPr lang="el-GR" dirty="0"/>
              <a:t>Διέρχονται τον πλακούντα, εκκρίνονται στο μητρικό γάλα</a:t>
            </a:r>
          </a:p>
          <a:p>
            <a:pPr marL="0" indent="0">
              <a:buNone/>
            </a:pPr>
            <a:r>
              <a:rPr lang="el-GR" dirty="0"/>
              <a:t>Μεταβολίζονται σημαντικά στο ήπαρ</a:t>
            </a:r>
          </a:p>
          <a:p>
            <a:pPr marL="0" indent="0">
              <a:buNone/>
            </a:pPr>
            <a:r>
              <a:rPr lang="el-GR" dirty="0"/>
              <a:t>Νεογλυκογένεση (αντοχή στην ινσουλίνη), λιπολυτική δράση (αύξηση των τριγλυκεριδίων), ελάττωση απορροφήσεως βιταμίνης </a:t>
            </a:r>
            <a:r>
              <a:rPr lang="en-US" dirty="0"/>
              <a:t>D </a:t>
            </a:r>
            <a:r>
              <a:rPr lang="el-GR" dirty="0"/>
              <a:t> και αύξηση αποβολής από τους νεφρούς</a:t>
            </a:r>
          </a:p>
          <a:p>
            <a:pPr marL="0" indent="0">
              <a:buNone/>
            </a:pPr>
            <a:r>
              <a:rPr lang="el-GR" dirty="0"/>
              <a:t>Ελάττωση λεμφοκυττάρων, ηωσινοφίλων</a:t>
            </a:r>
          </a:p>
          <a:p>
            <a:pPr marL="0" indent="0">
              <a:buNone/>
            </a:pPr>
            <a:r>
              <a:rPr lang="el-GR" dirty="0"/>
              <a:t>Αύξηση λευκών, ερυθρών και πολυμορφοπύρηνων</a:t>
            </a:r>
          </a:p>
          <a:p>
            <a:pPr marL="0" indent="0">
              <a:buNone/>
            </a:pPr>
            <a:r>
              <a:rPr lang="el-GR" dirty="0"/>
              <a:t>Επίδραση στο ΚΝΣ</a:t>
            </a:r>
          </a:p>
          <a:p>
            <a:pPr marL="0" indent="0">
              <a:buNone/>
            </a:pPr>
            <a:r>
              <a:rPr lang="el-GR" dirty="0"/>
              <a:t>Αναστέλλουν επούλωση, νεοαγγειογένεση, επιθηλιοποίηση</a:t>
            </a:r>
          </a:p>
          <a:p>
            <a:pPr marL="0" indent="0">
              <a:buNone/>
            </a:pPr>
            <a:endParaRPr lang="en-US" dirty="0"/>
          </a:p>
        </p:txBody>
      </p:sp>
      <p:sp>
        <p:nvSpPr>
          <p:cNvPr id="4" name="Arrow: Right 3">
            <a:extLst>
              <a:ext uri="{FF2B5EF4-FFF2-40B4-BE49-F238E27FC236}">
                <a16:creationId xmlns:a16="http://schemas.microsoft.com/office/drawing/2014/main" id="{292095CB-499E-43E1-8FFB-EF74EA849DDD}"/>
              </a:ext>
            </a:extLst>
          </p:cNvPr>
          <p:cNvSpPr/>
          <p:nvPr/>
        </p:nvSpPr>
        <p:spPr>
          <a:xfrm>
            <a:off x="2985052" y="1590261"/>
            <a:ext cx="20872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211824E-19AF-4F69-88DE-E76CBECE95A6}"/>
              </a:ext>
            </a:extLst>
          </p:cNvPr>
          <p:cNvSpPr/>
          <p:nvPr/>
        </p:nvSpPr>
        <p:spPr>
          <a:xfrm>
            <a:off x="6175513" y="1590261"/>
            <a:ext cx="13252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8A32371-CC2C-40FC-873E-658C3933D877}"/>
              </a:ext>
            </a:extLst>
          </p:cNvPr>
          <p:cNvSpPr/>
          <p:nvPr/>
        </p:nvSpPr>
        <p:spPr>
          <a:xfrm>
            <a:off x="1987827" y="2117036"/>
            <a:ext cx="23906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endParaRPr lang="en-US" dirty="0"/>
          </a:p>
        </p:txBody>
      </p:sp>
    </p:spTree>
    <p:extLst>
      <p:ext uri="{BB962C8B-B14F-4D97-AF65-F5344CB8AC3E}">
        <p14:creationId xmlns:p14="http://schemas.microsoft.com/office/powerpoint/2010/main" val="188850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B953-A6E6-46CC-889D-053F4A1207F0}"/>
              </a:ext>
            </a:extLst>
          </p:cNvPr>
          <p:cNvSpPr>
            <a:spLocks noGrp="1"/>
          </p:cNvSpPr>
          <p:nvPr>
            <p:ph type="title"/>
          </p:nvPr>
        </p:nvSpPr>
        <p:spPr/>
        <p:txBody>
          <a:bodyPr/>
          <a:lstStyle/>
          <a:p>
            <a:r>
              <a:rPr lang="el-GR" b="1" dirty="0"/>
              <a:t>ΜΙΚΡΟ ΙΣΤΟΡΙΚΟ</a:t>
            </a:r>
            <a:endParaRPr lang="en-US" b="1" dirty="0"/>
          </a:p>
        </p:txBody>
      </p:sp>
      <p:sp>
        <p:nvSpPr>
          <p:cNvPr id="3" name="Content Placeholder 2">
            <a:extLst>
              <a:ext uri="{FF2B5EF4-FFF2-40B4-BE49-F238E27FC236}">
                <a16:creationId xmlns:a16="http://schemas.microsoft.com/office/drawing/2014/main" id="{CA3A85F5-E9AC-4EED-817B-CBC4951AA421}"/>
              </a:ext>
            </a:extLst>
          </p:cNvPr>
          <p:cNvSpPr>
            <a:spLocks noGrp="1"/>
          </p:cNvSpPr>
          <p:nvPr>
            <p:ph idx="1"/>
          </p:nvPr>
        </p:nvSpPr>
        <p:spPr/>
        <p:txBody>
          <a:bodyPr>
            <a:normAutofit fontScale="85000" lnSpcReduction="20000"/>
          </a:bodyPr>
          <a:lstStyle/>
          <a:p>
            <a:pPr marL="0" indent="0">
              <a:buNone/>
            </a:pPr>
            <a:r>
              <a:rPr lang="el-GR" b="1" dirty="0"/>
              <a:t>Τοπική Θεραπεία</a:t>
            </a:r>
          </a:p>
          <a:p>
            <a:pPr>
              <a:buFontTx/>
              <a:buChar char="-"/>
            </a:pPr>
            <a:r>
              <a:rPr lang="el-GR" dirty="0"/>
              <a:t>Αρχαία Ελλάδα – Αναγέννηση (15-16 αιώνας)</a:t>
            </a:r>
          </a:p>
          <a:p>
            <a:pPr marL="0" indent="0">
              <a:buNone/>
            </a:pPr>
            <a:r>
              <a:rPr lang="el-GR" dirty="0"/>
              <a:t>Η θεραπεία ασκείτο από κουρείς</a:t>
            </a:r>
          </a:p>
          <a:p>
            <a:pPr marL="0" indent="0">
              <a:buNone/>
            </a:pPr>
            <a:r>
              <a:rPr lang="el-GR" dirty="0"/>
              <a:t>-Ξεκίνησε την αναγέννηση αλλά πήρε αιώνες για να γίνει δεκτή η τοπική προσέγγιση (θεραπεία της σύφιλης με αλοιφές υδραργύρου)</a:t>
            </a:r>
          </a:p>
          <a:p>
            <a:pPr marL="0" indent="0">
              <a:buNone/>
            </a:pPr>
            <a:r>
              <a:rPr lang="el-GR" dirty="0"/>
              <a:t>-Τον 19</a:t>
            </a:r>
            <a:r>
              <a:rPr lang="el-GR" baseline="30000" dirty="0"/>
              <a:t>ο</a:t>
            </a:r>
            <a:r>
              <a:rPr lang="el-GR" dirty="0"/>
              <a:t> αιώνα στο δέρμα έβαζαν σχεδόν τα πάντα από «πατημένους» σκορπιούς μέχρι και ανθρώπινα απεκκρίματα.</a:t>
            </a:r>
          </a:p>
          <a:p>
            <a:pPr marL="0" indent="0">
              <a:buNone/>
            </a:pPr>
            <a:r>
              <a:rPr lang="el-GR" dirty="0"/>
              <a:t>-Αντιπαρασιτικά, απολυμαντικά, αντικηκυτιασικά   ήσαν τα πρώτα τοπικά φάρμακα.</a:t>
            </a:r>
          </a:p>
          <a:p>
            <a:pPr>
              <a:buFontTx/>
              <a:buChar char="-"/>
            </a:pPr>
            <a:r>
              <a:rPr lang="el-GR" dirty="0"/>
              <a:t>Η απορρόφηση από το δέρμα ήταν αμφισβητούμενη.</a:t>
            </a:r>
          </a:p>
          <a:p>
            <a:pPr marL="0" indent="0">
              <a:buNone/>
            </a:pPr>
            <a:r>
              <a:rPr lang="el-GR"/>
              <a:t> Ατύχημα με εξαχλωροφαίνιο.</a:t>
            </a:r>
            <a:endParaRPr lang="el-GR" dirty="0"/>
          </a:p>
          <a:p>
            <a:pPr marL="0" indent="0">
              <a:buNone/>
            </a:pPr>
            <a:r>
              <a:rPr lang="el-GR" b="1" dirty="0"/>
              <a:t> </a:t>
            </a:r>
            <a:endParaRPr lang="en-US" b="1" dirty="0"/>
          </a:p>
        </p:txBody>
      </p:sp>
    </p:spTree>
    <p:extLst>
      <p:ext uri="{BB962C8B-B14F-4D97-AF65-F5344CB8AC3E}">
        <p14:creationId xmlns:p14="http://schemas.microsoft.com/office/powerpoint/2010/main" val="12978224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8188-DED7-477F-9677-FB4A02137410}"/>
              </a:ext>
            </a:extLst>
          </p:cNvPr>
          <p:cNvSpPr>
            <a:spLocks noGrp="1"/>
          </p:cNvSpPr>
          <p:nvPr>
            <p:ph type="title"/>
          </p:nvPr>
        </p:nvSpPr>
        <p:spPr>
          <a:xfrm>
            <a:off x="838200" y="1"/>
            <a:ext cx="10515600" cy="1073426"/>
          </a:xfrm>
        </p:spPr>
        <p:txBody>
          <a:bodyPr/>
          <a:lstStyle/>
          <a:p>
            <a:r>
              <a:rPr lang="el-GR" dirty="0"/>
              <a:t>ΣΥΣΤΗΜΑΤΙΚΑ ΚΟΡΤΙΚΟΣΤΕΡΟΕΙΔΗ</a:t>
            </a:r>
            <a:endParaRPr lang="en-US" dirty="0"/>
          </a:p>
        </p:txBody>
      </p:sp>
      <p:sp>
        <p:nvSpPr>
          <p:cNvPr id="3" name="Content Placeholder 2">
            <a:extLst>
              <a:ext uri="{FF2B5EF4-FFF2-40B4-BE49-F238E27FC236}">
                <a16:creationId xmlns:a16="http://schemas.microsoft.com/office/drawing/2014/main" id="{0D1DE197-6A36-4485-A099-2BBC8E7E86D3}"/>
              </a:ext>
            </a:extLst>
          </p:cNvPr>
          <p:cNvSpPr>
            <a:spLocks noGrp="1"/>
          </p:cNvSpPr>
          <p:nvPr>
            <p:ph idx="1"/>
          </p:nvPr>
        </p:nvSpPr>
        <p:spPr>
          <a:xfrm>
            <a:off x="92765" y="781878"/>
            <a:ext cx="12099235" cy="6076121"/>
          </a:xfrm>
        </p:spPr>
        <p:txBody>
          <a:bodyPr/>
          <a:lstStyle/>
          <a:p>
            <a:pPr marL="0" indent="0">
              <a:buNone/>
            </a:pPr>
            <a:r>
              <a:rPr lang="el-GR" b="1" dirty="0"/>
              <a:t>ΔΕΡΜΑΤΙΚΑ ΝΟΣΗΜΑΤΑ</a:t>
            </a:r>
          </a:p>
          <a:p>
            <a:pPr marL="514350" indent="-514350">
              <a:buAutoNum type="arabicPeriod"/>
            </a:pPr>
            <a:r>
              <a:rPr lang="el-GR" b="1" dirty="0"/>
              <a:t>ΠΟΜΦΟΛΥΓΩΔΗ  : </a:t>
            </a:r>
            <a:r>
              <a:rPr lang="el-GR" dirty="0"/>
              <a:t>Πέμφιγα</a:t>
            </a:r>
          </a:p>
          <a:p>
            <a:pPr marL="514350" indent="-514350">
              <a:buAutoNum type="arabicPeriod"/>
            </a:pPr>
            <a:r>
              <a:rPr lang="el-GR" b="1" dirty="0"/>
              <a:t>ΝΟΣΗΜΑΤΑ ΣΥΝΔΕΤΙΚΟΥ ΙΣΤΟΥ : </a:t>
            </a:r>
            <a:r>
              <a:rPr lang="el-GR" dirty="0"/>
              <a:t>Ερυθηματώδης Λύκος</a:t>
            </a:r>
          </a:p>
          <a:p>
            <a:pPr marL="514350" indent="-514350">
              <a:buAutoNum type="arabicPeriod"/>
            </a:pPr>
            <a:r>
              <a:rPr lang="el-GR" b="1" dirty="0"/>
              <a:t>ΟΥΔΕΤΕΡΟΦΙΛΙΚΕΣ ΔΕΡΜΑΤΟΠΑΘΕΙΕΣ : </a:t>
            </a:r>
            <a:r>
              <a:rPr lang="el-GR" dirty="0"/>
              <a:t>Γαγγραινώδες Πυόδερμα</a:t>
            </a:r>
          </a:p>
          <a:p>
            <a:pPr marL="514350" indent="-514350">
              <a:buAutoNum type="arabicPeriod"/>
            </a:pPr>
            <a:r>
              <a:rPr lang="el-GR" b="1" dirty="0"/>
              <a:t>ΔΕΡΜΑΤΙΤΙΔΕΣ : </a:t>
            </a:r>
            <a:r>
              <a:rPr lang="el-GR" dirty="0"/>
              <a:t>Ατοπική</a:t>
            </a:r>
          </a:p>
          <a:p>
            <a:pPr marL="514350" indent="-514350">
              <a:buAutoNum type="arabicPeriod"/>
            </a:pPr>
            <a:r>
              <a:rPr lang="el-GR" b="1" dirty="0"/>
              <a:t>ΑΛΛΑ : </a:t>
            </a:r>
            <a:r>
              <a:rPr lang="el-GR" dirty="0"/>
              <a:t>Κνίδωση</a:t>
            </a:r>
          </a:p>
          <a:p>
            <a:pPr marL="0" indent="0">
              <a:buNone/>
            </a:pPr>
            <a:r>
              <a:rPr lang="el-GR" b="1" dirty="0"/>
              <a:t>Ενδοφλέβια Έγχυση </a:t>
            </a:r>
            <a:r>
              <a:rPr lang="en-US" b="1" dirty="0"/>
              <a:t>: </a:t>
            </a:r>
            <a:r>
              <a:rPr lang="el-GR" dirty="0"/>
              <a:t>Πέμφιγα</a:t>
            </a:r>
          </a:p>
          <a:p>
            <a:pPr marL="0" indent="0">
              <a:buNone/>
            </a:pPr>
            <a:r>
              <a:rPr lang="el-GR" b="1" dirty="0"/>
              <a:t>Ενδοβλαβική Έγχυση : </a:t>
            </a:r>
            <a:r>
              <a:rPr lang="el-GR" dirty="0"/>
              <a:t>Χηλοειδή, Υπερτροφικές Βλάβες όπως Ψωριασικές Πλάκες </a:t>
            </a:r>
            <a:endParaRPr lang="el-GR" b="1" dirty="0"/>
          </a:p>
          <a:p>
            <a:pPr marL="0" indent="0">
              <a:buNone/>
            </a:pPr>
            <a:endParaRPr lang="en-US" b="1" dirty="0"/>
          </a:p>
        </p:txBody>
      </p:sp>
    </p:spTree>
    <p:extLst>
      <p:ext uri="{BB962C8B-B14F-4D97-AF65-F5344CB8AC3E}">
        <p14:creationId xmlns:p14="http://schemas.microsoft.com/office/powerpoint/2010/main" val="27009063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D03D-76BE-4962-ABB7-FACA8364C5DA}"/>
              </a:ext>
            </a:extLst>
          </p:cNvPr>
          <p:cNvSpPr>
            <a:spLocks noGrp="1"/>
          </p:cNvSpPr>
          <p:nvPr>
            <p:ph type="title"/>
          </p:nvPr>
        </p:nvSpPr>
        <p:spPr>
          <a:xfrm>
            <a:off x="838200" y="0"/>
            <a:ext cx="10515600" cy="1179444"/>
          </a:xfrm>
        </p:spPr>
        <p:txBody>
          <a:bodyPr/>
          <a:lstStyle/>
          <a:p>
            <a:r>
              <a:rPr lang="el-GR" b="1" dirty="0"/>
              <a:t>ΣΥΣΤΗΜΑΤΙΚΑ ΚΟΡΤΙΚΟΣΤΕΡΟΕΙΔΗ</a:t>
            </a:r>
            <a:endParaRPr lang="en-US" b="1" dirty="0"/>
          </a:p>
        </p:txBody>
      </p:sp>
      <p:sp>
        <p:nvSpPr>
          <p:cNvPr id="3" name="Content Placeholder 2">
            <a:extLst>
              <a:ext uri="{FF2B5EF4-FFF2-40B4-BE49-F238E27FC236}">
                <a16:creationId xmlns:a16="http://schemas.microsoft.com/office/drawing/2014/main" id="{9DEF7CB6-4E3D-454C-923A-F3A4064ACDEF}"/>
              </a:ext>
            </a:extLst>
          </p:cNvPr>
          <p:cNvSpPr>
            <a:spLocks noGrp="1"/>
          </p:cNvSpPr>
          <p:nvPr>
            <p:ph idx="1"/>
          </p:nvPr>
        </p:nvSpPr>
        <p:spPr>
          <a:xfrm>
            <a:off x="0" y="781878"/>
            <a:ext cx="12192000" cy="6076122"/>
          </a:xfrm>
        </p:spPr>
        <p:txBody>
          <a:bodyPr>
            <a:normAutofit lnSpcReduction="10000"/>
          </a:bodyPr>
          <a:lstStyle/>
          <a:p>
            <a:pPr marL="0" indent="0">
              <a:buNone/>
            </a:pPr>
            <a:r>
              <a:rPr lang="el-GR" dirty="0"/>
              <a:t>ΑΥΤΟΑΝΟΣΑ ΚΑΙ ΦΛΕΓΜΟΝΩΔΗ ΝΟΣΗΜΑΤΑ</a:t>
            </a:r>
          </a:p>
          <a:p>
            <a:pPr marL="0" indent="0">
              <a:buNone/>
            </a:pPr>
            <a:r>
              <a:rPr lang="el-GR" b="1" dirty="0"/>
              <a:t>ΜΑΚΡΟΧΡΟΝΙΑ ΧΟΡΗΓΗΣΗ : </a:t>
            </a:r>
          </a:p>
          <a:p>
            <a:pPr marL="0" indent="0">
              <a:buNone/>
            </a:pPr>
            <a:r>
              <a:rPr lang="el-GR" dirty="0"/>
              <a:t>Σωστή επιλογή. Κατά κανόνα προτιμώνται οι μέτριες δόσεις μακάρι οι μικρές</a:t>
            </a:r>
          </a:p>
          <a:p>
            <a:pPr marL="0" indent="0">
              <a:buNone/>
            </a:pPr>
            <a:r>
              <a:rPr lang="el-GR" dirty="0"/>
              <a:t>Μεγάλες στην Πέμφιγα (αρχή)</a:t>
            </a:r>
          </a:p>
          <a:p>
            <a:pPr marL="0" indent="0">
              <a:buNone/>
            </a:pPr>
            <a:r>
              <a:rPr lang="el-GR" dirty="0"/>
              <a:t>Μέση Δόση : 40-60</a:t>
            </a:r>
            <a:r>
              <a:rPr lang="en-US" dirty="0"/>
              <a:t>mg </a:t>
            </a:r>
            <a:r>
              <a:rPr lang="el-GR" dirty="0"/>
              <a:t>πρεδνιζολόνης (συχνότερα χρησιμοποιούμενο)</a:t>
            </a:r>
          </a:p>
          <a:p>
            <a:pPr marL="0" indent="0">
              <a:buNone/>
            </a:pPr>
            <a:r>
              <a:rPr lang="el-GR" dirty="0"/>
              <a:t>Μονάδα είναι τα 5</a:t>
            </a:r>
            <a:r>
              <a:rPr lang="en-US" dirty="0"/>
              <a:t>mg </a:t>
            </a:r>
            <a:r>
              <a:rPr lang="el-GR" dirty="0"/>
              <a:t>πρεδνιζολόνης (αντιστοιχούν σε 20</a:t>
            </a:r>
            <a:r>
              <a:rPr lang="en-US" dirty="0"/>
              <a:t>mg </a:t>
            </a:r>
            <a:r>
              <a:rPr lang="el-GR" dirty="0"/>
              <a:t>κορτιζόλης)</a:t>
            </a:r>
          </a:p>
          <a:p>
            <a:pPr marL="0" indent="0">
              <a:buNone/>
            </a:pPr>
            <a:r>
              <a:rPr lang="el-GR" dirty="0"/>
              <a:t>Πρέπει να γνωρίζουμε την ισοδυναμία του κορτικοστεροειδούς με την πρεδνιζολόνη (4</a:t>
            </a:r>
            <a:r>
              <a:rPr lang="en-US" dirty="0"/>
              <a:t>mg</a:t>
            </a:r>
            <a:r>
              <a:rPr lang="el-GR" dirty="0"/>
              <a:t> μεθυλπρεδνιζολόνης αντιστοιχούν σε 5</a:t>
            </a:r>
            <a:r>
              <a:rPr lang="en-US" dirty="0"/>
              <a:t>mg </a:t>
            </a:r>
            <a:r>
              <a:rPr lang="el-GR" dirty="0"/>
              <a:t>πρεδνιζολόνης).</a:t>
            </a:r>
          </a:p>
          <a:p>
            <a:pPr marL="0" indent="0">
              <a:buNone/>
            </a:pPr>
            <a:r>
              <a:rPr lang="el-GR" dirty="0"/>
              <a:t>Εφάπαξ δόση το πρωΐ (αποφεύγεται η σημαντική καταστολή του άξονα ΥΥΕ)</a:t>
            </a:r>
          </a:p>
          <a:p>
            <a:pPr marL="0" indent="0">
              <a:buNone/>
            </a:pPr>
            <a:r>
              <a:rPr lang="el-GR" dirty="0"/>
              <a:t>Συνήθως, για βραχυχρόνιες τουλάχιστον θεραπείες,  χρησιμοποιείται πρεδνιζολόνη λόγω χαμηλής σχετικά καταστολής του άξονα ΥΥΕ αλλά του χαμηλού κόστους.</a:t>
            </a:r>
          </a:p>
          <a:p>
            <a:pPr marL="0" indent="0">
              <a:buNone/>
            </a:pPr>
            <a:r>
              <a:rPr lang="el-GR" dirty="0"/>
              <a:t>Για μεγαλύτερες δόσεις προτιμάται η μεθυλπρεδνιζολόνη σε δισκία 16</a:t>
            </a:r>
            <a:r>
              <a:rPr lang="en-US" dirty="0"/>
              <a:t>mg (</a:t>
            </a:r>
            <a:r>
              <a:rPr lang="el-GR" dirty="0"/>
              <a:t>μικρότερη κατακράτηση νατρίου)  </a:t>
            </a:r>
            <a:endParaRPr lang="en-US" dirty="0"/>
          </a:p>
        </p:txBody>
      </p:sp>
    </p:spTree>
    <p:extLst>
      <p:ext uri="{BB962C8B-B14F-4D97-AF65-F5344CB8AC3E}">
        <p14:creationId xmlns:p14="http://schemas.microsoft.com/office/powerpoint/2010/main" val="1904454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B73E-453E-4D58-A14B-C324403754DA}"/>
              </a:ext>
            </a:extLst>
          </p:cNvPr>
          <p:cNvSpPr>
            <a:spLocks noGrp="1"/>
          </p:cNvSpPr>
          <p:nvPr>
            <p:ph type="title"/>
          </p:nvPr>
        </p:nvSpPr>
        <p:spPr>
          <a:xfrm>
            <a:off x="838200" y="0"/>
            <a:ext cx="10515600" cy="1166192"/>
          </a:xfrm>
        </p:spPr>
        <p:txBody>
          <a:bodyPr/>
          <a:lstStyle/>
          <a:p>
            <a:r>
              <a:rPr lang="el-GR" dirty="0"/>
              <a:t>ΣΥΣΤΗΜΑΤΙΚΑ ΚΟΡΤΙΚΟΣΤΕΡΟΕΙΔΗ</a:t>
            </a:r>
            <a:endParaRPr lang="en-US" dirty="0"/>
          </a:p>
        </p:txBody>
      </p:sp>
      <p:sp>
        <p:nvSpPr>
          <p:cNvPr id="3" name="Content Placeholder 2">
            <a:extLst>
              <a:ext uri="{FF2B5EF4-FFF2-40B4-BE49-F238E27FC236}">
                <a16:creationId xmlns:a16="http://schemas.microsoft.com/office/drawing/2014/main" id="{1291F2CB-9C09-41B4-B106-0BB1C4D18482}"/>
              </a:ext>
            </a:extLst>
          </p:cNvPr>
          <p:cNvSpPr>
            <a:spLocks noGrp="1"/>
          </p:cNvSpPr>
          <p:nvPr>
            <p:ph idx="1"/>
          </p:nvPr>
        </p:nvSpPr>
        <p:spPr>
          <a:xfrm>
            <a:off x="0" y="808382"/>
            <a:ext cx="12192000" cy="6049617"/>
          </a:xfrm>
        </p:spPr>
        <p:txBody>
          <a:bodyPr>
            <a:normAutofit lnSpcReduction="10000"/>
          </a:bodyPr>
          <a:lstStyle/>
          <a:p>
            <a:r>
              <a:rPr lang="el-GR" b="1" dirty="0"/>
              <a:t>ΕΝΔΟΜΥΙΚΗ ΧΟΡΗΓΗΣΗ</a:t>
            </a:r>
          </a:p>
          <a:p>
            <a:pPr marL="0" indent="0">
              <a:buNone/>
            </a:pPr>
            <a:r>
              <a:rPr lang="el-GR" dirty="0"/>
              <a:t>Μη καλά ελεγχόμενη απορρόφηση, άλγος και ατροφία τοπικά, συχνές οι διαταραχές της εμμήνου ρύσεως. Πλεονέκτημα ο έλεγχος της λήψεως</a:t>
            </a:r>
          </a:p>
          <a:p>
            <a:r>
              <a:rPr lang="el-GR" b="1" dirty="0"/>
              <a:t>ΕΝΔΟΦΛΕΒΙΑ ΧΟΡΗΓΗΣΗ</a:t>
            </a:r>
          </a:p>
          <a:p>
            <a:pPr marL="514350" indent="-514350">
              <a:buAutoNum type="arabicPeriod"/>
            </a:pPr>
            <a:r>
              <a:rPr lang="el-GR" dirty="0"/>
              <a:t>Οξεία Κνίδωση – Αναφυλαξία </a:t>
            </a:r>
          </a:p>
          <a:p>
            <a:pPr marL="0" indent="0">
              <a:buNone/>
            </a:pPr>
            <a:r>
              <a:rPr lang="el-GR" dirty="0"/>
              <a:t>Υδροκορτιζόνη (δρά άμεσα, αποβάλλεται γρήγορα)</a:t>
            </a:r>
          </a:p>
          <a:p>
            <a:pPr marL="0" indent="0">
              <a:buNone/>
            </a:pPr>
            <a:r>
              <a:rPr lang="el-GR" dirty="0"/>
              <a:t>2. Θεραπεία κατά ώσεις με μεγάλες δόσεις πρεδνιζολόνης (500</a:t>
            </a:r>
            <a:r>
              <a:rPr lang="en-US" dirty="0"/>
              <a:t> – 1000mg/</a:t>
            </a:r>
            <a:r>
              <a:rPr lang="el-GR" dirty="0"/>
              <a:t>ημέρα σε διάστημα 60’ για 5 συνεχόμενες ημέρες)  ή δεξαμεθαζόνης (100</a:t>
            </a:r>
            <a:r>
              <a:rPr lang="en-US" dirty="0"/>
              <a:t>mg </a:t>
            </a:r>
            <a:r>
              <a:rPr lang="el-GR" dirty="0"/>
              <a:t> για 3 συνεχόμενες ημέρες κάθε μήνα). Συχνά δίδονται σε συνδυασμό με εφάπαξ ενδοφλέβια κυκλοφωσφαμίδη (500</a:t>
            </a:r>
            <a:r>
              <a:rPr lang="en-US" dirty="0"/>
              <a:t>mg)</a:t>
            </a:r>
            <a:r>
              <a:rPr lang="el-GR" dirty="0"/>
              <a:t> για σοβαρές δερματοπάθειες όπως η σκληροδερμία και το γαγγραινώδες πυόδερμα</a:t>
            </a:r>
          </a:p>
          <a:p>
            <a:pPr marL="0" indent="0">
              <a:buNone/>
            </a:pPr>
            <a:r>
              <a:rPr lang="el-GR" dirty="0"/>
              <a:t>3.Σε ασθενείς με καταστολή ΥΥΕ πριν από χειρουργική επέμβαση </a:t>
            </a:r>
          </a:p>
          <a:p>
            <a:pPr marL="0" indent="0">
              <a:buNone/>
            </a:pPr>
            <a:r>
              <a:rPr lang="el-GR" dirty="0"/>
              <a:t>Η ενδοφλέβια χορήγηση θέλει παρακολούθηση καρδιακής λιετουργίας, ηλεκτρολυτών, γλυκόζης νηστείας. Έχουν αναφερθεί αιφνίδιοι θάνατοι</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val="7958658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7CD-3A7A-466A-904E-BD875D2CD7EB}"/>
              </a:ext>
            </a:extLst>
          </p:cNvPr>
          <p:cNvSpPr>
            <a:spLocks noGrp="1"/>
          </p:cNvSpPr>
          <p:nvPr>
            <p:ph type="title"/>
          </p:nvPr>
        </p:nvSpPr>
        <p:spPr>
          <a:xfrm>
            <a:off x="838200" y="-119270"/>
            <a:ext cx="10515600" cy="1113184"/>
          </a:xfrm>
        </p:spPr>
        <p:txBody>
          <a:bodyPr>
            <a:normAutofit/>
          </a:bodyPr>
          <a:lstStyle/>
          <a:p>
            <a:r>
              <a:rPr lang="el-GR" dirty="0"/>
              <a:t>ΣΥΣΤΗΜΑΤΙΚΑ ΚΟΡΤΙΚΟΣΤΕΡΟΕΙΔΗ </a:t>
            </a:r>
            <a:endParaRPr lang="en-US" dirty="0"/>
          </a:p>
        </p:txBody>
      </p:sp>
      <p:sp>
        <p:nvSpPr>
          <p:cNvPr id="3" name="Content Placeholder 2">
            <a:extLst>
              <a:ext uri="{FF2B5EF4-FFF2-40B4-BE49-F238E27FC236}">
                <a16:creationId xmlns:a16="http://schemas.microsoft.com/office/drawing/2014/main" id="{DA3F45FC-112F-479F-B882-59A96C7FB158}"/>
              </a:ext>
            </a:extLst>
          </p:cNvPr>
          <p:cNvSpPr>
            <a:spLocks noGrp="1"/>
          </p:cNvSpPr>
          <p:nvPr>
            <p:ph idx="1"/>
          </p:nvPr>
        </p:nvSpPr>
        <p:spPr>
          <a:xfrm>
            <a:off x="0" y="609600"/>
            <a:ext cx="12192000" cy="6248400"/>
          </a:xfrm>
        </p:spPr>
        <p:txBody>
          <a:bodyPr>
            <a:normAutofit lnSpcReduction="10000"/>
          </a:bodyPr>
          <a:lstStyle/>
          <a:p>
            <a:r>
              <a:rPr lang="el-GR" dirty="0"/>
              <a:t>Η ΔΙΑΚΟΠΗ ΣΤΑΔΙΑΚΑ</a:t>
            </a:r>
          </a:p>
          <a:p>
            <a:pPr marL="0" indent="0">
              <a:buNone/>
            </a:pPr>
            <a:r>
              <a:rPr lang="el-GR" dirty="0"/>
              <a:t>Στόχος η σταθεροποίηση του θεραπευτικού αποτελέσματος, η αποφυγή υποτροπής και η επαναλειτουργία του άξονα ΥΥΕ</a:t>
            </a:r>
          </a:p>
          <a:p>
            <a:pPr marL="0" indent="0">
              <a:buNone/>
            </a:pPr>
            <a:r>
              <a:rPr lang="el-GR" dirty="0"/>
              <a:t>Και σε μικρότερα χρονικά διαστήματα ει δυνατόν σταδιακή η διακοπή (αποφυγή συνδρόμου στέρησης)</a:t>
            </a:r>
          </a:p>
          <a:p>
            <a:pPr marL="0" indent="0">
              <a:buNone/>
            </a:pPr>
            <a:r>
              <a:rPr lang="el-GR" dirty="0"/>
              <a:t>Η ατροφία του ΥΥΕ εγκαθίσταται 3-4 εβδομάδες μετά την έναρξη της θεραπείας</a:t>
            </a:r>
          </a:p>
          <a:p>
            <a:pPr marL="0" indent="0">
              <a:buNone/>
            </a:pPr>
            <a:r>
              <a:rPr lang="el-GR" dirty="0"/>
              <a:t>Η υπόφυση ατροφεί πρώτη αλλά και αποκαθίσταται πρώτη. Το επινεφρίδιο αργεί να αποκατασταθεί</a:t>
            </a:r>
          </a:p>
          <a:p>
            <a:pPr marL="0" indent="0">
              <a:buNone/>
            </a:pPr>
            <a:r>
              <a:rPr lang="el-GR" dirty="0"/>
              <a:t>Σε βραχυπρόθεσμη θεραπεία (&lt;15-30 ημερών) δεν υπάρχει κίνδυνος σημαντικής καταστολής του ΥΥΕ</a:t>
            </a:r>
          </a:p>
          <a:p>
            <a:pPr marL="0" indent="0">
              <a:buNone/>
            </a:pPr>
            <a:r>
              <a:rPr lang="el-GR" dirty="0"/>
              <a:t>Τρόπος σταδιακής μειώσεως 10-20% της δόσεως ανά 1-2 εβδομάδες</a:t>
            </a:r>
          </a:p>
          <a:p>
            <a:pPr marL="0" indent="0">
              <a:buNone/>
            </a:pPr>
            <a:r>
              <a:rPr lang="el-GR" dirty="0"/>
              <a:t>Σε μακροχρόνια χορήγηση υψηλών δόσεων χρειάζεται προσοχή. Με τον έλεγχο του νοσήματος άμεσα ξεκινάει η σταδιακή μείωση</a:t>
            </a:r>
          </a:p>
          <a:p>
            <a:pPr marL="0" indent="0">
              <a:buNone/>
            </a:pPr>
            <a:r>
              <a:rPr lang="el-GR" dirty="0"/>
              <a:t>Όπως: για &gt;60</a:t>
            </a:r>
            <a:r>
              <a:rPr lang="en-US" dirty="0"/>
              <a:t>mg 10mg </a:t>
            </a:r>
            <a:r>
              <a:rPr lang="el-GR" dirty="0"/>
              <a:t>ανά 1-2 εβδομάδες, για 20-60 5</a:t>
            </a:r>
            <a:r>
              <a:rPr lang="en-US" dirty="0"/>
              <a:t>mg, </a:t>
            </a:r>
            <a:r>
              <a:rPr lang="el-GR" dirty="0"/>
              <a:t>για 10-20 2,5</a:t>
            </a:r>
            <a:r>
              <a:rPr lang="en-US" dirty="0"/>
              <a:t>mg, </a:t>
            </a:r>
            <a:r>
              <a:rPr lang="el-GR" dirty="0"/>
              <a:t> για 5-10 1</a:t>
            </a:r>
            <a:r>
              <a:rPr lang="en-US" dirty="0"/>
              <a:t>mg, </a:t>
            </a:r>
            <a:r>
              <a:rPr lang="el-GR" dirty="0"/>
              <a:t> για &lt;5 0,5</a:t>
            </a:r>
            <a:r>
              <a:rPr lang="en-US" dirty="0"/>
              <a:t>mg. </a:t>
            </a:r>
            <a:endParaRPr lang="el-GR" dirty="0"/>
          </a:p>
          <a:p>
            <a:pPr marL="0" indent="0">
              <a:buNone/>
            </a:pPr>
            <a:endParaRPr lang="en-US" dirty="0"/>
          </a:p>
        </p:txBody>
      </p:sp>
    </p:spTree>
    <p:extLst>
      <p:ext uri="{BB962C8B-B14F-4D97-AF65-F5344CB8AC3E}">
        <p14:creationId xmlns:p14="http://schemas.microsoft.com/office/powerpoint/2010/main" val="12796610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04B1-E31F-41CE-8C7E-DD079BD05A5F}"/>
              </a:ext>
            </a:extLst>
          </p:cNvPr>
          <p:cNvSpPr>
            <a:spLocks noGrp="1"/>
          </p:cNvSpPr>
          <p:nvPr>
            <p:ph type="title"/>
          </p:nvPr>
        </p:nvSpPr>
        <p:spPr>
          <a:xfrm>
            <a:off x="838200" y="0"/>
            <a:ext cx="10515600" cy="993914"/>
          </a:xfrm>
        </p:spPr>
        <p:txBody>
          <a:bodyPr>
            <a:normAutofit/>
          </a:bodyPr>
          <a:lstStyle/>
          <a:p>
            <a:r>
              <a:rPr lang="el-GR" dirty="0"/>
              <a:t>ΣΥΣΤΗΜΑΤΙΚΑ ΚΟΡΤΙΚΟΣΤΕΡΟΕΙΔΗ</a:t>
            </a:r>
            <a:endParaRPr lang="en-US" dirty="0"/>
          </a:p>
        </p:txBody>
      </p:sp>
      <p:sp>
        <p:nvSpPr>
          <p:cNvPr id="3" name="Content Placeholder 2">
            <a:extLst>
              <a:ext uri="{FF2B5EF4-FFF2-40B4-BE49-F238E27FC236}">
                <a16:creationId xmlns:a16="http://schemas.microsoft.com/office/drawing/2014/main" id="{FE79230C-BB26-4274-8EC0-807E046AA7B6}"/>
              </a:ext>
            </a:extLst>
          </p:cNvPr>
          <p:cNvSpPr>
            <a:spLocks noGrp="1"/>
          </p:cNvSpPr>
          <p:nvPr>
            <p:ph idx="1"/>
          </p:nvPr>
        </p:nvSpPr>
        <p:spPr>
          <a:xfrm>
            <a:off x="0" y="649356"/>
            <a:ext cx="12192000" cy="6208643"/>
          </a:xfrm>
        </p:spPr>
        <p:txBody>
          <a:bodyPr>
            <a:normAutofit fontScale="92500" lnSpcReduction="20000"/>
          </a:bodyPr>
          <a:lstStyle/>
          <a:p>
            <a:pPr marL="0" indent="0">
              <a:buNone/>
            </a:pPr>
            <a:r>
              <a:rPr lang="el-GR" b="1" dirty="0"/>
              <a:t>ΠΑΙΔΙΑ</a:t>
            </a:r>
          </a:p>
          <a:p>
            <a:pPr marL="0" indent="0">
              <a:buNone/>
            </a:pPr>
            <a:r>
              <a:rPr lang="el-GR" dirty="0"/>
              <a:t>Σε επίμονες δερματίτιδες. Αποφυγή ει δυνατόν. Αναστολή Ανάπτυξης!</a:t>
            </a:r>
          </a:p>
          <a:p>
            <a:pPr marL="0" indent="0">
              <a:buNone/>
            </a:pPr>
            <a:r>
              <a:rPr lang="el-GR" dirty="0"/>
              <a:t>Δόση 1</a:t>
            </a:r>
            <a:r>
              <a:rPr lang="en-US" dirty="0"/>
              <a:t> mg/kg , </a:t>
            </a:r>
            <a:r>
              <a:rPr lang="el-GR" dirty="0"/>
              <a:t> μείωση κάθε 4-5ημέρες κατά το ήμισυ</a:t>
            </a:r>
          </a:p>
          <a:p>
            <a:pPr marL="0" indent="0">
              <a:buNone/>
            </a:pPr>
            <a:r>
              <a:rPr lang="el-GR" b="1" dirty="0"/>
              <a:t>ΚΥΗΣΗ</a:t>
            </a:r>
          </a:p>
          <a:p>
            <a:pPr marL="0" indent="0">
              <a:buNone/>
            </a:pPr>
            <a:r>
              <a:rPr lang="el-GR" dirty="0"/>
              <a:t>Πρεδνιζολόνη δεν διέρχεται τον πλακούντα</a:t>
            </a:r>
          </a:p>
          <a:p>
            <a:pPr marL="0" indent="0">
              <a:buNone/>
            </a:pPr>
            <a:r>
              <a:rPr lang="el-GR" b="1" dirty="0"/>
              <a:t>ΑΝΕΠΙΘΥΜΗΤΕΣ ΕΝΕΡΓΕΙΕΣ</a:t>
            </a:r>
          </a:p>
          <a:p>
            <a:pPr marL="0" indent="0">
              <a:buNone/>
            </a:pPr>
            <a:r>
              <a:rPr lang="el-GR" dirty="0"/>
              <a:t>Μυοσκελετικές: Οστεοπώρωση, μυϊκή αδυναμία</a:t>
            </a:r>
          </a:p>
          <a:p>
            <a:pPr marL="0" indent="0">
              <a:buNone/>
            </a:pPr>
            <a:r>
              <a:rPr lang="el-GR" dirty="0"/>
              <a:t>Γαστρεντερικές : έλκος, ναυτία, αυξημένη όρεξη-ανορεξία</a:t>
            </a:r>
          </a:p>
          <a:p>
            <a:pPr marL="0" indent="0">
              <a:buNone/>
            </a:pPr>
            <a:r>
              <a:rPr lang="el-GR" dirty="0"/>
              <a:t>Οφθαλμικές : Καταρράκτης - Γλαύκωμα </a:t>
            </a:r>
          </a:p>
          <a:p>
            <a:pPr marL="0" indent="0">
              <a:buNone/>
            </a:pPr>
            <a:r>
              <a:rPr lang="el-GR" dirty="0"/>
              <a:t>Ενδοκρινολογικές : Αμηνόρροια – Αναστολή Ανάπτυξης Παιδιών, Σύνδρομο </a:t>
            </a:r>
            <a:r>
              <a:rPr lang="en-US" dirty="0"/>
              <a:t>Cushing, </a:t>
            </a:r>
            <a:r>
              <a:rPr lang="el-GR" dirty="0"/>
              <a:t>Διαβήτης</a:t>
            </a:r>
          </a:p>
          <a:p>
            <a:pPr marL="0" indent="0">
              <a:buNone/>
            </a:pPr>
            <a:r>
              <a:rPr lang="el-GR" dirty="0"/>
              <a:t>Κυκλοφορικές : Υπέρταση, Αρτηριοσκλήρωση, Καρδιακή Ανεπάρκεια</a:t>
            </a:r>
          </a:p>
          <a:p>
            <a:pPr marL="0" indent="0">
              <a:buNone/>
            </a:pPr>
            <a:r>
              <a:rPr lang="el-GR" dirty="0"/>
              <a:t>Νεφρικές : Νεφρολιθίαση</a:t>
            </a:r>
          </a:p>
          <a:p>
            <a:pPr marL="0" indent="0">
              <a:buNone/>
            </a:pPr>
            <a:r>
              <a:rPr lang="el-GR" dirty="0"/>
              <a:t>Δερματικές : Αναστολή επουλώσεως, Δασυτριχισμός, Λέπτυνση-Ατροφία, Ακμή, Εκχυμώσεις</a:t>
            </a:r>
          </a:p>
          <a:p>
            <a:pPr marL="0" indent="0">
              <a:buNone/>
            </a:pPr>
            <a:r>
              <a:rPr lang="el-GR" dirty="0"/>
              <a:t>Λοιμώξεις: Φυματίωση, Συγκάλυψη Συμπτωμάτων Λοιμώξεως  </a:t>
            </a:r>
          </a:p>
          <a:p>
            <a:pPr marL="0" indent="0">
              <a:buNone/>
            </a:pPr>
            <a:endParaRPr lang="en-US" dirty="0"/>
          </a:p>
        </p:txBody>
      </p:sp>
    </p:spTree>
    <p:extLst>
      <p:ext uri="{BB962C8B-B14F-4D97-AF65-F5344CB8AC3E}">
        <p14:creationId xmlns:p14="http://schemas.microsoft.com/office/powerpoint/2010/main" val="27637127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036D-D2C5-929A-5F9B-4BCA2B838195}"/>
              </a:ext>
            </a:extLst>
          </p:cNvPr>
          <p:cNvSpPr>
            <a:spLocks noGrp="1"/>
          </p:cNvSpPr>
          <p:nvPr>
            <p:ph type="title"/>
          </p:nvPr>
        </p:nvSpPr>
        <p:spPr>
          <a:xfrm>
            <a:off x="732182" y="-138458"/>
            <a:ext cx="10515600" cy="819495"/>
          </a:xfrm>
        </p:spPr>
        <p:txBody>
          <a:bodyPr/>
          <a:lstStyle/>
          <a:p>
            <a:pPr algn="ctr"/>
            <a:r>
              <a:rPr lang="el-GR" b="1" dirty="0"/>
              <a:t>ΣΥΝΔΡΟΜΟ </a:t>
            </a:r>
            <a:r>
              <a:rPr lang="en-US" b="1" dirty="0"/>
              <a:t>CUSHING</a:t>
            </a:r>
          </a:p>
        </p:txBody>
      </p:sp>
      <p:sp>
        <p:nvSpPr>
          <p:cNvPr id="3" name="Content Placeholder 2">
            <a:extLst>
              <a:ext uri="{FF2B5EF4-FFF2-40B4-BE49-F238E27FC236}">
                <a16:creationId xmlns:a16="http://schemas.microsoft.com/office/drawing/2014/main" id="{07DA8AB9-C549-BA11-8DE9-D11DD94BA5C2}"/>
              </a:ext>
            </a:extLst>
          </p:cNvPr>
          <p:cNvSpPr>
            <a:spLocks noGrp="1"/>
          </p:cNvSpPr>
          <p:nvPr>
            <p:ph idx="1"/>
          </p:nvPr>
        </p:nvSpPr>
        <p:spPr>
          <a:xfrm>
            <a:off x="0" y="384312"/>
            <a:ext cx="12192000" cy="6473687"/>
          </a:xfrm>
        </p:spPr>
        <p:txBody>
          <a:bodyPr>
            <a:normAutofit/>
          </a:bodyPr>
          <a:lstStyle/>
          <a:p>
            <a:r>
              <a:rPr lang="en-US" dirty="0"/>
              <a:t>T</a:t>
            </a:r>
            <a:r>
              <a:rPr lang="el-GR" dirty="0"/>
              <a:t>o Σύνδρομο Cushing είναι η νόσος που προκύπτει από την έκθεση του σώματός σε υψηλά επίπεδα κορτιζόλης για πολύ καιρό. Η άνοδος της κορτιζόλης στο αίμα, σε ψηλά επίπεδα για πολύ καιρό, προκύπτει είτε γιατί χορηγείται εξωγενώς, είτε γιατί παθολογικώς παράγεται σε μεγάλες ποσότητες από τον οργανισμό</a:t>
            </a:r>
            <a:endParaRPr lang="en-US" dirty="0"/>
          </a:p>
          <a:p>
            <a:pPr>
              <a:buFont typeface="Arial" panose="020B0604020202020204" pitchFamily="34" charset="0"/>
              <a:buChar char="•"/>
            </a:pPr>
            <a:r>
              <a:rPr lang="el-GR" dirty="0"/>
              <a:t>Σημαντικά του Συμπτώματα :</a:t>
            </a:r>
          </a:p>
          <a:p>
            <a:pPr marL="0" indent="0">
              <a:buNone/>
            </a:pPr>
            <a:r>
              <a:rPr lang="el-GR" dirty="0"/>
              <a:t>Αύξηση βάρους</a:t>
            </a:r>
            <a:r>
              <a:rPr lang="en-US" dirty="0"/>
              <a:t>, </a:t>
            </a:r>
            <a:r>
              <a:rPr lang="el-GR" dirty="0"/>
              <a:t>Πανσεληνοειδές πρόσωπο, Buffalo Hump (λίπος στην βάση του αυχένα), Ερυθρές ραγάδες, Εύκολες εκχυμώσεις, Ακμή, Υπερτρίχωση, Δυσκολία επούλωσης πληγών, Μυϊκή αδυναμία, Κατάθλιψη, Υπογονιμότητα</a:t>
            </a:r>
          </a:p>
          <a:p>
            <a:endParaRPr lang="en-US" dirty="0"/>
          </a:p>
        </p:txBody>
      </p:sp>
    </p:spTree>
    <p:extLst>
      <p:ext uri="{BB962C8B-B14F-4D97-AF65-F5344CB8AC3E}">
        <p14:creationId xmlns:p14="http://schemas.microsoft.com/office/powerpoint/2010/main" val="12685064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posing&#10;&#10;Description automatically generated">
            <a:extLst>
              <a:ext uri="{FF2B5EF4-FFF2-40B4-BE49-F238E27FC236}">
                <a16:creationId xmlns:a16="http://schemas.microsoft.com/office/drawing/2014/main" id="{812F699D-9D09-C223-45FF-F7101FA41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444625"/>
            <a:ext cx="5291666" cy="3968749"/>
          </a:xfrm>
          <a:prstGeom prst="rect">
            <a:avLst/>
          </a:prstGeom>
        </p:spPr>
      </p:pic>
      <p:pic>
        <p:nvPicPr>
          <p:cNvPr id="5" name="Content Placeholder 4" descr="Graphical user interface, application, website, Teams">
            <a:extLst>
              <a:ext uri="{FF2B5EF4-FFF2-40B4-BE49-F238E27FC236}">
                <a16:creationId xmlns:a16="http://schemas.microsoft.com/office/drawing/2014/main" id="{390161DB-CD2F-C7F4-86B0-5933ABE232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56865" y="1556107"/>
            <a:ext cx="5291667" cy="3745786"/>
          </a:xfrm>
          <a:prstGeom prst="rect">
            <a:avLst/>
          </a:prstGeom>
        </p:spPr>
      </p:pic>
    </p:spTree>
    <p:extLst>
      <p:ext uri="{BB962C8B-B14F-4D97-AF65-F5344CB8AC3E}">
        <p14:creationId xmlns:p14="http://schemas.microsoft.com/office/powerpoint/2010/main" val="15289498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F232-5AAA-45D1-A155-E994F8D4B3FF}"/>
              </a:ext>
            </a:extLst>
          </p:cNvPr>
          <p:cNvSpPr>
            <a:spLocks noGrp="1"/>
          </p:cNvSpPr>
          <p:nvPr>
            <p:ph type="title"/>
          </p:nvPr>
        </p:nvSpPr>
        <p:spPr/>
        <p:txBody>
          <a:bodyPr/>
          <a:lstStyle/>
          <a:p>
            <a:r>
              <a:rPr lang="el-GR" dirty="0"/>
              <a:t>ΣΥΣΤΗΜΑΤΙΚΑ ΚΟΡΤΙΚΟΣΤΕΡΟΕΙΔΗ</a:t>
            </a:r>
            <a:endParaRPr lang="en-US" dirty="0"/>
          </a:p>
        </p:txBody>
      </p:sp>
      <p:sp>
        <p:nvSpPr>
          <p:cNvPr id="3" name="Content Placeholder 2">
            <a:extLst>
              <a:ext uri="{FF2B5EF4-FFF2-40B4-BE49-F238E27FC236}">
                <a16:creationId xmlns:a16="http://schemas.microsoft.com/office/drawing/2014/main" id="{988EC32F-DBE4-413D-979C-E25DEE6C176F}"/>
              </a:ext>
            </a:extLst>
          </p:cNvPr>
          <p:cNvSpPr>
            <a:spLocks noGrp="1"/>
          </p:cNvSpPr>
          <p:nvPr>
            <p:ph idx="1"/>
          </p:nvPr>
        </p:nvSpPr>
        <p:spPr>
          <a:xfrm>
            <a:off x="0" y="1152938"/>
            <a:ext cx="12192000" cy="5883965"/>
          </a:xfrm>
        </p:spPr>
        <p:txBody>
          <a:bodyPr/>
          <a:lstStyle/>
          <a:p>
            <a:pPr marL="0" indent="0">
              <a:buNone/>
            </a:pPr>
            <a:r>
              <a:rPr lang="el-GR" b="1" dirty="0"/>
              <a:t>ΠΑΡΑΚΟΛΟΥΘΗΣΗ</a:t>
            </a:r>
          </a:p>
          <a:p>
            <a:pPr marL="0" indent="0">
              <a:buNone/>
            </a:pPr>
            <a:r>
              <a:rPr lang="el-GR" dirty="0"/>
              <a:t>Σε 1 μήνα και κάθε 2-3 Μήνες</a:t>
            </a:r>
          </a:p>
          <a:p>
            <a:pPr marL="0" indent="0">
              <a:buNone/>
            </a:pPr>
            <a:r>
              <a:rPr lang="el-GR" dirty="0"/>
              <a:t>Καλό Ιστορικό πριν την Θεραπεία (Υπέρταση, Δυσλιπιδαιμία, Διαβήτης…)</a:t>
            </a:r>
          </a:p>
          <a:p>
            <a:pPr marL="0" indent="0">
              <a:buNone/>
            </a:pPr>
            <a:r>
              <a:rPr lang="el-GR" dirty="0"/>
              <a:t>Φυσική Εξέταση:  Αρτηριακή Πιέση, βάρος</a:t>
            </a:r>
          </a:p>
          <a:p>
            <a:pPr marL="0" indent="0">
              <a:buNone/>
            </a:pPr>
            <a:r>
              <a:rPr lang="el-GR" dirty="0"/>
              <a:t>Εργαστηριακές Εξετάσεις</a:t>
            </a:r>
          </a:p>
          <a:p>
            <a:pPr marL="0" indent="0">
              <a:buNone/>
            </a:pPr>
            <a:r>
              <a:rPr lang="el-GR" dirty="0"/>
              <a:t>Απεικονιστικές Εξετάσεις</a:t>
            </a:r>
          </a:p>
          <a:p>
            <a:pPr marL="0" indent="0">
              <a:buNone/>
            </a:pPr>
            <a:r>
              <a:rPr lang="el-GR" dirty="0"/>
              <a:t>Ειδικές Εξετάσεις</a:t>
            </a:r>
          </a:p>
          <a:p>
            <a:pPr marL="0" indent="0">
              <a:buNone/>
            </a:pPr>
            <a:r>
              <a:rPr lang="el-GR"/>
              <a:t>Αντιμετώπιση επιπλοκών από το Γαστρεντερικό - Οστεοπώρωσης</a:t>
            </a:r>
            <a:endParaRPr lang="en-US" dirty="0"/>
          </a:p>
        </p:txBody>
      </p:sp>
    </p:spTree>
    <p:extLst>
      <p:ext uri="{BB962C8B-B14F-4D97-AF65-F5344CB8AC3E}">
        <p14:creationId xmlns:p14="http://schemas.microsoft.com/office/powerpoint/2010/main" val="6186077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2 - Θέση περιεχομένου"/>
          <p:cNvSpPr>
            <a:spLocks noGrp="1"/>
          </p:cNvSpPr>
          <p:nvPr>
            <p:ph idx="1"/>
          </p:nvPr>
        </p:nvSpPr>
        <p:spPr>
          <a:xfrm>
            <a:off x="4447308" y="591344"/>
            <a:ext cx="6906491" cy="5585619"/>
          </a:xfrm>
        </p:spPr>
        <p:txBody>
          <a:bodyPr anchor="ctr">
            <a:normAutofit/>
          </a:bodyPr>
          <a:lstStyle/>
          <a:p>
            <a:pPr>
              <a:buNone/>
            </a:pPr>
            <a:r>
              <a:rPr lang="el-GR" b="1"/>
              <a:t>ΑΝΤΙΪΚΑ</a:t>
            </a:r>
          </a:p>
          <a:p>
            <a:pPr>
              <a:buNone/>
            </a:pPr>
            <a:r>
              <a:rPr lang="el-GR" b="1"/>
              <a:t>Ανθρώπινος Ιός των Θηλωμάτων (</a:t>
            </a:r>
            <a:r>
              <a:rPr lang="en-US" b="1" err="1"/>
              <a:t>HumanPapillomaVirus</a:t>
            </a:r>
            <a:r>
              <a:rPr lang="en-US" b="1"/>
              <a:t>) : </a:t>
            </a:r>
            <a:r>
              <a:rPr lang="el-GR" b="1"/>
              <a:t>Μυρμηγκιές</a:t>
            </a:r>
          </a:p>
          <a:p>
            <a:pPr>
              <a:buNone/>
            </a:pPr>
            <a:r>
              <a:rPr lang="el-GR" b="1"/>
              <a:t>Απλός </a:t>
            </a:r>
            <a:r>
              <a:rPr lang="el-GR" b="1" err="1"/>
              <a:t>Ερπής</a:t>
            </a:r>
            <a:r>
              <a:rPr lang="el-GR" b="1"/>
              <a:t> (</a:t>
            </a:r>
            <a:r>
              <a:rPr lang="en-US" b="1"/>
              <a:t>Herpes Simplex Virus1</a:t>
            </a:r>
            <a:r>
              <a:rPr lang="el-GR" b="1"/>
              <a:t> : στόμα</a:t>
            </a:r>
            <a:r>
              <a:rPr lang="en-US" b="1"/>
              <a:t> </a:t>
            </a:r>
            <a:r>
              <a:rPr lang="el-GR" b="1"/>
              <a:t>και 2 : γεννητικά όργανα</a:t>
            </a:r>
            <a:r>
              <a:rPr lang="en-US" b="1"/>
              <a:t>)</a:t>
            </a:r>
            <a:endParaRPr lang="el-GR" b="1"/>
          </a:p>
          <a:p>
            <a:pPr>
              <a:buNone/>
            </a:pPr>
            <a:r>
              <a:rPr lang="el-GR" b="1" err="1"/>
              <a:t>Έρπης</a:t>
            </a:r>
            <a:r>
              <a:rPr lang="el-GR" b="1"/>
              <a:t> Ζωστήρας</a:t>
            </a:r>
          </a:p>
          <a:p>
            <a:pPr>
              <a:buNone/>
            </a:pPr>
            <a:r>
              <a:rPr lang="el-GR" b="1" err="1"/>
              <a:t>Ανεμευλογιά</a:t>
            </a:r>
            <a:r>
              <a:rPr lang="el-GR" b="1"/>
              <a:t> (Ιός έρπητος ζωστήρος – </a:t>
            </a:r>
            <a:r>
              <a:rPr lang="el-GR" b="1" err="1"/>
              <a:t>ανεμευλογιάς</a:t>
            </a:r>
            <a:r>
              <a:rPr lang="el-GR" b="1"/>
              <a:t>)</a:t>
            </a:r>
          </a:p>
          <a:p>
            <a:pPr>
              <a:buNone/>
            </a:pPr>
            <a:r>
              <a:rPr lang="el-GR" b="1"/>
              <a:t>Μολυσματική </a:t>
            </a:r>
            <a:r>
              <a:rPr lang="el-GR" b="1" err="1"/>
              <a:t>Τέρμινθος</a:t>
            </a:r>
            <a:r>
              <a:rPr lang="el-GR" b="1"/>
              <a:t> (Ιός </a:t>
            </a:r>
            <a:r>
              <a:rPr lang="en-US" b="1"/>
              <a:t>pox)</a:t>
            </a:r>
            <a:endParaRPr lang="el-GR" b="1"/>
          </a:p>
          <a:p>
            <a:pPr>
              <a:buNone/>
            </a:pPr>
            <a:endParaRPr lang="el-GR" b="1"/>
          </a:p>
          <a:p>
            <a:pPr>
              <a:buNone/>
            </a:pPr>
            <a:endParaRPr lang="el-G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cstate="print"/>
          <a:srcRect l="6543" r="1105" b="2"/>
          <a:stretch/>
        </p:blipFill>
        <p:spPr bwMode="auto">
          <a:xfrm>
            <a:off x="2522356" y="10"/>
            <a:ext cx="9669642" cy="6857990"/>
          </a:xfrm>
          <a:prstGeom prst="rect">
            <a:avLst/>
          </a:prstGeom>
          <a:noFill/>
        </p:spPr>
      </p:pic>
      <p:sp>
        <p:nvSpPr>
          <p:cNvPr id="1040" name="Rectangle 10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0" name="Content Placeholder 1029">
            <a:extLst>
              <a:ext uri="{FF2B5EF4-FFF2-40B4-BE49-F238E27FC236}">
                <a16:creationId xmlns:a16="http://schemas.microsoft.com/office/drawing/2014/main" id="{8AC4CD0D-3936-C230-1BC5-4ACFF132AC9B}"/>
              </a:ext>
            </a:extLst>
          </p:cNvPr>
          <p:cNvSpPr>
            <a:spLocks noGrp="1"/>
          </p:cNvSpPr>
          <p:nvPr>
            <p:ph idx="1"/>
          </p:nvPr>
        </p:nvSpPr>
        <p:spPr>
          <a:xfrm>
            <a:off x="838200" y="2434201"/>
            <a:ext cx="3822189" cy="3742762"/>
          </a:xfrm>
        </p:spPr>
        <p:txBody>
          <a:bodyPr>
            <a:normAutofit/>
          </a:bodyPr>
          <a:lstStyle/>
          <a:p>
            <a:r>
              <a:rPr lang="el-GR" sz="2000" b="1"/>
              <a:t>  Μυρμηγκιές </a:t>
            </a:r>
            <a:endParaRPr lang="en-US" sz="20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5C55-2D11-445E-89A1-C2565539D9D3}"/>
              </a:ext>
            </a:extLst>
          </p:cNvPr>
          <p:cNvSpPr>
            <a:spLocks noGrp="1"/>
          </p:cNvSpPr>
          <p:nvPr>
            <p:ph type="title"/>
          </p:nvPr>
        </p:nvSpPr>
        <p:spPr/>
        <p:txBody>
          <a:bodyPr>
            <a:normAutofit/>
          </a:bodyPr>
          <a:lstStyle/>
          <a:p>
            <a:r>
              <a:rPr lang="el-GR" dirty="0"/>
              <a:t>ΠΟΛΥΠΑΡΑΜΕΤΡΙΚΑ ΤΑ ΦΑΙΝΟΜΕΝΑ</a:t>
            </a:r>
            <a:endParaRPr lang="en-US" dirty="0"/>
          </a:p>
        </p:txBody>
      </p:sp>
      <p:sp>
        <p:nvSpPr>
          <p:cNvPr id="3" name="Content Placeholder 2">
            <a:extLst>
              <a:ext uri="{FF2B5EF4-FFF2-40B4-BE49-F238E27FC236}">
                <a16:creationId xmlns:a16="http://schemas.microsoft.com/office/drawing/2014/main" id="{66989F74-3E10-494E-82FD-FF9C66B019C0}"/>
              </a:ext>
            </a:extLst>
          </p:cNvPr>
          <p:cNvSpPr>
            <a:spLocks noGrp="1"/>
          </p:cNvSpPr>
          <p:nvPr>
            <p:ph idx="1"/>
          </p:nvPr>
        </p:nvSpPr>
        <p:spPr/>
        <p:txBody>
          <a:bodyPr/>
          <a:lstStyle/>
          <a:p>
            <a:pPr marL="0" indent="0">
              <a:buNone/>
            </a:pPr>
            <a:r>
              <a:rPr lang="el-GR" dirty="0"/>
              <a:t>-ΠΟΛΥΠΑΡΑΜΕΤΡΙΚΗ Η ΘΕΡΑΠΕΙΑ </a:t>
            </a:r>
          </a:p>
          <a:p>
            <a:pPr marL="0" indent="0">
              <a:buNone/>
            </a:pPr>
            <a:r>
              <a:rPr lang="el-GR" dirty="0"/>
              <a:t>-ΔΙΑΚΡΙΣΗ ΒΑΣΙΚΩΝ ΠΑΡΑΜΕΤΡΩΝ</a:t>
            </a:r>
            <a:endParaRPr lang="en-US" dirty="0"/>
          </a:p>
        </p:txBody>
      </p:sp>
    </p:spTree>
    <p:extLst>
      <p:ext uri="{BB962C8B-B14F-4D97-AF65-F5344CB8AC3E}">
        <p14:creationId xmlns:p14="http://schemas.microsoft.com/office/powerpoint/2010/main" val="25242077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2" cstate="print"/>
          <a:srcRect l="4121" r="-1" b="-1"/>
          <a:stretch/>
        </p:blipFill>
        <p:spPr bwMode="auto">
          <a:xfrm>
            <a:off x="1" y="10"/>
            <a:ext cx="9669642" cy="6857990"/>
          </a:xfrm>
          <a:prstGeom prst="rect">
            <a:avLst/>
          </a:prstGeom>
          <a:noFill/>
        </p:spPr>
      </p:pic>
      <p:sp>
        <p:nvSpPr>
          <p:cNvPr id="2059" name="Rectangle 205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4" name="Content Placeholder 2053">
            <a:extLst>
              <a:ext uri="{FF2B5EF4-FFF2-40B4-BE49-F238E27FC236}">
                <a16:creationId xmlns:a16="http://schemas.microsoft.com/office/drawing/2014/main" id="{301F52E3-0025-5FAD-410E-8A00C702BA3B}"/>
              </a:ext>
            </a:extLst>
          </p:cNvPr>
          <p:cNvSpPr>
            <a:spLocks noGrp="1"/>
          </p:cNvSpPr>
          <p:nvPr>
            <p:ph idx="1"/>
          </p:nvPr>
        </p:nvSpPr>
        <p:spPr>
          <a:xfrm>
            <a:off x="7531610" y="457200"/>
            <a:ext cx="4812790" cy="5719763"/>
          </a:xfrm>
        </p:spPr>
        <p:txBody>
          <a:bodyPr>
            <a:normAutofit/>
          </a:bodyPr>
          <a:lstStyle/>
          <a:p>
            <a:r>
              <a:rPr lang="el-GR" sz="4000" b="1" dirty="0"/>
              <a:t>Μυρμηγκιές</a:t>
            </a:r>
            <a:endParaRPr lang="en-US" sz="4000" b="1"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4000" b="1" dirty="0"/>
              <a:t>Απλός </a:t>
            </a:r>
            <a:r>
              <a:rPr lang="el-GR" sz="4000" b="1" dirty="0" err="1"/>
              <a:t>Επιχείλιος</a:t>
            </a:r>
            <a:r>
              <a:rPr lang="el-GR" sz="4000" b="1" dirty="0"/>
              <a:t> </a:t>
            </a:r>
            <a:r>
              <a:rPr lang="el-GR" sz="4000" b="1" dirty="0" err="1"/>
              <a:t>Ερπητοϊός</a:t>
            </a:r>
            <a:endParaRPr lang="el-GR" sz="4000" b="1"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1529862"/>
            <a:ext cx="12192000" cy="5328138"/>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4000" b="1" dirty="0"/>
              <a:t>Απλός </a:t>
            </a:r>
            <a:r>
              <a:rPr lang="el-GR" sz="4000" b="1" dirty="0" err="1"/>
              <a:t>Ερπητοϊός</a:t>
            </a:r>
            <a:endParaRPr lang="el-GR" sz="4000" b="1"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 y="1705708"/>
            <a:ext cx="12192000" cy="5152292"/>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4000" b="1" dirty="0" err="1"/>
              <a:t>Έρπης</a:t>
            </a:r>
            <a:r>
              <a:rPr lang="el-GR" sz="4000" b="1" dirty="0"/>
              <a:t> Ζωστήρος</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1389186"/>
            <a:ext cx="12191999" cy="5468814"/>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normAutofit fontScale="92500"/>
          </a:bodyPr>
          <a:lstStyle/>
          <a:p>
            <a:pPr algn="ctr">
              <a:buNone/>
            </a:pPr>
            <a:r>
              <a:rPr lang="en-US" sz="4000" b="1" dirty="0"/>
              <a:t>ANTI</a:t>
            </a:r>
            <a:r>
              <a:rPr lang="el-GR" sz="4000" b="1" dirty="0"/>
              <a:t>ΪΚΑ</a:t>
            </a:r>
          </a:p>
          <a:p>
            <a:pPr>
              <a:buNone/>
            </a:pPr>
            <a:r>
              <a:rPr lang="el-GR" sz="3200" b="1" dirty="0"/>
              <a:t>Εμβόλια (Ανεμοευλογία, Ιλαρά-Παρωτίτιδα-Ερυθρά, Ηπατίτιδα Β)</a:t>
            </a:r>
          </a:p>
          <a:p>
            <a:pPr>
              <a:buNone/>
            </a:pPr>
            <a:r>
              <a:rPr lang="el-GR" sz="3200" b="1" dirty="0"/>
              <a:t>Τα ανάλογα της γουανίνης βαλασικλοβίρης</a:t>
            </a:r>
            <a:r>
              <a:rPr lang="en-US" sz="3200" b="1" dirty="0"/>
              <a:t> (</a:t>
            </a:r>
            <a:r>
              <a:rPr lang="el-GR" sz="3200" b="1" dirty="0"/>
              <a:t>προφάρμακο της ασυκλοβίρης) και φαμσικλοβίρης (προφάρμακο της πενσυκλοβίρης) έχουν καλύτερη βιοδιαθεσιμότητα από τους μεταβολίτες τους. Εξαρτώνται από την κινάση της θυμιδίνης των ιών για την ενδοκυττάρια ενεργοποίηση τους.Η φωσφορυλίωση αυτών δημιουργεί τριφωσφορικά παράγωγά τους τα οποία δρουν σαν αναστολείς της συνθέσεως του ιϊκού </a:t>
            </a:r>
            <a:r>
              <a:rPr lang="en-US" sz="3200" b="1" dirty="0"/>
              <a:t>DNA</a:t>
            </a:r>
            <a:r>
              <a:rPr lang="el-GR" sz="3200" b="1" dirty="0"/>
              <a:t>. Μεταλαγμένες μορφές των ιών με χαμηλή κινάση της θυμιδίνης παρουσιάζουν αντίσταση στην θεραπέια με ακυκλοβίρη. Η ακυκλοβίρη δρα κυρίως σε ερπητοϊούς.</a:t>
            </a:r>
          </a:p>
          <a:p>
            <a:pPr>
              <a:buNone/>
            </a:pPr>
            <a:r>
              <a:rPr lang="en-US" sz="3200" b="1" dirty="0"/>
              <a:t> Cidofovir,</a:t>
            </a:r>
            <a:r>
              <a:rPr lang="el-GR" sz="3200" b="1" dirty="0"/>
              <a:t> ένα ακυκλικό φωσφονικό νουκλεοτίδιο, </a:t>
            </a:r>
            <a:r>
              <a:rPr lang="en-US" sz="3200" b="1" dirty="0"/>
              <a:t> </a:t>
            </a:r>
            <a:r>
              <a:rPr lang="el-GR" sz="3200" b="1" dirty="0"/>
              <a:t>ενεργεί και σε περιπτώσεις χαμηλών επιπέδων κινάσης της θυμιδίνης, οπότε δρα σε αρκετές μορφές μεταλλαγμένων ιϊκών στελεχών. Δρά και θηλωματώδεις ιούς, ακόμη και σε σύνδρομο </a:t>
            </a:r>
            <a:r>
              <a:rPr lang="en-US" sz="3200" b="1" dirty="0"/>
              <a:t>Kaposi, </a:t>
            </a:r>
            <a:r>
              <a:rPr lang="el-GR" sz="3200" b="1" dirty="0"/>
              <a:t>ενώ υπάρχει και σε τοπική μορφή.</a:t>
            </a:r>
          </a:p>
          <a:p>
            <a:pPr>
              <a:buNone/>
            </a:pPr>
            <a:endParaRPr lang="el-GR" sz="4000" b="1"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DD6A-9CBC-ACBD-8E1B-DF37DF9ED99C}"/>
              </a:ext>
            </a:extLst>
          </p:cNvPr>
          <p:cNvSpPr>
            <a:spLocks noGrp="1"/>
          </p:cNvSpPr>
          <p:nvPr>
            <p:ph type="title"/>
          </p:nvPr>
        </p:nvSpPr>
        <p:spPr/>
        <p:txBody>
          <a:bodyPr/>
          <a:lstStyle/>
          <a:p>
            <a:pPr algn="ctr"/>
            <a:r>
              <a:rPr lang="el-GR" dirty="0"/>
              <a:t>ΑΝΤΙΪΚΑ</a:t>
            </a:r>
            <a:endParaRPr lang="en-US" dirty="0"/>
          </a:p>
        </p:txBody>
      </p:sp>
      <p:sp>
        <p:nvSpPr>
          <p:cNvPr id="3" name="Content Placeholder 2">
            <a:extLst>
              <a:ext uri="{FF2B5EF4-FFF2-40B4-BE49-F238E27FC236}">
                <a16:creationId xmlns:a16="http://schemas.microsoft.com/office/drawing/2014/main" id="{332F6065-C9A5-EEEC-3C07-206D88E37D99}"/>
              </a:ext>
            </a:extLst>
          </p:cNvPr>
          <p:cNvSpPr>
            <a:spLocks noGrp="1"/>
          </p:cNvSpPr>
          <p:nvPr>
            <p:ph idx="1"/>
          </p:nvPr>
        </p:nvSpPr>
        <p:spPr/>
        <p:txBody>
          <a:bodyPr/>
          <a:lstStyle/>
          <a:p>
            <a:r>
              <a:rPr lang="en-US" dirty="0" err="1"/>
              <a:t>Forscanet</a:t>
            </a:r>
            <a:r>
              <a:rPr lang="en-US" dirty="0"/>
              <a:t> </a:t>
            </a:r>
            <a:r>
              <a:rPr lang="el-GR" dirty="0"/>
              <a:t>επιδρά στο </a:t>
            </a:r>
            <a:r>
              <a:rPr lang="en-US" dirty="0"/>
              <a:t>DNA </a:t>
            </a:r>
            <a:r>
              <a:rPr lang="el-GR" dirty="0"/>
              <a:t>χωρίς να απαιτείται να μεταβολιστεί.</a:t>
            </a:r>
          </a:p>
          <a:p>
            <a:r>
              <a:rPr lang="el-GR" dirty="0"/>
              <a:t>Ιμικουϊμόδη δρά ανοσοτροποιητικά, συνήθως σε συνεργασία με ιντερφερόνη-α (ως κύριο αντιϊκό φάρμακο).</a:t>
            </a:r>
            <a:endParaRPr lang="en-US" dirty="0"/>
          </a:p>
        </p:txBody>
      </p:sp>
    </p:spTree>
    <p:extLst>
      <p:ext uri="{BB962C8B-B14F-4D97-AF65-F5344CB8AC3E}">
        <p14:creationId xmlns:p14="http://schemas.microsoft.com/office/powerpoint/2010/main" val="29156097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54071-5487-C2BC-A596-2AE29360C19D}"/>
              </a:ext>
            </a:extLst>
          </p:cNvPr>
          <p:cNvSpPr>
            <a:spLocks noGrp="1"/>
          </p:cNvSpPr>
          <p:nvPr>
            <p:ph type="title"/>
          </p:nvPr>
        </p:nvSpPr>
        <p:spPr>
          <a:xfrm>
            <a:off x="947382" y="1"/>
            <a:ext cx="10515600" cy="777922"/>
          </a:xfrm>
        </p:spPr>
        <p:txBody>
          <a:bodyPr/>
          <a:lstStyle/>
          <a:p>
            <a:pPr algn="ctr"/>
            <a:r>
              <a:rPr lang="el-GR" b="1" dirty="0"/>
              <a:t>ΑΝΤΙΪΚΑ ΦΑΡΜΑΚΑ</a:t>
            </a:r>
            <a:endParaRPr lang="en-US" b="1" dirty="0"/>
          </a:p>
        </p:txBody>
      </p:sp>
      <p:sp>
        <p:nvSpPr>
          <p:cNvPr id="3" name="Content Placeholder 2">
            <a:extLst>
              <a:ext uri="{FF2B5EF4-FFF2-40B4-BE49-F238E27FC236}">
                <a16:creationId xmlns:a16="http://schemas.microsoft.com/office/drawing/2014/main" id="{12562107-BC8E-3980-8ADE-6047EC266699}"/>
              </a:ext>
            </a:extLst>
          </p:cNvPr>
          <p:cNvSpPr>
            <a:spLocks noGrp="1"/>
          </p:cNvSpPr>
          <p:nvPr>
            <p:ph idx="1"/>
          </p:nvPr>
        </p:nvSpPr>
        <p:spPr>
          <a:xfrm>
            <a:off x="0" y="532262"/>
            <a:ext cx="12192000" cy="6325737"/>
          </a:xfrm>
        </p:spPr>
        <p:txBody>
          <a:bodyPr>
            <a:normAutofit fontScale="92500" lnSpcReduction="10000"/>
          </a:bodyPr>
          <a:lstStyle/>
          <a:p>
            <a:pPr>
              <a:buNone/>
            </a:pPr>
            <a:r>
              <a:rPr lang="el-GR" sz="2800" b="1" dirty="0"/>
              <a:t>Ιντερφερόνες α,β,γ(</a:t>
            </a:r>
            <a:r>
              <a:rPr lang="en-US" sz="2800" b="1" dirty="0"/>
              <a:t>HPV </a:t>
            </a:r>
            <a:r>
              <a:rPr lang="el-GR" sz="2800" b="1" dirty="0"/>
              <a:t>θηλώματα) : αντιϊκή, ανοτροποποιητική, αντιϋπερπλαστική (μόριο αγγελιοφόρος) – Ενέσιμη μορφή – αμφιλεγόμενη δράση – Παρενέργειες όπως συμπτώματα γρίππης, διαταραχές του ΚΝΣ, κνησμός</a:t>
            </a:r>
          </a:p>
          <a:p>
            <a:pPr>
              <a:buNone/>
            </a:pPr>
            <a:r>
              <a:rPr lang="el-GR" sz="2800" b="1" dirty="0"/>
              <a:t>Ιδοξουριδίνη (νουκλεοσίδιο), Ασυκλοβίρη (συνθετικό ανάλογο πουρίνης – αναφέρεται αντοχή –φάρμακο εκλογής για Η</a:t>
            </a:r>
            <a:r>
              <a:rPr lang="en-US" sz="2800" b="1" dirty="0"/>
              <a:t>SV</a:t>
            </a:r>
            <a:r>
              <a:rPr lang="el-GR" sz="2800" b="1" dirty="0"/>
              <a:t>, ενδοφλέβια στον ζωστήρα</a:t>
            </a:r>
            <a:r>
              <a:rPr lang="en-US" sz="2800" b="1" dirty="0"/>
              <a:t>)</a:t>
            </a:r>
            <a:r>
              <a:rPr lang="el-GR" sz="2800" b="1" dirty="0"/>
              <a:t>, Βαλασυκλοβίρη (σε ζωστήρα, απορροφάται καλύτερα από την ασυκλοβίρη),Πενσυκλοβίρη (καλύτερη ημίσεια ζωή στο κύτταρο από την ασυκλοβίρη) Φαμσυκλοβίρη (προφάρμακο της ασυκλοβίρης)</a:t>
            </a:r>
          </a:p>
          <a:p>
            <a:pPr>
              <a:buNone/>
            </a:pPr>
            <a:r>
              <a:rPr lang="el-GR" sz="2800" b="1" dirty="0"/>
              <a:t> </a:t>
            </a:r>
          </a:p>
          <a:p>
            <a:pPr>
              <a:buNone/>
            </a:pPr>
            <a:r>
              <a:rPr lang="el-GR" sz="2800" b="1" dirty="0"/>
              <a:t>Βιδαραμπίνη ( αδενοσίνη, ζωστήρα –ανεμευλογία - παρανέργειες), Ζιδοβουδίνη (</a:t>
            </a:r>
            <a:r>
              <a:rPr lang="en-US" sz="2800" b="1" dirty="0"/>
              <a:t>HIV </a:t>
            </a:r>
            <a:r>
              <a:rPr lang="el-GR" sz="2800" b="1" dirty="0"/>
              <a:t>ασθενείς)</a:t>
            </a:r>
          </a:p>
          <a:p>
            <a:pPr>
              <a:buNone/>
            </a:pPr>
            <a:r>
              <a:rPr lang="el-GR" sz="2800" b="1" dirty="0"/>
              <a:t>Ποδοφυλλίνη ως βάμμα  10-25%, τοπική τοξικότητα-εξελκώσεις , σήμερα διάλυμα ποδοφυλοτοξίνης 0,5% με εφαρμογή 2 φορές για 3 ημέρες, Προσοχή  υψηλή υποτροπή.</a:t>
            </a:r>
          </a:p>
          <a:p>
            <a:pPr>
              <a:buNone/>
            </a:pPr>
            <a:r>
              <a:rPr lang="el-GR" sz="2800" b="1" dirty="0"/>
              <a:t>5-Φθοροουρακίλη(αντινεοπλασματικό στα ανθεκτικά αιδιϊκά ή κολπικά κονδυλώματα), Καμπτοθεσίνη (ισχυρό αντικαρκινικό, αναστολή τοποϊσομεράσης-1), Ιμικουϊμόδη</a:t>
            </a:r>
          </a:p>
          <a:p>
            <a:endParaRPr lang="en-US" dirty="0"/>
          </a:p>
        </p:txBody>
      </p:sp>
    </p:spTree>
    <p:extLst>
      <p:ext uri="{BB962C8B-B14F-4D97-AF65-F5344CB8AC3E}">
        <p14:creationId xmlns:p14="http://schemas.microsoft.com/office/powerpoint/2010/main" val="5694557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normAutofit lnSpcReduction="10000"/>
          </a:bodyPr>
          <a:lstStyle/>
          <a:p>
            <a:pPr>
              <a:buNone/>
            </a:pPr>
            <a:r>
              <a:rPr lang="en-US" b="1" dirty="0"/>
              <a:t>Antiviral drugs for topical treatment of </a:t>
            </a:r>
            <a:r>
              <a:rPr lang="en-US" b="1" dirty="0" err="1"/>
              <a:t>cutaneous</a:t>
            </a:r>
            <a:r>
              <a:rPr lang="en-US" b="1" dirty="0"/>
              <a:t> herpes-simplex-virus infections</a:t>
            </a:r>
          </a:p>
          <a:p>
            <a:r>
              <a:rPr lang="en-US" dirty="0" err="1"/>
              <a:t>Penciclovir</a:t>
            </a:r>
            <a:r>
              <a:rPr lang="en-US" dirty="0"/>
              <a:t>  </a:t>
            </a:r>
            <a:endParaRPr lang="el-GR" dirty="0"/>
          </a:p>
          <a:p>
            <a:r>
              <a:rPr lang="en-US" dirty="0"/>
              <a:t> </a:t>
            </a:r>
            <a:r>
              <a:rPr lang="en-US" dirty="0" err="1"/>
              <a:t>Aciclovir</a:t>
            </a:r>
            <a:endParaRPr lang="en-US" dirty="0"/>
          </a:p>
          <a:p>
            <a:r>
              <a:rPr lang="en-US" dirty="0" err="1"/>
              <a:t>Idoxuridine</a:t>
            </a:r>
            <a:endParaRPr lang="en-US" dirty="0"/>
          </a:p>
          <a:p>
            <a:r>
              <a:rPr lang="en-US" dirty="0" err="1"/>
              <a:t>Foscarnet</a:t>
            </a:r>
            <a:endParaRPr lang="en-US" dirty="0"/>
          </a:p>
          <a:p>
            <a:r>
              <a:rPr lang="en-US" dirty="0" err="1"/>
              <a:t>Cidofovir</a:t>
            </a:r>
            <a:endParaRPr lang="en-US" dirty="0"/>
          </a:p>
          <a:p>
            <a:r>
              <a:rPr lang="en-US" dirty="0" err="1"/>
              <a:t>VidarabineRosmarinic</a:t>
            </a:r>
            <a:r>
              <a:rPr lang="en-US" dirty="0"/>
              <a:t> acid, </a:t>
            </a:r>
            <a:r>
              <a:rPr lang="en-US" dirty="0" err="1"/>
              <a:t>caffeic</a:t>
            </a:r>
            <a:r>
              <a:rPr lang="en-US" dirty="0"/>
              <a:t> acid, </a:t>
            </a:r>
            <a:r>
              <a:rPr lang="en-US" dirty="0" err="1"/>
              <a:t>ferulic</a:t>
            </a:r>
            <a:r>
              <a:rPr lang="en-US" dirty="0"/>
              <a:t> acid</a:t>
            </a:r>
          </a:p>
          <a:p>
            <a:r>
              <a:rPr lang="en-US" dirty="0"/>
              <a:t>SP-303</a:t>
            </a:r>
          </a:p>
          <a:p>
            <a:r>
              <a:rPr lang="en-US" dirty="0"/>
              <a:t>5-Fluorouracil</a:t>
            </a:r>
          </a:p>
          <a:p>
            <a:r>
              <a:rPr lang="en-US" dirty="0" err="1"/>
              <a:t>Podophyllin</a:t>
            </a:r>
            <a:r>
              <a:rPr lang="en-US" dirty="0"/>
              <a:t>, </a:t>
            </a:r>
            <a:r>
              <a:rPr lang="en-US" dirty="0" err="1"/>
              <a:t>podophyllotoxin</a:t>
            </a:r>
            <a:endParaRPr lang="en-US" dirty="0"/>
          </a:p>
          <a:p>
            <a:r>
              <a:rPr lang="en-US" dirty="0" err="1"/>
              <a:t>Cidofovir</a:t>
            </a:r>
            <a:r>
              <a:rPr lang="en-US" dirty="0"/>
              <a:t> (S-1-(3-hydroxy-2-</a:t>
            </a:r>
          </a:p>
          <a:p>
            <a:r>
              <a:rPr lang="en-US" dirty="0" err="1"/>
              <a:t>phosphonyl-methoxypropyl</a:t>
            </a:r>
            <a:r>
              <a:rPr lang="en-US" dirty="0"/>
              <a:t>)</a:t>
            </a:r>
          </a:p>
          <a:p>
            <a:r>
              <a:rPr lang="en-US" dirty="0"/>
              <a:t>cytosine)</a:t>
            </a:r>
          </a:p>
          <a:p>
            <a:r>
              <a:rPr lang="en-US" dirty="0" err="1"/>
              <a:t>Imiquimod</a:t>
            </a:r>
            <a:endParaRPr lang="el-G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lstStyle/>
          <a:p>
            <a:pPr algn="ctr">
              <a:buNone/>
            </a:pPr>
            <a:r>
              <a:rPr lang="el-GR" b="1" dirty="0"/>
              <a:t>ΤΑ ΣΥΝΗΘΕΣΤΕΡΑ ΤΟΠΙΚΑ ΣΚΕΥΑΣΜΑΤΑ</a:t>
            </a:r>
          </a:p>
          <a:p>
            <a:pPr>
              <a:buNone/>
            </a:pPr>
            <a:r>
              <a:rPr lang="el-GR" sz="3200" b="1" dirty="0" err="1"/>
              <a:t>Ερπης</a:t>
            </a:r>
            <a:endParaRPr lang="el-GR" sz="3200" b="1" dirty="0"/>
          </a:p>
          <a:p>
            <a:r>
              <a:rPr lang="en-US" dirty="0" err="1"/>
              <a:t>idoxuridine</a:t>
            </a:r>
            <a:r>
              <a:rPr lang="en-US" dirty="0"/>
              <a:t> in </a:t>
            </a:r>
            <a:r>
              <a:rPr lang="en-US" dirty="0" err="1"/>
              <a:t>dimethyl</a:t>
            </a:r>
            <a:r>
              <a:rPr lang="en-US" dirty="0"/>
              <a:t> </a:t>
            </a:r>
            <a:r>
              <a:rPr lang="en-US" dirty="0" err="1"/>
              <a:t>sulfoxide</a:t>
            </a:r>
            <a:r>
              <a:rPr lang="en-US" dirty="0"/>
              <a:t>, </a:t>
            </a:r>
            <a:r>
              <a:rPr lang="en-US" dirty="0" err="1"/>
              <a:t>aciclovir</a:t>
            </a:r>
            <a:r>
              <a:rPr lang="en-US" dirty="0"/>
              <a:t> cream, </a:t>
            </a:r>
            <a:r>
              <a:rPr lang="en-US" dirty="0" err="1"/>
              <a:t>foscarnet</a:t>
            </a:r>
            <a:r>
              <a:rPr lang="el-GR" dirty="0"/>
              <a:t> </a:t>
            </a:r>
            <a:r>
              <a:rPr lang="en-US" dirty="0"/>
              <a:t>cream, and </a:t>
            </a:r>
            <a:r>
              <a:rPr lang="en-US" dirty="0" err="1"/>
              <a:t>penciclovir</a:t>
            </a:r>
            <a:r>
              <a:rPr lang="en-US" dirty="0"/>
              <a:t> cream </a:t>
            </a:r>
            <a:endParaRPr lang="el-GR" dirty="0"/>
          </a:p>
          <a:p>
            <a:r>
              <a:rPr lang="en-US" dirty="0" err="1"/>
              <a:t>Ganciclovir</a:t>
            </a:r>
            <a:r>
              <a:rPr lang="en-US" dirty="0"/>
              <a:t> </a:t>
            </a:r>
            <a:r>
              <a:rPr lang="el-GR" dirty="0" err="1"/>
              <a:t>γέλη</a:t>
            </a:r>
            <a:r>
              <a:rPr lang="el-GR" dirty="0"/>
              <a:t> (οφθαλμική)</a:t>
            </a:r>
          </a:p>
          <a:p>
            <a:pPr>
              <a:buNone/>
            </a:pPr>
            <a:r>
              <a:rPr lang="el-GR" sz="3200" b="1" dirty="0"/>
              <a:t>Κονδυλώματα</a:t>
            </a:r>
          </a:p>
          <a:p>
            <a:pPr>
              <a:buNone/>
            </a:pPr>
            <a:r>
              <a:rPr lang="el-GR" dirty="0" err="1"/>
              <a:t>Ποδοφυλλοτοξίνη</a:t>
            </a:r>
            <a:r>
              <a:rPr lang="el-GR" dirty="0"/>
              <a:t> </a:t>
            </a:r>
            <a:r>
              <a:rPr lang="en-US" dirty="0"/>
              <a:t>(</a:t>
            </a:r>
            <a:r>
              <a:rPr lang="en-US" dirty="0" err="1"/>
              <a:t>wartec</a:t>
            </a:r>
            <a:r>
              <a:rPr lang="en-US" dirty="0"/>
              <a:t>) </a:t>
            </a:r>
            <a:r>
              <a:rPr lang="el-GR" dirty="0"/>
              <a:t>κλασικός αναστολέας κυτταρικής διαίρεσης κατά τη φάση της μετάφρασης με την αναστολή της </a:t>
            </a:r>
            <a:r>
              <a:rPr lang="el-GR" dirty="0" err="1"/>
              <a:t>τοποϊσομεράσης</a:t>
            </a:r>
            <a:r>
              <a:rPr lang="el-GR" dirty="0"/>
              <a:t> II</a:t>
            </a:r>
            <a:r>
              <a:rPr lang="en-US" dirty="0"/>
              <a:t>.</a:t>
            </a:r>
          </a:p>
          <a:p>
            <a:pPr>
              <a:buNone/>
            </a:pPr>
            <a:r>
              <a:rPr lang="el-GR" dirty="0" err="1"/>
              <a:t>Ιμικουϊμόδη</a:t>
            </a:r>
            <a:r>
              <a:rPr lang="el-GR" dirty="0"/>
              <a:t> (</a:t>
            </a:r>
            <a:r>
              <a:rPr lang="en-US" dirty="0" err="1"/>
              <a:t>aldara</a:t>
            </a:r>
            <a:r>
              <a:rPr lang="en-US" dirty="0"/>
              <a:t>) : </a:t>
            </a:r>
            <a:r>
              <a:rPr lang="el-GR" dirty="0" err="1"/>
              <a:t>δρά</a:t>
            </a:r>
            <a:r>
              <a:rPr lang="el-GR" dirty="0"/>
              <a:t> μέσω </a:t>
            </a:r>
            <a:r>
              <a:rPr lang="el-GR" dirty="0" err="1"/>
              <a:t>ανοσοποητικού</a:t>
            </a:r>
            <a:endParaRPr lang="el-GR"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normAutofit/>
          </a:bodyPr>
          <a:lstStyle/>
          <a:p>
            <a:pPr algn="ctr">
              <a:buNone/>
            </a:pPr>
            <a:r>
              <a:rPr lang="el-GR" sz="4000" b="1" dirty="0"/>
              <a:t>Μηχανισμός Δράσεως</a:t>
            </a:r>
          </a:p>
          <a:p>
            <a:pPr>
              <a:buNone/>
            </a:pPr>
            <a:r>
              <a:rPr lang="el-GR" sz="4000" b="1" dirty="0"/>
              <a:t>Αναστολή Συνθέσεως του </a:t>
            </a:r>
            <a:r>
              <a:rPr lang="en-US" sz="4000" b="1" dirty="0"/>
              <a:t>DNA (</a:t>
            </a:r>
            <a:r>
              <a:rPr lang="el-GR" sz="3000" b="1" dirty="0"/>
              <a:t>είτε με αναστολή </a:t>
            </a:r>
            <a:r>
              <a:rPr lang="en-US" sz="3000" b="1" dirty="0"/>
              <a:t> </a:t>
            </a:r>
            <a:r>
              <a:rPr lang="el-GR" sz="3000" b="1" dirty="0"/>
              <a:t>της </a:t>
            </a:r>
            <a:r>
              <a:rPr lang="en-US" sz="3000" b="1" dirty="0"/>
              <a:t>DNA </a:t>
            </a:r>
            <a:r>
              <a:rPr lang="el-GR" sz="3000" b="1" dirty="0" err="1"/>
              <a:t>πολυμεράσης</a:t>
            </a:r>
            <a:r>
              <a:rPr lang="el-GR" sz="3000" b="1" dirty="0"/>
              <a:t>,  είτε με εισαγωγή στο </a:t>
            </a:r>
            <a:r>
              <a:rPr lang="en-US" sz="3000" b="1" dirty="0"/>
              <a:t>DNA </a:t>
            </a:r>
            <a:r>
              <a:rPr lang="el-GR" sz="3000" b="1" dirty="0"/>
              <a:t>και τερματισμό της </a:t>
            </a:r>
            <a:r>
              <a:rPr lang="el-GR" sz="3000" b="1" dirty="0" err="1"/>
              <a:t>ιακνότητας</a:t>
            </a:r>
            <a:r>
              <a:rPr lang="el-GR" sz="3000" b="1" dirty="0"/>
              <a:t> αναδιπλώσεως)</a:t>
            </a:r>
          </a:p>
          <a:p>
            <a:pPr>
              <a:buNone/>
            </a:pPr>
            <a:endParaRPr lang="el-GR" sz="3000" b="1" dirty="0"/>
          </a:p>
          <a:p>
            <a:pPr>
              <a:buNone/>
            </a:pPr>
            <a:r>
              <a:rPr lang="el-GR" sz="3000" b="1" dirty="0"/>
              <a:t>Τοπική – Συστηματική Χορήγηση</a:t>
            </a:r>
          </a:p>
          <a:p>
            <a:pPr>
              <a:buNone/>
            </a:pPr>
            <a:r>
              <a:rPr lang="en-US" sz="3000" b="1" dirty="0"/>
              <a:t>As shown by in vitro skin penetration studies, topical</a:t>
            </a:r>
            <a:r>
              <a:rPr lang="el-GR" sz="3000" b="1" dirty="0"/>
              <a:t> </a:t>
            </a:r>
            <a:r>
              <a:rPr lang="en-US" sz="3000" b="1" dirty="0"/>
              <a:t>administration of both 5% </a:t>
            </a:r>
            <a:r>
              <a:rPr lang="en-US" sz="3000" b="1" dirty="0" err="1"/>
              <a:t>aciclovir</a:t>
            </a:r>
            <a:r>
              <a:rPr lang="en-US" sz="3000" b="1" dirty="0"/>
              <a:t> ointment and </a:t>
            </a:r>
            <a:r>
              <a:rPr lang="en-US" sz="3000" b="1" dirty="0" err="1"/>
              <a:t>aciclovir</a:t>
            </a:r>
            <a:r>
              <a:rPr lang="en-US" sz="3000" b="1" dirty="0"/>
              <a:t> cream result in</a:t>
            </a:r>
            <a:r>
              <a:rPr lang="el-GR" sz="3000" b="1" dirty="0"/>
              <a:t> </a:t>
            </a:r>
            <a:r>
              <a:rPr lang="en-US" sz="3000" b="1" dirty="0"/>
              <a:t>48 times higher total epidermal </a:t>
            </a:r>
            <a:r>
              <a:rPr lang="en-US" sz="3000" b="1" dirty="0" err="1"/>
              <a:t>aciclovir</a:t>
            </a:r>
            <a:r>
              <a:rPr lang="en-US" sz="3000" b="1" dirty="0"/>
              <a:t> concentration than oral administration.</a:t>
            </a:r>
            <a:endParaRPr lang="el-GR" sz="3000" b="1" dirty="0"/>
          </a:p>
          <a:p>
            <a:pPr>
              <a:buNone/>
            </a:pPr>
            <a:endParaRPr lang="el-GR" sz="4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A4EE-FE9A-4939-BB26-025019D2C552}"/>
              </a:ext>
            </a:extLst>
          </p:cNvPr>
          <p:cNvSpPr>
            <a:spLocks noGrp="1"/>
          </p:cNvSpPr>
          <p:nvPr>
            <p:ph type="title"/>
          </p:nvPr>
        </p:nvSpPr>
        <p:spPr/>
        <p:txBody>
          <a:bodyPr>
            <a:normAutofit/>
          </a:bodyPr>
          <a:lstStyle/>
          <a:p>
            <a:r>
              <a:rPr lang="el-GR" dirty="0"/>
              <a:t>ΒΑΣΙΚΕΣ ΦΑΡΜΑΚΟΛΟΓΙΚΕΣ ΕΝΝΟΙΕΣ</a:t>
            </a:r>
            <a:endParaRPr lang="en-US" dirty="0"/>
          </a:p>
        </p:txBody>
      </p:sp>
      <p:sp>
        <p:nvSpPr>
          <p:cNvPr id="3" name="Content Placeholder 2">
            <a:extLst>
              <a:ext uri="{FF2B5EF4-FFF2-40B4-BE49-F238E27FC236}">
                <a16:creationId xmlns:a16="http://schemas.microsoft.com/office/drawing/2014/main" id="{66EE38E5-C5F9-4CFE-85C2-729379FFA973}"/>
              </a:ext>
            </a:extLst>
          </p:cNvPr>
          <p:cNvSpPr>
            <a:spLocks noGrp="1"/>
          </p:cNvSpPr>
          <p:nvPr>
            <p:ph idx="1"/>
          </p:nvPr>
        </p:nvSpPr>
        <p:spPr>
          <a:xfrm>
            <a:off x="1981200" y="1600200"/>
            <a:ext cx="8229600" cy="5257800"/>
          </a:xfrm>
        </p:spPr>
        <p:txBody>
          <a:bodyPr/>
          <a:lstStyle/>
          <a:p>
            <a:pPr marL="0" indent="0">
              <a:buNone/>
            </a:pPr>
            <a:r>
              <a:rPr lang="el-GR" b="1" dirty="0"/>
              <a:t>ΦΑΡΜΑΚΟΚΙΝΗΤΙΚΗ </a:t>
            </a:r>
          </a:p>
          <a:p>
            <a:pPr marL="0" indent="0">
              <a:buNone/>
            </a:pPr>
            <a:r>
              <a:rPr lang="el-GR" sz="2400" dirty="0"/>
              <a:t>Τι συμβαίνει με το φάρμακο όταν θα μπεί στον οργανισμό μέχρι να απεκκριθεί</a:t>
            </a:r>
          </a:p>
          <a:p>
            <a:pPr marL="0" indent="0">
              <a:buNone/>
            </a:pPr>
            <a:r>
              <a:rPr lang="el-GR" b="1" dirty="0"/>
              <a:t>ΦΑΡΜΑΚΟΔΥΝΑΜΙΚΗ</a:t>
            </a:r>
          </a:p>
          <a:p>
            <a:pPr marL="0" indent="0">
              <a:buNone/>
            </a:pPr>
            <a:r>
              <a:rPr lang="el-GR" sz="2400" dirty="0"/>
              <a:t>Τι κάνει το φάρμακο στον οργανισμό, πως δρα στο όργανο στόχο, πως δένεται με τους κατάλληλους υποδοχείς και προκαλεί την ενέργεια ή παρενέργεια</a:t>
            </a:r>
          </a:p>
          <a:p>
            <a:pPr marL="0" indent="0">
              <a:buNone/>
            </a:pPr>
            <a:r>
              <a:rPr lang="el-GR" b="1" dirty="0"/>
              <a:t>ΦΑΡΜΑΚΟΓΕΝΕΤΙΚΗ  </a:t>
            </a:r>
          </a:p>
          <a:p>
            <a:pPr marL="0" indent="0">
              <a:buNone/>
            </a:pPr>
            <a:r>
              <a:rPr lang="el-GR" sz="2400" dirty="0"/>
              <a:t>Γενετικές διαφορές προκαλούν διαφορές στην φαρμακοκινητική ή φαρμακοδυναμική των ουσιών</a:t>
            </a:r>
            <a:endParaRPr lang="en-US" sz="2400" dirty="0"/>
          </a:p>
        </p:txBody>
      </p:sp>
    </p:spTree>
    <p:extLst>
      <p:ext uri="{BB962C8B-B14F-4D97-AF65-F5344CB8AC3E}">
        <p14:creationId xmlns:p14="http://schemas.microsoft.com/office/powerpoint/2010/main" val="8659763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F2B8-D93C-4FA2-8C31-6BD1D8602BD3}"/>
              </a:ext>
            </a:extLst>
          </p:cNvPr>
          <p:cNvSpPr>
            <a:spLocks noGrp="1"/>
          </p:cNvSpPr>
          <p:nvPr>
            <p:ph type="title"/>
          </p:nvPr>
        </p:nvSpPr>
        <p:spPr>
          <a:xfrm>
            <a:off x="838200" y="18255"/>
            <a:ext cx="10515600" cy="1325563"/>
          </a:xfrm>
        </p:spPr>
        <p:txBody>
          <a:bodyPr/>
          <a:lstStyle/>
          <a:p>
            <a:pPr algn="ctr"/>
            <a:r>
              <a:rPr lang="el-GR" b="1"/>
              <a:t>ΑΝΤΙΜΙΚΡΟΒΙΑΚΗ ΘΕΡΑΠΕΙΑ</a:t>
            </a:r>
            <a:endParaRPr lang="en-US" b="1" dirty="0"/>
          </a:p>
        </p:txBody>
      </p:sp>
      <p:graphicFrame>
        <p:nvGraphicFramePr>
          <p:cNvPr id="5" name="Content Placeholder 2">
            <a:extLst>
              <a:ext uri="{FF2B5EF4-FFF2-40B4-BE49-F238E27FC236}">
                <a16:creationId xmlns:a16="http://schemas.microsoft.com/office/drawing/2014/main" id="{40DAEB9F-1CE4-17C2-CF98-D65F12E2D14C}"/>
              </a:ext>
            </a:extLst>
          </p:cNvPr>
          <p:cNvGraphicFramePr>
            <a:graphicFrameLocks noGrp="1"/>
          </p:cNvGraphicFramePr>
          <p:nvPr>
            <p:ph idx="1"/>
            <p:extLst>
              <p:ext uri="{D42A27DB-BD31-4B8C-83A1-F6EECF244321}">
                <p14:modId xmlns:p14="http://schemas.microsoft.com/office/powerpoint/2010/main" val="602227695"/>
              </p:ext>
            </p:extLst>
          </p:nvPr>
        </p:nvGraphicFramePr>
        <p:xfrm>
          <a:off x="0" y="901148"/>
          <a:ext cx="12192000" cy="595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4083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243BE-1C0B-D306-95A7-69518D0769B9}"/>
              </a:ext>
            </a:extLst>
          </p:cNvPr>
          <p:cNvSpPr>
            <a:spLocks noGrp="1"/>
          </p:cNvSpPr>
          <p:nvPr>
            <p:ph type="title"/>
          </p:nvPr>
        </p:nvSpPr>
        <p:spPr>
          <a:xfrm>
            <a:off x="466722" y="586855"/>
            <a:ext cx="3201366" cy="3387497"/>
          </a:xfrm>
        </p:spPr>
        <p:txBody>
          <a:bodyPr anchor="b">
            <a:normAutofit/>
          </a:bodyPr>
          <a:lstStyle/>
          <a:p>
            <a:pPr algn="r"/>
            <a:r>
              <a:rPr lang="el-GR" sz="3100" b="1">
                <a:solidFill>
                  <a:srgbClr val="FFFFFF"/>
                </a:solidFill>
                <a:latin typeface="Arial-BoldMT"/>
              </a:rPr>
              <a:t>Αντισηπτικά, απολυμαντικά και αποστειρωτικά</a:t>
            </a:r>
            <a:br>
              <a:rPr lang="el-GR" sz="3100" b="1">
                <a:solidFill>
                  <a:srgbClr val="FFFFFF"/>
                </a:solidFill>
                <a:latin typeface="Arial-BoldMT"/>
              </a:rPr>
            </a:br>
            <a:endParaRPr lang="en-US" sz="3100">
              <a:solidFill>
                <a:srgbClr val="FFFFFF"/>
              </a:solidFill>
            </a:endParaRPr>
          </a:p>
        </p:txBody>
      </p:sp>
      <p:sp>
        <p:nvSpPr>
          <p:cNvPr id="3" name="Content Placeholder 2">
            <a:extLst>
              <a:ext uri="{FF2B5EF4-FFF2-40B4-BE49-F238E27FC236}">
                <a16:creationId xmlns:a16="http://schemas.microsoft.com/office/drawing/2014/main" id="{01B73A80-4C63-8992-E210-692C8E4871E4}"/>
              </a:ext>
            </a:extLst>
          </p:cNvPr>
          <p:cNvSpPr>
            <a:spLocks noGrp="1"/>
          </p:cNvSpPr>
          <p:nvPr>
            <p:ph idx="1"/>
          </p:nvPr>
        </p:nvSpPr>
        <p:spPr>
          <a:xfrm>
            <a:off x="4134811" y="-10142"/>
            <a:ext cx="8054142" cy="6878280"/>
          </a:xfrm>
        </p:spPr>
        <p:txBody>
          <a:bodyPr anchor="ctr">
            <a:normAutofit/>
          </a:bodyPr>
          <a:lstStyle/>
          <a:p>
            <a:pPr marL="0" indent="0">
              <a:buNone/>
            </a:pPr>
            <a:r>
              <a:rPr lang="el-GR" sz="2000" b="0" i="0" u="none" strike="noStrike" baseline="0" dirty="0">
                <a:latin typeface="ArialMT"/>
              </a:rPr>
              <a:t> </a:t>
            </a:r>
            <a:r>
              <a:rPr lang="el-GR" sz="2000" b="1" i="0" u="none" strike="noStrike" baseline="0" dirty="0">
                <a:latin typeface="Arial-BoldMT"/>
              </a:rPr>
              <a:t>Αντισηπτικά </a:t>
            </a:r>
            <a:r>
              <a:rPr lang="el-GR" sz="2000" b="0" i="0" u="none" strike="noStrike" baseline="0" dirty="0">
                <a:latin typeface="ArialMT"/>
              </a:rPr>
              <a:t>ονομάζονται χημικοί παράγοντες που θανατώνουν</a:t>
            </a:r>
            <a:r>
              <a:rPr lang="en-US" sz="2000" b="0" i="0" u="none" strike="noStrike" baseline="0" dirty="0">
                <a:latin typeface="ArialMT"/>
              </a:rPr>
              <a:t> </a:t>
            </a:r>
            <a:r>
              <a:rPr lang="el-GR" sz="2000" b="0" i="0" u="none" strike="noStrike" baseline="0" dirty="0">
                <a:latin typeface="ArialMT"/>
              </a:rPr>
              <a:t>μικροοργανισμούς ή αναστέλλουν την ανάπτυξή τους.</a:t>
            </a:r>
            <a:r>
              <a:rPr lang="en-US" sz="2000" b="0" i="0" u="none" strike="noStrike" baseline="0" dirty="0">
                <a:latin typeface="ArialMT"/>
              </a:rPr>
              <a:t> </a:t>
            </a:r>
            <a:r>
              <a:rPr lang="el-GR" sz="2000" b="0" i="0" u="none" strike="noStrike" baseline="0" dirty="0">
                <a:latin typeface="ArialMT"/>
              </a:rPr>
              <a:t>Εφαρμόζονται συνήθως στο δέρμα ή το στόμα</a:t>
            </a:r>
          </a:p>
          <a:p>
            <a:pPr marL="0" indent="0">
              <a:buNone/>
            </a:pPr>
            <a:r>
              <a:rPr lang="el-GR" sz="2000" b="0" i="0" u="none" strike="noStrike" baseline="0" dirty="0">
                <a:latin typeface="ArialMT"/>
              </a:rPr>
              <a:t> Έχουν χαμηλή τοξικότητα, έτσι ώστε να είναι δυνατή η εφαρμογή τους σε</a:t>
            </a:r>
            <a:r>
              <a:rPr lang="en-US" sz="2000" b="0" i="0" u="none" strike="noStrike" baseline="0" dirty="0">
                <a:latin typeface="ArialMT"/>
              </a:rPr>
              <a:t> </a:t>
            </a:r>
            <a:r>
              <a:rPr lang="el-GR" sz="2000" b="0" i="0" u="none" strike="noStrike" baseline="0" dirty="0">
                <a:latin typeface="ArialMT"/>
              </a:rPr>
              <a:t>ζωντανούς ιστούς.</a:t>
            </a:r>
          </a:p>
          <a:p>
            <a:pPr marL="0" indent="0">
              <a:buNone/>
            </a:pPr>
            <a:r>
              <a:rPr lang="el-GR" sz="2000" b="0" i="0" u="none" strike="noStrike" baseline="0" dirty="0">
                <a:latin typeface="ArialMT"/>
              </a:rPr>
              <a:t>Χρησιμοποιούνται για το πλύσιμο των χεριών ή σε επιφανειακές πληγές.</a:t>
            </a:r>
          </a:p>
          <a:p>
            <a:pPr marL="0" indent="0">
              <a:buNone/>
            </a:pPr>
            <a:r>
              <a:rPr lang="el-GR" sz="2000" b="1" i="0" u="none" strike="noStrike" baseline="0" dirty="0">
                <a:latin typeface="Arial-BoldMT"/>
              </a:rPr>
              <a:t>Απολυμαντικά </a:t>
            </a:r>
            <a:r>
              <a:rPr lang="el-GR" sz="2000" b="0" i="0" u="none" strike="noStrike" baseline="0" dirty="0">
                <a:latin typeface="ArialMT"/>
              </a:rPr>
              <a:t>ονομάζονται όσες ενώσεις θανατώνουν μικροοργανισμούς και</a:t>
            </a:r>
            <a:r>
              <a:rPr lang="en-US" sz="2000" b="0" i="0" u="none" strike="noStrike" baseline="0" dirty="0">
                <a:latin typeface="ArialMT"/>
              </a:rPr>
              <a:t> </a:t>
            </a:r>
            <a:r>
              <a:rPr lang="el-GR" sz="2000" b="0" i="0" u="none" strike="noStrike" baseline="0" dirty="0">
                <a:latin typeface="ArialMT"/>
              </a:rPr>
              <a:t>εφαρμόζονται μόνο σε αντικείμενα.</a:t>
            </a:r>
          </a:p>
          <a:p>
            <a:pPr marL="0" indent="0">
              <a:buNone/>
            </a:pPr>
            <a:r>
              <a:rPr lang="el-GR" sz="2000" b="1" i="0" u="none" strike="noStrike" baseline="0" dirty="0">
                <a:latin typeface="Arial-BoldMT"/>
              </a:rPr>
              <a:t>Αποστειρωτικά </a:t>
            </a:r>
            <a:r>
              <a:rPr lang="el-GR" sz="2000" b="0" i="0" u="none" strike="noStrike" baseline="0" dirty="0">
                <a:latin typeface="ArialMT"/>
              </a:rPr>
              <a:t>είναι ουσίες που μπορούν να θανατώσουν κάθε μορφή</a:t>
            </a:r>
            <a:r>
              <a:rPr lang="en-US" sz="2000" b="0" i="0" u="none" strike="noStrike" baseline="0" dirty="0">
                <a:latin typeface="ArialMT"/>
              </a:rPr>
              <a:t> </a:t>
            </a:r>
            <a:r>
              <a:rPr lang="el-GR" sz="2000" b="0" i="0" u="none" strike="noStrike" baseline="0" dirty="0">
                <a:latin typeface="ArialMT"/>
              </a:rPr>
              <a:t>μικροβιακής ζωής</a:t>
            </a:r>
            <a:r>
              <a:rPr lang="en-US" sz="2000" b="0" i="0" u="none" strike="noStrike" baseline="0" dirty="0">
                <a:latin typeface="ArialMT"/>
              </a:rPr>
              <a:t>. </a:t>
            </a:r>
            <a:r>
              <a:rPr lang="el-GR" sz="2000" b="0" i="0" u="none" strike="noStrike" baseline="0" dirty="0">
                <a:latin typeface="ArialMT"/>
              </a:rPr>
              <a:t> Χρησιμοποιούνται για την αποστείρωση αντικειμένων και επιφανειών.</a:t>
            </a:r>
            <a:endParaRPr lang="en-US" sz="2000" dirty="0"/>
          </a:p>
        </p:txBody>
      </p:sp>
    </p:spTree>
    <p:extLst>
      <p:ext uri="{BB962C8B-B14F-4D97-AF65-F5344CB8AC3E}">
        <p14:creationId xmlns:p14="http://schemas.microsoft.com/office/powerpoint/2010/main" val="2918514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01D9-96F9-4109-C9D4-2A4773C22E67}"/>
              </a:ext>
            </a:extLst>
          </p:cNvPr>
          <p:cNvSpPr>
            <a:spLocks noGrp="1"/>
          </p:cNvSpPr>
          <p:nvPr>
            <p:ph type="title"/>
          </p:nvPr>
        </p:nvSpPr>
        <p:spPr>
          <a:xfrm>
            <a:off x="838200" y="110292"/>
            <a:ext cx="10515600" cy="759137"/>
          </a:xfrm>
        </p:spPr>
        <p:txBody>
          <a:bodyPr/>
          <a:lstStyle/>
          <a:p>
            <a:pPr algn="ctr"/>
            <a:r>
              <a:rPr lang="el-GR" dirty="0"/>
              <a:t>ΑΝΤΙΜΙΚΡΟΒΙΑΚΑ</a:t>
            </a:r>
            <a:endParaRPr lang="en-US" dirty="0"/>
          </a:p>
        </p:txBody>
      </p:sp>
      <p:sp>
        <p:nvSpPr>
          <p:cNvPr id="3" name="Content Placeholder 2">
            <a:extLst>
              <a:ext uri="{FF2B5EF4-FFF2-40B4-BE49-F238E27FC236}">
                <a16:creationId xmlns:a16="http://schemas.microsoft.com/office/drawing/2014/main" id="{5CC607FE-AEA0-45A6-D8CE-6D8056801490}"/>
              </a:ext>
            </a:extLst>
          </p:cNvPr>
          <p:cNvSpPr>
            <a:spLocks noGrp="1"/>
          </p:cNvSpPr>
          <p:nvPr>
            <p:ph idx="1"/>
          </p:nvPr>
        </p:nvSpPr>
        <p:spPr>
          <a:xfrm>
            <a:off x="0" y="749508"/>
            <a:ext cx="12192000" cy="6108492"/>
          </a:xfrm>
        </p:spPr>
        <p:txBody>
          <a:bodyPr>
            <a:normAutofit/>
          </a:bodyPr>
          <a:lstStyle/>
          <a:p>
            <a:pPr marL="0" indent="0">
              <a:buNone/>
            </a:pPr>
            <a:r>
              <a:rPr lang="el-GR" dirty="0"/>
              <a:t>Οι λοιμώξεις σήμερα, παρόλη την ύπαρξη πολλών αντιμικροβιακών παραγόντων</a:t>
            </a:r>
          </a:p>
          <a:p>
            <a:pPr marL="0" indent="0">
              <a:buNone/>
            </a:pPr>
            <a:r>
              <a:rPr lang="el-GR" dirty="0"/>
              <a:t>αποτελούν σημαντικό θανάσιμο κίνδυνο ειδικότερα για τους νοσηλευομένους ασθενείς.   </a:t>
            </a:r>
          </a:p>
          <a:p>
            <a:pPr marL="0" indent="0">
              <a:buNone/>
            </a:pPr>
            <a:r>
              <a:rPr lang="el-GR" dirty="0"/>
              <a:t>Η «αλόγιστη» χρήση τους ακόμη και προληπτικά για την αποφυγή μολύνσεων καθώς συνέβαλλε σημαντικά στην ανάπτυξη αντιστάσεως στην θεραπεία. Για παράδειγμα σταφυλόκοκκοι οι οποίοι ήσαν ευαίσθητοι στην πενικιλλίνη, σήμερα είναι ανθεκτικοί και σε εξειδικευμένα αντιμικροβιακά.</a:t>
            </a:r>
          </a:p>
          <a:p>
            <a:pPr marL="0" indent="0">
              <a:buNone/>
            </a:pPr>
            <a:r>
              <a:rPr lang="el-GR" dirty="0"/>
              <a:t>Η χώρα μας πλήττεται σημαντικά από τα φαινόμενα αντοχής ειδικότερα στα </a:t>
            </a:r>
            <a:endParaRPr lang="en-US" dirty="0"/>
          </a:p>
          <a:p>
            <a:pPr marL="0" indent="0">
              <a:buNone/>
            </a:pPr>
            <a:r>
              <a:rPr lang="en-US" dirty="0"/>
              <a:t>Gram- </a:t>
            </a:r>
            <a:r>
              <a:rPr lang="el-GR" dirty="0"/>
              <a:t>βακτήρια.</a:t>
            </a:r>
          </a:p>
          <a:p>
            <a:pPr marL="0" indent="0">
              <a:buNone/>
            </a:pPr>
            <a:r>
              <a:rPr lang="el-GR" u="none" strike="noStrike" dirty="0">
                <a:solidFill>
                  <a:srgbClr val="000000"/>
                </a:solidFill>
                <a:effectLst/>
              </a:rPr>
              <a:t>Η υπερκατανάλωση των αντιμικροβιακών στις φυσιολογικές χλωρίδες των ασθενών οδηγούν στη θανάτωση του ευαίσθητου πληθυσμού στα αντιμικροβιακά και στη βαθμιαία και τελική επικράτηση του ανθεκτικού.</a:t>
            </a:r>
            <a:br>
              <a:rPr lang="el-GR" u="none" strike="noStrike" dirty="0">
                <a:solidFill>
                  <a:srgbClr val="000000"/>
                </a:solidFill>
                <a:effectLst/>
              </a:rPr>
            </a:br>
            <a:r>
              <a:rPr lang="en-US" dirty="0"/>
              <a:t> </a:t>
            </a:r>
            <a:r>
              <a:rPr lang="el-GR" dirty="0"/>
              <a:t>   </a:t>
            </a:r>
            <a:endParaRPr lang="en-US" dirty="0"/>
          </a:p>
        </p:txBody>
      </p:sp>
    </p:spTree>
    <p:extLst>
      <p:ext uri="{BB962C8B-B14F-4D97-AF65-F5344CB8AC3E}">
        <p14:creationId xmlns:p14="http://schemas.microsoft.com/office/powerpoint/2010/main" val="12603956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E14C5-DB62-D6FA-DBC8-40B6A1F5D0D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700" kern="1200">
                <a:solidFill>
                  <a:srgbClr val="FFFFFF"/>
                </a:solidFill>
                <a:latin typeface="+mj-lt"/>
                <a:ea typeface="+mj-ea"/>
                <a:cs typeface="+mj-cs"/>
              </a:rPr>
              <a:t>ΑΝΤΙΜΙΚΡΟΒΙΑΚΑ – ΑΝΕΠΙΘΥΜΗΤΕΣ ΕΝΕΡΓΕΙΕΣ</a:t>
            </a:r>
          </a:p>
        </p:txBody>
      </p:sp>
      <p:sp>
        <p:nvSpPr>
          <p:cNvPr id="3" name="Content Placeholder 2">
            <a:extLst>
              <a:ext uri="{FF2B5EF4-FFF2-40B4-BE49-F238E27FC236}">
                <a16:creationId xmlns:a16="http://schemas.microsoft.com/office/drawing/2014/main" id="{4B14A040-89ED-B3E0-26CB-EE74ACD0ABC4}"/>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Προκαλούν ανεπιθύμητες ενέργειες σε ποσοστό 5-20%</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B588B8C-0D82-A6C8-EBF5-B14AD34A9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808942"/>
            <a:ext cx="6553545" cy="5248057"/>
          </a:xfrm>
          <a:prstGeom prst="rect">
            <a:avLst/>
          </a:prstGeom>
        </p:spPr>
      </p:pic>
    </p:spTree>
    <p:extLst>
      <p:ext uri="{BB962C8B-B14F-4D97-AF65-F5344CB8AC3E}">
        <p14:creationId xmlns:p14="http://schemas.microsoft.com/office/powerpoint/2010/main" val="42915796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6525-ECEA-4AB2-A3D1-90B15E7DE939}"/>
              </a:ext>
            </a:extLst>
          </p:cNvPr>
          <p:cNvSpPr>
            <a:spLocks noGrp="1"/>
          </p:cNvSpPr>
          <p:nvPr>
            <p:ph type="title"/>
          </p:nvPr>
        </p:nvSpPr>
        <p:spPr>
          <a:xfrm>
            <a:off x="838200" y="0"/>
            <a:ext cx="10515600" cy="1113184"/>
          </a:xfrm>
        </p:spPr>
        <p:txBody>
          <a:bodyPr/>
          <a:lstStyle/>
          <a:p>
            <a:pPr algn="ctr"/>
            <a:r>
              <a:rPr lang="el-GR" b="1" dirty="0"/>
              <a:t>ΑΝΤΙΒΙΟΤΙΚΑ</a:t>
            </a:r>
            <a:endParaRPr lang="en-US" b="1" dirty="0"/>
          </a:p>
        </p:txBody>
      </p:sp>
      <p:sp>
        <p:nvSpPr>
          <p:cNvPr id="3" name="Content Placeholder 2">
            <a:extLst>
              <a:ext uri="{FF2B5EF4-FFF2-40B4-BE49-F238E27FC236}">
                <a16:creationId xmlns:a16="http://schemas.microsoft.com/office/drawing/2014/main" id="{760A8607-3620-47AC-B84B-850D5121720A}"/>
              </a:ext>
            </a:extLst>
          </p:cNvPr>
          <p:cNvSpPr>
            <a:spLocks noGrp="1"/>
          </p:cNvSpPr>
          <p:nvPr>
            <p:ph idx="1"/>
          </p:nvPr>
        </p:nvSpPr>
        <p:spPr>
          <a:xfrm>
            <a:off x="0" y="728870"/>
            <a:ext cx="12192000" cy="6129130"/>
          </a:xfrm>
        </p:spPr>
        <p:txBody>
          <a:bodyPr>
            <a:normAutofit lnSpcReduction="10000"/>
          </a:bodyPr>
          <a:lstStyle/>
          <a:p>
            <a:pPr marL="0" indent="0">
              <a:buNone/>
            </a:pPr>
            <a:r>
              <a:rPr lang="el-GR" b="1" dirty="0"/>
              <a:t>ΕΤΥΜΟΛΟΓΙΑ</a:t>
            </a:r>
          </a:p>
          <a:p>
            <a:pPr marL="0" indent="0">
              <a:buNone/>
            </a:pPr>
            <a:r>
              <a:rPr lang="el-GR" dirty="0"/>
              <a:t>Αντι-βίωση, Συν-βίωση</a:t>
            </a:r>
          </a:p>
          <a:p>
            <a:pPr marL="0" indent="0">
              <a:buNone/>
            </a:pPr>
            <a:r>
              <a:rPr lang="el-GR" b="1" dirty="0"/>
              <a:t>ΟΡΙΣΜΟΣ</a:t>
            </a:r>
          </a:p>
          <a:p>
            <a:pPr marL="0" indent="0">
              <a:buNone/>
            </a:pPr>
            <a:r>
              <a:rPr lang="el-GR" sz="2800" b="0" i="0" u="none" strike="noStrike" baseline="0" dirty="0">
                <a:latin typeface="ArialMT"/>
              </a:rPr>
              <a:t>Είναι </a:t>
            </a:r>
            <a:r>
              <a:rPr lang="el-GR" dirty="0">
                <a:latin typeface="ArialMT"/>
              </a:rPr>
              <a:t>χημειοθεραπευτικές ουσίες που παράγονται από μικροοργανισμούς και αναστέλλουν την αύξηση ή θανατώνουν άλλους μικροοργανισμούς – Φυσικά αντιμικροβιακά φάρμακα. </a:t>
            </a:r>
          </a:p>
          <a:p>
            <a:pPr marL="0" indent="0" algn="l">
              <a:buNone/>
            </a:pPr>
            <a:r>
              <a:rPr lang="el-GR" dirty="0">
                <a:latin typeface="ArialMT"/>
              </a:rPr>
              <a:t>Προκαλούν βλάβη στα μικρόβια χωρίς να βλάπτουν τα φυσιολογικά κύτταρα του ξενιστή. </a:t>
            </a:r>
          </a:p>
          <a:p>
            <a:pPr marL="0" indent="0">
              <a:buNone/>
            </a:pPr>
            <a:r>
              <a:rPr lang="el-GR" dirty="0">
                <a:latin typeface="ArialMT"/>
              </a:rPr>
              <a:t>Αντιβιοτικά τα οποία έχουν χαμηλή τοξικότητα για τον ξενιστή χρησιμοποιούνται ως χημειοθεραπευτικοί παράγοντες</a:t>
            </a:r>
            <a:endParaRPr lang="en-US" dirty="0">
              <a:latin typeface="ArialMT"/>
            </a:endParaRPr>
          </a:p>
          <a:p>
            <a:pPr marL="0" indent="0" algn="l">
              <a:buNone/>
            </a:pPr>
            <a:r>
              <a:rPr lang="el-GR" dirty="0">
                <a:latin typeface="ArialMT"/>
              </a:rPr>
              <a:t>Πολλά αντιβιοτικά καθίστανται ακόμη αποτελεσματικότερα ύστερα από χημική τροποποίηση στο εργαστήριο (ημισυνθετικά αντιβιοτικά).</a:t>
            </a:r>
          </a:p>
          <a:p>
            <a:pPr marL="0" indent="0" algn="l">
              <a:buNone/>
            </a:pPr>
            <a:r>
              <a:rPr lang="el-GR" dirty="0">
                <a:latin typeface="ArialMT"/>
              </a:rPr>
              <a:t> Η ευαισθησία των μικροοργανισμών στα αντιβιοτικά και στους διάφορους χημειοθεραπευτικούς παράγοντες ποικίλλει</a:t>
            </a:r>
            <a:r>
              <a:rPr lang="el-GR" sz="1800" b="0" i="0" u="none" strike="noStrike" baseline="0" dirty="0">
                <a:latin typeface="ArialMT"/>
              </a:rPr>
              <a:t>.</a:t>
            </a:r>
            <a:endParaRPr lang="en-US" dirty="0"/>
          </a:p>
        </p:txBody>
      </p:sp>
    </p:spTree>
    <p:extLst>
      <p:ext uri="{BB962C8B-B14F-4D97-AF65-F5344CB8AC3E}">
        <p14:creationId xmlns:p14="http://schemas.microsoft.com/office/powerpoint/2010/main" val="28256924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3336-5A03-4EE8-BCE9-90468759B07D}"/>
              </a:ext>
            </a:extLst>
          </p:cNvPr>
          <p:cNvSpPr>
            <a:spLocks noGrp="1"/>
          </p:cNvSpPr>
          <p:nvPr>
            <p:ph type="title"/>
          </p:nvPr>
        </p:nvSpPr>
        <p:spPr>
          <a:xfrm>
            <a:off x="679174" y="18255"/>
            <a:ext cx="10515600" cy="776875"/>
          </a:xfrm>
        </p:spPr>
        <p:txBody>
          <a:bodyPr/>
          <a:lstStyle/>
          <a:p>
            <a:pPr algn="ctr"/>
            <a:r>
              <a:rPr lang="el-GR" b="1" dirty="0"/>
              <a:t>ΑΝΤΙΒΙΟΤΙΚΑ</a:t>
            </a:r>
            <a:endParaRPr lang="en-US" b="1" dirty="0"/>
          </a:p>
        </p:txBody>
      </p:sp>
      <p:sp>
        <p:nvSpPr>
          <p:cNvPr id="3" name="Content Placeholder 2">
            <a:extLst>
              <a:ext uri="{FF2B5EF4-FFF2-40B4-BE49-F238E27FC236}">
                <a16:creationId xmlns:a16="http://schemas.microsoft.com/office/drawing/2014/main" id="{00AC01F1-9725-420E-96EA-EDF92A3167A9}"/>
              </a:ext>
            </a:extLst>
          </p:cNvPr>
          <p:cNvSpPr>
            <a:spLocks noGrp="1"/>
          </p:cNvSpPr>
          <p:nvPr>
            <p:ph idx="1"/>
          </p:nvPr>
        </p:nvSpPr>
        <p:spPr>
          <a:xfrm>
            <a:off x="0" y="622852"/>
            <a:ext cx="12192000" cy="6216893"/>
          </a:xfrm>
        </p:spPr>
        <p:txBody>
          <a:bodyPr/>
          <a:lstStyle/>
          <a:p>
            <a:pPr marL="0" indent="0">
              <a:buNone/>
            </a:pPr>
            <a:r>
              <a:rPr lang="el-GR" b="1" dirty="0"/>
              <a:t>ΙΣΤΟΡΙΚΟ</a:t>
            </a:r>
          </a:p>
          <a:p>
            <a:pPr marL="0" indent="0">
              <a:buNone/>
            </a:pPr>
            <a:r>
              <a:rPr lang="el-GR" dirty="0"/>
              <a:t>ΦΛΕΜΙΝΓΚ 1945</a:t>
            </a:r>
          </a:p>
          <a:p>
            <a:pPr marL="0" indent="0">
              <a:buNone/>
            </a:pPr>
            <a:r>
              <a:rPr lang="el-GR" dirty="0"/>
              <a:t>ΦΑΙΝΟΜΕΝΟ ΑΝΤΙΣΤΑΣΕΩΣ ~1983 </a:t>
            </a:r>
            <a:endParaRPr lang="en-US" dirty="0"/>
          </a:p>
        </p:txBody>
      </p:sp>
    </p:spTree>
    <p:extLst>
      <p:ext uri="{BB962C8B-B14F-4D97-AF65-F5344CB8AC3E}">
        <p14:creationId xmlns:p14="http://schemas.microsoft.com/office/powerpoint/2010/main" val="571334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A221-318A-431D-B22D-101F75BED93B}"/>
              </a:ext>
            </a:extLst>
          </p:cNvPr>
          <p:cNvSpPr>
            <a:spLocks noGrp="1"/>
          </p:cNvSpPr>
          <p:nvPr>
            <p:ph type="title"/>
          </p:nvPr>
        </p:nvSpPr>
        <p:spPr>
          <a:xfrm>
            <a:off x="838200" y="18256"/>
            <a:ext cx="10515600" cy="1094928"/>
          </a:xfrm>
        </p:spPr>
        <p:txBody>
          <a:bodyPr/>
          <a:lstStyle/>
          <a:p>
            <a:pPr algn="ctr"/>
            <a:r>
              <a:rPr lang="el-GR" b="1" dirty="0"/>
              <a:t>ΜΗΧΑΝΙΣΜΟΣ ΔΡΑΣΕΩΣ ΑΝΤΙΒΙΟΤΙΚΩΝ</a:t>
            </a:r>
            <a:endParaRPr lang="en-US" b="1" dirty="0"/>
          </a:p>
        </p:txBody>
      </p:sp>
      <p:sp>
        <p:nvSpPr>
          <p:cNvPr id="3" name="Content Placeholder 2">
            <a:extLst>
              <a:ext uri="{FF2B5EF4-FFF2-40B4-BE49-F238E27FC236}">
                <a16:creationId xmlns:a16="http://schemas.microsoft.com/office/drawing/2014/main" id="{8BDF7B36-99D7-4FBC-9363-17674FBDB295}"/>
              </a:ext>
            </a:extLst>
          </p:cNvPr>
          <p:cNvSpPr>
            <a:spLocks noGrp="1"/>
          </p:cNvSpPr>
          <p:nvPr>
            <p:ph idx="1"/>
          </p:nvPr>
        </p:nvSpPr>
        <p:spPr>
          <a:xfrm>
            <a:off x="0" y="768626"/>
            <a:ext cx="12192000" cy="6268278"/>
          </a:xfrm>
        </p:spPr>
        <p:txBody>
          <a:bodyPr/>
          <a:lstStyle/>
          <a:p>
            <a:pPr marL="514350" indent="-514350">
              <a:buAutoNum type="arabicPeriod"/>
            </a:pPr>
            <a:r>
              <a:rPr lang="el-GR" dirty="0"/>
              <a:t>Αναστέλλουν την σύνθεση του τοιχώματος των μικροβίων ή/και ενεργοποιούν ένζυμα για την καταστροφή του τοιχώματος αυτών</a:t>
            </a:r>
          </a:p>
          <a:p>
            <a:pPr marL="514350" indent="-514350">
              <a:buAutoNum type="arabicPeriod"/>
            </a:pPr>
            <a:r>
              <a:rPr lang="el-GR" dirty="0"/>
              <a:t>Αυξάνουν την διαπερατότητα των μεμβρανών των μικροβίων </a:t>
            </a:r>
          </a:p>
          <a:p>
            <a:pPr marL="514350" indent="-514350">
              <a:buAutoNum type="arabicPeriod"/>
            </a:pPr>
            <a:r>
              <a:rPr lang="el-GR" dirty="0"/>
              <a:t>Επεμβαίνουν στην πρωτεϊνοσύνθεση των μικροβίων</a:t>
            </a:r>
          </a:p>
          <a:p>
            <a:pPr marL="514350" indent="-514350">
              <a:buAutoNum type="arabicPeriod"/>
            </a:pPr>
            <a:r>
              <a:rPr lang="el-GR" dirty="0"/>
              <a:t>Επεμβαίνουν στην σύνθεση των νουκλεϊκών οξέων</a:t>
            </a:r>
            <a:endParaRPr lang="en-US" dirty="0"/>
          </a:p>
        </p:txBody>
      </p:sp>
    </p:spTree>
    <p:extLst>
      <p:ext uri="{BB962C8B-B14F-4D97-AF65-F5344CB8AC3E}">
        <p14:creationId xmlns:p14="http://schemas.microsoft.com/office/powerpoint/2010/main" val="4511469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252E-72AD-45BD-9864-A749D030F10D}"/>
              </a:ext>
            </a:extLst>
          </p:cNvPr>
          <p:cNvSpPr>
            <a:spLocks noGrp="1"/>
          </p:cNvSpPr>
          <p:nvPr>
            <p:ph type="title"/>
          </p:nvPr>
        </p:nvSpPr>
        <p:spPr>
          <a:xfrm>
            <a:off x="838200" y="0"/>
            <a:ext cx="10515600" cy="1086678"/>
          </a:xfrm>
        </p:spPr>
        <p:txBody>
          <a:bodyPr/>
          <a:lstStyle/>
          <a:p>
            <a:pPr algn="ctr"/>
            <a:r>
              <a:rPr lang="el-GR" b="1" dirty="0"/>
              <a:t>ΚΑΤΗΓΟΡΙΕΣ ΑΝΤΙΒΙΟΤΙΚΩΝ</a:t>
            </a:r>
            <a:endParaRPr lang="en-US" b="1" dirty="0"/>
          </a:p>
        </p:txBody>
      </p:sp>
      <p:sp>
        <p:nvSpPr>
          <p:cNvPr id="3" name="Content Placeholder 2">
            <a:extLst>
              <a:ext uri="{FF2B5EF4-FFF2-40B4-BE49-F238E27FC236}">
                <a16:creationId xmlns:a16="http://schemas.microsoft.com/office/drawing/2014/main" id="{8FC08596-EBE7-4E73-900B-A0A2BD17B569}"/>
              </a:ext>
            </a:extLst>
          </p:cNvPr>
          <p:cNvSpPr>
            <a:spLocks noGrp="1"/>
          </p:cNvSpPr>
          <p:nvPr>
            <p:ph idx="1"/>
          </p:nvPr>
        </p:nvSpPr>
        <p:spPr>
          <a:xfrm>
            <a:off x="0" y="675860"/>
            <a:ext cx="12192000" cy="6182139"/>
          </a:xfrm>
        </p:spPr>
        <p:txBody>
          <a:bodyPr>
            <a:normAutofit fontScale="85000" lnSpcReduction="20000"/>
          </a:bodyPr>
          <a:lstStyle/>
          <a:p>
            <a:pPr marL="0" indent="0" algn="ctr">
              <a:buNone/>
            </a:pPr>
            <a:r>
              <a:rPr lang="el-GR" sz="3000" b="1" i="0" u="none" strike="noStrike" baseline="0" dirty="0">
                <a:solidFill>
                  <a:srgbClr val="000000"/>
                </a:solidFill>
              </a:rPr>
              <a:t>ΧΗΜΙΚΗ ΣΥΣΤ</a:t>
            </a:r>
            <a:r>
              <a:rPr lang="el-GR" sz="3000" b="1" dirty="0">
                <a:solidFill>
                  <a:srgbClr val="000000"/>
                </a:solidFill>
              </a:rPr>
              <a:t>ΑΣΗ</a:t>
            </a:r>
            <a:endParaRPr lang="en-US" sz="3000" b="1" i="0" u="none" strike="noStrike" baseline="0" dirty="0">
              <a:solidFill>
                <a:srgbClr val="000000"/>
              </a:solidFill>
            </a:endParaRPr>
          </a:p>
          <a:p>
            <a:pPr marL="0" indent="0">
              <a:buNone/>
            </a:pPr>
            <a:r>
              <a:rPr lang="el-GR" sz="1800" b="0" i="0" u="none" strike="noStrike" baseline="0" dirty="0">
                <a:latin typeface="Symbol" panose="05050102010706020507" pitchFamily="18" charset="2"/>
              </a:rPr>
              <a:t>						</a:t>
            </a:r>
            <a:endParaRPr lang="en-US" sz="1800" b="0" i="0" u="none" strike="noStrike" baseline="0" dirty="0">
              <a:latin typeface="Symbol" panose="05050102010706020507" pitchFamily="18" charset="2"/>
            </a:endParaRPr>
          </a:p>
          <a:p>
            <a:r>
              <a:rPr lang="el-GR" sz="1800" b="1" i="0" u="none" strike="noStrike" baseline="0" dirty="0"/>
              <a:t>β-Λακταμικά</a:t>
            </a:r>
            <a:r>
              <a:rPr lang="el-GR" sz="1800" b="0" i="0" u="none" strike="noStrike" baseline="0" dirty="0"/>
              <a:t>					 </a:t>
            </a:r>
          </a:p>
          <a:p>
            <a:pPr marL="0" indent="0">
              <a:buNone/>
            </a:pPr>
            <a:r>
              <a:rPr lang="el-GR" sz="1800" b="0" i="0" u="none" strike="noStrike" baseline="0" dirty="0"/>
              <a:t>Πενικιλλίνες </a:t>
            </a:r>
          </a:p>
          <a:p>
            <a:pPr marL="0" indent="0">
              <a:buNone/>
            </a:pPr>
            <a:r>
              <a:rPr lang="el-GR" sz="1800" b="0" i="0" u="none" strike="noStrike" baseline="0" dirty="0"/>
              <a:t>Κεφαλοσπορίνες </a:t>
            </a:r>
          </a:p>
          <a:p>
            <a:pPr marL="0" indent="0">
              <a:buNone/>
            </a:pPr>
            <a:r>
              <a:rPr lang="el-GR" sz="1800" b="0" i="0" u="none" strike="noStrike" baseline="0" dirty="0"/>
              <a:t>Καρβαπενέμες </a:t>
            </a:r>
          </a:p>
          <a:p>
            <a:pPr marL="0" indent="0">
              <a:buNone/>
            </a:pPr>
            <a:r>
              <a:rPr lang="el-GR" sz="1800" b="0" i="0" u="none" strike="noStrike" baseline="0" dirty="0"/>
              <a:t>Μονομπακτάμες </a:t>
            </a:r>
          </a:p>
          <a:p>
            <a:r>
              <a:rPr lang="el-GR" sz="1800" b="1" i="0" u="none" strike="noStrike" baseline="0" dirty="0"/>
              <a:t>Αμινογλυκοσίδες </a:t>
            </a:r>
          </a:p>
          <a:p>
            <a:r>
              <a:rPr lang="el-GR" sz="1800" b="1" i="0" u="none" strike="noStrike" baseline="0" dirty="0"/>
              <a:t>Γλυκοπεπτίδια</a:t>
            </a:r>
            <a:r>
              <a:rPr lang="el-GR" sz="1800" b="0" i="0" u="none" strike="noStrike" baseline="0" dirty="0"/>
              <a:t> </a:t>
            </a:r>
          </a:p>
          <a:p>
            <a:r>
              <a:rPr lang="el-GR" sz="1800" b="1" i="0" u="none" strike="noStrike" baseline="0" dirty="0"/>
              <a:t>Μακρολίδες </a:t>
            </a:r>
          </a:p>
          <a:p>
            <a:r>
              <a:rPr lang="el-GR" sz="1800" b="1" i="0" u="none" strike="noStrike" baseline="0" dirty="0"/>
              <a:t>Κινολόνες </a:t>
            </a:r>
          </a:p>
          <a:p>
            <a:r>
              <a:rPr lang="el-GR" sz="1800" b="1" i="0" u="none" strike="noStrike" baseline="0" dirty="0"/>
              <a:t>Τετρακυκλίνες </a:t>
            </a:r>
          </a:p>
          <a:p>
            <a:r>
              <a:rPr lang="el-GR" sz="1800" b="1" i="0" u="none" strike="noStrike" baseline="0" dirty="0"/>
              <a:t>Λινκοσαμίδες </a:t>
            </a:r>
          </a:p>
          <a:p>
            <a:r>
              <a:rPr lang="el-GR" sz="1800" b="1" i="0" u="none" strike="noStrike" baseline="0" dirty="0"/>
              <a:t>Νιτροετεροκυκλικά </a:t>
            </a:r>
          </a:p>
          <a:p>
            <a:r>
              <a:rPr lang="el-GR" sz="1800" b="1" i="0" u="none" strike="noStrike" baseline="0" dirty="0"/>
              <a:t>Σουλφοναμίδες – τριμεθοπρίμη </a:t>
            </a:r>
          </a:p>
          <a:p>
            <a:r>
              <a:rPr lang="el-GR" sz="1800" b="1" i="0" u="none" strike="noStrike" baseline="0" dirty="0"/>
              <a:t>Φουσιδικό οξύ </a:t>
            </a:r>
          </a:p>
          <a:p>
            <a:r>
              <a:rPr lang="el-GR" sz="1800" b="1" i="0" u="none" strike="noStrike" baseline="0" dirty="0"/>
              <a:t>Χλωραμφενικόλη </a:t>
            </a:r>
          </a:p>
          <a:p>
            <a:r>
              <a:rPr lang="el-GR" sz="1800" b="1" i="0" u="none" strike="noStrike" baseline="0" dirty="0"/>
              <a:t>Ριφαμπικίνη </a:t>
            </a:r>
          </a:p>
          <a:p>
            <a:r>
              <a:rPr lang="el-GR" sz="1800" b="1" i="0" u="none" strike="noStrike" baseline="0" dirty="0"/>
              <a:t>Αντιφυματικά </a:t>
            </a:r>
          </a:p>
          <a:p>
            <a:r>
              <a:rPr lang="el-GR" sz="1800" b="1" i="0" u="none" strike="noStrike" baseline="0" dirty="0"/>
              <a:t>Αντιμυκητιακά </a:t>
            </a:r>
          </a:p>
          <a:p>
            <a:pPr marL="0" indent="0">
              <a:buNone/>
            </a:pPr>
            <a:endParaRPr lang="en-US" dirty="0"/>
          </a:p>
        </p:txBody>
      </p:sp>
    </p:spTree>
    <p:extLst>
      <p:ext uri="{BB962C8B-B14F-4D97-AF65-F5344CB8AC3E}">
        <p14:creationId xmlns:p14="http://schemas.microsoft.com/office/powerpoint/2010/main" val="19462861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D6A7-37CC-4B78-B57F-92E104056AC0}"/>
              </a:ext>
            </a:extLst>
          </p:cNvPr>
          <p:cNvSpPr>
            <a:spLocks noGrp="1"/>
          </p:cNvSpPr>
          <p:nvPr>
            <p:ph type="title"/>
          </p:nvPr>
        </p:nvSpPr>
        <p:spPr>
          <a:xfrm>
            <a:off x="838200" y="1"/>
            <a:ext cx="10515600" cy="1060174"/>
          </a:xfrm>
        </p:spPr>
        <p:txBody>
          <a:bodyPr/>
          <a:lstStyle/>
          <a:p>
            <a:pPr algn="ctr"/>
            <a:r>
              <a:rPr lang="el-GR" b="1" dirty="0"/>
              <a:t>ΑΝΤΙΒΙΟΤΙΚΑ</a:t>
            </a:r>
            <a:endParaRPr lang="en-US" b="1" dirty="0"/>
          </a:p>
        </p:txBody>
      </p:sp>
      <p:sp>
        <p:nvSpPr>
          <p:cNvPr id="3" name="Content Placeholder 2">
            <a:extLst>
              <a:ext uri="{FF2B5EF4-FFF2-40B4-BE49-F238E27FC236}">
                <a16:creationId xmlns:a16="http://schemas.microsoft.com/office/drawing/2014/main" id="{E288847B-7BD0-4CA9-B3DE-EAF2720D8077}"/>
              </a:ext>
            </a:extLst>
          </p:cNvPr>
          <p:cNvSpPr>
            <a:spLocks noGrp="1"/>
          </p:cNvSpPr>
          <p:nvPr>
            <p:ph idx="1"/>
          </p:nvPr>
        </p:nvSpPr>
        <p:spPr>
          <a:xfrm>
            <a:off x="0" y="636104"/>
            <a:ext cx="12192000" cy="6221895"/>
          </a:xfrm>
        </p:spPr>
        <p:txBody>
          <a:bodyPr/>
          <a:lstStyle/>
          <a:p>
            <a:pPr marL="0" indent="0" algn="ctr">
              <a:buNone/>
            </a:pPr>
            <a:r>
              <a:rPr lang="el-GR" b="1" dirty="0"/>
              <a:t>ΤΡΟΠΟΣ ΔΡΑΣΕΩΣ</a:t>
            </a:r>
            <a:endParaRPr lang="el-GR" dirty="0"/>
          </a:p>
          <a:p>
            <a:pPr algn="l"/>
            <a:endParaRPr lang="en-US" sz="1800" b="0" i="0" u="none" strike="noStrike" baseline="0" dirty="0">
              <a:solidFill>
                <a:srgbClr val="000000"/>
              </a:solidFill>
              <a:latin typeface="Comic Sans MS" panose="030F0702030302020204" pitchFamily="66" charset="0"/>
            </a:endParaRPr>
          </a:p>
          <a:p>
            <a:pPr marL="0" indent="0">
              <a:buNone/>
            </a:pPr>
            <a:endParaRPr lang="en-US" sz="1800" b="0" i="0" u="none" strike="noStrike" baseline="0" dirty="0">
              <a:latin typeface="Comic Sans MS" panose="030F0702030302020204" pitchFamily="66" charset="0"/>
            </a:endParaRPr>
          </a:p>
          <a:p>
            <a:r>
              <a:rPr lang="el-GR" sz="2400" b="1" i="0" u="none" strike="noStrike" baseline="0" dirty="0"/>
              <a:t>Αναστολή της σύνθεσης του κυτταρικού τοιχώματος </a:t>
            </a:r>
            <a:endParaRPr lang="el-GR" sz="2400" b="0" i="0" u="none" strike="noStrike" baseline="0" dirty="0"/>
          </a:p>
          <a:p>
            <a:r>
              <a:rPr lang="el-GR" sz="2400" b="0" i="0" u="none" strike="noStrike" baseline="0" dirty="0"/>
              <a:t>β-Λακταμικά </a:t>
            </a:r>
          </a:p>
          <a:p>
            <a:r>
              <a:rPr lang="el-GR" sz="2400" b="0" i="0" u="none" strike="noStrike" baseline="0" dirty="0"/>
              <a:t>Γλυκοπεπτίδια </a:t>
            </a:r>
          </a:p>
          <a:p>
            <a:r>
              <a:rPr lang="el-GR" sz="2400" b="1" i="0" u="none" strike="noStrike" baseline="0" dirty="0"/>
              <a:t>Αναστολή ή παρεμπόδιση της βιοσύνθεσης πρωτεϊνών </a:t>
            </a:r>
            <a:endParaRPr lang="el-GR" sz="2400" b="0" i="0" u="none" strike="noStrike" baseline="0" dirty="0"/>
          </a:p>
          <a:p>
            <a:r>
              <a:rPr lang="el-GR" sz="2400" b="0" i="0" u="none" strike="noStrike" baseline="0" dirty="0"/>
              <a:t>Αμινογλυκοσίδες </a:t>
            </a:r>
          </a:p>
          <a:p>
            <a:r>
              <a:rPr lang="el-GR" sz="2400" b="0" i="0" u="none" strike="noStrike" baseline="0" dirty="0"/>
              <a:t>Τετρακυκλίνες </a:t>
            </a:r>
          </a:p>
          <a:p>
            <a:r>
              <a:rPr lang="el-GR" sz="2400" b="1" i="0" u="none" strike="noStrike" baseline="0" dirty="0"/>
              <a:t>Αναστολή της υπερελίκωσης του DNA </a:t>
            </a:r>
            <a:endParaRPr lang="el-GR" sz="2400" b="0" i="0" u="none" strike="noStrike" baseline="0" dirty="0"/>
          </a:p>
          <a:p>
            <a:r>
              <a:rPr lang="el-GR" sz="2400" b="0" i="0" u="none" strike="noStrike" baseline="0" dirty="0"/>
              <a:t>Κινολόνες </a:t>
            </a:r>
          </a:p>
          <a:p>
            <a:r>
              <a:rPr lang="el-GR" sz="2400" b="1" i="0" u="none" strike="noStrike" baseline="0" dirty="0"/>
              <a:t>Αναστολή ενζύμων (π.χ. διυδροπτεροϊκής συνθετάσης) </a:t>
            </a:r>
            <a:endParaRPr lang="el-GR" sz="2400" b="0" i="0" u="none" strike="noStrike" baseline="0" dirty="0"/>
          </a:p>
          <a:p>
            <a:r>
              <a:rPr lang="el-GR" sz="2400" b="0" i="0" u="none" strike="noStrike" baseline="0" dirty="0"/>
              <a:t>Σουλφοναμίδες </a:t>
            </a:r>
          </a:p>
          <a:p>
            <a:pPr marL="0" indent="0">
              <a:buNone/>
            </a:pPr>
            <a:endParaRPr lang="en-US" b="1" dirty="0"/>
          </a:p>
        </p:txBody>
      </p:sp>
    </p:spTree>
    <p:extLst>
      <p:ext uri="{BB962C8B-B14F-4D97-AF65-F5344CB8AC3E}">
        <p14:creationId xmlns:p14="http://schemas.microsoft.com/office/powerpoint/2010/main" val="36194604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FFE6-19F4-4868-8219-D58469496E22}"/>
              </a:ext>
            </a:extLst>
          </p:cNvPr>
          <p:cNvSpPr>
            <a:spLocks noGrp="1"/>
          </p:cNvSpPr>
          <p:nvPr>
            <p:ph type="title"/>
          </p:nvPr>
        </p:nvSpPr>
        <p:spPr>
          <a:xfrm>
            <a:off x="838200" y="1"/>
            <a:ext cx="10515600" cy="1391478"/>
          </a:xfrm>
        </p:spPr>
        <p:txBody>
          <a:bodyPr/>
          <a:lstStyle/>
          <a:p>
            <a:pPr algn="ctr"/>
            <a:r>
              <a:rPr lang="el-GR" b="1" dirty="0"/>
              <a:t>ΜΗΧΑΝΙΣΜΟΙ ΔΡΑΣΕΩΣ</a:t>
            </a:r>
            <a:endParaRPr lang="en-US" b="1" dirty="0"/>
          </a:p>
        </p:txBody>
      </p:sp>
      <p:pic>
        <p:nvPicPr>
          <p:cNvPr id="5" name="Content Placeholder 4" descr="Diagram&#10;&#10;Description automatically generated">
            <a:extLst>
              <a:ext uri="{FF2B5EF4-FFF2-40B4-BE49-F238E27FC236}">
                <a16:creationId xmlns:a16="http://schemas.microsoft.com/office/drawing/2014/main" id="{A0F647B8-5654-424E-9464-C2146519EA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01700"/>
            <a:ext cx="12192000" cy="6070600"/>
          </a:xfrm>
        </p:spPr>
      </p:pic>
    </p:spTree>
    <p:extLst>
      <p:ext uri="{BB962C8B-B14F-4D97-AF65-F5344CB8AC3E}">
        <p14:creationId xmlns:p14="http://schemas.microsoft.com/office/powerpoint/2010/main" val="3287189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B7FD-2135-4CB8-AC19-6ACD435949F4}"/>
              </a:ext>
            </a:extLst>
          </p:cNvPr>
          <p:cNvSpPr>
            <a:spLocks noGrp="1"/>
          </p:cNvSpPr>
          <p:nvPr>
            <p:ph type="ctrTitle"/>
          </p:nvPr>
        </p:nvSpPr>
        <p:spPr>
          <a:xfrm>
            <a:off x="1524000" y="48408"/>
            <a:ext cx="9144000" cy="1470025"/>
          </a:xfrm>
        </p:spPr>
        <p:txBody>
          <a:bodyPr>
            <a:normAutofit fontScale="90000"/>
          </a:bodyPr>
          <a:lstStyle/>
          <a:p>
            <a:r>
              <a:rPr lang="el-GR" dirty="0"/>
              <a:t>ΒΑΣΙΚΕΣ ΦΑΡΜΑΚΟΛΟΓΙΚΕΣ ΕΝΝΟΙΕΣ</a:t>
            </a:r>
            <a:endParaRPr lang="en-US" dirty="0"/>
          </a:p>
        </p:txBody>
      </p:sp>
      <p:sp>
        <p:nvSpPr>
          <p:cNvPr id="3" name="Subtitle 2">
            <a:extLst>
              <a:ext uri="{FF2B5EF4-FFF2-40B4-BE49-F238E27FC236}">
                <a16:creationId xmlns:a16="http://schemas.microsoft.com/office/drawing/2014/main" id="{D9B89069-8998-4F45-9BDF-4DF4A0B99015}"/>
              </a:ext>
            </a:extLst>
          </p:cNvPr>
          <p:cNvSpPr>
            <a:spLocks noGrp="1"/>
          </p:cNvSpPr>
          <p:nvPr>
            <p:ph type="subTitle" idx="1"/>
          </p:nvPr>
        </p:nvSpPr>
        <p:spPr>
          <a:xfrm>
            <a:off x="1524000" y="980728"/>
            <a:ext cx="9252520" cy="5877272"/>
          </a:xfrm>
        </p:spPr>
        <p:txBody>
          <a:bodyPr>
            <a:normAutofit/>
          </a:bodyPr>
          <a:lstStyle/>
          <a:p>
            <a:pPr algn="l"/>
            <a:r>
              <a:rPr lang="el-GR" b="1" dirty="0"/>
              <a:t>Φαρμακοκινητική Ι:ΑΠΟΡΡΟΦΗΣΗ, ΚΑΤΑΝΟΜΗ,  ΒΙΟΔΙΑΘΕΣΙΜΟΤΗΤΑ</a:t>
            </a:r>
          </a:p>
          <a:p>
            <a:pPr algn="l"/>
            <a:endParaRPr lang="el-GR" b="1" dirty="0"/>
          </a:p>
          <a:p>
            <a:pPr algn="l"/>
            <a:r>
              <a:rPr lang="el-GR" b="1" dirty="0"/>
              <a:t>Φαρμακοδυναμική : ΔΡΑΣΗ – ΣΥΝΔΕΣΗ ΜΕ ΥΠΟΔΟΧΕΑ</a:t>
            </a:r>
          </a:p>
          <a:p>
            <a:pPr algn="l"/>
            <a:endParaRPr lang="el-GR" b="1" dirty="0"/>
          </a:p>
          <a:p>
            <a:pPr algn="l"/>
            <a:r>
              <a:rPr lang="el-GR" b="1" dirty="0"/>
              <a:t>Φαρμακοκινητική ΙΙ : ΜΕΤΑΒΟΛΙΣΜΟΣ – ΑΠΕΚΚΡΙΣΗ</a:t>
            </a:r>
          </a:p>
          <a:p>
            <a:pPr algn="l"/>
            <a:endParaRPr lang="el-GR" b="1" dirty="0"/>
          </a:p>
        </p:txBody>
      </p:sp>
    </p:spTree>
    <p:extLst>
      <p:ext uri="{BB962C8B-B14F-4D97-AF65-F5344CB8AC3E}">
        <p14:creationId xmlns:p14="http://schemas.microsoft.com/office/powerpoint/2010/main" val="4802890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8A35B-F582-4AE3-BF8B-857540BDD1E8}"/>
              </a:ext>
            </a:extLst>
          </p:cNvPr>
          <p:cNvSpPr>
            <a:spLocks noGrp="1"/>
          </p:cNvSpPr>
          <p:nvPr>
            <p:ph type="title"/>
          </p:nvPr>
        </p:nvSpPr>
        <p:spPr>
          <a:xfrm>
            <a:off x="838200" y="1"/>
            <a:ext cx="10515600" cy="1200150"/>
          </a:xfrm>
        </p:spPr>
        <p:txBody>
          <a:bodyPr/>
          <a:lstStyle/>
          <a:p>
            <a:pPr algn="ctr"/>
            <a:r>
              <a:rPr lang="el-GR" dirty="0"/>
              <a:t>ΜΗΧΑΝΙΣΜΟΣ ΔΡΑΣΕΩΣ ΑΝΤΙΒΙΟΤΙΚΩΝ</a:t>
            </a:r>
            <a:endParaRPr lang="en-US" dirty="0"/>
          </a:p>
        </p:txBody>
      </p:sp>
      <p:pic>
        <p:nvPicPr>
          <p:cNvPr id="5" name="Content Placeholder 4" descr="Diagram&#10;&#10;Description automatically generated">
            <a:extLst>
              <a:ext uri="{FF2B5EF4-FFF2-40B4-BE49-F238E27FC236}">
                <a16:creationId xmlns:a16="http://schemas.microsoft.com/office/drawing/2014/main" id="{762981DD-3F0B-46D1-B3C7-8F937177E7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299" y="1039812"/>
            <a:ext cx="12192000" cy="6089650"/>
          </a:xfrm>
        </p:spPr>
      </p:pic>
    </p:spTree>
    <p:extLst>
      <p:ext uri="{BB962C8B-B14F-4D97-AF65-F5344CB8AC3E}">
        <p14:creationId xmlns:p14="http://schemas.microsoft.com/office/powerpoint/2010/main" val="3840057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7D36-E1EC-48AA-9853-A335753E045B}"/>
              </a:ext>
            </a:extLst>
          </p:cNvPr>
          <p:cNvSpPr>
            <a:spLocks noGrp="1"/>
          </p:cNvSpPr>
          <p:nvPr>
            <p:ph type="title"/>
          </p:nvPr>
        </p:nvSpPr>
        <p:spPr>
          <a:xfrm>
            <a:off x="0" y="0"/>
            <a:ext cx="12192000" cy="957264"/>
          </a:xfrm>
        </p:spPr>
        <p:txBody>
          <a:bodyPr>
            <a:normAutofit/>
          </a:bodyPr>
          <a:lstStyle/>
          <a:p>
            <a:pPr algn="ctr"/>
            <a:r>
              <a:rPr lang="el-GR" b="1" dirty="0"/>
              <a:t>ΒΑΚΤΗΡΙΟΣΤΑΤΙΚΑ - ΒΑΚΤΗΡΙΟΚΤΟΝΑ</a:t>
            </a:r>
            <a:endParaRPr lang="en-US" b="1" dirty="0"/>
          </a:p>
        </p:txBody>
      </p:sp>
      <p:pic>
        <p:nvPicPr>
          <p:cNvPr id="5" name="Content Placeholder 4" descr="Diagram&#10;&#10;Description automatically generated">
            <a:extLst>
              <a:ext uri="{FF2B5EF4-FFF2-40B4-BE49-F238E27FC236}">
                <a16:creationId xmlns:a16="http://schemas.microsoft.com/office/drawing/2014/main" id="{4780D7F0-C39A-4117-AA73-4AE7DD540D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57263"/>
            <a:ext cx="12192000" cy="5772149"/>
          </a:xfrm>
        </p:spPr>
      </p:pic>
    </p:spTree>
    <p:extLst>
      <p:ext uri="{BB962C8B-B14F-4D97-AF65-F5344CB8AC3E}">
        <p14:creationId xmlns:p14="http://schemas.microsoft.com/office/powerpoint/2010/main" val="40485957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0F70A-C2CB-4EE4-BEF3-72BEE1181F4F}"/>
              </a:ext>
            </a:extLst>
          </p:cNvPr>
          <p:cNvSpPr>
            <a:spLocks noGrp="1"/>
          </p:cNvSpPr>
          <p:nvPr>
            <p:ph type="title"/>
          </p:nvPr>
        </p:nvSpPr>
        <p:spPr>
          <a:xfrm>
            <a:off x="838200" y="0"/>
            <a:ext cx="10515600" cy="681038"/>
          </a:xfrm>
        </p:spPr>
        <p:txBody>
          <a:bodyPr>
            <a:normAutofit fontScale="90000"/>
          </a:bodyPr>
          <a:lstStyle/>
          <a:p>
            <a:pPr algn="ctr"/>
            <a:r>
              <a:rPr lang="el-GR" b="1" dirty="0"/>
              <a:t>ΒΑΚΤΗΡΙΟΣΤΑΤΙΚΑ - ΒΑΚΤΗΡΙΟΚΤΟΝΑ</a:t>
            </a:r>
            <a:endParaRPr lang="en-US" b="1" dirty="0"/>
          </a:p>
        </p:txBody>
      </p:sp>
      <p:sp>
        <p:nvSpPr>
          <p:cNvPr id="3" name="Content Placeholder 2">
            <a:extLst>
              <a:ext uri="{FF2B5EF4-FFF2-40B4-BE49-F238E27FC236}">
                <a16:creationId xmlns:a16="http://schemas.microsoft.com/office/drawing/2014/main" id="{EE2C5331-69CE-477B-8227-5868CCA093B0}"/>
              </a:ext>
            </a:extLst>
          </p:cNvPr>
          <p:cNvSpPr>
            <a:spLocks noGrp="1"/>
          </p:cNvSpPr>
          <p:nvPr>
            <p:ph idx="1"/>
          </p:nvPr>
        </p:nvSpPr>
        <p:spPr>
          <a:xfrm>
            <a:off x="0" y="681038"/>
            <a:ext cx="12192000" cy="6176962"/>
          </a:xfrm>
        </p:spPr>
        <p:txBody>
          <a:bodyPr>
            <a:normAutofit fontScale="92500" lnSpcReduction="20000"/>
          </a:bodyPr>
          <a:lstStyle/>
          <a:p>
            <a:r>
              <a:rPr lang="el-GR" b="1" dirty="0"/>
              <a:t>ΕΤΥΜΟΛΟΓΙΑ</a:t>
            </a:r>
          </a:p>
          <a:p>
            <a:pPr marL="0" indent="0">
              <a:buNone/>
            </a:pPr>
            <a:r>
              <a:rPr lang="el-GR" dirty="0"/>
              <a:t>Βακτήριο + Στάση (στατικός)</a:t>
            </a:r>
          </a:p>
          <a:p>
            <a:pPr marL="0" indent="0">
              <a:buNone/>
            </a:pPr>
            <a:r>
              <a:rPr lang="el-GR" dirty="0"/>
              <a:t>Βακτήριο + κτείνω </a:t>
            </a:r>
          </a:p>
          <a:p>
            <a:pPr marL="0" indent="0">
              <a:buNone/>
            </a:pPr>
            <a:r>
              <a:rPr lang="el-GR" b="1" dirty="0"/>
              <a:t>ΒΑΚΤΗΡΙΟΚΤΌΝΑ</a:t>
            </a:r>
          </a:p>
          <a:p>
            <a:pPr marL="0" indent="0">
              <a:buNone/>
            </a:pPr>
            <a:r>
              <a:rPr lang="el-GR" dirty="0"/>
              <a:t>Προκαλούν ταχεία θανάτωση των μικροβίων σε θεραπευτικές δόσεις.</a:t>
            </a:r>
          </a:p>
          <a:p>
            <a:pPr algn="l"/>
            <a:r>
              <a:rPr lang="el-GR" dirty="0"/>
              <a:t>Οι βακτηριοκτόνοι παράγοντες συνήθως δεσμεύονται στον κυτταρικό στόχο και δεν απομακρύνονται με ενδεχόμενη αραίωσή τους.</a:t>
            </a:r>
          </a:p>
          <a:p>
            <a:pPr marL="0" indent="0">
              <a:buNone/>
            </a:pPr>
            <a:r>
              <a:rPr lang="el-GR" b="1" dirty="0"/>
              <a:t>ΒΑΚΤΗΡΙΟΣΤΑΤΙΚΆ</a:t>
            </a:r>
          </a:p>
          <a:p>
            <a:pPr marL="0" indent="0">
              <a:buNone/>
            </a:pPr>
            <a:r>
              <a:rPr lang="el-GR" dirty="0"/>
              <a:t>Προκαλούν αναστολή του πολλαπλασιασμού των μικροβίων σε θεραπευτικές δόσεις</a:t>
            </a:r>
          </a:p>
          <a:p>
            <a:pPr marL="0" indent="0">
              <a:buNone/>
            </a:pPr>
            <a:r>
              <a:rPr lang="el-GR" dirty="0"/>
              <a:t>Χρειάζονται και την βοήθεια του ανοσοποιητικού για την απαλλαγή από τα βακτήρια</a:t>
            </a:r>
          </a:p>
          <a:p>
            <a:pPr algn="l"/>
            <a:r>
              <a:rPr lang="el-GR" dirty="0"/>
              <a:t>Οι βακτηριοστατικοί παράγοντες είναι συνήθως αναστολείς της πρωτεϊνοσύνθεσης και δεσμεύονται στα ριβοσώματα.</a:t>
            </a:r>
          </a:p>
          <a:p>
            <a:pPr algn="l"/>
            <a:r>
              <a:rPr lang="el-GR" dirty="0"/>
              <a:t>Ηδέσμευση δεν είναι πολύ σταθερή και αν μειωθεί η συγκέντρωση του παράγοντα, αυτός αποδεσμεύεται από το ριβόσωμα και η βακτηριακή αύξηση ανακάμπτει.</a:t>
            </a:r>
          </a:p>
          <a:p>
            <a:pPr marL="0" indent="0">
              <a:buNone/>
            </a:pPr>
            <a:r>
              <a:rPr lang="el-GR" b="1" dirty="0"/>
              <a:t>ΣΕ ΑΠΕΙΛΗΤΙΚΕΣ ΛΟΙΜΩΞΕΙΣ ΧΡΗΣΙΜΟΠΟΙΟΎΝΤΑΙ ΑΠΟΚΛΕΙΣΤΙΚΑ ΜΙΚΡΟΒΙΟΚΤΟΝΑ </a:t>
            </a:r>
            <a:r>
              <a:rPr lang="el-GR" dirty="0"/>
              <a:t>(ενδοκαρδίτιδα, μηνηγγίτιδα)</a:t>
            </a:r>
            <a:endParaRPr lang="en-US" b="1" dirty="0"/>
          </a:p>
        </p:txBody>
      </p:sp>
    </p:spTree>
    <p:extLst>
      <p:ext uri="{BB962C8B-B14F-4D97-AF65-F5344CB8AC3E}">
        <p14:creationId xmlns:p14="http://schemas.microsoft.com/office/powerpoint/2010/main" val="3734087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639E-5AA7-59BC-CC12-EF304418EBC2}"/>
              </a:ext>
            </a:extLst>
          </p:cNvPr>
          <p:cNvSpPr>
            <a:spLocks noGrp="1"/>
          </p:cNvSpPr>
          <p:nvPr>
            <p:ph type="title"/>
          </p:nvPr>
        </p:nvSpPr>
        <p:spPr/>
        <p:txBody>
          <a:bodyPr>
            <a:normAutofit/>
          </a:bodyPr>
          <a:lstStyle/>
          <a:p>
            <a:pPr algn="ctr"/>
            <a:r>
              <a:rPr lang="el-GR" sz="3600" b="1" i="0" u="none" strike="noStrike" baseline="0" dirty="0">
                <a:latin typeface="Arial-BoldMT"/>
              </a:rPr>
              <a:t>Ελάχιστη Ανασταλτική Συγκέντρωση</a:t>
            </a:r>
            <a:endParaRPr lang="en-US" sz="3600" dirty="0"/>
          </a:p>
        </p:txBody>
      </p:sp>
      <p:sp>
        <p:nvSpPr>
          <p:cNvPr id="3" name="Content Placeholder 2">
            <a:extLst>
              <a:ext uri="{FF2B5EF4-FFF2-40B4-BE49-F238E27FC236}">
                <a16:creationId xmlns:a16="http://schemas.microsoft.com/office/drawing/2014/main" id="{4B158521-A930-4F65-7C2F-0F7DACD2E846}"/>
              </a:ext>
            </a:extLst>
          </p:cNvPr>
          <p:cNvSpPr>
            <a:spLocks noGrp="1"/>
          </p:cNvSpPr>
          <p:nvPr>
            <p:ph idx="1"/>
          </p:nvPr>
        </p:nvSpPr>
        <p:spPr/>
        <p:txBody>
          <a:bodyPr/>
          <a:lstStyle/>
          <a:p>
            <a:pPr marL="0" indent="0" algn="l">
              <a:buNone/>
            </a:pPr>
            <a:r>
              <a:rPr lang="el-GR" sz="1800" b="0" i="0" u="none" strike="noStrike" baseline="0" dirty="0">
                <a:latin typeface="ArialMT"/>
              </a:rPr>
              <a:t> </a:t>
            </a:r>
            <a:r>
              <a:rPr lang="el-GR" b="0" i="0" u="none" strike="noStrike" baseline="0" dirty="0">
                <a:latin typeface="ArialMT"/>
              </a:rPr>
              <a:t>Είναι η μικρότερη δυνατή ποσότητα που αναστέλλει την ανάπτυξη συγκεκριμένου</a:t>
            </a:r>
            <a:r>
              <a:rPr lang="en-US" b="0" i="0" u="none" strike="noStrike" baseline="0" dirty="0">
                <a:latin typeface="ArialMT"/>
              </a:rPr>
              <a:t> </a:t>
            </a:r>
            <a:r>
              <a:rPr lang="el-GR" b="0" i="0" u="none" strike="noStrike" baseline="0" dirty="0">
                <a:latin typeface="ArialMT"/>
              </a:rPr>
              <a:t> μικροοργανισμού (</a:t>
            </a:r>
            <a:r>
              <a:rPr lang="en-US" b="1" i="0" u="none" strike="noStrike" baseline="0" dirty="0">
                <a:latin typeface="ArialMT"/>
              </a:rPr>
              <a:t>Minimal Inhibition Concentration</a:t>
            </a:r>
            <a:r>
              <a:rPr lang="en-US" b="0" i="0" u="none" strike="noStrike" baseline="0" dirty="0">
                <a:latin typeface="ArialMT"/>
              </a:rPr>
              <a:t>, </a:t>
            </a:r>
            <a:r>
              <a:rPr lang="el-GR" b="0" i="0" u="none" strike="noStrike" baseline="0" dirty="0">
                <a:latin typeface="ArialMT"/>
              </a:rPr>
              <a:t> </a:t>
            </a:r>
            <a:r>
              <a:rPr lang="el-GR" b="1" i="0" u="none" strike="noStrike" baseline="0" dirty="0">
                <a:latin typeface="Arial-BoldMT"/>
              </a:rPr>
              <a:t>MIC</a:t>
            </a:r>
            <a:r>
              <a:rPr lang="en-US" b="1" i="0" u="none" strike="noStrike" baseline="0" dirty="0">
                <a:latin typeface="Arial-BoldMT"/>
              </a:rPr>
              <a:t>)</a:t>
            </a:r>
            <a:r>
              <a:rPr lang="el-GR" b="0" i="0" u="none" strike="noStrike" baseline="0" dirty="0">
                <a:latin typeface="ArialMT"/>
              </a:rPr>
              <a:t>.</a:t>
            </a:r>
            <a:endParaRPr lang="en-US" dirty="0"/>
          </a:p>
        </p:txBody>
      </p:sp>
    </p:spTree>
    <p:extLst>
      <p:ext uri="{BB962C8B-B14F-4D97-AF65-F5344CB8AC3E}">
        <p14:creationId xmlns:p14="http://schemas.microsoft.com/office/powerpoint/2010/main" val="21864282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AC8A7-06ED-4C49-87DF-F4F45306B668}"/>
              </a:ext>
            </a:extLst>
          </p:cNvPr>
          <p:cNvSpPr>
            <a:spLocks noGrp="1"/>
          </p:cNvSpPr>
          <p:nvPr>
            <p:ph type="title"/>
          </p:nvPr>
        </p:nvSpPr>
        <p:spPr>
          <a:xfrm>
            <a:off x="679174" y="166343"/>
            <a:ext cx="10515600" cy="893832"/>
          </a:xfrm>
        </p:spPr>
        <p:txBody>
          <a:bodyPr/>
          <a:lstStyle/>
          <a:p>
            <a:pPr algn="ctr"/>
            <a:r>
              <a:rPr lang="el-GR" dirty="0"/>
              <a:t>ΒΑΚΤΗΡΙΟΣΤΑΤΙΚΑ - ΒΑΚΤΗΡΙΟΚΤΟΝΑ</a:t>
            </a:r>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827598C0-8496-4295-BF98-BA5E2E787A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7725"/>
            <a:ext cx="12192000" cy="6010275"/>
          </a:xfrm>
        </p:spPr>
      </p:pic>
    </p:spTree>
    <p:extLst>
      <p:ext uri="{BB962C8B-B14F-4D97-AF65-F5344CB8AC3E}">
        <p14:creationId xmlns:p14="http://schemas.microsoft.com/office/powerpoint/2010/main" val="32456945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678-35C9-4EB4-B1EB-E52DA6E2698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ΒΑΚΤΗΡΙΟΣΤΑΤΙΚΑ - ΒΑΚΤΗΡΙΟΚΤΟΝΑ</a:t>
            </a:r>
          </a:p>
        </p:txBody>
      </p:sp>
      <p:pic>
        <p:nvPicPr>
          <p:cNvPr id="1026" name="Picture 2">
            <a:extLst>
              <a:ext uri="{FF2B5EF4-FFF2-40B4-BE49-F238E27FC236}">
                <a16:creationId xmlns:a16="http://schemas.microsoft.com/office/drawing/2014/main" id="{254B6FA3-CCE8-48D5-B110-A57158D412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09666" y="643466"/>
            <a:ext cx="10442369"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607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1E1D-E399-0F7E-90BE-8D1B00E62AC9}"/>
              </a:ext>
            </a:extLst>
          </p:cNvPr>
          <p:cNvSpPr>
            <a:spLocks noGrp="1"/>
          </p:cNvSpPr>
          <p:nvPr>
            <p:ph type="title"/>
          </p:nvPr>
        </p:nvSpPr>
        <p:spPr/>
        <p:txBody>
          <a:bodyPr/>
          <a:lstStyle/>
          <a:p>
            <a:pPr algn="ctr"/>
            <a:r>
              <a:rPr lang="el-GR" b="1" dirty="0"/>
              <a:t>ΠΟΣΟΣΤΙΑΙΑ ΕΤΗΣΙΑ ΧΡΗΣΗ ΑΝΤΙΒΙΟΤΙΚΩΝ</a:t>
            </a:r>
            <a:endParaRPr lang="en-US" b="1" dirty="0"/>
          </a:p>
        </p:txBody>
      </p:sp>
      <p:pic>
        <p:nvPicPr>
          <p:cNvPr id="7" name="Content Placeholder 6">
            <a:extLst>
              <a:ext uri="{FF2B5EF4-FFF2-40B4-BE49-F238E27FC236}">
                <a16:creationId xmlns:a16="http://schemas.microsoft.com/office/drawing/2014/main" id="{4BBAEB21-F5BA-2D3E-FD9D-C8B6C27DB519}"/>
              </a:ext>
            </a:extLst>
          </p:cNvPr>
          <p:cNvPicPr>
            <a:picLocks noGrp="1" noChangeAspect="1"/>
          </p:cNvPicPr>
          <p:nvPr>
            <p:ph idx="1"/>
          </p:nvPr>
        </p:nvPicPr>
        <p:blipFill>
          <a:blip r:embed="rId2"/>
          <a:stretch>
            <a:fillRect/>
          </a:stretch>
        </p:blipFill>
        <p:spPr>
          <a:xfrm>
            <a:off x="838200" y="1825624"/>
            <a:ext cx="10515600" cy="5032375"/>
          </a:xfrm>
        </p:spPr>
      </p:pic>
    </p:spTree>
    <p:extLst>
      <p:ext uri="{BB962C8B-B14F-4D97-AF65-F5344CB8AC3E}">
        <p14:creationId xmlns:p14="http://schemas.microsoft.com/office/powerpoint/2010/main" val="30240476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C802-D1D7-423C-A6BE-4C7FC177C7A6}"/>
              </a:ext>
            </a:extLst>
          </p:cNvPr>
          <p:cNvSpPr>
            <a:spLocks noGrp="1"/>
          </p:cNvSpPr>
          <p:nvPr>
            <p:ph type="title"/>
          </p:nvPr>
        </p:nvSpPr>
        <p:spPr>
          <a:xfrm>
            <a:off x="838200" y="1"/>
            <a:ext cx="10515600" cy="871538"/>
          </a:xfrm>
        </p:spPr>
        <p:txBody>
          <a:bodyPr>
            <a:normAutofit/>
          </a:bodyPr>
          <a:lstStyle/>
          <a:p>
            <a:pPr algn="ctr"/>
            <a:r>
              <a:rPr lang="el-GR" b="1" dirty="0"/>
              <a:t>ΜΗΧΑΝΙΣΜΟΙ</a:t>
            </a:r>
            <a:endParaRPr lang="en-US" b="1" dirty="0"/>
          </a:p>
        </p:txBody>
      </p:sp>
      <p:sp>
        <p:nvSpPr>
          <p:cNvPr id="3" name="Content Placeholder 2">
            <a:extLst>
              <a:ext uri="{FF2B5EF4-FFF2-40B4-BE49-F238E27FC236}">
                <a16:creationId xmlns:a16="http://schemas.microsoft.com/office/drawing/2014/main" id="{F6E031E8-E71B-43D1-931C-ED7C41B248EB}"/>
              </a:ext>
            </a:extLst>
          </p:cNvPr>
          <p:cNvSpPr>
            <a:spLocks noGrp="1"/>
          </p:cNvSpPr>
          <p:nvPr>
            <p:ph idx="1"/>
          </p:nvPr>
        </p:nvSpPr>
        <p:spPr>
          <a:xfrm>
            <a:off x="0" y="649356"/>
            <a:ext cx="12192000" cy="6208643"/>
          </a:xfrm>
        </p:spPr>
        <p:txBody>
          <a:bodyPr/>
          <a:lstStyle/>
          <a:p>
            <a:pPr marL="0" indent="0">
              <a:buNone/>
            </a:pPr>
            <a:r>
              <a:rPr lang="el-GR" dirty="0"/>
              <a:t>ΒΑΚΤΗΡΙΟΚΤΟΝΑ : Δρουν στο κυτταρικό τοίχωμα</a:t>
            </a:r>
          </a:p>
          <a:p>
            <a:pPr marL="0" indent="0">
              <a:buNone/>
            </a:pPr>
            <a:r>
              <a:rPr lang="el-GR" dirty="0"/>
              <a:t>ΒΑΚΤΗΡΙΟΣΤΑΤΙΚΑ : Αναστέλλουν την πρωτεϊνική σύνθεση, επιδρούν στην αναδίπλωση του </a:t>
            </a:r>
            <a:r>
              <a:rPr lang="en-US" dirty="0"/>
              <a:t>DNA, </a:t>
            </a:r>
            <a:r>
              <a:rPr lang="el-GR" dirty="0"/>
              <a:t>ή σε άλλα μεταβολικά μονοπάτια</a:t>
            </a:r>
            <a:endParaRPr lang="en-US" dirty="0"/>
          </a:p>
        </p:txBody>
      </p:sp>
    </p:spTree>
    <p:extLst>
      <p:ext uri="{BB962C8B-B14F-4D97-AF65-F5344CB8AC3E}">
        <p14:creationId xmlns:p14="http://schemas.microsoft.com/office/powerpoint/2010/main" val="23248948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048A-5F49-4215-BD06-0B1CDB2D261E}"/>
              </a:ext>
            </a:extLst>
          </p:cNvPr>
          <p:cNvSpPr>
            <a:spLocks noGrp="1"/>
          </p:cNvSpPr>
          <p:nvPr>
            <p:ph type="title"/>
          </p:nvPr>
        </p:nvSpPr>
        <p:spPr>
          <a:xfrm>
            <a:off x="838200" y="0"/>
            <a:ext cx="10515600" cy="1258958"/>
          </a:xfrm>
        </p:spPr>
        <p:txBody>
          <a:bodyPr>
            <a:normAutofit fontScale="90000"/>
          </a:bodyPr>
          <a:lstStyle/>
          <a:p>
            <a:pPr algn="ctr"/>
            <a:r>
              <a:rPr lang="el-GR" b="1" dirty="0"/>
              <a:t>ΜΙΚΡΟΒΙΑΚΗ ΑΝΤΟΧΗ –ΜΗΧΑΝΙΣΜΟΙ ΑΝΑΠΤΥΞΕΩΣ</a:t>
            </a:r>
            <a:endParaRPr lang="en-US" b="1" dirty="0"/>
          </a:p>
        </p:txBody>
      </p:sp>
      <p:sp>
        <p:nvSpPr>
          <p:cNvPr id="3" name="Content Placeholder 2">
            <a:extLst>
              <a:ext uri="{FF2B5EF4-FFF2-40B4-BE49-F238E27FC236}">
                <a16:creationId xmlns:a16="http://schemas.microsoft.com/office/drawing/2014/main" id="{270D6294-DA16-43A0-894F-6AEE7E73EBCF}"/>
              </a:ext>
            </a:extLst>
          </p:cNvPr>
          <p:cNvSpPr>
            <a:spLocks noGrp="1"/>
          </p:cNvSpPr>
          <p:nvPr>
            <p:ph idx="1"/>
          </p:nvPr>
        </p:nvSpPr>
        <p:spPr>
          <a:xfrm>
            <a:off x="0" y="1060174"/>
            <a:ext cx="12192000" cy="5797826"/>
          </a:xfrm>
        </p:spPr>
        <p:txBody>
          <a:bodyPr/>
          <a:lstStyle/>
          <a:p>
            <a:pPr marL="514350" indent="-514350">
              <a:buAutoNum type="arabicPeriod"/>
            </a:pPr>
            <a:r>
              <a:rPr lang="el-GR" dirty="0"/>
              <a:t>Εξουδετέρωση αντιβιοτικών από ένζυμα παραγόμενα από τα βακτήρια</a:t>
            </a:r>
          </a:p>
          <a:p>
            <a:pPr marL="514350" indent="-514350">
              <a:buAutoNum type="arabicPeriod"/>
            </a:pPr>
            <a:r>
              <a:rPr lang="el-GR" dirty="0"/>
              <a:t>Τροποποίηση στόχου δράσεως αντιβιοτικού</a:t>
            </a:r>
          </a:p>
          <a:p>
            <a:pPr marL="514350" indent="-514350">
              <a:buAutoNum type="arabicPeriod"/>
            </a:pPr>
            <a:r>
              <a:rPr lang="el-GR" dirty="0"/>
              <a:t>Ενεργητική εξώθηση του αντιβιοτικού εκτός βακτηρίου (μεταφορείς)</a:t>
            </a:r>
          </a:p>
          <a:p>
            <a:pPr marL="514350" indent="-514350">
              <a:buAutoNum type="arabicPeriod"/>
            </a:pPr>
            <a:r>
              <a:rPr lang="el-GR" dirty="0"/>
              <a:t>Δημιουργία αδιαπέραστου κυτταρικού τοιχώματος</a:t>
            </a:r>
            <a:endParaRPr lang="en-US" dirty="0"/>
          </a:p>
        </p:txBody>
      </p:sp>
    </p:spTree>
    <p:extLst>
      <p:ext uri="{BB962C8B-B14F-4D97-AF65-F5344CB8AC3E}">
        <p14:creationId xmlns:p14="http://schemas.microsoft.com/office/powerpoint/2010/main" val="41744421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1D49-DBD2-43A9-AA64-694100E9AAC3}"/>
              </a:ext>
            </a:extLst>
          </p:cNvPr>
          <p:cNvSpPr>
            <a:spLocks noGrp="1"/>
          </p:cNvSpPr>
          <p:nvPr>
            <p:ph type="title"/>
          </p:nvPr>
        </p:nvSpPr>
        <p:spPr/>
        <p:txBody>
          <a:bodyPr/>
          <a:lstStyle/>
          <a:p>
            <a:pPr algn="ctr"/>
            <a:r>
              <a:rPr lang="el-GR" b="1" dirty="0"/>
              <a:t>ΜΙΚΡΟΒΙΑΚΗ ΑΝΤΟΧΗ</a:t>
            </a:r>
            <a:endParaRPr lang="en-US" b="1" dirty="0"/>
          </a:p>
        </p:txBody>
      </p:sp>
      <p:sp>
        <p:nvSpPr>
          <p:cNvPr id="3" name="Content Placeholder 2">
            <a:extLst>
              <a:ext uri="{FF2B5EF4-FFF2-40B4-BE49-F238E27FC236}">
                <a16:creationId xmlns:a16="http://schemas.microsoft.com/office/drawing/2014/main" id="{193453B8-8C19-48A3-B9CF-D84069A6793F}"/>
              </a:ext>
            </a:extLst>
          </p:cNvPr>
          <p:cNvSpPr>
            <a:spLocks noGrp="1"/>
          </p:cNvSpPr>
          <p:nvPr>
            <p:ph idx="1"/>
          </p:nvPr>
        </p:nvSpPr>
        <p:spPr/>
        <p:txBody>
          <a:bodyPr/>
          <a:lstStyle/>
          <a:p>
            <a:pPr marL="0" indent="0">
              <a:buNone/>
            </a:pPr>
            <a:r>
              <a:rPr lang="el-GR" altLang="el-GR" dirty="0">
                <a:latin typeface="Calibri" pitchFamily="34" charset="0"/>
              </a:rPr>
              <a:t>Τα βακτηρίδια συνεχίζουν να πολλαπλασιάζονται παρά την προσθήκη αντιμικροβιακού παράγοντα, τότε εμφανίζεται βακτηριδιακή </a:t>
            </a:r>
            <a:r>
              <a:rPr lang="el-GR" altLang="el-GR" b="1" dirty="0">
                <a:latin typeface="Calibri" pitchFamily="34" charset="0"/>
              </a:rPr>
              <a:t>αντοχή</a:t>
            </a:r>
          </a:p>
          <a:p>
            <a:pPr marL="0" indent="0">
              <a:buNone/>
            </a:pPr>
            <a:r>
              <a:rPr lang="el-GR" b="1" dirty="0">
                <a:latin typeface="Calibri" pitchFamily="34" charset="0"/>
              </a:rPr>
              <a:t>ΦΥΣΙΚΗ – ΕΠΙΚΤΗΤΗ</a:t>
            </a:r>
          </a:p>
          <a:p>
            <a:pPr marL="0" indent="0">
              <a:buNone/>
            </a:pPr>
            <a:r>
              <a:rPr lang="el-GR" b="1" dirty="0">
                <a:latin typeface="Calibri" pitchFamily="34" charset="0"/>
              </a:rPr>
              <a:t>Φυσική όταν </a:t>
            </a:r>
            <a:r>
              <a:rPr lang="el-GR" altLang="el-GR" dirty="0">
                <a:latin typeface="Calibri" pitchFamily="34" charset="0"/>
              </a:rPr>
              <a:t>μεταβολικά χαρακτηριστικά των μικροβίων μπορεί να προσφέρουν φυσική έλλειψη ευαισθησίας σε ένα φάρμακο</a:t>
            </a:r>
            <a:r>
              <a:rPr lang="el-GR" altLang="el-GR" b="1" dirty="0">
                <a:latin typeface="Calibri" pitchFamily="34" charset="0"/>
              </a:rPr>
              <a:t>.</a:t>
            </a:r>
          </a:p>
          <a:p>
            <a:pPr marL="0" indent="0">
              <a:buNone/>
            </a:pPr>
            <a:r>
              <a:rPr lang="el-GR" b="1" dirty="0">
                <a:latin typeface="Calibri" pitchFamily="34" charset="0"/>
              </a:rPr>
              <a:t>Επίκτητη όταν </a:t>
            </a:r>
            <a:r>
              <a:rPr lang="el-GR" altLang="el-GR" dirty="0">
                <a:latin typeface="Calibri" pitchFamily="34" charset="0"/>
              </a:rPr>
              <a:t>μικρόβια που αρχικά ήταν ευαίσθητα στην δραση ενός αντιβιοτικού  με τον καιρό να αναπτύξουν αντοχή  μετά από  γενετική κατά κανόνα μετάλλαξη</a:t>
            </a:r>
            <a:endParaRPr lang="en-US" dirty="0"/>
          </a:p>
        </p:txBody>
      </p:sp>
    </p:spTree>
    <p:extLst>
      <p:ext uri="{BB962C8B-B14F-4D97-AF65-F5344CB8AC3E}">
        <p14:creationId xmlns:p14="http://schemas.microsoft.com/office/powerpoint/2010/main" val="3236355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17A2-321F-4C95-B98A-F598FC813070}"/>
              </a:ext>
            </a:extLst>
          </p:cNvPr>
          <p:cNvSpPr>
            <a:spLocks noGrp="1"/>
          </p:cNvSpPr>
          <p:nvPr>
            <p:ph type="title"/>
          </p:nvPr>
        </p:nvSpPr>
        <p:spPr>
          <a:xfrm>
            <a:off x="1524000" y="274638"/>
            <a:ext cx="9144000" cy="1143000"/>
          </a:xfrm>
        </p:spPr>
        <p:txBody>
          <a:bodyPr>
            <a:normAutofit fontScale="90000"/>
          </a:bodyPr>
          <a:lstStyle/>
          <a:p>
            <a:r>
              <a:rPr lang="el-GR" dirty="0"/>
              <a:t>ΟΔΟΙ ΧΟΡΗΓΙΑΣ ΔΕΡΜΑΤΟΛΟΓΙΚΩΝ ΦΑΡΜΑΚΩΝ </a:t>
            </a:r>
            <a:endParaRPr lang="en-US" dirty="0"/>
          </a:p>
        </p:txBody>
      </p:sp>
      <p:sp>
        <p:nvSpPr>
          <p:cNvPr id="3" name="Content Placeholder 2">
            <a:extLst>
              <a:ext uri="{FF2B5EF4-FFF2-40B4-BE49-F238E27FC236}">
                <a16:creationId xmlns:a16="http://schemas.microsoft.com/office/drawing/2014/main" id="{50FD9DD0-DD87-4950-B956-408754AE112C}"/>
              </a:ext>
            </a:extLst>
          </p:cNvPr>
          <p:cNvSpPr>
            <a:spLocks noGrp="1"/>
          </p:cNvSpPr>
          <p:nvPr>
            <p:ph idx="1"/>
          </p:nvPr>
        </p:nvSpPr>
        <p:spPr>
          <a:xfrm>
            <a:off x="1415480" y="1417638"/>
            <a:ext cx="9252520" cy="5440362"/>
          </a:xfrm>
        </p:spPr>
        <p:txBody>
          <a:bodyPr/>
          <a:lstStyle/>
          <a:p>
            <a:pPr marL="0" indent="0">
              <a:buNone/>
            </a:pPr>
            <a:r>
              <a:rPr lang="el-GR" sz="1800" dirty="0">
                <a:solidFill>
                  <a:srgbClr val="231F20"/>
                </a:solidFill>
                <a:latin typeface="AGaramondPro-Regular"/>
              </a:rPr>
              <a:t> </a:t>
            </a:r>
            <a:r>
              <a:rPr lang="el-GR" b="1" i="0" u="none" strike="noStrike" baseline="0" dirty="0">
                <a:solidFill>
                  <a:srgbClr val="231F20"/>
                </a:solidFill>
              </a:rPr>
              <a:t>ΣΕ ΣΧΕΣΗ ΜΕ ΤΗΝ ΣΥΧΝΟΤΗΤΑ ΧΡΗΣΕΩΣ ΕΊΝΑΙ:</a:t>
            </a:r>
          </a:p>
          <a:p>
            <a:pPr marL="0" indent="0">
              <a:buNone/>
            </a:pPr>
            <a:r>
              <a:rPr lang="el-GR" sz="1800" b="1" dirty="0">
                <a:solidFill>
                  <a:srgbClr val="231F20"/>
                </a:solidFill>
              </a:rPr>
              <a:t>ΤΟΠΙΚΑ </a:t>
            </a:r>
          </a:p>
          <a:p>
            <a:pPr marL="0" indent="0">
              <a:buNone/>
            </a:pPr>
            <a:r>
              <a:rPr lang="el-GR" sz="1800" b="1" dirty="0">
                <a:solidFill>
                  <a:srgbClr val="231F20"/>
                </a:solidFill>
                <a:latin typeface="AGaramondPro-Regular"/>
              </a:rPr>
              <a:t>ΑΠΌ ΤΟΥ ΣΤΟΜΑΤΟΣ (Αντιβιοτικά…)</a:t>
            </a:r>
          </a:p>
          <a:p>
            <a:pPr marL="0" indent="0">
              <a:buNone/>
            </a:pPr>
            <a:r>
              <a:rPr lang="el-GR" sz="1800" b="1" dirty="0">
                <a:solidFill>
                  <a:srgbClr val="231F20"/>
                </a:solidFill>
                <a:latin typeface="AGaramondPro-Regular"/>
              </a:rPr>
              <a:t>ΕΝΤΟΣ ΤΗΣ ΒΛΑΒΗΣ (Τοπικά αναισθητικά…)</a:t>
            </a:r>
          </a:p>
          <a:p>
            <a:pPr marL="0" indent="0">
              <a:buNone/>
            </a:pPr>
            <a:r>
              <a:rPr lang="el-GR" sz="1800" b="1" dirty="0">
                <a:solidFill>
                  <a:srgbClr val="231F20"/>
                </a:solidFill>
                <a:latin typeface="AGaramondPro-Regular"/>
              </a:rPr>
              <a:t>ΕΝΔΟΜΥΙΚΑ </a:t>
            </a:r>
          </a:p>
          <a:p>
            <a:pPr marL="0" indent="0">
              <a:buNone/>
            </a:pPr>
            <a:r>
              <a:rPr lang="el-GR" sz="1800" b="1" dirty="0">
                <a:solidFill>
                  <a:srgbClr val="231F20"/>
                </a:solidFill>
                <a:latin typeface="AGaramondPro-Regular"/>
              </a:rPr>
              <a:t>ΠΟΛΎ ΣΠΑΝΙΑ ΧΟΡΗΓΟΥΝΤΑΙ ΕΝΔΟΦΛΕΒΙΑ</a:t>
            </a:r>
            <a:endParaRPr lang="en-US" dirty="0"/>
          </a:p>
        </p:txBody>
      </p:sp>
    </p:spTree>
    <p:extLst>
      <p:ext uri="{BB962C8B-B14F-4D97-AF65-F5344CB8AC3E}">
        <p14:creationId xmlns:p14="http://schemas.microsoft.com/office/powerpoint/2010/main" val="114164329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ABE7D-0145-4220-807D-CC9F69611D6F}"/>
              </a:ext>
            </a:extLst>
          </p:cNvPr>
          <p:cNvSpPr>
            <a:spLocks noGrp="1"/>
          </p:cNvSpPr>
          <p:nvPr>
            <p:ph type="title"/>
          </p:nvPr>
        </p:nvSpPr>
        <p:spPr/>
        <p:txBody>
          <a:bodyPr/>
          <a:lstStyle/>
          <a:p>
            <a:pPr algn="ctr"/>
            <a:r>
              <a:rPr lang="el-GR" b="1" dirty="0"/>
              <a:t>ΑΝΤΙΜΙΚΡΟΒΙΑΚΗ ΑΝΤΙΣΤΑΣΗ - ΜΗΧΑΝΙΣΜΟΙ</a:t>
            </a:r>
            <a:endParaRPr lang="en-US" b="1" dirty="0"/>
          </a:p>
        </p:txBody>
      </p:sp>
      <p:pic>
        <p:nvPicPr>
          <p:cNvPr id="5" name="Content Placeholder 4" descr="Diagram&#10;&#10;Description automatically generated">
            <a:extLst>
              <a:ext uri="{FF2B5EF4-FFF2-40B4-BE49-F238E27FC236}">
                <a16:creationId xmlns:a16="http://schemas.microsoft.com/office/drawing/2014/main" id="{F3EDC7DE-74E9-4A1B-9ADC-50E96D5BC8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3" y="1690688"/>
            <a:ext cx="11858625" cy="5167311"/>
          </a:xfrm>
        </p:spPr>
      </p:pic>
    </p:spTree>
    <p:extLst>
      <p:ext uri="{BB962C8B-B14F-4D97-AF65-F5344CB8AC3E}">
        <p14:creationId xmlns:p14="http://schemas.microsoft.com/office/powerpoint/2010/main" val="396019280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normAutofit/>
          </a:bodyPr>
          <a:lstStyle/>
          <a:p>
            <a:r>
              <a:rPr lang="el-GR" altLang="el-GR" b="1" dirty="0">
                <a:latin typeface="Calibri" pitchFamily="34" charset="0"/>
              </a:rPr>
              <a:t>Φάσμα Δράσεως των Αντιβιοτικών</a:t>
            </a:r>
            <a:endParaRPr lang="en-US" altLang="el-GR" b="1" dirty="0">
              <a:latin typeface="Calibri" pitchFamily="34" charset="0"/>
            </a:endParaRPr>
          </a:p>
        </p:txBody>
      </p:sp>
      <p:sp>
        <p:nvSpPr>
          <p:cNvPr id="9219" name="2 - Θέση περιεχομένου"/>
          <p:cNvSpPr>
            <a:spLocks noGrp="1"/>
          </p:cNvSpPr>
          <p:nvPr>
            <p:ph idx="1"/>
          </p:nvPr>
        </p:nvSpPr>
        <p:spPr/>
        <p:txBody>
          <a:bodyPr/>
          <a:lstStyle/>
          <a:p>
            <a:pPr marL="0" indent="0">
              <a:buNone/>
            </a:pPr>
            <a:r>
              <a:rPr lang="el-GR" altLang="el-GR" dirty="0">
                <a:latin typeface="Calibri" pitchFamily="34" charset="0"/>
              </a:rPr>
              <a:t>Ανάλογα εάν το φάρμακο επηρεάζει πολλούς τύπους βακτηριδίων η μόνον λίγους, ονομάζουμε τον αντιμικροβιακό παράγοντα </a:t>
            </a:r>
            <a:r>
              <a:rPr lang="el-GR" altLang="el-GR" b="1" dirty="0">
                <a:latin typeface="Calibri" pitchFamily="34" charset="0"/>
              </a:rPr>
              <a:t>ευρέως φάσματος </a:t>
            </a:r>
            <a:r>
              <a:rPr lang="el-GR" altLang="el-GR" dirty="0">
                <a:latin typeface="Calibri" pitchFamily="34" charset="0"/>
              </a:rPr>
              <a:t>(τετρακυκλίνες) ή </a:t>
            </a:r>
            <a:r>
              <a:rPr lang="el-GR" altLang="el-GR" b="1" dirty="0">
                <a:latin typeface="Calibri" pitchFamily="34" charset="0"/>
              </a:rPr>
              <a:t>μη ευρέως φάσματος</a:t>
            </a:r>
            <a:r>
              <a:rPr lang="el-GR" altLang="el-GR" dirty="0">
                <a:latin typeface="Calibri" pitchFamily="34" charset="0"/>
              </a:rPr>
              <a:t> (μονομπακτάμες).</a:t>
            </a:r>
          </a:p>
          <a:p>
            <a:pPr marL="0" indent="0">
              <a:buNone/>
            </a:pPr>
            <a:r>
              <a:rPr lang="en-US" altLang="el-GR" dirty="0">
                <a:latin typeface="Calibri" pitchFamily="34" charset="0"/>
              </a:rPr>
              <a:t>Gram+</a:t>
            </a:r>
          </a:p>
          <a:p>
            <a:pPr marL="0" indent="0">
              <a:buNone/>
            </a:pPr>
            <a:r>
              <a:rPr lang="en-US" altLang="el-GR" dirty="0">
                <a:latin typeface="Calibri" pitchFamily="34" charset="0"/>
              </a:rPr>
              <a:t>Gram-</a:t>
            </a:r>
            <a:endParaRPr lang="el-GR" altLang="el-GR" dirty="0">
              <a:latin typeface="Calibri" pitchFamily="34" charset="0"/>
            </a:endParaRPr>
          </a:p>
          <a:p>
            <a:pPr marL="0" indent="0">
              <a:buNone/>
            </a:pPr>
            <a:r>
              <a:rPr lang="el-GR" altLang="el-GR" dirty="0">
                <a:latin typeface="Calibri" pitchFamily="34" charset="0"/>
              </a:rPr>
              <a:t>Τα ευρέως φάσματος δρουν στα </a:t>
            </a:r>
            <a:r>
              <a:rPr lang="en-US" altLang="el-GR" dirty="0">
                <a:latin typeface="Calibri" pitchFamily="34" charset="0"/>
              </a:rPr>
              <a:t>Gram+</a:t>
            </a:r>
            <a:r>
              <a:rPr lang="el-GR" altLang="el-GR" dirty="0">
                <a:latin typeface="Calibri" pitchFamily="34" charset="0"/>
              </a:rPr>
              <a:t> και </a:t>
            </a:r>
            <a:r>
              <a:rPr lang="en-US" altLang="el-GR" dirty="0">
                <a:latin typeface="Calibri" pitchFamily="34" charset="0"/>
              </a:rPr>
              <a:t>Gram-</a:t>
            </a:r>
            <a:r>
              <a:rPr lang="el-GR" altLang="el-GR" dirty="0">
                <a:latin typeface="Calibri" pitchFamily="34" charset="0"/>
              </a:rPr>
              <a:t> βακτήρια.</a:t>
            </a:r>
          </a:p>
          <a:p>
            <a:pPr marL="0" indent="0">
              <a:buNone/>
            </a:pPr>
            <a:endParaRPr lang="el-GR" altLang="el-GR" dirty="0">
              <a:latin typeface="Calibri" pitchFamily="34"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171</a:t>
            </a:fld>
            <a:endParaRPr lang="el-GR" dirty="0">
              <a:solidFill>
                <a:prstClr val="black"/>
              </a:solidFill>
            </a:endParaRPr>
          </a:p>
        </p:txBody>
      </p:sp>
    </p:spTree>
    <p:extLst>
      <p:ext uri="{BB962C8B-B14F-4D97-AF65-F5344CB8AC3E}">
        <p14:creationId xmlns:p14="http://schemas.microsoft.com/office/powerpoint/2010/main" val="9892628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0C7E-5F7C-4E45-B1DF-7DE30174538C}"/>
              </a:ext>
            </a:extLst>
          </p:cNvPr>
          <p:cNvSpPr>
            <a:spLocks noGrp="1"/>
          </p:cNvSpPr>
          <p:nvPr>
            <p:ph type="title"/>
          </p:nvPr>
        </p:nvSpPr>
        <p:spPr>
          <a:xfrm>
            <a:off x="838200" y="0"/>
            <a:ext cx="10515600" cy="1139688"/>
          </a:xfrm>
        </p:spPr>
        <p:txBody>
          <a:bodyPr/>
          <a:lstStyle/>
          <a:p>
            <a:pPr algn="ctr"/>
            <a:r>
              <a:rPr lang="el-GR" dirty="0"/>
              <a:t>Β-Λακτάμες</a:t>
            </a:r>
            <a:endParaRPr lang="en-US" dirty="0"/>
          </a:p>
        </p:txBody>
      </p:sp>
      <p:pic>
        <p:nvPicPr>
          <p:cNvPr id="5" name="Content Placeholder 4" descr="Diagram&#10;&#10;Description automatically generated">
            <a:extLst>
              <a:ext uri="{FF2B5EF4-FFF2-40B4-BE49-F238E27FC236}">
                <a16:creationId xmlns:a16="http://schemas.microsoft.com/office/drawing/2014/main" id="{B9157C76-97D7-4754-A7EF-60A9EDF9CF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85812"/>
            <a:ext cx="12191999" cy="6072187"/>
          </a:xfrm>
        </p:spPr>
      </p:pic>
    </p:spTree>
    <p:extLst>
      <p:ext uri="{BB962C8B-B14F-4D97-AF65-F5344CB8AC3E}">
        <p14:creationId xmlns:p14="http://schemas.microsoft.com/office/powerpoint/2010/main" val="344270461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630A-76FC-4CA8-BAA2-D939D5A0C164}"/>
              </a:ext>
            </a:extLst>
          </p:cNvPr>
          <p:cNvSpPr>
            <a:spLocks noGrp="1"/>
          </p:cNvSpPr>
          <p:nvPr>
            <p:ph type="title"/>
          </p:nvPr>
        </p:nvSpPr>
        <p:spPr>
          <a:xfrm>
            <a:off x="838200" y="0"/>
            <a:ext cx="10515600" cy="848139"/>
          </a:xfrm>
        </p:spPr>
        <p:txBody>
          <a:bodyPr/>
          <a:lstStyle/>
          <a:p>
            <a:pPr algn="ctr"/>
            <a:r>
              <a:rPr lang="el-GR" dirty="0"/>
              <a:t>Β-Λακτάμες</a:t>
            </a:r>
            <a:endParaRPr lang="en-US" dirty="0"/>
          </a:p>
        </p:txBody>
      </p:sp>
      <p:sp>
        <p:nvSpPr>
          <p:cNvPr id="3" name="Content Placeholder 2">
            <a:extLst>
              <a:ext uri="{FF2B5EF4-FFF2-40B4-BE49-F238E27FC236}">
                <a16:creationId xmlns:a16="http://schemas.microsoft.com/office/drawing/2014/main" id="{FAACB053-0F9F-435D-8E44-F008BEA6D72C}"/>
              </a:ext>
            </a:extLst>
          </p:cNvPr>
          <p:cNvSpPr>
            <a:spLocks noGrp="1"/>
          </p:cNvSpPr>
          <p:nvPr>
            <p:ph idx="1"/>
          </p:nvPr>
        </p:nvSpPr>
        <p:spPr>
          <a:xfrm>
            <a:off x="0" y="649356"/>
            <a:ext cx="12192000" cy="6208643"/>
          </a:xfrm>
        </p:spPr>
        <p:txBody>
          <a:bodyPr/>
          <a:lstStyle/>
          <a:p>
            <a:pPr algn="l"/>
            <a:endParaRPr lang="en-US" sz="1800" b="0" i="0" u="none" strike="noStrike" baseline="0" dirty="0">
              <a:solidFill>
                <a:srgbClr val="000000"/>
              </a:solidFill>
              <a:latin typeface="Comic Sans MS" panose="030F0702030302020204" pitchFamily="66" charset="0"/>
            </a:endParaRPr>
          </a:p>
          <a:p>
            <a:r>
              <a:rPr lang="el-GR" sz="1800" b="1" i="0" u="none" strike="noStrike" baseline="0" dirty="0"/>
              <a:t>Μηχανισμος δράσεως </a:t>
            </a:r>
            <a:endParaRPr lang="el-GR" sz="1800" b="0" i="0" u="none" strike="noStrike" baseline="0" dirty="0"/>
          </a:p>
          <a:p>
            <a:r>
              <a:rPr lang="el-GR" sz="1800" b="0" i="0" u="none" strike="noStrike" baseline="0" dirty="0"/>
              <a:t>Αναγνώριση πρωτεϊνών στη επιφάνεια του κυττάρου (PBPs), σύνδεση, αναστολή του σχηματισμού του τοιχώματος</a:t>
            </a:r>
            <a:endParaRPr lang="en-US" sz="1800" b="0" i="0" u="none" strike="noStrike" baseline="0" dirty="0"/>
          </a:p>
          <a:p>
            <a:r>
              <a:rPr lang="el-GR" sz="1800" b="1" i="0" u="none" strike="noStrike" baseline="0" dirty="0"/>
              <a:t>Δράση έναντι Gram-αρνητικών και Gram-θετικών βακτηρίων (ευρέως φάσματος αντιβιοτικά) </a:t>
            </a:r>
            <a:endParaRPr lang="el-GR" sz="1800" b="0" i="0" u="none" strike="noStrike" baseline="0" dirty="0"/>
          </a:p>
          <a:p>
            <a:r>
              <a:rPr lang="el-GR" sz="1800" b="0" i="0" u="none" strike="noStrike" baseline="0" dirty="0"/>
              <a:t>Εξαίρεση οι μονομπακτάμες (στενού φάσματος αντιβιοτικά) </a:t>
            </a:r>
          </a:p>
          <a:p>
            <a:r>
              <a:rPr lang="el-GR" sz="1800" b="1" i="0" u="none" strike="noStrike" baseline="0" dirty="0"/>
              <a:t>Μηχανισμοί αντοχής </a:t>
            </a:r>
            <a:endParaRPr lang="el-GR" sz="1800" b="0" i="0" u="none" strike="noStrike" baseline="0" dirty="0"/>
          </a:p>
          <a:p>
            <a:r>
              <a:rPr lang="el-GR" sz="1800" b="0" i="0" u="none" strike="noStrike" baseline="0" dirty="0"/>
              <a:t>Ένζυμα που υδρολύουν το αντιβιοτικό (β-λακταμάσες) </a:t>
            </a:r>
          </a:p>
          <a:p>
            <a:r>
              <a:rPr lang="el-GR" sz="1800" b="0" i="0" u="none" strike="noStrike" baseline="0" dirty="0"/>
              <a:t>Μη αναγνώριση του στόχου (μεταλλάξεις στις PBPs)  </a:t>
            </a:r>
            <a:endParaRPr lang="en-US" dirty="0"/>
          </a:p>
        </p:txBody>
      </p:sp>
    </p:spTree>
    <p:extLst>
      <p:ext uri="{BB962C8B-B14F-4D97-AF65-F5344CB8AC3E}">
        <p14:creationId xmlns:p14="http://schemas.microsoft.com/office/powerpoint/2010/main" val="5529054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623C-F0E8-44B8-9232-18B9457B01B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Β-ΛΑΚΤΑΜΕΣ</a:t>
            </a:r>
          </a:p>
        </p:txBody>
      </p:sp>
      <p:pic>
        <p:nvPicPr>
          <p:cNvPr id="5" name="Content Placeholder 4" descr="Text&#10;&#10;Description automatically generated">
            <a:extLst>
              <a:ext uri="{FF2B5EF4-FFF2-40B4-BE49-F238E27FC236}">
                <a16:creationId xmlns:a16="http://schemas.microsoft.com/office/drawing/2014/main" id="{2919AD9F-0C6E-4D9C-B921-7833BB4A59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885073"/>
            <a:ext cx="6780700" cy="5085525"/>
          </a:xfrm>
          <a:prstGeom prst="rect">
            <a:avLst/>
          </a:prstGeom>
        </p:spPr>
      </p:pic>
      <p:sp>
        <p:nvSpPr>
          <p:cNvPr id="4" name="TextBox 3">
            <a:extLst>
              <a:ext uri="{FF2B5EF4-FFF2-40B4-BE49-F238E27FC236}">
                <a16:creationId xmlns:a16="http://schemas.microsoft.com/office/drawing/2014/main" id="{5A69DA65-8964-A2F4-668F-6FAD19E5B07F}"/>
              </a:ext>
            </a:extLst>
          </p:cNvPr>
          <p:cNvSpPr txBox="1"/>
          <p:nvPr/>
        </p:nvSpPr>
        <p:spPr>
          <a:xfrm>
            <a:off x="483432" y="1350343"/>
            <a:ext cx="3998627" cy="4154984"/>
          </a:xfrm>
          <a:prstGeom prst="rect">
            <a:avLst/>
          </a:prstGeom>
          <a:noFill/>
        </p:spPr>
        <p:txBody>
          <a:bodyPr wrap="square">
            <a:spAutoFit/>
          </a:bodyPr>
          <a:lstStyle/>
          <a:p>
            <a:pPr algn="l"/>
            <a:r>
              <a:rPr lang="el-GR" sz="2400" b="0" i="0" u="none" strike="noStrike" baseline="0" dirty="0">
                <a:latin typeface="ArialMT"/>
              </a:rPr>
              <a:t>Τα αντιβιοτικά </a:t>
            </a:r>
            <a:r>
              <a:rPr lang="el-GR" sz="2400" b="0" i="1" u="none" strike="noStrike" baseline="0" dirty="0">
                <a:latin typeface="Arial-ItalicMT"/>
              </a:rPr>
              <a:t>β</a:t>
            </a:r>
            <a:r>
              <a:rPr lang="el-GR" sz="2400" b="0" i="0" u="none" strike="noStrike" baseline="0" dirty="0">
                <a:latin typeface="ArialMT"/>
              </a:rPr>
              <a:t>-λακτάμης εμφανίζουν υψηλή εξειδίκευση έναντι των</a:t>
            </a:r>
          </a:p>
          <a:p>
            <a:pPr algn="l"/>
            <a:r>
              <a:rPr lang="el-GR" sz="2400" b="0" i="0" u="none" strike="noStrike" baseline="0" dirty="0">
                <a:latin typeface="ArialMT"/>
              </a:rPr>
              <a:t>βακτηρίων και δεν είναι συνήθως τοξικά έναντι του ξενιστή, αν και ορισμένοι</a:t>
            </a:r>
          </a:p>
          <a:p>
            <a:pPr algn="l"/>
            <a:r>
              <a:rPr lang="el-GR" sz="2400" b="0" i="0" u="none" strike="noStrike" baseline="0" dirty="0">
                <a:latin typeface="ArialMT"/>
              </a:rPr>
              <a:t>ασθενείς αναπτύσσουν σοβαρές αλλεργικές αντιδράσεις ύστερα από</a:t>
            </a:r>
          </a:p>
          <a:p>
            <a:pPr algn="l"/>
            <a:r>
              <a:rPr lang="el-GR" sz="2400" b="0" i="0" u="none" strike="noStrike" baseline="0" dirty="0">
                <a:latin typeface="ArialMT"/>
              </a:rPr>
              <a:t>εκτεταμένη θεραπεία με αντιβιοτικά</a:t>
            </a:r>
            <a:endParaRPr lang="en-US" sz="2400" dirty="0"/>
          </a:p>
        </p:txBody>
      </p:sp>
    </p:spTree>
    <p:extLst>
      <p:ext uri="{BB962C8B-B14F-4D97-AF65-F5344CB8AC3E}">
        <p14:creationId xmlns:p14="http://schemas.microsoft.com/office/powerpoint/2010/main" val="29665924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9CDA-8F1B-409A-B555-397C6C10D637}"/>
              </a:ext>
            </a:extLst>
          </p:cNvPr>
          <p:cNvSpPr>
            <a:spLocks noGrp="1"/>
          </p:cNvSpPr>
          <p:nvPr>
            <p:ph type="title"/>
          </p:nvPr>
        </p:nvSpPr>
        <p:spPr>
          <a:xfrm>
            <a:off x="966952" y="1204108"/>
            <a:ext cx="2669406" cy="1781175"/>
          </a:xfrm>
        </p:spPr>
        <p:txBody>
          <a:bodyPr>
            <a:normAutofit/>
          </a:bodyPr>
          <a:lstStyle/>
          <a:p>
            <a:r>
              <a:rPr lang="el-GR" sz="3200">
                <a:solidFill>
                  <a:srgbClr val="FFFFFF"/>
                </a:solidFill>
              </a:rPr>
              <a:t>Β-ΛΑΚΤΑΜΕΣ</a:t>
            </a:r>
            <a:endParaRPr lang="en-US" sz="3200" dirty="0">
              <a:solidFill>
                <a:srgbClr val="FFFFFF"/>
              </a:solidFill>
            </a:endParaRPr>
          </a:p>
        </p:txBody>
      </p:sp>
      <p:pic>
        <p:nvPicPr>
          <p:cNvPr id="5" name="Content Placeholder 4" descr="A picture containing timeline&#10;&#10;Description automatically generated">
            <a:extLst>
              <a:ext uri="{FF2B5EF4-FFF2-40B4-BE49-F238E27FC236}">
                <a16:creationId xmlns:a16="http://schemas.microsoft.com/office/drawing/2014/main" id="{CFBBE241-4E05-4923-92F6-111DC33C8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565826" cy="6858000"/>
          </a:xfrm>
          <a:prstGeom prst="rect">
            <a:avLst/>
          </a:prstGeom>
        </p:spPr>
      </p:pic>
    </p:spTree>
    <p:extLst>
      <p:ext uri="{BB962C8B-B14F-4D97-AF65-F5344CB8AC3E}">
        <p14:creationId xmlns:p14="http://schemas.microsoft.com/office/powerpoint/2010/main" val="206319174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029C7-917A-A049-838D-16FF2EC33493}"/>
              </a:ext>
            </a:extLst>
          </p:cNvPr>
          <p:cNvSpPr>
            <a:spLocks noGrp="1"/>
          </p:cNvSpPr>
          <p:nvPr>
            <p:ph type="title"/>
          </p:nvPr>
        </p:nvSpPr>
        <p:spPr>
          <a:xfrm>
            <a:off x="838200" y="0"/>
            <a:ext cx="10515600" cy="794480"/>
          </a:xfrm>
        </p:spPr>
        <p:txBody>
          <a:bodyPr>
            <a:normAutofit/>
          </a:bodyPr>
          <a:lstStyle/>
          <a:p>
            <a:pPr algn="ctr"/>
            <a:r>
              <a:rPr lang="el-GR" b="1" dirty="0"/>
              <a:t>ΠΕΝΙΚΙΛΛΙΝΕΣ</a:t>
            </a:r>
            <a:endParaRPr lang="en-US" b="1" dirty="0"/>
          </a:p>
        </p:txBody>
      </p:sp>
      <p:pic>
        <p:nvPicPr>
          <p:cNvPr id="5" name="Content Placeholder 4">
            <a:extLst>
              <a:ext uri="{FF2B5EF4-FFF2-40B4-BE49-F238E27FC236}">
                <a16:creationId xmlns:a16="http://schemas.microsoft.com/office/drawing/2014/main" id="{18576421-48BA-D990-1204-DDADAEF86D54}"/>
              </a:ext>
            </a:extLst>
          </p:cNvPr>
          <p:cNvPicPr>
            <a:picLocks noGrp="1" noChangeAspect="1"/>
          </p:cNvPicPr>
          <p:nvPr>
            <p:ph idx="1"/>
          </p:nvPr>
        </p:nvPicPr>
        <p:blipFill>
          <a:blip r:embed="rId2"/>
          <a:stretch>
            <a:fillRect/>
          </a:stretch>
        </p:blipFill>
        <p:spPr>
          <a:xfrm>
            <a:off x="374999" y="427222"/>
            <a:ext cx="4421853" cy="6249988"/>
          </a:xfrm>
        </p:spPr>
      </p:pic>
      <p:sp>
        <p:nvSpPr>
          <p:cNvPr id="7" name="TextBox 6">
            <a:extLst>
              <a:ext uri="{FF2B5EF4-FFF2-40B4-BE49-F238E27FC236}">
                <a16:creationId xmlns:a16="http://schemas.microsoft.com/office/drawing/2014/main" id="{85F91552-878C-EBA5-A87A-C492AA5F91CA}"/>
              </a:ext>
            </a:extLst>
          </p:cNvPr>
          <p:cNvSpPr txBox="1"/>
          <p:nvPr/>
        </p:nvSpPr>
        <p:spPr>
          <a:xfrm>
            <a:off x="4796852" y="736060"/>
            <a:ext cx="6093500" cy="5632311"/>
          </a:xfrm>
          <a:prstGeom prst="rect">
            <a:avLst/>
          </a:prstGeom>
          <a:noFill/>
        </p:spPr>
        <p:txBody>
          <a:bodyPr wrap="square">
            <a:spAutoFit/>
          </a:bodyPr>
          <a:lstStyle/>
          <a:p>
            <a:pPr algn="l"/>
            <a:r>
              <a:rPr lang="el-GR" sz="1800" b="0" i="0" u="none" strike="noStrike" baseline="0" dirty="0">
                <a:latin typeface="ArialMT"/>
              </a:rPr>
              <a:t>Δομή ορισμένων σημαντικών</a:t>
            </a:r>
          </a:p>
          <a:p>
            <a:pPr algn="l"/>
            <a:r>
              <a:rPr lang="el-GR" sz="1800" b="0" i="0" u="none" strike="noStrike" baseline="0" dirty="0">
                <a:latin typeface="ArialMT"/>
              </a:rPr>
              <a:t>πενικιλλινών. Το κόκκινο βέλος υποδεικνύει τη</a:t>
            </a:r>
          </a:p>
          <a:p>
            <a:pPr algn="l"/>
            <a:r>
              <a:rPr lang="el-GR" sz="1800" b="0" i="0" u="none" strike="noStrike" baseline="0" dirty="0">
                <a:latin typeface="ArialMT"/>
              </a:rPr>
              <a:t>θέση δράσης των περισσότερων </a:t>
            </a:r>
            <a:r>
              <a:rPr lang="el-GR" sz="1800" b="0" i="1" u="none" strike="noStrike" baseline="0" dirty="0">
                <a:latin typeface="Arial-ItalicMT"/>
              </a:rPr>
              <a:t>β</a:t>
            </a:r>
            <a:r>
              <a:rPr lang="el-GR" sz="1800" b="0" i="0" u="none" strike="noStrike" baseline="0" dirty="0">
                <a:latin typeface="ArialMT"/>
              </a:rPr>
              <a:t>-</a:t>
            </a:r>
          </a:p>
          <a:p>
            <a:pPr algn="l"/>
            <a:r>
              <a:rPr lang="el-GR" sz="1800" b="0" i="0" u="none" strike="noStrike" baseline="0" dirty="0">
                <a:latin typeface="ArialMT"/>
              </a:rPr>
              <a:t>λακταμασών.</a:t>
            </a:r>
          </a:p>
          <a:p>
            <a:pPr algn="l"/>
            <a:endParaRPr lang="el-GR" dirty="0">
              <a:latin typeface="ArialMT"/>
            </a:endParaRPr>
          </a:p>
          <a:p>
            <a:pPr algn="l"/>
            <a:endParaRPr lang="el-GR" sz="1800" b="0" i="0" u="none" strike="noStrike" baseline="0" dirty="0">
              <a:latin typeface="ArialMT"/>
            </a:endParaRPr>
          </a:p>
          <a:p>
            <a:pPr algn="l"/>
            <a:endParaRPr lang="el-GR" dirty="0">
              <a:latin typeface="ArialMT"/>
            </a:endParaRPr>
          </a:p>
          <a:p>
            <a:pPr algn="l"/>
            <a:r>
              <a:rPr lang="el-GR" sz="1800" b="0" i="0" u="none" strike="noStrike" baseline="0" dirty="0">
                <a:latin typeface="ArialMT"/>
              </a:rPr>
              <a:t>Ενώ η πενικιλλίνη </a:t>
            </a:r>
            <a:r>
              <a:rPr lang="en-US" sz="1800" b="0" i="0" u="none" strike="noStrike" baseline="0" dirty="0">
                <a:latin typeface="ArialMT"/>
              </a:rPr>
              <a:t>G</a:t>
            </a:r>
          </a:p>
          <a:p>
            <a:pPr algn="l"/>
            <a:r>
              <a:rPr lang="el-GR" sz="1800" b="0" i="0" u="none" strike="noStrike" baseline="0" dirty="0">
                <a:latin typeface="ArialMT"/>
              </a:rPr>
              <a:t>είναι ευαίσθητη στη </a:t>
            </a:r>
            <a:r>
              <a:rPr lang="el-GR" sz="1800" b="0" i="1" u="none" strike="noStrike" baseline="0" dirty="0">
                <a:latin typeface="Arial-ItalicMT"/>
              </a:rPr>
              <a:t>β</a:t>
            </a:r>
            <a:r>
              <a:rPr lang="el-GR" sz="1800" b="0" i="0" u="none" strike="noStrike" baseline="0" dirty="0">
                <a:latin typeface="ArialMT"/>
              </a:rPr>
              <a:t>-</a:t>
            </a:r>
          </a:p>
          <a:p>
            <a:pPr algn="l"/>
            <a:r>
              <a:rPr lang="el-GR" sz="1800" b="0" i="0" u="none" strike="noStrike" baseline="0" dirty="0">
                <a:latin typeface="ArialMT"/>
              </a:rPr>
              <a:t>λακταμάση, η οποία</a:t>
            </a:r>
          </a:p>
          <a:p>
            <a:pPr algn="l"/>
            <a:r>
              <a:rPr lang="el-GR" sz="1800" b="0" i="0" u="none" strike="noStrike" baseline="0" dirty="0">
                <a:latin typeface="ArialMT"/>
              </a:rPr>
              <a:t>παράγεται από μερικά</a:t>
            </a:r>
          </a:p>
          <a:p>
            <a:pPr algn="l"/>
            <a:r>
              <a:rPr lang="el-GR" sz="1800" b="0" i="0" u="none" strike="noStrike" baseline="0" dirty="0">
                <a:latin typeface="ArialMT"/>
              </a:rPr>
              <a:t>βακτήρια ανθεκτικά</a:t>
            </a:r>
          </a:p>
          <a:p>
            <a:pPr algn="l"/>
            <a:r>
              <a:rPr lang="el-GR" sz="1800" b="0" i="0" u="none" strike="noStrike" baseline="0" dirty="0">
                <a:latin typeface="ArialMT"/>
              </a:rPr>
              <a:t>στην πενικιλλίνη, η</a:t>
            </a:r>
          </a:p>
          <a:p>
            <a:pPr algn="l"/>
            <a:r>
              <a:rPr lang="el-GR" sz="1800" b="1" i="0" u="none" strike="noStrike" baseline="0" dirty="0">
                <a:latin typeface="Arial-BoldMT"/>
              </a:rPr>
              <a:t>οξακιλλίνη </a:t>
            </a:r>
            <a:r>
              <a:rPr lang="el-GR" sz="1800" b="0" i="0" u="none" strike="noStrike" baseline="0" dirty="0">
                <a:latin typeface="ArialMT"/>
              </a:rPr>
              <a:t>και</a:t>
            </a:r>
          </a:p>
          <a:p>
            <a:pPr algn="l"/>
            <a:r>
              <a:rPr lang="el-GR" sz="1800" b="1" i="0" u="none" strike="noStrike" baseline="0" dirty="0">
                <a:latin typeface="Arial-BoldMT"/>
              </a:rPr>
              <a:t>μεθικιλλίνη </a:t>
            </a:r>
            <a:r>
              <a:rPr lang="el-GR" sz="1800" b="0" i="0" u="none" strike="noStrike" baseline="0" dirty="0">
                <a:latin typeface="ArialMT"/>
              </a:rPr>
              <a:t>δεν</a:t>
            </a:r>
          </a:p>
          <a:p>
            <a:pPr algn="l"/>
            <a:r>
              <a:rPr lang="el-GR" sz="1800" b="0" i="0" u="none" strike="noStrike" baseline="0" dirty="0">
                <a:latin typeface="ArialMT"/>
              </a:rPr>
              <a:t>επηρεάζονται από τη</a:t>
            </a:r>
          </a:p>
          <a:p>
            <a:pPr algn="l"/>
            <a:r>
              <a:rPr lang="el-GR" sz="1800" b="0" i="1" u="none" strike="noStrike" baseline="0" dirty="0">
                <a:latin typeface="Arial-ItalicMT"/>
              </a:rPr>
              <a:t>β</a:t>
            </a:r>
            <a:r>
              <a:rPr lang="el-GR" sz="1800" b="0" i="0" u="none" strike="noStrike" baseline="0" dirty="0">
                <a:latin typeface="ArialMT"/>
              </a:rPr>
              <a:t>-λακταμάση</a:t>
            </a:r>
          </a:p>
          <a:p>
            <a:pPr algn="l"/>
            <a:endParaRPr lang="el-GR" dirty="0">
              <a:latin typeface="ArialMT"/>
            </a:endParaRPr>
          </a:p>
          <a:p>
            <a:pPr algn="l"/>
            <a:endParaRPr lang="el-GR" dirty="0">
              <a:latin typeface="ArialMT"/>
            </a:endParaRPr>
          </a:p>
          <a:p>
            <a:pPr algn="l"/>
            <a:endParaRPr lang="el-GR" dirty="0">
              <a:latin typeface="ArialMT"/>
            </a:endParaRPr>
          </a:p>
        </p:txBody>
      </p:sp>
    </p:spTree>
    <p:extLst>
      <p:ext uri="{BB962C8B-B14F-4D97-AF65-F5344CB8AC3E}">
        <p14:creationId xmlns:p14="http://schemas.microsoft.com/office/powerpoint/2010/main" val="41108280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B862-8686-4C67-86C2-A4049F101DEA}"/>
              </a:ext>
            </a:extLst>
          </p:cNvPr>
          <p:cNvSpPr>
            <a:spLocks noGrp="1"/>
          </p:cNvSpPr>
          <p:nvPr>
            <p:ph type="title"/>
          </p:nvPr>
        </p:nvSpPr>
        <p:spPr>
          <a:xfrm>
            <a:off x="838200" y="1"/>
            <a:ext cx="10515600" cy="1338470"/>
          </a:xfrm>
        </p:spPr>
        <p:txBody>
          <a:bodyPr/>
          <a:lstStyle/>
          <a:p>
            <a:pPr algn="ctr"/>
            <a:r>
              <a:rPr lang="el-GR" dirty="0"/>
              <a:t>ΑΝΤΙΜΕΤΩΠΙΣΗ ΑΦΥΛΑΚΤΙΚΟΥ </a:t>
            </a:r>
            <a:r>
              <a:rPr lang="en-US" dirty="0"/>
              <a:t>SHOCK </a:t>
            </a:r>
            <a:r>
              <a:rPr lang="el-GR" dirty="0"/>
              <a:t>ΑΠΌ ΠΕΝΙΚΙΛΛΙΝΕΣ</a:t>
            </a:r>
            <a:endParaRPr lang="en-US" dirty="0"/>
          </a:p>
        </p:txBody>
      </p:sp>
      <p:sp>
        <p:nvSpPr>
          <p:cNvPr id="3" name="Content Placeholder 2">
            <a:extLst>
              <a:ext uri="{FF2B5EF4-FFF2-40B4-BE49-F238E27FC236}">
                <a16:creationId xmlns:a16="http://schemas.microsoft.com/office/drawing/2014/main" id="{0D7FB0E4-66D9-4662-8065-ED4B952C677A}"/>
              </a:ext>
            </a:extLst>
          </p:cNvPr>
          <p:cNvSpPr>
            <a:spLocks noGrp="1"/>
          </p:cNvSpPr>
          <p:nvPr>
            <p:ph idx="1"/>
          </p:nvPr>
        </p:nvSpPr>
        <p:spPr>
          <a:xfrm>
            <a:off x="0" y="1338471"/>
            <a:ext cx="12192000" cy="5519528"/>
          </a:xfrm>
        </p:spPr>
        <p:txBody>
          <a:bodyPr>
            <a:normAutofit/>
          </a:bodyPr>
          <a:lstStyle/>
          <a:p>
            <a:pPr marL="0" indent="0">
              <a:buNone/>
            </a:pPr>
            <a:r>
              <a:rPr lang="el-GR" dirty="0"/>
              <a:t>ΑΔΡΕΝΑΛΙΝΗ </a:t>
            </a:r>
            <a:r>
              <a:rPr lang="el-GR" b="1" dirty="0"/>
              <a:t>ΕΝΔΟΜΥΙΚΩΣ</a:t>
            </a:r>
            <a:r>
              <a:rPr lang="el-GR" dirty="0"/>
              <a:t> 500-1000μ</a:t>
            </a:r>
            <a:r>
              <a:rPr lang="en-US" dirty="0"/>
              <a:t>g  (0,5-1ml </a:t>
            </a:r>
            <a:r>
              <a:rPr lang="el-GR" dirty="0"/>
              <a:t>του διαλύματος 1/1000)</a:t>
            </a:r>
          </a:p>
          <a:p>
            <a:pPr marL="0" indent="0">
              <a:buNone/>
            </a:pPr>
            <a:r>
              <a:rPr lang="el-GR" dirty="0"/>
              <a:t>Επανάληψη κάθε 15’ μέχρι ανατάξεως της αφυλαξίας</a:t>
            </a:r>
          </a:p>
          <a:p>
            <a:pPr marL="0" indent="0">
              <a:buNone/>
            </a:pPr>
            <a:r>
              <a:rPr lang="el-GR" dirty="0"/>
              <a:t>Χορήγηση Κορτικοστεροειδούς όπως υδροκορτιζόνης</a:t>
            </a:r>
          </a:p>
          <a:p>
            <a:pPr marL="0" indent="0">
              <a:buNone/>
            </a:pPr>
            <a:endParaRPr lang="el-GR" dirty="0"/>
          </a:p>
          <a:p>
            <a:pPr marL="0" indent="0">
              <a:buNone/>
            </a:pPr>
            <a:endParaRPr lang="el-GR" dirty="0"/>
          </a:p>
          <a:p>
            <a:pPr marL="0" indent="0">
              <a:buNone/>
            </a:pPr>
            <a:r>
              <a:rPr lang="el-GR" dirty="0"/>
              <a:t>ΓΙΑ ΤΗΝ ΑΝΙΧΝΕΥΣΗ ΑΛΛΕΡΓΙΑΣ ΣΕ ΠΕΝΙΚΙΛΛΙΝΗ ΥΠΆΡΧΟΥΝ ΕΙΔΙΚΕΣ ΔΕΡΜΑΤΙΚΕΣ ΔΟΚΙΜΑΣΙΕΣ (</a:t>
            </a:r>
            <a:r>
              <a:rPr lang="en-US" dirty="0"/>
              <a:t>Patch Tests)</a:t>
            </a:r>
            <a:endParaRPr lang="el-GR" dirty="0"/>
          </a:p>
          <a:p>
            <a:pPr marL="0" indent="0">
              <a:buNone/>
            </a:pPr>
            <a:r>
              <a:rPr lang="el-GR" i="0" u="none" strike="noStrike" baseline="0" dirty="0"/>
              <a:t>Σε περίπτωση αφυλακτικής αντιδράσεως σε πενικιλλίνη, δεν ξαναχορηγείται ποτέ β-λακτάμη</a:t>
            </a:r>
            <a:endParaRPr lang="en-US" dirty="0"/>
          </a:p>
        </p:txBody>
      </p:sp>
    </p:spTree>
    <p:extLst>
      <p:ext uri="{BB962C8B-B14F-4D97-AF65-F5344CB8AC3E}">
        <p14:creationId xmlns:p14="http://schemas.microsoft.com/office/powerpoint/2010/main" val="151176690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DA5E2-550D-47DA-98D1-F8AB7B7960F2}"/>
              </a:ext>
            </a:extLst>
          </p:cNvPr>
          <p:cNvSpPr>
            <a:spLocks noGrp="1"/>
          </p:cNvSpPr>
          <p:nvPr>
            <p:ph type="title"/>
          </p:nvPr>
        </p:nvSpPr>
        <p:spPr>
          <a:xfrm>
            <a:off x="838200" y="1"/>
            <a:ext cx="10515600" cy="1086678"/>
          </a:xfrm>
        </p:spPr>
        <p:txBody>
          <a:bodyPr/>
          <a:lstStyle/>
          <a:p>
            <a:r>
              <a:rPr lang="el-GR" dirty="0"/>
              <a:t>ΑΝΤΙΣΤΑΦΥΛΟΚΚΟΚΙΚΕΣ ΠΕΝΙΚΙΛΛΙΝΕΣ</a:t>
            </a:r>
            <a:endParaRPr lang="en-US" dirty="0"/>
          </a:p>
        </p:txBody>
      </p:sp>
      <p:sp>
        <p:nvSpPr>
          <p:cNvPr id="3" name="Content Placeholder 2">
            <a:extLst>
              <a:ext uri="{FF2B5EF4-FFF2-40B4-BE49-F238E27FC236}">
                <a16:creationId xmlns:a16="http://schemas.microsoft.com/office/drawing/2014/main" id="{8E8B29BF-0FFB-4EAD-BC59-72B6058F53C4}"/>
              </a:ext>
            </a:extLst>
          </p:cNvPr>
          <p:cNvSpPr>
            <a:spLocks noGrp="1"/>
          </p:cNvSpPr>
          <p:nvPr>
            <p:ph idx="1"/>
          </p:nvPr>
        </p:nvSpPr>
        <p:spPr>
          <a:xfrm>
            <a:off x="0" y="1086678"/>
            <a:ext cx="12192000" cy="5771321"/>
          </a:xfrm>
        </p:spPr>
        <p:txBody>
          <a:bodyPr>
            <a:normAutofit/>
          </a:bodyPr>
          <a:lstStyle/>
          <a:p>
            <a:pPr marL="0" indent="0" algn="l">
              <a:buNone/>
            </a:pPr>
            <a:r>
              <a:rPr lang="el-GR" i="0" u="none" strike="noStrike" baseline="0" dirty="0">
                <a:cs typeface="Arial" panose="020B0604020202020204" pitchFamily="34" charset="0"/>
              </a:rPr>
              <a:t>Μεθικιλλίνη, Οξακιλλίνη,Κλοξακιλλίνη (</a:t>
            </a:r>
            <a:r>
              <a:rPr lang="en-US" i="0" u="none" strike="noStrike" baseline="0" dirty="0" err="1">
                <a:cs typeface="Arial" panose="020B0604020202020204" pitchFamily="34" charset="0"/>
              </a:rPr>
              <a:t>Orbenin</a:t>
            </a:r>
            <a:r>
              <a:rPr lang="en-US" i="0" u="none" strike="noStrike" baseline="0" dirty="0">
                <a:cs typeface="Arial" panose="020B0604020202020204" pitchFamily="34" charset="0"/>
              </a:rPr>
              <a:t>)</a:t>
            </a:r>
            <a:r>
              <a:rPr lang="el-GR" i="0" u="none" strike="noStrike" baseline="0" dirty="0">
                <a:cs typeface="Arial" panose="020B0604020202020204" pitchFamily="34" charset="0"/>
              </a:rPr>
              <a:t>, Δικλοξακιλλίνη (</a:t>
            </a:r>
            <a:r>
              <a:rPr lang="en-US" i="0" u="none" strike="noStrike" baseline="0" dirty="0" err="1">
                <a:cs typeface="Arial" panose="020B0604020202020204" pitchFamily="34" charset="0"/>
              </a:rPr>
              <a:t>Diclocil</a:t>
            </a:r>
            <a:r>
              <a:rPr lang="en-US" i="0" u="none" strike="noStrike" baseline="0" dirty="0">
                <a:cs typeface="Arial" panose="020B0604020202020204" pitchFamily="34" charset="0"/>
              </a:rPr>
              <a:t>)</a:t>
            </a:r>
          </a:p>
          <a:p>
            <a:pPr marL="0" indent="0" algn="l">
              <a:buNone/>
            </a:pPr>
            <a:r>
              <a:rPr lang="el-GR" i="0" u="none" strike="noStrike" baseline="0" dirty="0">
                <a:cs typeface="Arial" panose="020B0604020202020204" pitchFamily="34" charset="0"/>
              </a:rPr>
              <a:t>Δοσολογία: 1 g x 3 per os, </a:t>
            </a:r>
            <a:r>
              <a:rPr lang="nn-NO" i="0" u="none" strike="noStrike" baseline="0" dirty="0">
                <a:cs typeface="Arial" panose="020B0604020202020204" pitchFamily="34" charset="0"/>
              </a:rPr>
              <a:t>4 g x 3 iv</a:t>
            </a:r>
            <a:endParaRPr lang="en-US" dirty="0">
              <a:cs typeface="Arial" panose="020B0604020202020204" pitchFamily="34" charset="0"/>
            </a:endParaRPr>
          </a:p>
        </p:txBody>
      </p:sp>
    </p:spTree>
    <p:extLst>
      <p:ext uri="{BB962C8B-B14F-4D97-AF65-F5344CB8AC3E}">
        <p14:creationId xmlns:p14="http://schemas.microsoft.com/office/powerpoint/2010/main" val="36316367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333F-341C-4C7A-BA9B-11EC3D17E1EB}"/>
              </a:ext>
            </a:extLst>
          </p:cNvPr>
          <p:cNvSpPr>
            <a:spLocks noGrp="1"/>
          </p:cNvSpPr>
          <p:nvPr>
            <p:ph type="title"/>
          </p:nvPr>
        </p:nvSpPr>
        <p:spPr>
          <a:xfrm>
            <a:off x="838200" y="1"/>
            <a:ext cx="10515600" cy="1086678"/>
          </a:xfrm>
        </p:spPr>
        <p:txBody>
          <a:bodyPr/>
          <a:lstStyle/>
          <a:p>
            <a:r>
              <a:rPr lang="el-GR" b="1" dirty="0"/>
              <a:t>ΣΥΝΔΥΑΣΜΟΙ β-ΛΑΚΤΑΜΑΣΩΝ</a:t>
            </a:r>
            <a:endParaRPr lang="en-US" b="1" dirty="0"/>
          </a:p>
        </p:txBody>
      </p:sp>
      <p:sp>
        <p:nvSpPr>
          <p:cNvPr id="3" name="Content Placeholder 2">
            <a:extLst>
              <a:ext uri="{FF2B5EF4-FFF2-40B4-BE49-F238E27FC236}">
                <a16:creationId xmlns:a16="http://schemas.microsoft.com/office/drawing/2014/main" id="{13E11F54-8766-43D4-89FD-086D39DC5D5C}"/>
              </a:ext>
            </a:extLst>
          </p:cNvPr>
          <p:cNvSpPr>
            <a:spLocks noGrp="1"/>
          </p:cNvSpPr>
          <p:nvPr>
            <p:ph idx="1"/>
          </p:nvPr>
        </p:nvSpPr>
        <p:spPr>
          <a:xfrm>
            <a:off x="0" y="1086679"/>
            <a:ext cx="12192000" cy="5771320"/>
          </a:xfrm>
        </p:spPr>
        <p:txBody>
          <a:bodyPr/>
          <a:lstStyle/>
          <a:p>
            <a:pPr marL="0" indent="0">
              <a:buNone/>
            </a:pPr>
            <a:r>
              <a:rPr lang="el-GR" dirty="0"/>
              <a:t>Κλαβουλανικό οξύ →Αμοξυκιλλίνη-τικαρκιλλίνη</a:t>
            </a:r>
          </a:p>
          <a:p>
            <a:pPr marL="0" indent="0">
              <a:buNone/>
            </a:pPr>
            <a:r>
              <a:rPr lang="el-GR" dirty="0"/>
              <a:t>Σουλμπακτάμη→Αμπικιλλίνη</a:t>
            </a:r>
          </a:p>
          <a:p>
            <a:pPr marL="0" indent="0">
              <a:buNone/>
            </a:pPr>
            <a:r>
              <a:rPr lang="el-GR" dirty="0"/>
              <a:t>Ταζομπακτάμη→Πιπερακιλλίνη</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val="401376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AC09-09C0-4BD9-858A-DF2CB6EA84EE}"/>
              </a:ext>
            </a:extLst>
          </p:cNvPr>
          <p:cNvSpPr>
            <a:spLocks noGrp="1"/>
          </p:cNvSpPr>
          <p:nvPr>
            <p:ph type="title"/>
          </p:nvPr>
        </p:nvSpPr>
        <p:spPr/>
        <p:txBody>
          <a:bodyPr/>
          <a:lstStyle/>
          <a:p>
            <a:r>
              <a:rPr lang="el-GR" dirty="0"/>
              <a:t>ΚΑΤΑΝΟΜΗ ΤΩΝ ΔΡΑΣΤΙΚΩΝ</a:t>
            </a:r>
            <a:endParaRPr lang="en-US" dirty="0"/>
          </a:p>
        </p:txBody>
      </p:sp>
      <p:sp>
        <p:nvSpPr>
          <p:cNvPr id="3" name="Content Placeholder 2">
            <a:extLst>
              <a:ext uri="{FF2B5EF4-FFF2-40B4-BE49-F238E27FC236}">
                <a16:creationId xmlns:a16="http://schemas.microsoft.com/office/drawing/2014/main" id="{F2C18969-E247-4EFC-946D-22F69AAF37E4}"/>
              </a:ext>
            </a:extLst>
          </p:cNvPr>
          <p:cNvSpPr>
            <a:spLocks noGrp="1"/>
          </p:cNvSpPr>
          <p:nvPr>
            <p:ph idx="1"/>
          </p:nvPr>
        </p:nvSpPr>
        <p:spPr/>
        <p:txBody>
          <a:bodyPr/>
          <a:lstStyle/>
          <a:p>
            <a:pPr marL="0" indent="0">
              <a:buNone/>
            </a:pPr>
            <a:r>
              <a:rPr lang="el-GR" dirty="0"/>
              <a:t>ΓΕΝΙΚΗ ΚΥΚΛΟΦΟΡΙΑ</a:t>
            </a:r>
          </a:p>
          <a:p>
            <a:pPr marL="0" indent="0">
              <a:buNone/>
            </a:pPr>
            <a:r>
              <a:rPr lang="el-GR" dirty="0"/>
              <a:t>ΔΕΡΜΑ</a:t>
            </a:r>
          </a:p>
          <a:p>
            <a:pPr marL="0" indent="0">
              <a:buNone/>
            </a:pPr>
            <a:r>
              <a:rPr lang="el-GR" dirty="0"/>
              <a:t>ΛΙΠΩΔΗΣ ΙΣΤΟΣ</a:t>
            </a:r>
          </a:p>
          <a:p>
            <a:pPr marL="0" indent="0">
              <a:buNone/>
            </a:pPr>
            <a:r>
              <a:rPr lang="el-GR" dirty="0"/>
              <a:t>ΕΓΚΕΦΑΛΟΣ (ΠΕΡΝΟΥΝ ΤΟΝ ΑΙΜΑΤΟΕΓΚΕΦΑΛΙΚΟ ΦΡΑΓΜΟ)</a:t>
            </a:r>
            <a:endParaRPr lang="en-US" dirty="0"/>
          </a:p>
        </p:txBody>
      </p:sp>
    </p:spTree>
    <p:extLst>
      <p:ext uri="{BB962C8B-B14F-4D97-AF65-F5344CB8AC3E}">
        <p14:creationId xmlns:p14="http://schemas.microsoft.com/office/powerpoint/2010/main" val="34329845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4048-B1CD-43BC-A2E6-6F42F0C046C8}"/>
              </a:ext>
            </a:extLst>
          </p:cNvPr>
          <p:cNvSpPr>
            <a:spLocks noGrp="1"/>
          </p:cNvSpPr>
          <p:nvPr>
            <p:ph type="title"/>
          </p:nvPr>
        </p:nvSpPr>
        <p:spPr/>
        <p:txBody>
          <a:bodyPr/>
          <a:lstStyle/>
          <a:p>
            <a:pPr algn="ctr"/>
            <a:r>
              <a:rPr lang="el-GR" b="1" dirty="0"/>
              <a:t>ΚΑΡΒΑΠΕΝΕΜΕΣ</a:t>
            </a:r>
            <a:endParaRPr lang="en-US" b="1" dirty="0"/>
          </a:p>
        </p:txBody>
      </p:sp>
      <p:sp>
        <p:nvSpPr>
          <p:cNvPr id="3" name="Content Placeholder 2">
            <a:extLst>
              <a:ext uri="{FF2B5EF4-FFF2-40B4-BE49-F238E27FC236}">
                <a16:creationId xmlns:a16="http://schemas.microsoft.com/office/drawing/2014/main" id="{9BC80B5B-8C30-40C9-BC59-421D3F7749CC}"/>
              </a:ext>
            </a:extLst>
          </p:cNvPr>
          <p:cNvSpPr>
            <a:spLocks noGrp="1"/>
          </p:cNvSpPr>
          <p:nvPr>
            <p:ph idx="1"/>
          </p:nvPr>
        </p:nvSpPr>
        <p:spPr/>
        <p:txBody>
          <a:bodyPr/>
          <a:lstStyle/>
          <a:p>
            <a:pPr marL="0" indent="0" algn="l">
              <a:buNone/>
            </a:pPr>
            <a:endParaRPr lang="el-GR" sz="1800" b="1" i="0" u="none" strike="noStrike" baseline="0" dirty="0">
              <a:latin typeface="Arial-BoldMT"/>
            </a:endParaRPr>
          </a:p>
          <a:p>
            <a:pPr marL="0" indent="0" algn="l">
              <a:buNone/>
            </a:pPr>
            <a:r>
              <a:rPr lang="el-GR" b="0" i="0" u="none" strike="noStrike" baseline="0" dirty="0"/>
              <a:t>Οι καρβαπενέμες είναι απολύτως δραστικές έναντι όλων των αναεροβίων μικροβίων</a:t>
            </a:r>
          </a:p>
          <a:p>
            <a:pPr marL="0" indent="0" algn="l">
              <a:buNone/>
            </a:pPr>
            <a:r>
              <a:rPr lang="el-GR" b="0" i="0" u="none" strike="noStrike" baseline="0" dirty="0"/>
              <a:t> Στην Ελλάδα δεν υπάρχει αντοχή έναντι των αναερόβιων</a:t>
            </a:r>
            <a:endParaRPr lang="en-US" dirty="0"/>
          </a:p>
        </p:txBody>
      </p:sp>
    </p:spTree>
    <p:extLst>
      <p:ext uri="{BB962C8B-B14F-4D97-AF65-F5344CB8AC3E}">
        <p14:creationId xmlns:p14="http://schemas.microsoft.com/office/powerpoint/2010/main" val="72019322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AE27-C265-FE58-332A-693EE3430ECB}"/>
              </a:ext>
            </a:extLst>
          </p:cNvPr>
          <p:cNvSpPr>
            <a:spLocks noGrp="1"/>
          </p:cNvSpPr>
          <p:nvPr>
            <p:ph type="title"/>
          </p:nvPr>
        </p:nvSpPr>
        <p:spPr/>
        <p:txBody>
          <a:bodyPr/>
          <a:lstStyle/>
          <a:p>
            <a:pPr algn="ctr"/>
            <a:r>
              <a:rPr lang="el-GR" dirty="0"/>
              <a:t>ΚΑΡΒΑΠΕΝΕΜΕΣ</a:t>
            </a:r>
            <a:endParaRPr lang="en-US" dirty="0"/>
          </a:p>
        </p:txBody>
      </p:sp>
      <p:sp>
        <p:nvSpPr>
          <p:cNvPr id="3" name="Content Placeholder 2">
            <a:extLst>
              <a:ext uri="{FF2B5EF4-FFF2-40B4-BE49-F238E27FC236}">
                <a16:creationId xmlns:a16="http://schemas.microsoft.com/office/drawing/2014/main" id="{97DE13F6-D8EC-D537-DBD4-90BA40AF6DC2}"/>
              </a:ext>
            </a:extLst>
          </p:cNvPr>
          <p:cNvSpPr>
            <a:spLocks noGrp="1"/>
          </p:cNvSpPr>
          <p:nvPr>
            <p:ph idx="1"/>
          </p:nvPr>
        </p:nvSpPr>
        <p:spPr/>
        <p:txBody>
          <a:bodyPr/>
          <a:lstStyle/>
          <a:p>
            <a:r>
              <a:rPr lang="el-GR" dirty="0"/>
              <a:t>Οι </a:t>
            </a:r>
            <a:r>
              <a:rPr lang="el-GR" b="1" dirty="0"/>
              <a:t>καρβαπενέμες</a:t>
            </a:r>
            <a:r>
              <a:rPr lang="el-GR" dirty="0"/>
              <a:t> (παλαιότερα καλούμενες θειεναμυκίνες) είναι τάξη αντιβιοτικών β-λακτάμης με ευρύ πεδίο δράσης. Έχουν δομή που τις καθιστά πολύ ανθεκτικές κατά των περισσοτέρων β-λακταμασών (ένζυμα βακτηρίων που καθιστούν αδρανή τα αντιβιοτικά). Εκπρόσωποι είναι η ιμιπενέμη, ερταπενέμη, μεροπενέμη, και η δοριπενέμη.</a:t>
            </a:r>
            <a:endParaRPr lang="en-US" dirty="0"/>
          </a:p>
        </p:txBody>
      </p:sp>
    </p:spTree>
    <p:extLst>
      <p:ext uri="{BB962C8B-B14F-4D97-AF65-F5344CB8AC3E}">
        <p14:creationId xmlns:p14="http://schemas.microsoft.com/office/powerpoint/2010/main" val="15138178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0C69-8AF3-4D1F-9960-B3CFAFC10BB3}"/>
              </a:ext>
            </a:extLst>
          </p:cNvPr>
          <p:cNvSpPr>
            <a:spLocks noGrp="1"/>
          </p:cNvSpPr>
          <p:nvPr>
            <p:ph type="title"/>
          </p:nvPr>
        </p:nvSpPr>
        <p:spPr/>
        <p:txBody>
          <a:bodyPr/>
          <a:lstStyle/>
          <a:p>
            <a:pPr algn="ctr"/>
            <a:r>
              <a:rPr lang="el-GR" dirty="0"/>
              <a:t>ΣΥΧΝΕΣ ΑΝΕΠΙΘΥΜΗΤΕΣ ΕΝΕΡΓΕΙΕΣ </a:t>
            </a:r>
            <a:br>
              <a:rPr lang="el-GR" dirty="0"/>
            </a:br>
            <a:r>
              <a:rPr lang="el-GR" dirty="0"/>
              <a:t> β-ΛΑΚΤΑΜΩΝ </a:t>
            </a:r>
            <a:endParaRPr lang="en-US" dirty="0"/>
          </a:p>
        </p:txBody>
      </p:sp>
      <p:sp>
        <p:nvSpPr>
          <p:cNvPr id="3" name="Content Placeholder 2">
            <a:extLst>
              <a:ext uri="{FF2B5EF4-FFF2-40B4-BE49-F238E27FC236}">
                <a16:creationId xmlns:a16="http://schemas.microsoft.com/office/drawing/2014/main" id="{C7D1ACDF-A0AE-47BD-8525-81BB636128A0}"/>
              </a:ext>
            </a:extLst>
          </p:cNvPr>
          <p:cNvSpPr>
            <a:spLocks noGrp="1"/>
          </p:cNvSpPr>
          <p:nvPr>
            <p:ph idx="1"/>
          </p:nvPr>
        </p:nvSpPr>
        <p:spPr/>
        <p:txBody>
          <a:bodyPr>
            <a:normAutofit/>
          </a:bodyPr>
          <a:lstStyle/>
          <a:p>
            <a:pPr marL="0" indent="0" algn="l">
              <a:buNone/>
            </a:pPr>
            <a:r>
              <a:rPr lang="el-GR" i="0" u="none" strike="noStrike" baseline="0" dirty="0"/>
              <a:t>Διαρροϊκά σύνδρομα </a:t>
            </a:r>
          </a:p>
          <a:p>
            <a:pPr marL="0" indent="0" algn="l">
              <a:buNone/>
            </a:pPr>
            <a:r>
              <a:rPr lang="el-GR" i="0" u="none" strike="noStrike" baseline="0" dirty="0"/>
              <a:t>Αντιδράσεις υπερευαισθησίας : Αφυλαξία, Δερματίτιδα εξ επαφής)</a:t>
            </a:r>
          </a:p>
          <a:p>
            <a:pPr marL="0" indent="0" algn="l">
              <a:buNone/>
            </a:pPr>
            <a:r>
              <a:rPr lang="el-GR" i="0" u="none" strike="noStrike" baseline="0" dirty="0"/>
              <a:t>Υποκαλιαιμία (αντιψευδομοναδικές)</a:t>
            </a:r>
            <a:endParaRPr lang="en-US" dirty="0"/>
          </a:p>
        </p:txBody>
      </p:sp>
    </p:spTree>
    <p:extLst>
      <p:ext uri="{BB962C8B-B14F-4D97-AF65-F5344CB8AC3E}">
        <p14:creationId xmlns:p14="http://schemas.microsoft.com/office/powerpoint/2010/main" val="96120637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A64F4-B7F1-4C09-98FD-5E2DABE3580D}"/>
              </a:ext>
            </a:extLst>
          </p:cNvPr>
          <p:cNvSpPr>
            <a:spLocks noGrp="1"/>
          </p:cNvSpPr>
          <p:nvPr>
            <p:ph type="title"/>
          </p:nvPr>
        </p:nvSpPr>
        <p:spPr/>
        <p:txBody>
          <a:bodyPr/>
          <a:lstStyle/>
          <a:p>
            <a:pPr algn="ctr"/>
            <a:r>
              <a:rPr lang="en-US" dirty="0"/>
              <a:t>KINO</a:t>
            </a:r>
            <a:r>
              <a:rPr lang="el-GR" dirty="0"/>
              <a:t>ΛΟΝΕΣ</a:t>
            </a:r>
            <a:endParaRPr lang="en-US" dirty="0"/>
          </a:p>
        </p:txBody>
      </p:sp>
      <p:sp>
        <p:nvSpPr>
          <p:cNvPr id="3" name="Content Placeholder 2">
            <a:extLst>
              <a:ext uri="{FF2B5EF4-FFF2-40B4-BE49-F238E27FC236}">
                <a16:creationId xmlns:a16="http://schemas.microsoft.com/office/drawing/2014/main" id="{E8186340-0155-4E83-AA44-F6C50FD784CF}"/>
              </a:ext>
            </a:extLst>
          </p:cNvPr>
          <p:cNvSpPr>
            <a:spLocks noGrp="1"/>
          </p:cNvSpPr>
          <p:nvPr>
            <p:ph idx="1"/>
          </p:nvPr>
        </p:nvSpPr>
        <p:spPr>
          <a:xfrm>
            <a:off x="357809" y="1537252"/>
            <a:ext cx="10995991" cy="4639711"/>
          </a:xfrm>
        </p:spPr>
        <p:txBody>
          <a:bodyPr>
            <a:normAutofit/>
          </a:bodyPr>
          <a:lstStyle/>
          <a:p>
            <a:pPr algn="l"/>
            <a:endParaRPr lang="en-US" sz="1800" b="0" i="0" u="none" strike="noStrike" baseline="0" dirty="0">
              <a:solidFill>
                <a:srgbClr val="000000"/>
              </a:solidFill>
              <a:latin typeface="Comic Sans MS" panose="030F0702030302020204" pitchFamily="66" charset="0"/>
            </a:endParaRPr>
          </a:p>
          <a:p>
            <a:r>
              <a:rPr lang="el-GR" sz="1800" b="1" i="0" u="none" strike="noStrike" baseline="0" dirty="0"/>
              <a:t>Μηχανισμός δράσης </a:t>
            </a:r>
            <a:endParaRPr lang="el-GR" sz="1800" b="0" i="0" u="none" strike="noStrike" baseline="0" dirty="0"/>
          </a:p>
          <a:p>
            <a:pPr algn="l"/>
            <a:r>
              <a:rPr lang="el-GR" sz="1800" b="0" i="0" u="none" strike="noStrike" baseline="0" dirty="0"/>
              <a:t>Αναστολή της DNA γυράσης και της τοποϊσομεράσης,  αναστολή υπερελίκωσης DNA και σχηματισμός ευθύγραμμου DNA που είναι ασύμβατο με την ύπαρξη και λειτουργία του βακτηριακού κυττάρου </a:t>
            </a:r>
            <a:endParaRPr lang="en-US" sz="1800" b="0" i="0" u="none" strike="noStrike" baseline="0" dirty="0"/>
          </a:p>
          <a:p>
            <a:r>
              <a:rPr lang="el-GR" sz="1800" b="1" i="0" u="none" strike="noStrike" baseline="0" dirty="0"/>
              <a:t>Δράση έναντι Gram(+) και Gram(-) βακτηρίων , αναερόβια (μοξιφλασίνη), μυκοβακτηρίδια</a:t>
            </a:r>
            <a:endParaRPr lang="el-GR" sz="1800" b="0" i="0" u="none" strike="noStrike" baseline="0" dirty="0"/>
          </a:p>
          <a:p>
            <a:r>
              <a:rPr lang="el-GR" sz="1800" b="1" i="0" u="none" strike="noStrike" baseline="0" dirty="0"/>
              <a:t>Ευρέως φάσματος αντιβιοτικά </a:t>
            </a:r>
            <a:endParaRPr lang="el-GR" sz="1800" b="0" i="0" u="none" strike="noStrike" baseline="0" dirty="0"/>
          </a:p>
          <a:p>
            <a:r>
              <a:rPr lang="el-GR" sz="1800" b="1" i="0" u="none" strike="noStrike" baseline="0" dirty="0"/>
              <a:t>Μηχανισμος αντοχής </a:t>
            </a:r>
            <a:endParaRPr lang="en-US" sz="1100" b="0" i="0" u="none" strike="noStrike" baseline="0" dirty="0">
              <a:solidFill>
                <a:srgbClr val="000000"/>
              </a:solidFill>
              <a:latin typeface="Calibri" panose="020F0502020204030204" pitchFamily="34" charset="0"/>
            </a:endParaRPr>
          </a:p>
          <a:p>
            <a:r>
              <a:rPr lang="el-GR" sz="1800" i="0" u="none" strike="noStrike" baseline="0" dirty="0">
                <a:latin typeface="Calibri" panose="020F0502020204030204" pitchFamily="34" charset="0"/>
              </a:rPr>
              <a:t>Α. Μειωμένη διαπερατότητα</a:t>
            </a:r>
          </a:p>
          <a:p>
            <a:r>
              <a:rPr lang="el-GR" sz="1800" i="0" u="none" strike="noStrike" baseline="0" dirty="0">
                <a:latin typeface="Calibri" panose="020F0502020204030204" pitchFamily="34" charset="0"/>
              </a:rPr>
              <a:t>Β. Αντλίες εκροής </a:t>
            </a:r>
          </a:p>
          <a:p>
            <a:r>
              <a:rPr lang="el-GR" sz="1800" i="0" u="none" strike="noStrike" baseline="0" dirty="0">
                <a:latin typeface="Calibri" panose="020F0502020204030204" pitchFamily="34" charset="0"/>
              </a:rPr>
              <a:t>Γ.Μετάλλαξη στόχου δράσης κινολονών: DNA γυράση,τοποϊσoμεράση IV</a:t>
            </a:r>
            <a:r>
              <a:rPr lang="el-GR" sz="1800" i="0" u="none" strike="noStrike" baseline="0" dirty="0"/>
              <a:t> </a:t>
            </a:r>
          </a:p>
          <a:p>
            <a:endParaRPr lang="el-GR" sz="1800" dirty="0"/>
          </a:p>
          <a:p>
            <a:r>
              <a:rPr lang="el-GR" sz="1800" b="1" dirty="0"/>
              <a:t>Η ΥΠΑΡΞΗ ΦΘΟΡΙΟΥ ΑΥΞΑΝΕΙ ΤΗΝ ΔΡΑΣΤΙΚΟΤΗΤΑ ΚΑΤΆ 10 ΦΟΡΕΣ</a:t>
            </a:r>
            <a:endParaRPr lang="en-US" b="1" dirty="0"/>
          </a:p>
        </p:txBody>
      </p:sp>
    </p:spTree>
    <p:extLst>
      <p:ext uri="{BB962C8B-B14F-4D97-AF65-F5344CB8AC3E}">
        <p14:creationId xmlns:p14="http://schemas.microsoft.com/office/powerpoint/2010/main" val="7411555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58C2-1106-AC32-8D49-5B6197CB0BAC}"/>
              </a:ext>
            </a:extLst>
          </p:cNvPr>
          <p:cNvSpPr>
            <a:spLocks noGrp="1"/>
          </p:cNvSpPr>
          <p:nvPr>
            <p:ph type="title"/>
          </p:nvPr>
        </p:nvSpPr>
        <p:spPr/>
        <p:txBody>
          <a:bodyPr/>
          <a:lstStyle/>
          <a:p>
            <a:pPr algn="ctr"/>
            <a:r>
              <a:rPr lang="el-GR" dirty="0"/>
              <a:t>ΔΟΜΗ ΚΙΝΟΛΟΝΩΝ</a:t>
            </a:r>
            <a:endParaRPr lang="en-US" dirty="0"/>
          </a:p>
        </p:txBody>
      </p:sp>
      <p:pic>
        <p:nvPicPr>
          <p:cNvPr id="5" name="Content Placeholder 4" descr="A screenshot of a computer&#10;&#10;Description automatically generated with medium confidence">
            <a:extLst>
              <a:ext uri="{FF2B5EF4-FFF2-40B4-BE49-F238E27FC236}">
                <a16:creationId xmlns:a16="http://schemas.microsoft.com/office/drawing/2014/main" id="{978E5E9E-AB01-E6AC-C259-6451FAD992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5791" y="1825625"/>
            <a:ext cx="6420418" cy="4351338"/>
          </a:xfrm>
        </p:spPr>
      </p:pic>
    </p:spTree>
    <p:extLst>
      <p:ext uri="{BB962C8B-B14F-4D97-AF65-F5344CB8AC3E}">
        <p14:creationId xmlns:p14="http://schemas.microsoft.com/office/powerpoint/2010/main" val="412940300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FB1D9-A03C-42A5-AAE9-E8F282E9D21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KINOΛΟΝΕΣ</a:t>
            </a:r>
          </a:p>
        </p:txBody>
      </p:sp>
      <p:pic>
        <p:nvPicPr>
          <p:cNvPr id="5" name="Content Placeholder 4" descr="Diagram, schematic&#10;&#10;Description automatically generated">
            <a:extLst>
              <a:ext uri="{FF2B5EF4-FFF2-40B4-BE49-F238E27FC236}">
                <a16:creationId xmlns:a16="http://schemas.microsoft.com/office/drawing/2014/main" id="{ED8915FD-F25A-4227-9BD4-B5FB6DAC39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986783"/>
            <a:ext cx="6780700" cy="5328292"/>
          </a:xfrm>
          <a:prstGeom prst="rect">
            <a:avLst/>
          </a:prstGeom>
        </p:spPr>
      </p:pic>
    </p:spTree>
    <p:extLst>
      <p:ext uri="{BB962C8B-B14F-4D97-AF65-F5344CB8AC3E}">
        <p14:creationId xmlns:p14="http://schemas.microsoft.com/office/powerpoint/2010/main" val="37361125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7219-9929-4060-9892-AA4CF65EAE87}"/>
              </a:ext>
            </a:extLst>
          </p:cNvPr>
          <p:cNvSpPr>
            <a:spLocks noGrp="1"/>
          </p:cNvSpPr>
          <p:nvPr>
            <p:ph type="title"/>
          </p:nvPr>
        </p:nvSpPr>
        <p:spPr>
          <a:xfrm>
            <a:off x="838200" y="145775"/>
            <a:ext cx="10515600" cy="636103"/>
          </a:xfrm>
        </p:spPr>
        <p:txBody>
          <a:bodyPr>
            <a:normAutofit fontScale="90000"/>
          </a:bodyPr>
          <a:lstStyle/>
          <a:p>
            <a:pPr algn="ctr"/>
            <a:r>
              <a:rPr lang="el-GR" b="1" dirty="0"/>
              <a:t>ΦΑΡΜΑΚΟΚΙΝΗΤΙΚΑ ΔΕΔΟΜΕΝΑ ΦΘΟΡΟΚΙΝΟΛΩΝ</a:t>
            </a:r>
            <a:endParaRPr lang="en-US" b="1" dirty="0"/>
          </a:p>
        </p:txBody>
      </p:sp>
      <p:sp>
        <p:nvSpPr>
          <p:cNvPr id="3" name="Content Placeholder 2">
            <a:extLst>
              <a:ext uri="{FF2B5EF4-FFF2-40B4-BE49-F238E27FC236}">
                <a16:creationId xmlns:a16="http://schemas.microsoft.com/office/drawing/2014/main" id="{F0F541F5-C6DC-4CB7-A9EF-76BBC331B613}"/>
              </a:ext>
            </a:extLst>
          </p:cNvPr>
          <p:cNvSpPr>
            <a:spLocks noGrp="1"/>
          </p:cNvSpPr>
          <p:nvPr>
            <p:ph idx="1"/>
          </p:nvPr>
        </p:nvSpPr>
        <p:spPr>
          <a:xfrm>
            <a:off x="0" y="781878"/>
            <a:ext cx="12192000" cy="6076121"/>
          </a:xfrm>
        </p:spPr>
        <p:txBody>
          <a:bodyPr>
            <a:normAutofit fontScale="92500" lnSpcReduction="10000"/>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l-GR" sz="3000" b="0" i="0" u="none" strike="noStrike" baseline="0" dirty="0">
                <a:latin typeface="Calibri" panose="020F0502020204030204" pitchFamily="34" charset="0"/>
              </a:rPr>
              <a:t>Πολύ καλή βιοδιαθεσιμότητα, Χαμηλή πρωτεϊνοσύνδεση</a:t>
            </a:r>
          </a:p>
          <a:p>
            <a:r>
              <a:rPr lang="el-GR" sz="3000" b="0" i="0" u="none" strike="noStrike" baseline="0" dirty="0">
                <a:latin typeface="Calibri" panose="020F0502020204030204" pitchFamily="34" charset="0"/>
              </a:rPr>
              <a:t>Πολύ καλή κατανομή στους ιστούς </a:t>
            </a:r>
          </a:p>
          <a:p>
            <a:r>
              <a:rPr lang="el-GR" sz="3000" b="0" i="0" u="none" strike="noStrike" baseline="0" dirty="0">
                <a:latin typeface="Calibri" panose="020F0502020204030204" pitchFamily="34" charset="0"/>
              </a:rPr>
              <a:t>Υψηλές συγκεντρώσεις στο πλάσμα </a:t>
            </a:r>
            <a:endParaRPr lang="el-GR" sz="3000" b="0" i="0" u="none" strike="noStrike" baseline="0" dirty="0">
              <a:solidFill>
                <a:srgbClr val="FF0000"/>
              </a:solidFill>
              <a:latin typeface="Calibri" panose="020F0502020204030204" pitchFamily="34" charset="0"/>
            </a:endParaRPr>
          </a:p>
          <a:p>
            <a:r>
              <a:rPr lang="el-GR" sz="3000" dirty="0">
                <a:solidFill>
                  <a:srgbClr val="000000"/>
                </a:solidFill>
                <a:latin typeface="Arial" panose="020B0604020202020204" pitchFamily="34" charset="0"/>
              </a:rPr>
              <a:t>↑</a:t>
            </a:r>
            <a:r>
              <a:rPr lang="el-GR" sz="3000" b="0" i="0" u="none" strike="noStrike" baseline="0" dirty="0">
                <a:solidFill>
                  <a:srgbClr val="000000"/>
                </a:solidFill>
                <a:latin typeface="Calibri" panose="020F0502020204030204" pitchFamily="34" charset="0"/>
              </a:rPr>
              <a:t>Προστάτης, χοληφόρα, πνεύμονες, οστά, μακροφάγα </a:t>
            </a:r>
          </a:p>
          <a:p>
            <a:r>
              <a:rPr lang="el-GR" sz="3000" b="0" i="0" u="none" strike="noStrike" baseline="0" dirty="0">
                <a:solidFill>
                  <a:srgbClr val="000000"/>
                </a:solidFill>
                <a:latin typeface="Arial" panose="020B0604020202020204" pitchFamily="34" charset="0"/>
              </a:rPr>
              <a:t>↑Ο</a:t>
            </a:r>
            <a:r>
              <a:rPr lang="el-GR" sz="3000" b="0" i="0" u="none" strike="noStrike" baseline="0" dirty="0">
                <a:solidFill>
                  <a:srgbClr val="000000"/>
                </a:solidFill>
                <a:latin typeface="Calibri" panose="020F0502020204030204" pitchFamily="34" charset="0"/>
              </a:rPr>
              <a:t>υροποιητικό</a:t>
            </a:r>
            <a:endParaRPr lang="el-GR" sz="3000" b="0" i="0" u="none" strike="noStrike" baseline="0" dirty="0">
              <a:solidFill>
                <a:srgbClr val="FF0000"/>
              </a:solidFill>
              <a:latin typeface="Calibri" panose="020F0502020204030204" pitchFamily="34" charset="0"/>
            </a:endParaRPr>
          </a:p>
          <a:p>
            <a:r>
              <a:rPr lang="el-GR" sz="3000" dirty="0">
                <a:solidFill>
                  <a:srgbClr val="000000"/>
                </a:solidFill>
                <a:latin typeface="Arial" panose="020B0604020202020204" pitchFamily="34" charset="0"/>
              </a:rPr>
              <a:t>↓</a:t>
            </a:r>
            <a:r>
              <a:rPr lang="el-GR" sz="3000" b="0" i="0" u="none" strike="noStrike" baseline="0" dirty="0">
                <a:solidFill>
                  <a:srgbClr val="000000"/>
                </a:solidFill>
                <a:latin typeface="Calibri" panose="020F0502020204030204" pitchFamily="34" charset="0"/>
              </a:rPr>
              <a:t>ΕΝΥ (Εγκεφαλονωτιαίο Υγρό)</a:t>
            </a:r>
          </a:p>
          <a:p>
            <a:r>
              <a:rPr lang="el-GR" sz="3000" b="0" i="0" u="none" strike="noStrike" baseline="0" dirty="0">
                <a:solidFill>
                  <a:srgbClr val="000000"/>
                </a:solidFill>
                <a:latin typeface="Calibri" panose="020F0502020204030204" pitchFamily="34" charset="0"/>
              </a:rPr>
              <a:t>Διέρχονται ικανοποιητικά τον πλακούντα</a:t>
            </a:r>
          </a:p>
          <a:p>
            <a:r>
              <a:rPr lang="el-GR" sz="3000" b="0" i="0" u="none" strike="noStrike" baseline="0" dirty="0">
                <a:solidFill>
                  <a:srgbClr val="000000"/>
                </a:solidFill>
                <a:latin typeface="Calibri" panose="020F0502020204030204" pitchFamily="34" charset="0"/>
              </a:rPr>
              <a:t>Συγκεντρώνονται στο γάλα θηλαζουσών γυναικών</a:t>
            </a:r>
          </a:p>
          <a:p>
            <a:r>
              <a:rPr lang="el-GR" sz="3000" b="0" i="0" u="none" strike="noStrike" baseline="0" dirty="0">
                <a:solidFill>
                  <a:srgbClr val="000000"/>
                </a:solidFill>
                <a:latin typeface="Calibri" panose="020F0502020204030204" pitchFamily="34" charset="0"/>
              </a:rPr>
              <a:t>Η φαρμακοκινητική δεν μεταβάλλεται σε ινοκυστική νόσο</a:t>
            </a:r>
          </a:p>
          <a:p>
            <a:r>
              <a:rPr lang="el-GR" sz="3000" b="0" i="0" u="none" strike="noStrike" baseline="0" dirty="0">
                <a:solidFill>
                  <a:srgbClr val="000000"/>
                </a:solidFill>
                <a:latin typeface="Calibri" panose="020F0502020204030204" pitchFamily="34" charset="0"/>
              </a:rPr>
              <a:t>Ικανοποιητικά δεδομένα σε νεφρική ανεπάρκεια - αιμοδιήθηση</a:t>
            </a:r>
          </a:p>
          <a:p>
            <a:endParaRPr lang="en-US" sz="1800" b="0" i="0" u="none" strike="noStrike" baseline="0" dirty="0">
              <a:solidFill>
                <a:srgbClr val="000000"/>
              </a:solidFill>
              <a:latin typeface="Calibri" panose="020F0502020204030204" pitchFamily="34" charset="0"/>
            </a:endParaRPr>
          </a:p>
          <a:p>
            <a:pPr marL="0" indent="0">
              <a:buNone/>
            </a:pPr>
            <a:r>
              <a:rPr lang="en-US" sz="1800" b="1" i="0" u="none" strike="noStrike" baseline="0" dirty="0">
                <a:solidFill>
                  <a:srgbClr val="FF0000"/>
                </a:solidFill>
                <a:latin typeface="Calibri" panose="020F0502020204030204" pitchFamily="34" charset="0"/>
              </a:rPr>
              <a:t> </a:t>
            </a:r>
            <a:endParaRPr lang="en-US" dirty="0"/>
          </a:p>
        </p:txBody>
      </p:sp>
    </p:spTree>
    <p:extLst>
      <p:ext uri="{BB962C8B-B14F-4D97-AF65-F5344CB8AC3E}">
        <p14:creationId xmlns:p14="http://schemas.microsoft.com/office/powerpoint/2010/main" val="16291374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99C6-E795-4D2D-B58D-5FF769F8DD6A}"/>
              </a:ext>
            </a:extLst>
          </p:cNvPr>
          <p:cNvSpPr>
            <a:spLocks noGrp="1"/>
          </p:cNvSpPr>
          <p:nvPr>
            <p:ph type="title"/>
          </p:nvPr>
        </p:nvSpPr>
        <p:spPr>
          <a:xfrm>
            <a:off x="838200" y="1"/>
            <a:ext cx="10515600" cy="1046922"/>
          </a:xfrm>
        </p:spPr>
        <p:txBody>
          <a:bodyPr>
            <a:normAutofit/>
          </a:bodyPr>
          <a:lstStyle/>
          <a:p>
            <a:pPr algn="ctr"/>
            <a:r>
              <a:rPr lang="el-GR" b="1" dirty="0"/>
              <a:t>Ανεπιθύμητες Ενέργειες</a:t>
            </a:r>
            <a:endParaRPr lang="en-US" b="1" dirty="0"/>
          </a:p>
        </p:txBody>
      </p:sp>
      <p:sp>
        <p:nvSpPr>
          <p:cNvPr id="3" name="Content Placeholder 2">
            <a:extLst>
              <a:ext uri="{FF2B5EF4-FFF2-40B4-BE49-F238E27FC236}">
                <a16:creationId xmlns:a16="http://schemas.microsoft.com/office/drawing/2014/main" id="{700E720D-3EE0-4BDE-9A90-E71116DCD1ED}"/>
              </a:ext>
            </a:extLst>
          </p:cNvPr>
          <p:cNvSpPr>
            <a:spLocks noGrp="1"/>
          </p:cNvSpPr>
          <p:nvPr>
            <p:ph idx="1"/>
          </p:nvPr>
        </p:nvSpPr>
        <p:spPr>
          <a:xfrm>
            <a:off x="0" y="1046923"/>
            <a:ext cx="12192000" cy="5811076"/>
          </a:xfrm>
        </p:spPr>
        <p:txBody>
          <a:bodyPr/>
          <a:lstStyle/>
          <a:p>
            <a:pPr marL="0" indent="0">
              <a:buNone/>
            </a:pPr>
            <a:r>
              <a:rPr lang="el-GR" dirty="0"/>
              <a:t>Υπόταση, Αρρυθμία</a:t>
            </a:r>
          </a:p>
          <a:p>
            <a:pPr marL="0" indent="0">
              <a:buNone/>
            </a:pPr>
            <a:r>
              <a:rPr lang="el-GR" dirty="0"/>
              <a:t>Δερματικό Εξάνθημα (Αγγειοοίδημα, Κνησμός, Κνίδωση, Ερύθημα)</a:t>
            </a:r>
          </a:p>
          <a:p>
            <a:pPr marL="0" indent="0">
              <a:buNone/>
            </a:pPr>
            <a:r>
              <a:rPr lang="el-GR" dirty="0"/>
              <a:t>Σύγχυση</a:t>
            </a:r>
          </a:p>
          <a:p>
            <a:pPr marL="0" indent="0">
              <a:buNone/>
            </a:pPr>
            <a:r>
              <a:rPr lang="el-GR" dirty="0"/>
              <a:t>Τενοντίτιδα</a:t>
            </a:r>
            <a:endParaRPr lang="en-US" dirty="0"/>
          </a:p>
        </p:txBody>
      </p:sp>
    </p:spTree>
    <p:extLst>
      <p:ext uri="{BB962C8B-B14F-4D97-AF65-F5344CB8AC3E}">
        <p14:creationId xmlns:p14="http://schemas.microsoft.com/office/powerpoint/2010/main" val="936818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3D2B-1CBE-4D75-A80C-6E9031ACD084}"/>
              </a:ext>
            </a:extLst>
          </p:cNvPr>
          <p:cNvSpPr>
            <a:spLocks noGrp="1"/>
          </p:cNvSpPr>
          <p:nvPr>
            <p:ph type="title"/>
          </p:nvPr>
        </p:nvSpPr>
        <p:spPr>
          <a:xfrm>
            <a:off x="838200" y="1"/>
            <a:ext cx="10515600" cy="1219200"/>
          </a:xfrm>
        </p:spPr>
        <p:txBody>
          <a:bodyPr/>
          <a:lstStyle/>
          <a:p>
            <a:pPr algn="ctr"/>
            <a:r>
              <a:rPr lang="el-GR" b="1" dirty="0"/>
              <a:t>ΑΛΛΗΛΕΠΙΔΡΑΣΕΙΣ</a:t>
            </a:r>
            <a:endParaRPr lang="en-US" b="1" dirty="0"/>
          </a:p>
        </p:txBody>
      </p:sp>
      <p:sp>
        <p:nvSpPr>
          <p:cNvPr id="3" name="Content Placeholder 2">
            <a:extLst>
              <a:ext uri="{FF2B5EF4-FFF2-40B4-BE49-F238E27FC236}">
                <a16:creationId xmlns:a16="http://schemas.microsoft.com/office/drawing/2014/main" id="{81F67011-B894-4BB9-930B-01BD0F261D7C}"/>
              </a:ext>
            </a:extLst>
          </p:cNvPr>
          <p:cNvSpPr>
            <a:spLocks noGrp="1"/>
          </p:cNvSpPr>
          <p:nvPr>
            <p:ph idx="1"/>
          </p:nvPr>
        </p:nvSpPr>
        <p:spPr>
          <a:xfrm>
            <a:off x="0" y="768626"/>
            <a:ext cx="12192000" cy="6089373"/>
          </a:xfrm>
        </p:spPr>
        <p:txBody>
          <a:bodyPr/>
          <a:lstStyle/>
          <a:p>
            <a:pPr marL="0" indent="0">
              <a:buNone/>
            </a:pPr>
            <a:r>
              <a:rPr lang="el-GR" dirty="0"/>
              <a:t>Αντιόξινα</a:t>
            </a:r>
          </a:p>
          <a:p>
            <a:pPr marL="0" indent="0">
              <a:buNone/>
            </a:pPr>
            <a:r>
              <a:rPr lang="el-GR" dirty="0"/>
              <a:t>Αντιαρρυθμικά</a:t>
            </a:r>
          </a:p>
          <a:p>
            <a:pPr marL="0" indent="0">
              <a:buNone/>
            </a:pPr>
            <a:r>
              <a:rPr lang="el-GR" dirty="0"/>
              <a:t>Διγοξίνη</a:t>
            </a:r>
          </a:p>
          <a:p>
            <a:pPr marL="0" indent="0">
              <a:buNone/>
            </a:pPr>
            <a:r>
              <a:rPr lang="el-GR" dirty="0"/>
              <a:t>Θειϊκός Σίδηρος</a:t>
            </a:r>
          </a:p>
          <a:p>
            <a:pPr marL="0" indent="0">
              <a:buNone/>
            </a:pPr>
            <a:r>
              <a:rPr lang="el-GR" dirty="0"/>
              <a:t>Φενυτοΐνη</a:t>
            </a:r>
          </a:p>
          <a:p>
            <a:pPr marL="0" indent="0">
              <a:buNone/>
            </a:pPr>
            <a:r>
              <a:rPr lang="el-GR" dirty="0"/>
              <a:t>Σουκραλφάτη</a:t>
            </a:r>
          </a:p>
          <a:p>
            <a:pPr marL="0" indent="0">
              <a:buNone/>
            </a:pPr>
            <a:r>
              <a:rPr lang="el-GR" dirty="0"/>
              <a:t>Θεοφυλλίνη</a:t>
            </a:r>
          </a:p>
          <a:p>
            <a:pPr marL="0" indent="0">
              <a:buNone/>
            </a:pPr>
            <a:r>
              <a:rPr lang="el-GR" dirty="0"/>
              <a:t>Βαρφαρίνη</a:t>
            </a:r>
          </a:p>
          <a:p>
            <a:pPr marL="0" indent="0">
              <a:buNone/>
            </a:pPr>
            <a:endParaRPr lang="en-US" dirty="0"/>
          </a:p>
        </p:txBody>
      </p:sp>
    </p:spTree>
    <p:extLst>
      <p:ext uri="{BB962C8B-B14F-4D97-AF65-F5344CB8AC3E}">
        <p14:creationId xmlns:p14="http://schemas.microsoft.com/office/powerpoint/2010/main" val="11312200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A793-8303-4442-8113-B6154E4B5A7F}"/>
              </a:ext>
            </a:extLst>
          </p:cNvPr>
          <p:cNvSpPr>
            <a:spLocks noGrp="1"/>
          </p:cNvSpPr>
          <p:nvPr>
            <p:ph type="title"/>
          </p:nvPr>
        </p:nvSpPr>
        <p:spPr>
          <a:xfrm>
            <a:off x="838200" y="365125"/>
            <a:ext cx="10515600" cy="734805"/>
          </a:xfrm>
        </p:spPr>
        <p:txBody>
          <a:bodyPr/>
          <a:lstStyle/>
          <a:p>
            <a:pPr algn="ctr"/>
            <a:r>
              <a:rPr lang="el-GR" dirty="0"/>
              <a:t>ΜΗ ΕΝΔΕΙΚΝΥΟΜΕΝΕΣ ΧΡΗΣΕΙΣ</a:t>
            </a:r>
            <a:endParaRPr lang="en-US" dirty="0"/>
          </a:p>
        </p:txBody>
      </p:sp>
      <p:sp>
        <p:nvSpPr>
          <p:cNvPr id="3" name="Content Placeholder 2">
            <a:extLst>
              <a:ext uri="{FF2B5EF4-FFF2-40B4-BE49-F238E27FC236}">
                <a16:creationId xmlns:a16="http://schemas.microsoft.com/office/drawing/2014/main" id="{5AEDDC56-F000-424E-A76F-91497A460CF2}"/>
              </a:ext>
            </a:extLst>
          </p:cNvPr>
          <p:cNvSpPr>
            <a:spLocks noGrp="1"/>
          </p:cNvSpPr>
          <p:nvPr>
            <p:ph idx="1"/>
          </p:nvPr>
        </p:nvSpPr>
        <p:spPr>
          <a:xfrm>
            <a:off x="0" y="861390"/>
            <a:ext cx="12192000" cy="5996609"/>
          </a:xfrm>
        </p:spPr>
        <p:txBody>
          <a:bodyPr/>
          <a:lstStyle/>
          <a:p>
            <a:pPr marL="0" indent="0">
              <a:buNone/>
            </a:pPr>
            <a:r>
              <a:rPr lang="el-GR" dirty="0"/>
              <a:t>ΕΓΚΥΟΥΣ – ΘΗΛΑΖΟΥΣΕΣ</a:t>
            </a:r>
          </a:p>
          <a:p>
            <a:pPr marL="0" indent="0">
              <a:buNone/>
            </a:pPr>
            <a:r>
              <a:rPr lang="el-GR" dirty="0"/>
              <a:t>ΠΑΙΔΙΑ – ΕΦΗΒΟΙ (Εκτός εξαιρέσεων όπως κυστική ίνωση)</a:t>
            </a:r>
          </a:p>
          <a:p>
            <a:pPr marL="0" indent="0">
              <a:buNone/>
            </a:pPr>
            <a:endParaRPr lang="en-US" dirty="0"/>
          </a:p>
        </p:txBody>
      </p:sp>
    </p:spTree>
    <p:extLst>
      <p:ext uri="{BB962C8B-B14F-4D97-AF65-F5344CB8AC3E}">
        <p14:creationId xmlns:p14="http://schemas.microsoft.com/office/powerpoint/2010/main" val="1267598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6D94-4ABA-4005-913A-5AB3EDA1764D}"/>
              </a:ext>
            </a:extLst>
          </p:cNvPr>
          <p:cNvSpPr>
            <a:spLocks noGrp="1"/>
          </p:cNvSpPr>
          <p:nvPr>
            <p:ph type="title"/>
          </p:nvPr>
        </p:nvSpPr>
        <p:spPr/>
        <p:txBody>
          <a:bodyPr/>
          <a:lstStyle/>
          <a:p>
            <a:r>
              <a:rPr lang="el-GR" dirty="0"/>
              <a:t>ΕΝΝΟΙΕΣ</a:t>
            </a:r>
            <a:endParaRPr lang="en-US" dirty="0"/>
          </a:p>
        </p:txBody>
      </p:sp>
      <p:sp>
        <p:nvSpPr>
          <p:cNvPr id="3" name="Content Placeholder 2">
            <a:extLst>
              <a:ext uri="{FF2B5EF4-FFF2-40B4-BE49-F238E27FC236}">
                <a16:creationId xmlns:a16="http://schemas.microsoft.com/office/drawing/2014/main" id="{E21BCD0C-B420-425E-A7A9-479DEE200323}"/>
              </a:ext>
            </a:extLst>
          </p:cNvPr>
          <p:cNvSpPr>
            <a:spLocks noGrp="1"/>
          </p:cNvSpPr>
          <p:nvPr>
            <p:ph idx="1"/>
          </p:nvPr>
        </p:nvSpPr>
        <p:spPr>
          <a:xfrm>
            <a:off x="1524000" y="1600200"/>
            <a:ext cx="9144000" cy="5257800"/>
          </a:xfrm>
        </p:spPr>
        <p:txBody>
          <a:bodyPr/>
          <a:lstStyle/>
          <a:p>
            <a:pPr marL="0" indent="0">
              <a:buNone/>
            </a:pPr>
            <a:r>
              <a:rPr lang="el-GR" dirty="0"/>
              <a:t>ΒΙΟΜΕΤΑΤΡΟΠΗ (Λιπόφιλο σε υδρόφιλο – Απέκκριση), ΒΙΟΕΝΕΡΓΟΠΟΙΗΣΗ – ΠΡΟΦΑΡΜΑΚΟ,</a:t>
            </a:r>
          </a:p>
          <a:p>
            <a:pPr marL="0" indent="0">
              <a:buNone/>
            </a:pPr>
            <a:r>
              <a:rPr lang="el-GR" dirty="0"/>
              <a:t>ΒΙΟΙΣΟΔΥΝΑΜΙΑ, ΑΠΟΤΟΞΙΝΩΣΗ (ηλεκτρονιόφιλο, δραστικό       σε υδρόφιλο σταθερό), ΠΡΩΤΗ ΗΠΑΤΙΚΗ ΔΙΕΛΕΥΣΗ, ΗΜΙΣΕΙΑ ΖΩΗ, ΣΤΑΘΕΡΗ ΡΟΗ (ΚΑΤΑΣΤΑΣΗ ΙΣΟΡΡΟΠΙΑΣ </a:t>
            </a:r>
            <a:r>
              <a:rPr lang="en-US" dirty="0"/>
              <a:t>– STEADY STATE</a:t>
            </a:r>
            <a:r>
              <a:rPr lang="el-GR" dirty="0"/>
              <a:t>),</a:t>
            </a:r>
            <a:r>
              <a:rPr lang="en-US" dirty="0"/>
              <a:t> </a:t>
            </a:r>
            <a:r>
              <a:rPr lang="el-GR"/>
              <a:t>ΘΕΡΑΠΕΥΤΙΚΟΣ ΔΕΙΚΤΗΣ, ΔΕΞΑΜΕΝΗ ΦΑΡΜΑΚΟΥ </a:t>
            </a:r>
            <a:endParaRPr lang="el-GR" dirty="0"/>
          </a:p>
          <a:p>
            <a:pPr marL="0" indent="0">
              <a:buNone/>
            </a:pPr>
            <a:endParaRPr lang="el-GR" dirty="0"/>
          </a:p>
          <a:p>
            <a:pPr marL="0" indent="0">
              <a:buNone/>
            </a:pPr>
            <a:endParaRPr lang="en-US" dirty="0"/>
          </a:p>
        </p:txBody>
      </p:sp>
      <p:sp>
        <p:nvSpPr>
          <p:cNvPr id="4" name="Arrow: Right 3">
            <a:extLst>
              <a:ext uri="{FF2B5EF4-FFF2-40B4-BE49-F238E27FC236}">
                <a16:creationId xmlns:a16="http://schemas.microsoft.com/office/drawing/2014/main" id="{DA5D5D3C-B835-410D-80C1-2BDA8C564508}"/>
              </a:ext>
            </a:extLst>
          </p:cNvPr>
          <p:cNvSpPr/>
          <p:nvPr/>
        </p:nvSpPr>
        <p:spPr>
          <a:xfrm>
            <a:off x="3287688" y="3186684"/>
            <a:ext cx="43204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9247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A524-BA59-4613-8B85-EFF981920AE7}"/>
              </a:ext>
            </a:extLst>
          </p:cNvPr>
          <p:cNvSpPr>
            <a:spLocks noGrp="1"/>
          </p:cNvSpPr>
          <p:nvPr>
            <p:ph type="title"/>
          </p:nvPr>
        </p:nvSpPr>
        <p:spPr>
          <a:xfrm>
            <a:off x="838200" y="119271"/>
            <a:ext cx="10515600" cy="795130"/>
          </a:xfrm>
        </p:spPr>
        <p:txBody>
          <a:bodyPr>
            <a:normAutofit/>
          </a:bodyPr>
          <a:lstStyle/>
          <a:p>
            <a:pPr algn="ctr"/>
            <a:r>
              <a:rPr lang="el-GR" dirty="0"/>
              <a:t>ΕΝΔΕΙΞΕΙΣ</a:t>
            </a:r>
            <a:endParaRPr lang="en-US" dirty="0"/>
          </a:p>
        </p:txBody>
      </p:sp>
      <p:sp>
        <p:nvSpPr>
          <p:cNvPr id="3" name="Content Placeholder 2">
            <a:extLst>
              <a:ext uri="{FF2B5EF4-FFF2-40B4-BE49-F238E27FC236}">
                <a16:creationId xmlns:a16="http://schemas.microsoft.com/office/drawing/2014/main" id="{57A5E621-948B-4120-9B1C-E390D0C7E5C4}"/>
              </a:ext>
            </a:extLst>
          </p:cNvPr>
          <p:cNvSpPr>
            <a:spLocks noGrp="1"/>
          </p:cNvSpPr>
          <p:nvPr>
            <p:ph idx="1"/>
          </p:nvPr>
        </p:nvSpPr>
        <p:spPr>
          <a:xfrm>
            <a:off x="0" y="636104"/>
            <a:ext cx="12192000" cy="6221896"/>
          </a:xfrm>
        </p:spPr>
        <p:txBody>
          <a:bodyPr/>
          <a:lstStyle/>
          <a:p>
            <a:pPr marL="0" indent="0">
              <a:buNone/>
            </a:pPr>
            <a:r>
              <a:rPr lang="el-GR" dirty="0"/>
              <a:t>ΣΟΒΑΡΕΣ ΛΟΙΜΩΞΕΙΣ</a:t>
            </a:r>
          </a:p>
          <a:p>
            <a:pPr marL="0" indent="0">
              <a:buNone/>
            </a:pPr>
            <a:r>
              <a:rPr lang="el-GR" dirty="0"/>
              <a:t>ΟΥΡΟΠΟΙΗΤΙΚΟ, ΑΝΑΠΝΕΥΣΤΙΚΟ, ΓΑΣΤΡΕΝΤΕΡΙΚΟ, ΟΣΤΑ…</a:t>
            </a:r>
          </a:p>
          <a:p>
            <a:pPr marL="0" indent="0">
              <a:buNone/>
            </a:pPr>
            <a:r>
              <a:rPr lang="el-GR" dirty="0"/>
              <a:t>ΠΡΟΦΥΛΑΚΤΙΚΑ ΣΕ : </a:t>
            </a:r>
          </a:p>
          <a:p>
            <a:pPr marL="0" indent="0">
              <a:buNone/>
            </a:pPr>
            <a:r>
              <a:rPr lang="el-GR" dirty="0"/>
              <a:t>Άνθρακα, Ουδετεροπενία, Μηνιγγίτιδα, Βακτηριακή Περιτονίτιδα, Βακτηραιμία</a:t>
            </a:r>
          </a:p>
          <a:p>
            <a:pPr marL="0" indent="0">
              <a:buNone/>
            </a:pPr>
            <a:r>
              <a:rPr lang="el-GR" dirty="0"/>
              <a:t>ΛΟΙΜΩΞΗ ΑΠΌ </a:t>
            </a:r>
            <a:r>
              <a:rPr lang="en-US" i="1" dirty="0"/>
              <a:t>Helicobacter pylori </a:t>
            </a:r>
            <a:r>
              <a:rPr lang="el-GR" i="1" dirty="0"/>
              <a:t>συγχορήγηση με ομε</a:t>
            </a:r>
            <a:r>
              <a:rPr lang="el-GR" dirty="0"/>
              <a:t>πραζόλη και αμοξυκιλλίνη</a:t>
            </a:r>
          </a:p>
          <a:p>
            <a:pPr marL="0" indent="0">
              <a:buNone/>
            </a:pPr>
            <a:endParaRPr lang="en-US" dirty="0"/>
          </a:p>
        </p:txBody>
      </p:sp>
    </p:spTree>
    <p:extLst>
      <p:ext uri="{BB962C8B-B14F-4D97-AF65-F5344CB8AC3E}">
        <p14:creationId xmlns:p14="http://schemas.microsoft.com/office/powerpoint/2010/main" val="20241891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556BA-DF98-4EED-80A1-FB6845B67D4D}"/>
              </a:ext>
            </a:extLst>
          </p:cNvPr>
          <p:cNvSpPr>
            <a:spLocks noGrp="1"/>
          </p:cNvSpPr>
          <p:nvPr>
            <p:ph type="title"/>
          </p:nvPr>
        </p:nvSpPr>
        <p:spPr>
          <a:xfrm>
            <a:off x="838200" y="0"/>
            <a:ext cx="10515600" cy="1128714"/>
          </a:xfrm>
        </p:spPr>
        <p:txBody>
          <a:bodyPr/>
          <a:lstStyle/>
          <a:p>
            <a:pPr algn="ctr"/>
            <a:r>
              <a:rPr lang="el-GR" dirty="0"/>
              <a:t>ΜΑΚΡΟΛΙΔΕΣ</a:t>
            </a:r>
            <a:endParaRPr lang="en-US" dirty="0"/>
          </a:p>
        </p:txBody>
      </p:sp>
      <p:sp>
        <p:nvSpPr>
          <p:cNvPr id="3" name="Content Placeholder 2">
            <a:extLst>
              <a:ext uri="{FF2B5EF4-FFF2-40B4-BE49-F238E27FC236}">
                <a16:creationId xmlns:a16="http://schemas.microsoft.com/office/drawing/2014/main" id="{E1783F64-4388-4557-97DD-4D180D5189DD}"/>
              </a:ext>
            </a:extLst>
          </p:cNvPr>
          <p:cNvSpPr>
            <a:spLocks noGrp="1"/>
          </p:cNvSpPr>
          <p:nvPr>
            <p:ph idx="1"/>
          </p:nvPr>
        </p:nvSpPr>
        <p:spPr>
          <a:xfrm>
            <a:off x="0" y="808382"/>
            <a:ext cx="12192000" cy="6049617"/>
          </a:xfrm>
        </p:spPr>
        <p:txBody>
          <a:bodyPr/>
          <a:lstStyle/>
          <a:p>
            <a:pPr algn="l"/>
            <a:endParaRPr lang="en-US" sz="1800" b="0" i="0" u="none" strike="noStrike" baseline="0" dirty="0">
              <a:solidFill>
                <a:srgbClr val="000000"/>
              </a:solidFill>
              <a:latin typeface="Comic Sans MS" panose="030F0702030302020204" pitchFamily="66" charset="0"/>
            </a:endParaRPr>
          </a:p>
          <a:p>
            <a:r>
              <a:rPr lang="el-GR" sz="1800" b="1" i="0" u="none" strike="noStrike" baseline="0" dirty="0"/>
              <a:t>Μηχανισμος δράσης </a:t>
            </a:r>
          </a:p>
          <a:p>
            <a:pPr marL="0" indent="0">
              <a:buNone/>
            </a:pPr>
            <a:r>
              <a:rPr lang="el-GR" sz="1800" i="0" u="none" strike="noStrike" baseline="0" dirty="0"/>
              <a:t>Αναστολή πρωτεϊνοσύνθεσης μέσω σύνδεσης με το ριβόσωμα και παρεμπόδισης της μεταφοράς ή/και μετάθεσης πεπτιδίων </a:t>
            </a:r>
            <a:endParaRPr lang="en-US" sz="1800" i="0" u="none" strike="noStrike" baseline="0" dirty="0"/>
          </a:p>
          <a:p>
            <a:r>
              <a:rPr lang="el-GR" sz="1800" b="1" i="0" u="none" strike="noStrike" baseline="0" dirty="0"/>
              <a:t>Δράση κυρίως έναντι Gram(+) βακτηρίων, ιδιαίτερα ενδοκυττάριων </a:t>
            </a:r>
          </a:p>
          <a:p>
            <a:r>
              <a:rPr lang="el-GR" sz="1800" b="1" i="0" u="none" strike="noStrike" baseline="0" dirty="0"/>
              <a:t>Μηχανισμος αντοχής </a:t>
            </a:r>
          </a:p>
          <a:p>
            <a:pPr marL="0" indent="0">
              <a:buNone/>
            </a:pPr>
            <a:r>
              <a:rPr lang="el-GR" sz="1800" i="0" u="none" strike="noStrike" baseline="0" dirty="0"/>
              <a:t>Μεταλλαγή στη θέση σύνδεσης στο ριβόσωμα έτσι ώστε το αντιβιοτικό δεν μπορεί να συνδεθεί </a:t>
            </a:r>
            <a:endParaRPr lang="en-US" dirty="0"/>
          </a:p>
        </p:txBody>
      </p:sp>
    </p:spTree>
    <p:extLst>
      <p:ext uri="{BB962C8B-B14F-4D97-AF65-F5344CB8AC3E}">
        <p14:creationId xmlns:p14="http://schemas.microsoft.com/office/powerpoint/2010/main" val="234560981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0B3A1-854A-47BB-B13B-163517B0625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ΜΑΚΡΟΛΙΔΕΣ</a:t>
            </a:r>
          </a:p>
        </p:txBody>
      </p:sp>
      <p:pic>
        <p:nvPicPr>
          <p:cNvPr id="5" name="Content Placeholder 4">
            <a:extLst>
              <a:ext uri="{FF2B5EF4-FFF2-40B4-BE49-F238E27FC236}">
                <a16:creationId xmlns:a16="http://schemas.microsoft.com/office/drawing/2014/main" id="{B110C065-0AD8-45F6-AEB5-95A2E7019984}"/>
              </a:ext>
            </a:extLst>
          </p:cNvPr>
          <p:cNvPicPr>
            <a:picLocks noGrp="1" noChangeAspect="1"/>
          </p:cNvPicPr>
          <p:nvPr>
            <p:ph idx="1"/>
          </p:nvPr>
        </p:nvPicPr>
        <p:blipFill>
          <a:blip r:embed="rId2"/>
          <a:stretch>
            <a:fillRect/>
          </a:stretch>
        </p:blipFill>
        <p:spPr>
          <a:xfrm>
            <a:off x="4527804" y="0"/>
            <a:ext cx="7664195" cy="6858000"/>
          </a:xfrm>
          <a:prstGeom prst="rect">
            <a:avLst/>
          </a:prstGeom>
        </p:spPr>
      </p:pic>
    </p:spTree>
    <p:extLst>
      <p:ext uri="{BB962C8B-B14F-4D97-AF65-F5344CB8AC3E}">
        <p14:creationId xmlns:p14="http://schemas.microsoft.com/office/powerpoint/2010/main" val="68919402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0EFEE-3498-462E-8413-344FD5805B7A}"/>
              </a:ext>
            </a:extLst>
          </p:cNvPr>
          <p:cNvSpPr>
            <a:spLocks noGrp="1"/>
          </p:cNvSpPr>
          <p:nvPr>
            <p:ph type="title"/>
          </p:nvPr>
        </p:nvSpPr>
        <p:spPr>
          <a:xfrm>
            <a:off x="838200" y="365125"/>
            <a:ext cx="10515600" cy="827571"/>
          </a:xfrm>
        </p:spPr>
        <p:txBody>
          <a:bodyPr/>
          <a:lstStyle/>
          <a:p>
            <a:pPr algn="ctr"/>
            <a:r>
              <a:rPr lang="el-GR" dirty="0"/>
              <a:t>ΜΑΚΡΟΛΙΔΕΣ</a:t>
            </a:r>
            <a:endParaRPr lang="en-US" dirty="0"/>
          </a:p>
        </p:txBody>
      </p:sp>
      <p:sp>
        <p:nvSpPr>
          <p:cNvPr id="3" name="Content Placeholder 2">
            <a:extLst>
              <a:ext uri="{FF2B5EF4-FFF2-40B4-BE49-F238E27FC236}">
                <a16:creationId xmlns:a16="http://schemas.microsoft.com/office/drawing/2014/main" id="{E9CCB6EB-5768-401F-912D-1F8F7FE27281}"/>
              </a:ext>
            </a:extLst>
          </p:cNvPr>
          <p:cNvSpPr>
            <a:spLocks noGrp="1"/>
          </p:cNvSpPr>
          <p:nvPr>
            <p:ph idx="1"/>
          </p:nvPr>
        </p:nvSpPr>
        <p:spPr>
          <a:xfrm>
            <a:off x="0" y="980660"/>
            <a:ext cx="12192000" cy="5877339"/>
          </a:xfrm>
        </p:spPr>
        <p:txBody>
          <a:bodyPr/>
          <a:lstStyle/>
          <a:p>
            <a:pPr marL="0" indent="0">
              <a:buNone/>
            </a:pPr>
            <a:r>
              <a:rPr lang="el-GR" dirty="0"/>
              <a:t>Η Ερυθρομυκίνη χρησιμοποιείται στο δέρμα λόγω της δράσεως σε στρεπτόκοκκους, σταφυλόκοκκους (δυστυχώς οι περισσότεροι είναι σήμερα ανθεκτικοί) και στο </a:t>
            </a:r>
            <a:r>
              <a:rPr lang="en-US" i="1" dirty="0" err="1"/>
              <a:t>cutibacterium</a:t>
            </a:r>
            <a:r>
              <a:rPr lang="en-US" i="1" dirty="0"/>
              <a:t> acnes</a:t>
            </a:r>
          </a:p>
          <a:p>
            <a:pPr marL="0" indent="0">
              <a:buNone/>
            </a:pPr>
            <a:r>
              <a:rPr lang="en-US" dirty="0"/>
              <a:t>H </a:t>
            </a:r>
            <a:r>
              <a:rPr lang="el-GR" dirty="0"/>
              <a:t>αζιθρομυκίνη έχει ευρύτερο αντιμικροβιακό φάσμα και μεγαλύτερη δραστικότητα</a:t>
            </a:r>
          </a:p>
          <a:p>
            <a:pPr marL="0" indent="0">
              <a:buNone/>
            </a:pPr>
            <a:r>
              <a:rPr lang="el-GR" dirty="0"/>
              <a:t>Η ερυθρομυκίνη έχει ατελή απορρόφηση επηρεαζομένη από την τροφή (15-45%).</a:t>
            </a:r>
          </a:p>
          <a:p>
            <a:pPr marL="0" indent="0">
              <a:buNone/>
            </a:pPr>
            <a:r>
              <a:rPr lang="el-GR" dirty="0"/>
              <a:t>Η αζιθρομυκίνη και η κλαρυθρομυκίνη  έχουν καλύτερη απορρόφηση, δεν επηρεάζονται από την τροφή και επιτυγχάνουν ικανές συγκεντρώσεις στο αίμα και τους ιστούς</a:t>
            </a:r>
          </a:p>
          <a:p>
            <a:pPr marL="0" indent="0">
              <a:buNone/>
            </a:pPr>
            <a:r>
              <a:rPr lang="el-GR" dirty="0"/>
              <a:t>Μεταβολίζονται στο ήπαρ (προσοχή σε ηπατική ανεπάρκεια)</a:t>
            </a:r>
          </a:p>
          <a:p>
            <a:pPr marL="0" indent="0">
              <a:buNone/>
            </a:pPr>
            <a:r>
              <a:rPr lang="el-GR" dirty="0"/>
              <a:t>Αζιθρο&gt;Κλαριθρο&gt;Ερυθρο</a:t>
            </a:r>
          </a:p>
          <a:p>
            <a:pPr marL="0" indent="0">
              <a:buNone/>
            </a:pPr>
            <a:r>
              <a:rPr lang="el-GR" dirty="0"/>
              <a:t>Αποτελούν επιλογή σε περίπτωση αλλεργίας στην πενικιλλίνη </a:t>
            </a:r>
            <a:endParaRPr lang="en-US" dirty="0"/>
          </a:p>
        </p:txBody>
      </p:sp>
    </p:spTree>
    <p:extLst>
      <p:ext uri="{BB962C8B-B14F-4D97-AF65-F5344CB8AC3E}">
        <p14:creationId xmlns:p14="http://schemas.microsoft.com/office/powerpoint/2010/main" val="404555622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56C3-7EE3-4F61-85C4-F890F480EC81}"/>
              </a:ext>
            </a:extLst>
          </p:cNvPr>
          <p:cNvSpPr>
            <a:spLocks noGrp="1"/>
          </p:cNvSpPr>
          <p:nvPr>
            <p:ph type="title"/>
          </p:nvPr>
        </p:nvSpPr>
        <p:spPr>
          <a:xfrm>
            <a:off x="838200" y="2"/>
            <a:ext cx="10515600" cy="808382"/>
          </a:xfrm>
        </p:spPr>
        <p:txBody>
          <a:bodyPr>
            <a:normAutofit/>
          </a:bodyPr>
          <a:lstStyle/>
          <a:p>
            <a:pPr algn="ctr"/>
            <a:r>
              <a:rPr lang="el-GR" dirty="0"/>
              <a:t>ΑΝΕΠΙΘΥΜΗΤΕΣ ΕΝΕΡΓΕΙΕΣ</a:t>
            </a:r>
            <a:endParaRPr lang="en-US" dirty="0"/>
          </a:p>
        </p:txBody>
      </p:sp>
      <p:sp>
        <p:nvSpPr>
          <p:cNvPr id="3" name="Content Placeholder 2">
            <a:extLst>
              <a:ext uri="{FF2B5EF4-FFF2-40B4-BE49-F238E27FC236}">
                <a16:creationId xmlns:a16="http://schemas.microsoft.com/office/drawing/2014/main" id="{76669094-C968-43F3-9662-DC2A7C593EF3}"/>
              </a:ext>
            </a:extLst>
          </p:cNvPr>
          <p:cNvSpPr>
            <a:spLocks noGrp="1"/>
          </p:cNvSpPr>
          <p:nvPr>
            <p:ph idx="1"/>
          </p:nvPr>
        </p:nvSpPr>
        <p:spPr>
          <a:xfrm>
            <a:off x="0" y="808384"/>
            <a:ext cx="12192000" cy="6049614"/>
          </a:xfrm>
        </p:spPr>
        <p:txBody>
          <a:bodyPr/>
          <a:lstStyle/>
          <a:p>
            <a:r>
              <a:rPr lang="el-GR" dirty="0"/>
              <a:t>ΓΑΣΤΡΕΝΤΕΡΙΚΕΣ ΔΙΑΤΑΡΑΧΕΣ (33%)</a:t>
            </a:r>
          </a:p>
          <a:p>
            <a:r>
              <a:rPr lang="el-GR" dirty="0"/>
              <a:t>ΗΠΑΤΟΤΟΞΙΚΟΤΗΤΑ</a:t>
            </a:r>
          </a:p>
          <a:p>
            <a:r>
              <a:rPr lang="el-GR" dirty="0"/>
              <a:t>ΩΤΟΤΟΞΙΚΟΤΗΤΑ</a:t>
            </a:r>
          </a:p>
          <a:p>
            <a:r>
              <a:rPr lang="el-GR" dirty="0"/>
              <a:t>ΣΠΑΝΙΕΣ ΟΙ ΑΛΛΕΡΓΙΚΕΣ ΑΝΤΙΔΡΑΣΕΙΣ</a:t>
            </a:r>
            <a:endParaRPr lang="en-US" dirty="0"/>
          </a:p>
        </p:txBody>
      </p:sp>
    </p:spTree>
    <p:extLst>
      <p:ext uri="{BB962C8B-B14F-4D97-AF65-F5344CB8AC3E}">
        <p14:creationId xmlns:p14="http://schemas.microsoft.com/office/powerpoint/2010/main" val="24968238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98168-5D85-495F-9BCE-CF8430AE199C}"/>
              </a:ext>
            </a:extLst>
          </p:cNvPr>
          <p:cNvSpPr>
            <a:spLocks noGrp="1"/>
          </p:cNvSpPr>
          <p:nvPr>
            <p:ph type="title"/>
          </p:nvPr>
        </p:nvSpPr>
        <p:spPr>
          <a:xfrm>
            <a:off x="838200" y="1"/>
            <a:ext cx="10515600" cy="914400"/>
          </a:xfrm>
        </p:spPr>
        <p:txBody>
          <a:bodyPr>
            <a:normAutofit/>
          </a:bodyPr>
          <a:lstStyle/>
          <a:p>
            <a:pPr algn="ctr"/>
            <a:r>
              <a:rPr lang="el-GR" dirty="0"/>
              <a:t>ΑΛΛΗΛΕΠΙΔΡΑΣΕΙΣ</a:t>
            </a:r>
            <a:endParaRPr lang="en-US" dirty="0"/>
          </a:p>
        </p:txBody>
      </p:sp>
      <p:sp>
        <p:nvSpPr>
          <p:cNvPr id="3" name="Content Placeholder 2">
            <a:extLst>
              <a:ext uri="{FF2B5EF4-FFF2-40B4-BE49-F238E27FC236}">
                <a16:creationId xmlns:a16="http://schemas.microsoft.com/office/drawing/2014/main" id="{9D9B55B3-0F19-4E11-B335-4FF2FF92B8B0}"/>
              </a:ext>
            </a:extLst>
          </p:cNvPr>
          <p:cNvSpPr>
            <a:spLocks noGrp="1"/>
          </p:cNvSpPr>
          <p:nvPr>
            <p:ph idx="1"/>
          </p:nvPr>
        </p:nvSpPr>
        <p:spPr>
          <a:xfrm>
            <a:off x="0" y="503582"/>
            <a:ext cx="12192000" cy="6354417"/>
          </a:xfrm>
        </p:spPr>
        <p:txBody>
          <a:bodyPr>
            <a:normAutofit/>
          </a:bodyPr>
          <a:lstStyle/>
          <a:p>
            <a:r>
              <a:rPr lang="el-GR" sz="1800" dirty="0">
                <a:solidFill>
                  <a:srgbClr val="000000"/>
                </a:solidFill>
                <a:latin typeface="Arial" panose="020B0604020202020204" pitchFamily="34" charset="0"/>
              </a:rPr>
              <a:t>Στατίνες</a:t>
            </a:r>
          </a:p>
          <a:p>
            <a:r>
              <a:rPr lang="el-GR" sz="1800" i="0" u="none" strike="noStrike" baseline="0" dirty="0">
                <a:solidFill>
                  <a:srgbClr val="000000"/>
                </a:solidFill>
                <a:latin typeface="Arial" panose="020B0604020202020204" pitchFamily="34" charset="0"/>
              </a:rPr>
              <a:t>Θεοφυλλίνη</a:t>
            </a:r>
          </a:p>
          <a:p>
            <a:r>
              <a:rPr lang="el-GR" sz="1800" dirty="0">
                <a:solidFill>
                  <a:srgbClr val="000000"/>
                </a:solidFill>
                <a:latin typeface="Arial" panose="020B0604020202020204" pitchFamily="34" charset="0"/>
              </a:rPr>
              <a:t>Κυκλοσπορίνη</a:t>
            </a:r>
          </a:p>
          <a:p>
            <a:r>
              <a:rPr lang="el-GR" sz="1800" b="0" i="0" u="none" strike="noStrike" baseline="0" dirty="0">
                <a:solidFill>
                  <a:srgbClr val="000000"/>
                </a:solidFill>
                <a:latin typeface="Arial" panose="020B0604020202020204" pitchFamily="34" charset="0"/>
              </a:rPr>
              <a:t>Τακρόλιμους</a:t>
            </a:r>
          </a:p>
          <a:p>
            <a:r>
              <a:rPr lang="el-GR" sz="1800" b="0" i="0" u="none" strike="noStrike" baseline="0" dirty="0">
                <a:solidFill>
                  <a:srgbClr val="000000"/>
                </a:solidFill>
                <a:latin typeface="Arial" panose="020B0604020202020204" pitchFamily="34" charset="0"/>
              </a:rPr>
              <a:t>Βαρφαρίνη</a:t>
            </a:r>
          </a:p>
          <a:p>
            <a:r>
              <a:rPr lang="el-GR" sz="1800" b="0" i="0" u="none" strike="noStrike" baseline="0" dirty="0">
                <a:solidFill>
                  <a:srgbClr val="000000"/>
                </a:solidFill>
                <a:latin typeface="Arial" panose="020B0604020202020204" pitchFamily="34" charset="0"/>
              </a:rPr>
              <a:t>Διγοξίνη</a:t>
            </a:r>
          </a:p>
          <a:p>
            <a:r>
              <a:rPr lang="el-GR" sz="1800" b="0" i="0" u="none" strike="noStrike" baseline="0" dirty="0">
                <a:solidFill>
                  <a:srgbClr val="000000"/>
                </a:solidFill>
                <a:latin typeface="Arial" panose="020B0604020202020204" pitchFamily="34" charset="0"/>
              </a:rPr>
              <a:t>Κολχικίνη</a:t>
            </a:r>
          </a:p>
          <a:p>
            <a:r>
              <a:rPr lang="el-GR" sz="1800" dirty="0">
                <a:solidFill>
                  <a:srgbClr val="000000"/>
                </a:solidFill>
                <a:latin typeface="Arial" panose="020B0604020202020204" pitchFamily="34" charset="0"/>
              </a:rPr>
              <a:t>Σιμετιδίνη</a:t>
            </a:r>
            <a:endParaRPr lang="en-US" sz="1800" b="0" i="0" u="none" strike="noStrike" baseline="0" dirty="0">
              <a:solidFill>
                <a:srgbClr val="000000"/>
              </a:solidFill>
              <a:latin typeface="Arial" panose="020B0604020202020204" pitchFamily="34" charset="0"/>
            </a:endParaRPr>
          </a:p>
          <a:p>
            <a:endParaRPr lang="el-GR" dirty="0"/>
          </a:p>
          <a:p>
            <a:endParaRPr lang="el-GR" dirty="0"/>
          </a:p>
          <a:p>
            <a:pPr marL="0" indent="0">
              <a:buNone/>
            </a:pPr>
            <a:r>
              <a:rPr lang="el-GR" dirty="0"/>
              <a:t>Η Αζιθρομυκίνη φαίνεται να έχει τις λιγότερες</a:t>
            </a:r>
            <a:endParaRPr lang="en-US" dirty="0"/>
          </a:p>
        </p:txBody>
      </p:sp>
    </p:spTree>
    <p:extLst>
      <p:ext uri="{BB962C8B-B14F-4D97-AF65-F5344CB8AC3E}">
        <p14:creationId xmlns:p14="http://schemas.microsoft.com/office/powerpoint/2010/main" val="8544253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A781-D804-4213-9A7A-3359E203EB14}"/>
              </a:ext>
            </a:extLst>
          </p:cNvPr>
          <p:cNvSpPr>
            <a:spLocks noGrp="1"/>
          </p:cNvSpPr>
          <p:nvPr>
            <p:ph type="title"/>
          </p:nvPr>
        </p:nvSpPr>
        <p:spPr>
          <a:xfrm>
            <a:off x="838200" y="198783"/>
            <a:ext cx="10515600" cy="1086679"/>
          </a:xfrm>
        </p:spPr>
        <p:txBody>
          <a:bodyPr/>
          <a:lstStyle/>
          <a:p>
            <a:pPr algn="ctr"/>
            <a:r>
              <a:rPr lang="el-GR" b="1" dirty="0"/>
              <a:t>ΑΜΙΝΟΓΛΥΚΟΣΙΔΕΣ</a:t>
            </a:r>
            <a:endParaRPr lang="en-US" b="1" dirty="0"/>
          </a:p>
        </p:txBody>
      </p:sp>
      <p:pic>
        <p:nvPicPr>
          <p:cNvPr id="5" name="Content Placeholder 4">
            <a:extLst>
              <a:ext uri="{FF2B5EF4-FFF2-40B4-BE49-F238E27FC236}">
                <a16:creationId xmlns:a16="http://schemas.microsoft.com/office/drawing/2014/main" id="{1A9EEA03-F163-4DC9-B564-CB40E3BDA5B8}"/>
              </a:ext>
            </a:extLst>
          </p:cNvPr>
          <p:cNvPicPr>
            <a:picLocks noGrp="1" noChangeAspect="1"/>
          </p:cNvPicPr>
          <p:nvPr>
            <p:ph idx="1"/>
          </p:nvPr>
        </p:nvPicPr>
        <p:blipFill>
          <a:blip r:embed="rId2"/>
          <a:stretch>
            <a:fillRect/>
          </a:stretch>
        </p:blipFill>
        <p:spPr>
          <a:xfrm>
            <a:off x="9012690" y="2188369"/>
            <a:ext cx="2874510" cy="2914650"/>
          </a:xfrm>
        </p:spPr>
      </p:pic>
      <p:sp>
        <p:nvSpPr>
          <p:cNvPr id="7" name="TextBox 6">
            <a:extLst>
              <a:ext uri="{FF2B5EF4-FFF2-40B4-BE49-F238E27FC236}">
                <a16:creationId xmlns:a16="http://schemas.microsoft.com/office/drawing/2014/main" id="{CE7D53CD-FA00-4476-A735-3AEDD339EA4B}"/>
              </a:ext>
            </a:extLst>
          </p:cNvPr>
          <p:cNvSpPr txBox="1"/>
          <p:nvPr/>
        </p:nvSpPr>
        <p:spPr>
          <a:xfrm>
            <a:off x="838200" y="1097550"/>
            <a:ext cx="6093618" cy="5262979"/>
          </a:xfrm>
          <a:prstGeom prst="rect">
            <a:avLst/>
          </a:prstGeom>
          <a:noFill/>
        </p:spPr>
        <p:txBody>
          <a:bodyPr wrap="square">
            <a:spAutoFit/>
          </a:bodyPr>
          <a:lstStyle/>
          <a:p>
            <a:pPr algn="l"/>
            <a:endParaRPr lang="en-US" sz="2800" b="0" i="0" u="none" strike="noStrike" baseline="0" dirty="0"/>
          </a:p>
          <a:p>
            <a:r>
              <a:rPr lang="el-GR" sz="2800" b="1" i="0" u="none" strike="noStrike" baseline="0" dirty="0"/>
              <a:t>Όσα αντιβιοτικά έχουν μια αμινοκυκλιτόλη ενωμένη με αμινοσάκχαρα </a:t>
            </a:r>
            <a:endParaRPr lang="el-GR" sz="2800" b="0" i="0" u="none" strike="noStrike" baseline="0" dirty="0"/>
          </a:p>
          <a:p>
            <a:r>
              <a:rPr lang="el-GR" sz="2800" b="0" i="0" u="none" strike="noStrike" baseline="0" dirty="0"/>
              <a:t>Γενταμικίνη, στρεπτομυκίνη, νετιλμικίνη, αμικασίνη </a:t>
            </a:r>
          </a:p>
          <a:p>
            <a:pPr algn="l"/>
            <a:endParaRPr lang="en-US" sz="2800" b="0" i="0" u="none" strike="noStrike" baseline="0" dirty="0"/>
          </a:p>
          <a:p>
            <a:r>
              <a:rPr lang="el-GR" sz="2800" b="1" i="0" u="none" strike="noStrike" baseline="0" dirty="0"/>
              <a:t>Μηχανισμός δράσης </a:t>
            </a:r>
            <a:endParaRPr lang="el-GR" sz="2800" b="0" i="0" u="none" strike="noStrike" baseline="0" dirty="0"/>
          </a:p>
          <a:p>
            <a:r>
              <a:rPr lang="el-GR" sz="2800" b="0" i="0" u="none" strike="noStrike" baseline="0" dirty="0"/>
              <a:t>Ένωση του αντιβιοτικού με το ριβόσωμα </a:t>
            </a:r>
          </a:p>
          <a:p>
            <a:r>
              <a:rPr lang="el-GR" sz="2800" b="0" i="0" u="none" strike="noStrike" baseline="0" dirty="0"/>
              <a:t>Λανθασμένη ανάγνωση του γενετικού κώδικα </a:t>
            </a:r>
          </a:p>
          <a:p>
            <a:r>
              <a:rPr lang="el-GR" sz="2800" b="0" i="0" u="none" strike="noStrike" baseline="0" dirty="0"/>
              <a:t>Παραγωγή μη λειτουργικών πρωτεϊνών </a:t>
            </a:r>
            <a:endParaRPr lang="en-US" sz="2800" dirty="0"/>
          </a:p>
        </p:txBody>
      </p:sp>
    </p:spTree>
    <p:extLst>
      <p:ext uri="{BB962C8B-B14F-4D97-AF65-F5344CB8AC3E}">
        <p14:creationId xmlns:p14="http://schemas.microsoft.com/office/powerpoint/2010/main" val="34306568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6DA4-72E6-46D6-ACD2-4AB01849F231}"/>
              </a:ext>
            </a:extLst>
          </p:cNvPr>
          <p:cNvSpPr>
            <a:spLocks noGrp="1"/>
          </p:cNvSpPr>
          <p:nvPr>
            <p:ph type="title"/>
          </p:nvPr>
        </p:nvSpPr>
        <p:spPr/>
        <p:txBody>
          <a:bodyPr/>
          <a:lstStyle/>
          <a:p>
            <a:pPr algn="ctr"/>
            <a:r>
              <a:rPr lang="el-GR" dirty="0"/>
              <a:t>ΑΜΙΝΟΓΛΥΚΟΣΙΔΕΣ - ΙΣΤΟΡΙΚΟ</a:t>
            </a:r>
            <a:endParaRPr lang="en-US" dirty="0"/>
          </a:p>
        </p:txBody>
      </p:sp>
      <p:sp>
        <p:nvSpPr>
          <p:cNvPr id="3" name="Content Placeholder 2">
            <a:extLst>
              <a:ext uri="{FF2B5EF4-FFF2-40B4-BE49-F238E27FC236}">
                <a16:creationId xmlns:a16="http://schemas.microsoft.com/office/drawing/2014/main" id="{1B915D50-CEC4-4425-8367-73698284E476}"/>
              </a:ext>
            </a:extLst>
          </p:cNvPr>
          <p:cNvSpPr>
            <a:spLocks noGrp="1"/>
          </p:cNvSpPr>
          <p:nvPr>
            <p:ph idx="1"/>
          </p:nvPr>
        </p:nvSpPr>
        <p:spPr/>
        <p:txBody>
          <a:bodyPr>
            <a:normAutofit/>
          </a:bodyPr>
          <a:lstStyle/>
          <a:p>
            <a:pPr algn="l"/>
            <a:r>
              <a:rPr lang="el-GR" b="0" i="0" u="none" strike="noStrike" baseline="0" dirty="0"/>
              <a:t>Πρώτη αμινογλυκοσίδη στην θεραπευτική  Στρεπτομυκίνη (1944)</a:t>
            </a:r>
          </a:p>
          <a:p>
            <a:pPr marL="0" indent="0" algn="l">
              <a:buNone/>
            </a:pPr>
            <a:r>
              <a:rPr lang="en-US" b="0" i="0" u="none" strike="noStrike" baseline="0" dirty="0"/>
              <a:t>(Streptomyces griseus)</a:t>
            </a:r>
          </a:p>
          <a:p>
            <a:pPr algn="l"/>
            <a:r>
              <a:rPr lang="el-GR" b="0" i="0" u="none" strike="noStrike" baseline="0" dirty="0"/>
              <a:t>Στην συνέχεια Νεομυκίνη (1949), καναμυκίνη (1957)</a:t>
            </a:r>
          </a:p>
          <a:p>
            <a:pPr algn="l"/>
            <a:r>
              <a:rPr lang="el-GR" b="0" i="0" u="none" strike="noStrike" baseline="0" dirty="0"/>
              <a:t>Δεκαετία 1960 λοιπές αμινογλυκοσίδες που χρησιμοποιούνται σήμερα</a:t>
            </a:r>
            <a:endParaRPr lang="en-US" dirty="0"/>
          </a:p>
        </p:txBody>
      </p:sp>
    </p:spTree>
    <p:extLst>
      <p:ext uri="{BB962C8B-B14F-4D97-AF65-F5344CB8AC3E}">
        <p14:creationId xmlns:p14="http://schemas.microsoft.com/office/powerpoint/2010/main" val="339428197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normAutofit/>
          </a:bodyPr>
          <a:lstStyle/>
          <a:p>
            <a:pPr algn="ctr"/>
            <a:r>
              <a:rPr lang="el-GR" altLang="el-GR" b="1" dirty="0">
                <a:latin typeface="Calibri" pitchFamily="34" charset="0"/>
              </a:rPr>
              <a:t> Αμινογλυκοσίδες </a:t>
            </a:r>
            <a:endParaRPr lang="en-US" altLang="el-GR" sz="3200" dirty="0">
              <a:latin typeface="Calibri" pitchFamily="34" charset="0"/>
            </a:endParaRPr>
          </a:p>
        </p:txBody>
      </p:sp>
      <p:sp>
        <p:nvSpPr>
          <p:cNvPr id="47107" name="2 - Θέση περιεχομένου"/>
          <p:cNvSpPr>
            <a:spLocks noGrp="1"/>
          </p:cNvSpPr>
          <p:nvPr>
            <p:ph idx="1"/>
          </p:nvPr>
        </p:nvSpPr>
        <p:spPr/>
        <p:txBody>
          <a:bodyPr>
            <a:normAutofit lnSpcReduction="10000"/>
          </a:bodyPr>
          <a:lstStyle/>
          <a:p>
            <a:pPr eaLnBrk="1" hangingPunct="1"/>
            <a:r>
              <a:rPr lang="el-GR" altLang="el-GR" dirty="0">
                <a:latin typeface="Calibri" pitchFamily="34" charset="0"/>
              </a:rPr>
              <a:t>Προκαλούν σύνδεση λανθασμένου </a:t>
            </a:r>
            <a:r>
              <a:rPr lang="en-US" altLang="el-GR" dirty="0">
                <a:latin typeface="Calibri" pitchFamily="34" charset="0"/>
              </a:rPr>
              <a:t>t</a:t>
            </a:r>
            <a:r>
              <a:rPr lang="el-GR" altLang="el-GR" dirty="0">
                <a:latin typeface="Calibri" pitchFamily="34" charset="0"/>
              </a:rPr>
              <a:t>-</a:t>
            </a:r>
            <a:r>
              <a:rPr lang="en-US" altLang="el-GR" dirty="0">
                <a:latin typeface="Calibri" pitchFamily="34" charset="0"/>
              </a:rPr>
              <a:t>RNA</a:t>
            </a:r>
            <a:r>
              <a:rPr lang="el-GR" altLang="el-GR" dirty="0">
                <a:latin typeface="Calibri" pitchFamily="34" charset="0"/>
              </a:rPr>
              <a:t>-ΑΑ και έτσι οδηγούν σε σύνθεση λανθασμένων πρωτεϊνών.</a:t>
            </a:r>
          </a:p>
          <a:p>
            <a:pPr eaLnBrk="1" hangingPunct="1"/>
            <a:r>
              <a:rPr lang="el-GR" altLang="el-GR" b="1" dirty="0">
                <a:latin typeface="Calibri" pitchFamily="34" charset="0"/>
              </a:rPr>
              <a:t>Είναι βακτηριοκτόνες </a:t>
            </a:r>
            <a:endParaRPr lang="el-GR" altLang="el-GR" dirty="0">
              <a:latin typeface="Calibri" pitchFamily="34" charset="0"/>
            </a:endParaRPr>
          </a:p>
          <a:p>
            <a:pPr marL="0" indent="0" algn="l">
              <a:buNone/>
            </a:pPr>
            <a:r>
              <a:rPr lang="el-GR" b="0" i="0" u="none" strike="noStrike" baseline="0" dirty="0"/>
              <a:t>   Ο θάνατος του βακτηριακού κυττάρου πιθανά οφείλεται στην</a:t>
            </a:r>
          </a:p>
          <a:p>
            <a:pPr marL="0" indent="0" algn="l">
              <a:buNone/>
            </a:pPr>
            <a:r>
              <a:rPr lang="el-GR" b="0" i="0" u="none" strike="noStrike" baseline="0" dirty="0"/>
              <a:t>   απώλεια ελέγχου της διαπερατότητας της κυτταρικής μεμβράνης</a:t>
            </a:r>
            <a:endParaRPr lang="el-GR" altLang="el-GR" dirty="0"/>
          </a:p>
          <a:p>
            <a:pPr eaLnBrk="1" hangingPunct="1"/>
            <a:r>
              <a:rPr lang="el-GR" altLang="el-GR" dirty="0">
                <a:latin typeface="Calibri" pitchFamily="34" charset="0"/>
              </a:rPr>
              <a:t>Συνήθως επιδρούν σε </a:t>
            </a:r>
            <a:r>
              <a:rPr lang="en-US" altLang="el-GR" dirty="0">
                <a:latin typeface="Calibri" pitchFamily="34" charset="0"/>
              </a:rPr>
              <a:t>Gram </a:t>
            </a:r>
            <a:r>
              <a:rPr lang="el-GR" altLang="el-GR" dirty="0">
                <a:latin typeface="Calibri" pitchFamily="34" charset="0"/>
              </a:rPr>
              <a:t>αρνητικά βακτηρίδια.</a:t>
            </a:r>
          </a:p>
          <a:p>
            <a:pPr eaLnBrk="1" hangingPunct="1"/>
            <a:r>
              <a:rPr lang="el-GR" altLang="el-GR" b="1" dirty="0">
                <a:latin typeface="Calibri" pitchFamily="34" charset="0"/>
              </a:rPr>
              <a:t>Η στρεπτομυκίνη και η καναμυκίνη </a:t>
            </a:r>
            <a:r>
              <a:rPr lang="el-GR" altLang="el-GR" dirty="0">
                <a:latin typeface="Calibri" pitchFamily="34" charset="0"/>
              </a:rPr>
              <a:t>χρησιμοποιούνται κύρια στην θεραπεία της φυματίωσης.</a:t>
            </a:r>
          </a:p>
          <a:p>
            <a:pPr eaLnBrk="1" hangingPunct="1"/>
            <a:r>
              <a:rPr lang="el-GR" altLang="el-GR" dirty="0">
                <a:latin typeface="Calibri" pitchFamily="34" charset="0"/>
              </a:rPr>
              <a:t>Εγγράφεται – </a:t>
            </a:r>
            <a:r>
              <a:rPr lang="en-US" altLang="el-GR" dirty="0">
                <a:latin typeface="Calibri" pitchFamily="34" charset="0"/>
              </a:rPr>
              <a:t>mycin</a:t>
            </a:r>
            <a:r>
              <a:rPr lang="el-GR" altLang="el-GR" dirty="0">
                <a:latin typeface="Calibri" pitchFamily="34" charset="0"/>
              </a:rPr>
              <a:t> όταν προέρχεται από είδη στρεπτομύκητα και – </a:t>
            </a:r>
            <a:r>
              <a:rPr lang="en-US" altLang="el-GR" dirty="0">
                <a:latin typeface="Calibri" pitchFamily="34" charset="0"/>
              </a:rPr>
              <a:t>micin </a:t>
            </a:r>
            <a:r>
              <a:rPr lang="el-GR" altLang="el-GR" dirty="0">
                <a:latin typeface="Calibri" pitchFamily="34" charset="0"/>
              </a:rPr>
              <a:t>όταν προέρχεται από είδη μικροσπόρων.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198</a:t>
            </a:fld>
            <a:endParaRPr lang="el-GR" dirty="0">
              <a:solidFill>
                <a:prstClr val="black"/>
              </a:solidFill>
            </a:endParaRPr>
          </a:p>
        </p:txBody>
      </p:sp>
    </p:spTree>
    <p:extLst>
      <p:ext uri="{BB962C8B-B14F-4D97-AF65-F5344CB8AC3E}">
        <p14:creationId xmlns:p14="http://schemas.microsoft.com/office/powerpoint/2010/main" val="41518081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p:cNvSpPr>
            <a:spLocks noGrp="1"/>
          </p:cNvSpPr>
          <p:nvPr>
            <p:ph type="title"/>
          </p:nvPr>
        </p:nvSpPr>
        <p:spPr/>
        <p:txBody>
          <a:bodyPr>
            <a:normAutofit/>
          </a:bodyPr>
          <a:lstStyle/>
          <a:p>
            <a:r>
              <a:rPr lang="el-GR" altLang="el-GR" dirty="0">
                <a:solidFill>
                  <a:srgbClr val="002060"/>
                </a:solidFill>
                <a:latin typeface="Calibri" pitchFamily="34" charset="0"/>
              </a:rPr>
              <a:t>				</a:t>
            </a:r>
            <a:r>
              <a:rPr lang="el-GR" altLang="el-GR" dirty="0">
                <a:latin typeface="Calibri" pitchFamily="34" charset="0"/>
              </a:rPr>
              <a:t>Αμινογλυκοσίδες </a:t>
            </a:r>
            <a:endParaRPr lang="en-US" altLang="el-GR" dirty="0"/>
          </a:p>
        </p:txBody>
      </p:sp>
      <p:sp>
        <p:nvSpPr>
          <p:cNvPr id="48131" name="2 - Θέση περιεχομένου"/>
          <p:cNvSpPr>
            <a:spLocks noGrp="1"/>
          </p:cNvSpPr>
          <p:nvPr>
            <p:ph idx="1"/>
          </p:nvPr>
        </p:nvSpPr>
        <p:spPr>
          <a:xfrm>
            <a:off x="0" y="1192696"/>
            <a:ext cx="12192000" cy="5665303"/>
          </a:xfrm>
        </p:spPr>
        <p:txBody>
          <a:bodyPr>
            <a:normAutofit lnSpcReduction="10000"/>
          </a:bodyPr>
          <a:lstStyle/>
          <a:p>
            <a:pPr eaLnBrk="1" hangingPunct="1"/>
            <a:r>
              <a:rPr lang="el-GR" altLang="el-GR" dirty="0">
                <a:latin typeface="Calibri" pitchFamily="34" charset="0"/>
              </a:rPr>
              <a:t>Σαν ουσίες, οι αμινογλυκοσίδες περιέχουν στο μόριό τους πολλά υδροξύλια και αμινομάδες που δεσμεύουν πρωτόνια.  Είναι πολικές ουσίες, δεν διαπερνούν τις μεμβράνες, δεν απορροφώνται καλά από το έντερο.</a:t>
            </a:r>
          </a:p>
          <a:p>
            <a:pPr eaLnBrk="1" hangingPunct="1"/>
            <a:r>
              <a:rPr lang="el-GR" altLang="el-GR" b="1" dirty="0">
                <a:latin typeface="Calibri" pitchFamily="34" charset="0"/>
              </a:rPr>
              <a:t>Η νεομυκίνη και η παρομομυκίνη δίδονται από του στόματος για προεγχειρητική προετοιμασία του εντέρου.</a:t>
            </a:r>
          </a:p>
          <a:p>
            <a:pPr eaLnBrk="1" hangingPunct="1"/>
            <a:r>
              <a:rPr lang="el-GR" altLang="el-GR" dirty="0">
                <a:latin typeface="Calibri" pitchFamily="34" charset="0"/>
              </a:rPr>
              <a:t>Σε σοβαρές λοιμώξεις δίδονται ενέσιμες (γενταμικίνη, τομπραμυκίνη, αμικασίνη, νετιλμισίνη, σισομυκίνη).  Δυνατόν να προκαλέσουν νεφροτοξικότητα και ωτοτοξικότητα.</a:t>
            </a:r>
          </a:p>
          <a:p>
            <a:r>
              <a:rPr lang="el-GR" b="1" dirty="0">
                <a:latin typeface="Calibri" pitchFamily="34" charset="0"/>
              </a:rPr>
              <a:t>Μηχανισμός αντοχής </a:t>
            </a:r>
          </a:p>
          <a:p>
            <a:pPr marL="0" indent="0">
              <a:buNone/>
            </a:pPr>
            <a:r>
              <a:rPr lang="el-GR" dirty="0">
                <a:latin typeface="Calibri" pitchFamily="34" charset="0"/>
              </a:rPr>
              <a:t>  Μεταλλαγή στη θέση σύνδεσης στο ριβόσωμα έτσι ώστε το αντιβιοτικό δεν   </a:t>
            </a:r>
          </a:p>
          <a:p>
            <a:pPr marL="0" indent="0">
              <a:buNone/>
            </a:pPr>
            <a:r>
              <a:rPr lang="el-GR" dirty="0">
                <a:latin typeface="Calibri" pitchFamily="34" charset="0"/>
              </a:rPr>
              <a:t>  μπορεί να συνδεθεί </a:t>
            </a:r>
          </a:p>
          <a:p>
            <a:pPr marL="0" indent="0">
              <a:buNone/>
            </a:pPr>
            <a:r>
              <a:rPr lang="el-GR" dirty="0">
                <a:latin typeface="Calibri" pitchFamily="34" charset="0"/>
              </a:rPr>
              <a:t> Παραγωγή τροποποιητικών ενζύμων που καταστρέφουν το αντιβιοτικό  </a:t>
            </a:r>
          </a:p>
          <a:p>
            <a:pPr marL="0" indent="0">
              <a:buNone/>
            </a:pPr>
            <a:r>
              <a:rPr lang="el-GR" dirty="0">
                <a:latin typeface="Calibri" pitchFamily="34" charset="0"/>
              </a:rPr>
              <a:t>  Αμινογλυκοσίδες </a:t>
            </a:r>
            <a:endParaRPr lang="el-GR" altLang="el-GR" dirty="0">
              <a:latin typeface="Calibri" pitchFamily="34" charset="0"/>
            </a:endParaRPr>
          </a:p>
          <a:p>
            <a:pPr eaLnBrk="1" hangingPunct="1"/>
            <a:endParaRPr lang="el-GR" altLang="el-GR" b="1" dirty="0">
              <a:solidFill>
                <a:srgbClr val="002060"/>
              </a:solidFill>
              <a:latin typeface="Calibri" pitchFamily="34"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199</a:t>
            </a:fld>
            <a:endParaRPr lang="el-GR" dirty="0">
              <a:solidFill>
                <a:prstClr val="black"/>
              </a:solidFill>
            </a:endParaRPr>
          </a:p>
        </p:txBody>
      </p:sp>
    </p:spTree>
    <p:extLst>
      <p:ext uri="{BB962C8B-B14F-4D97-AF65-F5344CB8AC3E}">
        <p14:creationId xmlns:p14="http://schemas.microsoft.com/office/powerpoint/2010/main" val="278082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400" b="1" dirty="0"/>
              <a:t>ΔΡΑΣΗ – ΤΟΞΙΚΟΤΗΤΑ ΦΑΡΜΑΚΩΝ ΚΑΙ ΚΑΛΛΥΝΤΙΚΩΝ ΣΤΟ ΔΕΡΜΑ</a:t>
            </a:r>
          </a:p>
        </p:txBody>
      </p:sp>
      <p:sp>
        <p:nvSpPr>
          <p:cNvPr id="3" name="2 - Θέση περιεχομένου"/>
          <p:cNvSpPr>
            <a:spLocks noGrp="1"/>
          </p:cNvSpPr>
          <p:nvPr>
            <p:ph idx="1"/>
          </p:nvPr>
        </p:nvSpPr>
        <p:spPr>
          <a:xfrm>
            <a:off x="1524000" y="1268760"/>
            <a:ext cx="9144000" cy="5589240"/>
          </a:xfrm>
        </p:spPr>
        <p:txBody>
          <a:bodyPr>
            <a:normAutofit/>
          </a:bodyPr>
          <a:lstStyle/>
          <a:p>
            <a:pPr algn="ctr">
              <a:buNone/>
            </a:pPr>
            <a:r>
              <a:rPr lang="el-GR" b="1" dirty="0"/>
              <a:t>ΟΡΙΣΜΟΙ</a:t>
            </a:r>
          </a:p>
          <a:p>
            <a:pPr>
              <a:buNone/>
            </a:pPr>
            <a:r>
              <a:rPr lang="el-GR" b="1" dirty="0"/>
              <a:t>Δράση = ΘΕΡΑΠΕΙΑ</a:t>
            </a:r>
            <a:r>
              <a:rPr lang="en-US" b="1" dirty="0"/>
              <a:t> </a:t>
            </a:r>
            <a:endParaRPr lang="el-GR" b="1" dirty="0"/>
          </a:p>
          <a:p>
            <a:pPr>
              <a:buNone/>
            </a:pPr>
            <a:r>
              <a:rPr lang="el-GR" b="1" dirty="0"/>
              <a:t>Τοξικότητα</a:t>
            </a:r>
          </a:p>
          <a:p>
            <a:pPr>
              <a:buNone/>
            </a:pPr>
            <a:r>
              <a:rPr lang="el-GR" b="1" dirty="0"/>
              <a:t>Τοπικά Φάρμακα</a:t>
            </a:r>
          </a:p>
          <a:p>
            <a:pPr>
              <a:buNone/>
            </a:pPr>
            <a:r>
              <a:rPr lang="el-GR" b="1" dirty="0"/>
              <a:t>Συστηματικά Φάρμακα</a:t>
            </a:r>
          </a:p>
          <a:p>
            <a:pPr>
              <a:buNone/>
            </a:pPr>
            <a:r>
              <a:rPr lang="el-GR" b="1" dirty="0"/>
              <a:t>Καλλυντικά</a:t>
            </a:r>
          </a:p>
          <a:p>
            <a:pPr>
              <a:buNone/>
            </a:pPr>
            <a:r>
              <a:rPr lang="el-GR" b="1" dirty="0" err="1"/>
              <a:t>Δερμοκαλλυντικά</a:t>
            </a:r>
            <a:endParaRPr lang="el-GR" b="1" dirty="0"/>
          </a:p>
          <a:p>
            <a:pPr>
              <a:buNone/>
            </a:pPr>
            <a:r>
              <a:rPr lang="el-GR" b="1" dirty="0"/>
              <a:t>Ιατροτεχνολογικά</a:t>
            </a:r>
          </a:p>
          <a:p>
            <a:pPr>
              <a:buNone/>
            </a:pPr>
            <a:r>
              <a:rPr lang="el-GR" b="1" dirty="0"/>
              <a:t>Έκδοχο</a:t>
            </a:r>
          </a:p>
          <a:p>
            <a:pPr>
              <a:buNone/>
            </a:pPr>
            <a:r>
              <a:rPr lang="el-GR" b="1" dirty="0"/>
              <a:t>Δραστική</a:t>
            </a:r>
            <a:endParaRPr lang="en-US" b="1" dirty="0"/>
          </a:p>
          <a:p>
            <a:pPr>
              <a:buNone/>
            </a:pPr>
            <a:r>
              <a:rPr lang="el-GR" b="1" dirty="0"/>
              <a:t>ΔΕΡΜΑΤΟΦΑΡΜΑΚΟΛΟΓΙΑ - ΔΕΡΜΑΤΟΤΟΞΙΚΟΛΟΓΙΑ</a:t>
            </a:r>
          </a:p>
          <a:p>
            <a:pPr>
              <a:buNone/>
            </a:pPr>
            <a:endParaRPr lang="en-US" b="1" dirty="0"/>
          </a:p>
          <a:p>
            <a:pPr>
              <a:buNone/>
            </a:pPr>
            <a:endParaRPr lang="el-GR" b="1" dirty="0"/>
          </a:p>
        </p:txBody>
      </p:sp>
    </p:spTree>
  </p:cSld>
  <p:clrMapOvr>
    <a:masterClrMapping/>
  </p:clrMapOvr>
  <mc:AlternateContent xmlns:mc="http://schemas.openxmlformats.org/markup-compatibility/2006" xmlns:p14="http://schemas.microsoft.com/office/powerpoint/2010/main">
    <mc:Choice Requires="p14">
      <p:transition spd="slow" p14:dur="2000" advTm="6620"/>
    </mc:Choice>
    <mc:Fallback xmlns="">
      <p:transition spd="slow" advTm="662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Ειδικές Τοπικές Θεραπείες</a:t>
            </a:r>
            <a:endParaRPr lang="en-US" dirty="0"/>
          </a:p>
        </p:txBody>
      </p:sp>
      <p:sp>
        <p:nvSpPr>
          <p:cNvPr id="3" name="2 - Θέση περιεχομένου"/>
          <p:cNvSpPr>
            <a:spLocks noGrp="1"/>
          </p:cNvSpPr>
          <p:nvPr>
            <p:ph idx="1"/>
          </p:nvPr>
        </p:nvSpPr>
        <p:spPr>
          <a:xfrm>
            <a:off x="1524000" y="1196752"/>
            <a:ext cx="9144000" cy="5661248"/>
          </a:xfrm>
        </p:spPr>
        <p:txBody>
          <a:bodyPr>
            <a:normAutofit/>
          </a:bodyPr>
          <a:lstStyle/>
          <a:p>
            <a:pPr>
              <a:buNone/>
            </a:pPr>
            <a:r>
              <a:rPr lang="el-GR" b="1" dirty="0"/>
              <a:t>				</a:t>
            </a:r>
            <a:r>
              <a:rPr lang="el-GR" b="1" dirty="0" err="1"/>
              <a:t>Γαληνικά</a:t>
            </a:r>
            <a:r>
              <a:rPr lang="el-GR" b="1" dirty="0"/>
              <a:t> Σκευάσματα</a:t>
            </a:r>
          </a:p>
          <a:p>
            <a:pPr>
              <a:buNone/>
            </a:pPr>
            <a:r>
              <a:rPr lang="el-GR" b="1" dirty="0"/>
              <a:t>Προστατευτικά και Προσροφητικά</a:t>
            </a:r>
          </a:p>
          <a:p>
            <a:pPr>
              <a:buNone/>
            </a:pPr>
            <a:r>
              <a:rPr lang="el-GR" dirty="0"/>
              <a:t>-Απορρόφηση Υγρασίας </a:t>
            </a:r>
          </a:p>
          <a:p>
            <a:pPr>
              <a:buNone/>
            </a:pPr>
            <a:r>
              <a:rPr lang="el-GR" dirty="0"/>
              <a:t>-Μείωση Τριβής</a:t>
            </a:r>
          </a:p>
          <a:p>
            <a:pPr>
              <a:buNone/>
            </a:pPr>
            <a:r>
              <a:rPr lang="el-GR" dirty="0"/>
              <a:t>-</a:t>
            </a:r>
            <a:r>
              <a:rPr lang="el-GR" dirty="0" err="1"/>
              <a:t>Αντιβακτηριακή</a:t>
            </a:r>
            <a:r>
              <a:rPr lang="el-GR" dirty="0"/>
              <a:t> Θεραπεία</a:t>
            </a:r>
          </a:p>
          <a:p>
            <a:pPr>
              <a:buNone/>
            </a:pPr>
            <a:r>
              <a:rPr lang="el-GR" dirty="0"/>
              <a:t>-Απορρόφηση Λιπών</a:t>
            </a:r>
          </a:p>
          <a:p>
            <a:pPr>
              <a:buNone/>
            </a:pPr>
            <a:r>
              <a:rPr lang="el-GR" dirty="0" err="1"/>
              <a:t>Επιπαστικές</a:t>
            </a:r>
            <a:r>
              <a:rPr lang="el-GR" dirty="0"/>
              <a:t> </a:t>
            </a:r>
            <a:r>
              <a:rPr lang="el-GR" dirty="0" err="1"/>
              <a:t>Κόνεις</a:t>
            </a:r>
            <a:r>
              <a:rPr lang="el-GR" dirty="0"/>
              <a:t> : </a:t>
            </a:r>
            <a:r>
              <a:rPr lang="el-GR" dirty="0" err="1"/>
              <a:t>Μπεντονίτης</a:t>
            </a:r>
            <a:r>
              <a:rPr lang="el-GR" dirty="0"/>
              <a:t>, Ανθρακικό Ασβέστιο, </a:t>
            </a:r>
            <a:r>
              <a:rPr lang="el-GR" dirty="0" err="1"/>
              <a:t>Τάλκης</a:t>
            </a:r>
            <a:r>
              <a:rPr lang="el-GR" dirty="0"/>
              <a:t>, Οξείδιο Ψευδαργύρου, Διοξείδιο του Τιτανίου, Στεατικός Ψευδάργυρος </a:t>
            </a:r>
          </a:p>
          <a:p>
            <a:pPr>
              <a:buNone/>
            </a:pPr>
            <a:r>
              <a:rPr lang="el-GR" dirty="0" err="1"/>
              <a:t>Γλυκερόλη</a:t>
            </a:r>
            <a:r>
              <a:rPr lang="el-GR" dirty="0"/>
              <a:t>, Ζελατίνη για ενίσχυση της προστασίας</a:t>
            </a:r>
          </a:p>
          <a:p>
            <a:pPr>
              <a:buNone/>
            </a:pPr>
            <a:endParaRPr lang="en-U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B40A-E436-4DEB-92B8-7CAD1398149A}"/>
              </a:ext>
            </a:extLst>
          </p:cNvPr>
          <p:cNvSpPr>
            <a:spLocks noGrp="1"/>
          </p:cNvSpPr>
          <p:nvPr>
            <p:ph type="title"/>
          </p:nvPr>
        </p:nvSpPr>
        <p:spPr>
          <a:xfrm>
            <a:off x="838200" y="365126"/>
            <a:ext cx="10515600" cy="877888"/>
          </a:xfrm>
        </p:spPr>
        <p:txBody>
          <a:bodyPr/>
          <a:lstStyle/>
          <a:p>
            <a:pPr algn="ctr"/>
            <a:r>
              <a:rPr lang="el-GR" dirty="0"/>
              <a:t>ΓΛΥΚΟΠΕΠΤΙΔΙΑ</a:t>
            </a:r>
            <a:endParaRPr lang="en-US" dirty="0"/>
          </a:p>
        </p:txBody>
      </p:sp>
      <p:sp>
        <p:nvSpPr>
          <p:cNvPr id="3" name="Content Placeholder 2">
            <a:extLst>
              <a:ext uri="{FF2B5EF4-FFF2-40B4-BE49-F238E27FC236}">
                <a16:creationId xmlns:a16="http://schemas.microsoft.com/office/drawing/2014/main" id="{71742AC6-9868-4004-B86D-0368B6A36497}"/>
              </a:ext>
            </a:extLst>
          </p:cNvPr>
          <p:cNvSpPr>
            <a:spLocks noGrp="1"/>
          </p:cNvSpPr>
          <p:nvPr>
            <p:ph idx="1"/>
          </p:nvPr>
        </p:nvSpPr>
        <p:spPr>
          <a:xfrm>
            <a:off x="0" y="967408"/>
            <a:ext cx="12192000" cy="5890591"/>
          </a:xfrm>
        </p:spPr>
        <p:txBody>
          <a:bodyPr>
            <a:normAutofit/>
          </a:bodyPr>
          <a:lstStyle/>
          <a:p>
            <a:pPr algn="l"/>
            <a:endParaRPr lang="en-US" b="0" i="0" u="none" strike="noStrike" baseline="0" dirty="0"/>
          </a:p>
          <a:p>
            <a:r>
              <a:rPr lang="el-GR" b="1" i="0" u="none" strike="noStrike" baseline="0" dirty="0"/>
              <a:t>Βανκομυκίνη, Τεϊκοπλανίνη </a:t>
            </a:r>
            <a:endParaRPr lang="el-GR" b="0" i="0" u="none" strike="noStrike" baseline="0" dirty="0"/>
          </a:p>
          <a:p>
            <a:r>
              <a:rPr lang="el-GR" b="1" i="0" u="none" strike="noStrike" baseline="0" dirty="0"/>
              <a:t>Μηχανισμός δράσης </a:t>
            </a:r>
            <a:endParaRPr lang="el-GR" b="0" i="0" u="none" strike="noStrike" baseline="0" dirty="0"/>
          </a:p>
          <a:p>
            <a:r>
              <a:rPr lang="el-GR" b="0" i="0" u="none" strike="noStrike" baseline="0" dirty="0"/>
              <a:t>Αναγνώριση διπεπτιδίου στη πεπτιδογλυκάνη, σύνδεση, αναστολή του σχηματισμού του τοιχώματος </a:t>
            </a:r>
            <a:endParaRPr lang="en-US" b="0" i="0" u="none" strike="noStrike" baseline="0" dirty="0"/>
          </a:p>
          <a:p>
            <a:r>
              <a:rPr lang="el-GR" b="1" i="0" u="none" strike="noStrike" baseline="0" dirty="0"/>
              <a:t>Δράση μόνο έναντι Gram(+) βακτηρίων </a:t>
            </a:r>
            <a:endParaRPr lang="el-GR" b="0" i="0" u="none" strike="noStrike" baseline="0" dirty="0"/>
          </a:p>
          <a:p>
            <a:r>
              <a:rPr lang="el-GR" b="0" i="0" u="none" strike="noStrike" baseline="0" dirty="0"/>
              <a:t>Σταφυλόκοκκοι </a:t>
            </a:r>
          </a:p>
          <a:p>
            <a:r>
              <a:rPr lang="el-GR" b="0" i="0" u="none" strike="noStrike" baseline="0" dirty="0"/>
              <a:t>Στρεπτόκοκκοι </a:t>
            </a:r>
          </a:p>
          <a:p>
            <a:r>
              <a:rPr lang="el-GR" b="1" i="0" u="none" strike="noStrike" baseline="0" dirty="0"/>
              <a:t>Μηχανισμος αντοχής </a:t>
            </a:r>
            <a:endParaRPr lang="el-GR" b="0" i="0" u="none" strike="noStrike" baseline="0" dirty="0"/>
          </a:p>
          <a:p>
            <a:r>
              <a:rPr lang="el-GR" b="0" i="0" u="none" strike="noStrike" baseline="0" dirty="0"/>
              <a:t>Αντικατάσταση του διπεπτιδίου στόχου από άλλο </a:t>
            </a:r>
            <a:endParaRPr lang="en-US" dirty="0"/>
          </a:p>
        </p:txBody>
      </p:sp>
    </p:spTree>
    <p:extLst>
      <p:ext uri="{BB962C8B-B14F-4D97-AF65-F5344CB8AC3E}">
        <p14:creationId xmlns:p14="http://schemas.microsoft.com/office/powerpoint/2010/main" val="252828500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F05E-8141-4169-AD6A-CD1368BDA749}"/>
              </a:ext>
            </a:extLst>
          </p:cNvPr>
          <p:cNvSpPr>
            <a:spLocks noGrp="1"/>
          </p:cNvSpPr>
          <p:nvPr>
            <p:ph type="title"/>
          </p:nvPr>
        </p:nvSpPr>
        <p:spPr>
          <a:xfrm>
            <a:off x="838200" y="0"/>
            <a:ext cx="10515600" cy="834888"/>
          </a:xfrm>
        </p:spPr>
        <p:txBody>
          <a:bodyPr>
            <a:normAutofit/>
          </a:bodyPr>
          <a:lstStyle/>
          <a:p>
            <a:pPr algn="ctr"/>
            <a:r>
              <a:rPr lang="el-GR" b="1" dirty="0"/>
              <a:t>ΓΛΥΚΟΠΕΠΤΙΔΙΑ</a:t>
            </a:r>
            <a:endParaRPr lang="en-US" b="1" dirty="0"/>
          </a:p>
        </p:txBody>
      </p:sp>
      <p:pic>
        <p:nvPicPr>
          <p:cNvPr id="5" name="Content Placeholder 4">
            <a:extLst>
              <a:ext uri="{FF2B5EF4-FFF2-40B4-BE49-F238E27FC236}">
                <a16:creationId xmlns:a16="http://schemas.microsoft.com/office/drawing/2014/main" id="{30222919-5322-4A58-B77B-D9E4ECB07D69}"/>
              </a:ext>
            </a:extLst>
          </p:cNvPr>
          <p:cNvPicPr>
            <a:picLocks noGrp="1" noChangeAspect="1"/>
          </p:cNvPicPr>
          <p:nvPr>
            <p:ph idx="1"/>
          </p:nvPr>
        </p:nvPicPr>
        <p:blipFill>
          <a:blip r:embed="rId2"/>
          <a:stretch>
            <a:fillRect/>
          </a:stretch>
        </p:blipFill>
        <p:spPr>
          <a:xfrm>
            <a:off x="0" y="596900"/>
            <a:ext cx="12192000" cy="6261100"/>
          </a:xfrm>
        </p:spPr>
      </p:pic>
    </p:spTree>
    <p:extLst>
      <p:ext uri="{BB962C8B-B14F-4D97-AF65-F5344CB8AC3E}">
        <p14:creationId xmlns:p14="http://schemas.microsoft.com/office/powerpoint/2010/main" val="8998133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BFB7-0BE4-4FA8-9ECE-E1CA617AE3EB}"/>
              </a:ext>
            </a:extLst>
          </p:cNvPr>
          <p:cNvSpPr>
            <a:spLocks noGrp="1"/>
          </p:cNvSpPr>
          <p:nvPr>
            <p:ph type="title"/>
          </p:nvPr>
        </p:nvSpPr>
        <p:spPr>
          <a:xfrm>
            <a:off x="838200" y="159026"/>
            <a:ext cx="10515600" cy="675862"/>
          </a:xfrm>
        </p:spPr>
        <p:txBody>
          <a:bodyPr>
            <a:normAutofit fontScale="90000"/>
          </a:bodyPr>
          <a:lstStyle/>
          <a:p>
            <a:pPr algn="ctr"/>
            <a:r>
              <a:rPr lang="el-GR" dirty="0"/>
              <a:t>ΓΛΥΚΟΠΕΠΤΙΔΙΑ</a:t>
            </a:r>
            <a:endParaRPr lang="en-US" dirty="0"/>
          </a:p>
        </p:txBody>
      </p:sp>
      <p:sp>
        <p:nvSpPr>
          <p:cNvPr id="3" name="Content Placeholder 2">
            <a:extLst>
              <a:ext uri="{FF2B5EF4-FFF2-40B4-BE49-F238E27FC236}">
                <a16:creationId xmlns:a16="http://schemas.microsoft.com/office/drawing/2014/main" id="{BEC708E3-B9F8-4312-98ED-F094943776BD}"/>
              </a:ext>
            </a:extLst>
          </p:cNvPr>
          <p:cNvSpPr>
            <a:spLocks noGrp="1"/>
          </p:cNvSpPr>
          <p:nvPr>
            <p:ph idx="1"/>
          </p:nvPr>
        </p:nvSpPr>
        <p:spPr>
          <a:xfrm>
            <a:off x="92764" y="834888"/>
            <a:ext cx="12099236" cy="6023112"/>
          </a:xfrm>
        </p:spPr>
        <p:txBody>
          <a:bodyPr/>
          <a:lstStyle/>
          <a:p>
            <a:pPr marL="0" indent="0">
              <a:buNone/>
            </a:pPr>
            <a:r>
              <a:rPr lang="el-GR" b="0" i="0" u="none" strike="noStrike" baseline="0" dirty="0">
                <a:latin typeface="Calibri" panose="020F0502020204030204" pitchFamily="34" charset="0"/>
              </a:rPr>
              <a:t>Η Βανκομυκίνη μετά από του στόματος χορήγηση έχει βιοδιαθεσιμότητα &lt;10%</a:t>
            </a:r>
          </a:p>
          <a:p>
            <a:pPr marL="0" indent="0">
              <a:buNone/>
            </a:pPr>
            <a:r>
              <a:rPr lang="el-GR" dirty="0">
                <a:latin typeface="Calibri" panose="020F0502020204030204" pitchFamily="34" charset="0"/>
              </a:rPr>
              <a:t>Απορροφάται ελάχιστα από την συστηματική κυκλοφορία, αποβάλλεται κυρίως από τα κόπρανα</a:t>
            </a:r>
            <a:endParaRPr lang="en-US" sz="1800" b="0" i="0" u="none" strike="noStrike" baseline="0" dirty="0">
              <a:latin typeface="Calibri" panose="020F0502020204030204" pitchFamily="34" charset="0"/>
            </a:endParaRPr>
          </a:p>
          <a:p>
            <a:pPr marL="0" indent="0">
              <a:buNone/>
            </a:pPr>
            <a:r>
              <a:rPr lang="el-GR" b="0" i="0" u="none" strike="noStrike" baseline="0" dirty="0">
                <a:latin typeface="Calibri" panose="020F0502020204030204" pitchFamily="34" charset="0"/>
              </a:rPr>
              <a:t>Το 40% -70% της κατανάλωσης βανκομυκίνης θεωρείται ότι δεν έπρεπε να χορηγηθεί!</a:t>
            </a:r>
          </a:p>
          <a:p>
            <a:pPr marL="0" indent="0">
              <a:buNone/>
            </a:pPr>
            <a:endParaRPr lang="el-GR" b="0" i="0" u="none" strike="noStrike" baseline="0" dirty="0">
              <a:latin typeface="Calibri" panose="020F0502020204030204" pitchFamily="34" charset="0"/>
            </a:endParaRPr>
          </a:p>
          <a:p>
            <a:pPr marL="0" indent="0">
              <a:buNone/>
            </a:pPr>
            <a:endParaRPr lang="el-GR" sz="1800" b="0" i="0" u="none" strike="noStrike" baseline="0" dirty="0">
              <a:solidFill>
                <a:srgbClr val="403052"/>
              </a:solidFill>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026532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C125-8F17-46A2-B743-21D107290D87}"/>
              </a:ext>
            </a:extLst>
          </p:cNvPr>
          <p:cNvSpPr>
            <a:spLocks noGrp="1"/>
          </p:cNvSpPr>
          <p:nvPr>
            <p:ph type="title"/>
          </p:nvPr>
        </p:nvSpPr>
        <p:spPr>
          <a:xfrm>
            <a:off x="838200" y="365126"/>
            <a:ext cx="10515600" cy="893832"/>
          </a:xfrm>
        </p:spPr>
        <p:txBody>
          <a:bodyPr/>
          <a:lstStyle/>
          <a:p>
            <a:pPr algn="ctr"/>
            <a:r>
              <a:rPr lang="el-GR" dirty="0"/>
              <a:t>ΓΛΥΚΟΠΕΠΤΙΔΙΑ</a:t>
            </a:r>
            <a:endParaRPr lang="en-US" dirty="0"/>
          </a:p>
        </p:txBody>
      </p:sp>
      <p:sp>
        <p:nvSpPr>
          <p:cNvPr id="3" name="Content Placeholder 2">
            <a:extLst>
              <a:ext uri="{FF2B5EF4-FFF2-40B4-BE49-F238E27FC236}">
                <a16:creationId xmlns:a16="http://schemas.microsoft.com/office/drawing/2014/main" id="{451E1FD9-9245-4A53-937C-5B0958D056A6}"/>
              </a:ext>
            </a:extLst>
          </p:cNvPr>
          <p:cNvSpPr>
            <a:spLocks noGrp="1"/>
          </p:cNvSpPr>
          <p:nvPr>
            <p:ph idx="1"/>
          </p:nvPr>
        </p:nvSpPr>
        <p:spPr>
          <a:xfrm>
            <a:off x="0" y="967408"/>
            <a:ext cx="12192000" cy="5890591"/>
          </a:xfrm>
        </p:spPr>
        <p:txBody>
          <a:bodyPr/>
          <a:lstStyle/>
          <a:p>
            <a:r>
              <a:rPr lang="el-GR" b="0" i="0" u="none" strike="noStrike" baseline="0" dirty="0"/>
              <a:t>Κλινικές ενδείξεις βανκομυκίνης</a:t>
            </a:r>
            <a:r>
              <a:rPr lang="el-GR" b="0" i="1" u="none" strike="noStrike" baseline="0" dirty="0"/>
              <a:t>(Labelled –EMA/FDA)</a:t>
            </a:r>
            <a:endParaRPr lang="el-GR" b="0" i="0" u="none" strike="noStrike" baseline="0" dirty="0"/>
          </a:p>
          <a:p>
            <a:pPr marL="0" indent="0">
              <a:buNone/>
            </a:pPr>
            <a:r>
              <a:rPr lang="el-GR" b="0" i="0" u="none" strike="noStrike" baseline="0" dirty="0"/>
              <a:t>Επιπλεγμένεςλοιμώξεις δέρματος και μαλακών μορίων </a:t>
            </a:r>
          </a:p>
          <a:p>
            <a:pPr marL="0" indent="0">
              <a:buNone/>
            </a:pPr>
            <a:r>
              <a:rPr lang="el-GR" b="0" i="0" u="none" strike="noStrike" baseline="0" dirty="0"/>
              <a:t>Λοιμώξεις οστών και αρθρώσεων</a:t>
            </a:r>
          </a:p>
          <a:p>
            <a:pPr marL="0" indent="0">
              <a:buNone/>
            </a:pPr>
            <a:r>
              <a:rPr lang="el-GR" b="0" i="0" u="none" strike="noStrike" baseline="0" dirty="0"/>
              <a:t>Πνευμονία από την κοινότητα(CAP)</a:t>
            </a:r>
          </a:p>
          <a:p>
            <a:pPr marL="0" indent="0">
              <a:buNone/>
            </a:pPr>
            <a:r>
              <a:rPr lang="el-GR" b="0" i="0" u="none" strike="noStrike" baseline="0" dirty="0"/>
              <a:t>Νοσοκομειακή πνευμονία(HAP)συμπεριλαμβανομένης και της πνευμονίας του αναπνευστήρα(VAP)</a:t>
            </a:r>
          </a:p>
          <a:p>
            <a:pPr marL="0" indent="0">
              <a:buNone/>
            </a:pPr>
            <a:r>
              <a:rPr lang="el-GR" dirty="0"/>
              <a:t>Λοιμώδης ενδοκαρδίτιδα</a:t>
            </a:r>
            <a:endParaRPr lang="en-US" dirty="0"/>
          </a:p>
          <a:p>
            <a:r>
              <a:rPr lang="el-GR" dirty="0"/>
              <a:t>Σημαντική η παρακολούθηση των θεραπευτικών επιπέδων φαρμάκου </a:t>
            </a:r>
          </a:p>
          <a:p>
            <a:pPr marL="0" indent="0">
              <a:buNone/>
            </a:pPr>
            <a:endParaRPr lang="en-US" dirty="0"/>
          </a:p>
        </p:txBody>
      </p:sp>
    </p:spTree>
    <p:extLst>
      <p:ext uri="{BB962C8B-B14F-4D97-AF65-F5344CB8AC3E}">
        <p14:creationId xmlns:p14="http://schemas.microsoft.com/office/powerpoint/2010/main" val="315886650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3CB5-6487-40F0-9464-E64CE9D15F02}"/>
              </a:ext>
            </a:extLst>
          </p:cNvPr>
          <p:cNvSpPr>
            <a:spLocks noGrp="1"/>
          </p:cNvSpPr>
          <p:nvPr>
            <p:ph type="title"/>
          </p:nvPr>
        </p:nvSpPr>
        <p:spPr>
          <a:xfrm>
            <a:off x="838200" y="0"/>
            <a:ext cx="10515600" cy="954158"/>
          </a:xfrm>
        </p:spPr>
        <p:txBody>
          <a:bodyPr>
            <a:normAutofit/>
          </a:bodyPr>
          <a:lstStyle/>
          <a:p>
            <a:pPr algn="ctr"/>
            <a:r>
              <a:rPr lang="el-GR" dirty="0"/>
              <a:t>ΓΛΥΚΟΠΕΠΤΙΔΙΑ - ΠΑΡΕΝΕΡΓΕΙΕΣ</a:t>
            </a:r>
            <a:endParaRPr lang="en-US" dirty="0"/>
          </a:p>
        </p:txBody>
      </p:sp>
      <p:sp>
        <p:nvSpPr>
          <p:cNvPr id="3" name="Content Placeholder 2">
            <a:extLst>
              <a:ext uri="{FF2B5EF4-FFF2-40B4-BE49-F238E27FC236}">
                <a16:creationId xmlns:a16="http://schemas.microsoft.com/office/drawing/2014/main" id="{58949088-DAFD-4A45-9465-AAD3495282D5}"/>
              </a:ext>
            </a:extLst>
          </p:cNvPr>
          <p:cNvSpPr>
            <a:spLocks noGrp="1"/>
          </p:cNvSpPr>
          <p:nvPr>
            <p:ph idx="1"/>
          </p:nvPr>
        </p:nvSpPr>
        <p:spPr>
          <a:xfrm>
            <a:off x="0" y="675860"/>
            <a:ext cx="12192000" cy="6182139"/>
          </a:xfrm>
        </p:spPr>
        <p:txBody>
          <a:bodyPr/>
          <a:lstStyle/>
          <a:p>
            <a:pPr algn="l"/>
            <a:r>
              <a:rPr lang="el-GR" dirty="0"/>
              <a:t>Υπόταση</a:t>
            </a:r>
          </a:p>
          <a:p>
            <a:pPr algn="l"/>
            <a:r>
              <a:rPr lang="el-GR" dirty="0"/>
              <a:t>Κηλιδοβλατιδώδες εξάνθημα</a:t>
            </a:r>
          </a:p>
          <a:p>
            <a:pPr algn="l"/>
            <a:r>
              <a:rPr lang="el-GR" dirty="0"/>
              <a:t>Σύνδρομο </a:t>
            </a:r>
            <a:r>
              <a:rPr lang="en-US" dirty="0"/>
              <a:t>red man</a:t>
            </a:r>
            <a:r>
              <a:rPr lang="el-GR" dirty="0"/>
              <a:t> : Ερυθρότητα και υπεραιμία (flushing), κνησμός συνήθως στο ανώτερο μέρος του θώρακα</a:t>
            </a:r>
          </a:p>
          <a:p>
            <a:pPr algn="l"/>
            <a:endParaRPr lang="el-GR" dirty="0"/>
          </a:p>
          <a:p>
            <a:pPr marL="0" indent="0">
              <a:buNone/>
            </a:pPr>
            <a:endParaRPr lang="en-US" dirty="0"/>
          </a:p>
        </p:txBody>
      </p:sp>
      <p:pic>
        <p:nvPicPr>
          <p:cNvPr id="5" name="Picture 4">
            <a:extLst>
              <a:ext uri="{FF2B5EF4-FFF2-40B4-BE49-F238E27FC236}">
                <a16:creationId xmlns:a16="http://schemas.microsoft.com/office/drawing/2014/main" id="{B3399727-1840-4E5D-912B-ABC0AF05C457}"/>
              </a:ext>
            </a:extLst>
          </p:cNvPr>
          <p:cNvPicPr>
            <a:picLocks noChangeAspect="1"/>
          </p:cNvPicPr>
          <p:nvPr/>
        </p:nvPicPr>
        <p:blipFill>
          <a:blip r:embed="rId2"/>
          <a:stretch>
            <a:fillRect/>
          </a:stretch>
        </p:blipFill>
        <p:spPr>
          <a:xfrm>
            <a:off x="120216" y="2464905"/>
            <a:ext cx="10809514" cy="4131129"/>
          </a:xfrm>
          <a:prstGeom prst="rect">
            <a:avLst/>
          </a:prstGeom>
        </p:spPr>
      </p:pic>
    </p:spTree>
    <p:extLst>
      <p:ext uri="{BB962C8B-B14F-4D97-AF65-F5344CB8AC3E}">
        <p14:creationId xmlns:p14="http://schemas.microsoft.com/office/powerpoint/2010/main" val="354909996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5A11-465F-440F-85E0-55A27202E901}"/>
              </a:ext>
            </a:extLst>
          </p:cNvPr>
          <p:cNvSpPr>
            <a:spLocks noGrp="1"/>
          </p:cNvSpPr>
          <p:nvPr>
            <p:ph type="title"/>
          </p:nvPr>
        </p:nvSpPr>
        <p:spPr>
          <a:xfrm>
            <a:off x="838200" y="1"/>
            <a:ext cx="10515600" cy="927652"/>
          </a:xfrm>
        </p:spPr>
        <p:txBody>
          <a:bodyPr>
            <a:normAutofit/>
          </a:bodyPr>
          <a:lstStyle/>
          <a:p>
            <a:pPr algn="ctr"/>
            <a:r>
              <a:rPr lang="el-GR" dirty="0"/>
              <a:t>ΛΙΝΚΟΣΑΜΙΔΕΣ</a:t>
            </a:r>
            <a:endParaRPr lang="en-US" dirty="0"/>
          </a:p>
        </p:txBody>
      </p:sp>
      <p:sp>
        <p:nvSpPr>
          <p:cNvPr id="3" name="Content Placeholder 2">
            <a:extLst>
              <a:ext uri="{FF2B5EF4-FFF2-40B4-BE49-F238E27FC236}">
                <a16:creationId xmlns:a16="http://schemas.microsoft.com/office/drawing/2014/main" id="{EF5790BD-E024-4847-B8A6-AAFB64082851}"/>
              </a:ext>
            </a:extLst>
          </p:cNvPr>
          <p:cNvSpPr>
            <a:spLocks noGrp="1"/>
          </p:cNvSpPr>
          <p:nvPr>
            <p:ph idx="1"/>
          </p:nvPr>
        </p:nvSpPr>
        <p:spPr>
          <a:xfrm>
            <a:off x="0" y="622852"/>
            <a:ext cx="12192000" cy="6235148"/>
          </a:xfrm>
        </p:spPr>
        <p:txBody>
          <a:bodyPr/>
          <a:lstStyle/>
          <a:p>
            <a:pPr marL="0" indent="0">
              <a:buNone/>
            </a:pPr>
            <a:r>
              <a:rPr lang="el-GR" dirty="0"/>
              <a:t>ΚΛΙΝΔΑΜΥΚΙΝΗ</a:t>
            </a:r>
          </a:p>
          <a:p>
            <a:pPr eaLnBrk="1" hangingPunct="1"/>
            <a:r>
              <a:rPr lang="el-GR" altLang="el-GR" dirty="0">
                <a:latin typeface="Calibri" pitchFamily="34" charset="0"/>
              </a:rPr>
              <a:t>Η αντιμικροβιακή δράση της μοιάζει με εκείνη της ερυθρομυκίνης.</a:t>
            </a:r>
          </a:p>
          <a:p>
            <a:pPr eaLnBrk="1" hangingPunct="1"/>
            <a:r>
              <a:rPr lang="el-GR" altLang="el-GR" dirty="0">
                <a:latin typeface="Calibri" pitchFamily="34" charset="0"/>
              </a:rPr>
              <a:t>Δρα κύρια στα </a:t>
            </a:r>
            <a:r>
              <a:rPr lang="en-US" altLang="el-GR" dirty="0">
                <a:latin typeface="Calibri" pitchFamily="34" charset="0"/>
              </a:rPr>
              <a:t>gram </a:t>
            </a:r>
            <a:r>
              <a:rPr lang="el-GR" altLang="el-GR" dirty="0">
                <a:latin typeface="Calibri" pitchFamily="34" charset="0"/>
              </a:rPr>
              <a:t>θετικά αερόβια μικρόβια και σε ορισμένα αναερόβια.</a:t>
            </a:r>
          </a:p>
          <a:p>
            <a:pPr eaLnBrk="1" hangingPunct="1"/>
            <a:r>
              <a:rPr lang="el-GR" altLang="el-GR" dirty="0">
                <a:latin typeface="Calibri" pitchFamily="34" charset="0"/>
              </a:rPr>
              <a:t>Προέρχεται ημισυνθετικά από την λινκομυκίνη και είδη στρεπτομύκητα.</a:t>
            </a:r>
          </a:p>
          <a:p>
            <a:pPr eaLnBrk="1" hangingPunct="1"/>
            <a:r>
              <a:rPr lang="el-GR" altLang="el-GR" dirty="0">
                <a:latin typeface="Calibri" pitchFamily="34" charset="0"/>
              </a:rPr>
              <a:t>Απορροφάται καλά από του στόματος.</a:t>
            </a:r>
            <a:endParaRPr lang="en-US" dirty="0">
              <a:latin typeface="Calibri" pitchFamily="34" charset="0"/>
            </a:endParaRPr>
          </a:p>
          <a:p>
            <a:r>
              <a:rPr lang="el-GR" b="1" dirty="0">
                <a:latin typeface="Calibri" pitchFamily="34" charset="0"/>
              </a:rPr>
              <a:t>Μηχανισμός δράσης </a:t>
            </a:r>
          </a:p>
          <a:p>
            <a:pPr marL="0" indent="0">
              <a:buNone/>
            </a:pPr>
            <a:r>
              <a:rPr lang="el-GR" dirty="0">
                <a:latin typeface="Calibri" pitchFamily="34" charset="0"/>
              </a:rPr>
              <a:t>  Αναστολή πρωτεϊνοσύνθεσης μέσω σύνδεσης με το ριβόσωμα και παρεμπόδισης   </a:t>
            </a:r>
          </a:p>
          <a:p>
            <a:pPr marL="0" indent="0">
              <a:buNone/>
            </a:pPr>
            <a:r>
              <a:rPr lang="el-GR" dirty="0">
                <a:latin typeface="Calibri" pitchFamily="34" charset="0"/>
              </a:rPr>
              <a:t>  της μεταφοράς ή/και μετάθεσης πεπτιδίων </a:t>
            </a:r>
          </a:p>
          <a:p>
            <a:r>
              <a:rPr lang="el-GR" b="1" dirty="0">
                <a:latin typeface="Calibri" pitchFamily="34" charset="0"/>
              </a:rPr>
              <a:t>ΒΑΚΤΗΡΙΟΣΤΑΤΙΚΟ</a:t>
            </a:r>
          </a:p>
          <a:p>
            <a:r>
              <a:rPr lang="el-GR" b="1" dirty="0">
                <a:latin typeface="Calibri" pitchFamily="34" charset="0"/>
              </a:rPr>
              <a:t>Μηχανισμος αντοχής </a:t>
            </a:r>
          </a:p>
          <a:p>
            <a:pPr marL="0" indent="0">
              <a:buNone/>
            </a:pPr>
            <a:r>
              <a:rPr lang="el-GR" dirty="0">
                <a:latin typeface="Calibri" pitchFamily="34" charset="0"/>
              </a:rPr>
              <a:t>  Μεταλλαγή στη θέση σύνδεσης στο ριβόσωμα έτσι ώστε το αντιβιοτικό δεν  </a:t>
            </a:r>
          </a:p>
          <a:p>
            <a:pPr marL="0" indent="0">
              <a:buNone/>
            </a:pPr>
            <a:r>
              <a:rPr lang="el-GR" dirty="0">
                <a:latin typeface="Calibri" pitchFamily="34" charset="0"/>
              </a:rPr>
              <a:t>  μπορεί να συνδεθεί </a:t>
            </a:r>
          </a:p>
          <a:p>
            <a:pPr marL="0" indent="0">
              <a:buNone/>
            </a:pPr>
            <a:endParaRPr lang="el-GR" dirty="0">
              <a:latin typeface="Calibri" pitchFamily="34" charset="0"/>
            </a:endParaRPr>
          </a:p>
          <a:p>
            <a:pPr marL="0" indent="0">
              <a:buNone/>
            </a:pPr>
            <a:endParaRPr lang="en-US" dirty="0">
              <a:latin typeface="Calibri" pitchFamily="34" charset="0"/>
            </a:endParaRPr>
          </a:p>
        </p:txBody>
      </p:sp>
    </p:spTree>
    <p:extLst>
      <p:ext uri="{BB962C8B-B14F-4D97-AF65-F5344CB8AC3E}">
        <p14:creationId xmlns:p14="http://schemas.microsoft.com/office/powerpoint/2010/main" val="9459200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8637-EFFE-41D3-AAE7-3A99CE1F568B}"/>
              </a:ext>
            </a:extLst>
          </p:cNvPr>
          <p:cNvSpPr>
            <a:spLocks noGrp="1"/>
          </p:cNvSpPr>
          <p:nvPr>
            <p:ph type="title"/>
          </p:nvPr>
        </p:nvSpPr>
        <p:spPr>
          <a:xfrm>
            <a:off x="838200" y="365126"/>
            <a:ext cx="10515600" cy="814318"/>
          </a:xfrm>
        </p:spPr>
        <p:txBody>
          <a:bodyPr/>
          <a:lstStyle/>
          <a:p>
            <a:pPr algn="ctr"/>
            <a:r>
              <a:rPr lang="el-GR" dirty="0"/>
              <a:t>ΛΙΝΚΟΣΑΜΙΔΕΣ - ΠΑΡΕΝΕΡΓΕΙΕΣ</a:t>
            </a:r>
            <a:endParaRPr lang="en-US" dirty="0"/>
          </a:p>
        </p:txBody>
      </p:sp>
      <p:sp>
        <p:nvSpPr>
          <p:cNvPr id="3" name="Content Placeholder 2">
            <a:extLst>
              <a:ext uri="{FF2B5EF4-FFF2-40B4-BE49-F238E27FC236}">
                <a16:creationId xmlns:a16="http://schemas.microsoft.com/office/drawing/2014/main" id="{53A1F98A-C166-4C74-B008-5B870A07B98E}"/>
              </a:ext>
            </a:extLst>
          </p:cNvPr>
          <p:cNvSpPr>
            <a:spLocks noGrp="1"/>
          </p:cNvSpPr>
          <p:nvPr>
            <p:ph idx="1"/>
          </p:nvPr>
        </p:nvSpPr>
        <p:spPr>
          <a:xfrm>
            <a:off x="-1" y="954156"/>
            <a:ext cx="12298017" cy="5903843"/>
          </a:xfrm>
        </p:spPr>
        <p:txBody>
          <a:bodyPr/>
          <a:lstStyle/>
          <a:p>
            <a:pPr marL="0" indent="0">
              <a:buNone/>
            </a:pPr>
            <a:r>
              <a:rPr lang="el-GR" dirty="0"/>
              <a:t>Διαταραχές Γαστρεντερικού</a:t>
            </a:r>
          </a:p>
          <a:p>
            <a:pPr marL="0" indent="0">
              <a:buNone/>
            </a:pPr>
            <a:r>
              <a:rPr lang="el-GR" dirty="0"/>
              <a:t>Ηπατοτοξικότητα</a:t>
            </a:r>
            <a:endParaRPr lang="en-US" dirty="0"/>
          </a:p>
        </p:txBody>
      </p:sp>
    </p:spTree>
    <p:extLst>
      <p:ext uri="{BB962C8B-B14F-4D97-AF65-F5344CB8AC3E}">
        <p14:creationId xmlns:p14="http://schemas.microsoft.com/office/powerpoint/2010/main" val="91459942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3CF1-A44D-4C2D-98CF-BC3BB2B50371}"/>
              </a:ext>
            </a:extLst>
          </p:cNvPr>
          <p:cNvSpPr>
            <a:spLocks noGrp="1"/>
          </p:cNvSpPr>
          <p:nvPr>
            <p:ph type="title"/>
          </p:nvPr>
        </p:nvSpPr>
        <p:spPr>
          <a:xfrm>
            <a:off x="838200" y="1"/>
            <a:ext cx="10515600" cy="1085850"/>
          </a:xfrm>
        </p:spPr>
        <p:txBody>
          <a:bodyPr/>
          <a:lstStyle/>
          <a:p>
            <a:pPr algn="ctr"/>
            <a:r>
              <a:rPr lang="el-GR" dirty="0"/>
              <a:t>ΤΕΤΡΑΚΥΚΛΙΝΕΣ</a:t>
            </a:r>
            <a:endParaRPr lang="en-US" dirty="0"/>
          </a:p>
        </p:txBody>
      </p:sp>
      <p:sp>
        <p:nvSpPr>
          <p:cNvPr id="3" name="Content Placeholder 2">
            <a:extLst>
              <a:ext uri="{FF2B5EF4-FFF2-40B4-BE49-F238E27FC236}">
                <a16:creationId xmlns:a16="http://schemas.microsoft.com/office/drawing/2014/main" id="{571BB14A-B9BF-419D-B3AE-947582DB916D}"/>
              </a:ext>
            </a:extLst>
          </p:cNvPr>
          <p:cNvSpPr>
            <a:spLocks noGrp="1"/>
          </p:cNvSpPr>
          <p:nvPr>
            <p:ph idx="1"/>
          </p:nvPr>
        </p:nvSpPr>
        <p:spPr>
          <a:xfrm>
            <a:off x="0" y="689113"/>
            <a:ext cx="12192000" cy="6168886"/>
          </a:xfrm>
        </p:spPr>
        <p:txBody>
          <a:bodyPr>
            <a:normAutofit lnSpcReduction="10000"/>
          </a:bodyPr>
          <a:lstStyle/>
          <a:p>
            <a:pPr algn="l"/>
            <a:endParaRPr lang="en-US" sz="1800" b="0" i="0" u="none" strike="noStrike" baseline="0" dirty="0">
              <a:solidFill>
                <a:srgbClr val="000000"/>
              </a:solidFill>
              <a:latin typeface="Comic Sans MS" panose="030F0702030302020204" pitchFamily="66" charset="0"/>
            </a:endParaRPr>
          </a:p>
          <a:p>
            <a:r>
              <a:rPr lang="el-GR" b="1" i="0" u="none" strike="noStrike" baseline="0" dirty="0"/>
              <a:t>Η βασική δομή αποτελείται από 4 κυκλικούς (βενζολικούς) δακτυλίους </a:t>
            </a:r>
            <a:endParaRPr lang="el-GR" b="0" i="0" u="none" strike="noStrike" baseline="0" dirty="0"/>
          </a:p>
          <a:p>
            <a:r>
              <a:rPr lang="el-GR" b="1" i="0" u="none" strike="noStrike" baseline="0" dirty="0"/>
              <a:t>Μηχανισμος δράσης </a:t>
            </a:r>
            <a:endParaRPr lang="el-GR" b="0" i="0" u="none" strike="noStrike" baseline="0" dirty="0"/>
          </a:p>
          <a:p>
            <a:r>
              <a:rPr lang="el-GR" b="0" i="0" u="none" strike="noStrike" baseline="0" dirty="0"/>
              <a:t>Αναστολή πρωτεϊνοσύνθεσης μέσω σύνδεσης με το ριβόσωμα και παρεμπόδισης της σύνδεσης του tRNA </a:t>
            </a:r>
            <a:endParaRPr lang="en-US" b="0" i="0" u="none" strike="noStrike" baseline="0" dirty="0"/>
          </a:p>
          <a:p>
            <a:r>
              <a:rPr lang="el-GR" b="1" i="0" u="none" strike="noStrike" baseline="0" dirty="0"/>
              <a:t>Δράση έναντι Gram(+) και Gram(-) βακτηρίων, ιδιαίτερα ενδοκυττάριων </a:t>
            </a:r>
            <a:endParaRPr lang="el-GR" b="0" i="0" u="none" strike="noStrike" baseline="0" dirty="0"/>
          </a:p>
          <a:p>
            <a:r>
              <a:rPr lang="el-GR" b="1" i="0" u="none" strike="noStrike" baseline="0" dirty="0"/>
              <a:t>Ευρέως φάσματος αντιβιοτικά </a:t>
            </a:r>
          </a:p>
          <a:p>
            <a:r>
              <a:rPr lang="el-GR" b="1" dirty="0"/>
              <a:t>Βακτηριοστατικό</a:t>
            </a:r>
            <a:endParaRPr lang="el-GR" b="0" i="0" u="none" strike="noStrike" baseline="0" dirty="0"/>
          </a:p>
          <a:p>
            <a:r>
              <a:rPr lang="el-GR" b="1" i="0" u="none" strike="noStrike" baseline="0" dirty="0"/>
              <a:t>Μηχανισμος αντοχής </a:t>
            </a:r>
            <a:endParaRPr lang="el-GR" b="0" i="0" u="none" strike="noStrike" baseline="0" dirty="0"/>
          </a:p>
          <a:p>
            <a:r>
              <a:rPr lang="el-GR" b="0" i="0" u="none" strike="noStrike" baseline="0" dirty="0"/>
              <a:t>Μεταλλαγή στη θέση σύνδεσης στο ριβόσωμα </a:t>
            </a:r>
          </a:p>
          <a:p>
            <a:r>
              <a:rPr lang="el-GR" b="0" i="0" u="none" strike="noStrike" baseline="0" dirty="0"/>
              <a:t>Παρεμπόδιση σύνδεσης του αντιβιοτικού από πρωτεϊνες </a:t>
            </a:r>
          </a:p>
          <a:p>
            <a:r>
              <a:rPr lang="el-GR" dirty="0"/>
              <a:t>Αυξημένη ενεργητική έξοδος</a:t>
            </a:r>
          </a:p>
          <a:p>
            <a:r>
              <a:rPr lang="el-GR" b="1" dirty="0"/>
              <a:t>ΜΙΝΟΚΥΚΛΙΝΗ - ΔΟΞΥΚΥΚΛΙΝΗ</a:t>
            </a:r>
            <a:endParaRPr lang="en-US" b="1" dirty="0"/>
          </a:p>
        </p:txBody>
      </p:sp>
    </p:spTree>
    <p:extLst>
      <p:ext uri="{BB962C8B-B14F-4D97-AF65-F5344CB8AC3E}">
        <p14:creationId xmlns:p14="http://schemas.microsoft.com/office/powerpoint/2010/main" val="20763310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4813-B188-4CAC-9C10-FEF8A1F1499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b="1" kern="1200">
                <a:solidFill>
                  <a:srgbClr val="FFFFFF"/>
                </a:solidFill>
                <a:latin typeface="+mj-lt"/>
                <a:ea typeface="+mj-ea"/>
                <a:cs typeface="+mj-cs"/>
              </a:rPr>
              <a:t>ΤΕΤΡΑΚΥΚΛΙΝΕΣ</a:t>
            </a:r>
          </a:p>
        </p:txBody>
      </p:sp>
      <p:pic>
        <p:nvPicPr>
          <p:cNvPr id="5" name="Content Placeholder 4">
            <a:extLst>
              <a:ext uri="{FF2B5EF4-FFF2-40B4-BE49-F238E27FC236}">
                <a16:creationId xmlns:a16="http://schemas.microsoft.com/office/drawing/2014/main" id="{C63E7A88-32A9-44F7-AC86-3955D0393C64}"/>
              </a:ext>
            </a:extLst>
          </p:cNvPr>
          <p:cNvPicPr>
            <a:picLocks noGrp="1" noChangeAspect="1"/>
          </p:cNvPicPr>
          <p:nvPr>
            <p:ph idx="1"/>
          </p:nvPr>
        </p:nvPicPr>
        <p:blipFill>
          <a:blip r:embed="rId2"/>
          <a:stretch>
            <a:fillRect/>
          </a:stretch>
        </p:blipFill>
        <p:spPr>
          <a:xfrm>
            <a:off x="4777316" y="1696335"/>
            <a:ext cx="6780700" cy="3463000"/>
          </a:xfrm>
          <a:prstGeom prst="rect">
            <a:avLst/>
          </a:prstGeom>
        </p:spPr>
      </p:pic>
    </p:spTree>
    <p:extLst>
      <p:ext uri="{BB962C8B-B14F-4D97-AF65-F5344CB8AC3E}">
        <p14:creationId xmlns:p14="http://schemas.microsoft.com/office/powerpoint/2010/main" val="424365571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ED6E-D1E2-4652-9340-66C07D86171E}"/>
              </a:ext>
            </a:extLst>
          </p:cNvPr>
          <p:cNvSpPr>
            <a:spLocks noGrp="1"/>
          </p:cNvSpPr>
          <p:nvPr>
            <p:ph type="title"/>
          </p:nvPr>
        </p:nvSpPr>
        <p:spPr>
          <a:xfrm>
            <a:off x="838200" y="365125"/>
            <a:ext cx="10515600" cy="681797"/>
          </a:xfrm>
        </p:spPr>
        <p:txBody>
          <a:bodyPr>
            <a:normAutofit fontScale="90000"/>
          </a:bodyPr>
          <a:lstStyle/>
          <a:p>
            <a:pPr algn="ctr"/>
            <a:r>
              <a:rPr lang="el-GR" b="1" dirty="0"/>
              <a:t>ΤΕΤΡΑΚΥΚΛΙΝΕΣ</a:t>
            </a:r>
            <a:endParaRPr lang="en-US" b="1" dirty="0"/>
          </a:p>
        </p:txBody>
      </p:sp>
      <p:sp>
        <p:nvSpPr>
          <p:cNvPr id="3" name="Content Placeholder 2">
            <a:extLst>
              <a:ext uri="{FF2B5EF4-FFF2-40B4-BE49-F238E27FC236}">
                <a16:creationId xmlns:a16="http://schemas.microsoft.com/office/drawing/2014/main" id="{009B74FD-CB5B-4737-A164-29F7A851C4ED}"/>
              </a:ext>
            </a:extLst>
          </p:cNvPr>
          <p:cNvSpPr>
            <a:spLocks noGrp="1"/>
          </p:cNvSpPr>
          <p:nvPr>
            <p:ph idx="1"/>
          </p:nvPr>
        </p:nvSpPr>
        <p:spPr>
          <a:xfrm>
            <a:off x="0" y="808382"/>
            <a:ext cx="12192000" cy="6049617"/>
          </a:xfrm>
        </p:spPr>
        <p:txBody>
          <a:bodyPr/>
          <a:lstStyle/>
          <a:p>
            <a:pPr marL="0" indent="0">
              <a:buNone/>
            </a:pPr>
            <a:r>
              <a:rPr lang="el-GR" altLang="el-GR" dirty="0">
                <a:latin typeface="Calibri" pitchFamily="34" charset="0"/>
              </a:rPr>
              <a:t>Η απορρόφησή τους από το γαστρεντερικό σωλήνα διαφέρει από ουσία σε ουσία, είναι απόλυτη δε για την </a:t>
            </a:r>
            <a:r>
              <a:rPr lang="el-GR" altLang="el-GR" b="1" dirty="0">
                <a:solidFill>
                  <a:srgbClr val="002060"/>
                </a:solidFill>
                <a:latin typeface="Calibri" pitchFamily="34" charset="0"/>
              </a:rPr>
              <a:t>δοξυκυκλίνη και την μινοκυκλίνη.  </a:t>
            </a:r>
            <a:r>
              <a:rPr lang="el-GR" altLang="el-GR" dirty="0">
                <a:latin typeface="Calibri" pitchFamily="34" charset="0"/>
              </a:rPr>
              <a:t>Σπάνια χρειάζονται για </a:t>
            </a:r>
            <a:r>
              <a:rPr lang="en-US" altLang="el-GR" dirty="0">
                <a:latin typeface="Calibri" pitchFamily="34" charset="0"/>
              </a:rPr>
              <a:t>IV </a:t>
            </a:r>
            <a:r>
              <a:rPr lang="el-GR" altLang="el-GR" dirty="0">
                <a:latin typeface="Calibri" pitchFamily="34" charset="0"/>
              </a:rPr>
              <a:t>χορήγηση</a:t>
            </a:r>
          </a:p>
          <a:p>
            <a:pPr marL="0" indent="0">
              <a:buNone/>
            </a:pPr>
            <a:r>
              <a:rPr lang="el-GR" altLang="el-GR" dirty="0">
                <a:latin typeface="Calibri" pitchFamily="34" charset="0"/>
              </a:rPr>
              <a:t>Η συχνότερη παρενέργεια είναι οι </a:t>
            </a:r>
            <a:r>
              <a:rPr lang="el-GR" altLang="el-GR" b="1" dirty="0">
                <a:solidFill>
                  <a:srgbClr val="002060"/>
                </a:solidFill>
                <a:latin typeface="Calibri" pitchFamily="34" charset="0"/>
              </a:rPr>
              <a:t>γαστρεντερικές διαταραχές (ναυτία, έμετοι, διάρροιες)</a:t>
            </a:r>
            <a:r>
              <a:rPr lang="el-GR" altLang="el-GR" dirty="0">
                <a:latin typeface="Calibri" pitchFamily="34" charset="0"/>
              </a:rPr>
              <a:t>, διότι οι τετρακυκλίνες έχουν απ’ ευθείας ερεθιστική επίδραση στον γαστρεντερικό βλεννογόνο και </a:t>
            </a:r>
            <a:r>
              <a:rPr lang="el-GR" altLang="el-GR" b="1" dirty="0">
                <a:latin typeface="Calibri" pitchFamily="34" charset="0"/>
              </a:rPr>
              <a:t>καταστρέφουν την μικροβιακή χλωρίδα, επιτρέποντας την εποίκηση με μύκητες τύπου </a:t>
            </a:r>
            <a:r>
              <a:rPr lang="en-US" altLang="el-GR" b="1" dirty="0">
                <a:latin typeface="Calibri" pitchFamily="34" charset="0"/>
              </a:rPr>
              <a:t>Candida</a:t>
            </a:r>
            <a:r>
              <a:rPr lang="el-GR" altLang="el-GR" b="1" dirty="0">
                <a:latin typeface="Calibri" pitchFamily="34" charset="0"/>
              </a:rPr>
              <a:t>.</a:t>
            </a:r>
            <a:endParaRPr lang="en-US" altLang="el-GR" dirty="0"/>
          </a:p>
          <a:p>
            <a:pPr marL="0" indent="0">
              <a:buNone/>
            </a:pPr>
            <a:endParaRPr lang="en-US" dirty="0"/>
          </a:p>
        </p:txBody>
      </p:sp>
    </p:spTree>
    <p:extLst>
      <p:ext uri="{BB962C8B-B14F-4D97-AF65-F5344CB8AC3E}">
        <p14:creationId xmlns:p14="http://schemas.microsoft.com/office/powerpoint/2010/main" val="143507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Ειδικές Τοπικές Θεραπείες</a:t>
            </a:r>
            <a:endParaRPr lang="en-US" dirty="0"/>
          </a:p>
        </p:txBody>
      </p:sp>
      <p:sp>
        <p:nvSpPr>
          <p:cNvPr id="3" name="2 - Θέση περιεχομένου"/>
          <p:cNvSpPr>
            <a:spLocks noGrp="1"/>
          </p:cNvSpPr>
          <p:nvPr>
            <p:ph idx="1"/>
          </p:nvPr>
        </p:nvSpPr>
        <p:spPr>
          <a:xfrm>
            <a:off x="1524000" y="1124744"/>
            <a:ext cx="9144000" cy="5733256"/>
          </a:xfrm>
        </p:spPr>
        <p:txBody>
          <a:bodyPr/>
          <a:lstStyle/>
          <a:p>
            <a:pPr>
              <a:buNone/>
            </a:pPr>
            <a:r>
              <a:rPr lang="el-GR" u="sng" dirty="0"/>
              <a:t>Πάστα Ψευδαργύρου με Ζελατίνη</a:t>
            </a:r>
          </a:p>
          <a:p>
            <a:pPr>
              <a:buNone/>
            </a:pPr>
            <a:r>
              <a:rPr lang="el-GR" dirty="0"/>
              <a:t>Οξείδιο του Ψευδαργύρου 10%</a:t>
            </a:r>
          </a:p>
          <a:p>
            <a:pPr>
              <a:buNone/>
            </a:pPr>
            <a:r>
              <a:rPr lang="el-GR" dirty="0"/>
              <a:t>Ζελατίνη 15%</a:t>
            </a:r>
          </a:p>
          <a:p>
            <a:pPr>
              <a:buNone/>
            </a:pPr>
            <a:r>
              <a:rPr lang="el-GR" dirty="0" err="1"/>
              <a:t>Γλυκερόλη</a:t>
            </a:r>
            <a:r>
              <a:rPr lang="el-GR" dirty="0"/>
              <a:t> 40%</a:t>
            </a:r>
          </a:p>
          <a:p>
            <a:pPr>
              <a:buNone/>
            </a:pPr>
            <a:r>
              <a:rPr lang="el-GR" dirty="0"/>
              <a:t>Νερό Καθαρό 35%</a:t>
            </a:r>
          </a:p>
          <a:p>
            <a:pPr>
              <a:buNone/>
            </a:pPr>
            <a:endParaRPr lang="el-GR" dirty="0"/>
          </a:p>
          <a:p>
            <a:pPr>
              <a:buNone/>
            </a:pPr>
            <a:r>
              <a:rPr lang="el-GR" dirty="0"/>
              <a:t>Βαζελίνες, Σιλικόνες</a:t>
            </a:r>
          </a:p>
          <a:p>
            <a:pPr>
              <a:buNone/>
            </a:pPr>
            <a:r>
              <a:rPr lang="el-GR" dirty="0" err="1"/>
              <a:t>Αλλαντοΐνη</a:t>
            </a:r>
            <a:r>
              <a:rPr lang="el-GR" dirty="0"/>
              <a:t>, </a:t>
            </a:r>
            <a:r>
              <a:rPr lang="el-GR" dirty="0" err="1"/>
              <a:t>Πανθενόλη</a:t>
            </a:r>
            <a:r>
              <a:rPr lang="el-GR" dirty="0"/>
              <a:t>, </a:t>
            </a:r>
            <a:r>
              <a:rPr lang="el-GR" dirty="0" err="1"/>
              <a:t>Λινολεϊκό</a:t>
            </a:r>
            <a:r>
              <a:rPr lang="el-GR" dirty="0"/>
              <a:t> Οξύ, Ουρία, Βιταμίνες ως Προστατευτικά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9BAB-6315-4012-87A2-578D0BF04ECB}"/>
              </a:ext>
            </a:extLst>
          </p:cNvPr>
          <p:cNvSpPr>
            <a:spLocks noGrp="1"/>
          </p:cNvSpPr>
          <p:nvPr>
            <p:ph type="title"/>
          </p:nvPr>
        </p:nvSpPr>
        <p:spPr>
          <a:xfrm>
            <a:off x="838200" y="365126"/>
            <a:ext cx="10515600" cy="496266"/>
          </a:xfrm>
        </p:spPr>
        <p:txBody>
          <a:bodyPr>
            <a:normAutofit fontScale="90000"/>
          </a:bodyPr>
          <a:lstStyle/>
          <a:p>
            <a:pPr algn="ctr"/>
            <a:r>
              <a:rPr lang="el-GR" b="1" dirty="0"/>
              <a:t>ΤΕΤΡΑΚΥΚΛΙΝΕΣ</a:t>
            </a:r>
            <a:endParaRPr lang="en-US" b="1" dirty="0"/>
          </a:p>
        </p:txBody>
      </p:sp>
      <p:sp>
        <p:nvSpPr>
          <p:cNvPr id="3" name="Content Placeholder 2">
            <a:extLst>
              <a:ext uri="{FF2B5EF4-FFF2-40B4-BE49-F238E27FC236}">
                <a16:creationId xmlns:a16="http://schemas.microsoft.com/office/drawing/2014/main" id="{75F715F0-9F96-429B-B6EE-E7EC086DC972}"/>
              </a:ext>
            </a:extLst>
          </p:cNvPr>
          <p:cNvSpPr>
            <a:spLocks noGrp="1"/>
          </p:cNvSpPr>
          <p:nvPr>
            <p:ph idx="1"/>
          </p:nvPr>
        </p:nvSpPr>
        <p:spPr>
          <a:xfrm>
            <a:off x="0" y="662608"/>
            <a:ext cx="12192000" cy="6195391"/>
          </a:xfrm>
        </p:spPr>
        <p:txBody>
          <a:bodyPr/>
          <a:lstStyle/>
          <a:p>
            <a:pPr eaLnBrk="1" hangingPunct="1"/>
            <a:r>
              <a:rPr lang="el-GR" altLang="el-GR" sz="2800" dirty="0">
                <a:latin typeface="Calibri" pitchFamily="34" charset="0"/>
              </a:rPr>
              <a:t>Εάν δοθούν αντιόξινα για αντιμετώπισή των παρενεργειών, επακολουθεί αδρανοποίηση των τετρακυκλινών, λόγω του ότι οι τετρακυκλίνες δημιουργούν </a:t>
            </a:r>
            <a:r>
              <a:rPr lang="el-GR" altLang="el-GR" sz="2800" b="1" dirty="0">
                <a:solidFill>
                  <a:srgbClr val="002060"/>
                </a:solidFill>
                <a:latin typeface="Calibri" pitchFamily="34" charset="0"/>
              </a:rPr>
              <a:t>αδιάλυτες ενώσεις με το </a:t>
            </a:r>
            <a:r>
              <a:rPr lang="en-US" altLang="el-GR" sz="2800" b="1" dirty="0">
                <a:solidFill>
                  <a:srgbClr val="002060"/>
                </a:solidFill>
                <a:latin typeface="Calibri" pitchFamily="34" charset="0"/>
              </a:rPr>
              <a:t>Ca</a:t>
            </a:r>
            <a:r>
              <a:rPr lang="el-GR" altLang="el-GR" sz="2800" b="1" dirty="0">
                <a:solidFill>
                  <a:srgbClr val="002060"/>
                </a:solidFill>
                <a:latin typeface="Calibri" pitchFamily="34" charset="0"/>
              </a:rPr>
              <a:t>, </a:t>
            </a:r>
            <a:r>
              <a:rPr lang="en-US" altLang="el-GR" sz="2800" b="1" dirty="0">
                <a:solidFill>
                  <a:srgbClr val="002060"/>
                </a:solidFill>
                <a:latin typeface="Calibri" pitchFamily="34" charset="0"/>
              </a:rPr>
              <a:t>Mg</a:t>
            </a:r>
            <a:r>
              <a:rPr lang="el-GR" altLang="el-GR" sz="2800" b="1" dirty="0">
                <a:solidFill>
                  <a:srgbClr val="002060"/>
                </a:solidFill>
                <a:latin typeface="Calibri" pitchFamily="34" charset="0"/>
              </a:rPr>
              <a:t>, </a:t>
            </a:r>
            <a:r>
              <a:rPr lang="en-US" altLang="el-GR" sz="2800" b="1" dirty="0">
                <a:solidFill>
                  <a:srgbClr val="002060"/>
                </a:solidFill>
                <a:latin typeface="Calibri" pitchFamily="34" charset="0"/>
              </a:rPr>
              <a:t>Al</a:t>
            </a:r>
            <a:r>
              <a:rPr lang="el-GR" altLang="el-GR" sz="2800" b="1" dirty="0">
                <a:solidFill>
                  <a:srgbClr val="002060"/>
                </a:solidFill>
                <a:latin typeface="Calibri" pitchFamily="34" charset="0"/>
              </a:rPr>
              <a:t>, </a:t>
            </a:r>
            <a:r>
              <a:rPr lang="en-US" altLang="el-GR" sz="2800" b="1" dirty="0">
                <a:solidFill>
                  <a:srgbClr val="002060"/>
                </a:solidFill>
                <a:latin typeface="Calibri" pitchFamily="34" charset="0"/>
              </a:rPr>
              <a:t>Fe</a:t>
            </a:r>
            <a:r>
              <a:rPr lang="el-GR" altLang="el-GR" sz="2800" b="1" dirty="0">
                <a:solidFill>
                  <a:srgbClr val="002060"/>
                </a:solidFill>
                <a:latin typeface="Calibri" pitchFamily="34" charset="0"/>
              </a:rPr>
              <a:t>.</a:t>
            </a:r>
          </a:p>
          <a:p>
            <a:pPr eaLnBrk="1" hangingPunct="1"/>
            <a:r>
              <a:rPr lang="el-GR" altLang="el-GR" sz="2800" dirty="0">
                <a:latin typeface="Calibri" pitchFamily="34" charset="0"/>
              </a:rPr>
              <a:t>Ακριβώς και επειδή δημιουργούν χηλικές ενώσεις με το </a:t>
            </a:r>
            <a:r>
              <a:rPr lang="en-US" altLang="el-GR" sz="2800" dirty="0">
                <a:latin typeface="Calibri" pitchFamily="34" charset="0"/>
              </a:rPr>
              <a:t>Ca</a:t>
            </a:r>
            <a:r>
              <a:rPr lang="el-GR" altLang="el-GR" sz="2800" dirty="0">
                <a:latin typeface="Calibri" pitchFamily="34" charset="0"/>
              </a:rPr>
              <a:t>, έχουν την ικανότητα να ενσωματώνονται στα αναπτυσσόμενα δόντια και οστά. Έτσι, </a:t>
            </a:r>
            <a:r>
              <a:rPr lang="el-GR" altLang="el-GR" sz="2800" b="1" dirty="0">
                <a:latin typeface="Calibri" pitchFamily="34" charset="0"/>
              </a:rPr>
              <a:t>αποφεύγονται να δίδονται στο δεύτερο μήνα της κύησης και δεν συγγράφονται σε παιδιά κάτω των 8 ετών.</a:t>
            </a:r>
            <a:r>
              <a:rPr lang="en-US" altLang="el-GR" sz="2800" b="1" dirty="0">
                <a:latin typeface="Calibri" pitchFamily="34" charset="0"/>
              </a:rPr>
              <a:t> </a:t>
            </a:r>
            <a:r>
              <a:rPr lang="el-GR" altLang="el-GR" sz="2800" dirty="0">
                <a:latin typeface="Calibri" pitchFamily="34" charset="0"/>
              </a:rPr>
              <a:t>Άλλες παρενέργειες περιλαμβάνουν φωτοευαισθησία και ηπατική βλάβη μετά από ενδοφλέβια χορήγηση</a:t>
            </a:r>
          </a:p>
          <a:p>
            <a:pPr eaLnBrk="1" hangingPunct="1"/>
            <a:r>
              <a:rPr lang="el-GR" dirty="0">
                <a:latin typeface="Calibri" pitchFamily="34" charset="0"/>
              </a:rPr>
              <a:t>Φαρμακευτικός Λύκος – Μυκητιάσεις άλλες παρενέργειες</a:t>
            </a:r>
            <a:endParaRPr lang="en-US" dirty="0"/>
          </a:p>
        </p:txBody>
      </p:sp>
    </p:spTree>
    <p:extLst>
      <p:ext uri="{BB962C8B-B14F-4D97-AF65-F5344CB8AC3E}">
        <p14:creationId xmlns:p14="http://schemas.microsoft.com/office/powerpoint/2010/main" val="404070888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a:xfrm>
            <a:off x="1524000" y="116632"/>
            <a:ext cx="9144000" cy="1008112"/>
          </a:xfrm>
        </p:spPr>
        <p:txBody>
          <a:bodyPr>
            <a:noAutofit/>
          </a:bodyPr>
          <a:lstStyle/>
          <a:p>
            <a:r>
              <a:rPr lang="el-GR" altLang="el-GR" sz="3400" b="1" dirty="0">
                <a:solidFill>
                  <a:srgbClr val="002060"/>
                </a:solidFill>
                <a:latin typeface="Calibri" pitchFamily="34" charset="0"/>
              </a:rPr>
              <a:t> Αντιβιοτικά που παρεμποδίζουν την σύνθεση του τετραυδροφυλλικού οξέος (</a:t>
            </a:r>
            <a:r>
              <a:rPr lang="en-US" altLang="el-GR" sz="3400" b="1" dirty="0">
                <a:solidFill>
                  <a:srgbClr val="002060"/>
                </a:solidFill>
                <a:latin typeface="Calibri" pitchFamily="34" charset="0"/>
              </a:rPr>
              <a:t>THF) </a:t>
            </a:r>
            <a:endParaRPr lang="en-US" altLang="el-GR" sz="2800" dirty="0">
              <a:solidFill>
                <a:srgbClr val="002060"/>
              </a:solidFill>
              <a:latin typeface="Calibri" pitchFamily="34" charset="0"/>
            </a:endParaRPr>
          </a:p>
        </p:txBody>
      </p:sp>
      <p:sp>
        <p:nvSpPr>
          <p:cNvPr id="26627" name="2 - Θέση περιεχομένου"/>
          <p:cNvSpPr>
            <a:spLocks noGrp="1"/>
          </p:cNvSpPr>
          <p:nvPr>
            <p:ph idx="1"/>
          </p:nvPr>
        </p:nvSpPr>
        <p:spPr>
          <a:xfrm>
            <a:off x="1981200" y="1484784"/>
            <a:ext cx="8229600" cy="4752528"/>
          </a:xfrm>
        </p:spPr>
        <p:txBody>
          <a:bodyPr/>
          <a:lstStyle/>
          <a:p>
            <a:pPr eaLnBrk="1" hangingPunct="1"/>
            <a:r>
              <a:rPr lang="el-GR" altLang="el-GR" dirty="0">
                <a:latin typeface="Calibri" pitchFamily="34" charset="0"/>
              </a:rPr>
              <a:t>Το </a:t>
            </a:r>
            <a:r>
              <a:rPr lang="en-US" altLang="el-GR" dirty="0">
                <a:latin typeface="Calibri" pitchFamily="34" charset="0"/>
              </a:rPr>
              <a:t>THF </a:t>
            </a:r>
            <a:r>
              <a:rPr lang="el-GR" altLang="el-GR" dirty="0">
                <a:latin typeface="Calibri" pitchFamily="34" charset="0"/>
              </a:rPr>
              <a:t>είναι συνένζυμο στην σύνθεση των βάσεων πουρίνης και πυριμιδίνης που αποτελούν συστατικά του </a:t>
            </a:r>
            <a:r>
              <a:rPr lang="en-US" altLang="el-GR" dirty="0">
                <a:latin typeface="Calibri" pitchFamily="34" charset="0"/>
              </a:rPr>
              <a:t>DNA </a:t>
            </a:r>
            <a:r>
              <a:rPr lang="el-GR" altLang="el-GR" dirty="0">
                <a:latin typeface="Calibri" pitchFamily="34" charset="0"/>
              </a:rPr>
              <a:t>και του </a:t>
            </a:r>
            <a:r>
              <a:rPr lang="en-US" altLang="el-GR" dirty="0">
                <a:latin typeface="Calibri" pitchFamily="34" charset="0"/>
              </a:rPr>
              <a:t>RNA</a:t>
            </a:r>
            <a:r>
              <a:rPr lang="el-GR" altLang="el-GR" dirty="0">
                <a:latin typeface="Calibri" pitchFamily="34" charset="0"/>
              </a:rPr>
              <a:t>, και χρειάζεται για την ανάπτυξη και των πολλαπλασιασμό των κυττάρων.</a:t>
            </a:r>
          </a:p>
          <a:p>
            <a:pPr eaLnBrk="1" hangingPunct="1"/>
            <a:r>
              <a:rPr lang="el-GR" altLang="el-GR" dirty="0">
                <a:latin typeface="Calibri" pitchFamily="34" charset="0"/>
              </a:rPr>
              <a:t>Η έλλειψη του </a:t>
            </a:r>
            <a:r>
              <a:rPr lang="en-US" altLang="el-GR" dirty="0">
                <a:latin typeface="Calibri" pitchFamily="34" charset="0"/>
              </a:rPr>
              <a:t>THF </a:t>
            </a:r>
            <a:r>
              <a:rPr lang="el-GR" altLang="el-GR" dirty="0">
                <a:latin typeface="Calibri" pitchFamily="34" charset="0"/>
              </a:rPr>
              <a:t>οδηγεί σε αναστολή κυτταρικού πολλαπλασιασμού.  </a:t>
            </a:r>
            <a:endParaRPr lang="en-US" altLang="el-GR" dirty="0">
              <a:latin typeface="Calibri" pitchFamily="34" charset="0"/>
            </a:endParaRPr>
          </a:p>
          <a:p>
            <a:pPr eaLnBrk="1" hangingPunct="1"/>
            <a:r>
              <a:rPr lang="en-US" altLang="el-GR" dirty="0">
                <a:latin typeface="Calibri" pitchFamily="34" charset="0"/>
              </a:rPr>
              <a:t>To THF </a:t>
            </a:r>
            <a:r>
              <a:rPr lang="el-GR" altLang="el-GR" dirty="0">
                <a:latin typeface="Calibri" pitchFamily="34" charset="0"/>
              </a:rPr>
              <a:t>προέρχεται από το διυδροφυλλικό οξύ (</a:t>
            </a:r>
            <a:r>
              <a:rPr lang="en-US" altLang="el-GR" dirty="0">
                <a:latin typeface="Calibri" pitchFamily="34" charset="0"/>
              </a:rPr>
              <a:t>DHF</a:t>
            </a:r>
            <a:r>
              <a:rPr lang="el-GR" altLang="el-GR" dirty="0">
                <a:latin typeface="Calibri" pitchFamily="34" charset="0"/>
              </a:rPr>
              <a:t>) παρουσία αναγωγάσης και το </a:t>
            </a:r>
            <a:r>
              <a:rPr lang="en-US" altLang="el-GR" dirty="0">
                <a:latin typeface="Calibri" pitchFamily="34" charset="0"/>
              </a:rPr>
              <a:t>DHF </a:t>
            </a:r>
            <a:r>
              <a:rPr lang="el-GR" altLang="el-GR" dirty="0">
                <a:latin typeface="Calibri" pitchFamily="34" charset="0"/>
              </a:rPr>
              <a:t>από το φυλλικό που λαμβάνεται εξωγενώς</a:t>
            </a:r>
            <a:r>
              <a:rPr lang="el-GR" altLang="el-GR" dirty="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211</a:t>
            </a:fld>
            <a:endParaRPr lang="el-GR" dirty="0">
              <a:solidFill>
                <a:prstClr val="black"/>
              </a:solidFill>
            </a:endParaRPr>
          </a:p>
        </p:txBody>
      </p:sp>
    </p:spTree>
    <p:extLst>
      <p:ext uri="{BB962C8B-B14F-4D97-AF65-F5344CB8AC3E}">
        <p14:creationId xmlns:p14="http://schemas.microsoft.com/office/powerpoint/2010/main" val="18250669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a:xfrm>
            <a:off x="1524000" y="116632"/>
            <a:ext cx="9144000" cy="1008112"/>
          </a:xfrm>
        </p:spPr>
        <p:txBody>
          <a:bodyPr>
            <a:noAutofit/>
          </a:bodyPr>
          <a:lstStyle/>
          <a:p>
            <a:r>
              <a:rPr lang="el-GR" altLang="el-GR" sz="3400" b="1" dirty="0">
                <a:solidFill>
                  <a:srgbClr val="002060"/>
                </a:solidFill>
                <a:latin typeface="Calibri" pitchFamily="34" charset="0"/>
              </a:rPr>
              <a:t>Αντιβιοτικά που παρεμποδίζουν την σύνθεση του τετραυδροφυλλικού οξέος (</a:t>
            </a:r>
            <a:r>
              <a:rPr lang="en-US" altLang="el-GR" sz="3400" b="1" dirty="0">
                <a:solidFill>
                  <a:srgbClr val="002060"/>
                </a:solidFill>
                <a:latin typeface="Calibri" pitchFamily="34" charset="0"/>
              </a:rPr>
              <a:t>THF) </a:t>
            </a:r>
            <a:endParaRPr lang="en-US" altLang="el-GR" sz="2800" dirty="0">
              <a:solidFill>
                <a:srgbClr val="002060"/>
              </a:solidFill>
              <a:latin typeface="Calibri" pitchFamily="34" charset="0"/>
            </a:endParaRPr>
          </a:p>
        </p:txBody>
      </p:sp>
      <p:sp>
        <p:nvSpPr>
          <p:cNvPr id="27651" name="2 - Θέση περιεχομένου"/>
          <p:cNvSpPr>
            <a:spLocks noGrp="1"/>
          </p:cNvSpPr>
          <p:nvPr>
            <p:ph idx="1"/>
          </p:nvPr>
        </p:nvSpPr>
        <p:spPr>
          <a:xfrm>
            <a:off x="1981200" y="1556792"/>
            <a:ext cx="8229600" cy="4680520"/>
          </a:xfrm>
        </p:spPr>
        <p:txBody>
          <a:bodyPr/>
          <a:lstStyle/>
          <a:p>
            <a:pPr eaLnBrk="1" hangingPunct="1"/>
            <a:r>
              <a:rPr lang="el-GR" altLang="el-GR" dirty="0">
                <a:latin typeface="Calibri" pitchFamily="34" charset="0"/>
              </a:rPr>
              <a:t>Το ανθρώπινο σώμα δεν συνθέτει φυλλικό αλλά το παίρνει εξωγενώς, πολλά όμως βακτηρίδια μπορούν να συνθέτουν φυλλικό οξύ και συγκεκριμένα </a:t>
            </a:r>
            <a:r>
              <a:rPr lang="en-US" altLang="el-GR" dirty="0">
                <a:latin typeface="Calibri" pitchFamily="34" charset="0"/>
              </a:rPr>
              <a:t>DHF</a:t>
            </a:r>
            <a:r>
              <a:rPr lang="el-GR" altLang="el-GR" dirty="0">
                <a:latin typeface="Calibri" pitchFamily="34" charset="0"/>
              </a:rPr>
              <a:t>.</a:t>
            </a:r>
          </a:p>
          <a:p>
            <a:pPr eaLnBrk="1" hangingPunct="1"/>
            <a:r>
              <a:rPr lang="el-GR" altLang="el-GR" dirty="0">
                <a:latin typeface="Calibri" pitchFamily="34" charset="0"/>
              </a:rPr>
              <a:t>Ορισμένα αντιβιοτικά που παρεμβαίνουν στην σύνθεση του </a:t>
            </a:r>
            <a:r>
              <a:rPr lang="en-US" altLang="el-GR" dirty="0">
                <a:latin typeface="Calibri" pitchFamily="34" charset="0"/>
              </a:rPr>
              <a:t>THF </a:t>
            </a:r>
            <a:r>
              <a:rPr lang="el-GR" altLang="el-GR" dirty="0">
                <a:latin typeface="Calibri" pitchFamily="34" charset="0"/>
              </a:rPr>
              <a:t>από τα μικρόβια χρησιμοποιούνται στην φαρμακευτική.</a:t>
            </a:r>
          </a:p>
          <a:p>
            <a:pPr eaLnBrk="1" hangingPunct="1"/>
            <a:r>
              <a:rPr lang="el-GR" altLang="el-GR" b="1" dirty="0">
                <a:solidFill>
                  <a:srgbClr val="002060"/>
                </a:solidFill>
                <a:latin typeface="Calibri" pitchFamily="34" charset="0"/>
              </a:rPr>
              <a:t>Είναι οι σουλφοναμίδες και η τριμεθοπρίμη, καθώς και η σουλφόνη δαψόνη.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212</a:t>
            </a:fld>
            <a:endParaRPr lang="el-GR" dirty="0">
              <a:solidFill>
                <a:prstClr val="black"/>
              </a:solidFill>
            </a:endParaRPr>
          </a:p>
        </p:txBody>
      </p:sp>
    </p:spTree>
    <p:extLst>
      <p:ext uri="{BB962C8B-B14F-4D97-AF65-F5344CB8AC3E}">
        <p14:creationId xmlns:p14="http://schemas.microsoft.com/office/powerpoint/2010/main" val="159538236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p:txBody>
          <a:bodyPr>
            <a:normAutofit/>
          </a:bodyPr>
          <a:lstStyle/>
          <a:p>
            <a:r>
              <a:rPr lang="el-GR" altLang="el-GR" b="1" dirty="0">
                <a:solidFill>
                  <a:srgbClr val="002060"/>
                </a:solidFill>
                <a:latin typeface="Calibri" pitchFamily="34" charset="0"/>
              </a:rPr>
              <a:t>Σουλφοναμίδες</a:t>
            </a:r>
            <a:endParaRPr lang="en-US" altLang="el-GR" sz="3200" dirty="0">
              <a:solidFill>
                <a:srgbClr val="002060"/>
              </a:solidFill>
              <a:latin typeface="Calibri" pitchFamily="34" charset="0"/>
            </a:endParaRPr>
          </a:p>
        </p:txBody>
      </p:sp>
      <p:sp>
        <p:nvSpPr>
          <p:cNvPr id="28675" name="2 - Θέση περιεχομένου"/>
          <p:cNvSpPr>
            <a:spLocks noGrp="1"/>
          </p:cNvSpPr>
          <p:nvPr>
            <p:ph idx="1"/>
          </p:nvPr>
        </p:nvSpPr>
        <p:spPr/>
        <p:txBody>
          <a:bodyPr>
            <a:normAutofit/>
          </a:bodyPr>
          <a:lstStyle/>
          <a:p>
            <a:pPr eaLnBrk="1" hangingPunct="1"/>
            <a:r>
              <a:rPr lang="el-GR" altLang="el-GR" b="1" dirty="0">
                <a:solidFill>
                  <a:srgbClr val="002060"/>
                </a:solidFill>
                <a:latin typeface="Calibri" pitchFamily="34" charset="0"/>
              </a:rPr>
              <a:t>Δομικά μοιάζουν με το </a:t>
            </a:r>
            <a:r>
              <a:rPr lang="en-US" altLang="el-GR" b="1" dirty="0">
                <a:solidFill>
                  <a:srgbClr val="002060"/>
                </a:solidFill>
                <a:latin typeface="Calibri" pitchFamily="34" charset="0"/>
              </a:rPr>
              <a:t>p</a:t>
            </a:r>
            <a:r>
              <a:rPr lang="el-GR" altLang="el-GR" b="1" dirty="0">
                <a:solidFill>
                  <a:srgbClr val="002060"/>
                </a:solidFill>
                <a:latin typeface="Calibri" pitchFamily="34" charset="0"/>
              </a:rPr>
              <a:t>-αμινοβενζοικό οξύ (</a:t>
            </a:r>
            <a:r>
              <a:rPr lang="en-US" altLang="el-GR" b="1" dirty="0">
                <a:solidFill>
                  <a:srgbClr val="002060"/>
                </a:solidFill>
                <a:latin typeface="Calibri" pitchFamily="34" charset="0"/>
              </a:rPr>
              <a:t>PABA</a:t>
            </a:r>
            <a:r>
              <a:rPr lang="el-GR" altLang="el-GR" b="1" dirty="0">
                <a:solidFill>
                  <a:srgbClr val="002060"/>
                </a:solidFill>
                <a:latin typeface="Calibri" pitchFamily="34" charset="0"/>
              </a:rPr>
              <a:t>),το οποίο είναι πρόδρομο στην βακτηριδιακή σύνθεση του </a:t>
            </a:r>
            <a:r>
              <a:rPr lang="en-US" altLang="el-GR" b="1" dirty="0">
                <a:solidFill>
                  <a:srgbClr val="002060"/>
                </a:solidFill>
                <a:latin typeface="Calibri" pitchFamily="34" charset="0"/>
              </a:rPr>
              <a:t>DHF</a:t>
            </a:r>
            <a:r>
              <a:rPr lang="el-GR" altLang="el-GR" dirty="0">
                <a:latin typeface="Calibri" pitchFamily="34" charset="0"/>
              </a:rPr>
              <a:t>. Έτσι παρεμποδίζουν (</a:t>
            </a:r>
            <a:r>
              <a:rPr lang="en-US" altLang="el-GR" dirty="0">
                <a:latin typeface="Calibri" pitchFamily="34" charset="0"/>
              </a:rPr>
              <a:t>false substrate</a:t>
            </a:r>
            <a:r>
              <a:rPr lang="el-GR" altLang="el-GR" dirty="0">
                <a:latin typeface="Calibri" pitchFamily="34" charset="0"/>
              </a:rPr>
              <a:t>) την σύνθεση του </a:t>
            </a:r>
            <a:r>
              <a:rPr lang="en-US" altLang="el-GR" dirty="0">
                <a:latin typeface="Calibri" pitchFamily="34" charset="0"/>
              </a:rPr>
              <a:t>PABA </a:t>
            </a:r>
            <a:r>
              <a:rPr lang="el-GR" altLang="el-GR" dirty="0">
                <a:latin typeface="Calibri" pitchFamily="34" charset="0"/>
              </a:rPr>
              <a:t>και τελικά την σύνθεση του </a:t>
            </a:r>
            <a:r>
              <a:rPr lang="en-US" altLang="el-GR" dirty="0">
                <a:latin typeface="Calibri" pitchFamily="34" charset="0"/>
              </a:rPr>
              <a:t>DHF</a:t>
            </a:r>
            <a:r>
              <a:rPr lang="el-GR" altLang="el-GR" dirty="0">
                <a:latin typeface="Calibri" pitchFamily="34" charset="0"/>
              </a:rPr>
              <a:t>. Επειδή τα βακτηρίδια δεν μπορούν να λάβουν εξωγενώς φυλλικό, τελικά παραμένουν χωρίς </a:t>
            </a:r>
            <a:r>
              <a:rPr lang="en-US" altLang="el-GR" dirty="0">
                <a:latin typeface="Calibri" pitchFamily="34" charset="0"/>
              </a:rPr>
              <a:t>DHF </a:t>
            </a:r>
            <a:r>
              <a:rPr lang="el-GR" altLang="el-GR" dirty="0">
                <a:latin typeface="Calibri" pitchFamily="34" charset="0"/>
              </a:rPr>
              <a:t>και ο πολλαπλασιασμός τους σταματά.  </a:t>
            </a:r>
          </a:p>
          <a:p>
            <a:pPr eaLnBrk="1" hangingPunct="1"/>
            <a:r>
              <a:rPr lang="el-GR" altLang="el-GR" b="1" dirty="0">
                <a:solidFill>
                  <a:srgbClr val="002060"/>
                </a:solidFill>
                <a:latin typeface="Calibri" pitchFamily="34" charset="0"/>
              </a:rPr>
              <a:t>Οι σουλφοναμίδες δρουν μικροβιοστατικά </a:t>
            </a:r>
            <a:r>
              <a:rPr lang="el-GR" altLang="el-GR" dirty="0">
                <a:latin typeface="Calibri" pitchFamily="34" charset="0"/>
              </a:rPr>
              <a:t>ενάντια σε ένα ευρύ φάσμα παθογόνων μικροοργανισμών.</a:t>
            </a:r>
            <a:endParaRPr lang="en-US" altLang="el-GR" dirty="0">
              <a:latin typeface="Calibri" pitchFamily="34"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213</a:t>
            </a:fld>
            <a:endParaRPr lang="el-GR" dirty="0">
              <a:solidFill>
                <a:prstClr val="black"/>
              </a:solidFill>
            </a:endParaRPr>
          </a:p>
        </p:txBody>
      </p:sp>
    </p:spTree>
    <p:extLst>
      <p:ext uri="{BB962C8B-B14F-4D97-AF65-F5344CB8AC3E}">
        <p14:creationId xmlns:p14="http://schemas.microsoft.com/office/powerpoint/2010/main" val="42070232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p:txBody>
          <a:bodyPr/>
          <a:lstStyle/>
          <a:p>
            <a:r>
              <a:rPr lang="el-GR" altLang="el-GR" dirty="0">
                <a:solidFill>
                  <a:srgbClr val="002060"/>
                </a:solidFill>
                <a:latin typeface="Calibri" pitchFamily="34" charset="0"/>
              </a:rPr>
              <a:t> Σουλφοναμίδες </a:t>
            </a:r>
            <a:endParaRPr lang="en-US" altLang="el-GR" sz="3600" dirty="0"/>
          </a:p>
        </p:txBody>
      </p:sp>
      <p:sp>
        <p:nvSpPr>
          <p:cNvPr id="29699" name="2 - Θέση περιεχομένου"/>
          <p:cNvSpPr>
            <a:spLocks noGrp="1"/>
          </p:cNvSpPr>
          <p:nvPr>
            <p:ph idx="1"/>
          </p:nvPr>
        </p:nvSpPr>
        <p:spPr/>
        <p:txBody>
          <a:bodyPr>
            <a:normAutofit/>
          </a:bodyPr>
          <a:lstStyle/>
          <a:p>
            <a:pPr eaLnBrk="1" hangingPunct="1"/>
            <a:r>
              <a:rPr lang="el-GR" altLang="el-GR" dirty="0">
                <a:latin typeface="Calibri" pitchFamily="34" charset="0"/>
              </a:rPr>
              <a:t>Οι περισσότερες απορροφώνται καλώς από το έντερο και μεταβολίζονται μέσω των νεφρών.  </a:t>
            </a:r>
          </a:p>
          <a:p>
            <a:pPr eaLnBrk="1" hangingPunct="1"/>
            <a:r>
              <a:rPr lang="el-GR" altLang="el-GR" dirty="0">
                <a:latin typeface="Calibri" pitchFamily="34" charset="0"/>
              </a:rPr>
              <a:t>Όσες δεν απορροφώνται καλά από το έντερο χρησιμοποιούνται στις εντερικές λοιμώξεις.</a:t>
            </a:r>
          </a:p>
          <a:p>
            <a:pPr eaLnBrk="1" hangingPunct="1"/>
            <a:r>
              <a:rPr lang="el-GR" altLang="el-GR" b="1" dirty="0">
                <a:solidFill>
                  <a:srgbClr val="002060"/>
                </a:solidFill>
                <a:latin typeface="Calibri" pitchFamily="34" charset="0"/>
              </a:rPr>
              <a:t>Ανεπιθύμητες ενέργειες περιλαμβάνουν συνήθως αλλεργικές αντιδράσεις.  </a:t>
            </a:r>
          </a:p>
          <a:p>
            <a:pPr eaLnBrk="1" hangingPunct="1"/>
            <a:r>
              <a:rPr lang="el-GR" altLang="el-GR" b="1" dirty="0">
                <a:solidFill>
                  <a:srgbClr val="002060"/>
                </a:solidFill>
                <a:latin typeface="Calibri" pitchFamily="34" charset="0"/>
              </a:rPr>
              <a:t>Μερικές φορές μπορεί να προκαλέσουν και σοβαρή δερματική βλάβη.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214</a:t>
            </a:fld>
            <a:endParaRPr lang="el-GR" dirty="0">
              <a:solidFill>
                <a:prstClr val="black"/>
              </a:solidFill>
            </a:endParaRPr>
          </a:p>
        </p:txBody>
      </p:sp>
    </p:spTree>
    <p:extLst>
      <p:ext uri="{BB962C8B-B14F-4D97-AF65-F5344CB8AC3E}">
        <p14:creationId xmlns:p14="http://schemas.microsoft.com/office/powerpoint/2010/main" val="127187111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p:txBody>
          <a:bodyPr/>
          <a:lstStyle/>
          <a:p>
            <a:r>
              <a:rPr lang="el-GR" altLang="el-GR" dirty="0">
                <a:solidFill>
                  <a:srgbClr val="002060"/>
                </a:solidFill>
                <a:latin typeface="Calibri" pitchFamily="34" charset="0"/>
              </a:rPr>
              <a:t>Σουλφοναμίδες</a:t>
            </a:r>
            <a:endParaRPr lang="en-US" altLang="el-GR" sz="3600" dirty="0"/>
          </a:p>
        </p:txBody>
      </p:sp>
      <p:sp>
        <p:nvSpPr>
          <p:cNvPr id="30723" name="2 - Θέση περιεχομένου"/>
          <p:cNvSpPr>
            <a:spLocks noGrp="1"/>
          </p:cNvSpPr>
          <p:nvPr>
            <p:ph idx="1"/>
          </p:nvPr>
        </p:nvSpPr>
        <p:spPr/>
        <p:txBody>
          <a:bodyPr/>
          <a:lstStyle/>
          <a:p>
            <a:pPr eaLnBrk="1" hangingPunct="1"/>
            <a:r>
              <a:rPr lang="el-GR" altLang="el-GR" b="1" dirty="0">
                <a:solidFill>
                  <a:srgbClr val="002060"/>
                </a:solidFill>
                <a:latin typeface="Calibri" pitchFamily="34" charset="0"/>
              </a:rPr>
              <a:t>Στα νεογνά μπορεί να προκαλέσουν πυρηνικό ίκτερο και αντενδείκνυνται τόσο τις τελευταίες εβδομάδες της κύησης όσο και στην νεογνική ηλικία.</a:t>
            </a:r>
          </a:p>
          <a:p>
            <a:pPr eaLnBrk="1" hangingPunct="1"/>
            <a:r>
              <a:rPr lang="el-GR" altLang="el-GR" dirty="0">
                <a:latin typeface="Calibri" pitchFamily="34" charset="0"/>
              </a:rPr>
              <a:t>Τα βακτηρίδια εύκολα αναπτύσσουν αντοχή στις σουλφοναμίδες και έτσι παρ’ ότι είναι αντιβιοτικά ευρέως φάσματος, σήμερα σπάνια χρησιμοποιούνται.</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215</a:t>
            </a:fld>
            <a:endParaRPr lang="el-GR" dirty="0">
              <a:solidFill>
                <a:prstClr val="black"/>
              </a:solidFill>
            </a:endParaRPr>
          </a:p>
        </p:txBody>
      </p:sp>
    </p:spTree>
    <p:extLst>
      <p:ext uri="{BB962C8B-B14F-4D97-AF65-F5344CB8AC3E}">
        <p14:creationId xmlns:p14="http://schemas.microsoft.com/office/powerpoint/2010/main" val="419763546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p:txBody>
          <a:bodyPr>
            <a:normAutofit/>
          </a:bodyPr>
          <a:lstStyle/>
          <a:p>
            <a:r>
              <a:rPr lang="el-GR" altLang="el-GR" b="1" dirty="0">
                <a:solidFill>
                  <a:srgbClr val="002060"/>
                </a:solidFill>
                <a:latin typeface="Calibri" pitchFamily="34" charset="0"/>
              </a:rPr>
              <a:t>Τριμεθοπρίμη</a:t>
            </a:r>
            <a:endParaRPr lang="en-US" altLang="el-GR" dirty="0">
              <a:solidFill>
                <a:srgbClr val="002060"/>
              </a:solidFill>
              <a:latin typeface="Calibri" pitchFamily="34" charset="0"/>
            </a:endParaRPr>
          </a:p>
        </p:txBody>
      </p:sp>
      <p:sp>
        <p:nvSpPr>
          <p:cNvPr id="31747" name="2 - Θέση περιεχομένου"/>
          <p:cNvSpPr>
            <a:spLocks noGrp="1"/>
          </p:cNvSpPr>
          <p:nvPr>
            <p:ph idx="1"/>
          </p:nvPr>
        </p:nvSpPr>
        <p:spPr/>
        <p:txBody>
          <a:bodyPr/>
          <a:lstStyle/>
          <a:p>
            <a:r>
              <a:rPr lang="el-GR" altLang="el-GR" dirty="0">
                <a:latin typeface="Calibri" pitchFamily="34" charset="0"/>
              </a:rPr>
              <a:t>Παρεμποδίζει την αναγωγάση του </a:t>
            </a:r>
            <a:r>
              <a:rPr lang="en-US" altLang="el-GR" dirty="0">
                <a:latin typeface="Calibri" pitchFamily="34" charset="0"/>
              </a:rPr>
              <a:t>DHF </a:t>
            </a:r>
            <a:r>
              <a:rPr lang="el-GR" altLang="el-GR" dirty="0">
                <a:latin typeface="Calibri" pitchFamily="34" charset="0"/>
              </a:rPr>
              <a:t>(το ανθρώπινο ένζυμο είναι πολύ λιγότερο ευαίσθητο του μικροβιακού).  </a:t>
            </a:r>
          </a:p>
          <a:p>
            <a:r>
              <a:rPr lang="el-GR" altLang="el-GR" dirty="0">
                <a:latin typeface="Calibri" pitchFamily="34" charset="0"/>
              </a:rPr>
              <a:t>Χημικά είναι 2,4-διαμινοπυριμιδίνη και έχει βακτηριδιοστατική δραστηριότητα σε ευρύ φάσμα παθογόνων.  </a:t>
            </a:r>
          </a:p>
          <a:p>
            <a:r>
              <a:rPr lang="el-GR" altLang="el-GR" dirty="0">
                <a:latin typeface="Calibri" pitchFamily="34" charset="0"/>
              </a:rPr>
              <a:t>Σήμερα χρησιμοποιείται πιο πολύ σαν στοιχείο της κο-τριμοξαζόλης.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216</a:t>
            </a:fld>
            <a:endParaRPr lang="el-GR" dirty="0">
              <a:solidFill>
                <a:prstClr val="black"/>
              </a:solidFill>
            </a:endParaRPr>
          </a:p>
        </p:txBody>
      </p:sp>
    </p:spTree>
    <p:extLst>
      <p:ext uri="{BB962C8B-B14F-4D97-AF65-F5344CB8AC3E}">
        <p14:creationId xmlns:p14="http://schemas.microsoft.com/office/powerpoint/2010/main" val="383491944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p:txBody>
          <a:bodyPr>
            <a:normAutofit/>
          </a:bodyPr>
          <a:lstStyle/>
          <a:p>
            <a:r>
              <a:rPr lang="el-GR" altLang="el-GR" b="1" dirty="0">
                <a:solidFill>
                  <a:srgbClr val="002060"/>
                </a:solidFill>
              </a:rPr>
              <a:t>Κο-τριμοξαζόλη</a:t>
            </a:r>
            <a:endParaRPr lang="en-US" altLang="el-GR" dirty="0">
              <a:solidFill>
                <a:srgbClr val="002060"/>
              </a:solidFill>
            </a:endParaRPr>
          </a:p>
        </p:txBody>
      </p:sp>
      <p:sp>
        <p:nvSpPr>
          <p:cNvPr id="32771" name="2 - Θέση περιεχομένου"/>
          <p:cNvSpPr>
            <a:spLocks noGrp="1"/>
          </p:cNvSpPr>
          <p:nvPr>
            <p:ph idx="1"/>
          </p:nvPr>
        </p:nvSpPr>
        <p:spPr/>
        <p:txBody>
          <a:bodyPr/>
          <a:lstStyle/>
          <a:p>
            <a:r>
              <a:rPr lang="el-GR" altLang="el-GR" dirty="0">
                <a:latin typeface="Calibri" pitchFamily="34" charset="0"/>
              </a:rPr>
              <a:t>Επίσης συνδυασμός τριμεθοπρίμης και της σουλφοναμίδης σουλφαμεθοξαζόλης.  </a:t>
            </a:r>
          </a:p>
          <a:p>
            <a:r>
              <a:rPr lang="el-GR" altLang="el-GR" dirty="0">
                <a:latin typeface="Calibri" pitchFamily="34" charset="0"/>
              </a:rPr>
              <a:t>Το σκεύασμα παρεμποδίζει την σύνθεση του </a:t>
            </a:r>
            <a:r>
              <a:rPr lang="en-US" altLang="el-GR" dirty="0">
                <a:latin typeface="Calibri" pitchFamily="34" charset="0"/>
              </a:rPr>
              <a:t>THF </a:t>
            </a:r>
            <a:r>
              <a:rPr lang="el-GR" altLang="el-GR" dirty="0">
                <a:latin typeface="Calibri" pitchFamily="34" charset="0"/>
              </a:rPr>
              <a:t>σε δύο συνεχόμενα, και έτσι η κο-τριμοξαζόλη είναι πιο αποτελεσματική από το καθένα σκεύασμα ξεχωριστά.  </a:t>
            </a:r>
          </a:p>
          <a:p>
            <a:r>
              <a:rPr lang="el-GR" altLang="el-GR" dirty="0">
                <a:latin typeface="Calibri" pitchFamily="34" charset="0"/>
              </a:rPr>
              <a:t>Είναι σπάνιο να συναντήσουμε ανθεκτικά στελέχη.</a:t>
            </a:r>
          </a:p>
          <a:p>
            <a:endParaRPr lang="en-US" alt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217</a:t>
            </a:fld>
            <a:endParaRPr lang="el-GR" dirty="0">
              <a:solidFill>
                <a:prstClr val="black"/>
              </a:solidFill>
            </a:endParaRPr>
          </a:p>
        </p:txBody>
      </p:sp>
    </p:spTree>
    <p:extLst>
      <p:ext uri="{BB962C8B-B14F-4D97-AF65-F5344CB8AC3E}">
        <p14:creationId xmlns:p14="http://schemas.microsoft.com/office/powerpoint/2010/main" val="6265108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a:xfrm>
            <a:off x="1991544" y="116632"/>
            <a:ext cx="8229600" cy="1080120"/>
          </a:xfrm>
        </p:spPr>
        <p:txBody>
          <a:bodyPr>
            <a:noAutofit/>
          </a:bodyPr>
          <a:lstStyle/>
          <a:p>
            <a:r>
              <a:rPr lang="el-GR" altLang="el-GR" b="1" dirty="0">
                <a:solidFill>
                  <a:srgbClr val="002060"/>
                </a:solidFill>
                <a:latin typeface="Calibri" pitchFamily="34" charset="0"/>
              </a:rPr>
              <a:t>Σουλφαμεθοξαζόλη </a:t>
            </a:r>
            <a:r>
              <a:rPr lang="el-GR" altLang="el-GR" sz="3200" dirty="0">
                <a:solidFill>
                  <a:srgbClr val="002060"/>
                </a:solidFill>
                <a:latin typeface="Calibri" pitchFamily="34" charset="0"/>
              </a:rPr>
              <a:t>(Σαλαζοσουλφαπυρυριδίνη)</a:t>
            </a:r>
            <a:endParaRPr lang="en-US" altLang="el-GR" sz="3200" dirty="0">
              <a:solidFill>
                <a:srgbClr val="002060"/>
              </a:solidFill>
              <a:latin typeface="Calibri" pitchFamily="34" charset="0"/>
            </a:endParaRPr>
          </a:p>
        </p:txBody>
      </p:sp>
      <p:sp>
        <p:nvSpPr>
          <p:cNvPr id="33795" name="2 - Θέση περιεχομένου"/>
          <p:cNvSpPr>
            <a:spLocks noGrp="1"/>
          </p:cNvSpPr>
          <p:nvPr>
            <p:ph idx="1"/>
          </p:nvPr>
        </p:nvSpPr>
        <p:spPr>
          <a:xfrm>
            <a:off x="1981200" y="1484784"/>
            <a:ext cx="8229600" cy="4752528"/>
          </a:xfrm>
        </p:spPr>
        <p:txBody>
          <a:bodyPr>
            <a:normAutofit lnSpcReduction="10000"/>
          </a:bodyPr>
          <a:lstStyle/>
          <a:p>
            <a:pPr eaLnBrk="1" hangingPunct="1"/>
            <a:r>
              <a:rPr lang="el-GR" altLang="el-GR" dirty="0">
                <a:latin typeface="Calibri" pitchFamily="34" charset="0"/>
              </a:rPr>
              <a:t>Αρχικά χρησιμοποιήθηκε σαν αντιρευματικός παράγοντας, αλλά τώρα χρησιμοποιείται σαν θεραπευτικό στοιχείο στην φλεγμονώδη εντερική νόσο (ελκώδης κολίτις, τελική ειλείτις, νόσος </a:t>
            </a:r>
            <a:r>
              <a:rPr lang="en-US" altLang="el-GR" dirty="0">
                <a:latin typeface="Calibri" pitchFamily="34" charset="0"/>
              </a:rPr>
              <a:t>Crohn</a:t>
            </a:r>
            <a:r>
              <a:rPr lang="el-GR" altLang="el-GR" dirty="0">
                <a:latin typeface="Calibri" pitchFamily="34" charset="0"/>
              </a:rPr>
              <a:t>’</a:t>
            </a:r>
            <a:r>
              <a:rPr lang="en-US" altLang="el-GR" dirty="0">
                <a:latin typeface="Calibri" pitchFamily="34" charset="0"/>
              </a:rPr>
              <a:t>s</a:t>
            </a:r>
            <a:r>
              <a:rPr lang="el-GR" altLang="el-GR" dirty="0">
                <a:latin typeface="Calibri" pitchFamily="34" charset="0"/>
              </a:rPr>
              <a:t>).</a:t>
            </a:r>
          </a:p>
          <a:p>
            <a:pPr eaLnBrk="1" hangingPunct="1"/>
            <a:r>
              <a:rPr lang="el-GR" altLang="el-GR" dirty="0">
                <a:latin typeface="Calibri" pitchFamily="34" charset="0"/>
              </a:rPr>
              <a:t>Τα βακτηρίδια του εντέρου διαχωρίζουν αυτήν την ουσία σε μια σουλφοναμίδη, την σουλφαπυριδίνη και σε μια άλλη, την μεσαλαμίνη (5-αμινοσαλικυλλικό οξύ).  </a:t>
            </a:r>
          </a:p>
          <a:p>
            <a:pPr eaLnBrk="1" hangingPunct="1"/>
            <a:r>
              <a:rPr lang="el-GR" altLang="el-GR" dirty="0">
                <a:latin typeface="Calibri" pitchFamily="34" charset="0"/>
              </a:rPr>
              <a:t>Αυτή η δεύτερη ουσία είναι μάλλον αυτή που δρα αντιφλεγμονωδώς στο έντερο, αλλά απαιτείται μεγάλη συγκέντρωση αυτής.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218</a:t>
            </a:fld>
            <a:endParaRPr lang="el-GR" dirty="0">
              <a:solidFill>
                <a:prstClr val="black"/>
              </a:solidFill>
            </a:endParaRPr>
          </a:p>
        </p:txBody>
      </p:sp>
    </p:spTree>
    <p:extLst>
      <p:ext uri="{BB962C8B-B14F-4D97-AF65-F5344CB8AC3E}">
        <p14:creationId xmlns:p14="http://schemas.microsoft.com/office/powerpoint/2010/main" val="8735465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p:txBody>
          <a:bodyPr>
            <a:normAutofit/>
          </a:bodyPr>
          <a:lstStyle/>
          <a:p>
            <a:r>
              <a:rPr lang="el-GR" altLang="el-GR" b="1" dirty="0">
                <a:solidFill>
                  <a:srgbClr val="002060"/>
                </a:solidFill>
                <a:latin typeface="Calibri" pitchFamily="34" charset="0"/>
              </a:rPr>
              <a:t>Δαψόνη</a:t>
            </a:r>
            <a:endParaRPr lang="en-US" altLang="el-GR" dirty="0">
              <a:solidFill>
                <a:srgbClr val="002060"/>
              </a:solidFill>
              <a:latin typeface="Calibri" pitchFamily="34" charset="0"/>
            </a:endParaRPr>
          </a:p>
        </p:txBody>
      </p:sp>
      <p:sp>
        <p:nvSpPr>
          <p:cNvPr id="34819" name="2 - Θέση περιεχομένου"/>
          <p:cNvSpPr>
            <a:spLocks noGrp="1"/>
          </p:cNvSpPr>
          <p:nvPr>
            <p:ph idx="1"/>
          </p:nvPr>
        </p:nvSpPr>
        <p:spPr/>
        <p:txBody>
          <a:bodyPr/>
          <a:lstStyle/>
          <a:p>
            <a:r>
              <a:rPr lang="el-GR" altLang="el-GR" dirty="0">
                <a:latin typeface="Calibri" pitchFamily="34" charset="0"/>
              </a:rPr>
              <a:t>Είναι συγγενής ουσία με πολλές φαρμακευτικές χρήσεις, όπως θεραπεία της </a:t>
            </a:r>
            <a:r>
              <a:rPr lang="el-GR" altLang="el-GR" b="1" dirty="0">
                <a:latin typeface="Calibri" pitchFamily="34" charset="0"/>
              </a:rPr>
              <a:t>λέπρας</a:t>
            </a:r>
            <a:r>
              <a:rPr lang="el-GR" altLang="el-GR" dirty="0">
                <a:latin typeface="Calibri" pitchFamily="34" charset="0"/>
              </a:rPr>
              <a:t>, προφύλαξη της μαλάριας (ελονοσίας), της τοξοπλάσμωσης και της ακτινομύκωσης.</a:t>
            </a:r>
            <a:endParaRPr lang="en-US" alt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219</a:t>
            </a:fld>
            <a:endParaRPr lang="el-GR" dirty="0">
              <a:solidFill>
                <a:prstClr val="black"/>
              </a:solidFill>
            </a:endParaRPr>
          </a:p>
        </p:txBody>
      </p:sp>
    </p:spTree>
    <p:extLst>
      <p:ext uri="{BB962C8B-B14F-4D97-AF65-F5344CB8AC3E}">
        <p14:creationId xmlns:p14="http://schemas.microsoft.com/office/powerpoint/2010/main" val="3849513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Ειδικές Τοπικές Θεραπείες</a:t>
            </a:r>
            <a:endParaRPr lang="en-US" dirty="0"/>
          </a:p>
        </p:txBody>
      </p:sp>
      <p:sp>
        <p:nvSpPr>
          <p:cNvPr id="3" name="2 - Θέση περιεχομένου"/>
          <p:cNvSpPr>
            <a:spLocks noGrp="1"/>
          </p:cNvSpPr>
          <p:nvPr>
            <p:ph idx="1"/>
          </p:nvPr>
        </p:nvSpPr>
        <p:spPr>
          <a:xfrm>
            <a:off x="1524000" y="1124744"/>
            <a:ext cx="9144000" cy="5733256"/>
          </a:xfrm>
        </p:spPr>
        <p:txBody>
          <a:bodyPr/>
          <a:lstStyle/>
          <a:p>
            <a:pPr>
              <a:buNone/>
            </a:pPr>
            <a:r>
              <a:rPr lang="el-GR" b="1" dirty="0"/>
              <a:t>Καταπραϋντικά</a:t>
            </a:r>
          </a:p>
          <a:p>
            <a:pPr>
              <a:buNone/>
            </a:pPr>
            <a:r>
              <a:rPr lang="el-GR" dirty="0"/>
              <a:t>Ανακούφιση Ερεθισμένου Δέρματος  - Ξήρανση Προσβεβλημένων Περιοχών</a:t>
            </a:r>
          </a:p>
          <a:p>
            <a:pPr>
              <a:buNone/>
            </a:pPr>
            <a:r>
              <a:rPr lang="el-GR" dirty="0"/>
              <a:t>Πλύματα (λοσιόν), Καταπλάσματα , Υγρές Κομπρέσες, </a:t>
            </a:r>
            <a:r>
              <a:rPr lang="el-GR" dirty="0" err="1"/>
              <a:t>Κόνεις</a:t>
            </a:r>
            <a:r>
              <a:rPr lang="el-GR" dirty="0"/>
              <a:t>.</a:t>
            </a:r>
          </a:p>
          <a:p>
            <a:pPr>
              <a:buNone/>
            </a:pPr>
            <a:r>
              <a:rPr lang="el-GR" dirty="0" err="1"/>
              <a:t>Αλγινικά</a:t>
            </a:r>
            <a:r>
              <a:rPr lang="el-GR" dirty="0"/>
              <a:t>, </a:t>
            </a:r>
            <a:r>
              <a:rPr lang="el-GR" dirty="0" err="1"/>
              <a:t>κόμμεα</a:t>
            </a:r>
            <a:r>
              <a:rPr lang="el-GR" dirty="0"/>
              <a:t>, </a:t>
            </a:r>
            <a:r>
              <a:rPr lang="el-GR" dirty="0" err="1"/>
              <a:t>γλισχράσματα</a:t>
            </a:r>
            <a:r>
              <a:rPr lang="el-GR" dirty="0"/>
              <a:t>, </a:t>
            </a:r>
            <a:r>
              <a:rPr lang="el-GR" dirty="0" err="1"/>
              <a:t>δεξτρίνες</a:t>
            </a:r>
            <a:r>
              <a:rPr lang="el-GR" dirty="0"/>
              <a:t>, άμυλα, </a:t>
            </a:r>
            <a:r>
              <a:rPr lang="el-GR" dirty="0" err="1"/>
              <a:t>γλυκερόλη</a:t>
            </a:r>
            <a:r>
              <a:rPr lang="el-GR" dirty="0"/>
              <a:t>, ορισμένα έλαια.</a:t>
            </a:r>
          </a:p>
          <a:p>
            <a:pPr>
              <a:buNone/>
            </a:pPr>
            <a:r>
              <a:rPr lang="el-GR" dirty="0"/>
              <a:t> </a:t>
            </a:r>
            <a:r>
              <a:rPr lang="en-US" dirty="0" err="1"/>
              <a:t>ZnO</a:t>
            </a:r>
            <a:r>
              <a:rPr lang="en-US" dirty="0"/>
              <a:t>, </a:t>
            </a:r>
            <a:r>
              <a:rPr lang="el-GR" dirty="0" err="1"/>
              <a:t>τάλκης</a:t>
            </a:r>
            <a:r>
              <a:rPr lang="el-GR" dirty="0"/>
              <a:t>, </a:t>
            </a:r>
            <a:r>
              <a:rPr lang="el-GR" dirty="0" err="1"/>
              <a:t>καλαμίνη</a:t>
            </a:r>
            <a:endParaRPr lang="el-GR" dirty="0"/>
          </a:p>
          <a:p>
            <a:pPr>
              <a:buNone/>
            </a:pPr>
            <a:endParaRPr lang="en-US"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2E9C-255E-4CD4-9B6C-B9726B444CB1}"/>
              </a:ext>
            </a:extLst>
          </p:cNvPr>
          <p:cNvSpPr>
            <a:spLocks noGrp="1"/>
          </p:cNvSpPr>
          <p:nvPr>
            <p:ph type="title"/>
          </p:nvPr>
        </p:nvSpPr>
        <p:spPr/>
        <p:txBody>
          <a:bodyPr/>
          <a:lstStyle/>
          <a:p>
            <a:pPr algn="ctr"/>
            <a:r>
              <a:rPr lang="el-GR" b="1" dirty="0"/>
              <a:t>ΝΙΤΡΟΙΜΙΔΑΖΟΛΕΣ</a:t>
            </a:r>
            <a:endParaRPr lang="en-US" b="1" dirty="0"/>
          </a:p>
        </p:txBody>
      </p:sp>
      <p:sp>
        <p:nvSpPr>
          <p:cNvPr id="3" name="Content Placeholder 2">
            <a:extLst>
              <a:ext uri="{FF2B5EF4-FFF2-40B4-BE49-F238E27FC236}">
                <a16:creationId xmlns:a16="http://schemas.microsoft.com/office/drawing/2014/main" id="{0B7C385A-D9A2-4780-9CFE-40BD33C2B56C}"/>
              </a:ext>
            </a:extLst>
          </p:cNvPr>
          <p:cNvSpPr>
            <a:spLocks noGrp="1"/>
          </p:cNvSpPr>
          <p:nvPr>
            <p:ph idx="1"/>
          </p:nvPr>
        </p:nvSpPr>
        <p:spPr/>
        <p:txBody>
          <a:bodyPr/>
          <a:lstStyle/>
          <a:p>
            <a:pPr marL="0" indent="0">
              <a:buNone/>
            </a:pPr>
            <a:r>
              <a:rPr lang="el-GR" dirty="0"/>
              <a:t>ΜΕΤΡΟΝΙΔΑΖΟΛΗ</a:t>
            </a:r>
          </a:p>
          <a:p>
            <a:r>
              <a:rPr lang="el-GR" dirty="0"/>
              <a:t>Αναστολή συνθέσεως </a:t>
            </a:r>
            <a:r>
              <a:rPr lang="en-US" dirty="0"/>
              <a:t>DNA</a:t>
            </a:r>
          </a:p>
          <a:p>
            <a:r>
              <a:rPr lang="el-GR" dirty="0"/>
              <a:t>Βακτηριοκτόνο</a:t>
            </a:r>
          </a:p>
          <a:p>
            <a:r>
              <a:rPr lang="el-GR" dirty="0"/>
              <a:t>Αναερόβια βακτήρια και πρωτόζωα</a:t>
            </a:r>
          </a:p>
          <a:p>
            <a:r>
              <a:rPr lang="el-GR" dirty="0"/>
              <a:t>Γαστρεντερικές Διαταραχές – Τερατογόνος Δράση</a:t>
            </a:r>
          </a:p>
          <a:p>
            <a:r>
              <a:rPr lang="el-GR" dirty="0"/>
              <a:t>Αλληλεπιδράσεις με Βαρφαρίνη, Αλκοόλη</a:t>
            </a:r>
            <a:endParaRPr lang="en-US" dirty="0"/>
          </a:p>
        </p:txBody>
      </p:sp>
    </p:spTree>
    <p:extLst>
      <p:ext uri="{BB962C8B-B14F-4D97-AF65-F5344CB8AC3E}">
        <p14:creationId xmlns:p14="http://schemas.microsoft.com/office/powerpoint/2010/main" val="135695125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3BF4-2CC2-4ECA-BD63-44E7BEB10BED}"/>
              </a:ext>
            </a:extLst>
          </p:cNvPr>
          <p:cNvSpPr>
            <a:spLocks noGrp="1"/>
          </p:cNvSpPr>
          <p:nvPr>
            <p:ph type="title"/>
          </p:nvPr>
        </p:nvSpPr>
        <p:spPr>
          <a:xfrm>
            <a:off x="838200" y="365126"/>
            <a:ext cx="10515600" cy="920336"/>
          </a:xfrm>
        </p:spPr>
        <p:txBody>
          <a:bodyPr>
            <a:normAutofit/>
          </a:bodyPr>
          <a:lstStyle/>
          <a:p>
            <a:pPr algn="ctr"/>
            <a:r>
              <a:rPr lang="el-GR" dirty="0"/>
              <a:t>Πολυμιξινες</a:t>
            </a:r>
            <a:endParaRPr lang="en-US" dirty="0"/>
          </a:p>
        </p:txBody>
      </p:sp>
      <p:sp>
        <p:nvSpPr>
          <p:cNvPr id="3" name="Content Placeholder 2">
            <a:extLst>
              <a:ext uri="{FF2B5EF4-FFF2-40B4-BE49-F238E27FC236}">
                <a16:creationId xmlns:a16="http://schemas.microsoft.com/office/drawing/2014/main" id="{AA7293D6-BF6B-44EC-9244-F740A23FD6FB}"/>
              </a:ext>
            </a:extLst>
          </p:cNvPr>
          <p:cNvSpPr>
            <a:spLocks noGrp="1"/>
          </p:cNvSpPr>
          <p:nvPr>
            <p:ph idx="1"/>
          </p:nvPr>
        </p:nvSpPr>
        <p:spPr>
          <a:xfrm>
            <a:off x="838200" y="980661"/>
            <a:ext cx="10515600" cy="5196302"/>
          </a:xfrm>
        </p:spPr>
        <p:txBody>
          <a:bodyPr/>
          <a:lstStyle/>
          <a:p>
            <a:r>
              <a:rPr lang="el-GR" dirty="0"/>
              <a:t>Κολιστίνη</a:t>
            </a:r>
          </a:p>
          <a:p>
            <a:pPr marL="0" indent="0">
              <a:buNone/>
            </a:pPr>
            <a:r>
              <a:rPr lang="el-GR" dirty="0"/>
              <a:t>Βακτηριοκτόνο</a:t>
            </a:r>
          </a:p>
          <a:p>
            <a:pPr marL="0" indent="0">
              <a:buNone/>
            </a:pPr>
            <a:r>
              <a:rPr lang="en-US" dirty="0"/>
              <a:t>Gram-</a:t>
            </a:r>
          </a:p>
          <a:p>
            <a:pPr marL="0" indent="0">
              <a:buNone/>
            </a:pPr>
            <a:r>
              <a:rPr lang="en-US" dirty="0"/>
              <a:t>N</a:t>
            </a:r>
            <a:r>
              <a:rPr lang="el-GR" dirty="0"/>
              <a:t>εύροτοξικότητα- Νέφροτοξικότητα</a:t>
            </a:r>
            <a:endParaRPr lang="en-US" dirty="0"/>
          </a:p>
        </p:txBody>
      </p:sp>
    </p:spTree>
    <p:extLst>
      <p:ext uri="{BB962C8B-B14F-4D97-AF65-F5344CB8AC3E}">
        <p14:creationId xmlns:p14="http://schemas.microsoft.com/office/powerpoint/2010/main" val="17457478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645A-6D2D-43B2-A839-D3BF46392869}"/>
              </a:ext>
            </a:extLst>
          </p:cNvPr>
          <p:cNvSpPr>
            <a:spLocks noGrp="1"/>
          </p:cNvSpPr>
          <p:nvPr>
            <p:ph type="title"/>
          </p:nvPr>
        </p:nvSpPr>
        <p:spPr/>
        <p:txBody>
          <a:bodyPr/>
          <a:lstStyle/>
          <a:p>
            <a:pPr algn="ctr"/>
            <a:r>
              <a:rPr lang="el-GR" dirty="0"/>
              <a:t>ΦΩΣΦΟΜΥΚΙΝΕΣ</a:t>
            </a:r>
            <a:endParaRPr lang="en-US" dirty="0"/>
          </a:p>
        </p:txBody>
      </p:sp>
      <p:sp>
        <p:nvSpPr>
          <p:cNvPr id="3" name="Content Placeholder 2">
            <a:extLst>
              <a:ext uri="{FF2B5EF4-FFF2-40B4-BE49-F238E27FC236}">
                <a16:creationId xmlns:a16="http://schemas.microsoft.com/office/drawing/2014/main" id="{D95FAB47-B0A7-4734-AB9D-1777A4A54DDF}"/>
              </a:ext>
            </a:extLst>
          </p:cNvPr>
          <p:cNvSpPr>
            <a:spLocks noGrp="1"/>
          </p:cNvSpPr>
          <p:nvPr>
            <p:ph idx="1"/>
          </p:nvPr>
        </p:nvSpPr>
        <p:spPr/>
        <p:txBody>
          <a:bodyPr/>
          <a:lstStyle/>
          <a:p>
            <a:r>
              <a:rPr lang="en-US" dirty="0"/>
              <a:t>Gram+, Gram-</a:t>
            </a:r>
          </a:p>
          <a:p>
            <a:pPr marL="0" indent="0">
              <a:buNone/>
            </a:pPr>
            <a:r>
              <a:rPr lang="el-GR" dirty="0"/>
              <a:t>Ουρολοιμώξεις – Ανθεκτικά Μικρόβια</a:t>
            </a:r>
            <a:endParaRPr lang="en-US" dirty="0"/>
          </a:p>
        </p:txBody>
      </p:sp>
    </p:spTree>
    <p:extLst>
      <p:ext uri="{BB962C8B-B14F-4D97-AF65-F5344CB8AC3E}">
        <p14:creationId xmlns:p14="http://schemas.microsoft.com/office/powerpoint/2010/main" val="274988390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3D43-C5FF-4737-8679-5D97D0FE691D}"/>
              </a:ext>
            </a:extLst>
          </p:cNvPr>
          <p:cNvSpPr>
            <a:spLocks noGrp="1"/>
          </p:cNvSpPr>
          <p:nvPr>
            <p:ph type="title"/>
          </p:nvPr>
        </p:nvSpPr>
        <p:spPr>
          <a:xfrm>
            <a:off x="838200" y="365125"/>
            <a:ext cx="10515600" cy="1145623"/>
          </a:xfrm>
        </p:spPr>
        <p:txBody>
          <a:bodyPr/>
          <a:lstStyle/>
          <a:p>
            <a:pPr algn="ctr"/>
            <a:r>
              <a:rPr lang="el-GR" dirty="0"/>
              <a:t>ΟΞΑΖΟΛΙΔΙΝΟΝΕΣ</a:t>
            </a:r>
            <a:endParaRPr lang="en-US" dirty="0"/>
          </a:p>
        </p:txBody>
      </p:sp>
      <p:sp>
        <p:nvSpPr>
          <p:cNvPr id="3" name="Content Placeholder 2">
            <a:extLst>
              <a:ext uri="{FF2B5EF4-FFF2-40B4-BE49-F238E27FC236}">
                <a16:creationId xmlns:a16="http://schemas.microsoft.com/office/drawing/2014/main" id="{529AA6C7-44B6-4886-A422-E3E7CD64F46F}"/>
              </a:ext>
            </a:extLst>
          </p:cNvPr>
          <p:cNvSpPr>
            <a:spLocks noGrp="1"/>
          </p:cNvSpPr>
          <p:nvPr>
            <p:ph idx="1"/>
          </p:nvPr>
        </p:nvSpPr>
        <p:spPr/>
        <p:txBody>
          <a:bodyPr/>
          <a:lstStyle/>
          <a:p>
            <a:r>
              <a:rPr lang="el-GR" dirty="0"/>
              <a:t>Λινεζολίδη</a:t>
            </a:r>
          </a:p>
          <a:p>
            <a:r>
              <a:rPr lang="el-GR" dirty="0"/>
              <a:t>Αναστολή πρωτεϊνοσυνθέσεως</a:t>
            </a:r>
          </a:p>
          <a:p>
            <a:r>
              <a:rPr lang="el-GR" dirty="0"/>
              <a:t>Βακτηριοστατικό</a:t>
            </a:r>
          </a:p>
          <a:p>
            <a:r>
              <a:rPr lang="en-US" dirty="0"/>
              <a:t>Gram+ </a:t>
            </a:r>
            <a:r>
              <a:rPr lang="el-GR" dirty="0"/>
              <a:t>στα ανθεκτικά</a:t>
            </a:r>
          </a:p>
          <a:p>
            <a:r>
              <a:rPr lang="el-GR" dirty="0"/>
              <a:t>Παρενέργειες από το Γαστρεντερικό</a:t>
            </a:r>
            <a:endParaRPr lang="en-US" dirty="0"/>
          </a:p>
        </p:txBody>
      </p:sp>
    </p:spTree>
    <p:extLst>
      <p:ext uri="{BB962C8B-B14F-4D97-AF65-F5344CB8AC3E}">
        <p14:creationId xmlns:p14="http://schemas.microsoft.com/office/powerpoint/2010/main" val="2120802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Τίτλος"/>
          <p:cNvSpPr>
            <a:spLocks noGrp="1"/>
          </p:cNvSpPr>
          <p:nvPr>
            <p:ph type="title"/>
          </p:nvPr>
        </p:nvSpPr>
        <p:spPr>
          <a:xfrm>
            <a:off x="1524000" y="116632"/>
            <a:ext cx="9144000" cy="1368152"/>
          </a:xfrm>
        </p:spPr>
        <p:txBody>
          <a:bodyPr>
            <a:noAutofit/>
          </a:bodyPr>
          <a:lstStyle/>
          <a:p>
            <a:pPr eaLnBrk="1" hangingPunct="1">
              <a:lnSpc>
                <a:spcPct val="90000"/>
              </a:lnSpc>
            </a:pPr>
            <a:r>
              <a:rPr lang="el-GR" altLang="el-GR" sz="3600" b="1" dirty="0">
                <a:solidFill>
                  <a:srgbClr val="002060"/>
                </a:solidFill>
                <a:latin typeface="Calibri" pitchFamily="34" charset="0"/>
              </a:rPr>
              <a:t>Φάρμακα για την θεραπεία νόσων που οφείλονται σε μυκοβακτηρίδια </a:t>
            </a:r>
            <a:br>
              <a:rPr lang="el-GR" altLang="el-GR" sz="3600" b="1" dirty="0">
                <a:solidFill>
                  <a:srgbClr val="002060"/>
                </a:solidFill>
                <a:latin typeface="Calibri" pitchFamily="34" charset="0"/>
              </a:rPr>
            </a:br>
            <a:r>
              <a:rPr lang="el-GR" altLang="el-GR" sz="2800" dirty="0">
                <a:solidFill>
                  <a:srgbClr val="002060"/>
                </a:solidFill>
                <a:latin typeface="Calibri" pitchFamily="34" charset="0"/>
              </a:rPr>
              <a:t>(Αντιφυματικά, φάρμακα για την λέπρα) </a:t>
            </a:r>
            <a:endParaRPr lang="en-US" altLang="el-GR" sz="2800" dirty="0">
              <a:solidFill>
                <a:srgbClr val="002060"/>
              </a:solidFill>
              <a:latin typeface="Calibri" pitchFamily="34" charset="0"/>
            </a:endParaRPr>
          </a:p>
        </p:txBody>
      </p:sp>
      <p:sp>
        <p:nvSpPr>
          <p:cNvPr id="52227" name="2 - Θέση περιεχομένου"/>
          <p:cNvSpPr>
            <a:spLocks noGrp="1"/>
          </p:cNvSpPr>
          <p:nvPr>
            <p:ph idx="1"/>
          </p:nvPr>
        </p:nvSpPr>
        <p:spPr>
          <a:xfrm>
            <a:off x="1981200" y="1844824"/>
            <a:ext cx="8435280" cy="4464496"/>
          </a:xfrm>
        </p:spPr>
        <p:txBody>
          <a:bodyPr>
            <a:normAutofit/>
          </a:bodyPr>
          <a:lstStyle/>
          <a:p>
            <a:pPr eaLnBrk="1" hangingPunct="1"/>
            <a:r>
              <a:rPr lang="el-GR" altLang="el-GR" dirty="0">
                <a:latin typeface="Calibri" pitchFamily="34" charset="0"/>
              </a:rPr>
              <a:t>Τα μυκοβακτηρίδια είναι υπεύθυνα για δύο παθήσεις, την φυματίωση (</a:t>
            </a:r>
            <a:r>
              <a:rPr lang="en-US" altLang="el-GR" dirty="0">
                <a:latin typeface="Calibri" pitchFamily="34" charset="0"/>
              </a:rPr>
              <a:t>mycobacterium tuberculosis</a:t>
            </a:r>
            <a:r>
              <a:rPr lang="el-GR" altLang="el-GR" dirty="0">
                <a:latin typeface="Calibri" pitchFamily="34" charset="0"/>
              </a:rPr>
              <a:t>) και την λέπρα (</a:t>
            </a:r>
            <a:r>
              <a:rPr lang="en-US" altLang="el-GR" dirty="0">
                <a:latin typeface="Calibri" pitchFamily="34" charset="0"/>
              </a:rPr>
              <a:t>mycobacterium leprae</a:t>
            </a:r>
            <a:r>
              <a:rPr lang="el-GR" altLang="el-GR" dirty="0">
                <a:latin typeface="Calibri" pitchFamily="34" charset="0"/>
              </a:rPr>
              <a:t>).</a:t>
            </a:r>
          </a:p>
          <a:p>
            <a:pPr eaLnBrk="1" hangingPunct="1"/>
            <a:r>
              <a:rPr lang="el-GR" altLang="el-GR" dirty="0">
                <a:latin typeface="Calibri" pitchFamily="34" charset="0"/>
              </a:rPr>
              <a:t>Και στις δύο παθήσεις, η θεραπευτική αρχή περιλαμβάνει συνδυασμό δύο η περισσοτέρων φαρμάκων. Ο συνδυασμός προστατεύει από την ανάπτυξη ανθεκτικών στελεχών.</a:t>
            </a:r>
          </a:p>
          <a:p>
            <a:pPr eaLnBrk="1" hangingPunct="1"/>
            <a:r>
              <a:rPr lang="el-GR" altLang="el-GR" dirty="0">
                <a:latin typeface="Calibri" pitchFamily="34" charset="0"/>
              </a:rPr>
              <a:t>Επειδή η δράση των φαρμάκων είναι αθροιστική, όταν γίνονται συνδυασμοί φαρμάκων χρησιμοποιούνται μικρότερες δόσεις.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224</a:t>
            </a:fld>
            <a:endParaRPr lang="el-GR" dirty="0">
              <a:solidFill>
                <a:prstClr val="black"/>
              </a:solidFill>
            </a:endParaRPr>
          </a:p>
        </p:txBody>
      </p:sp>
    </p:spTree>
    <p:extLst>
      <p:ext uri="{BB962C8B-B14F-4D97-AF65-F5344CB8AC3E}">
        <p14:creationId xmlns:p14="http://schemas.microsoft.com/office/powerpoint/2010/main" val="31464592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type="title"/>
          </p:nvPr>
        </p:nvSpPr>
        <p:spPr>
          <a:xfrm>
            <a:off x="1524000" y="116632"/>
            <a:ext cx="9144000" cy="1368152"/>
          </a:xfrm>
        </p:spPr>
        <p:txBody>
          <a:bodyPr>
            <a:noAutofit/>
          </a:bodyPr>
          <a:lstStyle/>
          <a:p>
            <a:pPr eaLnBrk="1" hangingPunct="1">
              <a:lnSpc>
                <a:spcPct val="90000"/>
              </a:lnSpc>
            </a:pPr>
            <a:r>
              <a:rPr lang="en-US" altLang="el-GR" sz="3600" b="1" dirty="0">
                <a:solidFill>
                  <a:srgbClr val="002060"/>
                </a:solidFill>
                <a:latin typeface="Calibri" pitchFamily="34" charset="0"/>
              </a:rPr>
              <a:t>V</a:t>
            </a:r>
            <a:r>
              <a:rPr lang="el-GR" altLang="el-GR" sz="3600" b="1" dirty="0">
                <a:solidFill>
                  <a:srgbClr val="002060"/>
                </a:solidFill>
                <a:latin typeface="Calibri" pitchFamily="34" charset="0"/>
              </a:rPr>
              <a:t>. Φάρμακα για την θεραπεία νόσων που οφείλονται σε μυκοβακτηρίδια </a:t>
            </a:r>
            <a:br>
              <a:rPr lang="el-GR" altLang="el-GR" sz="3600" b="1" dirty="0">
                <a:solidFill>
                  <a:srgbClr val="002060"/>
                </a:solidFill>
                <a:latin typeface="Calibri" pitchFamily="34" charset="0"/>
              </a:rPr>
            </a:br>
            <a:endParaRPr lang="en-US" altLang="el-GR" sz="2800" dirty="0">
              <a:solidFill>
                <a:srgbClr val="002060"/>
              </a:solidFill>
              <a:latin typeface="Calibri" pitchFamily="34" charset="0"/>
            </a:endParaRPr>
          </a:p>
        </p:txBody>
      </p:sp>
      <p:sp>
        <p:nvSpPr>
          <p:cNvPr id="53251" name="2 - Θέση περιεχομένου"/>
          <p:cNvSpPr>
            <a:spLocks noGrp="1"/>
          </p:cNvSpPr>
          <p:nvPr>
            <p:ph idx="1"/>
          </p:nvPr>
        </p:nvSpPr>
        <p:spPr>
          <a:xfrm>
            <a:off x="1981200" y="1772816"/>
            <a:ext cx="8229600" cy="4464496"/>
          </a:xfrm>
        </p:spPr>
        <p:txBody>
          <a:bodyPr>
            <a:normAutofit/>
          </a:bodyPr>
          <a:lstStyle/>
          <a:p>
            <a:pPr eaLnBrk="1" hangingPunct="1"/>
            <a:r>
              <a:rPr lang="el-GR" altLang="el-GR" dirty="0">
                <a:latin typeface="Calibri" pitchFamily="34" charset="0"/>
              </a:rPr>
              <a:t>Στα αντιφυματικά </a:t>
            </a:r>
            <a:r>
              <a:rPr lang="el-GR" altLang="el-GR" b="1" dirty="0">
                <a:solidFill>
                  <a:srgbClr val="002060"/>
                </a:solidFill>
                <a:latin typeface="Calibri" pitchFamily="34" charset="0"/>
              </a:rPr>
              <a:t>ανήκει η ισονιαζίδη, ριφαμπικίνη, η εθαμβουτόλη, σε συνδυασμό με στρεπτομυκίνη και πυραζιναμίδη.</a:t>
            </a:r>
          </a:p>
          <a:p>
            <a:pPr eaLnBrk="1" hangingPunct="1"/>
            <a:r>
              <a:rPr lang="el-GR" altLang="el-GR" dirty="0">
                <a:latin typeface="Calibri" pitchFamily="34" charset="0"/>
              </a:rPr>
              <a:t>Φάρμακα δεύτερης επιλογής, λιγότερο καλά ανεκτά είναι το παρααμινοσαλικυλικό οξύ, η κυκλοσερίνη, η βιομυκίνη, η καναμυκίνη, η αμικασίνη, η καπρεομυκίνη και η εθιοναμίδη.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225</a:t>
            </a:fld>
            <a:endParaRPr lang="el-GR" dirty="0">
              <a:solidFill>
                <a:prstClr val="black"/>
              </a:solidFill>
            </a:endParaRPr>
          </a:p>
        </p:txBody>
      </p:sp>
    </p:spTree>
    <p:extLst>
      <p:ext uri="{BB962C8B-B14F-4D97-AF65-F5344CB8AC3E}">
        <p14:creationId xmlns:p14="http://schemas.microsoft.com/office/powerpoint/2010/main" val="30888866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7941-FA00-4EC9-A94A-E3C26175EEA9}"/>
              </a:ext>
            </a:extLst>
          </p:cNvPr>
          <p:cNvSpPr>
            <a:spLocks noGrp="1"/>
          </p:cNvSpPr>
          <p:nvPr>
            <p:ph type="title"/>
          </p:nvPr>
        </p:nvSpPr>
        <p:spPr>
          <a:xfrm>
            <a:off x="838200" y="0"/>
            <a:ext cx="10515600" cy="1179444"/>
          </a:xfrm>
        </p:spPr>
        <p:txBody>
          <a:bodyPr/>
          <a:lstStyle/>
          <a:p>
            <a:pPr algn="ctr"/>
            <a:r>
              <a:rPr lang="el-GR" b="1" dirty="0"/>
              <a:t>ΑΠΑΡΑΙΤΗΤΕΣ ΓΝΩΣΕΙΣ ΓΙΑ ΤΑ ΑΝΤΙΒΙΟΤΙΚΑ</a:t>
            </a:r>
            <a:endParaRPr lang="en-US" b="1" dirty="0"/>
          </a:p>
        </p:txBody>
      </p:sp>
      <p:sp>
        <p:nvSpPr>
          <p:cNvPr id="3" name="Content Placeholder 2">
            <a:extLst>
              <a:ext uri="{FF2B5EF4-FFF2-40B4-BE49-F238E27FC236}">
                <a16:creationId xmlns:a16="http://schemas.microsoft.com/office/drawing/2014/main" id="{6E9DCDDB-ADDA-4F2D-B486-818E6F9CD506}"/>
              </a:ext>
            </a:extLst>
          </p:cNvPr>
          <p:cNvSpPr>
            <a:spLocks noGrp="1"/>
          </p:cNvSpPr>
          <p:nvPr>
            <p:ph idx="1"/>
          </p:nvPr>
        </p:nvSpPr>
        <p:spPr>
          <a:xfrm>
            <a:off x="0" y="1179444"/>
            <a:ext cx="12192000" cy="5678556"/>
          </a:xfrm>
        </p:spPr>
        <p:txBody>
          <a:bodyPr/>
          <a:lstStyle/>
          <a:p>
            <a:pPr marL="0" indent="0">
              <a:buNone/>
            </a:pPr>
            <a:r>
              <a:rPr lang="el-GR" dirty="0"/>
              <a:t>ΑΝΤΙΜΙΚΡΟΒΙΑΚΟ ΦΑΣΜΑ </a:t>
            </a:r>
          </a:p>
          <a:p>
            <a:pPr marL="0" indent="0">
              <a:buNone/>
            </a:pPr>
            <a:r>
              <a:rPr lang="el-GR" dirty="0"/>
              <a:t>ΦΑΡΜΑΚΟΚΙΝΗΤΙΚΗ – ΦΑΡΜΑΚΟΔΥΝΑΜΙΚΗ</a:t>
            </a:r>
          </a:p>
          <a:p>
            <a:pPr marL="0" indent="0">
              <a:buNone/>
            </a:pPr>
            <a:r>
              <a:rPr lang="el-GR" dirty="0"/>
              <a:t>ΤΟΞΙΚΟΤΗΤΑ</a:t>
            </a:r>
          </a:p>
          <a:p>
            <a:pPr marL="0" indent="0">
              <a:buNone/>
            </a:pPr>
            <a:r>
              <a:rPr lang="el-GR" dirty="0"/>
              <a:t>ΑΛΛΗΛΕΠΙΔΡΑΣΕΙΣ</a:t>
            </a:r>
          </a:p>
          <a:p>
            <a:pPr marL="0" indent="0">
              <a:buNone/>
            </a:pPr>
            <a:r>
              <a:rPr lang="el-GR" dirty="0"/>
              <a:t>ΔΟΣΟΛΟΓΙΚΑ ΣΧΗΜΑΤΑ</a:t>
            </a:r>
          </a:p>
          <a:p>
            <a:pPr marL="0" indent="0">
              <a:buNone/>
            </a:pPr>
            <a:r>
              <a:rPr lang="el-GR" dirty="0"/>
              <a:t>ΕΝΔΕΙΞΕΙΣ</a:t>
            </a:r>
          </a:p>
          <a:p>
            <a:pPr marL="0" indent="0">
              <a:buNone/>
            </a:pPr>
            <a:r>
              <a:rPr lang="el-GR" dirty="0"/>
              <a:t>ΑΝΑΠΤΥΞΗ ΑΝΤΟΧΗΣ </a:t>
            </a:r>
          </a:p>
          <a:p>
            <a:pPr marL="0" indent="0">
              <a:buNone/>
            </a:pPr>
            <a:r>
              <a:rPr lang="el-GR" dirty="0"/>
              <a:t>ΚΟΣΤΟΣ</a:t>
            </a:r>
          </a:p>
          <a:p>
            <a:pPr marL="0" indent="0">
              <a:buNone/>
            </a:pPr>
            <a:endParaRPr lang="en-US" dirty="0"/>
          </a:p>
        </p:txBody>
      </p:sp>
    </p:spTree>
    <p:extLst>
      <p:ext uri="{BB962C8B-B14F-4D97-AF65-F5344CB8AC3E}">
        <p14:creationId xmlns:p14="http://schemas.microsoft.com/office/powerpoint/2010/main" val="4206494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1EEE-0E26-4903-9319-2B9712DFEBB4}"/>
              </a:ext>
            </a:extLst>
          </p:cNvPr>
          <p:cNvSpPr>
            <a:spLocks noGrp="1"/>
          </p:cNvSpPr>
          <p:nvPr>
            <p:ph type="title"/>
          </p:nvPr>
        </p:nvSpPr>
        <p:spPr>
          <a:xfrm>
            <a:off x="838200" y="0"/>
            <a:ext cx="10515600" cy="980661"/>
          </a:xfrm>
        </p:spPr>
        <p:txBody>
          <a:bodyPr/>
          <a:lstStyle/>
          <a:p>
            <a:pPr algn="ctr"/>
            <a:r>
              <a:rPr lang="el-GR" dirty="0"/>
              <a:t>ΚΥΡΙΟΙ ΛΟΓΟΙ ΑΝΑΠΤΥΞΕΩΣ ΑΝΤΟΧΗΣ</a:t>
            </a:r>
            <a:endParaRPr lang="en-US" dirty="0"/>
          </a:p>
        </p:txBody>
      </p:sp>
      <p:sp>
        <p:nvSpPr>
          <p:cNvPr id="3" name="Content Placeholder 2">
            <a:extLst>
              <a:ext uri="{FF2B5EF4-FFF2-40B4-BE49-F238E27FC236}">
                <a16:creationId xmlns:a16="http://schemas.microsoft.com/office/drawing/2014/main" id="{6A841AEE-9E52-401F-B680-C08DF13D060C}"/>
              </a:ext>
            </a:extLst>
          </p:cNvPr>
          <p:cNvSpPr>
            <a:spLocks noGrp="1"/>
          </p:cNvSpPr>
          <p:nvPr>
            <p:ph idx="1"/>
          </p:nvPr>
        </p:nvSpPr>
        <p:spPr>
          <a:xfrm>
            <a:off x="0" y="980660"/>
            <a:ext cx="12192000" cy="5877339"/>
          </a:xfrm>
        </p:spPr>
        <p:txBody>
          <a:bodyPr/>
          <a:lstStyle/>
          <a:p>
            <a:pPr marL="514350" indent="-514350">
              <a:buAutoNum type="arabicPeriod"/>
            </a:pPr>
            <a:r>
              <a:rPr lang="el-GR" dirty="0"/>
              <a:t>ΧΑΜΗΛΗ ΔΟΣΟΛΟΓΙΑ</a:t>
            </a:r>
          </a:p>
          <a:p>
            <a:pPr marL="514350" indent="-514350">
              <a:buAutoNum type="arabicPeriod"/>
            </a:pPr>
            <a:r>
              <a:rPr lang="el-GR" dirty="0"/>
              <a:t>ΠΑΡΑΤΕΤΑΜΕΝΗ ΘΕΡΑΠΕΙΑ</a:t>
            </a:r>
          </a:p>
          <a:p>
            <a:pPr marL="514350" indent="-514350">
              <a:buAutoNum type="arabicPeriod"/>
            </a:pPr>
            <a:r>
              <a:rPr lang="el-GR" dirty="0"/>
              <a:t>ΑΝΕΥ ΛΟΓΟΥ ΚΑΤΑΝΑΛΩΣΗ</a:t>
            </a:r>
            <a:endParaRPr lang="en-US" dirty="0"/>
          </a:p>
        </p:txBody>
      </p:sp>
    </p:spTree>
    <p:extLst>
      <p:ext uri="{BB962C8B-B14F-4D97-AF65-F5344CB8AC3E}">
        <p14:creationId xmlns:p14="http://schemas.microsoft.com/office/powerpoint/2010/main" val="236372780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915035"/>
          </a:xfrm>
        </p:spPr>
        <p:txBody>
          <a:bodyPr/>
          <a:lstStyle/>
          <a:p>
            <a:pPr algn="ctr"/>
            <a:r>
              <a:rPr lang="el-GR" b="1" dirty="0"/>
              <a:t>ΤΟΠΙΚΑ ΑΝΤΙΒΙΟΤΙΚΑ</a:t>
            </a:r>
            <a:endParaRPr lang="en-US" b="1" dirty="0"/>
          </a:p>
        </p:txBody>
      </p:sp>
      <p:sp>
        <p:nvSpPr>
          <p:cNvPr id="3" name="2 - Θέση περιεχομένου"/>
          <p:cNvSpPr>
            <a:spLocks noGrp="1"/>
          </p:cNvSpPr>
          <p:nvPr>
            <p:ph idx="1"/>
          </p:nvPr>
        </p:nvSpPr>
        <p:spPr>
          <a:xfrm>
            <a:off x="0" y="1005840"/>
            <a:ext cx="12192000" cy="5852160"/>
          </a:xfrm>
        </p:spPr>
        <p:txBody>
          <a:bodyPr>
            <a:normAutofit fontScale="85000" lnSpcReduction="10000"/>
          </a:bodyPr>
          <a:lstStyle/>
          <a:p>
            <a:pPr>
              <a:buNone/>
            </a:pPr>
            <a:r>
              <a:rPr lang="en-US" i="1" dirty="0"/>
              <a:t>Staphylococcus aureus, Streptococcus pyogenes , MRSA</a:t>
            </a:r>
          </a:p>
          <a:p>
            <a:pPr>
              <a:buNone/>
            </a:pPr>
            <a:r>
              <a:rPr lang="el-GR" dirty="0"/>
              <a:t>Συχνά Χρησιμοποιούμενα: Μουπιροσίνη (2%), Φουσιδικό Οξύ (2%), Ρεταπαμουλίνη (1%), Κλινδαμυκίνη (1%), Οξυτετρακυκλίνη(3%) </a:t>
            </a:r>
          </a:p>
          <a:p>
            <a:pPr>
              <a:buNone/>
            </a:pPr>
            <a:r>
              <a:rPr lang="el-GR" dirty="0"/>
              <a:t>Δρουν αναστέλλοντας την πρωτεϊνική σύνθεση των βακτηρίων</a:t>
            </a:r>
          </a:p>
          <a:p>
            <a:pPr>
              <a:buNone/>
            </a:pPr>
            <a:r>
              <a:rPr lang="el-GR" dirty="0"/>
              <a:t>Σταφυλόκοκκο : Νεομυκίνη, Μουπιροσίνη</a:t>
            </a:r>
          </a:p>
          <a:p>
            <a:pPr>
              <a:buNone/>
            </a:pPr>
            <a:r>
              <a:rPr lang="el-GR" dirty="0"/>
              <a:t>Για Άλλα </a:t>
            </a:r>
            <a:r>
              <a:rPr lang="en-US" dirty="0"/>
              <a:t>Gram+ </a:t>
            </a:r>
            <a:r>
              <a:rPr lang="el-GR" dirty="0"/>
              <a:t>βακτήρια: </a:t>
            </a:r>
            <a:r>
              <a:rPr lang="el-GR" dirty="0" err="1"/>
              <a:t>βακιτρακίνη</a:t>
            </a:r>
            <a:r>
              <a:rPr lang="el-GR" dirty="0"/>
              <a:t>, </a:t>
            </a:r>
            <a:r>
              <a:rPr lang="el-GR" dirty="0" err="1"/>
              <a:t>γραμισιδίνη</a:t>
            </a:r>
            <a:r>
              <a:rPr lang="en-US" dirty="0"/>
              <a:t>, </a:t>
            </a:r>
            <a:r>
              <a:rPr lang="el-GR" dirty="0" err="1"/>
              <a:t>φουσιδίνη</a:t>
            </a:r>
            <a:r>
              <a:rPr lang="el-GR" dirty="0"/>
              <a:t>, </a:t>
            </a:r>
            <a:r>
              <a:rPr lang="el-GR" dirty="0" err="1"/>
              <a:t>ερυθρομυκίνη</a:t>
            </a:r>
            <a:r>
              <a:rPr lang="el-GR" dirty="0"/>
              <a:t>, </a:t>
            </a:r>
            <a:r>
              <a:rPr lang="el-GR" dirty="0" err="1"/>
              <a:t>κλινδαμυκίνη</a:t>
            </a:r>
            <a:endParaRPr lang="el-GR" dirty="0"/>
          </a:p>
          <a:p>
            <a:pPr>
              <a:buNone/>
            </a:pPr>
            <a:r>
              <a:rPr lang="el-GR" dirty="0"/>
              <a:t>Για </a:t>
            </a:r>
            <a:r>
              <a:rPr lang="en-US" dirty="0"/>
              <a:t>Gram – </a:t>
            </a:r>
            <a:r>
              <a:rPr lang="el-GR" dirty="0"/>
              <a:t>βακτήρια : </a:t>
            </a:r>
            <a:r>
              <a:rPr lang="el-GR" dirty="0" err="1"/>
              <a:t>γενταμυκίνη</a:t>
            </a:r>
            <a:r>
              <a:rPr lang="el-GR" dirty="0"/>
              <a:t> (θεωρείται ότι δημιουργεί</a:t>
            </a:r>
            <a:r>
              <a:rPr lang="en-US" dirty="0"/>
              <a:t> </a:t>
            </a:r>
            <a:r>
              <a:rPr lang="el-GR" dirty="0"/>
              <a:t>ανθεκτικά στελέχη </a:t>
            </a:r>
            <a:r>
              <a:rPr lang="el-GR" dirty="0" err="1"/>
              <a:t>ψεοδομονάδας</a:t>
            </a:r>
            <a:r>
              <a:rPr lang="el-GR" dirty="0"/>
              <a:t>), </a:t>
            </a:r>
            <a:r>
              <a:rPr lang="el-GR" dirty="0" err="1"/>
              <a:t>νεομυκίνη</a:t>
            </a:r>
            <a:r>
              <a:rPr lang="el-GR" dirty="0"/>
              <a:t> (εκτός από </a:t>
            </a:r>
            <a:r>
              <a:rPr lang="el-GR" dirty="0" err="1"/>
              <a:t>ψευδομονάδα</a:t>
            </a:r>
            <a:r>
              <a:rPr lang="el-GR" dirty="0"/>
              <a:t>), </a:t>
            </a:r>
            <a:r>
              <a:rPr lang="el-GR" dirty="0" err="1"/>
              <a:t>πολυμυξίνη</a:t>
            </a:r>
            <a:r>
              <a:rPr lang="el-GR" dirty="0"/>
              <a:t> (εκτός </a:t>
            </a:r>
            <a:r>
              <a:rPr lang="en-US" i="1" dirty="0"/>
              <a:t>Proteus, </a:t>
            </a:r>
            <a:r>
              <a:rPr lang="en-US" i="1" dirty="0" err="1"/>
              <a:t>Serratia</a:t>
            </a:r>
            <a:r>
              <a:rPr lang="en-US" i="1" dirty="0"/>
              <a:t>),</a:t>
            </a:r>
            <a:r>
              <a:rPr lang="en-US" dirty="0"/>
              <a:t> </a:t>
            </a:r>
            <a:r>
              <a:rPr lang="el-GR" dirty="0"/>
              <a:t>αργυρούχος </a:t>
            </a:r>
            <a:r>
              <a:rPr lang="el-GR" dirty="0" err="1"/>
              <a:t>σουλφαθειαζίνη</a:t>
            </a:r>
            <a:endParaRPr lang="el-GR" dirty="0"/>
          </a:p>
          <a:p>
            <a:pPr>
              <a:buNone/>
            </a:pPr>
            <a:r>
              <a:rPr lang="el-GR" dirty="0"/>
              <a:t>Για Εγκαύματα : </a:t>
            </a:r>
            <a:r>
              <a:rPr lang="el-GR" dirty="0" err="1"/>
              <a:t>Μαφενίδη</a:t>
            </a:r>
            <a:r>
              <a:rPr lang="el-GR" dirty="0"/>
              <a:t>, </a:t>
            </a:r>
            <a:r>
              <a:rPr lang="el-GR" dirty="0" err="1"/>
              <a:t>Νιτροφουραζόνη</a:t>
            </a:r>
            <a:r>
              <a:rPr lang="el-GR" dirty="0"/>
              <a:t> τα οποία προκαλούν συχνά ευαισθητοποίηση και αργυρούχο </a:t>
            </a:r>
            <a:r>
              <a:rPr lang="el-GR" dirty="0" err="1"/>
              <a:t>σουλφαθειαζίνη</a:t>
            </a:r>
            <a:r>
              <a:rPr lang="el-GR" dirty="0"/>
              <a:t>.</a:t>
            </a:r>
          </a:p>
          <a:p>
            <a:pPr>
              <a:buNone/>
            </a:pPr>
            <a:r>
              <a:rPr lang="el-GR" dirty="0"/>
              <a:t>Για βακτήρια και μύκητες : Ιωδιούχα και κλιοκινόλη (clioquinol) είναι ένα αντιμυκητιασικό και αντιπρωτοζωϊκό φάρμακο. Είναι </a:t>
            </a:r>
            <a:r>
              <a:rPr lang="el-GR" dirty="0" err="1"/>
              <a:t>νευροτοξική</a:t>
            </a:r>
            <a:r>
              <a:rPr lang="el-GR" dirty="0"/>
              <a:t> σε μεγάλες δόσεις. Πρόκειται για ένα μέλος της οικογένειας των φαρμάκων που ονομάζονται </a:t>
            </a:r>
            <a:r>
              <a:rPr lang="el-GR" dirty="0" err="1"/>
              <a:t>hydroxyquinolines</a:t>
            </a:r>
            <a:r>
              <a:rPr lang="el-GR" dirty="0"/>
              <a:t> που αναστέλλουν ορισμένα ένζυμα που συνδέονται με την αντιγραφή του DNA</a:t>
            </a:r>
            <a:br>
              <a:rPr lang="el-GR" dirty="0"/>
            </a:br>
            <a:endParaRPr lang="el-GR" dirty="0"/>
          </a:p>
          <a:p>
            <a:pPr>
              <a:buNone/>
            </a:pPr>
            <a:endParaRPr lang="el-GR" dirty="0"/>
          </a:p>
          <a:p>
            <a:pPr>
              <a:buNone/>
            </a:pPr>
            <a:endParaRPr lang="en-US"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6A1BBD-EBE1-48EC-9BD2-6A65CD4A15CF}"/>
              </a:ext>
            </a:extLst>
          </p:cNvPr>
          <p:cNvSpPr>
            <a:spLocks noGrp="1"/>
          </p:cNvSpPr>
          <p:nvPr>
            <p:ph idx="1"/>
          </p:nvPr>
        </p:nvSpPr>
        <p:spPr>
          <a:xfrm>
            <a:off x="0" y="0"/>
            <a:ext cx="11353800" cy="6858000"/>
          </a:xfrm>
        </p:spPr>
        <p:txBody>
          <a:bodyPr>
            <a:normAutofit fontScale="85000" lnSpcReduction="10000"/>
          </a:bodyPr>
          <a:lstStyle/>
          <a:p>
            <a:pPr marL="0" indent="0" algn="ctr">
              <a:buNone/>
            </a:pPr>
            <a:r>
              <a:rPr lang="el-GR" b="1" dirty="0"/>
              <a:t>Τετρακυκλίνη και Παράγωγα</a:t>
            </a:r>
          </a:p>
          <a:p>
            <a:pPr marL="0" indent="0">
              <a:buNone/>
            </a:pPr>
            <a:r>
              <a:rPr lang="el-GR" u="none" strike="noStrike" dirty="0">
                <a:solidFill>
                  <a:srgbClr val="000000"/>
                </a:solidFill>
                <a:effectLst/>
              </a:rPr>
              <a:t>Η </a:t>
            </a:r>
            <a:r>
              <a:rPr lang="el-GR" b="1" u="none" strike="noStrike" dirty="0">
                <a:solidFill>
                  <a:srgbClr val="000000"/>
                </a:solidFill>
                <a:effectLst/>
              </a:rPr>
              <a:t>υδροχλωρική</a:t>
            </a:r>
            <a:r>
              <a:rPr lang="el-GR" u="none" strike="noStrike" dirty="0">
                <a:solidFill>
                  <a:srgbClr val="000000"/>
                </a:solidFill>
                <a:effectLst/>
              </a:rPr>
              <a:t> </a:t>
            </a:r>
            <a:r>
              <a:rPr lang="el-GR" b="1" u="none" strike="noStrike" dirty="0">
                <a:solidFill>
                  <a:srgbClr val="000000"/>
                </a:solidFill>
                <a:effectLst/>
              </a:rPr>
              <a:t>τετρακυκλίνη</a:t>
            </a:r>
            <a:r>
              <a:rPr lang="el-GR" u="none" strike="noStrike" dirty="0">
                <a:solidFill>
                  <a:srgbClr val="000000"/>
                </a:solidFill>
                <a:effectLst/>
              </a:rPr>
              <a:t> (tetracycline) αναστέλλει την κυτταρική ανάπτυξη, αναστέλλοντας την μετάφραση. Συγκεκριμένα, προσδένεται στην υποομάδα 30S του ριβοσώματος, αποτρέποντας την σύνδεση του tRNA στο σύμπλεγμα mRNA-ριβοσώματος</a:t>
            </a:r>
          </a:p>
          <a:p>
            <a:pPr marL="0" indent="0">
              <a:buNone/>
            </a:pPr>
            <a:r>
              <a:rPr lang="el-GR" u="none" strike="noStrike" dirty="0">
                <a:solidFill>
                  <a:srgbClr val="000000"/>
                </a:solidFill>
                <a:effectLst/>
              </a:rPr>
              <a:t>Στόχος βακτηριακη υπομοναδα 30s.  Αντιβιοτικό που στοχεύει την βακτηριακη πρωτεινοσυνθεση.</a:t>
            </a:r>
          </a:p>
          <a:p>
            <a:pPr marL="0" indent="0">
              <a:buNone/>
            </a:pPr>
            <a:r>
              <a:rPr lang="el-GR" u="none" strike="noStrike" dirty="0">
                <a:solidFill>
                  <a:srgbClr val="000000"/>
                </a:solidFill>
                <a:effectLst/>
              </a:rPr>
              <a:t>Eνδείξεις: Kοινή ακμή ήπιας ή μέσης βαρύτητας. </a:t>
            </a:r>
          </a:p>
          <a:p>
            <a:pPr marL="0" indent="0">
              <a:buNone/>
            </a:pPr>
            <a:r>
              <a:rPr lang="el-GR" u="none" strike="noStrike" dirty="0">
                <a:solidFill>
                  <a:srgbClr val="000000"/>
                </a:solidFill>
                <a:effectLst/>
              </a:rPr>
              <a:t>Aντενδείξεις: Kύηση, γαλουχία.</a:t>
            </a:r>
          </a:p>
          <a:p>
            <a:pPr marL="0" indent="0">
              <a:buNone/>
            </a:pPr>
            <a:r>
              <a:rPr lang="el-GR" u="none" strike="noStrike" dirty="0">
                <a:solidFill>
                  <a:srgbClr val="000000"/>
                </a:solidFill>
                <a:effectLst/>
              </a:rPr>
              <a:t>Aνεπιθύμητες ενέργειες: Παροδική κίτρινη χρώση του δέρματος και αμαύρωση των θυλάκων. Οι περιοχές εφαρμογής φωσφορίζουν στη υπεριώδη ακτινιβολία. Tοπικές αντιδράσεις υπερευαισθησίας.</a:t>
            </a:r>
          </a:p>
          <a:p>
            <a:pPr marL="0" indent="0">
              <a:buNone/>
            </a:pPr>
            <a:r>
              <a:rPr lang="el-GR" u="none" strike="noStrike" dirty="0">
                <a:solidFill>
                  <a:srgbClr val="000000"/>
                </a:solidFill>
                <a:effectLst/>
              </a:rPr>
              <a:t>Προσοχή στη χορήγηση: Nα μην εφαρμόζεται στους οφθαλμούς και στους βλεννογόνους στόματος και ρινός. Να μη χρησιμοποιείται μαζί με άλλα τοπικώς ή συστηματικώς χορηγούμενα αντιμικροβιακά.</a:t>
            </a:r>
          </a:p>
          <a:p>
            <a:pPr marL="0" indent="0">
              <a:buNone/>
            </a:pPr>
            <a:br>
              <a:rPr lang="el-GR" u="none" strike="noStrike" dirty="0">
                <a:solidFill>
                  <a:srgbClr val="000000"/>
                </a:solidFill>
                <a:effectLst/>
              </a:rPr>
            </a:br>
            <a:r>
              <a:rPr lang="el-GR" u="none" strike="noStrike" dirty="0">
                <a:solidFill>
                  <a:srgbClr val="000000"/>
                </a:solidFill>
                <a:effectLst/>
              </a:rPr>
              <a:t>Η </a:t>
            </a:r>
            <a:r>
              <a:rPr lang="el-GR" b="1" u="none" strike="noStrike" dirty="0">
                <a:solidFill>
                  <a:srgbClr val="000000"/>
                </a:solidFill>
                <a:effectLst/>
              </a:rPr>
              <a:t>οξυτετρακυκλίνη</a:t>
            </a:r>
            <a:r>
              <a:rPr lang="el-GR" u="none" strike="noStrike" dirty="0">
                <a:solidFill>
                  <a:srgbClr val="000000"/>
                </a:solidFill>
                <a:effectLst/>
              </a:rPr>
              <a:t> (oxytetracycline) αναστέλλει την κυτταρική ανάπτυξη, αναστέλλοντας την μετάφραση. Συγκεκριμένα, προσδένεται στην υποομάδα 30S του ριβοσώματος και προλαμβάνει την πρόσδεση του amino-acyl tRNA στη πλευρά Α του ριβοσώματος. Κυκλοφορούσε έως πρόσφατα σε σκεύασμα μαζί με </a:t>
            </a:r>
            <a:r>
              <a:rPr lang="el-GR" b="1" u="none" strike="noStrike" dirty="0">
                <a:solidFill>
                  <a:srgbClr val="000000"/>
                </a:solidFill>
                <a:effectLst/>
              </a:rPr>
              <a:t>θειϊκή πολυμιξίνη</a:t>
            </a:r>
            <a:br>
              <a:rPr lang="el-GR" u="none" strike="noStrike" dirty="0">
                <a:solidFill>
                  <a:srgbClr val="000000"/>
                </a:solidFill>
                <a:effectLst/>
              </a:rPr>
            </a:br>
            <a:endParaRPr lang="el-GR" u="none" strike="noStrike" dirty="0">
              <a:solidFill>
                <a:srgbClr val="000000"/>
              </a:solidFill>
              <a:effectLst/>
            </a:endParaRPr>
          </a:p>
          <a:p>
            <a:pPr marL="0" indent="0">
              <a:buNone/>
            </a:pPr>
            <a:endParaRPr lang="en-US" b="1" dirty="0"/>
          </a:p>
        </p:txBody>
      </p:sp>
    </p:spTree>
    <p:extLst>
      <p:ext uri="{BB962C8B-B14F-4D97-AF65-F5344CB8AC3E}">
        <p14:creationId xmlns:p14="http://schemas.microsoft.com/office/powerpoint/2010/main" val="14659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Ειδικές Τοπικές Θεραπείες</a:t>
            </a:r>
            <a:endParaRPr lang="en-US" dirty="0"/>
          </a:p>
        </p:txBody>
      </p:sp>
      <p:sp>
        <p:nvSpPr>
          <p:cNvPr id="3" name="2 - Θέση περιεχομένου"/>
          <p:cNvSpPr>
            <a:spLocks noGrp="1"/>
          </p:cNvSpPr>
          <p:nvPr>
            <p:ph idx="1"/>
          </p:nvPr>
        </p:nvSpPr>
        <p:spPr>
          <a:xfrm>
            <a:off x="1524000" y="980728"/>
            <a:ext cx="9144000" cy="5877272"/>
          </a:xfrm>
        </p:spPr>
        <p:txBody>
          <a:bodyPr/>
          <a:lstStyle/>
          <a:p>
            <a:pPr>
              <a:buNone/>
            </a:pPr>
            <a:r>
              <a:rPr lang="el-GR" sz="2400" u="sng" dirty="0"/>
              <a:t>Πλύμα </a:t>
            </a:r>
            <a:r>
              <a:rPr lang="el-GR" sz="2400" u="sng" dirty="0" err="1"/>
              <a:t>Καλαμίνης</a:t>
            </a:r>
            <a:endParaRPr lang="el-GR" sz="2400" u="sng" dirty="0"/>
          </a:p>
          <a:p>
            <a:pPr>
              <a:buNone/>
            </a:pPr>
            <a:r>
              <a:rPr lang="el-GR" sz="2400" dirty="0" err="1"/>
              <a:t>Καλαμίνη</a:t>
            </a:r>
            <a:r>
              <a:rPr lang="el-GR" sz="2400" dirty="0"/>
              <a:t> 15% </a:t>
            </a:r>
            <a:endParaRPr lang="en-US" sz="2400" dirty="0"/>
          </a:p>
          <a:p>
            <a:pPr>
              <a:buNone/>
            </a:pPr>
            <a:r>
              <a:rPr lang="en-US" sz="2400" dirty="0" err="1"/>
              <a:t>ZnO</a:t>
            </a:r>
            <a:r>
              <a:rPr lang="en-US" sz="2400" dirty="0"/>
              <a:t> 5%</a:t>
            </a:r>
          </a:p>
          <a:p>
            <a:pPr>
              <a:buNone/>
            </a:pPr>
            <a:r>
              <a:rPr lang="el-GR" sz="2400" dirty="0" err="1"/>
              <a:t>Γλυκερόλη</a:t>
            </a:r>
            <a:r>
              <a:rPr lang="el-GR" sz="2400" dirty="0"/>
              <a:t> 5%</a:t>
            </a:r>
          </a:p>
          <a:p>
            <a:pPr>
              <a:buNone/>
            </a:pPr>
            <a:r>
              <a:rPr lang="el-GR" sz="2400" dirty="0"/>
              <a:t>Νερό </a:t>
            </a:r>
            <a:r>
              <a:rPr lang="en-US" sz="2400" dirty="0" err="1"/>
              <a:t>qs</a:t>
            </a:r>
            <a:r>
              <a:rPr lang="en-US" sz="2400" dirty="0"/>
              <a:t> to 100</a:t>
            </a:r>
          </a:p>
          <a:p>
            <a:pPr>
              <a:buNone/>
            </a:pPr>
            <a:r>
              <a:rPr lang="el-GR" sz="2400" u="sng" dirty="0"/>
              <a:t>Καταπραϋντική Κρέμα</a:t>
            </a:r>
          </a:p>
          <a:p>
            <a:pPr>
              <a:buNone/>
            </a:pPr>
            <a:r>
              <a:rPr lang="en-US" sz="2400" dirty="0" err="1"/>
              <a:t>ZnO</a:t>
            </a:r>
            <a:r>
              <a:rPr lang="en-US" sz="2400" dirty="0"/>
              <a:t> 3%</a:t>
            </a:r>
          </a:p>
          <a:p>
            <a:pPr>
              <a:buNone/>
            </a:pPr>
            <a:r>
              <a:rPr lang="el-GR" sz="2400" dirty="0"/>
              <a:t>Πυριτικό Μαγνήσιο 3%</a:t>
            </a:r>
          </a:p>
          <a:p>
            <a:pPr>
              <a:buNone/>
            </a:pPr>
            <a:r>
              <a:rPr lang="en-US" sz="2400" dirty="0"/>
              <a:t>EDTA 0,1</a:t>
            </a:r>
          </a:p>
          <a:p>
            <a:pPr>
              <a:buNone/>
            </a:pPr>
            <a:r>
              <a:rPr lang="el-GR" sz="2400" dirty="0"/>
              <a:t>Ιμιδαζολινική Ουρία 0,1</a:t>
            </a:r>
          </a:p>
          <a:p>
            <a:pPr>
              <a:buNone/>
            </a:pPr>
            <a:r>
              <a:rPr lang="el-GR" sz="2400" dirty="0"/>
              <a:t>Μίγμα </a:t>
            </a:r>
            <a:r>
              <a:rPr lang="en-US" sz="2400" dirty="0" err="1"/>
              <a:t>Parabens</a:t>
            </a:r>
            <a:r>
              <a:rPr lang="en-US" sz="2400" dirty="0"/>
              <a:t> 0,1</a:t>
            </a:r>
          </a:p>
          <a:p>
            <a:pPr>
              <a:buNone/>
            </a:pPr>
            <a:r>
              <a:rPr lang="el-GR" sz="2400" dirty="0"/>
              <a:t>Κρέμα Βάση (</a:t>
            </a:r>
            <a:r>
              <a:rPr lang="en-US" sz="2400" dirty="0" err="1"/>
              <a:t>Cetomacrogol</a:t>
            </a:r>
            <a:r>
              <a:rPr lang="el-GR" sz="2400" dirty="0"/>
              <a:t>)</a:t>
            </a:r>
            <a:r>
              <a:rPr lang="en-US" sz="2400" dirty="0"/>
              <a:t> </a:t>
            </a:r>
            <a:r>
              <a:rPr lang="en-US" sz="2400" dirty="0" err="1"/>
              <a:t>q.s</a:t>
            </a:r>
            <a:r>
              <a:rPr lang="en-US" sz="2400" dirty="0"/>
              <a:t>. to 100</a:t>
            </a:r>
            <a:endParaRPr lang="el-GR" sz="2400" dirty="0"/>
          </a:p>
          <a:p>
            <a:pPr>
              <a:buNone/>
            </a:pPr>
            <a:endParaRPr lang="el-GR" dirty="0"/>
          </a:p>
          <a:p>
            <a:pPr>
              <a:buNone/>
            </a:pPr>
            <a:endParaRPr lang="en-US" dirty="0"/>
          </a:p>
          <a:p>
            <a:pPr>
              <a:buNone/>
            </a:pPr>
            <a:endParaRPr lang="en-US" dirty="0"/>
          </a:p>
          <a:p>
            <a:pPr>
              <a:buNone/>
            </a:pPr>
            <a:endParaRPr lang="en-US"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9ECE6-6E93-4BF2-B576-2B3E5AE9A8D1}"/>
              </a:ext>
            </a:extLst>
          </p:cNvPr>
          <p:cNvSpPr>
            <a:spLocks noGrp="1"/>
          </p:cNvSpPr>
          <p:nvPr>
            <p:ph idx="1"/>
          </p:nvPr>
        </p:nvSpPr>
        <p:spPr>
          <a:xfrm>
            <a:off x="0" y="0"/>
            <a:ext cx="10869105" cy="6857999"/>
          </a:xfrm>
        </p:spPr>
        <p:txBody>
          <a:bodyPr>
            <a:normAutofit lnSpcReduction="10000"/>
          </a:bodyPr>
          <a:lstStyle/>
          <a:p>
            <a:r>
              <a:rPr lang="el-GR" sz="2400" b="1" u="sng" dirty="0">
                <a:effectLst/>
                <a:latin typeface="Calibri" panose="020F0502020204030204" pitchFamily="34" charset="0"/>
                <a:ea typeface="Calibri" panose="020F0502020204030204" pitchFamily="34" charset="0"/>
                <a:cs typeface="Times New Roman" panose="02020603050405020304" pitchFamily="18" charset="0"/>
              </a:rPr>
              <a:t>Το </a:t>
            </a:r>
            <a:r>
              <a:rPr lang="el-GR" sz="2400" b="1" u="sng" dirty="0" err="1">
                <a:effectLst/>
                <a:latin typeface="Calibri" panose="020F0502020204030204" pitchFamily="34" charset="0"/>
                <a:ea typeface="Calibri" panose="020F0502020204030204" pitchFamily="34" charset="0"/>
                <a:cs typeface="Times New Roman" panose="02020603050405020304" pitchFamily="18" charset="0"/>
              </a:rPr>
              <a:t>φουσιδικό</a:t>
            </a:r>
            <a:r>
              <a:rPr lang="el-GR" sz="2400" b="1" u="sng" dirty="0">
                <a:effectLst/>
                <a:latin typeface="Calibri" panose="020F0502020204030204" pitchFamily="34" charset="0"/>
                <a:ea typeface="Calibri" panose="020F0502020204030204" pitchFamily="34" charset="0"/>
                <a:cs typeface="Times New Roman" panose="02020603050405020304" pitchFamily="18" charset="0"/>
              </a:rPr>
              <a:t> οξύ</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a:t>
            </a:r>
            <a:r>
              <a:rPr lang="el-GR" sz="24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Fucidin 2%</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Το</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φουσιδικό</a:t>
            </a: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οξύ</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είν</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αι </a:t>
            </a:r>
            <a:r>
              <a:rPr lang="en-GB" sz="1800" strike="noStrike" dirty="0">
                <a:effectLst/>
                <a:latin typeface="Arial" panose="020B0604020202020204" pitchFamily="34" charset="0"/>
                <a:ea typeface="Times New Roman" panose="02020603050405020304" pitchFamily="18" charset="0"/>
                <a:cs typeface="Times New Roman" panose="02020603050405020304" pitchFamily="18" charset="0"/>
                <a:hlinkClick r:id="rId2" tooltip="Αντιβιοτικό">
                  <a:extLst>
                    <a:ext uri="{A12FA001-AC4F-418D-AE19-62706E023703}">
                      <ahyp:hlinkClr xmlns:ahyp="http://schemas.microsoft.com/office/drawing/2018/hyperlinkcolor" val="tx"/>
                    </a:ext>
                  </a:extLst>
                </a:hlinkClick>
              </a:rPr>
              <a:t>αντιβιοτικό</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που χρησιμοποιείται για τη θεραπεία </a:t>
            </a:r>
            <a:r>
              <a:rPr lang="en-GB" sz="1800" strike="noStrike" dirty="0">
                <a:effectLst/>
                <a:latin typeface="Arial" panose="020B0604020202020204" pitchFamily="34" charset="0"/>
                <a:ea typeface="Times New Roman" panose="02020603050405020304" pitchFamily="18" charset="0"/>
                <a:cs typeface="Times New Roman" panose="02020603050405020304" pitchFamily="18" charset="0"/>
                <a:hlinkClick r:id="rId3" tooltip="Σταφυλόκοκκος">
                  <a:extLst>
                    <a:ext uri="{A12FA001-AC4F-418D-AE19-62706E023703}">
                      <ahyp:hlinkClr xmlns:ahyp="http://schemas.microsoft.com/office/drawing/2018/hyperlinkcolor" val="tx"/>
                    </a:ext>
                  </a:extLst>
                </a:hlinkClick>
              </a:rPr>
              <a:t>σταφυλοκοκκικών</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l-GR" sz="1800" dirty="0">
                <a:effectLst/>
                <a:latin typeface="Arial" panose="020B0604020202020204" pitchFamily="34" charset="0"/>
                <a:ea typeface="Times New Roman" panose="02020603050405020304" pitchFamily="18" charset="0"/>
                <a:cs typeface="Times New Roman" panose="02020603050405020304" pitchFamily="18" charset="0"/>
              </a:rPr>
              <a:t> και </a:t>
            </a:r>
            <a:r>
              <a:rPr lang="el-GR" sz="1800" u="sng" dirty="0">
                <a:effectLst/>
                <a:latin typeface="Arial" panose="020B0604020202020204" pitchFamily="34" charset="0"/>
                <a:ea typeface="Times New Roman" panose="02020603050405020304" pitchFamily="18" charset="0"/>
                <a:cs typeface="Times New Roman" panose="02020603050405020304" pitchFamily="18" charset="0"/>
              </a:rPr>
              <a:t>στρεπτοκοκκικών</a:t>
            </a:r>
            <a:r>
              <a:rPr lang="el-G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strike="noStrike" dirty="0" err="1">
                <a:effectLst/>
                <a:latin typeface="Arial" panose="020B0604020202020204" pitchFamily="34" charset="0"/>
                <a:ea typeface="Times New Roman" panose="02020603050405020304" pitchFamily="18" charset="0"/>
                <a:cs typeface="Times New Roman" panose="02020603050405020304" pitchFamily="18" charset="0"/>
                <a:hlinkClick r:id="rId4" tooltip="Λοίμωξη">
                  <a:extLst>
                    <a:ext uri="{A12FA001-AC4F-418D-AE19-62706E023703}">
                      <ahyp:hlinkClr xmlns:ahyp="http://schemas.microsoft.com/office/drawing/2018/hyperlinkcolor" val="tx"/>
                    </a:ext>
                  </a:extLst>
                </a:hlinkClick>
              </a:rPr>
              <a:t>λοιμώξεων</a:t>
            </a:r>
            <a:r>
              <a:rPr lang="en-GB" sz="1800" dirty="0">
                <a:effectLst/>
                <a:latin typeface="Times New Roman" panose="02020603050405020304" pitchFamily="18"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του </a:t>
            </a:r>
            <a:r>
              <a:rPr lang="en-GB" sz="1800" strike="noStrike" dirty="0">
                <a:effectLst/>
                <a:latin typeface="Arial" panose="020B0604020202020204" pitchFamily="34" charset="0"/>
                <a:ea typeface="Times New Roman" panose="02020603050405020304" pitchFamily="18" charset="0"/>
                <a:cs typeface="Times New Roman" panose="02020603050405020304" pitchFamily="18" charset="0"/>
                <a:hlinkClick r:id="rId5" tooltip="Δέρμα">
                  <a:extLst>
                    <a:ext uri="{A12FA001-AC4F-418D-AE19-62706E023703}">
                      <ahyp:hlinkClr xmlns:ahyp="http://schemas.microsoft.com/office/drawing/2018/hyperlinkcolor" val="tx"/>
                    </a:ext>
                  </a:extLst>
                </a:hlinkClick>
              </a:rPr>
              <a:t>δέρματος</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καθώς και δερματικών αποστημάτων.</a:t>
            </a: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l-GR" sz="1800" b="1" dirty="0">
                <a:solidFill>
                  <a:srgbClr val="000000"/>
                </a:solidFill>
                <a:effectLst/>
                <a:latin typeface="Arial" panose="020B0604020202020204" pitchFamily="34" charset="0"/>
                <a:ea typeface="Times New Roman" panose="02020603050405020304" pitchFamily="18" charset="0"/>
              </a:rPr>
              <a:t>Δράση:</a:t>
            </a:r>
            <a:endParaRPr lang="en-GB"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GB" sz="1800" dirty="0" err="1">
                <a:solidFill>
                  <a:srgbClr val="000000"/>
                </a:solidFill>
                <a:effectLst/>
                <a:latin typeface="Arial" panose="020B0604020202020204" pitchFamily="34" charset="0"/>
                <a:ea typeface="Times New Roman" panose="02020603050405020304" pitchFamily="18" charset="0"/>
              </a:rPr>
              <a:t>Το</a:t>
            </a:r>
            <a:r>
              <a:rPr lang="en-GB" sz="1800" dirty="0">
                <a:solidFill>
                  <a:srgbClr val="000000"/>
                </a:solidFill>
                <a:effectLst/>
                <a:latin typeface="Arial" panose="020B0604020202020204" pitchFamily="34" charset="0"/>
                <a:ea typeface="Times New Roman" panose="02020603050405020304" pitchFamily="18" charset="0"/>
              </a:rPr>
              <a:t> </a:t>
            </a:r>
            <a:r>
              <a:rPr lang="en-GB" sz="1800" dirty="0" err="1">
                <a:solidFill>
                  <a:srgbClr val="000000"/>
                </a:solidFill>
                <a:effectLst/>
                <a:latin typeface="Arial" panose="020B0604020202020204" pitchFamily="34" charset="0"/>
                <a:ea typeface="Times New Roman" panose="02020603050405020304" pitchFamily="18" charset="0"/>
              </a:rPr>
              <a:t>φουσιδικό</a:t>
            </a:r>
            <a:r>
              <a:rPr lang="en-GB" sz="1800" dirty="0">
                <a:solidFill>
                  <a:srgbClr val="000000"/>
                </a:solidFill>
                <a:effectLst/>
                <a:latin typeface="Arial" panose="020B0604020202020204" pitchFamily="34" charset="0"/>
                <a:ea typeface="Times New Roman" panose="02020603050405020304" pitchFamily="18" charset="0"/>
              </a:rPr>
              <a:t> </a:t>
            </a:r>
            <a:r>
              <a:rPr lang="en-GB" sz="1800" dirty="0" err="1">
                <a:solidFill>
                  <a:srgbClr val="000000"/>
                </a:solidFill>
                <a:effectLst/>
                <a:latin typeface="Arial" panose="020B0604020202020204" pitchFamily="34" charset="0"/>
                <a:ea typeface="Times New Roman" panose="02020603050405020304" pitchFamily="18" charset="0"/>
              </a:rPr>
              <a:t>οξύ</a:t>
            </a:r>
            <a:r>
              <a:rPr lang="en-GB" sz="1800" dirty="0">
                <a:solidFill>
                  <a:srgbClr val="000000"/>
                </a:solidFill>
                <a:effectLst/>
                <a:latin typeface="Arial" panose="020B0604020202020204" pitchFamily="34" charset="0"/>
                <a:ea typeface="Times New Roman" panose="02020603050405020304" pitchFamily="18" charset="0"/>
              </a:rPr>
              <a:t> </a:t>
            </a:r>
            <a:r>
              <a:rPr lang="en-GB" sz="1800" dirty="0" err="1">
                <a:solidFill>
                  <a:srgbClr val="000000"/>
                </a:solidFill>
                <a:effectLst/>
                <a:latin typeface="Arial" panose="020B0604020202020204" pitchFamily="34" charset="0"/>
                <a:ea typeface="Times New Roman" panose="02020603050405020304" pitchFamily="18" charset="0"/>
              </a:rPr>
              <a:t>δρ</a:t>
            </a:r>
            <a:r>
              <a:rPr lang="en-GB" sz="1800" dirty="0">
                <a:solidFill>
                  <a:srgbClr val="000000"/>
                </a:solidFill>
                <a:effectLst/>
                <a:latin typeface="Arial" panose="020B0604020202020204" pitchFamily="34" charset="0"/>
                <a:ea typeface="Times New Roman" panose="02020603050405020304" pitchFamily="18" charset="0"/>
              </a:rPr>
              <a:t>α ως αναστολέας της βακτηριακής πρωτεοσύνθεσης αποτρέποντας την σύνδεση του παράγοντα επιμήκυνσης G στο </a:t>
            </a:r>
            <a:r>
              <a:rPr lang="en-GB" sz="1800" u="none" strike="noStrike" dirty="0">
                <a:effectLst/>
                <a:latin typeface="Arial" panose="020B0604020202020204" pitchFamily="34" charset="0"/>
                <a:ea typeface="Times New Roman" panose="02020603050405020304" pitchFamily="18" charset="0"/>
                <a:hlinkClick r:id="rId6" tooltip="Ριβόσωμα">
                  <a:extLst>
                    <a:ext uri="{A12FA001-AC4F-418D-AE19-62706E023703}">
                      <ahyp:hlinkClr xmlns:ahyp="http://schemas.microsoft.com/office/drawing/2018/hyperlinkcolor" val="tx"/>
                    </a:ext>
                  </a:extLst>
                </a:hlinkClick>
              </a:rPr>
              <a:t>ριβόσωμα</a:t>
            </a: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GB" sz="1800" dirty="0" err="1">
                <a:effectLst/>
                <a:latin typeface="Arial" panose="020B0604020202020204" pitchFamily="34" charset="0"/>
                <a:ea typeface="Times New Roman" panose="02020603050405020304" pitchFamily="18" charset="0"/>
              </a:rPr>
              <a:t>Το</a:t>
            </a:r>
            <a:r>
              <a:rPr lang="en-GB" sz="1800" dirty="0">
                <a:effectLst/>
                <a:latin typeface="Arial" panose="020B0604020202020204" pitchFamily="34" charset="0"/>
                <a:ea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rPr>
              <a:t>φουσιδικό</a:t>
            </a:r>
            <a:r>
              <a:rPr lang="en-GB" sz="1800" dirty="0">
                <a:effectLst/>
                <a:latin typeface="Arial" panose="020B0604020202020204" pitchFamily="34" charset="0"/>
                <a:ea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rPr>
              <a:t>οξύ</a:t>
            </a:r>
            <a:r>
              <a:rPr lang="en-GB" sz="1800" dirty="0">
                <a:effectLst/>
                <a:latin typeface="Arial" panose="020B0604020202020204" pitchFamily="34" charset="0"/>
                <a:ea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rPr>
              <a:t>δρ</a:t>
            </a:r>
            <a:r>
              <a:rPr lang="en-GB" sz="1800" dirty="0">
                <a:effectLst/>
                <a:latin typeface="Arial" panose="020B0604020202020204" pitchFamily="34" charset="0"/>
                <a:ea typeface="Times New Roman" panose="02020603050405020304" pitchFamily="18" charset="0"/>
              </a:rPr>
              <a:t>α κυρίως εναντίων Gram θετικών βακτηρίων, όπως ο </a:t>
            </a:r>
            <a:r>
              <a:rPr lang="en-GB" sz="1800" u="none" strike="noStrike" dirty="0">
                <a:effectLst/>
                <a:latin typeface="Arial" panose="020B0604020202020204" pitchFamily="34" charset="0"/>
                <a:ea typeface="Times New Roman" panose="02020603050405020304" pitchFamily="18" charset="0"/>
                <a:hlinkClick r:id="rId3" tooltip="Σταφυλόκοκκος">
                  <a:extLst>
                    <a:ext uri="{A12FA001-AC4F-418D-AE19-62706E023703}">
                      <ahyp:hlinkClr xmlns:ahyp="http://schemas.microsoft.com/office/drawing/2018/hyperlinkcolor" val="tx"/>
                    </a:ext>
                  </a:extLst>
                </a:hlinkClick>
              </a:rPr>
              <a:t>σταφυλόκοκκος</a:t>
            </a:r>
            <a:r>
              <a:rPr lang="en-GB" sz="1800" dirty="0">
                <a:effectLst/>
                <a:latin typeface="Arial" panose="020B0604020202020204" pitchFamily="34" charset="0"/>
                <a:ea typeface="Times New Roman" panose="02020603050405020304" pitchFamily="18" charset="0"/>
              </a:rPr>
              <a:t> και ο </a:t>
            </a:r>
            <a:r>
              <a:rPr lang="en-GB" sz="1800" u="none" strike="noStrike" dirty="0">
                <a:effectLst/>
                <a:latin typeface="Arial" panose="020B0604020202020204" pitchFamily="34" charset="0"/>
                <a:ea typeface="Times New Roman" panose="02020603050405020304" pitchFamily="18" charset="0"/>
                <a:hlinkClick r:id="rId7" tooltip="Στρεπτόκοκκος">
                  <a:extLst>
                    <a:ext uri="{A12FA001-AC4F-418D-AE19-62706E023703}">
                      <ahyp:hlinkClr xmlns:ahyp="http://schemas.microsoft.com/office/drawing/2018/hyperlinkcolor" val="tx"/>
                    </a:ext>
                  </a:extLst>
                </a:hlinkClick>
              </a:rPr>
              <a:t>στρεπτόκοκκος</a:t>
            </a: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GB" sz="1800" dirty="0" err="1">
                <a:effectLst/>
                <a:latin typeface="Arial" panose="020B0604020202020204" pitchFamily="34" charset="0"/>
                <a:ea typeface="Times New Roman" panose="02020603050405020304" pitchFamily="18" charset="0"/>
              </a:rPr>
              <a:t>Το</a:t>
            </a:r>
            <a:r>
              <a:rPr lang="en-GB" sz="1800" dirty="0">
                <a:effectLst/>
                <a:latin typeface="Arial" panose="020B0604020202020204" pitchFamily="34" charset="0"/>
                <a:ea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rPr>
              <a:t>φουσιδικό</a:t>
            </a:r>
            <a:r>
              <a:rPr lang="en-GB" sz="1800" dirty="0">
                <a:effectLst/>
                <a:latin typeface="Arial" panose="020B0604020202020204" pitchFamily="34" charset="0"/>
                <a:ea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rPr>
              <a:t>οξύ</a:t>
            </a:r>
            <a:r>
              <a:rPr lang="en-GB" sz="1800" dirty="0">
                <a:effectLst/>
                <a:latin typeface="Arial" panose="020B0604020202020204" pitchFamily="34" charset="0"/>
                <a:ea typeface="Times New Roman" panose="02020603050405020304" pitchFamily="18" charset="0"/>
              </a:rPr>
              <a:t> </a:t>
            </a:r>
            <a:r>
              <a:rPr lang="el-GR" sz="1800" dirty="0">
                <a:latin typeface="Arial" panose="020B0604020202020204" pitchFamily="34" charset="0"/>
                <a:ea typeface="Times New Roman" panose="02020603050405020304" pitchFamily="18" charset="0"/>
              </a:rPr>
              <a:t>είναι</a:t>
            </a:r>
            <a:r>
              <a:rPr lang="en-GB" sz="1800" dirty="0">
                <a:effectLst/>
                <a:latin typeface="Arial" panose="020B0604020202020204" pitchFamily="34" charset="0"/>
                <a:ea typeface="Times New Roman" panose="02020603050405020304" pitchFamily="18" charset="0"/>
              </a:rPr>
              <a:t> βακτηριοστατικό.</a:t>
            </a:r>
            <a:endParaRPr lang="en-GB" sz="1800" dirty="0">
              <a:effectLst/>
              <a:latin typeface="Times New Roman" panose="02020603050405020304" pitchFamily="18" charset="0"/>
              <a:ea typeface="Times New Roman" panose="02020603050405020304" pitchFamily="18" charset="0"/>
            </a:endParaRPr>
          </a:p>
          <a:p>
            <a:pPr>
              <a:spcBef>
                <a:spcPts val="1200"/>
              </a:spcBef>
              <a:spcAft>
                <a:spcPts val="300"/>
              </a:spcAft>
            </a:pPr>
            <a:r>
              <a:rPr lang="en-GB" sz="1800" dirty="0" err="1">
                <a:effectLst/>
                <a:latin typeface="Arial" panose="020B0604020202020204" pitchFamily="34" charset="0"/>
                <a:ea typeface="Calibri" panose="020F0502020204030204" pitchFamily="34" charset="0"/>
                <a:cs typeface="Times New Roman" panose="02020603050405020304" pitchFamily="18" charset="0"/>
              </a:rPr>
              <a:t>Το</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φουσιδικό</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οξύ</a:t>
            </a:r>
            <a:r>
              <a:rPr lang="en-GB" sz="1800" dirty="0">
                <a:effectLst/>
                <a:latin typeface="Arial" panose="020B0604020202020204" pitchFamily="34" charset="0"/>
                <a:ea typeface="Calibri" panose="020F0502020204030204" pitchFamily="34" charset="0"/>
                <a:cs typeface="Times New Roman" panose="02020603050405020304" pitchFamily="18" charset="0"/>
              </a:rPr>
              <a:t> απ</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ομονώθηκε</a:t>
            </a:r>
            <a:r>
              <a:rPr lang="en-GB" sz="1800" dirty="0">
                <a:effectLst/>
                <a:latin typeface="Arial" panose="020B0604020202020204" pitchFamily="34" charset="0"/>
                <a:ea typeface="Calibri" panose="020F0502020204030204" pitchFamily="34" charset="0"/>
                <a:cs typeface="Times New Roman" panose="02020603050405020304" pitchFamily="18" charset="0"/>
              </a:rPr>
              <a:t> από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μύκητες</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του</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είδους</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i="1" dirty="0" err="1">
                <a:effectLst/>
                <a:latin typeface="Arial" panose="020B0604020202020204" pitchFamily="34" charset="0"/>
                <a:ea typeface="Calibri" panose="020F0502020204030204" pitchFamily="34" charset="0"/>
                <a:cs typeface="Times New Roman" panose="02020603050405020304" pitchFamily="18" charset="0"/>
              </a:rPr>
              <a:t>Fusidium</a:t>
            </a:r>
            <a:r>
              <a:rPr lang="en-GB" sz="1800" i="1" dirty="0">
                <a:effectLst/>
                <a:latin typeface="Arial" panose="020B0604020202020204" pitchFamily="34" charset="0"/>
                <a:ea typeface="Calibri" panose="020F0502020204030204" pitchFamily="34" charset="0"/>
                <a:cs typeface="Times New Roman" panose="02020603050405020304" pitchFamily="18" charset="0"/>
              </a:rPr>
              <a:t> coccineum</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Mucor </a:t>
            </a:r>
            <a:r>
              <a:rPr lang="en-GB" sz="1800" i="1" dirty="0" err="1">
                <a:effectLst/>
                <a:latin typeface="Arial" panose="020B0604020202020204" pitchFamily="34" charset="0"/>
                <a:ea typeface="Times New Roman" panose="02020603050405020304" pitchFamily="18" charset="0"/>
                <a:cs typeface="Times New Roman" panose="02020603050405020304" pitchFamily="18" charset="0"/>
              </a:rPr>
              <a:t>ramannianus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και </a:t>
            </a:r>
            <a:r>
              <a:rPr lang="en-GB" sz="1800" i="1" dirty="0" err="1">
                <a:effectLst/>
                <a:latin typeface="Arial" panose="020B0604020202020204" pitchFamily="34" charset="0"/>
                <a:ea typeface="Times New Roman" panose="02020603050405020304" pitchFamily="18" charset="0"/>
                <a:cs typeface="Times New Roman" panose="02020603050405020304" pitchFamily="18" charset="0"/>
              </a:rPr>
              <a:t>Isaria</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i="1" dirty="0" err="1">
                <a:effectLst/>
                <a:latin typeface="Arial" panose="020B0604020202020204" pitchFamily="34" charset="0"/>
                <a:ea typeface="Times New Roman" panose="02020603050405020304" pitchFamily="18" charset="0"/>
                <a:cs typeface="Times New Roman" panose="02020603050405020304" pitchFamily="18" charset="0"/>
              </a:rPr>
              <a:t>kogana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Το</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φάρμ</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ακο κυκλοφορεί ως το </a:t>
            </a:r>
            <a:r>
              <a:rPr lang="en-GB" sz="1800" u="none" strike="noStrike" dirty="0">
                <a:effectLst/>
                <a:latin typeface="Arial" panose="020B0604020202020204" pitchFamily="34" charset="0"/>
                <a:ea typeface="Times New Roman" panose="02020603050405020304" pitchFamily="18" charset="0"/>
                <a:cs typeface="Times New Roman" panose="02020603050405020304" pitchFamily="18" charset="0"/>
                <a:hlinkClick r:id="rId8" tooltip="Νάτριο">
                  <a:extLst>
                    <a:ext uri="{A12FA001-AC4F-418D-AE19-62706E023703}">
                      <ahyp:hlinkClr xmlns:ahyp="http://schemas.microsoft.com/office/drawing/2018/hyperlinkcolor" val="tx"/>
                    </a:ext>
                  </a:extLst>
                </a:hlinkClick>
              </a:rPr>
              <a:t>νατριούχο</a:t>
            </a:r>
            <a:r>
              <a:rPr lang="en-GB" sz="180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u="none" strike="noStrike" dirty="0">
                <a:effectLst/>
                <a:latin typeface="Arial" panose="020B0604020202020204" pitchFamily="34" charset="0"/>
                <a:ea typeface="Times New Roman" panose="02020603050405020304" pitchFamily="18" charset="0"/>
                <a:cs typeface="Times New Roman" panose="02020603050405020304" pitchFamily="18" charset="0"/>
                <a:hlinkClick r:id="rId9" tooltip="Άλας">
                  <a:extLst>
                    <a:ext uri="{A12FA001-AC4F-418D-AE19-62706E023703}">
                      <ahyp:hlinkClr xmlns:ahyp="http://schemas.microsoft.com/office/drawing/2018/hyperlinkcolor" val="tx"/>
                    </a:ext>
                  </a:extLst>
                </a:hlinkClick>
              </a:rPr>
              <a:t>άλας</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του, φουσιδικό νάτριο.</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1200"/>
              </a:spcBef>
              <a:spcAft>
                <a:spcPts val="300"/>
              </a:spcAft>
            </a:pPr>
            <a:r>
              <a:rPr lang="el-G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Ανε</a:t>
            </a:r>
            <a:r>
              <a:rPr lang="en-GB"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πιθύμητες ενέργειες / παρενέργειε</a:t>
            </a:r>
            <a:r>
              <a:rPr lang="el-GR"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ς :</a:t>
            </a:r>
            <a:endParaRPr lang="en-GB"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spcAft>
                <a:spcPts val="12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Calibri" panose="020F0502020204030204" pitchFamily="34" charset="0"/>
                <a:cs typeface="Times New Roman" panose="02020603050405020304" pitchFamily="18" charset="0"/>
              </a:rPr>
              <a:t>α</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λλεργική</a:t>
            </a:r>
            <a:r>
              <a:rPr lang="en-GB" sz="1800" dirty="0">
                <a:effectLst/>
                <a:latin typeface="Arial" panose="020B0604020202020204" pitchFamily="34" charset="0"/>
                <a:ea typeface="Calibri" panose="020F0502020204030204" pitchFamily="34" charset="0"/>
                <a:cs typeface="Times New Roman" panose="02020603050405020304" pitchFamily="18" charset="0"/>
              </a:rPr>
              <a:t>   α</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ντίδρ</a:t>
            </a:r>
            <a:r>
              <a:rPr lang="en-GB" sz="1800" dirty="0">
                <a:effectLst/>
                <a:latin typeface="Arial" panose="020B0604020202020204" pitchFamily="34" charset="0"/>
                <a:ea typeface="Calibri" panose="020F0502020204030204" pitchFamily="34" charset="0"/>
                <a:cs typeface="Times New Roman" panose="02020603050405020304" pitchFamily="18" charset="0"/>
              </a:rPr>
              <a:t>αση   η   οποία μπορεί να προκαλέσει εξάνθημα και ήπιο </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0" tooltip="Φαγούρα">
                  <a:extLst>
                    <a:ext uri="{A12FA001-AC4F-418D-AE19-62706E023703}">
                      <ahyp:hlinkClr xmlns:ahyp="http://schemas.microsoft.com/office/drawing/2018/hyperlinkcolor" val="tx"/>
                    </a:ext>
                  </a:extLst>
                </a:hlinkClick>
              </a:rPr>
              <a:t>κνησμό</a:t>
            </a:r>
            <a:r>
              <a:rPr lang="en-GB" sz="1800" dirty="0">
                <a:effectLst/>
                <a:latin typeface="Arial" panose="020B0604020202020204" pitchFamily="34" charset="0"/>
                <a:ea typeface="Calibri" panose="020F0502020204030204" pitchFamily="34" charset="0"/>
                <a:cs typeface="Times New Roman" panose="02020603050405020304" pitchFamily="18" charset="0"/>
              </a:rPr>
              <a:t> και ερυθρότητα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20"/>
              </a:spcAft>
              <a:buSzPts val="1000"/>
              <a:buFont typeface="Symbol" panose="05050102010706020507" pitchFamily="18" charset="2"/>
              <a:buChar char=""/>
              <a:tabLst>
                <a:tab pos="457200" algn="l"/>
              </a:tabLst>
            </a:pPr>
            <a:r>
              <a:rPr lang="en-GB" sz="1800" dirty="0" err="1">
                <a:effectLst/>
                <a:latin typeface="Arial" panose="020B0604020202020204" pitchFamily="34" charset="0"/>
                <a:ea typeface="Calibri" panose="020F0502020204030204" pitchFamily="34" charset="0"/>
                <a:cs typeface="Times New Roman" panose="02020603050405020304" pitchFamily="18" charset="0"/>
              </a:rPr>
              <a:t>λέ</a:t>
            </a:r>
            <a:r>
              <a:rPr lang="en-GB" sz="1800" dirty="0">
                <a:effectLst/>
                <a:latin typeface="Arial" panose="020B0604020202020204" pitchFamily="34" charset="0"/>
                <a:ea typeface="Calibri" panose="020F0502020204030204" pitchFamily="34" charset="0"/>
                <a:cs typeface="Times New Roman" panose="02020603050405020304" pitchFamily="18" charset="0"/>
              </a:rPr>
              <a:t>πτυνση του δέρματος (</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1" tooltip="wikt:ατροφία">
                  <a:extLst>
                    <a:ext uri="{A12FA001-AC4F-418D-AE19-62706E023703}">
                      <ahyp:hlinkClr xmlns:ahyp="http://schemas.microsoft.com/office/drawing/2018/hyperlinkcolor" val="tx"/>
                    </a:ext>
                  </a:extLst>
                </a:hlinkClick>
              </a:rPr>
              <a:t>ατροφία</a:t>
            </a:r>
            <a:r>
              <a:rPr lang="en-GB" sz="1800" dirty="0">
                <a:effectLst/>
                <a:latin typeface="Arial" panose="020B0604020202020204" pitchFamily="34" charset="0"/>
                <a:ea typeface="Calibri" panose="020F0502020204030204" pitchFamily="34" charset="0"/>
                <a:cs typeface="Times New Roman" panose="02020603050405020304" pitchFamily="18" charset="0"/>
              </a:rPr>
              <a:t> του δέρματος)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20"/>
              </a:spcAft>
              <a:buSzPts val="1000"/>
              <a:buFont typeface="Symbol" panose="05050102010706020507" pitchFamily="18" charset="2"/>
              <a:buChar char=""/>
              <a:tabLst>
                <a:tab pos="457200" algn="l"/>
              </a:tabLst>
            </a:pPr>
            <a:r>
              <a:rPr lang="en-GB" sz="1800" strike="noStrike" dirty="0" err="1">
                <a:effectLst/>
                <a:latin typeface="Arial" panose="020B0604020202020204" pitchFamily="34" charset="0"/>
                <a:ea typeface="Calibri" panose="020F0502020204030204" pitchFamily="34" charset="0"/>
                <a:cs typeface="Times New Roman" panose="02020603050405020304" pitchFamily="18" charset="0"/>
                <a:hlinkClick r:id="rId12" tooltip="Διάταση">
                  <a:extLst>
                    <a:ext uri="{A12FA001-AC4F-418D-AE19-62706E023703}">
                      <ahyp:hlinkClr xmlns:ahyp="http://schemas.microsoft.com/office/drawing/2018/hyperlinkcolor" val="tx"/>
                    </a:ext>
                  </a:extLst>
                </a:hlinkClick>
              </a:rPr>
              <a:t>διάτ</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2" tooltip="Διάταση">
                  <a:extLst>
                    <a:ext uri="{A12FA001-AC4F-418D-AE19-62706E023703}">
                      <ahyp:hlinkClr xmlns:ahyp="http://schemas.microsoft.com/office/drawing/2018/hyperlinkcolor" val="tx"/>
                    </a:ext>
                  </a:extLst>
                </a:hlinkClick>
              </a:rPr>
              <a:t>αση</a:t>
            </a:r>
            <a:r>
              <a:rPr lang="en-GB" sz="1800" dirty="0">
                <a:effectLst/>
                <a:latin typeface="Arial" panose="020B0604020202020204" pitchFamily="34" charset="0"/>
                <a:ea typeface="Calibri" panose="020F0502020204030204" pitchFamily="34" charset="0"/>
                <a:cs typeface="Times New Roman" panose="02020603050405020304" pitchFamily="18" charset="0"/>
              </a:rPr>
              <a:t> μικρών δερματικών </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3" tooltip="Αγγείο (ανατομία)">
                  <a:extLst>
                    <a:ext uri="{A12FA001-AC4F-418D-AE19-62706E023703}">
                      <ahyp:hlinkClr xmlns:ahyp="http://schemas.microsoft.com/office/drawing/2018/hyperlinkcolor" val="tx"/>
                    </a:ext>
                  </a:extLst>
                </a:hlinkClick>
              </a:rPr>
              <a:t>αγγείων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20"/>
              </a:spcAft>
              <a:buSzPts val="1000"/>
              <a:buFont typeface="Symbol" panose="05050102010706020507" pitchFamily="18" charset="2"/>
              <a:buChar char=""/>
              <a:tabLst>
                <a:tab pos="457200" algn="l"/>
              </a:tabLst>
            </a:pPr>
            <a:r>
              <a:rPr lang="en-GB" sz="1800" dirty="0" err="1">
                <a:effectLst/>
                <a:latin typeface="Arial" panose="020B0604020202020204" pitchFamily="34" charset="0"/>
                <a:ea typeface="Calibri" panose="020F0502020204030204" pitchFamily="34" charset="0"/>
                <a:cs typeface="Times New Roman" panose="02020603050405020304" pitchFamily="18" charset="0"/>
              </a:rPr>
              <a:t>κυρίως</a:t>
            </a:r>
            <a:r>
              <a:rPr lang="en-GB" sz="1800" dirty="0">
                <a:effectLst/>
                <a:latin typeface="Arial" panose="020B0604020202020204" pitchFamily="34" charset="0"/>
                <a:ea typeface="Calibri" panose="020F0502020204030204" pitchFamily="34" charset="0"/>
                <a:cs typeface="Times New Roman" panose="02020603050405020304" pitchFamily="18" charset="0"/>
              </a:rPr>
              <a:t> κα</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τά</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τη</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διάρκει</a:t>
            </a:r>
            <a:r>
              <a:rPr lang="en-GB" sz="1800" dirty="0">
                <a:effectLst/>
                <a:latin typeface="Arial" panose="020B0604020202020204" pitchFamily="34" charset="0"/>
                <a:ea typeface="Calibri" panose="020F0502020204030204" pitchFamily="34" charset="0"/>
                <a:cs typeface="Times New Roman" panose="02020603050405020304" pitchFamily="18" charset="0"/>
              </a:rPr>
              <a:t>α παρατεινόμενης θεραπείας με τοπική εφαρμογή μπορεί να δημιουργηθούν ραβδώσεις (δηλαδή γραμμοειδείς ρωγμές) στο δέρμα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GB" sz="1800" dirty="0">
                <a:effectLst/>
                <a:latin typeface="Arial" panose="020B0604020202020204" pitchFamily="34" charset="0"/>
                <a:ea typeface="Times New Roman" panose="02020603050405020304" pitchFamily="18" charset="0"/>
              </a:rPr>
              <a:t>Σπα</a:t>
            </a:r>
            <a:r>
              <a:rPr lang="en-GB" sz="1800" dirty="0" err="1">
                <a:effectLst/>
                <a:latin typeface="Arial" panose="020B0604020202020204" pitchFamily="34" charset="0"/>
                <a:ea typeface="Times New Roman" panose="02020603050405020304" pitchFamily="18" charset="0"/>
              </a:rPr>
              <a:t>νιότερ</a:t>
            </a:r>
            <a:r>
              <a:rPr lang="en-GB" sz="1800" dirty="0">
                <a:effectLst/>
                <a:latin typeface="Arial" panose="020B0604020202020204" pitchFamily="34" charset="0"/>
                <a:ea typeface="Times New Roman" panose="02020603050405020304" pitchFamily="18" charset="0"/>
              </a:rPr>
              <a:t>α:</a:t>
            </a:r>
            <a:r>
              <a:rPr lang="el-GR" sz="1800" dirty="0">
                <a:latin typeface="Times New Roman" panose="02020603050405020304" pitchFamily="18" charset="0"/>
                <a:ea typeface="Times New Roman" panose="02020603050405020304" pitchFamily="18" charset="0"/>
              </a:rPr>
              <a:t> </a:t>
            </a:r>
            <a:r>
              <a:rPr lang="en-GB" sz="1800" strike="noStrike" dirty="0" err="1">
                <a:effectLst/>
                <a:latin typeface="Arial" panose="020B0604020202020204" pitchFamily="34" charset="0"/>
                <a:ea typeface="Calibri" panose="020F0502020204030204" pitchFamily="34" charset="0"/>
                <a:cs typeface="Times New Roman" panose="02020603050405020304" pitchFamily="18" charset="0"/>
                <a:hlinkClick r:id="rId14" tooltip="Φλεγμονή">
                  <a:extLst>
                    <a:ext uri="{A12FA001-AC4F-418D-AE19-62706E023703}">
                      <ahyp:hlinkClr xmlns:ahyp="http://schemas.microsoft.com/office/drawing/2018/hyperlinkcolor" val="tx"/>
                    </a:ext>
                  </a:extLst>
                </a:hlinkClick>
              </a:rPr>
              <a:t>φλεγμονή</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της</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ρίζ</a:t>
            </a:r>
            <a:r>
              <a:rPr lang="en-GB" sz="1800" dirty="0">
                <a:effectLst/>
                <a:latin typeface="Arial" panose="020B0604020202020204" pitchFamily="34" charset="0"/>
                <a:ea typeface="Calibri" panose="020F0502020204030204" pitchFamily="34" charset="0"/>
                <a:cs typeface="Times New Roman" panose="02020603050405020304" pitchFamily="18" charset="0"/>
              </a:rPr>
              <a:t>ας της τρίχας</a:t>
            </a:r>
            <a:r>
              <a:rPr lang="el-GR"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υπ</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έρμετρη</a:t>
            </a:r>
            <a:r>
              <a:rPr lang="en-GB" sz="1800" dirty="0">
                <a:effectLst/>
                <a:latin typeface="Arial" panose="020B0604020202020204" pitchFamily="34" charset="0"/>
                <a:ea typeface="Calibri" panose="020F0502020204030204" pitchFamily="34" charset="0"/>
                <a:cs typeface="Times New Roman" panose="02020603050405020304" pitchFamily="18" charset="0"/>
              </a:rPr>
              <a:t> α</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νά</a:t>
            </a:r>
            <a:r>
              <a:rPr lang="en-GB" sz="1800" dirty="0">
                <a:effectLst/>
                <a:latin typeface="Arial" panose="020B0604020202020204" pitchFamily="34" charset="0"/>
                <a:ea typeface="Calibri" panose="020F0502020204030204" pitchFamily="34" charset="0"/>
                <a:cs typeface="Times New Roman" panose="02020603050405020304" pitchFamily="18" charset="0"/>
              </a:rPr>
              <a:t>πτυξη των τριχών (υπερτρίχωση)</a:t>
            </a:r>
            <a:r>
              <a:rPr lang="el-GR"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φλεγμονή</a:t>
            </a:r>
            <a:r>
              <a:rPr lang="en-GB" sz="1800" dirty="0">
                <a:effectLst/>
                <a:latin typeface="Arial" panose="020B0604020202020204" pitchFamily="34" charset="0"/>
                <a:ea typeface="Calibri" panose="020F0502020204030204" pitchFamily="34" charset="0"/>
                <a:cs typeface="Times New Roman" panose="02020603050405020304" pitchFamily="18" charset="0"/>
              </a:rPr>
              <a:t> ή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ερεθισμός</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γύρω</a:t>
            </a:r>
            <a:r>
              <a:rPr lang="en-GB" sz="1800" dirty="0">
                <a:effectLst/>
                <a:latin typeface="Arial" panose="020B0604020202020204" pitchFamily="34" charset="0"/>
                <a:ea typeface="Calibri" panose="020F0502020204030204" pitchFamily="34" charset="0"/>
                <a:cs typeface="Times New Roman" panose="02020603050405020304" pitchFamily="18" charset="0"/>
              </a:rPr>
              <a:t> από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το</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στόμ</a:t>
            </a:r>
            <a:r>
              <a:rPr lang="en-GB" sz="1800" dirty="0">
                <a:effectLst/>
                <a:latin typeface="Arial" panose="020B0604020202020204" pitchFamily="34" charset="0"/>
                <a:ea typeface="Calibri" panose="020F0502020204030204" pitchFamily="34" charset="0"/>
                <a:cs typeface="Times New Roman" panose="02020603050405020304" pitchFamily="18" charset="0"/>
              </a:rPr>
              <a:t>α</a:t>
            </a:r>
            <a:r>
              <a:rPr lang="el-GR" sz="1800" dirty="0">
                <a:effectLst/>
                <a:latin typeface="Arial" panose="020B0604020202020204" pitchFamily="34" charset="0"/>
                <a:ea typeface="Calibri" panose="020F0502020204030204" pitchFamily="34" charset="0"/>
                <a:cs typeface="Times New Roman" panose="02020603050405020304" pitchFamily="18" charset="0"/>
              </a:rPr>
              <a:t>, </a:t>
            </a:r>
            <a:r>
              <a:rPr lang="el-GR" sz="1800" dirty="0">
                <a:effectLst/>
                <a:latin typeface="Arial" panose="020B0604020202020204" pitchFamily="34" charset="0"/>
                <a:ea typeface="Calibri" panose="020F0502020204030204" pitchFamily="34" charset="0"/>
                <a:cs typeface="Times New Roman" panose="02020603050405020304" pitchFamily="18" charset="0"/>
                <a:hlinkClick r:id="rId15" tooltip="Ερύθημα (δεν έχει γραφτεί ακόμα)">
                  <a:extLst>
                    <a:ext uri="{A12FA001-AC4F-418D-AE19-62706E023703}">
                      <ahyp:hlinkClr xmlns:ahyp="http://schemas.microsoft.com/office/drawing/2018/hyperlinkcolor" val="tx"/>
                    </a:ext>
                  </a:extLst>
                </a:hlinkClick>
              </a:rPr>
              <a:t>Δ</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ερμ</a:t>
            </a:r>
            <a:r>
              <a:rPr lang="en-GB" sz="1800" dirty="0">
                <a:effectLst/>
                <a:latin typeface="Arial" panose="020B0604020202020204" pitchFamily="34" charset="0"/>
                <a:ea typeface="Calibri" panose="020F0502020204030204" pitchFamily="34" charset="0"/>
                <a:cs typeface="Times New Roman" panose="02020603050405020304" pitchFamily="18" charset="0"/>
              </a:rPr>
              <a:t>ατίτιδα</a:t>
            </a:r>
            <a:r>
              <a:rPr lang="el-GR" sz="1800" dirty="0">
                <a:effectLst/>
                <a:latin typeface="Arial" panose="020B0604020202020204" pitchFamily="34" charset="0"/>
                <a:ea typeface="Calibri" panose="020F0502020204030204" pitchFamily="34" charset="0"/>
                <a:cs typeface="Times New Roman" panose="02020603050405020304" pitchFamily="18" charset="0"/>
              </a:rPr>
              <a:t>, </a:t>
            </a:r>
            <a:r>
              <a:rPr lang="el-GR" sz="1800" dirty="0">
                <a:effectLst/>
                <a:latin typeface="Arial" panose="020B0604020202020204" pitchFamily="34" charset="0"/>
                <a:ea typeface="Calibri" panose="020F0502020204030204" pitchFamily="34" charset="0"/>
                <a:cs typeface="Times New Roman" panose="02020603050405020304" pitchFamily="18" charset="0"/>
                <a:hlinkClick r:id="rId15" tooltip="Ερύθημα (δεν έχει γραφτεί ακόμα)">
                  <a:extLst>
                    <a:ext uri="{A12FA001-AC4F-418D-AE19-62706E023703}">
                      <ahyp:hlinkClr xmlns:ahyp="http://schemas.microsoft.com/office/drawing/2018/hyperlinkcolor" val="tx"/>
                    </a:ext>
                  </a:extLst>
                </a:hlinkClick>
              </a:rPr>
              <a:t>Ε</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ξάνθημ</a:t>
            </a:r>
            <a:r>
              <a:rPr lang="en-GB" sz="1800" dirty="0">
                <a:effectLst/>
                <a:latin typeface="Arial" panose="020B0604020202020204" pitchFamily="34" charset="0"/>
                <a:ea typeface="Calibri" panose="020F0502020204030204" pitchFamily="34" charset="0"/>
                <a:cs typeface="Times New Roman" panose="02020603050405020304" pitchFamily="18" charset="0"/>
              </a:rPr>
              <a:t>α</a:t>
            </a:r>
            <a:r>
              <a:rPr lang="el-GR" sz="1800" dirty="0">
                <a:latin typeface="Calibri" panose="020F0502020204030204" pitchFamily="34" charset="0"/>
                <a:ea typeface="Calibri" panose="020F0502020204030204" pitchFamily="34" charset="0"/>
                <a:cs typeface="Times New Roman" panose="02020603050405020304" pitchFamily="18" charset="0"/>
              </a:rPr>
              <a:t>, </a:t>
            </a:r>
            <a:r>
              <a:rPr lang="el-GR" sz="1800" strike="noStrike" dirty="0">
                <a:effectLst/>
                <a:latin typeface="Arial" panose="020B0604020202020204" pitchFamily="34" charset="0"/>
                <a:ea typeface="Calibri" panose="020F0502020204030204" pitchFamily="34" charset="0"/>
                <a:cs typeface="Times New Roman" panose="02020603050405020304" pitchFamily="18" charset="0"/>
                <a:hlinkClick r:id="rId15" tooltip="Ερύθημα (δεν έχει γραφτεί ακόμα)">
                  <a:extLst>
                    <a:ext uri="{A12FA001-AC4F-418D-AE19-62706E023703}">
                      <ahyp:hlinkClr xmlns:ahyp="http://schemas.microsoft.com/office/drawing/2018/hyperlinkcolor" val="tx"/>
                    </a:ext>
                  </a:extLst>
                </a:hlinkClick>
              </a:rPr>
              <a:t>Ε</a:t>
            </a:r>
            <a:r>
              <a:rPr lang="en-GB" sz="1800" strike="noStrike" dirty="0" err="1">
                <a:effectLst/>
                <a:latin typeface="Arial" panose="020B0604020202020204" pitchFamily="34" charset="0"/>
                <a:ea typeface="Calibri" panose="020F0502020204030204" pitchFamily="34" charset="0"/>
                <a:cs typeface="Times New Roman" panose="02020603050405020304" pitchFamily="18" charset="0"/>
                <a:hlinkClick r:id="rId15" tooltip="Ερύθημα (δεν έχει γραφτεί ακόμα)">
                  <a:extLst>
                    <a:ext uri="{A12FA001-AC4F-418D-AE19-62706E023703}">
                      <ahyp:hlinkClr xmlns:ahyp="http://schemas.microsoft.com/office/drawing/2018/hyperlinkcolor" val="tx"/>
                    </a:ext>
                  </a:extLst>
                </a:hlinkClick>
              </a:rPr>
              <a:t>ρύθημ</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5" tooltip="Ερύθημα (δεν έχει γραφτεί ακόμα)">
                  <a:extLst>
                    <a:ext uri="{A12FA001-AC4F-418D-AE19-62706E023703}">
                      <ahyp:hlinkClr xmlns:ahyp="http://schemas.microsoft.com/office/drawing/2018/hyperlinkcolor" val="tx"/>
                    </a:ext>
                  </a:extLst>
                </a:hlinkClick>
              </a:rPr>
              <a:t>α</a:t>
            </a:r>
            <a:r>
              <a:rPr lang="el-GR" sz="1800" strike="noStrike"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π</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όνος</a:t>
            </a:r>
            <a:r>
              <a:rPr lang="en-GB" sz="1800" dirty="0">
                <a:effectLst/>
                <a:latin typeface="Arial" panose="020B0604020202020204" pitchFamily="34" charset="0"/>
                <a:ea typeface="Calibri" panose="020F0502020204030204" pitchFamily="34" charset="0"/>
                <a:cs typeface="Times New Roman" panose="02020603050405020304" pitchFamily="18" charset="0"/>
              </a:rPr>
              <a:t> και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ερεθισμός</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στο</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σημείο</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εφ</a:t>
            </a:r>
            <a:r>
              <a:rPr lang="en-GB" sz="1800" dirty="0">
                <a:effectLst/>
                <a:latin typeface="Arial" panose="020B0604020202020204" pitchFamily="34" charset="0"/>
                <a:ea typeface="Calibri" panose="020F0502020204030204" pitchFamily="34" charset="0"/>
                <a:cs typeface="Times New Roman" panose="02020603050405020304" pitchFamily="18" charset="0"/>
              </a:rPr>
              <a:t>αρμογής</a:t>
            </a:r>
            <a:r>
              <a:rPr lang="el-GR" sz="1800" dirty="0">
                <a:effectLst/>
                <a:latin typeface="Arial" panose="020B0604020202020204" pitchFamily="34" charset="0"/>
                <a:ea typeface="Calibri" panose="020F0502020204030204" pitchFamily="34" charset="0"/>
                <a:cs typeface="Times New Roman" panose="02020603050405020304" pitchFamily="18" charset="0"/>
              </a:rPr>
              <a:t>, </a:t>
            </a:r>
            <a:r>
              <a:rPr lang="el-GR" sz="1800" strike="noStrike" dirty="0">
                <a:effectLst/>
                <a:latin typeface="Arial" panose="020B0604020202020204" pitchFamily="34" charset="0"/>
                <a:ea typeface="Calibri" panose="020F0502020204030204" pitchFamily="34" charset="0"/>
                <a:cs typeface="Times New Roman" panose="02020603050405020304" pitchFamily="18" charset="0"/>
                <a:hlinkClick r:id="rId16" tooltip="Επιπεφυκίτιδα">
                  <a:extLst>
                    <a:ext uri="{A12FA001-AC4F-418D-AE19-62706E023703}">
                      <ahyp:hlinkClr xmlns:ahyp="http://schemas.microsoft.com/office/drawing/2018/hyperlinkcolor" val="tx"/>
                    </a:ext>
                  </a:extLst>
                </a:hlinkClick>
              </a:rPr>
              <a:t>Υ</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7" tooltip="Υπερευαισθησία (δεν έχει γραφτεί ακόμα)">
                  <a:extLst>
                    <a:ext uri="{A12FA001-AC4F-418D-AE19-62706E023703}">
                      <ahyp:hlinkClr xmlns:ahyp="http://schemas.microsoft.com/office/drawing/2018/hyperlinkcolor" val="tx"/>
                    </a:ext>
                  </a:extLst>
                </a:hlinkClick>
              </a:rPr>
              <a:t>π</a:t>
            </a:r>
            <a:r>
              <a:rPr lang="en-GB" sz="1800" strike="noStrike" dirty="0" err="1">
                <a:effectLst/>
                <a:latin typeface="Arial" panose="020B0604020202020204" pitchFamily="34" charset="0"/>
                <a:ea typeface="Calibri" panose="020F0502020204030204" pitchFamily="34" charset="0"/>
                <a:cs typeface="Times New Roman" panose="02020603050405020304" pitchFamily="18" charset="0"/>
                <a:hlinkClick r:id="rId17" tooltip="Υπερευαισθησία (δεν έχει γραφτεί ακόμα)">
                  <a:extLst>
                    <a:ext uri="{A12FA001-AC4F-418D-AE19-62706E023703}">
                      <ahyp:hlinkClr xmlns:ahyp="http://schemas.microsoft.com/office/drawing/2018/hyperlinkcolor" val="tx"/>
                    </a:ext>
                  </a:extLst>
                </a:hlinkClick>
              </a:rPr>
              <a:t>ερευ</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7" tooltip="Υπερευαισθησία (δεν έχει γραφτεί ακόμα)">
                  <a:extLst>
                    <a:ext uri="{A12FA001-AC4F-418D-AE19-62706E023703}">
                      <ahyp:hlinkClr xmlns:ahyp="http://schemas.microsoft.com/office/drawing/2018/hyperlinkcolor" val="tx"/>
                    </a:ext>
                  </a:extLst>
                </a:hlinkClick>
              </a:rPr>
              <a:t>αισθησία</a:t>
            </a:r>
            <a:r>
              <a:rPr lang="el-GR" sz="1800" strike="noStrike" dirty="0">
                <a:effectLst/>
                <a:latin typeface="Arial" panose="020B0604020202020204" pitchFamily="34" charset="0"/>
                <a:ea typeface="Calibri" panose="020F0502020204030204" pitchFamily="34" charset="0"/>
                <a:cs typeface="Times New Roman" panose="02020603050405020304" pitchFamily="18" charset="0"/>
              </a:rPr>
              <a:t>, </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6" tooltip="Επιπεφυκίτιδα">
                  <a:extLst>
                    <a:ext uri="{A12FA001-AC4F-418D-AE19-62706E023703}">
                      <ahyp:hlinkClr xmlns:ahyp="http://schemas.microsoft.com/office/drawing/2018/hyperlinkcolor" val="tx"/>
                    </a:ext>
                  </a:extLst>
                </a:hlinkClick>
              </a:rPr>
              <a:t>επιπ</a:t>
            </a:r>
            <a:r>
              <a:rPr lang="en-GB" sz="1800" strike="noStrike" dirty="0" err="1">
                <a:effectLst/>
                <a:latin typeface="Arial" panose="020B0604020202020204" pitchFamily="34" charset="0"/>
                <a:ea typeface="Calibri" panose="020F0502020204030204" pitchFamily="34" charset="0"/>
                <a:cs typeface="Times New Roman" panose="02020603050405020304" pitchFamily="18" charset="0"/>
                <a:hlinkClick r:id="rId16" tooltip="Επιπεφυκίτιδα">
                  <a:extLst>
                    <a:ext uri="{A12FA001-AC4F-418D-AE19-62706E023703}">
                      <ahyp:hlinkClr xmlns:ahyp="http://schemas.microsoft.com/office/drawing/2018/hyperlinkcolor" val="tx"/>
                    </a:ext>
                  </a:extLst>
                </a:hlinkClick>
              </a:rPr>
              <a:t>εφυκίτιδ</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6" tooltip="Επιπεφυκίτιδα">
                  <a:extLst>
                    <a:ext uri="{A12FA001-AC4F-418D-AE19-62706E023703}">
                      <ahyp:hlinkClr xmlns:ahyp="http://schemas.microsoft.com/office/drawing/2018/hyperlinkcolor" val="tx"/>
                    </a:ext>
                  </a:extLst>
                </a:hlinkClick>
              </a:rPr>
              <a:t>α</a:t>
            </a:r>
            <a:r>
              <a:rPr lang="el-GR" sz="1800" strike="noStrike" dirty="0">
                <a:effectLst/>
                <a:latin typeface="Arial" panose="020B0604020202020204" pitchFamily="34" charset="0"/>
                <a:ea typeface="Calibri" panose="020F0502020204030204" pitchFamily="34" charset="0"/>
                <a:cs typeface="Times New Roman" panose="02020603050405020304" pitchFamily="18" charset="0"/>
              </a:rPr>
              <a:t>, </a:t>
            </a:r>
            <a:r>
              <a:rPr lang="el-GR" sz="1800" strike="noStrike" dirty="0">
                <a:effectLst/>
                <a:latin typeface="Arial" panose="020B0604020202020204" pitchFamily="34" charset="0"/>
                <a:ea typeface="Calibri" panose="020F0502020204030204" pitchFamily="34" charset="0"/>
                <a:cs typeface="Times New Roman" panose="02020603050405020304" pitchFamily="18" charset="0"/>
                <a:hlinkClick r:id="rId18" tooltip="Φλύκταινα (δεν έχει γραφτεί ακόμα)">
                  <a:extLst>
                    <a:ext uri="{A12FA001-AC4F-418D-AE19-62706E023703}">
                      <ahyp:hlinkClr xmlns:ahyp="http://schemas.microsoft.com/office/drawing/2018/hyperlinkcolor" val="tx"/>
                    </a:ext>
                  </a:extLst>
                </a:hlinkClick>
              </a:rPr>
              <a:t>Α</a:t>
            </a:r>
            <a:r>
              <a:rPr lang="en-GB" sz="1800" strike="noStrike" dirty="0" err="1">
                <a:effectLst/>
                <a:latin typeface="Arial" panose="020B0604020202020204" pitchFamily="34" charset="0"/>
                <a:ea typeface="Calibri" panose="020F0502020204030204" pitchFamily="34" charset="0"/>
                <a:cs typeface="Times New Roman" panose="02020603050405020304" pitchFamily="18" charset="0"/>
                <a:hlinkClick r:id="rId19" tooltip="Αγγειοοίδημα">
                  <a:extLst>
                    <a:ext uri="{A12FA001-AC4F-418D-AE19-62706E023703}">
                      <ahyp:hlinkClr xmlns:ahyp="http://schemas.microsoft.com/office/drawing/2018/hyperlinkcolor" val="tx"/>
                    </a:ext>
                  </a:extLst>
                </a:hlinkClick>
              </a:rPr>
              <a:t>γγειοοίδημ</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9" tooltip="Αγγειοοίδημα">
                  <a:extLst>
                    <a:ext uri="{A12FA001-AC4F-418D-AE19-62706E023703}">
                      <ahyp:hlinkClr xmlns:ahyp="http://schemas.microsoft.com/office/drawing/2018/hyperlinkcolor" val="tx"/>
                    </a:ext>
                  </a:extLst>
                </a:hlinkClick>
              </a:rPr>
              <a:t>α</a:t>
            </a:r>
            <a:r>
              <a:rPr lang="el-GR" sz="1800" dirty="0">
                <a:latin typeface="Calibri" panose="020F0502020204030204" pitchFamily="34" charset="0"/>
                <a:ea typeface="Calibri" panose="020F0502020204030204" pitchFamily="34" charset="0"/>
                <a:cs typeface="Times New Roman" panose="02020603050405020304" pitchFamily="18" charset="0"/>
              </a:rPr>
              <a:t>, </a:t>
            </a:r>
            <a:r>
              <a:rPr lang="el-GR" sz="1800" strike="noStrike" dirty="0">
                <a:effectLst/>
                <a:latin typeface="Arial" panose="020B0604020202020204" pitchFamily="34" charset="0"/>
                <a:ea typeface="Calibri" panose="020F0502020204030204" pitchFamily="34" charset="0"/>
                <a:cs typeface="Times New Roman" panose="02020603050405020304" pitchFamily="18" charset="0"/>
                <a:hlinkClick r:id="rId18" tooltip="Φλύκταινα (δεν έχει γραφτεί ακόμα)">
                  <a:extLst>
                    <a:ext uri="{A12FA001-AC4F-418D-AE19-62706E023703}">
                      <ahyp:hlinkClr xmlns:ahyp="http://schemas.microsoft.com/office/drawing/2018/hyperlinkcolor" val="tx"/>
                    </a:ext>
                  </a:extLst>
                </a:hlinkClick>
              </a:rPr>
              <a:t>Κ</a:t>
            </a:r>
            <a:r>
              <a:rPr lang="en-GB" sz="1800" strike="noStrike" dirty="0" err="1">
                <a:effectLst/>
                <a:latin typeface="Arial" panose="020B0604020202020204" pitchFamily="34" charset="0"/>
                <a:ea typeface="Calibri" panose="020F0502020204030204" pitchFamily="34" charset="0"/>
                <a:cs typeface="Times New Roman" panose="02020603050405020304" pitchFamily="18" charset="0"/>
                <a:hlinkClick r:id="rId20" tooltip="Κνίδωση">
                  <a:extLst>
                    <a:ext uri="{A12FA001-AC4F-418D-AE19-62706E023703}">
                      <ahyp:hlinkClr xmlns:ahyp="http://schemas.microsoft.com/office/drawing/2018/hyperlinkcolor" val="tx"/>
                    </a:ext>
                  </a:extLst>
                </a:hlinkClick>
              </a:rPr>
              <a:t>νίδωση</a:t>
            </a:r>
            <a:r>
              <a:rPr lang="el-GR" sz="1800" strike="noStrike" dirty="0">
                <a:effectLst/>
                <a:latin typeface="Arial" panose="020B0604020202020204" pitchFamily="34" charset="0"/>
                <a:ea typeface="Calibri" panose="020F0502020204030204" pitchFamily="34" charset="0"/>
                <a:cs typeface="Times New Roman" panose="02020603050405020304" pitchFamily="18" charset="0"/>
              </a:rPr>
              <a:t>, </a:t>
            </a:r>
            <a:r>
              <a:rPr lang="en-GB" sz="1800" strike="noStrike" dirty="0" err="1">
                <a:effectLst/>
                <a:latin typeface="Arial" panose="020B0604020202020204" pitchFamily="34" charset="0"/>
                <a:ea typeface="Calibri" panose="020F0502020204030204" pitchFamily="34" charset="0"/>
                <a:cs typeface="Times New Roman" panose="02020603050405020304" pitchFamily="18" charset="0"/>
                <a:hlinkClick r:id="rId18" tooltip="Φλύκταινα (δεν έχει γραφτεί ακόμα)">
                  <a:extLst>
                    <a:ext uri="{A12FA001-AC4F-418D-AE19-62706E023703}">
                      <ahyp:hlinkClr xmlns:ahyp="http://schemas.microsoft.com/office/drawing/2018/hyperlinkcolor" val="tx"/>
                    </a:ext>
                  </a:extLst>
                </a:hlinkClick>
              </a:rPr>
              <a:t>φλύκτ</a:t>
            </a:r>
            <a:r>
              <a:rPr lang="en-GB" sz="1800" strike="noStrike" dirty="0">
                <a:effectLst/>
                <a:latin typeface="Arial" panose="020B0604020202020204" pitchFamily="34" charset="0"/>
                <a:ea typeface="Calibri" panose="020F0502020204030204" pitchFamily="34" charset="0"/>
                <a:cs typeface="Times New Roman" panose="02020603050405020304" pitchFamily="18" charset="0"/>
                <a:hlinkClick r:id="rId18" tooltip="Φλύκταινα (δεν έχει γραφτεί ακόμα)">
                  <a:extLst>
                    <a:ext uri="{A12FA001-AC4F-418D-AE19-62706E023703}">
                      <ahyp:hlinkClr xmlns:ahyp="http://schemas.microsoft.com/office/drawing/2018/hyperlinkcolor" val="tx"/>
                    </a:ext>
                  </a:extLst>
                </a:hlinkClick>
              </a:rPr>
              <a:t>αινα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2" name="Picture 1">
            <a:extLst>
              <a:ext uri="{FF2B5EF4-FFF2-40B4-BE49-F238E27FC236}">
                <a16:creationId xmlns:a16="http://schemas.microsoft.com/office/drawing/2014/main" id="{D2147DA6-DE39-4410-81F2-87F7D6A3330D}"/>
              </a:ext>
            </a:extLst>
          </p:cNvPr>
          <p:cNvPicPr>
            <a:picLocks noChangeAspect="1"/>
          </p:cNvPicPr>
          <p:nvPr/>
        </p:nvPicPr>
        <p:blipFill>
          <a:blip r:embed="rId21"/>
          <a:stretch>
            <a:fillRect/>
          </a:stretch>
        </p:blipFill>
        <p:spPr>
          <a:xfrm>
            <a:off x="10522226" y="4790113"/>
            <a:ext cx="1669774" cy="2003305"/>
          </a:xfrm>
          <a:prstGeom prst="rect">
            <a:avLst/>
          </a:prstGeom>
        </p:spPr>
      </p:pic>
      <p:sp>
        <p:nvSpPr>
          <p:cNvPr id="5" name="TextBox 4">
            <a:extLst>
              <a:ext uri="{FF2B5EF4-FFF2-40B4-BE49-F238E27FC236}">
                <a16:creationId xmlns:a16="http://schemas.microsoft.com/office/drawing/2014/main" id="{F4719F3E-F1CB-441D-972D-F17EAF01759B}"/>
              </a:ext>
            </a:extLst>
          </p:cNvPr>
          <p:cNvSpPr txBox="1"/>
          <p:nvPr/>
        </p:nvSpPr>
        <p:spPr>
          <a:xfrm>
            <a:off x="10869105" y="6485641"/>
            <a:ext cx="385042" cy="307777"/>
          </a:xfrm>
          <a:prstGeom prst="rect">
            <a:avLst/>
          </a:prstGeom>
          <a:noFill/>
        </p:spPr>
        <p:txBody>
          <a:bodyPr wrap="none" rtlCol="0">
            <a:spAutoFit/>
          </a:bodyPr>
          <a:lstStyle/>
          <a:p>
            <a:r>
              <a:rPr lang="el-GR" sz="1400" dirty="0"/>
              <a:t>(1)</a:t>
            </a:r>
            <a:endParaRPr lang="en-CY" sz="1400" dirty="0"/>
          </a:p>
        </p:txBody>
      </p:sp>
    </p:spTree>
    <p:extLst>
      <p:ext uri="{BB962C8B-B14F-4D97-AF65-F5344CB8AC3E}">
        <p14:creationId xmlns:p14="http://schemas.microsoft.com/office/powerpoint/2010/main" val="283170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648D78-04EE-4FB3-9AF0-830C9C315386}"/>
              </a:ext>
            </a:extLst>
          </p:cNvPr>
          <p:cNvSpPr>
            <a:spLocks noGrp="1"/>
          </p:cNvSpPr>
          <p:nvPr>
            <p:ph idx="1"/>
          </p:nvPr>
        </p:nvSpPr>
        <p:spPr>
          <a:xfrm>
            <a:off x="0" y="0"/>
            <a:ext cx="12192000" cy="6858000"/>
          </a:xfrm>
        </p:spPr>
        <p:txBody>
          <a:bodyPr>
            <a:normAutofit fontScale="70000" lnSpcReduction="20000"/>
          </a:bodyPr>
          <a:lstStyle/>
          <a:p>
            <a:pPr marL="0" indent="0">
              <a:buNone/>
            </a:pPr>
            <a:r>
              <a:rPr lang="en-US" dirty="0"/>
              <a:t>H </a:t>
            </a:r>
            <a:r>
              <a:rPr lang="el-GR" b="1" dirty="0"/>
              <a:t>βακιτρακίνη</a:t>
            </a:r>
            <a:r>
              <a:rPr lang="el-GR" u="none" strike="noStrike" dirty="0">
                <a:solidFill>
                  <a:srgbClr val="000000"/>
                </a:solidFill>
                <a:effectLst/>
              </a:rPr>
              <a:t> (bacitracin) </a:t>
            </a:r>
            <a:r>
              <a:rPr lang="el-GR" sz="2900" dirty="0">
                <a:solidFill>
                  <a:srgbClr val="000000"/>
                </a:solidFill>
              </a:rPr>
              <a:t>είναι ένα αντιβιοτικό που χρησιμοποιείται για την θεραπευτική αντιμετώπιση σταφυλοκοκκικών λοιμώξεων</a:t>
            </a:r>
            <a:r>
              <a:rPr lang="en-US" sz="2900" dirty="0">
                <a:solidFill>
                  <a:srgbClr val="000000"/>
                </a:solidFill>
              </a:rPr>
              <a:t> (</a:t>
            </a:r>
            <a:r>
              <a:rPr lang="el-GR" sz="2900" dirty="0">
                <a:solidFill>
                  <a:srgbClr val="000000"/>
                </a:solidFill>
              </a:rPr>
              <a:t>κυκλοφορεί σε εκνέφωμα μαζί με νεομυκίνη)</a:t>
            </a:r>
          </a:p>
          <a:p>
            <a:pPr marL="0" indent="0">
              <a:lnSpc>
                <a:spcPct val="120000"/>
              </a:lnSpc>
              <a:buNone/>
            </a:pPr>
            <a:r>
              <a:rPr lang="el-GR" sz="2900" dirty="0">
                <a:solidFill>
                  <a:srgbClr val="000000"/>
                </a:solidFill>
              </a:rPr>
              <a:t>Η </a:t>
            </a:r>
            <a:r>
              <a:rPr lang="el-GR" sz="2900" b="1" dirty="0">
                <a:solidFill>
                  <a:srgbClr val="000000"/>
                </a:solidFill>
              </a:rPr>
              <a:t>μουπιροσίνη</a:t>
            </a:r>
            <a:r>
              <a:rPr lang="el-GR" sz="2900" dirty="0">
                <a:solidFill>
                  <a:srgbClr val="000000"/>
                </a:solidFill>
              </a:rPr>
              <a:t> (mupirocin – </a:t>
            </a:r>
            <a:r>
              <a:rPr lang="en-US" sz="2900" dirty="0">
                <a:solidFill>
                  <a:srgbClr val="000000"/>
                </a:solidFill>
              </a:rPr>
              <a:t>Bactroban </a:t>
            </a:r>
            <a:r>
              <a:rPr lang="en-US" sz="2900" dirty="0" err="1">
                <a:solidFill>
                  <a:srgbClr val="000000"/>
                </a:solidFill>
              </a:rPr>
              <a:t>oint</a:t>
            </a:r>
            <a:r>
              <a:rPr lang="en-US" sz="2900" dirty="0">
                <a:solidFill>
                  <a:srgbClr val="000000"/>
                </a:solidFill>
              </a:rPr>
              <a:t> </a:t>
            </a:r>
            <a:r>
              <a:rPr lang="el-GR" sz="2900" dirty="0">
                <a:solidFill>
                  <a:srgbClr val="000000"/>
                </a:solidFill>
              </a:rPr>
              <a:t>2%</a:t>
            </a:r>
            <a:r>
              <a:rPr lang="en-US" sz="2900" dirty="0">
                <a:solidFill>
                  <a:srgbClr val="000000"/>
                </a:solidFill>
              </a:rPr>
              <a:t>w/w</a:t>
            </a:r>
            <a:r>
              <a:rPr lang="el-GR" sz="2900" dirty="0">
                <a:solidFill>
                  <a:srgbClr val="000000"/>
                </a:solidFill>
              </a:rPr>
              <a:t>) είναι ένα αντιβιοτικό που παράγεται μέσω ζύμωσης από την Pseudomonas fluorescens. Η μουπιροσίνη αναστέλλει την ισολευκυλο-tRNA-συνθετάση, διακόπτοντας έτσι τη σύνθεση των μικροβιακών πρωτεϊνών. Η μουπιροσίνη έχει βακτηριοστατικές ιδιότητες στις ελάχιστες ανασταλτικές συγκεντρώσεις και βακτηριοκτόνες ιδιότητες στις μεγαλύτερες συγκεντρώσεις που επιτυγχάνονται κατά την τοπική της εφαρμογή. </a:t>
            </a:r>
          </a:p>
          <a:p>
            <a:pPr marL="0" indent="0" algn="l">
              <a:buNone/>
            </a:pPr>
            <a:r>
              <a:rPr lang="el-GR" sz="2900" dirty="0">
                <a:solidFill>
                  <a:srgbClr val="000000"/>
                </a:solidFill>
              </a:rPr>
              <a:t>Εφαρμόζεται σε  περιπτώσεις χρυσίζοντος σταφυλοκόκκου (περιλαμβανομένων και των ανθεκτικών στη μεθικιλλίνη στελεχών), του σταφυλοκόκκου της επιδερμίδας και των ειδών του β-αιμολυτικού στρεπτοκόκκου.</a:t>
            </a:r>
          </a:p>
          <a:p>
            <a:pPr marL="0" indent="0">
              <a:buNone/>
            </a:pPr>
            <a:r>
              <a:rPr lang="el-GR" sz="2900" dirty="0">
                <a:solidFill>
                  <a:srgbClr val="000000"/>
                </a:solidFill>
              </a:rPr>
              <a:t>Η </a:t>
            </a:r>
            <a:r>
              <a:rPr lang="el-GR" sz="2900" b="1" dirty="0">
                <a:solidFill>
                  <a:srgbClr val="000000"/>
                </a:solidFill>
              </a:rPr>
              <a:t>χλωραμφαινικόλη</a:t>
            </a:r>
            <a:r>
              <a:rPr lang="el-GR" sz="2900" dirty="0">
                <a:solidFill>
                  <a:srgbClr val="000000"/>
                </a:solidFill>
              </a:rPr>
              <a:t> (chloramphenicol) είναι αντιβιοτικό ευρέος φάσματος με άριστη διεισδυτικότητα και παρουσιάζει βακτηριοστατική δράση κυρίως κατά των αρνητικών κατά Gram, των θετικών κατά Gram βακτηριδίων, των ρικετσιών και των μικροοργανισμών του τραχώματος (χλαμύδια) και άλλων. Η χλωραμφενικόλη εμφανίζεται να αναστέλλει την πρωτεϊνοσύνθεση παρεμποδίζοντας τη μεταφορά των αμινοξέων από το διαλυτό RNA στα ριβοσώματα. (δεν κυκλοφορεί πλέον στην Ελλάδα)</a:t>
            </a:r>
          </a:p>
          <a:p>
            <a:pPr marL="0" indent="0">
              <a:buNone/>
            </a:pPr>
            <a:r>
              <a:rPr lang="el-GR" u="none" strike="noStrike" dirty="0">
                <a:solidFill>
                  <a:srgbClr val="000000"/>
                </a:solidFill>
                <a:effectLst/>
              </a:rPr>
              <a:t>Η </a:t>
            </a:r>
            <a:r>
              <a:rPr lang="el-GR" b="1" u="none" strike="noStrike" dirty="0">
                <a:solidFill>
                  <a:srgbClr val="000000"/>
                </a:solidFill>
                <a:effectLst/>
              </a:rPr>
              <a:t>γενταμικίνη</a:t>
            </a:r>
            <a:r>
              <a:rPr lang="el-GR" u="none" strike="noStrike" dirty="0">
                <a:solidFill>
                  <a:srgbClr val="000000"/>
                </a:solidFill>
                <a:effectLst/>
              </a:rPr>
              <a:t> (gentamicin), μια αμινογλυκοσίδη, είναι ένα μικροβιοκτόνο αντιβιοτικό που δρα αναστέλλοντας την πρωτεϊνική σύνθεση των ευαίσθητων μικροοργανισμών (κυκλοφορεί ως τοπική μορφή για οφθαλμικές μολύνσεις )</a:t>
            </a:r>
            <a:br>
              <a:rPr lang="el-GR" u="none" strike="noStrike" dirty="0">
                <a:solidFill>
                  <a:srgbClr val="000000"/>
                </a:solidFill>
                <a:effectLst/>
              </a:rPr>
            </a:br>
            <a:br>
              <a:rPr lang="el-GR" u="none" strike="noStrike" dirty="0">
                <a:solidFill>
                  <a:srgbClr val="000000"/>
                </a:solidFill>
                <a:effectLst/>
              </a:rPr>
            </a:br>
            <a:endParaRPr lang="el-GR" u="none" strike="noStrike" dirty="0">
              <a:solidFill>
                <a:srgbClr val="000000"/>
              </a:solidFill>
              <a:effectLst/>
            </a:endParaRPr>
          </a:p>
          <a:p>
            <a:pPr marL="0" indent="0">
              <a:buNone/>
            </a:pPr>
            <a:br>
              <a:rPr lang="el-GR" u="none" strike="noStrike" dirty="0">
                <a:solidFill>
                  <a:srgbClr val="000000"/>
                </a:solidFill>
                <a:effectLst/>
              </a:rPr>
            </a:br>
            <a:endParaRPr lang="el-GR" u="none" strike="noStrike" dirty="0">
              <a:solidFill>
                <a:srgbClr val="000000"/>
              </a:solidFill>
              <a:effectLst/>
            </a:endParaRPr>
          </a:p>
          <a:p>
            <a:pPr marL="0" indent="0">
              <a:buNone/>
            </a:pPr>
            <a:br>
              <a:rPr lang="el-GR" u="none" strike="noStrike" dirty="0">
                <a:solidFill>
                  <a:srgbClr val="000000"/>
                </a:solidFill>
                <a:effectLst/>
              </a:rPr>
            </a:br>
            <a:endParaRPr lang="en-US" b="1" dirty="0"/>
          </a:p>
        </p:txBody>
      </p:sp>
    </p:spTree>
    <p:extLst>
      <p:ext uri="{BB962C8B-B14F-4D97-AF65-F5344CB8AC3E}">
        <p14:creationId xmlns:p14="http://schemas.microsoft.com/office/powerpoint/2010/main" val="111986613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C3B6F-54E4-4C1F-992A-67860411161D}"/>
              </a:ext>
            </a:extLst>
          </p:cNvPr>
          <p:cNvSpPr>
            <a:spLocks noGrp="1"/>
          </p:cNvSpPr>
          <p:nvPr>
            <p:ph idx="1"/>
          </p:nvPr>
        </p:nvSpPr>
        <p:spPr>
          <a:xfrm>
            <a:off x="0" y="0"/>
            <a:ext cx="12192000" cy="6858000"/>
          </a:xfrm>
        </p:spPr>
        <p:txBody>
          <a:bodyPr/>
          <a:lstStyle/>
          <a:p>
            <a:pPr algn="l"/>
            <a:r>
              <a:rPr lang="el-GR" u="none" strike="noStrike" dirty="0">
                <a:solidFill>
                  <a:srgbClr val="000000"/>
                </a:solidFill>
                <a:effectLst/>
              </a:rPr>
              <a:t>Η </a:t>
            </a:r>
            <a:r>
              <a:rPr lang="el-GR" b="1" u="none" strike="noStrike" dirty="0">
                <a:solidFill>
                  <a:srgbClr val="000000"/>
                </a:solidFill>
                <a:effectLst/>
              </a:rPr>
              <a:t>νεομυκίνη</a:t>
            </a:r>
            <a:r>
              <a:rPr lang="el-GR" u="none" strike="noStrike" dirty="0">
                <a:solidFill>
                  <a:srgbClr val="000000"/>
                </a:solidFill>
                <a:effectLst/>
              </a:rPr>
              <a:t> (neomycin) είναι αντιβιοτικό που ανήκει στην θεραπευτική κατηγορία των αμινογλυκοσιδών, με αποτελεσματική τοπική αντιμικροβιακή δράση εναντίον πολλών κατά Gram θετικών και κατά Gram αρνητικών παθογόνων μικροοργανισμών. Η νεομυκίνη αναστέλλει την πρωτεϊνική σύνθεση μέσω μιας μη αναστρέψιμης πρόσδεσης με την υπομονάδα 30S των ριβοσωμάτων και βλάπτει την κυτταροπλασματική μεμβράνη. Η πρόσδεση με την υπομονάδα 30S οδηγεί στο σχηματισμό πρωτεϊνών λανθασμένης αλληλουχίας αμινοξέων (μη λειτουργικές πρωτεΐνες). (κυκλοφορεί ως εκνέφωμα σε συνδυασμό με καταλάση</a:t>
            </a:r>
            <a:r>
              <a:rPr lang="en-US" u="none" strike="noStrike" dirty="0">
                <a:solidFill>
                  <a:srgbClr val="000000"/>
                </a:solidFill>
                <a:effectLst/>
              </a:rPr>
              <a:t> </a:t>
            </a:r>
            <a:r>
              <a:rPr lang="en-US" b="1" u="none" strike="noStrike" dirty="0" err="1">
                <a:solidFill>
                  <a:srgbClr val="000000"/>
                </a:solidFill>
                <a:effectLst/>
              </a:rPr>
              <a:t>Pulvo</a:t>
            </a:r>
            <a:r>
              <a:rPr lang="el-GR" b="1" u="none" strike="noStrike" dirty="0">
                <a:solidFill>
                  <a:srgbClr val="000000"/>
                </a:solidFill>
                <a:effectLst/>
              </a:rPr>
              <a:t> </a:t>
            </a:r>
            <a:r>
              <a:rPr lang="el-GR" dirty="0">
                <a:solidFill>
                  <a:srgbClr val="000000"/>
                </a:solidFill>
              </a:rPr>
              <a:t>και σε σκεύασμα μαζί με βακιτρακίνη)</a:t>
            </a:r>
          </a:p>
          <a:p>
            <a:r>
              <a:rPr lang="el-GR" u="none" strike="noStrike" dirty="0">
                <a:solidFill>
                  <a:srgbClr val="000000"/>
                </a:solidFill>
                <a:effectLst/>
              </a:rPr>
              <a:t>Η </a:t>
            </a:r>
            <a:r>
              <a:rPr lang="el-GR" b="1" u="none" strike="noStrike" dirty="0">
                <a:solidFill>
                  <a:srgbClr val="000000"/>
                </a:solidFill>
                <a:effectLst/>
              </a:rPr>
              <a:t>οζενοξακίνη </a:t>
            </a:r>
            <a:r>
              <a:rPr lang="el-GR" u="none" strike="noStrike" dirty="0">
                <a:solidFill>
                  <a:srgbClr val="000000"/>
                </a:solidFill>
                <a:effectLst/>
              </a:rPr>
              <a:t>(0,1% σε κρέμα) είναι μια μη φθοριωμένη κινολόνη με διπλή ανασταλτική δράση ενάντια στα ένζυμα αντιγραφής του βακτηριακού DNA, την DNA γυράση Α και την τοποϊσομεράση IV. Η οζενοξακίνη χαρακτηρίζεται από τη δραστικότητά της και τη βακτηριοκτόνο δράση της ενάντια σε κλινικά απομονωμένα βακτηριακά στελέχη που εμπλέκονται σε δερματικές λοιμώξεις, συμπεριλαμβανομένων των S. aureus και S. </a:t>
            </a:r>
            <a:r>
              <a:rPr lang="en-US" u="none" strike="noStrike" dirty="0">
                <a:solidFill>
                  <a:srgbClr val="000000"/>
                </a:solidFill>
                <a:effectLst/>
              </a:rPr>
              <a:t>P</a:t>
            </a:r>
            <a:r>
              <a:rPr lang="el-GR" u="none" strike="noStrike" dirty="0">
                <a:solidFill>
                  <a:srgbClr val="000000"/>
                </a:solidFill>
                <a:effectLst/>
              </a:rPr>
              <a:t>yogenes .</a:t>
            </a:r>
            <a:br>
              <a:rPr lang="el-GR" u="none" strike="noStrike" dirty="0">
                <a:solidFill>
                  <a:srgbClr val="000000"/>
                </a:solidFill>
                <a:effectLst/>
              </a:rPr>
            </a:br>
            <a:endParaRPr lang="el-GR" u="none" strike="noStrike" dirty="0">
              <a:solidFill>
                <a:srgbClr val="000000"/>
              </a:solidFill>
              <a:effectLst/>
            </a:endParaRPr>
          </a:p>
          <a:p>
            <a:pPr algn="l"/>
            <a:endParaRPr lang="el-GR" b="1" u="none" strike="noStrike" dirty="0">
              <a:solidFill>
                <a:srgbClr val="000000"/>
              </a:solidFill>
              <a:effectLst/>
            </a:endParaRPr>
          </a:p>
          <a:p>
            <a:pPr marL="0" indent="0">
              <a:buNone/>
            </a:pPr>
            <a:endParaRPr lang="en-US" dirty="0"/>
          </a:p>
        </p:txBody>
      </p:sp>
    </p:spTree>
    <p:extLst>
      <p:ext uri="{BB962C8B-B14F-4D97-AF65-F5344CB8AC3E}">
        <p14:creationId xmlns:p14="http://schemas.microsoft.com/office/powerpoint/2010/main" val="31847917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99482B-1867-42A6-9DAC-832E93D3C67C}"/>
              </a:ext>
            </a:extLst>
          </p:cNvPr>
          <p:cNvSpPr>
            <a:spLocks noGrp="1"/>
          </p:cNvSpPr>
          <p:nvPr>
            <p:ph idx="1"/>
          </p:nvPr>
        </p:nvSpPr>
        <p:spPr>
          <a:xfrm>
            <a:off x="0" y="0"/>
            <a:ext cx="12192000" cy="6858000"/>
          </a:xfrm>
        </p:spPr>
        <p:txBody>
          <a:bodyPr>
            <a:normAutofit fontScale="92500" lnSpcReduction="20000"/>
          </a:bodyPr>
          <a:lstStyle/>
          <a:p>
            <a:pPr marL="0" indent="0">
              <a:buNone/>
            </a:pPr>
            <a:r>
              <a:rPr lang="el-GR" u="none" strike="noStrike" dirty="0">
                <a:solidFill>
                  <a:srgbClr val="000000"/>
                </a:solidFill>
                <a:effectLst/>
              </a:rPr>
              <a:t>Η </a:t>
            </a:r>
            <a:r>
              <a:rPr lang="el-GR" b="1" u="none" strike="noStrike" dirty="0">
                <a:solidFill>
                  <a:srgbClr val="000000"/>
                </a:solidFill>
                <a:effectLst/>
              </a:rPr>
              <a:t>ρεταπαμουλίνη</a:t>
            </a:r>
            <a:r>
              <a:rPr lang="el-GR" u="none" strike="noStrike" dirty="0">
                <a:solidFill>
                  <a:srgbClr val="000000"/>
                </a:solidFill>
                <a:effectLst/>
              </a:rPr>
              <a:t> (retapamulin) είναι ένα αντιβιοτικό, ημισυνθετικό παράγωγο της ουσίας πλευρομουτιλίνη, η οποία απομονώνεται, μετά από ζύμωση, από το Clitopilus passeckerianus. Η ρεταπαμουλίνη αναστέλλει εκλεκτικά τη σύνθεση βακτηριακών πρωτεϊνών μέσω της αλληλεπίδρασης με ένα μοναδικό σημείο της υπομονάδας 50S του βακτηριακού ριβοσώματος, το οποίο διαφοροποιείται από τα σημεία σύνδεσης των άλλων αντιμικροβιακών παραγόντων (που δεν είναι παράγωγα της πλευρομουτιλίνης), που αλληλεπιδρούν με το ριβόσωμα (δεν κυκλοφορεί)</a:t>
            </a:r>
          </a:p>
          <a:p>
            <a:pPr marL="0" indent="0">
              <a:buNone/>
            </a:pPr>
            <a:r>
              <a:rPr lang="el-GR" u="none" strike="noStrike" dirty="0">
                <a:solidFill>
                  <a:srgbClr val="000000"/>
                </a:solidFill>
                <a:effectLst/>
              </a:rPr>
              <a:t>Η </a:t>
            </a:r>
            <a:r>
              <a:rPr lang="el-GR" b="1" u="none" strike="noStrike" dirty="0">
                <a:solidFill>
                  <a:srgbClr val="000000"/>
                </a:solidFill>
                <a:effectLst/>
              </a:rPr>
              <a:t>αμικασίνη</a:t>
            </a:r>
            <a:r>
              <a:rPr lang="el-GR" u="none" strike="noStrike" dirty="0">
                <a:solidFill>
                  <a:srgbClr val="000000"/>
                </a:solidFill>
                <a:effectLst/>
              </a:rPr>
              <a:t> 5%β/β(amikacin) είναι μία ημισυνθετική αμινογλυκοσίδη που προέρχεται από την Καναμικίνη Α. Η αμικασίνη δρα μέσω καταστολής της πρωτεϊνοσύνθεσης στα βακτηριακά ριβοσωμάτια δια μέσου αλληλεπίδρασης με το ριβοσωμιακά RNA και διαδοχική καταστολή της μετάφρασης σε ευαίσθητα μικρόβια. Αυτό έχει ως αποτέλεσμα μία βακτηριοκτόνο δράση (κυκλοφορεί σε πήκτωμα</a:t>
            </a:r>
            <a:r>
              <a:rPr lang="en-US" u="none" strike="noStrike" dirty="0">
                <a:solidFill>
                  <a:srgbClr val="000000"/>
                </a:solidFill>
                <a:effectLst/>
              </a:rPr>
              <a:t> </a:t>
            </a:r>
            <a:r>
              <a:rPr lang="el-GR" u="none" strike="noStrike" dirty="0">
                <a:solidFill>
                  <a:srgbClr val="000000"/>
                </a:solidFill>
                <a:effectLst/>
              </a:rPr>
              <a:t>για μολυσμένα τραύματα ιδιαίτερα από ψευδομονάδα)</a:t>
            </a:r>
          </a:p>
          <a:p>
            <a:pPr marL="0" indent="0">
              <a:buNone/>
            </a:pPr>
            <a:r>
              <a:rPr lang="el-GR" u="none" strike="noStrike" dirty="0">
                <a:solidFill>
                  <a:srgbClr val="000000"/>
                </a:solidFill>
                <a:effectLst/>
              </a:rPr>
              <a:t>Η </a:t>
            </a:r>
            <a:r>
              <a:rPr lang="el-GR" b="1" u="none" strike="noStrike" dirty="0">
                <a:solidFill>
                  <a:srgbClr val="000000"/>
                </a:solidFill>
                <a:effectLst/>
              </a:rPr>
              <a:t>τυροθρισίνη</a:t>
            </a:r>
            <a:r>
              <a:rPr lang="en-US" b="1" u="none" strike="noStrike" dirty="0">
                <a:solidFill>
                  <a:srgbClr val="000000"/>
                </a:solidFill>
                <a:effectLst/>
              </a:rPr>
              <a:t> </a:t>
            </a:r>
            <a:r>
              <a:rPr lang="en-US" u="none" strike="noStrike" dirty="0">
                <a:solidFill>
                  <a:srgbClr val="000000"/>
                </a:solidFill>
                <a:effectLst/>
              </a:rPr>
              <a:t>0,05%</a:t>
            </a:r>
            <a:r>
              <a:rPr lang="el-GR" u="none" strike="noStrike" dirty="0">
                <a:solidFill>
                  <a:srgbClr val="000000"/>
                </a:solidFill>
                <a:effectLst/>
              </a:rPr>
              <a:t> </a:t>
            </a:r>
            <a:r>
              <a:rPr lang="el-GR" dirty="0">
                <a:solidFill>
                  <a:srgbClr val="000000"/>
                </a:solidFill>
              </a:rPr>
              <a:t>β/β</a:t>
            </a:r>
            <a:r>
              <a:rPr lang="el-GR" u="none" strike="noStrike" dirty="0">
                <a:solidFill>
                  <a:srgbClr val="000000"/>
                </a:solidFill>
                <a:effectLst/>
              </a:rPr>
              <a:t>(tyrothricin) είναι ένα κυκλικό πολυπεπτίδιο με αντιβιοτική και βακτηριοστατική δράση. Είναι αποτελεσματική έναντι gram-θετικών βακτηριδίων</a:t>
            </a:r>
            <a:r>
              <a:rPr lang="en-US" u="none" strike="noStrike" dirty="0">
                <a:solidFill>
                  <a:srgbClr val="000000"/>
                </a:solidFill>
                <a:effectLst/>
              </a:rPr>
              <a:t> (</a:t>
            </a:r>
            <a:r>
              <a:rPr lang="el-GR" u="none" strike="noStrike">
                <a:solidFill>
                  <a:srgbClr val="000000"/>
                </a:solidFill>
                <a:effectLst/>
              </a:rPr>
              <a:t>κυκλοφορεί για δερματικές λοιμωξεις)</a:t>
            </a:r>
            <a:br>
              <a:rPr lang="el-GR" u="none" strike="noStrike" dirty="0">
                <a:solidFill>
                  <a:srgbClr val="000000"/>
                </a:solidFill>
                <a:effectLst/>
              </a:rPr>
            </a:br>
            <a:br>
              <a:rPr lang="el-GR" u="none" strike="noStrike" dirty="0">
                <a:solidFill>
                  <a:srgbClr val="000000"/>
                </a:solidFill>
                <a:effectLst/>
              </a:rPr>
            </a:br>
            <a:endParaRPr lang="el-GR" u="none" strike="noStrike" dirty="0">
              <a:solidFill>
                <a:srgbClr val="000000"/>
              </a:solidFill>
              <a:effectLst/>
            </a:endParaRPr>
          </a:p>
          <a:p>
            <a:pPr marL="0" indent="0">
              <a:buNone/>
            </a:pPr>
            <a:endParaRPr lang="el-GR" u="none" strike="noStrike" dirty="0">
              <a:solidFill>
                <a:srgbClr val="000000"/>
              </a:solidFill>
              <a:effectLst/>
            </a:endParaRPr>
          </a:p>
          <a:p>
            <a:pPr marL="0" indent="0">
              <a:buNone/>
            </a:pPr>
            <a:br>
              <a:rPr lang="el-GR" u="none" strike="noStrike" dirty="0">
                <a:solidFill>
                  <a:srgbClr val="000000"/>
                </a:solidFill>
                <a:effectLst/>
              </a:rPr>
            </a:br>
            <a:endParaRPr lang="el-GR" u="none" strike="noStrike" dirty="0">
              <a:solidFill>
                <a:srgbClr val="000000"/>
              </a:solidFill>
              <a:effectLst/>
            </a:endParaRPr>
          </a:p>
          <a:p>
            <a:pPr marL="0" indent="0">
              <a:buNone/>
            </a:pPr>
            <a:endParaRPr lang="en-US" dirty="0"/>
          </a:p>
        </p:txBody>
      </p:sp>
    </p:spTree>
    <p:extLst>
      <p:ext uri="{BB962C8B-B14F-4D97-AF65-F5344CB8AC3E}">
        <p14:creationId xmlns:p14="http://schemas.microsoft.com/office/powerpoint/2010/main" val="284842892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6F769A-461D-463A-8088-E16E6FBD2F89}"/>
              </a:ext>
            </a:extLst>
          </p:cNvPr>
          <p:cNvSpPr>
            <a:spLocks noGrp="1"/>
          </p:cNvSpPr>
          <p:nvPr>
            <p:ph idx="1"/>
          </p:nvPr>
        </p:nvSpPr>
        <p:spPr>
          <a:xfrm>
            <a:off x="461129" y="268614"/>
            <a:ext cx="10515600" cy="4351338"/>
          </a:xfrm>
        </p:spPr>
        <p:txBody>
          <a:bodyPr/>
          <a:lstStyle/>
          <a:p>
            <a:pPr>
              <a:spcAft>
                <a:spcPts val="1500"/>
              </a:spcAft>
            </a:pPr>
            <a:r>
              <a:rPr lang="el-GR" sz="2400" u="sng"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Κλινδαμυκίνη</a:t>
            </a:r>
            <a:r>
              <a:rPr lang="el-GR" sz="2400" u="sng"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endParaRPr lang="en-GB" sz="2400" u="sng"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l-GR" sz="1800" dirty="0">
                <a:solidFill>
                  <a:srgbClr val="000000"/>
                </a:solidFill>
                <a:latin typeface="Roboto" panose="020B0604020202020204" pitchFamily="2" charset="0"/>
                <a:ea typeface="Times New Roman" panose="02020603050405020304" pitchFamily="18" charset="0"/>
                <a:cs typeface="Times New Roman" panose="02020603050405020304" pitchFamily="18" charset="0"/>
              </a:rPr>
              <a:t>Η</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κλινδαμυκίνη</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κατατάσσεται στα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λινκοζαμίδια</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που, επίσης, αναστέλλουν τη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ριβοσωμική</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υπομονάδα</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50</a:t>
            </a:r>
            <a:r>
              <a:rPr lang="en-US"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s</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Χρησιμοποίουνται</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ενάντι</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US"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gram</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 κόκκων.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Eνδείξεις</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Aκμή</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ιδι</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αίτερα η φλεγμονώδης και βλατιδοφλυκταινώδης.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Aνε</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πιθύμητες ενέργειες: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Tοπικές αντιδράσεις υπερευαισθησίας.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Προσοχή</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στη</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χορήγηση</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Nα απ</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οφεύγετ</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αι γύρω από τους οφθαλμούς, σε τραυματικές ή φλεγμονώδεις επιφάνειες και σε βλεννογόνους.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Σε</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άτομ</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 με ιστορικό κολίτιδας ή αλλεργικών εκδηλώσεων.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Σε</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π</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ερί</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πτωση συνδυασμένης χρήσης και άλλων φαρμάκων για την ακμή, αυτά να εφαρμόζονται σε διαφορετική ώρα του 24ώρου.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Aνά</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2-3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μήνες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να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δι</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ακόπτεται η χρήση για 2-3 εβδομάδες για τη μείωση του κινδύνου ανάπτυξης αντοχής.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Δεν</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έχει</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απ</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οδειχθεί</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η α</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σφάλει</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 και αποτελεσματικότητα σε παιδιά &lt; 12 ετών.</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a:extLst>
              <a:ext uri="{FF2B5EF4-FFF2-40B4-BE49-F238E27FC236}">
                <a16:creationId xmlns:a16="http://schemas.microsoft.com/office/drawing/2014/main" id="{F2AA4953-63DA-49D9-B340-BE9014ECD931}"/>
              </a:ext>
            </a:extLst>
          </p:cNvPr>
          <p:cNvPicPr>
            <a:picLocks noChangeAspect="1"/>
          </p:cNvPicPr>
          <p:nvPr/>
        </p:nvPicPr>
        <p:blipFill>
          <a:blip r:embed="rId2"/>
          <a:stretch>
            <a:fillRect/>
          </a:stretch>
        </p:blipFill>
        <p:spPr>
          <a:xfrm>
            <a:off x="9541930" y="4619952"/>
            <a:ext cx="2685657" cy="2238048"/>
          </a:xfrm>
          <a:prstGeom prst="rect">
            <a:avLst/>
          </a:prstGeom>
        </p:spPr>
      </p:pic>
    </p:spTree>
    <p:extLst>
      <p:ext uri="{BB962C8B-B14F-4D97-AF65-F5344CB8AC3E}">
        <p14:creationId xmlns:p14="http://schemas.microsoft.com/office/powerpoint/2010/main" val="278640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519823-435B-41C4-B43E-9156C9FB280F}"/>
              </a:ext>
            </a:extLst>
          </p:cNvPr>
          <p:cNvSpPr>
            <a:spLocks noGrp="1"/>
          </p:cNvSpPr>
          <p:nvPr>
            <p:ph idx="1"/>
          </p:nvPr>
        </p:nvSpPr>
        <p:spPr>
          <a:xfrm>
            <a:off x="545969" y="383325"/>
            <a:ext cx="10515600" cy="4351338"/>
          </a:xfrm>
        </p:spPr>
        <p:txBody>
          <a:bodyPr>
            <a:normAutofit lnSpcReduction="10000"/>
          </a:bodyPr>
          <a:lstStyle/>
          <a:p>
            <a:r>
              <a:rPr lang="el-GR" sz="2400" u="sng"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Ερυθρομυκίνη</a:t>
            </a:r>
            <a:r>
              <a:rPr lang="el-GR" sz="2400" u="sng"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endParaRPr lang="en-GB" sz="24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Η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ερυθρομ</a:t>
            </a:r>
            <a:r>
              <a:rPr lang="el-GR" sz="1800" dirty="0" err="1">
                <a:solidFill>
                  <a:srgbClr val="000000"/>
                </a:solidFill>
                <a:latin typeface="Roboto" panose="020B0604020202020204" pitchFamily="2" charset="0"/>
                <a:ea typeface="Times New Roman" panose="02020603050405020304" pitchFamily="18" charset="0"/>
                <a:cs typeface="Times New Roman" panose="02020603050405020304" pitchFamily="18" charset="0"/>
              </a:rPr>
              <a:t>υ</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κίνη</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κατατάσσεται στα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μακρολίδια</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τα οποία είναι φάρμακα που αναστέλλουν την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ριβοσωμική</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υπομονάδα</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50</a:t>
            </a:r>
            <a:r>
              <a:rPr lang="en-US"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s</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(τα </a:t>
            </a:r>
            <a:r>
              <a:rPr lang="el-GR"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μακρολίδια</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είναι ασταθή σε όξινο περιβάλλον)</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Eνδείξεις</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Kοινή</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φλεγμονώδης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α</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κμή</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Aντενδείξεις</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Kύηση</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γα</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λουχί</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Aνε</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πιθύμητες ενέργειες: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Tοπικές αντιδράσεις υπερευαισθησίας.</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Προσοχή</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στη</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χορήγηση</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Nα απ</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οφεύγετ</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αι γύρω από τους οφθαλμούς και τραυματισμένες ή φλεγμονώδεις επιφάνειες.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Kίνδυνος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α</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θροιστικής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ερεθιστικής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δράσης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εάν</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συγχορηγείτ</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αι με μερικά άλλα μέσα, όπως φαρμακευτικοί σάπωνες ή αλκοολούχα καλλυντικά προϊόντα (κυρίως απολεπιστικές ουσίες)</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l-GR" sz="12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a:extLst>
              <a:ext uri="{FF2B5EF4-FFF2-40B4-BE49-F238E27FC236}">
                <a16:creationId xmlns:a16="http://schemas.microsoft.com/office/drawing/2014/main" id="{46A7ACAC-957D-4A3A-88F4-6227F414D212}"/>
              </a:ext>
            </a:extLst>
          </p:cNvPr>
          <p:cNvPicPr>
            <a:picLocks noChangeAspect="1"/>
          </p:cNvPicPr>
          <p:nvPr/>
        </p:nvPicPr>
        <p:blipFill>
          <a:blip r:embed="rId2"/>
          <a:stretch>
            <a:fillRect/>
          </a:stretch>
        </p:blipFill>
        <p:spPr>
          <a:xfrm>
            <a:off x="6250953" y="4250507"/>
            <a:ext cx="2857500" cy="2381250"/>
          </a:xfrm>
          <a:prstGeom prst="rect">
            <a:avLst/>
          </a:prstGeom>
        </p:spPr>
      </p:pic>
      <p:sp>
        <p:nvSpPr>
          <p:cNvPr id="4" name="TextBox 3">
            <a:extLst>
              <a:ext uri="{FF2B5EF4-FFF2-40B4-BE49-F238E27FC236}">
                <a16:creationId xmlns:a16="http://schemas.microsoft.com/office/drawing/2014/main" id="{B8EE5EE2-2B67-4DA6-8610-1C718BF8B11D}"/>
              </a:ext>
            </a:extLst>
          </p:cNvPr>
          <p:cNvSpPr txBox="1"/>
          <p:nvPr/>
        </p:nvSpPr>
        <p:spPr>
          <a:xfrm>
            <a:off x="9108453" y="6183984"/>
            <a:ext cx="385042" cy="307777"/>
          </a:xfrm>
          <a:prstGeom prst="rect">
            <a:avLst/>
          </a:prstGeom>
          <a:noFill/>
        </p:spPr>
        <p:txBody>
          <a:bodyPr wrap="none" rtlCol="0">
            <a:spAutoFit/>
          </a:bodyPr>
          <a:lstStyle/>
          <a:p>
            <a:r>
              <a:rPr lang="el-GR" sz="1400" dirty="0"/>
              <a:t>(2)</a:t>
            </a:r>
            <a:endParaRPr lang="en-CY" sz="1400" dirty="0"/>
          </a:p>
        </p:txBody>
      </p:sp>
    </p:spTree>
    <p:extLst>
      <p:ext uri="{BB962C8B-B14F-4D97-AF65-F5344CB8AC3E}">
        <p14:creationId xmlns:p14="http://schemas.microsoft.com/office/powerpoint/2010/main" val="249264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6501B9-D458-41F3-935F-90EAB055B5B7}"/>
              </a:ext>
            </a:extLst>
          </p:cNvPr>
          <p:cNvSpPr>
            <a:spLocks noGrp="1"/>
          </p:cNvSpPr>
          <p:nvPr>
            <p:ph idx="1"/>
          </p:nvPr>
        </p:nvSpPr>
        <p:spPr>
          <a:xfrm>
            <a:off x="295123" y="364470"/>
            <a:ext cx="10515600" cy="6493529"/>
          </a:xfrm>
        </p:spPr>
        <p:txBody>
          <a:bodyPr>
            <a:normAutofit/>
          </a:bodyPr>
          <a:lstStyle/>
          <a:p>
            <a:pPr>
              <a:spcAft>
                <a:spcPts val="1500"/>
              </a:spcAft>
            </a:pPr>
            <a:r>
              <a:rPr lang="el-GR" sz="2400" u="sng" dirty="0">
                <a:latin typeface="Roboto" panose="020B0604020202020204" pitchFamily="2" charset="0"/>
                <a:ea typeface="Calibri" panose="020F0502020204030204" pitchFamily="34" charset="0"/>
                <a:cs typeface="Times New Roman" panose="02020603050405020304" pitchFamily="18" charset="0"/>
              </a:rPr>
              <a:t>Μετρονιδαζόλη: </a:t>
            </a:r>
          </a:p>
          <a:p>
            <a:pPr>
              <a:spcAft>
                <a:spcPts val="1500"/>
              </a:spcAft>
            </a:pPr>
            <a:r>
              <a:rPr lang="el-GR" sz="1800" dirty="0">
                <a:solidFill>
                  <a:srgbClr val="202122"/>
                </a:solidFill>
                <a:latin typeface="Arial" panose="020B0604020202020204" pitchFamily="34" charset="0"/>
                <a:cs typeface="Times New Roman" panose="02020603050405020304" pitchFamily="18" charset="0"/>
              </a:rPr>
              <a:t>Η </a:t>
            </a:r>
            <a:r>
              <a:rPr lang="el-GR" sz="1800" b="1" dirty="0">
                <a:solidFill>
                  <a:srgbClr val="202122"/>
                </a:solidFill>
                <a:latin typeface="Arial" panose="020B0604020202020204" pitchFamily="34" charset="0"/>
                <a:cs typeface="Times New Roman" panose="02020603050405020304" pitchFamily="18" charset="0"/>
              </a:rPr>
              <a:t>μετρονιδαζόλη</a:t>
            </a:r>
            <a:r>
              <a:rPr lang="el-GR" sz="1800" dirty="0">
                <a:solidFill>
                  <a:srgbClr val="202122"/>
                </a:solidFill>
                <a:latin typeface="Arial" panose="020B0604020202020204" pitchFamily="34" charset="0"/>
                <a:cs typeface="Times New Roman" panose="02020603050405020304" pitchFamily="18" charset="0"/>
              </a:rPr>
              <a:t> (metronidazole) ανήκει στην ομάδα των νιτροϊμιδαζολών. Η μετρονιδαζόλη είναι ένα προφάρμακο, που ενεργοποιείται ενδοκυτταρίως και στη συνέχεια συνδέεται με το DNA, διαταράσει την ελικοειδή δομή του, αναστέλλει την βακτηριακή σύνθεση νουκλεϊκών οξέων και με αποτέλεσμα το θάνατο των βακτηριδιακών κυττάρων. </a:t>
            </a:r>
            <a:endParaRPr lang="en-GB" sz="1800" dirty="0">
              <a:solidFill>
                <a:srgbClr val="202122"/>
              </a:solidFill>
              <a:latin typeface="Arial" panose="020B060402020202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Eνδείξεις</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Σο</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βαρές καταστάσεις ροδόχρου ακμής.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Aνε</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πιθύμητες ενέργειες:</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Παροδικός ερεθισμός και ξηρότητα του δέρματος, δακρύρροια εάν εφαρμοσθεί κοντά στα μάτια.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Δεν</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έχουν</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ανα</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φερθεί</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α</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νε</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πιθύμητες ενέργειες που εμφανίζονται με τη συστηματική χορήγηση, διότι απορροφάται ελάχιστα από το δέρμα.</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Προσοχή</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στη</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b="1"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χορήγηση</a:t>
            </a:r>
            <a:r>
              <a:rPr lang="en-GB" sz="1800" b="1"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Nα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μην</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εφ</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αρμόζεται κοντά στα μάτια.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Σε</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κύηση</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και γα</a:t>
            </a:r>
            <a:r>
              <a:rPr lang="en-GB" sz="1800" dirty="0" err="1">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λουχί</a:t>
            </a:r>
            <a:r>
              <a:rPr lang="en-GB"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α να σταθμιστούν τα αναμενόμενα οφέλη με τους πιθανούς κινδύνους.</a:t>
            </a:r>
            <a:r>
              <a:rPr lang="el-GR" sz="1800" dirty="0">
                <a:solidFill>
                  <a:srgbClr val="000000"/>
                </a:solidFill>
                <a:effectLst/>
                <a:latin typeface="Roboto" panose="020B0604020202020204" pitchFamily="2"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a:extLst>
              <a:ext uri="{FF2B5EF4-FFF2-40B4-BE49-F238E27FC236}">
                <a16:creationId xmlns:a16="http://schemas.microsoft.com/office/drawing/2014/main" id="{91E74834-D1C3-4829-82B6-0F34FF4EE585}"/>
              </a:ext>
            </a:extLst>
          </p:cNvPr>
          <p:cNvPicPr>
            <a:picLocks noChangeAspect="1"/>
          </p:cNvPicPr>
          <p:nvPr/>
        </p:nvPicPr>
        <p:blipFill>
          <a:blip r:embed="rId2"/>
          <a:stretch>
            <a:fillRect/>
          </a:stretch>
        </p:blipFill>
        <p:spPr>
          <a:xfrm>
            <a:off x="9859618" y="4760507"/>
            <a:ext cx="2218168" cy="2218168"/>
          </a:xfrm>
          <a:prstGeom prst="rect">
            <a:avLst/>
          </a:prstGeom>
        </p:spPr>
      </p:pic>
    </p:spTree>
    <p:extLst>
      <p:ext uri="{BB962C8B-B14F-4D97-AF65-F5344CB8AC3E}">
        <p14:creationId xmlns:p14="http://schemas.microsoft.com/office/powerpoint/2010/main" val="267682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D07B7-14F6-473C-BEDE-255007023ACA}"/>
              </a:ext>
            </a:extLst>
          </p:cNvPr>
          <p:cNvSpPr>
            <a:spLocks noGrp="1"/>
          </p:cNvSpPr>
          <p:nvPr>
            <p:ph idx="1"/>
          </p:nvPr>
        </p:nvSpPr>
        <p:spPr>
          <a:xfrm>
            <a:off x="0" y="118963"/>
            <a:ext cx="12192000" cy="6739037"/>
          </a:xfrm>
        </p:spPr>
        <p:txBody>
          <a:bodyPr>
            <a:normAutofit fontScale="47500" lnSpcReduction="20000"/>
          </a:bodyPr>
          <a:lstStyle/>
          <a:p>
            <a:pPr>
              <a:spcAft>
                <a:spcPts val="1500"/>
              </a:spcAft>
            </a:pPr>
            <a:r>
              <a:rPr lang="el-GR" sz="5600" u="sng" dirty="0">
                <a:effectLst/>
                <a:ea typeface="Times New Roman" panose="02020603050405020304" pitchFamily="18" charset="0"/>
                <a:cs typeface="Times New Roman" panose="02020603050405020304" pitchFamily="18" charset="0"/>
              </a:rPr>
              <a:t>Ναδιφλοξασίνη</a:t>
            </a:r>
            <a:r>
              <a:rPr lang="el-GR" sz="5600" u="sng" dirty="0">
                <a:solidFill>
                  <a:srgbClr val="000000"/>
                </a:solidFill>
                <a:effectLst/>
                <a:ea typeface="Times New Roman" panose="02020603050405020304" pitchFamily="18" charset="0"/>
                <a:cs typeface="Times New Roman" panose="02020603050405020304" pitchFamily="18" charset="0"/>
              </a:rPr>
              <a:t>:</a:t>
            </a:r>
          </a:p>
          <a:p>
            <a:pPr algn="l"/>
            <a:r>
              <a:rPr lang="el-GR" sz="5600" u="none" strike="noStrike" dirty="0">
                <a:solidFill>
                  <a:srgbClr val="000000"/>
                </a:solidFill>
                <a:effectLst/>
              </a:rPr>
              <a:t>Η ναδιφλοξασίνη (nadifloxacin) είναι μία συνθετική βακτηριοκτόνος κινολόνη με ευρέος φάσματος αντιβακτηριακή δράση. Η ναδιφλοξασίνη αναστέλλει το ένζυμο γυράση του DNA που εμπλέκεται στη σύνθεση του βακτηριακού DNA και τον πολλαπλασιασμό, αναστέλλοντας έτσι το βακτηριακό πολλαπλασιασμό.</a:t>
            </a:r>
            <a:br>
              <a:rPr lang="el-GR" sz="5600" u="none" strike="noStrike" dirty="0">
                <a:solidFill>
                  <a:srgbClr val="000000"/>
                </a:solidFill>
                <a:effectLst/>
              </a:rPr>
            </a:br>
            <a:r>
              <a:rPr lang="el-GR" sz="5600" b="1" u="none" strike="noStrike" dirty="0">
                <a:solidFill>
                  <a:srgbClr val="000000"/>
                </a:solidFill>
                <a:effectLst/>
              </a:rPr>
              <a:t>Eνδείξεις:</a:t>
            </a:r>
            <a:r>
              <a:rPr lang="el-GR" sz="5600" u="none" strike="noStrike" dirty="0">
                <a:solidFill>
                  <a:srgbClr val="000000"/>
                </a:solidFill>
                <a:effectLst/>
              </a:rPr>
              <a:t> Τοπική θεραπεία ήπιων έως μέτριων φλεγμονωδών μορφών κοινής ακμής (βλατιδοφλυκταινώδης ακμή, βαθμού I-II).</a:t>
            </a:r>
          </a:p>
          <a:p>
            <a:pPr algn="l"/>
            <a:r>
              <a:rPr lang="el-GR" sz="5600" b="1" u="none" strike="noStrike" dirty="0">
                <a:solidFill>
                  <a:srgbClr val="000000"/>
                </a:solidFill>
                <a:effectLst/>
              </a:rPr>
              <a:t>Αντενδείξεις:</a:t>
            </a:r>
            <a:r>
              <a:rPr lang="el-GR" sz="5600" u="none" strike="noStrike" dirty="0">
                <a:solidFill>
                  <a:srgbClr val="000000"/>
                </a:solidFill>
                <a:effectLst/>
              </a:rPr>
              <a:t> Γαλουχία.</a:t>
            </a:r>
          </a:p>
          <a:p>
            <a:pPr algn="l"/>
            <a:r>
              <a:rPr lang="el-GR" sz="5600" b="1" u="none" strike="noStrike" dirty="0">
                <a:solidFill>
                  <a:srgbClr val="000000"/>
                </a:solidFill>
                <a:effectLst/>
              </a:rPr>
              <a:t>Ανεπιθύμητες ενέργειες:</a:t>
            </a:r>
            <a:r>
              <a:rPr lang="el-GR" sz="5600" u="none" strike="noStrike" dirty="0">
                <a:solidFill>
                  <a:srgbClr val="000000"/>
                </a:solidFill>
                <a:effectLst/>
              </a:rPr>
              <a:t> Κνησμός, καύσος, ξηροδερμία, δερματίτιδα εξ επαφής, έξαψη, κνίδωση, υπόχρωση δέρματος.</a:t>
            </a:r>
          </a:p>
          <a:p>
            <a:pPr algn="l"/>
            <a:r>
              <a:rPr lang="el-GR" sz="5600" b="1" u="none" strike="noStrike" dirty="0">
                <a:solidFill>
                  <a:srgbClr val="000000"/>
                </a:solidFill>
                <a:effectLst/>
              </a:rPr>
              <a:t>Αλληλεπιδράσεις:</a:t>
            </a:r>
            <a:r>
              <a:rPr lang="el-GR" sz="5600" u="none" strike="noStrike" dirty="0">
                <a:solidFill>
                  <a:srgbClr val="000000"/>
                </a:solidFill>
                <a:effectLst/>
              </a:rPr>
              <a:t> Δεν αναμένονται.</a:t>
            </a:r>
          </a:p>
          <a:p>
            <a:pPr algn="l"/>
            <a:r>
              <a:rPr lang="el-GR" sz="5600" b="1" u="none" strike="noStrike" dirty="0">
                <a:solidFill>
                  <a:srgbClr val="000000"/>
                </a:solidFill>
                <a:effectLst/>
              </a:rPr>
              <a:t>Προσοχή στη χορήγηση:</a:t>
            </a:r>
            <a:r>
              <a:rPr lang="el-GR" sz="5600" u="none" strike="noStrike" dirty="0">
                <a:solidFill>
                  <a:srgbClr val="000000"/>
                </a:solidFill>
                <a:effectLst/>
              </a:rPr>
              <a:t> Να αποφεύγεται η επαφή με τα μάτια και τραυματισμένο δέρμα, καθώς και η έκθεση στον ήλιο ή την τεχνητή ακτινοβολία (λ.χ. λάμπες UV). Να διακόπτεται η χορήγηση αν εμφανισθούν αντιδράσεις υπερευαισθησίας. Η συγχορήγηση άλλων ουσιών (στυπτικών, αλκοολούχων κλπ) μπορεί να αυξήσει τον δερματικό ερεθισμό.</a:t>
            </a:r>
          </a:p>
          <a:p>
            <a:endParaRPr lang="en-GB" dirty="0"/>
          </a:p>
        </p:txBody>
      </p:sp>
    </p:spTree>
    <p:extLst>
      <p:ext uri="{BB962C8B-B14F-4D97-AF65-F5344CB8AC3E}">
        <p14:creationId xmlns:p14="http://schemas.microsoft.com/office/powerpoint/2010/main" val="5356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8A87-781D-4035-8A0F-F72177568EC9}"/>
              </a:ext>
            </a:extLst>
          </p:cNvPr>
          <p:cNvSpPr>
            <a:spLocks noGrp="1"/>
          </p:cNvSpPr>
          <p:nvPr>
            <p:ph type="title"/>
          </p:nvPr>
        </p:nvSpPr>
        <p:spPr/>
        <p:txBody>
          <a:bodyPr/>
          <a:lstStyle/>
          <a:p>
            <a:pPr algn="ctr"/>
            <a:r>
              <a:rPr lang="el-GR" dirty="0"/>
              <a:t>ΠΛΕΟΝΕΚΤΗΜΑΤΑ ΤΟΠΙΚΗΣ – ΣΥΣΤΗΜΑΤΙΚΗΣ ΧΟΡΗΓΗΣΕΩΣ</a:t>
            </a:r>
            <a:endParaRPr lang="en-CY" dirty="0"/>
          </a:p>
        </p:txBody>
      </p:sp>
      <p:sp>
        <p:nvSpPr>
          <p:cNvPr id="3" name="Content Placeholder 2">
            <a:extLst>
              <a:ext uri="{FF2B5EF4-FFF2-40B4-BE49-F238E27FC236}">
                <a16:creationId xmlns:a16="http://schemas.microsoft.com/office/drawing/2014/main" id="{55B11CB5-35B3-4C64-BF8A-812FA313DD4F}"/>
              </a:ext>
            </a:extLst>
          </p:cNvPr>
          <p:cNvSpPr>
            <a:spLocks noGrp="1"/>
          </p:cNvSpPr>
          <p:nvPr>
            <p:ph idx="1"/>
          </p:nvPr>
        </p:nvSpPr>
        <p:spPr/>
        <p:txBody>
          <a:bodyPr/>
          <a:lstStyle/>
          <a:p>
            <a:r>
              <a:rPr lang="el-GR" dirty="0"/>
              <a:t>Τοπικά Αντιβιοτικά:</a:t>
            </a:r>
            <a:r>
              <a:rPr lang="en-US" dirty="0"/>
              <a:t> </a:t>
            </a:r>
            <a:r>
              <a:rPr lang="en-US" sz="1400" dirty="0"/>
              <a:t>(9)</a:t>
            </a:r>
            <a:endParaRPr lang="el-GR" dirty="0"/>
          </a:p>
          <a:p>
            <a:pPr marL="914400" lvl="1" indent="-457200">
              <a:buFont typeface="+mj-lt"/>
              <a:buAutoNum type="arabicPeriod"/>
            </a:pPr>
            <a:r>
              <a:rPr lang="el-GR" sz="1800" dirty="0"/>
              <a:t>Ευκολία χρήσης/ εφαρμογής</a:t>
            </a:r>
          </a:p>
          <a:p>
            <a:pPr marL="914400" lvl="1" indent="-457200">
              <a:buFont typeface="+mj-lt"/>
              <a:buAutoNum type="arabicPeriod"/>
            </a:pPr>
            <a:r>
              <a:rPr lang="el-GR" sz="1800" dirty="0"/>
              <a:t>Λιγότερες και πιο ελεγχόμενες ανεπιθύμητες ενέργειες</a:t>
            </a:r>
          </a:p>
          <a:p>
            <a:pPr marL="914400" lvl="1" indent="-457200">
              <a:buFont typeface="+mj-lt"/>
              <a:buAutoNum type="arabicPeriod"/>
            </a:pPr>
            <a:r>
              <a:rPr lang="el-GR" sz="1800" dirty="0"/>
              <a:t>Μεγαλύτερη συγκέντρωση φαρμάκου στην πάσχουσα περιοχή</a:t>
            </a:r>
          </a:p>
          <a:p>
            <a:pPr marL="914400" lvl="1" indent="-457200">
              <a:buFont typeface="+mj-lt"/>
              <a:buAutoNum type="arabicPeriod"/>
            </a:pPr>
            <a:r>
              <a:rPr lang="el-GR" sz="1800" dirty="0"/>
              <a:t>Μικρότερος κίνδυνος εμφάνισης </a:t>
            </a:r>
            <a:r>
              <a:rPr lang="el-GR" sz="1800" dirty="0" err="1"/>
              <a:t>βακτηριακής</a:t>
            </a:r>
            <a:r>
              <a:rPr lang="el-GR" sz="1800" dirty="0"/>
              <a:t> αντοχής</a:t>
            </a:r>
          </a:p>
          <a:p>
            <a:pPr marL="800100" lvl="1" indent="-342900">
              <a:buFont typeface="+mj-lt"/>
              <a:buAutoNum type="arabicPeriod"/>
            </a:pPr>
            <a:r>
              <a:rPr lang="el-GR" sz="1800" dirty="0"/>
              <a:t>Μεγαλύτερη συμμόρφωση του ασθενή</a:t>
            </a:r>
          </a:p>
          <a:p>
            <a:r>
              <a:rPr lang="el-GR" sz="2200" dirty="0"/>
              <a:t>Συστηματικά Αντιβιοτικά: </a:t>
            </a:r>
            <a:endParaRPr lang="el-GR" sz="1400" dirty="0"/>
          </a:p>
          <a:p>
            <a:pPr marL="914400" lvl="1" indent="-457200">
              <a:buFont typeface="+mj-lt"/>
              <a:buAutoNum type="arabicPeriod"/>
            </a:pPr>
            <a:r>
              <a:rPr lang="el-GR" sz="1800" dirty="0"/>
              <a:t>Πιο ολοκληρωμένη αντιμετώπιση της λοίμωξης</a:t>
            </a:r>
          </a:p>
          <a:p>
            <a:pPr marL="914400" lvl="1" indent="-457200">
              <a:buFont typeface="+mj-lt"/>
              <a:buAutoNum type="arabicPeriod"/>
            </a:pPr>
            <a:r>
              <a:rPr lang="el-GR" sz="1800" dirty="0"/>
              <a:t>Πιο γρήγορη δράση(ενέσιμα, </a:t>
            </a:r>
            <a:r>
              <a:rPr lang="el-GR" sz="1800" dirty="0" err="1"/>
              <a:t>δοσολογικές</a:t>
            </a:r>
            <a:r>
              <a:rPr lang="el-GR" sz="1800" dirty="0"/>
              <a:t> μορφές άμεσης αποδέσμευσης)</a:t>
            </a:r>
          </a:p>
          <a:p>
            <a:pPr marL="914400" lvl="1" indent="-457200">
              <a:buFont typeface="+mj-lt"/>
              <a:buAutoNum type="arabicPeriod"/>
            </a:pPr>
            <a:r>
              <a:rPr lang="el-GR" sz="1800" dirty="0"/>
              <a:t>Καταπολέμηση σε πιο μεγάλο ποσοστό του παθογόνου μικροοργανισμού</a:t>
            </a:r>
          </a:p>
          <a:p>
            <a:pPr marL="914400" lvl="1" indent="-457200">
              <a:buFont typeface="+mj-lt"/>
              <a:buAutoNum type="arabicPeriod"/>
            </a:pPr>
            <a:r>
              <a:rPr lang="el-GR" sz="1800" dirty="0"/>
              <a:t>Εύκολη χρήση(</a:t>
            </a:r>
            <a:r>
              <a:rPr lang="en-US" sz="1800" dirty="0"/>
              <a:t>per</a:t>
            </a:r>
            <a:r>
              <a:rPr lang="el-GR" sz="1800" dirty="0"/>
              <a:t> </a:t>
            </a:r>
            <a:r>
              <a:rPr lang="en-US" sz="1800" dirty="0" err="1"/>
              <a:t>os</a:t>
            </a:r>
            <a:r>
              <a:rPr lang="en-US" sz="1800" dirty="0"/>
              <a:t>: </a:t>
            </a:r>
            <a:r>
              <a:rPr lang="el-GR" sz="1800" dirty="0"/>
              <a:t>χάπια, διαλύματα)</a:t>
            </a:r>
          </a:p>
          <a:p>
            <a:pPr marL="457200" lvl="1" indent="0">
              <a:buNone/>
            </a:pPr>
            <a:endParaRPr lang="el-GR" sz="1800" dirty="0"/>
          </a:p>
        </p:txBody>
      </p:sp>
    </p:spTree>
    <p:extLst>
      <p:ext uri="{BB962C8B-B14F-4D97-AF65-F5344CB8AC3E}">
        <p14:creationId xmlns:p14="http://schemas.microsoft.com/office/powerpoint/2010/main" val="146235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8D62-0F5B-459C-B037-38BB07B4DC25}"/>
              </a:ext>
            </a:extLst>
          </p:cNvPr>
          <p:cNvSpPr>
            <a:spLocks noGrp="1"/>
          </p:cNvSpPr>
          <p:nvPr>
            <p:ph type="title"/>
          </p:nvPr>
        </p:nvSpPr>
        <p:spPr/>
        <p:txBody>
          <a:bodyPr/>
          <a:lstStyle/>
          <a:p>
            <a:r>
              <a:rPr lang="el-GR" dirty="0"/>
              <a:t>ΜΕΙΟΝΕΚΤΗΜΑΤΑ:</a:t>
            </a:r>
            <a:endParaRPr lang="en-CY" dirty="0"/>
          </a:p>
        </p:txBody>
      </p:sp>
      <p:sp>
        <p:nvSpPr>
          <p:cNvPr id="3" name="Content Placeholder 2">
            <a:extLst>
              <a:ext uri="{FF2B5EF4-FFF2-40B4-BE49-F238E27FC236}">
                <a16:creationId xmlns:a16="http://schemas.microsoft.com/office/drawing/2014/main" id="{56099446-73A0-4624-8850-AA7D7C0265BD}"/>
              </a:ext>
            </a:extLst>
          </p:cNvPr>
          <p:cNvSpPr>
            <a:spLocks noGrp="1"/>
          </p:cNvSpPr>
          <p:nvPr>
            <p:ph idx="1"/>
          </p:nvPr>
        </p:nvSpPr>
        <p:spPr/>
        <p:txBody>
          <a:bodyPr/>
          <a:lstStyle/>
          <a:p>
            <a:r>
              <a:rPr lang="el-GR" dirty="0"/>
              <a:t>Τοπικά Αντιβιοτικά: </a:t>
            </a:r>
          </a:p>
          <a:p>
            <a:pPr marL="914400" lvl="1" indent="-457200">
              <a:buFont typeface="+mj-lt"/>
              <a:buAutoNum type="arabicPeriod"/>
            </a:pPr>
            <a:r>
              <a:rPr lang="el-GR" sz="1800" dirty="0"/>
              <a:t>Δυσφορία του ασθενή(λεκέδες, λιπαρότητα στην περιοχή)</a:t>
            </a:r>
          </a:p>
          <a:p>
            <a:pPr marL="914400" lvl="1" indent="-457200">
              <a:buFont typeface="+mj-lt"/>
              <a:buAutoNum type="arabicPeriod"/>
            </a:pPr>
            <a:r>
              <a:rPr lang="el-GR" sz="1800" dirty="0"/>
              <a:t>Τοπικές δερματικές αντιδράσεις(αλλεργία, φαγούρα, κοκκίνισμα, κνησμός, ξεφλούδισμα)</a:t>
            </a:r>
          </a:p>
          <a:p>
            <a:pPr marL="914400" lvl="1" indent="-457200">
              <a:buFont typeface="+mj-lt"/>
              <a:buAutoNum type="arabicPeriod"/>
            </a:pPr>
            <a:r>
              <a:rPr lang="el-GR" sz="1800" dirty="0"/>
              <a:t>Ανάπτυξη </a:t>
            </a:r>
            <a:r>
              <a:rPr lang="el-GR" sz="1800" dirty="0" err="1"/>
              <a:t>βακτηριακής</a:t>
            </a:r>
            <a:r>
              <a:rPr lang="el-GR" sz="1800" dirty="0"/>
              <a:t> αντοχής(λιγότερο συχνά σε σχέση με συστηματικά αντιβιοτικά)</a:t>
            </a:r>
            <a:endParaRPr lang="en-US" sz="1800" dirty="0"/>
          </a:p>
          <a:p>
            <a:pPr marL="914400" lvl="1" indent="-457200">
              <a:buFont typeface="+mj-lt"/>
              <a:buAutoNum type="arabicPeriod"/>
            </a:pPr>
            <a:r>
              <a:rPr lang="el-GR" sz="1800" dirty="0" err="1"/>
              <a:t>Διαδερμική</a:t>
            </a:r>
            <a:r>
              <a:rPr lang="el-GR" sz="1800" dirty="0"/>
              <a:t> χορήγηση ίσως είναι δύσκολο να επιτευχθεί γιατί η κεράτινη στιβάδα αποτελεί ισχυρό φραγμό</a:t>
            </a:r>
          </a:p>
          <a:p>
            <a:pPr marL="457200" lvl="1" indent="0">
              <a:buNone/>
            </a:pPr>
            <a:endParaRPr lang="el-GR" sz="1800" dirty="0"/>
          </a:p>
          <a:p>
            <a:r>
              <a:rPr lang="el-GR" sz="2200" dirty="0"/>
              <a:t>Συστηματικά Αντιβιοτικά: </a:t>
            </a:r>
            <a:r>
              <a:rPr lang="el-GR" sz="1400" dirty="0"/>
              <a:t>(1</a:t>
            </a:r>
            <a:r>
              <a:rPr lang="en-US" sz="1400" dirty="0"/>
              <a:t>0</a:t>
            </a:r>
            <a:r>
              <a:rPr lang="el-GR" sz="1400" dirty="0"/>
              <a:t>)</a:t>
            </a:r>
            <a:endParaRPr lang="el-GR" sz="2200" dirty="0"/>
          </a:p>
          <a:p>
            <a:pPr marL="914400" lvl="1" indent="-457200">
              <a:buFont typeface="+mj-lt"/>
              <a:buAutoNum type="arabicPeriod"/>
            </a:pPr>
            <a:r>
              <a:rPr lang="el-GR" sz="1800" dirty="0"/>
              <a:t>Ανεπιθύμητες ενέργειες από γαστρεντερικό σύστημα</a:t>
            </a:r>
            <a:r>
              <a:rPr lang="en-US" sz="1800" dirty="0"/>
              <a:t>(</a:t>
            </a:r>
            <a:r>
              <a:rPr lang="el-GR" sz="1800" dirty="0"/>
              <a:t>διάρροια, </a:t>
            </a:r>
            <a:r>
              <a:rPr lang="el-GR" sz="1800" dirty="0" err="1"/>
              <a:t>ψευδομεμβρανώδης</a:t>
            </a:r>
            <a:r>
              <a:rPr lang="el-GR" sz="1800" dirty="0"/>
              <a:t> κολίτιδα)</a:t>
            </a:r>
          </a:p>
          <a:p>
            <a:pPr marL="914400" lvl="1" indent="-457200">
              <a:buFont typeface="+mj-lt"/>
              <a:buAutoNum type="arabicPeriod"/>
            </a:pPr>
            <a:r>
              <a:rPr lang="el-GR" sz="1800" dirty="0"/>
              <a:t>Αλλεργική ή </a:t>
            </a:r>
            <a:r>
              <a:rPr lang="el-GR" sz="1800" dirty="0" err="1"/>
              <a:t>αναφυλακτική</a:t>
            </a:r>
            <a:r>
              <a:rPr lang="el-GR" sz="1800" dirty="0"/>
              <a:t> αντίδραση(</a:t>
            </a:r>
            <a:r>
              <a:rPr lang="el-GR" sz="1800" dirty="0" err="1"/>
              <a:t>πενικιλλίνες</a:t>
            </a:r>
            <a:r>
              <a:rPr lang="el-GR" sz="1800" dirty="0"/>
              <a:t>)</a:t>
            </a:r>
          </a:p>
          <a:p>
            <a:pPr marL="914400" lvl="1" indent="-457200">
              <a:buFont typeface="+mj-lt"/>
              <a:buAutoNum type="arabicPeriod"/>
            </a:pPr>
            <a:r>
              <a:rPr lang="el-GR" sz="1800" dirty="0"/>
              <a:t>Αλληλεπιδράσεις με άλλα φάρμακα και τροφή</a:t>
            </a:r>
          </a:p>
          <a:p>
            <a:pPr marL="914400" lvl="1" indent="-457200">
              <a:buFont typeface="+mj-lt"/>
              <a:buAutoNum type="arabicPeriod"/>
            </a:pPr>
            <a:r>
              <a:rPr lang="el-GR" sz="1800" dirty="0"/>
              <a:t>Αύξηση </a:t>
            </a:r>
            <a:r>
              <a:rPr lang="el-GR" sz="1800" dirty="0" err="1"/>
              <a:t>βακτηριακής</a:t>
            </a:r>
            <a:r>
              <a:rPr lang="el-GR" sz="1800" dirty="0"/>
              <a:t> αντοχής </a:t>
            </a:r>
          </a:p>
          <a:p>
            <a:pPr marL="914400" lvl="1" indent="-457200">
              <a:buFont typeface="+mj-lt"/>
              <a:buAutoNum type="arabicPeriod"/>
            </a:pPr>
            <a:r>
              <a:rPr lang="el-GR" sz="1800" dirty="0"/>
              <a:t>Μη συμμόρφωση ασθενών στη χορήγηση(παρεντερική χορήγηση και </a:t>
            </a:r>
            <a:r>
              <a:rPr lang="el-GR" sz="1800" dirty="0" err="1"/>
              <a:t>ορθική</a:t>
            </a:r>
            <a:r>
              <a:rPr lang="el-GR" sz="1800" dirty="0"/>
              <a:t>)</a:t>
            </a:r>
          </a:p>
          <a:p>
            <a:pPr marL="914400" lvl="1" indent="-457200">
              <a:buFont typeface="+mj-lt"/>
              <a:buAutoNum type="arabicPeriod"/>
            </a:pPr>
            <a:endParaRPr lang="en-CY" sz="1800" dirty="0"/>
          </a:p>
        </p:txBody>
      </p:sp>
    </p:spTree>
    <p:extLst>
      <p:ext uri="{BB962C8B-B14F-4D97-AF65-F5344CB8AC3E}">
        <p14:creationId xmlns:p14="http://schemas.microsoft.com/office/powerpoint/2010/main" val="344189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Ειδικές Τοπικές Θεραπείες</a:t>
            </a:r>
            <a:endParaRPr lang="en-US" dirty="0"/>
          </a:p>
        </p:txBody>
      </p:sp>
      <p:sp>
        <p:nvSpPr>
          <p:cNvPr id="3" name="2 - Θέση περιεχομένου"/>
          <p:cNvSpPr>
            <a:spLocks noGrp="1"/>
          </p:cNvSpPr>
          <p:nvPr>
            <p:ph idx="1"/>
          </p:nvPr>
        </p:nvSpPr>
        <p:spPr>
          <a:xfrm>
            <a:off x="1981200" y="1600200"/>
            <a:ext cx="8229600" cy="5429200"/>
          </a:xfrm>
        </p:spPr>
        <p:txBody>
          <a:bodyPr>
            <a:normAutofit/>
          </a:bodyPr>
          <a:lstStyle/>
          <a:p>
            <a:pPr>
              <a:buNone/>
            </a:pPr>
            <a:r>
              <a:rPr lang="el-GR" b="1" dirty="0"/>
              <a:t>Μαλακτικά</a:t>
            </a:r>
          </a:p>
          <a:p>
            <a:pPr>
              <a:buNone/>
            </a:pPr>
            <a:r>
              <a:rPr lang="el-GR" dirty="0" err="1"/>
              <a:t>Ελαια</a:t>
            </a:r>
            <a:r>
              <a:rPr lang="el-GR" dirty="0"/>
              <a:t>, κεριά, βούτυρα</a:t>
            </a:r>
          </a:p>
          <a:p>
            <a:pPr>
              <a:buNone/>
            </a:pPr>
            <a:r>
              <a:rPr lang="el-GR" dirty="0"/>
              <a:t>Αλοιφές </a:t>
            </a:r>
          </a:p>
          <a:p>
            <a:pPr>
              <a:buNone/>
            </a:pPr>
            <a:r>
              <a:rPr lang="el-GR" b="1" dirty="0"/>
              <a:t>Στυπτικά –</a:t>
            </a:r>
            <a:r>
              <a:rPr lang="el-GR" b="1" dirty="0" err="1"/>
              <a:t>Αντιϊδρωτικά</a:t>
            </a:r>
            <a:endParaRPr lang="el-GR" b="1" dirty="0"/>
          </a:p>
          <a:p>
            <a:pPr>
              <a:buNone/>
            </a:pPr>
            <a:r>
              <a:rPr lang="el-GR" dirty="0"/>
              <a:t>Ερύθημα-Κνησμός</a:t>
            </a:r>
          </a:p>
          <a:p>
            <a:pPr>
              <a:buNone/>
            </a:pPr>
            <a:r>
              <a:rPr lang="el-GR" b="1" dirty="0" err="1"/>
              <a:t>Αντικνησμώδη</a:t>
            </a:r>
            <a:endParaRPr lang="el-GR" b="1" dirty="0"/>
          </a:p>
          <a:p>
            <a:pPr>
              <a:buNone/>
            </a:pPr>
            <a:r>
              <a:rPr lang="el-GR" b="1" dirty="0"/>
              <a:t>Προκαλούντα Υπεραιμία</a:t>
            </a:r>
          </a:p>
          <a:p>
            <a:pPr>
              <a:buNone/>
            </a:pPr>
            <a:r>
              <a:rPr lang="el-GR" b="1" dirty="0"/>
              <a:t>Καυστικά</a:t>
            </a:r>
          </a:p>
          <a:p>
            <a:pPr>
              <a:buNone/>
            </a:pPr>
            <a:endParaRPr lang="en-US" b="1"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915035"/>
          </a:xfrm>
        </p:spPr>
        <p:txBody>
          <a:bodyPr/>
          <a:lstStyle/>
          <a:p>
            <a:pPr algn="ctr"/>
            <a:r>
              <a:rPr lang="el-GR" b="1" dirty="0"/>
              <a:t>ΤΟΠΙΚΑ ΑΝΤΙΣΗΠΤΙΚΑ</a:t>
            </a:r>
            <a:endParaRPr lang="en-US" b="1" dirty="0"/>
          </a:p>
        </p:txBody>
      </p:sp>
      <p:sp>
        <p:nvSpPr>
          <p:cNvPr id="3" name="2 - Θέση περιεχομένου"/>
          <p:cNvSpPr>
            <a:spLocks noGrp="1"/>
          </p:cNvSpPr>
          <p:nvPr>
            <p:ph idx="1"/>
          </p:nvPr>
        </p:nvSpPr>
        <p:spPr>
          <a:xfrm>
            <a:off x="0" y="1018904"/>
            <a:ext cx="12192000" cy="5839096"/>
          </a:xfrm>
        </p:spPr>
        <p:txBody>
          <a:bodyPr/>
          <a:lstStyle/>
          <a:p>
            <a:pPr>
              <a:buNone/>
            </a:pPr>
            <a:r>
              <a:rPr lang="el-GR" dirty="0"/>
              <a:t>Η </a:t>
            </a:r>
            <a:r>
              <a:rPr lang="el-GR" b="1" dirty="0"/>
              <a:t>ιωδιούχος </a:t>
            </a:r>
            <a:r>
              <a:rPr lang="el-GR" b="1" dirty="0" err="1"/>
              <a:t>ποβιδόνη</a:t>
            </a:r>
            <a:r>
              <a:rPr lang="el-GR" b="1" dirty="0"/>
              <a:t> </a:t>
            </a:r>
            <a:r>
              <a:rPr lang="el-GR" dirty="0"/>
              <a:t>(</a:t>
            </a:r>
            <a:r>
              <a:rPr lang="el-GR" dirty="0" err="1"/>
              <a:t>povidone</a:t>
            </a:r>
            <a:r>
              <a:rPr lang="el-GR" dirty="0"/>
              <a:t>-</a:t>
            </a:r>
            <a:r>
              <a:rPr lang="el-GR" dirty="0" err="1"/>
              <a:t>iodine</a:t>
            </a:r>
            <a:r>
              <a:rPr lang="el-GR" dirty="0"/>
              <a:t>) κατά την επαφή της με τους ιστούς απελευθερώνει βαθμιαία ιώδιο. Η μικροβιοκτόνος δράση της καλύπτει ένα ευρύ φάσμα </a:t>
            </a:r>
            <a:r>
              <a:rPr lang="el-GR" dirty="0" err="1"/>
              <a:t>gram</a:t>
            </a:r>
            <a:r>
              <a:rPr lang="el-GR" dirty="0"/>
              <a:t> θετικών και </a:t>
            </a:r>
            <a:r>
              <a:rPr lang="el-GR" dirty="0" err="1"/>
              <a:t>gram</a:t>
            </a:r>
            <a:r>
              <a:rPr lang="el-GR" dirty="0"/>
              <a:t> αρνητικών βακτηριδίων, </a:t>
            </a:r>
            <a:r>
              <a:rPr lang="el-GR" dirty="0" err="1"/>
              <a:t>μυκοβακτηριδίων</a:t>
            </a:r>
            <a:r>
              <a:rPr lang="el-GR" dirty="0"/>
              <a:t>, ιών και μυκήτων καθώς και ορισμένα πρωτόζωα, παράσιτα και σπόρους. Είναι </a:t>
            </a:r>
            <a:r>
              <a:rPr lang="el-GR" dirty="0" err="1"/>
              <a:t>υδατοδιαλυτή</a:t>
            </a:r>
            <a:r>
              <a:rPr lang="el-GR" dirty="0"/>
              <a:t>, έχει την ικανότητα να εισέρχονται στις μικρότερες πτυχές του δέρματος και των βλεννογόνων και η δράση </a:t>
            </a:r>
            <a:r>
              <a:rPr lang="el-GR" dirty="0" err="1"/>
              <a:t>τηςς</a:t>
            </a:r>
            <a:r>
              <a:rPr lang="el-GR" dirty="0"/>
              <a:t> δεν επηρεάζεται από την παρουσία αίματος, πύου ή νεκρωμένων ιστών</a:t>
            </a:r>
            <a:br>
              <a:rPr lang="el-GR" dirty="0"/>
            </a:br>
            <a:r>
              <a:rPr lang="el-GR" dirty="0"/>
              <a:t>Προσοχή δεν ενδείκνυται για θεραπεία πληγών.</a:t>
            </a:r>
          </a:p>
          <a:p>
            <a:pPr>
              <a:buNone/>
            </a:pPr>
            <a:r>
              <a:rPr lang="el-GR" b="1" dirty="0"/>
              <a:t>Χλωριούχο </a:t>
            </a:r>
            <a:r>
              <a:rPr lang="el-GR" b="1" dirty="0" err="1"/>
              <a:t>Βενζαλκόνιο</a:t>
            </a:r>
            <a:r>
              <a:rPr lang="el-GR" b="1" dirty="0"/>
              <a:t>: </a:t>
            </a:r>
            <a:r>
              <a:rPr lang="el-GR" dirty="0"/>
              <a:t>Περιορισμένη </a:t>
            </a:r>
            <a:r>
              <a:rPr lang="el-GR" dirty="0" err="1"/>
              <a:t>αντιβακτηριακή</a:t>
            </a:r>
            <a:r>
              <a:rPr lang="el-GR" dirty="0"/>
              <a:t> δράση</a:t>
            </a:r>
          </a:p>
          <a:p>
            <a:pPr>
              <a:buNone/>
            </a:pPr>
            <a:r>
              <a:rPr lang="el-GR" b="1" dirty="0" err="1"/>
              <a:t>Χλωρεξιδίνη</a:t>
            </a:r>
            <a:r>
              <a:rPr lang="el-GR" b="1" dirty="0"/>
              <a:t> : </a:t>
            </a:r>
            <a:r>
              <a:rPr lang="el-GR" dirty="0"/>
              <a:t>Πολύ ικανοποιητικά αποτελέσματα, δρα και σε </a:t>
            </a:r>
            <a:r>
              <a:rPr lang="el-GR" dirty="0" err="1"/>
              <a:t>μήκυτες</a:t>
            </a:r>
            <a:r>
              <a:rPr lang="el-GR" dirty="0"/>
              <a:t>, λιγότερο δραστική στα </a:t>
            </a:r>
            <a:r>
              <a:rPr lang="en-US" dirty="0"/>
              <a:t>Gram –</a:t>
            </a:r>
            <a:r>
              <a:rPr lang="el-GR" dirty="0"/>
              <a:t> ιδιαίτερα σε </a:t>
            </a:r>
            <a:r>
              <a:rPr lang="en-US" i="1" dirty="0"/>
              <a:t>Serratia, Pseudomonas</a:t>
            </a:r>
            <a:r>
              <a:rPr lang="el-GR" i="1" dirty="0"/>
              <a:t> </a:t>
            </a:r>
            <a:r>
              <a:rPr lang="el-GR" dirty="0"/>
              <a:t>(δέρμα – στόμα).</a:t>
            </a:r>
          </a:p>
          <a:p>
            <a:pPr>
              <a:buNone/>
            </a:pPr>
            <a:r>
              <a:rPr lang="el-GR" b="1" dirty="0" err="1"/>
              <a:t>Χλωροξυλενόλη</a:t>
            </a:r>
            <a:r>
              <a:rPr lang="el-GR" b="1" dirty="0"/>
              <a:t> : </a:t>
            </a:r>
            <a:r>
              <a:rPr lang="el-GR" dirty="0"/>
              <a:t>Περιορισμένη </a:t>
            </a:r>
            <a:r>
              <a:rPr lang="el-GR" dirty="0" err="1"/>
              <a:t>αντιβακτηριακή</a:t>
            </a:r>
            <a:r>
              <a:rPr lang="el-GR" dirty="0"/>
              <a:t> δράση, σημαντική στον ιό του έρπητα </a:t>
            </a:r>
            <a:r>
              <a:rPr lang="en-US" i="1" dirty="0"/>
              <a:t>Simplex</a:t>
            </a:r>
          </a:p>
          <a:p>
            <a:pPr>
              <a:buNone/>
            </a:pPr>
            <a:endParaRPr lang="el-GR" dirty="0"/>
          </a:p>
          <a:p>
            <a:pPr>
              <a:buNone/>
            </a:pPr>
            <a:endParaRPr lang="en-US"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6"/>
            <a:ext cx="10515600" cy="761310"/>
          </a:xfrm>
        </p:spPr>
        <p:txBody>
          <a:bodyPr/>
          <a:lstStyle/>
          <a:p>
            <a:pPr algn="ctr"/>
            <a:r>
              <a:rPr lang="en-US" b="1" dirty="0"/>
              <a:t>TO</a:t>
            </a:r>
            <a:r>
              <a:rPr lang="el-GR" b="1" dirty="0"/>
              <a:t>Π</a:t>
            </a:r>
            <a:r>
              <a:rPr lang="en-US" b="1" dirty="0"/>
              <a:t>IKA ANTI</a:t>
            </a:r>
            <a:r>
              <a:rPr lang="el-GR" b="1" dirty="0"/>
              <a:t>ΣΗΠΤΙΚΑ</a:t>
            </a:r>
            <a:endParaRPr lang="en-US" b="1" dirty="0"/>
          </a:p>
        </p:txBody>
      </p:sp>
      <p:sp>
        <p:nvSpPr>
          <p:cNvPr id="3" name="2 - Θέση περιεχομένου"/>
          <p:cNvSpPr>
            <a:spLocks noGrp="1"/>
          </p:cNvSpPr>
          <p:nvPr>
            <p:ph idx="1"/>
          </p:nvPr>
        </p:nvSpPr>
        <p:spPr>
          <a:xfrm>
            <a:off x="0" y="887896"/>
            <a:ext cx="12192000" cy="5970104"/>
          </a:xfrm>
        </p:spPr>
        <p:txBody>
          <a:bodyPr>
            <a:normAutofit lnSpcReduction="10000"/>
          </a:bodyPr>
          <a:lstStyle/>
          <a:p>
            <a:pPr>
              <a:buNone/>
            </a:pPr>
            <a:r>
              <a:rPr lang="el-GR" b="1" dirty="0"/>
              <a:t>Αιθανόλη </a:t>
            </a:r>
            <a:r>
              <a:rPr lang="el-GR" dirty="0"/>
              <a:t>(40-70%)</a:t>
            </a:r>
          </a:p>
          <a:p>
            <a:pPr>
              <a:buNone/>
            </a:pPr>
            <a:r>
              <a:rPr lang="el-GR" b="1" dirty="0" err="1"/>
              <a:t>Εξαχλωροφαίνιο</a:t>
            </a:r>
            <a:r>
              <a:rPr lang="el-GR" b="1" dirty="0"/>
              <a:t> : </a:t>
            </a:r>
            <a:r>
              <a:rPr lang="en-US" dirty="0"/>
              <a:t>Gram+</a:t>
            </a:r>
          </a:p>
          <a:p>
            <a:pPr>
              <a:buNone/>
            </a:pPr>
            <a:r>
              <a:rPr lang="el-GR" b="1" dirty="0"/>
              <a:t>Οκτενιδίνη (</a:t>
            </a:r>
            <a:r>
              <a:rPr lang="en-US" dirty="0"/>
              <a:t>Gram+, </a:t>
            </a:r>
            <a:r>
              <a:rPr lang="el-GR" dirty="0"/>
              <a:t>δερματόφυτα, ζυμομύκητες)</a:t>
            </a:r>
            <a:endParaRPr lang="en-US" b="1" dirty="0"/>
          </a:p>
          <a:p>
            <a:pPr>
              <a:buNone/>
            </a:pPr>
            <a:r>
              <a:rPr lang="el-GR" b="1" dirty="0"/>
              <a:t>Υπεροξείδιο του Οξυγόνου </a:t>
            </a:r>
            <a:r>
              <a:rPr lang="el-GR" dirty="0"/>
              <a:t>(υδατικό διάλυμα)</a:t>
            </a:r>
            <a:endParaRPr lang="en-US" dirty="0"/>
          </a:p>
          <a:p>
            <a:pPr>
              <a:buNone/>
            </a:pPr>
            <a:r>
              <a:rPr lang="en-US" b="1" dirty="0"/>
              <a:t>Y</a:t>
            </a:r>
            <a:r>
              <a:rPr lang="el-GR" b="1" dirty="0" err="1"/>
              <a:t>περοξείδιο</a:t>
            </a:r>
            <a:r>
              <a:rPr lang="el-GR" b="1" dirty="0"/>
              <a:t> του Βενζολίου</a:t>
            </a:r>
            <a:endParaRPr lang="en-US" b="1" dirty="0"/>
          </a:p>
          <a:p>
            <a:pPr>
              <a:buNone/>
            </a:pPr>
            <a:r>
              <a:rPr lang="el-GR" b="1" dirty="0"/>
              <a:t>Ιωδιούχα Διαλύματα </a:t>
            </a:r>
            <a:r>
              <a:rPr lang="el-GR" dirty="0"/>
              <a:t>(2,5,7%)</a:t>
            </a:r>
          </a:p>
          <a:p>
            <a:pPr>
              <a:buNone/>
            </a:pPr>
            <a:r>
              <a:rPr lang="el-GR" b="1" dirty="0" err="1"/>
              <a:t>Ισοπροπυλική</a:t>
            </a:r>
            <a:r>
              <a:rPr lang="el-GR" b="1" dirty="0"/>
              <a:t> Αλκοόλη (70%)</a:t>
            </a:r>
          </a:p>
          <a:p>
            <a:pPr>
              <a:buNone/>
            </a:pPr>
            <a:r>
              <a:rPr lang="el-GR" b="1" dirty="0" err="1"/>
              <a:t>Τετραχλωρο</a:t>
            </a:r>
            <a:r>
              <a:rPr lang="el-GR" b="1" dirty="0"/>
              <a:t>-</a:t>
            </a:r>
            <a:r>
              <a:rPr lang="el-GR" b="1" dirty="0" err="1"/>
              <a:t>σαλικυλ</a:t>
            </a:r>
            <a:r>
              <a:rPr lang="el-GR" b="1" dirty="0"/>
              <a:t>-</a:t>
            </a:r>
            <a:r>
              <a:rPr lang="el-GR" b="1" dirty="0" err="1"/>
              <a:t>ανιλίδιο</a:t>
            </a:r>
            <a:endParaRPr lang="el-GR" b="1" dirty="0"/>
          </a:p>
          <a:p>
            <a:pPr>
              <a:buNone/>
            </a:pPr>
            <a:r>
              <a:rPr lang="en-US" b="1" dirty="0" err="1"/>
              <a:t>Trimerosal</a:t>
            </a:r>
            <a:endParaRPr lang="en-US" b="1" dirty="0"/>
          </a:p>
          <a:p>
            <a:pPr>
              <a:buNone/>
            </a:pPr>
            <a:r>
              <a:rPr lang="en-US" b="1" dirty="0" err="1"/>
              <a:t>Triclosan</a:t>
            </a:r>
            <a:endParaRPr lang="el-GR" b="1" dirty="0"/>
          </a:p>
          <a:p>
            <a:pPr>
              <a:buNone/>
            </a:pPr>
            <a:endParaRPr lang="el-GR" b="1" dirty="0"/>
          </a:p>
          <a:p>
            <a:pPr>
              <a:buNone/>
            </a:pPr>
            <a:r>
              <a:rPr lang="el-GR" b="1" dirty="0"/>
              <a:t> </a:t>
            </a:r>
            <a:endParaRPr lang="en-US" b="1"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a:t>ΤΟΠΙΚΑ ΑΝΤΙΜΥΚΗΤΙΑΣΙΚΑ</a:t>
            </a:r>
            <a:endParaRPr lang="en-US" b="1" dirty="0"/>
          </a:p>
        </p:txBody>
      </p:sp>
      <p:sp>
        <p:nvSpPr>
          <p:cNvPr id="3" name="2 - Θέση περιεχομένου"/>
          <p:cNvSpPr>
            <a:spLocks noGrp="1"/>
          </p:cNvSpPr>
          <p:nvPr>
            <p:ph idx="1"/>
          </p:nvPr>
        </p:nvSpPr>
        <p:spPr>
          <a:xfrm>
            <a:off x="0" y="1227908"/>
            <a:ext cx="12192000" cy="5630091"/>
          </a:xfrm>
        </p:spPr>
        <p:txBody>
          <a:bodyPr>
            <a:normAutofit fontScale="92500" lnSpcReduction="10000"/>
          </a:bodyPr>
          <a:lstStyle/>
          <a:p>
            <a:pPr>
              <a:buNone/>
            </a:pPr>
            <a:r>
              <a:rPr lang="el-GR" dirty="0"/>
              <a:t>Η </a:t>
            </a:r>
            <a:r>
              <a:rPr lang="el-GR" b="1" dirty="0" err="1"/>
              <a:t>Γκριζεοφουλβίνη</a:t>
            </a:r>
            <a:r>
              <a:rPr lang="el-GR" dirty="0"/>
              <a:t> (</a:t>
            </a:r>
            <a:r>
              <a:rPr lang="el-GR" dirty="0" err="1"/>
              <a:t>griseofulvin</a:t>
            </a:r>
            <a:r>
              <a:rPr lang="el-GR" dirty="0"/>
              <a:t>) είναι ένα </a:t>
            </a:r>
            <a:r>
              <a:rPr lang="el-GR" dirty="0" err="1"/>
              <a:t>μυκητιοστατικό</a:t>
            </a:r>
            <a:r>
              <a:rPr lang="el-GR" dirty="0"/>
              <a:t>, αναστέλλοντας την ανάπτυξη των </a:t>
            </a:r>
            <a:r>
              <a:rPr lang="el-GR" dirty="0" err="1"/>
              <a:t>δερματοφύτων</a:t>
            </a:r>
            <a:r>
              <a:rPr lang="el-GR" dirty="0"/>
              <a:t>. Θεωρείται ότι αναστέλλει την μίτωση και </a:t>
            </a:r>
            <a:r>
              <a:rPr lang="el-GR" dirty="0" err="1"/>
              <a:t>και</a:t>
            </a:r>
            <a:r>
              <a:rPr lang="el-GR" dirty="0"/>
              <a:t> την σύνθεση </a:t>
            </a:r>
            <a:r>
              <a:rPr lang="el-GR" dirty="0" err="1"/>
              <a:t>νουκλεϊκών</a:t>
            </a:r>
            <a:r>
              <a:rPr lang="el-GR" dirty="0"/>
              <a:t> οξέων.</a:t>
            </a:r>
          </a:p>
          <a:p>
            <a:r>
              <a:rPr lang="el-GR" dirty="0"/>
              <a:t>Η </a:t>
            </a:r>
            <a:r>
              <a:rPr lang="el-GR" b="1" dirty="0" err="1"/>
              <a:t>Νυστατίνη</a:t>
            </a:r>
            <a:r>
              <a:rPr lang="el-GR" dirty="0"/>
              <a:t> (</a:t>
            </a:r>
            <a:r>
              <a:rPr lang="el-GR" dirty="0" err="1"/>
              <a:t>nystatin</a:t>
            </a:r>
            <a:r>
              <a:rPr lang="el-GR" dirty="0"/>
              <a:t>) είναι ένα </a:t>
            </a:r>
            <a:r>
              <a:rPr lang="el-GR" dirty="0" err="1"/>
              <a:t>αντιμυκητιασικό</a:t>
            </a:r>
            <a:r>
              <a:rPr lang="el-GR" dirty="0"/>
              <a:t> φάρμακο, στο οποίο πολλοί μύκητες και ζυμομύκητες είναι ευαίσθητοι, συμπεριλαμβανομένων των ειδών </a:t>
            </a:r>
            <a:r>
              <a:rPr lang="el-GR" dirty="0" err="1"/>
              <a:t>Candida</a:t>
            </a:r>
            <a:r>
              <a:rPr lang="el-GR" dirty="0"/>
              <a:t>. Ασκεί την </a:t>
            </a:r>
            <a:r>
              <a:rPr lang="el-GR" dirty="0" err="1"/>
              <a:t>αντιμυκητιακή</a:t>
            </a:r>
            <a:r>
              <a:rPr lang="el-GR" dirty="0"/>
              <a:t> δράση της με τη δέσμευση της στην </a:t>
            </a:r>
            <a:r>
              <a:rPr lang="el-GR" dirty="0" err="1"/>
              <a:t>εργοστερόλη</a:t>
            </a:r>
            <a:r>
              <a:rPr lang="el-GR" dirty="0"/>
              <a:t> που </a:t>
            </a:r>
            <a:r>
              <a:rPr lang="el-GR" dirty="0" err="1"/>
              <a:t>βρίκεται</a:t>
            </a:r>
            <a:r>
              <a:rPr lang="el-GR" dirty="0"/>
              <a:t> στις </a:t>
            </a:r>
            <a:r>
              <a:rPr lang="el-GR" dirty="0" err="1"/>
              <a:t>μυκητιακές</a:t>
            </a:r>
            <a:r>
              <a:rPr lang="el-GR" dirty="0"/>
              <a:t> κυτταρικές </a:t>
            </a:r>
            <a:r>
              <a:rPr lang="el-GR" dirty="0" err="1"/>
              <a:t>μεμβράνεςΗ</a:t>
            </a:r>
            <a:r>
              <a:rPr lang="el-GR" dirty="0"/>
              <a:t> </a:t>
            </a:r>
            <a:r>
              <a:rPr lang="el-GR" dirty="0" err="1"/>
              <a:t>ισοκοναζόλη</a:t>
            </a:r>
            <a:r>
              <a:rPr lang="el-GR" dirty="0"/>
              <a:t> (</a:t>
            </a:r>
            <a:r>
              <a:rPr lang="el-GR" dirty="0" err="1"/>
              <a:t>isoconazole</a:t>
            </a:r>
            <a:r>
              <a:rPr lang="el-GR" dirty="0"/>
              <a:t>) ανήκει στις </a:t>
            </a:r>
            <a:r>
              <a:rPr lang="el-GR" dirty="0" err="1"/>
              <a:t>αντιμυκητιασικές</a:t>
            </a:r>
            <a:r>
              <a:rPr lang="el-GR" dirty="0"/>
              <a:t> </a:t>
            </a:r>
            <a:r>
              <a:rPr lang="el-GR" dirty="0" err="1"/>
              <a:t>αζόλες</a:t>
            </a:r>
            <a:r>
              <a:rPr lang="el-GR" dirty="0"/>
              <a:t> και δρα κυρίως εναντίον των </a:t>
            </a:r>
            <a:r>
              <a:rPr lang="el-GR" dirty="0" err="1"/>
              <a:t>δερματοφύτων</a:t>
            </a:r>
            <a:r>
              <a:rPr lang="el-GR" dirty="0"/>
              <a:t>, των βλαστομυκήτων, μυκήτων που μοιάζουν με βλαστομύκητες, καθώς και εναντίον </a:t>
            </a:r>
            <a:r>
              <a:rPr lang="el-GR" dirty="0" err="1"/>
              <a:t>ευρωτομυκήτων</a:t>
            </a:r>
            <a:r>
              <a:rPr lang="el-GR" dirty="0"/>
              <a:t>.</a:t>
            </a:r>
          </a:p>
          <a:p>
            <a:r>
              <a:rPr lang="el-GR" dirty="0"/>
              <a:t>Η </a:t>
            </a:r>
            <a:r>
              <a:rPr lang="el-GR" b="1" dirty="0" err="1"/>
              <a:t>κετοκοναζόλη</a:t>
            </a:r>
            <a:r>
              <a:rPr lang="el-GR" dirty="0"/>
              <a:t> (</a:t>
            </a:r>
            <a:r>
              <a:rPr lang="el-GR" dirty="0" err="1"/>
              <a:t>ketoconazole</a:t>
            </a:r>
            <a:r>
              <a:rPr lang="el-GR" dirty="0"/>
              <a:t>) είναι μία </a:t>
            </a:r>
            <a:r>
              <a:rPr lang="el-GR" dirty="0" err="1"/>
              <a:t>ιμιδαζόλη</a:t>
            </a:r>
            <a:r>
              <a:rPr lang="el-GR" dirty="0"/>
              <a:t> που αλληλεπιδρά με την C-14α-απομεθυλάση και αναστέλλει την </a:t>
            </a:r>
            <a:r>
              <a:rPr lang="el-GR" dirty="0" err="1"/>
              <a:t>απομεθυλίωση</a:t>
            </a:r>
            <a:r>
              <a:rPr lang="el-GR" dirty="0"/>
              <a:t> της </a:t>
            </a:r>
            <a:r>
              <a:rPr lang="el-GR" dirty="0" err="1"/>
              <a:t>λανοστερόλης</a:t>
            </a:r>
            <a:r>
              <a:rPr lang="el-GR" dirty="0"/>
              <a:t> προς </a:t>
            </a:r>
            <a:r>
              <a:rPr lang="el-GR" dirty="0" err="1"/>
              <a:t>εργοστερόλη</a:t>
            </a:r>
            <a:r>
              <a:rPr lang="el-GR" dirty="0"/>
              <a:t> (την κυριότερη </a:t>
            </a:r>
            <a:r>
              <a:rPr lang="el-GR" dirty="0" err="1"/>
              <a:t>στερόλη</a:t>
            </a:r>
            <a:r>
              <a:rPr lang="el-GR" dirty="0"/>
              <a:t> των μεμβρανών των μυκήτων), με αποτέλεσμα διαταραχή της διαπερατότητας των μεμβρανών των μυκήτων.</a:t>
            </a:r>
          </a:p>
          <a:p>
            <a:pPr>
              <a:buNone/>
            </a:pPr>
            <a:br>
              <a:rPr lang="el-GR" dirty="0"/>
            </a:br>
            <a:endParaRPr lang="el-GR" dirty="0"/>
          </a:p>
          <a:p>
            <a:pPr>
              <a:buNone/>
            </a:pPr>
            <a:endParaRPr lang="en-US"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6"/>
            <a:ext cx="10515600" cy="901972"/>
          </a:xfrm>
        </p:spPr>
        <p:txBody>
          <a:bodyPr/>
          <a:lstStyle/>
          <a:p>
            <a:pPr algn="ctr"/>
            <a:r>
              <a:rPr lang="el-GR" b="1" dirty="0"/>
              <a:t>ΑΝΤΙΜΥΚΗΤΙΑΣΙΚΑ  ΤΟΠΙΚΑ ΦΑΡΜΑΚΑ</a:t>
            </a:r>
            <a:endParaRPr lang="en-US" b="1" dirty="0"/>
          </a:p>
        </p:txBody>
      </p:sp>
      <p:sp>
        <p:nvSpPr>
          <p:cNvPr id="3" name="2 - Θέση περιεχομένου"/>
          <p:cNvSpPr>
            <a:spLocks noGrp="1"/>
          </p:cNvSpPr>
          <p:nvPr>
            <p:ph idx="1"/>
          </p:nvPr>
        </p:nvSpPr>
        <p:spPr>
          <a:xfrm>
            <a:off x="0" y="953588"/>
            <a:ext cx="12192000" cy="5904411"/>
          </a:xfrm>
        </p:spPr>
        <p:txBody>
          <a:bodyPr>
            <a:normAutofit fontScale="92500" lnSpcReduction="20000"/>
          </a:bodyPr>
          <a:lstStyle/>
          <a:p>
            <a:r>
              <a:rPr lang="el-GR" b="1" dirty="0"/>
              <a:t>Η </a:t>
            </a:r>
            <a:r>
              <a:rPr lang="el-GR" b="1" dirty="0" err="1"/>
              <a:t>τερβιναφίνη</a:t>
            </a:r>
            <a:r>
              <a:rPr lang="el-GR" b="1" dirty="0"/>
              <a:t> </a:t>
            </a:r>
            <a:r>
              <a:rPr lang="el-GR" dirty="0"/>
              <a:t>(</a:t>
            </a:r>
            <a:r>
              <a:rPr lang="el-GR" dirty="0" err="1"/>
              <a:t>terbinafine</a:t>
            </a:r>
            <a:r>
              <a:rPr lang="el-GR" dirty="0"/>
              <a:t>) είναι μια </a:t>
            </a:r>
            <a:r>
              <a:rPr lang="el-GR" dirty="0" err="1"/>
              <a:t>αλλυλαμίνη</a:t>
            </a:r>
            <a:r>
              <a:rPr lang="el-GR" dirty="0"/>
              <a:t>, η οποία έχει ευρύ φάσμα </a:t>
            </a:r>
            <a:r>
              <a:rPr lang="el-GR" dirty="0" err="1"/>
              <a:t>αντιμυκητιασικής</a:t>
            </a:r>
            <a:r>
              <a:rPr lang="el-GR" dirty="0"/>
              <a:t> δράσης. Δρα αναστέλλοντας την </a:t>
            </a:r>
            <a:r>
              <a:rPr lang="el-GR" dirty="0" err="1"/>
              <a:t>εποξειδάση</a:t>
            </a:r>
            <a:r>
              <a:rPr lang="el-GR" dirty="0"/>
              <a:t> του </a:t>
            </a:r>
            <a:r>
              <a:rPr lang="el-GR" dirty="0" err="1"/>
              <a:t>σκoυαλεvίoυ</a:t>
            </a:r>
            <a:r>
              <a:rPr lang="el-GR" dirty="0"/>
              <a:t> στην κυτταρική μεμβράνη των μυκήτων. Σε χαμηλές πυκνότητες, η </a:t>
            </a:r>
            <a:r>
              <a:rPr lang="el-GR" dirty="0" err="1"/>
              <a:t>τερβιναφίνη</a:t>
            </a:r>
            <a:r>
              <a:rPr lang="el-GR" dirty="0"/>
              <a:t> είναι μυκητοκτόνος κατά των </a:t>
            </a:r>
            <a:r>
              <a:rPr lang="el-GR" dirty="0" err="1"/>
              <a:t>δερματόφυτων</a:t>
            </a:r>
            <a:r>
              <a:rPr lang="el-GR" dirty="0"/>
              <a:t>, των </a:t>
            </a:r>
            <a:r>
              <a:rPr lang="el-GR" dirty="0" err="1"/>
              <a:t>ευρωτομυκήτων</a:t>
            </a:r>
            <a:r>
              <a:rPr lang="el-GR" dirty="0"/>
              <a:t> και ορισμένων δίμορφων μυκήτων. Η δράση της κατά των ζυμομυκήτων είναι μυκητοκτόνος ή </a:t>
            </a:r>
            <a:r>
              <a:rPr lang="el-GR" dirty="0" err="1"/>
              <a:t>μυκητοστατική</a:t>
            </a:r>
            <a:r>
              <a:rPr lang="el-GR" dirty="0"/>
              <a:t>, ανάλογα με το είδος του </a:t>
            </a:r>
            <a:r>
              <a:rPr lang="el-GR" dirty="0" err="1"/>
              <a:t>ζυμομύκητος</a:t>
            </a:r>
            <a:r>
              <a:rPr lang="el-GR" dirty="0"/>
              <a:t>.</a:t>
            </a:r>
          </a:p>
          <a:p>
            <a:r>
              <a:rPr lang="el-GR" dirty="0"/>
              <a:t>Η </a:t>
            </a:r>
            <a:r>
              <a:rPr lang="el-GR" b="1" dirty="0" err="1"/>
              <a:t>τιοκοναζόλη</a:t>
            </a:r>
            <a:r>
              <a:rPr lang="el-GR" dirty="0"/>
              <a:t> (</a:t>
            </a:r>
            <a:r>
              <a:rPr lang="el-GR" dirty="0" err="1"/>
              <a:t>tioconazole</a:t>
            </a:r>
            <a:r>
              <a:rPr lang="el-GR" dirty="0"/>
              <a:t>) είναι ένα </a:t>
            </a:r>
            <a:r>
              <a:rPr lang="el-GR" dirty="0" err="1"/>
              <a:t>αντιμυκητιασικό</a:t>
            </a:r>
            <a:r>
              <a:rPr lang="el-GR" dirty="0"/>
              <a:t> φάρμακο της κατηγορίας των </a:t>
            </a:r>
            <a:r>
              <a:rPr lang="el-GR" dirty="0" err="1"/>
              <a:t>ιμιδαζολίων</a:t>
            </a:r>
            <a:r>
              <a:rPr lang="el-GR" dirty="0"/>
              <a:t> που χρησιμοποιούνται για τη θεραπεία λοιμώξεων που προκαλούνται από μύκητες ή μαγιά (</a:t>
            </a:r>
            <a:r>
              <a:rPr lang="el-GR" dirty="0" err="1"/>
              <a:t>δερματόφυτα</a:t>
            </a:r>
            <a:r>
              <a:rPr lang="el-GR" dirty="0"/>
              <a:t>, ζυμομύκητες). Η </a:t>
            </a:r>
            <a:r>
              <a:rPr lang="el-GR" dirty="0" err="1"/>
              <a:t>τιοκοναζόλη</a:t>
            </a:r>
            <a:r>
              <a:rPr lang="el-GR" dirty="0"/>
              <a:t> αναστέλλει τη σύνθεση της </a:t>
            </a:r>
            <a:r>
              <a:rPr lang="el-GR" dirty="0" err="1"/>
              <a:t>εργοστερόλης</a:t>
            </a:r>
            <a:r>
              <a:rPr lang="el-GR" dirty="0"/>
              <a:t>, το οποίο αποτελεί ουσιαστικό συστατικό της μεμβράνης ζυμομυκήτων, με αποτέλεσμα την αυξημένη κυτταρική διαπερατότητα.</a:t>
            </a:r>
          </a:p>
          <a:p>
            <a:r>
              <a:rPr lang="el-GR" dirty="0"/>
              <a:t>Το </a:t>
            </a:r>
            <a:r>
              <a:rPr lang="el-GR" b="1" dirty="0" err="1"/>
              <a:t>ενδεκυλενικό</a:t>
            </a:r>
            <a:r>
              <a:rPr lang="el-GR" b="1" dirty="0"/>
              <a:t> οξύ </a:t>
            </a:r>
            <a:r>
              <a:rPr lang="el-GR" dirty="0"/>
              <a:t>(</a:t>
            </a:r>
            <a:r>
              <a:rPr lang="el-GR" dirty="0" err="1"/>
              <a:t>undecylenic</a:t>
            </a:r>
            <a:r>
              <a:rPr lang="el-GR" dirty="0"/>
              <a:t> </a:t>
            </a:r>
            <a:r>
              <a:rPr lang="el-GR" dirty="0" err="1"/>
              <a:t>acid</a:t>
            </a:r>
            <a:r>
              <a:rPr lang="el-GR" dirty="0"/>
              <a:t>) είναι ένα οργανικό ακόρεστο λιπαρό οξύ, που προέρχεται από το καστορέλαιο. Χρησιμοποιείται ως φυσικός </a:t>
            </a:r>
            <a:r>
              <a:rPr lang="el-GR" dirty="0" err="1"/>
              <a:t>αντιμυκητισιακός</a:t>
            </a:r>
            <a:r>
              <a:rPr lang="el-GR" dirty="0"/>
              <a:t> παράγοντας.</a:t>
            </a:r>
          </a:p>
          <a:p>
            <a:r>
              <a:rPr lang="el-GR" dirty="0"/>
              <a:t>Η </a:t>
            </a:r>
            <a:r>
              <a:rPr lang="el-GR" dirty="0" err="1"/>
              <a:t>κυκλοπιροξολαμίνη</a:t>
            </a:r>
            <a:r>
              <a:rPr lang="el-GR" dirty="0"/>
              <a:t> στα </a:t>
            </a:r>
            <a:r>
              <a:rPr lang="el-GR" dirty="0" err="1"/>
              <a:t>οξοπυριδινικά</a:t>
            </a:r>
            <a:r>
              <a:rPr lang="el-GR" dirty="0"/>
              <a:t> φάρμακα και ως </a:t>
            </a:r>
            <a:r>
              <a:rPr lang="el-GR" dirty="0" err="1"/>
              <a:t>αντιμυκητιασικό</a:t>
            </a:r>
            <a:r>
              <a:rPr lang="el-GR" dirty="0"/>
              <a:t> φάρμακο αναστέλλει την ανάπτυξη του μεγαλύτερου μέρους των παθογόνων ζυμομυκήτων, συμπεριλαμβανομένων των </a:t>
            </a:r>
            <a:r>
              <a:rPr lang="el-GR" dirty="0" err="1"/>
              <a:t>δερματόφυτων</a:t>
            </a:r>
            <a:r>
              <a:rPr lang="el-GR" dirty="0"/>
              <a:t> και της </a:t>
            </a:r>
            <a:r>
              <a:rPr lang="el-GR" dirty="0" err="1"/>
              <a:t>Candida</a:t>
            </a:r>
            <a:r>
              <a:rPr lang="el-GR" dirty="0"/>
              <a:t> </a:t>
            </a:r>
            <a:r>
              <a:rPr lang="el-GR" dirty="0" err="1"/>
              <a:t>albicans</a:t>
            </a:r>
            <a:r>
              <a:rPr lang="el-GR" dirty="0"/>
              <a:t>.</a:t>
            </a:r>
            <a:br>
              <a:rPr lang="el-GR" dirty="0"/>
            </a:br>
            <a:br>
              <a:rPr lang="el-GR" dirty="0"/>
            </a:br>
            <a:endParaRPr lang="el-GR" dirty="0"/>
          </a:p>
          <a:p>
            <a:pPr>
              <a:buNone/>
            </a:pPr>
            <a:endParaRPr lang="en-US"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5125"/>
            <a:ext cx="12192000" cy="614589"/>
          </a:xfrm>
        </p:spPr>
        <p:txBody>
          <a:bodyPr>
            <a:normAutofit fontScale="90000"/>
          </a:bodyPr>
          <a:lstStyle/>
          <a:p>
            <a:pPr algn="ctr"/>
            <a:r>
              <a:rPr lang="el-GR" b="1" dirty="0"/>
              <a:t>ΑΝΤΙΜΥΚΗΤΙΑΣΙΚΑ ΤΟΠΙΚΑ ΦΑΡΜΑΚΑ</a:t>
            </a:r>
            <a:endParaRPr lang="en-US" b="1" dirty="0"/>
          </a:p>
        </p:txBody>
      </p:sp>
      <p:sp>
        <p:nvSpPr>
          <p:cNvPr id="3" name="2 - Θέση περιεχομένου"/>
          <p:cNvSpPr>
            <a:spLocks noGrp="1"/>
          </p:cNvSpPr>
          <p:nvPr>
            <p:ph idx="1"/>
          </p:nvPr>
        </p:nvSpPr>
        <p:spPr>
          <a:xfrm>
            <a:off x="0" y="953588"/>
            <a:ext cx="12192000" cy="5904411"/>
          </a:xfrm>
        </p:spPr>
        <p:txBody>
          <a:bodyPr>
            <a:normAutofit fontScale="25000" lnSpcReduction="20000"/>
          </a:bodyPr>
          <a:lstStyle/>
          <a:p>
            <a:r>
              <a:rPr lang="el-GR" sz="9600" dirty="0"/>
              <a:t>Η </a:t>
            </a:r>
            <a:r>
              <a:rPr lang="el-GR" sz="9600" b="1" dirty="0" err="1"/>
              <a:t>φλουτριμαζόλη</a:t>
            </a:r>
            <a:r>
              <a:rPr lang="el-GR" sz="9600" dirty="0"/>
              <a:t> (</a:t>
            </a:r>
            <a:r>
              <a:rPr lang="el-GR" sz="9600" dirty="0" err="1"/>
              <a:t>flutrimazole</a:t>
            </a:r>
            <a:r>
              <a:rPr lang="el-GR" sz="9600" dirty="0"/>
              <a:t>) είναι ένα τοπικό </a:t>
            </a:r>
            <a:r>
              <a:rPr lang="el-GR" sz="9600" dirty="0" err="1"/>
              <a:t>αντιμυκητιακό</a:t>
            </a:r>
            <a:r>
              <a:rPr lang="el-GR" sz="9600" dirty="0"/>
              <a:t> </a:t>
            </a:r>
            <a:r>
              <a:rPr lang="el-GR" sz="9600" dirty="0" err="1"/>
              <a:t>ιμιδαζολικού</a:t>
            </a:r>
            <a:r>
              <a:rPr lang="el-GR" sz="9600" dirty="0"/>
              <a:t> τύπου. Όπως και άλλα </a:t>
            </a:r>
            <a:r>
              <a:rPr lang="el-GR" sz="9600" dirty="0" err="1"/>
              <a:t>ιμιδαζολικά</a:t>
            </a:r>
            <a:r>
              <a:rPr lang="el-GR" sz="9600" dirty="0"/>
              <a:t> παράγωγα, η </a:t>
            </a:r>
            <a:r>
              <a:rPr lang="el-GR" sz="9600" dirty="0" err="1"/>
              <a:t>φλουτριμαζόλη</a:t>
            </a:r>
            <a:r>
              <a:rPr lang="el-GR" sz="9600" dirty="0"/>
              <a:t> </a:t>
            </a:r>
            <a:r>
              <a:rPr lang="el-GR" sz="9600" dirty="0" err="1"/>
              <a:t>δρά</a:t>
            </a:r>
            <a:r>
              <a:rPr lang="el-GR" sz="9600" dirty="0"/>
              <a:t> τροποποιώντας την κυτταρική μεμβράνη του μύκητα παρεμβαίνοντας στη σύνθεση της </a:t>
            </a:r>
            <a:r>
              <a:rPr lang="el-GR" sz="9600" dirty="0" err="1"/>
              <a:t>εργοστερόλης</a:t>
            </a:r>
            <a:r>
              <a:rPr lang="el-GR" sz="9600" dirty="0"/>
              <a:t> με παρεμπόδιση της δράσης του ενζύμου lanosterol-14α-demethylase</a:t>
            </a:r>
          </a:p>
          <a:p>
            <a:r>
              <a:rPr lang="el-GR" sz="9600" dirty="0"/>
              <a:t>Η </a:t>
            </a:r>
            <a:r>
              <a:rPr lang="el-GR" sz="9600" b="1" dirty="0" err="1"/>
              <a:t>μπιφοναζόλη</a:t>
            </a:r>
            <a:r>
              <a:rPr lang="el-GR" sz="9600" dirty="0"/>
              <a:t> είναι παράγωγο του </a:t>
            </a:r>
            <a:r>
              <a:rPr lang="el-GR" sz="9600" dirty="0" err="1"/>
              <a:t>ιμιδαζολίου</a:t>
            </a:r>
            <a:r>
              <a:rPr lang="el-GR" sz="9600" dirty="0"/>
              <a:t> και έχει ευρύ φάσμα </a:t>
            </a:r>
            <a:r>
              <a:rPr lang="el-GR" sz="9600" dirty="0" err="1"/>
              <a:t>αντιμυκητιασικής</a:t>
            </a:r>
            <a:r>
              <a:rPr lang="el-GR" sz="9600" dirty="0"/>
              <a:t> δράσης, που περιλαμβάνει τα </a:t>
            </a:r>
            <a:r>
              <a:rPr lang="el-GR" sz="9600" dirty="0" err="1"/>
              <a:t>δερματόφυτα</a:t>
            </a:r>
            <a:r>
              <a:rPr lang="el-GR" sz="9600" dirty="0"/>
              <a:t>, ζυμομύκητες, </a:t>
            </a:r>
            <a:r>
              <a:rPr lang="el-GR" sz="9600" dirty="0" err="1"/>
              <a:t>ευρωτομύκητες</a:t>
            </a:r>
            <a:r>
              <a:rPr lang="el-GR" sz="9600" dirty="0"/>
              <a:t> και άλλους μύκητες, όπως η </a:t>
            </a:r>
            <a:r>
              <a:rPr lang="el-GR" sz="9600" dirty="0" err="1"/>
              <a:t>Malassezia</a:t>
            </a:r>
            <a:r>
              <a:rPr lang="el-GR" sz="9600" dirty="0"/>
              <a:t> </a:t>
            </a:r>
            <a:r>
              <a:rPr lang="el-GR" sz="9600" dirty="0" err="1"/>
              <a:t>furfur</a:t>
            </a:r>
            <a:r>
              <a:rPr lang="el-GR" sz="9600" dirty="0"/>
              <a:t>. Είναι επίσης δραστικό έναντι του </a:t>
            </a:r>
            <a:r>
              <a:rPr lang="el-GR" sz="9600" dirty="0" err="1"/>
              <a:t>Corynebacterium</a:t>
            </a:r>
            <a:r>
              <a:rPr lang="el-GR" sz="9600" dirty="0"/>
              <a:t> </a:t>
            </a:r>
            <a:r>
              <a:rPr lang="el-GR" sz="9600" dirty="0" err="1"/>
              <a:t>minutissimum</a:t>
            </a:r>
            <a:br>
              <a:rPr lang="el-GR" sz="9600" dirty="0"/>
            </a:br>
            <a:endParaRPr lang="el-GR" sz="9600" dirty="0"/>
          </a:p>
          <a:p>
            <a:r>
              <a:rPr lang="el-GR" sz="9600" dirty="0"/>
              <a:t>Η </a:t>
            </a:r>
            <a:r>
              <a:rPr lang="el-GR" sz="9600" b="1" dirty="0" err="1"/>
              <a:t>κλοτριμαζόλη</a:t>
            </a:r>
            <a:r>
              <a:rPr lang="el-GR" sz="9600" dirty="0"/>
              <a:t> (</a:t>
            </a:r>
            <a:r>
              <a:rPr lang="el-GR" sz="9600" dirty="0" err="1"/>
              <a:t>clotrimazole</a:t>
            </a:r>
            <a:r>
              <a:rPr lang="el-GR" sz="9600" dirty="0"/>
              <a:t>) είναι παράγωγο του </a:t>
            </a:r>
            <a:r>
              <a:rPr lang="el-GR" sz="9600" dirty="0" err="1"/>
              <a:t>ιμιδαζολίου</a:t>
            </a:r>
            <a:r>
              <a:rPr lang="el-GR" sz="9600" dirty="0"/>
              <a:t> και έχει ευρύ φάσμα </a:t>
            </a:r>
            <a:r>
              <a:rPr lang="el-GR" sz="9600" dirty="0" err="1"/>
              <a:t>αντιμυκητιασικής</a:t>
            </a:r>
            <a:r>
              <a:rPr lang="el-GR" sz="9600" dirty="0"/>
              <a:t> δράσης. Η </a:t>
            </a:r>
            <a:r>
              <a:rPr lang="el-GR" sz="9600" dirty="0" err="1"/>
              <a:t>κλοτριμαζόλη</a:t>
            </a:r>
            <a:r>
              <a:rPr lang="el-GR" sz="9600" dirty="0"/>
              <a:t> έχει ένα ευρύ φάσμα </a:t>
            </a:r>
            <a:r>
              <a:rPr lang="el-GR" sz="9600" dirty="0" err="1"/>
              <a:t>αντιμυκητιασικής</a:t>
            </a:r>
            <a:r>
              <a:rPr lang="el-GR" sz="9600" dirty="0"/>
              <a:t> δράσης </a:t>
            </a:r>
            <a:r>
              <a:rPr lang="el-GR" sz="9600" dirty="0" err="1"/>
              <a:t>in</a:t>
            </a:r>
            <a:r>
              <a:rPr lang="el-GR" sz="9600" dirty="0"/>
              <a:t> </a:t>
            </a:r>
            <a:r>
              <a:rPr lang="el-GR" sz="9600" dirty="0" err="1"/>
              <a:t>vitro</a:t>
            </a:r>
            <a:r>
              <a:rPr lang="el-GR" sz="9600" dirty="0"/>
              <a:t> και </a:t>
            </a:r>
            <a:r>
              <a:rPr lang="el-GR" sz="9600" dirty="0" err="1"/>
              <a:t>in</a:t>
            </a:r>
            <a:r>
              <a:rPr lang="el-GR" sz="9600" dirty="0"/>
              <a:t> </a:t>
            </a:r>
            <a:r>
              <a:rPr lang="el-GR" sz="9600" dirty="0" err="1"/>
              <a:t>vivo</a:t>
            </a:r>
            <a:r>
              <a:rPr lang="el-GR" sz="9600" dirty="0"/>
              <a:t>, που περιλαμβάνει </a:t>
            </a:r>
            <a:r>
              <a:rPr lang="el-GR" sz="9600" dirty="0" err="1"/>
              <a:t>δερματόφυτα</a:t>
            </a:r>
            <a:r>
              <a:rPr lang="el-GR" sz="9600" dirty="0"/>
              <a:t>, ζυμομύκητες, </a:t>
            </a:r>
            <a:r>
              <a:rPr lang="el-GR" sz="9600" dirty="0" err="1"/>
              <a:t>ευρωμύκητες</a:t>
            </a:r>
            <a:r>
              <a:rPr lang="el-GR" sz="9600" dirty="0"/>
              <a:t> κλπ. Η </a:t>
            </a:r>
            <a:r>
              <a:rPr lang="el-GR" sz="9600" dirty="0" err="1"/>
              <a:t>κλοτριμαζόλη</a:t>
            </a:r>
            <a:r>
              <a:rPr lang="el-GR" sz="9600" dirty="0"/>
              <a:t> δρα αποτελεσματικά κατά των μυκήτων, με αναστολή της σύνθεσης της </a:t>
            </a:r>
            <a:r>
              <a:rPr lang="el-GR" sz="9600" dirty="0" err="1"/>
              <a:t>εργοστερόλης</a:t>
            </a:r>
            <a:r>
              <a:rPr lang="el-GR" sz="9600" dirty="0"/>
              <a:t>. Η αναστολή της σύνθεσης της </a:t>
            </a:r>
            <a:r>
              <a:rPr lang="el-GR" sz="9600" dirty="0" err="1"/>
              <a:t>εργοστερόλης</a:t>
            </a:r>
            <a:r>
              <a:rPr lang="el-GR" sz="9600" dirty="0"/>
              <a:t> οδηγεί στην δομική και λειτουργική βλάβη της κυτταρικής μεμβράνης των μυκήτων.</a:t>
            </a:r>
            <a:br>
              <a:rPr lang="el-GR" sz="9600" dirty="0"/>
            </a:br>
            <a:endParaRPr lang="el-GR" sz="9600" dirty="0"/>
          </a:p>
          <a:p>
            <a:r>
              <a:rPr lang="el-GR" sz="9600" dirty="0"/>
              <a:t>Η</a:t>
            </a:r>
            <a:r>
              <a:rPr lang="el-GR" sz="9600" b="1" dirty="0"/>
              <a:t> </a:t>
            </a:r>
            <a:r>
              <a:rPr lang="el-GR" sz="9600" b="1" dirty="0" err="1"/>
              <a:t>εκοναζόλη</a:t>
            </a:r>
            <a:r>
              <a:rPr lang="el-GR" sz="9600" b="1" dirty="0"/>
              <a:t> </a:t>
            </a:r>
            <a:r>
              <a:rPr lang="el-GR" sz="9600" dirty="0"/>
              <a:t>(</a:t>
            </a:r>
            <a:r>
              <a:rPr lang="el-GR" sz="9600" dirty="0" err="1"/>
              <a:t>econazole</a:t>
            </a:r>
            <a:r>
              <a:rPr lang="el-GR" sz="9600" dirty="0"/>
              <a:t>) είναι ένα </a:t>
            </a:r>
            <a:r>
              <a:rPr lang="el-GR" sz="9600" dirty="0" err="1"/>
              <a:t>αντιμυκητιασικό</a:t>
            </a:r>
            <a:r>
              <a:rPr lang="el-GR" sz="9600" dirty="0"/>
              <a:t> φάρμακο που αλληλεπιδρά με την 14-α </a:t>
            </a:r>
            <a:r>
              <a:rPr lang="el-GR" sz="9600" dirty="0" err="1"/>
              <a:t>διμεθυλάση</a:t>
            </a:r>
            <a:r>
              <a:rPr lang="el-GR" sz="9600" dirty="0"/>
              <a:t>, ένα ένζυμο του κυτοχρώματος P-450 που είναι απαραίτητο για τη μετατροπή της </a:t>
            </a:r>
            <a:r>
              <a:rPr lang="el-GR" sz="9600" dirty="0" err="1"/>
              <a:t>λανοστερόλης</a:t>
            </a:r>
            <a:r>
              <a:rPr lang="el-GR" sz="9600" dirty="0"/>
              <a:t> σε </a:t>
            </a:r>
            <a:r>
              <a:rPr lang="el-GR" sz="9600" dirty="0" err="1"/>
              <a:t>εργοστερόλη</a:t>
            </a:r>
            <a:r>
              <a:rPr lang="el-GR" sz="9600" dirty="0"/>
              <a:t>. Η </a:t>
            </a:r>
            <a:r>
              <a:rPr lang="el-GR" sz="9600" dirty="0" err="1"/>
              <a:t>εργοστερόλη</a:t>
            </a:r>
            <a:r>
              <a:rPr lang="el-GR" sz="9600" dirty="0"/>
              <a:t> αποτελεί την βασική συνιστώσα της κυτταρικής μεμβράνης των μυκήτων</a:t>
            </a:r>
            <a:br>
              <a:rPr lang="el-GR" sz="6000" dirty="0"/>
            </a:br>
            <a:endParaRPr lang="el-GR" dirty="0"/>
          </a:p>
          <a:p>
            <a:endParaRPr lang="el-GR" dirty="0"/>
          </a:p>
          <a:p>
            <a:endParaRPr lang="el-GR" dirty="0"/>
          </a:p>
          <a:p>
            <a:endParaRPr lang="el-GR" dirty="0"/>
          </a:p>
          <a:p>
            <a:pPr>
              <a:buNone/>
            </a:pPr>
            <a:br>
              <a:rPr lang="el-GR" dirty="0"/>
            </a:br>
            <a:endParaRPr lang="el-GR" dirty="0"/>
          </a:p>
          <a:p>
            <a:endParaRPr lang="en-US"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5126"/>
            <a:ext cx="12192000" cy="692965"/>
          </a:xfrm>
        </p:spPr>
        <p:txBody>
          <a:bodyPr>
            <a:normAutofit fontScale="90000"/>
          </a:bodyPr>
          <a:lstStyle/>
          <a:p>
            <a:pPr algn="ctr"/>
            <a:r>
              <a:rPr lang="el-GR" b="1" dirty="0"/>
              <a:t>ΤΟΠΙΚΑ ΑΝΤΙΜΥΚΗΤΙΑΣΙΚΑ ΦΑΡΜΑΚΑ</a:t>
            </a:r>
            <a:endParaRPr lang="en-US" b="1" dirty="0"/>
          </a:p>
        </p:txBody>
      </p:sp>
      <p:sp>
        <p:nvSpPr>
          <p:cNvPr id="3" name="2 - Θέση περιεχομένου"/>
          <p:cNvSpPr>
            <a:spLocks noGrp="1"/>
          </p:cNvSpPr>
          <p:nvPr>
            <p:ph idx="1"/>
          </p:nvPr>
        </p:nvSpPr>
        <p:spPr>
          <a:xfrm>
            <a:off x="0" y="875210"/>
            <a:ext cx="12192000" cy="5982789"/>
          </a:xfrm>
        </p:spPr>
        <p:txBody>
          <a:bodyPr>
            <a:normAutofit/>
          </a:bodyPr>
          <a:lstStyle/>
          <a:p>
            <a:endParaRPr lang="el-GR" dirty="0"/>
          </a:p>
          <a:p>
            <a:r>
              <a:rPr lang="el-GR" dirty="0"/>
              <a:t>Η</a:t>
            </a:r>
            <a:r>
              <a:rPr lang="el-GR" b="1" dirty="0"/>
              <a:t> </a:t>
            </a:r>
            <a:r>
              <a:rPr lang="el-GR" b="1" dirty="0" err="1"/>
              <a:t>ισοκοναζόλη</a:t>
            </a:r>
            <a:r>
              <a:rPr lang="el-GR" b="1" dirty="0"/>
              <a:t> </a:t>
            </a:r>
            <a:r>
              <a:rPr lang="el-GR" dirty="0"/>
              <a:t>(</a:t>
            </a:r>
            <a:r>
              <a:rPr lang="el-GR" dirty="0" err="1"/>
              <a:t>isoconazole</a:t>
            </a:r>
            <a:r>
              <a:rPr lang="el-GR" dirty="0"/>
              <a:t>) ανήκει στις </a:t>
            </a:r>
            <a:r>
              <a:rPr lang="el-GR" dirty="0" err="1"/>
              <a:t>αντιμυκητιασικές</a:t>
            </a:r>
            <a:r>
              <a:rPr lang="el-GR" dirty="0"/>
              <a:t> </a:t>
            </a:r>
            <a:r>
              <a:rPr lang="el-GR" dirty="0" err="1"/>
              <a:t>αζόλες</a:t>
            </a:r>
            <a:r>
              <a:rPr lang="el-GR" dirty="0"/>
              <a:t> και δρα κυρίως εναντίον των </a:t>
            </a:r>
            <a:r>
              <a:rPr lang="el-GR" dirty="0" err="1"/>
              <a:t>δερματοφύτων</a:t>
            </a:r>
            <a:r>
              <a:rPr lang="el-GR" dirty="0"/>
              <a:t>, των βλαστομυκήτων, μυκήτων που μοιάζουν με βλαστομύκητες, καθώς και εναντίον </a:t>
            </a:r>
            <a:r>
              <a:rPr lang="el-GR" dirty="0" err="1"/>
              <a:t>ευρωτομυκήτων</a:t>
            </a:r>
            <a:r>
              <a:rPr lang="el-GR" dirty="0"/>
              <a:t>.</a:t>
            </a:r>
          </a:p>
          <a:p>
            <a:r>
              <a:rPr lang="el-GR" dirty="0"/>
              <a:t>Η </a:t>
            </a:r>
            <a:r>
              <a:rPr lang="el-GR" b="1" dirty="0" err="1"/>
              <a:t>μικοναζόλη</a:t>
            </a:r>
            <a:r>
              <a:rPr lang="el-GR" dirty="0"/>
              <a:t> (</a:t>
            </a:r>
            <a:r>
              <a:rPr lang="el-GR" dirty="0" err="1"/>
              <a:t>miconazole</a:t>
            </a:r>
            <a:r>
              <a:rPr lang="el-GR" dirty="0"/>
              <a:t>) είναι μια </a:t>
            </a:r>
            <a:r>
              <a:rPr lang="el-GR" dirty="0" err="1"/>
              <a:t>αντιμυκητιασική</a:t>
            </a:r>
            <a:r>
              <a:rPr lang="el-GR" dirty="0"/>
              <a:t> </a:t>
            </a:r>
            <a:r>
              <a:rPr lang="el-GR" dirty="0" err="1"/>
              <a:t>ιμιδαζόλη</a:t>
            </a:r>
            <a:r>
              <a:rPr lang="el-GR" dirty="0"/>
              <a:t> και αλληλεπιδρά με την 14-α </a:t>
            </a:r>
            <a:r>
              <a:rPr lang="el-GR" dirty="0" err="1"/>
              <a:t>δεμεθυλάση</a:t>
            </a:r>
            <a:r>
              <a:rPr lang="el-GR" dirty="0"/>
              <a:t> του κυτοχρώματος P-450, ένα ένζυμο απαραίτητο για τη μετατροπή της </a:t>
            </a:r>
            <a:r>
              <a:rPr lang="el-GR" dirty="0" err="1"/>
              <a:t>λανοστερόλης</a:t>
            </a:r>
            <a:r>
              <a:rPr lang="el-GR" dirty="0"/>
              <a:t> σε </a:t>
            </a:r>
            <a:r>
              <a:rPr lang="el-GR" dirty="0" err="1"/>
              <a:t>εργοστερόλη</a:t>
            </a:r>
            <a:r>
              <a:rPr lang="el-GR" dirty="0"/>
              <a:t>. Η </a:t>
            </a:r>
            <a:r>
              <a:rPr lang="el-GR" dirty="0" err="1"/>
              <a:t>εργοστερόλη</a:t>
            </a:r>
            <a:r>
              <a:rPr lang="el-GR" dirty="0"/>
              <a:t> αποτελεί βασικό συστατικό της κυτταρικής μεμβράνης των μυκήτων, οπότε η αναστολή σύνθεσής της, έχει ως αποτέλεσμα την αύξηση της διαπερατότητας της κυτταρικής μεμβράνης των μυκήτων και κατά συνέπεια την έξοδο </a:t>
            </a:r>
            <a:r>
              <a:rPr lang="el-GR" dirty="0" err="1"/>
              <a:t>κυτταροπλασματικού</a:t>
            </a:r>
            <a:r>
              <a:rPr lang="el-GR" dirty="0"/>
              <a:t> περιεχομένου.</a:t>
            </a:r>
          </a:p>
          <a:p>
            <a:pPr>
              <a:buNone/>
            </a:pPr>
            <a:br>
              <a:rPr lang="el-GR" dirty="0"/>
            </a:br>
            <a:endParaRPr 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849721"/>
          </a:xfrm>
        </p:spPr>
        <p:txBody>
          <a:bodyPr/>
          <a:lstStyle/>
          <a:p>
            <a:pPr algn="ctr"/>
            <a:r>
              <a:rPr lang="el-GR" b="1" dirty="0"/>
              <a:t>ΤΟΠΙΚΑ ΑΝΤΙΜΥΚΗΤΙΑΣΙΚΑ ΦΑΡΜΑΚΑ</a:t>
            </a:r>
            <a:endParaRPr lang="en-US" b="1" dirty="0"/>
          </a:p>
        </p:txBody>
      </p:sp>
      <p:sp>
        <p:nvSpPr>
          <p:cNvPr id="3" name="2 - Θέση περιεχομένου"/>
          <p:cNvSpPr>
            <a:spLocks noGrp="1"/>
          </p:cNvSpPr>
          <p:nvPr>
            <p:ph idx="1"/>
          </p:nvPr>
        </p:nvSpPr>
        <p:spPr>
          <a:xfrm>
            <a:off x="0" y="966650"/>
            <a:ext cx="12192000" cy="5891349"/>
          </a:xfrm>
        </p:spPr>
        <p:txBody>
          <a:bodyPr>
            <a:normAutofit/>
          </a:bodyPr>
          <a:lstStyle/>
          <a:p>
            <a:r>
              <a:rPr lang="el-GR" dirty="0"/>
              <a:t>Η</a:t>
            </a:r>
            <a:r>
              <a:rPr lang="el-GR" b="1" dirty="0"/>
              <a:t> </a:t>
            </a:r>
            <a:r>
              <a:rPr lang="el-GR" b="1" dirty="0" err="1"/>
              <a:t>φλουκοναζόλη</a:t>
            </a:r>
            <a:r>
              <a:rPr lang="el-GR" b="1" dirty="0"/>
              <a:t> </a:t>
            </a:r>
            <a:r>
              <a:rPr lang="el-GR" dirty="0"/>
              <a:t>(</a:t>
            </a:r>
            <a:r>
              <a:rPr lang="el-GR" dirty="0" err="1"/>
              <a:t>fluconazole</a:t>
            </a:r>
            <a:r>
              <a:rPr lang="el-GR" dirty="0"/>
              <a:t>) ανήκει στην ομάδα των </a:t>
            </a:r>
            <a:r>
              <a:rPr lang="el-GR" dirty="0" err="1"/>
              <a:t>τριαζολούχων</a:t>
            </a:r>
            <a:r>
              <a:rPr lang="el-GR" dirty="0"/>
              <a:t> </a:t>
            </a:r>
            <a:r>
              <a:rPr lang="el-GR" dirty="0" err="1"/>
              <a:t>αντιμυκητιασικών</a:t>
            </a:r>
            <a:r>
              <a:rPr lang="el-GR" dirty="0"/>
              <a:t> παραγόντων και είναι ένας ισχυρός και ειδικός αναστολέας της σύνθεσης </a:t>
            </a:r>
            <a:r>
              <a:rPr lang="el-GR" dirty="0" err="1"/>
              <a:t>στερολών</a:t>
            </a:r>
            <a:r>
              <a:rPr lang="el-GR" dirty="0"/>
              <a:t> από τους μύκητες.</a:t>
            </a:r>
          </a:p>
          <a:p>
            <a:r>
              <a:rPr lang="el-GR" dirty="0"/>
              <a:t>Η </a:t>
            </a:r>
            <a:r>
              <a:rPr lang="el-GR" b="1" dirty="0" err="1"/>
              <a:t>φλουκυτοσίνη</a:t>
            </a:r>
            <a:r>
              <a:rPr lang="el-GR" dirty="0"/>
              <a:t> (</a:t>
            </a:r>
            <a:r>
              <a:rPr lang="el-GR" dirty="0" err="1"/>
              <a:t>flucytosine</a:t>
            </a:r>
            <a:r>
              <a:rPr lang="el-GR" dirty="0"/>
              <a:t>) είναι ένας </a:t>
            </a:r>
            <a:r>
              <a:rPr lang="el-GR" dirty="0" err="1"/>
              <a:t>αντιμεταβολίτης</a:t>
            </a:r>
            <a:r>
              <a:rPr lang="el-GR" dirty="0"/>
              <a:t> εναντίον των μυκήτων που πιθανώς δρα άμεσα μέσω ανταγωνιστικής αναστολής πρόσληψης της </a:t>
            </a:r>
            <a:r>
              <a:rPr lang="el-GR" dirty="0" err="1"/>
              <a:t>πουρίνης</a:t>
            </a:r>
            <a:r>
              <a:rPr lang="el-GR" dirty="0"/>
              <a:t> και </a:t>
            </a:r>
            <a:r>
              <a:rPr lang="el-GR" dirty="0" err="1"/>
              <a:t>πυριμιδίνης</a:t>
            </a:r>
            <a:r>
              <a:rPr lang="el-GR" dirty="0"/>
              <a:t> και έμμεσα </a:t>
            </a:r>
            <a:r>
              <a:rPr lang="el-GR" dirty="0" err="1"/>
              <a:t>μεταβολιζόμενη</a:t>
            </a:r>
            <a:r>
              <a:rPr lang="el-GR" dirty="0"/>
              <a:t> σε 5-φθοριοουρακίλη αναστέλλει την σύνθεση του DNA και του RNA. Επίσης η </a:t>
            </a:r>
            <a:r>
              <a:rPr lang="el-GR" dirty="0" err="1"/>
              <a:t>φλουκυτοσίνη</a:t>
            </a:r>
            <a:r>
              <a:rPr lang="el-GR" dirty="0"/>
              <a:t> φαίνεται να είναι ένας αναστολέας της </a:t>
            </a:r>
            <a:r>
              <a:rPr lang="el-GR" dirty="0" err="1"/>
              <a:t>θυμιδυλικής</a:t>
            </a:r>
            <a:r>
              <a:rPr lang="el-GR" dirty="0"/>
              <a:t> </a:t>
            </a:r>
            <a:r>
              <a:rPr lang="el-GR" dirty="0" err="1"/>
              <a:t>συνθετάσης</a:t>
            </a:r>
            <a:r>
              <a:rPr lang="el-GR" dirty="0"/>
              <a:t> των μυκήτων.</a:t>
            </a:r>
          </a:p>
          <a:p>
            <a:r>
              <a:rPr lang="el-GR" dirty="0"/>
              <a:t>Η </a:t>
            </a:r>
            <a:r>
              <a:rPr lang="el-GR" b="1" dirty="0" err="1"/>
              <a:t>φεντικοναζόλη</a:t>
            </a:r>
            <a:r>
              <a:rPr lang="el-GR" dirty="0"/>
              <a:t> (</a:t>
            </a:r>
            <a:r>
              <a:rPr lang="el-GR" dirty="0" err="1"/>
              <a:t>fenticonazole</a:t>
            </a:r>
            <a:r>
              <a:rPr lang="el-GR" dirty="0"/>
              <a:t>) είναι ένας ευρέως φάσματος </a:t>
            </a:r>
            <a:r>
              <a:rPr lang="el-GR" dirty="0" err="1"/>
              <a:t>αντιμυκητιασικός</a:t>
            </a:r>
            <a:r>
              <a:rPr lang="el-GR" dirty="0"/>
              <a:t> παράγοντας που ανήκει στα </a:t>
            </a:r>
            <a:r>
              <a:rPr lang="el-GR" dirty="0" err="1"/>
              <a:t>ιμιδαζόλια</a:t>
            </a:r>
            <a:r>
              <a:rPr lang="el-GR" dirty="0"/>
              <a:t>. </a:t>
            </a:r>
            <a:r>
              <a:rPr lang="el-GR" dirty="0" err="1"/>
              <a:t>Eίναι</a:t>
            </a:r>
            <a:r>
              <a:rPr lang="el-GR" dirty="0"/>
              <a:t> δραστική έναντι </a:t>
            </a:r>
            <a:r>
              <a:rPr lang="el-GR" dirty="0" err="1"/>
              <a:t>δερματοφύτων</a:t>
            </a:r>
            <a:r>
              <a:rPr lang="el-GR" dirty="0"/>
              <a:t>, </a:t>
            </a:r>
            <a:r>
              <a:rPr lang="el-GR" dirty="0" err="1"/>
              <a:t>ευρωτομυκήτων</a:t>
            </a:r>
            <a:r>
              <a:rPr lang="el-GR" dirty="0"/>
              <a:t>, </a:t>
            </a:r>
            <a:r>
              <a:rPr lang="el-GR" dirty="0" err="1"/>
              <a:t>διμόρφων</a:t>
            </a:r>
            <a:r>
              <a:rPr lang="el-GR" dirty="0"/>
              <a:t> μυκήτων, κλπ. καθώς και έναντι μερικών θετικών κατά </a:t>
            </a:r>
            <a:r>
              <a:rPr lang="el-GR" dirty="0" err="1"/>
              <a:t>Gram</a:t>
            </a:r>
            <a:r>
              <a:rPr lang="el-GR" dirty="0"/>
              <a:t> βακτηριδίων.</a:t>
            </a:r>
          </a:p>
          <a:p>
            <a:pPr>
              <a:buNone/>
            </a:pPr>
            <a:br>
              <a:rPr lang="el-GR" dirty="0"/>
            </a:br>
            <a:endParaRPr lang="el-GR" dirty="0"/>
          </a:p>
          <a:p>
            <a:pPr>
              <a:buNone/>
            </a:pPr>
            <a:endParaRPr lang="en-US"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a:t>ΠΑΡΑΣΙΤΟΚΤΟΝΑ</a:t>
            </a:r>
            <a:endParaRPr lang="en-US" b="1" dirty="0"/>
          </a:p>
        </p:txBody>
      </p:sp>
      <p:sp>
        <p:nvSpPr>
          <p:cNvPr id="3" name="2 - Θέση περιεχομένου"/>
          <p:cNvSpPr>
            <a:spLocks noGrp="1"/>
          </p:cNvSpPr>
          <p:nvPr>
            <p:ph idx="1"/>
          </p:nvPr>
        </p:nvSpPr>
        <p:spPr/>
        <p:txBody>
          <a:bodyPr/>
          <a:lstStyle/>
          <a:p>
            <a:pPr>
              <a:buNone/>
            </a:pPr>
            <a:r>
              <a:rPr lang="el-GR" dirty="0"/>
              <a:t>γ-</a:t>
            </a:r>
            <a:r>
              <a:rPr lang="el-GR" dirty="0" err="1"/>
              <a:t>εξαχλωροκυκλοεξάνιο,</a:t>
            </a:r>
            <a:r>
              <a:rPr lang="el-GR" dirty="0"/>
              <a:t> </a:t>
            </a:r>
            <a:r>
              <a:rPr lang="el-GR" dirty="0" err="1"/>
              <a:t>κροταμιτόνη</a:t>
            </a:r>
            <a:r>
              <a:rPr lang="el-GR" dirty="0"/>
              <a:t>, </a:t>
            </a:r>
            <a:r>
              <a:rPr lang="el-GR" dirty="0" err="1"/>
              <a:t>πυρεθρίνες</a:t>
            </a:r>
            <a:r>
              <a:rPr lang="el-GR" dirty="0"/>
              <a:t>, </a:t>
            </a:r>
            <a:r>
              <a:rPr lang="el-GR" dirty="0" err="1"/>
              <a:t>περμεθρίνη</a:t>
            </a:r>
            <a:endParaRPr lang="el-GR" dirty="0"/>
          </a:p>
          <a:p>
            <a:pPr>
              <a:buNone/>
            </a:pPr>
            <a:r>
              <a:rPr lang="el-GR" dirty="0" err="1"/>
              <a:t>Ιβερμεκτίνη</a:t>
            </a:r>
            <a:r>
              <a:rPr lang="el-GR" dirty="0"/>
              <a:t> (από του στόματος)</a:t>
            </a:r>
          </a:p>
          <a:p>
            <a:pPr>
              <a:buNone/>
            </a:pPr>
            <a:r>
              <a:rPr lang="el-GR" dirty="0"/>
              <a:t>Σιλικόνη</a:t>
            </a:r>
          </a:p>
          <a:p>
            <a:pPr>
              <a:buNone/>
            </a:pPr>
            <a:endParaRPr lang="en-US"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lstStyle/>
          <a:p>
            <a:pPr>
              <a:buNone/>
            </a:pPr>
            <a:r>
              <a:rPr lang="el-GR" b="1" dirty="0"/>
              <a:t>ΜΗ ΣΤΕΡΟΕΙΔΗ ΑΝΤΙΦΛΕΓΜΟΝΩΔΗ</a:t>
            </a:r>
          </a:p>
          <a:p>
            <a:pPr>
              <a:buNone/>
            </a:pPr>
            <a:r>
              <a:rPr lang="el-GR" sz="2000" b="1" dirty="0"/>
              <a:t>Αναστολείς </a:t>
            </a:r>
            <a:r>
              <a:rPr lang="el-GR" sz="2000" b="1" dirty="0" err="1"/>
              <a:t>Κυκλοοξυγενάσης</a:t>
            </a:r>
            <a:r>
              <a:rPr lang="el-GR" sz="2000" b="1" dirty="0"/>
              <a:t> (</a:t>
            </a:r>
            <a:r>
              <a:rPr lang="el-GR" sz="2000" b="1" dirty="0" err="1"/>
              <a:t>Ακέτυλοσαλικυλικό</a:t>
            </a:r>
            <a:r>
              <a:rPr lang="el-GR" sz="2000" b="1" dirty="0"/>
              <a:t> οξύ, </a:t>
            </a:r>
            <a:r>
              <a:rPr lang="el-GR" sz="2000" b="1" dirty="0" err="1"/>
              <a:t>ινδομεθακίνη</a:t>
            </a:r>
            <a:r>
              <a:rPr lang="el-GR" sz="2000" b="1" dirty="0"/>
              <a:t>….), </a:t>
            </a:r>
            <a:r>
              <a:rPr lang="el-GR" sz="2000" b="1" dirty="0" err="1"/>
              <a:t>Προσταγλανδίνες</a:t>
            </a:r>
            <a:endParaRPr lang="el-GR" sz="2000" b="1" dirty="0"/>
          </a:p>
          <a:p>
            <a:pPr>
              <a:buNone/>
            </a:pPr>
            <a:r>
              <a:rPr lang="el-GR" sz="2000" b="1" dirty="0"/>
              <a:t>Κνησμός</a:t>
            </a:r>
          </a:p>
          <a:p>
            <a:pPr>
              <a:buNone/>
            </a:pPr>
            <a:r>
              <a:rPr lang="el-GR" sz="2000" b="1" dirty="0"/>
              <a:t>Αναστολείς </a:t>
            </a:r>
            <a:r>
              <a:rPr lang="el-GR" sz="2000" b="1" dirty="0" err="1"/>
              <a:t>Λιποξυγενάσης</a:t>
            </a:r>
            <a:r>
              <a:rPr lang="el-GR" sz="2000" b="1" dirty="0"/>
              <a:t> (</a:t>
            </a:r>
            <a:r>
              <a:rPr lang="el-GR" sz="2000" b="1" dirty="0" err="1"/>
              <a:t>λευκοτριένια</a:t>
            </a:r>
            <a:r>
              <a:rPr lang="el-GR" sz="2000" b="1" dirty="0"/>
              <a:t>)</a:t>
            </a:r>
            <a:endParaRPr lang="en-US" sz="2000" b="1" dirty="0"/>
          </a:p>
          <a:p>
            <a:pPr>
              <a:buNone/>
            </a:pPr>
            <a:r>
              <a:rPr lang="en-US" sz="2000" b="1" dirty="0" err="1"/>
              <a:t>Benoxaprofen</a:t>
            </a:r>
            <a:r>
              <a:rPr lang="en-US" sz="2000" b="1" dirty="0"/>
              <a:t>, </a:t>
            </a:r>
            <a:r>
              <a:rPr lang="en-US" sz="2000" b="1" dirty="0" err="1"/>
              <a:t>Lonapalene</a:t>
            </a:r>
            <a:endParaRPr lang="en-US" sz="2000" b="1" dirty="0"/>
          </a:p>
          <a:p>
            <a:pPr>
              <a:buNone/>
            </a:pPr>
            <a:endParaRPr lang="en-US" sz="2000" b="1" dirty="0"/>
          </a:p>
          <a:p>
            <a:pPr>
              <a:buNone/>
            </a:pPr>
            <a:r>
              <a:rPr lang="el-GR" sz="2000" b="1" dirty="0"/>
              <a:t>Δικλοφενάκη</a:t>
            </a:r>
            <a:endParaRPr lang="en-US" sz="2000" b="1" dirty="0"/>
          </a:p>
          <a:p>
            <a:pPr>
              <a:buNone/>
            </a:pPr>
            <a:endParaRPr lang="en-US" sz="2000" b="1" dirty="0"/>
          </a:p>
          <a:p>
            <a:pPr>
              <a:buNone/>
            </a:pPr>
            <a:r>
              <a:rPr lang="en-US" b="1" dirty="0"/>
              <a:t>ANA</a:t>
            </a:r>
            <a:r>
              <a:rPr lang="el-GR" b="1" dirty="0"/>
              <a:t>ΣΤΟΛΕΙΣ ΚΑΛΣΙΝΕΥΡΙΝΗΣ</a:t>
            </a:r>
          </a:p>
          <a:p>
            <a:pPr>
              <a:buNone/>
            </a:pPr>
            <a:r>
              <a:rPr lang="el-GR" sz="2000" b="1" dirty="0"/>
              <a:t>Ανοσοτροποιητικά φάρμακα τα οποία επηρεάζουν τα </a:t>
            </a:r>
            <a:r>
              <a:rPr lang="en-US" sz="2000" b="1" dirty="0"/>
              <a:t>Th </a:t>
            </a:r>
            <a:r>
              <a:rPr lang="el-GR" sz="2000" b="1"/>
              <a:t>λεμφοκύτταρα και την παραγωγή κυτταροκινών</a:t>
            </a:r>
            <a:endParaRPr lang="el-GR" sz="2000" b="1" dirty="0"/>
          </a:p>
          <a:p>
            <a:pPr>
              <a:buNone/>
            </a:pPr>
            <a:r>
              <a:rPr lang="el-GR" sz="2000" b="1" dirty="0" err="1"/>
              <a:t>Πιμεκρόλιμους</a:t>
            </a:r>
            <a:r>
              <a:rPr lang="el-GR" sz="2000" b="1" dirty="0"/>
              <a:t>, </a:t>
            </a:r>
            <a:r>
              <a:rPr lang="el-GR" sz="2000" b="1" dirty="0" err="1"/>
              <a:t>Τακρόλιμους</a:t>
            </a:r>
            <a:endParaRPr lang="el-GR" sz="2000" b="1" dirty="0"/>
          </a:p>
          <a:p>
            <a:pPr>
              <a:buNone/>
            </a:pPr>
            <a:endParaRPr lang="el-GR" sz="2000" b="1" dirty="0"/>
          </a:p>
        </p:txBody>
      </p:sp>
    </p:spTree>
    <p:extLst>
      <p:ext uri="{BB962C8B-B14F-4D97-AF65-F5344CB8AC3E}">
        <p14:creationId xmlns:p14="http://schemas.microsoft.com/office/powerpoint/2010/main" val="255760494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7137-8580-8875-B7D0-3D3E122469AA}"/>
              </a:ext>
            </a:extLst>
          </p:cNvPr>
          <p:cNvSpPr>
            <a:spLocks noGrp="1"/>
          </p:cNvSpPr>
          <p:nvPr>
            <p:ph type="title"/>
          </p:nvPr>
        </p:nvSpPr>
        <p:spPr>
          <a:xfrm>
            <a:off x="838200" y="1"/>
            <a:ext cx="10515600" cy="554636"/>
          </a:xfrm>
        </p:spPr>
        <p:txBody>
          <a:bodyPr>
            <a:normAutofit fontScale="90000"/>
          </a:bodyPr>
          <a:lstStyle/>
          <a:p>
            <a:pPr algn="ctr"/>
            <a:r>
              <a:rPr lang="el-GR" b="1" dirty="0"/>
              <a:t>ΑΝΑΣΤΟΛΕΙΣ ΚΑΛΣΙΝΕΥΡΙΝΗΣ</a:t>
            </a:r>
            <a:endParaRPr lang="en-US" b="1" dirty="0"/>
          </a:p>
        </p:txBody>
      </p:sp>
      <p:sp>
        <p:nvSpPr>
          <p:cNvPr id="3" name="Content Placeholder 2">
            <a:extLst>
              <a:ext uri="{FF2B5EF4-FFF2-40B4-BE49-F238E27FC236}">
                <a16:creationId xmlns:a16="http://schemas.microsoft.com/office/drawing/2014/main" id="{C1D3A673-D236-D29E-A430-A5E001B0B720}"/>
              </a:ext>
            </a:extLst>
          </p:cNvPr>
          <p:cNvSpPr>
            <a:spLocks noGrp="1"/>
          </p:cNvSpPr>
          <p:nvPr>
            <p:ph idx="1"/>
          </p:nvPr>
        </p:nvSpPr>
        <p:spPr>
          <a:xfrm>
            <a:off x="0" y="359764"/>
            <a:ext cx="12192000" cy="6610662"/>
          </a:xfrm>
        </p:spPr>
        <p:txBody>
          <a:bodyPr/>
          <a:lstStyle/>
          <a:p>
            <a:pPr marL="0" indent="0">
              <a:buNone/>
            </a:pPr>
            <a:r>
              <a:rPr lang="el-GR" b="1" dirty="0"/>
              <a:t>Πιμεκρόλιμους</a:t>
            </a:r>
            <a:r>
              <a:rPr lang="el-GR" dirty="0"/>
              <a:t> </a:t>
            </a:r>
            <a:r>
              <a:rPr lang="en-US" dirty="0"/>
              <a:t>(</a:t>
            </a:r>
            <a:r>
              <a:rPr lang="en-US" dirty="0" err="1"/>
              <a:t>Elidel</a:t>
            </a:r>
            <a:r>
              <a:rPr lang="el-GR" dirty="0"/>
              <a:t>, κρέμα</a:t>
            </a:r>
            <a:r>
              <a:rPr lang="en-US" dirty="0"/>
              <a:t>)</a:t>
            </a:r>
            <a:endParaRPr lang="el-GR" dirty="0"/>
          </a:p>
          <a:p>
            <a:pPr marL="0" indent="0">
              <a:buNone/>
            </a:pPr>
            <a:r>
              <a:rPr lang="el-GR" dirty="0"/>
              <a:t>Ανοσορυθμιστικό – ανοσοκατασταλτικό</a:t>
            </a:r>
          </a:p>
          <a:p>
            <a:pPr marL="0" indent="0">
              <a:buNone/>
            </a:pPr>
            <a:r>
              <a:rPr lang="el-GR" dirty="0"/>
              <a:t>Αναστέλλει την ενεργοποίηση των Τ-κυττάρων και των Μαστοκυττάρων αναστέλλοντας κατά συνέπεια την παραγωγή κυτταροκινών </a:t>
            </a:r>
          </a:p>
          <a:p>
            <a:pPr marL="0" indent="0">
              <a:buNone/>
            </a:pPr>
            <a:r>
              <a:rPr lang="el-GR" dirty="0"/>
              <a:t>Ατοπική Δερματίτιδα</a:t>
            </a:r>
            <a:r>
              <a:rPr lang="en-US" dirty="0"/>
              <a:t>, </a:t>
            </a:r>
            <a:r>
              <a:rPr lang="el-GR" dirty="0"/>
              <a:t>Σμηγματορροϊκή Δερματίτιδα, Λεύκη, Ψωρίαση</a:t>
            </a:r>
          </a:p>
          <a:p>
            <a:pPr marL="0" indent="0">
              <a:buNone/>
            </a:pPr>
            <a:r>
              <a:rPr lang="el-GR" dirty="0"/>
              <a:t>Λέμφωμα – καρκίνος του δέρματος ;</a:t>
            </a:r>
          </a:p>
          <a:p>
            <a:pPr marL="0" indent="0">
              <a:buNone/>
            </a:pPr>
            <a:r>
              <a:rPr lang="el-GR" dirty="0"/>
              <a:t>Χρόνος χρήσεως;</a:t>
            </a:r>
          </a:p>
          <a:p>
            <a:pPr marL="0" indent="0">
              <a:buNone/>
            </a:pPr>
            <a:r>
              <a:rPr lang="el-GR" b="1" dirty="0"/>
              <a:t>Τακρόλιμους </a:t>
            </a:r>
            <a:r>
              <a:rPr lang="el-GR" dirty="0"/>
              <a:t>(</a:t>
            </a:r>
            <a:r>
              <a:rPr lang="en-US" dirty="0" err="1"/>
              <a:t>Prograf</a:t>
            </a:r>
            <a:r>
              <a:rPr lang="el-GR" dirty="0"/>
              <a:t>- αλοιφή</a:t>
            </a:r>
            <a:r>
              <a:rPr lang="en-US" dirty="0"/>
              <a:t>)</a:t>
            </a:r>
            <a:r>
              <a:rPr lang="el-GR" dirty="0"/>
              <a:t> </a:t>
            </a:r>
            <a:endParaRPr lang="en-US" dirty="0"/>
          </a:p>
          <a:p>
            <a:pPr marL="0" indent="0">
              <a:buNone/>
            </a:pPr>
            <a:r>
              <a:rPr lang="el-GR" dirty="0"/>
              <a:t>Ανοσοκατασταλτικό. Ατοπική δερματίτιδα, λεύκη, ψωρίαση</a:t>
            </a:r>
          </a:p>
          <a:p>
            <a:pPr marL="0" indent="0">
              <a:buNone/>
            </a:pPr>
            <a:r>
              <a:rPr lang="el-GR" dirty="0"/>
              <a:t>Θεωρείται ισοδύναμο με ένα μέσης ισχύος κορτικοστεορειδές.</a:t>
            </a:r>
          </a:p>
          <a:p>
            <a:pPr marL="0" indent="0">
              <a:buNone/>
            </a:pPr>
            <a:r>
              <a:rPr lang="el-GR" dirty="0"/>
              <a:t>Μπορεί να εφαρμοστεί στο πρόσωπο και στις βλεφαρίδες</a:t>
            </a:r>
          </a:p>
          <a:p>
            <a:pPr marL="0" indent="0">
              <a:buNone/>
            </a:pPr>
            <a:r>
              <a:rPr lang="el-GR" dirty="0"/>
              <a:t>Συστηματικά για την μη απόρριψη μοσχευμάτων </a:t>
            </a:r>
          </a:p>
          <a:p>
            <a:pPr marL="0" indent="0">
              <a:buNone/>
            </a:pPr>
            <a:r>
              <a:rPr lang="el-GR" dirty="0"/>
              <a:t>Κνησμό, καύσο τοπικά, ευαισθησία στο υπεριώδες.</a:t>
            </a:r>
          </a:p>
          <a:p>
            <a:pPr marL="0" indent="0">
              <a:buNone/>
            </a:pPr>
            <a:endParaRPr lang="el-GR" dirty="0"/>
          </a:p>
          <a:p>
            <a:pPr marL="0" indent="0">
              <a:buNone/>
            </a:pPr>
            <a:endParaRPr lang="el-GR" dirty="0"/>
          </a:p>
          <a:p>
            <a:pPr marL="0" indent="0">
              <a:buNone/>
            </a:pPr>
            <a:endParaRPr lang="el-GR" dirty="0"/>
          </a:p>
          <a:p>
            <a:pPr marL="0" indent="0">
              <a:buNone/>
            </a:pPr>
            <a:endParaRPr lang="en-US" dirty="0"/>
          </a:p>
        </p:txBody>
      </p:sp>
    </p:spTree>
    <p:extLst>
      <p:ext uri="{BB962C8B-B14F-4D97-AF65-F5344CB8AC3E}">
        <p14:creationId xmlns:p14="http://schemas.microsoft.com/office/powerpoint/2010/main" val="1982403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Ειδικές Τοπικές Θεραπείες</a:t>
            </a:r>
            <a:endParaRPr lang="en-US" dirty="0"/>
          </a:p>
        </p:txBody>
      </p:sp>
      <p:sp>
        <p:nvSpPr>
          <p:cNvPr id="3" name="2 - Θέση περιεχομένου"/>
          <p:cNvSpPr>
            <a:spLocks noGrp="1"/>
          </p:cNvSpPr>
          <p:nvPr>
            <p:ph idx="1"/>
          </p:nvPr>
        </p:nvSpPr>
        <p:spPr/>
        <p:txBody>
          <a:bodyPr/>
          <a:lstStyle/>
          <a:p>
            <a:pPr>
              <a:buNone/>
            </a:pPr>
            <a:r>
              <a:rPr lang="el-GR" b="1" dirty="0" err="1"/>
              <a:t>Κερατολυτικά</a:t>
            </a:r>
            <a:r>
              <a:rPr lang="el-GR" b="1" dirty="0"/>
              <a:t> </a:t>
            </a:r>
          </a:p>
          <a:p>
            <a:pPr>
              <a:buNone/>
            </a:pPr>
            <a:r>
              <a:rPr lang="el-GR" b="1" dirty="0" err="1"/>
              <a:t>Κερατοπλαστικά</a:t>
            </a:r>
            <a:endParaRPr lang="el-GR" b="1" dirty="0"/>
          </a:p>
          <a:p>
            <a:pPr>
              <a:buNone/>
            </a:pPr>
            <a:r>
              <a:rPr lang="el-GR" b="1" dirty="0"/>
              <a:t>Καθαριστικά</a:t>
            </a:r>
          </a:p>
          <a:p>
            <a:pPr>
              <a:buNone/>
            </a:pPr>
            <a:r>
              <a:rPr lang="el-GR" b="1" dirty="0"/>
              <a:t>Προσροφητικά Σμήγματος </a:t>
            </a:r>
          </a:p>
          <a:p>
            <a:pPr>
              <a:buNone/>
            </a:pPr>
            <a:r>
              <a:rPr lang="el-GR" b="1" dirty="0" err="1"/>
              <a:t>Υδατοδιαλυτές</a:t>
            </a:r>
            <a:r>
              <a:rPr lang="el-GR" b="1" dirty="0"/>
              <a:t> Αλοιφές</a:t>
            </a:r>
            <a:endParaRPr lang="en-US" b="1"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normAutofit/>
          </a:bodyPr>
          <a:lstStyle/>
          <a:p>
            <a:pPr algn="ctr">
              <a:buNone/>
            </a:pPr>
            <a:r>
              <a:rPr lang="el-GR" sz="4000" b="1" dirty="0"/>
              <a:t>ΑΝΤΙΟΞΕΙΔΩΤΙΚΑ</a:t>
            </a:r>
          </a:p>
          <a:p>
            <a:pPr>
              <a:buNone/>
            </a:pPr>
            <a:r>
              <a:rPr lang="el-GR" b="1" dirty="0"/>
              <a:t>Αντιοξειδωτικό Σύστημα Προστασίας Κεράτινης Στοιβάδας: </a:t>
            </a:r>
            <a:r>
              <a:rPr lang="el-GR" b="1" dirty="0" err="1"/>
              <a:t>Βιτ</a:t>
            </a:r>
            <a:r>
              <a:rPr lang="el-GR" b="1" dirty="0"/>
              <a:t> Ε, </a:t>
            </a:r>
            <a:r>
              <a:rPr lang="en-US" b="1" dirty="0"/>
              <a:t>C, </a:t>
            </a:r>
            <a:r>
              <a:rPr lang="el-GR" b="1" dirty="0" err="1"/>
              <a:t>Γλουταθειόνη</a:t>
            </a:r>
            <a:r>
              <a:rPr lang="el-GR" b="1" dirty="0"/>
              <a:t>, Ουρικό Οξύ, Ένζυμα (</a:t>
            </a:r>
            <a:r>
              <a:rPr lang="el-GR" b="1" dirty="0" err="1"/>
              <a:t>Καταλάση</a:t>
            </a:r>
            <a:r>
              <a:rPr lang="el-GR" b="1" dirty="0"/>
              <a:t>) : Προστασία – </a:t>
            </a:r>
            <a:r>
              <a:rPr lang="el-GR" b="1" dirty="0" err="1"/>
              <a:t>Φωτοπροστασία</a:t>
            </a:r>
            <a:endParaRPr lang="el-GR" b="1" dirty="0"/>
          </a:p>
          <a:p>
            <a:pPr>
              <a:buNone/>
            </a:pPr>
            <a:r>
              <a:rPr lang="el-GR" b="1" dirty="0"/>
              <a:t>Εφαρμογή Τοπικών Αντιοξειδωτικών : Ε+</a:t>
            </a:r>
            <a:r>
              <a:rPr lang="en-US" b="1" dirty="0"/>
              <a:t>C </a:t>
            </a:r>
            <a:r>
              <a:rPr lang="el-GR" b="1" dirty="0"/>
              <a:t>+ </a:t>
            </a:r>
            <a:r>
              <a:rPr lang="el-GR" b="1" dirty="0" err="1"/>
              <a:t>Φερουλικό</a:t>
            </a:r>
            <a:r>
              <a:rPr lang="el-GR" b="1" dirty="0"/>
              <a:t> οξύ, α-</a:t>
            </a:r>
            <a:r>
              <a:rPr lang="el-GR" b="1" dirty="0" err="1"/>
              <a:t>λιποϊκό</a:t>
            </a:r>
            <a:r>
              <a:rPr lang="el-GR" b="1" dirty="0"/>
              <a:t> οξύ</a:t>
            </a:r>
          </a:p>
          <a:p>
            <a:pPr>
              <a:buNone/>
            </a:pPr>
            <a:r>
              <a:rPr lang="el-GR" b="1" dirty="0"/>
              <a:t>Φυσικά Αντιοξειδωτικά και Καρκίνος του Δέρματος : </a:t>
            </a:r>
          </a:p>
          <a:p>
            <a:pPr>
              <a:buNone/>
            </a:pPr>
            <a:r>
              <a:rPr lang="el-GR" b="1" dirty="0" err="1"/>
              <a:t>Πολυφαινόλες</a:t>
            </a:r>
            <a:r>
              <a:rPr lang="el-GR" b="1" dirty="0"/>
              <a:t> Πράσινου Τσαγιού (</a:t>
            </a:r>
            <a:r>
              <a:rPr lang="el-GR" b="1" dirty="0" err="1"/>
              <a:t>επικατεχίνη</a:t>
            </a:r>
            <a:r>
              <a:rPr lang="el-GR" b="1" dirty="0"/>
              <a:t>, </a:t>
            </a:r>
            <a:r>
              <a:rPr lang="el-GR" b="1" dirty="0" err="1"/>
              <a:t>επιγαλλοκατεχίνη</a:t>
            </a:r>
            <a:r>
              <a:rPr lang="el-GR" b="1" dirty="0"/>
              <a:t>, γαλλική </a:t>
            </a:r>
            <a:r>
              <a:rPr lang="el-GR" b="1" dirty="0" err="1"/>
              <a:t>επικατεχίνη</a:t>
            </a:r>
            <a:r>
              <a:rPr lang="el-GR" b="1" dirty="0"/>
              <a:t>, γαλλική </a:t>
            </a:r>
            <a:r>
              <a:rPr lang="el-GR" b="1" dirty="0" err="1"/>
              <a:t>επιγαλλοκατεχίνη</a:t>
            </a:r>
            <a:r>
              <a:rPr lang="el-GR" b="1" dirty="0"/>
              <a:t> (</a:t>
            </a:r>
            <a:r>
              <a:rPr lang="en-US" b="1" dirty="0"/>
              <a:t>EGCG) </a:t>
            </a:r>
          </a:p>
          <a:p>
            <a:pPr>
              <a:buNone/>
            </a:pPr>
            <a:r>
              <a:rPr lang="el-GR" b="1" dirty="0"/>
              <a:t>Από του Στόματος και Τοπική Χορήγηση : Αντιφλεγμονώδη (πρόληψη κυρίως) και αντικαρκινική (πρόληψη) και έναντι της </a:t>
            </a:r>
            <a:r>
              <a:rPr lang="el-GR" b="1" dirty="0" err="1"/>
              <a:t>ανοσοκαταστολής</a:t>
            </a:r>
            <a:endParaRPr lang="el-GR" b="1" dirty="0"/>
          </a:p>
          <a:p>
            <a:pPr>
              <a:buNone/>
            </a:pPr>
            <a:r>
              <a:rPr lang="el-GR" b="1" dirty="0" err="1"/>
              <a:t>Ρεσβερατρόλη</a:t>
            </a:r>
            <a:r>
              <a:rPr lang="el-GR" b="1" dirty="0"/>
              <a:t>, </a:t>
            </a:r>
            <a:r>
              <a:rPr lang="el-GR" b="1" dirty="0" err="1"/>
              <a:t>Κουρκουμίνη</a:t>
            </a:r>
            <a:r>
              <a:rPr lang="el-GR" b="1" dirty="0"/>
              <a:t>, </a:t>
            </a:r>
            <a:r>
              <a:rPr lang="el-GR" b="1" dirty="0" err="1"/>
              <a:t>Σιλυμαρίνη</a:t>
            </a:r>
            <a:r>
              <a:rPr lang="el-GR" b="1" dirty="0"/>
              <a:t>, </a:t>
            </a:r>
            <a:r>
              <a:rPr lang="el-GR" b="1" dirty="0" err="1"/>
              <a:t>Διαλλυλ</a:t>
            </a:r>
            <a:r>
              <a:rPr lang="el-GR" b="1" dirty="0"/>
              <a:t>-</a:t>
            </a:r>
            <a:r>
              <a:rPr lang="el-GR" b="1" dirty="0" err="1"/>
              <a:t>σουλφίδιο</a:t>
            </a:r>
            <a:r>
              <a:rPr lang="el-GR" b="1" dirty="0"/>
              <a:t>.</a:t>
            </a:r>
          </a:p>
          <a:p>
            <a:pPr>
              <a:buNone/>
            </a:pPr>
            <a:r>
              <a:rPr lang="el-GR" b="1" dirty="0" err="1"/>
              <a:t>Καροτενοειδή</a:t>
            </a:r>
            <a:r>
              <a:rPr lang="el-GR" b="1" dirty="0"/>
              <a:t> : </a:t>
            </a:r>
            <a:r>
              <a:rPr lang="el-GR" b="1" dirty="0" err="1"/>
              <a:t>Λυκοπένιο</a:t>
            </a:r>
            <a:r>
              <a:rPr lang="el-GR" b="1" dirty="0"/>
              <a:t>, β-καροτένιο, </a:t>
            </a:r>
            <a:r>
              <a:rPr lang="el-GR" b="1" dirty="0" err="1"/>
              <a:t>κανθαξανθίνη</a:t>
            </a:r>
            <a:endParaRPr lang="el-GR" b="1" dirty="0"/>
          </a:p>
          <a:p>
            <a:pPr>
              <a:buNone/>
            </a:pPr>
            <a:r>
              <a:rPr lang="el-GR" b="1" dirty="0"/>
              <a:t> </a:t>
            </a:r>
          </a:p>
          <a:p>
            <a:pPr>
              <a:buNone/>
            </a:pPr>
            <a:endParaRPr lang="el-GR" b="1" dirty="0"/>
          </a:p>
          <a:p>
            <a:pPr>
              <a:buNone/>
            </a:pPr>
            <a:endParaRPr lang="el-GR" b="1" dirty="0"/>
          </a:p>
          <a:p>
            <a:pPr>
              <a:buNone/>
            </a:pPr>
            <a:endParaRPr lang="el-GR" b="1" dirty="0"/>
          </a:p>
        </p:txBody>
      </p:sp>
    </p:spTree>
    <p:extLst>
      <p:ext uri="{BB962C8B-B14F-4D97-AF65-F5344CB8AC3E}">
        <p14:creationId xmlns:p14="http://schemas.microsoft.com/office/powerpoint/2010/main" val="340341455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normAutofit/>
          </a:bodyPr>
          <a:lstStyle/>
          <a:p>
            <a:pPr algn="ctr">
              <a:buNone/>
            </a:pPr>
            <a:r>
              <a:rPr lang="el-GR" sz="4000" b="1" dirty="0"/>
              <a:t>ΑΝΤΙΗΛΙΑΚΑ</a:t>
            </a:r>
          </a:p>
          <a:p>
            <a:pPr>
              <a:buNone/>
            </a:pPr>
            <a:r>
              <a:rPr lang="el-GR" b="1" dirty="0"/>
              <a:t>Φυσικά- Συνθετικά (παράγωγα ΡΑΒΑ, κινναμικά, σαλικυλικά, κάμφορα, βενζοφαινόνες</a:t>
            </a:r>
            <a:r>
              <a:rPr lang="el-GR" b="1"/>
              <a:t>, μεθυλανθραλινάτες, διβενζοϋλμεθάνες</a:t>
            </a:r>
            <a:r>
              <a:rPr lang="el-GR" b="1" dirty="0"/>
              <a:t>, διάφορα) </a:t>
            </a:r>
          </a:p>
          <a:p>
            <a:pPr>
              <a:buNone/>
            </a:pPr>
            <a:r>
              <a:rPr lang="el-GR" b="1" dirty="0"/>
              <a:t>Τερεφθαλυδενο δικαμφορσουλφονικό οξύ (</a:t>
            </a:r>
            <a:r>
              <a:rPr lang="en-US" b="1" dirty="0" err="1"/>
              <a:t>Meroxyl</a:t>
            </a:r>
            <a:r>
              <a:rPr lang="en-US" b="1" dirty="0"/>
              <a:t> XL</a:t>
            </a:r>
            <a:r>
              <a:rPr lang="el-GR" b="1" dirty="0"/>
              <a:t>, 290-360</a:t>
            </a:r>
            <a:r>
              <a:rPr lang="en-US" b="1" dirty="0"/>
              <a:t>)</a:t>
            </a:r>
          </a:p>
          <a:p>
            <a:pPr>
              <a:buNone/>
            </a:pPr>
            <a:r>
              <a:rPr lang="el-GR" b="1" dirty="0"/>
              <a:t>Μ</a:t>
            </a:r>
            <a:r>
              <a:rPr lang="en-US" b="1" dirty="0" err="1"/>
              <a:t>eroxyl</a:t>
            </a:r>
            <a:r>
              <a:rPr lang="en-US" b="1" dirty="0"/>
              <a:t> SX (290-390)</a:t>
            </a:r>
            <a:endParaRPr lang="el-GR" b="1" dirty="0"/>
          </a:p>
          <a:p>
            <a:pPr>
              <a:buNone/>
            </a:pPr>
            <a:r>
              <a:rPr lang="el-GR" b="1" dirty="0"/>
              <a:t>Μεθυλενο δισβενζοτριαζολο τετραμεθυλοβουτυλοφαινόλη</a:t>
            </a:r>
            <a:r>
              <a:rPr lang="en-US" b="1" dirty="0"/>
              <a:t> (UVA </a:t>
            </a:r>
            <a:r>
              <a:rPr lang="el-GR" b="1" dirty="0"/>
              <a:t>και μέρος του </a:t>
            </a:r>
            <a:r>
              <a:rPr lang="en-US" b="1" dirty="0"/>
              <a:t>UVB </a:t>
            </a:r>
            <a:r>
              <a:rPr lang="el-GR" b="1" dirty="0"/>
              <a:t>βοηθά την φωτοσταθερότητα της αβοβενζόνης και αιθυλο-εξυλο μεθοξυκιναμμάτης</a:t>
            </a:r>
            <a:r>
              <a:rPr lang="en-US" b="1" dirty="0"/>
              <a:t>)</a:t>
            </a:r>
            <a:endParaRPr lang="el-GR" b="1" dirty="0"/>
          </a:p>
          <a:p>
            <a:pPr>
              <a:buNone/>
            </a:pPr>
            <a:r>
              <a:rPr lang="el-GR" b="1" dirty="0"/>
              <a:t>Αντιηλιακά ευρέος φάσματος</a:t>
            </a:r>
          </a:p>
          <a:p>
            <a:pPr>
              <a:buNone/>
            </a:pPr>
            <a:r>
              <a:rPr lang="el-GR" b="1" dirty="0"/>
              <a:t>Αντιοξειδωτικά</a:t>
            </a:r>
          </a:p>
          <a:p>
            <a:pPr>
              <a:buNone/>
            </a:pPr>
            <a:r>
              <a:rPr lang="el-GR" b="1" dirty="0"/>
              <a:t>Χρήση: Συχνή εφαρμογή, δοκιμασία στην δόση 2</a:t>
            </a:r>
            <a:r>
              <a:rPr lang="en-US" b="1" dirty="0"/>
              <a:t>mg/cm2, </a:t>
            </a:r>
            <a:r>
              <a:rPr lang="el-GR" b="1" dirty="0"/>
              <a:t>στην πραγματικότητα 0,5</a:t>
            </a:r>
            <a:r>
              <a:rPr lang="en-US" b="1" dirty="0"/>
              <a:t>mg/cm2</a:t>
            </a:r>
          </a:p>
          <a:p>
            <a:pPr>
              <a:buNone/>
            </a:pPr>
            <a:r>
              <a:rPr lang="el-GR" b="1" dirty="0"/>
              <a:t>Φωτοσταθερότητα οργανικών φίλτρων</a:t>
            </a:r>
          </a:p>
          <a:p>
            <a:pPr>
              <a:buNone/>
            </a:pPr>
            <a:r>
              <a:rPr lang="el-GR" b="1" dirty="0"/>
              <a:t>Ανθεκτικότητα αντιηλιακών στο νερό</a:t>
            </a:r>
          </a:p>
          <a:p>
            <a:pPr>
              <a:buNone/>
            </a:pPr>
            <a:endParaRPr lang="el-GR" b="1"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ΤΡΙΧΟΓΕΝΕΤΙΚΟΙ ΠΑΡΑΓΟΝΤΕΣ</a:t>
            </a:r>
            <a:endParaRPr lang="en-US" b="1" dirty="0"/>
          </a:p>
        </p:txBody>
      </p:sp>
      <p:sp>
        <p:nvSpPr>
          <p:cNvPr id="3" name="2 - Θέση περιεχομένου"/>
          <p:cNvSpPr>
            <a:spLocks noGrp="1"/>
          </p:cNvSpPr>
          <p:nvPr>
            <p:ph idx="1"/>
          </p:nvPr>
        </p:nvSpPr>
        <p:spPr/>
        <p:txBody>
          <a:bodyPr/>
          <a:lstStyle/>
          <a:p>
            <a:pPr>
              <a:buNone/>
            </a:pPr>
            <a:r>
              <a:rPr lang="el-GR" dirty="0" err="1"/>
              <a:t>Μινοξιδίλη</a:t>
            </a:r>
            <a:endParaRPr lang="el-GR" dirty="0"/>
          </a:p>
          <a:p>
            <a:pPr>
              <a:buNone/>
            </a:pPr>
            <a:r>
              <a:rPr lang="el-GR" dirty="0" err="1"/>
              <a:t>Φιναστερίδη</a:t>
            </a:r>
            <a:r>
              <a:rPr lang="el-GR" dirty="0"/>
              <a:t> </a:t>
            </a:r>
          </a:p>
          <a:p>
            <a:pPr>
              <a:buNone/>
            </a:pPr>
            <a:r>
              <a:rPr lang="el-GR" dirty="0"/>
              <a:t>Αναστολέας της 5-α </a:t>
            </a:r>
            <a:r>
              <a:rPr lang="el-GR" dirty="0" err="1"/>
              <a:t>ρεδουκτάσης</a:t>
            </a:r>
            <a:r>
              <a:rPr lang="el-GR" dirty="0"/>
              <a:t>, εμποδίζει την μετατροπή της </a:t>
            </a:r>
            <a:r>
              <a:rPr lang="el-GR" dirty="0" err="1"/>
              <a:t>τεστοστερόνηςστην</a:t>
            </a:r>
            <a:r>
              <a:rPr lang="el-GR" dirty="0"/>
              <a:t> 5-α </a:t>
            </a:r>
            <a:r>
              <a:rPr lang="el-GR" dirty="0" err="1"/>
              <a:t>διϋδροτεστοστερόνη</a:t>
            </a:r>
            <a:endParaRPr lang="el-GR" dirty="0"/>
          </a:p>
          <a:p>
            <a:pPr>
              <a:buNone/>
            </a:pPr>
            <a:r>
              <a:rPr lang="el-GR" dirty="0"/>
              <a:t>Παρενέργειες μειωμένη </a:t>
            </a:r>
            <a:r>
              <a:rPr lang="en-US" dirty="0"/>
              <a:t>libido </a:t>
            </a:r>
            <a:r>
              <a:rPr lang="el-GR" dirty="0"/>
              <a:t>και στυτική δυσλειτουργία</a:t>
            </a:r>
          </a:p>
          <a:p>
            <a:pPr>
              <a:buNone/>
            </a:pPr>
            <a:r>
              <a:rPr lang="el-GR" dirty="0"/>
              <a:t>Συνεχόμενη χρήση και των </a:t>
            </a:r>
            <a:r>
              <a:rPr lang="el-GR"/>
              <a:t>δύο ουσιών.</a:t>
            </a:r>
            <a:endParaRPr lang="en-US"/>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1"/>
            <a:ext cx="9144000" cy="6742113"/>
          </a:xfrm>
        </p:spPr>
        <p:txBody>
          <a:bodyPr/>
          <a:lstStyle/>
          <a:p>
            <a:pPr algn="ctr">
              <a:buFont typeface="Wingdings" pitchFamily="2" charset="2"/>
              <a:buNone/>
              <a:defRPr/>
            </a:pPr>
            <a:r>
              <a:rPr lang="el-GR" b="1" dirty="0"/>
              <a:t>ΕΝΤΟΜΟΑΠΩΘΗΤΙΚΑ</a:t>
            </a:r>
          </a:p>
          <a:p>
            <a:pPr>
              <a:buFont typeface="Wingdings" pitchFamily="2" charset="2"/>
              <a:buNone/>
              <a:defRPr/>
            </a:pPr>
            <a:r>
              <a:rPr lang="el-GR" sz="2400" dirty="0"/>
              <a:t>Κουνούπια, Μύγες, Φλεβοτόμοι, Αλογόμυγες, Ψύλλοι, </a:t>
            </a:r>
            <a:r>
              <a:rPr lang="el-GR" sz="2400" dirty="0" err="1"/>
              <a:t>Ακάρεα</a:t>
            </a:r>
            <a:r>
              <a:rPr lang="el-GR" sz="2400" dirty="0"/>
              <a:t>, Κρότωνες</a:t>
            </a:r>
            <a:endParaRPr lang="en-US" sz="2400" dirty="0"/>
          </a:p>
          <a:p>
            <a:pPr>
              <a:buFont typeface="Wingdings" pitchFamily="2" charset="2"/>
              <a:buNone/>
              <a:defRPr/>
            </a:pPr>
            <a:r>
              <a:rPr lang="en-US" sz="2400" b="1" dirty="0"/>
              <a:t>Y</a:t>
            </a:r>
            <a:r>
              <a:rPr lang="el-GR" sz="2400" b="1" dirty="0"/>
              <a:t>ΛΙΚΑ : Υπέρηχοι (αμφισβητούμενα)</a:t>
            </a:r>
          </a:p>
          <a:p>
            <a:pPr>
              <a:buFont typeface="Wingdings" pitchFamily="2" charset="2"/>
              <a:buNone/>
              <a:defRPr/>
            </a:pPr>
            <a:r>
              <a:rPr lang="el-GR" sz="2400" b="1" dirty="0"/>
              <a:t>ΣΥΝΘΕΤΙΚΑ: Ν,Ν </a:t>
            </a:r>
            <a:r>
              <a:rPr lang="el-GR" sz="2400" b="1" dirty="0" err="1"/>
              <a:t>διαιθυλ</a:t>
            </a:r>
            <a:r>
              <a:rPr lang="el-GR" sz="2400" b="1" dirty="0"/>
              <a:t> </a:t>
            </a:r>
            <a:r>
              <a:rPr lang="en-US" sz="2400" b="1" dirty="0"/>
              <a:t>-m-</a:t>
            </a:r>
            <a:r>
              <a:rPr lang="el-GR" sz="2400" b="1" dirty="0"/>
              <a:t> </a:t>
            </a:r>
            <a:r>
              <a:rPr lang="el-GR" sz="2400" b="1" dirty="0" err="1"/>
              <a:t>τολουαμίδιο</a:t>
            </a:r>
            <a:r>
              <a:rPr lang="el-GR" sz="2400" b="1" dirty="0"/>
              <a:t> (</a:t>
            </a:r>
            <a:r>
              <a:rPr lang="en-US" sz="2400" b="1" dirty="0"/>
              <a:t>DEET)</a:t>
            </a:r>
            <a:r>
              <a:rPr lang="el-GR" sz="2400" b="1" dirty="0"/>
              <a:t>, </a:t>
            </a:r>
            <a:r>
              <a:rPr lang="el-GR" sz="2400" b="1" dirty="0" err="1"/>
              <a:t>διμεθυλφθαλμικό</a:t>
            </a:r>
            <a:r>
              <a:rPr lang="el-GR" sz="2400" b="1" dirty="0"/>
              <a:t>, </a:t>
            </a:r>
            <a:r>
              <a:rPr lang="el-GR" sz="2400" b="1" dirty="0" err="1"/>
              <a:t>αιθυλεξανεδιόλη</a:t>
            </a:r>
            <a:endParaRPr lang="en-US" sz="2400" b="1" dirty="0"/>
          </a:p>
          <a:p>
            <a:pPr>
              <a:buFont typeface="Wingdings" pitchFamily="2" charset="2"/>
              <a:buNone/>
              <a:defRPr/>
            </a:pPr>
            <a:r>
              <a:rPr lang="el-GR" sz="2400" b="1" dirty="0"/>
              <a:t>ΦΥΣΙΚΑ : Αιθέρια </a:t>
            </a:r>
            <a:r>
              <a:rPr lang="el-GR" sz="2400" b="1" dirty="0" err="1"/>
              <a:t>Ελαια</a:t>
            </a:r>
            <a:r>
              <a:rPr lang="el-GR" sz="2400" b="1" dirty="0"/>
              <a:t> (</a:t>
            </a:r>
            <a:r>
              <a:rPr lang="el-GR" sz="2400" b="1" dirty="0" err="1"/>
              <a:t>σιτρονέλλα</a:t>
            </a:r>
            <a:r>
              <a:rPr lang="el-GR" sz="2400" b="1" dirty="0"/>
              <a:t>), </a:t>
            </a:r>
            <a:r>
              <a:rPr lang="el-GR" sz="2400" b="1" dirty="0" err="1"/>
              <a:t>πυρέθριο</a:t>
            </a:r>
            <a:endParaRPr lang="el-GR" sz="2400" b="1" dirty="0"/>
          </a:p>
          <a:p>
            <a:pPr>
              <a:buFont typeface="Wingdings" pitchFamily="2" charset="2"/>
              <a:buNone/>
              <a:defRPr/>
            </a:pPr>
            <a:r>
              <a:rPr lang="el-GR" sz="2400" b="1" dirty="0" err="1"/>
              <a:t>Περμεθρίνη</a:t>
            </a:r>
            <a:endParaRPr lang="el-GR" sz="2400" b="1" dirty="0"/>
          </a:p>
          <a:p>
            <a:pPr>
              <a:buFont typeface="Wingdings" pitchFamily="2" charset="2"/>
              <a:buNone/>
              <a:defRPr/>
            </a:pPr>
            <a:r>
              <a:rPr lang="el-GR" sz="2400" b="1" dirty="0"/>
              <a:t>Ιδανικό Απωθητικό</a:t>
            </a:r>
            <a:r>
              <a:rPr lang="en-US" sz="2400" b="1" dirty="0"/>
              <a:t> (8 </a:t>
            </a:r>
            <a:r>
              <a:rPr lang="el-GR" sz="2400" b="1" dirty="0"/>
              <a:t>ώρες ενεργό, μη ερεθιστικό, ανθεκτικό στην υγρασία, μη λιπαρό, άοσμο)</a:t>
            </a:r>
          </a:p>
          <a:p>
            <a:pPr>
              <a:buFont typeface="Wingdings" pitchFamily="2" charset="2"/>
              <a:buNone/>
              <a:defRPr/>
            </a:pPr>
            <a:r>
              <a:rPr lang="el-GR" sz="2400" b="1" dirty="0"/>
              <a:t>Τοπική ή Συστηματική Τοξικότητα</a:t>
            </a:r>
          </a:p>
          <a:p>
            <a:pPr>
              <a:buFont typeface="Wingdings" pitchFamily="2" charset="2"/>
              <a:buNone/>
              <a:defRPr/>
            </a:pPr>
            <a:r>
              <a:rPr lang="el-GR" sz="2400" b="1" dirty="0"/>
              <a:t>Οσφρητικοί Υποδοχείς</a:t>
            </a:r>
          </a:p>
          <a:p>
            <a:pPr>
              <a:buFont typeface="Wingdings" pitchFamily="2" charset="2"/>
              <a:buNone/>
              <a:defRPr/>
            </a:pPr>
            <a:r>
              <a:rPr lang="el-GR" sz="2400" b="1" dirty="0"/>
              <a:t>Εξάτμιση, Απορρόφηση, Αντίσταση σε νερό-απόξεση</a:t>
            </a:r>
          </a:p>
          <a:p>
            <a:pPr>
              <a:buFont typeface="Wingdings" pitchFamily="2" charset="2"/>
              <a:buNone/>
              <a:defRPr/>
            </a:pPr>
            <a:r>
              <a:rPr lang="el-GR" sz="2400" b="1" dirty="0"/>
              <a:t>Παράγοντες που </a:t>
            </a:r>
            <a:r>
              <a:rPr lang="el-GR" sz="2400" b="1" dirty="0" err="1"/>
              <a:t>Ελκουν</a:t>
            </a:r>
            <a:r>
              <a:rPr lang="el-GR" sz="2400" b="1" dirty="0"/>
              <a:t> : Ιδρώτα, ουρία, σμήγμα, αμμωνία, αμινοξέα</a:t>
            </a:r>
          </a:p>
        </p:txBody>
      </p:sp>
    </p:spTree>
    <p:extLst>
      <p:ext uri="{BB962C8B-B14F-4D97-AF65-F5344CB8AC3E}">
        <p14:creationId xmlns:p14="http://schemas.microsoft.com/office/powerpoint/2010/main" val="43704995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lstStyle/>
          <a:p>
            <a:pPr>
              <a:buNone/>
            </a:pPr>
            <a:r>
              <a:rPr lang="el-GR" b="1" dirty="0"/>
              <a:t>ΠΑΡΑΓΟΝΤΕΣ</a:t>
            </a:r>
          </a:p>
          <a:p>
            <a:pPr>
              <a:buNone/>
            </a:pPr>
            <a:r>
              <a:rPr lang="el-GR" b="1" dirty="0" err="1"/>
              <a:t>Α.Προϊόν</a:t>
            </a:r>
            <a:endParaRPr lang="el-GR" b="1" dirty="0"/>
          </a:p>
          <a:p>
            <a:pPr>
              <a:buNone/>
            </a:pPr>
            <a:r>
              <a:rPr lang="el-GR" b="1" dirty="0"/>
              <a:t>Εξάτμιση, Απορρόφηση, Αντίσταση στην απόξεση, υγρασία</a:t>
            </a:r>
          </a:p>
          <a:p>
            <a:pPr>
              <a:buNone/>
            </a:pPr>
            <a:r>
              <a:rPr lang="el-GR" b="1" dirty="0"/>
              <a:t>Β. Ανεξάρτητοι από το Προϊόν</a:t>
            </a:r>
          </a:p>
          <a:p>
            <a:pPr>
              <a:buNone/>
            </a:pPr>
            <a:r>
              <a:rPr lang="el-GR" b="1" dirty="0"/>
              <a:t>Είδη εντόμων (</a:t>
            </a:r>
            <a:r>
              <a:rPr lang="en-US" b="1" dirty="0" err="1"/>
              <a:t>Aedes</a:t>
            </a:r>
            <a:r>
              <a:rPr lang="en-US" b="1" dirty="0"/>
              <a:t> – Anopheles)</a:t>
            </a:r>
            <a:r>
              <a:rPr lang="el-GR" b="1" dirty="0"/>
              <a:t>, Πυκνότητα αυτών, Ταχύτητα ανέμου, Θερμοκρασία, Υγρασία</a:t>
            </a:r>
          </a:p>
          <a:p>
            <a:pPr>
              <a:buNone/>
            </a:pPr>
            <a:r>
              <a:rPr lang="el-GR" b="1" dirty="0"/>
              <a:t>Γ. Χρήστης</a:t>
            </a:r>
          </a:p>
          <a:p>
            <a:pPr>
              <a:buNone/>
            </a:pPr>
            <a:r>
              <a:rPr lang="el-GR" b="1" dirty="0"/>
              <a:t>Συχνότητα εφαρμογής, Ομοιομορφία εφαρμογής, ανατομική θέση, δράση στον ξενιστή, συνήθειες (ιδρώτας…)</a:t>
            </a:r>
            <a:r>
              <a:rPr lang="en-US" b="1" dirty="0"/>
              <a:t>, </a:t>
            </a:r>
            <a:r>
              <a:rPr lang="el-GR" b="1" dirty="0"/>
              <a:t>Πληγές</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12192000" cy="6858000"/>
          </a:xfrm>
        </p:spPr>
        <p:txBody>
          <a:bodyPr>
            <a:normAutofit fontScale="92500" lnSpcReduction="10000"/>
          </a:bodyPr>
          <a:lstStyle/>
          <a:p>
            <a:pPr>
              <a:buNone/>
            </a:pPr>
            <a:r>
              <a:rPr lang="el-GR" sz="2000" b="1" dirty="0"/>
              <a:t>ΑΝΤΙΪΣΤΑΜΙΝΙΚΑ</a:t>
            </a:r>
            <a:endParaRPr lang="en-US" sz="2000" b="1" dirty="0"/>
          </a:p>
          <a:p>
            <a:pPr>
              <a:buNone/>
            </a:pPr>
            <a:r>
              <a:rPr lang="el-GR" sz="2000" b="1" dirty="0"/>
              <a:t>Διέγερση των Υποδοχέων </a:t>
            </a:r>
            <a:r>
              <a:rPr lang="el-GR" sz="2000" b="1" dirty="0" err="1"/>
              <a:t>Ισταμίνης</a:t>
            </a:r>
            <a:r>
              <a:rPr lang="el-GR" sz="2000" b="1" dirty="0"/>
              <a:t> (αγγειοδιαστολή, συστολή λείων μυϊκών ινών, κνησμός)</a:t>
            </a:r>
          </a:p>
          <a:p>
            <a:pPr>
              <a:buNone/>
            </a:pPr>
            <a:r>
              <a:rPr lang="el-GR" sz="2000" b="1" dirty="0"/>
              <a:t>Σκελετός </a:t>
            </a:r>
            <a:r>
              <a:rPr lang="el-GR" sz="2000" b="1" dirty="0" err="1"/>
              <a:t>Αντιϊσταμινικών</a:t>
            </a:r>
            <a:r>
              <a:rPr lang="el-GR" sz="2000" b="1" dirty="0"/>
              <a:t> : </a:t>
            </a:r>
            <a:r>
              <a:rPr lang="en-US" sz="2000" b="1" dirty="0"/>
              <a:t>R1-X-C-C-N –(R2,R3)</a:t>
            </a:r>
            <a:endParaRPr lang="el-GR" sz="2000" b="1" dirty="0"/>
          </a:p>
          <a:p>
            <a:pPr>
              <a:buNone/>
            </a:pPr>
            <a:r>
              <a:rPr lang="el-GR" sz="2000" b="1" dirty="0"/>
              <a:t>Ανταγωνιστές του υποδοχέα της </a:t>
            </a:r>
            <a:r>
              <a:rPr lang="el-GR" sz="2000" b="1" dirty="0" err="1"/>
              <a:t>ισταμίνης</a:t>
            </a:r>
            <a:r>
              <a:rPr lang="el-GR" sz="2000" b="1" dirty="0"/>
              <a:t> (Η1, Η2, Η3)</a:t>
            </a:r>
          </a:p>
          <a:p>
            <a:pPr>
              <a:buNone/>
            </a:pPr>
            <a:r>
              <a:rPr lang="el-GR" sz="2000" b="1" dirty="0"/>
              <a:t>Η1 </a:t>
            </a:r>
            <a:r>
              <a:rPr lang="el-GR" sz="2000" b="1" dirty="0" err="1"/>
              <a:t>αντιϊσταμινικά</a:t>
            </a:r>
            <a:r>
              <a:rPr lang="el-GR" sz="2000" b="1" dirty="0"/>
              <a:t> πρώτης και δεύτερης γενεάς, Η2 </a:t>
            </a:r>
            <a:r>
              <a:rPr lang="el-GR" sz="2000" b="1" dirty="0" err="1"/>
              <a:t>αντιϊσταμινικά</a:t>
            </a:r>
            <a:endParaRPr lang="el-GR" sz="2000" b="1" dirty="0"/>
          </a:p>
          <a:p>
            <a:pPr>
              <a:buNone/>
            </a:pPr>
            <a:r>
              <a:rPr lang="el-GR" sz="2000" b="1" dirty="0"/>
              <a:t>Υπνηλία τα πρώτης γενεάς λόγω ευρείας διελεύσεως από τον </a:t>
            </a:r>
            <a:r>
              <a:rPr lang="el-GR" sz="2000" b="1" dirty="0" err="1"/>
              <a:t>αιματεγκεφαλικό</a:t>
            </a:r>
            <a:r>
              <a:rPr lang="el-GR" sz="2000" b="1" dirty="0"/>
              <a:t> φραγμό</a:t>
            </a:r>
          </a:p>
          <a:p>
            <a:pPr>
              <a:buNone/>
            </a:pPr>
            <a:r>
              <a:rPr lang="el-GR" sz="2000" b="1" dirty="0"/>
              <a:t>Η1 πρώτης γενεάς : </a:t>
            </a:r>
            <a:r>
              <a:rPr lang="el-GR" sz="2000" b="1" dirty="0" err="1"/>
              <a:t>Αλκυλαμίνες</a:t>
            </a:r>
            <a:r>
              <a:rPr lang="el-GR" sz="2000" b="1" dirty="0"/>
              <a:t> (</a:t>
            </a:r>
            <a:r>
              <a:rPr lang="el-GR" sz="2000" b="1" dirty="0" err="1"/>
              <a:t>Μηλεϊκή</a:t>
            </a:r>
            <a:r>
              <a:rPr lang="el-GR" sz="2000" b="1" dirty="0"/>
              <a:t> </a:t>
            </a:r>
            <a:r>
              <a:rPr lang="el-GR" sz="2000" b="1" dirty="0" err="1"/>
              <a:t>βρωμοφαινυραμίνη</a:t>
            </a:r>
            <a:r>
              <a:rPr lang="el-GR" sz="2000" b="1" dirty="0"/>
              <a:t>), </a:t>
            </a:r>
            <a:r>
              <a:rPr lang="el-GR" sz="2000" b="1" dirty="0" err="1"/>
              <a:t>Αμινοαλκυλαιθέρες</a:t>
            </a:r>
            <a:r>
              <a:rPr lang="el-GR" sz="2000" b="1" dirty="0"/>
              <a:t> (υδροχλωρική </a:t>
            </a:r>
            <a:r>
              <a:rPr lang="el-GR" sz="2000" b="1" dirty="0" err="1"/>
              <a:t>διφαινυδραμίνη</a:t>
            </a:r>
            <a:r>
              <a:rPr lang="el-GR" sz="2000" b="1" dirty="0"/>
              <a:t>), </a:t>
            </a:r>
            <a:r>
              <a:rPr lang="el-GR" sz="2000" b="1" dirty="0" err="1"/>
              <a:t>Φαινοθειαζίνες</a:t>
            </a:r>
            <a:r>
              <a:rPr lang="el-GR" sz="2000" b="1" dirty="0"/>
              <a:t> (υδροχλωρική </a:t>
            </a:r>
            <a:r>
              <a:rPr lang="el-GR" sz="2000" b="1" dirty="0" err="1"/>
              <a:t>προμεθαζίνη</a:t>
            </a:r>
            <a:r>
              <a:rPr lang="el-GR" sz="2000" b="1" dirty="0"/>
              <a:t>), </a:t>
            </a:r>
            <a:r>
              <a:rPr lang="el-GR" sz="2000" b="1" dirty="0" err="1"/>
              <a:t>Αιθυλενοδιαμίνες</a:t>
            </a:r>
            <a:r>
              <a:rPr lang="el-GR" sz="2000" b="1" dirty="0"/>
              <a:t> (υδροχλωρική </a:t>
            </a:r>
            <a:r>
              <a:rPr lang="el-GR" sz="2000" b="1" dirty="0" err="1"/>
              <a:t>τριπενναμίνη</a:t>
            </a:r>
            <a:r>
              <a:rPr lang="el-GR" sz="2000" b="1" dirty="0"/>
              <a:t>), </a:t>
            </a:r>
            <a:r>
              <a:rPr lang="el-GR" sz="2000" b="1" dirty="0" err="1"/>
              <a:t>Πιπεριδίνες</a:t>
            </a:r>
            <a:r>
              <a:rPr lang="el-GR" sz="2000" b="1" dirty="0"/>
              <a:t> (</a:t>
            </a:r>
            <a:r>
              <a:rPr lang="el-GR" sz="2000" b="1" dirty="0" err="1"/>
              <a:t>μηλεϊκή</a:t>
            </a:r>
            <a:r>
              <a:rPr lang="el-GR" sz="2000" b="1" dirty="0"/>
              <a:t> </a:t>
            </a:r>
            <a:r>
              <a:rPr lang="el-GR" sz="2000" b="1" dirty="0" err="1"/>
              <a:t>αζαταδίνη</a:t>
            </a:r>
            <a:r>
              <a:rPr lang="el-GR" sz="2000" b="1" dirty="0"/>
              <a:t>), </a:t>
            </a:r>
            <a:r>
              <a:rPr lang="el-GR" sz="2000" b="1" dirty="0" err="1"/>
              <a:t>Πιπεραζίνες</a:t>
            </a:r>
            <a:r>
              <a:rPr lang="el-GR" sz="2000" b="1" dirty="0"/>
              <a:t> (υδροχλωρική </a:t>
            </a:r>
            <a:r>
              <a:rPr lang="el-GR" sz="2000" b="1" dirty="0" err="1"/>
              <a:t>υδροξυζίνη</a:t>
            </a:r>
            <a:r>
              <a:rPr lang="el-GR" sz="2000" b="1" dirty="0"/>
              <a:t>)</a:t>
            </a:r>
          </a:p>
          <a:p>
            <a:pPr>
              <a:buNone/>
            </a:pPr>
            <a:r>
              <a:rPr lang="el-GR" sz="2000" b="1" dirty="0"/>
              <a:t>Η1 δευτέρας γενεάς : </a:t>
            </a:r>
            <a:r>
              <a:rPr lang="el-GR" sz="2000" b="1" dirty="0" err="1"/>
              <a:t>Σετιριζίνη</a:t>
            </a:r>
            <a:r>
              <a:rPr lang="el-GR" sz="2000" b="1" dirty="0"/>
              <a:t>, </a:t>
            </a:r>
            <a:r>
              <a:rPr lang="el-GR" sz="2000" b="1" dirty="0" err="1"/>
              <a:t>μιζολαστίνη</a:t>
            </a:r>
            <a:r>
              <a:rPr lang="el-GR" sz="2000" b="1" dirty="0"/>
              <a:t>, </a:t>
            </a:r>
            <a:r>
              <a:rPr lang="el-GR" sz="2000" b="1" dirty="0" err="1"/>
              <a:t>λοραταδίνη</a:t>
            </a:r>
            <a:r>
              <a:rPr lang="el-GR" sz="2000" b="1" dirty="0"/>
              <a:t>, </a:t>
            </a:r>
            <a:r>
              <a:rPr lang="el-GR" sz="2000" b="1" dirty="0" err="1"/>
              <a:t>φεξοφαιναδίνη</a:t>
            </a:r>
            <a:endParaRPr lang="el-GR" sz="2000" b="1" dirty="0"/>
          </a:p>
          <a:p>
            <a:pPr>
              <a:buNone/>
            </a:pPr>
            <a:r>
              <a:rPr lang="el-GR" sz="2000" b="1" dirty="0"/>
              <a:t>Η2 : </a:t>
            </a:r>
            <a:r>
              <a:rPr lang="el-GR" sz="2000" b="1" dirty="0" err="1"/>
              <a:t>Σιμετιδίνη</a:t>
            </a:r>
            <a:r>
              <a:rPr lang="el-GR" sz="2000" b="1" dirty="0"/>
              <a:t>, </a:t>
            </a:r>
            <a:r>
              <a:rPr lang="el-GR" sz="2000" b="1" dirty="0" err="1"/>
              <a:t>Ρανιτιδίνη</a:t>
            </a:r>
            <a:r>
              <a:rPr lang="el-GR" sz="2000" b="1" dirty="0"/>
              <a:t>, </a:t>
            </a:r>
            <a:r>
              <a:rPr lang="el-GR" sz="2000" b="1" dirty="0" err="1"/>
              <a:t>Φαμοριδίνη</a:t>
            </a:r>
            <a:r>
              <a:rPr lang="el-GR" sz="2000" b="1" dirty="0"/>
              <a:t>, </a:t>
            </a:r>
            <a:r>
              <a:rPr lang="el-GR" sz="2000" b="1" dirty="0" err="1"/>
              <a:t>Νιζατιδίνη</a:t>
            </a:r>
            <a:r>
              <a:rPr lang="el-GR" sz="2000" b="1" dirty="0"/>
              <a:t> (</a:t>
            </a:r>
            <a:r>
              <a:rPr lang="el-GR" sz="2000" b="1" dirty="0" err="1"/>
              <a:t>ιμιδαζολικός</a:t>
            </a:r>
            <a:r>
              <a:rPr lang="el-GR" sz="2000" b="1" dirty="0"/>
              <a:t> δακτύλιος αντί του </a:t>
            </a:r>
            <a:r>
              <a:rPr lang="el-GR" sz="2000" b="1" dirty="0" err="1"/>
              <a:t>αρυλικού</a:t>
            </a:r>
            <a:r>
              <a:rPr lang="el-GR" sz="2000" b="1" dirty="0"/>
              <a:t>)</a:t>
            </a:r>
          </a:p>
          <a:p>
            <a:pPr>
              <a:buNone/>
            </a:pPr>
            <a:r>
              <a:rPr lang="el-GR" sz="2000" b="1" dirty="0"/>
              <a:t>Ανταγωνίζονται την </a:t>
            </a:r>
            <a:r>
              <a:rPr lang="el-GR" sz="2000" b="1" dirty="0" err="1"/>
              <a:t>ισταμίνη</a:t>
            </a:r>
            <a:r>
              <a:rPr lang="el-GR" sz="2000" b="1" dirty="0"/>
              <a:t> προλαμβάνοντας την αγγειοδιαστολή και την δημιουργία τοπικών εξιδρωμάτων (πομφών), μειώνουν την κνίδωση.</a:t>
            </a:r>
          </a:p>
          <a:p>
            <a:pPr>
              <a:buNone/>
            </a:pPr>
            <a:r>
              <a:rPr lang="el-GR" sz="2000" b="1" dirty="0"/>
              <a:t>Κνησμός –</a:t>
            </a:r>
            <a:r>
              <a:rPr lang="el-GR" sz="2000" b="1" dirty="0" err="1"/>
              <a:t>αγγειοοίδημα</a:t>
            </a:r>
            <a:r>
              <a:rPr lang="el-GR" sz="2000" b="1" dirty="0"/>
              <a:t> – κνίδωση </a:t>
            </a:r>
          </a:p>
          <a:p>
            <a:pPr>
              <a:buNone/>
            </a:pPr>
            <a:r>
              <a:rPr lang="el-GR" sz="2000" b="1" dirty="0" err="1"/>
              <a:t>Ατοπική</a:t>
            </a:r>
            <a:r>
              <a:rPr lang="el-GR" sz="2000" b="1" dirty="0"/>
              <a:t> δερματίτιδα</a:t>
            </a:r>
            <a:r>
              <a:rPr lang="en-US" sz="2000" b="1" dirty="0"/>
              <a:t> (</a:t>
            </a:r>
            <a:r>
              <a:rPr lang="el-GR" sz="2000" b="1" dirty="0"/>
              <a:t>αναστολή απελευθέρωσης </a:t>
            </a:r>
            <a:r>
              <a:rPr lang="el-GR" sz="2000" b="1" dirty="0" err="1"/>
              <a:t>λευκοτριενίων</a:t>
            </a:r>
            <a:r>
              <a:rPr lang="el-GR" sz="2000" b="1" dirty="0"/>
              <a:t>, </a:t>
            </a:r>
            <a:r>
              <a:rPr lang="el-GR" sz="2000" b="1" dirty="0" err="1"/>
              <a:t>προσταγλανδινών</a:t>
            </a:r>
            <a:r>
              <a:rPr lang="el-GR" sz="2000" b="1" dirty="0"/>
              <a:t>)</a:t>
            </a:r>
          </a:p>
          <a:p>
            <a:pPr>
              <a:buNone/>
            </a:pPr>
            <a:r>
              <a:rPr lang="el-GR" sz="2000" b="1" dirty="0" err="1"/>
              <a:t>Τρικυκλικά</a:t>
            </a:r>
            <a:r>
              <a:rPr lang="el-GR" sz="2000" b="1" dirty="0"/>
              <a:t> Αντικαταθλιπτικά (υδροχλωρική </a:t>
            </a:r>
            <a:r>
              <a:rPr lang="el-GR" sz="2000" b="1" dirty="0" err="1"/>
              <a:t>δοξεπίνη</a:t>
            </a:r>
            <a:r>
              <a:rPr lang="el-GR" sz="2000" b="1" dirty="0"/>
              <a:t>) – Υπνηλία</a:t>
            </a:r>
          </a:p>
          <a:p>
            <a:pPr>
              <a:buNone/>
            </a:pPr>
            <a:r>
              <a:rPr lang="el-GR" sz="2000" b="1" dirty="0"/>
              <a:t>Κύρια Ανεπιθύμητη Ενέργεια : Καταστολή του ΚΝΣ (όχι με </a:t>
            </a:r>
            <a:r>
              <a:rPr lang="el-GR" sz="2000" b="1" dirty="0" err="1"/>
              <a:t>διαζεπάμη</a:t>
            </a:r>
            <a:r>
              <a:rPr lang="el-GR" sz="2000" b="1" dirty="0"/>
              <a:t>, αλκοόλη)</a:t>
            </a:r>
          </a:p>
          <a:p>
            <a:pPr>
              <a:buNone/>
            </a:pPr>
            <a:r>
              <a:rPr lang="el-GR" sz="2000" b="1" dirty="0"/>
              <a:t>Προσοχή στους αναστολείς της </a:t>
            </a:r>
            <a:r>
              <a:rPr lang="el-GR" sz="2000" b="1" dirty="0" err="1"/>
              <a:t>μονοαμινικής</a:t>
            </a:r>
            <a:r>
              <a:rPr lang="el-GR" sz="2000" b="1" dirty="0"/>
              <a:t> </a:t>
            </a:r>
            <a:r>
              <a:rPr lang="el-GR" sz="2000" b="1" dirty="0" err="1"/>
              <a:t>οξειδάσης</a:t>
            </a:r>
            <a:r>
              <a:rPr lang="el-GR" sz="2000" b="1" dirty="0"/>
              <a:t> (γλαύκωμα, κατακράτηση ούρων)</a:t>
            </a:r>
          </a:p>
          <a:p>
            <a:pPr>
              <a:buNone/>
            </a:pPr>
            <a:r>
              <a:rPr lang="el-GR" sz="2000" b="1" dirty="0"/>
              <a:t>Παλαιότερες ουσίες (</a:t>
            </a:r>
            <a:r>
              <a:rPr lang="el-GR" sz="2000" b="1" dirty="0" err="1"/>
              <a:t>διφαινυδραμίνη</a:t>
            </a:r>
            <a:r>
              <a:rPr lang="el-GR" sz="2000" b="1" dirty="0"/>
              <a:t>) χορηγούνται και σε κύηση</a:t>
            </a:r>
          </a:p>
          <a:p>
            <a:pPr>
              <a:buNone/>
            </a:pPr>
            <a:r>
              <a:rPr lang="el-GR" sz="2000" b="1" dirty="0"/>
              <a:t>Χορηγούνται κυρίως από του στόματος</a:t>
            </a:r>
            <a:endParaRPr lang="en-US" sz="2000" b="1" dirty="0"/>
          </a:p>
        </p:txBody>
      </p:sp>
    </p:spTree>
    <p:extLst>
      <p:ext uri="{BB962C8B-B14F-4D97-AF65-F5344CB8AC3E}">
        <p14:creationId xmlns:p14="http://schemas.microsoft.com/office/powerpoint/2010/main" val="173671063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lgn="ctr">
              <a:buNone/>
            </a:pPr>
            <a:r>
              <a:rPr lang="el-GR" sz="2400" b="1" dirty="0"/>
              <a:t>ΛΕΥΚΑΝΤΙΚΟΙ ΠΑΡΑΓΟΝΤΕΣ </a:t>
            </a:r>
          </a:p>
          <a:p>
            <a:pPr>
              <a:buNone/>
            </a:pPr>
            <a:r>
              <a:rPr lang="el-GR" sz="2000" b="1" dirty="0"/>
              <a:t>Παράγωγα </a:t>
            </a:r>
            <a:r>
              <a:rPr lang="el-GR" sz="2000" b="1" dirty="0" err="1"/>
              <a:t>υδροκινόνης</a:t>
            </a:r>
            <a:r>
              <a:rPr lang="el-GR" sz="2000" b="1" dirty="0"/>
              <a:t> (</a:t>
            </a:r>
            <a:r>
              <a:rPr lang="el-GR" sz="2000" b="1" dirty="0" err="1"/>
              <a:t>Μονοβενζυλαιθέρας</a:t>
            </a:r>
            <a:r>
              <a:rPr lang="el-GR" sz="2000" b="1" dirty="0"/>
              <a:t> της </a:t>
            </a:r>
            <a:r>
              <a:rPr lang="el-GR" sz="2000" b="1" dirty="0" err="1"/>
              <a:t>υδροκινόνης</a:t>
            </a:r>
            <a:r>
              <a:rPr lang="el-GR" sz="2000" b="1" dirty="0"/>
              <a:t>)</a:t>
            </a:r>
          </a:p>
          <a:p>
            <a:pPr>
              <a:buNone/>
            </a:pPr>
            <a:r>
              <a:rPr lang="el-GR" sz="2000" b="1" dirty="0" err="1"/>
              <a:t>Υδροκινόνη</a:t>
            </a:r>
            <a:r>
              <a:rPr lang="el-GR" sz="2000" b="1" dirty="0"/>
              <a:t> : Αποχρωματισμός ήπιος και παροδικός, εμποδίζει την μετατροπή της </a:t>
            </a:r>
            <a:r>
              <a:rPr lang="el-GR" sz="2000" b="1" dirty="0" err="1"/>
              <a:t>τυροσίνης</a:t>
            </a:r>
            <a:r>
              <a:rPr lang="el-GR" sz="2000" b="1" dirty="0"/>
              <a:t> σε μελανίνη μέσω συναγωνιστικής ένωσης με την </a:t>
            </a:r>
            <a:r>
              <a:rPr lang="el-GR" sz="2000" b="1" dirty="0" err="1"/>
              <a:t>τυροσινάση</a:t>
            </a:r>
            <a:endParaRPr lang="el-GR" sz="2000" b="1" dirty="0"/>
          </a:p>
          <a:p>
            <a:pPr>
              <a:buNone/>
            </a:pPr>
            <a:r>
              <a:rPr lang="el-GR" sz="2000" b="1" dirty="0"/>
              <a:t>1.Φαινόλες </a:t>
            </a:r>
          </a:p>
          <a:p>
            <a:pPr>
              <a:buNone/>
            </a:pPr>
            <a:r>
              <a:rPr lang="el-GR" sz="2000" b="1" dirty="0"/>
              <a:t>2. Μη Φαινόλες (</a:t>
            </a:r>
            <a:r>
              <a:rPr lang="el-GR" sz="2000" b="1" dirty="0" err="1"/>
              <a:t>κορτικοστεροειδή</a:t>
            </a:r>
            <a:r>
              <a:rPr lang="el-GR" sz="2000" b="1" dirty="0"/>
              <a:t>, </a:t>
            </a:r>
            <a:r>
              <a:rPr lang="el-GR" sz="2000" b="1" dirty="0" err="1"/>
              <a:t>τρετινοΐνη</a:t>
            </a:r>
            <a:r>
              <a:rPr lang="el-GR" sz="2000" b="1" dirty="0"/>
              <a:t>, </a:t>
            </a:r>
            <a:r>
              <a:rPr lang="el-GR" sz="2000" b="1" dirty="0" err="1"/>
              <a:t>αζελαϊκό</a:t>
            </a:r>
            <a:r>
              <a:rPr lang="el-GR" sz="2000" b="1" dirty="0"/>
              <a:t> οξύ, </a:t>
            </a:r>
            <a:r>
              <a:rPr lang="el-GR" sz="2000" b="1" dirty="0" err="1"/>
              <a:t>κοζικό</a:t>
            </a:r>
            <a:r>
              <a:rPr lang="el-GR" sz="2000" b="1" dirty="0"/>
              <a:t> οξύ, Ν-</a:t>
            </a:r>
            <a:r>
              <a:rPr lang="el-GR" sz="2000" b="1" dirty="0" err="1"/>
              <a:t>ακετυλο</a:t>
            </a:r>
            <a:r>
              <a:rPr lang="el-GR" sz="2000" b="1" dirty="0"/>
              <a:t>-</a:t>
            </a:r>
            <a:r>
              <a:rPr lang="el-GR" sz="2000" b="1" dirty="0" err="1"/>
              <a:t>κυστεΐνη</a:t>
            </a:r>
            <a:r>
              <a:rPr lang="el-GR" sz="2000" b="1" dirty="0"/>
              <a:t>, </a:t>
            </a:r>
            <a:r>
              <a:rPr lang="el-GR" sz="2000" b="1" dirty="0" err="1"/>
              <a:t>λιποϊκό</a:t>
            </a:r>
            <a:r>
              <a:rPr lang="el-GR" sz="2000" b="1" dirty="0"/>
              <a:t> οξύ, παράγωγα βιταμίνης </a:t>
            </a:r>
            <a:r>
              <a:rPr lang="en-US" sz="2000" b="1" dirty="0"/>
              <a:t>C) : </a:t>
            </a:r>
            <a:r>
              <a:rPr lang="el-GR" sz="2000" b="1" dirty="0"/>
              <a:t>συνήθως χρησιμοποιούνται σε συνδυασμό με </a:t>
            </a:r>
            <a:r>
              <a:rPr lang="el-GR" sz="2000" b="1" dirty="0" err="1"/>
              <a:t>υδροκινόνη</a:t>
            </a:r>
            <a:r>
              <a:rPr lang="el-GR" sz="2000" b="1" dirty="0"/>
              <a:t> για αύξηση της δράσης</a:t>
            </a:r>
          </a:p>
          <a:p>
            <a:pPr>
              <a:buNone/>
            </a:pPr>
            <a:r>
              <a:rPr lang="el-GR" sz="2000" b="1" dirty="0"/>
              <a:t>Αντιμετώπιση της </a:t>
            </a:r>
            <a:r>
              <a:rPr lang="el-GR" sz="2000" b="1" dirty="0" err="1"/>
              <a:t>υπερμελάχρωσης</a:t>
            </a:r>
            <a:r>
              <a:rPr lang="el-GR" sz="2000" b="1" dirty="0"/>
              <a:t>  </a:t>
            </a:r>
          </a:p>
          <a:p>
            <a:pPr>
              <a:buNone/>
            </a:pPr>
            <a:r>
              <a:rPr lang="el-GR" sz="2000" b="1" dirty="0" err="1"/>
              <a:t>Ωχρονοσία</a:t>
            </a:r>
            <a:r>
              <a:rPr lang="el-GR" sz="2000" b="1" dirty="0"/>
              <a:t> (</a:t>
            </a:r>
            <a:r>
              <a:rPr lang="el-GR" sz="2000" b="1" dirty="0" err="1"/>
              <a:t>κηλιδοβλατιδώδεις</a:t>
            </a:r>
            <a:r>
              <a:rPr lang="el-GR" sz="2000" b="1" dirty="0"/>
              <a:t> </a:t>
            </a:r>
            <a:r>
              <a:rPr lang="el-GR" sz="2000" b="1" dirty="0" err="1"/>
              <a:t>υπερμελαχρωματικές</a:t>
            </a:r>
            <a:r>
              <a:rPr lang="el-GR" sz="2000" b="1" dirty="0"/>
              <a:t> βλάβες)</a:t>
            </a:r>
          </a:p>
          <a:p>
            <a:pPr algn="ctr">
              <a:buNone/>
            </a:pPr>
            <a:r>
              <a:rPr lang="el-GR" sz="2400" b="1" dirty="0"/>
              <a:t>ΤΟΠΙΚΑ ΑΝΑΙΣΘΗΤΙΚΑ</a:t>
            </a:r>
          </a:p>
          <a:p>
            <a:pPr>
              <a:buNone/>
            </a:pPr>
            <a:r>
              <a:rPr lang="en-US" sz="2000" b="1" dirty="0"/>
              <a:t>EMLA : </a:t>
            </a:r>
            <a:r>
              <a:rPr lang="el-GR" sz="2000" b="1" dirty="0"/>
              <a:t>Μίγμα </a:t>
            </a:r>
            <a:r>
              <a:rPr lang="el-GR" sz="2000" b="1" dirty="0" err="1"/>
              <a:t>λιδοκαΐνης</a:t>
            </a:r>
            <a:r>
              <a:rPr lang="el-GR" sz="2000" b="1" dirty="0"/>
              <a:t> με </a:t>
            </a:r>
            <a:r>
              <a:rPr lang="el-GR" sz="2000" b="1" dirty="0" err="1"/>
              <a:t>πριλοκαΐνη</a:t>
            </a:r>
            <a:endParaRPr lang="el-GR" sz="2000" b="1" dirty="0"/>
          </a:p>
          <a:p>
            <a:pPr>
              <a:buNone/>
            </a:pPr>
            <a:r>
              <a:rPr lang="el-GR" sz="2000" b="1" dirty="0" err="1"/>
              <a:t>Αιθυλχλωρίδιο</a:t>
            </a:r>
            <a:r>
              <a:rPr lang="el-GR" sz="2000" b="1" dirty="0"/>
              <a:t> σε αερόλυμα, </a:t>
            </a:r>
            <a:r>
              <a:rPr lang="el-GR" sz="2000" b="1" dirty="0" err="1"/>
              <a:t>αμεθοκαΐνη</a:t>
            </a:r>
            <a:r>
              <a:rPr lang="el-GR" sz="2000" b="1" dirty="0"/>
              <a:t>, </a:t>
            </a:r>
            <a:r>
              <a:rPr lang="el-GR" sz="2000" b="1" dirty="0" err="1"/>
              <a:t>λιδοκαΐνη</a:t>
            </a:r>
            <a:r>
              <a:rPr lang="el-GR" sz="2000" b="1" dirty="0"/>
              <a:t> με παράγωγο </a:t>
            </a:r>
            <a:r>
              <a:rPr lang="el-GR" sz="2000" b="1" dirty="0" err="1"/>
              <a:t>γλυκερινικού</a:t>
            </a:r>
            <a:r>
              <a:rPr lang="el-GR" sz="2000" b="1" dirty="0"/>
              <a:t> οξέος, μίγμα </a:t>
            </a:r>
            <a:r>
              <a:rPr lang="el-GR" sz="2000" b="1" dirty="0" err="1"/>
              <a:t>λιδικαΐνς</a:t>
            </a:r>
            <a:r>
              <a:rPr lang="el-GR" sz="2000" b="1" dirty="0"/>
              <a:t> με αδρεναλίνη και </a:t>
            </a:r>
            <a:r>
              <a:rPr lang="el-GR" sz="2000" b="1" dirty="0" err="1"/>
              <a:t>τετρακαΐνη</a:t>
            </a:r>
            <a:r>
              <a:rPr lang="el-GR" sz="2000" b="1" dirty="0"/>
              <a:t>, υγρό άζωτο, </a:t>
            </a:r>
            <a:r>
              <a:rPr lang="el-GR" sz="2000" b="1" dirty="0" err="1"/>
              <a:t>τετρακαΐνη</a:t>
            </a:r>
            <a:endParaRPr lang="el-GR" sz="2000" b="1" dirty="0"/>
          </a:p>
          <a:p>
            <a:pPr>
              <a:buNone/>
            </a:pPr>
            <a:r>
              <a:rPr lang="el-GR" sz="2000" b="1" dirty="0"/>
              <a:t>Δρουν στα κανάλια του νατρίου στις μεμβράνες των νεύρων </a:t>
            </a:r>
            <a:r>
              <a:rPr lang="el-GR" sz="2000" b="1" dirty="0" err="1"/>
              <a:t>μειουμένης</a:t>
            </a:r>
            <a:r>
              <a:rPr lang="el-GR" sz="2000" b="1" dirty="0"/>
              <a:t> της αγωγιμότητας</a:t>
            </a:r>
          </a:p>
          <a:p>
            <a:pPr>
              <a:buNone/>
            </a:pPr>
            <a:r>
              <a:rPr lang="el-GR" sz="2000" b="1" dirty="0"/>
              <a:t>Αναλγησία</a:t>
            </a:r>
            <a:endParaRPr lang="en-US" sz="2000" b="1" dirty="0"/>
          </a:p>
        </p:txBody>
      </p:sp>
    </p:spTree>
    <p:extLst>
      <p:ext uri="{BB962C8B-B14F-4D97-AF65-F5344CB8AC3E}">
        <p14:creationId xmlns:p14="http://schemas.microsoft.com/office/powerpoint/2010/main" val="86658085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lgn="ctr">
              <a:buNone/>
            </a:pPr>
            <a:r>
              <a:rPr lang="el-GR" sz="2400" b="1" dirty="0"/>
              <a:t>ΤΟΠΙΚΑ ΠΑΡΑΣΚΕΥΑΣΜΑΤΑ – ΕΚΔΟΧΑ</a:t>
            </a:r>
          </a:p>
          <a:p>
            <a:pPr>
              <a:buNone/>
            </a:pPr>
            <a:r>
              <a:rPr lang="el-GR" sz="2000" b="1" dirty="0"/>
              <a:t>ΛΙΠΑΡΕΣ ΑΛΟΙΦΕΣ – ΠΑΣΤΕΣ –ΠΟΥΔΡΕΣ – ΥΔΡΟΓΕΛΕΣ – ΕΛΑΙΑ –ΚΡΕΜΕΣ –ΕΛΑΙΑ</a:t>
            </a:r>
          </a:p>
          <a:p>
            <a:pPr algn="ctr">
              <a:buNone/>
            </a:pPr>
            <a:r>
              <a:rPr lang="el-GR" sz="2400" b="1" dirty="0"/>
              <a:t>ΑΝΤΙΚΝΗΣΜΩΔΗ</a:t>
            </a:r>
          </a:p>
          <a:p>
            <a:pPr>
              <a:buNone/>
            </a:pPr>
            <a:r>
              <a:rPr lang="el-GR" sz="2000" b="1" dirty="0" err="1"/>
              <a:t>Μινθόλη</a:t>
            </a:r>
            <a:r>
              <a:rPr lang="el-GR" sz="2000" b="1" dirty="0"/>
              <a:t>, φαινόλες, κάμφορα, </a:t>
            </a:r>
            <a:r>
              <a:rPr lang="el-GR" sz="2000" b="1" dirty="0" err="1"/>
              <a:t>πολυδοκανόλη</a:t>
            </a:r>
            <a:r>
              <a:rPr lang="el-GR" sz="2000" b="1" dirty="0"/>
              <a:t>, λιθανθρακόπισσα, σαλικυλικό οξύ</a:t>
            </a:r>
          </a:p>
          <a:p>
            <a:pPr algn="ctr">
              <a:buNone/>
            </a:pPr>
            <a:r>
              <a:rPr lang="el-GR" sz="2400" b="1" dirty="0"/>
              <a:t>ΚΕΡΑΤΟΛΥΤΙΚΑ</a:t>
            </a:r>
          </a:p>
          <a:p>
            <a:pPr>
              <a:buNone/>
            </a:pPr>
            <a:r>
              <a:rPr lang="el-GR" sz="2000" b="1" dirty="0"/>
              <a:t>Σαλικυλικό οξύ, θείο, ουρία, </a:t>
            </a:r>
            <a:r>
              <a:rPr lang="el-GR" sz="2000" b="1" dirty="0" err="1"/>
              <a:t>ρεσορκινόλη</a:t>
            </a:r>
            <a:r>
              <a:rPr lang="el-GR" sz="2000" b="1" dirty="0"/>
              <a:t>, χλωριούχο ασβέστιο</a:t>
            </a:r>
          </a:p>
          <a:p>
            <a:pPr algn="ctr">
              <a:buNone/>
            </a:pPr>
            <a:r>
              <a:rPr lang="el-GR" sz="2400" b="1"/>
              <a:t>ΨΥΧΟΔΡΑΣΤΙΚΟΙ ΠΑΡΑΓΟΝΤΕΣ</a:t>
            </a:r>
          </a:p>
          <a:p>
            <a:pPr>
              <a:buNone/>
            </a:pPr>
            <a:endParaRPr lang="en-US" sz="2400" b="1" dirty="0"/>
          </a:p>
        </p:txBody>
      </p:sp>
    </p:spTree>
    <p:extLst>
      <p:ext uri="{BB962C8B-B14F-4D97-AF65-F5344CB8AC3E}">
        <p14:creationId xmlns:p14="http://schemas.microsoft.com/office/powerpoint/2010/main" val="20746818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a:latin typeface="+mn-lt"/>
              </a:rPr>
              <a:t>ΒΙΟΛΟΓΙΚΑ ΦΑΡΜΑΚΑ</a:t>
            </a:r>
            <a:endParaRPr lang="en-US" b="1" dirty="0">
              <a:latin typeface="+mn-lt"/>
            </a:endParaRPr>
          </a:p>
        </p:txBody>
      </p:sp>
      <p:sp>
        <p:nvSpPr>
          <p:cNvPr id="3" name="2 - Θέση περιεχομένου"/>
          <p:cNvSpPr>
            <a:spLocks noGrp="1"/>
          </p:cNvSpPr>
          <p:nvPr>
            <p:ph idx="1"/>
          </p:nvPr>
        </p:nvSpPr>
        <p:spPr>
          <a:xfrm>
            <a:off x="0" y="1073426"/>
            <a:ext cx="12192000" cy="5784574"/>
          </a:xfrm>
        </p:spPr>
        <p:txBody>
          <a:bodyPr>
            <a:normAutofit lnSpcReduction="10000"/>
          </a:bodyPr>
          <a:lstStyle/>
          <a:p>
            <a:pPr>
              <a:buNone/>
            </a:pPr>
            <a:r>
              <a:rPr lang="el-GR" dirty="0"/>
              <a:t>Η ιστορία των βιολογικών φαρμάκων άρχισε τη δεκαετία του 1990, όταν ανακαλύφθηκε ότι στις </a:t>
            </a:r>
            <a:r>
              <a:rPr lang="el-GR" dirty="0" err="1"/>
              <a:t>ψωριασικές</a:t>
            </a:r>
            <a:r>
              <a:rPr lang="el-GR" dirty="0"/>
              <a:t> βλάβες υπήρχαν αυξημένα επίπεδα του παράγοντα νέκρωσης όγκων ΤΝ</a:t>
            </a:r>
            <a:r>
              <a:rPr lang="en-US" dirty="0"/>
              <a:t>F-</a:t>
            </a:r>
            <a:r>
              <a:rPr lang="el-GR" dirty="0"/>
              <a:t>α.</a:t>
            </a:r>
          </a:p>
          <a:p>
            <a:pPr>
              <a:buNone/>
            </a:pPr>
            <a:r>
              <a:rPr lang="el-GR" dirty="0"/>
              <a:t>Τα βιολογικά φάρμακα, είναι φάρμακα που παράγονται, είτε από ζωντανά κύτταρα σε ένα εργαστήριο, είτε μέσω κάποιας άλλης βιολογικής διαδικασίας. Τα βιολογικά φάρμακα στοχεύουν ένα συγκεκριμένο τμήμα του ανοσοποιητικού συστήματος και αντιμετωπίζουν τις ασθένειες ρυθμίζοντας τη δράση των φλεγμονωδών αγγελιοφόρων που ονομάζονται </a:t>
            </a:r>
            <a:r>
              <a:rPr lang="el-GR" dirty="0" err="1"/>
              <a:t>κυτοκίνες</a:t>
            </a:r>
            <a:r>
              <a:rPr lang="el-GR" dirty="0"/>
              <a:t> ή </a:t>
            </a:r>
            <a:r>
              <a:rPr lang="el-GR" dirty="0" err="1"/>
              <a:t>κυτταροκίνες</a:t>
            </a:r>
            <a:r>
              <a:rPr lang="el-GR" dirty="0"/>
              <a:t>.</a:t>
            </a:r>
          </a:p>
          <a:p>
            <a:r>
              <a:rPr lang="el-GR" dirty="0"/>
              <a:t>Οι τύποι των βιολογικών φαρμάκων που είναι σήμερα διαθέσιμοι για τη θεραπεία της </a:t>
            </a:r>
            <a:r>
              <a:rPr lang="el-GR" u="sng" dirty="0"/>
              <a:t>ψωρίασης</a:t>
            </a:r>
            <a:r>
              <a:rPr lang="el-GR" dirty="0"/>
              <a:t>, είναι:</a:t>
            </a:r>
          </a:p>
          <a:p>
            <a:r>
              <a:rPr lang="el-GR" dirty="0"/>
              <a:t>Αναστολείς παράγοντα νέκρωσης όγκων-άλφα (ΤΝ</a:t>
            </a:r>
            <a:r>
              <a:rPr lang="en-US" dirty="0"/>
              <a:t>F</a:t>
            </a:r>
            <a:r>
              <a:rPr lang="el-GR" dirty="0"/>
              <a:t>-άλφα)</a:t>
            </a:r>
          </a:p>
          <a:p>
            <a:r>
              <a:rPr lang="el-GR" dirty="0"/>
              <a:t>Αναστολείς </a:t>
            </a:r>
            <a:r>
              <a:rPr lang="el-GR" dirty="0" err="1"/>
              <a:t>ιντερλευκίνης</a:t>
            </a:r>
            <a:r>
              <a:rPr lang="el-GR" dirty="0"/>
              <a:t> 12 και 23 (IL-12/23)</a:t>
            </a:r>
          </a:p>
          <a:p>
            <a:r>
              <a:rPr lang="el-GR" dirty="0"/>
              <a:t>Αναστολείς IL-17</a:t>
            </a:r>
          </a:p>
          <a:p>
            <a:r>
              <a:rPr lang="el-GR" dirty="0"/>
              <a:t>Αναστολείς IL-23</a:t>
            </a:r>
          </a:p>
          <a:p>
            <a:pPr>
              <a:buNone/>
            </a:pPr>
            <a:endParaRPr lang="en-US"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6"/>
            <a:ext cx="10515600" cy="761310"/>
          </a:xfrm>
        </p:spPr>
        <p:txBody>
          <a:bodyPr/>
          <a:lstStyle/>
          <a:p>
            <a:pPr algn="ctr"/>
            <a:r>
              <a:rPr lang="el-GR" b="1" dirty="0"/>
              <a:t>ΒΙΟΛΟΓΙΚΑ ΦΑΡΜΑΚΑ</a:t>
            </a:r>
            <a:endParaRPr lang="en-US" b="1" dirty="0"/>
          </a:p>
        </p:txBody>
      </p:sp>
      <p:sp>
        <p:nvSpPr>
          <p:cNvPr id="3" name="2 - Θέση περιεχομένου"/>
          <p:cNvSpPr>
            <a:spLocks noGrp="1"/>
          </p:cNvSpPr>
          <p:nvPr>
            <p:ph idx="1"/>
          </p:nvPr>
        </p:nvSpPr>
        <p:spPr>
          <a:xfrm>
            <a:off x="0" y="861390"/>
            <a:ext cx="12192000" cy="5996609"/>
          </a:xfrm>
        </p:spPr>
        <p:txBody>
          <a:bodyPr/>
          <a:lstStyle/>
          <a:p>
            <a:pPr>
              <a:buNone/>
            </a:pPr>
            <a:r>
              <a:rPr lang="el-GR" b="1" dirty="0"/>
              <a:t>Αναστολείς παράγοντα νέκρωσης όγκων-άλφα (ΤΝΡ-</a:t>
            </a:r>
            <a:r>
              <a:rPr lang="el-GR" b="1" dirty="0" err="1"/>
              <a:t>άλφα</a:t>
            </a:r>
            <a:r>
              <a:rPr lang="el-GR" b="1" dirty="0"/>
              <a:t>):</a:t>
            </a:r>
            <a:r>
              <a:rPr lang="el-GR" dirty="0"/>
              <a:t> Οι αναστολείς του TNF-α περιλαμβάνουν τα φάρμακα </a:t>
            </a:r>
            <a:r>
              <a:rPr lang="el-GR" dirty="0" err="1"/>
              <a:t>adalimumab</a:t>
            </a:r>
            <a:r>
              <a:rPr lang="el-GR" dirty="0"/>
              <a:t> (</a:t>
            </a:r>
            <a:r>
              <a:rPr lang="el-GR" dirty="0" err="1"/>
              <a:t>Humira</a:t>
            </a:r>
            <a:r>
              <a:rPr lang="el-GR" dirty="0"/>
              <a:t>), </a:t>
            </a:r>
            <a:r>
              <a:rPr lang="el-GR" dirty="0" err="1"/>
              <a:t>etanercept</a:t>
            </a:r>
            <a:r>
              <a:rPr lang="el-GR" dirty="0"/>
              <a:t> (</a:t>
            </a:r>
            <a:r>
              <a:rPr lang="el-GR" dirty="0" err="1"/>
              <a:t>Enbrel</a:t>
            </a:r>
            <a:r>
              <a:rPr lang="el-GR" dirty="0"/>
              <a:t>) και </a:t>
            </a:r>
            <a:r>
              <a:rPr lang="el-GR" dirty="0" err="1"/>
              <a:t>certolizumab</a:t>
            </a:r>
            <a:r>
              <a:rPr lang="el-GR" dirty="0"/>
              <a:t> </a:t>
            </a:r>
            <a:r>
              <a:rPr lang="el-GR" dirty="0" err="1"/>
              <a:t>pegol</a:t>
            </a:r>
            <a:r>
              <a:rPr lang="el-GR" dirty="0"/>
              <a:t> (</a:t>
            </a:r>
            <a:r>
              <a:rPr lang="el-GR" dirty="0" err="1"/>
              <a:t>Cimzia</a:t>
            </a:r>
            <a:r>
              <a:rPr lang="el-GR" dirty="0"/>
              <a:t>), τα οποία είναι κατάλληλα για τη θεραπεία τόσο της ψωρίασης, όσο και της </a:t>
            </a:r>
            <a:r>
              <a:rPr lang="el-GR" dirty="0" err="1"/>
              <a:t>ψωριασικής</a:t>
            </a:r>
            <a:r>
              <a:rPr lang="el-GR" dirty="0"/>
              <a:t> αρθρίτιδας. Είναι τα πλέον διαδεδομένα.</a:t>
            </a:r>
          </a:p>
          <a:p>
            <a:pPr>
              <a:buNone/>
            </a:pPr>
            <a:r>
              <a:rPr lang="el-GR" b="1" dirty="0"/>
              <a:t>Αναστολείς </a:t>
            </a:r>
            <a:r>
              <a:rPr lang="el-GR" b="1" dirty="0" err="1"/>
              <a:t>ιντερλευκίνης</a:t>
            </a:r>
            <a:r>
              <a:rPr lang="el-GR" b="1" dirty="0"/>
              <a:t> 12 και 23 (IL-12/23):</a:t>
            </a:r>
            <a:r>
              <a:rPr lang="el-GR" dirty="0"/>
              <a:t> Ο μόνος διαθέσιμος αναστολέας IL-12/23 είναι το φάρμακο </a:t>
            </a:r>
            <a:r>
              <a:rPr lang="el-GR" dirty="0" err="1"/>
              <a:t>ustekinumab</a:t>
            </a:r>
            <a:r>
              <a:rPr lang="el-GR" dirty="0"/>
              <a:t> (</a:t>
            </a:r>
            <a:r>
              <a:rPr lang="el-GR" dirty="0" err="1"/>
              <a:t>Stelara</a:t>
            </a:r>
            <a:r>
              <a:rPr lang="el-GR" dirty="0"/>
              <a:t>)</a:t>
            </a:r>
          </a:p>
          <a:p>
            <a:pPr>
              <a:buNone/>
            </a:pPr>
            <a:r>
              <a:rPr lang="el-GR" b="1" dirty="0"/>
              <a:t>Αναστολείς </a:t>
            </a:r>
            <a:r>
              <a:rPr lang="en-US" b="1" dirty="0"/>
              <a:t>IL-17:</a:t>
            </a:r>
            <a:r>
              <a:rPr lang="en-US" dirty="0"/>
              <a:t> </a:t>
            </a:r>
            <a:r>
              <a:rPr lang="el-GR" dirty="0"/>
              <a:t>Οι αναστολείς </a:t>
            </a:r>
            <a:r>
              <a:rPr lang="en-US" dirty="0"/>
              <a:t>IL-17 </a:t>
            </a:r>
            <a:r>
              <a:rPr lang="el-GR" dirty="0"/>
              <a:t>περιλαμβάνουν τα φάρμακα </a:t>
            </a:r>
            <a:r>
              <a:rPr lang="en-US" dirty="0" err="1"/>
              <a:t>secukinumab</a:t>
            </a:r>
            <a:r>
              <a:rPr lang="en-US" dirty="0"/>
              <a:t> (</a:t>
            </a:r>
            <a:r>
              <a:rPr lang="en-US" dirty="0" err="1"/>
              <a:t>Cosentyx</a:t>
            </a:r>
            <a:r>
              <a:rPr lang="en-US" dirty="0"/>
              <a:t>), </a:t>
            </a:r>
            <a:r>
              <a:rPr lang="en-US" dirty="0" err="1"/>
              <a:t>ixekizumab</a:t>
            </a:r>
            <a:r>
              <a:rPr lang="en-US" dirty="0"/>
              <a:t> (</a:t>
            </a:r>
            <a:r>
              <a:rPr lang="en-US" dirty="0" err="1"/>
              <a:t>Taltz</a:t>
            </a:r>
            <a:r>
              <a:rPr lang="en-US" dirty="0"/>
              <a:t>) </a:t>
            </a:r>
            <a:r>
              <a:rPr lang="el-GR" dirty="0"/>
              <a:t>και </a:t>
            </a:r>
            <a:r>
              <a:rPr lang="en-US" dirty="0" err="1"/>
              <a:t>brodalumab</a:t>
            </a:r>
            <a:r>
              <a:rPr lang="en-US" dirty="0"/>
              <a:t> </a:t>
            </a:r>
            <a:endParaRPr lang="el-GR" dirty="0"/>
          </a:p>
          <a:p>
            <a:pPr>
              <a:buNone/>
            </a:pPr>
            <a:r>
              <a:rPr lang="el-GR" b="1" dirty="0"/>
              <a:t>Αναστολείς </a:t>
            </a:r>
            <a:r>
              <a:rPr lang="en-US" b="1" dirty="0"/>
              <a:t>IL-23:</a:t>
            </a:r>
            <a:r>
              <a:rPr lang="en-US" dirty="0"/>
              <a:t> </a:t>
            </a:r>
            <a:r>
              <a:rPr lang="el-GR" dirty="0"/>
              <a:t>Οι αναστολείς </a:t>
            </a:r>
            <a:r>
              <a:rPr lang="en-US" dirty="0"/>
              <a:t>IL-23 </a:t>
            </a:r>
            <a:r>
              <a:rPr lang="el-GR" dirty="0"/>
              <a:t>είναι η νεότερη κατηγορία βιολογικών φαρμάκων και περιλαμβάνουν τα </a:t>
            </a:r>
            <a:r>
              <a:rPr lang="en-US" dirty="0" err="1"/>
              <a:t>risankizumab-rzaa</a:t>
            </a:r>
            <a:r>
              <a:rPr lang="en-US" dirty="0"/>
              <a:t> (</a:t>
            </a:r>
            <a:r>
              <a:rPr lang="en-US" dirty="0" err="1"/>
              <a:t>Skyrizi</a:t>
            </a:r>
            <a:r>
              <a:rPr lang="en-US" dirty="0"/>
              <a:t>), </a:t>
            </a:r>
            <a:r>
              <a:rPr lang="en-US" dirty="0" err="1"/>
              <a:t>guselkumab</a:t>
            </a:r>
            <a:r>
              <a:rPr lang="en-US" dirty="0"/>
              <a:t> (</a:t>
            </a:r>
            <a:r>
              <a:rPr lang="en-US" dirty="0" err="1"/>
              <a:t>Tremfya</a:t>
            </a:r>
            <a:r>
              <a:rPr lang="en-US" dirty="0"/>
              <a:t>) </a:t>
            </a:r>
            <a:r>
              <a:rPr lang="el-GR" dirty="0"/>
              <a:t>και </a:t>
            </a:r>
            <a:r>
              <a:rPr lang="en-US" dirty="0" err="1"/>
              <a:t>tildrakizumab-asmn</a:t>
            </a:r>
            <a:r>
              <a:rPr lang="en-US" dirty="0"/>
              <a:t> (</a:t>
            </a:r>
            <a:r>
              <a:rPr lang="en-US" dirty="0" err="1"/>
              <a:t>Ilumya</a:t>
            </a:r>
            <a:r>
              <a:rPr lang="el-GR" dirty="0"/>
              <a:t>)</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ΥΓΕΙΑ ΤΟΥ ΔΕΡΜΑΤΟΣ</a:t>
            </a:r>
            <a:endParaRPr lang="en-US" b="1" dirty="0"/>
          </a:p>
        </p:txBody>
      </p:sp>
      <p:sp>
        <p:nvSpPr>
          <p:cNvPr id="3" name="2 - Θέση περιεχομένου"/>
          <p:cNvSpPr>
            <a:spLocks noGrp="1"/>
          </p:cNvSpPr>
          <p:nvPr>
            <p:ph idx="1"/>
          </p:nvPr>
        </p:nvSpPr>
        <p:spPr>
          <a:xfrm>
            <a:off x="1524000" y="1124744"/>
            <a:ext cx="9144000" cy="5733256"/>
          </a:xfrm>
        </p:spPr>
        <p:txBody>
          <a:bodyPr>
            <a:normAutofit/>
          </a:bodyPr>
          <a:lstStyle/>
          <a:p>
            <a:pPr>
              <a:buNone/>
            </a:pPr>
            <a:r>
              <a:rPr lang="el-GR" sz="2400" b="1" dirty="0"/>
              <a:t>ΚΑΤΑΣΤΑΣΗ ΦΥΣΙΟΛΟΓΙΚΗΣ ΔΟΜΗΣ ΚΑΙ ΛΕΙΤΟΥΡΓΙΑΣ</a:t>
            </a:r>
          </a:p>
          <a:p>
            <a:pPr>
              <a:buNone/>
            </a:pPr>
            <a:r>
              <a:rPr lang="el-GR" sz="2400" b="1" dirty="0"/>
              <a:t>Με την Νόσο Αλλοιώνεται η Δομή και Λειτουργία του</a:t>
            </a:r>
          </a:p>
          <a:p>
            <a:pPr>
              <a:buNone/>
            </a:pPr>
            <a:r>
              <a:rPr lang="el-GR" sz="2400" b="1" dirty="0"/>
              <a:t>Διαθέτει  Σημαντική Ικανότητα Προσαρμογής και Επιδιόρθωσης όπως σε Τραυματισμούς</a:t>
            </a:r>
          </a:p>
          <a:p>
            <a:pPr>
              <a:buNone/>
            </a:pPr>
            <a:r>
              <a:rPr lang="el-GR" sz="2400" b="1" dirty="0"/>
              <a:t>Η Θεραπεία Συνεπάγεται Αποκατάσταση της Φυσιολογικής Δομής και Λειτουργίας </a:t>
            </a:r>
            <a:endParaRPr lang="en-US" sz="2400" b="1" dirty="0"/>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708301"/>
          </a:xfrm>
        </p:spPr>
        <p:txBody>
          <a:bodyPr/>
          <a:lstStyle/>
          <a:p>
            <a:pPr algn="ctr"/>
            <a:r>
              <a:rPr lang="el-GR" b="1" dirty="0"/>
              <a:t>ΒΙΟΛΟΓΙΚΑ ΦΑΡΜΑΚΑ</a:t>
            </a:r>
            <a:endParaRPr lang="en-US" b="1" dirty="0"/>
          </a:p>
        </p:txBody>
      </p:sp>
      <p:sp>
        <p:nvSpPr>
          <p:cNvPr id="3" name="2 - Θέση περιεχομένου"/>
          <p:cNvSpPr>
            <a:spLocks noGrp="1"/>
          </p:cNvSpPr>
          <p:nvPr>
            <p:ph idx="1"/>
          </p:nvPr>
        </p:nvSpPr>
        <p:spPr>
          <a:xfrm>
            <a:off x="0" y="887896"/>
            <a:ext cx="12192000" cy="5970104"/>
          </a:xfrm>
        </p:spPr>
        <p:txBody>
          <a:bodyPr/>
          <a:lstStyle/>
          <a:p>
            <a:r>
              <a:rPr lang="el-GR" b="1" dirty="0"/>
              <a:t>Πώς δρουν τα βιολογικά φάρμακα στο σώμα για να ανακουφίσουν τα συμπτώματα της ψωρίασης ;</a:t>
            </a:r>
          </a:p>
          <a:p>
            <a:r>
              <a:rPr lang="el-GR" dirty="0"/>
              <a:t>Η ψωρίαση προκαλείται από την υπερδραστηριότητα του ανοσοποιητικού συστήματος που έχει ως αποτέλεσμα την πρόκληση φλεγμονής στο δέρμα. Αυτά τα φάρμακα είναι ικανά να παρεμποδίσουν συγκεκριμένες ενέργειες του ανοσοποιητικού συστήματος, να ελαχιστοποιήσουν την φλεγμονή και να εξαλείψουν την ανοσολογική επίθεση στο δέρμα και στις αρθρώσεις.</a:t>
            </a:r>
          </a:p>
          <a:p>
            <a:pPr>
              <a:buNone/>
            </a:pPr>
            <a:endParaRPr lang="en-US" dirty="0"/>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6"/>
            <a:ext cx="10515600" cy="602284"/>
          </a:xfrm>
        </p:spPr>
        <p:txBody>
          <a:bodyPr>
            <a:normAutofit fontScale="90000"/>
          </a:bodyPr>
          <a:lstStyle/>
          <a:p>
            <a:pPr algn="ctr"/>
            <a:r>
              <a:rPr lang="el-GR" dirty="0"/>
              <a:t>ΒΙΟΛΟΓΙΚΑ ΦΑΡΜΑΚΑ</a:t>
            </a:r>
            <a:endParaRPr lang="en-US" dirty="0"/>
          </a:p>
        </p:txBody>
      </p:sp>
      <p:sp>
        <p:nvSpPr>
          <p:cNvPr id="3" name="2 - Θέση περιεχομένου"/>
          <p:cNvSpPr>
            <a:spLocks noGrp="1"/>
          </p:cNvSpPr>
          <p:nvPr>
            <p:ph idx="1"/>
          </p:nvPr>
        </p:nvSpPr>
        <p:spPr>
          <a:xfrm>
            <a:off x="0" y="781878"/>
            <a:ext cx="12192000" cy="6076122"/>
          </a:xfrm>
        </p:spPr>
        <p:txBody>
          <a:bodyPr/>
          <a:lstStyle/>
          <a:p>
            <a:r>
              <a:rPr lang="el-GR" b="1" dirty="0"/>
              <a:t>Ποιες είναι οι πιθανές παρενέργειες των βιολογικών φαρμάκων;</a:t>
            </a:r>
          </a:p>
          <a:p>
            <a:r>
              <a:rPr lang="el-GR" dirty="0"/>
              <a:t>Οι κύριες παρενέργειες που μπορούν να προκαλέσουν τα βιολογικά φάρμακα είναι οι μολύνσεις και οι κακοήθειες. Συγκεκριμένα, όπως είπαμε και προηγουμένως, τα βιολογικά φάρμακα μειώνουν την αντίδραση του ανοσοποιητικού συστήματος με στόχο να μειωθεί η φλεγμονή. Αυτή η παρεμπόδιση της αντίδρασης του ανοσοποιητικού μπορεί να καταστήσει δύσκολη την αναγνώριση των καρκινικών κυττάρων, με αποτέλεσμα να είναι πιο εύκολο να αναπτυχθούν κακοήθειες.</a:t>
            </a:r>
          </a:p>
          <a:p>
            <a:r>
              <a:rPr lang="el-GR" dirty="0"/>
              <a:t>Επιπρόσθετα, οι αναστολείς TNF έχουν συσχετιστεί με την ανάπτυξη </a:t>
            </a:r>
            <a:r>
              <a:rPr lang="el-GR" dirty="0" err="1"/>
              <a:t>σκήρυνσης</a:t>
            </a:r>
            <a:r>
              <a:rPr lang="el-GR" dirty="0"/>
              <a:t> κατά πλάκας, ενώ οι αναστολείς IL-17 συσχετίστηκαν με αυξημένο κίνδυνο εμφάνισης φλεγμονώδους νόσου του εντέρου.</a:t>
            </a:r>
          </a:p>
          <a:p>
            <a:pPr>
              <a:buNone/>
            </a:pPr>
            <a:endParaRPr lang="en-US" dirty="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1"/>
            <a:ext cx="10515600" cy="861390"/>
          </a:xfrm>
        </p:spPr>
        <p:txBody>
          <a:bodyPr/>
          <a:lstStyle/>
          <a:p>
            <a:pPr algn="ctr"/>
            <a:r>
              <a:rPr lang="el-GR" dirty="0"/>
              <a:t>ΒΙΟΛΟΓΙΚΑ ΦΑΡΜΑΚΑ</a:t>
            </a:r>
            <a:endParaRPr lang="en-US" dirty="0"/>
          </a:p>
        </p:txBody>
      </p:sp>
      <p:sp>
        <p:nvSpPr>
          <p:cNvPr id="3" name="2 - Θέση περιεχομένου"/>
          <p:cNvSpPr>
            <a:spLocks noGrp="1"/>
          </p:cNvSpPr>
          <p:nvPr>
            <p:ph idx="1"/>
          </p:nvPr>
        </p:nvSpPr>
        <p:spPr>
          <a:xfrm>
            <a:off x="0" y="516834"/>
            <a:ext cx="12192000" cy="6341165"/>
          </a:xfrm>
        </p:spPr>
        <p:txBody>
          <a:bodyPr/>
          <a:lstStyle/>
          <a:p>
            <a:r>
              <a:rPr lang="el-GR" b="1" dirty="0"/>
              <a:t>Τι συμβαίνει εάν ένα βιολογικό φάρμακο είναι αναποτελεσματικό ή σταματήσει να λειτουργεί;</a:t>
            </a:r>
          </a:p>
          <a:p>
            <a:r>
              <a:rPr lang="el-GR" dirty="0"/>
              <a:t>Πολλοί άνθρωποι επωφελούνται από τα βιολογικά φάρμακα για αρκετά χρόνια. Ωστόσο, σε πολλές περιπτώσεις αυτά τα οφέλη μειώνονται με την πάροδο του χρόνου και αυτό γιατί το σώμα ενδέχεται να αναπτύξει </a:t>
            </a:r>
            <a:r>
              <a:rPr lang="el-GR" b="1" dirty="0"/>
              <a:t>αντισώματα κατά του φαρμάκου</a:t>
            </a:r>
            <a:r>
              <a:rPr lang="el-GR" dirty="0"/>
              <a:t> και να μην είναι πλέον δεκτικό στην επίδραση του. Σε ορισμένες, μάλιστα περιπτώσεις, μπορεί μια ολόκληρη κατηγορία φαρμάκων να είναι πλέον αναποτελεσματική.</a:t>
            </a:r>
          </a:p>
          <a:p>
            <a:r>
              <a:rPr lang="el-GR" dirty="0"/>
              <a:t>Επιπρόσθετα, νοουμένου ότι </a:t>
            </a:r>
            <a:r>
              <a:rPr lang="el-GR" b="1" dirty="0"/>
              <a:t>οι γενετικές μεταλλάξεις </a:t>
            </a:r>
            <a:r>
              <a:rPr lang="el-GR" dirty="0"/>
              <a:t>της ψωριάσεις είναι πολλές και οι πλείστες είναι άγνωστες στους επιστήμονες, δυο άτομα με φαινομενικά ίδια ψωρίαση μπορεί να ανταποκρίνονται διαφορετικά στα ίδια φάρμακα. Στην περίπτωση λοιπόν που ένα φάρμακο δεν λειτουργεί σε ένα άτομο μετά από 2-3 εβδομάδες, θα πρέπει να αντικατασταθεί με κάποιο άλλο</a:t>
            </a:r>
          </a:p>
          <a:p>
            <a:pPr>
              <a:buNone/>
            </a:pPr>
            <a:endParaRPr lang="en-US" dirty="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84C56-CE71-4151-AACD-E38A64610743}"/>
              </a:ext>
            </a:extLst>
          </p:cNvPr>
          <p:cNvSpPr>
            <a:spLocks noGrp="1"/>
          </p:cNvSpPr>
          <p:nvPr>
            <p:ph type="title"/>
          </p:nvPr>
        </p:nvSpPr>
        <p:spPr/>
        <p:txBody>
          <a:bodyPr/>
          <a:lstStyle/>
          <a:p>
            <a:pPr algn="ctr"/>
            <a:r>
              <a:rPr lang="el-GR" b="1" dirty="0"/>
              <a:t>ΥΓΕΙΑ ΤΟΥ ΔΕΡΜΑΤΟΣ ΚΑΙ ΒΙΤΑΜΙΝΗ</a:t>
            </a:r>
            <a:r>
              <a:rPr lang="en-US" b="1" dirty="0"/>
              <a:t> D </a:t>
            </a:r>
            <a:r>
              <a:rPr lang="el-GR" b="1" dirty="0"/>
              <a:t> </a:t>
            </a:r>
            <a:endParaRPr lang="en-US" b="1" dirty="0"/>
          </a:p>
        </p:txBody>
      </p:sp>
      <p:sp>
        <p:nvSpPr>
          <p:cNvPr id="5" name="Content Placeholder 4">
            <a:extLst>
              <a:ext uri="{FF2B5EF4-FFF2-40B4-BE49-F238E27FC236}">
                <a16:creationId xmlns:a16="http://schemas.microsoft.com/office/drawing/2014/main" id="{44772696-4ECA-42BD-A52C-597D96783620}"/>
              </a:ext>
            </a:extLst>
          </p:cNvPr>
          <p:cNvSpPr>
            <a:spLocks noGrp="1"/>
          </p:cNvSpPr>
          <p:nvPr>
            <p:ph idx="1"/>
          </p:nvPr>
        </p:nvSpPr>
        <p:spPr>
          <a:xfrm>
            <a:off x="0" y="1192696"/>
            <a:ext cx="12192000" cy="5665304"/>
          </a:xfrm>
        </p:spPr>
        <p:txBody>
          <a:bodyPr/>
          <a:lstStyle/>
          <a:p>
            <a:pPr algn="l"/>
            <a:endParaRPr lang="en-US" sz="1800" b="0" i="0" u="none" strike="noStrike" baseline="0" dirty="0">
              <a:solidFill>
                <a:srgbClr val="000000"/>
              </a:solidFill>
              <a:latin typeface="Calibri" panose="020F0502020204030204" pitchFamily="34" charset="0"/>
            </a:endParaRPr>
          </a:p>
          <a:p>
            <a:r>
              <a:rPr lang="el-GR" sz="1800" b="0" i="0" u="none" strike="noStrike" baseline="0" dirty="0">
                <a:solidFill>
                  <a:srgbClr val="000000"/>
                </a:solidFill>
                <a:latin typeface="Calibri" panose="020F0502020204030204" pitchFamily="34" charset="0"/>
              </a:rPr>
              <a:t>H </a:t>
            </a:r>
            <a:r>
              <a:rPr lang="el-GR" sz="1800" b="1" i="0" u="none" strike="noStrike" baseline="0" dirty="0">
                <a:solidFill>
                  <a:srgbClr val="000000"/>
                </a:solidFill>
                <a:latin typeface="Calibri" panose="020F0502020204030204" pitchFamily="34" charset="0"/>
              </a:rPr>
              <a:t>Βιταμίνη D </a:t>
            </a:r>
            <a:r>
              <a:rPr lang="el-GR" sz="1800" b="0" i="0" u="none" strike="noStrike" baseline="0" dirty="0">
                <a:solidFill>
                  <a:srgbClr val="000000"/>
                </a:solidFill>
                <a:latin typeface="Calibri" panose="020F0502020204030204" pitchFamily="34" charset="0"/>
              </a:rPr>
              <a:t>αποτελεί το σύνολο των λιποδιαλυτών βιταμινών </a:t>
            </a:r>
            <a:r>
              <a:rPr lang="el-GR" sz="1800" b="1" i="0" u="none" strike="noStrike" baseline="0" dirty="0">
                <a:solidFill>
                  <a:srgbClr val="000000"/>
                </a:solidFill>
                <a:latin typeface="Calibri" panose="020F0502020204030204" pitchFamily="34" charset="0"/>
              </a:rPr>
              <a:t>D3 </a:t>
            </a:r>
            <a:r>
              <a:rPr lang="el-GR" sz="1800" b="0" i="0" u="none" strike="noStrike" baseline="0" dirty="0">
                <a:solidFill>
                  <a:srgbClr val="000000"/>
                </a:solidFill>
                <a:latin typeface="Calibri" panose="020F0502020204030204" pitchFamily="34" charset="0"/>
              </a:rPr>
              <a:t>(χοληκαλσιφερόλη)και </a:t>
            </a:r>
            <a:r>
              <a:rPr lang="el-GR" sz="1800" b="1" i="0" u="none" strike="noStrike" baseline="0" dirty="0">
                <a:solidFill>
                  <a:srgbClr val="000000"/>
                </a:solidFill>
                <a:latin typeface="Calibri" panose="020F0502020204030204" pitchFamily="34" charset="0"/>
              </a:rPr>
              <a:t>D2</a:t>
            </a:r>
            <a:r>
              <a:rPr lang="el-GR" sz="1800" b="0" i="0" u="none" strike="noStrike" baseline="0" dirty="0">
                <a:solidFill>
                  <a:srgbClr val="000000"/>
                </a:solidFill>
                <a:latin typeface="Calibri" panose="020F0502020204030204" pitchFamily="34" charset="0"/>
              </a:rPr>
              <a:t>(εργοκαλσιφερόλη), οι οποίες αποτελούν πρόδρομες ουσίες ορμονών και έχουν ενδοκρινή,παρακρινήκαι αυτοκρινήλειτουργία.</a:t>
            </a:r>
          </a:p>
          <a:p>
            <a:endParaRPr lang="en-US" sz="1800" b="0" i="0" u="none" strike="noStrike" baseline="0" dirty="0">
              <a:solidFill>
                <a:srgbClr val="000000"/>
              </a:solidFill>
              <a:latin typeface="Calibri" panose="020F0502020204030204" pitchFamily="34" charset="0"/>
            </a:endParaRPr>
          </a:p>
          <a:p>
            <a:r>
              <a:rPr lang="el-GR" sz="1800" b="0" i="0" u="none" strike="noStrike" baseline="0" dirty="0">
                <a:solidFill>
                  <a:srgbClr val="000000"/>
                </a:solidFill>
                <a:latin typeface="Calibri" panose="020F0502020204030204" pitchFamily="34" charset="0"/>
              </a:rPr>
              <a:t>Η βιταμίνη </a:t>
            </a:r>
            <a:r>
              <a:rPr lang="el-GR" sz="1800" b="1" i="0" u="none" strike="noStrike" baseline="0" dirty="0">
                <a:solidFill>
                  <a:srgbClr val="000000"/>
                </a:solidFill>
                <a:latin typeface="Calibri" panose="020F0502020204030204" pitchFamily="34" charset="0"/>
              </a:rPr>
              <a:t>D2</a:t>
            </a:r>
            <a:r>
              <a:rPr lang="el-GR" sz="1800" b="0" i="0" u="none" strike="noStrike" baseline="0" dirty="0">
                <a:solidFill>
                  <a:srgbClr val="000000"/>
                </a:solidFill>
                <a:latin typeface="Calibri" panose="020F0502020204030204" pitchFamily="34" charset="0"/>
              </a:rPr>
              <a:t>σχηματίζεται από την επίδραση της UVακτινοβολίας επί της εργοστερόλης, η οποία είναι ένα στεροειδέςπου βρίσκεται σε ορισμένα φυτά, αλλά και σε μεγάλο ποσοστό στους μύκητες </a:t>
            </a:r>
          </a:p>
          <a:p>
            <a:r>
              <a:rPr lang="el-GR" sz="1800" b="0" i="0" u="none" strike="noStrike" baseline="0" dirty="0">
                <a:solidFill>
                  <a:srgbClr val="000000"/>
                </a:solidFill>
                <a:latin typeface="Calibri" panose="020F0502020204030204" pitchFamily="34" charset="0"/>
              </a:rPr>
              <a:t>Η βιταμίνη </a:t>
            </a:r>
            <a:r>
              <a:rPr lang="el-GR" sz="1800" b="1" i="0" u="none" strike="noStrike" baseline="0" dirty="0">
                <a:solidFill>
                  <a:srgbClr val="000000"/>
                </a:solidFill>
                <a:latin typeface="Calibri" panose="020F0502020204030204" pitchFamily="34" charset="0"/>
              </a:rPr>
              <a:t>D3</a:t>
            </a:r>
            <a:r>
              <a:rPr lang="el-GR" sz="1800" b="0" i="0" u="none" strike="noStrike" baseline="0" dirty="0">
                <a:solidFill>
                  <a:srgbClr val="000000"/>
                </a:solidFill>
                <a:latin typeface="Calibri" panose="020F0502020204030204" pitchFamily="34" charset="0"/>
              </a:rPr>
              <a:t> σχηματίζεται από την επίδραση της UVακτινοβολίας επί της 7-δεϋδροχοληστερόλη </a:t>
            </a:r>
          </a:p>
          <a:p>
            <a:r>
              <a:rPr lang="el-GR" sz="1800" b="0" i="0" u="none" strike="noStrike" baseline="0" dirty="0">
                <a:solidFill>
                  <a:srgbClr val="000000"/>
                </a:solidFill>
                <a:latin typeface="Calibri" panose="020F0502020204030204" pitchFamily="34" charset="0"/>
              </a:rPr>
              <a:t>Τόσο η εργοστερόλη όσο και η 7-δεϋδροχοληστερόλη είναι στερόλες που υπάρχουν στο ανθρώπινο δέρμα οπότε καθένας μας διαθέτει συνδυασμό βιταμινών  D2 και D3 ως μέρος ενός τυπικού τρόπου ζωής με ημερήσια έκθεση στην υπεριώδη ακτινοβολία </a:t>
            </a:r>
            <a:endParaRPr lang="en-US" dirty="0"/>
          </a:p>
        </p:txBody>
      </p:sp>
    </p:spTree>
    <p:extLst>
      <p:ext uri="{BB962C8B-B14F-4D97-AF65-F5344CB8AC3E}">
        <p14:creationId xmlns:p14="http://schemas.microsoft.com/office/powerpoint/2010/main" val="362451847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0CC3D1-B69F-4B21-AE34-ADEB72D0A4E0}"/>
              </a:ext>
            </a:extLst>
          </p:cNvPr>
          <p:cNvSpPr>
            <a:spLocks noGrp="1"/>
          </p:cNvSpPr>
          <p:nvPr>
            <p:ph idx="1"/>
          </p:nvPr>
        </p:nvSpPr>
        <p:spPr>
          <a:xfrm>
            <a:off x="0" y="0"/>
            <a:ext cx="12192000" cy="6858000"/>
          </a:xfrm>
        </p:spPr>
        <p:txBody>
          <a:bodyPr>
            <a:normAutofit/>
          </a:bodyPr>
          <a:lstStyle/>
          <a:p>
            <a:r>
              <a:rPr lang="el-GR" sz="2400" b="0" i="0" u="none" strike="noStrike" baseline="0" dirty="0">
                <a:solidFill>
                  <a:srgbClr val="000000"/>
                </a:solidFill>
                <a:latin typeface="Calibri" panose="020F0502020204030204" pitchFamily="34" charset="0"/>
              </a:rPr>
              <a:t>Η </a:t>
            </a:r>
            <a:r>
              <a:rPr lang="el-GR" sz="2400" b="1" i="0" u="none" strike="noStrike" baseline="0" dirty="0">
                <a:solidFill>
                  <a:srgbClr val="000000"/>
                </a:solidFill>
                <a:latin typeface="Calibri" panose="020F0502020204030204" pitchFamily="34" charset="0"/>
              </a:rPr>
              <a:t>ενδοκρινής </a:t>
            </a:r>
            <a:r>
              <a:rPr lang="el-GR" sz="2400" b="0" i="0" u="none" strike="noStrike" baseline="0" dirty="0">
                <a:solidFill>
                  <a:srgbClr val="000000"/>
                </a:solidFill>
                <a:latin typeface="Calibri" panose="020F0502020204030204" pitchFamily="34" charset="0"/>
              </a:rPr>
              <a:t>λειτουργία της βιταμίνης D σχετίζεται κυρίως με την ομοιόσταση του ασβεστίου.</a:t>
            </a:r>
          </a:p>
          <a:p>
            <a:pPr marL="0" indent="0">
              <a:buNone/>
            </a:pPr>
            <a:r>
              <a:rPr lang="el-GR" sz="2400" dirty="0">
                <a:solidFill>
                  <a:srgbClr val="000000"/>
                </a:solidFill>
                <a:latin typeface="Calibri" panose="020F0502020204030204" pitchFamily="34" charset="0"/>
              </a:rPr>
              <a:t>    </a:t>
            </a:r>
            <a:r>
              <a:rPr lang="el-GR" sz="2400" b="0" i="0" u="none" strike="noStrike" baseline="0" dirty="0">
                <a:solidFill>
                  <a:srgbClr val="000000"/>
                </a:solidFill>
                <a:latin typeface="Calibri" panose="020F0502020204030204" pitchFamily="34" charset="0"/>
              </a:rPr>
              <a:t>Βασική λειτουργία της είναι να ελέγχει τα επίπεδα ασβεστίου στην κυκλοφορία του αίματος,</a:t>
            </a:r>
          </a:p>
          <a:p>
            <a:pPr marL="0" indent="0">
              <a:buNone/>
            </a:pPr>
            <a:r>
              <a:rPr lang="el-GR" sz="2400" b="0" i="0" u="none" strike="noStrike" baseline="0" dirty="0">
                <a:solidFill>
                  <a:srgbClr val="000000"/>
                </a:solidFill>
                <a:latin typeface="Calibri" panose="020F0502020204030204" pitchFamily="34" charset="0"/>
              </a:rPr>
              <a:t>    επιτρέποντας την απορρόφηση ασβεστίου και φωσφόρου από το ΓΕΣ ή προσλαμβάνοντας</a:t>
            </a:r>
          </a:p>
          <a:p>
            <a:pPr marL="0" indent="0">
              <a:buNone/>
            </a:pPr>
            <a:r>
              <a:rPr lang="el-GR" sz="2400" b="0" i="0" u="none" strike="noStrike" baseline="0" dirty="0">
                <a:solidFill>
                  <a:srgbClr val="000000"/>
                </a:solidFill>
                <a:latin typeface="Calibri" panose="020F0502020204030204" pitchFamily="34" charset="0"/>
              </a:rPr>
              <a:t>    ασβέστιο από τα οστά</a:t>
            </a:r>
          </a:p>
          <a:p>
            <a:r>
              <a:rPr lang="el-GR" sz="2400" b="0" i="0" u="none" strike="noStrike" baseline="0" dirty="0">
                <a:solidFill>
                  <a:srgbClr val="000000"/>
                </a:solidFill>
                <a:latin typeface="Calibri" panose="020F0502020204030204" pitchFamily="34" charset="0"/>
              </a:rPr>
              <a:t>Η </a:t>
            </a:r>
            <a:r>
              <a:rPr lang="el-GR" sz="2400" b="1" i="0" u="none" strike="noStrike" baseline="0" dirty="0">
                <a:solidFill>
                  <a:srgbClr val="000000"/>
                </a:solidFill>
                <a:latin typeface="Calibri" panose="020F0502020204030204" pitchFamily="34" charset="0"/>
              </a:rPr>
              <a:t>παρακρινής </a:t>
            </a:r>
            <a:r>
              <a:rPr lang="el-GR" sz="2400" b="0" i="0" u="none" strike="noStrike" baseline="0" dirty="0">
                <a:solidFill>
                  <a:srgbClr val="000000"/>
                </a:solidFill>
                <a:latin typeface="Calibri" panose="020F0502020204030204" pitchFamily="34" charset="0"/>
              </a:rPr>
              <a:t>και </a:t>
            </a:r>
            <a:r>
              <a:rPr lang="el-GR" sz="2400" b="1" i="0" u="none" strike="noStrike" baseline="0" dirty="0">
                <a:solidFill>
                  <a:srgbClr val="000000"/>
                </a:solidFill>
                <a:latin typeface="Calibri" panose="020F0502020204030204" pitchFamily="34" charset="0"/>
              </a:rPr>
              <a:t>αυτοκρινής</a:t>
            </a:r>
            <a:r>
              <a:rPr lang="el-GR" sz="2400" b="0" i="0" u="none" strike="noStrike" baseline="0" dirty="0">
                <a:solidFill>
                  <a:srgbClr val="000000"/>
                </a:solidFill>
                <a:latin typeface="Calibri" panose="020F0502020204030204" pitchFamily="34" charset="0"/>
              </a:rPr>
              <a:t>λειτουργία της σχετίζεται με την αντιγραφή του γενετικού  </a:t>
            </a:r>
          </a:p>
          <a:p>
            <a:pPr marL="0" indent="0">
              <a:buNone/>
            </a:pPr>
            <a:r>
              <a:rPr lang="el-GR" sz="2400" dirty="0">
                <a:solidFill>
                  <a:srgbClr val="000000"/>
                </a:solidFill>
                <a:latin typeface="Calibri" panose="020F0502020204030204" pitchFamily="34" charset="0"/>
              </a:rPr>
              <a:t>  </a:t>
            </a:r>
            <a:r>
              <a:rPr lang="el-GR" sz="2400" b="0" i="0" u="none" strike="noStrike" baseline="0" dirty="0">
                <a:solidFill>
                  <a:srgbClr val="000000"/>
                </a:solidFill>
                <a:latin typeface="Calibri" panose="020F0502020204030204" pitchFamily="34" charset="0"/>
              </a:rPr>
              <a:t> υλικού     σε συγκεκριμένους τύπους κυττάρων, τα οποία διαθέτουν πυρηνικούς υποδοχείς </a:t>
            </a:r>
          </a:p>
          <a:p>
            <a:pPr marL="0" indent="0">
              <a:buNone/>
            </a:pPr>
            <a:r>
              <a:rPr lang="el-GR" sz="2400" dirty="0">
                <a:solidFill>
                  <a:srgbClr val="000000"/>
                </a:solidFill>
                <a:latin typeface="Calibri" panose="020F0502020204030204" pitchFamily="34" charset="0"/>
              </a:rPr>
              <a:t>   </a:t>
            </a:r>
            <a:r>
              <a:rPr lang="el-GR" sz="2400" b="0" i="0" u="none" strike="noStrike" baseline="0" dirty="0">
                <a:solidFill>
                  <a:srgbClr val="000000"/>
                </a:solidFill>
                <a:latin typeface="Calibri" panose="020F0502020204030204" pitchFamily="34" charset="0"/>
              </a:rPr>
              <a:t>για τη σύνδεση της βιταμίνης D</a:t>
            </a:r>
          </a:p>
          <a:p>
            <a:r>
              <a:rPr lang="el-GR" sz="2400" b="0" i="0" u="none" strike="noStrike" baseline="0" dirty="0">
                <a:solidFill>
                  <a:srgbClr val="000000"/>
                </a:solidFill>
                <a:latin typeface="Calibri" panose="020F0502020204030204" pitchFamily="34" charset="0"/>
              </a:rPr>
              <a:t>Μερικές από τις πιθανές δράσεις της αφορούν αναστολή του κυτταρικού πολλαπλασιασμού,</a:t>
            </a:r>
          </a:p>
          <a:p>
            <a:pPr marL="0" indent="0">
              <a:buNone/>
            </a:pPr>
            <a:r>
              <a:rPr lang="el-GR" sz="2400" b="0" i="0" u="none" strike="noStrike" baseline="0" dirty="0">
                <a:solidFill>
                  <a:srgbClr val="000000"/>
                </a:solidFill>
                <a:latin typeface="Calibri" panose="020F0502020204030204" pitchFamily="34" charset="0"/>
              </a:rPr>
              <a:t>    προώθηση της διαφοροποίησης των κυττάρων και της απόπτωσης, οι οποίες μπορούν με τη</a:t>
            </a:r>
          </a:p>
          <a:p>
            <a:pPr marL="0" indent="0">
              <a:buNone/>
            </a:pPr>
            <a:r>
              <a:rPr lang="el-GR" sz="2400" b="0" i="0" u="none" strike="noStrike" baseline="0" dirty="0">
                <a:solidFill>
                  <a:srgbClr val="000000"/>
                </a:solidFill>
                <a:latin typeface="Calibri" panose="020F0502020204030204" pitchFamily="34" charset="0"/>
              </a:rPr>
              <a:t>   σειρά τους να έχουν ρόλο στον καρκίνο, την ανοσία και τη λειτουργία πολλών συστημάτων</a:t>
            </a:r>
          </a:p>
          <a:p>
            <a:pPr marL="0" indent="0">
              <a:buNone/>
            </a:pPr>
            <a:r>
              <a:rPr lang="el-GR" sz="2400" dirty="0">
                <a:solidFill>
                  <a:srgbClr val="000000"/>
                </a:solidFill>
                <a:latin typeface="Calibri" panose="020F0502020204030204" pitchFamily="34" charset="0"/>
              </a:rPr>
              <a:t>    ο</a:t>
            </a:r>
            <a:r>
              <a:rPr lang="el-GR" sz="2400" b="0" i="0" u="none" strike="noStrike" baseline="0" dirty="0">
                <a:solidFill>
                  <a:srgbClr val="000000"/>
                </a:solidFill>
                <a:latin typeface="Calibri" panose="020F0502020204030204" pitchFamily="34" charset="0"/>
              </a:rPr>
              <a:t>ργάνων </a:t>
            </a:r>
            <a:endParaRPr lang="en-US" sz="2400" dirty="0"/>
          </a:p>
        </p:txBody>
      </p:sp>
    </p:spTree>
    <p:extLst>
      <p:ext uri="{BB962C8B-B14F-4D97-AF65-F5344CB8AC3E}">
        <p14:creationId xmlns:p14="http://schemas.microsoft.com/office/powerpoint/2010/main" val="57554517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840A-8CB4-4DC7-B89E-C6FA770D5125}"/>
              </a:ext>
            </a:extLst>
          </p:cNvPr>
          <p:cNvSpPr>
            <a:spLocks noGrp="1"/>
          </p:cNvSpPr>
          <p:nvPr>
            <p:ph type="title"/>
          </p:nvPr>
        </p:nvSpPr>
        <p:spPr>
          <a:xfrm>
            <a:off x="732183" y="113335"/>
            <a:ext cx="10515600" cy="1092614"/>
          </a:xfrm>
        </p:spPr>
        <p:txBody>
          <a:bodyPr/>
          <a:lstStyle/>
          <a:p>
            <a:pPr algn="ctr"/>
            <a:r>
              <a:rPr lang="el-GR" b="1" dirty="0"/>
              <a:t>ΠΗΓΕΣ ΒΙΤΑΜΙΝΗΣ </a:t>
            </a:r>
            <a:r>
              <a:rPr lang="en-US" b="1" dirty="0"/>
              <a:t>D</a:t>
            </a:r>
          </a:p>
        </p:txBody>
      </p:sp>
      <p:sp>
        <p:nvSpPr>
          <p:cNvPr id="3" name="Content Placeholder 2">
            <a:extLst>
              <a:ext uri="{FF2B5EF4-FFF2-40B4-BE49-F238E27FC236}">
                <a16:creationId xmlns:a16="http://schemas.microsoft.com/office/drawing/2014/main" id="{CB4EF6A7-D5B8-457B-89BC-C14AEF04B099}"/>
              </a:ext>
            </a:extLst>
          </p:cNvPr>
          <p:cNvSpPr>
            <a:spLocks noGrp="1"/>
          </p:cNvSpPr>
          <p:nvPr>
            <p:ph idx="1"/>
          </p:nvPr>
        </p:nvSpPr>
        <p:spPr>
          <a:xfrm>
            <a:off x="0" y="927652"/>
            <a:ext cx="12192000" cy="5930348"/>
          </a:xfrm>
        </p:spPr>
        <p:txBody>
          <a:bodyPr/>
          <a:lstStyle/>
          <a:p>
            <a:pPr marL="0" indent="0">
              <a:buNone/>
            </a:pPr>
            <a:r>
              <a:rPr lang="el-GR" dirty="0"/>
              <a:t>1) Ηλιακό φως</a:t>
            </a:r>
          </a:p>
          <a:p>
            <a:pPr marL="0" indent="0">
              <a:buNone/>
            </a:pPr>
            <a:r>
              <a:rPr lang="el-GR" dirty="0"/>
              <a:t>2) Δίαιτα</a:t>
            </a:r>
          </a:p>
          <a:p>
            <a:pPr marL="0" indent="0">
              <a:buNone/>
            </a:pPr>
            <a:r>
              <a:rPr lang="el-GR" dirty="0"/>
              <a:t>3)Συμπληρώματα</a:t>
            </a:r>
            <a:r>
              <a:rPr lang="en-US" dirty="0"/>
              <a:t> </a:t>
            </a:r>
            <a:r>
              <a:rPr lang="el-GR" dirty="0"/>
              <a:t>Διατροφής</a:t>
            </a:r>
            <a:endParaRPr lang="en-US" dirty="0"/>
          </a:p>
        </p:txBody>
      </p:sp>
    </p:spTree>
    <p:extLst>
      <p:ext uri="{BB962C8B-B14F-4D97-AF65-F5344CB8AC3E}">
        <p14:creationId xmlns:p14="http://schemas.microsoft.com/office/powerpoint/2010/main" val="337175885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4D97-551F-4E53-BAE1-0ADA70DA145D}"/>
              </a:ext>
            </a:extLst>
          </p:cNvPr>
          <p:cNvSpPr>
            <a:spLocks noGrp="1"/>
          </p:cNvSpPr>
          <p:nvPr>
            <p:ph type="title"/>
          </p:nvPr>
        </p:nvSpPr>
        <p:spPr>
          <a:xfrm>
            <a:off x="838200" y="1"/>
            <a:ext cx="10515600" cy="954156"/>
          </a:xfrm>
        </p:spPr>
        <p:txBody>
          <a:bodyPr>
            <a:normAutofit fontScale="90000"/>
          </a:bodyPr>
          <a:lstStyle/>
          <a:p>
            <a:pPr algn="ctr"/>
            <a:r>
              <a:rPr lang="el-GR" dirty="0"/>
              <a:t>Σύνθεση και μεταβολισμός</a:t>
            </a:r>
            <a:r>
              <a:rPr lang="en-US" dirty="0"/>
              <a:t> </a:t>
            </a:r>
            <a:r>
              <a:rPr lang="el-GR" dirty="0"/>
              <a:t>της βιταμίνης D στο</a:t>
            </a:r>
            <a:br>
              <a:rPr lang="el-GR" dirty="0"/>
            </a:br>
            <a:r>
              <a:rPr lang="el-GR" dirty="0"/>
              <a:t>δέρμα</a:t>
            </a:r>
            <a:endParaRPr lang="en-US" dirty="0"/>
          </a:p>
        </p:txBody>
      </p:sp>
      <p:sp>
        <p:nvSpPr>
          <p:cNvPr id="3" name="Content Placeholder 2">
            <a:extLst>
              <a:ext uri="{FF2B5EF4-FFF2-40B4-BE49-F238E27FC236}">
                <a16:creationId xmlns:a16="http://schemas.microsoft.com/office/drawing/2014/main" id="{25D0DCCE-E028-4FA2-BCB0-D893E81DDBBE}"/>
              </a:ext>
            </a:extLst>
          </p:cNvPr>
          <p:cNvSpPr>
            <a:spLocks noGrp="1"/>
          </p:cNvSpPr>
          <p:nvPr>
            <p:ph idx="1"/>
          </p:nvPr>
        </p:nvSpPr>
        <p:spPr>
          <a:xfrm>
            <a:off x="0" y="954157"/>
            <a:ext cx="12192000" cy="5903842"/>
          </a:xfrm>
        </p:spPr>
        <p:txBody>
          <a:bodyPr>
            <a:normAutofit/>
          </a:bodyPr>
          <a:lstStyle/>
          <a:p>
            <a:r>
              <a:rPr lang="el-GR" dirty="0"/>
              <a:t>Η έκθεση στο ηλιακό φως αποτελεί τη κύρια πηγή βιταμίνης D για τους  </a:t>
            </a:r>
          </a:p>
          <a:p>
            <a:pPr marL="0" indent="0">
              <a:buNone/>
            </a:pPr>
            <a:r>
              <a:rPr lang="el-GR" dirty="0"/>
              <a:t>  περισσοτέρους ανθρώπους.</a:t>
            </a:r>
          </a:p>
          <a:p>
            <a:pPr marL="0" indent="0">
              <a:buNone/>
            </a:pPr>
            <a:r>
              <a:rPr lang="el-GR" dirty="0"/>
              <a:t>  Η UVB ακτινοβολία διεγείρει την παραγωγή της προβιταμίνης D3 από την </a:t>
            </a:r>
          </a:p>
          <a:p>
            <a:pPr marL="0" indent="0">
              <a:buNone/>
            </a:pPr>
            <a:r>
              <a:rPr lang="el-GR" dirty="0"/>
              <a:t>  7-δευδροχοληστερόλη (7 DHC) κυρίως στα κερατινοκύτταρα της βασικής και της</a:t>
            </a:r>
          </a:p>
          <a:p>
            <a:pPr marL="0" indent="0">
              <a:buNone/>
            </a:pPr>
            <a:r>
              <a:rPr lang="el-GR" dirty="0"/>
              <a:t>  ακανθωτής στιβάδας της επιδερμίδας. H προβιταμίνη D3 ισομεριώνεται σε</a:t>
            </a:r>
          </a:p>
          <a:p>
            <a:pPr marL="0" indent="0">
              <a:buNone/>
            </a:pPr>
            <a:r>
              <a:rPr lang="el-GR" dirty="0"/>
              <a:t>  βιταμίνη D3 η οποία μεταφέρεται στην κυκλοφορία.</a:t>
            </a:r>
          </a:p>
          <a:p>
            <a:r>
              <a:rPr lang="el-GR" dirty="0"/>
              <a:t>Κερατινοκύτταρα της επιδερμίδας διαθέτουν τα απαραίτητα ένζυμα για τη</a:t>
            </a:r>
          </a:p>
          <a:p>
            <a:pPr marL="0" indent="0">
              <a:buNone/>
            </a:pPr>
            <a:r>
              <a:rPr lang="el-GR" dirty="0"/>
              <a:t>   μετατροπή της βιταμίνης D στη δραστική μορφή, 1,25 διυδροξυβιταμινη D3 </a:t>
            </a:r>
          </a:p>
          <a:p>
            <a:pPr marL="0" indent="0">
              <a:buNone/>
            </a:pPr>
            <a:r>
              <a:rPr lang="el-GR" dirty="0"/>
              <a:t>   όπως  και τον υποδοχέα της βιταμίνης D (</a:t>
            </a:r>
            <a:r>
              <a:rPr lang="en-US" dirty="0"/>
              <a:t>VDR) o </a:t>
            </a:r>
            <a:r>
              <a:rPr lang="el-GR" dirty="0"/>
              <a:t>οποίος αποτελεί μεταγραφικό </a:t>
            </a:r>
          </a:p>
          <a:p>
            <a:pPr marL="0" indent="0">
              <a:buNone/>
            </a:pPr>
            <a:r>
              <a:rPr lang="el-GR" dirty="0"/>
              <a:t>   παράγοντα ο οποίος ρυθμίζει την γονιδιακή έκφραση. </a:t>
            </a:r>
            <a:endParaRPr lang="en-US" dirty="0"/>
          </a:p>
        </p:txBody>
      </p:sp>
    </p:spTree>
    <p:extLst>
      <p:ext uri="{BB962C8B-B14F-4D97-AF65-F5344CB8AC3E}">
        <p14:creationId xmlns:p14="http://schemas.microsoft.com/office/powerpoint/2010/main" val="118624438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C1F8C-C851-4A69-8E56-3C2750FB5BCA}"/>
              </a:ext>
            </a:extLst>
          </p:cNvPr>
          <p:cNvSpPr>
            <a:spLocks noGrp="1"/>
          </p:cNvSpPr>
          <p:nvPr>
            <p:ph type="title"/>
          </p:nvPr>
        </p:nvSpPr>
        <p:spPr>
          <a:xfrm>
            <a:off x="838200" y="0"/>
            <a:ext cx="10515600" cy="1139688"/>
          </a:xfrm>
        </p:spPr>
        <p:txBody>
          <a:bodyPr/>
          <a:lstStyle/>
          <a:p>
            <a:pPr algn="ctr"/>
            <a:r>
              <a:rPr lang="el-GR" sz="4400" b="0" i="0" u="none" strike="noStrike" baseline="0" dirty="0">
                <a:solidFill>
                  <a:srgbClr val="000000"/>
                </a:solidFill>
                <a:latin typeface="Calibri" panose="020F0502020204030204" pitchFamily="34" charset="0"/>
              </a:rPr>
              <a:t>Βιολογικές δράσεις στο δέρμα</a:t>
            </a:r>
            <a:endParaRPr lang="en-US" dirty="0"/>
          </a:p>
        </p:txBody>
      </p:sp>
      <p:sp>
        <p:nvSpPr>
          <p:cNvPr id="3" name="Content Placeholder 2">
            <a:extLst>
              <a:ext uri="{FF2B5EF4-FFF2-40B4-BE49-F238E27FC236}">
                <a16:creationId xmlns:a16="http://schemas.microsoft.com/office/drawing/2014/main" id="{EB6B027C-8255-4A22-9A32-DB733D06A547}"/>
              </a:ext>
            </a:extLst>
          </p:cNvPr>
          <p:cNvSpPr>
            <a:spLocks noGrp="1"/>
          </p:cNvSpPr>
          <p:nvPr>
            <p:ph idx="1"/>
          </p:nvPr>
        </p:nvSpPr>
        <p:spPr>
          <a:xfrm>
            <a:off x="0" y="821634"/>
            <a:ext cx="12192000" cy="6036365"/>
          </a:xfrm>
        </p:spPr>
        <p:txBody>
          <a:bodyPr>
            <a:normAutofit/>
          </a:bodyPr>
          <a:lstStyle/>
          <a:p>
            <a:pPr marL="0" indent="0">
              <a:buNone/>
            </a:pPr>
            <a:r>
              <a:rPr lang="el-GR" sz="2800" b="0" i="0" u="none" strike="noStrike" baseline="0" dirty="0">
                <a:solidFill>
                  <a:srgbClr val="000000"/>
                </a:solidFill>
                <a:latin typeface="Calibri" panose="020F0502020204030204" pitchFamily="34" charset="0"/>
              </a:rPr>
              <a:t>1 ) Ρύθμιση  της διαδικασίας της κερατινοποίησης,  μαζί με άλλους συνρυθμιστές,  μέσω του υποδοχέα της VDR</a:t>
            </a:r>
          </a:p>
          <a:p>
            <a:pPr marL="0" indent="0">
              <a:buNone/>
            </a:pPr>
            <a:r>
              <a:rPr lang="el-GR" sz="2800" b="0" i="0" u="none" strike="noStrike" baseline="0" dirty="0">
                <a:solidFill>
                  <a:srgbClr val="000000"/>
                </a:solidFill>
                <a:latin typeface="Calibri" panose="020F0502020204030204" pitchFamily="34" charset="0"/>
              </a:rPr>
              <a:t>2) Ρύθμιση βιοχημικών μονοπατιών που σχετίζονται με την εισροή Ca, σημαντικού παράγοντα κυτταρικής διαφοροποιήσεως. </a:t>
            </a:r>
          </a:p>
          <a:p>
            <a:r>
              <a:rPr lang="el-GR" sz="2800" b="0" i="0" u="none" strike="noStrike" baseline="0" dirty="0">
                <a:solidFill>
                  <a:srgbClr val="000000"/>
                </a:solidFill>
                <a:latin typeface="Calibri" panose="020F0502020204030204" pitchFamily="34" charset="0"/>
              </a:rPr>
              <a:t>Η δράση της βιταμίνης D σε κυτταρικό επίπεδο φαίνεται απαραίτητη για τη φυσιολογική ανάπτυξη των κυττάρων του δέρματος, την επούλωση τραυμάτων και την διατήρηση της λειτουργίας του φραγμού του δέρματος</a:t>
            </a:r>
          </a:p>
          <a:p>
            <a:r>
              <a:rPr lang="el-GR" sz="2800" b="0" i="0" u="none" strike="noStrike" baseline="0" dirty="0">
                <a:solidFill>
                  <a:srgbClr val="000000"/>
                </a:solidFill>
                <a:latin typeface="Calibri" panose="020F0502020204030204" pitchFamily="34" charset="0"/>
              </a:rPr>
              <a:t>Ανεξέλεγκτος πολλαπλασιασμός κυττάρων με μεταλλάξεις μπορεί να οδηγήσει </a:t>
            </a:r>
          </a:p>
          <a:p>
            <a:pPr marL="0" indent="0">
              <a:buNone/>
            </a:pPr>
            <a:r>
              <a:rPr lang="el-GR" dirty="0">
                <a:solidFill>
                  <a:srgbClr val="000000"/>
                </a:solidFill>
                <a:latin typeface="Calibri" panose="020F0502020204030204" pitchFamily="34" charset="0"/>
              </a:rPr>
              <a:t>   </a:t>
            </a:r>
            <a:r>
              <a:rPr lang="el-GR" sz="2800" b="0" i="0" u="none" strike="noStrike" baseline="0" dirty="0">
                <a:solidFill>
                  <a:srgbClr val="000000"/>
                </a:solidFill>
                <a:latin typeface="Calibri" panose="020F0502020204030204" pitchFamily="34" charset="0"/>
              </a:rPr>
              <a:t>σε καρκίνο            πιθανή προστασία από βιταμίνη D</a:t>
            </a:r>
            <a:endParaRPr lang="en-US" dirty="0"/>
          </a:p>
        </p:txBody>
      </p:sp>
      <p:sp>
        <p:nvSpPr>
          <p:cNvPr id="4" name="Arrow: Right 3">
            <a:extLst>
              <a:ext uri="{FF2B5EF4-FFF2-40B4-BE49-F238E27FC236}">
                <a16:creationId xmlns:a16="http://schemas.microsoft.com/office/drawing/2014/main" id="{7939E7CB-8288-49FF-BF2C-5EB360B41B6A}"/>
              </a:ext>
            </a:extLst>
          </p:cNvPr>
          <p:cNvSpPr/>
          <p:nvPr/>
        </p:nvSpPr>
        <p:spPr>
          <a:xfrm>
            <a:off x="2040835" y="4611757"/>
            <a:ext cx="67586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83829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E0CF-0751-4F9A-A27A-FBD4D70965A4}"/>
              </a:ext>
            </a:extLst>
          </p:cNvPr>
          <p:cNvSpPr>
            <a:spLocks noGrp="1"/>
          </p:cNvSpPr>
          <p:nvPr>
            <p:ph type="title"/>
          </p:nvPr>
        </p:nvSpPr>
        <p:spPr>
          <a:xfrm>
            <a:off x="838200" y="0"/>
            <a:ext cx="10515600" cy="681037"/>
          </a:xfrm>
        </p:spPr>
        <p:txBody>
          <a:bodyPr>
            <a:normAutofit fontScale="90000"/>
          </a:bodyPr>
          <a:lstStyle/>
          <a:p>
            <a:pPr algn="ctr"/>
            <a:r>
              <a:rPr lang="el-GR" sz="4400" b="0" i="0" u="none" strike="noStrike" baseline="0" dirty="0">
                <a:solidFill>
                  <a:srgbClr val="000000"/>
                </a:solidFill>
                <a:latin typeface="Calibri" panose="020F0502020204030204" pitchFamily="34" charset="0"/>
              </a:rPr>
              <a:t>Φωτοπροστασία</a:t>
            </a:r>
            <a:endParaRPr lang="en-US" dirty="0"/>
          </a:p>
        </p:txBody>
      </p:sp>
      <p:sp>
        <p:nvSpPr>
          <p:cNvPr id="3" name="Content Placeholder 2">
            <a:extLst>
              <a:ext uri="{FF2B5EF4-FFF2-40B4-BE49-F238E27FC236}">
                <a16:creationId xmlns:a16="http://schemas.microsoft.com/office/drawing/2014/main" id="{B80EE643-73EE-4FA8-9049-268A903C1C65}"/>
              </a:ext>
            </a:extLst>
          </p:cNvPr>
          <p:cNvSpPr>
            <a:spLocks noGrp="1"/>
          </p:cNvSpPr>
          <p:nvPr>
            <p:ph idx="1"/>
          </p:nvPr>
        </p:nvSpPr>
        <p:spPr>
          <a:xfrm>
            <a:off x="0" y="543338"/>
            <a:ext cx="12192000" cy="6314661"/>
          </a:xfrm>
        </p:spPr>
        <p:txBody>
          <a:bodyPr/>
          <a:lstStyle/>
          <a:p>
            <a:r>
              <a:rPr lang="el-GR" dirty="0">
                <a:solidFill>
                  <a:srgbClr val="000000"/>
                </a:solidFill>
                <a:latin typeface="Calibri" panose="020F0502020204030204" pitchFamily="34" charset="0"/>
              </a:rPr>
              <a:t>Μ</a:t>
            </a:r>
            <a:r>
              <a:rPr lang="el-GR" sz="2800" b="0" i="0" u="none" strike="noStrike" baseline="0" dirty="0">
                <a:solidFill>
                  <a:srgbClr val="000000"/>
                </a:solidFill>
                <a:latin typeface="Calibri" panose="020F0502020204030204" pitchFamily="34" charset="0"/>
              </a:rPr>
              <a:t>ελέτες σε κυτταροκαλλιέργειες και σε μύες  όπου η 1,25-διυδροξυβιταμίνη D3 εφαρμόστηκε τοπικά στο δέρμα πριν ή αμέσως μετά την ακτινοβόληση, απέδειξαν ότι η βιταμίνη D έχει </a:t>
            </a:r>
            <a:r>
              <a:rPr lang="el-GR" sz="2800" b="1" i="0" u="none" strike="noStrike" baseline="0" dirty="0">
                <a:solidFill>
                  <a:srgbClr val="000000"/>
                </a:solidFill>
                <a:latin typeface="Calibri" panose="020F0502020204030204" pitchFamily="34" charset="0"/>
              </a:rPr>
              <a:t>φωτοπροστατευτικά αποτελέσματα.</a:t>
            </a:r>
            <a:endParaRPr lang="el-GR" sz="2800" b="0" i="0" u="none" strike="noStrike" baseline="0" dirty="0">
              <a:solidFill>
                <a:srgbClr val="000000"/>
              </a:solidFill>
              <a:latin typeface="Calibri" panose="020F0502020204030204" pitchFamily="34" charset="0"/>
            </a:endParaRPr>
          </a:p>
          <a:p>
            <a:r>
              <a:rPr lang="el-GR" sz="2800" b="0" i="0" u="none" strike="noStrike" baseline="0" dirty="0">
                <a:solidFill>
                  <a:srgbClr val="000000"/>
                </a:solidFill>
                <a:latin typeface="Calibri" panose="020F0502020204030204" pitchFamily="34" charset="0"/>
              </a:rPr>
              <a:t>Οι τεκμηριωμένες δράσεις της βιταμίνης D στα κύτταρα του δέρματος περιλαμβάνουν </a:t>
            </a:r>
            <a:r>
              <a:rPr lang="el-GR" sz="2800" b="1" i="0" u="none" strike="noStrike" baseline="0" dirty="0">
                <a:solidFill>
                  <a:srgbClr val="000000"/>
                </a:solidFill>
                <a:latin typeface="Calibri" panose="020F0502020204030204" pitchFamily="34" charset="0"/>
              </a:rPr>
              <a:t>μειωμένη βλάβη του DNA</a:t>
            </a:r>
            <a:r>
              <a:rPr lang="el-GR" sz="2800" b="0" i="0" u="none" strike="noStrike" baseline="0" dirty="0">
                <a:solidFill>
                  <a:srgbClr val="000000"/>
                </a:solidFill>
                <a:latin typeface="Calibri" panose="020F0502020204030204" pitchFamily="34" charset="0"/>
              </a:rPr>
              <a:t>, </a:t>
            </a:r>
            <a:r>
              <a:rPr lang="el-GR" sz="2800" b="1" i="0" u="none" strike="noStrike" baseline="0" dirty="0">
                <a:solidFill>
                  <a:srgbClr val="000000"/>
                </a:solidFill>
                <a:latin typeface="Calibri" panose="020F0502020204030204" pitchFamily="34" charset="0"/>
              </a:rPr>
              <a:t>μειωμένη απόπτωση</a:t>
            </a:r>
            <a:r>
              <a:rPr lang="el-GR" sz="2800" b="0" i="0" u="none" strike="noStrike" baseline="0" dirty="0">
                <a:solidFill>
                  <a:srgbClr val="000000"/>
                </a:solidFill>
                <a:latin typeface="Calibri" panose="020F0502020204030204" pitchFamily="34" charset="0"/>
              </a:rPr>
              <a:t>, </a:t>
            </a:r>
            <a:r>
              <a:rPr lang="el-GR" sz="2800" b="1" i="0" u="none" strike="noStrike" baseline="0" dirty="0">
                <a:solidFill>
                  <a:srgbClr val="000000"/>
                </a:solidFill>
                <a:latin typeface="Calibri" panose="020F0502020204030204" pitchFamily="34" charset="0"/>
              </a:rPr>
              <a:t>αυξημένη κυτταρική επιβίωση </a:t>
            </a:r>
            <a:r>
              <a:rPr lang="el-GR" sz="2800" b="0" i="0" u="none" strike="noStrike" baseline="0" dirty="0">
                <a:solidFill>
                  <a:srgbClr val="000000"/>
                </a:solidFill>
                <a:latin typeface="Calibri" panose="020F0502020204030204" pitchFamily="34" charset="0"/>
              </a:rPr>
              <a:t>και </a:t>
            </a:r>
            <a:r>
              <a:rPr lang="el-GR" sz="2800" b="1" i="0" u="none" strike="noStrike" baseline="0" dirty="0">
                <a:solidFill>
                  <a:srgbClr val="000000"/>
                </a:solidFill>
                <a:latin typeface="Calibri" panose="020F0502020204030204" pitchFamily="34" charset="0"/>
              </a:rPr>
              <a:t>μειωμένο ερύθημα.</a:t>
            </a:r>
            <a:endParaRPr lang="el-GR" sz="2800" b="0" i="0" u="none" strike="noStrike" baseline="0" dirty="0">
              <a:solidFill>
                <a:srgbClr val="000000"/>
              </a:solidFill>
              <a:latin typeface="Calibri" panose="020F0502020204030204" pitchFamily="34" charset="0"/>
            </a:endParaRPr>
          </a:p>
          <a:p>
            <a:r>
              <a:rPr lang="el-GR" sz="2800" b="0" i="0" u="none" strike="noStrike" baseline="0" dirty="0">
                <a:solidFill>
                  <a:srgbClr val="242424"/>
                </a:solidFill>
                <a:latin typeface="Arial" panose="020B0604020202020204" pitchFamily="34" charset="0"/>
              </a:rPr>
              <a:t>Οι μηχανισμοί για τις συγκεκριμένες επιδράσεις δεν είναι γνωστοί, αλλά υπάρχουν αναφορές για τον ρόλο της 1,25-διυδροξυβιταμίνης D3 στην έκφραση της μεταλλοθειονεΐνης,  πρωτεΐνης η οποία προστατεύει από τις ελεύθερες ρίζες και την οξειδωτική βλάβη,  στη βασική στιβάδα.</a:t>
            </a:r>
            <a:endParaRPr lang="en-US" dirty="0"/>
          </a:p>
        </p:txBody>
      </p:sp>
    </p:spTree>
    <p:extLst>
      <p:ext uri="{BB962C8B-B14F-4D97-AF65-F5344CB8AC3E}">
        <p14:creationId xmlns:p14="http://schemas.microsoft.com/office/powerpoint/2010/main" val="194464059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1C6F-68D0-4FD1-9ED1-E6268906238B}"/>
              </a:ext>
            </a:extLst>
          </p:cNvPr>
          <p:cNvSpPr>
            <a:spLocks noGrp="1"/>
          </p:cNvSpPr>
          <p:nvPr>
            <p:ph type="title"/>
          </p:nvPr>
        </p:nvSpPr>
        <p:spPr>
          <a:xfrm>
            <a:off x="838200" y="1"/>
            <a:ext cx="10515600" cy="681036"/>
          </a:xfrm>
        </p:spPr>
        <p:txBody>
          <a:bodyPr>
            <a:normAutofit fontScale="90000"/>
          </a:bodyPr>
          <a:lstStyle/>
          <a:p>
            <a:pPr algn="ctr"/>
            <a:r>
              <a:rPr lang="el-GR" sz="4400" b="0" i="0" u="none" strike="noStrike" baseline="0" dirty="0">
                <a:solidFill>
                  <a:srgbClr val="000000"/>
                </a:solidFill>
                <a:latin typeface="Calibri" panose="020F0502020204030204" pitchFamily="34" charset="0"/>
              </a:rPr>
              <a:t>Επούλωση πληγών</a:t>
            </a:r>
            <a:endParaRPr lang="en-US" dirty="0"/>
          </a:p>
        </p:txBody>
      </p:sp>
      <p:sp>
        <p:nvSpPr>
          <p:cNvPr id="12" name="Content Placeholder 11">
            <a:extLst>
              <a:ext uri="{FF2B5EF4-FFF2-40B4-BE49-F238E27FC236}">
                <a16:creationId xmlns:a16="http://schemas.microsoft.com/office/drawing/2014/main" id="{35C8AC0E-657D-451E-955D-3DBEB36B7A3F}"/>
              </a:ext>
            </a:extLst>
          </p:cNvPr>
          <p:cNvSpPr>
            <a:spLocks noGrp="1"/>
          </p:cNvSpPr>
          <p:nvPr>
            <p:ph idx="1"/>
          </p:nvPr>
        </p:nvSpPr>
        <p:spPr>
          <a:xfrm>
            <a:off x="0" y="492368"/>
            <a:ext cx="12192000" cy="6365631"/>
          </a:xfrm>
        </p:spPr>
        <p:txBody>
          <a:bodyPr>
            <a:normAutofit/>
          </a:bodyPr>
          <a:lstStyle/>
          <a:p>
            <a:endParaRPr lang="en-US" sz="1800" b="0" i="0" u="none" strike="noStrike" baseline="0" dirty="0">
              <a:latin typeface="Calibri" panose="020F0502020204030204" pitchFamily="34" charset="0"/>
            </a:endParaRPr>
          </a:p>
          <a:p>
            <a:pPr marL="0" indent="0">
              <a:buNone/>
            </a:pPr>
            <a:r>
              <a:rPr lang="el-GR" sz="3200" b="0" i="0" u="none" strike="noStrike" baseline="0" dirty="0">
                <a:latin typeface="Calibri" panose="020F0502020204030204" pitchFamily="34" charset="0"/>
              </a:rPr>
              <a:t>  Η 1,25-διυδροξυβιταμίνη D3 ρυθμίζει την έκφραση του</a:t>
            </a:r>
          </a:p>
          <a:p>
            <a:pPr marL="0" indent="0">
              <a:buNone/>
            </a:pPr>
            <a:r>
              <a:rPr lang="el-GR" sz="3200" dirty="0">
                <a:latin typeface="Calibri" panose="020F0502020204030204" pitchFamily="34" charset="0"/>
              </a:rPr>
              <a:t> </a:t>
            </a:r>
            <a:r>
              <a:rPr lang="el-GR" sz="3200" b="0" i="0" u="none" strike="noStrike" baseline="0" dirty="0">
                <a:latin typeface="Calibri" panose="020F0502020204030204" pitchFamily="34" charset="0"/>
              </a:rPr>
              <a:t> αντιμικροβιακού πεπτιδίου καθελισιδίνη η οποία:</a:t>
            </a:r>
          </a:p>
          <a:p>
            <a:r>
              <a:rPr lang="el-GR" sz="2800" b="0" i="0" u="none" strike="noStrike" baseline="0" dirty="0">
                <a:latin typeface="Calibri" panose="020F0502020204030204" pitchFamily="34" charset="0"/>
              </a:rPr>
              <a:t>προάγει την επούλωση πληγών και την επιδιόρθωση των ιστών</a:t>
            </a:r>
            <a:endParaRPr lang="en-US" sz="2800" b="0" i="0" u="none" strike="noStrike" baseline="0" dirty="0">
              <a:latin typeface="Calibri" panose="020F0502020204030204" pitchFamily="34" charset="0"/>
            </a:endParaRPr>
          </a:p>
          <a:p>
            <a:r>
              <a:rPr lang="el-GR" sz="2800" b="0" i="0" u="none" strike="noStrike" baseline="0" dirty="0">
                <a:latin typeface="Calibri" panose="020F0502020204030204" pitchFamily="34" charset="0"/>
              </a:rPr>
              <a:t>ρυθμίζει τη φλεγμονή στο δέρμα και προκαλεί αγγειογένεση</a:t>
            </a:r>
          </a:p>
          <a:p>
            <a:r>
              <a:rPr lang="el-GR" sz="2800" b="0" i="0" u="none" strike="noStrike" baseline="0" dirty="0">
                <a:latin typeface="Calibri" panose="020F0502020204030204" pitchFamily="34" charset="0"/>
              </a:rPr>
              <a:t>μεσολαβεί στην έμφυτη ανοσία στο δέρμα</a:t>
            </a:r>
          </a:p>
          <a:p>
            <a:r>
              <a:rPr lang="el-GR" sz="2800" b="0" i="0" u="none" strike="noStrike" baseline="0" dirty="0">
                <a:latin typeface="Calibri" panose="020F0502020204030204" pitchFamily="34" charset="0"/>
              </a:rPr>
              <a:t>βελτιώνει την επανεπιθηλιοποίηση</a:t>
            </a:r>
          </a:p>
          <a:p>
            <a:endParaRPr lang="el-GR" dirty="0">
              <a:latin typeface="Calibri" panose="020F0502020204030204" pitchFamily="34" charset="0"/>
            </a:endParaRPr>
          </a:p>
          <a:p>
            <a:endParaRPr lang="en-US" sz="1800" b="0" i="0" u="none" strike="noStrike" baseline="0" dirty="0">
              <a:latin typeface="Calibri" panose="020F0502020204030204" pitchFamily="34" charset="0"/>
            </a:endParaRPr>
          </a:p>
          <a:p>
            <a:pPr marL="0" indent="0">
              <a:buNone/>
            </a:pPr>
            <a:r>
              <a:rPr lang="el-GR" sz="2800" b="0" i="0" u="none" strike="noStrike" baseline="0" dirty="0">
                <a:latin typeface="Calibri" panose="020F0502020204030204" pitchFamily="34" charset="0"/>
              </a:rPr>
              <a:t>Η δραστική μορφή της βιταμίνης D και τα ανάλογά της έχει αποδειχθεί ότι επιτρέπουν την έκφραση της καθελισιδίνης σε καλλιεργημένα κερατινοκύτταρα.</a:t>
            </a:r>
          </a:p>
        </p:txBody>
      </p:sp>
    </p:spTree>
    <p:extLst>
      <p:ext uri="{BB962C8B-B14F-4D97-AF65-F5344CB8AC3E}">
        <p14:creationId xmlns:p14="http://schemas.microsoft.com/office/powerpoint/2010/main" val="3717217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981200" y="274638"/>
            <a:ext cx="8229600" cy="1143000"/>
          </a:xfrm>
          <a:ln w="19050">
            <a:solidFill>
              <a:schemeClr val="accent3"/>
            </a:solidFill>
          </a:ln>
        </p:spPr>
        <p:txBody>
          <a:bodyPr vert="horz" lIns="90000" tIns="46800" rIns="90000" bIns="46800" rtlCol="0" anchor="ctr">
            <a:normAutofit/>
          </a:bodyPr>
          <a:lstStyle/>
          <a:p>
            <a:pPr>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l-GR" sz="4800" dirty="0"/>
              <a:t> </a:t>
            </a:r>
            <a:r>
              <a:rPr lang="el-GR" sz="4000" dirty="0"/>
              <a:t>ΠΡΩΤΟΓΕΝΕΙΣ</a:t>
            </a:r>
          </a:p>
        </p:txBody>
      </p:sp>
      <p:pic>
        <p:nvPicPr>
          <p:cNvPr id="56323" name="Picture 2"/>
          <p:cNvPicPr>
            <a:picLocks noChangeAspect="1" noChangeArrowheads="1"/>
          </p:cNvPicPr>
          <p:nvPr/>
        </p:nvPicPr>
        <p:blipFill>
          <a:blip r:embed="rId3" cstate="print"/>
          <a:srcRect/>
          <a:stretch>
            <a:fillRect/>
          </a:stretch>
        </p:blipFill>
        <p:spPr bwMode="auto">
          <a:xfrm>
            <a:off x="5591175" y="4659314"/>
            <a:ext cx="2971800" cy="1946275"/>
          </a:xfrm>
          <a:prstGeom prst="rect">
            <a:avLst/>
          </a:prstGeom>
          <a:noFill/>
          <a:ln w="9525">
            <a:noFill/>
            <a:round/>
            <a:headEnd/>
            <a:tailEnd/>
          </a:ln>
        </p:spPr>
      </p:pic>
      <p:pic>
        <p:nvPicPr>
          <p:cNvPr id="56324" name="Picture 3"/>
          <p:cNvPicPr>
            <a:picLocks noChangeAspect="1" noChangeArrowheads="1"/>
          </p:cNvPicPr>
          <p:nvPr/>
        </p:nvPicPr>
        <p:blipFill>
          <a:blip r:embed="rId4" cstate="print"/>
          <a:srcRect/>
          <a:stretch>
            <a:fillRect/>
          </a:stretch>
        </p:blipFill>
        <p:spPr bwMode="auto">
          <a:xfrm>
            <a:off x="1992313" y="4502150"/>
            <a:ext cx="3384550" cy="2103438"/>
          </a:xfrm>
          <a:prstGeom prst="rect">
            <a:avLst/>
          </a:prstGeom>
          <a:noFill/>
          <a:ln w="9525">
            <a:noFill/>
            <a:round/>
            <a:headEnd/>
            <a:tailEnd/>
          </a:ln>
        </p:spPr>
      </p:pic>
      <p:pic>
        <p:nvPicPr>
          <p:cNvPr id="56325" name="Picture 4"/>
          <p:cNvPicPr>
            <a:picLocks noChangeAspect="1" noChangeArrowheads="1"/>
          </p:cNvPicPr>
          <p:nvPr/>
        </p:nvPicPr>
        <p:blipFill>
          <a:blip r:embed="rId5" cstate="print"/>
          <a:srcRect/>
          <a:stretch>
            <a:fillRect/>
          </a:stretch>
        </p:blipFill>
        <p:spPr bwMode="auto">
          <a:xfrm>
            <a:off x="5232400" y="1660526"/>
            <a:ext cx="2408238" cy="2663825"/>
          </a:xfrm>
          <a:prstGeom prst="rect">
            <a:avLst/>
          </a:prstGeom>
          <a:noFill/>
          <a:ln w="9525">
            <a:noFill/>
            <a:round/>
            <a:headEnd/>
            <a:tailEnd/>
          </a:ln>
        </p:spPr>
      </p:pic>
      <p:pic>
        <p:nvPicPr>
          <p:cNvPr id="56326" name="Εικόνα 1"/>
          <p:cNvPicPr>
            <a:picLocks noChangeAspect="1"/>
          </p:cNvPicPr>
          <p:nvPr/>
        </p:nvPicPr>
        <p:blipFill>
          <a:blip r:embed="rId6" cstate="print"/>
          <a:srcRect/>
          <a:stretch>
            <a:fillRect/>
          </a:stretch>
        </p:blipFill>
        <p:spPr bwMode="auto">
          <a:xfrm>
            <a:off x="7900988" y="1673226"/>
            <a:ext cx="2552700" cy="2327275"/>
          </a:xfrm>
          <a:prstGeom prst="rect">
            <a:avLst/>
          </a:prstGeom>
          <a:noFill/>
          <a:ln w="9525">
            <a:noFill/>
            <a:miter lim="800000"/>
            <a:headEnd/>
            <a:tailEnd/>
          </a:ln>
        </p:spPr>
      </p:pic>
      <p:pic>
        <p:nvPicPr>
          <p:cNvPr id="56327" name="Εικόνα 2"/>
          <p:cNvPicPr>
            <a:picLocks noChangeAspect="1"/>
          </p:cNvPicPr>
          <p:nvPr/>
        </p:nvPicPr>
        <p:blipFill>
          <a:blip r:embed="rId7" cstate="print"/>
          <a:srcRect/>
          <a:stretch>
            <a:fillRect/>
          </a:stretch>
        </p:blipFill>
        <p:spPr bwMode="auto">
          <a:xfrm>
            <a:off x="8804275" y="4398964"/>
            <a:ext cx="1828800" cy="2308225"/>
          </a:xfrm>
          <a:prstGeom prst="rect">
            <a:avLst/>
          </a:prstGeom>
          <a:noFill/>
          <a:ln w="9525">
            <a:noFill/>
            <a:miter lim="800000"/>
            <a:headEnd/>
            <a:tailEnd/>
          </a:ln>
        </p:spPr>
      </p:pic>
      <p:pic>
        <p:nvPicPr>
          <p:cNvPr id="56328" name="Εικόνα 3"/>
          <p:cNvPicPr>
            <a:picLocks noChangeAspect="1"/>
          </p:cNvPicPr>
          <p:nvPr/>
        </p:nvPicPr>
        <p:blipFill>
          <a:blip r:embed="rId8" cstate="print"/>
          <a:srcRect/>
          <a:stretch>
            <a:fillRect/>
          </a:stretch>
        </p:blipFill>
        <p:spPr bwMode="auto">
          <a:xfrm>
            <a:off x="2424113" y="1660526"/>
            <a:ext cx="2519362" cy="2519363"/>
          </a:xfrm>
          <a:prstGeom prst="rect">
            <a:avLst/>
          </a:prstGeom>
          <a:noFill/>
          <a:ln w="9525">
            <a:noFill/>
            <a:miter lim="800000"/>
            <a:headEnd/>
            <a:tailEnd/>
          </a:ln>
        </p:spPr>
      </p:pic>
      <p:pic>
        <p:nvPicPr>
          <p:cNvPr id="9" name="Picture 4"/>
          <p:cNvPicPr>
            <a:picLocks noChangeAspect="1" noChangeArrowheads="1"/>
          </p:cNvPicPr>
          <p:nvPr/>
        </p:nvPicPr>
        <p:blipFill>
          <a:blip r:embed="rId5" cstate="print"/>
          <a:srcRect/>
          <a:stretch>
            <a:fillRect/>
          </a:stretch>
        </p:blipFill>
        <p:spPr bwMode="auto">
          <a:xfrm>
            <a:off x="5231904" y="1700809"/>
            <a:ext cx="2408238" cy="26638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D6AB-F062-4F14-A8C7-D42C3208A01F}"/>
              </a:ext>
            </a:extLst>
          </p:cNvPr>
          <p:cNvSpPr>
            <a:spLocks noGrp="1"/>
          </p:cNvSpPr>
          <p:nvPr>
            <p:ph type="title"/>
          </p:nvPr>
        </p:nvSpPr>
        <p:spPr>
          <a:xfrm>
            <a:off x="838200" y="0"/>
            <a:ext cx="10515600" cy="681038"/>
          </a:xfrm>
        </p:spPr>
        <p:txBody>
          <a:bodyPr>
            <a:normAutofit fontScale="90000"/>
          </a:bodyPr>
          <a:lstStyle/>
          <a:p>
            <a:pPr algn="ctr"/>
            <a:r>
              <a:rPr lang="el-GR" sz="4400" b="0" i="0" u="none" strike="noStrike" baseline="0" dirty="0">
                <a:solidFill>
                  <a:srgbClr val="000000"/>
                </a:solidFill>
                <a:latin typeface="Calibri" panose="020F0502020204030204" pitchFamily="34" charset="0"/>
              </a:rPr>
              <a:t>Βιταμίνη D και κύκλος ζωής των τριχοθυλακίων</a:t>
            </a:r>
            <a:endParaRPr lang="en-US" dirty="0"/>
          </a:p>
        </p:txBody>
      </p:sp>
      <p:sp>
        <p:nvSpPr>
          <p:cNvPr id="3" name="Content Placeholder 2">
            <a:extLst>
              <a:ext uri="{FF2B5EF4-FFF2-40B4-BE49-F238E27FC236}">
                <a16:creationId xmlns:a16="http://schemas.microsoft.com/office/drawing/2014/main" id="{64B9EED7-A135-4303-85FC-AA5F5C776DA2}"/>
              </a:ext>
            </a:extLst>
          </p:cNvPr>
          <p:cNvSpPr>
            <a:spLocks noGrp="1"/>
          </p:cNvSpPr>
          <p:nvPr>
            <p:ph idx="1"/>
          </p:nvPr>
        </p:nvSpPr>
        <p:spPr>
          <a:xfrm>
            <a:off x="0" y="681038"/>
            <a:ext cx="12192000" cy="6176962"/>
          </a:xfrm>
        </p:spPr>
        <p:txBody>
          <a:bodyPr/>
          <a:lstStyle/>
          <a:p>
            <a:pPr marL="0" indent="0">
              <a:buNone/>
            </a:pPr>
            <a:r>
              <a:rPr lang="el-GR" dirty="0"/>
              <a:t>Ο υποδοχέας της βιταμίνης</a:t>
            </a:r>
            <a:r>
              <a:rPr lang="en-US" dirty="0"/>
              <a:t> D, </a:t>
            </a:r>
            <a:r>
              <a:rPr lang="el-GR" dirty="0"/>
              <a:t> VDR</a:t>
            </a:r>
            <a:r>
              <a:rPr lang="en-US" dirty="0"/>
              <a:t>, </a:t>
            </a:r>
            <a:r>
              <a:rPr lang="el-GR" dirty="0"/>
              <a:t> είναι σημαντικός για την ρύθμιση του κύκλου ανάπτυξης των ώριμων τριχοθυλακίων. </a:t>
            </a:r>
          </a:p>
          <a:p>
            <a:pPr marL="0" indent="0">
              <a:buNone/>
            </a:pPr>
            <a:endParaRPr lang="el-GR" dirty="0"/>
          </a:p>
          <a:p>
            <a:pPr marL="0" indent="0">
              <a:buNone/>
            </a:pPr>
            <a:r>
              <a:rPr lang="el-GR" dirty="0"/>
              <a:t>Ορισμένες μεταλλάξεις του VDR οδηγούν σε παθολογική ρύθμιση της γονιδιακής εκφράσεως  με αποτέλεσμα ανώμαλο κύκλο τριχοθυλακίων και πρόκληση αλωπεκίας.</a:t>
            </a:r>
            <a:endParaRPr lang="en-US" dirty="0"/>
          </a:p>
        </p:txBody>
      </p:sp>
    </p:spTree>
    <p:extLst>
      <p:ext uri="{BB962C8B-B14F-4D97-AF65-F5344CB8AC3E}">
        <p14:creationId xmlns:p14="http://schemas.microsoft.com/office/powerpoint/2010/main" val="272192306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0C15-5D9B-4A19-988A-C0E8DA94D8B8}"/>
              </a:ext>
            </a:extLst>
          </p:cNvPr>
          <p:cNvSpPr>
            <a:spLocks noGrp="1"/>
          </p:cNvSpPr>
          <p:nvPr>
            <p:ph type="title"/>
          </p:nvPr>
        </p:nvSpPr>
        <p:spPr>
          <a:xfrm>
            <a:off x="838200" y="1"/>
            <a:ext cx="10515600" cy="681036"/>
          </a:xfrm>
        </p:spPr>
        <p:txBody>
          <a:bodyPr>
            <a:normAutofit fontScale="90000"/>
          </a:bodyPr>
          <a:lstStyle/>
          <a:p>
            <a:pPr algn="ctr"/>
            <a:r>
              <a:rPr lang="el-GR" sz="4400" b="0" i="0" u="none" strike="noStrike" baseline="0" dirty="0">
                <a:solidFill>
                  <a:srgbClr val="000000"/>
                </a:solidFill>
                <a:latin typeface="Calibri" panose="020F0502020204030204" pitchFamily="34" charset="0"/>
              </a:rPr>
              <a:t>Παθήσεις δέρματος και βιταμίνη D</a:t>
            </a:r>
            <a:endParaRPr lang="en-US" dirty="0"/>
          </a:p>
        </p:txBody>
      </p:sp>
      <p:sp>
        <p:nvSpPr>
          <p:cNvPr id="3" name="Content Placeholder 2">
            <a:extLst>
              <a:ext uri="{FF2B5EF4-FFF2-40B4-BE49-F238E27FC236}">
                <a16:creationId xmlns:a16="http://schemas.microsoft.com/office/drawing/2014/main" id="{FE87BCAD-92D3-4DB1-8EB1-1AE2ECA6F8BB}"/>
              </a:ext>
            </a:extLst>
          </p:cNvPr>
          <p:cNvSpPr>
            <a:spLocks noGrp="1"/>
          </p:cNvSpPr>
          <p:nvPr>
            <p:ph idx="1"/>
          </p:nvPr>
        </p:nvSpPr>
        <p:spPr>
          <a:xfrm>
            <a:off x="0" y="681037"/>
            <a:ext cx="12192000" cy="6176962"/>
          </a:xfrm>
        </p:spPr>
        <p:txBody>
          <a:bodyPr/>
          <a:lstStyle/>
          <a:p>
            <a:pPr marL="0" indent="0">
              <a:buNone/>
            </a:pPr>
            <a:r>
              <a:rPr lang="el-GR" dirty="0"/>
              <a:t>ΨΩΡΙΑΣΗ</a:t>
            </a:r>
          </a:p>
          <a:p>
            <a:pPr marL="0" indent="0">
              <a:buNone/>
            </a:pPr>
            <a:r>
              <a:rPr lang="el-GR" dirty="0"/>
              <a:t>Σημειώνεται ανεπάρκεια βιταμίνης D στην ψωρίαση.</a:t>
            </a:r>
          </a:p>
          <a:p>
            <a:pPr marL="0" indent="0">
              <a:buNone/>
            </a:pPr>
            <a:r>
              <a:rPr lang="el-GR" dirty="0"/>
              <a:t>Η παθογένεια της ψωρίασης δεν είναι πλήρως κατανοητή, όμως σχετίζεται</a:t>
            </a:r>
          </a:p>
          <a:p>
            <a:pPr marL="0" indent="0">
              <a:buNone/>
            </a:pPr>
            <a:r>
              <a:rPr lang="el-GR" dirty="0"/>
              <a:t>με παθολογική διέγερση των κυττάρων του ανοσοποιητικού συστήματος,</a:t>
            </a:r>
          </a:p>
          <a:p>
            <a:pPr marL="0" indent="0">
              <a:buNone/>
            </a:pPr>
            <a:r>
              <a:rPr lang="el-GR" dirty="0"/>
              <a:t>ιδιαίτερα των Τ κυττάρων. Συμβάλλει και η βιταμίνη </a:t>
            </a:r>
            <a:r>
              <a:rPr lang="en-US" dirty="0"/>
              <a:t>D;</a:t>
            </a:r>
            <a:endParaRPr lang="el-GR" dirty="0"/>
          </a:p>
          <a:p>
            <a:pPr marL="0" indent="0">
              <a:buNone/>
            </a:pPr>
            <a:r>
              <a:rPr lang="el-GR" dirty="0"/>
              <a:t>Χρησιμοποιείται το παράγωγο αυτής καλσιποτριόλη στην θεραπεία της από μόνο του ή σε συνδυασμό με βηταμεθαζόνη. Θεωρείται ότι  καταστέλλει την κερατινοποίηση.</a:t>
            </a:r>
          </a:p>
          <a:p>
            <a:pPr marL="0" indent="0">
              <a:buNone/>
            </a:pPr>
            <a:r>
              <a:rPr lang="el-GR" sz="2800" b="0" i="0" u="none" strike="noStrike" baseline="0" dirty="0">
                <a:solidFill>
                  <a:srgbClr val="2F2F2F"/>
                </a:solidFill>
                <a:latin typeface="Calibri" panose="020F0502020204030204" pitchFamily="34" charset="0"/>
              </a:rPr>
              <a:t>Η τοπική θεραπεία με καλσιποτριόληέχει αποδειχθεί ότι μειώνει σημαντικά τα δερματικά επίπεδα παραγόντων όπως των ιντερλευκινώνIL-17A, IL-17F και IL-8, που παίζουν σημαντικό ρόλο στην ψωρίαση, συνδέοντας περαιτέρω την ανεπάρκεια βιταμίνης D στην παθογένεση της νόσου.</a:t>
            </a:r>
            <a:endParaRPr lang="el-GR" dirty="0"/>
          </a:p>
        </p:txBody>
      </p:sp>
    </p:spTree>
    <p:extLst>
      <p:ext uri="{BB962C8B-B14F-4D97-AF65-F5344CB8AC3E}">
        <p14:creationId xmlns:p14="http://schemas.microsoft.com/office/powerpoint/2010/main" val="366422931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004E-B05D-45A1-8829-156A675163F3}"/>
              </a:ext>
            </a:extLst>
          </p:cNvPr>
          <p:cNvSpPr>
            <a:spLocks noGrp="1"/>
          </p:cNvSpPr>
          <p:nvPr>
            <p:ph type="title"/>
          </p:nvPr>
        </p:nvSpPr>
        <p:spPr>
          <a:xfrm>
            <a:off x="838200" y="18256"/>
            <a:ext cx="10515600" cy="662782"/>
          </a:xfrm>
        </p:spPr>
        <p:txBody>
          <a:bodyPr>
            <a:normAutofit fontScale="90000"/>
          </a:bodyPr>
          <a:lstStyle/>
          <a:p>
            <a:pPr algn="ctr"/>
            <a:r>
              <a:rPr lang="el-GR" sz="4400" b="0" i="0" u="none" strike="noStrike" baseline="0" dirty="0">
                <a:solidFill>
                  <a:srgbClr val="000000"/>
                </a:solidFill>
                <a:latin typeface="Calibri" panose="020F0502020204030204" pitchFamily="34" charset="0"/>
              </a:rPr>
              <a:t>Παθήσεις δέρματος και βιταμίνη D</a:t>
            </a:r>
            <a:endParaRPr lang="en-US" dirty="0"/>
          </a:p>
        </p:txBody>
      </p:sp>
      <p:sp>
        <p:nvSpPr>
          <p:cNvPr id="3" name="Content Placeholder 2">
            <a:extLst>
              <a:ext uri="{FF2B5EF4-FFF2-40B4-BE49-F238E27FC236}">
                <a16:creationId xmlns:a16="http://schemas.microsoft.com/office/drawing/2014/main" id="{04D3DDF5-D59F-46AE-8BF7-65247EFBD701}"/>
              </a:ext>
            </a:extLst>
          </p:cNvPr>
          <p:cNvSpPr>
            <a:spLocks noGrp="1"/>
          </p:cNvSpPr>
          <p:nvPr>
            <p:ph idx="1"/>
          </p:nvPr>
        </p:nvSpPr>
        <p:spPr>
          <a:xfrm>
            <a:off x="0" y="516834"/>
            <a:ext cx="12192000" cy="6322909"/>
          </a:xfrm>
        </p:spPr>
        <p:txBody>
          <a:bodyPr/>
          <a:lstStyle/>
          <a:p>
            <a:pPr marL="0" indent="0">
              <a:buNone/>
            </a:pPr>
            <a:r>
              <a:rPr lang="el-GR" dirty="0"/>
              <a:t>ΑΤΟΠΙΚΗ ΔΕΡΜΑΤΙΤΙΔΑ</a:t>
            </a:r>
          </a:p>
          <a:p>
            <a:pPr marL="0" indent="0">
              <a:buNone/>
            </a:pPr>
            <a:r>
              <a:rPr lang="el-GR" sz="3200" b="0" i="0" u="none" strike="noStrike" baseline="0" dirty="0">
                <a:solidFill>
                  <a:srgbClr val="000000"/>
                </a:solidFill>
                <a:latin typeface="Calibri" panose="020F0502020204030204" pitchFamily="34" charset="0"/>
              </a:rPr>
              <a:t>Μελέτες σε ζώα και κλινικές δοκιμές έχουν προτείνει ότι η βιταμίνη D, μέσω διαφόρων μηχανισμών, συμπεριλαμβανομένης της ανοσοτροποποίησης, μπορεί να ανακουφίσει τα συμπτώματα της ατοπικήςδερματίτιδας.</a:t>
            </a:r>
          </a:p>
          <a:p>
            <a:pPr marL="0" indent="0">
              <a:buNone/>
            </a:pPr>
            <a:r>
              <a:rPr lang="el-GR" sz="2800" b="0" i="0" u="none" strike="noStrike" baseline="0" dirty="0">
                <a:solidFill>
                  <a:srgbClr val="000000"/>
                </a:solidFill>
                <a:latin typeface="Calibri" panose="020F0502020204030204" pitchFamily="34" charset="0"/>
              </a:rPr>
              <a:t>Η πλειοψηφία των μελετών υποδεικνύει :</a:t>
            </a:r>
          </a:p>
          <a:p>
            <a:pPr marL="0" indent="0">
              <a:buNone/>
            </a:pPr>
            <a:r>
              <a:rPr lang="el-GR" sz="2800" b="0" i="0" u="none" strike="noStrike" baseline="0" dirty="0">
                <a:solidFill>
                  <a:srgbClr val="000000"/>
                </a:solidFill>
                <a:latin typeface="Calibri" panose="020F0502020204030204" pitchFamily="34" charset="0"/>
              </a:rPr>
              <a:t>1) Αντίστροφη σχέση μεταξύ της σοβαρότητας της ατοπικήςδερματίτιδας και των επιπέδων βιταμίνης D.</a:t>
            </a:r>
          </a:p>
          <a:p>
            <a:pPr marL="0" indent="0">
              <a:buNone/>
            </a:pPr>
            <a:r>
              <a:rPr lang="el-GR" sz="2800" b="0" i="0" u="none" strike="noStrike" baseline="0" dirty="0">
                <a:solidFill>
                  <a:srgbClr val="000000"/>
                </a:solidFill>
                <a:latin typeface="Calibri" panose="020F0502020204030204" pitchFamily="34" charset="0"/>
              </a:rPr>
              <a:t>2) Σε ασθενείς  με έλλειψη η αναπλήρωση της βιταμίνης D οδηγεί σε βελτίωση και μειωμένη σοβαρότητα της νόσου</a:t>
            </a:r>
          </a:p>
          <a:p>
            <a:pPr marL="0" indent="0">
              <a:buNone/>
            </a:pPr>
            <a:endParaRPr lang="en-US" dirty="0"/>
          </a:p>
        </p:txBody>
      </p:sp>
    </p:spTree>
    <p:extLst>
      <p:ext uri="{BB962C8B-B14F-4D97-AF65-F5344CB8AC3E}">
        <p14:creationId xmlns:p14="http://schemas.microsoft.com/office/powerpoint/2010/main" val="350338447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A4E9-6FF7-4DC4-BFBD-24D40D13E89E}"/>
              </a:ext>
            </a:extLst>
          </p:cNvPr>
          <p:cNvSpPr>
            <a:spLocks noGrp="1"/>
          </p:cNvSpPr>
          <p:nvPr>
            <p:ph type="title"/>
          </p:nvPr>
        </p:nvSpPr>
        <p:spPr>
          <a:xfrm>
            <a:off x="838200" y="1"/>
            <a:ext cx="10515600" cy="914399"/>
          </a:xfrm>
        </p:spPr>
        <p:txBody>
          <a:bodyPr/>
          <a:lstStyle/>
          <a:p>
            <a:pPr algn="ctr"/>
            <a:r>
              <a:rPr lang="el-GR" sz="4400" b="0" i="0" u="none" strike="noStrike" baseline="0" dirty="0">
                <a:solidFill>
                  <a:srgbClr val="000000"/>
                </a:solidFill>
                <a:latin typeface="Calibri" panose="020F0502020204030204" pitchFamily="34" charset="0"/>
              </a:rPr>
              <a:t>Παθήσεις δέρματος και βιταμίνη D</a:t>
            </a:r>
            <a:endParaRPr lang="en-US" dirty="0"/>
          </a:p>
        </p:txBody>
      </p:sp>
      <p:sp>
        <p:nvSpPr>
          <p:cNvPr id="3" name="Content Placeholder 2">
            <a:extLst>
              <a:ext uri="{FF2B5EF4-FFF2-40B4-BE49-F238E27FC236}">
                <a16:creationId xmlns:a16="http://schemas.microsoft.com/office/drawing/2014/main" id="{9042C447-F6BE-46D5-8C21-1CB48743A7B1}"/>
              </a:ext>
            </a:extLst>
          </p:cNvPr>
          <p:cNvSpPr>
            <a:spLocks noGrp="1"/>
          </p:cNvSpPr>
          <p:nvPr>
            <p:ph idx="1"/>
          </p:nvPr>
        </p:nvSpPr>
        <p:spPr>
          <a:xfrm>
            <a:off x="0" y="636104"/>
            <a:ext cx="12192000" cy="6221895"/>
          </a:xfrm>
        </p:spPr>
        <p:txBody>
          <a:bodyPr/>
          <a:lstStyle/>
          <a:p>
            <a:pPr marL="0" indent="0">
              <a:buNone/>
            </a:pPr>
            <a:r>
              <a:rPr lang="el-GR" dirty="0"/>
              <a:t>ΚΑΡΚΙΝΟΣ ΤΟΥ ΔΕΡΜΑΤΟΣ</a:t>
            </a:r>
          </a:p>
          <a:p>
            <a:pPr marL="0" indent="0">
              <a:buNone/>
            </a:pPr>
            <a:r>
              <a:rPr lang="el-GR" dirty="0"/>
              <a:t>Μη ξεκάθαρο το τοπίο. Χρειάζεται σημαντική επιπλέον έρευνα.</a:t>
            </a:r>
          </a:p>
          <a:p>
            <a:pPr marL="0" indent="0">
              <a:buNone/>
            </a:pPr>
            <a:r>
              <a:rPr lang="el-GR" dirty="0"/>
              <a:t>Πάντως φαίνεται ότι :</a:t>
            </a:r>
          </a:p>
          <a:p>
            <a:pPr marL="0" indent="0">
              <a:buNone/>
            </a:pPr>
            <a:r>
              <a:rPr lang="el-GR" sz="2800" b="0" i="0" u="none" strike="noStrike" baseline="0" dirty="0">
                <a:solidFill>
                  <a:srgbClr val="000000"/>
                </a:solidFill>
                <a:latin typeface="Calibri" panose="020F0502020204030204" pitchFamily="34" charset="0"/>
              </a:rPr>
              <a:t>Η βιταμίνη D και τα συμπληρώματά της μέσα από άγνωστο μηχανισμό στον οποίο εμπλέκονται και οι υποδοχείς της (VDR) προστατεύει έναντι διαφόρων ασθενειών και τύπων καρκίνου , συμπεριλαμβανομένου και αυτού του δέρματος, μάλιστα ίσως και στο μελάνωμα! </a:t>
            </a:r>
          </a:p>
          <a:p>
            <a:pPr marL="0" indent="0">
              <a:buNone/>
            </a:pPr>
            <a:endParaRPr lang="en-US" dirty="0"/>
          </a:p>
        </p:txBody>
      </p:sp>
    </p:spTree>
    <p:extLst>
      <p:ext uri="{BB962C8B-B14F-4D97-AF65-F5344CB8AC3E}">
        <p14:creationId xmlns:p14="http://schemas.microsoft.com/office/powerpoint/2010/main" val="237130284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D09BD3-60A2-4BFF-A219-78CD8D8D58E2}"/>
              </a:ext>
            </a:extLst>
          </p:cNvPr>
          <p:cNvSpPr>
            <a:spLocks noGrp="1"/>
          </p:cNvSpPr>
          <p:nvPr>
            <p:ph type="title"/>
          </p:nvPr>
        </p:nvSpPr>
        <p:spPr>
          <a:xfrm>
            <a:off x="944218" y="2458968"/>
            <a:ext cx="10515600" cy="1325563"/>
          </a:xfrm>
        </p:spPr>
        <p:txBody>
          <a:bodyPr/>
          <a:lstStyle/>
          <a:p>
            <a:pPr algn="ctr"/>
            <a:r>
              <a:rPr lang="el-GR" b="1" dirty="0"/>
              <a:t>ΆΛΛΕΣ ΘΕΡΑΠΕΥΤΙΚΟΙ ΜΕΘΟΔΟΙ</a:t>
            </a:r>
            <a:endParaRPr lang="en-US" b="1" dirty="0"/>
          </a:p>
        </p:txBody>
      </p:sp>
    </p:spTree>
    <p:extLst>
      <p:ext uri="{BB962C8B-B14F-4D97-AF65-F5344CB8AC3E}">
        <p14:creationId xmlns:p14="http://schemas.microsoft.com/office/powerpoint/2010/main" val="367002235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C742-9CF0-40E5-9802-7C95D48219F8}"/>
              </a:ext>
            </a:extLst>
          </p:cNvPr>
          <p:cNvSpPr>
            <a:spLocks noGrp="1"/>
          </p:cNvSpPr>
          <p:nvPr>
            <p:ph type="title"/>
          </p:nvPr>
        </p:nvSpPr>
        <p:spPr>
          <a:xfrm>
            <a:off x="838200" y="1"/>
            <a:ext cx="10515600" cy="1351722"/>
          </a:xfrm>
        </p:spPr>
        <p:txBody>
          <a:bodyPr/>
          <a:lstStyle/>
          <a:p>
            <a:pPr algn="ctr"/>
            <a:r>
              <a:rPr lang="el-GR" b="1" dirty="0"/>
              <a:t>ΦΩΤΟΘΕΡΑΠΕΙΑ</a:t>
            </a:r>
            <a:endParaRPr lang="en-US" b="1" dirty="0"/>
          </a:p>
        </p:txBody>
      </p:sp>
      <p:sp>
        <p:nvSpPr>
          <p:cNvPr id="3" name="Content Placeholder 2">
            <a:extLst>
              <a:ext uri="{FF2B5EF4-FFF2-40B4-BE49-F238E27FC236}">
                <a16:creationId xmlns:a16="http://schemas.microsoft.com/office/drawing/2014/main" id="{3309D44D-24C2-481C-94DB-65C6249D21A0}"/>
              </a:ext>
            </a:extLst>
          </p:cNvPr>
          <p:cNvSpPr>
            <a:spLocks noGrp="1"/>
          </p:cNvSpPr>
          <p:nvPr>
            <p:ph idx="1"/>
          </p:nvPr>
        </p:nvSpPr>
        <p:spPr>
          <a:xfrm>
            <a:off x="0" y="940904"/>
            <a:ext cx="12192000" cy="5917096"/>
          </a:xfrm>
        </p:spPr>
        <p:txBody>
          <a:bodyPr/>
          <a:lstStyle/>
          <a:p>
            <a:pPr marL="0" indent="0">
              <a:buNone/>
            </a:pPr>
            <a:r>
              <a:rPr lang="el-GR" dirty="0"/>
              <a:t>Τι είναι;</a:t>
            </a:r>
          </a:p>
          <a:p>
            <a:pPr marL="0" indent="0">
              <a:buNone/>
            </a:pPr>
            <a:r>
              <a:rPr lang="el-GR" dirty="0"/>
              <a:t>Γιατί την χρησιμοποιούμε;</a:t>
            </a:r>
          </a:p>
          <a:p>
            <a:pPr marL="0" indent="0">
              <a:buNone/>
            </a:pPr>
            <a:r>
              <a:rPr lang="el-GR" dirty="0"/>
              <a:t>Συνήθως δίδεται συνδυαστικά με φαρμακευτική θεραπεία.</a:t>
            </a:r>
            <a:endParaRPr lang="en-US" dirty="0"/>
          </a:p>
        </p:txBody>
      </p:sp>
    </p:spTree>
    <p:extLst>
      <p:ext uri="{BB962C8B-B14F-4D97-AF65-F5344CB8AC3E}">
        <p14:creationId xmlns:p14="http://schemas.microsoft.com/office/powerpoint/2010/main" val="99996970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C6550-AD59-4E47-B567-DB9F7DF58AB0}"/>
              </a:ext>
            </a:extLst>
          </p:cNvPr>
          <p:cNvSpPr>
            <a:spLocks noGrp="1"/>
          </p:cNvSpPr>
          <p:nvPr>
            <p:ph type="title"/>
          </p:nvPr>
        </p:nvSpPr>
        <p:spPr>
          <a:xfrm>
            <a:off x="838200" y="0"/>
            <a:ext cx="10515600" cy="1126436"/>
          </a:xfrm>
        </p:spPr>
        <p:txBody>
          <a:bodyPr/>
          <a:lstStyle/>
          <a:p>
            <a:pPr algn="ctr"/>
            <a:r>
              <a:rPr lang="en-US" b="1" dirty="0"/>
              <a:t>UVB </a:t>
            </a:r>
            <a:r>
              <a:rPr lang="el-GR" b="1" dirty="0"/>
              <a:t>ΦΩΤΟΘΕΡΑΠΕΙΑ</a:t>
            </a:r>
            <a:endParaRPr lang="en-US" b="1" dirty="0"/>
          </a:p>
        </p:txBody>
      </p:sp>
      <p:sp>
        <p:nvSpPr>
          <p:cNvPr id="3" name="Content Placeholder 2">
            <a:extLst>
              <a:ext uri="{FF2B5EF4-FFF2-40B4-BE49-F238E27FC236}">
                <a16:creationId xmlns:a16="http://schemas.microsoft.com/office/drawing/2014/main" id="{EEE3C25C-3EFF-4978-9173-0457E86BAC53}"/>
              </a:ext>
            </a:extLst>
          </p:cNvPr>
          <p:cNvSpPr>
            <a:spLocks noGrp="1"/>
          </p:cNvSpPr>
          <p:nvPr>
            <p:ph idx="1"/>
          </p:nvPr>
        </p:nvSpPr>
        <p:spPr>
          <a:xfrm>
            <a:off x="0" y="596348"/>
            <a:ext cx="12192000" cy="6261651"/>
          </a:xfrm>
        </p:spPr>
        <p:txBody>
          <a:bodyPr>
            <a:normAutofit fontScale="92500" lnSpcReduction="10000"/>
          </a:bodyPr>
          <a:lstStyle/>
          <a:p>
            <a:r>
              <a:rPr lang="el-GR" sz="2400" dirty="0"/>
              <a:t>Ευρέος Φάσματος (290-320</a:t>
            </a:r>
            <a:r>
              <a:rPr lang="en-US" sz="2400" dirty="0"/>
              <a:t>nm</a:t>
            </a:r>
            <a:r>
              <a:rPr lang="el-GR" sz="2400" dirty="0"/>
              <a:t>)</a:t>
            </a:r>
          </a:p>
          <a:p>
            <a:r>
              <a:rPr lang="el-GR" sz="2400" dirty="0"/>
              <a:t>Στενού Φάσματος (311- 313</a:t>
            </a:r>
            <a:r>
              <a:rPr lang="en-US" sz="2400" dirty="0"/>
              <a:t>nm</a:t>
            </a:r>
            <a:r>
              <a:rPr lang="el-GR" sz="2400" dirty="0"/>
              <a:t>)</a:t>
            </a:r>
          </a:p>
          <a:p>
            <a:r>
              <a:rPr lang="en-US" sz="2400" dirty="0"/>
              <a:t>Excimer Laser (308nm)</a:t>
            </a:r>
            <a:endParaRPr lang="el-GR" sz="2400" dirty="0"/>
          </a:p>
          <a:p>
            <a:pPr marL="0" indent="0">
              <a:buNone/>
            </a:pPr>
            <a:r>
              <a:rPr lang="el-GR" sz="2400" dirty="0"/>
              <a:t>Αρκετές μελέτες δείχνουν ότι η στενού φάσματος UVB βελτιώνει την ψωρίαση πιο γρήγορα και παράγει μεγαλύτερα διαστήματα ύφεσης σε σχέση με την ευρέως φάσματος UVB. Επίσης, μπορεί να είναι αποτελεσματική με λιγότερες θεραπείες την εβδομάδα από ότι η ευρέως φάσματος UVB.</a:t>
            </a:r>
          </a:p>
          <a:p>
            <a:pPr marL="0" indent="0">
              <a:buNone/>
            </a:pPr>
            <a:r>
              <a:rPr lang="el-GR" sz="2400" b="1" dirty="0"/>
              <a:t>Μηχανισμός Δράσεως</a:t>
            </a:r>
          </a:p>
          <a:p>
            <a:pPr marL="0" indent="0">
              <a:buNone/>
            </a:pPr>
            <a:r>
              <a:rPr lang="el-GR" sz="2400" dirty="0"/>
              <a:t>Μειώνεται η σύνθεση του </a:t>
            </a:r>
            <a:r>
              <a:rPr lang="en-US" sz="2400" dirty="0"/>
              <a:t>DNA, </a:t>
            </a:r>
            <a:r>
              <a:rPr lang="el-GR" sz="2400" dirty="0"/>
              <a:t>αυξάνεται η έκφραση του ογκοκατασταλτικού γονικού </a:t>
            </a:r>
            <a:r>
              <a:rPr lang="en-US" sz="2400" dirty="0"/>
              <a:t>p53, </a:t>
            </a:r>
            <a:r>
              <a:rPr lang="el-GR" sz="2400" dirty="0"/>
              <a:t>παράγονται φλεγμονώδεις ουσίες όπως κυτταροκίνες, προσταγλανδίνες, επιδρά στην κυτταρική μεμβράνη και το κυτταρόπλασμα.</a:t>
            </a:r>
          </a:p>
          <a:p>
            <a:pPr marL="0" indent="0">
              <a:buNone/>
            </a:pPr>
            <a:r>
              <a:rPr lang="el-GR" sz="2400" b="1" dirty="0"/>
              <a:t>Ενδείξεις</a:t>
            </a:r>
          </a:p>
          <a:p>
            <a:pPr marL="0" indent="0">
              <a:buNone/>
            </a:pPr>
            <a:r>
              <a:rPr lang="el-GR" sz="2400" dirty="0"/>
              <a:t>Ψωρίαση, Λεύκη, Ατοπική Δερματίτιδα, Σμηγματοροϊκή Δερματίτιδα</a:t>
            </a:r>
          </a:p>
          <a:p>
            <a:pPr marL="0" indent="0">
              <a:buNone/>
            </a:pPr>
            <a:r>
              <a:rPr lang="el-GR" sz="2400" b="1" dirty="0"/>
              <a:t>Παρενέργειες</a:t>
            </a:r>
          </a:p>
          <a:p>
            <a:pPr marL="0" indent="0">
              <a:buNone/>
            </a:pPr>
            <a:r>
              <a:rPr lang="el-GR" sz="2400" dirty="0"/>
              <a:t>Καρκινογένεση</a:t>
            </a:r>
            <a:r>
              <a:rPr lang="en-US" sz="2400" dirty="0"/>
              <a:t>, </a:t>
            </a:r>
            <a:r>
              <a:rPr lang="el-GR" sz="2400" dirty="0"/>
              <a:t>Ερύθημα, Ξηροδερμία, Υποτροπές Έρπητα, Γήρανση</a:t>
            </a:r>
          </a:p>
          <a:p>
            <a:pPr marL="0" indent="0">
              <a:buNone/>
            </a:pPr>
            <a:r>
              <a:rPr lang="el-GR" sz="2400" b="1" dirty="0"/>
              <a:t>Αντενδείξεις</a:t>
            </a:r>
          </a:p>
          <a:p>
            <a:pPr marL="0" indent="0">
              <a:buNone/>
            </a:pPr>
            <a:r>
              <a:rPr lang="el-GR" sz="2400" dirty="0"/>
              <a:t>Ιστορικό καρκινογενέσεως, Προκαρκινικές καταστάσεις, Σπίλοι, Φωτότυπος</a:t>
            </a:r>
          </a:p>
          <a:p>
            <a:pPr marL="0" indent="0">
              <a:buNone/>
            </a:pPr>
            <a:endParaRPr lang="el-GR" sz="2400" dirty="0"/>
          </a:p>
          <a:p>
            <a:pPr marL="0" indent="0">
              <a:buNone/>
            </a:pPr>
            <a:endParaRPr lang="en-US" sz="2400" dirty="0"/>
          </a:p>
        </p:txBody>
      </p:sp>
    </p:spTree>
    <p:extLst>
      <p:ext uri="{BB962C8B-B14F-4D97-AF65-F5344CB8AC3E}">
        <p14:creationId xmlns:p14="http://schemas.microsoft.com/office/powerpoint/2010/main" val="235022940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4B58-BCA5-4AB5-B531-1571AFB711DE}"/>
              </a:ext>
            </a:extLst>
          </p:cNvPr>
          <p:cNvSpPr>
            <a:spLocks noGrp="1"/>
          </p:cNvSpPr>
          <p:nvPr>
            <p:ph type="title"/>
          </p:nvPr>
        </p:nvSpPr>
        <p:spPr>
          <a:xfrm>
            <a:off x="838200" y="1"/>
            <a:ext cx="10515600" cy="1099930"/>
          </a:xfrm>
        </p:spPr>
        <p:txBody>
          <a:bodyPr/>
          <a:lstStyle/>
          <a:p>
            <a:pPr algn="ctr"/>
            <a:r>
              <a:rPr lang="en-US" b="1" dirty="0"/>
              <a:t>UVA1 </a:t>
            </a:r>
            <a:r>
              <a:rPr lang="el-GR" b="1" dirty="0"/>
              <a:t>ΦΩΤΟΘΕΡΑΠΕΙΑ</a:t>
            </a:r>
            <a:endParaRPr lang="en-US" b="1" dirty="0"/>
          </a:p>
        </p:txBody>
      </p:sp>
      <p:sp>
        <p:nvSpPr>
          <p:cNvPr id="3" name="Content Placeholder 2">
            <a:extLst>
              <a:ext uri="{FF2B5EF4-FFF2-40B4-BE49-F238E27FC236}">
                <a16:creationId xmlns:a16="http://schemas.microsoft.com/office/drawing/2014/main" id="{5CB02B24-3CF9-464E-9B74-7AD6FEE9A954}"/>
              </a:ext>
            </a:extLst>
          </p:cNvPr>
          <p:cNvSpPr>
            <a:spLocks noGrp="1"/>
          </p:cNvSpPr>
          <p:nvPr>
            <p:ph idx="1"/>
          </p:nvPr>
        </p:nvSpPr>
        <p:spPr>
          <a:xfrm>
            <a:off x="0" y="675860"/>
            <a:ext cx="12192000" cy="6182139"/>
          </a:xfrm>
        </p:spPr>
        <p:txBody>
          <a:bodyPr/>
          <a:lstStyle/>
          <a:p>
            <a:pPr marL="0" indent="0">
              <a:buNone/>
            </a:pPr>
            <a:r>
              <a:rPr lang="en-US" dirty="0"/>
              <a:t>UVA1 (340-400nm)</a:t>
            </a:r>
          </a:p>
          <a:p>
            <a:pPr marL="0" indent="0">
              <a:buNone/>
            </a:pPr>
            <a:r>
              <a:rPr lang="en-US" dirty="0"/>
              <a:t>UVA2 (320-340nm)</a:t>
            </a:r>
          </a:p>
          <a:p>
            <a:pPr marL="0" indent="0">
              <a:buNone/>
            </a:pPr>
            <a:r>
              <a:rPr lang="en-US" b="1" dirty="0"/>
              <a:t>M</a:t>
            </a:r>
            <a:r>
              <a:rPr lang="el-GR" b="1" dirty="0"/>
              <a:t>ηχανισμός Δράσεως </a:t>
            </a:r>
          </a:p>
          <a:p>
            <a:pPr marL="0" indent="0">
              <a:buNone/>
            </a:pPr>
            <a:r>
              <a:rPr lang="el-GR" dirty="0"/>
              <a:t>Η </a:t>
            </a:r>
            <a:r>
              <a:rPr lang="en-US" dirty="0"/>
              <a:t>UVA1 </a:t>
            </a:r>
            <a:r>
              <a:rPr lang="el-GR" dirty="0"/>
              <a:t>διεισδύει εν τω βάθει της δερμίδας. Επηρεάζει την ανοσοποιητική λειτουργία του δέρματος με μείωση των Τ-λεμφοκυττάρων, Μαστοκυττάρων, κυττάρων </a:t>
            </a:r>
            <a:r>
              <a:rPr lang="en-US" dirty="0"/>
              <a:t>Langerhans, </a:t>
            </a:r>
            <a:r>
              <a:rPr lang="el-GR" dirty="0"/>
              <a:t>μειώνει την κολλαγενάση</a:t>
            </a:r>
          </a:p>
          <a:p>
            <a:pPr marL="0" indent="0">
              <a:buNone/>
            </a:pPr>
            <a:r>
              <a:rPr lang="el-GR" b="1" dirty="0"/>
              <a:t>Ενδείξεις</a:t>
            </a:r>
          </a:p>
          <a:p>
            <a:pPr marL="0" indent="0">
              <a:buNone/>
            </a:pPr>
            <a:r>
              <a:rPr lang="el-GR" dirty="0"/>
              <a:t>Ατοπική δερματίτιδα, Σκληροδερμία, Μελαγχρωματική κνίδωση, Δερματικό Τ-λέμφωμα, Ερυθηματώδης Λύκος, Δυσιδρωσικό Έκζεμα</a:t>
            </a:r>
          </a:p>
          <a:p>
            <a:pPr marL="0" indent="0">
              <a:buNone/>
            </a:pPr>
            <a:r>
              <a:rPr lang="el-GR" b="1" dirty="0"/>
              <a:t>Παρενέργειες</a:t>
            </a:r>
          </a:p>
          <a:p>
            <a:pPr marL="0" indent="0">
              <a:buNone/>
            </a:pPr>
            <a:r>
              <a:rPr lang="el-GR" dirty="0"/>
              <a:t>Γήρανση, Ξηροδερμία, Καρκινογένεση, Έγκαυμα</a:t>
            </a:r>
          </a:p>
          <a:p>
            <a:pPr marL="0" indent="0">
              <a:buNone/>
            </a:pPr>
            <a:endParaRPr lang="el-GR" b="1" dirty="0"/>
          </a:p>
        </p:txBody>
      </p:sp>
    </p:spTree>
    <p:extLst>
      <p:ext uri="{BB962C8B-B14F-4D97-AF65-F5344CB8AC3E}">
        <p14:creationId xmlns:p14="http://schemas.microsoft.com/office/powerpoint/2010/main" val="325885365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A034-C162-4790-995E-8D4F8DF30A70}"/>
              </a:ext>
            </a:extLst>
          </p:cNvPr>
          <p:cNvSpPr>
            <a:spLocks noGrp="1"/>
          </p:cNvSpPr>
          <p:nvPr>
            <p:ph type="title"/>
          </p:nvPr>
        </p:nvSpPr>
        <p:spPr>
          <a:xfrm>
            <a:off x="838200" y="0"/>
            <a:ext cx="10515600" cy="874644"/>
          </a:xfrm>
        </p:spPr>
        <p:txBody>
          <a:bodyPr>
            <a:normAutofit/>
          </a:bodyPr>
          <a:lstStyle/>
          <a:p>
            <a:pPr algn="ctr"/>
            <a:r>
              <a:rPr lang="el-GR" b="1" dirty="0"/>
              <a:t>ΦΩΤΟΧΗΜΕΙΟΘΕΡΑΠΕΙΑ -</a:t>
            </a:r>
            <a:r>
              <a:rPr lang="en-US" b="1" dirty="0"/>
              <a:t>PUVA</a:t>
            </a:r>
            <a:r>
              <a:rPr lang="el-GR" b="1" dirty="0"/>
              <a:t> </a:t>
            </a:r>
            <a:endParaRPr lang="en-US" b="1" dirty="0"/>
          </a:p>
        </p:txBody>
      </p:sp>
      <p:sp>
        <p:nvSpPr>
          <p:cNvPr id="3" name="Content Placeholder 2">
            <a:extLst>
              <a:ext uri="{FF2B5EF4-FFF2-40B4-BE49-F238E27FC236}">
                <a16:creationId xmlns:a16="http://schemas.microsoft.com/office/drawing/2014/main" id="{124223F3-14C2-4FAB-9F22-D68E3CB5CA85}"/>
              </a:ext>
            </a:extLst>
          </p:cNvPr>
          <p:cNvSpPr>
            <a:spLocks noGrp="1"/>
          </p:cNvSpPr>
          <p:nvPr>
            <p:ph idx="1"/>
          </p:nvPr>
        </p:nvSpPr>
        <p:spPr>
          <a:xfrm>
            <a:off x="0" y="874644"/>
            <a:ext cx="12192000" cy="5983356"/>
          </a:xfrm>
        </p:spPr>
        <p:txBody>
          <a:bodyPr/>
          <a:lstStyle/>
          <a:p>
            <a:pPr marL="0" indent="0">
              <a:buNone/>
            </a:pPr>
            <a:r>
              <a:rPr lang="el-GR" dirty="0"/>
              <a:t>Ψωραλένια</a:t>
            </a:r>
            <a:r>
              <a:rPr lang="en-US" dirty="0"/>
              <a:t> </a:t>
            </a:r>
            <a:r>
              <a:rPr lang="el-GR" dirty="0"/>
              <a:t>(</a:t>
            </a:r>
            <a:r>
              <a:rPr lang="en-US" dirty="0"/>
              <a:t> </a:t>
            </a:r>
            <a:r>
              <a:rPr lang="el-GR" dirty="0"/>
              <a:t>κυρίως</a:t>
            </a:r>
            <a:r>
              <a:rPr lang="en-US" dirty="0"/>
              <a:t> per </a:t>
            </a:r>
            <a:r>
              <a:rPr lang="en-US" dirty="0" err="1"/>
              <a:t>os</a:t>
            </a:r>
            <a:r>
              <a:rPr lang="en-US" dirty="0"/>
              <a:t> </a:t>
            </a:r>
            <a:r>
              <a:rPr lang="el-GR" dirty="0"/>
              <a:t>ή σε ολόσωμο λουτρό) + </a:t>
            </a:r>
            <a:r>
              <a:rPr lang="en-US" dirty="0"/>
              <a:t>UVA (320-400nm)</a:t>
            </a:r>
          </a:p>
          <a:p>
            <a:pPr marL="0" indent="0">
              <a:buNone/>
            </a:pPr>
            <a:r>
              <a:rPr lang="el-GR" dirty="0"/>
              <a:t>8-ΜΟΡ, 5-ΜΟΡ, </a:t>
            </a:r>
            <a:r>
              <a:rPr lang="en-US" dirty="0" err="1"/>
              <a:t>Trioxalen</a:t>
            </a:r>
            <a:r>
              <a:rPr lang="en-US" dirty="0"/>
              <a:t> (TMP)</a:t>
            </a:r>
          </a:p>
          <a:p>
            <a:pPr marL="0" indent="0">
              <a:buNone/>
            </a:pPr>
            <a:r>
              <a:rPr lang="en-US" b="1" dirty="0"/>
              <a:t>M</a:t>
            </a:r>
            <a:r>
              <a:rPr lang="el-GR" b="1" dirty="0"/>
              <a:t>ηχανισμός Δράσεως</a:t>
            </a:r>
          </a:p>
          <a:p>
            <a:pPr marL="0" indent="0">
              <a:buNone/>
            </a:pPr>
            <a:r>
              <a:rPr lang="el-GR" dirty="0"/>
              <a:t>Διακοπή  συνθέσεως </a:t>
            </a:r>
            <a:r>
              <a:rPr lang="en-US" dirty="0"/>
              <a:t>DNA</a:t>
            </a:r>
            <a:r>
              <a:rPr lang="el-GR" dirty="0"/>
              <a:t>, έντονο οξειδωτικό στρες με αποτέλεσμα οξείδωση της λιποπρωτεΐνικής μεμβράνης, αύξηση κυτταροκινών, μείωση κυττάρων </a:t>
            </a:r>
            <a:r>
              <a:rPr lang="en-US" dirty="0"/>
              <a:t>Langerhans, </a:t>
            </a:r>
            <a:r>
              <a:rPr lang="el-GR" dirty="0"/>
              <a:t>μείωση λεμφοκυττάρων, πολυμορφοπύρηνων. Μείωση κερατινοκυττάρων, αύξηση μελανινοκυττάρων και μελανίνης</a:t>
            </a:r>
          </a:p>
          <a:p>
            <a:pPr marL="0" indent="0">
              <a:buNone/>
            </a:pPr>
            <a:r>
              <a:rPr lang="el-GR" b="1" dirty="0"/>
              <a:t>Ενδείξεις</a:t>
            </a:r>
          </a:p>
          <a:p>
            <a:pPr marL="0" indent="0">
              <a:buNone/>
            </a:pPr>
            <a:r>
              <a:rPr lang="el-GR" dirty="0"/>
              <a:t>Ψωρίαση, Ατοπική Δερματίτιδα, Λεύκη, Δερματικό Τ-λέμφωμα</a:t>
            </a:r>
          </a:p>
          <a:p>
            <a:pPr marL="0" indent="0">
              <a:buNone/>
            </a:pPr>
            <a:r>
              <a:rPr lang="el-GR" b="1" dirty="0"/>
              <a:t>Παρενέργειες</a:t>
            </a:r>
          </a:p>
          <a:p>
            <a:pPr marL="0" indent="0">
              <a:buNone/>
            </a:pPr>
            <a:r>
              <a:rPr lang="el-GR" dirty="0"/>
              <a:t>Ναυτία (8-ΜΟΡ), καθυστερημένο ερύθημα-έγκαυμα, χρόνια ακτινική βλάβη, καρκίνος, καταρράκτης, εξανθήματα</a:t>
            </a:r>
          </a:p>
        </p:txBody>
      </p:sp>
    </p:spTree>
    <p:extLst>
      <p:ext uri="{BB962C8B-B14F-4D97-AF65-F5344CB8AC3E}">
        <p14:creationId xmlns:p14="http://schemas.microsoft.com/office/powerpoint/2010/main" val="639855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AEAE2-D1BD-41EB-AB47-DE3C19DB12F0}"/>
              </a:ext>
            </a:extLst>
          </p:cNvPr>
          <p:cNvSpPr>
            <a:spLocks noGrp="1"/>
          </p:cNvSpPr>
          <p:nvPr>
            <p:ph type="title"/>
          </p:nvPr>
        </p:nvSpPr>
        <p:spPr>
          <a:xfrm>
            <a:off x="838200" y="1"/>
            <a:ext cx="10515600" cy="901148"/>
          </a:xfrm>
        </p:spPr>
        <p:txBody>
          <a:bodyPr>
            <a:normAutofit/>
          </a:bodyPr>
          <a:lstStyle/>
          <a:p>
            <a:pPr algn="ctr"/>
            <a:r>
              <a:rPr lang="el-GR" b="1" dirty="0"/>
              <a:t>ΆΛΛΕΣ ΘΕΡΑΠΕΙΕΣ</a:t>
            </a:r>
            <a:endParaRPr lang="en-US" b="1" dirty="0"/>
          </a:p>
        </p:txBody>
      </p:sp>
      <p:sp>
        <p:nvSpPr>
          <p:cNvPr id="3" name="Content Placeholder 2">
            <a:extLst>
              <a:ext uri="{FF2B5EF4-FFF2-40B4-BE49-F238E27FC236}">
                <a16:creationId xmlns:a16="http://schemas.microsoft.com/office/drawing/2014/main" id="{C93A6074-E59A-4DFE-BEBB-05F9C6A0F672}"/>
              </a:ext>
            </a:extLst>
          </p:cNvPr>
          <p:cNvSpPr>
            <a:spLocks noGrp="1"/>
          </p:cNvSpPr>
          <p:nvPr>
            <p:ph idx="1"/>
          </p:nvPr>
        </p:nvSpPr>
        <p:spPr>
          <a:xfrm>
            <a:off x="0" y="516835"/>
            <a:ext cx="12192000" cy="6341164"/>
          </a:xfrm>
        </p:spPr>
        <p:txBody>
          <a:bodyPr/>
          <a:lstStyle/>
          <a:p>
            <a:r>
              <a:rPr lang="el-GR" dirty="0"/>
              <a:t>ΦΩΤΟΔΥΝΑΜΙΚΗ ΘΕΡΑΠΕΙΑ</a:t>
            </a:r>
          </a:p>
          <a:p>
            <a:r>
              <a:rPr lang="el-GR" dirty="0"/>
              <a:t>ΚΡΥΟΘΕΡΑΠΕΙΑ</a:t>
            </a:r>
          </a:p>
          <a:p>
            <a:r>
              <a:rPr lang="el-GR" dirty="0"/>
              <a:t>ΑΙΣΘΗΤΙΚΕΣ «ΘΕΡΑΠΕΙΕΣ»</a:t>
            </a:r>
          </a:p>
          <a:p>
            <a:pPr marL="0" indent="0">
              <a:buNone/>
            </a:pPr>
            <a:r>
              <a:rPr lang="en-US" dirty="0"/>
              <a:t>Lasers, </a:t>
            </a:r>
            <a:r>
              <a:rPr lang="el-GR"/>
              <a:t>Εμφυτεύματα, Βοτουλινική Τοξίνη, Χημική Απολέπιση, Λιποαναρρόφηση, Μεσοθεραπεία</a:t>
            </a:r>
            <a:endParaRPr lang="en-US" dirty="0"/>
          </a:p>
        </p:txBody>
      </p:sp>
    </p:spTree>
    <p:extLst>
      <p:ext uri="{BB962C8B-B14F-4D97-AF65-F5344CB8AC3E}">
        <p14:creationId xmlns:p14="http://schemas.microsoft.com/office/powerpoint/2010/main" val="974120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981200" y="274638"/>
            <a:ext cx="8229600" cy="1143000"/>
          </a:xfrm>
          <a:ln w="19050">
            <a:solidFill>
              <a:schemeClr val="accent3"/>
            </a:solidFill>
          </a:ln>
        </p:spPr>
        <p:txBody>
          <a:bodyPr vert="horz" lIns="90000" tIns="46800" rIns="90000" bIns="46800" rtlCol="0" anchor="ct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t>ΔΕΥΤΕΡΟΓΕΝΕΙΣ</a:t>
            </a:r>
          </a:p>
        </p:txBody>
      </p:sp>
      <p:pic>
        <p:nvPicPr>
          <p:cNvPr id="57347" name="Picture 2"/>
          <p:cNvPicPr>
            <a:picLocks noChangeAspect="1" noChangeArrowheads="1"/>
          </p:cNvPicPr>
          <p:nvPr/>
        </p:nvPicPr>
        <p:blipFill>
          <a:blip r:embed="rId3" cstate="print"/>
          <a:srcRect/>
          <a:stretch>
            <a:fillRect/>
          </a:stretch>
        </p:blipFill>
        <p:spPr bwMode="auto">
          <a:xfrm>
            <a:off x="1965325" y="1898650"/>
            <a:ext cx="2459038" cy="1906588"/>
          </a:xfrm>
          <a:prstGeom prst="rect">
            <a:avLst/>
          </a:prstGeom>
          <a:noFill/>
          <a:ln w="9525">
            <a:noFill/>
            <a:round/>
            <a:headEnd/>
            <a:tailEnd/>
          </a:ln>
        </p:spPr>
      </p:pic>
      <p:pic>
        <p:nvPicPr>
          <p:cNvPr id="57348" name="Picture 3"/>
          <p:cNvPicPr>
            <a:picLocks noChangeAspect="1" noChangeArrowheads="1"/>
          </p:cNvPicPr>
          <p:nvPr/>
        </p:nvPicPr>
        <p:blipFill>
          <a:blip r:embed="rId4" cstate="print"/>
          <a:srcRect/>
          <a:stretch>
            <a:fillRect/>
          </a:stretch>
        </p:blipFill>
        <p:spPr bwMode="auto">
          <a:xfrm>
            <a:off x="1981201" y="4005264"/>
            <a:ext cx="3609975" cy="2592387"/>
          </a:xfrm>
          <a:prstGeom prst="rect">
            <a:avLst/>
          </a:prstGeom>
          <a:noFill/>
          <a:ln w="9525">
            <a:noFill/>
            <a:round/>
            <a:headEnd/>
            <a:tailEnd/>
          </a:ln>
        </p:spPr>
      </p:pic>
      <p:pic>
        <p:nvPicPr>
          <p:cNvPr id="57349" name="Picture 4"/>
          <p:cNvPicPr>
            <a:picLocks noChangeAspect="1" noChangeArrowheads="1"/>
          </p:cNvPicPr>
          <p:nvPr/>
        </p:nvPicPr>
        <p:blipFill>
          <a:blip r:embed="rId5" cstate="print"/>
          <a:srcRect/>
          <a:stretch>
            <a:fillRect/>
          </a:stretch>
        </p:blipFill>
        <p:spPr bwMode="auto">
          <a:xfrm>
            <a:off x="4511675" y="1558925"/>
            <a:ext cx="2736850" cy="1989138"/>
          </a:xfrm>
          <a:prstGeom prst="rect">
            <a:avLst/>
          </a:prstGeom>
          <a:noFill/>
          <a:ln w="9525">
            <a:noFill/>
            <a:round/>
            <a:headEnd/>
            <a:tailEnd/>
          </a:ln>
        </p:spPr>
      </p:pic>
      <p:pic>
        <p:nvPicPr>
          <p:cNvPr id="57350" name="Εικόνα 1"/>
          <p:cNvPicPr>
            <a:picLocks noChangeAspect="1"/>
          </p:cNvPicPr>
          <p:nvPr/>
        </p:nvPicPr>
        <p:blipFill>
          <a:blip r:embed="rId6" cstate="print"/>
          <a:srcRect/>
          <a:stretch>
            <a:fillRect/>
          </a:stretch>
        </p:blipFill>
        <p:spPr bwMode="auto">
          <a:xfrm>
            <a:off x="5724526" y="4365626"/>
            <a:ext cx="2239963" cy="2087563"/>
          </a:xfrm>
          <a:prstGeom prst="rect">
            <a:avLst/>
          </a:prstGeom>
          <a:noFill/>
          <a:ln w="9525">
            <a:noFill/>
            <a:miter lim="800000"/>
            <a:headEnd/>
            <a:tailEnd/>
          </a:ln>
        </p:spPr>
      </p:pic>
      <p:pic>
        <p:nvPicPr>
          <p:cNvPr id="57351" name="Εικόνα 2"/>
          <p:cNvPicPr>
            <a:picLocks noChangeAspect="1"/>
          </p:cNvPicPr>
          <p:nvPr/>
        </p:nvPicPr>
        <p:blipFill>
          <a:blip r:embed="rId7" cstate="print"/>
          <a:srcRect/>
          <a:stretch>
            <a:fillRect/>
          </a:stretch>
        </p:blipFill>
        <p:spPr bwMode="auto">
          <a:xfrm>
            <a:off x="8140701" y="4454525"/>
            <a:ext cx="2466975" cy="2197100"/>
          </a:xfrm>
          <a:prstGeom prst="rect">
            <a:avLst/>
          </a:prstGeom>
          <a:noFill/>
          <a:ln w="9525">
            <a:noFill/>
            <a:miter lim="800000"/>
            <a:headEnd/>
            <a:tailEnd/>
          </a:ln>
        </p:spPr>
      </p:pic>
      <p:pic>
        <p:nvPicPr>
          <p:cNvPr id="57352" name="Εικόνα 3"/>
          <p:cNvPicPr>
            <a:picLocks noChangeAspect="1"/>
          </p:cNvPicPr>
          <p:nvPr/>
        </p:nvPicPr>
        <p:blipFill>
          <a:blip r:embed="rId8" cstate="print"/>
          <a:srcRect/>
          <a:stretch>
            <a:fillRect/>
          </a:stretch>
        </p:blipFill>
        <p:spPr bwMode="auto">
          <a:xfrm>
            <a:off x="7391400" y="1603375"/>
            <a:ext cx="3043238" cy="249713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a:t>ΔΕΡΜΑΤΟΤΟΞΙΚΟΛΟΓΙΑ</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ΦΑΡΜΑΚΕΥΤΙΚΟ ΕΞΑΝΘΗΜΑ</a:t>
            </a:r>
          </a:p>
        </p:txBody>
      </p:sp>
      <p:pic>
        <p:nvPicPr>
          <p:cNvPr id="31747" name="Picture 5" descr="153-standalone"/>
          <p:cNvPicPr>
            <a:picLocks noChangeAspect="1" noChangeArrowheads="1"/>
          </p:cNvPicPr>
          <p:nvPr/>
        </p:nvPicPr>
        <p:blipFill>
          <a:blip r:embed="rId3" cstate="print"/>
          <a:srcRect/>
          <a:stretch>
            <a:fillRect/>
          </a:stretch>
        </p:blipFill>
        <p:spPr bwMode="auto">
          <a:xfrm>
            <a:off x="1524000" y="549276"/>
            <a:ext cx="9144000" cy="6308725"/>
          </a:xfrm>
          <a:prstGeom prst="rect">
            <a:avLst/>
          </a:prstGeom>
          <a:noFill/>
          <a:ln w="9525">
            <a:noFill/>
            <a:miter lim="800000"/>
            <a:headEnd/>
            <a:tailEnd/>
          </a:ln>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ΑΤΡΟΦΙΑ ΑΠΟ ΠΡΟΠΙΟΝΙΚΗ ΚΛΟΒΕΤΑΖΟΛΗ</a:t>
            </a:r>
          </a:p>
        </p:txBody>
      </p:sp>
      <p:pic>
        <p:nvPicPr>
          <p:cNvPr id="25603" name="Picture 5" descr="1988-standalone"/>
          <p:cNvPicPr>
            <a:picLocks noChangeAspect="1" noChangeArrowheads="1"/>
          </p:cNvPicPr>
          <p:nvPr/>
        </p:nvPicPr>
        <p:blipFill>
          <a:blip r:embed="rId3" cstate="print"/>
          <a:srcRect/>
          <a:stretch>
            <a:fillRect/>
          </a:stretch>
        </p:blipFill>
        <p:spPr bwMode="auto">
          <a:xfrm>
            <a:off x="1524000" y="549276"/>
            <a:ext cx="9144000" cy="6308725"/>
          </a:xfrm>
          <a:prstGeom prst="rect">
            <a:avLst/>
          </a:prstGeom>
          <a:noFill/>
          <a:ln w="9525">
            <a:noFill/>
            <a:miter lim="800000"/>
            <a:headEnd/>
            <a:tailEnd/>
          </a:ln>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ΕΚΧΥΜΩΣΕΙΣ ΑΠΟ ΤΟΠΙΚΑ ΚΟΡΤΙΚΟΣΤΕΡΟΕΙΔΗ</a:t>
            </a:r>
          </a:p>
        </p:txBody>
      </p:sp>
      <p:pic>
        <p:nvPicPr>
          <p:cNvPr id="26627" name="Picture 5" descr="1841-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d/d5/Atrophied_skin.png/1024px-Atrophied_skin.png"/>
          <p:cNvPicPr>
            <a:picLocks noGrp="1" noChangeAspect="1" noChangeArrowheads="1"/>
          </p:cNvPicPr>
          <p:nvPr>
            <p:ph idx="1"/>
          </p:nvPr>
        </p:nvPicPr>
        <p:blipFill>
          <a:blip r:embed="rId2" cstate="print"/>
          <a:srcRect/>
          <a:stretch>
            <a:fillRect/>
          </a:stretch>
        </p:blipFill>
        <p:spPr bwMode="auto">
          <a:xfrm>
            <a:off x="1524001" y="0"/>
            <a:ext cx="9144000" cy="5085184"/>
          </a:xfrm>
          <a:prstGeom prst="rect">
            <a:avLst/>
          </a:prstGeom>
          <a:noFill/>
        </p:spPr>
      </p:pic>
      <p:sp>
        <p:nvSpPr>
          <p:cNvPr id="5" name="4 - Ορθογώνιο"/>
          <p:cNvSpPr/>
          <p:nvPr/>
        </p:nvSpPr>
        <p:spPr>
          <a:xfrm>
            <a:off x="3719736" y="5445225"/>
            <a:ext cx="4572000" cy="646331"/>
          </a:xfrm>
          <a:prstGeom prst="rect">
            <a:avLst/>
          </a:prstGeom>
        </p:spPr>
        <p:txBody>
          <a:bodyPr>
            <a:spAutoFit/>
          </a:bodyPr>
          <a:lstStyle/>
          <a:p>
            <a:r>
              <a:rPr lang="el-GR" dirty="0"/>
              <a:t>Χέρι 47χρονης γυναίκας με δερματικές βλάβες εξαιτίας της τοπικής χρήσεως στεροειδών</a:t>
            </a:r>
            <a:endParaRPr lang="en-US"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ΔΕΡΜΑΤΙΤΙΔΑ ΑΠΟ ΡΗΤΙΝΟΕΙΔΗ</a:t>
            </a:r>
          </a:p>
        </p:txBody>
      </p:sp>
      <p:pic>
        <p:nvPicPr>
          <p:cNvPr id="27651" name="Picture 5" descr="1708-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ΜΕΛΑΓΧΡΩΣΗ ΑΠΟ ΤΕΤΡΑΚΥΚΛΙΝΗ</a:t>
            </a:r>
          </a:p>
        </p:txBody>
      </p:sp>
      <p:pic>
        <p:nvPicPr>
          <p:cNvPr id="28675" name="Picture 5" descr="1947-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ΥΠΟΜΕΛΑΝΩΣΗ ΑΠΟ ΙΣΟΤΡΕΤΙΝΟΪΝΗ</a:t>
            </a:r>
          </a:p>
        </p:txBody>
      </p:sp>
      <p:pic>
        <p:nvPicPr>
          <p:cNvPr id="29699" name="Picture 5" descr="1649-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subTitle" idx="1"/>
          </p:nvPr>
        </p:nvSpPr>
        <p:spPr>
          <a:xfrm>
            <a:off x="1524000" y="0"/>
            <a:ext cx="9144000" cy="6858000"/>
          </a:xfrm>
        </p:spPr>
        <p:txBody>
          <a:bodyPr/>
          <a:lstStyle/>
          <a:p>
            <a:pPr eaLnBrk="1" hangingPunct="1">
              <a:defRPr/>
            </a:pPr>
            <a:r>
              <a:rPr lang="el-GR" b="1" dirty="0"/>
              <a:t>ΣΥΝΔΡΟΜΟ </a:t>
            </a:r>
            <a:r>
              <a:rPr lang="en-US" b="1" dirty="0"/>
              <a:t>STEVENS – JOHNSON</a:t>
            </a:r>
            <a:endParaRPr lang="el-GR" b="1" dirty="0"/>
          </a:p>
        </p:txBody>
      </p:sp>
      <p:pic>
        <p:nvPicPr>
          <p:cNvPr id="30723" name="Picture 5" descr="5-standalone"/>
          <p:cNvPicPr>
            <a:picLocks noChangeAspect="1" noChangeArrowheads="1"/>
          </p:cNvPicPr>
          <p:nvPr/>
        </p:nvPicPr>
        <p:blipFill>
          <a:blip r:embed="rId3" cstate="print"/>
          <a:srcRect/>
          <a:stretch>
            <a:fillRect/>
          </a:stretch>
        </p:blipFill>
        <p:spPr bwMode="auto">
          <a:xfrm>
            <a:off x="1524000" y="549276"/>
            <a:ext cx="9144000" cy="6308725"/>
          </a:xfrm>
          <a:prstGeom prst="rect">
            <a:avLst/>
          </a:prstGeom>
          <a:noFill/>
          <a:ln w="9525">
            <a:noFill/>
            <a:miter lim="800000"/>
            <a:headEnd/>
            <a:tailEnd/>
          </a:ln>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Rot="1" noChangeArrowheads="1"/>
          </p:cNvSpPr>
          <p:nvPr>
            <p:ph type="body" idx="1"/>
          </p:nvPr>
        </p:nvSpPr>
        <p:spPr>
          <a:xfrm>
            <a:off x="1524000" y="0"/>
            <a:ext cx="9144000" cy="6858000"/>
          </a:xfrm>
        </p:spPr>
        <p:txBody>
          <a:bodyPr/>
          <a:lstStyle/>
          <a:p>
            <a:pPr eaLnBrk="1" hangingPunct="1">
              <a:defRPr/>
            </a:pPr>
            <a:r>
              <a:rPr lang="el-GR" sz="2400"/>
              <a:t>ΠΑΡΟΝΥΧΙΑ ΕΞ ΑΙΤΙΑΣ ΑΣΙΤΡΕΤΙΝΗΣ</a:t>
            </a:r>
          </a:p>
        </p:txBody>
      </p:sp>
      <p:pic>
        <p:nvPicPr>
          <p:cNvPr id="32771" name="Picture 5" descr="2071-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ΜΕΛΑΓΧΡΩΣΗ ΑΠΟ ΤΕΤΡΑΚΥΚΛΙΝΗ</a:t>
            </a:r>
          </a:p>
        </p:txBody>
      </p:sp>
      <p:pic>
        <p:nvPicPr>
          <p:cNvPr id="28675" name="Picture 5" descr="1947-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Rot="1" noChangeArrowheads="1"/>
          </p:cNvSpPr>
          <p:nvPr>
            <p:ph type="body" idx="1"/>
          </p:nvPr>
        </p:nvSpPr>
        <p:spPr>
          <a:xfrm>
            <a:off x="1524000" y="0"/>
            <a:ext cx="9144000" cy="6858000"/>
          </a:xfrm>
        </p:spPr>
        <p:txBody>
          <a:bodyPr/>
          <a:lstStyle/>
          <a:p>
            <a:pPr algn="ctr" eaLnBrk="1" hangingPunct="1">
              <a:defRPr/>
            </a:pPr>
            <a:r>
              <a:rPr lang="el-GR" sz="2400"/>
              <a:t>ΦΑΡΜΑΚΕΥΤΙΚΟ ΕΞΑΝΘΗΜΑ</a:t>
            </a:r>
          </a:p>
        </p:txBody>
      </p:sp>
      <p:pic>
        <p:nvPicPr>
          <p:cNvPr id="33795" name="Picture 5" descr="50-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Rot="1" noChangeArrowheads="1"/>
          </p:cNvSpPr>
          <p:nvPr>
            <p:ph type="body" idx="1"/>
          </p:nvPr>
        </p:nvSpPr>
        <p:spPr>
          <a:xfrm>
            <a:off x="1524000" y="0"/>
            <a:ext cx="9144000" cy="6858000"/>
          </a:xfrm>
        </p:spPr>
        <p:txBody>
          <a:bodyPr/>
          <a:lstStyle/>
          <a:p>
            <a:pPr eaLnBrk="1" hangingPunct="1"/>
            <a:r>
              <a:rPr lang="el-GR" sz="2400" b="1"/>
              <a:t>ΡΑΒΔΩΣΕΙΣ ΑΠΟ ΤΟΠΙΚΑ ΚΟΡΤΙΚΟΣΤΕΡΟΕΙΔΗ</a:t>
            </a:r>
          </a:p>
        </p:txBody>
      </p:sp>
      <p:pic>
        <p:nvPicPr>
          <p:cNvPr id="34819" name="Picture 5" descr="1136-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Rot="1" noChangeArrowheads="1"/>
          </p:cNvSpPr>
          <p:nvPr>
            <p:ph type="body" idx="1"/>
          </p:nvPr>
        </p:nvSpPr>
        <p:spPr>
          <a:xfrm>
            <a:off x="1524000" y="0"/>
            <a:ext cx="9144000" cy="6858000"/>
          </a:xfrm>
        </p:spPr>
        <p:txBody>
          <a:bodyPr/>
          <a:lstStyle/>
          <a:p>
            <a:pPr algn="ctr" eaLnBrk="1" hangingPunct="1"/>
            <a:r>
              <a:rPr lang="el-GR" sz="2400" b="1"/>
              <a:t>ΠΑΡΟΝΥΧΙΑ ΑΠΟ ΣΥΣΤΗΜΑΤΙΚΗ ΧΟΡΗΓΗΣΗ ΙΣΟΤΡΕΤΙΝΟΪΝΗΣ</a:t>
            </a:r>
          </a:p>
        </p:txBody>
      </p:sp>
      <p:pic>
        <p:nvPicPr>
          <p:cNvPr id="35843" name="Picture 5" descr="2072-standalone"/>
          <p:cNvPicPr>
            <a:picLocks noChangeAspect="1" noChangeArrowheads="1"/>
          </p:cNvPicPr>
          <p:nvPr/>
        </p:nvPicPr>
        <p:blipFill>
          <a:blip r:embed="rId3" cstate="print"/>
          <a:srcRect/>
          <a:stretch>
            <a:fillRect/>
          </a:stretch>
        </p:blipFill>
        <p:spPr bwMode="auto">
          <a:xfrm>
            <a:off x="1524000" y="836614"/>
            <a:ext cx="9144000" cy="6021387"/>
          </a:xfrm>
          <a:prstGeom prst="rect">
            <a:avLst/>
          </a:prstGeom>
          <a:noFill/>
          <a:ln w="9525">
            <a:noFill/>
            <a:miter lim="800000"/>
            <a:headEnd/>
            <a:tailEnd/>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Rot="1" noChangeArrowheads="1"/>
          </p:cNvSpPr>
          <p:nvPr>
            <p:ph type="body" idx="1"/>
          </p:nvPr>
        </p:nvSpPr>
        <p:spPr>
          <a:xfrm>
            <a:off x="1524000" y="0"/>
            <a:ext cx="9144000" cy="6669088"/>
          </a:xfrm>
        </p:spPr>
        <p:txBody>
          <a:bodyPr/>
          <a:lstStyle/>
          <a:p>
            <a:pPr eaLnBrk="1" hangingPunct="1">
              <a:defRPr/>
            </a:pPr>
            <a:r>
              <a:rPr lang="el-GR" sz="2400" b="1"/>
              <a:t>ΑΚΝΕΪΚΑ ΕΞΑΝΘΗΜΑΤΑ</a:t>
            </a:r>
          </a:p>
        </p:txBody>
      </p:sp>
      <p:pic>
        <p:nvPicPr>
          <p:cNvPr id="36867" name="Picture 5" descr="381-standalone"/>
          <p:cNvPicPr>
            <a:picLocks noChangeAspect="1" noChangeArrowheads="1"/>
          </p:cNvPicPr>
          <p:nvPr/>
        </p:nvPicPr>
        <p:blipFill>
          <a:blip r:embed="rId3" cstate="print"/>
          <a:srcRect/>
          <a:stretch>
            <a:fillRect/>
          </a:stretch>
        </p:blipFill>
        <p:spPr bwMode="auto">
          <a:xfrm>
            <a:off x="1524000" y="476250"/>
            <a:ext cx="9144000" cy="6381750"/>
          </a:xfrm>
          <a:prstGeom prst="rect">
            <a:avLst/>
          </a:prstGeom>
          <a:noFill/>
          <a:ln w="9525">
            <a:noFill/>
            <a:miter lim="800000"/>
            <a:headEnd/>
            <a:tailEnd/>
          </a:ln>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ΡΑΒΔΩΣΕΙΣ ΑΠΟ ΤΟΠΙΚΑ ΚΟΡΤΙΚΟΣΤΕΡΟΕΙΔΗ</a:t>
            </a:r>
          </a:p>
        </p:txBody>
      </p:sp>
      <p:pic>
        <p:nvPicPr>
          <p:cNvPr id="37891" name="Picture 5" descr="2093-standalone"/>
          <p:cNvPicPr>
            <a:picLocks noChangeAspect="1" noChangeArrowheads="1"/>
          </p:cNvPicPr>
          <p:nvPr/>
        </p:nvPicPr>
        <p:blipFill>
          <a:blip r:embed="rId3" cstate="print"/>
          <a:srcRect/>
          <a:stretch>
            <a:fillRect/>
          </a:stretch>
        </p:blipFill>
        <p:spPr bwMode="auto">
          <a:xfrm>
            <a:off x="1524000" y="549276"/>
            <a:ext cx="9144000" cy="6308725"/>
          </a:xfrm>
          <a:prstGeom prst="rect">
            <a:avLst/>
          </a:prstGeom>
          <a:noFill/>
          <a:ln w="9525">
            <a:noFill/>
            <a:miter lim="800000"/>
            <a:headEnd/>
            <a:tailEnd/>
          </a:ln>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a:effectLst/>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098"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a:effectLst/>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981200" y="274638"/>
            <a:ext cx="8229600" cy="1143000"/>
          </a:xfrm>
          <a:ln w="19050">
            <a:solidFill>
              <a:schemeClr val="accent3"/>
            </a:solidFill>
          </a:ln>
        </p:spPr>
        <p:txBody>
          <a:bodyPr vert="horz" lIns="90000" tIns="46800" rIns="90000" bIns="46800" rtlCol="0" anchor="ct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t>ΔΕΥΤΕΡΟΓΕΝΕΙΣ</a:t>
            </a:r>
          </a:p>
        </p:txBody>
      </p:sp>
      <p:pic>
        <p:nvPicPr>
          <p:cNvPr id="57347" name="Picture 2"/>
          <p:cNvPicPr>
            <a:picLocks noChangeAspect="1" noChangeArrowheads="1"/>
          </p:cNvPicPr>
          <p:nvPr/>
        </p:nvPicPr>
        <p:blipFill>
          <a:blip r:embed="rId3" cstate="print"/>
          <a:srcRect/>
          <a:stretch>
            <a:fillRect/>
          </a:stretch>
        </p:blipFill>
        <p:spPr bwMode="auto">
          <a:xfrm>
            <a:off x="1965325" y="1898650"/>
            <a:ext cx="2459038" cy="1906588"/>
          </a:xfrm>
          <a:prstGeom prst="rect">
            <a:avLst/>
          </a:prstGeom>
          <a:noFill/>
          <a:ln w="9525">
            <a:noFill/>
            <a:round/>
            <a:headEnd/>
            <a:tailEnd/>
          </a:ln>
        </p:spPr>
      </p:pic>
      <p:pic>
        <p:nvPicPr>
          <p:cNvPr id="57348" name="Picture 3"/>
          <p:cNvPicPr>
            <a:picLocks noChangeAspect="1" noChangeArrowheads="1"/>
          </p:cNvPicPr>
          <p:nvPr/>
        </p:nvPicPr>
        <p:blipFill>
          <a:blip r:embed="rId4" cstate="print"/>
          <a:srcRect/>
          <a:stretch>
            <a:fillRect/>
          </a:stretch>
        </p:blipFill>
        <p:spPr bwMode="auto">
          <a:xfrm>
            <a:off x="1981201" y="4005264"/>
            <a:ext cx="3609975" cy="2592387"/>
          </a:xfrm>
          <a:prstGeom prst="rect">
            <a:avLst/>
          </a:prstGeom>
          <a:noFill/>
          <a:ln w="9525">
            <a:noFill/>
            <a:round/>
            <a:headEnd/>
            <a:tailEnd/>
          </a:ln>
        </p:spPr>
      </p:pic>
      <p:pic>
        <p:nvPicPr>
          <p:cNvPr id="57349" name="Picture 4"/>
          <p:cNvPicPr>
            <a:picLocks noChangeAspect="1" noChangeArrowheads="1"/>
          </p:cNvPicPr>
          <p:nvPr/>
        </p:nvPicPr>
        <p:blipFill>
          <a:blip r:embed="rId5" cstate="print"/>
          <a:srcRect/>
          <a:stretch>
            <a:fillRect/>
          </a:stretch>
        </p:blipFill>
        <p:spPr bwMode="auto">
          <a:xfrm>
            <a:off x="4511675" y="1558925"/>
            <a:ext cx="2736850" cy="1989138"/>
          </a:xfrm>
          <a:prstGeom prst="rect">
            <a:avLst/>
          </a:prstGeom>
          <a:noFill/>
          <a:ln w="9525">
            <a:noFill/>
            <a:round/>
            <a:headEnd/>
            <a:tailEnd/>
          </a:ln>
        </p:spPr>
      </p:pic>
      <p:pic>
        <p:nvPicPr>
          <p:cNvPr id="57350" name="Εικόνα 1"/>
          <p:cNvPicPr>
            <a:picLocks noChangeAspect="1"/>
          </p:cNvPicPr>
          <p:nvPr/>
        </p:nvPicPr>
        <p:blipFill>
          <a:blip r:embed="rId6" cstate="print"/>
          <a:srcRect/>
          <a:stretch>
            <a:fillRect/>
          </a:stretch>
        </p:blipFill>
        <p:spPr bwMode="auto">
          <a:xfrm>
            <a:off x="5724526" y="4365626"/>
            <a:ext cx="2239963" cy="2087563"/>
          </a:xfrm>
          <a:prstGeom prst="rect">
            <a:avLst/>
          </a:prstGeom>
          <a:noFill/>
          <a:ln w="9525">
            <a:noFill/>
            <a:miter lim="800000"/>
            <a:headEnd/>
            <a:tailEnd/>
          </a:ln>
        </p:spPr>
      </p:pic>
      <p:pic>
        <p:nvPicPr>
          <p:cNvPr id="57351" name="Εικόνα 2"/>
          <p:cNvPicPr>
            <a:picLocks noChangeAspect="1"/>
          </p:cNvPicPr>
          <p:nvPr/>
        </p:nvPicPr>
        <p:blipFill>
          <a:blip r:embed="rId7" cstate="print"/>
          <a:srcRect/>
          <a:stretch>
            <a:fillRect/>
          </a:stretch>
        </p:blipFill>
        <p:spPr bwMode="auto">
          <a:xfrm>
            <a:off x="8140701" y="4454525"/>
            <a:ext cx="2466975" cy="2197100"/>
          </a:xfrm>
          <a:prstGeom prst="rect">
            <a:avLst/>
          </a:prstGeom>
          <a:noFill/>
          <a:ln w="9525">
            <a:noFill/>
            <a:miter lim="800000"/>
            <a:headEnd/>
            <a:tailEnd/>
          </a:ln>
        </p:spPr>
      </p:pic>
      <p:pic>
        <p:nvPicPr>
          <p:cNvPr id="57352" name="Εικόνα 3"/>
          <p:cNvPicPr>
            <a:picLocks noChangeAspect="1"/>
          </p:cNvPicPr>
          <p:nvPr/>
        </p:nvPicPr>
        <p:blipFill>
          <a:blip r:embed="rId8" cstate="print"/>
          <a:srcRect/>
          <a:stretch>
            <a:fillRect/>
          </a:stretch>
        </p:blipFill>
        <p:spPr bwMode="auto">
          <a:xfrm>
            <a:off x="7391400" y="1603375"/>
            <a:ext cx="3043238" cy="249713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lgn="ctr">
              <a:buNone/>
            </a:pPr>
            <a:r>
              <a:rPr lang="el-GR" sz="2400" b="1" dirty="0"/>
              <a:t>ΤΟΞΙΚΟΤΗΤΑ</a:t>
            </a:r>
          </a:p>
          <a:p>
            <a:pPr>
              <a:buNone/>
            </a:pPr>
            <a:r>
              <a:rPr lang="el-GR" sz="2000" b="1" dirty="0"/>
              <a:t>ΕΡΕΘΙΣΜΟΣ, ΑΛΛΕΡΓΙΑ, ΦΩΤΟΤΟΞΙΚΟΤΗΤΑ, ΦΩΤΟΑΛΛΕΡΓΙΑ, ΚΝΗΣΜΟΣ, ΔΗΜΙΟΥΡΓΙΑ ΑΚΜΗΣ, ΔΥΣΧΡΩΜΙΑ, ΚΑΡΚΙΝΟΓΕΝΕΣΗ, ΣΥΣΤΗΜΑΤΙΚΗ ΤΟΞΙΚΟΤΗΤΑ</a:t>
            </a:r>
          </a:p>
          <a:p>
            <a:pPr>
              <a:buNone/>
            </a:pPr>
            <a:endParaRPr lang="el-GR" sz="2000" b="1" dirty="0"/>
          </a:p>
          <a:p>
            <a:pPr>
              <a:buNone/>
            </a:pPr>
            <a:r>
              <a:rPr lang="el-GR" sz="2000" b="1" dirty="0"/>
              <a:t>Τα πιο Συχνά : Ερεθισμός, Αλλεργία, </a:t>
            </a:r>
            <a:r>
              <a:rPr lang="el-GR" sz="2000" b="1" dirty="0" err="1"/>
              <a:t>Φωτο</a:t>
            </a:r>
            <a:r>
              <a:rPr lang="el-GR" sz="2000" b="1" dirty="0"/>
              <a:t>-ερεθισμός, </a:t>
            </a:r>
            <a:r>
              <a:rPr lang="el-GR" sz="2000" b="1" dirty="0" err="1"/>
              <a:t>Φωτο</a:t>
            </a:r>
            <a:r>
              <a:rPr lang="el-GR" sz="2000" b="1" dirty="0"/>
              <a:t>-αλλεργία</a:t>
            </a:r>
          </a:p>
          <a:p>
            <a:pPr>
              <a:buNone/>
            </a:pPr>
            <a:r>
              <a:rPr lang="el-GR" sz="2000" b="1" dirty="0"/>
              <a:t>Διαφορά στην ανοχή της παρενέργειας ανάμεσα στο καλλυντικό, το τοπικό </a:t>
            </a:r>
            <a:r>
              <a:rPr lang="el-GR" sz="2000" b="1" dirty="0" err="1"/>
              <a:t>ιατροτεχνολογικό</a:t>
            </a:r>
            <a:r>
              <a:rPr lang="el-GR" sz="2000" b="1" dirty="0"/>
              <a:t> σκεύασμα ή το τοπικό φάρμακο.</a:t>
            </a:r>
          </a:p>
          <a:p>
            <a:pPr>
              <a:buNone/>
            </a:pPr>
            <a:r>
              <a:rPr lang="el-GR" sz="2000" b="1" dirty="0"/>
              <a:t>Ερεθισμός : Αλλοιώσεις λιγότερο ή περισσότερο σημαντικές της επιδερμίδας  ή του επιθηλιακού βλεννογόνου με την  ταυτόχρονη εμφάνιση φλεγμονώδους αντιδράσεως  στην </a:t>
            </a:r>
            <a:r>
              <a:rPr lang="el-GR" sz="2000" b="1" dirty="0" err="1"/>
              <a:t>δερμίδα</a:t>
            </a:r>
            <a:r>
              <a:rPr lang="el-GR" sz="2000" b="1" dirty="0"/>
              <a:t> (αγγειοδιαστολή τριχοειδών, φλεγμονώδεις νησίδες γύρω από τα τριχοειδή)</a:t>
            </a:r>
          </a:p>
          <a:p>
            <a:pPr>
              <a:buNone/>
            </a:pPr>
            <a:endParaRPr lang="el-GR" sz="2000" b="1" dirty="0"/>
          </a:p>
          <a:p>
            <a:pPr>
              <a:buNone/>
            </a:pPr>
            <a:r>
              <a:rPr lang="el-GR" sz="2000" b="1" dirty="0"/>
              <a:t>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lstStyle/>
          <a:p>
            <a:pPr algn="ctr">
              <a:buNone/>
            </a:pPr>
            <a:r>
              <a:rPr lang="el-GR" b="1" dirty="0"/>
              <a:t>ΚΥΡΙΟΤΕΡΟΙ ΠΕΡΙΒΑΛΛΟΝΤΙΚΟΙ ΠΑΡΑΓΟΝΤΕΣ ΟΙ ΟΠΟΙΟΙ ΕΠΗΡΑΖΟΥΝ ΤΟ ΔΕΡΜΑ</a:t>
            </a:r>
          </a:p>
          <a:p>
            <a:pPr>
              <a:buNone/>
            </a:pPr>
            <a:r>
              <a:rPr lang="el-GR" sz="2400" b="1" dirty="0"/>
              <a:t>Υπεριώδες, Όζον, Κάπνισμα, Ρύποι, Τοξικές  Ουσίες </a:t>
            </a:r>
          </a:p>
          <a:p>
            <a:pPr>
              <a:buNone/>
            </a:pPr>
            <a:endParaRPr lang="el-GR" sz="2400" b="1" dirty="0"/>
          </a:p>
          <a:p>
            <a:pPr algn="ctr">
              <a:buNone/>
            </a:pPr>
            <a:r>
              <a:rPr lang="el-GR" b="1" dirty="0"/>
              <a:t>ΚΥΡΙΟΤΕΡΟΣ ΜΗΧΑΝΙΣΜΟΣ</a:t>
            </a:r>
          </a:p>
          <a:p>
            <a:pPr>
              <a:buNone/>
            </a:pPr>
            <a:r>
              <a:rPr lang="el-GR" sz="2400" b="1" dirty="0"/>
              <a:t>Οξειδωτικό Στρες :</a:t>
            </a:r>
          </a:p>
          <a:p>
            <a:pPr>
              <a:buNone/>
            </a:pPr>
            <a:r>
              <a:rPr lang="el-GR" sz="2400" b="1" dirty="0"/>
              <a:t>Προσβάλλονται όλα τα Θεμελιώδη Μόρια του Κυττάρου</a:t>
            </a:r>
          </a:p>
          <a:p>
            <a:pPr>
              <a:buNone/>
            </a:pPr>
            <a:r>
              <a:rPr lang="el-GR" sz="2400" b="1" dirty="0"/>
              <a:t>Αντιοξειδωτικά </a:t>
            </a:r>
            <a:r>
              <a:rPr lang="el-GR" sz="2400" b="1" dirty="0" err="1"/>
              <a:t>Ενζυμικά</a:t>
            </a:r>
            <a:r>
              <a:rPr lang="el-GR" sz="2400" b="1" dirty="0"/>
              <a:t> ή Μη</a:t>
            </a:r>
          </a:p>
          <a:p>
            <a:pPr>
              <a:buNone/>
            </a:pPr>
            <a:r>
              <a:rPr lang="el-GR" sz="2400" b="1" dirty="0"/>
              <a:t>Τα </a:t>
            </a:r>
            <a:r>
              <a:rPr lang="el-GR" sz="2400" b="1" dirty="0" err="1"/>
              <a:t>οργανοφωσφορικά</a:t>
            </a:r>
            <a:r>
              <a:rPr lang="el-GR" sz="2400" b="1" dirty="0"/>
              <a:t> φυτοφάρμακα αναστέλλουν την </a:t>
            </a:r>
            <a:r>
              <a:rPr lang="el-GR" sz="2400" b="1" dirty="0" err="1"/>
              <a:t>ακετυλοχολινεστεράση</a:t>
            </a:r>
            <a:r>
              <a:rPr lang="el-GR" sz="2400" b="1" dirty="0"/>
              <a:t> και προκαλούν </a:t>
            </a:r>
            <a:r>
              <a:rPr lang="el-GR" sz="2400" b="1" dirty="0" err="1"/>
              <a:t>νευροτοξικότητα</a:t>
            </a:r>
            <a:endParaRPr lang="el-GR" sz="2400" b="1" dirty="0"/>
          </a:p>
          <a:p>
            <a:pPr>
              <a:buNone/>
            </a:pPr>
            <a:r>
              <a:rPr lang="el-GR" sz="2400" b="1" dirty="0"/>
              <a:t>Ενεργοποίηση Παραγόντων Μεταγραφής(ΑΡ1,  Ν</a:t>
            </a:r>
            <a:r>
              <a:rPr lang="en-US" sz="2400" b="1" dirty="0" err="1"/>
              <a:t>FkB</a:t>
            </a:r>
            <a:r>
              <a:rPr lang="en-US" sz="2400" b="1" dirty="0"/>
              <a:t>),  </a:t>
            </a:r>
            <a:r>
              <a:rPr lang="el-GR" sz="2400" b="1" dirty="0" err="1"/>
              <a:t>σηματοδοτικών</a:t>
            </a:r>
            <a:r>
              <a:rPr lang="el-GR" sz="2400" b="1" dirty="0"/>
              <a:t> μονοπατιών ρ38</a:t>
            </a:r>
            <a:r>
              <a:rPr lang="en-US" sz="2400" b="1" dirty="0"/>
              <a:t>MAPK</a:t>
            </a:r>
            <a:r>
              <a:rPr lang="el-GR" sz="2400" b="1" dirty="0"/>
              <a:t>, Ε</a:t>
            </a:r>
            <a:r>
              <a:rPr lang="en-US" sz="2400" b="1" dirty="0"/>
              <a:t>RK, JNK.</a:t>
            </a:r>
            <a:endParaRPr lang="el-GR" sz="2400" b="1" dirty="0"/>
          </a:p>
          <a:p>
            <a:pPr>
              <a:buNone/>
            </a:pPr>
            <a:endParaRPr lang="el-GR" sz="2400" b="1" dirty="0"/>
          </a:p>
          <a:p>
            <a:pPr>
              <a:buNone/>
            </a:pPr>
            <a:r>
              <a:rPr lang="el-GR" sz="2400" b="1" dirty="0"/>
              <a:t>Γήρανση - Καρκίνος</a:t>
            </a:r>
          </a:p>
          <a:p>
            <a:pPr>
              <a:buNone/>
            </a:pPr>
            <a:endParaRPr lang="en-US"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524000" y="0"/>
            <a:ext cx="9144000" cy="6858000"/>
          </a:xfrm>
        </p:spPr>
        <p:txBody>
          <a:bodyPr>
            <a:normAutofit fontScale="92500" lnSpcReduction="10000"/>
          </a:bodyPr>
          <a:lstStyle/>
          <a:p>
            <a:r>
              <a:rPr lang="el-GR" b="1" u="sng" dirty="0"/>
              <a:t>ΟΡΙΣΜΟΙ</a:t>
            </a:r>
          </a:p>
          <a:p>
            <a:pPr algn="l"/>
            <a:r>
              <a:rPr lang="el-GR" b="1" u="sng" dirty="0"/>
              <a:t>Καλλυντικό προϊόν</a:t>
            </a:r>
            <a:endParaRPr lang="el-GR" b="1" dirty="0"/>
          </a:p>
          <a:p>
            <a:pPr algn="l"/>
            <a:r>
              <a:rPr lang="el-GR" sz="2000" b="1" dirty="0"/>
              <a:t>Νοείται κάθε ουσία ή μείγμα που προορίζεται να</a:t>
            </a:r>
            <a:r>
              <a:rPr lang="en-US" sz="2000" b="1" dirty="0"/>
              <a:t> </a:t>
            </a:r>
            <a:r>
              <a:rPr lang="el-GR" sz="2000" b="1" dirty="0"/>
              <a:t>έλθει σε επαφή με εξωτερικά μέρη του ανθρώπινου σώματος (επιδερμίδα,</a:t>
            </a:r>
            <a:r>
              <a:rPr lang="en-US" sz="2000" b="1" dirty="0"/>
              <a:t> </a:t>
            </a:r>
            <a:r>
              <a:rPr lang="el-GR" sz="2000" b="1" dirty="0"/>
              <a:t>τριχωτά μέρη του σώματος και της κεφαλής, νύχια, χείλη και εξωτερικά</a:t>
            </a:r>
            <a:r>
              <a:rPr lang="en-US" sz="2000" b="1" dirty="0"/>
              <a:t> </a:t>
            </a:r>
            <a:r>
              <a:rPr lang="el-GR" sz="2000" b="1" dirty="0"/>
              <a:t>γεννητικά όργανα) ή με τα δόντια και τους βλεννογόνους της στοματικής</a:t>
            </a:r>
            <a:r>
              <a:rPr lang="en-US" sz="2000" b="1" dirty="0"/>
              <a:t> </a:t>
            </a:r>
            <a:r>
              <a:rPr lang="el-GR" sz="2000" b="1" dirty="0"/>
              <a:t>κοιλότητας, με αποκλειστικό ή κύριο σκοπό τον καθαρισμό τους, τον</a:t>
            </a:r>
            <a:r>
              <a:rPr lang="en-US" sz="2000" b="1" dirty="0"/>
              <a:t> </a:t>
            </a:r>
            <a:r>
              <a:rPr lang="el-GR" sz="2000" b="1" dirty="0"/>
              <a:t>αρωματισμό τους, τη μεταβολή της εμφάνισής τους, την προστασία τους, την</a:t>
            </a:r>
            <a:r>
              <a:rPr lang="en-US" sz="2000" b="1" dirty="0"/>
              <a:t>  </a:t>
            </a:r>
            <a:r>
              <a:rPr lang="el-GR" sz="2000" b="1" dirty="0"/>
              <a:t>διατήρησή τους σε καλή κατάσταση ή τη διόρθωση των σωματικών οσμών</a:t>
            </a:r>
          </a:p>
          <a:p>
            <a:pPr algn="l"/>
            <a:r>
              <a:rPr lang="el-GR" sz="2000" b="1" u="sng" dirty="0"/>
              <a:t>Τοπικό Φάρμακο</a:t>
            </a:r>
          </a:p>
          <a:p>
            <a:pPr algn="l"/>
            <a:r>
              <a:rPr lang="el-GR" sz="2000" b="1" dirty="0"/>
              <a:t>Κάθε ουσία ή σύνθεση ουσιών η οποία έχει θεραπευτικές ή προληπτικές ιδιότητες έναντι δερματικών ασθενειών.</a:t>
            </a:r>
          </a:p>
          <a:p>
            <a:pPr algn="l"/>
            <a:r>
              <a:rPr lang="el-GR" sz="2000" b="1" dirty="0"/>
              <a:t>Ομοίως με τον σκοπό αποκαταστάσεως ή διαγνώσεως ή βελτιώσεως ή τροποποιήσεως φυσιολογικών λειτουργιών του δέρματος</a:t>
            </a:r>
          </a:p>
          <a:p>
            <a:pPr algn="l"/>
            <a:r>
              <a:rPr lang="el-GR" sz="2000" b="1" u="sng" dirty="0" err="1"/>
              <a:t>Ιατροτεχνολογικό</a:t>
            </a:r>
            <a:r>
              <a:rPr lang="el-GR" sz="2000" b="1" u="sng" dirty="0"/>
              <a:t> Σκεύασμα Τοπικής Χρήσεως</a:t>
            </a:r>
          </a:p>
          <a:p>
            <a:pPr algn="l"/>
            <a:r>
              <a:rPr lang="el-GR" sz="2000" b="1" dirty="0"/>
              <a:t>Κάθε σκεύασμα ή συσκευή ή αντιδραστήριο χρησιμοποιούμενο μόνο του ή σε συνδυασμό  το οποίο προορίζεται να έλθει σε επαφή με το δέρμα για ένα ή περισσότερους από τους κάτωθι κύριους σκοπούς:</a:t>
            </a:r>
          </a:p>
          <a:p>
            <a:pPr algn="l"/>
            <a:r>
              <a:rPr lang="el-GR" sz="2000" b="1" dirty="0"/>
              <a:t>-διάγνωση, πρόληψη, θεραπεία ή ανακούφιση ασθενείας</a:t>
            </a:r>
          </a:p>
          <a:p>
            <a:pPr algn="l"/>
            <a:r>
              <a:rPr lang="el-GR" sz="2000" b="1" dirty="0"/>
              <a:t>-διάγνωση, ανακούφιση, επανόρθωση τραύματος ή αναπηρίας</a:t>
            </a:r>
          </a:p>
          <a:p>
            <a:pPr algn="l"/>
            <a:r>
              <a:rPr lang="el-GR" sz="2000" b="1" dirty="0"/>
              <a:t>του οποίου η κύρια δράση είναι επί του δέρματος και αυτή δεν επιτυγχάνεται με φαρμακολογικά ή ανοσολογικά μέσα ούτε μέσω μεταβολισμού αλλά του οποίου η λειτουργία μπορεί να υποβοηθείται από τέτοια μέσα </a:t>
            </a:r>
            <a:endParaRPr lang="en-US" sz="2000" b="1" dirty="0"/>
          </a:p>
          <a:p>
            <a:pPr algn="l"/>
            <a:endParaRPr lang="el-GR" sz="16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Rot="1" noChangeArrowheads="1"/>
          </p:cNvSpPr>
          <p:nvPr>
            <p:ph type="body" idx="1"/>
          </p:nvPr>
        </p:nvSpPr>
        <p:spPr>
          <a:xfrm>
            <a:off x="1524000" y="0"/>
            <a:ext cx="9144000" cy="6858000"/>
          </a:xfrm>
        </p:spPr>
        <p:txBody>
          <a:bodyPr/>
          <a:lstStyle/>
          <a:p>
            <a:pPr eaLnBrk="1" hangingPunct="1">
              <a:defRPr/>
            </a:pPr>
            <a:r>
              <a:rPr lang="el-GR" sz="2400" b="1"/>
              <a:t>ΦΑΡΜΑΚΕΥΤΙΚΟ ΕΞΑΝΘΗΜΑ</a:t>
            </a:r>
          </a:p>
        </p:txBody>
      </p:sp>
      <p:pic>
        <p:nvPicPr>
          <p:cNvPr id="31747" name="Picture 5" descr="153-standalone"/>
          <p:cNvPicPr>
            <a:picLocks noChangeAspect="1" noChangeArrowheads="1"/>
          </p:cNvPicPr>
          <p:nvPr/>
        </p:nvPicPr>
        <p:blipFill>
          <a:blip r:embed="rId3" cstate="print"/>
          <a:srcRect/>
          <a:stretch>
            <a:fillRect/>
          </a:stretch>
        </p:blipFill>
        <p:spPr bwMode="auto">
          <a:xfrm>
            <a:off x="1524000" y="549276"/>
            <a:ext cx="9144000" cy="6308725"/>
          </a:xfrm>
          <a:prstGeom prst="rect">
            <a:avLst/>
          </a:prstGeom>
          <a:noFill/>
          <a:ln w="9525">
            <a:noFill/>
            <a:miter lim="800000"/>
            <a:headEnd/>
            <a:tailEnd/>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lgn="ctr">
              <a:buNone/>
            </a:pPr>
            <a:r>
              <a:rPr lang="el-GR" sz="2400" b="1" dirty="0"/>
              <a:t>ΤΟΞΙΚΟΤΗΤΑ ΤΟΠΙΚΩΝ</a:t>
            </a:r>
          </a:p>
          <a:p>
            <a:pPr>
              <a:buNone/>
            </a:pPr>
            <a:r>
              <a:rPr lang="el-GR" sz="2000" b="1" dirty="0"/>
              <a:t>Προϊόν για βαφές της Βλεφαρίδας με λιθανθρακόπισσα (1930) : Θάνατος, Τύφλωση</a:t>
            </a:r>
          </a:p>
          <a:p>
            <a:pPr>
              <a:buNone/>
            </a:pPr>
            <a:r>
              <a:rPr lang="en-US" sz="2000" b="1" dirty="0"/>
              <a:t>FDA : </a:t>
            </a:r>
            <a:r>
              <a:rPr lang="el-GR" sz="2000" b="1" dirty="0"/>
              <a:t>Ξεκινούν οι κανονιστικές διατάξεις με κυριότερη αυτή της ασφάλειας των καλλυντικών και φαρμάκων (</a:t>
            </a:r>
            <a:r>
              <a:rPr lang="el-GR" sz="2000" b="1" dirty="0" err="1"/>
              <a:t>Σουλφανιλαμίδιο</a:t>
            </a:r>
            <a:r>
              <a:rPr lang="el-GR" sz="2000" b="1" dirty="0"/>
              <a:t>)</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524000" y="0"/>
            <a:ext cx="9144000" cy="6858000"/>
          </a:xfrm>
        </p:spPr>
        <p:txBody>
          <a:bodyPr vert="horz" lIns="91440" tIns="45720" rIns="91440" bIns="45720" rtlCol="0">
            <a:normAutofit fontScale="85000" lnSpcReduction="20000"/>
          </a:bodyPr>
          <a:lstStyle/>
          <a:p>
            <a:r>
              <a:rPr lang="el-GR" sz="2200" b="1" dirty="0"/>
              <a:t>ΤΟΞΙΚΟΤΗΤΑ ΠΡΟΙΟΝΤΩΝ – ΠΡΩΤΩΝ ΥΛΩΝ</a:t>
            </a:r>
          </a:p>
          <a:p>
            <a:pPr algn="l"/>
            <a:r>
              <a:rPr lang="el-GR" sz="2200" b="1" dirty="0"/>
              <a:t>Α. ΚΑΛΛΥΝΤΙΚΑ</a:t>
            </a:r>
          </a:p>
          <a:p>
            <a:pPr algn="l"/>
            <a:r>
              <a:rPr lang="el-GR" sz="2200" b="1" dirty="0"/>
              <a:t>Προϊόντα για τα Μαλλιά (</a:t>
            </a:r>
            <a:r>
              <a:rPr lang="en-US" sz="2200" b="1" dirty="0"/>
              <a:t>Permanents, </a:t>
            </a:r>
            <a:r>
              <a:rPr lang="el-GR" sz="2200" b="1" dirty="0"/>
              <a:t>Σαμπουάν, Χρωστικές)</a:t>
            </a:r>
          </a:p>
          <a:p>
            <a:pPr algn="l"/>
            <a:r>
              <a:rPr lang="el-GR" sz="2200" b="1" dirty="0" err="1"/>
              <a:t>Αποτριχωτικά</a:t>
            </a:r>
            <a:endParaRPr lang="el-GR" sz="2200" b="1" dirty="0"/>
          </a:p>
          <a:p>
            <a:pPr algn="l"/>
            <a:r>
              <a:rPr lang="el-GR" sz="2200" b="1" dirty="0" err="1"/>
              <a:t>Αντιϊδρωτικά</a:t>
            </a:r>
            <a:r>
              <a:rPr lang="el-GR" sz="2200" b="1" dirty="0"/>
              <a:t>-Αποσμητικά</a:t>
            </a:r>
          </a:p>
          <a:p>
            <a:pPr algn="l"/>
            <a:r>
              <a:rPr lang="el-GR" sz="2200" b="1" dirty="0"/>
              <a:t>Νύχια </a:t>
            </a:r>
          </a:p>
          <a:p>
            <a:pPr algn="l"/>
            <a:r>
              <a:rPr lang="en-US" sz="2200" b="1" dirty="0"/>
              <a:t>Mascara, </a:t>
            </a:r>
            <a:r>
              <a:rPr lang="el-GR" sz="2200" b="1" dirty="0" err="1"/>
              <a:t>Ψυμμίθια</a:t>
            </a:r>
            <a:endParaRPr lang="en-US" sz="2200" b="1" dirty="0"/>
          </a:p>
          <a:p>
            <a:pPr algn="l"/>
            <a:r>
              <a:rPr lang="el-GR" sz="2200" b="1" dirty="0"/>
              <a:t>Πρόσθετα για τα Νύχια</a:t>
            </a:r>
          </a:p>
          <a:p>
            <a:pPr algn="l"/>
            <a:r>
              <a:rPr lang="el-GR" sz="2200" b="1" dirty="0"/>
              <a:t>Αρώματα, </a:t>
            </a:r>
            <a:r>
              <a:rPr lang="el-GR" sz="2200" b="1" dirty="0" err="1"/>
              <a:t>Κολώνιες</a:t>
            </a:r>
            <a:endParaRPr lang="el-GR" sz="2200" b="1" dirty="0"/>
          </a:p>
          <a:p>
            <a:pPr algn="l"/>
            <a:r>
              <a:rPr lang="el-GR" sz="2200" b="1" dirty="0"/>
              <a:t>Κρέμες – Γαλακτώματα</a:t>
            </a:r>
          </a:p>
          <a:p>
            <a:pPr algn="l"/>
            <a:r>
              <a:rPr lang="el-GR" sz="2200" b="1" dirty="0"/>
              <a:t>7% των δερματίτιδων εξ επαφής από καλλυντικά</a:t>
            </a:r>
          </a:p>
          <a:p>
            <a:r>
              <a:rPr lang="el-GR" sz="2200" b="1" dirty="0"/>
              <a:t>Χρωστικές για τα μαλλιά, </a:t>
            </a:r>
            <a:r>
              <a:rPr lang="el-GR" sz="2200" b="1" dirty="0" err="1"/>
              <a:t>Αποτριχωτικά</a:t>
            </a:r>
            <a:r>
              <a:rPr lang="el-GR" sz="2200" b="1" dirty="0"/>
              <a:t>, Λευκαντικά, </a:t>
            </a:r>
            <a:r>
              <a:rPr lang="en-US" sz="2200" b="1" dirty="0"/>
              <a:t>Permanent, Mascara, </a:t>
            </a:r>
            <a:r>
              <a:rPr lang="el-GR" sz="2200" b="1" dirty="0"/>
              <a:t>Σαμπουάν, Ενυδατικά, </a:t>
            </a:r>
            <a:r>
              <a:rPr lang="el-GR" sz="2200" b="1" dirty="0" err="1"/>
              <a:t>Αποτριχωτικά</a:t>
            </a:r>
            <a:r>
              <a:rPr lang="el-GR" sz="2200" b="1" dirty="0"/>
              <a:t>, Προεκτάσεις Νυχιών, Αποσμητικά-</a:t>
            </a:r>
            <a:r>
              <a:rPr lang="el-GR" sz="2200" b="1" dirty="0" err="1"/>
              <a:t>Αντιϊδρωτικά</a:t>
            </a:r>
            <a:endParaRPr lang="el-GR" sz="2200" b="1" dirty="0"/>
          </a:p>
          <a:p>
            <a:r>
              <a:rPr lang="el-GR" sz="2200" b="1" dirty="0"/>
              <a:t>Σε Σχέση με Δερματίτιδες: </a:t>
            </a:r>
          </a:p>
          <a:p>
            <a:r>
              <a:rPr lang="en-US" sz="2200" b="1" dirty="0"/>
              <a:t>X</a:t>
            </a:r>
            <a:r>
              <a:rPr lang="el-GR" sz="2200" b="1" dirty="0" err="1"/>
              <a:t>ρωστικές</a:t>
            </a:r>
            <a:r>
              <a:rPr lang="el-GR" sz="2200" b="1" dirty="0"/>
              <a:t> για τα Μαλλιά 5%, Προϊόντα για τα Μαλλιά</a:t>
            </a:r>
            <a:r>
              <a:rPr lang="en-US" sz="2200" b="1" dirty="0"/>
              <a:t> 16%</a:t>
            </a:r>
            <a:r>
              <a:rPr lang="el-GR" sz="2200" b="1" dirty="0"/>
              <a:t>, </a:t>
            </a:r>
            <a:r>
              <a:rPr lang="en-US" sz="2200" b="1" dirty="0"/>
              <a:t>Makeup </a:t>
            </a:r>
            <a:r>
              <a:rPr lang="el-GR" sz="2200" b="1" dirty="0"/>
              <a:t>12%, Προϊόντα για τα Νύχια 8%, Προϊόντα για το Δέρμα 26%</a:t>
            </a:r>
          </a:p>
          <a:p>
            <a:pPr>
              <a:defRPr/>
            </a:pPr>
            <a:r>
              <a:rPr lang="el-GR" sz="2200" b="1" dirty="0"/>
              <a:t>Συχνή η μη αποδοχή τοξικότητας όπως με τις </a:t>
            </a:r>
            <a:r>
              <a:rPr lang="el-GR" sz="2200" b="1" dirty="0" err="1"/>
              <a:t>τριχοβαφές</a:t>
            </a:r>
            <a:r>
              <a:rPr lang="el-GR" sz="2200" b="1" dirty="0"/>
              <a:t> και</a:t>
            </a:r>
          </a:p>
          <a:p>
            <a:pPr>
              <a:defRPr/>
            </a:pPr>
            <a:r>
              <a:rPr lang="el-GR" sz="2200" b="1" dirty="0"/>
              <a:t>τα αρώματα </a:t>
            </a:r>
          </a:p>
          <a:p>
            <a:endParaRPr lang="el-GR" sz="2200" b="1" dirty="0"/>
          </a:p>
          <a:p>
            <a:pPr algn="l"/>
            <a:endParaRPr lang="en-US" sz="2200" b="1" dirty="0"/>
          </a:p>
          <a:p>
            <a:pPr algn="l"/>
            <a:r>
              <a:rPr lang="el-GR" sz="2200" b="1" dirty="0" err="1"/>
              <a:t>Καλλυντικοεπαγρύπνηση</a:t>
            </a:r>
            <a:endParaRPr lang="el-GR" sz="2200" b="1"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lstStyle/>
          <a:p>
            <a:r>
              <a:rPr lang="el-GR" b="1" dirty="0"/>
              <a:t>Πρώτες Ύλες :</a:t>
            </a:r>
          </a:p>
          <a:p>
            <a:pPr>
              <a:buNone/>
            </a:pPr>
            <a:r>
              <a:rPr lang="el-GR" b="1" dirty="0"/>
              <a:t>    Αρώματα, Χρωστικές για τα Μαλλιά, Συντηρητικά, Λανολίνη και Παράγωγα αυτής, </a:t>
            </a:r>
            <a:r>
              <a:rPr lang="el-GR" b="1" dirty="0" err="1"/>
              <a:t>Σιτρονέλλα</a:t>
            </a:r>
            <a:r>
              <a:rPr lang="el-GR" b="1" dirty="0"/>
              <a:t>, Οργανικά Φίλτρα Προστασίας από την Υπεριώδη, </a:t>
            </a:r>
            <a:r>
              <a:rPr lang="el-GR" b="1" dirty="0" err="1"/>
              <a:t>Προπυλενογλυκόλη</a:t>
            </a:r>
            <a:r>
              <a:rPr lang="el-GR" b="1" dirty="0"/>
              <a:t>, Αντισηπτικά, </a:t>
            </a:r>
            <a:r>
              <a:rPr lang="el-GR" sz="3600" b="1" dirty="0"/>
              <a:t>2-</a:t>
            </a:r>
            <a:r>
              <a:rPr lang="en-US" b="1" dirty="0"/>
              <a:t>bromo-2-nitropropane-1,3 </a:t>
            </a:r>
            <a:r>
              <a:rPr lang="en-US" b="1" dirty="0" err="1"/>
              <a:t>diol</a:t>
            </a:r>
            <a:r>
              <a:rPr lang="en-US" b="1" dirty="0"/>
              <a:t>, </a:t>
            </a:r>
            <a:r>
              <a:rPr lang="el-GR" b="1" dirty="0" err="1"/>
              <a:t>κινναμωμική</a:t>
            </a:r>
            <a:r>
              <a:rPr lang="el-GR" b="1" dirty="0"/>
              <a:t> αλκοόλη, </a:t>
            </a:r>
            <a:r>
              <a:rPr lang="el-GR" b="1" dirty="0" err="1"/>
              <a:t>κιναμωμική</a:t>
            </a:r>
            <a:r>
              <a:rPr lang="el-GR" b="1" dirty="0"/>
              <a:t> αλδεΰδη, </a:t>
            </a:r>
            <a:r>
              <a:rPr lang="el-GR" b="1" dirty="0" err="1"/>
              <a:t>κουμαρίνη</a:t>
            </a:r>
            <a:r>
              <a:rPr lang="el-GR" b="1" dirty="0"/>
              <a:t>, </a:t>
            </a:r>
            <a:r>
              <a:rPr lang="el-GR" b="1" dirty="0" err="1"/>
              <a:t>ευγενόλη</a:t>
            </a:r>
            <a:r>
              <a:rPr lang="el-GR" b="1" dirty="0"/>
              <a:t>, φορμαλδεΰδη, συστατικά αρωμάτων μη </a:t>
            </a:r>
            <a:r>
              <a:rPr lang="el-GR" b="1" dirty="0" err="1"/>
              <a:t>ταυτοποιημένα</a:t>
            </a:r>
            <a:r>
              <a:rPr lang="el-GR" b="1" dirty="0"/>
              <a:t>, </a:t>
            </a:r>
            <a:r>
              <a:rPr lang="el-GR" b="1" dirty="0" err="1"/>
              <a:t>γερανιόλη</a:t>
            </a:r>
            <a:r>
              <a:rPr lang="el-GR" b="1" dirty="0"/>
              <a:t>, </a:t>
            </a:r>
            <a:r>
              <a:rPr lang="el-GR" b="1" dirty="0" err="1"/>
              <a:t>υδροξυσιτρονέλλα</a:t>
            </a:r>
            <a:r>
              <a:rPr lang="el-GR" b="1" dirty="0"/>
              <a:t>, </a:t>
            </a:r>
            <a:r>
              <a:rPr lang="el-GR" b="1" dirty="0" err="1"/>
              <a:t>ιμιδαζολιδινουρία</a:t>
            </a:r>
            <a:r>
              <a:rPr lang="el-GR" b="1" dirty="0"/>
              <a:t>, λανολίνη, </a:t>
            </a:r>
            <a:r>
              <a:rPr lang="en-US" b="1" dirty="0"/>
              <a:t>musk </a:t>
            </a:r>
            <a:r>
              <a:rPr lang="en-US" b="1" dirty="0" err="1"/>
              <a:t>ambrette</a:t>
            </a:r>
            <a:r>
              <a:rPr lang="el-GR" b="1" dirty="0"/>
              <a:t>, π-</a:t>
            </a:r>
            <a:r>
              <a:rPr lang="el-GR" b="1" dirty="0" err="1"/>
              <a:t>φαινυλενοδιαμίνη</a:t>
            </a:r>
            <a:r>
              <a:rPr lang="el-GR" b="1" dirty="0"/>
              <a:t>, 4μεθοξυ- </a:t>
            </a:r>
            <a:r>
              <a:rPr lang="en-US" b="1" dirty="0"/>
              <a:t>m- </a:t>
            </a:r>
            <a:r>
              <a:rPr lang="el-GR" b="1" dirty="0" err="1"/>
              <a:t>φαινυλοδιαμίνη</a:t>
            </a:r>
            <a:r>
              <a:rPr lang="el-GR" b="1" dirty="0"/>
              <a:t> (4ΜΜΡ</a:t>
            </a:r>
            <a:r>
              <a:rPr lang="en-US" b="1" dirty="0"/>
              <a:t>D </a:t>
            </a:r>
            <a:r>
              <a:rPr lang="el-GR" b="1" dirty="0"/>
              <a:t>), </a:t>
            </a:r>
            <a:r>
              <a:rPr lang="en-US" b="1" dirty="0" err="1"/>
              <a:t>quaternium</a:t>
            </a:r>
            <a:r>
              <a:rPr lang="en-US" b="1" dirty="0"/>
              <a:t> 15</a:t>
            </a:r>
            <a:r>
              <a:rPr lang="el-GR" b="1" dirty="0"/>
              <a:t>, κατιονικά </a:t>
            </a:r>
            <a:r>
              <a:rPr lang="el-GR" b="1" dirty="0" err="1"/>
              <a:t>επιφανειοδραστικά</a:t>
            </a:r>
            <a:r>
              <a:rPr lang="el-GR" b="1" dirty="0"/>
              <a:t>, </a:t>
            </a:r>
            <a:r>
              <a:rPr lang="el-GR" b="1" dirty="0" err="1"/>
              <a:t>ανιονικά</a:t>
            </a:r>
            <a:r>
              <a:rPr lang="el-GR" b="1" dirty="0"/>
              <a:t> </a:t>
            </a:r>
            <a:r>
              <a:rPr lang="el-GR" b="1" dirty="0" err="1"/>
              <a:t>επιφανειοδραστικά</a:t>
            </a:r>
            <a:endParaRPr lang="el-GR" sz="3600" b="1" dirty="0"/>
          </a:p>
          <a:p>
            <a:endParaRPr lang="el-GR" b="1" dirty="0"/>
          </a:p>
          <a:p>
            <a:pPr>
              <a:buNone/>
            </a:pPr>
            <a:endParaRPr lang="el-GR"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lstStyle/>
          <a:p>
            <a:pPr>
              <a:buNone/>
            </a:pPr>
            <a:endParaRPr lang="el-GR" b="1" dirty="0"/>
          </a:p>
          <a:p>
            <a:pPr>
              <a:buNone/>
            </a:pPr>
            <a:endParaRPr lang="el-GR" b="1" dirty="0"/>
          </a:p>
          <a:p>
            <a:pPr>
              <a:buNone/>
            </a:pPr>
            <a:r>
              <a:rPr lang="el-GR" b="1" dirty="0"/>
              <a:t>	Αποσύρονται πρώτες ύλες ως μη επαρκείς τοξικολογικά όπως το ζιρκόνιο για βλάβες στους πνεύμονες, το </a:t>
            </a:r>
            <a:r>
              <a:rPr lang="el-GR" b="1" dirty="0" err="1"/>
              <a:t>εξαχλωροφαίνιο</a:t>
            </a:r>
            <a:r>
              <a:rPr lang="el-GR" b="1" dirty="0"/>
              <a:t> για βλάβες στο κεντρικό νευρικό λόγω υψηλής απορροφήσεως, το </a:t>
            </a:r>
            <a:r>
              <a:rPr lang="el-GR" b="1" dirty="0" err="1"/>
              <a:t>τριβρωμοσαλικυναλιδίο</a:t>
            </a:r>
            <a:r>
              <a:rPr lang="el-GR" b="1" dirty="0"/>
              <a:t> ως ισχυρός </a:t>
            </a:r>
            <a:r>
              <a:rPr lang="el-GR" b="1" dirty="0" err="1"/>
              <a:t>φωτοευαισθητοποιητής</a:t>
            </a:r>
            <a:endParaRPr lang="el-GR"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a:t>ΣΥΣΤΗΜΑΤΙΚΑ – ΤΟΠΙΚΑ ΦΑΡΜΑΚΑ</a:t>
            </a:r>
          </a:p>
        </p:txBody>
      </p:sp>
      <p:sp>
        <p:nvSpPr>
          <p:cNvPr id="3" name="2 - Θέση περιεχομένου"/>
          <p:cNvSpPr>
            <a:spLocks noGrp="1"/>
          </p:cNvSpPr>
          <p:nvPr>
            <p:ph idx="1"/>
          </p:nvPr>
        </p:nvSpPr>
        <p:spPr>
          <a:xfrm>
            <a:off x="1524000" y="1196752"/>
            <a:ext cx="9144000" cy="5661248"/>
          </a:xfrm>
        </p:spPr>
        <p:txBody>
          <a:bodyPr>
            <a:normAutofit/>
          </a:bodyPr>
          <a:lstStyle/>
          <a:p>
            <a:pPr>
              <a:buNone/>
            </a:pPr>
            <a:r>
              <a:rPr lang="el-GR" b="1" dirty="0"/>
              <a:t>Μετά τον Παθολογικό ο Δεύτερος Λόγος Δημιουργίας Τοπικών Ερυθημάτων είναι τα Φάρμακα</a:t>
            </a:r>
          </a:p>
          <a:p>
            <a:pPr>
              <a:buNone/>
            </a:pPr>
            <a:r>
              <a:rPr lang="el-GR" b="1" dirty="0" err="1"/>
              <a:t>Αλλοπουρινόλη</a:t>
            </a:r>
            <a:r>
              <a:rPr lang="el-GR" b="1" dirty="0"/>
              <a:t>, </a:t>
            </a:r>
            <a:r>
              <a:rPr lang="el-GR" b="1" dirty="0" err="1"/>
              <a:t>Φαινοβαρβιτάλη</a:t>
            </a:r>
            <a:r>
              <a:rPr lang="el-GR" b="1" dirty="0"/>
              <a:t>, </a:t>
            </a:r>
            <a:r>
              <a:rPr lang="el-GR" b="1" dirty="0" err="1"/>
              <a:t>Φαινυτοΐνη</a:t>
            </a:r>
            <a:r>
              <a:rPr lang="el-GR" b="1" dirty="0"/>
              <a:t>, </a:t>
            </a:r>
            <a:r>
              <a:rPr lang="el-GR" b="1" dirty="0" err="1"/>
              <a:t>Βαλπροϊκό</a:t>
            </a:r>
            <a:r>
              <a:rPr lang="el-GR" b="1" dirty="0"/>
              <a:t> οξύ, </a:t>
            </a:r>
            <a:r>
              <a:rPr lang="el-GR" b="1" dirty="0" err="1"/>
              <a:t>Πενικιλλίνες</a:t>
            </a:r>
            <a:r>
              <a:rPr lang="el-GR" b="1" dirty="0"/>
              <a:t>, </a:t>
            </a:r>
            <a:r>
              <a:rPr lang="el-GR" b="1" dirty="0" err="1"/>
              <a:t>Ερυθρομυκίνη</a:t>
            </a:r>
            <a:r>
              <a:rPr lang="el-GR" b="1" dirty="0"/>
              <a:t>, </a:t>
            </a:r>
            <a:r>
              <a:rPr lang="el-GR" b="1" dirty="0" err="1"/>
              <a:t>Νιτροφουραντοΐνη</a:t>
            </a:r>
            <a:r>
              <a:rPr lang="el-GR" b="1" dirty="0"/>
              <a:t>, </a:t>
            </a:r>
            <a:r>
              <a:rPr lang="el-GR" b="1" dirty="0" err="1"/>
              <a:t>Τετρακυκλίνες</a:t>
            </a:r>
            <a:r>
              <a:rPr lang="el-GR" b="1" dirty="0"/>
              <a:t>, </a:t>
            </a:r>
            <a:r>
              <a:rPr lang="el-GR" b="1" dirty="0" err="1"/>
              <a:t>Στατίνες</a:t>
            </a:r>
            <a:r>
              <a:rPr lang="el-GR" b="1" dirty="0"/>
              <a:t>, Αναστολείς του </a:t>
            </a:r>
            <a:r>
              <a:rPr lang="en-US" b="1" dirty="0"/>
              <a:t>TNF-</a:t>
            </a:r>
            <a:r>
              <a:rPr lang="el-GR" b="1" dirty="0"/>
              <a:t>α, </a:t>
            </a:r>
            <a:r>
              <a:rPr lang="el-GR" b="1" dirty="0" err="1"/>
              <a:t>αντιμυκητιασικά</a:t>
            </a:r>
            <a:r>
              <a:rPr lang="el-GR" b="1" dirty="0"/>
              <a:t> (</a:t>
            </a:r>
            <a:r>
              <a:rPr lang="el-GR" b="1" dirty="0" err="1"/>
              <a:t>κετοκοναζόλη</a:t>
            </a:r>
            <a:r>
              <a:rPr lang="el-GR" b="1" dirty="0"/>
              <a:t>), </a:t>
            </a:r>
            <a:r>
              <a:rPr lang="el-GR" b="1" dirty="0" err="1"/>
              <a:t>χημειοθεραπευτικά</a:t>
            </a:r>
            <a:endParaRPr lang="el-GR" b="1" dirty="0"/>
          </a:p>
          <a:p>
            <a:pPr>
              <a:buNone/>
            </a:pPr>
            <a:r>
              <a:rPr lang="el-GR" b="1" dirty="0" err="1"/>
              <a:t>Ανοσοθεραπευτικά</a:t>
            </a:r>
            <a:r>
              <a:rPr lang="el-GR" b="1" dirty="0"/>
              <a:t> για το μελάνωμα, διάφορα εμβόλια.</a:t>
            </a:r>
          </a:p>
          <a:p>
            <a:pPr>
              <a:buNone/>
            </a:pPr>
            <a:r>
              <a:rPr lang="el-GR" b="1" dirty="0"/>
              <a:t>Τοπικά η </a:t>
            </a:r>
            <a:r>
              <a:rPr lang="el-GR" b="1" dirty="0" err="1"/>
              <a:t>ιμικουϊμόδη</a:t>
            </a:r>
            <a:r>
              <a:rPr lang="el-GR" b="1" dirty="0"/>
              <a:t>, </a:t>
            </a:r>
            <a:r>
              <a:rPr lang="el-GR" b="1" dirty="0" err="1"/>
              <a:t>κορτικοστεροειδή</a:t>
            </a:r>
            <a:r>
              <a:rPr lang="el-GR" b="1" dirty="0"/>
              <a:t>, </a:t>
            </a:r>
            <a:r>
              <a:rPr lang="el-GR" b="1" dirty="0" err="1"/>
              <a:t>ρητινοειδή</a:t>
            </a:r>
            <a:r>
              <a:rPr lang="el-GR" b="1" dirty="0"/>
              <a:t>, αντιβιοτικά, υπεροξείδιο του </a:t>
            </a:r>
            <a:r>
              <a:rPr lang="el-GR" b="1" dirty="0" err="1"/>
              <a:t>βενζυλίου</a:t>
            </a:r>
            <a:r>
              <a:rPr lang="el-GR" b="1" dirty="0"/>
              <a:t>, φυσικά προϊόντα (Μανδραγόρας, αιθέρια έλαια…), αναισθητικά, </a:t>
            </a:r>
            <a:r>
              <a:rPr lang="el-GR" b="1" dirty="0" err="1"/>
              <a:t>νικοτιναμίδιο</a:t>
            </a:r>
            <a:r>
              <a:rPr lang="el-GR" b="1" dirty="0"/>
              <a:t>, αντισηπτικοί παράγοντες, </a:t>
            </a:r>
            <a:r>
              <a:rPr lang="el-GR" b="1" dirty="0" err="1"/>
              <a:t>αντιϊσταμινικά</a:t>
            </a:r>
            <a:r>
              <a:rPr lang="el-GR" b="1" dirty="0"/>
              <a:t> (</a:t>
            </a:r>
            <a:r>
              <a:rPr lang="en-US" b="1" dirty="0" err="1"/>
              <a:t>doxepin</a:t>
            </a:r>
            <a:r>
              <a:rPr lang="en-US" b="1" dirty="0"/>
              <a:t>), </a:t>
            </a:r>
            <a:endParaRPr lang="el-GR" b="1" dirty="0"/>
          </a:p>
          <a:p>
            <a:pPr>
              <a:buNone/>
            </a:pPr>
            <a:r>
              <a:rPr lang="en-US" dirty="0"/>
              <a:t> </a:t>
            </a:r>
            <a:endParaRPr lang="el-GR"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ΑΝΤΙΒΙΟΤΙΚΑ</a:t>
            </a:r>
            <a:endParaRPr lang="en-US" b="1" dirty="0"/>
          </a:p>
        </p:txBody>
      </p:sp>
      <p:sp>
        <p:nvSpPr>
          <p:cNvPr id="3" name="2 - Θέση περιεχομένου"/>
          <p:cNvSpPr>
            <a:spLocks noGrp="1"/>
          </p:cNvSpPr>
          <p:nvPr>
            <p:ph idx="1"/>
          </p:nvPr>
        </p:nvSpPr>
        <p:spPr>
          <a:xfrm>
            <a:off x="1524000" y="1124744"/>
            <a:ext cx="9144000" cy="5733256"/>
          </a:xfrm>
        </p:spPr>
        <p:txBody>
          <a:bodyPr>
            <a:normAutofit fontScale="92500" lnSpcReduction="10000"/>
          </a:bodyPr>
          <a:lstStyle/>
          <a:p>
            <a:pPr>
              <a:buNone/>
            </a:pPr>
            <a:r>
              <a:rPr lang="el-GR" sz="2400" b="1" dirty="0"/>
              <a:t>-</a:t>
            </a:r>
            <a:r>
              <a:rPr lang="el-GR" sz="2400" b="1" dirty="0" err="1"/>
              <a:t>Πενικιλλίνες</a:t>
            </a:r>
            <a:r>
              <a:rPr lang="el-GR" sz="2400" b="1" dirty="0"/>
              <a:t>: Υπερευαισθησία (ιστορικό)</a:t>
            </a:r>
          </a:p>
          <a:p>
            <a:pPr>
              <a:buNone/>
            </a:pPr>
            <a:r>
              <a:rPr lang="el-GR" sz="2400" b="1" dirty="0"/>
              <a:t>-Αναστολείς β-</a:t>
            </a:r>
            <a:r>
              <a:rPr lang="el-GR" sz="2400" b="1" dirty="0" err="1"/>
              <a:t>λακταμασών </a:t>
            </a:r>
            <a:r>
              <a:rPr lang="el-GR" sz="2400" b="1" dirty="0"/>
              <a:t>(</a:t>
            </a:r>
            <a:r>
              <a:rPr lang="el-GR" sz="2400" b="1" dirty="0" err="1"/>
              <a:t>κλαβουλανικό</a:t>
            </a:r>
            <a:r>
              <a:rPr lang="el-GR" sz="2400" b="1" dirty="0"/>
              <a:t> οξύ, </a:t>
            </a:r>
            <a:r>
              <a:rPr lang="el-GR" sz="2400" b="1" dirty="0" err="1"/>
              <a:t>σουλμπακτάμη</a:t>
            </a:r>
            <a:r>
              <a:rPr lang="el-GR" sz="2400" b="1" dirty="0"/>
              <a:t>): διάρροια,  λιγότερο αλλεργίες</a:t>
            </a:r>
          </a:p>
          <a:p>
            <a:pPr>
              <a:buNone/>
            </a:pPr>
            <a:r>
              <a:rPr lang="el-GR" sz="2400" b="1" dirty="0"/>
              <a:t>-</a:t>
            </a:r>
            <a:r>
              <a:rPr lang="el-GR" sz="2400" b="1" dirty="0" err="1"/>
              <a:t>Κεφαλοσπορίνες</a:t>
            </a:r>
            <a:r>
              <a:rPr lang="el-GR" sz="2400" b="1" dirty="0"/>
              <a:t>  (ευρέος φάσματος, δεν είναι φάρμακα επιλογής): διάρροιες</a:t>
            </a:r>
          </a:p>
          <a:p>
            <a:pPr>
              <a:buNone/>
            </a:pPr>
            <a:r>
              <a:rPr lang="el-GR" sz="2400" b="1" dirty="0"/>
              <a:t>-</a:t>
            </a:r>
            <a:r>
              <a:rPr lang="el-GR" sz="2400" b="1" dirty="0" err="1"/>
              <a:t>Αμινογλυκοσίδες</a:t>
            </a:r>
            <a:r>
              <a:rPr lang="el-GR" sz="2400" b="1" dirty="0"/>
              <a:t> (τοπικά </a:t>
            </a:r>
            <a:r>
              <a:rPr lang="el-GR" sz="2400" b="1" dirty="0" err="1"/>
              <a:t>νεομυκίνη</a:t>
            </a:r>
            <a:r>
              <a:rPr lang="el-GR" sz="2400" b="1" dirty="0"/>
              <a:t>, </a:t>
            </a:r>
            <a:r>
              <a:rPr lang="el-GR" sz="2400" b="1" dirty="0" err="1"/>
              <a:t>γενταμυκίνη</a:t>
            </a:r>
            <a:r>
              <a:rPr lang="el-GR" sz="2400" b="1" dirty="0"/>
              <a:t>), </a:t>
            </a:r>
            <a:r>
              <a:rPr lang="el-GR" sz="2400" b="1" dirty="0" err="1"/>
              <a:t>νεφροτοξικοί</a:t>
            </a:r>
            <a:r>
              <a:rPr lang="el-GR" sz="2400" b="1" dirty="0"/>
              <a:t>, </a:t>
            </a:r>
            <a:r>
              <a:rPr lang="el-GR" sz="2400" b="1" dirty="0" err="1"/>
              <a:t>ωτοτοξικοί</a:t>
            </a:r>
            <a:r>
              <a:rPr lang="el-GR" sz="2400" b="1" dirty="0"/>
              <a:t> παράγοντες, ανθεκτικά στελέχη </a:t>
            </a:r>
            <a:r>
              <a:rPr lang="el-GR" sz="2400" b="1" dirty="0" err="1"/>
              <a:t>ψευδομονάδας</a:t>
            </a:r>
            <a:endParaRPr lang="el-GR" sz="2400" b="1" dirty="0"/>
          </a:p>
          <a:p>
            <a:pPr>
              <a:buNone/>
            </a:pPr>
            <a:r>
              <a:rPr lang="el-GR" sz="2400" b="1" dirty="0"/>
              <a:t>-</a:t>
            </a:r>
            <a:r>
              <a:rPr lang="el-GR" sz="2400" b="1" dirty="0" err="1"/>
              <a:t>Τετρακυκλίνες</a:t>
            </a:r>
            <a:r>
              <a:rPr lang="el-GR" sz="2400" b="1" dirty="0"/>
              <a:t>: Φωτοευαισθησία, </a:t>
            </a:r>
            <a:r>
              <a:rPr lang="el-GR" sz="2400" b="1" dirty="0" err="1"/>
              <a:t>ηπατοτοξικότητα</a:t>
            </a:r>
            <a:r>
              <a:rPr lang="el-GR" sz="2400" b="1" dirty="0"/>
              <a:t>, διαταραχές γαστρεντερικού</a:t>
            </a:r>
          </a:p>
          <a:p>
            <a:pPr>
              <a:buNone/>
            </a:pPr>
            <a:r>
              <a:rPr lang="el-GR" sz="2400" b="1" dirty="0"/>
              <a:t>-</a:t>
            </a:r>
            <a:r>
              <a:rPr lang="el-GR" sz="2400" b="1" dirty="0" err="1"/>
              <a:t>Μακρολίδες</a:t>
            </a:r>
            <a:r>
              <a:rPr lang="el-GR" sz="2400" b="1" dirty="0"/>
              <a:t> (</a:t>
            </a:r>
            <a:r>
              <a:rPr lang="el-GR" sz="2400" b="1" dirty="0" err="1"/>
              <a:t>ερυθρομυκίνη</a:t>
            </a:r>
            <a:r>
              <a:rPr lang="el-GR" sz="2400" b="1" dirty="0"/>
              <a:t>, </a:t>
            </a:r>
            <a:r>
              <a:rPr lang="el-GR" sz="2400" b="1" dirty="0" err="1"/>
              <a:t>κλαριθρομυκίνη</a:t>
            </a:r>
            <a:r>
              <a:rPr lang="el-GR" sz="2400" b="1" dirty="0"/>
              <a:t>), </a:t>
            </a:r>
            <a:r>
              <a:rPr lang="el-GR" sz="2400" b="1" dirty="0" err="1"/>
              <a:t>Κλινδαμυκίνη</a:t>
            </a:r>
            <a:r>
              <a:rPr lang="el-GR" sz="2400" b="1" dirty="0"/>
              <a:t>: Διάρροιες</a:t>
            </a:r>
          </a:p>
          <a:p>
            <a:pPr>
              <a:buNone/>
            </a:pPr>
            <a:r>
              <a:rPr lang="el-GR" sz="2400" b="1" dirty="0"/>
              <a:t>-</a:t>
            </a:r>
            <a:r>
              <a:rPr lang="el-GR" sz="2400" b="1" dirty="0" err="1"/>
              <a:t>Κινολόνες</a:t>
            </a:r>
            <a:r>
              <a:rPr lang="el-GR" sz="2400" b="1" dirty="0"/>
              <a:t> (</a:t>
            </a:r>
            <a:r>
              <a:rPr lang="el-GR" sz="2400" b="1" dirty="0" err="1"/>
              <a:t>σιπροφλοξασίνη</a:t>
            </a:r>
            <a:r>
              <a:rPr lang="el-GR" sz="2400" b="1" dirty="0"/>
              <a:t>) : Γαστρεντερικές διαταραχές</a:t>
            </a:r>
          </a:p>
          <a:p>
            <a:pPr>
              <a:buNone/>
            </a:pPr>
            <a:r>
              <a:rPr lang="el-GR" sz="2400" b="1" dirty="0"/>
              <a:t>-</a:t>
            </a:r>
            <a:r>
              <a:rPr lang="el-GR" sz="2400" b="1" dirty="0" err="1"/>
              <a:t>Φουσιδικό</a:t>
            </a:r>
            <a:r>
              <a:rPr lang="el-GR" sz="2400" b="1" dirty="0"/>
              <a:t> οξύ : Αντίσταση</a:t>
            </a:r>
          </a:p>
          <a:p>
            <a:pPr>
              <a:buNone/>
            </a:pPr>
            <a:r>
              <a:rPr lang="el-GR" sz="2400" b="1" dirty="0"/>
              <a:t>-</a:t>
            </a:r>
            <a:r>
              <a:rPr lang="el-GR" sz="2400" b="1" dirty="0" err="1"/>
              <a:t>Μουπιροσίνη</a:t>
            </a:r>
            <a:r>
              <a:rPr lang="el-GR" sz="2400" b="1" dirty="0"/>
              <a:t> (τοπικά)</a:t>
            </a:r>
          </a:p>
          <a:p>
            <a:pPr>
              <a:buNone/>
            </a:pPr>
            <a:r>
              <a:rPr lang="el-GR" sz="2400" b="1"/>
              <a:t> ΣΥΝΔΡΟΜΟ </a:t>
            </a:r>
            <a:r>
              <a:rPr lang="en-US" sz="2400" b="1" dirty="0"/>
              <a:t>STEVENS – JOHNSON</a:t>
            </a:r>
            <a:endParaRPr lang="el-GR" sz="2400" b="1" dirty="0"/>
          </a:p>
          <a:p>
            <a:pPr>
              <a:buNone/>
            </a:pPr>
            <a:r>
              <a:rPr lang="el-GR" sz="2400" b="1" dirty="0"/>
              <a:t>ΑΝΤΙΒΙΟΓΡΑΜΜΑ</a:t>
            </a:r>
            <a:endParaRPr lang="en-US" sz="2400" b="1"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ΑΝΤΙΗΛΙΑΚΑ ΦΙΛΤΡΑ</a:t>
            </a:r>
            <a:endParaRPr lang="en-US" b="1" dirty="0"/>
          </a:p>
        </p:txBody>
      </p:sp>
      <p:sp>
        <p:nvSpPr>
          <p:cNvPr id="3" name="2 - Θέση περιεχομένου"/>
          <p:cNvSpPr>
            <a:spLocks noGrp="1"/>
          </p:cNvSpPr>
          <p:nvPr>
            <p:ph idx="1"/>
          </p:nvPr>
        </p:nvSpPr>
        <p:spPr>
          <a:xfrm>
            <a:off x="1524000" y="1600200"/>
            <a:ext cx="9144000" cy="5257800"/>
          </a:xfrm>
        </p:spPr>
        <p:txBody>
          <a:bodyPr/>
          <a:lstStyle/>
          <a:p>
            <a:pPr>
              <a:buNone/>
            </a:pPr>
            <a:r>
              <a:rPr lang="en-US" b="1" dirty="0"/>
              <a:t>PABA</a:t>
            </a:r>
          </a:p>
          <a:p>
            <a:pPr>
              <a:buNone/>
            </a:pPr>
            <a:r>
              <a:rPr lang="el-GR" b="1" dirty="0"/>
              <a:t>Ερεθιστικές – Αλλεργικές και </a:t>
            </a:r>
            <a:r>
              <a:rPr lang="el-GR" b="1" dirty="0" err="1"/>
              <a:t>Φωτοαλλεργικές</a:t>
            </a:r>
            <a:r>
              <a:rPr lang="el-GR" b="1" dirty="0"/>
              <a:t> Αντιδράσεις</a:t>
            </a:r>
            <a:endParaRPr lang="en-US" b="1"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ΑΝΤΙΪΣΤΑΜΙΝΙΚΑ</a:t>
            </a:r>
            <a:endParaRPr lang="en-US" b="1" dirty="0"/>
          </a:p>
        </p:txBody>
      </p:sp>
      <p:sp>
        <p:nvSpPr>
          <p:cNvPr id="3" name="2 - Θέση περιεχομένου"/>
          <p:cNvSpPr>
            <a:spLocks noGrp="1"/>
          </p:cNvSpPr>
          <p:nvPr>
            <p:ph idx="1"/>
          </p:nvPr>
        </p:nvSpPr>
        <p:spPr/>
        <p:txBody>
          <a:bodyPr/>
          <a:lstStyle/>
          <a:p>
            <a:pPr>
              <a:buNone/>
            </a:pPr>
            <a:r>
              <a:rPr lang="el-GR" dirty="0"/>
              <a:t>Υπνηλία</a:t>
            </a:r>
          </a:p>
          <a:p>
            <a:pPr>
              <a:buNone/>
            </a:pPr>
            <a:r>
              <a:rPr lang="el-GR" dirty="0"/>
              <a:t>Αλλεργίες, εξανθήματα, κνίδωση</a:t>
            </a:r>
            <a:endParaRPr 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ΑΝΤΙΜΥΚΗΤΙΑΣΙΚΑ</a:t>
            </a:r>
            <a:endParaRPr lang="en-US" b="1" dirty="0"/>
          </a:p>
        </p:txBody>
      </p:sp>
      <p:sp>
        <p:nvSpPr>
          <p:cNvPr id="3" name="2 - Θέση περιεχομένου"/>
          <p:cNvSpPr>
            <a:spLocks noGrp="1"/>
          </p:cNvSpPr>
          <p:nvPr>
            <p:ph idx="1"/>
          </p:nvPr>
        </p:nvSpPr>
        <p:spPr/>
        <p:txBody>
          <a:bodyPr/>
          <a:lstStyle/>
          <a:p>
            <a:pPr>
              <a:buNone/>
            </a:pPr>
            <a:r>
              <a:rPr lang="el-GR" dirty="0"/>
              <a:t>Τοπικά: </a:t>
            </a:r>
            <a:r>
              <a:rPr lang="el-GR" dirty="0" err="1"/>
              <a:t>Νυγμώδες</a:t>
            </a:r>
            <a:r>
              <a:rPr lang="el-GR" dirty="0"/>
              <a:t> αίσθημα, αλλεργική δερματίτιδα (πιο σπάνια), ερεθισμός</a:t>
            </a:r>
          </a:p>
          <a:p>
            <a:pPr>
              <a:buNone/>
            </a:pPr>
            <a:r>
              <a:rPr lang="en-US" dirty="0"/>
              <a:t>Per Os: </a:t>
            </a:r>
            <a:r>
              <a:rPr lang="el-GR" dirty="0"/>
              <a:t>Ναυτία, δυσπεψία, γαστρεντερικό, κεφαλαλγία</a:t>
            </a:r>
          </a:p>
          <a:p>
            <a:pPr>
              <a:buNone/>
            </a:pPr>
            <a:r>
              <a:rPr lang="el-GR" dirty="0"/>
              <a:t>Προσοχή στην ηπατίτιδα (χρόνια χορήγηση)</a:t>
            </a:r>
          </a:p>
          <a:p>
            <a:pPr>
              <a:buNone/>
            </a:pPr>
            <a:r>
              <a:rPr lang="el-GR" dirty="0"/>
              <a:t>Ενδοφλέβια: </a:t>
            </a:r>
            <a:r>
              <a:rPr lang="el-GR" dirty="0" err="1"/>
              <a:t>νεφροτοξικότητα</a:t>
            </a:r>
            <a:r>
              <a:rPr lang="el-GR" dirty="0"/>
              <a:t> </a:t>
            </a:r>
            <a:endParaRPr lang="en-US"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ΛΕΥΚΑΝΤΙΚΑ</a:t>
            </a:r>
            <a:endParaRPr lang="en-US" b="1" dirty="0"/>
          </a:p>
        </p:txBody>
      </p:sp>
      <p:sp>
        <p:nvSpPr>
          <p:cNvPr id="3" name="2 - Θέση περιεχομένου"/>
          <p:cNvSpPr>
            <a:spLocks noGrp="1"/>
          </p:cNvSpPr>
          <p:nvPr>
            <p:ph idx="1"/>
          </p:nvPr>
        </p:nvSpPr>
        <p:spPr/>
        <p:txBody>
          <a:bodyPr/>
          <a:lstStyle/>
          <a:p>
            <a:pPr>
              <a:buNone/>
            </a:pPr>
            <a:r>
              <a:rPr lang="el-GR" dirty="0" err="1"/>
              <a:t>Υδροκινόνη</a:t>
            </a:r>
            <a:r>
              <a:rPr lang="el-GR" dirty="0"/>
              <a:t> (ισχυρός ερεθισμός)</a:t>
            </a:r>
          </a:p>
          <a:p>
            <a:pPr>
              <a:buNone/>
            </a:pPr>
            <a:r>
              <a:rPr lang="el-GR" dirty="0" err="1"/>
              <a:t>Τρετινοΐνη</a:t>
            </a:r>
            <a:r>
              <a:rPr lang="el-GR" dirty="0"/>
              <a:t> (</a:t>
            </a:r>
            <a:r>
              <a:rPr lang="el-GR" dirty="0" err="1"/>
              <a:t>φωτοτοξικότητα</a:t>
            </a:r>
            <a:r>
              <a:rPr lang="el-GR" dirty="0"/>
              <a:t>)</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981200" y="1"/>
            <a:ext cx="8229600" cy="6126163"/>
          </a:xfrm>
        </p:spPr>
        <p:txBody>
          <a:bodyPr/>
          <a:lstStyle/>
          <a:p>
            <a:pPr>
              <a:buNone/>
            </a:pPr>
            <a:r>
              <a:rPr lang="el-GR" dirty="0"/>
              <a:t>Σημασία Θεραπείας:  </a:t>
            </a:r>
          </a:p>
          <a:p>
            <a:pPr>
              <a:buNone/>
            </a:pPr>
            <a:r>
              <a:rPr lang="el-GR" dirty="0"/>
              <a:t>Ακμή -  Ψωρίαση…</a:t>
            </a:r>
          </a:p>
          <a:p>
            <a:pPr>
              <a:buNone/>
            </a:pPr>
            <a:r>
              <a:rPr lang="el-GR" dirty="0"/>
              <a:t>Καρδιοπάθεια, Καρκίνος, Αλκοολισμός</a:t>
            </a:r>
          </a:p>
          <a:p>
            <a:pPr>
              <a:buNone/>
            </a:pPr>
            <a:r>
              <a:rPr lang="el-GR" dirty="0"/>
              <a:t>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ΡΕΤΙΝΟΕΙΔΗ</a:t>
            </a:r>
            <a:endParaRPr lang="en-US" b="1" dirty="0"/>
          </a:p>
        </p:txBody>
      </p:sp>
      <p:sp>
        <p:nvSpPr>
          <p:cNvPr id="3" name="2 - Θέση περιεχομένου"/>
          <p:cNvSpPr>
            <a:spLocks noGrp="1"/>
          </p:cNvSpPr>
          <p:nvPr>
            <p:ph idx="1"/>
          </p:nvPr>
        </p:nvSpPr>
        <p:spPr>
          <a:xfrm>
            <a:off x="1524000" y="1600200"/>
            <a:ext cx="9144000" cy="5257800"/>
          </a:xfrm>
        </p:spPr>
        <p:txBody>
          <a:bodyPr/>
          <a:lstStyle/>
          <a:p>
            <a:pPr>
              <a:buNone/>
            </a:pPr>
            <a:r>
              <a:rPr lang="el-GR" dirty="0" err="1"/>
              <a:t>Τερατογένεση</a:t>
            </a:r>
            <a:endParaRPr lang="el-GR" dirty="0"/>
          </a:p>
          <a:p>
            <a:pPr>
              <a:buNone/>
            </a:pPr>
            <a:r>
              <a:rPr lang="el-GR" dirty="0"/>
              <a:t>Τοπικά καύσος, ερύθημα, απολέπιση</a:t>
            </a:r>
          </a:p>
          <a:p>
            <a:pPr>
              <a:buNone/>
            </a:pPr>
            <a:r>
              <a:rPr lang="el-GR" dirty="0"/>
              <a:t>Βλεννογόνοι</a:t>
            </a:r>
          </a:p>
          <a:p>
            <a:pPr>
              <a:buNone/>
            </a:pPr>
            <a:r>
              <a:rPr lang="el-GR" dirty="0" err="1"/>
              <a:t>Ηπατοτοξικότητα</a:t>
            </a:r>
            <a:endParaRPr lang="en-US"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ΓΛΥΚΟΚΟΡΤΙΚΟΕΙΔΗ</a:t>
            </a:r>
            <a:endParaRPr lang="en-US" b="1" dirty="0"/>
          </a:p>
        </p:txBody>
      </p:sp>
      <p:sp>
        <p:nvSpPr>
          <p:cNvPr id="3" name="2 - Θέση περιεχομένου"/>
          <p:cNvSpPr>
            <a:spLocks noGrp="1"/>
          </p:cNvSpPr>
          <p:nvPr>
            <p:ph idx="1"/>
          </p:nvPr>
        </p:nvSpPr>
        <p:spPr>
          <a:xfrm>
            <a:off x="1524000" y="1268760"/>
            <a:ext cx="9144000" cy="5589240"/>
          </a:xfrm>
        </p:spPr>
        <p:txBody>
          <a:bodyPr>
            <a:normAutofit/>
          </a:bodyPr>
          <a:lstStyle/>
          <a:p>
            <a:pPr>
              <a:buNone/>
            </a:pPr>
            <a:r>
              <a:rPr lang="el-GR" b="1" dirty="0"/>
              <a:t>ΣΥΣΤΗΜΑΤΙΚΑ</a:t>
            </a:r>
          </a:p>
          <a:p>
            <a:pPr>
              <a:buNone/>
            </a:pPr>
            <a:r>
              <a:rPr lang="el-GR" b="1" dirty="0"/>
              <a:t>Ατροφία φλοιού επινεφριδίων</a:t>
            </a:r>
          </a:p>
          <a:p>
            <a:pPr>
              <a:buNone/>
            </a:pPr>
            <a:r>
              <a:rPr lang="el-GR" b="1" dirty="0"/>
              <a:t>Αντενδείξεις με ασθένειες όπως: πεπτικό έλκος, οστεοπόρωση, ψυχώσεις</a:t>
            </a:r>
          </a:p>
          <a:p>
            <a:pPr>
              <a:buNone/>
            </a:pPr>
            <a:r>
              <a:rPr lang="el-GR" b="1" dirty="0"/>
              <a:t>Προσοχή σε υπέρταση-λοιμώξεις</a:t>
            </a:r>
          </a:p>
          <a:p>
            <a:pPr>
              <a:buNone/>
            </a:pPr>
            <a:r>
              <a:rPr lang="el-GR" b="1" dirty="0"/>
              <a:t>Σύνδρομο </a:t>
            </a:r>
            <a:r>
              <a:rPr lang="en-US" b="1" dirty="0"/>
              <a:t>Cushing, </a:t>
            </a:r>
            <a:r>
              <a:rPr lang="el-GR" b="1" dirty="0"/>
              <a:t>υπέρταση, υπεργλυκαιμία, </a:t>
            </a:r>
            <a:r>
              <a:rPr lang="el-GR" b="1" dirty="0" err="1"/>
              <a:t>υπερλιπιδαιμία</a:t>
            </a:r>
            <a:r>
              <a:rPr lang="el-GR" b="1" dirty="0"/>
              <a:t>, καθυστέρηση επούλωσης, ατροφία υποδόριου ιστού, καταρράκτης, ακμή, ατροφία δέρματος </a:t>
            </a:r>
            <a:r>
              <a:rPr lang="el-GR" b="1" dirty="0" err="1"/>
              <a:t>υπεριδρωσία</a:t>
            </a:r>
            <a:r>
              <a:rPr lang="el-GR" b="1" dirty="0"/>
              <a:t>, κνίδωση</a:t>
            </a:r>
          </a:p>
          <a:p>
            <a:pPr>
              <a:buNone/>
            </a:pPr>
            <a:endParaRPr lang="el-GR" b="1" dirty="0"/>
          </a:p>
          <a:p>
            <a:pPr>
              <a:buNone/>
            </a:pPr>
            <a:endParaRPr lang="en-US" b="1"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ΓΛΥΚΟΚΟΡΤΙΚΟΕΙΔΗ</a:t>
            </a:r>
            <a:endParaRPr lang="en-US" b="1" dirty="0"/>
          </a:p>
        </p:txBody>
      </p:sp>
      <p:sp>
        <p:nvSpPr>
          <p:cNvPr id="3" name="2 - Θέση περιεχομένου"/>
          <p:cNvSpPr>
            <a:spLocks noGrp="1"/>
          </p:cNvSpPr>
          <p:nvPr>
            <p:ph idx="1"/>
          </p:nvPr>
        </p:nvSpPr>
        <p:spPr>
          <a:xfrm>
            <a:off x="1524000" y="1124744"/>
            <a:ext cx="9144000" cy="5733256"/>
          </a:xfrm>
        </p:spPr>
        <p:txBody>
          <a:bodyPr/>
          <a:lstStyle/>
          <a:p>
            <a:pPr>
              <a:buNone/>
            </a:pPr>
            <a:r>
              <a:rPr lang="el-GR" b="1" dirty="0"/>
              <a:t>ΤΟΠΙΚΑ</a:t>
            </a:r>
          </a:p>
          <a:p>
            <a:pPr>
              <a:buNone/>
            </a:pPr>
            <a:r>
              <a:rPr lang="el-GR" b="1" dirty="0"/>
              <a:t>Προβλήματα από Συστηματική Απορρόφηση</a:t>
            </a:r>
          </a:p>
          <a:p>
            <a:pPr>
              <a:buNone/>
            </a:pPr>
            <a:r>
              <a:rPr lang="el-GR" b="1" dirty="0"/>
              <a:t>Επούλωση, Μείωση Κολλαγόνου</a:t>
            </a:r>
          </a:p>
          <a:p>
            <a:pPr>
              <a:buNone/>
            </a:pPr>
            <a:r>
              <a:rPr lang="el-GR" b="1" dirty="0"/>
              <a:t>Ατροφία Υποδόριου Ιστού και Επιδερμίδας</a:t>
            </a:r>
          </a:p>
          <a:p>
            <a:pPr>
              <a:buNone/>
            </a:pPr>
            <a:r>
              <a:rPr lang="el-GR" b="1" dirty="0" err="1"/>
              <a:t>Αλλοιώση</a:t>
            </a:r>
            <a:r>
              <a:rPr lang="el-GR" b="1" dirty="0"/>
              <a:t> στα </a:t>
            </a:r>
            <a:r>
              <a:rPr lang="el-GR" b="1" dirty="0" err="1"/>
              <a:t>Ανοσοϊστοχημικά</a:t>
            </a:r>
            <a:r>
              <a:rPr lang="el-GR" b="1" dirty="0"/>
              <a:t> Χαρακτηριστικά</a:t>
            </a:r>
          </a:p>
          <a:p>
            <a:pPr>
              <a:buNone/>
            </a:pPr>
            <a:r>
              <a:rPr lang="el-GR" b="1" dirty="0"/>
              <a:t>Μείωση μελανίνης</a:t>
            </a:r>
          </a:p>
          <a:p>
            <a:pPr>
              <a:buNone/>
            </a:pPr>
            <a:r>
              <a:rPr lang="el-GR" b="1" dirty="0"/>
              <a:t>Μείωση πάχους </a:t>
            </a:r>
            <a:r>
              <a:rPr lang="el-GR" b="1" dirty="0" err="1"/>
              <a:t>δερμίδας</a:t>
            </a:r>
            <a:r>
              <a:rPr lang="el-GR" b="1" dirty="0"/>
              <a:t>, ατροφία κολλαγόνου, διάταση αγγείων</a:t>
            </a:r>
          </a:p>
          <a:p>
            <a:pPr>
              <a:buNone/>
            </a:pPr>
            <a:endParaRPr lang="en-US" b="1"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ΤΟΠΙΚΑ ΑΝΑΙΣΘΗΤΙΚΑ</a:t>
            </a:r>
            <a:endParaRPr lang="en-US" b="1" dirty="0"/>
          </a:p>
        </p:txBody>
      </p:sp>
      <p:sp>
        <p:nvSpPr>
          <p:cNvPr id="3" name="2 - Θέση περιεχομένου"/>
          <p:cNvSpPr>
            <a:spLocks noGrp="1"/>
          </p:cNvSpPr>
          <p:nvPr>
            <p:ph idx="1"/>
          </p:nvPr>
        </p:nvSpPr>
        <p:spPr>
          <a:xfrm>
            <a:off x="1524000" y="1124744"/>
            <a:ext cx="9144000" cy="5733256"/>
          </a:xfrm>
        </p:spPr>
        <p:txBody>
          <a:bodyPr/>
          <a:lstStyle/>
          <a:p>
            <a:pPr>
              <a:buNone/>
            </a:pPr>
            <a:r>
              <a:rPr lang="en-US" dirty="0"/>
              <a:t>EMLA : </a:t>
            </a:r>
            <a:r>
              <a:rPr lang="el-GR" dirty="0" err="1"/>
              <a:t>Λιδοκαΐνη</a:t>
            </a:r>
            <a:r>
              <a:rPr lang="el-GR" dirty="0"/>
              <a:t> 25</a:t>
            </a:r>
            <a:r>
              <a:rPr lang="en-US" dirty="0"/>
              <a:t>mg/g, </a:t>
            </a:r>
            <a:r>
              <a:rPr lang="el-GR" dirty="0" err="1"/>
              <a:t>Πριλοκαΐνη</a:t>
            </a:r>
            <a:r>
              <a:rPr lang="el-GR" dirty="0"/>
              <a:t> 25</a:t>
            </a:r>
            <a:r>
              <a:rPr lang="en-US" dirty="0"/>
              <a:t> mg/g</a:t>
            </a:r>
          </a:p>
          <a:p>
            <a:pPr>
              <a:buNone/>
            </a:pPr>
            <a:r>
              <a:rPr lang="en-US" dirty="0"/>
              <a:t>E</a:t>
            </a:r>
            <a:r>
              <a:rPr lang="el-GR" dirty="0" err="1"/>
              <a:t>κνέφωμα</a:t>
            </a:r>
            <a:r>
              <a:rPr lang="el-GR" dirty="0"/>
              <a:t> </a:t>
            </a:r>
            <a:r>
              <a:rPr lang="el-GR" dirty="0" err="1"/>
              <a:t>αιθυλχλωριδίου</a:t>
            </a:r>
            <a:endParaRPr lang="el-GR" dirty="0"/>
          </a:p>
          <a:p>
            <a:pPr>
              <a:buNone/>
            </a:pPr>
            <a:r>
              <a:rPr lang="en-US" dirty="0"/>
              <a:t>T</a:t>
            </a:r>
            <a:r>
              <a:rPr lang="el-GR" dirty="0" err="1"/>
              <a:t>οπικός</a:t>
            </a:r>
            <a:r>
              <a:rPr lang="el-GR" dirty="0"/>
              <a:t> Ερεθισμός, </a:t>
            </a:r>
            <a:r>
              <a:rPr lang="el-GR" dirty="0" err="1"/>
              <a:t>σπανιώτερα</a:t>
            </a:r>
            <a:r>
              <a:rPr lang="el-GR" dirty="0"/>
              <a:t> αλλεργική δερματίτιδα</a:t>
            </a:r>
            <a:endParaRPr lang="en-US"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a:t>Ψωροκτόνα</a:t>
            </a:r>
            <a:r>
              <a:rPr lang="el-GR" b="1" dirty="0"/>
              <a:t>-Φθειροκτόνα</a:t>
            </a:r>
            <a:endParaRPr lang="en-US" b="1" dirty="0"/>
          </a:p>
        </p:txBody>
      </p:sp>
      <p:sp>
        <p:nvSpPr>
          <p:cNvPr id="3" name="2 - Θέση περιεχομένου"/>
          <p:cNvSpPr>
            <a:spLocks noGrp="1"/>
          </p:cNvSpPr>
          <p:nvPr>
            <p:ph idx="1"/>
          </p:nvPr>
        </p:nvSpPr>
        <p:spPr>
          <a:xfrm>
            <a:off x="1524000" y="1052736"/>
            <a:ext cx="9144000" cy="5805264"/>
          </a:xfrm>
        </p:spPr>
        <p:txBody>
          <a:bodyPr/>
          <a:lstStyle/>
          <a:p>
            <a:pPr>
              <a:buNone/>
            </a:pPr>
            <a:r>
              <a:rPr lang="el-GR" dirty="0"/>
              <a:t>Ερεθισμός – αλλεργική αντίδραση στο δέρμα</a:t>
            </a:r>
          </a:p>
          <a:p>
            <a:pPr>
              <a:buNone/>
            </a:pPr>
            <a:r>
              <a:rPr lang="el-GR" dirty="0" err="1"/>
              <a:t>Ιβερμεκτίνη</a:t>
            </a:r>
            <a:r>
              <a:rPr lang="el-GR" dirty="0"/>
              <a:t> (</a:t>
            </a:r>
            <a:r>
              <a:rPr lang="el-GR" dirty="0" err="1"/>
              <a:t>ογκοκέρκωση</a:t>
            </a:r>
            <a:r>
              <a:rPr lang="el-GR" dirty="0"/>
              <a:t>, ψώρα), εξάνθημα, αδυναμία, κεφαλαλγία,  πιθανός θάνατος</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«ΕΚΔΟΧΑ»</a:t>
            </a:r>
            <a:endParaRPr lang="en-US" b="1" dirty="0"/>
          </a:p>
        </p:txBody>
      </p:sp>
      <p:sp>
        <p:nvSpPr>
          <p:cNvPr id="3" name="2 - Θέση περιεχομένου"/>
          <p:cNvSpPr>
            <a:spLocks noGrp="1"/>
          </p:cNvSpPr>
          <p:nvPr>
            <p:ph idx="1"/>
          </p:nvPr>
        </p:nvSpPr>
        <p:spPr>
          <a:xfrm>
            <a:off x="1524000" y="1124744"/>
            <a:ext cx="9144000" cy="5733256"/>
          </a:xfrm>
        </p:spPr>
        <p:txBody>
          <a:bodyPr/>
          <a:lstStyle/>
          <a:p>
            <a:pPr>
              <a:buNone/>
            </a:pPr>
            <a:r>
              <a:rPr lang="el-GR" sz="2400" dirty="0"/>
              <a:t>Αλοιφές : Μεγάλη διαβροχή, επίταση φλεγμονής, </a:t>
            </a:r>
            <a:r>
              <a:rPr lang="el-GR" sz="2400" dirty="0" err="1"/>
              <a:t>δυσιδρωσικά</a:t>
            </a:r>
            <a:r>
              <a:rPr lang="el-GR" sz="2400" dirty="0"/>
              <a:t> εξανθήματα, όχι σε οξεία φλεγμονή</a:t>
            </a:r>
          </a:p>
          <a:p>
            <a:pPr>
              <a:buNone/>
            </a:pPr>
            <a:r>
              <a:rPr lang="el-GR" sz="2400" dirty="0"/>
              <a:t>Πάστες όχι σε οξείες ή διαβρωτικές δερματοπάθειες</a:t>
            </a:r>
          </a:p>
          <a:p>
            <a:pPr>
              <a:buNone/>
            </a:pPr>
            <a:r>
              <a:rPr lang="el-GR" sz="2400" dirty="0"/>
              <a:t>Πούδρες : Εφελκίδες</a:t>
            </a:r>
          </a:p>
          <a:p>
            <a:pPr>
              <a:buNone/>
            </a:pPr>
            <a:r>
              <a:rPr lang="el-GR" sz="2400" dirty="0" err="1"/>
              <a:t>Υδρογέλες</a:t>
            </a:r>
            <a:r>
              <a:rPr lang="el-GR" sz="2400" dirty="0"/>
              <a:t> : όχι σε ξηρό δέρμα</a:t>
            </a:r>
          </a:p>
          <a:p>
            <a:pPr>
              <a:buNone/>
            </a:pPr>
            <a:r>
              <a:rPr lang="el-GR" sz="2400" dirty="0" err="1"/>
              <a:t>Υδατοαλκοολικές</a:t>
            </a:r>
            <a:r>
              <a:rPr lang="el-GR" sz="2400" dirty="0"/>
              <a:t> Λοσιόν : Ξήρανση, </a:t>
            </a:r>
            <a:r>
              <a:rPr lang="el-GR" sz="2400" dirty="0" err="1"/>
              <a:t>αστεάτωση</a:t>
            </a:r>
            <a:endParaRPr lang="el-GR" sz="2400" dirty="0"/>
          </a:p>
          <a:p>
            <a:pPr>
              <a:buNone/>
            </a:pPr>
            <a:r>
              <a:rPr lang="el-GR" sz="2400" dirty="0"/>
              <a:t>Κρέμες ν/λ : πρόβλημα σε λιπαρά δέρματα, όχι σε οξεία φλεγμονή</a:t>
            </a:r>
          </a:p>
          <a:p>
            <a:pPr>
              <a:buNone/>
            </a:pPr>
            <a:r>
              <a:rPr lang="el-GR" sz="2400" dirty="0"/>
              <a:t>Κρέμες λ/ν: Όχι στις χρόνιες </a:t>
            </a:r>
            <a:r>
              <a:rPr lang="el-GR" sz="2400" dirty="0" err="1"/>
              <a:t>απολεπιστικές</a:t>
            </a:r>
            <a:r>
              <a:rPr lang="el-GR" sz="2400" dirty="0"/>
              <a:t> δερματοπάθειες</a:t>
            </a:r>
          </a:p>
          <a:p>
            <a:pPr>
              <a:buNone/>
            </a:pPr>
            <a:r>
              <a:rPr lang="el-GR" sz="2400" dirty="0"/>
              <a:t>Έλαια : </a:t>
            </a:r>
            <a:r>
              <a:rPr lang="el-GR" sz="2400" dirty="0" err="1"/>
              <a:t>Σμηγματορροϊκή</a:t>
            </a:r>
            <a:r>
              <a:rPr lang="el-GR" sz="2400" dirty="0"/>
              <a:t> δερματίτιδα</a:t>
            </a:r>
          </a:p>
          <a:p>
            <a:pPr>
              <a:buNone/>
            </a:pPr>
            <a:endParaRPr lang="el-GR" dirty="0"/>
          </a:p>
          <a:p>
            <a:pPr>
              <a:buNone/>
            </a:pPr>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524000" y="0"/>
            <a:ext cx="9144000" cy="6858000"/>
          </a:xfrm>
        </p:spPr>
        <p:txBody>
          <a:bodyPr/>
          <a:lstStyle/>
          <a:p>
            <a:r>
              <a:rPr lang="el-GR" sz="2000" b="1" dirty="0"/>
              <a:t>ΦΩΤΟΤΟΞΙΚΟΤΗΤΑ</a:t>
            </a:r>
          </a:p>
          <a:p>
            <a:pPr algn="l"/>
            <a:r>
              <a:rPr lang="el-GR" sz="2000" b="1" dirty="0" err="1"/>
              <a:t>Φουροκουμαρίνες</a:t>
            </a:r>
            <a:r>
              <a:rPr lang="el-GR" sz="2000" b="1" dirty="0"/>
              <a:t> : </a:t>
            </a:r>
            <a:r>
              <a:rPr lang="el-GR" sz="2000" b="1" dirty="0" err="1"/>
              <a:t>Ψωραλένια</a:t>
            </a:r>
            <a:r>
              <a:rPr lang="el-GR" sz="2000" b="1" dirty="0"/>
              <a:t> όπως 5-μεθόξυ </a:t>
            </a:r>
            <a:r>
              <a:rPr lang="el-GR" sz="2000" b="1" dirty="0" err="1"/>
              <a:t>ψωραλένιο</a:t>
            </a:r>
            <a:r>
              <a:rPr lang="el-GR" sz="2000" b="1" dirty="0"/>
              <a:t> (</a:t>
            </a:r>
            <a:r>
              <a:rPr lang="el-GR" sz="2000" b="1" dirty="0" err="1"/>
              <a:t>μπερκαπτένιο</a:t>
            </a:r>
            <a:r>
              <a:rPr lang="el-GR" sz="2000" b="1" dirty="0"/>
              <a:t>), 8-μεθοξυ </a:t>
            </a:r>
            <a:r>
              <a:rPr lang="el-GR" sz="2000" b="1" dirty="0" err="1"/>
              <a:t>ψωραλένιο</a:t>
            </a:r>
            <a:r>
              <a:rPr lang="el-GR" sz="2000" b="1" dirty="0"/>
              <a:t> (</a:t>
            </a:r>
            <a:r>
              <a:rPr lang="el-GR" sz="2000" b="1" dirty="0" err="1"/>
              <a:t>ξανθοτοξίνη</a:t>
            </a:r>
            <a:r>
              <a:rPr lang="el-GR" sz="2000" b="1" dirty="0"/>
              <a:t>), </a:t>
            </a:r>
            <a:r>
              <a:rPr lang="el-GR" sz="2000" b="1" dirty="0" err="1"/>
              <a:t>ανγκελικίνη</a:t>
            </a:r>
            <a:r>
              <a:rPr lang="el-GR" sz="2000" b="1" dirty="0"/>
              <a:t> </a:t>
            </a:r>
          </a:p>
          <a:p>
            <a:pPr algn="l"/>
            <a:r>
              <a:rPr lang="el-GR" sz="2000" b="1" dirty="0"/>
              <a:t>Τα </a:t>
            </a:r>
            <a:r>
              <a:rPr lang="el-GR" sz="2000" b="1" dirty="0" err="1"/>
              <a:t>ψωραλένια</a:t>
            </a:r>
            <a:r>
              <a:rPr lang="el-GR" sz="2000" b="1" dirty="0"/>
              <a:t> τα οποία αποτελούν την πλέον σημαντική οικογένεια </a:t>
            </a:r>
            <a:r>
              <a:rPr lang="el-GR" sz="2000" b="1" dirty="0" err="1"/>
              <a:t>φωτοτοξικών</a:t>
            </a:r>
            <a:r>
              <a:rPr lang="el-GR" sz="2000" b="1" dirty="0"/>
              <a:t> ουσιών είναι δυνατόν να προέλθουν από μαϊντανό, κίτρο και σέλινο</a:t>
            </a:r>
          </a:p>
          <a:p>
            <a:pPr algn="l"/>
            <a:r>
              <a:rPr lang="en-US" sz="2000" b="1" dirty="0" err="1"/>
              <a:t>Rutacea</a:t>
            </a:r>
            <a:r>
              <a:rPr lang="en-US" sz="2000" b="1" dirty="0"/>
              <a:t> (</a:t>
            </a:r>
            <a:r>
              <a:rPr lang="el-GR" sz="2000" b="1" dirty="0"/>
              <a:t>Περγαμόντο, Πράσινο Λεμόνι), </a:t>
            </a:r>
            <a:r>
              <a:rPr lang="en-US" sz="2000" b="1" dirty="0" err="1"/>
              <a:t>Umbelliferae</a:t>
            </a:r>
            <a:r>
              <a:rPr lang="en-US" sz="2000" b="1" dirty="0"/>
              <a:t> (</a:t>
            </a:r>
            <a:r>
              <a:rPr lang="el-GR" sz="2000" b="1" dirty="0"/>
              <a:t>μάραθο, άνηθο, </a:t>
            </a:r>
            <a:r>
              <a:rPr lang="el-GR" sz="2000" b="1" dirty="0" err="1"/>
              <a:t>παστηνάκι</a:t>
            </a:r>
            <a:r>
              <a:rPr lang="el-GR" sz="2000" b="1" dirty="0"/>
              <a:t>, </a:t>
            </a:r>
            <a:r>
              <a:rPr lang="el-GR" sz="2000" b="1" dirty="0" err="1"/>
              <a:t>αγριο</a:t>
            </a:r>
            <a:r>
              <a:rPr lang="el-GR" sz="2000" b="1" dirty="0"/>
              <a:t> </a:t>
            </a:r>
            <a:r>
              <a:rPr lang="el-GR" sz="2000" b="1" dirty="0" err="1"/>
              <a:t>καρρότο</a:t>
            </a:r>
            <a:r>
              <a:rPr lang="el-GR" sz="2000" b="1" dirty="0"/>
              <a:t>), Σύκα</a:t>
            </a:r>
          </a:p>
          <a:p>
            <a:pPr algn="l"/>
            <a:r>
              <a:rPr lang="el-GR" sz="2000" b="1" dirty="0"/>
              <a:t>Λιθανθρακόπισσα και παράγωγά της, </a:t>
            </a:r>
            <a:r>
              <a:rPr lang="el-GR" sz="2000" b="1" dirty="0" err="1"/>
              <a:t>Ανθρακινόνες</a:t>
            </a:r>
            <a:r>
              <a:rPr lang="el-GR" sz="2000" b="1" dirty="0"/>
              <a:t> (Χρησιμοποιούνται σε χρωστικές).</a:t>
            </a:r>
          </a:p>
          <a:p>
            <a:pPr algn="l"/>
            <a:r>
              <a:rPr lang="el-GR" sz="2000" b="1" dirty="0"/>
              <a:t>Φάρμακα όπως </a:t>
            </a:r>
            <a:r>
              <a:rPr lang="el-GR" sz="2000" b="1" dirty="0" err="1"/>
              <a:t>αμιοδαρόνη</a:t>
            </a:r>
            <a:r>
              <a:rPr lang="el-GR" sz="2000" b="1" dirty="0"/>
              <a:t> (</a:t>
            </a:r>
            <a:r>
              <a:rPr lang="el-GR" sz="2000" b="1" dirty="0" err="1"/>
              <a:t>αντιαρρυθμικό</a:t>
            </a:r>
            <a:r>
              <a:rPr lang="el-GR" sz="2000" b="1" dirty="0"/>
              <a:t> ) , </a:t>
            </a:r>
            <a:r>
              <a:rPr lang="el-GR" sz="2000" b="1" dirty="0" err="1"/>
              <a:t>Κινολίνες</a:t>
            </a:r>
            <a:r>
              <a:rPr lang="el-GR" sz="2000" b="1" dirty="0"/>
              <a:t> (παράγωγο κινίνης), </a:t>
            </a:r>
            <a:r>
              <a:rPr lang="el-GR" sz="2000" b="1" dirty="0" err="1"/>
              <a:t>τετρακυκλίνες</a:t>
            </a:r>
            <a:r>
              <a:rPr lang="el-GR" sz="2000" b="1" dirty="0"/>
              <a:t>, </a:t>
            </a:r>
            <a:r>
              <a:rPr lang="el-GR" sz="2000" b="1" dirty="0" err="1"/>
              <a:t>δοξυκυκλίνες</a:t>
            </a:r>
            <a:r>
              <a:rPr lang="el-GR" sz="2000" b="1" dirty="0"/>
              <a:t>, </a:t>
            </a:r>
            <a:r>
              <a:rPr lang="el-GR" sz="2000" b="1" dirty="0" err="1"/>
              <a:t>χλωροτετρακυκλίνες,διουρητικά</a:t>
            </a:r>
            <a:r>
              <a:rPr lang="el-GR" sz="2000" b="1" dirty="0"/>
              <a:t> παράγωγα </a:t>
            </a:r>
            <a:r>
              <a:rPr lang="el-GR" sz="2000" b="1" dirty="0" err="1"/>
              <a:t>θειαζίδης</a:t>
            </a:r>
            <a:r>
              <a:rPr lang="el-GR" sz="2000" b="1" dirty="0"/>
              <a:t> , </a:t>
            </a:r>
            <a:r>
              <a:rPr lang="el-GR" sz="2000" b="1" dirty="0" err="1"/>
              <a:t>ρητινοειδή</a:t>
            </a:r>
            <a:r>
              <a:rPr lang="el-GR" sz="2000" b="1" dirty="0"/>
              <a:t> (</a:t>
            </a:r>
            <a:r>
              <a:rPr lang="el-GR" sz="2000" b="1" dirty="0" err="1"/>
              <a:t>ισοτρετινοΐνη</a:t>
            </a:r>
            <a:r>
              <a:rPr lang="el-GR" sz="2000" b="1" dirty="0"/>
              <a:t>), </a:t>
            </a:r>
            <a:r>
              <a:rPr lang="el-GR" sz="2000" b="1" dirty="0" err="1"/>
              <a:t>χλωροπρομαζίνη</a:t>
            </a:r>
            <a:r>
              <a:rPr lang="el-GR" sz="2000" b="1" dirty="0"/>
              <a:t>, </a:t>
            </a:r>
            <a:r>
              <a:rPr lang="el-GR" sz="2000" b="1" dirty="0" err="1"/>
              <a:t>γκριζεοφουλβίνη</a:t>
            </a:r>
            <a:endParaRPr lang="el-GR" sz="2000" b="1" dirty="0"/>
          </a:p>
          <a:p>
            <a:pPr algn="l"/>
            <a:r>
              <a:rPr lang="el-GR" sz="2000" b="1" dirty="0"/>
              <a:t>Μη στεροειδή αντιφλεγμονώδη τα οποία σχετίζονται με το </a:t>
            </a:r>
            <a:r>
              <a:rPr lang="el-GR" sz="2000" b="1" dirty="0" err="1"/>
              <a:t>προπιονικό</a:t>
            </a:r>
            <a:r>
              <a:rPr lang="el-GR" sz="2000" b="1" dirty="0"/>
              <a:t> οξύ (</a:t>
            </a:r>
            <a:r>
              <a:rPr lang="el-GR" sz="2000" b="1" dirty="0" err="1"/>
              <a:t>Πιροξικάμη</a:t>
            </a:r>
            <a:r>
              <a:rPr lang="el-GR" sz="2000" b="1" dirty="0"/>
              <a:t>, </a:t>
            </a:r>
            <a:r>
              <a:rPr lang="el-GR" sz="2000" b="1" dirty="0" err="1"/>
              <a:t>τενοξικάμη</a:t>
            </a:r>
            <a:r>
              <a:rPr lang="el-GR" sz="2000" b="1" dirty="0"/>
              <a:t>, </a:t>
            </a:r>
            <a:r>
              <a:rPr lang="el-GR" sz="2000" b="1" dirty="0" err="1"/>
              <a:t>ναπροξένη</a:t>
            </a:r>
            <a:r>
              <a:rPr lang="el-GR" sz="2000" b="1" dirty="0"/>
              <a:t>, </a:t>
            </a:r>
            <a:r>
              <a:rPr lang="el-GR" sz="2000" b="1" dirty="0" err="1"/>
              <a:t>κετοπροφαίνη</a:t>
            </a:r>
            <a:r>
              <a:rPr lang="el-GR" sz="2000" b="1" dirty="0"/>
              <a:t> )</a:t>
            </a:r>
          </a:p>
          <a:p>
            <a:pPr algn="l"/>
            <a:r>
              <a:rPr lang="el-GR" sz="2000" b="1" dirty="0" err="1"/>
              <a:t>Ακριδίνες</a:t>
            </a:r>
            <a:r>
              <a:rPr lang="el-GR" sz="2000" b="1" dirty="0"/>
              <a:t>, </a:t>
            </a:r>
            <a:r>
              <a:rPr lang="el-GR" sz="2000" b="1" dirty="0" err="1"/>
              <a:t>πορφυρίνες</a:t>
            </a:r>
            <a:endParaRPr lang="el-GR" sz="2000" b="1" dirty="0"/>
          </a:p>
          <a:p>
            <a:pPr algn="l"/>
            <a:r>
              <a:rPr lang="el-GR" sz="2000" b="1" dirty="0"/>
              <a:t>Θειούχο κάδμιο (χρωστική των τατουάζ) </a:t>
            </a:r>
          </a:p>
          <a:p>
            <a:pPr algn="l"/>
            <a:r>
              <a:rPr lang="el-GR" sz="2000" b="1" dirty="0"/>
              <a:t>   </a:t>
            </a:r>
          </a:p>
          <a:p>
            <a:pPr algn="l"/>
            <a:endParaRPr lang="el-GR" sz="2000" b="1"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buNone/>
            </a:pPr>
            <a:endParaRPr lang="el-GR" sz="2000" b="1" dirty="0"/>
          </a:p>
          <a:p>
            <a:pPr>
              <a:buNone/>
            </a:pPr>
            <a:endParaRPr lang="el-GR" sz="2000" b="1" dirty="0"/>
          </a:p>
          <a:p>
            <a:pPr>
              <a:buNone/>
            </a:pPr>
            <a:endParaRPr lang="el-GR" sz="2000" b="1" dirty="0"/>
          </a:p>
          <a:p>
            <a:pPr>
              <a:buNone/>
            </a:pPr>
            <a:endParaRPr lang="el-GR" sz="2000" b="1" dirty="0"/>
          </a:p>
          <a:p>
            <a:pPr>
              <a:buNone/>
            </a:pPr>
            <a:endParaRPr lang="el-GR" sz="2000" b="1" dirty="0"/>
          </a:p>
          <a:p>
            <a:pPr>
              <a:buNone/>
            </a:pPr>
            <a:endParaRPr lang="el-GR" sz="2000" b="1" dirty="0"/>
          </a:p>
          <a:p>
            <a:pPr>
              <a:buNone/>
            </a:pPr>
            <a:r>
              <a:rPr lang="el-GR" sz="4000" b="1" dirty="0"/>
              <a:t>Φύση της Ουσίας –Ποσότητα -Χρονιότητα 		Κλειδί η Απορρόφηση- Μεταβολισμός- Απέκκριση - Δόση</a:t>
            </a:r>
          </a:p>
          <a:p>
            <a:pPr>
              <a:buNone/>
            </a:pPr>
            <a:r>
              <a:rPr lang="el-GR" sz="4000" b="1" dirty="0"/>
              <a:t>Εγκυμοσύνη – Θηλασμός</a:t>
            </a:r>
          </a:p>
          <a:p>
            <a:pPr>
              <a:buNone/>
            </a:pPr>
            <a:r>
              <a:rPr lang="el-GR" sz="4000" b="1" dirty="0"/>
              <a:t>Όλες οι Φαρμακευτικές Δραστικές Ουσίες</a:t>
            </a:r>
          </a:p>
          <a:p>
            <a:pPr>
              <a:buNone/>
            </a:pPr>
            <a:r>
              <a:rPr lang="el-GR" sz="4000" b="1" dirty="0" err="1"/>
              <a:t>Σαλυκιλισμός</a:t>
            </a:r>
            <a:r>
              <a:rPr lang="el-GR" sz="4000" b="1" dirty="0"/>
              <a:t>, Βιταμίνες Ε, </a:t>
            </a:r>
            <a:r>
              <a:rPr lang="en-US" sz="4000" b="1" dirty="0"/>
              <a:t>C….</a:t>
            </a:r>
            <a:endParaRPr lang="el-GR" sz="4000" b="1"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fontScale="92500" lnSpcReduction="20000"/>
          </a:bodyPr>
          <a:lstStyle/>
          <a:p>
            <a:pPr algn="ctr">
              <a:buNone/>
            </a:pPr>
            <a:r>
              <a:rPr lang="el-GR" b="1" dirty="0"/>
              <a:t>ΤΟΞΙΚΟΤΗΤΑ ΣΥΣΤΗΜΑΤΙΚΑ ΧΟΡΗΓΟΥΜΕΝΩΝ  ΦΑΡΜΑΚΩΝ </a:t>
            </a:r>
            <a:endParaRPr lang="en-US" b="1" dirty="0"/>
          </a:p>
          <a:p>
            <a:pPr>
              <a:buNone/>
            </a:pPr>
            <a:r>
              <a:rPr lang="el-GR" b="1" dirty="0"/>
              <a:t>Κυρίως Αντιβιοτικά και Νευρολογικά Φάρμακα</a:t>
            </a:r>
          </a:p>
          <a:p>
            <a:pPr>
              <a:buNone/>
            </a:pPr>
            <a:r>
              <a:rPr lang="el-GR" sz="2100" b="1" dirty="0" err="1"/>
              <a:t>Πενικιλλίνη</a:t>
            </a:r>
            <a:r>
              <a:rPr lang="el-GR" sz="2100" b="1" dirty="0"/>
              <a:t>, β-</a:t>
            </a:r>
            <a:r>
              <a:rPr lang="el-GR" sz="2100" b="1" dirty="0" err="1"/>
              <a:t>λακτάμες,</a:t>
            </a:r>
            <a:r>
              <a:rPr lang="el-GR" sz="2100" b="1" dirty="0"/>
              <a:t> </a:t>
            </a:r>
            <a:r>
              <a:rPr lang="el-GR" sz="2100" b="1" dirty="0" err="1"/>
              <a:t>σουλφοναμίδες</a:t>
            </a:r>
            <a:r>
              <a:rPr lang="el-GR" sz="2100" b="1" dirty="0"/>
              <a:t>, </a:t>
            </a:r>
            <a:r>
              <a:rPr lang="el-GR" sz="2100" b="1" dirty="0" err="1"/>
              <a:t>κινολόνες</a:t>
            </a:r>
            <a:r>
              <a:rPr lang="el-GR" sz="2100" b="1" dirty="0"/>
              <a:t>, </a:t>
            </a:r>
            <a:r>
              <a:rPr lang="el-GR" sz="2100" b="1" dirty="0" err="1"/>
              <a:t>τετρακυκλίνες</a:t>
            </a:r>
            <a:r>
              <a:rPr lang="el-GR" sz="2100" b="1" dirty="0"/>
              <a:t>, </a:t>
            </a:r>
            <a:r>
              <a:rPr lang="el-GR" sz="2100" b="1" dirty="0" err="1"/>
              <a:t>αμπικιλλίνη</a:t>
            </a:r>
            <a:r>
              <a:rPr lang="el-GR" sz="2100" b="1" dirty="0"/>
              <a:t>, μη στεροειδή αντιφλεγμονώδη (ΜΣΑΦ), αντιεπιληπτικά, βιολογικά φάρμακα</a:t>
            </a:r>
          </a:p>
          <a:p>
            <a:pPr>
              <a:buNone/>
            </a:pPr>
            <a:r>
              <a:rPr lang="el-GR" sz="2000" b="1" dirty="0"/>
              <a:t>Μπορεί να εμφανιστούν σχεδόν άμεσα (κνίδωση ή ακόμη και </a:t>
            </a:r>
            <a:r>
              <a:rPr lang="el-GR" sz="2000" b="1" dirty="0" err="1"/>
              <a:t>αναφυλακτικό</a:t>
            </a:r>
            <a:r>
              <a:rPr lang="el-GR" sz="2000" b="1" dirty="0"/>
              <a:t> </a:t>
            </a:r>
            <a:r>
              <a:rPr lang="el-GR" sz="2000" b="1" dirty="0" err="1"/>
              <a:t>σόκ</a:t>
            </a:r>
            <a:r>
              <a:rPr lang="el-GR" sz="2000" b="1" dirty="0"/>
              <a:t> όπως από </a:t>
            </a:r>
            <a:r>
              <a:rPr lang="el-GR" sz="2000" b="1" dirty="0" err="1"/>
              <a:t>πενικιλλίνη</a:t>
            </a:r>
            <a:r>
              <a:rPr lang="el-GR" sz="2000" b="1" dirty="0"/>
              <a:t>)</a:t>
            </a:r>
          </a:p>
          <a:p>
            <a:pPr>
              <a:buNone/>
            </a:pPr>
            <a:r>
              <a:rPr lang="el-GR" sz="2000" b="1" dirty="0"/>
              <a:t>Ή Μετά από ικανό χρονικό διάστημα (δερματίτιδα πορφυρόχρους ή </a:t>
            </a:r>
            <a:r>
              <a:rPr lang="el-GR" sz="2000" b="1" dirty="0" err="1"/>
              <a:t>απολεπιστική</a:t>
            </a:r>
            <a:r>
              <a:rPr lang="el-GR" sz="2000" b="1" dirty="0"/>
              <a:t> μετά από </a:t>
            </a:r>
            <a:r>
              <a:rPr lang="el-GR" sz="2000" b="1" dirty="0" err="1"/>
              <a:t>πενικιλλαμίνη</a:t>
            </a:r>
            <a:r>
              <a:rPr lang="el-GR" sz="2000" b="1" dirty="0"/>
              <a:t> ή παράγωγα χρυσού) </a:t>
            </a:r>
          </a:p>
          <a:p>
            <a:pPr>
              <a:buNone/>
            </a:pPr>
            <a:r>
              <a:rPr lang="el-GR" sz="2000" b="1" dirty="0"/>
              <a:t>Ή μετά από χρόνια ( κοκκιωμάτωση από </a:t>
            </a:r>
            <a:r>
              <a:rPr lang="el-GR" sz="2000" b="1" dirty="0" err="1"/>
              <a:t>πολυβινυλοπυρρολιδόνη</a:t>
            </a:r>
            <a:r>
              <a:rPr lang="el-GR" sz="2000" b="1" dirty="0"/>
              <a:t> ή αρσενικό)</a:t>
            </a:r>
          </a:p>
          <a:p>
            <a:pPr>
              <a:buNone/>
            </a:pPr>
            <a:r>
              <a:rPr lang="el-GR" sz="2000" b="1" dirty="0"/>
              <a:t>Μειώνονται σύντομα ή λιγότερο σύντομα με το σταμάτημα λήψεως ακόμη και με την συνέχεια </a:t>
            </a:r>
            <a:r>
              <a:rPr lang="el-GR" sz="2000" b="1" dirty="0" err="1"/>
              <a:t>καμμιά</a:t>
            </a:r>
            <a:r>
              <a:rPr lang="el-GR" sz="2000" b="1" dirty="0"/>
              <a:t> φορά όπως με την </a:t>
            </a:r>
            <a:r>
              <a:rPr lang="el-GR" sz="2000" b="1" dirty="0" err="1"/>
              <a:t>αμπικιλλίνη</a:t>
            </a:r>
            <a:endParaRPr lang="el-GR" sz="2000" b="1" dirty="0"/>
          </a:p>
          <a:p>
            <a:pPr>
              <a:buNone/>
            </a:pPr>
            <a:r>
              <a:rPr lang="el-GR" sz="2000" b="1" dirty="0"/>
              <a:t>Η λήψη φαρμάκων  από το στόμα μπορούν επίσης να χειροτερεύσουν μία παθολογική κατάσταση ή να εμφανιστεί προϋπάρχουσα παθολογική κατάσταση μη συμπτωματική</a:t>
            </a:r>
          </a:p>
          <a:p>
            <a:pPr>
              <a:buNone/>
            </a:pPr>
            <a:r>
              <a:rPr lang="el-GR" sz="2000" b="1" dirty="0"/>
              <a:t>Αξιολόγηση Πάντοτε της Επικινδυνότητας / Οφέλους</a:t>
            </a:r>
          </a:p>
          <a:p>
            <a:pPr>
              <a:buNone/>
            </a:pPr>
            <a:r>
              <a:rPr lang="el-GR" sz="2000" b="1" dirty="0"/>
              <a:t>Συνήθως τα προβλήματα είναι ήπια και περαστικά, αλλά μπορεί σπάνια να είναι σημαντικά </a:t>
            </a:r>
          </a:p>
          <a:p>
            <a:pPr>
              <a:buNone/>
            </a:pPr>
            <a:r>
              <a:rPr lang="el-GR" sz="2000" b="1" dirty="0"/>
              <a:t>Αξιολόγηση της  φαρμακευτικής θεραπείας και στην διάγνωση (μία  ίωση</a:t>
            </a:r>
          </a:p>
          <a:p>
            <a:pPr>
              <a:buNone/>
            </a:pPr>
            <a:r>
              <a:rPr lang="el-GR" sz="2000" b="1" dirty="0"/>
              <a:t>Η οποία εξαπλώνεται με γρήγορους ρυθμούς)</a:t>
            </a:r>
          </a:p>
          <a:p>
            <a:pPr>
              <a:buNone/>
            </a:pPr>
            <a:r>
              <a:rPr lang="el-GR" sz="2000" b="1" dirty="0"/>
              <a:t>Σημασία της τροφής (κινίνες, αντιβιοτικά, ορμόνες…)  </a:t>
            </a:r>
          </a:p>
          <a:p>
            <a:pPr>
              <a:buNone/>
            </a:pPr>
            <a:endParaRPr lang="el-GR" sz="2000" b="1" dirty="0"/>
          </a:p>
          <a:p>
            <a:pPr>
              <a:buNone/>
            </a:pPr>
            <a:endParaRPr lang="el-GR" sz="2000" b="1" dirty="0"/>
          </a:p>
          <a:p>
            <a:pPr>
              <a:buNone/>
            </a:pPr>
            <a:r>
              <a:rPr lang="el-GR" sz="2000" b="1" dirty="0"/>
              <a:t>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buNone/>
            </a:pPr>
            <a:r>
              <a:rPr lang="el-GR" b="1" dirty="0"/>
              <a:t>Ακμή</a:t>
            </a:r>
            <a:r>
              <a:rPr lang="el-GR" dirty="0"/>
              <a:t> :Ανδρογόνα, στεροειδή, </a:t>
            </a:r>
            <a:r>
              <a:rPr lang="el-GR" dirty="0" err="1"/>
              <a:t>λίθιο</a:t>
            </a:r>
            <a:endParaRPr lang="el-GR" dirty="0"/>
          </a:p>
          <a:p>
            <a:pPr>
              <a:buNone/>
            </a:pPr>
            <a:r>
              <a:rPr lang="el-GR" b="1" dirty="0"/>
              <a:t>Αλωπεκία</a:t>
            </a:r>
            <a:r>
              <a:rPr lang="el-GR" dirty="0"/>
              <a:t> :</a:t>
            </a:r>
            <a:r>
              <a:rPr lang="el-GR" dirty="0" err="1"/>
              <a:t>Κυτταροστατικά</a:t>
            </a:r>
            <a:r>
              <a:rPr lang="el-GR" dirty="0"/>
              <a:t>, αντισυλληπτικά, αντιπηκτικά</a:t>
            </a:r>
          </a:p>
          <a:p>
            <a:pPr>
              <a:buNone/>
            </a:pPr>
            <a:r>
              <a:rPr lang="el-GR" b="1" dirty="0"/>
              <a:t>Έκζεμα</a:t>
            </a:r>
            <a:r>
              <a:rPr lang="el-GR" dirty="0"/>
              <a:t> :Πενικιλίνη, </a:t>
            </a:r>
            <a:r>
              <a:rPr lang="el-GR" dirty="0" err="1"/>
              <a:t>αλλοπουρινόλη</a:t>
            </a:r>
            <a:r>
              <a:rPr lang="el-GR" dirty="0"/>
              <a:t>, </a:t>
            </a:r>
            <a:r>
              <a:rPr lang="el-GR" dirty="0" err="1"/>
              <a:t>σουλφοναμίδη</a:t>
            </a:r>
            <a:endParaRPr lang="el-GR" dirty="0"/>
          </a:p>
          <a:p>
            <a:pPr>
              <a:buNone/>
            </a:pPr>
            <a:r>
              <a:rPr lang="el-GR" b="1" dirty="0"/>
              <a:t>Εξάνθημα – </a:t>
            </a:r>
            <a:r>
              <a:rPr lang="el-GR" b="1" dirty="0" err="1"/>
              <a:t>κηλιδοβλατιδώδες</a:t>
            </a:r>
            <a:r>
              <a:rPr lang="el-GR" b="1" dirty="0"/>
              <a:t> : </a:t>
            </a:r>
            <a:r>
              <a:rPr lang="el-GR" dirty="0"/>
              <a:t>Αντιβιοτικά (κυρίως </a:t>
            </a:r>
            <a:r>
              <a:rPr lang="el-GR" dirty="0" err="1"/>
              <a:t>αμπικιλίνη</a:t>
            </a:r>
            <a:r>
              <a:rPr lang="el-GR" dirty="0"/>
              <a:t>), </a:t>
            </a:r>
            <a:r>
              <a:rPr lang="el-GR" dirty="0" err="1"/>
              <a:t>χλωροθειαζίδες</a:t>
            </a:r>
            <a:r>
              <a:rPr lang="el-GR" dirty="0"/>
              <a:t>, </a:t>
            </a:r>
            <a:r>
              <a:rPr lang="el-GR" dirty="0" err="1"/>
              <a:t>καρβαμαζεπίνη</a:t>
            </a:r>
            <a:r>
              <a:rPr lang="el-GR" dirty="0"/>
              <a:t>, </a:t>
            </a:r>
            <a:r>
              <a:rPr lang="el-GR" dirty="0" err="1"/>
              <a:t>αλλοπουρινόλη</a:t>
            </a:r>
            <a:r>
              <a:rPr lang="el-GR" dirty="0"/>
              <a:t>, </a:t>
            </a:r>
            <a:r>
              <a:rPr lang="el-GR" dirty="0" err="1"/>
              <a:t>τριμεθοπρίμη</a:t>
            </a:r>
            <a:endParaRPr lang="el-GR" dirty="0"/>
          </a:p>
          <a:p>
            <a:pPr>
              <a:buNone/>
            </a:pPr>
            <a:r>
              <a:rPr lang="el-GR" b="1" dirty="0" err="1"/>
              <a:t>Αποφολιδωτική</a:t>
            </a:r>
            <a:r>
              <a:rPr lang="el-GR" b="1" dirty="0"/>
              <a:t> </a:t>
            </a:r>
            <a:r>
              <a:rPr lang="el-GR" b="1" dirty="0" err="1"/>
              <a:t>ερυθροδερμία</a:t>
            </a:r>
            <a:r>
              <a:rPr lang="el-GR" b="1" dirty="0"/>
              <a:t> : </a:t>
            </a:r>
            <a:r>
              <a:rPr lang="el-GR" dirty="0" err="1"/>
              <a:t>Καρβαμαζεπίνη</a:t>
            </a:r>
            <a:r>
              <a:rPr lang="el-GR" dirty="0"/>
              <a:t>, </a:t>
            </a:r>
            <a:r>
              <a:rPr lang="el-GR" dirty="0" err="1"/>
              <a:t>αλλοπουρινόλη</a:t>
            </a:r>
            <a:r>
              <a:rPr lang="el-GR" dirty="0"/>
              <a:t>, </a:t>
            </a:r>
            <a:r>
              <a:rPr lang="el-GR" dirty="0" err="1"/>
              <a:t>καπτοπρίλη</a:t>
            </a:r>
            <a:r>
              <a:rPr lang="el-GR" dirty="0"/>
              <a:t>, </a:t>
            </a:r>
            <a:r>
              <a:rPr lang="el-GR" dirty="0" err="1"/>
              <a:t>διλτιαζέμη</a:t>
            </a:r>
            <a:endParaRPr lang="el-GR" dirty="0"/>
          </a:p>
          <a:p>
            <a:pPr>
              <a:buNone/>
            </a:pPr>
            <a:r>
              <a:rPr lang="el-GR" b="1" dirty="0"/>
              <a:t>Σταθερό φαρμακευτικό εξάνθημα :</a:t>
            </a:r>
            <a:r>
              <a:rPr lang="el-GR" dirty="0" err="1"/>
              <a:t>Τετρακυκλίνη</a:t>
            </a:r>
            <a:r>
              <a:rPr lang="el-GR" dirty="0"/>
              <a:t>, </a:t>
            </a:r>
            <a:r>
              <a:rPr lang="el-GR" dirty="0" err="1"/>
              <a:t>παρακεταμόλη</a:t>
            </a:r>
            <a:r>
              <a:rPr lang="el-GR" dirty="0"/>
              <a:t>, ΜΣΑΦ, </a:t>
            </a:r>
            <a:r>
              <a:rPr lang="el-GR" dirty="0" err="1"/>
              <a:t>φαιναζόνη</a:t>
            </a:r>
            <a:endParaRPr lang="el-GR" dirty="0"/>
          </a:p>
          <a:p>
            <a:pPr>
              <a:buNone/>
            </a:pPr>
            <a:r>
              <a:rPr lang="el-GR" b="1" dirty="0"/>
              <a:t>Φωτοευαισθησία</a:t>
            </a:r>
            <a:r>
              <a:rPr lang="el-GR" dirty="0"/>
              <a:t> :</a:t>
            </a:r>
            <a:r>
              <a:rPr lang="el-GR" dirty="0" err="1"/>
              <a:t>Τετρακυκλίνη</a:t>
            </a:r>
            <a:r>
              <a:rPr lang="el-GR" dirty="0"/>
              <a:t>, </a:t>
            </a:r>
            <a:r>
              <a:rPr lang="el-GR" dirty="0" err="1"/>
              <a:t>χλωροθειαζίδη</a:t>
            </a:r>
            <a:r>
              <a:rPr lang="el-GR" dirty="0"/>
              <a:t>, ΜΣΑΦ, αναστολείς-ΜΕΑ</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Rot="1" noChangeArrowheads="1"/>
          </p:cNvSpPr>
          <p:nvPr>
            <p:ph type="body" idx="1"/>
          </p:nvPr>
        </p:nvSpPr>
        <p:spPr>
          <a:xfrm>
            <a:off x="1524000" y="0"/>
            <a:ext cx="9144000" cy="6858000"/>
          </a:xfrm>
        </p:spPr>
        <p:txBody>
          <a:bodyPr/>
          <a:lstStyle/>
          <a:p>
            <a:pPr eaLnBrk="1" hangingPunct="1">
              <a:buNone/>
              <a:defRPr/>
            </a:pPr>
            <a:r>
              <a:rPr lang="el-GR" sz="2400" b="1" dirty="0"/>
              <a:t>Δέρμα : </a:t>
            </a:r>
            <a:r>
              <a:rPr lang="el-GR" sz="2400" b="1" dirty="0" err="1"/>
              <a:t>Μεσεπιφάνεια</a:t>
            </a:r>
            <a:r>
              <a:rPr lang="el-GR" sz="2400" b="1" dirty="0"/>
              <a:t> οργανισμού με το περιβάλλον</a:t>
            </a:r>
          </a:p>
          <a:p>
            <a:pPr eaLnBrk="1" hangingPunct="1">
              <a:buNone/>
              <a:defRPr/>
            </a:pPr>
            <a:r>
              <a:rPr lang="el-GR" sz="2400" b="1" dirty="0"/>
              <a:t>Προστασία – Επικοινωνία  </a:t>
            </a:r>
          </a:p>
          <a:p>
            <a:pPr eaLnBrk="1" hangingPunct="1">
              <a:buNone/>
              <a:defRPr/>
            </a:pPr>
            <a:r>
              <a:rPr lang="el-GR" sz="2400" b="1" dirty="0"/>
              <a:t>Μεταβολισμός  : Κυτόχρωμα Ρ-450  </a:t>
            </a:r>
          </a:p>
          <a:p>
            <a:pPr eaLnBrk="1" hangingPunct="1">
              <a:buNone/>
              <a:defRPr/>
            </a:pPr>
            <a:r>
              <a:rPr lang="el-GR" sz="2400" b="1" dirty="0"/>
              <a:t>Αποτοξίνωση – Καρκινογένεση</a:t>
            </a:r>
          </a:p>
          <a:p>
            <a:pPr eaLnBrk="1" hangingPunct="1">
              <a:buNone/>
              <a:defRPr/>
            </a:pPr>
            <a:r>
              <a:rPr lang="el-GR" sz="2400" b="1" dirty="0"/>
              <a:t>Συστηματική Απέκκριση  (</a:t>
            </a:r>
            <a:r>
              <a:rPr lang="el-GR" sz="2400" b="1" dirty="0" err="1"/>
              <a:t>γκριζεοφουλβίνη</a:t>
            </a:r>
            <a:r>
              <a:rPr lang="el-GR" sz="2400" b="1" dirty="0"/>
              <a:t>)</a:t>
            </a:r>
          </a:p>
          <a:p>
            <a:pPr eaLnBrk="1" hangingPunct="1">
              <a:buNone/>
              <a:defRPr/>
            </a:pPr>
            <a:r>
              <a:rPr lang="el-GR" sz="2400" b="1" dirty="0"/>
              <a:t>Φραγμός</a:t>
            </a:r>
          </a:p>
          <a:p>
            <a:pPr eaLnBrk="1" hangingPunct="1">
              <a:buNone/>
              <a:defRPr/>
            </a:pPr>
            <a:r>
              <a:rPr lang="el-GR" sz="2400" b="1" dirty="0"/>
              <a:t>Θερμοστάτης</a:t>
            </a:r>
          </a:p>
          <a:p>
            <a:pPr eaLnBrk="1" hangingPunct="1">
              <a:buNone/>
              <a:defRPr/>
            </a:pPr>
            <a:r>
              <a:rPr lang="el-GR" sz="2400" b="1" dirty="0"/>
              <a:t>Αλεξήλιο</a:t>
            </a:r>
          </a:p>
          <a:p>
            <a:pPr eaLnBrk="1" hangingPunct="1">
              <a:buNone/>
              <a:defRPr/>
            </a:pPr>
            <a:r>
              <a:rPr lang="el-GR" sz="2400" b="1" dirty="0"/>
              <a:t>Ανοσολογική Προστασία</a:t>
            </a:r>
          </a:p>
          <a:p>
            <a:pPr eaLnBrk="1" hangingPunct="1">
              <a:buNone/>
              <a:defRPr/>
            </a:pPr>
            <a:r>
              <a:rPr lang="el-GR" sz="2400" b="1" dirty="0" err="1"/>
              <a:t>Μικροβίωμα</a:t>
            </a:r>
            <a:endParaRPr lang="el-GR" sz="2400" b="1" dirty="0"/>
          </a:p>
          <a:p>
            <a:pPr eaLnBrk="1" hangingPunct="1">
              <a:buNone/>
              <a:defRPr/>
            </a:pPr>
            <a:endParaRPr lang="el-GR" sz="2400" b="1" dirty="0"/>
          </a:p>
          <a:p>
            <a:pPr eaLnBrk="1" hangingPunct="1">
              <a:buNone/>
              <a:defRPr/>
            </a:pPr>
            <a:r>
              <a:rPr lang="el-GR" sz="2400" b="1" dirty="0"/>
              <a:t>Περιβάλλον  και Θεραπεία (Υπεριώδες και φάρμακα)</a:t>
            </a:r>
          </a:p>
          <a:p>
            <a:pPr eaLnBrk="1" hangingPunct="1">
              <a:buNone/>
              <a:defRPr/>
            </a:pPr>
            <a:r>
              <a:rPr lang="el-GR" sz="2400" b="1" dirty="0"/>
              <a:t>Φραγμός Επιλεκτικός (Ομοιότητα με </a:t>
            </a:r>
            <a:r>
              <a:rPr lang="el-GR" sz="2400" b="1" dirty="0" err="1"/>
              <a:t>Αιματεγκεφαλικό</a:t>
            </a:r>
            <a:r>
              <a:rPr lang="el-GR" sz="2400" b="1" dirty="0"/>
              <a:t> Φραγμό)</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lstStyle/>
          <a:p>
            <a:pPr algn="ctr">
              <a:buNone/>
            </a:pPr>
            <a:r>
              <a:rPr lang="el-GR" b="1" dirty="0"/>
              <a:t>ΠΑΡΑΔΕΙΓΜΑΤΑ ΟΥΣΙΩΝ ΧΟΡΗΓΟΥΜΕΝΩΝ ΑΠΟ ΤΟΥ ΔΕΡΜΑΤΟΣ ΜΕ ΣΥΣΤΗΜΑΤΙΚΗ ΤΟΞΙΚΟΤΗΤΑ </a:t>
            </a:r>
          </a:p>
          <a:p>
            <a:pPr>
              <a:buNone/>
            </a:pPr>
            <a:r>
              <a:rPr lang="el-GR" sz="2400" b="1" dirty="0" err="1"/>
              <a:t>Χέννα</a:t>
            </a:r>
            <a:r>
              <a:rPr lang="el-GR" sz="2400" b="1" dirty="0"/>
              <a:t> – π-</a:t>
            </a:r>
            <a:r>
              <a:rPr lang="el-GR" sz="2400" b="1" dirty="0" err="1"/>
              <a:t>φαινυλοδιαμίνη</a:t>
            </a:r>
            <a:endParaRPr lang="el-GR" sz="2400" b="1" dirty="0"/>
          </a:p>
          <a:p>
            <a:pPr>
              <a:buNone/>
            </a:pPr>
            <a:r>
              <a:rPr lang="el-GR" sz="2400" b="1" dirty="0" err="1"/>
              <a:t>Διμεθυλσουλφοξείδιο</a:t>
            </a:r>
            <a:endParaRPr lang="el-GR" sz="2400" b="1"/>
          </a:p>
          <a:p>
            <a:pPr>
              <a:buNone/>
            </a:pPr>
            <a:endParaRPr lang="el-GR" sz="2400" b="1"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lnSpcReduction="10000"/>
          </a:bodyPr>
          <a:lstStyle/>
          <a:p>
            <a:pPr algn="ctr">
              <a:buNone/>
            </a:pPr>
            <a:r>
              <a:rPr lang="el-GR" b="1" dirty="0"/>
              <a:t>ΚΡΙΣΗ ΩΦΕΛΕΙΑΣ – ΤΟΞΙΚΟΤΗΤΑΣ ΙΔΙΑΙΤΕΡΑ ΣΤΑ ΦΑΡΜΑΚΑ – ΘΕΡΑΠΕΥΤΙΚΑ</a:t>
            </a:r>
          </a:p>
          <a:p>
            <a:pPr algn="ctr">
              <a:buNone/>
            </a:pPr>
            <a:r>
              <a:rPr lang="el-GR" b="1" dirty="0"/>
              <a:t>ΣΗΜΑΝΤΙΚΗ Η ΤΟΞΙΚΟΤΗΤΑ ΤΩΝ ΦΑΡΜΑΚΩΝ ΣΤΟ ΔΕΡΜΑ (35%)</a:t>
            </a:r>
          </a:p>
          <a:p>
            <a:pPr algn="ctr">
              <a:buNone/>
            </a:pPr>
            <a:r>
              <a:rPr lang="el-GR" b="1" dirty="0"/>
              <a:t>ΓΕΝΕΤΙΚΟΙ ΠΑΡΑΓΟΝΤΕΣ, ΦΥΛΟ, ΑΝΟΣΟΛΟΓΙΚΗ ΚΑΤΑΣΤΑΣΗ</a:t>
            </a:r>
          </a:p>
          <a:p>
            <a:pPr algn="ctr">
              <a:buNone/>
            </a:pPr>
            <a:r>
              <a:rPr lang="el-GR" b="1" dirty="0"/>
              <a:t>ΣΗΜΑΣΙΑ ΣΤΗΝ ΠΡΟΣΩΠΙΚΗ ΙΑΤΡΙΚΗ – ΥΠΕΡΕΥΑΙΣΘΗΤΟΙ ΑΣΘΕΝΕΙΣ – ΔΟΣΗ – ΧΡΟΝΙΟΤΗΤΑ – ΓΕΝΙΚΗ ΥΓΕΙΑ ΑΣΘΕΝΟΥΣ (Ηπατική ή Νεφρική Ανεπάρκεια)</a:t>
            </a:r>
          </a:p>
          <a:p>
            <a:pPr algn="ctr">
              <a:buNone/>
            </a:pPr>
            <a:r>
              <a:rPr lang="el-GR" b="1" dirty="0"/>
              <a:t>ΚΝΗΣΜΟΣ – ΕΞΑΝΘΗΜΑΤΑ – ΝΕΚΡΟΛΥΣΙΣ ΕΠΙΔΕΡΜΙΔΑΣ</a:t>
            </a:r>
          </a:p>
          <a:p>
            <a:pPr algn="ctr">
              <a:buNone/>
            </a:pPr>
            <a:endParaRPr lang="el-GR" b="1" dirty="0"/>
          </a:p>
          <a:p>
            <a:pPr algn="ctr">
              <a:buNone/>
            </a:pPr>
            <a:r>
              <a:rPr lang="el-GR" b="1" dirty="0"/>
              <a:t>ΑΛΛΕΡΓΙΕΣ ΑΚΟΜΗ ΚΑΙ ΣΕ ΚΟΡΤΙΚΟΣΤΕΡΟΕΙΔΗ Η ΑΝΤΙΪΣΤΑΜΙΝΙΚΑ</a:t>
            </a:r>
          </a:p>
          <a:p>
            <a:pPr algn="ctr">
              <a:buNone/>
            </a:pPr>
            <a:r>
              <a:rPr lang="el-GR" b="1" dirty="0"/>
              <a:t>ΑΘΡΟΙΣΤΙΚΗ ΤΟΞΙΚΟΤΗΤΑ </a:t>
            </a:r>
          </a:p>
          <a:p>
            <a:pPr algn="ctr">
              <a:buNone/>
            </a:pPr>
            <a:r>
              <a:rPr lang="el-GR" b="1" dirty="0"/>
              <a:t>ΑΠΟΡΡΟΦΗΣΗ – ΚΑΤΑΝΟΜΗ- ΜΕΤΑΒΟΛΙΣΜΟΣ - ΑΛΛΗΛΕΠΙΔΡΑΣΕΙΣ</a:t>
            </a:r>
          </a:p>
          <a:p>
            <a:pPr algn="ctr">
              <a:buNone/>
            </a:pPr>
            <a:endParaRPr lang="el-GR" b="1" dirty="0"/>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ΘΕΡΑΠΕΙΑ </a:t>
            </a:r>
            <a:endParaRPr lang="en-US" b="1" dirty="0"/>
          </a:p>
        </p:txBody>
      </p:sp>
      <p:sp>
        <p:nvSpPr>
          <p:cNvPr id="3" name="2 - Θέση περιεχομένου"/>
          <p:cNvSpPr>
            <a:spLocks noGrp="1"/>
          </p:cNvSpPr>
          <p:nvPr>
            <p:ph idx="1"/>
          </p:nvPr>
        </p:nvSpPr>
        <p:spPr>
          <a:xfrm>
            <a:off x="1524000" y="1600200"/>
            <a:ext cx="9144000" cy="5257800"/>
          </a:xfrm>
        </p:spPr>
        <p:txBody>
          <a:bodyPr/>
          <a:lstStyle/>
          <a:p>
            <a:pPr>
              <a:buNone/>
            </a:pPr>
            <a:r>
              <a:rPr lang="el-GR" b="1" dirty="0"/>
              <a:t>Διακοπή Φαρμάκου</a:t>
            </a:r>
          </a:p>
          <a:p>
            <a:pPr>
              <a:buNone/>
            </a:pPr>
            <a:r>
              <a:rPr lang="el-GR" b="1" dirty="0"/>
              <a:t>Σε κάποιες περιπτώσεις τοπική ή σπανιότερα συστηματική χορήγηση </a:t>
            </a:r>
            <a:r>
              <a:rPr lang="el-GR" b="1" dirty="0" err="1"/>
              <a:t>κορτικοστεροειδών</a:t>
            </a:r>
            <a:r>
              <a:rPr lang="el-GR" b="1" dirty="0"/>
              <a:t>  και σπανιότερα </a:t>
            </a:r>
            <a:r>
              <a:rPr lang="el-GR" b="1" dirty="0" err="1"/>
              <a:t>αντιϊσταμινικά</a:t>
            </a:r>
            <a:r>
              <a:rPr lang="el-GR" b="1" dirty="0"/>
              <a:t> από του στόματος</a:t>
            </a:r>
            <a:endParaRPr lang="en-US" b="1"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a:t>ΕΠΟΥΛΩΣΗ ΠΛΗΓΩΝ</a:t>
            </a:r>
            <a:endParaRPr lang="en-US" b="1" dirty="0"/>
          </a:p>
        </p:txBody>
      </p:sp>
      <p:sp>
        <p:nvSpPr>
          <p:cNvPr id="3" name="2 - Υπότιτλος"/>
          <p:cNvSpPr>
            <a:spLocks noGrp="1"/>
          </p:cNvSpPr>
          <p:nvPr>
            <p:ph type="subTitle" idx="1"/>
          </p:nvPr>
        </p:nvSpPr>
        <p:spPr/>
        <p:txBody>
          <a:bodyPr/>
          <a:lstStyle/>
          <a:p>
            <a:r>
              <a:rPr lang="el-GR" b="1" dirty="0">
                <a:solidFill>
                  <a:schemeClr val="tx1"/>
                </a:solidFill>
              </a:rPr>
              <a:t>ΤΡΑΥΜΑΤΑ - ΕΓΚΑΥΜΑΤΑ</a:t>
            </a:r>
            <a:endParaRPr lang="en-US" b="1" dirty="0">
              <a:solidFill>
                <a:schemeClr val="tx1"/>
              </a:solidFill>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55640" y="1340768"/>
            <a:ext cx="6480720" cy="3046988"/>
          </a:xfrm>
          <a:prstGeom prst="rect">
            <a:avLst/>
          </a:prstGeom>
          <a:noFill/>
        </p:spPr>
        <p:txBody>
          <a:bodyPr wrap="square" rtlCol="0">
            <a:spAutoFit/>
          </a:bodyPr>
          <a:lstStyle/>
          <a:p>
            <a:pPr algn="just"/>
            <a:r>
              <a:rPr lang="el-GR" sz="2400" b="1" u="sng" dirty="0">
                <a:solidFill>
                  <a:schemeClr val="tx2">
                    <a:lumMod val="75000"/>
                  </a:schemeClr>
                </a:solidFill>
                <a:latin typeface="Times New Roman" pitchFamily="18" charset="0"/>
                <a:cs typeface="Times New Roman" pitchFamily="18" charset="0"/>
              </a:rPr>
              <a:t>ΤΡΑΥΜΑ:</a:t>
            </a:r>
            <a:r>
              <a:rPr lang="el-GR" sz="2400" b="1" dirty="0">
                <a:solidFill>
                  <a:schemeClr val="tx2">
                    <a:lumMod val="75000"/>
                  </a:schemeClr>
                </a:solidFill>
                <a:latin typeface="Times New Roman" pitchFamily="18" charset="0"/>
                <a:cs typeface="Times New Roman" pitchFamily="18" charset="0"/>
              </a:rPr>
              <a:t> </a:t>
            </a:r>
            <a:r>
              <a:rPr lang="el-GR" sz="2400" dirty="0">
                <a:latin typeface="Times New Roman" pitchFamily="18" charset="0"/>
                <a:cs typeface="Times New Roman" pitchFamily="18" charset="0"/>
              </a:rPr>
              <a:t>η λύση της συνέχειας της επιφάνειας του δέρματος, μπορεί να συνοδεύεται από διαταραχή στην φυσιολογική ανατομία και λειτουργία του επιθηλίου ή και των υποκείμενων φυσιολογικών ιστών.</a:t>
            </a:r>
          </a:p>
          <a:p>
            <a:pPr algn="just"/>
            <a:endParaRPr lang="el-GR" dirty="0">
              <a:latin typeface="Times New Roman" pitchFamily="18" charset="0"/>
              <a:cs typeface="Times New Roman" pitchFamily="18" charset="0"/>
            </a:endParaRPr>
          </a:p>
          <a:p>
            <a:pPr algn="just"/>
            <a:endParaRPr lang="el-GR" dirty="0">
              <a:latin typeface="Times New Roman" pitchFamily="18" charset="0"/>
              <a:cs typeface="Times New Roman" pitchFamily="18" charset="0"/>
            </a:endParaRPr>
          </a:p>
          <a:p>
            <a:pPr algn="just"/>
            <a:endParaRPr lang="el-GR" dirty="0">
              <a:latin typeface="Times New Roman" pitchFamily="18" charset="0"/>
              <a:cs typeface="Times New Roman" pitchFamily="18" charset="0"/>
            </a:endParaRPr>
          </a:p>
          <a:p>
            <a:pPr algn="just"/>
            <a:endParaRPr lang="el-GR" dirty="0">
              <a:latin typeface="Times New Roman" pitchFamily="18" charset="0"/>
              <a:cs typeface="Times New Roman" pitchFamily="18" charset="0"/>
            </a:endParaRPr>
          </a:p>
        </p:txBody>
      </p:sp>
      <p:sp>
        <p:nvSpPr>
          <p:cNvPr id="3" name="2 - TextBox"/>
          <p:cNvSpPr txBox="1"/>
          <p:nvPr/>
        </p:nvSpPr>
        <p:spPr>
          <a:xfrm>
            <a:off x="2801634" y="3501008"/>
            <a:ext cx="6588732" cy="1938992"/>
          </a:xfrm>
          <a:prstGeom prst="rect">
            <a:avLst/>
          </a:prstGeom>
          <a:noFill/>
        </p:spPr>
        <p:txBody>
          <a:bodyPr wrap="square" rtlCol="0">
            <a:spAutoFit/>
          </a:bodyPr>
          <a:lstStyle/>
          <a:p>
            <a:pPr algn="just"/>
            <a:r>
              <a:rPr lang="el-GR" dirty="0">
                <a:latin typeface="Times New Roman" pitchFamily="18" charset="0"/>
                <a:cs typeface="Times New Roman" pitchFamily="18" charset="0"/>
              </a:rPr>
              <a:t> </a:t>
            </a:r>
            <a:r>
              <a:rPr lang="el-GR" sz="2400" b="1" u="sng" dirty="0">
                <a:solidFill>
                  <a:schemeClr val="tx2">
                    <a:lumMod val="75000"/>
                  </a:schemeClr>
                </a:solidFill>
                <a:latin typeface="Times New Roman" pitchFamily="18" charset="0"/>
                <a:cs typeface="Times New Roman" pitchFamily="18" charset="0"/>
              </a:rPr>
              <a:t>ΕΠΟΥΛΩΣΗ ΤΡΑΥΜΑΤΟΣ</a:t>
            </a:r>
            <a:r>
              <a:rPr lang="el-GR" sz="2400" b="1" dirty="0">
                <a:solidFill>
                  <a:schemeClr val="tx2">
                    <a:lumMod val="75000"/>
                  </a:schemeClr>
                </a:solidFill>
                <a:latin typeface="Times New Roman" pitchFamily="18" charset="0"/>
                <a:cs typeface="Times New Roman" pitchFamily="18" charset="0"/>
              </a:rPr>
              <a:t> </a:t>
            </a:r>
            <a:r>
              <a:rPr lang="el-GR" sz="2400" dirty="0">
                <a:latin typeface="Times New Roman" pitchFamily="18" charset="0"/>
                <a:cs typeface="Times New Roman" pitchFamily="18" charset="0"/>
              </a:rPr>
              <a:t>κατά την </a:t>
            </a:r>
            <a:r>
              <a:rPr lang="el-GR" sz="2400" b="1" i="1" dirty="0">
                <a:latin typeface="Times New Roman" pitchFamily="18" charset="0"/>
                <a:cs typeface="Times New Roman" pitchFamily="18" charset="0"/>
              </a:rPr>
              <a:t>Wound Healing Society (WHS): </a:t>
            </a:r>
            <a:r>
              <a:rPr lang="el-GR" sz="2400" dirty="0">
                <a:latin typeface="Times New Roman" pitchFamily="18" charset="0"/>
                <a:cs typeface="Times New Roman" pitchFamily="18" charset="0"/>
              </a:rPr>
              <a:t>είναι μια πολύπλοκη δυναμική διεργασία που έχει ως αποτέλεσμα την αποκατάσταση της ανατομικής συνέχειας και λειτουργίας.</a:t>
            </a:r>
          </a:p>
        </p:txBody>
      </p:sp>
      <p:sp>
        <p:nvSpPr>
          <p:cNvPr id="1025" name="Rectangle 1"/>
          <p:cNvSpPr>
            <a:spLocks noChangeArrowheads="1"/>
          </p:cNvSpPr>
          <p:nvPr/>
        </p:nvSpPr>
        <p:spPr bwMode="auto">
          <a:xfrm>
            <a:off x="2963652" y="2985921"/>
            <a:ext cx="642671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endParaRPr lang="el-GR" dirty="0">
              <a:solidFill>
                <a:srgbClr val="000000"/>
              </a:solidFill>
              <a:latin typeface="Times New Roman" pitchFamily="18" charset="0"/>
              <a:cs typeface="Times New Roman" pitchFamily="18" charset="0"/>
            </a:endParaRPr>
          </a:p>
          <a:p>
            <a:pPr algn="just" fontAlgn="base">
              <a:spcBef>
                <a:spcPct val="0"/>
              </a:spcBef>
              <a:spcAft>
                <a:spcPct val="0"/>
              </a:spcAft>
            </a:pPr>
            <a:endParaRPr lang="el-GR" dirty="0">
              <a:solidFill>
                <a:srgbClr val="000000"/>
              </a:solidFill>
              <a:latin typeface="Times New Roman" pitchFamily="18" charset="0"/>
              <a:cs typeface="Times New Roman" pitchFamily="18" charset="0"/>
            </a:endParaRPr>
          </a:p>
          <a:p>
            <a:pPr algn="just" fontAlgn="base">
              <a:spcBef>
                <a:spcPct val="0"/>
              </a:spcBef>
              <a:spcAft>
                <a:spcPct val="0"/>
              </a:spcAft>
            </a:pPr>
            <a:endParaRPr lang="el-GR" dirty="0">
              <a:solidFill>
                <a:srgbClr val="000000"/>
              </a:solidFill>
              <a:latin typeface="Times New Roman" pitchFamily="18" charset="0"/>
              <a:cs typeface="Times New Roman" pitchFamily="18" charset="0"/>
            </a:endParaRPr>
          </a:p>
          <a:p>
            <a:pPr algn="just" fontAlgn="base">
              <a:spcBef>
                <a:spcPct val="0"/>
              </a:spcBef>
              <a:spcAft>
                <a:spcPct val="0"/>
              </a:spcAft>
            </a:pPr>
            <a:endParaRPr lang="el-GR" dirty="0">
              <a:latin typeface="Arial" pitchFamily="34" charset="0"/>
              <a:cs typeface="Arial" pitchFamily="34" charset="0"/>
            </a:endParaRPr>
          </a:p>
        </p:txBody>
      </p:sp>
    </p:spTree>
    <p:extLst>
      <p:ext uri="{BB962C8B-B14F-4D97-AF65-F5344CB8AC3E}">
        <p14:creationId xmlns:p14="http://schemas.microsoft.com/office/powerpoint/2010/main" val="150210464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55640" y="3"/>
            <a:ext cx="6102678" cy="830997"/>
          </a:xfrm>
          <a:prstGeom prst="rect">
            <a:avLst/>
          </a:prstGeom>
          <a:noFill/>
        </p:spPr>
        <p:txBody>
          <a:bodyPr wrap="square" rtlCol="0">
            <a:spAutoFit/>
          </a:bodyPr>
          <a:lstStyle/>
          <a:p>
            <a:r>
              <a:rPr lang="el-GR" sz="2400" b="1" u="sng" dirty="0">
                <a:latin typeface="Times New Roman" pitchFamily="18" charset="0"/>
                <a:cs typeface="Times New Roman" pitchFamily="18" charset="0"/>
              </a:rPr>
              <a:t>Ο ΜΗΧΑΝΙΣΜΟΣ ΤΗΣ ΕΠΟΥΛΩΣΗΣ: </a:t>
            </a:r>
          </a:p>
          <a:p>
            <a:endParaRPr lang="el-GR" sz="2400" b="1" u="sng" dirty="0">
              <a:latin typeface="Times New Roman" pitchFamily="18" charset="0"/>
              <a:cs typeface="Times New Roman" pitchFamily="18" charset="0"/>
            </a:endParaRPr>
          </a:p>
        </p:txBody>
      </p:sp>
      <p:graphicFrame>
        <p:nvGraphicFramePr>
          <p:cNvPr id="3" name="2 - Διάγραμμα"/>
          <p:cNvGraphicFramePr/>
          <p:nvPr/>
        </p:nvGraphicFramePr>
        <p:xfrm>
          <a:off x="3071664" y="692696"/>
          <a:ext cx="5778642"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5 - Ευθύγραμμο βέλος σύνδεσης"/>
          <p:cNvCxnSpPr/>
          <p:nvPr/>
        </p:nvCxnSpPr>
        <p:spPr>
          <a:xfrm>
            <a:off x="6258018" y="2852936"/>
            <a:ext cx="1620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88201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2667000" y="0"/>
            <a:ext cx="6858000" cy="6858000"/>
          </a:xfrm>
          <a:prstGeom prst="rect">
            <a:avLst/>
          </a:prstGeom>
          <a:noFill/>
          <a:ln w="9525">
            <a:noFill/>
            <a:miter lim="800000"/>
            <a:headEnd/>
            <a:tailEnd/>
          </a:ln>
        </p:spPr>
      </p:pic>
    </p:spTree>
    <p:extLst>
      <p:ext uri="{BB962C8B-B14F-4D97-AF65-F5344CB8AC3E}">
        <p14:creationId xmlns:p14="http://schemas.microsoft.com/office/powerpoint/2010/main" val="254403309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1"/>
          </p:nvPr>
        </p:nvSpPr>
        <p:spPr/>
        <p:txBody>
          <a:bodyPr/>
          <a:lstStyle/>
          <a:p>
            <a:fld id="{3DF53439-851E-44AD-84B1-B6BFC3D0C743}" type="slidenum">
              <a:rPr lang="el-GR" smtClean="0"/>
              <a:pPr/>
              <a:t>328</a:t>
            </a:fld>
            <a:endParaRPr lang="el-GR" dirty="0"/>
          </a:p>
        </p:txBody>
      </p:sp>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464" y="1384300"/>
            <a:ext cx="4029075" cy="4089400"/>
          </a:xfrm>
          <a:prstGeom prst="rect">
            <a:avLst/>
          </a:prstGeom>
        </p:spPr>
      </p:pic>
      <p:sp>
        <p:nvSpPr>
          <p:cNvPr id="7" name="TextBox 6"/>
          <p:cNvSpPr txBox="1"/>
          <p:nvPr/>
        </p:nvSpPr>
        <p:spPr>
          <a:xfrm>
            <a:off x="4085567" y="260651"/>
            <a:ext cx="4029075" cy="584775"/>
          </a:xfrm>
          <a:prstGeom prst="rect">
            <a:avLst/>
          </a:prstGeom>
          <a:noFill/>
        </p:spPr>
        <p:txBody>
          <a:bodyPr wrap="square" rtlCol="0">
            <a:spAutoFit/>
          </a:bodyPr>
          <a:lstStyle/>
          <a:p>
            <a:pPr algn="ctr"/>
            <a:r>
              <a:rPr lang="el-GR" sz="32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ΕΠΟΥΛΩΣΗ</a:t>
            </a:r>
          </a:p>
        </p:txBody>
      </p:sp>
    </p:spTree>
    <p:extLst>
      <p:ext uri="{BB962C8B-B14F-4D97-AF65-F5344CB8AC3E}">
        <p14:creationId xmlns:p14="http://schemas.microsoft.com/office/powerpoint/2010/main" val="92917203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8194" name="Picture 2"/>
          <p:cNvPicPr>
            <a:picLocks noChangeAspect="1" noChangeArrowheads="1"/>
          </p:cNvPicPr>
          <p:nvPr/>
        </p:nvPicPr>
        <p:blipFill>
          <a:blip r:embed="rId2" cstate="print"/>
          <a:srcRect/>
          <a:stretch>
            <a:fillRect/>
          </a:stretch>
        </p:blipFill>
        <p:spPr bwMode="auto">
          <a:xfrm>
            <a:off x="1475014" y="3"/>
            <a:ext cx="9192986" cy="6857999"/>
          </a:xfrm>
          <a:prstGeom prst="rect">
            <a:avLst/>
          </a:prstGeom>
          <a:noFill/>
          <a:ln w="9525">
            <a:noFill/>
            <a:miter lim="800000"/>
            <a:headEnd/>
            <a:tailEnd/>
          </a:ln>
        </p:spPr>
      </p:pic>
    </p:spTree>
    <p:extLst>
      <p:ext uri="{BB962C8B-B14F-4D97-AF65-F5344CB8AC3E}">
        <p14:creationId xmlns:p14="http://schemas.microsoft.com/office/powerpoint/2010/main" val="2421629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981200" y="0"/>
            <a:ext cx="8229600" cy="6858000"/>
          </a:xfrm>
        </p:spPr>
        <p:txBody>
          <a:bodyPr>
            <a:normAutofit/>
          </a:bodyPr>
          <a:lstStyle/>
          <a:p>
            <a:pPr>
              <a:buNone/>
            </a:pPr>
            <a:r>
              <a:rPr lang="el-GR" dirty="0"/>
              <a:t>Ωρολόγιο του Δέρματος :</a:t>
            </a:r>
          </a:p>
          <a:p>
            <a:pPr>
              <a:buNone/>
            </a:pPr>
            <a:r>
              <a:rPr lang="el-GR" dirty="0"/>
              <a:t>-Φραγμός</a:t>
            </a:r>
          </a:p>
          <a:p>
            <a:pPr>
              <a:buNone/>
            </a:pPr>
            <a:r>
              <a:rPr lang="el-GR" dirty="0"/>
              <a:t>-Μηχανική Προστασία</a:t>
            </a:r>
          </a:p>
          <a:p>
            <a:pPr>
              <a:buNone/>
            </a:pPr>
            <a:r>
              <a:rPr lang="el-GR" dirty="0"/>
              <a:t>-Αφή</a:t>
            </a:r>
          </a:p>
          <a:p>
            <a:pPr>
              <a:buNone/>
            </a:pPr>
            <a:r>
              <a:rPr lang="el-GR" dirty="0"/>
              <a:t>-</a:t>
            </a:r>
            <a:r>
              <a:rPr lang="el-GR" dirty="0" err="1"/>
              <a:t>Θερμορρύθμιση</a:t>
            </a:r>
            <a:endParaRPr lang="el-GR" dirty="0"/>
          </a:p>
          <a:p>
            <a:pPr>
              <a:buNone/>
            </a:pPr>
            <a:r>
              <a:rPr lang="el-GR" dirty="0"/>
              <a:t>-Απέκκριση</a:t>
            </a:r>
          </a:p>
          <a:p>
            <a:pPr>
              <a:buNone/>
            </a:pPr>
            <a:r>
              <a:rPr lang="el-GR" dirty="0"/>
              <a:t>-Μεταβολισμός</a:t>
            </a:r>
          </a:p>
          <a:p>
            <a:pPr>
              <a:buNone/>
            </a:pPr>
            <a:r>
              <a:rPr lang="el-GR" dirty="0"/>
              <a:t>-Επικοινωνία (κοινωνικός ρόλος)</a:t>
            </a:r>
          </a:p>
          <a:p>
            <a:pPr>
              <a:buNone/>
              <a:defRPr/>
            </a:pPr>
            <a:r>
              <a:rPr lang="el-GR" dirty="0"/>
              <a:t>-Αλεξήλιο</a:t>
            </a:r>
          </a:p>
          <a:p>
            <a:pPr>
              <a:buNone/>
              <a:defRPr/>
            </a:pPr>
            <a:r>
              <a:rPr lang="el-GR" dirty="0"/>
              <a:t>-Ανοσολογική Προστασία</a:t>
            </a:r>
          </a:p>
          <a:p>
            <a:pPr>
              <a:buNone/>
              <a:defRPr/>
            </a:pPr>
            <a:r>
              <a:rPr lang="el-GR" dirty="0"/>
              <a:t>-</a:t>
            </a:r>
            <a:r>
              <a:rPr lang="el-GR" dirty="0" err="1"/>
              <a:t>Μικροβίωμα</a:t>
            </a:r>
            <a:endParaRPr lang="el-GR" dirty="0"/>
          </a:p>
          <a:p>
            <a:pPr>
              <a:buNone/>
            </a:pPr>
            <a:endParaRPr lang="el-GR" dirty="0"/>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txBox="1">
            <a:spLocks/>
          </p:cNvSpPr>
          <p:nvPr/>
        </p:nvSpPr>
        <p:spPr>
          <a:xfrm>
            <a:off x="2667000" y="476672"/>
            <a:ext cx="6858000" cy="720080"/>
          </a:xfrm>
          <a:prstGeom prst="rect">
            <a:avLst/>
          </a:prstGeom>
        </p:spPr>
        <p:txBody>
          <a:bodyPr vert="horz" lIns="91440" tIns="45720" rIns="91440" bIns="45720" rtlCol="0" anchor="ctr">
            <a:noAutofit/>
          </a:bodyPr>
          <a:lstStyle/>
          <a:p>
            <a:pPr algn="ctr">
              <a:spcBef>
                <a:spcPct val="0"/>
              </a:spcBef>
              <a:defRPr/>
            </a:pPr>
            <a:endParaRPr lang="el-GR" sz="2800" dirty="0">
              <a:solidFill>
                <a:srgbClr val="FFC000"/>
              </a:solidFill>
              <a:latin typeface="+mj-lt"/>
              <a:ea typeface="+mj-ea"/>
              <a:cs typeface="+mj-cs"/>
            </a:endParaRPr>
          </a:p>
        </p:txBody>
      </p:sp>
      <p:sp>
        <p:nvSpPr>
          <p:cNvPr id="8" name="2 - Υπότιτλος"/>
          <p:cNvSpPr txBox="1">
            <a:spLocks/>
          </p:cNvSpPr>
          <p:nvPr/>
        </p:nvSpPr>
        <p:spPr>
          <a:xfrm>
            <a:off x="2936268" y="980728"/>
            <a:ext cx="6588732" cy="5400600"/>
          </a:xfrm>
          <a:prstGeom prst="rect">
            <a:avLst/>
          </a:prstGeom>
        </p:spPr>
        <p:txBody>
          <a:bodyPr vert="horz" lIns="91440" tIns="45720" rIns="91440" bIns="45720" rtlCol="0">
            <a:normAutofit/>
          </a:bodyPr>
          <a:lstStyle/>
          <a:p>
            <a:pPr marL="342900" indent="-342900" algn="ctr">
              <a:lnSpc>
                <a:spcPct val="150000"/>
              </a:lnSpc>
              <a:spcBef>
                <a:spcPct val="20000"/>
              </a:spcBef>
            </a:pPr>
            <a:r>
              <a:rPr lang="el-GR" sz="3200" b="1" dirty="0">
                <a:solidFill>
                  <a:schemeClr val="bg1"/>
                </a:solidFill>
              </a:rPr>
              <a:t>Ανατομία Δέρματος</a:t>
            </a:r>
          </a:p>
          <a:p>
            <a:pPr marL="342900" indent="-342900">
              <a:lnSpc>
                <a:spcPct val="150000"/>
              </a:lnSpc>
              <a:spcBef>
                <a:spcPct val="20000"/>
              </a:spcBef>
              <a:buFont typeface="Arial" pitchFamily="34" charset="0"/>
              <a:buChar char="•"/>
            </a:pPr>
            <a:endParaRPr lang="el-GR" sz="3200" b="1" dirty="0">
              <a:solidFill>
                <a:schemeClr val="bg1"/>
              </a:solidFill>
            </a:endParaRPr>
          </a:p>
          <a:p>
            <a:pPr marL="342900" indent="-342900">
              <a:spcBef>
                <a:spcPct val="20000"/>
              </a:spcBef>
            </a:pPr>
            <a:endParaRPr lang="el-GR" sz="3200" b="1" dirty="0">
              <a:solidFill>
                <a:schemeClr val="bg1"/>
              </a:solidFill>
            </a:endParaRPr>
          </a:p>
          <a:p>
            <a:pPr marL="342900" indent="-342900" algn="ctr">
              <a:spcBef>
                <a:spcPct val="20000"/>
              </a:spcBef>
            </a:pPr>
            <a:endParaRPr lang="el-GR" sz="3200" b="1" dirty="0">
              <a:solidFill>
                <a:schemeClr val="bg1"/>
              </a:solidFill>
            </a:endParaRPr>
          </a:p>
          <a:p>
            <a:pPr marL="342900" indent="-342900" algn="ctr">
              <a:spcBef>
                <a:spcPct val="20000"/>
              </a:spcBef>
            </a:pPr>
            <a:endParaRPr lang="el-GR" sz="3200" b="1" dirty="0">
              <a:solidFill>
                <a:schemeClr val="bg1"/>
              </a:solidFill>
            </a:endParaRPr>
          </a:p>
          <a:p>
            <a:pPr marL="342900" indent="-342900">
              <a:spcBef>
                <a:spcPct val="20000"/>
              </a:spcBef>
            </a:pPr>
            <a:endParaRPr lang="en-US" sz="3200" b="1" dirty="0">
              <a:solidFill>
                <a:schemeClr val="bg1"/>
              </a:solidFill>
            </a:endParaRPr>
          </a:p>
          <a:p>
            <a:pPr marL="342900" indent="-342900" algn="just">
              <a:spcBef>
                <a:spcPct val="20000"/>
              </a:spcBef>
            </a:pPr>
            <a:endParaRPr lang="el-GR" sz="3200" b="1" dirty="0">
              <a:solidFill>
                <a:schemeClr val="bg1"/>
              </a:solidFill>
            </a:endParaRPr>
          </a:p>
          <a:p>
            <a:pPr marL="342900" indent="-342900" algn="just">
              <a:spcBef>
                <a:spcPct val="20000"/>
              </a:spcBef>
            </a:pPr>
            <a:endParaRPr lang="el-GR" sz="3200" b="1" dirty="0">
              <a:solidFill>
                <a:schemeClr val="bg1"/>
              </a:solidFill>
            </a:endParaRPr>
          </a:p>
          <a:p>
            <a:pPr marL="342900" indent="-342900" algn="just">
              <a:spcBef>
                <a:spcPct val="20000"/>
              </a:spcBef>
            </a:pPr>
            <a:endParaRPr lang="el-GR" sz="3200" b="1" dirty="0">
              <a:solidFill>
                <a:schemeClr val="bg1"/>
              </a:solidFill>
            </a:endParaRPr>
          </a:p>
          <a:p>
            <a:pPr marL="342900" indent="-342900" algn="just">
              <a:spcBef>
                <a:spcPct val="20000"/>
              </a:spcBef>
            </a:pPr>
            <a:endParaRPr lang="el-GR" sz="3200" b="1" dirty="0">
              <a:solidFill>
                <a:schemeClr val="bg1"/>
              </a:solidFill>
            </a:endParaRPr>
          </a:p>
        </p:txBody>
      </p:sp>
      <p:sp>
        <p:nvSpPr>
          <p:cNvPr id="9" name="2 - Υπότιτλος"/>
          <p:cNvSpPr txBox="1">
            <a:spLocks/>
          </p:cNvSpPr>
          <p:nvPr/>
        </p:nvSpPr>
        <p:spPr>
          <a:xfrm>
            <a:off x="4529826" y="3789040"/>
            <a:ext cx="5103186" cy="2664296"/>
          </a:xfrm>
          <a:prstGeom prst="rect">
            <a:avLst/>
          </a:prstGeom>
        </p:spPr>
        <p:txBody>
          <a:bodyPr vert="horz" lIns="91440" tIns="45720" rIns="91440" bIns="45720" rtlCol="0">
            <a:normAutofit/>
          </a:bodyPr>
          <a:lstStyle/>
          <a:p>
            <a:pPr marL="342900" indent="-342900" algn="just">
              <a:spcBef>
                <a:spcPct val="20000"/>
              </a:spcBef>
            </a:pPr>
            <a:endParaRPr lang="en-US" sz="2000" b="1" dirty="0">
              <a:solidFill>
                <a:schemeClr val="bg1"/>
              </a:solidFill>
            </a:endParaRPr>
          </a:p>
        </p:txBody>
      </p:sp>
      <p:pic>
        <p:nvPicPr>
          <p:cNvPr id="10" name="Picture 6" descr=" ">
            <a:hlinkClick r:id="rId3"/>
          </p:cNvPr>
          <p:cNvPicPr>
            <a:picLocks noGrp="1" noChangeAspect="1" noChangeArrowheads="1"/>
          </p:cNvPicPr>
          <p:nvPr>
            <p:ph sz="quarter" idx="4294967295"/>
          </p:nvPr>
        </p:nvPicPr>
        <p:blipFill>
          <a:blip r:embed="rId4" cstate="print"/>
          <a:srcRect/>
          <a:stretch>
            <a:fillRect/>
          </a:stretch>
        </p:blipFill>
        <p:spPr>
          <a:xfrm>
            <a:off x="3341694" y="1196752"/>
            <a:ext cx="5826734" cy="5403254"/>
          </a:xfrm>
          <a:prstGeom prst="rect">
            <a:avLst/>
          </a:prstGeom>
          <a:ln/>
        </p:spPr>
      </p:pic>
    </p:spTree>
    <p:extLst>
      <p:ext uri="{BB962C8B-B14F-4D97-AF65-F5344CB8AC3E}">
        <p14:creationId xmlns:p14="http://schemas.microsoft.com/office/powerpoint/2010/main" val="1143282651"/>
      </p:ext>
    </p:extLst>
  </p:cSld>
  <p:clrMapOvr>
    <a:masterClrMapping/>
  </p:clrMapOvr>
  <p:transition>
    <p:wipe dir="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146" name="Picture 2"/>
          <p:cNvPicPr>
            <a:picLocks noChangeAspect="1" noChangeArrowheads="1"/>
          </p:cNvPicPr>
          <p:nvPr/>
        </p:nvPicPr>
        <p:blipFill>
          <a:blip r:embed="rId2" cstate="print"/>
          <a:srcRect/>
          <a:stretch>
            <a:fillRect/>
          </a:stretch>
        </p:blipFill>
        <p:spPr bwMode="auto">
          <a:xfrm>
            <a:off x="1572986" y="0"/>
            <a:ext cx="9095015" cy="6858000"/>
          </a:xfrm>
          <a:prstGeom prst="rect">
            <a:avLst/>
          </a:prstGeom>
          <a:noFill/>
          <a:ln w="9525">
            <a:noFill/>
            <a:miter lim="800000"/>
            <a:headEnd/>
            <a:tailEnd/>
          </a:ln>
        </p:spPr>
      </p:pic>
    </p:spTree>
    <p:extLst>
      <p:ext uri="{BB962C8B-B14F-4D97-AF65-F5344CB8AC3E}">
        <p14:creationId xmlns:p14="http://schemas.microsoft.com/office/powerpoint/2010/main" val="131918270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071664" y="260648"/>
          <a:ext cx="626469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908054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667000" y="0"/>
            <a:ext cx="6858000" cy="6858000"/>
          </a:xfrm>
        </p:spPr>
        <p:txBody>
          <a:bodyPr>
            <a:normAutofit/>
          </a:bodyPr>
          <a:lstStyle/>
          <a:p>
            <a:pPr algn="ctr">
              <a:buNone/>
            </a:pPr>
            <a:r>
              <a:rPr lang="el-GR" sz="2400" b="1" dirty="0"/>
              <a:t>ΠΟΛΥΠΑΡΑΓΟΝΤΙΚΟ ΦΑΙΝΟΜΕΝΟ</a:t>
            </a:r>
          </a:p>
          <a:p>
            <a:pPr algn="ctr">
              <a:buNone/>
            </a:pPr>
            <a:r>
              <a:rPr lang="el-GR" sz="2400" b="1" dirty="0"/>
              <a:t>Είναι  όμως όλοι οι παράγοντες ίσοι;  Υπάρχουν κάποιοι πιο σημαντικοί;</a:t>
            </a:r>
          </a:p>
          <a:p>
            <a:pPr algn="ctr">
              <a:buNone/>
            </a:pPr>
            <a:endParaRPr lang="el-GR" sz="2400" b="1" dirty="0"/>
          </a:p>
          <a:p>
            <a:pPr algn="ctr">
              <a:buNone/>
            </a:pPr>
            <a:r>
              <a:rPr lang="el-GR" sz="2400" b="1" dirty="0"/>
              <a:t>ΕΙΔΗ ΠΛΗΓΩΝ</a:t>
            </a:r>
          </a:p>
          <a:p>
            <a:pPr>
              <a:buNone/>
            </a:pPr>
            <a:r>
              <a:rPr lang="el-GR" sz="2400" b="1" dirty="0"/>
              <a:t>Διαβητικές, Από Πίεση</a:t>
            </a:r>
            <a:r>
              <a:rPr lang="el-GR" sz="2400" b="1"/>
              <a:t>, Φλεβικές</a:t>
            </a:r>
            <a:endParaRPr lang="el-GR" sz="2400" b="1" dirty="0"/>
          </a:p>
          <a:p>
            <a:pPr algn="ctr">
              <a:buNone/>
            </a:pPr>
            <a:endParaRPr lang="el-GR" sz="2400" b="1" dirty="0"/>
          </a:p>
        </p:txBody>
      </p:sp>
    </p:spTree>
    <p:extLst>
      <p:ext uri="{BB962C8B-B14F-4D97-AF65-F5344CB8AC3E}">
        <p14:creationId xmlns:p14="http://schemas.microsoft.com/office/powerpoint/2010/main" val="318543793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667000" y="0"/>
            <a:ext cx="6858000" cy="6858000"/>
          </a:xfrm>
        </p:spPr>
        <p:txBody>
          <a:bodyPr>
            <a:normAutofit/>
          </a:bodyPr>
          <a:lstStyle/>
          <a:p>
            <a:pPr algn="ctr">
              <a:buNone/>
            </a:pPr>
            <a:r>
              <a:rPr lang="el-GR" sz="2400" b="1" dirty="0"/>
              <a:t>ΑΝΟΣΟΠΟΙΗΤΙΚΟ</a:t>
            </a:r>
          </a:p>
          <a:p>
            <a:pPr>
              <a:buNone/>
            </a:pPr>
            <a:r>
              <a:rPr lang="el-GR" sz="2000" b="1" dirty="0"/>
              <a:t>Τα κύτταρα του ανοσοποιητικού όπως </a:t>
            </a:r>
            <a:r>
              <a:rPr lang="el-GR" sz="2000" b="1" dirty="0" err="1"/>
              <a:t>ηοσινόφιλα</a:t>
            </a:r>
            <a:r>
              <a:rPr lang="el-GR" sz="2000" b="1" dirty="0"/>
              <a:t>, ουδετερόφιλα, </a:t>
            </a:r>
            <a:r>
              <a:rPr lang="el-GR" sz="2000" b="1" dirty="0" err="1"/>
              <a:t>μακροφάγα</a:t>
            </a:r>
            <a:r>
              <a:rPr lang="el-GR" sz="2000" b="1" dirty="0"/>
              <a:t>, μονοκύτταρα, </a:t>
            </a:r>
            <a:r>
              <a:rPr lang="el-GR" sz="2000" b="1" dirty="0" err="1"/>
              <a:t>δενδριτικά</a:t>
            </a:r>
            <a:r>
              <a:rPr lang="el-GR" sz="2000" b="1" dirty="0"/>
              <a:t> κύτταρα φέρουν ειδικούς υποδοχείς με τους οποίους αναγνωρίζουν παθογόνους μικροοργανισμούς.</a:t>
            </a:r>
          </a:p>
          <a:p>
            <a:pPr>
              <a:buNone/>
            </a:pPr>
            <a:r>
              <a:rPr lang="el-GR" sz="2000" b="1" dirty="0"/>
              <a:t>Επίσης αυξητικοί παράγοντες όπως οι </a:t>
            </a:r>
            <a:r>
              <a:rPr lang="en-US" sz="2000" b="1" dirty="0"/>
              <a:t>TNF </a:t>
            </a:r>
            <a:r>
              <a:rPr lang="el-GR" sz="2000" b="1" dirty="0"/>
              <a:t>και Τ</a:t>
            </a:r>
            <a:r>
              <a:rPr lang="en-US" sz="2000" b="1" dirty="0"/>
              <a:t>GF-</a:t>
            </a:r>
            <a:r>
              <a:rPr lang="el-GR" sz="2000" b="1" dirty="0"/>
              <a:t> β, </a:t>
            </a:r>
            <a:r>
              <a:rPr lang="el-GR" sz="2000" b="1" dirty="0" err="1"/>
              <a:t>κυτταροκίνες</a:t>
            </a:r>
            <a:r>
              <a:rPr lang="el-GR" sz="2000" b="1" dirty="0"/>
              <a:t> όπως οι </a:t>
            </a:r>
            <a:r>
              <a:rPr lang="en-US" sz="2000" b="1" dirty="0"/>
              <a:t>IL-1, </a:t>
            </a:r>
            <a:r>
              <a:rPr lang="el-GR" sz="2000" b="1" dirty="0"/>
              <a:t> </a:t>
            </a:r>
            <a:r>
              <a:rPr lang="en-US" sz="2000" b="1" dirty="0"/>
              <a:t>IL18 </a:t>
            </a:r>
            <a:r>
              <a:rPr lang="el-GR" sz="2000" b="1" dirty="0"/>
              <a:t>και</a:t>
            </a:r>
            <a:r>
              <a:rPr lang="en-US" sz="2000" b="1" dirty="0"/>
              <a:t> IL33</a:t>
            </a:r>
            <a:r>
              <a:rPr lang="el-GR" sz="2000" b="1" dirty="0"/>
              <a:t> διεγείρουν την έλευση στην πληγή κυττάρων του </a:t>
            </a:r>
            <a:r>
              <a:rPr lang="el-GR" sz="2000" b="1" dirty="0" err="1"/>
              <a:t>ανοσοποητικού</a:t>
            </a:r>
            <a:r>
              <a:rPr lang="el-GR" sz="2000" b="1" dirty="0"/>
              <a:t>.</a:t>
            </a:r>
          </a:p>
          <a:p>
            <a:pPr>
              <a:buNone/>
            </a:pPr>
            <a:r>
              <a:rPr lang="el-GR" sz="2000" b="1" dirty="0"/>
              <a:t>Παράγοντες όπως </a:t>
            </a:r>
            <a:r>
              <a:rPr lang="en-US" sz="2000" b="1" dirty="0"/>
              <a:t>TNF, IFN-</a:t>
            </a:r>
            <a:r>
              <a:rPr lang="el-GR" sz="2000" b="1" dirty="0"/>
              <a:t>γ, Ι</a:t>
            </a:r>
            <a:r>
              <a:rPr lang="en-US" sz="2000" b="1" dirty="0"/>
              <a:t>L12/23 </a:t>
            </a:r>
            <a:r>
              <a:rPr lang="el-GR" sz="2000" b="1" dirty="0"/>
              <a:t>οι οποίοι ανήκουν στο </a:t>
            </a:r>
            <a:r>
              <a:rPr lang="en-US" sz="2000" b="1" dirty="0"/>
              <a:t>Th1 </a:t>
            </a:r>
            <a:r>
              <a:rPr lang="el-GR" sz="2000" b="1" dirty="0"/>
              <a:t>μονοπάτι του ανοσοποιητικού μοιάζει να έχουν μάλλον αρνητικό ρόλο στην επούλωση ενώ η </a:t>
            </a:r>
          </a:p>
          <a:p>
            <a:pPr>
              <a:buNone/>
            </a:pPr>
            <a:r>
              <a:rPr lang="en-US" sz="2000" b="1" dirty="0"/>
              <a:t>IL6 </a:t>
            </a:r>
            <a:r>
              <a:rPr lang="el-GR" sz="2000" b="1" dirty="0"/>
              <a:t>και </a:t>
            </a:r>
            <a:r>
              <a:rPr lang="en-US" sz="2000" b="1" dirty="0"/>
              <a:t>IL4 o</a:t>
            </a:r>
            <a:r>
              <a:rPr lang="el-GR" sz="2000" b="1" dirty="0"/>
              <a:t>ι οποίες ανήκουν στο Τ</a:t>
            </a:r>
            <a:r>
              <a:rPr lang="en-US" sz="2000" b="1" dirty="0"/>
              <a:t>h2 </a:t>
            </a:r>
            <a:r>
              <a:rPr lang="el-GR" sz="2000" b="1" dirty="0"/>
              <a:t>μονοπάτι να έχει να βοηθά σε αυτήν.</a:t>
            </a:r>
          </a:p>
          <a:p>
            <a:pPr>
              <a:buNone/>
            </a:pPr>
            <a:r>
              <a:rPr lang="el-GR" sz="2000" b="1" dirty="0"/>
              <a:t>Πεσμένο ανοσοποιητικό συνδέεται με κακή επούλωση (</a:t>
            </a:r>
            <a:r>
              <a:rPr lang="en-US" sz="2000" b="1" dirty="0"/>
              <a:t>HIV)</a:t>
            </a:r>
            <a:endParaRPr lang="el-GR" sz="2000" b="1" dirty="0"/>
          </a:p>
          <a:p>
            <a:pPr>
              <a:buNone/>
            </a:pPr>
            <a:r>
              <a:rPr lang="el-GR" sz="2000" b="1" dirty="0" err="1"/>
              <a:t>Διηγερμένο</a:t>
            </a:r>
            <a:r>
              <a:rPr lang="el-GR" sz="2000" b="1" dirty="0"/>
              <a:t> φαίνεται να  βοηθάει (ψωρίαση)</a:t>
            </a:r>
          </a:p>
          <a:p>
            <a:pPr>
              <a:buNone/>
            </a:pPr>
            <a:r>
              <a:rPr lang="el-GR" sz="2000" b="1" dirty="0"/>
              <a:t>Ερωτηματικά σχετικά με την επιτάχυνση της λήξεως της φλεγμονώδους φάσεως </a:t>
            </a:r>
          </a:p>
          <a:p>
            <a:pPr algn="ctr">
              <a:buNone/>
            </a:pPr>
            <a:endParaRPr lang="el-GR" sz="2400" b="1" dirty="0"/>
          </a:p>
        </p:txBody>
      </p:sp>
    </p:spTree>
    <p:extLst>
      <p:ext uri="{BB962C8B-B14F-4D97-AF65-F5344CB8AC3E}">
        <p14:creationId xmlns:p14="http://schemas.microsoft.com/office/powerpoint/2010/main" val="3171732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lgn="ctr">
              <a:buNone/>
            </a:pPr>
            <a:r>
              <a:rPr lang="el-GR" sz="2400" b="1" dirty="0"/>
              <a:t>ΜΙΚΡΟΒΙΑ</a:t>
            </a:r>
          </a:p>
          <a:p>
            <a:pPr>
              <a:buNone/>
            </a:pPr>
            <a:r>
              <a:rPr lang="el-GR" sz="2000" b="1" dirty="0"/>
              <a:t>Παίζουν μόνο αρνητικό ρόλο </a:t>
            </a:r>
            <a:r>
              <a:rPr lang="el-GR" sz="2000" b="1" dirty="0" err="1"/>
              <a:t>καθυστερόντας</a:t>
            </a:r>
            <a:r>
              <a:rPr lang="el-GR" sz="2000" b="1" dirty="0"/>
              <a:t> έως αναστέλλοντας πλήρως την επούλωση.</a:t>
            </a:r>
          </a:p>
          <a:p>
            <a:pPr>
              <a:buNone/>
            </a:pPr>
            <a:r>
              <a:rPr lang="el-GR" sz="2000" b="1" dirty="0"/>
              <a:t>Πιθανή διαφυγή διαγνώσεως μικροβίων – φαινόμενα αντιστάσεως, δημιουργίας βιοϋμενίου</a:t>
            </a:r>
          </a:p>
          <a:p>
            <a:pPr>
              <a:buNone/>
            </a:pPr>
            <a:r>
              <a:rPr lang="el-GR" sz="2000" b="1" dirty="0"/>
              <a:t>Σημασία της τοπικής αντιβιώσεως σε σχέση με την χορηγούμενη συστηματικά. </a:t>
            </a:r>
          </a:p>
          <a:p>
            <a:pPr>
              <a:buNone/>
            </a:pPr>
            <a:r>
              <a:rPr lang="el-GR" sz="2000" b="1" dirty="0" err="1"/>
              <a:t>Αντιμικροβιακά</a:t>
            </a:r>
            <a:r>
              <a:rPr lang="el-GR" sz="2000" b="1" dirty="0"/>
              <a:t> – αντιβιοτικά τα οποία επηρεάζουν την επούλωση (Ιώδιο, Υδροχλωρική </a:t>
            </a:r>
            <a:r>
              <a:rPr lang="el-GR" sz="2000" b="1" dirty="0" err="1"/>
              <a:t>τετρακυκλίνη</a:t>
            </a:r>
            <a:r>
              <a:rPr lang="el-GR" sz="2000" b="1" dirty="0"/>
              <a:t>)</a:t>
            </a:r>
          </a:p>
        </p:txBody>
      </p:sp>
    </p:spTree>
    <p:extLst>
      <p:ext uri="{BB962C8B-B14F-4D97-AF65-F5344CB8AC3E}">
        <p14:creationId xmlns:p14="http://schemas.microsoft.com/office/powerpoint/2010/main" val="133453135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667000" y="0"/>
            <a:ext cx="6858000" cy="6858000"/>
          </a:xfrm>
        </p:spPr>
        <p:txBody>
          <a:bodyPr/>
          <a:lstStyle/>
          <a:p>
            <a:pPr algn="ctr">
              <a:buNone/>
            </a:pPr>
            <a:r>
              <a:rPr lang="el-GR" sz="2400" b="1" dirty="0"/>
              <a:t>ΟΞΕΙΔΩΤΙΚΟ ΣΤΡΕΣ</a:t>
            </a:r>
          </a:p>
          <a:p>
            <a:pPr>
              <a:buNone/>
            </a:pPr>
            <a:r>
              <a:rPr lang="el-GR" sz="2000" b="1" dirty="0"/>
              <a:t>Παρενέργεια είναι το παρατεινόμενο όπως το </a:t>
            </a:r>
            <a:r>
              <a:rPr lang="el-GR" sz="2000" b="1" dirty="0" err="1"/>
              <a:t>γλυκο</a:t>
            </a:r>
            <a:r>
              <a:rPr lang="el-GR" sz="2000" b="1" dirty="0"/>
              <a:t>-οξειδωτικό στρες στο διαβητικό πόδι.</a:t>
            </a:r>
          </a:p>
          <a:p>
            <a:pPr>
              <a:buNone/>
            </a:pPr>
            <a:r>
              <a:rPr lang="el-GR" sz="2000" b="1" dirty="0"/>
              <a:t>Αντιοξειδωτικά φαίνεται να έχουν θετικό ρόλο.</a:t>
            </a:r>
          </a:p>
          <a:p>
            <a:pPr>
              <a:buNone/>
            </a:pPr>
            <a:r>
              <a:rPr lang="el-GR" sz="2000" b="1" dirty="0" err="1"/>
              <a:t>Υποξία</a:t>
            </a:r>
            <a:r>
              <a:rPr lang="el-GR" sz="2000" b="1" dirty="0"/>
              <a:t>  σχετίζεται με την αιματική κυκλοφορία, έχει θετικό και αρνητικό ρόλο.</a:t>
            </a:r>
          </a:p>
          <a:p>
            <a:pPr>
              <a:buNone/>
            </a:pPr>
            <a:r>
              <a:rPr lang="el-GR" sz="2000" b="1" dirty="0"/>
              <a:t>Χρόνιες </a:t>
            </a:r>
            <a:r>
              <a:rPr lang="el-GR" sz="2000" b="1" dirty="0" err="1"/>
              <a:t>καρδιοαναπνευστικές</a:t>
            </a:r>
            <a:r>
              <a:rPr lang="el-GR" sz="2000" b="1" dirty="0"/>
              <a:t> ασθένειες έχουν αρνητικό ρόλο λόγω </a:t>
            </a:r>
            <a:r>
              <a:rPr lang="el-GR" sz="2000" b="1" dirty="0" err="1"/>
              <a:t>υποξίας</a:t>
            </a:r>
            <a:r>
              <a:rPr lang="el-GR" sz="2000" b="1" dirty="0"/>
              <a:t>.</a:t>
            </a:r>
          </a:p>
          <a:p>
            <a:pPr>
              <a:buNone/>
            </a:pPr>
            <a:r>
              <a:rPr lang="el-GR" sz="2000" b="1" dirty="0"/>
              <a:t>Οξυγόνο – </a:t>
            </a:r>
            <a:r>
              <a:rPr lang="el-GR" sz="2000" b="1" dirty="0" err="1"/>
              <a:t>Υπερβαρικό</a:t>
            </a:r>
            <a:r>
              <a:rPr lang="el-GR" sz="2000" b="1" dirty="0"/>
              <a:t> οξυγόνο - Κάπνισμα</a:t>
            </a:r>
          </a:p>
          <a:p>
            <a:pPr>
              <a:buNone/>
            </a:pPr>
            <a:endParaRPr lang="el-GR" dirty="0"/>
          </a:p>
        </p:txBody>
      </p:sp>
    </p:spTree>
    <p:extLst>
      <p:ext uri="{BB962C8B-B14F-4D97-AF65-F5344CB8AC3E}">
        <p14:creationId xmlns:p14="http://schemas.microsoft.com/office/powerpoint/2010/main" val="3454750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lstStyle/>
          <a:p>
            <a:pPr algn="ctr">
              <a:buNone/>
            </a:pPr>
            <a:r>
              <a:rPr lang="el-GR" b="1" dirty="0"/>
              <a:t>ΥΓΡΟ Η ΞΗΡΟ ΠΕΡΙΒΑΛΛΟΝ;</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667000" y="0"/>
            <a:ext cx="6858000" cy="6858000"/>
          </a:xfrm>
        </p:spPr>
        <p:txBody>
          <a:bodyPr>
            <a:normAutofit/>
          </a:bodyPr>
          <a:lstStyle/>
          <a:p>
            <a:pPr algn="ctr">
              <a:buNone/>
            </a:pPr>
            <a:r>
              <a:rPr lang="el-GR" sz="2400" b="1" dirty="0"/>
              <a:t>ΨΥΧΙΚΟ ΣΤΡΕΣ</a:t>
            </a:r>
          </a:p>
          <a:p>
            <a:pPr algn="ctr">
              <a:buNone/>
            </a:pPr>
            <a:endParaRPr lang="el-GR" sz="2400" b="1" dirty="0"/>
          </a:p>
          <a:p>
            <a:pPr algn="ctr">
              <a:buNone/>
            </a:pPr>
            <a:endParaRPr lang="el-GR" sz="2400" b="1" dirty="0"/>
          </a:p>
          <a:p>
            <a:pPr algn="ctr">
              <a:buNone/>
            </a:pPr>
            <a:endParaRPr lang="el-GR" sz="2400" b="1" dirty="0"/>
          </a:p>
          <a:p>
            <a:pPr algn="ctr">
              <a:buNone/>
            </a:pPr>
            <a:r>
              <a:rPr lang="el-GR" b="1" dirty="0"/>
              <a:t>ΗΛΙΚΙΑ</a:t>
            </a:r>
          </a:p>
          <a:p>
            <a:pPr>
              <a:buNone/>
            </a:pPr>
            <a:r>
              <a:rPr lang="el-GR" sz="2400" b="1" dirty="0"/>
              <a:t>Το γήρας πιο σημαντικό και από τον διαβήτη.</a:t>
            </a:r>
          </a:p>
          <a:p>
            <a:pPr>
              <a:buNone/>
            </a:pPr>
            <a:r>
              <a:rPr lang="el-GR" sz="2400" b="1" dirty="0"/>
              <a:t>Διαφορές σημαντικές ακόμη και σε μικρές ηλικίες.</a:t>
            </a:r>
          </a:p>
          <a:p>
            <a:pPr>
              <a:buNone/>
            </a:pPr>
            <a:r>
              <a:rPr lang="el-GR" sz="2400" b="1" dirty="0"/>
              <a:t> </a:t>
            </a:r>
            <a:endParaRPr lang="el-GR" sz="2400" dirty="0"/>
          </a:p>
          <a:p>
            <a:pPr algn="ctr">
              <a:buNone/>
            </a:pPr>
            <a:r>
              <a:rPr lang="el-GR" sz="2400" b="1" dirty="0"/>
              <a:t>ΑΛΛΟΙ ΠΑΡΑΓΟΝΤΕΣ</a:t>
            </a:r>
          </a:p>
          <a:p>
            <a:pPr algn="ctr">
              <a:buNone/>
            </a:pPr>
            <a:r>
              <a:rPr lang="el-GR" sz="2400" b="1" dirty="0"/>
              <a:t>Α.Τοπικοί </a:t>
            </a:r>
            <a:r>
              <a:rPr lang="el-GR" sz="2400" dirty="0"/>
              <a:t>όπως μέγεθος, κατάσταση, μικροπεριβάλλον, ορώδη υγρά, βάθος, τάση ή πίεση, επίδεση, οίδημα και η  αιμάτωση</a:t>
            </a:r>
          </a:p>
          <a:p>
            <a:pPr algn="ctr">
              <a:buNone/>
            </a:pPr>
            <a:r>
              <a:rPr lang="el-GR" sz="2400" b="1" dirty="0"/>
              <a:t>Β. Συστηματικοί</a:t>
            </a:r>
            <a:r>
              <a:rPr lang="el-GR" sz="2400" dirty="0"/>
              <a:t> όπως συνυπάρχον διαβήτης, παχυσαρκία, ισχαιμία ή άλλη νόσος, κακή διατροφή, χορήγηση κορτικοστεροειδών </a:t>
            </a:r>
            <a:endParaRPr lang="en-US" sz="2400" dirty="0"/>
          </a:p>
          <a:p>
            <a:pPr algn="ctr">
              <a:buNone/>
            </a:pPr>
            <a:endParaRPr lang="el-GR" sz="2400" b="1" dirty="0"/>
          </a:p>
        </p:txBody>
      </p:sp>
    </p:spTree>
    <p:extLst>
      <p:ext uri="{BB962C8B-B14F-4D97-AF65-F5344CB8AC3E}">
        <p14:creationId xmlns:p14="http://schemas.microsoft.com/office/powerpoint/2010/main" val="295993245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2" cstate="print"/>
          <a:srcRect/>
          <a:stretch>
            <a:fillRect/>
          </a:stretch>
        </p:blipFill>
        <p:spPr bwMode="auto">
          <a:xfrm>
            <a:off x="1524002" y="0"/>
            <a:ext cx="9143999" cy="6858000"/>
          </a:xfrm>
          <a:prstGeom prst="rect">
            <a:avLst/>
          </a:prstGeom>
          <a:noFill/>
          <a:ln w="9525">
            <a:noFill/>
            <a:miter lim="800000"/>
            <a:headEnd/>
            <a:tailEnd/>
          </a:ln>
        </p:spPr>
      </p:pic>
    </p:spTree>
    <p:extLst>
      <p:ext uri="{BB962C8B-B14F-4D97-AF65-F5344CB8AC3E}">
        <p14:creationId xmlns:p14="http://schemas.microsoft.com/office/powerpoint/2010/main" val="1699317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a:t>ΠΡΟΣΤΑΣΙΑ ΤΗΣ ΥΓΕΙΑΣ ΤΟΥ ΔΕΡΜΑΤΟΣ</a:t>
            </a:r>
            <a:endParaRPr lang="en-US" b="1" dirty="0"/>
          </a:p>
        </p:txBody>
      </p:sp>
      <p:sp>
        <p:nvSpPr>
          <p:cNvPr id="3" name="2 - Θέση περιεχομένου"/>
          <p:cNvSpPr>
            <a:spLocks noGrp="1"/>
          </p:cNvSpPr>
          <p:nvPr>
            <p:ph idx="1"/>
          </p:nvPr>
        </p:nvSpPr>
        <p:spPr>
          <a:xfrm>
            <a:off x="1524000" y="1196752"/>
            <a:ext cx="9144000" cy="5661248"/>
          </a:xfrm>
        </p:spPr>
        <p:txBody>
          <a:bodyPr/>
          <a:lstStyle/>
          <a:p>
            <a:pPr>
              <a:buFontTx/>
              <a:buChar char="-"/>
            </a:pPr>
            <a:r>
              <a:rPr lang="el-GR" dirty="0"/>
              <a:t>Υγιεινή</a:t>
            </a:r>
          </a:p>
          <a:p>
            <a:pPr>
              <a:buFontTx/>
              <a:buChar char="-"/>
            </a:pPr>
            <a:r>
              <a:rPr lang="el-GR" dirty="0"/>
              <a:t>Μαλακτικά</a:t>
            </a:r>
          </a:p>
          <a:p>
            <a:pPr>
              <a:buFontTx/>
              <a:buChar char="-"/>
            </a:pPr>
            <a:r>
              <a:rPr lang="el-GR" dirty="0"/>
              <a:t>Ρουχισμός</a:t>
            </a:r>
          </a:p>
          <a:p>
            <a:pPr>
              <a:buFontTx/>
              <a:buChar char="-"/>
            </a:pPr>
            <a:r>
              <a:rPr lang="el-GR" dirty="0"/>
              <a:t>Σχέση με </a:t>
            </a:r>
            <a:r>
              <a:rPr lang="el-GR"/>
              <a:t>το Περιβάλλον </a:t>
            </a:r>
            <a:endParaRPr lang="en-US" dirty="0"/>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438276" y="0"/>
            <a:ext cx="9229725" cy="6858000"/>
          </a:xfrm>
        </p:spPr>
        <p:txBody>
          <a:bodyPr>
            <a:normAutofit fontScale="92500" lnSpcReduction="20000"/>
          </a:bodyPr>
          <a:lstStyle/>
          <a:p>
            <a:pPr algn="ctr">
              <a:buNone/>
            </a:pPr>
            <a:r>
              <a:rPr lang="el-GR" b="1" dirty="0"/>
              <a:t>ΘΕΡΑΠΕΙΑ ΕΛΚΩΝ – ΤΡΑΥΜΑΤΩΝ</a:t>
            </a:r>
          </a:p>
          <a:p>
            <a:pPr>
              <a:buNone/>
            </a:pPr>
            <a:r>
              <a:rPr lang="el-GR" sz="2400" b="1" dirty="0"/>
              <a:t>ΣΥΝΕΡΓΑΣΙΑ ΙΑΤΡΩΝ – ΦΑΡΜΑΚΟΠΟΙΩΝ – ΝΟΣΗΛΕΥΤΩΝ</a:t>
            </a:r>
          </a:p>
          <a:p>
            <a:r>
              <a:rPr lang="el-GR" sz="2400" b="1" dirty="0"/>
              <a:t>ΠΛΥΣΙΜΟ ΠΛΗΓΗΣ</a:t>
            </a:r>
          </a:p>
          <a:p>
            <a:r>
              <a:rPr lang="el-GR" sz="2400" b="1" dirty="0"/>
              <a:t>ΕΠΙΘΕΜΑΤΑ</a:t>
            </a:r>
          </a:p>
          <a:p>
            <a:r>
              <a:rPr lang="el-GR" sz="2400" b="1" dirty="0"/>
              <a:t>ΑΝΤΙΜΙΚΡΟΒΙΑΚΑ – ΑΝΤΙΒΙΟΤΙΚΑ</a:t>
            </a:r>
          </a:p>
          <a:p>
            <a:r>
              <a:rPr lang="el-GR" sz="2400" b="1" dirty="0"/>
              <a:t>ΑΚΤΙΝΟΒΟΛΙΕΣ – ΥΠΕΡΗΧΟΙ</a:t>
            </a:r>
          </a:p>
          <a:p>
            <a:r>
              <a:rPr lang="el-GR" sz="2400" b="1" dirty="0"/>
              <a:t>ΙΟΝΤΑ – ΑΝΑΣΤΟΛΕΙΣ ΑΥΤΩΝ</a:t>
            </a:r>
          </a:p>
          <a:p>
            <a:r>
              <a:rPr lang="el-GR" sz="2400" b="1" dirty="0"/>
              <a:t>ΑΝΤΙΟΞΕΙΔΩΤΙΚΕΣ ΟΥΣΙΕΣ </a:t>
            </a:r>
          </a:p>
          <a:p>
            <a:r>
              <a:rPr lang="el-GR" sz="2400" b="1" dirty="0"/>
              <a:t>ΠΡΩΤΕΙΝΕΣ – ΠΕΠΤΙΔΙΑ</a:t>
            </a:r>
          </a:p>
          <a:p>
            <a:r>
              <a:rPr lang="el-GR" sz="2400" b="1" dirty="0"/>
              <a:t>ΑΓΓΕΙΟΓΕΝΕΤΙΚΟΙ ΠΑΡΑΓΟΝΤΕΣ</a:t>
            </a:r>
          </a:p>
          <a:p>
            <a:r>
              <a:rPr lang="el-GR" sz="2400" b="1" dirty="0"/>
              <a:t>ΑΝΤΙΦΛΕΓΜΟΝΩΔΕΙΣ ΟΥΣΙΕΣ – Ω3 ΛΙΠΑΡΑ</a:t>
            </a:r>
          </a:p>
          <a:p>
            <a:r>
              <a:rPr lang="el-GR" sz="2400" b="1" dirty="0"/>
              <a:t>ΑΝΑΡΡΟΦΗΣΗ ΥΠΟ ΚΕΝΟ (</a:t>
            </a:r>
            <a:r>
              <a:rPr lang="en-US" sz="2400" b="1" dirty="0"/>
              <a:t>VAC – therapy</a:t>
            </a:r>
            <a:r>
              <a:rPr lang="el-GR" sz="2400" b="1" dirty="0"/>
              <a:t>)</a:t>
            </a:r>
          </a:p>
          <a:p>
            <a:r>
              <a:rPr lang="el-GR" sz="2400" b="1" dirty="0"/>
              <a:t>ΑΥΞΗΤΙΚΟΙ ΠΑΡΑΓΟΝΤΕΣ (</a:t>
            </a:r>
            <a:r>
              <a:rPr lang="en-US" sz="2400" b="1" dirty="0"/>
              <a:t>Platelet Derived </a:t>
            </a:r>
            <a:r>
              <a:rPr lang="en-US" sz="2400" b="1"/>
              <a:t>Growth Factors)</a:t>
            </a:r>
            <a:endParaRPr lang="el-GR" sz="2400" b="1" dirty="0"/>
          </a:p>
          <a:p>
            <a:r>
              <a:rPr lang="el-GR" sz="2400" b="1" dirty="0"/>
              <a:t>ΥΠΕΡΒΑΡΙΚΟ ΟΞΥΓΟΝΟ</a:t>
            </a:r>
          </a:p>
          <a:p>
            <a:r>
              <a:rPr lang="el-GR" sz="2400" b="1" dirty="0"/>
              <a:t>ΠΡΟΝΥΜΦΕΣ ΜΥΙΩΝ (</a:t>
            </a:r>
            <a:r>
              <a:rPr lang="en-US" sz="2400" b="1" dirty="0" err="1"/>
              <a:t>Lucilia</a:t>
            </a:r>
            <a:r>
              <a:rPr lang="en-US" sz="2400" b="1" dirty="0"/>
              <a:t> </a:t>
            </a:r>
            <a:r>
              <a:rPr lang="en-US" sz="2400" b="1" dirty="0" err="1"/>
              <a:t>sericata</a:t>
            </a:r>
            <a:r>
              <a:rPr lang="en-US" sz="2400" b="1" dirty="0"/>
              <a:t>)</a:t>
            </a:r>
          </a:p>
          <a:p>
            <a:r>
              <a:rPr lang="en-US" sz="2400" b="1" dirty="0"/>
              <a:t>X</a:t>
            </a:r>
            <a:r>
              <a:rPr lang="el-GR" sz="2400" b="1" dirty="0"/>
              <a:t>ΕΙΡΟΥΡΓΙΚΟΣ ΚΑΘΑΡΙΣΜΟΣ – ΑΠΟΚΑΤΑΣΤΑΣΗ</a:t>
            </a:r>
          </a:p>
          <a:p>
            <a:r>
              <a:rPr lang="el-GR" sz="2400" b="1" dirty="0"/>
              <a:t>ΔΙΑΤΡΟΦΗ</a:t>
            </a:r>
          </a:p>
          <a:p>
            <a:r>
              <a:rPr lang="el-GR" sz="2400" b="1" dirty="0"/>
              <a:t>ΧΟΡΗΓΗΣΗ </a:t>
            </a:r>
            <a:r>
              <a:rPr lang="en-US" sz="2400" b="1" dirty="0"/>
              <a:t>PER OS – </a:t>
            </a:r>
            <a:r>
              <a:rPr lang="el-GR" sz="2400" b="1" dirty="0"/>
              <a:t>ΤΟΠΙΚΗ </a:t>
            </a:r>
          </a:p>
          <a:p>
            <a:pPr>
              <a:buNone/>
            </a:pPr>
            <a:endParaRPr lang="en-US" sz="2400" b="1" dirty="0"/>
          </a:p>
          <a:p>
            <a:endParaRPr lang="en-US" sz="2400" b="1" dirty="0"/>
          </a:p>
        </p:txBody>
      </p:sp>
    </p:spTree>
    <p:extLst>
      <p:ext uri="{BB962C8B-B14F-4D97-AF65-F5344CB8AC3E}">
        <p14:creationId xmlns:p14="http://schemas.microsoft.com/office/powerpoint/2010/main" val="252532434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sp>
        <p:nvSpPr>
          <p:cNvPr id="3" name="2 - Θέση περιεχομένου"/>
          <p:cNvSpPr>
            <a:spLocks noGrp="1"/>
          </p:cNvSpPr>
          <p:nvPr>
            <p:ph idx="1"/>
          </p:nvPr>
        </p:nvSpPr>
        <p:spPr>
          <a:xfrm>
            <a:off x="1524000" y="2133601"/>
            <a:ext cx="8686800" cy="3992563"/>
          </a:xfrm>
        </p:spPr>
        <p:txBody>
          <a:bodyPr/>
          <a:lstStyle/>
          <a:p>
            <a:pPr>
              <a:buNone/>
            </a:pP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667000" y="0"/>
            <a:ext cx="6858000" cy="6858000"/>
          </a:xfrm>
        </p:spPr>
        <p:txBody>
          <a:bodyPr>
            <a:normAutofit fontScale="92500" lnSpcReduction="10000"/>
          </a:bodyPr>
          <a:lstStyle/>
          <a:p>
            <a:pPr algn="ctr">
              <a:buNone/>
            </a:pPr>
            <a:r>
              <a:rPr lang="el-GR" b="1" dirty="0"/>
              <a:t>ΤΟΠΙΚΑ ΣΚΕΥΑΣΜΑΤΑ</a:t>
            </a:r>
          </a:p>
          <a:p>
            <a:pPr>
              <a:buNone/>
            </a:pPr>
            <a:r>
              <a:rPr lang="el-GR" sz="2000" b="1" dirty="0"/>
              <a:t>Α. ΦΑΡΜΑΚΕΥΤΙΚΑ</a:t>
            </a:r>
          </a:p>
          <a:p>
            <a:pPr>
              <a:buNone/>
            </a:pPr>
            <a:r>
              <a:rPr lang="en-US" sz="2000" b="1" dirty="0" err="1"/>
              <a:t>Madecassol</a:t>
            </a:r>
            <a:r>
              <a:rPr lang="en-US" sz="2000" b="1" dirty="0"/>
              <a:t> (</a:t>
            </a:r>
            <a:r>
              <a:rPr lang="en-US" sz="2000" b="1" dirty="0" err="1"/>
              <a:t>Centella</a:t>
            </a:r>
            <a:r>
              <a:rPr lang="en-US" sz="2000" b="1" dirty="0"/>
              <a:t> </a:t>
            </a:r>
            <a:r>
              <a:rPr lang="en-US" sz="2000" b="1" dirty="0" err="1"/>
              <a:t>Asiatica</a:t>
            </a:r>
            <a:r>
              <a:rPr lang="en-US" sz="2000" b="1" dirty="0"/>
              <a:t>)</a:t>
            </a:r>
          </a:p>
          <a:p>
            <a:pPr marL="457200" indent="-457200">
              <a:buAutoNum type="alphaUcPeriod" startAt="2"/>
            </a:pPr>
            <a:r>
              <a:rPr lang="el-GR" sz="2000" b="1" dirty="0"/>
              <a:t>ΙΑΤΡΟΤΕΧΝΟΛΟΓΙΚΑ</a:t>
            </a:r>
          </a:p>
          <a:p>
            <a:pPr marL="457200" indent="-457200">
              <a:buNone/>
            </a:pPr>
            <a:r>
              <a:rPr lang="en-US" sz="2000" b="1" dirty="0" err="1"/>
              <a:t>Dermafile</a:t>
            </a:r>
            <a:r>
              <a:rPr lang="en-US" sz="2000" b="1" dirty="0"/>
              <a:t> (</a:t>
            </a:r>
            <a:r>
              <a:rPr lang="en-US" sz="2000" b="1" dirty="0" err="1"/>
              <a:t>Helixderm</a:t>
            </a:r>
            <a:r>
              <a:rPr lang="en-US" sz="2000" b="1" dirty="0"/>
              <a:t>, </a:t>
            </a:r>
            <a:r>
              <a:rPr lang="en-US" sz="2000" b="1" dirty="0" err="1"/>
              <a:t>Alkanna</a:t>
            </a:r>
            <a:r>
              <a:rPr lang="en-US" sz="2000" b="1" dirty="0"/>
              <a:t> </a:t>
            </a:r>
            <a:r>
              <a:rPr lang="en-US" sz="2000" b="1" dirty="0" err="1"/>
              <a:t>tinctoria</a:t>
            </a:r>
            <a:r>
              <a:rPr lang="en-US" sz="2000" b="1" dirty="0"/>
              <a:t>-</a:t>
            </a:r>
            <a:r>
              <a:rPr lang="el-GR" sz="2000" b="1" dirty="0"/>
              <a:t>Έλαιο </a:t>
            </a:r>
            <a:r>
              <a:rPr lang="el-GR" sz="2000" b="1" dirty="0" err="1"/>
              <a:t>Καλέντουλας</a:t>
            </a:r>
            <a:r>
              <a:rPr lang="el-GR" sz="2000" b="1" dirty="0"/>
              <a:t>)</a:t>
            </a:r>
          </a:p>
          <a:p>
            <a:pPr marL="457200" indent="-457200">
              <a:buNone/>
            </a:pPr>
            <a:r>
              <a:rPr lang="en-US" sz="2000" b="1" dirty="0"/>
              <a:t>Jal </a:t>
            </a:r>
            <a:r>
              <a:rPr lang="en-US" sz="2000" b="1" dirty="0" err="1"/>
              <a:t>Plast</a:t>
            </a:r>
            <a:r>
              <a:rPr lang="en-US" sz="2000" b="1" dirty="0"/>
              <a:t>,</a:t>
            </a:r>
            <a:r>
              <a:rPr lang="el-GR" sz="2000" b="1" dirty="0"/>
              <a:t> Η</a:t>
            </a:r>
            <a:r>
              <a:rPr lang="en-US" sz="2000" b="1" dirty="0"/>
              <a:t>y-</a:t>
            </a:r>
            <a:r>
              <a:rPr lang="en-US" sz="2000" b="1" dirty="0" err="1"/>
              <a:t>sil</a:t>
            </a:r>
            <a:r>
              <a:rPr lang="en-US" sz="2000" b="1" dirty="0"/>
              <a:t>,  </a:t>
            </a:r>
            <a:r>
              <a:rPr lang="en-US" sz="2000" b="1" dirty="0" err="1"/>
              <a:t>Cicatridina</a:t>
            </a:r>
            <a:r>
              <a:rPr lang="en-US" sz="2000" b="1" dirty="0"/>
              <a:t> (</a:t>
            </a:r>
            <a:r>
              <a:rPr lang="el-GR" sz="2000" b="1" dirty="0"/>
              <a:t>Υαλουρονικό οξύ,</a:t>
            </a:r>
            <a:r>
              <a:rPr lang="en-US" sz="2000" b="1" dirty="0"/>
              <a:t> </a:t>
            </a:r>
            <a:r>
              <a:rPr lang="el-GR" sz="2000" b="1" dirty="0"/>
              <a:t>Χλωριούχο Σουλφαθειαζίνη, </a:t>
            </a:r>
            <a:r>
              <a:rPr lang="en-US" sz="2000" b="1" dirty="0"/>
              <a:t>Prunus </a:t>
            </a:r>
            <a:r>
              <a:rPr lang="en-US" sz="2000" b="1" dirty="0" err="1"/>
              <a:t>dulcis</a:t>
            </a:r>
            <a:r>
              <a:rPr lang="en-US" sz="2000" b="1" dirty="0"/>
              <a:t>)</a:t>
            </a:r>
          </a:p>
          <a:p>
            <a:pPr marL="457200" indent="-457200">
              <a:buNone/>
            </a:pPr>
            <a:r>
              <a:rPr lang="en-US" sz="2000" b="1" dirty="0" err="1"/>
              <a:t>Polysiloxane</a:t>
            </a:r>
            <a:r>
              <a:rPr lang="en-US" sz="2000" b="1" dirty="0"/>
              <a:t> Gel, </a:t>
            </a:r>
            <a:r>
              <a:rPr lang="en-US" sz="2000" b="1" dirty="0" err="1"/>
              <a:t>Scaregel</a:t>
            </a:r>
            <a:r>
              <a:rPr lang="en-US" sz="2000" b="1" dirty="0"/>
              <a:t>, </a:t>
            </a:r>
            <a:r>
              <a:rPr lang="en-US" sz="2000" b="1" dirty="0" err="1"/>
              <a:t>Stratamed</a:t>
            </a:r>
            <a:r>
              <a:rPr lang="en-US" sz="2000" b="1" dirty="0"/>
              <a:t> ( </a:t>
            </a:r>
            <a:r>
              <a:rPr lang="el-GR" sz="2000" b="1" dirty="0"/>
              <a:t>Σιλικόνες, </a:t>
            </a:r>
            <a:r>
              <a:rPr lang="el-GR" sz="2000" b="1" dirty="0" err="1"/>
              <a:t>Πολυσιλοξάνες</a:t>
            </a:r>
            <a:r>
              <a:rPr lang="el-GR" sz="2000" b="1" dirty="0"/>
              <a:t>)</a:t>
            </a:r>
          </a:p>
          <a:p>
            <a:pPr marL="457200" indent="-457200">
              <a:buNone/>
            </a:pPr>
            <a:r>
              <a:rPr lang="en-US" sz="2000" b="1" dirty="0" err="1"/>
              <a:t>Zeraderm</a:t>
            </a:r>
            <a:r>
              <a:rPr lang="en-US" sz="2000" b="1" dirty="0"/>
              <a:t>  (</a:t>
            </a:r>
            <a:r>
              <a:rPr lang="el-GR" sz="2000" b="1" dirty="0"/>
              <a:t>Αντιοξειδωτικά </a:t>
            </a:r>
            <a:r>
              <a:rPr lang="en-US" sz="2000" b="1" dirty="0"/>
              <a:t>Q10, </a:t>
            </a:r>
            <a:r>
              <a:rPr lang="el-GR" sz="2000" b="1" dirty="0"/>
              <a:t>Βιταμίνη Ε)</a:t>
            </a:r>
          </a:p>
          <a:p>
            <a:pPr marL="457200" indent="-457200">
              <a:buNone/>
            </a:pPr>
            <a:r>
              <a:rPr lang="en-US" sz="2000" b="1" dirty="0" err="1"/>
              <a:t>Abilar</a:t>
            </a:r>
            <a:r>
              <a:rPr lang="en-US" sz="2000" b="1" dirty="0"/>
              <a:t> (</a:t>
            </a:r>
            <a:r>
              <a:rPr lang="el-GR" sz="2000" b="1" dirty="0"/>
              <a:t>Ρητίνη Νορβηγικής Πεύκης)</a:t>
            </a:r>
          </a:p>
          <a:p>
            <a:pPr marL="457200" indent="-457200">
              <a:buNone/>
            </a:pPr>
            <a:r>
              <a:rPr lang="el-GR" sz="2000" b="1" dirty="0"/>
              <a:t>Γ. ΚΑΛΛΥΝΤΙΚΑ</a:t>
            </a:r>
          </a:p>
          <a:p>
            <a:pPr marL="457200" indent="-457200">
              <a:buNone/>
            </a:pPr>
            <a:r>
              <a:rPr lang="en-US" sz="2000" b="1" dirty="0" err="1"/>
              <a:t>Elicina</a:t>
            </a:r>
            <a:r>
              <a:rPr lang="en-US" sz="2000" b="1" dirty="0"/>
              <a:t> (</a:t>
            </a:r>
            <a:r>
              <a:rPr lang="el-GR" sz="2000" b="1" dirty="0"/>
              <a:t>Έκκριμα Σαλιγκαριού)</a:t>
            </a:r>
          </a:p>
          <a:p>
            <a:pPr marL="457200" indent="-457200">
              <a:buNone/>
            </a:pPr>
            <a:r>
              <a:rPr lang="el-GR" sz="2000" b="1" dirty="0"/>
              <a:t> </a:t>
            </a:r>
            <a:r>
              <a:rPr lang="en-US" sz="2000" b="1" dirty="0" err="1"/>
              <a:t>Frezykeld</a:t>
            </a:r>
            <a:r>
              <a:rPr lang="en-US" sz="2000" b="1" dirty="0"/>
              <a:t> (</a:t>
            </a:r>
            <a:r>
              <a:rPr lang="en-US" sz="2000" b="1" dirty="0" err="1"/>
              <a:t>Tamanu</a:t>
            </a:r>
            <a:r>
              <a:rPr lang="en-US" sz="2000" b="1" dirty="0"/>
              <a:t> oil, Rosehip oil, </a:t>
            </a:r>
            <a:r>
              <a:rPr lang="el-GR" sz="2000" b="1" dirty="0" err="1"/>
              <a:t>Θειϊκός</a:t>
            </a:r>
            <a:r>
              <a:rPr lang="el-GR" sz="2000" b="1" dirty="0"/>
              <a:t> χαλκός)</a:t>
            </a:r>
          </a:p>
          <a:p>
            <a:pPr marL="457200" indent="-457200">
              <a:buNone/>
            </a:pPr>
            <a:r>
              <a:rPr lang="en-US" sz="2000" b="1" dirty="0" err="1"/>
              <a:t>Cicactif</a:t>
            </a:r>
            <a:r>
              <a:rPr lang="el-GR" sz="2000" b="1" dirty="0"/>
              <a:t> (Νερό ιαματικό, Νατριούχος </a:t>
            </a:r>
            <a:r>
              <a:rPr lang="el-GR" sz="2000" b="1" dirty="0" err="1"/>
              <a:t>Αλγινάτη</a:t>
            </a:r>
            <a:r>
              <a:rPr lang="el-GR" sz="2000" b="1" dirty="0"/>
              <a:t>, </a:t>
            </a:r>
            <a:r>
              <a:rPr lang="el-GR" sz="2000" b="1" dirty="0" err="1"/>
              <a:t>Πανθενόλη</a:t>
            </a:r>
            <a:r>
              <a:rPr lang="el-GR" sz="2000" b="1" dirty="0"/>
              <a:t>)</a:t>
            </a:r>
            <a:r>
              <a:rPr lang="en-US" sz="2000" b="1" dirty="0"/>
              <a:t> </a:t>
            </a:r>
            <a:endParaRPr lang="el-GR" sz="2000" b="1" dirty="0"/>
          </a:p>
          <a:p>
            <a:pPr marL="457200" indent="-457200">
              <a:buNone/>
            </a:pPr>
            <a:r>
              <a:rPr lang="en-US" sz="2000" b="1" dirty="0"/>
              <a:t>Bio-oil (</a:t>
            </a:r>
            <a:r>
              <a:rPr lang="el-GR" sz="2000" b="1" dirty="0" err="1"/>
              <a:t>Ελαια</a:t>
            </a:r>
            <a:r>
              <a:rPr lang="el-GR" sz="2000" b="1" dirty="0"/>
              <a:t> </a:t>
            </a:r>
            <a:r>
              <a:rPr lang="el-GR" sz="2000" b="1" dirty="0" err="1"/>
              <a:t>καλέντουλας</a:t>
            </a:r>
            <a:r>
              <a:rPr lang="el-GR" sz="2000" b="1" dirty="0"/>
              <a:t>, λεβάντας, δενδρολίβανου, Βιταμίνες Ε,Α)</a:t>
            </a:r>
          </a:p>
          <a:p>
            <a:pPr marL="457200" indent="-457200">
              <a:buNone/>
            </a:pPr>
            <a:r>
              <a:rPr lang="en-US" sz="2000" b="1" dirty="0" err="1"/>
              <a:t>Cicaplast</a:t>
            </a:r>
            <a:r>
              <a:rPr lang="en-US" sz="2000" b="1" dirty="0"/>
              <a:t> (</a:t>
            </a:r>
            <a:r>
              <a:rPr lang="en-US" sz="2000" b="1" dirty="0" err="1"/>
              <a:t>Madecassoside</a:t>
            </a:r>
            <a:r>
              <a:rPr lang="en-US" sz="2000" b="1" dirty="0"/>
              <a:t>,</a:t>
            </a:r>
            <a:r>
              <a:rPr lang="el-GR" sz="2000" b="1" dirty="0"/>
              <a:t> Άλατα</a:t>
            </a:r>
            <a:r>
              <a:rPr lang="en-US" sz="2000" b="1" dirty="0"/>
              <a:t> Cu, Zn, </a:t>
            </a:r>
            <a:r>
              <a:rPr lang="en-US" sz="2000" b="1" dirty="0" err="1"/>
              <a:t>Mn</a:t>
            </a:r>
            <a:r>
              <a:rPr lang="en-US" sz="2000" b="1" dirty="0"/>
              <a:t>)</a:t>
            </a:r>
          </a:p>
          <a:p>
            <a:pPr marL="457200" indent="-457200">
              <a:buNone/>
            </a:pPr>
            <a:r>
              <a:rPr lang="en-US" sz="2000" b="1" dirty="0" err="1"/>
              <a:t>Cicalfate</a:t>
            </a:r>
            <a:r>
              <a:rPr lang="en-US" sz="2000" b="1" dirty="0"/>
              <a:t> (</a:t>
            </a:r>
            <a:r>
              <a:rPr lang="el-GR" sz="2000" b="1" dirty="0" err="1"/>
              <a:t>Σουκραλφάτη</a:t>
            </a:r>
            <a:r>
              <a:rPr lang="el-GR" sz="2000" b="1" dirty="0"/>
              <a:t>, </a:t>
            </a:r>
            <a:r>
              <a:rPr lang="el-GR" sz="2000" b="1" dirty="0" err="1"/>
              <a:t>Θειϊκός</a:t>
            </a:r>
            <a:r>
              <a:rPr lang="el-GR" sz="2000" b="1" dirty="0"/>
              <a:t> Χαλκός και Ψευδάργυρος)</a:t>
            </a:r>
            <a:endParaRPr lang="en-US" sz="2000" b="1" dirty="0"/>
          </a:p>
          <a:p>
            <a:pPr marL="457200" indent="-457200">
              <a:buNone/>
            </a:pPr>
            <a:r>
              <a:rPr lang="en-US" sz="2000" b="1" dirty="0"/>
              <a:t>Epithelial</a:t>
            </a:r>
            <a:r>
              <a:rPr lang="el-GR" sz="2000" b="1" dirty="0"/>
              <a:t> (Έλαιο Βρώμης</a:t>
            </a:r>
            <a:r>
              <a:rPr lang="en-US" sz="2000" b="1" dirty="0"/>
              <a:t> </a:t>
            </a:r>
            <a:r>
              <a:rPr lang="en-US" sz="2000" b="1" dirty="0" err="1"/>
              <a:t>Rhealba</a:t>
            </a:r>
            <a:r>
              <a:rPr lang="en-US" sz="2000" b="1" dirty="0"/>
              <a:t>, </a:t>
            </a:r>
            <a:r>
              <a:rPr lang="el-GR" sz="2000" b="1" dirty="0" err="1"/>
              <a:t>Υαλουρονικό</a:t>
            </a:r>
            <a:r>
              <a:rPr lang="el-GR" sz="2000" b="1" dirty="0"/>
              <a:t> οξύ)</a:t>
            </a:r>
          </a:p>
          <a:p>
            <a:pPr marL="457200" indent="-457200">
              <a:buNone/>
            </a:pPr>
            <a:endParaRPr lang="en-US" sz="2000" b="1" dirty="0"/>
          </a:p>
        </p:txBody>
      </p:sp>
    </p:spTree>
    <p:extLst>
      <p:ext uri="{BB962C8B-B14F-4D97-AF65-F5344CB8AC3E}">
        <p14:creationId xmlns:p14="http://schemas.microsoft.com/office/powerpoint/2010/main" val="178455247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6784520"/>
          </a:xfrm>
        </p:spPr>
        <p:txBody>
          <a:bodyPr/>
          <a:lstStyle/>
          <a:p>
            <a:pPr marL="0" indent="0" algn="ctr">
              <a:buNone/>
            </a:pPr>
            <a:r>
              <a:rPr lang="el-GR" b="1" dirty="0"/>
              <a:t>ΠΕΙΡΑΜΑΤΙΚΑ ΔΕΔΟΜΕΝΑ</a:t>
            </a:r>
          </a:p>
          <a:p>
            <a:pPr marL="0" indent="0" algn="ctr">
              <a:buNone/>
            </a:pPr>
            <a:endParaRPr lang="el-GR" b="1" dirty="0"/>
          </a:p>
        </p:txBody>
      </p:sp>
      <p:pic>
        <p:nvPicPr>
          <p:cNvPr id="4" name="Picture 3"/>
          <p:cNvPicPr/>
          <p:nvPr/>
        </p:nvPicPr>
        <p:blipFill>
          <a:blip r:embed="rId2" cstate="print"/>
          <a:srcRect/>
          <a:stretch>
            <a:fillRect/>
          </a:stretch>
        </p:blipFill>
        <p:spPr bwMode="auto">
          <a:xfrm>
            <a:off x="4765058" y="2332862"/>
            <a:ext cx="3136106" cy="2118801"/>
          </a:xfrm>
          <a:prstGeom prst="rect">
            <a:avLst/>
          </a:prstGeom>
          <a:noFill/>
          <a:ln w="9525">
            <a:noFill/>
            <a:miter lim="800000"/>
            <a:headEnd/>
            <a:tailEnd/>
          </a:ln>
        </p:spPr>
      </p:pic>
    </p:spTree>
    <p:extLst>
      <p:ext uri="{BB962C8B-B14F-4D97-AF65-F5344CB8AC3E}">
        <p14:creationId xmlns:p14="http://schemas.microsoft.com/office/powerpoint/2010/main" val="426890658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12"/>
          </p:nvPr>
        </p:nvSpPr>
        <p:spPr/>
        <p:txBody>
          <a:bodyPr/>
          <a:lstStyle/>
          <a:p>
            <a:fld id="{62C64CC5-7319-4318-941C-B412B6E4BE63}" type="slidenum">
              <a:rPr lang="el-GR"/>
              <a:pPr/>
              <a:t>347</a:t>
            </a:fld>
            <a:endParaRPr lang="el-GR"/>
          </a:p>
        </p:txBody>
      </p:sp>
      <p:pic>
        <p:nvPicPr>
          <p:cNvPr id="8196" name="Picture 4"/>
          <p:cNvPicPr>
            <a:picLocks noGrp="1" noChangeAspect="1" noChangeArrowheads="1"/>
          </p:cNvPicPr>
          <p:nvPr>
            <p:ph type="body" idx="1"/>
          </p:nvPr>
        </p:nvPicPr>
        <p:blipFill>
          <a:blip r:embed="rId2" cstate="print"/>
          <a:srcRect/>
          <a:stretch>
            <a:fillRect/>
          </a:stretch>
        </p:blipFill>
        <p:spPr>
          <a:xfrm>
            <a:off x="3287318" y="2420938"/>
            <a:ext cx="5778103" cy="3916362"/>
          </a:xfrm>
          <a:noFill/>
          <a:ln/>
        </p:spPr>
      </p:pic>
      <p:sp>
        <p:nvSpPr>
          <p:cNvPr id="8197" name="Text Box 5"/>
          <p:cNvSpPr txBox="1">
            <a:spLocks noChangeArrowheads="1"/>
          </p:cNvSpPr>
          <p:nvPr/>
        </p:nvSpPr>
        <p:spPr bwMode="auto">
          <a:xfrm>
            <a:off x="3542112" y="1431928"/>
            <a:ext cx="5092303" cy="366713"/>
          </a:xfrm>
          <a:prstGeom prst="rect">
            <a:avLst/>
          </a:prstGeom>
          <a:noFill/>
          <a:ln w="9525">
            <a:noFill/>
            <a:miter lim="800000"/>
            <a:headEnd/>
            <a:tailEnd/>
          </a:ln>
          <a:effectLst/>
        </p:spPr>
        <p:txBody>
          <a:bodyPr>
            <a:spAutoFit/>
          </a:bodyPr>
          <a:lstStyle/>
          <a:p>
            <a:endParaRPr lang="el-GR"/>
          </a:p>
        </p:txBody>
      </p:sp>
      <p:sp>
        <p:nvSpPr>
          <p:cNvPr id="8198" name="Rectangle 6"/>
          <p:cNvSpPr>
            <a:spLocks noChangeArrowheads="1"/>
          </p:cNvSpPr>
          <p:nvPr/>
        </p:nvSpPr>
        <p:spPr bwMode="auto">
          <a:xfrm>
            <a:off x="3989785" y="1581302"/>
            <a:ext cx="4418454" cy="461665"/>
          </a:xfrm>
          <a:prstGeom prst="rect">
            <a:avLst/>
          </a:prstGeom>
          <a:noFill/>
          <a:ln w="9525">
            <a:noFill/>
            <a:miter lim="800000"/>
            <a:headEnd/>
            <a:tailEnd/>
          </a:ln>
          <a:effectLst/>
        </p:spPr>
        <p:txBody>
          <a:bodyPr wrap="none" anchor="ctr">
            <a:spAutoFit/>
          </a:bodyPr>
          <a:lstStyle/>
          <a:p>
            <a:r>
              <a:rPr lang="el-GR" sz="2400" b="1" dirty="0"/>
              <a:t>ΠΛΗΓΕΣ ΣΕ ΦΥΣΙΟΛΟΓΙΚΟ ΔΕΡΜΑ</a:t>
            </a:r>
          </a:p>
        </p:txBody>
      </p:sp>
    </p:spTree>
    <p:extLst>
      <p:ext uri="{BB962C8B-B14F-4D97-AF65-F5344CB8AC3E}">
        <p14:creationId xmlns:p14="http://schemas.microsoft.com/office/powerpoint/2010/main" val="48850884"/>
      </p:ext>
    </p:extLst>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 Θέση αριθμού διαφάνειας"/>
          <p:cNvSpPr>
            <a:spLocks noGrp="1"/>
          </p:cNvSpPr>
          <p:nvPr>
            <p:ph type="sldNum" sz="quarter" idx="12"/>
          </p:nvPr>
        </p:nvSpPr>
        <p:spPr/>
        <p:txBody>
          <a:bodyPr/>
          <a:lstStyle/>
          <a:p>
            <a:fld id="{4F83EE6B-A4F7-43FF-8375-51262A36685A}" type="slidenum">
              <a:rPr lang="el-GR"/>
              <a:pPr/>
              <a:t>348</a:t>
            </a:fld>
            <a:endParaRPr lang="el-GR"/>
          </a:p>
        </p:txBody>
      </p:sp>
      <p:sp>
        <p:nvSpPr>
          <p:cNvPr id="176130" name="Rectangle 2"/>
          <p:cNvSpPr>
            <a:spLocks noGrp="1" noChangeArrowheads="1"/>
          </p:cNvSpPr>
          <p:nvPr>
            <p:ph type="title"/>
          </p:nvPr>
        </p:nvSpPr>
        <p:spPr/>
        <p:txBody>
          <a:bodyPr>
            <a:normAutofit/>
          </a:bodyPr>
          <a:lstStyle/>
          <a:p>
            <a:r>
              <a:rPr lang="el-GR" sz="4000" dirty="0"/>
              <a:t>2</a:t>
            </a:r>
            <a:r>
              <a:rPr lang="el-GR" sz="4000" baseline="30000" dirty="0"/>
              <a:t>ο</a:t>
            </a:r>
            <a:r>
              <a:rPr lang="el-GR" sz="4000" dirty="0"/>
              <a:t> τμήμα μετρήσεων : μέτρηση οξειδωτικού στρες στο πλάσμα</a:t>
            </a:r>
          </a:p>
        </p:txBody>
      </p:sp>
      <p:pic>
        <p:nvPicPr>
          <p:cNvPr id="176133" name="Picture 5"/>
          <p:cNvPicPr>
            <a:picLocks noGrp="1" noChangeAspect="1" noChangeArrowheads="1"/>
          </p:cNvPicPr>
          <p:nvPr>
            <p:ph type="body" idx="1"/>
          </p:nvPr>
        </p:nvPicPr>
        <p:blipFill>
          <a:blip r:embed="rId2" cstate="print"/>
          <a:srcRect/>
          <a:stretch>
            <a:fillRect/>
          </a:stretch>
        </p:blipFill>
        <p:spPr>
          <a:xfrm>
            <a:off x="3719512" y="2393950"/>
            <a:ext cx="4806554" cy="3340100"/>
          </a:xfrm>
          <a:noFill/>
          <a:ln/>
        </p:spPr>
      </p:pic>
      <p:sp>
        <p:nvSpPr>
          <p:cNvPr id="176134" name="Text Box 6"/>
          <p:cNvSpPr txBox="1">
            <a:spLocks noChangeArrowheads="1"/>
          </p:cNvSpPr>
          <p:nvPr/>
        </p:nvSpPr>
        <p:spPr bwMode="auto">
          <a:xfrm>
            <a:off x="3774281" y="1773239"/>
            <a:ext cx="4591050" cy="646331"/>
          </a:xfrm>
          <a:prstGeom prst="rect">
            <a:avLst/>
          </a:prstGeom>
          <a:noFill/>
          <a:ln w="9525">
            <a:noFill/>
            <a:miter lim="800000"/>
            <a:headEnd/>
            <a:tailEnd/>
          </a:ln>
          <a:effectLst/>
        </p:spPr>
        <p:txBody>
          <a:bodyPr>
            <a:spAutoFit/>
          </a:bodyPr>
          <a:lstStyle/>
          <a:p>
            <a:pPr>
              <a:spcBef>
                <a:spcPct val="50000"/>
              </a:spcBef>
            </a:pPr>
            <a:r>
              <a:rPr lang="el-GR"/>
              <a:t>συγκεντρωτικό σχεδιάγραμμα για όλα τα σκευάσματα:</a:t>
            </a:r>
          </a:p>
        </p:txBody>
      </p:sp>
    </p:spTree>
    <p:extLst>
      <p:ext uri="{BB962C8B-B14F-4D97-AF65-F5344CB8AC3E}">
        <p14:creationId xmlns:p14="http://schemas.microsoft.com/office/powerpoint/2010/main" val="403328029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5 - Θέση αριθμού διαφάνειας"/>
          <p:cNvSpPr>
            <a:spLocks noGrp="1"/>
          </p:cNvSpPr>
          <p:nvPr>
            <p:ph type="sldNum" sz="quarter" idx="12"/>
          </p:nvPr>
        </p:nvSpPr>
        <p:spPr/>
        <p:txBody>
          <a:bodyPr/>
          <a:lstStyle/>
          <a:p>
            <a:fld id="{61684B0C-1041-437F-A96E-C57D769F6E94}" type="slidenum">
              <a:rPr lang="el-GR"/>
              <a:pPr/>
              <a:t>349</a:t>
            </a:fld>
            <a:endParaRPr lang="el-GR"/>
          </a:p>
        </p:txBody>
      </p:sp>
      <p:sp>
        <p:nvSpPr>
          <p:cNvPr id="7170" name="Rectangle 2"/>
          <p:cNvSpPr>
            <a:spLocks noGrp="1" noChangeArrowheads="1"/>
          </p:cNvSpPr>
          <p:nvPr>
            <p:ph type="title"/>
          </p:nvPr>
        </p:nvSpPr>
        <p:spPr/>
        <p:txBody>
          <a:bodyPr/>
          <a:lstStyle/>
          <a:p>
            <a:r>
              <a:rPr lang="el-GR" sz="3200"/>
              <a:t>3</a:t>
            </a:r>
            <a:r>
              <a:rPr lang="el-GR" sz="3200" baseline="30000"/>
              <a:t>ο</a:t>
            </a:r>
            <a:r>
              <a:rPr lang="el-GR" sz="3200"/>
              <a:t> τμήμα μετρήσεων: Αποτελέσματα ιστολογικών εξετάσεων την 15</a:t>
            </a:r>
            <a:r>
              <a:rPr lang="el-GR" sz="3200" baseline="30000"/>
              <a:t>η</a:t>
            </a:r>
            <a:r>
              <a:rPr lang="el-GR" sz="3200"/>
              <a:t> ημέρα. </a:t>
            </a:r>
          </a:p>
        </p:txBody>
      </p:sp>
      <p:graphicFrame>
        <p:nvGraphicFramePr>
          <p:cNvPr id="7305" name="Group 137"/>
          <p:cNvGraphicFramePr>
            <a:graphicFrameLocks noGrp="1"/>
          </p:cNvGraphicFramePr>
          <p:nvPr>
            <p:ph idx="1"/>
          </p:nvPr>
        </p:nvGraphicFramePr>
        <p:xfrm>
          <a:off x="3018235" y="1557338"/>
          <a:ext cx="6172200" cy="5608320"/>
        </p:xfrm>
        <a:graphic>
          <a:graphicData uri="http://schemas.openxmlformats.org/drawingml/2006/table">
            <a:tbl>
              <a:tblPr/>
              <a:tblGrid>
                <a:gridCol w="10287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450850">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Ιστολογικά αποτελέσματα 15</a:t>
                      </a:r>
                      <a:r>
                        <a:rPr kumimoji="0" lang="el-GR" sz="2800" b="0" i="0" u="none" strike="noStrike" cap="none" normalizeH="0" baseline="30000">
                          <a:ln>
                            <a:noFill/>
                          </a:ln>
                          <a:solidFill>
                            <a:schemeClr val="tx1"/>
                          </a:solidFill>
                          <a:effectLst>
                            <a:outerShdw blurRad="38100" dist="38100" dir="2700000" algn="tl">
                              <a:srgbClr val="000000"/>
                            </a:outerShdw>
                          </a:effectLst>
                          <a:latin typeface="Arial" charset="0"/>
                          <a:cs typeface="Arial" charset="0"/>
                        </a:rPr>
                        <a:t>ης</a:t>
                      </a: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ημέρας  </a:t>
                      </a: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αρθρόποδο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βαζελίνη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Μουρουνέλαιο+</a:t>
                      </a:r>
                      <a:r>
                        <a:rPr kumimoji="0" lang="en-US" sz="1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ZnO</a:t>
                      </a:r>
                      <a:r>
                        <a:rPr kumimoji="0" lang="el-GR" sz="1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Ζωικά λίπη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Ρητίνη πεύκου </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08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2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Οπή </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rgbClr val="00CCFF"/>
                          </a:solidFill>
                          <a:effectLst>
                            <a:outerShdw blurRad="38100" dist="38100" dir="2700000" algn="tl">
                              <a:srgbClr val="000000"/>
                            </a:outerShdw>
                          </a:effectLst>
                          <a:latin typeface="Arial" charset="0"/>
                          <a:cs typeface="Arial" charset="0"/>
                        </a:rPr>
                        <a:t>Όχι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rgbClr val="00CCFF"/>
                          </a:solidFill>
                          <a:effectLst>
                            <a:outerShdw blurRad="38100" dist="38100" dir="2700000" algn="tl">
                              <a:srgbClr val="000000"/>
                            </a:outerShdw>
                          </a:effectLst>
                          <a:latin typeface="Arial" charset="0"/>
                          <a:cs typeface="Arial" charset="0"/>
                        </a:rPr>
                        <a:t>Όχι</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Ναι</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Ναι</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Ναι</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2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Οίδημα </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rgbClr val="00CCFF"/>
                          </a:solidFill>
                          <a:effectLst>
                            <a:outerShdw blurRad="38100" dist="38100" dir="2700000" algn="tl">
                              <a:srgbClr val="000000"/>
                            </a:outerShdw>
                          </a:effectLst>
                          <a:latin typeface="Arial" charset="0"/>
                          <a:cs typeface="Arial"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rgbClr val="00CCFF"/>
                          </a:solidFill>
                          <a:effectLst>
                            <a:outerShdw blurRad="38100" dist="38100" dir="2700000" algn="tl">
                              <a:srgbClr val="000000"/>
                            </a:outerShdw>
                          </a:effectLst>
                          <a:latin typeface="Arial" charset="0"/>
                          <a:cs typeface="Arial"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2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Αιμοραγικά στοιχεία </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rgbClr val="00CCFF"/>
                          </a:solidFill>
                          <a:effectLst>
                            <a:outerShdw blurRad="38100" dist="38100" dir="2700000" algn="tl">
                              <a:srgbClr val="000000"/>
                            </a:outerShdw>
                          </a:effectLst>
                          <a:latin typeface="Arial" charset="0"/>
                          <a:cs typeface="Arial" charset="0"/>
                        </a:rPr>
                        <a:t>Όχι</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rgbClr val="00CCFF"/>
                          </a:solidFill>
                          <a:effectLst>
                            <a:outerShdw blurRad="38100" dist="38100" dir="2700000" algn="tl">
                              <a:srgbClr val="000000"/>
                            </a:outerShdw>
                          </a:effectLst>
                          <a:latin typeface="Arial" charset="0"/>
                          <a:cs typeface="Arial" charset="0"/>
                        </a:rPr>
                        <a:t>Όχι</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Όχι</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Όχι</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Όχι</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2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Μονοπύρηνα </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08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2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Ινοβλαστική δραστηριότητα </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 +</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2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Πολυμορφοπύρηνα</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12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Αγγειογέννεση </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863137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lstStyle/>
          <a:p>
            <a:pPr>
              <a:buNone/>
            </a:pPr>
            <a:r>
              <a:rPr lang="el-GR" dirty="0"/>
              <a:t>Θεραπεία  Με Τα Αντίθετα : Υγρό – Στεγνό, Λιπαρό – Ξηρό</a:t>
            </a:r>
          </a:p>
          <a:p>
            <a:pPr>
              <a:buNone/>
            </a:pPr>
            <a:endParaRPr lang="el-GR" dirty="0"/>
          </a:p>
          <a:p>
            <a:pPr>
              <a:buNone/>
            </a:pPr>
            <a:r>
              <a:rPr lang="el-GR" dirty="0"/>
              <a:t>Φυσική και Ψυχολογική Υποστήριξη</a:t>
            </a:r>
          </a:p>
          <a:p>
            <a:pPr>
              <a:buNone/>
            </a:pPr>
            <a:endParaRPr lang="el-GR" dirty="0"/>
          </a:p>
          <a:p>
            <a:pPr>
              <a:buNone/>
            </a:pPr>
            <a:r>
              <a:rPr lang="el-GR" dirty="0"/>
              <a:t>Ανοσοποιητικό – Περιβάλλον – Γενετικό </a:t>
            </a:r>
          </a:p>
          <a:p>
            <a:pPr>
              <a:buNone/>
            </a:pPr>
            <a:r>
              <a:rPr lang="el-GR" dirty="0"/>
              <a:t>Πρωτογενείς – Δευτερογενείς Βλάβες </a:t>
            </a:r>
          </a:p>
          <a:p>
            <a:pPr>
              <a:buNone/>
            </a:pPr>
            <a:r>
              <a:rPr lang="el-GR" dirty="0"/>
              <a:t>Κνησμός : Ηρεμιστική  - Ζεστό - Κρύο</a:t>
            </a:r>
          </a:p>
          <a:p>
            <a:pPr>
              <a:buNone/>
            </a:pPr>
            <a:endParaRPr lang="el-GR" dirty="0"/>
          </a:p>
          <a:p>
            <a:pPr>
              <a:buNone/>
            </a:pPr>
            <a:endParaRPr lang="el-GR" dirty="0"/>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b="1" dirty="0"/>
              <a:t>ΕΓΚΑΥΜΑΤΑ ΣΕ ΦΥΣΙΟΛΟΓΙΚΟ ΔΕΡΜΑ</a:t>
            </a:r>
          </a:p>
        </p:txBody>
      </p:sp>
    </p:spTree>
    <p:extLst>
      <p:ext uri="{BB962C8B-B14F-4D97-AF65-F5344CB8AC3E}">
        <p14:creationId xmlns:p14="http://schemas.microsoft.com/office/powerpoint/2010/main" val="265430863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1"/>
          </p:nvPr>
        </p:nvSpPr>
        <p:spPr/>
        <p:txBody>
          <a:bodyPr/>
          <a:lstStyle/>
          <a:p>
            <a:fld id="{3DF53439-851E-44AD-84B1-B6BFC3D0C743}" type="slidenum">
              <a:rPr lang="el-GR" smtClean="0"/>
              <a:pPr/>
              <a:t>351</a:t>
            </a:fld>
            <a:endParaRPr lang="el-G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3833" y="389806"/>
            <a:ext cx="3955256" cy="735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7000" y="2132859"/>
            <a:ext cx="1916832" cy="3693319"/>
          </a:xfrm>
          <a:prstGeom prst="rect">
            <a:avLst/>
          </a:prstGeom>
          <a:noFill/>
        </p:spPr>
        <p:txBody>
          <a:bodyPr wrap="square" rtlCol="0">
            <a:spAutoFit/>
          </a:bodyPr>
          <a:lstStyle/>
          <a:p>
            <a:r>
              <a:rPr lang="el-GR" dirty="0"/>
              <a:t>Ομάδες</a:t>
            </a:r>
            <a:r>
              <a:rPr lang="en-US" dirty="0"/>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1)M. </a:t>
            </a:r>
            <a:r>
              <a:rPr lang="el-GR" dirty="0">
                <a:latin typeface="Arial" panose="020B0604020202020204" pitchFamily="34" charset="0"/>
                <a:cs typeface="Arial" panose="020B0604020202020204" pitchFamily="34" charset="0"/>
              </a:rPr>
              <a:t>Χωρίς επίδεση</a:t>
            </a:r>
          </a:p>
          <a:p>
            <a:r>
              <a:rPr lang="el-GR" dirty="0">
                <a:latin typeface="Arial" panose="020B0604020202020204" pitchFamily="34" charset="0"/>
                <a:cs typeface="Arial" panose="020B0604020202020204" pitchFamily="34" charset="0"/>
              </a:rPr>
              <a:t>2)Μ. Σχήμα επίδεσης</a:t>
            </a:r>
          </a:p>
          <a:p>
            <a:r>
              <a:rPr lang="el-GR" dirty="0">
                <a:latin typeface="Arial" panose="020B0604020202020204" pitchFamily="34" charset="0"/>
                <a:cs typeface="Arial" panose="020B0604020202020204" pitchFamily="34" charset="0"/>
              </a:rPr>
              <a:t>3)Μ. Επίδεση</a:t>
            </a:r>
          </a:p>
          <a:p>
            <a:r>
              <a:rPr lang="el-GR" dirty="0">
                <a:latin typeface="Arial" panose="020B0604020202020204" pitchFamily="34" charset="0"/>
                <a:cs typeface="Arial" panose="020B0604020202020204" pitchFamily="34" charset="0"/>
              </a:rPr>
              <a:t>4)Καλαμάτας</a:t>
            </a:r>
          </a:p>
          <a:p>
            <a:r>
              <a:rPr lang="el-GR"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Control </a:t>
            </a:r>
            <a:r>
              <a:rPr lang="el-GR" dirty="0">
                <a:latin typeface="Arial" panose="020B0604020202020204" pitchFamily="34" charset="0"/>
                <a:cs typeface="Arial" panose="020B0604020202020204" pitchFamily="34" charset="0"/>
              </a:rPr>
              <a:t>Εκδόχων</a:t>
            </a:r>
          </a:p>
          <a:p>
            <a:r>
              <a:rPr lang="el-GR" dirty="0">
                <a:latin typeface="Arial" panose="020B0604020202020204" pitchFamily="34" charset="0"/>
                <a:cs typeface="Arial" panose="020B0604020202020204" pitchFamily="34" charset="0"/>
              </a:rPr>
              <a:t>6)Σχήμα  Αρθρόποδου-ασπραδιού</a:t>
            </a:r>
          </a:p>
          <a:p>
            <a:r>
              <a:rPr lang="el-GR" dirty="0">
                <a:latin typeface="Arial" panose="020B0604020202020204" pitchFamily="34" charset="0"/>
                <a:cs typeface="Arial" panose="020B0604020202020204" pitchFamily="34" charset="0"/>
              </a:rPr>
              <a:t>7)Αρθρόποδο</a:t>
            </a:r>
          </a:p>
        </p:txBody>
      </p:sp>
      <p:sp>
        <p:nvSpPr>
          <p:cNvPr id="3" name="TextBox 2"/>
          <p:cNvSpPr txBox="1"/>
          <p:nvPr/>
        </p:nvSpPr>
        <p:spPr>
          <a:xfrm>
            <a:off x="8094222" y="1732746"/>
            <a:ext cx="1188132" cy="707886"/>
          </a:xfrm>
          <a:prstGeom prst="rect">
            <a:avLst/>
          </a:prstGeom>
          <a:noFill/>
        </p:spPr>
        <p:txBody>
          <a:bodyPr wrap="square" rtlCol="0">
            <a:spAutoFit/>
          </a:bodyPr>
          <a:lstStyle/>
          <a:p>
            <a:r>
              <a:rPr lang="el-GR" sz="2000" dirty="0">
                <a:latin typeface="Arial" panose="020B0604020202020204" pitchFamily="34" charset="0"/>
                <a:cs typeface="Arial" panose="020B0604020202020204" pitchFamily="34" charset="0"/>
              </a:rPr>
              <a:t>Ημέρα 13η</a:t>
            </a:r>
          </a:p>
        </p:txBody>
      </p:sp>
      <p:sp>
        <p:nvSpPr>
          <p:cNvPr id="5" name="TextBox 4"/>
          <p:cNvSpPr txBox="1"/>
          <p:nvPr/>
        </p:nvSpPr>
        <p:spPr>
          <a:xfrm>
            <a:off x="8094222" y="5157192"/>
            <a:ext cx="1188132" cy="707886"/>
          </a:xfrm>
          <a:prstGeom prst="rect">
            <a:avLst/>
          </a:prstGeom>
          <a:noFill/>
        </p:spPr>
        <p:txBody>
          <a:bodyPr wrap="square" rtlCol="0">
            <a:spAutoFit/>
          </a:bodyPr>
          <a:lstStyle/>
          <a:p>
            <a:r>
              <a:rPr lang="el-GR" sz="2000" dirty="0">
                <a:latin typeface="Arial" panose="020B0604020202020204" pitchFamily="34" charset="0"/>
                <a:cs typeface="Arial" panose="020B0604020202020204" pitchFamily="34" charset="0"/>
              </a:rPr>
              <a:t>Ημέρα 16η</a:t>
            </a:r>
          </a:p>
        </p:txBody>
      </p:sp>
    </p:spTree>
    <p:extLst>
      <p:ext uri="{BB962C8B-B14F-4D97-AF65-F5344CB8AC3E}">
        <p14:creationId xmlns:p14="http://schemas.microsoft.com/office/powerpoint/2010/main" val="4760531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 Τίτλος"/>
          <p:cNvSpPr txBox="1">
            <a:spLocks/>
          </p:cNvSpPr>
          <p:nvPr/>
        </p:nvSpPr>
        <p:spPr>
          <a:xfrm>
            <a:off x="2667000" y="404816"/>
            <a:ext cx="6858000" cy="720725"/>
          </a:xfrm>
          <a:prstGeom prst="rect">
            <a:avLst/>
          </a:prstGeom>
        </p:spPr>
        <p:txBody>
          <a:bodyPr anchor="ctr"/>
          <a:lstStyle/>
          <a:p>
            <a:pPr algn="ctr">
              <a:defRPr/>
            </a:pPr>
            <a:r>
              <a:rPr lang="el-GR" sz="2800" b="1" dirty="0">
                <a:latin typeface="+mj-lt"/>
                <a:ea typeface="+mj-ea"/>
                <a:cs typeface="+mj-cs"/>
              </a:rPr>
              <a:t>ΠΛΗΓΕΣ ΣΕ ΔΙΑΒΗΤΙΚΟ ΔΕΡΜΑ</a:t>
            </a:r>
          </a:p>
        </p:txBody>
      </p:sp>
      <p:graphicFrame>
        <p:nvGraphicFramePr>
          <p:cNvPr id="7" name="Chart 6"/>
          <p:cNvGraphicFramePr/>
          <p:nvPr/>
        </p:nvGraphicFramePr>
        <p:xfrm>
          <a:off x="3287690" y="1340771"/>
          <a:ext cx="5886653" cy="51125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6128929"/>
      </p:ext>
    </p:extLst>
  </p:cSld>
  <p:clrMapOvr>
    <a:masterClrMapping/>
  </p:clrMapOvr>
  <p:transition>
    <p:wipe dir="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 Τίτλος"/>
          <p:cNvSpPr txBox="1">
            <a:spLocks/>
          </p:cNvSpPr>
          <p:nvPr/>
        </p:nvSpPr>
        <p:spPr>
          <a:xfrm>
            <a:off x="2667000" y="404816"/>
            <a:ext cx="6858000" cy="720725"/>
          </a:xfrm>
          <a:prstGeom prst="rect">
            <a:avLst/>
          </a:prstGeom>
        </p:spPr>
        <p:txBody>
          <a:bodyPr anchor="ctr"/>
          <a:lstStyle/>
          <a:p>
            <a:pPr algn="ctr">
              <a:defRPr/>
            </a:pPr>
            <a:r>
              <a:rPr lang="el-GR" sz="2800" dirty="0" err="1">
                <a:latin typeface="+mj-lt"/>
                <a:ea typeface="+mj-ea"/>
                <a:cs typeface="+mj-cs"/>
              </a:rPr>
              <a:t>Λιπιδική</a:t>
            </a:r>
            <a:r>
              <a:rPr lang="el-GR" sz="2800" dirty="0">
                <a:latin typeface="+mj-lt"/>
                <a:ea typeface="+mj-ea"/>
                <a:cs typeface="+mj-cs"/>
              </a:rPr>
              <a:t> </a:t>
            </a:r>
            <a:r>
              <a:rPr lang="el-GR" sz="2800" dirty="0" err="1">
                <a:latin typeface="+mj-lt"/>
                <a:ea typeface="+mj-ea"/>
                <a:cs typeface="+mj-cs"/>
              </a:rPr>
              <a:t>Υπεροξείδωση</a:t>
            </a:r>
            <a:endParaRPr lang="el-GR" sz="2800" dirty="0">
              <a:latin typeface="+mj-lt"/>
              <a:ea typeface="+mj-ea"/>
              <a:cs typeface="+mj-cs"/>
            </a:endParaRPr>
          </a:p>
        </p:txBody>
      </p:sp>
      <p:graphicFrame>
        <p:nvGraphicFramePr>
          <p:cNvPr id="13" name="Chart 12"/>
          <p:cNvGraphicFramePr/>
          <p:nvPr/>
        </p:nvGraphicFramePr>
        <p:xfrm>
          <a:off x="3017658" y="1340768"/>
          <a:ext cx="5940660"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3017658" y="4221088"/>
          <a:ext cx="5940660" cy="24482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0486262"/>
      </p:ext>
    </p:extLst>
  </p:cSld>
  <p:clrMapOvr>
    <a:masterClrMapping/>
  </p:clrMapOvr>
  <p:transition>
    <p:wipe dir="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1 - Τίτλος"/>
          <p:cNvSpPr txBox="1">
            <a:spLocks/>
          </p:cNvSpPr>
          <p:nvPr/>
        </p:nvSpPr>
        <p:spPr bwMode="auto">
          <a:xfrm>
            <a:off x="2667000" y="404816"/>
            <a:ext cx="6858000" cy="720725"/>
          </a:xfrm>
          <a:prstGeom prst="rect">
            <a:avLst/>
          </a:prstGeom>
          <a:noFill/>
          <a:ln w="9525">
            <a:noFill/>
            <a:miter lim="800000"/>
            <a:headEnd/>
            <a:tailEnd/>
          </a:ln>
        </p:spPr>
        <p:txBody>
          <a:bodyPr anchor="ctr"/>
          <a:lstStyle/>
          <a:p>
            <a:pPr algn="ctr"/>
            <a:r>
              <a:rPr lang="el-GR" sz="2800">
                <a:solidFill>
                  <a:srgbClr val="FFC000"/>
                </a:solidFill>
                <a:latin typeface="Calibri" pitchFamily="34" charset="0"/>
              </a:rPr>
              <a:t>Βλάβη στο </a:t>
            </a:r>
            <a:r>
              <a:rPr lang="en-ZA" sz="2800">
                <a:solidFill>
                  <a:srgbClr val="FFC000"/>
                </a:solidFill>
                <a:latin typeface="Calibri" pitchFamily="34" charset="0"/>
              </a:rPr>
              <a:t>DNA</a:t>
            </a:r>
            <a:endParaRPr lang="el-GR" sz="2800">
              <a:solidFill>
                <a:srgbClr val="FFC000"/>
              </a:solidFill>
              <a:latin typeface="Calibri" pitchFamily="34" charset="0"/>
            </a:endParaRPr>
          </a:p>
        </p:txBody>
      </p:sp>
      <p:graphicFrame>
        <p:nvGraphicFramePr>
          <p:cNvPr id="11" name="Chart 10"/>
          <p:cNvGraphicFramePr/>
          <p:nvPr/>
        </p:nvGraphicFramePr>
        <p:xfrm>
          <a:off x="3071664" y="4005064"/>
          <a:ext cx="5940660" cy="2599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nvGraphicFramePr>
        <p:xfrm>
          <a:off x="3071664" y="1196752"/>
          <a:ext cx="5886654" cy="25922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6816467"/>
      </p:ext>
    </p:extLst>
  </p:cSld>
  <p:clrMapOvr>
    <a:masterClrMapping/>
  </p:clrMapOvr>
  <p:transition>
    <p:wipe dir="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lgn="ctr">
              <a:buNone/>
            </a:pPr>
            <a:r>
              <a:rPr lang="el-GR" sz="2400" b="1" dirty="0"/>
              <a:t>ΜΕΤΑΛΛΑ – ΙΟΝΤΟΦΟΡΗΣΗ –ΑΝΑΣΤΟΛΕΙΣ ΔΙΑΥΛΩΝ ΑΣΒΕΣΤΙΟΥ- ΤΟΠΙΚΑ ΑΝΤΙΒΙΟΤΙΚΑ-ΨΥΧΙΚΟ ΣΤΡΕΣΣ</a:t>
            </a:r>
          </a:p>
          <a:p>
            <a:pPr>
              <a:buNone/>
            </a:pPr>
            <a:endParaRPr lang="el-GR" sz="2000" b="1" dirty="0"/>
          </a:p>
        </p:txBody>
      </p:sp>
    </p:spTree>
    <p:extLst>
      <p:ext uri="{BB962C8B-B14F-4D97-AF65-F5344CB8AC3E}">
        <p14:creationId xmlns:p14="http://schemas.microsoft.com/office/powerpoint/2010/main" val="19977136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6822" y="0"/>
            <a:ext cx="8225469" cy="6858000"/>
          </a:xfrm>
        </p:spPr>
        <p:txBody>
          <a:bodyPr>
            <a:normAutofit fontScale="85000" lnSpcReduction="20000"/>
          </a:bodyPr>
          <a:lstStyle/>
          <a:p>
            <a:pPr lvl="0"/>
            <a:r>
              <a:rPr lang="el-GR" dirty="0"/>
              <a:t>Οι αναστολείς διαύλων ασβεστίου συμβάλλουν θετικά στην επούλωση. Τα καλύτερα αποτελέσματα ελήφθησαν από το σκεύασμα της υδροχλωρικής βεραπαμίλης.</a:t>
            </a:r>
          </a:p>
          <a:p>
            <a:pPr marL="0" indent="0">
              <a:buNone/>
            </a:pPr>
            <a:r>
              <a:rPr lang="el-GR" dirty="0"/>
              <a:t> </a:t>
            </a:r>
          </a:p>
          <a:p>
            <a:pPr lvl="0"/>
            <a:r>
              <a:rPr lang="el-GR" dirty="0"/>
              <a:t>Η κεφακλόρη έδωσε πολύ καλά αποτελέσματα και μάλιστα καλύτερα απο την γενταμικίνη. </a:t>
            </a:r>
          </a:p>
          <a:p>
            <a:pPr marL="0" indent="0">
              <a:buNone/>
            </a:pPr>
            <a:r>
              <a:rPr lang="el-GR" dirty="0"/>
              <a:t> </a:t>
            </a:r>
          </a:p>
          <a:p>
            <a:pPr lvl="0"/>
            <a:r>
              <a:rPr lang="el-GR" dirty="0"/>
              <a:t>Η  εωσίνη δίνει καλύτερα αποτελέσματα σε  σχέση με την μετά </a:t>
            </a:r>
            <a:r>
              <a:rPr lang="en-US" dirty="0"/>
              <a:t>Na</a:t>
            </a:r>
            <a:r>
              <a:rPr lang="el-GR" dirty="0"/>
              <a:t> εωσίνη για την επούλωση τραυμάτων.</a:t>
            </a:r>
          </a:p>
          <a:p>
            <a:pPr marL="0" indent="0">
              <a:buNone/>
            </a:pPr>
            <a:r>
              <a:rPr lang="el-GR" dirty="0"/>
              <a:t> </a:t>
            </a:r>
          </a:p>
          <a:p>
            <a:pPr lvl="0"/>
            <a:r>
              <a:rPr lang="el-GR" dirty="0"/>
              <a:t>Η τετρακυκλίνη δρά ανασταλτικά στη επούλωση και δεν πρέπει να χρησιμοποιείται.</a:t>
            </a:r>
          </a:p>
          <a:p>
            <a:pPr marL="0" indent="0">
              <a:buNone/>
            </a:pPr>
            <a:r>
              <a:rPr lang="el-GR" dirty="0"/>
              <a:t> </a:t>
            </a:r>
          </a:p>
          <a:p>
            <a:pPr lvl="0"/>
            <a:r>
              <a:rPr lang="el-GR" dirty="0"/>
              <a:t>Είναι πολύ σημαντικό η εκάστοτε επουλωτική θεραπεία να διαμορφώνεται ανάλογα με την ηλικία του ασθενούς.</a:t>
            </a:r>
          </a:p>
          <a:p>
            <a:pPr lvl="0"/>
            <a:endParaRPr lang="el-GR" dirty="0"/>
          </a:p>
          <a:p>
            <a:r>
              <a:rPr lang="el-GR" dirty="0"/>
              <a:t>Ο συνδυασμός </a:t>
            </a:r>
            <a:r>
              <a:rPr lang="en-US" dirty="0"/>
              <a:t> Maalox </a:t>
            </a:r>
            <a:r>
              <a:rPr lang="el-GR" dirty="0"/>
              <a:t> και ιοντοφόρεσης (1</a:t>
            </a:r>
            <a:r>
              <a:rPr lang="el-GR" baseline="30000" dirty="0"/>
              <a:t>η </a:t>
            </a:r>
            <a:r>
              <a:rPr lang="el-GR" dirty="0"/>
              <a:t> φάση επούλωσης) με μίγμα ιόντων (2</a:t>
            </a:r>
            <a:r>
              <a:rPr lang="el-GR" baseline="30000" dirty="0"/>
              <a:t>η</a:t>
            </a:r>
            <a:r>
              <a:rPr lang="el-GR" dirty="0"/>
              <a:t>  φάση επούλωσης) έδωσε αξιοσημείωτα αποτελέσματα. </a:t>
            </a:r>
          </a:p>
          <a:p>
            <a:r>
              <a:rPr lang="el-GR" dirty="0"/>
              <a:t>Το ψυχικό στρες αναστέλλει την επούλωση</a:t>
            </a:r>
          </a:p>
        </p:txBody>
      </p:sp>
    </p:spTree>
    <p:extLst>
      <p:ext uri="{BB962C8B-B14F-4D97-AF65-F5344CB8AC3E}">
        <p14:creationId xmlns:p14="http://schemas.microsoft.com/office/powerpoint/2010/main" val="22179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667000" y="0"/>
            <a:ext cx="6858000" cy="6858000"/>
          </a:xfrm>
        </p:spPr>
        <p:txBody>
          <a:bodyPr>
            <a:normAutofit/>
          </a:bodyPr>
          <a:lstStyle/>
          <a:p>
            <a:pPr>
              <a:buNone/>
            </a:pPr>
            <a:r>
              <a:rPr lang="el-GR" sz="2400" b="1" dirty="0"/>
              <a:t>ΟΛΟΚΛΗΡΩΣΗ ΤΩΝ ΠΡΟΚΛΙΝΙΚΩΝ ΜΕ ΚΛΙΝΙΚΕΣ ΜΕΛΕΤΕΣ</a:t>
            </a:r>
          </a:p>
        </p:txBody>
      </p:sp>
    </p:spTree>
    <p:extLst>
      <p:ext uri="{BB962C8B-B14F-4D97-AF65-F5344CB8AC3E}">
        <p14:creationId xmlns:p14="http://schemas.microsoft.com/office/powerpoint/2010/main" val="248339622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05000" y="0"/>
            <a:ext cx="8229600" cy="1143000"/>
          </a:xfrm>
        </p:spPr>
        <p:txBody>
          <a:bodyPr/>
          <a:lstStyle/>
          <a:p>
            <a:r>
              <a:rPr lang="el-GR" b="1" dirty="0"/>
              <a:t>ΓΗΡΑΝΣΗ ΤΟΥ ΔΕΡΜΑΤΟΣ</a:t>
            </a:r>
            <a:endParaRPr lang="en-US" b="1" dirty="0"/>
          </a:p>
        </p:txBody>
      </p:sp>
      <p:pic>
        <p:nvPicPr>
          <p:cNvPr id="1025" name="Picture 1"/>
          <p:cNvPicPr>
            <a:picLocks noGrp="1" noChangeAspect="1" noChangeArrowheads="1"/>
          </p:cNvPicPr>
          <p:nvPr>
            <p:ph idx="1"/>
          </p:nvPr>
        </p:nvPicPr>
        <p:blipFill>
          <a:blip r:embed="rId2" cstate="print"/>
          <a:srcRect/>
          <a:stretch>
            <a:fillRect/>
          </a:stretch>
        </p:blipFill>
        <p:spPr bwMode="auto">
          <a:xfrm>
            <a:off x="1524000" y="914400"/>
            <a:ext cx="9144000" cy="5943600"/>
          </a:xfrm>
          <a:prstGeom prst="rect">
            <a:avLst/>
          </a:prstGeom>
          <a:noFill/>
          <a:ln w="9525">
            <a:noFill/>
            <a:miter lim="800000"/>
            <a:headEnd/>
            <a:tailEnd/>
          </a:ln>
        </p:spPr>
      </p:pic>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Rot="1" noChangeArrowheads="1"/>
          </p:cNvSpPr>
          <p:nvPr>
            <p:ph type="body" idx="1"/>
          </p:nvPr>
        </p:nvSpPr>
        <p:spPr>
          <a:xfrm>
            <a:off x="1524000" y="0"/>
            <a:ext cx="9144000" cy="6858000"/>
          </a:xfrm>
        </p:spPr>
        <p:txBody>
          <a:bodyPr/>
          <a:lstStyle/>
          <a:p>
            <a:pPr eaLnBrk="1" hangingPunct="1">
              <a:buFont typeface="Wingdings" pitchFamily="2" charset="2"/>
              <a:buNone/>
              <a:defRPr/>
            </a:pPr>
            <a:r>
              <a:rPr lang="el-GR"/>
              <a:t>ΦΩΤΟΓΗΡΑΝΣΗ</a:t>
            </a:r>
          </a:p>
        </p:txBody>
      </p:sp>
      <p:pic>
        <p:nvPicPr>
          <p:cNvPr id="46083" name="Picture 5" descr="giransi1"/>
          <p:cNvPicPr>
            <a:picLocks noChangeAspect="1" noChangeArrowheads="1"/>
          </p:cNvPicPr>
          <p:nvPr/>
        </p:nvPicPr>
        <p:blipFill>
          <a:blip r:embed="rId3" cstate="print"/>
          <a:srcRect/>
          <a:stretch>
            <a:fillRect/>
          </a:stretch>
        </p:blipFill>
        <p:spPr bwMode="auto">
          <a:xfrm>
            <a:off x="1524000" y="692151"/>
            <a:ext cx="9144000" cy="65246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4000" b="1" dirty="0"/>
              <a:t>ΑΡΧΕΣ ΘΕΡΑΠΕΙΑΣ</a:t>
            </a:r>
            <a:endParaRPr lang="en-US" sz="4000" b="1" dirty="0"/>
          </a:p>
        </p:txBody>
      </p:sp>
      <p:sp>
        <p:nvSpPr>
          <p:cNvPr id="3" name="2 - Θέση περιεχομένου"/>
          <p:cNvSpPr>
            <a:spLocks noGrp="1"/>
          </p:cNvSpPr>
          <p:nvPr>
            <p:ph idx="1"/>
          </p:nvPr>
        </p:nvSpPr>
        <p:spPr>
          <a:xfrm>
            <a:off x="1981200" y="1600200"/>
            <a:ext cx="8229600" cy="5257800"/>
          </a:xfrm>
        </p:spPr>
        <p:txBody>
          <a:bodyPr>
            <a:normAutofit/>
          </a:bodyPr>
          <a:lstStyle/>
          <a:p>
            <a:pPr>
              <a:buNone/>
            </a:pPr>
            <a:r>
              <a:rPr lang="el-GR" b="1" dirty="0"/>
              <a:t>ΑΠΟΤΕΛΕΣΜΑΤΙΚΑ – ΚΑΛΩΣ ΑΝΕΚΤΑ ΦΑΡΜΑΚΑ</a:t>
            </a:r>
          </a:p>
          <a:p>
            <a:pPr>
              <a:buNone/>
            </a:pPr>
            <a:r>
              <a:rPr lang="el-GR" b="1" dirty="0"/>
              <a:t>ΔΕΡΜΑΤΟΛΟΓΙΚΑ ΣΕ ΣΧΕΣΗ ΜΕ ΝΕΥΡΟΛΟΓΙΚΑ-ΚΑΡΔΙΟΛΟΓΙΚΑ-ΓΑΣΤΡΟΕΝΤΕΡΟΛΟΓΙΚΑ ΦΑΡΜΑΚΑ</a:t>
            </a:r>
          </a:p>
          <a:p>
            <a:pPr>
              <a:buNone/>
            </a:pPr>
            <a:r>
              <a:rPr lang="el-GR" b="1" dirty="0"/>
              <a:t>ΕΠΙΠΤΩΣΕΙΣ ΤΩΝ ΔΕΡΜΑΤΟΛΟΓΙΚΩΝ ΑΣΘΕΝΕΙΩΝ ΣΕ ΣΩΜΑ ΚΑΙ ΨΥΧΗ </a:t>
            </a:r>
          </a:p>
          <a:p>
            <a:pPr>
              <a:buNone/>
            </a:pPr>
            <a:r>
              <a:rPr lang="el-GR" b="1" dirty="0"/>
              <a:t>ΣΥΜΒΟΛΗ ΤΩΝ ΚΑΛΛΥΝΤΙΚΩΝ</a:t>
            </a:r>
          </a:p>
          <a:p>
            <a:pPr>
              <a:buNone/>
            </a:pPr>
            <a:endParaRPr lang="el-GR" b="1" dirty="0"/>
          </a:p>
          <a:p>
            <a:pPr>
              <a:buNone/>
            </a:pPr>
            <a:endParaRPr lang="el-GR" b="1" dirty="0"/>
          </a:p>
          <a:p>
            <a:pPr>
              <a:buNone/>
            </a:pPr>
            <a:endParaRPr lang="en-US" b="1" dirty="0"/>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0"/>
            <a:ext cx="9144000" cy="763600"/>
          </a:xfrm>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524000" y="685800"/>
            <a:ext cx="9144000" cy="6172200"/>
          </a:xfrm>
        </p:spPr>
        <p:txBody>
          <a:bodyPr/>
          <a:lstStyle/>
          <a:p>
            <a:pPr>
              <a:buNone/>
            </a:pPr>
            <a:r>
              <a:rPr lang="el-GR" b="1" dirty="0"/>
              <a:t>ΚΛΙΝΙΚΗ ΕΙΚΟΝΑ</a:t>
            </a:r>
          </a:p>
          <a:p>
            <a:pPr algn="just">
              <a:buNone/>
            </a:pPr>
            <a:r>
              <a:rPr lang="el-GR" dirty="0"/>
              <a:t>    </a:t>
            </a:r>
            <a:r>
              <a:rPr lang="el-GR" b="1" dirty="0"/>
              <a:t>Χαρακτηριστικά γνωρίσματα της γήρανσης του δέρματος είναι η ξηροδερμία, οι ρυτίδες, οι </a:t>
            </a:r>
            <a:r>
              <a:rPr lang="el-GR" b="1" dirty="0" err="1"/>
              <a:t>δυσχρωμικές</a:t>
            </a:r>
            <a:r>
              <a:rPr lang="el-GR" b="1" dirty="0"/>
              <a:t> αλλοιώσεις (κυρίως η ανάπτυξη κηλίδων πιο σκούρων ή πιο ανοικτών από το δέρμα), η κιτρινωπή χροιά με το πέρασμα του χρόνου, η απώλεια της υγρασίας του δέρματος και της ελαστικότητας (χαλάρωση), η πάχυνση και οι </a:t>
            </a:r>
            <a:r>
              <a:rPr lang="el-GR" b="1" dirty="0" err="1"/>
              <a:t>ευρυαγγείες</a:t>
            </a:r>
            <a:r>
              <a:rPr lang="el-GR" b="1" dirty="0"/>
              <a:t>, η λεύκανση και λέπτυνση των τριχών, λέπτυνση όλων των δερματικών στοιβάδων το οποίο γίνεται ευαίσθητο και εύκολο στην δημιουργία τραυματισμών, μείωση  της λειτουργίας των εξαρτημάτων, χρόνιος κνησμός, αύξηση παθήσεων</a:t>
            </a:r>
          </a:p>
          <a:p>
            <a:pPr algn="just">
              <a:buNone/>
            </a:pPr>
            <a:r>
              <a:rPr lang="el-GR" b="1" dirty="0"/>
              <a:t>ΑΠΩΛΕΙΑ ΟΜΟΙΟΣΤΑΣΕΩΣ – ΦΥΣΙΟΛΟΓΙΚΟ ΜΗ ΑΝΑΣΤΡΕΨΙΜΟ ΦΑΙΝΟΜΕΝΟ</a:t>
            </a:r>
            <a:endParaRPr lang="en-US" b="1" dirty="0"/>
          </a:p>
        </p:txBody>
      </p:sp>
    </p:spTree>
  </p:cSld>
  <p:clrMapOvr>
    <a:masterClrMapping/>
  </p:clrMapOvr>
  <p:transition spd="slow"/>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304800"/>
            <a:ext cx="8520600" cy="763600"/>
          </a:xfrm>
        </p:spPr>
        <p:txBody>
          <a:bodyPr/>
          <a:lstStyle/>
          <a:p>
            <a:r>
              <a:rPr lang="el-GR" dirty="0" err="1"/>
              <a:t>Τηλεαγγειεκτασίες</a:t>
            </a:r>
            <a:endParaRPr lang="en-US" dirty="0"/>
          </a:p>
        </p:txBody>
      </p:sp>
      <p:sp>
        <p:nvSpPr>
          <p:cNvPr id="3" name="2 - Θέση κειμένου"/>
          <p:cNvSpPr>
            <a:spLocks noGrp="1"/>
          </p:cNvSpPr>
          <p:nvPr>
            <p:ph type="body" idx="1"/>
          </p:nvPr>
        </p:nvSpPr>
        <p:spPr/>
        <p:txBody>
          <a:bodyPr/>
          <a:lstStyle/>
          <a:p>
            <a:pPr>
              <a:buNone/>
            </a:pP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1524000" y="1138238"/>
            <a:ext cx="9144000" cy="5719762"/>
          </a:xfrm>
          <a:prstGeom prst="rect">
            <a:avLst/>
          </a:prstGeom>
          <a:noFill/>
          <a:ln w="9525">
            <a:noFill/>
            <a:miter lim="800000"/>
            <a:headEnd/>
            <a:tailEnd/>
          </a:ln>
        </p:spPr>
      </p:pic>
    </p:spTree>
  </p:cSld>
  <p:clrMapOvr>
    <a:masterClrMapping/>
  </p:clrMapOvr>
  <p:transition spd="slow"/>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152400"/>
            <a:ext cx="8520600" cy="763600"/>
          </a:xfrm>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835700" y="990601"/>
            <a:ext cx="8520600" cy="5101233"/>
          </a:xfrm>
        </p:spPr>
        <p:txBody>
          <a:bodyPr/>
          <a:lstStyle/>
          <a:p>
            <a:pPr>
              <a:buNone/>
            </a:pPr>
            <a:r>
              <a:rPr lang="el-GR" dirty="0"/>
              <a:t>	ΔΙΑΠΙΣΤΩΝΟΥΜΕ ΜΕ ΤΗΝ ΓΗΡΑΝΣΗ ΜΕΙΩΣΗ ΤΩΝ ΛΕΙΤΟΥΡΓΙΩΝ, ΤΩΝ ΜΗΧΑΝΙΚΩΝ ΙΔΙΟΤΗΤΩΝ ΚΑΙ ΜΟΡΦΟΛΟΓΙΚΕΣ ΑΛΛΑΓΕΣ  ΤΟΥ ΔΕΡΜΑΤΟΣ ΚΑΙ ΤΩΝ ΕΞΑΡΤΗΜΑΤΩΝ ΤΟΥ</a:t>
            </a:r>
            <a:endParaRPr lang="en-US" dirty="0"/>
          </a:p>
        </p:txBody>
      </p:sp>
    </p:spTree>
  </p:cSld>
  <p:clrMapOvr>
    <a:masterClrMapping/>
  </p:clrMapOvr>
  <p:transition spd="slow"/>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3"/>
          <p:cNvSpPr>
            <a:spLocks noGrp="1" noRot="1" noChangeArrowheads="1"/>
          </p:cNvSpPr>
          <p:nvPr>
            <p:ph type="body" idx="1"/>
          </p:nvPr>
        </p:nvSpPr>
        <p:spPr>
          <a:xfrm>
            <a:off x="1524000" y="0"/>
            <a:ext cx="9144000" cy="6858000"/>
          </a:xfrm>
        </p:spPr>
        <p:txBody>
          <a:bodyPr/>
          <a:lstStyle/>
          <a:p>
            <a:pPr algn="ctr" eaLnBrk="1" hangingPunct="1">
              <a:buFont typeface="Wingdings" pitchFamily="2" charset="2"/>
              <a:buNone/>
              <a:defRPr/>
            </a:pPr>
            <a:r>
              <a:rPr lang="el-GR" sz="2000" b="1"/>
              <a:t>ΙΣΤΟΛΟΓΙΚΕΣ – ΒΙΟΧΗΜΙΚΕΣ ΑΛΛΟΙΏΣΕΙΣ</a:t>
            </a:r>
          </a:p>
          <a:p>
            <a:pPr eaLnBrk="1" hangingPunct="1">
              <a:defRPr/>
            </a:pPr>
            <a:r>
              <a:rPr lang="el-GR" sz="2000" b="1"/>
              <a:t>Εκφύλιση Κολλαγόνου, Ελαστίνης, Θεμελιώδους Ουσίας</a:t>
            </a:r>
          </a:p>
          <a:p>
            <a:pPr eaLnBrk="1" hangingPunct="1">
              <a:buFont typeface="Wingdings" pitchFamily="2" charset="2"/>
              <a:buNone/>
              <a:defRPr/>
            </a:pPr>
            <a:r>
              <a:rPr lang="el-GR" sz="2000" b="1"/>
              <a:t>Αδιάλυτο κολλαγόνο, σημαντική μείωση του δικτυωτού κολλαγόνου, συμπαγείς ίνες κολλαγόνου, αύξηση «άλλης» ποιότητας ελαστίνης, αραίωση γλυκοζαμινογλυκανών.</a:t>
            </a:r>
          </a:p>
          <a:p>
            <a:pPr eaLnBrk="1" hangingPunct="1">
              <a:defRPr/>
            </a:pPr>
            <a:r>
              <a:rPr lang="el-GR" sz="2000" b="1"/>
              <a:t>Επιπέδωση Δερματο-επιδερμικών θηλών</a:t>
            </a:r>
          </a:p>
          <a:p>
            <a:pPr eaLnBrk="1" hangingPunct="1">
              <a:defRPr/>
            </a:pPr>
            <a:r>
              <a:rPr lang="el-GR" sz="2000" b="1"/>
              <a:t>Μείωση υαλουρονικού οξέος</a:t>
            </a:r>
          </a:p>
          <a:p>
            <a:pPr eaLnBrk="1" hangingPunct="1">
              <a:defRPr/>
            </a:pPr>
            <a:r>
              <a:rPr lang="el-GR" sz="2000" b="1"/>
              <a:t>Μείωση ινοβλαστών (όπως στην προγηρία)</a:t>
            </a:r>
          </a:p>
          <a:p>
            <a:pPr eaLnBrk="1" hangingPunct="1">
              <a:defRPr/>
            </a:pPr>
            <a:r>
              <a:rPr lang="el-GR" sz="2000" b="1"/>
              <a:t>Μείωση ρυθμού κερατινοποιήσεως</a:t>
            </a:r>
          </a:p>
          <a:p>
            <a:pPr eaLnBrk="1" hangingPunct="1">
              <a:defRPr/>
            </a:pPr>
            <a:r>
              <a:rPr lang="el-GR" sz="2000" b="1"/>
              <a:t>Αύξηση του μεγέθους των κερατινοκυττάρων της κεράτινης στοιβάδας</a:t>
            </a:r>
          </a:p>
          <a:p>
            <a:pPr eaLnBrk="1" hangingPunct="1">
              <a:defRPr/>
            </a:pPr>
            <a:r>
              <a:rPr lang="el-GR" sz="2000" b="1"/>
              <a:t>Μείωση των μελανινοκυττάρων</a:t>
            </a:r>
          </a:p>
          <a:p>
            <a:pPr eaLnBrk="1" hangingPunct="1">
              <a:defRPr/>
            </a:pPr>
            <a:r>
              <a:rPr lang="el-GR" sz="2000" b="1"/>
              <a:t>Λέπτυνση επιδερμίδας</a:t>
            </a:r>
          </a:p>
          <a:p>
            <a:pPr eaLnBrk="1" hangingPunct="1">
              <a:defRPr/>
            </a:pPr>
            <a:r>
              <a:rPr lang="el-GR" sz="2000" b="1"/>
              <a:t>Μείωση υδατολιπιδικού υμενίου</a:t>
            </a:r>
          </a:p>
          <a:p>
            <a:pPr eaLnBrk="1" hangingPunct="1">
              <a:defRPr/>
            </a:pPr>
            <a:r>
              <a:rPr lang="el-GR" sz="2000" b="1"/>
              <a:t>Ανακατανομή λιπωδους ιστού</a:t>
            </a:r>
          </a:p>
          <a:p>
            <a:pPr eaLnBrk="1" hangingPunct="1">
              <a:defRPr/>
            </a:pPr>
            <a:r>
              <a:rPr lang="el-GR" sz="2000" b="1"/>
              <a:t>Μείωση της ροής του αίματος, αριθμού τριχοειδών</a:t>
            </a:r>
          </a:p>
          <a:p>
            <a:pPr eaLnBrk="1" hangingPunct="1">
              <a:defRPr/>
            </a:pPr>
            <a:r>
              <a:rPr lang="el-GR" sz="2000" b="1"/>
              <a:t>Μείωση επουλωτικής ικανότητας</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sp>
        <p:nvSpPr>
          <p:cNvPr id="3" name="2 - Θέση περιεχομένου"/>
          <p:cNvSpPr>
            <a:spLocks noGrp="1"/>
          </p:cNvSpPr>
          <p:nvPr>
            <p:ph idx="1"/>
          </p:nvPr>
        </p:nvSpPr>
        <p:spPr/>
        <p:txBody>
          <a:bodyPr/>
          <a:lstStyle/>
          <a:p>
            <a:pPr>
              <a:defRPr/>
            </a:pPr>
            <a:endParaRPr lang="el-GR"/>
          </a:p>
        </p:txBody>
      </p:sp>
      <p:pic>
        <p:nvPicPr>
          <p:cNvPr id="48132"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sp>
        <p:nvSpPr>
          <p:cNvPr id="3" name="2 - Θέση περιεχομένου"/>
          <p:cNvSpPr>
            <a:spLocks noGrp="1"/>
          </p:cNvSpPr>
          <p:nvPr>
            <p:ph idx="1"/>
          </p:nvPr>
        </p:nvSpPr>
        <p:spPr/>
        <p:txBody>
          <a:bodyPr/>
          <a:lstStyle/>
          <a:p>
            <a:pPr>
              <a:defRPr/>
            </a:pPr>
            <a:endParaRPr lang="el-GR"/>
          </a:p>
        </p:txBody>
      </p:sp>
      <p:pic>
        <p:nvPicPr>
          <p:cNvPr id="52228"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0"/>
            <a:ext cx="8229600" cy="914400"/>
          </a:xfrm>
        </p:spPr>
        <p:txBody>
          <a:bodyPr>
            <a:normAutofit/>
          </a:bodyPr>
          <a:lstStyle/>
          <a:p>
            <a:r>
              <a:rPr lang="el-GR" b="1" dirty="0"/>
              <a:t>ΦΑΣΕΙΣ ΓΗΡΑΝΣΕΩΣ </a:t>
            </a:r>
            <a:endParaRPr lang="en-US" b="1" dirty="0"/>
          </a:p>
        </p:txBody>
      </p:sp>
      <p:pic>
        <p:nvPicPr>
          <p:cNvPr id="87042" name="Picture 2"/>
          <p:cNvPicPr>
            <a:picLocks noGrp="1" noChangeAspect="1" noChangeArrowheads="1"/>
          </p:cNvPicPr>
          <p:nvPr>
            <p:ph idx="1"/>
          </p:nvPr>
        </p:nvPicPr>
        <p:blipFill>
          <a:blip r:embed="rId2" cstate="print"/>
          <a:srcRect/>
          <a:stretch>
            <a:fillRect/>
          </a:stretch>
        </p:blipFill>
        <p:spPr bwMode="auto">
          <a:xfrm>
            <a:off x="1524000" y="762000"/>
            <a:ext cx="9144000" cy="6096000"/>
          </a:xfrm>
          <a:prstGeom prst="rect">
            <a:avLst/>
          </a:prstGeom>
          <a:noFill/>
          <a:ln w="9525">
            <a:noFill/>
            <a:miter lim="800000"/>
            <a:headEnd/>
            <a:tailEnd/>
          </a:ln>
        </p:spPr>
      </p:pic>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0"/>
            <a:ext cx="8520600" cy="763600"/>
          </a:xfrm>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524000" y="838200"/>
            <a:ext cx="9144000" cy="6019800"/>
          </a:xfrm>
        </p:spPr>
        <p:txBody>
          <a:bodyPr/>
          <a:lstStyle/>
          <a:p>
            <a:pPr>
              <a:buNone/>
            </a:pPr>
            <a:r>
              <a:rPr lang="el-GR" b="1" dirty="0"/>
              <a:t>ΚΥΤΤΑΡΙΚΕΣ - ΜΟΡΙΑΚΕΣ ΑΛΛΑΓΕΣ </a:t>
            </a:r>
          </a:p>
          <a:p>
            <a:pPr>
              <a:buNone/>
            </a:pPr>
            <a:r>
              <a:rPr lang="el-GR" b="1" dirty="0"/>
              <a:t>ΒΛΑΒΕΣ ΣΕ ΟΡΓΑΝΙΔΙΑ ΤΟΥ ΚΥΤΤΑΡΟΥ ΚΑΙ ΣΗΜΑΝΤΙΚΑ ΜΟΡΙΑ ΤΟΥ ΔΕΡΜΑΤΟΣ</a:t>
            </a:r>
          </a:p>
          <a:p>
            <a:pPr>
              <a:buNone/>
            </a:pPr>
            <a:r>
              <a:rPr lang="el-GR" b="1" dirty="0"/>
              <a:t>ΓΕΝΟΜΙΚΗ ΑΣΤΑΘΕΙΑ –ΕΠΙΓΕΝΕΤΙΚΕΣ ΑΛΛΑΓΕΣ-ΜΕΘΥΛΙΩΣΗ </a:t>
            </a:r>
            <a:r>
              <a:rPr lang="en-US" b="1" dirty="0"/>
              <a:t> DNA</a:t>
            </a:r>
            <a:endParaRPr lang="el-GR" b="1" dirty="0"/>
          </a:p>
          <a:p>
            <a:pPr>
              <a:buNone/>
            </a:pPr>
            <a:r>
              <a:rPr lang="el-GR" b="1" dirty="0"/>
              <a:t>Με την ηλικία δημιουργούνται μη αποτελεσματικοί κυτταρικοί μηχανισμοί </a:t>
            </a:r>
          </a:p>
          <a:p>
            <a:pPr>
              <a:buNone/>
            </a:pPr>
            <a:r>
              <a:rPr lang="el-GR" b="1" dirty="0"/>
              <a:t>Από το περιβάλλον δημιουργούνται βλάβες</a:t>
            </a:r>
          </a:p>
          <a:p>
            <a:pPr>
              <a:buNone/>
            </a:pPr>
            <a:r>
              <a:rPr lang="el-GR" b="1" dirty="0"/>
              <a:t>Συσσώρευση στον ιστό των νεκρών ή μη λειτουργικών κυττάρων</a:t>
            </a:r>
            <a:endParaRPr lang="en-US" b="1" dirty="0"/>
          </a:p>
          <a:p>
            <a:pPr>
              <a:buNone/>
            </a:pPr>
            <a:r>
              <a:rPr lang="el-GR" b="1" dirty="0"/>
              <a:t>ΡΟΛΟΣ ΑΥΤΟΦΑΓΙΑΣ ΣΤΗΝ ΟΜΟΙΟΣΤΑΣΙΑ</a:t>
            </a:r>
          </a:p>
          <a:p>
            <a:pPr>
              <a:buNone/>
            </a:pPr>
            <a:r>
              <a:rPr lang="el-GR" b="1" dirty="0"/>
              <a:t>Η ΑΥΤΟΦΑΓΙΑ ΜΕΙΩΝΕΤΑΙ ΜΕ ΤΗΝ ΗΛΙΚΙΑ</a:t>
            </a:r>
          </a:p>
          <a:p>
            <a:pPr>
              <a:buNone/>
            </a:pPr>
            <a:endParaRPr lang="el-GR" b="1" dirty="0"/>
          </a:p>
          <a:p>
            <a:pPr>
              <a:buNone/>
            </a:pPr>
            <a:endParaRPr lang="en-US" b="1" dirty="0"/>
          </a:p>
        </p:txBody>
      </p:sp>
    </p:spTree>
  </p:cSld>
  <p:clrMapOvr>
    <a:masterClrMapping/>
  </p:clrMapOvr>
  <p:transition spd="slow"/>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κειμένου"/>
          <p:cNvSpPr>
            <a:spLocks noGrp="1"/>
          </p:cNvSpPr>
          <p:nvPr>
            <p:ph type="body" idx="1"/>
          </p:nvPr>
        </p:nvSpPr>
        <p:spPr/>
        <p:txBody>
          <a:bodyPr/>
          <a:lstStyle/>
          <a:p>
            <a:pPr>
              <a:buNone/>
            </a:pPr>
            <a:endParaRPr lang="en-US" dirty="0"/>
          </a:p>
        </p:txBody>
      </p:sp>
      <p:pic>
        <p:nvPicPr>
          <p:cNvPr id="1028" name="Picture 4" descr="https://www.frontiersin.org/files/Articles/469277/fcell-07-00143-HTML/image_m/fcell-07-00143-g002.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cSld>
  <p:clrMapOvr>
    <a:masterClrMapping/>
  </p:clrMapOvr>
  <p:transition spd="slow"/>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sp>
        <p:nvSpPr>
          <p:cNvPr id="3" name="2 - Θέση περιεχομένου"/>
          <p:cNvSpPr>
            <a:spLocks noGrp="1"/>
          </p:cNvSpPr>
          <p:nvPr>
            <p:ph idx="1"/>
          </p:nvPr>
        </p:nvSpPr>
        <p:spPr/>
        <p:txBody>
          <a:bodyPr/>
          <a:lstStyle/>
          <a:p>
            <a:pPr>
              <a:defRPr/>
            </a:pPr>
            <a:endParaRPr lang="el-GR"/>
          </a:p>
        </p:txBody>
      </p:sp>
      <p:pic>
        <p:nvPicPr>
          <p:cNvPr id="51204" name="Picture 2"/>
          <p:cNvPicPr>
            <a:picLocks noChangeAspect="1" noChangeArrowheads="1"/>
          </p:cNvPicPr>
          <p:nvPr/>
        </p:nvPicPr>
        <p:blipFill>
          <a:blip r:embed="rId2" cstate="print"/>
          <a:srcRect/>
          <a:stretch>
            <a:fillRect/>
          </a:stretch>
        </p:blipFill>
        <p:spPr bwMode="auto">
          <a:xfrm>
            <a:off x="1416050" y="0"/>
            <a:ext cx="925195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274638"/>
            <a:ext cx="8229600" cy="6583362"/>
          </a:xfrm>
        </p:spPr>
        <p:txBody>
          <a:bodyPr>
            <a:normAutofit/>
          </a:bodyPr>
          <a:lstStyle/>
          <a:p>
            <a:pPr algn="l"/>
            <a:r>
              <a:rPr lang="el-GR" b="1" dirty="0"/>
              <a:t>Τοπική – Συστηματική Θεραπεία</a:t>
            </a:r>
            <a:br>
              <a:rPr lang="el-GR" dirty="0"/>
            </a:br>
            <a:r>
              <a:rPr lang="el-GR" sz="3200" dirty="0"/>
              <a:t>Φαρμακοδυναμική-Φαρμακοκινητική</a:t>
            </a:r>
            <a:br>
              <a:rPr lang="el-GR" sz="3200" dirty="0"/>
            </a:br>
            <a:r>
              <a:rPr lang="el-GR" sz="3200" dirty="0"/>
              <a:t>Προ-κλινικά, κλινικά δεδομένα</a:t>
            </a:r>
            <a:br>
              <a:rPr lang="el-GR" sz="3200" dirty="0"/>
            </a:br>
            <a:r>
              <a:rPr lang="el-GR" sz="3200" dirty="0"/>
              <a:t>Σημασία της γνώσεως του βιολογικού υποβάθρου και των συμπτωμάτων της ασθένειας</a:t>
            </a:r>
            <a:endParaRPr lang="el-GR" dirty="0"/>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p:txBody>
          <a:bodyPr/>
          <a:lstStyle/>
          <a:p>
            <a:pPr>
              <a:buNone/>
            </a:pPr>
            <a:r>
              <a:rPr lang="el-GR" dirty="0"/>
              <a:t>ΕΝΔΟΓΕΝΗΣ ΓΗΡΑΝΣΗ</a:t>
            </a:r>
            <a:br>
              <a:rPr lang="el-GR" dirty="0"/>
            </a:br>
            <a:br>
              <a:rPr lang="el-GR" dirty="0"/>
            </a:br>
            <a:r>
              <a:rPr lang="el-GR" dirty="0"/>
              <a:t>Γενετικά προγραμματισμένη, πρόκειται για φυσιολογική διαδικασία, αποτέλεσμα αργής εκφύλισης των ιστών που καθορίζεται από τη γενετική κληρονομιά του κάθε ατόμου, δυσκολία ομοιοστάσεως.</a:t>
            </a:r>
            <a:br>
              <a:rPr lang="el-GR" dirty="0"/>
            </a:br>
            <a:r>
              <a:rPr lang="el-GR" dirty="0"/>
              <a:t>Βιολογικό </a:t>
            </a:r>
            <a:r>
              <a:rPr lang="el-GR" dirty="0" err="1"/>
              <a:t>Ρολόϊ</a:t>
            </a:r>
            <a:r>
              <a:rPr lang="el-GR" dirty="0"/>
              <a:t> </a:t>
            </a:r>
            <a:endParaRPr lang="en-US" dirty="0"/>
          </a:p>
        </p:txBody>
      </p:sp>
    </p:spTree>
  </p:cSld>
  <p:clrMapOvr>
    <a:masterClrMapping/>
  </p:clrMapOvr>
  <p:transition spd="slow"/>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52600" y="0"/>
            <a:ext cx="8520600" cy="763600"/>
          </a:xfrm>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524000" y="762000"/>
            <a:ext cx="9144000" cy="6096000"/>
          </a:xfrm>
        </p:spPr>
        <p:txBody>
          <a:bodyPr/>
          <a:lstStyle/>
          <a:p>
            <a:pPr>
              <a:buNone/>
            </a:pPr>
            <a:r>
              <a:rPr lang="el-GR" sz="1600" b="1" dirty="0"/>
              <a:t>ΕΝΔΟΓΕΝΗΣ-ΧΡΟΝΟΛΟΓΙΚΗ ΓΗΡΑΝΣΗ</a:t>
            </a:r>
            <a:endParaRPr lang="el-GR" sz="1600" dirty="0"/>
          </a:p>
          <a:p>
            <a:pPr>
              <a:buNone/>
            </a:pPr>
            <a:r>
              <a:rPr lang="el-GR" sz="1600" b="1" dirty="0"/>
              <a:t>        1. Λεπτές ρυτίδες</a:t>
            </a:r>
            <a:br>
              <a:rPr lang="el-GR" sz="1600" b="1" dirty="0"/>
            </a:br>
            <a:r>
              <a:rPr lang="el-GR" sz="1600" b="1" dirty="0"/>
              <a:t> </a:t>
            </a:r>
            <a:br>
              <a:rPr lang="el-GR" sz="1600" b="1" dirty="0"/>
            </a:br>
            <a:r>
              <a:rPr lang="el-GR" sz="1600" b="1" dirty="0"/>
              <a:t>2. Λεπτότητα και διαφάνεια του δέρματος</a:t>
            </a:r>
            <a:br>
              <a:rPr lang="el-GR" sz="1600" b="1" dirty="0"/>
            </a:br>
            <a:r>
              <a:rPr lang="el-GR" sz="1600" b="1" dirty="0"/>
              <a:t> </a:t>
            </a:r>
            <a:br>
              <a:rPr lang="el-GR" sz="1600" b="1" dirty="0"/>
            </a:br>
            <a:r>
              <a:rPr lang="el-GR" sz="1600" b="1" dirty="0"/>
              <a:t>3. Απώλεια του λίπους που βρίσκεται κάτω από το δέρμα</a:t>
            </a:r>
            <a:br>
              <a:rPr lang="el-GR" sz="1600" b="1" dirty="0"/>
            </a:br>
            <a:r>
              <a:rPr lang="el-GR" sz="1600" b="1" dirty="0"/>
              <a:t> </a:t>
            </a:r>
            <a:br>
              <a:rPr lang="el-GR" sz="1600" b="1" dirty="0"/>
            </a:br>
            <a:r>
              <a:rPr lang="el-GR" sz="1600" b="1" dirty="0"/>
              <a:t>4. Ξηρότητα δέρματος</a:t>
            </a:r>
            <a:br>
              <a:rPr lang="el-GR" sz="1600" b="1" dirty="0"/>
            </a:br>
            <a:r>
              <a:rPr lang="el-GR" sz="1600" b="1" dirty="0"/>
              <a:t> </a:t>
            </a:r>
            <a:br>
              <a:rPr lang="el-GR" sz="1600" b="1" dirty="0"/>
            </a:br>
            <a:r>
              <a:rPr lang="el-GR" sz="1600" b="1" dirty="0"/>
              <a:t>5. Μείωση της ικανότητας εφίδρωσης</a:t>
            </a:r>
            <a:br>
              <a:rPr lang="el-GR" sz="1600" b="1" dirty="0"/>
            </a:br>
            <a:r>
              <a:rPr lang="el-GR" sz="1600" b="1" dirty="0"/>
              <a:t> </a:t>
            </a:r>
            <a:br>
              <a:rPr lang="el-GR" sz="1600" b="1" dirty="0"/>
            </a:br>
            <a:r>
              <a:rPr lang="el-GR" sz="1600" b="1" dirty="0"/>
              <a:t>6. Γκρίζα μαλλιά</a:t>
            </a:r>
            <a:br>
              <a:rPr lang="el-GR" sz="1600" b="1" dirty="0"/>
            </a:br>
            <a:r>
              <a:rPr lang="el-GR" sz="1600" b="1" dirty="0"/>
              <a:t> </a:t>
            </a:r>
            <a:br>
              <a:rPr lang="el-GR" sz="1600" b="1" dirty="0"/>
            </a:br>
            <a:r>
              <a:rPr lang="el-GR" sz="1600" b="1" dirty="0"/>
              <a:t>7. Εμφάνιση τριχών σε περιοχές που αυτό δεν είναι επιθυμητό</a:t>
            </a:r>
            <a:br>
              <a:rPr lang="el-GR" sz="1600" b="1" dirty="0"/>
            </a:br>
            <a:r>
              <a:rPr lang="el-GR" sz="1600" b="1" dirty="0"/>
              <a:t> </a:t>
            </a:r>
            <a:br>
              <a:rPr lang="el-GR" sz="1600" b="1" dirty="0"/>
            </a:br>
            <a:r>
              <a:rPr lang="el-GR" sz="1600" b="1" dirty="0"/>
              <a:t>8. Λέπτυνση των νυχιών, εμφάνιση </a:t>
            </a:r>
            <a:r>
              <a:rPr lang="el-GR" sz="1600" b="1" dirty="0" err="1"/>
              <a:t>αυλάκων</a:t>
            </a:r>
            <a:r>
              <a:rPr lang="el-GR" sz="1600" b="1" dirty="0"/>
              <a:t> στα νύχια και εξαφάνιση του μισοφέγγαρου που βρίσκεται στη βάση του κάθε νυχιού</a:t>
            </a:r>
            <a:br>
              <a:rPr lang="el-GR" sz="1600" b="1" dirty="0"/>
            </a:br>
            <a:r>
              <a:rPr lang="el-GR" sz="1600" b="1" dirty="0"/>
              <a:t> </a:t>
            </a:r>
            <a:br>
              <a:rPr lang="el-GR" sz="1600" b="1" dirty="0"/>
            </a:br>
            <a:r>
              <a:rPr lang="el-GR" sz="1600" b="1" dirty="0"/>
              <a:t>9. Χαλάρωση με πτώση του δέρματος λόγω της υποχώρησης κάτω από το δέρμα των οστών των οποίων η μάζα μειώνεται με την αύξηση της ηλικίας.</a:t>
            </a:r>
          </a:p>
          <a:p>
            <a:pPr>
              <a:buNone/>
            </a:pPr>
            <a:r>
              <a:rPr lang="el-GR" sz="1600" b="1" dirty="0"/>
              <a:t>	10. Εκφυλιστικές αλλοιώσεις συστατικών της </a:t>
            </a:r>
            <a:r>
              <a:rPr lang="el-GR" sz="1600" b="1" dirty="0" err="1"/>
              <a:t>δερμίδας</a:t>
            </a:r>
            <a:r>
              <a:rPr lang="el-GR" sz="1600" b="1" dirty="0"/>
              <a:t> όπως κολλαγόνου, </a:t>
            </a:r>
            <a:r>
              <a:rPr lang="el-GR" sz="1600" b="1" dirty="0" err="1"/>
              <a:t>ελαστίνης</a:t>
            </a:r>
            <a:r>
              <a:rPr lang="el-GR" sz="1600" b="1" dirty="0"/>
              <a:t>, θεμέλιας ουσίας</a:t>
            </a:r>
            <a:endParaRPr lang="en-US" sz="1600" b="1" dirty="0"/>
          </a:p>
        </p:txBody>
      </p:sp>
    </p:spTree>
  </p:cSld>
  <p:clrMapOvr>
    <a:masterClrMapping/>
  </p:clrMapOvr>
  <p:transition spd="slow"/>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524000" y="1536633"/>
            <a:ext cx="9144000" cy="4555200"/>
          </a:xfrm>
        </p:spPr>
        <p:txBody>
          <a:bodyPr/>
          <a:lstStyle/>
          <a:p>
            <a:pPr>
              <a:buNone/>
            </a:pPr>
            <a:r>
              <a:rPr lang="el-GR" dirty="0"/>
              <a:t>ΕΞΩΓΕΝΗΣ ΓΗΡΑΝΣΗ</a:t>
            </a:r>
            <a:br>
              <a:rPr lang="el-GR" dirty="0"/>
            </a:br>
            <a:br>
              <a:rPr lang="el-GR" dirty="0"/>
            </a:br>
            <a:r>
              <a:rPr lang="el-GR" dirty="0"/>
              <a:t>Οφείλεται σε περιβαλλοντικούς παράγοντες, όπως η έκθεση στον ήλιο, η ρύπανση, το κάπνισμα, την χρήση αλκοόλης η/και ναρκωτικών ουσιών, η διατροφή, φάρμακα, θόρυβοι.</a:t>
            </a:r>
            <a:endParaRPr lang="en-US" dirty="0"/>
          </a:p>
        </p:txBody>
      </p:sp>
    </p:spTree>
  </p:cSld>
  <p:clrMapOvr>
    <a:masterClrMapping/>
  </p:clrMapOvr>
  <p:transition spd="slow"/>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0"/>
            <a:ext cx="9144000" cy="763600"/>
          </a:xfrm>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524000" y="762000"/>
            <a:ext cx="9144000" cy="6096000"/>
          </a:xfrm>
        </p:spPr>
        <p:txBody>
          <a:bodyPr/>
          <a:lstStyle/>
          <a:p>
            <a:r>
              <a:rPr lang="el-GR" sz="2000" b="1" dirty="0"/>
              <a:t>ΦΩΤΟΓΗΡΑΝΣΗ:</a:t>
            </a:r>
            <a:endParaRPr lang="el-GR" sz="2000" dirty="0"/>
          </a:p>
          <a:p>
            <a:r>
              <a:rPr lang="el-GR" sz="2000" dirty="0"/>
              <a:t>Φακίδες </a:t>
            </a:r>
          </a:p>
          <a:p>
            <a:r>
              <a:rPr lang="el-GR" sz="2000" dirty="0"/>
              <a:t>Κηλίδες ηλικίας </a:t>
            </a:r>
          </a:p>
          <a:p>
            <a:r>
              <a:rPr lang="el-GR" sz="2000" dirty="0"/>
              <a:t>Εμφανείς, αραχνοειδούς σχήματος φλέβες στο πρόσωπο </a:t>
            </a:r>
          </a:p>
          <a:p>
            <a:r>
              <a:rPr lang="el-GR" sz="2000" dirty="0"/>
              <a:t>Τραχύτητα, σκληρότητα δέρματος </a:t>
            </a:r>
          </a:p>
          <a:p>
            <a:r>
              <a:rPr lang="el-GR" sz="2000" dirty="0"/>
              <a:t>Λεπτές ρυτίδες που εξαφανίζονται όταν τεντώνεται το δέρμα </a:t>
            </a:r>
          </a:p>
          <a:p>
            <a:r>
              <a:rPr lang="el-GR" sz="2000" dirty="0"/>
              <a:t>Χαλαρό, πλαδαρό δέρμα </a:t>
            </a:r>
          </a:p>
          <a:p>
            <a:r>
              <a:rPr lang="el-GR" sz="2000" dirty="0"/>
              <a:t>Ακτινική </a:t>
            </a:r>
            <a:r>
              <a:rPr lang="el-GR" sz="2000" dirty="0" err="1"/>
              <a:t>κεράτωση</a:t>
            </a:r>
            <a:r>
              <a:rPr lang="el-GR" sz="2000" dirty="0"/>
              <a:t> που είναι περιοχές του δέρματος με τραχύτητα, απολέπιση και κόκκινη ή καφέ απόχρωση</a:t>
            </a:r>
          </a:p>
          <a:p>
            <a:r>
              <a:rPr lang="el-GR" sz="2000" dirty="0"/>
              <a:t>Εκφυλιστικές αλλοιώσεις συστατικών της </a:t>
            </a:r>
            <a:r>
              <a:rPr lang="el-GR" sz="2000" dirty="0" err="1"/>
              <a:t>δερμίδας</a:t>
            </a:r>
            <a:r>
              <a:rPr lang="el-GR" sz="2000" dirty="0"/>
              <a:t> όπως κολλαγόνου, </a:t>
            </a:r>
            <a:r>
              <a:rPr lang="el-GR" sz="2000" dirty="0" err="1"/>
              <a:t>ελαστίνης</a:t>
            </a:r>
            <a:r>
              <a:rPr lang="el-GR" sz="2000" dirty="0"/>
              <a:t>, θεμέλιας ουσίας </a:t>
            </a:r>
            <a:br>
              <a:rPr lang="el-GR" sz="2000" dirty="0"/>
            </a:br>
            <a:r>
              <a:rPr lang="el-GR" sz="2000" dirty="0"/>
              <a:t> </a:t>
            </a:r>
            <a:r>
              <a:rPr lang="el-GR" sz="2000" b="1" dirty="0"/>
              <a:t>ΕΠΟΜΕΝΟ ΒΗΜΑ:</a:t>
            </a:r>
            <a:endParaRPr lang="el-GR" sz="2000" dirty="0"/>
          </a:p>
          <a:p>
            <a:r>
              <a:rPr lang="el-GR" sz="2000" dirty="0"/>
              <a:t>Ακτινική </a:t>
            </a:r>
            <a:r>
              <a:rPr lang="el-GR" sz="2000" dirty="0" err="1"/>
              <a:t>Κεράτωση</a:t>
            </a:r>
            <a:r>
              <a:rPr lang="el-GR" sz="2000" dirty="0"/>
              <a:t> ακολουθουμένη από Καρκίνο δέρματος ( μελάνωμα, </a:t>
            </a:r>
            <a:r>
              <a:rPr lang="el-GR" sz="2000" dirty="0" err="1"/>
              <a:t>βασικοκυτταρικό</a:t>
            </a:r>
            <a:r>
              <a:rPr lang="el-GR" sz="2000" dirty="0"/>
              <a:t> καρκίνωμα, </a:t>
            </a:r>
            <a:r>
              <a:rPr lang="el-GR" sz="2000" dirty="0" err="1"/>
              <a:t>ακανθοκυτταρικό</a:t>
            </a:r>
            <a:r>
              <a:rPr lang="el-GR" sz="2000" dirty="0"/>
              <a:t> καρκίνωμα).</a:t>
            </a:r>
          </a:p>
          <a:p>
            <a:pPr>
              <a:buNone/>
            </a:pPr>
            <a:r>
              <a:rPr lang="el-GR" b="1" dirty="0"/>
              <a:t>    Η σοβαρότητα της </a:t>
            </a:r>
            <a:r>
              <a:rPr lang="el-GR" b="1" dirty="0" err="1"/>
              <a:t>φωτογήρανσης</a:t>
            </a:r>
            <a:r>
              <a:rPr lang="el-GR" b="1" dirty="0"/>
              <a:t> εξαρτάται από το χρώμα του δέρματος (</a:t>
            </a:r>
            <a:r>
              <a:rPr lang="el-GR" b="1" dirty="0" err="1"/>
              <a:t>φωτότυπος</a:t>
            </a:r>
            <a:r>
              <a:rPr lang="el-GR" b="1" dirty="0"/>
              <a:t>) και από τη διάρκεια της έκθεσης και την ένταση της υπεριώδους ακτινοβολίας</a:t>
            </a:r>
            <a:endParaRPr lang="en-US" b="1" dirty="0"/>
          </a:p>
        </p:txBody>
      </p:sp>
    </p:spTree>
  </p:cSld>
  <p:clrMapOvr>
    <a:masterClrMapping/>
  </p:clrMapOvr>
  <p:transition spd="slow"/>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p:txBody>
          <a:bodyPr/>
          <a:lstStyle/>
          <a:p>
            <a:r>
              <a:rPr lang="el-GR" dirty="0"/>
              <a:t>Διαταραχές Ι </a:t>
            </a:r>
          </a:p>
        </p:txBody>
      </p:sp>
      <p:sp>
        <p:nvSpPr>
          <p:cNvPr id="10243" name="2 - Θέση περιεχομένου"/>
          <p:cNvSpPr>
            <a:spLocks noGrp="1"/>
          </p:cNvSpPr>
          <p:nvPr>
            <p:ph idx="1"/>
          </p:nvPr>
        </p:nvSpPr>
        <p:spPr/>
        <p:txBody>
          <a:bodyPr/>
          <a:lstStyle/>
          <a:p>
            <a:r>
              <a:rPr lang="el-GR" dirty="0"/>
              <a:t>Νεκρά κύτταρα επιφανείας επιδερμίδας, </a:t>
            </a:r>
          </a:p>
          <a:p>
            <a:r>
              <a:rPr lang="el-GR" dirty="0"/>
              <a:t>Παραμένουν &gt; 6 εβδομάδες</a:t>
            </a:r>
            <a:r>
              <a:rPr lang="en-US" dirty="0"/>
              <a:t> &gt;&gt;&gt; </a:t>
            </a:r>
            <a:r>
              <a:rPr lang="el-GR" dirty="0"/>
              <a:t>τραχύ δέρμα</a:t>
            </a:r>
          </a:p>
          <a:p>
            <a:r>
              <a:rPr lang="el-GR" dirty="0"/>
              <a:t>Επιβράδυνση διαίρεσης και ωρίμανσης κυττάρων επιδερμίδας&gt;&gt;&gt; λέπτυνση της</a:t>
            </a:r>
          </a:p>
          <a:p>
            <a:r>
              <a:rPr lang="en-US" dirty="0"/>
              <a:t>M</a:t>
            </a:r>
            <a:r>
              <a:rPr lang="el-GR" dirty="0" err="1"/>
              <a:t>είωση</a:t>
            </a:r>
            <a:r>
              <a:rPr lang="el-GR" dirty="0"/>
              <a:t> ανοσολογικής άμυνας σε μικρόβια , ιούς</a:t>
            </a:r>
          </a:p>
          <a:p>
            <a:r>
              <a:rPr lang="el-GR" dirty="0"/>
              <a:t>Δυσλειτουργία </a:t>
            </a:r>
            <a:r>
              <a:rPr lang="el-GR" dirty="0" err="1"/>
              <a:t>μελανοκυττάρων</a:t>
            </a:r>
            <a:r>
              <a:rPr lang="el-GR" dirty="0"/>
              <a:t> &gt;&gt;&gt;δυσχρωμίες , καφέ κηλίδες</a:t>
            </a:r>
          </a:p>
        </p:txBody>
      </p:sp>
      <p:sp>
        <p:nvSpPr>
          <p:cNvPr id="4" name="3 - Θέση υποσέλιδου"/>
          <p:cNvSpPr>
            <a:spLocks noGrp="1"/>
          </p:cNvSpPr>
          <p:nvPr>
            <p:ph type="ftr" sz="quarter" idx="11"/>
          </p:nvPr>
        </p:nvSpPr>
        <p:spPr/>
        <p:txBody>
          <a:bodyPr/>
          <a:lstStyle/>
          <a:p>
            <a:pPr>
              <a:defRPr/>
            </a:pPr>
            <a:endParaRPr lang="el-GR"/>
          </a:p>
        </p:txBody>
      </p:sp>
      <p:sp>
        <p:nvSpPr>
          <p:cNvPr id="5" name="4 - Θέση αριθμού διαφάνειας"/>
          <p:cNvSpPr>
            <a:spLocks noGrp="1"/>
          </p:cNvSpPr>
          <p:nvPr>
            <p:ph type="sldNum" sz="quarter" idx="12"/>
          </p:nvPr>
        </p:nvSpPr>
        <p:spPr/>
        <p:txBody>
          <a:bodyPr/>
          <a:lstStyle/>
          <a:p>
            <a:pPr>
              <a:defRPr/>
            </a:pPr>
            <a:fld id="{80291CA8-F1D0-4BD9-A3EE-D468BA5CB007}" type="slidenum">
              <a:rPr lang="el-GR" smtClean="0"/>
              <a:pPr>
                <a:defRPr/>
              </a:pPr>
              <a:t>374</a:t>
            </a:fld>
            <a:endParaRPr lang="el-G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p:txBody>
          <a:bodyPr/>
          <a:lstStyle/>
          <a:p>
            <a:r>
              <a:rPr lang="el-GR" dirty="0"/>
              <a:t>Διαταραχές ΙΙ </a:t>
            </a:r>
          </a:p>
        </p:txBody>
      </p:sp>
      <p:sp>
        <p:nvSpPr>
          <p:cNvPr id="11267" name="2 - Θέση περιεχομένου"/>
          <p:cNvSpPr>
            <a:spLocks noGrp="1"/>
          </p:cNvSpPr>
          <p:nvPr>
            <p:ph idx="1"/>
          </p:nvPr>
        </p:nvSpPr>
        <p:spPr/>
        <p:txBody>
          <a:bodyPr/>
          <a:lstStyle/>
          <a:p>
            <a:r>
              <a:rPr lang="el-GR" dirty="0"/>
              <a:t>Κυτταρικές </a:t>
            </a:r>
            <a:r>
              <a:rPr lang="el-GR" dirty="0" err="1"/>
              <a:t>ατυπίες</a:t>
            </a:r>
            <a:r>
              <a:rPr lang="el-GR" dirty="0"/>
              <a:t>, &gt;&gt;&gt;&gt;</a:t>
            </a:r>
            <a:r>
              <a:rPr lang="el-GR" dirty="0" err="1"/>
              <a:t>προκαρκινικές</a:t>
            </a:r>
            <a:r>
              <a:rPr lang="el-GR" dirty="0"/>
              <a:t> , καρκινικές βλάβες</a:t>
            </a:r>
          </a:p>
          <a:p>
            <a:r>
              <a:rPr lang="el-GR" dirty="0"/>
              <a:t>(</a:t>
            </a:r>
            <a:r>
              <a:rPr lang="el-GR" dirty="0" err="1"/>
              <a:t>Ινοβλάστες</a:t>
            </a:r>
            <a:r>
              <a:rPr lang="el-GR" dirty="0"/>
              <a:t>)(χόριο) &gt;&gt;&gt;&gt;δυσλειτουργούν &gt;&gt;</a:t>
            </a:r>
          </a:p>
          <a:p>
            <a:r>
              <a:rPr lang="el-GR" dirty="0"/>
              <a:t>Μείωση σύνθεσης &gt;&gt; </a:t>
            </a:r>
            <a:r>
              <a:rPr lang="el-GR" dirty="0" err="1"/>
              <a:t>γλυκοζο</a:t>
            </a:r>
            <a:r>
              <a:rPr lang="el-GR" dirty="0"/>
              <a:t>-</a:t>
            </a:r>
            <a:r>
              <a:rPr lang="el-GR" dirty="0" err="1"/>
              <a:t>αμινογλυκανών</a:t>
            </a:r>
            <a:r>
              <a:rPr lang="en-US" dirty="0"/>
              <a:t> GAG-s&gt;&gt;&gt;&gt;</a:t>
            </a:r>
          </a:p>
          <a:p>
            <a:r>
              <a:rPr lang="en-US" dirty="0"/>
              <a:t>A</a:t>
            </a:r>
            <a:r>
              <a:rPr lang="el-GR" dirty="0" err="1"/>
              <a:t>φυδάτωση</a:t>
            </a:r>
            <a:r>
              <a:rPr lang="el-GR" dirty="0"/>
              <a:t> μείωση παραγωγής κολλαγόνου</a:t>
            </a:r>
          </a:p>
          <a:p>
            <a:endParaRPr lang="el-GR" dirty="0"/>
          </a:p>
          <a:p>
            <a:r>
              <a:rPr lang="el-GR" dirty="0"/>
              <a:t>Μείωση ελαστικότητας &amp; σφρίγους δέρματος </a:t>
            </a:r>
          </a:p>
        </p:txBody>
      </p:sp>
      <p:sp>
        <p:nvSpPr>
          <p:cNvPr id="4" name="3 - Θέση υποσέλιδου"/>
          <p:cNvSpPr>
            <a:spLocks noGrp="1"/>
          </p:cNvSpPr>
          <p:nvPr>
            <p:ph type="ftr" sz="quarter" idx="11"/>
          </p:nvPr>
        </p:nvSpPr>
        <p:spPr/>
        <p:txBody>
          <a:bodyPr/>
          <a:lstStyle/>
          <a:p>
            <a:pPr>
              <a:defRPr/>
            </a:pPr>
            <a:endParaRPr lang="el-GR"/>
          </a:p>
        </p:txBody>
      </p:sp>
      <p:sp>
        <p:nvSpPr>
          <p:cNvPr id="5" name="4 - Θέση αριθμού διαφάνειας"/>
          <p:cNvSpPr>
            <a:spLocks noGrp="1"/>
          </p:cNvSpPr>
          <p:nvPr>
            <p:ph type="sldNum" sz="quarter" idx="12"/>
          </p:nvPr>
        </p:nvSpPr>
        <p:spPr/>
        <p:txBody>
          <a:bodyPr/>
          <a:lstStyle/>
          <a:p>
            <a:pPr>
              <a:defRPr/>
            </a:pPr>
            <a:fld id="{56842CE9-2C42-4E27-9E05-CC287E6A79DA}" type="slidenum">
              <a:rPr lang="el-GR" smtClean="0"/>
              <a:pPr>
                <a:defRPr/>
              </a:pPr>
              <a:t>375</a:t>
            </a:fld>
            <a:endParaRPr lang="el-G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p:txBody>
          <a:bodyPr/>
          <a:lstStyle/>
          <a:p>
            <a:r>
              <a:rPr lang="el-GR" dirty="0"/>
              <a:t>Διαταραχές ΙΙΙ</a:t>
            </a:r>
          </a:p>
        </p:txBody>
      </p:sp>
      <p:sp>
        <p:nvSpPr>
          <p:cNvPr id="12291" name="2 - Θέση περιεχομένου"/>
          <p:cNvSpPr>
            <a:spLocks noGrp="1"/>
          </p:cNvSpPr>
          <p:nvPr>
            <p:ph idx="1"/>
          </p:nvPr>
        </p:nvSpPr>
        <p:spPr/>
        <p:txBody>
          <a:bodyPr/>
          <a:lstStyle/>
          <a:p>
            <a:r>
              <a:rPr lang="el-GR" dirty="0" err="1"/>
              <a:t>Ευρυαγγείες</a:t>
            </a:r>
            <a:endParaRPr lang="el-GR" dirty="0"/>
          </a:p>
          <a:p>
            <a:endParaRPr lang="el-GR" dirty="0"/>
          </a:p>
          <a:p>
            <a:r>
              <a:rPr lang="el-GR" dirty="0"/>
              <a:t>Μείωση </a:t>
            </a:r>
            <a:r>
              <a:rPr lang="el-GR" dirty="0" err="1"/>
              <a:t>υποδοριου</a:t>
            </a:r>
            <a:r>
              <a:rPr lang="el-GR" dirty="0"/>
              <a:t> λίπους &gt;&gt;&gt;μείωση στήριξης δέρματος</a:t>
            </a:r>
          </a:p>
          <a:p>
            <a:endParaRPr lang="el-GR" dirty="0"/>
          </a:p>
          <a:p>
            <a:r>
              <a:rPr lang="el-GR" dirty="0"/>
              <a:t>Φθορά </a:t>
            </a:r>
            <a:r>
              <a:rPr lang="el-GR" dirty="0" err="1"/>
              <a:t>μυικού</a:t>
            </a:r>
            <a:r>
              <a:rPr lang="el-GR" dirty="0"/>
              <a:t> συστήματος </a:t>
            </a:r>
          </a:p>
          <a:p>
            <a:r>
              <a:rPr lang="el-GR" dirty="0"/>
              <a:t>Μείωση αποκατάστασης φθορών &gt;&gt;&gt; με την πάροδο της ηλικίας </a:t>
            </a:r>
          </a:p>
          <a:p>
            <a:endParaRPr lang="el-GR" dirty="0"/>
          </a:p>
        </p:txBody>
      </p:sp>
      <p:sp>
        <p:nvSpPr>
          <p:cNvPr id="5" name="4 - Θέση αριθμού διαφάνειας"/>
          <p:cNvSpPr>
            <a:spLocks noGrp="1"/>
          </p:cNvSpPr>
          <p:nvPr>
            <p:ph type="sldNum" sz="quarter" idx="12"/>
          </p:nvPr>
        </p:nvSpPr>
        <p:spPr/>
        <p:txBody>
          <a:bodyPr/>
          <a:lstStyle/>
          <a:p>
            <a:pPr>
              <a:defRPr/>
            </a:pPr>
            <a:fld id="{2816191B-1608-4DEB-B50A-D7615FF9CC08}" type="slidenum">
              <a:rPr lang="el-GR" smtClean="0"/>
              <a:pPr>
                <a:defRPr/>
              </a:pPr>
              <a:t>376</a:t>
            </a:fld>
            <a:endParaRPr lang="el-G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52600" y="0"/>
            <a:ext cx="8520600" cy="763600"/>
          </a:xfrm>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524000" y="762000"/>
            <a:ext cx="9144000" cy="6096000"/>
          </a:xfrm>
        </p:spPr>
        <p:txBody>
          <a:bodyPr/>
          <a:lstStyle/>
          <a:p>
            <a:pPr>
              <a:buNone/>
            </a:pPr>
            <a:r>
              <a:rPr lang="el-GR" dirty="0"/>
              <a:t>ΤΟ ΧΡΟΝΙΟ ΣΤΡΕΣ ΕΊΝΑΙ ΤΟ ΠΛΕΟΝ ΒΛΑΒΕΡΟ ΣΤΟ ΦΑΙΝΟΜΕΝΟ ΤΗΣ ΓΗΡΑΝΣΗΣ ΚΑΙ ΠΕΡΑΙΤΕΡΩ ΚΑΡΚΙΝΟΓΕΝΕΣΗΣ ΕΠΙΦΕΡΟΝΤΑΣ ΕΠΙΓΕΝΕΤΙΚΕΣ ΑΛΛΑΓΕΣ</a:t>
            </a:r>
          </a:p>
          <a:p>
            <a:pPr>
              <a:buNone/>
            </a:pPr>
            <a:endParaRPr lang="en-US" dirty="0"/>
          </a:p>
        </p:txBody>
      </p:sp>
    </p:spTree>
  </p:cSld>
  <p:clrMapOvr>
    <a:masterClrMapping/>
  </p:clrMapOvr>
  <p:transition spd="slow"/>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p:txBody>
          <a:bodyPr/>
          <a:lstStyle/>
          <a:p>
            <a:pPr>
              <a:buNone/>
            </a:pPr>
            <a:r>
              <a:rPr lang="el-GR" b="1" dirty="0"/>
              <a:t>ΡΥΤΙΔΕΣ ΕΚΦΡΑΣΕΩΣ</a:t>
            </a:r>
            <a:endParaRPr lang="en-US" b="1" dirty="0"/>
          </a:p>
        </p:txBody>
      </p:sp>
    </p:spTree>
  </p:cSld>
  <p:clrMapOvr>
    <a:masterClrMapping/>
  </p:clrMapOvr>
  <p:transition spd="slow"/>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0"/>
            <a:ext cx="8520600" cy="763600"/>
          </a:xfrm>
        </p:spPr>
        <p:txBody>
          <a:bodyPr/>
          <a:lstStyle/>
          <a:p>
            <a:r>
              <a:rPr lang="el-GR" b="1" dirty="0"/>
              <a:t>ΘΕΩΡΙΕΣ ΓΗΡΑΝΣΕΩΣ</a:t>
            </a:r>
            <a:endParaRPr lang="en-US" b="1" dirty="0"/>
          </a:p>
        </p:txBody>
      </p:sp>
      <p:sp>
        <p:nvSpPr>
          <p:cNvPr id="3" name="2 - Θέση κειμένου"/>
          <p:cNvSpPr>
            <a:spLocks noGrp="1"/>
          </p:cNvSpPr>
          <p:nvPr>
            <p:ph type="body" idx="1"/>
          </p:nvPr>
        </p:nvSpPr>
        <p:spPr>
          <a:xfrm>
            <a:off x="1524000" y="609600"/>
            <a:ext cx="9144000" cy="6248400"/>
          </a:xfrm>
        </p:spPr>
        <p:txBody>
          <a:bodyPr/>
          <a:lstStyle/>
          <a:p>
            <a:r>
              <a:rPr lang="el-GR" dirty="0"/>
              <a:t>ΕΛΕΥΘΕΡΩΝ ΡΙΖΩΝ – ΟΞΕΙΔΩΤΙΚΟΥ ΣΤΡΕΣ</a:t>
            </a:r>
          </a:p>
          <a:p>
            <a:r>
              <a:rPr lang="el-GR" dirty="0"/>
              <a:t>ΤΕΛΟΜΕΡΗ</a:t>
            </a:r>
          </a:p>
          <a:p>
            <a:r>
              <a:rPr lang="el-GR" dirty="0"/>
              <a:t>ΓΛΥΚΟΖΥΛΙΩΣΗ ΠΡΩΤΕΪΝΩΝ ΚΑΙ </a:t>
            </a:r>
            <a:r>
              <a:rPr lang="en-US" dirty="0"/>
              <a:t>DNA</a:t>
            </a:r>
          </a:p>
          <a:p>
            <a:r>
              <a:rPr lang="el-GR" dirty="0"/>
              <a:t>ΝΕΥΡΟΕΝΔΟΚΡΙΝΗΣ ΘΕΩΡΙΑ</a:t>
            </a:r>
            <a:endParaRPr lang="en-US" dirty="0"/>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ΤΟΠΙΚΗ ΧΟΡΗΓΗΣΗ</a:t>
            </a:r>
            <a:endParaRPr lang="en-US" dirty="0"/>
          </a:p>
        </p:txBody>
      </p:sp>
      <p:sp>
        <p:nvSpPr>
          <p:cNvPr id="3" name="2 - Θέση περιεχομένου"/>
          <p:cNvSpPr>
            <a:spLocks noGrp="1"/>
          </p:cNvSpPr>
          <p:nvPr>
            <p:ph idx="1"/>
          </p:nvPr>
        </p:nvSpPr>
        <p:spPr/>
        <p:txBody>
          <a:bodyPr>
            <a:normAutofit lnSpcReduction="10000"/>
          </a:bodyPr>
          <a:lstStyle/>
          <a:p>
            <a:r>
              <a:rPr lang="el-GR" dirty="0"/>
              <a:t>Εφαρμογή στην πάσχουσα περιοχή</a:t>
            </a:r>
          </a:p>
          <a:p>
            <a:r>
              <a:rPr lang="el-GR" dirty="0"/>
              <a:t>Μειωμένος κίνδυνος συστηματικών προβλημάτων</a:t>
            </a:r>
          </a:p>
          <a:p>
            <a:r>
              <a:rPr lang="el-GR" dirty="0"/>
              <a:t>Αυξημένη δραστικότητα σε πολλές περιπτώσεις</a:t>
            </a:r>
            <a:endParaRPr lang="en-US" dirty="0"/>
          </a:p>
          <a:p>
            <a:r>
              <a:rPr lang="el-GR" dirty="0"/>
              <a:t>Ψυχολογικά όφελος ότι κάτι κάνει</a:t>
            </a:r>
            <a:endParaRPr lang="en-US" dirty="0"/>
          </a:p>
          <a:p>
            <a:r>
              <a:rPr lang="el-GR" dirty="0"/>
              <a:t>Τοπική τοξικότητα (ερεθισμός, αλλεργία, </a:t>
            </a:r>
            <a:r>
              <a:rPr lang="el-GR" dirty="0" err="1"/>
              <a:t>φωτοευαισθητοποίηση</a:t>
            </a:r>
            <a:r>
              <a:rPr lang="el-GR" dirty="0"/>
              <a:t>)</a:t>
            </a:r>
            <a:r>
              <a:rPr lang="en-US" dirty="0"/>
              <a:t> </a:t>
            </a:r>
            <a:endParaRPr lang="el-GR" dirty="0"/>
          </a:p>
          <a:p>
            <a:r>
              <a:rPr lang="el-GR" dirty="0"/>
              <a:t>Πρόβλημα διαπερατότητας</a:t>
            </a:r>
            <a:endParaRPr lang="en-US" dirty="0"/>
          </a:p>
          <a:p>
            <a:r>
              <a:rPr lang="el-GR" dirty="0"/>
              <a:t>Έλλειψη καταλληλότητας</a:t>
            </a:r>
            <a:endParaRPr lang="en-US" dirty="0"/>
          </a:p>
          <a:p>
            <a:r>
              <a:rPr lang="el-GR" dirty="0"/>
              <a:t>Χρώση περιοχής</a:t>
            </a:r>
            <a:endParaRPr lang="en-US" dirty="0"/>
          </a:p>
          <a:p>
            <a:r>
              <a:rPr lang="el-GR" dirty="0"/>
              <a:t>Δυσοσμία</a:t>
            </a:r>
            <a:endParaRPr lang="en-US" dirty="0"/>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a:xfrm>
            <a:off x="1676400" y="0"/>
            <a:ext cx="8229600" cy="628650"/>
          </a:xfrm>
        </p:spPr>
        <p:txBody>
          <a:bodyPr>
            <a:normAutofit/>
          </a:bodyPr>
          <a:lstStyle/>
          <a:p>
            <a:pPr eaLnBrk="1" hangingPunct="1"/>
            <a:r>
              <a:rPr lang="el-GR" sz="3600">
                <a:latin typeface="Cambria" pitchFamily="18" charset="0"/>
              </a:rPr>
              <a:t>ΕΛΕΥΘΕΡΕΣ ΡΙΖΕΣ- ΟΞΕΙΔΩΤΙΚΟ ΣΤΡΕΣ</a:t>
            </a:r>
            <a:endParaRPr lang="el-GR" sz="3600"/>
          </a:p>
        </p:txBody>
      </p:sp>
      <p:sp>
        <p:nvSpPr>
          <p:cNvPr id="29699" name="2 - Θέση περιεχομένου"/>
          <p:cNvSpPr>
            <a:spLocks noGrp="1"/>
          </p:cNvSpPr>
          <p:nvPr>
            <p:ph sz="half" idx="1"/>
          </p:nvPr>
        </p:nvSpPr>
        <p:spPr>
          <a:xfrm>
            <a:off x="1524000" y="1143000"/>
            <a:ext cx="9144000" cy="5715000"/>
          </a:xfrm>
        </p:spPr>
        <p:txBody>
          <a:bodyPr/>
          <a:lstStyle/>
          <a:p>
            <a:pPr eaLnBrk="1" hangingPunct="1">
              <a:buFontTx/>
              <a:buNone/>
            </a:pPr>
            <a:r>
              <a:rPr lang="el-GR" sz="2000" i="1">
                <a:solidFill>
                  <a:schemeClr val="tx2"/>
                </a:solidFill>
                <a:latin typeface="Cambria" pitchFamily="18" charset="0"/>
              </a:rPr>
              <a:t>Ελεύθερη ρίζα</a:t>
            </a:r>
            <a:r>
              <a:rPr lang="el-GR" sz="2000">
                <a:latin typeface="Cambria" pitchFamily="18" charset="0"/>
              </a:rPr>
              <a:t>: άτομο ή μόριο με ένα ή περισσότερα μη συνεζευγμένα ηλεκτρόνια → ↑ δραστικότητα</a:t>
            </a:r>
          </a:p>
          <a:p>
            <a:pPr eaLnBrk="1" hangingPunct="1">
              <a:buFontTx/>
              <a:buNone/>
            </a:pPr>
            <a:endParaRPr lang="el-GR" sz="2000" b="1">
              <a:solidFill>
                <a:schemeClr val="tx2"/>
              </a:solidFill>
              <a:latin typeface="Cambria" pitchFamily="18" charset="0"/>
            </a:endParaRPr>
          </a:p>
          <a:p>
            <a:pPr eaLnBrk="1" hangingPunct="1">
              <a:buFontTx/>
              <a:buNone/>
            </a:pPr>
            <a:r>
              <a:rPr lang="el-GR" sz="2000" b="1">
                <a:solidFill>
                  <a:schemeClr val="tx2"/>
                </a:solidFill>
                <a:latin typeface="Cambria" pitchFamily="18" charset="0"/>
              </a:rPr>
              <a:t>Πηγές ελευθέρων ριζών :                                                           </a:t>
            </a:r>
          </a:p>
          <a:p>
            <a:pPr eaLnBrk="1" hangingPunct="1">
              <a:buFontTx/>
              <a:buNone/>
            </a:pPr>
            <a:endParaRPr lang="el-GR" sz="2000" i="1">
              <a:solidFill>
                <a:schemeClr val="tx2"/>
              </a:solidFill>
              <a:latin typeface="Cambria" pitchFamily="18" charset="0"/>
            </a:endParaRPr>
          </a:p>
          <a:p>
            <a:pPr eaLnBrk="1" hangingPunct="1">
              <a:buFontTx/>
              <a:buNone/>
            </a:pPr>
            <a:r>
              <a:rPr lang="el-GR" sz="2000" b="1">
                <a:solidFill>
                  <a:schemeClr val="tx2"/>
                </a:solidFill>
                <a:latin typeface="Cambria" pitchFamily="18" charset="0"/>
              </a:rPr>
              <a:t>(α) ενδογενείς: </a:t>
            </a:r>
          </a:p>
          <a:p>
            <a:pPr eaLnBrk="1" hangingPunct="1">
              <a:buClrTx/>
              <a:buFont typeface="Arial" charset="0"/>
              <a:buChar char="•"/>
            </a:pPr>
            <a:r>
              <a:rPr lang="el-GR" sz="2000" i="1">
                <a:solidFill>
                  <a:schemeClr val="tx2"/>
                </a:solidFill>
                <a:latin typeface="Cambria" pitchFamily="18" charset="0"/>
              </a:rPr>
              <a:t>Μιτοχόνδρια</a:t>
            </a:r>
            <a:r>
              <a:rPr lang="el-GR" sz="2000">
                <a:latin typeface="Cambria" pitchFamily="18" charset="0"/>
              </a:rPr>
              <a:t>-προϊόντα φυσιολογικού μεταβολισμού(για παραγωγή ATP: Ο₂→Η₂Ο)</a:t>
            </a:r>
          </a:p>
          <a:p>
            <a:pPr eaLnBrk="1" hangingPunct="1">
              <a:buClrTx/>
              <a:buFont typeface="Arial" charset="0"/>
              <a:buChar char="•"/>
            </a:pPr>
            <a:r>
              <a:rPr lang="el-GR" sz="2000" i="1">
                <a:solidFill>
                  <a:schemeClr val="tx2"/>
                </a:solidFill>
                <a:latin typeface="Cambria" pitchFamily="18" charset="0"/>
              </a:rPr>
              <a:t>Λευκά αιμοσφαίρια</a:t>
            </a:r>
            <a:r>
              <a:rPr lang="el-GR" sz="2000">
                <a:latin typeface="Cambria" pitchFamily="18" charset="0"/>
              </a:rPr>
              <a:t>: καταστροφή ξένων σωμάτων με οξειδωτικά</a:t>
            </a:r>
          </a:p>
          <a:p>
            <a:pPr eaLnBrk="1" hangingPunct="1">
              <a:buClrTx/>
              <a:buFont typeface="Arial" charset="0"/>
              <a:buChar char="•"/>
            </a:pPr>
            <a:r>
              <a:rPr lang="el-GR" sz="2000" i="1">
                <a:solidFill>
                  <a:schemeClr val="tx2"/>
                </a:solidFill>
                <a:latin typeface="Cambria" pitchFamily="18" charset="0"/>
              </a:rPr>
              <a:t>Υπεροξυσώματα:</a:t>
            </a:r>
            <a:r>
              <a:rPr lang="el-GR" sz="2000">
                <a:latin typeface="Cambria" pitchFamily="18" charset="0"/>
              </a:rPr>
              <a:t> οξείδωση λιπαρών οξέων για παραγωγή θερμότητας και Η₂Ο₂</a:t>
            </a:r>
          </a:p>
          <a:p>
            <a:pPr eaLnBrk="1" hangingPunct="1">
              <a:buClrTx/>
              <a:buFont typeface="Arial" charset="0"/>
              <a:buChar char="•"/>
            </a:pPr>
            <a:r>
              <a:rPr lang="el-GR" sz="2000" i="1">
                <a:solidFill>
                  <a:schemeClr val="tx2"/>
                </a:solidFill>
                <a:latin typeface="Cambria" pitchFamily="18" charset="0"/>
              </a:rPr>
              <a:t>P450, οξειδάση της ξανθίνης και οι οξειδάσες NADPH </a:t>
            </a:r>
          </a:p>
          <a:p>
            <a:pPr eaLnBrk="1" hangingPunct="1">
              <a:buFontTx/>
              <a:buNone/>
            </a:pPr>
            <a:endParaRPr lang="el-GR" sz="2000" i="1">
              <a:solidFill>
                <a:schemeClr val="tx2"/>
              </a:solidFill>
              <a:latin typeface="Cambria" pitchFamily="18" charset="0"/>
            </a:endParaRPr>
          </a:p>
          <a:p>
            <a:pPr eaLnBrk="1" hangingPunct="1">
              <a:buFontTx/>
              <a:buNone/>
            </a:pPr>
            <a:r>
              <a:rPr lang="el-GR" sz="2000" b="1">
                <a:solidFill>
                  <a:schemeClr val="tx2"/>
                </a:solidFill>
                <a:latin typeface="Cambria" pitchFamily="18" charset="0"/>
              </a:rPr>
              <a:t>(β) εξωγενείς:</a:t>
            </a:r>
          </a:p>
          <a:p>
            <a:pPr eaLnBrk="1" hangingPunct="1">
              <a:buClrTx/>
              <a:buFont typeface="Arial" charset="0"/>
              <a:buChar char="•"/>
            </a:pPr>
            <a:r>
              <a:rPr lang="el-GR" sz="2000">
                <a:latin typeface="Cambria" pitchFamily="18" charset="0"/>
              </a:rPr>
              <a:t>Ρύπανση αέρα, ακτινοβολία, ιχνοστοιχεία μετάλλων( </a:t>
            </a:r>
            <a:r>
              <a:rPr lang="en-GB" sz="2000">
                <a:latin typeface="Cambria" pitchFamily="18" charset="0"/>
              </a:rPr>
              <a:t>Pb, Hg, Fe, Cu)</a:t>
            </a:r>
            <a:r>
              <a:rPr lang="el-GR" sz="2000">
                <a:latin typeface="Cambria" pitchFamily="18" charset="0"/>
              </a:rPr>
              <a:t>, διατροφή </a:t>
            </a:r>
          </a:p>
          <a:p>
            <a:pPr eaLnBrk="1" hangingPunct="1">
              <a:buFontTx/>
              <a:buNone/>
            </a:pPr>
            <a:endParaRPr lang="el-GR" sz="2000">
              <a:latin typeface="Cambria" pitchFamily="18" charset="0"/>
            </a:endParaRPr>
          </a:p>
          <a:p>
            <a:pPr eaLnBrk="1" hangingPunct="1"/>
            <a:endParaRPr lang="el-GR" sz="2000">
              <a:latin typeface="Cambria" pitchFamily="18" charset="0"/>
            </a:endParaRPr>
          </a:p>
          <a:p>
            <a:pPr eaLnBrk="1" hangingPunct="1"/>
            <a:endParaRPr lang="el-GR" sz="2000"/>
          </a:p>
        </p:txBody>
      </p:sp>
      <p:pic>
        <p:nvPicPr>
          <p:cNvPr id="22532" name="6 - Θέση περιεχομένου"/>
          <p:cNvPicPr>
            <a:picLocks noGrp="1"/>
          </p:cNvPicPr>
          <p:nvPr>
            <p:ph sz="half" idx="2"/>
          </p:nvPr>
        </p:nvPicPr>
        <p:blipFill>
          <a:blip r:embed="rId2" cstate="print"/>
          <a:srcRect/>
          <a:stretch>
            <a:fillRect/>
          </a:stretch>
        </p:blipFill>
        <p:spPr>
          <a:xfrm>
            <a:off x="8229600" y="1524000"/>
            <a:ext cx="2209800" cy="1752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5" end="5"/>
                                            </p:txEl>
                                          </p:spTgt>
                                        </p:tgtEl>
                                        <p:attrNameLst>
                                          <p:attrName>style.visibility</p:attrName>
                                        </p:attrNameLst>
                                      </p:cBhvr>
                                      <p:to>
                                        <p:strVal val="visible"/>
                                      </p:to>
                                    </p:set>
                                    <p:anim calcmode="lin" valueType="num">
                                      <p:cBhvr additive="base">
                                        <p:cTn id="7"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699">
                                            <p:txEl>
                                              <p:pRg st="6" end="6"/>
                                            </p:txEl>
                                          </p:spTgt>
                                        </p:tgtEl>
                                        <p:attrNameLst>
                                          <p:attrName>style.visibility</p:attrName>
                                        </p:attrNameLst>
                                      </p:cBhvr>
                                      <p:to>
                                        <p:strVal val="visible"/>
                                      </p:to>
                                    </p:set>
                                    <p:anim calcmode="lin" valueType="num">
                                      <p:cBhvr additive="base">
                                        <p:cTn id="11" dur="5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699">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699">
                                            <p:txEl>
                                              <p:pRg st="7" end="7"/>
                                            </p:txEl>
                                          </p:spTgt>
                                        </p:tgtEl>
                                        <p:attrNameLst>
                                          <p:attrName>style.visibility</p:attrName>
                                        </p:attrNameLst>
                                      </p:cBhvr>
                                      <p:to>
                                        <p:strVal val="visible"/>
                                      </p:to>
                                    </p:set>
                                    <p:anim calcmode="lin" valueType="num">
                                      <p:cBhvr additive="base">
                                        <p:cTn id="15" dur="500" fill="hold"/>
                                        <p:tgtEl>
                                          <p:spTgt spid="29699">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699">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699">
                                            <p:txEl>
                                              <p:pRg st="8" end="8"/>
                                            </p:txEl>
                                          </p:spTgt>
                                        </p:tgtEl>
                                        <p:attrNameLst>
                                          <p:attrName>style.visibility</p:attrName>
                                        </p:attrNameLst>
                                      </p:cBhvr>
                                      <p:to>
                                        <p:strVal val="visible"/>
                                      </p:to>
                                    </p:set>
                                    <p:anim calcmode="lin" valueType="num">
                                      <p:cBhvr additive="base">
                                        <p:cTn id="19" dur="500" fill="hold"/>
                                        <p:tgtEl>
                                          <p:spTgt spid="29699">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11" end="11"/>
                                            </p:txEl>
                                          </p:spTgt>
                                        </p:tgtEl>
                                        <p:attrNameLst>
                                          <p:attrName>style.visibility</p:attrName>
                                        </p:attrNameLst>
                                      </p:cBhvr>
                                      <p:to>
                                        <p:strVal val="visible"/>
                                      </p:to>
                                    </p:set>
                                    <p:anim calcmode="lin" valueType="num">
                                      <p:cBhvr additive="base">
                                        <p:cTn id="25" dur="500" fill="hold"/>
                                        <p:tgtEl>
                                          <p:spTgt spid="29699">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7 - Τίτλος"/>
          <p:cNvSpPr>
            <a:spLocks noGrp="1"/>
          </p:cNvSpPr>
          <p:nvPr>
            <p:ph type="title"/>
          </p:nvPr>
        </p:nvSpPr>
        <p:spPr>
          <a:xfrm>
            <a:off x="1676400" y="152400"/>
            <a:ext cx="8229600" cy="533400"/>
          </a:xfrm>
        </p:spPr>
        <p:txBody>
          <a:bodyPr>
            <a:normAutofit fontScale="90000"/>
          </a:bodyPr>
          <a:lstStyle/>
          <a:p>
            <a:pPr eaLnBrk="1" hangingPunct="1"/>
            <a:r>
              <a:rPr lang="el-GR" sz="3600">
                <a:latin typeface="Cambria" pitchFamily="18" charset="0"/>
              </a:rPr>
              <a:t>ΟΞΕΙΔΩΤΙΚΟ ΣΤΡΕΣ</a:t>
            </a:r>
            <a:endParaRPr lang="el-GR" sz="3600"/>
          </a:p>
        </p:txBody>
      </p:sp>
      <p:sp>
        <p:nvSpPr>
          <p:cNvPr id="2" name="2 - Θέση περιεχομένου"/>
          <p:cNvSpPr>
            <a:spLocks noGrp="1"/>
          </p:cNvSpPr>
          <p:nvPr>
            <p:ph sz="half" idx="1"/>
          </p:nvPr>
        </p:nvSpPr>
        <p:spPr>
          <a:xfrm>
            <a:off x="1524000" y="990600"/>
            <a:ext cx="5791200" cy="5867400"/>
          </a:xfrm>
        </p:spPr>
        <p:txBody>
          <a:bodyPr>
            <a:noAutofit/>
          </a:bodyPr>
          <a:lstStyle/>
          <a:p>
            <a:pPr marL="548640" indent="-411480">
              <a:buClr>
                <a:schemeClr val="tx1">
                  <a:shade val="95000"/>
                </a:schemeClr>
              </a:buClr>
              <a:buNone/>
              <a:defRPr/>
            </a:pPr>
            <a:r>
              <a:rPr lang="el-GR" sz="2000" b="1" dirty="0">
                <a:solidFill>
                  <a:schemeClr val="tx2"/>
                </a:solidFill>
                <a:latin typeface="Cambria" pitchFamily="18" charset="0"/>
              </a:rPr>
              <a:t>Είδη ελευθέρων ριζών</a:t>
            </a:r>
          </a:p>
          <a:p>
            <a:pPr marL="548640" indent="-411480">
              <a:buClr>
                <a:schemeClr val="tx1">
                  <a:shade val="95000"/>
                </a:schemeClr>
              </a:buClr>
              <a:defRPr/>
            </a:pPr>
            <a:r>
              <a:rPr lang="el-GR" sz="2000" b="1" i="1" dirty="0">
                <a:latin typeface="Cambria" pitchFamily="18" charset="0"/>
              </a:rPr>
              <a:t>Δραστικές μορφές οξυγόνου</a:t>
            </a:r>
            <a:r>
              <a:rPr lang="el-GR" sz="2000" b="1" dirty="0">
                <a:latin typeface="Cambria" pitchFamily="18" charset="0"/>
              </a:rPr>
              <a:t> (</a:t>
            </a:r>
            <a:r>
              <a:rPr lang="en-GB" sz="2000" b="1" dirty="0">
                <a:latin typeface="Cambria" pitchFamily="18" charset="0"/>
              </a:rPr>
              <a:t>ROS</a:t>
            </a:r>
            <a:r>
              <a:rPr lang="el-GR" sz="2000" b="1" dirty="0">
                <a:latin typeface="Cambria" pitchFamily="18" charset="0"/>
              </a:rPr>
              <a:t>)</a:t>
            </a:r>
            <a:endParaRPr lang="el-GR" sz="2000" dirty="0">
              <a:latin typeface="Cambria" pitchFamily="18" charset="0"/>
            </a:endParaRPr>
          </a:p>
          <a:p>
            <a:pPr marL="548640" indent="-411480">
              <a:buClr>
                <a:schemeClr val="tx1">
                  <a:shade val="95000"/>
                </a:schemeClr>
              </a:buClr>
              <a:defRPr/>
            </a:pPr>
            <a:r>
              <a:rPr lang="el-GR" sz="2000" b="1" i="1" dirty="0">
                <a:latin typeface="Cambria" pitchFamily="18" charset="0"/>
              </a:rPr>
              <a:t>Δραστικές μορφές αζώτου</a:t>
            </a:r>
            <a:r>
              <a:rPr lang="el-GR" sz="2000" dirty="0">
                <a:latin typeface="Cambria" pitchFamily="18" charset="0"/>
              </a:rPr>
              <a:t> </a:t>
            </a:r>
            <a:r>
              <a:rPr lang="el-GR" sz="2000" b="1" dirty="0">
                <a:latin typeface="Cambria" pitchFamily="18" charset="0"/>
              </a:rPr>
              <a:t>(</a:t>
            </a:r>
            <a:r>
              <a:rPr lang="en-GB" sz="2000" b="1" dirty="0">
                <a:latin typeface="Cambria" pitchFamily="18" charset="0"/>
              </a:rPr>
              <a:t>RNS)</a:t>
            </a:r>
            <a:endParaRPr lang="el-GR" sz="2000" dirty="0">
              <a:latin typeface="Cambria" pitchFamily="18" charset="0"/>
            </a:endParaRPr>
          </a:p>
          <a:p>
            <a:pPr marL="548640" indent="-411480">
              <a:buClr>
                <a:schemeClr val="tx1">
                  <a:shade val="95000"/>
                </a:schemeClr>
              </a:buClr>
              <a:buNone/>
              <a:defRPr/>
            </a:pPr>
            <a:endParaRPr lang="el-GR" sz="2000" dirty="0">
              <a:latin typeface="Cambria" pitchFamily="18" charset="0"/>
            </a:endParaRPr>
          </a:p>
          <a:p>
            <a:pPr marL="548640" indent="-411480">
              <a:buClr>
                <a:schemeClr val="tx1">
                  <a:shade val="95000"/>
                </a:schemeClr>
              </a:buClr>
              <a:buNone/>
              <a:defRPr/>
            </a:pPr>
            <a:r>
              <a:rPr lang="el-GR" sz="2000" b="1" dirty="0">
                <a:solidFill>
                  <a:schemeClr val="tx2"/>
                </a:solidFill>
                <a:latin typeface="Cambria" pitchFamily="18" charset="0"/>
              </a:rPr>
              <a:t>Παράγονται σε:</a:t>
            </a:r>
          </a:p>
          <a:p>
            <a:pPr marL="548640" indent="-411480">
              <a:buClr>
                <a:schemeClr val="tx1">
                  <a:shade val="95000"/>
                </a:schemeClr>
              </a:buClr>
              <a:buFont typeface="Wingdings" pitchFamily="2" charset="2"/>
              <a:buChar char="v"/>
              <a:defRPr/>
            </a:pPr>
            <a:r>
              <a:rPr lang="el-GR" sz="2000" dirty="0">
                <a:latin typeface="Cambria" pitchFamily="18" charset="0"/>
              </a:rPr>
              <a:t>↑ ανάγκη για αποτοξίνωση</a:t>
            </a:r>
          </a:p>
          <a:p>
            <a:pPr marL="548640" indent="-411480">
              <a:buClr>
                <a:schemeClr val="tx1">
                  <a:shade val="95000"/>
                </a:schemeClr>
              </a:buClr>
              <a:buFont typeface="Wingdings" pitchFamily="2" charset="2"/>
              <a:buChar char="v"/>
              <a:defRPr/>
            </a:pPr>
            <a:r>
              <a:rPr lang="el-GR" sz="2000" dirty="0">
                <a:latin typeface="Cambria" pitchFamily="18" charset="0"/>
              </a:rPr>
              <a:t>Παρατεταμένη ανοσολογική απάντηση</a:t>
            </a:r>
          </a:p>
          <a:p>
            <a:pPr marL="548640" indent="-411480">
              <a:buClr>
                <a:schemeClr val="tx1">
                  <a:shade val="95000"/>
                </a:schemeClr>
              </a:buClr>
              <a:buFont typeface="Wingdings" pitchFamily="2" charset="2"/>
              <a:buChar char="v"/>
              <a:defRPr/>
            </a:pPr>
            <a:r>
              <a:rPr lang="el-GR" sz="2000" dirty="0">
                <a:latin typeface="Cambria" pitchFamily="18" charset="0"/>
              </a:rPr>
              <a:t>↑ παραγωγή στεροειδών (εφηβεία, διαταραχές εμμήνου ρύσεως)</a:t>
            </a:r>
          </a:p>
          <a:p>
            <a:pPr marL="548640" indent="-411480">
              <a:buClr>
                <a:schemeClr val="tx1">
                  <a:shade val="95000"/>
                </a:schemeClr>
              </a:buClr>
              <a:buFont typeface="Wingdings" pitchFamily="2" charset="2"/>
              <a:buChar char="v"/>
              <a:defRPr/>
            </a:pPr>
            <a:r>
              <a:rPr lang="el-GR" sz="2000" dirty="0">
                <a:latin typeface="Cambria" pitchFamily="18" charset="0"/>
              </a:rPr>
              <a:t>Έκθεση σε μολυσματικούς                περιβαλλοντικούς παράγοντες και UV </a:t>
            </a:r>
          </a:p>
          <a:p>
            <a:pPr marL="548640" indent="-411480">
              <a:buClr>
                <a:schemeClr val="tx1">
                  <a:shade val="95000"/>
                </a:schemeClr>
              </a:buClr>
              <a:buFont typeface="Wingdings 2"/>
              <a:buChar char=""/>
              <a:defRPr/>
            </a:pPr>
            <a:endParaRPr lang="el-GR" sz="2000" dirty="0">
              <a:latin typeface="Cambria" pitchFamily="18" charset="0"/>
            </a:endParaRPr>
          </a:p>
          <a:p>
            <a:pPr marL="548640" indent="-411480">
              <a:buClr>
                <a:schemeClr val="tx1">
                  <a:shade val="95000"/>
                </a:schemeClr>
              </a:buClr>
              <a:buFont typeface="Wingdings 2"/>
              <a:buChar char=""/>
              <a:defRPr/>
            </a:pPr>
            <a:endParaRPr lang="el-GR" sz="2000" dirty="0">
              <a:latin typeface="Cambria" pitchFamily="18" charset="0"/>
            </a:endParaRPr>
          </a:p>
          <a:p>
            <a:pPr marL="548640" indent="-411480">
              <a:buClr>
                <a:schemeClr val="tx1">
                  <a:shade val="95000"/>
                </a:schemeClr>
              </a:buClr>
              <a:buFont typeface="Wingdings 2"/>
              <a:buChar char=""/>
              <a:defRPr/>
            </a:pPr>
            <a:endParaRPr lang="el-GR" sz="2000" dirty="0">
              <a:latin typeface="Cambria" pitchFamily="18" charset="0"/>
            </a:endParaRPr>
          </a:p>
          <a:p>
            <a:pPr marL="548640" indent="-411480">
              <a:buClr>
                <a:schemeClr val="tx1">
                  <a:shade val="95000"/>
                </a:schemeClr>
              </a:buClr>
              <a:buFont typeface="Wingdings 2"/>
              <a:buChar char=""/>
              <a:defRPr/>
            </a:pPr>
            <a:endParaRPr lang="el-GR" sz="2000" dirty="0">
              <a:latin typeface="Cambria" pitchFamily="18" charset="0"/>
            </a:endParaRPr>
          </a:p>
          <a:p>
            <a:pPr marL="548640" indent="-411480">
              <a:buClr>
                <a:schemeClr val="tx1">
                  <a:shade val="95000"/>
                </a:schemeClr>
              </a:buClr>
              <a:buFont typeface="Wingdings 2"/>
              <a:buChar char=""/>
              <a:defRPr/>
            </a:pPr>
            <a:endParaRPr lang="el-GR" sz="2000" dirty="0">
              <a:latin typeface="Cambria" pitchFamily="18" charset="0"/>
            </a:endParaRPr>
          </a:p>
        </p:txBody>
      </p:sp>
      <p:pic>
        <p:nvPicPr>
          <p:cNvPr id="23556" name="4 - Θέση περιεχομένου"/>
          <p:cNvPicPr>
            <a:picLocks noGrp="1"/>
          </p:cNvPicPr>
          <p:nvPr>
            <p:ph sz="half" idx="2"/>
          </p:nvPr>
        </p:nvPicPr>
        <p:blipFill>
          <a:blip r:embed="rId2" cstate="print"/>
          <a:srcRect/>
          <a:stretch>
            <a:fillRect/>
          </a:stretch>
        </p:blipFill>
        <p:spPr>
          <a:xfrm>
            <a:off x="7086600" y="1143000"/>
            <a:ext cx="3581400" cy="3581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from="(-#ppt_w/2)" to="(#ppt_x)" calcmode="lin" valueType="num">
                                      <p:cBhvr>
                                        <p:cTn id="7" dur="600" fill="hold">
                                          <p:stCondLst>
                                            <p:cond delay="0"/>
                                          </p:stCondLst>
                                        </p:cTn>
                                        <p:tgtEl>
                                          <p:spTgt spid="2">
                                            <p:txEl>
                                              <p:pRg st="2" end="2"/>
                                            </p:txEl>
                                          </p:spTgt>
                                        </p:tgtEl>
                                        <p:attrNameLst>
                                          <p:attrName>ppt_x</p:attrName>
                                        </p:attrNameLst>
                                      </p:cBhvr>
                                    </p:anim>
                                    <p:anim from="0" to="-1.0" calcmode="lin" valueType="num">
                                      <p:cBhvr>
                                        <p:cTn id="8" dur="200" decel="50000" autoRev="1" fill="hold">
                                          <p:stCondLst>
                                            <p:cond delay="600"/>
                                          </p:stCondLst>
                                        </p:cTn>
                                        <p:tgtEl>
                                          <p:spTgt spid="2">
                                            <p:txEl>
                                              <p:pRg st="2" end="2"/>
                                            </p:txEl>
                                          </p:spTgt>
                                        </p:tgtEl>
                                        <p:attrNameLst>
                                          <p:attrName>xshear</p:attrName>
                                        </p:attrNameLst>
                                      </p:cBhvr>
                                    </p:anim>
                                    <p:animScale>
                                      <p:cBhvr>
                                        <p:cTn id="9" dur="200" decel="100000" autoRev="1" fill="hold">
                                          <p:stCondLst>
                                            <p:cond delay="600"/>
                                          </p:stCondLst>
                                        </p:cTn>
                                        <p:tgtEl>
                                          <p:spTgt spid="2">
                                            <p:txEl>
                                              <p:pRg st="2" end="2"/>
                                            </p:txEl>
                                          </p:spTgt>
                                        </p:tgtEl>
                                      </p:cBhvr>
                                      <p:from x="100000" y="100000"/>
                                      <p:to x="80000" y="100000"/>
                                    </p:animScale>
                                    <p:anim by="(#ppt_h/3+#ppt_w*0.1)" calcmode="lin" valueType="num">
                                      <p:cBhvr additive="sum">
                                        <p:cTn id="10" dur="200" decel="100000" autoRev="1" fill="hold">
                                          <p:stCondLst>
                                            <p:cond delay="600"/>
                                          </p:stCondLst>
                                        </p:cTn>
                                        <p:tgtEl>
                                          <p:spTgt spid="2">
                                            <p:txEl>
                                              <p:pRg st="2" end="2"/>
                                            </p:txEl>
                                          </p:spTgt>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from="(-#ppt_w/2)" to="(#ppt_x)" calcmode="lin" valueType="num">
                                      <p:cBhvr>
                                        <p:cTn id="13" dur="600" fill="hold">
                                          <p:stCondLst>
                                            <p:cond delay="0"/>
                                          </p:stCondLst>
                                        </p:cTn>
                                        <p:tgtEl>
                                          <p:spTgt spid="2">
                                            <p:txEl>
                                              <p:pRg st="1" end="1"/>
                                            </p:txEl>
                                          </p:spTgt>
                                        </p:tgtEl>
                                        <p:attrNameLst>
                                          <p:attrName>ppt_x</p:attrName>
                                        </p:attrNameLst>
                                      </p:cBhvr>
                                    </p:anim>
                                    <p:anim from="0" to="-1.0" calcmode="lin" valueType="num">
                                      <p:cBhvr>
                                        <p:cTn id="14" dur="200" decel="50000" autoRev="1" fill="hold">
                                          <p:stCondLst>
                                            <p:cond delay="600"/>
                                          </p:stCondLst>
                                        </p:cTn>
                                        <p:tgtEl>
                                          <p:spTgt spid="2">
                                            <p:txEl>
                                              <p:pRg st="1" end="1"/>
                                            </p:txEl>
                                          </p:spTgt>
                                        </p:tgtEl>
                                        <p:attrNameLst>
                                          <p:attrName>xshear</p:attrName>
                                        </p:attrNameLst>
                                      </p:cBhvr>
                                    </p:anim>
                                    <p:animScale>
                                      <p:cBhvr>
                                        <p:cTn id="15" dur="200" decel="100000" autoRev="1" fill="hold">
                                          <p:stCondLst>
                                            <p:cond delay="600"/>
                                          </p:stCondLst>
                                        </p:cTn>
                                        <p:tgtEl>
                                          <p:spTgt spid="2">
                                            <p:txEl>
                                              <p:pRg st="1" end="1"/>
                                            </p:txEl>
                                          </p:spTgt>
                                        </p:tgtEl>
                                      </p:cBhvr>
                                      <p:from x="100000" y="100000"/>
                                      <p:to x="80000" y="100000"/>
                                    </p:animScale>
                                    <p:anim by="(#ppt_h/3+#ppt_w*0.1)" calcmode="lin" valueType="num">
                                      <p:cBhvr additive="sum">
                                        <p:cTn id="16" dur="200" decel="100000" autoRev="1" fill="hold">
                                          <p:stCondLst>
                                            <p:cond delay="600"/>
                                          </p:stCondLst>
                                        </p:cTn>
                                        <p:tgtEl>
                                          <p:spTgt spid="2">
                                            <p:txEl>
                                              <p:pRg st="1" end="1"/>
                                            </p:txEl>
                                          </p:spTgt>
                                        </p:tgtEl>
                                        <p:attrNameLst>
                                          <p:attrName>ppt_x</p:attrName>
                                        </p:attrNameLst>
                                      </p:cBhvr>
                                    </p:anim>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from="(-#ppt_w/2)" to="(#ppt_x)" calcmode="lin" valueType="num">
                                      <p:cBhvr>
                                        <p:cTn id="21" dur="600" fill="hold">
                                          <p:stCondLst>
                                            <p:cond delay="0"/>
                                          </p:stCondLst>
                                        </p:cTn>
                                        <p:tgtEl>
                                          <p:spTgt spid="2">
                                            <p:txEl>
                                              <p:pRg st="4" end="4"/>
                                            </p:txEl>
                                          </p:spTgt>
                                        </p:tgtEl>
                                        <p:attrNameLst>
                                          <p:attrName>ppt_x</p:attrName>
                                        </p:attrNameLst>
                                      </p:cBhvr>
                                    </p:anim>
                                    <p:anim from="0" to="-1.0" calcmode="lin" valueType="num">
                                      <p:cBhvr>
                                        <p:cTn id="22" dur="200" decel="50000" autoRev="1" fill="hold">
                                          <p:stCondLst>
                                            <p:cond delay="600"/>
                                          </p:stCondLst>
                                        </p:cTn>
                                        <p:tgtEl>
                                          <p:spTgt spid="2">
                                            <p:txEl>
                                              <p:pRg st="4" end="4"/>
                                            </p:txEl>
                                          </p:spTgt>
                                        </p:tgtEl>
                                        <p:attrNameLst>
                                          <p:attrName>xshear</p:attrName>
                                        </p:attrNameLst>
                                      </p:cBhvr>
                                    </p:anim>
                                    <p:animScale>
                                      <p:cBhvr>
                                        <p:cTn id="23" dur="200" decel="100000" autoRev="1" fill="hold">
                                          <p:stCondLst>
                                            <p:cond delay="600"/>
                                          </p:stCondLst>
                                        </p:cTn>
                                        <p:tgtEl>
                                          <p:spTgt spid="2">
                                            <p:txEl>
                                              <p:pRg st="4" end="4"/>
                                            </p:txEl>
                                          </p:spTgt>
                                        </p:tgtEl>
                                      </p:cBhvr>
                                      <p:from x="100000" y="100000"/>
                                      <p:to x="80000" y="100000"/>
                                    </p:animScale>
                                    <p:anim by="(#ppt_h/3+#ppt_w*0.1)" calcmode="lin" valueType="num">
                                      <p:cBhvr additive="sum">
                                        <p:cTn id="24" dur="200" decel="100000" autoRev="1" fill="hold">
                                          <p:stCondLst>
                                            <p:cond delay="600"/>
                                          </p:stCondLst>
                                        </p:cTn>
                                        <p:tgtEl>
                                          <p:spTgt spid="2">
                                            <p:txEl>
                                              <p:pRg st="4" end="4"/>
                                            </p:txEl>
                                          </p:spTgt>
                                        </p:tgtEl>
                                        <p:attrNameLst>
                                          <p:attrName>ppt_x</p:attrName>
                                        </p:attrNameLst>
                                      </p:cBhvr>
                                    </p:anim>
                                  </p:childTnLst>
                                </p:cTn>
                              </p:par>
                              <p:par>
                                <p:cTn id="25" presetID="34"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from="(-#ppt_w/2)" to="(#ppt_x)" calcmode="lin" valueType="num">
                                      <p:cBhvr>
                                        <p:cTn id="27" dur="600" fill="hold">
                                          <p:stCondLst>
                                            <p:cond delay="0"/>
                                          </p:stCondLst>
                                        </p:cTn>
                                        <p:tgtEl>
                                          <p:spTgt spid="2">
                                            <p:txEl>
                                              <p:pRg st="5" end="5"/>
                                            </p:txEl>
                                          </p:spTgt>
                                        </p:tgtEl>
                                        <p:attrNameLst>
                                          <p:attrName>ppt_x</p:attrName>
                                        </p:attrNameLst>
                                      </p:cBhvr>
                                    </p:anim>
                                    <p:anim from="0" to="-1.0" calcmode="lin" valueType="num">
                                      <p:cBhvr>
                                        <p:cTn id="28" dur="200" decel="50000" autoRev="1" fill="hold">
                                          <p:stCondLst>
                                            <p:cond delay="600"/>
                                          </p:stCondLst>
                                        </p:cTn>
                                        <p:tgtEl>
                                          <p:spTgt spid="2">
                                            <p:txEl>
                                              <p:pRg st="5" end="5"/>
                                            </p:txEl>
                                          </p:spTgt>
                                        </p:tgtEl>
                                        <p:attrNameLst>
                                          <p:attrName>xshear</p:attrName>
                                        </p:attrNameLst>
                                      </p:cBhvr>
                                    </p:anim>
                                    <p:animScale>
                                      <p:cBhvr>
                                        <p:cTn id="29" dur="200" decel="100000" autoRev="1" fill="hold">
                                          <p:stCondLst>
                                            <p:cond delay="600"/>
                                          </p:stCondLst>
                                        </p:cTn>
                                        <p:tgtEl>
                                          <p:spTgt spid="2">
                                            <p:txEl>
                                              <p:pRg st="5" end="5"/>
                                            </p:txEl>
                                          </p:spTgt>
                                        </p:tgtEl>
                                      </p:cBhvr>
                                      <p:from x="100000" y="100000"/>
                                      <p:to x="80000" y="100000"/>
                                    </p:animScale>
                                    <p:anim by="(#ppt_h/3+#ppt_w*0.1)" calcmode="lin" valueType="num">
                                      <p:cBhvr additive="sum">
                                        <p:cTn id="30" dur="200" decel="100000" autoRev="1" fill="hold">
                                          <p:stCondLst>
                                            <p:cond delay="600"/>
                                          </p:stCondLst>
                                        </p:cTn>
                                        <p:tgtEl>
                                          <p:spTgt spid="2">
                                            <p:txEl>
                                              <p:pRg st="5" end="5"/>
                                            </p:txEl>
                                          </p:spTgt>
                                        </p:tgtEl>
                                        <p:attrNameLst>
                                          <p:attrName>ppt_x</p:attrName>
                                        </p:attrNameLst>
                                      </p:cBhvr>
                                    </p:anim>
                                  </p:childTnLst>
                                </p:cTn>
                              </p:par>
                              <p:par>
                                <p:cTn id="31" presetID="34"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from="(-#ppt_w/2)" to="(#ppt_x)" calcmode="lin" valueType="num">
                                      <p:cBhvr>
                                        <p:cTn id="33" dur="600" fill="hold">
                                          <p:stCondLst>
                                            <p:cond delay="0"/>
                                          </p:stCondLst>
                                        </p:cTn>
                                        <p:tgtEl>
                                          <p:spTgt spid="2">
                                            <p:txEl>
                                              <p:pRg st="6" end="6"/>
                                            </p:txEl>
                                          </p:spTgt>
                                        </p:tgtEl>
                                        <p:attrNameLst>
                                          <p:attrName>ppt_x</p:attrName>
                                        </p:attrNameLst>
                                      </p:cBhvr>
                                    </p:anim>
                                    <p:anim from="0" to="-1.0" calcmode="lin" valueType="num">
                                      <p:cBhvr>
                                        <p:cTn id="34" dur="200" decel="50000" autoRev="1" fill="hold">
                                          <p:stCondLst>
                                            <p:cond delay="600"/>
                                          </p:stCondLst>
                                        </p:cTn>
                                        <p:tgtEl>
                                          <p:spTgt spid="2">
                                            <p:txEl>
                                              <p:pRg st="6" end="6"/>
                                            </p:txEl>
                                          </p:spTgt>
                                        </p:tgtEl>
                                        <p:attrNameLst>
                                          <p:attrName>xshear</p:attrName>
                                        </p:attrNameLst>
                                      </p:cBhvr>
                                    </p:anim>
                                    <p:animScale>
                                      <p:cBhvr>
                                        <p:cTn id="35" dur="200" decel="100000" autoRev="1" fill="hold">
                                          <p:stCondLst>
                                            <p:cond delay="600"/>
                                          </p:stCondLst>
                                        </p:cTn>
                                        <p:tgtEl>
                                          <p:spTgt spid="2">
                                            <p:txEl>
                                              <p:pRg st="6" end="6"/>
                                            </p:txEl>
                                          </p:spTgt>
                                        </p:tgtEl>
                                      </p:cBhvr>
                                      <p:from x="100000" y="100000"/>
                                      <p:to x="80000" y="100000"/>
                                    </p:animScale>
                                    <p:anim by="(#ppt_h/3+#ppt_w*0.1)" calcmode="lin" valueType="num">
                                      <p:cBhvr additive="sum">
                                        <p:cTn id="36" dur="200" decel="100000" autoRev="1" fill="hold">
                                          <p:stCondLst>
                                            <p:cond delay="600"/>
                                          </p:stCondLst>
                                        </p:cTn>
                                        <p:tgtEl>
                                          <p:spTgt spid="2">
                                            <p:txEl>
                                              <p:pRg st="6" end="6"/>
                                            </p:txEl>
                                          </p:spTgt>
                                        </p:tgtEl>
                                        <p:attrNameLst>
                                          <p:attrName>ppt_x</p:attrName>
                                        </p:attrNameLst>
                                      </p:cBhvr>
                                    </p:anim>
                                  </p:childTnLst>
                                </p:cTn>
                              </p:par>
                              <p:par>
                                <p:cTn id="37" presetID="34"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from="(-#ppt_w/2)" to="(#ppt_x)" calcmode="lin" valueType="num">
                                      <p:cBhvr>
                                        <p:cTn id="39" dur="600" fill="hold">
                                          <p:stCondLst>
                                            <p:cond delay="0"/>
                                          </p:stCondLst>
                                        </p:cTn>
                                        <p:tgtEl>
                                          <p:spTgt spid="2">
                                            <p:txEl>
                                              <p:pRg st="7" end="7"/>
                                            </p:txEl>
                                          </p:spTgt>
                                        </p:tgtEl>
                                        <p:attrNameLst>
                                          <p:attrName>ppt_x</p:attrName>
                                        </p:attrNameLst>
                                      </p:cBhvr>
                                    </p:anim>
                                    <p:anim from="0" to="-1.0" calcmode="lin" valueType="num">
                                      <p:cBhvr>
                                        <p:cTn id="40" dur="200" decel="50000" autoRev="1" fill="hold">
                                          <p:stCondLst>
                                            <p:cond delay="600"/>
                                          </p:stCondLst>
                                        </p:cTn>
                                        <p:tgtEl>
                                          <p:spTgt spid="2">
                                            <p:txEl>
                                              <p:pRg st="7" end="7"/>
                                            </p:txEl>
                                          </p:spTgt>
                                        </p:tgtEl>
                                        <p:attrNameLst>
                                          <p:attrName>xshear</p:attrName>
                                        </p:attrNameLst>
                                      </p:cBhvr>
                                    </p:anim>
                                    <p:animScale>
                                      <p:cBhvr>
                                        <p:cTn id="41" dur="200" decel="100000" autoRev="1" fill="hold">
                                          <p:stCondLst>
                                            <p:cond delay="600"/>
                                          </p:stCondLst>
                                        </p:cTn>
                                        <p:tgtEl>
                                          <p:spTgt spid="2">
                                            <p:txEl>
                                              <p:pRg st="7" end="7"/>
                                            </p:txEl>
                                          </p:spTgt>
                                        </p:tgtEl>
                                      </p:cBhvr>
                                      <p:from x="100000" y="100000"/>
                                      <p:to x="80000" y="100000"/>
                                    </p:animScale>
                                    <p:anim by="(#ppt_h/3+#ppt_w*0.1)" calcmode="lin" valueType="num">
                                      <p:cBhvr additive="sum">
                                        <p:cTn id="42" dur="200" decel="100000" autoRev="1" fill="hold">
                                          <p:stCondLst>
                                            <p:cond delay="600"/>
                                          </p:stCondLst>
                                        </p:cTn>
                                        <p:tgtEl>
                                          <p:spTgt spid="2">
                                            <p:txEl>
                                              <p:pRg st="7" end="7"/>
                                            </p:txEl>
                                          </p:spTgt>
                                        </p:tgtEl>
                                        <p:attrNameLst>
                                          <p:attrName>ppt_x</p:attrName>
                                        </p:attrNameLst>
                                      </p:cBhvr>
                                    </p:anim>
                                  </p:childTnLst>
                                </p:cTn>
                              </p:par>
                              <p:par>
                                <p:cTn id="43" presetID="34"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from="(-#ppt_w/2)" to="(#ppt_x)" calcmode="lin" valueType="num">
                                      <p:cBhvr>
                                        <p:cTn id="45" dur="600" fill="hold">
                                          <p:stCondLst>
                                            <p:cond delay="0"/>
                                          </p:stCondLst>
                                        </p:cTn>
                                        <p:tgtEl>
                                          <p:spTgt spid="2">
                                            <p:txEl>
                                              <p:pRg st="8" end="8"/>
                                            </p:txEl>
                                          </p:spTgt>
                                        </p:tgtEl>
                                        <p:attrNameLst>
                                          <p:attrName>ppt_x</p:attrName>
                                        </p:attrNameLst>
                                      </p:cBhvr>
                                    </p:anim>
                                    <p:anim from="0" to="-1.0" calcmode="lin" valueType="num">
                                      <p:cBhvr>
                                        <p:cTn id="46" dur="200" decel="50000" autoRev="1" fill="hold">
                                          <p:stCondLst>
                                            <p:cond delay="600"/>
                                          </p:stCondLst>
                                        </p:cTn>
                                        <p:tgtEl>
                                          <p:spTgt spid="2">
                                            <p:txEl>
                                              <p:pRg st="8" end="8"/>
                                            </p:txEl>
                                          </p:spTgt>
                                        </p:tgtEl>
                                        <p:attrNameLst>
                                          <p:attrName>xshear</p:attrName>
                                        </p:attrNameLst>
                                      </p:cBhvr>
                                    </p:anim>
                                    <p:animScale>
                                      <p:cBhvr>
                                        <p:cTn id="47" dur="200" decel="100000" autoRev="1" fill="hold">
                                          <p:stCondLst>
                                            <p:cond delay="600"/>
                                          </p:stCondLst>
                                        </p:cTn>
                                        <p:tgtEl>
                                          <p:spTgt spid="2">
                                            <p:txEl>
                                              <p:pRg st="8" end="8"/>
                                            </p:txEl>
                                          </p:spTgt>
                                        </p:tgtEl>
                                      </p:cBhvr>
                                      <p:from x="100000" y="100000"/>
                                      <p:to x="80000" y="100000"/>
                                    </p:animScale>
                                    <p:anim by="(#ppt_h/3+#ppt_w*0.1)" calcmode="lin" valueType="num">
                                      <p:cBhvr additive="sum">
                                        <p:cTn id="48" dur="200" decel="100000" autoRev="1" fill="hold">
                                          <p:stCondLst>
                                            <p:cond delay="600"/>
                                          </p:stCondLst>
                                        </p:cTn>
                                        <p:tgtEl>
                                          <p:spTgt spid="2">
                                            <p:txEl>
                                              <p:pRg st="8" end="8"/>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 Τίτλος"/>
          <p:cNvSpPr>
            <a:spLocks noGrp="1"/>
          </p:cNvSpPr>
          <p:nvPr>
            <p:ph type="title"/>
          </p:nvPr>
        </p:nvSpPr>
        <p:spPr>
          <a:xfrm>
            <a:off x="1676400" y="152400"/>
            <a:ext cx="8229600" cy="457200"/>
          </a:xfrm>
        </p:spPr>
        <p:txBody>
          <a:bodyPr>
            <a:normAutofit fontScale="90000"/>
          </a:bodyPr>
          <a:lstStyle/>
          <a:p>
            <a:pPr eaLnBrk="1" hangingPunct="1"/>
            <a:r>
              <a:rPr lang="el-GR" sz="3600">
                <a:latin typeface="Cambria" pitchFamily="18" charset="0"/>
              </a:rPr>
              <a:t>ΟΞΕΙΔΩΤΙΚΟ ΣΤΡΕΣ</a:t>
            </a:r>
            <a:endParaRPr lang="el-GR" sz="3600"/>
          </a:p>
        </p:txBody>
      </p:sp>
      <p:sp>
        <p:nvSpPr>
          <p:cNvPr id="25602" name="2 - Θέση περιεχομένου"/>
          <p:cNvSpPr>
            <a:spLocks noGrp="1"/>
          </p:cNvSpPr>
          <p:nvPr>
            <p:ph idx="1"/>
          </p:nvPr>
        </p:nvSpPr>
        <p:spPr>
          <a:xfrm>
            <a:off x="1524000" y="990600"/>
            <a:ext cx="9144000" cy="5867400"/>
          </a:xfrm>
        </p:spPr>
        <p:txBody>
          <a:bodyPr/>
          <a:lstStyle/>
          <a:p>
            <a:pPr eaLnBrk="1" hangingPunct="1">
              <a:buFont typeface="Wingdings 2" pitchFamily="18" charset="2"/>
              <a:buNone/>
            </a:pPr>
            <a:r>
              <a:rPr lang="el-GR" sz="2000" b="1">
                <a:solidFill>
                  <a:schemeClr val="tx2"/>
                </a:solidFill>
                <a:latin typeface="Cambria" pitchFamily="18" charset="0"/>
              </a:rPr>
              <a:t>Ρόλος ελευθέρων ριζών</a:t>
            </a:r>
            <a:r>
              <a:rPr lang="el-GR" sz="2000">
                <a:solidFill>
                  <a:schemeClr val="tx2"/>
                </a:solidFill>
                <a:latin typeface="Cambria" pitchFamily="18" charset="0"/>
              </a:rPr>
              <a:t>: </a:t>
            </a:r>
            <a:r>
              <a:rPr lang="el-GR" sz="2000">
                <a:latin typeface="Cambria" pitchFamily="18" charset="0"/>
              </a:rPr>
              <a:t>ευεργετικός ή βλαπτικός </a:t>
            </a:r>
          </a:p>
          <a:p>
            <a:pPr eaLnBrk="1" hangingPunct="1">
              <a:buFont typeface="Wingdings 2" pitchFamily="18" charset="2"/>
              <a:buNone/>
            </a:pPr>
            <a:r>
              <a:rPr lang="el-GR" sz="2000" i="1">
                <a:solidFill>
                  <a:schemeClr val="tx2"/>
                </a:solidFill>
                <a:latin typeface="Cambria" pitchFamily="18" charset="0"/>
              </a:rPr>
              <a:t>Σε μέτριες – χαμηλές συγκεντρώσεις</a:t>
            </a:r>
            <a:r>
              <a:rPr lang="el-GR" sz="2000">
                <a:solidFill>
                  <a:schemeClr val="tx2"/>
                </a:solidFill>
                <a:latin typeface="Cambria" pitchFamily="18" charset="0"/>
              </a:rPr>
              <a:t>: </a:t>
            </a:r>
            <a:r>
              <a:rPr lang="el-GR" sz="2000" i="1">
                <a:solidFill>
                  <a:schemeClr val="tx2"/>
                </a:solidFill>
                <a:latin typeface="Cambria" pitchFamily="18" charset="0"/>
              </a:rPr>
              <a:t>ευεργετικές δράσεις</a:t>
            </a:r>
          </a:p>
          <a:p>
            <a:pPr eaLnBrk="1" hangingPunct="1">
              <a:buClrTx/>
              <a:buFont typeface="Arial" charset="0"/>
              <a:buChar char="•"/>
            </a:pPr>
            <a:r>
              <a:rPr lang="el-GR" sz="2000">
                <a:latin typeface="Cambria" pitchFamily="18" charset="0"/>
              </a:rPr>
              <a:t>διαφοροποίηση και πολλαπλασιασμός κυττάρων </a:t>
            </a:r>
          </a:p>
          <a:p>
            <a:pPr eaLnBrk="1" hangingPunct="1">
              <a:buClrTx/>
              <a:buFont typeface="Arial" charset="0"/>
              <a:buChar char="•"/>
            </a:pPr>
            <a:r>
              <a:rPr lang="el-GR" sz="2000">
                <a:latin typeface="Cambria" pitchFamily="18" charset="0"/>
              </a:rPr>
              <a:t>ρυθμιστικές διεργασίες σηματοδότησης </a:t>
            </a:r>
          </a:p>
          <a:p>
            <a:pPr eaLnBrk="1" hangingPunct="1">
              <a:buClrTx/>
              <a:buFont typeface="Wingdings 2" pitchFamily="18" charset="2"/>
              <a:buNone/>
            </a:pPr>
            <a:endParaRPr lang="el-GR" sz="2000">
              <a:latin typeface="Cambria" pitchFamily="18" charset="0"/>
            </a:endParaRPr>
          </a:p>
          <a:p>
            <a:pPr eaLnBrk="1" hangingPunct="1">
              <a:buFont typeface="Wingdings 2" pitchFamily="18" charset="2"/>
              <a:buNone/>
            </a:pPr>
            <a:r>
              <a:rPr lang="el-GR" sz="2000" i="1">
                <a:solidFill>
                  <a:schemeClr val="tx2"/>
                </a:solidFill>
                <a:latin typeface="Cambria" pitchFamily="18" charset="0"/>
              </a:rPr>
              <a:t>Σε ↑ συγκεντρώσεις: επικίνδυνα.</a:t>
            </a:r>
            <a:r>
              <a:rPr lang="el-GR" sz="2000" b="1">
                <a:latin typeface="Cambria" pitchFamily="18" charset="0"/>
              </a:rPr>
              <a:t> </a:t>
            </a:r>
          </a:p>
          <a:p>
            <a:pPr eaLnBrk="1" hangingPunct="1">
              <a:buFont typeface="Wingdings" pitchFamily="2" charset="2"/>
              <a:buChar char="Ø"/>
            </a:pPr>
            <a:r>
              <a:rPr lang="el-GR" sz="2000">
                <a:latin typeface="Cambria" pitchFamily="18" charset="0"/>
              </a:rPr>
              <a:t>Παθογένεια ασθενειών και γήρανση.</a:t>
            </a:r>
          </a:p>
          <a:p>
            <a:pPr eaLnBrk="1" hangingPunct="1">
              <a:buFont typeface="Wingdings 2" pitchFamily="18" charset="2"/>
              <a:buNone/>
            </a:pPr>
            <a:endParaRPr lang="el-GR" sz="2000">
              <a:latin typeface="Cambria" pitchFamily="18" charset="0"/>
            </a:endParaRPr>
          </a:p>
          <a:p>
            <a:pPr eaLnBrk="1" hangingPunct="1">
              <a:buFontTx/>
              <a:buNone/>
            </a:pPr>
            <a:r>
              <a:rPr lang="el-GR" sz="2000" b="1">
                <a:solidFill>
                  <a:schemeClr val="tx2"/>
                </a:solidFill>
                <a:latin typeface="Cambria" pitchFamily="18" charset="0"/>
              </a:rPr>
              <a:t>Οξειδωτικό stress</a:t>
            </a:r>
            <a:r>
              <a:rPr lang="el-GR" sz="2000">
                <a:latin typeface="Cambria" pitchFamily="18" charset="0"/>
              </a:rPr>
              <a:t>: διαταραχή οξειδοαναγωγικής ομοιόστασης, λόγω: </a:t>
            </a:r>
          </a:p>
          <a:p>
            <a:pPr eaLnBrk="1" hangingPunct="1">
              <a:buFont typeface="Wingdings" pitchFamily="2" charset="2"/>
              <a:buChar char="Ø"/>
            </a:pPr>
            <a:r>
              <a:rPr lang="el-GR" sz="2000">
                <a:latin typeface="Cambria" pitchFamily="18" charset="0"/>
              </a:rPr>
              <a:t>↑ παραγωγής ελεύθερων ριζών είτε ανεπάρκειας αντιοξειδωτικών μηχανισμών</a:t>
            </a:r>
          </a:p>
          <a:p>
            <a:pPr eaLnBrk="1" hangingPunct="1">
              <a:buFont typeface="Wingdings 2" pitchFamily="18" charset="2"/>
              <a:buNone/>
            </a:pPr>
            <a:endParaRPr lang="el-GR" sz="2000">
              <a:latin typeface="Cambria" pitchFamily="18" charset="0"/>
            </a:endParaRPr>
          </a:p>
          <a:p>
            <a:pPr algn="ctr" eaLnBrk="1" hangingPunct="1">
              <a:buFont typeface="Wingdings 2" pitchFamily="18" charset="2"/>
              <a:buNone/>
            </a:pPr>
            <a:r>
              <a:rPr lang="el-GR" sz="2000" b="1">
                <a:solidFill>
                  <a:schemeClr val="tx2"/>
                </a:solidFill>
                <a:latin typeface="Cambria" pitchFamily="18" charset="0"/>
              </a:rPr>
              <a:t>Τόσο ο καπνός του τσιγάρου όσο και ο σακχαρώδης διαβήτης συνδέονται στενά με την πρόκληση οξειδωτικού στρες. </a:t>
            </a:r>
          </a:p>
          <a:p>
            <a:pPr eaLnBrk="1" hangingPunct="1">
              <a:buFont typeface="Wingdings 2" pitchFamily="18" charset="2"/>
              <a:buNone/>
            </a:pPr>
            <a:endParaRPr lang="el-GR" sz="2000">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slide(fromBottom)">
                                      <p:cBhvr>
                                        <p:cTn id="7" dur="500"/>
                                        <p:tgtEl>
                                          <p:spTgt spid="256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5602">
                                            <p:txEl>
                                              <p:pRg st="1" end="1"/>
                                            </p:txEl>
                                          </p:spTgt>
                                        </p:tgtEl>
                                        <p:attrNameLst>
                                          <p:attrName>style.visibility</p:attrName>
                                        </p:attrNameLst>
                                      </p:cBhvr>
                                      <p:to>
                                        <p:strVal val="visible"/>
                                      </p:to>
                                    </p:set>
                                    <p:animEffect transition="in" filter="slide(fromBottom)">
                                      <p:cBhvr>
                                        <p:cTn id="12" dur="500"/>
                                        <p:tgtEl>
                                          <p:spTgt spid="25602">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animEffect transition="in" filter="slide(fromBottom)">
                                      <p:cBhvr>
                                        <p:cTn id="15" dur="500"/>
                                        <p:tgtEl>
                                          <p:spTgt spid="25602">
                                            <p:txEl>
                                              <p:pRg st="2" end="2"/>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25602">
                                            <p:txEl>
                                              <p:pRg st="3" end="3"/>
                                            </p:txEl>
                                          </p:spTgt>
                                        </p:tgtEl>
                                        <p:attrNameLst>
                                          <p:attrName>style.visibility</p:attrName>
                                        </p:attrNameLst>
                                      </p:cBhvr>
                                      <p:to>
                                        <p:strVal val="visible"/>
                                      </p:to>
                                    </p:set>
                                    <p:animEffect transition="in" filter="slide(fromBottom)">
                                      <p:cBhvr>
                                        <p:cTn id="18" dur="500"/>
                                        <p:tgtEl>
                                          <p:spTgt spid="2560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5602">
                                            <p:txEl>
                                              <p:pRg st="5" end="5"/>
                                            </p:txEl>
                                          </p:spTgt>
                                        </p:tgtEl>
                                        <p:attrNameLst>
                                          <p:attrName>style.visibility</p:attrName>
                                        </p:attrNameLst>
                                      </p:cBhvr>
                                      <p:to>
                                        <p:strVal val="visible"/>
                                      </p:to>
                                    </p:set>
                                    <p:animEffect transition="in" filter="slide(fromBottom)">
                                      <p:cBhvr>
                                        <p:cTn id="23" dur="500"/>
                                        <p:tgtEl>
                                          <p:spTgt spid="25602">
                                            <p:txEl>
                                              <p:pRg st="5" end="5"/>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25602">
                                            <p:txEl>
                                              <p:pRg st="6" end="6"/>
                                            </p:txEl>
                                          </p:spTgt>
                                        </p:tgtEl>
                                        <p:attrNameLst>
                                          <p:attrName>style.visibility</p:attrName>
                                        </p:attrNameLst>
                                      </p:cBhvr>
                                      <p:to>
                                        <p:strVal val="visible"/>
                                      </p:to>
                                    </p:set>
                                    <p:animEffect transition="in" filter="slide(fromBottom)">
                                      <p:cBhvr>
                                        <p:cTn id="26" dur="500"/>
                                        <p:tgtEl>
                                          <p:spTgt spid="2560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25602">
                                            <p:txEl>
                                              <p:pRg st="8" end="8"/>
                                            </p:txEl>
                                          </p:spTgt>
                                        </p:tgtEl>
                                        <p:attrNameLst>
                                          <p:attrName>style.visibility</p:attrName>
                                        </p:attrNameLst>
                                      </p:cBhvr>
                                      <p:to>
                                        <p:strVal val="visible"/>
                                      </p:to>
                                    </p:set>
                                    <p:anim calcmode="lin" valueType="num">
                                      <p:cBhvr>
                                        <p:cTn id="31" dur="500" fill="hold"/>
                                        <p:tgtEl>
                                          <p:spTgt spid="25602">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25602">
                                            <p:txEl>
                                              <p:pRg st="8" end="8"/>
                                            </p:txEl>
                                          </p:spTgt>
                                        </p:tgtEl>
                                        <p:attrNameLst>
                                          <p:attrName>ppt_h</p:attrName>
                                        </p:attrNameLst>
                                      </p:cBhvr>
                                      <p:tavLst>
                                        <p:tav tm="0">
                                          <p:val>
                                            <p:fltVal val="0"/>
                                          </p:val>
                                        </p:tav>
                                        <p:tav tm="100000">
                                          <p:val>
                                            <p:strVal val="#ppt_h"/>
                                          </p:val>
                                        </p:tav>
                                      </p:tavLst>
                                    </p:anim>
                                    <p:animEffect transition="in" filter="fade">
                                      <p:cBhvr>
                                        <p:cTn id="33" dur="500"/>
                                        <p:tgtEl>
                                          <p:spTgt spid="25602">
                                            <p:txEl>
                                              <p:pRg st="8" end="8"/>
                                            </p:txEl>
                                          </p:spTgt>
                                        </p:tgtEl>
                                      </p:cBhvr>
                                    </p:animEffect>
                                  </p:childTnLst>
                                </p:cTn>
                              </p:par>
                              <p:par>
                                <p:cTn id="34" presetID="34" presetClass="entr" presetSubtype="0" fill="hold" nodeType="withEffect">
                                  <p:stCondLst>
                                    <p:cond delay="0"/>
                                  </p:stCondLst>
                                  <p:childTnLst>
                                    <p:set>
                                      <p:cBhvr>
                                        <p:cTn id="35" dur="1" fill="hold">
                                          <p:stCondLst>
                                            <p:cond delay="0"/>
                                          </p:stCondLst>
                                        </p:cTn>
                                        <p:tgtEl>
                                          <p:spTgt spid="25602">
                                            <p:txEl>
                                              <p:pRg st="9" end="9"/>
                                            </p:txEl>
                                          </p:spTgt>
                                        </p:tgtEl>
                                        <p:attrNameLst>
                                          <p:attrName>style.visibility</p:attrName>
                                        </p:attrNameLst>
                                      </p:cBhvr>
                                      <p:to>
                                        <p:strVal val="visible"/>
                                      </p:to>
                                    </p:set>
                                    <p:anim from="(-#ppt_w/2)" to="(#ppt_x)" calcmode="lin" valueType="num">
                                      <p:cBhvr>
                                        <p:cTn id="36" dur="600" fill="hold">
                                          <p:stCondLst>
                                            <p:cond delay="0"/>
                                          </p:stCondLst>
                                        </p:cTn>
                                        <p:tgtEl>
                                          <p:spTgt spid="25602">
                                            <p:txEl>
                                              <p:pRg st="9" end="9"/>
                                            </p:txEl>
                                          </p:spTgt>
                                        </p:tgtEl>
                                        <p:attrNameLst>
                                          <p:attrName>ppt_x</p:attrName>
                                        </p:attrNameLst>
                                      </p:cBhvr>
                                    </p:anim>
                                    <p:anim from="0" to="-1.0" calcmode="lin" valueType="num">
                                      <p:cBhvr>
                                        <p:cTn id="37" dur="200" decel="50000" autoRev="1" fill="hold">
                                          <p:stCondLst>
                                            <p:cond delay="600"/>
                                          </p:stCondLst>
                                        </p:cTn>
                                        <p:tgtEl>
                                          <p:spTgt spid="25602">
                                            <p:txEl>
                                              <p:pRg st="9" end="9"/>
                                            </p:txEl>
                                          </p:spTgt>
                                        </p:tgtEl>
                                        <p:attrNameLst>
                                          <p:attrName>xshear</p:attrName>
                                        </p:attrNameLst>
                                      </p:cBhvr>
                                    </p:anim>
                                    <p:animScale>
                                      <p:cBhvr>
                                        <p:cTn id="38" dur="200" decel="100000" autoRev="1" fill="hold">
                                          <p:stCondLst>
                                            <p:cond delay="600"/>
                                          </p:stCondLst>
                                        </p:cTn>
                                        <p:tgtEl>
                                          <p:spTgt spid="25602">
                                            <p:txEl>
                                              <p:pRg st="9" end="9"/>
                                            </p:txEl>
                                          </p:spTgt>
                                        </p:tgtEl>
                                      </p:cBhvr>
                                      <p:from x="100000" y="100000"/>
                                      <p:to x="80000" y="100000"/>
                                    </p:animScale>
                                    <p:anim by="(#ppt_h/3+#ppt_w*0.1)" calcmode="lin" valueType="num">
                                      <p:cBhvr additive="sum">
                                        <p:cTn id="39" dur="200" decel="100000" autoRev="1" fill="hold">
                                          <p:stCondLst>
                                            <p:cond delay="600"/>
                                          </p:stCondLst>
                                        </p:cTn>
                                        <p:tgtEl>
                                          <p:spTgt spid="25602">
                                            <p:txEl>
                                              <p:pRg st="9" end="9"/>
                                            </p:txEl>
                                          </p:spTgt>
                                        </p:tgtEl>
                                        <p:attrNameLst>
                                          <p:attrName>ppt_x</p:attrName>
                                        </p:attrNameLst>
                                      </p:cBhvr>
                                    </p:anim>
                                  </p:childTnLst>
                                </p:cTn>
                              </p:par>
                            </p:childTnLst>
                          </p:cTn>
                        </p:par>
                      </p:childTnLst>
                    </p:cTn>
                  </p:par>
                  <p:par>
                    <p:cTn id="40" fill="hold">
                      <p:stCondLst>
                        <p:cond delay="indefinite"/>
                      </p:stCondLst>
                      <p:childTnLst>
                        <p:par>
                          <p:cTn id="41" fill="hold">
                            <p:stCondLst>
                              <p:cond delay="0"/>
                            </p:stCondLst>
                            <p:childTnLst>
                              <p:par>
                                <p:cTn id="42" presetID="34" presetClass="entr" presetSubtype="0" fill="hold" nodeType="clickEffect">
                                  <p:stCondLst>
                                    <p:cond delay="0"/>
                                  </p:stCondLst>
                                  <p:childTnLst>
                                    <p:set>
                                      <p:cBhvr>
                                        <p:cTn id="43" dur="1" fill="hold">
                                          <p:stCondLst>
                                            <p:cond delay="0"/>
                                          </p:stCondLst>
                                        </p:cTn>
                                        <p:tgtEl>
                                          <p:spTgt spid="25602">
                                            <p:txEl>
                                              <p:pRg st="11" end="11"/>
                                            </p:txEl>
                                          </p:spTgt>
                                        </p:tgtEl>
                                        <p:attrNameLst>
                                          <p:attrName>style.visibility</p:attrName>
                                        </p:attrNameLst>
                                      </p:cBhvr>
                                      <p:to>
                                        <p:strVal val="visible"/>
                                      </p:to>
                                    </p:set>
                                    <p:anim from="(-#ppt_w/2)" to="(#ppt_x)" calcmode="lin" valueType="num">
                                      <p:cBhvr>
                                        <p:cTn id="44" dur="600" fill="hold">
                                          <p:stCondLst>
                                            <p:cond delay="0"/>
                                          </p:stCondLst>
                                        </p:cTn>
                                        <p:tgtEl>
                                          <p:spTgt spid="25602">
                                            <p:txEl>
                                              <p:pRg st="11" end="11"/>
                                            </p:txEl>
                                          </p:spTgt>
                                        </p:tgtEl>
                                        <p:attrNameLst>
                                          <p:attrName>ppt_x</p:attrName>
                                        </p:attrNameLst>
                                      </p:cBhvr>
                                    </p:anim>
                                    <p:anim from="0" to="-1.0" calcmode="lin" valueType="num">
                                      <p:cBhvr>
                                        <p:cTn id="45" dur="200" decel="50000" autoRev="1" fill="hold">
                                          <p:stCondLst>
                                            <p:cond delay="600"/>
                                          </p:stCondLst>
                                        </p:cTn>
                                        <p:tgtEl>
                                          <p:spTgt spid="25602">
                                            <p:txEl>
                                              <p:pRg st="11" end="11"/>
                                            </p:txEl>
                                          </p:spTgt>
                                        </p:tgtEl>
                                        <p:attrNameLst>
                                          <p:attrName>xshear</p:attrName>
                                        </p:attrNameLst>
                                      </p:cBhvr>
                                    </p:anim>
                                    <p:animScale>
                                      <p:cBhvr>
                                        <p:cTn id="46" dur="200" decel="100000" autoRev="1" fill="hold">
                                          <p:stCondLst>
                                            <p:cond delay="600"/>
                                          </p:stCondLst>
                                        </p:cTn>
                                        <p:tgtEl>
                                          <p:spTgt spid="25602">
                                            <p:txEl>
                                              <p:pRg st="11" end="11"/>
                                            </p:txEl>
                                          </p:spTgt>
                                        </p:tgtEl>
                                      </p:cBhvr>
                                      <p:from x="100000" y="100000"/>
                                      <p:to x="80000" y="100000"/>
                                    </p:animScale>
                                    <p:anim by="(#ppt_h/3+#ppt_w*0.1)" calcmode="lin" valueType="num">
                                      <p:cBhvr additive="sum">
                                        <p:cTn id="47" dur="200" decel="100000" autoRev="1" fill="hold">
                                          <p:stCondLst>
                                            <p:cond delay="600"/>
                                          </p:stCondLst>
                                        </p:cTn>
                                        <p:tgtEl>
                                          <p:spTgt spid="25602">
                                            <p:txEl>
                                              <p:pRg st="11" end="1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0"/>
            <a:ext cx="8520600" cy="763600"/>
          </a:xfrm>
        </p:spPr>
        <p:txBody>
          <a:bodyPr/>
          <a:lstStyle/>
          <a:p>
            <a:r>
              <a:rPr lang="el-GR" b="1" dirty="0"/>
              <a:t>ΘΕΩΡΙΕΣ ΓΗΡΑΝΣΕΩΣ</a:t>
            </a:r>
            <a:endParaRPr lang="en-US" b="1" dirty="0"/>
          </a:p>
        </p:txBody>
      </p:sp>
      <p:sp>
        <p:nvSpPr>
          <p:cNvPr id="3" name="2 - Θέση κειμένου"/>
          <p:cNvSpPr>
            <a:spLocks noGrp="1"/>
          </p:cNvSpPr>
          <p:nvPr>
            <p:ph type="body" idx="1"/>
          </p:nvPr>
        </p:nvSpPr>
        <p:spPr>
          <a:xfrm>
            <a:off x="1524000" y="609600"/>
            <a:ext cx="9144000" cy="6248400"/>
          </a:xfrm>
        </p:spPr>
        <p:txBody>
          <a:bodyPr/>
          <a:lstStyle/>
          <a:p>
            <a:r>
              <a:rPr lang="el-GR" dirty="0"/>
              <a:t>ΤΕΛΟΜΕΡΗ</a:t>
            </a:r>
          </a:p>
          <a:p>
            <a:r>
              <a:rPr lang="el-GR" dirty="0"/>
              <a:t>ΓΛΥΚΟΖΥΛΙΩΣΗ ΠΡΩΤΕΪΝΩΝ ΚΑΙ </a:t>
            </a:r>
            <a:r>
              <a:rPr lang="en-US" dirty="0"/>
              <a:t>DNA</a:t>
            </a:r>
          </a:p>
          <a:p>
            <a:r>
              <a:rPr lang="el-GR" dirty="0"/>
              <a:t>ΝΕΥΡΟΕΝΔΟΚΡΙΝΗΣ ΘΕΩΡΙΑ (υποθάλαμος-υπόφυση-</a:t>
            </a:r>
            <a:r>
              <a:rPr lang="el-GR" dirty="0" err="1"/>
              <a:t>επινεφρίδια</a:t>
            </a:r>
            <a:r>
              <a:rPr lang="el-GR" dirty="0"/>
              <a:t>)</a:t>
            </a:r>
            <a:endParaRPr lang="en-US" dirty="0"/>
          </a:p>
        </p:txBody>
      </p:sp>
    </p:spTree>
  </p:cSld>
  <p:clrMapOvr>
    <a:masterClrMapping/>
  </p:clrMapOvr>
  <p:transition spd="slow"/>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0"/>
            <a:ext cx="8520600" cy="763600"/>
          </a:xfrm>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524000" y="762000"/>
            <a:ext cx="9144000" cy="6096000"/>
          </a:xfrm>
        </p:spPr>
        <p:txBody>
          <a:bodyPr/>
          <a:lstStyle/>
          <a:p>
            <a:pPr>
              <a:buNone/>
            </a:pPr>
            <a:r>
              <a:rPr lang="el-GR" b="1" dirty="0"/>
              <a:t>ΠΑΡΑΓΟΝΤΕΣ ΓΗΡΑΝΣΕΩΣ</a:t>
            </a:r>
          </a:p>
          <a:p>
            <a:pPr>
              <a:buNone/>
            </a:pPr>
            <a:r>
              <a:rPr lang="el-GR" dirty="0"/>
              <a:t>Ψυχικό Στρες</a:t>
            </a:r>
          </a:p>
          <a:p>
            <a:pPr>
              <a:buNone/>
            </a:pPr>
            <a:r>
              <a:rPr lang="el-GR" dirty="0"/>
              <a:t>Ακτινοβολίες</a:t>
            </a:r>
          </a:p>
          <a:p>
            <a:pPr>
              <a:buNone/>
            </a:pPr>
            <a:r>
              <a:rPr lang="el-GR" dirty="0"/>
              <a:t>Καπνός Τσιγάρου</a:t>
            </a:r>
          </a:p>
          <a:p>
            <a:pPr>
              <a:buNone/>
            </a:pPr>
            <a:r>
              <a:rPr lang="el-GR" dirty="0"/>
              <a:t>Περιβαλλοντική Ρύπανση</a:t>
            </a:r>
          </a:p>
          <a:p>
            <a:pPr>
              <a:buNone/>
            </a:pPr>
            <a:r>
              <a:rPr lang="el-GR" dirty="0"/>
              <a:t>Δίαιτα</a:t>
            </a:r>
            <a:endParaRPr lang="en-US" dirty="0"/>
          </a:p>
        </p:txBody>
      </p:sp>
    </p:spTree>
  </p:cSld>
  <p:clrMapOvr>
    <a:masterClrMapping/>
  </p:clrMapOvr>
  <p:transition spd="slow"/>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52600" y="0"/>
            <a:ext cx="8520600" cy="763600"/>
          </a:xfrm>
        </p:spPr>
        <p:txBody>
          <a:bodyPr/>
          <a:lstStyle/>
          <a:p>
            <a:r>
              <a:rPr lang="el-GR" b="1" dirty="0"/>
              <a:t>ΓΗΡΑΝΣΗ ΤΟΥ ΔΕΡΜΑΤΟΣ</a:t>
            </a:r>
            <a:endParaRPr lang="en-US" b="1" dirty="0"/>
          </a:p>
        </p:txBody>
      </p:sp>
      <p:sp>
        <p:nvSpPr>
          <p:cNvPr id="3" name="2 - Θέση κειμένου"/>
          <p:cNvSpPr>
            <a:spLocks noGrp="1"/>
          </p:cNvSpPr>
          <p:nvPr>
            <p:ph type="body" idx="1"/>
          </p:nvPr>
        </p:nvSpPr>
        <p:spPr>
          <a:xfrm>
            <a:off x="1524000" y="609600"/>
            <a:ext cx="9144000" cy="6248400"/>
          </a:xfrm>
        </p:spPr>
        <p:txBody>
          <a:bodyPr/>
          <a:lstStyle/>
          <a:p>
            <a:pPr>
              <a:buNone/>
            </a:pPr>
            <a:r>
              <a:rPr lang="el-GR" b="1" dirty="0"/>
              <a:t>ΨΥΧΙΚΟ ΣΤΡΕΣ (μοναξιά, οικονομική κρίση, χωρισμός, κατάθλιψη, τραυματικές εμπειρίες, στρατόπεδα συγκεντρώσεως στην Γερμανία….)</a:t>
            </a:r>
          </a:p>
          <a:p>
            <a:pPr>
              <a:buNone/>
            </a:pPr>
            <a:r>
              <a:rPr lang="el-GR" b="1" dirty="0"/>
              <a:t>Το χρόνιο στρες επηρεάζει το ανοσοποιητικό σύστημα με αποτέλεσμα αυξημένο κίνδυνο μολύνσεων και εμφάνιση – αύξηση </a:t>
            </a:r>
            <a:r>
              <a:rPr lang="el-GR" b="1" dirty="0" err="1"/>
              <a:t>αυτοάνοσων</a:t>
            </a:r>
            <a:r>
              <a:rPr lang="el-GR" b="1" dirty="0"/>
              <a:t>  δερματικών νοσημάτων </a:t>
            </a:r>
            <a:endParaRPr lang="en-US" b="1" dirty="0"/>
          </a:p>
          <a:p>
            <a:pPr>
              <a:buNone/>
            </a:pPr>
            <a:r>
              <a:rPr lang="el-GR" b="1" dirty="0"/>
              <a:t>Κνησμός – Φλεγμονές </a:t>
            </a:r>
          </a:p>
          <a:p>
            <a:pPr>
              <a:buNone/>
            </a:pPr>
            <a:r>
              <a:rPr lang="el-GR" b="1" dirty="0"/>
              <a:t>Μετατροπή του σε βιολογικό στρες ( αύξηση </a:t>
            </a:r>
            <a:r>
              <a:rPr lang="el-GR" b="1" dirty="0" err="1"/>
              <a:t>νευροπεπτιδίων</a:t>
            </a:r>
            <a:r>
              <a:rPr lang="el-GR" b="1" dirty="0"/>
              <a:t> σχετικών με φλεγμονώδεις καταστάσεις)</a:t>
            </a:r>
          </a:p>
          <a:p>
            <a:pPr>
              <a:buNone/>
            </a:pPr>
            <a:r>
              <a:rPr lang="el-GR" b="1" dirty="0"/>
              <a:t>Πρώτος παράγων ανισορροπίας δηλαδή γηράνσεως</a:t>
            </a:r>
          </a:p>
          <a:p>
            <a:pPr>
              <a:buNone/>
            </a:pPr>
            <a:r>
              <a:rPr lang="el-GR" b="1" dirty="0"/>
              <a:t> ΑΣΘΕΝΕΙΕΣ (</a:t>
            </a:r>
            <a:r>
              <a:rPr lang="el-GR" b="1" dirty="0" err="1"/>
              <a:t>ανοσοεπαγόμενες</a:t>
            </a:r>
            <a:r>
              <a:rPr lang="el-GR" b="1" dirty="0"/>
              <a:t>, ευαίσθητο δέρμα, φλεγμονές, όγκοι</a:t>
            </a:r>
            <a:r>
              <a:rPr lang="en-US" b="1" dirty="0"/>
              <a:t>,</a:t>
            </a:r>
            <a:r>
              <a:rPr lang="el-GR" b="1" dirty="0"/>
              <a:t> έλλειψη επουλώσεως</a:t>
            </a:r>
            <a:r>
              <a:rPr lang="en-US" b="1" dirty="0"/>
              <a:t> </a:t>
            </a:r>
            <a:r>
              <a:rPr lang="el-GR" b="1" dirty="0"/>
              <a:t>…..)</a:t>
            </a:r>
          </a:p>
          <a:p>
            <a:pPr>
              <a:buNone/>
            </a:pPr>
            <a:endParaRPr lang="en-US" b="1" dirty="0"/>
          </a:p>
        </p:txBody>
      </p:sp>
    </p:spTree>
  </p:cSld>
  <p:clrMapOvr>
    <a:masterClrMapping/>
  </p:clrMapOvr>
  <p:transition spd="slow"/>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50497" y="0"/>
            <a:ext cx="8229601" cy="696036"/>
          </a:xfrm>
        </p:spPr>
        <p:txBody>
          <a:bodyPr>
            <a:normAutofit/>
          </a:bodyPr>
          <a:lstStyle/>
          <a:p>
            <a:r>
              <a:rPr lang="el-GR" altLang="en-US" sz="3200" dirty="0"/>
              <a:t>Ηλεκτρομαγνητικό Φάσμα</a:t>
            </a:r>
            <a:endParaRPr lang="el-GR" sz="3200" dirty="0"/>
          </a:p>
        </p:txBody>
      </p:sp>
      <p:sp>
        <p:nvSpPr>
          <p:cNvPr id="4" name="3 - Θέση αριθμού διαφάνειας"/>
          <p:cNvSpPr>
            <a:spLocks noGrp="1"/>
          </p:cNvSpPr>
          <p:nvPr>
            <p:ph type="sldNum" sz="quarter" idx="33"/>
          </p:nvPr>
        </p:nvSpPr>
        <p:spPr/>
        <p:txBody>
          <a:bodyPr/>
          <a:lstStyle/>
          <a:p>
            <a:fld id="{4B3314BF-3141-489A-B235-8B3DC343BA54}" type="slidenum">
              <a:rPr lang="el-GR" smtClean="0"/>
              <a:pPr/>
              <a:t>386</a:t>
            </a:fld>
            <a:endParaRPr lang="el-GR"/>
          </a:p>
        </p:txBody>
      </p:sp>
      <p:sp>
        <p:nvSpPr>
          <p:cNvPr id="6" name="5 - Βέλος προς τα κάτω"/>
          <p:cNvSpPr/>
          <p:nvPr/>
        </p:nvSpPr>
        <p:spPr>
          <a:xfrm rot="10800000">
            <a:off x="7737143" y="5800301"/>
            <a:ext cx="266132" cy="1057701"/>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6 - Εικόνα" descr="file-20170525-23279-110s6q8.png"/>
          <p:cNvPicPr>
            <a:picLocks noChangeAspect="1"/>
          </p:cNvPicPr>
          <p:nvPr/>
        </p:nvPicPr>
        <p:blipFill>
          <a:blip r:embed="rId3" cstate="print"/>
          <a:stretch>
            <a:fillRect/>
          </a:stretch>
        </p:blipFill>
        <p:spPr>
          <a:xfrm>
            <a:off x="1841312" y="1249434"/>
            <a:ext cx="8403609" cy="4387810"/>
          </a:xfrm>
          <a:prstGeom prst="rect">
            <a:avLst/>
          </a:prstGeom>
        </p:spPr>
      </p:pic>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8768" y="1663176"/>
            <a:ext cx="6259131" cy="519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Τίτλος 1"/>
          <p:cNvSpPr txBox="1">
            <a:spLocks/>
          </p:cNvSpPr>
          <p:nvPr/>
        </p:nvSpPr>
        <p:spPr>
          <a:xfrm>
            <a:off x="2416944" y="511608"/>
            <a:ext cx="7202776" cy="699007"/>
          </a:xfrm>
          <a:prstGeom prst="rect">
            <a:avLst/>
          </a:prstGeom>
        </p:spPr>
        <p:txBody>
          <a:bodyPr vert="horz" lIns="0" rIns="0" bIns="0" rtlCol="0" anchor="b">
            <a:norm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b="1" dirty="0">
                <a:latin typeface="Segoe Print" panose="02000600000000000000" pitchFamily="2" charset="0"/>
              </a:rPr>
              <a:t>UVR</a:t>
            </a:r>
            <a:endParaRPr lang="el-GR" sz="3200" b="1" dirty="0">
              <a:latin typeface="Segoe Print" panose="02000600000000000000" pitchFamily="2" charset="0"/>
            </a:endParaRPr>
          </a:p>
        </p:txBody>
      </p:sp>
    </p:spTree>
    <p:extLst>
      <p:ext uri="{BB962C8B-B14F-4D97-AF65-F5344CB8AC3E}">
        <p14:creationId xmlns:p14="http://schemas.microsoft.com/office/powerpoint/2010/main" val="244446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1" y="452063"/>
            <a:ext cx="8229601" cy="639761"/>
          </a:xfrm>
        </p:spPr>
        <p:txBody>
          <a:bodyPr>
            <a:noAutofit/>
          </a:bodyPr>
          <a:lstStyle/>
          <a:p>
            <a:r>
              <a:rPr lang="el-GR" sz="3200" b="1" dirty="0"/>
              <a:t>Θετικές</a:t>
            </a:r>
            <a:r>
              <a:rPr lang="el-GR" sz="3200" dirty="0"/>
              <a:t>     –    </a:t>
            </a:r>
            <a:r>
              <a:rPr lang="el-GR" sz="3200" b="1" dirty="0"/>
              <a:t>Αρνητικές</a:t>
            </a:r>
            <a:r>
              <a:rPr lang="el-GR" sz="3200" dirty="0"/>
              <a:t> </a:t>
            </a:r>
            <a:br>
              <a:rPr lang="el-GR" sz="3200" dirty="0"/>
            </a:br>
            <a:r>
              <a:rPr lang="el-GR" sz="2400" dirty="0"/>
              <a:t>επιδράσεις</a:t>
            </a:r>
            <a:br>
              <a:rPr lang="el-GR" sz="3200" dirty="0"/>
            </a:br>
            <a:endParaRPr lang="el-GR" sz="3200" dirty="0"/>
          </a:p>
        </p:txBody>
      </p:sp>
      <p:sp>
        <p:nvSpPr>
          <p:cNvPr id="3" name="2 - Θέση αριθμού διαφάνειας"/>
          <p:cNvSpPr>
            <a:spLocks noGrp="1"/>
          </p:cNvSpPr>
          <p:nvPr>
            <p:ph type="sldNum" sz="quarter" idx="12"/>
          </p:nvPr>
        </p:nvSpPr>
        <p:spPr/>
        <p:txBody>
          <a:bodyPr/>
          <a:lstStyle/>
          <a:p>
            <a:fld id="{4B3314BF-3141-489A-B235-8B3DC343BA54}" type="slidenum">
              <a:rPr lang="el-GR" smtClean="0"/>
              <a:pPr/>
              <a:t>388</a:t>
            </a:fld>
            <a:endParaRPr lang="el-GR"/>
          </a:p>
        </p:txBody>
      </p:sp>
      <p:sp>
        <p:nvSpPr>
          <p:cNvPr id="5" name="4 - TextBox"/>
          <p:cNvSpPr txBox="1"/>
          <p:nvPr/>
        </p:nvSpPr>
        <p:spPr>
          <a:xfrm>
            <a:off x="8313763" y="1173710"/>
            <a:ext cx="2698844" cy="4770537"/>
          </a:xfrm>
          <a:prstGeom prst="rect">
            <a:avLst/>
          </a:prstGeom>
          <a:noFill/>
        </p:spPr>
        <p:txBody>
          <a:bodyPr wrap="square" rtlCol="0">
            <a:spAutoFit/>
          </a:bodyPr>
          <a:lstStyle/>
          <a:p>
            <a:pPr lvl="0"/>
            <a:r>
              <a:rPr lang="el-GR" b="1" dirty="0"/>
              <a:t>Βλάβες στο </a:t>
            </a:r>
            <a:r>
              <a:rPr lang="en-US" b="1" dirty="0"/>
              <a:t>DNA </a:t>
            </a:r>
            <a:endParaRPr lang="el-GR" b="1" dirty="0"/>
          </a:p>
          <a:p>
            <a:pPr lvl="0"/>
            <a:endParaRPr lang="el-GR" b="1" dirty="0"/>
          </a:p>
          <a:p>
            <a:pPr lvl="0"/>
            <a:r>
              <a:rPr lang="el-GR" b="1" dirty="0"/>
              <a:t>Κακοήθεις βλάβες</a:t>
            </a:r>
          </a:p>
          <a:p>
            <a:pPr lvl="0"/>
            <a:endParaRPr lang="el-GR" b="1" dirty="0"/>
          </a:p>
          <a:p>
            <a:pPr lvl="0"/>
            <a:r>
              <a:rPr lang="el-GR" b="1" dirty="0"/>
              <a:t>Αγγειακές διαταραχές</a:t>
            </a:r>
          </a:p>
          <a:p>
            <a:pPr lvl="0"/>
            <a:endParaRPr lang="el-GR" b="1" dirty="0"/>
          </a:p>
          <a:p>
            <a:pPr lvl="0"/>
            <a:r>
              <a:rPr lang="el-GR" b="1" dirty="0"/>
              <a:t>Φλεγμονώδη φαινόμενα &amp; μελάγχρωση </a:t>
            </a:r>
          </a:p>
          <a:p>
            <a:pPr lvl="0"/>
            <a:endParaRPr lang="el-GR" b="1" dirty="0"/>
          </a:p>
          <a:p>
            <a:pPr lvl="0"/>
            <a:r>
              <a:rPr lang="el-GR" b="1" dirty="0"/>
              <a:t>Φωτογήρανση</a:t>
            </a:r>
          </a:p>
          <a:p>
            <a:pPr lvl="0"/>
            <a:endParaRPr lang="el-GR" b="1" dirty="0"/>
          </a:p>
          <a:p>
            <a:pPr lvl="0"/>
            <a:r>
              <a:rPr lang="el-GR" b="1" dirty="0"/>
              <a:t>Επίδραση στο Ανοσοποιητικό σύστημα </a:t>
            </a:r>
          </a:p>
          <a:p>
            <a:pPr lvl="0"/>
            <a:endParaRPr lang="el-GR" b="1" dirty="0"/>
          </a:p>
          <a:p>
            <a:r>
              <a:rPr lang="el-GR" b="1" dirty="0"/>
              <a:t>Οξειδωτικός Τραυματισμός</a:t>
            </a:r>
          </a:p>
          <a:p>
            <a:endParaRPr lang="el-GR" b="1" dirty="0"/>
          </a:p>
        </p:txBody>
      </p:sp>
      <p:sp>
        <p:nvSpPr>
          <p:cNvPr id="17" name="16 - TextBox"/>
          <p:cNvSpPr txBox="1"/>
          <p:nvPr/>
        </p:nvSpPr>
        <p:spPr>
          <a:xfrm>
            <a:off x="1524000" y="2033519"/>
            <a:ext cx="1975514" cy="2585323"/>
          </a:xfrm>
          <a:prstGeom prst="rect">
            <a:avLst/>
          </a:prstGeom>
          <a:noFill/>
        </p:spPr>
        <p:txBody>
          <a:bodyPr wrap="square" rtlCol="0">
            <a:spAutoFit/>
          </a:bodyPr>
          <a:lstStyle/>
          <a:p>
            <a:pPr algn="ctr"/>
            <a:r>
              <a:rPr lang="el-GR" b="1" dirty="0"/>
              <a:t>Παραγωγή βιταμίνης </a:t>
            </a:r>
            <a:r>
              <a:rPr lang="en-US" b="1" dirty="0"/>
              <a:t>D</a:t>
            </a:r>
            <a:endParaRPr lang="el-GR" b="1" dirty="0"/>
          </a:p>
          <a:p>
            <a:pPr lvl="0"/>
            <a:endParaRPr lang="el-GR" dirty="0"/>
          </a:p>
          <a:p>
            <a:pPr lvl="0" algn="ctr"/>
            <a:endParaRPr lang="el-GR" b="1" dirty="0"/>
          </a:p>
          <a:p>
            <a:pPr lvl="0" algn="ctr"/>
            <a:r>
              <a:rPr lang="el-GR" b="1" dirty="0"/>
              <a:t>Επιδιόρθωση </a:t>
            </a:r>
            <a:r>
              <a:rPr lang="en-US" b="1" dirty="0"/>
              <a:t>DNA</a:t>
            </a:r>
            <a:r>
              <a:rPr lang="el-GR" b="1" dirty="0"/>
              <a:t> </a:t>
            </a:r>
            <a:br>
              <a:rPr lang="el-GR" b="1" dirty="0"/>
            </a:br>
            <a:r>
              <a:rPr lang="el-GR" b="1" dirty="0"/>
              <a:t>–</a:t>
            </a:r>
            <a:br>
              <a:rPr lang="el-GR" b="1" dirty="0"/>
            </a:br>
            <a:r>
              <a:rPr lang="el-GR" b="1" dirty="0"/>
              <a:t> μεταγραφή της </a:t>
            </a:r>
            <a:r>
              <a:rPr lang="en-US" b="1" dirty="0"/>
              <a:t>p</a:t>
            </a:r>
            <a:r>
              <a:rPr lang="el-GR" b="1" dirty="0"/>
              <a:t>53 πρωτεΐνης</a:t>
            </a:r>
          </a:p>
          <a:p>
            <a:endParaRPr lang="el-GR" dirty="0"/>
          </a:p>
        </p:txBody>
      </p:sp>
      <p:sp>
        <p:nvSpPr>
          <p:cNvPr id="19" name="18 - Μισό πλαίσιο"/>
          <p:cNvSpPr/>
          <p:nvPr/>
        </p:nvSpPr>
        <p:spPr>
          <a:xfrm rot="5400000">
            <a:off x="1210103" y="3405117"/>
            <a:ext cx="4394579" cy="532262"/>
          </a:xfrm>
          <a:prstGeom prst="halfFrame">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0" name="19 - Μισό πλαίσιο"/>
          <p:cNvSpPr/>
          <p:nvPr/>
        </p:nvSpPr>
        <p:spPr>
          <a:xfrm rot="16200000">
            <a:off x="5384612" y="2879678"/>
            <a:ext cx="5936776" cy="532262"/>
          </a:xfrm>
          <a:prstGeom prst="halfFrame">
            <a:avLst/>
          </a:prstGeom>
          <a:solidFill>
            <a:srgbClr val="C00000"/>
          </a:solidFill>
          <a:ln>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20 - Μείον"/>
          <p:cNvSpPr/>
          <p:nvPr/>
        </p:nvSpPr>
        <p:spPr>
          <a:xfrm>
            <a:off x="1288576" y="2347415"/>
            <a:ext cx="2374710" cy="218364"/>
          </a:xfrm>
          <a:prstGeom prst="mathMinus">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Μείον"/>
          <p:cNvSpPr/>
          <p:nvPr/>
        </p:nvSpPr>
        <p:spPr>
          <a:xfrm>
            <a:off x="1331226" y="4110251"/>
            <a:ext cx="2374710" cy="218364"/>
          </a:xfrm>
          <a:prstGeom prst="mathMinus">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Μείον"/>
          <p:cNvSpPr/>
          <p:nvPr/>
        </p:nvSpPr>
        <p:spPr>
          <a:xfrm>
            <a:off x="8076632" y="1542199"/>
            <a:ext cx="2591369" cy="220639"/>
          </a:xfrm>
          <a:prstGeom prst="mathMinus">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4" name="23 - Μείον"/>
          <p:cNvSpPr/>
          <p:nvPr/>
        </p:nvSpPr>
        <p:spPr>
          <a:xfrm>
            <a:off x="8078338" y="2688609"/>
            <a:ext cx="2589663" cy="209266"/>
          </a:xfrm>
          <a:prstGeom prst="mathMinus">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5" name="24 - Μείον"/>
          <p:cNvSpPr/>
          <p:nvPr/>
        </p:nvSpPr>
        <p:spPr>
          <a:xfrm>
            <a:off x="8080044" y="3534770"/>
            <a:ext cx="2587957" cy="238836"/>
          </a:xfrm>
          <a:prstGeom prst="mathMinus">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6" name="25 - Μείον"/>
          <p:cNvSpPr/>
          <p:nvPr/>
        </p:nvSpPr>
        <p:spPr>
          <a:xfrm>
            <a:off x="8081750" y="4121626"/>
            <a:ext cx="2586251" cy="227463"/>
          </a:xfrm>
          <a:prstGeom prst="mathMinus">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7" name="26 - Μείον"/>
          <p:cNvSpPr/>
          <p:nvPr/>
        </p:nvSpPr>
        <p:spPr>
          <a:xfrm>
            <a:off x="8090280" y="5008728"/>
            <a:ext cx="2577721" cy="216090"/>
          </a:xfrm>
          <a:prstGeom prst="mathMinus">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8" name="27 - Μείον"/>
          <p:cNvSpPr/>
          <p:nvPr/>
        </p:nvSpPr>
        <p:spPr>
          <a:xfrm>
            <a:off x="8088574" y="2101755"/>
            <a:ext cx="2579426" cy="236562"/>
          </a:xfrm>
          <a:prstGeom prst="mathMinus">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1" name="30 - Ισοσκελές τρίγωνο"/>
          <p:cNvSpPr/>
          <p:nvPr/>
        </p:nvSpPr>
        <p:spPr>
          <a:xfrm rot="10800000">
            <a:off x="4410500" y="614148"/>
            <a:ext cx="2446362" cy="545912"/>
          </a:xfrm>
          <a:prstGeom prst="triangle">
            <a:avLst>
              <a:gd name="adj" fmla="val 48974"/>
            </a:avLst>
          </a:prstGeom>
          <a:no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31 - TextBox"/>
          <p:cNvSpPr txBox="1"/>
          <p:nvPr/>
        </p:nvSpPr>
        <p:spPr>
          <a:xfrm>
            <a:off x="1646831" y="4421876"/>
            <a:ext cx="1811741" cy="646331"/>
          </a:xfrm>
          <a:prstGeom prst="rect">
            <a:avLst/>
          </a:prstGeom>
          <a:noFill/>
        </p:spPr>
        <p:txBody>
          <a:bodyPr wrap="square" rtlCol="0">
            <a:spAutoFit/>
          </a:bodyPr>
          <a:lstStyle/>
          <a:p>
            <a:r>
              <a:rPr lang="el-GR" b="1" dirty="0"/>
              <a:t>Παραγωγή μελανίνης</a:t>
            </a:r>
          </a:p>
        </p:txBody>
      </p:sp>
      <p:pic>
        <p:nvPicPr>
          <p:cNvPr id="1026" name="Picture 2" descr="C:\Users\user\Desktop\diplwmatikh\cancer-pic\1-s2.0-S0891584917300382-gr3.jpg"/>
          <p:cNvPicPr>
            <a:picLocks noChangeAspect="1" noChangeArrowheads="1"/>
          </p:cNvPicPr>
          <p:nvPr/>
        </p:nvPicPr>
        <p:blipFill>
          <a:blip r:embed="rId3" cstate="print"/>
          <a:srcRect/>
          <a:stretch>
            <a:fillRect/>
          </a:stretch>
        </p:blipFill>
        <p:spPr bwMode="auto">
          <a:xfrm>
            <a:off x="3886836" y="1542198"/>
            <a:ext cx="3962903" cy="5049670"/>
          </a:xfrm>
          <a:prstGeom prst="rect">
            <a:avLst/>
          </a:prstGeom>
          <a:noFill/>
        </p:spPr>
      </p:pic>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B908-B01B-4672-AF7D-7A7FFCD11528}"/>
              </a:ext>
            </a:extLst>
          </p:cNvPr>
          <p:cNvSpPr>
            <a:spLocks noGrp="1"/>
          </p:cNvSpPr>
          <p:nvPr>
            <p:ph type="title"/>
          </p:nvPr>
        </p:nvSpPr>
        <p:spPr/>
        <p:txBody>
          <a:bodyPr/>
          <a:lstStyle/>
          <a:p>
            <a:r>
              <a:rPr lang="el-GR" dirty="0"/>
              <a:t>Υπεριώδης Ακτινοβολία</a:t>
            </a:r>
          </a:p>
        </p:txBody>
      </p:sp>
      <p:pic>
        <p:nvPicPr>
          <p:cNvPr id="7" name="Content Placeholder 6">
            <a:extLst>
              <a:ext uri="{FF2B5EF4-FFF2-40B4-BE49-F238E27FC236}">
                <a16:creationId xmlns:a16="http://schemas.microsoft.com/office/drawing/2014/main" id="{6972FADC-1C18-42EC-89A2-D01BB363B880}"/>
              </a:ext>
            </a:extLst>
          </p:cNvPr>
          <p:cNvPicPr>
            <a:picLocks noGrp="1" noChangeAspect="1"/>
          </p:cNvPicPr>
          <p:nvPr>
            <p:ph idx="1"/>
          </p:nvPr>
        </p:nvPicPr>
        <p:blipFill>
          <a:blip r:embed="rId2" cstate="print"/>
          <a:stretch>
            <a:fillRect/>
          </a:stretch>
        </p:blipFill>
        <p:spPr>
          <a:xfrm>
            <a:off x="3329019" y="2269627"/>
            <a:ext cx="5743074" cy="2698158"/>
          </a:xfrm>
        </p:spPr>
      </p:pic>
      <p:sp>
        <p:nvSpPr>
          <p:cNvPr id="4" name="Slide Number Placeholder 3">
            <a:extLst>
              <a:ext uri="{FF2B5EF4-FFF2-40B4-BE49-F238E27FC236}">
                <a16:creationId xmlns:a16="http://schemas.microsoft.com/office/drawing/2014/main" id="{C9522A29-5808-4BE7-988C-EF4D642F8F45}"/>
              </a:ext>
            </a:extLst>
          </p:cNvPr>
          <p:cNvSpPr>
            <a:spLocks noGrp="1"/>
          </p:cNvSpPr>
          <p:nvPr>
            <p:ph type="sldNum" sz="quarter" idx="12"/>
          </p:nvPr>
        </p:nvSpPr>
        <p:spPr/>
        <p:txBody>
          <a:bodyPr/>
          <a:lstStyle/>
          <a:p>
            <a:fld id="{6113E31D-E2AB-40D1-8B51-AFA5AFEF393A}" type="slidenum">
              <a:rPr lang="en-US" smtClean="0"/>
              <a:pPr/>
              <a:t>389</a:t>
            </a:fld>
            <a:endParaRPr lang="en-US" dirty="0"/>
          </a:p>
        </p:txBody>
      </p:sp>
      <p:pic>
        <p:nvPicPr>
          <p:cNvPr id="9" name="Picture 8">
            <a:extLst>
              <a:ext uri="{FF2B5EF4-FFF2-40B4-BE49-F238E27FC236}">
                <a16:creationId xmlns:a16="http://schemas.microsoft.com/office/drawing/2014/main" id="{F982186A-0A4A-4E67-B94E-E0649E8841A1}"/>
              </a:ext>
            </a:extLst>
          </p:cNvPr>
          <p:cNvPicPr>
            <a:picLocks noChangeAspect="1"/>
          </p:cNvPicPr>
          <p:nvPr/>
        </p:nvPicPr>
        <p:blipFill rotWithShape="1">
          <a:blip r:embed="rId3" cstate="print"/>
          <a:srcRect l="4126" t="7350" r="6115" b="5472"/>
          <a:stretch/>
        </p:blipFill>
        <p:spPr>
          <a:xfrm>
            <a:off x="1546133" y="2161820"/>
            <a:ext cx="4605913" cy="3915889"/>
          </a:xfrm>
          <a:prstGeom prst="rect">
            <a:avLst/>
          </a:prstGeom>
        </p:spPr>
      </p:pic>
      <p:sp>
        <p:nvSpPr>
          <p:cNvPr id="10" name="4 - Στρογγυλεμένο ορθογώνιο">
            <a:extLst>
              <a:ext uri="{FF2B5EF4-FFF2-40B4-BE49-F238E27FC236}">
                <a16:creationId xmlns:a16="http://schemas.microsoft.com/office/drawing/2014/main" id="{804BDEFE-42B7-4C5A-8B99-517556D9E740}"/>
              </a:ext>
            </a:extLst>
          </p:cNvPr>
          <p:cNvSpPr/>
          <p:nvPr/>
        </p:nvSpPr>
        <p:spPr>
          <a:xfrm>
            <a:off x="6400800" y="1219200"/>
            <a:ext cx="3420000" cy="1952546"/>
          </a:xfrm>
          <a:prstGeom prst="roundRect">
            <a:avLst/>
          </a:prstGeom>
          <a:solidFill>
            <a:schemeClr val="accent1">
              <a:alpha val="0"/>
            </a:schemeClr>
          </a:solidFill>
          <a:ln w="38100">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lumOff val="50000"/>
                  </a:schemeClr>
                </a:solidFill>
              </a:rPr>
              <a:t>UVB</a:t>
            </a:r>
            <a:endParaRPr lang="el-GR" b="1" dirty="0">
              <a:solidFill>
                <a:schemeClr val="accent1">
                  <a:lumMod val="50000"/>
                  <a:lumOff val="50000"/>
                </a:schemeClr>
              </a:solidFill>
            </a:endParaRPr>
          </a:p>
          <a:p>
            <a:pPr algn="ctr"/>
            <a:r>
              <a:rPr lang="en-GB" b="1" dirty="0">
                <a:solidFill>
                  <a:schemeClr val="tx1"/>
                </a:solidFill>
              </a:rPr>
              <a:t>1)</a:t>
            </a:r>
            <a:r>
              <a:rPr lang="el-GR" b="1" dirty="0">
                <a:solidFill>
                  <a:schemeClr val="tx1"/>
                </a:solidFill>
              </a:rPr>
              <a:t>ερυθρότητα </a:t>
            </a:r>
            <a:endParaRPr lang="en-GB" b="1" dirty="0">
              <a:solidFill>
                <a:schemeClr val="tx1"/>
              </a:solidFill>
            </a:endParaRPr>
          </a:p>
          <a:p>
            <a:pPr algn="ctr"/>
            <a:r>
              <a:rPr lang="en-GB" b="1" dirty="0">
                <a:solidFill>
                  <a:schemeClr val="tx1"/>
                </a:solidFill>
              </a:rPr>
              <a:t>2)</a:t>
            </a:r>
            <a:r>
              <a:rPr lang="el-GR" b="1" dirty="0">
                <a:solidFill>
                  <a:schemeClr val="tx1"/>
                </a:solidFill>
              </a:rPr>
              <a:t>έγκαυμα καταστροφή DNA </a:t>
            </a:r>
          </a:p>
          <a:p>
            <a:pPr algn="ctr"/>
            <a:r>
              <a:rPr lang="en-GB" b="1" dirty="0">
                <a:solidFill>
                  <a:schemeClr val="tx1"/>
                </a:solidFill>
              </a:rPr>
              <a:t>3)</a:t>
            </a:r>
            <a:r>
              <a:rPr lang="el-GR" b="1" dirty="0">
                <a:solidFill>
                  <a:schemeClr val="tx1"/>
                </a:solidFill>
              </a:rPr>
              <a:t>έμμεση μελάγχρωση</a:t>
            </a:r>
          </a:p>
          <a:p>
            <a:pPr algn="ctr"/>
            <a:r>
              <a:rPr lang="en-GB" b="1" dirty="0">
                <a:solidFill>
                  <a:schemeClr val="tx1"/>
                </a:solidFill>
              </a:rPr>
              <a:t>4)</a:t>
            </a:r>
            <a:r>
              <a:rPr lang="el-GR" b="1" dirty="0">
                <a:solidFill>
                  <a:schemeClr val="tx1"/>
                </a:solidFill>
              </a:rPr>
              <a:t>καρκίνο του δέρματος </a:t>
            </a:r>
            <a:r>
              <a:rPr lang="en-GB" b="1" dirty="0">
                <a:solidFill>
                  <a:schemeClr val="tx1"/>
                </a:solidFill>
              </a:rPr>
              <a:t>5)</a:t>
            </a:r>
            <a:r>
              <a:rPr lang="el-GR" b="1" dirty="0" err="1">
                <a:solidFill>
                  <a:schemeClr val="tx1"/>
                </a:solidFill>
              </a:rPr>
              <a:t>ανοσοκαταστολή</a:t>
            </a:r>
            <a:endParaRPr lang="el-GR" b="1" dirty="0">
              <a:solidFill>
                <a:schemeClr val="tx1"/>
              </a:solidFill>
            </a:endParaRPr>
          </a:p>
        </p:txBody>
      </p:sp>
      <p:sp>
        <p:nvSpPr>
          <p:cNvPr id="11" name="8 - Στρογγυλεμένο ορθογώνιο">
            <a:extLst>
              <a:ext uri="{FF2B5EF4-FFF2-40B4-BE49-F238E27FC236}">
                <a16:creationId xmlns:a16="http://schemas.microsoft.com/office/drawing/2014/main" id="{E72894D0-C25F-41A5-9EBA-06361C8472CE}"/>
              </a:ext>
            </a:extLst>
          </p:cNvPr>
          <p:cNvSpPr/>
          <p:nvPr/>
        </p:nvSpPr>
        <p:spPr>
          <a:xfrm>
            <a:off x="6513365" y="4277708"/>
            <a:ext cx="3420000" cy="1800000"/>
          </a:xfrm>
          <a:prstGeom prst="roundRect">
            <a:avLst/>
          </a:prstGeom>
          <a:solidFill>
            <a:schemeClr val="accent1">
              <a:alpha val="0"/>
            </a:schemeClr>
          </a:solidFill>
          <a:ln w="38100">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UVA</a:t>
            </a:r>
          </a:p>
          <a:p>
            <a:pPr algn="ctr"/>
            <a:r>
              <a:rPr lang="en-GB" b="1" dirty="0">
                <a:solidFill>
                  <a:schemeClr val="tx1"/>
                </a:solidFill>
              </a:rPr>
              <a:t>1)</a:t>
            </a:r>
            <a:r>
              <a:rPr lang="el-GR" b="1" dirty="0">
                <a:solidFill>
                  <a:schemeClr val="tx1"/>
                </a:solidFill>
              </a:rPr>
              <a:t>πρόωρη γήρανση </a:t>
            </a:r>
            <a:endParaRPr lang="en-GB" b="1" dirty="0">
              <a:solidFill>
                <a:schemeClr val="tx1"/>
              </a:solidFill>
            </a:endParaRPr>
          </a:p>
          <a:p>
            <a:pPr algn="ctr"/>
            <a:r>
              <a:rPr lang="en-GB" b="1" dirty="0">
                <a:solidFill>
                  <a:schemeClr val="tx1"/>
                </a:solidFill>
              </a:rPr>
              <a:t>2)</a:t>
            </a:r>
            <a:r>
              <a:rPr lang="el-GR" b="1" dirty="0">
                <a:solidFill>
                  <a:schemeClr val="tx1"/>
                </a:solidFill>
              </a:rPr>
              <a:t>καταστροφή του κολλαγόνου </a:t>
            </a:r>
            <a:r>
              <a:rPr lang="en-GB" b="1" dirty="0">
                <a:solidFill>
                  <a:schemeClr val="tx1"/>
                </a:solidFill>
              </a:rPr>
              <a:t>3)</a:t>
            </a:r>
            <a:r>
              <a:rPr lang="el-GR" b="1" dirty="0">
                <a:solidFill>
                  <a:schemeClr val="tx1"/>
                </a:solidFill>
              </a:rPr>
              <a:t>απώλεια της ελαστικότητας </a:t>
            </a:r>
            <a:r>
              <a:rPr lang="en-GB" b="1" dirty="0">
                <a:solidFill>
                  <a:schemeClr val="tx1"/>
                </a:solidFill>
              </a:rPr>
              <a:t>4)</a:t>
            </a:r>
            <a:r>
              <a:rPr lang="el-GR" b="1" dirty="0">
                <a:solidFill>
                  <a:schemeClr val="tx1"/>
                </a:solidFill>
              </a:rPr>
              <a:t>ανοσοκαταστολή </a:t>
            </a:r>
            <a:endParaRPr lang="en-GB" b="1" dirty="0">
              <a:solidFill>
                <a:schemeClr val="tx1"/>
              </a:solidFill>
            </a:endParaRPr>
          </a:p>
          <a:p>
            <a:pPr algn="ctr"/>
            <a:r>
              <a:rPr lang="en-GB" b="1" dirty="0">
                <a:solidFill>
                  <a:schemeClr val="tx1"/>
                </a:solidFill>
              </a:rPr>
              <a:t>5)</a:t>
            </a:r>
            <a:r>
              <a:rPr lang="el-GR" b="1" dirty="0">
                <a:solidFill>
                  <a:schemeClr val="tx1"/>
                </a:solidFill>
              </a:rPr>
              <a:t>άμεση </a:t>
            </a:r>
            <a:r>
              <a:rPr lang="el-GR" b="1" dirty="0" err="1">
                <a:solidFill>
                  <a:schemeClr val="tx1"/>
                </a:solidFill>
              </a:rPr>
              <a:t>μελάγχρωση</a:t>
            </a:r>
            <a:endParaRPr lang="el-GR" b="1" dirty="0">
              <a:solidFill>
                <a:schemeClr val="tx1"/>
              </a:solidFill>
            </a:endParaRPr>
          </a:p>
        </p:txBody>
      </p:sp>
    </p:spTree>
    <p:extLst>
      <p:ext uri="{BB962C8B-B14F-4D97-AF65-F5344CB8AC3E}">
        <p14:creationId xmlns:p14="http://schemas.microsoft.com/office/powerpoint/2010/main" val="154385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7"/>
                                        </p:tgtEl>
                                      </p:cBhvr>
                                    </p:animEffect>
                                    <p:set>
                                      <p:cBhvr>
                                        <p:cTn id="7" dur="1" fill="hold">
                                          <p:stCondLst>
                                            <p:cond delay="9"/>
                                          </p:stCondLst>
                                        </p:cTn>
                                        <p:tgtEl>
                                          <p:spTgt spid="7"/>
                                        </p:tgtEl>
                                        <p:attrNameLst>
                                          <p:attrName>style.visibility</p:attrName>
                                        </p:attrNameLst>
                                      </p:cBhvr>
                                      <p:to>
                                        <p:strVal val="hidden"/>
                                      </p:to>
                                    </p:set>
                                  </p:childTnLst>
                                </p:cTn>
                              </p:par>
                            </p:childTnLst>
                          </p:cTn>
                        </p:par>
                        <p:par>
                          <p:cTn id="8" fill="hold">
                            <p:stCondLst>
                              <p:cond delay="10"/>
                            </p:stCondLst>
                            <p:childTnLst>
                              <p:par>
                                <p:cTn id="9" presetID="1" presetClass="entr" presetSubtype="0" fill="hold" nodeType="afterEffect">
                                  <p:stCondLst>
                                    <p:cond delay="0"/>
                                  </p:stCondLst>
                                  <p:childTnLst>
                                    <p:set>
                                      <p:cBhvr>
                                        <p:cTn id="10" dur="1" fill="hold">
                                          <p:stCondLst>
                                            <p:cond delay="9"/>
                                          </p:stCondLst>
                                        </p:cTn>
                                        <p:tgtEl>
                                          <p:spTgt spid="9"/>
                                        </p:tgtEl>
                                        <p:attrNameLst>
                                          <p:attrName>style.visibility</p:attrName>
                                        </p:attrNameLst>
                                      </p:cBhvr>
                                      <p:to>
                                        <p:strVal val="visible"/>
                                      </p:to>
                                    </p:set>
                                  </p:childTnLst>
                                </p:cTn>
                              </p:par>
                            </p:childTnLst>
                          </p:cTn>
                        </p:par>
                        <p:par>
                          <p:cTn id="11" fill="hold">
                            <p:stCondLst>
                              <p:cond delay="2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52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ΣΥΣΤΗΜΑΤΙΚΗ ΧΟΡΗΓΗΣΗ</a:t>
            </a:r>
            <a:endParaRPr lang="en-US" dirty="0"/>
          </a:p>
        </p:txBody>
      </p:sp>
      <p:sp>
        <p:nvSpPr>
          <p:cNvPr id="3" name="2 - Θέση περιεχομένου"/>
          <p:cNvSpPr>
            <a:spLocks noGrp="1"/>
          </p:cNvSpPr>
          <p:nvPr>
            <p:ph idx="1"/>
          </p:nvPr>
        </p:nvSpPr>
        <p:spPr/>
        <p:txBody>
          <a:bodyPr>
            <a:normAutofit/>
          </a:bodyPr>
          <a:lstStyle/>
          <a:p>
            <a:r>
              <a:rPr lang="el-GR" dirty="0"/>
              <a:t>ΑΥΞΗΜΕΝΗ ΔΡΑΣΤΙΚΟΤΗΤΑ ΣΕ ΚΑΠΟΙΕΣ ΠΕΡΙΠΤΩΣΕΙΣ</a:t>
            </a:r>
            <a:endParaRPr lang="en-US" dirty="0"/>
          </a:p>
          <a:p>
            <a:r>
              <a:rPr lang="el-GR" dirty="0"/>
              <a:t>ΑΠΑΡΑΙΤΗΤΟ ΌΤΑΝ ΑΠΑΙΤΕΙΤΑΙ ΣΥΣΤΗΜΑΤΙΚΗ ΔΡΑΣΗ</a:t>
            </a:r>
          </a:p>
          <a:p>
            <a:r>
              <a:rPr lang="el-GR" dirty="0"/>
              <a:t>ΒΟΛΙΚΟ ΣΕ ΠΕΡΙΠΤΩΣΕΙΣ ΔΕΡΜΑΤΟΠΑΘΕΙΑΣ Η Ν</a:t>
            </a:r>
          </a:p>
          <a:p>
            <a:pPr>
              <a:buNone/>
            </a:pPr>
            <a:r>
              <a:rPr lang="el-GR" dirty="0"/>
              <a:t>	ΟΠΟΙΑ ΚΑΤΑΛΑΜΒΑΝΕΙ ΜΕΓΑΛΗ ΕΠΙΦΑΝΕΙΑ</a:t>
            </a:r>
            <a:endParaRPr lang="en-US" dirty="0"/>
          </a:p>
          <a:p>
            <a:r>
              <a:rPr lang="el-GR" dirty="0"/>
              <a:t>ΣΥΣΤΗΜΑΤΙΚΗ ΤΟΞΙΚΟΤΗΤΑ</a:t>
            </a:r>
            <a:endParaRPr lang="en-US" dirty="0"/>
          </a:p>
          <a:p>
            <a:r>
              <a:rPr lang="el-GR"/>
              <a:t>ΜΙΚΡΗ ΒΙΟΔΙΑΘΕΣΙΜΟΤΗΤΑ</a:t>
            </a:r>
            <a:endParaRPr lang="en-US" dirty="0"/>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4B3314BF-3141-489A-B235-8B3DC343BA54}" type="slidenum">
              <a:rPr lang="el-GR" smtClean="0"/>
              <a:pPr/>
              <a:t>390</a:t>
            </a:fld>
            <a:endParaRPr lang="el-GR"/>
          </a:p>
        </p:txBody>
      </p:sp>
      <p:pic>
        <p:nvPicPr>
          <p:cNvPr id="5" name="3 - Θέση περιεχομένου" descr="https://www.ncbi.nlm.nih.gov/corecgi/tileshop/tileshop.fcgi?p=PMC3&amp;id=750670&amp;s=38&amp;r=1&amp;c=1"/>
          <p:cNvPicPr>
            <a:picLocks/>
          </p:cNvPicPr>
          <p:nvPr/>
        </p:nvPicPr>
        <p:blipFill>
          <a:blip r:embed="rId3" cstate="print"/>
          <a:srcRect/>
          <a:stretch>
            <a:fillRect/>
          </a:stretch>
        </p:blipFill>
        <p:spPr bwMode="auto">
          <a:xfrm>
            <a:off x="3642816" y="1569494"/>
            <a:ext cx="6755641" cy="5095114"/>
          </a:xfrm>
          <a:prstGeom prst="rect">
            <a:avLst/>
          </a:prstGeom>
          <a:ln>
            <a:noFill/>
          </a:ln>
          <a:effectLst>
            <a:softEdge rad="112500"/>
          </a:effectLst>
        </p:spPr>
      </p:pic>
      <p:sp>
        <p:nvSpPr>
          <p:cNvPr id="6" name="5 - Ραβδωτό δεξιό βέλος"/>
          <p:cNvSpPr/>
          <p:nvPr/>
        </p:nvSpPr>
        <p:spPr>
          <a:xfrm rot="2810220">
            <a:off x="2657595" y="1318569"/>
            <a:ext cx="2988861" cy="1632279"/>
          </a:xfrm>
          <a:prstGeom prst="stripedRightArrow">
            <a:avLst/>
          </a:prstGeom>
        </p:spPr>
        <p:style>
          <a:lnRef idx="1">
            <a:schemeClr val="dk1"/>
          </a:lnRef>
          <a:fillRef idx="2">
            <a:schemeClr val="dk1"/>
          </a:fillRef>
          <a:effectRef idx="1">
            <a:schemeClr val="dk1"/>
          </a:effectRef>
          <a:fontRef idx="minor">
            <a:schemeClr val="dk1"/>
          </a:fontRef>
        </p:style>
        <p:txBody>
          <a:bodyPr lIns="91431" tIns="45715" rIns="91431" bIns="45715" rtlCol="0" anchor="ctr"/>
          <a:lstStyle/>
          <a:p>
            <a:pPr algn="ctr"/>
            <a:endParaRPr lang="el-GR"/>
          </a:p>
        </p:txBody>
      </p:sp>
      <p:sp>
        <p:nvSpPr>
          <p:cNvPr id="8" name="7 - TextBox"/>
          <p:cNvSpPr txBox="1"/>
          <p:nvPr/>
        </p:nvSpPr>
        <p:spPr>
          <a:xfrm>
            <a:off x="1677536" y="218365"/>
            <a:ext cx="6305266" cy="830997"/>
          </a:xfrm>
          <a:prstGeom prst="rect">
            <a:avLst/>
          </a:prstGeom>
          <a:noFill/>
        </p:spPr>
        <p:txBody>
          <a:bodyPr wrap="square" rtlCol="0">
            <a:spAutoFit/>
          </a:bodyPr>
          <a:lstStyle/>
          <a:p>
            <a:r>
              <a:rPr lang="el-GR" sz="2400" dirty="0"/>
              <a:t>ΕΠΙΔΡΑΣΗ ΤΗΣ ΧΡΩΣΗΣ ΣΤΟΝ ΚΙΝΔΥΝΟ ΚΑΡΚΙΝΟΥ ΤΟΥ ΔΕΡΜΑΤΟΣ</a:t>
            </a:r>
            <a:endParaRPr lang="el-GR" dirty="0"/>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33"/>
          </p:nvPr>
        </p:nvSpPr>
        <p:spPr/>
        <p:txBody>
          <a:bodyPr/>
          <a:lstStyle/>
          <a:p>
            <a:fld id="{4B3314BF-3141-489A-B235-8B3DC343BA54}" type="slidenum">
              <a:rPr lang="el-GR" smtClean="0"/>
              <a:pPr/>
              <a:t>391</a:t>
            </a:fld>
            <a:endParaRPr lang="el-GR"/>
          </a:p>
        </p:txBody>
      </p:sp>
      <p:graphicFrame>
        <p:nvGraphicFramePr>
          <p:cNvPr id="5" name="4 - Πίνακας"/>
          <p:cNvGraphicFramePr>
            <a:graphicFrameLocks noGrp="1"/>
          </p:cNvGraphicFramePr>
          <p:nvPr/>
        </p:nvGraphicFramePr>
        <p:xfrm>
          <a:off x="3847531" y="1637734"/>
          <a:ext cx="4575412" cy="3878945"/>
        </p:xfrm>
        <a:graphic>
          <a:graphicData uri="http://schemas.openxmlformats.org/drawingml/2006/table">
            <a:tbl>
              <a:tblPr>
                <a:effectLst>
                  <a:outerShdw blurRad="50800" dist="38100" dir="2700000" algn="tl" rotWithShape="0">
                    <a:prstClr val="black">
                      <a:alpha val="40000"/>
                    </a:prstClr>
                  </a:outerShdw>
                </a:effectLst>
              </a:tblPr>
              <a:tblGrid>
                <a:gridCol w="2207501">
                  <a:extLst>
                    <a:ext uri="{9D8B030D-6E8A-4147-A177-3AD203B41FA5}">
                      <a16:colId xmlns:a16="http://schemas.microsoft.com/office/drawing/2014/main" val="20000"/>
                    </a:ext>
                  </a:extLst>
                </a:gridCol>
                <a:gridCol w="1196465">
                  <a:extLst>
                    <a:ext uri="{9D8B030D-6E8A-4147-A177-3AD203B41FA5}">
                      <a16:colId xmlns:a16="http://schemas.microsoft.com/office/drawing/2014/main" val="20001"/>
                    </a:ext>
                  </a:extLst>
                </a:gridCol>
                <a:gridCol w="1171446">
                  <a:extLst>
                    <a:ext uri="{9D8B030D-6E8A-4147-A177-3AD203B41FA5}">
                      <a16:colId xmlns:a16="http://schemas.microsoft.com/office/drawing/2014/main" val="20002"/>
                    </a:ext>
                  </a:extLst>
                </a:gridCol>
              </a:tblGrid>
              <a:tr h="516665">
                <a:tc>
                  <a:txBody>
                    <a:bodyPr/>
                    <a:lstStyle/>
                    <a:p>
                      <a:pPr algn="just">
                        <a:lnSpc>
                          <a:spcPct val="150000"/>
                        </a:lnSpc>
                        <a:spcAft>
                          <a:spcPts val="0"/>
                        </a:spcAft>
                      </a:pPr>
                      <a:r>
                        <a:rPr lang="el-GR" sz="1800" b="1" dirty="0">
                          <a:solidFill>
                            <a:srgbClr val="000000"/>
                          </a:solidFill>
                          <a:latin typeface="Times New Roman"/>
                          <a:ea typeface="Times New Roman"/>
                          <a:cs typeface="Times New Roman"/>
                        </a:rPr>
                        <a:t>Τύπος Δέρματος </a:t>
                      </a:r>
                      <a:endParaRPr lang="el-GR" sz="1800" dirty="0">
                        <a:solidFill>
                          <a:srgbClr val="000000"/>
                        </a:solidFill>
                        <a:latin typeface="Calibri"/>
                        <a:ea typeface="Calibri"/>
                        <a:cs typeface="Times New Roman"/>
                      </a:endParaRPr>
                    </a:p>
                  </a:txBody>
                  <a:tcPr marL="51435" marR="51435" marT="0" marB="0">
                    <a:lnL>
                      <a:noFill/>
                    </a:lnL>
                    <a:lnR w="12700" cap="flat" cmpd="sng" algn="ctr">
                      <a:solidFill>
                        <a:srgbClr val="C0504D"/>
                      </a:solidFill>
                      <a:prstDash val="solid"/>
                      <a:round/>
                      <a:headEnd type="none" w="med" len="med"/>
                      <a:tailEnd type="none" w="med" len="med"/>
                    </a:lnR>
                    <a:lnT>
                      <a:noFill/>
                    </a:lnT>
                    <a:lnB w="12700" cap="flat" cmpd="sng" algn="ctr">
                      <a:solidFill>
                        <a:srgbClr val="C0504D"/>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n-US" sz="1800" b="1" dirty="0">
                          <a:solidFill>
                            <a:srgbClr val="000000"/>
                          </a:solidFill>
                          <a:latin typeface="Times New Roman"/>
                          <a:ea typeface="Times New Roman"/>
                          <a:cs typeface="Times New Roman"/>
                        </a:rPr>
                        <a:t>MED </a:t>
                      </a:r>
                      <a:r>
                        <a:rPr lang="el-GR" sz="1800" b="1" dirty="0">
                          <a:solidFill>
                            <a:srgbClr val="000000"/>
                          </a:solidFill>
                          <a:latin typeface="Times New Roman"/>
                          <a:ea typeface="Times New Roman"/>
                          <a:cs typeface="Times New Roman"/>
                        </a:rPr>
                        <a:t>[</a:t>
                      </a:r>
                      <a:r>
                        <a:rPr lang="en-US" sz="1800" b="1" dirty="0">
                          <a:solidFill>
                            <a:srgbClr val="000000"/>
                          </a:solidFill>
                          <a:latin typeface="Times New Roman"/>
                          <a:ea typeface="Times New Roman"/>
                          <a:cs typeface="Times New Roman"/>
                        </a:rPr>
                        <a:t>J/m</a:t>
                      </a:r>
                      <a:r>
                        <a:rPr lang="en-US" sz="1800" b="1" baseline="30000" dirty="0">
                          <a:solidFill>
                            <a:srgbClr val="000000"/>
                          </a:solidFill>
                          <a:latin typeface="Times New Roman"/>
                          <a:ea typeface="Times New Roman"/>
                          <a:cs typeface="Times New Roman"/>
                        </a:rPr>
                        <a:t>2</a:t>
                      </a:r>
                      <a:r>
                        <a:rPr lang="en-US" sz="1800" b="1" dirty="0">
                          <a:solidFill>
                            <a:srgbClr val="000000"/>
                          </a:solidFill>
                          <a:latin typeface="Times New Roman"/>
                          <a:ea typeface="Times New Roman"/>
                          <a:cs typeface="Times New Roman"/>
                        </a:rPr>
                        <a:t>]</a:t>
                      </a:r>
                      <a:endParaRPr lang="el-GR" sz="1800" dirty="0">
                        <a:solidFill>
                          <a:srgbClr val="000000"/>
                        </a:solidFill>
                        <a:latin typeface="Calibri"/>
                        <a:ea typeface="Calibri"/>
                        <a:cs typeface="Times New Roman"/>
                      </a:endParaRPr>
                    </a:p>
                  </a:txBody>
                  <a:tcPr marL="51435" marR="51435" marT="0" marB="0">
                    <a:lnL w="127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40000"/>
                        <a:lumOff val="60000"/>
                      </a:schemeClr>
                    </a:solidFill>
                  </a:tcPr>
                </a:tc>
                <a:tc>
                  <a:txBody>
                    <a:bodyPr/>
                    <a:lstStyle/>
                    <a:p>
                      <a:pPr algn="just">
                        <a:lnSpc>
                          <a:spcPct val="150000"/>
                        </a:lnSpc>
                        <a:spcAft>
                          <a:spcPts val="0"/>
                        </a:spcAft>
                      </a:pPr>
                      <a:r>
                        <a:rPr lang="en-US" sz="1800" b="1" dirty="0">
                          <a:solidFill>
                            <a:srgbClr val="000000"/>
                          </a:solidFill>
                          <a:latin typeface="Times New Roman"/>
                          <a:ea typeface="Times New Roman"/>
                          <a:cs typeface="Times New Roman"/>
                        </a:rPr>
                        <a:t>SED </a:t>
                      </a:r>
                      <a:r>
                        <a:rPr lang="el-GR" sz="1800" b="1" dirty="0">
                          <a:solidFill>
                            <a:srgbClr val="000000"/>
                          </a:solidFill>
                          <a:latin typeface="Times New Roman"/>
                          <a:ea typeface="Times New Roman"/>
                          <a:cs typeface="Times New Roman"/>
                        </a:rPr>
                        <a:t>[</a:t>
                      </a:r>
                      <a:r>
                        <a:rPr lang="en-US" sz="1800" b="1" dirty="0">
                          <a:solidFill>
                            <a:srgbClr val="000000"/>
                          </a:solidFill>
                          <a:latin typeface="Times New Roman"/>
                          <a:ea typeface="Times New Roman"/>
                          <a:cs typeface="Times New Roman"/>
                        </a:rPr>
                        <a:t>J/m</a:t>
                      </a:r>
                      <a:r>
                        <a:rPr lang="en-US" sz="1800" b="1" baseline="30000" dirty="0">
                          <a:solidFill>
                            <a:srgbClr val="000000"/>
                          </a:solidFill>
                          <a:latin typeface="Times New Roman"/>
                          <a:ea typeface="Times New Roman"/>
                          <a:cs typeface="Times New Roman"/>
                        </a:rPr>
                        <a:t>2</a:t>
                      </a:r>
                      <a:r>
                        <a:rPr lang="en-US" sz="1800" b="1" dirty="0">
                          <a:solidFill>
                            <a:srgbClr val="000000"/>
                          </a:solidFill>
                          <a:latin typeface="Times New Roman"/>
                          <a:ea typeface="Times New Roman"/>
                          <a:cs typeface="Times New Roman"/>
                        </a:rPr>
                        <a:t>]</a:t>
                      </a:r>
                      <a:endParaRPr lang="el-GR" sz="1800" dirty="0">
                        <a:solidFill>
                          <a:srgbClr val="000000"/>
                        </a:solidFill>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516665">
                <a:tc>
                  <a:txBody>
                    <a:bodyPr/>
                    <a:lstStyle/>
                    <a:p>
                      <a:pPr algn="just">
                        <a:lnSpc>
                          <a:spcPct val="150000"/>
                        </a:lnSpc>
                        <a:spcAft>
                          <a:spcPts val="0"/>
                        </a:spcAft>
                      </a:pPr>
                      <a:r>
                        <a:rPr lang="en-US" sz="1800" b="1">
                          <a:solidFill>
                            <a:srgbClr val="000000"/>
                          </a:solidFill>
                          <a:latin typeface="Times New Roman"/>
                          <a:ea typeface="Times New Roman"/>
                          <a:cs typeface="Times New Roman"/>
                        </a:rPr>
                        <a:t>I</a:t>
                      </a:r>
                      <a:endParaRPr lang="el-GR" sz="1800">
                        <a:solidFill>
                          <a:srgbClr val="000000"/>
                        </a:solidFill>
                        <a:latin typeface="Calibri"/>
                        <a:ea typeface="Calibri"/>
                        <a:cs typeface="Times New Roman"/>
                      </a:endParaRPr>
                    </a:p>
                  </a:txBody>
                  <a:tcPr marL="51435" marR="51435"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&lt;200</a:t>
                      </a:r>
                      <a:endParaRPr lang="el-GR" sz="1800" dirty="0">
                        <a:solidFill>
                          <a:srgbClr val="000000"/>
                        </a:solidFill>
                        <a:latin typeface="Calibri"/>
                        <a:ea typeface="Calibri"/>
                        <a:cs typeface="Times New Roman"/>
                      </a:endParaRPr>
                    </a:p>
                  </a:txBody>
                  <a:tcPr marL="51435" marR="51435" marT="0" marB="0">
                    <a:lnL w="127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&lt;2</a:t>
                      </a:r>
                      <a:endParaRPr lang="el-GR" sz="1800" dirty="0">
                        <a:solidFill>
                          <a:srgbClr val="000000"/>
                        </a:solidFill>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516665">
                <a:tc>
                  <a:txBody>
                    <a:bodyPr/>
                    <a:lstStyle/>
                    <a:p>
                      <a:pPr algn="just">
                        <a:lnSpc>
                          <a:spcPct val="150000"/>
                        </a:lnSpc>
                        <a:spcAft>
                          <a:spcPts val="0"/>
                        </a:spcAft>
                      </a:pPr>
                      <a:r>
                        <a:rPr lang="en-US" sz="1800" b="1">
                          <a:solidFill>
                            <a:srgbClr val="000000"/>
                          </a:solidFill>
                          <a:latin typeface="Times New Roman"/>
                          <a:ea typeface="Times New Roman"/>
                          <a:cs typeface="Times New Roman"/>
                        </a:rPr>
                        <a:t>II </a:t>
                      </a:r>
                      <a:endParaRPr lang="el-GR" sz="1800">
                        <a:solidFill>
                          <a:srgbClr val="000000"/>
                        </a:solidFill>
                        <a:latin typeface="Calibri"/>
                        <a:ea typeface="Calibri"/>
                        <a:cs typeface="Times New Roman"/>
                      </a:endParaRPr>
                    </a:p>
                  </a:txBody>
                  <a:tcPr marL="51435" marR="51435"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200-300</a:t>
                      </a:r>
                      <a:endParaRPr lang="el-GR" sz="1800" dirty="0">
                        <a:solidFill>
                          <a:srgbClr val="000000"/>
                        </a:solidFill>
                        <a:latin typeface="Calibri"/>
                        <a:ea typeface="Calibri"/>
                        <a:cs typeface="Times New Roman"/>
                      </a:endParaRPr>
                    </a:p>
                  </a:txBody>
                  <a:tcPr marL="51435" marR="51435" marT="0" marB="0">
                    <a:lnL w="127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40000"/>
                        <a:lumOff val="60000"/>
                      </a:schemeClr>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2-3</a:t>
                      </a:r>
                      <a:endParaRPr lang="el-GR" sz="1800" dirty="0">
                        <a:solidFill>
                          <a:srgbClr val="000000"/>
                        </a:solidFill>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516665">
                <a:tc>
                  <a:txBody>
                    <a:bodyPr/>
                    <a:lstStyle/>
                    <a:p>
                      <a:pPr algn="just">
                        <a:lnSpc>
                          <a:spcPct val="150000"/>
                        </a:lnSpc>
                        <a:spcAft>
                          <a:spcPts val="0"/>
                        </a:spcAft>
                      </a:pPr>
                      <a:r>
                        <a:rPr lang="en-US" sz="1800" b="1">
                          <a:solidFill>
                            <a:srgbClr val="000000"/>
                          </a:solidFill>
                          <a:latin typeface="Times New Roman"/>
                          <a:ea typeface="Times New Roman"/>
                          <a:cs typeface="Times New Roman"/>
                        </a:rPr>
                        <a:t>III</a:t>
                      </a:r>
                      <a:endParaRPr lang="el-GR" sz="1800">
                        <a:solidFill>
                          <a:srgbClr val="000000"/>
                        </a:solidFill>
                        <a:latin typeface="Calibri"/>
                        <a:ea typeface="Calibri"/>
                        <a:cs typeface="Times New Roman"/>
                      </a:endParaRPr>
                    </a:p>
                  </a:txBody>
                  <a:tcPr marL="51435" marR="51435"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300-500</a:t>
                      </a:r>
                      <a:endParaRPr lang="el-GR" sz="1800" dirty="0">
                        <a:solidFill>
                          <a:srgbClr val="000000"/>
                        </a:solidFill>
                        <a:latin typeface="Calibri"/>
                        <a:ea typeface="Calibri"/>
                        <a:cs typeface="Times New Roman"/>
                      </a:endParaRPr>
                    </a:p>
                  </a:txBody>
                  <a:tcPr marL="51435" marR="51435" marT="0" marB="0">
                    <a:lnL w="127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3-5</a:t>
                      </a:r>
                      <a:endParaRPr lang="el-GR" sz="1800" dirty="0">
                        <a:solidFill>
                          <a:srgbClr val="000000"/>
                        </a:solidFill>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3"/>
                  </a:ext>
                </a:extLst>
              </a:tr>
              <a:tr h="516665">
                <a:tc>
                  <a:txBody>
                    <a:bodyPr/>
                    <a:lstStyle/>
                    <a:p>
                      <a:pPr algn="just">
                        <a:lnSpc>
                          <a:spcPct val="150000"/>
                        </a:lnSpc>
                        <a:spcAft>
                          <a:spcPts val="0"/>
                        </a:spcAft>
                      </a:pPr>
                      <a:r>
                        <a:rPr lang="en-US" sz="1800" b="1">
                          <a:solidFill>
                            <a:srgbClr val="000000"/>
                          </a:solidFill>
                          <a:latin typeface="Times New Roman"/>
                          <a:ea typeface="Times New Roman"/>
                          <a:cs typeface="Times New Roman"/>
                        </a:rPr>
                        <a:t>IV</a:t>
                      </a:r>
                      <a:endParaRPr lang="el-GR" sz="1800">
                        <a:solidFill>
                          <a:srgbClr val="000000"/>
                        </a:solidFill>
                        <a:latin typeface="Calibri"/>
                        <a:ea typeface="Calibri"/>
                        <a:cs typeface="Times New Roman"/>
                      </a:endParaRPr>
                    </a:p>
                  </a:txBody>
                  <a:tcPr marL="51435" marR="51435"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500-700</a:t>
                      </a:r>
                      <a:endParaRPr lang="el-GR" sz="1800" dirty="0">
                        <a:solidFill>
                          <a:srgbClr val="000000"/>
                        </a:solidFill>
                        <a:latin typeface="Calibri"/>
                        <a:ea typeface="Calibri"/>
                        <a:cs typeface="Times New Roman"/>
                      </a:endParaRPr>
                    </a:p>
                  </a:txBody>
                  <a:tcPr marL="51435" marR="51435" marT="0" marB="0">
                    <a:lnL w="127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40000"/>
                        <a:lumOff val="60000"/>
                      </a:schemeClr>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5-7</a:t>
                      </a:r>
                      <a:endParaRPr lang="el-GR" sz="1800" dirty="0">
                        <a:solidFill>
                          <a:srgbClr val="000000"/>
                        </a:solidFill>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516665">
                <a:tc>
                  <a:txBody>
                    <a:bodyPr/>
                    <a:lstStyle/>
                    <a:p>
                      <a:pPr algn="just">
                        <a:lnSpc>
                          <a:spcPct val="150000"/>
                        </a:lnSpc>
                        <a:spcAft>
                          <a:spcPts val="0"/>
                        </a:spcAft>
                      </a:pPr>
                      <a:r>
                        <a:rPr lang="en-US" sz="1800" b="1">
                          <a:solidFill>
                            <a:srgbClr val="000000"/>
                          </a:solidFill>
                          <a:latin typeface="Times New Roman"/>
                          <a:ea typeface="Times New Roman"/>
                          <a:cs typeface="Times New Roman"/>
                        </a:rPr>
                        <a:t>V </a:t>
                      </a:r>
                      <a:endParaRPr lang="el-GR" sz="1800">
                        <a:solidFill>
                          <a:srgbClr val="000000"/>
                        </a:solidFill>
                        <a:latin typeface="Calibri"/>
                        <a:ea typeface="Calibri"/>
                        <a:cs typeface="Times New Roman"/>
                      </a:endParaRPr>
                    </a:p>
                  </a:txBody>
                  <a:tcPr marL="51435" marR="51435"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700-1000</a:t>
                      </a:r>
                      <a:endParaRPr lang="el-GR" sz="1800" dirty="0">
                        <a:solidFill>
                          <a:srgbClr val="000000"/>
                        </a:solidFill>
                        <a:latin typeface="Calibri"/>
                        <a:ea typeface="Calibri"/>
                        <a:cs typeface="Times New Roman"/>
                      </a:endParaRPr>
                    </a:p>
                  </a:txBody>
                  <a:tcPr marL="51435" marR="51435" marT="0" marB="0">
                    <a:lnL w="127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7-10</a:t>
                      </a:r>
                      <a:endParaRPr lang="el-GR" sz="1800" dirty="0">
                        <a:solidFill>
                          <a:srgbClr val="000000"/>
                        </a:solidFill>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5"/>
                  </a:ext>
                </a:extLst>
              </a:tr>
              <a:tr h="516665">
                <a:tc>
                  <a:txBody>
                    <a:bodyPr/>
                    <a:lstStyle/>
                    <a:p>
                      <a:pPr algn="just">
                        <a:lnSpc>
                          <a:spcPct val="150000"/>
                        </a:lnSpc>
                        <a:spcAft>
                          <a:spcPts val="0"/>
                        </a:spcAft>
                      </a:pPr>
                      <a:r>
                        <a:rPr lang="en-US" sz="1800" b="1" dirty="0">
                          <a:solidFill>
                            <a:srgbClr val="000000"/>
                          </a:solidFill>
                          <a:latin typeface="Times New Roman"/>
                          <a:ea typeface="Times New Roman"/>
                          <a:cs typeface="Times New Roman"/>
                        </a:rPr>
                        <a:t>VI </a:t>
                      </a:r>
                      <a:endParaRPr lang="el-GR" sz="1800" dirty="0">
                        <a:solidFill>
                          <a:srgbClr val="000000"/>
                        </a:solidFill>
                        <a:latin typeface="Calibri"/>
                        <a:ea typeface="Calibri"/>
                        <a:cs typeface="Times New Roman"/>
                      </a:endParaRPr>
                    </a:p>
                  </a:txBody>
                  <a:tcPr marL="51435" marR="51435"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a:noFill/>
                    </a:lnB>
                    <a:solidFill>
                      <a:srgbClr val="FFFFFF"/>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&gt;1000</a:t>
                      </a:r>
                      <a:endParaRPr lang="el-GR" sz="1800" dirty="0">
                        <a:solidFill>
                          <a:srgbClr val="000000"/>
                        </a:solidFill>
                        <a:latin typeface="Calibri"/>
                        <a:ea typeface="Calibri"/>
                        <a:cs typeface="Times New Roman"/>
                      </a:endParaRPr>
                    </a:p>
                  </a:txBody>
                  <a:tcPr marL="51435" marR="51435" marT="0" marB="0">
                    <a:lnL w="127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40000"/>
                        <a:lumOff val="60000"/>
                      </a:schemeClr>
                    </a:solidFill>
                  </a:tcPr>
                </a:tc>
                <a:tc>
                  <a:txBody>
                    <a:bodyPr/>
                    <a:lstStyle/>
                    <a:p>
                      <a:pPr algn="just">
                        <a:lnSpc>
                          <a:spcPct val="150000"/>
                        </a:lnSpc>
                        <a:spcAft>
                          <a:spcPts val="0"/>
                        </a:spcAft>
                      </a:pPr>
                      <a:r>
                        <a:rPr lang="en-US" sz="1800" dirty="0">
                          <a:solidFill>
                            <a:srgbClr val="000000"/>
                          </a:solidFill>
                          <a:latin typeface="Times New Roman"/>
                          <a:ea typeface="Times New Roman"/>
                          <a:cs typeface="Times New Roman"/>
                        </a:rPr>
                        <a:t>&gt;10</a:t>
                      </a:r>
                      <a:endParaRPr lang="el-GR" sz="1800" dirty="0">
                        <a:solidFill>
                          <a:srgbClr val="000000"/>
                        </a:solidFill>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
        <p:nvSpPr>
          <p:cNvPr id="6" name="5 - Ορθογώνιο"/>
          <p:cNvSpPr/>
          <p:nvPr/>
        </p:nvSpPr>
        <p:spPr>
          <a:xfrm>
            <a:off x="3612108" y="1405721"/>
            <a:ext cx="5036024" cy="41079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946229" y="480103"/>
            <a:ext cx="8229206" cy="581629"/>
          </a:xfrm>
          <a:prstGeom prst="rect">
            <a:avLst/>
          </a:prstGeom>
        </p:spPr>
        <p:txBody>
          <a:bodyPr wrap="square" lIns="88325" tIns="44162" rIns="88325" bIns="44162">
            <a:spAutoFit/>
          </a:bodyPr>
          <a:lstStyle/>
          <a:p>
            <a:pPr algn="ctr"/>
            <a:r>
              <a:rPr lang="el-GR" sz="3200" b="1" dirty="0">
                <a:latin typeface="Arial" pitchFamily="34" charset="0"/>
                <a:cs typeface="Arial" pitchFamily="34" charset="0"/>
              </a:rPr>
              <a:t>ΦΛΕΓΜΟΝΗ</a:t>
            </a:r>
            <a:r>
              <a:rPr lang="el-GR" sz="3000" b="1" dirty="0">
                <a:latin typeface="Arial" pitchFamily="34" charset="0"/>
                <a:cs typeface="Arial" pitchFamily="34" charset="0"/>
              </a:rPr>
              <a:t> - ΥΠΕΡΙΩΔΗΣ ΑΚΤΙΝΟΒΟΛΙΑ </a:t>
            </a:r>
          </a:p>
        </p:txBody>
      </p:sp>
      <p:sp>
        <p:nvSpPr>
          <p:cNvPr id="3" name="2 - TextBox"/>
          <p:cNvSpPr txBox="1"/>
          <p:nvPr/>
        </p:nvSpPr>
        <p:spPr>
          <a:xfrm>
            <a:off x="2579245" y="1577367"/>
            <a:ext cx="3235414" cy="3597839"/>
          </a:xfrm>
          <a:prstGeom prst="rect">
            <a:avLst/>
          </a:prstGeom>
          <a:noFill/>
          <a:ln w="19050">
            <a:solidFill>
              <a:schemeClr val="accent4">
                <a:lumMod val="60000"/>
                <a:lumOff val="40000"/>
              </a:schemeClr>
            </a:solidFill>
          </a:ln>
        </p:spPr>
        <p:txBody>
          <a:bodyPr wrap="square" lIns="88325" tIns="44162" rIns="88325" bIns="44162" numCol="1" rtlCol="0">
            <a:spAutoFit/>
          </a:bodyPr>
          <a:lstStyle/>
          <a:p>
            <a:pPr algn="ctr">
              <a:lnSpc>
                <a:spcPct val="150000"/>
              </a:lnSpc>
            </a:pPr>
            <a:r>
              <a:rPr lang="el-GR" sz="1900" b="1" dirty="0">
                <a:effectLst>
                  <a:outerShdw blurRad="38100" dist="38100" dir="2700000" algn="tl">
                    <a:srgbClr val="000000">
                      <a:alpha val="43137"/>
                    </a:srgbClr>
                  </a:outerShdw>
                </a:effectLst>
                <a:latin typeface="Arial" pitchFamily="34" charset="0"/>
                <a:cs typeface="Arial" pitchFamily="34" charset="0"/>
              </a:rPr>
              <a:t>Βραχεία έκθεση</a:t>
            </a:r>
          </a:p>
          <a:p>
            <a:pPr algn="ctr">
              <a:lnSpc>
                <a:spcPct val="150000"/>
              </a:lnSpc>
            </a:pPr>
            <a:r>
              <a:rPr lang="el-GR" sz="1900" dirty="0">
                <a:latin typeface="Arial" pitchFamily="34" charset="0"/>
                <a:cs typeface="Arial" pitchFamily="34" charset="0"/>
              </a:rPr>
              <a:t>Ερύθημα</a:t>
            </a:r>
          </a:p>
          <a:p>
            <a:pPr algn="ctr">
              <a:lnSpc>
                <a:spcPct val="150000"/>
              </a:lnSpc>
            </a:pPr>
            <a:r>
              <a:rPr lang="el-GR" sz="1900" dirty="0">
                <a:latin typeface="Arial" pitchFamily="34" charset="0"/>
                <a:cs typeface="Arial" pitchFamily="34" charset="0"/>
              </a:rPr>
              <a:t>   Θερμοκρασίας</a:t>
            </a:r>
          </a:p>
          <a:p>
            <a:pPr algn="ctr">
              <a:lnSpc>
                <a:spcPct val="150000"/>
              </a:lnSpc>
            </a:pPr>
            <a:r>
              <a:rPr lang="el-GR" sz="1900" dirty="0">
                <a:latin typeface="Arial" pitchFamily="34" charset="0"/>
                <a:cs typeface="Arial" pitchFamily="34" charset="0"/>
              </a:rPr>
              <a:t>Οίδημα</a:t>
            </a:r>
          </a:p>
          <a:p>
            <a:pPr algn="ctr">
              <a:lnSpc>
                <a:spcPct val="150000"/>
              </a:lnSpc>
            </a:pPr>
            <a:r>
              <a:rPr lang="el-GR" sz="1900" dirty="0">
                <a:latin typeface="Arial" pitchFamily="34" charset="0"/>
                <a:cs typeface="Arial" pitchFamily="34" charset="0"/>
              </a:rPr>
              <a:t>Πόνος</a:t>
            </a:r>
          </a:p>
          <a:p>
            <a:pPr algn="ctr">
              <a:lnSpc>
                <a:spcPct val="150000"/>
              </a:lnSpc>
            </a:pPr>
            <a:r>
              <a:rPr lang="el-GR" sz="1900" dirty="0">
                <a:latin typeface="Arial" pitchFamily="34" charset="0"/>
                <a:cs typeface="Arial" pitchFamily="34" charset="0"/>
              </a:rPr>
              <a:t>Κνησμός</a:t>
            </a:r>
          </a:p>
          <a:p>
            <a:pPr algn="ctr">
              <a:lnSpc>
                <a:spcPct val="150000"/>
              </a:lnSpc>
            </a:pPr>
            <a:r>
              <a:rPr lang="el-GR" sz="1900" dirty="0">
                <a:latin typeface="Arial" pitchFamily="34" charset="0"/>
                <a:cs typeface="Arial" pitchFamily="34" charset="0"/>
              </a:rPr>
              <a:t>Πάχυνση του δέρματος</a:t>
            </a:r>
          </a:p>
          <a:p>
            <a:pPr algn="ctr">
              <a:lnSpc>
                <a:spcPct val="150000"/>
              </a:lnSpc>
            </a:pPr>
            <a:r>
              <a:rPr lang="el-GR" sz="1900" dirty="0" err="1">
                <a:latin typeface="Arial" pitchFamily="34" charset="0"/>
                <a:cs typeface="Arial" pitchFamily="34" charset="0"/>
              </a:rPr>
              <a:t>Μελάχρωση</a:t>
            </a:r>
            <a:endParaRPr lang="el-GR" sz="1900" dirty="0">
              <a:latin typeface="Arial" pitchFamily="34" charset="0"/>
              <a:cs typeface="Arial" pitchFamily="34" charset="0"/>
            </a:endParaRPr>
          </a:p>
        </p:txBody>
      </p:sp>
      <p:cxnSp>
        <p:nvCxnSpPr>
          <p:cNvPr id="5" name="4 - Ευθύγραμμο βέλος σύνδεσης"/>
          <p:cNvCxnSpPr/>
          <p:nvPr/>
        </p:nvCxnSpPr>
        <p:spPr>
          <a:xfrm flipV="1">
            <a:off x="3423266" y="2537472"/>
            <a:ext cx="0" cy="2743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2 - TextBox"/>
          <p:cNvSpPr txBox="1"/>
          <p:nvPr/>
        </p:nvSpPr>
        <p:spPr>
          <a:xfrm>
            <a:off x="6447676" y="1577367"/>
            <a:ext cx="3235414" cy="1843513"/>
          </a:xfrm>
          <a:prstGeom prst="rect">
            <a:avLst/>
          </a:prstGeom>
          <a:noFill/>
          <a:ln w="19050">
            <a:solidFill>
              <a:schemeClr val="accent4">
                <a:lumMod val="60000"/>
                <a:lumOff val="40000"/>
              </a:schemeClr>
            </a:solidFill>
          </a:ln>
        </p:spPr>
        <p:txBody>
          <a:bodyPr wrap="square" lIns="88325" tIns="44162" rIns="88325" bIns="44162" numCol="1" rtlCol="0">
            <a:spAutoFit/>
          </a:bodyPr>
          <a:lstStyle/>
          <a:p>
            <a:pPr algn="ctr">
              <a:lnSpc>
                <a:spcPct val="150000"/>
              </a:lnSpc>
            </a:pPr>
            <a:r>
              <a:rPr lang="el-GR" sz="1900" b="1" dirty="0">
                <a:effectLst>
                  <a:outerShdw blurRad="38100" dist="38100" dir="2700000" algn="tl">
                    <a:srgbClr val="000000">
                      <a:alpha val="43137"/>
                    </a:srgbClr>
                  </a:outerShdw>
                </a:effectLst>
                <a:latin typeface="Arial" pitchFamily="34" charset="0"/>
                <a:cs typeface="Arial" pitchFamily="34" charset="0"/>
              </a:rPr>
              <a:t>Χρόνια έκθεση</a:t>
            </a:r>
          </a:p>
          <a:p>
            <a:pPr algn="ctr">
              <a:lnSpc>
                <a:spcPct val="150000"/>
              </a:lnSpc>
            </a:pPr>
            <a:r>
              <a:rPr lang="el-GR" sz="1900" dirty="0" err="1">
                <a:latin typeface="Arial" pitchFamily="34" charset="0"/>
                <a:cs typeface="Arial" pitchFamily="34" charset="0"/>
              </a:rPr>
              <a:t>Φωτογήρανση</a:t>
            </a:r>
            <a:endParaRPr lang="el-GR" sz="1900" dirty="0">
              <a:latin typeface="Arial" pitchFamily="34" charset="0"/>
              <a:cs typeface="Arial" pitchFamily="34" charset="0"/>
            </a:endParaRPr>
          </a:p>
          <a:p>
            <a:pPr algn="ctr">
              <a:lnSpc>
                <a:spcPct val="150000"/>
              </a:lnSpc>
            </a:pPr>
            <a:r>
              <a:rPr lang="el-GR" sz="1900" dirty="0">
                <a:latin typeface="Arial" pitchFamily="34" charset="0"/>
                <a:cs typeface="Arial" pitchFamily="34" charset="0"/>
              </a:rPr>
              <a:t>Γενετικές μεταλλάξεις</a:t>
            </a:r>
          </a:p>
          <a:p>
            <a:pPr algn="ctr">
              <a:lnSpc>
                <a:spcPct val="150000"/>
              </a:lnSpc>
            </a:pPr>
            <a:r>
              <a:rPr lang="el-GR" sz="1900" dirty="0">
                <a:latin typeface="Arial" pitchFamily="34" charset="0"/>
                <a:cs typeface="Arial" pitchFamily="34" charset="0"/>
              </a:rPr>
              <a:t>Καρκινογένεση</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524000" y="1"/>
            <a:ext cx="9144000" cy="1143000"/>
          </a:xfrm>
        </p:spPr>
        <p:txBody>
          <a:bodyPr>
            <a:normAutofit fontScale="90000"/>
          </a:bodyPr>
          <a:lstStyle/>
          <a:p>
            <a:r>
              <a:rPr lang="el-GR" b="1" dirty="0"/>
              <a:t>ΑΝΤΙΜΕΤΩΠΙΣΗ ΤΗΣ ΓΗΡΑΝΣΗΣ ΤΟΥ ΔΕΡΜΑΤΟΣ</a:t>
            </a:r>
            <a:endParaRPr lang="en-US" b="1" dirty="0"/>
          </a:p>
        </p:txBody>
      </p:sp>
      <p:sp>
        <p:nvSpPr>
          <p:cNvPr id="3" name="2 - Υπότιτλος"/>
          <p:cNvSpPr>
            <a:spLocks noGrp="1"/>
          </p:cNvSpPr>
          <p:nvPr>
            <p:ph type="subTitle" idx="1"/>
          </p:nvPr>
        </p:nvSpPr>
        <p:spPr>
          <a:xfrm>
            <a:off x="1524000" y="1143000"/>
            <a:ext cx="9144000" cy="5715000"/>
          </a:xfrm>
        </p:spPr>
        <p:txBody>
          <a:bodyPr>
            <a:normAutofit fontScale="92500" lnSpcReduction="10000"/>
          </a:bodyPr>
          <a:lstStyle/>
          <a:p>
            <a:pPr algn="l">
              <a:buFont typeface="Arial" pitchFamily="34" charset="0"/>
              <a:buChar char="•"/>
            </a:pPr>
            <a:r>
              <a:rPr lang="el-GR" sz="2200" b="1" dirty="0"/>
              <a:t>Καλλυντικά γαλακτώματα και κρέμες που μπορούν να ενυδατώσουν το δέρμα και ν’ αντιμετωπίσουν την ξηρότητα, να μειώσουν τον ρυθμό της γηράνσεως του δέρματος (αντιοξειδωτικά)</a:t>
            </a:r>
          </a:p>
          <a:p>
            <a:pPr algn="l">
              <a:buFont typeface="Arial" pitchFamily="34" charset="0"/>
              <a:buChar char="•"/>
            </a:pPr>
            <a:r>
              <a:rPr lang="el-GR" sz="2200" b="1" dirty="0"/>
              <a:t>Κρέμες που επιβραδύνουν τη </a:t>
            </a:r>
            <a:r>
              <a:rPr lang="el-GR" sz="2200" b="1" dirty="0" err="1"/>
              <a:t>φωτογήρανση</a:t>
            </a:r>
            <a:r>
              <a:rPr lang="el-GR" sz="2200" b="1" dirty="0"/>
              <a:t> και  βοηθούν στις λεπτές ρυτίδες και δυσχρωμίες (</a:t>
            </a:r>
            <a:r>
              <a:rPr lang="el-GR" sz="2200" b="1" dirty="0" err="1"/>
              <a:t>αλφα</a:t>
            </a:r>
            <a:r>
              <a:rPr lang="el-GR" sz="2200" b="1" dirty="0"/>
              <a:t>-</a:t>
            </a:r>
            <a:r>
              <a:rPr lang="el-GR" sz="2200" b="1" dirty="0" err="1"/>
              <a:t>υδροξυ</a:t>
            </a:r>
            <a:r>
              <a:rPr lang="el-GR" sz="2200" b="1" dirty="0"/>
              <a:t> ή </a:t>
            </a:r>
            <a:r>
              <a:rPr lang="el-GR" sz="2200" b="1" dirty="0" err="1"/>
              <a:t>κέτο</a:t>
            </a:r>
            <a:r>
              <a:rPr lang="el-GR" sz="2200" b="1" dirty="0"/>
              <a:t>-οξέα, βιταμίνη C και κυρίως τα </a:t>
            </a:r>
            <a:r>
              <a:rPr lang="el-GR" sz="2200" b="1" dirty="0" err="1"/>
              <a:t>ρετινοειδή</a:t>
            </a:r>
            <a:r>
              <a:rPr lang="el-GR" sz="2200" b="1" dirty="0"/>
              <a:t>-</a:t>
            </a:r>
            <a:r>
              <a:rPr lang="el-GR" sz="2200" b="1" dirty="0" err="1"/>
              <a:t>ρητινοϊκό</a:t>
            </a:r>
            <a:r>
              <a:rPr lang="el-GR" sz="2200" b="1" dirty="0"/>
              <a:t> οξύ)</a:t>
            </a:r>
          </a:p>
          <a:p>
            <a:pPr algn="l">
              <a:buFont typeface="Arial" pitchFamily="34" charset="0"/>
              <a:buChar char="•"/>
            </a:pPr>
            <a:r>
              <a:rPr lang="el-GR" sz="2200" b="1" dirty="0" err="1"/>
              <a:t>Δερμοαπόξεση</a:t>
            </a:r>
            <a:r>
              <a:rPr lang="el-GR" sz="2200" b="1" dirty="0"/>
              <a:t> με χημικό (</a:t>
            </a:r>
            <a:r>
              <a:rPr lang="el-GR" sz="2200" b="1" dirty="0" err="1"/>
              <a:t>τριχλωροξεικό</a:t>
            </a:r>
            <a:r>
              <a:rPr lang="el-GR" sz="2200" b="1" dirty="0"/>
              <a:t> οξύ, φαινόλη) ή μηχανικό τρόπο</a:t>
            </a:r>
          </a:p>
          <a:p>
            <a:pPr algn="l">
              <a:buFont typeface="Arial" pitchFamily="34" charset="0"/>
              <a:buChar char="•"/>
            </a:pPr>
            <a:r>
              <a:rPr lang="el-GR" sz="2200" b="1" dirty="0" err="1"/>
              <a:t>Μεσοθεραπεία</a:t>
            </a:r>
            <a:r>
              <a:rPr lang="el-GR" sz="2200" b="1" dirty="0"/>
              <a:t> (</a:t>
            </a:r>
            <a:r>
              <a:rPr lang="el-GR" sz="2200" b="1" dirty="0" err="1"/>
              <a:t>υαλουρονικό</a:t>
            </a:r>
            <a:r>
              <a:rPr lang="el-GR" sz="2200" b="1" dirty="0"/>
              <a:t> οξύ, βιταμίνες – πλάσμα εμπλουτισμένο </a:t>
            </a:r>
            <a:r>
              <a:rPr lang="el-GR" sz="2200" b="1"/>
              <a:t>με αιμοπετάλια)</a:t>
            </a:r>
            <a:endParaRPr lang="el-GR" sz="2200" b="1" dirty="0"/>
          </a:p>
          <a:p>
            <a:pPr algn="l">
              <a:buFont typeface="Arial" pitchFamily="34" charset="0"/>
              <a:buChar char="•"/>
            </a:pPr>
            <a:r>
              <a:rPr lang="el-GR" sz="2200" b="1" dirty="0"/>
              <a:t>Εμφυτεύματα </a:t>
            </a:r>
            <a:r>
              <a:rPr lang="el-GR" sz="2200" b="1" dirty="0" err="1"/>
              <a:t>απορροφήσιμα</a:t>
            </a:r>
            <a:r>
              <a:rPr lang="el-GR" sz="2200" b="1" dirty="0"/>
              <a:t>  υλικά, κύριοι εκπρόσωποι των οποίων είναι το </a:t>
            </a:r>
            <a:r>
              <a:rPr lang="el-GR" sz="2200" b="1" dirty="0" err="1"/>
              <a:t>υαλουρανικό</a:t>
            </a:r>
            <a:r>
              <a:rPr lang="el-GR" sz="2200" b="1" dirty="0"/>
              <a:t> οξύ, ο </a:t>
            </a:r>
            <a:r>
              <a:rPr lang="el-GR" sz="2200" b="1" dirty="0" err="1"/>
              <a:t>υδροξυαπατίτης</a:t>
            </a:r>
            <a:r>
              <a:rPr lang="el-GR" sz="2200" b="1" dirty="0"/>
              <a:t>, το ζωικό κολλαγόνο και η </a:t>
            </a:r>
            <a:r>
              <a:rPr lang="el-GR" sz="2200" b="1" dirty="0" err="1"/>
              <a:t>αυτόλογη</a:t>
            </a:r>
            <a:r>
              <a:rPr lang="el-GR" sz="2200" b="1" dirty="0"/>
              <a:t> μεταμόσχευση λίπους  - Χρειάζονται ανανέωση ανά τακτά χρονικά διαστήματα</a:t>
            </a:r>
          </a:p>
          <a:p>
            <a:pPr algn="l">
              <a:buFont typeface="Arial" pitchFamily="34" charset="0"/>
              <a:buChar char="•"/>
            </a:pPr>
            <a:r>
              <a:rPr lang="el-GR" sz="2200" b="1" dirty="0"/>
              <a:t>Ενέσεις </a:t>
            </a:r>
            <a:r>
              <a:rPr lang="el-GR" sz="2200" b="1" dirty="0" err="1"/>
              <a:t>βοτουλινικής</a:t>
            </a:r>
            <a:r>
              <a:rPr lang="el-GR" sz="2200" b="1" dirty="0"/>
              <a:t> τοξίνης B.T. (</a:t>
            </a:r>
            <a:r>
              <a:rPr lang="el-GR" sz="2200" b="1" dirty="0" err="1"/>
              <a:t>Botox</a:t>
            </a:r>
            <a:r>
              <a:rPr lang="el-GR" sz="2200" b="1" dirty="0"/>
              <a:t>), ρυτίδες κίνησης, χαλάρωση στο πρόσωπο και τον λαιμό</a:t>
            </a:r>
          </a:p>
          <a:p>
            <a:pPr algn="l">
              <a:buFont typeface="Arial" pitchFamily="34" charset="0"/>
              <a:buChar char="•"/>
            </a:pPr>
            <a:r>
              <a:rPr lang="en-US" sz="2200" b="1" dirty="0"/>
              <a:t>Laser </a:t>
            </a:r>
            <a:r>
              <a:rPr lang="el-GR" sz="2200" b="1" dirty="0"/>
              <a:t>επεμβατικά ή μη (λεπτές ρυτίδες, δυσχρωμίες, </a:t>
            </a:r>
            <a:r>
              <a:rPr lang="el-GR" sz="2200" b="1" dirty="0" err="1"/>
              <a:t>ευρυαγγείες</a:t>
            </a:r>
            <a:r>
              <a:rPr lang="el-GR" sz="2200" b="1" dirty="0"/>
              <a:t>)</a:t>
            </a:r>
          </a:p>
          <a:p>
            <a:pPr algn="l"/>
            <a:r>
              <a:rPr lang="el-GR" sz="2200" b="1" dirty="0"/>
              <a:t>Τα επεμβατικά αφαιρούν στοιβάδες του δέρματος, στα μη επεμβατικά προκαλείται τραύμα μη επιδερμικό</a:t>
            </a:r>
          </a:p>
          <a:p>
            <a:pPr algn="l">
              <a:buFont typeface="Arial" pitchFamily="34" charset="0"/>
              <a:buChar char="•"/>
            </a:pPr>
            <a:r>
              <a:rPr lang="el-GR" sz="2200" b="1" dirty="0"/>
              <a:t>Μείωση του ρυθμού γηράνσεως με προληπτικά μέτρα –αλλαγή τρόπων</a:t>
            </a:r>
          </a:p>
          <a:p>
            <a:pPr algn="l">
              <a:buFont typeface="Arial" pitchFamily="34" charset="0"/>
              <a:buChar char="•"/>
            </a:pPr>
            <a:endParaRPr lang="en-US" b="1" dirty="0"/>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0"/>
            <a:ext cx="9144000" cy="1143000"/>
          </a:xfrm>
        </p:spPr>
        <p:txBody>
          <a:bodyPr/>
          <a:lstStyle/>
          <a:p>
            <a:r>
              <a:rPr lang="el-GR" b="1" dirty="0"/>
              <a:t>«ΑΝΤΙΜΕΤΩΠΙΣΗ ΓΗΡΑΝΣΕΩΣ»</a:t>
            </a:r>
            <a:endParaRPr lang="en-US" b="1" dirty="0"/>
          </a:p>
        </p:txBody>
      </p:sp>
      <p:pic>
        <p:nvPicPr>
          <p:cNvPr id="84994" name="Picture 2"/>
          <p:cNvPicPr>
            <a:picLocks noGrp="1" noChangeAspect="1" noChangeArrowheads="1"/>
          </p:cNvPicPr>
          <p:nvPr>
            <p:ph idx="1"/>
          </p:nvPr>
        </p:nvPicPr>
        <p:blipFill>
          <a:blip r:embed="rId2" cstate="print"/>
          <a:srcRect/>
          <a:stretch>
            <a:fillRect/>
          </a:stretch>
        </p:blipFill>
        <p:spPr bwMode="auto">
          <a:xfrm>
            <a:off x="1524000" y="914401"/>
            <a:ext cx="9144000" cy="5943599"/>
          </a:xfrm>
          <a:prstGeom prst="rect">
            <a:avLst/>
          </a:prstGeom>
          <a:noFill/>
          <a:ln w="9525">
            <a:noFill/>
            <a:miter lim="800000"/>
            <a:headEnd/>
            <a:tailEnd/>
          </a:ln>
        </p:spPr>
      </p:pic>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ΑΝΤΙΜΕΤΩΠΙΣΗ ΓΗΡΑΝΣΕΩΣ</a:t>
            </a:r>
            <a:endParaRPr lang="en-US" b="1" dirty="0"/>
          </a:p>
        </p:txBody>
      </p:sp>
      <p:sp>
        <p:nvSpPr>
          <p:cNvPr id="3" name="2 - Θέση περιεχομένου"/>
          <p:cNvSpPr>
            <a:spLocks noGrp="1"/>
          </p:cNvSpPr>
          <p:nvPr>
            <p:ph idx="1"/>
          </p:nvPr>
        </p:nvSpPr>
        <p:spPr/>
        <p:txBody>
          <a:bodyPr/>
          <a:lstStyle/>
          <a:p>
            <a:pPr>
              <a:buNone/>
            </a:pPr>
            <a:r>
              <a:rPr lang="el-GR" b="1" dirty="0"/>
              <a:t>ΚΥΡΙΑΡΧΗ ΣΗΜΕΡΑ ΑΠΟΨΗ:</a:t>
            </a:r>
            <a:r>
              <a:rPr lang="el-GR" dirty="0"/>
              <a:t>	</a:t>
            </a:r>
          </a:p>
          <a:p>
            <a:pPr>
              <a:buNone/>
            </a:pPr>
            <a:r>
              <a:rPr lang="el-GR" dirty="0"/>
              <a:t>Το σοβαρά γερασμένο δέρμα, μπορεί να βελτιωθεί μόνο με χειρουργικές μεθόδους!!! Μια συζήτηση με το δερματολόγο σας, θα σας βοηθήσει να πάρετε τη σωστή απόφαση</a:t>
            </a:r>
            <a:endParaRPr lang="en-US" dirty="0"/>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0"/>
            <a:ext cx="8229600" cy="838200"/>
          </a:xfrm>
        </p:spPr>
        <p:txBody>
          <a:bodyPr>
            <a:normAutofit fontScale="90000"/>
          </a:bodyPr>
          <a:lstStyle/>
          <a:p>
            <a:r>
              <a:rPr lang="el-GR" b="1" dirty="0"/>
              <a:t>ΜΕΙΩΣΗ ΤΩΝ ΡΥΘΜΩΝ ΓΗΡΑΝΣΕΩΣ ΜΕ ΘΕΡΑΠΕΥΤΙΚΕΣ ΟΥΣΙΕΣ </a:t>
            </a:r>
            <a:endParaRPr lang="en-US" b="1" dirty="0"/>
          </a:p>
        </p:txBody>
      </p:sp>
      <p:sp>
        <p:nvSpPr>
          <p:cNvPr id="3" name="2 - Θέση περιεχομένου"/>
          <p:cNvSpPr>
            <a:spLocks noGrp="1"/>
          </p:cNvSpPr>
          <p:nvPr>
            <p:ph idx="1"/>
          </p:nvPr>
        </p:nvSpPr>
        <p:spPr>
          <a:xfrm>
            <a:off x="1524000" y="685800"/>
            <a:ext cx="9144000" cy="6172200"/>
          </a:xfrm>
        </p:spPr>
        <p:txBody>
          <a:bodyPr/>
          <a:lstStyle/>
          <a:p>
            <a:r>
              <a:rPr lang="el-GR" dirty="0"/>
              <a:t>α-</a:t>
            </a:r>
            <a:r>
              <a:rPr lang="el-GR" dirty="0" err="1"/>
              <a:t>Υδροξυοξέα </a:t>
            </a:r>
            <a:r>
              <a:rPr lang="el-GR" dirty="0"/>
              <a:t>ή α-Κετοξέα</a:t>
            </a:r>
          </a:p>
          <a:p>
            <a:r>
              <a:rPr lang="el-GR" dirty="0" err="1"/>
              <a:t>Ρητινοειδή</a:t>
            </a:r>
            <a:endParaRPr lang="el-GR" dirty="0"/>
          </a:p>
          <a:p>
            <a:r>
              <a:rPr lang="el-GR" dirty="0"/>
              <a:t>Φυσικά Αντιοξειδωτικά όπως Γαλλική </a:t>
            </a:r>
            <a:r>
              <a:rPr lang="el-GR" dirty="0" err="1"/>
              <a:t>Επιγαλοκατεχίνη</a:t>
            </a:r>
            <a:r>
              <a:rPr lang="el-GR" dirty="0"/>
              <a:t>, </a:t>
            </a:r>
            <a:r>
              <a:rPr lang="el-GR" dirty="0" err="1"/>
              <a:t>προανθοκυανιδίνες</a:t>
            </a:r>
            <a:r>
              <a:rPr lang="el-GR" dirty="0"/>
              <a:t>, βιταμίνες Ε και </a:t>
            </a:r>
            <a:r>
              <a:rPr lang="en-US" dirty="0"/>
              <a:t>C, </a:t>
            </a:r>
            <a:r>
              <a:rPr lang="el-GR" dirty="0" err="1"/>
              <a:t>ρεσβερατρόλη</a:t>
            </a:r>
            <a:endParaRPr lang="en-US" dirty="0"/>
          </a:p>
          <a:p>
            <a:r>
              <a:rPr lang="el-GR" dirty="0"/>
              <a:t>Βιταμίνες όπως  Ε και </a:t>
            </a:r>
            <a:r>
              <a:rPr lang="en-US" dirty="0"/>
              <a:t>C </a:t>
            </a:r>
          </a:p>
          <a:p>
            <a:r>
              <a:rPr lang="el-GR" dirty="0"/>
              <a:t>Πεπτίδια όπως </a:t>
            </a:r>
            <a:r>
              <a:rPr lang="el-GR" dirty="0" err="1"/>
              <a:t>θυμοσίνες</a:t>
            </a:r>
            <a:r>
              <a:rPr lang="el-GR" dirty="0"/>
              <a:t>, πεπτίδια από σόγια και </a:t>
            </a:r>
            <a:r>
              <a:rPr lang="el-GR" dirty="0" err="1"/>
              <a:t>φύκη</a:t>
            </a:r>
            <a:r>
              <a:rPr lang="el-GR" dirty="0"/>
              <a:t>, </a:t>
            </a:r>
            <a:r>
              <a:rPr lang="el-GR" dirty="0" err="1"/>
              <a:t>γλυκοπρωτεΐνες</a:t>
            </a:r>
            <a:r>
              <a:rPr lang="el-GR" dirty="0"/>
              <a:t> από σπλήνα, </a:t>
            </a:r>
            <a:r>
              <a:rPr lang="el-GR" dirty="0" err="1"/>
              <a:t>ακετυλοεξαπεπτίδιο</a:t>
            </a:r>
            <a:r>
              <a:rPr lang="el-GR" dirty="0"/>
              <a:t> -8, </a:t>
            </a:r>
            <a:r>
              <a:rPr lang="el-GR" dirty="0" err="1"/>
              <a:t>εξαπεπτίδιο</a:t>
            </a:r>
            <a:r>
              <a:rPr lang="el-GR" dirty="0"/>
              <a:t> 11</a:t>
            </a:r>
          </a:p>
          <a:p>
            <a:r>
              <a:rPr lang="el-GR" dirty="0"/>
              <a:t>Φυτικά και Θαλάσσια Εκχυλίσματα</a:t>
            </a:r>
            <a:endParaRPr lang="en-US" dirty="0"/>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a:t>Σεβασμός του Φυσιολογικού</a:t>
            </a:r>
            <a:endParaRPr lang="en-US" b="1" dirty="0"/>
          </a:p>
        </p:txBody>
      </p:sp>
      <p:sp>
        <p:nvSpPr>
          <p:cNvPr id="3" name="2 - Θέση περιεχομένου"/>
          <p:cNvSpPr>
            <a:spLocks noGrp="1"/>
          </p:cNvSpPr>
          <p:nvPr>
            <p:ph idx="1"/>
          </p:nvPr>
        </p:nvSpPr>
        <p:spPr>
          <a:xfrm>
            <a:off x="1752600" y="1371600"/>
            <a:ext cx="8915400" cy="5257800"/>
          </a:xfrm>
        </p:spPr>
        <p:txBody>
          <a:bodyPr>
            <a:normAutofit fontScale="92500" lnSpcReduction="10000"/>
          </a:bodyPr>
          <a:lstStyle/>
          <a:p>
            <a:pPr>
              <a:buNone/>
            </a:pPr>
            <a:r>
              <a:rPr lang="el-GR" b="1" dirty="0"/>
              <a:t>ΠΡΟΣΟΧΗ ΣΕ:</a:t>
            </a:r>
          </a:p>
          <a:p>
            <a:pPr>
              <a:buNone/>
            </a:pPr>
            <a:r>
              <a:rPr lang="el-GR" dirty="0" err="1"/>
              <a:t>Μικροβίωμα</a:t>
            </a:r>
            <a:r>
              <a:rPr lang="el-GR" dirty="0"/>
              <a:t> Δέρματος</a:t>
            </a:r>
          </a:p>
          <a:p>
            <a:pPr>
              <a:buNone/>
            </a:pPr>
            <a:r>
              <a:rPr lang="el-GR" dirty="0"/>
              <a:t>Παραγωγή Βιταμίνης </a:t>
            </a:r>
            <a:r>
              <a:rPr lang="en-US" dirty="0"/>
              <a:t>D</a:t>
            </a:r>
          </a:p>
          <a:p>
            <a:pPr>
              <a:buNone/>
            </a:pPr>
            <a:r>
              <a:rPr lang="el-GR" dirty="0"/>
              <a:t>Πρακτικές στα Ινστιτούτα Αισθητικής : </a:t>
            </a:r>
            <a:r>
              <a:rPr lang="en-US" dirty="0"/>
              <a:t>Solarium, Laser</a:t>
            </a:r>
          </a:p>
          <a:p>
            <a:pPr>
              <a:buNone/>
            </a:pPr>
            <a:r>
              <a:rPr lang="el-GR" dirty="0"/>
              <a:t>Βαρέα Μέταλλα</a:t>
            </a:r>
          </a:p>
          <a:p>
            <a:pPr>
              <a:buNone/>
            </a:pPr>
            <a:r>
              <a:rPr lang="el-GR" dirty="0" err="1"/>
              <a:t>Επιγενετικές</a:t>
            </a:r>
            <a:r>
              <a:rPr lang="el-GR" dirty="0"/>
              <a:t> Αλλαγές</a:t>
            </a:r>
          </a:p>
          <a:p>
            <a:pPr>
              <a:buNone/>
            </a:pPr>
            <a:r>
              <a:rPr lang="el-GR" dirty="0"/>
              <a:t>Σημασία της Δόσεως : Οξειδωτικό Στρες</a:t>
            </a:r>
          </a:p>
          <a:p>
            <a:pPr>
              <a:buNone/>
            </a:pPr>
            <a:r>
              <a:rPr lang="el-GR" dirty="0"/>
              <a:t>Σεβασμός και του Περιβάλλοντος : Όχι στην Άλογη Χρησιμοθηρία</a:t>
            </a:r>
          </a:p>
          <a:p>
            <a:pPr>
              <a:buNone/>
            </a:pPr>
            <a:r>
              <a:rPr lang="el-GR" dirty="0"/>
              <a:t>Λιπαρό - Έγχρωμο δέρμα</a:t>
            </a:r>
          </a:p>
          <a:p>
            <a:pPr>
              <a:buNone/>
            </a:pPr>
            <a:r>
              <a:rPr lang="el-GR" dirty="0"/>
              <a:t>Ενυδάτωση </a:t>
            </a:r>
          </a:p>
          <a:p>
            <a:pPr>
              <a:buNone/>
            </a:pPr>
            <a:r>
              <a:rPr lang="el-GR" dirty="0"/>
              <a:t>Επιβλαβείς μη φυσιολογικές συνήθειες όπως κάπνισμα</a:t>
            </a:r>
          </a:p>
          <a:p>
            <a:pPr>
              <a:buNone/>
            </a:pPr>
            <a:endParaRPr lang="el-GR" dirty="0"/>
          </a:p>
          <a:p>
            <a:pPr>
              <a:buNone/>
            </a:pPr>
            <a:endParaRPr lang="el-GR" dirty="0"/>
          </a:p>
          <a:p>
            <a:pPr>
              <a:buNone/>
            </a:pPr>
            <a:endParaRPr lang="en-US" dirty="0"/>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381000"/>
            <a:ext cx="8229600" cy="1371600"/>
          </a:xfrm>
        </p:spPr>
        <p:txBody>
          <a:bodyPr>
            <a:normAutofit fontScale="90000"/>
          </a:bodyPr>
          <a:lstStyle/>
          <a:p>
            <a:br>
              <a:rPr lang="el-GR" b="1" dirty="0"/>
            </a:br>
            <a:r>
              <a:rPr lang="el-GR" b="1" dirty="0"/>
              <a:t>ΣΕΒΑΣΜΟΣ ΤΟΥ ΦΥΣΙΟΛΟΓΙΚΟΥ</a:t>
            </a:r>
            <a:br>
              <a:rPr lang="el-GR" b="1" dirty="0"/>
            </a:br>
            <a:r>
              <a:rPr lang="el-GR" b="1" dirty="0"/>
              <a:t> </a:t>
            </a:r>
            <a:endParaRPr lang="en-US" b="1" dirty="0"/>
          </a:p>
        </p:txBody>
      </p:sp>
      <p:sp>
        <p:nvSpPr>
          <p:cNvPr id="3" name="2 - Θέση περιεχομένου"/>
          <p:cNvSpPr>
            <a:spLocks noGrp="1"/>
          </p:cNvSpPr>
          <p:nvPr>
            <p:ph idx="1"/>
          </p:nvPr>
        </p:nvSpPr>
        <p:spPr>
          <a:xfrm>
            <a:off x="1524000" y="1143000"/>
            <a:ext cx="9144000" cy="5715000"/>
          </a:xfrm>
        </p:spPr>
        <p:txBody>
          <a:bodyPr/>
          <a:lstStyle/>
          <a:p>
            <a:endParaRPr lang="el-GR" dirty="0"/>
          </a:p>
          <a:p>
            <a:endParaRPr lang="el-GR" dirty="0"/>
          </a:p>
          <a:p>
            <a:pPr>
              <a:buNone/>
            </a:pPr>
            <a:r>
              <a:rPr lang="el-GR" dirty="0"/>
              <a:t>	Προσοχή στην απώλεια βάρους (μεταφορά της περιφερικής κυκλοφορίας στην υποστήριξη των μυών κεντρικών οργάνων όπως της καρδιάς)</a:t>
            </a:r>
            <a:endParaRPr lang="en-US" dirty="0"/>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685800"/>
            <a:ext cx="9144000" cy="6172200"/>
          </a:xfrm>
        </p:spPr>
        <p:txBody>
          <a:bodyPr/>
          <a:lstStyle/>
          <a:p>
            <a:r>
              <a:rPr lang="el-GR" dirty="0"/>
              <a:t>Οι μέχρι σήμερα «θεραπείες» της γηράνσεως δίδουν πολύ μέτρια και μικρής χρονικής διάρκειας αποτελέσματα ενώ μπορεί να βλάψουν την υγεία του δέρματος και την γενικότερη υγεία μας</a:t>
            </a:r>
          </a:p>
          <a:p>
            <a:r>
              <a:rPr lang="el-GR" dirty="0"/>
              <a:t>Με τα σημερινά δεδομένα η προσέγγιση της γηράνσεως πρέπει να γίνεται με απλά προληπτικά μέτρα</a:t>
            </a:r>
          </a:p>
          <a:p>
            <a:pPr>
              <a:buNone/>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1" y="0"/>
            <a:ext cx="9143999" cy="6858000"/>
          </a:xfrm>
        </p:spPr>
        <p:txBody>
          <a:bodyPr/>
          <a:lstStyle/>
          <a:p>
            <a:pPr algn="ctr">
              <a:buNone/>
            </a:pPr>
            <a:r>
              <a:rPr lang="el-GR" sz="1600" b="1" dirty="0"/>
              <a:t>ΟΡΙΣΜΟΙ</a:t>
            </a:r>
          </a:p>
          <a:p>
            <a:pPr>
              <a:buNone/>
            </a:pPr>
            <a:r>
              <a:rPr lang="el-GR" sz="1600" b="1" dirty="0"/>
              <a:t>Κρέμες, γαλακτώματα, λοσιόν, γέλες και λάδια για το</a:t>
            </a:r>
          </a:p>
          <a:p>
            <a:pPr>
              <a:buNone/>
            </a:pPr>
            <a:r>
              <a:rPr lang="el-GR" sz="1600" b="1" dirty="0"/>
              <a:t>δέρμα, μάσκες ομορφιάς, χρωματισμένες βάσεις (υγρά, πάστες, πούδρες),</a:t>
            </a:r>
          </a:p>
          <a:p>
            <a:pPr>
              <a:buNone/>
            </a:pPr>
            <a:r>
              <a:rPr lang="el-GR" sz="1600" b="1" dirty="0"/>
              <a:t>πούδρες για το μακιγιάζ, πούδρες για χρήση μετά το λουτρό, πούδρες για την</a:t>
            </a:r>
          </a:p>
          <a:p>
            <a:pPr>
              <a:buNone/>
            </a:pPr>
            <a:r>
              <a:rPr lang="el-GR" sz="1600" b="1" dirty="0"/>
              <a:t>υγιεινή του σώματος, σαπούνια για το μπάνιο, αποσμητικά σαπούνια, αρώματα,</a:t>
            </a:r>
          </a:p>
          <a:p>
            <a:pPr>
              <a:buNone/>
            </a:pPr>
            <a:r>
              <a:rPr lang="el-GR" sz="1600" b="1" dirty="0"/>
              <a:t>κολόνιες και ύδωρ Κολωνίας, παρασκευάσματα για το μπάνιο και το ντους</a:t>
            </a:r>
          </a:p>
          <a:p>
            <a:pPr>
              <a:buNone/>
            </a:pPr>
            <a:r>
              <a:rPr lang="el-GR" sz="1600" b="1" dirty="0"/>
              <a:t>(άλατα, αφροί, λάδια, </a:t>
            </a:r>
            <a:r>
              <a:rPr lang="el-GR" sz="1600" b="1" dirty="0" err="1"/>
              <a:t>γέλες</a:t>
            </a:r>
            <a:r>
              <a:rPr lang="el-GR" sz="1600" b="1" dirty="0"/>
              <a:t>), </a:t>
            </a:r>
            <a:r>
              <a:rPr lang="el-GR" sz="1600" b="1" dirty="0" err="1"/>
              <a:t>αποτριχωτικά</a:t>
            </a:r>
            <a:r>
              <a:rPr lang="el-GR" sz="1600" b="1" dirty="0"/>
              <a:t>, αποσμητικά και αντιιδρωτικά,</a:t>
            </a:r>
          </a:p>
          <a:p>
            <a:pPr>
              <a:buNone/>
            </a:pPr>
            <a:r>
              <a:rPr lang="el-GR" sz="1600" b="1" dirty="0"/>
              <a:t>χρωστικές μαλλιών, προϊόντα για το κατσάρωμα, το ίσιωμα και τη στερέωση</a:t>
            </a:r>
          </a:p>
          <a:p>
            <a:pPr>
              <a:buNone/>
            </a:pPr>
            <a:r>
              <a:rPr lang="el-GR" sz="1600" b="1" dirty="0"/>
              <a:t>των μαλλιών, προϊόντα για τη διευθέτηση των μαλλιών (φορμάρισμα), προϊόντα</a:t>
            </a:r>
          </a:p>
          <a:p>
            <a:pPr>
              <a:buNone/>
            </a:pPr>
            <a:r>
              <a:rPr lang="el-GR" sz="1600" b="1" dirty="0"/>
              <a:t>καθαρισμού των μαλλιών (λοσιόν, σκόνες, σαμπουάν), προϊόντα συντήρησης των</a:t>
            </a:r>
          </a:p>
          <a:p>
            <a:pPr>
              <a:buNone/>
            </a:pPr>
            <a:r>
              <a:rPr lang="el-GR" sz="1600" b="1" dirty="0"/>
              <a:t>μαλλιών (λοσιόν, κρέμες, λάδια), προϊόντα για την κόμμωση (λοσιόν, </a:t>
            </a:r>
            <a:r>
              <a:rPr lang="el-GR" sz="1600" b="1" dirty="0" err="1"/>
              <a:t>λάκ</a:t>
            </a:r>
            <a:r>
              <a:rPr lang="el-GR" sz="1600" b="1" dirty="0"/>
              <a:t>,</a:t>
            </a:r>
          </a:p>
          <a:p>
            <a:pPr>
              <a:buNone/>
            </a:pPr>
            <a:r>
              <a:rPr lang="el-GR" sz="1600" b="1" dirty="0"/>
              <a:t>μπριγιαντίνες), προϊόντα ξυρίσματος (κρέμες, αφροί, λοσιόν), προϊόντα για το</a:t>
            </a:r>
          </a:p>
          <a:p>
            <a:pPr>
              <a:buNone/>
            </a:pPr>
            <a:r>
              <a:rPr lang="el-GR" sz="1600" b="1" dirty="0"/>
              <a:t>μακιγιάζ και προϊόντα για την αφαίρεση του μακιγιάζ (ντεμακιγιάζ) προϊόντα</a:t>
            </a:r>
          </a:p>
          <a:p>
            <a:pPr>
              <a:buNone/>
            </a:pPr>
            <a:r>
              <a:rPr lang="el-GR" sz="1600" b="1" dirty="0"/>
              <a:t>προοριζόμενα να χρησιμοποιηθούν στα χείλη, προϊόντα για την περιποίηση των</a:t>
            </a:r>
          </a:p>
          <a:p>
            <a:pPr>
              <a:buNone/>
            </a:pPr>
            <a:r>
              <a:rPr lang="el-GR" sz="1600" b="1" dirty="0"/>
              <a:t>δοντιών και του στόματος, προϊόντα για την περιποίηση και το βάψιμο των</a:t>
            </a:r>
          </a:p>
          <a:p>
            <a:pPr>
              <a:buNone/>
            </a:pPr>
            <a:r>
              <a:rPr lang="el-GR" sz="1600" b="1" dirty="0"/>
              <a:t>νυχιών, προϊόντα για την περιποίηση των ευαίσθητων περιοχών του σώματος,</a:t>
            </a:r>
          </a:p>
          <a:p>
            <a:pPr>
              <a:buNone/>
            </a:pPr>
            <a:r>
              <a:rPr lang="el-GR" sz="1600" b="1" dirty="0"/>
              <a:t>εξωτερικής χρήσης, προϊόντα </a:t>
            </a:r>
            <a:r>
              <a:rPr lang="el-GR" sz="1600" b="1" dirty="0" err="1"/>
              <a:t>αντιηλιακά</a:t>
            </a:r>
            <a:r>
              <a:rPr lang="el-GR" sz="1600" b="1" dirty="0"/>
              <a:t>, προϊόντα για μαύρισμα χωρίς ήλιο,</a:t>
            </a:r>
          </a:p>
          <a:p>
            <a:pPr>
              <a:buNone/>
            </a:pPr>
            <a:r>
              <a:rPr lang="el-GR" sz="1600" b="1" dirty="0"/>
              <a:t>προϊόντα για τη λεύκανση του δέρματος και προϊόντα </a:t>
            </a:r>
            <a:r>
              <a:rPr lang="el-GR" sz="1600" b="1" dirty="0" err="1"/>
              <a:t>αντιρρυτιδικά</a:t>
            </a:r>
            <a:r>
              <a:rPr lang="el-GR" sz="1600" b="1" dirty="0"/>
              <a:t>.</a:t>
            </a:r>
          </a:p>
          <a:p>
            <a:pPr>
              <a:buNone/>
            </a:pPr>
            <a:endParaRPr 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lgn="ctr">
              <a:buNone/>
            </a:pPr>
            <a:r>
              <a:rPr lang="el-GR" sz="4000" b="1" dirty="0"/>
              <a:t>ΚΥΡΙΟΤΕΡΕΣ ΔΕΡΜΑΤΟΛΟΓΙΚΕΣ ΑΣΘΕΝΕΙΕΣ</a:t>
            </a:r>
          </a:p>
          <a:p>
            <a:pPr algn="ctr">
              <a:buNone/>
            </a:pPr>
            <a:r>
              <a:rPr lang="el-GR" sz="4000" b="1" dirty="0"/>
              <a:t>ΠΡΟΣ ΘΕΡΑΠΕΙΑ</a:t>
            </a:r>
          </a:p>
          <a:p>
            <a:r>
              <a:rPr lang="el-GR" dirty="0" err="1"/>
              <a:t>Εκζεματα</a:t>
            </a:r>
            <a:r>
              <a:rPr lang="el-GR" dirty="0"/>
              <a:t> - Δερματίτιδες</a:t>
            </a:r>
            <a:endParaRPr lang="en-US" dirty="0"/>
          </a:p>
          <a:p>
            <a:r>
              <a:rPr lang="el-GR" dirty="0"/>
              <a:t>Ψωρίαση</a:t>
            </a:r>
            <a:endParaRPr lang="en-US" dirty="0"/>
          </a:p>
          <a:p>
            <a:r>
              <a:rPr lang="el-GR" dirty="0"/>
              <a:t>Ακμή</a:t>
            </a:r>
            <a:endParaRPr lang="en-US" dirty="0"/>
          </a:p>
          <a:p>
            <a:r>
              <a:rPr lang="el-GR" dirty="0"/>
              <a:t>Μολύνσεις</a:t>
            </a:r>
            <a:r>
              <a:rPr lang="en-US" dirty="0"/>
              <a:t>: </a:t>
            </a:r>
            <a:r>
              <a:rPr lang="el-GR" dirty="0" err="1"/>
              <a:t>βακτηριακές</a:t>
            </a:r>
            <a:r>
              <a:rPr lang="el-GR" dirty="0"/>
              <a:t>, </a:t>
            </a:r>
            <a:r>
              <a:rPr lang="el-GR" dirty="0" err="1"/>
              <a:t>μυκητιασικές</a:t>
            </a:r>
            <a:r>
              <a:rPr lang="el-GR" dirty="0"/>
              <a:t>, παρασιτικές, </a:t>
            </a:r>
            <a:r>
              <a:rPr lang="el-GR" dirty="0" err="1"/>
              <a:t>προκαλουμένες</a:t>
            </a:r>
            <a:r>
              <a:rPr lang="el-GR" dirty="0"/>
              <a:t> από ιούς</a:t>
            </a:r>
            <a:endParaRPr lang="en-US" dirty="0"/>
          </a:p>
          <a:p>
            <a:r>
              <a:rPr lang="el-GR" dirty="0"/>
              <a:t>Κονδυλώματα-Μυρμηγκιές</a:t>
            </a:r>
          </a:p>
          <a:p>
            <a:r>
              <a:rPr lang="el-GR" dirty="0"/>
              <a:t>Ξηροδερμία</a:t>
            </a:r>
            <a:endParaRPr lang="en-US" dirty="0"/>
          </a:p>
          <a:p>
            <a:r>
              <a:rPr lang="el-GR" dirty="0"/>
              <a:t>Πληγές</a:t>
            </a:r>
            <a:endParaRPr lang="en-US" dirty="0"/>
          </a:p>
          <a:p>
            <a:r>
              <a:rPr lang="el-GR" dirty="0"/>
              <a:t>Κνησμός</a:t>
            </a:r>
            <a:endParaRPr lang="en-US" dirty="0"/>
          </a:p>
          <a:p>
            <a:r>
              <a:rPr lang="el-GR" dirty="0"/>
              <a:t>Προ-καρκινικές, καρκινικές καταστάσεις</a:t>
            </a:r>
            <a:endParaRPr lang="en-US"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4000" b="1" dirty="0"/>
              <a:t>ΒΑΣΙΚΕΣ ΚΑΤΗΓΟΡΙΕΣ ΦΑΡΜΑΚΩΝ</a:t>
            </a:r>
            <a:endParaRPr lang="en-US" sz="4000" b="1" dirty="0"/>
          </a:p>
        </p:txBody>
      </p:sp>
      <p:sp>
        <p:nvSpPr>
          <p:cNvPr id="3" name="2 - Θέση περιεχομένου"/>
          <p:cNvSpPr>
            <a:spLocks noGrp="1"/>
          </p:cNvSpPr>
          <p:nvPr>
            <p:ph idx="1"/>
          </p:nvPr>
        </p:nvSpPr>
        <p:spPr>
          <a:xfrm>
            <a:off x="1981200" y="1052736"/>
            <a:ext cx="8229600" cy="5805264"/>
          </a:xfrm>
        </p:spPr>
        <p:txBody>
          <a:bodyPr>
            <a:normAutofit/>
          </a:bodyPr>
          <a:lstStyle/>
          <a:p>
            <a:r>
              <a:rPr lang="el-GR" b="1" dirty="0"/>
              <a:t>ΚΟΡΤΙΚΟΣΤΕΡΟΕΙΔΗ</a:t>
            </a:r>
          </a:p>
          <a:p>
            <a:r>
              <a:rPr lang="el-GR" b="1" dirty="0"/>
              <a:t>ΑΝΤΙΒΙΟΤΙΚΑ-ΑΝΤΙΜΙΚΡΟΒΙΑΚΑ-ΑΝΤΙΠΑΡΑΣΙΤΙΚΑ</a:t>
            </a:r>
          </a:p>
          <a:p>
            <a:r>
              <a:rPr lang="el-GR" b="1" dirty="0"/>
              <a:t>ΡΗΤΙΝΟΕΙΔΗ</a:t>
            </a:r>
          </a:p>
          <a:p>
            <a:r>
              <a:rPr lang="el-GR" b="1" dirty="0"/>
              <a:t>ΑΝΤΙΨΩΡΙΑΣΙΚΑ</a:t>
            </a:r>
          </a:p>
          <a:p>
            <a:r>
              <a:rPr lang="el-GR" b="1" dirty="0"/>
              <a:t>ΑΝΟΣΟΤΡΟΠΟΙΗΤΙΚΑ</a:t>
            </a:r>
          </a:p>
          <a:p>
            <a:r>
              <a:rPr lang="el-GR" b="1" dirty="0"/>
              <a:t>ΑΝΤΙΚΑΡΚΙΝΙΚΑ</a:t>
            </a:r>
          </a:p>
          <a:p>
            <a:r>
              <a:rPr lang="el-GR" b="1" dirty="0"/>
              <a:t>ΕΠΟΥΛΩΤΙΚΑ</a:t>
            </a:r>
          </a:p>
          <a:p>
            <a:r>
              <a:rPr lang="el-GR" b="1" dirty="0"/>
              <a:t>ΑΝΤΙΪΣΤΑΜΙΝΙΚΑ</a:t>
            </a:r>
          </a:p>
          <a:p>
            <a:r>
              <a:rPr lang="el-GR" b="1" dirty="0"/>
              <a:t>ΗΡΕΜΙΣΤΙΚΑ-ΑΝΤΙΚΑΤΑΘΛΙΠΤΙΚΑ</a:t>
            </a:r>
          </a:p>
          <a:p>
            <a:r>
              <a:rPr lang="el-GR" b="1" dirty="0"/>
              <a:t>ΒΙΟΛΟΓΙΚΟΙ ΠΑΡΑΓΟΝΤΕΣ</a:t>
            </a:r>
          </a:p>
          <a:p>
            <a:endParaRPr lang="el-GR" b="1" dirty="0"/>
          </a:p>
          <a:p>
            <a:endParaRPr lang="en-US"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rrowheads="1"/>
          </p:cNvSpPr>
          <p:nvPr>
            <p:ph type="title"/>
          </p:nvPr>
        </p:nvSpPr>
        <p:spPr/>
        <p:txBody>
          <a:bodyPr/>
          <a:lstStyle/>
          <a:p>
            <a:pPr eaLnBrk="1" hangingPunct="1">
              <a:defRPr/>
            </a:pPr>
            <a:r>
              <a:rPr lang="el-GR" sz="3200" b="1" dirty="0"/>
              <a:t>ΒΑΣΙΚΕΣ ΤΟΠΙΚΕΣ ΜΟΡΦΕΣ</a:t>
            </a:r>
          </a:p>
        </p:txBody>
      </p:sp>
      <p:sp>
        <p:nvSpPr>
          <p:cNvPr id="141315" name="Rectangle 3"/>
          <p:cNvSpPr>
            <a:spLocks noGrp="1" noRot="1" noChangeArrowheads="1"/>
          </p:cNvSpPr>
          <p:nvPr>
            <p:ph type="body" idx="1"/>
          </p:nvPr>
        </p:nvSpPr>
        <p:spPr>
          <a:xfrm>
            <a:off x="1524000" y="1341438"/>
            <a:ext cx="9144000" cy="5516562"/>
          </a:xfrm>
        </p:spPr>
        <p:txBody>
          <a:bodyPr/>
          <a:lstStyle/>
          <a:p>
            <a:pPr eaLnBrk="1" hangingPunct="1">
              <a:defRPr/>
            </a:pPr>
            <a:r>
              <a:rPr lang="el-GR" sz="2400" b="1" dirty="0"/>
              <a:t>Καλλυντικό – Τοπικό Φάρμακο</a:t>
            </a:r>
          </a:p>
          <a:p>
            <a:pPr eaLnBrk="1" hangingPunct="1">
              <a:defRPr/>
            </a:pPr>
            <a:r>
              <a:rPr lang="el-GR" sz="2400" b="1" dirty="0"/>
              <a:t>Γαλάκτωμα</a:t>
            </a:r>
          </a:p>
          <a:p>
            <a:pPr eaLnBrk="1" hangingPunct="1">
              <a:defRPr/>
            </a:pPr>
            <a:r>
              <a:rPr lang="el-GR" sz="2400" b="1" dirty="0"/>
              <a:t>Κρέμα</a:t>
            </a:r>
          </a:p>
          <a:p>
            <a:pPr eaLnBrk="1" hangingPunct="1">
              <a:defRPr/>
            </a:pPr>
            <a:r>
              <a:rPr lang="el-GR" sz="2400" b="1" dirty="0"/>
              <a:t>Αλοιφή</a:t>
            </a:r>
          </a:p>
          <a:p>
            <a:pPr eaLnBrk="1" hangingPunct="1">
              <a:defRPr/>
            </a:pPr>
            <a:r>
              <a:rPr lang="el-GR" sz="2400" b="1" dirty="0"/>
              <a:t>Πούδρες</a:t>
            </a:r>
          </a:p>
          <a:p>
            <a:pPr eaLnBrk="1" hangingPunct="1">
              <a:defRPr/>
            </a:pPr>
            <a:r>
              <a:rPr lang="el-GR" sz="2400" b="1" dirty="0"/>
              <a:t>Φυράματα</a:t>
            </a:r>
            <a:r>
              <a:rPr lang="en-US" sz="2400" b="1" dirty="0"/>
              <a:t> (pastes)</a:t>
            </a:r>
            <a:endParaRPr lang="el-GR" sz="2400" b="1" dirty="0"/>
          </a:p>
          <a:p>
            <a:pPr eaLnBrk="1" hangingPunct="1">
              <a:defRPr/>
            </a:pPr>
            <a:r>
              <a:rPr lang="el-GR" sz="2400" b="1" dirty="0"/>
              <a:t>Διαλύματα – Πλύματα (</a:t>
            </a:r>
            <a:r>
              <a:rPr lang="en-US" sz="2400" b="1" dirty="0"/>
              <a:t>lotions)</a:t>
            </a:r>
          </a:p>
          <a:p>
            <a:pPr eaLnBrk="1" hangingPunct="1">
              <a:defRPr/>
            </a:pPr>
            <a:r>
              <a:rPr lang="el-GR" sz="2400" b="1" dirty="0"/>
              <a:t>Πηκτώματα ή </a:t>
            </a:r>
            <a:r>
              <a:rPr lang="el-GR" sz="2400" b="1" dirty="0" err="1"/>
              <a:t>Γέλες</a:t>
            </a:r>
            <a:r>
              <a:rPr lang="el-GR" sz="2400" b="1" dirty="0"/>
              <a:t> (λιπαρές – υδατικές)</a:t>
            </a:r>
          </a:p>
          <a:p>
            <a:pPr eaLnBrk="1" hangingPunct="1">
              <a:defRPr/>
            </a:pPr>
            <a:r>
              <a:rPr lang="el-GR" sz="2400" b="1" dirty="0"/>
              <a:t>Επιθέματα</a:t>
            </a:r>
          </a:p>
          <a:p>
            <a:pPr eaLnBrk="1" hangingPunct="1">
              <a:defRPr/>
            </a:pPr>
            <a:r>
              <a:rPr lang="el-GR" sz="2400" b="1" dirty="0"/>
              <a:t>Απλή – Στεγανή Περίδεση</a:t>
            </a:r>
            <a:endParaRPr lang="en-US" sz="2400" b="1" dirty="0"/>
          </a:p>
          <a:p>
            <a:pPr eaLnBrk="1" hangingPunct="1">
              <a:defRPr/>
            </a:pPr>
            <a:r>
              <a:rPr lang="el-GR" sz="2400" b="1" dirty="0" err="1"/>
              <a:t>Εκδοχο</a:t>
            </a:r>
            <a:r>
              <a:rPr lang="el-GR" sz="2400" b="1" dirty="0"/>
              <a:t> – Δραστική ουσία</a:t>
            </a:r>
          </a:p>
          <a:p>
            <a:pPr eaLnBrk="1" hangingPunct="1">
              <a:buFont typeface="Wingdings" pitchFamily="2" charset="2"/>
              <a:buNone/>
              <a:defRPr/>
            </a:pPr>
            <a:endParaRPr lang="el-GR" sz="24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rrowheads="1"/>
          </p:cNvSpPr>
          <p:nvPr>
            <p:ph type="title"/>
          </p:nvPr>
        </p:nvSpPr>
        <p:spPr/>
        <p:txBody>
          <a:bodyPr/>
          <a:lstStyle/>
          <a:p>
            <a:pPr eaLnBrk="1" hangingPunct="1">
              <a:defRPr/>
            </a:pPr>
            <a:r>
              <a:rPr lang="el-GR" sz="2400" b="1"/>
              <a:t>ΔΟΣΟΛΟΓΙΑ </a:t>
            </a:r>
          </a:p>
        </p:txBody>
      </p:sp>
      <p:sp>
        <p:nvSpPr>
          <p:cNvPr id="143363" name="Rectangle 3"/>
          <p:cNvSpPr>
            <a:spLocks noGrp="1" noRot="1" noChangeArrowheads="1"/>
          </p:cNvSpPr>
          <p:nvPr>
            <p:ph type="body" idx="1"/>
          </p:nvPr>
        </p:nvSpPr>
        <p:spPr>
          <a:xfrm>
            <a:off x="1524000" y="1268414"/>
            <a:ext cx="9144000" cy="5589587"/>
          </a:xfrm>
        </p:spPr>
        <p:txBody>
          <a:bodyPr/>
          <a:lstStyle/>
          <a:p>
            <a:pPr eaLnBrk="1" hangingPunct="1">
              <a:defRPr/>
            </a:pPr>
            <a:r>
              <a:rPr lang="el-GR" sz="2400" b="1" dirty="0"/>
              <a:t>Μονάδα </a:t>
            </a:r>
            <a:r>
              <a:rPr lang="el-GR" sz="2400" b="1" dirty="0" err="1"/>
              <a:t>Ακρου</a:t>
            </a:r>
            <a:r>
              <a:rPr lang="el-GR" sz="2400" b="1" dirty="0"/>
              <a:t> του Δακτύλου (</a:t>
            </a:r>
            <a:r>
              <a:rPr lang="en-US" sz="2400" b="1" dirty="0"/>
              <a:t>Finger Tip Unit) : 0,5g</a:t>
            </a:r>
          </a:p>
          <a:p>
            <a:pPr eaLnBrk="1" hangingPunct="1">
              <a:defRPr/>
            </a:pPr>
            <a:r>
              <a:rPr lang="el-GR" sz="2400" b="1" dirty="0"/>
              <a:t>Μονάδα </a:t>
            </a:r>
            <a:r>
              <a:rPr lang="el-GR" sz="2400" b="1" dirty="0" err="1"/>
              <a:t>Ακρας</a:t>
            </a:r>
            <a:r>
              <a:rPr lang="el-GR" sz="2400" b="1" dirty="0"/>
              <a:t> Χειρός (</a:t>
            </a:r>
            <a:r>
              <a:rPr lang="en-US" sz="2400" b="1" dirty="0"/>
              <a:t>Hand Unit) : 0,25g  </a:t>
            </a:r>
            <a:r>
              <a:rPr lang="el-GR" sz="2400" b="1" dirty="0"/>
              <a:t>Μισή </a:t>
            </a:r>
            <a:r>
              <a:rPr lang="en-US" sz="2400" b="1" dirty="0"/>
              <a:t>FTU </a:t>
            </a:r>
            <a:r>
              <a:rPr lang="el-GR" sz="2400" b="1" dirty="0"/>
              <a:t>καλύπτει την μία πλευρά της άκρας χειρός</a:t>
            </a:r>
            <a:endParaRPr lang="en-US" sz="2400" b="1" dirty="0"/>
          </a:p>
          <a:p>
            <a:pPr eaLnBrk="1" hangingPunct="1">
              <a:buFont typeface="Wingdings" pitchFamily="2" charset="2"/>
              <a:buNone/>
              <a:defRPr/>
            </a:pPr>
            <a:r>
              <a:rPr lang="el-GR" sz="2400" b="1" dirty="0"/>
              <a:t>Πρόσωπο και τράχηλος : 2,5 </a:t>
            </a:r>
            <a:r>
              <a:rPr lang="en-US" sz="2400" b="1" dirty="0"/>
              <a:t>FTU</a:t>
            </a:r>
          </a:p>
          <a:p>
            <a:pPr eaLnBrk="1" hangingPunct="1">
              <a:buFont typeface="Wingdings" pitchFamily="2" charset="2"/>
              <a:buNone/>
              <a:defRPr/>
            </a:pPr>
            <a:r>
              <a:rPr lang="el-GR" sz="2400" b="1" dirty="0"/>
              <a:t>Κορμός : 7 </a:t>
            </a:r>
            <a:r>
              <a:rPr lang="en-US" sz="2400" b="1" dirty="0"/>
              <a:t>FTU</a:t>
            </a:r>
          </a:p>
          <a:p>
            <a:pPr eaLnBrk="1" hangingPunct="1">
              <a:buFont typeface="Wingdings" pitchFamily="2" charset="2"/>
              <a:buNone/>
              <a:defRPr/>
            </a:pPr>
            <a:r>
              <a:rPr lang="el-GR" sz="2400" b="1" dirty="0" err="1"/>
              <a:t>Ακρος</a:t>
            </a:r>
            <a:r>
              <a:rPr lang="el-GR" sz="2400" b="1" dirty="0"/>
              <a:t> Πους : 2 </a:t>
            </a:r>
            <a:r>
              <a:rPr lang="en-US" sz="2400" b="1" dirty="0"/>
              <a:t>FTU</a:t>
            </a:r>
            <a:endParaRPr lang="el-GR" sz="24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p:txBody>
          <a:bodyPr/>
          <a:lstStyle/>
          <a:p>
            <a:pPr eaLnBrk="1" hangingPunct="1">
              <a:defRPr/>
            </a:pPr>
            <a:r>
              <a:rPr lang="el-GR" sz="3200" b="1"/>
              <a:t>ΒΑΣΙΚΕΣ ΑΡΧΕΣ ΘΕΡΑΠΕΙΑΣ</a:t>
            </a:r>
          </a:p>
        </p:txBody>
      </p:sp>
      <p:sp>
        <p:nvSpPr>
          <p:cNvPr id="145411" name="Rectangle 3"/>
          <p:cNvSpPr>
            <a:spLocks noGrp="1" noRot="1" noChangeArrowheads="1"/>
          </p:cNvSpPr>
          <p:nvPr>
            <p:ph type="body" idx="1"/>
          </p:nvPr>
        </p:nvSpPr>
        <p:spPr>
          <a:xfrm>
            <a:off x="1524000" y="1052514"/>
            <a:ext cx="9144000" cy="5805487"/>
          </a:xfrm>
        </p:spPr>
        <p:txBody>
          <a:bodyPr/>
          <a:lstStyle/>
          <a:p>
            <a:pPr eaLnBrk="1" hangingPunct="1">
              <a:defRPr/>
            </a:pPr>
            <a:r>
              <a:rPr lang="el-GR" sz="2400" b="1" dirty="0"/>
              <a:t>Αποκατάσταση του Φραγμού-</a:t>
            </a:r>
            <a:r>
              <a:rPr lang="el-GR" sz="2400" b="1" dirty="0" err="1"/>
              <a:t>Υπερπάχυνση </a:t>
            </a:r>
            <a:r>
              <a:rPr lang="el-GR" sz="2400" b="1" dirty="0"/>
              <a:t>Φραγμού (Τύλοι)-Εξουδετέρωση Προσβολών όπως ουσιών χαμηλού ρΗ</a:t>
            </a:r>
          </a:p>
          <a:p>
            <a:pPr eaLnBrk="1" hangingPunct="1">
              <a:defRPr/>
            </a:pPr>
            <a:r>
              <a:rPr lang="el-GR" sz="2400" b="1" dirty="0"/>
              <a:t>Καθαρισμός του Δέρματος</a:t>
            </a:r>
            <a:r>
              <a:rPr lang="en-US" sz="2400" b="1" dirty="0"/>
              <a:t> (</a:t>
            </a:r>
            <a:r>
              <a:rPr lang="el-GR" sz="2400" b="1" dirty="0"/>
              <a:t>Καθημερινά;, απαλά, αρώματα-</a:t>
            </a:r>
            <a:r>
              <a:rPr lang="el-GR" sz="2400" b="1" dirty="0" err="1"/>
              <a:t>αντιβακτηριακά,</a:t>
            </a:r>
            <a:r>
              <a:rPr lang="el-GR" sz="2400" b="1" dirty="0"/>
              <a:t> όχι πολύ ζεστό νερό ούτε παγωμένο) </a:t>
            </a:r>
          </a:p>
          <a:p>
            <a:pPr eaLnBrk="1" hangingPunct="1">
              <a:defRPr/>
            </a:pPr>
            <a:r>
              <a:rPr lang="el-GR" sz="2400" b="1" dirty="0"/>
              <a:t>Ενυδάτωση (Βαζελίνη, κρέμες </a:t>
            </a:r>
            <a:r>
              <a:rPr lang="el-GR" sz="2400" b="1" dirty="0" err="1"/>
              <a:t>κ.ά</a:t>
            </a:r>
            <a:r>
              <a:rPr lang="el-GR" sz="2400" b="1" dirty="0"/>
              <a:t>)</a:t>
            </a:r>
          </a:p>
          <a:p>
            <a:pPr eaLnBrk="1" hangingPunct="1">
              <a:defRPr/>
            </a:pPr>
            <a:r>
              <a:rPr lang="el-GR" sz="2400" b="1" dirty="0" err="1"/>
              <a:t>Κερατολυτικά</a:t>
            </a:r>
            <a:endParaRPr lang="el-GR" sz="2400" b="1" dirty="0"/>
          </a:p>
          <a:p>
            <a:pPr eaLnBrk="1" hangingPunct="1">
              <a:defRPr/>
            </a:pPr>
            <a:r>
              <a:rPr lang="el-GR" sz="2400" b="1" dirty="0" err="1"/>
              <a:t>Αντικνησμικά</a:t>
            </a:r>
            <a:r>
              <a:rPr lang="el-GR" sz="2400" b="1" dirty="0"/>
              <a:t> (καμφορά-</a:t>
            </a:r>
            <a:r>
              <a:rPr lang="el-GR" sz="2400" b="1" dirty="0" err="1"/>
              <a:t>μενθόλη</a:t>
            </a:r>
            <a:r>
              <a:rPr lang="el-GR" sz="2400" b="1" dirty="0"/>
              <a:t>, </a:t>
            </a:r>
            <a:r>
              <a:rPr lang="el-GR" sz="2400" b="1" dirty="0" err="1"/>
              <a:t>πραμοξίνη</a:t>
            </a:r>
            <a:r>
              <a:rPr lang="el-GR" sz="2400" b="1" dirty="0"/>
              <a:t>)</a:t>
            </a:r>
          </a:p>
          <a:p>
            <a:pPr eaLnBrk="1" hangingPunct="1">
              <a:defRPr/>
            </a:pPr>
            <a:r>
              <a:rPr lang="el-GR" sz="2400" b="1" dirty="0"/>
              <a:t>Τοπικά Σκευάσματα (αλοιφές, κρέμες </a:t>
            </a:r>
            <a:r>
              <a:rPr lang="el-GR" sz="2400" b="1" dirty="0" err="1"/>
              <a:t>κ.ά</a:t>
            </a:r>
            <a:r>
              <a:rPr lang="el-GR" sz="2400" b="1" dirty="0"/>
              <a:t>)</a:t>
            </a:r>
          </a:p>
          <a:p>
            <a:pPr eaLnBrk="1" hangingPunct="1">
              <a:defRPr/>
            </a:pPr>
            <a:r>
              <a:rPr lang="el-GR" sz="2400" b="1" dirty="0"/>
              <a:t>Εφαρμογή – Δοσολογία (</a:t>
            </a:r>
            <a:r>
              <a:rPr lang="el-GR" sz="2400" b="1" dirty="0" err="1"/>
              <a:t>Ηπια</a:t>
            </a:r>
            <a:r>
              <a:rPr lang="el-GR" sz="2400" b="1" dirty="0"/>
              <a:t> εντριβή, λεπτή στρώση, συχνότητα εφαρμογής, τοπική - </a:t>
            </a:r>
            <a:r>
              <a:rPr lang="el-GR" sz="2400" b="1" dirty="0" err="1"/>
              <a:t>διαδερμική</a:t>
            </a:r>
            <a:r>
              <a:rPr lang="el-GR" sz="2400" b="1" dirty="0"/>
              <a:t> απορρόφηση)</a:t>
            </a:r>
          </a:p>
          <a:p>
            <a:pPr eaLnBrk="1" hangingPunct="1">
              <a:defRPr/>
            </a:pPr>
            <a:r>
              <a:rPr lang="el-GR" sz="2400" b="1" dirty="0"/>
              <a:t>Υγρά Επιθέματα : Καταστολή φλεγμονής, Καθαρισμός από </a:t>
            </a:r>
            <a:r>
              <a:rPr lang="el-GR" sz="2400" b="1" dirty="0" err="1"/>
              <a:t>ιστικά</a:t>
            </a:r>
            <a:r>
              <a:rPr lang="el-GR" sz="2400" b="1" dirty="0"/>
              <a:t> ράκη, Αποξήρανση εξιδρωματικών βλαβών</a:t>
            </a:r>
          </a:p>
          <a:p>
            <a:pPr eaLnBrk="1" hangingPunct="1">
              <a:defRPr/>
            </a:pPr>
            <a:r>
              <a:rPr lang="el-GR" sz="2400" b="1" dirty="0"/>
              <a:t>ΠΡΟΣΟΧΗ ΣΤΑ ΒΡΕΦΗ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1825625" y="228600"/>
            <a:ext cx="8510588" cy="896938"/>
          </a:xfrm>
        </p:spPr>
        <p:txBody>
          <a:bodyPr/>
          <a:lstStyle/>
          <a:p>
            <a:pPr eaLnBrk="1" hangingPunct="1">
              <a:defRPr/>
            </a:pPr>
            <a:r>
              <a:rPr lang="el-GR" sz="3200" b="1" dirty="0"/>
              <a:t>ΑΠΟ ΤΟΥ ΔΕΡΜΑΤΟΣ </a:t>
            </a:r>
            <a:r>
              <a:rPr lang="en-US" sz="3200" b="1" dirty="0"/>
              <a:t>A</a:t>
            </a:r>
            <a:r>
              <a:rPr lang="el-GR" sz="3200" b="1" dirty="0"/>
              <a:t>ΠΟΡΡΟΦΗΣΗ </a:t>
            </a:r>
          </a:p>
        </p:txBody>
      </p:sp>
      <p:sp>
        <p:nvSpPr>
          <p:cNvPr id="204803" name="Rectangle 3"/>
          <p:cNvSpPr>
            <a:spLocks noGrp="1" noRot="1" noChangeArrowheads="1"/>
          </p:cNvSpPr>
          <p:nvPr>
            <p:ph type="body" idx="1"/>
          </p:nvPr>
        </p:nvSpPr>
        <p:spPr>
          <a:xfrm>
            <a:off x="1524000" y="1125538"/>
            <a:ext cx="9144000" cy="5732462"/>
          </a:xfrm>
        </p:spPr>
        <p:txBody>
          <a:bodyPr/>
          <a:lstStyle/>
          <a:p>
            <a:pPr marL="342852" indent="-342852">
              <a:defRPr/>
            </a:pPr>
            <a:r>
              <a:rPr lang="el-GR" sz="2400" b="1" dirty="0"/>
              <a:t>Φραγμός ικανός αλλά όχι τέλειος</a:t>
            </a:r>
          </a:p>
          <a:p>
            <a:pPr marL="342852" indent="-342852">
              <a:defRPr/>
            </a:pPr>
            <a:r>
              <a:rPr lang="el-GR" sz="2400" b="1" dirty="0"/>
              <a:t>Προνομιούχος οδός διαπερατότητας</a:t>
            </a:r>
          </a:p>
          <a:p>
            <a:pPr marL="342852" indent="-342852">
              <a:defRPr/>
            </a:pPr>
            <a:r>
              <a:rPr lang="el-GR" sz="2400" b="1" dirty="0"/>
              <a:t>Ορισμοί</a:t>
            </a:r>
          </a:p>
          <a:p>
            <a:pPr marL="342852" indent="-342852">
              <a:defRPr/>
            </a:pPr>
            <a:r>
              <a:rPr lang="el-GR" sz="2400" b="1" dirty="0"/>
              <a:t>Ουσιώδες βήμα αξιολογήσεως </a:t>
            </a:r>
            <a:r>
              <a:rPr lang="el-GR" sz="2400" b="1" dirty="0" err="1"/>
              <a:t>δερματοτοξικότητας</a:t>
            </a:r>
            <a:r>
              <a:rPr lang="el-GR" sz="2400" b="1" dirty="0"/>
              <a:t> – </a:t>
            </a:r>
            <a:r>
              <a:rPr lang="el-GR" sz="2400" b="1" dirty="0" err="1"/>
              <a:t>δερματοφαρμακολογικής</a:t>
            </a:r>
            <a:r>
              <a:rPr lang="el-GR" sz="2400" b="1" dirty="0"/>
              <a:t> δράσεως</a:t>
            </a:r>
          </a:p>
          <a:p>
            <a:pPr marL="342852" indent="-342852">
              <a:defRPr/>
            </a:pPr>
            <a:r>
              <a:rPr lang="el-GR" sz="2400" b="1" dirty="0"/>
              <a:t>Δράση σε διάφορα επίπεδα (επιφάνεια, επιδερμίδα, χόριο, εσώτερα όργανα)</a:t>
            </a:r>
          </a:p>
          <a:p>
            <a:pPr marL="342852" indent="-342852">
              <a:defRPr/>
            </a:pPr>
            <a:r>
              <a:rPr lang="el-GR" sz="2400" b="1" dirty="0"/>
              <a:t>Ρύθμιση απορροφήσεως</a:t>
            </a:r>
          </a:p>
          <a:p>
            <a:pPr marL="342852" indent="-342852">
              <a:buNone/>
              <a:defRPr/>
            </a:pPr>
            <a:endParaRPr lang="el-GR" sz="2400" b="1" dirty="0"/>
          </a:p>
          <a:p>
            <a:pPr marL="342852" indent="-342852">
              <a:defRPr/>
            </a:pPr>
            <a:endParaRPr lang="el-GR" sz="24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6E81-6DBC-3830-6459-76818BCC8609}"/>
              </a:ext>
            </a:extLst>
          </p:cNvPr>
          <p:cNvSpPr>
            <a:spLocks noGrp="1"/>
          </p:cNvSpPr>
          <p:nvPr>
            <p:ph type="title"/>
          </p:nvPr>
        </p:nvSpPr>
        <p:spPr/>
        <p:txBody>
          <a:bodyPr/>
          <a:lstStyle/>
          <a:p>
            <a:pPr algn="ctr"/>
            <a:r>
              <a:rPr lang="el-GR" b="1" dirty="0"/>
              <a:t>ΟΡΙΣΜΟΙ</a:t>
            </a:r>
            <a:endParaRPr lang="en-US" b="1" dirty="0"/>
          </a:p>
        </p:txBody>
      </p:sp>
      <p:sp>
        <p:nvSpPr>
          <p:cNvPr id="3" name="Content Placeholder 2">
            <a:extLst>
              <a:ext uri="{FF2B5EF4-FFF2-40B4-BE49-F238E27FC236}">
                <a16:creationId xmlns:a16="http://schemas.microsoft.com/office/drawing/2014/main" id="{E5A30CE2-0841-9AB5-D443-BDEE0493E5EB}"/>
              </a:ext>
            </a:extLst>
          </p:cNvPr>
          <p:cNvSpPr>
            <a:spLocks noGrp="1"/>
          </p:cNvSpPr>
          <p:nvPr>
            <p:ph idx="1"/>
          </p:nvPr>
        </p:nvSpPr>
        <p:spPr/>
        <p:txBody>
          <a:bodyPr/>
          <a:lstStyle/>
          <a:p>
            <a:r>
              <a:rPr lang="el-GR" dirty="0"/>
              <a:t>Απορρόφηση</a:t>
            </a:r>
            <a:r>
              <a:rPr lang="en-US" dirty="0"/>
              <a:t> (absorption)</a:t>
            </a:r>
            <a:endParaRPr lang="el-GR" dirty="0"/>
          </a:p>
          <a:p>
            <a:r>
              <a:rPr lang="el-GR" dirty="0"/>
              <a:t>Διάχυση</a:t>
            </a:r>
            <a:r>
              <a:rPr lang="en-US" dirty="0"/>
              <a:t> (diffusion)</a:t>
            </a:r>
            <a:endParaRPr lang="el-GR" dirty="0"/>
          </a:p>
          <a:p>
            <a:r>
              <a:rPr lang="el-GR" dirty="0"/>
              <a:t>Προσρόφηση (</a:t>
            </a:r>
            <a:r>
              <a:rPr lang="en-US" dirty="0"/>
              <a:t>adsorption)</a:t>
            </a:r>
          </a:p>
          <a:p>
            <a:r>
              <a:rPr lang="el-GR" dirty="0"/>
              <a:t>Διαπέραση (</a:t>
            </a:r>
            <a:r>
              <a:rPr lang="en-US" dirty="0"/>
              <a:t>penetration, permeation)</a:t>
            </a:r>
            <a:endParaRPr lang="el-GR" dirty="0"/>
          </a:p>
          <a:p>
            <a:r>
              <a:rPr lang="el-GR" dirty="0"/>
              <a:t> Αναρρόφηση(</a:t>
            </a:r>
            <a:r>
              <a:rPr lang="en-US" dirty="0"/>
              <a:t>resorption)</a:t>
            </a:r>
          </a:p>
          <a:p>
            <a:r>
              <a:rPr lang="el-GR"/>
              <a:t>Μεταβολισμός </a:t>
            </a:r>
            <a:endParaRPr lang="en-US" dirty="0"/>
          </a:p>
        </p:txBody>
      </p:sp>
    </p:spTree>
    <p:extLst>
      <p:ext uri="{BB962C8B-B14F-4D97-AF65-F5344CB8AC3E}">
        <p14:creationId xmlns:p14="http://schemas.microsoft.com/office/powerpoint/2010/main" val="1068200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1825625" y="228600"/>
            <a:ext cx="8510588" cy="896938"/>
          </a:xfrm>
        </p:spPr>
        <p:txBody>
          <a:bodyPr/>
          <a:lstStyle/>
          <a:p>
            <a:pPr eaLnBrk="1" hangingPunct="1">
              <a:defRPr/>
            </a:pPr>
            <a:r>
              <a:rPr lang="el-GR" sz="3200" b="1" dirty="0"/>
              <a:t>ΑΠΟ ΤΟΥ ΔΕΡΜΑΤΟΣ </a:t>
            </a:r>
            <a:r>
              <a:rPr lang="en-US" sz="3200" b="1" dirty="0"/>
              <a:t>A</a:t>
            </a:r>
            <a:r>
              <a:rPr lang="el-GR" sz="3200" b="1" dirty="0"/>
              <a:t>ΠΟΡΡΟΦΗΣΗ </a:t>
            </a:r>
          </a:p>
        </p:txBody>
      </p:sp>
      <p:sp>
        <p:nvSpPr>
          <p:cNvPr id="204803" name="Rectangle 3"/>
          <p:cNvSpPr>
            <a:spLocks noGrp="1" noRot="1" noChangeArrowheads="1"/>
          </p:cNvSpPr>
          <p:nvPr>
            <p:ph type="body" idx="1"/>
          </p:nvPr>
        </p:nvSpPr>
        <p:spPr>
          <a:xfrm>
            <a:off x="1524000" y="1125538"/>
            <a:ext cx="9144000" cy="5732462"/>
          </a:xfrm>
        </p:spPr>
        <p:txBody>
          <a:bodyPr/>
          <a:lstStyle/>
          <a:p>
            <a:pPr marL="342852" indent="-342852">
              <a:defRPr/>
            </a:pPr>
            <a:r>
              <a:rPr lang="el-GR" sz="2400" b="1" dirty="0"/>
              <a:t>Φραγμός ικανός αλλά όχι τέλειος</a:t>
            </a:r>
          </a:p>
          <a:p>
            <a:pPr marL="342852" indent="-342852">
              <a:defRPr/>
            </a:pPr>
            <a:r>
              <a:rPr lang="el-GR" sz="2400" b="1" dirty="0"/>
              <a:t>Προνομιούχος οδός διαπερατότητας</a:t>
            </a:r>
          </a:p>
          <a:p>
            <a:pPr marL="342852" indent="-342852">
              <a:defRPr/>
            </a:pPr>
            <a:r>
              <a:rPr lang="el-GR" sz="2400" b="1" dirty="0"/>
              <a:t>Ουσιώδες βήμα αξιολογήσεως δερματοτοξικότητας – δερματοφαρμακολογικής δράσεως</a:t>
            </a:r>
          </a:p>
          <a:p>
            <a:pPr marL="342852" indent="-342852">
              <a:defRPr/>
            </a:pPr>
            <a:r>
              <a:rPr lang="el-GR" sz="2400" b="1" dirty="0"/>
              <a:t>Δράση σε διάφορα επίπεδα (επιφάνεια, επιδερμίδα, χόριο, εσώτερα όργανα)</a:t>
            </a:r>
          </a:p>
          <a:p>
            <a:pPr marL="342852" indent="-342852">
              <a:defRPr/>
            </a:pPr>
            <a:r>
              <a:rPr lang="el-GR" sz="2400" b="1" dirty="0"/>
              <a:t>Ρύθμιση απορροφήσεως</a:t>
            </a:r>
          </a:p>
          <a:p>
            <a:pPr marL="342852" indent="-342852">
              <a:buNone/>
              <a:defRPr/>
            </a:pPr>
            <a:endParaRPr lang="el-GR" sz="2400" b="1" dirty="0"/>
          </a:p>
          <a:p>
            <a:pPr marL="342852" indent="-342852">
              <a:defRPr/>
            </a:pPr>
            <a:endParaRPr lang="el-GR" sz="2400" b="1" dirty="0"/>
          </a:p>
        </p:txBody>
      </p:sp>
    </p:spTree>
    <p:extLst>
      <p:ext uri="{BB962C8B-B14F-4D97-AF65-F5344CB8AC3E}">
        <p14:creationId xmlns:p14="http://schemas.microsoft.com/office/powerpoint/2010/main" val="1458254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959100" y="635000"/>
            <a:ext cx="6273800" cy="3302000"/>
          </a:xfrm>
          <a:prstGeom prst="rect">
            <a:avLst/>
          </a:prstGeom>
        </p:spPr>
      </p:pic>
      <p:sp>
        <p:nvSpPr>
          <p:cNvPr id="3" name="TextBox 2"/>
          <p:cNvSpPr txBox="1"/>
          <p:nvPr/>
        </p:nvSpPr>
        <p:spPr>
          <a:xfrm>
            <a:off x="2159000" y="4064000"/>
            <a:ext cx="7620000" cy="317500"/>
          </a:xfrm>
          <a:prstGeom prst="rect">
            <a:avLst/>
          </a:prstGeom>
        </p:spPr>
        <p:txBody>
          <a:bodyPr/>
          <a:lstStyle/>
          <a:p>
            <a:r>
              <a:rPr lang="en-US" sz="1000">
                <a:latin typeface="Arial"/>
              </a:rPr>
              <a:t> Fig. 1. Schematic overview of the skin layers and the vascular network in human skin, and factors influencing the penetration of chemicals into and through the skin.</a:t>
            </a:r>
          </a:p>
        </p:txBody>
      </p:sp>
      <p:sp>
        <p:nvSpPr>
          <p:cNvPr id="4" name="TextBox 3"/>
          <p:cNvSpPr txBox="1"/>
          <p:nvPr/>
        </p:nvSpPr>
        <p:spPr>
          <a:xfrm>
            <a:off x="2159000" y="4889500"/>
            <a:ext cx="7620000" cy="254000"/>
          </a:xfrm>
          <a:prstGeom prst="rect">
            <a:avLst/>
          </a:prstGeom>
        </p:spPr>
        <p:txBody>
          <a:bodyPr/>
          <a:lstStyle/>
          <a:p>
            <a:r>
              <a:rPr lang="en-US" sz="1000">
                <a:latin typeface="Arial"/>
              </a:rPr>
              <a:t>Yuri Dancik,  Paul L. Bigliardi,  Mei Bigliardi-Qi</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What happens in the skin? Integrating skin permeation kinetics into studies of developmental and reproductive toxicity following topical exposure</a:t>
            </a:r>
          </a:p>
        </p:txBody>
      </p:sp>
      <p:sp>
        <p:nvSpPr>
          <p:cNvPr id="6" name="TextBox 5"/>
          <p:cNvSpPr txBox="1"/>
          <p:nvPr/>
        </p:nvSpPr>
        <p:spPr>
          <a:xfrm>
            <a:off x="2159000" y="5651500"/>
            <a:ext cx="7620000" cy="254000"/>
          </a:xfrm>
          <a:prstGeom prst="rect">
            <a:avLst/>
          </a:prstGeom>
        </p:spPr>
        <p:txBody>
          <a:bodyPr/>
          <a:lstStyle/>
          <a:p>
            <a:r>
              <a:rPr lang="en-US" sz="1000">
                <a:latin typeface="Arial"/>
              </a:rPr>
              <a:t>Reproductive Toxicology, Volume 58, 2015, 252–281</a:t>
            </a:r>
          </a:p>
        </p:txBody>
      </p:sp>
      <p:sp>
        <p:nvSpPr>
          <p:cNvPr id="7" name="TextBox 6"/>
          <p:cNvSpPr txBox="1"/>
          <p:nvPr/>
        </p:nvSpPr>
        <p:spPr>
          <a:xfrm>
            <a:off x="2159000" y="6032500"/>
            <a:ext cx="7620000" cy="254000"/>
          </a:xfrm>
          <a:prstGeom prst="rect">
            <a:avLst/>
          </a:prstGeom>
        </p:spPr>
        <p:txBody>
          <a:bodyPr/>
          <a:lstStyle/>
          <a:p>
            <a:r>
              <a:rPr lang="en-US" sz="1000">
                <a:latin typeface="Arial"/>
              </a:rPr>
              <a:t>http://dx.doi.org/10.1016/j.reprotox.2015.10.001</a:t>
            </a:r>
          </a:p>
        </p:txBody>
      </p:sp>
    </p:spTree>
    <p:extLst>
      <p:ext uri="{BB962C8B-B14F-4D97-AF65-F5344CB8AC3E}">
        <p14:creationId xmlns:p14="http://schemas.microsoft.com/office/powerpoint/2010/main" val="2045460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4592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Rot="1" noChangeArrowheads="1"/>
          </p:cNvSpPr>
          <p:nvPr>
            <p:ph type="subTitle" idx="1"/>
          </p:nvPr>
        </p:nvSpPr>
        <p:spPr>
          <a:xfrm>
            <a:off x="1524001" y="1"/>
            <a:ext cx="9324975" cy="6858001"/>
          </a:xfrm>
        </p:spPr>
        <p:txBody>
          <a:bodyPr>
            <a:normAutofit/>
          </a:bodyPr>
          <a:lstStyle/>
          <a:p>
            <a:pPr eaLnBrk="1" hangingPunct="1">
              <a:defRPr/>
            </a:pPr>
            <a:r>
              <a:rPr lang="el-GR" b="1" dirty="0"/>
              <a:t>ΣΧΕΣΕΙΣ</a:t>
            </a:r>
          </a:p>
          <a:p>
            <a:pPr algn="l" eaLnBrk="1" hangingPunct="1">
              <a:buFontTx/>
              <a:buChar char="-"/>
              <a:defRPr/>
            </a:pPr>
            <a:r>
              <a:rPr lang="el-GR" b="1" dirty="0"/>
              <a:t>Σχέση φαρμάκων καλλυντικών</a:t>
            </a:r>
          </a:p>
          <a:p>
            <a:pPr algn="l" eaLnBrk="1" hangingPunct="1">
              <a:defRPr/>
            </a:pPr>
            <a:r>
              <a:rPr lang="el-GR" sz="2000" b="1" dirty="0"/>
              <a:t>Αποσμητικό, σαμπουάν, σαμπουάν για την </a:t>
            </a:r>
            <a:r>
              <a:rPr lang="el-GR" sz="2000" b="1" dirty="0" err="1"/>
              <a:t>πυτιρίδα</a:t>
            </a:r>
            <a:endParaRPr lang="el-GR" sz="2000" b="1" dirty="0"/>
          </a:p>
          <a:p>
            <a:pPr algn="l" eaLnBrk="1" hangingPunct="1">
              <a:buFontTx/>
              <a:buChar char="-"/>
              <a:defRPr/>
            </a:pPr>
            <a:r>
              <a:rPr lang="el-GR" b="1" dirty="0"/>
              <a:t>Σχέση εκδόχου – δραστικής ουσίας</a:t>
            </a:r>
          </a:p>
          <a:p>
            <a:pPr algn="l" eaLnBrk="1" hangingPunct="1">
              <a:buFontTx/>
              <a:buNone/>
              <a:defRPr/>
            </a:pPr>
            <a:endParaRPr lang="el-GR" b="1" dirty="0"/>
          </a:p>
          <a:p>
            <a:pPr algn="l" eaLnBrk="1" hangingPunct="1">
              <a:defRPr/>
            </a:pPr>
            <a:endParaRPr lang="el-GR" b="1" dirty="0"/>
          </a:p>
          <a:p>
            <a:pPr algn="l" eaLnBrk="1" hangingPunct="1">
              <a:defRPr/>
            </a:pPr>
            <a:endParaRPr lang="el-GR"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6146" name="Picture 2"/>
          <p:cNvPicPr>
            <a:picLocks noChangeAspect="1" noChangeArrowheads="1"/>
          </p:cNvPicPr>
          <p:nvPr/>
        </p:nvPicPr>
        <p:blipFill>
          <a:blip r:embed="rId2" cstate="print"/>
          <a:srcRect/>
          <a:stretch>
            <a:fillRect/>
          </a:stretch>
        </p:blipFill>
        <p:spPr bwMode="auto">
          <a:xfrm>
            <a:off x="0" y="1"/>
            <a:ext cx="12407900" cy="6857999"/>
          </a:xfrm>
          <a:prstGeom prst="rect">
            <a:avLst/>
          </a:prstGeom>
          <a:noFill/>
          <a:ln w="9525">
            <a:noFill/>
            <a:miter lim="800000"/>
            <a:headEnd/>
            <a:tailEnd/>
          </a:ln>
          <a:effectLst/>
        </p:spPr>
      </p:pic>
    </p:spTree>
    <p:extLst>
      <p:ext uri="{BB962C8B-B14F-4D97-AF65-F5344CB8AC3E}">
        <p14:creationId xmlns:p14="http://schemas.microsoft.com/office/powerpoint/2010/main" val="635057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3137" y="-1283368"/>
            <a:ext cx="12865769" cy="8622631"/>
          </a:xfrm>
        </p:spPr>
      </p:pic>
    </p:spTree>
    <p:extLst>
      <p:ext uri="{BB962C8B-B14F-4D97-AF65-F5344CB8AC3E}">
        <p14:creationId xmlns:p14="http://schemas.microsoft.com/office/powerpoint/2010/main" val="1569446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419600" y="635000"/>
            <a:ext cx="3365500" cy="3302000"/>
          </a:xfrm>
          <a:prstGeom prst="rect">
            <a:avLst/>
          </a:prstGeom>
        </p:spPr>
      </p:pic>
      <p:sp>
        <p:nvSpPr>
          <p:cNvPr id="3" name="TextBox 2"/>
          <p:cNvSpPr txBox="1"/>
          <p:nvPr/>
        </p:nvSpPr>
        <p:spPr>
          <a:xfrm>
            <a:off x="2159000" y="4064000"/>
            <a:ext cx="7620000" cy="317500"/>
          </a:xfrm>
          <a:prstGeom prst="rect">
            <a:avLst/>
          </a:prstGeom>
        </p:spPr>
        <p:txBody>
          <a:bodyPr/>
          <a:lstStyle/>
          <a:p>
            <a:r>
              <a:rPr lang="en-US" sz="1000">
                <a:latin typeface="Arial"/>
              </a:rPr>
              <a:t> Fig. 7. Freeze fracture micrographs of stratum corneum of atopic dermatitis patients. Rough lipid structures (RL) and steps are observed in the lipid domains (A), while irregular protein particles represent the corneodesmosomes, see arrow (B) scale bar = 500 n...</a:t>
            </a:r>
          </a:p>
        </p:txBody>
      </p:sp>
      <p:sp>
        <p:nvSpPr>
          <p:cNvPr id="4" name="TextBox 3"/>
          <p:cNvSpPr txBox="1"/>
          <p:nvPr/>
        </p:nvSpPr>
        <p:spPr>
          <a:xfrm>
            <a:off x="2159000" y="4889500"/>
            <a:ext cx="7620000" cy="254000"/>
          </a:xfrm>
          <a:prstGeom prst="rect">
            <a:avLst/>
          </a:prstGeom>
        </p:spPr>
        <p:txBody>
          <a:bodyPr/>
          <a:lstStyle/>
          <a:p>
            <a:r>
              <a:rPr lang="en-US" sz="1000">
                <a:latin typeface="Arial"/>
              </a:rPr>
              <a:t>Joke A. Bouwstra,  Maria Ponec</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The skin barrier in healthy and diseased state</a:t>
            </a:r>
          </a:p>
        </p:txBody>
      </p:sp>
      <p:sp>
        <p:nvSpPr>
          <p:cNvPr id="6" name="TextBox 5"/>
          <p:cNvSpPr txBox="1"/>
          <p:nvPr/>
        </p:nvSpPr>
        <p:spPr>
          <a:xfrm>
            <a:off x="2159000" y="5651500"/>
            <a:ext cx="7620000" cy="254000"/>
          </a:xfrm>
          <a:prstGeom prst="rect">
            <a:avLst/>
          </a:prstGeom>
        </p:spPr>
        <p:txBody>
          <a:bodyPr/>
          <a:lstStyle/>
          <a:p>
            <a:r>
              <a:rPr lang="en-US" sz="1000">
                <a:latin typeface="Arial"/>
              </a:rPr>
              <a:t>Biochimica et Biophysica Acta (BBA) - Biomembranes, Volume 1758, Issue 12, 2006, 2080–2095</a:t>
            </a:r>
          </a:p>
        </p:txBody>
      </p:sp>
      <p:sp>
        <p:nvSpPr>
          <p:cNvPr id="7" name="TextBox 6"/>
          <p:cNvSpPr txBox="1"/>
          <p:nvPr/>
        </p:nvSpPr>
        <p:spPr>
          <a:xfrm>
            <a:off x="2159000" y="6032500"/>
            <a:ext cx="7620000" cy="254000"/>
          </a:xfrm>
          <a:prstGeom prst="rect">
            <a:avLst/>
          </a:prstGeom>
        </p:spPr>
        <p:txBody>
          <a:bodyPr/>
          <a:lstStyle/>
          <a:p>
            <a:r>
              <a:rPr lang="en-US" sz="1000">
                <a:latin typeface="Arial"/>
              </a:rPr>
              <a:t>http://dx.doi.org/10.1016/j.bbamem.2006.06.021</a:t>
            </a:r>
          </a:p>
        </p:txBody>
      </p:sp>
    </p:spTree>
    <p:extLst>
      <p:ext uri="{BB962C8B-B14F-4D97-AF65-F5344CB8AC3E}">
        <p14:creationId xmlns:p14="http://schemas.microsoft.com/office/powerpoint/2010/main" val="1447643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619500" y="635000"/>
            <a:ext cx="4965700" cy="2832100"/>
          </a:xfrm>
          <a:prstGeom prst="rect">
            <a:avLst/>
          </a:prstGeom>
        </p:spPr>
      </p:pic>
      <p:sp>
        <p:nvSpPr>
          <p:cNvPr id="3" name="TextBox 2"/>
          <p:cNvSpPr txBox="1"/>
          <p:nvPr/>
        </p:nvSpPr>
        <p:spPr>
          <a:xfrm>
            <a:off x="2159000" y="4064000"/>
            <a:ext cx="7620000" cy="317500"/>
          </a:xfrm>
          <a:prstGeom prst="rect">
            <a:avLst/>
          </a:prstGeom>
        </p:spPr>
        <p:txBody>
          <a:bodyPr/>
          <a:lstStyle/>
          <a:p>
            <a:r>
              <a:rPr lang="en-US" sz="1000">
                <a:latin typeface="Arial"/>
              </a:rPr>
              <a:t> Fig. 1. Stratum corneum.</a:t>
            </a:r>
          </a:p>
        </p:txBody>
      </p:sp>
      <p:sp>
        <p:nvSpPr>
          <p:cNvPr id="4" name="TextBox 3"/>
          <p:cNvSpPr txBox="1"/>
          <p:nvPr/>
        </p:nvSpPr>
        <p:spPr>
          <a:xfrm>
            <a:off x="2159000" y="4889500"/>
            <a:ext cx="7620000" cy="254000"/>
          </a:xfrm>
          <a:prstGeom prst="rect">
            <a:avLst/>
          </a:prstGeom>
        </p:spPr>
        <p:txBody>
          <a:bodyPr/>
          <a:lstStyle/>
          <a:p>
            <a:r>
              <a:rPr lang="en-US" sz="1000">
                <a:latin typeface="Arial"/>
              </a:rPr>
              <a:t>Ana Couto,  Rúben Fernandes,  M. Natália S. Cordeiro,  Sara S. Reis,  Rogério T. Ribeiro,  Ana M. Pessoa</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Dermic diffusion and stratum corneum: A state of the art review of mathematical models</a:t>
            </a:r>
          </a:p>
        </p:txBody>
      </p:sp>
      <p:sp>
        <p:nvSpPr>
          <p:cNvPr id="6" name="TextBox 5"/>
          <p:cNvSpPr txBox="1"/>
          <p:nvPr/>
        </p:nvSpPr>
        <p:spPr>
          <a:xfrm>
            <a:off x="2159000" y="5651500"/>
            <a:ext cx="7620000" cy="254000"/>
          </a:xfrm>
          <a:prstGeom prst="rect">
            <a:avLst/>
          </a:prstGeom>
        </p:spPr>
        <p:txBody>
          <a:bodyPr/>
          <a:lstStyle/>
          <a:p>
            <a:r>
              <a:rPr lang="en-US" sz="1000">
                <a:latin typeface="Arial"/>
              </a:rPr>
              <a:t>Journal of Controlled Release, Volume 177, 2014, 74–83</a:t>
            </a:r>
          </a:p>
        </p:txBody>
      </p:sp>
      <p:sp>
        <p:nvSpPr>
          <p:cNvPr id="7" name="TextBox 6"/>
          <p:cNvSpPr txBox="1"/>
          <p:nvPr/>
        </p:nvSpPr>
        <p:spPr>
          <a:xfrm>
            <a:off x="2159000" y="6032500"/>
            <a:ext cx="7620000" cy="254000"/>
          </a:xfrm>
          <a:prstGeom prst="rect">
            <a:avLst/>
          </a:prstGeom>
        </p:spPr>
        <p:txBody>
          <a:bodyPr/>
          <a:lstStyle/>
          <a:p>
            <a:r>
              <a:rPr lang="en-US" sz="1000">
                <a:latin typeface="Arial"/>
              </a:rPr>
              <a:t>http://dx.doi.org/10.1016/j.jconrel.2013.12.005</a:t>
            </a:r>
          </a:p>
        </p:txBody>
      </p:sp>
    </p:spTree>
    <p:extLst>
      <p:ext uri="{BB962C8B-B14F-4D97-AF65-F5344CB8AC3E}">
        <p14:creationId xmlns:p14="http://schemas.microsoft.com/office/powerpoint/2010/main" val="567504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098" name="Picture 2"/>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a:effectLst/>
        </p:spPr>
      </p:pic>
    </p:spTree>
    <p:extLst>
      <p:ext uri="{BB962C8B-B14F-4D97-AF65-F5344CB8AC3E}">
        <p14:creationId xmlns:p14="http://schemas.microsoft.com/office/powerpoint/2010/main" val="3158268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122" name="Picture 2"/>
          <p:cNvPicPr>
            <a:picLocks noChangeAspect="1" noChangeArrowheads="1"/>
          </p:cNvPicPr>
          <p:nvPr/>
        </p:nvPicPr>
        <p:blipFill>
          <a:blip r:embed="rId2" cstate="print"/>
          <a:srcRect/>
          <a:stretch>
            <a:fillRect/>
          </a:stretch>
        </p:blipFill>
        <p:spPr bwMode="auto">
          <a:xfrm>
            <a:off x="0" y="2"/>
            <a:ext cx="12192000" cy="6857999"/>
          </a:xfrm>
          <a:prstGeom prst="rect">
            <a:avLst/>
          </a:prstGeom>
          <a:noFill/>
          <a:ln w="9525">
            <a:noFill/>
            <a:miter lim="800000"/>
            <a:headEnd/>
            <a:tailEnd/>
          </a:ln>
          <a:effectLst/>
        </p:spPr>
      </p:pic>
    </p:spTree>
    <p:extLst>
      <p:ext uri="{BB962C8B-B14F-4D97-AF65-F5344CB8AC3E}">
        <p14:creationId xmlns:p14="http://schemas.microsoft.com/office/powerpoint/2010/main" val="872228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8232"/>
            <a:ext cx="12296274" cy="6769768"/>
          </a:xfrm>
        </p:spPr>
      </p:pic>
    </p:spTree>
    <p:extLst>
      <p:ext uri="{BB962C8B-B14F-4D97-AF65-F5344CB8AC3E}">
        <p14:creationId xmlns:p14="http://schemas.microsoft.com/office/powerpoint/2010/main" val="124230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379" y="-88900"/>
            <a:ext cx="12536905" cy="7227637"/>
          </a:xfrm>
        </p:spPr>
      </p:pic>
    </p:spTree>
    <p:extLst>
      <p:ext uri="{BB962C8B-B14F-4D97-AF65-F5344CB8AC3E}">
        <p14:creationId xmlns:p14="http://schemas.microsoft.com/office/powerpoint/2010/main" val="4158500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55641" cy="6858000"/>
          </a:xfrm>
        </p:spPr>
      </p:pic>
    </p:spTree>
    <p:extLst>
      <p:ext uri="{BB962C8B-B14F-4D97-AF65-F5344CB8AC3E}">
        <p14:creationId xmlns:p14="http://schemas.microsoft.com/office/powerpoint/2010/main" val="363086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28863"/>
            <a:ext cx="12071683" cy="7315200"/>
          </a:xfrm>
        </p:spPr>
      </p:pic>
    </p:spTree>
    <p:extLst>
      <p:ext uri="{BB962C8B-B14F-4D97-AF65-F5344CB8AC3E}">
        <p14:creationId xmlns:p14="http://schemas.microsoft.com/office/powerpoint/2010/main" val="329987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marL="0" indent="0" algn="ctr">
              <a:buNone/>
            </a:pPr>
            <a:r>
              <a:rPr lang="el-GR" b="1" dirty="0"/>
              <a:t>ΣΧΕΣΕΙΣ</a:t>
            </a:r>
          </a:p>
          <a:p>
            <a:r>
              <a:rPr lang="en-US" b="1" dirty="0"/>
              <a:t>H </a:t>
            </a:r>
            <a:r>
              <a:rPr lang="el-GR" b="1" dirty="0"/>
              <a:t>νομική διαφορά μεταξύ καλλυντικού και φαρμάκου έγκειται σύμφωνα με τον  </a:t>
            </a:r>
            <a:r>
              <a:rPr lang="en-US" b="1" dirty="0"/>
              <a:t>FDA </a:t>
            </a:r>
            <a:r>
              <a:rPr lang="el-GR" b="1" dirty="0"/>
              <a:t>στην χρήση του προϊόντος.</a:t>
            </a:r>
            <a:endParaRPr lang="en-US" b="1" dirty="0"/>
          </a:p>
          <a:p>
            <a:r>
              <a:rPr lang="el-GR" b="1" dirty="0"/>
              <a:t>Στις Ηνωμένες πολιτείες μπορεί το ίδιο προϊόν να είναι ταυτόχρονα και φάρμακο και καλλυντικό διότι εμπίπτει στον ορισμό και των δύο περιπτώσεων</a:t>
            </a:r>
          </a:p>
          <a:p>
            <a:r>
              <a:rPr lang="el-GR" b="1" dirty="0"/>
              <a:t>Η χρήση ενός προϊόντος μπορεί να αναφερθεί με διαφόρους τρόπους</a:t>
            </a:r>
            <a:endParaRPr lang="en-US" b="1" dirty="0"/>
          </a:p>
          <a:p>
            <a:r>
              <a:rPr lang="el-GR" b="1" dirty="0"/>
              <a:t>Πολλές ενέργειες ενός καλλυντικού σήμερα δεν αναγνωρίζονται από τον </a:t>
            </a:r>
            <a:r>
              <a:rPr lang="en-US" b="1" dirty="0"/>
              <a:t>FDA</a:t>
            </a:r>
            <a:r>
              <a:rPr lang="el-GR" b="1" dirty="0"/>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9705" y="112294"/>
            <a:ext cx="13082337" cy="6914147"/>
          </a:xfrm>
        </p:spPr>
      </p:pic>
    </p:spTree>
    <p:extLst>
      <p:ext uri="{BB962C8B-B14F-4D97-AF65-F5344CB8AC3E}">
        <p14:creationId xmlns:p14="http://schemas.microsoft.com/office/powerpoint/2010/main" val="2672806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273" y="0"/>
            <a:ext cx="12376484" cy="7210926"/>
          </a:xfrm>
        </p:spPr>
      </p:pic>
    </p:spTree>
    <p:extLst>
      <p:ext uri="{BB962C8B-B14F-4D97-AF65-F5344CB8AC3E}">
        <p14:creationId xmlns:p14="http://schemas.microsoft.com/office/powerpoint/2010/main" val="4058514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835400" y="635000"/>
            <a:ext cx="4521200" cy="3302000"/>
          </a:xfrm>
          <a:prstGeom prst="rect">
            <a:avLst/>
          </a:prstGeom>
        </p:spPr>
      </p:pic>
      <p:sp>
        <p:nvSpPr>
          <p:cNvPr id="3" name="TextBox 2"/>
          <p:cNvSpPr txBox="1"/>
          <p:nvPr/>
        </p:nvSpPr>
        <p:spPr>
          <a:xfrm>
            <a:off x="2159000" y="4064000"/>
            <a:ext cx="7620000" cy="317500"/>
          </a:xfrm>
          <a:prstGeom prst="rect">
            <a:avLst/>
          </a:prstGeom>
        </p:spPr>
        <p:txBody>
          <a:bodyPr/>
          <a:lstStyle/>
          <a:p>
            <a:r>
              <a:rPr lang="en-US" sz="1000">
                <a:latin typeface="Arial"/>
              </a:rPr>
              <a:t> Fig. 5. Representation of reservoir and monolithic system.</a:t>
            </a:r>
          </a:p>
        </p:txBody>
      </p:sp>
      <p:sp>
        <p:nvSpPr>
          <p:cNvPr id="4" name="TextBox 3"/>
          <p:cNvSpPr txBox="1"/>
          <p:nvPr/>
        </p:nvSpPr>
        <p:spPr>
          <a:xfrm>
            <a:off x="2159000" y="4889500"/>
            <a:ext cx="7620000" cy="254000"/>
          </a:xfrm>
          <a:prstGeom prst="rect">
            <a:avLst/>
          </a:prstGeom>
        </p:spPr>
        <p:txBody>
          <a:bodyPr/>
          <a:lstStyle/>
          <a:p>
            <a:r>
              <a:rPr lang="en-US" sz="1000">
                <a:latin typeface="Arial"/>
              </a:rPr>
              <a:t>Ana Couto,  Rúben Fernandes,  M. Natália S. Cordeiro,  Sara S. Reis,  Rogério T. Ribeiro,  Ana M. Pessoa</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Dermic diffusion and stratum corneum: A state of the art review of mathematical models</a:t>
            </a:r>
          </a:p>
        </p:txBody>
      </p:sp>
      <p:sp>
        <p:nvSpPr>
          <p:cNvPr id="6" name="TextBox 5"/>
          <p:cNvSpPr txBox="1"/>
          <p:nvPr/>
        </p:nvSpPr>
        <p:spPr>
          <a:xfrm>
            <a:off x="2159000" y="5651500"/>
            <a:ext cx="7620000" cy="254000"/>
          </a:xfrm>
          <a:prstGeom prst="rect">
            <a:avLst/>
          </a:prstGeom>
        </p:spPr>
        <p:txBody>
          <a:bodyPr/>
          <a:lstStyle/>
          <a:p>
            <a:r>
              <a:rPr lang="en-US" sz="1000">
                <a:latin typeface="Arial"/>
              </a:rPr>
              <a:t>Journal of Controlled Release, Volume 177, 2014, 74–83</a:t>
            </a:r>
          </a:p>
        </p:txBody>
      </p:sp>
      <p:sp>
        <p:nvSpPr>
          <p:cNvPr id="7" name="TextBox 6"/>
          <p:cNvSpPr txBox="1"/>
          <p:nvPr/>
        </p:nvSpPr>
        <p:spPr>
          <a:xfrm>
            <a:off x="2159000" y="6032500"/>
            <a:ext cx="7620000" cy="254000"/>
          </a:xfrm>
          <a:prstGeom prst="rect">
            <a:avLst/>
          </a:prstGeom>
        </p:spPr>
        <p:txBody>
          <a:bodyPr/>
          <a:lstStyle/>
          <a:p>
            <a:r>
              <a:rPr lang="en-US" sz="1000">
                <a:latin typeface="Arial"/>
              </a:rPr>
              <a:t>http://dx.doi.org/10.1016/j.jconrel.2013.12.005</a:t>
            </a:r>
          </a:p>
        </p:txBody>
      </p:sp>
    </p:spTree>
    <p:extLst>
      <p:ext uri="{BB962C8B-B14F-4D97-AF65-F5344CB8AC3E}">
        <p14:creationId xmlns:p14="http://schemas.microsoft.com/office/powerpoint/2010/main" val="1431549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104274"/>
            <a:ext cx="12528885" cy="6858000"/>
          </a:xfrm>
          <a:prstGeom prst="rect">
            <a:avLst/>
          </a:prstGeom>
        </p:spPr>
      </p:pic>
    </p:spTree>
    <p:extLst>
      <p:ext uri="{BB962C8B-B14F-4D97-AF65-F5344CB8AC3E}">
        <p14:creationId xmlns:p14="http://schemas.microsoft.com/office/powerpoint/2010/main" val="3543718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16" y="0"/>
            <a:ext cx="12464715" cy="6858000"/>
          </a:xfrm>
          <a:prstGeom prst="rect">
            <a:avLst/>
          </a:prstGeom>
        </p:spPr>
      </p:pic>
    </p:spTree>
    <p:extLst>
      <p:ext uri="{BB962C8B-B14F-4D97-AF65-F5344CB8AC3E}">
        <p14:creationId xmlns:p14="http://schemas.microsoft.com/office/powerpoint/2010/main" val="40543148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432632" cy="7611979"/>
          </a:xfrm>
          <a:prstGeom prst="rect">
            <a:avLst/>
          </a:prstGeom>
        </p:spPr>
      </p:pic>
    </p:spTree>
    <p:extLst>
      <p:ext uri="{BB962C8B-B14F-4D97-AF65-F5344CB8AC3E}">
        <p14:creationId xmlns:p14="http://schemas.microsoft.com/office/powerpoint/2010/main" val="2423657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0" y="-1"/>
            <a:ext cx="12512842" cy="6930189"/>
          </a:xfrm>
          <a:prstGeom prst="rect">
            <a:avLst/>
          </a:prstGeom>
        </p:spPr>
      </p:pic>
    </p:spTree>
    <p:extLst>
      <p:ext uri="{BB962C8B-B14F-4D97-AF65-F5344CB8AC3E}">
        <p14:creationId xmlns:p14="http://schemas.microsoft.com/office/powerpoint/2010/main" val="42132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68" y="0"/>
            <a:ext cx="12256168" cy="6858000"/>
          </a:xfrm>
          <a:prstGeom prst="rect">
            <a:avLst/>
          </a:prstGeom>
        </p:spPr>
      </p:pic>
    </p:spTree>
    <p:extLst>
      <p:ext uri="{BB962C8B-B14F-4D97-AF65-F5344CB8AC3E}">
        <p14:creationId xmlns:p14="http://schemas.microsoft.com/office/powerpoint/2010/main" val="2520678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686300" y="635000"/>
            <a:ext cx="2819400" cy="3302000"/>
          </a:xfrm>
          <a:prstGeom prst="rect">
            <a:avLst/>
          </a:prstGeom>
        </p:spPr>
      </p:pic>
      <p:sp>
        <p:nvSpPr>
          <p:cNvPr id="3" name="TextBox 2"/>
          <p:cNvSpPr txBox="1"/>
          <p:nvPr/>
        </p:nvSpPr>
        <p:spPr>
          <a:xfrm>
            <a:off x="2159000" y="4064000"/>
            <a:ext cx="7620000" cy="317500"/>
          </a:xfrm>
          <a:prstGeom prst="rect">
            <a:avLst/>
          </a:prstGeom>
        </p:spPr>
        <p:txBody>
          <a:bodyPr/>
          <a:lstStyle/>
          <a:p>
            <a:r>
              <a:rPr lang="en-US" sz="1000">
                <a:latin typeface="Arial"/>
              </a:rPr>
              <a:t> Fig. 2. Schematic presentation of the routes for permeation of the agent applied.</a:t>
            </a:r>
          </a:p>
        </p:txBody>
      </p:sp>
      <p:sp>
        <p:nvSpPr>
          <p:cNvPr id="4" name="TextBox 3"/>
          <p:cNvSpPr txBox="1"/>
          <p:nvPr/>
        </p:nvSpPr>
        <p:spPr>
          <a:xfrm>
            <a:off x="2159000" y="4889500"/>
            <a:ext cx="7620000" cy="254000"/>
          </a:xfrm>
          <a:prstGeom prst="rect">
            <a:avLst/>
          </a:prstGeom>
        </p:spPr>
        <p:txBody>
          <a:bodyPr/>
          <a:lstStyle/>
          <a:p>
            <a:r>
              <a:rPr lang="en-US" sz="1000">
                <a:latin typeface="Arial"/>
              </a:rPr>
              <a:t>Ana Couto,  Rúben Fernandes,  M. Natália S. Cordeiro,  Sara S. Reis,  Rogério T. Ribeiro,  Ana M. Pessoa</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Dermic diffusion and stratum corneum: A state of the art review of mathematical models</a:t>
            </a:r>
          </a:p>
        </p:txBody>
      </p:sp>
      <p:sp>
        <p:nvSpPr>
          <p:cNvPr id="6" name="TextBox 5"/>
          <p:cNvSpPr txBox="1"/>
          <p:nvPr/>
        </p:nvSpPr>
        <p:spPr>
          <a:xfrm>
            <a:off x="2159000" y="5651500"/>
            <a:ext cx="7620000" cy="254000"/>
          </a:xfrm>
          <a:prstGeom prst="rect">
            <a:avLst/>
          </a:prstGeom>
        </p:spPr>
        <p:txBody>
          <a:bodyPr/>
          <a:lstStyle/>
          <a:p>
            <a:r>
              <a:rPr lang="en-US" sz="1000">
                <a:latin typeface="Arial"/>
              </a:rPr>
              <a:t>Journal of Controlled Release, Volume 177, 2014, 74–83</a:t>
            </a:r>
          </a:p>
        </p:txBody>
      </p:sp>
      <p:sp>
        <p:nvSpPr>
          <p:cNvPr id="7" name="TextBox 6"/>
          <p:cNvSpPr txBox="1"/>
          <p:nvPr/>
        </p:nvSpPr>
        <p:spPr>
          <a:xfrm>
            <a:off x="2159000" y="6032500"/>
            <a:ext cx="7620000" cy="254000"/>
          </a:xfrm>
          <a:prstGeom prst="rect">
            <a:avLst/>
          </a:prstGeom>
        </p:spPr>
        <p:txBody>
          <a:bodyPr/>
          <a:lstStyle/>
          <a:p>
            <a:r>
              <a:rPr lang="en-US" sz="1000">
                <a:latin typeface="Arial"/>
              </a:rPr>
              <a:t>http://dx.doi.org/10.1016/j.jconrel.2013.12.005</a:t>
            </a:r>
          </a:p>
        </p:txBody>
      </p:sp>
    </p:spTree>
    <p:extLst>
      <p:ext uri="{BB962C8B-B14F-4D97-AF65-F5344CB8AC3E}">
        <p14:creationId xmlns:p14="http://schemas.microsoft.com/office/powerpoint/2010/main" val="213258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699000" y="635000"/>
            <a:ext cx="2806700" cy="3302000"/>
          </a:xfrm>
          <a:prstGeom prst="rect">
            <a:avLst/>
          </a:prstGeom>
        </p:spPr>
      </p:pic>
      <p:sp>
        <p:nvSpPr>
          <p:cNvPr id="3" name="TextBox 2"/>
          <p:cNvSpPr txBox="1"/>
          <p:nvPr/>
        </p:nvSpPr>
        <p:spPr>
          <a:xfrm>
            <a:off x="2159000" y="4064000"/>
            <a:ext cx="7620000" cy="317500"/>
          </a:xfrm>
          <a:prstGeom prst="rect">
            <a:avLst/>
          </a:prstGeom>
        </p:spPr>
        <p:txBody>
          <a:bodyPr/>
          <a:lstStyle/>
          <a:p>
            <a:r>
              <a:rPr lang="en-US" sz="1000">
                <a:latin typeface="Arial"/>
              </a:rPr>
              <a:t> Fig. 2. a) Electron micrograph of SC showing dense and lucent bands in the lamellar lipid layers [39]. b) The lipid matrix of the SC, visualized using high-magnification cryo-electron microscopy of vitreous skin section (CEMOVIS) [52]. The pictures were used w...</a:t>
            </a:r>
          </a:p>
        </p:txBody>
      </p:sp>
      <p:sp>
        <p:nvSpPr>
          <p:cNvPr id="4" name="TextBox 3"/>
          <p:cNvSpPr txBox="1"/>
          <p:nvPr/>
        </p:nvSpPr>
        <p:spPr>
          <a:xfrm>
            <a:off x="2159000" y="4889500"/>
            <a:ext cx="7620000" cy="254000"/>
          </a:xfrm>
          <a:prstGeom prst="rect">
            <a:avLst/>
          </a:prstGeom>
        </p:spPr>
        <p:txBody>
          <a:bodyPr/>
          <a:lstStyle/>
          <a:p>
            <a:r>
              <a:rPr lang="en-US" sz="1000">
                <a:latin typeface="Arial"/>
              </a:rPr>
              <a:t>J. van Smeden,  M. Janssens,  G.S. Gooris,  J.A. Bouwstra</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The important role of stratum corneum lipids for the cutaneous barrier function ☆</a:t>
            </a:r>
          </a:p>
        </p:txBody>
      </p:sp>
      <p:sp>
        <p:nvSpPr>
          <p:cNvPr id="6" name="TextBox 5"/>
          <p:cNvSpPr txBox="1"/>
          <p:nvPr/>
        </p:nvSpPr>
        <p:spPr>
          <a:xfrm>
            <a:off x="2159000" y="5651500"/>
            <a:ext cx="7620000" cy="254000"/>
          </a:xfrm>
          <a:prstGeom prst="rect">
            <a:avLst/>
          </a:prstGeom>
        </p:spPr>
        <p:txBody>
          <a:bodyPr/>
          <a:lstStyle/>
          <a:p>
            <a:r>
              <a:rPr lang="en-US" sz="1000">
                <a:latin typeface="Arial"/>
              </a:rPr>
              <a:t>Biochimica et Biophysica Acta (BBA) - Molecular and Cell Biology of Lipids, Volume 1841, Issue 3, 2014, 295–313</a:t>
            </a:r>
          </a:p>
        </p:txBody>
      </p:sp>
      <p:sp>
        <p:nvSpPr>
          <p:cNvPr id="7" name="TextBox 6"/>
          <p:cNvSpPr txBox="1"/>
          <p:nvPr/>
        </p:nvSpPr>
        <p:spPr>
          <a:xfrm>
            <a:off x="2159000" y="6032500"/>
            <a:ext cx="7620000" cy="254000"/>
          </a:xfrm>
          <a:prstGeom prst="rect">
            <a:avLst/>
          </a:prstGeom>
        </p:spPr>
        <p:txBody>
          <a:bodyPr/>
          <a:lstStyle/>
          <a:p>
            <a:r>
              <a:rPr lang="en-US" sz="1000">
                <a:latin typeface="Arial"/>
              </a:rPr>
              <a:t>http://dx.doi.org/10.1016/j.bbalip.2013.11.006</a:t>
            </a:r>
          </a:p>
        </p:txBody>
      </p:sp>
    </p:spTree>
    <p:extLst>
      <p:ext uri="{BB962C8B-B14F-4D97-AF65-F5344CB8AC3E}">
        <p14:creationId xmlns:p14="http://schemas.microsoft.com/office/powerpoint/2010/main" val="89178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marL="0" indent="0" algn="ctr">
              <a:buNone/>
            </a:pPr>
            <a:r>
              <a:rPr lang="el-GR" sz="2400" b="1" dirty="0"/>
              <a:t>ΟΡΙΣΜΟΙ</a:t>
            </a:r>
            <a:endParaRPr lang="el-GR" sz="1600" b="1" dirty="0"/>
          </a:p>
          <a:p>
            <a:pPr>
              <a:buNone/>
            </a:pPr>
            <a:endParaRPr lang="el-GR" sz="1600" b="1" dirty="0"/>
          </a:p>
          <a:p>
            <a:endParaRPr lang="el-GR" sz="1600" b="1" dirty="0"/>
          </a:p>
          <a:p>
            <a:r>
              <a:rPr lang="el-GR" sz="2400" b="1" dirty="0"/>
              <a:t>Ένα καλλυντικό  στην Ευρωπαϊκή ένωση μπορεί να έχει ήπια δράση και να έχει κάποια φαρμακευτική δραστικότητα. Τα </a:t>
            </a:r>
            <a:r>
              <a:rPr lang="el-GR" sz="2400" b="1" dirty="0" err="1"/>
              <a:t>αντιηλιακά</a:t>
            </a:r>
            <a:r>
              <a:rPr lang="el-GR" sz="2400" b="1" dirty="0"/>
              <a:t> και τα </a:t>
            </a:r>
            <a:r>
              <a:rPr lang="el-GR" sz="2400" b="1" dirty="0" err="1"/>
              <a:t>αντιπυτιριδικά</a:t>
            </a:r>
            <a:r>
              <a:rPr lang="el-GR" sz="2400" b="1" dirty="0"/>
              <a:t> σαμπουάν θεωρούνται καλλυντικά στην Ευρώπη, ενώ στην Αμερική φάρμακα. Στην Ευρώπη μπορεί ένα προϊόν να θεωρηθεί ως καλλυντικό ή φάρμακο αλλά όχι και τα δύο.</a:t>
            </a:r>
          </a:p>
          <a:p>
            <a:r>
              <a:rPr lang="el-GR" sz="2400" b="1" dirty="0"/>
              <a:t>Στην Αμερική ένα προϊόν μπορεί να θεωρηθεί καλλυντικό και φάρμακο. Οι οδοντόπαστες για παράδειγμα οι οποίες περιέχουν φθόριο και προλαμβάνουν την τερηδόνα, αποσμητικά τα οποία δρουν όχι μόνο στην κάλυψη των οσμών αλλά και στην εφίδρωση, καθαριστικά προσώπου με δραστικές για την ακμή, σαπούνια με </a:t>
            </a:r>
            <a:r>
              <a:rPr lang="el-GR" sz="2400" b="1" dirty="0" err="1"/>
              <a:t>αντιβακτηριακούς</a:t>
            </a:r>
            <a:r>
              <a:rPr lang="el-GR" sz="2400" b="1" dirty="0"/>
              <a:t> παράγοντες.</a:t>
            </a:r>
          </a:p>
          <a:p>
            <a:endParaRPr lang="el-GR" sz="1600" b="1" dirty="0"/>
          </a:p>
          <a:p>
            <a:pPr>
              <a:buNone/>
            </a:pPr>
            <a:endParaRPr lang="el-GR" sz="1600"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292600" y="635000"/>
            <a:ext cx="3606800" cy="3302000"/>
          </a:xfrm>
          <a:prstGeom prst="rect">
            <a:avLst/>
          </a:prstGeom>
        </p:spPr>
      </p:pic>
      <p:sp>
        <p:nvSpPr>
          <p:cNvPr id="3" name="TextBox 2"/>
          <p:cNvSpPr txBox="1"/>
          <p:nvPr/>
        </p:nvSpPr>
        <p:spPr>
          <a:xfrm>
            <a:off x="2159000" y="4064000"/>
            <a:ext cx="7620000" cy="317500"/>
          </a:xfrm>
          <a:prstGeom prst="rect">
            <a:avLst/>
          </a:prstGeom>
        </p:spPr>
        <p:txBody>
          <a:bodyPr/>
          <a:lstStyle/>
          <a:p>
            <a:r>
              <a:rPr lang="en-US" sz="1000">
                <a:latin typeface="Arial"/>
              </a:rPr>
              <a:t> Fig. 3. Lipid organization in human stratum corneum. (1) The outermost layer of the epidermis, the stratum corneum (SC), consists of dead cells (corneocytes) embedded in a lipid matrix, also referred to as the brick (corneocytes) and mortar (lipids) structure ...</a:t>
            </a:r>
          </a:p>
        </p:txBody>
      </p:sp>
      <p:sp>
        <p:nvSpPr>
          <p:cNvPr id="4" name="TextBox 3"/>
          <p:cNvSpPr txBox="1"/>
          <p:nvPr/>
        </p:nvSpPr>
        <p:spPr>
          <a:xfrm>
            <a:off x="2159000" y="4889500"/>
            <a:ext cx="7620000" cy="254000"/>
          </a:xfrm>
          <a:prstGeom prst="rect">
            <a:avLst/>
          </a:prstGeom>
        </p:spPr>
        <p:txBody>
          <a:bodyPr/>
          <a:lstStyle/>
          <a:p>
            <a:r>
              <a:rPr lang="en-US" sz="1000">
                <a:latin typeface="Arial"/>
              </a:rPr>
              <a:t>J. van Smeden,  M. Janssens,  G.S. Gooris,  J.A. Bouwstra</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The important role of stratum corneum lipids for the cutaneous barrier function ☆</a:t>
            </a:r>
          </a:p>
        </p:txBody>
      </p:sp>
      <p:sp>
        <p:nvSpPr>
          <p:cNvPr id="6" name="TextBox 5"/>
          <p:cNvSpPr txBox="1"/>
          <p:nvPr/>
        </p:nvSpPr>
        <p:spPr>
          <a:xfrm>
            <a:off x="2159000" y="5651500"/>
            <a:ext cx="7620000" cy="254000"/>
          </a:xfrm>
          <a:prstGeom prst="rect">
            <a:avLst/>
          </a:prstGeom>
        </p:spPr>
        <p:txBody>
          <a:bodyPr/>
          <a:lstStyle/>
          <a:p>
            <a:r>
              <a:rPr lang="en-US" sz="1000">
                <a:latin typeface="Arial"/>
              </a:rPr>
              <a:t>Biochimica et Biophysica Acta (BBA) - Molecular and Cell Biology of Lipids, Volume 1841, Issue 3, 2014, 295–313</a:t>
            </a:r>
          </a:p>
        </p:txBody>
      </p:sp>
      <p:sp>
        <p:nvSpPr>
          <p:cNvPr id="7" name="TextBox 6"/>
          <p:cNvSpPr txBox="1"/>
          <p:nvPr/>
        </p:nvSpPr>
        <p:spPr>
          <a:xfrm>
            <a:off x="2159000" y="6032500"/>
            <a:ext cx="7620000" cy="254000"/>
          </a:xfrm>
          <a:prstGeom prst="rect">
            <a:avLst/>
          </a:prstGeom>
        </p:spPr>
        <p:txBody>
          <a:bodyPr/>
          <a:lstStyle/>
          <a:p>
            <a:r>
              <a:rPr lang="en-US" sz="1000">
                <a:latin typeface="Arial"/>
              </a:rPr>
              <a:t>http://dx.doi.org/10.1016/j.bbalip.2013.11.006</a:t>
            </a:r>
          </a:p>
        </p:txBody>
      </p:sp>
    </p:spTree>
    <p:extLst>
      <p:ext uri="{BB962C8B-B14F-4D97-AF65-F5344CB8AC3E}">
        <p14:creationId xmlns:p14="http://schemas.microsoft.com/office/powerpoint/2010/main" val="2742340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0"/>
            <a:ext cx="8532440" cy="4437112"/>
          </a:xfrm>
          <a:prstGeom prst="rect">
            <a:avLst/>
          </a:prstGeom>
        </p:spPr>
      </p:pic>
      <p:sp>
        <p:nvSpPr>
          <p:cNvPr id="3" name="TextBox 2"/>
          <p:cNvSpPr txBox="1"/>
          <p:nvPr/>
        </p:nvSpPr>
        <p:spPr>
          <a:xfrm>
            <a:off x="2063552" y="4509120"/>
            <a:ext cx="7620000" cy="877168"/>
          </a:xfrm>
          <a:prstGeom prst="rect">
            <a:avLst/>
          </a:prstGeom>
        </p:spPr>
        <p:txBody>
          <a:bodyPr/>
          <a:lstStyle/>
          <a:p>
            <a:r>
              <a:rPr lang="en-US" sz="1000" dirty="0">
                <a:latin typeface="Arial"/>
              </a:rPr>
              <a:t> Fig. 9. a) Schematic overview of main enzymatic processes involved in the formation of SC lipid lamellae. Arrows indicate the transport or conversion of lipids that are catalyzed by enzymes of which the most important ones are denoted by the abbreviations in b...</a:t>
            </a:r>
          </a:p>
        </p:txBody>
      </p:sp>
      <p:sp>
        <p:nvSpPr>
          <p:cNvPr id="4" name="TextBox 3"/>
          <p:cNvSpPr txBox="1"/>
          <p:nvPr/>
        </p:nvSpPr>
        <p:spPr>
          <a:xfrm>
            <a:off x="2159000" y="4889500"/>
            <a:ext cx="7620000" cy="254000"/>
          </a:xfrm>
          <a:prstGeom prst="rect">
            <a:avLst/>
          </a:prstGeom>
        </p:spPr>
        <p:txBody>
          <a:bodyPr/>
          <a:lstStyle/>
          <a:p>
            <a:r>
              <a:rPr lang="en-US" sz="1000">
                <a:latin typeface="Arial"/>
              </a:rPr>
              <a:t>J. van Smeden,  M. Janssens,  G.S. Gooris,  J.A. Bouwstra</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The important role of stratum corneum lipids for the cutaneous barrier function ☆</a:t>
            </a:r>
          </a:p>
        </p:txBody>
      </p:sp>
      <p:sp>
        <p:nvSpPr>
          <p:cNvPr id="6" name="TextBox 5"/>
          <p:cNvSpPr txBox="1"/>
          <p:nvPr/>
        </p:nvSpPr>
        <p:spPr>
          <a:xfrm>
            <a:off x="2159000" y="5651500"/>
            <a:ext cx="7620000" cy="254000"/>
          </a:xfrm>
          <a:prstGeom prst="rect">
            <a:avLst/>
          </a:prstGeom>
        </p:spPr>
        <p:txBody>
          <a:bodyPr/>
          <a:lstStyle/>
          <a:p>
            <a:r>
              <a:rPr lang="en-US" sz="1000">
                <a:latin typeface="Arial"/>
              </a:rPr>
              <a:t>Biochimica et Biophysica Acta (BBA) - Molecular and Cell Biology of Lipids, Volume 1841, Issue 3, 2014, 295–313</a:t>
            </a:r>
          </a:p>
        </p:txBody>
      </p:sp>
      <p:sp>
        <p:nvSpPr>
          <p:cNvPr id="7" name="TextBox 6"/>
          <p:cNvSpPr txBox="1"/>
          <p:nvPr/>
        </p:nvSpPr>
        <p:spPr>
          <a:xfrm>
            <a:off x="2159000" y="6032500"/>
            <a:ext cx="7620000" cy="254000"/>
          </a:xfrm>
          <a:prstGeom prst="rect">
            <a:avLst/>
          </a:prstGeom>
        </p:spPr>
        <p:txBody>
          <a:bodyPr/>
          <a:lstStyle/>
          <a:p>
            <a:r>
              <a:rPr lang="en-US" sz="1000">
                <a:latin typeface="Arial"/>
              </a:rPr>
              <a:t>http://dx.doi.org/10.1016/j.bbalip.2013.11.006</a:t>
            </a:r>
          </a:p>
        </p:txBody>
      </p:sp>
    </p:spTree>
    <p:extLst>
      <p:ext uri="{BB962C8B-B14F-4D97-AF65-F5344CB8AC3E}">
        <p14:creationId xmlns:p14="http://schemas.microsoft.com/office/powerpoint/2010/main" val="3226475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575720" y="635000"/>
            <a:ext cx="5760640" cy="3302000"/>
          </a:xfrm>
          <a:prstGeom prst="rect">
            <a:avLst/>
          </a:prstGeom>
        </p:spPr>
      </p:pic>
      <p:sp>
        <p:nvSpPr>
          <p:cNvPr id="3" name="TextBox 2"/>
          <p:cNvSpPr txBox="1"/>
          <p:nvPr/>
        </p:nvSpPr>
        <p:spPr>
          <a:xfrm>
            <a:off x="2159000" y="4064000"/>
            <a:ext cx="7620000" cy="317500"/>
          </a:xfrm>
          <a:prstGeom prst="rect">
            <a:avLst/>
          </a:prstGeom>
        </p:spPr>
        <p:txBody>
          <a:bodyPr/>
          <a:lstStyle/>
          <a:p>
            <a:r>
              <a:rPr lang="en-US" sz="1000">
                <a:latin typeface="Arial"/>
              </a:rPr>
              <a:t> Fig. 10. Imaging mass spectrometry of skin sections demonstrating the depletion of acyl-CERs in the SC layers of CD patient compared with a healthy control (upper picture), as well as accumulation of TAG in the SC of CD patient (lower picture). Gray dotted lin...</a:t>
            </a:r>
          </a:p>
        </p:txBody>
      </p:sp>
      <p:sp>
        <p:nvSpPr>
          <p:cNvPr id="4" name="TextBox 3"/>
          <p:cNvSpPr txBox="1"/>
          <p:nvPr/>
        </p:nvSpPr>
        <p:spPr>
          <a:xfrm>
            <a:off x="2159000" y="4889500"/>
            <a:ext cx="7620000" cy="254000"/>
          </a:xfrm>
          <a:prstGeom prst="rect">
            <a:avLst/>
          </a:prstGeom>
        </p:spPr>
        <p:txBody>
          <a:bodyPr/>
          <a:lstStyle/>
          <a:p>
            <a:r>
              <a:rPr lang="en-US" sz="1000">
                <a:latin typeface="Arial"/>
              </a:rPr>
              <a:t>J. van Smeden,  M. Janssens,  G.S. Gooris,  J.A. Bouwstra</a:t>
            </a:r>
          </a:p>
        </p:txBody>
      </p:sp>
      <p:sp>
        <p:nvSpPr>
          <p:cNvPr id="5" name="TextBox 4"/>
          <p:cNvSpPr txBox="1"/>
          <p:nvPr/>
        </p:nvSpPr>
        <p:spPr>
          <a:xfrm>
            <a:off x="2159000" y="5270500"/>
            <a:ext cx="7620000" cy="254000"/>
          </a:xfrm>
          <a:prstGeom prst="rect">
            <a:avLst/>
          </a:prstGeom>
        </p:spPr>
        <p:txBody>
          <a:bodyPr/>
          <a:lstStyle/>
          <a:p>
            <a:r>
              <a:rPr lang="en-US" sz="1000" b="1">
                <a:latin typeface="Arial"/>
              </a:rPr>
              <a:t> The important role of stratum corneum lipids for the cutaneous barrier function ☆</a:t>
            </a:r>
          </a:p>
        </p:txBody>
      </p:sp>
      <p:sp>
        <p:nvSpPr>
          <p:cNvPr id="6" name="TextBox 5"/>
          <p:cNvSpPr txBox="1"/>
          <p:nvPr/>
        </p:nvSpPr>
        <p:spPr>
          <a:xfrm>
            <a:off x="2159000" y="5651500"/>
            <a:ext cx="7620000" cy="254000"/>
          </a:xfrm>
          <a:prstGeom prst="rect">
            <a:avLst/>
          </a:prstGeom>
        </p:spPr>
        <p:txBody>
          <a:bodyPr/>
          <a:lstStyle/>
          <a:p>
            <a:r>
              <a:rPr lang="en-US" sz="1000">
                <a:latin typeface="Arial"/>
              </a:rPr>
              <a:t>Biochimica et Biophysica Acta (BBA) - Molecular and Cell Biology of Lipids, Volume 1841, Issue 3, 2014, 295–313</a:t>
            </a:r>
          </a:p>
        </p:txBody>
      </p:sp>
      <p:sp>
        <p:nvSpPr>
          <p:cNvPr id="7" name="TextBox 6"/>
          <p:cNvSpPr txBox="1"/>
          <p:nvPr/>
        </p:nvSpPr>
        <p:spPr>
          <a:xfrm>
            <a:off x="2159000" y="6032500"/>
            <a:ext cx="7620000" cy="254000"/>
          </a:xfrm>
          <a:prstGeom prst="rect">
            <a:avLst/>
          </a:prstGeom>
        </p:spPr>
        <p:txBody>
          <a:bodyPr/>
          <a:lstStyle/>
          <a:p>
            <a:r>
              <a:rPr lang="en-US" sz="1000" dirty="0">
                <a:latin typeface="Arial"/>
              </a:rPr>
              <a:t>http://dx.doi.org/10.1016/j.bbaip.2013.11.006</a:t>
            </a:r>
          </a:p>
        </p:txBody>
      </p:sp>
    </p:spTree>
    <p:extLst>
      <p:ext uri="{BB962C8B-B14F-4D97-AF65-F5344CB8AC3E}">
        <p14:creationId xmlns:p14="http://schemas.microsoft.com/office/powerpoint/2010/main" val="1901761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Grp="1" noRot="1" noChangeArrowheads="1"/>
          </p:cNvSpPr>
          <p:nvPr>
            <p:ph type="body" idx="1"/>
          </p:nvPr>
        </p:nvSpPr>
        <p:spPr>
          <a:xfrm>
            <a:off x="1524000" y="0"/>
            <a:ext cx="9144000" cy="6858000"/>
          </a:xfrm>
        </p:spPr>
        <p:txBody>
          <a:bodyPr>
            <a:normAutofit lnSpcReduction="10000"/>
          </a:bodyPr>
          <a:lstStyle/>
          <a:p>
            <a:pPr marL="342852" indent="-342852">
              <a:defRPr/>
            </a:pPr>
            <a:r>
              <a:rPr lang="el-GR" b="1" dirty="0"/>
              <a:t>ΦΡΑΓΜΟΣ – ΟΔΟΙ ΔΙΑΠΕΡΑΤΟΤΗΤΑΣ</a:t>
            </a:r>
          </a:p>
          <a:p>
            <a:pPr marL="342852" indent="-342852">
              <a:defRPr/>
            </a:pPr>
            <a:r>
              <a:rPr lang="el-GR" sz="2400" b="1" dirty="0"/>
              <a:t>Εξαρτήματα του δέρματος</a:t>
            </a:r>
          </a:p>
          <a:p>
            <a:pPr marL="342852" indent="-342852">
              <a:defRPr/>
            </a:pPr>
            <a:r>
              <a:rPr lang="el-GR" sz="2400" b="1" dirty="0"/>
              <a:t>Κεράτινη στοιβάδα – Μεσοκυττάριος χώρος</a:t>
            </a:r>
          </a:p>
          <a:p>
            <a:pPr marL="342852" indent="-342852">
              <a:buNone/>
              <a:defRPr/>
            </a:pPr>
            <a:r>
              <a:rPr lang="el-GR" sz="2400" b="1" dirty="0"/>
              <a:t>Φαινόμενο της δεξαμενής</a:t>
            </a:r>
          </a:p>
          <a:p>
            <a:pPr marL="342852" indent="-342852">
              <a:buNone/>
              <a:defRPr/>
            </a:pPr>
            <a:endParaRPr lang="el-GR" b="1" dirty="0"/>
          </a:p>
          <a:p>
            <a:pPr marL="342852" indent="-342852">
              <a:buNone/>
              <a:defRPr/>
            </a:pPr>
            <a:r>
              <a:rPr lang="el-GR" b="1" dirty="0"/>
              <a:t>ΘΕΩΡΙΑ ΤΗΣ ΑΠΟΡΡΟΦΗΣΕΩΣ</a:t>
            </a:r>
          </a:p>
          <a:p>
            <a:pPr marL="342852" indent="-342852">
              <a:defRPr/>
            </a:pPr>
            <a:r>
              <a:rPr lang="el-GR" sz="2400" b="1" dirty="0"/>
              <a:t>Νόμος της διαχύσεως του </a:t>
            </a:r>
            <a:r>
              <a:rPr lang="en-US" sz="2400" b="1" dirty="0" err="1"/>
              <a:t>Fick</a:t>
            </a:r>
            <a:r>
              <a:rPr lang="en-US" sz="2400" b="1" dirty="0"/>
              <a:t> </a:t>
            </a:r>
            <a:r>
              <a:rPr lang="el-GR" sz="2400" b="1" dirty="0"/>
              <a:t>σε κατάσταση ισορροπίας</a:t>
            </a:r>
          </a:p>
          <a:p>
            <a:pPr marL="342852" indent="-342852">
              <a:buNone/>
              <a:defRPr/>
            </a:pPr>
            <a:r>
              <a:rPr lang="en-US" sz="2400" b="1" dirty="0"/>
              <a:t>J=Cp*D*(Co-</a:t>
            </a:r>
            <a:r>
              <a:rPr lang="en-US" sz="2400" b="1" dirty="0" err="1"/>
              <a:t>Ci</a:t>
            </a:r>
            <a:r>
              <a:rPr lang="en-US" sz="2400" b="1" dirty="0"/>
              <a:t>)/H</a:t>
            </a:r>
          </a:p>
          <a:p>
            <a:pPr marL="342852" indent="-342852">
              <a:buNone/>
              <a:defRPr/>
            </a:pPr>
            <a:r>
              <a:rPr lang="en-US" sz="2400" b="1" dirty="0"/>
              <a:t>J (moles/cm</a:t>
            </a:r>
            <a:r>
              <a:rPr lang="en-US" sz="2400" b="1" baseline="30000" dirty="0"/>
              <a:t>2</a:t>
            </a:r>
            <a:r>
              <a:rPr lang="en-US" sz="2400" b="1" dirty="0"/>
              <a:t>sec), D (cm</a:t>
            </a:r>
            <a:r>
              <a:rPr lang="en-US" sz="2400" b="1" baseline="30000" dirty="0"/>
              <a:t>2</a:t>
            </a:r>
            <a:r>
              <a:rPr lang="en-US" sz="2400" b="1" dirty="0"/>
              <a:t>/sec), Cp, Co (moles/cm</a:t>
            </a:r>
            <a:r>
              <a:rPr lang="en-US" sz="2400" b="1" baseline="30000" dirty="0"/>
              <a:t>3</a:t>
            </a:r>
            <a:r>
              <a:rPr lang="en-US" sz="2400" b="1" dirty="0"/>
              <a:t>), H (cm)</a:t>
            </a:r>
          </a:p>
          <a:p>
            <a:pPr marL="342852" indent="-342852">
              <a:buNone/>
              <a:defRPr/>
            </a:pPr>
            <a:r>
              <a:rPr lang="en-US" sz="2400" b="1" dirty="0" err="1"/>
              <a:t>Kp</a:t>
            </a:r>
            <a:r>
              <a:rPr lang="en-US" sz="2400" b="1" dirty="0"/>
              <a:t>=D*Cp/H, </a:t>
            </a:r>
            <a:r>
              <a:rPr lang="en-US" sz="2400" b="1" dirty="0" err="1"/>
              <a:t>Kp</a:t>
            </a:r>
            <a:r>
              <a:rPr lang="en-US" sz="2400" b="1" dirty="0"/>
              <a:t> (cm/sec)</a:t>
            </a:r>
          </a:p>
          <a:p>
            <a:pPr marL="342852" indent="-342852">
              <a:buNone/>
              <a:defRPr/>
            </a:pPr>
            <a:r>
              <a:rPr lang="en-US" sz="2400" b="1" dirty="0"/>
              <a:t>J=</a:t>
            </a:r>
            <a:r>
              <a:rPr lang="el-GR" sz="2400" b="1" dirty="0"/>
              <a:t>Δ</a:t>
            </a:r>
            <a:r>
              <a:rPr lang="en-US" sz="2400" b="1" dirty="0"/>
              <a:t>Q</a:t>
            </a:r>
            <a:r>
              <a:rPr lang="el-GR" sz="2400" b="1" dirty="0"/>
              <a:t> /Δ</a:t>
            </a:r>
            <a:r>
              <a:rPr lang="en-US" sz="2400" b="1" dirty="0"/>
              <a:t>t</a:t>
            </a:r>
          </a:p>
          <a:p>
            <a:pPr marL="342852" indent="-342852">
              <a:buNone/>
              <a:defRPr/>
            </a:pPr>
            <a:r>
              <a:rPr lang="en-US" sz="2400" b="1" dirty="0"/>
              <a:t>R</a:t>
            </a:r>
            <a:r>
              <a:rPr lang="el-GR" sz="2400" b="1" dirty="0" err="1"/>
              <a:t>ολ</a:t>
            </a:r>
            <a:r>
              <a:rPr lang="el-GR" sz="2400" b="1" dirty="0"/>
              <a:t>=</a:t>
            </a:r>
            <a:r>
              <a:rPr lang="en-US" sz="2400" b="1" dirty="0" err="1"/>
              <a:t>Rsc+Re+Rd~Rsc</a:t>
            </a:r>
            <a:endParaRPr lang="en-US" sz="2400" b="1" dirty="0"/>
          </a:p>
          <a:p>
            <a:pPr marL="342852" indent="-342852">
              <a:defRPr/>
            </a:pPr>
            <a:r>
              <a:rPr lang="en-US" sz="2400" b="1" dirty="0"/>
              <a:t>K</a:t>
            </a:r>
            <a:r>
              <a:rPr lang="el-GR" sz="2400" b="1" dirty="0" err="1"/>
              <a:t>ινητική</a:t>
            </a:r>
            <a:r>
              <a:rPr lang="el-GR" sz="2400" b="1" dirty="0"/>
              <a:t> της απορροφήσεως</a:t>
            </a:r>
          </a:p>
          <a:p>
            <a:pPr marL="342852" indent="-342852">
              <a:defRPr/>
            </a:pPr>
            <a:r>
              <a:rPr lang="el-GR" sz="2400" b="1" dirty="0"/>
              <a:t>Λανθάνων χρόνος</a:t>
            </a:r>
          </a:p>
          <a:p>
            <a:pPr marL="342852" indent="-342852">
              <a:buNone/>
              <a:defRPr/>
            </a:pPr>
            <a:r>
              <a:rPr lang="en-US" sz="2400" b="1" dirty="0"/>
              <a:t>L=H</a:t>
            </a:r>
            <a:r>
              <a:rPr lang="en-US" sz="2400" b="1" baseline="30000" dirty="0"/>
              <a:t>2</a:t>
            </a:r>
            <a:r>
              <a:rPr lang="en-US" sz="2400" b="1" dirty="0"/>
              <a:t>/6D</a:t>
            </a:r>
          </a:p>
          <a:p>
            <a:pPr marL="342852" indent="-342852">
              <a:buNone/>
              <a:defRPr/>
            </a:pPr>
            <a:r>
              <a:rPr lang="el-GR" sz="2400" b="1" dirty="0"/>
              <a:t> </a:t>
            </a:r>
            <a:endParaRPr lang="en-US" sz="2400" b="1" dirty="0"/>
          </a:p>
          <a:p>
            <a:pPr marL="342852" indent="-342852">
              <a:buNone/>
              <a:defRPr/>
            </a:pPr>
            <a:endParaRPr lang="el-GR" sz="2400" b="1" dirty="0"/>
          </a:p>
        </p:txBody>
      </p:sp>
    </p:spTree>
    <p:extLst>
      <p:ext uri="{BB962C8B-B14F-4D97-AF65-F5344CB8AC3E}">
        <p14:creationId xmlns:p14="http://schemas.microsoft.com/office/powerpoint/2010/main" val="29352224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7170" name="Picture 2"/>
          <p:cNvPicPr>
            <a:picLocks noChangeAspect="1" noChangeArrowheads="1"/>
          </p:cNvPicPr>
          <p:nvPr/>
        </p:nvPicPr>
        <p:blipFill>
          <a:blip r:embed="rId2" cstate="print"/>
          <a:srcRect/>
          <a:stretch>
            <a:fillRect/>
          </a:stretch>
        </p:blipFill>
        <p:spPr bwMode="auto">
          <a:xfrm>
            <a:off x="0" y="136358"/>
            <a:ext cx="12432631" cy="10666413"/>
          </a:xfrm>
          <a:prstGeom prst="rect">
            <a:avLst/>
          </a:prstGeom>
          <a:noFill/>
          <a:ln w="9525">
            <a:noFill/>
            <a:miter lim="800000"/>
            <a:headEnd/>
            <a:tailEnd/>
          </a:ln>
          <a:effectLst/>
        </p:spPr>
      </p:pic>
    </p:spTree>
    <p:extLst>
      <p:ext uri="{BB962C8B-B14F-4D97-AF65-F5344CB8AC3E}">
        <p14:creationId xmlns:p14="http://schemas.microsoft.com/office/powerpoint/2010/main" val="2923950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524000" y="0"/>
            <a:ext cx="9144000" cy="6858000"/>
          </a:xfrm>
        </p:spPr>
        <p:txBody>
          <a:bodyPr>
            <a:normAutofit/>
          </a:bodyPr>
          <a:lstStyle/>
          <a:p>
            <a:pPr algn="l"/>
            <a:r>
              <a:rPr lang="en-US" b="1" dirty="0"/>
              <a:t>pH</a:t>
            </a:r>
            <a:r>
              <a:rPr lang="el-GR" b="1" dirty="0"/>
              <a:t>, ενυδάτωση, πάχος</a:t>
            </a:r>
            <a:r>
              <a:rPr lang="en-US" b="1" dirty="0"/>
              <a:t> </a:t>
            </a:r>
            <a:r>
              <a:rPr lang="el-GR" b="1" dirty="0"/>
              <a:t>Κεράτινης</a:t>
            </a:r>
          </a:p>
          <a:p>
            <a:pPr algn="l"/>
            <a:r>
              <a:rPr lang="el-GR" b="1" dirty="0" err="1"/>
              <a:t>Λιποφιλία</a:t>
            </a:r>
            <a:r>
              <a:rPr lang="el-GR" b="1" dirty="0"/>
              <a:t> (</a:t>
            </a:r>
            <a:r>
              <a:rPr lang="el-GR" b="1" dirty="0" err="1"/>
              <a:t>οκτανόλη</a:t>
            </a:r>
            <a:r>
              <a:rPr lang="el-GR" b="1" dirty="0"/>
              <a:t>/νερό 1-4), χαμηλό Μ.Β. &lt;500, μικρή διαλυτότητα στο έκδοχο, μικρή πτητικότητα, πρόσβαση στην αιματική κυκλοφορία (τα μεγάλου Μ.Β. μπορεί να μην φθάνουν λόγω απολεπίσεως)</a:t>
            </a:r>
          </a:p>
          <a:p>
            <a:pPr algn="l"/>
            <a:r>
              <a:rPr lang="el-GR" b="1" dirty="0"/>
              <a:t>Φαινόμενο Δεξαμενής (σύνδεση με κερατίνη) : Υδροκορτιζόνη -  Τριαμσινολόνη (2 εβδομάδες), Εξαχλωροφαίνιο (4-5 ημέρες)</a:t>
            </a:r>
          </a:p>
          <a:p>
            <a:pPr algn="l"/>
            <a:r>
              <a:rPr lang="el-GR" b="1" dirty="0"/>
              <a:t>Φραγμός ζώσης επιδερμίδας – Μεταφορείς</a:t>
            </a:r>
          </a:p>
          <a:p>
            <a:pPr algn="l"/>
            <a:r>
              <a:rPr lang="el-GR" b="1" dirty="0"/>
              <a:t>Μεταβολισμός – ένζυμα</a:t>
            </a:r>
            <a:endParaRPr lang="en-US" b="1" dirty="0"/>
          </a:p>
          <a:p>
            <a:pPr algn="l"/>
            <a:endParaRPr lang="el-GR" b="1" dirty="0"/>
          </a:p>
          <a:p>
            <a:pPr algn="l"/>
            <a:endParaRPr lang="el-GR" b="1" dirty="0"/>
          </a:p>
        </p:txBody>
      </p:sp>
    </p:spTree>
    <p:extLst>
      <p:ext uri="{BB962C8B-B14F-4D97-AF65-F5344CB8AC3E}">
        <p14:creationId xmlns:p14="http://schemas.microsoft.com/office/powerpoint/2010/main" val="2190733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Rot="1" noChangeArrowheads="1"/>
          </p:cNvSpPr>
          <p:nvPr>
            <p:ph type="body" idx="1"/>
          </p:nvPr>
        </p:nvSpPr>
        <p:spPr>
          <a:xfrm>
            <a:off x="1524000" y="0"/>
            <a:ext cx="9144000" cy="6858000"/>
          </a:xfrm>
        </p:spPr>
        <p:txBody>
          <a:bodyPr>
            <a:normAutofit fontScale="92500" lnSpcReduction="20000"/>
          </a:bodyPr>
          <a:lstStyle/>
          <a:p>
            <a:pPr marL="342852" indent="-342852" algn="ctr">
              <a:defRPr/>
            </a:pPr>
            <a:r>
              <a:rPr lang="el-GR" b="1" dirty="0"/>
              <a:t>ΠΑΡΑΓΟΝΤΕΣ ΟΙ ΟΠΟΙΟΙ ΕΠΗΡΕΑΖΟΥΝ ΤΗΝ ΑΠΟΡΡΟΦΗΣΗ</a:t>
            </a:r>
          </a:p>
          <a:p>
            <a:pPr marL="342852" indent="-342852">
              <a:defRPr/>
            </a:pPr>
            <a:r>
              <a:rPr lang="el-GR" sz="2400" b="1" dirty="0"/>
              <a:t>ΦΥΣΙΟΛΟΓΙΚΟΙ ΠΑΡΑΓΟΝΤΕΣ</a:t>
            </a:r>
          </a:p>
          <a:p>
            <a:pPr marL="342852" indent="-342852">
              <a:defRPr/>
            </a:pPr>
            <a:r>
              <a:rPr lang="el-GR" sz="2400" b="1" dirty="0"/>
              <a:t>Κατάσταση του δέρματος</a:t>
            </a:r>
          </a:p>
          <a:p>
            <a:pPr marL="342852" indent="-342852">
              <a:defRPr/>
            </a:pPr>
            <a:r>
              <a:rPr lang="el-GR" sz="2400" b="1" dirty="0"/>
              <a:t>Ανατομική Περιοχή</a:t>
            </a:r>
            <a:endParaRPr lang="en-US" sz="2400" b="1" dirty="0"/>
          </a:p>
          <a:p>
            <a:pPr marL="342852" indent="-342852">
              <a:defRPr/>
            </a:pPr>
            <a:r>
              <a:rPr lang="el-GR" sz="2400" b="1"/>
              <a:t>Διαφορές μεταξύ Ανθρώπων και Ειδών</a:t>
            </a:r>
            <a:endParaRPr lang="el-GR" sz="2400" b="1" dirty="0"/>
          </a:p>
          <a:p>
            <a:pPr marL="342852" indent="-342852">
              <a:defRPr/>
            </a:pPr>
            <a:r>
              <a:rPr lang="el-GR" sz="2400" b="1" dirty="0"/>
              <a:t>Ηλικία</a:t>
            </a:r>
          </a:p>
          <a:p>
            <a:pPr marL="342852" indent="-342852">
              <a:defRPr/>
            </a:pPr>
            <a:r>
              <a:rPr lang="el-GR" sz="2400" b="1" dirty="0"/>
              <a:t>Αιματική ροή</a:t>
            </a:r>
            <a:endParaRPr lang="en-US" sz="2400" b="1" dirty="0"/>
          </a:p>
          <a:p>
            <a:pPr marL="342852" indent="-342852">
              <a:defRPr/>
            </a:pPr>
            <a:r>
              <a:rPr lang="el-GR" sz="2400" b="1" dirty="0"/>
              <a:t>Σύνδεση  με Συστατικά του Δέρματος (Μελανίνη, Υποδόριο Λίπος, Σμηγματογόνοι Αδένες)</a:t>
            </a:r>
          </a:p>
          <a:p>
            <a:pPr marL="342852" indent="-342852">
              <a:defRPr/>
            </a:pPr>
            <a:r>
              <a:rPr lang="el-GR" sz="2400" b="1" dirty="0"/>
              <a:t>Διάφοροι Παράγοντες (Μικροβιακή χλωρίδα, Έκθεση στο Φως)</a:t>
            </a:r>
          </a:p>
          <a:p>
            <a:pPr marL="342852" indent="-342852">
              <a:defRPr/>
            </a:pPr>
            <a:r>
              <a:rPr lang="el-GR" sz="2400" b="1" dirty="0"/>
              <a:t>Συνήθειες (έκθεση σε σάπωνες, διαλύτες, αποτρίχωση...)</a:t>
            </a:r>
          </a:p>
          <a:p>
            <a:pPr marL="342852" indent="-342852">
              <a:defRPr/>
            </a:pPr>
            <a:r>
              <a:rPr lang="el-GR" sz="2400" b="1" dirty="0"/>
              <a:t>ΦΥΣΙΚΟΧΗΜΙΚΟΙ  ΠΑΡΑΓΟΝΤΕΣ</a:t>
            </a:r>
          </a:p>
          <a:p>
            <a:pPr marL="342852" indent="-342852">
              <a:defRPr/>
            </a:pPr>
            <a:r>
              <a:rPr lang="el-GR" sz="2400" b="1" dirty="0"/>
              <a:t>Φορέας</a:t>
            </a:r>
          </a:p>
          <a:p>
            <a:pPr marL="342852" indent="-342852">
              <a:defRPr/>
            </a:pPr>
            <a:r>
              <a:rPr lang="el-GR" sz="2400" b="1" dirty="0"/>
              <a:t>Ενισχυτές απορροφήσεως</a:t>
            </a:r>
          </a:p>
          <a:p>
            <a:pPr marL="342852" indent="-342852">
              <a:buNone/>
              <a:defRPr/>
            </a:pPr>
            <a:r>
              <a:rPr lang="el-GR" sz="2400" b="1" dirty="0"/>
              <a:t>Επιφανειοδραστικές ουσίες, Απρωτικοί διαλύτες, Οργανικοί διαλύτες</a:t>
            </a:r>
          </a:p>
          <a:p>
            <a:pPr marL="342852" indent="-342852">
              <a:buNone/>
              <a:defRPr/>
            </a:pPr>
            <a:r>
              <a:rPr lang="el-GR" sz="2400" b="1" dirty="0"/>
              <a:t>Ιοντοφόρηση, Υπέρηχοι</a:t>
            </a:r>
          </a:p>
          <a:p>
            <a:pPr marL="342852" indent="-342852">
              <a:defRPr/>
            </a:pPr>
            <a:r>
              <a:rPr lang="el-GR" sz="2400" b="1" dirty="0"/>
              <a:t>Ενυδάτωση (συνθήκες εγκλεισμού)</a:t>
            </a:r>
          </a:p>
          <a:p>
            <a:pPr marL="342852" indent="-342852">
              <a:defRPr/>
            </a:pPr>
            <a:r>
              <a:rPr lang="el-GR" sz="2400" b="1" dirty="0"/>
              <a:t>Θερμοκρασία</a:t>
            </a:r>
          </a:p>
          <a:p>
            <a:pPr marL="342852" indent="-342852">
              <a:defRPr/>
            </a:pPr>
            <a:r>
              <a:rPr lang="el-GR" sz="2400" b="1" dirty="0"/>
              <a:t>ρΗ</a:t>
            </a:r>
          </a:p>
        </p:txBody>
      </p:sp>
    </p:spTree>
    <p:extLst>
      <p:ext uri="{BB962C8B-B14F-4D97-AF65-F5344CB8AC3E}">
        <p14:creationId xmlns:p14="http://schemas.microsoft.com/office/powerpoint/2010/main" val="3598947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l-GR" sz="2400" b="1" dirty="0"/>
              <a:t>ΣΗΜΑΣΙΑ ΤΗΣ ΕΦΑΡΜΟΖΟΜΕΝΗΣ ΠΟΣΟΤΗΤΑΣ ΤΟΥ ΣΚΕΥΑΣΜΑΤΟΣ</a:t>
            </a:r>
          </a:p>
          <a:p>
            <a:pPr marL="0" indent="0">
              <a:buNone/>
            </a:pPr>
            <a:r>
              <a:rPr lang="el-GR" sz="1800" b="1" dirty="0"/>
              <a:t>Απορρόφηση 0,5-25%, η ποσότητα όμως είναι σημαντική</a:t>
            </a:r>
          </a:p>
          <a:p>
            <a:pPr marL="0" indent="0">
              <a:buNone/>
            </a:pPr>
            <a:r>
              <a:rPr lang="el-GR" sz="2400" b="1" dirty="0"/>
              <a:t>ΣΗΜΑΣΙΑ ΣΥΓΚΕΝΤΡΩΣΕΩΣ</a:t>
            </a:r>
          </a:p>
          <a:p>
            <a:pPr marL="0" indent="0">
              <a:buNone/>
            </a:pPr>
            <a:r>
              <a:rPr lang="el-GR" sz="1800" b="1" dirty="0"/>
              <a:t>			ΚΣ(μ</a:t>
            </a:r>
            <a:r>
              <a:rPr lang="en-US" sz="1800" b="1" dirty="0"/>
              <a:t>g/cm2)	E	</a:t>
            </a:r>
            <a:r>
              <a:rPr lang="el-GR" sz="1800" b="1" dirty="0"/>
              <a:t>Δ	Ε(χωρίςΚΣ) 	Δ(χωρίς ΚΣ)</a:t>
            </a:r>
          </a:p>
          <a:p>
            <a:pPr marL="0" indent="0">
              <a:buNone/>
            </a:pPr>
            <a:r>
              <a:rPr lang="el-GR" sz="1800" b="1" dirty="0"/>
              <a:t>Υδροκορτιζόνη 0,1%	0,6		0,008	0,017	0,43		1,65</a:t>
            </a:r>
          </a:p>
          <a:p>
            <a:pPr marL="0" indent="0">
              <a:buNone/>
            </a:pPr>
            <a:r>
              <a:rPr lang="el-GR" sz="1800" b="1" dirty="0"/>
              <a:t>Υδροκορτιζόνη 0,3%</a:t>
            </a:r>
            <a:r>
              <a:rPr lang="en-US" sz="1800" b="1" dirty="0"/>
              <a:t> 	1,66</a:t>
            </a:r>
            <a:r>
              <a:rPr lang="el-GR" sz="1800" b="1" dirty="0"/>
              <a:t>		0,05	0,046	1,37		4,2</a:t>
            </a:r>
          </a:p>
          <a:p>
            <a:pPr marL="0" indent="0">
              <a:buNone/>
            </a:pPr>
            <a:r>
              <a:rPr lang="el-GR" sz="1800" b="1" dirty="0"/>
              <a:t>Υδροκορτιζόνη 1%</a:t>
            </a:r>
            <a:r>
              <a:rPr lang="en-US" sz="1800" b="1" dirty="0"/>
              <a:t>		10,5</a:t>
            </a:r>
            <a:r>
              <a:rPr lang="el-GR" sz="1800" b="1" dirty="0"/>
              <a:t>		0,09	0,240	7,6		21,0</a:t>
            </a:r>
          </a:p>
          <a:p>
            <a:pPr marL="0" indent="0">
              <a:buNone/>
            </a:pPr>
            <a:r>
              <a:rPr lang="el-GR" sz="1800" b="1" dirty="0"/>
              <a:t>Υδροκορτιζόνη 3%</a:t>
            </a:r>
            <a:r>
              <a:rPr lang="en-US" sz="1800" b="1" dirty="0"/>
              <a:t>		16,7</a:t>
            </a:r>
            <a:r>
              <a:rPr lang="el-GR" sz="1800" b="1" dirty="0"/>
              <a:t>		0,18	0,354	14,4		37,8</a:t>
            </a:r>
          </a:p>
        </p:txBody>
      </p:sp>
    </p:spTree>
    <p:extLst>
      <p:ext uri="{BB962C8B-B14F-4D97-AF65-F5344CB8AC3E}">
        <p14:creationId xmlns:p14="http://schemas.microsoft.com/office/powerpoint/2010/main" val="2600917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316" y="0"/>
            <a:ext cx="12312316" cy="6858000"/>
          </a:xfrm>
        </p:spPr>
      </p:pic>
    </p:spTree>
    <p:extLst>
      <p:ext uri="{BB962C8B-B14F-4D97-AF65-F5344CB8AC3E}">
        <p14:creationId xmlns:p14="http://schemas.microsoft.com/office/powerpoint/2010/main" val="3411351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Rot="1" noChangeArrowheads="1"/>
          </p:cNvSpPr>
          <p:nvPr>
            <p:ph type="body" idx="1"/>
          </p:nvPr>
        </p:nvSpPr>
        <p:spPr>
          <a:xfrm>
            <a:off x="0" y="188914"/>
            <a:ext cx="12192000" cy="6669087"/>
          </a:xfrm>
        </p:spPr>
        <p:txBody>
          <a:bodyPr/>
          <a:lstStyle/>
          <a:p>
            <a:pPr marL="342852" indent="-342852">
              <a:defRPr/>
            </a:pPr>
            <a:r>
              <a:rPr lang="el-GR" b="1" dirty="0"/>
              <a:t>ΜΕΘΟΔΟΙ ΜΕ</a:t>
            </a:r>
            <a:r>
              <a:rPr lang="en-US" b="1" dirty="0"/>
              <a:t>T</a:t>
            </a:r>
            <a:r>
              <a:rPr lang="el-GR" b="1" dirty="0"/>
              <a:t>ΡΗΣΕΩΣ</a:t>
            </a:r>
          </a:p>
          <a:p>
            <a:pPr marL="342852" indent="-342852">
              <a:defRPr/>
            </a:pPr>
            <a:r>
              <a:rPr lang="en-US" sz="2400" b="1" dirty="0"/>
              <a:t>In Vitro</a:t>
            </a:r>
          </a:p>
          <a:p>
            <a:pPr marL="342852" indent="-342852">
              <a:defRPr/>
            </a:pPr>
            <a:r>
              <a:rPr lang="en-US" sz="2400" b="1" dirty="0"/>
              <a:t>In Vivo</a:t>
            </a:r>
          </a:p>
          <a:p>
            <a:pPr marL="342852" indent="-342852">
              <a:buNone/>
              <a:defRPr/>
            </a:pPr>
            <a:r>
              <a:rPr lang="el-GR" sz="2400" b="1" dirty="0"/>
              <a:t>-Απώλεια Φαρμάκου στην Επιφάνεια</a:t>
            </a:r>
            <a:endParaRPr lang="en-US" sz="2400" b="1" dirty="0"/>
          </a:p>
          <a:p>
            <a:pPr marL="342852" indent="-342852">
              <a:buNone/>
              <a:defRPr/>
            </a:pPr>
            <a:r>
              <a:rPr lang="en-US" sz="2400" b="1" dirty="0"/>
              <a:t>-</a:t>
            </a:r>
            <a:r>
              <a:rPr lang="el-GR" sz="2400" b="1" dirty="0"/>
              <a:t>Μέτρηση στην  Κεράτινη  Στοιβάδα (</a:t>
            </a:r>
            <a:r>
              <a:rPr lang="en-US" sz="2400" b="1" dirty="0" err="1"/>
              <a:t>Strippings</a:t>
            </a:r>
            <a:r>
              <a:rPr lang="en-US" sz="2400" b="1" dirty="0"/>
              <a:t>)</a:t>
            </a:r>
            <a:endParaRPr lang="el-GR" sz="2400" b="1" dirty="0"/>
          </a:p>
          <a:p>
            <a:pPr marL="342852" indent="-342852">
              <a:buNone/>
              <a:defRPr/>
            </a:pPr>
            <a:r>
              <a:rPr lang="el-GR" sz="2400" b="1" dirty="0"/>
              <a:t>-Βιολογικές Αντιδράσεις</a:t>
            </a:r>
            <a:r>
              <a:rPr lang="en-US" sz="2400" b="1" dirty="0"/>
              <a:t> (</a:t>
            </a:r>
            <a:r>
              <a:rPr lang="el-GR" sz="2400" b="1" dirty="0"/>
              <a:t>Αναισθησία, Αγγειοδιαστολή – Αγγειοσυστολή, Θερμοκρασία, Χρώμα, Φλεγμονή, Θεραπευτικό Αποτέλεσμα) Είναι μέθοδοι ημιποσοτικές</a:t>
            </a:r>
          </a:p>
          <a:p>
            <a:pPr marL="342852" indent="-342852">
              <a:buNone/>
              <a:defRPr/>
            </a:pPr>
            <a:r>
              <a:rPr lang="el-GR" sz="2400" b="1" dirty="0"/>
              <a:t>-Ιστολογικές (Επιδερμίδα – Δερμίδα)</a:t>
            </a:r>
          </a:p>
          <a:p>
            <a:pPr marL="342852" indent="-342852">
              <a:buNone/>
              <a:defRPr/>
            </a:pPr>
            <a:r>
              <a:rPr lang="el-GR" sz="2400" b="1" dirty="0"/>
              <a:t>-Αίμα – Απεκκρίσεις</a:t>
            </a:r>
          </a:p>
          <a:p>
            <a:pPr>
              <a:defRPr/>
            </a:pPr>
            <a:r>
              <a:rPr lang="el-GR" b="1" dirty="0"/>
              <a:t>ΣΥΓΚΡΙΣΗ </a:t>
            </a:r>
            <a:r>
              <a:rPr lang="en-US" b="1" dirty="0"/>
              <a:t>IN VIVO – IN VITRO</a:t>
            </a:r>
            <a:endParaRPr lang="el-GR" b="1" dirty="0"/>
          </a:p>
          <a:p>
            <a:pPr marL="342852" indent="-342852">
              <a:buNone/>
              <a:defRPr/>
            </a:pPr>
            <a:r>
              <a:rPr lang="el-GR" sz="2400" b="1" dirty="0"/>
              <a:t>Κυκλοφορία, Νεύρα , Μύες, Εκκρίσεις, Ενυδάτωση, Χειρισμός του Δέρματος </a:t>
            </a:r>
            <a:r>
              <a:rPr lang="en-US" sz="2400" b="1" dirty="0"/>
              <a:t>In Vitro</a:t>
            </a:r>
            <a:r>
              <a:rPr lang="el-GR" sz="2400" b="1" dirty="0"/>
              <a:t>, Βιωσιμότητα Δέρματος</a:t>
            </a:r>
            <a:r>
              <a:rPr lang="en-US" sz="2400" b="1" dirty="0"/>
              <a:t>, </a:t>
            </a:r>
            <a:r>
              <a:rPr lang="el-GR" sz="2400" b="1" dirty="0"/>
              <a:t>Υγρό Λήψεως </a:t>
            </a:r>
            <a:r>
              <a:rPr lang="en-US" sz="2400" b="1" dirty="0"/>
              <a:t>In Vitro</a:t>
            </a:r>
            <a:endParaRPr lang="el-GR" sz="2400" b="1" dirty="0"/>
          </a:p>
          <a:p>
            <a:pPr marL="342852" indent="-342852">
              <a:defRPr/>
            </a:pPr>
            <a:r>
              <a:rPr lang="el-GR" b="1" dirty="0"/>
              <a:t>ΔΙΑΔΕΡΜΙΚΑ ΣΥΣΤΗΜΑΤΑ</a:t>
            </a:r>
          </a:p>
          <a:p>
            <a:pPr marL="342852" indent="-342852">
              <a:defRPr/>
            </a:pPr>
            <a:endParaRPr lang="el-GR" sz="2400" b="1" dirty="0"/>
          </a:p>
        </p:txBody>
      </p:sp>
    </p:spTree>
    <p:extLst>
      <p:ext uri="{BB962C8B-B14F-4D97-AF65-F5344CB8AC3E}">
        <p14:creationId xmlns:p14="http://schemas.microsoft.com/office/powerpoint/2010/main" val="610372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marL="0" indent="0" algn="ctr">
              <a:buNone/>
            </a:pPr>
            <a:r>
              <a:rPr lang="el-GR" b="1" i="1" dirty="0">
                <a:solidFill>
                  <a:srgbClr val="231F20"/>
                </a:solidFill>
                <a:latin typeface="TimesLTStd-BoldItalic"/>
              </a:rPr>
              <a:t>ΟΡΙΣΜΟΙ</a:t>
            </a:r>
          </a:p>
          <a:p>
            <a:r>
              <a:rPr lang="el-GR" b="1" i="1" dirty="0">
                <a:solidFill>
                  <a:srgbClr val="231F20"/>
                </a:solidFill>
                <a:latin typeface="TimesLTStd-BoldItalic"/>
              </a:rPr>
              <a:t>Δερμοκαλλυντικά (</a:t>
            </a:r>
            <a:r>
              <a:rPr lang="en-US" b="1" i="1" dirty="0" err="1">
                <a:solidFill>
                  <a:srgbClr val="231F20"/>
                </a:solidFill>
                <a:latin typeface="TimesLTStd-BoldItalic"/>
              </a:rPr>
              <a:t>cosmeceuticals</a:t>
            </a:r>
            <a:r>
              <a:rPr lang="el-GR" b="1" i="1" dirty="0">
                <a:solidFill>
                  <a:srgbClr val="231F20"/>
                </a:solidFill>
                <a:latin typeface="TimesLTStd-BoldItalic"/>
              </a:rPr>
              <a:t> </a:t>
            </a:r>
            <a:r>
              <a:rPr lang="en-US" b="1" i="1" dirty="0">
                <a:solidFill>
                  <a:srgbClr val="231F20"/>
                </a:solidFill>
                <a:latin typeface="TimesLTStd-BoldItalic"/>
              </a:rPr>
              <a:t>) </a:t>
            </a:r>
            <a:r>
              <a:rPr lang="el-GR" b="1" i="1" dirty="0">
                <a:solidFill>
                  <a:srgbClr val="231F20"/>
                </a:solidFill>
                <a:latin typeface="TimesLTStd-BoldItalic"/>
              </a:rPr>
              <a:t>είναι όρος της αγοράς για  καλλυντικά πιο δραστικά από τα συνήθη όπως αυτά της ακμής. </a:t>
            </a:r>
            <a:r>
              <a:rPr lang="en-US" b="1" i="1" dirty="0">
                <a:solidFill>
                  <a:srgbClr val="231F20"/>
                </a:solidFill>
                <a:latin typeface="TimesLTStd-Roman"/>
              </a:rPr>
              <a:t> </a:t>
            </a:r>
            <a:endParaRPr lang="en-US" dirty="0">
              <a:solidFill>
                <a:srgbClr val="231F20"/>
              </a:solidFill>
              <a:latin typeface="TimesLTStd-Roman"/>
            </a:endParaRPr>
          </a:p>
          <a:p>
            <a:r>
              <a:rPr lang="en-US" dirty="0" err="1">
                <a:solidFill>
                  <a:srgbClr val="231F20"/>
                </a:solidFill>
                <a:latin typeface="TimesLTStd-Roman"/>
              </a:rPr>
              <a:t>Cosmeceuticals</a:t>
            </a:r>
            <a:r>
              <a:rPr lang="el-GR" dirty="0">
                <a:solidFill>
                  <a:srgbClr val="231F20"/>
                </a:solidFill>
                <a:latin typeface="TimesLTStd-Roman"/>
              </a:rPr>
              <a:t> (</a:t>
            </a:r>
            <a:r>
              <a:rPr lang="en-US" dirty="0">
                <a:solidFill>
                  <a:srgbClr val="231F20"/>
                </a:solidFill>
                <a:latin typeface="TimesLTStd-Roman"/>
              </a:rPr>
              <a:t> cosmetics-pharmaceuticals)</a:t>
            </a:r>
          </a:p>
          <a:p>
            <a:pPr>
              <a:buNone/>
            </a:pPr>
            <a:r>
              <a:rPr lang="el-GR" dirty="0">
                <a:solidFill>
                  <a:srgbClr val="231F20"/>
                </a:solidFill>
                <a:latin typeface="TimesLTStd-Roman"/>
              </a:rPr>
              <a:t>Περιέχουν δραστικά συστατικά όπως βιταμίνες, αντιοξειδωτικά, αντιφλεγμονώδεις παράγοντες, πρωτεΐνες και άλλα) </a:t>
            </a:r>
          </a:p>
          <a:p>
            <a:pPr>
              <a:buNone/>
            </a:pPr>
            <a:r>
              <a:rPr lang="el-GR" dirty="0">
                <a:solidFill>
                  <a:srgbClr val="231F20"/>
                </a:solidFill>
                <a:latin typeface="TimesLTStd-Roman"/>
              </a:rPr>
              <a:t>Χρησιμοποιείται ο όρος, δεν αναγνωρίζεται όμως από </a:t>
            </a:r>
            <a:r>
              <a:rPr lang="en-US" dirty="0">
                <a:solidFill>
                  <a:srgbClr val="231F20"/>
                </a:solidFill>
                <a:latin typeface="TimesLTStd-Roman"/>
              </a:rPr>
              <a:t>FDA </a:t>
            </a:r>
            <a:r>
              <a:rPr lang="el-GR" dirty="0">
                <a:solidFill>
                  <a:srgbClr val="231F20"/>
                </a:solidFill>
                <a:latin typeface="TimesLTStd-Roman"/>
              </a:rPr>
              <a:t>και</a:t>
            </a:r>
            <a:r>
              <a:rPr lang="en-US" dirty="0">
                <a:solidFill>
                  <a:srgbClr val="231F20"/>
                </a:solidFill>
                <a:latin typeface="TimesLTStd-Roman"/>
              </a:rPr>
              <a:t> EMA.</a:t>
            </a:r>
            <a:endParaRPr 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8020"/>
            <a:ext cx="12192000" cy="6857999"/>
          </a:xfrm>
          <a:prstGeom prst="rect">
            <a:avLst/>
          </a:prstGeom>
          <a:noFill/>
          <a:ln w="9525">
            <a:noFill/>
            <a:miter lim="800000"/>
            <a:headEnd/>
            <a:tailEnd/>
          </a:ln>
        </p:spPr>
      </p:pic>
    </p:spTree>
    <p:extLst>
      <p:ext uri="{BB962C8B-B14F-4D97-AF65-F5344CB8AC3E}">
        <p14:creationId xmlns:p14="http://schemas.microsoft.com/office/powerpoint/2010/main" val="1040557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2" cstate="print"/>
          <a:srcRect/>
          <a:stretch>
            <a:fillRect/>
          </a:stretch>
        </p:blipFill>
        <p:spPr bwMode="auto">
          <a:xfrm>
            <a:off x="-248653" y="-603448"/>
            <a:ext cx="12681285" cy="7461448"/>
          </a:xfrm>
          <a:prstGeom prst="rect">
            <a:avLst/>
          </a:prstGeom>
          <a:noFill/>
          <a:ln w="9525">
            <a:noFill/>
            <a:miter lim="800000"/>
            <a:headEnd/>
            <a:tailEnd/>
          </a:ln>
        </p:spPr>
      </p:pic>
    </p:spTree>
    <p:extLst>
      <p:ext uri="{BB962C8B-B14F-4D97-AF65-F5344CB8AC3E}">
        <p14:creationId xmlns:p14="http://schemas.microsoft.com/office/powerpoint/2010/main" val="2253234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2" cstate="print"/>
          <a:srcRect/>
          <a:stretch>
            <a:fillRect/>
          </a:stretch>
        </p:blipFill>
        <p:spPr bwMode="auto">
          <a:xfrm>
            <a:off x="-208547" y="-8021"/>
            <a:ext cx="12488779" cy="6858000"/>
          </a:xfrm>
          <a:prstGeom prst="rect">
            <a:avLst/>
          </a:prstGeom>
          <a:noFill/>
          <a:ln w="9525">
            <a:noFill/>
            <a:miter lim="800000"/>
            <a:headEnd/>
            <a:tailEnd/>
          </a:ln>
        </p:spPr>
      </p:pic>
    </p:spTree>
    <p:extLst>
      <p:ext uri="{BB962C8B-B14F-4D97-AF65-F5344CB8AC3E}">
        <p14:creationId xmlns:p14="http://schemas.microsoft.com/office/powerpoint/2010/main" val="28630363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0" y="24063"/>
            <a:ext cx="12328358" cy="6858000"/>
          </a:xfrm>
          <a:prstGeom prst="rect">
            <a:avLst/>
          </a:prstGeom>
        </p:spPr>
      </p:pic>
    </p:spTree>
    <p:extLst>
      <p:ext uri="{BB962C8B-B14F-4D97-AF65-F5344CB8AC3E}">
        <p14:creationId xmlns:p14="http://schemas.microsoft.com/office/powerpoint/2010/main" val="25525021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style>
          <a:lnRef idx="2">
            <a:schemeClr val="dk1"/>
          </a:lnRef>
          <a:fillRef idx="1">
            <a:schemeClr val="lt1"/>
          </a:fillRef>
          <a:effectRef idx="0">
            <a:schemeClr val="dk1"/>
          </a:effectRef>
          <a:fontRef idx="minor">
            <a:schemeClr val="dk1"/>
          </a:fontRef>
        </p:style>
        <p:txBody>
          <a:bodyPr>
            <a:normAutofit/>
          </a:bodyPr>
          <a:lstStyle/>
          <a:p>
            <a:pPr>
              <a:buNone/>
            </a:pPr>
            <a:r>
              <a:rPr lang="el-GR" sz="2400" dirty="0"/>
              <a:t>     Από του Στόματος Χορήγηση       </a:t>
            </a:r>
            <a:r>
              <a:rPr lang="el-GR" sz="2400" dirty="0" err="1"/>
              <a:t>Διαλυτοποίηση</a:t>
            </a:r>
            <a:r>
              <a:rPr lang="el-GR" sz="2400" dirty="0"/>
              <a:t>      Απορρόφηση από Γαστρεντερικό      Αίμα        Φαρμακοδυναμικό Αποτέλεσμα </a:t>
            </a:r>
          </a:p>
          <a:p>
            <a:pPr>
              <a:buNone/>
            </a:pPr>
            <a:endParaRPr lang="el-GR" sz="2400" dirty="0"/>
          </a:p>
          <a:p>
            <a:pPr>
              <a:buNone/>
            </a:pPr>
            <a:r>
              <a:rPr lang="el-GR" sz="2400" dirty="0"/>
              <a:t>	Τοπική Χορήγηση        Απελευθέρωση        Διαπερατότητα        Απορρόφηση     Φαρμακοδυναμικό Αποτέλεσμα</a:t>
            </a:r>
          </a:p>
          <a:p>
            <a:pPr>
              <a:buNone/>
            </a:pPr>
            <a:r>
              <a:rPr lang="el-GR" sz="2400" dirty="0"/>
              <a:t>	</a:t>
            </a:r>
          </a:p>
          <a:p>
            <a:pPr>
              <a:buNone/>
            </a:pPr>
            <a:r>
              <a:rPr lang="el-GR" sz="2400" dirty="0"/>
              <a:t>	Για τα </a:t>
            </a:r>
            <a:r>
              <a:rPr lang="el-GR" sz="2400" dirty="0" err="1"/>
              <a:t>διαδερμικά</a:t>
            </a:r>
            <a:r>
              <a:rPr lang="el-GR" sz="2400" dirty="0"/>
              <a:t> : Απορρόφηση στα Αίμα     </a:t>
            </a:r>
            <a:r>
              <a:rPr lang="el-GR" sz="2400"/>
              <a:t>Φαρμακοδυναμικό Αποτέλεσμα</a:t>
            </a:r>
            <a:endParaRPr lang="el-GR" sz="2400" dirty="0"/>
          </a:p>
        </p:txBody>
      </p:sp>
      <p:sp>
        <p:nvSpPr>
          <p:cNvPr id="5" name="4 - Δεξιό βέλος"/>
          <p:cNvSpPr/>
          <p:nvPr/>
        </p:nvSpPr>
        <p:spPr>
          <a:xfrm>
            <a:off x="5591944" y="0"/>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a:off x="8040216" y="0"/>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εξιό βέλος"/>
          <p:cNvSpPr/>
          <p:nvPr/>
        </p:nvSpPr>
        <p:spPr>
          <a:xfrm>
            <a:off x="3863752" y="404664"/>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Δεξιό βέλος"/>
          <p:cNvSpPr/>
          <p:nvPr/>
        </p:nvSpPr>
        <p:spPr>
          <a:xfrm>
            <a:off x="4943872" y="404664"/>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Δεξιό βέλος"/>
          <p:cNvSpPr/>
          <p:nvPr/>
        </p:nvSpPr>
        <p:spPr>
          <a:xfrm>
            <a:off x="4295800" y="1268760"/>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Δεξιό βέλος"/>
          <p:cNvSpPr/>
          <p:nvPr/>
        </p:nvSpPr>
        <p:spPr>
          <a:xfrm>
            <a:off x="6816080" y="1268760"/>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Δεξιό βέλος"/>
          <p:cNvSpPr/>
          <p:nvPr/>
        </p:nvSpPr>
        <p:spPr>
          <a:xfrm>
            <a:off x="9336360" y="1268760"/>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Δεξιό βέλος"/>
          <p:cNvSpPr/>
          <p:nvPr/>
        </p:nvSpPr>
        <p:spPr>
          <a:xfrm>
            <a:off x="3719736" y="1628800"/>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Δεξιό βέλος"/>
          <p:cNvSpPr/>
          <p:nvPr/>
        </p:nvSpPr>
        <p:spPr>
          <a:xfrm>
            <a:off x="7392144" y="2492896"/>
            <a:ext cx="216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48503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312315" cy="6858000"/>
          </a:xfrm>
        </p:spPr>
      </p:pic>
    </p:spTree>
    <p:extLst>
      <p:ext uri="{BB962C8B-B14F-4D97-AF65-F5344CB8AC3E}">
        <p14:creationId xmlns:p14="http://schemas.microsoft.com/office/powerpoint/2010/main" val="42038748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28338"/>
            <a:ext cx="12320336" cy="6986337"/>
          </a:xfrm>
        </p:spPr>
      </p:pic>
    </p:spTree>
    <p:extLst>
      <p:ext uri="{BB962C8B-B14F-4D97-AF65-F5344CB8AC3E}">
        <p14:creationId xmlns:p14="http://schemas.microsoft.com/office/powerpoint/2010/main" val="33818307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a:bodyPr>
          <a:lstStyle/>
          <a:p>
            <a:pPr algn="ctr">
              <a:buNone/>
            </a:pPr>
            <a:r>
              <a:rPr lang="el-GR" sz="2400" b="1" dirty="0"/>
              <a:t>ΒΙΟΔΙΑΘΕΣΙΜΟΤΗΤΑ</a:t>
            </a:r>
          </a:p>
          <a:p>
            <a:pPr>
              <a:buNone/>
            </a:pPr>
            <a:r>
              <a:rPr lang="el-GR" sz="2000" b="1" dirty="0"/>
              <a:t>Είναι η ποσότητα και ο ρυθμός με τον οποίο μία δραστική ουσία φθάνει στον τόπο δράσης του</a:t>
            </a:r>
          </a:p>
          <a:p>
            <a:pPr>
              <a:buNone/>
            </a:pPr>
            <a:r>
              <a:rPr lang="el-GR" sz="2000" b="1" dirty="0" err="1"/>
              <a:t>Βιοισοδύναμα</a:t>
            </a:r>
            <a:r>
              <a:rPr lang="el-GR" sz="2000" b="1" dirty="0"/>
              <a:t> είναι  τα προϊόντα τα οποία δίνουν την ίδια συγκέντρωση σε σχέση με τον χρόνο στο δέρμα και το αίμα όταν χορηγούνται τοπικά στο ίδιο ανατομικό σημείο στο ίδιο είδος.</a:t>
            </a:r>
          </a:p>
          <a:p>
            <a:pPr>
              <a:buNone/>
            </a:pPr>
            <a:r>
              <a:rPr lang="el-GR" sz="2000" b="1" dirty="0"/>
              <a:t>Τοπική βιοδιαθεσιμότητα, Συστηματική βιοδιαθεσιμότητα (αίμα) </a:t>
            </a:r>
          </a:p>
          <a:p>
            <a:pPr>
              <a:buNone/>
            </a:pPr>
            <a:endParaRPr lang="el-GR" sz="2000" b="1" dirty="0"/>
          </a:p>
          <a:p>
            <a:pPr>
              <a:buNone/>
            </a:pPr>
            <a:r>
              <a:rPr lang="el-GR" sz="2000" b="1" dirty="0"/>
              <a:t>Θεραπευτική Ισοδυναμία – Αξιολόγηση Ιδιοτήτων</a:t>
            </a:r>
          </a:p>
          <a:p>
            <a:pPr>
              <a:buNone/>
            </a:pPr>
            <a:r>
              <a:rPr lang="el-GR" sz="2000" b="1" dirty="0"/>
              <a:t>Η  θεραπευτική απάντηση εξαρτάται:</a:t>
            </a:r>
          </a:p>
          <a:p>
            <a:pPr>
              <a:buNone/>
            </a:pPr>
            <a:r>
              <a:rPr lang="el-GR" sz="2000" b="1" dirty="0"/>
              <a:t>1.Συγκέντρωση 2. Ποσότητα εφαρμογής 3.Επιφάνεια θεραπείας 4. Αριθμός εφαρμογών 5. Εγκλεισμός  -</a:t>
            </a:r>
            <a:r>
              <a:rPr lang="el-GR" sz="2000" b="1" dirty="0" err="1"/>
              <a:t>ημιεγκλεισμός</a:t>
            </a:r>
            <a:r>
              <a:rPr lang="el-GR" sz="2000" b="1" dirty="0"/>
              <a:t>  6. Χρόνος εφαρμογής 7. Φυσιολογικό – Παθολογικό δέρμα 8. </a:t>
            </a:r>
            <a:r>
              <a:rPr lang="el-GR" sz="2000" b="1"/>
              <a:t>Ανατομικό μέρος </a:t>
            </a:r>
            <a:endParaRPr lang="el-GR" sz="2000" b="1" dirty="0"/>
          </a:p>
          <a:p>
            <a:pPr>
              <a:buNone/>
            </a:pPr>
            <a:endParaRPr lang="el-GR" sz="2000" b="1" dirty="0"/>
          </a:p>
        </p:txBody>
      </p:sp>
    </p:spTree>
    <p:extLst>
      <p:ext uri="{BB962C8B-B14F-4D97-AF65-F5344CB8AC3E}">
        <p14:creationId xmlns:p14="http://schemas.microsoft.com/office/powerpoint/2010/main" val="18447644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marL="0" indent="0" algn="ctr">
              <a:buNone/>
            </a:pPr>
            <a:r>
              <a:rPr lang="el-GR" b="1" dirty="0"/>
              <a:t>ΔΙΑΔΕΡΜΙΚΑ ΣΥΣΤΗΜΑΤΑ</a:t>
            </a:r>
            <a:endParaRPr lang="el-GR" dirty="0"/>
          </a:p>
          <a:p>
            <a:pPr marL="0" indent="0">
              <a:buNone/>
            </a:pPr>
            <a:r>
              <a:rPr lang="el-GR" sz="2000" b="1" dirty="0"/>
              <a:t>Απορρόφηση=Συχνότητα Χ Δόση = Απέκκριση Χ Α</a:t>
            </a:r>
            <a:r>
              <a:rPr lang="en-US" sz="2000" b="1" dirty="0"/>
              <a:t>UC</a:t>
            </a:r>
          </a:p>
          <a:p>
            <a:pPr marL="0" indent="0">
              <a:buNone/>
            </a:pPr>
            <a:r>
              <a:rPr lang="en-US" sz="2000" b="1" dirty="0"/>
              <a:t>H  </a:t>
            </a:r>
            <a:r>
              <a:rPr lang="el-GR" sz="2000" b="1" dirty="0"/>
              <a:t>Φαιντανύλη είναι καλό υποψήφιο φάρμακο γιατί  έχει ρυθμό απεκκρίσεως 49 </a:t>
            </a:r>
            <a:r>
              <a:rPr lang="en-US" sz="2000" b="1" dirty="0" err="1"/>
              <a:t>lt</a:t>
            </a:r>
            <a:r>
              <a:rPr lang="en-US" sz="2000" b="1" dirty="0"/>
              <a:t>/h </a:t>
            </a:r>
            <a:r>
              <a:rPr lang="el-GR" sz="2000" b="1" dirty="0"/>
              <a:t>και θεραπευτική συγκέντρωση στο αίμα 2</a:t>
            </a:r>
            <a:r>
              <a:rPr lang="en-US" sz="2000" b="1" dirty="0"/>
              <a:t>ng/ml  </a:t>
            </a:r>
            <a:r>
              <a:rPr lang="el-GR" sz="2000" b="1" dirty="0"/>
              <a:t>οπότε πρέπει να έχει απορρόφηση 98μ</a:t>
            </a:r>
            <a:r>
              <a:rPr lang="en-US" sz="2000" b="1" dirty="0"/>
              <a:t>g/h </a:t>
            </a:r>
            <a:r>
              <a:rPr lang="el-GR" sz="2000" b="1" dirty="0"/>
              <a:t>. Μπορεί να παρασκευαστεί </a:t>
            </a:r>
            <a:r>
              <a:rPr lang="en-US" sz="2000" b="1" dirty="0"/>
              <a:t>patch </a:t>
            </a:r>
            <a:r>
              <a:rPr lang="el-GR" sz="2000" b="1" dirty="0"/>
              <a:t>50</a:t>
            </a:r>
            <a:r>
              <a:rPr lang="en-US" sz="2000" b="1" dirty="0"/>
              <a:t>cm2 </a:t>
            </a:r>
            <a:r>
              <a:rPr lang="el-GR" sz="2000" b="1" dirty="0"/>
              <a:t> με ροή 2μ</a:t>
            </a:r>
            <a:r>
              <a:rPr lang="en-US" sz="2000" b="1" dirty="0"/>
              <a:t>g/cm2 h (</a:t>
            </a:r>
            <a:r>
              <a:rPr lang="el-GR" sz="2000" b="1" dirty="0"/>
              <a:t>έχει εγκριθεί από τον </a:t>
            </a:r>
            <a:r>
              <a:rPr lang="en-US" sz="2000" b="1" dirty="0"/>
              <a:t>FDA)</a:t>
            </a:r>
            <a:endParaRPr lang="el-GR" sz="2000" b="1" dirty="0"/>
          </a:p>
          <a:p>
            <a:pPr marL="0" indent="0">
              <a:buNone/>
            </a:pPr>
            <a:r>
              <a:rPr lang="el-GR" sz="2000" b="1" dirty="0"/>
              <a:t>Άλλα παραδείγματα είναι η νιτρογλυκερίνη και η οιστραδιόλη</a:t>
            </a:r>
          </a:p>
        </p:txBody>
      </p:sp>
    </p:spTree>
    <p:extLst>
      <p:ext uri="{BB962C8B-B14F-4D97-AF65-F5344CB8AC3E}">
        <p14:creationId xmlns:p14="http://schemas.microsoft.com/office/powerpoint/2010/main" val="1255917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stretch>
            <a:fillRect/>
          </a:stretch>
        </p:blipFill>
        <p:spPr>
          <a:xfrm>
            <a:off x="-457200" y="136358"/>
            <a:ext cx="12833683" cy="6777789"/>
          </a:xfrm>
          <a:prstGeom prst="rect">
            <a:avLst/>
          </a:prstGeom>
        </p:spPr>
      </p:pic>
    </p:spTree>
    <p:extLst>
      <p:ext uri="{BB962C8B-B14F-4D97-AF65-F5344CB8AC3E}">
        <p14:creationId xmlns:p14="http://schemas.microsoft.com/office/powerpoint/2010/main" val="3049430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524000" y="0"/>
            <a:ext cx="9144000" cy="6858000"/>
          </a:xfrm>
        </p:spPr>
        <p:txBody>
          <a:bodyPr>
            <a:normAutofit lnSpcReduction="10000"/>
          </a:bodyPr>
          <a:lstStyle/>
          <a:p>
            <a:pPr marL="0" indent="0" algn="ctr">
              <a:buNone/>
            </a:pPr>
            <a:r>
              <a:rPr lang="el-GR" sz="1800" b="1" dirty="0"/>
              <a:t>ΟΡΙΣΜΟΙ</a:t>
            </a:r>
          </a:p>
          <a:p>
            <a:r>
              <a:rPr lang="el-GR" sz="1800" dirty="0"/>
              <a:t>Με τον όρο “</a:t>
            </a:r>
            <a:r>
              <a:rPr lang="el-GR" sz="1800" b="1" dirty="0"/>
              <a:t>ιατροτεχνολογικό προϊόν</a:t>
            </a:r>
            <a:r>
              <a:rPr lang="el-GR" sz="1800" dirty="0"/>
              <a:t>” (</a:t>
            </a:r>
            <a:r>
              <a:rPr lang="el-GR" sz="1800" b="1" dirty="0"/>
              <a:t>Οδηγία 93/42/ΕΟΚ</a:t>
            </a:r>
            <a:r>
              <a:rPr lang="el-GR" sz="1800" dirty="0"/>
              <a:t>) νοείται κάθε όργανο, συσκευή, εξοπλισμός, υλικό ή άλλο είδος, χρησιμοποιούμενο μόνο ή σε συνδυασμό, συμπεριλαμβανομένου και του λογισμικού που απαιτείται για την ορθή του λειτουργία, το οποίο προορίζεται από τον κατασκευαστή να χρησιμοποιείται στον άνθρωπο για σκοπούς:</a:t>
            </a:r>
          </a:p>
          <a:p>
            <a:r>
              <a:rPr lang="el-GR" sz="1800" dirty="0"/>
              <a:t>διάγνωσης, πρόληψης, παρακολούθησης ή ανακούφισης ασθένειας</a:t>
            </a:r>
          </a:p>
          <a:p>
            <a:r>
              <a:rPr lang="el-GR" sz="1800" dirty="0"/>
              <a:t>διάγνωσης, παρακολούθησης, θεραπείας, ανακούφισης ή επανόρθωσης τραύματος ή αναπηρίας</a:t>
            </a:r>
          </a:p>
          <a:p>
            <a:r>
              <a:rPr lang="el-GR" sz="1800" dirty="0"/>
              <a:t>διερεύνησης, αντικατάστασης ή τροποποίησης της ανατομίας μίας φυσιολογικής λειτουργίας</a:t>
            </a:r>
          </a:p>
          <a:p>
            <a:r>
              <a:rPr lang="el-GR" sz="1800" dirty="0"/>
              <a:t>ελέγχου της σύλληψης</a:t>
            </a:r>
          </a:p>
          <a:p>
            <a:r>
              <a:rPr lang="el-GR" sz="1800" dirty="0"/>
              <a:t>και του οποίου η κύρια δράση εντός ή επί του ανθρώπινου σώματος δεν επιτυγχάνεται με φαρμακολογικά ή ανοσολογικά μέσα ούτε μέσω του μεταβολισμού, αλλά του οποίου η λειτουργία μπορεί να υποβοηθείται από τα μέσα αυτά. </a:t>
            </a:r>
            <a:endParaRPr lang="en-US" sz="1800" dirty="0"/>
          </a:p>
          <a:p>
            <a:pPr>
              <a:buNone/>
            </a:pPr>
            <a:r>
              <a:rPr lang="el-GR" sz="1800" b="1" dirty="0"/>
              <a:t>Κατάταξη (</a:t>
            </a:r>
            <a:r>
              <a:rPr lang="el-GR" sz="1800" b="1" dirty="0" err="1"/>
              <a:t>Classification</a:t>
            </a:r>
            <a:r>
              <a:rPr lang="el-GR" sz="1800" b="1" dirty="0"/>
              <a:t>) των </a:t>
            </a:r>
            <a:r>
              <a:rPr lang="el-GR" sz="1800" b="1" dirty="0" err="1"/>
              <a:t>Ιατροτεχνολογικών</a:t>
            </a:r>
            <a:r>
              <a:rPr lang="el-GR" sz="1800" b="1" dirty="0"/>
              <a:t> Προϊόντων</a:t>
            </a:r>
            <a:br>
              <a:rPr lang="el-GR" sz="1800" dirty="0"/>
            </a:br>
            <a:r>
              <a:rPr lang="el-GR" sz="1800" dirty="0"/>
              <a:t>Η κατάταξη κάθε Ι/Π βασίζεται στην προοριζόμενη και στην προγραμματισμένη χρήση του (</a:t>
            </a:r>
            <a:r>
              <a:rPr lang="el-GR" sz="1800" dirty="0" err="1"/>
              <a:t>intended</a:t>
            </a:r>
            <a:r>
              <a:rPr lang="el-GR" sz="1800" dirty="0"/>
              <a:t> </a:t>
            </a:r>
            <a:r>
              <a:rPr lang="el-GR" sz="1800" dirty="0" err="1"/>
              <a:t>purpose</a:t>
            </a:r>
            <a:r>
              <a:rPr lang="el-GR" sz="1800" dirty="0"/>
              <a:t>)και στον μηχανισμό δράσης του(</a:t>
            </a:r>
            <a:r>
              <a:rPr lang="el-GR" sz="1800" dirty="0" err="1"/>
              <a:t>mode</a:t>
            </a:r>
            <a:r>
              <a:rPr lang="el-GR" sz="1800" dirty="0"/>
              <a:t> of </a:t>
            </a:r>
            <a:r>
              <a:rPr lang="el-GR" sz="1800" dirty="0" err="1"/>
              <a:t>action</a:t>
            </a:r>
            <a:r>
              <a:rPr lang="el-GR" sz="1800" dirty="0"/>
              <a:t>).</a:t>
            </a:r>
            <a:br>
              <a:rPr lang="el-GR" sz="1800" dirty="0"/>
            </a:br>
            <a:r>
              <a:rPr lang="el-GR" sz="1800" dirty="0"/>
              <a:t>Σύμφωνα με το </a:t>
            </a:r>
            <a:r>
              <a:rPr lang="el-GR" sz="1800" b="1" dirty="0"/>
              <a:t>άρθρο 9 της Οδηγίας 93/42/ΕΟΚ</a:t>
            </a:r>
            <a:r>
              <a:rPr lang="el-GR" sz="1800" dirty="0"/>
              <a:t>, τα Ι/Π κατατάσσονται σε κατηγορίες για να γίνεται η διάκριση μεταξύ των κινδύνων που συνδέονται με τα πολλά διαφορετικά Ι/Π που καλύπτει η Οδηγία.</a:t>
            </a:r>
            <a:br>
              <a:rPr lang="el-GR" sz="1800" dirty="0"/>
            </a:br>
            <a:r>
              <a:rPr lang="el-GR" sz="1800" dirty="0"/>
              <a:t>Η κατάταξη των Ι/Π γίνεται με βάση τους κανόνες και τα κριτήρια που αναφέρονται στο </a:t>
            </a:r>
            <a:r>
              <a:rPr lang="el-GR" sz="1800" b="1" dirty="0"/>
              <a:t>Παράρτημα ΙΧ</a:t>
            </a:r>
            <a:r>
              <a:rPr lang="el-GR" sz="1800" dirty="0"/>
              <a:t> της Οδηγίας και λαμβάνοντας υπόψη κυρίως την διάρκεια ζωής, τα επεμβατικά χαρακτηριστικά, την δυνατότητα επαναχρησιμοποίησης, την πηγή ενέργειας, την χρήση και τον προορισμό του προϊόντος καθώς και τους σχετικούς κινδύνους .</a:t>
            </a:r>
          </a:p>
          <a:p>
            <a:pPr>
              <a:buNone/>
            </a:pPr>
            <a:endParaRPr lang="el-GR" sz="1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128337" y="160421"/>
            <a:ext cx="12127831" cy="6761747"/>
          </a:xfrm>
          <a:prstGeom prst="rect">
            <a:avLst/>
          </a:prstGeom>
        </p:spPr>
      </p:pic>
    </p:spTree>
    <p:extLst>
      <p:ext uri="{BB962C8B-B14F-4D97-AF65-F5344CB8AC3E}">
        <p14:creationId xmlns:p14="http://schemas.microsoft.com/office/powerpoint/2010/main" val="3245230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0" y="-64169"/>
            <a:ext cx="12103768" cy="7066547"/>
          </a:xfrm>
          <a:prstGeom prst="rect">
            <a:avLst/>
          </a:prstGeom>
        </p:spPr>
      </p:pic>
    </p:spTree>
    <p:extLst>
      <p:ext uri="{BB962C8B-B14F-4D97-AF65-F5344CB8AC3E}">
        <p14:creationId xmlns:p14="http://schemas.microsoft.com/office/powerpoint/2010/main" val="20475686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1" y="0"/>
            <a:ext cx="12400547" cy="6858000"/>
          </a:xfrm>
          <a:prstGeom prst="rect">
            <a:avLst/>
          </a:prstGeom>
        </p:spPr>
      </p:pic>
    </p:spTree>
    <p:extLst>
      <p:ext uri="{BB962C8B-B14F-4D97-AF65-F5344CB8AC3E}">
        <p14:creationId xmlns:p14="http://schemas.microsoft.com/office/powerpoint/2010/main" val="1117354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56148" y="-56148"/>
            <a:ext cx="12135852" cy="7066547"/>
          </a:xfrm>
          <a:prstGeom prst="rect">
            <a:avLst/>
          </a:prstGeom>
        </p:spPr>
      </p:pic>
    </p:spTree>
    <p:extLst>
      <p:ext uri="{BB962C8B-B14F-4D97-AF65-F5344CB8AC3E}">
        <p14:creationId xmlns:p14="http://schemas.microsoft.com/office/powerpoint/2010/main" val="20862922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152400" y="0"/>
            <a:ext cx="12039599" cy="6858000"/>
          </a:xfrm>
          <a:prstGeom prst="rect">
            <a:avLst/>
          </a:prstGeom>
        </p:spPr>
      </p:pic>
    </p:spTree>
    <p:extLst>
      <p:ext uri="{BB962C8B-B14F-4D97-AF65-F5344CB8AC3E}">
        <p14:creationId xmlns:p14="http://schemas.microsoft.com/office/powerpoint/2010/main" val="26540953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994358"/>
          </a:xfrm>
        </p:spPr>
        <p:txBody>
          <a:bodyPr/>
          <a:lstStyle/>
          <a:p>
            <a:pPr marL="0" indent="0" algn="ctr">
              <a:buNone/>
            </a:pPr>
            <a:r>
              <a:rPr lang="el-GR" b="1" dirty="0"/>
              <a:t>ΣΗΜΑΣΙΑ ΤΗΣ ΑΠΟΡΡΟΦΗΣΗΣ ΣΤΗΝ ΘΕΡΑΠΕΙΑ</a:t>
            </a:r>
          </a:p>
          <a:p>
            <a:pPr marL="0" indent="0">
              <a:buNone/>
            </a:pPr>
            <a:r>
              <a:rPr lang="el-GR" sz="2400" b="1" dirty="0"/>
              <a:t>ΔΟΣΗ – ΣΥΧΝΟΤΗΤΑ ΕΦΑΡΜΟΓΗΣ</a:t>
            </a:r>
          </a:p>
          <a:p>
            <a:pPr marL="0" indent="0">
              <a:buNone/>
            </a:pPr>
            <a:r>
              <a:rPr lang="el-GR" sz="2400" b="1" dirty="0"/>
              <a:t>«ΕΚΔΟΧΟ»</a:t>
            </a:r>
          </a:p>
          <a:p>
            <a:pPr marL="0" indent="0">
              <a:buNone/>
            </a:pPr>
            <a:r>
              <a:rPr lang="el-GR" sz="2400" b="1" dirty="0"/>
              <a:t>ΤΑΧΥΤΗΤΑ ΑΠΟΡΡΟΦΗΣΗΣ (Άμεσο Φαρμακολογικό – Τοξικολογικό Αποτέλεσμα)</a:t>
            </a:r>
          </a:p>
          <a:p>
            <a:pPr marL="0" indent="0">
              <a:buNone/>
            </a:pPr>
            <a:r>
              <a:rPr lang="el-GR" sz="2400" b="1" dirty="0"/>
              <a:t>ΠΑΡΕΝΕΡΓΕΙΕΣ</a:t>
            </a:r>
          </a:p>
          <a:p>
            <a:pPr marL="0" indent="0">
              <a:buNone/>
            </a:pPr>
            <a:r>
              <a:rPr lang="el-GR" sz="2400" b="1" dirty="0"/>
              <a:t>ΕΠΙΛΟΓΗ ΟΔΟΥ ΧΟΡΗΓΗΣΗΣ</a:t>
            </a:r>
          </a:p>
          <a:p>
            <a:pPr marL="0" indent="0">
              <a:buNone/>
            </a:pPr>
            <a:r>
              <a:rPr lang="el-GR" sz="2400" b="1" dirty="0"/>
              <a:t>ΦΑΙΝΟΜΕΝΟ ΔΕΞΑΜΕΝΗΣ ΣΤΗΝ ΤΟΠΙΚΗ ΧΟΡΗΓΗΣΗ </a:t>
            </a:r>
          </a:p>
          <a:p>
            <a:pPr marL="0" indent="0">
              <a:buNone/>
            </a:pPr>
            <a:r>
              <a:rPr lang="el-GR" sz="2400" b="1" dirty="0"/>
              <a:t>ΔΕΚΑ ΦΟΡΕΣ ΜΕΓΑΛΥΤΕΡΗ ΣΥΓΚΕΝΤΡΩΣΗ ΜΕΤΑ ΑΠΟ ΤΟΠΙΚΗ ΧΟΡΗΓΗΣΗ</a:t>
            </a:r>
          </a:p>
          <a:p>
            <a:pPr marL="0" indent="0">
              <a:buNone/>
            </a:pPr>
            <a:r>
              <a:rPr lang="el-GR" sz="2400" b="1" dirty="0"/>
              <a:t>ΜΕΤΑΒΟΛΙΣΜΟΣ ΣΤΗΝ ΕΠΙΔΕΡΜΙΔΑ ΚΑΙ ΣΤΟ ΗΠΑΡ</a:t>
            </a:r>
          </a:p>
          <a:p>
            <a:pPr marL="0" indent="0">
              <a:buNone/>
            </a:pPr>
            <a:r>
              <a:rPr lang="el-GR" sz="2400" b="1" dirty="0"/>
              <a:t>ΔΙΑΠΕΡΑΤΟΤΗΤΑ ΣΤΟ ΝΥΧΙ</a:t>
            </a:r>
          </a:p>
          <a:p>
            <a:pPr marL="0" indent="0">
              <a:buNone/>
            </a:pPr>
            <a:r>
              <a:rPr lang="el-GR" sz="2400" b="1" dirty="0"/>
              <a:t>ΕΛΛΕΙΨΗ ΦΡΑΓΜΟΥ ΣΤΑ ΠΑΘΟΛΟΓΙΚΑ ΔΕΡΜΑΤΑ – ΚΙΝΔΥΝΟΣ ΠΑΡΕΝΕΡΓΕΙΩΝ (Σαλικυλικό οξύ – εμβοή και κωφότητα από 6% σε ευκερίνη 6 φορές την ημέρα, Φυτοφάρμακα όπως το μαλαθείο το οποίο εάν μείνει στο δέρμα για 4</a:t>
            </a:r>
            <a:r>
              <a:rPr lang="en-US" sz="2400" b="1" dirty="0"/>
              <a:t>h </a:t>
            </a:r>
            <a:r>
              <a:rPr lang="el-GR" sz="2400" b="1" dirty="0"/>
              <a:t> απορροφάται σε ποσοστό 12%) </a:t>
            </a:r>
          </a:p>
          <a:p>
            <a:pPr marL="0" indent="0">
              <a:buNone/>
            </a:pPr>
            <a:r>
              <a:rPr lang="el-GR" sz="2400" b="1" dirty="0"/>
              <a:t>Σε πληγές μπορεί να θεωρηθεί σαν ενδομυϊκή ένεση</a:t>
            </a:r>
          </a:p>
          <a:p>
            <a:pPr marL="0" indent="0">
              <a:buNone/>
            </a:pPr>
            <a:r>
              <a:rPr lang="el-GR" sz="2400" b="1" dirty="0"/>
              <a:t>ΦΩΤΟΧΗΜΕΙΟΘΕΡΑΠΕΙΕΣ</a:t>
            </a:r>
          </a:p>
        </p:txBody>
      </p:sp>
    </p:spTree>
    <p:extLst>
      <p:ext uri="{BB962C8B-B14F-4D97-AF65-F5344CB8AC3E}">
        <p14:creationId xmlns:p14="http://schemas.microsoft.com/office/powerpoint/2010/main" val="18573941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7002379"/>
          </a:xfrm>
        </p:spPr>
        <p:txBody>
          <a:bodyPr/>
          <a:lstStyle/>
          <a:p>
            <a:pPr marL="0" indent="0" algn="ctr">
              <a:buNone/>
            </a:pPr>
            <a:r>
              <a:rPr lang="el-GR" b="1" dirty="0"/>
              <a:t>ΣΥΝΟΨΗ</a:t>
            </a:r>
          </a:p>
          <a:p>
            <a:r>
              <a:rPr lang="el-GR" b="1" dirty="0"/>
              <a:t>ΤΟ ΔΕΡΜΑ ΦΡΑΓΜΟΣ ΚΑΙ ΟΔΟΣ</a:t>
            </a:r>
          </a:p>
          <a:p>
            <a:r>
              <a:rPr lang="el-GR" b="1" dirty="0"/>
              <a:t>ΚΑΤΑ ΠΕΡΙΠΤΩΣΗ Η ΘΕΡΑΠΕΙΑ ΑΛΛΑ ΣΤΗΝ ΠΛΕΙΟΝΟΤΗΤΑ ΤΩΝ ΠΕΡΙΠΤΩΣΕΩΝ Η ΠΡΟΣΕΓΓΙΣΗ ΘΑ ΕΙΝΑΙ ΤΟΠΙΚΗ</a:t>
            </a:r>
          </a:p>
          <a:p>
            <a:r>
              <a:rPr lang="el-GR" b="1" dirty="0"/>
              <a:t>Η ΑΠΟΡΡΟΦΗΣΗ ΕΙΝΑΙ ΓΡΗΓΟΡΟ ΦΑΙΝΟΜΕΝΟ</a:t>
            </a:r>
          </a:p>
          <a:p>
            <a:r>
              <a:rPr lang="el-GR" b="1" dirty="0"/>
              <a:t>ΕΛΛΕΙΨΗ ΦΡΑΓΜΟΥ ΣΤΙΣ ΠΑΘΟΛΟΓΙΚΕΣ ΚΑΤΑΣΤΑΣΕΙΣ</a:t>
            </a:r>
          </a:p>
          <a:p>
            <a:r>
              <a:rPr lang="el-GR" b="1" dirty="0"/>
              <a:t>ΜΕ ΕΝΔΙΑΦΕΡΕΙ Η ΣΥΓΚΕΝΤΡΩΣΗ ΤΗΣ ΔΡΑΣΤΙΚΗΣ ΣΤΟ ΟΡΓΑΝΟ ΣΤΟΧΟ</a:t>
            </a:r>
          </a:p>
          <a:p>
            <a:r>
              <a:rPr lang="el-GR" b="1" dirty="0"/>
              <a:t>ΛΑΜΒΑΝΩ ΥΠΟΨΙΝ ΤΟΥΣ ΠΑΡΑΓΟΝΤΕΣ ΠΟΥ ΕΠΗΡΕΑΖΟΥΝ ΤΗΝ ΑΠΟΡΡΟΦΗΣΗ</a:t>
            </a:r>
          </a:p>
          <a:p>
            <a:endParaRPr lang="el-GR" b="1" dirty="0"/>
          </a:p>
        </p:txBody>
      </p:sp>
    </p:spTree>
    <p:extLst>
      <p:ext uri="{BB962C8B-B14F-4D97-AF65-F5344CB8AC3E}">
        <p14:creationId xmlns:p14="http://schemas.microsoft.com/office/powerpoint/2010/main" val="3477174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C32B-85A8-4AD8-A758-6A75B4509179}"/>
              </a:ext>
            </a:extLst>
          </p:cNvPr>
          <p:cNvSpPr>
            <a:spLocks noGrp="1"/>
          </p:cNvSpPr>
          <p:nvPr>
            <p:ph type="title"/>
          </p:nvPr>
        </p:nvSpPr>
        <p:spPr>
          <a:xfrm>
            <a:off x="1156252" y="2419212"/>
            <a:ext cx="10515600" cy="1325563"/>
          </a:xfrm>
        </p:spPr>
        <p:txBody>
          <a:bodyPr/>
          <a:lstStyle/>
          <a:p>
            <a:pPr algn="ctr"/>
            <a:r>
              <a:rPr lang="el-GR" b="1" dirty="0"/>
              <a:t>ΤΟΠΙΚΗ -  ΣΥΣΤΗΜΑΤΙΚΗ ΘΕΡΑΠΕΙΑ</a:t>
            </a:r>
            <a:endParaRPr lang="en-US" b="1" dirty="0"/>
          </a:p>
        </p:txBody>
      </p:sp>
    </p:spTree>
    <p:extLst>
      <p:ext uri="{BB962C8B-B14F-4D97-AF65-F5344CB8AC3E}">
        <p14:creationId xmlns:p14="http://schemas.microsoft.com/office/powerpoint/2010/main" val="25013873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524000" y="0"/>
            <a:ext cx="9144000" cy="6858000"/>
          </a:xfrm>
        </p:spPr>
        <p:txBody>
          <a:bodyPr>
            <a:normAutofit/>
          </a:bodyPr>
          <a:lstStyle/>
          <a:p>
            <a:r>
              <a:rPr lang="el-GR" b="1" dirty="0"/>
              <a:t>ΔΡΑΣΤΙΚΕΣ  ΟΥΣΙΕΣ ΣΤΗΝ ΘΕΡΑΠΕΙΑ ΤΟΥ ΔΕΡΜΑΤΟΣ</a:t>
            </a:r>
          </a:p>
          <a:p>
            <a:pPr algn="l"/>
            <a:r>
              <a:rPr lang="el-GR" sz="2000" b="1" dirty="0"/>
              <a:t>-</a:t>
            </a:r>
            <a:r>
              <a:rPr lang="el-GR" sz="2000" b="1" dirty="0" err="1"/>
              <a:t>Αντιβακτηριακοί</a:t>
            </a:r>
            <a:r>
              <a:rPr lang="el-GR" sz="2000" b="1" dirty="0"/>
              <a:t> – </a:t>
            </a:r>
            <a:r>
              <a:rPr lang="el-GR" sz="2000" b="1" dirty="0" err="1"/>
              <a:t>Αντιμυκητιασικοί</a:t>
            </a:r>
            <a:r>
              <a:rPr lang="el-GR" sz="2000" b="1" dirty="0"/>
              <a:t> Παράγοντες</a:t>
            </a:r>
          </a:p>
          <a:p>
            <a:pPr algn="l"/>
            <a:r>
              <a:rPr lang="el-GR" sz="2000" b="1" dirty="0"/>
              <a:t>-</a:t>
            </a:r>
            <a:r>
              <a:rPr lang="el-GR" sz="2000" b="1" dirty="0" err="1"/>
              <a:t>Στεροειδείς</a:t>
            </a:r>
            <a:r>
              <a:rPr lang="el-GR" sz="2000" b="1" dirty="0"/>
              <a:t> και μη </a:t>
            </a:r>
            <a:r>
              <a:rPr lang="el-GR" sz="2000" b="1" dirty="0" err="1"/>
              <a:t>Στεροειδείς</a:t>
            </a:r>
            <a:r>
              <a:rPr lang="el-GR" sz="2000" b="1" dirty="0"/>
              <a:t> Αντιφλεγμονώδεις Παράγοντες</a:t>
            </a:r>
          </a:p>
          <a:p>
            <a:pPr algn="l"/>
            <a:r>
              <a:rPr lang="el-GR" sz="2000" b="1" dirty="0"/>
              <a:t>-</a:t>
            </a:r>
            <a:r>
              <a:rPr lang="el-GR" sz="2000" b="1" dirty="0" err="1"/>
              <a:t>Ρητινοειδή</a:t>
            </a:r>
            <a:endParaRPr lang="el-GR" sz="2000" b="1" dirty="0"/>
          </a:p>
          <a:p>
            <a:pPr algn="l"/>
            <a:r>
              <a:rPr lang="el-GR" sz="2000" b="1" dirty="0"/>
              <a:t>-</a:t>
            </a:r>
            <a:r>
              <a:rPr lang="el-GR" sz="2000" b="1" dirty="0" err="1"/>
              <a:t>Αντιηλιακά</a:t>
            </a:r>
            <a:endParaRPr lang="el-GR" sz="2000" b="1" dirty="0"/>
          </a:p>
          <a:p>
            <a:pPr algn="l"/>
            <a:r>
              <a:rPr lang="el-GR" sz="2000" b="1" dirty="0"/>
              <a:t>-</a:t>
            </a:r>
            <a:r>
              <a:rPr lang="el-GR" sz="2000" b="1" dirty="0" err="1"/>
              <a:t>Αντιϊκά</a:t>
            </a:r>
            <a:endParaRPr lang="el-GR" sz="2000" b="1" dirty="0"/>
          </a:p>
          <a:p>
            <a:pPr algn="l"/>
            <a:r>
              <a:rPr lang="el-GR" sz="2000" b="1" dirty="0"/>
              <a:t>-</a:t>
            </a:r>
            <a:r>
              <a:rPr lang="el-GR" sz="2000" b="1" dirty="0" err="1"/>
              <a:t>Αντιϊσταμινικά</a:t>
            </a:r>
            <a:endParaRPr lang="el-GR" sz="2000" b="1" dirty="0"/>
          </a:p>
          <a:p>
            <a:pPr algn="l"/>
            <a:r>
              <a:rPr lang="el-GR" sz="2000" b="1" dirty="0"/>
              <a:t>-</a:t>
            </a:r>
            <a:r>
              <a:rPr lang="el-GR" sz="2000" b="1" dirty="0" err="1"/>
              <a:t>Αντικνησμώδη</a:t>
            </a:r>
            <a:endParaRPr lang="el-GR" sz="2000" b="1" dirty="0"/>
          </a:p>
          <a:p>
            <a:pPr algn="l"/>
            <a:r>
              <a:rPr lang="el-GR" sz="2000" b="1" dirty="0"/>
              <a:t>-Εντομοαπωθητικά</a:t>
            </a:r>
          </a:p>
          <a:p>
            <a:pPr algn="l"/>
            <a:r>
              <a:rPr lang="el-GR" sz="2000" b="1" dirty="0"/>
              <a:t>-Λευκαντικά</a:t>
            </a:r>
          </a:p>
          <a:p>
            <a:pPr algn="l"/>
            <a:r>
              <a:rPr lang="el-GR" sz="2000" b="1" dirty="0"/>
              <a:t>-Τοπικά Αναισθητικά</a:t>
            </a:r>
          </a:p>
          <a:p>
            <a:pPr algn="l"/>
            <a:r>
              <a:rPr lang="el-GR" sz="2000" b="1" dirty="0"/>
              <a:t>-Τοπικά Παρασκευάσματα –Έκδοχα</a:t>
            </a:r>
          </a:p>
          <a:p>
            <a:pPr algn="l"/>
            <a:r>
              <a:rPr lang="el-GR" sz="2000" b="1" dirty="0"/>
              <a:t>-Ψωροκτόνα – Φθειροκτόνα</a:t>
            </a:r>
          </a:p>
          <a:p>
            <a:pPr algn="l"/>
            <a:r>
              <a:rPr lang="el-GR" sz="2000" b="1" dirty="0"/>
              <a:t>-Ψυχοδραστικοί Παράγοντες</a:t>
            </a:r>
          </a:p>
          <a:p>
            <a:pPr algn="l"/>
            <a:r>
              <a:rPr lang="el-GR" sz="2000" b="1" dirty="0"/>
              <a:t>-Κερατολυτικά -Κερατοπλαστικά</a:t>
            </a:r>
          </a:p>
          <a:p>
            <a:pPr algn="l"/>
            <a:r>
              <a:rPr lang="el-GR" sz="2000" b="1" dirty="0"/>
              <a:t>-Βιολογικοί Παράγοντες</a:t>
            </a:r>
          </a:p>
          <a:p>
            <a:pPr algn="l"/>
            <a:r>
              <a:rPr lang="el-GR" sz="2000" b="1" dirty="0"/>
              <a:t>-Διάφορα (Ανοσοτροποιητικά, </a:t>
            </a:r>
            <a:r>
              <a:rPr lang="en-US" sz="2000" b="1" dirty="0"/>
              <a:t> </a:t>
            </a:r>
            <a:r>
              <a:rPr lang="el-GR" sz="2000" b="1" dirty="0"/>
              <a:t> Πίσσες, Καυστικά, Υπεραιμία, Προσροφητικά)  </a:t>
            </a:r>
            <a:endParaRPr lang="en-US" sz="2000" b="1" dirty="0"/>
          </a:p>
        </p:txBody>
      </p:sp>
    </p:spTree>
    <p:extLst>
      <p:ext uri="{BB962C8B-B14F-4D97-AF65-F5344CB8AC3E}">
        <p14:creationId xmlns:p14="http://schemas.microsoft.com/office/powerpoint/2010/main" val="6186197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rrowheads="1"/>
          </p:cNvSpPr>
          <p:nvPr>
            <p:ph type="title"/>
          </p:nvPr>
        </p:nvSpPr>
        <p:spPr>
          <a:xfrm>
            <a:off x="1919289" y="0"/>
            <a:ext cx="8510587" cy="1112838"/>
          </a:xfrm>
        </p:spPr>
        <p:txBody>
          <a:bodyPr/>
          <a:lstStyle/>
          <a:p>
            <a:pPr eaLnBrk="1" hangingPunct="1">
              <a:defRPr/>
            </a:pPr>
            <a:r>
              <a:rPr lang="el-GR" sz="3200" b="1" dirty="0"/>
              <a:t>ΡΗΤΙΝΟΕΙΔΗ</a:t>
            </a:r>
          </a:p>
        </p:txBody>
      </p:sp>
      <p:sp>
        <p:nvSpPr>
          <p:cNvPr id="149507" name="Rectangle 3"/>
          <p:cNvSpPr>
            <a:spLocks noGrp="1" noRot="1" noChangeArrowheads="1"/>
          </p:cNvSpPr>
          <p:nvPr>
            <p:ph type="body" idx="1"/>
          </p:nvPr>
        </p:nvSpPr>
        <p:spPr>
          <a:xfrm>
            <a:off x="1524000" y="765176"/>
            <a:ext cx="9144000" cy="5732463"/>
          </a:xfrm>
        </p:spPr>
        <p:txBody>
          <a:bodyPr>
            <a:normAutofit fontScale="92500" lnSpcReduction="20000"/>
          </a:bodyPr>
          <a:lstStyle/>
          <a:p>
            <a:pPr eaLnBrk="1" hangingPunct="1">
              <a:defRPr/>
            </a:pPr>
            <a:r>
              <a:rPr lang="el-GR" sz="2400" b="1" dirty="0"/>
              <a:t>Είναι παράγωγα της Βιταμίνης Α </a:t>
            </a:r>
            <a:endParaRPr lang="en-US" sz="2400" b="1" dirty="0"/>
          </a:p>
          <a:p>
            <a:pPr eaLnBrk="1" hangingPunct="1">
              <a:defRPr/>
            </a:pPr>
            <a:r>
              <a:rPr lang="el-GR" sz="2400" b="1" dirty="0"/>
              <a:t>ΙΣΤΟΡΙΑ</a:t>
            </a:r>
            <a:endParaRPr lang="en-US" sz="2400" b="1" dirty="0"/>
          </a:p>
          <a:p>
            <a:pPr eaLnBrk="1" hangingPunct="1">
              <a:buFont typeface="Wingdings" pitchFamily="2" charset="2"/>
              <a:buNone/>
              <a:defRPr/>
            </a:pPr>
            <a:r>
              <a:rPr lang="el-GR" sz="2000" b="1" dirty="0" err="1"/>
              <a:t>Ρετινόλη</a:t>
            </a:r>
            <a:r>
              <a:rPr lang="el-GR" sz="2000" b="1" dirty="0"/>
              <a:t> (Βιταμίνη Α -1943), </a:t>
            </a:r>
            <a:r>
              <a:rPr lang="el-GR" sz="2000" b="1" dirty="0" err="1"/>
              <a:t>Τρετινοϊνη</a:t>
            </a:r>
            <a:r>
              <a:rPr lang="el-GR" sz="2000" b="1" dirty="0"/>
              <a:t> (1962 – </a:t>
            </a:r>
            <a:r>
              <a:rPr lang="en-US" sz="2000" b="1" dirty="0" err="1"/>
              <a:t>Kligman</a:t>
            </a:r>
            <a:r>
              <a:rPr lang="en-US" sz="2000" b="1" dirty="0"/>
              <a:t> </a:t>
            </a:r>
            <a:r>
              <a:rPr lang="el-GR" sz="2000" b="1" dirty="0"/>
              <a:t>1969</a:t>
            </a:r>
            <a:r>
              <a:rPr lang="en-US" sz="2000" b="1" dirty="0"/>
              <a:t>)</a:t>
            </a:r>
            <a:endParaRPr lang="el-GR" sz="2000" b="1" dirty="0"/>
          </a:p>
          <a:p>
            <a:pPr>
              <a:defRPr/>
            </a:pPr>
            <a:r>
              <a:rPr lang="el-GR" sz="2400" b="1" dirty="0"/>
              <a:t>ΥΠΟΒΙΤΑΜΙΝΩΣΗ - </a:t>
            </a:r>
            <a:r>
              <a:rPr lang="en-US" sz="2400" b="1" dirty="0"/>
              <a:t>Y</a:t>
            </a:r>
            <a:r>
              <a:rPr lang="el-GR" sz="2400" b="1" dirty="0"/>
              <a:t>ΠΕΡΒΙΤΑΜΙΝΩΣΗ -</a:t>
            </a:r>
            <a:endParaRPr lang="en-US" sz="2400" b="1" dirty="0"/>
          </a:p>
          <a:p>
            <a:pPr eaLnBrk="1" hangingPunct="1">
              <a:defRPr/>
            </a:pPr>
            <a:r>
              <a:rPr lang="el-GR" sz="2400" b="1" dirty="0"/>
              <a:t>ΕΙΔΗ ΡΗΤΙΝΟΕΙΔΩΝ</a:t>
            </a:r>
            <a:endParaRPr lang="en-US" sz="2400" b="1" dirty="0"/>
          </a:p>
          <a:p>
            <a:pPr eaLnBrk="1" hangingPunct="1">
              <a:buFont typeface="Wingdings" pitchFamily="2" charset="2"/>
              <a:buNone/>
              <a:defRPr/>
            </a:pPr>
            <a:r>
              <a:rPr lang="en-US" sz="2400" b="1" dirty="0"/>
              <a:t>-</a:t>
            </a:r>
            <a:r>
              <a:rPr lang="el-GR" sz="2400" b="1" dirty="0"/>
              <a:t>Φυσικά, Συνθετικά / Τοπικά, Συστηματικά (</a:t>
            </a:r>
            <a:r>
              <a:rPr lang="el-GR" sz="2400" b="1" dirty="0" err="1"/>
              <a:t>ασιτρετίνη</a:t>
            </a:r>
            <a:r>
              <a:rPr lang="el-GR" sz="2400" b="1" dirty="0"/>
              <a:t>, 13-</a:t>
            </a:r>
            <a:r>
              <a:rPr lang="en-US" sz="2400" b="1" dirty="0" err="1"/>
              <a:t>cis</a:t>
            </a:r>
            <a:r>
              <a:rPr lang="en-US" sz="2400" b="1" dirty="0"/>
              <a:t> </a:t>
            </a:r>
            <a:r>
              <a:rPr lang="el-GR" sz="2400" b="1" dirty="0" err="1"/>
              <a:t>ρετινοϊκό</a:t>
            </a:r>
            <a:r>
              <a:rPr lang="el-GR" sz="2400" b="1" dirty="0"/>
              <a:t> οξύ, </a:t>
            </a:r>
            <a:r>
              <a:rPr lang="el-GR" sz="2400" b="1" dirty="0" err="1"/>
              <a:t>ετρετινάτη</a:t>
            </a:r>
            <a:r>
              <a:rPr lang="el-GR" sz="2400" b="1" dirty="0"/>
              <a:t>)</a:t>
            </a:r>
          </a:p>
          <a:p>
            <a:pPr eaLnBrk="1" hangingPunct="1">
              <a:buFont typeface="Wingdings" pitchFamily="2" charset="2"/>
              <a:buNone/>
              <a:defRPr/>
            </a:pPr>
            <a:r>
              <a:rPr lang="el-GR" sz="2400" b="1" dirty="0"/>
              <a:t>-Μη αρωματικά</a:t>
            </a:r>
            <a:r>
              <a:rPr lang="en-US" sz="2400" b="1" dirty="0"/>
              <a:t> </a:t>
            </a:r>
            <a:r>
              <a:rPr lang="en-US" sz="2000" b="1" dirty="0"/>
              <a:t>(</a:t>
            </a:r>
            <a:r>
              <a:rPr lang="el-GR" sz="2000" b="1" dirty="0" err="1"/>
              <a:t>Τρετινοϊνη</a:t>
            </a:r>
            <a:r>
              <a:rPr lang="el-GR" sz="2000" b="1" dirty="0"/>
              <a:t>)</a:t>
            </a:r>
            <a:endParaRPr lang="el-GR" sz="2400" b="1" dirty="0"/>
          </a:p>
          <a:p>
            <a:pPr eaLnBrk="1" hangingPunct="1">
              <a:buFont typeface="Wingdings" pitchFamily="2" charset="2"/>
              <a:buNone/>
              <a:defRPr/>
            </a:pPr>
            <a:r>
              <a:rPr lang="el-GR" sz="2400" b="1" dirty="0"/>
              <a:t>-</a:t>
            </a:r>
            <a:r>
              <a:rPr lang="el-GR" sz="2400" b="1" dirty="0" err="1"/>
              <a:t>Μονοαρωματικά</a:t>
            </a:r>
            <a:r>
              <a:rPr lang="el-GR" sz="2400" b="1" dirty="0"/>
              <a:t> </a:t>
            </a:r>
            <a:r>
              <a:rPr lang="el-GR" sz="2000" b="1" dirty="0"/>
              <a:t>(</a:t>
            </a:r>
            <a:r>
              <a:rPr lang="el-GR" sz="2000" b="1" dirty="0" err="1"/>
              <a:t>Ετρετινάτη</a:t>
            </a:r>
            <a:r>
              <a:rPr lang="el-GR" sz="2000" b="1" dirty="0"/>
              <a:t>, </a:t>
            </a:r>
            <a:r>
              <a:rPr lang="el-GR" sz="2000" b="1" dirty="0" err="1"/>
              <a:t>Ασιτρετίνη</a:t>
            </a:r>
            <a:r>
              <a:rPr lang="el-GR" sz="2000" b="1" dirty="0"/>
              <a:t>, </a:t>
            </a:r>
            <a:r>
              <a:rPr lang="el-GR" sz="2000" b="1" dirty="0" err="1"/>
              <a:t>Μοτρετινίδη</a:t>
            </a:r>
            <a:r>
              <a:rPr lang="el-GR" sz="2000" b="1" dirty="0"/>
              <a:t>)</a:t>
            </a:r>
            <a:endParaRPr lang="el-GR" sz="2400" b="1" dirty="0"/>
          </a:p>
          <a:p>
            <a:pPr eaLnBrk="1" hangingPunct="1">
              <a:buFont typeface="Wingdings" pitchFamily="2" charset="2"/>
              <a:buNone/>
              <a:defRPr/>
            </a:pPr>
            <a:r>
              <a:rPr lang="el-GR" sz="2400" b="1" dirty="0"/>
              <a:t>-</a:t>
            </a:r>
            <a:r>
              <a:rPr lang="el-GR" sz="2400" b="1" dirty="0" err="1"/>
              <a:t>Πολυαρωματικά</a:t>
            </a:r>
            <a:r>
              <a:rPr lang="el-GR" sz="2400" b="1" dirty="0"/>
              <a:t> </a:t>
            </a:r>
            <a:r>
              <a:rPr lang="el-GR" sz="2000" b="1" dirty="0"/>
              <a:t>(</a:t>
            </a:r>
            <a:r>
              <a:rPr lang="el-GR" sz="2000" b="1" dirty="0" err="1"/>
              <a:t>Αροτινοειδικό</a:t>
            </a:r>
            <a:r>
              <a:rPr lang="el-GR" sz="2000" b="1" dirty="0"/>
              <a:t> οξύ, </a:t>
            </a:r>
            <a:r>
              <a:rPr lang="el-GR" sz="2000" b="1" dirty="0" err="1"/>
              <a:t>Τεμαροτένιο</a:t>
            </a:r>
            <a:r>
              <a:rPr lang="el-GR" sz="2000" b="1" dirty="0"/>
              <a:t>, </a:t>
            </a:r>
            <a:r>
              <a:rPr lang="el-GR" sz="2000" b="1" dirty="0" err="1"/>
              <a:t>Σουλφονικό</a:t>
            </a:r>
            <a:r>
              <a:rPr lang="el-GR" sz="2000" b="1" dirty="0"/>
              <a:t> άλας του </a:t>
            </a:r>
            <a:r>
              <a:rPr lang="el-GR" sz="2000" b="1" dirty="0" err="1"/>
              <a:t>αροτινοειδικού</a:t>
            </a:r>
            <a:r>
              <a:rPr lang="el-GR" sz="2000" b="1" dirty="0"/>
              <a:t> οξέος)</a:t>
            </a:r>
          </a:p>
          <a:p>
            <a:pPr>
              <a:defRPr/>
            </a:pPr>
            <a:r>
              <a:rPr lang="el-GR" sz="2000" b="1" dirty="0"/>
              <a:t>ΘΕΡΑΠΕΥΤΙΚΟΣ ΔΕΙΚΤΗΣ</a:t>
            </a:r>
          </a:p>
          <a:p>
            <a:pPr>
              <a:buNone/>
              <a:defRPr/>
            </a:pPr>
            <a:r>
              <a:rPr lang="el-GR" sz="2000" b="1" dirty="0" err="1"/>
              <a:t>Παράδειγματα</a:t>
            </a:r>
            <a:r>
              <a:rPr lang="el-GR" sz="2000" b="1" dirty="0"/>
              <a:t>:</a:t>
            </a:r>
            <a:r>
              <a:rPr lang="en-US" sz="2000" b="1" dirty="0"/>
              <a:t>                 </a:t>
            </a:r>
            <a:r>
              <a:rPr lang="el-GR" sz="2000" b="1" dirty="0"/>
              <a:t>Υπερβιταμίνωση</a:t>
            </a:r>
            <a:r>
              <a:rPr lang="en-US" sz="2000" b="1" dirty="0"/>
              <a:t>                  </a:t>
            </a:r>
            <a:r>
              <a:rPr lang="el-GR" sz="2000" b="1" dirty="0"/>
              <a:t>Θηλώματα</a:t>
            </a:r>
            <a:r>
              <a:rPr lang="en-US" sz="2000" b="1" dirty="0"/>
              <a:t>                    </a:t>
            </a:r>
            <a:r>
              <a:rPr lang="el-GR" sz="2000" b="1" dirty="0"/>
              <a:t>Δείκτης</a:t>
            </a:r>
            <a:endParaRPr lang="en-US" sz="2000" b="1" dirty="0"/>
          </a:p>
          <a:p>
            <a:pPr>
              <a:buNone/>
              <a:defRPr/>
            </a:pPr>
            <a:r>
              <a:rPr lang="en-US" sz="2000" b="1" dirty="0" err="1"/>
              <a:t>Etretinate</a:t>
            </a:r>
            <a:r>
              <a:rPr lang="en-US" sz="2000" b="1" dirty="0"/>
              <a:t>                                                50mg/kg                        25mg/kg                     2</a:t>
            </a:r>
          </a:p>
          <a:p>
            <a:pPr>
              <a:buNone/>
              <a:defRPr/>
            </a:pPr>
            <a:r>
              <a:rPr lang="en-US" sz="2000" b="1" dirty="0"/>
              <a:t>all-trans-retinoic acid </a:t>
            </a:r>
            <a:r>
              <a:rPr lang="el-GR" sz="2000" b="1" dirty="0"/>
              <a:t>                      80</a:t>
            </a:r>
            <a:r>
              <a:rPr lang="en-US" sz="2000" b="1" dirty="0"/>
              <a:t>mg/kg  </a:t>
            </a:r>
            <a:r>
              <a:rPr lang="el-GR" sz="2000" b="1" dirty="0"/>
              <a:t>                      400</a:t>
            </a:r>
            <a:r>
              <a:rPr lang="en-US" sz="2000" b="1" dirty="0"/>
              <a:t>mg/mg         </a:t>
            </a:r>
            <a:r>
              <a:rPr lang="el-GR" sz="2000" b="1" dirty="0"/>
              <a:t>           0,2</a:t>
            </a:r>
            <a:endParaRPr lang="en-US" sz="2000" b="1" dirty="0"/>
          </a:p>
          <a:p>
            <a:pPr>
              <a:buNone/>
              <a:defRPr/>
            </a:pPr>
            <a:r>
              <a:rPr lang="en-US" sz="2000" b="1" dirty="0"/>
              <a:t> </a:t>
            </a:r>
            <a:r>
              <a:rPr lang="el-GR" sz="2000" b="1" dirty="0"/>
              <a:t>Α</a:t>
            </a:r>
            <a:r>
              <a:rPr lang="en-US" sz="2000" b="1" dirty="0" err="1"/>
              <a:t>rotinoid</a:t>
            </a:r>
            <a:r>
              <a:rPr lang="en-US" sz="2000" b="1" dirty="0"/>
              <a:t> ethyl ester                       0,1mg/kg                           0,05mg/kg                2</a:t>
            </a:r>
            <a:endParaRPr lang="el-GR" sz="2000" b="1" dirty="0"/>
          </a:p>
          <a:p>
            <a:pPr>
              <a:buNone/>
              <a:defRPr/>
            </a:pPr>
            <a:r>
              <a:rPr lang="el-GR" sz="2000" b="1" dirty="0"/>
              <a:t>Η </a:t>
            </a:r>
            <a:r>
              <a:rPr lang="el-GR" sz="2000" b="1" dirty="0" err="1"/>
              <a:t>ετρετινάτη</a:t>
            </a:r>
            <a:r>
              <a:rPr lang="el-GR" sz="2000" b="1" dirty="0"/>
              <a:t> έχει αποσυρθεί, χρησιμοποιείται ο κύριος μεταβολίτης της η </a:t>
            </a:r>
            <a:r>
              <a:rPr lang="el-GR" sz="2000" b="1" dirty="0" err="1"/>
              <a:t>ασιτρετίνη</a:t>
            </a:r>
            <a:r>
              <a:rPr lang="el-GR" sz="2000" b="1" dirty="0"/>
              <a:t>.</a:t>
            </a:r>
            <a:endParaRPr lang="en-US" sz="2000" b="1" dirty="0"/>
          </a:p>
          <a:p>
            <a:pPr eaLnBrk="1" hangingPunct="1">
              <a:buFont typeface="Wingdings" pitchFamily="2" charset="2"/>
              <a:buNone/>
              <a:defRPr/>
            </a:pPr>
            <a:endParaRPr lang="en-US" sz="2000" b="1" dirty="0"/>
          </a:p>
        </p:txBody>
      </p:sp>
    </p:spTree>
    <p:extLst>
      <p:ext uri="{BB962C8B-B14F-4D97-AF65-F5344CB8AC3E}">
        <p14:creationId xmlns:p14="http://schemas.microsoft.com/office/powerpoint/2010/main" val="717210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847</TotalTime>
  <Words>19862</Words>
  <Application>Microsoft Office PowerPoint</Application>
  <PresentationFormat>Widescreen</PresentationFormat>
  <Paragraphs>2436</Paragraphs>
  <Slides>399</Slides>
  <Notes>41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399</vt:i4>
      </vt:variant>
    </vt:vector>
  </HeadingPairs>
  <TitlesOfParts>
    <vt:vector size="420" baseType="lpstr">
      <vt:lpstr>AGaramondPro-Regular</vt:lpstr>
      <vt:lpstr>Arial</vt:lpstr>
      <vt:lpstr>Arial, Helvetica, sans-serif</vt:lpstr>
      <vt:lpstr>Arial-BoldMT</vt:lpstr>
      <vt:lpstr>Arial-ItalicMT</vt:lpstr>
      <vt:lpstr>ArialMT</vt:lpstr>
      <vt:lpstr>Calibri</vt:lpstr>
      <vt:lpstr>Calibri Light</vt:lpstr>
      <vt:lpstr>Cambria</vt:lpstr>
      <vt:lpstr>Comic Sans MS</vt:lpstr>
      <vt:lpstr>Georgia</vt:lpstr>
      <vt:lpstr>Roboto</vt:lpstr>
      <vt:lpstr>Segoe Print</vt:lpstr>
      <vt:lpstr>Symbol</vt:lpstr>
      <vt:lpstr>Times New Roman</vt:lpstr>
      <vt:lpstr>TimesLTStd-BoldItalic</vt:lpstr>
      <vt:lpstr>TimesLTStd-Roman</vt:lpstr>
      <vt:lpstr>Verdana</vt:lpstr>
      <vt:lpstr>Wingdings</vt:lpstr>
      <vt:lpstr>Wingdings 2</vt:lpstr>
      <vt:lpstr>Office Theme</vt:lpstr>
      <vt:lpstr>ΔΡΑΣΗ ΚΑΙ ΤΟΞΙΚΟΤΗΤΑ ΦΑΡΜΑΚΩΝ ΚΑΙ ΚΑΛΛΥΝΤΙΚΩΝ ΣΤΟ ΔΕΡΜΑ</vt:lpstr>
      <vt:lpstr>ΔΡΑΣΗ – ΤΟΞΙΚΟΤΗΤΑ ΦΑΡΜΑΚΩΝ ΚΑΙ ΚΑΛΛΥΝΤΙΚΩΝ ΣΤΟ ΔΕΡΜΑ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ΓΙΑΤΙ ΓΙΝΕΤΑΙ ΤΟ ΜΑΘΗΜΑ;</vt:lpstr>
      <vt:lpstr>ΔΕΡΜΑΤΟΦΑΡΜΑΚΟΛΟΓΙΑ - ΔΕΡΜΑΤΟΤΟΞΙΚΟΛΟΓΙΑ</vt:lpstr>
      <vt:lpstr>ΜΙΚΡΟ ΙΣΤΟΡΙΚΟ</vt:lpstr>
      <vt:lpstr>ΠΟΛΥΠΑΡΑΜΕΤΡΙΚΑ ΤΑ ΦΑΙΝΟΜΕΝΑ</vt:lpstr>
      <vt:lpstr>ΒΑΣΙΚΕΣ ΦΑΡΜΑΚΟΛΟΓΙΚΕΣ ΕΝΝΟΙΕΣ</vt:lpstr>
      <vt:lpstr>ΒΑΣΙΚΕΣ ΦΑΡΜΑΚΟΛΟΓΙΚΕΣ ΕΝΝΟΙΕΣ</vt:lpstr>
      <vt:lpstr>ΟΔΟΙ ΧΟΡΗΓΙΑΣ ΔΕΡΜΑΤΟΛΟΓΙΚΩΝ ΦΑΡΜΑΚΩΝ </vt:lpstr>
      <vt:lpstr>ΚΑΤΑΝΟΜΗ ΤΩΝ ΔΡΑΣΤΙΚΩΝ</vt:lpstr>
      <vt:lpstr>ΕΝΝΟΙΕΣ</vt:lpstr>
      <vt:lpstr>Ειδικές Τοπικές Θεραπείες</vt:lpstr>
      <vt:lpstr>Ειδικές Τοπικές Θεραπείες</vt:lpstr>
      <vt:lpstr>Ειδικές Τοπικές Θεραπείες</vt:lpstr>
      <vt:lpstr>Ειδικές Τοπικές Θεραπείες</vt:lpstr>
      <vt:lpstr>Ειδικές Τοπικές Θεραπείες</vt:lpstr>
      <vt:lpstr>Ειδικές Τοπικές Θεραπείες</vt:lpstr>
      <vt:lpstr>ΥΓΕΙΑ ΤΟΥ ΔΕΡΜΑΤΟΣ</vt:lpstr>
      <vt:lpstr> ΠΡΩΤΟΓΕΝΕΙΣ</vt:lpstr>
      <vt:lpstr>ΔΕΥΤΕΡΟΓΕΝΕΙΣ</vt:lpstr>
      <vt:lpstr>PowerPoint Presentation</vt:lpstr>
      <vt:lpstr>PowerPoint Presentation</vt:lpstr>
      <vt:lpstr>PowerPoint Presentation</vt:lpstr>
      <vt:lpstr>PowerPoint Presentation</vt:lpstr>
      <vt:lpstr>PowerPoint Presentation</vt:lpstr>
      <vt:lpstr>ΠΡΟΣΤΑΣΙΑ ΤΗΣ ΥΓΕΙΑΣ ΤΟΥ ΔΕΡΜΑΤΟΣ</vt:lpstr>
      <vt:lpstr>PowerPoint Presentation</vt:lpstr>
      <vt:lpstr>ΑΡΧΕΣ ΘΕΡΑΠΕΙΑΣ</vt:lpstr>
      <vt:lpstr>Τοπική – Συστηματική Θεραπεία Φαρμακοδυναμική-Φαρμακοκινητική Προ-κλινικά, κλινικά δεδομένα Σημασία της γνώσεως του βιολογικού υποβάθρου και των συμπτωμάτων της ασθένειας</vt:lpstr>
      <vt:lpstr>ΤΟΠΙΚΗ ΧΟΡΗΓΗΣΗ</vt:lpstr>
      <vt:lpstr>ΣΥΣΤΗΜΑΤΙΚΗ ΧΟΡΗΓΗΣΗ</vt:lpstr>
      <vt:lpstr>PowerPoint Presentation</vt:lpstr>
      <vt:lpstr>ΒΑΣΙΚΕΣ ΚΑΤΗΓΟΡΙΕΣ ΦΑΡΜΑΚΩΝ</vt:lpstr>
      <vt:lpstr>ΒΑΣΙΚΕΣ ΤΟΠΙΚΕΣ ΜΟΡΦΕΣ</vt:lpstr>
      <vt:lpstr>ΔΟΣΟΛΟΓΙΑ </vt:lpstr>
      <vt:lpstr>ΒΑΣΙΚΕΣ ΑΡΧΕΣ ΘΕΡΑΠΕΙΑΣ</vt:lpstr>
      <vt:lpstr>ΑΠΟ ΤΟΥ ΔΕΡΜΑΤΟΣ AΠΟΡΡΟΦΗΣΗ </vt:lpstr>
      <vt:lpstr>ΟΡΙΣΜΟΙ</vt:lpstr>
      <vt:lpstr>ΑΠΟ ΤΟΥ ΔΕΡΜΑΤΟΣ AΠΟΡΡΟΦΗΣΗ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ΤΟΠΙΚΗ -  ΣΥΣΤΗΜΑΤΙΚΗ ΘΕΡΑΠΕΙΑ</vt:lpstr>
      <vt:lpstr>PowerPoint Presentation</vt:lpstr>
      <vt:lpstr>ΡΗΤΙΝΟΕΙΔΗ</vt:lpstr>
      <vt:lpstr> Διάφορες μορφές της βιταμίνης Α (εστέρας, ρετινόλη, ρετινάλη, ρετινοϊκό οξύ).</vt:lpstr>
      <vt:lpstr>PowerPoint Presentation</vt:lpstr>
      <vt:lpstr>ΡΗΤΙΝΟΕΙΔΗ</vt:lpstr>
      <vt:lpstr>PowerPoint Presentation</vt:lpstr>
      <vt:lpstr>PowerPoint Presentation</vt:lpstr>
      <vt:lpstr>ΣΗΜΑΝΤΙΚΕΣ ΔΡΑΣΕΙΣ ΡΕΤΙΝΟΕΙΔΩΝ </vt:lpstr>
      <vt:lpstr>ΦΑΡΜΑΚΟΚΙΝΗΤΙΚΕΣ ΙΔΙΟΤΗΤΕΣ : ΠΑΡΑΔΕΙΓΜΑΤΑ</vt:lpstr>
      <vt:lpstr>PowerPoint Presentation</vt:lpstr>
      <vt:lpstr>PowerPoint Presentation</vt:lpstr>
      <vt:lpstr>PowerPoint Presentation</vt:lpstr>
      <vt:lpstr>ΑΝΤΕΝΔΕΙΞΕΙΣ</vt:lpstr>
      <vt:lpstr>ΑΛΛΗΛΕΠΙΔΡΑΣΕΙΣ</vt:lpstr>
      <vt:lpstr>ΙΣΟΤΡΕΤΙΝΟΙΝΗ</vt:lpstr>
      <vt:lpstr>ΑΣΙΤΡΕΤΙΝΗ</vt:lpstr>
      <vt:lpstr>Νόσος Darier</vt:lpstr>
      <vt:lpstr>ΤΟΠΙΚΕΣ ΜΟΡΦΕΣ</vt:lpstr>
      <vt:lpstr>ΚΟΡΤΙΚΟΣΤΕΡΟΕΙΔΗ</vt:lpstr>
      <vt:lpstr>ΚΟΡΤΙΚΟΣΤΕΡΟΕΙΔΗ - ΤΟΠΙΚΑ ΚΟΡΤΙΚΟΣΤΕΡΟΕΙΔΗ</vt:lpstr>
      <vt:lpstr>ΆΛΛΕΣ ΔΡΑΣΕΙΣ</vt:lpstr>
      <vt:lpstr>ΥΔΡΟΚΟΡΤΙΖΟΝΗ</vt:lpstr>
      <vt:lpstr>PowerPoint Presentation</vt:lpstr>
      <vt:lpstr>PowerPoint Presentation</vt:lpstr>
      <vt:lpstr>Κατηγορίες Κορτικοστεροειδών</vt:lpstr>
      <vt:lpstr>Ισχύς Κορτικοστεροειδών</vt:lpstr>
      <vt:lpstr>PowerPoint Presentation</vt:lpstr>
      <vt:lpstr>PowerPoint Presentation</vt:lpstr>
      <vt:lpstr>ΟΔΟΙ ΧΟΡΗΓΗΣΕΩΣ</vt:lpstr>
      <vt:lpstr>Κατηγορίες Τοπικών Κορτικοστεροειδών</vt:lpstr>
      <vt:lpstr>ΣΥΣΤΗΜΑΤΙΚΑ ΚΟΡΤΙΚΟΣΤΕΡΟΕΙΔΗ</vt:lpstr>
      <vt:lpstr>ΣΥΣΤΗΜΑΤΙΚΗ ΘΕΡΑΠΕΙΑ</vt:lpstr>
      <vt:lpstr>ΣΥΣΤΗΜΑΤΙΚΑ ΚΟΡΤΙΚΟΣΤΕΡΟΕΙΔΗ</vt:lpstr>
      <vt:lpstr>ΣΥΣΤΗΜΑΤΙΚΑ ΚΟΡΤΙΚΟΣΤΕΡΟΕΙΔΗ</vt:lpstr>
      <vt:lpstr>ΣΥΣΤΗΜΑΤΙΚΑ ΚΟΡΤΙΚΟΣΤΕΡΟΕΙΔΗ</vt:lpstr>
      <vt:lpstr>ΣΥΣΤΗΜΑΤΙΚΑ ΚΟΡΤΙΚΟΣΤΕΡΟΕΙΔΗ </vt:lpstr>
      <vt:lpstr>ΣΥΣΤΗΜΑΤΙΚΑ ΚΟΡΤΙΚΟΣΤΕΡΟΕΙΔΗ</vt:lpstr>
      <vt:lpstr>ΣΥΝΔΡΟΜΟ CUSHING</vt:lpstr>
      <vt:lpstr>PowerPoint Presentation</vt:lpstr>
      <vt:lpstr>ΣΥΣΤΗΜΑΤΙΚΑ ΚΟΡΤΙΚΟΣΤΕΡΟΕΙΔΗ</vt:lpstr>
      <vt:lpstr>PowerPoint Presentation</vt:lpstr>
      <vt:lpstr>PowerPoint Presentation</vt:lpstr>
      <vt:lpstr>PowerPoint Presentation</vt:lpstr>
      <vt:lpstr>Απλός Επιχείλιος Ερπητοϊός</vt:lpstr>
      <vt:lpstr>Απλός Ερπητοϊός</vt:lpstr>
      <vt:lpstr>Έρπης Ζωστήρος</vt:lpstr>
      <vt:lpstr>PowerPoint Presentation</vt:lpstr>
      <vt:lpstr>ΑΝΤΙΪΚΑ</vt:lpstr>
      <vt:lpstr>ΑΝΤΙΪΚΑ ΦΑΡΜΑΚΑ</vt:lpstr>
      <vt:lpstr>PowerPoint Presentation</vt:lpstr>
      <vt:lpstr>PowerPoint Presentation</vt:lpstr>
      <vt:lpstr>PowerPoint Presentation</vt:lpstr>
      <vt:lpstr>ΑΝΤΙΜΙΚΡΟΒΙΑΚΗ ΘΕΡΑΠΕΙΑ</vt:lpstr>
      <vt:lpstr>Αντισηπτικά, απολυμαντικά και αποστειρωτικά </vt:lpstr>
      <vt:lpstr>ΑΝΤΙΜΙΚΡΟΒΙΑΚΑ</vt:lpstr>
      <vt:lpstr>ΑΝΤΙΜΙΚΡΟΒΙΑΚΑ – ΑΝΕΠΙΘΥΜΗΤΕΣ ΕΝΕΡΓΕΙΕΣ</vt:lpstr>
      <vt:lpstr>ΑΝΤΙΒΙΟΤΙΚΑ</vt:lpstr>
      <vt:lpstr>ΑΝΤΙΒΙΟΤΙΚΑ</vt:lpstr>
      <vt:lpstr>ΜΗΧΑΝΙΣΜΟΣ ΔΡΑΣΕΩΣ ΑΝΤΙΒΙΟΤΙΚΩΝ</vt:lpstr>
      <vt:lpstr>ΚΑΤΗΓΟΡΙΕΣ ΑΝΤΙΒΙΟΤΙΚΩΝ</vt:lpstr>
      <vt:lpstr>ΑΝΤΙΒΙΟΤΙΚΑ</vt:lpstr>
      <vt:lpstr>ΜΗΧΑΝΙΣΜΟΙ ΔΡΑΣΕΩΣ</vt:lpstr>
      <vt:lpstr>ΜΗΧΑΝΙΣΜΟΣ ΔΡΑΣΕΩΣ ΑΝΤΙΒΙΟΤΙΚΩΝ</vt:lpstr>
      <vt:lpstr>ΒΑΚΤΗΡΙΟΣΤΑΤΙΚΑ - ΒΑΚΤΗΡΙΟΚΤΟΝΑ</vt:lpstr>
      <vt:lpstr>ΒΑΚΤΗΡΙΟΣΤΑΤΙΚΑ - ΒΑΚΤΗΡΙΟΚΤΟΝΑ</vt:lpstr>
      <vt:lpstr>Ελάχιστη Ανασταλτική Συγκέντρωση</vt:lpstr>
      <vt:lpstr>ΒΑΚΤΗΡΙΟΣΤΑΤΙΚΑ - ΒΑΚΤΗΡΙΟΚΤΟΝΑ</vt:lpstr>
      <vt:lpstr>ΒΑΚΤΗΡΙΟΣΤΑΤΙΚΑ - ΒΑΚΤΗΡΙΟΚΤΟΝΑ</vt:lpstr>
      <vt:lpstr>ΠΟΣΟΣΤΙΑΙΑ ΕΤΗΣΙΑ ΧΡΗΣΗ ΑΝΤΙΒΙΟΤΙΚΩΝ</vt:lpstr>
      <vt:lpstr>ΜΗΧΑΝΙΣΜΟΙ</vt:lpstr>
      <vt:lpstr>ΜΙΚΡΟΒΙΑΚΗ ΑΝΤΟΧΗ –ΜΗΧΑΝΙΣΜΟΙ ΑΝΑΠΤΥΞΕΩΣ</vt:lpstr>
      <vt:lpstr>ΜΙΚΡΟΒΙΑΚΗ ΑΝΤΟΧΗ</vt:lpstr>
      <vt:lpstr>ΑΝΤΙΜΙΚΡΟΒΙΑΚΗ ΑΝΤΙΣΤΑΣΗ - ΜΗΧΑΝΙΣΜΟΙ</vt:lpstr>
      <vt:lpstr>Φάσμα Δράσεως των Αντιβιοτικών</vt:lpstr>
      <vt:lpstr>Β-Λακτάμες</vt:lpstr>
      <vt:lpstr>Β-Λακτάμες</vt:lpstr>
      <vt:lpstr>Β-ΛΑΚΤΑΜΕΣ</vt:lpstr>
      <vt:lpstr>Β-ΛΑΚΤΑΜΕΣ</vt:lpstr>
      <vt:lpstr>ΠΕΝΙΚΙΛΛΙΝΕΣ</vt:lpstr>
      <vt:lpstr>ΑΝΤΙΜΕΤΩΠΙΣΗ ΑΦΥΛΑΚΤΙΚΟΥ SHOCK ΑΠΌ ΠΕΝΙΚΙΛΛΙΝΕΣ</vt:lpstr>
      <vt:lpstr>ΑΝΤΙΣΤΑΦΥΛΟΚΚΟΚΙΚΕΣ ΠΕΝΙΚΙΛΛΙΝΕΣ</vt:lpstr>
      <vt:lpstr>ΣΥΝΔΥΑΣΜΟΙ β-ΛΑΚΤΑΜΑΣΩΝ</vt:lpstr>
      <vt:lpstr>ΚΑΡΒΑΠΕΝΕΜΕΣ</vt:lpstr>
      <vt:lpstr>ΚΑΡΒΑΠΕΝΕΜΕΣ</vt:lpstr>
      <vt:lpstr>ΣΥΧΝΕΣ ΑΝΕΠΙΘΥΜΗΤΕΣ ΕΝΕΡΓΕΙΕΣ   β-ΛΑΚΤΑΜΩΝ </vt:lpstr>
      <vt:lpstr>KINOΛΟΝΕΣ</vt:lpstr>
      <vt:lpstr>ΔΟΜΗ ΚΙΝΟΛΟΝΩΝ</vt:lpstr>
      <vt:lpstr>KINOΛΟΝΕΣ</vt:lpstr>
      <vt:lpstr>ΦΑΡΜΑΚΟΚΙΝΗΤΙΚΑ ΔΕΔΟΜΕΝΑ ΦΘΟΡΟΚΙΝΟΛΩΝ</vt:lpstr>
      <vt:lpstr>Ανεπιθύμητες Ενέργειες</vt:lpstr>
      <vt:lpstr>ΑΛΛΗΛΕΠΙΔΡΑΣΕΙΣ</vt:lpstr>
      <vt:lpstr>ΜΗ ΕΝΔΕΙΚΝΥΟΜΕΝΕΣ ΧΡΗΣΕΙΣ</vt:lpstr>
      <vt:lpstr>ΕΝΔΕΙΞΕΙΣ</vt:lpstr>
      <vt:lpstr>ΜΑΚΡΟΛΙΔΕΣ</vt:lpstr>
      <vt:lpstr>ΜΑΚΡΟΛΙΔΕΣ</vt:lpstr>
      <vt:lpstr>ΜΑΚΡΟΛΙΔΕΣ</vt:lpstr>
      <vt:lpstr>ΑΝΕΠΙΘΥΜΗΤΕΣ ΕΝΕΡΓΕΙΕΣ</vt:lpstr>
      <vt:lpstr>ΑΛΛΗΛΕΠΙΔΡΑΣΕΙΣ</vt:lpstr>
      <vt:lpstr>ΑΜΙΝΟΓΛΥΚΟΣΙΔΕΣ</vt:lpstr>
      <vt:lpstr>ΑΜΙΝΟΓΛΥΚΟΣΙΔΕΣ - ΙΣΤΟΡΙΚΟ</vt:lpstr>
      <vt:lpstr> Αμινογλυκοσίδες </vt:lpstr>
      <vt:lpstr>    Αμινογλυκοσίδες </vt:lpstr>
      <vt:lpstr>ΓΛΥΚΟΠΕΠΤΙΔΙΑ</vt:lpstr>
      <vt:lpstr>ΓΛΥΚΟΠΕΠΤΙΔΙΑ</vt:lpstr>
      <vt:lpstr>ΓΛΥΚΟΠΕΠΤΙΔΙΑ</vt:lpstr>
      <vt:lpstr>ΓΛΥΚΟΠΕΠΤΙΔΙΑ</vt:lpstr>
      <vt:lpstr>ΓΛΥΚΟΠΕΠΤΙΔΙΑ - ΠΑΡΕΝΕΡΓΕΙΕΣ</vt:lpstr>
      <vt:lpstr>ΛΙΝΚΟΣΑΜΙΔΕΣ</vt:lpstr>
      <vt:lpstr>ΛΙΝΚΟΣΑΜΙΔΕΣ - ΠΑΡΕΝΕΡΓΕΙΕΣ</vt:lpstr>
      <vt:lpstr>ΤΕΤΡΑΚΥΚΛΙΝΕΣ</vt:lpstr>
      <vt:lpstr>ΤΕΤΡΑΚΥΚΛΙΝΕΣ</vt:lpstr>
      <vt:lpstr>ΤΕΤΡΑΚΥΚΛΙΝΕΣ</vt:lpstr>
      <vt:lpstr>ΤΕΤΡΑΚΥΚΛΙΝΕΣ</vt:lpstr>
      <vt:lpstr> Αντιβιοτικά που παρεμποδίζουν την σύνθεση του τετραυδροφυλλικού οξέος (THF) </vt:lpstr>
      <vt:lpstr>Αντιβιοτικά που παρεμποδίζουν την σύνθεση του τετραυδροφυλλικού οξέος (THF) </vt:lpstr>
      <vt:lpstr>Σουλφοναμίδες</vt:lpstr>
      <vt:lpstr> Σουλφοναμίδες </vt:lpstr>
      <vt:lpstr>Σουλφοναμίδες</vt:lpstr>
      <vt:lpstr>Τριμεθοπρίμη</vt:lpstr>
      <vt:lpstr>Κο-τριμοξαζόλη</vt:lpstr>
      <vt:lpstr>Σουλφαμεθοξαζόλη (Σαλαζοσουλφαπυρυριδίνη)</vt:lpstr>
      <vt:lpstr>Δαψόνη</vt:lpstr>
      <vt:lpstr>ΝΙΤΡΟΙΜΙΔΑΖΟΛΕΣ</vt:lpstr>
      <vt:lpstr>Πολυμιξινες</vt:lpstr>
      <vt:lpstr>ΦΩΣΦΟΜΥΚΙΝΕΣ</vt:lpstr>
      <vt:lpstr>ΟΞΑΖΟΛΙΔΙΝΟΝΕΣ</vt:lpstr>
      <vt:lpstr>Φάρμακα για την θεραπεία νόσων που οφείλονται σε μυκοβακτηρίδια  (Αντιφυματικά, φάρμακα για την λέπρα) </vt:lpstr>
      <vt:lpstr>V. Φάρμακα για την θεραπεία νόσων που οφείλονται σε μυκοβακτηρίδια  </vt:lpstr>
      <vt:lpstr>ΑΠΑΡΑΙΤΗΤΕΣ ΓΝΩΣΕΙΣ ΓΙΑ ΤΑ ΑΝΤΙΒΙΟΤΙΚΑ</vt:lpstr>
      <vt:lpstr>ΚΥΡΙΟΙ ΛΟΓΟΙ ΑΝΑΠΤΥΞΕΩΣ ΑΝΤΟΧΗΣ</vt:lpstr>
      <vt:lpstr>ΤΟΠΙΚΑ ΑΝΤΙΒΙΟΤΙΚΑ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ΠΛΕΟΝΕΚΤΗΜΑΤΑ ΤΟΠΙΚΗΣ – ΣΥΣΤΗΜΑΤΙΚΗΣ ΧΟΡΗΓΗΣΕΩΣ</vt:lpstr>
      <vt:lpstr>ΜΕΙΟΝΕΚΤΗΜΑΤΑ:</vt:lpstr>
      <vt:lpstr>ΤΟΠΙΚΑ ΑΝΤΙΣΗΠΤΙΚΑ</vt:lpstr>
      <vt:lpstr>TOΠIKA ANTIΣΗΠΤΙΚΑ</vt:lpstr>
      <vt:lpstr>ΤΟΠΙΚΑ ΑΝΤΙΜΥΚΗΤΙΑΣΙΚΑ</vt:lpstr>
      <vt:lpstr>ΑΝΤΙΜΥΚΗΤΙΑΣΙΚΑ  ΤΟΠΙΚΑ ΦΑΡΜΑΚΑ</vt:lpstr>
      <vt:lpstr>ΑΝΤΙΜΥΚΗΤΙΑΣΙΚΑ ΤΟΠΙΚΑ ΦΑΡΜΑΚΑ</vt:lpstr>
      <vt:lpstr>ΤΟΠΙΚΑ ΑΝΤΙΜΥΚΗΤΙΑΣΙΚΑ ΦΑΡΜΑΚΑ</vt:lpstr>
      <vt:lpstr>ΤΟΠΙΚΑ ΑΝΤΙΜΥΚΗΤΙΑΣΙΚΑ ΦΑΡΜΑΚΑ</vt:lpstr>
      <vt:lpstr>ΠΑΡΑΣΙΤΟΚΤΟΝΑ</vt:lpstr>
      <vt:lpstr>PowerPoint Presentation</vt:lpstr>
      <vt:lpstr>ΑΝΑΣΤΟΛΕΙΣ ΚΑΛΣΙΝΕΥΡΙΝΗΣ</vt:lpstr>
      <vt:lpstr>PowerPoint Presentation</vt:lpstr>
      <vt:lpstr>PowerPoint Presentation</vt:lpstr>
      <vt:lpstr>ΤΡΙΧΟΓΕΝΕΤΙΚΟΙ ΠΑΡΑΓΟΝΤΕΣ</vt:lpstr>
      <vt:lpstr>PowerPoint Presentation</vt:lpstr>
      <vt:lpstr>PowerPoint Presentation</vt:lpstr>
      <vt:lpstr>PowerPoint Presentation</vt:lpstr>
      <vt:lpstr>PowerPoint Presentation</vt:lpstr>
      <vt:lpstr>PowerPoint Presentation</vt:lpstr>
      <vt:lpstr>ΒΙΟΛΟΓΙΚΑ ΦΑΡΜΑΚΑ</vt:lpstr>
      <vt:lpstr>ΒΙΟΛΟΓΙΚΑ ΦΑΡΜΑΚΑ</vt:lpstr>
      <vt:lpstr>ΒΙΟΛΟΓΙΚΑ ΦΑΡΜΑΚΑ</vt:lpstr>
      <vt:lpstr>ΒΙΟΛΟΓΙΚΑ ΦΑΡΜΑΚΑ</vt:lpstr>
      <vt:lpstr>ΒΙΟΛΟΓΙΚΑ ΦΑΡΜΑΚΑ</vt:lpstr>
      <vt:lpstr>ΥΓΕΙΑ ΤΟΥ ΔΕΡΜΑΤΟΣ ΚΑΙ ΒΙΤΑΜΙΝΗ D  </vt:lpstr>
      <vt:lpstr>PowerPoint Presentation</vt:lpstr>
      <vt:lpstr>ΠΗΓΕΣ ΒΙΤΑΜΙΝΗΣ D</vt:lpstr>
      <vt:lpstr>Σύνθεση και μεταβολισμός της βιταμίνης D στο δέρμα</vt:lpstr>
      <vt:lpstr>Βιολογικές δράσεις στο δέρμα</vt:lpstr>
      <vt:lpstr>Φωτοπροστασία</vt:lpstr>
      <vt:lpstr>Επούλωση πληγών</vt:lpstr>
      <vt:lpstr>Βιταμίνη D και κύκλος ζωής των τριχοθυλακίων</vt:lpstr>
      <vt:lpstr>Παθήσεις δέρματος και βιταμίνη D</vt:lpstr>
      <vt:lpstr>Παθήσεις δέρματος και βιταμίνη D</vt:lpstr>
      <vt:lpstr>Παθήσεις δέρματος και βιταμίνη D</vt:lpstr>
      <vt:lpstr>ΆΛΛΕΣ ΘΕΡΑΠΕΥΤΙΚΟΙ ΜΕΘΟΔΟΙ</vt:lpstr>
      <vt:lpstr>ΦΩΤΟΘΕΡΑΠΕΙΑ</vt:lpstr>
      <vt:lpstr>UVB ΦΩΤΟΘΕΡΑΠΕΙΑ</vt:lpstr>
      <vt:lpstr>UVA1 ΦΩΤΟΘΕΡΑΠΕΙΑ</vt:lpstr>
      <vt:lpstr>ΦΩΤΟΧΗΜΕΙΟΘΕΡΑΠΕΙΑ -PUVA </vt:lpstr>
      <vt:lpstr>ΆΛΛΕΣ ΘΕΡΑΠΕΙΕΣ</vt:lpstr>
      <vt:lpstr>ΔΕΡΜΑΤΟΤΟΞΙΚΟΛΟΓΙΑ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ΔΕΥΤΕΡΟΓΕΝΕΙΣ</vt:lpstr>
      <vt:lpstr>PowerPoint Presentation</vt:lpstr>
      <vt:lpstr>PowerPoint Presentation</vt:lpstr>
      <vt:lpstr>PowerPoint Presentation</vt:lpstr>
      <vt:lpstr>PowerPoint Presentation</vt:lpstr>
      <vt:lpstr>PowerPoint Presentation</vt:lpstr>
      <vt:lpstr>PowerPoint Presentation</vt:lpstr>
      <vt:lpstr>ΣΥΣΤΗΜΑΤΙΚΑ – ΤΟΠΙΚΑ ΦΑΡΜΑΚΑ</vt:lpstr>
      <vt:lpstr>ΑΝΤΙΒΙΟΤΙΚΑ</vt:lpstr>
      <vt:lpstr>ΑΝΤΙΗΛΙΑΚΑ ΦΙΛΤΡΑ</vt:lpstr>
      <vt:lpstr>ΑΝΤΙΪΣΤΑΜΙΝΙΚΑ</vt:lpstr>
      <vt:lpstr>ΑΝΤΙΜΥΚΗΤΙΑΣΙΚΑ</vt:lpstr>
      <vt:lpstr>ΛΕΥΚΑΝΤΙΚΑ</vt:lpstr>
      <vt:lpstr>ΡΕΤΙΝΟΕΙΔΗ</vt:lpstr>
      <vt:lpstr>ΓΛΥΚΟΚΟΡΤΙΚΟΕΙΔΗ</vt:lpstr>
      <vt:lpstr>ΓΛΥΚΟΚΟΡΤΙΚΟΕΙΔΗ</vt:lpstr>
      <vt:lpstr>ΤΟΠΙΚΑ ΑΝΑΙΣΘΗΤΙΚΑ</vt:lpstr>
      <vt:lpstr>Ψωροκτόνα-Φθειροκτόνα</vt:lpstr>
      <vt:lpstr>«ΕΚΔΟΧΑ»</vt:lpstr>
      <vt:lpstr>PowerPoint Presentation</vt:lpstr>
      <vt:lpstr>PowerPoint Presentation</vt:lpstr>
      <vt:lpstr>PowerPoint Presentation</vt:lpstr>
      <vt:lpstr>PowerPoint Presentation</vt:lpstr>
      <vt:lpstr>PowerPoint Presentation</vt:lpstr>
      <vt:lpstr>PowerPoint Presentation</vt:lpstr>
      <vt:lpstr>ΘΕΡΑΠΕΙΑ </vt:lpstr>
      <vt:lpstr>ΕΠΟΥΛΩΣΗ ΠΛΗΓΩΝ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2ο τμήμα μετρήσεων : μέτρηση οξειδωτικού στρες στο πλάσμα</vt:lpstr>
      <vt:lpstr>3ο τμήμα μετρήσεων: Αποτελέσματα ιστολογικών εξετάσεων την 15η ημέρα. </vt:lpstr>
      <vt:lpstr>ΕΓΚΑΥΜΑΤΑ ΣΕ ΦΥΣΙΟΛΟΓΙΚΟ ΔΕΡΜΑ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ΓΗΡΑΝΣΗ ΤΟΥ ΔΕΡΜΑΤΟΣ</vt:lpstr>
      <vt:lpstr>PowerPoint Presentation</vt:lpstr>
      <vt:lpstr>ΓΗΡΑΝΣΗ ΤΟΥ ΔΕΡΜΑΤΟΣ</vt:lpstr>
      <vt:lpstr>Τηλεαγγειεκτασίες</vt:lpstr>
      <vt:lpstr>ΓΗΡΑΝΣΗ ΤΟΥ ΔΕΡΜΑΤΟΣ</vt:lpstr>
      <vt:lpstr>PowerPoint Presentation</vt:lpstr>
      <vt:lpstr>PowerPoint Presentation</vt:lpstr>
      <vt:lpstr>PowerPoint Presentation</vt:lpstr>
      <vt:lpstr>ΦΑΣΕΙΣ ΓΗΡΑΝΣΕΩΣ </vt:lpstr>
      <vt:lpstr>ΓΗΡΑΝΣΗ ΤΟΥ ΔΕΡΜΑΤΟΣ</vt:lpstr>
      <vt:lpstr>PowerPoint Presentation</vt:lpstr>
      <vt:lpstr>PowerPoint Presentation</vt:lpstr>
      <vt:lpstr>ΓΗΡΑΝΣΗ ΤΟΥ ΔΕΡΜΑΤΟΣ</vt:lpstr>
      <vt:lpstr>ΓΗΡΑΝΣΗ ΤΟΥ ΔΕΡΜΑΤΟΣ</vt:lpstr>
      <vt:lpstr>ΓΗΡΑΝΣΗ ΤΟΥ ΔΕΡΜΑΤΟΣ</vt:lpstr>
      <vt:lpstr>ΓΗΡΑΝΣΗ ΤΟΥ ΔΕΡΜΑΤΟΣ</vt:lpstr>
      <vt:lpstr>Διαταραχές Ι </vt:lpstr>
      <vt:lpstr>Διαταραχές ΙΙ </vt:lpstr>
      <vt:lpstr>Διαταραχές ΙΙΙ</vt:lpstr>
      <vt:lpstr>ΓΗΡΑΝΣΗ ΤΟΥ ΔΕΡΜΑΤΟΣ</vt:lpstr>
      <vt:lpstr>ΓΗΡΑΝΣΗ ΤΟΥ ΔΕΡΜΑΤΟΣ</vt:lpstr>
      <vt:lpstr>ΘΕΩΡΙΕΣ ΓΗΡΑΝΣΕΩΣ</vt:lpstr>
      <vt:lpstr>ΕΛΕΥΘΕΡΕΣ ΡΙΖΕΣ- ΟΞΕΙΔΩΤΙΚΟ ΣΤΡΕΣ</vt:lpstr>
      <vt:lpstr>ΟΞΕΙΔΩΤΙΚΟ ΣΤΡΕΣ</vt:lpstr>
      <vt:lpstr>ΟΞΕΙΔΩΤΙΚΟ ΣΤΡΕΣ</vt:lpstr>
      <vt:lpstr>ΘΕΩΡΙΕΣ ΓΗΡΑΝΣΕΩΣ</vt:lpstr>
      <vt:lpstr>ΓΗΡΑΝΣΗ ΤΟΥ ΔΕΡΜΑΤΟΣ</vt:lpstr>
      <vt:lpstr>ΓΗΡΑΝΣΗ ΤΟΥ ΔΕΡΜΑΤΟΣ</vt:lpstr>
      <vt:lpstr>Ηλεκτρομαγνητικό Φάσμα</vt:lpstr>
      <vt:lpstr>PowerPoint Presentation</vt:lpstr>
      <vt:lpstr>Θετικές     –    Αρνητικές  επιδράσεις </vt:lpstr>
      <vt:lpstr>Υπεριώδης Ακτινοβολία</vt:lpstr>
      <vt:lpstr>PowerPoint Presentation</vt:lpstr>
      <vt:lpstr>PowerPoint Presentation</vt:lpstr>
      <vt:lpstr>PowerPoint Presentation</vt:lpstr>
      <vt:lpstr>ΑΝΤΙΜΕΤΩΠΙΣΗ ΤΗΣ ΓΗΡΑΝΣΗΣ ΤΟΥ ΔΕΡΜΑΤΟΣ</vt:lpstr>
      <vt:lpstr>«ΑΝΤΙΜΕΤΩΠΙΣΗ ΓΗΡΑΝΣΕΩΣ»</vt:lpstr>
      <vt:lpstr>ΑΝΤΙΜΕΤΩΠΙΣΗ ΓΗΡΑΝΣΕΩΣ</vt:lpstr>
      <vt:lpstr>ΜΕΙΩΣΗ ΤΩΝ ΡΥΘΜΩΝ ΓΗΡΑΝΣΕΩΣ ΜΕ ΘΕΡΑΠΕΥΤΙΚΕΣ ΟΥΣΙΕΣ </vt:lpstr>
      <vt:lpstr>Σεβασμός του Φυσιολογικού</vt:lpstr>
      <vt:lpstr> ΣΕΒΑΣΜΟΣ ΤΟΥ ΦΥΣΙΟΛΟΓΙΚΟΥ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ΔΡΑΣΗ ΚΑΙ ΤΟΞΙΚΟΤΗΤΑ ΦΑΡΜΑΚΩΝ ΚΑΙ ΚΑΛΛΥΝΤΙΚΩΝ ΣΤΟ ΔΕΡΜΑ</dc:title>
  <dc:creator>rallis@o365.uoa.gr</dc:creator>
  <cp:lastModifiedBy>rallis@o365.uoa.gr</cp:lastModifiedBy>
  <cp:revision>18</cp:revision>
  <dcterms:created xsi:type="dcterms:W3CDTF">2022-02-03T17:30:33Z</dcterms:created>
  <dcterms:modified xsi:type="dcterms:W3CDTF">2023-02-01T15:03:19Z</dcterms:modified>
</cp:coreProperties>
</file>