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 autoAdjust="0"/>
    <p:restoredTop sz="94660"/>
  </p:normalViewPr>
  <p:slideViewPr>
    <p:cSldViewPr snapToObjects="1">
      <p:cViewPr>
        <p:scale>
          <a:sx n="60" d="100"/>
          <a:sy n="60" d="100"/>
        </p:scale>
        <p:origin x="-156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656A-2C65-48AA-930F-338A7C3DB8DF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44BF-008A-4E7A-AD5F-2466D103A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A447-A58B-4FE8-BC49-000D296D7F0E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637B-F0A0-4276-9811-960EE930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102E-DFE2-4EE9-9C8C-A06FD59F234B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987F-02A7-466A-947C-D42EFD97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A2F2-E02E-4300-B38F-F2638EFF93F5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9000-BCF1-4FD7-B0E5-C3D6AAEBB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1E09-EDF2-414B-A84F-110E5C861D43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A7FD-890B-4604-A2A8-0CD8A9CEB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EDE5-DC63-4D34-AAE7-E67269A09DBC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087E-EAEF-4318-BB14-B3A8794BD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27FA-A5A3-43CF-A4DC-D668DDB570FA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8E10-E2AD-4E98-9B41-D5864E181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D471-0331-433B-BB8B-4AED4C3E89D1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1153-A348-48AD-A232-2159265B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8897-AE03-432B-9C27-7BB6D4FF524E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0D39-2132-4130-B75F-BAF36608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FBEA-C9FA-4C8E-A4CF-36448A862782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8DB8-8B2C-4CD8-97A9-02571795C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706C-771C-42BF-B265-61C0E2485E07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C7718-749C-4C8E-B066-3D88555AA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875E1A-2A89-4C4B-A35D-F1005CDB9D17}" type="datetimeFigureOut">
              <a:rPr lang="en-US"/>
              <a:pPr>
                <a:defRPr/>
              </a:pPr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37032B-6CC0-4A75-9B28-FE55004FE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0700"/>
            <a:ext cx="7772400" cy="2116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ΠΡΟΣΒΑΣΗ ΣΤΗΝ ΗΛΕΚΤΡΟΝΙΚΗ ΒΙΒΛΙΟΘΗΚΗ ΤΟΥ Ε.Κ.Π.Α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100" dirty="0" smtClean="0"/>
              <a:t>ΓΙΑ ΤΟΥΣ ΦΟΙΤΗΤΕΣ ΤΟΥ 1</a:t>
            </a:r>
            <a:r>
              <a:rPr lang="el-GR" sz="3100" baseline="30000" dirty="0" smtClean="0"/>
              <a:t>ΟΥ</a:t>
            </a:r>
            <a:r>
              <a:rPr lang="el-GR" sz="3100" dirty="0" smtClean="0"/>
              <a:t> ΕΤΟΥΣ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068638"/>
            <a:ext cx="6400800" cy="1127125"/>
          </a:xfrm>
        </p:spPr>
        <p:txBody>
          <a:bodyPr/>
          <a:lstStyle/>
          <a:p>
            <a:r>
              <a:rPr lang="en-US" sz="4600" u="sng" smtClean="0">
                <a:solidFill>
                  <a:srgbClr val="0000FF"/>
                </a:solidFill>
              </a:rPr>
              <a:t>(http://www.lib.uoa.gr)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971550" y="4508500"/>
            <a:ext cx="7200900" cy="1873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ΣΥΝΤΟΝΙΣΤΡΙΑ ΜΑΘΗΜΑΤΟΣ:   ΑΘΑΝΑΣΙΑ ΣΜΥΡΝΙΩΤΟΥ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Αναπληρώτρια Καθηγήτρια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Τεχνική υποστήριξη από το φοιτητή:  Θρασύβουλο  </a:t>
            </a:r>
            <a:r>
              <a:rPr lang="el-GR" dirty="0" err="1">
                <a:solidFill>
                  <a:schemeClr val="tx1"/>
                </a:solidFill>
              </a:rPr>
              <a:t>Ευσταθόπουλο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Screen shot 2011-11-01 at 10.44.57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850900"/>
            <a:ext cx="6985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Screen shot 2011-11-01 at 10.46.2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700" y="774700"/>
            <a:ext cx="68326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Screen shot 2011-11-01 at 10.46.37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869950"/>
            <a:ext cx="69088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1-11-01 at 10.47.48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822450"/>
            <a:ext cx="67437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Screen shot 2011-11-01 at 10.48.08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666750"/>
            <a:ext cx="68834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Screen shot 2011-11-01 at 10.48.32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660400"/>
            <a:ext cx="7035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Screen shot 2011-11-01 at 10.56.08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Screen shot 2011-11-01 at 10.57.38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91440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ΟΝΟΜΑ ΧΡΗΣΤΗ ΚΑΙ ΚΩΔΙΚΟΣ</a:t>
            </a:r>
            <a:endParaRPr lang="en-US" smtClean="0"/>
          </a:p>
        </p:txBody>
      </p:sp>
      <p:sp>
        <p:nvSpPr>
          <p:cNvPr id="3072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mtClean="0">
                <a:solidFill>
                  <a:srgbClr val="FF0000"/>
                </a:solidFill>
              </a:rPr>
              <a:t>ΟΙ ΦΟΙΤΗΤΕΣ ΤΟΥ Τ.Ε.Φ.Α.Α ΧΡΗΣΙΜΟΠΟΙΟΥΝ ΤΟΥΣ ΚΩΔΙΚΟΥΣ ΠΟΥ ΕΧΟΥΝ ΑΠΟ ΤΗΝ ΓΡΑΜΜΑΤΕΙΑ (</a:t>
            </a:r>
            <a:r>
              <a:rPr lang="en-US" smtClean="0">
                <a:solidFill>
                  <a:srgbClr val="FF0000"/>
                </a:solidFill>
              </a:rPr>
              <a:t>MY-STUDIES.UOA.GR)</a:t>
            </a:r>
            <a:r>
              <a:rPr lang="el-GR" smtClean="0">
                <a:solidFill>
                  <a:srgbClr val="FF0000"/>
                </a:solidFill>
              </a:rPr>
              <a:t> ΚΑΙ ΕΙΝΑΙ ΤΙΣ ΜΟΡΦΗΣ </a:t>
            </a:r>
            <a:r>
              <a:rPr lang="en-US" smtClean="0">
                <a:solidFill>
                  <a:srgbClr val="FF0000"/>
                </a:solidFill>
              </a:rPr>
              <a:t>USERNAME : steXXXXXXX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                             PASSWORD : </a:t>
            </a:r>
            <a:r>
              <a:rPr lang="el-GR" smtClean="0">
                <a:solidFill>
                  <a:srgbClr val="FF0000"/>
                </a:solidFill>
              </a:rPr>
              <a:t>ΧΧΧΧΧΧΧΧ</a:t>
            </a:r>
            <a:r>
              <a:rPr lang="en-US" smtClean="0">
                <a:solidFill>
                  <a:srgbClr val="FF0000"/>
                </a:solidFill>
              </a:rPr>
              <a:t>                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l-GR" sz="3500" smtClean="0"/>
              <a:t>Εφόσον </a:t>
            </a:r>
            <a:r>
              <a:rPr lang="el-GR" sz="3500" u="sng" smtClean="0"/>
              <a:t>όλα</a:t>
            </a:r>
            <a:r>
              <a:rPr lang="el-GR" sz="3500" smtClean="0"/>
              <a:t> είναι σωστά όταν θα επιλέξουμε την </a:t>
            </a:r>
            <a:r>
              <a:rPr lang="el-GR" sz="3500" u="sng" smtClean="0">
                <a:solidFill>
                  <a:srgbClr val="FF0000"/>
                </a:solidFill>
              </a:rPr>
              <a:t>ομόσπονδη αναζητηση</a:t>
            </a:r>
            <a:r>
              <a:rPr lang="el-GR" sz="3500" smtClean="0"/>
              <a:t/>
            </a:r>
            <a:br>
              <a:rPr lang="el-GR" sz="3500" smtClean="0"/>
            </a:br>
            <a:r>
              <a:rPr lang="el-GR" sz="3500" smtClean="0"/>
              <a:t>θα δούμε το παρακάτω μήνυμα</a:t>
            </a:r>
            <a:endParaRPr lang="en-US" sz="3500" smtClean="0"/>
          </a:p>
        </p:txBody>
      </p:sp>
      <p:pic>
        <p:nvPicPr>
          <p:cNvPr id="31746" name="Content Placeholder 8" descr="Screen shot 2011-11-01 at 11.06.22 A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95600"/>
            <a:ext cx="9144000" cy="2819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</a:t>
            </a:r>
            <a:r>
              <a:rPr lang="el-GR" smtClean="0"/>
              <a:t>ΚΑΙ </a:t>
            </a:r>
            <a:r>
              <a:rPr lang="en-US" smtClean="0"/>
              <a:t>VPN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/>
              <a:t>IP</a:t>
            </a:r>
            <a:r>
              <a:rPr lang="en-US" smtClean="0"/>
              <a:t>:</a:t>
            </a:r>
            <a:r>
              <a:rPr lang="el-GR" smtClean="0"/>
              <a:t> 'Ενας και μοναδικός αριθμός με τον οποίο αναγνωρίζεται το </a:t>
            </a:r>
            <a:r>
              <a:rPr lang="en-US" smtClean="0"/>
              <a:t>pc </a:t>
            </a:r>
            <a:r>
              <a:rPr lang="el-GR" smtClean="0"/>
              <a:t>μας στο </a:t>
            </a:r>
            <a:r>
              <a:rPr lang="en-US" i="1" smtClean="0"/>
              <a:t>internet.</a:t>
            </a:r>
            <a:endParaRPr lang="el-GR" i="1" smtClean="0"/>
          </a:p>
          <a:p>
            <a:endParaRPr lang="el-GR" i="1" smtClean="0"/>
          </a:p>
          <a:p>
            <a:r>
              <a:rPr lang="en-US" sz="2500" u="sng" smtClean="0"/>
              <a:t>VPN</a:t>
            </a:r>
            <a:r>
              <a:rPr lang="en-US" sz="2500" smtClean="0"/>
              <a:t>: Η υπηρεσία αυτή υλοποιεί ένα κρυπτογραφημένο, άρα και ασφαλές, ιδεατό κανάλι επικοινωνίας μεταξύ του προσωπικού υπολογιστή του χρήστη και του εσωτερικού δικτύου του Πανεπιστημίου Αθηνών. Κατά τον τρόπο αυτό, ο σταθμός εργασίας του χρήστη μεταφέρεται εικονικά "μέσα" στο δίκτυο του Πανεπιστημίου Αθηνών, ανεξάρτητα από την φυσική και δικτυακή του θέση.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4"/>
          <p:cNvSpPr>
            <a:spLocks noGrp="1"/>
          </p:cNvSpPr>
          <p:nvPr>
            <p:ph type="title"/>
          </p:nvPr>
        </p:nvSpPr>
        <p:spPr>
          <a:xfrm>
            <a:off x="1792288" y="4233863"/>
            <a:ext cx="5486400" cy="566737"/>
          </a:xfrm>
        </p:spPr>
        <p:txBody>
          <a:bodyPr/>
          <a:lstStyle/>
          <a:p>
            <a:r>
              <a:rPr lang="el-GR" u="sng" smtClean="0"/>
              <a:t>ΤΟ ΠΡΟΒΛΗΜΑ</a:t>
            </a:r>
            <a:endParaRPr lang="en-US" u="sng" smtClean="0"/>
          </a:p>
        </p:txBody>
      </p:sp>
      <p:pic>
        <p:nvPicPr>
          <p:cNvPr id="15362" name="Content Placeholder 10" descr="Screen shot 2011-10-31 at 11.18.11 AM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0"/>
            <a:ext cx="8458200" cy="2709863"/>
          </a:xfrm>
        </p:spPr>
      </p:pic>
      <p:sp>
        <p:nvSpPr>
          <p:cNvPr id="15363" name="Text Placeholder 15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1600200"/>
          </a:xfrm>
        </p:spPr>
        <p:txBody>
          <a:bodyPr/>
          <a:lstStyle/>
          <a:p>
            <a:r>
              <a:rPr lang="el-GR" smtClean="0"/>
              <a:t>ΕΑΝ ΠΡΟΣΠΑΘΗΣΟΥΜΕ ΝΑ ΑΝΑΖΗΤΗΣΟΥΜΕ ΕΝΑ ΑΡΘΟ Η ΕΝΑ ΠΕΡΙΟΔΙΚΟ ΠΑΤΩΝΤΑΣ ΣΤΗΝ ΟΜΟΣΠΟΝΔΗ ΑΝΑΖΗΤΗΣΗ ΘΑ ΠΑΡΟΥΜΕ ΑΥΤΟ ΤΟ ΜΗΝΥΜΑ. ΠΟΥ ΣΤΗΝ ΟΥΣΙΑ ΜΑΣ ΕΝΗΜΕΡΩΝΕΙ ΟΤΙ ΔΕΝ ΕΧΟΥΜΕ ΣΥΝΔΕΘΕΙ ΣΤΟ ΔΙΚΤΥΟ ΤΟΥ Ε.Κ.Π.Α ( ΕΧΟΥΜΕ ΔΙΑΦΟΡΕΤΙΚΗ </a:t>
            </a:r>
            <a:r>
              <a:rPr lang="en-US" smtClean="0"/>
              <a:t>IP) </a:t>
            </a:r>
            <a:r>
              <a:rPr lang="el-GR" smtClean="0"/>
              <a:t>ΟΠΟΤΕ ΔΕΝ ΜΠΟΡΟΥΜΕ ΝΑ ΕΧΟΥΜΕ ΠΡΟΣΒΑΣΗ ΣΤΗΝ ΒΙΒΛΙΟΘΗΚΗ.</a:t>
            </a: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400" u="sng" smtClean="0"/>
              <a:t>Η ΛΥΣΗ</a:t>
            </a:r>
            <a:endParaRPr lang="en-US" sz="3400" u="sng" smtClean="0"/>
          </a:p>
        </p:txBody>
      </p:sp>
      <p:pic>
        <p:nvPicPr>
          <p:cNvPr id="16386" name="Content Placeholder 10" descr="Screen shot 2011-10-31 at 11.34.44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457200"/>
            <a:ext cx="5568950" cy="4876800"/>
          </a:xfrm>
        </p:spPr>
      </p:pic>
      <p:sp>
        <p:nvSpPr>
          <p:cNvPr id="16387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3000" smtClean="0"/>
              <a:t>ΣΤΗΝ ΑΡΧΙΚΗ ΣΕΛΙΔΑ ΤΗΣ ΒΙΒΛΙΟΘΗΚΗΣ ΕΠΙΛΕΓΟΥΜΕ ΣΤΑ ΑΡΙΣΤΕΡΑ ΟΜΟΣΠΟΝΔΗ ΑΝΑΖΗΤΗΣΗ</a:t>
            </a:r>
            <a:endParaRPr lang="en-US" sz="3000" smtClean="0"/>
          </a:p>
          <a:p>
            <a:r>
              <a:rPr lang="el-GR" smtClean="0"/>
              <a:t> </a:t>
            </a: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Screen shot 2011-10-31 at 11.18.11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225"/>
            <a:ext cx="91440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Screen shot 2011-10-31 at 11.41.33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0"/>
            <a:ext cx="901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smtClean="0"/>
              <a:t>Π.Χ. ΕΓΚΑΤΑΣΤΑΣΗ </a:t>
            </a:r>
            <a:r>
              <a:rPr lang="en-US" sz="2500" smtClean="0"/>
              <a:t>WINDOWS 7/VISTA</a:t>
            </a:r>
          </a:p>
        </p:txBody>
      </p:sp>
      <p:pic>
        <p:nvPicPr>
          <p:cNvPr id="19458" name="Content Placeholder 13" descr="Screen shot 2011-10-31 at 11.50.40 A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457200"/>
            <a:ext cx="5568950" cy="6172200"/>
          </a:xfrm>
        </p:spPr>
      </p:pic>
      <p:sp>
        <p:nvSpPr>
          <p:cNvPr id="19459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200" u="sng" smtClean="0">
                <a:solidFill>
                  <a:srgbClr val="FF0000"/>
                </a:solidFill>
              </a:rPr>
              <a:t>ΠΡΟΣΟΧΗ</a:t>
            </a:r>
            <a:r>
              <a:rPr lang="en-US" sz="2200" u="sng" smtClean="0">
                <a:solidFill>
                  <a:srgbClr val="FF0000"/>
                </a:solidFill>
              </a:rPr>
              <a:t>:</a:t>
            </a:r>
            <a:r>
              <a:rPr lang="el-GR" sz="2200" u="sng" smtClean="0">
                <a:solidFill>
                  <a:srgbClr val="FF0000"/>
                </a:solidFill>
              </a:rPr>
              <a:t>ΤΟ ΤΜΗΜΑ ΤΟΥ Τ.Ε.Φ.Α.Α ΕΧΕΙ ΜΕΤΑΒΕΙ ΣΤΟ ΚΑΙΝΟΥΡΓΙΟ ΣΥΣΤΗΜΑ (</a:t>
            </a:r>
            <a:r>
              <a:rPr lang="en-US" sz="2200" u="sng" smtClean="0">
                <a:solidFill>
                  <a:srgbClr val="FF0000"/>
                </a:solidFill>
              </a:rPr>
              <a:t>IMAP) </a:t>
            </a:r>
            <a:r>
              <a:rPr lang="el-GR" sz="2200" u="sng" smtClean="0">
                <a:solidFill>
                  <a:srgbClr val="FF0000"/>
                </a:solidFill>
              </a:rPr>
              <a:t>ΟΠΟΤΕ ΕΜΕΙΣ ΘΑ ΚΑΤΕΒΑΣΟΥΜΕ ΚΑΙ ΘΑ ΕΓΚΑΤΑΣΤΗΣΟΥΜΕ ΤΟ ΠΡΟΓΡΑΜΜΑ ΠΟΥ ΕΙΝΑΙ ΣΤΟ ΠΡΩΤΟ </a:t>
            </a:r>
            <a:r>
              <a:rPr lang="en-US" sz="2200" u="sng" smtClean="0">
                <a:solidFill>
                  <a:srgbClr val="FF0000"/>
                </a:solidFill>
              </a:rPr>
              <a:t>LINK.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creen shot 2011-11-01 at 10.43.21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Screen shot 2011-11-01 at 10.43.46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17550"/>
            <a:ext cx="685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221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ΠΡΟΣΒΑΣΗ ΣΤΗΝ ΗΛΕΚΤΡΟΝΙΚΗ ΒΙΒΛΙΟΘΗΚΗ ΤΟΥ Ε.Κ.Π.Α ΓΙΑ ΤΟΥΣ ΦΟΙΤΗΤΕΣ ΤΟΥ 1ΟΥ ΕΤΟΥΣ </vt:lpstr>
      <vt:lpstr>IP ΚΑΙ VPN</vt:lpstr>
      <vt:lpstr>ΤΟ ΠΡΟΒΛΗΜΑ</vt:lpstr>
      <vt:lpstr>Η ΛΥΣΗ</vt:lpstr>
      <vt:lpstr>Διαφάνεια 5</vt:lpstr>
      <vt:lpstr>Διαφάνεια 6</vt:lpstr>
      <vt:lpstr>Π.Χ. ΕΓΚΑΤΑΣΤΑΣΗ WINDOWS 7/VISTA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ΟΝΟΜΑ ΧΡΗΣΤΗ ΚΑΙ ΚΩΔΙΚΟΣ</vt:lpstr>
      <vt:lpstr>Εφόσον όλα είναι σωστά όταν θα επιλέξουμε την ομόσπονδη αναζητηση θα δούμε το παρακάτω μήνυμα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ΠΡΟΣΒΑΣΗ ΣΤΗΝ ΗΛΕΚΤΡΟΝΙΚΗ ΒΙΒΛΙΟΘΗΚΗ ΤΟΥ Ε.Κ.Π.Α </dc:title>
  <dc:creator>) Efstathopoulos</dc:creator>
  <cp:lastModifiedBy> </cp:lastModifiedBy>
  <cp:revision>13</cp:revision>
  <dcterms:created xsi:type="dcterms:W3CDTF">2011-10-31T09:01:39Z</dcterms:created>
  <dcterms:modified xsi:type="dcterms:W3CDTF">2011-11-02T08:37:28Z</dcterms:modified>
</cp:coreProperties>
</file>