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4"/>
    <p:sldMasterId id="2147483660" r:id="rId5"/>
  </p:sldMasterIdLst>
  <p:notesMasterIdLst>
    <p:notesMasterId r:id="rId48"/>
  </p:notesMasterIdLst>
  <p:handoutMasterIdLst>
    <p:handoutMasterId r:id="rId49"/>
  </p:handoutMasterIdLst>
  <p:sldIdLst>
    <p:sldId id="326" r:id="rId6"/>
    <p:sldId id="413" r:id="rId7"/>
    <p:sldId id="415" r:id="rId8"/>
    <p:sldId id="416" r:id="rId9"/>
    <p:sldId id="412" r:id="rId10"/>
    <p:sldId id="411" r:id="rId11"/>
    <p:sldId id="404" r:id="rId12"/>
    <p:sldId id="405" r:id="rId13"/>
    <p:sldId id="310" r:id="rId14"/>
    <p:sldId id="406" r:id="rId15"/>
    <p:sldId id="407" r:id="rId16"/>
    <p:sldId id="408" r:id="rId17"/>
    <p:sldId id="409" r:id="rId18"/>
    <p:sldId id="410" r:id="rId19"/>
    <p:sldId id="417" r:id="rId20"/>
    <p:sldId id="418" r:id="rId21"/>
    <p:sldId id="419" r:id="rId22"/>
    <p:sldId id="420" r:id="rId23"/>
    <p:sldId id="421" r:id="rId24"/>
    <p:sldId id="432" r:id="rId25"/>
    <p:sldId id="422" r:id="rId26"/>
    <p:sldId id="423" r:id="rId27"/>
    <p:sldId id="431" r:id="rId28"/>
    <p:sldId id="433" r:id="rId29"/>
    <p:sldId id="424" r:id="rId30"/>
    <p:sldId id="434" r:id="rId31"/>
    <p:sldId id="435" r:id="rId32"/>
    <p:sldId id="436" r:id="rId33"/>
    <p:sldId id="437" r:id="rId34"/>
    <p:sldId id="438" r:id="rId35"/>
    <p:sldId id="440" r:id="rId36"/>
    <p:sldId id="441" r:id="rId37"/>
    <p:sldId id="442" r:id="rId38"/>
    <p:sldId id="443" r:id="rId39"/>
    <p:sldId id="425" r:id="rId40"/>
    <p:sldId id="444" r:id="rId41"/>
    <p:sldId id="426" r:id="rId42"/>
    <p:sldId id="445" r:id="rId43"/>
    <p:sldId id="428" r:id="rId44"/>
    <p:sldId id="446" r:id="rId45"/>
    <p:sldId id="429" r:id="rId46"/>
    <p:sldId id="430" r:id="rId47"/>
  </p:sldIdLst>
  <p:sldSz cx="12188825" cy="6858000"/>
  <p:notesSz cx="7315200" cy="9601200"/>
  <p:custDataLst>
    <p:tags r:id="rId50"/>
  </p:custDataLst>
  <p:defaultTextStyle>
    <a:defPPr rtl="0"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39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Συντάκτης" initials="Σ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00" autoAdjust="0"/>
    <p:restoredTop sz="77612" autoAdjust="0"/>
  </p:normalViewPr>
  <p:slideViewPr>
    <p:cSldViewPr showGuides="1">
      <p:cViewPr varScale="1">
        <p:scale>
          <a:sx n="74" d="100"/>
          <a:sy n="74" d="100"/>
        </p:scale>
        <p:origin x="378" y="72"/>
      </p:cViewPr>
      <p:guideLst>
        <p:guide pos="3839"/>
        <p:guide orient="horz" pos="2160"/>
      </p:guideLst>
    </p:cSldViewPr>
  </p:slideViewPr>
  <p:outlineViewPr>
    <p:cViewPr>
      <p:scale>
        <a:sx n="33" d="100"/>
        <a:sy n="33" d="100"/>
      </p:scale>
      <p:origin x="0" y="-6810"/>
    </p:cViewPr>
  </p:outlin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82" d="100"/>
          <a:sy n="82" d="100"/>
        </p:scale>
        <p:origin x="1032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slide" Target="slides/slide34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slide" Target="slides/slide37.xml"/><Relationship Id="rId47" Type="http://schemas.openxmlformats.org/officeDocument/2006/relationships/slide" Target="slides/slide42.xml"/><Relationship Id="rId50" Type="http://schemas.openxmlformats.org/officeDocument/2006/relationships/tags" Target="tags/tag1.xml"/><Relationship Id="rId55" Type="http://schemas.openxmlformats.org/officeDocument/2006/relationships/tableStyles" Target="tableStyles.xml"/><Relationship Id="rId7" Type="http://schemas.openxmlformats.org/officeDocument/2006/relationships/slide" Target="slides/slide2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9" Type="http://schemas.openxmlformats.org/officeDocument/2006/relationships/slide" Target="slides/slide24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slide" Target="slides/slide40.xml"/><Relationship Id="rId53" Type="http://schemas.openxmlformats.org/officeDocument/2006/relationships/viewProps" Target="viewProps.xml"/><Relationship Id="rId5" Type="http://schemas.openxmlformats.org/officeDocument/2006/relationships/slideMaster" Target="slideMasters/slideMaster2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4" Type="http://schemas.openxmlformats.org/officeDocument/2006/relationships/slide" Target="slides/slide39.xml"/><Relationship Id="rId52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slide" Target="slides/slide38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3.xml"/><Relationship Id="rId51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slide" Target="slides/slide41.xml"/><Relationship Id="rId20" Type="http://schemas.openxmlformats.org/officeDocument/2006/relationships/slide" Target="slides/slide15.xml"/><Relationship Id="rId41" Type="http://schemas.openxmlformats.org/officeDocument/2006/relationships/slide" Target="slides/slide36.xml"/><Relationship Id="rId54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Σύμβολο κράτησης θέσης κεφαλίδας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1727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 rtl="0">
              <a:defRPr sz="1300"/>
            </a:lvl1pPr>
          </a:lstStyle>
          <a:p>
            <a:pPr rtl="0"/>
            <a:endParaRPr lang="el-GR" dirty="0"/>
          </a:p>
        </p:txBody>
      </p:sp>
      <p:sp>
        <p:nvSpPr>
          <p:cNvPr id="3" name="Σύμβολο κράτησης θέσης ημερομηνίας 2"/>
          <p:cNvSpPr>
            <a:spLocks noGrp="1"/>
          </p:cNvSpPr>
          <p:nvPr>
            <p:ph type="dt" sz="quarter" idx="1"/>
          </p:nvPr>
        </p:nvSpPr>
        <p:spPr>
          <a:xfrm>
            <a:off x="4143587" y="0"/>
            <a:ext cx="3169920" cy="481727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 rtl="0">
              <a:defRPr sz="1300"/>
            </a:lvl1pPr>
          </a:lstStyle>
          <a:p>
            <a:pPr algn="r" rtl="0"/>
            <a:fld id="{DA14D5CE-94E2-421E-A773-17242EB2F00D}" type="datetime1">
              <a:rPr lang="el-GR" smtClean="0"/>
              <a:t>17/12/2019</a:t>
            </a:fld>
            <a:endParaRPr lang="el-GR" dirty="0"/>
          </a:p>
        </p:txBody>
      </p:sp>
      <p:sp>
        <p:nvSpPr>
          <p:cNvPr id="4" name="Σύμβολο κράτησης θέσης υποσέλιδου 3"/>
          <p:cNvSpPr>
            <a:spLocks noGrp="1"/>
          </p:cNvSpPr>
          <p:nvPr>
            <p:ph type="ftr" sz="quarter" idx="2"/>
          </p:nvPr>
        </p:nvSpPr>
        <p:spPr>
          <a:xfrm>
            <a:off x="0" y="9119474"/>
            <a:ext cx="3169920" cy="481726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 rtl="0">
              <a:defRPr sz="1300"/>
            </a:lvl1pPr>
          </a:lstStyle>
          <a:p>
            <a:pPr rtl="0"/>
            <a:endParaRPr lang="el-GR" dirty="0"/>
          </a:p>
        </p:txBody>
      </p:sp>
      <p:sp>
        <p:nvSpPr>
          <p:cNvPr id="5" name="Σύμβολο κράτησης θέσης αριθμού διαφάνειας 4"/>
          <p:cNvSpPr>
            <a:spLocks noGrp="1"/>
          </p:cNvSpPr>
          <p:nvPr>
            <p:ph type="sldNum" sz="quarter" idx="3"/>
          </p:nvPr>
        </p:nvSpPr>
        <p:spPr>
          <a:xfrm>
            <a:off x="4143587" y="9119474"/>
            <a:ext cx="3169920" cy="481726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 rtl="0">
              <a:defRPr sz="1300"/>
            </a:lvl1pPr>
          </a:lstStyle>
          <a:p>
            <a:pPr algn="r" rtl="0"/>
            <a:fld id="{D9F912AB-2776-42F2-A957-313FC7EFEDB9}" type="slidenum">
              <a:rPr lang="el-GR"/>
              <a:pPr algn="r" rtl="0"/>
              <a:t>‹#›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93206574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Σύμβολο κράτησης θέσης κεφαλίδας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 rtl="0">
              <a:defRPr sz="1300"/>
            </a:lvl1pPr>
          </a:lstStyle>
          <a:p>
            <a:pPr rtl="0"/>
            <a:endParaRPr lang="el-GR" noProof="0" dirty="0"/>
          </a:p>
        </p:txBody>
      </p:sp>
      <p:sp>
        <p:nvSpPr>
          <p:cNvPr id="3" name="Σύμβολο κράτησης θέσης ημερομηνίας 2"/>
          <p:cNvSpPr>
            <a:spLocks noGrp="1"/>
          </p:cNvSpPr>
          <p:nvPr>
            <p:ph type="dt" idx="1"/>
          </p:nvPr>
        </p:nvSpPr>
        <p:spPr>
          <a:xfrm>
            <a:off x="4143587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 rtl="0">
              <a:defRPr sz="1300"/>
            </a:lvl1pPr>
          </a:lstStyle>
          <a:p>
            <a:fld id="{F7C63F47-05B9-4E1C-B656-D164BA0F9FA8}" type="datetime1">
              <a:rPr lang="el-GR" smtClean="0"/>
              <a:pPr/>
              <a:t>17/12/2019</a:t>
            </a:fld>
            <a:endParaRPr lang="el-GR" dirty="0"/>
          </a:p>
        </p:txBody>
      </p:sp>
      <p:sp>
        <p:nvSpPr>
          <p:cNvPr id="4" name="Σύμβολο κράτησης θέσης εικόνας διαφάνειας 3"/>
          <p:cNvSpPr>
            <a:spLocks noGrp="1" noRot="1" noChangeAspect="1"/>
          </p:cNvSpPr>
          <p:nvPr>
            <p:ph type="sldImg" idx="2"/>
          </p:nvPr>
        </p:nvSpPr>
        <p:spPr>
          <a:xfrm>
            <a:off x="458788" y="720725"/>
            <a:ext cx="6397625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61" tIns="48331" rIns="96661" bIns="48331" rtlCol="0" anchor="ctr"/>
          <a:lstStyle/>
          <a:p>
            <a:pPr rtl="0"/>
            <a:endParaRPr lang="el-GR" noProof="0" dirty="0"/>
          </a:p>
        </p:txBody>
      </p:sp>
      <p:sp>
        <p:nvSpPr>
          <p:cNvPr id="5" name="Σύμβολο κράτησης θέσης σημειώσεων 4"/>
          <p:cNvSpPr>
            <a:spLocks noGrp="1"/>
          </p:cNvSpPr>
          <p:nvPr>
            <p:ph type="body" sz="quarter" idx="3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</p:spPr>
        <p:txBody>
          <a:bodyPr vert="horz" lIns="96661" tIns="48331" rIns="96661" bIns="48331" rtlCol="0"/>
          <a:lstStyle/>
          <a:p>
            <a:pPr lvl="0" rtl="0"/>
            <a:r>
              <a:rPr lang="el-GR" noProof="0" dirty="0" smtClean="0"/>
              <a:t>Στυλ υποδείγματος κειμένου</a:t>
            </a:r>
            <a:endParaRPr lang="el-GR" noProof="0" dirty="0"/>
          </a:p>
          <a:p>
            <a:pPr lvl="1" rtl="0"/>
            <a:r>
              <a:rPr lang="el-GR" noProof="0" dirty="0"/>
              <a:t>Δεύτερου επιπέδου</a:t>
            </a:r>
          </a:p>
          <a:p>
            <a:pPr lvl="2" rtl="0"/>
            <a:r>
              <a:rPr lang="el-GR" noProof="0" dirty="0"/>
              <a:t>Τρίτου επιπέδου</a:t>
            </a:r>
          </a:p>
          <a:p>
            <a:pPr lvl="3" rtl="0"/>
            <a:r>
              <a:rPr lang="el-GR" noProof="0" dirty="0"/>
              <a:t>Τέταρτου επιπέδου</a:t>
            </a:r>
          </a:p>
          <a:p>
            <a:pPr lvl="4" rtl="0"/>
            <a:r>
              <a:rPr lang="el-GR" noProof="0" dirty="0"/>
              <a:t>Πέμπτου επιπέδου</a:t>
            </a:r>
          </a:p>
        </p:txBody>
      </p:sp>
      <p:sp>
        <p:nvSpPr>
          <p:cNvPr id="6" name="Σύμβολο κράτησης θέσης υποσέλιδου 5"/>
          <p:cNvSpPr>
            <a:spLocks noGrp="1"/>
          </p:cNvSpPr>
          <p:nvPr>
            <p:ph type="ftr" sz="quarter" idx="4"/>
          </p:nvPr>
        </p:nvSpPr>
        <p:spPr>
          <a:xfrm>
            <a:off x="0" y="9119474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 rtl="0">
              <a:defRPr sz="1300"/>
            </a:lvl1pPr>
          </a:lstStyle>
          <a:p>
            <a:pPr rtl="0"/>
            <a:endParaRPr lang="el-GR" noProof="0" dirty="0"/>
          </a:p>
        </p:txBody>
      </p:sp>
      <p:sp>
        <p:nvSpPr>
          <p:cNvPr id="7" name="Σύμβολο κράτησης θέσης αριθμού διαφάνειας 6"/>
          <p:cNvSpPr>
            <a:spLocks noGrp="1"/>
          </p:cNvSpPr>
          <p:nvPr>
            <p:ph type="sldNum" sz="quarter" idx="5"/>
          </p:nvPr>
        </p:nvSpPr>
        <p:spPr>
          <a:xfrm>
            <a:off x="4143587" y="9119474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 rtl="0">
              <a:defRPr sz="1300"/>
            </a:lvl1pPr>
          </a:lstStyle>
          <a:p>
            <a:fld id="{F93199CD-3E1B-4AE6-990F-76F925F5EA9F}" type="slidenum">
              <a:rPr lang="el-GR" smtClean="0"/>
              <a:pPr/>
              <a:t>‹#›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42765798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66612">
              <a:defRPr/>
            </a:pPr>
            <a:r>
              <a:rPr lang="el-GR" dirty="0" smtClean="0"/>
              <a:t>Συνάρτηση</a:t>
            </a:r>
            <a:r>
              <a:rPr lang="el-GR" baseline="0" dirty="0" smtClean="0"/>
              <a:t> </a:t>
            </a:r>
            <a:r>
              <a:rPr lang="el-GR" baseline="0" dirty="0" err="1" smtClean="0"/>
              <a:t>οφελημότητας</a:t>
            </a:r>
            <a:r>
              <a:rPr lang="el-GR" baseline="0" dirty="0" smtClean="0"/>
              <a:t>,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199CD-3E1B-4AE6-990F-76F925F5EA9F}" type="slidenum">
              <a:rPr lang="el-GR" smtClean="0"/>
              <a:pPr/>
              <a:t>1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330250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66612">
              <a:defRPr/>
            </a:pPr>
            <a:r>
              <a:rPr lang="el-GR" dirty="0" smtClean="0"/>
              <a:t>Συνάρτηση</a:t>
            </a:r>
            <a:r>
              <a:rPr lang="el-GR" baseline="0" dirty="0" smtClean="0"/>
              <a:t> </a:t>
            </a:r>
            <a:r>
              <a:rPr lang="el-GR" baseline="0" dirty="0" err="1" smtClean="0"/>
              <a:t>οφελημότητας</a:t>
            </a:r>
            <a:r>
              <a:rPr lang="el-GR" baseline="0" dirty="0" smtClean="0"/>
              <a:t>,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199CD-3E1B-4AE6-990F-76F925F5EA9F}" type="slidenum">
              <a:rPr lang="el-GR" smtClean="0"/>
              <a:pPr/>
              <a:t>2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52022035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66612">
              <a:defRPr/>
            </a:pPr>
            <a:r>
              <a:rPr lang="el-GR" dirty="0" smtClean="0"/>
              <a:t>Συνάρτηση</a:t>
            </a:r>
            <a:r>
              <a:rPr lang="el-GR" baseline="0" dirty="0" smtClean="0"/>
              <a:t> </a:t>
            </a:r>
            <a:r>
              <a:rPr lang="el-GR" baseline="0" dirty="0" err="1" smtClean="0"/>
              <a:t>οφελημότητας</a:t>
            </a:r>
            <a:r>
              <a:rPr lang="el-GR" baseline="0" dirty="0" smtClean="0"/>
              <a:t>,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199CD-3E1B-4AE6-990F-76F925F5EA9F}" type="slidenum">
              <a:rPr lang="el-GR" smtClean="0"/>
              <a:pPr/>
              <a:t>7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5237293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199CD-3E1B-4AE6-990F-76F925F5EA9F}" type="slidenum">
              <a:rPr lang="el-GR" smtClean="0"/>
              <a:pPr/>
              <a:t>9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00082017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66612">
              <a:defRPr/>
            </a:pPr>
            <a:r>
              <a:rPr lang="el-GR" dirty="0" smtClean="0"/>
              <a:t>Συνάρτηση</a:t>
            </a:r>
            <a:r>
              <a:rPr lang="el-GR" baseline="0" dirty="0" smtClean="0"/>
              <a:t> </a:t>
            </a:r>
            <a:r>
              <a:rPr lang="el-GR" baseline="0" dirty="0" err="1" smtClean="0"/>
              <a:t>οφελημότητας</a:t>
            </a:r>
            <a:r>
              <a:rPr lang="el-GR" baseline="0" dirty="0" smtClean="0"/>
              <a:t>,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199CD-3E1B-4AE6-990F-76F925F5EA9F}" type="slidenum">
              <a:rPr lang="el-GR" smtClean="0"/>
              <a:pPr/>
              <a:t>15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49720056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66612">
              <a:defRPr/>
            </a:pPr>
            <a:r>
              <a:rPr lang="el-GR" dirty="0" smtClean="0"/>
              <a:t>Συνάρτηση</a:t>
            </a:r>
            <a:r>
              <a:rPr lang="el-GR" baseline="0" dirty="0" smtClean="0"/>
              <a:t> </a:t>
            </a:r>
            <a:r>
              <a:rPr lang="el-GR" baseline="0" dirty="0" err="1" smtClean="0"/>
              <a:t>οφελημότητας</a:t>
            </a:r>
            <a:r>
              <a:rPr lang="el-GR" baseline="0" dirty="0" smtClean="0"/>
              <a:t>,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199CD-3E1B-4AE6-990F-76F925F5EA9F}" type="slidenum">
              <a:rPr lang="el-GR" smtClean="0"/>
              <a:pPr/>
              <a:t>16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61907806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66612">
              <a:defRPr/>
            </a:pPr>
            <a:r>
              <a:rPr lang="el-GR" dirty="0" smtClean="0"/>
              <a:t>Συνάρτηση</a:t>
            </a:r>
            <a:r>
              <a:rPr lang="el-GR" baseline="0" dirty="0" smtClean="0"/>
              <a:t> </a:t>
            </a:r>
            <a:r>
              <a:rPr lang="el-GR" baseline="0" dirty="0" err="1" smtClean="0"/>
              <a:t>οφελημότητας</a:t>
            </a:r>
            <a:r>
              <a:rPr lang="el-GR" baseline="0" dirty="0" smtClean="0"/>
              <a:t>,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199CD-3E1B-4AE6-990F-76F925F5EA9F}" type="slidenum">
              <a:rPr lang="el-GR" smtClean="0"/>
              <a:pPr/>
              <a:t>17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19240610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66612">
              <a:defRPr/>
            </a:pPr>
            <a:r>
              <a:rPr lang="el-GR" dirty="0" smtClean="0"/>
              <a:t>Συνάρτηση</a:t>
            </a:r>
            <a:r>
              <a:rPr lang="el-GR" baseline="0" dirty="0" smtClean="0"/>
              <a:t> </a:t>
            </a:r>
            <a:r>
              <a:rPr lang="el-GR" baseline="0" dirty="0" err="1" smtClean="0"/>
              <a:t>οφελημότητας</a:t>
            </a:r>
            <a:r>
              <a:rPr lang="el-GR" baseline="0" dirty="0" smtClean="0"/>
              <a:t>,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199CD-3E1B-4AE6-990F-76F925F5EA9F}" type="slidenum">
              <a:rPr lang="el-GR" smtClean="0"/>
              <a:pPr/>
              <a:t>18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9452460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66612">
              <a:defRPr/>
            </a:pPr>
            <a:r>
              <a:rPr lang="el-GR" dirty="0" smtClean="0"/>
              <a:t>Συνάρτηση</a:t>
            </a:r>
            <a:r>
              <a:rPr lang="el-GR" baseline="0" dirty="0" smtClean="0"/>
              <a:t> </a:t>
            </a:r>
            <a:r>
              <a:rPr lang="el-GR" baseline="0" dirty="0" err="1" smtClean="0"/>
              <a:t>οφελημότητας</a:t>
            </a:r>
            <a:r>
              <a:rPr lang="el-GR" baseline="0" dirty="0" smtClean="0"/>
              <a:t>,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199CD-3E1B-4AE6-990F-76F925F5EA9F}" type="slidenum">
              <a:rPr lang="el-GR" smtClean="0"/>
              <a:pPr/>
              <a:t>19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11187243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66612">
              <a:defRPr/>
            </a:pPr>
            <a:r>
              <a:rPr lang="el-GR" dirty="0" smtClean="0"/>
              <a:t>Συνάρτηση</a:t>
            </a:r>
            <a:r>
              <a:rPr lang="el-GR" baseline="0" dirty="0" smtClean="0"/>
              <a:t> </a:t>
            </a:r>
            <a:r>
              <a:rPr lang="el-GR" baseline="0" dirty="0" err="1" smtClean="0"/>
              <a:t>οφελημότητας</a:t>
            </a:r>
            <a:r>
              <a:rPr lang="el-GR" baseline="0" dirty="0" smtClean="0"/>
              <a:t>,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199CD-3E1B-4AE6-990F-76F925F5EA9F}" type="slidenum">
              <a:rPr lang="el-GR" smtClean="0"/>
              <a:pPr/>
              <a:t>20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07573858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66612">
              <a:defRPr/>
            </a:pPr>
            <a:r>
              <a:rPr lang="el-GR" dirty="0" smtClean="0"/>
              <a:t>Συνάρτηση</a:t>
            </a:r>
            <a:r>
              <a:rPr lang="el-GR" baseline="0" dirty="0" smtClean="0"/>
              <a:t> </a:t>
            </a:r>
            <a:r>
              <a:rPr lang="el-GR" baseline="0" dirty="0" err="1" smtClean="0"/>
              <a:t>οφελημότητας</a:t>
            </a:r>
            <a:r>
              <a:rPr lang="el-GR" baseline="0" dirty="0" smtClean="0"/>
              <a:t>,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199CD-3E1B-4AE6-990F-76F925F5EA9F}" type="slidenum">
              <a:rPr lang="el-GR" smtClean="0"/>
              <a:pPr/>
              <a:t>24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23208483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66612">
              <a:defRPr/>
            </a:pPr>
            <a:r>
              <a:rPr lang="el-GR" dirty="0" smtClean="0"/>
              <a:t>Συνάρτηση</a:t>
            </a:r>
            <a:r>
              <a:rPr lang="el-GR" baseline="0" dirty="0" smtClean="0"/>
              <a:t> </a:t>
            </a:r>
            <a:r>
              <a:rPr lang="el-GR" baseline="0" dirty="0" err="1" smtClean="0"/>
              <a:t>οφελημότητας</a:t>
            </a:r>
            <a:r>
              <a:rPr lang="el-GR" baseline="0" dirty="0" smtClean="0"/>
              <a:t>,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199CD-3E1B-4AE6-990F-76F925F5EA9F}" type="slidenum">
              <a:rPr lang="el-GR" smtClean="0"/>
              <a:pPr/>
              <a:t>29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74280098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66612">
              <a:defRPr/>
            </a:pPr>
            <a:r>
              <a:rPr lang="el-GR" dirty="0" smtClean="0"/>
              <a:t>Συνάρτηση</a:t>
            </a:r>
            <a:r>
              <a:rPr lang="el-GR" baseline="0" dirty="0" smtClean="0"/>
              <a:t> </a:t>
            </a:r>
            <a:r>
              <a:rPr lang="el-GR" baseline="0" dirty="0" err="1" smtClean="0"/>
              <a:t>οφελημότητας</a:t>
            </a:r>
            <a:r>
              <a:rPr lang="el-GR" baseline="0" dirty="0" smtClean="0"/>
              <a:t>,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199CD-3E1B-4AE6-990F-76F925F5EA9F}" type="slidenum">
              <a:rPr lang="el-GR" smtClean="0"/>
              <a:pPr/>
              <a:t>30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10999686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66612">
              <a:defRPr/>
            </a:pPr>
            <a:r>
              <a:rPr lang="el-GR" dirty="0" smtClean="0"/>
              <a:t>Συνάρτηση</a:t>
            </a:r>
            <a:r>
              <a:rPr lang="el-GR" baseline="0" dirty="0" smtClean="0"/>
              <a:t> </a:t>
            </a:r>
            <a:r>
              <a:rPr lang="el-GR" baseline="0" dirty="0" err="1" smtClean="0"/>
              <a:t>οφελημότητας</a:t>
            </a:r>
            <a:r>
              <a:rPr lang="el-GR" baseline="0" dirty="0" smtClean="0"/>
              <a:t>,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199CD-3E1B-4AE6-990F-76F925F5EA9F}" type="slidenum">
              <a:rPr lang="el-GR" smtClean="0"/>
              <a:pPr/>
              <a:t>33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06185252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66612">
              <a:defRPr/>
            </a:pPr>
            <a:r>
              <a:rPr lang="el-GR" dirty="0" smtClean="0"/>
              <a:t>Συνάρτηση</a:t>
            </a:r>
            <a:r>
              <a:rPr lang="el-GR" baseline="0" dirty="0" smtClean="0"/>
              <a:t> </a:t>
            </a:r>
            <a:r>
              <a:rPr lang="el-GR" baseline="0" dirty="0" err="1" smtClean="0"/>
              <a:t>οφελημότητας</a:t>
            </a:r>
            <a:r>
              <a:rPr lang="el-GR" baseline="0" dirty="0" smtClean="0"/>
              <a:t>,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199CD-3E1B-4AE6-990F-76F925F5EA9F}" type="slidenum">
              <a:rPr lang="el-GR" smtClean="0"/>
              <a:pPr/>
              <a:t>34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7955304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ctrTitle"/>
          </p:nvPr>
        </p:nvSpPr>
        <p:spPr>
          <a:xfrm>
            <a:off x="1065214" y="1828800"/>
            <a:ext cx="8229600" cy="2895600"/>
          </a:xfrm>
        </p:spPr>
        <p:txBody>
          <a:bodyPr rtlCol="0" anchor="b">
            <a:normAutofit/>
          </a:bodyPr>
          <a:lstStyle>
            <a:lvl1pPr algn="l" rtl="0">
              <a:lnSpc>
                <a:spcPct val="80000"/>
              </a:lnSpc>
              <a:defRPr sz="6600">
                <a:solidFill>
                  <a:schemeClr val="tx1"/>
                </a:solidFill>
              </a:defRPr>
            </a:lvl1pPr>
          </a:lstStyle>
          <a:p>
            <a:pPr rtl="0"/>
            <a:r>
              <a:rPr lang="el-GR" smtClean="0"/>
              <a:t>Στυλ κύριου τίτλου</a:t>
            </a:r>
            <a:endParaRPr lang="el-GR" noProof="0" dirty="0"/>
          </a:p>
        </p:txBody>
      </p:sp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>
          <a:xfrm>
            <a:off x="1065213" y="4800600"/>
            <a:ext cx="8229600" cy="1219200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0"/>
              </a:spcBef>
              <a:buNone/>
              <a:defRPr sz="2000" cap="all" spc="200" baseline="0">
                <a:solidFill>
                  <a:schemeClr val="accent1"/>
                </a:solidFill>
              </a:defRPr>
            </a:lvl1pPr>
            <a:lvl2pPr marL="457200" indent="0" algn="ctr" rtl="0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 rtl="0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 rtl="0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 rtl="0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 rtl="0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 rtl="0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 rtl="0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 rtl="0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0"/>
            <a:r>
              <a:rPr lang="el-GR" noProof="0" smtClean="0"/>
              <a:t>Στυλ κύριου υπότιτλου</a:t>
            </a:r>
            <a:endParaRPr lang="el-GR" noProof="0" dirty="0"/>
          </a:p>
        </p:txBody>
      </p:sp>
    </p:spTree>
    <p:extLst>
      <p:ext uri="{BB962C8B-B14F-4D97-AF65-F5344CB8AC3E}">
        <p14:creationId xmlns:p14="http://schemas.microsoft.com/office/powerpoint/2010/main" val="949990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rtl="0">
              <a:defRPr/>
            </a:lvl1pPr>
          </a:lstStyle>
          <a:p>
            <a:pPr rtl="0"/>
            <a:r>
              <a:rPr lang="el-GR" smtClean="0"/>
              <a:t>Στυλ κύριου τίτλου</a:t>
            </a:r>
            <a:endParaRPr lang="el-GR" noProof="0" dirty="0"/>
          </a:p>
        </p:txBody>
      </p:sp>
      <p:sp>
        <p:nvSpPr>
          <p:cNvPr id="3" name="Σύμβολο κράτησης θέσης περιεχομένου 2"/>
          <p:cNvSpPr>
            <a:spLocks noGrp="1"/>
          </p:cNvSpPr>
          <p:nvPr>
            <p:ph idx="1"/>
          </p:nvPr>
        </p:nvSpPr>
        <p:spPr/>
        <p:txBody>
          <a:bodyPr rtlCol="0"/>
          <a:lstStyle>
            <a:lvl5pPr algn="l" rtl="0">
              <a:defRPr/>
            </a:lvl5pPr>
            <a:lvl6pPr algn="l" rtl="0">
              <a:defRPr/>
            </a:lvl6pPr>
          </a:lstStyle>
          <a:p>
            <a:pPr lvl="0" rtl="0"/>
            <a:r>
              <a:rPr lang="el-GR" noProof="0" smtClean="0"/>
              <a:t>Στυλ υποδείγματος κειμένου</a:t>
            </a:r>
          </a:p>
          <a:p>
            <a:pPr lvl="1" rtl="0"/>
            <a:r>
              <a:rPr lang="el-GR" noProof="0" smtClean="0"/>
              <a:t>Δεύτερου επιπέδου</a:t>
            </a:r>
          </a:p>
          <a:p>
            <a:pPr lvl="2" rtl="0"/>
            <a:r>
              <a:rPr lang="el-GR" noProof="0" smtClean="0"/>
              <a:t>Τρίτου επιπέδου</a:t>
            </a:r>
          </a:p>
          <a:p>
            <a:pPr lvl="3" rtl="0"/>
            <a:r>
              <a:rPr lang="el-GR" noProof="0" smtClean="0"/>
              <a:t>Τέταρτου επιπέδου</a:t>
            </a:r>
          </a:p>
          <a:p>
            <a:pPr lvl="4" rtl="0"/>
            <a:r>
              <a:rPr lang="el-GR" noProof="0" smtClean="0"/>
              <a:t>Πέμπτου επιπέδου</a:t>
            </a:r>
            <a:endParaRPr lang="el-GR" noProof="0" dirty="0"/>
          </a:p>
        </p:txBody>
      </p:sp>
      <p:sp>
        <p:nvSpPr>
          <p:cNvPr id="4" name="Σύμβολο κράτησης θέσης ημερομηνίας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661E8C6A-4A6D-485F-96EB-FC65364BEB94}" type="datetime1">
              <a:rPr lang="el-GR" smtClean="0"/>
              <a:pPr/>
              <a:t>17/12/2019</a:t>
            </a:fld>
            <a:endParaRPr lang="el-GR" dirty="0"/>
          </a:p>
        </p:txBody>
      </p:sp>
      <p:sp>
        <p:nvSpPr>
          <p:cNvPr id="5" name="Σύμβολο κράτησης θέσης υποσέλιδου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l-GR" noProof="0" dirty="0"/>
          </a:p>
        </p:txBody>
      </p:sp>
      <p:sp>
        <p:nvSpPr>
          <p:cNvPr id="6" name="Σύμβολο κράτησης θέσης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A013F82-EE5E-44EE-A61D-E31C6657F26F}" type="slidenum">
              <a:rPr lang="el-GR" noProof="0"/>
              <a:t>‹#›</a:t>
            </a:fld>
            <a:endParaRPr lang="el-GR" noProof="0" dirty="0"/>
          </a:p>
        </p:txBody>
      </p:sp>
    </p:spTree>
    <p:extLst>
      <p:ext uri="{BB962C8B-B14F-4D97-AF65-F5344CB8AC3E}">
        <p14:creationId xmlns:p14="http://schemas.microsoft.com/office/powerpoint/2010/main" val="2738254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1059614" y="2514600"/>
            <a:ext cx="8692399" cy="2819400"/>
          </a:xfrm>
        </p:spPr>
        <p:txBody>
          <a:bodyPr rtlCol="0" anchor="b">
            <a:normAutofit/>
          </a:bodyPr>
          <a:lstStyle>
            <a:lvl1pPr algn="l" rtl="0">
              <a:lnSpc>
                <a:spcPct val="80000"/>
              </a:lnSpc>
              <a:defRPr sz="4800" b="0" cap="none" baseline="0"/>
            </a:lvl1pPr>
          </a:lstStyle>
          <a:p>
            <a:pPr rtl="0"/>
            <a:r>
              <a:rPr lang="el-GR" smtClean="0"/>
              <a:t>Στυλ κύριου τίτλου</a:t>
            </a:r>
            <a:endParaRPr lang="el-GR" noProof="0" dirty="0"/>
          </a:p>
        </p:txBody>
      </p:sp>
      <p:sp>
        <p:nvSpPr>
          <p:cNvPr id="3" name="Σύμβολο κράτησης θέσης κειμένου 2"/>
          <p:cNvSpPr>
            <a:spLocks noGrp="1"/>
          </p:cNvSpPr>
          <p:nvPr>
            <p:ph type="body" idx="1"/>
          </p:nvPr>
        </p:nvSpPr>
        <p:spPr>
          <a:xfrm>
            <a:off x="1065213" y="5410200"/>
            <a:ext cx="8687333" cy="609601"/>
          </a:xfrm>
        </p:spPr>
        <p:txBody>
          <a:bodyPr rtlCol="0" anchor="t">
            <a:normAutofit/>
          </a:bodyPr>
          <a:lstStyle>
            <a:lvl1pPr marL="0" indent="0" algn="l" rtl="0">
              <a:spcBef>
                <a:spcPts val="0"/>
              </a:spcBef>
              <a:buNone/>
              <a:defRPr sz="2000" cap="all" spc="200" baseline="0">
                <a:solidFill>
                  <a:schemeClr val="accent1"/>
                </a:solidFill>
              </a:defRPr>
            </a:lvl1pPr>
            <a:lvl2pPr marL="457200" indent="0" algn="l" rtl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l" rtl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l" rtl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l" rtl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l" rtl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l" rtl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l" rtl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l-GR" noProof="0" smtClean="0"/>
              <a:t>Στυλ υποδείγματος κειμένου</a:t>
            </a:r>
          </a:p>
        </p:txBody>
      </p:sp>
      <p:sp>
        <p:nvSpPr>
          <p:cNvPr id="4" name="Σύμβολο κράτησης θέσης ημερομηνίας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4941782F-5A7F-49CD-B68F-C6DA1453E4EE}" type="datetime1">
              <a:rPr lang="el-GR" smtClean="0"/>
              <a:pPr/>
              <a:t>17/12/2019</a:t>
            </a:fld>
            <a:endParaRPr lang="el-GR" dirty="0"/>
          </a:p>
        </p:txBody>
      </p:sp>
      <p:sp>
        <p:nvSpPr>
          <p:cNvPr id="5" name="Σύμβολο κράτησης θέσης υποσέλιδου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l-GR" noProof="0" dirty="0"/>
          </a:p>
        </p:txBody>
      </p:sp>
      <p:sp>
        <p:nvSpPr>
          <p:cNvPr id="6" name="Σύμβολο κράτησης θέσης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A013F82-EE5E-44EE-A61D-E31C6657F26F}" type="slidenum">
              <a:rPr lang="el-GR" noProof="0"/>
              <a:t>‹#›</a:t>
            </a:fld>
            <a:endParaRPr lang="el-GR" noProof="0" dirty="0"/>
          </a:p>
        </p:txBody>
      </p:sp>
    </p:spTree>
    <p:extLst>
      <p:ext uri="{BB962C8B-B14F-4D97-AF65-F5344CB8AC3E}">
        <p14:creationId xmlns:p14="http://schemas.microsoft.com/office/powerpoint/2010/main" val="1761813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rtl="0">
              <a:defRPr/>
            </a:lvl1pPr>
          </a:lstStyle>
          <a:p>
            <a:pPr rtl="0"/>
            <a:r>
              <a:rPr lang="el-GR" smtClean="0"/>
              <a:t>Στυλ κύριου τίτλου</a:t>
            </a:r>
            <a:endParaRPr lang="el-GR" noProof="0" dirty="0"/>
          </a:p>
        </p:txBody>
      </p:sp>
      <p:sp>
        <p:nvSpPr>
          <p:cNvPr id="3" name="Σύμβολο κράτησης θέσης περιεχομένου 2"/>
          <p:cNvSpPr>
            <a:spLocks noGrp="1"/>
          </p:cNvSpPr>
          <p:nvPr>
            <p:ph sz="half" idx="1"/>
          </p:nvPr>
        </p:nvSpPr>
        <p:spPr>
          <a:xfrm>
            <a:off x="1504781" y="1905001"/>
            <a:ext cx="4419599" cy="4114800"/>
          </a:xfrm>
        </p:spPr>
        <p:txBody>
          <a:bodyPr rtlCol="0">
            <a:normAutofit/>
          </a:bodyPr>
          <a:lstStyle>
            <a:lvl1pPr algn="l" rtl="0">
              <a:defRPr sz="2400"/>
            </a:lvl1pPr>
            <a:lvl2pPr algn="l" rtl="0">
              <a:defRPr sz="2000"/>
            </a:lvl2pPr>
            <a:lvl3pPr algn="l" rtl="0">
              <a:defRPr sz="1800"/>
            </a:lvl3pPr>
            <a:lvl4pPr algn="l" rtl="0">
              <a:defRPr sz="1600"/>
            </a:lvl4pPr>
            <a:lvl5pPr algn="l" rtl="0">
              <a:defRPr sz="1600"/>
            </a:lvl5pPr>
            <a:lvl6pPr algn="l" rtl="0">
              <a:defRPr sz="1600"/>
            </a:lvl6pPr>
            <a:lvl7pPr algn="l" rtl="0">
              <a:defRPr sz="1600"/>
            </a:lvl7pPr>
            <a:lvl8pPr algn="l" rtl="0">
              <a:defRPr sz="1600"/>
            </a:lvl8pPr>
            <a:lvl9pPr algn="l" rtl="0">
              <a:defRPr sz="1600"/>
            </a:lvl9pPr>
          </a:lstStyle>
          <a:p>
            <a:pPr lvl="0" rtl="0"/>
            <a:r>
              <a:rPr lang="el-GR" noProof="0" smtClean="0"/>
              <a:t>Στυλ υποδείγματος κειμένου</a:t>
            </a:r>
          </a:p>
          <a:p>
            <a:pPr lvl="1" rtl="0"/>
            <a:r>
              <a:rPr lang="el-GR" noProof="0" smtClean="0"/>
              <a:t>Δεύτερου επιπέδου</a:t>
            </a:r>
          </a:p>
          <a:p>
            <a:pPr lvl="2" rtl="0"/>
            <a:r>
              <a:rPr lang="el-GR" noProof="0" smtClean="0"/>
              <a:t>Τρίτου επιπέδου</a:t>
            </a:r>
          </a:p>
          <a:p>
            <a:pPr lvl="3" rtl="0"/>
            <a:r>
              <a:rPr lang="el-GR" noProof="0" smtClean="0"/>
              <a:t>Τέταρτου επιπέδου</a:t>
            </a:r>
          </a:p>
          <a:p>
            <a:pPr lvl="4" rtl="0"/>
            <a:r>
              <a:rPr lang="el-GR" noProof="0" smtClean="0"/>
              <a:t>Πέμπτου επιπέδου</a:t>
            </a:r>
            <a:endParaRPr lang="el-GR" noProof="0" dirty="0"/>
          </a:p>
        </p:txBody>
      </p:sp>
      <p:sp>
        <p:nvSpPr>
          <p:cNvPr id="4" name="Σύμβολο κράτησης θέσης περιεχομένου 3"/>
          <p:cNvSpPr>
            <a:spLocks noGrp="1"/>
          </p:cNvSpPr>
          <p:nvPr>
            <p:ph sz="half" idx="2"/>
          </p:nvPr>
        </p:nvSpPr>
        <p:spPr>
          <a:xfrm>
            <a:off x="6229183" y="1905001"/>
            <a:ext cx="4419600" cy="4114800"/>
          </a:xfrm>
        </p:spPr>
        <p:txBody>
          <a:bodyPr rtlCol="0">
            <a:normAutofit/>
          </a:bodyPr>
          <a:lstStyle>
            <a:lvl1pPr algn="l" rtl="0">
              <a:defRPr sz="2400"/>
            </a:lvl1pPr>
            <a:lvl2pPr algn="l" rtl="0">
              <a:defRPr sz="2000"/>
            </a:lvl2pPr>
            <a:lvl3pPr algn="l" rtl="0">
              <a:defRPr sz="1800"/>
            </a:lvl3pPr>
            <a:lvl4pPr algn="l" rtl="0">
              <a:defRPr sz="1600"/>
            </a:lvl4pPr>
            <a:lvl5pPr algn="l" rtl="0">
              <a:defRPr sz="1600"/>
            </a:lvl5pPr>
            <a:lvl6pPr algn="l" rtl="0">
              <a:defRPr sz="1600"/>
            </a:lvl6pPr>
            <a:lvl7pPr algn="l" rtl="0">
              <a:defRPr sz="1600"/>
            </a:lvl7pPr>
            <a:lvl8pPr algn="l" rtl="0">
              <a:defRPr sz="1600"/>
            </a:lvl8pPr>
            <a:lvl9pPr algn="l" rtl="0">
              <a:defRPr sz="1600"/>
            </a:lvl9pPr>
          </a:lstStyle>
          <a:p>
            <a:pPr lvl="0" rtl="0"/>
            <a:r>
              <a:rPr lang="el-GR" noProof="0" smtClean="0"/>
              <a:t>Στυλ υποδείγματος κειμένου</a:t>
            </a:r>
          </a:p>
          <a:p>
            <a:pPr lvl="1" rtl="0"/>
            <a:r>
              <a:rPr lang="el-GR" noProof="0" smtClean="0"/>
              <a:t>Δεύτερου επιπέδου</a:t>
            </a:r>
          </a:p>
          <a:p>
            <a:pPr lvl="2" rtl="0"/>
            <a:r>
              <a:rPr lang="el-GR" noProof="0" smtClean="0"/>
              <a:t>Τρίτου επιπέδου</a:t>
            </a:r>
          </a:p>
          <a:p>
            <a:pPr lvl="3" rtl="0"/>
            <a:r>
              <a:rPr lang="el-GR" noProof="0" smtClean="0"/>
              <a:t>Τέταρτου επιπέδου</a:t>
            </a:r>
          </a:p>
          <a:p>
            <a:pPr lvl="4" rtl="0"/>
            <a:r>
              <a:rPr lang="el-GR" noProof="0" smtClean="0"/>
              <a:t>Πέμπτου επιπέδου</a:t>
            </a:r>
            <a:endParaRPr lang="el-GR" noProof="0" dirty="0"/>
          </a:p>
        </p:txBody>
      </p:sp>
      <p:sp>
        <p:nvSpPr>
          <p:cNvPr id="5" name="Σύμβολο κράτησης θέσης ημερομηνίας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FB188566-0978-4C4B-906C-C00F29C9E565}" type="datetime1">
              <a:rPr lang="el-GR" smtClean="0"/>
              <a:pPr/>
              <a:t>17/12/2019</a:t>
            </a:fld>
            <a:endParaRPr lang="el-GR" dirty="0"/>
          </a:p>
        </p:txBody>
      </p:sp>
      <p:sp>
        <p:nvSpPr>
          <p:cNvPr id="6" name="Σύμβολο κράτησης θέσης υποσέλιδου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l-GR" noProof="0" dirty="0"/>
          </a:p>
        </p:txBody>
      </p:sp>
      <p:sp>
        <p:nvSpPr>
          <p:cNvPr id="7" name="Σύμβολο κράτησης θέσης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A013F82-EE5E-44EE-A61D-E31C6657F26F}" type="slidenum">
              <a:rPr lang="el-GR" noProof="0" smtClean="0"/>
              <a:t>‹#›</a:t>
            </a:fld>
            <a:endParaRPr lang="el-GR" noProof="0" dirty="0"/>
          </a:p>
        </p:txBody>
      </p:sp>
    </p:spTree>
    <p:extLst>
      <p:ext uri="{BB962C8B-B14F-4D97-AF65-F5344CB8AC3E}">
        <p14:creationId xmlns:p14="http://schemas.microsoft.com/office/powerpoint/2010/main" val="28253407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algn="l" rtl="0">
              <a:defRPr/>
            </a:lvl1pPr>
          </a:lstStyle>
          <a:p>
            <a:pPr rtl="0"/>
            <a:r>
              <a:rPr lang="el-GR" smtClean="0"/>
              <a:t>Στυλ κύριου τίτλου</a:t>
            </a:r>
            <a:endParaRPr lang="el-GR" noProof="0" dirty="0"/>
          </a:p>
        </p:txBody>
      </p:sp>
      <p:sp>
        <p:nvSpPr>
          <p:cNvPr id="3" name="Σύμβολο κράτησης θέσης κειμένου 2"/>
          <p:cNvSpPr>
            <a:spLocks noGrp="1"/>
          </p:cNvSpPr>
          <p:nvPr>
            <p:ph type="body" idx="1"/>
          </p:nvPr>
        </p:nvSpPr>
        <p:spPr>
          <a:xfrm>
            <a:off x="1522411" y="1905000"/>
            <a:ext cx="4416552" cy="762000"/>
          </a:xfrm>
        </p:spPr>
        <p:txBody>
          <a:bodyPr rtlCol="0" anchor="ctr">
            <a:noAutofit/>
          </a:bodyPr>
          <a:lstStyle>
            <a:lvl1pPr marL="0" indent="0" algn="l" rtl="0">
              <a:spcBef>
                <a:spcPts val="0"/>
              </a:spcBef>
              <a:buNone/>
              <a:defRPr sz="2000" b="0" cap="all" spc="200" baseline="0">
                <a:solidFill>
                  <a:schemeClr val="accent1"/>
                </a:solidFill>
              </a:defRPr>
            </a:lvl1pPr>
            <a:lvl2pPr marL="457200" indent="0" algn="l" rtl="0">
              <a:buNone/>
              <a:defRPr sz="2000" b="1"/>
            </a:lvl2pPr>
            <a:lvl3pPr marL="914400" indent="0" algn="l" rtl="0">
              <a:buNone/>
              <a:defRPr sz="1800" b="1"/>
            </a:lvl3pPr>
            <a:lvl4pPr marL="1371600" indent="0" algn="l" rtl="0">
              <a:buNone/>
              <a:defRPr sz="1600" b="1"/>
            </a:lvl4pPr>
            <a:lvl5pPr marL="1828800" indent="0" algn="l" rtl="0">
              <a:buNone/>
              <a:defRPr sz="1600" b="1"/>
            </a:lvl5pPr>
            <a:lvl6pPr marL="2286000" indent="0" algn="l" rtl="0">
              <a:buNone/>
              <a:defRPr sz="1600" b="1"/>
            </a:lvl6pPr>
            <a:lvl7pPr marL="2743200" indent="0" algn="l" rtl="0">
              <a:buNone/>
              <a:defRPr sz="1600" b="1"/>
            </a:lvl7pPr>
            <a:lvl8pPr marL="3200400" indent="0" algn="l" rtl="0">
              <a:buNone/>
              <a:defRPr sz="1600" b="1"/>
            </a:lvl8pPr>
            <a:lvl9pPr marL="3657600" indent="0" algn="l" rtl="0">
              <a:buNone/>
              <a:defRPr sz="1600" b="1"/>
            </a:lvl9pPr>
          </a:lstStyle>
          <a:p>
            <a:pPr lvl="0" rtl="0"/>
            <a:r>
              <a:rPr lang="el-GR" noProof="0" smtClean="0"/>
              <a:t>Στυλ υποδείγματος κειμένου</a:t>
            </a:r>
          </a:p>
        </p:txBody>
      </p:sp>
      <p:sp>
        <p:nvSpPr>
          <p:cNvPr id="4" name="Σύμβολο κράτησης θέσης περιεχομένου 3"/>
          <p:cNvSpPr>
            <a:spLocks noGrp="1"/>
          </p:cNvSpPr>
          <p:nvPr>
            <p:ph sz="half" idx="2"/>
          </p:nvPr>
        </p:nvSpPr>
        <p:spPr>
          <a:xfrm>
            <a:off x="1522411" y="2743201"/>
            <a:ext cx="4416552" cy="3276600"/>
          </a:xfrm>
        </p:spPr>
        <p:txBody>
          <a:bodyPr rtlCol="0">
            <a:normAutofit/>
          </a:bodyPr>
          <a:lstStyle>
            <a:lvl1pPr algn="l" rtl="0">
              <a:defRPr sz="2400"/>
            </a:lvl1pPr>
            <a:lvl2pPr algn="l" rtl="0">
              <a:defRPr sz="2000"/>
            </a:lvl2pPr>
            <a:lvl3pPr algn="l" rtl="0">
              <a:defRPr sz="1800"/>
            </a:lvl3pPr>
            <a:lvl4pPr algn="l" rtl="0">
              <a:defRPr sz="1600"/>
            </a:lvl4pPr>
            <a:lvl5pPr algn="l" rtl="0">
              <a:defRPr sz="1600"/>
            </a:lvl5pPr>
            <a:lvl6pPr algn="l" rtl="0">
              <a:defRPr sz="1600"/>
            </a:lvl6pPr>
            <a:lvl7pPr algn="l" rtl="0">
              <a:defRPr sz="1600"/>
            </a:lvl7pPr>
            <a:lvl8pPr algn="l" rtl="0">
              <a:defRPr sz="1600"/>
            </a:lvl8pPr>
            <a:lvl9pPr algn="l" rtl="0">
              <a:defRPr sz="1600"/>
            </a:lvl9pPr>
          </a:lstStyle>
          <a:p>
            <a:pPr lvl="0" rtl="0"/>
            <a:r>
              <a:rPr lang="el-GR" noProof="0" smtClean="0"/>
              <a:t>Στυλ υποδείγματος κειμένου</a:t>
            </a:r>
          </a:p>
          <a:p>
            <a:pPr lvl="1" rtl="0"/>
            <a:r>
              <a:rPr lang="el-GR" noProof="0" smtClean="0"/>
              <a:t>Δεύτερου επιπέδου</a:t>
            </a:r>
          </a:p>
          <a:p>
            <a:pPr lvl="2" rtl="0"/>
            <a:r>
              <a:rPr lang="el-GR" noProof="0" smtClean="0"/>
              <a:t>Τρίτου επιπέδου</a:t>
            </a:r>
          </a:p>
          <a:p>
            <a:pPr lvl="3" rtl="0"/>
            <a:r>
              <a:rPr lang="el-GR" noProof="0" smtClean="0"/>
              <a:t>Τέταρτου επιπέδου</a:t>
            </a:r>
          </a:p>
          <a:p>
            <a:pPr lvl="4" rtl="0"/>
            <a:r>
              <a:rPr lang="el-GR" noProof="0" smtClean="0"/>
              <a:t>Πέμπτου επιπέδου</a:t>
            </a:r>
            <a:endParaRPr lang="el-GR" noProof="0" dirty="0"/>
          </a:p>
        </p:txBody>
      </p:sp>
      <p:sp>
        <p:nvSpPr>
          <p:cNvPr id="5" name="Σύμβολο κράτησης θέσης κειμένου 4"/>
          <p:cNvSpPr>
            <a:spLocks noGrp="1"/>
          </p:cNvSpPr>
          <p:nvPr>
            <p:ph type="body" sz="quarter" idx="3"/>
          </p:nvPr>
        </p:nvSpPr>
        <p:spPr>
          <a:xfrm>
            <a:off x="6249861" y="1905000"/>
            <a:ext cx="4416552" cy="762000"/>
          </a:xfrm>
        </p:spPr>
        <p:txBody>
          <a:bodyPr rtlCol="0" anchor="ctr">
            <a:noAutofit/>
          </a:bodyPr>
          <a:lstStyle>
            <a:lvl1pPr marL="0" indent="0" algn="l" rtl="0">
              <a:spcBef>
                <a:spcPts val="0"/>
              </a:spcBef>
              <a:buNone/>
              <a:defRPr sz="2000" b="0" cap="all" spc="200" baseline="0">
                <a:solidFill>
                  <a:schemeClr val="accent1"/>
                </a:solidFill>
              </a:defRPr>
            </a:lvl1pPr>
            <a:lvl2pPr marL="457200" indent="0" algn="l" rtl="0">
              <a:buNone/>
              <a:defRPr sz="2000" b="1"/>
            </a:lvl2pPr>
            <a:lvl3pPr marL="914400" indent="0" algn="l" rtl="0">
              <a:buNone/>
              <a:defRPr sz="1800" b="1"/>
            </a:lvl3pPr>
            <a:lvl4pPr marL="1371600" indent="0" algn="l" rtl="0">
              <a:buNone/>
              <a:defRPr sz="1600" b="1"/>
            </a:lvl4pPr>
            <a:lvl5pPr marL="1828800" indent="0" algn="l" rtl="0">
              <a:buNone/>
              <a:defRPr sz="1600" b="1"/>
            </a:lvl5pPr>
            <a:lvl6pPr marL="2286000" indent="0" algn="l" rtl="0">
              <a:buNone/>
              <a:defRPr sz="1600" b="1"/>
            </a:lvl6pPr>
            <a:lvl7pPr marL="2743200" indent="0" algn="l" rtl="0">
              <a:buNone/>
              <a:defRPr sz="1600" b="1"/>
            </a:lvl7pPr>
            <a:lvl8pPr marL="3200400" indent="0" algn="l" rtl="0">
              <a:buNone/>
              <a:defRPr sz="1600" b="1"/>
            </a:lvl8pPr>
            <a:lvl9pPr marL="3657600" indent="0" algn="l" rtl="0">
              <a:buNone/>
              <a:defRPr sz="1600" b="1"/>
            </a:lvl9pPr>
          </a:lstStyle>
          <a:p>
            <a:pPr lvl="0" rtl="0"/>
            <a:r>
              <a:rPr lang="el-GR" noProof="0" smtClean="0"/>
              <a:t>Στυλ υποδείγματος κειμένου</a:t>
            </a:r>
          </a:p>
        </p:txBody>
      </p:sp>
      <p:sp>
        <p:nvSpPr>
          <p:cNvPr id="6" name="Σύμβολο κράτησης θέσης περιεχομένου 5"/>
          <p:cNvSpPr>
            <a:spLocks noGrp="1"/>
          </p:cNvSpPr>
          <p:nvPr>
            <p:ph sz="quarter" idx="4"/>
          </p:nvPr>
        </p:nvSpPr>
        <p:spPr>
          <a:xfrm>
            <a:off x="6249861" y="2743201"/>
            <a:ext cx="4416552" cy="3276600"/>
          </a:xfrm>
        </p:spPr>
        <p:txBody>
          <a:bodyPr rtlCol="0">
            <a:normAutofit/>
          </a:bodyPr>
          <a:lstStyle>
            <a:lvl1pPr algn="l" rtl="0">
              <a:defRPr sz="2400"/>
            </a:lvl1pPr>
            <a:lvl2pPr algn="l" rtl="0">
              <a:defRPr sz="2000"/>
            </a:lvl2pPr>
            <a:lvl3pPr algn="l" rtl="0">
              <a:defRPr sz="1800"/>
            </a:lvl3pPr>
            <a:lvl4pPr algn="l" rtl="0">
              <a:defRPr sz="1600"/>
            </a:lvl4pPr>
            <a:lvl5pPr algn="l" rtl="0">
              <a:defRPr sz="1600"/>
            </a:lvl5pPr>
            <a:lvl6pPr algn="l" rtl="0">
              <a:defRPr sz="1600"/>
            </a:lvl6pPr>
            <a:lvl7pPr algn="l" rtl="0">
              <a:defRPr sz="1600"/>
            </a:lvl7pPr>
            <a:lvl8pPr algn="l" rtl="0">
              <a:defRPr sz="1600"/>
            </a:lvl8pPr>
            <a:lvl9pPr algn="l" rtl="0">
              <a:defRPr sz="1600"/>
            </a:lvl9pPr>
          </a:lstStyle>
          <a:p>
            <a:pPr lvl="0" rtl="0"/>
            <a:r>
              <a:rPr lang="el-GR" noProof="0" smtClean="0"/>
              <a:t>Στυλ υποδείγματος κειμένου</a:t>
            </a:r>
          </a:p>
          <a:p>
            <a:pPr lvl="1" rtl="0"/>
            <a:r>
              <a:rPr lang="el-GR" noProof="0" smtClean="0"/>
              <a:t>Δεύτερου επιπέδου</a:t>
            </a:r>
          </a:p>
          <a:p>
            <a:pPr lvl="2" rtl="0"/>
            <a:r>
              <a:rPr lang="el-GR" noProof="0" smtClean="0"/>
              <a:t>Τρίτου επιπέδου</a:t>
            </a:r>
          </a:p>
          <a:p>
            <a:pPr lvl="3" rtl="0"/>
            <a:r>
              <a:rPr lang="el-GR" noProof="0" smtClean="0"/>
              <a:t>Τέταρτου επιπέδου</a:t>
            </a:r>
          </a:p>
          <a:p>
            <a:pPr lvl="4" rtl="0"/>
            <a:r>
              <a:rPr lang="el-GR" noProof="0" smtClean="0"/>
              <a:t>Πέμπτου επιπέδου</a:t>
            </a:r>
            <a:endParaRPr lang="el-GR" noProof="0" dirty="0"/>
          </a:p>
        </p:txBody>
      </p:sp>
      <p:sp>
        <p:nvSpPr>
          <p:cNvPr id="7" name="Σύμβολο κράτησης θέσης ημερομηνίας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FA4A54F1-8371-4517-9AE2-339F6F9642B4}" type="datetime1">
              <a:rPr lang="el-GR" smtClean="0"/>
              <a:pPr/>
              <a:t>17/12/2019</a:t>
            </a:fld>
            <a:endParaRPr lang="el-GR" dirty="0"/>
          </a:p>
        </p:txBody>
      </p:sp>
      <p:sp>
        <p:nvSpPr>
          <p:cNvPr id="8" name="Σύμβολο κράτησης θέσης υποσέλιδου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l-GR" noProof="0" dirty="0"/>
          </a:p>
        </p:txBody>
      </p:sp>
      <p:sp>
        <p:nvSpPr>
          <p:cNvPr id="9" name="Σύμβολο κράτησης θέσης αριθμού διαφάνειας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A013F82-EE5E-44EE-A61D-E31C6657F26F}" type="slidenum">
              <a:rPr lang="el-GR" noProof="0" smtClean="0"/>
              <a:t>‹#›</a:t>
            </a:fld>
            <a:endParaRPr lang="el-GR" noProof="0" dirty="0"/>
          </a:p>
        </p:txBody>
      </p:sp>
    </p:spTree>
    <p:extLst>
      <p:ext uri="{BB962C8B-B14F-4D97-AF65-F5344CB8AC3E}">
        <p14:creationId xmlns:p14="http://schemas.microsoft.com/office/powerpoint/2010/main" val="4208419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rtl="0">
              <a:defRPr/>
            </a:lvl1pPr>
          </a:lstStyle>
          <a:p>
            <a:pPr rtl="0"/>
            <a:r>
              <a:rPr lang="el-GR" smtClean="0"/>
              <a:t>Στυλ κύριου τίτλου</a:t>
            </a:r>
            <a:endParaRPr lang="el-GR" noProof="0" dirty="0"/>
          </a:p>
        </p:txBody>
      </p:sp>
      <p:sp>
        <p:nvSpPr>
          <p:cNvPr id="3" name="Σύμβολο κράτησης θέσης ημερομηνίας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C3C0F0B0-2F8F-4F66-A8AF-B164837EAE99}" type="datetime1">
              <a:rPr lang="el-GR" smtClean="0"/>
              <a:pPr/>
              <a:t>17/12/2019</a:t>
            </a:fld>
            <a:endParaRPr lang="el-GR" dirty="0"/>
          </a:p>
        </p:txBody>
      </p:sp>
      <p:sp>
        <p:nvSpPr>
          <p:cNvPr id="4" name="Σύμβολο κράτησης θέσης υποσέλιδου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l-GR" noProof="0" dirty="0"/>
          </a:p>
        </p:txBody>
      </p:sp>
      <p:sp>
        <p:nvSpPr>
          <p:cNvPr id="5" name="Σύμβολο κράτησης θέσης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A013F82-EE5E-44EE-A61D-E31C6657F26F}" type="slidenum">
              <a:rPr lang="el-GR" noProof="0"/>
              <a:t>‹#›</a:t>
            </a:fld>
            <a:endParaRPr lang="el-GR" noProof="0" dirty="0"/>
          </a:p>
        </p:txBody>
      </p:sp>
    </p:spTree>
    <p:extLst>
      <p:ext uri="{BB962C8B-B14F-4D97-AF65-F5344CB8AC3E}">
        <p14:creationId xmlns:p14="http://schemas.microsoft.com/office/powerpoint/2010/main" val="1626631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Σύμβολο κράτησης θέσης ημερομηνίας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07515D76-C5F8-4308-AFA2-4800D5FB5236}" type="datetime1">
              <a:rPr lang="el-GR" smtClean="0"/>
              <a:pPr/>
              <a:t>17/12/2019</a:t>
            </a:fld>
            <a:endParaRPr lang="el-GR" dirty="0"/>
          </a:p>
        </p:txBody>
      </p:sp>
      <p:sp>
        <p:nvSpPr>
          <p:cNvPr id="3" name="Σύμβολο κράτησης θέσης υποσέλιδου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l-GR" noProof="0" dirty="0"/>
          </a:p>
        </p:txBody>
      </p:sp>
      <p:sp>
        <p:nvSpPr>
          <p:cNvPr id="4" name="Σύμβολο κράτησης θέσης αριθμού διαφάνειας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A013F82-EE5E-44EE-A61D-E31C6657F26F}" type="slidenum">
              <a:rPr lang="el-GR" noProof="0"/>
              <a:t>‹#›</a:t>
            </a:fld>
            <a:endParaRPr lang="el-GR" noProof="0" dirty="0"/>
          </a:p>
        </p:txBody>
      </p:sp>
    </p:spTree>
    <p:extLst>
      <p:ext uri="{BB962C8B-B14F-4D97-AF65-F5344CB8AC3E}">
        <p14:creationId xmlns:p14="http://schemas.microsoft.com/office/powerpoint/2010/main" val="3607540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1055604" y="1905000"/>
            <a:ext cx="3596607" cy="2667000"/>
          </a:xfrm>
        </p:spPr>
        <p:txBody>
          <a:bodyPr rtlCol="0" anchor="b">
            <a:noAutofit/>
          </a:bodyPr>
          <a:lstStyle>
            <a:lvl1pPr algn="l" rtl="0">
              <a:lnSpc>
                <a:spcPct val="90000"/>
              </a:lnSpc>
              <a:defRPr sz="3600" b="0" baseline="0">
                <a:solidFill>
                  <a:schemeClr val="tx1"/>
                </a:solidFill>
              </a:defRPr>
            </a:lvl1pPr>
          </a:lstStyle>
          <a:p>
            <a:pPr rtl="0"/>
            <a:r>
              <a:rPr lang="el-GR" smtClean="0"/>
              <a:t>Στυλ κύριου τίτλου</a:t>
            </a:r>
            <a:endParaRPr lang="el-GR" noProof="0" dirty="0"/>
          </a:p>
        </p:txBody>
      </p:sp>
      <p:sp>
        <p:nvSpPr>
          <p:cNvPr id="3" name="Σύμβολο κράτησης θέσης περιεχομένου 2"/>
          <p:cNvSpPr>
            <a:spLocks noGrp="1"/>
          </p:cNvSpPr>
          <p:nvPr>
            <p:ph idx="1"/>
          </p:nvPr>
        </p:nvSpPr>
        <p:spPr>
          <a:xfrm>
            <a:off x="4951414" y="685800"/>
            <a:ext cx="6400800" cy="5334000"/>
          </a:xfrm>
        </p:spPr>
        <p:txBody>
          <a:bodyPr rtlCol="0">
            <a:normAutofit/>
          </a:bodyPr>
          <a:lstStyle>
            <a:lvl1pPr algn="l" rtl="0">
              <a:defRPr sz="2400"/>
            </a:lvl1pPr>
            <a:lvl2pPr algn="l" rtl="0">
              <a:defRPr sz="2000"/>
            </a:lvl2pPr>
            <a:lvl3pPr algn="l" rtl="0">
              <a:defRPr sz="1800"/>
            </a:lvl3pPr>
            <a:lvl4pPr algn="l" rtl="0">
              <a:defRPr sz="1600"/>
            </a:lvl4pPr>
            <a:lvl5pPr algn="l" rtl="0">
              <a:defRPr sz="1600"/>
            </a:lvl5pPr>
            <a:lvl6pPr algn="l" rtl="0">
              <a:defRPr sz="1600"/>
            </a:lvl6pPr>
            <a:lvl7pPr algn="l" rtl="0">
              <a:defRPr sz="1600"/>
            </a:lvl7pPr>
            <a:lvl8pPr algn="l" rtl="0">
              <a:defRPr sz="1600"/>
            </a:lvl8pPr>
            <a:lvl9pPr algn="l" rtl="0">
              <a:defRPr sz="1600"/>
            </a:lvl9pPr>
          </a:lstStyle>
          <a:p>
            <a:pPr lvl="0" rtl="0"/>
            <a:r>
              <a:rPr lang="el-GR" noProof="0" smtClean="0"/>
              <a:t>Στυλ υποδείγματος κειμένου</a:t>
            </a:r>
          </a:p>
          <a:p>
            <a:pPr lvl="1" rtl="0"/>
            <a:r>
              <a:rPr lang="el-GR" noProof="0" smtClean="0"/>
              <a:t>Δεύτερου επιπέδου</a:t>
            </a:r>
          </a:p>
          <a:p>
            <a:pPr lvl="2" rtl="0"/>
            <a:r>
              <a:rPr lang="el-GR" noProof="0" smtClean="0"/>
              <a:t>Τρίτου επιπέδου</a:t>
            </a:r>
          </a:p>
          <a:p>
            <a:pPr lvl="3" rtl="0"/>
            <a:r>
              <a:rPr lang="el-GR" noProof="0" smtClean="0"/>
              <a:t>Τέταρτου επιπέδου</a:t>
            </a:r>
          </a:p>
          <a:p>
            <a:pPr lvl="4" rtl="0"/>
            <a:r>
              <a:rPr lang="el-GR" noProof="0" smtClean="0"/>
              <a:t>Πέμπτου επιπέδου</a:t>
            </a:r>
            <a:endParaRPr lang="el-GR" noProof="0" dirty="0"/>
          </a:p>
        </p:txBody>
      </p:sp>
      <p:sp>
        <p:nvSpPr>
          <p:cNvPr id="4" name="Σύμβολο κράτησης θέσης κειμένου 3"/>
          <p:cNvSpPr>
            <a:spLocks noGrp="1"/>
          </p:cNvSpPr>
          <p:nvPr>
            <p:ph type="body" sz="half" idx="2"/>
          </p:nvPr>
        </p:nvSpPr>
        <p:spPr>
          <a:xfrm>
            <a:off x="1065213" y="4648200"/>
            <a:ext cx="3581399" cy="1371600"/>
          </a:xfrm>
        </p:spPr>
        <p:txBody>
          <a:bodyPr rtlCol="0">
            <a:normAutofit/>
          </a:bodyPr>
          <a:lstStyle>
            <a:lvl1pPr marL="0" indent="0" algn="l" rtl="0">
              <a:lnSpc>
                <a:spcPct val="90000"/>
              </a:lnSpc>
              <a:spcBef>
                <a:spcPts val="1200"/>
              </a:spcBef>
              <a:buNone/>
              <a:defRPr sz="1800"/>
            </a:lvl1pPr>
            <a:lvl2pPr marL="457200" indent="0" algn="l" rtl="0">
              <a:buNone/>
              <a:defRPr sz="1200"/>
            </a:lvl2pPr>
            <a:lvl3pPr marL="914400" indent="0" algn="l" rtl="0">
              <a:buNone/>
              <a:defRPr sz="1000"/>
            </a:lvl3pPr>
            <a:lvl4pPr marL="1371600" indent="0" algn="l" rtl="0">
              <a:buNone/>
              <a:defRPr sz="900"/>
            </a:lvl4pPr>
            <a:lvl5pPr marL="1828800" indent="0" algn="l" rtl="0">
              <a:buNone/>
              <a:defRPr sz="900"/>
            </a:lvl5pPr>
            <a:lvl6pPr marL="2286000" indent="0" algn="l" rtl="0">
              <a:buNone/>
              <a:defRPr sz="900"/>
            </a:lvl6pPr>
            <a:lvl7pPr marL="2743200" indent="0" algn="l" rtl="0">
              <a:buNone/>
              <a:defRPr sz="900"/>
            </a:lvl7pPr>
            <a:lvl8pPr marL="3200400" indent="0" algn="l" rtl="0">
              <a:buNone/>
              <a:defRPr sz="900"/>
            </a:lvl8pPr>
            <a:lvl9pPr marL="3657600" indent="0" algn="l" rtl="0">
              <a:buNone/>
              <a:defRPr sz="900"/>
            </a:lvl9pPr>
          </a:lstStyle>
          <a:p>
            <a:pPr lvl="0" rtl="0"/>
            <a:r>
              <a:rPr lang="el-GR" noProof="0" smtClean="0"/>
              <a:t>Στυλ υποδείγματος κειμένου</a:t>
            </a:r>
          </a:p>
        </p:txBody>
      </p:sp>
      <p:sp>
        <p:nvSpPr>
          <p:cNvPr id="5" name="Σύμβολο κράτησης θέσης ημερομηνίας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0313C684-8691-4479-BADE-5A6DE08A7F61}" type="datetime1">
              <a:rPr lang="el-GR" smtClean="0"/>
              <a:pPr/>
              <a:t>17/12/2019</a:t>
            </a:fld>
            <a:endParaRPr lang="el-GR" dirty="0"/>
          </a:p>
        </p:txBody>
      </p:sp>
      <p:sp>
        <p:nvSpPr>
          <p:cNvPr id="6" name="Σύμβολο κράτησης θέσης υποσέλιδου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l-GR" noProof="0" dirty="0"/>
          </a:p>
        </p:txBody>
      </p:sp>
      <p:sp>
        <p:nvSpPr>
          <p:cNvPr id="7" name="Σύμβολο κράτησης θέσης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A013F82-EE5E-44EE-A61D-E31C6657F26F}" type="slidenum">
              <a:rPr lang="el-GR" noProof="0"/>
              <a:t>‹#›</a:t>
            </a:fld>
            <a:endParaRPr lang="el-GR" noProof="0" dirty="0"/>
          </a:p>
        </p:txBody>
      </p:sp>
    </p:spTree>
    <p:extLst>
      <p:ext uri="{BB962C8B-B14F-4D97-AF65-F5344CB8AC3E}">
        <p14:creationId xmlns:p14="http://schemas.microsoft.com/office/powerpoint/2010/main" val="2544981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Σύμβολο κράτησης θέσης εικόνας 2"/>
          <p:cNvSpPr>
            <a:spLocks noGrp="1"/>
          </p:cNvSpPr>
          <p:nvPr>
            <p:ph type="pic" idx="1"/>
          </p:nvPr>
        </p:nvSpPr>
        <p:spPr>
          <a:xfrm>
            <a:off x="4951414" y="685800"/>
            <a:ext cx="6400799" cy="5334000"/>
          </a:xfrm>
          <a:solidFill>
            <a:schemeClr val="bg2"/>
          </a:solidFill>
          <a:ln w="76200">
            <a:solidFill>
              <a:schemeClr val="tx1"/>
            </a:solidFill>
            <a:miter lim="800000"/>
          </a:ln>
        </p:spPr>
        <p:txBody>
          <a:bodyPr rtlCol="0">
            <a:normAutofit/>
          </a:bodyPr>
          <a:lstStyle>
            <a:lvl1pPr marL="0" indent="0" algn="ctr" rtl="0">
              <a:buNone/>
              <a:defRPr sz="2400"/>
            </a:lvl1pPr>
            <a:lvl2pPr marL="457200" indent="0" algn="l" rtl="0">
              <a:buNone/>
              <a:defRPr sz="2800"/>
            </a:lvl2pPr>
            <a:lvl3pPr marL="914400" indent="0" algn="l" rtl="0">
              <a:buNone/>
              <a:defRPr sz="2400"/>
            </a:lvl3pPr>
            <a:lvl4pPr marL="1371600" indent="0" algn="l" rtl="0">
              <a:buNone/>
              <a:defRPr sz="2000"/>
            </a:lvl4pPr>
            <a:lvl5pPr marL="1828800" indent="0" algn="l" rtl="0">
              <a:buNone/>
              <a:defRPr sz="2000"/>
            </a:lvl5pPr>
            <a:lvl6pPr marL="2286000" indent="0" algn="l" rtl="0">
              <a:buNone/>
              <a:defRPr sz="2000"/>
            </a:lvl6pPr>
            <a:lvl7pPr marL="2743200" indent="0" algn="l" rtl="0">
              <a:buNone/>
              <a:defRPr sz="2000"/>
            </a:lvl7pPr>
            <a:lvl8pPr marL="3200400" indent="0" algn="l" rtl="0">
              <a:buNone/>
              <a:defRPr sz="2000"/>
            </a:lvl8pPr>
            <a:lvl9pPr marL="3657600" indent="0" algn="l" rtl="0">
              <a:buNone/>
              <a:defRPr sz="2000"/>
            </a:lvl9pPr>
          </a:lstStyle>
          <a:p>
            <a:pPr rtl="0"/>
            <a:r>
              <a:rPr lang="el-GR" noProof="0" smtClean="0"/>
              <a:t>Κάντε κλικ στο εικονίδιο για να προσθέσετε εικόνα</a:t>
            </a:r>
            <a:endParaRPr lang="el-GR" noProof="0" dirty="0"/>
          </a:p>
        </p:txBody>
      </p:sp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1055604" y="1905000"/>
            <a:ext cx="3596607" cy="2667000"/>
          </a:xfrm>
        </p:spPr>
        <p:txBody>
          <a:bodyPr rtlCol="0" anchor="b">
            <a:normAutofit/>
          </a:bodyPr>
          <a:lstStyle>
            <a:lvl1pPr algn="l" rtl="0">
              <a:lnSpc>
                <a:spcPct val="90000"/>
              </a:lnSpc>
              <a:defRPr sz="3600" b="0" i="0" baseline="0">
                <a:solidFill>
                  <a:schemeClr val="tx1"/>
                </a:solidFill>
              </a:defRPr>
            </a:lvl1pPr>
          </a:lstStyle>
          <a:p>
            <a:pPr rtl="0"/>
            <a:r>
              <a:rPr lang="el-GR" smtClean="0"/>
              <a:t>Στυλ κύριου τίτλου</a:t>
            </a:r>
            <a:endParaRPr lang="el-GR" noProof="0" dirty="0"/>
          </a:p>
        </p:txBody>
      </p:sp>
      <p:sp>
        <p:nvSpPr>
          <p:cNvPr id="4" name="Σύμβολο κράτησης θέσης κειμένου 3"/>
          <p:cNvSpPr>
            <a:spLocks noGrp="1"/>
          </p:cNvSpPr>
          <p:nvPr>
            <p:ph type="body" sz="half" idx="2"/>
          </p:nvPr>
        </p:nvSpPr>
        <p:spPr>
          <a:xfrm>
            <a:off x="1065213" y="4648200"/>
            <a:ext cx="3581399" cy="1371600"/>
          </a:xfrm>
        </p:spPr>
        <p:txBody>
          <a:bodyPr rtlCol="0">
            <a:normAutofit/>
          </a:bodyPr>
          <a:lstStyle>
            <a:lvl1pPr marL="0" indent="0" algn="l" rtl="0">
              <a:lnSpc>
                <a:spcPct val="90000"/>
              </a:lnSpc>
              <a:spcBef>
                <a:spcPts val="1200"/>
              </a:spcBef>
              <a:buNone/>
              <a:defRPr sz="1800"/>
            </a:lvl1pPr>
            <a:lvl2pPr marL="457200" indent="0" algn="l" rtl="0">
              <a:buNone/>
              <a:defRPr sz="1200"/>
            </a:lvl2pPr>
            <a:lvl3pPr marL="914400" indent="0" algn="l" rtl="0">
              <a:buNone/>
              <a:defRPr sz="1000"/>
            </a:lvl3pPr>
            <a:lvl4pPr marL="1371600" indent="0" algn="l" rtl="0">
              <a:buNone/>
              <a:defRPr sz="900"/>
            </a:lvl4pPr>
            <a:lvl5pPr marL="1828800" indent="0" algn="l" rtl="0">
              <a:buNone/>
              <a:defRPr sz="900"/>
            </a:lvl5pPr>
            <a:lvl6pPr marL="2286000" indent="0" algn="l" rtl="0">
              <a:buNone/>
              <a:defRPr sz="900"/>
            </a:lvl6pPr>
            <a:lvl7pPr marL="2743200" indent="0" algn="l" rtl="0">
              <a:buNone/>
              <a:defRPr sz="900"/>
            </a:lvl7pPr>
            <a:lvl8pPr marL="3200400" indent="0" algn="l" rtl="0">
              <a:buNone/>
              <a:defRPr sz="900"/>
            </a:lvl8pPr>
            <a:lvl9pPr marL="3657600" indent="0" algn="l" rtl="0">
              <a:buNone/>
              <a:defRPr sz="900"/>
            </a:lvl9pPr>
          </a:lstStyle>
          <a:p>
            <a:pPr lvl="0" rtl="0"/>
            <a:r>
              <a:rPr lang="el-GR" noProof="0" smtClean="0"/>
              <a:t>Στυλ υποδείγματος κειμένου</a:t>
            </a:r>
          </a:p>
        </p:txBody>
      </p:sp>
      <p:sp>
        <p:nvSpPr>
          <p:cNvPr id="5" name="Σύμβολο κράτησης θέσης ημερομηνίας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54C50843-64CE-44BE-A859-97B618FF540B}" type="datetime1">
              <a:rPr lang="el-GR" smtClean="0"/>
              <a:pPr/>
              <a:t>17/12/2019</a:t>
            </a:fld>
            <a:endParaRPr lang="el-GR" dirty="0"/>
          </a:p>
        </p:txBody>
      </p:sp>
      <p:sp>
        <p:nvSpPr>
          <p:cNvPr id="6" name="Σύμβολο κράτησης θέσης υποσέλιδου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l-GR" noProof="0" dirty="0"/>
          </a:p>
        </p:txBody>
      </p:sp>
      <p:sp>
        <p:nvSpPr>
          <p:cNvPr id="7" name="Σύμβολο κράτησης θέσης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A013F82-EE5E-44EE-A61D-E31C6657F26F}" type="slidenum">
              <a:rPr lang="el-GR" noProof="0"/>
              <a:pPr/>
              <a:t>‹#›</a:t>
            </a:fld>
            <a:endParaRPr lang="el-GR" noProof="0" dirty="0"/>
          </a:p>
        </p:txBody>
      </p:sp>
    </p:spTree>
    <p:extLst>
      <p:ext uri="{BB962C8B-B14F-4D97-AF65-F5344CB8AC3E}">
        <p14:creationId xmlns:p14="http://schemas.microsoft.com/office/powerpoint/2010/main" val="2249172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rtl="0">
              <a:defRPr/>
            </a:lvl1pPr>
          </a:lstStyle>
          <a:p>
            <a:pPr rtl="0"/>
            <a:r>
              <a:rPr lang="el-GR" smtClean="0"/>
              <a:t>Στυλ κύριου τίτλου</a:t>
            </a:r>
            <a:endParaRPr lang="el-GR" noProof="0" dirty="0"/>
          </a:p>
        </p:txBody>
      </p:sp>
      <p:sp>
        <p:nvSpPr>
          <p:cNvPr id="3" name="Σύμβολο κράτησης θέσης κατακόρυφου κειμένου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 rtl="0"/>
            <a:r>
              <a:rPr lang="el-GR" noProof="0" smtClean="0"/>
              <a:t>Στυλ υποδείγματος κειμένου</a:t>
            </a:r>
          </a:p>
          <a:p>
            <a:pPr lvl="1" rtl="0"/>
            <a:r>
              <a:rPr lang="el-GR" noProof="0" smtClean="0"/>
              <a:t>Δεύτερου επιπέδου</a:t>
            </a:r>
          </a:p>
          <a:p>
            <a:pPr lvl="2" rtl="0"/>
            <a:r>
              <a:rPr lang="el-GR" noProof="0" smtClean="0"/>
              <a:t>Τρίτου επιπέδου</a:t>
            </a:r>
          </a:p>
          <a:p>
            <a:pPr lvl="3" rtl="0"/>
            <a:r>
              <a:rPr lang="el-GR" noProof="0" smtClean="0"/>
              <a:t>Τέταρτου επιπέδου</a:t>
            </a:r>
          </a:p>
          <a:p>
            <a:pPr lvl="4" rtl="0"/>
            <a:r>
              <a:rPr lang="el-GR" noProof="0" smtClean="0"/>
              <a:t>Πέμπτου επιπέδου</a:t>
            </a:r>
            <a:endParaRPr lang="el-GR" noProof="0" dirty="0"/>
          </a:p>
        </p:txBody>
      </p:sp>
      <p:sp>
        <p:nvSpPr>
          <p:cNvPr id="4" name="Σύμβολο κράτησης θέσης ημερομηνίας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D80FC8B3-0C6B-4133-A373-F3C43F55CCD3}" type="datetime1">
              <a:rPr lang="el-GR" smtClean="0"/>
              <a:pPr/>
              <a:t>17/12/2019</a:t>
            </a:fld>
            <a:endParaRPr lang="el-GR" dirty="0"/>
          </a:p>
        </p:txBody>
      </p:sp>
      <p:sp>
        <p:nvSpPr>
          <p:cNvPr id="5" name="Σύμβολο κράτησης θέσης υποσέλιδου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l-GR" noProof="0" dirty="0"/>
          </a:p>
        </p:txBody>
      </p:sp>
      <p:sp>
        <p:nvSpPr>
          <p:cNvPr id="6" name="Σύμβολο κράτησης θέσης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A013F82-EE5E-44EE-A61D-E31C6657F26F}" type="slidenum">
              <a:rPr lang="el-GR" noProof="0"/>
              <a:t>‹#›</a:t>
            </a:fld>
            <a:endParaRPr lang="el-GR" noProof="0" dirty="0"/>
          </a:p>
        </p:txBody>
      </p:sp>
    </p:spTree>
    <p:extLst>
      <p:ext uri="{BB962C8B-B14F-4D97-AF65-F5344CB8AC3E}">
        <p14:creationId xmlns:p14="http://schemas.microsoft.com/office/powerpoint/2010/main" val="4600953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/>
          <p:cNvSpPr>
            <a:spLocks noGrp="1"/>
          </p:cNvSpPr>
          <p:nvPr>
            <p:ph type="title" orient="vert"/>
          </p:nvPr>
        </p:nvSpPr>
        <p:spPr>
          <a:xfrm>
            <a:off x="9142412" y="381001"/>
            <a:ext cx="1524001" cy="5638800"/>
          </a:xfrm>
        </p:spPr>
        <p:txBody>
          <a:bodyPr vert="eaVert" rtlCol="0"/>
          <a:lstStyle>
            <a:lvl1pPr rtl="0">
              <a:defRPr/>
            </a:lvl1pPr>
          </a:lstStyle>
          <a:p>
            <a:pPr rtl="0"/>
            <a:r>
              <a:rPr lang="el-GR" smtClean="0"/>
              <a:t>Στυλ κύριου τίτλου</a:t>
            </a:r>
            <a:endParaRPr lang="el-GR" noProof="0" dirty="0"/>
          </a:p>
        </p:txBody>
      </p:sp>
      <p:sp>
        <p:nvSpPr>
          <p:cNvPr id="3" name="Σύμβολο κράτησης θέσης κατακόρυφου κειμένου 2"/>
          <p:cNvSpPr>
            <a:spLocks noGrp="1"/>
          </p:cNvSpPr>
          <p:nvPr>
            <p:ph type="body" orient="vert" idx="1"/>
          </p:nvPr>
        </p:nvSpPr>
        <p:spPr>
          <a:xfrm>
            <a:off x="1522412" y="381001"/>
            <a:ext cx="7391399" cy="5638800"/>
          </a:xfrm>
        </p:spPr>
        <p:txBody>
          <a:bodyPr vert="eaVert" rtlCol="0"/>
          <a:lstStyle/>
          <a:p>
            <a:pPr lvl="0" rtl="0"/>
            <a:r>
              <a:rPr lang="el-GR" noProof="0" smtClean="0"/>
              <a:t>Στυλ υποδείγματος κειμένου</a:t>
            </a:r>
          </a:p>
          <a:p>
            <a:pPr lvl="1" rtl="0"/>
            <a:r>
              <a:rPr lang="el-GR" noProof="0" smtClean="0"/>
              <a:t>Δεύτερου επιπέδου</a:t>
            </a:r>
          </a:p>
          <a:p>
            <a:pPr lvl="2" rtl="0"/>
            <a:r>
              <a:rPr lang="el-GR" noProof="0" smtClean="0"/>
              <a:t>Τρίτου επιπέδου</a:t>
            </a:r>
          </a:p>
          <a:p>
            <a:pPr lvl="3" rtl="0"/>
            <a:r>
              <a:rPr lang="el-GR" noProof="0" smtClean="0"/>
              <a:t>Τέταρτου επιπέδου</a:t>
            </a:r>
          </a:p>
          <a:p>
            <a:pPr lvl="4" rtl="0"/>
            <a:r>
              <a:rPr lang="el-GR" noProof="0" smtClean="0"/>
              <a:t>Πέμπτου επιπέδου</a:t>
            </a:r>
            <a:endParaRPr lang="el-GR" noProof="0" dirty="0"/>
          </a:p>
        </p:txBody>
      </p:sp>
      <p:sp>
        <p:nvSpPr>
          <p:cNvPr id="4" name="Σύμβολο κράτησης θέσης ημερομηνίας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FF522F7A-0DB9-4501-98EC-2CBCF555D736}" type="datetime1">
              <a:rPr lang="el-GR" smtClean="0"/>
              <a:pPr/>
              <a:t>17/12/2019</a:t>
            </a:fld>
            <a:endParaRPr lang="el-GR" dirty="0"/>
          </a:p>
        </p:txBody>
      </p:sp>
      <p:sp>
        <p:nvSpPr>
          <p:cNvPr id="5" name="Σύμβολο κράτησης θέσης υποσέλιδου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l-GR" noProof="0" dirty="0"/>
          </a:p>
        </p:txBody>
      </p:sp>
      <p:sp>
        <p:nvSpPr>
          <p:cNvPr id="6" name="Σύμβολο κράτησης θέσης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A013F82-EE5E-44EE-A61D-E31C6657F26F}" type="slidenum">
              <a:rPr lang="el-GR" noProof="0"/>
              <a:t>‹#›</a:t>
            </a:fld>
            <a:endParaRPr lang="el-GR" noProof="0" dirty="0"/>
          </a:p>
        </p:txBody>
      </p:sp>
    </p:spTree>
    <p:extLst>
      <p:ext uri="{BB962C8B-B14F-4D97-AF65-F5344CB8AC3E}">
        <p14:creationId xmlns:p14="http://schemas.microsoft.com/office/powerpoint/2010/main" val="4079035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3603" y="1122363"/>
            <a:ext cx="9141619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3603" y="3602038"/>
            <a:ext cx="9141619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AA769B-695F-49BE-BB1C-BD060DA61C59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53730361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BBA34C-3A3F-49D1-BF17-8A519AE9E35B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82464625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634" y="1709739"/>
            <a:ext cx="10512862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634" y="4589464"/>
            <a:ext cx="10512862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BE98E0-C5D5-4AAF-B0B1-740073410B15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11161969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67988" y="1600201"/>
            <a:ext cx="4949595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20729" y="1600201"/>
            <a:ext cx="495171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18EB54-1CEB-4EED-BA43-5E9A96DA1E84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66864396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098" y="365126"/>
            <a:ext cx="10512862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0099" y="1681163"/>
            <a:ext cx="5156973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40099" y="2505075"/>
            <a:ext cx="5156973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0593" y="1681163"/>
            <a:ext cx="518236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0593" y="2505075"/>
            <a:ext cx="518236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4A0920-9963-4769-9C22-E563CE2EC402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22512213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EAADD9-67E1-4622-B8DA-5C735B676798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67455491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8A5B45-3375-4BF1-8CBD-36E4A54988BA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11435899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099" y="457200"/>
            <a:ext cx="39317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2367" y="987426"/>
            <a:ext cx="617059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0099" y="2057400"/>
            <a:ext cx="39317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F9CC71-8D60-4BFF-ABA0-13DC52F6094F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8975563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099" y="457200"/>
            <a:ext cx="39317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2367" y="987426"/>
            <a:ext cx="6170593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0099" y="2057400"/>
            <a:ext cx="39317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2FE236-E1BC-4A04-804D-D57DEF1F925C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27169187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38031F-77B8-4F68-ACA4-501C656A0AC7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51273139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47913" y="274639"/>
            <a:ext cx="2524526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67988" y="274639"/>
            <a:ext cx="7376778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F1BD29-3661-405F-94A7-DAD196D0E758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21373928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1967988" y="274639"/>
            <a:ext cx="10104452" cy="58515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C699354-0BB0-4A89-B1BB-BEE5107EA506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07047303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67988" y="274638"/>
            <a:ext cx="10104452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967988" y="1600201"/>
            <a:ext cx="4949595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20729" y="1600201"/>
            <a:ext cx="495171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798EAB-5E54-4C41-BC6B-0E6A3CB32DAC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00475560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67988" y="274638"/>
            <a:ext cx="10104452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1967988" y="1600201"/>
            <a:ext cx="10104452" cy="4525963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8E63DD-C962-4924-B042-2EF7BCB28D57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67450138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67988" y="274638"/>
            <a:ext cx="10104452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967988" y="1600201"/>
            <a:ext cx="4949595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7120729" y="1600200"/>
            <a:ext cx="495171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7120729" y="3938589"/>
            <a:ext cx="495171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88779E-3FE2-41F6-BAB3-BD2B458E5115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09338154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0AC9B8-7FA0-40E4-8C2E-72C2C969E016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  <p:sp>
        <p:nvSpPr>
          <p:cNvPr id="5" name="Subtitle 2"/>
          <p:cNvSpPr>
            <a:spLocks noGrp="1"/>
          </p:cNvSpPr>
          <p:nvPr>
            <p:ph type="subTitle" idx="13" hasCustomPrompt="1"/>
          </p:nvPr>
        </p:nvSpPr>
        <p:spPr>
          <a:xfrm>
            <a:off x="0" y="6597352"/>
            <a:ext cx="12188825" cy="260648"/>
          </a:xfrm>
          <a:solidFill>
            <a:schemeClr val="accent2">
              <a:lumMod val="40000"/>
              <a:lumOff val="60000"/>
              <a:alpha val="40000"/>
            </a:schemeClr>
          </a:solidFill>
        </p:spPr>
        <p:txBody>
          <a:bodyPr anchor="ctr" anchorCtr="0"/>
          <a:lstStyle>
            <a:lvl1pPr marL="0" indent="0" algn="ctr">
              <a:buNone/>
              <a:defRPr sz="1400" baseline="0"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dirty="0" smtClean="0"/>
              <a:t> AUEB Sports Analytics Workshop, 29-30 DEK, 2016                          ●                                 vmanasis@gmail.com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61951043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image" Target="../media/image2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Σύμβολο κράτησης θέσης τίτλου 1"/>
          <p:cNvSpPr>
            <a:spLocks noGrp="1"/>
          </p:cNvSpPr>
          <p:nvPr>
            <p:ph type="title"/>
          </p:nvPr>
        </p:nvSpPr>
        <p:spPr>
          <a:xfrm>
            <a:off x="1522413" y="381000"/>
            <a:ext cx="9144001" cy="1371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el-GR" dirty="0" smtClean="0"/>
              <a:t>Στυλ κύριου τίτλου</a:t>
            </a:r>
            <a:endParaRPr lang="el-GR" noProof="0" dirty="0"/>
          </a:p>
        </p:txBody>
      </p:sp>
      <p:sp>
        <p:nvSpPr>
          <p:cNvPr id="3" name="Σύμβολο κράτησης θέσης κειμένου 2"/>
          <p:cNvSpPr>
            <a:spLocks noGrp="1"/>
          </p:cNvSpPr>
          <p:nvPr>
            <p:ph type="body" idx="1"/>
          </p:nvPr>
        </p:nvSpPr>
        <p:spPr>
          <a:xfrm>
            <a:off x="1522413" y="1904999"/>
            <a:ext cx="9134391" cy="41148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el-GR" noProof="0" dirty="0"/>
              <a:t>Στυλ υποδείγματος κειμένου</a:t>
            </a:r>
          </a:p>
          <a:p>
            <a:pPr lvl="1" rtl="0"/>
            <a:r>
              <a:rPr lang="el-GR" noProof="0" dirty="0"/>
              <a:t>Δεύτερου επιπέδου</a:t>
            </a:r>
          </a:p>
          <a:p>
            <a:pPr lvl="2" rtl="0"/>
            <a:r>
              <a:rPr lang="el-GR" noProof="0" dirty="0"/>
              <a:t>Τρίτου επιπέδου</a:t>
            </a:r>
          </a:p>
          <a:p>
            <a:pPr lvl="3" rtl="0"/>
            <a:r>
              <a:rPr lang="el-GR" noProof="0" dirty="0"/>
              <a:t>Τέταρτου επιπέδου</a:t>
            </a:r>
          </a:p>
          <a:p>
            <a:pPr lvl="4" rtl="0"/>
            <a:r>
              <a:rPr lang="el-GR" noProof="0" dirty="0"/>
              <a:t>Πέμπτου επιπέδου</a:t>
            </a:r>
          </a:p>
        </p:txBody>
      </p:sp>
      <p:sp>
        <p:nvSpPr>
          <p:cNvPr id="4" name="Σύμβολο κράτησης θέσης ημερομηνίας 3"/>
          <p:cNvSpPr>
            <a:spLocks noGrp="1"/>
          </p:cNvSpPr>
          <p:nvPr>
            <p:ph type="dt" sz="half" idx="2"/>
          </p:nvPr>
        </p:nvSpPr>
        <p:spPr>
          <a:xfrm>
            <a:off x="8226422" y="6400800"/>
            <a:ext cx="1449389" cy="2762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rtl="0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91673F-ECC7-42DC-96C0-8951E5A86711}" type="datetime1">
              <a:rPr lang="el-GR" smtClean="0"/>
              <a:pPr/>
              <a:t>17/12/2019</a:t>
            </a:fld>
            <a:endParaRPr lang="el-GR" dirty="0"/>
          </a:p>
        </p:txBody>
      </p:sp>
      <p:sp>
        <p:nvSpPr>
          <p:cNvPr id="5" name="Σύμβολο κράτησης θέσης υποσέλιδου 4"/>
          <p:cNvSpPr>
            <a:spLocks noGrp="1"/>
          </p:cNvSpPr>
          <p:nvPr>
            <p:ph type="ftr" sz="quarter" idx="3"/>
          </p:nvPr>
        </p:nvSpPr>
        <p:spPr>
          <a:xfrm>
            <a:off x="1522413" y="6400800"/>
            <a:ext cx="6553199" cy="2762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endParaRPr lang="el-GR" noProof="0" dirty="0"/>
          </a:p>
        </p:txBody>
      </p:sp>
      <p:sp>
        <p:nvSpPr>
          <p:cNvPr id="6" name="Σύμβολο κράτησης θέσης αριθμού διαφάνειας 5"/>
          <p:cNvSpPr>
            <a:spLocks noGrp="1"/>
          </p:cNvSpPr>
          <p:nvPr>
            <p:ph type="sldNum" sz="quarter" idx="4"/>
          </p:nvPr>
        </p:nvSpPr>
        <p:spPr>
          <a:xfrm>
            <a:off x="9828211" y="6400800"/>
            <a:ext cx="838201" cy="2762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rtl="0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013F82-EE5E-44EE-A61D-E31C6657F26F}" type="slidenum">
              <a:rPr lang="el-GR" smtClean="0"/>
              <a:pPr/>
              <a:t>‹#›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40305999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spc="1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3838" indent="-223838" algn="l" defTabSz="914400" rtl="0" eaLnBrk="1" latinLnBrk="0" hangingPunct="1">
        <a:lnSpc>
          <a:spcPct val="90000"/>
        </a:lnSpc>
        <a:spcBef>
          <a:spcPts val="1800"/>
        </a:spcBef>
        <a:buClr>
          <a:schemeClr val="accent1"/>
        </a:buClr>
        <a:buSzPct val="100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63550" indent="-231775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SzPct val="100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682625" indent="-219075" algn="l" defTabSz="914400" rtl="0" eaLnBrk="1" latinLnBrk="0" hangingPunct="1">
        <a:lnSpc>
          <a:spcPct val="90000"/>
        </a:lnSpc>
        <a:spcBef>
          <a:spcPts val="600"/>
        </a:spcBef>
        <a:buClr>
          <a:schemeClr val="accent1"/>
        </a:buClr>
        <a:buSzPct val="10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857250" indent="-174625" algn="l" defTabSz="914400" rtl="0" eaLnBrk="1" latinLnBrk="0" hangingPunct="1">
        <a:lnSpc>
          <a:spcPct val="90000"/>
        </a:lnSpc>
        <a:spcBef>
          <a:spcPts val="600"/>
        </a:spcBef>
        <a:buClr>
          <a:schemeClr val="accent1"/>
        </a:buClr>
        <a:buSzPct val="10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030288" indent="-173038" algn="l" defTabSz="914400" rtl="0" eaLnBrk="1" latinLnBrk="0" hangingPunct="1">
        <a:lnSpc>
          <a:spcPct val="90000"/>
        </a:lnSpc>
        <a:spcBef>
          <a:spcPts val="600"/>
        </a:spcBef>
        <a:buClr>
          <a:schemeClr val="accent1"/>
        </a:buClr>
        <a:buSzPct val="10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207008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380744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554480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1728216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3839" userDrawn="1">
          <p15:clr>
            <a:srgbClr val="F26B43"/>
          </p15:clr>
        </p15:guide>
        <p15:guide id="2" orient="horz" pos="216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8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967988" y="1600201"/>
            <a:ext cx="10104452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</a:p>
        </p:txBody>
      </p:sp>
      <p:sp>
        <p:nvSpPr>
          <p:cNvPr id="5123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967988" y="274638"/>
            <a:ext cx="10104452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title style</a:t>
            </a:r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441" y="6245225"/>
            <a:ext cx="2844059" cy="47625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solidFill>
                  <a:srgbClr val="000000"/>
                </a:solidFill>
                <a:ea typeface="宋体" panose="02010600030101010101" pitchFamily="2" charset="-122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CN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4515" y="6245225"/>
            <a:ext cx="3859795" cy="47625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solidFill>
                  <a:srgbClr val="000000"/>
                </a:solidFill>
                <a:ea typeface="宋体" panose="02010600030101010101" pitchFamily="2" charset="-122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CN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5325" y="6245225"/>
            <a:ext cx="2844059" cy="47625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solidFill>
                  <a:srgbClr val="000000"/>
                </a:solidFill>
                <a:ea typeface="宋体" panose="02010600030101010101" pitchFamily="2" charset="-122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6981D37-E1D4-4530-B7CD-A3AA84711559}" type="slidenum">
              <a:rPr lang="en-US" altLang="zh-CN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0871116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Τίτλος 12"/>
          <p:cNvSpPr>
            <a:spLocks noGrp="1"/>
          </p:cNvSpPr>
          <p:nvPr>
            <p:ph type="title"/>
          </p:nvPr>
        </p:nvSpPr>
        <p:spPr>
          <a:xfrm>
            <a:off x="1522413" y="381000"/>
            <a:ext cx="10404647" cy="1371600"/>
          </a:xfrm>
        </p:spPr>
        <p:txBody>
          <a:bodyPr rtlCol="0"/>
          <a:lstStyle/>
          <a:p>
            <a:pPr rtl="0"/>
            <a:r>
              <a:rPr lang="el-GR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Διαχείριση έργου</a:t>
            </a:r>
            <a:endParaRPr lang="el-GR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Σύμβολο κράτησης θέσης περιεχομένου 13"/>
          <p:cNvSpPr>
            <a:spLocks noGrp="1"/>
          </p:cNvSpPr>
          <p:nvPr>
            <p:ph idx="1"/>
          </p:nvPr>
        </p:nvSpPr>
        <p:spPr>
          <a:xfrm>
            <a:off x="1522413" y="2060848"/>
            <a:ext cx="10666412" cy="4464496"/>
          </a:xfrm>
        </p:spPr>
        <p:txBody>
          <a:bodyPr rtlCol="0">
            <a:normAutofit/>
          </a:bodyPr>
          <a:lstStyle/>
          <a:p>
            <a:pPr marL="0" indent="0" rtl="0">
              <a:buNone/>
            </a:pPr>
            <a:r>
              <a:rPr lang="el-G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Είναι μια τεχνική διοίκησης που χρησιμοποιείται τα τελευταία χρόνια με ιδιαίτερη επιτυχία στον τομέα παροχής αθλητικών υπηρεσιών</a:t>
            </a:r>
          </a:p>
        </p:txBody>
      </p:sp>
    </p:spTree>
    <p:extLst>
      <p:ext uri="{BB962C8B-B14F-4D97-AF65-F5344CB8AC3E}">
        <p14:creationId xmlns:p14="http://schemas.microsoft.com/office/powerpoint/2010/main" val="4099712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Τίτλος 12"/>
          <p:cNvSpPr>
            <a:spLocks noGrp="1"/>
          </p:cNvSpPr>
          <p:nvPr>
            <p:ph type="title"/>
          </p:nvPr>
        </p:nvSpPr>
        <p:spPr>
          <a:xfrm>
            <a:off x="1522413" y="381000"/>
            <a:ext cx="10404647" cy="1371600"/>
          </a:xfrm>
        </p:spPr>
        <p:txBody>
          <a:bodyPr rtlCol="0"/>
          <a:lstStyle/>
          <a:p>
            <a:pPr rtl="0"/>
            <a:r>
              <a:rPr lang="el-GR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Εκτίμηση ετοιμότητας αθλητικού οργανισμού</a:t>
            </a:r>
            <a:br>
              <a:rPr lang="el-GR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(S.W.O.T.)</a:t>
            </a:r>
            <a:endParaRPr lang="el-GR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Σύμβολο κράτησης θέσης περιεχομένου 13"/>
          <p:cNvSpPr>
            <a:spLocks noGrp="1"/>
          </p:cNvSpPr>
          <p:nvPr>
            <p:ph idx="1"/>
          </p:nvPr>
        </p:nvSpPr>
        <p:spPr>
          <a:xfrm>
            <a:off x="1522413" y="2060848"/>
            <a:ext cx="10666412" cy="4797152"/>
          </a:xfrm>
        </p:spPr>
        <p:txBody>
          <a:bodyPr rtlCol="0">
            <a:normAutofit/>
          </a:bodyPr>
          <a:lstStyle/>
          <a:p>
            <a:pPr marL="0" indent="0" rtl="0">
              <a:buNone/>
            </a:pPr>
            <a:r>
              <a:rPr lang="el-G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Σημαντικό εργαλείο συλλογής </a:t>
            </a:r>
            <a:r>
              <a:rPr lang="el-GR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πληροφόρησης</a:t>
            </a:r>
            <a:r>
              <a:rPr lang="el-G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που βοηθά στον προσδιορισμό των στόχων του σχεδιασμού</a:t>
            </a:r>
          </a:p>
          <a:p>
            <a:r>
              <a:rPr lang="el-G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Ποια είναι τα θετικά ή ικανοποιητικά στοιχεία;</a:t>
            </a:r>
          </a:p>
          <a:p>
            <a:r>
              <a:rPr lang="el-G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Τι δεν είναι τόσο καλό ή είναι αρνητικό;</a:t>
            </a:r>
          </a:p>
          <a:p>
            <a:r>
              <a:rPr lang="el-G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Ποιες ευκαιρίες διαφαίνονται ή υπάρχουν;</a:t>
            </a:r>
          </a:p>
          <a:p>
            <a:r>
              <a:rPr lang="el-G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Ποιες είναι οι απειλές ή οι κίνδυνοι;</a:t>
            </a:r>
          </a:p>
          <a:p>
            <a:pPr marL="0" indent="0">
              <a:buNone/>
            </a:pPr>
            <a:r>
              <a:rPr lang="el-G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Η ανάλυση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SWOT</a:t>
            </a:r>
            <a:r>
              <a:rPr lang="el-G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χρησιμοποιείται όχι μόνο για την διαπίστωση ετοιμότητας ενός οργανισμού αλλά και για κάθε αθλητική υπηρεσία ή δραστηριότητα. Πρέπει να καταλήγει με </a:t>
            </a:r>
            <a:r>
              <a:rPr lang="el-GR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διατύπωση στόχων </a:t>
            </a:r>
            <a:r>
              <a:rPr lang="el-G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που να είναι ξεκάθαροι, ρεαλιστικοί και </a:t>
            </a:r>
            <a:r>
              <a:rPr lang="el-GR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ποσοτικοποιημένοι</a:t>
            </a:r>
            <a:r>
              <a:rPr lang="el-G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προκειμένου να μπορούν να υλοποιηθούν και να αξιολογηθούν</a:t>
            </a:r>
          </a:p>
        </p:txBody>
      </p:sp>
    </p:spTree>
    <p:extLst>
      <p:ext uri="{BB962C8B-B14F-4D97-AF65-F5344CB8AC3E}">
        <p14:creationId xmlns:p14="http://schemas.microsoft.com/office/powerpoint/2010/main" val="321074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Θέση περιεχομένου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1924" y="2348880"/>
            <a:ext cx="9688945" cy="3824262"/>
          </a:xfrm>
        </p:spPr>
      </p:pic>
      <p:sp>
        <p:nvSpPr>
          <p:cNvPr id="6" name="Τίτλος 12"/>
          <p:cNvSpPr>
            <a:spLocks noGrp="1"/>
          </p:cNvSpPr>
          <p:nvPr>
            <p:ph type="title"/>
          </p:nvPr>
        </p:nvSpPr>
        <p:spPr>
          <a:xfrm>
            <a:off x="1522413" y="381000"/>
            <a:ext cx="10404647" cy="1371600"/>
          </a:xfrm>
        </p:spPr>
        <p:txBody>
          <a:bodyPr rtlCol="0"/>
          <a:lstStyle/>
          <a:p>
            <a:pPr rtl="0"/>
            <a:r>
              <a:rPr lang="el-GR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Εκτίμηση ετοιμότητας αθλητικού οργανισμού</a:t>
            </a:r>
            <a:br>
              <a:rPr lang="el-GR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(S.W.O.T.)</a:t>
            </a:r>
            <a:endParaRPr lang="el-GR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43561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Τίτλος 12"/>
          <p:cNvSpPr>
            <a:spLocks noGrp="1"/>
          </p:cNvSpPr>
          <p:nvPr>
            <p:ph type="title"/>
          </p:nvPr>
        </p:nvSpPr>
        <p:spPr>
          <a:xfrm>
            <a:off x="1522413" y="381000"/>
            <a:ext cx="10404647" cy="1371600"/>
          </a:xfrm>
        </p:spPr>
        <p:txBody>
          <a:bodyPr rtlCol="0"/>
          <a:lstStyle/>
          <a:p>
            <a:pPr rtl="0"/>
            <a:r>
              <a:rPr lang="el-GR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Εκτίμηση ετοιμότητας αθλητικού οργανισμού</a:t>
            </a:r>
            <a:br>
              <a:rPr lang="el-GR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(S.W.O.T.)</a:t>
            </a:r>
            <a:endParaRPr lang="el-GR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Θέση περιεχομένου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1924" y="1916832"/>
            <a:ext cx="9001000" cy="6757804"/>
          </a:xfrm>
        </p:spPr>
      </p:pic>
    </p:spTree>
    <p:extLst>
      <p:ext uri="{BB962C8B-B14F-4D97-AF65-F5344CB8AC3E}">
        <p14:creationId xmlns:p14="http://schemas.microsoft.com/office/powerpoint/2010/main" val="3456722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Θέση περιεχομένου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73998298"/>
              </p:ext>
            </p:extLst>
          </p:nvPr>
        </p:nvGraphicFramePr>
        <p:xfrm>
          <a:off x="765819" y="404664"/>
          <a:ext cx="10225136" cy="597666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796510"/>
                <a:gridCol w="5554209"/>
                <a:gridCol w="958139"/>
                <a:gridCol w="958139"/>
                <a:gridCol w="958139"/>
              </a:tblGrid>
              <a:tr h="480053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l-GR" sz="2000" b="1" u="none" strike="noStrike" dirty="0">
                          <a:effectLst/>
                          <a:latin typeface="+mn-lt"/>
                        </a:rPr>
                        <a:t>Ανάλυση ετοιμότητας (</a:t>
                      </a:r>
                      <a:r>
                        <a:rPr lang="en-US" sz="2000" b="1" u="none" strike="noStrike" dirty="0">
                          <a:effectLst/>
                          <a:latin typeface="+mn-lt"/>
                        </a:rPr>
                        <a:t>SWOT)</a:t>
                      </a:r>
                      <a:endParaRPr lang="en-US" sz="2000" b="1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2000" b="1" i="0" u="none" strike="noStrike"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n-US" sz="2000" b="1" i="0" u="none" strike="noStrike"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n-US" sz="2000" b="1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</a:tr>
              <a:tr h="792088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l-GR" sz="2000" b="1" u="none" strike="noStrike" dirty="0">
                          <a:effectLst/>
                          <a:latin typeface="+mn-lt"/>
                        </a:rPr>
                        <a:t>Στοιχεία </a:t>
                      </a:r>
                      <a:r>
                        <a:rPr lang="el-GR" sz="2000" b="1" u="none" strike="noStrike" dirty="0" smtClean="0">
                          <a:effectLst/>
                          <a:latin typeface="+mn-lt"/>
                        </a:rPr>
                        <a:t>Ετοιμότητας</a:t>
                      </a:r>
                      <a:endParaRPr lang="el-GR" sz="2000" b="1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6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l-GR" sz="2000" b="1" u="none" strike="noStrike" dirty="0">
                          <a:effectLst/>
                          <a:latin typeface="+mn-lt"/>
                        </a:rPr>
                        <a:t>Στόχος</a:t>
                      </a:r>
                      <a:endParaRPr lang="el-GR" sz="2000" b="1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792088">
                <a:tc>
                  <a:txBody>
                    <a:bodyPr/>
                    <a:lstStyle/>
                    <a:p>
                      <a:pPr algn="ctr" fontAlgn="ctr"/>
                      <a:r>
                        <a:rPr lang="el-GR" sz="1600" b="1" u="none" strike="noStrike" dirty="0">
                          <a:effectLst/>
                          <a:latin typeface="+mn-lt"/>
                        </a:rPr>
                        <a:t>Δυνατά σημεία (</a:t>
                      </a:r>
                      <a:r>
                        <a:rPr lang="en-US" sz="1600" b="1" u="none" strike="noStrike" dirty="0">
                          <a:effectLst/>
                          <a:latin typeface="+mn-lt"/>
                        </a:rPr>
                        <a:t>Strengths)</a:t>
                      </a:r>
                      <a:endParaRPr lang="en-US" sz="1600" b="1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l-GR" sz="1600" u="none" strike="noStrike" dirty="0">
                          <a:effectLst/>
                          <a:latin typeface="+mn-lt"/>
                        </a:rPr>
                        <a:t>Έμπειροι υπάλληλοι γραφείου στη γραμματεία της </a:t>
                      </a:r>
                      <a:r>
                        <a:rPr lang="el-GR" sz="1600" u="none" strike="noStrike" dirty="0" smtClean="0">
                          <a:effectLst/>
                          <a:latin typeface="+mn-lt"/>
                        </a:rPr>
                        <a:t>εταιρείας </a:t>
                      </a:r>
                      <a:r>
                        <a:rPr lang="el-GR" sz="1600" u="none" strike="noStrike" dirty="0">
                          <a:effectLst/>
                          <a:latin typeface="+mn-lt"/>
                        </a:rPr>
                        <a:t>σε θέματα διαδικασιών επιλογής προσωπικού</a:t>
                      </a:r>
                      <a:endParaRPr lang="el-GR" sz="16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l-GR" sz="1600" u="none" strike="noStrike">
                          <a:effectLst/>
                          <a:latin typeface="+mn-lt"/>
                        </a:rPr>
                        <a:t>Επιλογή νέου προσωπικού σε διάστημα 10 ημερών</a:t>
                      </a:r>
                      <a:endParaRPr lang="el-GR" sz="1600" b="0" i="0" u="none" strike="noStrike"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176130">
                <a:tc>
                  <a:txBody>
                    <a:bodyPr/>
                    <a:lstStyle/>
                    <a:p>
                      <a:pPr algn="ctr" fontAlgn="ctr"/>
                      <a:r>
                        <a:rPr lang="el-GR" sz="1600" b="1" u="none" strike="noStrike" dirty="0">
                          <a:effectLst/>
                          <a:latin typeface="+mn-lt"/>
                        </a:rPr>
                        <a:t>Αδυναμίες (</a:t>
                      </a:r>
                      <a:r>
                        <a:rPr lang="en-US" sz="1600" b="1" u="none" strike="noStrike" dirty="0">
                          <a:effectLst/>
                          <a:latin typeface="+mn-lt"/>
                        </a:rPr>
                        <a:t>Weaknesses)</a:t>
                      </a:r>
                      <a:endParaRPr lang="en-US" sz="1600" b="1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l-GR" sz="1600" u="none" strike="noStrike">
                          <a:effectLst/>
                          <a:latin typeface="+mn-lt"/>
                        </a:rPr>
                        <a:t>Απηρχαιωμένος εξοπλισμός επικοινωνίας                                  (υπάρχουν μόνο συσκευές τηλεφώνων)</a:t>
                      </a:r>
                      <a:endParaRPr lang="el-GR" sz="1600" b="0" i="0" u="none" strike="noStrike"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l-GR" sz="1600" u="none" strike="noStrike">
                          <a:effectLst/>
                          <a:latin typeface="+mn-lt"/>
                        </a:rPr>
                        <a:t>Αναβάθμιση τηλεφωνικού εξοπλισμού                               (Αγορά τηλεφωνικού κέντρου)</a:t>
                      </a:r>
                      <a:endParaRPr lang="el-GR" sz="1600" b="0" i="0" u="none" strike="noStrike"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176130">
                <a:tc>
                  <a:txBody>
                    <a:bodyPr/>
                    <a:lstStyle/>
                    <a:p>
                      <a:pPr algn="ctr" fontAlgn="ctr"/>
                      <a:r>
                        <a:rPr lang="el-GR" sz="1600" b="1" u="none" strike="noStrike" dirty="0">
                          <a:effectLst/>
                          <a:latin typeface="+mn-lt"/>
                        </a:rPr>
                        <a:t>Ευκαιρίες (</a:t>
                      </a:r>
                      <a:r>
                        <a:rPr lang="en-US" sz="1600" b="1" u="none" strike="noStrike" dirty="0">
                          <a:effectLst/>
                          <a:latin typeface="+mn-lt"/>
                        </a:rPr>
                        <a:t>Opportunities)</a:t>
                      </a:r>
                      <a:endParaRPr lang="en-US" sz="1600" b="1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l-GR" sz="1600" u="none" strike="noStrike">
                          <a:effectLst/>
                          <a:latin typeface="+mn-lt"/>
                        </a:rPr>
                        <a:t>Εκπαίδευση νεοπροσληφθείσας γραμματέως σε θέματα επιλογής προσωπικού</a:t>
                      </a:r>
                      <a:endParaRPr lang="el-GR" sz="1600" b="0" i="0" u="none" strike="noStrike"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l-GR" sz="1600" u="none" strike="noStrike">
                          <a:effectLst/>
                          <a:latin typeface="+mn-lt"/>
                        </a:rPr>
                        <a:t>Να μπορεί να ολοκληρώνει τις διαδικασίες επιλογής                     εντός 2 εβδομάδων</a:t>
                      </a:r>
                      <a:endParaRPr lang="el-GR" sz="1600" b="0" i="0" u="none" strike="noStrike"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560173">
                <a:tc>
                  <a:txBody>
                    <a:bodyPr/>
                    <a:lstStyle/>
                    <a:p>
                      <a:pPr algn="ctr" fontAlgn="ctr"/>
                      <a:r>
                        <a:rPr lang="el-GR" sz="1600" b="1" u="none" strike="noStrike" dirty="0">
                          <a:effectLst/>
                          <a:latin typeface="+mn-lt"/>
                        </a:rPr>
                        <a:t>Απειλές       (</a:t>
                      </a:r>
                      <a:r>
                        <a:rPr lang="en-US" sz="1600" b="1" u="none" strike="noStrike" dirty="0">
                          <a:effectLst/>
                          <a:latin typeface="+mn-lt"/>
                        </a:rPr>
                        <a:t>Threats)</a:t>
                      </a:r>
                      <a:endParaRPr lang="en-US" sz="1600" b="1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l-GR" sz="1600" u="none" strike="noStrike" dirty="0">
                          <a:effectLst/>
                          <a:latin typeface="+mn-lt"/>
                        </a:rPr>
                        <a:t>Κακή επικοινωνία υπεύθυνου </a:t>
                      </a:r>
                      <a:r>
                        <a:rPr lang="el-GR" sz="1600" u="none" strike="noStrike" dirty="0" smtClean="0">
                          <a:effectLst/>
                          <a:latin typeface="+mn-lt"/>
                        </a:rPr>
                        <a:t>διαχείρισης με </a:t>
                      </a:r>
                      <a:r>
                        <a:rPr lang="el-GR" sz="1600" u="none" strike="noStrike" dirty="0">
                          <a:effectLst/>
                          <a:latin typeface="+mn-lt"/>
                        </a:rPr>
                        <a:t>την ομάδα επιλογής προσωπικού</a:t>
                      </a:r>
                      <a:endParaRPr lang="el-GR" sz="16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l-GR" sz="1600" u="none" strike="noStrike" dirty="0">
                          <a:effectLst/>
                          <a:latin typeface="+mn-lt"/>
                        </a:rPr>
                        <a:t>Τακτές συναντήσεις με τον διαχειριστή και βελτίωση προσωπικής επικοινωνίας με κάθε εργαζόμενο</a:t>
                      </a:r>
                      <a:endParaRPr lang="el-GR" sz="16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475123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Εικόνα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9715" y="0"/>
            <a:ext cx="1104939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7411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Τίτλος 12"/>
          <p:cNvSpPr>
            <a:spLocks noGrp="1"/>
          </p:cNvSpPr>
          <p:nvPr>
            <p:ph type="title"/>
          </p:nvPr>
        </p:nvSpPr>
        <p:spPr>
          <a:xfrm>
            <a:off x="1522413" y="381000"/>
            <a:ext cx="10404647" cy="1371600"/>
          </a:xfrm>
        </p:spPr>
        <p:txBody>
          <a:bodyPr rtlCol="0"/>
          <a:lstStyle/>
          <a:p>
            <a:pPr rtl="0"/>
            <a:r>
              <a:rPr lang="el-GR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Χάρτης του έργου</a:t>
            </a:r>
            <a:endParaRPr lang="el-GR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Σύμβολο κράτησης θέσης περιεχομένου 13"/>
          <p:cNvSpPr>
            <a:spLocks noGrp="1"/>
          </p:cNvSpPr>
          <p:nvPr>
            <p:ph idx="1"/>
          </p:nvPr>
        </p:nvSpPr>
        <p:spPr>
          <a:xfrm>
            <a:off x="1522413" y="2060848"/>
            <a:ext cx="10666412" cy="4680520"/>
          </a:xfrm>
        </p:spPr>
        <p:txBody>
          <a:bodyPr rtlCol="0">
            <a:normAutofit/>
          </a:bodyPr>
          <a:lstStyle/>
          <a:p>
            <a:pPr marL="0" indent="0" rtl="0">
              <a:buNone/>
            </a:pPr>
            <a:r>
              <a:rPr lang="el-G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Περιλαμβάνει τα βασικότερα δεδομένα στα οποία θα βασιστεί ο σχεδιασμός και ο προγραμματισμός του έργου. </a:t>
            </a:r>
          </a:p>
          <a:p>
            <a:pPr marL="0" indent="0" rtl="0">
              <a:buNone/>
            </a:pPr>
            <a:r>
              <a:rPr lang="el-G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Αποτυπώνεται σε ένα έγγραφο η απαραίτητη πληροφόρηση:</a:t>
            </a:r>
          </a:p>
          <a:p>
            <a:r>
              <a:rPr lang="el-G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Ο σκοπός του έργου</a:t>
            </a:r>
          </a:p>
          <a:p>
            <a:r>
              <a:rPr lang="el-G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Οι βασικές ενότητες (</a:t>
            </a:r>
            <a:r>
              <a:rPr lang="el-GR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υπο</a:t>
            </a:r>
            <a:r>
              <a:rPr lang="el-G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-έργα)</a:t>
            </a:r>
          </a:p>
          <a:p>
            <a:r>
              <a:rPr lang="el-G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Οι κρίσιμες οργανωτικές ημερομηνίες</a:t>
            </a:r>
          </a:p>
          <a:p>
            <a:r>
              <a:rPr lang="el-G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Οι τεχνικές απαιτήσεις</a:t>
            </a:r>
          </a:p>
          <a:p>
            <a:r>
              <a:rPr lang="el-G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Τα οικονομικά στοιχεία</a:t>
            </a:r>
          </a:p>
          <a:p>
            <a:r>
              <a:rPr lang="el-G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Οι περιορισμοί στην υλοποίηση</a:t>
            </a:r>
          </a:p>
          <a:p>
            <a:pPr marL="0" indent="0" rtl="0">
              <a:buNone/>
            </a:pPr>
            <a:endParaRPr lang="el-GR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15682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Θέση περιεχομένου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69059340"/>
              </p:ext>
            </p:extLst>
          </p:nvPr>
        </p:nvGraphicFramePr>
        <p:xfrm>
          <a:off x="1197868" y="19"/>
          <a:ext cx="9433048" cy="685799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433048"/>
              </a:tblGrid>
              <a:tr h="254740">
                <a:tc>
                  <a:txBody>
                    <a:bodyPr/>
                    <a:lstStyle/>
                    <a:p>
                      <a:pPr algn="ctr" fontAlgn="b"/>
                      <a:r>
                        <a:rPr lang="el-GR" sz="1600" b="1" u="none" strike="noStrike" dirty="0">
                          <a:effectLst/>
                        </a:rPr>
                        <a:t>Περιγραφή - Χάρτης έργου :</a:t>
                      </a:r>
                      <a:endParaRPr lang="el-GR" sz="1600" b="1" i="0" u="none" strike="noStrike" dirty="0">
                        <a:effectLst/>
                        <a:latin typeface="Arial Greek" panose="020B0604020202020204" pitchFamily="34" charset="0"/>
                      </a:endParaRPr>
                    </a:p>
                  </a:txBody>
                  <a:tcPr marL="6881" marR="6881" marT="6881" marB="0" anchor="b"/>
                </a:tc>
              </a:tr>
              <a:tr h="254740">
                <a:tc>
                  <a:txBody>
                    <a:bodyPr/>
                    <a:lstStyle/>
                    <a:p>
                      <a:pPr algn="l" fontAlgn="b"/>
                      <a:r>
                        <a:rPr lang="el-GR" sz="16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Σκοπός</a:t>
                      </a:r>
                      <a:r>
                        <a:rPr lang="el-GR" sz="1600" u="none" strike="noStrike" dirty="0">
                          <a:effectLst/>
                        </a:rPr>
                        <a:t> </a:t>
                      </a:r>
                      <a:r>
                        <a:rPr lang="el-GR" sz="16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δραστηριότητας</a:t>
                      </a:r>
                      <a:r>
                        <a:rPr lang="el-GR" sz="1600" u="none" strike="noStrike" dirty="0">
                          <a:effectLst/>
                        </a:rPr>
                        <a:t> (</a:t>
                      </a:r>
                      <a:r>
                        <a:rPr lang="el-GR" sz="16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έργο</a:t>
                      </a:r>
                      <a:r>
                        <a:rPr lang="el-GR" sz="1600" u="none" strike="noStrike" dirty="0">
                          <a:effectLst/>
                        </a:rPr>
                        <a:t>)</a:t>
                      </a:r>
                      <a:endParaRPr lang="el-GR" sz="1600" b="1" i="0" u="none" strike="noStrike" dirty="0">
                        <a:effectLst/>
                        <a:latin typeface="Arial Greek" panose="020B0604020202020204" pitchFamily="34" charset="0"/>
                      </a:endParaRPr>
                    </a:p>
                  </a:txBody>
                  <a:tcPr marL="6881" marR="6881" marT="6881" marB="0" anchor="b"/>
                </a:tc>
              </a:tr>
              <a:tr h="192803">
                <a:tc>
                  <a:txBody>
                    <a:bodyPr/>
                    <a:lstStyle/>
                    <a:p>
                      <a:pPr algn="l" fontAlgn="b"/>
                      <a:r>
                        <a:rPr lang="el-GR" sz="1200" u="none" strike="noStrike">
                          <a:effectLst/>
                        </a:rPr>
                        <a:t>Πρόσληψη προσωπικού στη θέση εργασίας "Εκπαιδευτής Μυϊκής Ενδυνάμωσης"</a:t>
                      </a:r>
                      <a:endParaRPr lang="el-GR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81" marR="6881" marT="6881" marB="0" anchor="b"/>
                </a:tc>
              </a:tr>
              <a:tr h="192803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81" marR="6881" marT="6881" marB="0" anchor="b"/>
                </a:tc>
              </a:tr>
              <a:tr h="254740">
                <a:tc>
                  <a:txBody>
                    <a:bodyPr/>
                    <a:lstStyle/>
                    <a:p>
                      <a:pPr algn="l" fontAlgn="b"/>
                      <a:r>
                        <a:rPr lang="el-GR" sz="1600" b="1" u="none" strike="noStrike" dirty="0">
                          <a:effectLst/>
                        </a:rPr>
                        <a:t>Βασικές ενότητες δραστηριότητας (</a:t>
                      </a:r>
                      <a:r>
                        <a:rPr lang="el-GR" sz="1600" b="1" u="none" strike="noStrike" dirty="0" err="1">
                          <a:effectLst/>
                        </a:rPr>
                        <a:t>υπο</a:t>
                      </a:r>
                      <a:r>
                        <a:rPr lang="el-GR" sz="1600" b="1" u="none" strike="noStrike" dirty="0">
                          <a:effectLst/>
                        </a:rPr>
                        <a:t>-έργα)</a:t>
                      </a:r>
                      <a:endParaRPr lang="el-GR" sz="1600" b="1" i="0" u="none" strike="noStrike" dirty="0">
                        <a:effectLst/>
                        <a:latin typeface="Arial Greek" panose="020B0604020202020204" pitchFamily="34" charset="0"/>
                      </a:endParaRPr>
                    </a:p>
                  </a:txBody>
                  <a:tcPr marL="6881" marR="6881" marT="6881" marB="0" anchor="b"/>
                </a:tc>
              </a:tr>
              <a:tr h="192803">
                <a:tc>
                  <a:txBody>
                    <a:bodyPr/>
                    <a:lstStyle/>
                    <a:p>
                      <a:pPr algn="l" fontAlgn="b"/>
                      <a:r>
                        <a:rPr lang="el-GR" sz="1200" u="none" strike="noStrike">
                          <a:effectLst/>
                        </a:rPr>
                        <a:t>Περιγραφή της θέσης εργασίας από τη διαχείριση</a:t>
                      </a:r>
                      <a:endParaRPr lang="el-GR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81" marR="6881" marT="6881" marB="0" anchor="b"/>
                </a:tc>
              </a:tr>
              <a:tr h="192803">
                <a:tc>
                  <a:txBody>
                    <a:bodyPr/>
                    <a:lstStyle/>
                    <a:p>
                      <a:pPr algn="l" fontAlgn="b"/>
                      <a:r>
                        <a:rPr lang="el-GR" sz="1200" u="none" strike="noStrike">
                          <a:effectLst/>
                        </a:rPr>
                        <a:t>Αγγελία μέσω των ΜΜΕ</a:t>
                      </a:r>
                      <a:endParaRPr lang="el-GR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81" marR="6881" marT="6881" marB="0" anchor="b"/>
                </a:tc>
              </a:tr>
              <a:tr h="192803">
                <a:tc>
                  <a:txBody>
                    <a:bodyPr/>
                    <a:lstStyle/>
                    <a:p>
                      <a:pPr algn="l" fontAlgn="b"/>
                      <a:r>
                        <a:rPr lang="el-GR" sz="1200" u="none" strike="noStrike">
                          <a:effectLst/>
                        </a:rPr>
                        <a:t>Συλλογή δικαιολογητικών των ενδιαφερομένων</a:t>
                      </a:r>
                      <a:endParaRPr lang="el-GR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81" marR="6881" marT="6881" marB="0" anchor="b"/>
                </a:tc>
              </a:tr>
              <a:tr h="192803">
                <a:tc>
                  <a:txBody>
                    <a:bodyPr/>
                    <a:lstStyle/>
                    <a:p>
                      <a:pPr algn="l" fontAlgn="b"/>
                      <a:r>
                        <a:rPr lang="el-GR" sz="1200" u="none" strike="noStrike">
                          <a:effectLst/>
                        </a:rPr>
                        <a:t>Ταξινόμηση, αξιολόγηση και επιλογή υποψηφίων</a:t>
                      </a:r>
                      <a:endParaRPr lang="el-GR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81" marR="6881" marT="6881" marB="0" anchor="b"/>
                </a:tc>
              </a:tr>
              <a:tr h="192803">
                <a:tc>
                  <a:txBody>
                    <a:bodyPr/>
                    <a:lstStyle/>
                    <a:p>
                      <a:pPr algn="l" fontAlgn="b"/>
                      <a:r>
                        <a:rPr lang="el-GR" sz="1200" u="none" strike="noStrike">
                          <a:effectLst/>
                        </a:rPr>
                        <a:t>Προσωπικές συνετεύξεις</a:t>
                      </a:r>
                      <a:endParaRPr lang="el-GR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81" marR="6881" marT="6881" marB="0" anchor="b"/>
                </a:tc>
              </a:tr>
              <a:tr h="192803">
                <a:tc>
                  <a:txBody>
                    <a:bodyPr/>
                    <a:lstStyle/>
                    <a:p>
                      <a:pPr algn="l" fontAlgn="b"/>
                      <a:r>
                        <a:rPr lang="el-GR" sz="1200" u="none" strike="noStrike">
                          <a:effectLst/>
                        </a:rPr>
                        <a:t>Επιλογή ατόμου</a:t>
                      </a:r>
                      <a:endParaRPr lang="el-GR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81" marR="6881" marT="6881" marB="0" anchor="b"/>
                </a:tc>
              </a:tr>
              <a:tr h="19280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81" marR="6881" marT="6881" marB="0" anchor="b"/>
                </a:tc>
              </a:tr>
              <a:tr h="254740">
                <a:tc>
                  <a:txBody>
                    <a:bodyPr/>
                    <a:lstStyle/>
                    <a:p>
                      <a:pPr algn="l" fontAlgn="b"/>
                      <a:r>
                        <a:rPr lang="el-GR" sz="1600" b="1" u="none" strike="noStrike" dirty="0">
                          <a:effectLst/>
                        </a:rPr>
                        <a:t>Κρίσιμες οργανωτικές ημερομηνίες</a:t>
                      </a:r>
                      <a:endParaRPr lang="el-GR" sz="1600" b="1" i="0" u="none" strike="noStrike" dirty="0">
                        <a:effectLst/>
                        <a:latin typeface="Arial Greek" panose="020B0604020202020204" pitchFamily="34" charset="0"/>
                      </a:endParaRPr>
                    </a:p>
                  </a:txBody>
                  <a:tcPr marL="6881" marR="6881" marT="6881" marB="0" anchor="b"/>
                </a:tc>
              </a:tr>
              <a:tr h="192803">
                <a:tc>
                  <a:txBody>
                    <a:bodyPr/>
                    <a:lstStyle/>
                    <a:p>
                      <a:pPr algn="l" fontAlgn="b"/>
                      <a:r>
                        <a:rPr lang="el-GR" sz="1200" u="none" strike="noStrike">
                          <a:effectLst/>
                        </a:rPr>
                        <a:t>Ημερομηνία Δημοσίευσης αγγελιών</a:t>
                      </a:r>
                      <a:endParaRPr lang="el-GR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81" marR="6881" marT="6881" marB="0" anchor="b"/>
                </a:tc>
              </a:tr>
              <a:tr h="192803">
                <a:tc>
                  <a:txBody>
                    <a:bodyPr/>
                    <a:lstStyle/>
                    <a:p>
                      <a:pPr algn="l" fontAlgn="b"/>
                      <a:r>
                        <a:rPr lang="el-GR" sz="1200" u="none" strike="noStrike">
                          <a:effectLst/>
                        </a:rPr>
                        <a:t>Καταληκτική ημερομηνία υποβολής δικαιολογητικών</a:t>
                      </a:r>
                      <a:endParaRPr lang="el-GR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81" marR="6881" marT="6881" marB="0" anchor="b"/>
                </a:tc>
              </a:tr>
              <a:tr h="192803">
                <a:tc>
                  <a:txBody>
                    <a:bodyPr/>
                    <a:lstStyle/>
                    <a:p>
                      <a:pPr algn="l" fontAlgn="b"/>
                      <a:r>
                        <a:rPr lang="el-GR" sz="1200" u="none" strike="noStrike">
                          <a:effectLst/>
                        </a:rPr>
                        <a:t>Ημερομηνία ανακοίνωσης επιλεχθέντων για συνέντευξη</a:t>
                      </a:r>
                      <a:endParaRPr lang="el-GR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81" marR="6881" marT="6881" marB="0" anchor="b"/>
                </a:tc>
              </a:tr>
              <a:tr h="192803">
                <a:tc>
                  <a:txBody>
                    <a:bodyPr/>
                    <a:lstStyle/>
                    <a:p>
                      <a:pPr algn="l" fontAlgn="b"/>
                      <a:r>
                        <a:rPr lang="el-GR" sz="1200" u="none" strike="noStrike">
                          <a:effectLst/>
                        </a:rPr>
                        <a:t>Ημερομηνία τελικού αποτελέσματος</a:t>
                      </a:r>
                      <a:endParaRPr lang="el-GR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81" marR="6881" marT="6881" marB="0" anchor="b"/>
                </a:tc>
              </a:tr>
              <a:tr h="192803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81" marR="6881" marT="6881" marB="0" anchor="b"/>
                </a:tc>
              </a:tr>
              <a:tr h="254740">
                <a:tc>
                  <a:txBody>
                    <a:bodyPr/>
                    <a:lstStyle/>
                    <a:p>
                      <a:pPr algn="l" fontAlgn="b"/>
                      <a:r>
                        <a:rPr lang="el-GR" sz="1600" b="1" u="none" strike="noStrike" dirty="0">
                          <a:effectLst/>
                        </a:rPr>
                        <a:t>Τεχνικές απαιτήσεις</a:t>
                      </a:r>
                      <a:endParaRPr lang="el-GR" sz="1600" b="1" i="0" u="none" strike="noStrike" dirty="0">
                        <a:effectLst/>
                        <a:latin typeface="Arial Greek" panose="020B0604020202020204" pitchFamily="34" charset="0"/>
                      </a:endParaRPr>
                    </a:p>
                  </a:txBody>
                  <a:tcPr marL="6881" marR="6881" marT="6881" marB="0" anchor="b"/>
                </a:tc>
              </a:tr>
              <a:tr h="192803">
                <a:tc>
                  <a:txBody>
                    <a:bodyPr/>
                    <a:lstStyle/>
                    <a:p>
                      <a:pPr algn="l" fontAlgn="b"/>
                      <a:r>
                        <a:rPr lang="el-GR" sz="1200" u="none" strike="noStrike">
                          <a:effectLst/>
                        </a:rPr>
                        <a:t>Τηλεφωνική επικοινωνία</a:t>
                      </a:r>
                      <a:endParaRPr lang="el-GR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81" marR="6881" marT="6881" marB="0" anchor="b"/>
                </a:tc>
              </a:tr>
              <a:tr h="192803">
                <a:tc>
                  <a:txBody>
                    <a:bodyPr/>
                    <a:lstStyle/>
                    <a:p>
                      <a:pPr algn="l" fontAlgn="b"/>
                      <a:r>
                        <a:rPr lang="el-GR" sz="1200" u="none" strike="noStrike">
                          <a:effectLst/>
                        </a:rPr>
                        <a:t>Η/Υ για ηλεκτρονικό ταχυδρομείο, αποστολή αγγελιών προς ΜΜΕ και παραλαβή βιογραφικών κ.λπ. από υποψηφίους.</a:t>
                      </a:r>
                      <a:endParaRPr lang="el-GR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81" marR="6881" marT="6881" marB="0" anchor="b"/>
                </a:tc>
              </a:tr>
              <a:tr h="192803">
                <a:tc>
                  <a:txBody>
                    <a:bodyPr/>
                    <a:lstStyle/>
                    <a:p>
                      <a:pPr algn="l" fontAlgn="b"/>
                      <a:r>
                        <a:rPr lang="el-GR" sz="1200" u="none" strike="noStrike">
                          <a:effectLst/>
                        </a:rPr>
                        <a:t>Αίθουσα για πραγματοποίηση συνεντεύξεων</a:t>
                      </a:r>
                      <a:endParaRPr lang="el-GR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81" marR="6881" marT="6881" marB="0" anchor="b"/>
                </a:tc>
              </a:tr>
              <a:tr h="192803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81" marR="6881" marT="6881" marB="0" anchor="b"/>
                </a:tc>
              </a:tr>
              <a:tr h="254740">
                <a:tc>
                  <a:txBody>
                    <a:bodyPr/>
                    <a:lstStyle/>
                    <a:p>
                      <a:pPr algn="l" fontAlgn="b"/>
                      <a:r>
                        <a:rPr lang="el-GR" sz="1600" b="1" u="none" strike="noStrike" dirty="0">
                          <a:effectLst/>
                        </a:rPr>
                        <a:t>Οικονομικά στοιχεία (τομείς εξόδων – εσόδων)</a:t>
                      </a:r>
                      <a:endParaRPr lang="el-GR" sz="1600" b="1" i="0" u="none" strike="noStrike" dirty="0">
                        <a:effectLst/>
                        <a:latin typeface="Arial Greek" panose="020B0604020202020204" pitchFamily="34" charset="0"/>
                      </a:endParaRPr>
                    </a:p>
                  </a:txBody>
                  <a:tcPr marL="6881" marR="6881" marT="6881" marB="0" anchor="b"/>
                </a:tc>
              </a:tr>
              <a:tr h="192803">
                <a:tc>
                  <a:txBody>
                    <a:bodyPr/>
                    <a:lstStyle/>
                    <a:p>
                      <a:pPr algn="l" fontAlgn="b"/>
                      <a:r>
                        <a:rPr lang="el-GR" sz="1200" u="none" strike="noStrike">
                          <a:effectLst/>
                        </a:rPr>
                        <a:t>Έξοδα τηλεφωνικής επικοινωνίας</a:t>
                      </a:r>
                      <a:endParaRPr lang="el-GR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81" marR="6881" marT="6881" marB="0" anchor="b"/>
                </a:tc>
              </a:tr>
              <a:tr h="192803">
                <a:tc>
                  <a:txBody>
                    <a:bodyPr/>
                    <a:lstStyle/>
                    <a:p>
                      <a:pPr algn="l" fontAlgn="b"/>
                      <a:r>
                        <a:rPr lang="el-GR" sz="1200" u="none" strike="noStrike">
                          <a:effectLst/>
                        </a:rPr>
                        <a:t>Έξοδα δημοσίευσης αγγελιών για τη θέση εργασίας</a:t>
                      </a:r>
                      <a:endParaRPr lang="el-GR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81" marR="6881" marT="6881" marB="0" anchor="b"/>
                </a:tc>
              </a:tr>
              <a:tr h="192803">
                <a:tc>
                  <a:txBody>
                    <a:bodyPr/>
                    <a:lstStyle/>
                    <a:p>
                      <a:pPr algn="l" fontAlgn="b"/>
                      <a:r>
                        <a:rPr lang="el-GR" sz="1200" u="none" strike="noStrike">
                          <a:effectLst/>
                        </a:rPr>
                        <a:t>Αναλώσιμα για τη δημιουργία φακέλων των υποψηφίων</a:t>
                      </a:r>
                      <a:endParaRPr lang="el-GR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81" marR="6881" marT="6881" marB="0" anchor="b"/>
                </a:tc>
              </a:tr>
              <a:tr h="192803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</a:rPr>
                        <a:t> </a:t>
                      </a:r>
                      <a:endParaRPr lang="en-US" sz="1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81" marR="6881" marT="6881" marB="0" anchor="b"/>
                </a:tc>
              </a:tr>
              <a:tr h="254740">
                <a:tc>
                  <a:txBody>
                    <a:bodyPr/>
                    <a:lstStyle/>
                    <a:p>
                      <a:pPr algn="l" fontAlgn="b"/>
                      <a:r>
                        <a:rPr lang="el-GR" sz="1600" b="1" u="none" strike="noStrike" dirty="0">
                          <a:effectLst/>
                        </a:rPr>
                        <a:t>Περιορισμοί και εξαιρέσεις</a:t>
                      </a:r>
                      <a:endParaRPr lang="el-GR" sz="1600" b="1" i="0" u="none" strike="noStrike" dirty="0">
                        <a:effectLst/>
                        <a:latin typeface="Arial Greek" panose="020B0604020202020204" pitchFamily="34" charset="0"/>
                      </a:endParaRPr>
                    </a:p>
                  </a:txBody>
                  <a:tcPr marL="6881" marR="6881" marT="6881" marB="0" anchor="b"/>
                </a:tc>
              </a:tr>
              <a:tr h="192803">
                <a:tc>
                  <a:txBody>
                    <a:bodyPr/>
                    <a:lstStyle/>
                    <a:p>
                      <a:pPr algn="l" fontAlgn="b"/>
                      <a:r>
                        <a:rPr lang="el-GR" sz="1200" u="none" strike="noStrike">
                          <a:effectLst/>
                        </a:rPr>
                        <a:t>Η διαδικασία θα πρέπει να ολοκληρωθεί εντός δύο εβδομάδων (10 εργάσιμες)</a:t>
                      </a:r>
                      <a:endParaRPr lang="el-GR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81" marR="6881" marT="6881" marB="0" anchor="b"/>
                </a:tc>
              </a:tr>
              <a:tr h="192803">
                <a:tc>
                  <a:txBody>
                    <a:bodyPr/>
                    <a:lstStyle/>
                    <a:p>
                      <a:pPr algn="l" fontAlgn="b"/>
                      <a:r>
                        <a:rPr lang="el-GR" sz="1200" u="none" strike="noStrike">
                          <a:effectLst/>
                        </a:rPr>
                        <a:t>Αποκλείονται υποψήφιοι που δεν έχουν τουλάχιστον διετή αποδεδειγμένη προϋπηρεσία σε αντίστοιχη θέση εργασίας</a:t>
                      </a:r>
                      <a:endParaRPr lang="el-GR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81" marR="6881" marT="6881" marB="0" anchor="b"/>
                </a:tc>
              </a:tr>
              <a:tr h="19280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81" marR="6881" marT="6881" marB="0" anchor="b"/>
                </a:tc>
              </a:tr>
              <a:tr h="254740">
                <a:tc>
                  <a:txBody>
                    <a:bodyPr/>
                    <a:lstStyle/>
                    <a:p>
                      <a:pPr algn="l" fontAlgn="b"/>
                      <a:r>
                        <a:rPr lang="el-GR" sz="1600" b="1" u="none" strike="noStrike" dirty="0">
                          <a:effectLst/>
                        </a:rPr>
                        <a:t>Εξέταση για έγκριση σχεδιασμού από: Διαχειριστή εταιρείας </a:t>
                      </a:r>
                      <a:endParaRPr lang="el-GR" sz="1600" b="1" i="0" u="none" strike="noStrike" dirty="0">
                        <a:effectLst/>
                        <a:latin typeface="Arial Greek" panose="020B0604020202020204" pitchFamily="34" charset="0"/>
                      </a:endParaRPr>
                    </a:p>
                  </a:txBody>
                  <a:tcPr marL="6881" marR="6881" marT="6881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394029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28775" y="0"/>
            <a:ext cx="733127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9132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Εικόνα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3950" y="0"/>
            <a:ext cx="1098092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62962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4576" y="0"/>
            <a:ext cx="517967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2418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64146" y="0"/>
            <a:ext cx="526053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8183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87791" y="0"/>
            <a:ext cx="521324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2361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3869" y="0"/>
            <a:ext cx="518108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87384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Τίτλος 12"/>
          <p:cNvSpPr>
            <a:spLocks noGrp="1"/>
          </p:cNvSpPr>
          <p:nvPr>
            <p:ph type="title"/>
          </p:nvPr>
        </p:nvSpPr>
        <p:spPr>
          <a:xfrm>
            <a:off x="1522413" y="381000"/>
            <a:ext cx="10404647" cy="1371600"/>
          </a:xfrm>
        </p:spPr>
        <p:txBody>
          <a:bodyPr rtlCol="0"/>
          <a:lstStyle/>
          <a:p>
            <a:pPr rtl="0"/>
            <a:r>
              <a:rPr lang="el-GR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Δομημένη ανάλυση εργασιών (Δ.Α.Ε.)</a:t>
            </a:r>
            <a:endParaRPr lang="el-GR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Σύμβολο κράτησης θέσης περιεχομένου 13"/>
          <p:cNvSpPr>
            <a:spLocks noGrp="1"/>
          </p:cNvSpPr>
          <p:nvPr>
            <p:ph idx="1"/>
          </p:nvPr>
        </p:nvSpPr>
        <p:spPr>
          <a:xfrm>
            <a:off x="1522413" y="2060848"/>
            <a:ext cx="10666412" cy="4680520"/>
          </a:xfrm>
        </p:spPr>
        <p:txBody>
          <a:bodyPr rtlCol="0">
            <a:normAutofit/>
          </a:bodyPr>
          <a:lstStyle/>
          <a:p>
            <a:r>
              <a:rPr lang="el-G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Λίστα ενεργειών – εργασιών που απαιτούνται προκειμένου να υλοποιηθεί ο στόχος</a:t>
            </a:r>
          </a:p>
          <a:p>
            <a:r>
              <a:rPr lang="el-G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Η Δ.Α.Ε. πρέπει να είναι δομημένη σε λογική αλληλουχία και οργανωτικές φάσεις</a:t>
            </a:r>
          </a:p>
          <a:p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Με τη δομημένη ανάλυση εργασιών απεικονίζεται μια ιεραρχική ανάλυση της απαιτούμενης εργασίας για το </a:t>
            </a:r>
            <a:r>
              <a:rPr lang="el-G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έργο</a:t>
            </a:r>
          </a:p>
          <a:p>
            <a:r>
              <a:rPr lang="el-G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Η </a:t>
            </a:r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εργασία διασπάται σε όλο και μικρότερα κομμάτια, τα οποία σχετίζονται ιεραρχικά μεταξύ τους με στόχο το Σχεδιασμό, τη Παρακολούθηση και τον Έλεγχο του </a:t>
            </a:r>
            <a:r>
              <a:rPr lang="el-G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έργου  </a:t>
            </a:r>
          </a:p>
          <a:p>
            <a:pPr marL="0" indent="0" rtl="0">
              <a:buNone/>
            </a:pPr>
            <a:endParaRPr lang="el-GR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98413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Τίτλος 12"/>
          <p:cNvSpPr>
            <a:spLocks noGrp="1"/>
          </p:cNvSpPr>
          <p:nvPr>
            <p:ph type="title"/>
          </p:nvPr>
        </p:nvSpPr>
        <p:spPr>
          <a:xfrm>
            <a:off x="1522413" y="381000"/>
            <a:ext cx="10404647" cy="1371600"/>
          </a:xfrm>
        </p:spPr>
        <p:txBody>
          <a:bodyPr rtlCol="0"/>
          <a:lstStyle/>
          <a:p>
            <a:pPr rtl="0"/>
            <a:r>
              <a:rPr lang="el-GR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Δ.Α.Ε. Επιλογή προσωπικού</a:t>
            </a:r>
            <a:endParaRPr lang="el-GR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Εικόνα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01924" y="1916832"/>
            <a:ext cx="5040560" cy="49449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71195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01924" y="1844824"/>
            <a:ext cx="5200650" cy="5013176"/>
          </a:xfrm>
          <a:prstGeom prst="rect">
            <a:avLst/>
          </a:prstGeom>
        </p:spPr>
      </p:pic>
      <p:sp>
        <p:nvSpPr>
          <p:cNvPr id="3" name="Τίτλος 12"/>
          <p:cNvSpPr>
            <a:spLocks noGrp="1"/>
          </p:cNvSpPr>
          <p:nvPr>
            <p:ph type="title"/>
          </p:nvPr>
        </p:nvSpPr>
        <p:spPr>
          <a:xfrm>
            <a:off x="1522413" y="381000"/>
            <a:ext cx="10404647" cy="1371600"/>
          </a:xfrm>
        </p:spPr>
        <p:txBody>
          <a:bodyPr rtlCol="0"/>
          <a:lstStyle/>
          <a:p>
            <a:pPr rtl="0"/>
            <a:r>
              <a:rPr lang="el-GR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Δ.Α.Ε. Εκδρομή </a:t>
            </a:r>
            <a:r>
              <a:rPr lang="el-GR" dirty="0" err="1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ράφτινγκ</a:t>
            </a:r>
            <a:endParaRPr lang="el-GR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66683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29916" y="2029907"/>
            <a:ext cx="4968552" cy="4861124"/>
          </a:xfrm>
          <a:prstGeom prst="rect">
            <a:avLst/>
          </a:prstGeom>
        </p:spPr>
      </p:pic>
      <p:sp>
        <p:nvSpPr>
          <p:cNvPr id="3" name="Τίτλος 12"/>
          <p:cNvSpPr>
            <a:spLocks noGrp="1"/>
          </p:cNvSpPr>
          <p:nvPr>
            <p:ph type="title"/>
          </p:nvPr>
        </p:nvSpPr>
        <p:spPr>
          <a:xfrm>
            <a:off x="1522413" y="381000"/>
            <a:ext cx="10404647" cy="1371600"/>
          </a:xfrm>
        </p:spPr>
        <p:txBody>
          <a:bodyPr rtlCol="0"/>
          <a:lstStyle/>
          <a:p>
            <a:pPr rtl="0"/>
            <a:r>
              <a:rPr lang="el-GR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Δ.Α.Ε. Γιορτή συλλόγου</a:t>
            </a:r>
            <a:endParaRPr lang="el-GR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5148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53967" y="1988839"/>
            <a:ext cx="6312653" cy="4841705"/>
          </a:xfrm>
          <a:prstGeom prst="rect">
            <a:avLst/>
          </a:prstGeom>
        </p:spPr>
      </p:pic>
      <p:sp>
        <p:nvSpPr>
          <p:cNvPr id="3" name="Τίτλος 12"/>
          <p:cNvSpPr>
            <a:spLocks noGrp="1"/>
          </p:cNvSpPr>
          <p:nvPr>
            <p:ph type="title"/>
          </p:nvPr>
        </p:nvSpPr>
        <p:spPr>
          <a:xfrm>
            <a:off x="1522413" y="381000"/>
            <a:ext cx="10404647" cy="1371600"/>
          </a:xfrm>
        </p:spPr>
        <p:txBody>
          <a:bodyPr rtlCol="0"/>
          <a:lstStyle/>
          <a:p>
            <a:pPr rtl="0"/>
            <a:r>
              <a:rPr lang="el-GR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Δ.Α.Ε. Γιορτή συλλόγου</a:t>
            </a:r>
            <a:endParaRPr lang="el-GR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59172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Τίτλος 12"/>
          <p:cNvSpPr>
            <a:spLocks noGrp="1"/>
          </p:cNvSpPr>
          <p:nvPr>
            <p:ph type="title"/>
          </p:nvPr>
        </p:nvSpPr>
        <p:spPr>
          <a:xfrm>
            <a:off x="1522413" y="381000"/>
            <a:ext cx="10404647" cy="1371600"/>
          </a:xfrm>
        </p:spPr>
        <p:txBody>
          <a:bodyPr rtlCol="0"/>
          <a:lstStyle/>
          <a:p>
            <a:pPr rtl="0"/>
            <a:r>
              <a:rPr lang="el-GR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Χρονοδιάγραμμα </a:t>
            </a:r>
            <a:r>
              <a:rPr lang="en-US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GANTT</a:t>
            </a:r>
            <a:endParaRPr lang="el-GR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Σύμβολο κράτησης θέσης περιεχομένου 13"/>
          <p:cNvSpPr>
            <a:spLocks noGrp="1"/>
          </p:cNvSpPr>
          <p:nvPr>
            <p:ph idx="1"/>
          </p:nvPr>
        </p:nvSpPr>
        <p:spPr>
          <a:xfrm>
            <a:off x="1522413" y="2060848"/>
            <a:ext cx="10666412" cy="4680520"/>
          </a:xfrm>
        </p:spPr>
        <p:txBody>
          <a:bodyPr rtlCol="0">
            <a:normAutofit/>
          </a:bodyPr>
          <a:lstStyle/>
          <a:p>
            <a:r>
              <a:rPr lang="el-G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Το επόμενο στάδιο της Δ.Α.Ε. είναι ο προσδιορισμός του χρονοδιαγράμματος των </a:t>
            </a:r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ενεργειών </a:t>
            </a:r>
            <a:r>
              <a:rPr lang="el-G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για την υλοποίηση των οργανωτικών στόχων</a:t>
            </a:r>
          </a:p>
          <a:p>
            <a:r>
              <a:rPr lang="el-G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Με τον τρόπο αυτό προσδιορίζεται το σύνολο των απαιτούμενων ενεργειών του έργου</a:t>
            </a:r>
          </a:p>
          <a:p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Μέσω του χρονοδιαγράμματος ενεργειών GANTT παρακολουθείται η εκτέλεση των εργασιών, ελέγχεται η εξέλιξη του έργου και παρουσιάζονται οι αποκλίσεις του με γνώμονα την αυστηρή τήρηση του </a:t>
            </a:r>
            <a:r>
              <a:rPr lang="el-G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προϋπολογισμού</a:t>
            </a:r>
          </a:p>
        </p:txBody>
      </p:sp>
    </p:spTree>
    <p:extLst>
      <p:ext uri="{BB962C8B-B14F-4D97-AF65-F5344CB8AC3E}">
        <p14:creationId xmlns:p14="http://schemas.microsoft.com/office/powerpoint/2010/main" val="2209281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81" y="2390775"/>
            <a:ext cx="11782425" cy="4467225"/>
          </a:xfrm>
          <a:prstGeom prst="rect">
            <a:avLst/>
          </a:prstGeom>
        </p:spPr>
      </p:pic>
      <p:sp>
        <p:nvSpPr>
          <p:cNvPr id="5" name="Τίτλος 12"/>
          <p:cNvSpPr>
            <a:spLocks noGrp="1"/>
          </p:cNvSpPr>
          <p:nvPr>
            <p:ph type="title"/>
          </p:nvPr>
        </p:nvSpPr>
        <p:spPr>
          <a:xfrm>
            <a:off x="1522413" y="381000"/>
            <a:ext cx="10404647" cy="1371600"/>
          </a:xfrm>
        </p:spPr>
        <p:txBody>
          <a:bodyPr rtlCol="0"/>
          <a:lstStyle/>
          <a:p>
            <a:pPr rtl="0"/>
            <a:r>
              <a:rPr lang="el-GR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Χρονοδιάγραμμα </a:t>
            </a:r>
            <a:r>
              <a:rPr lang="en-US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GANTT</a:t>
            </a:r>
            <a:r>
              <a:rPr lang="el-GR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επιλογής προσωπικού</a:t>
            </a:r>
            <a:endParaRPr lang="el-GR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59505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556792"/>
            <a:ext cx="12188825" cy="6298987"/>
          </a:xfrm>
          <a:prstGeom prst="rect">
            <a:avLst/>
          </a:prstGeom>
        </p:spPr>
      </p:pic>
      <p:sp>
        <p:nvSpPr>
          <p:cNvPr id="3" name="Τίτλος 12"/>
          <p:cNvSpPr txBox="1">
            <a:spLocks/>
          </p:cNvSpPr>
          <p:nvPr/>
        </p:nvSpPr>
        <p:spPr>
          <a:xfrm>
            <a:off x="1522413" y="381000"/>
            <a:ext cx="10404647" cy="1371600"/>
          </a:xfrm>
          <a:prstGeom prst="rect">
            <a:avLst/>
          </a:prstGeom>
        </p:spPr>
        <p:txBody>
          <a:bodyPr rtlCol="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spc="1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l-GR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Χρονοδιάγραμμα </a:t>
            </a:r>
            <a:r>
              <a:rPr lang="en-US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GANTT</a:t>
            </a:r>
            <a:r>
              <a:rPr lang="el-GR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τουρνουά ποδοσφαίρου</a:t>
            </a:r>
            <a:endParaRPr lang="el-GR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94542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5900" y="714375"/>
            <a:ext cx="9239250" cy="6143625"/>
          </a:xfrm>
          <a:prstGeom prst="rect">
            <a:avLst/>
          </a:prstGeom>
        </p:spPr>
      </p:pic>
      <p:sp>
        <p:nvSpPr>
          <p:cNvPr id="3" name="Τίτλος 12"/>
          <p:cNvSpPr txBox="1">
            <a:spLocks/>
          </p:cNvSpPr>
          <p:nvPr/>
        </p:nvSpPr>
        <p:spPr>
          <a:xfrm>
            <a:off x="1269876" y="28575"/>
            <a:ext cx="10404647" cy="1371600"/>
          </a:xfrm>
          <a:prstGeom prst="rect">
            <a:avLst/>
          </a:prstGeom>
        </p:spPr>
        <p:txBody>
          <a:bodyPr rtlCol="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spc="1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l-GR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Χρονοδιάγραμμα </a:t>
            </a:r>
            <a:r>
              <a:rPr lang="en-US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GANTT</a:t>
            </a:r>
            <a:r>
              <a:rPr lang="el-GR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γιορτή συλλόγου</a:t>
            </a:r>
            <a:endParaRPr lang="el-GR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94999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Τίτλος 12"/>
          <p:cNvSpPr>
            <a:spLocks noGrp="1"/>
          </p:cNvSpPr>
          <p:nvPr>
            <p:ph type="title"/>
          </p:nvPr>
        </p:nvSpPr>
        <p:spPr>
          <a:xfrm>
            <a:off x="1522413" y="381000"/>
            <a:ext cx="10404647" cy="1371600"/>
          </a:xfrm>
        </p:spPr>
        <p:txBody>
          <a:bodyPr rtlCol="0"/>
          <a:lstStyle/>
          <a:p>
            <a:pPr rtl="0"/>
            <a:r>
              <a:rPr lang="el-GR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Οργανόγραμμα</a:t>
            </a:r>
            <a:endParaRPr lang="el-GR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Σύμβολο κράτησης θέσης περιεχομένου 13"/>
          <p:cNvSpPr>
            <a:spLocks noGrp="1"/>
          </p:cNvSpPr>
          <p:nvPr>
            <p:ph idx="1"/>
          </p:nvPr>
        </p:nvSpPr>
        <p:spPr>
          <a:xfrm>
            <a:off x="1522413" y="2060848"/>
            <a:ext cx="10666412" cy="4680520"/>
          </a:xfrm>
        </p:spPr>
        <p:txBody>
          <a:bodyPr rtlCol="0">
            <a:normAutofit/>
          </a:bodyPr>
          <a:lstStyle/>
          <a:p>
            <a:r>
              <a:rPr lang="el-G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Εκτός από τη διοικητική δομή του έργου θα πρέπει να παρουσιάζονται και οι αρμοδιότητες οι οποίες θα είναι διακριτές </a:t>
            </a:r>
          </a:p>
        </p:txBody>
      </p:sp>
    </p:spTree>
    <p:extLst>
      <p:ext uri="{BB962C8B-B14F-4D97-AF65-F5344CB8AC3E}">
        <p14:creationId xmlns:p14="http://schemas.microsoft.com/office/powerpoint/2010/main" val="3426323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140968"/>
            <a:ext cx="12188825" cy="3513810"/>
          </a:xfrm>
          <a:prstGeom prst="rect">
            <a:avLst/>
          </a:prstGeom>
        </p:spPr>
      </p:pic>
      <p:sp>
        <p:nvSpPr>
          <p:cNvPr id="3" name="Τίτλος 12"/>
          <p:cNvSpPr txBox="1">
            <a:spLocks/>
          </p:cNvSpPr>
          <p:nvPr/>
        </p:nvSpPr>
        <p:spPr>
          <a:xfrm>
            <a:off x="1485900" y="1412776"/>
            <a:ext cx="10404647" cy="987896"/>
          </a:xfrm>
          <a:prstGeom prst="rect">
            <a:avLst/>
          </a:prstGeom>
        </p:spPr>
        <p:txBody>
          <a:bodyPr rtlCol="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spc="1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l-GR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Οργανόγραμμα αθλητικού προγράμματος</a:t>
            </a:r>
            <a:endParaRPr lang="el-GR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7361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5860" y="2650033"/>
            <a:ext cx="9734550" cy="4200525"/>
          </a:xfrm>
          <a:prstGeom prst="rect">
            <a:avLst/>
          </a:prstGeom>
        </p:spPr>
      </p:pic>
      <p:sp>
        <p:nvSpPr>
          <p:cNvPr id="3" name="Τίτλος 12"/>
          <p:cNvSpPr txBox="1">
            <a:spLocks/>
          </p:cNvSpPr>
          <p:nvPr/>
        </p:nvSpPr>
        <p:spPr>
          <a:xfrm>
            <a:off x="1485900" y="1412776"/>
            <a:ext cx="10404647" cy="987896"/>
          </a:xfrm>
          <a:prstGeom prst="rect">
            <a:avLst/>
          </a:prstGeom>
        </p:spPr>
        <p:txBody>
          <a:bodyPr rtlCol="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spc="1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l-GR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Οργανόγραμμα γιορτής συλλόγου</a:t>
            </a:r>
            <a:endParaRPr lang="el-GR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25791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66020" y="2133600"/>
            <a:ext cx="7105650" cy="4724400"/>
          </a:xfrm>
          <a:prstGeom prst="rect">
            <a:avLst/>
          </a:prstGeom>
        </p:spPr>
      </p:pic>
      <p:sp>
        <p:nvSpPr>
          <p:cNvPr id="3" name="Τίτλος 12"/>
          <p:cNvSpPr txBox="1">
            <a:spLocks/>
          </p:cNvSpPr>
          <p:nvPr/>
        </p:nvSpPr>
        <p:spPr>
          <a:xfrm>
            <a:off x="1485900" y="764704"/>
            <a:ext cx="10404647" cy="987896"/>
          </a:xfrm>
          <a:prstGeom prst="rect">
            <a:avLst/>
          </a:prstGeom>
        </p:spPr>
        <p:txBody>
          <a:bodyPr rtlCol="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spc="1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l-GR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Οργανόγραμμα γιορτής συλλόγου</a:t>
            </a:r>
            <a:endParaRPr lang="el-GR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53605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3892" y="1571625"/>
            <a:ext cx="9229725" cy="5286375"/>
          </a:xfrm>
          <a:prstGeom prst="rect">
            <a:avLst/>
          </a:prstGeom>
        </p:spPr>
      </p:pic>
      <p:sp>
        <p:nvSpPr>
          <p:cNvPr id="3" name="Τίτλος 12"/>
          <p:cNvSpPr txBox="1">
            <a:spLocks/>
          </p:cNvSpPr>
          <p:nvPr/>
        </p:nvSpPr>
        <p:spPr>
          <a:xfrm>
            <a:off x="1485900" y="764704"/>
            <a:ext cx="10404647" cy="987896"/>
          </a:xfrm>
          <a:prstGeom prst="rect">
            <a:avLst/>
          </a:prstGeom>
        </p:spPr>
        <p:txBody>
          <a:bodyPr rtlCol="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spc="1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l-GR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Οργανόγραμμα γιορτής συλλόγου</a:t>
            </a:r>
            <a:endParaRPr lang="el-GR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3421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Τίτλος 12"/>
          <p:cNvSpPr>
            <a:spLocks noGrp="1"/>
          </p:cNvSpPr>
          <p:nvPr>
            <p:ph type="title"/>
          </p:nvPr>
        </p:nvSpPr>
        <p:spPr>
          <a:xfrm>
            <a:off x="1522413" y="381000"/>
            <a:ext cx="10404647" cy="1371600"/>
          </a:xfrm>
        </p:spPr>
        <p:txBody>
          <a:bodyPr rtlCol="0"/>
          <a:lstStyle/>
          <a:p>
            <a:pPr rtl="0"/>
            <a:r>
              <a:rPr lang="el-GR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Έντυπο Διοίκησης με Στόχους (ΔμΣ)</a:t>
            </a:r>
            <a:endParaRPr lang="el-GR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Σύμβολο κράτησης θέσης περιεχομένου 13"/>
          <p:cNvSpPr>
            <a:spLocks noGrp="1"/>
          </p:cNvSpPr>
          <p:nvPr>
            <p:ph idx="1"/>
          </p:nvPr>
        </p:nvSpPr>
        <p:spPr>
          <a:xfrm>
            <a:off x="1522413" y="2060848"/>
            <a:ext cx="10666412" cy="4680520"/>
          </a:xfrm>
        </p:spPr>
        <p:txBody>
          <a:bodyPr rtlCol="0">
            <a:normAutofit/>
          </a:bodyPr>
          <a:lstStyle/>
          <a:p>
            <a:r>
              <a:rPr lang="el-G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Η ΔμΣ είναι ένας συμμετοχικός τρόπος διεύθυνσης τον οποίο αξιοποιούν τα διοικητικά στελέχη για:</a:t>
            </a:r>
          </a:p>
          <a:p>
            <a:pPr lvl="1"/>
            <a:r>
              <a:rPr lang="el-G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Την βελτίωση της διοικητικής τους αποτελεσματικότητας</a:t>
            </a:r>
          </a:p>
          <a:p>
            <a:pPr lvl="1"/>
            <a:r>
              <a:rPr lang="el-G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Τον καθορισμό απόδοσης του έργου</a:t>
            </a:r>
          </a:p>
          <a:p>
            <a:pPr lvl="1"/>
            <a:r>
              <a:rPr lang="el-G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Τον καθορισμό στόχων του έργου</a:t>
            </a:r>
          </a:p>
          <a:p>
            <a:pPr lvl="1"/>
            <a:r>
              <a:rPr lang="el-G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Την ανάληψη υπευθυνότητας για τα αποτελέσματα του έργου</a:t>
            </a:r>
          </a:p>
        </p:txBody>
      </p:sp>
    </p:spTree>
    <p:extLst>
      <p:ext uri="{BB962C8B-B14F-4D97-AF65-F5344CB8AC3E}">
        <p14:creationId xmlns:p14="http://schemas.microsoft.com/office/powerpoint/2010/main" val="40106285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Τίτλος 12"/>
          <p:cNvSpPr>
            <a:spLocks noGrp="1"/>
          </p:cNvSpPr>
          <p:nvPr>
            <p:ph type="title"/>
          </p:nvPr>
        </p:nvSpPr>
        <p:spPr>
          <a:xfrm>
            <a:off x="261765" y="1484784"/>
            <a:ext cx="4752528" cy="1371600"/>
          </a:xfrm>
        </p:spPr>
        <p:txBody>
          <a:bodyPr rtlCol="0">
            <a:normAutofit fontScale="90000"/>
          </a:bodyPr>
          <a:lstStyle/>
          <a:p>
            <a:pPr rtl="0"/>
            <a:r>
              <a:rPr lang="el-GR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Έντυπο ΔμΣ</a:t>
            </a:r>
            <a:r>
              <a:rPr lang="el-GR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l-GR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l-GR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Γιορτή συλλόγου</a:t>
            </a:r>
            <a:br>
              <a:rPr lang="el-GR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l-GR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(μάρκετινγκ)</a:t>
            </a:r>
            <a:endParaRPr lang="el-GR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Εικόνα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34031" y="31713"/>
            <a:ext cx="613651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8627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36351" y="3370191"/>
            <a:ext cx="12297357" cy="3485865"/>
          </a:xfrm>
          <a:prstGeom prst="rect">
            <a:avLst/>
          </a:prstGeom>
        </p:spPr>
      </p:pic>
      <p:sp>
        <p:nvSpPr>
          <p:cNvPr id="3" name="Τίτλος 12"/>
          <p:cNvSpPr txBox="1">
            <a:spLocks/>
          </p:cNvSpPr>
          <p:nvPr/>
        </p:nvSpPr>
        <p:spPr>
          <a:xfrm>
            <a:off x="837828" y="1484784"/>
            <a:ext cx="9865095" cy="1371600"/>
          </a:xfrm>
          <a:prstGeom prst="rect">
            <a:avLst/>
          </a:prstGeom>
        </p:spPr>
        <p:txBody>
          <a:bodyPr rtlCol="0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spc="1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l-GR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Έντυπο ΔμΣ, Αθλητικό πρόγραμμα, Πωλήσεις</a:t>
            </a:r>
            <a:endParaRPr lang="el-GR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13867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Τίτλος 12"/>
          <p:cNvSpPr txBox="1">
            <a:spLocks/>
          </p:cNvSpPr>
          <p:nvPr/>
        </p:nvSpPr>
        <p:spPr>
          <a:xfrm>
            <a:off x="837828" y="1484784"/>
            <a:ext cx="9865095" cy="1371600"/>
          </a:xfrm>
          <a:prstGeom prst="rect">
            <a:avLst/>
          </a:prstGeom>
        </p:spPr>
        <p:txBody>
          <a:bodyPr rtlCol="0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spc="1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l-GR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Έντυπο ΔμΣ, Πρόσληψη, Γραμματεία</a:t>
            </a:r>
            <a:endParaRPr lang="el-GR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Εικόνα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4165" y="2856384"/>
            <a:ext cx="11075440" cy="4001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4092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Τίτλος 12"/>
          <p:cNvSpPr>
            <a:spLocks noGrp="1"/>
          </p:cNvSpPr>
          <p:nvPr>
            <p:ph type="title"/>
          </p:nvPr>
        </p:nvSpPr>
        <p:spPr>
          <a:xfrm>
            <a:off x="1522413" y="381000"/>
            <a:ext cx="10404647" cy="1371600"/>
          </a:xfrm>
        </p:spPr>
        <p:txBody>
          <a:bodyPr rtlCol="0"/>
          <a:lstStyle/>
          <a:p>
            <a:pPr rtl="0"/>
            <a:r>
              <a:rPr lang="el-GR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Διάγραμμα Ροής</a:t>
            </a:r>
            <a:endParaRPr lang="el-GR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Σύμβολο κράτησης θέσης περιεχομένου 13"/>
          <p:cNvSpPr>
            <a:spLocks noGrp="1"/>
          </p:cNvSpPr>
          <p:nvPr>
            <p:ph idx="1"/>
          </p:nvPr>
        </p:nvSpPr>
        <p:spPr>
          <a:xfrm>
            <a:off x="1522413" y="2060848"/>
            <a:ext cx="10666412" cy="4680520"/>
          </a:xfrm>
        </p:spPr>
        <p:txBody>
          <a:bodyPr rtlCol="0">
            <a:normAutofit/>
          </a:bodyPr>
          <a:lstStyle/>
          <a:p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Με το Διάγραμμα ροής </a:t>
            </a:r>
            <a:r>
              <a:rPr lang="el-G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οι </a:t>
            </a:r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διαδικασίες τυποποιούνται </a:t>
            </a:r>
            <a:endParaRPr lang="el-GR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el-G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για </a:t>
            </a:r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να ελέγχονται </a:t>
            </a:r>
            <a:endParaRPr lang="el-GR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el-G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και </a:t>
            </a:r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να </a:t>
            </a:r>
            <a:r>
              <a:rPr lang="el-G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βελτιώνονται</a:t>
            </a:r>
          </a:p>
          <a:p>
            <a:pPr lvl="1"/>
            <a:endParaRPr lang="el-G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l-G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Αποτυπώνεται το σύνολο των ενεργειών για την καλύτερη κατανόηση, μάθηση,  έλεγχο και αξιολόγηση</a:t>
            </a:r>
          </a:p>
        </p:txBody>
      </p:sp>
    </p:spTree>
    <p:extLst>
      <p:ext uri="{BB962C8B-B14F-4D97-AF65-F5344CB8AC3E}">
        <p14:creationId xmlns:p14="http://schemas.microsoft.com/office/powerpoint/2010/main" val="3789399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Τίτλος 12"/>
          <p:cNvSpPr>
            <a:spLocks noGrp="1"/>
          </p:cNvSpPr>
          <p:nvPr>
            <p:ph type="title"/>
          </p:nvPr>
        </p:nvSpPr>
        <p:spPr>
          <a:xfrm>
            <a:off x="405780" y="1196752"/>
            <a:ext cx="3851919" cy="1371600"/>
          </a:xfrm>
        </p:spPr>
        <p:txBody>
          <a:bodyPr rtlCol="0"/>
          <a:lstStyle/>
          <a:p>
            <a:pPr rtl="0"/>
            <a:r>
              <a:rPr lang="el-GR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Διάγραμμα Ροής</a:t>
            </a:r>
            <a:br>
              <a:rPr lang="el-GR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l-GR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γιορτής συλλόγου</a:t>
            </a:r>
            <a:endParaRPr lang="el-GR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Εικόνα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46340" y="0"/>
            <a:ext cx="674248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3285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3687" y="314325"/>
            <a:ext cx="11601450" cy="6229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63018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474" y="260648"/>
            <a:ext cx="12062351" cy="6403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15154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1870074"/>
            <a:ext cx="12188825" cy="3117852"/>
          </a:xfrm>
          <a:prstGeom prst="rect">
            <a:avLst/>
          </a:prstGeom>
        </p:spPr>
      </p:pic>
      <p:sp>
        <p:nvSpPr>
          <p:cNvPr id="3" name="Τίτλος 12"/>
          <p:cNvSpPr txBox="1">
            <a:spLocks/>
          </p:cNvSpPr>
          <p:nvPr/>
        </p:nvSpPr>
        <p:spPr>
          <a:xfrm>
            <a:off x="1522413" y="381000"/>
            <a:ext cx="10404647" cy="1371600"/>
          </a:xfrm>
          <a:prstGeom prst="rect">
            <a:avLst/>
          </a:prstGeom>
        </p:spPr>
        <p:txBody>
          <a:bodyPr rtlCol="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spc="1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l-GR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Κανονισμοί &amp; Πολιτικές</a:t>
            </a:r>
            <a:endParaRPr lang="el-GR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32912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99282" y="0"/>
            <a:ext cx="799026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1657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7925" y="2236580"/>
            <a:ext cx="11010900" cy="4610100"/>
          </a:xfrm>
          <a:prstGeom prst="rect">
            <a:avLst/>
          </a:prstGeom>
        </p:spPr>
      </p:pic>
      <p:sp>
        <p:nvSpPr>
          <p:cNvPr id="3" name="Τίτλος 12"/>
          <p:cNvSpPr txBox="1">
            <a:spLocks/>
          </p:cNvSpPr>
          <p:nvPr/>
        </p:nvSpPr>
        <p:spPr>
          <a:xfrm>
            <a:off x="1341884" y="1124744"/>
            <a:ext cx="10404647" cy="915888"/>
          </a:xfrm>
          <a:prstGeom prst="rect">
            <a:avLst/>
          </a:prstGeom>
        </p:spPr>
        <p:txBody>
          <a:bodyPr rtlCol="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spc="1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l-GR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Αξιολόγηση</a:t>
            </a:r>
            <a:endParaRPr lang="el-GR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1909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9932" y="1916832"/>
            <a:ext cx="9963150" cy="4905375"/>
          </a:xfrm>
          <a:prstGeom prst="rect">
            <a:avLst/>
          </a:prstGeom>
        </p:spPr>
      </p:pic>
      <p:sp>
        <p:nvSpPr>
          <p:cNvPr id="3" name="Τίτλος 12"/>
          <p:cNvSpPr txBox="1">
            <a:spLocks/>
          </p:cNvSpPr>
          <p:nvPr/>
        </p:nvSpPr>
        <p:spPr>
          <a:xfrm>
            <a:off x="1522413" y="836712"/>
            <a:ext cx="10404647" cy="915888"/>
          </a:xfrm>
          <a:prstGeom prst="rect">
            <a:avLst/>
          </a:prstGeom>
        </p:spPr>
        <p:txBody>
          <a:bodyPr rtlCol="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spc="1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l-GR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Αξιολόγηση</a:t>
            </a:r>
            <a:endParaRPr lang="el-GR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8643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7012" y="442912"/>
            <a:ext cx="11734800" cy="5972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35738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63818" y="0"/>
            <a:ext cx="466118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65025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</p:tagLst>
</file>

<file path=ppt/theme/theme1.xml><?xml version="1.0" encoding="utf-8"?>
<a:theme xmlns:a="http://schemas.openxmlformats.org/drawingml/2006/main" name="Ψηφιακό μπλε τούνελ 16x9">
  <a:themeElements>
    <a:clrScheme name="Digital Blue Tunnel">
      <a:dk1>
        <a:srgbClr val="000000"/>
      </a:dk1>
      <a:lt1>
        <a:sysClr val="window" lastClr="FFFFFF"/>
      </a:lt1>
      <a:dk2>
        <a:srgbClr val="001027"/>
      </a:dk2>
      <a:lt2>
        <a:srgbClr val="C1EBF7"/>
      </a:lt2>
      <a:accent1>
        <a:srgbClr val="56C5FF"/>
      </a:accent1>
      <a:accent2>
        <a:srgbClr val="4BB836"/>
      </a:accent2>
      <a:accent3>
        <a:srgbClr val="F8B004"/>
      </a:accent3>
      <a:accent4>
        <a:srgbClr val="972ACD"/>
      </a:accent4>
      <a:accent5>
        <a:srgbClr val="F86E24"/>
      </a:accent5>
      <a:accent6>
        <a:srgbClr val="DB30C7"/>
      </a:accent6>
      <a:hlink>
        <a:srgbClr val="F8B004"/>
      </a:hlink>
      <a:folHlink>
        <a:srgbClr val="969696"/>
      </a:folHlink>
    </a:clrScheme>
    <a:fontScheme name="Corbel">
      <a:maj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9411880_TF02895261_TF02895261" id="{9AC09354-8CEC-4CCB-8B14-7D3D61CDE7E0}" vid="{4DFAADB3-3FBF-4169-B76B-2D492E85FC6C}"/>
    </a:ext>
  </a:extLst>
</a:theme>
</file>

<file path=ppt/theme/theme2.xml><?xml version="1.0" encoding="utf-8"?>
<a:theme xmlns:a="http://schemas.openxmlformats.org/drawingml/2006/main" name="1_ind_1903_slide">
  <a:themeElements>
    <a:clrScheme name="1_ind_1903_slide 1">
      <a:dk1>
        <a:srgbClr val="000000"/>
      </a:dk1>
      <a:lt1>
        <a:srgbClr val="F7EF94"/>
      </a:lt1>
      <a:dk2>
        <a:srgbClr val="000000"/>
      </a:dk2>
      <a:lt2>
        <a:srgbClr val="B2B2B2"/>
      </a:lt2>
      <a:accent1>
        <a:srgbClr val="F2DE00"/>
      </a:accent1>
      <a:accent2>
        <a:srgbClr val="CEC100"/>
      </a:accent2>
      <a:accent3>
        <a:srgbClr val="FAF6C8"/>
      </a:accent3>
      <a:accent4>
        <a:srgbClr val="000000"/>
      </a:accent4>
      <a:accent5>
        <a:srgbClr val="F7ECAA"/>
      </a:accent5>
      <a:accent6>
        <a:srgbClr val="BAAF00"/>
      </a:accent6>
      <a:hlink>
        <a:srgbClr val="756E00"/>
      </a:hlink>
      <a:folHlink>
        <a:srgbClr val="605C0B"/>
      </a:folHlink>
    </a:clrScheme>
    <a:fontScheme name="1_ind_1903_slide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1_ind_1903_slide 1">
        <a:dk1>
          <a:srgbClr val="000000"/>
        </a:dk1>
        <a:lt1>
          <a:srgbClr val="F7EF94"/>
        </a:lt1>
        <a:dk2>
          <a:srgbClr val="000000"/>
        </a:dk2>
        <a:lt2>
          <a:srgbClr val="B2B2B2"/>
        </a:lt2>
        <a:accent1>
          <a:srgbClr val="F2DE00"/>
        </a:accent1>
        <a:accent2>
          <a:srgbClr val="CEC100"/>
        </a:accent2>
        <a:accent3>
          <a:srgbClr val="FAF6C8"/>
        </a:accent3>
        <a:accent4>
          <a:srgbClr val="000000"/>
        </a:accent4>
        <a:accent5>
          <a:srgbClr val="F7ECAA"/>
        </a:accent5>
        <a:accent6>
          <a:srgbClr val="BAAF00"/>
        </a:accent6>
        <a:hlink>
          <a:srgbClr val="756E00"/>
        </a:hlink>
        <a:folHlink>
          <a:srgbClr val="605C0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ind_1903_slide 2">
        <a:dk1>
          <a:srgbClr val="000000"/>
        </a:dk1>
        <a:lt1>
          <a:srgbClr val="F7EF94"/>
        </a:lt1>
        <a:dk2>
          <a:srgbClr val="000000"/>
        </a:dk2>
        <a:lt2>
          <a:srgbClr val="B2B2B2"/>
        </a:lt2>
        <a:accent1>
          <a:srgbClr val="E1F035"/>
        </a:accent1>
        <a:accent2>
          <a:srgbClr val="F0BB35"/>
        </a:accent2>
        <a:accent3>
          <a:srgbClr val="FAF6C8"/>
        </a:accent3>
        <a:accent4>
          <a:srgbClr val="000000"/>
        </a:accent4>
        <a:accent5>
          <a:srgbClr val="EEF6AE"/>
        </a:accent5>
        <a:accent6>
          <a:srgbClr val="D9A92F"/>
        </a:accent6>
        <a:hlink>
          <a:srgbClr val="756B00"/>
        </a:hlink>
        <a:folHlink>
          <a:srgbClr val="636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ind_1903_slide 3">
        <a:dk1>
          <a:srgbClr val="000000"/>
        </a:dk1>
        <a:lt1>
          <a:srgbClr val="F7EF94"/>
        </a:lt1>
        <a:dk2>
          <a:srgbClr val="000000"/>
        </a:dk2>
        <a:lt2>
          <a:srgbClr val="B2B2B2"/>
        </a:lt2>
        <a:accent1>
          <a:srgbClr val="051AFF"/>
        </a:accent1>
        <a:accent2>
          <a:srgbClr val="D905FF"/>
        </a:accent2>
        <a:accent3>
          <a:srgbClr val="FAF6C8"/>
        </a:accent3>
        <a:accent4>
          <a:srgbClr val="000000"/>
        </a:accent4>
        <a:accent5>
          <a:srgbClr val="AAABFF"/>
        </a:accent5>
        <a:accent6>
          <a:srgbClr val="C404E7"/>
        </a:accent6>
        <a:hlink>
          <a:srgbClr val="756C00"/>
        </a:hlink>
        <a:folHlink>
          <a:srgbClr val="000C75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ind_1903_slide 4">
        <a:dk1>
          <a:srgbClr val="000000"/>
        </a:dk1>
        <a:lt1>
          <a:srgbClr val="F7EF94"/>
        </a:lt1>
        <a:dk2>
          <a:srgbClr val="000000"/>
        </a:dk2>
        <a:lt2>
          <a:srgbClr val="B2B2B2"/>
        </a:lt2>
        <a:accent1>
          <a:srgbClr val="05FFF6"/>
        </a:accent1>
        <a:accent2>
          <a:srgbClr val="FF4E05"/>
        </a:accent2>
        <a:accent3>
          <a:srgbClr val="FAF6C8"/>
        </a:accent3>
        <a:accent4>
          <a:srgbClr val="000000"/>
        </a:accent4>
        <a:accent5>
          <a:srgbClr val="AAFFFA"/>
        </a:accent5>
        <a:accent6>
          <a:srgbClr val="E74604"/>
        </a:accent6>
        <a:hlink>
          <a:srgbClr val="27006B"/>
        </a:hlink>
        <a:folHlink>
          <a:srgbClr val="7570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ind_1903_slide 5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F2DE00"/>
        </a:accent1>
        <a:accent2>
          <a:srgbClr val="CEC100"/>
        </a:accent2>
        <a:accent3>
          <a:srgbClr val="FFFFFF"/>
        </a:accent3>
        <a:accent4>
          <a:srgbClr val="000000"/>
        </a:accent4>
        <a:accent5>
          <a:srgbClr val="F7ECAA"/>
        </a:accent5>
        <a:accent6>
          <a:srgbClr val="BAAF00"/>
        </a:accent6>
        <a:hlink>
          <a:srgbClr val="756E00"/>
        </a:hlink>
        <a:folHlink>
          <a:srgbClr val="605C0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ind_1903_slide 6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E1F035"/>
        </a:accent1>
        <a:accent2>
          <a:srgbClr val="F0BB35"/>
        </a:accent2>
        <a:accent3>
          <a:srgbClr val="FFFFFF"/>
        </a:accent3>
        <a:accent4>
          <a:srgbClr val="000000"/>
        </a:accent4>
        <a:accent5>
          <a:srgbClr val="EEF6AE"/>
        </a:accent5>
        <a:accent6>
          <a:srgbClr val="D9A92F"/>
        </a:accent6>
        <a:hlink>
          <a:srgbClr val="756B00"/>
        </a:hlink>
        <a:folHlink>
          <a:srgbClr val="636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ind_1903_slide 7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051AFF"/>
        </a:accent1>
        <a:accent2>
          <a:srgbClr val="D905FF"/>
        </a:accent2>
        <a:accent3>
          <a:srgbClr val="FFFFFF"/>
        </a:accent3>
        <a:accent4>
          <a:srgbClr val="000000"/>
        </a:accent4>
        <a:accent5>
          <a:srgbClr val="AAABFF"/>
        </a:accent5>
        <a:accent6>
          <a:srgbClr val="C404E7"/>
        </a:accent6>
        <a:hlink>
          <a:srgbClr val="756C00"/>
        </a:hlink>
        <a:folHlink>
          <a:srgbClr val="000C75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ind_1903_slide 8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05FFF6"/>
        </a:accent1>
        <a:accent2>
          <a:srgbClr val="FF4E05"/>
        </a:accent2>
        <a:accent3>
          <a:srgbClr val="FFFFFF"/>
        </a:accent3>
        <a:accent4>
          <a:srgbClr val="000000"/>
        </a:accent4>
        <a:accent5>
          <a:srgbClr val="AAFFFA"/>
        </a:accent5>
        <a:accent6>
          <a:srgbClr val="E74604"/>
        </a:accent6>
        <a:hlink>
          <a:srgbClr val="27006B"/>
        </a:hlink>
        <a:folHlink>
          <a:srgbClr val="757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Θέμα του Office">
  <a:themeElements>
    <a:clrScheme name="Digital Blue Tunnel">
      <a:dk1>
        <a:srgbClr val="000000"/>
      </a:dk1>
      <a:lt1>
        <a:sysClr val="window" lastClr="FFFFFF"/>
      </a:lt1>
      <a:dk2>
        <a:srgbClr val="001027"/>
      </a:dk2>
      <a:lt2>
        <a:srgbClr val="C1EBF7"/>
      </a:lt2>
      <a:accent1>
        <a:srgbClr val="56C5FF"/>
      </a:accent1>
      <a:accent2>
        <a:srgbClr val="4BB836"/>
      </a:accent2>
      <a:accent3>
        <a:srgbClr val="F8B004"/>
      </a:accent3>
      <a:accent4>
        <a:srgbClr val="972ACD"/>
      </a:accent4>
      <a:accent5>
        <a:srgbClr val="F86E24"/>
      </a:accent5>
      <a:accent6>
        <a:srgbClr val="DB30C7"/>
      </a:accent6>
      <a:hlink>
        <a:srgbClr val="F8B004"/>
      </a:hlink>
      <a:folHlink>
        <a:srgbClr val="969696"/>
      </a:folHlink>
    </a:clrScheme>
    <a:fontScheme name="Corbel">
      <a:maj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Θέμα του Office">
  <a:themeElements>
    <a:clrScheme name="Digital Blue Tunnel">
      <a:dk1>
        <a:srgbClr val="000000"/>
      </a:dk1>
      <a:lt1>
        <a:sysClr val="window" lastClr="FFFFFF"/>
      </a:lt1>
      <a:dk2>
        <a:srgbClr val="001027"/>
      </a:dk2>
      <a:lt2>
        <a:srgbClr val="C1EBF7"/>
      </a:lt2>
      <a:accent1>
        <a:srgbClr val="56C5FF"/>
      </a:accent1>
      <a:accent2>
        <a:srgbClr val="4BB836"/>
      </a:accent2>
      <a:accent3>
        <a:srgbClr val="F8B004"/>
      </a:accent3>
      <a:accent4>
        <a:srgbClr val="972ACD"/>
      </a:accent4>
      <a:accent5>
        <a:srgbClr val="F86E24"/>
      </a:accent5>
      <a:accent6>
        <a:srgbClr val="DB30C7"/>
      </a:accent6>
      <a:hlink>
        <a:srgbClr val="F8B004"/>
      </a:hlink>
      <a:folHlink>
        <a:srgbClr val="969696"/>
      </a:folHlink>
    </a:clrScheme>
    <a:fontScheme name="Corbel">
      <a:maj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DirectSourceMarket xmlns="4873beb7-5857-4685-be1f-d57550cc96cc" xsi:nil="true"/>
    <ApprovalStatus xmlns="4873beb7-5857-4685-be1f-d57550cc96cc">InProgress</ApprovalStatus>
    <MarketSpecific xmlns="4873beb7-5857-4685-be1f-d57550cc96cc">false</MarketSpecific>
    <LocComments xmlns="4873beb7-5857-4685-be1f-d57550cc96cc" xsi:nil="true"/>
    <ThumbnailAssetId xmlns="4873beb7-5857-4685-be1f-d57550cc96cc" xsi:nil="true"/>
    <PrimaryImageGen xmlns="4873beb7-5857-4685-be1f-d57550cc96cc">true</PrimaryImageGen>
    <LegacyData xmlns="4873beb7-5857-4685-be1f-d57550cc96cc" xsi:nil="true"/>
    <LocRecommendedHandoff xmlns="4873beb7-5857-4685-be1f-d57550cc96cc" xsi:nil="true"/>
    <BusinessGroup xmlns="4873beb7-5857-4685-be1f-d57550cc96cc" xsi:nil="true"/>
    <BlockPublish xmlns="4873beb7-5857-4685-be1f-d57550cc96cc">false</BlockPublish>
    <TPFriendlyName xmlns="4873beb7-5857-4685-be1f-d57550cc96cc" xsi:nil="true"/>
    <NumericId xmlns="4873beb7-5857-4685-be1f-d57550cc96cc" xsi:nil="true"/>
    <APEditor xmlns="4873beb7-5857-4685-be1f-d57550cc96cc">
      <UserInfo>
        <DisplayName/>
        <AccountId xsi:nil="true"/>
        <AccountType/>
      </UserInfo>
    </APEditor>
    <SourceTitle xmlns="4873beb7-5857-4685-be1f-d57550cc96cc" xsi:nil="true"/>
    <OpenTemplate xmlns="4873beb7-5857-4685-be1f-d57550cc96cc">true</OpenTemplate>
    <UALocComments xmlns="4873beb7-5857-4685-be1f-d57550cc96cc" xsi:nil="true"/>
    <ParentAssetId xmlns="4873beb7-5857-4685-be1f-d57550cc96cc" xsi:nil="true"/>
    <IntlLangReviewDate xmlns="4873beb7-5857-4685-be1f-d57550cc96cc" xsi:nil="true"/>
    <FeatureTagsTaxHTField0 xmlns="4873beb7-5857-4685-be1f-d57550cc96cc">
      <Terms xmlns="http://schemas.microsoft.com/office/infopath/2007/PartnerControls"/>
    </FeatureTagsTaxHTField0>
    <PublishStatusLookup xmlns="4873beb7-5857-4685-be1f-d57550cc96cc">
      <Value>1564227</Value>
    </PublishStatusLookup>
    <Providers xmlns="4873beb7-5857-4685-be1f-d57550cc96cc" xsi:nil="true"/>
    <MachineTranslated xmlns="4873beb7-5857-4685-be1f-d57550cc96cc">false</MachineTranslated>
    <OriginalSourceMarket xmlns="4873beb7-5857-4685-be1f-d57550cc96cc" xsi:nil="true"/>
    <APDescription xmlns="4873beb7-5857-4685-be1f-d57550cc96cc">Take your audience through a digital tunnel where they'll  burst through to the other side and see the information you want to present. Show them lists, charts, tables, SmartArt,  and pictures using a variety of layouts in widescreen (16X9) format. This design works well for subjects on science and technology, computers, communication, and more.   
</APDescription>
    <ClipArtFilename xmlns="4873beb7-5857-4685-be1f-d57550cc96cc" xsi:nil="true"/>
    <ContentItem xmlns="4873beb7-5857-4685-be1f-d57550cc96cc" xsi:nil="true"/>
    <TPInstallLocation xmlns="4873beb7-5857-4685-be1f-d57550cc96cc" xsi:nil="true"/>
    <PublishTargets xmlns="4873beb7-5857-4685-be1f-d57550cc96cc">OfficeOnlineVNext</PublishTargets>
    <TimesCloned xmlns="4873beb7-5857-4685-be1f-d57550cc96cc" xsi:nil="true"/>
    <AssetStart xmlns="4873beb7-5857-4685-be1f-d57550cc96cc">2012-05-11T02:04:00+00:00</AssetStart>
    <Provider xmlns="4873beb7-5857-4685-be1f-d57550cc96cc" xsi:nil="true"/>
    <AcquiredFrom xmlns="4873beb7-5857-4685-be1f-d57550cc96cc">Internal MS</AcquiredFrom>
    <FriendlyTitle xmlns="4873beb7-5857-4685-be1f-d57550cc96cc" xsi:nil="true"/>
    <LastHandOff xmlns="4873beb7-5857-4685-be1f-d57550cc96cc" xsi:nil="true"/>
    <TPClientViewer xmlns="4873beb7-5857-4685-be1f-d57550cc96cc" xsi:nil="true"/>
    <UACurrentWords xmlns="4873beb7-5857-4685-be1f-d57550cc96cc" xsi:nil="true"/>
    <ArtSampleDocs xmlns="4873beb7-5857-4685-be1f-d57550cc96cc" xsi:nil="true"/>
    <UALocRecommendation xmlns="4873beb7-5857-4685-be1f-d57550cc96cc">Localize</UALocRecommendation>
    <Manager xmlns="4873beb7-5857-4685-be1f-d57550cc96cc" xsi:nil="true"/>
    <ShowIn xmlns="4873beb7-5857-4685-be1f-d57550cc96cc">Show everywhere</ShowIn>
    <UANotes xmlns="4873beb7-5857-4685-be1f-d57550cc96cc" xsi:nil="true"/>
    <TemplateStatus xmlns="4873beb7-5857-4685-be1f-d57550cc96cc">Complete</TemplateStatus>
    <InternalTagsTaxHTField0 xmlns="4873beb7-5857-4685-be1f-d57550cc96cc">
      <Terms xmlns="http://schemas.microsoft.com/office/infopath/2007/PartnerControls"/>
    </InternalTagsTaxHTField0>
    <CSXHash xmlns="4873beb7-5857-4685-be1f-d57550cc96cc" xsi:nil="true"/>
    <Downloads xmlns="4873beb7-5857-4685-be1f-d57550cc96cc">0</Downloads>
    <VoteCount xmlns="4873beb7-5857-4685-be1f-d57550cc96cc" xsi:nil="true"/>
    <OOCacheId xmlns="4873beb7-5857-4685-be1f-d57550cc96cc" xsi:nil="true"/>
    <IsDeleted xmlns="4873beb7-5857-4685-be1f-d57550cc96cc">false</IsDeleted>
    <AssetExpire xmlns="4873beb7-5857-4685-be1f-d57550cc96cc">2029-01-01T08:00:00+00:00</AssetExpire>
    <DSATActionTaken xmlns="4873beb7-5857-4685-be1f-d57550cc96cc" xsi:nil="true"/>
    <CSXSubmissionMarket xmlns="4873beb7-5857-4685-be1f-d57550cc96cc" xsi:nil="true"/>
    <TPExecutable xmlns="4873beb7-5857-4685-be1f-d57550cc96cc" xsi:nil="true"/>
    <SubmitterId xmlns="4873beb7-5857-4685-be1f-d57550cc96cc" xsi:nil="true"/>
    <EditorialTags xmlns="4873beb7-5857-4685-be1f-d57550cc96cc" xsi:nil="true"/>
    <ApprovalLog xmlns="4873beb7-5857-4685-be1f-d57550cc96cc" xsi:nil="true"/>
    <AssetType xmlns="4873beb7-5857-4685-be1f-d57550cc96cc">TP</AssetType>
    <BugNumber xmlns="4873beb7-5857-4685-be1f-d57550cc96cc" xsi:nil="true"/>
    <CSXSubmissionDate xmlns="4873beb7-5857-4685-be1f-d57550cc96cc" xsi:nil="true"/>
    <CSXUpdate xmlns="4873beb7-5857-4685-be1f-d57550cc96cc">false</CSXUpdate>
    <Milestone xmlns="4873beb7-5857-4685-be1f-d57550cc96cc" xsi:nil="true"/>
    <RecommendationsModifier xmlns="4873beb7-5857-4685-be1f-d57550cc96cc" xsi:nil="true"/>
    <OriginAsset xmlns="4873beb7-5857-4685-be1f-d57550cc96cc" xsi:nil="true"/>
    <TPComponent xmlns="4873beb7-5857-4685-be1f-d57550cc96cc" xsi:nil="true"/>
    <AssetId xmlns="4873beb7-5857-4685-be1f-d57550cc96cc">TP102895246</AssetId>
    <IntlLocPriority xmlns="4873beb7-5857-4685-be1f-d57550cc96cc" xsi:nil="true"/>
    <PolicheckWords xmlns="4873beb7-5857-4685-be1f-d57550cc96cc" xsi:nil="true"/>
    <TPLaunchHelpLink xmlns="4873beb7-5857-4685-be1f-d57550cc96cc" xsi:nil="true"/>
    <TPApplication xmlns="4873beb7-5857-4685-be1f-d57550cc96cc" xsi:nil="true"/>
    <CrawlForDependencies xmlns="4873beb7-5857-4685-be1f-d57550cc96cc">false</CrawlForDependencies>
    <HandoffToMSDN xmlns="4873beb7-5857-4685-be1f-d57550cc96cc" xsi:nil="true"/>
    <PlannedPubDate xmlns="4873beb7-5857-4685-be1f-d57550cc96cc" xsi:nil="true"/>
    <IntlLangReviewer xmlns="4873beb7-5857-4685-be1f-d57550cc96cc" xsi:nil="true"/>
    <TrustLevel xmlns="4873beb7-5857-4685-be1f-d57550cc96cc">1 Microsoft Managed Content</TrustLevel>
    <LocLastLocAttemptVersionLookup xmlns="4873beb7-5857-4685-be1f-d57550cc96cc">835483</LocLastLocAttemptVersionLookup>
    <IsSearchable xmlns="4873beb7-5857-4685-be1f-d57550cc96cc">true</IsSearchable>
    <TemplateTemplateType xmlns="4873beb7-5857-4685-be1f-d57550cc96cc">PowerPoint Presentation Template</TemplateTemplateType>
    <CampaignTagsTaxHTField0 xmlns="4873beb7-5857-4685-be1f-d57550cc96cc">
      <Terms xmlns="http://schemas.microsoft.com/office/infopath/2007/PartnerControls"/>
    </CampaignTagsTaxHTField0>
    <TPNamespace xmlns="4873beb7-5857-4685-be1f-d57550cc96cc" xsi:nil="true"/>
    <TaxCatchAll xmlns="4873beb7-5857-4685-be1f-d57550cc96cc"/>
    <Markets xmlns="4873beb7-5857-4685-be1f-d57550cc96cc"/>
    <UAProjectedTotalWords xmlns="4873beb7-5857-4685-be1f-d57550cc96cc" xsi:nil="true"/>
    <IntlLangReview xmlns="4873beb7-5857-4685-be1f-d57550cc96cc">false</IntlLangReview>
    <OutputCachingOn xmlns="4873beb7-5857-4685-be1f-d57550cc96cc">false</OutputCachingOn>
    <AverageRating xmlns="4873beb7-5857-4685-be1f-d57550cc96cc" xsi:nil="true"/>
    <APAuthor xmlns="4873beb7-5857-4685-be1f-d57550cc96cc">
      <UserInfo>
        <DisplayName>REDMOND\v-vaddu</DisplayName>
        <AccountId>2567</AccountId>
        <AccountType/>
      </UserInfo>
    </APAuthor>
    <LocManualTestRequired xmlns="4873beb7-5857-4685-be1f-d57550cc96cc">false</LocManualTestRequired>
    <TPCommandLine xmlns="4873beb7-5857-4685-be1f-d57550cc96cc" xsi:nil="true"/>
    <TPAppVersion xmlns="4873beb7-5857-4685-be1f-d57550cc96cc" xsi:nil="true"/>
    <EditorialStatus xmlns="4873beb7-5857-4685-be1f-d57550cc96cc">Complete</EditorialStatus>
    <LastModifiedDateTime xmlns="4873beb7-5857-4685-be1f-d57550cc96cc" xsi:nil="true"/>
    <ScenarioTagsTaxHTField0 xmlns="4873beb7-5857-4685-be1f-d57550cc96cc">
      <Terms xmlns="http://schemas.microsoft.com/office/infopath/2007/PartnerControls"/>
    </ScenarioTagsTaxHTField0>
    <OriginalRelease xmlns="4873beb7-5857-4685-be1f-d57550cc96cc">15</OriginalRelease>
    <TPLaunchHelpLinkType xmlns="4873beb7-5857-4685-be1f-d57550cc96cc">Template</TPLaunchHelpLinkType>
    <LocalizationTagsTaxHTField0 xmlns="4873beb7-5857-4685-be1f-d57550cc96cc">
      <Terms xmlns="http://schemas.microsoft.com/office/infopath/2007/PartnerControls"/>
    </LocalizationTagsTaxHTField0>
    <LocMarketGroupTiers2 xmlns="4873beb7-5857-4685-be1f-d57550cc96cc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TemplateFile" ma:contentTypeID="0x0101006EDDDB5EE6D98C44930B742096920B300400F5B6D36B3EF94B4E9A635CDF2A18F5B8" ma:contentTypeVersion="72" ma:contentTypeDescription="Create a new document." ma:contentTypeScope="" ma:versionID="a23e56308344d904b51738559c3d67c9">
  <xsd:schema xmlns:xsd="http://www.w3.org/2001/XMLSchema" xmlns:xs="http://www.w3.org/2001/XMLSchema" xmlns:p="http://schemas.microsoft.com/office/2006/metadata/properties" xmlns:ns2="4873beb7-5857-4685-be1f-d57550cc96cc" targetNamespace="http://schemas.microsoft.com/office/2006/metadata/properties" ma:root="true" ma:fieldsID="cd0908cc4600e77bf5da051303e00c8d" ns2:_="">
    <xsd:import namespace="4873beb7-5857-4685-be1f-d57550cc96cc"/>
    <xsd:element name="properties">
      <xsd:complexType>
        <xsd:sequence>
          <xsd:element name="documentManagement">
            <xsd:complexType>
              <xsd:all>
                <xsd:element ref="ns2:AcquiredFrom" minOccurs="0"/>
                <xsd:element ref="ns2:UACurrentWords" minOccurs="0"/>
                <xsd:element ref="ns2:TPApplication" minOccurs="0"/>
                <xsd:element ref="ns2:ApprovalLog" minOccurs="0"/>
                <xsd:element ref="ns2:ApprovalStatus" minOccurs="0"/>
                <xsd:element ref="ns2:AssetStart" minOccurs="0"/>
                <xsd:element ref="ns2:AssetExpire" minOccurs="0"/>
                <xsd:element ref="ns2:AssetId" minOccurs="0"/>
                <xsd:element ref="ns2:IsSearchable" minOccurs="0"/>
                <xsd:element ref="ns2:AssetType" minOccurs="0"/>
                <xsd:element ref="ns2:APAuthor" minOccurs="0"/>
                <xsd:element ref="ns2:AverageRating" minOccurs="0"/>
                <xsd:element ref="ns2:BlockPublish" minOccurs="0"/>
                <xsd:element ref="ns2:BugNumber" minOccurs="0"/>
                <xsd:element ref="ns2:CampaignTagsTaxHTField0" minOccurs="0"/>
                <xsd:element ref="ns2:TPClientViewer" minOccurs="0"/>
                <xsd:element ref="ns2:ClipArtFilename" minOccurs="0"/>
                <xsd:element ref="ns2:TPCommandLine" minOccurs="0"/>
                <xsd:element ref="ns2:TPComponent" minOccurs="0"/>
                <xsd:element ref="ns2:ContentItem" minOccurs="0"/>
                <xsd:element ref="ns2:CrawlForDependencies" minOccurs="0"/>
                <xsd:element ref="ns2:CSXHash" minOccurs="0"/>
                <xsd:element ref="ns2:CSXSubmissionMarket" minOccurs="0"/>
                <xsd:element ref="ns2:CSXUpdate" minOccurs="0"/>
                <xsd:element ref="ns2:IntlLangReviewDate" minOccurs="0"/>
                <xsd:element ref="ns2:IsDeleted" minOccurs="0"/>
                <xsd:element ref="ns2:APDescription" minOccurs="0"/>
                <xsd:element ref="ns2:DirectSourceMarket" minOccurs="0"/>
                <xsd:element ref="ns2:Downloads" minOccurs="0"/>
                <xsd:element ref="ns2:DSATActionTaken" minOccurs="0"/>
                <xsd:element ref="ns2:APEditor" minOccurs="0"/>
                <xsd:element ref="ns2:EditorialStatus" minOccurs="0"/>
                <xsd:element ref="ns2:EditorialTags" minOccurs="0"/>
                <xsd:element ref="ns2:TPExecutable" minOccurs="0"/>
                <xsd:element ref="ns2:FeatureTagsTaxHTField0" minOccurs="0"/>
                <xsd:element ref="ns2:TPFriendlyName" minOccurs="0"/>
                <xsd:element ref="ns2:FriendlyTitle" minOccurs="0"/>
                <xsd:element ref="ns2:PrimaryImageGen" minOccurs="0"/>
                <xsd:element ref="ns2:HandoffToMSDN" minOccurs="0"/>
                <xsd:element ref="ns2:InProjectListLookup" minOccurs="0"/>
                <xsd:element ref="ns2:TPInstallLocation" minOccurs="0"/>
                <xsd:element ref="ns2:InternalTagsTaxHTField0" minOccurs="0"/>
                <xsd:element ref="ns2:IntlLangReview" minOccurs="0"/>
                <xsd:element ref="ns2:IntlLangReviewer" minOccurs="0"/>
                <xsd:element ref="ns2:MarketSpecific" minOccurs="0"/>
                <xsd:element ref="ns2:LastCompleteVersionLookup" minOccurs="0"/>
                <xsd:element ref="ns2:LastHandOff" minOccurs="0"/>
                <xsd:element ref="ns2:LastModifiedDateTime" minOccurs="0"/>
                <xsd:element ref="ns2:LastPreviewErrorLookup" minOccurs="0"/>
                <xsd:element ref="ns2:LastPreviewResultLookup" minOccurs="0"/>
                <xsd:element ref="ns2:LastPreviewAttemptDateLookup" minOccurs="0"/>
                <xsd:element ref="ns2:LastPreviewedByLookup" minOccurs="0"/>
                <xsd:element ref="ns2:LastPreviewTimeLookup" minOccurs="0"/>
                <xsd:element ref="ns2:LastPreviewVersionLookup" minOccurs="0"/>
                <xsd:element ref="ns2:LastPublishErrorLookup" minOccurs="0"/>
                <xsd:element ref="ns2:LastPublishResultLookup" minOccurs="0"/>
                <xsd:element ref="ns2:LastPublishAttemptDateLookup" minOccurs="0"/>
                <xsd:element ref="ns2:LastPublishedByLookup" minOccurs="0"/>
                <xsd:element ref="ns2:LastPublishTimeLookup" minOccurs="0"/>
                <xsd:element ref="ns2:LastPublishVersionLookup" minOccurs="0"/>
                <xsd:element ref="ns2:TPLaunchHelpLinkType" minOccurs="0"/>
                <xsd:element ref="ns2:LegacyData" minOccurs="0"/>
                <xsd:element ref="ns2:TPLaunchHelpLink" minOccurs="0"/>
                <xsd:element ref="ns2:LocComments" minOccurs="0"/>
                <xsd:element ref="ns2:LocLastLocAttemptVersionLookup" minOccurs="0"/>
                <xsd:element ref="ns2:LocLastLocAttemptVersionTypeLookup" minOccurs="0"/>
                <xsd:element ref="ns2:LocManualTestRequired" minOccurs="0"/>
                <xsd:element ref="ns2:LocMarketGroupTiers2" minOccurs="0"/>
                <xsd:element ref="ns2:LocNewPublishedVersionLookup" minOccurs="0"/>
                <xsd:element ref="ns2:LocOverallHandbackStatusLookup" minOccurs="0"/>
                <xsd:element ref="ns2:LocOverallLocStatusLookup" minOccurs="0"/>
                <xsd:element ref="ns2:LocOverallPreviewStatusLookup" minOccurs="0"/>
                <xsd:element ref="ns2:LocOverallPublishStatusLookup" minOccurs="0"/>
                <xsd:element ref="ns2:IntlLocPriority" minOccurs="0"/>
                <xsd:element ref="ns2:LocProcessedForHandoffsLookup" minOccurs="0"/>
                <xsd:element ref="ns2:LocProcessedForMarketsLookup" minOccurs="0"/>
                <xsd:element ref="ns2:LocPublishedDependentAssetsLookup" minOccurs="0"/>
                <xsd:element ref="ns2:LocPublishedLinkedAssetsLookup" minOccurs="0"/>
                <xsd:element ref="ns2:LocRecommendedHandoff" minOccurs="0"/>
                <xsd:element ref="ns2:LocalizationTagsTaxHTField0" minOccurs="0"/>
                <xsd:element ref="ns2:MachineTranslated" minOccurs="0"/>
                <xsd:element ref="ns2:Manager" minOccurs="0"/>
                <xsd:element ref="ns2:Markets" minOccurs="0"/>
                <xsd:element ref="ns2:Milestone" minOccurs="0"/>
                <xsd:element ref="ns2:TPNamespace" minOccurs="0"/>
                <xsd:element ref="ns2:NumericId" minOccurs="0"/>
                <xsd:element ref="ns2:NumOfRatingsLookup" minOccurs="0"/>
                <xsd:element ref="ns2:OOCacheId" minOccurs="0"/>
                <xsd:element ref="ns2:OpenTemplate" minOccurs="0"/>
                <xsd:element ref="ns2:OriginAsset" minOccurs="0"/>
                <xsd:element ref="ns2:OriginalRelease" minOccurs="0"/>
                <xsd:element ref="ns2:OriginalSourceMarket" minOccurs="0"/>
                <xsd:element ref="ns2:OutputCachingOn" minOccurs="0"/>
                <xsd:element ref="ns2:ParentAssetId" minOccurs="0"/>
                <xsd:element ref="ns2:PlannedPubDate" minOccurs="0"/>
                <xsd:element ref="ns2:PolicheckWords" minOccurs="0"/>
                <xsd:element ref="ns2:BusinessGroup" minOccurs="0"/>
                <xsd:element ref="ns2:UAProjectedTotalWords" minOccurs="0"/>
                <xsd:element ref="ns2:Provider" minOccurs="0"/>
                <xsd:element ref="ns2:Providers" minOccurs="0"/>
                <xsd:element ref="ns2:PublishStatusLookup" minOccurs="0"/>
                <xsd:element ref="ns2:PublishTargets" minOccurs="0"/>
                <xsd:element ref="ns2:RecommendationsModifier" minOccurs="0"/>
                <xsd:element ref="ns2:ArtSampleDocs" minOccurs="0"/>
                <xsd:element ref="ns2:ScenarioTagsTaxHTField0" minOccurs="0"/>
                <xsd:element ref="ns2:ShowIn" minOccurs="0"/>
                <xsd:element ref="ns2:SourceTitle" minOccurs="0"/>
                <xsd:element ref="ns2:CSXSubmissionDate" minOccurs="0"/>
                <xsd:element ref="ns2:SubmitterId" minOccurs="0"/>
                <xsd:element ref="ns2:TaxCatchAll" minOccurs="0"/>
                <xsd:element ref="ns2:TaxCatchAllLabel" minOccurs="0"/>
                <xsd:element ref="ns2:TemplateStatus" minOccurs="0"/>
                <xsd:element ref="ns2:TemplateTemplateType" minOccurs="0"/>
                <xsd:element ref="ns2:ThumbnailAssetId" minOccurs="0"/>
                <xsd:element ref="ns2:TimesCloned" minOccurs="0"/>
                <xsd:element ref="ns2:TrustLevel" minOccurs="0"/>
                <xsd:element ref="ns2:UALocComments" minOccurs="0"/>
                <xsd:element ref="ns2:UALocRecommendation" minOccurs="0"/>
                <xsd:element ref="ns2:UANotes" minOccurs="0"/>
                <xsd:element ref="ns2:TPAppVersion" minOccurs="0"/>
                <xsd:element ref="ns2:VoteCount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873beb7-5857-4685-be1f-d57550cc96cc" elementFormDefault="qualified">
    <xsd:import namespace="http://schemas.microsoft.com/office/2006/documentManagement/types"/>
    <xsd:import namespace="http://schemas.microsoft.com/office/infopath/2007/PartnerControls"/>
    <xsd:element name="AcquiredFrom" ma:index="1" nillable="true" ma:displayName="Acquired From" ma:default="Internal MS" ma:internalName="AcquiredFrom" ma:readOnly="false">
      <xsd:simpleType>
        <xsd:restriction base="dms:Choice">
          <xsd:enumeration value="Internal MS"/>
          <xsd:enumeration value="Community"/>
          <xsd:enumeration value="MVP"/>
          <xsd:enumeration value="Publisher"/>
          <xsd:enumeration value="Partner"/>
          <xsd:enumeration value="None"/>
        </xsd:restriction>
      </xsd:simpleType>
    </xsd:element>
    <xsd:element name="UACurrentWords" ma:index="2" nillable="true" ma:displayName="Actual Word Count" ma:default="" ma:internalName="UACurrentWords" ma:readOnly="false">
      <xsd:simpleType>
        <xsd:restriction base="dms:Unknown"/>
      </xsd:simpleType>
    </xsd:element>
    <xsd:element name="TPApplication" ma:index="3" nillable="true" ma:displayName="Application to Open Template With" ma:default="" ma:internalName="TPApplication">
      <xsd:simpleType>
        <xsd:restriction base="dms:Text"/>
      </xsd:simpleType>
    </xsd:element>
    <xsd:element name="ApprovalLog" ma:index="4" nillable="true" ma:displayName="Approval Log" ma:default="" ma:hidden="true" ma:internalName="ApprovalLog" ma:readOnly="false">
      <xsd:simpleType>
        <xsd:restriction base="dms:Note"/>
      </xsd:simpleType>
    </xsd:element>
    <xsd:element name="ApprovalStatus" ma:index="5" nillable="true" ma:displayName="Approval Status" ma:default="InProgress" ma:internalName="ApprovalStatus" ma:readOnly="false">
      <xsd:simpleType>
        <xsd:restriction base="dms:Choice">
          <xsd:enumeration value="InProgress"/>
          <xsd:enumeration value="Rejected"/>
          <xsd:enumeration value="Questionable"/>
          <xsd:enumeration value="ApprovedAutomatic"/>
          <xsd:enumeration value="ApprovedManual"/>
          <xsd:enumeration value="On Hold"/>
          <xsd:enumeration value="Needs Review"/>
          <xsd:enumeration value="A Violation"/>
          <xsd:enumeration value="Unpublished Violation"/>
        </xsd:restriction>
      </xsd:simpleType>
    </xsd:element>
    <xsd:element name="AssetStart" ma:index="6" nillable="true" ma:displayName="Asset Begin Date" ma:default="[Today]" ma:internalName="AssetStart" ma:readOnly="false">
      <xsd:simpleType>
        <xsd:restriction base="dms:DateTime"/>
      </xsd:simpleType>
    </xsd:element>
    <xsd:element name="AssetExpire" ma:index="7" nillable="true" ma:displayName="Asset End Date" ma:default="2029-01-01T08:00:00Z" ma:format="DateTime" ma:internalName="AssetExpire" ma:readOnly="false">
      <xsd:simpleType>
        <xsd:restriction base="dms:DateTime"/>
      </xsd:simpleType>
    </xsd:element>
    <xsd:element name="AssetId" ma:index="8" nillable="true" ma:displayName="Asset ID" ma:default="" ma:indexed="true" ma:internalName="AssetId" ma:readOnly="false">
      <xsd:simpleType>
        <xsd:restriction base="dms:Text">
          <xsd:maxLength value="255"/>
        </xsd:restriction>
      </xsd:simpleType>
    </xsd:element>
    <xsd:element name="IsSearchable" ma:index="9" nillable="true" ma:displayName="Asset Searchable?" ma:default="true" ma:internalName="IsSearchable" ma:readOnly="false">
      <xsd:simpleType>
        <xsd:restriction base="dms:Boolean"/>
      </xsd:simpleType>
    </xsd:element>
    <xsd:element name="AssetType" ma:index="10" nillable="true" ma:displayName="Asset Type" ma:default="" ma:internalName="AssetType" ma:readOnly="false">
      <xsd:simpleType>
        <xsd:restriction base="dms:Unknown"/>
      </xsd:simpleType>
    </xsd:element>
    <xsd:element name="APAuthor" ma:index="11" nillable="true" ma:displayName="Author" ma:default="" ma:list="UserInfo" ma:internalName="APAuth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AverageRating" ma:index="12" nillable="true" ma:displayName="Average Rating" ma:internalName="AverageRating" ma:readOnly="false">
      <xsd:simpleType>
        <xsd:restriction base="dms:Text"/>
      </xsd:simpleType>
    </xsd:element>
    <xsd:element name="BlockPublish" ma:index="13" nillable="true" ma:displayName="Block from Publishing?" ma:default="" ma:internalName="BlockPublish" ma:readOnly="false">
      <xsd:simpleType>
        <xsd:restriction base="dms:Boolean"/>
      </xsd:simpleType>
    </xsd:element>
    <xsd:element name="BugNumber" ma:index="14" nillable="true" ma:displayName="Bug Number" ma:default="" ma:internalName="BugNumber" ma:readOnly="false">
      <xsd:simpleType>
        <xsd:restriction base="dms:Text"/>
      </xsd:simpleType>
    </xsd:element>
    <xsd:element name="CampaignTagsTaxHTField0" ma:index="16" nillable="true" ma:taxonomy="true" ma:internalName="CampaignTagsTaxHTField0" ma:taxonomyFieldName="CampaignTags" ma:displayName="Campaigns" ma:readOnly="false" ma:default="" ma:fieldId="{1df42cc3-2301-4f11-a52a-6ead923c29ed}" ma:taxonomyMulti="true" ma:sspId="8f79753a-75d3-41f5-8ca3-40b843941b4f" ma:termSetId="ca0e50d4-faa1-44ce-961e-bb1441c60e6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ClientViewer" ma:index="17" nillable="true" ma:displayName="Client Viewer" ma:default="" ma:internalName="TPClientViewer">
      <xsd:simpleType>
        <xsd:restriction base="dms:Text"/>
      </xsd:simpleType>
    </xsd:element>
    <xsd:element name="ClipArtFilename" ma:index="18" nillable="true" ma:displayName="Clip Art Name" ma:default="" ma:internalName="ClipArtFilename" ma:readOnly="false">
      <xsd:simpleType>
        <xsd:restriction base="dms:Text"/>
      </xsd:simpleType>
    </xsd:element>
    <xsd:element name="TPCommandLine" ma:index="19" nillable="true" ma:displayName="Command Line" ma:default="" ma:internalName="TPCommandLine">
      <xsd:simpleType>
        <xsd:restriction base="dms:Text"/>
      </xsd:simpleType>
    </xsd:element>
    <xsd:element name="TPComponent" ma:index="20" nillable="true" ma:displayName="Component" ma:default="" ma:internalName="TPComponent">
      <xsd:simpleType>
        <xsd:restriction base="dms:Text"/>
      </xsd:simpleType>
    </xsd:element>
    <xsd:element name="ContentItem" ma:index="21" nillable="true" ma:displayName="Content Item" ma:default="" ma:hidden="true" ma:internalName="ContentItem" ma:readOnly="false">
      <xsd:simpleType>
        <xsd:restriction base="dms:Unknown"/>
      </xsd:simpleType>
    </xsd:element>
    <xsd:element name="CrawlForDependencies" ma:index="23" nillable="true" ma:displayName="Crawl for Dependencies?" ma:default="true" ma:internalName="CrawlForDependencies" ma:readOnly="false">
      <xsd:simpleType>
        <xsd:restriction base="dms:Boolean"/>
      </xsd:simpleType>
    </xsd:element>
    <xsd:element name="CSXHash" ma:index="26" nillable="true" ma:displayName="CSX Hash" ma:default="" ma:indexed="true" ma:internalName="CSXHash" ma:readOnly="false">
      <xsd:simpleType>
        <xsd:restriction base="dms:Text"/>
      </xsd:simpleType>
    </xsd:element>
    <xsd:element name="CSXSubmissionMarket" ma:index="27" nillable="true" ma:displayName="CSX Submission Market" ma:default="" ma:list="{2FBD1B11-2ACE-4FDC-B5A3-635D4ADF6F1B}" ma:internalName="CSXSubmissionMarket" ma:readOnly="false" ma:showField="MarketName" ma:web="4873beb7-5857-4685-be1f-d57550cc96cc">
      <xsd:simpleType>
        <xsd:restriction base="dms:Lookup"/>
      </xsd:simpleType>
    </xsd:element>
    <xsd:element name="CSXUpdate" ma:index="28" nillable="true" ma:displayName="CSX Updated?" ma:default="false" ma:internalName="CSXUpdate" ma:readOnly="false">
      <xsd:simpleType>
        <xsd:restriction base="dms:Boolean"/>
      </xsd:simpleType>
    </xsd:element>
    <xsd:element name="IntlLangReviewDate" ma:index="29" nillable="true" ma:displayName="Date to Complete Intl QA" ma:default="" ma:internalName="IntlLangReviewDate" ma:readOnly="false">
      <xsd:simpleType>
        <xsd:restriction base="dms:DateTime"/>
      </xsd:simpleType>
    </xsd:element>
    <xsd:element name="IsDeleted" ma:index="30" nillable="true" ma:displayName="Deleted?" ma:default="" ma:internalName="IsDeleted" ma:readOnly="false">
      <xsd:simpleType>
        <xsd:restriction base="dms:Boolean"/>
      </xsd:simpleType>
    </xsd:element>
    <xsd:element name="APDescription" ma:index="31" nillable="true" ma:displayName="Description" ma:default="" ma:internalName="APDescription" ma:readOnly="false">
      <xsd:simpleType>
        <xsd:restriction base="dms:Note"/>
      </xsd:simpleType>
    </xsd:element>
    <xsd:element name="DirectSourceMarket" ma:index="32" nillable="true" ma:displayName="Direct Source Market Group" ma:default="" ma:internalName="DirectSourceMarket" ma:readOnly="false">
      <xsd:simpleType>
        <xsd:restriction base="dms:Text"/>
      </xsd:simpleType>
    </xsd:element>
    <xsd:element name="Downloads" ma:index="33" nillable="true" ma:displayName="Downloads" ma:default="0" ma:hidden="true" ma:internalName="Downloads" ma:readOnly="false">
      <xsd:simpleType>
        <xsd:restriction base="dms:Unknown"/>
      </xsd:simpleType>
    </xsd:element>
    <xsd:element name="DSATActionTaken" ma:index="34" nillable="true" ma:displayName="DSAT Action Taken" ma:default="" ma:internalName="DSATActionTaken" ma:readOnly="false">
      <xsd:simpleType>
        <xsd:restriction base="dms:Choice">
          <xsd:enumeration value="Best Bets"/>
          <xsd:enumeration value="Expire"/>
          <xsd:enumeration value="Hide"/>
          <xsd:enumeration value="None"/>
        </xsd:restriction>
      </xsd:simpleType>
    </xsd:element>
    <xsd:element name="APEditor" ma:index="35" nillable="true" ma:displayName="Editor" ma:default="" ma:list="UserInfo" ma:internalName="APEdit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EditorialStatus" ma:index="36" nillable="true" ma:displayName="Editorial Status" ma:default="" ma:internalName="EditorialStatus" ma:readOnly="false">
      <xsd:simpleType>
        <xsd:restriction base="dms:Unknown"/>
      </xsd:simpleType>
    </xsd:element>
    <xsd:element name="EditorialTags" ma:index="37" nillable="true" ma:displayName="Editorial Tags" ma:default="" ma:internalName="EditorialTags">
      <xsd:simpleType>
        <xsd:restriction base="dms:Unknown"/>
      </xsd:simpleType>
    </xsd:element>
    <xsd:element name="TPExecutable" ma:index="38" nillable="true" ma:displayName="Executable" ma:default="" ma:internalName="TPExecutable">
      <xsd:simpleType>
        <xsd:restriction base="dms:Text"/>
      </xsd:simpleType>
    </xsd:element>
    <xsd:element name="FeatureTagsTaxHTField0" ma:index="40" nillable="true" ma:taxonomy="true" ma:internalName="FeatureTagsTaxHTField0" ma:taxonomyFieldName="FeatureTags" ma:displayName="Features" ma:readOnly="false" ma:default="" ma:fieldId="{7fc0d542-15c6-4882-a8e3-13bca44403fb}" ma:taxonomyMulti="true" ma:sspId="8f79753a-75d3-41f5-8ca3-40b843941b4f" ma:termSetId="f1ab6845-967d-4854-a0ba-4ec07f0f811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FriendlyName" ma:index="41" nillable="true" ma:displayName="Friendly Name" ma:default="" ma:internalName="TPFriendlyName">
      <xsd:simpleType>
        <xsd:restriction base="dms:Text"/>
      </xsd:simpleType>
    </xsd:element>
    <xsd:element name="FriendlyTitle" ma:index="42" nillable="true" ma:displayName="Friendly Title" ma:default="" ma:description="Shorter title to be used when displaying search results" ma:internalName="FriendlyTitle" ma:readOnly="false">
      <xsd:simpleType>
        <xsd:restriction base="dms:Text"/>
      </xsd:simpleType>
    </xsd:element>
    <xsd:element name="PrimaryImageGen" ma:index="43" nillable="true" ma:displayName="Generate Images?" ma:default="true" ma:internalName="PrimaryImageGen">
      <xsd:simpleType>
        <xsd:restriction base="dms:Boolean"/>
      </xsd:simpleType>
    </xsd:element>
    <xsd:element name="HandoffToMSDN" ma:index="44" nillable="true" ma:displayName="Handoff To MSDN Date" ma:default="" ma:internalName="HandoffToMSDN" ma:readOnly="false">
      <xsd:simpleType>
        <xsd:restriction base="dms:DateTime"/>
      </xsd:simpleType>
    </xsd:element>
    <xsd:element name="InProjectListLookup" ma:index="45" nillable="true" ma:displayName="InProjectListLookup" ma:list="{9E343742-310B-4684-A24C-1D137CB4B230}" ma:internalName="InProjectListLookup" ma:readOnly="true" ma:showField="InProjectLis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InstallLocation" ma:index="46" nillable="true" ma:displayName="Install Location" ma:default="" ma:internalName="TPInstallLocation">
      <xsd:simpleType>
        <xsd:restriction base="dms:Text"/>
      </xsd:simpleType>
    </xsd:element>
    <xsd:element name="InternalTagsTaxHTField0" ma:index="48" nillable="true" ma:taxonomy="true" ma:internalName="InternalTagsTaxHTField0" ma:taxonomyFieldName="InternalTags" ma:displayName="Internal Tags" ma:readOnly="false" ma:default="" ma:fieldId="{1490b8a4-2706-41ec-b5e3-73176dccf34e}" ma:taxonomyMulti="true" ma:sspId="8f79753a-75d3-41f5-8ca3-40b843941b4f" ma:termSetId="82b6639e-f7fc-4c18-ad2d-003a6e707765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IntlLangReview" ma:index="49" nillable="true" ma:displayName="Intl Lang QA Review Required?" ma:default="" ma:internalName="IntlLangReview" ma:readOnly="false">
      <xsd:simpleType>
        <xsd:restriction base="dms:Boolean"/>
      </xsd:simpleType>
    </xsd:element>
    <xsd:element name="IntlLangReviewer" ma:index="50" nillable="true" ma:displayName="Intl Lang QA Reviewer" ma:default="" ma:internalName="IntlLangReviewer" ma:readOnly="false">
      <xsd:simpleType>
        <xsd:restriction base="dms:Text"/>
      </xsd:simpleType>
    </xsd:element>
    <xsd:element name="MarketSpecific" ma:index="51" nillable="true" ma:displayName="Is Market Specific?" ma:default="" ma:internalName="MarketSpecific" ma:readOnly="false">
      <xsd:simpleType>
        <xsd:restriction base="dms:Boolean"/>
      </xsd:simpleType>
    </xsd:element>
    <xsd:element name="LastCompleteVersionLookup" ma:index="52" nillable="true" ma:displayName="Last Complete Version Lookup" ma:default="" ma:list="{9E343742-310B-4684-A24C-1D137CB4B230}" ma:internalName="LastCompleteVersionLookup" ma:readOnly="true" ma:showField="LastComplete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HandOff" ma:index="53" nillable="true" ma:displayName="Last Hand-off" ma:default="" ma:internalName="LastHandOff" ma:readOnly="false">
      <xsd:simpleType>
        <xsd:restriction base="dms:DateTime"/>
      </xsd:simpleType>
    </xsd:element>
    <xsd:element name="LastModifiedDateTime" ma:index="54" nillable="true" ma:displayName="Last Modified Date" ma:default="" ma:internalName="LastModifiedDateTime" ma:readOnly="false">
      <xsd:simpleType>
        <xsd:restriction base="dms:DateTime"/>
      </xsd:simpleType>
    </xsd:element>
    <xsd:element name="LastPreviewErrorLookup" ma:index="55" nillable="true" ma:displayName="Last Preview Attempt Error" ma:default="" ma:list="{9E343742-310B-4684-A24C-1D137CB4B230}" ma:internalName="LastPreviewErrorLookup" ma:readOnly="true" ma:showField="LastPreviewError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ResultLookup" ma:index="56" nillable="true" ma:displayName="Last Preview Attempt Result" ma:default="" ma:list="{9E343742-310B-4684-A24C-1D137CB4B230}" ma:internalName="LastPreviewResultLookup" ma:readOnly="true" ma:showField="LastPreviewResul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AttemptDateLookup" ma:index="57" nillable="true" ma:displayName="Last Preview Attempted On" ma:default="" ma:list="{9E343742-310B-4684-A24C-1D137CB4B230}" ma:internalName="LastPreviewAttemptDateLookup" ma:readOnly="true" ma:showField="LastPreviewAttemptDat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edByLookup" ma:index="58" nillable="true" ma:displayName="Last Previewed By" ma:default="" ma:list="{9E343742-310B-4684-A24C-1D137CB4B230}" ma:internalName="LastPreviewedByLookup" ma:readOnly="true" ma:showField="LastPreviewedBy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TimeLookup" ma:index="59" nillable="true" ma:displayName="Last Previewed Date" ma:default="" ma:list="{9E343742-310B-4684-A24C-1D137CB4B230}" ma:internalName="LastPreviewTimeLookup" ma:readOnly="true" ma:showField="LastPreviewTi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VersionLookup" ma:index="60" nillable="true" ma:displayName="Last Previewed Version" ma:default="" ma:list="{9E343742-310B-4684-A24C-1D137CB4B230}" ma:internalName="LastPreviewVersionLookup" ma:readOnly="true" ma:showField="LastPreview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rrorLookup" ma:index="61" nillable="true" ma:displayName="Last Publish Attempt Error" ma:default="" ma:list="{9E343742-310B-4684-A24C-1D137CB4B230}" ma:internalName="LastPublishErrorLookup" ma:readOnly="true" ma:showField="LastPublishError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ResultLookup" ma:index="62" nillable="true" ma:displayName="Last Publish Attempt Result" ma:default="" ma:list="{9E343742-310B-4684-A24C-1D137CB4B230}" ma:internalName="LastPublishResultLookup" ma:readOnly="true" ma:showField="LastPublishResul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AttemptDateLookup" ma:index="63" nillable="true" ma:displayName="Last Publish Attempted On" ma:default="" ma:list="{9E343742-310B-4684-A24C-1D137CB4B230}" ma:internalName="LastPublishAttemptDateLookup" ma:readOnly="true" ma:showField="LastPublishAttemptDat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dByLookup" ma:index="64" nillable="true" ma:displayName="Last Published By" ma:default="" ma:list="{9E343742-310B-4684-A24C-1D137CB4B230}" ma:internalName="LastPublishedByLookup" ma:readOnly="true" ma:showField="LastPublishedBy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TimeLookup" ma:index="65" nillable="true" ma:displayName="Last Published Date" ma:default="" ma:list="{9E343742-310B-4684-A24C-1D137CB4B230}" ma:internalName="LastPublishTimeLookup" ma:readOnly="true" ma:showField="LastPublishTi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VersionLookup" ma:index="66" nillable="true" ma:displayName="Last Published Version" ma:default="" ma:list="{9E343742-310B-4684-A24C-1D137CB4B230}" ma:internalName="LastPublishVersionLookup" ma:readOnly="true" ma:showField="LastPublish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LaunchHelpLinkType" ma:index="67" nillable="true" ma:displayName="Launch Help Link Type" ma:default="Template" ma:internalName="TPLaunchHelpLinkType">
      <xsd:simpleType>
        <xsd:restriction base="dms:Choice">
          <xsd:enumeration value="Template"/>
          <xsd:enumeration value="Training"/>
          <xsd:enumeration value="URL"/>
          <xsd:enumeration value="None"/>
        </xsd:restriction>
      </xsd:simpleType>
    </xsd:element>
    <xsd:element name="LegacyData" ma:index="68" nillable="true" ma:displayName="Legacy Data" ma:default="" ma:internalName="LegacyData" ma:readOnly="false">
      <xsd:simpleType>
        <xsd:restriction base="dms:Note"/>
      </xsd:simpleType>
    </xsd:element>
    <xsd:element name="TPLaunchHelpLink" ma:index="69" nillable="true" ma:displayName="Link to Launch Help Topic" ma:default="" ma:internalName="TPLaunchHelpLink">
      <xsd:simpleType>
        <xsd:restriction base="dms:Text"/>
      </xsd:simpleType>
    </xsd:element>
    <xsd:element name="LocComments" ma:index="70" nillable="true" ma:displayName="Loc Approval Comments" ma:default="" ma:internalName="LocComments" ma:readOnly="false">
      <xsd:simpleType>
        <xsd:restriction base="dms:Note"/>
      </xsd:simpleType>
    </xsd:element>
    <xsd:element name="LocLastLocAttemptVersionLookup" ma:index="71" nillable="true" ma:displayName="Loc Last Loc Attempt Version" ma:default="" ma:list="{7DD1DCEC-E449-43D3-891F-7DC62F62AD21}" ma:internalName="LocLastLocAttemptVersionLookup" ma:readOnly="false" ma:showField="LastLocAttemptVersion" ma:web="4873beb7-5857-4685-be1f-d57550cc96cc">
      <xsd:simpleType>
        <xsd:restriction base="dms:Lookup"/>
      </xsd:simpleType>
    </xsd:element>
    <xsd:element name="LocLastLocAttemptVersionTypeLookup" ma:index="72" nillable="true" ma:displayName="Loc Last Loc Attempt Version Type" ma:default="" ma:list="{7DD1DCEC-E449-43D3-891F-7DC62F62AD21}" ma:internalName="LocLastLocAttemptVersionTypeLookup" ma:readOnly="true" ma:showField="LastLocAttemptVersionType" ma:web="4873beb7-5857-4685-be1f-d57550cc96cc">
      <xsd:simpleType>
        <xsd:restriction base="dms:Lookup"/>
      </xsd:simpleType>
    </xsd:element>
    <xsd:element name="LocManualTestRequired" ma:index="73" nillable="true" ma:displayName="Loc Manual Test Required" ma:default="" ma:internalName="LocManualTestRequired" ma:readOnly="false">
      <xsd:simpleType>
        <xsd:restriction base="dms:Boolean"/>
      </xsd:simpleType>
    </xsd:element>
    <xsd:element name="LocMarketGroupTiers2" ma:index="74" nillable="true" ma:displayName="Loc Market Group Tiers" ma:internalName="LocMarketGroupTiers2" ma:readOnly="false">
      <xsd:simpleType>
        <xsd:restriction base="dms:Unknown"/>
      </xsd:simpleType>
    </xsd:element>
    <xsd:element name="LocNewPublishedVersionLookup" ma:index="75" nillable="true" ma:displayName="Loc New Published Version Lookup" ma:default="" ma:list="{7DD1DCEC-E449-43D3-891F-7DC62F62AD21}" ma:internalName="LocNewPublishedVersionLookup" ma:readOnly="true" ma:showField="NewPublishedVersion" ma:web="4873beb7-5857-4685-be1f-d57550cc96cc">
      <xsd:simpleType>
        <xsd:restriction base="dms:Lookup"/>
      </xsd:simpleType>
    </xsd:element>
    <xsd:element name="LocOverallHandbackStatusLookup" ma:index="76" nillable="true" ma:displayName="Loc Overall Handback Status" ma:default="" ma:list="{7DD1DCEC-E449-43D3-891F-7DC62F62AD21}" ma:internalName="LocOverallHandbackStatusLookup" ma:readOnly="true" ma:showField="OverallHandbackStatus" ma:web="4873beb7-5857-4685-be1f-d57550cc96cc">
      <xsd:simpleType>
        <xsd:restriction base="dms:Lookup"/>
      </xsd:simpleType>
    </xsd:element>
    <xsd:element name="LocOverallLocStatusLookup" ma:index="77" nillable="true" ma:displayName="Loc Overall Localize Status" ma:default="" ma:list="{7DD1DCEC-E449-43D3-891F-7DC62F62AD21}" ma:internalName="LocOverallLocStatusLookup" ma:readOnly="true" ma:showField="OverallLocStatus" ma:web="4873beb7-5857-4685-be1f-d57550cc96cc">
      <xsd:simpleType>
        <xsd:restriction base="dms:Lookup"/>
      </xsd:simpleType>
    </xsd:element>
    <xsd:element name="LocOverallPreviewStatusLookup" ma:index="78" nillable="true" ma:displayName="Loc Overall Preview Status" ma:default="" ma:list="{7DD1DCEC-E449-43D3-891F-7DC62F62AD21}" ma:internalName="LocOverallPreviewStatusLookup" ma:readOnly="true" ma:showField="OverallPreviewStatus" ma:web="4873beb7-5857-4685-be1f-d57550cc96cc">
      <xsd:simpleType>
        <xsd:restriction base="dms:Lookup"/>
      </xsd:simpleType>
    </xsd:element>
    <xsd:element name="LocOverallPublishStatusLookup" ma:index="79" nillable="true" ma:displayName="Loc Overall Publish Status" ma:default="" ma:list="{7DD1DCEC-E449-43D3-891F-7DC62F62AD21}" ma:internalName="LocOverallPublishStatusLookup" ma:readOnly="true" ma:showField="OverallPublishStatus" ma:web="4873beb7-5857-4685-be1f-d57550cc96cc">
      <xsd:simpleType>
        <xsd:restriction base="dms:Lookup"/>
      </xsd:simpleType>
    </xsd:element>
    <xsd:element name="IntlLocPriority" ma:index="80" nillable="true" ma:displayName="Loc Priority" ma:default="" ma:internalName="IntlLocPriority" ma:readOnly="false">
      <xsd:simpleType>
        <xsd:restriction base="dms:Unknown"/>
      </xsd:simpleType>
    </xsd:element>
    <xsd:element name="LocProcessedForHandoffsLookup" ma:index="81" nillable="true" ma:displayName="Loc Processed For Handoffs" ma:default="" ma:list="{7DD1DCEC-E449-43D3-891F-7DC62F62AD21}" ma:internalName="LocProcessedForHandoffsLookup" ma:readOnly="true" ma:showField="ProcessedForHandoffs" ma:web="4873beb7-5857-4685-be1f-d57550cc96cc">
      <xsd:simpleType>
        <xsd:restriction base="dms:Lookup"/>
      </xsd:simpleType>
    </xsd:element>
    <xsd:element name="LocProcessedForMarketsLookup" ma:index="82" nillable="true" ma:displayName="Loc Processed For Markets" ma:default="" ma:list="{7DD1DCEC-E449-43D3-891F-7DC62F62AD21}" ma:internalName="LocProcessedForMarketsLookup" ma:readOnly="true" ma:showField="ProcessedForMarkets" ma:web="4873beb7-5857-4685-be1f-d57550cc96cc">
      <xsd:simpleType>
        <xsd:restriction base="dms:Lookup"/>
      </xsd:simpleType>
    </xsd:element>
    <xsd:element name="LocPublishedDependentAssetsLookup" ma:index="83" nillable="true" ma:displayName="Loc Published Dependent Assets" ma:default="" ma:list="{7DD1DCEC-E449-43D3-891F-7DC62F62AD21}" ma:internalName="LocPublishedDependentAssetsLookup" ma:readOnly="true" ma:showField="PublishedDependentAssets" ma:web="4873beb7-5857-4685-be1f-d57550cc96cc">
      <xsd:simpleType>
        <xsd:restriction base="dms:Lookup"/>
      </xsd:simpleType>
    </xsd:element>
    <xsd:element name="LocPublishedLinkedAssetsLookup" ma:index="84" nillable="true" ma:displayName="Loc Published Linked Assets" ma:default="" ma:list="{7DD1DCEC-E449-43D3-891F-7DC62F62AD21}" ma:internalName="LocPublishedLinkedAssetsLookup" ma:readOnly="true" ma:showField="PublishedLinkedAssets" ma:web="4873beb7-5857-4685-be1f-d57550cc96cc">
      <xsd:simpleType>
        <xsd:restriction base="dms:Lookup"/>
      </xsd:simpleType>
    </xsd:element>
    <xsd:element name="LocRecommendedHandoff" ma:index="85" nillable="true" ma:displayName="Loc Recommended Handoff" ma:default="" ma:indexed="true" ma:internalName="LocRecommendedHandoff" ma:readOnly="false">
      <xsd:simpleType>
        <xsd:restriction base="dms:Text"/>
      </xsd:simpleType>
    </xsd:element>
    <xsd:element name="LocalizationTagsTaxHTField0" ma:index="87" nillable="true" ma:taxonomy="true" ma:internalName="LocalizationTagsTaxHTField0" ma:taxonomyFieldName="LocalizationTags" ma:displayName="Localization Tags" ma:readOnly="false" ma:default="" ma:fieldId="{00f02cb3-2c7c-424a-9c61-10e9b6878429}" ma:taxonomyMulti="true" ma:sspId="8f79753a-75d3-41f5-8ca3-40b843941b4f" ma:termSetId="5b7703a5-8e8b-4b58-8b31-1cea35331da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MachineTranslated" ma:index="88" nillable="true" ma:displayName="Machine Translated" ma:default="" ma:internalName="MachineTranslated" ma:readOnly="false">
      <xsd:simpleType>
        <xsd:restriction base="dms:Boolean"/>
      </xsd:simpleType>
    </xsd:element>
    <xsd:element name="Manager" ma:index="89" nillable="true" ma:displayName="Manager" ma:hidden="true" ma:internalName="Manager" ma:readOnly="false">
      <xsd:simpleType>
        <xsd:restriction base="dms:Text"/>
      </xsd:simpleType>
    </xsd:element>
    <xsd:element name="Markets" ma:index="90" nillable="true" ma:displayName="Markets" ma:default="" ma:description="Leave blank to show in all markets" ma:list="{2FBD1B11-2ACE-4FDC-B5A3-635D4ADF6F1B}" ma:internalName="Markets" ma:readOnly="false" ma:showField="MarketNa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Milestone" ma:index="91" nillable="true" ma:displayName="Milestone" ma:default="" ma:internalName="Milestone" ma:readOnly="false">
      <xsd:simpleType>
        <xsd:restriction base="dms:Unknown"/>
      </xsd:simpleType>
    </xsd:element>
    <xsd:element name="TPNamespace" ma:index="94" nillable="true" ma:displayName="Namespace" ma:default="" ma:internalName="TPNamespace">
      <xsd:simpleType>
        <xsd:restriction base="dms:Text"/>
      </xsd:simpleType>
    </xsd:element>
    <xsd:element name="NumericId" ma:index="95" nillable="true" ma:displayName="Numeric ID" ma:default="" ma:indexed="true" ma:internalName="NumericId" ma:readOnly="false">
      <xsd:simpleType>
        <xsd:restriction base="dms:Number"/>
      </xsd:simpleType>
    </xsd:element>
    <xsd:element name="NumOfRatingsLookup" ma:index="96" nillable="true" ma:displayName="NumOfRatings" ma:default="" ma:list="{9E343742-310B-4684-A24C-1D137CB4B230}" ma:internalName="NumOfRatingsLookup" ma:readOnly="true" ma:showField="NumOfRatings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OOCacheId" ma:index="97" nillable="true" ma:displayName="OOCacheId" ma:internalName="OOCacheId" ma:readOnly="false">
      <xsd:simpleType>
        <xsd:restriction base="dms:Text"/>
      </xsd:simpleType>
    </xsd:element>
    <xsd:element name="OpenTemplate" ma:index="98" nillable="true" ma:displayName="Open Template" ma:default="true" ma:internalName="OpenTemplate">
      <xsd:simpleType>
        <xsd:restriction base="dms:Boolean"/>
      </xsd:simpleType>
    </xsd:element>
    <xsd:element name="OriginAsset" ma:index="99" nillable="true" ma:displayName="Origin Asset" ma:default="" ma:internalName="OriginAsset" ma:readOnly="false">
      <xsd:simpleType>
        <xsd:restriction base="dms:Text"/>
      </xsd:simpleType>
    </xsd:element>
    <xsd:element name="OriginalRelease" ma:index="100" nillable="true" ma:displayName="Original Release" ma:default="15" ma:internalName="OriginalRelease" ma:readOnly="false">
      <xsd:simpleType>
        <xsd:restriction base="dms:Choice">
          <xsd:enumeration value="14"/>
          <xsd:enumeration value="15"/>
          <xsd:enumeration value="16"/>
        </xsd:restriction>
      </xsd:simpleType>
    </xsd:element>
    <xsd:element name="OriginalSourceMarket" ma:index="101" nillable="true" ma:displayName="Original Source Market Group" ma:default="" ma:internalName="OriginalSourceMarket" ma:readOnly="false">
      <xsd:simpleType>
        <xsd:restriction base="dms:Text"/>
      </xsd:simpleType>
    </xsd:element>
    <xsd:element name="OutputCachingOn" ma:index="102" nillable="true" ma:displayName="Output Caching" ma:default="true" ma:hidden="true" ma:internalName="OutputCachingOn" ma:readOnly="false">
      <xsd:simpleType>
        <xsd:restriction base="dms:Boolean"/>
      </xsd:simpleType>
    </xsd:element>
    <xsd:element name="ParentAssetId" ma:index="103" nillable="true" ma:displayName="Parent Asset Id" ma:default="" ma:internalName="ParentAssetId" ma:readOnly="false">
      <xsd:simpleType>
        <xsd:restriction base="dms:Text"/>
      </xsd:simpleType>
    </xsd:element>
    <xsd:element name="PlannedPubDate" ma:index="104" nillable="true" ma:displayName="Planned Publish Date" ma:default="" ma:indexed="true" ma:internalName="PlannedPubDate" ma:readOnly="false">
      <xsd:simpleType>
        <xsd:restriction base="dms:DateTime"/>
      </xsd:simpleType>
    </xsd:element>
    <xsd:element name="PolicheckWords" ma:index="105" nillable="true" ma:displayName="Policheck Words" ma:default="" ma:internalName="PolicheckWords" ma:readOnly="false">
      <xsd:simpleType>
        <xsd:restriction base="dms:Text"/>
      </xsd:simpleType>
    </xsd:element>
    <xsd:element name="BusinessGroup" ma:index="106" nillable="true" ma:displayName="Product Division Owner" ma:default="" ma:internalName="BusinessGroup" ma:readOnly="false">
      <xsd:simpleType>
        <xsd:restriction base="dms:Unknown"/>
      </xsd:simpleType>
    </xsd:element>
    <xsd:element name="UAProjectedTotalWords" ma:index="107" nillable="true" ma:displayName="Projected Word Count" ma:default="" ma:internalName="UAProjectedTotalWords" ma:readOnly="false">
      <xsd:simpleType>
        <xsd:restriction base="dms:Unknown"/>
      </xsd:simpleType>
    </xsd:element>
    <xsd:element name="Provider" ma:index="108" nillable="true" ma:displayName="Provider" ma:default="" ma:internalName="Provider" ma:readOnly="false">
      <xsd:simpleType>
        <xsd:restriction base="dms:Unknown"/>
      </xsd:simpleType>
    </xsd:element>
    <xsd:element name="Providers" ma:index="109" nillable="true" ma:displayName="Providers" ma:default="" ma:internalName="Providers">
      <xsd:simpleType>
        <xsd:restriction base="dms:Unknown"/>
      </xsd:simpleType>
    </xsd:element>
    <xsd:element name="PublishStatusLookup" ma:index="110" nillable="true" ma:displayName="Publish Status" ma:default="" ma:list="{9E343742-310B-4684-A24C-1D137CB4B230}" ma:internalName="PublishStatusLookup" ma:readOnly="false" ma:showField="PublishStatus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PublishTargets" ma:index="111" nillable="true" ma:displayName="Publish Target" ma:default="OfficeOnlineVNext" ma:internalName="PublishTargets" ma:readOnly="false">
      <xsd:simpleType>
        <xsd:restriction base="dms:Unknown"/>
      </xsd:simpleType>
    </xsd:element>
    <xsd:element name="RecommendationsModifier" ma:index="112" nillable="true" ma:displayName="Recommendations Modifier" ma:default="" ma:internalName="RecommendationsModifier" ma:readOnly="false">
      <xsd:simpleType>
        <xsd:restriction base="dms:Number"/>
      </xsd:simpleType>
    </xsd:element>
    <xsd:element name="ArtSampleDocs" ma:index="113" nillable="true" ma:displayName="Sample Docs" ma:default="" ma:hidden="true" ma:internalName="ArtSampleDocs" ma:readOnly="false">
      <xsd:simpleType>
        <xsd:restriction base="dms:Text"/>
      </xsd:simpleType>
    </xsd:element>
    <xsd:element name="ScenarioTagsTaxHTField0" ma:index="115" nillable="true" ma:taxonomy="true" ma:internalName="ScenarioTagsTaxHTField0" ma:taxonomyFieldName="ScenarioTags" ma:displayName="Scenarios" ma:readOnly="false" ma:default="" ma:fieldId="{93aef74d-6c78-4815-8310-51477dceeccc}" ma:taxonomyMulti="true" ma:sspId="8f79753a-75d3-41f5-8ca3-40b843941b4f" ma:termSetId="4b7d5f16-e2f2-4fc0-bab3-6e8b931e57d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ShowIn" ma:index="117" nillable="true" ma:displayName="Show In" ma:default="Show everywhere" ma:internalName="ShowIn" ma:readOnly="false">
      <xsd:simpleType>
        <xsd:restriction base="dms:Choice">
          <xsd:enumeration value="Hide on web"/>
          <xsd:enumeration value="On Web no search"/>
          <xsd:enumeration value="Show everywhere"/>
          <xsd:enumeration value="Special use only"/>
        </xsd:restriction>
      </xsd:simpleType>
    </xsd:element>
    <xsd:element name="SourceTitle" ma:index="118" nillable="true" ma:displayName="Source Title" ma:default="" ma:indexed="true" ma:internalName="SourceTitle" ma:readOnly="false">
      <xsd:simpleType>
        <xsd:restriction base="dms:Text"/>
      </xsd:simpleType>
    </xsd:element>
    <xsd:element name="CSXSubmissionDate" ma:index="119" nillable="true" ma:displayName="Submission Date" ma:default="" ma:internalName="CSXSubmissionDate" ma:readOnly="false">
      <xsd:simpleType>
        <xsd:restriction base="dms:DateTime"/>
      </xsd:simpleType>
    </xsd:element>
    <xsd:element name="SubmitterId" ma:index="120" nillable="true" ma:displayName="Submitter ID" ma:default="" ma:internalName="SubmitterId" ma:readOnly="false">
      <xsd:simpleType>
        <xsd:restriction base="dms:Text"/>
      </xsd:simpleType>
    </xsd:element>
    <xsd:element name="TaxCatchAll" ma:index="121" nillable="true" ma:displayName="Taxonomy Catch All Column" ma:hidden="true" ma:list="{530f955b-6704-4601-bd83-f81d87f1e440}" ma:internalName="TaxCatchAll" ma:showField="CatchAllData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22" nillable="true" ma:displayName="Taxonomy Catch All Column1" ma:hidden="true" ma:list="{530f955b-6704-4601-bd83-f81d87f1e440}" ma:internalName="TaxCatchAllLabel" ma:readOnly="true" ma:showField="CatchAllDataLabel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emplateStatus" ma:index="123" nillable="true" ma:displayName="Template Status" ma:default="" ma:internalName="TemplateStatus">
      <xsd:simpleType>
        <xsd:restriction base="dms:Unknown"/>
      </xsd:simpleType>
    </xsd:element>
    <xsd:element name="TemplateTemplateType" ma:index="124" nillable="true" ma:displayName="Template Type" ma:default="" ma:internalName="TemplateTemplateType">
      <xsd:simpleType>
        <xsd:restriction base="dms:Unknown"/>
      </xsd:simpleType>
    </xsd:element>
    <xsd:element name="ThumbnailAssetId" ma:index="125" nillable="true" ma:displayName="Thumbnail Image Asset" ma:default="" ma:internalName="ThumbnailAssetId" ma:readOnly="false">
      <xsd:simpleType>
        <xsd:restriction base="dms:Text"/>
      </xsd:simpleType>
    </xsd:element>
    <xsd:element name="TimesCloned" ma:index="126" nillable="true" ma:displayName="Times Cloned" ma:default="" ma:internalName="TimesCloned" ma:readOnly="false">
      <xsd:simpleType>
        <xsd:restriction base="dms:Number"/>
      </xsd:simpleType>
    </xsd:element>
    <xsd:element name="TrustLevel" ma:index="128" nillable="true" ma:displayName="Trust Level" ma:default="1 Microsoft Managed Content" ma:internalName="TrustLevel" ma:readOnly="false">
      <xsd:simpleType>
        <xsd:restriction base="dms:Unknown"/>
      </xsd:simpleType>
    </xsd:element>
    <xsd:element name="UALocComments" ma:index="129" nillable="true" ma:displayName="UA Loc Comments" ma:default="" ma:internalName="UALocComments" ma:readOnly="false">
      <xsd:simpleType>
        <xsd:restriction base="dms:Note"/>
      </xsd:simpleType>
    </xsd:element>
    <xsd:element name="UALocRecommendation" ma:index="130" nillable="true" ma:displayName="UA Loc Recommendation" ma:default="Localize" ma:internalName="UALocRecommendation" ma:readOnly="false">
      <xsd:simpleType>
        <xsd:restriction base="dms:Choice">
          <xsd:enumeration value="Localize"/>
          <xsd:enumeration value="Never Localize"/>
          <xsd:enumeration value="Priority Localize"/>
        </xsd:restriction>
      </xsd:simpleType>
    </xsd:element>
    <xsd:element name="UANotes" ma:index="131" nillable="true" ma:displayName="UA Notes" ma:default="" ma:internalName="UANotes" ma:readOnly="false">
      <xsd:simpleType>
        <xsd:restriction base="dms:Note"/>
      </xsd:simpleType>
    </xsd:element>
    <xsd:element name="TPAppVersion" ma:index="132" nillable="true" ma:displayName="Version" ma:default="" ma:internalName="TPAppVersion">
      <xsd:simpleType>
        <xsd:restriction base="dms:Text"/>
      </xsd:simpleType>
    </xsd:element>
    <xsd:element name="VoteCount" ma:index="133" nillable="true" ma:displayName="Vote Count" ma:default="" ma:internalName="VoteCount" ma:readOnly="fals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22" ma:displayName="Content Type"/>
        <xsd:element ref="dc:title" minOccurs="0" maxOccurs="1" ma:index="127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00E41224-0370-4595-877C-23316CD80004}">
  <ds:schemaRefs>
    <ds:schemaRef ds:uri="http://purl.org/dc/terms/"/>
    <ds:schemaRef ds:uri="4873beb7-5857-4685-be1f-d57550cc96cc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22CCB507-0646-4A50-A4F7-7F385079D58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873beb7-5857-4685-be1f-d57550cc96c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74228E6B-D70C-44BB-A81F-A245495F612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Επαγγελματική παρουσίαση ψηφιακής μπλε σήραγγας (ευρεία οθόνη)</Template>
  <TotalTime>0</TotalTime>
  <Words>771</Words>
  <Application>Microsoft Office PowerPoint</Application>
  <PresentationFormat>Προσαρμογή</PresentationFormat>
  <Paragraphs>138</Paragraphs>
  <Slides>42</Slides>
  <Notes>15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5</vt:i4>
      </vt:variant>
      <vt:variant>
        <vt:lpstr>Θέμα</vt:lpstr>
      </vt:variant>
      <vt:variant>
        <vt:i4>2</vt:i4>
      </vt:variant>
      <vt:variant>
        <vt:lpstr>Τίτλοι διαφανειών</vt:lpstr>
      </vt:variant>
      <vt:variant>
        <vt:i4>42</vt:i4>
      </vt:variant>
    </vt:vector>
  </HeadingPairs>
  <TitlesOfParts>
    <vt:vector size="49" baseType="lpstr">
      <vt:lpstr>宋体</vt:lpstr>
      <vt:lpstr>Arial</vt:lpstr>
      <vt:lpstr>Arial Greek</vt:lpstr>
      <vt:lpstr>Corbel</vt:lpstr>
      <vt:lpstr>Times New Roman</vt:lpstr>
      <vt:lpstr>Ψηφιακό μπλε τούνελ 16x9</vt:lpstr>
      <vt:lpstr>1_ind_1903_slide</vt:lpstr>
      <vt:lpstr>Διαχείριση έργου</vt:lpstr>
      <vt:lpstr>Εκτίμηση ετοιμότητας αθλητικού οργανισμού (S.W.O.T.)</vt:lpstr>
      <vt:lpstr>Εκτίμηση ετοιμότητας αθλητικού οργανισμού (S.W.O.T.)</vt:lpstr>
      <vt:lpstr>Εκτίμηση ετοιμότητας αθλητικού οργανισμού (S.W.O.T.)</vt:lpstr>
      <vt:lpstr>Παρουσίαση του PowerPoint</vt:lpstr>
      <vt:lpstr>Παρουσίαση του PowerPoint</vt:lpstr>
      <vt:lpstr>Χάρτης του έργου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Δομημένη ανάλυση εργασιών (Δ.Α.Ε.)</vt:lpstr>
      <vt:lpstr>Δ.Α.Ε. Επιλογή προσωπικού</vt:lpstr>
      <vt:lpstr>Δ.Α.Ε. Εκδρομή ράφτινγκ</vt:lpstr>
      <vt:lpstr>Δ.Α.Ε. Γιορτή συλλόγου</vt:lpstr>
      <vt:lpstr>Δ.Α.Ε. Γιορτή συλλόγου</vt:lpstr>
      <vt:lpstr>Χρονοδιάγραμμα GANTT</vt:lpstr>
      <vt:lpstr>Χρονοδιάγραμμα GANTT επιλογής προσωπικού</vt:lpstr>
      <vt:lpstr>Παρουσίαση του PowerPoint</vt:lpstr>
      <vt:lpstr>Παρουσίαση του PowerPoint</vt:lpstr>
      <vt:lpstr>Οργανόγραμμα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Έντυπο Διοίκησης με Στόχους (ΔμΣ)</vt:lpstr>
      <vt:lpstr>Έντυπο ΔμΣ Γιορτή συλλόγου (μάρκετινγκ)</vt:lpstr>
      <vt:lpstr>Παρουσίαση του PowerPoint</vt:lpstr>
      <vt:lpstr>Παρουσίαση του PowerPoint</vt:lpstr>
      <vt:lpstr>Διάγραμμα Ροής</vt:lpstr>
      <vt:lpstr>Διάγραμμα Ροής γιορτής συλλόγου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2018-01-05T20:00:48Z</dcterms:created>
  <dcterms:modified xsi:type="dcterms:W3CDTF">2019-12-17T11:39:50Z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ternalTags">
    <vt:lpwstr/>
  </property>
  <property fmtid="{D5CDD505-2E9C-101B-9397-08002B2CF9AE}" pid="3" name="ContentTypeId">
    <vt:lpwstr>0x0101006EDDDB5EE6D98C44930B742096920B300400F5B6D36B3EF94B4E9A635CDF2A18F5B8</vt:lpwstr>
  </property>
  <property fmtid="{D5CDD505-2E9C-101B-9397-08002B2CF9AE}" pid="4" name="FeatureTags">
    <vt:lpwstr/>
  </property>
  <property fmtid="{D5CDD505-2E9C-101B-9397-08002B2CF9AE}" pid="5" name="LocalizationTags">
    <vt:lpwstr/>
  </property>
  <property fmtid="{D5CDD505-2E9C-101B-9397-08002B2CF9AE}" pid="6" name="ScenarioTags">
    <vt:lpwstr/>
  </property>
  <property fmtid="{D5CDD505-2E9C-101B-9397-08002B2CF9AE}" pid="7" name="CampaignTags">
    <vt:lpwstr/>
  </property>
</Properties>
</file>