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90" r:id="rId3"/>
    <p:sldId id="262" r:id="rId4"/>
    <p:sldId id="263" r:id="rId5"/>
    <p:sldId id="264" r:id="rId6"/>
    <p:sldId id="265" r:id="rId7"/>
    <p:sldId id="258" r:id="rId8"/>
    <p:sldId id="261" r:id="rId9"/>
    <p:sldId id="277" r:id="rId10"/>
    <p:sldId id="279" r:id="rId11"/>
    <p:sldId id="278" r:id="rId12"/>
    <p:sldId id="289" r:id="rId13"/>
    <p:sldId id="288" r:id="rId14"/>
    <p:sldId id="266" r:id="rId15"/>
    <p:sldId id="268" r:id="rId16"/>
    <p:sldId id="270" r:id="rId17"/>
    <p:sldId id="260" r:id="rId18"/>
    <p:sldId id="281" r:id="rId19"/>
    <p:sldId id="282" r:id="rId20"/>
    <p:sldId id="272" r:id="rId21"/>
    <p:sldId id="276" r:id="rId22"/>
    <p:sldId id="273" r:id="rId23"/>
    <p:sldId id="274" r:id="rId24"/>
    <p:sldId id="284" r:id="rId25"/>
    <p:sldId id="285" r:id="rId26"/>
    <p:sldId id="286" r:id="rId27"/>
    <p:sldId id="280" r:id="rId28"/>
    <p:sldId id="292" r:id="rId29"/>
    <p:sldId id="293" r:id="rId30"/>
    <p:sldId id="291" r:id="rId31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6C69B38-41D1-4139-BE13-26EF7FC9BC1E}"/>
              </a:ext>
            </a:extLst>
          </p:cNvPr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277834A-7153-4F57-97EF-2173D2ABE67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094FCAA-E8A5-425D-AF3D-F7C76BF4A2C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ABB786F-C533-4438-B363-4101FADA7E9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EB6CB0D-28FB-4124-8A0B-21C3B539542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B5125290-3D85-4D98-8773-7FDE27E8E365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EA1CE3E-A322-40F3-B2EC-F4D0C028CAB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0D23B017-18FB-4DD2-9853-BF64634FE58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46D3EF65-09FE-4C92-A68F-FEAB5F0BE04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5DD25C98-3221-4B1C-AFA0-1D4B76C98545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CA2F242-EC06-4ADB-B60B-73D5B2C5884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61BED3E1-A49A-4516-9D25-914A20E41E2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901AF0A1-2C49-4C60-B0D5-8EEB46B7F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DE411388-D6C3-49A1-BEEE-675154A07A73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A17F9BE4-CA0D-4612-89CB-DE94B469C8D1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135914FA-D05F-4021-99B4-CDA11C9A1BD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EC3D6E7C-07C1-4EC4-B9EB-A82A336B1014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67A75DB5-0DED-41B9-94FB-DC84BC968E8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8A0E006F-FF55-48F6-884A-BD7F2567D75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00BA2E8F-CDB8-46E6-BE3F-CD60199DD89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32858C7C-BFD7-4B23-B5F0-EEC70962AF16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970F16F4-C347-4523-A9A5-81CB536E0DD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95944A4A-FE57-4045-AB81-91B1C257D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150CB74D-6CB7-4712-9108-4726719787FB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3F46ECE1-5C3F-4DCD-A890-BBA862A727C0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5E92C6F1-AC79-4C78-80A4-E29A3F44737A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AF121F24-F75E-4F0F-AD67-FA680BC1FA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9B5E5832-7421-4B45-B461-63F292F1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B750F2E7-1CDD-465B-BB5E-F3D472985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A1CAE4-F911-4878-AA04-3126C294BC8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005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43">
            <a:extLst>
              <a:ext uri="{FF2B5EF4-FFF2-40B4-BE49-F238E27FC236}">
                <a16:creationId xmlns:a16="http://schemas.microsoft.com/office/drawing/2014/main" id="{1A1D25DE-25E1-4F41-A65E-742A16976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4">
            <a:extLst>
              <a:ext uri="{FF2B5EF4-FFF2-40B4-BE49-F238E27FC236}">
                <a16:creationId xmlns:a16="http://schemas.microsoft.com/office/drawing/2014/main" id="{D9163302-50A2-4FB9-8B1A-1DCA021C9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5">
            <a:extLst>
              <a:ext uri="{FF2B5EF4-FFF2-40B4-BE49-F238E27FC236}">
                <a16:creationId xmlns:a16="http://schemas.microsoft.com/office/drawing/2014/main" id="{3ADF1B43-C38D-498E-9202-BDBCFC53F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2D0B-01AE-48D0-B3CE-C034070154A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0153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43">
            <a:extLst>
              <a:ext uri="{FF2B5EF4-FFF2-40B4-BE49-F238E27FC236}">
                <a16:creationId xmlns:a16="http://schemas.microsoft.com/office/drawing/2014/main" id="{EBF7705B-B875-494B-B710-928AE568B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4">
            <a:extLst>
              <a:ext uri="{FF2B5EF4-FFF2-40B4-BE49-F238E27FC236}">
                <a16:creationId xmlns:a16="http://schemas.microsoft.com/office/drawing/2014/main" id="{4105F336-F368-478E-A4BA-1E51F6A81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5">
            <a:extLst>
              <a:ext uri="{FF2B5EF4-FFF2-40B4-BE49-F238E27FC236}">
                <a16:creationId xmlns:a16="http://schemas.microsoft.com/office/drawing/2014/main" id="{25D8700F-0507-4997-AECD-96B7B4993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43EF-2593-452A-B6F9-963779E29C7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04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43">
            <a:extLst>
              <a:ext uri="{FF2B5EF4-FFF2-40B4-BE49-F238E27FC236}">
                <a16:creationId xmlns:a16="http://schemas.microsoft.com/office/drawing/2014/main" id="{8F264748-139F-4C05-800F-9818437A4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4">
            <a:extLst>
              <a:ext uri="{FF2B5EF4-FFF2-40B4-BE49-F238E27FC236}">
                <a16:creationId xmlns:a16="http://schemas.microsoft.com/office/drawing/2014/main" id="{082A714E-3302-4117-96FA-5C8390DC6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5">
            <a:extLst>
              <a:ext uri="{FF2B5EF4-FFF2-40B4-BE49-F238E27FC236}">
                <a16:creationId xmlns:a16="http://schemas.microsoft.com/office/drawing/2014/main" id="{D3D76360-3BAF-4D6B-8533-E1B8ECA11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B206-A51F-436C-967C-E02F9A0EB71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82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043">
            <a:extLst>
              <a:ext uri="{FF2B5EF4-FFF2-40B4-BE49-F238E27FC236}">
                <a16:creationId xmlns:a16="http://schemas.microsoft.com/office/drawing/2014/main" id="{50A046F8-C6F6-450A-95DD-3195AC7E9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4">
            <a:extLst>
              <a:ext uri="{FF2B5EF4-FFF2-40B4-BE49-F238E27FC236}">
                <a16:creationId xmlns:a16="http://schemas.microsoft.com/office/drawing/2014/main" id="{F9BF1F2C-3FA8-46F0-8E0B-9886EF009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5">
            <a:extLst>
              <a:ext uri="{FF2B5EF4-FFF2-40B4-BE49-F238E27FC236}">
                <a16:creationId xmlns:a16="http://schemas.microsoft.com/office/drawing/2014/main" id="{D7C0ABE3-96ED-4A4D-B30C-8819B0224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C73D-7894-40F6-9321-198806B7BFC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3441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043">
            <a:extLst>
              <a:ext uri="{FF2B5EF4-FFF2-40B4-BE49-F238E27FC236}">
                <a16:creationId xmlns:a16="http://schemas.microsoft.com/office/drawing/2014/main" id="{2C2C9A1F-5991-46FE-94D6-F5204358C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4">
            <a:extLst>
              <a:ext uri="{FF2B5EF4-FFF2-40B4-BE49-F238E27FC236}">
                <a16:creationId xmlns:a16="http://schemas.microsoft.com/office/drawing/2014/main" id="{1C533A8B-D2D9-4477-8C1D-073D08715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5">
            <a:extLst>
              <a:ext uri="{FF2B5EF4-FFF2-40B4-BE49-F238E27FC236}">
                <a16:creationId xmlns:a16="http://schemas.microsoft.com/office/drawing/2014/main" id="{BE4F5739-FA94-432C-9D2F-812DDC981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3F36-CD54-4ABA-96C9-E58CCD7783C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7227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043">
            <a:extLst>
              <a:ext uri="{FF2B5EF4-FFF2-40B4-BE49-F238E27FC236}">
                <a16:creationId xmlns:a16="http://schemas.microsoft.com/office/drawing/2014/main" id="{3D55A704-9810-4B40-A11A-7DDD71806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44">
            <a:extLst>
              <a:ext uri="{FF2B5EF4-FFF2-40B4-BE49-F238E27FC236}">
                <a16:creationId xmlns:a16="http://schemas.microsoft.com/office/drawing/2014/main" id="{367AEA43-EEE0-466D-9CCB-55EA60934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45">
            <a:extLst>
              <a:ext uri="{FF2B5EF4-FFF2-40B4-BE49-F238E27FC236}">
                <a16:creationId xmlns:a16="http://schemas.microsoft.com/office/drawing/2014/main" id="{2BB11B70-FDEC-41DB-A2AD-770F2EA39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3B66-BC74-47DD-8DCB-B6969720908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866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043">
            <a:extLst>
              <a:ext uri="{FF2B5EF4-FFF2-40B4-BE49-F238E27FC236}">
                <a16:creationId xmlns:a16="http://schemas.microsoft.com/office/drawing/2014/main" id="{92C840E7-BCA5-4541-BC6A-3EFC2BFAA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4">
            <a:extLst>
              <a:ext uri="{FF2B5EF4-FFF2-40B4-BE49-F238E27FC236}">
                <a16:creationId xmlns:a16="http://schemas.microsoft.com/office/drawing/2014/main" id="{FF694F9E-AFBF-4A5B-BFEF-BF544C7CF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5">
            <a:extLst>
              <a:ext uri="{FF2B5EF4-FFF2-40B4-BE49-F238E27FC236}">
                <a16:creationId xmlns:a16="http://schemas.microsoft.com/office/drawing/2014/main" id="{01FB2AF2-B29A-41DD-895F-B225C4A38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9320-7750-4DA3-BB54-3581A8F3D53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722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3">
            <a:extLst>
              <a:ext uri="{FF2B5EF4-FFF2-40B4-BE49-F238E27FC236}">
                <a16:creationId xmlns:a16="http://schemas.microsoft.com/office/drawing/2014/main" id="{55992522-B0AD-42A5-898B-A5E2EADD4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4">
            <a:extLst>
              <a:ext uri="{FF2B5EF4-FFF2-40B4-BE49-F238E27FC236}">
                <a16:creationId xmlns:a16="http://schemas.microsoft.com/office/drawing/2014/main" id="{037E5EF3-EFDF-488B-869C-200552FC4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5">
            <a:extLst>
              <a:ext uri="{FF2B5EF4-FFF2-40B4-BE49-F238E27FC236}">
                <a16:creationId xmlns:a16="http://schemas.microsoft.com/office/drawing/2014/main" id="{4D823A4B-2063-475D-9F7E-E5DA2FBFE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0DDF-DC7B-466F-AA1F-A9399A2D518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244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043">
            <a:extLst>
              <a:ext uri="{FF2B5EF4-FFF2-40B4-BE49-F238E27FC236}">
                <a16:creationId xmlns:a16="http://schemas.microsoft.com/office/drawing/2014/main" id="{A273F585-75B3-441C-AF1E-264CF4E81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4">
            <a:extLst>
              <a:ext uri="{FF2B5EF4-FFF2-40B4-BE49-F238E27FC236}">
                <a16:creationId xmlns:a16="http://schemas.microsoft.com/office/drawing/2014/main" id="{7083E731-F52B-49C3-BFB1-CBE6DF391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5">
            <a:extLst>
              <a:ext uri="{FF2B5EF4-FFF2-40B4-BE49-F238E27FC236}">
                <a16:creationId xmlns:a16="http://schemas.microsoft.com/office/drawing/2014/main" id="{6A36D79D-FE97-4FA1-BAE4-639B5266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67D0-16A4-4424-AC47-8733FE49DAB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4228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043">
            <a:extLst>
              <a:ext uri="{FF2B5EF4-FFF2-40B4-BE49-F238E27FC236}">
                <a16:creationId xmlns:a16="http://schemas.microsoft.com/office/drawing/2014/main" id="{DA30CCDD-F3EA-4858-B430-31BEC626F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4">
            <a:extLst>
              <a:ext uri="{FF2B5EF4-FFF2-40B4-BE49-F238E27FC236}">
                <a16:creationId xmlns:a16="http://schemas.microsoft.com/office/drawing/2014/main" id="{BF4B6965-A9A9-43F4-80F9-72EFEEB4F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5">
            <a:extLst>
              <a:ext uri="{FF2B5EF4-FFF2-40B4-BE49-F238E27FC236}">
                <a16:creationId xmlns:a16="http://schemas.microsoft.com/office/drawing/2014/main" id="{75DED678-ED4E-41E7-8976-E855E0C92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5655-F4B3-468F-8FA3-C0011D0667E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274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F591AB0-8067-4D10-B9C6-0B3A074821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1027">
              <a:extLst>
                <a:ext uri="{FF2B5EF4-FFF2-40B4-BE49-F238E27FC236}">
                  <a16:creationId xmlns:a16="http://schemas.microsoft.com/office/drawing/2014/main" id="{07E1BD60-78FB-4587-BE8A-A3928923714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A2869805-84AA-40D3-BB73-2131E1571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1029">
                <a:extLst>
                  <a:ext uri="{FF2B5EF4-FFF2-40B4-BE49-F238E27FC236}">
                    <a16:creationId xmlns:a16="http://schemas.microsoft.com/office/drawing/2014/main" id="{166B4012-76F3-4364-B357-4F0A27A5B8A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39" name="Oval 1030">
                <a:extLst>
                  <a:ext uri="{FF2B5EF4-FFF2-40B4-BE49-F238E27FC236}">
                    <a16:creationId xmlns:a16="http://schemas.microsoft.com/office/drawing/2014/main" id="{C75F8AAD-D728-4C2D-8F68-B9B4232D77D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0" name="Oval 1031">
                <a:extLst>
                  <a:ext uri="{FF2B5EF4-FFF2-40B4-BE49-F238E27FC236}">
                    <a16:creationId xmlns:a16="http://schemas.microsoft.com/office/drawing/2014/main" id="{C91A9987-9BD2-4B83-BF8F-9334BB9EA3B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1" name="Oval 1032">
                <a:extLst>
                  <a:ext uri="{FF2B5EF4-FFF2-40B4-BE49-F238E27FC236}">
                    <a16:creationId xmlns:a16="http://schemas.microsoft.com/office/drawing/2014/main" id="{A09654BD-573A-4BF4-9F44-DA69A17DB0EC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2" name="Oval 1033">
                <a:extLst>
                  <a:ext uri="{FF2B5EF4-FFF2-40B4-BE49-F238E27FC236}">
                    <a16:creationId xmlns:a16="http://schemas.microsoft.com/office/drawing/2014/main" id="{BAFB5564-1A90-447B-BA2D-724360F22B8E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3" name="Oval 1034">
                <a:extLst>
                  <a:ext uri="{FF2B5EF4-FFF2-40B4-BE49-F238E27FC236}">
                    <a16:creationId xmlns:a16="http://schemas.microsoft.com/office/drawing/2014/main" id="{E2F8A680-1568-444D-A7CA-FA33270EE7E4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4" name="Oval 1035">
                <a:extLst>
                  <a:ext uri="{FF2B5EF4-FFF2-40B4-BE49-F238E27FC236}">
                    <a16:creationId xmlns:a16="http://schemas.microsoft.com/office/drawing/2014/main" id="{CD53C941-1096-4D7D-ADEE-EE0B55C3DE2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  <p:sp>
            <p:nvSpPr>
              <p:cNvPr id="1045" name="Oval 1036">
                <a:extLst>
                  <a:ext uri="{FF2B5EF4-FFF2-40B4-BE49-F238E27FC236}">
                    <a16:creationId xmlns:a16="http://schemas.microsoft.com/office/drawing/2014/main" id="{007CF124-3EC6-415D-A24C-C67B47B2D3B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l-GR" altLang="el-GR"/>
              </a:p>
            </p:txBody>
          </p:sp>
        </p:grpSp>
        <p:sp>
          <p:nvSpPr>
            <p:cNvPr id="1034" name="Rectangle 1037">
              <a:extLst>
                <a:ext uri="{FF2B5EF4-FFF2-40B4-BE49-F238E27FC236}">
                  <a16:creationId xmlns:a16="http://schemas.microsoft.com/office/drawing/2014/main" id="{454B34CB-76CC-4E4A-B12E-E3D4C34EEF0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035" name="Oval 1038">
              <a:extLst>
                <a:ext uri="{FF2B5EF4-FFF2-40B4-BE49-F238E27FC236}">
                  <a16:creationId xmlns:a16="http://schemas.microsoft.com/office/drawing/2014/main" id="{50905DAC-C6BA-4B06-A053-057AC550B2A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036" name="Oval 1039">
              <a:extLst>
                <a:ext uri="{FF2B5EF4-FFF2-40B4-BE49-F238E27FC236}">
                  <a16:creationId xmlns:a16="http://schemas.microsoft.com/office/drawing/2014/main" id="{2533F92E-E531-427A-82F2-C0CBBF457B3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  <p:sp>
          <p:nvSpPr>
            <p:cNvPr id="1037" name="Oval 1040">
              <a:extLst>
                <a:ext uri="{FF2B5EF4-FFF2-40B4-BE49-F238E27FC236}">
                  <a16:creationId xmlns:a16="http://schemas.microsoft.com/office/drawing/2014/main" id="{E6204CB2-B51D-4D97-A2EE-9AA2A35F1C3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l-GR" altLang="el-GR"/>
            </a:p>
          </p:txBody>
        </p:sp>
      </p:grpSp>
      <p:sp>
        <p:nvSpPr>
          <p:cNvPr id="1027" name="Rectangle 1041">
            <a:extLst>
              <a:ext uri="{FF2B5EF4-FFF2-40B4-BE49-F238E27FC236}">
                <a16:creationId xmlns:a16="http://schemas.microsoft.com/office/drawing/2014/main" id="{F9BE5D85-1214-46E3-B821-92AE4E311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8" name="Rectangle 1042">
            <a:extLst>
              <a:ext uri="{FF2B5EF4-FFF2-40B4-BE49-F238E27FC236}">
                <a16:creationId xmlns:a16="http://schemas.microsoft.com/office/drawing/2014/main" id="{545DF2F9-1334-4710-BD37-59D899882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21523" name="Rectangle 1043">
            <a:extLst>
              <a:ext uri="{FF2B5EF4-FFF2-40B4-BE49-F238E27FC236}">
                <a16:creationId xmlns:a16="http://schemas.microsoft.com/office/drawing/2014/main" id="{84CBDE93-E5E2-4A50-A62F-201EED017A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" name="Rectangle 1044">
            <a:extLst>
              <a:ext uri="{FF2B5EF4-FFF2-40B4-BE49-F238E27FC236}">
                <a16:creationId xmlns:a16="http://schemas.microsoft.com/office/drawing/2014/main" id="{999C6570-492A-4592-BEF3-C3C3C16C9D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5" name="Rectangle 1045">
            <a:extLst>
              <a:ext uri="{FF2B5EF4-FFF2-40B4-BE49-F238E27FC236}">
                <a16:creationId xmlns:a16="http://schemas.microsoft.com/office/drawing/2014/main" id="{E9298E93-8AF0-4682-8CEE-5D7BCC84F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13C7074-298C-4D16-A54E-28F662BD4B8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L/TXT/PDF/?uri=CELEX:42014Y0614(03)&amp;from=EN" TargetMode="External"/><Relationship Id="rId2" Type="http://schemas.openxmlformats.org/officeDocument/2006/relationships/hyperlink" Target="https://data.consilium.europa.eu/doc/document/ST-9639-2017-INIT/en/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EL/TXT/PDF/?uri=CELEX:52011DC0012&amp;from=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port/share-initiative_en" TargetMode="External"/><Relationship Id="rId2" Type="http://schemas.openxmlformats.org/officeDocument/2006/relationships/hyperlink" Target="https://ec.europa.eu/sport/wee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ga.gov.gr/component/content/article/253-beactive/2837-beactive2019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.gr/el/node/2276" TargetMode="External"/><Relationship Id="rId2" Type="http://schemas.openxmlformats.org/officeDocument/2006/relationships/hyperlink" Target="http://www.panathenaicstadium.gr/%CE%93%CE%B9%CE%B1%CF%80%CE%B1%CE%B9%CE%B4%CE%B9%CE%AC/Kidsathletics/tabid/123/language/el-GR/Default.aspx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tgm.gr/" TargetMode="External"/><Relationship Id="rId2" Type="http://schemas.openxmlformats.org/officeDocument/2006/relationships/hyperlink" Target="https://www.athensauthenticmarathon.gr/site/index.php/el/news-gr/news-articles-gr/85-news-2020-gr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tathlon.gr/el/" TargetMode="External"/><Relationship Id="rId7" Type="http://schemas.openxmlformats.org/officeDocument/2006/relationships/hyperlink" Target="http://spetsesmarathon.com/program/" TargetMode="External"/><Relationship Id="rId2" Type="http://schemas.openxmlformats.org/officeDocument/2006/relationships/hyperlink" Target="https://nemeangames.org/e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outeoftruce.com/" TargetMode="External"/><Relationship Id="rId5" Type="http://schemas.openxmlformats.org/officeDocument/2006/relationships/hyperlink" Target="http://olympus-marathon.com/" TargetMode="External"/><Relationship Id="rId4" Type="http://schemas.openxmlformats.org/officeDocument/2006/relationships/hyperlink" Target="http://aethlios.gr/portal/index.php?lang=e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nationalpolicesports.com/" TargetMode="External"/><Relationship Id="rId13" Type="http://schemas.openxmlformats.org/officeDocument/2006/relationships/hyperlink" Target="http://www.wtgf.org/" TargetMode="External"/><Relationship Id="rId3" Type="http://schemas.openxmlformats.org/officeDocument/2006/relationships/hyperlink" Target="https://www.fisu.net/" TargetMode="External"/><Relationship Id="rId7" Type="http://schemas.openxmlformats.org/officeDocument/2006/relationships/hyperlink" Target="http://www.cismmilsport.org/" TargetMode="External"/><Relationship Id="rId12" Type="http://schemas.openxmlformats.org/officeDocument/2006/relationships/hyperlink" Target="http://www.imga.ch/" TargetMode="External"/><Relationship Id="rId2" Type="http://schemas.openxmlformats.org/officeDocument/2006/relationships/hyperlink" Target="http://www.tafisa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t.tv/en" TargetMode="External"/><Relationship Id="rId11" Type="http://schemas.openxmlformats.org/officeDocument/2006/relationships/hyperlink" Target="http://international-childrens-games.org/icg/" TargetMode="External"/><Relationship Id="rId5" Type="http://schemas.openxmlformats.org/officeDocument/2006/relationships/hyperlink" Target="http://www.fisec.org/fr/" TargetMode="External"/><Relationship Id="rId10" Type="http://schemas.openxmlformats.org/officeDocument/2006/relationships/hyperlink" Target="http://www.fiepbrasil.org/" TargetMode="External"/><Relationship Id="rId4" Type="http://schemas.openxmlformats.org/officeDocument/2006/relationships/hyperlink" Target="http://www.isfsports.org/" TargetMode="External"/><Relationship Id="rId9" Type="http://schemas.openxmlformats.org/officeDocument/2006/relationships/hyperlink" Target="http://www.theworldgames.org/" TargetMode="External"/><Relationship Id="rId14" Type="http://schemas.openxmlformats.org/officeDocument/2006/relationships/hyperlink" Target="http://www.thecgf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579FA6-552B-4A3A-AC72-1236041B92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9625" y="609600"/>
            <a:ext cx="8370888" cy="1143000"/>
          </a:xfrm>
        </p:spPr>
        <p:txBody>
          <a:bodyPr/>
          <a:lstStyle/>
          <a:p>
            <a:r>
              <a:rPr lang="el-GR" altLang="el-GR" sz="5400" b="1">
                <a:solidFill>
                  <a:srgbClr val="FFFF00"/>
                </a:solidFill>
              </a:rPr>
              <a:t>Οργάνωση Προγραμμάτων</a:t>
            </a:r>
            <a:br>
              <a:rPr lang="el-GR" altLang="el-GR" sz="5400" b="1">
                <a:solidFill>
                  <a:srgbClr val="FFFF00"/>
                </a:solidFill>
              </a:rPr>
            </a:br>
            <a:r>
              <a:rPr lang="el-GR" altLang="el-GR" sz="5400" b="1">
                <a:solidFill>
                  <a:srgbClr val="FFFF00"/>
                </a:solidFill>
              </a:rPr>
              <a:t>Κινητικής Αναψυχής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30F2F0-4718-47A0-9546-BEF161F464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492375"/>
            <a:ext cx="8135937" cy="2362200"/>
          </a:xfrm>
        </p:spPr>
        <p:txBody>
          <a:bodyPr/>
          <a:lstStyle/>
          <a:p>
            <a:pPr algn="l"/>
            <a:r>
              <a:rPr lang="el-GR" altLang="el-GR" b="1">
                <a:solidFill>
                  <a:srgbClr val="FFFF00"/>
                </a:solidFill>
              </a:rPr>
              <a:t>ΑγΟ σε άλλες χώρες, αναδρομή, οργαν. δομή </a:t>
            </a:r>
          </a:p>
          <a:p>
            <a:pPr algn="l"/>
            <a:endParaRPr lang="el-GR" altLang="el-GR" b="1" u="sng">
              <a:solidFill>
                <a:srgbClr val="FFFF00"/>
              </a:solidFill>
            </a:endParaRPr>
          </a:p>
          <a:p>
            <a:pPr algn="l"/>
            <a:endParaRPr lang="el-GR" altLang="el-GR" b="1" u="sng">
              <a:solidFill>
                <a:srgbClr val="FFFF00"/>
              </a:solidFill>
            </a:endParaRPr>
          </a:p>
          <a:p>
            <a:pPr algn="l"/>
            <a:r>
              <a:rPr lang="el-GR" altLang="el-GR" b="1">
                <a:solidFill>
                  <a:srgbClr val="FFFF00"/>
                </a:solidFill>
              </a:rPr>
              <a:t>						</a:t>
            </a:r>
            <a:r>
              <a:rPr lang="el-GR" altLang="el-GR" b="1" u="sng"/>
              <a:t>2η διάλεξη</a:t>
            </a:r>
            <a:r>
              <a:rPr lang="el-GR" altLang="el-GR"/>
              <a:t> </a:t>
            </a:r>
            <a:endParaRPr lang="el-GR" altLang="el-GR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περιεχομένου 2">
            <a:extLst>
              <a:ext uri="{FF2B5EF4-FFF2-40B4-BE49-F238E27FC236}">
                <a16:creationId xmlns:a16="http://schemas.microsoft.com/office/drawing/2014/main" id="{DB8A7198-852D-4E25-B82F-72AD73CA3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8197850" cy="38163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l-GR" sz="2400" b="1">
                <a:latin typeface="Arial" panose="020B0604020202020204" pitchFamily="34" charset="0"/>
              </a:rPr>
              <a:t>EY</a:t>
            </a:r>
            <a:r>
              <a:rPr lang="el-GR" altLang="el-GR" sz="2400" b="1">
                <a:latin typeface="Arial" panose="020B0604020202020204" pitchFamily="34" charset="0"/>
              </a:rPr>
              <a:t>ΡΩΠΑΙΚΟ ΠΛΑΝΟ ΕΡΓΑΣΙΑΣ ΓΙΑ ΤΟΝ ΑΘΛΗΤΙΣΜΟ</a:t>
            </a:r>
            <a:endParaRPr lang="el-GR" altLang="el-GR" sz="2400" b="1" u="sng">
              <a:solidFill>
                <a:srgbClr val="55208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l-GR" sz="2000">
                <a:latin typeface="Arial" panose="020B0604020202020204" pitchFamily="34" charset="0"/>
                <a:hlinkClick r:id="rId2"/>
              </a:rPr>
              <a:t>https://data.consilium.europa.eu/doc/document/ST-9639-2017-INIT/en/pdf</a:t>
            </a:r>
            <a:endParaRPr lang="en-US" altLang="el-GR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ΛΕΥΚΗ ΒΙΒΛΟΣ ΓΙΑ ΤΟΝ ΑΘΛΗΤΙΣΜΟ</a:t>
            </a:r>
            <a:endParaRPr lang="el-GR" altLang="el-GR" sz="2400" b="1" u="sng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l-GR" sz="2000">
                <a:latin typeface="Arial" panose="020B0604020202020204" pitchFamily="34" charset="0"/>
                <a:hlinkClick r:id="rId3"/>
              </a:rPr>
              <a:t>https://eur-lex.europa.eu/legal-content/EL/TXT/PDF/?uri=CELEX:42014Y0614(03)&amp;from=EN</a:t>
            </a:r>
            <a:endParaRPr lang="en-US" altLang="el-GR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ΕΠΙΚΟΙΝΩΝΙΑ ΓΙΑ ΤΗΝ ΑΝΑΠΤΥΞΗ ΤΗΣ ΕΥΡΩΠΑΙΚΗΣ ΔΙΑΣΤΑΣΗΣ ΤΟΥ ΑΘΛΗΤΙΣΜΟΥ</a:t>
            </a:r>
            <a:endParaRPr lang="en-US" altLang="el-GR" sz="2400" b="1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200">
                <a:hlinkClick r:id="rId4"/>
              </a:rPr>
              <a:t>https://eur-lex.europa.eu/legal-content/EL/TXT/PDF/?uri=CELEX:52011DC0012&amp;from=EN</a:t>
            </a:r>
            <a:endParaRPr lang="el-GR" altLang="el-GR" sz="220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l-GR" altLang="el-GR"/>
          </a:p>
        </p:txBody>
      </p:sp>
      <p:sp>
        <p:nvSpPr>
          <p:cNvPr id="12291" name="Τίτλος 1">
            <a:extLst>
              <a:ext uri="{FF2B5EF4-FFF2-40B4-BE49-F238E27FC236}">
                <a16:creationId xmlns:a16="http://schemas.microsoft.com/office/drawing/2014/main" id="{05501A5A-4DE1-494B-822D-386A8F75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47675"/>
            <a:ext cx="8497887" cy="1325563"/>
          </a:xfrm>
        </p:spPr>
        <p:txBody>
          <a:bodyPr anchorCtr="1"/>
          <a:lstStyle/>
          <a:p>
            <a:r>
              <a:rPr lang="el-GR" altLang="el-GR" sz="3200" b="1">
                <a:solidFill>
                  <a:srgbClr val="FFFF00"/>
                </a:solidFill>
              </a:rPr>
              <a:t>ΕΥΡΩΠ</a:t>
            </a:r>
            <a:r>
              <a:rPr lang="en-US" altLang="el-GR" sz="3200" b="1">
                <a:solidFill>
                  <a:srgbClr val="FFFF00"/>
                </a:solidFill>
              </a:rPr>
              <a:t>AIKH EN</a:t>
            </a:r>
            <a:r>
              <a:rPr lang="el-GR" altLang="el-GR" sz="3200" b="1">
                <a:solidFill>
                  <a:srgbClr val="FFFF00"/>
                </a:solidFill>
              </a:rPr>
              <a:t>ΩΣΗ – ΠΟΛΙΤΙΚΕΣ ΑγΟ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B87FCD9F-539F-4107-B1AC-8D4D2F6889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2250" y="981075"/>
            <a:ext cx="8526463" cy="56165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l-GR" b="1" dirty="0">
                <a:solidFill>
                  <a:srgbClr val="FFFF00"/>
                </a:solidFill>
              </a:rPr>
              <a:t>     ΕΥΡΩΠ</a:t>
            </a:r>
            <a:r>
              <a:rPr lang="en-US" b="1" dirty="0">
                <a:solidFill>
                  <a:srgbClr val="FFFF00"/>
                </a:solidFill>
              </a:rPr>
              <a:t>AIKH 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EN</a:t>
            </a:r>
            <a:r>
              <a:rPr lang="el-GR" b="1" dirty="0">
                <a:solidFill>
                  <a:srgbClr val="FFFF00"/>
                </a:solidFill>
              </a:rPr>
              <a:t>ΩΣΗ – </a:t>
            </a:r>
            <a:r>
              <a:rPr lang="el-GR" b="1" dirty="0" err="1">
                <a:solidFill>
                  <a:srgbClr val="FFFF00"/>
                </a:solidFill>
              </a:rPr>
              <a:t>ΑγΟ</a:t>
            </a:r>
            <a:r>
              <a:rPr lang="el-GR" b="1" dirty="0">
                <a:solidFill>
                  <a:srgbClr val="FFFF00"/>
                </a:solidFill>
              </a:rPr>
              <a:t> ΗΑ</a:t>
            </a:r>
            <a:r>
              <a:rPr lang="en-US" b="1" dirty="0">
                <a:solidFill>
                  <a:srgbClr val="FFFF00"/>
                </a:solidFill>
              </a:rPr>
              <a:t>SHTAGS</a:t>
            </a:r>
            <a:endParaRPr lang="el-GR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l-G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dirty="0">
                <a:latin typeface="Arial" pitchFamily="34"/>
              </a:rPr>
              <a:t>#</a:t>
            </a:r>
            <a:r>
              <a:rPr lang="en-US" b="1" dirty="0" err="1">
                <a:latin typeface="Arial" pitchFamily="34"/>
              </a:rPr>
              <a:t>BeActive</a:t>
            </a:r>
            <a:r>
              <a:rPr lang="en-US" b="1" dirty="0">
                <a:latin typeface="Arial" pitchFamily="34"/>
              </a:rPr>
              <a:t> awards</a:t>
            </a:r>
          </a:p>
          <a:p>
            <a:pPr algn="ctr">
              <a:defRPr/>
            </a:pPr>
            <a:r>
              <a:rPr lang="en-US" b="1" dirty="0">
                <a:latin typeface="Arial" pitchFamily="34"/>
              </a:rPr>
              <a:t>#</a:t>
            </a:r>
            <a:r>
              <a:rPr lang="en-US" b="1" dirty="0" err="1">
                <a:latin typeface="Arial" pitchFamily="34"/>
              </a:rPr>
              <a:t>BeInclusive</a:t>
            </a:r>
            <a:r>
              <a:rPr lang="en-US" b="1" dirty="0">
                <a:latin typeface="Arial" pitchFamily="34"/>
              </a:rPr>
              <a:t> Sport Awards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Arial" pitchFamily="34"/>
            </a:endParaRPr>
          </a:p>
          <a:p>
            <a:pPr marL="0" indent="0" algn="ctr">
              <a:buFontTx/>
              <a:buNone/>
              <a:defRPr/>
            </a:pPr>
            <a:r>
              <a:rPr lang="en-US" dirty="0">
                <a:latin typeface="Arial" pitchFamily="34"/>
              </a:rPr>
              <a:t>European Week of Sport</a:t>
            </a:r>
            <a:endParaRPr lang="el-GR" dirty="0">
              <a:latin typeface="Arial" pitchFamily="34"/>
            </a:endParaRPr>
          </a:p>
          <a:p>
            <a:pPr marL="0" indent="0" algn="ctr">
              <a:buFontTx/>
              <a:buNone/>
              <a:defRPr/>
            </a:pPr>
            <a:r>
              <a:rPr lang="en-US" dirty="0">
                <a:hlinkClick r:id="rId2"/>
              </a:rPr>
              <a:t>https://ec.europa.eu/sport/week</a:t>
            </a:r>
            <a:endParaRPr lang="el-GR" dirty="0"/>
          </a:p>
          <a:p>
            <a:pPr>
              <a:defRPr/>
            </a:pPr>
            <a:endParaRPr lang="en-US" dirty="0">
              <a:latin typeface="Arial" pitchFamily="34"/>
            </a:endParaRPr>
          </a:p>
          <a:p>
            <a:pPr marL="0" indent="0" algn="ctr">
              <a:buFontTx/>
              <a:buNone/>
              <a:defRPr/>
            </a:pPr>
            <a:r>
              <a:rPr lang="en-US" dirty="0">
                <a:latin typeface="Arial" pitchFamily="34"/>
              </a:rPr>
              <a:t>SHARE initiative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n-US" dirty="0">
                <a:hlinkClick r:id="rId3"/>
              </a:rPr>
              <a:t>https://ec.europa.eu/sport/share-initiative_en</a:t>
            </a:r>
            <a:endParaRPr lang="en-US" dirty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28BBA091-2928-43D0-B429-F53C2C85F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>
                <a:solidFill>
                  <a:srgbClr val="FFFF00"/>
                </a:solidFill>
              </a:rPr>
              <a:t>Be active</a:t>
            </a:r>
            <a:endParaRPr lang="el-GR" altLang="el-GR">
              <a:solidFill>
                <a:srgbClr val="FFFF00"/>
              </a:solidFill>
            </a:endParaRPr>
          </a:p>
        </p:txBody>
      </p:sp>
      <p:sp>
        <p:nvSpPr>
          <p:cNvPr id="14339" name="Ορθογώνιο 2">
            <a:extLst>
              <a:ext uri="{FF2B5EF4-FFF2-40B4-BE49-F238E27FC236}">
                <a16:creationId xmlns:a16="http://schemas.microsoft.com/office/drawing/2014/main" id="{E2F63E9E-01C1-4B8D-AF10-01507351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628775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2"/>
              </a:rPr>
              <a:t>https://gga.gov.gr/component/content/article/253-beactive/2837-beactive2019</a:t>
            </a:r>
            <a:endParaRPr kumimoji="0" lang="el-GR" altLang="el-GR" sz="2400"/>
          </a:p>
          <a:p>
            <a:pPr>
              <a:spcBef>
                <a:spcPct val="0"/>
              </a:spcBef>
              <a:buFontTx/>
              <a:buNone/>
            </a:pPr>
            <a:endParaRPr kumimoji="0" lang="el-GR" altLang="el-GR" sz="2400"/>
          </a:p>
          <a:p>
            <a:pPr>
              <a:spcBef>
                <a:spcPct val="0"/>
              </a:spcBef>
              <a:buFontTx/>
              <a:buNone/>
            </a:pPr>
            <a:r>
              <a:rPr kumimoji="0" lang="el-GR" altLang="el-GR" sz="2400"/>
              <a:t>Η Ευρωπαϊκή εβδομάδα αθλητισμού είναι μια νέα πρωτοβουλία της Ευρωπαϊκής Επιτροπής για την προαγωγή του αθλητισμού και της σωματικής άσκησης σε όλη την Ευρώπη. Η εβδομάδα θα δημιουργήσει νέες δραστηριότητες και, επίσης, θα αξιοποιήσει ήδη υφιστάμενες επιτυχείς πρωτοβουλίες σε ευρωπαϊκό, εθνικό, περιφερειακό ή τοπικό πλαίσιο.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l-GR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817B17E4-ABB2-441C-8CCC-57917B483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8280400" cy="1143000"/>
          </a:xfrm>
        </p:spPr>
        <p:txBody>
          <a:bodyPr/>
          <a:lstStyle/>
          <a:p>
            <a:r>
              <a:rPr lang="en-US" altLang="el-GR" sz="2400" b="1">
                <a:solidFill>
                  <a:srgbClr val="FFFF00"/>
                </a:solidFill>
              </a:rPr>
              <a:t>Eurostat 2020 </a:t>
            </a:r>
            <a:br>
              <a:rPr lang="en-US" altLang="el-GR" sz="2400" b="1">
                <a:solidFill>
                  <a:srgbClr val="FFFF00"/>
                </a:solidFill>
              </a:rPr>
            </a:br>
            <a:r>
              <a:rPr lang="en-US" altLang="el-GR" sz="2400" b="1">
                <a:solidFill>
                  <a:srgbClr val="FFFF00"/>
                </a:solidFill>
              </a:rPr>
              <a:t>Performing (non-work-related) physical activities by sex, age educational attainment level</a:t>
            </a:r>
            <a:endParaRPr lang="el-GR" altLang="el-GR" sz="2400">
              <a:solidFill>
                <a:srgbClr val="FFFF00"/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4FB7663B-20BC-4ABF-8D20-7DA157D9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34921" r="22302" b="22911"/>
          <a:stretch>
            <a:fillRect/>
          </a:stretch>
        </p:blipFill>
        <p:spPr bwMode="auto">
          <a:xfrm>
            <a:off x="250825" y="2060575"/>
            <a:ext cx="8642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FF31C5-9365-4621-BD35-F988B444B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r>
              <a:rPr lang="el-GR" altLang="el-GR" sz="2800" b="1">
                <a:solidFill>
                  <a:srgbClr val="FFFF00"/>
                </a:solidFill>
              </a:rPr>
              <a:t>Διαχρονική Αναδρομή: Η AγO στη Σύγχρονη Ελλάδα</a:t>
            </a:r>
            <a:endParaRPr lang="el-GR" altLang="el-GR" sz="4000" b="1">
              <a:solidFill>
                <a:srgbClr val="FFFF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7F57A4-379C-4B52-A4B0-C7354A308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l-GR" altLang="el-GR" sz="2000">
                <a:solidFill>
                  <a:srgbClr val="FFFF00"/>
                </a:solidFill>
              </a:rPr>
              <a:t>1899</a:t>
            </a:r>
            <a:r>
              <a:rPr lang="el-GR" altLang="el-GR" sz="2000"/>
              <a:t> το Υπουργείο Παιδείας καθιέρωσε τις γυμναστικές επιδείξεις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1918</a:t>
            </a:r>
            <a:r>
              <a:rPr lang="el-GR" altLang="el-GR" sz="2000"/>
              <a:t> η ΧΑΝΘ Θεσσαλονίκης εισάγει το μπάσκετ στη χώρα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1923</a:t>
            </a:r>
            <a:r>
              <a:rPr lang="el-GR" altLang="el-GR" sz="2000"/>
              <a:t>, ο ΣΕΓΑΣ, οργανώνει αθλητικούς αγώνες με ελεύθερη συμμετοχή στις γειτονιές της Αθήνας, σε προσπάθεια αναζήτησης ταλέντων στίβου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1937</a:t>
            </a:r>
            <a:r>
              <a:rPr lang="el-GR" altLang="el-GR" sz="2000"/>
              <a:t>, ιδρύεται το κέντρο νεότητας του δήμου Αθηναίων 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1947</a:t>
            </a:r>
            <a:r>
              <a:rPr lang="el-GR" altLang="el-GR" sz="2000"/>
              <a:t>, πρωινή ραδιοφωνική εκπομπή με τίτλο "Γυμναστική" 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1957</a:t>
            </a:r>
            <a:r>
              <a:rPr lang="el-GR" altLang="el-GR" sz="2000"/>
              <a:t>, άρθρα στο αθλητικό περιοδικό "Τα Σπορ"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1958</a:t>
            </a:r>
            <a:r>
              <a:rPr lang="el-GR" altLang="el-GR" sz="2000"/>
              <a:t> ιδρύεται η Γενική Γραμματεία Αθλητισμού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1959</a:t>
            </a:r>
            <a:r>
              <a:rPr lang="el-GR" altLang="el-GR" sz="2000"/>
              <a:t> ιδρύεται ο ΟΠΑΠ και το Αθλητικό κέντρο του Άγιου Κοσμά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1962</a:t>
            </a:r>
            <a:r>
              <a:rPr lang="el-GR" altLang="el-GR" sz="2000"/>
              <a:t> δημιουργία αθλητικών ομάδων εργοστασίων και διοργάνωση πρωταθλημάτων εργατών σε ατομικά σπορ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1975</a:t>
            </a:r>
            <a:r>
              <a:rPr lang="el-GR" altLang="el-GR" sz="2000"/>
              <a:t>, το Συμβούλιο της Ευρώπης διακήρυξε τον Αθλητισμό για 'Ολους στα μέλη του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FE2399-9594-4AD7-9A05-0C78B0B1C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l-GR" sz="2000">
                <a:solidFill>
                  <a:srgbClr val="FFFF00"/>
                </a:solidFill>
              </a:rPr>
              <a:t>Διαχρονική Αναδρομή: Η AγO στη Σύγχρονη Ελλάδα (συνέχεια)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90D4E6D-B080-487E-95B8-A7D56347A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l-GR" altLang="el-GR" sz="2000"/>
              <a:t>Αναφορά της ΑγΟ στο αθλητικό πρόγραμμα του τότε κυβερνώντος κόμματος και την καθιέρωση του Σαββάτου από το Υπουργείο Παιδείας, ως ημέρα αθλητικών δραστηριοτήτων των μαθητών της δευτεροβάθμιας εκπαίδευσης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1978</a:t>
            </a:r>
            <a:r>
              <a:rPr lang="el-GR" altLang="el-GR" sz="2000"/>
              <a:t>, η Διεθνής Ολυμπιακή Επιτροπή (ΔΟΕ), οι Παγκόσμιες (ερασιτεχνικές) Αθλητικές Ομοσπονδίες και οι Εθνικές Ολυμπιακές Επιτροπές, διακήρυξαν στα μέλη τους το παγκόσμιο κίνημα του Αθλητισμού για 'Ολους 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1980</a:t>
            </a:r>
            <a:r>
              <a:rPr lang="el-GR" altLang="el-GR" sz="2000"/>
              <a:t> τριήμερη εκδήλωση με ομιλίες στη Θεσσαλονίκη από την ΕΟΕ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1983</a:t>
            </a:r>
            <a:r>
              <a:rPr lang="el-GR" altLang="el-GR" sz="2000"/>
              <a:t>, δημιουργήθηκαν προγράμματα με τον τίτλο: "Μαζικός Λαϊκός Αθλητισμός" </a:t>
            </a:r>
            <a:endParaRPr lang="el-GR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2CE709D-9D96-494D-B464-B5D5D44ED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609600"/>
            <a:ext cx="8586787" cy="1143000"/>
          </a:xfrm>
        </p:spPr>
        <p:txBody>
          <a:bodyPr/>
          <a:lstStyle/>
          <a:p>
            <a:r>
              <a:rPr lang="el-GR" altLang="el-GR" sz="2400" b="1">
                <a:solidFill>
                  <a:srgbClr val="FFFF00"/>
                </a:solidFill>
              </a:rPr>
              <a:t>Οργανωτική δομή προγραμμάτων ΑγΟ με κρατική υποστήριξη</a:t>
            </a: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C93BCBC0-BB28-495D-8604-EA69AD6D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577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C22DC07-E9D5-4F14-978F-AD05F5402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00013"/>
            <a:ext cx="7772400" cy="865188"/>
          </a:xfrm>
        </p:spPr>
        <p:txBody>
          <a:bodyPr/>
          <a:lstStyle/>
          <a:p>
            <a:r>
              <a:rPr kumimoji="0" lang="el-GR" altLang="el-GR" sz="3500">
                <a:solidFill>
                  <a:srgbClr val="FFFF00"/>
                </a:solidFill>
              </a:rPr>
              <a:t>Η λειτουργική δομή ΑγΟ στη Ελλάδα</a:t>
            </a:r>
          </a:p>
        </p:txBody>
      </p:sp>
      <p:pic>
        <p:nvPicPr>
          <p:cNvPr id="19459" name="Εικόνα 7">
            <a:extLst>
              <a:ext uri="{FF2B5EF4-FFF2-40B4-BE49-F238E27FC236}">
                <a16:creationId xmlns:a16="http://schemas.microsoft.com/office/drawing/2014/main" id="{632C6279-283C-4FED-A7AA-51DA7BE5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3441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>
            <a:extLst>
              <a:ext uri="{FF2B5EF4-FFF2-40B4-BE49-F238E27FC236}">
                <a16:creationId xmlns:a16="http://schemas.microsoft.com/office/drawing/2014/main" id="{149653DF-1633-4520-8CCC-0280A1603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5400">
                <a:solidFill>
                  <a:srgbClr val="FFFF00"/>
                </a:solidFill>
              </a:rPr>
              <a:t>Αρμοδιότητες ΓΓΑ</a:t>
            </a:r>
          </a:p>
        </p:txBody>
      </p:sp>
      <p:sp>
        <p:nvSpPr>
          <p:cNvPr id="20483" name="Θέση περιεχομένου 2">
            <a:extLst>
              <a:ext uri="{FF2B5EF4-FFF2-40B4-BE49-F238E27FC236}">
                <a16:creationId xmlns:a16="http://schemas.microsoft.com/office/drawing/2014/main" id="{2CA098C5-B284-4D20-875C-0A9546CDBE22}"/>
              </a:ext>
            </a:extLst>
          </p:cNvPr>
          <p:cNvSpPr txBox="1">
            <a:spLocks/>
          </p:cNvSpPr>
          <p:nvPr/>
        </p:nvSpPr>
        <p:spPr bwMode="auto">
          <a:xfrm>
            <a:off x="468313" y="1844675"/>
            <a:ext cx="82804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l-GR" sz="2400" u="sng"/>
              <a:t>κατάρτιση-αναμόρφωση του Οργανωτικού Πλαισίου </a:t>
            </a:r>
            <a:r>
              <a:rPr lang="el-GR" altLang="el-GR" sz="2400"/>
              <a:t>λειτουργίας των Προγραμμάτων «Άθληση για Όλους» (ΠΑγΟ)</a:t>
            </a:r>
          </a:p>
          <a:p>
            <a:pPr>
              <a:spcBef>
                <a:spcPct val="0"/>
              </a:spcBef>
            </a:pPr>
            <a:r>
              <a:rPr lang="el-GR" altLang="el-GR" sz="2400" u="sng"/>
              <a:t>παρακολούθηση</a:t>
            </a:r>
            <a:r>
              <a:rPr lang="el-GR" altLang="el-GR" sz="2400"/>
              <a:t> υλοποίησης των προγραμμάτων.</a:t>
            </a:r>
          </a:p>
          <a:p>
            <a:pPr>
              <a:spcBef>
                <a:spcPct val="0"/>
              </a:spcBef>
            </a:pPr>
            <a:r>
              <a:rPr lang="el-GR" altLang="el-GR" sz="2400" u="sng"/>
              <a:t>έγκριση αιτημάτων </a:t>
            </a:r>
            <a:r>
              <a:rPr lang="el-GR" altLang="el-GR" sz="2400"/>
              <a:t>φορέων για υλοποίηση προγραμμάτων «Άθληση για Όλους»</a:t>
            </a:r>
          </a:p>
          <a:p>
            <a:pPr>
              <a:spcBef>
                <a:spcPct val="0"/>
              </a:spcBef>
            </a:pPr>
            <a:r>
              <a:rPr lang="el-GR" altLang="el-GR" sz="2400" u="sng"/>
              <a:t>πιστοποίηση</a:t>
            </a:r>
            <a:r>
              <a:rPr lang="el-GR" altLang="el-GR" sz="2400"/>
              <a:t> των συνεργαζόμενων φορέων που υποβάλλουν αίτηση-πρόταση </a:t>
            </a:r>
          </a:p>
          <a:p>
            <a:pPr>
              <a:spcBef>
                <a:spcPct val="0"/>
              </a:spcBef>
            </a:pPr>
            <a:r>
              <a:rPr lang="el-GR" altLang="el-GR" sz="2400"/>
              <a:t>έκδοση Κοινής Υπουργικής Απόφασης (Κ.Υ.Α.) </a:t>
            </a:r>
            <a:r>
              <a:rPr lang="el-GR" altLang="el-GR" sz="2400" u="sng"/>
              <a:t>πρόσληψης</a:t>
            </a:r>
            <a:r>
              <a:rPr lang="el-GR" altLang="el-GR" sz="2400"/>
              <a:t> Πτυχιούχων Φυσικής Αγωγής των προγραμμάτων.</a:t>
            </a:r>
          </a:p>
          <a:p>
            <a:pPr>
              <a:spcBef>
                <a:spcPct val="0"/>
              </a:spcBef>
            </a:pPr>
            <a:r>
              <a:rPr lang="el-GR" altLang="el-GR" sz="2400" u="sng"/>
              <a:t>επιτόπιους ελέγχους </a:t>
            </a:r>
            <a:r>
              <a:rPr lang="el-GR" altLang="el-GR" sz="2400"/>
              <a:t>στους φορείς υλοποίησης προγραμμάτων</a:t>
            </a:r>
          </a:p>
          <a:p>
            <a:pPr>
              <a:spcBef>
                <a:spcPct val="0"/>
              </a:spcBef>
            </a:pPr>
            <a:r>
              <a:rPr lang="el-GR" altLang="el-GR" sz="2400"/>
              <a:t>τήρηση και προβολή «Αθλητικού Χάρτη» για την υλοποίηση των προγραμμάτων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>
            <a:extLst>
              <a:ext uri="{FF2B5EF4-FFF2-40B4-BE49-F238E27FC236}">
                <a16:creationId xmlns:a16="http://schemas.microsoft.com/office/drawing/2014/main" id="{1C1C8679-22F1-4A60-A24C-66A235D7F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l-GR" sz="3600">
                <a:solidFill>
                  <a:srgbClr val="FFFF00"/>
                </a:solidFill>
              </a:rPr>
              <a:t>Αρμοδιότητες ΓΓΑ</a:t>
            </a:r>
          </a:p>
        </p:txBody>
      </p:sp>
      <p:sp>
        <p:nvSpPr>
          <p:cNvPr id="21507" name="Θέση περιεχομένου 2">
            <a:extLst>
              <a:ext uri="{FF2B5EF4-FFF2-40B4-BE49-F238E27FC236}">
                <a16:creationId xmlns:a16="http://schemas.microsoft.com/office/drawing/2014/main" id="{1CC67B1C-233F-4DF7-ABD3-C46462DF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989138"/>
            <a:ext cx="85264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l-GR" sz="2600" u="sng"/>
              <a:t>σχεδιασμό προγραμμάτων </a:t>
            </a:r>
            <a:r>
              <a:rPr lang="el-GR" altLang="el-GR" sz="2600"/>
              <a:t>και αθλητικών εκδηλώσεων στη σχολική και πανεπιστημιακή κοινότητα, στους εργασιακούς και στρατιωτικούς χώρους, κλπ.</a:t>
            </a:r>
          </a:p>
          <a:p>
            <a:pPr>
              <a:spcBef>
                <a:spcPct val="0"/>
              </a:spcBef>
            </a:pPr>
            <a:r>
              <a:rPr lang="el-GR" altLang="el-GR" sz="2600" u="sng"/>
              <a:t>συμβάσεις με τους φορείς </a:t>
            </a:r>
            <a:r>
              <a:rPr lang="el-GR" altLang="el-GR" sz="2600"/>
              <a:t>υλοποίησης των προγραμμάτων «Άθληση για Όλους».</a:t>
            </a:r>
          </a:p>
          <a:p>
            <a:pPr>
              <a:spcBef>
                <a:spcPct val="0"/>
              </a:spcBef>
            </a:pPr>
            <a:r>
              <a:rPr lang="el-GR" altLang="el-GR" sz="2600" u="sng"/>
              <a:t>τήρηση του αρχείου </a:t>
            </a:r>
            <a:r>
              <a:rPr lang="el-GR" altLang="el-GR" sz="2600"/>
              <a:t>των προγραμμάτων «ΆγΌ» ανά φορέα υλοποίησης.</a:t>
            </a:r>
          </a:p>
          <a:p>
            <a:pPr>
              <a:spcBef>
                <a:spcPct val="0"/>
              </a:spcBef>
            </a:pPr>
            <a:r>
              <a:rPr lang="el-GR" altLang="el-GR" sz="2600"/>
              <a:t>καθορισμό </a:t>
            </a:r>
            <a:r>
              <a:rPr lang="el-GR" altLang="el-GR" sz="2600" u="sng"/>
              <a:t>κριτηρίων χρηματοδότησης </a:t>
            </a:r>
            <a:r>
              <a:rPr lang="el-GR" altLang="el-GR" sz="2600"/>
              <a:t>των προγραμμάτων «Άθληση για Όλους» και Εκδηλώσεων ανά έτος.</a:t>
            </a:r>
          </a:p>
          <a:p>
            <a:pPr>
              <a:spcBef>
                <a:spcPct val="0"/>
              </a:spcBef>
            </a:pPr>
            <a:r>
              <a:rPr lang="el-GR" altLang="el-GR" sz="2600" u="sng"/>
              <a:t>αποτίμηση προγραμμάτων </a:t>
            </a:r>
            <a:r>
              <a:rPr lang="el-GR" altLang="el-GR" sz="2600"/>
              <a:t>και εκδηλώσεων «Άθληση για Όλους».</a:t>
            </a:r>
          </a:p>
          <a:p>
            <a:pPr>
              <a:spcBef>
                <a:spcPct val="0"/>
              </a:spcBef>
            </a:pPr>
            <a:endParaRPr lang="el-GR" altLang="el-GR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>
            <a:extLst>
              <a:ext uri="{FF2B5EF4-FFF2-40B4-BE49-F238E27FC236}">
                <a16:creationId xmlns:a16="http://schemas.microsoft.com/office/drawing/2014/main" id="{299E7B1F-75BF-4681-9ECB-152A09244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ΑγΟ – ΚΙΝ. ΑΝΑΨΥΧΗ</a:t>
            </a:r>
          </a:p>
        </p:txBody>
      </p:sp>
      <p:pic>
        <p:nvPicPr>
          <p:cNvPr id="4099" name="Εικόνα 7">
            <a:extLst>
              <a:ext uri="{FF2B5EF4-FFF2-40B4-BE49-F238E27FC236}">
                <a16:creationId xmlns:a16="http://schemas.microsoft.com/office/drawing/2014/main" id="{D0484025-2770-4005-BFF2-138CC13D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916113"/>
            <a:ext cx="83089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72FEF8D-475C-491B-A8DC-609FFFE5D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50250" cy="1143000"/>
          </a:xfrm>
        </p:spPr>
        <p:txBody>
          <a:bodyPr/>
          <a:lstStyle/>
          <a:p>
            <a:r>
              <a:rPr lang="el-GR" altLang="el-GR" b="1">
                <a:solidFill>
                  <a:srgbClr val="FFFF00"/>
                </a:solidFill>
              </a:rPr>
              <a:t>ΑγΟ στην Τοπική Αυτοδιοίκηση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817CB94F-3DC2-4F03-8A1C-B09DA793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89146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>
            <a:extLst>
              <a:ext uri="{FF2B5EF4-FFF2-40B4-BE49-F238E27FC236}">
                <a16:creationId xmlns:a16="http://schemas.microsoft.com/office/drawing/2014/main" id="{B51FD7DF-1A45-40D9-B614-7FEF5B00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Σύγχρονοι Φορείς υλοποίησης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FDF651-D714-406F-B344-26AFEE32F106}"/>
              </a:ext>
            </a:extLst>
          </p:cNvPr>
          <p:cNvSpPr txBox="1">
            <a:spLocks/>
          </p:cNvSpPr>
          <p:nvPr/>
        </p:nvSpPr>
        <p:spPr>
          <a:xfrm>
            <a:off x="107950" y="2409825"/>
            <a:ext cx="309403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l-GR" sz="2800" b="1" u="sng">
                <a:solidFill>
                  <a:srgbClr val="FFFF00"/>
                </a:solidFill>
              </a:rPr>
              <a:t>Δημόσιοι φορείς</a:t>
            </a:r>
          </a:p>
          <a:p>
            <a:pPr>
              <a:defRPr/>
            </a:pPr>
            <a:r>
              <a:rPr lang="el-GR" sz="2800"/>
              <a:t>ΟΤΑ</a:t>
            </a:r>
          </a:p>
          <a:p>
            <a:pPr>
              <a:defRPr/>
            </a:pPr>
            <a:r>
              <a:rPr lang="el-GR" sz="2800"/>
              <a:t>Κοινότητες</a:t>
            </a:r>
          </a:p>
          <a:p>
            <a:pPr>
              <a:defRPr/>
            </a:pPr>
            <a:r>
              <a:rPr lang="el-GR" sz="2800"/>
              <a:t>Διαχειρ. φορείς</a:t>
            </a:r>
            <a:endParaRPr lang="el-GR" sz="2800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B10D9CB1-FB6B-4FB2-8BA3-19BD5DCE8482}"/>
              </a:ext>
            </a:extLst>
          </p:cNvPr>
          <p:cNvSpPr txBox="1">
            <a:spLocks/>
          </p:cNvSpPr>
          <p:nvPr/>
        </p:nvSpPr>
        <p:spPr bwMode="auto">
          <a:xfrm>
            <a:off x="2921000" y="2376488"/>
            <a:ext cx="3094038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l-GR" sz="2800" b="1" u="sng" dirty="0">
                <a:solidFill>
                  <a:srgbClr val="FFFF00"/>
                </a:solidFill>
              </a:rPr>
              <a:t>Μη </a:t>
            </a:r>
            <a:r>
              <a:rPr lang="el-GR" sz="2800" b="1" u="sng" dirty="0" err="1">
                <a:solidFill>
                  <a:srgbClr val="FFFF00"/>
                </a:solidFill>
              </a:rPr>
              <a:t>κερδοσκοποι</a:t>
            </a:r>
            <a:r>
              <a:rPr lang="el-GR" sz="2800" b="1" u="sng" dirty="0">
                <a:solidFill>
                  <a:srgbClr val="FFFF00"/>
                </a:solidFill>
              </a:rPr>
              <a:t>-</a:t>
            </a:r>
            <a:r>
              <a:rPr lang="el-GR" sz="2800" b="1" u="sng" dirty="0" err="1">
                <a:solidFill>
                  <a:srgbClr val="FFFF00"/>
                </a:solidFill>
              </a:rPr>
              <a:t>κοί</a:t>
            </a:r>
            <a:r>
              <a:rPr lang="el-GR" sz="2800" b="1" u="sng" dirty="0">
                <a:solidFill>
                  <a:srgbClr val="FFFF00"/>
                </a:solidFill>
              </a:rPr>
              <a:t> οργανισμοί</a:t>
            </a:r>
          </a:p>
          <a:p>
            <a:pPr>
              <a:defRPr/>
            </a:pPr>
            <a:r>
              <a:rPr lang="el-GR" sz="2800" dirty="0"/>
              <a:t>Σύλλογοι</a:t>
            </a:r>
          </a:p>
          <a:p>
            <a:pPr>
              <a:defRPr/>
            </a:pPr>
            <a:r>
              <a:rPr lang="el-GR" sz="2800" dirty="0"/>
              <a:t>Ιδρύματα</a:t>
            </a:r>
          </a:p>
          <a:p>
            <a:pPr>
              <a:defRPr/>
            </a:pPr>
            <a:r>
              <a:rPr lang="el-GR" sz="2800" dirty="0"/>
              <a:t>ΜΚΟ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92B98F19-3666-4BDB-A824-527E0A008B08}"/>
              </a:ext>
            </a:extLst>
          </p:cNvPr>
          <p:cNvSpPr txBox="1">
            <a:spLocks/>
          </p:cNvSpPr>
          <p:nvPr/>
        </p:nvSpPr>
        <p:spPr bwMode="auto">
          <a:xfrm>
            <a:off x="6015038" y="2409825"/>
            <a:ext cx="3094037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l-GR" sz="2800" b="1" u="sng" dirty="0">
                <a:solidFill>
                  <a:srgbClr val="FFFF00"/>
                </a:solidFill>
              </a:rPr>
              <a:t>Ιδιωτικοί φορείς</a:t>
            </a:r>
          </a:p>
          <a:p>
            <a:pPr>
              <a:defRPr/>
            </a:pPr>
            <a:r>
              <a:rPr lang="el-GR" sz="2800" dirty="0"/>
              <a:t>Διοργανωτές </a:t>
            </a:r>
            <a:r>
              <a:rPr lang="el-GR" sz="2800" dirty="0" err="1"/>
              <a:t>Αθλ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Γυμναστήρια</a:t>
            </a:r>
          </a:p>
          <a:p>
            <a:pPr>
              <a:defRPr/>
            </a:pPr>
            <a:r>
              <a:rPr lang="el-GR" sz="2800" dirty="0"/>
              <a:t>Εγκαταστάσεις</a:t>
            </a:r>
          </a:p>
          <a:p>
            <a:pPr>
              <a:defRPr/>
            </a:pPr>
            <a:r>
              <a:rPr lang="el-GR" sz="2800" dirty="0"/>
              <a:t>Αθλ. Μάρκετινγκ</a:t>
            </a:r>
          </a:p>
          <a:p>
            <a:pPr>
              <a:defRPr/>
            </a:pPr>
            <a:endParaRPr lang="el-G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570ABFC-D1AB-4AFE-9796-BD6B5AE6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>
                <a:solidFill>
                  <a:srgbClr val="FFFF00"/>
                </a:solidFill>
              </a:rPr>
              <a:t>Φορείς ΑγΟ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BAD619A6-C2B8-4BE8-A5F3-7B37FC4E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00238"/>
            <a:ext cx="8351837" cy="45815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7D5FA50-4877-46E4-8D4F-DE65E2E23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r>
              <a:rPr lang="el-GR" altLang="el-GR" sz="4000" b="1">
                <a:solidFill>
                  <a:srgbClr val="FFFF00"/>
                </a:solidFill>
              </a:rPr>
              <a:t>Οργανόγραμμα ΑγΟ Υπ. Γεωργίας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3F5728A-6F4F-4F17-999B-41EB2BF7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1560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>
            <a:extLst>
              <a:ext uri="{FF2B5EF4-FFF2-40B4-BE49-F238E27FC236}">
                <a16:creationId xmlns:a16="http://schemas.microsoft.com/office/drawing/2014/main" id="{204C1F89-A051-4B1F-8C11-3BB3D230B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ΕΟΕ</a:t>
            </a:r>
          </a:p>
        </p:txBody>
      </p:sp>
      <p:sp>
        <p:nvSpPr>
          <p:cNvPr id="26627" name="Ορθογώνιο 2">
            <a:extLst>
              <a:ext uri="{FF2B5EF4-FFF2-40B4-BE49-F238E27FC236}">
                <a16:creationId xmlns:a16="http://schemas.microsoft.com/office/drawing/2014/main" id="{68DD0FF7-A66E-4A96-AD9F-3E5C801E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78025"/>
            <a:ext cx="75612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800"/>
              <a:t>ΚΙ</a:t>
            </a:r>
            <a:r>
              <a:rPr kumimoji="0" lang="en-US" altLang="el-GR" sz="2800"/>
              <a:t>DS ATHLETICS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el-GR" sz="28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800">
                <a:hlinkClick r:id="rId2"/>
              </a:rPr>
              <a:t>http://www.panathenaicstadium.gr/%CE%93%CE%B9%CE%B1%CF%80%CE%B1%CE%B9%CE%B4%CE%B9%CE%AC/Kidsathletics/tabid/123/language/el-GR/Default.aspx</a:t>
            </a:r>
            <a:endParaRPr kumimoji="0" lang="en-US" altLang="el-GR" sz="28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el-GR" sz="28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800"/>
              <a:t>ΟΛΥΜΠΙΑΚΗ  ΗΜΕΡΑ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l-GR" altLang="el-GR" sz="28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800">
                <a:hlinkClick r:id="rId3"/>
              </a:rPr>
              <a:t>https://www.hoc.gr/el/node/2276</a:t>
            </a:r>
            <a:endParaRPr kumimoji="0" lang="el-GR" altLang="el-GR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>
            <a:extLst>
              <a:ext uri="{FF2B5EF4-FFF2-40B4-BE49-F238E27FC236}">
                <a16:creationId xmlns:a16="http://schemas.microsoft.com/office/drawing/2014/main" id="{FC7E1B40-9045-4942-95EB-F9290684B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ΑΘΛΗΤΙΚΕΣ ΟΜΟΣΠΟΝΔΙΕΣ</a:t>
            </a:r>
          </a:p>
        </p:txBody>
      </p:sp>
      <p:sp>
        <p:nvSpPr>
          <p:cNvPr id="27651" name="Ορθογώνιο 2">
            <a:extLst>
              <a:ext uri="{FF2B5EF4-FFF2-40B4-BE49-F238E27FC236}">
                <a16:creationId xmlns:a16="http://schemas.microsoft.com/office/drawing/2014/main" id="{3802A2FA-3466-4389-BC60-E8D5B60A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89138"/>
            <a:ext cx="72739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/>
              <a:t>ΜΑΡΑΘΩΝΙΟΣ ΑΘΗΝΩΝ</a:t>
            </a:r>
            <a:endParaRPr kumimoji="0" lang="en-US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>
                <a:hlinkClick r:id="rId2"/>
              </a:rPr>
              <a:t>https://www.athensauthenticmarathon.gr/site/index.php/el/news-gr/news-articles-gr/85-news-2020-gr</a:t>
            </a:r>
            <a:endParaRPr kumimoji="0" lang="el-GR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/>
              <a:t>ME</a:t>
            </a:r>
            <a:r>
              <a:rPr kumimoji="0" lang="el-GR" altLang="el-GR"/>
              <a:t>ΓΑΣ ΑΛΕΞΑΝΔΡΟΣ ΘΕΣΣΑΛΟΝΙΚΗ</a:t>
            </a:r>
            <a:endParaRPr kumimoji="0" lang="en-US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l-GR" altLang="el-GR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>
                <a:hlinkClick r:id="rId3"/>
              </a:rPr>
              <a:t>https://atgm.gr/</a:t>
            </a:r>
            <a:endParaRPr kumimoji="0" lang="el-GR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>
            <a:extLst>
              <a:ext uri="{FF2B5EF4-FFF2-40B4-BE49-F238E27FC236}">
                <a16:creationId xmlns:a16="http://schemas.microsoft.com/office/drawing/2014/main" id="{580F9080-A9CF-4175-8646-237AD8F90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>
                <a:solidFill>
                  <a:srgbClr val="FFFF00"/>
                </a:solidFill>
              </a:rPr>
              <a:t>ΜΗ ΚΥΒΕΡΝΗΤΙΚΕΣ ΟΡΓΑΝΩΣΕΙΣ</a:t>
            </a:r>
          </a:p>
        </p:txBody>
      </p:sp>
      <p:sp>
        <p:nvSpPr>
          <p:cNvPr id="28675" name="Ορθογώνιο 2">
            <a:extLst>
              <a:ext uri="{FF2B5EF4-FFF2-40B4-BE49-F238E27FC236}">
                <a16:creationId xmlns:a16="http://schemas.microsoft.com/office/drawing/2014/main" id="{DB4404F8-68F0-4DCD-B7D4-E39A0362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66938"/>
            <a:ext cx="82089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ΝΕΜΕΑ ΑΝΑΒΙΩΣΗ ΟΛΥΜΠΙΑΚΟΥ ΚΥΚΛΟΥ ΑΓΩΝΩΝ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2"/>
              </a:rPr>
              <a:t>https://nemeangames.org/el/</a:t>
            </a:r>
            <a:endParaRPr kumimoji="0" lang="en-US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ΣΠΑΡΤΑΘΛΟΝ </a:t>
            </a:r>
            <a:r>
              <a:rPr kumimoji="0" lang="en-US" altLang="el-GR" sz="2400"/>
              <a:t>ULTRA MARATHO</a:t>
            </a:r>
            <a:r>
              <a:rPr kumimoji="0" lang="el-GR" altLang="el-GR" sz="2400"/>
              <a:t>Ν  ΑΘΗΝΑ ΣΠΑΡΤΗ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3"/>
              </a:rPr>
              <a:t>https://www.spartathlon.gr/el/</a:t>
            </a:r>
            <a:endParaRPr kumimoji="0" lang="el-GR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ΑΕΘΛΙΟΣ ΝΕΜΕΑ ΟΛΥΜΠΙΑ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4"/>
              </a:rPr>
              <a:t>http://aethlios.gr/portal/index.php?lang=en</a:t>
            </a:r>
            <a:endParaRPr kumimoji="0" lang="el-GR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ΟΛΥΜΠΟΣ</a:t>
            </a:r>
            <a:r>
              <a:rPr kumimoji="0" lang="en-US" altLang="el-GR" sz="2400"/>
              <a:t> ULTRA MARATHON</a:t>
            </a:r>
            <a:endParaRPr kumimoji="0" lang="el-GR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5"/>
              </a:rPr>
              <a:t>http://olympus-marathon.com/</a:t>
            </a:r>
            <a:endParaRPr kumimoji="0" lang="el-GR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ΟΛΥΜΠΙΟΣ ΔΡΟΜΟΣ </a:t>
            </a:r>
            <a:r>
              <a:rPr kumimoji="0" lang="en-US" altLang="el-GR" sz="2400"/>
              <a:t> </a:t>
            </a:r>
            <a:r>
              <a:rPr kumimoji="0" lang="el-GR" altLang="el-GR" sz="2400"/>
              <a:t>ΙΛΙΔΑ ΟΛΥΜΠΙΑ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6"/>
              </a:rPr>
              <a:t>https://routeoftruce.com/</a:t>
            </a:r>
            <a:endParaRPr kumimoji="0" lang="el-GR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l-GR" altLang="el-GR" sz="2400"/>
              <a:t>ΜΑΡΑΘΩΝΙΟΣ ΣΠΕΤΣΩΝ </a:t>
            </a:r>
            <a:endParaRPr kumimoji="0" lang="en-US" altLang="el-GR" sz="240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el-GR" sz="2400">
                <a:hlinkClick r:id="rId7"/>
              </a:rPr>
              <a:t>http://spetsesmarathon.com/program/</a:t>
            </a:r>
            <a:endParaRPr kumimoji="0" lang="en-US" altLang="el-GR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>
            <a:extLst>
              <a:ext uri="{FF2B5EF4-FFF2-40B4-BE49-F238E27FC236}">
                <a16:creationId xmlns:a16="http://schemas.microsoft.com/office/drawing/2014/main" id="{34DD7B14-F6C3-4E0C-9321-CC64045F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l-GR" altLang="el-GR" sz="2800">
                <a:solidFill>
                  <a:srgbClr val="FFFF00"/>
                </a:solidFill>
              </a:rPr>
              <a:t>Η ΑγΟ </a:t>
            </a:r>
            <a:r>
              <a:rPr lang="en-US" altLang="el-GR" sz="2800">
                <a:solidFill>
                  <a:srgbClr val="FFFF00"/>
                </a:solidFill>
              </a:rPr>
              <a:t>- </a:t>
            </a:r>
            <a:r>
              <a:rPr lang="el-GR" altLang="el-GR" sz="2800">
                <a:solidFill>
                  <a:srgbClr val="FFFF00"/>
                </a:solidFill>
              </a:rPr>
              <a:t>Ο ρόλος του Πτυχιούχου ΤΕΦΑΑ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790E2C0A-BD63-4404-A090-18A3A5D7F6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8138" y="1412875"/>
            <a:ext cx="8805862" cy="46339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l-GR" sz="2000" dirty="0"/>
              <a:t>Η οργάνωση, υλοποίηση, παρακολούθηση και υποστήριξη των Προγραμμάτων Άθλησης για Όλους και Αναπτυξιακού Αθλητισμού σε Τοπικό, Περιφερειακό  Πανελλήνιο επίπεδο. </a:t>
            </a:r>
            <a:endParaRPr lang="en-US" sz="2000" dirty="0"/>
          </a:p>
          <a:p>
            <a:pPr>
              <a:spcBef>
                <a:spcPts val="0"/>
              </a:spcBef>
              <a:defRPr/>
            </a:pPr>
            <a:endParaRPr lang="en-US" sz="2000" dirty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H υποστήριξη και Ανάπτυξη του Αθλητικού Τουρισμού και εναλλακτικών δραστηριοτήτων άθλησης, άσκησης, αναψυχής και των φορέων υλοποίησης.</a:t>
            </a:r>
            <a:endParaRPr lang="en-US" sz="2000" dirty="0"/>
          </a:p>
          <a:p>
            <a:pPr>
              <a:spcBef>
                <a:spcPts val="0"/>
              </a:spcBef>
              <a:defRPr/>
            </a:pPr>
            <a:endParaRPr lang="en-US" sz="2000" dirty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H διάδοση-προώθηση της δια βίου άθλησης και υγιούς διατροφής, η διαχείριση χρηματοδοτούμενων προγραμμάτων, η διαμόρφωση πολιτικών για την απλούστευση και σύντμηση των διοικητικών διαδικασιών, η παρακολούθηση, ο προγραμματισμός και η βέλτιστη αξιοποίηση του ανθρώπινου δυναμικού. </a:t>
            </a:r>
            <a:endParaRPr lang="en-US" sz="2000" dirty="0"/>
          </a:p>
          <a:p>
            <a:pPr>
              <a:spcBef>
                <a:spcPts val="0"/>
              </a:spcBef>
              <a:defRPr/>
            </a:pPr>
            <a:endParaRPr lang="en-US" sz="2000" dirty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Η προώθηση Διαβαλκανικών Μεσογειακών Ευρωπαϊκών Διεθνών Αθλητικών Σχέσεων, η διασύνδεση με Παγκόσμιους και Ευρωπαϊκούς Αθλητικούς Οργανισμούς και Θεσμούς</a:t>
            </a:r>
            <a:endParaRPr lang="en-US" sz="20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Η καταγραφή και παρακολούθηση Φορέων </a:t>
            </a:r>
            <a:r>
              <a:rPr lang="el-GR" sz="2000" dirty="0" err="1"/>
              <a:t>ΑγΟ</a:t>
            </a:r>
            <a:r>
              <a:rPr lang="el-GR" sz="2000" dirty="0"/>
              <a:t> και Εναλλακτικού Αθλητισμού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>
            <a:extLst>
              <a:ext uri="{FF2B5EF4-FFF2-40B4-BE49-F238E27FC236}">
                <a16:creationId xmlns:a16="http://schemas.microsoft.com/office/drawing/2014/main" id="{077B2C91-C5D8-4199-85CB-39200BD81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Ερωτήσεις επανάληψης</a:t>
            </a:r>
          </a:p>
        </p:txBody>
      </p:sp>
      <p:sp>
        <p:nvSpPr>
          <p:cNvPr id="30723" name="Θέση περιεχομένου 2">
            <a:extLst>
              <a:ext uri="{FF2B5EF4-FFF2-40B4-BE49-F238E27FC236}">
                <a16:creationId xmlns:a16="http://schemas.microsoft.com/office/drawing/2014/main" id="{55D7CDB5-8378-49F2-90C9-95194E0BD0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86025"/>
            <a:ext cx="8278813" cy="2959100"/>
          </a:xfrm>
        </p:spPr>
        <p:txBody>
          <a:bodyPr/>
          <a:lstStyle/>
          <a:p>
            <a:r>
              <a:rPr lang="el-GR" altLang="el-GR" u="sng"/>
              <a:t>Που υλοποιείται </a:t>
            </a:r>
            <a:r>
              <a:rPr lang="el-GR" altLang="el-GR"/>
              <a:t>η ΑγΟ?</a:t>
            </a:r>
          </a:p>
          <a:p>
            <a:r>
              <a:rPr lang="el-GR" altLang="el-GR" u="sng"/>
              <a:t>Ποιος υλοποιεί </a:t>
            </a:r>
            <a:r>
              <a:rPr lang="el-GR" altLang="el-GR"/>
              <a:t>προγράμματα ΑγΟ?</a:t>
            </a:r>
          </a:p>
          <a:p>
            <a:r>
              <a:rPr lang="el-GR" altLang="el-GR" u="sng"/>
              <a:t>Ποιος προωθεί </a:t>
            </a:r>
            <a:r>
              <a:rPr lang="el-GR" altLang="el-GR"/>
              <a:t>– στηρίζει προγράμματα ΑγΟ?</a:t>
            </a:r>
          </a:p>
          <a:p>
            <a:r>
              <a:rPr lang="el-GR" altLang="el-GR" u="sng"/>
              <a:t>Ποιος ο ρόλος </a:t>
            </a:r>
            <a:r>
              <a:rPr lang="el-GR" altLang="el-GR"/>
              <a:t>του αθλητικού επιστήμονα?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>
            <a:extLst>
              <a:ext uri="{FF2B5EF4-FFF2-40B4-BE49-F238E27FC236}">
                <a16:creationId xmlns:a16="http://schemas.microsoft.com/office/drawing/2014/main" id="{D661EC09-D161-4250-8B48-5BE2091D2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Άσκηση</a:t>
            </a:r>
          </a:p>
        </p:txBody>
      </p:sp>
      <p:sp>
        <p:nvSpPr>
          <p:cNvPr id="31747" name="Θέση περιεχομένου 2">
            <a:extLst>
              <a:ext uri="{FF2B5EF4-FFF2-40B4-BE49-F238E27FC236}">
                <a16:creationId xmlns:a16="http://schemas.microsoft.com/office/drawing/2014/main" id="{B1F2892A-2252-4C5B-B15F-F7B75D6EB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981200"/>
            <a:ext cx="8280400" cy="4114800"/>
          </a:xfrm>
        </p:spPr>
        <p:txBody>
          <a:bodyPr/>
          <a:lstStyle/>
          <a:p>
            <a:r>
              <a:rPr lang="el-GR" altLang="el-GR"/>
              <a:t>Σε ποιον φορέα θα απευθυνθείς για να </a:t>
            </a:r>
            <a:r>
              <a:rPr lang="el-GR" altLang="el-GR" u="sng">
                <a:solidFill>
                  <a:srgbClr val="FFFF00"/>
                </a:solidFill>
              </a:rPr>
              <a:t>εργαστείς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l-GR" altLang="el-GR"/>
              <a:t>σε κάποιο πρόγραμμα ΑγΟ?</a:t>
            </a:r>
          </a:p>
          <a:p>
            <a:r>
              <a:rPr lang="el-GR" altLang="el-GR"/>
              <a:t>Σε ποιον φορέα θα απευθυνθείς για να </a:t>
            </a:r>
            <a:r>
              <a:rPr lang="el-GR" altLang="el-GR" u="sng">
                <a:solidFill>
                  <a:srgbClr val="FFFF00"/>
                </a:solidFill>
              </a:rPr>
              <a:t>δημιουργήσεις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l-GR" altLang="el-GR"/>
              <a:t>κάποιο πρόγραμμα ΑγΟ?</a:t>
            </a:r>
          </a:p>
          <a:p>
            <a:r>
              <a:rPr lang="el-GR" altLang="el-GR"/>
              <a:t>Από ποιους φορείς θα αντλήσεις </a:t>
            </a:r>
            <a:r>
              <a:rPr lang="el-GR" altLang="el-GR" u="sng">
                <a:solidFill>
                  <a:srgbClr val="FFFF00"/>
                </a:solidFill>
              </a:rPr>
              <a:t>πληροφόρηση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l-GR" altLang="el-GR"/>
              <a:t>για τη δραστηριότητα της ΑγΟ? 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35EBFD85-32F4-4EE6-BD88-1ACD2FB6F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838200"/>
          </a:xfrm>
        </p:spPr>
        <p:txBody>
          <a:bodyPr/>
          <a:lstStyle/>
          <a:p>
            <a:r>
              <a:rPr lang="el-GR" altLang="el-GR" sz="4000" b="1">
                <a:solidFill>
                  <a:srgbClr val="FFFF00"/>
                </a:solidFill>
              </a:rPr>
              <a:t>Η ΑγΟ ανά τον κόσμο προωθείται με</a:t>
            </a:r>
            <a:r>
              <a:rPr lang="en-US" altLang="el-GR" sz="4000" b="1">
                <a:solidFill>
                  <a:srgbClr val="FFFF00"/>
                </a:solidFill>
              </a:rPr>
              <a:t>:</a:t>
            </a:r>
            <a:endParaRPr lang="el-GR" altLang="el-GR" sz="4000" b="1">
              <a:solidFill>
                <a:srgbClr val="FFFF00"/>
              </a:solidFill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3A83F954-0591-430F-8B30-B659D0DE0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r>
              <a:rPr lang="el-GR" altLang="el-GR" sz="2400">
                <a:solidFill>
                  <a:srgbClr val="FFFF00"/>
                </a:solidFill>
              </a:rPr>
              <a:t>Διαφημιστικές</a:t>
            </a:r>
            <a:r>
              <a:rPr lang="el-GR" altLang="el-GR" sz="2400"/>
              <a:t> </a:t>
            </a:r>
            <a:r>
              <a:rPr lang="el-GR" altLang="el-GR" sz="2400">
                <a:solidFill>
                  <a:srgbClr val="FFFF00"/>
                </a:solidFill>
              </a:rPr>
              <a:t>εκστρατείες</a:t>
            </a:r>
            <a:r>
              <a:rPr lang="el-GR" altLang="el-GR" sz="2400"/>
              <a:t> 	Αυστραλία, Ουγγαρία, 					Πολωνία, πρώην 						Τσεχοσλοβακία, πρώην 					Σοβιετική 'Ενωση </a:t>
            </a:r>
          </a:p>
          <a:p>
            <a:endParaRPr lang="el-GR" altLang="el-GR" sz="2400"/>
          </a:p>
          <a:p>
            <a:r>
              <a:rPr lang="el-GR" altLang="el-GR" sz="2400">
                <a:solidFill>
                  <a:srgbClr val="FFFF00"/>
                </a:solidFill>
              </a:rPr>
              <a:t>με γενικό σύνθημα </a:t>
            </a:r>
            <a:r>
              <a:rPr lang="el-GR" altLang="el-GR" sz="2400"/>
              <a:t>			ΗΠΑ, Αυστραλία, 						Νορβηγία</a:t>
            </a:r>
          </a:p>
          <a:p>
            <a:endParaRPr lang="el-GR" altLang="el-GR" sz="2400"/>
          </a:p>
          <a:p>
            <a:r>
              <a:rPr lang="el-GR" altLang="el-GR" sz="2400">
                <a:solidFill>
                  <a:srgbClr val="FFFF00"/>
                </a:solidFill>
              </a:rPr>
              <a:t>σε ομάδες προτεραιότητας </a:t>
            </a:r>
            <a:r>
              <a:rPr lang="el-GR" altLang="el-GR" sz="2400"/>
              <a:t>	Πορτογαλία</a:t>
            </a:r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>
            <a:extLst>
              <a:ext uri="{FF2B5EF4-FFF2-40B4-BE49-F238E27FC236}">
                <a16:creationId xmlns:a16="http://schemas.microsoft.com/office/drawing/2014/main" id="{7FC33632-0A39-43E7-AA55-DAEAA2F34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FF00"/>
                </a:solidFill>
              </a:rPr>
              <a:t>Ερωτήσεις?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C849DB6-E80F-40F0-BE0D-B6BC903F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20988"/>
            <a:ext cx="4411662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9DE4CAB0-A169-448E-824B-54FF190AE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8604250" cy="1143000"/>
          </a:xfrm>
        </p:spPr>
        <p:txBody>
          <a:bodyPr/>
          <a:lstStyle/>
          <a:p>
            <a:r>
              <a:rPr lang="en-US" altLang="el-GR" sz="3200"/>
              <a:t> </a:t>
            </a:r>
            <a:r>
              <a:rPr lang="el-GR" altLang="el-GR" sz="3200" b="1">
                <a:solidFill>
                  <a:srgbClr val="FFFF00"/>
                </a:solidFill>
              </a:rPr>
              <a:t>Πρακτική χρησιμότητα προγραμμάτων ΑγΟ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9FA6A16F-24A5-4B65-84DC-F887BD206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90688"/>
            <a:ext cx="8610600" cy="4114800"/>
          </a:xfrm>
        </p:spPr>
        <p:txBody>
          <a:bodyPr/>
          <a:lstStyle/>
          <a:p>
            <a:r>
              <a:rPr lang="el-GR" altLang="el-GR" sz="1800" b="1">
                <a:solidFill>
                  <a:srgbClr val="FFFF00"/>
                </a:solidFill>
              </a:rPr>
              <a:t>Σιγκαπούρη</a:t>
            </a:r>
            <a:r>
              <a:rPr lang="el-GR" altLang="el-GR" sz="1800">
                <a:solidFill>
                  <a:srgbClr val="FFFF00"/>
                </a:solidFill>
              </a:rPr>
              <a:t> </a:t>
            </a:r>
            <a:r>
              <a:rPr lang="el-GR" altLang="el-GR" sz="1800"/>
              <a:t>		       Η δημιουργία συνοχής και αλληλεγγύης σε κάθε γειτονιά</a:t>
            </a:r>
          </a:p>
          <a:p>
            <a:endParaRPr lang="el-GR" altLang="el-GR" sz="1800"/>
          </a:p>
          <a:p>
            <a:r>
              <a:rPr lang="el-GR" altLang="el-GR" sz="1800" b="1">
                <a:solidFill>
                  <a:srgbClr val="FFFF00"/>
                </a:solidFill>
              </a:rPr>
              <a:t>Νορβηγία, Κορέα,</a:t>
            </a:r>
            <a:r>
              <a:rPr lang="el-GR" altLang="el-GR" sz="1800"/>
              <a:t>	       Η προώθηση ενός υγιεινότερου τρόπου Ζωής </a:t>
            </a:r>
          </a:p>
          <a:p>
            <a:endParaRPr lang="el-GR" altLang="el-GR" sz="1800"/>
          </a:p>
          <a:p>
            <a:r>
              <a:rPr lang="el-GR" altLang="el-GR" sz="1800" b="1">
                <a:solidFill>
                  <a:srgbClr val="FFFF00"/>
                </a:solidFill>
              </a:rPr>
              <a:t>Ιταλία, πρ. Γιουγκοσλαβία    </a:t>
            </a:r>
            <a:r>
              <a:rPr lang="el-GR" altLang="el-GR" sz="1800"/>
              <a:t>Η βελτίωση της υγείας του πληθυσμού της χώρας </a:t>
            </a:r>
          </a:p>
          <a:p>
            <a:pPr>
              <a:buFontTx/>
              <a:buNone/>
            </a:pPr>
            <a:r>
              <a:rPr lang="el-GR" altLang="el-GR" sz="1800"/>
              <a:t>	</a:t>
            </a:r>
            <a:r>
              <a:rPr lang="el-GR" altLang="el-GR" sz="1800" b="1">
                <a:solidFill>
                  <a:srgbClr val="FFFF00"/>
                </a:solidFill>
              </a:rPr>
              <a:t>Φινλανδία, Κορέα, Κύπρος</a:t>
            </a:r>
          </a:p>
          <a:p>
            <a:pPr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</a:rPr>
              <a:t>	πρώην Σοβιετική 'Ενωση</a:t>
            </a:r>
            <a:r>
              <a:rPr lang="el-GR" altLang="el-GR" sz="1800"/>
              <a:t>, </a:t>
            </a:r>
          </a:p>
          <a:p>
            <a:pPr>
              <a:buFontTx/>
              <a:buNone/>
            </a:pPr>
            <a:endParaRPr lang="el-GR" altLang="el-GR" sz="1800"/>
          </a:p>
          <a:p>
            <a:r>
              <a:rPr lang="el-GR" altLang="el-GR" sz="1800" b="1">
                <a:solidFill>
                  <a:srgbClr val="FFFF00"/>
                </a:solidFill>
              </a:rPr>
              <a:t>Αγγλία, Ολλανδία </a:t>
            </a:r>
            <a:r>
              <a:rPr lang="el-GR" altLang="el-GR" sz="1800"/>
              <a:t>	        Η ένδειξη ενδιαφέροντος σε κοινωνικά ευαίσθητες 				        ομάδες όπως οι άνεργοι, οι ηλικιωμένοι, οι μετανάστες</a:t>
            </a:r>
          </a:p>
          <a:p>
            <a:endParaRPr lang="el-GR" altLang="el-GR" sz="1800"/>
          </a:p>
          <a:p>
            <a:r>
              <a:rPr lang="el-GR" altLang="el-GR" sz="1800" b="1">
                <a:solidFill>
                  <a:srgbClr val="FFFF00"/>
                </a:solidFill>
              </a:rPr>
              <a:t>Ινδονησία, Κορέα, ΗΠΑ,       </a:t>
            </a:r>
            <a:r>
              <a:rPr lang="el-GR" altLang="el-GR" sz="1800"/>
              <a:t>Η βελτίωση της φυσικής ικανότητας του πληθυσμού </a:t>
            </a:r>
          </a:p>
          <a:p>
            <a:pPr>
              <a:buFontTx/>
              <a:buNone/>
            </a:pPr>
            <a:r>
              <a:rPr lang="el-GR" altLang="el-GR" sz="1800"/>
              <a:t>	</a:t>
            </a:r>
            <a:r>
              <a:rPr lang="el-GR" altLang="el-GR" sz="1800" b="1">
                <a:solidFill>
                  <a:srgbClr val="FFFF00"/>
                </a:solidFill>
              </a:rPr>
              <a:t>Σουηδία, Ελβετία, Πολωνία</a:t>
            </a:r>
            <a:endParaRPr lang="el-GR" altLang="el-GR" sz="1800"/>
          </a:p>
          <a:p>
            <a:pPr>
              <a:buFontTx/>
              <a:buNone/>
            </a:pPr>
            <a:endParaRPr lang="el-GR" altLang="el-GR" sz="1800"/>
          </a:p>
          <a:p>
            <a:r>
              <a:rPr lang="el-GR" altLang="el-GR" sz="1800" b="1">
                <a:solidFill>
                  <a:srgbClr val="FFFF00"/>
                </a:solidFill>
              </a:rPr>
              <a:t>Κορέα, ΗΠΑ, Κύπρος </a:t>
            </a:r>
            <a:r>
              <a:rPr lang="el-GR" altLang="el-GR" sz="1800"/>
              <a:t>	        Η κοινωνική αρμονία, χαρά και ευημερία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FA10F8-C697-40BF-BE2A-6BC54C5E1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Οργανωτικός τομέας: </a:t>
            </a:r>
            <a:r>
              <a:rPr lang="el-GR" sz="3600" b="1" dirty="0">
                <a:solidFill>
                  <a:srgbClr val="FFFF00"/>
                </a:solidFill>
              </a:rPr>
              <a:t>Φορείς προώθησης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0321596-0BD7-4B55-9DF6-B4F60934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153400" cy="5041900"/>
          </a:xfrm>
        </p:spPr>
        <p:txBody>
          <a:bodyPr/>
          <a:lstStyle/>
          <a:p>
            <a:r>
              <a:rPr lang="el-GR" altLang="el-GR" sz="2000">
                <a:solidFill>
                  <a:srgbClr val="FFFF00"/>
                </a:solidFill>
              </a:rPr>
              <a:t>Ισραήλ και Κορέα</a:t>
            </a:r>
            <a:r>
              <a:rPr lang="el-GR" altLang="el-GR" sz="2000"/>
              <a:t>		Ομοσπονδίες Άσκησης για 'Ολους </a:t>
            </a:r>
          </a:p>
          <a:p>
            <a:endParaRPr lang="el-GR" altLang="el-GR" sz="2000"/>
          </a:p>
          <a:p>
            <a:r>
              <a:rPr lang="el-GR" altLang="el-GR" sz="2000">
                <a:solidFill>
                  <a:srgbClr val="FFFF00"/>
                </a:solidFill>
              </a:rPr>
              <a:t>Ελβετία</a:t>
            </a:r>
            <a:r>
              <a:rPr lang="el-GR" altLang="el-GR" sz="2000"/>
              <a:t> 			Ερασιτεχνικές αθλητικές ομοσπονδίες</a:t>
            </a:r>
          </a:p>
          <a:p>
            <a:r>
              <a:rPr lang="el-GR" altLang="el-GR" sz="2000"/>
              <a:t> </a:t>
            </a:r>
          </a:p>
          <a:p>
            <a:r>
              <a:rPr lang="el-GR" altLang="el-GR" sz="2000">
                <a:solidFill>
                  <a:srgbClr val="FFFF00"/>
                </a:solidFill>
              </a:rPr>
              <a:t>Ολλανδία και Αυστραλία</a:t>
            </a:r>
            <a:r>
              <a:rPr lang="el-GR" altLang="el-GR" sz="2000"/>
              <a:t> 	Σύλλογοι αγωνιστικού αθλητισμού </a:t>
            </a:r>
          </a:p>
          <a:p>
            <a:endParaRPr lang="el-GR" altLang="el-GR" sz="2000"/>
          </a:p>
          <a:p>
            <a:r>
              <a:rPr lang="el-GR" altLang="el-GR" sz="2000">
                <a:solidFill>
                  <a:srgbClr val="FFFF00"/>
                </a:solidFill>
              </a:rPr>
              <a:t>Καναδά, Αυστρία, Βραζιλία </a:t>
            </a:r>
            <a:r>
              <a:rPr lang="el-GR" altLang="el-GR" sz="2000"/>
              <a:t>	Συναφείς οργανισμοί που συντονίζουν </a:t>
            </a:r>
          </a:p>
          <a:p>
            <a:pPr>
              <a:buFontTx/>
              <a:buNone/>
            </a:pPr>
            <a:r>
              <a:rPr lang="el-GR" altLang="el-GR" sz="2000"/>
              <a:t>	</a:t>
            </a:r>
            <a:r>
              <a:rPr lang="el-GR" altLang="el-GR" sz="2000">
                <a:solidFill>
                  <a:srgbClr val="FFFF00"/>
                </a:solidFill>
              </a:rPr>
              <a:t>Νέα Ζηλανδία </a:t>
            </a:r>
            <a:r>
              <a:rPr lang="el-GR" altLang="el-GR" sz="2000"/>
              <a:t>		(οργανωτικά, μεθοδολογικά, γνωστικά)</a:t>
            </a:r>
          </a:p>
          <a:p>
            <a:pPr>
              <a:buFontTx/>
              <a:buNone/>
            </a:pPr>
            <a:endParaRPr lang="el-GR" altLang="el-GR" sz="2000"/>
          </a:p>
          <a:p>
            <a:r>
              <a:rPr lang="el-GR" altLang="el-GR" sz="2000">
                <a:solidFill>
                  <a:srgbClr val="FFFF00"/>
                </a:solidFill>
              </a:rPr>
              <a:t>Πρώην Σοβιετική 'Ενωση</a:t>
            </a:r>
            <a:r>
              <a:rPr lang="el-GR" altLang="el-GR" sz="2000"/>
              <a:t>	 Αθλητικές ομάδες υγείας </a:t>
            </a:r>
          </a:p>
          <a:p>
            <a:endParaRPr lang="el-GR" altLang="el-GR" sz="2000"/>
          </a:p>
          <a:p>
            <a:r>
              <a:rPr lang="el-GR" altLang="el-GR" sz="2000">
                <a:solidFill>
                  <a:srgbClr val="FFFF00"/>
                </a:solidFill>
              </a:rPr>
              <a:t>Ελβετία, Ιταλία, Ιαπωνία, </a:t>
            </a:r>
          </a:p>
          <a:p>
            <a:pPr>
              <a:buFontTx/>
              <a:buNone/>
            </a:pPr>
            <a:r>
              <a:rPr lang="el-GR" altLang="el-GR" sz="2000"/>
              <a:t>	Ινδον</a:t>
            </a:r>
            <a:r>
              <a:rPr lang="el-GR" altLang="el-GR" sz="2000">
                <a:solidFill>
                  <a:srgbClr val="FFFF00"/>
                </a:solidFill>
              </a:rPr>
              <a:t>ησία, Πολωνία </a:t>
            </a:r>
            <a:r>
              <a:rPr lang="el-GR" altLang="el-GR" sz="2000"/>
              <a:t>		Το κράτος δημιουργεί ειδικούς νόμους</a:t>
            </a:r>
            <a:r>
              <a:rPr lang="el-GR" altLang="el-GR" sz="24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C3CE67-3BC5-449D-B93C-5FD066743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l-GR" sz="2000" b="1">
                <a:solidFill>
                  <a:srgbClr val="FFFF00"/>
                </a:solidFill>
              </a:rPr>
              <a:t>Οργανωτικός τομέας: Φορείς προώθησης (συνέχεια)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8394C10-C46B-4FD5-B93F-4603E7519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endParaRPr lang="el-GR" altLang="el-GR" sz="2000"/>
          </a:p>
          <a:p>
            <a:r>
              <a:rPr lang="el-GR" altLang="el-GR" sz="2000" b="1">
                <a:solidFill>
                  <a:srgbClr val="FFFF00"/>
                </a:solidFill>
              </a:rPr>
              <a:t>Αγγλία</a:t>
            </a:r>
            <a:r>
              <a:rPr lang="el-GR" altLang="el-GR" sz="2000"/>
              <a:t> 		Τοπικοί φορείς επιμορφώνουν πολίτες να γίνουν 			εμψυχωτές άσκησης και κινητικής αναψυχής </a:t>
            </a:r>
          </a:p>
          <a:p>
            <a:endParaRPr lang="el-GR" altLang="el-GR" sz="2000"/>
          </a:p>
          <a:p>
            <a:r>
              <a:rPr lang="el-GR" altLang="el-GR" sz="2000" b="1">
                <a:solidFill>
                  <a:srgbClr val="FFFF00"/>
                </a:solidFill>
              </a:rPr>
              <a:t>Φινλανδία</a:t>
            </a:r>
            <a:r>
              <a:rPr lang="el-GR" altLang="el-GR" sz="2000"/>
              <a:t> 		Ειδική διαφημιστική καμπάνια προτρέπει άτομα 			που έχουν ή είχαν σχέση με τον αθλητισμό, να 			οργανώσουν ομάδες άσκησης στον 	τόπο 				εργασίας τους, στη γειτονιά τους, κ.λπ.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64FF9FF-3B73-4EE0-997C-838728A12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914400"/>
          </a:xfrm>
        </p:spPr>
        <p:txBody>
          <a:bodyPr/>
          <a:lstStyle/>
          <a:p>
            <a:r>
              <a:rPr kumimoji="0" lang="el-GR" altLang="el-GR" sz="3500" b="1">
                <a:solidFill>
                  <a:srgbClr val="FFFF00"/>
                </a:solidFill>
              </a:rPr>
              <a:t>Διεθνείς οργανισμοί ΑγΟ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874FE3-979D-471B-8C97-650006FF7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kumimoji="0" lang="el-GR" altLang="el-GR" sz="2200"/>
              <a:t>  </a:t>
            </a:r>
          </a:p>
          <a:p>
            <a:pPr>
              <a:buFontTx/>
              <a:buNone/>
            </a:pPr>
            <a:r>
              <a:rPr kumimoji="0" lang="el-GR" altLang="el-GR" sz="2200"/>
              <a:t>1. </a:t>
            </a:r>
            <a:r>
              <a:rPr kumimoji="0" lang="el-GR" altLang="el-GR" sz="2200" b="1">
                <a:solidFill>
                  <a:srgbClr val="FFFF00"/>
                </a:solidFill>
              </a:rPr>
              <a:t>Κέντρο Διανομής Πληροφοριών ΑγΟ</a:t>
            </a:r>
            <a:r>
              <a:rPr kumimoji="0" lang="el-GR" altLang="el-GR" sz="2200">
                <a:solidFill>
                  <a:srgbClr val="FFFF00"/>
                </a:solidFill>
              </a:rPr>
              <a:t> </a:t>
            </a:r>
            <a:r>
              <a:rPr kumimoji="0" lang="el-GR" altLang="el-GR" sz="2200"/>
              <a:t>της Επιτροπής Ανάπτυξης Αθλητισμού του </a:t>
            </a:r>
            <a:r>
              <a:rPr kumimoji="0" lang="el-GR" altLang="el-GR" sz="2200" b="1"/>
              <a:t>Συμβουλίου της Ευρώπης</a:t>
            </a:r>
            <a:r>
              <a:rPr kumimoji="0" lang="el-GR" altLang="el-GR" sz="2200"/>
              <a:t>  (</a:t>
            </a:r>
            <a:r>
              <a:rPr kumimoji="0" lang="en-GB" altLang="el-GR" sz="2200"/>
              <a:t>Sport for All Clearing House).</a:t>
            </a:r>
          </a:p>
          <a:p>
            <a:pPr>
              <a:buFontTx/>
              <a:buNone/>
            </a:pPr>
            <a:r>
              <a:rPr kumimoji="0" lang="en-GB" altLang="el-GR" sz="2200"/>
              <a:t>2. </a:t>
            </a:r>
            <a:r>
              <a:rPr kumimoji="0" lang="el-GR" altLang="el-GR" sz="2200" b="1">
                <a:solidFill>
                  <a:srgbClr val="FFFF00"/>
                </a:solidFill>
              </a:rPr>
              <a:t>Διεθνής Ομοσπονδία ΑγΟ</a:t>
            </a:r>
            <a:r>
              <a:rPr kumimoji="0" lang="el-GR" altLang="el-GR" sz="2200">
                <a:solidFill>
                  <a:srgbClr val="FFFF00"/>
                </a:solidFill>
              </a:rPr>
              <a:t> </a:t>
            </a:r>
            <a:r>
              <a:rPr kumimoji="0" lang="en-GB" altLang="el-GR" sz="2200"/>
              <a:t>(International Sport for All Federation -FISpT).</a:t>
            </a:r>
          </a:p>
          <a:p>
            <a:pPr>
              <a:buFontTx/>
              <a:buNone/>
            </a:pPr>
            <a:r>
              <a:rPr kumimoji="0" lang="en-GB" altLang="el-GR" sz="2200"/>
              <a:t>3. </a:t>
            </a:r>
            <a:r>
              <a:rPr kumimoji="0" lang="el-GR" altLang="el-GR" sz="2200" b="1">
                <a:solidFill>
                  <a:srgbClr val="FFFF00"/>
                </a:solidFill>
              </a:rPr>
              <a:t>Διεθνής Ένωση Αθλητισμού για Όλους</a:t>
            </a:r>
            <a:r>
              <a:rPr kumimoji="0" lang="el-GR" altLang="el-GR" sz="2200">
                <a:solidFill>
                  <a:srgbClr val="FFFF00"/>
                </a:solidFill>
              </a:rPr>
              <a:t> </a:t>
            </a:r>
            <a:r>
              <a:rPr kumimoji="0" lang="en-GB" altLang="el-GR" sz="2200"/>
              <a:t>(International SfA Association - Trim &amp; Fitness International TAFISA).</a:t>
            </a:r>
          </a:p>
          <a:p>
            <a:pPr>
              <a:buFontTx/>
              <a:buNone/>
            </a:pPr>
            <a:r>
              <a:rPr kumimoji="0" lang="en-GB" altLang="el-GR" sz="2200"/>
              <a:t>4. </a:t>
            </a:r>
            <a:r>
              <a:rPr kumimoji="0" lang="el-GR" altLang="el-GR" sz="2200" b="1">
                <a:solidFill>
                  <a:srgbClr val="FFFF00"/>
                </a:solidFill>
              </a:rPr>
              <a:t>Παγκόσμια Εταιρία Σχόλης και Αναψυχής</a:t>
            </a:r>
            <a:r>
              <a:rPr kumimoji="0" lang="en-GB" altLang="el-GR" sz="2200">
                <a:solidFill>
                  <a:srgbClr val="FFFF00"/>
                </a:solidFill>
              </a:rPr>
              <a:t> </a:t>
            </a:r>
            <a:r>
              <a:rPr kumimoji="0" lang="en-GB" altLang="el-GR" sz="2200"/>
              <a:t>(World Leisure and Recreation Association - WLRA).</a:t>
            </a:r>
          </a:p>
          <a:p>
            <a:pPr>
              <a:buFontTx/>
              <a:buNone/>
            </a:pPr>
            <a:r>
              <a:rPr kumimoji="0" lang="en-GB" altLang="el-GR" sz="2200"/>
              <a:t>5. </a:t>
            </a:r>
            <a:r>
              <a:rPr kumimoji="0" lang="el-GR" altLang="el-GR" sz="2200" b="1">
                <a:solidFill>
                  <a:srgbClr val="FFFF00"/>
                </a:solidFill>
              </a:rPr>
              <a:t>Διεθνής Ολυμπιακή Επιτροπή</a:t>
            </a:r>
            <a:r>
              <a:rPr kumimoji="0" lang="el-GR" altLang="el-GR" sz="2200">
                <a:solidFill>
                  <a:srgbClr val="FFFF00"/>
                </a:solidFill>
              </a:rPr>
              <a:t>. </a:t>
            </a:r>
            <a:r>
              <a:rPr kumimoji="0" lang="el-GR" altLang="el-GR" sz="2200"/>
              <a:t>Επιτροπή Αθλητισμού για Όλους</a:t>
            </a:r>
            <a:r>
              <a:rPr kumimoji="0" lang="en-GB" altLang="el-GR" sz="2200"/>
              <a:t> (International Olympic Committee. Sport for All Committee).</a:t>
            </a:r>
          </a:p>
          <a:p>
            <a:pPr>
              <a:buFontTx/>
              <a:buNone/>
            </a:pPr>
            <a:r>
              <a:rPr kumimoji="0" lang="en-GB" altLang="el-GR" sz="2200"/>
              <a:t>6. </a:t>
            </a:r>
            <a:r>
              <a:rPr kumimoji="0" lang="el-GR" altLang="el-GR" sz="2200" b="1">
                <a:solidFill>
                  <a:srgbClr val="FFFF00"/>
                </a:solidFill>
              </a:rPr>
              <a:t>Διεθνής Αθλητική Επιτροπή Εργασίας</a:t>
            </a:r>
            <a:r>
              <a:rPr kumimoji="0" lang="el-GR" altLang="el-GR" sz="2200">
                <a:solidFill>
                  <a:srgbClr val="FFFF00"/>
                </a:solidFill>
              </a:rPr>
              <a:t> </a:t>
            </a:r>
            <a:r>
              <a:rPr kumimoji="0" lang="en-GB" altLang="el-GR" sz="2200"/>
              <a:t>(Conseil Sportif International de Travail - CSIT)</a:t>
            </a:r>
            <a:r>
              <a:rPr kumimoji="0" lang="el-GR" altLang="el-GR" sz="22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5D0A81-D298-4A90-B45A-20A8211E4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143000"/>
          </a:xfrm>
        </p:spPr>
        <p:txBody>
          <a:bodyPr/>
          <a:lstStyle/>
          <a:p>
            <a:pPr algn="r"/>
            <a:r>
              <a:rPr kumimoji="0" lang="el-GR" altLang="el-GR" sz="2300">
                <a:solidFill>
                  <a:srgbClr val="FFFF00"/>
                </a:solidFill>
              </a:rPr>
              <a:t>Η ΑγΟ σε άλλες χώρες - διεθνείς οργανισμοί (συνέχεια)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D8EC931-4780-4F68-936A-3139364D1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z="2200"/>
              <a:t>7. </a:t>
            </a:r>
            <a:r>
              <a:rPr lang="el-GR" altLang="el-GR" sz="2200">
                <a:solidFill>
                  <a:srgbClr val="FFFF00"/>
                </a:solidFill>
              </a:rPr>
              <a:t>Βαλκανική ένωση ΑγΟ </a:t>
            </a:r>
            <a:r>
              <a:rPr lang="en-GB" altLang="el-GR" sz="2200"/>
              <a:t>(Balkan SfA Association-BSAA).</a:t>
            </a:r>
          </a:p>
          <a:p>
            <a:pPr>
              <a:buFontTx/>
              <a:buNone/>
            </a:pPr>
            <a:r>
              <a:rPr lang="en-GB" altLang="el-GR" sz="2200"/>
              <a:t>8. </a:t>
            </a:r>
            <a:r>
              <a:rPr lang="el-GR" altLang="el-GR" sz="2200">
                <a:solidFill>
                  <a:srgbClr val="FFFF00"/>
                </a:solidFill>
              </a:rPr>
              <a:t>Επιτροπή Άθλησης και Ελεύθερου Χρόνου στο Διεθνές Συμβούλιο Αθλητικής Επιστήμης και Φυσικής Αγωγής </a:t>
            </a:r>
            <a:r>
              <a:rPr lang="en-GB" altLang="el-GR" sz="2200"/>
              <a:t>(Sport and Leisure Committee of the International Council of Sport Science and Physical Education - ICSSPE).</a:t>
            </a:r>
          </a:p>
          <a:p>
            <a:pPr>
              <a:buFontTx/>
              <a:buNone/>
            </a:pPr>
            <a:endParaRPr lang="el-GR" alt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BEABBE38-3742-4FDB-9813-55E9801B9C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825" y="692150"/>
            <a:ext cx="8893175" cy="5484813"/>
          </a:xfrm>
        </p:spPr>
        <p:txBody>
          <a:bodyPr anchorCtr="1"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l-GR" sz="2800" b="1" cap="all" dirty="0">
                <a:latin typeface="Trade-Gothic-W-Cond-Bold"/>
              </a:rPr>
              <a:t>     </a:t>
            </a:r>
            <a:r>
              <a:rPr lang="en-US" sz="2800" b="1" cap="all" dirty="0">
                <a:solidFill>
                  <a:srgbClr val="FFFF00"/>
                </a:solidFill>
                <a:latin typeface="Trade-Gothic-W-Cond-Bold"/>
              </a:rPr>
              <a:t>MULTI-SPORTS ORGANIZATIONS AND EVENTS / SPORT FOR ALL</a:t>
            </a:r>
            <a:endParaRPr lang="el-GR" sz="2800" b="1" cap="all" dirty="0">
              <a:solidFill>
                <a:srgbClr val="FFFF00"/>
              </a:solidFill>
              <a:latin typeface="Trade-Gothic-W-Cond-Bold"/>
            </a:endParaRPr>
          </a:p>
          <a:p>
            <a:pPr marL="0" indent="0" algn="ctr">
              <a:lnSpc>
                <a:spcPct val="60000"/>
              </a:lnSpc>
              <a:buFontTx/>
              <a:buNone/>
              <a:defRPr/>
            </a:pPr>
            <a:endParaRPr lang="en-US" b="1" cap="all" dirty="0">
              <a:latin typeface="Trade-Gothic-W-Cond-Bold"/>
            </a:endParaRPr>
          </a:p>
          <a:p>
            <a:pPr marL="0" indent="0" algn="ctr">
              <a:lnSpc>
                <a:spcPct val="60000"/>
              </a:lnSpc>
              <a:buFontTx/>
              <a:buNone/>
              <a:defRPr/>
            </a:pPr>
            <a:endParaRPr lang="en-US" sz="1400" b="1" cap="all" dirty="0">
              <a:latin typeface="Trade-Gothic-W-Cond-Bold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2"/>
              </a:rPr>
              <a:t>The Association For International Sport for All</a:t>
            </a:r>
            <a:r>
              <a:rPr lang="en-US" sz="2200" dirty="0">
                <a:latin typeface="HelveticaNeueW"/>
              </a:rPr>
              <a:t> (TAFISA)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3"/>
              </a:rPr>
              <a:t>International University Sports Federation</a:t>
            </a:r>
            <a:r>
              <a:rPr lang="en-US" sz="2200" dirty="0">
                <a:latin typeface="HelveticaNeueW"/>
              </a:rPr>
              <a:t> (FISU)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4"/>
              </a:rPr>
              <a:t>International School Sport Federation</a:t>
            </a:r>
            <a:r>
              <a:rPr lang="en-US" sz="2200" dirty="0">
                <a:latin typeface="HelveticaNeueW"/>
              </a:rPr>
              <a:t> (ISF)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5"/>
              </a:rPr>
              <a:t>International Catholic School</a:t>
            </a:r>
            <a:r>
              <a:rPr lang="el-GR" sz="2200" u="sng" dirty="0">
                <a:latin typeface="HelveticaNeueW"/>
                <a:hlinkClick r:id="rId5"/>
              </a:rPr>
              <a:t> </a:t>
            </a:r>
            <a:r>
              <a:rPr lang="en-US" sz="2200" u="sng" dirty="0">
                <a:latin typeface="HelveticaNeueW"/>
                <a:hlinkClick r:id="rId5"/>
              </a:rPr>
              <a:t>sport Federation</a:t>
            </a:r>
            <a:r>
              <a:rPr lang="en-US" sz="2200" dirty="0">
                <a:latin typeface="HelveticaNeueW"/>
              </a:rPr>
              <a:t> (FISEC)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6"/>
              </a:rPr>
              <a:t>International Workers and Amateurs in Sports Confederation</a:t>
            </a:r>
            <a:r>
              <a:rPr lang="en-US" sz="2200" dirty="0">
                <a:latin typeface="HelveticaNeueW"/>
              </a:rPr>
              <a:t> (CSIT)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7"/>
              </a:rPr>
              <a:t>International Military Sports Council</a:t>
            </a:r>
            <a:r>
              <a:rPr lang="en-US" sz="2200" dirty="0">
                <a:latin typeface="HelveticaNeueW"/>
              </a:rPr>
              <a:t> (CISM)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8"/>
              </a:rPr>
              <a:t>International Police Sport Union</a:t>
            </a:r>
            <a:r>
              <a:rPr lang="en-US" sz="2200" dirty="0">
                <a:latin typeface="HelveticaNeueW"/>
              </a:rPr>
              <a:t> (USIP)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9"/>
              </a:rPr>
              <a:t>International World Games Association</a:t>
            </a:r>
            <a:r>
              <a:rPr lang="en-US" sz="2200" dirty="0">
                <a:latin typeface="HelveticaNeueW"/>
              </a:rPr>
              <a:t> (IWGA)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10"/>
              </a:rPr>
              <a:t>International Federation of Physical Education</a:t>
            </a:r>
            <a:r>
              <a:rPr lang="en-US" sz="2200" dirty="0">
                <a:latin typeface="HelveticaNeueW"/>
              </a:rPr>
              <a:t> (FIEP)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11"/>
              </a:rPr>
              <a:t>Committee of the International Children's Games</a:t>
            </a:r>
            <a:r>
              <a:rPr lang="en-US" sz="2200" dirty="0">
                <a:latin typeface="HelveticaNeueW"/>
              </a:rPr>
              <a:t> (CJIE/CICG)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12"/>
              </a:rPr>
              <a:t>International Masters Games Association</a:t>
            </a:r>
            <a:r>
              <a:rPr lang="en-US" sz="2200" dirty="0">
                <a:latin typeface="HelveticaNeueW"/>
              </a:rPr>
              <a:t> (IMGA)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13"/>
              </a:rPr>
              <a:t>World Transplant Games Federation</a:t>
            </a:r>
            <a:r>
              <a:rPr lang="en-US" sz="2200" dirty="0">
                <a:latin typeface="HelveticaNeueW"/>
              </a:rPr>
              <a:t> (WTGF)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200" u="sng" dirty="0">
                <a:latin typeface="HelveticaNeueW"/>
                <a:hlinkClick r:id="rId14"/>
              </a:rPr>
              <a:t>Commonwealth Games Federation</a:t>
            </a:r>
            <a:endParaRPr lang="en-US" sz="2200" dirty="0">
              <a:latin typeface="HelveticaNeueW"/>
            </a:endParaRPr>
          </a:p>
          <a:p>
            <a:pPr algn="ctr">
              <a:lnSpc>
                <a:spcPct val="50000"/>
              </a:lnSpc>
              <a:defRPr/>
            </a:pPr>
            <a:endParaRPr lang="el-G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95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Designs\Contemporary.pot</Template>
  <TotalTime>1214</TotalTime>
  <Words>1630</Words>
  <Application>Microsoft Office PowerPoint</Application>
  <PresentationFormat>On-screen Show (4:3)</PresentationFormat>
  <Paragraphs>193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Calibri</vt:lpstr>
      <vt:lpstr>Trade-Gothic-W-Cond-Bold</vt:lpstr>
      <vt:lpstr>HelveticaNeueW</vt:lpstr>
      <vt:lpstr>Wingdings</vt:lpstr>
      <vt:lpstr>Contemporary</vt:lpstr>
      <vt:lpstr>Οργάνωση Προγραμμάτων Κινητικής Αναψυχής</vt:lpstr>
      <vt:lpstr>ΑγΟ – ΚΙΝ. ΑΝΑΨΥΧΗ</vt:lpstr>
      <vt:lpstr>Η ΑγΟ ανά τον κόσμο προωθείται με:</vt:lpstr>
      <vt:lpstr> Πρακτική χρησιμότητα προγραμμάτων ΑγΟ</vt:lpstr>
      <vt:lpstr>Οργανωτικός τομέας: Φορείς προώθησης </vt:lpstr>
      <vt:lpstr>Οργανωτικός τομέας: Φορείς προώθησης (συνέχεια)</vt:lpstr>
      <vt:lpstr>Διεθνείς οργανισμοί ΑγΟ </vt:lpstr>
      <vt:lpstr>Η ΑγΟ σε άλλες χώρες - διεθνείς οργανισμοί (συνέχεια)</vt:lpstr>
      <vt:lpstr>PowerPoint Presentation</vt:lpstr>
      <vt:lpstr>ΕΥΡΩΠAIKH ENΩΣΗ – ΠΟΛΙΤΙΚΕΣ ΑγΟ</vt:lpstr>
      <vt:lpstr>PowerPoint Presentation</vt:lpstr>
      <vt:lpstr>Be active</vt:lpstr>
      <vt:lpstr>Eurostat 2020  Performing (non-work-related) physical activities by sex, age educational attainment level</vt:lpstr>
      <vt:lpstr>Διαχρονική Αναδρομή: Η AγO στη Σύγχρονη Ελλάδα</vt:lpstr>
      <vt:lpstr>Διαχρονική Αναδρομή: Η AγO στη Σύγχρονη Ελλάδα (συνέχεια)</vt:lpstr>
      <vt:lpstr>Οργανωτική δομή προγραμμάτων ΑγΟ με κρατική υποστήριξη</vt:lpstr>
      <vt:lpstr>Η λειτουργική δομή ΑγΟ στη Ελλάδα</vt:lpstr>
      <vt:lpstr>Αρμοδιότητες ΓΓΑ</vt:lpstr>
      <vt:lpstr>Αρμοδιότητες ΓΓΑ</vt:lpstr>
      <vt:lpstr>ΑγΟ στην Τοπική Αυτοδιοίκηση</vt:lpstr>
      <vt:lpstr>Σύγχρονοι Φορείς υλοποίησης</vt:lpstr>
      <vt:lpstr>Φορείς ΑγΟ</vt:lpstr>
      <vt:lpstr>Οργανόγραμμα ΑγΟ Υπ. Γεωργίας</vt:lpstr>
      <vt:lpstr>ΕΟΕ</vt:lpstr>
      <vt:lpstr>ΑΘΛΗΤΙΚΕΣ ΟΜΟΣΠΟΝΔΙΕΣ</vt:lpstr>
      <vt:lpstr>ΜΗ ΚΥΒΕΡΝΗΤΙΚΕΣ ΟΡΓΑΝΩΣΕΙΣ</vt:lpstr>
      <vt:lpstr>Η ΑγΟ - Ο ρόλος του Πτυχιούχου ΤΕΦΑΑ</vt:lpstr>
      <vt:lpstr>Ερωτήσεις επανάληψης</vt:lpstr>
      <vt:lpstr>Άσκηση</vt:lpstr>
      <vt:lpstr>Ερωτήσεις?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Οργάνωση Προγραμμάτων Κινητικής Αναψυχής</dc:title>
  <dc:creator>t</dc:creator>
  <cp:lastModifiedBy>Nikolaos</cp:lastModifiedBy>
  <cp:revision>129</cp:revision>
  <dcterms:created xsi:type="dcterms:W3CDTF">1999-12-11T17:52:34Z</dcterms:created>
  <dcterms:modified xsi:type="dcterms:W3CDTF">2020-12-26T16:24:34Z</dcterms:modified>
</cp:coreProperties>
</file>