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0"/>
  </p:notesMasterIdLst>
  <p:handoutMasterIdLst>
    <p:handoutMasterId r:id="rId31"/>
  </p:handoutMasterIdLst>
  <p:sldIdLst>
    <p:sldId id="257" r:id="rId2"/>
    <p:sldId id="288" r:id="rId3"/>
    <p:sldId id="262" r:id="rId4"/>
    <p:sldId id="263" r:id="rId5"/>
    <p:sldId id="264"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61" r:id="rId29"/>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7440" autoAdjust="0"/>
  </p:normalViewPr>
  <p:slideViewPr>
    <p:cSldViewPr snapToGrid="0">
      <p:cViewPr varScale="1">
        <p:scale>
          <a:sx n="106" d="100"/>
          <a:sy n="106" d="100"/>
        </p:scale>
        <p:origin x="126" y="13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rtlCol="0"/>
        <a:lstStyle/>
        <a:p>
          <a:pPr rtl="0"/>
          <a:endParaRPr lang="en-US"/>
        </a:p>
      </dgm:t>
    </dgm:pt>
    <dgm:pt modelId="{40FC4FFE-8987-4A26-B7F4-8A516F18ADAE}">
      <dgm:prSet/>
      <dgm:spPr/>
      <dgm:t>
        <a:bodyPr rtlCol="0"/>
        <a:lstStyle/>
        <a:p>
          <a:pPr rtl="0">
            <a:lnSpc>
              <a:spcPct val="100000"/>
            </a:lnSpc>
            <a:defRPr cap="all"/>
          </a:pPr>
          <a:r>
            <a:rPr lang="el" dirty="0">
              <a:latin typeface="Tahoma" panose="020B0604030504040204" pitchFamily="34" charset="0"/>
              <a:ea typeface="Tahoma" panose="020B0604030504040204" pitchFamily="34" charset="0"/>
              <a:cs typeface="Tahoma" panose="020B0604030504040204" pitchFamily="34" charset="0"/>
            </a:rPr>
            <a:t>Lorem ipsum dolor sit amet, consectetuer adipiscing elit. </a:t>
          </a:r>
        </a:p>
      </dgm:t>
    </dgm:pt>
    <dgm:pt modelId="{CAD7EF86-FB23-41F6-BF42-040B36DEFDB1}" type="parTrans" cxnId="{C7AD8469-3C68-4AF9-AB82-79B0043AA120}">
      <dgm:prSet/>
      <dgm:spPr/>
      <dgm:t>
        <a:bodyPr rtlCol="0"/>
        <a:lstStyle/>
        <a:p>
          <a:pPr rtl="0"/>
          <a:endParaRPr lang="en-US"/>
        </a:p>
      </dgm:t>
    </dgm:pt>
    <dgm:pt modelId="{5B62599A-5C9B-48E7-896E-EA782AC60C8B}" type="sibTrans" cxnId="{C7AD8469-3C68-4AF9-AB82-79B0043AA120}">
      <dgm:prSet/>
      <dgm:spPr/>
      <dgm:t>
        <a:bodyPr rtlCol="0"/>
        <a:lstStyle/>
        <a:p>
          <a:pPr rtl="0"/>
          <a:endParaRPr lang="en-US"/>
        </a:p>
      </dgm:t>
    </dgm:pt>
    <dgm:pt modelId="{49225C73-1633-42F1-AB3B-7CB183E5F8B8}">
      <dgm:prSet/>
      <dgm:spPr/>
      <dgm:t>
        <a:bodyPr rtlCol="0"/>
        <a:lstStyle/>
        <a:p>
          <a:pPr rtl="0">
            <a:lnSpc>
              <a:spcPct val="100000"/>
            </a:lnSpc>
            <a:defRPr cap="all"/>
          </a:pPr>
          <a:r>
            <a:rPr lang="el" dirty="0">
              <a:latin typeface="Tahoma" panose="020B0604030504040204" pitchFamily="34" charset="0"/>
              <a:ea typeface="Tahoma" panose="020B0604030504040204" pitchFamily="34" charset="0"/>
              <a:cs typeface="Tahoma" panose="020B0604030504040204" pitchFamily="34" charset="0"/>
            </a:rPr>
            <a:t>Nunc viverra imperdiet enim. Fusce est. Vivamus a tellus.</a:t>
          </a:r>
        </a:p>
      </dgm:t>
    </dgm:pt>
    <dgm:pt modelId="{1A0E2090-1D4F-438A-8766-B6030CE01ADD}" type="parTrans" cxnId="{A9154303-8225-4248-91DC-1B0156A35F07}">
      <dgm:prSet/>
      <dgm:spPr/>
      <dgm:t>
        <a:bodyPr rtlCol="0"/>
        <a:lstStyle/>
        <a:p>
          <a:pPr rtl="0"/>
          <a:endParaRPr lang="en-US"/>
        </a:p>
      </dgm:t>
    </dgm:pt>
    <dgm:pt modelId="{9646853A-8964-4519-A5B1-0B7D18B2983D}" type="sibTrans" cxnId="{A9154303-8225-4248-91DC-1B0156A35F07}">
      <dgm:prSet/>
      <dgm:spPr/>
      <dgm:t>
        <a:bodyPr rtlCol="0"/>
        <a:lstStyle/>
        <a:p>
          <a:pPr rtl="0"/>
          <a:endParaRPr lang="en-US"/>
        </a:p>
      </dgm:t>
    </dgm:pt>
    <dgm:pt modelId="{1C383F32-22E8-4F62-A3E0-BDC3D5F48992}">
      <dgm:prSet/>
      <dgm:spPr/>
      <dgm:t>
        <a:bodyPr rtlCol="0"/>
        <a:lstStyle/>
        <a:p>
          <a:pPr rtl="0">
            <a:lnSpc>
              <a:spcPct val="100000"/>
            </a:lnSpc>
            <a:defRPr cap="all"/>
          </a:pPr>
          <a:r>
            <a:rPr lang="el" dirty="0">
              <a:latin typeface="Tahoma" panose="020B0604030504040204" pitchFamily="34" charset="0"/>
              <a:ea typeface="Tahoma" panose="020B0604030504040204" pitchFamily="34" charset="0"/>
              <a:cs typeface="Tahoma" panose="020B0604030504040204" pitchFamily="34" charset="0"/>
            </a:rPr>
            <a:t>Pellentesque habitant morbi tristique senectus et netus.</a:t>
          </a:r>
        </a:p>
      </dgm:t>
    </dgm:pt>
    <dgm:pt modelId="{A7920A2F-3244-4159-AF04-6A1D38B7B317}" type="parTrans" cxnId="{C4CCE57E-E871-46D6-BAD5-880252C95D22}">
      <dgm:prSet/>
      <dgm:spPr/>
      <dgm:t>
        <a:bodyPr rtlCol="0"/>
        <a:lstStyle/>
        <a:p>
          <a:pPr rtl="0"/>
          <a:endParaRPr lang="en-US"/>
        </a:p>
      </dgm:t>
    </dgm:pt>
    <dgm:pt modelId="{8500F72A-2C6D-4FDF-9C1D-CA691380EB0B}" type="sibTrans" cxnId="{C4CCE57E-E871-46D6-BAD5-880252C95D22}">
      <dgm:prSet/>
      <dgm:spPr/>
      <dgm:t>
        <a:bodyPr rtlCol="0"/>
        <a:lstStyle/>
        <a:p>
          <a:pPr rtl="0"/>
          <a:endParaRPr lang="en-US"/>
        </a:p>
      </dgm:t>
    </dgm:pt>
    <dgm:pt modelId="{50B3CE7C-E10B-4E23-BD93-03664997C932}" type="pres">
      <dgm:prSet presAssocID="{01A66772-F185-4D58-B8BB-E9370D7A7A2B}" presName="root" presStyleCnt="0">
        <dgm:presLayoutVars>
          <dgm:dir/>
          <dgm:resizeHandles val="exact"/>
        </dgm:presLayoutVars>
      </dgm:prSet>
      <dgm:spPr/>
    </dgm:pt>
    <dgm:pt modelId="{DE9CE479-E4AE-4283-AEF1-10C1535B4324}" type="pres">
      <dgm:prSet presAssocID="{40FC4FFE-8987-4A26-B7F4-8A516F18ADAE}" presName="compNode" presStyleCnt="0"/>
      <dgm:spPr/>
    </dgm:pt>
    <dgm:pt modelId="{B59FCF02-CAD2-4D6F-9542-AD86711168CA}" type="pres">
      <dgm:prSet presAssocID="{40FC4FFE-8987-4A26-B7F4-8A516F18ADAE}" presName="iconBgRect" presStyleLbl="bgShp" presStyleIdx="0" presStyleCnt="3"/>
      <dgm:spPr/>
    </dgm:pt>
    <dgm:pt modelId="{7C175B98-93F4-4D7C-BB95-1514AB879CD5}" type="pres">
      <dgm:prSet presAssocID="{40FC4FFE-8987-4A26-B7F4-8A516F18ADAE}" presName="iconRect" presStyleLbl="node1" presStyleIdx="0" presStyleCnt="3"/>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ar graph with downward trend"/>
        </a:ext>
      </dgm:extLst>
    </dgm:pt>
    <dgm:pt modelId="{677A3090-5F01-43FD-9FA6-C0420AD80FD6}" type="pres">
      <dgm:prSet presAssocID="{40FC4FFE-8987-4A26-B7F4-8A516F18ADAE}" presName="spaceRect" presStyleCnt="0"/>
      <dgm:spPr/>
    </dgm:pt>
    <dgm:pt modelId="{127117FB-F8A7-4A20-A8A7-EC686DDC76D0}" type="pres">
      <dgm:prSet presAssocID="{40FC4FFE-8987-4A26-B7F4-8A516F18ADAE}" presName="textRect" presStyleLbl="revTx" presStyleIdx="0" presStyleCnt="3">
        <dgm:presLayoutVars>
          <dgm:chMax val="1"/>
          <dgm:chPref val="1"/>
        </dgm:presLayoutVars>
      </dgm:prSet>
      <dgm:spPr/>
    </dgm:pt>
    <dgm:pt modelId="{FD1EED9C-83D3-41AD-A09B-D3B36354168F}" type="pres">
      <dgm:prSet presAssocID="{5B62599A-5C9B-48E7-896E-EA782AC60C8B}" presName="sibTrans" presStyleCnt="0"/>
      <dgm:spPr/>
    </dgm:pt>
    <dgm:pt modelId="{C998AB0A-577D-44AA-A068-F634DDE7BD47}" type="pres">
      <dgm:prSet presAssocID="{49225C73-1633-42F1-AB3B-7CB183E5F8B8}" presName="compNode" presStyleCnt="0"/>
      <dgm:spPr/>
    </dgm:pt>
    <dgm:pt modelId="{BCD8CDD9-0C56-4401-ADB1-8B48DAB2C96F}" type="pres">
      <dgm:prSet presAssocID="{49225C73-1633-42F1-AB3B-7CB183E5F8B8}" presName="iconBgRect" presStyleLbl="bgShp" presStyleIdx="1" presStyleCnt="3"/>
      <dgm:spPr/>
    </dgm:pt>
    <dgm:pt modelId="{DB4CA7C4-FCA1-4127-B20A-2A5C031A3CF4}" type="pres">
      <dgm:prSet presAssocID="{49225C73-1633-42F1-AB3B-7CB183E5F8B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resentation with bar chart"/>
        </a:ext>
      </dgm:extLst>
    </dgm:pt>
    <dgm:pt modelId="{9B0C8FBF-0BDD-48A5-967E-F3FE71659F6A}" type="pres">
      <dgm:prSet presAssocID="{49225C73-1633-42F1-AB3B-7CB183E5F8B8}" presName="spaceRect" presStyleCnt="0"/>
      <dgm:spPr/>
    </dgm:pt>
    <dgm:pt modelId="{7E6FE37A-5DB0-4899-9FCB-0CE39BC185F8}" type="pres">
      <dgm:prSet presAssocID="{49225C73-1633-42F1-AB3B-7CB183E5F8B8}" presName="textRect" presStyleLbl="revTx" presStyleIdx="1" presStyleCnt="3">
        <dgm:presLayoutVars>
          <dgm:chMax val="1"/>
          <dgm:chPref val="1"/>
        </dgm:presLayoutVars>
      </dgm:prSet>
      <dgm:spPr/>
    </dgm:pt>
    <dgm:pt modelId="{5A266296-0042-402F-92EF-D59AB148E92E}" type="pres">
      <dgm:prSet presAssocID="{9646853A-8964-4519-A5B1-0B7D18B2983D}" presName="sibTrans" presStyleCnt="0"/>
      <dgm:spPr/>
    </dgm:pt>
    <dgm:pt modelId="{ECFA770B-DE2C-4683-A038-58D0FE44BC27}" type="pres">
      <dgm:prSet presAssocID="{1C383F32-22E8-4F62-A3E0-BDC3D5F48992}" presName="compNode" presStyleCnt="0"/>
      <dgm:spPr/>
    </dgm:pt>
    <dgm:pt modelId="{FF93E135-77D6-48A0-8871-9BC93D705D06}" type="pres">
      <dgm:prSet presAssocID="{1C383F32-22E8-4F62-A3E0-BDC3D5F48992}" presName="iconBgRect" presStyleLbl="bgShp" presStyleIdx="2" presStyleCnt="3"/>
      <dgm:spPr/>
    </dgm:pt>
    <dgm:pt modelId="{39509775-983E-4110-B989-EE2CD6514BE0}" type="pres">
      <dgm:prSet presAssocID="{1C383F32-22E8-4F62-A3E0-BDC3D5F4899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topwatch"/>
        </a:ext>
      </dgm:extLst>
    </dgm:pt>
    <dgm:pt modelId="{493B43B2-705C-4AE5-8A77-D8DEEDA1B5CF}" type="pres">
      <dgm:prSet presAssocID="{1C383F32-22E8-4F62-A3E0-BDC3D5F48992}" presName="spaceRect" presStyleCnt="0"/>
      <dgm:spPr/>
    </dgm:pt>
    <dgm:pt modelId="{1AEDC777-00B3-41D7-9AE1-23D741E941C3}" type="pres">
      <dgm:prSet presAssocID="{1C383F32-22E8-4F62-A3E0-BDC3D5F48992}" presName="textRect" presStyleLbl="revTx" presStyleIdx="2" presStyleCnt="3">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7A710F69-5154-4855-ACF5-BC7C1BF85A80}" type="presOf" srcId="{49225C73-1633-42F1-AB3B-7CB183E5F8B8}" destId="{7E6FE37A-5DB0-4899-9FCB-0CE39BC185F8}" srcOrd="0" destOrd="0" presId="urn:microsoft.com/office/officeart/2018/5/layout/IconCircleLabelList"/>
    <dgm:cxn modelId="{C7AD8469-3C68-4AF9-AB82-79B0043AA120}" srcId="{01A66772-F185-4D58-B8BB-E9370D7A7A2B}" destId="{40FC4FFE-8987-4A26-B7F4-8A516F18ADAE}" srcOrd="0" destOrd="0" parTransId="{CAD7EF86-FB23-41F6-BF42-040B36DEFDB1}" sibTransId="{5B62599A-5C9B-48E7-896E-EA782AC60C8B}"/>
    <dgm:cxn modelId="{676D3A6A-6EA7-4483-BB12-0BD4A7D7AF9D}" type="presOf" srcId="{01A66772-F185-4D58-B8BB-E9370D7A7A2B}" destId="{50B3CE7C-E10B-4E23-BD93-03664997C932}" srcOrd="0" destOrd="0" presId="urn:microsoft.com/office/officeart/2018/5/layout/IconCircleLabelList"/>
    <dgm:cxn modelId="{1496FC70-DB8B-48D4-98DE-DD2856E389EE}" type="presOf" srcId="{1C383F32-22E8-4F62-A3E0-BDC3D5F48992}" destId="{1AEDC777-00B3-41D7-9AE1-23D741E941C3}" srcOrd="0" destOrd="0" presId="urn:microsoft.com/office/officeart/2018/5/layout/IconCircleLabelList"/>
    <dgm:cxn modelId="{C4CCE57E-E871-46D6-BAD5-880252C95D22}" srcId="{01A66772-F185-4D58-B8BB-E9370D7A7A2B}" destId="{1C383F32-22E8-4F62-A3E0-BDC3D5F48992}" srcOrd="2" destOrd="0" parTransId="{A7920A2F-3244-4159-AF04-6A1D38B7B317}" sibTransId="{8500F72A-2C6D-4FDF-9C1D-CA691380EB0B}"/>
    <dgm:cxn modelId="{355227E3-55E0-4343-BC8D-FC0EB1694F48}" type="presOf" srcId="{40FC4FFE-8987-4A26-B7F4-8A516F18ADAE}" destId="{127117FB-F8A7-4A20-A8A7-EC686DDC76D0}" srcOrd="0" destOrd="0" presId="urn:microsoft.com/office/officeart/2018/5/layout/IconCircleLabelList"/>
    <dgm:cxn modelId="{555498CB-3ED1-404E-A25F-EB243EFC5FB1}" type="presParOf" srcId="{50B3CE7C-E10B-4E23-BD93-03664997C932}" destId="{DE9CE479-E4AE-4283-AEF1-10C1535B4324}" srcOrd="0" destOrd="0" presId="urn:microsoft.com/office/officeart/2018/5/layout/IconCircleLabelList"/>
    <dgm:cxn modelId="{11F12D49-CD08-4D50-BD13-3ECBC3A476A4}" type="presParOf" srcId="{DE9CE479-E4AE-4283-AEF1-10C1535B4324}" destId="{B59FCF02-CAD2-4D6F-9542-AD86711168CA}" srcOrd="0" destOrd="0" presId="urn:microsoft.com/office/officeart/2018/5/layout/IconCircleLabelList"/>
    <dgm:cxn modelId="{F443A659-540B-487B-97F9-49219CF60D6B}" type="presParOf" srcId="{DE9CE479-E4AE-4283-AEF1-10C1535B4324}" destId="{7C175B98-93F4-4D7C-BB95-1514AB879CD5}" srcOrd="1" destOrd="0" presId="urn:microsoft.com/office/officeart/2018/5/layout/IconCircleLabelList"/>
    <dgm:cxn modelId="{A503D7AB-7D64-4163-93B5-1CEEDAE81823}" type="presParOf" srcId="{DE9CE479-E4AE-4283-AEF1-10C1535B4324}" destId="{677A3090-5F01-43FD-9FA6-C0420AD80FD6}" srcOrd="2" destOrd="0" presId="urn:microsoft.com/office/officeart/2018/5/layout/IconCircleLabelList"/>
    <dgm:cxn modelId="{780188ED-7DCE-45BB-B6AF-91BE48969612}" type="presParOf" srcId="{DE9CE479-E4AE-4283-AEF1-10C1535B4324}" destId="{127117FB-F8A7-4A20-A8A7-EC686DDC76D0}" srcOrd="3" destOrd="0" presId="urn:microsoft.com/office/officeart/2018/5/layout/IconCircleLabelList"/>
    <dgm:cxn modelId="{155719F8-A89B-4E96-BC49-C48BC717F480}" type="presParOf" srcId="{50B3CE7C-E10B-4E23-BD93-03664997C932}" destId="{FD1EED9C-83D3-41AD-A09B-D3B36354168F}" srcOrd="1" destOrd="0" presId="urn:microsoft.com/office/officeart/2018/5/layout/IconCircleLabelList"/>
    <dgm:cxn modelId="{2772E199-56B0-4310-A55E-67D00CA3E59E}" type="presParOf" srcId="{50B3CE7C-E10B-4E23-BD93-03664997C932}" destId="{C998AB0A-577D-44AA-A068-F634DDE7BD47}" srcOrd="2" destOrd="0" presId="urn:microsoft.com/office/officeart/2018/5/layout/IconCircleLabelList"/>
    <dgm:cxn modelId="{4E351D18-D97F-4B92-A608-2E9600B91C28}" type="presParOf" srcId="{C998AB0A-577D-44AA-A068-F634DDE7BD47}" destId="{BCD8CDD9-0C56-4401-ADB1-8B48DAB2C96F}" srcOrd="0" destOrd="0" presId="urn:microsoft.com/office/officeart/2018/5/layout/IconCircleLabelList"/>
    <dgm:cxn modelId="{B3DC724C-4569-4E9D-BD5A-49E4CD991FD0}" type="presParOf" srcId="{C998AB0A-577D-44AA-A068-F634DDE7BD47}" destId="{DB4CA7C4-FCA1-4127-B20A-2A5C031A3CF4}" srcOrd="1" destOrd="0" presId="urn:microsoft.com/office/officeart/2018/5/layout/IconCircleLabelList"/>
    <dgm:cxn modelId="{AD1AB552-CCE0-4911-BB9E-5D4A60B21F4F}" type="presParOf" srcId="{C998AB0A-577D-44AA-A068-F634DDE7BD47}" destId="{9B0C8FBF-0BDD-48A5-967E-F3FE71659F6A}" srcOrd="2" destOrd="0" presId="urn:microsoft.com/office/officeart/2018/5/layout/IconCircleLabelList"/>
    <dgm:cxn modelId="{8558F796-2D01-40FE-A21A-7530EEBC3BC3}" type="presParOf" srcId="{C998AB0A-577D-44AA-A068-F634DDE7BD47}" destId="{7E6FE37A-5DB0-4899-9FCB-0CE39BC185F8}" srcOrd="3" destOrd="0" presId="urn:microsoft.com/office/officeart/2018/5/layout/IconCircleLabelList"/>
    <dgm:cxn modelId="{1532E2BE-82E9-40A4-A6F7-40B60FC879AE}" type="presParOf" srcId="{50B3CE7C-E10B-4E23-BD93-03664997C932}" destId="{5A266296-0042-402F-92EF-D59AB148E92E}" srcOrd="3" destOrd="0" presId="urn:microsoft.com/office/officeart/2018/5/layout/IconCircleLabelList"/>
    <dgm:cxn modelId="{3A7F4DB9-1469-4F58-B633-24B7EEE084D1}" type="presParOf" srcId="{50B3CE7C-E10B-4E23-BD93-03664997C932}" destId="{ECFA770B-DE2C-4683-A038-58D0FE44BC27}" srcOrd="4" destOrd="0" presId="urn:microsoft.com/office/officeart/2018/5/layout/IconCircleLabelList"/>
    <dgm:cxn modelId="{91311827-CDAC-4BA8-B4A3-117AFD1CEE2D}" type="presParOf" srcId="{ECFA770B-DE2C-4683-A038-58D0FE44BC27}" destId="{FF93E135-77D6-48A0-8871-9BC93D705D06}" srcOrd="0" destOrd="0" presId="urn:microsoft.com/office/officeart/2018/5/layout/IconCircleLabelList"/>
    <dgm:cxn modelId="{83B7CA40-11B7-4507-8422-A40F02D469B2}" type="presParOf" srcId="{ECFA770B-DE2C-4683-A038-58D0FE44BC27}" destId="{39509775-983E-4110-B989-EE2CD6514BE0}" srcOrd="1" destOrd="0" presId="urn:microsoft.com/office/officeart/2018/5/layout/IconCircleLabelList"/>
    <dgm:cxn modelId="{A44BB251-01EB-4DEF-A28C-6D495183E4DC}" type="presParOf" srcId="{ECFA770B-DE2C-4683-A038-58D0FE44BC27}" destId="{493B43B2-705C-4AE5-8A77-D8DEEDA1B5CF}" srcOrd="2" destOrd="0" presId="urn:microsoft.com/office/officeart/2018/5/layout/IconCircleLabelList"/>
    <dgm:cxn modelId="{1EFA52DF-3C80-4DAA-BED6-AFE2F81796B2}" type="presParOf" srcId="{ECFA770B-DE2C-4683-A038-58D0FE44BC27}" destId="{1AEDC777-00B3-41D7-9AE1-23D741E941C3}"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FCF02-CAD2-4D6F-9542-AD86711168CA}">
      <dsp:nvSpPr>
        <dsp:cNvPr id="0" name=""/>
        <dsp:cNvSpPr/>
      </dsp:nvSpPr>
      <dsp:spPr>
        <a:xfrm>
          <a:off x="616949" y="310305"/>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175B98-93F4-4D7C-BB95-1514AB879CD5}">
      <dsp:nvSpPr>
        <dsp:cNvPr id="0" name=""/>
        <dsp:cNvSpPr/>
      </dsp:nvSpPr>
      <dsp:spPr>
        <a:xfrm>
          <a:off x="1004512" y="697868"/>
          <a:ext cx="1043437" cy="1043437"/>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27117FB-F8A7-4A20-A8A7-EC686DDC76D0}">
      <dsp:nvSpPr>
        <dsp:cNvPr id="0" name=""/>
        <dsp:cNvSpPr/>
      </dsp:nvSpPr>
      <dsp:spPr>
        <a:xfrm>
          <a:off x="35606"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666750" rtl="0">
            <a:lnSpc>
              <a:spcPct val="100000"/>
            </a:lnSpc>
            <a:spcBef>
              <a:spcPct val="0"/>
            </a:spcBef>
            <a:spcAft>
              <a:spcPct val="35000"/>
            </a:spcAft>
            <a:buNone/>
            <a:defRPr cap="all"/>
          </a:pPr>
          <a:r>
            <a:rPr lang="el" sz="1500" kern="1200" dirty="0">
              <a:latin typeface="Tahoma" panose="020B0604030504040204" pitchFamily="34" charset="0"/>
              <a:ea typeface="Tahoma" panose="020B0604030504040204" pitchFamily="34" charset="0"/>
              <a:cs typeface="Tahoma" panose="020B0604030504040204" pitchFamily="34" charset="0"/>
            </a:rPr>
            <a:t>Lorem ipsum dolor sit amet, consectetuer adipiscing elit. </a:t>
          </a:r>
        </a:p>
      </dsp:txBody>
      <dsp:txXfrm>
        <a:off x="35606" y="2695306"/>
        <a:ext cx="2981250" cy="720000"/>
      </dsp:txXfrm>
    </dsp:sp>
    <dsp:sp modelId="{BCD8CDD9-0C56-4401-ADB1-8B48DAB2C96F}">
      <dsp:nvSpPr>
        <dsp:cNvPr id="0" name=""/>
        <dsp:cNvSpPr/>
      </dsp:nvSpPr>
      <dsp:spPr>
        <a:xfrm>
          <a:off x="4119918" y="310305"/>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CA7C4-FCA1-4127-B20A-2A5C031A3CF4}">
      <dsp:nvSpPr>
        <dsp:cNvPr id="0" name=""/>
        <dsp:cNvSpPr/>
      </dsp:nvSpPr>
      <dsp:spPr>
        <a:xfrm>
          <a:off x="4507481" y="697868"/>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6FE37A-5DB0-4899-9FCB-0CE39BC185F8}">
      <dsp:nvSpPr>
        <dsp:cNvPr id="0" name=""/>
        <dsp:cNvSpPr/>
      </dsp:nvSpPr>
      <dsp:spPr>
        <a:xfrm>
          <a:off x="3538574"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666750" rtl="0">
            <a:lnSpc>
              <a:spcPct val="100000"/>
            </a:lnSpc>
            <a:spcBef>
              <a:spcPct val="0"/>
            </a:spcBef>
            <a:spcAft>
              <a:spcPct val="35000"/>
            </a:spcAft>
            <a:buNone/>
            <a:defRPr cap="all"/>
          </a:pPr>
          <a:r>
            <a:rPr lang="el" sz="1500" kern="1200" dirty="0">
              <a:latin typeface="Tahoma" panose="020B0604030504040204" pitchFamily="34" charset="0"/>
              <a:ea typeface="Tahoma" panose="020B0604030504040204" pitchFamily="34" charset="0"/>
              <a:cs typeface="Tahoma" panose="020B0604030504040204" pitchFamily="34" charset="0"/>
            </a:rPr>
            <a:t>Nunc viverra imperdiet enim. Fusce est. Vivamus a tellus.</a:t>
          </a:r>
        </a:p>
      </dsp:txBody>
      <dsp:txXfrm>
        <a:off x="3538574" y="2695306"/>
        <a:ext cx="2981250" cy="720000"/>
      </dsp:txXfrm>
    </dsp:sp>
    <dsp:sp modelId="{FF93E135-77D6-48A0-8871-9BC93D705D06}">
      <dsp:nvSpPr>
        <dsp:cNvPr id="0" name=""/>
        <dsp:cNvSpPr/>
      </dsp:nvSpPr>
      <dsp:spPr>
        <a:xfrm>
          <a:off x="7622887" y="310305"/>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509775-983E-4110-B989-EE2CD6514BE0}">
      <dsp:nvSpPr>
        <dsp:cNvPr id="0" name=""/>
        <dsp:cNvSpPr/>
      </dsp:nvSpPr>
      <dsp:spPr>
        <a:xfrm>
          <a:off x="8010450" y="697868"/>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EDC777-00B3-41D7-9AE1-23D741E941C3}">
      <dsp:nvSpPr>
        <dsp:cNvPr id="0" name=""/>
        <dsp:cNvSpPr/>
      </dsp:nvSpPr>
      <dsp:spPr>
        <a:xfrm>
          <a:off x="7041543"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666750" rtl="0">
            <a:lnSpc>
              <a:spcPct val="100000"/>
            </a:lnSpc>
            <a:spcBef>
              <a:spcPct val="0"/>
            </a:spcBef>
            <a:spcAft>
              <a:spcPct val="35000"/>
            </a:spcAft>
            <a:buNone/>
            <a:defRPr cap="all"/>
          </a:pPr>
          <a:r>
            <a:rPr lang="el" sz="1500" kern="1200" dirty="0">
              <a:latin typeface="Tahoma" panose="020B0604030504040204" pitchFamily="34" charset="0"/>
              <a:ea typeface="Tahoma" panose="020B0604030504040204" pitchFamily="34" charset="0"/>
              <a:cs typeface="Tahoma" panose="020B0604030504040204" pitchFamily="34" charset="0"/>
            </a:rPr>
            <a:t>Pellentesque habitant morbi tristique senectus et netus.</a:t>
          </a:r>
        </a:p>
      </dsp:txBody>
      <dsp:txXfrm>
        <a:off x="7041543" y="2695306"/>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DD40BE5-F188-4B90-8D25-FBCE85B41EF8}" type="datetime1">
              <a:rPr lang="el-GR" smtClean="0"/>
              <a:t>10/3/2022</a:t>
            </a:fld>
            <a:endParaRPr lang="en-US"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F87A8100-2D96-4CBC-9A09-B5A1A3AE53A6}" type="datetime1">
              <a:rPr lang="el-GR" smtClean="0"/>
              <a:t>10/3/2022</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
              <a:t>Κάντε κλικ για επεξεργασία των στυλ κειμένου του υποδείγματος</a:t>
            </a:r>
            <a:endParaRPr lang="en-US"/>
          </a:p>
          <a:p>
            <a:pPr lvl="1" rtl="0"/>
            <a:r>
              <a:rPr lang="el"/>
              <a:t>Δεύτερου επιπέδου</a:t>
            </a:r>
          </a:p>
          <a:p>
            <a:pPr lvl="2" rtl="0"/>
            <a:r>
              <a:rPr lang="el"/>
              <a:t>Τρίτου επιπέδου</a:t>
            </a:r>
          </a:p>
          <a:p>
            <a:pPr lvl="3" rtl="0"/>
            <a:r>
              <a:rPr lang="el"/>
              <a:t>Τέταρτου επιπέδου</a:t>
            </a:r>
          </a:p>
          <a:p>
            <a:pPr lvl="4" rtl="0"/>
            <a:r>
              <a:rPr lang="el"/>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5" name="Ορθογώνιο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Tahoma" panose="020B0604030504040204" pitchFamily="34" charset="0"/>
              <a:ea typeface="Tahoma" panose="020B0604030504040204" pitchFamily="34" charset="0"/>
              <a:cs typeface="Tahoma" panose="020B0604030504040204" pitchFamily="34" charset="0"/>
            </a:endParaRPr>
          </a:p>
        </p:txBody>
      </p:sp>
      <p:sp useBgFill="1">
        <p:nvSpPr>
          <p:cNvPr id="10" name="Ορθογώνιο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Ορθογώνιο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Ορθογώνιο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Ομάδα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Ευθεία γραμμή σύνδεσης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Τίτλος 1"/>
          <p:cNvSpPr>
            <a:spLocks noGrp="1"/>
          </p:cNvSpPr>
          <p:nvPr>
            <p:ph type="ctrTitle"/>
          </p:nvPr>
        </p:nvSpPr>
        <p:spPr>
          <a:xfrm>
            <a:off x="1629103" y="2244830"/>
            <a:ext cx="8933796" cy="2437232"/>
          </a:xfrm>
        </p:spPr>
        <p:txBody>
          <a:bodyPr tIns="45720" bIns="45720" rtlCol="0" anchor="ctr">
            <a:normAutofit/>
          </a:bodyPr>
          <a:lstStyle>
            <a:lvl1pPr algn="ctr">
              <a:lnSpc>
                <a:spcPct val="83000"/>
              </a:lnSpc>
              <a:defRPr lang="en-US" sz="6000" b="0" kern="1200" cap="all" spc="-10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Υπότιτλος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a:t>Κάντε κλικ για να επεξεργαστείτε τον υπότιτλο του υποδείγματος</a:t>
            </a:r>
            <a:endParaRPr lang="en-US" dirty="0"/>
          </a:p>
        </p:txBody>
      </p:sp>
      <p:sp>
        <p:nvSpPr>
          <p:cNvPr id="20" name="Θέση ημερομηνίας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Tahoma" panose="020B0604030504040204" pitchFamily="34" charset="0"/>
                <a:ea typeface="Tahoma" panose="020B0604030504040204" pitchFamily="34" charset="0"/>
                <a:cs typeface="Tahoma" panose="020B0604030504040204" pitchFamily="34" charset="0"/>
              </a:defRPr>
            </a:lvl1pPr>
          </a:lstStyle>
          <a:p>
            <a:fld id="{C71C264D-C0A2-4845-B03C-DEB4FF68BDB8}" type="datetime1">
              <a:rPr lang="el-GR" smtClean="0"/>
              <a:t>10/3/2022</a:t>
            </a:fld>
            <a:endParaRPr lang="en-US" dirty="0"/>
          </a:p>
        </p:txBody>
      </p:sp>
      <p:sp>
        <p:nvSpPr>
          <p:cNvPr id="21" name="Σύμβολο κράτησης θέσης υποσέλιδου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22" name="Σύμβολο κράτησης θέσης αριθμού διαφάνειας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ατακόρυφου κειμένου 2"/>
          <p:cNvSpPr>
            <a:spLocks noGrp="1"/>
          </p:cNvSpPr>
          <p:nvPr>
            <p:ph type="body" orient="vert" idx="1"/>
          </p:nvPr>
        </p:nvSpPr>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45598D92-8F34-4B63-81A0-6F258440B286}" type="datetime1">
              <a:rPr lang="el-GR" smtClean="0"/>
              <a:t>10/3/2022</a:t>
            </a:fld>
            <a:endParaRPr lang="en-US"/>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991600" y="762000"/>
            <a:ext cx="2362200" cy="5257800"/>
          </a:xfrm>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ατακόρυφου κειμένου 2"/>
          <p:cNvSpPr>
            <a:spLocks noGrp="1"/>
          </p:cNvSpPr>
          <p:nvPr>
            <p:ph type="body" orient="vert" idx="1"/>
          </p:nvPr>
        </p:nvSpPr>
        <p:spPr>
          <a:xfrm>
            <a:off x="838200" y="762000"/>
            <a:ext cx="8077200" cy="5257800"/>
          </a:xfrm>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1C0DA57F-A696-4650-BF26-36BD05691E9F}" type="datetime1">
              <a:rPr lang="el-GR" smtClean="0"/>
              <a:t>10/3/2022</a:t>
            </a:fld>
            <a:endParaRPr lang="en-US"/>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idx="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5D179434-7293-40E0-98A7-69F3C10321FD}" type="datetime1">
              <a:rPr lang="el-GR" smtClean="0"/>
              <a:t>10/3/2022</a:t>
            </a:fld>
            <a:endParaRPr lang="en-US"/>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Tahoma" panose="020B0604030504040204" pitchFamily="34" charset="0"/>
              <a:ea typeface="Tahoma" panose="020B0604030504040204" pitchFamily="34" charset="0"/>
              <a:cs typeface="Tahoma" panose="020B0604030504040204" pitchFamily="34" charset="0"/>
            </a:endParaRPr>
          </a:p>
        </p:txBody>
      </p:sp>
      <p:sp useBgFill="1">
        <p:nvSpPr>
          <p:cNvPr id="23" name="Ορθογώνιο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Ορθογώνιο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Ορθογώνιο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1629156" y="2275165"/>
            <a:ext cx="8933688" cy="2406895"/>
          </a:xfrm>
        </p:spPr>
        <p:txBody>
          <a:bodyPr rtlCol="0" anchor="ctr">
            <a:noAutofit/>
          </a:bodyPr>
          <a:lstStyle>
            <a:lvl1pPr algn="ctr">
              <a:lnSpc>
                <a:spcPct val="83000"/>
              </a:lnSpc>
              <a:defRPr lang="en-US" sz="6000" kern="1200" cap="all" spc="-10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grpSp>
        <p:nvGrpSpPr>
          <p:cNvPr id="16" name="Ομάδα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Ευθεία γραμμή σύνδεσης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Θέση κειμένου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latin typeface="Tahoma" panose="020B0604030504040204" pitchFamily="34" charset="0"/>
                <a:ea typeface="Tahoma" panose="020B0604030504040204" pitchFamily="34" charset="0"/>
                <a:cs typeface="Tahoma" panose="020B0604030504040204" pitchFamily="34" charset="0"/>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a:t>Στυλ κειμένου υποδείγματος</a:t>
            </a:r>
          </a:p>
        </p:txBody>
      </p:sp>
      <p:sp>
        <p:nvSpPr>
          <p:cNvPr id="4" name="Θέση ημερομηνίας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Tahoma" panose="020B0604030504040204" pitchFamily="34" charset="0"/>
                <a:ea typeface="Tahoma" panose="020B0604030504040204" pitchFamily="34" charset="0"/>
                <a:cs typeface="Tahoma" panose="020B0604030504040204" pitchFamily="34" charset="0"/>
              </a:defRPr>
            </a:lvl1pPr>
          </a:lstStyle>
          <a:p>
            <a:fld id="{659D29F7-5CBA-4408-9DA4-0BE9487C52BA}" type="datetime1">
              <a:rPr lang="el-GR" smtClean="0"/>
              <a:t>10/3/2022</a:t>
            </a:fld>
            <a:endParaRPr dirty="0"/>
          </a:p>
        </p:txBody>
      </p:sp>
      <p:sp>
        <p:nvSpPr>
          <p:cNvPr id="5" name="Θέση υποσέλιδου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Τίτλος 7"/>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sz="half" idx="1"/>
          </p:nvPr>
        </p:nvSpPr>
        <p:spPr>
          <a:xfrm>
            <a:off x="1066800" y="2103120"/>
            <a:ext cx="4663440" cy="3749040"/>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περιεχομένου 3"/>
          <p:cNvSpPr>
            <a:spLocks noGrp="1"/>
          </p:cNvSpPr>
          <p:nvPr>
            <p:ph sz="half" idx="2"/>
          </p:nvPr>
        </p:nvSpPr>
        <p:spPr>
          <a:xfrm>
            <a:off x="6461760" y="2103120"/>
            <a:ext cx="4663440" cy="3749040"/>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5" name="Θέση ημερομηνίας 4"/>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020C962E-969A-49B6-9474-121940DF033D}" type="datetime1">
              <a:rPr lang="el-GR" smtClean="0"/>
              <a:t>10/3/2022</a:t>
            </a:fld>
            <a:endParaRPr lang="en-US"/>
          </a:p>
        </p:txBody>
      </p:sp>
      <p:sp>
        <p:nvSpPr>
          <p:cNvPr id="6" name="Θέση υποσέλιδου 5"/>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7" name="Θέση αριθμού διαφάνειας 6"/>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ειμένου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a:t>Στυλ κειμένου υποδείγματος</a:t>
            </a:r>
          </a:p>
        </p:txBody>
      </p:sp>
      <p:sp>
        <p:nvSpPr>
          <p:cNvPr id="4" name="Θέση περιεχομένου 3"/>
          <p:cNvSpPr>
            <a:spLocks noGrp="1"/>
          </p:cNvSpPr>
          <p:nvPr>
            <p:ph sz="half" idx="2"/>
          </p:nvPr>
        </p:nvSpPr>
        <p:spPr>
          <a:xfrm>
            <a:off x="1069848" y="2792472"/>
            <a:ext cx="4663440" cy="3163825"/>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
          </a:p>
        </p:txBody>
      </p:sp>
      <p:sp>
        <p:nvSpPr>
          <p:cNvPr id="5" name="Θέση κειμένου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a:t>Στυλ κειμένου υποδείγματος</a:t>
            </a:r>
          </a:p>
        </p:txBody>
      </p:sp>
      <p:sp>
        <p:nvSpPr>
          <p:cNvPr id="6" name="Θέση περιεχομένου 5"/>
          <p:cNvSpPr>
            <a:spLocks noGrp="1"/>
          </p:cNvSpPr>
          <p:nvPr>
            <p:ph sz="quarter" idx="4"/>
          </p:nvPr>
        </p:nvSpPr>
        <p:spPr>
          <a:xfrm>
            <a:off x="6458712" y="2792471"/>
            <a:ext cx="4663440" cy="3164509"/>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
          </a:p>
        </p:txBody>
      </p:sp>
      <p:sp>
        <p:nvSpPr>
          <p:cNvPr id="7" name="Θέση ημερομηνίας 6"/>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EC5CC67F-1D3F-482B-B40D-B9513136EE0E}" type="datetime1">
              <a:rPr lang="el-GR" smtClean="0"/>
              <a:t>10/3/2022</a:t>
            </a:fld>
            <a:endParaRPr lang="en-US"/>
          </a:p>
        </p:txBody>
      </p:sp>
      <p:sp>
        <p:nvSpPr>
          <p:cNvPr id="8" name="Θέση υποσέλιδου 7"/>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9" name="Θέση αριθμού διαφάνειας 8"/>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ημερομηνίας 2"/>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02F16B12-7CBF-4CDF-89FA-F8A36048EF63}" type="datetime1">
              <a:rPr lang="el-GR" smtClean="0"/>
              <a:t>10/3/2022</a:t>
            </a:fld>
            <a:endParaRPr lang="en-US"/>
          </a:p>
        </p:txBody>
      </p:sp>
      <p:sp>
        <p:nvSpPr>
          <p:cNvPr id="4" name="Θέση υποσέλιδου 3"/>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5" name="Θέση αριθμού διαφάνειας 4"/>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9919D905-D926-4C7C-8880-7B55EA2B77E6}" type="datetime1">
              <a:rPr lang="el-GR" smtClean="0"/>
              <a:t>10/3/2022</a:t>
            </a:fld>
            <a:endParaRPr lang="en-US"/>
          </a:p>
        </p:txBody>
      </p:sp>
      <p:sp>
        <p:nvSpPr>
          <p:cNvPr id="3" name="Θέση υποσέλιδου 2"/>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4" name="Θέση αριθμού διαφάνειας 3"/>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0" name="Ορθογώνιο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Ορθογώνιο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8458200" y="607392"/>
            <a:ext cx="3161963" cy="1645920"/>
          </a:xfrm>
        </p:spPr>
        <p:txBody>
          <a:bodyPr rtlCol="0" anchor="b">
            <a:noAutofit/>
          </a:bodyPr>
          <a:lstStyle>
            <a:lvl1pPr algn="l" defTabSz="914400" rtl="0" eaLnBrk="1" latinLnBrk="0" hangingPunct="1">
              <a:lnSpc>
                <a:spcPct val="100000"/>
              </a:lnSpc>
              <a:spcBef>
                <a:spcPct val="0"/>
              </a:spcBef>
              <a:buNone/>
              <a:defRPr lang="en-US" sz="2600" b="0" kern="1200" cap="none" spc="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idx="1"/>
          </p:nvPr>
        </p:nvSpPr>
        <p:spPr>
          <a:xfrm>
            <a:off x="685800" y="609600"/>
            <a:ext cx="6858000" cy="5334000"/>
          </a:xfrm>
        </p:spPr>
        <p:txBody>
          <a:bodyPr rtlCol="0"/>
          <a:lstStyle>
            <a:lvl1pPr>
              <a:defRPr sz="19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κειμένου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Στυλ κειμένου υποδείγματος</a:t>
            </a:r>
          </a:p>
        </p:txBody>
      </p:sp>
      <p:sp>
        <p:nvSpPr>
          <p:cNvPr id="8" name="Θέση ημερομηνίας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90E49723-07F5-4196-B746-D4577DEF9F35}" type="datetime1">
              <a:rPr lang="el-GR" smtClean="0"/>
              <a:t>10/3/2022</a:t>
            </a:fld>
            <a:endParaRPr lang="en-US"/>
          </a:p>
        </p:txBody>
      </p:sp>
      <p:sp>
        <p:nvSpPr>
          <p:cNvPr id="9" name="Θέση υποσέλιδου 8"/>
          <p:cNvSpPr>
            <a:spLocks noGrp="1"/>
          </p:cNvSpPr>
          <p:nvPr>
            <p:ph type="ftr" sz="quarter" idx="11"/>
          </p:nvPr>
        </p:nvSpPr>
        <p:spPr>
          <a:xfrm>
            <a:off x="685801" y="6035040"/>
            <a:ext cx="4584700" cy="365760"/>
          </a:xfrm>
        </p:spPr>
        <p:txBody>
          <a:bodyPr rtlCol="0"/>
          <a:lstStyle>
            <a:lvl1pPr algn="l">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11" name="Θέση αριθμού διαφάνειας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εικόνας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atin typeface="Tahoma" panose="020B0604030504040204" pitchFamily="34" charset="0"/>
                <a:ea typeface="Tahoma" panose="020B0604030504040204" pitchFamily="34" charset="0"/>
                <a:cs typeface="Tahom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 dirty="0"/>
              <a:t>Κάντε κλικ στο εικονίδιο για</a:t>
            </a:r>
            <a:r>
              <a:rPr lang="en-US" dirty="0"/>
              <a:t> </a:t>
            </a:r>
            <a:r>
              <a:rPr lang="el" dirty="0"/>
              <a:t>να</a:t>
            </a:r>
            <a:r>
              <a:rPr lang="en-US" dirty="0"/>
              <a:t> </a:t>
            </a:r>
            <a:r>
              <a:rPr lang="el" dirty="0"/>
              <a:t>προσθέσετε μια εικόνα</a:t>
            </a:r>
            <a:endParaRPr lang="en-US" dirty="0"/>
          </a:p>
        </p:txBody>
      </p:sp>
      <p:sp>
        <p:nvSpPr>
          <p:cNvPr id="5" name="Θέση ημερομηνίας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defRPr>
            </a:lvl1pPr>
          </a:lstStyle>
          <a:p>
            <a:fld id="{7DBC2A1D-E707-49C4-802A-804FFACFEA1A}" type="datetime1">
              <a:rPr lang="el-GR" smtClean="0"/>
              <a:t>10/3/2022</a:t>
            </a:fld>
            <a:endParaRPr lang="en-US" dirty="0"/>
          </a:p>
        </p:txBody>
      </p:sp>
      <p:sp>
        <p:nvSpPr>
          <p:cNvPr id="6" name="Θέση υποσέλιδου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algn="l"/>
            <a:endParaRPr lang="el-GR"/>
          </a:p>
        </p:txBody>
      </p:sp>
      <p:sp>
        <p:nvSpPr>
          <p:cNvPr id="7" name="Θέση αριθμού διαφάνειας 6"/>
          <p:cNvSpPr>
            <a:spLocks noGrp="1"/>
          </p:cNvSpPr>
          <p:nvPr>
            <p:ph type="sldNum" sz="quarter" idx="12"/>
          </p:nvPr>
        </p:nvSpPr>
        <p:spPr>
          <a:xfrm>
            <a:off x="10396728" y="6035040"/>
            <a:ext cx="1225296" cy="365760"/>
          </a:xfrm>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
        <p:nvSpPr>
          <p:cNvPr id="12" name="Ορθογώνιο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8477250" y="603504"/>
            <a:ext cx="3144774" cy="1645920"/>
          </a:xfrm>
        </p:spPr>
        <p:txBody>
          <a:bodyPr rtlCol="0" anchor="b">
            <a:noAutofit/>
          </a:bodyPr>
          <a:lstStyle>
            <a:lvl1pPr algn="l">
              <a:lnSpc>
                <a:spcPct val="100000"/>
              </a:lnSpc>
              <a:defRPr sz="2600" b="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4" name="Θέση κειμένου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Στυλ κειμένου υποδείγματος</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Ορθογώνιο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7" name="Ορθογώνιο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Ορθογώνιο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Θέση τίτλου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el"/>
              <a:t>Κάντε κλικ για να επεξεργαστείτε το Στυλ κύριου τίτλου</a:t>
            </a:r>
            <a:endParaRPr lang="en-US" dirty="0"/>
          </a:p>
        </p:txBody>
      </p:sp>
      <p:sp>
        <p:nvSpPr>
          <p:cNvPr id="3" name="Θέση κειμένου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el"/>
              <a:t>Κάντε κλικ για επεξεργασία των στυλ κειμένου του υποδείγματος</a:t>
            </a:r>
          </a:p>
          <a:p>
            <a:pPr lvl="1" rtl="0"/>
            <a:r>
              <a:rPr lang="el"/>
              <a:t>Δεύτερου επιπέδου</a:t>
            </a:r>
          </a:p>
          <a:p>
            <a:pPr lvl="2" rtl="0"/>
            <a:r>
              <a:rPr lang="el"/>
              <a:t>Τρίτου επιπέδου</a:t>
            </a:r>
          </a:p>
          <a:p>
            <a:pPr lvl="3" rtl="0"/>
            <a:r>
              <a:rPr lang="el"/>
              <a:t>Τέταρτου επιπέδου</a:t>
            </a:r>
          </a:p>
          <a:p>
            <a:pPr lvl="4" rtl="0"/>
            <a:r>
              <a:rPr lang="el"/>
              <a:t>Πέμπτου επιπέδου</a:t>
            </a:r>
            <a:endParaRPr lang="en-US" dirty="0"/>
          </a:p>
        </p:txBody>
      </p:sp>
      <p:sp>
        <p:nvSpPr>
          <p:cNvPr id="4" name="Θέση ημερομηνίας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10BF56E-831B-45E4-8E39-FD5C7E7805B5}" type="datetime1">
              <a:rPr lang="el-GR" smtClean="0"/>
              <a:t>10/3/2022</a:t>
            </a:fld>
            <a:endParaRPr lang="en-US" dirty="0"/>
          </a:p>
        </p:txBody>
      </p:sp>
      <p:sp>
        <p:nvSpPr>
          <p:cNvPr id="5" name="Θέση υποσέλιδου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Εικόνα 5" descr="Ένα κοντινό πλάνο σε λογότυπο&#10;&#10;Αυτόματη δημιουργία περιγραφής">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82" name="Ορθογώνιο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Ορθογώνιο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Τίτλος 1">
            <a:extLst>
              <a:ext uri="{FF2B5EF4-FFF2-40B4-BE49-F238E27FC236}">
                <a16:creationId xmlns:a16="http://schemas.microsoft.com/office/drawing/2014/main" id="{18C3B467-088C-4F3D-A9A7-105C4E1E20CD}"/>
              </a:ext>
            </a:extLst>
          </p:cNvPr>
          <p:cNvSpPr>
            <a:spLocks noGrp="1"/>
          </p:cNvSpPr>
          <p:nvPr>
            <p:ph type="ctrTitle"/>
          </p:nvPr>
        </p:nvSpPr>
        <p:spPr>
          <a:xfrm>
            <a:off x="6033793" y="2046558"/>
            <a:ext cx="4775075" cy="1141259"/>
          </a:xfrm>
        </p:spPr>
        <p:txBody>
          <a:bodyPr rtlCol="0">
            <a:normAutofit fontScale="90000"/>
          </a:bodyPr>
          <a:lstStyle/>
          <a:p>
            <a:pPr rtl="0"/>
            <a:r>
              <a:rPr lang="en-US" sz="4400" dirty="0">
                <a:solidFill>
                  <a:schemeClr val="tx1"/>
                </a:solidFill>
              </a:rPr>
              <a:t>PERSONAL branding</a:t>
            </a:r>
            <a:endParaRPr lang="el" sz="4400" dirty="0">
              <a:solidFill>
                <a:schemeClr val="tx1"/>
              </a:solidFill>
            </a:endParaRPr>
          </a:p>
        </p:txBody>
      </p:sp>
      <p:sp>
        <p:nvSpPr>
          <p:cNvPr id="3" name="Υπότιτλος 2">
            <a:extLst>
              <a:ext uri="{FF2B5EF4-FFF2-40B4-BE49-F238E27FC236}">
                <a16:creationId xmlns:a16="http://schemas.microsoft.com/office/drawing/2014/main" id="{C8722DDC-8EEE-4A06-8DFE-B44871EAA2CF}"/>
              </a:ext>
            </a:extLst>
          </p:cNvPr>
          <p:cNvSpPr>
            <a:spLocks noGrp="1"/>
          </p:cNvSpPr>
          <p:nvPr>
            <p:ph type="subTitle" idx="1"/>
          </p:nvPr>
        </p:nvSpPr>
        <p:spPr>
          <a:xfrm>
            <a:off x="6033793" y="3149172"/>
            <a:ext cx="4775075" cy="559656"/>
          </a:xfrm>
        </p:spPr>
        <p:txBody>
          <a:bodyPr rtlCol="0">
            <a:noAutofit/>
          </a:bodyPr>
          <a:lstStyle/>
          <a:p>
            <a:pPr rtl="0">
              <a:spcAft>
                <a:spcPts val="600"/>
              </a:spcAft>
            </a:pPr>
            <a:r>
              <a:rPr lang="en-US" sz="2000" b="1" dirty="0">
                <a:solidFill>
                  <a:srgbClr val="FF0000"/>
                </a:solidFill>
              </a:rPr>
              <a:t>Impression management</a:t>
            </a:r>
          </a:p>
          <a:p>
            <a:pPr rtl="0">
              <a:spcAft>
                <a:spcPts val="600"/>
              </a:spcAft>
            </a:pPr>
            <a:r>
              <a:rPr lang="en-US" sz="2000" b="1" dirty="0">
                <a:solidFill>
                  <a:srgbClr val="FF0000"/>
                </a:solidFill>
              </a:rPr>
              <a:t>Online identity management</a:t>
            </a:r>
          </a:p>
          <a:p>
            <a:pPr rtl="0">
              <a:spcAft>
                <a:spcPts val="600"/>
              </a:spcAft>
            </a:pPr>
            <a:r>
              <a:rPr lang="en-US" sz="2000" b="1" dirty="0">
                <a:solidFill>
                  <a:srgbClr val="FF0000"/>
                </a:solidFill>
              </a:rPr>
              <a:t>Reputation capital </a:t>
            </a:r>
          </a:p>
          <a:p>
            <a:pPr rtl="0">
              <a:spcAft>
                <a:spcPts val="600"/>
              </a:spcAft>
            </a:pPr>
            <a:r>
              <a:rPr lang="en-US" sz="2000" b="1" dirty="0">
                <a:solidFill>
                  <a:srgbClr val="FF0000"/>
                </a:solidFill>
              </a:rPr>
              <a:t>Reputation management</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A616F5-1D01-41B0-BB86-82D3989E5C12}"/>
              </a:ext>
            </a:extLst>
          </p:cNvPr>
          <p:cNvSpPr>
            <a:spLocks noGrp="1"/>
          </p:cNvSpPr>
          <p:nvPr>
            <p:ph type="title"/>
          </p:nvPr>
        </p:nvSpPr>
        <p:spPr/>
        <p:txBody>
          <a:bodyPr/>
          <a:lstStyle/>
          <a:p>
            <a:r>
              <a:rPr lang="el-GR" dirty="0"/>
              <a:t>η θεωρία </a:t>
            </a:r>
            <a:r>
              <a:rPr lang="el-GR" dirty="0" err="1"/>
              <a:t>Αυτο</a:t>
            </a:r>
            <a:r>
              <a:rPr lang="el-GR" dirty="0"/>
              <a:t>-παρουσίασης του </a:t>
            </a:r>
            <a:r>
              <a:rPr lang="el-GR" dirty="0" err="1"/>
              <a:t>Goffman</a:t>
            </a:r>
            <a:r>
              <a:rPr lang="el-GR" dirty="0"/>
              <a:t> </a:t>
            </a:r>
          </a:p>
        </p:txBody>
      </p:sp>
      <p:sp>
        <p:nvSpPr>
          <p:cNvPr id="3" name="Θέση περιεχομένου 2">
            <a:extLst>
              <a:ext uri="{FF2B5EF4-FFF2-40B4-BE49-F238E27FC236}">
                <a16:creationId xmlns:a16="http://schemas.microsoft.com/office/drawing/2014/main" id="{A14D7EBB-A1C6-43E5-A2D7-776ABB0AB047}"/>
              </a:ext>
            </a:extLst>
          </p:cNvPr>
          <p:cNvSpPr>
            <a:spLocks noGrp="1"/>
          </p:cNvSpPr>
          <p:nvPr>
            <p:ph idx="1"/>
          </p:nvPr>
        </p:nvSpPr>
        <p:spPr/>
        <p:txBody>
          <a:bodyPr/>
          <a:lstStyle/>
          <a:p>
            <a:r>
              <a:rPr lang="el-GR" dirty="0"/>
              <a:t>η θεωρίας </a:t>
            </a:r>
            <a:r>
              <a:rPr lang="el-GR" dirty="0" err="1"/>
              <a:t>Αυτο</a:t>
            </a:r>
            <a:r>
              <a:rPr lang="el-GR" dirty="0"/>
              <a:t>-παρουσίασης του </a:t>
            </a:r>
            <a:r>
              <a:rPr lang="el-GR" dirty="0" err="1"/>
              <a:t>Goffman</a:t>
            </a:r>
            <a:r>
              <a:rPr lang="el-GR" dirty="0"/>
              <a:t> διερευνά τον τρόπο με τον οποίο οι άνθρωποι θέλουν να δουν και πώς αντιλαμβάνονται οι άνθρωποι από τους συνομηλίκους τους. </a:t>
            </a:r>
          </a:p>
          <a:p>
            <a:r>
              <a:rPr lang="el-GR" dirty="0"/>
              <a:t>Ο </a:t>
            </a:r>
            <a:r>
              <a:rPr lang="el-GR" dirty="0" err="1"/>
              <a:t>Goffman</a:t>
            </a:r>
            <a:r>
              <a:rPr lang="el-GR" dirty="0"/>
              <a:t> χρησιμοποιεί τον όρο </a:t>
            </a:r>
            <a:r>
              <a:rPr lang="el-GR" dirty="0" err="1"/>
              <a:t>Dramaturgy</a:t>
            </a:r>
            <a:r>
              <a:rPr lang="el-GR" dirty="0"/>
              <a:t> για να περιγράψει το να βλέπεις το δικό σου πρόσωπο ως δράμα, αντιμετωπίζοντας τις ενέργειές σου ως ηθοποιός σε ένα έργο. </a:t>
            </a:r>
          </a:p>
          <a:p>
            <a:r>
              <a:rPr lang="el-GR" dirty="0"/>
              <a:t>Κάποιος μπορεί να ελέγξει τον τρόπο με τον οποίο τους βλέπουν οι συνομήλικοί τους, και στην περίπτωση διασημοτήτων ή αθλητών, μπορεί να δημιουργήσει μια προσωπική μάρκα χρησιμοποιώντας αυτά που παρουσιάζουν στα κοινό τους χρησιμοποιώντας διάφορα μέσα κοινωνικής δικτύωσης. </a:t>
            </a:r>
          </a:p>
          <a:p>
            <a:r>
              <a:rPr lang="el-GR" dirty="0"/>
              <a:t>Η θεωρία της </a:t>
            </a:r>
            <a:r>
              <a:rPr lang="el-GR" dirty="0" err="1"/>
              <a:t>αυτο</a:t>
            </a:r>
            <a:r>
              <a:rPr lang="el-GR" dirty="0"/>
              <a:t>-παρουσίασης και η προσωπική επωνυμία συμβαδίζουν, βλέπουμε διασημότητες και αθλητές να χτίζουν μια συγκεκριμένη μάρκα ή να αντιμετωπίζουν τη χρήση των </a:t>
            </a:r>
          </a:p>
          <a:p>
            <a:pPr marL="0" indent="0" algn="ctr">
              <a:buNone/>
            </a:pPr>
            <a:r>
              <a:rPr lang="el-GR" b="1" dirty="0"/>
              <a:t>Twitter, Facebook, </a:t>
            </a:r>
            <a:r>
              <a:rPr lang="el-GR" b="1" dirty="0" err="1"/>
              <a:t>Instagram</a:t>
            </a:r>
            <a:r>
              <a:rPr lang="el-GR" b="1" dirty="0"/>
              <a:t> και </a:t>
            </a:r>
            <a:r>
              <a:rPr lang="el-GR" b="1" dirty="0" err="1"/>
              <a:t>Snapchat</a:t>
            </a:r>
            <a:r>
              <a:rPr lang="el-GR" b="1" dirty="0"/>
              <a:t>.</a:t>
            </a:r>
          </a:p>
        </p:txBody>
      </p:sp>
      <p:sp>
        <p:nvSpPr>
          <p:cNvPr id="4" name="Θέση ημερομηνίας 3">
            <a:extLst>
              <a:ext uri="{FF2B5EF4-FFF2-40B4-BE49-F238E27FC236}">
                <a16:creationId xmlns:a16="http://schemas.microsoft.com/office/drawing/2014/main" id="{94993AD4-F331-46E6-A6BF-71F08766519E}"/>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2153291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EABE14-132E-4566-88C7-4450470F76C4}"/>
              </a:ext>
            </a:extLst>
          </p:cNvPr>
          <p:cNvSpPr>
            <a:spLocks noGrp="1"/>
          </p:cNvSpPr>
          <p:nvPr>
            <p:ph type="title"/>
          </p:nvPr>
        </p:nvSpPr>
        <p:spPr/>
        <p:txBody>
          <a:bodyPr/>
          <a:lstStyle/>
          <a:p>
            <a:r>
              <a:rPr lang="el-GR" dirty="0"/>
              <a:t>Η οικοδόμηση μιας προσωπικής επωνυμίας </a:t>
            </a:r>
          </a:p>
        </p:txBody>
      </p:sp>
      <p:sp>
        <p:nvSpPr>
          <p:cNvPr id="3" name="Θέση περιεχομένου 2">
            <a:extLst>
              <a:ext uri="{FF2B5EF4-FFF2-40B4-BE49-F238E27FC236}">
                <a16:creationId xmlns:a16="http://schemas.microsoft.com/office/drawing/2014/main" id="{D0ABA864-4EC1-4E03-ABF8-6E51703A991A}"/>
              </a:ext>
            </a:extLst>
          </p:cNvPr>
          <p:cNvSpPr>
            <a:spLocks noGrp="1"/>
          </p:cNvSpPr>
          <p:nvPr>
            <p:ph idx="1"/>
          </p:nvPr>
        </p:nvSpPr>
        <p:spPr/>
        <p:txBody>
          <a:bodyPr/>
          <a:lstStyle/>
          <a:p>
            <a:pPr marL="0" indent="0">
              <a:buNone/>
            </a:pPr>
            <a:r>
              <a:rPr lang="el-GR" dirty="0"/>
              <a:t>Η οικοδόμηση μιας προσωπικής επωνυμίας είναι μεγάλο μέρος της ζωής μιας διασημότητας και μπορεί να τους βοηθήσει να διαδώσουν την ευαισθητοποίηση και επίσης να προσφέρουν μια διέξοδο για να συνδεθούν με τους θαυμαστές / υποστηρικτές τους. </a:t>
            </a:r>
          </a:p>
          <a:p>
            <a:pPr marL="0" indent="0">
              <a:buNone/>
            </a:pPr>
            <a:endParaRPr lang="el-GR" dirty="0"/>
          </a:p>
          <a:p>
            <a:pPr marL="0" indent="0">
              <a:buNone/>
            </a:pPr>
            <a:r>
              <a:rPr lang="el-GR" dirty="0"/>
              <a:t>Αυτό γίνεται εφικτό μέσω της χρήσης των κοινωνικών μέσων μαζικής ενημέρωσης και της ικανότητας του ατόμου που επιθυμεί να δημιουργήσει μια προσωπική μάρκα για να ακούσει τα μηνύματά του. </a:t>
            </a:r>
          </a:p>
          <a:p>
            <a:pPr marL="0" indent="0">
              <a:buNone/>
            </a:pPr>
            <a:endParaRPr lang="el-GR" dirty="0"/>
          </a:p>
          <a:p>
            <a:pPr marL="0" indent="0">
              <a:buNone/>
            </a:pPr>
            <a:r>
              <a:rPr lang="el-GR" dirty="0"/>
              <a:t>Η θεωρία της </a:t>
            </a:r>
            <a:r>
              <a:rPr lang="el-GR" dirty="0" err="1"/>
              <a:t>αυτο</a:t>
            </a:r>
            <a:r>
              <a:rPr lang="el-GR" dirty="0"/>
              <a:t>-παρουσίασης εξετάζει πώς οι άνθρωποι φαίνονται να δημιουργούν μια ταυτότητα για τον εαυτό τους που θα ήθελαν να θεωρηθούν από τους συνομηλίκους τους ή από το κοινό. </a:t>
            </a:r>
          </a:p>
          <a:p>
            <a:pPr marL="0" indent="0">
              <a:buNone/>
            </a:pPr>
            <a:endParaRPr lang="el-GR" dirty="0"/>
          </a:p>
          <a:p>
            <a:pPr marL="0" indent="0">
              <a:buNone/>
            </a:pPr>
            <a:r>
              <a:rPr lang="el-GR" dirty="0"/>
              <a:t>Αυτό ονομάζει ο </a:t>
            </a:r>
            <a:r>
              <a:rPr lang="el-GR" dirty="0" err="1"/>
              <a:t>Γκόφμαν</a:t>
            </a:r>
            <a:r>
              <a:rPr lang="el-GR" dirty="0"/>
              <a:t> στην πρώτη σκηνή.</a:t>
            </a:r>
          </a:p>
        </p:txBody>
      </p:sp>
      <p:sp>
        <p:nvSpPr>
          <p:cNvPr id="4" name="Θέση ημερομηνίας 3">
            <a:extLst>
              <a:ext uri="{FF2B5EF4-FFF2-40B4-BE49-F238E27FC236}">
                <a16:creationId xmlns:a16="http://schemas.microsoft.com/office/drawing/2014/main" id="{4ACF584A-351A-4110-B245-CF3C9A089103}"/>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381448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80BA1F-E3C9-4A07-8D36-3AA8B09ED768}"/>
              </a:ext>
            </a:extLst>
          </p:cNvPr>
          <p:cNvSpPr>
            <a:spLocks noGrp="1"/>
          </p:cNvSpPr>
          <p:nvPr>
            <p:ph type="title"/>
          </p:nvPr>
        </p:nvSpPr>
        <p:spPr/>
        <p:txBody>
          <a:bodyPr/>
          <a:lstStyle/>
          <a:p>
            <a:r>
              <a:rPr lang="el-GR" dirty="0"/>
              <a:t>Το μπροστινό στάδιο ΠΡΟΣΚΗΝΙΟ </a:t>
            </a:r>
          </a:p>
        </p:txBody>
      </p:sp>
      <p:sp>
        <p:nvSpPr>
          <p:cNvPr id="3" name="Θέση περιεχομένου 2">
            <a:extLst>
              <a:ext uri="{FF2B5EF4-FFF2-40B4-BE49-F238E27FC236}">
                <a16:creationId xmlns:a16="http://schemas.microsoft.com/office/drawing/2014/main" id="{8DFE5A48-03EB-4A0D-91CC-033E436C6A48}"/>
              </a:ext>
            </a:extLst>
          </p:cNvPr>
          <p:cNvSpPr>
            <a:spLocks noGrp="1"/>
          </p:cNvSpPr>
          <p:nvPr>
            <p:ph idx="1"/>
          </p:nvPr>
        </p:nvSpPr>
        <p:spPr/>
        <p:txBody>
          <a:bodyPr/>
          <a:lstStyle/>
          <a:p>
            <a:pPr marL="0" indent="0">
              <a:buNone/>
            </a:pPr>
            <a:r>
              <a:rPr lang="el-GR" dirty="0"/>
              <a:t>Το μπροστινό στάδιο είναι ένα βασικό συστατικό αυτής της θεωρίας και είναι ένας τρόπος που ένα άτομο ενεργεί όταν στο κοινό ή γύρω από άλλους ανθρώπους για να χτίσει ένα συγκεκριμένο πρόσωπο για το πώς θα ήθελαν οι άλλοι να τους δουν. </a:t>
            </a:r>
          </a:p>
          <a:p>
            <a:pPr marL="0" indent="0">
              <a:buNone/>
            </a:pPr>
            <a:endParaRPr lang="el-GR" dirty="0"/>
          </a:p>
          <a:p>
            <a:pPr marL="0" indent="0">
              <a:buNone/>
            </a:pPr>
            <a:r>
              <a:rPr lang="el-GR" dirty="0"/>
              <a:t>Η πρώτη σκηνή είναι όπου οι διασημότητες και οι αθλητές τείνουν να χτίζουν τη δική τους μάρκα και να δείχνουν πολλά θετικά, εσκεμμένα μηνύματα που θα προσπαθήσουν να τα απεικονίσουν σε ένα συγκεκριμένο φως στο οποίο το άτομο θα ήθελε να δει. </a:t>
            </a:r>
          </a:p>
          <a:p>
            <a:pPr marL="0" indent="0">
              <a:buNone/>
            </a:pPr>
            <a:endParaRPr lang="el-GR" dirty="0"/>
          </a:p>
          <a:p>
            <a:pPr marL="0" indent="0">
              <a:buNone/>
            </a:pPr>
            <a:r>
              <a:rPr lang="el-GR" dirty="0"/>
              <a:t>Σε αντίθεση με αυτό που ο </a:t>
            </a:r>
            <a:r>
              <a:rPr lang="el-GR" dirty="0" err="1"/>
              <a:t>Goffman</a:t>
            </a:r>
            <a:r>
              <a:rPr lang="el-GR" dirty="0"/>
              <a:t> αναφέρεται ως το πίσω στάδιο, που είναι ένας ιδιαίτερος τρόπος με τον οποίο ένα άτομο ενεργεί όταν δεν είναι δημόσια ή δεν δημοσιεύει στα κοινωνικά μέσα, προσπαθώντας να δημιουργήσει ένα συγκεκριμένο πρόσωπο ή μάρκα που θα ήθελαν να δουν άλλοι.</a:t>
            </a:r>
          </a:p>
        </p:txBody>
      </p:sp>
      <p:sp>
        <p:nvSpPr>
          <p:cNvPr id="4" name="Θέση ημερομηνίας 3">
            <a:extLst>
              <a:ext uri="{FF2B5EF4-FFF2-40B4-BE49-F238E27FC236}">
                <a16:creationId xmlns:a16="http://schemas.microsoft.com/office/drawing/2014/main" id="{227B48EF-26D8-4F4A-BEEC-39BFADC3F127}"/>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1183020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256CEC-1B09-4099-9A54-947A78D2A1D2}"/>
              </a:ext>
            </a:extLst>
          </p:cNvPr>
          <p:cNvSpPr>
            <a:spLocks noGrp="1"/>
          </p:cNvSpPr>
          <p:nvPr>
            <p:ph type="title"/>
          </p:nvPr>
        </p:nvSpPr>
        <p:spPr/>
        <p:txBody>
          <a:bodyPr/>
          <a:lstStyle/>
          <a:p>
            <a:r>
              <a:rPr lang="en-US" dirty="0"/>
              <a:t>Social Media </a:t>
            </a:r>
            <a:r>
              <a:rPr lang="el-GR" dirty="0"/>
              <a:t>πλατφόρμα κοινωνικών μέσων</a:t>
            </a:r>
          </a:p>
        </p:txBody>
      </p:sp>
      <p:sp>
        <p:nvSpPr>
          <p:cNvPr id="3" name="Θέση περιεχομένου 2">
            <a:extLst>
              <a:ext uri="{FF2B5EF4-FFF2-40B4-BE49-F238E27FC236}">
                <a16:creationId xmlns:a16="http://schemas.microsoft.com/office/drawing/2014/main" id="{1B7F9678-2131-45D4-9E98-DBC0D03D578C}"/>
              </a:ext>
            </a:extLst>
          </p:cNvPr>
          <p:cNvSpPr>
            <a:spLocks noGrp="1"/>
          </p:cNvSpPr>
          <p:nvPr>
            <p:ph idx="1"/>
          </p:nvPr>
        </p:nvSpPr>
        <p:spPr/>
        <p:txBody>
          <a:bodyPr>
            <a:normAutofit lnSpcReduction="10000"/>
          </a:bodyPr>
          <a:lstStyle/>
          <a:p>
            <a:pPr marL="0" indent="0">
              <a:buNone/>
            </a:pPr>
            <a:r>
              <a:rPr lang="el-GR" dirty="0"/>
              <a:t>Υπάρχουν πολλά παραδείγματα διασημοτήτων που δημιουργούν μια επωνυμία για μια πλατφόρμα κοινωνικών μέσων. Στην πραγματικότητα, είναι σπάνιο να βλέπεις αθλητή ή διασημότητα χωρίς σελίδα κοινωνικών μέσων, είτε πρόκειται για Twitter είτε για </a:t>
            </a:r>
            <a:r>
              <a:rPr lang="el-GR" dirty="0" err="1"/>
              <a:t>Instagram</a:t>
            </a:r>
            <a:r>
              <a:rPr lang="el-GR" dirty="0"/>
              <a:t>. </a:t>
            </a:r>
          </a:p>
          <a:p>
            <a:pPr marL="0" indent="0">
              <a:buNone/>
            </a:pPr>
            <a:r>
              <a:rPr lang="el-GR" dirty="0"/>
              <a:t>Οι διασημότητες χρησιμοποιούν αυτά τα καταστήματα ως τρόπους επωνυμίας, δείχνοντας στους ανθρώπους τη ζωή τους και έχοντας τους θαυμαστές να αισθάνονται κοντά τους, σχεδόν σαν να είναι φίλοι και έχουν σύνδεση μέσω καταστημάτων κοινωνικών μέσων όπως το Twitter και το </a:t>
            </a:r>
            <a:r>
              <a:rPr lang="el-GR" dirty="0" err="1"/>
              <a:t>Instagram</a:t>
            </a:r>
            <a:r>
              <a:rPr lang="el-GR" dirty="0"/>
              <a:t>. </a:t>
            </a:r>
          </a:p>
          <a:p>
            <a:pPr marL="0" indent="0">
              <a:buNone/>
            </a:pPr>
            <a:r>
              <a:rPr lang="el-GR" dirty="0"/>
              <a:t>Επίσης, για να διατηρήσουν το ενδιαφέρον των περισσότερων θαυμαστών τους και για να προσεγγίσουν όσο το δυνατόν περισσότερες πολλές διασημότητες ενημερώνονται καθημερινά στο Facebook, το Twitter, το </a:t>
            </a:r>
            <a:r>
              <a:rPr lang="el-GR" dirty="0" err="1"/>
              <a:t>Instagram</a:t>
            </a:r>
            <a:r>
              <a:rPr lang="el-GR" dirty="0"/>
              <a:t> και το </a:t>
            </a:r>
            <a:r>
              <a:rPr lang="el-GR" dirty="0" err="1"/>
              <a:t>Snapchat</a:t>
            </a:r>
            <a:r>
              <a:rPr lang="el-GR" dirty="0"/>
              <a:t>, ώστε το μήνυμά τους να μπορεί να δει ένα ευρύτερο κοινό. </a:t>
            </a:r>
          </a:p>
          <a:p>
            <a:pPr marL="0" indent="0">
              <a:buNone/>
            </a:pPr>
            <a:r>
              <a:rPr lang="el-GR" dirty="0"/>
              <a:t>Μπορούν να ενημερώνουν τους θαυμαστές για τα πάντα, από ό, τι θέλουν να φορούν, έως τις πολιτικές τους απόψεις. </a:t>
            </a:r>
          </a:p>
          <a:p>
            <a:pPr marL="0" indent="0">
              <a:buNone/>
            </a:pPr>
            <a:r>
              <a:rPr lang="el-GR" dirty="0"/>
              <a:t>Τα Social </a:t>
            </a:r>
            <a:r>
              <a:rPr lang="el-GR" dirty="0" err="1"/>
              <a:t>Media</a:t>
            </a:r>
            <a:r>
              <a:rPr lang="el-GR" dirty="0"/>
              <a:t> έχουν παράσχει έναν απλό τρόπο για τις διασημότητες να αποκτήσουν την προσωπική τους επωνυμία για να προσεγγίσουν ένα ευρύτερο κοινό και χρησιμοποιούν το «μπροστινό στάδιο» για να επηρεάσουν τους ανθρώπους με έναν συγκεκριμένο τρόπο και να κάνουν τους εαυτούς τους να φαίνονται όμορφα στο κοινό.</a:t>
            </a:r>
          </a:p>
        </p:txBody>
      </p:sp>
      <p:sp>
        <p:nvSpPr>
          <p:cNvPr id="4" name="Θέση ημερομηνίας 3">
            <a:extLst>
              <a:ext uri="{FF2B5EF4-FFF2-40B4-BE49-F238E27FC236}">
                <a16:creationId xmlns:a16="http://schemas.microsoft.com/office/drawing/2014/main" id="{8D537547-8709-4E1E-8812-8F56FD144CBA}"/>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348503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81A35A-360D-4B3A-BD57-6551F7E71469}"/>
              </a:ext>
            </a:extLst>
          </p:cNvPr>
          <p:cNvSpPr>
            <a:spLocks noGrp="1"/>
          </p:cNvSpPr>
          <p:nvPr>
            <p:ph type="title"/>
          </p:nvPr>
        </p:nvSpPr>
        <p:spPr/>
        <p:txBody>
          <a:bodyPr/>
          <a:lstStyle/>
          <a:p>
            <a:r>
              <a:rPr lang="el-GR" dirty="0"/>
              <a:t>Το «πίσω στάδιο» ΠΑΡΑΣΚΗΝΙΟ </a:t>
            </a:r>
          </a:p>
        </p:txBody>
      </p:sp>
      <p:sp>
        <p:nvSpPr>
          <p:cNvPr id="3" name="Θέση περιεχομένου 2">
            <a:extLst>
              <a:ext uri="{FF2B5EF4-FFF2-40B4-BE49-F238E27FC236}">
                <a16:creationId xmlns:a16="http://schemas.microsoft.com/office/drawing/2014/main" id="{1234DACA-9ACB-4799-B958-952CEA1049E5}"/>
              </a:ext>
            </a:extLst>
          </p:cNvPr>
          <p:cNvSpPr>
            <a:spLocks noGrp="1"/>
          </p:cNvSpPr>
          <p:nvPr>
            <p:ph idx="1"/>
          </p:nvPr>
        </p:nvSpPr>
        <p:spPr/>
        <p:txBody>
          <a:bodyPr>
            <a:normAutofit/>
          </a:bodyPr>
          <a:lstStyle/>
          <a:p>
            <a:pPr marL="0" indent="0">
              <a:buNone/>
            </a:pPr>
            <a:r>
              <a:rPr lang="el-GR" dirty="0"/>
              <a:t>Το «πίσω στάδιο» είναι μέρος της θεωρίας του </a:t>
            </a:r>
            <a:r>
              <a:rPr lang="el-GR" dirty="0" err="1"/>
              <a:t>Goffman</a:t>
            </a:r>
            <a:r>
              <a:rPr lang="el-GR" dirty="0"/>
              <a:t> για την </a:t>
            </a:r>
            <a:r>
              <a:rPr lang="el-GR" dirty="0" err="1"/>
              <a:t>αυτο</a:t>
            </a:r>
            <a:r>
              <a:rPr lang="el-GR" dirty="0"/>
              <a:t>-παρουσίαση, και είναι συμβάντα ή πεποιθήσεις που οι άνθρωποι δεν θα ήθελαν τους συναδέλφους ή το κοινό τους να δουν ή να ακούσουν απαραίτητα. </a:t>
            </a:r>
          </a:p>
          <a:p>
            <a:endParaRPr lang="el-GR" dirty="0"/>
          </a:p>
          <a:p>
            <a:r>
              <a:rPr lang="el-GR" dirty="0"/>
              <a:t>Πρόκειται για γεγονότα που βρίσκονται πίσω από τα παρασκήνια που μπορεί συχνά να βλάψουν τη φήμη κάποιου και αποφεύγονται όταν μια διασημότητα προσπαθεί να δημιουργήσει μια προσωπική μάρκα. </a:t>
            </a:r>
          </a:p>
          <a:p>
            <a:r>
              <a:rPr lang="el-GR" dirty="0"/>
              <a:t>Αυτά είναι συχνά προσωπικά γεγονότα ή πεποιθήσεις που θα επηρεάσουν αρνητικά τον τρόπο με τον οποίο το κοινό θα κοιτάξει τη μάρκα που δημιουργείτε. </a:t>
            </a:r>
          </a:p>
          <a:p>
            <a:pPr marL="0" indent="0">
              <a:buNone/>
            </a:pPr>
            <a:r>
              <a:rPr lang="el-GR" dirty="0"/>
              <a:t>Υπάρχουν πολλά παραδείγματα διασημοτήτων που λένε κάτι που δεν ήθελαν να ακούσουν οι πολίτες τους, αλλά βγήκαν και αυτό βλάπτει τη μάρκα που χτίζουν. Ένα παράδειγμα αυτού είναι όταν ο ιδιοκτήτης του </a:t>
            </a:r>
            <a:r>
              <a:rPr lang="el-GR" dirty="0" err="1"/>
              <a:t>Λος</a:t>
            </a:r>
            <a:r>
              <a:rPr lang="el-GR" dirty="0"/>
              <a:t> </a:t>
            </a:r>
            <a:r>
              <a:rPr lang="el-GR" dirty="0" err="1"/>
              <a:t>Άντζελες</a:t>
            </a:r>
            <a:r>
              <a:rPr lang="el-GR" dirty="0"/>
              <a:t> </a:t>
            </a:r>
            <a:r>
              <a:rPr lang="el-GR" dirty="0" err="1"/>
              <a:t>Clippers</a:t>
            </a:r>
            <a:r>
              <a:rPr lang="el-GR" dirty="0"/>
              <a:t> </a:t>
            </a:r>
            <a:r>
              <a:rPr lang="el-GR" dirty="0" err="1"/>
              <a:t>Donald</a:t>
            </a:r>
            <a:r>
              <a:rPr lang="el-GR" dirty="0"/>
              <a:t> </a:t>
            </a:r>
            <a:r>
              <a:rPr lang="el-GR" dirty="0" err="1"/>
              <a:t>Sterling</a:t>
            </a:r>
            <a:r>
              <a:rPr lang="el-GR" dirty="0"/>
              <a:t> έκανε ρατσιστικά σχόλια στη τότε φίλη του και τα είχε ηχογραφήσει και τα έβαλε στα κοινωνικά της </a:t>
            </a:r>
            <a:r>
              <a:rPr lang="el-GR" dirty="0" err="1"/>
              <a:t>μέσα.Ο</a:t>
            </a:r>
            <a:r>
              <a:rPr lang="el-GR" dirty="0"/>
              <a:t> </a:t>
            </a:r>
            <a:r>
              <a:rPr lang="el-GR" dirty="0" err="1"/>
              <a:t>Donald</a:t>
            </a:r>
            <a:r>
              <a:rPr lang="el-GR" dirty="0"/>
              <a:t> </a:t>
            </a:r>
            <a:r>
              <a:rPr lang="el-GR" dirty="0" err="1"/>
              <a:t>Sterling</a:t>
            </a:r>
            <a:r>
              <a:rPr lang="el-GR" dirty="0"/>
              <a:t> απομακρύνθηκε γρήγορα από την ομάδα και δεν συνδέεται πλέον με το NBA. Αυτό είναι ένα παράδειγμα του πώς κάτι στο πίσω στάδιο θα επηρεάσει αρνητικά αυτό που θέλετε να σας βλέπει το κοινό.</a:t>
            </a:r>
          </a:p>
        </p:txBody>
      </p:sp>
      <p:sp>
        <p:nvSpPr>
          <p:cNvPr id="4" name="Θέση ημερομηνίας 3">
            <a:extLst>
              <a:ext uri="{FF2B5EF4-FFF2-40B4-BE49-F238E27FC236}">
                <a16:creationId xmlns:a16="http://schemas.microsoft.com/office/drawing/2014/main" id="{052DB062-6BC4-48A3-B906-D0D5E2DDC205}"/>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1499600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949B3D-C800-47EB-8A12-0F1D9CB9439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29F75D7-A2F6-4D8D-B757-EC58DB2A7E76}"/>
              </a:ext>
            </a:extLst>
          </p:cNvPr>
          <p:cNvSpPr>
            <a:spLocks noGrp="1"/>
          </p:cNvSpPr>
          <p:nvPr>
            <p:ph idx="1"/>
          </p:nvPr>
        </p:nvSpPr>
        <p:spPr/>
        <p:txBody>
          <a:bodyPr/>
          <a:lstStyle/>
          <a:p>
            <a:pPr marL="0" indent="0">
              <a:buNone/>
            </a:pPr>
            <a:r>
              <a:rPr lang="el-GR" dirty="0"/>
              <a:t>Η θεωρία της </a:t>
            </a:r>
            <a:r>
              <a:rPr lang="el-GR" dirty="0" err="1"/>
              <a:t>αυτο</a:t>
            </a:r>
            <a:r>
              <a:rPr lang="el-GR" dirty="0"/>
              <a:t>-παρουσίασης είναι πολύ εμφανής στον κόσμο των διασημοτήτων και των επαγγελματιών αθλητών και αποτελεί μεγάλο μέρος της δημιουργίας μιας μάρκας για τον εαυτό τους.</a:t>
            </a:r>
          </a:p>
          <a:p>
            <a:pPr marL="0" indent="0">
              <a:buNone/>
            </a:pPr>
            <a:endParaRPr lang="el-GR" dirty="0"/>
          </a:p>
          <a:p>
            <a:pPr marL="0" indent="0">
              <a:buNone/>
            </a:pPr>
            <a:r>
              <a:rPr lang="el-GR" dirty="0"/>
              <a:t> Η θεωρία του </a:t>
            </a:r>
            <a:r>
              <a:rPr lang="el-GR" dirty="0" err="1"/>
              <a:t>Goffman</a:t>
            </a:r>
            <a:r>
              <a:rPr lang="el-GR" dirty="0"/>
              <a:t> φαίνεται να ταυτίζεται καλά με την προσωπική επωνυμία αυτών των διασημοτήτων και μπορείτε να δείτε γιατί θα ήθελαν να χρησιμοποιήσουν τα κοινωνικά μέσα για να δείξουν θετικά ένα μήνυμα που θέλουν να ακουστούν από το κοινό τους (πρώτη σκηνή) και να αποφύγουν περισσότερες προσωπικές πεποιθήσεις που μπορεί να επηρεάζουν αρνητικά την επωνυμία τους (πίσω στάδιο).</a:t>
            </a:r>
          </a:p>
        </p:txBody>
      </p:sp>
      <p:sp>
        <p:nvSpPr>
          <p:cNvPr id="4" name="Θέση ημερομηνίας 3">
            <a:extLst>
              <a:ext uri="{FF2B5EF4-FFF2-40B4-BE49-F238E27FC236}">
                <a16:creationId xmlns:a16="http://schemas.microsoft.com/office/drawing/2014/main" id="{04B7A0B6-D28E-4CFF-B3A5-FB031728C53E}"/>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3648274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615471-634C-49F8-AB96-E26054FD7EC2}"/>
              </a:ext>
            </a:extLst>
          </p:cNvPr>
          <p:cNvSpPr>
            <a:spLocks noGrp="1"/>
          </p:cNvSpPr>
          <p:nvPr>
            <p:ph type="title"/>
          </p:nvPr>
        </p:nvSpPr>
        <p:spPr/>
        <p:txBody>
          <a:bodyPr/>
          <a:lstStyle/>
          <a:p>
            <a:r>
              <a:rPr lang="en-US" dirty="0"/>
              <a:t>LinkedIn </a:t>
            </a:r>
            <a:endParaRPr lang="el-GR" dirty="0"/>
          </a:p>
        </p:txBody>
      </p:sp>
      <p:sp>
        <p:nvSpPr>
          <p:cNvPr id="3" name="Θέση περιεχομένου 2">
            <a:extLst>
              <a:ext uri="{FF2B5EF4-FFF2-40B4-BE49-F238E27FC236}">
                <a16:creationId xmlns:a16="http://schemas.microsoft.com/office/drawing/2014/main" id="{64D6AF6E-8987-42AA-92E4-A1C4E128A2EF}"/>
              </a:ext>
            </a:extLst>
          </p:cNvPr>
          <p:cNvSpPr>
            <a:spLocks noGrp="1"/>
          </p:cNvSpPr>
          <p:nvPr>
            <p:ph idx="1"/>
          </p:nvPr>
        </p:nvSpPr>
        <p:spPr/>
        <p:txBody>
          <a:bodyPr/>
          <a:lstStyle/>
          <a:p>
            <a:pPr marL="0" indent="0">
              <a:buNone/>
            </a:pPr>
            <a:r>
              <a:rPr lang="el-GR" dirty="0"/>
              <a:t>Τα κοινωνικά μέσα μπορούν να οριστούν κατά προσέγγιση ως «μια ομάδα εφαρμογών που βασίζονται στο Διαδίκτυο, οι οποίες βασίζονται στα ιδεολογικά και τεχνολογικά θεμέλια του Web 2.0 και επιτρέπουν τη δημιουργία και την ανταλλαγή περιεχομένου που δημιουργείται από χρήστες». </a:t>
            </a:r>
          </a:p>
          <a:p>
            <a:pPr marL="0" indent="0">
              <a:buNone/>
            </a:pPr>
            <a:r>
              <a:rPr lang="el-GR" dirty="0"/>
              <a:t>Τα κοινωνικά μέσα εκτείνονται πέρα ​​από το Facebook και το Twitter και στον επαγγελματικό κόσμο. </a:t>
            </a:r>
          </a:p>
          <a:p>
            <a:pPr marL="0" indent="0">
              <a:buNone/>
            </a:pPr>
            <a:endParaRPr lang="el-GR" dirty="0"/>
          </a:p>
          <a:p>
            <a:pPr marL="0" indent="0">
              <a:buNone/>
            </a:pPr>
            <a:r>
              <a:rPr lang="el-GR" dirty="0"/>
              <a:t>Υπάρχουν γενικά επαγγελματικά προφίλ όπως </a:t>
            </a:r>
            <a:r>
              <a:rPr lang="el-GR" b="1" dirty="0"/>
              <a:t>το LinkedIn και </a:t>
            </a:r>
            <a:r>
              <a:rPr lang="el-GR" dirty="0"/>
              <a:t>συγκεκριμένα δίκτυα εταιρείας ή κλάδου, όπως το </a:t>
            </a:r>
            <a:r>
              <a:rPr lang="el-GR" dirty="0" err="1"/>
              <a:t>Slack</a:t>
            </a:r>
            <a:r>
              <a:rPr lang="el-GR" dirty="0"/>
              <a:t>. </a:t>
            </a:r>
          </a:p>
          <a:p>
            <a:pPr marL="0" indent="0">
              <a:buNone/>
            </a:pPr>
            <a:endParaRPr lang="el-GR" dirty="0"/>
          </a:p>
          <a:p>
            <a:pPr marL="0" indent="0">
              <a:buNone/>
            </a:pPr>
            <a:r>
              <a:rPr lang="el-GR" dirty="0"/>
              <a:t>Λόγω αυτών των επαγγελματικών δικτύων, η </a:t>
            </a:r>
            <a:r>
              <a:rPr lang="el-GR" dirty="0" err="1"/>
              <a:t>αυτο</a:t>
            </a:r>
            <a:r>
              <a:rPr lang="el-GR" dirty="0"/>
              <a:t>-επωνυμία είναι χρήσιμη για την εύρεση εργασίας ή τη βελτίωση της επαγγελματικής θέσης κάποιου. </a:t>
            </a:r>
          </a:p>
          <a:p>
            <a:pPr marL="0" indent="0">
              <a:buNone/>
            </a:pPr>
            <a:r>
              <a:rPr lang="el-GR" dirty="0"/>
              <a:t>Ως διαδικτυακό ανοιχτό κώδικα, τα μέσα κοινωνικής δικτύωσης έχουν γίνει ένα μέρος που ικανοποιείται με πολύ αξιόπιστες και πολυάριθμες πληροφορίες για τη στόχευση ταυτότητας χρηστών.</a:t>
            </a:r>
          </a:p>
        </p:txBody>
      </p:sp>
      <p:sp>
        <p:nvSpPr>
          <p:cNvPr id="4" name="Θέση ημερομηνίας 3">
            <a:extLst>
              <a:ext uri="{FF2B5EF4-FFF2-40B4-BE49-F238E27FC236}">
                <a16:creationId xmlns:a16="http://schemas.microsoft.com/office/drawing/2014/main" id="{04FCAD07-2502-4EDA-8982-E56B0DD7A2AF}"/>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2771940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EB6C3C-08B9-4FD9-B944-E705661F12F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9A026B2-C4A9-4EE7-ACF0-E313C54D06CE}"/>
              </a:ext>
            </a:extLst>
          </p:cNvPr>
          <p:cNvSpPr>
            <a:spLocks noGrp="1"/>
          </p:cNvSpPr>
          <p:nvPr>
            <p:ph idx="1"/>
          </p:nvPr>
        </p:nvSpPr>
        <p:spPr/>
        <p:txBody>
          <a:bodyPr/>
          <a:lstStyle/>
          <a:p>
            <a:pPr marL="0" indent="0">
              <a:buNone/>
            </a:pPr>
            <a:r>
              <a:rPr lang="el-GR" dirty="0"/>
              <a:t>Η δημιουργία μιας επωνυμίας και η διαδικτυακή παρουσία μέσω εσωτερικών εταιρικών δικτύων επιτρέπει στα άτομα να δικτυωθούν με τους συναδέλφους τους, όχι μόνο κοινωνικά αλλά και επαγγελματικά. </a:t>
            </a:r>
          </a:p>
          <a:p>
            <a:pPr marL="0" indent="0">
              <a:buNone/>
            </a:pPr>
            <a:endParaRPr lang="el-GR" dirty="0"/>
          </a:p>
          <a:p>
            <a:pPr marL="0" indent="0">
              <a:buNone/>
            </a:pPr>
            <a:r>
              <a:rPr lang="el-GR" dirty="0"/>
              <a:t>Αυτό το είδος αλληλεπίδρασης επιτρέπει στους υπαλλήλους να δημιουργήσουν την προσωπική τους επωνυμία σε σχέση με άλλους υπαλλήλους, καθώς και να ενθαρρύνουν την καινοτομία στην εταιρεία, επειδή περισσότεροι άνθρωποι μπορούν να μάθουν από περισσότερους ανθρώπους.</a:t>
            </a:r>
          </a:p>
        </p:txBody>
      </p:sp>
      <p:sp>
        <p:nvSpPr>
          <p:cNvPr id="4" name="Θέση ημερομηνίας 3">
            <a:extLst>
              <a:ext uri="{FF2B5EF4-FFF2-40B4-BE49-F238E27FC236}">
                <a16:creationId xmlns:a16="http://schemas.microsoft.com/office/drawing/2014/main" id="{939FD467-6AD1-4812-953C-C502531E90B0}"/>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1129660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64F471-D0FA-4F35-960C-ED8A086DEA4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76B826C-9E14-4C29-9146-902DBE97898E}"/>
              </a:ext>
            </a:extLst>
          </p:cNvPr>
          <p:cNvSpPr>
            <a:spLocks noGrp="1"/>
          </p:cNvSpPr>
          <p:nvPr>
            <p:ph idx="1"/>
          </p:nvPr>
        </p:nvSpPr>
        <p:spPr/>
        <p:txBody>
          <a:bodyPr/>
          <a:lstStyle/>
          <a:p>
            <a:pPr marL="0" indent="0">
              <a:buNone/>
            </a:pPr>
            <a:r>
              <a:rPr lang="el-GR" dirty="0"/>
              <a:t>Ορισμένοι </a:t>
            </a:r>
            <a:r>
              <a:rPr lang="el-GR" dirty="0" err="1"/>
              <a:t>ιστότοποι</a:t>
            </a:r>
            <a:r>
              <a:rPr lang="el-GR" dirty="0"/>
              <a:t> κοινωνικών μέσων, όπως το Twitter, μπορούν να έχουν ένα επιπεδωμένο, συνολικό κοινό που μπορεί να αποτελείται από επαγγελματικές και προσωπικές επαφές, οι οποίες στη συνέχεια μπορούν να θεωρηθούν ως ένα πιο «επαγγελματικό» περιβάλλον με πιθανό επαγγελματικό κόστος. </a:t>
            </a:r>
          </a:p>
          <a:p>
            <a:pPr marL="0" indent="0">
              <a:buNone/>
            </a:pPr>
            <a:endParaRPr lang="el-GR" dirty="0"/>
          </a:p>
          <a:p>
            <a:pPr marL="0" indent="0">
              <a:buNone/>
            </a:pPr>
            <a:r>
              <a:rPr lang="el-GR" dirty="0"/>
              <a:t>Λόγω της ρητής δημόσιας φύσης του, το Twitter γίνεται πλατφόρμα διπλής όψης που μπορεί να χρησιμοποιηθεί με διαφορετικούς τρόπους, ανάλογα με το ύψος της λογοκρισίας που αποφασίζει ένας χρήστης.</a:t>
            </a:r>
          </a:p>
        </p:txBody>
      </p:sp>
      <p:sp>
        <p:nvSpPr>
          <p:cNvPr id="4" name="Θέση ημερομηνίας 3">
            <a:extLst>
              <a:ext uri="{FF2B5EF4-FFF2-40B4-BE49-F238E27FC236}">
                <a16:creationId xmlns:a16="http://schemas.microsoft.com/office/drawing/2014/main" id="{0BBD30F1-B410-47BD-B717-5C3DA51E7CA9}"/>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2494047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5A4D9F-4E44-4F4B-81F6-E2F6C46B7D9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690C6EA-7B46-4C28-A7B9-168E0FBACA65}"/>
              </a:ext>
            </a:extLst>
          </p:cNvPr>
          <p:cNvSpPr>
            <a:spLocks noGrp="1"/>
          </p:cNvSpPr>
          <p:nvPr>
            <p:ph idx="1"/>
          </p:nvPr>
        </p:nvSpPr>
        <p:spPr/>
        <p:txBody>
          <a:bodyPr/>
          <a:lstStyle/>
          <a:p>
            <a:pPr marL="0" indent="0">
              <a:buNone/>
            </a:pPr>
            <a:r>
              <a:rPr lang="el-GR" dirty="0"/>
              <a:t>Η προσωπική επωνυμία επικεντρώνεται στην «</a:t>
            </a:r>
            <a:r>
              <a:rPr lang="el-GR" dirty="0" err="1"/>
              <a:t>αυτο</a:t>
            </a:r>
            <a:r>
              <a:rPr lang="el-GR" dirty="0"/>
              <a:t>-συσκευασία», όπου «η επιτυχία δεν καθορίζεται από τα εσωτερικά σύνολα δεξιοτήτων, κινήτρων και ενδιαφερόντων των ατόμων, αλλά μάλλον από το πόσο αποτελεσματικά είναι… επώνυμα»  αφορά περισσότερο τον εαυτό προώθηση και όχι πραγματική </a:t>
            </a:r>
            <a:r>
              <a:rPr lang="el-GR" dirty="0" err="1"/>
              <a:t>αυτο</a:t>
            </a:r>
            <a:r>
              <a:rPr lang="el-GR" dirty="0"/>
              <a:t>-έκφραση. </a:t>
            </a:r>
          </a:p>
          <a:p>
            <a:pPr marL="0" indent="0">
              <a:buNone/>
            </a:pPr>
            <a:endParaRPr lang="el-GR" dirty="0"/>
          </a:p>
          <a:p>
            <a:pPr marL="0" indent="0">
              <a:buNone/>
            </a:pPr>
            <a:r>
              <a:rPr lang="el-GR" dirty="0"/>
              <a:t>Η διαφορά μεταξύ των δύο είναι ότι η </a:t>
            </a:r>
            <a:r>
              <a:rPr lang="el-GR" dirty="0" err="1"/>
              <a:t>αυτοπροώθηση</a:t>
            </a:r>
            <a:r>
              <a:rPr lang="el-GR" dirty="0"/>
              <a:t> είναι σκόπιμα σε όλες τις πτυχές επειδή το άτομο διαμορφώνει σκόπιμα την εικόνα ή το πρόσωπό του, ενώ η </a:t>
            </a:r>
            <a:r>
              <a:rPr lang="el-GR" dirty="0" err="1"/>
              <a:t>αυτο</a:t>
            </a:r>
            <a:r>
              <a:rPr lang="el-GR" dirty="0"/>
              <a:t>-έκφραση μπορεί ακόμη και να είναι ένα υποπροϊόν της προώθησης. </a:t>
            </a:r>
          </a:p>
        </p:txBody>
      </p:sp>
      <p:sp>
        <p:nvSpPr>
          <p:cNvPr id="4" name="Θέση ημερομηνίας 3">
            <a:extLst>
              <a:ext uri="{FF2B5EF4-FFF2-40B4-BE49-F238E27FC236}">
                <a16:creationId xmlns:a16="http://schemas.microsoft.com/office/drawing/2014/main" id="{CC5A3456-A48C-4881-BA0B-08B09F8AB08A}"/>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2583013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E4723B-BC33-4239-A05C-98F87937B1A6}"/>
              </a:ext>
            </a:extLst>
          </p:cNvPr>
          <p:cNvSpPr>
            <a:spLocks noGrp="1"/>
          </p:cNvSpPr>
          <p:nvPr>
            <p:ph type="title"/>
          </p:nvPr>
        </p:nvSpPr>
        <p:spPr/>
        <p:txBody>
          <a:bodyPr/>
          <a:lstStyle/>
          <a:p>
            <a:r>
              <a:rPr lang="el-GR" dirty="0"/>
              <a:t>ΛΕΞΕΙΣ ΚΛΕΙΔΙΑ</a:t>
            </a:r>
          </a:p>
        </p:txBody>
      </p:sp>
      <p:sp>
        <p:nvSpPr>
          <p:cNvPr id="3" name="Θέση περιεχομένου 2">
            <a:extLst>
              <a:ext uri="{FF2B5EF4-FFF2-40B4-BE49-F238E27FC236}">
                <a16:creationId xmlns:a16="http://schemas.microsoft.com/office/drawing/2014/main" id="{A15CD418-193F-43F5-AA42-E4AC0D95970D}"/>
              </a:ext>
            </a:extLst>
          </p:cNvPr>
          <p:cNvSpPr>
            <a:spLocks noGrp="1"/>
          </p:cNvSpPr>
          <p:nvPr>
            <p:ph idx="1"/>
          </p:nvPr>
        </p:nvSpPr>
        <p:spPr/>
        <p:txBody>
          <a:bodyPr/>
          <a:lstStyle/>
          <a:p>
            <a:r>
              <a:rPr lang="en-US" dirty="0"/>
              <a:t>PERSONAL BRANDING</a:t>
            </a:r>
          </a:p>
          <a:p>
            <a:r>
              <a:rPr lang="en-US" dirty="0"/>
              <a:t>Impression management</a:t>
            </a:r>
          </a:p>
          <a:p>
            <a:r>
              <a:rPr lang="en-US" dirty="0"/>
              <a:t>Online identity management</a:t>
            </a:r>
          </a:p>
          <a:p>
            <a:r>
              <a:rPr lang="en-US" dirty="0"/>
              <a:t>Reputation capital</a:t>
            </a:r>
          </a:p>
          <a:p>
            <a:r>
              <a:rPr lang="en-US" dirty="0"/>
              <a:t>Reputation management</a:t>
            </a:r>
            <a:endParaRPr lang="el-GR" dirty="0"/>
          </a:p>
        </p:txBody>
      </p:sp>
      <p:sp>
        <p:nvSpPr>
          <p:cNvPr id="4" name="Θέση ημερομηνίας 3">
            <a:extLst>
              <a:ext uri="{FF2B5EF4-FFF2-40B4-BE49-F238E27FC236}">
                <a16:creationId xmlns:a16="http://schemas.microsoft.com/office/drawing/2014/main" id="{25FE5B8A-4C60-431F-A406-CFDFA02ADC59}"/>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3954899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6B9173-FAAA-4A9B-BBA4-DE52686EF4F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03788B6-3624-4308-A1AD-D8A9F0782FF5}"/>
              </a:ext>
            </a:extLst>
          </p:cNvPr>
          <p:cNvSpPr>
            <a:spLocks noGrp="1"/>
          </p:cNvSpPr>
          <p:nvPr>
            <p:ph idx="1"/>
          </p:nvPr>
        </p:nvSpPr>
        <p:spPr/>
        <p:txBody>
          <a:bodyPr/>
          <a:lstStyle/>
          <a:p>
            <a:pPr marL="0" indent="0">
              <a:buNone/>
            </a:pPr>
            <a:r>
              <a:rPr lang="el-GR" dirty="0"/>
              <a:t>Εκτός από τις επαγγελματικές φιλοδοξίες, η προσωπική επωνυμία μπορεί επίσης να χρησιμοποιηθεί σε κοινωνικά δίκτυα προσωπικού επιπέδου για τη δημοτικότητα. </a:t>
            </a:r>
          </a:p>
          <a:p>
            <a:pPr marL="0" indent="0">
              <a:buNone/>
            </a:pPr>
            <a:r>
              <a:rPr lang="el-GR" dirty="0"/>
              <a:t>Ο διαδικτυακός εαυτός χρησιμοποιείται ως εργαλείο μάρκετινγκ και προώθησης για την επωνυμία ενός ατόμου ως τύπου ατόμου. </a:t>
            </a:r>
          </a:p>
          <a:p>
            <a:pPr marL="0" indent="0">
              <a:buNone/>
            </a:pPr>
            <a:r>
              <a:rPr lang="el-GR" dirty="0"/>
              <a:t>Η επιτυχία στις εικονικές πλατφόρμες γίνεται τότε "διαδικτυακή κοινωνική αξία [που θα μπορούσε να μετατραπεί] σε πραγματικές ανταμοιβές στον κόσμο εκτός σύνδεσης." </a:t>
            </a:r>
          </a:p>
          <a:p>
            <a:pPr marL="0" indent="0">
              <a:buNone/>
            </a:pPr>
            <a:r>
              <a:rPr lang="el-GR" dirty="0"/>
              <a:t>Όταν κάποιος κάνει επωνυμία στα κοινωνικά μέσα, πρέπει να εξετάσει αυτά τα τρία πράγματα: "δημιουργώντας το φυσικό τους αποτύπωμα, δημιουργώντας το ψηφιακό τους αποτύπωμα και γνωστοποιώντας το μήνυμά τους. «</a:t>
            </a:r>
          </a:p>
          <a:p>
            <a:pPr marL="0" indent="0">
              <a:buNone/>
            </a:pPr>
            <a:r>
              <a:rPr lang="el-GR" dirty="0"/>
              <a:t> Ένα σημαντικό παράδειγμα ενός αυτοδημιούργητου εικονιδίου κοινωνικών μέσων είναι η </a:t>
            </a:r>
            <a:r>
              <a:rPr lang="el-GR" dirty="0" err="1"/>
              <a:t>Tila</a:t>
            </a:r>
            <a:r>
              <a:rPr lang="el-GR" dirty="0"/>
              <a:t> </a:t>
            </a:r>
            <a:r>
              <a:rPr lang="el-GR" dirty="0" err="1"/>
              <a:t>Tequila</a:t>
            </a:r>
            <a:r>
              <a:rPr lang="el-GR" dirty="0"/>
              <a:t>, η οποία έγινε γνωστή το 2006 στο δίκτυο </a:t>
            </a:r>
            <a:r>
              <a:rPr lang="el-GR" dirty="0" err="1"/>
              <a:t>Myspace</a:t>
            </a:r>
            <a:r>
              <a:rPr lang="el-GR" dirty="0"/>
              <a:t>, κερδίζοντας περισσότερους από 1,5 εκατομμύρια φίλους, μέσω της ειδικής μάρκετινγκ της προσωπικής της μάρκας. </a:t>
            </a:r>
          </a:p>
        </p:txBody>
      </p:sp>
      <p:sp>
        <p:nvSpPr>
          <p:cNvPr id="4" name="Θέση ημερομηνίας 3">
            <a:extLst>
              <a:ext uri="{FF2B5EF4-FFF2-40B4-BE49-F238E27FC236}">
                <a16:creationId xmlns:a16="http://schemas.microsoft.com/office/drawing/2014/main" id="{B899B16F-2160-43EE-865E-88622F8B7914}"/>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3719660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F47D35-B880-4F11-A525-E3575C1E4AB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D29337E-63BA-453E-BB89-FCE79D9410E2}"/>
              </a:ext>
            </a:extLst>
          </p:cNvPr>
          <p:cNvSpPr>
            <a:spLocks noGrp="1"/>
          </p:cNvSpPr>
          <p:nvPr>
            <p:ph idx="1"/>
          </p:nvPr>
        </p:nvSpPr>
        <p:spPr/>
        <p:txBody>
          <a:bodyPr/>
          <a:lstStyle/>
          <a:p>
            <a:pPr marL="0" indent="0">
              <a:buNone/>
            </a:pPr>
            <a:r>
              <a:rPr lang="el-GR" dirty="0"/>
              <a:t>Καθώς τα μέσα κοινωνικής δικτύωσης έχουν γίνει ένα όχημα για την </a:t>
            </a:r>
            <a:r>
              <a:rPr lang="el-GR" dirty="0" err="1"/>
              <a:t>αυτο</a:t>
            </a:r>
            <a:r>
              <a:rPr lang="el-GR" dirty="0"/>
              <a:t>-επωνυμία, αυτοί οι αρχάριοι έχουν αρχίσει να τοποθετούν τη συντήρηση της διαδικτυακής τους μάρκας ως δουλειά, η οποία δημιουργεί νέους τρόπους σκέψης για την εργασία και την εργασία</a:t>
            </a:r>
          </a:p>
          <a:p>
            <a:pPr marL="0" indent="0">
              <a:buNone/>
            </a:pPr>
            <a:endParaRPr lang="el-GR" dirty="0"/>
          </a:p>
          <a:p>
            <a:pPr marL="0" indent="0">
              <a:buNone/>
            </a:pPr>
            <a:r>
              <a:rPr lang="el-GR" dirty="0"/>
              <a:t>Η λογική των διαδικτυακών </a:t>
            </a:r>
            <a:r>
              <a:rPr lang="el-GR" dirty="0" err="1"/>
              <a:t>ιστότοπων</a:t>
            </a:r>
            <a:r>
              <a:rPr lang="el-GR" dirty="0"/>
              <a:t> και η παρουσία της ανατροφοδότησης σημαίνει ότι η παρουσία κάποιου στο διαδίκτυο αντιμετωπίζεται από άλλους χρησιμοποιώντας την ίδια λογική για να κρίνει τις επωνυμίες: αξιολόγηση, κατάταξη και κρίση.</a:t>
            </a:r>
          </a:p>
          <a:p>
            <a:pPr marL="0" indent="0">
              <a:buNone/>
            </a:pPr>
            <a:endParaRPr lang="el-GR" dirty="0"/>
          </a:p>
          <a:p>
            <a:pPr marL="0" indent="0">
              <a:buNone/>
            </a:pPr>
            <a:r>
              <a:rPr lang="el-GR" dirty="0"/>
              <a:t> Έτσι, οι </a:t>
            </a:r>
            <a:r>
              <a:rPr lang="el-GR" dirty="0" err="1"/>
              <a:t>ιστότοποι</a:t>
            </a:r>
            <a:r>
              <a:rPr lang="el-GR" dirty="0"/>
              <a:t> δικτύων κοινωνικών μέσων χρησιμεύουν ως πολύπλοκοι, τεχνολογικά διαμεσολαβητικοί χώροι για την επωνυμία του εαυτού.</a:t>
            </a:r>
          </a:p>
        </p:txBody>
      </p:sp>
      <p:sp>
        <p:nvSpPr>
          <p:cNvPr id="4" name="Θέση ημερομηνίας 3">
            <a:extLst>
              <a:ext uri="{FF2B5EF4-FFF2-40B4-BE49-F238E27FC236}">
                <a16:creationId xmlns:a16="http://schemas.microsoft.com/office/drawing/2014/main" id="{3FC2F3B8-B592-425D-939B-7B6B6C24236A}"/>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2296824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4E277C-251A-49D7-A975-EDEE429FFA31}"/>
              </a:ext>
            </a:extLst>
          </p:cNvPr>
          <p:cNvSpPr>
            <a:spLocks noGrp="1"/>
          </p:cNvSpPr>
          <p:nvPr>
            <p:ph type="title"/>
          </p:nvPr>
        </p:nvSpPr>
        <p:spPr>
          <a:xfrm>
            <a:off x="1125523" y="457200"/>
            <a:ext cx="10058400" cy="162749"/>
          </a:xfrm>
        </p:spPr>
        <p:txBody>
          <a:bodyPr>
            <a:normAutofit fontScale="90000"/>
          </a:bodyPr>
          <a:lstStyle/>
          <a:p>
            <a:pPr algn="ctr"/>
            <a:r>
              <a:rPr lang="el-GR" sz="2200" dirty="0"/>
              <a:t>ΑΝΑΦΟΡΕΣ</a:t>
            </a:r>
            <a:r>
              <a:rPr lang="el-GR" dirty="0"/>
              <a:t> </a:t>
            </a:r>
          </a:p>
        </p:txBody>
      </p:sp>
      <p:sp>
        <p:nvSpPr>
          <p:cNvPr id="3" name="Θέση περιεχομένου 2">
            <a:extLst>
              <a:ext uri="{FF2B5EF4-FFF2-40B4-BE49-F238E27FC236}">
                <a16:creationId xmlns:a16="http://schemas.microsoft.com/office/drawing/2014/main" id="{4CB8FE98-A66B-4537-9FDB-96AAC010506D}"/>
              </a:ext>
            </a:extLst>
          </p:cNvPr>
          <p:cNvSpPr>
            <a:spLocks noGrp="1"/>
          </p:cNvSpPr>
          <p:nvPr>
            <p:ph idx="1"/>
          </p:nvPr>
        </p:nvSpPr>
        <p:spPr>
          <a:xfrm>
            <a:off x="352339" y="829674"/>
            <a:ext cx="11274802" cy="5780851"/>
          </a:xfrm>
        </p:spPr>
        <p:txBody>
          <a:bodyPr>
            <a:normAutofit fontScale="55000" lnSpcReduction="20000"/>
          </a:bodyPr>
          <a:lstStyle/>
          <a:p>
            <a:pPr marL="0" indent="0">
              <a:buNone/>
            </a:pPr>
            <a:r>
              <a:rPr lang="en-US" dirty="0"/>
              <a:t> "</a:t>
            </a:r>
            <a:r>
              <a:rPr lang="en-US" dirty="0" err="1"/>
              <a:t>Defininition</a:t>
            </a:r>
            <a:r>
              <a:rPr lang="en-US" dirty="0"/>
              <a:t> - What is a Personal Brand?". PersonalBrand.com. Retrieved 2020-05-13 by (2019-09-13). "Personal Branding: How to Successfully Build Your Brand". Social Media Marketing | Social Media Examiner. Retrieved 2020-05-13.</a:t>
            </a:r>
          </a:p>
          <a:p>
            <a:pPr marL="0" indent="0">
              <a:buNone/>
            </a:pPr>
            <a:r>
              <a:rPr lang="en-US" dirty="0"/>
              <a:t> Lair, Daniel J.; Sullivan, Katie; Cheney, George (2005). "Marketization and the Recasting of the Professional Self". Management Communication Quarterly. 18 (3): 307–343. doi:10.1177/0893318904270744. S2CID 144085909.</a:t>
            </a:r>
          </a:p>
          <a:p>
            <a:pPr marL="0" indent="0">
              <a:buNone/>
            </a:pPr>
            <a:r>
              <a:rPr lang="en-US" dirty="0"/>
              <a:t> "How to Build a Personal Brand". CEOWORLD magazine. Retrieved August 10, 2017.</a:t>
            </a:r>
          </a:p>
          <a:p>
            <a:pPr marL="0" indent="0">
              <a:buNone/>
            </a:pPr>
            <a:r>
              <a:rPr lang="en-US" dirty="0"/>
              <a:t> </a:t>
            </a:r>
            <a:r>
              <a:rPr lang="en-US" dirty="0" err="1"/>
              <a:t>Asacker</a:t>
            </a:r>
            <a:r>
              <a:rPr lang="en-US" dirty="0"/>
              <a:t>, Tom (10 March 2004). "The Seven Wonders of Branding". Forbes.com. Archived from the original on 2014-02-22. Retrieved June 14, 2013.</a:t>
            </a:r>
          </a:p>
          <a:p>
            <a:pPr marL="0" indent="0">
              <a:buNone/>
            </a:pPr>
            <a:r>
              <a:rPr lang="en-US" dirty="0"/>
              <a:t> "Karl D. Speak - Founding Principal &amp; Exec. Consultant". Brand Tool Box. Retrieved 2018-07-31.</a:t>
            </a:r>
          </a:p>
          <a:p>
            <a:pPr marL="0" indent="0">
              <a:buNone/>
            </a:pPr>
            <a:r>
              <a:rPr lang="en-US" dirty="0"/>
              <a:t> Banet-Weiser, Sarah (2012). </a:t>
            </a:r>
            <a:r>
              <a:rPr lang="en-US" dirty="0" err="1"/>
              <a:t>Authentic™The</a:t>
            </a:r>
            <a:r>
              <a:rPr lang="en-US" dirty="0"/>
              <a:t> Politics of Ambivalence in a Brand Culture. New York: NYU Press. ISBN 9780814787144</a:t>
            </a:r>
          </a:p>
          <a:p>
            <a:pPr marL="0" indent="0">
              <a:buNone/>
            </a:pPr>
            <a:r>
              <a:rPr lang="en-US" dirty="0"/>
              <a:t> Durant, Jeremy (2015-10-06). "15 Crazy Branding Stats You Need to Know". Bop Design. Retrieved 2020-05-13.</a:t>
            </a:r>
          </a:p>
          <a:p>
            <a:pPr marL="0" indent="0">
              <a:buNone/>
            </a:pPr>
            <a:r>
              <a:rPr lang="en-US" dirty="0"/>
              <a:t> </a:t>
            </a:r>
            <a:r>
              <a:rPr lang="en-US" dirty="0" err="1"/>
              <a:t>Ries</a:t>
            </a:r>
            <a:r>
              <a:rPr lang="en-US" dirty="0"/>
              <a:t>, Al; Trout, Jack (1981). Positioning: The Battle for your Mind. McGraw-Hill. ISBN 978-0-07-135916-0.</a:t>
            </a:r>
          </a:p>
          <a:p>
            <a:pPr marL="0" indent="0">
              <a:buNone/>
            </a:pPr>
            <a:r>
              <a:rPr lang="en-US" dirty="0"/>
              <a:t> Landau, Phillip (11 December 2013). "Job applications: social media profiles under scrutiny". guardian.co.uk. Retrieved January 20, 2014.</a:t>
            </a:r>
          </a:p>
          <a:p>
            <a:pPr marL="0" indent="0">
              <a:buNone/>
            </a:pPr>
            <a:r>
              <a:rPr lang="en-US" dirty="0"/>
              <a:t> "Personal Branding". Online Reputation Management &amp; Removal Services | Internet. Retrieved 2020-05-13.</a:t>
            </a:r>
          </a:p>
          <a:p>
            <a:pPr marL="0" indent="0">
              <a:buNone/>
            </a:pPr>
            <a:r>
              <a:rPr lang="en-US" dirty="0"/>
              <a:t> "Clippers Owner Donald Sterling to GF -- Don't Bring Black People to My Games ... Including Magic Johnson". TMZ. 2014-04-25. Retrieved 2017-07-26.</a:t>
            </a:r>
          </a:p>
          <a:p>
            <a:pPr marL="0" indent="0">
              <a:buNone/>
            </a:pPr>
            <a:r>
              <a:rPr lang="en-US" dirty="0"/>
              <a:t> Dijck, José Van. "Chapter 1: Engineering Sociality in a Culture of Connectivity." The Culture of Connectivity: A Critical History of Social Media. Oxford: Oxford UP, 2013. N. </a:t>
            </a:r>
            <a:r>
              <a:rPr lang="en-US" dirty="0" err="1"/>
              <a:t>pag</a:t>
            </a:r>
            <a:r>
              <a:rPr lang="en-US" dirty="0"/>
              <a:t>. Print.</a:t>
            </a:r>
          </a:p>
          <a:p>
            <a:pPr marL="0" indent="0">
              <a:buNone/>
            </a:pPr>
            <a:r>
              <a:rPr lang="en-US" dirty="0"/>
              <a:t> Ang, L., Khamis, S., &amp; Welling, R. (2017). Self-branding, ‘micro-celebrity’ and the rise of social media influencers. Celebrity Studies, 8(2), 191-208. </a:t>
            </a:r>
            <a:r>
              <a:rPr lang="en-US" dirty="0" err="1"/>
              <a:t>doi</a:t>
            </a:r>
            <a:r>
              <a:rPr lang="en-US" dirty="0"/>
              <a:t>: 10.1080/19392397.2016.1218292</a:t>
            </a:r>
          </a:p>
          <a:p>
            <a:pPr marL="0" indent="0">
              <a:buNone/>
            </a:pPr>
            <a:r>
              <a:rPr lang="en-US" dirty="0"/>
              <a:t> Marwick, A. E., and D. Boyd. "I Tweet Honestly, I Tweet Passionately: Twitter Users, Context Collapse, and the Imagined Audience." New Media &amp; Society 13.1 (2011): 114-33. Sage Journals. Web. 20 May 2014. doi:10.1177/1461444810365313</a:t>
            </a:r>
          </a:p>
          <a:p>
            <a:pPr marL="0" indent="0">
              <a:buNone/>
            </a:pPr>
            <a:r>
              <a:rPr lang="en-US" dirty="0"/>
              <a:t> Lair, D. J. "Marketization and the Recasting of the Professional Self: The Rhetoric and Ethics of Personal Branding." Management Communication Quarterly 18.3 (2005): 307-43. Sage Journals. Web. 20 May 2014.</a:t>
            </a:r>
          </a:p>
          <a:p>
            <a:pPr marL="0" indent="0">
              <a:buNone/>
            </a:pPr>
            <a:r>
              <a:rPr lang="en-US" dirty="0"/>
              <a:t> Dijck, J. Van. "'You Have One Identity': Performing the Self on Facebook and LinkedIn." Media, Culture &amp; Society 35.2 (2013): 199-215. Sage Journal. Web. 19 May 2014.</a:t>
            </a:r>
          </a:p>
          <a:p>
            <a:pPr marL="0" indent="0">
              <a:buNone/>
            </a:pPr>
            <a:r>
              <a:rPr lang="en-US" dirty="0"/>
              <a:t> Philbrick, Jodi L.; Cleveland, Ana D. (2015-04-03). "Personal Branding: Building Your Pathway to Professional Success". Medical Reference Services Quarterly. 34 (2): 181–189. doi:10.1080/02763869.2015.1019324. ISSN 0276-3869. PMID 25927510. S2CID 20053010.</a:t>
            </a:r>
          </a:p>
          <a:p>
            <a:pPr marL="0" indent="0">
              <a:buNone/>
            </a:pPr>
            <a:r>
              <a:rPr lang="en-US" dirty="0"/>
              <a:t> Banet-Weiser, Sarah (2012). </a:t>
            </a:r>
            <a:r>
              <a:rPr lang="en-US" dirty="0" err="1"/>
              <a:t>Authentic™The</a:t>
            </a:r>
            <a:r>
              <a:rPr lang="en-US" dirty="0"/>
              <a:t> Politics of Ambivalence in a Brand Culture. New York: NYU Press. ISBN 9780814787144.</a:t>
            </a:r>
          </a:p>
          <a:p>
            <a:pPr marL="0" indent="0">
              <a:buNone/>
            </a:pPr>
            <a:r>
              <a:rPr lang="en-US" dirty="0"/>
              <a:t> Banet-Weiser, Sarah (2012). </a:t>
            </a:r>
            <a:r>
              <a:rPr lang="en-US" dirty="0" err="1"/>
              <a:t>Authentic™The</a:t>
            </a:r>
            <a:r>
              <a:rPr lang="en-US" dirty="0"/>
              <a:t> Politics of Ambivalence in a Brand Culture. New York: NYU Press. ISBN 9780814787144.</a:t>
            </a:r>
          </a:p>
          <a:p>
            <a:pPr marL="0" indent="0">
              <a:buNone/>
            </a:pPr>
            <a:r>
              <a:rPr lang="en-US" dirty="0"/>
              <a:t> Banet-Weiser, Sarah. "Branding the Postfeminist Self: The Labor of Femininity." Authentic™: The Politics of Ambivalence in a Brand Culture. New York: New York U, 2012. 51-90. Print.</a:t>
            </a:r>
          </a:p>
          <a:p>
            <a:pPr marL="0" indent="0">
              <a:buNone/>
            </a:pPr>
            <a:r>
              <a:rPr lang="en-US" dirty="0"/>
              <a:t> "What Your Employees' Personal Branding Means to Your Company | OPEN Forum". www.americanexpress.com. Retrieved 2017-09-05.</a:t>
            </a:r>
          </a:p>
          <a:p>
            <a:pPr marL="0" indent="0">
              <a:buNone/>
            </a:pPr>
            <a:r>
              <a:rPr lang="en-US" dirty="0"/>
              <a:t> Meister, Jeanne. "Personal Branding in the Future Workplace: A Crucial Skill for Employees and Recruiters Alike". Forbes. Retrieved 2017-09-05.</a:t>
            </a:r>
          </a:p>
          <a:p>
            <a:pPr marL="0" indent="0">
              <a:buNone/>
            </a:pPr>
            <a:r>
              <a:rPr lang="en-US" dirty="0"/>
              <a:t> Ichiban </a:t>
            </a:r>
            <a:r>
              <a:rPr lang="en-US" dirty="0" err="1"/>
              <a:t>MacBean</a:t>
            </a:r>
            <a:r>
              <a:rPr lang="en-US" dirty="0"/>
              <a:t> (25 May 2011). "Autistic Girl Expresses Unimaginable Intelligence" – via YouTube. "The top 10 most viewed YouTube coming-out videos of all time will bring you to tears".</a:t>
            </a:r>
            <a:endParaRPr lang="el-GR" dirty="0"/>
          </a:p>
        </p:txBody>
      </p:sp>
      <p:sp>
        <p:nvSpPr>
          <p:cNvPr id="4" name="Θέση ημερομηνίας 3">
            <a:extLst>
              <a:ext uri="{FF2B5EF4-FFF2-40B4-BE49-F238E27FC236}">
                <a16:creationId xmlns:a16="http://schemas.microsoft.com/office/drawing/2014/main" id="{954CC40B-2994-4FE8-9704-F32EBE128632}"/>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1808564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0D0135-5BB6-400F-80EC-FDB7B037D29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81FB0B8-7209-45F0-9CC9-E90E5A4CE49E}"/>
              </a:ext>
            </a:extLst>
          </p:cNvPr>
          <p:cNvSpPr>
            <a:spLocks noGrp="1"/>
          </p:cNvSpPr>
          <p:nvPr>
            <p:ph idx="1"/>
          </p:nvPr>
        </p:nvSpPr>
        <p:spPr/>
        <p:txBody>
          <a:bodyPr/>
          <a:lstStyle/>
          <a:p>
            <a:endParaRPr lang="el-GR"/>
          </a:p>
        </p:txBody>
      </p:sp>
      <p:sp>
        <p:nvSpPr>
          <p:cNvPr id="4" name="Θέση ημερομηνίας 3">
            <a:extLst>
              <a:ext uri="{FF2B5EF4-FFF2-40B4-BE49-F238E27FC236}">
                <a16:creationId xmlns:a16="http://schemas.microsoft.com/office/drawing/2014/main" id="{EA2CEF8F-723F-45F1-9F0A-7CEE88DD96F0}"/>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1284080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8CE6A3-BCA6-4E09-B10E-15DB3A029E1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427793B-0512-4413-A573-423BE73146E2}"/>
              </a:ext>
            </a:extLst>
          </p:cNvPr>
          <p:cNvSpPr>
            <a:spLocks noGrp="1"/>
          </p:cNvSpPr>
          <p:nvPr>
            <p:ph idx="1"/>
          </p:nvPr>
        </p:nvSpPr>
        <p:spPr/>
        <p:txBody>
          <a:bodyPr/>
          <a:lstStyle/>
          <a:p>
            <a:endParaRPr lang="el-GR"/>
          </a:p>
        </p:txBody>
      </p:sp>
      <p:sp>
        <p:nvSpPr>
          <p:cNvPr id="4" name="Θέση ημερομηνίας 3">
            <a:extLst>
              <a:ext uri="{FF2B5EF4-FFF2-40B4-BE49-F238E27FC236}">
                <a16:creationId xmlns:a16="http://schemas.microsoft.com/office/drawing/2014/main" id="{0EEB87BF-6CE2-42EC-BD18-82964BAE22F0}"/>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391660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A0F086-1893-46B1-BFA9-63B12FDF7C6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1878E99-F987-4796-A7D3-DF89FA8B0D09}"/>
              </a:ext>
            </a:extLst>
          </p:cNvPr>
          <p:cNvSpPr>
            <a:spLocks noGrp="1"/>
          </p:cNvSpPr>
          <p:nvPr>
            <p:ph idx="1"/>
          </p:nvPr>
        </p:nvSpPr>
        <p:spPr/>
        <p:txBody>
          <a:bodyPr/>
          <a:lstStyle/>
          <a:p>
            <a:endParaRPr lang="el-GR"/>
          </a:p>
        </p:txBody>
      </p:sp>
      <p:sp>
        <p:nvSpPr>
          <p:cNvPr id="4" name="Θέση ημερομηνίας 3">
            <a:extLst>
              <a:ext uri="{FF2B5EF4-FFF2-40B4-BE49-F238E27FC236}">
                <a16:creationId xmlns:a16="http://schemas.microsoft.com/office/drawing/2014/main" id="{E0C7FDF2-3B8C-48CE-A99B-B3B4C4A1F3E7}"/>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1363556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970D2A-396E-4FC9-992D-16EAAE6D144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5F80CA7-C161-4225-B330-EC98D5F6BC49}"/>
              </a:ext>
            </a:extLst>
          </p:cNvPr>
          <p:cNvSpPr>
            <a:spLocks noGrp="1"/>
          </p:cNvSpPr>
          <p:nvPr>
            <p:ph idx="1"/>
          </p:nvPr>
        </p:nvSpPr>
        <p:spPr/>
        <p:txBody>
          <a:bodyPr/>
          <a:lstStyle/>
          <a:p>
            <a:endParaRPr lang="el-GR"/>
          </a:p>
        </p:txBody>
      </p:sp>
      <p:sp>
        <p:nvSpPr>
          <p:cNvPr id="4" name="Θέση ημερομηνίας 3">
            <a:extLst>
              <a:ext uri="{FF2B5EF4-FFF2-40B4-BE49-F238E27FC236}">
                <a16:creationId xmlns:a16="http://schemas.microsoft.com/office/drawing/2014/main" id="{43085C06-DA57-49E1-B1CD-2426D2F0DA58}"/>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15996192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80D76B-2AC4-448E-BD3B-A2E88ECD4B1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F09D7C0-CF40-4C2D-9E9A-06B55FC5A82C}"/>
              </a:ext>
            </a:extLst>
          </p:cNvPr>
          <p:cNvSpPr>
            <a:spLocks noGrp="1"/>
          </p:cNvSpPr>
          <p:nvPr>
            <p:ph idx="1"/>
          </p:nvPr>
        </p:nvSpPr>
        <p:spPr/>
        <p:txBody>
          <a:bodyPr/>
          <a:lstStyle/>
          <a:p>
            <a:endParaRPr lang="el-GR"/>
          </a:p>
        </p:txBody>
      </p:sp>
      <p:sp>
        <p:nvSpPr>
          <p:cNvPr id="4" name="Θέση ημερομηνίας 3">
            <a:extLst>
              <a:ext uri="{FF2B5EF4-FFF2-40B4-BE49-F238E27FC236}">
                <a16:creationId xmlns:a16="http://schemas.microsoft.com/office/drawing/2014/main" id="{67BFA31A-7B18-4414-B776-AE4AA3AC66AF}"/>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1637188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4919D0-F177-4BBA-9A0B-DBA69E2ED764}"/>
              </a:ext>
            </a:extLst>
          </p:cNvPr>
          <p:cNvSpPr>
            <a:spLocks noGrp="1"/>
          </p:cNvSpPr>
          <p:nvPr>
            <p:ph type="title"/>
          </p:nvPr>
        </p:nvSpPr>
        <p:spPr>
          <a:xfrm>
            <a:off x="1066800" y="642594"/>
            <a:ext cx="10058400" cy="1371600"/>
          </a:xfrm>
        </p:spPr>
        <p:txBody>
          <a:bodyPr rtlCol="0">
            <a:normAutofit/>
          </a:bodyPr>
          <a:lstStyle/>
          <a:p>
            <a:pPr algn="ctr" rtl="0"/>
            <a:r>
              <a:rPr lang="el" dirty="0"/>
              <a:t>Title Lorem Ipsum</a:t>
            </a:r>
          </a:p>
        </p:txBody>
      </p:sp>
      <p:graphicFrame>
        <p:nvGraphicFramePr>
          <p:cNvPr id="5" name="Θέση περιεχομένου 2">
            <a:extLst>
              <a:ext uri="{FF2B5EF4-FFF2-40B4-BE49-F238E27FC236}">
                <a16:creationId xmlns:a16="http://schemas.microsoft.com/office/drawing/2014/main" id="{91DB1382-7276-49FA-9632-38D558F457E3}"/>
              </a:ext>
            </a:extLst>
          </p:cNvPr>
          <p:cNvGraphicFramePr>
            <a:graphicFrameLocks noGrp="1"/>
          </p:cNvGraphicFramePr>
          <p:nvPr>
            <p:ph idx="1"/>
            <p:extLst>
              <p:ext uri="{D42A27DB-BD31-4B8C-83A1-F6EECF244321}">
                <p14:modId xmlns:p14="http://schemas.microsoft.com/office/powerpoint/2010/main" val="1233838775"/>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243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6C2D4D-A08F-4D3F-AEC7-504A5898B3A7}"/>
              </a:ext>
            </a:extLst>
          </p:cNvPr>
          <p:cNvSpPr>
            <a:spLocks noGrp="1"/>
          </p:cNvSpPr>
          <p:nvPr>
            <p:ph type="title"/>
          </p:nvPr>
        </p:nvSpPr>
        <p:spPr/>
        <p:txBody>
          <a:bodyPr>
            <a:normAutofit fontScale="90000"/>
          </a:bodyPr>
          <a:lstStyle/>
          <a:p>
            <a:r>
              <a:rPr lang="el-GR" dirty="0"/>
              <a:t> προσωπική επωνυμία </a:t>
            </a:r>
            <a:r>
              <a:rPr lang="en-US" dirty="0"/>
              <a:t>PERSONAL BRANDING</a:t>
            </a:r>
            <a:br>
              <a:rPr lang="en-US" dirty="0"/>
            </a:br>
            <a:endParaRPr lang="el-GR" dirty="0"/>
          </a:p>
        </p:txBody>
      </p:sp>
      <p:sp>
        <p:nvSpPr>
          <p:cNvPr id="3" name="Θέση περιεχομένου 2">
            <a:extLst>
              <a:ext uri="{FF2B5EF4-FFF2-40B4-BE49-F238E27FC236}">
                <a16:creationId xmlns:a16="http://schemas.microsoft.com/office/drawing/2014/main" id="{0D7A1094-61CE-471F-A5EF-C31B28C9E35F}"/>
              </a:ext>
            </a:extLst>
          </p:cNvPr>
          <p:cNvSpPr>
            <a:spLocks noGrp="1"/>
          </p:cNvSpPr>
          <p:nvPr>
            <p:ph idx="1"/>
          </p:nvPr>
        </p:nvSpPr>
        <p:spPr/>
        <p:txBody>
          <a:bodyPr/>
          <a:lstStyle/>
          <a:p>
            <a:pPr marL="0" indent="0">
              <a:buNone/>
            </a:pPr>
            <a:r>
              <a:rPr lang="el-GR" dirty="0"/>
              <a:t>είναι η συνειδητή και σκόπιμη προσπάθεια να δημιουργηθεί και να επηρεαστεί η αντίληψη του κοινού για ένα άτομο τοποθετώντας το ως αρχή στη βιομηχανία του, αυξάνοντας την αξιοπιστία του και διαφοροποιώντας τον από τον ανταγωνισμό, για να προωθήσει τελικά την καριέρα του, να αυξήσει τον κύκλο επιρροής του και έχουν μεγαλύτερο αντίκτυπο.</a:t>
            </a:r>
          </a:p>
        </p:txBody>
      </p:sp>
      <p:sp>
        <p:nvSpPr>
          <p:cNvPr id="4" name="Θέση ημερομηνίας 3">
            <a:extLst>
              <a:ext uri="{FF2B5EF4-FFF2-40B4-BE49-F238E27FC236}">
                <a16:creationId xmlns:a16="http://schemas.microsoft.com/office/drawing/2014/main" id="{949081AD-35DE-4E5F-961B-FF1AADCB2839}"/>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1152986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96DAC4-4440-4CA6-BE4A-7FF17837A42D}"/>
              </a:ext>
            </a:extLst>
          </p:cNvPr>
          <p:cNvSpPr>
            <a:spLocks noGrp="1"/>
          </p:cNvSpPr>
          <p:nvPr>
            <p:ph type="title"/>
          </p:nvPr>
        </p:nvSpPr>
        <p:spPr/>
        <p:txBody>
          <a:bodyPr/>
          <a:lstStyle/>
          <a:p>
            <a:r>
              <a:rPr lang="el-GR" dirty="0"/>
              <a:t>Η διαδικασία της προσωπικής επωνυμίας </a:t>
            </a:r>
          </a:p>
        </p:txBody>
      </p:sp>
      <p:sp>
        <p:nvSpPr>
          <p:cNvPr id="3" name="Θέση περιεχομένου 2">
            <a:extLst>
              <a:ext uri="{FF2B5EF4-FFF2-40B4-BE49-F238E27FC236}">
                <a16:creationId xmlns:a16="http://schemas.microsoft.com/office/drawing/2014/main" id="{D30C1C83-1102-4D47-8207-FEE3DE8D5CFE}"/>
              </a:ext>
            </a:extLst>
          </p:cNvPr>
          <p:cNvSpPr>
            <a:spLocks noGrp="1"/>
          </p:cNvSpPr>
          <p:nvPr>
            <p:ph idx="1"/>
          </p:nvPr>
        </p:nvSpPr>
        <p:spPr/>
        <p:txBody>
          <a:bodyPr/>
          <a:lstStyle/>
          <a:p>
            <a:pPr marL="0" indent="0">
              <a:buNone/>
            </a:pPr>
            <a:r>
              <a:rPr lang="el-GR" dirty="0"/>
              <a:t>περιλαμβάνει την εύρεση της μοναδικότητάς σας, την οικοδόμηση μιας φήμης για τα πράγματα που θέλετε να είναι γνωστά και στη συνέχεια να επιτρέψετε στον εαυτό σας να είναι γνωστός για αυτά. Τελικά, ο στόχος είναι να δημιουργήσουμε κάτι που μεταφέρει ένα μήνυμα και που μπορεί να αποφέρει έσοδα.</a:t>
            </a:r>
          </a:p>
        </p:txBody>
      </p:sp>
      <p:sp>
        <p:nvSpPr>
          <p:cNvPr id="4" name="Θέση ημερομηνίας 3">
            <a:extLst>
              <a:ext uri="{FF2B5EF4-FFF2-40B4-BE49-F238E27FC236}">
                <a16:creationId xmlns:a16="http://schemas.microsoft.com/office/drawing/2014/main" id="{23098D2C-4BC6-4189-8FCA-293BBD07403C}"/>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120592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1313C8-9B94-4895-A056-20B766598EA8}"/>
              </a:ext>
            </a:extLst>
          </p:cNvPr>
          <p:cNvSpPr>
            <a:spLocks noGrp="1"/>
          </p:cNvSpPr>
          <p:nvPr>
            <p:ph type="title"/>
          </p:nvPr>
        </p:nvSpPr>
        <p:spPr/>
        <p:txBody>
          <a:bodyPr/>
          <a:lstStyle/>
          <a:p>
            <a:r>
              <a:rPr lang="en-US" dirty="0"/>
              <a:t>AYTO – </a:t>
            </a:r>
            <a:r>
              <a:rPr lang="el-GR" dirty="0"/>
              <a:t>ΣΥΣΚΕΥΑΣΙΑ </a:t>
            </a:r>
          </a:p>
        </p:txBody>
      </p:sp>
      <p:sp>
        <p:nvSpPr>
          <p:cNvPr id="3" name="Θέση περιεχομένου 2">
            <a:extLst>
              <a:ext uri="{FF2B5EF4-FFF2-40B4-BE49-F238E27FC236}">
                <a16:creationId xmlns:a16="http://schemas.microsoft.com/office/drawing/2014/main" id="{09B50481-D9E7-4977-94AF-0BC6049BD7C8}"/>
              </a:ext>
            </a:extLst>
          </p:cNvPr>
          <p:cNvSpPr>
            <a:spLocks noGrp="1"/>
          </p:cNvSpPr>
          <p:nvPr>
            <p:ph idx="1"/>
          </p:nvPr>
        </p:nvSpPr>
        <p:spPr/>
        <p:txBody>
          <a:bodyPr>
            <a:normAutofit lnSpcReduction="10000"/>
          </a:bodyPr>
          <a:lstStyle/>
          <a:p>
            <a:pPr marL="0" indent="0">
              <a:buNone/>
            </a:pPr>
            <a:r>
              <a:rPr lang="el-GR" dirty="0"/>
              <a:t>Ενώ ορισμένες πρακτικές αυτοβοήθειας επικεντρώνονται στην </a:t>
            </a:r>
            <a:r>
              <a:rPr lang="el-GR" dirty="0" err="1"/>
              <a:t>αυτο</a:t>
            </a:r>
            <a:r>
              <a:rPr lang="el-GR" dirty="0"/>
              <a:t>-βελτίωση, η προσωπική επωνυμία ορίζει την επιτυχία ως μορφή </a:t>
            </a:r>
            <a:r>
              <a:rPr lang="el-GR" dirty="0" err="1"/>
              <a:t>αυτο</a:t>
            </a:r>
            <a:r>
              <a:rPr lang="el-GR" dirty="0"/>
              <a:t>-συσκευασίας. </a:t>
            </a:r>
            <a:endParaRPr lang="en-US" dirty="0"/>
          </a:p>
          <a:p>
            <a:pPr marL="0" indent="0">
              <a:buNone/>
            </a:pPr>
            <a:r>
              <a:rPr lang="el-GR" dirty="0"/>
              <a:t>Ο όρος πιστεύεται ότι προήλθε από ένα άρθρο που γράφτηκε από τον </a:t>
            </a:r>
            <a:r>
              <a:rPr lang="el-GR" dirty="0" err="1"/>
              <a:t>Tom</a:t>
            </a:r>
            <a:r>
              <a:rPr lang="el-GR" dirty="0"/>
              <a:t> </a:t>
            </a:r>
            <a:r>
              <a:rPr lang="el-GR" dirty="0" err="1"/>
              <a:t>Peters</a:t>
            </a:r>
            <a:r>
              <a:rPr lang="el-GR" dirty="0"/>
              <a:t> το 1997. Στο </a:t>
            </a:r>
            <a:r>
              <a:rPr lang="el-GR" dirty="0" err="1"/>
              <a:t>Be</a:t>
            </a:r>
            <a:r>
              <a:rPr lang="el-GR" dirty="0"/>
              <a:t> </a:t>
            </a:r>
            <a:r>
              <a:rPr lang="el-GR" dirty="0" err="1"/>
              <a:t>Your</a:t>
            </a:r>
            <a:r>
              <a:rPr lang="el-GR" dirty="0"/>
              <a:t> </a:t>
            </a:r>
            <a:r>
              <a:rPr lang="el-GR" dirty="0" err="1"/>
              <a:t>Own</a:t>
            </a:r>
            <a:r>
              <a:rPr lang="el-GR" dirty="0"/>
              <a:t> </a:t>
            </a:r>
            <a:r>
              <a:rPr lang="el-GR" dirty="0" err="1"/>
              <a:t>Brand</a:t>
            </a:r>
            <a:r>
              <a:rPr lang="el-GR" dirty="0"/>
              <a:t>, που κυκλοφόρησε για πρώτη φορά το 1999, οι έμποροι </a:t>
            </a:r>
            <a:r>
              <a:rPr lang="el-GR" dirty="0" err="1"/>
              <a:t>David</a:t>
            </a:r>
            <a:r>
              <a:rPr lang="el-GR" dirty="0"/>
              <a:t> </a:t>
            </a:r>
            <a:r>
              <a:rPr lang="el-GR" dirty="0" err="1"/>
              <a:t>McNally</a:t>
            </a:r>
            <a:r>
              <a:rPr lang="el-GR" dirty="0"/>
              <a:t> και </a:t>
            </a:r>
            <a:r>
              <a:rPr lang="el-GR" dirty="0" err="1"/>
              <a:t>Karl</a:t>
            </a:r>
            <a:r>
              <a:rPr lang="el-GR" dirty="0"/>
              <a:t> </a:t>
            </a:r>
            <a:r>
              <a:rPr lang="el-GR" dirty="0" err="1"/>
              <a:t>Speak</a:t>
            </a:r>
            <a:r>
              <a:rPr lang="el-GR" dirty="0"/>
              <a:t> έγραψαν: </a:t>
            </a:r>
            <a:endParaRPr lang="en-US" dirty="0"/>
          </a:p>
          <a:p>
            <a:pPr marL="0" indent="0">
              <a:buNone/>
            </a:pPr>
            <a:endParaRPr lang="en-US" sz="3200" dirty="0"/>
          </a:p>
          <a:p>
            <a:pPr marL="0" indent="0" algn="ctr">
              <a:buNone/>
            </a:pPr>
            <a:r>
              <a:rPr lang="el-GR" sz="3200" b="1" dirty="0">
                <a:solidFill>
                  <a:srgbClr val="FF0000"/>
                </a:solidFill>
              </a:rPr>
              <a:t>"Η επωνυμία σας είναι μια αντίληψη ή συναίσθημα, που διατηρείται από κάποιον άλλο από εσάς, που περιγράφει τη συνολική εμπειρία της σχέσης μαζί σας."</a:t>
            </a:r>
          </a:p>
        </p:txBody>
      </p:sp>
      <p:sp>
        <p:nvSpPr>
          <p:cNvPr id="4" name="Θέση ημερομηνίας 3">
            <a:extLst>
              <a:ext uri="{FF2B5EF4-FFF2-40B4-BE49-F238E27FC236}">
                <a16:creationId xmlns:a16="http://schemas.microsoft.com/office/drawing/2014/main" id="{5EEEFD78-FADA-46EA-80AE-68859391CEED}"/>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207339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8044D9-F368-417B-A256-E5A0DAD67960}"/>
              </a:ext>
            </a:extLst>
          </p:cNvPr>
          <p:cNvSpPr>
            <a:spLocks noGrp="1"/>
          </p:cNvSpPr>
          <p:nvPr>
            <p:ph type="title"/>
          </p:nvPr>
        </p:nvSpPr>
        <p:spPr/>
        <p:txBody>
          <a:bodyPr/>
          <a:lstStyle/>
          <a:p>
            <a:r>
              <a:rPr lang="el-GR" dirty="0"/>
              <a:t>σχέση μεταξύ εμπορικών σημάτων και καταναλωτών </a:t>
            </a:r>
          </a:p>
        </p:txBody>
      </p:sp>
      <p:sp>
        <p:nvSpPr>
          <p:cNvPr id="3" name="Θέση περιεχομένου 2">
            <a:extLst>
              <a:ext uri="{FF2B5EF4-FFF2-40B4-BE49-F238E27FC236}">
                <a16:creationId xmlns:a16="http://schemas.microsoft.com/office/drawing/2014/main" id="{D6F0BA7C-0D7A-4BC9-9F53-05931E35E07E}"/>
              </a:ext>
            </a:extLst>
          </p:cNvPr>
          <p:cNvSpPr>
            <a:spLocks noGrp="1"/>
          </p:cNvSpPr>
          <p:nvPr>
            <p:ph idx="1"/>
          </p:nvPr>
        </p:nvSpPr>
        <p:spPr/>
        <p:txBody>
          <a:bodyPr/>
          <a:lstStyle/>
          <a:p>
            <a:pPr marL="0" indent="0">
              <a:buNone/>
            </a:pPr>
            <a:r>
              <a:rPr lang="el-GR" dirty="0"/>
              <a:t>Η σχέση μεταξύ εμπορικών σημάτων και καταναλωτών είναι δυναμική και πρέπει να βελτιώνεται συνεχώς. Αυτή η συνεχής διαδικασία καταδεικνύει την αμφιθυμία του καταναλωτισμού. [7] Η </a:t>
            </a:r>
            <a:r>
              <a:rPr lang="el-GR" dirty="0" err="1"/>
              <a:t>Bop</a:t>
            </a:r>
            <a:r>
              <a:rPr lang="el-GR" dirty="0"/>
              <a:t> </a:t>
            </a:r>
            <a:r>
              <a:rPr lang="el-GR" dirty="0" err="1"/>
              <a:t>Design</a:t>
            </a:r>
            <a:r>
              <a:rPr lang="el-GR" dirty="0"/>
              <a:t> εκτιμά ότι το 80% των καταναλωτών είναι πιο πιθανό να αξιολογήσει λύσεις από τις μάρκες που ακολουθούν σε ένα κοινωνικό δίκτυο. [8]</a:t>
            </a:r>
          </a:p>
        </p:txBody>
      </p:sp>
      <p:sp>
        <p:nvSpPr>
          <p:cNvPr id="4" name="Θέση ημερομηνίας 3">
            <a:extLst>
              <a:ext uri="{FF2B5EF4-FFF2-40B4-BE49-F238E27FC236}">
                <a16:creationId xmlns:a16="http://schemas.microsoft.com/office/drawing/2014/main" id="{DD4A4DDE-3997-46A3-82DD-A9F155D4CE8C}"/>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1343263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BE33C6-745E-4E60-9EA6-002725C52E2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48B2767-8362-4E92-824F-0F410F22EF12}"/>
              </a:ext>
            </a:extLst>
          </p:cNvPr>
          <p:cNvSpPr>
            <a:spLocks noGrp="1"/>
          </p:cNvSpPr>
          <p:nvPr>
            <p:ph idx="1"/>
          </p:nvPr>
        </p:nvSpPr>
        <p:spPr/>
        <p:txBody>
          <a:bodyPr/>
          <a:lstStyle/>
          <a:p>
            <a:pPr marL="0" indent="0">
              <a:buNone/>
            </a:pPr>
            <a:r>
              <a:rPr lang="el-GR" dirty="0"/>
              <a:t>Η προσωπική επωνυμία είναι μια ευρέως αναγνωρισμένη και σε μεγάλο βαθμό ομοιόμορφη αντίληψη ή εντύπωση ενός ατόμου με βάση </a:t>
            </a:r>
          </a:p>
          <a:p>
            <a:pPr marL="0" indent="0">
              <a:buNone/>
            </a:pPr>
            <a:endParaRPr lang="el-GR" dirty="0"/>
          </a:p>
          <a:p>
            <a:r>
              <a:rPr lang="el-GR" b="1" dirty="0"/>
              <a:t>την εμπειρία, </a:t>
            </a:r>
          </a:p>
          <a:p>
            <a:r>
              <a:rPr lang="el-GR" b="1" dirty="0"/>
              <a:t>την εμπειρογνωμοσύνη, </a:t>
            </a:r>
          </a:p>
          <a:p>
            <a:r>
              <a:rPr lang="el-GR" b="1" dirty="0"/>
              <a:t>τις ικανότητες, </a:t>
            </a:r>
          </a:p>
          <a:p>
            <a:r>
              <a:rPr lang="el-GR" b="1" dirty="0"/>
              <a:t>τις ενέργειες και / ή </a:t>
            </a:r>
          </a:p>
          <a:p>
            <a:r>
              <a:rPr lang="el-GR" b="1" dirty="0"/>
              <a:t>τα επιτεύγματά του </a:t>
            </a:r>
          </a:p>
          <a:p>
            <a:pPr marL="0" indent="0">
              <a:buNone/>
            </a:pPr>
            <a:endParaRPr lang="el-GR" dirty="0"/>
          </a:p>
          <a:p>
            <a:pPr marL="0" indent="0">
              <a:buNone/>
            </a:pPr>
            <a:r>
              <a:rPr lang="el-GR" dirty="0"/>
              <a:t>σε μια κοινότητα, βιομηχανία ή στην αγορά γενικά.</a:t>
            </a:r>
          </a:p>
        </p:txBody>
      </p:sp>
      <p:sp>
        <p:nvSpPr>
          <p:cNvPr id="4" name="Θέση ημερομηνίας 3">
            <a:extLst>
              <a:ext uri="{FF2B5EF4-FFF2-40B4-BE49-F238E27FC236}">
                <a16:creationId xmlns:a16="http://schemas.microsoft.com/office/drawing/2014/main" id="{100A66A5-6220-4299-A436-4E87DD59AE20}"/>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3305193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0BF2BB-150E-4BF3-B882-2DAB3C98878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1189726-BDC9-4545-9283-09D2A0312B7D}"/>
              </a:ext>
            </a:extLst>
          </p:cNvPr>
          <p:cNvSpPr>
            <a:spLocks noGrp="1"/>
          </p:cNvSpPr>
          <p:nvPr>
            <p:ph idx="1"/>
          </p:nvPr>
        </p:nvSpPr>
        <p:spPr/>
        <p:txBody>
          <a:bodyPr/>
          <a:lstStyle/>
          <a:p>
            <a:pPr marL="0" indent="0">
              <a:buNone/>
            </a:pPr>
            <a:r>
              <a:rPr lang="el-GR" dirty="0"/>
              <a:t>Οι προσωπικές επωνυμίες μπορεί σκόπιμα να τροποποιηθούν για να ανακαλύψουν εκ νέου ένα δημόσιο πρόσωπο. Αυτό μπορεί να είναι για να ανακάμψει από μια δημόσια αμηχανία ή να ξαναεμφανιστεί από την αφάνεια. Η αντίληψη του κοινού για την αυθεντικότητα καθορίζει συχνά την επιτυχία μιας επωνυμίας.</a:t>
            </a:r>
          </a:p>
        </p:txBody>
      </p:sp>
      <p:sp>
        <p:nvSpPr>
          <p:cNvPr id="4" name="Θέση ημερομηνίας 3">
            <a:extLst>
              <a:ext uri="{FF2B5EF4-FFF2-40B4-BE49-F238E27FC236}">
                <a16:creationId xmlns:a16="http://schemas.microsoft.com/office/drawing/2014/main" id="{FF083CE5-3C6B-4719-8CD3-B2B74F3B161D}"/>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3268865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EBA37A-2BC4-4907-B6F0-2246706BDB20}"/>
              </a:ext>
            </a:extLst>
          </p:cNvPr>
          <p:cNvSpPr>
            <a:spLocks noGrp="1"/>
          </p:cNvSpPr>
          <p:nvPr>
            <p:ph type="title"/>
          </p:nvPr>
        </p:nvSpPr>
        <p:spPr/>
        <p:txBody>
          <a:bodyPr/>
          <a:lstStyle/>
          <a:p>
            <a:r>
              <a:rPr lang="el-GR" dirty="0"/>
              <a:t>Βήματα</a:t>
            </a:r>
            <a:r>
              <a:rPr lang="en-US" dirty="0"/>
              <a:t> </a:t>
            </a:r>
            <a:r>
              <a:rPr lang="el-GR" dirty="0"/>
              <a:t>Προσωπικής επωνυμίας </a:t>
            </a:r>
          </a:p>
        </p:txBody>
      </p:sp>
      <p:sp>
        <p:nvSpPr>
          <p:cNvPr id="3" name="Θέση περιεχομένου 2">
            <a:extLst>
              <a:ext uri="{FF2B5EF4-FFF2-40B4-BE49-F238E27FC236}">
                <a16:creationId xmlns:a16="http://schemas.microsoft.com/office/drawing/2014/main" id="{A887A55B-4DA5-4685-A7B7-894605A33685}"/>
              </a:ext>
            </a:extLst>
          </p:cNvPr>
          <p:cNvSpPr>
            <a:spLocks noGrp="1"/>
          </p:cNvSpPr>
          <p:nvPr>
            <p:ph idx="1"/>
          </p:nvPr>
        </p:nvSpPr>
        <p:spPr>
          <a:xfrm>
            <a:off x="778598" y="2103120"/>
            <a:ext cx="10346602" cy="3849624"/>
          </a:xfrm>
        </p:spPr>
        <p:txBody>
          <a:bodyPr/>
          <a:lstStyle/>
          <a:p>
            <a:pPr marL="0" indent="0">
              <a:buNone/>
            </a:pPr>
            <a:r>
              <a:rPr lang="el-GR" dirty="0"/>
              <a:t>Βήμα 1: Εκτελέστε έλεγχο του διαδικτυακού σας αποτυπώματος.</a:t>
            </a:r>
          </a:p>
          <a:p>
            <a:pPr marL="0" indent="0">
              <a:buNone/>
            </a:pPr>
            <a:endParaRPr lang="en-US" dirty="0"/>
          </a:p>
          <a:p>
            <a:pPr marL="0" indent="0">
              <a:buNone/>
            </a:pPr>
            <a:r>
              <a:rPr lang="el-GR" dirty="0"/>
              <a:t>Βήμα 2: Καταργήστε τις απειλές που βλάπτουν τη φήμη σας στα αποτελέσματα αναζήτησης.</a:t>
            </a:r>
          </a:p>
          <a:p>
            <a:pPr marL="0" indent="0">
              <a:buNone/>
            </a:pPr>
            <a:endParaRPr lang="en-US" dirty="0"/>
          </a:p>
          <a:p>
            <a:pPr marL="0" indent="0">
              <a:buNone/>
            </a:pPr>
            <a:r>
              <a:rPr lang="el-GR" dirty="0"/>
              <a:t>Βήμα 3: Δημιουργήστε και δημοσιεύστε στοιχεία που επισημαίνουν τις καλύτερες ποιότητες σας</a:t>
            </a:r>
          </a:p>
          <a:p>
            <a:pPr marL="0" indent="0">
              <a:buNone/>
            </a:pPr>
            <a:endParaRPr lang="en-US" dirty="0"/>
          </a:p>
          <a:p>
            <a:pPr marL="0" indent="0">
              <a:buNone/>
            </a:pPr>
            <a:r>
              <a:rPr lang="el-GR" dirty="0"/>
              <a:t>Βήμα 4: Ενισχύστε την αξιοπιστία σας μέσω της διατήρησης της φήμης.</a:t>
            </a:r>
          </a:p>
          <a:p>
            <a:pPr marL="0" indent="0">
              <a:buNone/>
            </a:pPr>
            <a:endParaRPr lang="en-US" dirty="0"/>
          </a:p>
          <a:p>
            <a:pPr marL="0" indent="0">
              <a:buNone/>
            </a:pPr>
            <a:r>
              <a:rPr lang="el-GR" dirty="0"/>
              <a:t>Βήμα 5: Παρακολουθήστε τα αποτελέσματα και τροποποιήστε τη στρατηγική σας με βάση τις επιτυχίες.</a:t>
            </a:r>
          </a:p>
        </p:txBody>
      </p:sp>
      <p:sp>
        <p:nvSpPr>
          <p:cNvPr id="4" name="Θέση ημερομηνίας 3">
            <a:extLst>
              <a:ext uri="{FF2B5EF4-FFF2-40B4-BE49-F238E27FC236}">
                <a16:creationId xmlns:a16="http://schemas.microsoft.com/office/drawing/2014/main" id="{179C63EA-92EE-47D5-8D55-3AD0A448ACB8}"/>
              </a:ext>
            </a:extLst>
          </p:cNvPr>
          <p:cNvSpPr>
            <a:spLocks noGrp="1"/>
          </p:cNvSpPr>
          <p:nvPr>
            <p:ph type="dt" sz="half" idx="10"/>
          </p:nvPr>
        </p:nvSpPr>
        <p:spPr/>
        <p:txBody>
          <a:bodyPr/>
          <a:lstStyle/>
          <a:p>
            <a:fld id="{5D179434-7293-40E0-98A7-69F3C10321FD}" type="datetime1">
              <a:rPr lang="el-GR" smtClean="0"/>
              <a:t>10/3/2022</a:t>
            </a:fld>
            <a:endParaRPr lang="en-US"/>
          </a:p>
        </p:txBody>
      </p:sp>
    </p:spTree>
    <p:extLst>
      <p:ext uri="{BB962C8B-B14F-4D97-AF65-F5344CB8AC3E}">
        <p14:creationId xmlns:p14="http://schemas.microsoft.com/office/powerpoint/2010/main" val="14738285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794_TF78438558" id="{4C793B3E-94FC-460F-8DB6-81BAA90A6624}" vid="{0DBEB6CE-59DB-4D4E-8602-FA1B0F1F623C}"/>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{349E5D7E-B7FB-4CC9-A740-84B6BC974EF0}tf78438558_win32</Template>
  <TotalTime>27</TotalTime>
  <Words>2756</Words>
  <Application>Microsoft Office PowerPoint</Application>
  <PresentationFormat>Ευρεία οθόνη</PresentationFormat>
  <Paragraphs>158</Paragraphs>
  <Slides>28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28</vt:i4>
      </vt:variant>
    </vt:vector>
  </HeadingPairs>
  <TitlesOfParts>
    <vt:vector size="32" baseType="lpstr">
      <vt:lpstr>Calibri</vt:lpstr>
      <vt:lpstr>Garamond</vt:lpstr>
      <vt:lpstr>Tahoma</vt:lpstr>
      <vt:lpstr>SavonVTI</vt:lpstr>
      <vt:lpstr>PERSONAL branding</vt:lpstr>
      <vt:lpstr>ΛΕΞΕΙΣ ΚΛΕΙΔΙΑ</vt:lpstr>
      <vt:lpstr> προσωπική επωνυμία PERSONAL BRANDING </vt:lpstr>
      <vt:lpstr>Η διαδικασία της προσωπικής επωνυμίας </vt:lpstr>
      <vt:lpstr>AYTO – ΣΥΣΚΕΥΑΣΙΑ </vt:lpstr>
      <vt:lpstr>σχέση μεταξύ εμπορικών σημάτων και καταναλωτών </vt:lpstr>
      <vt:lpstr>Παρουσίαση του PowerPoint</vt:lpstr>
      <vt:lpstr>Παρουσίαση του PowerPoint</vt:lpstr>
      <vt:lpstr>Βήματα Προσωπικής επωνυμίας </vt:lpstr>
      <vt:lpstr>η θεωρία Αυτο-παρουσίασης του Goffman </vt:lpstr>
      <vt:lpstr>Η οικοδόμηση μιας προσωπικής επωνυμίας </vt:lpstr>
      <vt:lpstr>Το μπροστινό στάδιο ΠΡΟΣΚΗΝΙΟ </vt:lpstr>
      <vt:lpstr>Social Media πλατφόρμα κοινωνικών μέσων</vt:lpstr>
      <vt:lpstr>Το «πίσω στάδιο» ΠΑΡΑΣΚΗΝΙΟ </vt:lpstr>
      <vt:lpstr>Παρουσίαση του PowerPoint</vt:lpstr>
      <vt:lpstr>LinkedIn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ΑΝΑΦΟΡΕΣ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Title Lorem Ipsum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branding</dc:title>
  <dc:creator>Nikolaos Constantin THEODOROU</dc:creator>
  <cp:lastModifiedBy>Nikolaos Constantin THEODOROU</cp:lastModifiedBy>
  <cp:revision>7</cp:revision>
  <dcterms:created xsi:type="dcterms:W3CDTF">2021-03-16T15:25:54Z</dcterms:created>
  <dcterms:modified xsi:type="dcterms:W3CDTF">2022-03-10T12:23:20Z</dcterms:modified>
</cp:coreProperties>
</file>