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4" r:id="rId8"/>
    <p:sldId id="266" r:id="rId9"/>
    <p:sldId id="265" r:id="rId10"/>
    <p:sldId id="263" r:id="rId11"/>
    <p:sldId id="274" r:id="rId12"/>
    <p:sldId id="261" r:id="rId13"/>
    <p:sldId id="262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7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9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1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0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0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5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74FB-24E9-4620-9074-E1780A5D8EA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12D3-B778-47B5-B531-DA4F0321E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2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824536"/>
          </a:xfrm>
        </p:spPr>
        <p:txBody>
          <a:bodyPr>
            <a:normAutofit fontScale="90000"/>
          </a:bodyPr>
          <a:lstStyle/>
          <a:p>
            <a:r>
              <a:rPr lang="el-GR" sz="5300" b="1" dirty="0"/>
              <a:t>Νικόλαος </a:t>
            </a:r>
            <a:r>
              <a:rPr lang="el-GR" sz="5300" b="1" dirty="0" err="1"/>
              <a:t>Πατσαντάρας</a:t>
            </a:r>
            <a:r>
              <a:rPr lang="el-GR" sz="5300" b="1" dirty="0"/>
              <a:t/>
            </a:r>
            <a:br>
              <a:rPr lang="el-GR" sz="5300" b="1" dirty="0"/>
            </a:br>
            <a:r>
              <a:rPr lang="el-GR" sz="5300" b="1" dirty="0" smtClean="0"/>
              <a:t>Αναπληρωτής  Καθηγητής </a:t>
            </a:r>
            <a:r>
              <a:rPr lang="el-GR" sz="5300" b="1" dirty="0"/>
              <a:t>Αθλητικής Κοινωνιολογίας</a:t>
            </a:r>
            <a:br>
              <a:rPr lang="el-GR" sz="5300" b="1" dirty="0"/>
            </a:br>
            <a:r>
              <a:rPr lang="el-GR" sz="5300" b="1" dirty="0" err="1"/>
              <a:t>Τηλ</a:t>
            </a:r>
            <a:r>
              <a:rPr lang="el-GR" sz="5300" b="1" dirty="0"/>
              <a:t>. 210-7276174</a:t>
            </a:r>
            <a:br>
              <a:rPr lang="el-GR" sz="5300" b="1" dirty="0"/>
            </a:br>
            <a:r>
              <a:rPr lang="el-GR" sz="5300" b="1" dirty="0" err="1"/>
              <a:t>Email</a:t>
            </a:r>
            <a:r>
              <a:rPr lang="el-GR" sz="5300" b="1" dirty="0"/>
              <a:t>: </a:t>
            </a:r>
            <a:r>
              <a:rPr lang="el-GR" sz="5300" b="1" dirty="0" err="1"/>
              <a:t>npatsant@phed.uoa.gr</a:t>
            </a:r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3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 Διαδικασία της Κοινωνικοποίησης</a:t>
            </a:r>
          </a:p>
          <a:p>
            <a:endParaRPr lang="el-GR" sz="4000" b="1" dirty="0" smtClean="0"/>
          </a:p>
          <a:p>
            <a:endParaRPr lang="el-GR" sz="4000" b="1" dirty="0"/>
          </a:p>
          <a:p>
            <a:r>
              <a:rPr lang="el-GR" sz="4000" b="1" dirty="0" smtClean="0"/>
              <a:t>            Στον Αθλητισμό</a:t>
            </a:r>
          </a:p>
          <a:p>
            <a:endParaRPr lang="el-GR" sz="4000" b="1" dirty="0"/>
          </a:p>
          <a:p>
            <a:r>
              <a:rPr lang="el-GR" sz="4000" b="1" dirty="0" smtClean="0"/>
              <a:t>         Δια του Αθλητισμού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4924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Πως συγκροτείται η Αθλητική Κοινωνική Πραγματικότητα?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sz="4400" b="1" dirty="0" smtClean="0"/>
              <a:t>Αθλητικός Χώρος</a:t>
            </a:r>
          </a:p>
          <a:p>
            <a:endParaRPr lang="el-GR" sz="4400" b="1" dirty="0"/>
          </a:p>
          <a:p>
            <a:r>
              <a:rPr lang="el-GR" sz="4400" b="1" dirty="0" smtClean="0"/>
              <a:t>Αθλητικός Χρόνος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5449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sz="6600" b="1" dirty="0" smtClean="0"/>
              <a:t>Το </a:t>
            </a:r>
            <a:r>
              <a:rPr lang="el-GR" sz="6600" b="1" dirty="0" smtClean="0">
                <a:solidFill>
                  <a:srgbClr val="FF0000"/>
                </a:solidFill>
              </a:rPr>
              <a:t>Ανθρώπινο Σώμα 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6600" b="1" dirty="0" smtClean="0"/>
              <a:t>-ως</a:t>
            </a:r>
            <a:r>
              <a:rPr lang="en-US" sz="6600" b="1" dirty="0" smtClean="0"/>
              <a:t> </a:t>
            </a:r>
            <a:r>
              <a:rPr lang="el-GR" sz="6600" b="1" dirty="0" smtClean="0">
                <a:solidFill>
                  <a:srgbClr val="00B050"/>
                </a:solidFill>
              </a:rPr>
              <a:t>Φυσική</a:t>
            </a:r>
          </a:p>
          <a:p>
            <a:pPr marL="0" indent="0" algn="ctr">
              <a:buNone/>
            </a:pPr>
            <a:r>
              <a:rPr lang="el-GR" sz="6600" b="1" dirty="0">
                <a:solidFill>
                  <a:srgbClr val="00B050"/>
                </a:solidFill>
              </a:rPr>
              <a:t>-</a:t>
            </a:r>
            <a:r>
              <a:rPr lang="el-GR" sz="6600" b="1" dirty="0" smtClean="0"/>
              <a:t>ως</a:t>
            </a:r>
            <a:r>
              <a:rPr lang="el-GR" sz="6600" b="1" dirty="0" smtClean="0">
                <a:solidFill>
                  <a:srgbClr val="00B050"/>
                </a:solidFill>
              </a:rPr>
              <a:t> Τεχνητή</a:t>
            </a:r>
            <a:endParaRPr lang="el-GR" sz="6600" b="1" dirty="0" smtClean="0"/>
          </a:p>
          <a:p>
            <a:pPr marL="0" indent="0" algn="ctr">
              <a:buNone/>
            </a:pPr>
            <a:r>
              <a:rPr lang="el-GR" sz="6600" b="1" dirty="0" smtClean="0"/>
              <a:t>   -ως </a:t>
            </a:r>
            <a:r>
              <a:rPr lang="el-GR" sz="6600" b="1" dirty="0" smtClean="0">
                <a:solidFill>
                  <a:schemeClr val="accent1"/>
                </a:solidFill>
              </a:rPr>
              <a:t>Κοινωνική Οντότητα</a:t>
            </a:r>
            <a:endParaRPr lang="en-US" sz="6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87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/>
            <a:r>
              <a:rPr lang="el-GR" sz="5400" b="1" dirty="0" smtClean="0">
                <a:solidFill>
                  <a:srgbClr val="FF0000"/>
                </a:solidFill>
              </a:rPr>
              <a:t>Αθλητισμός και ΜΜΕ</a:t>
            </a:r>
          </a:p>
          <a:p>
            <a:pPr algn="ctr"/>
            <a:endParaRPr lang="el-GR" sz="4400" b="1" dirty="0"/>
          </a:p>
          <a:p>
            <a:pPr algn="ctr"/>
            <a:r>
              <a:rPr lang="el-GR" sz="4400" b="1" dirty="0" smtClean="0"/>
              <a:t>Επηρεάζουν οι σύγχρονες τεχνολογικές εξελίξεις  τον Αθλητισμό</a:t>
            </a:r>
          </a:p>
          <a:p>
            <a:pPr algn="ctr"/>
            <a:r>
              <a:rPr lang="el-GR" sz="4400" b="1" dirty="0" smtClean="0">
                <a:solidFill>
                  <a:schemeClr val="tx2"/>
                </a:solidFill>
              </a:rPr>
              <a:t>Πως</a:t>
            </a:r>
            <a:r>
              <a:rPr lang="el-GR" sz="4400" b="1" dirty="0" smtClean="0"/>
              <a:t> και</a:t>
            </a:r>
          </a:p>
          <a:p>
            <a:pPr algn="ctr"/>
            <a:r>
              <a:rPr lang="el-GR" sz="4400" b="1" dirty="0" smtClean="0">
                <a:solidFill>
                  <a:schemeClr val="tx2"/>
                </a:solidFill>
              </a:rPr>
              <a:t>Σε ποιο βαθμό</a:t>
            </a: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0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O</a:t>
            </a:r>
            <a:r>
              <a:rPr lang="el-GR" sz="4800" b="1" dirty="0" err="1" smtClean="0">
                <a:solidFill>
                  <a:srgbClr val="FF0000"/>
                </a:solidFill>
              </a:rPr>
              <a:t>ικονομικοποίηση</a:t>
            </a:r>
            <a:r>
              <a:rPr lang="el-GR" sz="4800" b="1" dirty="0">
                <a:solidFill>
                  <a:srgbClr val="FF0000"/>
                </a:solidFill>
              </a:rPr>
              <a:t>-</a:t>
            </a:r>
            <a:r>
              <a:rPr lang="el-GR" sz="4800" b="1" dirty="0" smtClean="0">
                <a:solidFill>
                  <a:srgbClr val="FF0000"/>
                </a:solidFill>
              </a:rPr>
              <a:t>Εμπορευματοποίηση της Αθλητικής Δραστηριότητας</a:t>
            </a:r>
          </a:p>
          <a:p>
            <a:pPr algn="ctr"/>
            <a:endParaRPr lang="el-GR" sz="4000" b="1" dirty="0"/>
          </a:p>
          <a:p>
            <a:pPr algn="ctr"/>
            <a:endParaRPr lang="el-GR" sz="4000" b="1" dirty="0" smtClean="0"/>
          </a:p>
          <a:p>
            <a:pPr algn="ctr"/>
            <a:r>
              <a:rPr lang="el-GR" sz="4000" b="1" dirty="0" smtClean="0">
                <a:solidFill>
                  <a:schemeClr val="accent1"/>
                </a:solidFill>
              </a:rPr>
              <a:t>Επηρεάζεται το Αθλητικό Νόημα? 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01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822107"/>
          </a:xfrm>
        </p:spPr>
        <p:txBody>
          <a:bodyPr>
            <a:no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Αθλητική Δραστηριότητα και Πολιτική</a:t>
            </a:r>
          </a:p>
          <a:p>
            <a:endParaRPr lang="el-GR" sz="4400" b="1" dirty="0"/>
          </a:p>
          <a:p>
            <a:r>
              <a:rPr lang="el-GR" sz="4400" b="1" dirty="0" smtClean="0"/>
              <a:t>Εθνικισμός</a:t>
            </a:r>
          </a:p>
          <a:p>
            <a:endParaRPr lang="el-GR" sz="4400" b="1" dirty="0"/>
          </a:p>
          <a:p>
            <a:r>
              <a:rPr lang="el-GR" sz="4400" b="1" dirty="0" smtClean="0"/>
              <a:t>Ρατσισμός</a:t>
            </a:r>
          </a:p>
          <a:p>
            <a:endParaRPr lang="el-GR" sz="4400" b="1" dirty="0"/>
          </a:p>
          <a:p>
            <a:r>
              <a:rPr lang="el-GR" sz="4400" b="1" dirty="0" smtClean="0">
                <a:solidFill>
                  <a:schemeClr val="tx2"/>
                </a:solidFill>
              </a:rPr>
              <a:t>Κοσμοπολιτισμός</a:t>
            </a: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4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 smtClean="0">
                <a:solidFill>
                  <a:srgbClr val="FF0000"/>
                </a:solidFill>
              </a:rPr>
              <a:t>Το Γυναίκειο Ζήτημα στον Αθλητισμό  </a:t>
            </a:r>
          </a:p>
          <a:p>
            <a:r>
              <a:rPr lang="el-GR" sz="4000" b="1" dirty="0" smtClean="0"/>
              <a:t>Κοινωνικός Αποκλεισμός</a:t>
            </a:r>
          </a:p>
          <a:p>
            <a:endParaRPr lang="el-GR" sz="4000" b="1" dirty="0"/>
          </a:p>
          <a:p>
            <a:r>
              <a:rPr lang="el-GR" sz="4000" b="1" dirty="0" smtClean="0"/>
              <a:t>Βιολογική Διαφορά </a:t>
            </a:r>
          </a:p>
          <a:p>
            <a:endParaRPr lang="el-GR" sz="4000" b="1" dirty="0"/>
          </a:p>
          <a:p>
            <a:r>
              <a:rPr lang="el-GR" sz="4000" b="1" dirty="0" smtClean="0"/>
              <a:t>Κοινωνική-Πολιτισμική Αιτιότητα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60667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el-GR" sz="3600" b="1" dirty="0" smtClean="0"/>
          </a:p>
          <a:p>
            <a:endParaRPr lang="el-GR" sz="3600" b="1" dirty="0"/>
          </a:p>
          <a:p>
            <a:endParaRPr lang="el-GR" sz="3600" b="1" dirty="0" smtClean="0"/>
          </a:p>
          <a:p>
            <a:pPr marL="0" indent="0" algn="ctr">
              <a:buNone/>
            </a:pPr>
            <a:r>
              <a:rPr lang="el-GR" sz="3600" b="1" dirty="0" smtClean="0"/>
              <a:t>     </a:t>
            </a:r>
            <a:r>
              <a:rPr lang="el-GR" sz="3600" b="1" dirty="0" smtClean="0">
                <a:solidFill>
                  <a:srgbClr val="FF0000"/>
                </a:solidFill>
              </a:rPr>
              <a:t>Το Φαινόμενο της </a:t>
            </a:r>
            <a:r>
              <a:rPr lang="el-GR" sz="3600" b="1" dirty="0" err="1" smtClean="0">
                <a:solidFill>
                  <a:srgbClr val="FF0000"/>
                </a:solidFill>
              </a:rPr>
              <a:t>Φαρμακοδιέγερσης</a:t>
            </a:r>
            <a:r>
              <a:rPr lang="el-GR" sz="3600" b="1" dirty="0" smtClean="0"/>
              <a:t>                 </a:t>
            </a:r>
          </a:p>
          <a:p>
            <a:pPr marL="0" indent="0" algn="ctr">
              <a:buNone/>
            </a:pPr>
            <a:r>
              <a:rPr lang="el-GR" sz="3600" b="1" dirty="0"/>
              <a:t> </a:t>
            </a:r>
            <a:r>
              <a:rPr lang="el-GR" sz="3600" b="1" dirty="0" smtClean="0"/>
              <a:t>      </a:t>
            </a:r>
          </a:p>
          <a:p>
            <a:pPr algn="ctr"/>
            <a:endParaRPr lang="el-GR" sz="3600" b="1" dirty="0"/>
          </a:p>
          <a:p>
            <a:pPr marL="0" indent="0" algn="ctr">
              <a:buNone/>
            </a:pPr>
            <a:r>
              <a:rPr lang="el-GR" sz="3600" b="1" dirty="0" smtClean="0"/>
              <a:t>       </a:t>
            </a:r>
            <a:r>
              <a:rPr lang="el-GR" sz="3600" b="1" dirty="0" smtClean="0">
                <a:solidFill>
                  <a:srgbClr val="FF0000"/>
                </a:solidFill>
              </a:rPr>
              <a:t>στον Αθλητισμό των Επιδόσεων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47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b="1" dirty="0" smtClean="0"/>
              <a:t>Το Φαινόμενο της Βίας </a:t>
            </a:r>
          </a:p>
          <a:p>
            <a:pPr marL="0" indent="0" algn="ctr">
              <a:buNone/>
            </a:pPr>
            <a:r>
              <a:rPr lang="el-GR" sz="5400" b="1" dirty="0"/>
              <a:t> </a:t>
            </a:r>
            <a:r>
              <a:rPr lang="el-GR" sz="5400" b="1" dirty="0" smtClean="0"/>
              <a:t>    στον Αθλητισμό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03693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</a:t>
            </a:r>
            <a:r>
              <a:rPr lang="el-GR" sz="5400" b="1" dirty="0" smtClean="0"/>
              <a:t>Οι επιρροές της   </a:t>
            </a:r>
          </a:p>
          <a:p>
            <a:pPr marL="0" indent="0">
              <a:buNone/>
            </a:pPr>
            <a:r>
              <a:rPr lang="el-GR" sz="5400" b="1" dirty="0"/>
              <a:t> </a:t>
            </a:r>
            <a:r>
              <a:rPr lang="el-GR" sz="5400" b="1" dirty="0" smtClean="0"/>
              <a:t>     </a:t>
            </a:r>
            <a:r>
              <a:rPr lang="el-GR" sz="5400" b="1" dirty="0" smtClean="0">
                <a:solidFill>
                  <a:srgbClr val="FF0000"/>
                </a:solidFill>
              </a:rPr>
              <a:t>Παγκοσμιοποίησης </a:t>
            </a:r>
          </a:p>
          <a:p>
            <a:pPr marL="0" indent="0">
              <a:buNone/>
            </a:pPr>
            <a:r>
              <a:rPr lang="el-GR" sz="5400" b="1" dirty="0" smtClean="0"/>
              <a:t>      στον     Αθλητισμό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51861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816423"/>
          </a:xfrm>
        </p:spPr>
        <p:txBody>
          <a:bodyPr>
            <a:normAutofit fontScale="90000"/>
          </a:bodyPr>
          <a:lstStyle/>
          <a:p>
            <a:r>
              <a:rPr lang="el-GR" sz="4900" b="1" dirty="0" smtClean="0">
                <a:solidFill>
                  <a:srgbClr val="FF0000"/>
                </a:solidFill>
              </a:rPr>
              <a:t>Κοινωνιολογία του Αθλητισμού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ή </a:t>
            </a:r>
            <a:br>
              <a:rPr lang="el-GR" b="1" dirty="0" smtClean="0"/>
            </a:b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Αθλητική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Κοινωνιολογία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44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 algn="ctr">
              <a:buNone/>
            </a:pPr>
            <a:r>
              <a:rPr lang="el-GR" sz="4800" b="1" dirty="0" smtClean="0">
                <a:solidFill>
                  <a:srgbClr val="FF0000"/>
                </a:solidFill>
              </a:rPr>
              <a:t>Η Διαδικασία της </a:t>
            </a:r>
          </a:p>
          <a:p>
            <a:pPr marL="1371600" lvl="3" indent="0" algn="ctr">
              <a:buNone/>
            </a:pPr>
            <a:r>
              <a:rPr lang="el-GR" sz="4800" b="1" dirty="0" smtClean="0">
                <a:solidFill>
                  <a:srgbClr val="FF0000"/>
                </a:solidFill>
              </a:rPr>
              <a:t>Μεταβολής των Αξιών </a:t>
            </a:r>
          </a:p>
          <a:p>
            <a:pPr marL="0" indent="0" algn="ctr">
              <a:buNone/>
            </a:pPr>
            <a:r>
              <a:rPr lang="el-GR" sz="6000" b="1" dirty="0" smtClean="0">
                <a:solidFill>
                  <a:srgbClr val="FF0000"/>
                </a:solidFill>
              </a:rPr>
              <a:t>      στον Αθλητισμό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763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       </a:t>
            </a:r>
            <a:r>
              <a:rPr lang="el-GR" sz="7200" b="1" dirty="0" smtClean="0">
                <a:solidFill>
                  <a:schemeClr val="bg2">
                    <a:lumMod val="50000"/>
                  </a:schemeClr>
                </a:solidFill>
              </a:rPr>
              <a:t>ΕΥΧΑΡΙΣΤΩ ΓΙΑ ΤΗΝ ΠΡΟΣΟΧΗ ΣΑΣ</a:t>
            </a:r>
            <a:endParaRPr lang="en-US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90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400" b="1" dirty="0" smtClean="0"/>
              <a:t>Κοινωνία</a:t>
            </a:r>
          </a:p>
          <a:p>
            <a:pPr algn="ctr"/>
            <a:endParaRPr lang="el-GR" sz="3600" b="1" dirty="0"/>
          </a:p>
          <a:p>
            <a:pPr algn="ctr"/>
            <a:r>
              <a:rPr lang="el-GR" sz="4000" b="1" dirty="0" smtClean="0"/>
              <a:t>Κουλτούρα-Πολιτισμός</a:t>
            </a:r>
          </a:p>
          <a:p>
            <a:pPr algn="ctr"/>
            <a:endParaRPr lang="el-GR" sz="3600" b="1" dirty="0"/>
          </a:p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Αθλητικός Κόσμος</a:t>
            </a:r>
          </a:p>
          <a:p>
            <a:pPr algn="ctr"/>
            <a:endParaRPr lang="el-GR" sz="3600" b="1" dirty="0">
              <a:solidFill>
                <a:srgbClr val="FF0000"/>
              </a:solidFill>
            </a:endParaRPr>
          </a:p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Αθλητικός Πολιτισμός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3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/>
              <a:t>Τι εννοούμε όταν λέμε </a:t>
            </a:r>
            <a:endParaRPr lang="el-GR" sz="4400" b="1" dirty="0"/>
          </a:p>
          <a:p>
            <a:pPr algn="ctr"/>
            <a:endParaRPr lang="el-GR" sz="4400" b="1" dirty="0" smtClean="0"/>
          </a:p>
          <a:p>
            <a:pPr algn="ctr"/>
            <a:r>
              <a:rPr lang="el-GR" sz="4400" b="1" dirty="0" smtClean="0">
                <a:solidFill>
                  <a:srgbClr val="FF0000"/>
                </a:solidFill>
              </a:rPr>
              <a:t>Αθλητισμός</a:t>
            </a:r>
            <a:endParaRPr lang="el-GR" sz="4400" b="1" dirty="0">
              <a:solidFill>
                <a:srgbClr val="FF0000"/>
              </a:solidFill>
            </a:endParaRPr>
          </a:p>
          <a:p>
            <a:pPr algn="ctr"/>
            <a:endParaRPr lang="el-GR" sz="4400" b="1" dirty="0" smtClean="0"/>
          </a:p>
          <a:p>
            <a:pPr algn="ctr"/>
            <a:r>
              <a:rPr lang="el-GR" sz="4400" b="1" dirty="0" smtClean="0">
                <a:solidFill>
                  <a:srgbClr val="FF0000"/>
                </a:solidFill>
              </a:rPr>
              <a:t>Φυσική Αγωγή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2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l-GR" sz="4800" b="1" dirty="0" smtClean="0"/>
              <a:t>ΠΕΡΙΟΔΟΙ ΠΟΥ ΕΠΙΚΕΝΤΡΩΝΟΥΜΕ ΤΟ ΕΝΔΙΑΦΕΡΟΝ ΜΑΣ</a:t>
            </a:r>
          </a:p>
          <a:p>
            <a:pPr algn="ctr"/>
            <a:endParaRPr lang="el-GR" sz="4800" b="1" dirty="0"/>
          </a:p>
          <a:p>
            <a:pPr algn="ctr"/>
            <a:r>
              <a:rPr lang="el-GR" sz="4800" b="1" dirty="0" err="1" smtClean="0">
                <a:solidFill>
                  <a:srgbClr val="FF0000"/>
                </a:solidFill>
              </a:rPr>
              <a:t>Νεωτερικότητα</a:t>
            </a:r>
            <a:endParaRPr lang="el-GR" sz="4800" b="1" dirty="0">
              <a:solidFill>
                <a:srgbClr val="FF0000"/>
              </a:solidFill>
            </a:endParaRPr>
          </a:p>
          <a:p>
            <a:pPr algn="ctr"/>
            <a:r>
              <a:rPr lang="el-GR" sz="4800" b="1" dirty="0" err="1" smtClean="0">
                <a:solidFill>
                  <a:schemeClr val="tx2">
                    <a:lumMod val="75000"/>
                  </a:schemeClr>
                </a:solidFill>
              </a:rPr>
              <a:t>Μετα</a:t>
            </a:r>
            <a:r>
              <a:rPr lang="el-GR" sz="48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4800" b="1" dirty="0" err="1" smtClean="0">
                <a:solidFill>
                  <a:schemeClr val="tx2">
                    <a:lumMod val="75000"/>
                  </a:schemeClr>
                </a:solidFill>
              </a:rPr>
              <a:t>νεωτερικότητα</a:t>
            </a:r>
            <a:endParaRPr lang="el-GR" sz="4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l-GR" sz="4800" b="1" dirty="0"/>
          </a:p>
          <a:p>
            <a:pPr algn="ctr"/>
            <a:r>
              <a:rPr lang="el-GR" sz="4800" b="1" dirty="0" smtClean="0">
                <a:solidFill>
                  <a:srgbClr val="FF0000"/>
                </a:solidFill>
              </a:rPr>
              <a:t>Νεωτερικός</a:t>
            </a:r>
            <a:r>
              <a:rPr lang="el-GR" sz="4800" b="1" dirty="0" smtClean="0"/>
              <a:t> και </a:t>
            </a:r>
          </a:p>
          <a:p>
            <a:pPr algn="ctr"/>
            <a:r>
              <a:rPr lang="el-GR" sz="4800" b="1" dirty="0" err="1" smtClean="0">
                <a:solidFill>
                  <a:schemeClr val="tx2">
                    <a:lumMod val="75000"/>
                  </a:schemeClr>
                </a:solidFill>
              </a:rPr>
              <a:t>Μετα</a:t>
            </a:r>
            <a:r>
              <a:rPr lang="el-GR" sz="4800" b="1" dirty="0" smtClean="0">
                <a:solidFill>
                  <a:schemeClr val="tx2">
                    <a:lumMod val="75000"/>
                  </a:schemeClr>
                </a:solidFill>
              </a:rPr>
              <a:t>-νεωτερικός Αθλητισμός</a:t>
            </a:r>
            <a:endParaRPr lang="en-US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2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Κοινωνιολογικές Θεωρίες    και 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Αθλητισμός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1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Αθλητική Δράση</a:t>
            </a:r>
          </a:p>
          <a:p>
            <a:pPr algn="ctr"/>
            <a:endParaRPr lang="el-GR" sz="4000" b="1" dirty="0"/>
          </a:p>
          <a:p>
            <a:pPr marL="0" indent="0" algn="ctr">
              <a:buNone/>
            </a:pPr>
            <a:endParaRPr lang="el-GR" sz="4000" b="1" dirty="0" smtClean="0"/>
          </a:p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Αθλητική Επικοινωνιακή Πρακτική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40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err="1" smtClean="0">
                <a:solidFill>
                  <a:srgbClr val="FF0000"/>
                </a:solidFill>
              </a:rPr>
              <a:t>Μετα</a:t>
            </a:r>
            <a:r>
              <a:rPr lang="el-GR" sz="3600" b="1" dirty="0" smtClean="0">
                <a:solidFill>
                  <a:srgbClr val="FF0000"/>
                </a:solidFill>
              </a:rPr>
              <a:t>-Νεωτερικός Αθλητισμός και </a:t>
            </a:r>
            <a:r>
              <a:rPr lang="el-GR" sz="3600" b="1" dirty="0" err="1" smtClean="0">
                <a:solidFill>
                  <a:srgbClr val="FF0000"/>
                </a:solidFill>
              </a:rPr>
              <a:t>Συστημική</a:t>
            </a:r>
            <a:r>
              <a:rPr lang="el-GR" sz="3600" b="1" dirty="0" smtClean="0">
                <a:solidFill>
                  <a:srgbClr val="FF0000"/>
                </a:solidFill>
              </a:rPr>
              <a:t> Θεωρία</a:t>
            </a:r>
          </a:p>
          <a:p>
            <a:pPr algn="ctr"/>
            <a:endParaRPr lang="el-GR" sz="3600" b="1" dirty="0"/>
          </a:p>
          <a:p>
            <a:pPr algn="ctr"/>
            <a:r>
              <a:rPr lang="el-GR" sz="3600" b="1" dirty="0" smtClean="0"/>
              <a:t>Η Διαφοροποίηση του Αθλητισμού</a:t>
            </a:r>
          </a:p>
          <a:p>
            <a:pPr algn="ctr"/>
            <a:endParaRPr lang="el-GR" sz="3600" b="1" dirty="0"/>
          </a:p>
          <a:p>
            <a:pPr algn="ctr"/>
            <a:r>
              <a:rPr lang="el-GR" sz="3600" b="1" dirty="0" smtClean="0"/>
              <a:t>Ο Αθλητισμός ως Αυτόνομη Κοινωνική Περιοχή</a:t>
            </a:r>
          </a:p>
          <a:p>
            <a:pPr algn="ctr"/>
            <a:r>
              <a:rPr lang="el-GR" sz="3600" b="1" dirty="0" smtClean="0"/>
              <a:t>Ο Αθλητισμός ως </a:t>
            </a:r>
            <a:r>
              <a:rPr lang="el-GR" sz="3600" b="1" dirty="0" smtClean="0">
                <a:solidFill>
                  <a:srgbClr val="FF0000"/>
                </a:solidFill>
              </a:rPr>
              <a:t>Κοινωνικό Σύστημα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47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 smtClean="0"/>
              <a:t>Η Θέση της Ανθρώπινης Οντότητας</a:t>
            </a:r>
            <a:endParaRPr lang="en-US" sz="4000" b="1" dirty="0" smtClean="0"/>
          </a:p>
          <a:p>
            <a:pPr algn="ctr"/>
            <a:endParaRPr lang="en-US" sz="4000" b="1" dirty="0"/>
          </a:p>
          <a:p>
            <a:pPr algn="ctr"/>
            <a:r>
              <a:rPr lang="el-GR" sz="4000" b="1" dirty="0" smtClean="0"/>
              <a:t>του </a:t>
            </a:r>
            <a:r>
              <a:rPr lang="el-GR" sz="4000" b="1" dirty="0" smtClean="0">
                <a:solidFill>
                  <a:srgbClr val="FF0000"/>
                </a:solidFill>
              </a:rPr>
              <a:t>Υποκειμένου </a:t>
            </a:r>
            <a:r>
              <a:rPr lang="el-GR" sz="4000" b="1" dirty="0" smtClean="0"/>
              <a:t>στην Αθλητική Διαδικασία</a:t>
            </a:r>
          </a:p>
          <a:p>
            <a:pPr marL="0" indent="0" algn="ctr">
              <a:buNone/>
            </a:pP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406549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191</Words>
  <Application>Microsoft Office PowerPoint</Application>
  <PresentationFormat>On-screen Show (4:3)</PresentationFormat>
  <Paragraphs>90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Νικόλαος Πατσαντάρας Αναπληρωτής  Καθηγητής Αθλητικής Κοινωνιολογίας Τηλ. 210-7276174 Email: npatsant@phed.uoa.gr </vt:lpstr>
      <vt:lpstr>Κοινωνιολογία του Αθλητισμού  ή  Αθλητική Κοινωνιολογία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Πως συγκροτείται η Αθλητική Κοινωνική Πραγματικότητα?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Κοινωνιολογία του Αθλητισμού Αθλητική Κοινωνιολογία </dc:title>
  <dc:creator>N</dc:creator>
  <cp:lastModifiedBy>N</cp:lastModifiedBy>
  <cp:revision>25</cp:revision>
  <dcterms:created xsi:type="dcterms:W3CDTF">2014-04-01T08:17:00Z</dcterms:created>
  <dcterms:modified xsi:type="dcterms:W3CDTF">2016-02-15T15:49:22Z</dcterms:modified>
</cp:coreProperties>
</file>