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7" r:id="rId3"/>
    <p:sldId id="348" r:id="rId4"/>
    <p:sldId id="349" r:id="rId5"/>
    <p:sldId id="350" r:id="rId6"/>
    <p:sldId id="257" r:id="rId7"/>
    <p:sldId id="258" r:id="rId8"/>
    <p:sldId id="316" r:id="rId9"/>
    <p:sldId id="259" r:id="rId10"/>
    <p:sldId id="317" r:id="rId11"/>
    <p:sldId id="318" r:id="rId12"/>
    <p:sldId id="319" r:id="rId13"/>
    <p:sldId id="320" r:id="rId14"/>
    <p:sldId id="321" r:id="rId15"/>
    <p:sldId id="263" r:id="rId16"/>
    <p:sldId id="322" r:id="rId17"/>
    <p:sldId id="323" r:id="rId18"/>
    <p:sldId id="265" r:id="rId19"/>
    <p:sldId id="266" r:id="rId20"/>
    <p:sldId id="267" r:id="rId21"/>
    <p:sldId id="324" r:id="rId22"/>
    <p:sldId id="268" r:id="rId23"/>
    <p:sldId id="325" r:id="rId24"/>
    <p:sldId id="270" r:id="rId25"/>
    <p:sldId id="271" r:id="rId26"/>
    <p:sldId id="272" r:id="rId27"/>
    <p:sldId id="326" r:id="rId28"/>
    <p:sldId id="273" r:id="rId29"/>
    <p:sldId id="327" r:id="rId30"/>
    <p:sldId id="274" r:id="rId31"/>
    <p:sldId id="275" r:id="rId32"/>
    <p:sldId id="276" r:id="rId33"/>
    <p:sldId id="277" r:id="rId34"/>
    <p:sldId id="279" r:id="rId35"/>
    <p:sldId id="280" r:id="rId36"/>
    <p:sldId id="281" r:id="rId37"/>
    <p:sldId id="328" r:id="rId38"/>
    <p:sldId id="282" r:id="rId39"/>
    <p:sldId id="283" r:id="rId40"/>
    <p:sldId id="329" r:id="rId41"/>
    <p:sldId id="330" r:id="rId42"/>
    <p:sldId id="284" r:id="rId43"/>
    <p:sldId id="285" r:id="rId44"/>
    <p:sldId id="331" r:id="rId45"/>
    <p:sldId id="287" r:id="rId46"/>
    <p:sldId id="288" r:id="rId47"/>
    <p:sldId id="289" r:id="rId48"/>
    <p:sldId id="290" r:id="rId49"/>
    <p:sldId id="291" r:id="rId50"/>
    <p:sldId id="332" r:id="rId51"/>
    <p:sldId id="292" r:id="rId52"/>
    <p:sldId id="333" r:id="rId53"/>
    <p:sldId id="293" r:id="rId54"/>
    <p:sldId id="294" r:id="rId55"/>
    <p:sldId id="334" r:id="rId56"/>
    <p:sldId id="351" r:id="rId57"/>
    <p:sldId id="295" r:id="rId58"/>
    <p:sldId id="296" r:id="rId59"/>
    <p:sldId id="297" r:id="rId60"/>
    <p:sldId id="298" r:id="rId61"/>
    <p:sldId id="299" r:id="rId62"/>
    <p:sldId id="336" r:id="rId63"/>
    <p:sldId id="300" r:id="rId64"/>
    <p:sldId id="301" r:id="rId65"/>
    <p:sldId id="337" r:id="rId66"/>
    <p:sldId id="303" r:id="rId67"/>
    <p:sldId id="304" r:id="rId68"/>
    <p:sldId id="338" r:id="rId69"/>
    <p:sldId id="339" r:id="rId70"/>
    <p:sldId id="306" r:id="rId71"/>
    <p:sldId id="340" r:id="rId72"/>
    <p:sldId id="307" r:id="rId73"/>
    <p:sldId id="341" r:id="rId74"/>
    <p:sldId id="342" r:id="rId75"/>
    <p:sldId id="308" r:id="rId76"/>
    <p:sldId id="309" r:id="rId77"/>
    <p:sldId id="310" r:id="rId78"/>
    <p:sldId id="343" r:id="rId79"/>
    <p:sldId id="311" r:id="rId80"/>
    <p:sldId id="312" r:id="rId81"/>
    <p:sldId id="313" r:id="rId82"/>
    <p:sldId id="314" r:id="rId83"/>
    <p:sldId id="344" r:id="rId84"/>
    <p:sldId id="315" r:id="rId85"/>
    <p:sldId id="345" r:id="rId86"/>
    <p:sldId id="346"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70F5B-20BB-4C20-9356-5558C1225E40}"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178332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70F5B-20BB-4C20-9356-5558C1225E40}"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243628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70F5B-20BB-4C20-9356-5558C1225E40}"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217666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70F5B-20BB-4C20-9356-5558C1225E40}"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381355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70F5B-20BB-4C20-9356-5558C1225E40}"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328161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70F5B-20BB-4C20-9356-5558C1225E40}"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421679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70F5B-20BB-4C20-9356-5558C1225E40}"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53925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70F5B-20BB-4C20-9356-5558C1225E40}"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33091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70F5B-20BB-4C20-9356-5558C1225E40}"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114691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70F5B-20BB-4C20-9356-5558C1225E40}"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129948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70F5B-20BB-4C20-9356-5558C1225E40}"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321588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70F5B-20BB-4C20-9356-5558C1225E40}"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D634B-D996-4C57-9D77-B00C3BC4A310}" type="slidenum">
              <a:rPr lang="en-US" smtClean="0"/>
              <a:pPr/>
              <a:t>‹#›</a:t>
            </a:fld>
            <a:endParaRPr lang="en-US"/>
          </a:p>
        </p:txBody>
      </p:sp>
    </p:spTree>
    <p:extLst>
      <p:ext uri="{BB962C8B-B14F-4D97-AF65-F5344CB8AC3E}">
        <p14:creationId xmlns:p14="http://schemas.microsoft.com/office/powerpoint/2010/main" xmlns="" val="36071171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9"/>
            <a:ext cx="7772400" cy="1899642"/>
          </a:xfrm>
        </p:spPr>
        <p:txBody>
          <a:bodyPr>
            <a:noAutofit/>
          </a:bodyPr>
          <a:lstStyle/>
          <a:p>
            <a:r>
              <a:rPr lang="en-US" sz="4800" b="1" dirty="0" smtClean="0">
                <a:solidFill>
                  <a:srgbClr val="FFFF00"/>
                </a:solidFill>
              </a:rPr>
              <a:t/>
            </a:r>
            <a:br>
              <a:rPr lang="en-US" sz="4800" b="1" dirty="0" smtClean="0">
                <a:solidFill>
                  <a:srgbClr val="FFFF00"/>
                </a:solidFill>
              </a:rPr>
            </a:br>
            <a:r>
              <a:rPr lang="en-US" sz="4800" b="1" dirty="0">
                <a:solidFill>
                  <a:srgbClr val="FFFF00"/>
                </a:solidFill>
              </a:rPr>
              <a:t/>
            </a:r>
            <a:br>
              <a:rPr lang="en-US" sz="4800" b="1" dirty="0">
                <a:solidFill>
                  <a:srgbClr val="FFFF00"/>
                </a:solidFill>
              </a:rPr>
            </a:br>
            <a:r>
              <a:rPr lang="el-GR" sz="4800" b="1" dirty="0" smtClean="0">
                <a:solidFill>
                  <a:srgbClr val="FFFF00"/>
                </a:solidFill>
              </a:rPr>
              <a:t>ΦΑΡΜΑΚΟΔΙΕΓΕΡΣΗ (</a:t>
            </a:r>
            <a:r>
              <a:rPr lang="el-GR" sz="4800" b="1" dirty="0" smtClean="0">
                <a:solidFill>
                  <a:srgbClr val="FF0000"/>
                </a:solidFill>
              </a:rPr>
              <a:t>DOPING</a:t>
            </a:r>
            <a:r>
              <a:rPr lang="el-GR" sz="4800" b="1" dirty="0" smtClean="0">
                <a:solidFill>
                  <a:srgbClr val="FFFF00"/>
                </a:solidFill>
              </a:rPr>
              <a:t>) ΚΑΙ ΑΘΛΗΤΙΣΜΟΣ ΤΩΝ ΕΠΙΔΟΣΕΩΝ</a:t>
            </a:r>
            <a:r>
              <a:rPr lang="en-US" sz="4800" b="1" dirty="0" smtClean="0">
                <a:solidFill>
                  <a:srgbClr val="FFFF00"/>
                </a:solidFill>
              </a:rPr>
              <a:t/>
            </a:r>
            <a:br>
              <a:rPr lang="en-US" sz="4800" b="1" dirty="0" smtClean="0">
                <a:solidFill>
                  <a:srgbClr val="FFFF00"/>
                </a:solidFill>
              </a:rPr>
            </a:br>
            <a:r>
              <a:rPr lang="el-GR" sz="3200" b="1" dirty="0" smtClean="0">
                <a:solidFill>
                  <a:srgbClr val="FFFF00"/>
                </a:solidFill>
              </a:rPr>
              <a:t>  </a:t>
            </a:r>
            <a:r>
              <a:rPr lang="el-GR" sz="3200" b="1" dirty="0">
                <a:solidFill>
                  <a:srgbClr val="FFFF00"/>
                </a:solidFill>
              </a:rPr>
              <a:t>Καθηγητής Αθλητικής Κοινωνιολογίας</a:t>
            </a:r>
            <a:br>
              <a:rPr lang="el-GR" sz="3200" b="1" dirty="0">
                <a:solidFill>
                  <a:srgbClr val="FFFF00"/>
                </a:solidFill>
              </a:rPr>
            </a:br>
            <a:r>
              <a:rPr lang="el-GR" sz="3200" b="1" dirty="0" err="1">
                <a:solidFill>
                  <a:srgbClr val="FFFF00"/>
                </a:solidFill>
              </a:rPr>
              <a:t>Τηλ</a:t>
            </a:r>
            <a:r>
              <a:rPr lang="el-GR" sz="3200" b="1" dirty="0">
                <a:solidFill>
                  <a:srgbClr val="FFFF00"/>
                </a:solidFill>
              </a:rPr>
              <a:t>. 210-7276174</a:t>
            </a:r>
            <a:br>
              <a:rPr lang="el-GR" sz="3200" b="1" dirty="0">
                <a:solidFill>
                  <a:srgbClr val="FFFF00"/>
                </a:solidFill>
              </a:rPr>
            </a:br>
            <a:r>
              <a:rPr lang="el-GR" sz="3200" b="1" dirty="0" err="1">
                <a:solidFill>
                  <a:srgbClr val="FFFF00"/>
                </a:solidFill>
              </a:rPr>
              <a:t>Email</a:t>
            </a:r>
            <a:r>
              <a:rPr lang="el-GR" sz="3200" b="1" dirty="0">
                <a:solidFill>
                  <a:srgbClr val="FFFF00"/>
                </a:solidFill>
              </a:rPr>
              <a:t>: </a:t>
            </a:r>
            <a:r>
              <a:rPr lang="el-GR" sz="3200" b="1" dirty="0" err="1">
                <a:solidFill>
                  <a:srgbClr val="FFFF00"/>
                </a:solidFill>
              </a:rPr>
              <a:t>npatsant@phed.uoa.gr</a:t>
            </a:r>
            <a:r>
              <a:rPr lang="el-GR" sz="3200" b="1" dirty="0">
                <a:solidFill>
                  <a:srgbClr val="FFFF00"/>
                </a:solidFill>
              </a:rPr>
              <a:t/>
            </a:r>
            <a:br>
              <a:rPr lang="el-GR" sz="3200" b="1" dirty="0">
                <a:solidFill>
                  <a:srgbClr val="FFFF00"/>
                </a:solidFill>
              </a:rPr>
            </a:br>
            <a:r>
              <a:rPr lang="el-GR" sz="4800" b="1" dirty="0">
                <a:solidFill>
                  <a:srgbClr val="FFFF00"/>
                </a:solidFill>
              </a:rPr>
              <a:t> </a:t>
            </a:r>
            <a:endParaRPr lang="en-US" sz="4800" b="1" dirty="0">
              <a:solidFill>
                <a:srgbClr val="FFFF00"/>
              </a:solidFill>
            </a:endParaRPr>
          </a:p>
        </p:txBody>
      </p:sp>
    </p:spTree>
    <p:extLst>
      <p:ext uri="{BB962C8B-B14F-4D97-AF65-F5344CB8AC3E}">
        <p14:creationId xmlns:p14="http://schemas.microsoft.com/office/powerpoint/2010/main" xmlns="" val="2036369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Το </a:t>
            </a:r>
            <a:r>
              <a:rPr lang="el-GR" sz="4000" b="1" dirty="0">
                <a:solidFill>
                  <a:srgbClr val="FFFF00"/>
                </a:solidFill>
              </a:rPr>
              <a:t>1972</a:t>
            </a:r>
            <a:r>
              <a:rPr lang="el-GR" sz="4000" b="1" dirty="0"/>
              <a:t> τα αναβολικά μπαίνουν στην λίστα απαγορευμένων ουσιών της </a:t>
            </a:r>
            <a:r>
              <a:rPr lang="en-US" sz="4000" b="1" dirty="0"/>
              <a:t>IAAF(International Association of Athletics Federations) </a:t>
            </a:r>
            <a:r>
              <a:rPr lang="el-GR" sz="4000" b="1" dirty="0"/>
              <a:t>και </a:t>
            </a:r>
          </a:p>
          <a:p>
            <a:pPr algn="just"/>
            <a:r>
              <a:rPr lang="el-GR" sz="4000" b="1" dirty="0"/>
              <a:t>το </a:t>
            </a:r>
            <a:r>
              <a:rPr lang="el-GR" sz="4000" b="1" dirty="0">
                <a:solidFill>
                  <a:srgbClr val="FFFF00"/>
                </a:solidFill>
              </a:rPr>
              <a:t>1976</a:t>
            </a:r>
            <a:r>
              <a:rPr lang="el-GR" sz="4000" b="1" dirty="0"/>
              <a:t> της Ι</a:t>
            </a:r>
            <a:r>
              <a:rPr lang="en-US" sz="4000" b="1" dirty="0"/>
              <a:t>OC (International Olympic </a:t>
            </a:r>
            <a:r>
              <a:rPr lang="en-US" sz="4000" b="1" dirty="0" err="1"/>
              <a:t>Commettee</a:t>
            </a:r>
            <a:r>
              <a:rPr lang="en-US" sz="4000" b="1" dirty="0"/>
              <a:t>). </a:t>
            </a:r>
          </a:p>
          <a:p>
            <a:endParaRPr lang="en-US" dirty="0"/>
          </a:p>
        </p:txBody>
      </p:sp>
    </p:spTree>
    <p:extLst>
      <p:ext uri="{BB962C8B-B14F-4D97-AF65-F5344CB8AC3E}">
        <p14:creationId xmlns:p14="http://schemas.microsoft.com/office/powerpoint/2010/main" xmlns="" val="100998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Τι σημαίνει </a:t>
            </a:r>
            <a:r>
              <a:rPr lang="el-GR" b="1" i="1" dirty="0" err="1" smtClean="0">
                <a:solidFill>
                  <a:srgbClr val="00B050"/>
                </a:solidFill>
              </a:rPr>
              <a:t>Φαρμακοδιέγερση</a:t>
            </a:r>
            <a:r>
              <a:rPr lang="el-GR" b="1" i="1" dirty="0" smtClean="0">
                <a:solidFill>
                  <a:srgbClr val="00B050"/>
                </a:solidFill>
              </a:rPr>
              <a:t>?</a:t>
            </a:r>
            <a:endParaRPr lang="en-US" b="1" i="1" dirty="0">
              <a:solidFill>
                <a:srgbClr val="00B050"/>
              </a:solidFill>
            </a:endParaRPr>
          </a:p>
        </p:txBody>
      </p:sp>
      <p:sp>
        <p:nvSpPr>
          <p:cNvPr id="3" name="Content Placeholder 2"/>
          <p:cNvSpPr>
            <a:spLocks noGrp="1"/>
          </p:cNvSpPr>
          <p:nvPr>
            <p:ph idx="1"/>
          </p:nvPr>
        </p:nvSpPr>
        <p:spPr/>
        <p:txBody>
          <a:bodyPr/>
          <a:lstStyle/>
          <a:p>
            <a:pPr algn="just"/>
            <a:endParaRPr lang="el-GR" sz="4000" b="1" dirty="0" smtClean="0"/>
          </a:p>
          <a:p>
            <a:pPr algn="just"/>
            <a:r>
              <a:rPr lang="el-GR" sz="4000" b="1" dirty="0" smtClean="0"/>
              <a:t>Η </a:t>
            </a:r>
            <a:r>
              <a:rPr lang="el-GR" sz="4000" b="1" dirty="0" err="1"/>
              <a:t>φαρμακοδιέγερση</a:t>
            </a:r>
            <a:r>
              <a:rPr lang="el-GR" sz="4000" b="1" dirty="0"/>
              <a:t> μπορεί να οριστεί ως εκείνη </a:t>
            </a:r>
            <a:r>
              <a:rPr lang="el-GR" sz="4000" b="1" i="1" dirty="0">
                <a:solidFill>
                  <a:srgbClr val="FFFF00"/>
                </a:solidFill>
              </a:rPr>
              <a:t>η διαδικασία στο πλαίσιο της οποίας γίνεται χρήση </a:t>
            </a:r>
            <a:r>
              <a:rPr lang="el-GR" sz="4000" b="1" i="1" dirty="0" smtClean="0">
                <a:solidFill>
                  <a:srgbClr val="FFFF00"/>
                </a:solidFill>
              </a:rPr>
              <a:t>φαρμακολογικών </a:t>
            </a:r>
            <a:r>
              <a:rPr lang="el-GR" sz="4000" b="1" i="1" dirty="0">
                <a:solidFill>
                  <a:srgbClr val="FFFF00"/>
                </a:solidFill>
              </a:rPr>
              <a:t>ουσιών, συνήθως  ανεξέλεγκτης και απροσδιορίστου προέλευσης, </a:t>
            </a:r>
          </a:p>
          <a:p>
            <a:endParaRPr lang="en-US" dirty="0"/>
          </a:p>
        </p:txBody>
      </p:sp>
    </p:spTree>
    <p:extLst>
      <p:ext uri="{BB962C8B-B14F-4D97-AF65-F5344CB8AC3E}">
        <p14:creationId xmlns:p14="http://schemas.microsoft.com/office/powerpoint/2010/main" xmlns="" val="128395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που </a:t>
            </a:r>
            <a:r>
              <a:rPr lang="el-GR" sz="4000" b="1" dirty="0">
                <a:solidFill>
                  <a:srgbClr val="FFFF00"/>
                </a:solidFill>
              </a:rPr>
              <a:t>στοχεύει </a:t>
            </a:r>
            <a:r>
              <a:rPr lang="el-GR" sz="4000" b="1" dirty="0"/>
              <a:t>στην επιρροή </a:t>
            </a:r>
            <a:r>
              <a:rPr lang="el-GR" sz="4000" b="1" dirty="0" err="1"/>
              <a:t>φυσιο</a:t>
            </a:r>
            <a:r>
              <a:rPr lang="el-GR" sz="4000" b="1" dirty="0"/>
              <a:t>-οργανικών συστημάτων και βιολογικών παραμέτρων </a:t>
            </a:r>
          </a:p>
          <a:p>
            <a:pPr algn="just"/>
            <a:r>
              <a:rPr lang="el-GR" sz="4000" b="1" dirty="0"/>
              <a:t>με </a:t>
            </a:r>
            <a:r>
              <a:rPr lang="el-GR" sz="4000" b="1" dirty="0">
                <a:solidFill>
                  <a:srgbClr val="FFFF00"/>
                </a:solidFill>
              </a:rPr>
              <a:t>σκοπό</a:t>
            </a:r>
            <a:r>
              <a:rPr lang="el-GR" sz="4000" b="1" dirty="0"/>
              <a:t> τη βελτίωση της αγωνιστικής διάθεσης και απόδοσης των αθλητών </a:t>
            </a:r>
          </a:p>
          <a:p>
            <a:endParaRPr lang="en-US" dirty="0"/>
          </a:p>
        </p:txBody>
      </p:sp>
    </p:spTree>
    <p:extLst>
      <p:ext uri="{BB962C8B-B14F-4D97-AF65-F5344CB8AC3E}">
        <p14:creationId xmlns:p14="http://schemas.microsoft.com/office/powerpoint/2010/main" xmlns="" val="290976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Γιατί κατανοείται ως Πρόβλημα?</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l-GR" sz="3600" b="1" dirty="0"/>
              <a:t>Κυρίως είναι ο </a:t>
            </a:r>
            <a:r>
              <a:rPr lang="el-GR" sz="4400" b="1" i="1" dirty="0">
                <a:solidFill>
                  <a:srgbClr val="FFFF00"/>
                </a:solidFill>
              </a:rPr>
              <a:t>σκοπός </a:t>
            </a:r>
            <a:r>
              <a:rPr lang="el-GR" sz="3600" b="1" dirty="0"/>
              <a:t>για τον οποίο λαμβάνονται κάποιες συγκεκριμένες ουσίες, </a:t>
            </a:r>
          </a:p>
          <a:p>
            <a:pPr algn="just"/>
            <a:endParaRPr lang="el-GR" sz="3600" b="1" dirty="0"/>
          </a:p>
          <a:p>
            <a:pPr algn="just"/>
            <a:r>
              <a:rPr lang="el-GR" sz="3600" b="1" dirty="0"/>
              <a:t>που καθιστά τη διαδικασία αυτή </a:t>
            </a:r>
            <a:r>
              <a:rPr lang="el-GR" sz="3600" b="1" dirty="0">
                <a:solidFill>
                  <a:srgbClr val="FFFF00"/>
                </a:solidFill>
              </a:rPr>
              <a:t>κανονιστικά,</a:t>
            </a:r>
            <a:r>
              <a:rPr lang="el-GR" sz="3600" b="1" dirty="0"/>
              <a:t> αλλά και </a:t>
            </a:r>
            <a:r>
              <a:rPr lang="el-GR" sz="3600" b="1" dirty="0">
                <a:solidFill>
                  <a:srgbClr val="FFFF00"/>
                </a:solidFill>
              </a:rPr>
              <a:t>κοινωνικά-ηθικά</a:t>
            </a:r>
            <a:r>
              <a:rPr lang="el-GR" sz="3600" b="1" dirty="0"/>
              <a:t> και σήμερα πλέον και </a:t>
            </a:r>
            <a:r>
              <a:rPr lang="el-GR" sz="3600" b="1" dirty="0">
                <a:solidFill>
                  <a:srgbClr val="FFFF00"/>
                </a:solidFill>
              </a:rPr>
              <a:t>νομικά </a:t>
            </a:r>
            <a:r>
              <a:rPr lang="el-GR" sz="3600" b="1" dirty="0"/>
              <a:t>ανεπίτρεπτη </a:t>
            </a:r>
          </a:p>
          <a:p>
            <a:endParaRPr lang="en-US" dirty="0"/>
          </a:p>
        </p:txBody>
      </p:sp>
    </p:spTree>
    <p:extLst>
      <p:ext uri="{BB962C8B-B14F-4D97-AF65-F5344CB8AC3E}">
        <p14:creationId xmlns:p14="http://schemas.microsoft.com/office/powerpoint/2010/main" xmlns="" val="88784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0000"/>
                </a:solidFill>
              </a:rPr>
              <a:t>Μήπως είναι συστατικό στοιχείο του Αθλητισμού των Επιδόσεων?</a:t>
            </a:r>
            <a:endParaRPr lang="en-US" b="1" dirty="0">
              <a:solidFill>
                <a:srgbClr val="FF0000"/>
              </a:solidFill>
            </a:endParaRPr>
          </a:p>
        </p:txBody>
      </p:sp>
      <p:sp>
        <p:nvSpPr>
          <p:cNvPr id="3" name="Content Placeholder 2"/>
          <p:cNvSpPr>
            <a:spLocks noGrp="1"/>
          </p:cNvSpPr>
          <p:nvPr>
            <p:ph idx="1"/>
          </p:nvPr>
        </p:nvSpPr>
        <p:spPr>
          <a:xfrm>
            <a:off x="457200" y="1916832"/>
            <a:ext cx="8229600" cy="4209331"/>
          </a:xfrm>
        </p:spPr>
        <p:txBody>
          <a:bodyPr>
            <a:normAutofit fontScale="92500" lnSpcReduction="20000"/>
          </a:bodyPr>
          <a:lstStyle/>
          <a:p>
            <a:pPr algn="just"/>
            <a:r>
              <a:rPr lang="el-GR" b="1" dirty="0"/>
              <a:t>Η χρήση απαγορευμένων ουσιών </a:t>
            </a:r>
            <a:r>
              <a:rPr lang="el-GR" b="1" dirty="0">
                <a:solidFill>
                  <a:srgbClr val="00B050"/>
                </a:solidFill>
              </a:rPr>
              <a:t>αποτελεί κατά κανόνα εδώ και τρεις δεκαετίες όπως τουλάχιστον δείχνουν τα γεγονότα</a:t>
            </a:r>
            <a:r>
              <a:rPr lang="el-GR" b="1" dirty="0"/>
              <a:t>, </a:t>
            </a:r>
          </a:p>
          <a:p>
            <a:pPr algn="just"/>
            <a:r>
              <a:rPr lang="el-GR" b="1" dirty="0">
                <a:solidFill>
                  <a:srgbClr val="FFFF00"/>
                </a:solidFill>
              </a:rPr>
              <a:t>αναπόσπαστο συστατικό στοιχείο</a:t>
            </a:r>
            <a:r>
              <a:rPr lang="el-GR" b="1" dirty="0"/>
              <a:t> του αθλητισμού των υψηλών επιδόσεων τόσο σε διεθνές όσο και σε εθνικό επίπεδο</a:t>
            </a:r>
          </a:p>
          <a:p>
            <a:pPr algn="just"/>
            <a:r>
              <a:rPr lang="el-GR" b="1" dirty="0"/>
              <a:t> </a:t>
            </a:r>
            <a:r>
              <a:rPr lang="el-GR" sz="3900" b="1" i="1" dirty="0">
                <a:solidFill>
                  <a:srgbClr val="FFFF00"/>
                </a:solidFill>
              </a:rPr>
              <a:t>Α</a:t>
            </a:r>
            <a:r>
              <a:rPr lang="el-GR" sz="3900" b="1" i="1" dirty="0" smtClean="0">
                <a:solidFill>
                  <a:srgbClr val="FFFF00"/>
                </a:solidFill>
              </a:rPr>
              <a:t>πό </a:t>
            </a:r>
            <a:r>
              <a:rPr lang="el-GR" sz="3900" b="1" i="1" dirty="0">
                <a:solidFill>
                  <a:srgbClr val="FFFF00"/>
                </a:solidFill>
              </a:rPr>
              <a:t>άλλοτε μεμονωμένο περιστατικό μετασχηματίστηκε σε συνυπολογιζόμενη περίπτωση</a:t>
            </a:r>
          </a:p>
          <a:p>
            <a:endParaRPr lang="en-US" dirty="0"/>
          </a:p>
        </p:txBody>
      </p:sp>
    </p:spTree>
    <p:extLst>
      <p:ext uri="{BB962C8B-B14F-4D97-AF65-F5344CB8AC3E}">
        <p14:creationId xmlns:p14="http://schemas.microsoft.com/office/powerpoint/2010/main" xmlns="" val="284509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l-GR" sz="4400" b="1" dirty="0" smtClean="0"/>
              <a:t>Υπό αυτά τα δεδομένα η διαδικασία της </a:t>
            </a:r>
            <a:r>
              <a:rPr lang="el-GR" sz="4400" b="1" dirty="0" err="1" smtClean="0"/>
              <a:t>φαρμακοδιέγερσης</a:t>
            </a:r>
            <a:r>
              <a:rPr lang="el-GR" sz="4400" b="1" dirty="0" smtClean="0"/>
              <a:t>, </a:t>
            </a:r>
          </a:p>
          <a:p>
            <a:pPr algn="just"/>
            <a:r>
              <a:rPr lang="el-GR" sz="4400" b="1" i="1" dirty="0" smtClean="0">
                <a:solidFill>
                  <a:srgbClr val="FFFF00"/>
                </a:solidFill>
              </a:rPr>
              <a:t>δεν μπορεί να αξιολογηθεί και να εκτιμηθεί ως ένα συμπτωματικό, απροσδόκητο και τυχαίο γεγονός</a:t>
            </a:r>
          </a:p>
          <a:p>
            <a:pPr marL="0" indent="0" algn="just">
              <a:buNone/>
            </a:pPr>
            <a:endParaRPr lang="en-US" b="1" dirty="0"/>
          </a:p>
        </p:txBody>
      </p:sp>
    </p:spTree>
    <p:extLst>
      <p:ext uri="{BB962C8B-B14F-4D97-AF65-F5344CB8AC3E}">
        <p14:creationId xmlns:p14="http://schemas.microsoft.com/office/powerpoint/2010/main" xmlns="" val="12155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Δεν μπορεί να κατανοηθεί ως </a:t>
            </a:r>
            <a:r>
              <a:rPr lang="el-GR" sz="4000" b="1" i="1" dirty="0">
                <a:solidFill>
                  <a:srgbClr val="FFFF00"/>
                </a:solidFill>
              </a:rPr>
              <a:t>μια απρόσμενη ηθική απόκλιση</a:t>
            </a:r>
            <a:r>
              <a:rPr lang="el-GR" sz="4000" b="1" dirty="0"/>
              <a:t>, </a:t>
            </a:r>
            <a:endParaRPr lang="el-GR" sz="4000" b="1" dirty="0" smtClean="0"/>
          </a:p>
          <a:p>
            <a:pPr algn="just"/>
            <a:r>
              <a:rPr lang="el-GR" sz="4000" b="1" dirty="0" smtClean="0"/>
              <a:t>αλλά </a:t>
            </a:r>
            <a:r>
              <a:rPr lang="el-GR" sz="4000" b="1" dirty="0"/>
              <a:t>ως </a:t>
            </a:r>
            <a:r>
              <a:rPr lang="el-GR" sz="4000" b="1" i="1" dirty="0">
                <a:solidFill>
                  <a:srgbClr val="FF0000"/>
                </a:solidFill>
              </a:rPr>
              <a:t>ένα φυσικό επακόλουθο της συγκεκριμένης εξελικτικής πορείας του αθλητισμού των υψηλών επιδόσεων </a:t>
            </a:r>
          </a:p>
          <a:p>
            <a:endParaRPr lang="en-US" dirty="0"/>
          </a:p>
        </p:txBody>
      </p:sp>
    </p:spTree>
    <p:extLst>
      <p:ext uri="{BB962C8B-B14F-4D97-AF65-F5344CB8AC3E}">
        <p14:creationId xmlns:p14="http://schemas.microsoft.com/office/powerpoint/2010/main" xmlns="" val="211780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6000" b="1" i="1" dirty="0" smtClean="0">
                <a:solidFill>
                  <a:srgbClr val="FF0000"/>
                </a:solidFill>
              </a:rPr>
              <a:t>Γιατί?</a:t>
            </a:r>
            <a:endParaRPr lang="en-US" sz="6000" b="1" i="1" dirty="0">
              <a:solidFill>
                <a:srgbClr val="FF0000"/>
              </a:solidFill>
            </a:endParaRPr>
          </a:p>
        </p:txBody>
      </p:sp>
      <p:sp>
        <p:nvSpPr>
          <p:cNvPr id="3" name="Content Placeholder 2"/>
          <p:cNvSpPr>
            <a:spLocks noGrp="1"/>
          </p:cNvSpPr>
          <p:nvPr>
            <p:ph idx="1"/>
          </p:nvPr>
        </p:nvSpPr>
        <p:spPr/>
        <p:txBody>
          <a:bodyPr>
            <a:normAutofit fontScale="92500"/>
          </a:bodyPr>
          <a:lstStyle/>
          <a:p>
            <a:pPr algn="just"/>
            <a:r>
              <a:rPr lang="el-GR" b="1" dirty="0"/>
              <a:t>Επειδή </a:t>
            </a:r>
            <a:r>
              <a:rPr lang="el-GR" b="1" dirty="0">
                <a:solidFill>
                  <a:srgbClr val="FFFF00"/>
                </a:solidFill>
              </a:rPr>
              <a:t>Κεντρικές κοινωνικές-ηθικές αξίες  </a:t>
            </a:r>
            <a:r>
              <a:rPr lang="el-GR" b="1" dirty="0"/>
              <a:t>οι οποίες τουλάχιστον μέχρι σήμερα  αναδεικνύουν την αθλητική επίδοση σε πολιτισμικό αγαθό,</a:t>
            </a:r>
          </a:p>
          <a:p>
            <a:pPr algn="just"/>
            <a:r>
              <a:rPr lang="el-GR" b="1" dirty="0"/>
              <a:t> έγιναν από τους άμεσα εμπλεκόμενους στην αθλητική δραστηριότητα ρόλους (αθλητές, προπονητές, αθλητικοί παράγοντες) αντιληπτές </a:t>
            </a:r>
          </a:p>
          <a:p>
            <a:pPr algn="just"/>
            <a:r>
              <a:rPr lang="el-GR" b="1" dirty="0"/>
              <a:t>ως </a:t>
            </a:r>
            <a:r>
              <a:rPr lang="el-GR" b="1" dirty="0">
                <a:solidFill>
                  <a:srgbClr val="FFFF00"/>
                </a:solidFill>
              </a:rPr>
              <a:t>ανασταλτικοί παράγοντες προσέγγισης λειτουργικών-επικοινωνιακών στόχων</a:t>
            </a:r>
          </a:p>
          <a:p>
            <a:pPr algn="just"/>
            <a:endParaRPr lang="en-US" b="1" dirty="0"/>
          </a:p>
        </p:txBody>
      </p:sp>
    </p:spTree>
    <p:extLst>
      <p:ext uri="{BB962C8B-B14F-4D97-AF65-F5344CB8AC3E}">
        <p14:creationId xmlns:p14="http://schemas.microsoft.com/office/powerpoint/2010/main" xmlns="" val="5137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algn="just"/>
            <a:r>
              <a:rPr lang="el-GR" sz="4000" b="1" dirty="0" smtClean="0">
                <a:solidFill>
                  <a:srgbClr val="FF0000"/>
                </a:solidFill>
              </a:rPr>
              <a:t>Το φαινόμενο της </a:t>
            </a:r>
            <a:r>
              <a:rPr lang="el-GR" sz="4000" b="1" dirty="0" err="1" smtClean="0">
                <a:solidFill>
                  <a:srgbClr val="FF0000"/>
                </a:solidFill>
              </a:rPr>
              <a:t>φαρμακοδιέγερσης</a:t>
            </a:r>
            <a:r>
              <a:rPr lang="el-GR" sz="4000" b="1" dirty="0" smtClean="0">
                <a:solidFill>
                  <a:srgbClr val="FF0000"/>
                </a:solidFill>
              </a:rPr>
              <a:t>, εμφανίζεται ως αποτέλεσμα της </a:t>
            </a:r>
            <a:r>
              <a:rPr lang="el-GR" sz="4000" b="1" dirty="0" err="1" smtClean="0">
                <a:solidFill>
                  <a:srgbClr val="FF0000"/>
                </a:solidFill>
              </a:rPr>
              <a:t>μετα</a:t>
            </a:r>
            <a:r>
              <a:rPr lang="el-GR" sz="4000" b="1" dirty="0" smtClean="0">
                <a:solidFill>
                  <a:srgbClr val="FF0000"/>
                </a:solidFill>
              </a:rPr>
              <a:t>-εξέλιξης του αθλητισμού των υψηλών επιδόσεων, </a:t>
            </a:r>
          </a:p>
          <a:p>
            <a:pPr algn="just"/>
            <a:endParaRPr lang="el-GR" sz="4000" b="1" dirty="0"/>
          </a:p>
          <a:p>
            <a:pPr algn="just"/>
            <a:r>
              <a:rPr lang="el-GR" sz="4000" b="1" dirty="0" smtClean="0">
                <a:solidFill>
                  <a:srgbClr val="FFFF00"/>
                </a:solidFill>
              </a:rPr>
              <a:t>σε σύστημα βασιζόμενο στην επιστημονική γνώση </a:t>
            </a:r>
            <a:endParaRPr lang="en-US" sz="4000" b="1" dirty="0">
              <a:solidFill>
                <a:srgbClr val="FFFF00"/>
              </a:solidFill>
            </a:endParaRPr>
          </a:p>
        </p:txBody>
      </p:sp>
    </p:spTree>
    <p:extLst>
      <p:ext uri="{BB962C8B-B14F-4D97-AF65-F5344CB8AC3E}">
        <p14:creationId xmlns:p14="http://schemas.microsoft.com/office/powerpoint/2010/main" xmlns="" val="403836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lnSpcReduction="10000"/>
          </a:bodyPr>
          <a:lstStyle/>
          <a:p>
            <a:pPr algn="just"/>
            <a:r>
              <a:rPr lang="el-GR" b="1" dirty="0" smtClean="0"/>
              <a:t>Μολονότι η εν λόγω διαδικασία σχετίζεται με </a:t>
            </a:r>
            <a:r>
              <a:rPr lang="el-GR" b="1" dirty="0" smtClean="0">
                <a:solidFill>
                  <a:srgbClr val="FFFF00"/>
                </a:solidFill>
              </a:rPr>
              <a:t>όλα τα επίπεδα του αθλητισμού</a:t>
            </a:r>
            <a:r>
              <a:rPr lang="el-GR" b="1" dirty="0" smtClean="0"/>
              <a:t>, το ενδιαφέρον μας επικεντρώνεται στον αθλητισμό των υψηλών επιδόσεων - </a:t>
            </a:r>
            <a:r>
              <a:rPr lang="el-GR" b="1" dirty="0" smtClean="0">
                <a:solidFill>
                  <a:srgbClr val="FFFF00"/>
                </a:solidFill>
              </a:rPr>
              <a:t>πρωταθλητισμό</a:t>
            </a:r>
            <a:r>
              <a:rPr lang="el-GR" b="1" dirty="0" smtClean="0"/>
              <a:t>, </a:t>
            </a:r>
          </a:p>
          <a:p>
            <a:pPr algn="just"/>
            <a:r>
              <a:rPr lang="el-GR" b="1" dirty="0" smtClean="0"/>
              <a:t>επειδή εκεί εντοπίζεται κυρίαρχα το πρόβλημα, </a:t>
            </a:r>
            <a:r>
              <a:rPr lang="el-GR" sz="4000" b="1" i="1" dirty="0" smtClean="0">
                <a:solidFill>
                  <a:srgbClr val="FFFF00"/>
                </a:solidFill>
              </a:rPr>
              <a:t>το οποίο θέτει υπό αμφισβήτηση το </a:t>
            </a:r>
            <a:r>
              <a:rPr lang="el-GR" sz="4000" b="1" i="1" dirty="0" err="1" smtClean="0">
                <a:solidFill>
                  <a:srgbClr val="FFFF00"/>
                </a:solidFill>
              </a:rPr>
              <a:t>αξιακό</a:t>
            </a:r>
            <a:r>
              <a:rPr lang="el-GR" sz="4000" b="1" i="1" dirty="0" smtClean="0">
                <a:solidFill>
                  <a:srgbClr val="FFFF00"/>
                </a:solidFill>
              </a:rPr>
              <a:t>- ηθικό και το κανονιστικό σύστημα γενικά του αθλητισμού </a:t>
            </a:r>
            <a:endParaRPr lang="en-US" sz="4000" b="1" i="1" dirty="0">
              <a:solidFill>
                <a:srgbClr val="FFFF00"/>
              </a:solidFill>
            </a:endParaRPr>
          </a:p>
        </p:txBody>
      </p:sp>
    </p:spTree>
    <p:extLst>
      <p:ext uri="{BB962C8B-B14F-4D97-AF65-F5344CB8AC3E}">
        <p14:creationId xmlns:p14="http://schemas.microsoft.com/office/powerpoint/2010/main" xmlns="" val="428373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620688"/>
            <a:ext cx="5184576"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4268587"/>
            <a:ext cx="3370255" cy="2280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96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just"/>
            <a:r>
              <a:rPr lang="el-GR" b="1" dirty="0" smtClean="0"/>
              <a:t>Η διαδικασία αυτή γίνεται αντιληπτή στην προσέγγισή μας </a:t>
            </a:r>
            <a:r>
              <a:rPr lang="el-GR" b="1" dirty="0" smtClean="0">
                <a:solidFill>
                  <a:srgbClr val="00B050"/>
                </a:solidFill>
              </a:rPr>
              <a:t>ως παράγοντας μετασχηματισμού </a:t>
            </a:r>
          </a:p>
          <a:p>
            <a:pPr algn="just"/>
            <a:r>
              <a:rPr lang="el-GR" b="1" dirty="0" smtClean="0"/>
              <a:t>τόσο του </a:t>
            </a:r>
            <a:r>
              <a:rPr lang="el-GR" b="1" dirty="0" smtClean="0">
                <a:solidFill>
                  <a:srgbClr val="FFFF00"/>
                </a:solidFill>
              </a:rPr>
              <a:t>εσωτερικού περιβάλλοντος του αθλητισμού</a:t>
            </a:r>
            <a:r>
              <a:rPr lang="el-GR" b="1" dirty="0" smtClean="0"/>
              <a:t> (σχέσεις αθλητών, προπονητών και παραγόντων), </a:t>
            </a:r>
          </a:p>
          <a:p>
            <a:pPr algn="just"/>
            <a:r>
              <a:rPr lang="el-GR" b="1" dirty="0" smtClean="0"/>
              <a:t>καθώς επίσης και των σχέσεών του με το </a:t>
            </a:r>
            <a:r>
              <a:rPr lang="el-GR" b="1" dirty="0" smtClean="0">
                <a:solidFill>
                  <a:srgbClr val="FFFF00"/>
                </a:solidFill>
              </a:rPr>
              <a:t>εξωτερικό περιβάλλον </a:t>
            </a:r>
            <a:r>
              <a:rPr lang="el-GR" b="1" dirty="0" smtClean="0"/>
              <a:t>(σχέσεις αθλητισμού με οικονομία, πολιτική, εκπαίδευση κλπ.) </a:t>
            </a:r>
            <a:endParaRPr lang="en-US" b="1" dirty="0"/>
          </a:p>
        </p:txBody>
      </p:sp>
    </p:spTree>
    <p:extLst>
      <p:ext uri="{BB962C8B-B14F-4D97-AF65-F5344CB8AC3E}">
        <p14:creationId xmlns:p14="http://schemas.microsoft.com/office/powerpoint/2010/main" xmlns="" val="2108088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5400" b="1" dirty="0" smtClean="0">
                <a:solidFill>
                  <a:srgbClr val="FF0000"/>
                </a:solidFill>
              </a:rPr>
              <a:t>Παράδειγμα</a:t>
            </a:r>
            <a:endParaRPr lang="en-US" sz="5400" b="1" dirty="0">
              <a:solidFill>
                <a:srgbClr val="FF0000"/>
              </a:solidFill>
            </a:endParaRPr>
          </a:p>
        </p:txBody>
      </p:sp>
      <p:sp>
        <p:nvSpPr>
          <p:cNvPr id="3" name="Content Placeholder 2"/>
          <p:cNvSpPr>
            <a:spLocks noGrp="1"/>
          </p:cNvSpPr>
          <p:nvPr>
            <p:ph idx="1"/>
          </p:nvPr>
        </p:nvSpPr>
        <p:spPr/>
        <p:txBody>
          <a:bodyPr/>
          <a:lstStyle/>
          <a:p>
            <a:pPr algn="just"/>
            <a:r>
              <a:rPr lang="el-GR" sz="4000" b="1" dirty="0" smtClean="0"/>
              <a:t>Στο </a:t>
            </a:r>
            <a:r>
              <a:rPr lang="el-GR" sz="4000" b="1" dirty="0"/>
              <a:t>πολιτικό στερέωμα υπάρχει σύγχυση και προβληματισμός αναφορικά με την επικουρική οικονομική </a:t>
            </a:r>
            <a:r>
              <a:rPr lang="el-GR" sz="4000" b="1" dirty="0" smtClean="0"/>
              <a:t>ενίσχυση</a:t>
            </a:r>
          </a:p>
          <a:p>
            <a:pPr algn="just"/>
            <a:r>
              <a:rPr lang="el-GR" sz="4000" b="1" dirty="0" smtClean="0"/>
              <a:t> </a:t>
            </a:r>
            <a:r>
              <a:rPr lang="el-GR" sz="4000" b="1" dirty="0"/>
              <a:t>των αθλητικών ομοσπονδιών και γενικά των αθλητικών οργανισμών από το κράτος</a:t>
            </a:r>
          </a:p>
          <a:p>
            <a:endParaRPr lang="en-US" dirty="0"/>
          </a:p>
        </p:txBody>
      </p:sp>
    </p:spTree>
    <p:extLst>
      <p:ext uri="{BB962C8B-B14F-4D97-AF65-F5344CB8AC3E}">
        <p14:creationId xmlns:p14="http://schemas.microsoft.com/office/powerpoint/2010/main" xmlns="" val="358505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just"/>
            <a:r>
              <a:rPr lang="el-GR" b="1" dirty="0" smtClean="0"/>
              <a:t> </a:t>
            </a:r>
            <a:r>
              <a:rPr lang="el-GR" sz="3600" b="1" dirty="0" smtClean="0"/>
              <a:t>Πολλοί γονείς που μέχρι πρότινος αναγνώριζαν τον αθλητισμό ως μια περιοχή </a:t>
            </a:r>
            <a:r>
              <a:rPr lang="el-GR" sz="3600" b="1" i="1" dirty="0" smtClean="0">
                <a:solidFill>
                  <a:srgbClr val="FFFF00"/>
                </a:solidFill>
              </a:rPr>
              <a:t>υγιούς κοινωνικοποίησης</a:t>
            </a:r>
            <a:r>
              <a:rPr lang="el-GR" sz="3600" b="1" dirty="0" smtClean="0">
                <a:solidFill>
                  <a:srgbClr val="FFFF00"/>
                </a:solidFill>
              </a:rPr>
              <a:t> </a:t>
            </a:r>
          </a:p>
          <a:p>
            <a:pPr algn="just"/>
            <a:endParaRPr lang="el-GR" sz="3600" b="1" dirty="0"/>
          </a:p>
          <a:p>
            <a:pPr algn="just"/>
            <a:r>
              <a:rPr lang="el-GR" sz="3600" b="1" dirty="0" smtClean="0"/>
              <a:t>επανεξετάζουν τις μέχρι τώρα εκτιμήσεις τους και είναι διστακτικοί ή και </a:t>
            </a:r>
            <a:r>
              <a:rPr lang="el-GR" sz="3600" b="1" dirty="0" smtClean="0">
                <a:solidFill>
                  <a:srgbClr val="FFFF00"/>
                </a:solidFill>
              </a:rPr>
              <a:t>αρνούνται την απαραίτητη οικογενειακή επικουρική βοήθεια και υποστήριξη των αθλητικών συλλόγων</a:t>
            </a:r>
            <a:r>
              <a:rPr lang="el-GR" sz="3600" b="1" dirty="0" smtClean="0"/>
              <a:t>.</a:t>
            </a:r>
            <a:endParaRPr lang="en-US" sz="3600" b="1" dirty="0"/>
          </a:p>
        </p:txBody>
      </p:sp>
    </p:spTree>
    <p:extLst>
      <p:ext uri="{BB962C8B-B14F-4D97-AF65-F5344CB8AC3E}">
        <p14:creationId xmlns:p14="http://schemas.microsoft.com/office/powerpoint/2010/main" xmlns="" val="944761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0000"/>
                </a:solidFill>
              </a:rPr>
              <a:t>Αθλητική-Κοινωνιολογική προσέγγιση του ζητήματος!</a:t>
            </a:r>
            <a:endParaRPr lang="en-US" b="1" dirty="0">
              <a:solidFill>
                <a:srgbClr val="FF0000"/>
              </a:solidFill>
            </a:endParaRPr>
          </a:p>
        </p:txBody>
      </p:sp>
      <p:sp>
        <p:nvSpPr>
          <p:cNvPr id="3" name="Content Placeholder 2"/>
          <p:cNvSpPr>
            <a:spLocks noGrp="1"/>
          </p:cNvSpPr>
          <p:nvPr>
            <p:ph idx="1"/>
          </p:nvPr>
        </p:nvSpPr>
        <p:spPr>
          <a:xfrm>
            <a:off x="457200" y="1916832"/>
            <a:ext cx="8229600" cy="4209331"/>
          </a:xfrm>
        </p:spPr>
        <p:txBody>
          <a:bodyPr/>
          <a:lstStyle/>
          <a:p>
            <a:pPr algn="just"/>
            <a:r>
              <a:rPr lang="el-GR" b="1" dirty="0"/>
              <a:t>Οι προσπάθειες διερεύνησης του προβλήματος της </a:t>
            </a:r>
            <a:r>
              <a:rPr lang="el-GR" b="1" dirty="0" err="1"/>
              <a:t>φαρμακοδιέγερσης</a:t>
            </a:r>
            <a:r>
              <a:rPr lang="el-GR" b="1" dirty="0"/>
              <a:t> και </a:t>
            </a:r>
            <a:r>
              <a:rPr lang="el-GR" b="1" dirty="0">
                <a:solidFill>
                  <a:srgbClr val="FFFF00"/>
                </a:solidFill>
              </a:rPr>
              <a:t>οι αναζητήσεις επίλυσης του σε προσωπικά-υποκειμενικά επίπεδα,</a:t>
            </a:r>
          </a:p>
          <a:p>
            <a:pPr algn="just"/>
            <a:endParaRPr lang="el-GR" b="1" dirty="0"/>
          </a:p>
          <a:p>
            <a:pPr algn="just"/>
            <a:r>
              <a:rPr lang="el-GR" b="1" dirty="0"/>
              <a:t>όπως φαίνεται από  την αθλητική κοινωνική πραγματικότητα </a:t>
            </a:r>
            <a:r>
              <a:rPr lang="el-GR" b="1" dirty="0">
                <a:solidFill>
                  <a:srgbClr val="FFFF00"/>
                </a:solidFill>
              </a:rPr>
              <a:t>οδηγούν σε αδιέξοδο</a:t>
            </a:r>
          </a:p>
          <a:p>
            <a:endParaRPr lang="en-US" dirty="0"/>
          </a:p>
        </p:txBody>
      </p:sp>
    </p:spTree>
    <p:extLst>
      <p:ext uri="{BB962C8B-B14F-4D97-AF65-F5344CB8AC3E}">
        <p14:creationId xmlns:p14="http://schemas.microsoft.com/office/powerpoint/2010/main" xmlns="" val="2462201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10000"/>
          </a:bodyPr>
          <a:lstStyle/>
          <a:p>
            <a:pPr algn="just"/>
            <a:r>
              <a:rPr lang="el-GR" sz="4300" b="1" dirty="0" smtClean="0"/>
              <a:t>Στόχος αυτής μας της αθλητικής κοινωνιολογικής θεωρητικής διερεύνησης, </a:t>
            </a:r>
            <a:r>
              <a:rPr lang="el-GR" sz="4300" b="1" dirty="0" smtClean="0">
                <a:solidFill>
                  <a:srgbClr val="FFFF00"/>
                </a:solidFill>
              </a:rPr>
              <a:t>είναι η μεταφορά του προβληματισμού </a:t>
            </a:r>
          </a:p>
          <a:p>
            <a:pPr algn="just"/>
            <a:r>
              <a:rPr lang="el-GR" sz="4300" b="1" dirty="0" smtClean="0">
                <a:solidFill>
                  <a:srgbClr val="92D050"/>
                </a:solidFill>
              </a:rPr>
              <a:t>από τα ατομικά επίπεδα (από τον αθλητή)</a:t>
            </a:r>
            <a:r>
              <a:rPr lang="el-GR" sz="4300" b="1" dirty="0" smtClean="0"/>
              <a:t> </a:t>
            </a:r>
          </a:p>
          <a:p>
            <a:pPr algn="just"/>
            <a:r>
              <a:rPr lang="el-GR" sz="4300" b="1" dirty="0" smtClean="0"/>
              <a:t>στα επίπεδα </a:t>
            </a:r>
            <a:r>
              <a:rPr lang="el-GR" sz="4300" b="1" i="1" dirty="0" smtClean="0">
                <a:solidFill>
                  <a:srgbClr val="00B050"/>
                </a:solidFill>
              </a:rPr>
              <a:t>της επικοινωνιακής λογικής του συστήματος του αθλητισμού των επιδόσεων</a:t>
            </a:r>
            <a:endParaRPr lang="el-GR" sz="4300" i="1" dirty="0" smtClean="0">
              <a:solidFill>
                <a:srgbClr val="00B050"/>
              </a:solidFill>
            </a:endParaRPr>
          </a:p>
          <a:p>
            <a:endParaRPr lang="en-US" dirty="0"/>
          </a:p>
        </p:txBody>
      </p:sp>
    </p:spTree>
    <p:extLst>
      <p:ext uri="{BB962C8B-B14F-4D97-AF65-F5344CB8AC3E}">
        <p14:creationId xmlns:p14="http://schemas.microsoft.com/office/powerpoint/2010/main" xmlns="" val="2535883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l-GR" sz="4400" b="1" dirty="0" smtClean="0">
                <a:solidFill>
                  <a:srgbClr val="FF0000"/>
                </a:solidFill>
              </a:rPr>
              <a:t>Πως διαμορφώνεται η λογική της δράσης και της επικοινωνιακής πρακτικής στον αθλητισμό των επιδόσεων;</a:t>
            </a:r>
          </a:p>
          <a:p>
            <a:pPr algn="ctr"/>
            <a:endParaRPr lang="en-US" sz="4400" b="1" dirty="0"/>
          </a:p>
        </p:txBody>
      </p:sp>
    </p:spTree>
    <p:extLst>
      <p:ext uri="{BB962C8B-B14F-4D97-AF65-F5344CB8AC3E}">
        <p14:creationId xmlns:p14="http://schemas.microsoft.com/office/powerpoint/2010/main" xmlns="" val="1896634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462067"/>
          </a:xfrm>
        </p:spPr>
        <p:txBody>
          <a:bodyPr>
            <a:noAutofit/>
          </a:bodyPr>
          <a:lstStyle/>
          <a:p>
            <a:pPr algn="just"/>
            <a:r>
              <a:rPr lang="el-GR" sz="4000" b="1" dirty="0" smtClean="0"/>
              <a:t>Η σύγχρονη ελληνική αλλά και διεθνής αθλητική κοινωνική πραγματικότητα δείχνει ότι</a:t>
            </a:r>
          </a:p>
          <a:p>
            <a:pPr algn="just"/>
            <a:r>
              <a:rPr lang="el-GR" sz="4000" b="1" dirty="0" smtClean="0"/>
              <a:t> </a:t>
            </a:r>
            <a:r>
              <a:rPr lang="el-GR" sz="4000" b="1" i="1" dirty="0" smtClean="0">
                <a:solidFill>
                  <a:srgbClr val="FFFF00"/>
                </a:solidFill>
              </a:rPr>
              <a:t>το φαινόμενο της χρήσης απαγορευμένων ουσιών δεν αποτελεί την εξαίρεση, αλλά τον κανόνα </a:t>
            </a:r>
          </a:p>
          <a:p>
            <a:pPr algn="just"/>
            <a:endParaRPr lang="en-US" b="1" dirty="0"/>
          </a:p>
        </p:txBody>
      </p:sp>
    </p:spTree>
    <p:extLst>
      <p:ext uri="{BB962C8B-B14F-4D97-AF65-F5344CB8AC3E}">
        <p14:creationId xmlns:p14="http://schemas.microsoft.com/office/powerpoint/2010/main" xmlns="" val="1427921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Autofit/>
          </a:bodyPr>
          <a:lstStyle/>
          <a:p>
            <a:pPr algn="just"/>
            <a:r>
              <a:rPr lang="el-GR" sz="3600" b="1" dirty="0"/>
              <a:t>Υπό αυτές τις προϋποθέσεις </a:t>
            </a:r>
            <a:r>
              <a:rPr lang="el-GR" sz="3600" b="1" dirty="0">
                <a:solidFill>
                  <a:srgbClr val="FFFF00"/>
                </a:solidFill>
              </a:rPr>
              <a:t>είναι σημαντικό για την  κοινωνιολογική έρευνα να προσεγγίσει και να αναλύσει  την λογική και τους λειτουργικούς τρόπους εκείνων των μηχανισμών του πρωταθλητισμού</a:t>
            </a:r>
            <a:r>
              <a:rPr lang="el-GR" sz="3600" b="1" dirty="0"/>
              <a:t>, οι οποίοι </a:t>
            </a:r>
          </a:p>
          <a:p>
            <a:pPr algn="just"/>
            <a:r>
              <a:rPr lang="el-GR" sz="4000" b="1" i="1" dirty="0">
                <a:solidFill>
                  <a:srgbClr val="00B050"/>
                </a:solidFill>
              </a:rPr>
              <a:t>υποκινούν δομικά μία τέτοιου είδους επικοινωνιακή πρακτική και δράση </a:t>
            </a:r>
            <a:endParaRPr lang="en-US" sz="4000" b="1" i="1" dirty="0">
              <a:solidFill>
                <a:srgbClr val="00B050"/>
              </a:solidFill>
            </a:endParaRPr>
          </a:p>
        </p:txBody>
      </p:sp>
    </p:spTree>
    <p:extLst>
      <p:ext uri="{BB962C8B-B14F-4D97-AF65-F5344CB8AC3E}">
        <p14:creationId xmlns:p14="http://schemas.microsoft.com/office/powerpoint/2010/main" xmlns="" val="254344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normAutofit lnSpcReduction="10000"/>
          </a:bodyPr>
          <a:lstStyle/>
          <a:p>
            <a:pPr algn="just"/>
            <a:r>
              <a:rPr lang="el-GR" sz="3600" b="1" dirty="0" smtClean="0"/>
              <a:t>Μια </a:t>
            </a:r>
            <a:r>
              <a:rPr lang="el-GR" sz="3600" b="1" dirty="0" smtClean="0">
                <a:solidFill>
                  <a:srgbClr val="00B050"/>
                </a:solidFill>
              </a:rPr>
              <a:t>μονοσήμαντη επεξεργασία του προβλήματος σε εξατομικευμένο πλαίσιο</a:t>
            </a:r>
            <a:r>
              <a:rPr lang="el-GR" sz="3600" b="1" dirty="0" smtClean="0"/>
              <a:t>, </a:t>
            </a:r>
            <a:r>
              <a:rPr lang="el-GR" sz="3600" b="1" dirty="0" smtClean="0">
                <a:solidFill>
                  <a:srgbClr val="FFFF00"/>
                </a:solidFill>
              </a:rPr>
              <a:t>κοινωνιολογικά πείθει πολύ λίγο  </a:t>
            </a:r>
            <a:r>
              <a:rPr lang="el-GR" sz="3600" b="1" dirty="0" smtClean="0"/>
              <a:t>επειδή ακριβώς δεν λαμβάνονται υπόψη </a:t>
            </a:r>
          </a:p>
          <a:p>
            <a:pPr algn="just"/>
            <a:r>
              <a:rPr lang="el-GR" sz="3600" b="1" dirty="0" smtClean="0"/>
              <a:t>α) ο </a:t>
            </a:r>
            <a:r>
              <a:rPr lang="el-GR" sz="3600" b="1" dirty="0" smtClean="0">
                <a:solidFill>
                  <a:srgbClr val="FFFF00"/>
                </a:solidFill>
              </a:rPr>
              <a:t>κοινωνικός χαρακτήρας της αθλητικής δράσης και επικοινωνιακής πρακτικής</a:t>
            </a:r>
            <a:r>
              <a:rPr lang="el-GR" sz="3600" b="1" dirty="0" smtClean="0"/>
              <a:t>, (</a:t>
            </a:r>
            <a:r>
              <a:rPr lang="el-GR" sz="3600" b="1" dirty="0" err="1" smtClean="0"/>
              <a:t>Κοινωνιο</a:t>
            </a:r>
            <a:r>
              <a:rPr lang="el-GR" sz="3600" b="1" dirty="0" smtClean="0"/>
              <a:t>- γένεση του Αθλητισμού)</a:t>
            </a:r>
          </a:p>
        </p:txBody>
      </p:sp>
    </p:spTree>
    <p:extLst>
      <p:ext uri="{BB962C8B-B14F-4D97-AF65-F5344CB8AC3E}">
        <p14:creationId xmlns:p14="http://schemas.microsoft.com/office/powerpoint/2010/main" xmlns="" val="3497647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Autofit/>
          </a:bodyPr>
          <a:lstStyle/>
          <a:p>
            <a:pPr algn="just"/>
            <a:r>
              <a:rPr lang="el-GR" sz="3600" b="1" dirty="0"/>
              <a:t>β) οι </a:t>
            </a:r>
            <a:r>
              <a:rPr lang="el-GR" sz="3600" b="1" dirty="0" err="1"/>
              <a:t>αλληλο</a:t>
            </a:r>
            <a:r>
              <a:rPr lang="el-GR" sz="3600" b="1" dirty="0"/>
              <a:t>-συσχετισμοί και οι αλληλοδιεισδύσεις  </a:t>
            </a:r>
            <a:r>
              <a:rPr lang="el-GR" sz="3600" b="1" dirty="0">
                <a:solidFill>
                  <a:srgbClr val="FFFF00"/>
                </a:solidFill>
              </a:rPr>
              <a:t>των εκάστοτε εμπλεκόμενων σε αυτή επιμέρους -διαφορετικών κοινωνικών δομών</a:t>
            </a:r>
            <a:r>
              <a:rPr lang="el-GR" sz="3600" b="1" dirty="0"/>
              <a:t> και </a:t>
            </a:r>
          </a:p>
          <a:p>
            <a:pPr algn="just"/>
            <a:r>
              <a:rPr lang="el-GR" sz="3600" b="1" dirty="0"/>
              <a:t>γ) </a:t>
            </a:r>
            <a:r>
              <a:rPr lang="el-GR" sz="3600" b="1" dirty="0">
                <a:solidFill>
                  <a:srgbClr val="00B050"/>
                </a:solidFill>
              </a:rPr>
              <a:t>η επιρροή της ατομικής αθλητικής δράσης από εντός και εκτός του συστήματος του αγωνιστικού αθλητισμού συλλογικά πρότυπα</a:t>
            </a:r>
          </a:p>
          <a:p>
            <a:pPr algn="just"/>
            <a:endParaRPr lang="en-US" sz="3600" b="1" dirty="0"/>
          </a:p>
        </p:txBody>
      </p:sp>
    </p:spTree>
    <p:extLst>
      <p:ext uri="{BB962C8B-B14F-4D97-AF65-F5344CB8AC3E}">
        <p14:creationId xmlns:p14="http://schemas.microsoft.com/office/powerpoint/2010/main" xmlns="" val="82313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332656"/>
            <a:ext cx="3744416" cy="3046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283964"/>
            <a:ext cx="4762500" cy="619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3645024"/>
            <a:ext cx="3744416" cy="26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491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Autofit/>
          </a:bodyPr>
          <a:lstStyle/>
          <a:p>
            <a:pPr algn="just"/>
            <a:r>
              <a:rPr lang="el-GR" sz="3600" b="1" dirty="0" smtClean="0"/>
              <a:t>Η αθλητική  κοινωνιολογική έρευνα οφείλει να αναλύσει την </a:t>
            </a:r>
            <a:r>
              <a:rPr lang="el-GR" sz="3600" b="1" i="1" u="sng" dirty="0" smtClean="0">
                <a:solidFill>
                  <a:srgbClr val="FFFF00"/>
                </a:solidFill>
              </a:rPr>
              <a:t>εσωτερική λογική</a:t>
            </a:r>
            <a:r>
              <a:rPr lang="el-GR" sz="3600" b="1" i="1" dirty="0" smtClean="0">
                <a:solidFill>
                  <a:srgbClr val="FFFF00"/>
                </a:solidFill>
              </a:rPr>
              <a:t> </a:t>
            </a:r>
            <a:r>
              <a:rPr lang="el-GR" sz="3600" b="1" dirty="0" smtClean="0"/>
              <a:t>και τους λειτουργικούς τρόπους </a:t>
            </a:r>
            <a:r>
              <a:rPr lang="el-GR" sz="3600" b="1" dirty="0" smtClean="0">
                <a:solidFill>
                  <a:srgbClr val="FFFF00"/>
                </a:solidFill>
              </a:rPr>
              <a:t>εκείνων των μηχανισμών του συστήματος </a:t>
            </a:r>
          </a:p>
          <a:p>
            <a:pPr algn="just"/>
            <a:r>
              <a:rPr lang="el-GR" sz="3600" b="1" dirty="0" smtClean="0"/>
              <a:t>οι οποίοι </a:t>
            </a:r>
            <a:r>
              <a:rPr lang="el-GR" sz="3600" b="1" dirty="0" smtClean="0">
                <a:solidFill>
                  <a:srgbClr val="FFFF00"/>
                </a:solidFill>
              </a:rPr>
              <a:t>υποκινούν δομικά </a:t>
            </a:r>
            <a:r>
              <a:rPr lang="el-GR" sz="3600" b="1" dirty="0" smtClean="0"/>
              <a:t>μία τέτοιου είδους επικοινωνιακή πρακτική και δράση στον αθλητισμό των υψηλών επιδόσεων</a:t>
            </a:r>
            <a:endParaRPr lang="en-US" sz="3600" b="1" dirty="0"/>
          </a:p>
        </p:txBody>
      </p:sp>
    </p:spTree>
    <p:extLst>
      <p:ext uri="{BB962C8B-B14F-4D97-AF65-F5344CB8AC3E}">
        <p14:creationId xmlns:p14="http://schemas.microsoft.com/office/powerpoint/2010/main" xmlns="" val="4270712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32648"/>
          </a:xfrm>
        </p:spPr>
        <p:txBody>
          <a:bodyPr>
            <a:normAutofit/>
          </a:bodyPr>
          <a:lstStyle/>
          <a:p>
            <a:pPr algn="just"/>
            <a:r>
              <a:rPr lang="el-GR" sz="3600" b="1" dirty="0"/>
              <a:t>Η</a:t>
            </a:r>
            <a:r>
              <a:rPr lang="el-GR" sz="3600" b="1" dirty="0" smtClean="0"/>
              <a:t> διαδικασία της χρήσης απαγορευμένων ουσιών στην εν λόγω κοινωνική περιοχή ανελίσσεται τυπικά στο πλαίσιο μιας </a:t>
            </a:r>
            <a:r>
              <a:rPr lang="el-GR" sz="3600" b="1" i="1" dirty="0" smtClean="0">
                <a:solidFill>
                  <a:srgbClr val="FFFF00"/>
                </a:solidFill>
              </a:rPr>
              <a:t>δομικής μυστικότητας </a:t>
            </a:r>
          </a:p>
          <a:p>
            <a:pPr marL="0" indent="0" algn="just">
              <a:buNone/>
            </a:pPr>
            <a:r>
              <a:rPr lang="el-GR" sz="3600" b="1" dirty="0" smtClean="0"/>
              <a:t> </a:t>
            </a:r>
          </a:p>
          <a:p>
            <a:pPr algn="just"/>
            <a:r>
              <a:rPr lang="el-GR" sz="4000" b="1" i="1" dirty="0" smtClean="0">
                <a:solidFill>
                  <a:srgbClr val="00B050"/>
                </a:solidFill>
              </a:rPr>
              <a:t>η οποία καθιστά σε μεγάλο βαθμό ανενεργές τις συνηθισμένες μεθόδους της εμπειρικής  κοινωνιολογικής έρευνας</a:t>
            </a:r>
            <a:endParaRPr lang="en-US" sz="4000" b="1" i="1" dirty="0">
              <a:solidFill>
                <a:srgbClr val="00B050"/>
              </a:solidFill>
            </a:endParaRPr>
          </a:p>
        </p:txBody>
      </p:sp>
    </p:spTree>
    <p:extLst>
      <p:ext uri="{BB962C8B-B14F-4D97-AF65-F5344CB8AC3E}">
        <p14:creationId xmlns:p14="http://schemas.microsoft.com/office/powerpoint/2010/main" xmlns="" val="954032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l-GR" b="1" dirty="0" smtClean="0"/>
              <a:t>Για την κατανόηση του ζητήματος θεωρείται σημαντική η </a:t>
            </a:r>
            <a:r>
              <a:rPr lang="el-GR" b="1" dirty="0" smtClean="0">
                <a:solidFill>
                  <a:srgbClr val="FFFF00"/>
                </a:solidFill>
              </a:rPr>
              <a:t>μεταφορά του προβληματισμού </a:t>
            </a:r>
            <a:r>
              <a:rPr lang="el-GR" b="1" dirty="0" smtClean="0"/>
              <a:t>από τα ατομικά-</a:t>
            </a:r>
            <a:r>
              <a:rPr lang="el-GR" b="1" dirty="0" err="1" smtClean="0"/>
              <a:t>υποκειμενοκεντρικά</a:t>
            </a:r>
            <a:r>
              <a:rPr lang="el-GR" b="1" dirty="0" smtClean="0"/>
              <a:t>  επίπεδα δράσης και επικοινωνιακής πρακτικής, επομένως </a:t>
            </a:r>
            <a:r>
              <a:rPr lang="el-GR" b="1" dirty="0" smtClean="0">
                <a:solidFill>
                  <a:srgbClr val="FFFF00"/>
                </a:solidFill>
              </a:rPr>
              <a:t>από τον αθλητή</a:t>
            </a:r>
            <a:r>
              <a:rPr lang="el-GR" b="1" dirty="0" smtClean="0"/>
              <a:t>, </a:t>
            </a:r>
          </a:p>
          <a:p>
            <a:pPr algn="just"/>
            <a:endParaRPr lang="el-GR" b="1" dirty="0"/>
          </a:p>
          <a:p>
            <a:pPr algn="just"/>
            <a:r>
              <a:rPr lang="el-GR" b="1" dirty="0" smtClean="0">
                <a:solidFill>
                  <a:srgbClr val="FFFF00"/>
                </a:solidFill>
              </a:rPr>
              <a:t>στα επίπεδα της επικοινωνιακής λογικής του συστήματος του αθλητισμού των υψηλών επιδόσεων</a:t>
            </a:r>
            <a:endParaRPr lang="en-US" b="1" dirty="0">
              <a:solidFill>
                <a:srgbClr val="FFFF00"/>
              </a:solidFill>
            </a:endParaRPr>
          </a:p>
        </p:txBody>
      </p:sp>
    </p:spTree>
    <p:extLst>
      <p:ext uri="{BB962C8B-B14F-4D97-AF65-F5344CB8AC3E}">
        <p14:creationId xmlns:p14="http://schemas.microsoft.com/office/powerpoint/2010/main" xmlns="" val="1633190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just"/>
            <a:r>
              <a:rPr lang="el-GR" b="1" dirty="0" smtClean="0"/>
              <a:t>Εφόσον η </a:t>
            </a:r>
            <a:r>
              <a:rPr lang="el-GR" b="1" dirty="0" err="1" smtClean="0"/>
              <a:t>φαρμακοδιέγερση</a:t>
            </a:r>
            <a:r>
              <a:rPr lang="el-GR" b="1" dirty="0" smtClean="0"/>
              <a:t> στοχεύει στη βελτίωση της αγωνιστικής διάθεσης και απόδοσης των αθλητών τότε μπορεί να κατανοηθεί στις λειτουργικές προοπτικές του αθλητισμού των επιδόσεων και σε συνάρτηση με την επικοινωνιακή λογική του,</a:t>
            </a:r>
          </a:p>
          <a:p>
            <a:pPr algn="just"/>
            <a:endParaRPr lang="el-GR" b="1" dirty="0" smtClean="0"/>
          </a:p>
          <a:p>
            <a:pPr algn="just"/>
            <a:r>
              <a:rPr lang="el-GR" b="1" dirty="0" smtClean="0"/>
              <a:t> </a:t>
            </a:r>
            <a:r>
              <a:rPr lang="el-GR" b="1" dirty="0" smtClean="0">
                <a:solidFill>
                  <a:srgbClr val="FFFF00"/>
                </a:solidFill>
              </a:rPr>
              <a:t>ως μέσον αναστολής μίας επικείμενης δυσλειτουργίας του συστήματος όσον αφορά τις επιδόσεις του</a:t>
            </a:r>
            <a:r>
              <a:rPr lang="el-GR" b="1" dirty="0" smtClean="0"/>
              <a:t>.</a:t>
            </a:r>
            <a:endParaRPr lang="en-US" b="1" dirty="0"/>
          </a:p>
        </p:txBody>
      </p:sp>
    </p:spTree>
    <p:extLst>
      <p:ext uri="{BB962C8B-B14F-4D97-AF65-F5344CB8AC3E}">
        <p14:creationId xmlns:p14="http://schemas.microsoft.com/office/powerpoint/2010/main" xmlns="" val="1378211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9714"/>
            <a:ext cx="8229600" cy="5146449"/>
          </a:xfrm>
        </p:spPr>
        <p:txBody>
          <a:bodyPr>
            <a:normAutofit fontScale="92500"/>
          </a:bodyPr>
          <a:lstStyle/>
          <a:p>
            <a:pPr algn="just"/>
            <a:r>
              <a:rPr lang="el-GR" b="1" dirty="0" smtClean="0"/>
              <a:t>Στις προοπτικές της </a:t>
            </a:r>
            <a:r>
              <a:rPr lang="el-GR" sz="3600" b="1" dirty="0" smtClean="0">
                <a:solidFill>
                  <a:srgbClr val="FF0000"/>
                </a:solidFill>
              </a:rPr>
              <a:t>εσωτερικής διαφοροποίησης</a:t>
            </a:r>
            <a:r>
              <a:rPr lang="el-GR" b="1" dirty="0" smtClean="0"/>
              <a:t> εντός του νοηματικού χώρου του  αθλητισμού των επιδόσεων </a:t>
            </a:r>
            <a:r>
              <a:rPr lang="el-GR" b="1" dirty="0" smtClean="0">
                <a:solidFill>
                  <a:srgbClr val="FF0000"/>
                </a:solidFill>
              </a:rPr>
              <a:t>καλλιεργείται μια ιδιαίτερη λογική δράσης και επικοινωνιακής πρακτικής </a:t>
            </a:r>
          </a:p>
          <a:p>
            <a:pPr algn="just"/>
            <a:endParaRPr lang="el-GR" b="1" dirty="0"/>
          </a:p>
          <a:p>
            <a:pPr algn="just"/>
            <a:r>
              <a:rPr lang="el-GR" b="1" dirty="0" smtClean="0">
                <a:solidFill>
                  <a:srgbClr val="FFFF00"/>
                </a:solidFill>
              </a:rPr>
              <a:t>η οποία τον οριοθετεί νοηματικά τόσο από άλλες περιοχές αθλητικών δραστηριοτήτων (μαζικός, σχολικός αθλητισμός κ.λπ.) </a:t>
            </a:r>
          </a:p>
          <a:p>
            <a:pPr algn="just"/>
            <a:r>
              <a:rPr lang="el-GR" b="1" dirty="0" smtClean="0">
                <a:solidFill>
                  <a:srgbClr val="FFFF00"/>
                </a:solidFill>
              </a:rPr>
              <a:t>όσο και από το ευρύτερο κοινωνικό περιβάλλον</a:t>
            </a:r>
            <a:endParaRPr lang="en-US" b="1" dirty="0">
              <a:solidFill>
                <a:srgbClr val="FFFF00"/>
              </a:solidFill>
            </a:endParaRPr>
          </a:p>
        </p:txBody>
      </p:sp>
    </p:spTree>
    <p:extLst>
      <p:ext uri="{BB962C8B-B14F-4D97-AF65-F5344CB8AC3E}">
        <p14:creationId xmlns:p14="http://schemas.microsoft.com/office/powerpoint/2010/main" xmlns="" val="2190684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smtClean="0"/>
              <a:t>Αναπτύσσει μια συγκεκριμένη μορφή </a:t>
            </a:r>
            <a:r>
              <a:rPr lang="el-GR" b="1" dirty="0" smtClean="0">
                <a:solidFill>
                  <a:srgbClr val="FFFF00"/>
                </a:solidFill>
              </a:rPr>
              <a:t>περιπλοκότητας</a:t>
            </a:r>
            <a:r>
              <a:rPr lang="el-GR" b="1" dirty="0" smtClean="0"/>
              <a:t> , όσον αφορά τους συσχετισμούς των συστατικών του στοιχείων (Σώμα, επίδοση κ.λπ.)</a:t>
            </a:r>
          </a:p>
          <a:p>
            <a:pPr algn="just"/>
            <a:endParaRPr lang="el-GR" b="1" dirty="0"/>
          </a:p>
          <a:p>
            <a:pPr algn="just"/>
            <a:r>
              <a:rPr lang="el-GR" b="1" dirty="0" smtClean="0"/>
              <a:t> και μια </a:t>
            </a:r>
            <a:r>
              <a:rPr lang="el-GR" b="1" dirty="0" smtClean="0">
                <a:solidFill>
                  <a:srgbClr val="FFFF00"/>
                </a:solidFill>
              </a:rPr>
              <a:t>σχετική αυτονομία  </a:t>
            </a:r>
            <a:r>
              <a:rPr lang="el-GR" b="1" dirty="0" smtClean="0"/>
              <a:t>σε σχέση με το κοινωνικό περιβάλλον που ενισχύεται από ευρύτερους κοινωνικούς μετασχηματισμούς</a:t>
            </a:r>
            <a:endParaRPr lang="en-US" b="1" dirty="0"/>
          </a:p>
        </p:txBody>
      </p:sp>
    </p:spTree>
    <p:extLst>
      <p:ext uri="{BB962C8B-B14F-4D97-AF65-F5344CB8AC3E}">
        <p14:creationId xmlns:p14="http://schemas.microsoft.com/office/powerpoint/2010/main" xmlns="" val="3887555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10000"/>
          </a:bodyPr>
          <a:lstStyle/>
          <a:p>
            <a:pPr algn="just"/>
            <a:r>
              <a:rPr lang="el-GR" b="1" dirty="0" smtClean="0"/>
              <a:t>Για να παραμείνει κοινωνικά βιώσιμος ο αθλητισμός των υψηλών επιδόσεων καταναγκάζεται σε μεταβολές δομικού χαρακτήρα </a:t>
            </a:r>
          </a:p>
          <a:p>
            <a:pPr algn="just"/>
            <a:r>
              <a:rPr lang="el-GR" b="1" dirty="0" smtClean="0"/>
              <a:t>οι οποίοι πέραν των άλλων προκαλούν και μια </a:t>
            </a:r>
            <a:r>
              <a:rPr lang="el-GR" b="1" u="sng" dirty="0" smtClean="0"/>
              <a:t>μεταρρύθμιση της αθλητικής βιωματικής υποκειμενικότητας</a:t>
            </a:r>
            <a:r>
              <a:rPr lang="el-GR" b="1" dirty="0" smtClean="0"/>
              <a:t>, </a:t>
            </a:r>
          </a:p>
          <a:p>
            <a:pPr algn="just"/>
            <a:r>
              <a:rPr lang="el-GR" b="1" dirty="0" smtClean="0"/>
              <a:t>Π.χ. η αθλητική εμπειρία ως βιωματική υποκειμενικότητα ανελίσσεται πλέον στο πλαίσιο του </a:t>
            </a:r>
            <a:r>
              <a:rPr lang="el-GR" b="1" u="sng" dirty="0" smtClean="0"/>
              <a:t>καταναγκασμού τυπικών οργανισμών </a:t>
            </a:r>
            <a:r>
              <a:rPr lang="el-GR" b="1" dirty="0" smtClean="0"/>
              <a:t>, </a:t>
            </a:r>
          </a:p>
        </p:txBody>
      </p:sp>
    </p:spTree>
    <p:extLst>
      <p:ext uri="{BB962C8B-B14F-4D97-AF65-F5344CB8AC3E}">
        <p14:creationId xmlns:p14="http://schemas.microsoft.com/office/powerpoint/2010/main" xmlns="" val="848875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just"/>
            <a:r>
              <a:rPr lang="el-GR" sz="4000" b="1" dirty="0" smtClean="0"/>
              <a:t>Στις προοπτικές αυτές </a:t>
            </a:r>
            <a:r>
              <a:rPr lang="el-GR" sz="4000" b="1" dirty="0">
                <a:solidFill>
                  <a:srgbClr val="FFFF00"/>
                </a:solidFill>
              </a:rPr>
              <a:t>κατά κανόνα, θεωρητικά και πρακτικά</a:t>
            </a:r>
            <a:r>
              <a:rPr lang="el-GR" sz="4000" b="1" dirty="0"/>
              <a:t>, </a:t>
            </a:r>
            <a:endParaRPr lang="el-GR" sz="4000" b="1" dirty="0" smtClean="0"/>
          </a:p>
          <a:p>
            <a:pPr algn="just"/>
            <a:r>
              <a:rPr lang="el-GR" sz="4000" b="1" dirty="0" smtClean="0"/>
              <a:t>δεν </a:t>
            </a:r>
            <a:r>
              <a:rPr lang="el-GR" sz="4000" b="1" dirty="0"/>
              <a:t>είναι δυνατόν να εκπληρωθούν στον κοινωνικό αυτό χώρο </a:t>
            </a:r>
            <a:r>
              <a:rPr lang="el-GR" sz="4000" b="1" i="1" dirty="0">
                <a:solidFill>
                  <a:srgbClr val="00B050"/>
                </a:solidFill>
              </a:rPr>
              <a:t>προσδοκίες περί αυτοπραγμάτωσης  του υποκειμένου</a:t>
            </a:r>
          </a:p>
          <a:p>
            <a:pPr algn="just"/>
            <a:r>
              <a:rPr lang="el-GR" sz="4000" b="1" dirty="0"/>
              <a:t>(Φιλοσοφία, παιδαγωγική)</a:t>
            </a:r>
          </a:p>
          <a:p>
            <a:endParaRPr lang="en-US" dirty="0"/>
          </a:p>
        </p:txBody>
      </p:sp>
    </p:spTree>
    <p:extLst>
      <p:ext uri="{BB962C8B-B14F-4D97-AF65-F5344CB8AC3E}">
        <p14:creationId xmlns:p14="http://schemas.microsoft.com/office/powerpoint/2010/main" xmlns="" val="364464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Autofit/>
          </a:bodyPr>
          <a:lstStyle/>
          <a:p>
            <a:pPr algn="just"/>
            <a:r>
              <a:rPr lang="el-GR" sz="3600" b="1" dirty="0" smtClean="0"/>
              <a:t>Οφείλεται λοιπόν να ληφθεί περισσότερο υπόψη ο </a:t>
            </a:r>
            <a:r>
              <a:rPr lang="el-GR" sz="3600" b="1" i="1" dirty="0" smtClean="0">
                <a:solidFill>
                  <a:srgbClr val="00B050"/>
                </a:solidFill>
              </a:rPr>
              <a:t>χαρακτήρας της οργανωτικής δομής στο πλαίσιο της οποίας ανελίσσεται μια αθλητική δράση και επικοινωνία </a:t>
            </a:r>
          </a:p>
          <a:p>
            <a:pPr algn="just"/>
            <a:r>
              <a:rPr lang="el-GR" sz="3600" b="1" dirty="0" smtClean="0"/>
              <a:t>καθώς επίσης και η </a:t>
            </a:r>
            <a:r>
              <a:rPr lang="el-GR" sz="3600" b="1" dirty="0" smtClean="0">
                <a:solidFill>
                  <a:srgbClr val="FFFF00"/>
                </a:solidFill>
              </a:rPr>
              <a:t>διαφορά μεταξύ τυπικών και άτυπων οργανωτικών αθλητικών δομών</a:t>
            </a:r>
            <a:r>
              <a:rPr lang="el-GR" sz="3600" b="1" dirty="0" smtClean="0"/>
              <a:t> και του βαθμού επιρροής που ασκούν στον αθλητή</a:t>
            </a:r>
            <a:endParaRPr lang="en-US" sz="3600" b="1" dirty="0"/>
          </a:p>
        </p:txBody>
      </p:sp>
    </p:spTree>
    <p:extLst>
      <p:ext uri="{BB962C8B-B14F-4D97-AF65-F5344CB8AC3E}">
        <p14:creationId xmlns:p14="http://schemas.microsoft.com/office/powerpoint/2010/main" xmlns="" val="1351824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l-GR" b="1" dirty="0" smtClean="0"/>
              <a:t>Οι αθλητικές δομές λειτουργούν ως μία αόρατη αρχή η οποία ασκεί έντονες επιδράσεις στην αθλητική δράση και επικοινωνιακή πρακτική,</a:t>
            </a:r>
          </a:p>
          <a:p>
            <a:pPr algn="just"/>
            <a:r>
              <a:rPr lang="el-GR" b="1" dirty="0" smtClean="0"/>
              <a:t> οριοθετώντας και κυρίως πολλές φορές περιορίζοντας τη δυνατότητα του υποκειμένου, του αθλητή για αυτόνομη δράση </a:t>
            </a:r>
          </a:p>
        </p:txBody>
      </p:sp>
    </p:spTree>
    <p:extLst>
      <p:ext uri="{BB962C8B-B14F-4D97-AF65-F5344CB8AC3E}">
        <p14:creationId xmlns:p14="http://schemas.microsoft.com/office/powerpoint/2010/main" xmlns="" val="2611607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49" y="100159"/>
            <a:ext cx="5036897" cy="333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9752" y="3433909"/>
            <a:ext cx="5449788" cy="3307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4500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lgn="just"/>
            <a:r>
              <a:rPr lang="el-GR" b="1" dirty="0"/>
              <a:t>έχουμε μια </a:t>
            </a:r>
            <a:r>
              <a:rPr lang="el-GR" b="1" dirty="0">
                <a:solidFill>
                  <a:srgbClr val="FFFF00"/>
                </a:solidFill>
              </a:rPr>
              <a:t>πρωτοκαθεδρία των αθλητικών δομών</a:t>
            </a:r>
            <a:r>
              <a:rPr lang="el-GR" b="1" dirty="0"/>
              <a:t>  απέναντι στο άτομο, απέναντι στο υποκείμενο, </a:t>
            </a:r>
            <a:endParaRPr lang="el-GR" b="1" dirty="0" smtClean="0"/>
          </a:p>
          <a:p>
            <a:pPr marL="0" indent="0" algn="just">
              <a:buNone/>
            </a:pPr>
            <a:endParaRPr lang="el-GR" b="1" dirty="0"/>
          </a:p>
          <a:p>
            <a:pPr algn="just"/>
            <a:r>
              <a:rPr lang="el-GR" b="1" dirty="0"/>
              <a:t>η οποία  δεν αφήνει δεν δικαιολογεί πολλά περιθώρια αποκλίσεων, </a:t>
            </a:r>
            <a:endParaRPr lang="el-GR" b="1" dirty="0" smtClean="0"/>
          </a:p>
          <a:p>
            <a:pPr algn="just"/>
            <a:r>
              <a:rPr lang="el-GR" b="1" dirty="0" smtClean="0"/>
              <a:t>κυρίως </a:t>
            </a:r>
            <a:r>
              <a:rPr lang="el-GR" b="1" dirty="0"/>
              <a:t>όσον αφορά την προσέγγιση συγκεκριμένων στόχων ή την διεκπεραίωση συγκεκριμένων αποστολών </a:t>
            </a:r>
          </a:p>
          <a:p>
            <a:pPr algn="just"/>
            <a:endParaRPr lang="en-US" b="1" dirty="0"/>
          </a:p>
        </p:txBody>
      </p:sp>
    </p:spTree>
    <p:extLst>
      <p:ext uri="{BB962C8B-B14F-4D97-AF65-F5344CB8AC3E}">
        <p14:creationId xmlns:p14="http://schemas.microsoft.com/office/powerpoint/2010/main" xmlns="" val="3329460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Τι οφείλουμε να κάνουμε?</a:t>
            </a:r>
            <a:endParaRPr lang="en-US" b="1" dirty="0">
              <a:solidFill>
                <a:srgbClr val="00B050"/>
              </a:solidFill>
            </a:endParaRPr>
          </a:p>
        </p:txBody>
      </p:sp>
      <p:sp>
        <p:nvSpPr>
          <p:cNvPr id="3" name="Content Placeholder 2"/>
          <p:cNvSpPr>
            <a:spLocks noGrp="1"/>
          </p:cNvSpPr>
          <p:nvPr>
            <p:ph idx="1"/>
          </p:nvPr>
        </p:nvSpPr>
        <p:spPr/>
        <p:txBody>
          <a:bodyPr>
            <a:normAutofit lnSpcReduction="10000"/>
          </a:bodyPr>
          <a:lstStyle/>
          <a:p>
            <a:pPr algn="just"/>
            <a:r>
              <a:rPr lang="el-GR" sz="3600" b="1" dirty="0"/>
              <a:t>Το επίκεντρο του ενδιαφέροντός μας πρέπει επομένως να στραφεί </a:t>
            </a:r>
            <a:r>
              <a:rPr lang="el-GR" sz="3600" b="1" dirty="0" smtClean="0"/>
              <a:t>στην κατανόηση της </a:t>
            </a:r>
            <a:r>
              <a:rPr lang="el-GR" sz="3600" b="1" i="1" dirty="0">
                <a:solidFill>
                  <a:srgbClr val="FFFF00"/>
                </a:solidFill>
              </a:rPr>
              <a:t>επικοινωνιακής λογικής του συστήματος του αθλητισμού των επιδόσεων  </a:t>
            </a:r>
            <a:endParaRPr lang="el-GR" sz="3600" b="1" i="1" dirty="0" smtClean="0">
              <a:solidFill>
                <a:srgbClr val="FFFF00"/>
              </a:solidFill>
            </a:endParaRPr>
          </a:p>
          <a:p>
            <a:pPr algn="just"/>
            <a:r>
              <a:rPr lang="el-GR" sz="3600" b="1" dirty="0" smtClean="0"/>
              <a:t>διακρίνοντας </a:t>
            </a:r>
            <a:r>
              <a:rPr lang="el-GR" sz="3600" b="1" dirty="0"/>
              <a:t>την επαρκώς από την λογική των μελών που το </a:t>
            </a:r>
            <a:r>
              <a:rPr lang="el-GR" sz="3600" b="1" dirty="0" smtClean="0"/>
              <a:t>απαρτίζουν</a:t>
            </a:r>
          </a:p>
          <a:p>
            <a:pPr algn="just"/>
            <a:r>
              <a:rPr lang="el-GR" sz="3600" b="1" dirty="0" smtClean="0"/>
              <a:t>(</a:t>
            </a:r>
            <a:r>
              <a:rPr lang="el-GR" sz="3600" b="1" dirty="0" smtClean="0">
                <a:solidFill>
                  <a:srgbClr val="FF0000"/>
                </a:solidFill>
              </a:rPr>
              <a:t>Βασική </a:t>
            </a:r>
            <a:r>
              <a:rPr lang="el-GR" sz="3600" b="1" dirty="0">
                <a:solidFill>
                  <a:srgbClr val="FF0000"/>
                </a:solidFill>
              </a:rPr>
              <a:t>Κ</a:t>
            </a:r>
            <a:r>
              <a:rPr lang="el-GR" sz="3600" b="1" dirty="0" smtClean="0">
                <a:solidFill>
                  <a:srgbClr val="FF0000"/>
                </a:solidFill>
              </a:rPr>
              <a:t>οινωνιολογική Αρχή</a:t>
            </a:r>
            <a:r>
              <a:rPr lang="el-GR" sz="3600" b="1" dirty="0" smtClean="0"/>
              <a:t>!)</a:t>
            </a:r>
            <a:endParaRPr lang="el-GR" sz="3600" b="1" dirty="0"/>
          </a:p>
          <a:p>
            <a:endParaRPr lang="en-US" dirty="0"/>
          </a:p>
        </p:txBody>
      </p:sp>
    </p:spTree>
    <p:extLst>
      <p:ext uri="{BB962C8B-B14F-4D97-AF65-F5344CB8AC3E}">
        <p14:creationId xmlns:p14="http://schemas.microsoft.com/office/powerpoint/2010/main" xmlns="" val="3201716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marL="0" indent="0" algn="just">
              <a:buNone/>
            </a:pPr>
            <a:r>
              <a:rPr lang="el-GR" b="1" dirty="0" smtClean="0"/>
              <a:t> </a:t>
            </a:r>
          </a:p>
          <a:p>
            <a:pPr algn="just"/>
            <a:r>
              <a:rPr lang="el-GR" b="1" dirty="0" smtClean="0"/>
              <a:t>Αυτό δεν σημαίνει ότι δεν λαμβάνονται υπόψη τα πρόσωπα ως φορείς δράσης με τις δικές τους στρατηγικές, επινοήσεις, προθέσεις κλπ.</a:t>
            </a:r>
          </a:p>
          <a:p>
            <a:pPr algn="just"/>
            <a:endParaRPr lang="el-GR" b="1" dirty="0" smtClean="0"/>
          </a:p>
          <a:p>
            <a:pPr algn="just"/>
            <a:r>
              <a:rPr lang="el-GR" b="1" dirty="0" smtClean="0"/>
              <a:t>λαμβάνονται υπόψη μέχρι του σημείου που η δράση τους συμπλέει με την επικοινωνιακή λογική, </a:t>
            </a:r>
            <a:r>
              <a:rPr lang="el-GR" b="1" dirty="0" smtClean="0">
                <a:solidFill>
                  <a:srgbClr val="FFFF00"/>
                </a:solidFill>
              </a:rPr>
              <a:t>τη λογική του τελεστικού τρόπου, των τελεστικών επικοινωνιών, δράσεων και στόχων του συστήματος</a:t>
            </a:r>
            <a:endParaRPr lang="en-US" b="1" dirty="0">
              <a:solidFill>
                <a:srgbClr val="FFFF00"/>
              </a:solidFill>
            </a:endParaRPr>
          </a:p>
        </p:txBody>
      </p:sp>
    </p:spTree>
    <p:extLst>
      <p:ext uri="{BB962C8B-B14F-4D97-AF65-F5344CB8AC3E}">
        <p14:creationId xmlns:p14="http://schemas.microsoft.com/office/powerpoint/2010/main" xmlns="" val="3709420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lnSpcReduction="10000"/>
          </a:bodyPr>
          <a:lstStyle/>
          <a:p>
            <a:pPr algn="just"/>
            <a:r>
              <a:rPr lang="el-GR" b="1" dirty="0" smtClean="0"/>
              <a:t>Δεν αναφερόμαστε λοιπόν στις επικοινωνιακές πρακτικές επιμέρους αθλητών, </a:t>
            </a:r>
          </a:p>
          <a:p>
            <a:pPr algn="just"/>
            <a:endParaRPr lang="el-GR" b="1" dirty="0" smtClean="0"/>
          </a:p>
          <a:p>
            <a:pPr algn="just"/>
            <a:r>
              <a:rPr lang="el-GR" sz="3600" b="1" dirty="0" smtClean="0">
                <a:solidFill>
                  <a:srgbClr val="FFFF00"/>
                </a:solidFill>
              </a:rPr>
              <a:t>αλλά στην </a:t>
            </a:r>
            <a:r>
              <a:rPr lang="el-GR" sz="3600" b="1" dirty="0" err="1" smtClean="0">
                <a:solidFill>
                  <a:srgbClr val="FFFF00"/>
                </a:solidFill>
              </a:rPr>
              <a:t>ιδιο</a:t>
            </a:r>
            <a:r>
              <a:rPr lang="el-GR" sz="3600" b="1" dirty="0" smtClean="0">
                <a:solidFill>
                  <a:srgbClr val="FFFF00"/>
                </a:solidFill>
              </a:rPr>
              <a:t>-δυναμική του συστήματος</a:t>
            </a:r>
          </a:p>
          <a:p>
            <a:pPr algn="just"/>
            <a:r>
              <a:rPr lang="el-GR" b="1" dirty="0" smtClean="0"/>
              <a:t> </a:t>
            </a:r>
          </a:p>
          <a:p>
            <a:pPr algn="just"/>
            <a:r>
              <a:rPr lang="el-GR" b="1" dirty="0" smtClean="0"/>
              <a:t>και </a:t>
            </a:r>
            <a:r>
              <a:rPr lang="el-GR" b="1" dirty="0" smtClean="0">
                <a:solidFill>
                  <a:srgbClr val="FFFF00"/>
                </a:solidFill>
              </a:rPr>
              <a:t>στους ιδιαίτερους επικοινωνιακούς και τελεστικούς τρόπους και μεθόδους που εξελίσσει </a:t>
            </a:r>
            <a:endParaRPr lang="en-US" b="1" dirty="0">
              <a:solidFill>
                <a:srgbClr val="FFFF00"/>
              </a:solidFill>
            </a:endParaRPr>
          </a:p>
        </p:txBody>
      </p:sp>
    </p:spTree>
    <p:extLst>
      <p:ext uri="{BB962C8B-B14F-4D97-AF65-F5344CB8AC3E}">
        <p14:creationId xmlns:p14="http://schemas.microsoft.com/office/powerpoint/2010/main" xmlns="" val="1176952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5400" b="1" dirty="0" smtClean="0">
                <a:solidFill>
                  <a:srgbClr val="FF0000"/>
                </a:solidFill>
              </a:rPr>
              <a:t>Τι εννοούμε?</a:t>
            </a:r>
            <a:endParaRPr lang="en-US" sz="5400"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l-GR" b="1" dirty="0"/>
              <a:t>Το σύστημα για παράδειγμα </a:t>
            </a:r>
            <a:r>
              <a:rPr lang="el-GR" b="1" dirty="0" smtClean="0"/>
              <a:t>αντιλαμβάνεται </a:t>
            </a:r>
            <a:r>
              <a:rPr lang="el-GR" b="1" dirty="0"/>
              <a:t>το </a:t>
            </a:r>
            <a:r>
              <a:rPr lang="el-GR" b="1" dirty="0">
                <a:solidFill>
                  <a:srgbClr val="FFFF00"/>
                </a:solidFill>
              </a:rPr>
              <a:t>Υποκείμενο-Αθλητή και το σώμα του</a:t>
            </a:r>
            <a:r>
              <a:rPr lang="el-GR" b="1" dirty="0"/>
              <a:t>, </a:t>
            </a:r>
          </a:p>
          <a:p>
            <a:pPr algn="just"/>
            <a:endParaRPr lang="el-GR" b="1" dirty="0"/>
          </a:p>
          <a:p>
            <a:pPr algn="just"/>
            <a:r>
              <a:rPr lang="el-GR" b="1" dirty="0"/>
              <a:t>μόνο στο πλαίσιο της </a:t>
            </a:r>
            <a:r>
              <a:rPr lang="el-GR" b="1" dirty="0" err="1">
                <a:solidFill>
                  <a:srgbClr val="FFC000"/>
                </a:solidFill>
              </a:rPr>
              <a:t>αυτο</a:t>
            </a:r>
            <a:r>
              <a:rPr lang="el-GR" b="1" dirty="0">
                <a:solidFill>
                  <a:srgbClr val="FFC000"/>
                </a:solidFill>
              </a:rPr>
              <a:t>-</a:t>
            </a:r>
            <a:r>
              <a:rPr lang="el-GR" b="1" dirty="0" err="1">
                <a:solidFill>
                  <a:srgbClr val="FFC000"/>
                </a:solidFill>
              </a:rPr>
              <a:t>αναφορικότητας</a:t>
            </a:r>
            <a:r>
              <a:rPr lang="el-GR" b="1" dirty="0">
                <a:solidFill>
                  <a:srgbClr val="FFC000"/>
                </a:solidFill>
              </a:rPr>
              <a:t>  του</a:t>
            </a:r>
            <a:r>
              <a:rPr lang="el-GR" b="1" dirty="0"/>
              <a:t>, του επικοινωνιακού του κωδικού,</a:t>
            </a:r>
          </a:p>
          <a:p>
            <a:pPr algn="just"/>
            <a:endParaRPr lang="el-GR" b="1" dirty="0"/>
          </a:p>
          <a:p>
            <a:pPr algn="just"/>
            <a:r>
              <a:rPr lang="el-GR" b="1" dirty="0"/>
              <a:t> αναπτύσσοντας έτσι μια </a:t>
            </a:r>
            <a:r>
              <a:rPr lang="el-GR" b="1" dirty="0">
                <a:solidFill>
                  <a:srgbClr val="FFFF00"/>
                </a:solidFill>
              </a:rPr>
              <a:t>αποικιοκρατική σχέση με το ανθρώπινο σώμα ή γενικά με την οντότητα Άνθρωπος</a:t>
            </a:r>
          </a:p>
          <a:p>
            <a:endParaRPr lang="en-US" dirty="0"/>
          </a:p>
        </p:txBody>
      </p:sp>
    </p:spTree>
    <p:extLst>
      <p:ext uri="{BB962C8B-B14F-4D97-AF65-F5344CB8AC3E}">
        <p14:creationId xmlns:p14="http://schemas.microsoft.com/office/powerpoint/2010/main" xmlns="" val="2914735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lgn="just"/>
            <a:r>
              <a:rPr lang="el-GR" dirty="0" smtClean="0"/>
              <a:t> </a:t>
            </a:r>
            <a:r>
              <a:rPr lang="el-GR" sz="3600" b="1" dirty="0" smtClean="0"/>
              <a:t>Στο πνεύμα αυτό η θεματική </a:t>
            </a:r>
            <a:r>
              <a:rPr lang="el-GR" sz="3600" b="1" dirty="0" smtClean="0">
                <a:solidFill>
                  <a:srgbClr val="FFFF00"/>
                </a:solidFill>
              </a:rPr>
              <a:t>αθλητική επίδοση</a:t>
            </a:r>
            <a:r>
              <a:rPr lang="el-GR" sz="3600" b="1" dirty="0" smtClean="0"/>
              <a:t>, </a:t>
            </a:r>
            <a:r>
              <a:rPr lang="el-GR" sz="3600" b="1" dirty="0" smtClean="0">
                <a:solidFill>
                  <a:srgbClr val="FFFF00"/>
                </a:solidFill>
              </a:rPr>
              <a:t>εκφράζει και ταυτόχρονα καθορίζει τι είναι χρήσιμο και τι πρέπει να παραγκωνισθεί από το προσωπικό περιβάλλον</a:t>
            </a:r>
          </a:p>
          <a:p>
            <a:pPr algn="just"/>
            <a:r>
              <a:rPr lang="el-GR" sz="3600" b="1" dirty="0" smtClean="0">
                <a:solidFill>
                  <a:srgbClr val="00B050"/>
                </a:solidFill>
              </a:rPr>
              <a:t> Έτσι οι αξιώσεις του συστήματος απέναντι στο ανθρώπινο σώμα ενδέχεται να μην έχουν περιορισμό </a:t>
            </a:r>
            <a:endParaRPr lang="en-US" sz="3600" b="1" dirty="0">
              <a:solidFill>
                <a:srgbClr val="00B050"/>
              </a:solidFill>
            </a:endParaRPr>
          </a:p>
        </p:txBody>
      </p:sp>
    </p:spTree>
    <p:extLst>
      <p:ext uri="{BB962C8B-B14F-4D97-AF65-F5344CB8AC3E}">
        <p14:creationId xmlns:p14="http://schemas.microsoft.com/office/powerpoint/2010/main" xmlns="" val="2198820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77500" lnSpcReduction="20000"/>
          </a:bodyPr>
          <a:lstStyle/>
          <a:p>
            <a:pPr algn="just"/>
            <a:r>
              <a:rPr lang="el-GR" b="1" dirty="0" smtClean="0"/>
              <a:t>Η δράση και επικοινωνία των συμμετεχόντων αναδεικνύεται ως νοηματική μόνο όταν αυτή γίνεται </a:t>
            </a:r>
            <a:r>
              <a:rPr lang="el-GR" b="1" dirty="0" smtClean="0">
                <a:solidFill>
                  <a:srgbClr val="FFFF00"/>
                </a:solidFill>
              </a:rPr>
              <a:t>αντιληπτή ως επιδίωξη προσέγγισης της Νίκης</a:t>
            </a:r>
            <a:r>
              <a:rPr lang="el-GR" b="1" dirty="0" smtClean="0"/>
              <a:t>, </a:t>
            </a:r>
          </a:p>
          <a:p>
            <a:pPr algn="just"/>
            <a:r>
              <a:rPr lang="el-GR" b="1" dirty="0" smtClean="0">
                <a:solidFill>
                  <a:srgbClr val="00B050"/>
                </a:solidFill>
              </a:rPr>
              <a:t>δια μιας κατά το δυνατόν μεγιστοποιημένης αθλητικής επίδοσης, </a:t>
            </a:r>
          </a:p>
          <a:p>
            <a:pPr algn="just"/>
            <a:r>
              <a:rPr lang="el-GR" b="1" dirty="0" smtClean="0"/>
              <a:t>η οποία αποτελεί και </a:t>
            </a:r>
            <a:r>
              <a:rPr lang="el-GR" b="1" dirty="0" smtClean="0">
                <a:solidFill>
                  <a:srgbClr val="00B050"/>
                </a:solidFill>
              </a:rPr>
              <a:t>την κεντρική αξία του συστήματος</a:t>
            </a:r>
            <a:r>
              <a:rPr lang="el-GR" b="1" dirty="0" smtClean="0"/>
              <a:t> και </a:t>
            </a:r>
          </a:p>
          <a:p>
            <a:pPr algn="just"/>
            <a:r>
              <a:rPr lang="el-GR" b="1" dirty="0" smtClean="0"/>
              <a:t>ως τέτοια αναγνωρίζεται αυτή και από το </a:t>
            </a:r>
            <a:r>
              <a:rPr lang="el-GR" b="1" dirty="0" smtClean="0">
                <a:solidFill>
                  <a:srgbClr val="00B050"/>
                </a:solidFill>
              </a:rPr>
              <a:t>ευρύτερο κοινωνικό περιβάλλον</a:t>
            </a:r>
          </a:p>
          <a:p>
            <a:pPr algn="just"/>
            <a:endParaRPr lang="el-GR" b="1" dirty="0" smtClean="0"/>
          </a:p>
          <a:p>
            <a:pPr algn="just"/>
            <a:r>
              <a:rPr lang="el-GR" sz="4200" b="1" dirty="0" smtClean="0">
                <a:solidFill>
                  <a:srgbClr val="FFFF00"/>
                </a:solidFill>
              </a:rPr>
              <a:t> Είναι αυτή η κεντρική αξία η οποία παράγει προσδοκίες και εγείρει το κοινωνικό ενδιαφέρον (Μεταβολή των Αξιών!!!!!)</a:t>
            </a:r>
            <a:endParaRPr lang="en-US" sz="4200" b="1" dirty="0">
              <a:solidFill>
                <a:srgbClr val="FFFF00"/>
              </a:solidFill>
            </a:endParaRPr>
          </a:p>
        </p:txBody>
      </p:sp>
    </p:spTree>
    <p:extLst>
      <p:ext uri="{BB962C8B-B14F-4D97-AF65-F5344CB8AC3E}">
        <p14:creationId xmlns:p14="http://schemas.microsoft.com/office/powerpoint/2010/main" xmlns="" val="3737102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algn="just"/>
            <a:r>
              <a:rPr lang="el-GR" b="1" dirty="0" smtClean="0"/>
              <a:t>Για παράδειγμα, εάν ένας αθλητής υψηλού επιπέδου δεν επιδιώκει την μεγιστοποιημένη επίδοση με στόχο την Νίκη,</a:t>
            </a:r>
          </a:p>
          <a:p>
            <a:pPr algn="just"/>
            <a:r>
              <a:rPr lang="el-GR" b="1" dirty="0" smtClean="0">
                <a:solidFill>
                  <a:srgbClr val="FFFF00"/>
                </a:solidFill>
              </a:rPr>
              <a:t> αποκλίνει από την επικοινωνιακή λογική του συστήματος και η επικοινωνιακή πρακτική του δεν έχει κανένα νόημα ούτε για το ίδιο το σύστημα, ούτε για το περιβάλλον του συστήματος</a:t>
            </a:r>
          </a:p>
          <a:p>
            <a:pPr algn="just"/>
            <a:r>
              <a:rPr lang="el-GR" b="1" dirty="0" smtClean="0"/>
              <a:t> </a:t>
            </a:r>
            <a:r>
              <a:rPr lang="el-GR" b="1" dirty="0" smtClean="0">
                <a:solidFill>
                  <a:srgbClr val="00B050"/>
                </a:solidFill>
              </a:rPr>
              <a:t>Αυτή η ιδιαίτερη επικοινωνιακή λογική διακηρύσσεται σε σχήματα ιδιαίτερων επικοινωνιακών κωδικών, προγραμμάτων και αξιών</a:t>
            </a:r>
            <a:endParaRPr lang="en-US" b="1" dirty="0">
              <a:solidFill>
                <a:srgbClr val="00B050"/>
              </a:solidFill>
            </a:endParaRPr>
          </a:p>
        </p:txBody>
      </p:sp>
    </p:spTree>
    <p:extLst>
      <p:ext uri="{BB962C8B-B14F-4D97-AF65-F5344CB8AC3E}">
        <p14:creationId xmlns:p14="http://schemas.microsoft.com/office/powerpoint/2010/main" xmlns="" val="1758706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algn="just"/>
            <a:r>
              <a:rPr lang="el-GR" b="1" dirty="0" smtClean="0"/>
              <a:t>Ο κοινωνικά ελκυστικός και  δυναμικός επικοινωνιακός κωδικός </a:t>
            </a:r>
            <a:r>
              <a:rPr lang="el-GR" sz="3600" b="1" dirty="0" smtClean="0">
                <a:solidFill>
                  <a:srgbClr val="FF0000"/>
                </a:solidFill>
              </a:rPr>
              <a:t>Νίκη/ Ήττα  </a:t>
            </a:r>
            <a:r>
              <a:rPr lang="el-GR" b="1" dirty="0" smtClean="0"/>
              <a:t>του αθλητισμού των υψηλών επιδόσεων, </a:t>
            </a:r>
          </a:p>
          <a:p>
            <a:pPr algn="just"/>
            <a:r>
              <a:rPr lang="el-GR" b="1" dirty="0" smtClean="0"/>
              <a:t>είναι το χαρακτηριστικό εκείνο που τον αναδεικνύει σε φορέα και μέσον για να πραγματώσουν ευρύτερου κοινωνικού νοήματος επιδόσεις, άλλα, </a:t>
            </a:r>
          </a:p>
          <a:p>
            <a:pPr algn="just"/>
            <a:r>
              <a:rPr lang="el-GR" b="1" dirty="0" smtClean="0">
                <a:solidFill>
                  <a:srgbClr val="FF0000"/>
                </a:solidFill>
              </a:rPr>
              <a:t>κυρίως πρωτεύοντα κοινωνικά συστήματα όπως για παράδειγμα η οικονομία και η πολιτική</a:t>
            </a:r>
            <a:endParaRPr lang="en-US" b="1" dirty="0">
              <a:solidFill>
                <a:srgbClr val="FF0000"/>
              </a:solidFill>
            </a:endParaRPr>
          </a:p>
        </p:txBody>
      </p:sp>
    </p:spTree>
    <p:extLst>
      <p:ext uri="{BB962C8B-B14F-4D97-AF65-F5344CB8AC3E}">
        <p14:creationId xmlns:p14="http://schemas.microsoft.com/office/powerpoint/2010/main" xmlns="" val="1941101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just"/>
            <a:r>
              <a:rPr lang="el-GR" b="1" dirty="0" smtClean="0"/>
              <a:t>Στο επίπεδο του συγκεκριμένου επικοινωνιακού κωδικού </a:t>
            </a:r>
            <a:endParaRPr lang="en-US" b="1" dirty="0" smtClean="0"/>
          </a:p>
          <a:p>
            <a:pPr algn="just"/>
            <a:r>
              <a:rPr lang="el-GR" b="1" dirty="0" smtClean="0"/>
              <a:t>δεν μπορεί να πραγματοποιηθεί μια μετατόπιση, μια μεταφορά όσον αφορά  για παράδειγμα την ποιοτική αξιολόγηση της αθλητικής επικοινωνίας και δράσης </a:t>
            </a:r>
            <a:endParaRPr lang="en-US" b="1" dirty="0" smtClean="0"/>
          </a:p>
          <a:p>
            <a:pPr algn="just"/>
            <a:endParaRPr lang="en-US" b="1" dirty="0"/>
          </a:p>
          <a:p>
            <a:pPr algn="just"/>
            <a:r>
              <a:rPr lang="el-GR" b="1" dirty="0" smtClean="0"/>
              <a:t>σε καθαρά ηθικό πλαίσιο</a:t>
            </a:r>
          </a:p>
        </p:txBody>
      </p:sp>
    </p:spTree>
    <p:extLst>
      <p:ext uri="{BB962C8B-B14F-4D97-AF65-F5344CB8AC3E}">
        <p14:creationId xmlns:p14="http://schemas.microsoft.com/office/powerpoint/2010/main" xmlns="" val="399824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260648"/>
            <a:ext cx="4248472"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2608" y="836712"/>
            <a:ext cx="371475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9952" y="4101914"/>
            <a:ext cx="42672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9592" y="4035239"/>
            <a:ext cx="1847850" cy="246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112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l-GR" dirty="0"/>
              <a:t> </a:t>
            </a:r>
            <a:r>
              <a:rPr lang="el-GR" sz="4000" b="1" dirty="0"/>
              <a:t>Η διαφορά νοήματος μεταξύ των δύο πόλων του </a:t>
            </a:r>
            <a:r>
              <a:rPr lang="el-GR" sz="4000" b="1" dirty="0" smtClean="0"/>
              <a:t>κωδικού</a:t>
            </a:r>
          </a:p>
          <a:p>
            <a:pPr algn="just"/>
            <a:r>
              <a:rPr lang="el-GR" sz="4000" b="1" dirty="0" smtClean="0"/>
              <a:t> </a:t>
            </a:r>
            <a:r>
              <a:rPr lang="el-GR" sz="4000" b="1" dirty="0">
                <a:solidFill>
                  <a:srgbClr val="FF0000"/>
                </a:solidFill>
              </a:rPr>
              <a:t>παραπέμπει σε καθαρά αθλητικά κριτήρια </a:t>
            </a:r>
            <a:endParaRPr lang="el-GR" sz="4000" b="1" dirty="0" smtClean="0">
              <a:solidFill>
                <a:srgbClr val="FF0000"/>
              </a:solidFill>
            </a:endParaRPr>
          </a:p>
          <a:p>
            <a:pPr algn="just"/>
            <a:r>
              <a:rPr lang="el-GR" sz="4000" b="1" dirty="0" smtClean="0"/>
              <a:t>τα </a:t>
            </a:r>
            <a:r>
              <a:rPr lang="el-GR" sz="4000" b="1" dirty="0"/>
              <a:t>οποία  παρέχουν στην αθλητική δράση και επικοινωνιακή πρακτική </a:t>
            </a:r>
            <a:r>
              <a:rPr lang="el-GR" sz="4000" b="1" dirty="0">
                <a:solidFill>
                  <a:srgbClr val="FF0000"/>
                </a:solidFill>
              </a:rPr>
              <a:t>έναν υψηλού επιπέδου </a:t>
            </a:r>
            <a:r>
              <a:rPr lang="el-GR" sz="4000" b="1" dirty="0" smtClean="0">
                <a:solidFill>
                  <a:srgbClr val="FF0000"/>
                </a:solidFill>
              </a:rPr>
              <a:t>Αμοραλισμό</a:t>
            </a:r>
          </a:p>
          <a:p>
            <a:pPr marL="0" indent="0" algn="just">
              <a:buNone/>
            </a:pPr>
            <a:r>
              <a:rPr lang="el-GR" sz="2400" b="1" dirty="0" smtClean="0">
                <a:solidFill>
                  <a:srgbClr val="FF0000"/>
                </a:solidFill>
              </a:rPr>
              <a:t>(</a:t>
            </a:r>
            <a:r>
              <a:rPr lang="el-GR" sz="1800" b="1" dirty="0" smtClean="0">
                <a:solidFill>
                  <a:srgbClr val="FF0000"/>
                </a:solidFill>
              </a:rPr>
              <a:t>Π.Χ. ότι συνηγορεί στη νίκη είναι ηθικό!)</a:t>
            </a:r>
            <a:endParaRPr lang="en-US" sz="4000" b="1" dirty="0">
              <a:solidFill>
                <a:srgbClr val="FF0000"/>
              </a:solidFill>
            </a:endParaRPr>
          </a:p>
        </p:txBody>
      </p:sp>
    </p:spTree>
    <p:extLst>
      <p:ext uri="{BB962C8B-B14F-4D97-AF65-F5344CB8AC3E}">
        <p14:creationId xmlns:p14="http://schemas.microsoft.com/office/powerpoint/2010/main" xmlns="" val="84066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a:r>
              <a:rPr lang="el-GR" b="1" dirty="0" smtClean="0"/>
              <a:t>Η </a:t>
            </a:r>
            <a:r>
              <a:rPr lang="el-GR" b="1" dirty="0" smtClean="0">
                <a:solidFill>
                  <a:srgbClr val="FFFF00"/>
                </a:solidFill>
              </a:rPr>
              <a:t>λογική δράσης και επικοινωνίας του συστήματος</a:t>
            </a:r>
            <a:r>
              <a:rPr lang="el-GR" b="1" dirty="0" smtClean="0"/>
              <a:t> υφίσταται </a:t>
            </a:r>
          </a:p>
          <a:p>
            <a:pPr algn="just"/>
            <a:endParaRPr lang="el-GR" b="1" dirty="0" smtClean="0"/>
          </a:p>
          <a:p>
            <a:pPr algn="just"/>
            <a:r>
              <a:rPr lang="el-GR" b="1" dirty="0" smtClean="0">
                <a:solidFill>
                  <a:srgbClr val="FFFF00"/>
                </a:solidFill>
              </a:rPr>
              <a:t>πέραν των υποκειμένων </a:t>
            </a:r>
            <a:r>
              <a:rPr lang="el-GR" b="1" dirty="0" smtClean="0"/>
              <a:t>και </a:t>
            </a:r>
          </a:p>
          <a:p>
            <a:pPr algn="just"/>
            <a:endParaRPr lang="el-GR" b="1" dirty="0"/>
          </a:p>
          <a:p>
            <a:pPr algn="just"/>
            <a:r>
              <a:rPr lang="el-GR" b="1" dirty="0" smtClean="0">
                <a:solidFill>
                  <a:srgbClr val="FFFF00"/>
                </a:solidFill>
              </a:rPr>
              <a:t>ασκεί μια ασφυκτική πίεση σε αυτά, κατά την διαδικασία επιλογής των μέσων για συγκεκριμένη δράση</a:t>
            </a:r>
            <a:endParaRPr lang="en-US" b="1" dirty="0">
              <a:solidFill>
                <a:srgbClr val="FFFF00"/>
              </a:solidFill>
            </a:endParaRPr>
          </a:p>
        </p:txBody>
      </p:sp>
    </p:spTree>
    <p:extLst>
      <p:ext uri="{BB962C8B-B14F-4D97-AF65-F5344CB8AC3E}">
        <p14:creationId xmlns:p14="http://schemas.microsoft.com/office/powerpoint/2010/main" xmlns="" val="3916381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Παράδειγμα!</a:t>
            </a:r>
            <a:endParaRPr lang="en-US" b="1" dirty="0">
              <a:solidFill>
                <a:srgbClr val="FF0000"/>
              </a:solidFill>
            </a:endParaRPr>
          </a:p>
        </p:txBody>
      </p:sp>
      <p:sp>
        <p:nvSpPr>
          <p:cNvPr id="3" name="Content Placeholder 2"/>
          <p:cNvSpPr>
            <a:spLocks noGrp="1"/>
          </p:cNvSpPr>
          <p:nvPr>
            <p:ph idx="1"/>
          </p:nvPr>
        </p:nvSpPr>
        <p:spPr/>
        <p:txBody>
          <a:bodyPr/>
          <a:lstStyle/>
          <a:p>
            <a:pPr algn="just"/>
            <a:r>
              <a:rPr lang="el-GR" b="1" dirty="0"/>
              <a:t>Στα αναλυτικά αυτά επίπεδα κατά την διαδικασία της </a:t>
            </a:r>
            <a:r>
              <a:rPr lang="el-GR" b="1" dirty="0" err="1"/>
              <a:t>φαρμακοδιέγερσης</a:t>
            </a:r>
            <a:r>
              <a:rPr lang="el-GR" b="1" dirty="0"/>
              <a:t>, αναδεικνύεται με σαφή τρόπο ότι </a:t>
            </a:r>
          </a:p>
          <a:p>
            <a:pPr algn="just"/>
            <a:r>
              <a:rPr lang="el-GR" b="1" dirty="0"/>
              <a:t> </a:t>
            </a:r>
            <a:r>
              <a:rPr lang="el-GR" b="1" dirty="0">
                <a:solidFill>
                  <a:srgbClr val="FFFF00"/>
                </a:solidFill>
              </a:rPr>
              <a:t>τα υψηλότατα όρια των επιδόσεων που θέτουν οι ομοσπονδίες ως προϋπόθεση συμμετοχής των αθλητών σε εθνικές ή διεθνείς διοργανώσεις, </a:t>
            </a:r>
          </a:p>
          <a:p>
            <a:endParaRPr lang="en-US" dirty="0"/>
          </a:p>
        </p:txBody>
      </p:sp>
    </p:spTree>
    <p:extLst>
      <p:ext uri="{BB962C8B-B14F-4D97-AF65-F5344CB8AC3E}">
        <p14:creationId xmlns:p14="http://schemas.microsoft.com/office/powerpoint/2010/main" xmlns="" val="1273295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497363"/>
          </a:xfrm>
        </p:spPr>
        <p:txBody>
          <a:bodyPr>
            <a:normAutofit/>
          </a:bodyPr>
          <a:lstStyle/>
          <a:p>
            <a:pPr algn="just"/>
            <a:r>
              <a:rPr lang="el-GR" sz="4000" b="1" dirty="0" smtClean="0">
                <a:solidFill>
                  <a:srgbClr val="00B050"/>
                </a:solidFill>
              </a:rPr>
              <a:t>είναι αυτά που καταναγκάζουν τον αθλητή να κάνει πολλές φορές </a:t>
            </a:r>
          </a:p>
          <a:p>
            <a:pPr algn="just"/>
            <a:r>
              <a:rPr lang="el-GR" sz="4000" b="1" dirty="0" smtClean="0">
                <a:solidFill>
                  <a:srgbClr val="00B050"/>
                </a:solidFill>
              </a:rPr>
              <a:t>μια </a:t>
            </a:r>
            <a:r>
              <a:rPr lang="el-GR" sz="4000" b="1" dirty="0" smtClean="0">
                <a:solidFill>
                  <a:srgbClr val="FFFF00"/>
                </a:solidFill>
              </a:rPr>
              <a:t>επιλογή απόκλισης </a:t>
            </a:r>
            <a:r>
              <a:rPr lang="el-GR" sz="4000" b="1" dirty="0" smtClean="0">
                <a:solidFill>
                  <a:srgbClr val="00B050"/>
                </a:solidFill>
              </a:rPr>
              <a:t>για να προσαρμοστεί </a:t>
            </a:r>
          </a:p>
          <a:p>
            <a:pPr algn="just"/>
            <a:r>
              <a:rPr lang="el-GR" sz="4000" b="1" dirty="0" smtClean="0">
                <a:solidFill>
                  <a:srgbClr val="00B050"/>
                </a:solidFill>
              </a:rPr>
              <a:t>στα στάνταρτ </a:t>
            </a:r>
            <a:r>
              <a:rPr lang="el-GR" sz="4000" b="1" dirty="0" smtClean="0">
                <a:solidFill>
                  <a:srgbClr val="FFFF00"/>
                </a:solidFill>
              </a:rPr>
              <a:t>επικοινωνίας και λειτουργικότητας του συστήματος</a:t>
            </a:r>
            <a:endParaRPr lang="en-US" sz="4000" b="1" dirty="0">
              <a:solidFill>
                <a:srgbClr val="FFFF00"/>
              </a:solidFill>
            </a:endParaRPr>
          </a:p>
        </p:txBody>
      </p:sp>
    </p:spTree>
    <p:extLst>
      <p:ext uri="{BB962C8B-B14F-4D97-AF65-F5344CB8AC3E}">
        <p14:creationId xmlns:p14="http://schemas.microsoft.com/office/powerpoint/2010/main" xmlns="" val="1144307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5"/>
          </a:xfrm>
        </p:spPr>
        <p:txBody>
          <a:bodyPr>
            <a:normAutofit/>
          </a:bodyPr>
          <a:lstStyle/>
          <a:p>
            <a:pPr algn="just"/>
            <a:r>
              <a:rPr lang="el-GR" b="1" dirty="0" smtClean="0"/>
              <a:t>Επίσης υπάρχει και η υπόθεση ότι τα όρια αυτά ενδεχομένως να έχουν καθορισθεί από επιδόσεις που σχετίζονται με τη χρήση απαγορευμένων ουσιών, </a:t>
            </a:r>
          </a:p>
          <a:p>
            <a:pPr algn="just"/>
            <a:endParaRPr lang="el-GR" b="1" dirty="0"/>
          </a:p>
          <a:p>
            <a:pPr algn="just"/>
            <a:r>
              <a:rPr lang="el-GR" b="1" dirty="0" smtClean="0">
                <a:solidFill>
                  <a:srgbClr val="FFFF00"/>
                </a:solidFill>
              </a:rPr>
              <a:t>χωρίς να έγινε αυτό αντιληπτό</a:t>
            </a:r>
          </a:p>
          <a:p>
            <a:pPr marL="0" indent="0" algn="just">
              <a:buNone/>
            </a:pPr>
            <a:r>
              <a:rPr lang="el-GR" b="1" dirty="0" smtClean="0"/>
              <a:t>  </a:t>
            </a:r>
            <a:endParaRPr lang="en-US" b="1" dirty="0"/>
          </a:p>
        </p:txBody>
      </p:sp>
    </p:spTree>
    <p:extLst>
      <p:ext uri="{BB962C8B-B14F-4D97-AF65-F5344CB8AC3E}">
        <p14:creationId xmlns:p14="http://schemas.microsoft.com/office/powerpoint/2010/main" xmlns="" val="1570580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pPr algn="just"/>
            <a:r>
              <a:rPr lang="el-GR" sz="3500" b="1" dirty="0"/>
              <a:t>Μια συστηματική ενασχόληση συσχετισμού της προσέγγισης και εμφάνισης μεγιστοποιημένων  αθλητικών επιδόσεων και μιας εκ των υστέρων αντιλαμβανόμενης ή καταγγελλόμενης μεθόδου της </a:t>
            </a:r>
            <a:r>
              <a:rPr lang="el-GR" sz="3500" b="1" dirty="0" err="1"/>
              <a:t>φαρμακοδιέγερσης</a:t>
            </a:r>
            <a:r>
              <a:rPr lang="el-GR" sz="3500" b="1" dirty="0"/>
              <a:t>, </a:t>
            </a:r>
          </a:p>
          <a:p>
            <a:pPr algn="just"/>
            <a:r>
              <a:rPr lang="el-GR" sz="3500" b="1" dirty="0">
                <a:solidFill>
                  <a:srgbClr val="FFFF00"/>
                </a:solidFill>
              </a:rPr>
              <a:t>οδηγεί στην διαμόρφωση μιας άποψης, σύμφωνα με την οποία θα έπρεπε να γραφτεί ξανά η ιστορία του </a:t>
            </a:r>
            <a:r>
              <a:rPr lang="el-GR" sz="3500" b="1" dirty="0" err="1">
                <a:solidFill>
                  <a:srgbClr val="FFFF00"/>
                </a:solidFill>
              </a:rPr>
              <a:t>μετα</a:t>
            </a:r>
            <a:r>
              <a:rPr lang="el-GR" sz="3500" b="1" dirty="0">
                <a:solidFill>
                  <a:srgbClr val="FFFF00"/>
                </a:solidFill>
              </a:rPr>
              <a:t>-νεωτερικού  αθλητισμού των υψηλών επιδόσεων</a:t>
            </a:r>
          </a:p>
          <a:p>
            <a:endParaRPr lang="en-US" dirty="0"/>
          </a:p>
        </p:txBody>
      </p:sp>
    </p:spTree>
    <p:extLst>
      <p:ext uri="{BB962C8B-B14F-4D97-AF65-F5344CB8AC3E}">
        <p14:creationId xmlns:p14="http://schemas.microsoft.com/office/powerpoint/2010/main" xmlns="" val="358115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620688"/>
            <a:ext cx="5544616" cy="482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1918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sz="4000" b="1" dirty="0" smtClean="0"/>
              <a:t>Σήμερα στο πλαίσιο ρητορικών εξάρσεων </a:t>
            </a:r>
            <a:r>
              <a:rPr lang="el-GR" sz="4000" b="1" dirty="0" smtClean="0">
                <a:solidFill>
                  <a:srgbClr val="FFFF00"/>
                </a:solidFill>
              </a:rPr>
              <a:t>πολιτικών, υψηλά ιστάμενων αθλητικών παραγόντων, προπονητών αλλά και αθλητών</a:t>
            </a:r>
          </a:p>
          <a:p>
            <a:pPr algn="just"/>
            <a:r>
              <a:rPr lang="el-GR" sz="4000" b="1" dirty="0" smtClean="0">
                <a:solidFill>
                  <a:srgbClr val="FFFF00"/>
                </a:solidFill>
              </a:rPr>
              <a:t> </a:t>
            </a:r>
            <a:r>
              <a:rPr lang="el-GR" sz="4000" b="1" dirty="0" smtClean="0"/>
              <a:t>υπογραμμίζεται η αναγκαιότητα ενός </a:t>
            </a:r>
            <a:r>
              <a:rPr lang="el-GR" sz="4000" b="1" dirty="0" smtClean="0">
                <a:solidFill>
                  <a:srgbClr val="FFFF00"/>
                </a:solidFill>
              </a:rPr>
              <a:t>καθαρού αθλητισμού</a:t>
            </a:r>
            <a:endParaRPr lang="en-US" sz="4000" b="1" dirty="0">
              <a:solidFill>
                <a:srgbClr val="FFFF00"/>
              </a:solidFill>
            </a:endParaRPr>
          </a:p>
        </p:txBody>
      </p:sp>
    </p:spTree>
    <p:extLst>
      <p:ext uri="{BB962C8B-B14F-4D97-AF65-F5344CB8AC3E}">
        <p14:creationId xmlns:p14="http://schemas.microsoft.com/office/powerpoint/2010/main" xmlns="" val="18970652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smtClean="0"/>
              <a:t>Φυσικά τις εγγυήσεις σχετικά με την καθαρότητα αυτή </a:t>
            </a:r>
            <a:r>
              <a:rPr lang="el-GR" b="1" dirty="0" smtClean="0">
                <a:solidFill>
                  <a:srgbClr val="FFFF00"/>
                </a:solidFill>
              </a:rPr>
              <a:t>οφείλει να τις παρέχει  το ίδιο το σύστημα</a:t>
            </a:r>
            <a:r>
              <a:rPr lang="el-GR" b="1" dirty="0" smtClean="0"/>
              <a:t> και όχι το σχετικό περιβάλλον, </a:t>
            </a:r>
          </a:p>
          <a:p>
            <a:pPr algn="just"/>
            <a:r>
              <a:rPr lang="el-GR" b="1" dirty="0" smtClean="0">
                <a:solidFill>
                  <a:srgbClr val="FFFF00"/>
                </a:solidFill>
              </a:rPr>
              <a:t>από τη στιγμή που το περιβάλλον δεν παρεμβαίνει ή δεν μπορεί να παρέμβει στην αναφορική κλειστότητα  των ενεργημάτων του συστήματος </a:t>
            </a:r>
            <a:endParaRPr lang="en-US" b="1" dirty="0">
              <a:solidFill>
                <a:srgbClr val="FFFF00"/>
              </a:solidFill>
            </a:endParaRPr>
          </a:p>
        </p:txBody>
      </p:sp>
    </p:spTree>
    <p:extLst>
      <p:ext uri="{BB962C8B-B14F-4D97-AF65-F5344CB8AC3E}">
        <p14:creationId xmlns:p14="http://schemas.microsoft.com/office/powerpoint/2010/main" xmlns="" val="217715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lnSpcReduction="10000"/>
          </a:bodyPr>
          <a:lstStyle/>
          <a:p>
            <a:pPr algn="just"/>
            <a:r>
              <a:rPr lang="el-GR" b="1" dirty="0" smtClean="0"/>
              <a:t>Λογικά οι καθαρές επιδόσεις πραγματώνονται και έρχονται στο προσκήνιο μόνο </a:t>
            </a:r>
            <a:r>
              <a:rPr lang="el-GR" b="1" dirty="0" smtClean="0">
                <a:solidFill>
                  <a:srgbClr val="FFFF00"/>
                </a:solidFill>
              </a:rPr>
              <a:t>από καθαρούς αθλητές</a:t>
            </a:r>
          </a:p>
          <a:p>
            <a:pPr algn="just"/>
            <a:r>
              <a:rPr lang="el-GR" b="1" dirty="0" smtClean="0"/>
              <a:t> Ωστόσο καθαροί αθλητές συνήθως, όπως εκ των υστέρων κατά κανόνα γίνεται αντιληπτό, </a:t>
            </a:r>
            <a:r>
              <a:rPr lang="el-GR" b="1" dirty="0" smtClean="0">
                <a:solidFill>
                  <a:srgbClr val="FFFF00"/>
                </a:solidFill>
              </a:rPr>
              <a:t>δεν είναι αυτοί οι οποίοι δεν κάνουν χρήση απαγορευμένων ουσιών</a:t>
            </a:r>
            <a:r>
              <a:rPr lang="el-GR" b="1" dirty="0" smtClean="0"/>
              <a:t>,</a:t>
            </a:r>
          </a:p>
          <a:p>
            <a:pPr algn="just"/>
            <a:r>
              <a:rPr lang="el-GR" b="1" dirty="0" smtClean="0"/>
              <a:t> </a:t>
            </a:r>
            <a:r>
              <a:rPr lang="el-GR" b="1" dirty="0" smtClean="0">
                <a:solidFill>
                  <a:srgbClr val="92D050"/>
                </a:solidFill>
              </a:rPr>
              <a:t>αλλά αυτοί οι οποίοι δεν εντοπίζονται από τα μέχρι σήμερα θεσμικά σχήματα ελέγχου του αθλητισμού των υψηλών επιδόσεων</a:t>
            </a:r>
            <a:endParaRPr lang="en-US" b="1" dirty="0">
              <a:solidFill>
                <a:srgbClr val="92D050"/>
              </a:solidFill>
            </a:endParaRPr>
          </a:p>
        </p:txBody>
      </p:sp>
    </p:spTree>
    <p:extLst>
      <p:ext uri="{BB962C8B-B14F-4D97-AF65-F5344CB8AC3E}">
        <p14:creationId xmlns:p14="http://schemas.microsoft.com/office/powerpoint/2010/main" xmlns="" val="232299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b="1" dirty="0" smtClean="0"/>
              <a:t>Η  χρήση ποικιλότροπων ουσιών με σκοπό τη βελτίωση της αθλητικής επίδοσης </a:t>
            </a:r>
            <a:r>
              <a:rPr lang="el-GR" b="1" dirty="0" smtClean="0">
                <a:solidFill>
                  <a:srgbClr val="FF0000"/>
                </a:solidFill>
              </a:rPr>
              <a:t>δεν είναι ένα καινούργιο φαινόμενο</a:t>
            </a:r>
            <a:endParaRPr lang="en-US" b="1" dirty="0" smtClean="0">
              <a:solidFill>
                <a:srgbClr val="FF0000"/>
              </a:solidFill>
            </a:endParaRPr>
          </a:p>
          <a:p>
            <a:pPr algn="just"/>
            <a:endParaRPr lang="en-US" b="1" dirty="0"/>
          </a:p>
          <a:p>
            <a:pPr algn="just"/>
            <a:r>
              <a:rPr lang="el-GR" b="1" dirty="0" smtClean="0"/>
              <a:t>Η διαδικασία αυτή αποχτάει ωστόσο χαρακτήρα προβλήματος για την αθλητική κοινωνική περιοχή σε διεθνές επίπεδο </a:t>
            </a:r>
            <a:r>
              <a:rPr lang="el-GR" b="1" dirty="0" smtClean="0">
                <a:solidFill>
                  <a:srgbClr val="FFFF00"/>
                </a:solidFill>
              </a:rPr>
              <a:t>το 1965</a:t>
            </a:r>
            <a:r>
              <a:rPr lang="en-US" b="1" dirty="0" smtClean="0"/>
              <a:t>.</a:t>
            </a:r>
          </a:p>
          <a:p>
            <a:pPr marL="0" indent="0" algn="just">
              <a:buNone/>
            </a:pPr>
            <a:r>
              <a:rPr lang="el-GR" b="1" dirty="0" smtClean="0"/>
              <a:t> </a:t>
            </a:r>
            <a:endParaRPr lang="en-US" b="1" dirty="0"/>
          </a:p>
        </p:txBody>
      </p:sp>
    </p:spTree>
    <p:extLst>
      <p:ext uri="{BB962C8B-B14F-4D97-AF65-F5344CB8AC3E}">
        <p14:creationId xmlns:p14="http://schemas.microsoft.com/office/powerpoint/2010/main" xmlns="" val="5672841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a:bodyPr>
          <a:lstStyle/>
          <a:p>
            <a:pPr algn="just"/>
            <a:r>
              <a:rPr lang="el-GR" b="1" dirty="0" smtClean="0"/>
              <a:t>Η κατάσταση αυτή ορίζεται ως μια </a:t>
            </a:r>
            <a:r>
              <a:rPr lang="el-GR" b="1" u="sng" dirty="0" smtClean="0">
                <a:solidFill>
                  <a:srgbClr val="FFFF00"/>
                </a:solidFill>
              </a:rPr>
              <a:t>παραδοξότητα</a:t>
            </a:r>
            <a:r>
              <a:rPr lang="el-GR" b="1" dirty="0" smtClean="0">
                <a:solidFill>
                  <a:srgbClr val="FFFF00"/>
                </a:solidFill>
              </a:rPr>
              <a:t> </a:t>
            </a:r>
            <a:r>
              <a:rPr lang="el-GR" b="1" dirty="0" smtClean="0"/>
              <a:t> η οποία προκαλεί μια καταλυτική και </a:t>
            </a:r>
            <a:r>
              <a:rPr lang="el-GR" b="1" dirty="0" smtClean="0">
                <a:solidFill>
                  <a:srgbClr val="FFFF00"/>
                </a:solidFill>
              </a:rPr>
              <a:t>ανεξέλεγκτη θεσμικά διάβρωση στα παραδοσιακά αθλητικά πρότυπα και στο </a:t>
            </a:r>
            <a:r>
              <a:rPr lang="el-GR" b="1" dirty="0" err="1" smtClean="0">
                <a:solidFill>
                  <a:srgbClr val="FFFF00"/>
                </a:solidFill>
              </a:rPr>
              <a:t>αξιακό</a:t>
            </a:r>
            <a:r>
              <a:rPr lang="el-GR" b="1" dirty="0" smtClean="0">
                <a:solidFill>
                  <a:srgbClr val="FFFF00"/>
                </a:solidFill>
              </a:rPr>
              <a:t> σύστημα του πρωταθλητισμού </a:t>
            </a:r>
          </a:p>
          <a:p>
            <a:pPr algn="just"/>
            <a:r>
              <a:rPr lang="el-GR" b="1" dirty="0" smtClean="0"/>
              <a:t>Έτσι εμφανίζονται σοβαρές αντιφάσεις μεταξύ των ρητορικών  διακηρύξεων αθλητικών ή πολιτειακών παραγόντων περί αξιών του αθλητισμού </a:t>
            </a:r>
          </a:p>
          <a:p>
            <a:pPr algn="just"/>
            <a:r>
              <a:rPr lang="el-GR" b="1" dirty="0" smtClean="0"/>
              <a:t>και της τρέχουσας κοινωνικής πραγματικότητας του πρωταθλητισμού</a:t>
            </a:r>
            <a:endParaRPr lang="en-US" b="1" dirty="0"/>
          </a:p>
        </p:txBody>
      </p:sp>
    </p:spTree>
    <p:extLst>
      <p:ext uri="{BB962C8B-B14F-4D97-AF65-F5344CB8AC3E}">
        <p14:creationId xmlns:p14="http://schemas.microsoft.com/office/powerpoint/2010/main" xmlns="" val="3106006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lnSpcReduction="10000"/>
          </a:bodyPr>
          <a:lstStyle/>
          <a:p>
            <a:pPr algn="just"/>
            <a:r>
              <a:rPr lang="el-GR" b="1" dirty="0" smtClean="0">
                <a:solidFill>
                  <a:srgbClr val="FFFF00"/>
                </a:solidFill>
              </a:rPr>
              <a:t>Η υπόθεση και μόνο ότι όλοι οι υψηλού επιπέδου αθλητές ντοπάρονται, δημιουργεί  αδιαμφισβήτητα τόσο θεωρητικά όσο και πρακτικά μία νέα αθλητική κοινωνική πραγματικότητα</a:t>
            </a:r>
          </a:p>
          <a:p>
            <a:pPr algn="just"/>
            <a:r>
              <a:rPr lang="el-GR" b="1" dirty="0" smtClean="0"/>
              <a:t>  </a:t>
            </a:r>
            <a:r>
              <a:rPr lang="el-GR" b="1" dirty="0" smtClean="0">
                <a:solidFill>
                  <a:srgbClr val="FF0000"/>
                </a:solidFill>
              </a:rPr>
              <a:t>Αυτή η κατάσταση καταναγκάζει τον αθλητή να κάνει μια επιλογή απόκλισης από τα παραδοσιακά ήθη για να προσαρμοστεί στα στάνταρτ λειτουργικότητας του συστήματος </a:t>
            </a:r>
            <a:endParaRPr lang="en-US" b="1" dirty="0">
              <a:solidFill>
                <a:srgbClr val="FF0000"/>
              </a:solidFill>
            </a:endParaRPr>
          </a:p>
        </p:txBody>
      </p:sp>
    </p:spTree>
    <p:extLst>
      <p:ext uri="{BB962C8B-B14F-4D97-AF65-F5344CB8AC3E}">
        <p14:creationId xmlns:p14="http://schemas.microsoft.com/office/powerpoint/2010/main" xmlns="" val="3425995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FF0000"/>
                </a:solidFill>
              </a:rPr>
              <a:t>Πως αντιμετωπίζεται το πρόβλημα?</a:t>
            </a:r>
            <a:endParaRPr lang="en-US" b="1" dirty="0">
              <a:solidFill>
                <a:srgbClr val="FF0000"/>
              </a:solidFill>
            </a:endParaRPr>
          </a:p>
        </p:txBody>
      </p:sp>
      <p:sp>
        <p:nvSpPr>
          <p:cNvPr id="3" name="Content Placeholder 2"/>
          <p:cNvSpPr>
            <a:spLocks noGrp="1"/>
          </p:cNvSpPr>
          <p:nvPr>
            <p:ph idx="1"/>
          </p:nvPr>
        </p:nvSpPr>
        <p:spPr/>
        <p:txBody>
          <a:bodyPr/>
          <a:lstStyle/>
          <a:p>
            <a:pPr algn="just"/>
            <a:r>
              <a:rPr lang="el-GR" sz="4000" b="1" dirty="0"/>
              <a:t>Οι </a:t>
            </a:r>
            <a:r>
              <a:rPr lang="el-GR" sz="4000" b="1" dirty="0" smtClean="0"/>
              <a:t>ομοσπονδίες </a:t>
            </a:r>
            <a:r>
              <a:rPr lang="el-GR" sz="4000" b="1" dirty="0"/>
              <a:t>επισύρουν τιμωρίες μέχρι και δια βίου αποκλεισμό από τις αθλητικές αγωνιστικές διοργανώσεις </a:t>
            </a:r>
            <a:endParaRPr lang="el-GR" sz="4000" b="1" dirty="0" smtClean="0"/>
          </a:p>
          <a:p>
            <a:pPr algn="just"/>
            <a:r>
              <a:rPr lang="el-GR" sz="4000" b="1" dirty="0" smtClean="0"/>
              <a:t>σε </a:t>
            </a:r>
            <a:r>
              <a:rPr lang="el-GR" sz="4000" b="1" dirty="0"/>
              <a:t>αθλητές που εντοπίζονται ντοπαρισμένοι</a:t>
            </a:r>
          </a:p>
          <a:p>
            <a:pPr marL="0" indent="0">
              <a:buNone/>
            </a:pPr>
            <a:endParaRPr lang="en-US" dirty="0"/>
          </a:p>
        </p:txBody>
      </p:sp>
    </p:spTree>
    <p:extLst>
      <p:ext uri="{BB962C8B-B14F-4D97-AF65-F5344CB8AC3E}">
        <p14:creationId xmlns:p14="http://schemas.microsoft.com/office/powerpoint/2010/main" xmlns="" val="3911850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l-GR" b="1" dirty="0" smtClean="0"/>
              <a:t>Εδώ εμφανίζεται παραδειγματικά μία από τις παραδοξότητες του αθλητισμού των υψηλών επιδόσεων, </a:t>
            </a:r>
          </a:p>
          <a:p>
            <a:pPr algn="just"/>
            <a:r>
              <a:rPr lang="el-GR" b="1" dirty="0" smtClean="0"/>
              <a:t>η οποία εκδηλώνεται δια του </a:t>
            </a:r>
            <a:r>
              <a:rPr lang="el-GR" b="1" dirty="0" smtClean="0">
                <a:solidFill>
                  <a:srgbClr val="FFFF00"/>
                </a:solidFill>
              </a:rPr>
              <a:t>παραγκωνισμού του κλασσικά οριζόμενου αθλητικού ήθους από τους καταναγκασμούς  του ίδιου του συστήματος</a:t>
            </a:r>
            <a:r>
              <a:rPr lang="el-GR" b="1" dirty="0" smtClean="0"/>
              <a:t>,</a:t>
            </a:r>
          </a:p>
          <a:p>
            <a:pPr algn="just"/>
            <a:r>
              <a:rPr lang="el-GR" b="1" dirty="0" smtClean="0"/>
              <a:t> </a:t>
            </a:r>
            <a:r>
              <a:rPr lang="el-GR" b="1" dirty="0" smtClean="0">
                <a:solidFill>
                  <a:srgbClr val="00B050"/>
                </a:solidFill>
              </a:rPr>
              <a:t>χωρίς όμως να χάνει το αθλητικό ήθος τη σημασία του για την ποιοτική αξιολόγηση της αθλητικής δραστηριότητας </a:t>
            </a:r>
            <a:endParaRPr lang="en-US" b="1" dirty="0">
              <a:solidFill>
                <a:srgbClr val="00B050"/>
              </a:solidFill>
            </a:endParaRPr>
          </a:p>
        </p:txBody>
      </p:sp>
    </p:spTree>
    <p:extLst>
      <p:ext uri="{BB962C8B-B14F-4D97-AF65-F5344CB8AC3E}">
        <p14:creationId xmlns:p14="http://schemas.microsoft.com/office/powerpoint/2010/main" xmlns="" val="1679713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fontScale="85000" lnSpcReduction="10000"/>
          </a:bodyPr>
          <a:lstStyle/>
          <a:p>
            <a:pPr algn="just"/>
            <a:r>
              <a:rPr lang="el-GR" b="1" dirty="0" smtClean="0"/>
              <a:t>Ωστόσο κάθε μορφή αθλητικής δραστηριότητας που αποκλίνει από συγκεκριμένες  ηθικές αξίες ή δεδομένους κανόνες, αλλά συμμετέχει θετικά στις επιδόσεις του συστήματος στο πνεύμα της προόδου όπως αυτή γίνεται σήμερα αντιληπτή στο πλαίσιο του κυρίαρχου σήμερα σε παγκόσμιο επίπεδο δυτικού πολιτισμικού παραδείγματος, </a:t>
            </a:r>
          </a:p>
          <a:p>
            <a:pPr algn="just"/>
            <a:r>
              <a:rPr lang="el-GR" sz="4300" b="1" dirty="0" smtClean="0">
                <a:solidFill>
                  <a:srgbClr val="FFFF00"/>
                </a:solidFill>
              </a:rPr>
              <a:t>μπορεί να δημιουργήσει άλλα καινούργια </a:t>
            </a:r>
            <a:r>
              <a:rPr lang="el-GR" sz="4300" b="1" dirty="0" err="1" smtClean="0">
                <a:solidFill>
                  <a:srgbClr val="FFFF00"/>
                </a:solidFill>
              </a:rPr>
              <a:t>αξιακά</a:t>
            </a:r>
            <a:r>
              <a:rPr lang="el-GR" sz="4300" b="1" dirty="0" smtClean="0">
                <a:solidFill>
                  <a:srgbClr val="FFFF00"/>
                </a:solidFill>
              </a:rPr>
              <a:t> περιεχόμενα, </a:t>
            </a:r>
          </a:p>
          <a:p>
            <a:pPr algn="just"/>
            <a:r>
              <a:rPr lang="el-GR" sz="4300" b="1" dirty="0" smtClean="0">
                <a:solidFill>
                  <a:srgbClr val="FFFF00"/>
                </a:solidFill>
              </a:rPr>
              <a:t>άλλα καινούργια </a:t>
            </a:r>
            <a:r>
              <a:rPr lang="el-GR" sz="4300" b="1" dirty="0" err="1" smtClean="0">
                <a:solidFill>
                  <a:srgbClr val="FFFF00"/>
                </a:solidFill>
              </a:rPr>
              <a:t>μετα</a:t>
            </a:r>
            <a:r>
              <a:rPr lang="el-GR" sz="4300" b="1" dirty="0" smtClean="0">
                <a:solidFill>
                  <a:srgbClr val="FFFF00"/>
                </a:solidFill>
              </a:rPr>
              <a:t>-νεωτερικά αθλητικά-αγωνιστικά πρότυπα</a:t>
            </a:r>
            <a:endParaRPr lang="en-US" sz="4300" b="1" dirty="0">
              <a:solidFill>
                <a:srgbClr val="FFFF00"/>
              </a:solidFill>
            </a:endParaRPr>
          </a:p>
        </p:txBody>
      </p:sp>
    </p:spTree>
    <p:extLst>
      <p:ext uri="{BB962C8B-B14F-4D97-AF65-F5344CB8AC3E}">
        <p14:creationId xmlns:p14="http://schemas.microsoft.com/office/powerpoint/2010/main" xmlns="" val="2945085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solidFill>
                  <a:srgbClr val="FF0000"/>
                </a:solidFill>
              </a:rPr>
              <a:t>Εάν δεν παραχθούν ρεκόρ?</a:t>
            </a:r>
            <a:endParaRPr lang="en-US" sz="4800" b="1" dirty="0">
              <a:solidFill>
                <a:srgbClr val="FF0000"/>
              </a:solidFill>
            </a:endParaRPr>
          </a:p>
        </p:txBody>
      </p:sp>
      <p:sp>
        <p:nvSpPr>
          <p:cNvPr id="3" name="Content Placeholder 2"/>
          <p:cNvSpPr>
            <a:spLocks noGrp="1"/>
          </p:cNvSpPr>
          <p:nvPr>
            <p:ph idx="1"/>
          </p:nvPr>
        </p:nvSpPr>
        <p:spPr/>
        <p:txBody>
          <a:bodyPr/>
          <a:lstStyle/>
          <a:p>
            <a:r>
              <a:rPr lang="el-GR" sz="3600" b="1" dirty="0"/>
              <a:t>Εάν δεν παραχθούν μεγάλες επιδόσεις και αθλητικές νίκες </a:t>
            </a:r>
          </a:p>
          <a:p>
            <a:r>
              <a:rPr lang="el-GR" sz="3600" b="1" dirty="0"/>
              <a:t>μπλοκάρεται έτσι και η αδιάκοπη, στο πνεύμα της προόδου,  </a:t>
            </a:r>
          </a:p>
          <a:p>
            <a:r>
              <a:rPr lang="el-GR" sz="3600" b="1" dirty="0"/>
              <a:t>παραγωγή προσδοκιών στο εντός και εκτός περιβάλλον του πρωταθλητισμού</a:t>
            </a:r>
          </a:p>
          <a:p>
            <a:endParaRPr lang="en-US" dirty="0"/>
          </a:p>
        </p:txBody>
      </p:sp>
    </p:spTree>
    <p:extLst>
      <p:ext uri="{BB962C8B-B14F-4D97-AF65-F5344CB8AC3E}">
        <p14:creationId xmlns:p14="http://schemas.microsoft.com/office/powerpoint/2010/main" xmlns="" val="4053858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smtClean="0"/>
              <a:t>Εάν συνταχθούμε με την επικοινωνιακή λογική του πρωταθλητισμού για να πραγματοποιηθεί αδιάκοπα η διαδικασία μιας τέτοιας προόδου, συνεχής δηλαδή υπέρβαση μεγιστοποιημένων επιδόσεων (ρεκόρ), </a:t>
            </a:r>
          </a:p>
          <a:p>
            <a:pPr algn="just"/>
            <a:r>
              <a:rPr lang="el-GR" sz="3600" b="1" dirty="0" smtClean="0">
                <a:solidFill>
                  <a:srgbClr val="FFFF00"/>
                </a:solidFill>
              </a:rPr>
              <a:t>πρέπει </a:t>
            </a:r>
            <a:r>
              <a:rPr lang="el-GR" sz="3600" b="1" dirty="0" smtClean="0">
                <a:solidFill>
                  <a:srgbClr val="FF0000"/>
                </a:solidFill>
              </a:rPr>
              <a:t>ενδεχομένως</a:t>
            </a:r>
            <a:r>
              <a:rPr lang="el-GR" sz="3600" b="1" dirty="0" smtClean="0">
                <a:solidFill>
                  <a:srgbClr val="FFFF00"/>
                </a:solidFill>
              </a:rPr>
              <a:t> να ξεπεραστούν και κάποιοι φυσικοί περιορισμοί </a:t>
            </a:r>
            <a:endParaRPr lang="en-US" sz="3600" b="1" dirty="0">
              <a:solidFill>
                <a:srgbClr val="FFFF00"/>
              </a:solidFill>
            </a:endParaRPr>
          </a:p>
        </p:txBody>
      </p:sp>
    </p:spTree>
    <p:extLst>
      <p:ext uri="{BB962C8B-B14F-4D97-AF65-F5344CB8AC3E}">
        <p14:creationId xmlns:p14="http://schemas.microsoft.com/office/powerpoint/2010/main" xmlns="" val="1916488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pPr algn="just"/>
            <a:r>
              <a:rPr lang="el-GR" b="1" dirty="0" smtClean="0"/>
              <a:t>Το </a:t>
            </a:r>
            <a:r>
              <a:rPr lang="el-GR" b="1" dirty="0" smtClean="0">
                <a:solidFill>
                  <a:srgbClr val="FFFF00"/>
                </a:solidFill>
              </a:rPr>
              <a:t>φυσικό σώμα </a:t>
            </a:r>
            <a:r>
              <a:rPr lang="el-GR" b="1" dirty="0" smtClean="0"/>
              <a:t>ως καθοριστικός παράγοντας για την βιωσιμότητα του συστήματος Πρωταθλητισμός εξαντλώντας τα φυσικά του αποθέματα και τις φυσικές του ικανότητες </a:t>
            </a:r>
          </a:p>
          <a:p>
            <a:pPr algn="just"/>
            <a:r>
              <a:rPr lang="el-GR" sz="4000" b="1" dirty="0" smtClean="0">
                <a:solidFill>
                  <a:srgbClr val="FF0000"/>
                </a:solidFill>
              </a:rPr>
              <a:t>αναδεικνύεται σε αχίλλειο πτέρνα, </a:t>
            </a:r>
          </a:p>
          <a:p>
            <a:pPr algn="just"/>
            <a:r>
              <a:rPr lang="el-GR" b="1" dirty="0" smtClean="0">
                <a:solidFill>
                  <a:srgbClr val="FFFF00"/>
                </a:solidFill>
              </a:rPr>
              <a:t>σε παράγοντα αβεβαιότητας  όσον αφορά τις λειτουργικές επιδόσεις του αθλητισμού των υψηλών επιδόσεων, με βάση τις οποίες ενεργοποιούνται οι επικοινωνιακοί στόχοι</a:t>
            </a:r>
            <a:r>
              <a:rPr lang="el-GR"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xmlns="" val="827560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FF00"/>
                </a:solidFill>
              </a:rPr>
              <a:t>Σημαντικά Επιλεγόμενα</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just"/>
            <a:r>
              <a:rPr lang="el-GR" b="1" dirty="0"/>
              <a:t>Ο ντοπαρισμένος αθλητής </a:t>
            </a:r>
            <a:r>
              <a:rPr lang="el-GR" b="1" dirty="0">
                <a:solidFill>
                  <a:srgbClr val="FF0000"/>
                </a:solidFill>
              </a:rPr>
              <a:t>δεν αποκλίνει συμπτωματικά και τυχαία </a:t>
            </a:r>
          </a:p>
          <a:p>
            <a:pPr algn="just"/>
            <a:r>
              <a:rPr lang="el-GR" b="1" dirty="0"/>
              <a:t>Ο αθλητής εμφανίζεται στο κοινωνικό πεδίο ως </a:t>
            </a:r>
            <a:r>
              <a:rPr lang="el-GR" b="1" dirty="0">
                <a:solidFill>
                  <a:srgbClr val="FF0000"/>
                </a:solidFill>
              </a:rPr>
              <a:t>ένας κοινωνικός ρόλος</a:t>
            </a:r>
            <a:r>
              <a:rPr lang="el-GR" b="1" dirty="0"/>
              <a:t>, </a:t>
            </a:r>
          </a:p>
          <a:p>
            <a:pPr algn="just"/>
            <a:r>
              <a:rPr lang="el-GR" b="1" dirty="0"/>
              <a:t>ο οποίος βρίσκεται σ’ ένα κομβικό σημείο </a:t>
            </a:r>
            <a:r>
              <a:rPr lang="el-GR" b="1" dirty="0">
                <a:solidFill>
                  <a:srgbClr val="FF0000"/>
                </a:solidFill>
              </a:rPr>
              <a:t>σύγκλισης κοινωνικών προσδοκιών</a:t>
            </a:r>
            <a:r>
              <a:rPr lang="el-GR" b="1" dirty="0"/>
              <a:t>, </a:t>
            </a:r>
            <a:endParaRPr lang="el-GR" b="1" dirty="0" smtClean="0"/>
          </a:p>
          <a:p>
            <a:pPr algn="just"/>
            <a:r>
              <a:rPr lang="el-GR" b="1" dirty="0" smtClean="0"/>
              <a:t>με </a:t>
            </a:r>
            <a:r>
              <a:rPr lang="el-GR" b="1" dirty="0"/>
              <a:t>την έννοια μίας </a:t>
            </a:r>
            <a:r>
              <a:rPr lang="el-GR" b="1" dirty="0">
                <a:solidFill>
                  <a:srgbClr val="FFFF00"/>
                </a:solidFill>
              </a:rPr>
              <a:t>προσωπικής</a:t>
            </a:r>
            <a:r>
              <a:rPr lang="el-GR" b="1" dirty="0"/>
              <a:t> , </a:t>
            </a:r>
            <a:r>
              <a:rPr lang="el-GR" b="1" dirty="0">
                <a:solidFill>
                  <a:srgbClr val="00B050"/>
                </a:solidFill>
              </a:rPr>
              <a:t>πολιτικής</a:t>
            </a:r>
            <a:r>
              <a:rPr lang="el-GR" b="1" dirty="0"/>
              <a:t>, </a:t>
            </a:r>
            <a:r>
              <a:rPr lang="el-GR" b="1" dirty="0">
                <a:solidFill>
                  <a:srgbClr val="00B0F0"/>
                </a:solidFill>
              </a:rPr>
              <a:t>οικονομικής</a:t>
            </a:r>
            <a:r>
              <a:rPr lang="el-GR" b="1" dirty="0"/>
              <a:t> κ.λπ.  εκμετάλλευσης της αθλητικής δράσης και επικοινωνιακής </a:t>
            </a:r>
            <a:r>
              <a:rPr lang="el-GR" b="1" dirty="0" smtClean="0"/>
              <a:t>πρακτικής.  </a:t>
            </a:r>
            <a:endParaRPr lang="el-GR" b="1" dirty="0"/>
          </a:p>
          <a:p>
            <a:endParaRPr lang="en-US" dirty="0"/>
          </a:p>
        </p:txBody>
      </p:sp>
    </p:spTree>
    <p:extLst>
      <p:ext uri="{BB962C8B-B14F-4D97-AF65-F5344CB8AC3E}">
        <p14:creationId xmlns:p14="http://schemas.microsoft.com/office/powerpoint/2010/main" xmlns="" val="1654788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sz="3600" b="1" dirty="0" smtClean="0"/>
              <a:t>Οι </a:t>
            </a:r>
            <a:r>
              <a:rPr lang="el-GR" sz="3600" b="1" dirty="0" smtClean="0">
                <a:solidFill>
                  <a:srgbClr val="FFFF00"/>
                </a:solidFill>
              </a:rPr>
              <a:t>προσδοκίες </a:t>
            </a:r>
            <a:r>
              <a:rPr lang="el-GR" sz="3600" b="1" dirty="0" smtClean="0"/>
              <a:t>αυτές </a:t>
            </a:r>
            <a:r>
              <a:rPr lang="el-GR" sz="3600" b="1" dirty="0"/>
              <a:t>διαμορφώνουν, ορίζουν και το πλαίσιο  πραγμάτωσης των επικοινωνιακών του πρακτικών,</a:t>
            </a:r>
          </a:p>
          <a:p>
            <a:r>
              <a:rPr lang="el-GR" sz="3600" b="1" dirty="0"/>
              <a:t> ενώ ταυτόχρονα με έμμεσο τρόπο τον ωθούν στη χρήση φαρμακευτικών υποκατάστατων ή άλλων απαγορευμένων ουσιών, </a:t>
            </a:r>
            <a:endParaRPr lang="el-GR" sz="3600" b="1" dirty="0" smtClean="0"/>
          </a:p>
          <a:p>
            <a:r>
              <a:rPr lang="el-GR" sz="3600" b="1" dirty="0" smtClean="0">
                <a:solidFill>
                  <a:srgbClr val="FFFF00"/>
                </a:solidFill>
              </a:rPr>
              <a:t>τον </a:t>
            </a:r>
            <a:r>
              <a:rPr lang="el-GR" sz="3600" b="1" dirty="0">
                <a:solidFill>
                  <a:srgbClr val="FFFF00"/>
                </a:solidFill>
              </a:rPr>
              <a:t>ωθούν επομένως στην απόκλιση </a:t>
            </a:r>
          </a:p>
          <a:p>
            <a:endParaRPr lang="en-US" dirty="0"/>
          </a:p>
        </p:txBody>
      </p:sp>
    </p:spTree>
    <p:extLst>
      <p:ext uri="{BB962C8B-B14F-4D97-AF65-F5344CB8AC3E}">
        <p14:creationId xmlns:p14="http://schemas.microsoft.com/office/powerpoint/2010/main" xmlns="" val="341596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just"/>
            <a:r>
              <a:rPr lang="en-US" sz="4000" b="1" dirty="0"/>
              <a:t>O</a:t>
            </a:r>
            <a:r>
              <a:rPr lang="el-GR" sz="4000" b="1" dirty="0" smtClean="0"/>
              <a:t>ι πρώτες επίσημες αθλητικές επιδόσεις που σχετίστηκαν με την διαδικασία της </a:t>
            </a:r>
            <a:r>
              <a:rPr lang="el-GR" sz="4000" b="1" dirty="0" err="1" smtClean="0"/>
              <a:t>φαρμακοδιέγερσης</a:t>
            </a:r>
            <a:r>
              <a:rPr lang="el-GR" sz="4000" b="1" dirty="0" smtClean="0"/>
              <a:t>,</a:t>
            </a:r>
            <a:endParaRPr lang="en-US" sz="4000" b="1" dirty="0" smtClean="0"/>
          </a:p>
          <a:p>
            <a:pPr marL="0" indent="0" algn="just">
              <a:buNone/>
            </a:pPr>
            <a:r>
              <a:rPr lang="el-GR" sz="4000" b="1" dirty="0" smtClean="0"/>
              <a:t> </a:t>
            </a:r>
            <a:endParaRPr lang="en-US" sz="4000" b="1" dirty="0" smtClean="0"/>
          </a:p>
          <a:p>
            <a:pPr algn="just"/>
            <a:r>
              <a:rPr lang="el-GR" sz="4000" b="1" dirty="0" smtClean="0"/>
              <a:t>ήταν εκείνες </a:t>
            </a:r>
            <a:r>
              <a:rPr lang="el-GR" sz="4000" b="1" dirty="0" smtClean="0">
                <a:solidFill>
                  <a:srgbClr val="FFFF00"/>
                </a:solidFill>
              </a:rPr>
              <a:t>αμερικανών αθλητών το 1960 στους ολυμπιακούς αγώνες της Ρώμης</a:t>
            </a:r>
            <a:r>
              <a:rPr lang="el-GR" sz="4000" b="1" dirty="0" smtClean="0"/>
              <a:t> </a:t>
            </a:r>
          </a:p>
          <a:p>
            <a:pPr marL="0" indent="0">
              <a:buNone/>
            </a:pPr>
            <a:endParaRPr lang="en-US" dirty="0"/>
          </a:p>
        </p:txBody>
      </p:sp>
    </p:spTree>
    <p:extLst>
      <p:ext uri="{BB962C8B-B14F-4D97-AF65-F5344CB8AC3E}">
        <p14:creationId xmlns:p14="http://schemas.microsoft.com/office/powerpoint/2010/main" xmlns="" val="20192874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l-GR" sz="4000" b="1" dirty="0" smtClean="0"/>
              <a:t>Το επακόλουθο είναι ότι σε επισφαλείς βιογραφικές καταστάσεις </a:t>
            </a:r>
          </a:p>
          <a:p>
            <a:pPr algn="just"/>
            <a:r>
              <a:rPr lang="el-GR" sz="4000" b="1" dirty="0" smtClean="0"/>
              <a:t>πολλοί αθλητές επιδιώκουν να προσαρμοσθούν στις απαιτήσεις του ίδιου του συστήματος αλλά και σε αυτές του περιβάλλοντος, </a:t>
            </a:r>
          </a:p>
          <a:p>
            <a:pPr algn="just"/>
            <a:r>
              <a:rPr lang="el-GR" sz="4000" b="1" dirty="0" smtClean="0">
                <a:solidFill>
                  <a:srgbClr val="FF0000"/>
                </a:solidFill>
              </a:rPr>
              <a:t>δια της απόκλισης</a:t>
            </a:r>
          </a:p>
          <a:p>
            <a:pPr marL="0" indent="0" algn="just">
              <a:buNone/>
            </a:pPr>
            <a:endParaRPr lang="en-US" b="1" dirty="0">
              <a:solidFill>
                <a:srgbClr val="FF0000"/>
              </a:solidFill>
            </a:endParaRPr>
          </a:p>
        </p:txBody>
      </p:sp>
    </p:spTree>
    <p:extLst>
      <p:ext uri="{BB962C8B-B14F-4D97-AF65-F5344CB8AC3E}">
        <p14:creationId xmlns:p14="http://schemas.microsoft.com/office/powerpoint/2010/main" xmlns="" val="3125165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3600" b="1" dirty="0"/>
              <a:t>Δηλαδή με τη χρήση αναβολικών ή άλλων απαγορευμένων </a:t>
            </a:r>
            <a:r>
              <a:rPr lang="el-GR" sz="3600" b="1" dirty="0" smtClean="0"/>
              <a:t>ουσιών</a:t>
            </a:r>
          </a:p>
          <a:p>
            <a:pPr algn="just"/>
            <a:r>
              <a:rPr lang="el-GR" sz="3600" b="1" dirty="0" smtClean="0"/>
              <a:t> </a:t>
            </a:r>
            <a:r>
              <a:rPr lang="el-GR" sz="3600" b="1" dirty="0">
                <a:solidFill>
                  <a:srgbClr val="FFFF00"/>
                </a:solidFill>
              </a:rPr>
              <a:t>ειδάλλως παραγκωνίζονται και αντικαθίστανται από τους επιτυχημένους, </a:t>
            </a:r>
          </a:p>
          <a:p>
            <a:pPr algn="just"/>
            <a:r>
              <a:rPr lang="el-GR" sz="3600" b="1" dirty="0">
                <a:solidFill>
                  <a:srgbClr val="FF0000"/>
                </a:solidFill>
              </a:rPr>
              <a:t>δηλαδή από αυτούς που δεν έχουν ηθικές αναστολές</a:t>
            </a:r>
          </a:p>
          <a:p>
            <a:endParaRPr lang="en-US" dirty="0"/>
          </a:p>
        </p:txBody>
      </p:sp>
    </p:spTree>
    <p:extLst>
      <p:ext uri="{BB962C8B-B14F-4D97-AF65-F5344CB8AC3E}">
        <p14:creationId xmlns:p14="http://schemas.microsoft.com/office/powerpoint/2010/main" xmlns="" val="67520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l-GR" sz="4400" b="1" dirty="0"/>
              <a:t>Σ</a:t>
            </a:r>
            <a:r>
              <a:rPr lang="el-GR" sz="4400" b="1" dirty="0" smtClean="0"/>
              <a:t>ε ατομικό επίπεδο η </a:t>
            </a:r>
            <a:r>
              <a:rPr lang="el-GR" sz="4400" b="1" dirty="0" err="1" smtClean="0"/>
              <a:t>φαρμακοδιέγερση</a:t>
            </a:r>
            <a:r>
              <a:rPr lang="el-GR" sz="4400" b="1" dirty="0" smtClean="0"/>
              <a:t>, ως επιλογή δείχνει με ένα σαφή τρόπο ότι ο αντιλαμβανόμενος σήμερα </a:t>
            </a:r>
          </a:p>
          <a:p>
            <a:pPr algn="just"/>
            <a:r>
              <a:rPr lang="el-GR" sz="4400" b="1" dirty="0" smtClean="0"/>
              <a:t>ως ισχύων ηθικός κανόνας στον αθλητισμό </a:t>
            </a:r>
          </a:p>
          <a:p>
            <a:pPr algn="just"/>
            <a:r>
              <a:rPr lang="el-GR" sz="4400" b="1" dirty="0" smtClean="0">
                <a:solidFill>
                  <a:srgbClr val="FFFF00"/>
                </a:solidFill>
              </a:rPr>
              <a:t>γίνεται ανεπαρκής </a:t>
            </a:r>
          </a:p>
        </p:txBody>
      </p:sp>
    </p:spTree>
    <p:extLst>
      <p:ext uri="{BB962C8B-B14F-4D97-AF65-F5344CB8AC3E}">
        <p14:creationId xmlns:p14="http://schemas.microsoft.com/office/powerpoint/2010/main" xmlns="" val="1032898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sz="3600" b="1" dirty="0"/>
              <a:t>και ταυτόχρονα φανερώνει πέραν των άλλων και </a:t>
            </a:r>
            <a:endParaRPr lang="el-GR" sz="3600" b="1" dirty="0" smtClean="0"/>
          </a:p>
          <a:p>
            <a:pPr algn="just"/>
            <a:r>
              <a:rPr lang="el-GR" sz="3600" b="1" dirty="0" smtClean="0"/>
              <a:t>τη </a:t>
            </a:r>
            <a:r>
              <a:rPr lang="el-GR" sz="3600" b="1" dirty="0">
                <a:solidFill>
                  <a:srgbClr val="FF0000"/>
                </a:solidFill>
              </a:rPr>
              <a:t>συνειδητή αντίθεση του αθλητή </a:t>
            </a:r>
            <a:r>
              <a:rPr lang="el-GR" sz="3600" b="1" dirty="0" smtClean="0"/>
              <a:t>στο</a:t>
            </a:r>
          </a:p>
          <a:p>
            <a:pPr algn="just"/>
            <a:r>
              <a:rPr lang="el-GR" sz="3600" b="1" dirty="0" smtClean="0"/>
              <a:t> </a:t>
            </a:r>
            <a:r>
              <a:rPr lang="el-GR" sz="3600" b="1" dirty="0"/>
              <a:t>μέχρι σήμερα ισχύον σύστημα αξιών του αθλητισμού και </a:t>
            </a:r>
            <a:endParaRPr lang="el-GR" sz="3600" b="1" dirty="0" smtClean="0"/>
          </a:p>
          <a:p>
            <a:pPr algn="just"/>
            <a:r>
              <a:rPr lang="el-GR" sz="3600" b="1" dirty="0" smtClean="0"/>
              <a:t>τους </a:t>
            </a:r>
            <a:r>
              <a:rPr lang="el-GR" sz="3600" b="1" dirty="0"/>
              <a:t>περιορισμούς που αυτό συνεπάγεται </a:t>
            </a:r>
          </a:p>
        </p:txBody>
      </p:sp>
    </p:spTree>
    <p:extLst>
      <p:ext uri="{BB962C8B-B14F-4D97-AF65-F5344CB8AC3E}">
        <p14:creationId xmlns:p14="http://schemas.microsoft.com/office/powerpoint/2010/main" xmlns="" val="1055455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5400" b="1" dirty="0" smtClean="0">
                <a:solidFill>
                  <a:srgbClr val="FF0000"/>
                </a:solidFill>
              </a:rPr>
              <a:t>Υπάρχει Λύση?</a:t>
            </a:r>
            <a:endParaRPr lang="en-US" sz="5400" b="1" dirty="0">
              <a:solidFill>
                <a:srgbClr val="FF0000"/>
              </a:solidFill>
            </a:endParaRPr>
          </a:p>
        </p:txBody>
      </p:sp>
      <p:sp>
        <p:nvSpPr>
          <p:cNvPr id="3" name="Content Placeholder 2"/>
          <p:cNvSpPr>
            <a:spLocks noGrp="1"/>
          </p:cNvSpPr>
          <p:nvPr>
            <p:ph idx="1"/>
          </p:nvPr>
        </p:nvSpPr>
        <p:spPr/>
        <p:txBody>
          <a:bodyPr/>
          <a:lstStyle/>
          <a:p>
            <a:pPr algn="just"/>
            <a:r>
              <a:rPr lang="el-GR" b="1" dirty="0"/>
              <a:t>Έρχεται σήμερα η </a:t>
            </a:r>
            <a:r>
              <a:rPr lang="el-GR" b="1" dirty="0">
                <a:solidFill>
                  <a:srgbClr val="FFFF00"/>
                </a:solidFill>
              </a:rPr>
              <a:t>νομοθετική εξουσία</a:t>
            </a:r>
            <a:r>
              <a:rPr lang="el-GR" b="1" dirty="0"/>
              <a:t> και αναφέρεται στην ποινικοποίηση  της αθλητικής δραστηριότητας </a:t>
            </a:r>
            <a:endParaRPr lang="el-GR" b="1" dirty="0" smtClean="0"/>
          </a:p>
          <a:p>
            <a:pPr algn="just"/>
            <a:endParaRPr lang="el-GR" b="1" dirty="0"/>
          </a:p>
          <a:p>
            <a:pPr algn="just"/>
            <a:r>
              <a:rPr lang="el-GR" b="1" dirty="0" smtClean="0"/>
              <a:t>που </a:t>
            </a:r>
            <a:r>
              <a:rPr lang="el-GR" b="1" dirty="0"/>
              <a:t>είναι πάντα μια </a:t>
            </a:r>
            <a:r>
              <a:rPr lang="el-GR" b="1" dirty="0">
                <a:solidFill>
                  <a:srgbClr val="FFFF00"/>
                </a:solidFill>
              </a:rPr>
              <a:t>εύκολη λύση </a:t>
            </a:r>
            <a:r>
              <a:rPr lang="el-GR" b="1" dirty="0"/>
              <a:t>για να αποφεύγεται με κοινωνικά ευέλικτο τρόπο η αντιμετώπιση ενός προβλήματος</a:t>
            </a:r>
          </a:p>
          <a:p>
            <a:pPr algn="just"/>
            <a:endParaRPr lang="en-US" b="1" dirty="0"/>
          </a:p>
        </p:txBody>
      </p:sp>
    </p:spTree>
    <p:extLst>
      <p:ext uri="{BB962C8B-B14F-4D97-AF65-F5344CB8AC3E}">
        <p14:creationId xmlns:p14="http://schemas.microsoft.com/office/powerpoint/2010/main" xmlns="" val="2804449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just"/>
            <a:r>
              <a:rPr lang="el-GR" sz="4400" b="1" dirty="0" smtClean="0"/>
              <a:t>Ποιος θα τιμωρείται ;  </a:t>
            </a:r>
          </a:p>
          <a:p>
            <a:pPr algn="just"/>
            <a:endParaRPr lang="el-GR" sz="4400" b="1" dirty="0" smtClean="0"/>
          </a:p>
          <a:p>
            <a:pPr algn="just"/>
            <a:r>
              <a:rPr lang="el-GR" sz="4400" b="1" dirty="0" smtClean="0"/>
              <a:t>Με μέτρα καταστολής όπως προτείνεται από πολλούς φορείς </a:t>
            </a:r>
          </a:p>
          <a:p>
            <a:pPr algn="just"/>
            <a:r>
              <a:rPr lang="el-GR" sz="4400" b="1" dirty="0" smtClean="0">
                <a:solidFill>
                  <a:srgbClr val="FFFF00"/>
                </a:solidFill>
              </a:rPr>
              <a:t>δεν λύνεται το πρόβλημα</a:t>
            </a:r>
            <a:r>
              <a:rPr lang="el-GR" sz="4400" b="1" dirty="0" smtClean="0"/>
              <a:t>. </a:t>
            </a:r>
            <a:endParaRPr lang="en-US" sz="4400" b="1" dirty="0"/>
          </a:p>
        </p:txBody>
      </p:sp>
    </p:spTree>
    <p:extLst>
      <p:ext uri="{BB962C8B-B14F-4D97-AF65-F5344CB8AC3E}">
        <p14:creationId xmlns:p14="http://schemas.microsoft.com/office/powerpoint/2010/main" xmlns="" val="2976027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algn="just"/>
            <a:r>
              <a:rPr lang="el-GR" b="1" dirty="0" smtClean="0"/>
              <a:t>Εάν μάλιστα λάβουμε υπόψη τη σχετική αυτονομία του αθλητικού συστήματος δεν μπορούμε να υποστηρίξουμε ότι είναι καθαρά και μόνο υπόθεση της πολιτείας να θεσπίσει νόμους κατά των απαγορευμένων ουσιών στον αθλητισμό</a:t>
            </a:r>
          </a:p>
          <a:p>
            <a:pPr algn="just"/>
            <a:r>
              <a:rPr lang="el-GR" b="1" dirty="0" smtClean="0"/>
              <a:t> Η λύση του προβλήματος είναι κυρίαρχα υπόθεση των αθλητικών θεσμών οι οποίοι εμπλέκονται στον αγωνιστικό αθλητισμό,</a:t>
            </a:r>
          </a:p>
          <a:p>
            <a:pPr algn="just"/>
            <a:r>
              <a:rPr lang="el-GR" b="1" dirty="0" smtClean="0"/>
              <a:t> </a:t>
            </a:r>
            <a:r>
              <a:rPr lang="el-GR" b="1" dirty="0" smtClean="0">
                <a:solidFill>
                  <a:srgbClr val="FFFF00"/>
                </a:solidFill>
              </a:rPr>
              <a:t>είναι </a:t>
            </a:r>
            <a:r>
              <a:rPr lang="el-GR" b="1" dirty="0" err="1" smtClean="0">
                <a:solidFill>
                  <a:srgbClr val="FFFF00"/>
                </a:solidFill>
              </a:rPr>
              <a:t>ενδο</a:t>
            </a:r>
            <a:r>
              <a:rPr lang="el-GR" b="1" dirty="0" smtClean="0">
                <a:solidFill>
                  <a:srgbClr val="FFFF00"/>
                </a:solidFill>
              </a:rPr>
              <a:t>-αθλητική, είναι </a:t>
            </a:r>
            <a:r>
              <a:rPr lang="el-GR" b="1" dirty="0" err="1" smtClean="0">
                <a:solidFill>
                  <a:srgbClr val="FFFF00"/>
                </a:solidFill>
              </a:rPr>
              <a:t>ενδο</a:t>
            </a:r>
            <a:r>
              <a:rPr lang="el-GR" b="1" dirty="0" smtClean="0">
                <a:solidFill>
                  <a:srgbClr val="FFFF00"/>
                </a:solidFill>
              </a:rPr>
              <a:t>-</a:t>
            </a:r>
            <a:r>
              <a:rPr lang="el-GR" b="1" dirty="0" err="1" smtClean="0">
                <a:solidFill>
                  <a:srgbClr val="FFFF00"/>
                </a:solidFill>
              </a:rPr>
              <a:t>συστημική</a:t>
            </a:r>
            <a:r>
              <a:rPr lang="el-GR" b="1" dirty="0" smtClean="0">
                <a:solidFill>
                  <a:srgbClr val="FFFF00"/>
                </a:solidFill>
              </a:rPr>
              <a:t> υπόθεση</a:t>
            </a:r>
            <a:endParaRPr lang="en-US" b="1" dirty="0">
              <a:solidFill>
                <a:srgbClr val="FFFF00"/>
              </a:solidFill>
            </a:endParaRPr>
          </a:p>
        </p:txBody>
      </p:sp>
    </p:spTree>
    <p:extLst>
      <p:ext uri="{BB962C8B-B14F-4D97-AF65-F5344CB8AC3E}">
        <p14:creationId xmlns:p14="http://schemas.microsoft.com/office/powerpoint/2010/main" xmlns="" val="2611611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just"/>
            <a:r>
              <a:rPr lang="el-GR" b="1" dirty="0" smtClean="0"/>
              <a:t>Ο αθλητισμός των επιδόσεων για να μπορεί να επιβιώσει, οφείλει </a:t>
            </a:r>
            <a:r>
              <a:rPr lang="el-GR" b="1" dirty="0" smtClean="0">
                <a:solidFill>
                  <a:srgbClr val="FFFF00"/>
                </a:solidFill>
              </a:rPr>
              <a:t>να εγκαταλείψει την αποικιοκρατική σχέση</a:t>
            </a:r>
            <a:r>
              <a:rPr lang="el-GR" b="1" dirty="0" smtClean="0"/>
              <a:t> που έχει αναπτύξει με το ανθρώπινο σώμα στα τωρινά εξελικτικά του επίπεδα </a:t>
            </a:r>
          </a:p>
          <a:p>
            <a:pPr algn="just"/>
            <a:endParaRPr lang="el-GR" b="1" dirty="0"/>
          </a:p>
          <a:p>
            <a:pPr algn="just"/>
            <a:r>
              <a:rPr lang="el-GR" b="1" dirty="0" smtClean="0"/>
              <a:t>και </a:t>
            </a:r>
            <a:r>
              <a:rPr lang="el-GR" b="1" dirty="0" smtClean="0">
                <a:solidFill>
                  <a:srgbClr val="FFFF00"/>
                </a:solidFill>
              </a:rPr>
              <a:t>να συν</a:t>
            </a:r>
            <a:r>
              <a:rPr lang="en-US" b="1" dirty="0" smtClean="0">
                <a:solidFill>
                  <a:srgbClr val="FFFF00"/>
                </a:solidFill>
              </a:rPr>
              <a:t>-</a:t>
            </a:r>
            <a:r>
              <a:rPr lang="el-GR" b="1" dirty="0" err="1" smtClean="0">
                <a:solidFill>
                  <a:srgbClr val="FFFF00"/>
                </a:solidFill>
              </a:rPr>
              <a:t>διαλλαγεί</a:t>
            </a:r>
            <a:r>
              <a:rPr lang="el-GR" b="1" dirty="0" smtClean="0">
                <a:solidFill>
                  <a:srgbClr val="FFFF00"/>
                </a:solidFill>
              </a:rPr>
              <a:t> συμβιωτικά μαζί του</a:t>
            </a:r>
            <a:r>
              <a:rPr lang="el-GR" b="1" dirty="0" smtClean="0"/>
              <a:t>.</a:t>
            </a:r>
          </a:p>
          <a:p>
            <a:pPr marL="0" indent="0">
              <a:buNone/>
            </a:pPr>
            <a:endParaRPr lang="en-US" dirty="0"/>
          </a:p>
        </p:txBody>
      </p:sp>
    </p:spTree>
    <p:extLst>
      <p:ext uri="{BB962C8B-B14F-4D97-AF65-F5344CB8AC3E}">
        <p14:creationId xmlns:p14="http://schemas.microsoft.com/office/powerpoint/2010/main" xmlns="" val="2071962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Από την άλλη πλευρά η νομιμότητα μιας ενδεχόμενης </a:t>
            </a:r>
            <a:r>
              <a:rPr lang="el-GR" sz="4000" b="1" dirty="0">
                <a:solidFill>
                  <a:srgbClr val="FFFF00"/>
                </a:solidFill>
              </a:rPr>
              <a:t>ελεύθερης χρήσης αναβολικών ουσιών </a:t>
            </a:r>
            <a:r>
              <a:rPr lang="el-GR" sz="4000" b="1" dirty="0"/>
              <a:t>σε ένα άλλο επίπεδο αθλητισμού εκείνο του </a:t>
            </a:r>
            <a:r>
              <a:rPr lang="el-GR" sz="4000" b="1" dirty="0" err="1"/>
              <a:t>υπερ</a:t>
            </a:r>
            <a:r>
              <a:rPr lang="el-GR" sz="4000" b="1" dirty="0"/>
              <a:t>-πρωταθλητισμού, </a:t>
            </a:r>
            <a:endParaRPr lang="el-GR" sz="4000" b="1" dirty="0" smtClean="0"/>
          </a:p>
          <a:p>
            <a:pPr algn="just"/>
            <a:r>
              <a:rPr lang="el-GR" sz="4000" b="1" dirty="0" smtClean="0"/>
              <a:t>είναι </a:t>
            </a:r>
            <a:r>
              <a:rPr lang="el-GR" sz="4000" b="1" dirty="0">
                <a:solidFill>
                  <a:srgbClr val="FFFF00"/>
                </a:solidFill>
              </a:rPr>
              <a:t>αμφίβολο αν νομικά θα μπορούσε να σταθεί </a:t>
            </a:r>
          </a:p>
          <a:p>
            <a:pPr marL="0" indent="0">
              <a:buNone/>
            </a:pPr>
            <a:endParaRPr lang="en-US" dirty="0"/>
          </a:p>
        </p:txBody>
      </p:sp>
    </p:spTree>
    <p:extLst>
      <p:ext uri="{BB962C8B-B14F-4D97-AF65-F5344CB8AC3E}">
        <p14:creationId xmlns:p14="http://schemas.microsoft.com/office/powerpoint/2010/main" xmlns="" val="2548719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algn="just"/>
            <a:r>
              <a:rPr lang="el-GR" b="1" dirty="0" smtClean="0"/>
              <a:t>Όσον αφορά δε τα θεσμικά όργανα ελέγχου πρέπει να τονίσουμε ότι υπάρχει και</a:t>
            </a:r>
          </a:p>
          <a:p>
            <a:pPr algn="just"/>
            <a:r>
              <a:rPr lang="el-GR" b="1" dirty="0" smtClean="0"/>
              <a:t> το </a:t>
            </a:r>
            <a:r>
              <a:rPr lang="el-GR" b="1" dirty="0" smtClean="0">
                <a:solidFill>
                  <a:srgbClr val="FFFF00"/>
                </a:solidFill>
              </a:rPr>
              <a:t>διηνεκές πρόβλημα</a:t>
            </a:r>
            <a:r>
              <a:rPr lang="el-GR" b="1" dirty="0" smtClean="0"/>
              <a:t>, εφαρμογής γενετικών-γονιδιακών μεθόδων, </a:t>
            </a:r>
          </a:p>
          <a:p>
            <a:pPr algn="just"/>
            <a:r>
              <a:rPr lang="el-GR" b="1" dirty="0" smtClean="0"/>
              <a:t>ή παρασκευής νέων συστατικών </a:t>
            </a:r>
          </a:p>
          <a:p>
            <a:pPr algn="just"/>
            <a:r>
              <a:rPr lang="el-GR" b="1" dirty="0" smtClean="0"/>
              <a:t>ή χρήσης άλλων συνθέσεων </a:t>
            </a:r>
            <a:r>
              <a:rPr lang="el-GR" b="1" dirty="0" smtClean="0">
                <a:solidFill>
                  <a:srgbClr val="FFFF00"/>
                </a:solidFill>
              </a:rPr>
              <a:t>από ουσίες οι οποίες δεν ανιχνεύονται από τους ελέγχους</a:t>
            </a:r>
            <a:endParaRPr lang="en-US" b="1" dirty="0">
              <a:solidFill>
                <a:srgbClr val="FFFF00"/>
              </a:solidFill>
            </a:endParaRPr>
          </a:p>
        </p:txBody>
      </p:sp>
    </p:spTree>
    <p:extLst>
      <p:ext uri="{BB962C8B-B14F-4D97-AF65-F5344CB8AC3E}">
        <p14:creationId xmlns:p14="http://schemas.microsoft.com/office/powerpoint/2010/main" xmlns="" val="326753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Στους αντίστοιχους αγώνες του </a:t>
            </a:r>
            <a:r>
              <a:rPr lang="el-GR" sz="4000" b="1" dirty="0">
                <a:solidFill>
                  <a:srgbClr val="FF0000"/>
                </a:solidFill>
              </a:rPr>
              <a:t>Μεξικού(1968) το πρόβλημα επιδεινώνεται</a:t>
            </a:r>
            <a:r>
              <a:rPr lang="el-GR" sz="4000" b="1" dirty="0"/>
              <a:t> και </a:t>
            </a:r>
          </a:p>
          <a:p>
            <a:pPr algn="just"/>
            <a:r>
              <a:rPr lang="el-GR" sz="4000" b="1" dirty="0"/>
              <a:t>σε αυτούς του </a:t>
            </a:r>
            <a:r>
              <a:rPr lang="el-GR" sz="4000" b="1" dirty="0">
                <a:solidFill>
                  <a:srgbClr val="FFFF00"/>
                </a:solidFill>
              </a:rPr>
              <a:t>Μονάχου(1972) αποχτάει πλέον ανεξέλεγκτο χαρακτήρα</a:t>
            </a:r>
          </a:p>
          <a:p>
            <a:endParaRPr lang="en-US" dirty="0"/>
          </a:p>
        </p:txBody>
      </p:sp>
    </p:spTree>
    <p:extLst>
      <p:ext uri="{BB962C8B-B14F-4D97-AF65-F5344CB8AC3E}">
        <p14:creationId xmlns:p14="http://schemas.microsoft.com/office/powerpoint/2010/main" xmlns="" val="3480436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lnSpcReduction="10000"/>
          </a:bodyPr>
          <a:lstStyle/>
          <a:p>
            <a:pPr algn="just"/>
            <a:r>
              <a:rPr lang="el-GR" b="1" dirty="0" smtClean="0"/>
              <a:t>Καταληκτικά  οφείλουμε να υπογραμμίσουμε ότι </a:t>
            </a:r>
            <a:r>
              <a:rPr lang="el-GR" b="1" dirty="0" smtClean="0">
                <a:solidFill>
                  <a:srgbClr val="FFFF00"/>
                </a:solidFill>
              </a:rPr>
              <a:t>αθλητισμός δεν είναι μόνο ο πρωταθλητισμός</a:t>
            </a:r>
          </a:p>
          <a:p>
            <a:pPr algn="just"/>
            <a:r>
              <a:rPr lang="el-GR" b="1" dirty="0" smtClean="0"/>
              <a:t> </a:t>
            </a:r>
            <a:r>
              <a:rPr lang="el-GR" b="1" dirty="0" smtClean="0">
                <a:solidFill>
                  <a:srgbClr val="FFFF00"/>
                </a:solidFill>
              </a:rPr>
              <a:t>Στα σημερινά εξελικτικά επίπεδα έχουν διαφοροποιηθεί και αυτονομηθεί νοηματικά, σημασιολογικά και </a:t>
            </a:r>
            <a:r>
              <a:rPr lang="el-GR" b="1" dirty="0" err="1" smtClean="0">
                <a:solidFill>
                  <a:srgbClr val="FFFF00"/>
                </a:solidFill>
              </a:rPr>
              <a:t>αξιακά</a:t>
            </a:r>
            <a:r>
              <a:rPr lang="el-GR" b="1" dirty="0" smtClean="0">
                <a:solidFill>
                  <a:srgbClr val="FFFF00"/>
                </a:solidFill>
              </a:rPr>
              <a:t>  διάφορα αθλητικά μοντέλα τα οποία είναι ανοιχτά στις κοινωνίες</a:t>
            </a:r>
          </a:p>
          <a:p>
            <a:pPr algn="just"/>
            <a:r>
              <a:rPr lang="el-GR" b="1" dirty="0" smtClean="0"/>
              <a:t> </a:t>
            </a:r>
            <a:r>
              <a:rPr lang="el-GR" b="1" dirty="0" smtClean="0">
                <a:solidFill>
                  <a:srgbClr val="00B050"/>
                </a:solidFill>
              </a:rPr>
              <a:t>Το ποιο  μοντέλο ταιριάζει σε ποιόν είναι υπόθεση ελεύθερης  επιλογής. </a:t>
            </a:r>
            <a:endParaRPr lang="en-US" b="1" dirty="0">
              <a:solidFill>
                <a:srgbClr val="00B050"/>
              </a:solidFill>
            </a:endParaRPr>
          </a:p>
        </p:txBody>
      </p:sp>
    </p:spTree>
    <p:extLst>
      <p:ext uri="{BB962C8B-B14F-4D97-AF65-F5344CB8AC3E}">
        <p14:creationId xmlns:p14="http://schemas.microsoft.com/office/powerpoint/2010/main" xmlns="" val="2002782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smtClean="0"/>
              <a:t>Η </a:t>
            </a:r>
            <a:r>
              <a:rPr lang="el-GR" b="1" dirty="0" err="1" smtClean="0"/>
              <a:t>φαρμακοδιέγερση</a:t>
            </a:r>
            <a:r>
              <a:rPr lang="el-GR" b="1" dirty="0" smtClean="0"/>
              <a:t> προσδιορίζεται στο πλαίσιο των </a:t>
            </a:r>
            <a:r>
              <a:rPr lang="el-GR" b="1" dirty="0" smtClean="0">
                <a:solidFill>
                  <a:srgbClr val="FFFF00"/>
                </a:solidFill>
              </a:rPr>
              <a:t>αθλητικών-επιστημονικών συζητήσεων ως κατ’ εξοχήν ηθικό πρόβλημα, ως ηθική πρόκληση και απόκλιση </a:t>
            </a:r>
          </a:p>
          <a:p>
            <a:pPr algn="just"/>
            <a:r>
              <a:rPr lang="el-GR" b="1" dirty="0" smtClean="0"/>
              <a:t> Φυσικά και η ηθική του αθλητισμού (</a:t>
            </a:r>
            <a:r>
              <a:rPr lang="el-GR" b="1" dirty="0" smtClean="0">
                <a:solidFill>
                  <a:srgbClr val="FF0000"/>
                </a:solidFill>
              </a:rPr>
              <a:t>εάν υφίσταται</a:t>
            </a:r>
            <a:r>
              <a:rPr lang="el-GR" b="1" dirty="0" smtClean="0"/>
              <a:t>) έχει ως αποστολή μεταξύ άλλων την ποιοτική αξιολόγηση των αθλητικών επικοινωνιακών πρακτικών και δράσεων </a:t>
            </a:r>
            <a:endParaRPr lang="en-US" b="1" dirty="0"/>
          </a:p>
        </p:txBody>
      </p:sp>
    </p:spTree>
    <p:extLst>
      <p:ext uri="{BB962C8B-B14F-4D97-AF65-F5344CB8AC3E}">
        <p14:creationId xmlns:p14="http://schemas.microsoft.com/office/powerpoint/2010/main" xmlns="" val="157899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algn="just"/>
            <a:r>
              <a:rPr lang="el-GR" sz="3600" b="1" dirty="0" smtClean="0"/>
              <a:t>Θεωρώ όμως ότι σήμερα το πρόβλημα της </a:t>
            </a:r>
            <a:r>
              <a:rPr lang="el-GR" sz="3600" b="1" dirty="0" err="1" smtClean="0"/>
              <a:t>φαρμακοδιέγερσης</a:t>
            </a:r>
            <a:r>
              <a:rPr lang="el-GR" sz="3600" b="1" dirty="0" smtClean="0"/>
              <a:t> αποτελεί </a:t>
            </a:r>
            <a:r>
              <a:rPr lang="el-GR" sz="3600" b="1" dirty="0" smtClean="0">
                <a:solidFill>
                  <a:srgbClr val="FFFF00"/>
                </a:solidFill>
              </a:rPr>
              <a:t>μια μεγάλη πρόκληση για όλο το εύρος της Αθλητικής Επιστήμης, </a:t>
            </a:r>
          </a:p>
          <a:p>
            <a:pPr algn="just"/>
            <a:r>
              <a:rPr lang="el-GR" sz="3600" b="1" dirty="0" smtClean="0">
                <a:solidFill>
                  <a:srgbClr val="92D050"/>
                </a:solidFill>
              </a:rPr>
              <a:t>ιδιαίτερα στα επίπεδα έκφρασής της που είναι και πρέπει να είναι συνεργατικά</a:t>
            </a:r>
          </a:p>
        </p:txBody>
      </p:sp>
    </p:spTree>
    <p:extLst>
      <p:ext uri="{BB962C8B-B14F-4D97-AF65-F5344CB8AC3E}">
        <p14:creationId xmlns:p14="http://schemas.microsoft.com/office/powerpoint/2010/main" xmlns="" val="1627406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dirty="0"/>
              <a:t> </a:t>
            </a:r>
            <a:r>
              <a:rPr lang="el-GR" b="1" dirty="0"/>
              <a:t>Το </a:t>
            </a:r>
            <a:r>
              <a:rPr lang="el-GR" b="1" dirty="0">
                <a:solidFill>
                  <a:srgbClr val="FFFF00"/>
                </a:solidFill>
              </a:rPr>
              <a:t>τι είναι σωστό και τι είναι λάθος</a:t>
            </a:r>
            <a:r>
              <a:rPr lang="el-GR" b="1" dirty="0"/>
              <a:t>, (η χρήση των δύο αυτών εννοιών αναπαριστά και το σύγχρονο κώδικα ηθικών προβληματισμών), </a:t>
            </a:r>
            <a:r>
              <a:rPr lang="el-GR" b="1" dirty="0">
                <a:solidFill>
                  <a:srgbClr val="FFFF00"/>
                </a:solidFill>
              </a:rPr>
              <a:t>είναι ένα ερωτηματικό το οποίο κατά την άποψή </a:t>
            </a:r>
            <a:r>
              <a:rPr lang="el-GR" b="1" dirty="0" smtClean="0">
                <a:solidFill>
                  <a:srgbClr val="FFFF00"/>
                </a:solidFill>
              </a:rPr>
              <a:t>μου</a:t>
            </a:r>
            <a:r>
              <a:rPr lang="el-GR" b="1" dirty="0" smtClean="0"/>
              <a:t>, </a:t>
            </a:r>
            <a:endParaRPr lang="el-GR" b="1" dirty="0"/>
          </a:p>
          <a:p>
            <a:pPr algn="just"/>
            <a:r>
              <a:rPr lang="el-GR" b="1" dirty="0">
                <a:solidFill>
                  <a:srgbClr val="00B050"/>
                </a:solidFill>
              </a:rPr>
              <a:t>αφορά όλο το εύρος της Αθλητικής Επιστήμης, όλες τις συνιστώσες επιμέρους επιστήμες</a:t>
            </a:r>
          </a:p>
          <a:p>
            <a:endParaRPr lang="en-US" dirty="0"/>
          </a:p>
        </p:txBody>
      </p:sp>
    </p:spTree>
    <p:extLst>
      <p:ext uri="{BB962C8B-B14F-4D97-AF65-F5344CB8AC3E}">
        <p14:creationId xmlns:p14="http://schemas.microsoft.com/office/powerpoint/2010/main" xmlns="" val="38393696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a:r>
              <a:rPr lang="el-GR" sz="4800" b="1" dirty="0" smtClean="0"/>
              <a:t>Η </a:t>
            </a:r>
            <a:r>
              <a:rPr lang="el-GR" sz="4800" b="1" dirty="0" smtClean="0">
                <a:solidFill>
                  <a:srgbClr val="00B050"/>
                </a:solidFill>
              </a:rPr>
              <a:t>σωστή επιλογή των μέσων </a:t>
            </a:r>
            <a:r>
              <a:rPr lang="el-GR" sz="4800" b="1" dirty="0" smtClean="0"/>
              <a:t>για την προσέγγιση ενός πολιτισμικού αγαθού όπως είναι η αθλητική επίδοση ,</a:t>
            </a:r>
          </a:p>
          <a:p>
            <a:pPr algn="just"/>
            <a:endParaRPr lang="el-GR" sz="4800" b="1" dirty="0" smtClean="0"/>
          </a:p>
          <a:p>
            <a:pPr algn="just"/>
            <a:r>
              <a:rPr lang="el-GR" sz="4800" b="1" dirty="0" smtClean="0"/>
              <a:t> </a:t>
            </a:r>
            <a:r>
              <a:rPr lang="el-GR" sz="4800" b="1" dirty="0" smtClean="0">
                <a:solidFill>
                  <a:srgbClr val="FFFF00"/>
                </a:solidFill>
              </a:rPr>
              <a:t>κατανοείται ως μια απόφαση</a:t>
            </a:r>
            <a:endParaRPr lang="en-US" sz="4800" b="1" dirty="0"/>
          </a:p>
        </p:txBody>
      </p:sp>
    </p:spTree>
    <p:extLst>
      <p:ext uri="{BB962C8B-B14F-4D97-AF65-F5344CB8AC3E}">
        <p14:creationId xmlns:p14="http://schemas.microsoft.com/office/powerpoint/2010/main" xmlns="" val="7002939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l-GR" sz="3600" b="1" dirty="0" smtClean="0"/>
              <a:t>Η </a:t>
            </a:r>
            <a:r>
              <a:rPr lang="el-GR" sz="3600" b="1" dirty="0" smtClean="0">
                <a:solidFill>
                  <a:srgbClr val="FFFF00"/>
                </a:solidFill>
              </a:rPr>
              <a:t>απόφαση αυτή </a:t>
            </a:r>
            <a:r>
              <a:rPr lang="el-GR" sz="3600" b="1" dirty="0">
                <a:solidFill>
                  <a:srgbClr val="FFFF00"/>
                </a:solidFill>
              </a:rPr>
              <a:t>αντλεί την επιστημονική της, την κανονιστική της, τη λειτουργική της, την ηθική της ισχύ αλλά και κοινωνική νομιμότητα, </a:t>
            </a:r>
          </a:p>
          <a:p>
            <a:pPr algn="just"/>
            <a:r>
              <a:rPr lang="el-GR" sz="3600" b="1" dirty="0"/>
              <a:t>όχι </a:t>
            </a:r>
            <a:r>
              <a:rPr lang="el-GR" sz="3600" b="1" dirty="0">
                <a:solidFill>
                  <a:srgbClr val="92D050"/>
                </a:solidFill>
              </a:rPr>
              <a:t>μεμονωμένα από την Αθλητική Ηθική</a:t>
            </a:r>
            <a:r>
              <a:rPr lang="el-GR" sz="3600" b="1" dirty="0"/>
              <a:t>, την Αθλητική Κοινωνιολογία, τη Λειτουργική Ανατομία, το Αθλητικό Δίκαιο κ.λπ., </a:t>
            </a:r>
            <a:endParaRPr lang="el-GR" sz="3600" b="1" dirty="0" smtClean="0"/>
          </a:p>
          <a:p>
            <a:pPr algn="just"/>
            <a:r>
              <a:rPr lang="el-GR" sz="3600" b="1" dirty="0" smtClean="0">
                <a:solidFill>
                  <a:srgbClr val="FFFF00"/>
                </a:solidFill>
              </a:rPr>
              <a:t>αλλά </a:t>
            </a:r>
            <a:r>
              <a:rPr lang="el-GR" sz="3600" b="1" dirty="0">
                <a:solidFill>
                  <a:srgbClr val="FFFF00"/>
                </a:solidFill>
              </a:rPr>
              <a:t>από όλο το φάσμα της </a:t>
            </a:r>
            <a:r>
              <a:rPr lang="el-GR" sz="3600" b="1" dirty="0">
                <a:solidFill>
                  <a:srgbClr val="FF0000"/>
                </a:solidFill>
              </a:rPr>
              <a:t>Αθλητικής </a:t>
            </a:r>
            <a:r>
              <a:rPr lang="el-GR" sz="3600" b="1" dirty="0" smtClean="0">
                <a:solidFill>
                  <a:srgbClr val="FF0000"/>
                </a:solidFill>
              </a:rPr>
              <a:t>Επιστήμης ! </a:t>
            </a:r>
            <a:endParaRPr lang="el-GR" sz="3600" b="1"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xmlns="" val="5357992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dirty="0" smtClean="0"/>
          </a:p>
          <a:p>
            <a:endParaRPr lang="el-GR" dirty="0"/>
          </a:p>
          <a:p>
            <a:pPr marL="0" indent="0">
              <a:buNone/>
            </a:pPr>
            <a:r>
              <a:rPr lang="el-GR" dirty="0" smtClean="0"/>
              <a:t>                     </a:t>
            </a:r>
            <a:r>
              <a:rPr lang="el-GR" sz="8800" dirty="0" smtClean="0"/>
              <a:t>ΕΥΧΑΡΙΣΤΩ</a:t>
            </a:r>
            <a:endParaRPr lang="en-US" sz="8800" dirty="0"/>
          </a:p>
        </p:txBody>
      </p:sp>
    </p:spTree>
    <p:extLst>
      <p:ext uri="{BB962C8B-B14F-4D97-AF65-F5344CB8AC3E}">
        <p14:creationId xmlns:p14="http://schemas.microsoft.com/office/powerpoint/2010/main" xmlns="" val="193984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marL="0" indent="0" algn="just">
              <a:buNone/>
            </a:pPr>
            <a:r>
              <a:rPr lang="el-GR" sz="4000" b="1" dirty="0"/>
              <a:t>Α</a:t>
            </a:r>
            <a:r>
              <a:rPr lang="el-GR" sz="4000" b="1" dirty="0" smtClean="0"/>
              <a:t>πό τους θεσμικούς εκπροσώπους του αθλητισμού διεθνώς, προσδιορίζεται</a:t>
            </a:r>
            <a:endParaRPr lang="en-US" sz="4000" b="1" dirty="0" smtClean="0"/>
          </a:p>
          <a:p>
            <a:pPr marL="0" indent="0" algn="just">
              <a:buNone/>
            </a:pPr>
            <a:r>
              <a:rPr lang="el-GR" sz="4000" b="1" dirty="0" smtClean="0">
                <a:solidFill>
                  <a:srgbClr val="FFFF00"/>
                </a:solidFill>
              </a:rPr>
              <a:t>ως </a:t>
            </a:r>
            <a:r>
              <a:rPr lang="el-GR" sz="4000" b="1" i="1" dirty="0" smtClean="0">
                <a:solidFill>
                  <a:srgbClr val="FFFF00"/>
                </a:solidFill>
              </a:rPr>
              <a:t>σύμπτωμα</a:t>
            </a:r>
            <a:r>
              <a:rPr lang="el-GR" sz="4000" b="1" dirty="0" smtClean="0">
                <a:solidFill>
                  <a:srgbClr val="FFFF00"/>
                </a:solidFill>
              </a:rPr>
              <a:t> του επαγγελματικού αθλητισμού</a:t>
            </a:r>
            <a:r>
              <a:rPr lang="el-GR" sz="4000" b="1" dirty="0" smtClean="0"/>
              <a:t>- της εμπορευματοποίησης του αθλητισμού</a:t>
            </a:r>
          </a:p>
        </p:txBody>
      </p:sp>
    </p:spTree>
    <p:extLst>
      <p:ext uri="{BB962C8B-B14F-4D97-AF65-F5344CB8AC3E}">
        <p14:creationId xmlns:p14="http://schemas.microsoft.com/office/powerpoint/2010/main" xmlns="" val="3774349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2911</Words>
  <Application>Microsoft Office PowerPoint</Application>
  <PresentationFormat>Προβολή στην οθόνη (4:3)</PresentationFormat>
  <Paragraphs>244</Paragraphs>
  <Slides>86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86</vt:i4>
      </vt:variant>
    </vt:vector>
  </HeadingPairs>
  <TitlesOfParts>
    <vt:vector size="87" baseType="lpstr">
      <vt:lpstr>Office Theme</vt:lpstr>
      <vt:lpstr>  ΦΑΡΜΑΚΟΔΙΕΓΕΡΣΗ (DOPING) ΚΑΙ ΑΘΛΗΤΙΣΜΟΣ ΤΩΝ ΕΠΙΔΟΣΕΩΝ   Καθηγητής Αθλητικής Κοινωνιολογίας Τηλ. 210-7276174 Email: npatsant@phed.uoa.gr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Τι σημαίνει Φαρμακοδιέγερση?</vt:lpstr>
      <vt:lpstr>Διαφάνεια 12</vt:lpstr>
      <vt:lpstr>Γιατί κατανοείται ως Πρόβλημα?</vt:lpstr>
      <vt:lpstr>Μήπως είναι συστατικό στοιχείο του Αθλητισμού των Επιδόσεων?</vt:lpstr>
      <vt:lpstr>Διαφάνεια 15</vt:lpstr>
      <vt:lpstr>Διαφάνεια 16</vt:lpstr>
      <vt:lpstr>Γιατί?</vt:lpstr>
      <vt:lpstr>Διαφάνεια 18</vt:lpstr>
      <vt:lpstr>Διαφάνεια 19</vt:lpstr>
      <vt:lpstr>Διαφάνεια 20</vt:lpstr>
      <vt:lpstr>Παράδειγμα</vt:lpstr>
      <vt:lpstr>Διαφάνεια 22</vt:lpstr>
      <vt:lpstr>Αθλητική-Κοινωνιολογική προσέγγιση του ζητήματος!</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Τι οφείλουμε να κάνουμε?</vt:lpstr>
      <vt:lpstr>Διαφάνεια 42</vt:lpstr>
      <vt:lpstr>Διαφάνεια 43</vt:lpstr>
      <vt:lpstr>Τι εννοούμε?</vt:lpstr>
      <vt:lpstr>Διαφάνεια 45</vt:lpstr>
      <vt:lpstr>Διαφάνεια 46</vt:lpstr>
      <vt:lpstr>Διαφάνεια 47</vt:lpstr>
      <vt:lpstr>Διαφάνεια 48</vt:lpstr>
      <vt:lpstr>Διαφάνεια 49</vt:lpstr>
      <vt:lpstr>Διαφάνεια 50</vt:lpstr>
      <vt:lpstr>Διαφάνεια 51</vt:lpstr>
      <vt:lpstr>Παράδειγμα!</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Πως αντιμετωπίζεται το πρόβλημα?</vt:lpstr>
      <vt:lpstr>Διαφάνεια 63</vt:lpstr>
      <vt:lpstr>Διαφάνεια 64</vt:lpstr>
      <vt:lpstr>Εάν δεν παραχθούν ρεκόρ?</vt:lpstr>
      <vt:lpstr>Διαφάνεια 66</vt:lpstr>
      <vt:lpstr>Διαφάνεια 67</vt:lpstr>
      <vt:lpstr>Σημαντικά Επιλεγόμενα</vt:lpstr>
      <vt:lpstr>Διαφάνεια 69</vt:lpstr>
      <vt:lpstr>Διαφάνεια 70</vt:lpstr>
      <vt:lpstr>Διαφάνεια 71</vt:lpstr>
      <vt:lpstr>Διαφάνεια 72</vt:lpstr>
      <vt:lpstr>Διαφάνεια 73</vt:lpstr>
      <vt:lpstr>Υπάρχει Λύση?</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ΦΑΡΜΑΚΟΔΙΕΓΕΡΣΗ (DOPING) ΚΑΙ ΑΘΛΗΤΙΣΜΟΣ ΤΩΝ ΕΠΙΔΟΣΕΩΝ </dc:title>
  <dc:creator>N</dc:creator>
  <cp:lastModifiedBy>Nikolaos</cp:lastModifiedBy>
  <cp:revision>38</cp:revision>
  <dcterms:created xsi:type="dcterms:W3CDTF">2014-06-23T09:05:41Z</dcterms:created>
  <dcterms:modified xsi:type="dcterms:W3CDTF">2020-05-20T08:59:46Z</dcterms:modified>
</cp:coreProperties>
</file>