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9" r:id="rId14"/>
    <p:sldId id="268"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7" r:id="rId38"/>
    <p:sldId id="292" r:id="rId39"/>
    <p:sldId id="293" r:id="rId40"/>
    <p:sldId id="294" r:id="rId41"/>
    <p:sldId id="295" r:id="rId42"/>
    <p:sldId id="296" r:id="rId43"/>
    <p:sldId id="298" r:id="rId44"/>
    <p:sldId id="302" r:id="rId45"/>
    <p:sldId id="303" r:id="rId46"/>
    <p:sldId id="304" r:id="rId47"/>
    <p:sldId id="305" r:id="rId48"/>
    <p:sldId id="306" r:id="rId49"/>
    <p:sldId id="299" r:id="rId50"/>
    <p:sldId id="300" r:id="rId51"/>
    <p:sldId id="301" r:id="rId52"/>
    <p:sldId id="307" r:id="rId5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A03F4D9-037E-4E65-AD93-57D341164F83}" type="datetimeFigureOut">
              <a:rPr lang="en-US" smtClean="0"/>
              <a:pPr/>
              <a:t>5/20/2020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6EAC3F-0869-40C1-A6FE-12AEE269803E}" type="slidenum">
              <a:rPr lang="en-US" smtClean="0"/>
              <a:pPr/>
              <a:t>‹#›</a:t>
            </a:fld>
            <a:endParaRPr lang="en-US"/>
          </a:p>
        </p:txBody>
      </p:sp>
    </p:spTree>
    <p:extLst>
      <p:ext uri="{BB962C8B-B14F-4D97-AF65-F5344CB8AC3E}">
        <p14:creationId xmlns:p14="http://schemas.microsoft.com/office/powerpoint/2010/main" xmlns="" val="1741127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A03F4D9-037E-4E65-AD93-57D341164F83}" type="datetimeFigureOut">
              <a:rPr lang="en-US" smtClean="0"/>
              <a:pPr/>
              <a:t>5/20/2020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6EAC3F-0869-40C1-A6FE-12AEE269803E}" type="slidenum">
              <a:rPr lang="en-US" smtClean="0"/>
              <a:pPr/>
              <a:t>‹#›</a:t>
            </a:fld>
            <a:endParaRPr lang="en-US"/>
          </a:p>
        </p:txBody>
      </p:sp>
    </p:spTree>
    <p:extLst>
      <p:ext uri="{BB962C8B-B14F-4D97-AF65-F5344CB8AC3E}">
        <p14:creationId xmlns:p14="http://schemas.microsoft.com/office/powerpoint/2010/main" xmlns="" val="4600540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A03F4D9-037E-4E65-AD93-57D341164F83}" type="datetimeFigureOut">
              <a:rPr lang="en-US" smtClean="0"/>
              <a:pPr/>
              <a:t>5/20/2020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6EAC3F-0869-40C1-A6FE-12AEE269803E}" type="slidenum">
              <a:rPr lang="en-US" smtClean="0"/>
              <a:pPr/>
              <a:t>‹#›</a:t>
            </a:fld>
            <a:endParaRPr lang="en-US"/>
          </a:p>
        </p:txBody>
      </p:sp>
    </p:spTree>
    <p:extLst>
      <p:ext uri="{BB962C8B-B14F-4D97-AF65-F5344CB8AC3E}">
        <p14:creationId xmlns:p14="http://schemas.microsoft.com/office/powerpoint/2010/main" xmlns="" val="33949181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A03F4D9-037E-4E65-AD93-57D341164F83}" type="datetimeFigureOut">
              <a:rPr lang="en-US" smtClean="0"/>
              <a:pPr/>
              <a:t>5/20/2020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6EAC3F-0869-40C1-A6FE-12AEE269803E}" type="slidenum">
              <a:rPr lang="en-US" smtClean="0"/>
              <a:pPr/>
              <a:t>‹#›</a:t>
            </a:fld>
            <a:endParaRPr lang="en-US"/>
          </a:p>
        </p:txBody>
      </p:sp>
    </p:spTree>
    <p:extLst>
      <p:ext uri="{BB962C8B-B14F-4D97-AF65-F5344CB8AC3E}">
        <p14:creationId xmlns:p14="http://schemas.microsoft.com/office/powerpoint/2010/main" xmlns="" val="12003253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A03F4D9-037E-4E65-AD93-57D341164F83}" type="datetimeFigureOut">
              <a:rPr lang="en-US" smtClean="0"/>
              <a:pPr/>
              <a:t>5/20/2020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6EAC3F-0869-40C1-A6FE-12AEE269803E}" type="slidenum">
              <a:rPr lang="en-US" smtClean="0"/>
              <a:pPr/>
              <a:t>‹#›</a:t>
            </a:fld>
            <a:endParaRPr lang="en-US"/>
          </a:p>
        </p:txBody>
      </p:sp>
    </p:spTree>
    <p:extLst>
      <p:ext uri="{BB962C8B-B14F-4D97-AF65-F5344CB8AC3E}">
        <p14:creationId xmlns:p14="http://schemas.microsoft.com/office/powerpoint/2010/main" xmlns="" val="1983814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A03F4D9-037E-4E65-AD93-57D341164F83}" type="datetimeFigureOut">
              <a:rPr lang="en-US" smtClean="0"/>
              <a:pPr/>
              <a:t>5/20/2020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6EAC3F-0869-40C1-A6FE-12AEE269803E}" type="slidenum">
              <a:rPr lang="en-US" smtClean="0"/>
              <a:pPr/>
              <a:t>‹#›</a:t>
            </a:fld>
            <a:endParaRPr lang="en-US"/>
          </a:p>
        </p:txBody>
      </p:sp>
    </p:spTree>
    <p:extLst>
      <p:ext uri="{BB962C8B-B14F-4D97-AF65-F5344CB8AC3E}">
        <p14:creationId xmlns:p14="http://schemas.microsoft.com/office/powerpoint/2010/main" xmlns="" val="35715599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A03F4D9-037E-4E65-AD93-57D341164F83}" type="datetimeFigureOut">
              <a:rPr lang="en-US" smtClean="0"/>
              <a:pPr/>
              <a:t>5/20/2020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26EAC3F-0869-40C1-A6FE-12AEE269803E}" type="slidenum">
              <a:rPr lang="en-US" smtClean="0"/>
              <a:pPr/>
              <a:t>‹#›</a:t>
            </a:fld>
            <a:endParaRPr lang="en-US"/>
          </a:p>
        </p:txBody>
      </p:sp>
    </p:spTree>
    <p:extLst>
      <p:ext uri="{BB962C8B-B14F-4D97-AF65-F5344CB8AC3E}">
        <p14:creationId xmlns:p14="http://schemas.microsoft.com/office/powerpoint/2010/main" xmlns="" val="31450178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A03F4D9-037E-4E65-AD93-57D341164F83}" type="datetimeFigureOut">
              <a:rPr lang="en-US" smtClean="0"/>
              <a:pPr/>
              <a:t>5/20/2020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26EAC3F-0869-40C1-A6FE-12AEE269803E}" type="slidenum">
              <a:rPr lang="en-US" smtClean="0"/>
              <a:pPr/>
              <a:t>‹#›</a:t>
            </a:fld>
            <a:endParaRPr lang="en-US"/>
          </a:p>
        </p:txBody>
      </p:sp>
    </p:spTree>
    <p:extLst>
      <p:ext uri="{BB962C8B-B14F-4D97-AF65-F5344CB8AC3E}">
        <p14:creationId xmlns:p14="http://schemas.microsoft.com/office/powerpoint/2010/main" xmlns="" val="23878264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03F4D9-037E-4E65-AD93-57D341164F83}" type="datetimeFigureOut">
              <a:rPr lang="en-US" smtClean="0"/>
              <a:pPr/>
              <a:t>5/20/2020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26EAC3F-0869-40C1-A6FE-12AEE269803E}" type="slidenum">
              <a:rPr lang="en-US" smtClean="0"/>
              <a:pPr/>
              <a:t>‹#›</a:t>
            </a:fld>
            <a:endParaRPr lang="en-US"/>
          </a:p>
        </p:txBody>
      </p:sp>
    </p:spTree>
    <p:extLst>
      <p:ext uri="{BB962C8B-B14F-4D97-AF65-F5344CB8AC3E}">
        <p14:creationId xmlns:p14="http://schemas.microsoft.com/office/powerpoint/2010/main" xmlns="" val="41182879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A03F4D9-037E-4E65-AD93-57D341164F83}" type="datetimeFigureOut">
              <a:rPr lang="en-US" smtClean="0"/>
              <a:pPr/>
              <a:t>5/20/2020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6EAC3F-0869-40C1-A6FE-12AEE269803E}" type="slidenum">
              <a:rPr lang="en-US" smtClean="0"/>
              <a:pPr/>
              <a:t>‹#›</a:t>
            </a:fld>
            <a:endParaRPr lang="en-US"/>
          </a:p>
        </p:txBody>
      </p:sp>
    </p:spTree>
    <p:extLst>
      <p:ext uri="{BB962C8B-B14F-4D97-AF65-F5344CB8AC3E}">
        <p14:creationId xmlns:p14="http://schemas.microsoft.com/office/powerpoint/2010/main" xmlns="" val="4143387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A03F4D9-037E-4E65-AD93-57D341164F83}" type="datetimeFigureOut">
              <a:rPr lang="en-US" smtClean="0"/>
              <a:pPr/>
              <a:t>5/20/2020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6EAC3F-0869-40C1-A6FE-12AEE269803E}" type="slidenum">
              <a:rPr lang="en-US" smtClean="0"/>
              <a:pPr/>
              <a:t>‹#›</a:t>
            </a:fld>
            <a:endParaRPr lang="en-US"/>
          </a:p>
        </p:txBody>
      </p:sp>
    </p:spTree>
    <p:extLst>
      <p:ext uri="{BB962C8B-B14F-4D97-AF65-F5344CB8AC3E}">
        <p14:creationId xmlns:p14="http://schemas.microsoft.com/office/powerpoint/2010/main" xmlns="" val="1130413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03F4D9-037E-4E65-AD93-57D341164F83}" type="datetimeFigureOut">
              <a:rPr lang="en-US" smtClean="0"/>
              <a:pPr/>
              <a:t>5/20/2020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6EAC3F-0869-40C1-A6FE-12AEE269803E}" type="slidenum">
              <a:rPr lang="en-US" smtClean="0"/>
              <a:pPr/>
              <a:t>‹#›</a:t>
            </a:fld>
            <a:endParaRPr lang="en-US"/>
          </a:p>
        </p:txBody>
      </p:sp>
    </p:spTree>
    <p:extLst>
      <p:ext uri="{BB962C8B-B14F-4D97-AF65-F5344CB8AC3E}">
        <p14:creationId xmlns:p14="http://schemas.microsoft.com/office/powerpoint/2010/main" xmlns="" val="1572836959"/>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l-GR" sz="6600" b="1" dirty="0" smtClean="0">
                <a:solidFill>
                  <a:srgbClr val="FF0000"/>
                </a:solidFill>
              </a:rPr>
              <a:t>ΠΑΓΚΟΣΜΙΟΠΟΙΗΣΗ ΚΑΙ ΑΘΛΗΤΙΣΜΟΣ</a:t>
            </a:r>
            <a:r>
              <a:rPr lang="en-US" sz="6600" b="1" dirty="0" smtClean="0">
                <a:solidFill>
                  <a:srgbClr val="FF0000"/>
                </a:solidFill>
              </a:rPr>
              <a:t/>
            </a:r>
            <a:br>
              <a:rPr lang="en-US" sz="6600" b="1" dirty="0" smtClean="0">
                <a:solidFill>
                  <a:srgbClr val="FF0000"/>
                </a:solidFill>
              </a:rPr>
            </a:br>
            <a:r>
              <a:rPr lang="el-GR" sz="3200" b="1" dirty="0" smtClean="0">
                <a:solidFill>
                  <a:srgbClr val="FF0000"/>
                </a:solidFill>
              </a:rPr>
              <a:t>  </a:t>
            </a:r>
            <a:r>
              <a:rPr lang="el-GR" sz="3200" b="1" dirty="0">
                <a:solidFill>
                  <a:srgbClr val="FF0000"/>
                </a:solidFill>
              </a:rPr>
              <a:t>Καθηγητής Αθλητικής Κοινωνιολογίας</a:t>
            </a:r>
            <a:br>
              <a:rPr lang="el-GR" sz="3200" b="1" dirty="0">
                <a:solidFill>
                  <a:srgbClr val="FF0000"/>
                </a:solidFill>
              </a:rPr>
            </a:br>
            <a:r>
              <a:rPr lang="el-GR" sz="3200" b="1" dirty="0" err="1">
                <a:solidFill>
                  <a:srgbClr val="FF0000"/>
                </a:solidFill>
              </a:rPr>
              <a:t>Τηλ</a:t>
            </a:r>
            <a:r>
              <a:rPr lang="el-GR" sz="3200" b="1" dirty="0">
                <a:solidFill>
                  <a:srgbClr val="FF0000"/>
                </a:solidFill>
              </a:rPr>
              <a:t>. 210-7276174</a:t>
            </a:r>
            <a:br>
              <a:rPr lang="el-GR" sz="3200" b="1" dirty="0">
                <a:solidFill>
                  <a:srgbClr val="FF0000"/>
                </a:solidFill>
              </a:rPr>
            </a:br>
            <a:r>
              <a:rPr lang="el-GR" sz="3200" b="1" dirty="0" err="1">
                <a:solidFill>
                  <a:srgbClr val="FF0000"/>
                </a:solidFill>
              </a:rPr>
              <a:t>Email</a:t>
            </a:r>
            <a:r>
              <a:rPr lang="el-GR" sz="3200" b="1" dirty="0">
                <a:solidFill>
                  <a:srgbClr val="FF0000"/>
                </a:solidFill>
              </a:rPr>
              <a:t>: </a:t>
            </a:r>
            <a:r>
              <a:rPr lang="el-GR" sz="3200" b="1" dirty="0" err="1">
                <a:solidFill>
                  <a:srgbClr val="FF0000"/>
                </a:solidFill>
              </a:rPr>
              <a:t>npatsant@phed.uoa.gr</a:t>
            </a:r>
            <a:r>
              <a:rPr lang="el-GR" sz="6600" b="1" dirty="0">
                <a:solidFill>
                  <a:srgbClr val="FF0000"/>
                </a:solidFill>
              </a:rPr>
              <a:t/>
            </a:r>
            <a:br>
              <a:rPr lang="el-GR" sz="6600" b="1" dirty="0">
                <a:solidFill>
                  <a:srgbClr val="FF0000"/>
                </a:solidFill>
              </a:rPr>
            </a:br>
            <a:r>
              <a:rPr lang="el-GR" sz="6600" b="1" dirty="0">
                <a:solidFill>
                  <a:srgbClr val="FF0000"/>
                </a:solidFill>
              </a:rPr>
              <a:t> </a:t>
            </a:r>
            <a:endParaRPr lang="en-US" sz="6600" b="1" dirty="0">
              <a:solidFill>
                <a:srgbClr val="FF0000"/>
              </a:solidFill>
            </a:endParaRPr>
          </a:p>
        </p:txBody>
      </p:sp>
    </p:spTree>
    <p:extLst>
      <p:ext uri="{BB962C8B-B14F-4D97-AF65-F5344CB8AC3E}">
        <p14:creationId xmlns:p14="http://schemas.microsoft.com/office/powerpoint/2010/main" xmlns="" val="24358646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l-GR" sz="4000" b="1" dirty="0" smtClean="0"/>
              <a:t>Πρόκειται για την </a:t>
            </a:r>
            <a:r>
              <a:rPr lang="el-GR" sz="4000" b="1" dirty="0" smtClean="0">
                <a:solidFill>
                  <a:srgbClr val="FFFF00"/>
                </a:solidFill>
              </a:rPr>
              <a:t>τεχνολογική επανάσταση- </a:t>
            </a:r>
            <a:r>
              <a:rPr lang="en-US" sz="4000" b="1" dirty="0" smtClean="0">
                <a:solidFill>
                  <a:srgbClr val="FFFF00"/>
                </a:solidFill>
              </a:rPr>
              <a:t>Digital Revolution</a:t>
            </a:r>
            <a:r>
              <a:rPr lang="el-GR" sz="4000" b="1" dirty="0" smtClean="0">
                <a:solidFill>
                  <a:srgbClr val="FFFF00"/>
                </a:solidFill>
              </a:rPr>
              <a:t> </a:t>
            </a:r>
            <a:endParaRPr lang="en-US" sz="4000" b="1" dirty="0" smtClean="0">
              <a:solidFill>
                <a:srgbClr val="FFFF00"/>
              </a:solidFill>
            </a:endParaRPr>
          </a:p>
          <a:p>
            <a:pPr algn="just"/>
            <a:endParaRPr lang="en-US" sz="4000" b="1" dirty="0"/>
          </a:p>
          <a:p>
            <a:pPr algn="just"/>
            <a:r>
              <a:rPr lang="el-GR" sz="4000" b="1" dirty="0" smtClean="0"/>
              <a:t>που ασκεί τεράστιες αλλαγές στον τρόπο ζωής όλων των ανθρώπων</a:t>
            </a:r>
          </a:p>
          <a:p>
            <a:endParaRPr lang="en-US" dirty="0"/>
          </a:p>
        </p:txBody>
      </p:sp>
    </p:spTree>
    <p:extLst>
      <p:ext uri="{BB962C8B-B14F-4D97-AF65-F5344CB8AC3E}">
        <p14:creationId xmlns:p14="http://schemas.microsoft.com/office/powerpoint/2010/main" xmlns="" val="20888508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505475"/>
          </a:xfrm>
        </p:spPr>
        <p:txBody>
          <a:bodyPr>
            <a:normAutofit/>
          </a:bodyPr>
          <a:lstStyle/>
          <a:p>
            <a:pPr algn="just"/>
            <a:r>
              <a:rPr lang="el-GR" sz="4000" b="1" dirty="0" smtClean="0"/>
              <a:t>Οι δυνατότητες συνδεσιμότητας, επικοινωνίας και ανταλλαγής γλωσσικών, πολιτιστικών κ.λπ. προϊόντων   που παρέχει, σήμερα, στην ψηφιακή εποχή,  το διαδίκτυο</a:t>
            </a:r>
          </a:p>
          <a:p>
            <a:pPr algn="just"/>
            <a:endParaRPr lang="el-GR" sz="4000" b="1" dirty="0"/>
          </a:p>
          <a:p>
            <a:pPr algn="just"/>
            <a:r>
              <a:rPr lang="el-GR" sz="4000" b="1" dirty="0" smtClean="0"/>
              <a:t> </a:t>
            </a:r>
            <a:r>
              <a:rPr lang="el-GR" sz="4000" b="1" dirty="0" smtClean="0">
                <a:solidFill>
                  <a:srgbClr val="FFFF00"/>
                </a:solidFill>
              </a:rPr>
              <a:t>προκαλούν κοσμογονικές αλλαγές. </a:t>
            </a:r>
            <a:endParaRPr lang="en-US" sz="4000" b="1" dirty="0">
              <a:solidFill>
                <a:srgbClr val="FFFF00"/>
              </a:solidFill>
            </a:endParaRPr>
          </a:p>
        </p:txBody>
      </p:sp>
    </p:spTree>
    <p:extLst>
      <p:ext uri="{BB962C8B-B14F-4D97-AF65-F5344CB8AC3E}">
        <p14:creationId xmlns:p14="http://schemas.microsoft.com/office/powerpoint/2010/main" xmlns="" val="31332834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92696"/>
            <a:ext cx="8229600" cy="5433467"/>
          </a:xfrm>
        </p:spPr>
        <p:txBody>
          <a:bodyPr>
            <a:normAutofit fontScale="85000" lnSpcReduction="10000"/>
          </a:bodyPr>
          <a:lstStyle/>
          <a:p>
            <a:pPr algn="just"/>
            <a:r>
              <a:rPr lang="el-GR" b="1" dirty="0"/>
              <a:t>Σ</a:t>
            </a:r>
            <a:r>
              <a:rPr lang="el-GR" b="1" dirty="0" smtClean="0"/>
              <a:t>τις απίστευτου αριθμού σήμερα μελέτες περί παγκοσμιοποίησης αναφέρονται  διάφοροι παράγοντες που λειτουργούν καταλυτικά για την </a:t>
            </a:r>
            <a:r>
              <a:rPr lang="el-GR" b="1" dirty="0" smtClean="0">
                <a:solidFill>
                  <a:srgbClr val="FFFF00"/>
                </a:solidFill>
              </a:rPr>
              <a:t>επιτάχυνση </a:t>
            </a:r>
            <a:r>
              <a:rPr lang="el-GR" b="1" dirty="0" smtClean="0"/>
              <a:t>αυτής της διαδικασίας</a:t>
            </a:r>
          </a:p>
          <a:p>
            <a:pPr algn="just"/>
            <a:r>
              <a:rPr lang="el-GR" b="1" dirty="0" smtClean="0"/>
              <a:t>η </a:t>
            </a:r>
            <a:r>
              <a:rPr lang="el-GR" b="1" dirty="0" smtClean="0">
                <a:solidFill>
                  <a:srgbClr val="00B050"/>
                </a:solidFill>
              </a:rPr>
              <a:t>κινητικότητα του διεθνούς οικονομικού κεφαλαίου</a:t>
            </a:r>
            <a:r>
              <a:rPr lang="el-GR" b="1" dirty="0" smtClean="0"/>
              <a:t>,</a:t>
            </a:r>
          </a:p>
          <a:p>
            <a:pPr algn="just"/>
            <a:r>
              <a:rPr lang="el-GR" b="1" dirty="0" smtClean="0"/>
              <a:t> η </a:t>
            </a:r>
            <a:r>
              <a:rPr lang="el-GR" b="1" dirty="0" smtClean="0">
                <a:solidFill>
                  <a:srgbClr val="00B050"/>
                </a:solidFill>
              </a:rPr>
              <a:t>πίεση για διεθνή συνεργασία </a:t>
            </a:r>
            <a:r>
              <a:rPr lang="el-GR" b="1" dirty="0" smtClean="0"/>
              <a:t>, </a:t>
            </a:r>
          </a:p>
          <a:p>
            <a:pPr algn="just"/>
            <a:r>
              <a:rPr lang="el-GR" b="1" dirty="0" smtClean="0"/>
              <a:t>η </a:t>
            </a:r>
            <a:r>
              <a:rPr lang="el-GR" b="1" dirty="0" smtClean="0">
                <a:solidFill>
                  <a:srgbClr val="00B050"/>
                </a:solidFill>
              </a:rPr>
              <a:t>κυριαρχία του νεοφιλελεύθερου οικονομικού μοντέλου</a:t>
            </a:r>
            <a:r>
              <a:rPr lang="el-GR" b="1" dirty="0" smtClean="0"/>
              <a:t>, </a:t>
            </a:r>
          </a:p>
          <a:p>
            <a:pPr algn="just"/>
            <a:r>
              <a:rPr lang="el-GR" b="1" dirty="0" smtClean="0"/>
              <a:t>οι </a:t>
            </a:r>
            <a:r>
              <a:rPr lang="el-GR" b="1" dirty="0" smtClean="0">
                <a:solidFill>
                  <a:srgbClr val="00B050"/>
                </a:solidFill>
              </a:rPr>
              <a:t>εμπορικές σχέσεις μεταξύ χωρών σε παγκόσμιο επίπεδο</a:t>
            </a:r>
            <a:r>
              <a:rPr lang="el-GR" b="1" dirty="0" smtClean="0"/>
              <a:t>, </a:t>
            </a:r>
          </a:p>
          <a:p>
            <a:pPr algn="just"/>
            <a:r>
              <a:rPr lang="el-GR" b="1" dirty="0" smtClean="0"/>
              <a:t>οι </a:t>
            </a:r>
            <a:r>
              <a:rPr lang="el-GR" b="1" dirty="0" smtClean="0">
                <a:solidFill>
                  <a:srgbClr val="00B050"/>
                </a:solidFill>
              </a:rPr>
              <a:t>νέες εξελίξεις αναφορικά με τις μεθόδους επικοινωνίας και οι νέες τεχνολογίες</a:t>
            </a:r>
          </a:p>
          <a:p>
            <a:pPr algn="just"/>
            <a:r>
              <a:rPr lang="el-GR" b="1" dirty="0" smtClean="0"/>
              <a:t> (</a:t>
            </a:r>
            <a:r>
              <a:rPr lang="el-GR" b="1" dirty="0" err="1" smtClean="0"/>
              <a:t>Robertson</a:t>
            </a:r>
            <a:r>
              <a:rPr lang="el-GR" b="1" dirty="0" smtClean="0"/>
              <a:t> 1994, </a:t>
            </a:r>
            <a:r>
              <a:rPr lang="el-GR" b="1" dirty="0" err="1" smtClean="0"/>
              <a:t>Tomlinson</a:t>
            </a:r>
            <a:r>
              <a:rPr lang="el-GR" b="1" dirty="0" smtClean="0"/>
              <a:t> 1999, </a:t>
            </a:r>
            <a:r>
              <a:rPr lang="el-GR" b="1" dirty="0" err="1" smtClean="0"/>
              <a:t>Beck</a:t>
            </a:r>
            <a:r>
              <a:rPr lang="el-GR" b="1" dirty="0" smtClean="0"/>
              <a:t> 2000). </a:t>
            </a:r>
            <a:endParaRPr lang="en-US" b="1" dirty="0"/>
          </a:p>
        </p:txBody>
      </p:sp>
    </p:spTree>
    <p:extLst>
      <p:ext uri="{BB962C8B-B14F-4D97-AF65-F5344CB8AC3E}">
        <p14:creationId xmlns:p14="http://schemas.microsoft.com/office/powerpoint/2010/main" xmlns="" val="22974463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b="1" dirty="0" smtClean="0">
                <a:solidFill>
                  <a:srgbClr val="FF0000"/>
                </a:solidFill>
              </a:rPr>
              <a:t>Πως σχετίζεται ο Αθλητισμός με την Παγκοσμιοποίηση?</a:t>
            </a:r>
            <a:endParaRPr lang="en-US" b="1" dirty="0">
              <a:solidFill>
                <a:srgbClr val="FF0000"/>
              </a:solidFill>
            </a:endParaRPr>
          </a:p>
        </p:txBody>
      </p:sp>
      <p:sp>
        <p:nvSpPr>
          <p:cNvPr id="3" name="Content Placeholder 2"/>
          <p:cNvSpPr>
            <a:spLocks noGrp="1"/>
          </p:cNvSpPr>
          <p:nvPr>
            <p:ph idx="1"/>
          </p:nvPr>
        </p:nvSpPr>
        <p:spPr/>
        <p:txBody>
          <a:bodyPr>
            <a:normAutofit fontScale="92500" lnSpcReduction="10000"/>
          </a:bodyPr>
          <a:lstStyle/>
          <a:p>
            <a:endParaRPr lang="el-GR" dirty="0" smtClean="0"/>
          </a:p>
          <a:p>
            <a:pPr algn="just"/>
            <a:r>
              <a:rPr lang="el-GR" sz="4400" b="1" dirty="0" smtClean="0">
                <a:solidFill>
                  <a:srgbClr val="FFFF00"/>
                </a:solidFill>
              </a:rPr>
              <a:t>Η συνεισφορά του αθλητισμού σ’ όλα αυτά τα επίπεδα είναι σημαντική </a:t>
            </a:r>
          </a:p>
          <a:p>
            <a:pPr algn="just"/>
            <a:endParaRPr lang="el-GR" sz="4400" b="1" dirty="0" smtClean="0">
              <a:solidFill>
                <a:srgbClr val="FFFF00"/>
              </a:solidFill>
            </a:endParaRPr>
          </a:p>
          <a:p>
            <a:endParaRPr lang="el-GR" dirty="0" smtClean="0"/>
          </a:p>
          <a:p>
            <a:r>
              <a:rPr lang="el-GR" dirty="0" smtClean="0"/>
              <a:t>(</a:t>
            </a:r>
            <a:r>
              <a:rPr lang="el-GR" dirty="0" err="1" smtClean="0"/>
              <a:t>Πατσαντάρας</a:t>
            </a:r>
            <a:r>
              <a:rPr lang="el-GR" dirty="0" smtClean="0"/>
              <a:t> 2007, </a:t>
            </a:r>
            <a:r>
              <a:rPr lang="el-GR" dirty="0" err="1" smtClean="0"/>
              <a:t>Giulianotti</a:t>
            </a:r>
            <a:r>
              <a:rPr lang="el-GR" dirty="0" smtClean="0"/>
              <a:t>/</a:t>
            </a:r>
            <a:r>
              <a:rPr lang="el-GR" dirty="0" err="1" smtClean="0"/>
              <a:t>Robertson</a:t>
            </a:r>
            <a:r>
              <a:rPr lang="el-GR" dirty="0" smtClean="0"/>
              <a:t> 2007a, 2007b, </a:t>
            </a:r>
            <a:r>
              <a:rPr lang="el-GR" dirty="0" err="1" smtClean="0"/>
              <a:t>Harvey</a:t>
            </a:r>
            <a:r>
              <a:rPr lang="el-GR" dirty="0" smtClean="0"/>
              <a:t>/</a:t>
            </a:r>
            <a:r>
              <a:rPr lang="el-GR" dirty="0" err="1" smtClean="0"/>
              <a:t>Houle</a:t>
            </a:r>
            <a:r>
              <a:rPr lang="el-GR" dirty="0" smtClean="0"/>
              <a:t> 1994). </a:t>
            </a:r>
          </a:p>
          <a:p>
            <a:endParaRPr lang="en-US" dirty="0"/>
          </a:p>
        </p:txBody>
      </p:sp>
    </p:spTree>
    <p:extLst>
      <p:ext uri="{BB962C8B-B14F-4D97-AF65-F5344CB8AC3E}">
        <p14:creationId xmlns:p14="http://schemas.microsoft.com/office/powerpoint/2010/main" xmlns="" val="17911883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normAutofit lnSpcReduction="10000"/>
          </a:bodyPr>
          <a:lstStyle/>
          <a:p>
            <a:pPr algn="just"/>
            <a:r>
              <a:rPr lang="el-GR" b="1" dirty="0" smtClean="0"/>
              <a:t>Οι δορυφορικές επικοινωνίες για παράδειγμα, μετά το 1950, </a:t>
            </a:r>
          </a:p>
          <a:p>
            <a:pPr algn="just"/>
            <a:r>
              <a:rPr lang="el-GR" b="1" dirty="0" smtClean="0"/>
              <a:t>επέτρεψαν την  ταυτόχρονη μετάδοση σε πολλές χώρες του κόσμου, μεγάλων αθλητικών γεγονότων όπως το  παγκόσμιο κύπελλο ποδοσφαίρου  και οι Ολυμπιακοί Αγώνες </a:t>
            </a:r>
          </a:p>
          <a:p>
            <a:pPr algn="just"/>
            <a:r>
              <a:rPr lang="el-GR" b="1" dirty="0" smtClean="0"/>
              <a:t>Αυτό προκάλεσε </a:t>
            </a:r>
            <a:r>
              <a:rPr lang="el-GR" b="1" dirty="0" smtClean="0">
                <a:solidFill>
                  <a:srgbClr val="FFFF00"/>
                </a:solidFill>
              </a:rPr>
              <a:t>τεράστιο εμπορικό ενδιαφέρον σε πολυεθνικές εταιρείες για τα αθλητικά γεγονότα και, έτσι, συνδέθηκε ο αθλητισμός με οικονομικά ενδιαφέροντα.</a:t>
            </a:r>
          </a:p>
        </p:txBody>
      </p:sp>
    </p:spTree>
    <p:extLst>
      <p:ext uri="{BB962C8B-B14F-4D97-AF65-F5344CB8AC3E}">
        <p14:creationId xmlns:p14="http://schemas.microsoft.com/office/powerpoint/2010/main" xmlns="" val="10520659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4704"/>
            <a:ext cx="8229600" cy="5361459"/>
          </a:xfrm>
        </p:spPr>
        <p:txBody>
          <a:bodyPr>
            <a:normAutofit lnSpcReduction="10000"/>
          </a:bodyPr>
          <a:lstStyle/>
          <a:p>
            <a:pPr algn="just"/>
            <a:r>
              <a:rPr lang="el-GR" sz="3600" b="1" dirty="0" smtClean="0"/>
              <a:t>Πολλοί κοινωνιολόγοι εξηγούν τις αλλαγές που πραγματοποιούνται σήμερα στον αθλητισμό σε αντιστοιχία με την παγκοσμιοποίηση, </a:t>
            </a:r>
          </a:p>
          <a:p>
            <a:pPr algn="just"/>
            <a:r>
              <a:rPr lang="el-GR" sz="3600" b="1" dirty="0" smtClean="0"/>
              <a:t>συνδέοντάς τον με απόψεις </a:t>
            </a:r>
            <a:r>
              <a:rPr lang="el-GR" sz="3600" b="1" dirty="0" smtClean="0">
                <a:solidFill>
                  <a:srgbClr val="FFFF00"/>
                </a:solidFill>
              </a:rPr>
              <a:t>περί καταναλωτισμού, εμπορευματοποίησης και προσανατολισμού προς τη βιομηχανία του θεάματος</a:t>
            </a:r>
            <a:r>
              <a:rPr lang="el-GR" dirty="0" smtClean="0">
                <a:solidFill>
                  <a:srgbClr val="FFFF00"/>
                </a:solidFill>
              </a:rPr>
              <a:t> </a:t>
            </a:r>
          </a:p>
          <a:p>
            <a:pPr algn="just"/>
            <a:r>
              <a:rPr lang="el-GR" dirty="0" smtClean="0"/>
              <a:t>(</a:t>
            </a:r>
            <a:r>
              <a:rPr lang="el-GR" dirty="0" err="1" smtClean="0"/>
              <a:t>Miller</a:t>
            </a:r>
            <a:r>
              <a:rPr lang="el-GR" dirty="0" smtClean="0"/>
              <a:t> </a:t>
            </a:r>
            <a:r>
              <a:rPr lang="el-GR" dirty="0" err="1" smtClean="0"/>
              <a:t>et</a:t>
            </a:r>
            <a:r>
              <a:rPr lang="el-GR" dirty="0" smtClean="0"/>
              <a:t> </a:t>
            </a:r>
            <a:r>
              <a:rPr lang="el-GR" dirty="0" err="1" smtClean="0"/>
              <a:t>al</a:t>
            </a:r>
            <a:r>
              <a:rPr lang="el-GR" dirty="0" smtClean="0"/>
              <a:t>. 2001, </a:t>
            </a:r>
            <a:r>
              <a:rPr lang="el-GR" dirty="0" err="1" smtClean="0"/>
              <a:t>Horne</a:t>
            </a:r>
            <a:r>
              <a:rPr lang="el-GR" dirty="0" smtClean="0"/>
              <a:t> </a:t>
            </a:r>
            <a:r>
              <a:rPr lang="el-GR" dirty="0" err="1" smtClean="0"/>
              <a:t>et</a:t>
            </a:r>
            <a:r>
              <a:rPr lang="el-GR" dirty="0" smtClean="0"/>
              <a:t> </a:t>
            </a:r>
            <a:r>
              <a:rPr lang="el-GR" dirty="0" err="1" smtClean="0"/>
              <a:t>al</a:t>
            </a:r>
            <a:r>
              <a:rPr lang="el-GR" dirty="0" smtClean="0"/>
              <a:t>. 1999, </a:t>
            </a:r>
            <a:r>
              <a:rPr lang="el-GR" dirty="0" err="1" smtClean="0"/>
              <a:t>Brookes</a:t>
            </a:r>
            <a:r>
              <a:rPr lang="el-GR" dirty="0" smtClean="0"/>
              <a:t> 2002) </a:t>
            </a:r>
            <a:endParaRPr lang="en-US" dirty="0"/>
          </a:p>
        </p:txBody>
      </p:sp>
    </p:spTree>
    <p:extLst>
      <p:ext uri="{BB962C8B-B14F-4D97-AF65-F5344CB8AC3E}">
        <p14:creationId xmlns:p14="http://schemas.microsoft.com/office/powerpoint/2010/main" xmlns="" val="18570094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p:spPr>
        <p:txBody>
          <a:bodyPr>
            <a:normAutofit fontScale="85000" lnSpcReduction="20000"/>
          </a:bodyPr>
          <a:lstStyle/>
          <a:p>
            <a:pPr algn="just"/>
            <a:r>
              <a:rPr lang="el-GR" b="1" dirty="0" smtClean="0"/>
              <a:t>Σήμερα κυριαρχεί η αίσθηση  ότι κάποια αντικρουόμενα αθλητικά ζητήματα όπως </a:t>
            </a:r>
          </a:p>
          <a:p>
            <a:pPr algn="just"/>
            <a:r>
              <a:rPr lang="el-GR" b="1" dirty="0" smtClean="0"/>
              <a:t>η χρήση απαγορευμένων ουσιών, </a:t>
            </a:r>
          </a:p>
          <a:p>
            <a:pPr algn="just"/>
            <a:r>
              <a:rPr lang="el-GR" b="1" dirty="0" smtClean="0"/>
              <a:t>η μετανάστευση αθλητών και προπονητών, </a:t>
            </a:r>
          </a:p>
          <a:p>
            <a:pPr algn="just"/>
            <a:r>
              <a:rPr lang="el-GR" b="1" dirty="0" smtClean="0"/>
              <a:t>η χρησιμοποίηση φτηνού εργατικού δυναμικού από τις χώρες του λεγόμενου μη ανεπτυγμένου κόσμου για την παραγωγή αθλητικών ειδών,</a:t>
            </a:r>
          </a:p>
          <a:p>
            <a:pPr algn="just"/>
            <a:r>
              <a:rPr lang="el-GR" b="1" dirty="0" smtClean="0"/>
              <a:t> προβλήματα με το φυσικό περιβάλλον, </a:t>
            </a:r>
          </a:p>
          <a:p>
            <a:pPr algn="just"/>
            <a:r>
              <a:rPr lang="el-GR" b="1" dirty="0" smtClean="0"/>
              <a:t>ο καταναλωτισμός που προωθείται μέσα από τον αθλητισμό κ.ά. </a:t>
            </a:r>
          </a:p>
          <a:p>
            <a:pPr algn="just"/>
            <a:r>
              <a:rPr lang="el-GR" b="1" dirty="0" smtClean="0">
                <a:solidFill>
                  <a:srgbClr val="FFFF00"/>
                </a:solidFill>
              </a:rPr>
              <a:t>κατά περίσταση απασχολούν την παγκόσμια κοινωνία στο σύνολό της.</a:t>
            </a:r>
            <a:r>
              <a:rPr lang="el-GR" dirty="0" smtClean="0">
                <a:solidFill>
                  <a:srgbClr val="FFFF00"/>
                </a:solidFill>
              </a:rPr>
              <a:t> </a:t>
            </a:r>
          </a:p>
          <a:p>
            <a:pPr algn="just"/>
            <a:r>
              <a:rPr lang="el-GR" dirty="0" smtClean="0"/>
              <a:t>(</a:t>
            </a:r>
            <a:r>
              <a:rPr lang="el-GR" dirty="0" err="1" smtClean="0"/>
              <a:t>Patsantaras</a:t>
            </a:r>
            <a:r>
              <a:rPr lang="el-GR" dirty="0" smtClean="0"/>
              <a:t> 2013, 2014, </a:t>
            </a:r>
            <a:r>
              <a:rPr lang="el-GR" dirty="0" err="1" smtClean="0"/>
              <a:t>Sage</a:t>
            </a:r>
            <a:r>
              <a:rPr lang="el-GR" dirty="0" smtClean="0"/>
              <a:t> 2005, </a:t>
            </a:r>
            <a:r>
              <a:rPr lang="el-GR" dirty="0" err="1" smtClean="0"/>
              <a:t>Tomlinson</a:t>
            </a:r>
            <a:r>
              <a:rPr lang="el-GR" dirty="0" smtClean="0"/>
              <a:t> 2006a, 2006b). </a:t>
            </a:r>
            <a:endParaRPr lang="en-US" dirty="0"/>
          </a:p>
        </p:txBody>
      </p:sp>
    </p:spTree>
    <p:extLst>
      <p:ext uri="{BB962C8B-B14F-4D97-AF65-F5344CB8AC3E}">
        <p14:creationId xmlns:p14="http://schemas.microsoft.com/office/powerpoint/2010/main" xmlns="" val="38048001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92696"/>
            <a:ext cx="8229600" cy="5433467"/>
          </a:xfrm>
        </p:spPr>
        <p:txBody>
          <a:bodyPr>
            <a:normAutofit lnSpcReduction="10000"/>
          </a:bodyPr>
          <a:lstStyle/>
          <a:p>
            <a:pPr algn="just"/>
            <a:r>
              <a:rPr lang="el-GR" sz="3600" b="1" dirty="0" err="1" smtClean="0"/>
              <a:t>Aθλητικά</a:t>
            </a:r>
            <a:r>
              <a:rPr lang="el-GR" sz="3600" b="1" dirty="0" smtClean="0"/>
              <a:t> ζητήματα </a:t>
            </a:r>
            <a:r>
              <a:rPr lang="el-GR" sz="3600" b="1" dirty="0" smtClean="0">
                <a:solidFill>
                  <a:srgbClr val="FFFF00"/>
                </a:solidFill>
              </a:rPr>
              <a:t>κοινωνικού, πολιτισμικού, οικονομικού, πολιτικού </a:t>
            </a:r>
            <a:r>
              <a:rPr lang="el-GR" sz="3600" b="1" dirty="0" smtClean="0"/>
              <a:t>κ.λπ. ενδιαφέροντος </a:t>
            </a:r>
          </a:p>
          <a:p>
            <a:pPr algn="just"/>
            <a:r>
              <a:rPr lang="el-GR" sz="3600" b="1" dirty="0" smtClean="0"/>
              <a:t>έχουν συζητηθεί και </a:t>
            </a:r>
            <a:r>
              <a:rPr lang="el-GR" sz="3600" b="1" dirty="0" smtClean="0">
                <a:solidFill>
                  <a:srgbClr val="FFFF00"/>
                </a:solidFill>
              </a:rPr>
              <a:t>συνεχίζουν να διερευνώνται</a:t>
            </a:r>
            <a:r>
              <a:rPr lang="el-GR" sz="3600" b="1" dirty="0" smtClean="0"/>
              <a:t> στο πλαίσιο των προοπτικών της διαδικασίας της παγκοσμιοποίησης </a:t>
            </a:r>
          </a:p>
          <a:p>
            <a:pPr algn="just"/>
            <a:endParaRPr lang="el-GR" sz="3600" b="1" dirty="0"/>
          </a:p>
          <a:p>
            <a:pPr algn="just"/>
            <a:r>
              <a:rPr lang="el-GR" dirty="0" smtClean="0"/>
              <a:t>(Hoberman,1986; </a:t>
            </a:r>
            <a:r>
              <a:rPr lang="el-GR" dirty="0" err="1" smtClean="0"/>
              <a:t>Maguire</a:t>
            </a:r>
            <a:r>
              <a:rPr lang="el-GR" dirty="0" smtClean="0"/>
              <a:t>, 1999, </a:t>
            </a:r>
            <a:r>
              <a:rPr lang="el-GR" dirty="0" err="1" smtClean="0"/>
              <a:t>Giulianotti</a:t>
            </a:r>
            <a:r>
              <a:rPr lang="el-GR" dirty="0" smtClean="0"/>
              <a:t> &amp; </a:t>
            </a:r>
            <a:r>
              <a:rPr lang="el-GR" dirty="0" err="1" smtClean="0"/>
              <a:t>Robertson</a:t>
            </a:r>
            <a:r>
              <a:rPr lang="el-GR" dirty="0" smtClean="0"/>
              <a:t>, 2009). </a:t>
            </a:r>
            <a:endParaRPr lang="en-US" dirty="0"/>
          </a:p>
        </p:txBody>
      </p:sp>
    </p:spTree>
    <p:extLst>
      <p:ext uri="{BB962C8B-B14F-4D97-AF65-F5344CB8AC3E}">
        <p14:creationId xmlns:p14="http://schemas.microsoft.com/office/powerpoint/2010/main" xmlns="" val="3154217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normAutofit fontScale="85000" lnSpcReduction="10000"/>
          </a:bodyPr>
          <a:lstStyle/>
          <a:p>
            <a:pPr algn="just"/>
            <a:r>
              <a:rPr lang="el-GR" b="1" dirty="0" smtClean="0"/>
              <a:t>Κυρίως τα μεγάλα αθλητικά γεγονότα όπως </a:t>
            </a:r>
            <a:r>
              <a:rPr lang="el-GR" b="1" dirty="0" smtClean="0">
                <a:solidFill>
                  <a:srgbClr val="FFFF00"/>
                </a:solidFill>
              </a:rPr>
              <a:t>οι Ολυμπιακοί Αγώνες, το παγκόσμιο κύπελλο ποδοσφαίρου, τα παγκόσμια πρωταθλήματα στίβου </a:t>
            </a:r>
            <a:r>
              <a:rPr lang="el-GR" b="1" dirty="0" smtClean="0"/>
              <a:t>κ.ά. </a:t>
            </a:r>
          </a:p>
          <a:p>
            <a:pPr algn="just"/>
            <a:r>
              <a:rPr lang="el-GR" b="1" dirty="0" smtClean="0"/>
              <a:t>αποτελούν ένα προσφιλές ζήτημα και σε πολλές μελέτες </a:t>
            </a:r>
            <a:r>
              <a:rPr lang="el-GR" b="1" dirty="0" smtClean="0">
                <a:solidFill>
                  <a:srgbClr val="FFFF00"/>
                </a:solidFill>
              </a:rPr>
              <a:t>επισημαίνεται η συμβολή τους στην πολιτισμική παγκοσμιοποίηση</a:t>
            </a:r>
            <a:r>
              <a:rPr lang="el-GR" b="1" dirty="0" smtClean="0"/>
              <a:t>, </a:t>
            </a:r>
          </a:p>
          <a:p>
            <a:pPr algn="just"/>
            <a:r>
              <a:rPr lang="el-GR" b="1" dirty="0" smtClean="0"/>
              <a:t>ενώ τονίζεται ιδιαίτερα </a:t>
            </a:r>
            <a:r>
              <a:rPr lang="el-GR" b="1" dirty="0" smtClean="0">
                <a:solidFill>
                  <a:srgbClr val="FFFF00"/>
                </a:solidFill>
              </a:rPr>
              <a:t>ο αναβαθμισμένος ρόλος των Διεθνών Αθλητικών Ομοσπονδιών  </a:t>
            </a:r>
            <a:r>
              <a:rPr lang="el-GR" b="1" dirty="0" smtClean="0"/>
              <a:t>και κυρίως της  Διεθνούς Ολυμπιακής Επιτροπής (ΔΟΕ) στη νέα παγκόσμια αθλητική τάξη </a:t>
            </a:r>
          </a:p>
          <a:p>
            <a:pPr algn="just"/>
            <a:r>
              <a:rPr lang="el-GR" dirty="0" smtClean="0"/>
              <a:t>(</a:t>
            </a:r>
            <a:r>
              <a:rPr lang="el-GR" dirty="0" err="1" smtClean="0"/>
              <a:t>Segrave</a:t>
            </a:r>
            <a:r>
              <a:rPr lang="el-GR" dirty="0" smtClean="0"/>
              <a:t> 2000, </a:t>
            </a:r>
            <a:r>
              <a:rPr lang="el-GR" dirty="0" err="1" smtClean="0"/>
              <a:t>Brookes</a:t>
            </a:r>
            <a:r>
              <a:rPr lang="el-GR" dirty="0" smtClean="0"/>
              <a:t> 2002, </a:t>
            </a:r>
            <a:r>
              <a:rPr lang="el-GR" dirty="0" err="1" smtClean="0"/>
              <a:t>Rowe</a:t>
            </a:r>
            <a:r>
              <a:rPr lang="el-GR" dirty="0" smtClean="0"/>
              <a:t> 2003, </a:t>
            </a:r>
            <a:r>
              <a:rPr lang="el-GR" dirty="0" err="1" smtClean="0"/>
              <a:t>Tomlinson</a:t>
            </a:r>
            <a:r>
              <a:rPr lang="el-GR" dirty="0" smtClean="0"/>
              <a:t> 2006; </a:t>
            </a:r>
            <a:r>
              <a:rPr lang="el-GR" dirty="0" err="1" smtClean="0"/>
              <a:t>Patsantaras</a:t>
            </a:r>
            <a:r>
              <a:rPr lang="el-GR" dirty="0" smtClean="0"/>
              <a:t> &amp; </a:t>
            </a:r>
            <a:r>
              <a:rPr lang="el-GR" dirty="0" err="1" smtClean="0"/>
              <a:t>Kamberidou</a:t>
            </a:r>
            <a:r>
              <a:rPr lang="el-GR" dirty="0" smtClean="0"/>
              <a:t> 2006, </a:t>
            </a:r>
            <a:r>
              <a:rPr lang="el-GR" dirty="0" err="1" smtClean="0"/>
              <a:t>Patsantaras</a:t>
            </a:r>
            <a:r>
              <a:rPr lang="el-GR" dirty="0" smtClean="0"/>
              <a:t> 2013).</a:t>
            </a:r>
            <a:endParaRPr lang="en-US" dirty="0"/>
          </a:p>
        </p:txBody>
      </p:sp>
    </p:spTree>
    <p:extLst>
      <p:ext uri="{BB962C8B-B14F-4D97-AF65-F5344CB8AC3E}">
        <p14:creationId xmlns:p14="http://schemas.microsoft.com/office/powerpoint/2010/main" xmlns="" val="20093556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5721499"/>
          </a:xfrm>
        </p:spPr>
        <p:txBody>
          <a:bodyPr>
            <a:normAutofit fontScale="85000" lnSpcReduction="20000"/>
          </a:bodyPr>
          <a:lstStyle/>
          <a:p>
            <a:pPr algn="just"/>
            <a:r>
              <a:rPr lang="el-GR" sz="3800" b="1" dirty="0" smtClean="0"/>
              <a:t>Οι αλληλένδετες σχέσεις μεταξύ αθλητισμού και παγκοσμιοποίησης  συνεχίζουν να διερευνώνται στο πλαίσιο θεωρητικών μοντέλων ή προοπτικών όπως </a:t>
            </a:r>
            <a:r>
              <a:rPr lang="el-GR" sz="3800" b="1" dirty="0" smtClean="0">
                <a:solidFill>
                  <a:srgbClr val="FFFF00"/>
                </a:solidFill>
              </a:rPr>
              <a:t>αποικιοκρατία, </a:t>
            </a:r>
            <a:r>
              <a:rPr lang="el-GR" sz="3800" b="1" dirty="0" err="1" smtClean="0">
                <a:solidFill>
                  <a:srgbClr val="FFFF00"/>
                </a:solidFill>
              </a:rPr>
              <a:t>εκδυτικισμός</a:t>
            </a:r>
            <a:r>
              <a:rPr lang="el-GR" sz="3800" b="1" dirty="0" smtClean="0">
                <a:solidFill>
                  <a:srgbClr val="FFFF00"/>
                </a:solidFill>
              </a:rPr>
              <a:t>,   πολιτισμικός </a:t>
            </a:r>
            <a:r>
              <a:rPr lang="el-GR" sz="3800" b="1" dirty="0" err="1" smtClean="0">
                <a:solidFill>
                  <a:srgbClr val="FFFF00"/>
                </a:solidFill>
              </a:rPr>
              <a:t>ιμπεριαλισμόςαμερικανοποίηση</a:t>
            </a:r>
            <a:r>
              <a:rPr lang="el-GR" sz="3800" b="1" dirty="0" smtClean="0">
                <a:solidFill>
                  <a:srgbClr val="FFFF00"/>
                </a:solidFill>
              </a:rPr>
              <a:t>, εμπορευματοποίηση </a:t>
            </a:r>
            <a:r>
              <a:rPr lang="el-GR" sz="3800" b="1" dirty="0" smtClean="0"/>
              <a:t>κ.ά. </a:t>
            </a:r>
          </a:p>
          <a:p>
            <a:pPr algn="just"/>
            <a:r>
              <a:rPr lang="el-GR" sz="3800" b="1" dirty="0" smtClean="0"/>
              <a:t>που θα τα χαρακτηρίζαμε ως ‘εργαλεία’ αλλά και </a:t>
            </a:r>
            <a:r>
              <a:rPr lang="el-GR" sz="3800" b="1" dirty="0" smtClean="0">
                <a:solidFill>
                  <a:srgbClr val="FF0000"/>
                </a:solidFill>
              </a:rPr>
              <a:t>επιφαινόμενα της παγκοσμιοποίησης. </a:t>
            </a:r>
          </a:p>
          <a:p>
            <a:endParaRPr lang="el-GR" dirty="0" smtClean="0"/>
          </a:p>
          <a:p>
            <a:r>
              <a:rPr lang="en-US" dirty="0" smtClean="0"/>
              <a:t>(Guttmann1994; Donnelly 1996; Miller Lawrence/ McKay/Rowe  2001; Rowe 2003, </a:t>
            </a:r>
            <a:r>
              <a:rPr lang="en-US" dirty="0" err="1" smtClean="0"/>
              <a:t>Patsantaras</a:t>
            </a:r>
            <a:r>
              <a:rPr lang="en-US" dirty="0" smtClean="0"/>
              <a:t> 2013,2014), </a:t>
            </a:r>
            <a:endParaRPr lang="en-US" dirty="0"/>
          </a:p>
        </p:txBody>
      </p:sp>
    </p:spTree>
    <p:extLst>
      <p:ext uri="{BB962C8B-B14F-4D97-AF65-F5344CB8AC3E}">
        <p14:creationId xmlns:p14="http://schemas.microsoft.com/office/powerpoint/2010/main" xmlns="" val="9945641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smtClean="0">
                <a:solidFill>
                  <a:srgbClr val="00B050"/>
                </a:solidFill>
              </a:rPr>
              <a:t>Τι σημαίνει Παγκοσμιοποίηση?</a:t>
            </a:r>
            <a:endParaRPr lang="en-US" b="1" dirty="0">
              <a:solidFill>
                <a:srgbClr val="00B050"/>
              </a:solidFill>
            </a:endParaRPr>
          </a:p>
        </p:txBody>
      </p:sp>
      <p:sp>
        <p:nvSpPr>
          <p:cNvPr id="3" name="Content Placeholder 2"/>
          <p:cNvSpPr>
            <a:spLocks noGrp="1"/>
          </p:cNvSpPr>
          <p:nvPr>
            <p:ph idx="1"/>
          </p:nvPr>
        </p:nvSpPr>
        <p:spPr/>
        <p:txBody>
          <a:bodyPr/>
          <a:lstStyle/>
          <a:p>
            <a:pPr algn="just"/>
            <a:r>
              <a:rPr lang="el-GR" b="1" dirty="0"/>
              <a:t>Π</a:t>
            </a:r>
            <a:r>
              <a:rPr lang="el-GR" b="1" dirty="0" smtClean="0"/>
              <a:t>ρόκειται για μια </a:t>
            </a:r>
            <a:r>
              <a:rPr lang="el-GR" b="1" dirty="0" smtClean="0">
                <a:solidFill>
                  <a:srgbClr val="FF0000"/>
                </a:solidFill>
              </a:rPr>
              <a:t>διαδικασία </a:t>
            </a:r>
            <a:r>
              <a:rPr lang="el-GR" b="1" dirty="0" smtClean="0"/>
              <a:t>που εμφανίζει</a:t>
            </a:r>
          </a:p>
          <a:p>
            <a:pPr algn="just"/>
            <a:r>
              <a:rPr lang="el-GR" b="1" dirty="0" smtClean="0"/>
              <a:t> </a:t>
            </a:r>
            <a:r>
              <a:rPr lang="el-GR" b="1" dirty="0" smtClean="0">
                <a:solidFill>
                  <a:srgbClr val="FFFF00"/>
                </a:solidFill>
              </a:rPr>
              <a:t>πολλές διαστάσεις, </a:t>
            </a:r>
          </a:p>
          <a:p>
            <a:pPr algn="just"/>
            <a:r>
              <a:rPr lang="el-GR" b="1" dirty="0" smtClean="0">
                <a:solidFill>
                  <a:srgbClr val="FFFF00"/>
                </a:solidFill>
              </a:rPr>
              <a:t>πολλές πτυχές, </a:t>
            </a:r>
          </a:p>
          <a:p>
            <a:pPr algn="just"/>
            <a:r>
              <a:rPr lang="el-GR" b="1" dirty="0" smtClean="0">
                <a:solidFill>
                  <a:srgbClr val="FFFF00"/>
                </a:solidFill>
              </a:rPr>
              <a:t>πολλά νοήματα </a:t>
            </a:r>
          </a:p>
          <a:p>
            <a:pPr algn="just"/>
            <a:r>
              <a:rPr lang="el-GR" b="1" dirty="0" smtClean="0"/>
              <a:t>τα οποία άλλοτε μπορεί να εκλαμβάνονται </a:t>
            </a:r>
            <a:r>
              <a:rPr lang="el-GR" b="1" dirty="0" smtClean="0">
                <a:solidFill>
                  <a:srgbClr val="FF0000"/>
                </a:solidFill>
              </a:rPr>
              <a:t>θετικά</a:t>
            </a:r>
            <a:r>
              <a:rPr lang="el-GR" b="1" dirty="0" smtClean="0"/>
              <a:t> και με συγκατάβαση και άλλοτε </a:t>
            </a:r>
            <a:r>
              <a:rPr lang="el-GR" b="1" dirty="0" smtClean="0">
                <a:solidFill>
                  <a:srgbClr val="FF0000"/>
                </a:solidFill>
              </a:rPr>
              <a:t>αρνητικά</a:t>
            </a:r>
            <a:r>
              <a:rPr lang="el-GR" b="1" dirty="0" smtClean="0"/>
              <a:t> και με απόρριψη </a:t>
            </a:r>
            <a:endParaRPr lang="en-US" b="1" dirty="0"/>
          </a:p>
        </p:txBody>
      </p:sp>
    </p:spTree>
    <p:extLst>
      <p:ext uri="{BB962C8B-B14F-4D97-AF65-F5344CB8AC3E}">
        <p14:creationId xmlns:p14="http://schemas.microsoft.com/office/powerpoint/2010/main" xmlns="" val="17608210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b="1" dirty="0" smtClean="0">
                <a:solidFill>
                  <a:srgbClr val="FF0000"/>
                </a:solidFill>
              </a:rPr>
              <a:t>Χρήσιμες θεωρήσεις περί παγκοσμιοποίησης</a:t>
            </a:r>
            <a:endParaRPr lang="en-US" b="1" dirty="0">
              <a:solidFill>
                <a:srgbClr val="FF0000"/>
              </a:solidFill>
            </a:endParaRPr>
          </a:p>
        </p:txBody>
      </p:sp>
      <p:sp>
        <p:nvSpPr>
          <p:cNvPr id="3" name="Content Placeholder 2"/>
          <p:cNvSpPr>
            <a:spLocks noGrp="1"/>
          </p:cNvSpPr>
          <p:nvPr>
            <p:ph idx="1"/>
          </p:nvPr>
        </p:nvSpPr>
        <p:spPr/>
        <p:txBody>
          <a:bodyPr>
            <a:normAutofit/>
          </a:bodyPr>
          <a:lstStyle/>
          <a:p>
            <a:pPr algn="just"/>
            <a:endParaRPr lang="el-GR" b="1" dirty="0" smtClean="0"/>
          </a:p>
          <a:p>
            <a:pPr algn="just"/>
            <a:r>
              <a:rPr lang="el-GR" b="1" dirty="0" smtClean="0"/>
              <a:t>Ο </a:t>
            </a:r>
            <a:r>
              <a:rPr lang="el-GR" b="1" dirty="0" err="1" smtClean="0"/>
              <a:t>Robertson</a:t>
            </a:r>
            <a:r>
              <a:rPr lang="el-GR" b="1" dirty="0" smtClean="0"/>
              <a:t> (1990, 1992: 20-22) βλέπει την παγκοσμιοποίηση ως ένα φαινόμενο που σχετίζεται άμεσα </a:t>
            </a:r>
          </a:p>
          <a:p>
            <a:pPr algn="just"/>
            <a:r>
              <a:rPr lang="el-GR" sz="4400" b="1" dirty="0" smtClean="0"/>
              <a:t>τόσο με τη </a:t>
            </a:r>
            <a:r>
              <a:rPr lang="el-GR" sz="4400" b="1" dirty="0" err="1" smtClean="0">
                <a:solidFill>
                  <a:srgbClr val="FFFF00"/>
                </a:solidFill>
              </a:rPr>
              <a:t>νεωτερικότητα</a:t>
            </a:r>
            <a:r>
              <a:rPr lang="el-GR" sz="4400" b="1" dirty="0" smtClean="0">
                <a:solidFill>
                  <a:srgbClr val="FFFF00"/>
                </a:solidFill>
              </a:rPr>
              <a:t> </a:t>
            </a:r>
          </a:p>
          <a:p>
            <a:pPr algn="just"/>
            <a:r>
              <a:rPr lang="el-GR" sz="4400" b="1" dirty="0" smtClean="0"/>
              <a:t>όσο και με την </a:t>
            </a:r>
            <a:r>
              <a:rPr lang="el-GR" sz="4400" b="1" dirty="0" err="1" smtClean="0">
                <a:solidFill>
                  <a:srgbClr val="FFFF00"/>
                </a:solidFill>
              </a:rPr>
              <a:t>μετανεωτερικότητα</a:t>
            </a:r>
            <a:r>
              <a:rPr lang="el-GR" sz="4400" b="1" dirty="0" smtClean="0"/>
              <a:t>. </a:t>
            </a:r>
          </a:p>
        </p:txBody>
      </p:sp>
    </p:spTree>
    <p:extLst>
      <p:ext uri="{BB962C8B-B14F-4D97-AF65-F5344CB8AC3E}">
        <p14:creationId xmlns:p14="http://schemas.microsoft.com/office/powerpoint/2010/main" xmlns="" val="8772410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5721499"/>
          </a:xfrm>
        </p:spPr>
        <p:txBody>
          <a:bodyPr/>
          <a:lstStyle/>
          <a:p>
            <a:pPr algn="just"/>
            <a:r>
              <a:rPr lang="el-GR" b="1" dirty="0" smtClean="0"/>
              <a:t>Αναφέρει, δε, τρεις σημαντικούς παράγοντες οι οποίοι λειτούργησαν καταλυτικά στην διεύρυνση του φαινομένου : </a:t>
            </a:r>
          </a:p>
          <a:p>
            <a:pPr algn="just"/>
            <a:r>
              <a:rPr lang="el-GR" sz="4000" b="1" dirty="0" smtClean="0"/>
              <a:t>α) η </a:t>
            </a:r>
            <a:r>
              <a:rPr lang="el-GR" sz="4000" b="1" dirty="0" smtClean="0">
                <a:solidFill>
                  <a:srgbClr val="FFFF00"/>
                </a:solidFill>
              </a:rPr>
              <a:t>εξάπλωση του καπιταλισμού</a:t>
            </a:r>
            <a:r>
              <a:rPr lang="el-GR" sz="4000" b="1" dirty="0" smtClean="0"/>
              <a:t>, </a:t>
            </a:r>
          </a:p>
          <a:p>
            <a:pPr algn="just"/>
            <a:r>
              <a:rPr lang="el-GR" sz="4000" b="1" dirty="0" smtClean="0"/>
              <a:t>β) ο </a:t>
            </a:r>
            <a:r>
              <a:rPr lang="el-GR" sz="4000" b="1" dirty="0" smtClean="0">
                <a:solidFill>
                  <a:srgbClr val="FFFF00"/>
                </a:solidFill>
              </a:rPr>
              <a:t>δυτικός ιμπεριαλισμός </a:t>
            </a:r>
            <a:r>
              <a:rPr lang="el-GR" sz="4000" b="1" dirty="0" smtClean="0"/>
              <a:t>και, </a:t>
            </a:r>
          </a:p>
          <a:p>
            <a:pPr algn="just"/>
            <a:r>
              <a:rPr lang="el-GR" sz="4000" b="1" dirty="0" smtClean="0"/>
              <a:t>γ) η </a:t>
            </a:r>
            <a:r>
              <a:rPr lang="el-GR" sz="4000" b="1" dirty="0" smtClean="0">
                <a:solidFill>
                  <a:srgbClr val="FFFF00"/>
                </a:solidFill>
              </a:rPr>
              <a:t>εξέλιξη ενός συστήματος μέσων επικοινωνίας παγκόσμιας εμβέλειας</a:t>
            </a:r>
            <a:r>
              <a:rPr lang="el-GR" sz="4000" b="1" dirty="0" smtClean="0"/>
              <a:t>.</a:t>
            </a:r>
          </a:p>
          <a:p>
            <a:endParaRPr lang="en-US" sz="4000" dirty="0"/>
          </a:p>
        </p:txBody>
      </p:sp>
    </p:spTree>
    <p:extLst>
      <p:ext uri="{BB962C8B-B14F-4D97-AF65-F5344CB8AC3E}">
        <p14:creationId xmlns:p14="http://schemas.microsoft.com/office/powerpoint/2010/main" xmlns="" val="20713820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noAutofit/>
          </a:bodyPr>
          <a:lstStyle/>
          <a:p>
            <a:pPr algn="just"/>
            <a:r>
              <a:rPr lang="el-GR" b="1" dirty="0" smtClean="0"/>
              <a:t>Ο </a:t>
            </a:r>
            <a:r>
              <a:rPr lang="el-GR" b="1" dirty="0" err="1" smtClean="0"/>
              <a:t>Giddens</a:t>
            </a:r>
            <a:r>
              <a:rPr lang="el-GR" b="1" dirty="0" smtClean="0"/>
              <a:t> (1990: 64) επισημαίνει τους τρόπους με τους οποίους κάποια </a:t>
            </a:r>
            <a:r>
              <a:rPr lang="el-GR" b="1" dirty="0" smtClean="0">
                <a:solidFill>
                  <a:srgbClr val="FFFF00"/>
                </a:solidFill>
              </a:rPr>
              <a:t>τοπικά συμβάντα</a:t>
            </a:r>
            <a:r>
              <a:rPr lang="el-GR" b="1" dirty="0" smtClean="0"/>
              <a:t> στο πλαίσιο της παγκοσμιοποίησης των κοινωνικών σχέσεων </a:t>
            </a:r>
            <a:r>
              <a:rPr lang="el-GR" b="1" dirty="0" smtClean="0">
                <a:solidFill>
                  <a:srgbClr val="FFFF00"/>
                </a:solidFill>
              </a:rPr>
              <a:t>μπορούν να επηρεάσουν απόμακρες μεταξύ τους κοινωνίες</a:t>
            </a:r>
            <a:r>
              <a:rPr lang="el-GR" b="1" dirty="0" smtClean="0"/>
              <a:t>. </a:t>
            </a:r>
          </a:p>
          <a:p>
            <a:pPr algn="just"/>
            <a:r>
              <a:rPr lang="el-GR" b="1" dirty="0" smtClean="0"/>
              <a:t>O </a:t>
            </a:r>
            <a:r>
              <a:rPr lang="el-GR" b="1" dirty="0" err="1" smtClean="0"/>
              <a:t>Thompson</a:t>
            </a:r>
            <a:r>
              <a:rPr lang="el-GR" b="1" dirty="0" smtClean="0"/>
              <a:t> (1995: 149) υπογραμμίζει ότι η  παγκοσμιοποίηση αναφέρεται στην αύξηση των διασυνδέσεων διαφορετικών μερών του κόσμου που </a:t>
            </a:r>
            <a:r>
              <a:rPr lang="el-GR" b="1" dirty="0" smtClean="0">
                <a:solidFill>
                  <a:srgbClr val="FFFF00"/>
                </a:solidFill>
              </a:rPr>
              <a:t>έχει ως συνέπεια μια περίπλοκη αλληλεξάρτηση μεταξύ αυτών των μερών</a:t>
            </a:r>
            <a:r>
              <a:rPr lang="el-GR" b="1" dirty="0" smtClean="0"/>
              <a:t>. </a:t>
            </a:r>
            <a:endParaRPr lang="en-US" b="1" dirty="0"/>
          </a:p>
        </p:txBody>
      </p:sp>
    </p:spTree>
    <p:extLst>
      <p:ext uri="{BB962C8B-B14F-4D97-AF65-F5344CB8AC3E}">
        <p14:creationId xmlns:p14="http://schemas.microsoft.com/office/powerpoint/2010/main" xmlns="" val="35698437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80728"/>
            <a:ext cx="8229600" cy="5145435"/>
          </a:xfrm>
        </p:spPr>
        <p:txBody>
          <a:bodyPr>
            <a:normAutofit/>
          </a:bodyPr>
          <a:lstStyle/>
          <a:p>
            <a:pPr algn="just"/>
            <a:r>
              <a:rPr lang="el-GR" sz="4000" b="1" dirty="0" smtClean="0"/>
              <a:t>Ο  </a:t>
            </a:r>
            <a:r>
              <a:rPr lang="el-GR" sz="4000" b="1" dirty="0" err="1" smtClean="0"/>
              <a:t>Robertson</a:t>
            </a:r>
            <a:r>
              <a:rPr lang="el-GR" sz="4000" b="1" dirty="0" smtClean="0"/>
              <a:t> (1992: 8) επικεντρώνεται στην επίγνωση, </a:t>
            </a:r>
            <a:r>
              <a:rPr lang="el-GR" sz="4000" b="1" dirty="0" smtClean="0">
                <a:solidFill>
                  <a:srgbClr val="FFFF00"/>
                </a:solidFill>
              </a:rPr>
              <a:t>στη συναίσθηση </a:t>
            </a:r>
            <a:r>
              <a:rPr lang="el-GR" sz="4000" b="1" dirty="0" smtClean="0"/>
              <a:t> που έχει ο κόσμος όταν αναφέρεται στην παγκοσμιοποίηση. </a:t>
            </a:r>
          </a:p>
          <a:p>
            <a:pPr algn="just"/>
            <a:r>
              <a:rPr lang="el-GR" sz="4000" b="1" dirty="0" smtClean="0">
                <a:solidFill>
                  <a:srgbClr val="FFFF00"/>
                </a:solidFill>
              </a:rPr>
              <a:t>Ο κόσμος αντιλαμβάνεται ότι ζει σε μια </a:t>
            </a:r>
            <a:r>
              <a:rPr lang="el-GR" sz="4000" b="1" dirty="0" err="1" smtClean="0">
                <a:solidFill>
                  <a:srgbClr val="FFFF00"/>
                </a:solidFill>
              </a:rPr>
              <a:t>παγκοσμιοποιημένη</a:t>
            </a:r>
            <a:r>
              <a:rPr lang="el-GR" sz="4000" b="1" dirty="0" smtClean="0">
                <a:solidFill>
                  <a:srgbClr val="FFFF00"/>
                </a:solidFill>
              </a:rPr>
              <a:t> κοινωνία</a:t>
            </a:r>
            <a:r>
              <a:rPr lang="el-GR" sz="4000" b="1" dirty="0" smtClean="0"/>
              <a:t>. </a:t>
            </a:r>
            <a:endParaRPr lang="en-US" sz="4000" b="1" dirty="0"/>
          </a:p>
        </p:txBody>
      </p:sp>
    </p:spTree>
    <p:extLst>
      <p:ext uri="{BB962C8B-B14F-4D97-AF65-F5344CB8AC3E}">
        <p14:creationId xmlns:p14="http://schemas.microsoft.com/office/powerpoint/2010/main" xmlns="" val="35022596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92696"/>
            <a:ext cx="8229600" cy="5433467"/>
          </a:xfrm>
        </p:spPr>
        <p:txBody>
          <a:bodyPr>
            <a:normAutofit lnSpcReduction="10000"/>
          </a:bodyPr>
          <a:lstStyle/>
          <a:p>
            <a:pPr algn="just"/>
            <a:r>
              <a:rPr lang="el-GR" dirty="0" smtClean="0"/>
              <a:t> </a:t>
            </a:r>
            <a:r>
              <a:rPr lang="el-GR" b="1" dirty="0" smtClean="0"/>
              <a:t>Σ’ αυτήν τη συναίσθηση αναφέρεται και ο </a:t>
            </a:r>
            <a:r>
              <a:rPr lang="el-GR" b="1" dirty="0" err="1" smtClean="0"/>
              <a:t>Waters</a:t>
            </a:r>
            <a:r>
              <a:rPr lang="el-GR" b="1" dirty="0" smtClean="0"/>
              <a:t> (1995: 3), επισημαίνοντας ότι  η παγκοσμιοποίηση είναι μια διαδικασία κατά την οποία οι γεωγραφικοί-τοπικοί περιορισμοί, όσον αφορά σε κοινωνικές και πολιτισμικές διεκπεραιώσεις, υποχωρούν</a:t>
            </a:r>
          </a:p>
          <a:p>
            <a:pPr algn="just"/>
            <a:r>
              <a:rPr lang="el-GR" b="1" dirty="0" smtClean="0"/>
              <a:t> και ο κόσμος βαθμηδόν κατανοεί ότι αυτοί οι περιορισμοί υποχωρούν. </a:t>
            </a:r>
          </a:p>
          <a:p>
            <a:pPr algn="just"/>
            <a:r>
              <a:rPr lang="el-GR" b="1" dirty="0" smtClean="0">
                <a:solidFill>
                  <a:srgbClr val="FFFF00"/>
                </a:solidFill>
              </a:rPr>
              <a:t>Η διαδικασία αυτή επομένως, δεν πραγματώνεται από κάποια μυστικά κέντρα εξουσίας ερήμην του κόσμου!</a:t>
            </a:r>
            <a:endParaRPr lang="en-US" b="1" dirty="0">
              <a:solidFill>
                <a:srgbClr val="FFFF00"/>
              </a:solidFill>
            </a:endParaRPr>
          </a:p>
        </p:txBody>
      </p:sp>
    </p:spTree>
    <p:extLst>
      <p:ext uri="{BB962C8B-B14F-4D97-AF65-F5344CB8AC3E}">
        <p14:creationId xmlns:p14="http://schemas.microsoft.com/office/powerpoint/2010/main" xmlns="" val="240098743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lgn="just"/>
            <a:r>
              <a:rPr lang="el-GR" sz="3600" b="1" dirty="0" smtClean="0"/>
              <a:t>Ωστόσο, </a:t>
            </a:r>
            <a:r>
              <a:rPr lang="el-GR" sz="3600" b="1" dirty="0" smtClean="0">
                <a:solidFill>
                  <a:srgbClr val="FFFF00"/>
                </a:solidFill>
              </a:rPr>
              <a:t>το ζήτημα των συνεπειών </a:t>
            </a:r>
            <a:r>
              <a:rPr lang="el-GR" sz="3600" b="1" dirty="0" smtClean="0"/>
              <a:t>αυτής της συναίσθησης και της ενημερότητας ότι ο κόσμος είναι μια ολότητα παραμένει αναπάντητο</a:t>
            </a:r>
          </a:p>
          <a:p>
            <a:pPr algn="just"/>
            <a:r>
              <a:rPr lang="el-GR" sz="3600" b="1" dirty="0" smtClean="0"/>
              <a:t> Απλώς το διαπιστώνουμε μέρα με την ημέρα και, ενδεχομένως, με διαφορετικούς κατά περίσταση τρόπους. </a:t>
            </a:r>
            <a:endParaRPr lang="en-US" sz="3600" b="1" dirty="0"/>
          </a:p>
        </p:txBody>
      </p:sp>
    </p:spTree>
    <p:extLst>
      <p:ext uri="{BB962C8B-B14F-4D97-AF65-F5344CB8AC3E}">
        <p14:creationId xmlns:p14="http://schemas.microsoft.com/office/powerpoint/2010/main" xmlns="" val="27730558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p:spPr>
        <p:txBody>
          <a:bodyPr>
            <a:normAutofit lnSpcReduction="10000"/>
          </a:bodyPr>
          <a:lstStyle/>
          <a:p>
            <a:pPr algn="just"/>
            <a:r>
              <a:rPr lang="el-GR" b="1" dirty="0" smtClean="0"/>
              <a:t>Ο U. </a:t>
            </a:r>
            <a:r>
              <a:rPr lang="el-GR" b="1" dirty="0" err="1" smtClean="0"/>
              <a:t>Beck</a:t>
            </a:r>
            <a:r>
              <a:rPr lang="el-GR" b="1" dirty="0" smtClean="0"/>
              <a:t> (2002: 17) αναφέρεται σαφέστερα από οποιονδήποτε άλλον </a:t>
            </a:r>
            <a:r>
              <a:rPr lang="el-GR" b="1" dirty="0" smtClean="0">
                <a:solidFill>
                  <a:srgbClr val="FFFF00"/>
                </a:solidFill>
              </a:rPr>
              <a:t>στις συνέπειες της παγκοσμιοποίησης </a:t>
            </a:r>
            <a:r>
              <a:rPr lang="el-GR" b="1" dirty="0" smtClean="0"/>
              <a:t>επισημαίνοντας ότι </a:t>
            </a:r>
          </a:p>
          <a:p>
            <a:pPr algn="just"/>
            <a:r>
              <a:rPr lang="el-GR" b="1" dirty="0" smtClean="0">
                <a:solidFill>
                  <a:srgbClr val="00B050"/>
                </a:solidFill>
              </a:rPr>
              <a:t>αυτές είναι  απρόβλεπτες εξαιτίας της </a:t>
            </a:r>
            <a:r>
              <a:rPr lang="el-GR" b="1" dirty="0" err="1" smtClean="0">
                <a:solidFill>
                  <a:srgbClr val="00B050"/>
                </a:solidFill>
              </a:rPr>
              <a:t>πολυεπίπεδης</a:t>
            </a:r>
            <a:r>
              <a:rPr lang="el-GR" b="1" dirty="0" smtClean="0">
                <a:solidFill>
                  <a:srgbClr val="00B050"/>
                </a:solidFill>
              </a:rPr>
              <a:t>  και περίπλοκης φύσης του φαινομένου </a:t>
            </a:r>
          </a:p>
          <a:p>
            <a:pPr algn="just"/>
            <a:r>
              <a:rPr lang="el-GR" b="1" dirty="0" smtClean="0"/>
              <a:t>Επισημαίνει  ότι η παγκοσμιοποίηση  είναι </a:t>
            </a:r>
            <a:r>
              <a:rPr lang="el-GR" b="1" dirty="0" smtClean="0">
                <a:solidFill>
                  <a:srgbClr val="FFFF00"/>
                </a:solidFill>
              </a:rPr>
              <a:t>μια μη-γραμμική, μια διαλεκτική διαδικασία στην οποία το παγκόσμιο και το τοπικό δεν υφίστανται ως πολιτισμικά αντιθετικοί πόλοι αλλά ως </a:t>
            </a:r>
            <a:r>
              <a:rPr lang="el-GR" b="1" dirty="0" err="1" smtClean="0">
                <a:solidFill>
                  <a:srgbClr val="FFFF00"/>
                </a:solidFill>
              </a:rPr>
              <a:t>αλληλο</a:t>
            </a:r>
            <a:r>
              <a:rPr lang="el-GR" b="1" dirty="0" smtClean="0">
                <a:solidFill>
                  <a:srgbClr val="FFFF00"/>
                </a:solidFill>
              </a:rPr>
              <a:t>-εμπλεκόμενα μεγέθη.</a:t>
            </a:r>
            <a:r>
              <a:rPr lang="el-GR" b="1" dirty="0" smtClean="0"/>
              <a:t> </a:t>
            </a:r>
            <a:endParaRPr lang="en-US" b="1" dirty="0"/>
          </a:p>
        </p:txBody>
      </p:sp>
    </p:spTree>
    <p:extLst>
      <p:ext uri="{BB962C8B-B14F-4D97-AF65-F5344CB8AC3E}">
        <p14:creationId xmlns:p14="http://schemas.microsoft.com/office/powerpoint/2010/main" xmlns="" val="112786423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92696"/>
            <a:ext cx="8229600" cy="5433467"/>
          </a:xfrm>
        </p:spPr>
        <p:txBody>
          <a:bodyPr>
            <a:normAutofit/>
          </a:bodyPr>
          <a:lstStyle/>
          <a:p>
            <a:pPr algn="just"/>
            <a:r>
              <a:rPr lang="el-GR" sz="3600" b="1" dirty="0" smtClean="0"/>
              <a:t>Αυτό σημαίνει ότι, όταν εξετάζουμε σήμερα ζητήματα σχέσεων  μεταξύ </a:t>
            </a:r>
            <a:r>
              <a:rPr lang="el-GR" sz="3600" b="1" dirty="0" smtClean="0">
                <a:solidFill>
                  <a:srgbClr val="FFFF00"/>
                </a:solidFill>
              </a:rPr>
              <a:t>τοπικότητας και παγκοσμιοποίησης,</a:t>
            </a:r>
            <a:r>
              <a:rPr lang="el-GR" sz="3600" b="1" dirty="0" smtClean="0"/>
              <a:t> </a:t>
            </a:r>
          </a:p>
          <a:p>
            <a:pPr algn="just"/>
            <a:r>
              <a:rPr lang="el-GR" sz="3600" b="1" dirty="0" smtClean="0"/>
              <a:t>θα πρέπει να τα εξετάζουμε σε επίπεδο περίπλοκων </a:t>
            </a:r>
            <a:r>
              <a:rPr lang="el-GR" sz="3600" b="1" dirty="0" err="1" smtClean="0"/>
              <a:t>αλληλο</a:t>
            </a:r>
            <a:r>
              <a:rPr lang="el-GR" sz="3600" b="1" dirty="0" smtClean="0"/>
              <a:t>-εξαρτήσεων </a:t>
            </a:r>
          </a:p>
          <a:p>
            <a:pPr algn="just"/>
            <a:r>
              <a:rPr lang="el-GR" sz="3600" b="1" dirty="0" smtClean="0"/>
              <a:t>και όχι σε μονοσήμαντες προοπτικές του τύπου ότι το παγκόσμιο αφανίζει το τοπικό. </a:t>
            </a:r>
            <a:endParaRPr lang="en-US" sz="3600" b="1" dirty="0"/>
          </a:p>
        </p:txBody>
      </p:sp>
    </p:spTree>
    <p:extLst>
      <p:ext uri="{BB962C8B-B14F-4D97-AF65-F5344CB8AC3E}">
        <p14:creationId xmlns:p14="http://schemas.microsoft.com/office/powerpoint/2010/main" xmlns="" val="129870680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b="1" dirty="0" smtClean="0">
                <a:solidFill>
                  <a:srgbClr val="FF0000"/>
                </a:solidFill>
              </a:rPr>
              <a:t>Εφαρμογές στην διερεύνηση Αθλητικών Ζητημάτων</a:t>
            </a:r>
            <a:endParaRPr lang="en-US" b="1" dirty="0">
              <a:solidFill>
                <a:srgbClr val="FF0000"/>
              </a:solidFill>
            </a:endParaRPr>
          </a:p>
        </p:txBody>
      </p:sp>
      <p:sp>
        <p:nvSpPr>
          <p:cNvPr id="3" name="Content Placeholder 2"/>
          <p:cNvSpPr>
            <a:spLocks noGrp="1"/>
          </p:cNvSpPr>
          <p:nvPr>
            <p:ph idx="1"/>
          </p:nvPr>
        </p:nvSpPr>
        <p:spPr/>
        <p:txBody>
          <a:bodyPr>
            <a:noAutofit/>
          </a:bodyPr>
          <a:lstStyle/>
          <a:p>
            <a:pPr algn="just"/>
            <a:r>
              <a:rPr lang="el-GR" sz="3600" b="1" dirty="0" smtClean="0"/>
              <a:t>Ο </a:t>
            </a:r>
            <a:r>
              <a:rPr lang="el-GR" sz="3600" b="1" dirty="0" smtClean="0">
                <a:solidFill>
                  <a:srgbClr val="FFFF00"/>
                </a:solidFill>
              </a:rPr>
              <a:t>αθλητισμός αποτέλεσε δημιούργημα του λεγόμενου δυτικού πολιτισμού</a:t>
            </a:r>
            <a:r>
              <a:rPr lang="el-GR" sz="3600" b="1" dirty="0" smtClean="0"/>
              <a:t>, </a:t>
            </a:r>
          </a:p>
          <a:p>
            <a:pPr algn="just"/>
            <a:r>
              <a:rPr lang="el-GR" sz="3600" b="1" dirty="0" smtClean="0"/>
              <a:t>ανταποκρινόταν πολιτισμικά στις ανάγκες ή τις προοπτικές ή τις κοινωνικές- ηθικές αξίες των κοινωνιών</a:t>
            </a:r>
          </a:p>
          <a:p>
            <a:pPr algn="just"/>
            <a:r>
              <a:rPr lang="el-GR" sz="3600" b="1" dirty="0" smtClean="0"/>
              <a:t> της Κεντρικής-Βόρειας- Δυτικής Ευρώπης και Β. Αμερικής. </a:t>
            </a:r>
            <a:endParaRPr lang="en-US" sz="3600" b="1" dirty="0"/>
          </a:p>
        </p:txBody>
      </p:sp>
    </p:spTree>
    <p:extLst>
      <p:ext uri="{BB962C8B-B14F-4D97-AF65-F5344CB8AC3E}">
        <p14:creationId xmlns:p14="http://schemas.microsoft.com/office/powerpoint/2010/main" xmlns="" val="274117678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normAutofit/>
          </a:bodyPr>
          <a:lstStyle/>
          <a:p>
            <a:pPr algn="just"/>
            <a:r>
              <a:rPr lang="el-GR" sz="3600" b="1" dirty="0" smtClean="0"/>
              <a:t>Στην περίοδο της αποικιοκρατίας, κυρίως από τα μέσα του 18ου αιώνα και μετά, </a:t>
            </a:r>
          </a:p>
          <a:p>
            <a:pPr algn="just"/>
            <a:endParaRPr lang="el-GR" sz="3600" b="1" dirty="0"/>
          </a:p>
          <a:p>
            <a:pPr algn="just"/>
            <a:r>
              <a:rPr lang="el-GR" sz="3600" b="1" dirty="0" smtClean="0"/>
              <a:t>οι αντιλήψεις περί αθλητισμού που καλλιεργήθηκαν στη Μ. Βρετανία</a:t>
            </a:r>
          </a:p>
          <a:p>
            <a:pPr marL="0" indent="0" algn="just">
              <a:buNone/>
            </a:pPr>
            <a:endParaRPr lang="el-GR" sz="3600" b="1" dirty="0" smtClean="0"/>
          </a:p>
          <a:p>
            <a:pPr algn="just"/>
            <a:r>
              <a:rPr lang="el-GR" sz="3600" b="1" dirty="0" smtClean="0"/>
              <a:t> επεκτάθηκαν σ’ όλες τις περιοχές του πλανήτη. </a:t>
            </a:r>
            <a:endParaRPr lang="en-US" sz="3600" b="1" dirty="0"/>
          </a:p>
        </p:txBody>
      </p:sp>
    </p:spTree>
    <p:extLst>
      <p:ext uri="{BB962C8B-B14F-4D97-AF65-F5344CB8AC3E}">
        <p14:creationId xmlns:p14="http://schemas.microsoft.com/office/powerpoint/2010/main" xmlns="" val="29057387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5793507"/>
          </a:xfrm>
        </p:spPr>
        <p:txBody>
          <a:bodyPr>
            <a:noAutofit/>
          </a:bodyPr>
          <a:lstStyle/>
          <a:p>
            <a:r>
              <a:rPr lang="el-GR" sz="3600" b="1" dirty="0" smtClean="0"/>
              <a:t>Μιλάμε σήμερα για </a:t>
            </a:r>
          </a:p>
          <a:p>
            <a:r>
              <a:rPr lang="el-GR" sz="3600" b="1" dirty="0" smtClean="0">
                <a:solidFill>
                  <a:srgbClr val="FF0000"/>
                </a:solidFill>
              </a:rPr>
              <a:t>κοινωνικά δίκτυα παγκόσμιας εμβέλειας, </a:t>
            </a:r>
          </a:p>
          <a:p>
            <a:r>
              <a:rPr lang="el-GR" sz="3600" b="1" dirty="0" smtClean="0">
                <a:solidFill>
                  <a:srgbClr val="FFFF00"/>
                </a:solidFill>
              </a:rPr>
              <a:t>για παγκόσμια αγορά, </a:t>
            </a:r>
          </a:p>
          <a:p>
            <a:r>
              <a:rPr lang="el-GR" sz="3600" b="1" dirty="0" smtClean="0">
                <a:solidFill>
                  <a:srgbClr val="FFFF00"/>
                </a:solidFill>
              </a:rPr>
              <a:t>για παγκόσμια οικονομία,</a:t>
            </a:r>
            <a:r>
              <a:rPr lang="el-GR" sz="3600" b="1" dirty="0" smtClean="0"/>
              <a:t> </a:t>
            </a:r>
          </a:p>
          <a:p>
            <a:r>
              <a:rPr lang="el-GR" sz="3600" b="1" dirty="0" smtClean="0">
                <a:solidFill>
                  <a:srgbClr val="00B050"/>
                </a:solidFill>
              </a:rPr>
              <a:t>για </a:t>
            </a:r>
            <a:r>
              <a:rPr lang="el-GR" sz="3600" b="1" dirty="0" err="1" smtClean="0">
                <a:solidFill>
                  <a:srgbClr val="00B050"/>
                </a:solidFill>
              </a:rPr>
              <a:t>παγκοσμιοποιημένες</a:t>
            </a:r>
            <a:r>
              <a:rPr lang="el-GR" sz="3600" b="1" dirty="0" smtClean="0">
                <a:solidFill>
                  <a:srgbClr val="00B050"/>
                </a:solidFill>
              </a:rPr>
              <a:t> ταυτότητες,</a:t>
            </a:r>
          </a:p>
          <a:p>
            <a:r>
              <a:rPr lang="el-GR" sz="3600" b="1" dirty="0" smtClean="0">
                <a:solidFill>
                  <a:srgbClr val="00B050"/>
                </a:solidFill>
              </a:rPr>
              <a:t>για κατακερματισμό-διάβρωση των εθνικών πολιτισμών</a:t>
            </a:r>
          </a:p>
          <a:p>
            <a:r>
              <a:rPr lang="el-GR" sz="3600" b="1" dirty="0" smtClean="0">
                <a:solidFill>
                  <a:srgbClr val="00B050"/>
                </a:solidFill>
              </a:rPr>
              <a:t>για </a:t>
            </a:r>
            <a:r>
              <a:rPr lang="el-GR" sz="3600" b="1" dirty="0" err="1" smtClean="0">
                <a:solidFill>
                  <a:srgbClr val="00B050"/>
                </a:solidFill>
              </a:rPr>
              <a:t>μετα</a:t>
            </a:r>
            <a:r>
              <a:rPr lang="el-GR" sz="3600" b="1" dirty="0" smtClean="0">
                <a:solidFill>
                  <a:srgbClr val="00B050"/>
                </a:solidFill>
              </a:rPr>
              <a:t>-εθνικές ταυτότητες</a:t>
            </a:r>
          </a:p>
          <a:p>
            <a:pPr marL="0" indent="0">
              <a:buNone/>
            </a:pPr>
            <a:r>
              <a:rPr lang="el-GR" sz="3600" b="1" dirty="0" smtClean="0"/>
              <a:t>Κ.λπ.  </a:t>
            </a:r>
            <a:endParaRPr lang="en-US" sz="3600" b="1" dirty="0"/>
          </a:p>
        </p:txBody>
      </p:sp>
    </p:spTree>
    <p:extLst>
      <p:ext uri="{BB962C8B-B14F-4D97-AF65-F5344CB8AC3E}">
        <p14:creationId xmlns:p14="http://schemas.microsoft.com/office/powerpoint/2010/main" xmlns="" val="347135707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5721499"/>
          </a:xfrm>
        </p:spPr>
        <p:txBody>
          <a:bodyPr>
            <a:normAutofit fontScale="92500" lnSpcReduction="10000"/>
          </a:bodyPr>
          <a:lstStyle/>
          <a:p>
            <a:pPr algn="just"/>
            <a:r>
              <a:rPr lang="el-GR" b="1" dirty="0" smtClean="0"/>
              <a:t>Την περίοδο αυτή βιώνει ο κόσμος έναν </a:t>
            </a:r>
            <a:r>
              <a:rPr lang="el-GR" b="1" dirty="0" smtClean="0">
                <a:solidFill>
                  <a:srgbClr val="FFFF00"/>
                </a:solidFill>
              </a:rPr>
              <a:t>εξευρωπαϊσμό</a:t>
            </a:r>
            <a:r>
              <a:rPr lang="el-GR" b="1" dirty="0" smtClean="0"/>
              <a:t>, όσον αφορά γενικά στον πολιτισμό, κυρίως με την διάδοση των ευρωπαϊκών κοινωνικών-πολιτισμικών αντιλήψεων. </a:t>
            </a:r>
          </a:p>
          <a:p>
            <a:pPr algn="just"/>
            <a:r>
              <a:rPr lang="el-GR" b="1" dirty="0" smtClean="0">
                <a:solidFill>
                  <a:srgbClr val="FFFF00"/>
                </a:solidFill>
              </a:rPr>
              <a:t>Ως συστατικό στοιχείο προώθησης αυτής της διαδικασίας εισάγεται και ο αθλητισμός</a:t>
            </a:r>
            <a:r>
              <a:rPr lang="el-GR" b="1" dirty="0" smtClean="0"/>
              <a:t>, </a:t>
            </a:r>
          </a:p>
          <a:p>
            <a:pPr algn="just"/>
            <a:r>
              <a:rPr lang="el-GR" b="1" dirty="0" smtClean="0"/>
              <a:t>οι ευρωπαϊκές αντιλήψεις περί αθλητισμού </a:t>
            </a:r>
            <a:r>
              <a:rPr lang="el-GR" b="1" dirty="0" smtClean="0">
                <a:solidFill>
                  <a:srgbClr val="FFFF00"/>
                </a:solidFill>
              </a:rPr>
              <a:t>ως μέσο εκπολιτισμού </a:t>
            </a:r>
          </a:p>
          <a:p>
            <a:pPr algn="just"/>
            <a:r>
              <a:rPr lang="el-GR" b="1" dirty="0" smtClean="0"/>
              <a:t>κυρίως από ιεραπόστολους, στρατιωτικούς κ.λπ., στις </a:t>
            </a:r>
            <a:r>
              <a:rPr lang="el-GR" b="1" dirty="0" err="1" smtClean="0"/>
              <a:t>αποικιοκρατούμενες</a:t>
            </a:r>
            <a:r>
              <a:rPr lang="el-GR" b="1" dirty="0" smtClean="0"/>
              <a:t>, δηλαδή  άλλων πολιτισμικών αντιλήψεων χώρες και περιοχές του πλανήτη </a:t>
            </a:r>
            <a:endParaRPr lang="en-US" b="1" dirty="0"/>
          </a:p>
        </p:txBody>
      </p:sp>
    </p:spTree>
    <p:extLst>
      <p:ext uri="{BB962C8B-B14F-4D97-AF65-F5344CB8AC3E}">
        <p14:creationId xmlns:p14="http://schemas.microsoft.com/office/powerpoint/2010/main" xmlns="" val="227358982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505475"/>
          </a:xfrm>
        </p:spPr>
        <p:txBody>
          <a:bodyPr/>
          <a:lstStyle/>
          <a:p>
            <a:pPr algn="just"/>
            <a:r>
              <a:rPr lang="el-GR" b="1" dirty="0"/>
              <a:t>Ο</a:t>
            </a:r>
            <a:r>
              <a:rPr lang="el-GR" b="1" dirty="0" smtClean="0"/>
              <a:t>  παραδοσιακός κινητικός πολιτισμός των </a:t>
            </a:r>
            <a:r>
              <a:rPr lang="el-GR" b="1" dirty="0" err="1" smtClean="0"/>
              <a:t>αυτόχθονων</a:t>
            </a:r>
            <a:r>
              <a:rPr lang="el-GR" b="1" dirty="0" smtClean="0"/>
              <a:t> κοινωνιών παραγκωνίζεται ή με την πάροδο του χρόνου εκφυλίζεται.</a:t>
            </a:r>
          </a:p>
          <a:p>
            <a:pPr algn="just"/>
            <a:r>
              <a:rPr lang="el-GR" b="1" dirty="0" smtClean="0"/>
              <a:t> Μολονότι οι πολιτικές, κοινωνικές και οικονομικές  προϋποθέσεις των υπό κατοχή περιοχών ήταν εντελώς διαφορετικές,  </a:t>
            </a:r>
          </a:p>
          <a:p>
            <a:pPr algn="just"/>
            <a:r>
              <a:rPr lang="el-GR" b="1" dirty="0" smtClean="0">
                <a:solidFill>
                  <a:srgbClr val="FFFF00"/>
                </a:solidFill>
              </a:rPr>
              <a:t>ο αθλητισμός  καλλιεργήθηκε ακριβώς και αμιγώς κατά τα πρότυπα της μητέρας χώρας!!!!! </a:t>
            </a:r>
            <a:endParaRPr lang="en-US" b="1" dirty="0">
              <a:solidFill>
                <a:srgbClr val="FFFF00"/>
              </a:solidFill>
            </a:endParaRPr>
          </a:p>
        </p:txBody>
      </p:sp>
    </p:spTree>
    <p:extLst>
      <p:ext uri="{BB962C8B-B14F-4D97-AF65-F5344CB8AC3E}">
        <p14:creationId xmlns:p14="http://schemas.microsoft.com/office/powerpoint/2010/main" xmlns="" val="163522754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5721499"/>
          </a:xfrm>
        </p:spPr>
        <p:txBody>
          <a:bodyPr>
            <a:normAutofit lnSpcReduction="10000"/>
          </a:bodyPr>
          <a:lstStyle/>
          <a:p>
            <a:pPr algn="just"/>
            <a:r>
              <a:rPr lang="el-GR" b="1" dirty="0" smtClean="0"/>
              <a:t>Στη σχετική βιβλιογραφία </a:t>
            </a:r>
            <a:r>
              <a:rPr lang="el-GR" b="1" dirty="0"/>
              <a:t>ε</a:t>
            </a:r>
            <a:r>
              <a:rPr lang="el-GR" b="1" dirty="0" smtClean="0"/>
              <a:t>πισημαίνεται πάντοτε ότι κυρίως </a:t>
            </a:r>
            <a:r>
              <a:rPr lang="el-GR" b="1" dirty="0" smtClean="0">
                <a:solidFill>
                  <a:srgbClr val="FFFF00"/>
                </a:solidFill>
              </a:rPr>
              <a:t>ο ολυμπιακός αθλητισμός τέθηκε στην υπηρεσία της διαδικασίας πολιτισμικής παγκοσμιοποίησης </a:t>
            </a:r>
            <a:r>
              <a:rPr lang="el-GR" b="1" dirty="0" smtClean="0"/>
              <a:t>και, </a:t>
            </a:r>
          </a:p>
          <a:p>
            <a:pPr algn="just"/>
            <a:r>
              <a:rPr lang="el-GR" b="1" dirty="0" smtClean="0"/>
              <a:t>μάλιστα, στην υπηρεσία παγκοσμιοποίησης του δυτικού πολιτισμικού παραδείγματος. </a:t>
            </a:r>
          </a:p>
          <a:p>
            <a:pPr algn="just"/>
            <a:endParaRPr lang="el-GR" b="1" dirty="0"/>
          </a:p>
          <a:p>
            <a:pPr algn="just"/>
            <a:r>
              <a:rPr lang="el-GR" b="1" dirty="0" smtClean="0"/>
              <a:t>Το χρονικό διάστημα  ειδικά μεταξύ 1870 και  1930 χαρακτηρίζεται ως περίοδος απογείωσης της παγκοσμιοποίησης του αθλητισμού. </a:t>
            </a:r>
            <a:endParaRPr lang="en-US" b="1" dirty="0"/>
          </a:p>
        </p:txBody>
      </p:sp>
    </p:spTree>
    <p:extLst>
      <p:ext uri="{BB962C8B-B14F-4D97-AF65-F5344CB8AC3E}">
        <p14:creationId xmlns:p14="http://schemas.microsoft.com/office/powerpoint/2010/main" xmlns="" val="212850543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el-GR" sz="4400" b="1" dirty="0" smtClean="0"/>
              <a:t>Σε αυτήν την προοπτική, χαρακτηρίζουμε τον αθλητισμό</a:t>
            </a:r>
          </a:p>
          <a:p>
            <a:pPr algn="just"/>
            <a:r>
              <a:rPr lang="el-GR" sz="4400" b="1" dirty="0" smtClean="0"/>
              <a:t> </a:t>
            </a:r>
            <a:r>
              <a:rPr lang="el-GR" sz="4400" b="1" dirty="0" smtClean="0">
                <a:solidFill>
                  <a:srgbClr val="FFFF00"/>
                </a:solidFill>
              </a:rPr>
              <a:t>ως μέσον πολιτισμικής </a:t>
            </a:r>
            <a:r>
              <a:rPr lang="el-GR" sz="4400" b="1" dirty="0" err="1" smtClean="0">
                <a:solidFill>
                  <a:srgbClr val="FFFF00"/>
                </a:solidFill>
              </a:rPr>
              <a:t>ομογενοποίησης</a:t>
            </a:r>
            <a:r>
              <a:rPr lang="el-GR" sz="4400" b="1" dirty="0" smtClean="0">
                <a:solidFill>
                  <a:srgbClr val="FFFF00"/>
                </a:solidFill>
              </a:rPr>
              <a:t>, πολιτισμικού ιμπεριαλισμού και </a:t>
            </a:r>
            <a:r>
              <a:rPr lang="el-GR" sz="4400" b="1" dirty="0" err="1" smtClean="0">
                <a:solidFill>
                  <a:srgbClr val="FFFF00"/>
                </a:solidFill>
              </a:rPr>
              <a:t>εκδυτικισμού</a:t>
            </a:r>
            <a:r>
              <a:rPr lang="el-GR" sz="4400" b="1" dirty="0" smtClean="0">
                <a:solidFill>
                  <a:srgbClr val="FFFF00"/>
                </a:solidFill>
              </a:rPr>
              <a:t>! </a:t>
            </a:r>
            <a:endParaRPr lang="en-US" sz="4400" b="1" dirty="0">
              <a:solidFill>
                <a:srgbClr val="FFFF00"/>
              </a:solidFill>
            </a:endParaRPr>
          </a:p>
        </p:txBody>
      </p:sp>
    </p:spTree>
    <p:extLst>
      <p:ext uri="{BB962C8B-B14F-4D97-AF65-F5344CB8AC3E}">
        <p14:creationId xmlns:p14="http://schemas.microsoft.com/office/powerpoint/2010/main" xmlns="" val="374250650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p:spPr>
        <p:txBody>
          <a:bodyPr>
            <a:normAutofit fontScale="92500"/>
          </a:bodyPr>
          <a:lstStyle/>
          <a:p>
            <a:pPr algn="just"/>
            <a:r>
              <a:rPr lang="el-GR" b="1" dirty="0" smtClean="0"/>
              <a:t>Προσεγγίζοντας, όμως, σήμερα </a:t>
            </a:r>
            <a:r>
              <a:rPr lang="el-GR" b="1" dirty="0" smtClean="0">
                <a:solidFill>
                  <a:srgbClr val="FFFF00"/>
                </a:solidFill>
              </a:rPr>
              <a:t>με άλλους όρους την αθλητική πραγματικότητα μιλάμε για μια παγκόσμια κοινή κουλτούρα. </a:t>
            </a:r>
          </a:p>
          <a:p>
            <a:pPr algn="just"/>
            <a:r>
              <a:rPr lang="el-GR" b="1" dirty="0" smtClean="0"/>
              <a:t>Οι Ολυμπιακοί Αγώνες, για παράδειγμα, και ο αθλητισμός γενικότερα δε θα μπορούσαν να υπάρξουν ως παγκόσμια κοινή κουλτούρα, </a:t>
            </a:r>
          </a:p>
          <a:p>
            <a:pPr algn="just"/>
            <a:r>
              <a:rPr lang="el-GR" b="1" dirty="0" smtClean="0"/>
              <a:t>εάν δεν προϋπήρχε ένας </a:t>
            </a:r>
            <a:r>
              <a:rPr lang="el-GR" b="1" dirty="0" smtClean="0">
                <a:solidFill>
                  <a:srgbClr val="00B050"/>
                </a:solidFill>
              </a:rPr>
              <a:t>πολιτισμικός συγχρονισμός (ή </a:t>
            </a:r>
            <a:r>
              <a:rPr lang="el-GR" b="1" dirty="0" err="1" smtClean="0">
                <a:solidFill>
                  <a:srgbClr val="00B050"/>
                </a:solidFill>
              </a:rPr>
              <a:t>ομογενοποίηση</a:t>
            </a:r>
            <a:r>
              <a:rPr lang="el-GR" b="1" smtClean="0">
                <a:solidFill>
                  <a:srgbClr val="00B050"/>
                </a:solidFill>
              </a:rPr>
              <a:t>) </a:t>
            </a:r>
            <a:endParaRPr lang="el-GR" b="1" dirty="0" smtClean="0">
              <a:solidFill>
                <a:srgbClr val="00B050"/>
              </a:solidFill>
            </a:endParaRPr>
          </a:p>
          <a:p>
            <a:pPr algn="just"/>
            <a:r>
              <a:rPr lang="el-GR" b="1" dirty="0" smtClean="0"/>
              <a:t>εάν δεν  προϋπήρχε η παγκοσμιοποίηση της δυτικής αθλητικής κουλτούρας στις διάφορες φάσεις της αποικιοκρατίας. </a:t>
            </a:r>
            <a:endParaRPr lang="en-US" b="1" dirty="0"/>
          </a:p>
        </p:txBody>
      </p:sp>
    </p:spTree>
    <p:extLst>
      <p:ext uri="{BB962C8B-B14F-4D97-AF65-F5344CB8AC3E}">
        <p14:creationId xmlns:p14="http://schemas.microsoft.com/office/powerpoint/2010/main" xmlns="" val="112695641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pPr algn="just"/>
            <a:r>
              <a:rPr lang="el-GR" b="1" dirty="0" smtClean="0"/>
              <a:t>Οι Ολυμπιακοί Αγώνες και γενικά ο αθλητισμός ως </a:t>
            </a:r>
            <a:r>
              <a:rPr lang="el-GR" b="1" i="1" dirty="0" smtClean="0">
                <a:solidFill>
                  <a:srgbClr val="00B050"/>
                </a:solidFill>
              </a:rPr>
              <a:t>μέσον εκπολιτισμού </a:t>
            </a:r>
            <a:r>
              <a:rPr lang="el-GR" b="1" dirty="0" smtClean="0"/>
              <a:t>μπορεί να εξυπηρέτησαν τον Δυτικό Κόσμο, τα δυτικά κράτη ποικιλότροπα— αυτό είναι αναμφισβήτητο γεγονός—</a:t>
            </a:r>
          </a:p>
          <a:p>
            <a:pPr algn="just"/>
            <a:r>
              <a:rPr lang="el-GR" b="1" dirty="0" smtClean="0"/>
              <a:t>ταυτόχρονα όμως στις διάφορες φάσεις του </a:t>
            </a:r>
            <a:r>
              <a:rPr lang="el-GR" b="1" dirty="0" err="1" smtClean="0"/>
              <a:t>αντι</a:t>
            </a:r>
            <a:r>
              <a:rPr lang="el-GR" b="1" dirty="0" smtClean="0"/>
              <a:t>-</a:t>
            </a:r>
            <a:r>
              <a:rPr lang="el-GR" b="1" dirty="0" err="1" smtClean="0"/>
              <a:t>αποικιοκρατισμού</a:t>
            </a:r>
            <a:r>
              <a:rPr lang="el-GR" b="1" dirty="0" smtClean="0"/>
              <a:t> εξυπηρέτησαν με διάφορους τρόπους τον αγώνα των </a:t>
            </a:r>
            <a:r>
              <a:rPr lang="el-GR" b="1" dirty="0" err="1" smtClean="0"/>
              <a:t>αποικιοκρατούμενων</a:t>
            </a:r>
            <a:r>
              <a:rPr lang="el-GR" b="1" dirty="0" smtClean="0"/>
              <a:t> περιοχών για την ανεξαρτησία τους, </a:t>
            </a:r>
          </a:p>
          <a:p>
            <a:pPr algn="just"/>
            <a:r>
              <a:rPr lang="el-GR" b="1" dirty="0" smtClean="0"/>
              <a:t>ενδυναμώνοντας ταυτόχρονα το εθνικό τους φρόνιμα</a:t>
            </a:r>
            <a:endParaRPr lang="en-US" b="1" dirty="0"/>
          </a:p>
        </p:txBody>
      </p:sp>
    </p:spTree>
    <p:extLst>
      <p:ext uri="{BB962C8B-B14F-4D97-AF65-F5344CB8AC3E}">
        <p14:creationId xmlns:p14="http://schemas.microsoft.com/office/powerpoint/2010/main" xmlns="" val="405980750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p:spPr>
        <p:txBody>
          <a:bodyPr>
            <a:normAutofit fontScale="92500" lnSpcReduction="20000"/>
          </a:bodyPr>
          <a:lstStyle/>
          <a:p>
            <a:pPr algn="just"/>
            <a:r>
              <a:rPr lang="el-GR" b="1" dirty="0" smtClean="0"/>
              <a:t>Σε αυτή την προοπτική μπορούμε να κατανοήσουμε </a:t>
            </a:r>
            <a:r>
              <a:rPr lang="el-GR" b="1" dirty="0" smtClean="0">
                <a:solidFill>
                  <a:srgbClr val="00B050"/>
                </a:solidFill>
              </a:rPr>
              <a:t>δυο πτυχές της παγκοσμιοποίησης</a:t>
            </a:r>
          </a:p>
          <a:p>
            <a:pPr algn="just"/>
            <a:r>
              <a:rPr lang="el-GR" b="1" dirty="0" smtClean="0"/>
              <a:t> ως μια διαδικασία δια της οποίας </a:t>
            </a:r>
            <a:r>
              <a:rPr lang="el-GR" b="1" dirty="0" smtClean="0">
                <a:solidFill>
                  <a:srgbClr val="FFFF00"/>
                </a:solidFill>
              </a:rPr>
              <a:t>οι κοινωνίες θα απεμπλακούν από το πρόβλημα ακραίων εθνικιστικών αντιλήψεων</a:t>
            </a:r>
            <a:r>
              <a:rPr lang="el-GR" b="1" dirty="0" smtClean="0"/>
              <a:t>. </a:t>
            </a:r>
          </a:p>
          <a:p>
            <a:pPr algn="just"/>
            <a:r>
              <a:rPr lang="el-GR" b="1" dirty="0" smtClean="0"/>
              <a:t>Για παράδειγμα, η παγκοσμιοποίηση κατανοείται ως παράγοντας αύξησης των συμβολικών πόρων και πηγών που διατίθενται στους ανθρώπους για την </a:t>
            </a:r>
            <a:r>
              <a:rPr lang="el-GR" b="1" dirty="0" smtClean="0">
                <a:solidFill>
                  <a:srgbClr val="FFFF00"/>
                </a:solidFill>
              </a:rPr>
              <a:t>κατασκευή ταυτοτήτων</a:t>
            </a:r>
            <a:r>
              <a:rPr lang="el-GR" b="1" dirty="0" smtClean="0"/>
              <a:t> και, επομένως, είναι μια διαδικασία που </a:t>
            </a:r>
            <a:r>
              <a:rPr lang="el-GR" b="1" dirty="0" smtClean="0">
                <a:solidFill>
                  <a:srgbClr val="FFFF00"/>
                </a:solidFill>
              </a:rPr>
              <a:t>διευκολύνει και την απόδραση από την φυλακή του εθνικισμού</a:t>
            </a:r>
            <a:r>
              <a:rPr lang="el-GR" b="1" dirty="0" smtClean="0"/>
              <a:t> (Appadurai,1990, 1998 : 295). </a:t>
            </a:r>
            <a:endParaRPr lang="en-US" b="1" dirty="0"/>
          </a:p>
        </p:txBody>
      </p:sp>
    </p:spTree>
    <p:extLst>
      <p:ext uri="{BB962C8B-B14F-4D97-AF65-F5344CB8AC3E}">
        <p14:creationId xmlns:p14="http://schemas.microsoft.com/office/powerpoint/2010/main" xmlns="" val="314640127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80728"/>
            <a:ext cx="8229600" cy="5145435"/>
          </a:xfrm>
        </p:spPr>
        <p:txBody>
          <a:bodyPr/>
          <a:lstStyle/>
          <a:p>
            <a:pPr algn="just"/>
            <a:r>
              <a:rPr lang="el-GR" b="1" dirty="0" smtClean="0"/>
              <a:t>Ακόμα και ο ολυμπιακός αθλητισμός που προσδιορίζεται ως παράδειγμα και σύμβολο της παγκοσμιοποίησης του αθλητισμού,</a:t>
            </a:r>
          </a:p>
          <a:p>
            <a:pPr algn="just"/>
            <a:endParaRPr lang="el-GR" b="1" dirty="0"/>
          </a:p>
          <a:p>
            <a:pPr algn="just"/>
            <a:r>
              <a:rPr lang="el-GR" b="1" dirty="0" smtClean="0"/>
              <a:t> συνέβαλλε καταλυτικά στην καλλιέργεια εθνικής ή πατριωτικής συνοχής, </a:t>
            </a:r>
          </a:p>
          <a:p>
            <a:pPr algn="just"/>
            <a:r>
              <a:rPr lang="el-GR" b="1" dirty="0" smtClean="0">
                <a:solidFill>
                  <a:srgbClr val="FFFF00"/>
                </a:solidFill>
              </a:rPr>
              <a:t>στην ενδυνάμωση εθνικών ταυτοτήτων</a:t>
            </a:r>
            <a:r>
              <a:rPr lang="el-GR" b="1" dirty="0" smtClean="0"/>
              <a:t> </a:t>
            </a:r>
            <a:r>
              <a:rPr lang="el-GR" dirty="0" smtClean="0"/>
              <a:t>(</a:t>
            </a:r>
            <a:r>
              <a:rPr lang="el-GR" dirty="0" err="1" smtClean="0"/>
              <a:t>Πατσαντάρας</a:t>
            </a:r>
            <a:r>
              <a:rPr lang="el-GR" dirty="0" smtClean="0"/>
              <a:t> 2007, </a:t>
            </a:r>
            <a:r>
              <a:rPr lang="el-GR" dirty="0" err="1" smtClean="0"/>
              <a:t>Patsantaras</a:t>
            </a:r>
            <a:r>
              <a:rPr lang="el-GR" dirty="0" smtClean="0"/>
              <a:t> 2013).</a:t>
            </a:r>
            <a:endParaRPr lang="en-US" dirty="0"/>
          </a:p>
        </p:txBody>
      </p:sp>
    </p:spTree>
    <p:extLst>
      <p:ext uri="{BB962C8B-B14F-4D97-AF65-F5344CB8AC3E}">
        <p14:creationId xmlns:p14="http://schemas.microsoft.com/office/powerpoint/2010/main" xmlns="" val="140673969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l-GR" b="1" dirty="0" smtClean="0"/>
              <a:t>Η παγκοσμιοποίηση προκαλεί επίσης αντίδραση και αυτή η αντίδραση συχνά εκφράζεται σε σχήματα εθνικιστικά</a:t>
            </a:r>
          </a:p>
          <a:p>
            <a:pPr algn="just"/>
            <a:r>
              <a:rPr lang="el-GR" b="1" dirty="0" smtClean="0"/>
              <a:t> Μια αντίδραση εκφραζόμενη από κινήματα που αντιτίθενται στην παγκοσμιοποίηση πολλές φορές είναι ακραία και, γι’ αυτό, κρύβει πολλούς κινδύνους.</a:t>
            </a:r>
            <a:endParaRPr lang="en-US" b="1" dirty="0"/>
          </a:p>
        </p:txBody>
      </p:sp>
    </p:spTree>
    <p:extLst>
      <p:ext uri="{BB962C8B-B14F-4D97-AF65-F5344CB8AC3E}">
        <p14:creationId xmlns:p14="http://schemas.microsoft.com/office/powerpoint/2010/main" xmlns="" val="205753226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5721499"/>
          </a:xfrm>
        </p:spPr>
        <p:txBody>
          <a:bodyPr>
            <a:normAutofit lnSpcReduction="10000"/>
          </a:bodyPr>
          <a:lstStyle/>
          <a:p>
            <a:pPr algn="just"/>
            <a:r>
              <a:rPr lang="el-GR" b="1" dirty="0" smtClean="0"/>
              <a:t>Πολλά γεγονότα καταμαρτυρούν σήμερα μια </a:t>
            </a:r>
            <a:r>
              <a:rPr lang="el-GR" b="1" dirty="0" smtClean="0">
                <a:solidFill>
                  <a:srgbClr val="FFFF00"/>
                </a:solidFill>
              </a:rPr>
              <a:t>αντίσταση απέναντι στην παγκοσμιοποίηση η οποία εκφράζεται είτε ως θρησκευτικός φονταμενταλισμός είτε ως ακραίος εθνικισμός. </a:t>
            </a:r>
          </a:p>
          <a:p>
            <a:pPr algn="just"/>
            <a:r>
              <a:rPr lang="el-GR" b="1" dirty="0" smtClean="0"/>
              <a:t>Και τα δύο αυτά μορφώματα που βασίζονται στη γλώσσα, την εθνικότητα ή τη θρησκεία, είναι μη ανεκτικά στη διαφορετικότητα.</a:t>
            </a:r>
          </a:p>
          <a:p>
            <a:pPr algn="just"/>
            <a:r>
              <a:rPr lang="el-GR" b="1" dirty="0" smtClean="0"/>
              <a:t> Είναι φυσικό στο πλαίσιο αυτό να ενδυναμώνονται με ακραίο τρόπο εθνικές-θρησκευτικές ταυτότητες που σύρουν μαζί τους ρατσιστικά συμφραζόμενα.</a:t>
            </a:r>
            <a:endParaRPr lang="en-US" b="1" dirty="0"/>
          </a:p>
        </p:txBody>
      </p:sp>
    </p:spTree>
    <p:extLst>
      <p:ext uri="{BB962C8B-B14F-4D97-AF65-F5344CB8AC3E}">
        <p14:creationId xmlns:p14="http://schemas.microsoft.com/office/powerpoint/2010/main" xmlns="" val="36672125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505475"/>
          </a:xfrm>
        </p:spPr>
        <p:txBody>
          <a:bodyPr>
            <a:noAutofit/>
          </a:bodyPr>
          <a:lstStyle/>
          <a:p>
            <a:pPr algn="just"/>
            <a:r>
              <a:rPr lang="el-GR" sz="3600" b="1" dirty="0" smtClean="0"/>
              <a:t>Την παγκοσμιοποίηση γενικά θα μπορούσαμε να την προσδιορίσουμε </a:t>
            </a:r>
            <a:r>
              <a:rPr lang="el-GR" sz="3600" b="1" dirty="0" smtClean="0">
                <a:solidFill>
                  <a:srgbClr val="FFFF00"/>
                </a:solidFill>
              </a:rPr>
              <a:t>ως μια διαδικασία που </a:t>
            </a:r>
            <a:r>
              <a:rPr lang="el-GR" sz="3600" b="1" dirty="0" smtClean="0">
                <a:solidFill>
                  <a:srgbClr val="FF0000"/>
                </a:solidFill>
              </a:rPr>
              <a:t>επιβάλλει</a:t>
            </a:r>
            <a:r>
              <a:rPr lang="el-GR" sz="3600" b="1" dirty="0" smtClean="0">
                <a:solidFill>
                  <a:srgbClr val="FFFF00"/>
                </a:solidFill>
              </a:rPr>
              <a:t> έναν συγχρονισμό σε όλες τις εκφάνσεις της ζωής μας</a:t>
            </a:r>
          </a:p>
          <a:p>
            <a:pPr algn="just"/>
            <a:r>
              <a:rPr lang="el-GR" sz="3600" b="1" dirty="0" smtClean="0"/>
              <a:t>Κοινωνικό</a:t>
            </a:r>
          </a:p>
          <a:p>
            <a:pPr algn="just"/>
            <a:r>
              <a:rPr lang="el-GR" sz="3600" b="1" dirty="0" smtClean="0"/>
              <a:t>Πολιτισμικό</a:t>
            </a:r>
          </a:p>
          <a:p>
            <a:pPr algn="just"/>
            <a:r>
              <a:rPr lang="el-GR" sz="3600" b="1" dirty="0" smtClean="0"/>
              <a:t>Οικονομικό</a:t>
            </a:r>
          </a:p>
          <a:p>
            <a:pPr algn="just"/>
            <a:r>
              <a:rPr lang="el-GR" sz="3600" b="1" dirty="0" smtClean="0"/>
              <a:t>Πολιτικό </a:t>
            </a:r>
            <a:r>
              <a:rPr lang="el-GR" sz="3600" b="1" dirty="0" err="1" smtClean="0"/>
              <a:t>κ.λπ</a:t>
            </a:r>
            <a:r>
              <a:rPr lang="el-GR" sz="3600" b="1" dirty="0" smtClean="0"/>
              <a:t> </a:t>
            </a:r>
            <a:endParaRPr lang="en-US" sz="3600" b="1" dirty="0"/>
          </a:p>
        </p:txBody>
      </p:sp>
    </p:spTree>
    <p:extLst>
      <p:ext uri="{BB962C8B-B14F-4D97-AF65-F5344CB8AC3E}">
        <p14:creationId xmlns:p14="http://schemas.microsoft.com/office/powerpoint/2010/main" xmlns="" val="125475351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el-GR" sz="4000" b="1" dirty="0" smtClean="0"/>
              <a:t>Ο αθλητισμός ως </a:t>
            </a:r>
            <a:r>
              <a:rPr lang="el-GR" sz="4000" b="1" dirty="0" err="1" smtClean="0"/>
              <a:t>παγκοσμιοποιημένη</a:t>
            </a:r>
            <a:r>
              <a:rPr lang="el-GR" sz="4000" b="1" dirty="0" smtClean="0"/>
              <a:t> κουλτούρα αποτελεί ένα εξαιρετικό μέσο για όλα αυτά </a:t>
            </a:r>
          </a:p>
          <a:p>
            <a:pPr algn="just"/>
            <a:r>
              <a:rPr lang="el-GR" dirty="0" smtClean="0"/>
              <a:t>(Πατσαντάρας 2007, 2013, Hoberman 1986, 1993). </a:t>
            </a:r>
            <a:endParaRPr lang="en-US" dirty="0"/>
          </a:p>
        </p:txBody>
      </p:sp>
    </p:spTree>
    <p:extLst>
      <p:ext uri="{BB962C8B-B14F-4D97-AF65-F5344CB8AC3E}">
        <p14:creationId xmlns:p14="http://schemas.microsoft.com/office/powerpoint/2010/main" xmlns="" val="138031206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normAutofit/>
          </a:bodyPr>
          <a:lstStyle/>
          <a:p>
            <a:pPr algn="just"/>
            <a:r>
              <a:rPr lang="el-GR" dirty="0" smtClean="0"/>
              <a:t> </a:t>
            </a:r>
            <a:r>
              <a:rPr lang="el-GR" b="1" dirty="0" smtClean="0"/>
              <a:t>Ο νεωτερικός αθλητισμός εδραιώθηκε σταδιακά ως ένα κοινωνικό φαινόμενο στις ποικίλες εκφάνσεις του, όπως αθλητικός ανταγωνισμός και αθλητικό θέαμα, αθλητισμός και υγεία, ψυχαγωγικός αθλητισμός, αθλητισμός κατά τον ελεύθερο χρόνο, αθλητισμός και μόδα, αθλητισμός και κατανάλωση κ.ά., </a:t>
            </a:r>
          </a:p>
          <a:p>
            <a:pPr algn="just"/>
            <a:r>
              <a:rPr lang="el-GR" b="1" dirty="0" smtClean="0">
                <a:solidFill>
                  <a:srgbClr val="FFFF00"/>
                </a:solidFill>
              </a:rPr>
              <a:t>ενώ κατάφερε να διεισδύσει στον κοινωνικό ιστό πρώτα των ευρωπαϊκών κοινωνιών και  μετέπειτα σ’ όλες τις χώρες του κόσμου.</a:t>
            </a:r>
            <a:r>
              <a:rPr lang="el-GR" b="1" dirty="0" smtClean="0"/>
              <a:t> </a:t>
            </a:r>
            <a:endParaRPr lang="en-US" b="1" dirty="0"/>
          </a:p>
        </p:txBody>
      </p:sp>
    </p:spTree>
    <p:extLst>
      <p:ext uri="{BB962C8B-B14F-4D97-AF65-F5344CB8AC3E}">
        <p14:creationId xmlns:p14="http://schemas.microsoft.com/office/powerpoint/2010/main" xmlns="" val="149514531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p:spPr>
        <p:txBody>
          <a:bodyPr/>
          <a:lstStyle/>
          <a:p>
            <a:pPr algn="just"/>
            <a:r>
              <a:rPr lang="el-GR" b="1" dirty="0" smtClean="0"/>
              <a:t>Ωστόσο, υπάρχουν διαφορές στον τρόπο που οι άνθρωποι, σε τοπικό ή εθνικό επίπεδο, σχετίζονται με τον αθλητισμό και διαμορφώνουν την αθλητική τους κουλτούρα. </a:t>
            </a:r>
          </a:p>
          <a:p>
            <a:pPr algn="just"/>
            <a:endParaRPr lang="el-GR" b="1" dirty="0"/>
          </a:p>
          <a:p>
            <a:pPr algn="just"/>
            <a:r>
              <a:rPr lang="el-GR" b="1" dirty="0" smtClean="0">
                <a:solidFill>
                  <a:srgbClr val="FFFF00"/>
                </a:solidFill>
              </a:rPr>
              <a:t>Δηλαδή, όταν ισχυριζόμαστε ότι ο αθλητισμός συνεισέφερε στην πολιτισμική </a:t>
            </a:r>
            <a:r>
              <a:rPr lang="el-GR" b="1" dirty="0" err="1" smtClean="0">
                <a:solidFill>
                  <a:srgbClr val="FFFF00"/>
                </a:solidFill>
              </a:rPr>
              <a:t>ομογενοποίηση</a:t>
            </a:r>
            <a:r>
              <a:rPr lang="el-GR" b="1" dirty="0" smtClean="0">
                <a:solidFill>
                  <a:srgbClr val="FFFF00"/>
                </a:solidFill>
              </a:rPr>
              <a:t>, θέτουμε και κάποιους περιορισμούς</a:t>
            </a:r>
            <a:r>
              <a:rPr lang="el-GR" b="1" dirty="0" smtClean="0"/>
              <a:t>. </a:t>
            </a:r>
          </a:p>
          <a:p>
            <a:endParaRPr lang="en-US" dirty="0"/>
          </a:p>
        </p:txBody>
      </p:sp>
    </p:spTree>
    <p:extLst>
      <p:ext uri="{BB962C8B-B14F-4D97-AF65-F5344CB8AC3E}">
        <p14:creationId xmlns:p14="http://schemas.microsoft.com/office/powerpoint/2010/main" xmlns="" val="10856206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4704"/>
            <a:ext cx="8229600" cy="5361459"/>
          </a:xfrm>
        </p:spPr>
        <p:txBody>
          <a:bodyPr/>
          <a:lstStyle/>
          <a:p>
            <a:pPr algn="just"/>
            <a:r>
              <a:rPr lang="el-GR" b="1" dirty="0" smtClean="0"/>
              <a:t>Σε πολλές σύγχρονες μελέτες δίδεται βαρύτητα όχι στην άποψη ότι ο αθλητισμός αποτελεί ένα κατ’ εξοχήν παράδειγμα της διαδικασίας της παγκοσμιοποίησης, </a:t>
            </a:r>
          </a:p>
          <a:p>
            <a:pPr algn="just"/>
            <a:r>
              <a:rPr lang="el-GR" b="1" dirty="0" smtClean="0"/>
              <a:t>αλλά στον τρόπο που διαμορφώνονται οι τοπικές ή οι επιμέρους εθνικές αθλητικές κουλτούρες, </a:t>
            </a:r>
          </a:p>
          <a:p>
            <a:pPr algn="just"/>
            <a:r>
              <a:rPr lang="el-GR" b="1" dirty="0" smtClean="0"/>
              <a:t>χρησιμοποιώντας όρους όπως </a:t>
            </a:r>
            <a:r>
              <a:rPr lang="el-GR" b="1" dirty="0" err="1" smtClean="0">
                <a:solidFill>
                  <a:srgbClr val="FFFF00"/>
                </a:solidFill>
              </a:rPr>
              <a:t>glocalization</a:t>
            </a:r>
            <a:r>
              <a:rPr lang="en-US" b="1" dirty="0">
                <a:solidFill>
                  <a:srgbClr val="FFFF00"/>
                </a:solidFill>
              </a:rPr>
              <a:t> </a:t>
            </a:r>
            <a:r>
              <a:rPr lang="el-GR" b="1" dirty="0" smtClean="0"/>
              <a:t>και</a:t>
            </a:r>
            <a:r>
              <a:rPr lang="en-US" b="1" dirty="0" smtClean="0"/>
              <a:t> </a:t>
            </a:r>
            <a:r>
              <a:rPr lang="en-US" b="1" dirty="0" err="1" smtClean="0">
                <a:solidFill>
                  <a:srgbClr val="FFFF00"/>
                </a:solidFill>
              </a:rPr>
              <a:t>cosmopolitanization</a:t>
            </a:r>
            <a:r>
              <a:rPr lang="en-US" b="1" dirty="0" smtClean="0">
                <a:solidFill>
                  <a:srgbClr val="FFFF00"/>
                </a:solidFill>
              </a:rPr>
              <a:t> </a:t>
            </a:r>
            <a:r>
              <a:rPr lang="el-GR" dirty="0" smtClean="0"/>
              <a:t>  (Donnelly1996, </a:t>
            </a:r>
            <a:r>
              <a:rPr lang="el-GR" dirty="0" err="1" smtClean="0"/>
              <a:t>Garcia</a:t>
            </a:r>
            <a:r>
              <a:rPr lang="el-GR" dirty="0" smtClean="0"/>
              <a:t> 2010</a:t>
            </a:r>
            <a:r>
              <a:rPr lang="en-US" dirty="0" smtClean="0"/>
              <a:t>, </a:t>
            </a:r>
            <a:r>
              <a:rPr lang="en-US" dirty="0" err="1" smtClean="0"/>
              <a:t>Patsantaras</a:t>
            </a:r>
            <a:r>
              <a:rPr lang="en-US" dirty="0" smtClean="0"/>
              <a:t> 2015</a:t>
            </a:r>
            <a:r>
              <a:rPr lang="el-GR" dirty="0" smtClean="0"/>
              <a:t>)</a:t>
            </a:r>
            <a:endParaRPr lang="en-US" dirty="0"/>
          </a:p>
        </p:txBody>
      </p:sp>
    </p:spTree>
    <p:extLst>
      <p:ext uri="{BB962C8B-B14F-4D97-AF65-F5344CB8AC3E}">
        <p14:creationId xmlns:p14="http://schemas.microsoft.com/office/powerpoint/2010/main" xmlns="" val="40099326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l-GR" sz="3600" b="1" dirty="0" smtClean="0"/>
              <a:t>Δεν  μπορούμε να αναφερόμαστε στην έννοια της παγκοσμιοποίησης χωρίς να τη συσχετίζουμε με την έννοια της τοπικότητας </a:t>
            </a:r>
            <a:r>
              <a:rPr lang="el-GR" dirty="0" smtClean="0"/>
              <a:t>(Beck</a:t>
            </a:r>
            <a:r>
              <a:rPr lang="el-GR" dirty="0"/>
              <a:t>,</a:t>
            </a:r>
            <a:r>
              <a:rPr lang="el-GR" dirty="0" smtClean="0"/>
              <a:t>2002:22) . </a:t>
            </a:r>
            <a:endParaRPr lang="en-US" dirty="0"/>
          </a:p>
        </p:txBody>
      </p:sp>
    </p:spTree>
    <p:extLst>
      <p:ext uri="{BB962C8B-B14F-4D97-AF65-F5344CB8AC3E}">
        <p14:creationId xmlns:p14="http://schemas.microsoft.com/office/powerpoint/2010/main" xmlns="" val="397770855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505475"/>
          </a:xfrm>
        </p:spPr>
        <p:txBody>
          <a:bodyPr>
            <a:normAutofit fontScale="92500" lnSpcReduction="10000"/>
          </a:bodyPr>
          <a:lstStyle/>
          <a:p>
            <a:pPr algn="just"/>
            <a:r>
              <a:rPr lang="el-GR" sz="3500" b="1" dirty="0" smtClean="0"/>
              <a:t>Για παράδειγμα, σε παγκόσμια αθλητικά επίπεδα μια </a:t>
            </a:r>
            <a:r>
              <a:rPr lang="el-GR" sz="3500" b="1" dirty="0" smtClean="0">
                <a:solidFill>
                  <a:srgbClr val="00B050"/>
                </a:solidFill>
              </a:rPr>
              <a:t>αθλητική νίκη αναζωογονεί τοπικές και εθνικές ταυτότητες</a:t>
            </a:r>
          </a:p>
          <a:p>
            <a:pPr algn="just"/>
            <a:r>
              <a:rPr lang="el-GR" sz="3500" b="1" dirty="0" smtClean="0"/>
              <a:t> Η παγκοσμιοποίηση, όπως υποστηρίζεται, μειώνει και τελικά εξαφανίζει εθνικές ή τοπικές ταυτότητες προς όφελος μιας </a:t>
            </a:r>
            <a:r>
              <a:rPr lang="el-GR" sz="3500" b="1" dirty="0" err="1" smtClean="0"/>
              <a:t>παγκοσμιοποιημένης</a:t>
            </a:r>
            <a:r>
              <a:rPr lang="el-GR" sz="3500" b="1" dirty="0" smtClean="0"/>
              <a:t> ταυτότητας,  </a:t>
            </a:r>
          </a:p>
          <a:p>
            <a:pPr algn="just"/>
            <a:r>
              <a:rPr lang="el-GR" sz="3500" b="1" dirty="0" smtClean="0"/>
              <a:t>Σε αντίθεση </a:t>
            </a:r>
            <a:r>
              <a:rPr lang="el-GR" sz="3500" b="1" dirty="0" err="1" smtClean="0">
                <a:solidFill>
                  <a:srgbClr val="00B050"/>
                </a:solidFill>
              </a:rPr>
              <a:t>παγκοσμιοποιημένα</a:t>
            </a:r>
            <a:r>
              <a:rPr lang="el-GR" sz="3500" b="1" dirty="0" smtClean="0">
                <a:solidFill>
                  <a:srgbClr val="00B050"/>
                </a:solidFill>
              </a:rPr>
              <a:t> αθλητικά γεγονότα ενδυναμώνουν και ενισχύουν εθνικές και τοπικές ταυτότητες </a:t>
            </a:r>
            <a:r>
              <a:rPr lang="el-GR" dirty="0" smtClean="0"/>
              <a:t>(</a:t>
            </a:r>
            <a:r>
              <a:rPr lang="el-GR" dirty="0" err="1" smtClean="0"/>
              <a:t>Patsantaras</a:t>
            </a:r>
            <a:r>
              <a:rPr lang="el-GR" dirty="0" smtClean="0"/>
              <a:t> 2007a, </a:t>
            </a:r>
            <a:r>
              <a:rPr lang="el-GR" dirty="0" err="1" smtClean="0"/>
              <a:t>Patsantaras</a:t>
            </a:r>
            <a:r>
              <a:rPr lang="el-GR" dirty="0" smtClean="0"/>
              <a:t>/</a:t>
            </a:r>
            <a:r>
              <a:rPr lang="el-GR" dirty="0" err="1" smtClean="0"/>
              <a:t>Kamberidou</a:t>
            </a:r>
            <a:r>
              <a:rPr lang="el-GR" dirty="0" smtClean="0"/>
              <a:t> 2006, 2011). </a:t>
            </a:r>
            <a:endParaRPr lang="en-US" dirty="0"/>
          </a:p>
        </p:txBody>
      </p:sp>
    </p:spTree>
    <p:extLst>
      <p:ext uri="{BB962C8B-B14F-4D97-AF65-F5344CB8AC3E}">
        <p14:creationId xmlns:p14="http://schemas.microsoft.com/office/powerpoint/2010/main" xmlns="" val="270672863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505475"/>
          </a:xfrm>
        </p:spPr>
        <p:txBody>
          <a:bodyPr>
            <a:normAutofit fontScale="92500"/>
          </a:bodyPr>
          <a:lstStyle/>
          <a:p>
            <a:pPr algn="just"/>
            <a:r>
              <a:rPr lang="el-GR" b="1" dirty="0" smtClean="0"/>
              <a:t>Το ερώτημα εάν ο αθλητισμός στις προοπτικές της παγκοσμιοποίησης συμβάλλει, στις μέρες μας σε μια </a:t>
            </a:r>
            <a:r>
              <a:rPr lang="el-GR" b="1" dirty="0" smtClean="0">
                <a:solidFill>
                  <a:srgbClr val="00B050"/>
                </a:solidFill>
              </a:rPr>
              <a:t>πολιτισμική </a:t>
            </a:r>
            <a:r>
              <a:rPr lang="el-GR" b="1" dirty="0" err="1" smtClean="0">
                <a:solidFill>
                  <a:srgbClr val="00B050"/>
                </a:solidFill>
              </a:rPr>
              <a:t>ομογενοποίηση</a:t>
            </a:r>
            <a:r>
              <a:rPr lang="el-GR" b="1" dirty="0" smtClean="0">
                <a:solidFill>
                  <a:srgbClr val="00B050"/>
                </a:solidFill>
              </a:rPr>
              <a:t> </a:t>
            </a:r>
            <a:r>
              <a:rPr lang="el-GR" b="1" dirty="0" smtClean="0"/>
              <a:t>ή σε μια </a:t>
            </a:r>
            <a:r>
              <a:rPr lang="el-GR" b="1" dirty="0" smtClean="0">
                <a:solidFill>
                  <a:srgbClr val="00B050"/>
                </a:solidFill>
              </a:rPr>
              <a:t>πολιτισμική </a:t>
            </a:r>
            <a:r>
              <a:rPr lang="el-GR" b="1" dirty="0" err="1" smtClean="0">
                <a:solidFill>
                  <a:srgbClr val="00B050"/>
                </a:solidFill>
              </a:rPr>
              <a:t>ετερο</a:t>
            </a:r>
            <a:r>
              <a:rPr lang="el-GR" b="1" dirty="0" smtClean="0">
                <a:solidFill>
                  <a:srgbClr val="00B050"/>
                </a:solidFill>
              </a:rPr>
              <a:t>-</a:t>
            </a:r>
            <a:r>
              <a:rPr lang="el-GR" b="1" dirty="0" err="1" smtClean="0">
                <a:solidFill>
                  <a:srgbClr val="00B050"/>
                </a:solidFill>
              </a:rPr>
              <a:t>γενοποίηση</a:t>
            </a:r>
            <a:r>
              <a:rPr lang="el-GR" b="1" dirty="0" smtClean="0">
                <a:solidFill>
                  <a:srgbClr val="00B050"/>
                </a:solidFill>
              </a:rPr>
              <a:t> </a:t>
            </a:r>
            <a:r>
              <a:rPr lang="el-GR" b="1" dirty="0" smtClean="0">
                <a:solidFill>
                  <a:srgbClr val="FFFF00"/>
                </a:solidFill>
              </a:rPr>
              <a:t>αποτελεί ένα ‘αντικρουόμενο’ ζήτημα. </a:t>
            </a:r>
          </a:p>
          <a:p>
            <a:pPr algn="just"/>
            <a:r>
              <a:rPr lang="el-GR" b="1" dirty="0" smtClean="0">
                <a:solidFill>
                  <a:schemeClr val="accent6">
                    <a:lumMod val="75000"/>
                  </a:schemeClr>
                </a:solidFill>
              </a:rPr>
              <a:t>Υπάρχουν ερευνητικά δεδομένα σύμφωνα τα οποία μπορούμε να υποστηρίξουμε και τις δυο εκδοχές </a:t>
            </a:r>
          </a:p>
          <a:p>
            <a:pPr algn="just"/>
            <a:r>
              <a:rPr lang="el-GR" dirty="0" smtClean="0"/>
              <a:t>(</a:t>
            </a:r>
            <a:r>
              <a:rPr lang="el-GR" dirty="0" err="1" smtClean="0"/>
              <a:t>Patsantaras</a:t>
            </a:r>
            <a:r>
              <a:rPr lang="el-GR" dirty="0" smtClean="0"/>
              <a:t>/</a:t>
            </a:r>
            <a:r>
              <a:rPr lang="el-GR" dirty="0" err="1" smtClean="0"/>
              <a:t>Kamberidou</a:t>
            </a:r>
            <a:r>
              <a:rPr lang="el-GR" dirty="0" smtClean="0"/>
              <a:t> 2011, 2006, </a:t>
            </a:r>
            <a:r>
              <a:rPr lang="el-GR" dirty="0" err="1" smtClean="0"/>
              <a:t>Tomlinson</a:t>
            </a:r>
            <a:r>
              <a:rPr lang="el-GR" dirty="0" smtClean="0"/>
              <a:t> 2006b, </a:t>
            </a:r>
            <a:r>
              <a:rPr lang="el-GR" dirty="0" err="1" smtClean="0"/>
              <a:t>Brookes</a:t>
            </a:r>
            <a:r>
              <a:rPr lang="el-GR" dirty="0" smtClean="0"/>
              <a:t> 2002, </a:t>
            </a:r>
            <a:r>
              <a:rPr lang="el-GR" dirty="0" err="1" smtClean="0"/>
              <a:t>Giulianotti</a:t>
            </a:r>
            <a:r>
              <a:rPr lang="el-GR" dirty="0" smtClean="0"/>
              <a:t>/</a:t>
            </a:r>
            <a:r>
              <a:rPr lang="el-GR" dirty="0" err="1" smtClean="0"/>
              <a:t>Robertson</a:t>
            </a:r>
            <a:r>
              <a:rPr lang="el-GR" dirty="0" smtClean="0"/>
              <a:t> 2007a, </a:t>
            </a:r>
            <a:r>
              <a:rPr lang="el-GR" dirty="0" err="1" smtClean="0"/>
              <a:t>Harvey</a:t>
            </a:r>
            <a:r>
              <a:rPr lang="el-GR" dirty="0" smtClean="0"/>
              <a:t>/</a:t>
            </a:r>
            <a:r>
              <a:rPr lang="el-GR" dirty="0" err="1" smtClean="0"/>
              <a:t>Houle</a:t>
            </a:r>
            <a:r>
              <a:rPr lang="el-GR" dirty="0" smtClean="0"/>
              <a:t> 1994). </a:t>
            </a:r>
            <a:endParaRPr lang="en-US" dirty="0"/>
          </a:p>
        </p:txBody>
      </p:sp>
    </p:spTree>
    <p:extLst>
      <p:ext uri="{BB962C8B-B14F-4D97-AF65-F5344CB8AC3E}">
        <p14:creationId xmlns:p14="http://schemas.microsoft.com/office/powerpoint/2010/main" xmlns="" val="21937601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5721499"/>
          </a:xfrm>
        </p:spPr>
        <p:txBody>
          <a:bodyPr>
            <a:normAutofit/>
          </a:bodyPr>
          <a:lstStyle/>
          <a:p>
            <a:pPr algn="just"/>
            <a:r>
              <a:rPr lang="el-GR" b="1" dirty="0" smtClean="0"/>
              <a:t>Στις </a:t>
            </a:r>
            <a:r>
              <a:rPr lang="el-GR" b="1" dirty="0" err="1" smtClean="0"/>
              <a:t>παγκοσμιοποιημένες</a:t>
            </a:r>
            <a:r>
              <a:rPr lang="el-GR" b="1" dirty="0" smtClean="0"/>
              <a:t> σήμερα προοπτικές έχουμε </a:t>
            </a:r>
            <a:r>
              <a:rPr lang="el-GR" b="1" dirty="0" smtClean="0">
                <a:solidFill>
                  <a:srgbClr val="FFFF00"/>
                </a:solidFill>
              </a:rPr>
              <a:t>ενοποίηση και κατακερματισμό ταυτόχρονα. </a:t>
            </a:r>
          </a:p>
          <a:p>
            <a:pPr algn="just"/>
            <a:r>
              <a:rPr lang="el-GR" b="1" dirty="0" smtClean="0"/>
              <a:t>Αυτό το διαπιστώνουμε στον αθλητισμό σε διεθνές επίπεδο,  όπου εντός του αγωνιστικού χώρου έχουμε μια  </a:t>
            </a:r>
            <a:r>
              <a:rPr lang="el-GR" b="1" dirty="0" smtClean="0">
                <a:solidFill>
                  <a:srgbClr val="FFFF00"/>
                </a:solidFill>
              </a:rPr>
              <a:t>πολιτισμική ομοιομορφία, όπως εκδηλώνεται αυτή  στ επίπεδο της αθλητικής δράσης (κοινή κουλτούρα). </a:t>
            </a:r>
            <a:endParaRPr lang="en-US" b="1" dirty="0"/>
          </a:p>
        </p:txBody>
      </p:sp>
    </p:spTree>
    <p:extLst>
      <p:ext uri="{BB962C8B-B14F-4D97-AF65-F5344CB8AC3E}">
        <p14:creationId xmlns:p14="http://schemas.microsoft.com/office/powerpoint/2010/main" xmlns="" val="294490770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el-GR" sz="3600" b="1" dirty="0" smtClean="0"/>
              <a:t>Στον </a:t>
            </a:r>
            <a:r>
              <a:rPr lang="el-GR" sz="3600" b="1" dirty="0" smtClean="0">
                <a:solidFill>
                  <a:srgbClr val="FFFF00"/>
                </a:solidFill>
              </a:rPr>
              <a:t>εκτός χώρο, με τη διαμεσολάβηση  των σύγχρονων ΜΜΕ και των νέων τεχνολογιών επικοινωνίας</a:t>
            </a:r>
            <a:r>
              <a:rPr lang="el-GR" sz="3600" b="1" dirty="0" smtClean="0"/>
              <a:t>,  αυτή η ομοιομορφία μ’ έναν απρόβλεπτο τρόπο </a:t>
            </a:r>
          </a:p>
          <a:p>
            <a:pPr algn="just"/>
            <a:r>
              <a:rPr lang="el-GR" sz="3600" b="1" dirty="0" smtClean="0"/>
              <a:t>μπορεί και κατακερματίζεται σε αυτά που τη συνέθεσαν. </a:t>
            </a:r>
          </a:p>
          <a:p>
            <a:pPr algn="just"/>
            <a:endParaRPr lang="en-US" sz="3600" b="1" dirty="0"/>
          </a:p>
        </p:txBody>
      </p:sp>
    </p:spTree>
    <p:extLst>
      <p:ext uri="{BB962C8B-B14F-4D97-AF65-F5344CB8AC3E}">
        <p14:creationId xmlns:p14="http://schemas.microsoft.com/office/powerpoint/2010/main" xmlns="" val="115491383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p:spPr>
        <p:txBody>
          <a:bodyPr>
            <a:normAutofit fontScale="92500" lnSpcReduction="10000"/>
          </a:bodyPr>
          <a:lstStyle/>
          <a:p>
            <a:pPr algn="just"/>
            <a:r>
              <a:rPr lang="el-GR" b="1" dirty="0" smtClean="0"/>
              <a:t>Συνήθως, όταν εισάγουμε τον αθλητισμό στην συζήτηση περί παγκοσμιοποίησης, το ενδιαφέρον μας επικεντρώνεται σ’ αυτό που λέμε </a:t>
            </a:r>
            <a:r>
              <a:rPr lang="el-GR" b="1" dirty="0" smtClean="0">
                <a:solidFill>
                  <a:srgbClr val="FFFF00"/>
                </a:solidFill>
              </a:rPr>
              <a:t>πολιτισμική παγκοσμιοποίηση</a:t>
            </a:r>
            <a:r>
              <a:rPr lang="el-GR" b="1" dirty="0" smtClean="0"/>
              <a:t>. </a:t>
            </a:r>
          </a:p>
          <a:p>
            <a:pPr algn="just"/>
            <a:r>
              <a:rPr lang="el-GR" b="1" dirty="0" smtClean="0"/>
              <a:t>Ωστόσο, </a:t>
            </a:r>
            <a:r>
              <a:rPr lang="el-GR" b="1" dirty="0" smtClean="0">
                <a:solidFill>
                  <a:srgbClr val="FFFF00"/>
                </a:solidFill>
              </a:rPr>
              <a:t>ο αθλητισμός δεν είναι μόνο κουλτούρα</a:t>
            </a:r>
            <a:r>
              <a:rPr lang="el-GR" b="1" dirty="0" smtClean="0"/>
              <a:t>. </a:t>
            </a:r>
          </a:p>
          <a:p>
            <a:pPr algn="just"/>
            <a:r>
              <a:rPr lang="el-GR" b="1" dirty="0" smtClean="0"/>
              <a:t>Δεν μπορούμε να περιορίσουμε ιδιαίτερα σήμερα το νόημα του αθλητισμού στην αρένα της κοινωνικής ζωής που είναι η κουλτούρα </a:t>
            </a:r>
          </a:p>
          <a:p>
            <a:pPr algn="just"/>
            <a:r>
              <a:rPr lang="el-GR" b="1" dirty="0" smtClean="0"/>
              <a:t>και να τον αποκόψουμε από άλλες όπως, για παράδειγμα, </a:t>
            </a:r>
          </a:p>
          <a:p>
            <a:pPr algn="just"/>
            <a:r>
              <a:rPr lang="el-GR" b="1" dirty="0" smtClean="0"/>
              <a:t> </a:t>
            </a:r>
            <a:r>
              <a:rPr lang="el-GR" b="1" dirty="0" smtClean="0">
                <a:solidFill>
                  <a:srgbClr val="FFFF00"/>
                </a:solidFill>
              </a:rPr>
              <a:t>την οικονομική και την πολιτική αρένα. </a:t>
            </a:r>
            <a:endParaRPr lang="en-US" b="1" dirty="0">
              <a:solidFill>
                <a:srgbClr val="FFFF00"/>
              </a:solidFill>
            </a:endParaRPr>
          </a:p>
        </p:txBody>
      </p:sp>
    </p:spTree>
    <p:extLst>
      <p:ext uri="{BB962C8B-B14F-4D97-AF65-F5344CB8AC3E}">
        <p14:creationId xmlns:p14="http://schemas.microsoft.com/office/powerpoint/2010/main" xmlns="" val="796421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5400" b="1" dirty="0" smtClean="0">
                <a:solidFill>
                  <a:srgbClr val="FF0000"/>
                </a:solidFill>
              </a:rPr>
              <a:t>Πότε εμφανίζεται?</a:t>
            </a:r>
            <a:endParaRPr lang="en-US" sz="5400" b="1" dirty="0">
              <a:solidFill>
                <a:srgbClr val="FF0000"/>
              </a:solidFill>
            </a:endParaRPr>
          </a:p>
        </p:txBody>
      </p:sp>
      <p:sp>
        <p:nvSpPr>
          <p:cNvPr id="3" name="Content Placeholder 2"/>
          <p:cNvSpPr>
            <a:spLocks noGrp="1"/>
          </p:cNvSpPr>
          <p:nvPr>
            <p:ph idx="1"/>
          </p:nvPr>
        </p:nvSpPr>
        <p:spPr/>
        <p:txBody>
          <a:bodyPr>
            <a:normAutofit/>
          </a:bodyPr>
          <a:lstStyle/>
          <a:p>
            <a:pPr algn="just"/>
            <a:r>
              <a:rPr lang="el-GR" dirty="0" smtClean="0"/>
              <a:t> </a:t>
            </a:r>
            <a:r>
              <a:rPr lang="el-GR" sz="4000" b="1" dirty="0"/>
              <a:t>Ε</a:t>
            </a:r>
            <a:r>
              <a:rPr lang="el-GR" sz="4000" b="1" dirty="0" smtClean="0"/>
              <a:t>ίναι ένα φαινόμενο που πρωτοεμφανίζεται στην  εποχή μας  ή </a:t>
            </a:r>
          </a:p>
          <a:p>
            <a:pPr algn="just"/>
            <a:r>
              <a:rPr lang="el-GR" sz="4000" b="1" dirty="0" smtClean="0"/>
              <a:t>έχει εκδηλωθεί ήδη σε παλαιότερες ιστορικές περιόδους και συνεχίζεται και στην παρούσα χρονική περίοδο? </a:t>
            </a:r>
            <a:endParaRPr lang="en-US" sz="4000" b="1" dirty="0"/>
          </a:p>
        </p:txBody>
      </p:sp>
    </p:spTree>
    <p:extLst>
      <p:ext uri="{BB962C8B-B14F-4D97-AF65-F5344CB8AC3E}">
        <p14:creationId xmlns:p14="http://schemas.microsoft.com/office/powerpoint/2010/main" xmlns="" val="252317970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5721499"/>
          </a:xfrm>
        </p:spPr>
        <p:txBody>
          <a:bodyPr>
            <a:normAutofit fontScale="92500" lnSpcReduction="10000"/>
          </a:bodyPr>
          <a:lstStyle/>
          <a:p>
            <a:pPr algn="just"/>
            <a:r>
              <a:rPr lang="el-GR" sz="3600" b="1" dirty="0" smtClean="0"/>
              <a:t>Ουσιαστικά λοιπόν, όταν αναφερόμαστε στις σχέσεις περί παγκοσμιοποίησης και αθλητισμού </a:t>
            </a:r>
            <a:r>
              <a:rPr lang="el-GR" sz="3600" b="1" dirty="0" smtClean="0">
                <a:solidFill>
                  <a:srgbClr val="00B050"/>
                </a:solidFill>
              </a:rPr>
              <a:t>δε θα πρέπει να περιοριζόμαστε σε θεωρίες περί πολιτιστικής παγκοσμιοποίησης, </a:t>
            </a:r>
          </a:p>
          <a:p>
            <a:pPr algn="just"/>
            <a:r>
              <a:rPr lang="el-GR" sz="3600" b="1" dirty="0" smtClean="0"/>
              <a:t>αλλά θα πρέπει να συσχετίζουμε τον αθλητισμό και με απόψεις ή θεωρήσεις περί πολιτικής και οικονομικής παγκοσμιοποίησης </a:t>
            </a:r>
          </a:p>
          <a:p>
            <a:pPr algn="just"/>
            <a:r>
              <a:rPr lang="el-GR" dirty="0" smtClean="0"/>
              <a:t>(</a:t>
            </a:r>
            <a:r>
              <a:rPr lang="el-GR" dirty="0" err="1" smtClean="0"/>
              <a:t>Hoberman</a:t>
            </a:r>
            <a:r>
              <a:rPr lang="el-GR" dirty="0" smtClean="0"/>
              <a:t> 1986, 1993, </a:t>
            </a:r>
            <a:r>
              <a:rPr lang="el-GR" dirty="0" err="1" smtClean="0"/>
              <a:t>Miller</a:t>
            </a:r>
            <a:r>
              <a:rPr lang="el-GR" dirty="0" smtClean="0"/>
              <a:t> </a:t>
            </a:r>
            <a:r>
              <a:rPr lang="el-GR" dirty="0" err="1" smtClean="0"/>
              <a:t>et</a:t>
            </a:r>
            <a:r>
              <a:rPr lang="el-GR" dirty="0" smtClean="0"/>
              <a:t> </a:t>
            </a:r>
            <a:r>
              <a:rPr lang="el-GR" dirty="0" err="1" smtClean="0"/>
              <a:t>all</a:t>
            </a:r>
            <a:r>
              <a:rPr lang="el-GR" dirty="0" smtClean="0"/>
              <a:t>. 2001, </a:t>
            </a:r>
            <a:r>
              <a:rPr lang="el-GR" dirty="0" err="1" smtClean="0"/>
              <a:t>Tomlinson</a:t>
            </a:r>
            <a:r>
              <a:rPr lang="el-GR" dirty="0" smtClean="0"/>
              <a:t>, A. 2006a, 2006b ). </a:t>
            </a:r>
            <a:endParaRPr lang="en-US" dirty="0"/>
          </a:p>
        </p:txBody>
      </p:sp>
    </p:spTree>
    <p:extLst>
      <p:ext uri="{BB962C8B-B14F-4D97-AF65-F5344CB8AC3E}">
        <p14:creationId xmlns:p14="http://schemas.microsoft.com/office/powerpoint/2010/main" xmlns="" val="401063097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4704"/>
            <a:ext cx="8229600" cy="5361459"/>
          </a:xfrm>
        </p:spPr>
        <p:txBody>
          <a:bodyPr>
            <a:noAutofit/>
          </a:bodyPr>
          <a:lstStyle/>
          <a:p>
            <a:pPr algn="just"/>
            <a:r>
              <a:rPr lang="el-GR" sz="3600" b="1" dirty="0" smtClean="0"/>
              <a:t>Συνοψίζοντας επιγραμματικά όλες αυτές τις απόψεις, μπορούμε να επισημάνουμε ότι </a:t>
            </a:r>
          </a:p>
          <a:p>
            <a:pPr algn="just"/>
            <a:r>
              <a:rPr lang="el-GR" sz="3600" b="1" dirty="0" smtClean="0">
                <a:solidFill>
                  <a:srgbClr val="FFFF00"/>
                </a:solidFill>
              </a:rPr>
              <a:t>όσο σύνθετα κατανοείται το φαινόμενο της παγκοσμιοποίησης και στο επίπεδο του αθλητισμού</a:t>
            </a:r>
            <a:r>
              <a:rPr lang="el-GR" sz="3600" b="1" dirty="0" smtClean="0"/>
              <a:t>, </a:t>
            </a:r>
          </a:p>
          <a:p>
            <a:pPr algn="just"/>
            <a:r>
              <a:rPr lang="el-GR" sz="3600" b="1" dirty="0" smtClean="0">
                <a:solidFill>
                  <a:srgbClr val="FF0000"/>
                </a:solidFill>
              </a:rPr>
              <a:t>τόσο σύνθετες και περίπλοκες είναι και οι προσπάθειες ανάλυσής του και αναζήτησης εξηγήσεων. </a:t>
            </a:r>
            <a:endParaRPr lang="en-US" sz="3600" b="1" dirty="0">
              <a:solidFill>
                <a:srgbClr val="FF0000"/>
              </a:solidFill>
            </a:endParaRPr>
          </a:p>
        </p:txBody>
      </p:sp>
    </p:spTree>
    <p:extLst>
      <p:ext uri="{BB962C8B-B14F-4D97-AF65-F5344CB8AC3E}">
        <p14:creationId xmlns:p14="http://schemas.microsoft.com/office/powerpoint/2010/main" xmlns="" val="121469703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l-GR" dirty="0" smtClean="0"/>
              <a:t>                       </a:t>
            </a:r>
          </a:p>
          <a:p>
            <a:pPr marL="0" indent="0">
              <a:buNone/>
            </a:pPr>
            <a:r>
              <a:rPr lang="el-GR" sz="6000" b="1" dirty="0">
                <a:solidFill>
                  <a:srgbClr val="FF0000"/>
                </a:solidFill>
              </a:rPr>
              <a:t> </a:t>
            </a:r>
            <a:r>
              <a:rPr lang="el-GR" sz="6000" b="1" dirty="0" smtClean="0">
                <a:solidFill>
                  <a:srgbClr val="FF0000"/>
                </a:solidFill>
              </a:rPr>
              <a:t>           ΕΥΧΑΡΙΣΤΩ</a:t>
            </a:r>
            <a:endParaRPr lang="en-US" sz="6000" b="1" dirty="0" smtClean="0">
              <a:solidFill>
                <a:srgbClr val="FF0000"/>
              </a:solidFill>
            </a:endParaRPr>
          </a:p>
          <a:p>
            <a:r>
              <a:rPr lang="el-GR" dirty="0" smtClean="0"/>
              <a:t>    </a:t>
            </a:r>
            <a:endParaRPr lang="en-US" sz="8800" dirty="0"/>
          </a:p>
        </p:txBody>
      </p:sp>
    </p:spTree>
    <p:extLst>
      <p:ext uri="{BB962C8B-B14F-4D97-AF65-F5344CB8AC3E}">
        <p14:creationId xmlns:p14="http://schemas.microsoft.com/office/powerpoint/2010/main" xmlns="" val="37199577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52736"/>
            <a:ext cx="8229600" cy="5073427"/>
          </a:xfrm>
        </p:spPr>
        <p:txBody>
          <a:bodyPr>
            <a:noAutofit/>
          </a:bodyPr>
          <a:lstStyle/>
          <a:p>
            <a:r>
              <a:rPr lang="el-GR" sz="3600" b="1" dirty="0" smtClean="0"/>
              <a:t>Το ερώτημα αυτό είναι σημαντικό επειδή</a:t>
            </a:r>
          </a:p>
          <a:p>
            <a:pPr marL="0" indent="0">
              <a:buNone/>
            </a:pPr>
            <a:r>
              <a:rPr lang="el-GR" sz="3600" b="1" dirty="0" smtClean="0"/>
              <a:t>  </a:t>
            </a:r>
          </a:p>
          <a:p>
            <a:r>
              <a:rPr lang="el-GR" sz="3600" b="1" dirty="0" smtClean="0">
                <a:solidFill>
                  <a:srgbClr val="FF0000"/>
                </a:solidFill>
              </a:rPr>
              <a:t>ανάλογα με τον τρόπο που συλλαμβάνουμε τη διαδικασία αυτή</a:t>
            </a:r>
          </a:p>
          <a:p>
            <a:pPr marL="0" indent="0" algn="just">
              <a:buNone/>
            </a:pPr>
            <a:endParaRPr lang="el-GR" sz="3600" b="1" dirty="0"/>
          </a:p>
          <a:p>
            <a:r>
              <a:rPr lang="el-GR" sz="3600" b="1" dirty="0" smtClean="0"/>
              <a:t> </a:t>
            </a:r>
            <a:r>
              <a:rPr lang="el-GR" sz="3600" b="1" dirty="0" smtClean="0">
                <a:solidFill>
                  <a:srgbClr val="FFFF00"/>
                </a:solidFill>
              </a:rPr>
              <a:t>οδηγούμαστε και σε διαφορετικά πορίσματα. </a:t>
            </a:r>
          </a:p>
          <a:p>
            <a:endParaRPr lang="en-US" sz="3600" b="1" dirty="0"/>
          </a:p>
        </p:txBody>
      </p:sp>
    </p:spTree>
    <p:extLst>
      <p:ext uri="{BB962C8B-B14F-4D97-AF65-F5344CB8AC3E}">
        <p14:creationId xmlns:p14="http://schemas.microsoft.com/office/powerpoint/2010/main" xmlns="" val="35320647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4704"/>
            <a:ext cx="8229600" cy="5361459"/>
          </a:xfrm>
        </p:spPr>
        <p:txBody>
          <a:bodyPr>
            <a:normAutofit/>
          </a:bodyPr>
          <a:lstStyle/>
          <a:p>
            <a:pPr algn="just"/>
            <a:r>
              <a:rPr lang="el-GR" sz="3600" b="1" dirty="0" smtClean="0"/>
              <a:t>Γενικά οι περισσότεροι ερευνητές-στοχαστές  αντιλαμβάνονται την κοινωνική ιστορία της ανθρωπότητας</a:t>
            </a:r>
          </a:p>
          <a:p>
            <a:pPr algn="just"/>
            <a:r>
              <a:rPr lang="el-GR" sz="3600" b="1" dirty="0" smtClean="0">
                <a:solidFill>
                  <a:srgbClr val="FFFF00"/>
                </a:solidFill>
              </a:rPr>
              <a:t> ως ένα ταξίδι διαρκείας, χωρίς παύσεις, </a:t>
            </a:r>
          </a:p>
          <a:p>
            <a:pPr algn="just"/>
            <a:r>
              <a:rPr lang="el-GR" sz="3600" b="1" dirty="0" smtClean="0"/>
              <a:t>στο πλαίσιο του οποίου απομακρυσμένοι γεωγραφικά τόποι, μεγάλες κοινωνικές ομάδες και έθνη αλληλοσυνδέονται. </a:t>
            </a:r>
            <a:endParaRPr lang="en-US" sz="3600" b="1" dirty="0"/>
          </a:p>
        </p:txBody>
      </p:sp>
    </p:spTree>
    <p:extLst>
      <p:ext uri="{BB962C8B-B14F-4D97-AF65-F5344CB8AC3E}">
        <p14:creationId xmlns:p14="http://schemas.microsoft.com/office/powerpoint/2010/main" xmlns="" val="15837566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92696"/>
            <a:ext cx="8229600" cy="5433467"/>
          </a:xfrm>
        </p:spPr>
        <p:txBody>
          <a:bodyPr/>
          <a:lstStyle/>
          <a:p>
            <a:pPr algn="just"/>
            <a:r>
              <a:rPr lang="el-GR" sz="4000" b="1" dirty="0" smtClean="0"/>
              <a:t>Κάθε  νέα ανακάλυψη, κάθε νέα εμπορική σχέση, </a:t>
            </a:r>
          </a:p>
          <a:p>
            <a:pPr algn="just"/>
            <a:r>
              <a:rPr lang="el-GR" sz="4000" b="1" dirty="0" smtClean="0"/>
              <a:t>κάθε νέα ανταλλαγή των συμβόλων και των αξιών μεταξύ διαφορετικών πολιτισμών, </a:t>
            </a:r>
          </a:p>
          <a:p>
            <a:pPr algn="just"/>
            <a:r>
              <a:rPr lang="el-GR" sz="4000" b="1" dirty="0" smtClean="0"/>
              <a:t>σε μικρότερο ή μεγαλύτερο βαθμό προωθούσε σχέσεις πέραν της τοπικότητας.</a:t>
            </a:r>
          </a:p>
          <a:p>
            <a:endParaRPr lang="en-US" dirty="0"/>
          </a:p>
        </p:txBody>
      </p:sp>
    </p:spTree>
    <p:extLst>
      <p:ext uri="{BB962C8B-B14F-4D97-AF65-F5344CB8AC3E}">
        <p14:creationId xmlns:p14="http://schemas.microsoft.com/office/powerpoint/2010/main" xmlns="" val="15660734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4704"/>
            <a:ext cx="8229600" cy="5361459"/>
          </a:xfrm>
        </p:spPr>
        <p:txBody>
          <a:bodyPr>
            <a:noAutofit/>
          </a:bodyPr>
          <a:lstStyle/>
          <a:p>
            <a:pPr algn="just"/>
            <a:r>
              <a:rPr lang="el-GR" sz="3600" b="1" dirty="0" smtClean="0"/>
              <a:t>Ωστόσο σήμερα, </a:t>
            </a:r>
            <a:r>
              <a:rPr lang="el-GR" sz="3600" b="1" dirty="0"/>
              <a:t>ό</a:t>
            </a:r>
            <a:r>
              <a:rPr lang="el-GR" sz="3600" b="1" dirty="0" smtClean="0"/>
              <a:t>λες οι θεωρήσεις περί παγκοσμιοποίησης συγκλίνουν στην άποψη ότι </a:t>
            </a:r>
          </a:p>
          <a:p>
            <a:pPr algn="just"/>
            <a:r>
              <a:rPr lang="el-GR" sz="3600" b="1" dirty="0" smtClean="0"/>
              <a:t>κάτι εντελώς διαφορετικό συνέβη στην περίοδο των τελευταίων 40-50 χρόνων </a:t>
            </a:r>
          </a:p>
          <a:p>
            <a:pPr algn="just"/>
            <a:r>
              <a:rPr lang="el-GR" sz="3600" b="1" dirty="0" smtClean="0"/>
              <a:t>που μας επιτρέπει να την προσδιορίσουμε ως εποχή της σύγχρονης παγκοσμιοποίησης. </a:t>
            </a:r>
            <a:endParaRPr lang="en-US" sz="3600" b="1" dirty="0"/>
          </a:p>
        </p:txBody>
      </p:sp>
    </p:spTree>
    <p:extLst>
      <p:ext uri="{BB962C8B-B14F-4D97-AF65-F5344CB8AC3E}">
        <p14:creationId xmlns:p14="http://schemas.microsoft.com/office/powerpoint/2010/main" xmlns="" val="13074062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224</TotalTime>
  <Words>2274</Words>
  <Application>Microsoft Office PowerPoint</Application>
  <PresentationFormat>Προβολή στην οθόνη (4:3)</PresentationFormat>
  <Paragraphs>182</Paragraphs>
  <Slides>52</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52</vt:i4>
      </vt:variant>
    </vt:vector>
  </HeadingPairs>
  <TitlesOfParts>
    <vt:vector size="53" baseType="lpstr">
      <vt:lpstr>Office Theme</vt:lpstr>
      <vt:lpstr>ΠΑΓΚΟΣΜΙΟΠΟΙΗΣΗ ΚΑΙ ΑΘΛΗΤΙΣΜΟΣ   Καθηγητής Αθλητικής Κοινωνιολογίας Τηλ. 210-7276174 Email: npatsant@phed.uoa.gr  </vt:lpstr>
      <vt:lpstr>Τι σημαίνει Παγκοσμιοποίηση?</vt:lpstr>
      <vt:lpstr>Διαφάνεια 3</vt:lpstr>
      <vt:lpstr>Διαφάνεια 4</vt:lpstr>
      <vt:lpstr>Πότε εμφανίζεται?</vt:lpstr>
      <vt:lpstr>Διαφάνεια 6</vt:lpstr>
      <vt:lpstr>Διαφάνεια 7</vt:lpstr>
      <vt:lpstr>Διαφάνεια 8</vt:lpstr>
      <vt:lpstr>Διαφάνεια 9</vt:lpstr>
      <vt:lpstr>Διαφάνεια 10</vt:lpstr>
      <vt:lpstr>Διαφάνεια 11</vt:lpstr>
      <vt:lpstr>Διαφάνεια 12</vt:lpstr>
      <vt:lpstr>Πως σχετίζεται ο Αθλητισμός με την Παγκοσμιοποίηση?</vt:lpstr>
      <vt:lpstr>Διαφάνεια 14</vt:lpstr>
      <vt:lpstr>Διαφάνεια 15</vt:lpstr>
      <vt:lpstr>Διαφάνεια 16</vt:lpstr>
      <vt:lpstr>Διαφάνεια 17</vt:lpstr>
      <vt:lpstr>Διαφάνεια 18</vt:lpstr>
      <vt:lpstr>Διαφάνεια 19</vt:lpstr>
      <vt:lpstr>Χρήσιμες θεωρήσεις περί παγκοσμιοποίησης</vt:lpstr>
      <vt:lpstr>Διαφάνεια 21</vt:lpstr>
      <vt:lpstr>Διαφάνεια 22</vt:lpstr>
      <vt:lpstr>Διαφάνεια 23</vt:lpstr>
      <vt:lpstr>Διαφάνεια 24</vt:lpstr>
      <vt:lpstr>Διαφάνεια 25</vt:lpstr>
      <vt:lpstr>Διαφάνεια 26</vt:lpstr>
      <vt:lpstr>Διαφάνεια 27</vt:lpstr>
      <vt:lpstr>Εφαρμογές στην διερεύνηση Αθλητικών Ζητημάτων</vt:lpstr>
      <vt:lpstr>Διαφάνεια 29</vt:lpstr>
      <vt:lpstr>Διαφάνεια 30</vt:lpstr>
      <vt:lpstr>Διαφάνεια 31</vt:lpstr>
      <vt:lpstr>Διαφάνεια 32</vt:lpstr>
      <vt:lpstr>Διαφάνεια 33</vt:lpstr>
      <vt:lpstr>Διαφάνεια 34</vt:lpstr>
      <vt:lpstr>Διαφάνεια 35</vt:lpstr>
      <vt:lpstr>Διαφάνεια 36</vt:lpstr>
      <vt:lpstr>Διαφάνεια 37</vt:lpstr>
      <vt:lpstr>Διαφάνεια 38</vt:lpstr>
      <vt:lpstr>Διαφάνεια 39</vt:lpstr>
      <vt:lpstr>Διαφάνεια 40</vt:lpstr>
      <vt:lpstr>Διαφάνεια 41</vt:lpstr>
      <vt:lpstr>Διαφάνεια 42</vt:lpstr>
      <vt:lpstr>Διαφάνεια 43</vt:lpstr>
      <vt:lpstr>Διαφάνεια 44</vt:lpstr>
      <vt:lpstr>Διαφάνεια 45</vt:lpstr>
      <vt:lpstr>Διαφάνεια 46</vt:lpstr>
      <vt:lpstr>Διαφάνεια 47</vt:lpstr>
      <vt:lpstr>Διαφάνεια 48</vt:lpstr>
      <vt:lpstr>Διαφάνεια 49</vt:lpstr>
      <vt:lpstr>Διαφάνεια 50</vt:lpstr>
      <vt:lpstr>Διαφάνεια 51</vt:lpstr>
      <vt:lpstr>Διαφάνεια 52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ΠΑΓΚΟΣΜΙΟΠΟΙΗΣΗ ΚΑΙ ΑΘΛΗΤΙΣΜΟΣ</dc:title>
  <dc:creator>N</dc:creator>
  <cp:lastModifiedBy>Nikolaos</cp:lastModifiedBy>
  <cp:revision>24</cp:revision>
  <dcterms:created xsi:type="dcterms:W3CDTF">2015-05-25T11:26:34Z</dcterms:created>
  <dcterms:modified xsi:type="dcterms:W3CDTF">2020-05-20T09:00:09Z</dcterms:modified>
</cp:coreProperties>
</file>