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82" r:id="rId16"/>
    <p:sldId id="284" r:id="rId17"/>
    <p:sldId id="270" r:id="rId18"/>
    <p:sldId id="271" r:id="rId19"/>
    <p:sldId id="277" r:id="rId20"/>
    <p:sldId id="269" r:id="rId21"/>
    <p:sldId id="272" r:id="rId22"/>
    <p:sldId id="274" r:id="rId23"/>
    <p:sldId id="273" r:id="rId24"/>
    <p:sldId id="275" r:id="rId25"/>
    <p:sldId id="276" r:id="rId26"/>
    <p:sldId id="278" r:id="rId27"/>
    <p:sldId id="279" r:id="rId28"/>
    <p:sldId id="287" r:id="rId29"/>
    <p:sldId id="288" r:id="rId30"/>
    <p:sldId id="280" r:id="rId31"/>
    <p:sldId id="285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113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048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429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07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38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263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094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660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773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93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82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00C9E-6A6F-4B7F-9714-470A4D9D41C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3A92-FA1B-486C-857B-B539C46EC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289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67794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Επανεξετάζοντας το Ζήτημα της Βίας στο Ποδόσφαιρο σε μια Αθλητική-Κοινωνιολογική Προοπτική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28192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Νικόλαος </a:t>
            </a:r>
            <a:r>
              <a:rPr lang="el-GR" dirty="0" err="1" smtClean="0">
                <a:solidFill>
                  <a:srgbClr val="FFFF00"/>
                </a:solidFill>
              </a:rPr>
              <a:t>Πατσαντάρας</a:t>
            </a:r>
            <a:endParaRPr lang="el-GR" dirty="0" smtClean="0">
              <a:solidFill>
                <a:srgbClr val="FFFF00"/>
              </a:solidFill>
            </a:endParaRPr>
          </a:p>
          <a:p>
            <a:r>
              <a:rPr lang="el-GR" dirty="0" smtClean="0">
                <a:solidFill>
                  <a:srgbClr val="FFFF00"/>
                </a:solidFill>
              </a:rPr>
              <a:t>  </a:t>
            </a:r>
            <a:r>
              <a:rPr lang="el-GR" dirty="0" smtClean="0">
                <a:solidFill>
                  <a:srgbClr val="FFFF00"/>
                </a:solidFill>
              </a:rPr>
              <a:t>Καθηγητής </a:t>
            </a:r>
            <a:br>
              <a:rPr lang="el-GR" dirty="0" smtClean="0">
                <a:solidFill>
                  <a:srgbClr val="FFFF00"/>
                </a:solidFill>
              </a:rPr>
            </a:br>
            <a:r>
              <a:rPr lang="el-GR" dirty="0" smtClean="0">
                <a:solidFill>
                  <a:srgbClr val="FFFF00"/>
                </a:solidFill>
              </a:rPr>
              <a:t>Αθλητικής Κοινωνιολογίας</a:t>
            </a:r>
            <a:br>
              <a:rPr lang="el-GR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314" y="1600200"/>
            <a:ext cx="64933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0414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Ελλάδα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8407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243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Αγγλία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269" y="1600200"/>
            <a:ext cx="62694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2156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Γερμανία 2012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2951"/>
            <a:ext cx="8229600" cy="438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259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3448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615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Ολλανδία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18" y="1600200"/>
            <a:ext cx="76493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290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9"/>
            <a:ext cx="3566170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8450"/>
            <a:ext cx="3527053" cy="277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" y="3284984"/>
            <a:ext cx="390410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12" y="3284984"/>
            <a:ext cx="41226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703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just"/>
            <a:r>
              <a:rPr lang="el-GR" b="1" dirty="0"/>
              <a:t>Σε αυτή την προοπτική για να μπορέσουμε να συζητήσουμε για </a:t>
            </a:r>
            <a:r>
              <a:rPr lang="el-GR" b="1" dirty="0">
                <a:solidFill>
                  <a:srgbClr val="FFFF00"/>
                </a:solidFill>
              </a:rPr>
              <a:t>μέτρα πρόληψης, ελέγχου και αποκλιμάκωσης του φαινομένου </a:t>
            </a:r>
            <a:endParaRPr lang="el-GR" b="1" dirty="0" smtClean="0">
              <a:solidFill>
                <a:srgbClr val="FFFF00"/>
              </a:solidFill>
            </a:endParaRPr>
          </a:p>
          <a:p>
            <a:pPr algn="just"/>
            <a:r>
              <a:rPr lang="el-GR" b="1" dirty="0" smtClean="0"/>
              <a:t>θα </a:t>
            </a:r>
            <a:r>
              <a:rPr lang="el-GR" b="1" dirty="0"/>
              <a:t>πρέπει πρώτα </a:t>
            </a:r>
            <a:r>
              <a:rPr lang="el-GR" b="1" dirty="0">
                <a:solidFill>
                  <a:srgbClr val="FFFF00"/>
                </a:solidFill>
              </a:rPr>
              <a:t>να κατανοήσουμε τη φύση του, </a:t>
            </a:r>
            <a:endParaRPr lang="el-GR" b="1" dirty="0" smtClean="0">
              <a:solidFill>
                <a:srgbClr val="FFFF00"/>
              </a:solidFill>
            </a:endParaRPr>
          </a:p>
          <a:p>
            <a:pPr algn="just"/>
            <a:r>
              <a:rPr lang="el-GR" b="1" dirty="0" smtClean="0"/>
              <a:t>τον </a:t>
            </a:r>
            <a:r>
              <a:rPr lang="el-GR" b="1" dirty="0">
                <a:solidFill>
                  <a:srgbClr val="FFFF00"/>
                </a:solidFill>
              </a:rPr>
              <a:t>τρόπο που αυτό δημιουργείται, εκδηλώνεται και κλιμακώνεται </a:t>
            </a:r>
            <a:endParaRPr lang="el-GR" b="1" dirty="0" smtClean="0">
              <a:solidFill>
                <a:srgbClr val="FFFF00"/>
              </a:solidFill>
            </a:endParaRPr>
          </a:p>
          <a:p>
            <a:pPr algn="just"/>
            <a:r>
              <a:rPr lang="el-GR" b="1" dirty="0" smtClean="0"/>
              <a:t>σε </a:t>
            </a:r>
            <a:r>
              <a:rPr lang="el-GR" b="1" dirty="0">
                <a:solidFill>
                  <a:srgbClr val="FF0000"/>
                </a:solidFill>
              </a:rPr>
              <a:t>αντιστοιχία με τον κοινωνικό-πολιτισμικό χώρο και χρόνο.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115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Τι επισημαίνουν οι Έρευνες?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4400" b="1" dirty="0"/>
              <a:t>Στο </a:t>
            </a:r>
            <a:r>
              <a:rPr lang="el-GR" sz="4400" b="1" dirty="0">
                <a:solidFill>
                  <a:srgbClr val="FF0000"/>
                </a:solidFill>
              </a:rPr>
              <a:t>διεθνές</a:t>
            </a:r>
            <a:r>
              <a:rPr lang="el-GR" sz="4400" b="1" dirty="0"/>
              <a:t> στερέωμα έχουν γραφτεί </a:t>
            </a:r>
            <a:r>
              <a:rPr lang="el-GR" sz="4400" b="1" dirty="0">
                <a:solidFill>
                  <a:srgbClr val="FF0000"/>
                </a:solidFill>
              </a:rPr>
              <a:t>εκατοντάδες τόμοι </a:t>
            </a:r>
            <a:r>
              <a:rPr lang="el-GR" sz="4400" b="1" dirty="0"/>
              <a:t>επί τούτου, </a:t>
            </a:r>
            <a:endParaRPr lang="el-GR" sz="4400" b="1" dirty="0" smtClean="0"/>
          </a:p>
          <a:p>
            <a:pPr algn="just"/>
            <a:r>
              <a:rPr lang="el-GR" sz="4400" b="1" dirty="0" smtClean="0"/>
              <a:t>που </a:t>
            </a:r>
            <a:r>
              <a:rPr lang="el-GR" sz="4400" b="1" dirty="0"/>
              <a:t>αντίστοιχα συνοδεύονται από </a:t>
            </a:r>
            <a:r>
              <a:rPr lang="el-GR" sz="4400" b="1" dirty="0">
                <a:solidFill>
                  <a:srgbClr val="FF0000"/>
                </a:solidFill>
              </a:rPr>
              <a:t>μερικές χιλιάδες ερευνητικά </a:t>
            </a:r>
            <a:r>
              <a:rPr lang="el-GR" sz="4400" b="1" dirty="0" smtClean="0">
                <a:solidFill>
                  <a:srgbClr val="FF0000"/>
                </a:solidFill>
              </a:rPr>
              <a:t>δεδομένα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001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algn="just"/>
            <a:r>
              <a:rPr lang="el-GR" sz="3600" b="1" dirty="0" smtClean="0"/>
              <a:t>Επικέντρωση σε ευρύτερα κοινωνικούς-</a:t>
            </a:r>
            <a:endParaRPr lang="en-US" sz="3600" b="1" dirty="0"/>
          </a:p>
          <a:p>
            <a:pPr marL="0" indent="0" algn="just">
              <a:buNone/>
            </a:pPr>
            <a:r>
              <a:rPr lang="el-GR" sz="3600" b="1" dirty="0" smtClean="0"/>
              <a:t>                εξωγενείς παράγοντες- </a:t>
            </a:r>
            <a:r>
              <a:rPr lang="el-GR" sz="3600" b="1" dirty="0" smtClean="0">
                <a:solidFill>
                  <a:srgbClr val="FF0000"/>
                </a:solidFill>
              </a:rPr>
              <a:t>ΜΜΕ</a:t>
            </a:r>
          </a:p>
          <a:p>
            <a:pPr marL="0" indent="0" algn="just">
              <a:buNone/>
            </a:pPr>
            <a:endParaRPr lang="el-GR" sz="3600" b="1" dirty="0" smtClean="0"/>
          </a:p>
          <a:p>
            <a:pPr marL="0" indent="0" algn="just">
              <a:buNone/>
            </a:pPr>
            <a:r>
              <a:rPr lang="el-GR" sz="3600" b="1" dirty="0" smtClean="0"/>
              <a:t>-Συγκριτικές μελέτες</a:t>
            </a:r>
          </a:p>
          <a:p>
            <a:pPr marL="0" indent="0" algn="just">
              <a:buNone/>
            </a:pPr>
            <a:endParaRPr lang="el-GR" sz="3600" b="1" dirty="0" smtClean="0"/>
          </a:p>
          <a:p>
            <a:pPr marL="0" indent="0" algn="just">
              <a:buNone/>
            </a:pPr>
            <a:r>
              <a:rPr lang="el-GR" sz="3600" b="1" dirty="0" smtClean="0"/>
              <a:t>-Στη βάση ατομικών-δημογραφικών      </a:t>
            </a:r>
          </a:p>
          <a:p>
            <a:pPr marL="0" indent="0" algn="just">
              <a:buNone/>
            </a:pPr>
            <a:r>
              <a:rPr lang="el-GR" sz="3600" b="1" dirty="0"/>
              <a:t> </a:t>
            </a:r>
            <a:r>
              <a:rPr lang="el-GR" sz="3600" b="1" dirty="0" smtClean="0"/>
              <a:t> χαρακτηριστικών</a:t>
            </a:r>
          </a:p>
          <a:p>
            <a:pPr marL="0" indent="0" algn="just">
              <a:buNone/>
            </a:pPr>
            <a:endParaRPr lang="en-US" sz="2400" b="1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el-GR" sz="2400" b="1" dirty="0" smtClean="0">
                <a:solidFill>
                  <a:srgbClr val="00B050"/>
                </a:solidFill>
              </a:rPr>
              <a:t>(</a:t>
            </a:r>
            <a:r>
              <a:rPr lang="en-US" sz="2400" b="1" dirty="0">
                <a:solidFill>
                  <a:srgbClr val="00B050"/>
                </a:solidFill>
              </a:rPr>
              <a:t>Marsh, P. </a:t>
            </a:r>
            <a:r>
              <a:rPr lang="en-US" sz="2400" b="1" dirty="0" smtClean="0">
                <a:solidFill>
                  <a:srgbClr val="00B050"/>
                </a:solidFill>
              </a:rPr>
              <a:t>1978 -Carnibella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</a:rPr>
              <a:t>1996- Kerr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</a:rPr>
              <a:t>2006- Stott</a:t>
            </a:r>
            <a:r>
              <a:rPr lang="en-US" sz="2400" b="1" dirty="0">
                <a:solidFill>
                  <a:srgbClr val="00B050"/>
                </a:solidFill>
              </a:rPr>
              <a:t>, C and Pearson, G. </a:t>
            </a:r>
            <a:r>
              <a:rPr lang="en-US" sz="2400" b="1" dirty="0" smtClean="0">
                <a:solidFill>
                  <a:srgbClr val="00B050"/>
                </a:solidFill>
              </a:rPr>
              <a:t>2007……..) 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70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1175"/>
            <a:ext cx="8351837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72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Γιατί συμβαίνει αυτό?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 smtClean="0"/>
              <a:t>Επειδή </a:t>
            </a:r>
            <a:r>
              <a:rPr lang="el-GR" b="1" dirty="0"/>
              <a:t>το ποδοσφαιρικό παιχνίδι ή καλύτερα η ποδοσφαιρική αντιπαράθεση, ανελίσσεται στη βάση </a:t>
            </a:r>
            <a:endParaRPr lang="el-GR" b="1" dirty="0" smtClean="0"/>
          </a:p>
          <a:p>
            <a:pPr algn="just"/>
            <a:r>
              <a:rPr lang="el-GR" b="1" dirty="0" smtClean="0">
                <a:solidFill>
                  <a:srgbClr val="FFFF00"/>
                </a:solidFill>
              </a:rPr>
              <a:t>κάποιων </a:t>
            </a:r>
            <a:r>
              <a:rPr lang="el-GR" b="1" dirty="0">
                <a:solidFill>
                  <a:srgbClr val="FFFF00"/>
                </a:solidFill>
              </a:rPr>
              <a:t>ιδιαίτερων δομικών χαρακτηριστικών </a:t>
            </a:r>
            <a:endParaRPr lang="el-GR" b="1" dirty="0" smtClean="0">
              <a:solidFill>
                <a:srgbClr val="FFFF00"/>
              </a:solidFill>
            </a:endParaRPr>
          </a:p>
          <a:p>
            <a:pPr algn="just"/>
            <a:r>
              <a:rPr lang="el-GR" b="1" dirty="0" smtClean="0"/>
              <a:t>τα </a:t>
            </a:r>
            <a:r>
              <a:rPr lang="el-GR" b="1" dirty="0"/>
              <a:t>οποία </a:t>
            </a:r>
            <a:r>
              <a:rPr lang="el-GR" b="1" dirty="0">
                <a:solidFill>
                  <a:srgbClr val="FF0000"/>
                </a:solidFill>
              </a:rPr>
              <a:t>διευκολύνουν την ενεργοποίηση και την εμφάνιση επιθετικότητας και βίας στο </a:t>
            </a:r>
            <a:r>
              <a:rPr lang="el-GR" b="1" dirty="0" smtClean="0">
                <a:solidFill>
                  <a:srgbClr val="FF0000"/>
                </a:solidFill>
              </a:rPr>
              <a:t>γήπεδο!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03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Ποια είναι αυτά?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l-GR" dirty="0" smtClean="0"/>
              <a:t> </a:t>
            </a:r>
            <a:r>
              <a:rPr lang="el-GR" sz="3600" b="1" dirty="0" smtClean="0"/>
              <a:t>Το συλλογικό βίωμα </a:t>
            </a:r>
            <a:r>
              <a:rPr lang="el-GR" sz="3600" b="1" dirty="0"/>
              <a:t>στο ποδοσφαιρικό γήπεδο συγκροτείται στη βάση του </a:t>
            </a:r>
            <a:r>
              <a:rPr lang="el-GR" sz="3600" b="1" dirty="0">
                <a:solidFill>
                  <a:srgbClr val="FFFF00"/>
                </a:solidFill>
              </a:rPr>
              <a:t>’εμείς’</a:t>
            </a:r>
            <a:r>
              <a:rPr lang="el-GR" sz="3600" b="1" dirty="0"/>
              <a:t> και οι </a:t>
            </a:r>
            <a:r>
              <a:rPr lang="el-GR" sz="3600" b="1" dirty="0">
                <a:solidFill>
                  <a:srgbClr val="FFFF00"/>
                </a:solidFill>
              </a:rPr>
              <a:t>’άλλοι</a:t>
            </a:r>
            <a:r>
              <a:rPr lang="el-GR" sz="3600" b="1" dirty="0" smtClean="0">
                <a:solidFill>
                  <a:srgbClr val="FFFF00"/>
                </a:solidFill>
              </a:rPr>
              <a:t>’</a:t>
            </a:r>
          </a:p>
          <a:p>
            <a:pPr algn="just"/>
            <a:endParaRPr lang="el-GR" sz="3600" b="1" dirty="0" smtClean="0"/>
          </a:p>
          <a:p>
            <a:pPr algn="just"/>
            <a:r>
              <a:rPr lang="el-GR" sz="3600" b="1" dirty="0" smtClean="0"/>
              <a:t>Ο επικοινωνιακός κωδικός </a:t>
            </a:r>
            <a:r>
              <a:rPr lang="el-GR" sz="3600" b="1" dirty="0" smtClean="0">
                <a:solidFill>
                  <a:srgbClr val="FF0000"/>
                </a:solidFill>
              </a:rPr>
              <a:t>‘Νίκη- Ήττα’</a:t>
            </a:r>
            <a:r>
              <a:rPr lang="el-GR" sz="3600" b="1" dirty="0" smtClean="0"/>
              <a:t> (ανταγωνισμός) </a:t>
            </a:r>
          </a:p>
          <a:p>
            <a:pPr marL="0" indent="0" algn="just">
              <a:buNone/>
            </a:pPr>
            <a:endParaRPr lang="el-GR" sz="3600" b="1" dirty="0" smtClean="0">
              <a:solidFill>
                <a:srgbClr val="00B050"/>
              </a:solidFill>
            </a:endParaRPr>
          </a:p>
          <a:p>
            <a:pPr algn="just"/>
            <a:r>
              <a:rPr lang="el-GR" sz="3600" b="1" dirty="0" smtClean="0">
                <a:solidFill>
                  <a:srgbClr val="00B050"/>
                </a:solidFill>
              </a:rPr>
              <a:t>Ιστορικότητα</a:t>
            </a:r>
            <a:r>
              <a:rPr lang="el-GR" sz="3600" b="1" dirty="0" smtClean="0"/>
              <a:t> (Συμμετοχή του θεατή-Σκληρή προπόνηση-</a:t>
            </a:r>
            <a:r>
              <a:rPr lang="el-GR" sz="3600" b="1" dirty="0" err="1" smtClean="0"/>
              <a:t>Ανδροκεντρισμός</a:t>
            </a:r>
            <a:r>
              <a:rPr lang="el-GR" sz="3600" b="1" dirty="0" smtClean="0"/>
              <a:t>)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 smtClean="0">
                <a:solidFill>
                  <a:srgbClr val="FFFF00"/>
                </a:solidFill>
              </a:rPr>
              <a:t>Ποδοσφαιρικοί Κανόνες</a:t>
            </a:r>
            <a:r>
              <a:rPr lang="el-GR" sz="3600" b="1" dirty="0" smtClean="0"/>
              <a:t>.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 smtClean="0"/>
              <a:t>Η </a:t>
            </a:r>
            <a:r>
              <a:rPr lang="el-GR" sz="3600" b="1" dirty="0" smtClean="0">
                <a:solidFill>
                  <a:srgbClr val="FFFF00"/>
                </a:solidFill>
              </a:rPr>
              <a:t>επιθετικότητα είναι δομικό συστατικό</a:t>
            </a:r>
            <a:r>
              <a:rPr lang="el-GR" sz="3600" b="1" dirty="0" smtClean="0"/>
              <a:t>! (Ηθικός έλεγχος)</a:t>
            </a:r>
          </a:p>
        </p:txBody>
      </p:sp>
    </p:spTree>
    <p:extLst>
      <p:ext uri="{BB962C8B-B14F-4D97-AF65-F5344CB8AC3E}">
        <p14:creationId xmlns:p14="http://schemas.microsoft.com/office/powerpoint/2010/main" xmlns="" val="2623046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Τι επιβάλλεται να διερευνήσουμε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l-GR" dirty="0" smtClean="0"/>
          </a:p>
          <a:p>
            <a:pPr algn="just"/>
            <a:endParaRPr lang="el-GR" dirty="0"/>
          </a:p>
          <a:p>
            <a:pPr algn="just"/>
            <a:r>
              <a:rPr lang="el-GR" b="1" dirty="0" smtClean="0">
                <a:solidFill>
                  <a:srgbClr val="FFFF00"/>
                </a:solidFill>
              </a:rPr>
              <a:t>Τη δυναμικού </a:t>
            </a:r>
            <a:r>
              <a:rPr lang="el-GR" b="1" dirty="0">
                <a:solidFill>
                  <a:srgbClr val="FFFF00"/>
                </a:solidFill>
              </a:rPr>
              <a:t>χαρακτήρα </a:t>
            </a:r>
            <a:r>
              <a:rPr lang="el-GR" b="1" dirty="0" err="1" smtClean="0">
                <a:solidFill>
                  <a:srgbClr val="FFFF00"/>
                </a:solidFill>
              </a:rPr>
              <a:t>αλληλ</a:t>
            </a:r>
            <a:r>
              <a:rPr lang="el-GR" b="1" dirty="0" err="1">
                <a:solidFill>
                  <a:srgbClr val="FFFF00"/>
                </a:solidFill>
              </a:rPr>
              <a:t>ό</a:t>
            </a:r>
            <a:r>
              <a:rPr lang="el-GR" b="1" dirty="0" smtClean="0">
                <a:solidFill>
                  <a:srgbClr val="FFFF00"/>
                </a:solidFill>
              </a:rPr>
              <a:t>-</a:t>
            </a:r>
            <a:r>
              <a:rPr lang="el-GR" b="1" dirty="0" err="1" smtClean="0">
                <a:solidFill>
                  <a:srgbClr val="FFFF00"/>
                </a:solidFill>
              </a:rPr>
              <a:t>δραση</a:t>
            </a:r>
            <a:r>
              <a:rPr lang="el-GR" b="1" dirty="0" smtClean="0">
                <a:solidFill>
                  <a:srgbClr val="FFFF00"/>
                </a:solidFill>
              </a:rPr>
              <a:t>  αυτών </a:t>
            </a:r>
            <a:r>
              <a:rPr lang="el-GR" b="1" dirty="0">
                <a:solidFill>
                  <a:srgbClr val="FFFF00"/>
                </a:solidFill>
              </a:rPr>
              <a:t>παραμέτρων.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34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Πιθανοί συνδυασμοί</a:t>
            </a:r>
            <a:br>
              <a:rPr lang="el-GR" b="1" dirty="0" smtClean="0">
                <a:solidFill>
                  <a:srgbClr val="FF0000"/>
                </a:solidFill>
              </a:rPr>
            </a:br>
            <a:r>
              <a:rPr lang="el-GR" b="1" u="sng" dirty="0" smtClean="0">
                <a:solidFill>
                  <a:srgbClr val="FF0000"/>
                </a:solidFill>
              </a:rPr>
              <a:t>Παράδειγμα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l-GR" dirty="0" smtClean="0"/>
          </a:p>
          <a:p>
            <a:pPr algn="just"/>
            <a:endParaRPr lang="el-GR" b="1" dirty="0" smtClean="0"/>
          </a:p>
          <a:p>
            <a:pPr algn="just"/>
            <a:r>
              <a:rPr lang="el-GR" sz="3600" b="1" dirty="0" smtClean="0"/>
              <a:t>Ο </a:t>
            </a:r>
            <a:r>
              <a:rPr lang="el-GR" sz="3600" b="1" dirty="0" smtClean="0">
                <a:solidFill>
                  <a:schemeClr val="bg1"/>
                </a:solidFill>
              </a:rPr>
              <a:t>επικοινωνιακός κωδικός </a:t>
            </a:r>
            <a:r>
              <a:rPr lang="el-GR" sz="3600" b="1" dirty="0" smtClean="0"/>
              <a:t>σε αντιστοιχία με την κοινωνική-πολιτισμική κ.λπ. </a:t>
            </a:r>
            <a:r>
              <a:rPr lang="el-GR" sz="3600" b="1" dirty="0"/>
              <a:t>σ</a:t>
            </a:r>
            <a:r>
              <a:rPr lang="el-GR" sz="3600" b="1" dirty="0" smtClean="0"/>
              <a:t>υγκυρία δημιουργεί προϋποθέσεις συγκρότησης </a:t>
            </a:r>
          </a:p>
          <a:p>
            <a:pPr algn="just"/>
            <a:endParaRPr lang="el-GR" sz="3600" b="1" dirty="0">
              <a:solidFill>
                <a:srgbClr val="FFFF00"/>
              </a:solidFill>
            </a:endParaRPr>
          </a:p>
          <a:p>
            <a:pPr algn="just"/>
            <a:r>
              <a:rPr lang="el-GR" sz="3600" b="1" dirty="0" smtClean="0">
                <a:solidFill>
                  <a:srgbClr val="FFFF00"/>
                </a:solidFill>
              </a:rPr>
              <a:t>μιας </a:t>
            </a:r>
            <a:r>
              <a:rPr lang="el-GR" sz="3600" b="1" dirty="0">
                <a:solidFill>
                  <a:srgbClr val="FFFF00"/>
                </a:solidFill>
              </a:rPr>
              <a:t>συλλογικότητας εκρηκτικού και ευαίσθητα μετασχηματιζόμενου χαρακτήρα</a:t>
            </a:r>
            <a:r>
              <a:rPr lang="el-GR" sz="3600" b="1" dirty="0"/>
              <a:t>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857606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l-GR" b="1" dirty="0"/>
              <a:t>Από τη μια στιγμή στην άλλη κατά τη διάρκεια ενός ποδοσφαιρικού αγώνα μπορεί να </a:t>
            </a:r>
            <a:r>
              <a:rPr lang="el-GR" b="1" dirty="0">
                <a:solidFill>
                  <a:srgbClr val="FF0000"/>
                </a:solidFill>
              </a:rPr>
              <a:t>μεταβληθεί η δομή </a:t>
            </a:r>
            <a:r>
              <a:rPr lang="el-GR" b="1" dirty="0"/>
              <a:t>αυτής της συλλογικότητας επομένως και το </a:t>
            </a:r>
            <a:r>
              <a:rPr lang="el-GR" b="1" dirty="0">
                <a:solidFill>
                  <a:srgbClr val="FF0000"/>
                </a:solidFill>
              </a:rPr>
              <a:t>νοηματικό περιεχόμενο του συλλογικού βιώματος</a:t>
            </a:r>
            <a:r>
              <a:rPr lang="el-GR" b="1" dirty="0"/>
              <a:t>. </a:t>
            </a:r>
            <a:endParaRPr lang="el-GR" b="1" dirty="0" smtClean="0"/>
          </a:p>
          <a:p>
            <a:pPr algn="just"/>
            <a:endParaRPr lang="el-GR" b="1" dirty="0" smtClean="0"/>
          </a:p>
          <a:p>
            <a:pPr algn="just"/>
            <a:r>
              <a:rPr lang="el-GR" b="1" dirty="0" smtClean="0"/>
              <a:t>Όλα </a:t>
            </a:r>
            <a:r>
              <a:rPr lang="el-GR" b="1" dirty="0"/>
              <a:t>δηλαδή μπορεί να πάρουν το χαρακτήρα του </a:t>
            </a:r>
            <a:r>
              <a:rPr lang="el-GR" b="1" dirty="0">
                <a:solidFill>
                  <a:srgbClr val="FFFF00"/>
                </a:solidFill>
              </a:rPr>
              <a:t>απρόβλεπτου, του ενδεχόμενου</a:t>
            </a:r>
            <a:r>
              <a:rPr lang="el-GR" b="1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0774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just"/>
            <a:r>
              <a:rPr lang="el-GR" sz="3600" b="1" dirty="0" smtClean="0"/>
              <a:t>Για να προσεγγίσουμε επομένως διερευνητικά το ζήτημα της βίας </a:t>
            </a:r>
            <a:r>
              <a:rPr lang="el-GR" sz="3600" b="1" dirty="0" smtClean="0">
                <a:solidFill>
                  <a:srgbClr val="FFFF00"/>
                </a:solidFill>
              </a:rPr>
              <a:t>στο ποδοσφαιρικό γήπεδο </a:t>
            </a:r>
          </a:p>
          <a:p>
            <a:pPr algn="just"/>
            <a:endParaRPr lang="el-GR" sz="3600" b="1" dirty="0"/>
          </a:p>
          <a:p>
            <a:pPr algn="just"/>
            <a:r>
              <a:rPr lang="el-GR" sz="3600" b="1" dirty="0" smtClean="0"/>
              <a:t>θα πρέπει να επικεντρώσουμε το ενδιαφέρον μας </a:t>
            </a:r>
            <a:r>
              <a:rPr lang="el-GR" sz="3600" b="1" dirty="0" smtClean="0">
                <a:solidFill>
                  <a:srgbClr val="FFFF00"/>
                </a:solidFill>
              </a:rPr>
              <a:t>στις ακριβείς κατά περίσταση συνθήκες που το παράγουν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087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l-GR" sz="4200" b="1" dirty="0" smtClean="0"/>
              <a:t>Σε μια </a:t>
            </a:r>
            <a:r>
              <a:rPr lang="el-GR" sz="4200" b="1" dirty="0" smtClean="0">
                <a:solidFill>
                  <a:srgbClr val="FFFF00"/>
                </a:solidFill>
              </a:rPr>
              <a:t>Αθλητική-Κοινωνιολογική προσέγγιση </a:t>
            </a:r>
            <a:endParaRPr lang="en-US" sz="4200" b="1" dirty="0" smtClean="0">
              <a:solidFill>
                <a:srgbClr val="FFFF00"/>
              </a:solidFill>
            </a:endParaRPr>
          </a:p>
          <a:p>
            <a:pPr algn="just"/>
            <a:r>
              <a:rPr lang="el-GR" sz="4200" b="1" dirty="0" smtClean="0">
                <a:solidFill>
                  <a:schemeClr val="bg1"/>
                </a:solidFill>
              </a:rPr>
              <a:t>αναλύουμε</a:t>
            </a:r>
            <a:r>
              <a:rPr lang="el-GR" sz="4200" b="1" dirty="0" smtClean="0"/>
              <a:t>, </a:t>
            </a:r>
            <a:endParaRPr lang="en-US" sz="4200" b="1" dirty="0" smtClean="0"/>
          </a:p>
          <a:p>
            <a:pPr algn="just"/>
            <a:r>
              <a:rPr lang="el-GR" sz="4200" b="1" dirty="0" smtClean="0">
                <a:solidFill>
                  <a:schemeClr val="bg1"/>
                </a:solidFill>
              </a:rPr>
              <a:t>διερευνούμε</a:t>
            </a:r>
            <a:r>
              <a:rPr lang="el-GR" sz="4200" b="1" dirty="0" smtClean="0"/>
              <a:t>, </a:t>
            </a:r>
            <a:endParaRPr lang="en-US" sz="4200" b="1" dirty="0" smtClean="0"/>
          </a:p>
          <a:p>
            <a:pPr algn="just"/>
            <a:r>
              <a:rPr lang="el-GR" sz="4200" b="1" dirty="0" smtClean="0">
                <a:solidFill>
                  <a:schemeClr val="bg1"/>
                </a:solidFill>
              </a:rPr>
              <a:t>εξηγούμε</a:t>
            </a:r>
            <a:r>
              <a:rPr lang="el-GR" sz="4200" b="1" dirty="0" smtClean="0"/>
              <a:t> και </a:t>
            </a:r>
            <a:endParaRPr lang="en-US" sz="4200" b="1" dirty="0" smtClean="0"/>
          </a:p>
          <a:p>
            <a:pPr algn="just"/>
            <a:r>
              <a:rPr lang="el-GR" sz="4200" b="1" dirty="0" smtClean="0">
                <a:solidFill>
                  <a:schemeClr val="bg1"/>
                </a:solidFill>
              </a:rPr>
              <a:t>προσδιορίζουμε</a:t>
            </a:r>
            <a:r>
              <a:rPr lang="el-GR" sz="4200" b="1" dirty="0" smtClean="0"/>
              <a:t> την ιδιαιτερότητα μιας ‘ποδοσφαιρικής κατάστασης’</a:t>
            </a:r>
            <a:r>
              <a:rPr lang="en-US" sz="4200" b="1" dirty="0" smtClean="0"/>
              <a:t>.</a:t>
            </a:r>
            <a:endParaRPr lang="el-GR" sz="4200" b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l-GR" b="1" dirty="0" smtClean="0">
                <a:solidFill>
                  <a:srgbClr val="00B050"/>
                </a:solidFill>
              </a:rPr>
              <a:t>(</a:t>
            </a:r>
            <a:r>
              <a:rPr lang="en-US" b="1" dirty="0" smtClean="0">
                <a:solidFill>
                  <a:srgbClr val="00B050"/>
                </a:solidFill>
              </a:rPr>
              <a:t>Collins, 2008-Patsantaras, 2007,2014)</a:t>
            </a:r>
            <a:endParaRPr lang="el-G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72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l-GR" sz="4700" b="1" dirty="0" smtClean="0"/>
              <a:t>Το γήπεδο είναι ένας χώρος που βιώνεται </a:t>
            </a:r>
            <a:r>
              <a:rPr lang="el-GR" sz="4700" b="1" dirty="0" smtClean="0">
                <a:solidFill>
                  <a:srgbClr val="00B050"/>
                </a:solidFill>
              </a:rPr>
              <a:t>‘συγκινησιακά’ </a:t>
            </a:r>
            <a:r>
              <a:rPr lang="el-GR" sz="4700" b="1" dirty="0" smtClean="0"/>
              <a:t>χωρίς ‘ταμπού’ και με απρόβλεπτες συναισθηματικές διακυμάνσεις</a:t>
            </a:r>
          </a:p>
          <a:p>
            <a:pPr algn="just"/>
            <a:endParaRPr lang="el-GR" sz="4700" b="1" dirty="0" smtClean="0"/>
          </a:p>
          <a:p>
            <a:pPr algn="just"/>
            <a:r>
              <a:rPr lang="el-GR" sz="4700" b="1" dirty="0" smtClean="0"/>
              <a:t>Τα </a:t>
            </a:r>
            <a:r>
              <a:rPr lang="el-GR" sz="4700" b="1" dirty="0" smtClean="0">
                <a:solidFill>
                  <a:srgbClr val="00B050"/>
                </a:solidFill>
              </a:rPr>
              <a:t>συναισθήματα</a:t>
            </a:r>
            <a:r>
              <a:rPr lang="el-GR" sz="4700" b="1" dirty="0" smtClean="0"/>
              <a:t> μπορεί να έχουν βιολογική αιτιότητα ωστόσο βιώνονται με διαφορετικό τρόπο σε αντιστοιχία με τον χώρο και το χρόνο!</a:t>
            </a:r>
            <a:r>
              <a:rPr lang="en-US" sz="4700" b="1" dirty="0" smtClean="0"/>
              <a:t> </a:t>
            </a:r>
            <a:r>
              <a:rPr lang="en-US" b="1" dirty="0" smtClean="0"/>
              <a:t>(</a:t>
            </a:r>
            <a:r>
              <a:rPr lang="el-GR" b="1" dirty="0" smtClean="0">
                <a:solidFill>
                  <a:srgbClr val="FFFF00"/>
                </a:solidFill>
              </a:rPr>
              <a:t>Κοινωνική Κατασκευή-ΜΜΕ…..</a:t>
            </a:r>
            <a:r>
              <a:rPr lang="el-GR" b="1" dirty="0" smtClean="0"/>
              <a:t>)</a:t>
            </a:r>
          </a:p>
          <a:p>
            <a:pPr marL="0" indent="0">
              <a:buNone/>
            </a:pPr>
            <a:r>
              <a:rPr lang="el-GR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4914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just"/>
            <a:r>
              <a:rPr lang="el-GR" sz="4000" b="1" dirty="0" smtClean="0"/>
              <a:t>Ο χώρος του γηπέδου πέραν των </a:t>
            </a:r>
            <a:r>
              <a:rPr lang="el-GR" sz="4000" b="1" dirty="0" smtClean="0">
                <a:solidFill>
                  <a:srgbClr val="FFFF00"/>
                </a:solidFill>
              </a:rPr>
              <a:t>κανονιστικών</a:t>
            </a:r>
            <a:r>
              <a:rPr lang="el-GR" sz="4000" b="1" dirty="0" smtClean="0"/>
              <a:t> και </a:t>
            </a:r>
            <a:r>
              <a:rPr lang="el-GR" sz="4000" b="1" dirty="0" smtClean="0">
                <a:solidFill>
                  <a:srgbClr val="FFFF00"/>
                </a:solidFill>
              </a:rPr>
              <a:t>χωροταξικών</a:t>
            </a:r>
            <a:r>
              <a:rPr lang="el-GR" sz="4000" b="1" dirty="0" smtClean="0"/>
              <a:t> χαρακτηριστικών </a:t>
            </a:r>
          </a:p>
          <a:p>
            <a:pPr algn="just"/>
            <a:r>
              <a:rPr lang="el-GR" sz="4000" b="1" dirty="0" smtClean="0"/>
              <a:t>διαμορφώνεται από </a:t>
            </a:r>
            <a:r>
              <a:rPr lang="el-GR" sz="4000" b="1" dirty="0" smtClean="0">
                <a:solidFill>
                  <a:srgbClr val="FFFF00"/>
                </a:solidFill>
              </a:rPr>
              <a:t>συγκινησιακές και συναισθηματικές δυνάμεις </a:t>
            </a:r>
          </a:p>
          <a:p>
            <a:pPr algn="just"/>
            <a:r>
              <a:rPr lang="el-GR" sz="4000" b="1" dirty="0" smtClean="0"/>
              <a:t>οι οποίες </a:t>
            </a:r>
            <a:r>
              <a:rPr lang="el-GR" sz="4000" b="1" dirty="0" smtClean="0">
                <a:solidFill>
                  <a:srgbClr val="FFFF00"/>
                </a:solidFill>
              </a:rPr>
              <a:t>συνέχουν ποδοσφαιριστές, διαιτητές, παράγοντες και θεατές!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354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l-GR" sz="3600" b="1" dirty="0" smtClean="0"/>
              <a:t>Το ποδοσφαιρικό γήπεδο κατανοείται ως ένας </a:t>
            </a:r>
            <a:r>
              <a:rPr lang="el-GR" sz="3600" b="1" dirty="0" smtClean="0">
                <a:solidFill>
                  <a:srgbClr val="FFFF00"/>
                </a:solidFill>
              </a:rPr>
              <a:t>ιδιαίτερος ‘κοινωνικός χώρος’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algn="just"/>
            <a:r>
              <a:rPr lang="el-GR" sz="3600" b="1" dirty="0" smtClean="0">
                <a:solidFill>
                  <a:srgbClr val="FFFF00"/>
                </a:solidFill>
              </a:rPr>
              <a:t>Χαρακτηρίζεται από μια ‘Δομική Χαλαρότητα’</a:t>
            </a:r>
          </a:p>
          <a:p>
            <a:pPr algn="just"/>
            <a:endParaRPr lang="el-GR" sz="3600" b="1" dirty="0" smtClean="0"/>
          </a:p>
          <a:p>
            <a:pPr algn="just"/>
            <a:r>
              <a:rPr lang="el-GR" sz="3600" b="1" dirty="0" smtClean="0"/>
              <a:t>Έχει </a:t>
            </a:r>
            <a:r>
              <a:rPr lang="el-GR" sz="3600" b="1" dirty="0" smtClean="0">
                <a:solidFill>
                  <a:srgbClr val="FFFF00"/>
                </a:solidFill>
              </a:rPr>
              <a:t>τους δικούς του κανόνες</a:t>
            </a:r>
          </a:p>
          <a:p>
            <a:pPr algn="just"/>
            <a:endParaRPr lang="el-GR" sz="3600" b="1" dirty="0" smtClean="0">
              <a:solidFill>
                <a:srgbClr val="FFFF00"/>
              </a:solidFill>
            </a:endParaRPr>
          </a:p>
          <a:p>
            <a:pPr algn="just"/>
            <a:r>
              <a:rPr lang="el-GR" sz="3600" b="1" dirty="0" smtClean="0"/>
              <a:t>Την δικιά του </a:t>
            </a:r>
            <a:r>
              <a:rPr lang="el-GR" sz="3600" b="1" dirty="0" smtClean="0">
                <a:solidFill>
                  <a:srgbClr val="FFFF00"/>
                </a:solidFill>
              </a:rPr>
              <a:t>Επικοινωνιακή Λογική </a:t>
            </a:r>
            <a:r>
              <a:rPr lang="el-GR" sz="3600" b="1" dirty="0" smtClean="0"/>
              <a:t>(</a:t>
            </a:r>
            <a:r>
              <a:rPr lang="el-GR" sz="3600" b="1" dirty="0" err="1" smtClean="0"/>
              <a:t>ιδιο</a:t>
            </a:r>
            <a:r>
              <a:rPr lang="el-GR" sz="3600" b="1" dirty="0" smtClean="0"/>
              <a:t>-δυναμική</a:t>
            </a:r>
            <a:r>
              <a:rPr lang="el-GR" sz="3600" b="1" dirty="0" smtClean="0"/>
              <a:t>)</a:t>
            </a:r>
          </a:p>
          <a:p>
            <a:pPr algn="just"/>
            <a:endParaRPr lang="el-GR" sz="3600" b="1" dirty="0" smtClean="0"/>
          </a:p>
          <a:p>
            <a:pPr algn="just"/>
            <a:r>
              <a:rPr lang="el-GR" sz="3600" b="1" dirty="0" smtClean="0"/>
              <a:t>Η ιδιότητα του φιλάθλου-οπαδού συνέχει το πλήθος και </a:t>
            </a:r>
            <a:r>
              <a:rPr lang="el-GR" sz="3600" b="1" dirty="0" smtClean="0">
                <a:solidFill>
                  <a:srgbClr val="FFFF00"/>
                </a:solidFill>
              </a:rPr>
              <a:t>όχι άλλα κοινωνικά </a:t>
            </a:r>
            <a:r>
              <a:rPr lang="el-GR" sz="3600" b="1" dirty="0">
                <a:solidFill>
                  <a:srgbClr val="FFFF00"/>
                </a:solidFill>
              </a:rPr>
              <a:t>ή ατομικά</a:t>
            </a:r>
            <a:r>
              <a:rPr lang="el-GR" sz="3600" b="1" dirty="0" smtClean="0">
                <a:solidFill>
                  <a:srgbClr val="FFFF00"/>
                </a:solidFill>
              </a:rPr>
              <a:t> χαρακτηριστικά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33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>
            <a:normAutofit/>
          </a:bodyPr>
          <a:lstStyle/>
          <a:p>
            <a:pPr algn="just"/>
            <a:r>
              <a:rPr lang="el-GR" sz="3600" b="1" dirty="0" smtClean="0"/>
              <a:t>Το φαινόμενο </a:t>
            </a:r>
            <a:r>
              <a:rPr lang="el-GR" sz="3600" b="1" dirty="0" smtClean="0">
                <a:solidFill>
                  <a:schemeClr val="bg1"/>
                </a:solidFill>
              </a:rPr>
              <a:t>της βίας </a:t>
            </a:r>
            <a:r>
              <a:rPr lang="el-GR" sz="3600" b="1" dirty="0" smtClean="0"/>
              <a:t>στο </a:t>
            </a:r>
            <a:r>
              <a:rPr lang="el-GR" sz="3600" b="1" dirty="0" smtClean="0">
                <a:solidFill>
                  <a:srgbClr val="00B050"/>
                </a:solidFill>
              </a:rPr>
              <a:t>ποδοσφαιρικό γήπεδο </a:t>
            </a:r>
            <a:r>
              <a:rPr lang="el-GR" sz="3600" b="1" dirty="0" smtClean="0"/>
              <a:t>ήταν και παραμένει ένα πολύπλοκο και πολυσύνθετο αθλητικό-κοινωνικό φαινόμενο. </a:t>
            </a:r>
          </a:p>
          <a:p>
            <a:pPr algn="just"/>
            <a:r>
              <a:rPr lang="el-GR" sz="3600" b="1" dirty="0" smtClean="0"/>
              <a:t>Από ιστορικής άποψης </a:t>
            </a:r>
            <a:r>
              <a:rPr lang="el-GR" sz="3600" b="1" dirty="0" smtClean="0">
                <a:solidFill>
                  <a:srgbClr val="FFC000"/>
                </a:solidFill>
              </a:rPr>
              <a:t>δεν αποτελεί αποκλειστικό φαινόμενο της εποχής μας. 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4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 smtClean="0"/>
              <a:t>Στο </a:t>
            </a:r>
            <a:r>
              <a:rPr lang="el-GR" b="1" dirty="0" smtClean="0">
                <a:solidFill>
                  <a:srgbClr val="FFFF00"/>
                </a:solidFill>
              </a:rPr>
              <a:t>ποδοσφαιρικό γήπεδο αυθόρμητες συναισθηματικές εκρήξεις είναι συνηθισμένο φαινόμενο</a:t>
            </a:r>
            <a:r>
              <a:rPr lang="el-GR" b="1" dirty="0" smtClean="0"/>
              <a:t> και </a:t>
            </a:r>
          </a:p>
          <a:p>
            <a:pPr algn="just"/>
            <a:r>
              <a:rPr lang="el-GR" b="1" dirty="0" smtClean="0"/>
              <a:t>Δεν </a:t>
            </a:r>
            <a:r>
              <a:rPr lang="el-GR" sz="4800" b="1" dirty="0" smtClean="0">
                <a:solidFill>
                  <a:srgbClr val="FF0000"/>
                </a:solidFill>
              </a:rPr>
              <a:t>μπορούν να ελεγχθούν με εκλογικευμένες διαδικασίες και παρεμβάσεις! </a:t>
            </a:r>
          </a:p>
          <a:p>
            <a:pPr algn="just"/>
            <a:r>
              <a:rPr lang="el-GR" sz="2800" b="1" dirty="0" smtClean="0">
                <a:solidFill>
                  <a:srgbClr val="FFFF00"/>
                </a:solidFill>
              </a:rPr>
              <a:t>(</a:t>
            </a:r>
            <a:r>
              <a:rPr lang="en-US" sz="2800" b="1" dirty="0" smtClean="0">
                <a:solidFill>
                  <a:srgbClr val="FFFF00"/>
                </a:solidFill>
              </a:rPr>
              <a:t>Williams, 1998- Collins, 2008- </a:t>
            </a:r>
            <a:r>
              <a:rPr lang="en-US" sz="2800" b="1" dirty="0" err="1" smtClean="0">
                <a:solidFill>
                  <a:srgbClr val="FFFF00"/>
                </a:solidFill>
              </a:rPr>
              <a:t>Patsantaras</a:t>
            </a:r>
            <a:r>
              <a:rPr lang="en-US" sz="2800" b="1" dirty="0" smtClean="0">
                <a:solidFill>
                  <a:srgbClr val="FFFF00"/>
                </a:solidFill>
              </a:rPr>
              <a:t>, 2014)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58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Υπάρχει Λύση?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l-GR" b="1" dirty="0" smtClean="0"/>
              <a:t>Οι θεμελιωτές της θεωρίας των Κοινωνικών Αντιπαραθέσεων-Συγκρούσεων, </a:t>
            </a:r>
            <a:r>
              <a:rPr lang="en-US" b="1" dirty="0" smtClean="0"/>
              <a:t>L. </a:t>
            </a:r>
            <a:r>
              <a:rPr lang="en-US" b="1" dirty="0" err="1" smtClean="0"/>
              <a:t>Coser</a:t>
            </a:r>
            <a:r>
              <a:rPr lang="en-US" b="1" dirty="0" smtClean="0"/>
              <a:t> </a:t>
            </a:r>
            <a:r>
              <a:rPr lang="el-GR" b="1" dirty="0" smtClean="0"/>
              <a:t>και </a:t>
            </a:r>
            <a:r>
              <a:rPr lang="en-US" b="1" dirty="0" smtClean="0"/>
              <a:t>R. </a:t>
            </a:r>
            <a:r>
              <a:rPr lang="en-US" b="1" dirty="0" err="1" smtClean="0"/>
              <a:t>Dahrendorf</a:t>
            </a:r>
            <a:r>
              <a:rPr lang="el-GR" b="1" dirty="0" smtClean="0"/>
              <a:t> επισημαίνουν ότι ‘όσο υπάρχει κοινωνία θα έχουμε να </a:t>
            </a:r>
            <a:r>
              <a:rPr lang="el-GR" b="1" dirty="0" err="1" smtClean="0"/>
              <a:t>ανατιμετωπίσουμε</a:t>
            </a:r>
            <a:r>
              <a:rPr lang="el-GR" b="1" dirty="0" smtClean="0"/>
              <a:t> και το ζήτημα των κοινωνικών συγκρούσεων’ !</a:t>
            </a:r>
            <a:r>
              <a:rPr lang="en-US" b="1" dirty="0" smtClean="0"/>
              <a:t> </a:t>
            </a:r>
            <a:endParaRPr lang="el-GR" b="1" dirty="0" smtClean="0"/>
          </a:p>
          <a:p>
            <a:pPr algn="just"/>
            <a:endParaRPr lang="el-GR" b="1" dirty="0" smtClean="0"/>
          </a:p>
          <a:p>
            <a:pPr algn="just"/>
            <a:r>
              <a:rPr lang="el-GR" b="1" dirty="0" smtClean="0"/>
              <a:t>Η επιθετικότητα και η βία είναι </a:t>
            </a:r>
            <a:r>
              <a:rPr lang="el-GR" b="1" dirty="0" smtClean="0">
                <a:solidFill>
                  <a:srgbClr val="FFFF00"/>
                </a:solidFill>
              </a:rPr>
              <a:t>δομικό συστατικό της ποδοσφαιρικής διαδικασίας</a:t>
            </a:r>
          </a:p>
          <a:p>
            <a:pPr algn="just"/>
            <a:endParaRPr lang="el-GR" b="1" dirty="0" smtClean="0"/>
          </a:p>
          <a:p>
            <a:pPr algn="just"/>
            <a:r>
              <a:rPr lang="el-GR" b="1" dirty="0" smtClean="0">
                <a:solidFill>
                  <a:srgbClr val="FFFF00"/>
                </a:solidFill>
              </a:rPr>
              <a:t>Πρόληψη</a:t>
            </a:r>
          </a:p>
          <a:p>
            <a:pPr algn="just"/>
            <a:endParaRPr lang="el-GR" b="1" dirty="0" smtClean="0"/>
          </a:p>
          <a:p>
            <a:pPr algn="just"/>
            <a:r>
              <a:rPr lang="el-GR" b="1" dirty="0" smtClean="0">
                <a:solidFill>
                  <a:srgbClr val="FFFF00"/>
                </a:solidFill>
              </a:rPr>
              <a:t>Άμβλυνση</a:t>
            </a:r>
            <a:r>
              <a:rPr lang="el-GR" b="1" dirty="0" smtClean="0"/>
              <a:t> της δυναμικής του όταν δημιουργείται!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660701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                  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sz="4800" b="1" dirty="0"/>
              <a:t> </a:t>
            </a:r>
            <a:r>
              <a:rPr lang="el-GR" sz="4800" b="1" dirty="0" smtClean="0"/>
              <a:t>             ΕΥΧΑΡΙΣΤΩ ΠΟΛΥ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xmlns="" val="175563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 smtClean="0"/>
              <a:t>Για </a:t>
            </a:r>
            <a:r>
              <a:rPr lang="el-GR" b="1" dirty="0" smtClean="0">
                <a:solidFill>
                  <a:srgbClr val="FF0000"/>
                </a:solidFill>
              </a:rPr>
              <a:t>παράδειγμα</a:t>
            </a:r>
            <a:r>
              <a:rPr lang="el-GR" b="1" dirty="0" smtClean="0"/>
              <a:t> το 1314 με ένα διάταγμα του δημάρχου του Λονδίνου </a:t>
            </a:r>
            <a:r>
              <a:rPr lang="el-GR" b="1" dirty="0" err="1" smtClean="0"/>
              <a:t>Farndon</a:t>
            </a:r>
            <a:r>
              <a:rPr lang="el-GR" b="1" dirty="0" smtClean="0"/>
              <a:t> N.</a:t>
            </a:r>
          </a:p>
          <a:p>
            <a:pPr algn="just"/>
            <a:r>
              <a:rPr lang="el-GR" b="1" dirty="0" smtClean="0"/>
              <a:t> απαγορεύτηκε η διενέργεια ποδοσφαιρικών παιχνιδιών στην ευρύτερη περιοχή της πόλης, </a:t>
            </a:r>
          </a:p>
          <a:p>
            <a:pPr algn="just"/>
            <a:r>
              <a:rPr lang="el-GR" b="1" dirty="0" smtClean="0">
                <a:solidFill>
                  <a:srgbClr val="FFFF00"/>
                </a:solidFill>
              </a:rPr>
              <a:t>επειδή στο πλαίσιο των παιχνιδιών αυτών δημιουργούνται βίαιες καταστάσεις οι οποίες διαταράσσουν την έννομη τάξη.</a:t>
            </a:r>
          </a:p>
          <a:p>
            <a:pPr algn="just"/>
            <a:r>
              <a:rPr lang="el-GR" sz="1600" b="1" dirty="0" smtClean="0">
                <a:solidFill>
                  <a:srgbClr val="00B050"/>
                </a:solidFill>
              </a:rPr>
              <a:t>(</a:t>
            </a:r>
            <a:r>
              <a:rPr lang="en-US" sz="1600" b="1" dirty="0" err="1" smtClean="0">
                <a:solidFill>
                  <a:srgbClr val="00B050"/>
                </a:solidFill>
              </a:rPr>
              <a:t>Magoun</a:t>
            </a:r>
            <a:r>
              <a:rPr lang="en-US" sz="1600" b="1" dirty="0" smtClean="0">
                <a:solidFill>
                  <a:srgbClr val="00B050"/>
                </a:solidFill>
              </a:rPr>
              <a:t>, </a:t>
            </a:r>
            <a:r>
              <a:rPr lang="el-GR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1938</a:t>
            </a:r>
            <a:r>
              <a:rPr lang="el-GR" sz="1600" b="1" dirty="0" smtClean="0">
                <a:solidFill>
                  <a:srgbClr val="00B050"/>
                </a:solidFill>
              </a:rPr>
              <a:t>- </a:t>
            </a:r>
            <a:r>
              <a:rPr lang="en-US" sz="1600" b="1" dirty="0" err="1" smtClean="0">
                <a:solidFill>
                  <a:srgbClr val="00B050"/>
                </a:solidFill>
              </a:rPr>
              <a:t>Marples</a:t>
            </a:r>
            <a:r>
              <a:rPr lang="en-US" sz="1600" b="1" dirty="0" smtClean="0">
                <a:solidFill>
                  <a:srgbClr val="00B050"/>
                </a:solidFill>
              </a:rPr>
              <a:t>,  1954) </a:t>
            </a:r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4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Ποια ήταν τα χαρακτηριστικά?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l-GR" b="1" dirty="0"/>
              <a:t>Η επιθυμία για </a:t>
            </a:r>
            <a:r>
              <a:rPr lang="el-GR" b="1" dirty="0">
                <a:solidFill>
                  <a:srgbClr val="FFFF00"/>
                </a:solidFill>
              </a:rPr>
              <a:t>ενεργητική </a:t>
            </a:r>
            <a:r>
              <a:rPr lang="el-GR" b="1" dirty="0" smtClean="0">
                <a:solidFill>
                  <a:srgbClr val="FFFF00"/>
                </a:solidFill>
              </a:rPr>
              <a:t>συμμετοχή</a:t>
            </a:r>
          </a:p>
          <a:p>
            <a:pPr algn="just"/>
            <a:endParaRPr lang="el-GR" b="1" dirty="0" smtClean="0"/>
          </a:p>
          <a:p>
            <a:pPr algn="just"/>
            <a:r>
              <a:rPr lang="el-GR" b="1" dirty="0" smtClean="0"/>
              <a:t>Υψηλού </a:t>
            </a:r>
            <a:r>
              <a:rPr lang="el-GR" b="1" dirty="0"/>
              <a:t>βαθμού </a:t>
            </a:r>
            <a:r>
              <a:rPr lang="el-GR" b="1" dirty="0">
                <a:solidFill>
                  <a:srgbClr val="FFFF00"/>
                </a:solidFill>
              </a:rPr>
              <a:t>ανοχή σε εκδηλώσεις </a:t>
            </a:r>
            <a:r>
              <a:rPr lang="el-GR" b="1" dirty="0" smtClean="0">
                <a:solidFill>
                  <a:srgbClr val="FFFF00"/>
                </a:solidFill>
              </a:rPr>
              <a:t>‘</a:t>
            </a:r>
            <a:r>
              <a:rPr lang="el-GR" b="1" dirty="0" err="1" smtClean="0">
                <a:solidFill>
                  <a:srgbClr val="FFFF00"/>
                </a:solidFill>
              </a:rPr>
              <a:t>υπο</a:t>
            </a:r>
            <a:r>
              <a:rPr lang="el-GR" b="1" dirty="0" smtClean="0">
                <a:solidFill>
                  <a:srgbClr val="FFFF00"/>
                </a:solidFill>
              </a:rPr>
              <a:t>-πολιτισμικής’ </a:t>
            </a:r>
            <a:r>
              <a:rPr lang="el-GR" b="1" dirty="0">
                <a:solidFill>
                  <a:srgbClr val="FFFF00"/>
                </a:solidFill>
              </a:rPr>
              <a:t>άσκησης φυσικής </a:t>
            </a:r>
            <a:r>
              <a:rPr lang="el-GR" b="1" dirty="0" smtClean="0">
                <a:solidFill>
                  <a:srgbClr val="FFFF00"/>
                </a:solidFill>
              </a:rPr>
              <a:t>βίας</a:t>
            </a:r>
          </a:p>
          <a:p>
            <a:pPr algn="just"/>
            <a:endParaRPr lang="el-GR" b="1" dirty="0" smtClean="0"/>
          </a:p>
          <a:p>
            <a:pPr algn="just"/>
            <a:r>
              <a:rPr lang="el-GR" b="1" dirty="0" smtClean="0"/>
              <a:t>περιβαλλοντική </a:t>
            </a:r>
            <a:r>
              <a:rPr lang="el-GR" b="1" dirty="0"/>
              <a:t>πίεση για την </a:t>
            </a:r>
            <a:r>
              <a:rPr lang="el-GR" b="1" dirty="0" smtClean="0">
                <a:solidFill>
                  <a:srgbClr val="FFFF00"/>
                </a:solidFill>
              </a:rPr>
              <a:t>‘υποταγή’ </a:t>
            </a:r>
            <a:r>
              <a:rPr lang="el-GR" b="1" dirty="0">
                <a:solidFill>
                  <a:srgbClr val="FFFF00"/>
                </a:solidFill>
              </a:rPr>
              <a:t>της ατομικής ταυτότητας</a:t>
            </a:r>
            <a:r>
              <a:rPr lang="el-GR" b="1" dirty="0"/>
              <a:t> σε μια συλλογική ταυτότητα. </a:t>
            </a:r>
            <a:endParaRPr lang="el-GR" b="1" dirty="0" smtClean="0"/>
          </a:p>
          <a:p>
            <a:pPr marL="0" indent="0" algn="just">
              <a:buNone/>
            </a:pPr>
            <a:r>
              <a:rPr lang="el-GR" b="1" dirty="0"/>
              <a:t> </a:t>
            </a:r>
            <a:r>
              <a:rPr lang="el-GR" b="1" dirty="0" smtClean="0"/>
              <a:t>  (</a:t>
            </a:r>
            <a:r>
              <a:rPr lang="en-US" sz="2800" b="1" dirty="0" smtClean="0">
                <a:solidFill>
                  <a:srgbClr val="00B050"/>
                </a:solidFill>
              </a:rPr>
              <a:t>Dunning</a:t>
            </a:r>
            <a:r>
              <a:rPr lang="el-GR" sz="2800" b="1" dirty="0" smtClean="0">
                <a:solidFill>
                  <a:srgbClr val="00B050"/>
                </a:solidFill>
              </a:rPr>
              <a:t>,</a:t>
            </a:r>
            <a:r>
              <a:rPr lang="en-US" sz="2800" b="1" dirty="0" smtClean="0">
                <a:solidFill>
                  <a:srgbClr val="00B050"/>
                </a:solidFill>
              </a:rPr>
              <a:t>1973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7160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 Football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18" y="1600200"/>
            <a:ext cx="76493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584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Cuju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5525"/>
            <a:ext cx="3456384" cy="233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320480" cy="331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13" y="4149080"/>
            <a:ext cx="5475907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073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algn="just"/>
            <a:r>
              <a:rPr lang="el-GR" sz="4000" b="1" dirty="0" err="1"/>
              <a:t>Aν</a:t>
            </a:r>
            <a:r>
              <a:rPr lang="el-GR" sz="4000" b="1" dirty="0"/>
              <a:t> και σε αντιστοιχία με την κοινωνική, </a:t>
            </a:r>
            <a:r>
              <a:rPr lang="el-GR" sz="4000" b="1" dirty="0" smtClean="0"/>
              <a:t>πολιτισμική, πολιτική</a:t>
            </a:r>
            <a:r>
              <a:rPr lang="el-GR" sz="4000" b="1" dirty="0"/>
              <a:t>, οικονομική κ.λπ. συγκυρία </a:t>
            </a:r>
            <a:r>
              <a:rPr lang="el-GR" sz="4000" b="1" dirty="0">
                <a:solidFill>
                  <a:srgbClr val="FFFF00"/>
                </a:solidFill>
              </a:rPr>
              <a:t>διερευνώνται στη βάση άλλης  αιτιότητας</a:t>
            </a:r>
            <a:r>
              <a:rPr lang="el-GR" sz="4000" b="1" dirty="0"/>
              <a:t>, </a:t>
            </a:r>
            <a:endParaRPr lang="el-GR" sz="4000" b="1" dirty="0" smtClean="0"/>
          </a:p>
          <a:p>
            <a:pPr algn="just"/>
            <a:endParaRPr lang="el-GR" sz="4000" b="1" dirty="0"/>
          </a:p>
          <a:p>
            <a:pPr algn="just"/>
            <a:r>
              <a:rPr lang="el-GR" sz="4000" b="1" dirty="0" smtClean="0">
                <a:solidFill>
                  <a:schemeClr val="bg1"/>
                </a:solidFill>
              </a:rPr>
              <a:t>εντούτοις</a:t>
            </a:r>
            <a:r>
              <a:rPr lang="el-GR" sz="4000" b="1" dirty="0">
                <a:solidFill>
                  <a:schemeClr val="bg1"/>
                </a:solidFill>
              </a:rPr>
              <a:t>, παραμένουν ουσιαστικά ίδια ως προς την εκδήλωσή τους.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20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Αίγυπτος</a:t>
            </a:r>
            <a:br>
              <a:rPr lang="el-GR" dirty="0" smtClean="0"/>
            </a:br>
            <a:r>
              <a:rPr lang="el-GR" dirty="0" smtClean="0"/>
              <a:t>74 Νεκροί στο Γήπεδο 2012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080" y="1600200"/>
            <a:ext cx="66458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230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709</Words>
  <Application>Microsoft Office PowerPoint</Application>
  <PresentationFormat>Προβολή στην οθόνη (4:3)</PresentationFormat>
  <Paragraphs>109</Paragraphs>
  <Slides>32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3" baseType="lpstr">
      <vt:lpstr>Office Theme</vt:lpstr>
      <vt:lpstr>Επανεξετάζοντας το Ζήτημα της Βίας στο Ποδόσφαιρο σε μια Αθλητική-Κοινωνιολογική Προοπτική</vt:lpstr>
      <vt:lpstr>Διαφάνεια 2</vt:lpstr>
      <vt:lpstr>Διαφάνεια 3</vt:lpstr>
      <vt:lpstr>Διαφάνεια 4</vt:lpstr>
      <vt:lpstr>Ποια ήταν τα χαρακτηριστικά?</vt:lpstr>
      <vt:lpstr>Mob Football </vt:lpstr>
      <vt:lpstr>Cuju</vt:lpstr>
      <vt:lpstr>Διαφάνεια 8</vt:lpstr>
      <vt:lpstr>Αίγυπτος 74 Νεκροί στο Γήπεδο 2012</vt:lpstr>
      <vt:lpstr>Διαφάνεια 10</vt:lpstr>
      <vt:lpstr>Ελλάδα</vt:lpstr>
      <vt:lpstr>Αγγλία</vt:lpstr>
      <vt:lpstr>Γερμανία 2012</vt:lpstr>
      <vt:lpstr>Διαφάνεια 14</vt:lpstr>
      <vt:lpstr>Ολλανδία</vt:lpstr>
      <vt:lpstr>Διαφάνεια 16</vt:lpstr>
      <vt:lpstr>Διαφάνεια 17</vt:lpstr>
      <vt:lpstr>Τι επισημαίνουν οι Έρευνες?</vt:lpstr>
      <vt:lpstr>Διαφάνεια 19</vt:lpstr>
      <vt:lpstr>Γιατί συμβαίνει αυτό?</vt:lpstr>
      <vt:lpstr>Ποια είναι αυτά?</vt:lpstr>
      <vt:lpstr>Τι επιβάλλεται να διερευνήσουμε</vt:lpstr>
      <vt:lpstr>Πιθανοί συνδυασμοί Παράδειγμα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Υπάρχει Λύση?</vt:lpstr>
      <vt:lpstr>Διαφάνεια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Επανεξετάζοντας το Ζήτημα της Βίας στο Ποδόσφαιρο σε μια Αθλητική-Κοινωνιολογική Προοπτική</dc:title>
  <dc:creator>N</dc:creator>
  <cp:lastModifiedBy>Nikolaos</cp:lastModifiedBy>
  <cp:revision>43</cp:revision>
  <dcterms:created xsi:type="dcterms:W3CDTF">2015-03-11T14:42:58Z</dcterms:created>
  <dcterms:modified xsi:type="dcterms:W3CDTF">2020-05-13T04:19:13Z</dcterms:modified>
</cp:coreProperties>
</file>