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93" r:id="rId2"/>
    <p:sldId id="288" r:id="rId3"/>
    <p:sldId id="344" r:id="rId4"/>
    <p:sldId id="318" r:id="rId5"/>
    <p:sldId id="290" r:id="rId6"/>
    <p:sldId id="291" r:id="rId7"/>
    <p:sldId id="259" r:id="rId8"/>
    <p:sldId id="319" r:id="rId9"/>
    <p:sldId id="320" r:id="rId10"/>
    <p:sldId id="256" r:id="rId11"/>
    <p:sldId id="257" r:id="rId12"/>
    <p:sldId id="260" r:id="rId13"/>
    <p:sldId id="261" r:id="rId14"/>
    <p:sldId id="264" r:id="rId15"/>
    <p:sldId id="263" r:id="rId16"/>
    <p:sldId id="265" r:id="rId17"/>
    <p:sldId id="266" r:id="rId18"/>
    <p:sldId id="267" r:id="rId19"/>
    <p:sldId id="268" r:id="rId20"/>
    <p:sldId id="321" r:id="rId21"/>
    <p:sldId id="271" r:id="rId22"/>
    <p:sldId id="274" r:id="rId23"/>
    <p:sldId id="322" r:id="rId24"/>
    <p:sldId id="294" r:id="rId25"/>
    <p:sldId id="295" r:id="rId26"/>
    <p:sldId id="296" r:id="rId27"/>
    <p:sldId id="297" r:id="rId28"/>
    <p:sldId id="298" r:id="rId29"/>
    <p:sldId id="323" r:id="rId30"/>
    <p:sldId id="299" r:id="rId31"/>
    <p:sldId id="324" r:id="rId32"/>
    <p:sldId id="300" r:id="rId33"/>
    <p:sldId id="325" r:id="rId34"/>
    <p:sldId id="301" r:id="rId35"/>
    <p:sldId id="302" r:id="rId36"/>
    <p:sldId id="338" r:id="rId37"/>
    <p:sldId id="339" r:id="rId38"/>
    <p:sldId id="340" r:id="rId39"/>
    <p:sldId id="341" r:id="rId40"/>
    <p:sldId id="342" r:id="rId41"/>
    <p:sldId id="343" r:id="rId42"/>
    <p:sldId id="303" r:id="rId43"/>
    <p:sldId id="326" r:id="rId44"/>
    <p:sldId id="304" r:id="rId45"/>
    <p:sldId id="305" r:id="rId46"/>
    <p:sldId id="307" r:id="rId47"/>
    <p:sldId id="308" r:id="rId48"/>
    <p:sldId id="327" r:id="rId49"/>
    <p:sldId id="309" r:id="rId50"/>
    <p:sldId id="312" r:id="rId51"/>
    <p:sldId id="328" r:id="rId52"/>
    <p:sldId id="313" r:id="rId53"/>
    <p:sldId id="314" r:id="rId54"/>
    <p:sldId id="315" r:id="rId55"/>
    <p:sldId id="316" r:id="rId56"/>
    <p:sldId id="317" r:id="rId57"/>
    <p:sldId id="277" r:id="rId58"/>
    <p:sldId id="329" r:id="rId59"/>
    <p:sldId id="278" r:id="rId60"/>
    <p:sldId id="279" r:id="rId61"/>
    <p:sldId id="280" r:id="rId62"/>
    <p:sldId id="330" r:id="rId63"/>
    <p:sldId id="281" r:id="rId64"/>
    <p:sldId id="331" r:id="rId65"/>
    <p:sldId id="282" r:id="rId66"/>
    <p:sldId id="283" r:id="rId67"/>
    <p:sldId id="284" r:id="rId68"/>
    <p:sldId id="336" r:id="rId69"/>
    <p:sldId id="337" r:id="rId70"/>
    <p:sldId id="292" r:id="rId71"/>
    <p:sldId id="285" r:id="rId72"/>
    <p:sldId id="286" r:id="rId73"/>
    <p:sldId id="28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varScale="1">
        <p:scale>
          <a:sx n="85" d="100"/>
          <a:sy n="85" d="100"/>
        </p:scale>
        <p:origin x="-7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9ABE7-0710-4594-8F40-8992B8771DFC}" type="datetimeFigureOut">
              <a:rPr lang="en-US" smtClean="0"/>
              <a:pPr/>
              <a:t>5/30/2016</a:t>
            </a:fld>
            <a:endParaRPr lang="en-US"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3FBF8-848D-497F-8C92-375B00F3BEAB}" type="slidenum">
              <a:rPr lang="en-US" smtClean="0"/>
              <a:pPr/>
              <a:t>‹#›</a:t>
            </a:fld>
            <a:endParaRPr lang="en-US" dirty="0"/>
          </a:p>
        </p:txBody>
      </p:sp>
    </p:spTree>
    <p:extLst>
      <p:ext uri="{BB962C8B-B14F-4D97-AF65-F5344CB8AC3E}">
        <p14:creationId xmlns:p14="http://schemas.microsoft.com/office/powerpoint/2010/main" val="315176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96B3FBF8-848D-497F-8C92-375B00F3BEAB}"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96B3FBF8-848D-497F-8C92-375B00F3BEAB}"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8" name="7 - Θέση υποσέλιδου"/>
          <p:cNvSpPr>
            <a:spLocks noGrp="1"/>
          </p:cNvSpPr>
          <p:nvPr>
            <p:ph type="ftr" sz="quarter" idx="11"/>
          </p:nvPr>
        </p:nvSpPr>
        <p:spPr/>
        <p:txBody>
          <a:bodyPr/>
          <a:lstStyle/>
          <a:p>
            <a:endParaRPr lang="en-US" dirty="0"/>
          </a:p>
        </p:txBody>
      </p:sp>
      <p:sp>
        <p:nvSpPr>
          <p:cNvPr id="9" name="8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4" name="3 - Θέση υποσέλιδου"/>
          <p:cNvSpPr>
            <a:spLocks noGrp="1"/>
          </p:cNvSpPr>
          <p:nvPr>
            <p:ph type="ftr" sz="quarter" idx="11"/>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F485447-FA6C-4B45-9B9B-E98F92814975}" type="datetimeFigureOut">
              <a:rPr lang="en-US" smtClean="0"/>
              <a:pPr/>
              <a:t>5/30/2016</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7C557582-F026-46A2-9804-C218CD54C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85447-FA6C-4B45-9B9B-E98F92814975}" type="datetimeFigureOut">
              <a:rPr lang="en-US" smtClean="0"/>
              <a:pPr/>
              <a:t>5/30/2016</a:t>
            </a:fld>
            <a:endParaRPr lang="en-US"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57582-F026-46A2-9804-C218CD54C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62664" cy="1470025"/>
          </a:xfrm>
        </p:spPr>
        <p:txBody>
          <a:bodyPr>
            <a:normAutofit fontScale="90000"/>
          </a:bodyPr>
          <a:lstStyle/>
          <a:p>
            <a:r>
              <a:rPr lang="el-GR" b="1" dirty="0" smtClean="0">
                <a:solidFill>
                  <a:srgbClr val="FF0000"/>
                </a:solidFill>
                <a:latin typeface="Times New Roman" pitchFamily="18" charset="0"/>
                <a:cs typeface="Times New Roman" pitchFamily="18" charset="0"/>
              </a:rPr>
              <a:t>ΚΟΙΝΩΝΙΑ –</a:t>
            </a:r>
            <a:r>
              <a:rPr lang="el-GR" b="1" dirty="0" smtClean="0">
                <a:solidFill>
                  <a:srgbClr val="FF0000"/>
                </a:solidFill>
                <a:latin typeface="Times New Roman" pitchFamily="18" charset="0"/>
                <a:cs typeface="Times New Roman" pitchFamily="18" charset="0"/>
              </a:rPr>
              <a:t>ΠΟΛΙΤΙΣΜΟΣ-ΑΘΛΗΤΙΣΜΟΣ</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l-GR" b="1" dirty="0">
                <a:solidFill>
                  <a:srgbClr val="FF0000"/>
                </a:solidFill>
                <a:latin typeface="Times New Roman" pitchFamily="18" charset="0"/>
                <a:cs typeface="Times New Roman" pitchFamily="18" charset="0"/>
              </a:rPr>
              <a:t>Αναπληρωτής  Καθηγητής Αθλητικής Κοινωνιολογίας</a:t>
            </a:r>
            <a:br>
              <a:rPr lang="el-GR" b="1" dirty="0">
                <a:solidFill>
                  <a:srgbClr val="FF0000"/>
                </a:solidFill>
                <a:latin typeface="Times New Roman" pitchFamily="18" charset="0"/>
                <a:cs typeface="Times New Roman" pitchFamily="18" charset="0"/>
              </a:rPr>
            </a:br>
            <a:r>
              <a:rPr lang="el-GR" b="1" dirty="0" err="1">
                <a:solidFill>
                  <a:srgbClr val="FF0000"/>
                </a:solidFill>
                <a:latin typeface="Times New Roman" pitchFamily="18" charset="0"/>
                <a:cs typeface="Times New Roman" pitchFamily="18" charset="0"/>
              </a:rPr>
              <a:t>Τηλ</a:t>
            </a:r>
            <a:r>
              <a:rPr lang="el-GR" b="1" dirty="0">
                <a:solidFill>
                  <a:srgbClr val="FF0000"/>
                </a:solidFill>
                <a:latin typeface="Times New Roman" pitchFamily="18" charset="0"/>
                <a:cs typeface="Times New Roman" pitchFamily="18" charset="0"/>
              </a:rPr>
              <a:t>. 210-7276174</a:t>
            </a:r>
            <a:br>
              <a:rPr lang="el-GR" b="1" dirty="0">
                <a:solidFill>
                  <a:srgbClr val="FF0000"/>
                </a:solidFill>
                <a:latin typeface="Times New Roman" pitchFamily="18" charset="0"/>
                <a:cs typeface="Times New Roman" pitchFamily="18" charset="0"/>
              </a:rPr>
            </a:br>
            <a:r>
              <a:rPr lang="el-GR" b="1" dirty="0" err="1">
                <a:solidFill>
                  <a:srgbClr val="FF0000"/>
                </a:solidFill>
                <a:latin typeface="Times New Roman" pitchFamily="18" charset="0"/>
                <a:cs typeface="Times New Roman" pitchFamily="18" charset="0"/>
              </a:rPr>
              <a:t>Email</a:t>
            </a:r>
            <a:r>
              <a:rPr lang="el-GR" b="1" dirty="0">
                <a:solidFill>
                  <a:srgbClr val="FF0000"/>
                </a:solidFill>
                <a:latin typeface="Times New Roman" pitchFamily="18" charset="0"/>
                <a:cs typeface="Times New Roman" pitchFamily="18" charset="0"/>
              </a:rPr>
              <a:t>: </a:t>
            </a:r>
            <a:r>
              <a:rPr lang="el-GR" b="1" dirty="0" err="1">
                <a:solidFill>
                  <a:srgbClr val="FF0000"/>
                </a:solidFill>
                <a:latin typeface="Times New Roman" pitchFamily="18" charset="0"/>
                <a:cs typeface="Times New Roman" pitchFamily="18" charset="0"/>
              </a:rPr>
              <a:t>npatsant@phed.uoa.gr</a:t>
            </a:r>
            <a:r>
              <a:rPr lang="el-GR" b="1" dirty="0">
                <a:solidFill>
                  <a:srgbClr val="FF0000"/>
                </a:solidFill>
                <a:latin typeface="Times New Roman" pitchFamily="18" charset="0"/>
                <a:cs typeface="Times New Roman" pitchFamily="18" charset="0"/>
              </a:rPr>
              <a:t/>
            </a:r>
            <a:br>
              <a:rPr lang="el-GR"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749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827584" y="0"/>
            <a:ext cx="6944816" cy="5638800"/>
          </a:xfrm>
        </p:spPr>
        <p:txBody>
          <a:bodyPr>
            <a:normAutofit/>
          </a:bodyPr>
          <a:lstStyle/>
          <a:p>
            <a:pPr algn="just"/>
            <a:endParaRPr lang="el-GR" dirty="0" smtClean="0">
              <a:solidFill>
                <a:schemeClr val="tx1"/>
              </a:solidFill>
            </a:endParaRPr>
          </a:p>
          <a:p>
            <a:pPr algn="just"/>
            <a:endParaRPr lang="el-GR" dirty="0" smtClean="0">
              <a:solidFill>
                <a:schemeClr val="tx1"/>
              </a:solidFill>
            </a:endParaRPr>
          </a:p>
          <a:p>
            <a:pPr algn="just"/>
            <a:r>
              <a:rPr lang="el-GR" sz="3900" b="1" dirty="0" smtClean="0">
                <a:solidFill>
                  <a:srgbClr val="FFFF00"/>
                </a:solidFill>
                <a:latin typeface="Times New Roman" pitchFamily="18" charset="0"/>
                <a:cs typeface="Times New Roman" pitchFamily="18" charset="0"/>
              </a:rPr>
              <a:t>Ο όρος  Κοινωνία επομένως αναφέρεται σε μορφές και σχήματα </a:t>
            </a:r>
            <a:r>
              <a:rPr lang="de-DE" sz="3900" b="1" dirty="0" smtClean="0">
                <a:solidFill>
                  <a:srgbClr val="FFFF00"/>
                </a:solidFill>
                <a:latin typeface="Times New Roman" pitchFamily="18" charset="0"/>
                <a:cs typeface="Times New Roman" pitchFamily="18" charset="0"/>
              </a:rPr>
              <a:t> </a:t>
            </a:r>
            <a:r>
              <a:rPr lang="de-DE" sz="3900" b="1" dirty="0">
                <a:solidFill>
                  <a:srgbClr val="FFFF00"/>
                </a:solidFill>
                <a:latin typeface="Times New Roman" pitchFamily="18" charset="0"/>
                <a:cs typeface="Times New Roman" pitchFamily="18" charset="0"/>
              </a:rPr>
              <a:t>ανθρώπινης συνύπαρξης-συμβίωσης</a:t>
            </a:r>
            <a:r>
              <a:rPr lang="de-DE" sz="3900" b="1" dirty="0" smtClean="0">
                <a:solidFill>
                  <a:srgbClr val="FFFF00"/>
                </a:solidFill>
                <a:latin typeface="Times New Roman" pitchFamily="18" charset="0"/>
                <a:cs typeface="Times New Roman" pitchFamily="18" charset="0"/>
              </a:rPr>
              <a:t>.</a:t>
            </a:r>
            <a:endParaRPr lang="el-GR" sz="3900" b="1" dirty="0" smtClean="0">
              <a:solidFill>
                <a:srgbClr val="FFFF00"/>
              </a:solidFill>
              <a:latin typeface="Times New Roman" pitchFamily="18" charset="0"/>
              <a:cs typeface="Times New Roman" pitchFamily="18" charset="0"/>
            </a:endParaRPr>
          </a:p>
          <a:p>
            <a:pPr algn="just"/>
            <a:r>
              <a:rPr lang="de-DE" sz="3900" b="1" dirty="0" smtClean="0">
                <a:solidFill>
                  <a:schemeClr val="tx1"/>
                </a:solidFill>
                <a:latin typeface="Times New Roman" pitchFamily="18" charset="0"/>
                <a:cs typeface="Times New Roman" pitchFamily="18" charset="0"/>
              </a:rPr>
              <a:t> </a:t>
            </a:r>
            <a:endParaRPr lang="el-GR" sz="39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476672"/>
            <a:ext cx="8352928" cy="5078313"/>
          </a:xfrm>
          <a:prstGeom prst="rect">
            <a:avLst/>
          </a:prstGeom>
        </p:spPr>
        <p:txBody>
          <a:bodyPr wrap="square">
            <a:spAutoFit/>
          </a:bodyPr>
          <a:lstStyle/>
          <a:p>
            <a:pPr algn="just"/>
            <a:r>
              <a:rPr lang="el-GR" sz="3600" b="1" dirty="0" smtClean="0">
                <a:latin typeface="Times New Roman" pitchFamily="18" charset="0"/>
                <a:cs typeface="Times New Roman" pitchFamily="18" charset="0"/>
              </a:rPr>
              <a:t>-Η </a:t>
            </a:r>
            <a:r>
              <a:rPr lang="de-DE" sz="3600" b="1" dirty="0" err="1" smtClean="0">
                <a:latin typeface="Times New Roman" pitchFamily="18" charset="0"/>
                <a:cs typeface="Times New Roman" pitchFamily="18" charset="0"/>
              </a:rPr>
              <a:t>Κοινωνί</a:t>
            </a:r>
            <a:r>
              <a:rPr lang="de-DE" sz="3600" b="1" dirty="0" smtClean="0">
                <a:latin typeface="Times New Roman" pitchFamily="18" charset="0"/>
                <a:cs typeface="Times New Roman" pitchFamily="18" charset="0"/>
              </a:rPr>
              <a:t>α </a:t>
            </a:r>
            <a:r>
              <a:rPr lang="el-GR" sz="3600" b="1" dirty="0" smtClean="0">
                <a:latin typeface="Times New Roman" pitchFamily="18" charset="0"/>
                <a:cs typeface="Times New Roman" pitchFamily="18" charset="0"/>
              </a:rPr>
              <a:t>συγκροτείται από άτομα τα </a:t>
            </a:r>
            <a:r>
              <a:rPr lang="de-DE" sz="3600" b="1" dirty="0" smtClean="0">
                <a:latin typeface="Times New Roman" pitchFamily="18" charset="0"/>
                <a:cs typeface="Times New Roman" pitchFamily="18" charset="0"/>
              </a:rPr>
              <a:t>οπ</a:t>
            </a:r>
            <a:r>
              <a:rPr lang="de-DE" sz="3600" b="1" dirty="0" err="1" smtClean="0">
                <a:latin typeface="Times New Roman" pitchFamily="18" charset="0"/>
                <a:cs typeface="Times New Roman" pitchFamily="18" charset="0"/>
              </a:rPr>
              <a:t>οί</a:t>
            </a:r>
            <a:r>
              <a:rPr lang="el-GR" sz="3600" b="1" dirty="0" smtClean="0">
                <a:latin typeface="Times New Roman" pitchFamily="18" charset="0"/>
                <a:cs typeface="Times New Roman" pitchFamily="18" charset="0"/>
              </a:rPr>
              <a:t>α</a:t>
            </a:r>
            <a:r>
              <a:rPr lang="de-DE" sz="3600" b="1" dirty="0" smtClean="0">
                <a:latin typeface="Times New Roman" pitchFamily="18" charset="0"/>
                <a:cs typeface="Times New Roman" pitchFamily="18" charset="0"/>
              </a:rPr>
              <a:t> </a:t>
            </a:r>
            <a:r>
              <a:rPr lang="de-DE" sz="3600" b="1" dirty="0">
                <a:solidFill>
                  <a:srgbClr val="FFFF00"/>
                </a:solidFill>
                <a:latin typeface="Times New Roman" pitchFamily="18" charset="0"/>
                <a:cs typeface="Times New Roman" pitchFamily="18" charset="0"/>
              </a:rPr>
              <a:t>μέσω ενός δικτύου κοινωνικών σχέσεων βρίσκονται μεταξύ τους σε επαφή και διάδραση. </a:t>
            </a:r>
            <a:endParaRPr lang="de-DE" sz="3600" b="1" dirty="0" smtClean="0">
              <a:solidFill>
                <a:srgbClr val="FFFF00"/>
              </a:solidFill>
              <a:latin typeface="Times New Roman" pitchFamily="18" charset="0"/>
              <a:cs typeface="Times New Roman" pitchFamily="18" charset="0"/>
            </a:endParaRPr>
          </a:p>
          <a:p>
            <a:pPr algn="just"/>
            <a:endParaRPr lang="de-DE" sz="3600" b="1" dirty="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-Ωστόσο </a:t>
            </a:r>
            <a:r>
              <a:rPr lang="de-DE" sz="3600" b="1" dirty="0" smtClean="0">
                <a:latin typeface="Times New Roman" pitchFamily="18" charset="0"/>
                <a:cs typeface="Times New Roman" pitchFamily="18" charset="0"/>
              </a:rPr>
              <a:t>η </a:t>
            </a:r>
            <a:r>
              <a:rPr lang="de-DE" sz="3600" b="1" dirty="0">
                <a:latin typeface="Times New Roman" pitchFamily="18" charset="0"/>
                <a:cs typeface="Times New Roman" pitchFamily="18" charset="0"/>
              </a:rPr>
              <a:t>διερεύνηση της κοινωνίας </a:t>
            </a:r>
            <a:r>
              <a:rPr lang="de-DE" sz="3600" b="1" dirty="0">
                <a:solidFill>
                  <a:srgbClr val="FFFF00"/>
                </a:solidFill>
                <a:latin typeface="Times New Roman" pitchFamily="18" charset="0"/>
                <a:cs typeface="Times New Roman" pitchFamily="18" charset="0"/>
              </a:rPr>
              <a:t>είναι μια διερεύνηση των σχημάτων-μορφών και των δομών των </a:t>
            </a:r>
            <a:r>
              <a:rPr lang="el-GR" sz="3600" b="1" dirty="0" smtClean="0">
                <a:solidFill>
                  <a:srgbClr val="FFFF00"/>
                </a:solidFill>
                <a:latin typeface="Times New Roman" pitchFamily="18" charset="0"/>
                <a:cs typeface="Times New Roman" pitchFamily="18" charset="0"/>
              </a:rPr>
              <a:t>κοινωνικών </a:t>
            </a:r>
            <a:r>
              <a:rPr lang="de-DE" sz="3600" b="1" dirty="0" smtClean="0">
                <a:solidFill>
                  <a:srgbClr val="FFFF00"/>
                </a:solidFill>
                <a:latin typeface="Times New Roman" pitchFamily="18" charset="0"/>
                <a:cs typeface="Times New Roman" pitchFamily="18" charset="0"/>
              </a:rPr>
              <a:t>σχέσεων</a:t>
            </a:r>
            <a:r>
              <a:rPr lang="el-GR" sz="3600" b="1" dirty="0" smtClean="0">
                <a:solidFill>
                  <a:srgbClr val="FFFF00"/>
                </a:solidFill>
                <a:latin typeface="Times New Roman" pitchFamily="18" charset="0"/>
                <a:cs typeface="Times New Roman" pitchFamily="18" charset="0"/>
              </a:rPr>
              <a:t> </a:t>
            </a:r>
            <a:r>
              <a:rPr lang="de-DE" sz="3600" b="1" dirty="0" smtClean="0">
                <a:latin typeface="Times New Roman" pitchFamily="18" charset="0"/>
                <a:cs typeface="Times New Roman" pitchFamily="18" charset="0"/>
              </a:rPr>
              <a:t>(</a:t>
            </a:r>
            <a:r>
              <a:rPr lang="en-US" sz="3600" b="1" dirty="0">
                <a:latin typeface="Times New Roman" pitchFamily="18" charset="0"/>
                <a:cs typeface="Times New Roman" pitchFamily="18" charset="0"/>
              </a:rPr>
              <a:t>G</a:t>
            </a:r>
            <a:r>
              <a:rPr lang="de-DE" sz="3600" b="1" dirty="0">
                <a:latin typeface="Times New Roman" pitchFamily="18" charset="0"/>
                <a:cs typeface="Times New Roman" pitchFamily="18" charset="0"/>
              </a:rPr>
              <a:t>. Simmel).</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0"/>
            <a:ext cx="8568952" cy="5632311"/>
          </a:xfrm>
          <a:prstGeom prst="rect">
            <a:avLst/>
          </a:prstGeom>
        </p:spPr>
        <p:txBody>
          <a:bodyPr wrap="square">
            <a:spAutoFit/>
          </a:bodyPr>
          <a:lstStyle/>
          <a:p>
            <a:pPr algn="just"/>
            <a:endParaRPr lang="el-GR" sz="3200" b="1" dirty="0" smtClean="0">
              <a:latin typeface="Times New Roman" pitchFamily="18" charset="0"/>
              <a:cs typeface="Times New Roman" pitchFamily="18" charset="0"/>
            </a:endParaRPr>
          </a:p>
          <a:p>
            <a:pPr algn="just"/>
            <a:endParaRPr lang="el-GR" sz="4400" b="1" dirty="0" smtClean="0">
              <a:solidFill>
                <a:srgbClr val="FF0000"/>
              </a:solidFill>
              <a:latin typeface="Times New Roman" pitchFamily="18" charset="0"/>
              <a:cs typeface="Times New Roman" pitchFamily="18" charset="0"/>
            </a:endParaRPr>
          </a:p>
          <a:p>
            <a:pPr algn="just"/>
            <a:r>
              <a:rPr lang="de-DE" sz="4400" b="1" dirty="0" smtClean="0">
                <a:solidFill>
                  <a:srgbClr val="FF0000"/>
                </a:solidFill>
                <a:latin typeface="Times New Roman" pitchFamily="18" charset="0"/>
                <a:cs typeface="Times New Roman" pitchFamily="18" charset="0"/>
              </a:rPr>
              <a:t>Κοινωνία  </a:t>
            </a:r>
            <a:r>
              <a:rPr lang="de-DE" sz="4400" b="1" dirty="0">
                <a:solidFill>
                  <a:srgbClr val="FF0000"/>
                </a:solidFill>
                <a:latin typeface="Times New Roman" pitchFamily="18" charset="0"/>
                <a:cs typeface="Times New Roman" pitchFamily="18" charset="0"/>
              </a:rPr>
              <a:t>είναι κάτι παραπάνω από τον αριθμό των ατόμων τα οποία θεωρούμε ότι συνιστούν μια Κοινωνία. </a:t>
            </a:r>
            <a:endParaRPr lang="el-GR" sz="4400" b="1" dirty="0" smtClean="0">
              <a:solidFill>
                <a:srgbClr val="FF0000"/>
              </a:solidFill>
              <a:latin typeface="Times New Roman" pitchFamily="18" charset="0"/>
              <a:cs typeface="Times New Roman" pitchFamily="18" charset="0"/>
            </a:endParaRPr>
          </a:p>
          <a:p>
            <a:pPr algn="just"/>
            <a:r>
              <a:rPr lang="el-GR" sz="4400" b="1" dirty="0">
                <a:latin typeface="Times New Roman" pitchFamily="18" charset="0"/>
                <a:cs typeface="Times New Roman" pitchFamily="18" charset="0"/>
              </a:rPr>
              <a:t>(</a:t>
            </a:r>
            <a:r>
              <a:rPr lang="de-DE" sz="4400" b="1" dirty="0" smtClean="0">
                <a:latin typeface="Times New Roman" pitchFamily="18" charset="0"/>
                <a:cs typeface="Times New Roman" pitchFamily="18" charset="0"/>
              </a:rPr>
              <a:t>E</a:t>
            </a:r>
            <a:r>
              <a:rPr lang="de-DE" sz="4400" b="1"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Durkheim</a:t>
            </a:r>
            <a:r>
              <a:rPr lang="el-GR" sz="4400" b="1" dirty="0" smtClean="0">
                <a:latin typeface="Times New Roman" pitchFamily="18" charset="0"/>
                <a:cs typeface="Times New Roman" pitchFamily="18" charset="0"/>
              </a:rPr>
              <a:t>,</a:t>
            </a:r>
            <a:r>
              <a:rPr lang="en-US" sz="4400" b="1" dirty="0" smtClean="0">
                <a:latin typeface="Times New Roman" pitchFamily="18" charset="0"/>
                <a:cs typeface="Times New Roman" pitchFamily="18" charset="0"/>
              </a:rPr>
              <a:t>M</a:t>
            </a:r>
            <a:r>
              <a:rPr lang="el-GR" sz="4400" b="1" dirty="0">
                <a:latin typeface="Times New Roman" pitchFamily="18" charset="0"/>
                <a:cs typeface="Times New Roman" pitchFamily="18" charset="0"/>
              </a:rPr>
              <a:t>.</a:t>
            </a:r>
            <a:r>
              <a:rPr lang="en-US" sz="4400" b="1"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Weber</a:t>
            </a:r>
            <a:r>
              <a:rPr lang="el-GR" sz="4400" b="1" dirty="0" smtClean="0">
                <a:latin typeface="Times New Roman" pitchFamily="18" charset="0"/>
                <a:cs typeface="Times New Roman" pitchFamily="18" charset="0"/>
              </a:rPr>
              <a:t>)</a:t>
            </a:r>
            <a:r>
              <a:rPr lang="de-DE" sz="4400" b="1" dirty="0" smtClean="0">
                <a:latin typeface="Times New Roman" pitchFamily="18" charset="0"/>
                <a:cs typeface="Times New Roman" pitchFamily="18" charset="0"/>
              </a:rPr>
              <a:t> </a:t>
            </a:r>
            <a:endParaRPr lang="en-US" sz="4400" b="1" dirty="0">
              <a:solidFill>
                <a:srgbClr val="FF0000"/>
              </a:solidFill>
              <a:latin typeface="Times New Roman" pitchFamily="18" charset="0"/>
              <a:cs typeface="Times New Roman" pitchFamily="18" charset="0"/>
            </a:endParaRPr>
          </a:p>
          <a:p>
            <a:pPr algn="just"/>
            <a:endParaRPr lang="el-GR" sz="3200" b="1" dirty="0" smtClean="0">
              <a:latin typeface="Times New Roman" pitchFamily="18" charset="0"/>
              <a:cs typeface="Times New Roman" pitchFamily="18" charset="0"/>
            </a:endParaRPr>
          </a:p>
          <a:p>
            <a:pPr algn="just"/>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0"/>
            <a:ext cx="7772400" cy="6165304"/>
          </a:xfrm>
        </p:spPr>
        <p:txBody>
          <a:bodyPr>
            <a:normAutofit/>
          </a:bodyPr>
          <a:lstStyle/>
          <a:p>
            <a:pPr algn="just"/>
            <a:r>
              <a:rPr lang="el-GR" sz="4000" b="1" dirty="0" smtClean="0">
                <a:latin typeface="Times New Roman" pitchFamily="18" charset="0"/>
                <a:cs typeface="Times New Roman" pitchFamily="18" charset="0"/>
              </a:rPr>
              <a:t>Υφίσταται  πέραν των ατόμων.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a:t>
            </a:r>
            <a:r>
              <a:rPr lang="de-DE" b="1" dirty="0" smtClean="0">
                <a:solidFill>
                  <a:srgbClr val="FF0000"/>
                </a:solidFill>
                <a:latin typeface="Times New Roman" pitchFamily="18" charset="0"/>
                <a:cs typeface="Times New Roman" pitchFamily="18" charset="0"/>
              </a:rPr>
              <a:t>T</a:t>
            </a:r>
            <a:r>
              <a:rPr lang="el-GR" b="1" dirty="0">
                <a:solidFill>
                  <a:srgbClr val="FF0000"/>
                </a:solidFill>
                <a:latin typeface="Times New Roman" pitchFamily="18" charset="0"/>
                <a:cs typeface="Times New Roman" pitchFamily="18" charset="0"/>
              </a:rPr>
              <a:t>. </a:t>
            </a:r>
            <a:r>
              <a:rPr lang="de-DE" b="1" dirty="0" smtClean="0">
                <a:solidFill>
                  <a:srgbClr val="FF0000"/>
                </a:solidFill>
                <a:latin typeface="Times New Roman" pitchFamily="18" charset="0"/>
                <a:cs typeface="Times New Roman" pitchFamily="18" charset="0"/>
              </a:rPr>
              <a:t>Parsons</a:t>
            </a:r>
            <a:r>
              <a:rPr lang="el-GR"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95536" y="260648"/>
            <a:ext cx="8280920" cy="6192688"/>
          </a:xfrm>
        </p:spPr>
        <p:txBody>
          <a:bodyPr>
            <a:normAutofit fontScale="92500" lnSpcReduction="10000"/>
          </a:bodyPr>
          <a:lstStyle/>
          <a:p>
            <a:pPr algn="just"/>
            <a:r>
              <a:rPr lang="el-GR" sz="3300" b="1" dirty="0" smtClean="0">
                <a:solidFill>
                  <a:schemeClr val="tx1"/>
                </a:solidFill>
                <a:latin typeface="Times New Roman" pitchFamily="18" charset="0"/>
                <a:cs typeface="Times New Roman" pitchFamily="18" charset="0"/>
              </a:rPr>
              <a:t>-Ο </a:t>
            </a:r>
            <a:r>
              <a:rPr lang="en-US" sz="3300" b="1" dirty="0" smtClean="0">
                <a:solidFill>
                  <a:schemeClr val="tx1"/>
                </a:solidFill>
                <a:latin typeface="Times New Roman" pitchFamily="18" charset="0"/>
                <a:cs typeface="Times New Roman" pitchFamily="18" charset="0"/>
              </a:rPr>
              <a:t>N</a:t>
            </a:r>
            <a:r>
              <a:rPr lang="el-GR" sz="3300" b="1" dirty="0" smtClean="0">
                <a:solidFill>
                  <a:schemeClr val="tx1"/>
                </a:solidFill>
                <a:latin typeface="Times New Roman" pitchFamily="18" charset="0"/>
                <a:cs typeface="Times New Roman" pitchFamily="18" charset="0"/>
              </a:rPr>
              <a:t>. </a:t>
            </a:r>
            <a:r>
              <a:rPr lang="en-US" sz="3300" b="1" dirty="0" err="1" smtClean="0">
                <a:solidFill>
                  <a:schemeClr val="tx1"/>
                </a:solidFill>
                <a:latin typeface="Times New Roman" pitchFamily="18" charset="0"/>
                <a:cs typeface="Times New Roman" pitchFamily="18" charset="0"/>
              </a:rPr>
              <a:t>Luhmann</a:t>
            </a:r>
            <a:r>
              <a:rPr lang="en-US" sz="3300" b="1" dirty="0" smtClean="0">
                <a:solidFill>
                  <a:schemeClr val="tx1"/>
                </a:solidFill>
                <a:latin typeface="Times New Roman" pitchFamily="18" charset="0"/>
                <a:cs typeface="Times New Roman" pitchFamily="18" charset="0"/>
              </a:rPr>
              <a:t>(1975</a:t>
            </a:r>
            <a:r>
              <a:rPr lang="el-GR" sz="3300" b="1" dirty="0" smtClean="0">
                <a:solidFill>
                  <a:schemeClr val="tx1"/>
                </a:solidFill>
                <a:latin typeface="Times New Roman" pitchFamily="18" charset="0"/>
                <a:cs typeface="Times New Roman" pitchFamily="18" charset="0"/>
              </a:rPr>
              <a:t>, </a:t>
            </a:r>
            <a:r>
              <a:rPr lang="en-US" sz="3300" b="1" dirty="0" smtClean="0">
                <a:solidFill>
                  <a:schemeClr val="tx1"/>
                </a:solidFill>
                <a:latin typeface="Times New Roman" pitchFamily="18" charset="0"/>
                <a:cs typeface="Times New Roman" pitchFamily="18" charset="0"/>
              </a:rPr>
              <a:t>11</a:t>
            </a:r>
            <a:r>
              <a:rPr lang="en-US" sz="3300" b="1" dirty="0">
                <a:solidFill>
                  <a:schemeClr val="tx1"/>
                </a:solidFill>
                <a:latin typeface="Times New Roman" pitchFamily="18" charset="0"/>
                <a:cs typeface="Times New Roman" pitchFamily="18" charset="0"/>
              </a:rPr>
              <a:t>)</a:t>
            </a:r>
            <a:r>
              <a:rPr lang="el-GR" sz="3300" b="1" dirty="0" smtClean="0">
                <a:solidFill>
                  <a:schemeClr val="tx1"/>
                </a:solidFill>
                <a:latin typeface="Times New Roman" pitchFamily="18" charset="0"/>
                <a:cs typeface="Times New Roman" pitchFamily="18" charset="0"/>
              </a:rPr>
              <a:t>, </a:t>
            </a:r>
            <a:r>
              <a:rPr lang="el-GR" sz="3300" b="1" dirty="0" smtClean="0">
                <a:solidFill>
                  <a:srgbClr val="92D050"/>
                </a:solidFill>
                <a:latin typeface="Times New Roman" pitchFamily="18" charset="0"/>
                <a:cs typeface="Times New Roman" pitchFamily="18" charset="0"/>
              </a:rPr>
              <a:t>ορίζει την  Κοινωνία ως ένα πολύ περίπλοκο σύμπλεγμα Επικοινωνιών</a:t>
            </a:r>
            <a:r>
              <a:rPr lang="el-GR" sz="3300" b="1" dirty="0" smtClean="0">
                <a:solidFill>
                  <a:schemeClr val="tx1"/>
                </a:solidFill>
                <a:latin typeface="Times New Roman" pitchFamily="18" charset="0"/>
                <a:cs typeface="Times New Roman" pitchFamily="18" charset="0"/>
              </a:rPr>
              <a:t>. </a:t>
            </a:r>
            <a:r>
              <a:rPr lang="en-US" sz="3300" b="1" dirty="0" err="1" smtClean="0">
                <a:solidFill>
                  <a:schemeClr val="tx1"/>
                </a:solidFill>
                <a:latin typeface="Times New Roman" pitchFamily="18" charset="0"/>
                <a:cs typeface="Times New Roman" pitchFamily="18" charset="0"/>
              </a:rPr>
              <a:t>Luhmann</a:t>
            </a:r>
            <a:r>
              <a:rPr lang="el-GR" sz="3300" b="1" dirty="0" smtClean="0">
                <a:solidFill>
                  <a:schemeClr val="tx1"/>
                </a:solidFill>
                <a:latin typeface="Times New Roman" pitchFamily="18" charset="0"/>
                <a:cs typeface="Times New Roman" pitchFamily="18" charset="0"/>
              </a:rPr>
              <a:t>, </a:t>
            </a:r>
            <a:r>
              <a:rPr lang="en-US" sz="3300" b="1" dirty="0" smtClean="0">
                <a:solidFill>
                  <a:schemeClr val="tx1"/>
                </a:solidFill>
                <a:latin typeface="Times New Roman" pitchFamily="18" charset="0"/>
                <a:cs typeface="Times New Roman" pitchFamily="18" charset="0"/>
              </a:rPr>
              <a:t>N</a:t>
            </a:r>
            <a:r>
              <a:rPr lang="el-GR" sz="3300" b="1" dirty="0" smtClean="0">
                <a:solidFill>
                  <a:schemeClr val="tx1"/>
                </a:solidFill>
                <a:latin typeface="Times New Roman" pitchFamily="18" charset="0"/>
                <a:cs typeface="Times New Roman" pitchFamily="18" charset="0"/>
              </a:rPr>
              <a:t>. : </a:t>
            </a:r>
            <a:r>
              <a:rPr lang="en-US" sz="3300" b="1" dirty="0" err="1" smtClean="0">
                <a:solidFill>
                  <a:schemeClr val="tx1"/>
                </a:solidFill>
                <a:latin typeface="Times New Roman" pitchFamily="18" charset="0"/>
                <a:cs typeface="Times New Roman" pitchFamily="18" charset="0"/>
              </a:rPr>
              <a:t>Soziologische</a:t>
            </a:r>
            <a:r>
              <a:rPr lang="en-US" sz="3300" b="1" dirty="0" smtClean="0">
                <a:solidFill>
                  <a:schemeClr val="tx1"/>
                </a:solidFill>
                <a:latin typeface="Times New Roman" pitchFamily="18" charset="0"/>
                <a:cs typeface="Times New Roman" pitchFamily="18" charset="0"/>
              </a:rPr>
              <a:t> </a:t>
            </a:r>
            <a:r>
              <a:rPr lang="en-US" sz="3300" b="1" dirty="0" err="1" smtClean="0">
                <a:solidFill>
                  <a:schemeClr val="tx1"/>
                </a:solidFill>
                <a:latin typeface="Times New Roman" pitchFamily="18" charset="0"/>
                <a:cs typeface="Times New Roman" pitchFamily="18" charset="0"/>
              </a:rPr>
              <a:t>Aufklearung</a:t>
            </a:r>
            <a:r>
              <a:rPr lang="el-GR" sz="3300" b="1" dirty="0" smtClean="0">
                <a:solidFill>
                  <a:schemeClr val="tx1"/>
                </a:solidFill>
                <a:latin typeface="Times New Roman" pitchFamily="18" charset="0"/>
                <a:cs typeface="Times New Roman" pitchFamily="18" charset="0"/>
              </a:rPr>
              <a:t> 2, </a:t>
            </a:r>
            <a:r>
              <a:rPr lang="en-US" sz="3300" b="1" dirty="0" err="1" smtClean="0">
                <a:solidFill>
                  <a:schemeClr val="tx1"/>
                </a:solidFill>
                <a:latin typeface="Times New Roman" pitchFamily="18" charset="0"/>
                <a:cs typeface="Times New Roman" pitchFamily="18" charset="0"/>
              </a:rPr>
              <a:t>Opladen</a:t>
            </a:r>
            <a:r>
              <a:rPr lang="el-GR" sz="3300" b="1" dirty="0" smtClean="0">
                <a:solidFill>
                  <a:schemeClr val="tx1"/>
                </a:solidFill>
                <a:latin typeface="Times New Roman" pitchFamily="18" charset="0"/>
                <a:cs typeface="Times New Roman" pitchFamily="18" charset="0"/>
              </a:rPr>
              <a:t>..  </a:t>
            </a:r>
            <a:endParaRPr lang="en-US" sz="3300" b="1" dirty="0" smtClean="0">
              <a:solidFill>
                <a:schemeClr val="tx1"/>
              </a:solidFill>
              <a:latin typeface="Times New Roman" pitchFamily="18" charset="0"/>
              <a:cs typeface="Times New Roman" pitchFamily="18" charset="0"/>
            </a:endParaRPr>
          </a:p>
          <a:p>
            <a:pPr algn="just"/>
            <a:endParaRPr lang="en-US" sz="3300" b="1" dirty="0" smtClean="0">
              <a:solidFill>
                <a:schemeClr val="tx1"/>
              </a:solidFill>
              <a:latin typeface="Times New Roman" pitchFamily="18" charset="0"/>
              <a:cs typeface="Times New Roman" pitchFamily="18" charset="0"/>
            </a:endParaRPr>
          </a:p>
          <a:p>
            <a:pPr algn="just"/>
            <a:r>
              <a:rPr lang="el-GR" sz="3300" b="1" dirty="0" smtClean="0">
                <a:solidFill>
                  <a:srgbClr val="92D050"/>
                </a:solidFill>
                <a:latin typeface="Times New Roman" pitchFamily="18" charset="0"/>
                <a:cs typeface="Times New Roman" pitchFamily="18" charset="0"/>
              </a:rPr>
              <a:t>-</a:t>
            </a:r>
            <a:r>
              <a:rPr lang="el-GR" sz="3300" b="1" dirty="0" smtClean="0">
                <a:solidFill>
                  <a:srgbClr val="FF0000"/>
                </a:solidFill>
                <a:latin typeface="Times New Roman" pitchFamily="18" charset="0"/>
                <a:cs typeface="Times New Roman" pitchFamily="18" charset="0"/>
              </a:rPr>
              <a:t>Στο πλαίσιο της Συστημικής Θεωρίας γίνεται κατανοητό ότι η Κοινωνία δεν συνίσταται από άτομα αλλά από επικοινωνίες. </a:t>
            </a:r>
            <a:endParaRPr lang="en-US" sz="3300" b="1" dirty="0" smtClean="0">
              <a:solidFill>
                <a:srgbClr val="FF0000"/>
              </a:solidFill>
              <a:latin typeface="Times New Roman" pitchFamily="18" charset="0"/>
              <a:cs typeface="Times New Roman" pitchFamily="18" charset="0"/>
            </a:endParaRPr>
          </a:p>
          <a:p>
            <a:pPr algn="just"/>
            <a:endParaRPr lang="el-GR" sz="3300" b="1" dirty="0" smtClean="0">
              <a:solidFill>
                <a:schemeClr val="tx1"/>
              </a:solidFill>
              <a:latin typeface="Times New Roman" pitchFamily="18" charset="0"/>
              <a:cs typeface="Times New Roman" pitchFamily="18" charset="0"/>
            </a:endParaRPr>
          </a:p>
          <a:p>
            <a:pPr algn="just"/>
            <a:r>
              <a:rPr lang="el-GR" sz="3300" b="1" dirty="0" smtClean="0">
                <a:solidFill>
                  <a:schemeClr val="tx1"/>
                </a:solidFill>
                <a:latin typeface="Times New Roman" pitchFamily="18" charset="0"/>
                <a:cs typeface="Times New Roman" pitchFamily="18" charset="0"/>
              </a:rPr>
              <a:t>-Δηλ. εδώ κατανοούμε ότι για παράδειγμα μια ομάδα ατόμων δεν συνιστά εξ υπαρχής μια κοινωνική ομάδα.     </a:t>
            </a:r>
            <a:endParaRPr lang="en-US" sz="3300" b="1" dirty="0" smtClean="0">
              <a:solidFill>
                <a:schemeClr val="tx1"/>
              </a:solidFill>
              <a:latin typeface="Times New Roman" pitchFamily="18" charset="0"/>
              <a:cs typeface="Times New Roman" pitchFamily="18" charset="0"/>
            </a:endParaRPr>
          </a:p>
          <a:p>
            <a:pPr algn="just"/>
            <a:r>
              <a:rPr lang="el-GR" sz="3300" b="1" dirty="0" smtClean="0">
                <a:solidFill>
                  <a:schemeClr val="tx1"/>
                </a:solidFill>
                <a:latin typeface="Times New Roman" pitchFamily="18" charset="0"/>
                <a:cs typeface="Times New Roman" pitchFamily="18" charset="0"/>
              </a:rPr>
              <a:t> </a:t>
            </a:r>
            <a:endParaRPr lang="en-US" sz="3300" b="1" dirty="0" smtClean="0">
              <a:solidFill>
                <a:schemeClr val="tx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67544" y="188640"/>
            <a:ext cx="8136904" cy="6120680"/>
          </a:xfrm>
        </p:spPr>
        <p:txBody>
          <a:bodyPr>
            <a:normAutofit lnSpcReduction="10000"/>
          </a:bodyPr>
          <a:lstStyle/>
          <a:p>
            <a:pPr algn="just"/>
            <a:r>
              <a:rPr lang="el-GR" b="1" dirty="0" smtClean="0">
                <a:solidFill>
                  <a:schemeClr val="tx1"/>
                </a:solidFill>
                <a:latin typeface="Times New Roman" pitchFamily="18" charset="0"/>
                <a:cs typeface="Times New Roman" pitchFamily="18" charset="0"/>
              </a:rPr>
              <a:t>Σε αντιστοιχία με την πολιτιστική-πολιτισμική κυρίως εξέλιξη, ή το πολιτικό σύστημα και γενικά κάποια ιδιαίτερα χαρακτηριστικά, οι Κοινωνίες προσδιορίζονται ως </a:t>
            </a:r>
          </a:p>
          <a:p>
            <a:pPr algn="just"/>
            <a:r>
              <a:rPr lang="el-GR" b="1" dirty="0" smtClean="0">
                <a:solidFill>
                  <a:srgbClr val="FF0000"/>
                </a:solidFill>
                <a:latin typeface="Times New Roman" pitchFamily="18" charset="0"/>
                <a:cs typeface="Times New Roman" pitchFamily="18" charset="0"/>
              </a:rPr>
              <a:t>Πρωτόγονες,</a:t>
            </a:r>
            <a:r>
              <a:rPr lang="el-GR" b="1" dirty="0" smtClean="0">
                <a:solidFill>
                  <a:schemeClr val="tx1"/>
                </a:solidFill>
                <a:latin typeface="Times New Roman" pitchFamily="18" charset="0"/>
                <a:cs typeface="Times New Roman" pitchFamily="18" charset="0"/>
              </a:rPr>
              <a:t> </a:t>
            </a:r>
          </a:p>
          <a:p>
            <a:pPr algn="just"/>
            <a:r>
              <a:rPr lang="el-GR" b="1" dirty="0" smtClean="0">
                <a:solidFill>
                  <a:srgbClr val="92D050"/>
                </a:solidFill>
                <a:latin typeface="Times New Roman" pitchFamily="18" charset="0"/>
                <a:cs typeface="Times New Roman" pitchFamily="18" charset="0"/>
              </a:rPr>
              <a:t>Αστικές, Σοσιαλιστικές, Μοντέρνες-</a:t>
            </a:r>
          </a:p>
          <a:p>
            <a:pPr algn="just"/>
            <a:r>
              <a:rPr lang="el-GR" b="1" dirty="0" smtClean="0">
                <a:solidFill>
                  <a:srgbClr val="92D050"/>
                </a:solidFill>
                <a:latin typeface="Times New Roman" pitchFamily="18" charset="0"/>
                <a:cs typeface="Times New Roman" pitchFamily="18" charset="0"/>
              </a:rPr>
              <a:t>Νεωτερικές, Μετά-Μοντέρνες, </a:t>
            </a:r>
          </a:p>
          <a:p>
            <a:pPr algn="just"/>
            <a:r>
              <a:rPr lang="el-GR" b="1" dirty="0" smtClean="0">
                <a:solidFill>
                  <a:srgbClr val="92D050"/>
                </a:solidFill>
                <a:latin typeface="Times New Roman" pitchFamily="18" charset="0"/>
                <a:cs typeface="Times New Roman" pitchFamily="18" charset="0"/>
              </a:rPr>
              <a:t>Μετά-νεωτερικές, Παγκοσμιοποιημένες, Κοινωνία της Πληροφορίας, Κοινωνία της Εικονικής Πραγματικότητας, Καπιταλιστικές,         Ασώματες κ.τ.λ.          </a:t>
            </a:r>
            <a:endParaRPr lang="en-US" b="1" dirty="0" smtClean="0">
              <a:solidFill>
                <a:srgbClr val="92D050"/>
              </a:solidFill>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1"/>
            <a:ext cx="7990656" cy="2708919"/>
          </a:xfrm>
        </p:spPr>
        <p:txBody>
          <a:bodyPr/>
          <a:lstStyle/>
          <a:p>
            <a:r>
              <a:rPr lang="el-GR" b="1" dirty="0" smtClean="0">
                <a:solidFill>
                  <a:srgbClr val="FF0000"/>
                </a:solidFill>
                <a:latin typeface="Times New Roman" pitchFamily="18" charset="0"/>
                <a:cs typeface="Times New Roman" pitchFamily="18" charset="0"/>
              </a:rPr>
              <a:t>Πολιτισμός-Κουλτούρα</a:t>
            </a:r>
            <a:endParaRPr lang="en-US" b="1" dirty="0">
              <a:solidFill>
                <a:srgbClr val="FF0000"/>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395536" y="2132856"/>
            <a:ext cx="8280920" cy="4104456"/>
          </a:xfrm>
        </p:spPr>
        <p:txBody>
          <a:bodyPr>
            <a:normAutofit/>
          </a:bodyPr>
          <a:lstStyle/>
          <a:p>
            <a:pPr algn="just"/>
            <a:r>
              <a:rPr lang="el-GR" b="1" dirty="0" smtClean="0">
                <a:solidFill>
                  <a:schemeClr val="tx1"/>
                </a:solidFill>
                <a:latin typeface="Times New Roman" pitchFamily="18" charset="0"/>
                <a:cs typeface="Times New Roman" pitchFamily="18" charset="0"/>
              </a:rPr>
              <a:t>-Συνήθως η έννοια της κουλτούρας ταυτίζεται στην ελληνική πραγματικότητα με την έννοια του πολιτισμού. </a:t>
            </a:r>
          </a:p>
          <a:p>
            <a:pPr algn="just"/>
            <a:r>
              <a:rPr lang="el-GR" b="1" dirty="0">
                <a:solidFill>
                  <a:schemeClr val="tx1"/>
                </a:solidFill>
                <a:latin typeface="Times New Roman" pitchFamily="18" charset="0"/>
                <a:cs typeface="Times New Roman" pitchFamily="18" charset="0"/>
              </a:rPr>
              <a:t>-</a:t>
            </a:r>
            <a:r>
              <a:rPr lang="el-GR" b="1" dirty="0" smtClean="0">
                <a:solidFill>
                  <a:schemeClr val="tx1"/>
                </a:solidFill>
                <a:latin typeface="Times New Roman" pitchFamily="18" charset="0"/>
                <a:cs typeface="Times New Roman" pitchFamily="18" charset="0"/>
              </a:rPr>
              <a:t>Σε άλλες γλώσσες, Αγγλική, Γερμανική, Γαλλική, υπάρχουν οι όροι </a:t>
            </a:r>
            <a:r>
              <a:rPr lang="el-GR" b="1" dirty="0" smtClean="0">
                <a:solidFill>
                  <a:srgbClr val="FFFF00"/>
                </a:solidFill>
                <a:latin typeface="Times New Roman" pitchFamily="18" charset="0"/>
                <a:cs typeface="Times New Roman" pitchFamily="18" charset="0"/>
              </a:rPr>
              <a:t>Civilisation, Zivilisation and Cultur, Kultur.</a:t>
            </a:r>
            <a:endParaRPr lang="en-US" b="1" dirty="0" smtClean="0">
              <a:solidFill>
                <a:srgbClr val="FFFF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latin typeface="Times New Roman" pitchFamily="18" charset="0"/>
                <a:cs typeface="Times New Roman" pitchFamily="18" charset="0"/>
              </a:rPr>
              <a:t>Πολιτισμός</a:t>
            </a:r>
            <a:endParaRPr lang="en-US" b="1" dirty="0">
              <a:solidFill>
                <a:srgbClr val="FF0000"/>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457200" y="1600200"/>
            <a:ext cx="8229600" cy="5141167"/>
          </a:xfrm>
        </p:spPr>
        <p:txBody>
          <a:bodyPr>
            <a:normAutofit fontScale="77500" lnSpcReduction="20000"/>
          </a:bodyPr>
          <a:lstStyle/>
          <a:p>
            <a:pPr algn="just">
              <a:buNone/>
            </a:pPr>
            <a:r>
              <a:rPr lang="el-GR" b="1" dirty="0" smtClean="0">
                <a:latin typeface="Times New Roman" pitchFamily="18" charset="0"/>
                <a:cs typeface="Times New Roman" pitchFamily="18" charset="0"/>
              </a:rPr>
              <a:t> -</a:t>
            </a:r>
            <a:r>
              <a:rPr lang="el-GR" b="1" dirty="0" smtClean="0">
                <a:solidFill>
                  <a:srgbClr val="FFFF00"/>
                </a:solidFill>
                <a:latin typeface="Times New Roman" pitchFamily="18" charset="0"/>
                <a:cs typeface="Times New Roman" pitchFamily="18" charset="0"/>
              </a:rPr>
              <a:t>Η έννοια πολιτισμός αναφέρεται στο σύνολο των υλικών και πνευματικών επιτευγμάτων μιας κοινωνίας, ενός κοινωνικού συνόλου. </a:t>
            </a:r>
          </a:p>
          <a:p>
            <a:pPr algn="just">
              <a:buNone/>
            </a:pPr>
            <a:endParaRPr lang="el-GR" b="1" dirty="0" smtClean="0">
              <a:latin typeface="Times New Roman" pitchFamily="18" charset="0"/>
              <a:cs typeface="Times New Roman" pitchFamily="18" charset="0"/>
            </a:endParaRPr>
          </a:p>
          <a:p>
            <a:pPr algn="just">
              <a:buNone/>
            </a:pPr>
            <a:r>
              <a:rPr lang="el-GR" b="1" dirty="0">
                <a:latin typeface="Times New Roman" pitchFamily="18" charset="0"/>
                <a:cs typeface="Times New Roman" pitchFamily="18" charset="0"/>
              </a:rPr>
              <a:t>-</a:t>
            </a:r>
            <a:r>
              <a:rPr lang="el-GR" b="1" dirty="0" err="1" smtClean="0">
                <a:solidFill>
                  <a:srgbClr val="FF0000"/>
                </a:solidFill>
                <a:latin typeface="Times New Roman" pitchFamily="18" charset="0"/>
                <a:cs typeface="Times New Roman" pitchFamily="18" charset="0"/>
              </a:rPr>
              <a:t>Civilisation</a:t>
            </a:r>
            <a:r>
              <a:rPr lang="el-GR" b="1" dirty="0">
                <a:solidFill>
                  <a:srgbClr val="FF0000"/>
                </a:solidFill>
                <a:latin typeface="Times New Roman" pitchFamily="18" charset="0"/>
                <a:cs typeface="Times New Roman" pitchFamily="18" charset="0"/>
              </a:rPr>
              <a:t>, </a:t>
            </a:r>
            <a:r>
              <a:rPr lang="el-GR" b="1" dirty="0" err="1" smtClean="0">
                <a:solidFill>
                  <a:srgbClr val="FF0000"/>
                </a:solidFill>
                <a:latin typeface="Times New Roman" pitchFamily="18" charset="0"/>
                <a:cs typeface="Times New Roman" pitchFamily="18" charset="0"/>
              </a:rPr>
              <a:t>Zivilisation</a:t>
            </a:r>
            <a:r>
              <a:rPr lang="el-GR" b="1" dirty="0" smtClean="0">
                <a:solidFill>
                  <a:srgbClr val="FF0000"/>
                </a:solidFill>
                <a:latin typeface="Times New Roman" pitchFamily="18" charset="0"/>
                <a:cs typeface="Times New Roman" pitchFamily="18" charset="0"/>
              </a:rPr>
              <a:t>, </a:t>
            </a:r>
            <a:r>
              <a:rPr lang="el-GR" b="1" dirty="0">
                <a:solidFill>
                  <a:srgbClr val="FF0000"/>
                </a:solidFill>
                <a:latin typeface="Times New Roman" pitchFamily="18" charset="0"/>
                <a:cs typeface="Times New Roman" pitchFamily="18" charset="0"/>
              </a:rPr>
              <a:t>πολιτιστικός </a:t>
            </a:r>
            <a:r>
              <a:rPr lang="el-GR" b="1" dirty="0">
                <a:latin typeface="Times New Roman" pitchFamily="18" charset="0"/>
                <a:cs typeface="Times New Roman" pitchFamily="18" charset="0"/>
              </a:rPr>
              <a:t>(</a:t>
            </a:r>
            <a:r>
              <a:rPr lang="el-GR" b="1" dirty="0">
                <a:solidFill>
                  <a:srgbClr val="00B050"/>
                </a:solidFill>
                <a:latin typeface="Times New Roman" pitchFamily="18" charset="0"/>
                <a:cs typeface="Times New Roman" pitchFamily="18" charset="0"/>
              </a:rPr>
              <a:t>δυναμικός όρος</a:t>
            </a:r>
            <a:r>
              <a:rPr lang="el-GR" b="1" dirty="0" smtClean="0">
                <a:latin typeface="Times New Roman" pitchFamily="18" charset="0"/>
                <a:cs typeface="Times New Roman" pitchFamily="18" charset="0"/>
              </a:rPr>
              <a:t>)</a:t>
            </a:r>
            <a:r>
              <a:rPr lang="el-GR" b="1" dirty="0">
                <a:latin typeface="Times New Roman" pitchFamily="18" charset="0"/>
                <a:cs typeface="Times New Roman" pitchFamily="18" charset="0"/>
              </a:rPr>
              <a:t> Χ</a:t>
            </a:r>
            <a:r>
              <a:rPr lang="el-GR" b="1" dirty="0" smtClean="0">
                <a:latin typeface="Times New Roman" pitchFamily="18" charset="0"/>
                <a:cs typeface="Times New Roman" pitchFamily="18" charset="0"/>
              </a:rPr>
              <a:t>ρησιμοποιείται </a:t>
            </a:r>
            <a:r>
              <a:rPr lang="el-GR" b="1" dirty="0">
                <a:latin typeface="Times New Roman" pitchFamily="18" charset="0"/>
                <a:cs typeface="Times New Roman" pitchFamily="18" charset="0"/>
              </a:rPr>
              <a:t>για τον πολιτισμό ως σύνολο δραστηριοτήτων καθώς και για τη δήλωση του τεχνικού πολιτισμού</a:t>
            </a:r>
          </a:p>
          <a:p>
            <a:pPr algn="just">
              <a:buNone/>
            </a:pPr>
            <a:r>
              <a:rPr lang="el-GR" b="1" dirty="0" smtClean="0">
                <a:latin typeface="Times New Roman" pitchFamily="18" charset="0"/>
                <a:cs typeface="Times New Roman" pitchFamily="18" charset="0"/>
              </a:rPr>
              <a:t>     </a:t>
            </a:r>
          </a:p>
          <a:p>
            <a:pPr algn="just">
              <a:buNone/>
            </a:pPr>
            <a:r>
              <a:rPr lang="el-GR" b="1" dirty="0" smtClean="0">
                <a:latin typeface="Times New Roman" pitchFamily="18" charset="0"/>
                <a:cs typeface="Times New Roman" pitchFamily="18" charset="0"/>
              </a:rPr>
              <a:t>-</a:t>
            </a:r>
            <a:r>
              <a:rPr lang="el-GR" b="1" dirty="0" err="1" smtClean="0">
                <a:solidFill>
                  <a:srgbClr val="FF0000"/>
                </a:solidFill>
                <a:latin typeface="Times New Roman" pitchFamily="18" charset="0"/>
                <a:cs typeface="Times New Roman" pitchFamily="18" charset="0"/>
              </a:rPr>
              <a:t>Cultur</a:t>
            </a:r>
            <a:r>
              <a:rPr lang="el-GR" b="1" dirty="0">
                <a:solidFill>
                  <a:srgbClr val="FF0000"/>
                </a:solidFill>
                <a:latin typeface="Times New Roman" pitchFamily="18" charset="0"/>
                <a:cs typeface="Times New Roman" pitchFamily="18" charset="0"/>
              </a:rPr>
              <a:t>, </a:t>
            </a:r>
            <a:r>
              <a:rPr lang="el-GR" b="1" dirty="0" err="1" smtClean="0">
                <a:solidFill>
                  <a:srgbClr val="FF0000"/>
                </a:solidFill>
                <a:latin typeface="Times New Roman" pitchFamily="18" charset="0"/>
                <a:cs typeface="Times New Roman" pitchFamily="18" charset="0"/>
              </a:rPr>
              <a:t>Kultur</a:t>
            </a:r>
            <a:r>
              <a:rPr lang="el-GR" b="1" dirty="0" smtClean="0">
                <a:solidFill>
                  <a:srgbClr val="FF0000"/>
                </a:solidFill>
                <a:latin typeface="Times New Roman" pitchFamily="18" charset="0"/>
                <a:cs typeface="Times New Roman" pitchFamily="18" charset="0"/>
              </a:rPr>
              <a:t>, Κουλτούρα, πολιτισμικός </a:t>
            </a:r>
            <a:r>
              <a:rPr lang="el-GR" b="1" dirty="0" smtClean="0">
                <a:latin typeface="Times New Roman" pitchFamily="18" charset="0"/>
                <a:cs typeface="Times New Roman" pitchFamily="18" charset="0"/>
              </a:rPr>
              <a:t>(</a:t>
            </a:r>
            <a:r>
              <a:rPr lang="el-GR" b="1" dirty="0">
                <a:solidFill>
                  <a:srgbClr val="00B050"/>
                </a:solidFill>
                <a:latin typeface="Times New Roman" pitchFamily="18" charset="0"/>
                <a:cs typeface="Times New Roman" pitchFamily="18" charset="0"/>
              </a:rPr>
              <a:t>στατικός </a:t>
            </a:r>
            <a:r>
              <a:rPr lang="el-GR" b="1" dirty="0" smtClean="0">
                <a:solidFill>
                  <a:srgbClr val="00B050"/>
                </a:solidFill>
                <a:latin typeface="Times New Roman" pitchFamily="18" charset="0"/>
                <a:cs typeface="Times New Roman" pitchFamily="18" charset="0"/>
              </a:rPr>
              <a:t>όρος</a:t>
            </a:r>
            <a:r>
              <a:rPr lang="el-GR" b="1" dirty="0">
                <a:latin typeface="Times New Roman" pitchFamily="18" charset="0"/>
                <a:cs typeface="Times New Roman" pitchFamily="18" charset="0"/>
              </a:rPr>
              <a:t>)</a:t>
            </a:r>
            <a:r>
              <a:rPr lang="el-GR" b="1" dirty="0" smtClean="0">
                <a:latin typeface="Times New Roman" pitchFamily="18" charset="0"/>
                <a:cs typeface="Times New Roman" pitchFamily="18" charset="0"/>
              </a:rPr>
              <a:t> </a:t>
            </a:r>
          </a:p>
          <a:p>
            <a:pPr algn="just">
              <a:buNone/>
            </a:pPr>
            <a:r>
              <a:rPr lang="el-GR" b="1" dirty="0" smtClean="0">
                <a:latin typeface="Times New Roman" pitchFamily="18" charset="0"/>
                <a:cs typeface="Times New Roman" pitchFamily="18" charset="0"/>
              </a:rPr>
              <a:t>Δηλώνεται η </a:t>
            </a:r>
            <a:r>
              <a:rPr lang="el-GR" b="1" dirty="0">
                <a:latin typeface="Times New Roman" pitchFamily="18" charset="0"/>
                <a:cs typeface="Times New Roman" pitchFamily="18" charset="0"/>
              </a:rPr>
              <a:t>αφηρημένη πλευρά του πολιτισμού καθώς και ο</a:t>
            </a:r>
            <a:r>
              <a:rPr lang="el-GR" b="1" dirty="0" smtClean="0">
                <a:latin typeface="Times New Roman" pitchFamily="18" charset="0"/>
                <a:cs typeface="Times New Roman" pitchFamily="18" charset="0"/>
              </a:rPr>
              <a:t> πολιτισμός </a:t>
            </a:r>
            <a:r>
              <a:rPr lang="el-GR" b="1" dirty="0">
                <a:latin typeface="Times New Roman" pitchFamily="18" charset="0"/>
                <a:cs typeface="Times New Roman" pitchFamily="18" charset="0"/>
              </a:rPr>
              <a:t>ως πνευματική καλλιέργεια.</a:t>
            </a:r>
            <a:r>
              <a:rPr lang="en-US" b="1" dirty="0">
                <a:latin typeface="Times New Roman" pitchFamily="18" charset="0"/>
                <a:cs typeface="Times New Roman" pitchFamily="18" charset="0"/>
              </a:rPr>
              <a:t> </a:t>
            </a:r>
            <a:endParaRPr lang="el-GR" b="1" dirty="0" smtClean="0">
              <a:latin typeface="Times New Roman" pitchFamily="18" charset="0"/>
              <a:cs typeface="Times New Roman" pitchFamily="18" charset="0"/>
            </a:endParaRPr>
          </a:p>
          <a:p>
            <a:pPr algn="just">
              <a:buNone/>
            </a:pPr>
            <a:endParaRPr lang="el-GR" sz="2600" b="1" dirty="0" smtClean="0">
              <a:latin typeface="Times New Roman" pitchFamily="18" charset="0"/>
              <a:cs typeface="Times New Roman" pitchFamily="18" charset="0"/>
            </a:endParaRPr>
          </a:p>
          <a:p>
            <a:pPr algn="just">
              <a:buNone/>
            </a:pPr>
            <a:r>
              <a:rPr lang="el-GR" sz="2600" b="1" dirty="0" smtClean="0">
                <a:latin typeface="Times New Roman" pitchFamily="18" charset="0"/>
                <a:cs typeface="Times New Roman" pitchFamily="18" charset="0"/>
              </a:rPr>
              <a:t>(Μπαμπινιώτης </a:t>
            </a:r>
            <a:r>
              <a:rPr lang="el-GR" sz="2600" b="1" dirty="0">
                <a:latin typeface="Times New Roman" pitchFamily="18" charset="0"/>
                <a:cs typeface="Times New Roman" pitchFamily="18" charset="0"/>
              </a:rPr>
              <a:t>2006, Λεξικό Νέας Ελληνικής Γλώσσας,1441-1442</a:t>
            </a:r>
            <a:r>
              <a:rPr lang="el-GR" sz="2600" b="1" dirty="0" smtClean="0">
                <a:latin typeface="Times New Roman" pitchFamily="18" charset="0"/>
                <a:cs typeface="Times New Roman" pitchFamily="18" charset="0"/>
              </a:rPr>
              <a:t>).</a:t>
            </a:r>
            <a:endParaRPr lang="el-GR" sz="2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latin typeface="Times New Roman" pitchFamily="18" charset="0"/>
                <a:cs typeface="Times New Roman" pitchFamily="18" charset="0"/>
              </a:rPr>
              <a:t>ΚΟΥΛΤΟΥΡΑ</a:t>
            </a:r>
            <a:endParaRPr lang="en-US" b="1" dirty="0">
              <a:solidFill>
                <a:srgbClr val="FF0000"/>
              </a:solidFill>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92500" lnSpcReduction="10000"/>
          </a:bodyPr>
          <a:lstStyle/>
          <a:p>
            <a:pPr algn="just">
              <a:buNone/>
            </a:pPr>
            <a:r>
              <a:rPr lang="el-GR" dirty="0" smtClean="0"/>
              <a:t>    </a:t>
            </a:r>
            <a:r>
              <a:rPr lang="el-GR" b="1" dirty="0" smtClean="0">
                <a:latin typeface="Times New Roman" pitchFamily="18" charset="0"/>
                <a:cs typeface="Times New Roman" pitchFamily="18" charset="0"/>
              </a:rPr>
              <a:t>Ο </a:t>
            </a:r>
            <a:r>
              <a:rPr lang="en-US" b="1" dirty="0" smtClean="0">
                <a:latin typeface="Times New Roman" pitchFamily="18" charset="0"/>
                <a:cs typeface="Times New Roman" pitchFamily="18" charset="0"/>
              </a:rPr>
              <a:t>Taylor</a:t>
            </a:r>
            <a:r>
              <a:rPr lang="el-GR" b="1" dirty="0" smtClean="0">
                <a:latin typeface="Times New Roman" pitchFamily="18" charset="0"/>
                <a:cs typeface="Times New Roman" pitchFamily="18" charset="0"/>
              </a:rPr>
              <a:t>, το 1871 στο πλαίσιο ενός κλασσικού ανθρωπολογικού ορισμού, περιγράφει την κουλτούρα </a:t>
            </a:r>
          </a:p>
          <a:p>
            <a:pPr algn="just">
              <a:buNone/>
            </a:pPr>
            <a:r>
              <a:rPr lang="el-GR" b="1" dirty="0">
                <a:latin typeface="Times New Roman" pitchFamily="18" charset="0"/>
                <a:cs typeface="Times New Roman" pitchFamily="18" charset="0"/>
              </a:rPr>
              <a:t>-</a:t>
            </a:r>
            <a:r>
              <a:rPr lang="el-GR" b="1" dirty="0" smtClean="0">
                <a:latin typeface="Times New Roman" pitchFamily="18" charset="0"/>
                <a:cs typeface="Times New Roman" pitchFamily="18" charset="0"/>
              </a:rPr>
              <a:t>ως μια </a:t>
            </a:r>
            <a:r>
              <a:rPr lang="el-GR" b="1" dirty="0" smtClean="0">
                <a:solidFill>
                  <a:srgbClr val="00B050"/>
                </a:solidFill>
                <a:latin typeface="Times New Roman" pitchFamily="18" charset="0"/>
                <a:cs typeface="Times New Roman" pitchFamily="18" charset="0"/>
              </a:rPr>
              <a:t>πολύπλοκη ολότητα </a:t>
            </a:r>
            <a:r>
              <a:rPr lang="el-GR" b="1" dirty="0" smtClean="0">
                <a:latin typeface="Times New Roman" pitchFamily="18" charset="0"/>
                <a:cs typeface="Times New Roman" pitchFamily="18" charset="0"/>
              </a:rPr>
              <a:t>η οποία συνίσταται από γνώσεις, τεχνολογία, πιστεύω, τέχνη, ήθη, δίκαιο, ηθική, ικανότητες-επιδεξιότητες, συνήθειες </a:t>
            </a:r>
          </a:p>
          <a:p>
            <a:pPr algn="just">
              <a:buNone/>
            </a:pPr>
            <a:r>
              <a:rPr lang="el-GR" b="1" dirty="0">
                <a:latin typeface="Times New Roman" pitchFamily="18" charset="0"/>
                <a:cs typeface="Times New Roman" pitchFamily="18" charset="0"/>
              </a:rPr>
              <a:t>-</a:t>
            </a:r>
            <a:r>
              <a:rPr lang="el-GR" b="1" dirty="0" smtClean="0">
                <a:latin typeface="Times New Roman" pitchFamily="18" charset="0"/>
                <a:cs typeface="Times New Roman" pitchFamily="18" charset="0"/>
              </a:rPr>
              <a:t>τα οποία </a:t>
            </a:r>
            <a:r>
              <a:rPr lang="el-GR" b="1" dirty="0" smtClean="0">
                <a:solidFill>
                  <a:srgbClr val="00B050"/>
                </a:solidFill>
                <a:latin typeface="Times New Roman" pitchFamily="18" charset="0"/>
                <a:cs typeface="Times New Roman" pitchFamily="18" charset="0"/>
              </a:rPr>
              <a:t>υιοθετεί κάποιος ως μέλος μιας συγκεκριμένης κοινωνίας</a:t>
            </a:r>
            <a:r>
              <a:rPr lang="el-GR"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endParaRPr lang="el-GR" b="1" dirty="0" smtClean="0">
              <a:latin typeface="Times New Roman" pitchFamily="18" charset="0"/>
              <a:cs typeface="Times New Roman" pitchFamily="18" charset="0"/>
            </a:endParaRPr>
          </a:p>
          <a:p>
            <a:pPr algn="just">
              <a:buNone/>
            </a:pPr>
            <a:r>
              <a:rPr lang="el-GR"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Taylor</a:t>
            </a:r>
            <a:r>
              <a:rPr lang="el-GR"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P</a:t>
            </a:r>
            <a:r>
              <a:rPr lang="el-GR"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B</a:t>
            </a:r>
            <a:r>
              <a:rPr lang="el-GR" sz="2600" dirty="0" smtClean="0">
                <a:latin typeface="Times New Roman" pitchFamily="18" charset="0"/>
                <a:cs typeface="Times New Roman" pitchFamily="18" charset="0"/>
              </a:rPr>
              <a:t>. (1994): </a:t>
            </a:r>
            <a:r>
              <a:rPr lang="en-US" sz="2600" dirty="0" smtClean="0">
                <a:latin typeface="Times New Roman" pitchFamily="18" charset="0"/>
                <a:cs typeface="Times New Roman" pitchFamily="18" charset="0"/>
              </a:rPr>
              <a:t>Collected Works</a:t>
            </a:r>
            <a:r>
              <a:rPr lang="el-GR"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Rutledge</a:t>
            </a:r>
            <a:r>
              <a:rPr lang="el-GR"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London</a:t>
            </a:r>
            <a:r>
              <a:rPr lang="el-GR"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67544" y="1916832"/>
            <a:ext cx="8496944" cy="4320480"/>
          </a:xfrm>
        </p:spPr>
        <p:txBody>
          <a:bodyPr>
            <a:normAutofit lnSpcReduction="10000"/>
          </a:bodyPr>
          <a:lstStyle/>
          <a:p>
            <a:pPr algn="just"/>
            <a:r>
              <a:rPr lang="el-GR" sz="4000" b="1" dirty="0" smtClean="0">
                <a:solidFill>
                  <a:schemeClr val="tx1"/>
                </a:solidFill>
                <a:latin typeface="Times New Roman" pitchFamily="18" charset="0"/>
                <a:cs typeface="Times New Roman" pitchFamily="18" charset="0"/>
              </a:rPr>
              <a:t>Η κουλτούρα/ο πολιτισμός όπως και να ορισθεί </a:t>
            </a:r>
          </a:p>
          <a:p>
            <a:pPr algn="just"/>
            <a:r>
              <a:rPr lang="el-GR" sz="4000" b="1" dirty="0">
                <a:solidFill>
                  <a:schemeClr val="tx1"/>
                </a:solidFill>
                <a:latin typeface="Times New Roman" pitchFamily="18" charset="0"/>
                <a:cs typeface="Times New Roman" pitchFamily="18" charset="0"/>
              </a:rPr>
              <a:t>-</a:t>
            </a:r>
            <a:r>
              <a:rPr lang="el-GR" sz="4000" b="1" dirty="0" smtClean="0">
                <a:solidFill>
                  <a:schemeClr val="tx1"/>
                </a:solidFill>
                <a:latin typeface="Times New Roman" pitchFamily="18" charset="0"/>
                <a:cs typeface="Times New Roman" pitchFamily="18" charset="0"/>
              </a:rPr>
              <a:t>κατανοείται σαν μια διαδικασία στο πλαίσιο της οποίας διαμορφώνονται οι σκέψεις και οι συμπεριφορές του ανθρώπινου είδους, </a:t>
            </a:r>
          </a:p>
          <a:p>
            <a:pPr algn="just"/>
            <a:r>
              <a:rPr lang="el-GR" sz="4000" b="1" dirty="0">
                <a:solidFill>
                  <a:schemeClr val="tx1"/>
                </a:solidFill>
                <a:latin typeface="Times New Roman" pitchFamily="18" charset="0"/>
                <a:cs typeface="Times New Roman" pitchFamily="18" charset="0"/>
              </a:rPr>
              <a:t>-</a:t>
            </a:r>
            <a:r>
              <a:rPr lang="el-GR" sz="4000" b="1" dirty="0" smtClean="0">
                <a:solidFill>
                  <a:srgbClr val="FF0000"/>
                </a:solidFill>
                <a:latin typeface="Times New Roman" pitchFamily="18" charset="0"/>
                <a:cs typeface="Times New Roman" pitchFamily="18" charset="0"/>
              </a:rPr>
              <a:t>σε ατομικά και συλλογικά επίπεδα</a:t>
            </a:r>
            <a:r>
              <a:rPr lang="el-GR" sz="4000" b="1"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692696"/>
            <a:ext cx="8136904" cy="4946104"/>
          </a:xfrm>
        </p:spPr>
        <p:txBody>
          <a:bodyPr>
            <a:normAutofit/>
          </a:bodyPr>
          <a:lstStyle/>
          <a:p>
            <a:pPr algn="just"/>
            <a:r>
              <a:rPr lang="el-GR" sz="4400" b="1" dirty="0" smtClean="0">
                <a:solidFill>
                  <a:schemeClr val="tx1"/>
                </a:solidFill>
                <a:latin typeface="Times New Roman" pitchFamily="18" charset="0"/>
                <a:cs typeface="Times New Roman" pitchFamily="18" charset="0"/>
              </a:rPr>
              <a:t>Η ιδέα περί ’</a:t>
            </a:r>
            <a:r>
              <a:rPr lang="el-GR" sz="4400" b="1" dirty="0" smtClean="0">
                <a:solidFill>
                  <a:srgbClr val="FFFF00"/>
                </a:solidFill>
                <a:latin typeface="Times New Roman" pitchFamily="18" charset="0"/>
                <a:cs typeface="Times New Roman" pitchFamily="18" charset="0"/>
              </a:rPr>
              <a:t>κοινωνίας</a:t>
            </a:r>
            <a:r>
              <a:rPr lang="el-GR" sz="4400" b="1" dirty="0" smtClean="0">
                <a:solidFill>
                  <a:schemeClr val="tx1"/>
                </a:solidFill>
                <a:latin typeface="Times New Roman" pitchFamily="18" charset="0"/>
                <a:cs typeface="Times New Roman" pitchFamily="18" charset="0"/>
              </a:rPr>
              <a:t>’ όπως μέχρι σήμερα την κατανοούμε, είναι καθαρά </a:t>
            </a:r>
            <a:r>
              <a:rPr lang="el-GR" sz="4400" b="1" dirty="0" smtClean="0">
                <a:solidFill>
                  <a:srgbClr val="FFFF00"/>
                </a:solidFill>
                <a:latin typeface="Times New Roman" pitchFamily="18" charset="0"/>
                <a:cs typeface="Times New Roman" pitchFamily="18" charset="0"/>
              </a:rPr>
              <a:t>νεωτερική ιδέα </a:t>
            </a:r>
            <a:endParaRPr lang="en-US" sz="4400" b="1" dirty="0" smtClean="0">
              <a:solidFill>
                <a:srgbClr val="FFFF00"/>
              </a:solidFill>
              <a:latin typeface="Times New Roman" pitchFamily="18" charset="0"/>
              <a:cs typeface="Times New Roman" pitchFamily="18" charset="0"/>
            </a:endParaRPr>
          </a:p>
          <a:p>
            <a:pPr algn="just"/>
            <a:r>
              <a:rPr lang="en-US" sz="4400" b="1" dirty="0">
                <a:solidFill>
                  <a:srgbClr val="FFFF00"/>
                </a:solidFill>
                <a:latin typeface="Times New Roman" pitchFamily="18" charset="0"/>
                <a:cs typeface="Times New Roman" pitchFamily="18" charset="0"/>
              </a:rPr>
              <a:t>-</a:t>
            </a:r>
            <a:r>
              <a:rPr lang="el-GR" sz="4400" b="1" dirty="0" smtClean="0">
                <a:solidFill>
                  <a:schemeClr val="tx1"/>
                </a:solidFill>
                <a:latin typeface="Times New Roman" pitchFamily="18" charset="0"/>
                <a:cs typeface="Times New Roman" pitchFamily="18" charset="0"/>
              </a:rPr>
              <a:t>η οποία αποκρυσταλλώθηκε στις πραγματείες του </a:t>
            </a:r>
            <a:r>
              <a:rPr lang="el-GR" sz="4400" b="1" dirty="0" smtClean="0">
                <a:solidFill>
                  <a:srgbClr val="FFFF00"/>
                </a:solidFill>
                <a:latin typeface="Times New Roman" pitchFamily="18" charset="0"/>
                <a:cs typeface="Times New Roman" pitchFamily="18" charset="0"/>
              </a:rPr>
              <a:t>Διαφωτισμού. </a:t>
            </a:r>
          </a:p>
        </p:txBody>
      </p:sp>
    </p:spTree>
    <p:extLst>
      <p:ext uri="{BB962C8B-B14F-4D97-AF65-F5344CB8AC3E}">
        <p14:creationId xmlns:p14="http://schemas.microsoft.com/office/powerpoint/2010/main" val="2528809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algn="just"/>
            <a:r>
              <a:rPr lang="el-GR" sz="3900" b="1" dirty="0">
                <a:latin typeface="Times New Roman" pitchFamily="18" charset="0"/>
                <a:cs typeface="Times New Roman" pitchFamily="18" charset="0"/>
              </a:rPr>
              <a:t>Ο </a:t>
            </a:r>
            <a:r>
              <a:rPr lang="en-US" sz="3900" b="1" dirty="0" err="1">
                <a:latin typeface="Times New Roman" pitchFamily="18" charset="0"/>
                <a:cs typeface="Times New Roman" pitchFamily="18" charset="0"/>
              </a:rPr>
              <a:t>Soekefeld</a:t>
            </a:r>
            <a:r>
              <a:rPr lang="en-US" sz="3900" b="1" dirty="0">
                <a:latin typeface="Times New Roman" pitchFamily="18" charset="0"/>
                <a:cs typeface="Times New Roman" pitchFamily="18" charset="0"/>
              </a:rPr>
              <a:t>,  </a:t>
            </a:r>
            <a:r>
              <a:rPr lang="el-GR" sz="3900" b="1" dirty="0">
                <a:latin typeface="Times New Roman" pitchFamily="18" charset="0"/>
                <a:cs typeface="Times New Roman" pitchFamily="18" charset="0"/>
              </a:rPr>
              <a:t>υπογραμμίζει ότι οι πολιτισμικές διαφορές είναι </a:t>
            </a:r>
            <a:r>
              <a:rPr lang="el-GR" sz="3900" b="1" dirty="0">
                <a:solidFill>
                  <a:srgbClr val="FF0000"/>
                </a:solidFill>
                <a:latin typeface="Times New Roman" pitchFamily="18" charset="0"/>
                <a:cs typeface="Times New Roman" pitchFamily="18" charset="0"/>
              </a:rPr>
              <a:t>επίκτητες διαφορές</a:t>
            </a:r>
            <a:r>
              <a:rPr lang="el-GR" sz="3900" b="1" dirty="0">
                <a:latin typeface="Times New Roman" pitchFamily="18" charset="0"/>
                <a:cs typeface="Times New Roman" pitchFamily="18" charset="0"/>
              </a:rPr>
              <a:t>, </a:t>
            </a:r>
            <a:endParaRPr lang="el-GR" sz="3900" b="1" dirty="0" smtClean="0">
              <a:latin typeface="Times New Roman" pitchFamily="18" charset="0"/>
              <a:cs typeface="Times New Roman" pitchFamily="18" charset="0"/>
            </a:endParaRPr>
          </a:p>
          <a:p>
            <a:pPr algn="just"/>
            <a:r>
              <a:rPr lang="el-GR" sz="3900" b="1" dirty="0" smtClean="0">
                <a:latin typeface="Times New Roman" pitchFamily="18" charset="0"/>
                <a:cs typeface="Times New Roman" pitchFamily="18" charset="0"/>
              </a:rPr>
              <a:t>που </a:t>
            </a:r>
            <a:r>
              <a:rPr lang="el-GR" sz="3900" b="1" dirty="0">
                <a:latin typeface="Times New Roman" pitchFamily="18" charset="0"/>
                <a:cs typeface="Times New Roman" pitchFamily="18" charset="0"/>
              </a:rPr>
              <a:t>αποκτώνται κατά τη </a:t>
            </a:r>
            <a:r>
              <a:rPr lang="el-GR" sz="3900" b="1" dirty="0">
                <a:solidFill>
                  <a:srgbClr val="FF0000"/>
                </a:solidFill>
                <a:latin typeface="Times New Roman" pitchFamily="18" charset="0"/>
                <a:cs typeface="Times New Roman" pitchFamily="18" charset="0"/>
              </a:rPr>
              <a:t>διαδικασία της κοινωνικοποίησης</a:t>
            </a:r>
            <a:r>
              <a:rPr lang="el-GR" sz="3900" b="1" dirty="0">
                <a:latin typeface="Times New Roman" pitchFamily="18" charset="0"/>
                <a:cs typeface="Times New Roman" pitchFamily="18" charset="0"/>
              </a:rPr>
              <a:t> στο πλαίσιο ιδιαίτερων-δεδομένων-ειδικών πολιτισμικών συνθηκών</a:t>
            </a:r>
            <a:r>
              <a:rPr lang="el-GR" sz="3900" b="1" dirty="0" smtClean="0">
                <a:latin typeface="Times New Roman" pitchFamily="18" charset="0"/>
                <a:cs typeface="Times New Roman" pitchFamily="18" charset="0"/>
              </a:rPr>
              <a:t>.</a:t>
            </a:r>
          </a:p>
          <a:p>
            <a:pPr marL="0" indent="0" algn="just">
              <a:buNone/>
            </a:pPr>
            <a:r>
              <a:rPr lang="el-GR" sz="3900" b="1" dirty="0" smtClean="0">
                <a:latin typeface="Times New Roman" pitchFamily="18" charset="0"/>
                <a:cs typeface="Times New Roman" pitchFamily="18" charset="0"/>
              </a:rPr>
              <a:t> </a:t>
            </a:r>
            <a:endParaRPr lang="el-GR" sz="3900" b="1" dirty="0">
              <a:latin typeface="Times New Roman" pitchFamily="18" charset="0"/>
              <a:cs typeface="Times New Roman" pitchFamily="18" charset="0"/>
            </a:endParaRPr>
          </a:p>
          <a:p>
            <a:pPr algn="just"/>
            <a:r>
              <a:rPr lang="en-US" sz="2800" b="1" dirty="0" err="1">
                <a:latin typeface="Times New Roman" pitchFamily="18" charset="0"/>
                <a:cs typeface="Times New Roman" pitchFamily="18" charset="0"/>
              </a:rPr>
              <a:t>Soekefeld</a:t>
            </a:r>
            <a:r>
              <a:rPr lang="en-US" sz="2800" b="1" dirty="0">
                <a:latin typeface="Times New Roman" pitchFamily="18" charset="0"/>
                <a:cs typeface="Times New Roman" pitchFamily="18" charset="0"/>
              </a:rPr>
              <a:t>, M. (1998) : “The concept of culture between politics and social anthropology: from difference to continuity”. </a:t>
            </a:r>
            <a:r>
              <a:rPr lang="en-US" sz="2800" b="1" i="1" dirty="0" err="1">
                <a:latin typeface="Times New Roman" pitchFamily="18" charset="0"/>
                <a:cs typeface="Times New Roman" pitchFamily="18" charset="0"/>
              </a:rPr>
              <a:t>Ethnologie</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Heute</a:t>
            </a:r>
            <a:r>
              <a:rPr lang="en-US" sz="2800" b="1" i="1" dirty="0">
                <a:latin typeface="Times New Roman" pitchFamily="18" charset="0"/>
                <a:cs typeface="Times New Roman" pitchFamily="18" charset="0"/>
              </a:rPr>
              <a:t>, </a:t>
            </a:r>
            <a:r>
              <a:rPr lang="en-US" sz="2800" b="1" dirty="0">
                <a:latin typeface="Times New Roman" pitchFamily="18" charset="0"/>
                <a:cs typeface="Times New Roman" pitchFamily="18" charset="0"/>
              </a:rPr>
              <a:t>3. </a:t>
            </a:r>
          </a:p>
          <a:p>
            <a:endParaRPr lang="en-US" dirty="0"/>
          </a:p>
        </p:txBody>
      </p:sp>
    </p:spTree>
    <p:extLst>
      <p:ext uri="{BB962C8B-B14F-4D97-AF65-F5344CB8AC3E}">
        <p14:creationId xmlns:p14="http://schemas.microsoft.com/office/powerpoint/2010/main" val="195550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23528" y="0"/>
            <a:ext cx="8568952" cy="7029400"/>
          </a:xfrm>
        </p:spPr>
        <p:txBody>
          <a:bodyPr>
            <a:normAutofit/>
          </a:bodyPr>
          <a:lstStyle/>
          <a:p>
            <a:pPr algn="just"/>
            <a:endParaRPr lang="el-GR" b="1" dirty="0" smtClean="0">
              <a:solidFill>
                <a:srgbClr val="FFFF00"/>
              </a:solidFill>
              <a:latin typeface="Times New Roman" pitchFamily="18" charset="0"/>
              <a:cs typeface="Times New Roman" pitchFamily="18" charset="0"/>
            </a:endParaRPr>
          </a:p>
          <a:p>
            <a:pPr algn="just"/>
            <a:endParaRPr lang="el-GR" b="1" dirty="0">
              <a:solidFill>
                <a:srgbClr val="FFFF00"/>
              </a:solidFill>
              <a:latin typeface="Times New Roman" pitchFamily="18" charset="0"/>
              <a:cs typeface="Times New Roman" pitchFamily="18" charset="0"/>
            </a:endParaRPr>
          </a:p>
          <a:p>
            <a:pPr algn="just"/>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Η οποιαδήποτε ανάλυση σχετικά με την κουλτούρα δεν πρέπει να κατανοείται ως μια πειραματική επιστήμη που αναζητά το δίκαιο, αλλά ως μια διερμηνευτική που αναζητά το νόημα. </a:t>
            </a:r>
          </a:p>
          <a:p>
            <a:pPr algn="just"/>
            <a:endParaRPr lang="el-GR" b="1" dirty="0" smtClean="0">
              <a:solidFill>
                <a:schemeClr val="tx1"/>
              </a:solidFill>
              <a:latin typeface="Times New Roman" pitchFamily="18" charset="0"/>
              <a:cs typeface="Times New Roman" pitchFamily="18" charset="0"/>
            </a:endParaRPr>
          </a:p>
          <a:p>
            <a:pPr algn="just"/>
            <a:r>
              <a:rPr lang="el-GR" sz="2400" b="1" dirty="0" err="1" smtClean="0">
                <a:solidFill>
                  <a:schemeClr val="tx1"/>
                </a:solidFill>
                <a:latin typeface="Times New Roman" pitchFamily="18" charset="0"/>
                <a:cs typeface="Times New Roman" pitchFamily="18" charset="0"/>
              </a:rPr>
              <a:t>Geertz</a:t>
            </a:r>
            <a:r>
              <a:rPr lang="el-GR" sz="2400" b="1" dirty="0" smtClean="0">
                <a:solidFill>
                  <a:schemeClr val="tx1"/>
                </a:solidFill>
                <a:latin typeface="Times New Roman" pitchFamily="18" charset="0"/>
                <a:cs typeface="Times New Roman" pitchFamily="18" charset="0"/>
              </a:rPr>
              <a:t>, C. (1973) : </a:t>
            </a:r>
            <a:r>
              <a:rPr lang="en-US" sz="2400" b="1" dirty="0" smtClean="0">
                <a:solidFill>
                  <a:schemeClr val="tx1"/>
                </a:solidFill>
                <a:latin typeface="Times New Roman" pitchFamily="18" charset="0"/>
                <a:cs typeface="Times New Roman" pitchFamily="18" charset="0"/>
              </a:rPr>
              <a:t>Interpretation of Cultures</a:t>
            </a:r>
            <a:r>
              <a:rPr lang="el-GR" sz="2400" b="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Basic Books</a:t>
            </a:r>
            <a:r>
              <a:rPr lang="el-GR" sz="2400" b="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New York</a:t>
            </a:r>
            <a:endParaRPr lang="en-US"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67544" y="908720"/>
            <a:ext cx="8352928" cy="5949280"/>
          </a:xfrm>
        </p:spPr>
        <p:txBody>
          <a:bodyPr>
            <a:normAutofit/>
          </a:bodyPr>
          <a:lstStyle/>
          <a:p>
            <a:pPr algn="just"/>
            <a:r>
              <a:rPr lang="el-GR" b="1" dirty="0" smtClean="0">
                <a:solidFill>
                  <a:schemeClr val="tx1"/>
                </a:solidFill>
                <a:latin typeface="Times New Roman" pitchFamily="18" charset="0"/>
                <a:cs typeface="Times New Roman" pitchFamily="18" charset="0"/>
              </a:rPr>
              <a:t>Με βάση τους όρους  Πολιτισμός/Κουλτούρα συνδέονται πολλά θεωρητικά παραδείγματα τα οποία διαμορφώθηκαν στη φάση κυρίως της </a:t>
            </a:r>
            <a:r>
              <a:rPr lang="el-GR" b="1" dirty="0" err="1" smtClean="0">
                <a:solidFill>
                  <a:srgbClr val="FFFF00"/>
                </a:solidFill>
                <a:latin typeface="Times New Roman" pitchFamily="18" charset="0"/>
                <a:cs typeface="Times New Roman" pitchFamily="18" charset="0"/>
              </a:rPr>
              <a:t>Μετα</a:t>
            </a:r>
            <a:r>
              <a:rPr lang="el-GR" b="1" dirty="0" smtClean="0">
                <a:solidFill>
                  <a:srgbClr val="FFFF00"/>
                </a:solidFill>
                <a:latin typeface="Times New Roman" pitchFamily="18" charset="0"/>
                <a:cs typeface="Times New Roman" pitchFamily="18" charset="0"/>
              </a:rPr>
              <a:t>-</a:t>
            </a:r>
            <a:r>
              <a:rPr lang="el-GR" b="1" dirty="0" err="1" smtClean="0">
                <a:solidFill>
                  <a:srgbClr val="FFFF00"/>
                </a:solidFill>
                <a:latin typeface="Times New Roman" pitchFamily="18" charset="0"/>
                <a:cs typeface="Times New Roman" pitchFamily="18" charset="0"/>
              </a:rPr>
              <a:t>νεωτερικότητας</a:t>
            </a:r>
            <a:r>
              <a:rPr lang="el-GR" b="1" dirty="0">
                <a:solidFill>
                  <a:schemeClr val="tx1"/>
                </a:solidFill>
                <a:latin typeface="Times New Roman" pitchFamily="18" charset="0"/>
                <a:cs typeface="Times New Roman" pitchFamily="18" charset="0"/>
              </a:rPr>
              <a:t> </a:t>
            </a:r>
            <a:r>
              <a:rPr lang="el-GR" b="1" dirty="0" smtClean="0">
                <a:solidFill>
                  <a:schemeClr val="tx1"/>
                </a:solidFill>
                <a:latin typeface="Times New Roman" pitchFamily="18" charset="0"/>
                <a:cs typeface="Times New Roman" pitchFamily="18" charset="0"/>
              </a:rPr>
              <a:t>όπως</a:t>
            </a:r>
          </a:p>
          <a:p>
            <a:pPr algn="just"/>
            <a:r>
              <a:rPr lang="el-GR" b="1" dirty="0" smtClean="0">
                <a:solidFill>
                  <a:schemeClr val="tx1"/>
                </a:solidFill>
                <a:latin typeface="Times New Roman" pitchFamily="18" charset="0"/>
                <a:cs typeface="Times New Roman" pitchFamily="18" charset="0"/>
              </a:rPr>
              <a:t>-</a:t>
            </a:r>
            <a:r>
              <a:rPr lang="el-GR" b="1" dirty="0" err="1" smtClean="0">
                <a:solidFill>
                  <a:schemeClr val="tx1"/>
                </a:solidFill>
                <a:latin typeface="Times New Roman" pitchFamily="18" charset="0"/>
                <a:cs typeface="Times New Roman" pitchFamily="18" charset="0"/>
              </a:rPr>
              <a:t>Πολυ</a:t>
            </a:r>
            <a:r>
              <a:rPr lang="el-GR" b="1" dirty="0" smtClean="0">
                <a:solidFill>
                  <a:schemeClr val="tx1"/>
                </a:solidFill>
                <a:latin typeface="Times New Roman" pitchFamily="18" charset="0"/>
                <a:cs typeface="Times New Roman" pitchFamily="18" charset="0"/>
              </a:rPr>
              <a:t>-</a:t>
            </a:r>
            <a:r>
              <a:rPr lang="el-GR" b="1" dirty="0" err="1" smtClean="0">
                <a:solidFill>
                  <a:schemeClr val="tx1"/>
                </a:solidFill>
                <a:latin typeface="Times New Roman" pitchFamily="18" charset="0"/>
                <a:cs typeface="Times New Roman" pitchFamily="18" charset="0"/>
              </a:rPr>
              <a:t>πολιτισμικότητα</a:t>
            </a:r>
            <a:r>
              <a:rPr lang="el-GR" b="1" dirty="0" smtClean="0">
                <a:solidFill>
                  <a:schemeClr val="tx1"/>
                </a:solidFill>
                <a:latin typeface="Times New Roman" pitchFamily="18" charset="0"/>
                <a:cs typeface="Times New Roman" pitchFamily="18" charset="0"/>
              </a:rPr>
              <a:t>, </a:t>
            </a:r>
          </a:p>
          <a:p>
            <a:pPr algn="just"/>
            <a:r>
              <a:rPr lang="el-GR" b="1" dirty="0">
                <a:solidFill>
                  <a:schemeClr val="tx1"/>
                </a:solidFill>
                <a:latin typeface="Times New Roman" pitchFamily="18" charset="0"/>
                <a:cs typeface="Times New Roman" pitchFamily="18" charset="0"/>
              </a:rPr>
              <a:t>-</a:t>
            </a:r>
            <a:r>
              <a:rPr lang="el-GR" b="1" dirty="0" smtClean="0">
                <a:solidFill>
                  <a:schemeClr val="tx1"/>
                </a:solidFill>
                <a:latin typeface="Times New Roman" pitchFamily="18" charset="0"/>
                <a:cs typeface="Times New Roman" pitchFamily="18" charset="0"/>
              </a:rPr>
              <a:t>Πολιτισμική Αιτιοκρατία, </a:t>
            </a:r>
          </a:p>
          <a:p>
            <a:pPr algn="just"/>
            <a:r>
              <a:rPr lang="el-GR" b="1" dirty="0">
                <a:solidFill>
                  <a:schemeClr val="tx1"/>
                </a:solidFill>
                <a:latin typeface="Times New Roman" pitchFamily="18" charset="0"/>
                <a:cs typeface="Times New Roman" pitchFamily="18" charset="0"/>
              </a:rPr>
              <a:t>-</a:t>
            </a:r>
            <a:r>
              <a:rPr lang="el-GR" b="1" dirty="0" smtClean="0">
                <a:solidFill>
                  <a:schemeClr val="tx1"/>
                </a:solidFill>
                <a:latin typeface="Times New Roman" pitchFamily="18" charset="0"/>
                <a:cs typeface="Times New Roman" pitchFamily="18" charset="0"/>
              </a:rPr>
              <a:t>Πολιτισμικός σχετικισμός, </a:t>
            </a:r>
          </a:p>
          <a:p>
            <a:pPr algn="just"/>
            <a:r>
              <a:rPr lang="el-GR" b="1" dirty="0" smtClean="0">
                <a:solidFill>
                  <a:schemeClr val="tx1"/>
                </a:solidFill>
                <a:latin typeface="Times New Roman" pitchFamily="18" charset="0"/>
                <a:cs typeface="Times New Roman" pitchFamily="18" charset="0"/>
              </a:rPr>
              <a:t>-Πολιτισμικός Σωβινισμός,</a:t>
            </a:r>
          </a:p>
          <a:p>
            <a:pPr algn="just"/>
            <a:r>
              <a:rPr lang="el-GR" b="1" dirty="0" smtClean="0">
                <a:solidFill>
                  <a:schemeClr val="tx1"/>
                </a:solidFill>
                <a:latin typeface="Times New Roman" pitchFamily="18" charset="0"/>
                <a:cs typeface="Times New Roman" pitchFamily="18" charset="0"/>
              </a:rPr>
              <a:t>-Πολιτισμικός Ιμπεριαλισμός, </a:t>
            </a:r>
          </a:p>
          <a:p>
            <a:pPr algn="just"/>
            <a:r>
              <a:rPr lang="el-GR" b="1" dirty="0" smtClean="0">
                <a:solidFill>
                  <a:schemeClr val="tx1"/>
                </a:solidFill>
                <a:latin typeface="Times New Roman" pitchFamily="18" charset="0"/>
                <a:cs typeface="Times New Roman" pitchFamily="18" charset="0"/>
              </a:rPr>
              <a:t>-Κοσμοπολιτισμός κ.λπ.</a:t>
            </a:r>
          </a:p>
          <a:p>
            <a:pPr algn="just"/>
            <a:endParaRPr lang="el-GR" b="1" dirty="0" smtClean="0">
              <a:solidFill>
                <a:schemeClr val="tx1"/>
              </a:solidFill>
              <a:latin typeface="Times New Roman" pitchFamily="18" charset="0"/>
              <a:cs typeface="Times New Roman" pitchFamily="18" charset="0"/>
            </a:endParaRPr>
          </a:p>
          <a:p>
            <a:pPr algn="just"/>
            <a:endParaRPr lang="en-US" dirty="0" smtClean="0">
              <a:solidFill>
                <a:schemeClr val="tx1"/>
              </a:solidFill>
            </a:endParaRPr>
          </a:p>
          <a:p>
            <a:pPr algn="just"/>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sz="4000" b="1" dirty="0">
                <a:latin typeface="Times New Roman" pitchFamily="18" charset="0"/>
                <a:cs typeface="Times New Roman" pitchFamily="18" charset="0"/>
              </a:rPr>
              <a:t>Στο πλαίσιο αυτών των διαφορετικών παραδειγμάτων εμφανίζει και </a:t>
            </a:r>
            <a:r>
              <a:rPr lang="el-GR" sz="4000" b="1" dirty="0">
                <a:solidFill>
                  <a:srgbClr val="FFFF00"/>
                </a:solidFill>
                <a:latin typeface="Times New Roman" pitchFamily="18" charset="0"/>
                <a:cs typeface="Times New Roman" pitchFamily="18" charset="0"/>
              </a:rPr>
              <a:t>η Αθλητική Δραστηριότητα αναφορικά με τα νοήματά της και σε συνάρτηση με τον πολιτισμικό Χώρο και Χρόνο μια </a:t>
            </a:r>
            <a:r>
              <a:rPr lang="el-GR" sz="4000" b="1" dirty="0" smtClean="0">
                <a:solidFill>
                  <a:srgbClr val="FFFF00"/>
                </a:solidFill>
                <a:latin typeface="Times New Roman" pitchFamily="18" charset="0"/>
                <a:cs typeface="Times New Roman" pitchFamily="18" charset="0"/>
              </a:rPr>
              <a:t>τεράστια </a:t>
            </a:r>
            <a:r>
              <a:rPr lang="el-GR" sz="4000" b="1" dirty="0" smtClean="0">
                <a:solidFill>
                  <a:srgbClr val="FF0000"/>
                </a:solidFill>
                <a:latin typeface="Times New Roman" pitchFamily="18" charset="0"/>
                <a:cs typeface="Times New Roman" pitchFamily="18" charset="0"/>
              </a:rPr>
              <a:t>νοηματική ποικιλότητα</a:t>
            </a:r>
            <a:r>
              <a:rPr lang="el-GR" sz="4000" b="1" dirty="0">
                <a:solidFill>
                  <a:srgbClr val="FFFF00"/>
                </a:solidFill>
                <a:latin typeface="Times New Roman" pitchFamily="18" charset="0"/>
                <a:cs typeface="Times New Roman" pitchFamily="18" charset="0"/>
              </a:rPr>
              <a:t>. </a:t>
            </a:r>
            <a:endParaRPr lang="en-US" sz="4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2339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0000"/>
                </a:solidFill>
                <a:latin typeface="Times New Roman" pitchFamily="18" charset="0"/>
                <a:cs typeface="Times New Roman" pitchFamily="18" charset="0"/>
              </a:rPr>
              <a:t>Αθλητική κουλτούρα</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r>
              <a:rPr lang="el-GR" b="1" dirty="0">
                <a:latin typeface="Times New Roman" pitchFamily="18" charset="0"/>
                <a:cs typeface="Times New Roman" pitchFamily="18" charset="0"/>
              </a:rPr>
              <a:t>Η συγκρότηση του </a:t>
            </a:r>
            <a:r>
              <a:rPr lang="el-GR" b="1" dirty="0">
                <a:solidFill>
                  <a:srgbClr val="FFFF00"/>
                </a:solidFill>
                <a:latin typeface="Times New Roman" pitchFamily="18" charset="0"/>
                <a:cs typeface="Times New Roman" pitchFamily="18" charset="0"/>
              </a:rPr>
              <a:t>αθλητικού νοήματος </a:t>
            </a:r>
            <a:r>
              <a:rPr lang="el-GR" b="1" dirty="0">
                <a:latin typeface="Times New Roman" pitchFamily="18" charset="0"/>
                <a:cs typeface="Times New Roman" pitchFamily="18" charset="0"/>
              </a:rPr>
              <a:t>πραγματοποιείται με τον ίδιο τρόπο σε όλους τους πολιτισμούς.  </a:t>
            </a:r>
            <a:endParaRPr lang="en-US" b="1" dirty="0" smtClean="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Για </a:t>
            </a:r>
            <a:r>
              <a:rPr lang="el-GR" b="1" dirty="0">
                <a:latin typeface="Times New Roman" pitchFamily="18" charset="0"/>
                <a:cs typeface="Times New Roman" pitchFamily="18" charset="0"/>
              </a:rPr>
              <a:t>παράδειγμα στο ποδόσφαιρο είτε παίζεται στο Καμερούν, είτε στη Νορβηγία οι κανόνες είναι οι ίδιοι, ο νικητής είναι αυτός που θα πετύχει τα περισσότερα τέρματα-γκολ.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7517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sz="4000" b="1" dirty="0">
                <a:latin typeface="Times New Roman" pitchFamily="18" charset="0"/>
                <a:cs typeface="Times New Roman" pitchFamily="18" charset="0"/>
              </a:rPr>
              <a:t>Ωστόσο ο αθλητισμός γενικά ως </a:t>
            </a:r>
            <a:r>
              <a:rPr lang="el-GR" sz="4000" b="1" dirty="0">
                <a:solidFill>
                  <a:srgbClr val="FFFF00"/>
                </a:solidFill>
                <a:latin typeface="Times New Roman" pitchFamily="18" charset="0"/>
                <a:cs typeface="Times New Roman" pitchFamily="18" charset="0"/>
              </a:rPr>
              <a:t>κοινωνικό-πολιτισμικό φαινόμενο </a:t>
            </a:r>
            <a:r>
              <a:rPr lang="el-GR" sz="4000" b="1" dirty="0">
                <a:latin typeface="Times New Roman" pitchFamily="18" charset="0"/>
                <a:cs typeface="Times New Roman" pitchFamily="18" charset="0"/>
              </a:rPr>
              <a:t>μπορεί να γίνει κατανοητός με επάρκεια μόνο σε αντιστοιχία με </a:t>
            </a:r>
            <a:r>
              <a:rPr lang="el-GR" sz="4000" b="1" dirty="0" smtClean="0">
                <a:latin typeface="Times New Roman" pitchFamily="18" charset="0"/>
                <a:cs typeface="Times New Roman" pitchFamily="18" charset="0"/>
              </a:rPr>
              <a:t>το</a:t>
            </a:r>
          </a:p>
          <a:p>
            <a:pPr algn="just"/>
            <a:r>
              <a:rPr lang="el-GR" sz="4000" b="1" dirty="0" smtClean="0">
                <a:latin typeface="Times New Roman" pitchFamily="18" charset="0"/>
                <a:cs typeface="Times New Roman" pitchFamily="18" charset="0"/>
              </a:rPr>
              <a:t> </a:t>
            </a:r>
            <a:r>
              <a:rPr lang="el-GR" sz="4000" b="1" dirty="0">
                <a:solidFill>
                  <a:srgbClr val="FFFF00"/>
                </a:solidFill>
                <a:latin typeface="Times New Roman" pitchFamily="18" charset="0"/>
                <a:cs typeface="Times New Roman" pitchFamily="18" charset="0"/>
              </a:rPr>
              <a:t>κοινωνικό-πολιτισμικό και  ιστορικό πλαίσιο εντός του οποίου υφίσταται και διενεργείται</a:t>
            </a:r>
            <a:r>
              <a:rPr lang="el-GR" sz="4000" b="1" dirty="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989557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a:r>
              <a:rPr lang="el-GR" b="1" dirty="0">
                <a:latin typeface="Times New Roman" pitchFamily="18" charset="0"/>
                <a:cs typeface="Times New Roman" pitchFamily="18" charset="0"/>
              </a:rPr>
              <a:t>Όπως θα δούμε στη συνέχεια το κοινωνικό νόημα που αποδίδεται σε όλες τις μορφές της αθλητικής δραστηριότητας μπορεί να είναι διαφορετικό από χώρα σε χώρα από πολιτισμικό τόπο σε πολιτισμικό τόπο. </a:t>
            </a:r>
            <a:endParaRPr lang="el-GR" b="1" dirty="0" smtClean="0">
              <a:latin typeface="Times New Roman" pitchFamily="18" charset="0"/>
              <a:cs typeface="Times New Roman" pitchFamily="18" charset="0"/>
            </a:endParaRPr>
          </a:p>
          <a:p>
            <a:pPr algn="just"/>
            <a:endParaRPr lang="el-GR" b="1" dirty="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Τα </a:t>
            </a:r>
            <a:r>
              <a:rPr lang="el-GR" b="1" dirty="0">
                <a:latin typeface="Times New Roman" pitchFamily="18" charset="0"/>
                <a:cs typeface="Times New Roman" pitchFamily="18" charset="0"/>
              </a:rPr>
              <a:t>αθλητικά γεγονότα σε αντιστοιχία με τον τρόπο που βιώνονται </a:t>
            </a:r>
            <a:r>
              <a:rPr lang="el-GR" b="1" dirty="0">
                <a:solidFill>
                  <a:srgbClr val="FFFF00"/>
                </a:solidFill>
                <a:latin typeface="Times New Roman" pitchFamily="18" charset="0"/>
                <a:cs typeface="Times New Roman" pitchFamily="18" charset="0"/>
              </a:rPr>
              <a:t>ενδεχομένως να διαφέρουν από τόπο σε τόπο, από χώρα σε χώρα, από πολιτισμό σε πολιτισμό</a:t>
            </a:r>
            <a:r>
              <a:rPr lang="el-GR"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951624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a:bodyPr>
          <a:lstStyle/>
          <a:p>
            <a:pPr algn="just"/>
            <a:endParaRPr lang="el-GR" b="1" dirty="0" smtClean="0"/>
          </a:p>
          <a:p>
            <a:pPr marL="0" indent="0" algn="just">
              <a:buNone/>
            </a:pPr>
            <a:endParaRPr lang="el-GR" b="1" dirty="0"/>
          </a:p>
          <a:p>
            <a:pPr algn="just"/>
            <a:r>
              <a:rPr lang="el-GR" sz="4000" b="1" dirty="0" smtClean="0">
                <a:solidFill>
                  <a:srgbClr val="FFFF00"/>
                </a:solidFill>
                <a:latin typeface="Times New Roman" pitchFamily="18" charset="0"/>
                <a:cs typeface="Times New Roman" pitchFamily="18" charset="0"/>
              </a:rPr>
              <a:t>Το </a:t>
            </a:r>
            <a:r>
              <a:rPr lang="el-GR" sz="4000" b="1" dirty="0">
                <a:solidFill>
                  <a:srgbClr val="FF0000"/>
                </a:solidFill>
                <a:latin typeface="Times New Roman" pitchFamily="18" charset="0"/>
                <a:cs typeface="Times New Roman" pitchFamily="18" charset="0"/>
              </a:rPr>
              <a:t>πολιτισμικό πλαίσιο </a:t>
            </a:r>
            <a:r>
              <a:rPr lang="el-GR" sz="4000" b="1" dirty="0">
                <a:solidFill>
                  <a:srgbClr val="FFFF00"/>
                </a:solidFill>
                <a:latin typeface="Times New Roman" pitchFamily="18" charset="0"/>
                <a:cs typeface="Times New Roman" pitchFamily="18" charset="0"/>
              </a:rPr>
              <a:t>αναδεικνύεται  έτσι σαν ουσιαστικότατη παράμετρος που υπεισέρχεται ή πρέπει να υπεισέρχεται σε </a:t>
            </a:r>
            <a:r>
              <a:rPr lang="el-GR" sz="4000" b="1" dirty="0">
                <a:solidFill>
                  <a:srgbClr val="FF0000"/>
                </a:solidFill>
                <a:latin typeface="Times New Roman" pitchFamily="18" charset="0"/>
                <a:cs typeface="Times New Roman" pitchFamily="18" charset="0"/>
              </a:rPr>
              <a:t>όλα τα επίπεδα μιας αθλητικής κοινωνιολογικής ανάλυσης.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339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4"/>
          </a:xfrm>
        </p:spPr>
        <p:txBody>
          <a:bodyPr>
            <a:normAutofit/>
          </a:bodyPr>
          <a:lstStyle/>
          <a:p>
            <a:pPr algn="just"/>
            <a:r>
              <a:rPr lang="el-GR" sz="4400" b="1" dirty="0">
                <a:latin typeface="Times New Roman" pitchFamily="18" charset="0"/>
                <a:cs typeface="Times New Roman" pitchFamily="18" charset="0"/>
              </a:rPr>
              <a:t>Τώρα αν επιδιώξουμε να κατανοήσουμε την αθλητική κουλτούρα με τη χρήση γενικότερων περί κουλτούρας ορισμών αυτό </a:t>
            </a:r>
            <a:r>
              <a:rPr lang="el-GR" sz="4400" b="1" dirty="0">
                <a:solidFill>
                  <a:srgbClr val="FFFF00"/>
                </a:solidFill>
                <a:latin typeface="Times New Roman" pitchFamily="18" charset="0"/>
                <a:cs typeface="Times New Roman" pitchFamily="18" charset="0"/>
              </a:rPr>
              <a:t>θεωρώ ότι θα είναι μια λανθασμένη επιλογή</a:t>
            </a:r>
            <a:r>
              <a:rPr lang="el-GR" sz="4400" b="1" dirty="0" smtClean="0">
                <a:solidFill>
                  <a:srgbClr val="FFFF00"/>
                </a:solidFill>
                <a:latin typeface="Times New Roman" pitchFamily="18" charset="0"/>
                <a:cs typeface="Times New Roman" pitchFamily="18" charset="0"/>
              </a:rPr>
              <a:t>.</a:t>
            </a:r>
          </a:p>
          <a:p>
            <a:pPr marL="0" indent="0" algn="just">
              <a:buNone/>
            </a:pPr>
            <a:endParaRPr lang="en-US" sz="3600" b="1" dirty="0">
              <a:solidFill>
                <a:srgbClr val="FFFF00"/>
              </a:solidFill>
            </a:endParaRPr>
          </a:p>
        </p:txBody>
      </p:sp>
    </p:spTree>
    <p:extLst>
      <p:ext uri="{BB962C8B-B14F-4D97-AF65-F5344CB8AC3E}">
        <p14:creationId xmlns:p14="http://schemas.microsoft.com/office/powerpoint/2010/main" val="390031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000" b="1" dirty="0">
                <a:latin typeface="Times New Roman" pitchFamily="18" charset="0"/>
                <a:cs typeface="Times New Roman" pitchFamily="18" charset="0"/>
              </a:rPr>
              <a:t>Είμαι της άποψης ότι δεν μπορούμε να </a:t>
            </a:r>
            <a:r>
              <a:rPr lang="el-GR" sz="4000" b="1" dirty="0" smtClean="0">
                <a:latin typeface="Times New Roman" pitchFamily="18" charset="0"/>
                <a:cs typeface="Times New Roman" pitchFamily="18" charset="0"/>
              </a:rPr>
              <a:t>‘συλλάβουμε</a:t>
            </a:r>
            <a:r>
              <a:rPr lang="el-GR" sz="4000" b="1" dirty="0">
                <a:latin typeface="Times New Roman" pitchFamily="18" charset="0"/>
                <a:cs typeface="Times New Roman" pitchFamily="18" charset="0"/>
              </a:rPr>
              <a:t>’ τις πολιτισμικές πτυχές του αθλητισμού </a:t>
            </a:r>
            <a:endParaRPr lang="el-GR" sz="4000" b="1" dirty="0" smtClean="0">
              <a:latin typeface="Times New Roman" pitchFamily="18" charset="0"/>
              <a:cs typeface="Times New Roman" pitchFamily="18" charset="0"/>
            </a:endParaRPr>
          </a:p>
          <a:p>
            <a:pPr algn="just"/>
            <a:r>
              <a:rPr lang="el-GR" sz="4000" b="1" dirty="0" smtClean="0">
                <a:solidFill>
                  <a:srgbClr val="FFFF00"/>
                </a:solidFill>
                <a:latin typeface="Times New Roman" pitchFamily="18" charset="0"/>
                <a:cs typeface="Times New Roman" pitchFamily="18" charset="0"/>
              </a:rPr>
              <a:t>δια </a:t>
            </a:r>
            <a:r>
              <a:rPr lang="el-GR" sz="4000" b="1" dirty="0">
                <a:solidFill>
                  <a:srgbClr val="FFFF00"/>
                </a:solidFill>
                <a:latin typeface="Times New Roman" pitchFamily="18" charset="0"/>
                <a:cs typeface="Times New Roman" pitchFamily="18" charset="0"/>
              </a:rPr>
              <a:t>μέσου απλά και μόνο, ενός ορισμού της αθλητικής κουλτούρας</a:t>
            </a:r>
            <a:r>
              <a:rPr lang="el-GR" sz="4000" b="1"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71416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692696"/>
            <a:ext cx="8136904" cy="4946104"/>
          </a:xfrm>
        </p:spPr>
        <p:txBody>
          <a:bodyPr>
            <a:normAutofit/>
          </a:bodyPr>
          <a:lstStyle/>
          <a:p>
            <a:pPr algn="just"/>
            <a:r>
              <a:rPr lang="el-GR" sz="4400" b="1" dirty="0" smtClean="0">
                <a:solidFill>
                  <a:schemeClr val="tx1"/>
                </a:solidFill>
                <a:latin typeface="Times New Roman" pitchFamily="18" charset="0"/>
                <a:cs typeface="Times New Roman" pitchFamily="18" charset="0"/>
              </a:rPr>
              <a:t>Η ιδέα περί ’</a:t>
            </a:r>
            <a:r>
              <a:rPr lang="el-GR" sz="4400" b="1" dirty="0" smtClean="0">
                <a:solidFill>
                  <a:srgbClr val="FFFF00"/>
                </a:solidFill>
                <a:latin typeface="Times New Roman" pitchFamily="18" charset="0"/>
                <a:cs typeface="Times New Roman" pitchFamily="18" charset="0"/>
              </a:rPr>
              <a:t>κοινωνίας</a:t>
            </a:r>
            <a:r>
              <a:rPr lang="el-GR" sz="4400" b="1" dirty="0" smtClean="0">
                <a:solidFill>
                  <a:schemeClr val="tx1"/>
                </a:solidFill>
                <a:latin typeface="Times New Roman" pitchFamily="18" charset="0"/>
                <a:cs typeface="Times New Roman" pitchFamily="18" charset="0"/>
              </a:rPr>
              <a:t>’ όπως μέχρι σήμερα την κατανοούμε, είναι καθαρά </a:t>
            </a:r>
            <a:r>
              <a:rPr lang="el-GR" sz="4400" b="1" dirty="0" smtClean="0">
                <a:solidFill>
                  <a:srgbClr val="FFFF00"/>
                </a:solidFill>
                <a:latin typeface="Times New Roman" pitchFamily="18" charset="0"/>
                <a:cs typeface="Times New Roman" pitchFamily="18" charset="0"/>
              </a:rPr>
              <a:t>νεωτερική ιδέα </a:t>
            </a:r>
            <a:endParaRPr lang="en-US" sz="4400" b="1" dirty="0" smtClean="0">
              <a:solidFill>
                <a:srgbClr val="FFFF00"/>
              </a:solidFill>
              <a:latin typeface="Times New Roman" pitchFamily="18" charset="0"/>
              <a:cs typeface="Times New Roman" pitchFamily="18" charset="0"/>
            </a:endParaRPr>
          </a:p>
          <a:p>
            <a:pPr algn="just"/>
            <a:r>
              <a:rPr lang="en-US" sz="4400" b="1" dirty="0">
                <a:solidFill>
                  <a:srgbClr val="FFFF00"/>
                </a:solidFill>
                <a:latin typeface="Times New Roman" pitchFamily="18" charset="0"/>
                <a:cs typeface="Times New Roman" pitchFamily="18" charset="0"/>
              </a:rPr>
              <a:t>-</a:t>
            </a:r>
            <a:r>
              <a:rPr lang="el-GR" sz="4400" b="1" dirty="0" smtClean="0">
                <a:solidFill>
                  <a:schemeClr val="tx1"/>
                </a:solidFill>
                <a:latin typeface="Times New Roman" pitchFamily="18" charset="0"/>
                <a:cs typeface="Times New Roman" pitchFamily="18" charset="0"/>
              </a:rPr>
              <a:t>η οποία αποκρυσταλλώθηκε στις πραγματείες του </a:t>
            </a:r>
            <a:r>
              <a:rPr lang="el-GR" sz="4400" b="1" dirty="0" smtClean="0">
                <a:solidFill>
                  <a:srgbClr val="FFFF00"/>
                </a:solidFill>
                <a:latin typeface="Times New Roman" pitchFamily="18" charset="0"/>
                <a:cs typeface="Times New Roman" pitchFamily="18" charset="0"/>
              </a:rPr>
              <a:t>Διαφωτισμού. </a:t>
            </a:r>
          </a:p>
        </p:txBody>
      </p:sp>
    </p:spTree>
    <p:extLst>
      <p:ext uri="{BB962C8B-B14F-4D97-AF65-F5344CB8AC3E}">
        <p14:creationId xmlns:p14="http://schemas.microsoft.com/office/powerpoint/2010/main" val="2390652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lgn="just"/>
            <a:r>
              <a:rPr lang="el-GR" sz="3600" b="1" dirty="0">
                <a:latin typeface="Times New Roman" pitchFamily="18" charset="0"/>
                <a:cs typeface="Times New Roman" pitchFamily="18" charset="0"/>
              </a:rPr>
              <a:t>Για παράδειγμα εάν προσπαθήσουμε να προσεγγίσουμε την αθλητική κουλτούρα σε μια </a:t>
            </a:r>
            <a:r>
              <a:rPr lang="el-GR" sz="3600" b="1" dirty="0">
                <a:solidFill>
                  <a:srgbClr val="FFFF00"/>
                </a:solidFill>
                <a:latin typeface="Times New Roman" pitchFamily="18" charset="0"/>
                <a:cs typeface="Times New Roman" pitchFamily="18" charset="0"/>
              </a:rPr>
              <a:t>ιδεαλιστική προοπτική</a:t>
            </a:r>
            <a:r>
              <a:rPr lang="el-GR" sz="3600" b="1" dirty="0">
                <a:latin typeface="Times New Roman" pitchFamily="18" charset="0"/>
                <a:cs typeface="Times New Roman" pitchFamily="18" charset="0"/>
              </a:rPr>
              <a:t>, παίρνοντας ως βάση τη συμβολική της πτυχή </a:t>
            </a:r>
            <a:endParaRPr lang="el-GR"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τότε </a:t>
            </a:r>
            <a:r>
              <a:rPr lang="el-GR" sz="3600" b="1" dirty="0">
                <a:latin typeface="Times New Roman" pitchFamily="18" charset="0"/>
                <a:cs typeface="Times New Roman" pitchFamily="18" charset="0"/>
              </a:rPr>
              <a:t>θα δώσουμε την πρωτοκαθεδρία στις </a:t>
            </a:r>
            <a:r>
              <a:rPr lang="el-GR" sz="3600" b="1" dirty="0">
                <a:solidFill>
                  <a:srgbClr val="FFFF00"/>
                </a:solidFill>
                <a:latin typeface="Times New Roman" pitchFamily="18" charset="0"/>
                <a:cs typeface="Times New Roman" pitchFamily="18" charset="0"/>
              </a:rPr>
              <a:t>ιδέες, στις αξίες </a:t>
            </a:r>
            <a:r>
              <a:rPr lang="el-GR" sz="3600" b="1" dirty="0">
                <a:latin typeface="Times New Roman" pitchFamily="18" charset="0"/>
                <a:cs typeface="Times New Roman" pitchFamily="18" charset="0"/>
              </a:rPr>
              <a:t>ως κεντρικούς πυλώνες διαμόρφωσής της. </a:t>
            </a:r>
            <a:endParaRPr lang="el-GR" sz="3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5607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3600" b="1" dirty="0">
                <a:latin typeface="Times New Roman" pitchFamily="18" charset="0"/>
                <a:cs typeface="Times New Roman" pitchFamily="18" charset="0"/>
              </a:rPr>
              <a:t>Αν την προσεγγίσουμε σε μια αυστηρά </a:t>
            </a:r>
            <a:r>
              <a:rPr lang="el-GR" sz="3600" b="1" dirty="0">
                <a:solidFill>
                  <a:srgbClr val="FFFF00"/>
                </a:solidFill>
                <a:latin typeface="Times New Roman" pitchFamily="18" charset="0"/>
                <a:cs typeface="Times New Roman" pitchFamily="18" charset="0"/>
              </a:rPr>
              <a:t>υλιστική προοπτική </a:t>
            </a:r>
            <a:r>
              <a:rPr lang="el-GR" sz="3600" b="1" dirty="0">
                <a:latin typeface="Times New Roman" pitchFamily="18" charset="0"/>
                <a:cs typeface="Times New Roman" pitchFamily="18" charset="0"/>
              </a:rPr>
              <a:t>τότε </a:t>
            </a:r>
            <a:endParaRPr lang="el-GR"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θα </a:t>
            </a:r>
            <a:r>
              <a:rPr lang="el-GR" sz="3600" b="1" dirty="0">
                <a:latin typeface="Times New Roman" pitchFamily="18" charset="0"/>
                <a:cs typeface="Times New Roman" pitchFamily="18" charset="0"/>
              </a:rPr>
              <a:t>φτάσουμε σε εκ διαμέτρου αντίθετες αντιλήψεις περί διαμόρφωσης της αθλητικής κουλτούρας (</a:t>
            </a:r>
            <a:r>
              <a:rPr lang="el-GR" sz="3600" b="1" dirty="0">
                <a:solidFill>
                  <a:srgbClr val="FFFF00"/>
                </a:solidFill>
                <a:latin typeface="Times New Roman" pitchFamily="18" charset="0"/>
                <a:cs typeface="Times New Roman" pitchFamily="18" charset="0"/>
              </a:rPr>
              <a:t>καταναλωτική κουλτούρα</a:t>
            </a:r>
            <a:r>
              <a:rPr lang="el-GR" sz="3600" b="1" dirty="0">
                <a:latin typeface="Times New Roman" pitchFamily="18" charset="0"/>
                <a:cs typeface="Times New Roman" pitchFamily="18" charset="0"/>
              </a:rPr>
              <a:t>) . </a:t>
            </a:r>
          </a:p>
          <a:p>
            <a:endParaRPr lang="en-US" dirty="0"/>
          </a:p>
        </p:txBody>
      </p:sp>
    </p:spTree>
    <p:extLst>
      <p:ext uri="{BB962C8B-B14F-4D97-AF65-F5344CB8AC3E}">
        <p14:creationId xmlns:p14="http://schemas.microsoft.com/office/powerpoint/2010/main" val="921985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algn="just"/>
            <a:r>
              <a:rPr lang="el-GR" dirty="0">
                <a:solidFill>
                  <a:srgbClr val="FFFF00"/>
                </a:solidFill>
              </a:rPr>
              <a:t> </a:t>
            </a:r>
            <a:r>
              <a:rPr lang="el-GR" sz="4400" b="1" dirty="0">
                <a:solidFill>
                  <a:srgbClr val="FFFF00"/>
                </a:solidFill>
                <a:latin typeface="Times New Roman" pitchFamily="18" charset="0"/>
                <a:cs typeface="Times New Roman" pitchFamily="18" charset="0"/>
              </a:rPr>
              <a:t>Όπως φαίνεται αντί να επιδιώξουμε να ορίσουμε την αθλητική κουλτούρα είναι περισσότερο ωφέλιμο να δούμε </a:t>
            </a:r>
            <a:r>
              <a:rPr lang="el-GR" sz="4400" b="1" dirty="0">
                <a:solidFill>
                  <a:srgbClr val="FF0000"/>
                </a:solidFill>
                <a:latin typeface="Times New Roman" pitchFamily="18" charset="0"/>
                <a:cs typeface="Times New Roman" pitchFamily="18" charset="0"/>
              </a:rPr>
              <a:t>πως αυτή διαμορφώνεται</a:t>
            </a:r>
            <a:r>
              <a:rPr lang="el-GR" sz="4400" b="1" dirty="0">
                <a:solidFill>
                  <a:srgbClr val="FFFF00"/>
                </a:solidFill>
                <a:latin typeface="Times New Roman" pitchFamily="18" charset="0"/>
                <a:cs typeface="Times New Roman" pitchFamily="18" charset="0"/>
              </a:rPr>
              <a:t>. </a:t>
            </a:r>
            <a:endParaRPr lang="el-GR" sz="4400" b="1" dirty="0" smtClean="0">
              <a:solidFill>
                <a:srgbClr val="FFFF00"/>
              </a:solidFill>
              <a:latin typeface="Times New Roman" pitchFamily="18" charset="0"/>
              <a:cs typeface="Times New Roman" pitchFamily="18" charset="0"/>
            </a:endParaRPr>
          </a:p>
          <a:p>
            <a:pPr algn="just"/>
            <a:endParaRPr lang="el-GR"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290428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algn="just"/>
            <a:r>
              <a:rPr lang="el-GR" sz="3900" b="1" dirty="0">
                <a:latin typeface="Times New Roman" pitchFamily="18" charset="0"/>
                <a:cs typeface="Times New Roman" pitchFamily="18" charset="0"/>
              </a:rPr>
              <a:t>Και αυτό θα το κατανοούμε βήμα-βήμα στις εδώ προσεγγίσεις μας, διαπιστώνοντας ότι </a:t>
            </a:r>
            <a:endParaRPr lang="el-GR" sz="3900" b="1" dirty="0" smtClean="0">
              <a:latin typeface="Times New Roman" pitchFamily="18" charset="0"/>
              <a:cs typeface="Times New Roman" pitchFamily="18" charset="0"/>
            </a:endParaRPr>
          </a:p>
          <a:p>
            <a:pPr algn="just"/>
            <a:r>
              <a:rPr lang="el-GR" sz="3900" b="1" dirty="0" smtClean="0">
                <a:latin typeface="Times New Roman" pitchFamily="18" charset="0"/>
                <a:cs typeface="Times New Roman" pitchFamily="18" charset="0"/>
              </a:rPr>
              <a:t>αυτή </a:t>
            </a:r>
            <a:r>
              <a:rPr lang="el-GR" sz="3900" b="1" dirty="0">
                <a:latin typeface="Times New Roman" pitchFamily="18" charset="0"/>
                <a:cs typeface="Times New Roman" pitchFamily="18" charset="0"/>
              </a:rPr>
              <a:t>διαμορφώνεται σε </a:t>
            </a:r>
            <a:r>
              <a:rPr lang="el-GR" sz="3900" b="1" dirty="0">
                <a:solidFill>
                  <a:srgbClr val="FFFF00"/>
                </a:solidFill>
                <a:latin typeface="Times New Roman" pitchFamily="18" charset="0"/>
                <a:cs typeface="Times New Roman" pitchFamily="18" charset="0"/>
              </a:rPr>
              <a:t>αντιστοιχία με τον κοινωνικό-πολιτισμικό χώρο και χρόνο </a:t>
            </a:r>
            <a:endParaRPr lang="el-GR" sz="3900" b="1" dirty="0" smtClean="0">
              <a:solidFill>
                <a:srgbClr val="FFFF00"/>
              </a:solidFill>
              <a:latin typeface="Times New Roman" pitchFamily="18" charset="0"/>
              <a:cs typeface="Times New Roman" pitchFamily="18" charset="0"/>
            </a:endParaRPr>
          </a:p>
          <a:p>
            <a:pPr algn="just"/>
            <a:r>
              <a:rPr lang="el-GR" sz="3900" b="1" dirty="0" smtClean="0">
                <a:latin typeface="Times New Roman" pitchFamily="18" charset="0"/>
                <a:cs typeface="Times New Roman" pitchFamily="18" charset="0"/>
              </a:rPr>
              <a:t>από </a:t>
            </a:r>
            <a:r>
              <a:rPr lang="el-GR" sz="3900" b="1" dirty="0">
                <a:latin typeface="Times New Roman" pitchFamily="18" charset="0"/>
                <a:cs typeface="Times New Roman" pitchFamily="18" charset="0"/>
              </a:rPr>
              <a:t>μια </a:t>
            </a:r>
            <a:r>
              <a:rPr lang="el-GR" sz="3900" b="1" dirty="0" err="1" smtClean="0">
                <a:solidFill>
                  <a:srgbClr val="FFFF00"/>
                </a:solidFill>
                <a:latin typeface="Times New Roman" pitchFamily="18" charset="0"/>
                <a:cs typeface="Times New Roman" pitchFamily="18" charset="0"/>
              </a:rPr>
              <a:t>αλληλό</a:t>
            </a:r>
            <a:r>
              <a:rPr lang="en-US" sz="3900" b="1" dirty="0" smtClean="0">
                <a:solidFill>
                  <a:srgbClr val="FFFF00"/>
                </a:solidFill>
                <a:latin typeface="Times New Roman" pitchFamily="18" charset="0"/>
                <a:cs typeface="Times New Roman" pitchFamily="18" charset="0"/>
              </a:rPr>
              <a:t>-</a:t>
            </a:r>
            <a:r>
              <a:rPr lang="el-GR" sz="3900" b="1" dirty="0" err="1" smtClean="0">
                <a:solidFill>
                  <a:srgbClr val="FFFF00"/>
                </a:solidFill>
                <a:latin typeface="Times New Roman" pitchFamily="18" charset="0"/>
                <a:cs typeface="Times New Roman" pitchFamily="18" charset="0"/>
              </a:rPr>
              <a:t>δραση</a:t>
            </a:r>
            <a:r>
              <a:rPr lang="el-GR" sz="3900" b="1" dirty="0" smtClean="0">
                <a:solidFill>
                  <a:srgbClr val="FFFF00"/>
                </a:solidFill>
                <a:latin typeface="Times New Roman" pitchFamily="18" charset="0"/>
                <a:cs typeface="Times New Roman" pitchFamily="18" charset="0"/>
              </a:rPr>
              <a:t> </a:t>
            </a:r>
            <a:r>
              <a:rPr lang="el-GR" sz="3900" b="1" dirty="0">
                <a:solidFill>
                  <a:srgbClr val="FFFF00"/>
                </a:solidFill>
                <a:latin typeface="Times New Roman" pitchFamily="18" charset="0"/>
                <a:cs typeface="Times New Roman" pitchFamily="18" charset="0"/>
              </a:rPr>
              <a:t>και </a:t>
            </a:r>
            <a:r>
              <a:rPr lang="el-GR" sz="3900" b="1" dirty="0" err="1" smtClean="0">
                <a:solidFill>
                  <a:srgbClr val="FFFF00"/>
                </a:solidFill>
                <a:latin typeface="Times New Roman" pitchFamily="18" charset="0"/>
                <a:cs typeface="Times New Roman" pitchFamily="18" charset="0"/>
              </a:rPr>
              <a:t>αλληλο</a:t>
            </a:r>
            <a:r>
              <a:rPr lang="en-US" sz="3900" b="1" dirty="0" smtClean="0">
                <a:solidFill>
                  <a:srgbClr val="FFFF00"/>
                </a:solidFill>
                <a:latin typeface="Times New Roman" pitchFamily="18" charset="0"/>
                <a:cs typeface="Times New Roman" pitchFamily="18" charset="0"/>
              </a:rPr>
              <a:t>-</a:t>
            </a:r>
            <a:r>
              <a:rPr lang="el-GR" sz="3900" b="1" dirty="0" smtClean="0">
                <a:solidFill>
                  <a:srgbClr val="FFFF00"/>
                </a:solidFill>
                <a:latin typeface="Times New Roman" pitchFamily="18" charset="0"/>
                <a:cs typeface="Times New Roman" pitchFamily="18" charset="0"/>
              </a:rPr>
              <a:t>διείσδυση </a:t>
            </a:r>
            <a:r>
              <a:rPr lang="el-GR" sz="3900" b="1" dirty="0">
                <a:solidFill>
                  <a:srgbClr val="FFFF00"/>
                </a:solidFill>
                <a:latin typeface="Times New Roman" pitchFamily="18" charset="0"/>
                <a:cs typeface="Times New Roman" pitchFamily="18" charset="0"/>
              </a:rPr>
              <a:t>ποικίλων κοινωνικών-πολιτισμικών παραμέτρων </a:t>
            </a:r>
            <a:r>
              <a:rPr lang="el-GR" sz="3900" b="1" dirty="0">
                <a:latin typeface="Times New Roman" pitchFamily="18" charset="0"/>
                <a:cs typeface="Times New Roman" pitchFamily="18" charset="0"/>
              </a:rPr>
              <a:t>(</a:t>
            </a:r>
            <a:r>
              <a:rPr lang="el-GR" sz="3900" b="1" dirty="0">
                <a:solidFill>
                  <a:srgbClr val="FF0000"/>
                </a:solidFill>
                <a:latin typeface="Times New Roman" pitchFamily="18" charset="0"/>
                <a:cs typeface="Times New Roman" pitchFamily="18" charset="0"/>
              </a:rPr>
              <a:t>Δυναμικό μέγεθος</a:t>
            </a:r>
            <a:r>
              <a:rPr lang="el-GR" sz="3900" b="1"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87974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Autofit/>
          </a:bodyPr>
          <a:lstStyle/>
          <a:p>
            <a:pPr algn="just"/>
            <a:r>
              <a:rPr lang="el-GR" b="1" dirty="0">
                <a:latin typeface="Times New Roman" pitchFamily="18" charset="0"/>
                <a:cs typeface="Times New Roman" pitchFamily="18" charset="0"/>
              </a:rPr>
              <a:t>Έτσι η ίδια αθλητική δραστηριότητα μπορεί να έχει διαφορετικά πολιτισμικά νοήματα στο πλαίσιο μιας διαφορετικής κουλτούρας σε αντιστοιχία με κάποια άλλη. </a:t>
            </a:r>
            <a:endParaRPr lang="el-GR" b="1" dirty="0" smtClean="0">
              <a:latin typeface="Times New Roman" pitchFamily="18" charset="0"/>
              <a:cs typeface="Times New Roman" pitchFamily="18" charset="0"/>
            </a:endParaRPr>
          </a:p>
          <a:p>
            <a:pPr algn="just"/>
            <a:endParaRPr lang="el-GR" b="1" dirty="0" smtClean="0">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Όλες </a:t>
            </a:r>
            <a:r>
              <a:rPr lang="el-GR" b="1" dirty="0">
                <a:solidFill>
                  <a:srgbClr val="FFFF00"/>
                </a:solidFill>
                <a:latin typeface="Times New Roman" pitchFamily="18" charset="0"/>
                <a:cs typeface="Times New Roman" pitchFamily="18" charset="0"/>
              </a:rPr>
              <a:t>οι κουλτούρες δεν είναι ταυτόσημες νοηματικά. </a:t>
            </a:r>
          </a:p>
          <a:p>
            <a:pPr algn="just"/>
            <a:r>
              <a:rPr lang="el-GR" b="1" dirty="0" smtClean="0">
                <a:latin typeface="Times New Roman" pitchFamily="18" charset="0"/>
                <a:cs typeface="Times New Roman" pitchFamily="18" charset="0"/>
              </a:rPr>
              <a:t>Είναι </a:t>
            </a:r>
            <a:r>
              <a:rPr lang="el-GR" b="1" dirty="0">
                <a:latin typeface="Times New Roman" pitchFamily="18" charset="0"/>
                <a:cs typeface="Times New Roman" pitchFamily="18" charset="0"/>
              </a:rPr>
              <a:t>πολύ σημαντικό να δίνουμε βάση στις </a:t>
            </a:r>
            <a:r>
              <a:rPr lang="el-GR" b="1" dirty="0">
                <a:solidFill>
                  <a:srgbClr val="FF0000"/>
                </a:solidFill>
                <a:latin typeface="Times New Roman" pitchFamily="18" charset="0"/>
                <a:cs typeface="Times New Roman" pitchFamily="18" charset="0"/>
              </a:rPr>
              <a:t>πολιτισμικές διαφορές </a:t>
            </a:r>
            <a:r>
              <a:rPr lang="el-GR" b="1" dirty="0">
                <a:latin typeface="Times New Roman" pitchFamily="18" charset="0"/>
                <a:cs typeface="Times New Roman" pitchFamily="18" charset="0"/>
              </a:rPr>
              <a:t>μιας κοινωνίας ή μιας κοινωνικής ομάδας όταν προσεγγίζουμε τον αθλητισμό ως μέρος της κοινωνικής ζωής.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583154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85000" lnSpcReduction="20000"/>
          </a:bodyPr>
          <a:lstStyle/>
          <a:p>
            <a:pPr algn="just"/>
            <a:r>
              <a:rPr lang="el-GR" b="1" dirty="0">
                <a:solidFill>
                  <a:srgbClr val="FFFF00"/>
                </a:solidFill>
                <a:latin typeface="Times New Roman" pitchFamily="18" charset="0"/>
                <a:cs typeface="Times New Roman" pitchFamily="18" charset="0"/>
              </a:rPr>
              <a:t>Επομένως ενδέχεται και ο αθλητισμός σε επιμέρους πολιτισμικά πλαίσια, να </a:t>
            </a:r>
            <a:r>
              <a:rPr lang="el-GR" b="1" dirty="0" smtClean="0">
                <a:solidFill>
                  <a:srgbClr val="FFFF00"/>
                </a:solidFill>
                <a:latin typeface="Times New Roman" pitchFamily="18" charset="0"/>
                <a:cs typeface="Times New Roman" pitchFamily="18" charset="0"/>
              </a:rPr>
              <a:t>έχει</a:t>
            </a:r>
          </a:p>
          <a:p>
            <a:pPr algn="just"/>
            <a:r>
              <a:rPr lang="el-GR" b="1" dirty="0" smtClean="0">
                <a:solidFill>
                  <a:srgbClr val="FFFF00"/>
                </a:solidFill>
                <a:latin typeface="Times New Roman" pitchFamily="18" charset="0"/>
                <a:cs typeface="Times New Roman" pitchFamily="18" charset="0"/>
              </a:rPr>
              <a:t> </a:t>
            </a:r>
            <a:r>
              <a:rPr lang="el-GR" b="1" dirty="0">
                <a:solidFill>
                  <a:srgbClr val="FFFF00"/>
                </a:solidFill>
                <a:latin typeface="Times New Roman" pitchFamily="18" charset="0"/>
                <a:cs typeface="Times New Roman" pitchFamily="18" charset="0"/>
              </a:rPr>
              <a:t>διαφορετικές μορφές οργάνωσης,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να </a:t>
            </a:r>
            <a:r>
              <a:rPr lang="el-GR" b="1" dirty="0">
                <a:solidFill>
                  <a:srgbClr val="FFFF00"/>
                </a:solidFill>
                <a:latin typeface="Times New Roman" pitchFamily="18" charset="0"/>
                <a:cs typeface="Times New Roman" pitchFamily="18" charset="0"/>
              </a:rPr>
              <a:t>αναπτύσσει διαφορετικούς συσχετισμούς με την πολιτική,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την </a:t>
            </a:r>
            <a:r>
              <a:rPr lang="el-GR" b="1" dirty="0">
                <a:solidFill>
                  <a:srgbClr val="FFFF00"/>
                </a:solidFill>
                <a:latin typeface="Times New Roman" pitchFamily="18" charset="0"/>
                <a:cs typeface="Times New Roman" pitchFamily="18" charset="0"/>
              </a:rPr>
              <a:t>οικονομία,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το </a:t>
            </a:r>
            <a:r>
              <a:rPr lang="el-GR" b="1" dirty="0">
                <a:solidFill>
                  <a:srgbClr val="FFFF00"/>
                </a:solidFill>
                <a:latin typeface="Times New Roman" pitchFamily="18" charset="0"/>
                <a:cs typeface="Times New Roman" pitchFamily="18" charset="0"/>
              </a:rPr>
              <a:t>εκπαιδευτικό σύστημα,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τα </a:t>
            </a:r>
            <a:r>
              <a:rPr lang="el-GR" b="1" dirty="0">
                <a:solidFill>
                  <a:srgbClr val="FFFF00"/>
                </a:solidFill>
                <a:latin typeface="Times New Roman" pitchFamily="18" charset="0"/>
                <a:cs typeface="Times New Roman" pitchFamily="18" charset="0"/>
              </a:rPr>
              <a:t>θρησκευτικά δόγματα,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τα </a:t>
            </a:r>
            <a:r>
              <a:rPr lang="el-GR" b="1" dirty="0">
                <a:solidFill>
                  <a:srgbClr val="FFFF00"/>
                </a:solidFill>
                <a:latin typeface="Times New Roman" pitchFamily="18" charset="0"/>
                <a:cs typeface="Times New Roman" pitchFamily="18" charset="0"/>
              </a:rPr>
              <a:t>ΜΜΕ,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την </a:t>
            </a:r>
            <a:r>
              <a:rPr lang="el-GR" b="1" dirty="0">
                <a:solidFill>
                  <a:srgbClr val="FFFF00"/>
                </a:solidFill>
                <a:latin typeface="Times New Roman" pitchFamily="18" charset="0"/>
                <a:cs typeface="Times New Roman" pitchFamily="18" charset="0"/>
              </a:rPr>
              <a:t>οικογένεια κ.λπ. </a:t>
            </a:r>
            <a:endParaRPr lang="el-GR" b="1" dirty="0" smtClean="0">
              <a:solidFill>
                <a:srgbClr val="FFFF00"/>
              </a:solidFill>
              <a:latin typeface="Times New Roman" pitchFamily="18" charset="0"/>
              <a:cs typeface="Times New Roman" pitchFamily="18" charset="0"/>
            </a:endParaRPr>
          </a:p>
          <a:p>
            <a:pPr algn="just"/>
            <a:endParaRPr lang="el-GR" b="1" dirty="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Στις </a:t>
            </a:r>
            <a:r>
              <a:rPr lang="el-GR" b="1" dirty="0">
                <a:latin typeface="Times New Roman" pitchFamily="18" charset="0"/>
                <a:cs typeface="Times New Roman" pitchFamily="18" charset="0"/>
              </a:rPr>
              <a:t>προοπτικές αυτές κάποια αθλήματα εμφανίζονται πιο δημοφιλή από άλλα σε αντίστοιχες κοινωνίες.</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549098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47750"/>
            <a:ext cx="4760913"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28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63284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61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48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436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5025"/>
            <a:ext cx="7920037"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05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a:endParaRPr lang="en-US"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Η </a:t>
            </a:r>
            <a:r>
              <a:rPr lang="el-GR" sz="3600" b="1" dirty="0">
                <a:latin typeface="Times New Roman" pitchFamily="18" charset="0"/>
                <a:cs typeface="Times New Roman" pitchFamily="18" charset="0"/>
              </a:rPr>
              <a:t>έννοια αυτή με όλα τα συμφραζόμενα που σύρει μαζί </a:t>
            </a:r>
            <a:r>
              <a:rPr lang="el-GR" sz="3600" b="1" dirty="0" smtClean="0">
                <a:latin typeface="Times New Roman" pitchFamily="18" charset="0"/>
                <a:cs typeface="Times New Roman" pitchFamily="18" charset="0"/>
              </a:rPr>
              <a:t>της,</a:t>
            </a:r>
            <a:endParaRPr lang="en-US" sz="3600" b="1" dirty="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αποτέλεσε </a:t>
            </a:r>
            <a:r>
              <a:rPr lang="el-GR" sz="3600" b="1" dirty="0">
                <a:latin typeface="Times New Roman" pitchFamily="18" charset="0"/>
                <a:cs typeface="Times New Roman" pitchFamily="18" charset="0"/>
              </a:rPr>
              <a:t>αντικείμενο θεωρητικών και εμπειρικών διερευνήσεων από ένα ευρύ φάσμα επιστημών </a:t>
            </a:r>
            <a:endParaRPr lang="en-US"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που </a:t>
            </a:r>
            <a:r>
              <a:rPr lang="el-GR" sz="3600" b="1" dirty="0">
                <a:latin typeface="Times New Roman" pitchFamily="18" charset="0"/>
                <a:cs typeface="Times New Roman" pitchFamily="18" charset="0"/>
              </a:rPr>
              <a:t>σήμερα  αποκαλούμε </a:t>
            </a:r>
            <a:r>
              <a:rPr lang="el-GR" sz="4000" b="1" i="1" dirty="0" smtClean="0">
                <a:solidFill>
                  <a:srgbClr val="FFFF00"/>
                </a:solidFill>
                <a:latin typeface="Times New Roman" pitchFamily="18" charset="0"/>
                <a:cs typeface="Times New Roman" pitchFamily="18" charset="0"/>
              </a:rPr>
              <a:t>κοινωνικές επιστήμες </a:t>
            </a:r>
            <a:endParaRPr lang="en-US" sz="4000" b="1" i="1" dirty="0" smtClean="0">
              <a:solidFill>
                <a:srgbClr val="FFFF00"/>
              </a:solidFill>
              <a:latin typeface="Times New Roman" pitchFamily="18" charset="0"/>
              <a:cs typeface="Times New Roman" pitchFamily="18" charset="0"/>
            </a:endParaRPr>
          </a:p>
          <a:p>
            <a:pPr marL="0" indent="0" algn="just">
              <a:buNone/>
            </a:pPr>
            <a:r>
              <a:rPr lang="en-US" sz="4000" b="1" i="1" dirty="0">
                <a:solidFill>
                  <a:srgbClr val="FFFF00"/>
                </a:solidFill>
                <a:latin typeface="Times New Roman" pitchFamily="18" charset="0"/>
                <a:cs typeface="Times New Roman" pitchFamily="18" charset="0"/>
              </a:rPr>
              <a:t> </a:t>
            </a:r>
            <a:r>
              <a:rPr lang="en-US" sz="4000" b="1" i="1" dirty="0" smtClean="0">
                <a:solidFill>
                  <a:srgbClr val="FFFF00"/>
                </a:solidFill>
                <a:latin typeface="Times New Roman" pitchFamily="18" charset="0"/>
                <a:cs typeface="Times New Roman" pitchFamily="18" charset="0"/>
              </a:rPr>
              <a:t> </a:t>
            </a:r>
            <a:r>
              <a:rPr lang="el-GR" sz="3600" b="1" dirty="0" smtClean="0">
                <a:latin typeface="Times New Roman" pitchFamily="18" charset="0"/>
                <a:cs typeface="Times New Roman" pitchFamily="18" charset="0"/>
              </a:rPr>
              <a:t>(</a:t>
            </a:r>
            <a:r>
              <a:rPr lang="el-GR" sz="3600" b="1" dirty="0" err="1">
                <a:latin typeface="Times New Roman" pitchFamily="18" charset="0"/>
                <a:cs typeface="Times New Roman" pitchFamily="18" charset="0"/>
              </a:rPr>
              <a:t>Hall</a:t>
            </a:r>
            <a:r>
              <a:rPr lang="el-GR" sz="3600" b="1" dirty="0">
                <a:latin typeface="Times New Roman" pitchFamily="18" charset="0"/>
                <a:cs typeface="Times New Roman" pitchFamily="18" charset="0"/>
              </a:rPr>
              <a:t>/</a:t>
            </a:r>
            <a:r>
              <a:rPr lang="el-GR" sz="3600" b="1" dirty="0" err="1">
                <a:latin typeface="Times New Roman" pitchFamily="18" charset="0"/>
                <a:cs typeface="Times New Roman" pitchFamily="18" charset="0"/>
              </a:rPr>
              <a:t>Gieben</a:t>
            </a:r>
            <a:r>
              <a:rPr lang="el-GR" sz="3600" b="1" dirty="0">
                <a:latin typeface="Times New Roman" pitchFamily="18" charset="0"/>
                <a:cs typeface="Times New Roman" pitchFamily="18" charset="0"/>
              </a:rPr>
              <a:t>, 2003, 16).</a:t>
            </a:r>
          </a:p>
          <a:p>
            <a:endParaRPr lang="en-US" dirty="0"/>
          </a:p>
        </p:txBody>
      </p:sp>
    </p:spTree>
    <p:extLst>
      <p:ext uri="{BB962C8B-B14F-4D97-AF65-F5344CB8AC3E}">
        <p14:creationId xmlns:p14="http://schemas.microsoft.com/office/powerpoint/2010/main" val="2269722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835025"/>
            <a:ext cx="7559675"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013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11175"/>
            <a:ext cx="8351837"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153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Autofit/>
          </a:bodyPr>
          <a:lstStyle/>
          <a:p>
            <a:pPr algn="just"/>
            <a:r>
              <a:rPr lang="el-GR" sz="4000" b="1" dirty="0">
                <a:latin typeface="Times New Roman" pitchFamily="18" charset="0"/>
                <a:cs typeface="Times New Roman" pitchFamily="18" charset="0"/>
              </a:rPr>
              <a:t>Η αθλητική δραστηριότητα ενδεχομένως να </a:t>
            </a:r>
            <a:r>
              <a:rPr lang="el-GR" sz="4000" b="1" dirty="0">
                <a:solidFill>
                  <a:srgbClr val="FFFF00"/>
                </a:solidFill>
                <a:latin typeface="Times New Roman" pitchFamily="18" charset="0"/>
                <a:cs typeface="Times New Roman" pitchFamily="18" charset="0"/>
              </a:rPr>
              <a:t>χρηματοδοτείται</a:t>
            </a:r>
            <a:r>
              <a:rPr lang="el-GR" sz="4000" b="1" dirty="0">
                <a:latin typeface="Times New Roman" pitchFamily="18" charset="0"/>
                <a:cs typeface="Times New Roman" pitchFamily="18" charset="0"/>
              </a:rPr>
              <a:t> με έναν διαφορετικό τρόπο από πολιτισμό σε πολιτισμό. </a:t>
            </a:r>
            <a:endParaRPr lang="el-GR"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Ενδεχομένως </a:t>
            </a:r>
            <a:r>
              <a:rPr lang="el-GR" sz="4000" b="1" dirty="0">
                <a:solidFill>
                  <a:srgbClr val="FFFF00"/>
                </a:solidFill>
                <a:latin typeface="Times New Roman" pitchFamily="18" charset="0"/>
                <a:cs typeface="Times New Roman" pitchFamily="18" charset="0"/>
              </a:rPr>
              <a:t>ο τρόπος οργάνωσης </a:t>
            </a:r>
            <a:r>
              <a:rPr lang="el-GR" sz="4000" b="1" dirty="0">
                <a:latin typeface="Times New Roman" pitchFamily="18" charset="0"/>
                <a:cs typeface="Times New Roman" pitchFamily="18" charset="0"/>
              </a:rPr>
              <a:t>από χώρα σε χώρα να εξυπηρετεί συγκεκριμένες κοινωνικές </a:t>
            </a:r>
            <a:r>
              <a:rPr lang="el-GR" sz="4000" b="1" dirty="0" smtClean="0">
                <a:latin typeface="Times New Roman" pitchFamily="18" charset="0"/>
                <a:cs typeface="Times New Roman" pitchFamily="18" charset="0"/>
              </a:rPr>
              <a:t>ομάδες</a:t>
            </a:r>
          </a:p>
          <a:p>
            <a:pPr algn="just"/>
            <a:r>
              <a:rPr lang="el-GR" sz="4000" b="1" dirty="0" smtClean="0">
                <a:latin typeface="Times New Roman" pitchFamily="18" charset="0"/>
                <a:cs typeface="Times New Roman" pitchFamily="18" charset="0"/>
              </a:rPr>
              <a:t> </a:t>
            </a:r>
            <a:r>
              <a:rPr lang="el-GR" sz="4000" b="1" dirty="0">
                <a:latin typeface="Times New Roman" pitchFamily="18" charset="0"/>
                <a:cs typeface="Times New Roman" pitchFamily="18" charset="0"/>
              </a:rPr>
              <a:t>και να </a:t>
            </a:r>
            <a:r>
              <a:rPr lang="el-GR" sz="4000" b="1" dirty="0">
                <a:solidFill>
                  <a:srgbClr val="FF0000"/>
                </a:solidFill>
                <a:latin typeface="Times New Roman" pitchFamily="18" charset="0"/>
                <a:cs typeface="Times New Roman" pitchFamily="18" charset="0"/>
              </a:rPr>
              <a:t>αποκλείει</a:t>
            </a:r>
            <a:r>
              <a:rPr lang="el-GR" sz="4000" b="1" dirty="0">
                <a:latin typeface="Times New Roman" pitchFamily="18" charset="0"/>
                <a:cs typeface="Times New Roman" pitchFamily="18" charset="0"/>
              </a:rPr>
              <a:t> άλλες ( Γυναίκες, μετανάστες, φτωχούς κ.λπ</a:t>
            </a:r>
            <a:r>
              <a:rPr lang="el-GR" sz="4000" b="1" dirty="0" smtClean="0">
                <a:latin typeface="Times New Roman" pitchFamily="18" charset="0"/>
                <a:cs typeface="Times New Roman" pitchFamily="18" charset="0"/>
              </a:rPr>
              <a:t>.).</a:t>
            </a:r>
          </a:p>
          <a:p>
            <a:pPr algn="just"/>
            <a:r>
              <a:rPr lang="el-GR" sz="4000" b="1" dirty="0" smtClean="0">
                <a:latin typeface="Times New Roman" pitchFamily="18" charset="0"/>
                <a:cs typeface="Times New Roman" pitchFamily="18" charset="0"/>
              </a:rPr>
              <a:t> </a:t>
            </a:r>
            <a:endParaRPr lang="en-US" sz="4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49894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lgn="just"/>
            <a:r>
              <a:rPr lang="el-GR" sz="4000" b="1" dirty="0">
                <a:latin typeface="Times New Roman" pitchFamily="18" charset="0"/>
                <a:cs typeface="Times New Roman" pitchFamily="18" charset="0"/>
              </a:rPr>
              <a:t>Πέραν αυτού ο κεντρικός πυρήνας της αθλητικής κουλτούρας στα επίπεδα του αθλητικού ανταγωνισμού </a:t>
            </a:r>
            <a:endParaRPr lang="el-GR"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διαμορφώνεται </a:t>
            </a:r>
            <a:r>
              <a:rPr lang="el-GR" sz="4000" b="1" dirty="0">
                <a:latin typeface="Times New Roman" pitchFamily="18" charset="0"/>
                <a:cs typeface="Times New Roman" pitchFamily="18" charset="0"/>
              </a:rPr>
              <a:t>μεταξύ άλλων στις προοπτικές </a:t>
            </a:r>
            <a:endParaRPr lang="el-GR"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μιας </a:t>
            </a:r>
            <a:r>
              <a:rPr lang="el-GR" sz="4000" b="1" dirty="0">
                <a:solidFill>
                  <a:srgbClr val="FFFF00"/>
                </a:solidFill>
                <a:latin typeface="Times New Roman" pitchFamily="18" charset="0"/>
                <a:cs typeface="Times New Roman" pitchFamily="18" charset="0"/>
              </a:rPr>
              <a:t>διχοτόμησης μεταξύ του </a:t>
            </a:r>
            <a:r>
              <a:rPr lang="el-GR" sz="4000" b="1" dirty="0">
                <a:solidFill>
                  <a:srgbClr val="FF0000"/>
                </a:solidFill>
                <a:latin typeface="Times New Roman" pitchFamily="18" charset="0"/>
                <a:cs typeface="Times New Roman" pitchFamily="18" charset="0"/>
              </a:rPr>
              <a:t>εμείς</a:t>
            </a:r>
            <a:r>
              <a:rPr lang="el-GR" sz="4000" b="1" dirty="0">
                <a:solidFill>
                  <a:srgbClr val="FFFF00"/>
                </a:solidFill>
                <a:latin typeface="Times New Roman" pitchFamily="18" charset="0"/>
                <a:cs typeface="Times New Roman" pitchFamily="18" charset="0"/>
              </a:rPr>
              <a:t> και οι </a:t>
            </a:r>
            <a:r>
              <a:rPr lang="el-GR" sz="4000" b="1" dirty="0">
                <a:solidFill>
                  <a:srgbClr val="FF0000"/>
                </a:solidFill>
                <a:latin typeface="Times New Roman" pitchFamily="18" charset="0"/>
                <a:cs typeface="Times New Roman" pitchFamily="18" charset="0"/>
              </a:rPr>
              <a:t>άλλοι </a:t>
            </a:r>
          </a:p>
          <a:p>
            <a:endParaRPr lang="en-US" dirty="0"/>
          </a:p>
        </p:txBody>
      </p:sp>
    </p:spTree>
    <p:extLst>
      <p:ext uri="{BB962C8B-B14F-4D97-AF65-F5344CB8AC3E}">
        <p14:creationId xmlns:p14="http://schemas.microsoft.com/office/powerpoint/2010/main" val="2050099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8824"/>
            <a:ext cx="8229600" cy="5747340"/>
          </a:xfrm>
        </p:spPr>
        <p:txBody>
          <a:bodyPr>
            <a:normAutofit fontScale="92500" lnSpcReduction="20000"/>
          </a:bodyPr>
          <a:lstStyle/>
          <a:p>
            <a:pPr algn="just"/>
            <a:r>
              <a:rPr lang="el-GR" b="1" dirty="0">
                <a:latin typeface="Times New Roman" pitchFamily="18" charset="0"/>
                <a:cs typeface="Times New Roman" pitchFamily="18" charset="0"/>
              </a:rPr>
              <a:t>Η διχοτόμηση αυτή μπορεί να συνδεθεί με σημαινόμενα που προάγουν τη </a:t>
            </a:r>
            <a:r>
              <a:rPr lang="el-GR" b="1" dirty="0">
                <a:solidFill>
                  <a:srgbClr val="00B050"/>
                </a:solidFill>
                <a:latin typeface="Times New Roman" pitchFamily="18" charset="0"/>
                <a:cs typeface="Times New Roman" pitchFamily="18" charset="0"/>
              </a:rPr>
              <a:t>συνύπαρξη</a:t>
            </a:r>
            <a:r>
              <a:rPr lang="el-GR" b="1" dirty="0">
                <a:latin typeface="Times New Roman" pitchFamily="18" charset="0"/>
                <a:cs typeface="Times New Roman" pitchFamily="18" charset="0"/>
              </a:rPr>
              <a:t> ή με σημαινόμενα </a:t>
            </a:r>
            <a:r>
              <a:rPr lang="el-GR" b="1" dirty="0">
                <a:solidFill>
                  <a:srgbClr val="FF0000"/>
                </a:solidFill>
                <a:latin typeface="Times New Roman" pitchFamily="18" charset="0"/>
                <a:cs typeface="Times New Roman" pitchFamily="18" charset="0"/>
              </a:rPr>
              <a:t>αντιπαλότητας</a:t>
            </a:r>
            <a:r>
              <a:rPr lang="el-GR" b="1" dirty="0">
                <a:latin typeface="Times New Roman" pitchFamily="18" charset="0"/>
                <a:cs typeface="Times New Roman" pitchFamily="18" charset="0"/>
              </a:rPr>
              <a:t>. </a:t>
            </a:r>
            <a:endParaRPr lang="el-GR" b="1" dirty="0" smtClean="0">
              <a:latin typeface="Times New Roman" pitchFamily="18" charset="0"/>
              <a:cs typeface="Times New Roman" pitchFamily="18" charset="0"/>
            </a:endParaRPr>
          </a:p>
          <a:p>
            <a:pPr algn="just"/>
            <a:endParaRPr lang="el-GR" b="1" dirty="0">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Η </a:t>
            </a:r>
            <a:r>
              <a:rPr lang="el-GR" b="1" dirty="0">
                <a:solidFill>
                  <a:srgbClr val="FFFF00"/>
                </a:solidFill>
                <a:latin typeface="Times New Roman" pitchFamily="18" charset="0"/>
                <a:cs typeface="Times New Roman" pitchFamily="18" charset="0"/>
              </a:rPr>
              <a:t>διχοτόμηση εμείς και οι άλλοι μπορεί να αναφέρεται σε επίπεδο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τοπικό</a:t>
            </a:r>
            <a:r>
              <a:rPr lang="el-GR" b="1" dirty="0">
                <a:solidFill>
                  <a:srgbClr val="FFFF00"/>
                </a:solidFill>
                <a:latin typeface="Times New Roman" pitchFamily="18" charset="0"/>
                <a:cs typeface="Times New Roman" pitchFamily="18" charset="0"/>
              </a:rPr>
              <a:t>, εθνικό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σε </a:t>
            </a:r>
            <a:r>
              <a:rPr lang="el-GR" b="1" dirty="0">
                <a:solidFill>
                  <a:srgbClr val="FFFF00"/>
                </a:solidFill>
                <a:latin typeface="Times New Roman" pitchFamily="18" charset="0"/>
                <a:cs typeface="Times New Roman" pitchFamily="18" charset="0"/>
              </a:rPr>
              <a:t>επίπεδο φύλων, </a:t>
            </a:r>
            <a:endParaRPr lang="el-GR" b="1" dirty="0" smtClean="0">
              <a:solidFill>
                <a:srgbClr val="FFFF00"/>
              </a:solidFill>
              <a:latin typeface="Times New Roman" pitchFamily="18" charset="0"/>
              <a:cs typeface="Times New Roman" pitchFamily="18" charset="0"/>
            </a:endParaRPr>
          </a:p>
          <a:p>
            <a:pPr algn="just"/>
            <a:r>
              <a:rPr lang="el-GR" b="1" dirty="0" smtClean="0">
                <a:solidFill>
                  <a:srgbClr val="FFFF00"/>
                </a:solidFill>
                <a:latin typeface="Times New Roman" pitchFamily="18" charset="0"/>
                <a:cs typeface="Times New Roman" pitchFamily="18" charset="0"/>
              </a:rPr>
              <a:t>ηλικιών </a:t>
            </a:r>
          </a:p>
          <a:p>
            <a:pPr algn="just"/>
            <a:r>
              <a:rPr lang="el-GR" b="1" dirty="0" smtClean="0">
                <a:solidFill>
                  <a:srgbClr val="FFFF00"/>
                </a:solidFill>
                <a:latin typeface="Times New Roman" pitchFamily="18" charset="0"/>
                <a:cs typeface="Times New Roman" pitchFamily="18" charset="0"/>
              </a:rPr>
              <a:t>και </a:t>
            </a:r>
            <a:r>
              <a:rPr lang="el-GR" b="1" dirty="0">
                <a:solidFill>
                  <a:srgbClr val="FFFF00"/>
                </a:solidFill>
                <a:latin typeface="Times New Roman" pitchFamily="18" charset="0"/>
                <a:cs typeface="Times New Roman" pitchFamily="18" charset="0"/>
              </a:rPr>
              <a:t>σε πολλά άλλα που δίνουν στην αθλητική δραστηριότητα στο πολιτισμικό πεδίο έναν ποικιλότροπα λειτουργικό (</a:t>
            </a:r>
            <a:r>
              <a:rPr lang="el-GR" b="1" dirty="0" err="1">
                <a:solidFill>
                  <a:srgbClr val="FFFF00"/>
                </a:solidFill>
                <a:latin typeface="Times New Roman" pitchFamily="18" charset="0"/>
                <a:cs typeface="Times New Roman" pitchFamily="18" charset="0"/>
              </a:rPr>
              <a:t>εργαλειακό</a:t>
            </a:r>
            <a:r>
              <a:rPr lang="el-GR" b="1" dirty="0">
                <a:solidFill>
                  <a:srgbClr val="FFFF00"/>
                </a:solidFill>
                <a:latin typeface="Times New Roman" pitchFamily="18" charset="0"/>
                <a:cs typeface="Times New Roman" pitchFamily="18" charset="0"/>
              </a:rPr>
              <a:t>)  χαρακτήρα.</a:t>
            </a:r>
          </a:p>
          <a:p>
            <a:endParaRPr lang="el-GR" dirty="0"/>
          </a:p>
          <a:p>
            <a:pPr algn="just"/>
            <a:endParaRPr lang="en-US" dirty="0"/>
          </a:p>
        </p:txBody>
      </p:sp>
    </p:spTree>
    <p:extLst>
      <p:ext uri="{BB962C8B-B14F-4D97-AF65-F5344CB8AC3E}">
        <p14:creationId xmlns:p14="http://schemas.microsoft.com/office/powerpoint/2010/main" val="661944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a:bodyPr>
          <a:lstStyle/>
          <a:p>
            <a:endParaRPr lang="el-GR" dirty="0"/>
          </a:p>
          <a:p>
            <a:pPr marL="0" indent="0" algn="just">
              <a:buNone/>
            </a:pPr>
            <a:endParaRPr lang="el-GR" b="1" dirty="0"/>
          </a:p>
          <a:p>
            <a:pPr algn="just"/>
            <a:r>
              <a:rPr lang="el-GR" sz="3600" b="1" dirty="0" smtClean="0">
                <a:solidFill>
                  <a:srgbClr val="FFFF00"/>
                </a:solidFill>
                <a:latin typeface="Times New Roman" pitchFamily="18" charset="0"/>
                <a:cs typeface="Times New Roman" pitchFamily="18" charset="0"/>
              </a:rPr>
              <a:t>Ο </a:t>
            </a:r>
            <a:r>
              <a:rPr lang="el-GR" sz="3600" b="1" dirty="0">
                <a:solidFill>
                  <a:srgbClr val="FFFF00"/>
                </a:solidFill>
                <a:latin typeface="Times New Roman" pitchFamily="18" charset="0"/>
                <a:cs typeface="Times New Roman" pitchFamily="18" charset="0"/>
              </a:rPr>
              <a:t>αθλητισμός προσεγγίζεται επομένως και ως μια </a:t>
            </a:r>
            <a:r>
              <a:rPr lang="el-GR" sz="3600" b="1" dirty="0">
                <a:solidFill>
                  <a:srgbClr val="00B050"/>
                </a:solidFill>
                <a:latin typeface="Times New Roman" pitchFamily="18" charset="0"/>
                <a:cs typeface="Times New Roman" pitchFamily="18" charset="0"/>
              </a:rPr>
              <a:t>πολιτισμική διαδικασία </a:t>
            </a:r>
            <a:endParaRPr lang="el-GR" sz="3600" b="1" dirty="0" smtClean="0">
              <a:solidFill>
                <a:srgbClr val="00B050"/>
              </a:solidFill>
              <a:latin typeface="Times New Roman" pitchFamily="18" charset="0"/>
              <a:cs typeface="Times New Roman" pitchFamily="18" charset="0"/>
            </a:endParaRPr>
          </a:p>
          <a:p>
            <a:pPr algn="just"/>
            <a:r>
              <a:rPr lang="el-GR" sz="3600" b="1" dirty="0" smtClean="0">
                <a:solidFill>
                  <a:srgbClr val="FFFF00"/>
                </a:solidFill>
                <a:latin typeface="Times New Roman" pitchFamily="18" charset="0"/>
                <a:cs typeface="Times New Roman" pitchFamily="18" charset="0"/>
              </a:rPr>
              <a:t>και </a:t>
            </a:r>
            <a:r>
              <a:rPr lang="el-GR" sz="3600" b="1" dirty="0">
                <a:solidFill>
                  <a:srgbClr val="FFFF00"/>
                </a:solidFill>
                <a:latin typeface="Times New Roman" pitchFamily="18" charset="0"/>
                <a:cs typeface="Times New Roman" pitchFamily="18" charset="0"/>
              </a:rPr>
              <a:t>ως τέτοια σε αντιστοιχία με όλες τις ανωτέρω περί πολιτισμού-κουλτούρας συνοπτικές αναφορές</a:t>
            </a:r>
            <a:r>
              <a:rPr lang="el-GR" sz="3600" b="1" dirty="0" smtClean="0">
                <a:solidFill>
                  <a:srgbClr val="FFFF00"/>
                </a:solidFill>
                <a:latin typeface="Times New Roman" pitchFamily="18" charset="0"/>
                <a:cs typeface="Times New Roman" pitchFamily="18" charset="0"/>
              </a:rPr>
              <a:t>,</a:t>
            </a:r>
          </a:p>
          <a:p>
            <a:pPr algn="just"/>
            <a:r>
              <a:rPr lang="el-GR" sz="3600" b="1" dirty="0" smtClean="0">
                <a:solidFill>
                  <a:srgbClr val="FFFF00"/>
                </a:solidFill>
                <a:latin typeface="Times New Roman" pitchFamily="18" charset="0"/>
                <a:cs typeface="Times New Roman" pitchFamily="18" charset="0"/>
              </a:rPr>
              <a:t> </a:t>
            </a:r>
            <a:r>
              <a:rPr lang="el-GR" sz="3600" b="1" dirty="0">
                <a:solidFill>
                  <a:srgbClr val="FFFF00"/>
                </a:solidFill>
                <a:latin typeface="Times New Roman" pitchFamily="18" charset="0"/>
                <a:cs typeface="Times New Roman" pitchFamily="18" charset="0"/>
              </a:rPr>
              <a:t>παραπέμπει σε μια πλειάδα και </a:t>
            </a:r>
            <a:r>
              <a:rPr lang="el-GR" sz="3600" b="1" dirty="0">
                <a:solidFill>
                  <a:srgbClr val="00B050"/>
                </a:solidFill>
                <a:latin typeface="Times New Roman" pitchFamily="18" charset="0"/>
                <a:cs typeface="Times New Roman" pitchFamily="18" charset="0"/>
              </a:rPr>
              <a:t>ποικιλότητα από σημαινόμενα</a:t>
            </a:r>
            <a:r>
              <a:rPr lang="el-GR" sz="3600" b="1" dirty="0">
                <a:solidFill>
                  <a:srgbClr val="FFFF00"/>
                </a:solidFill>
                <a:latin typeface="Times New Roman" pitchFamily="18" charset="0"/>
                <a:cs typeface="Times New Roman" pitchFamily="18" charset="0"/>
              </a:rPr>
              <a:t>. </a:t>
            </a:r>
            <a:endParaRPr lang="en-US" sz="36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782955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a:r>
              <a:rPr lang="el-GR" b="1" dirty="0">
                <a:latin typeface="Times New Roman" pitchFamily="18" charset="0"/>
                <a:cs typeface="Times New Roman" pitchFamily="18" charset="0"/>
              </a:rPr>
              <a:t>Ακολουθώντας τους συλλογισμούς των </a:t>
            </a:r>
            <a:r>
              <a:rPr lang="el-GR" b="1" dirty="0" err="1">
                <a:latin typeface="Times New Roman" pitchFamily="18" charset="0"/>
                <a:cs typeface="Times New Roman" pitchFamily="18" charset="0"/>
              </a:rPr>
              <a:t>Parsons</a:t>
            </a:r>
            <a:r>
              <a:rPr lang="el-GR" b="1" dirty="0">
                <a:latin typeface="Times New Roman" pitchFamily="18" charset="0"/>
                <a:cs typeface="Times New Roman" pitchFamily="18" charset="0"/>
              </a:rPr>
              <a:t>&amp; </a:t>
            </a:r>
            <a:r>
              <a:rPr lang="el-GR" b="1" dirty="0" err="1">
                <a:latin typeface="Times New Roman" pitchFamily="18" charset="0"/>
                <a:cs typeface="Times New Roman" pitchFamily="18" charset="0"/>
              </a:rPr>
              <a:t>Kroeber</a:t>
            </a:r>
            <a:r>
              <a:rPr lang="el-GR" b="1" dirty="0">
                <a:latin typeface="Times New Roman" pitchFamily="18" charset="0"/>
                <a:cs typeface="Times New Roman" pitchFamily="18" charset="0"/>
              </a:rPr>
              <a:t>,  (1958) μπορούμε να υπογραμμίσουμε ότι η </a:t>
            </a:r>
            <a:r>
              <a:rPr lang="el-GR" b="1" dirty="0">
                <a:solidFill>
                  <a:srgbClr val="00B050"/>
                </a:solidFill>
                <a:latin typeface="Times New Roman" pitchFamily="18" charset="0"/>
                <a:cs typeface="Times New Roman" pitchFamily="18" charset="0"/>
              </a:rPr>
              <a:t>κουλτούρα διαδραματίζει ένα ρυθμιστικό ρόλο σχετικά με στις αθλητικές κοινωνικές </a:t>
            </a:r>
            <a:r>
              <a:rPr lang="el-GR" b="1" dirty="0" smtClean="0">
                <a:solidFill>
                  <a:srgbClr val="00B050"/>
                </a:solidFill>
                <a:latin typeface="Times New Roman" pitchFamily="18" charset="0"/>
                <a:cs typeface="Times New Roman" pitchFamily="18" charset="0"/>
              </a:rPr>
              <a:t>δια</a:t>
            </a:r>
            <a:r>
              <a:rPr lang="en-US" b="1" dirty="0" smtClean="0">
                <a:solidFill>
                  <a:srgbClr val="00B050"/>
                </a:solidFill>
                <a:latin typeface="Times New Roman" pitchFamily="18" charset="0"/>
                <a:cs typeface="Times New Roman" pitchFamily="18" charset="0"/>
              </a:rPr>
              <a:t>-</a:t>
            </a:r>
            <a:r>
              <a:rPr lang="el-GR" b="1" dirty="0" smtClean="0">
                <a:solidFill>
                  <a:srgbClr val="00B050"/>
                </a:solidFill>
                <a:latin typeface="Times New Roman" pitchFamily="18" charset="0"/>
                <a:cs typeface="Times New Roman" pitchFamily="18" charset="0"/>
              </a:rPr>
              <a:t>δράσεις</a:t>
            </a:r>
            <a:r>
              <a:rPr lang="el-GR" b="1" dirty="0">
                <a:latin typeface="Times New Roman" pitchFamily="18" charset="0"/>
                <a:cs typeface="Times New Roman" pitchFamily="18" charset="0"/>
              </a:rPr>
              <a:t>.  </a:t>
            </a:r>
          </a:p>
          <a:p>
            <a:pPr algn="just"/>
            <a:endParaRPr lang="el-GR" b="1" dirty="0" smtClean="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Αυτό </a:t>
            </a:r>
            <a:r>
              <a:rPr lang="el-GR" b="1" dirty="0">
                <a:latin typeface="Times New Roman" pitchFamily="18" charset="0"/>
                <a:cs typeface="Times New Roman" pitchFamily="18" charset="0"/>
              </a:rPr>
              <a:t>σημαίνει ότι σε αντιστοιχία με την πολιτισμική ιδιαιτερότητα </a:t>
            </a:r>
            <a:r>
              <a:rPr lang="el-GR" b="1" dirty="0">
                <a:solidFill>
                  <a:srgbClr val="FFFF00"/>
                </a:solidFill>
                <a:latin typeface="Times New Roman" pitchFamily="18" charset="0"/>
                <a:cs typeface="Times New Roman" pitchFamily="18" charset="0"/>
              </a:rPr>
              <a:t>αλλάζει και ο τρόπος που οι άνθρωποι ερμηνεύουν τις αθλητικές αξίες, τα αθλητικά σύμβολα και τα νοήματα που αυτά αντανακλούν</a:t>
            </a:r>
            <a:endParaRPr lang="en-US"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17070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algn="just"/>
            <a:r>
              <a:rPr lang="el-GR" sz="3600" b="1" dirty="0" smtClean="0">
                <a:latin typeface="Times New Roman" pitchFamily="18" charset="0"/>
                <a:cs typeface="Times New Roman" pitchFamily="18" charset="0"/>
              </a:rPr>
              <a:t>Επομένως </a:t>
            </a:r>
            <a:r>
              <a:rPr lang="el-GR" sz="3600" b="1" dirty="0">
                <a:latin typeface="Times New Roman" pitchFamily="18" charset="0"/>
                <a:cs typeface="Times New Roman" pitchFamily="18" charset="0"/>
              </a:rPr>
              <a:t>κάποια αθλητικά ζητήματα θα πρέπει να τα </a:t>
            </a:r>
            <a:r>
              <a:rPr lang="el-GR" sz="3600" b="1" dirty="0" smtClean="0">
                <a:latin typeface="Times New Roman" pitchFamily="18" charset="0"/>
                <a:cs typeface="Times New Roman" pitchFamily="18" charset="0"/>
              </a:rPr>
              <a:t>διερευνούμε </a:t>
            </a:r>
            <a:r>
              <a:rPr lang="el-GR" sz="3600" b="1" dirty="0">
                <a:latin typeface="Times New Roman" pitchFamily="18" charset="0"/>
                <a:cs typeface="Times New Roman" pitchFamily="18" charset="0"/>
              </a:rPr>
              <a:t>σε αντιστοιχία με το πολιτισμικό περιβάλλον. </a:t>
            </a:r>
            <a:endParaRPr lang="el-GR"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Η </a:t>
            </a:r>
            <a:r>
              <a:rPr lang="el-GR" sz="3600" b="1" dirty="0">
                <a:solidFill>
                  <a:srgbClr val="FFFF00"/>
                </a:solidFill>
                <a:latin typeface="Times New Roman" pitchFamily="18" charset="0"/>
                <a:cs typeface="Times New Roman" pitchFamily="18" charset="0"/>
              </a:rPr>
              <a:t>πολιτισμική </a:t>
            </a:r>
            <a:r>
              <a:rPr lang="el-GR" sz="3600" b="1" dirty="0" smtClean="0">
                <a:solidFill>
                  <a:srgbClr val="FFFF00"/>
                </a:solidFill>
                <a:latin typeface="Times New Roman" pitchFamily="18" charset="0"/>
                <a:cs typeface="Times New Roman" pitchFamily="18" charset="0"/>
              </a:rPr>
              <a:t>ιδιαιτερότητα</a:t>
            </a:r>
            <a:r>
              <a:rPr lang="el-GR" sz="3600" b="1" dirty="0" smtClean="0">
                <a:latin typeface="Times New Roman" pitchFamily="18" charset="0"/>
                <a:cs typeface="Times New Roman" pitchFamily="18" charset="0"/>
              </a:rPr>
              <a:t> </a:t>
            </a:r>
            <a:r>
              <a:rPr lang="el-GR" sz="3600" b="1" dirty="0">
                <a:latin typeface="Times New Roman" pitchFamily="18" charset="0"/>
                <a:cs typeface="Times New Roman" pitchFamily="18" charset="0"/>
              </a:rPr>
              <a:t>παίζει έναν καθοριστικό ρόλο </a:t>
            </a:r>
            <a:endParaRPr lang="el-GR"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γιατί </a:t>
            </a:r>
            <a:r>
              <a:rPr lang="el-GR" sz="3600" b="1" dirty="0">
                <a:latin typeface="Times New Roman" pitchFamily="18" charset="0"/>
                <a:cs typeface="Times New Roman" pitchFamily="18" charset="0"/>
              </a:rPr>
              <a:t>μας βοηθάει να κατανοήσουμε τον τρόπο που η αθλητική δραστηριότητα </a:t>
            </a:r>
            <a:r>
              <a:rPr lang="el-GR" sz="3600" b="1" dirty="0">
                <a:solidFill>
                  <a:srgbClr val="FFFF00"/>
                </a:solidFill>
                <a:latin typeface="Times New Roman" pitchFamily="18" charset="0"/>
                <a:cs typeface="Times New Roman" pitchFamily="18" charset="0"/>
              </a:rPr>
              <a:t>βιώνεται εμπειρικά σε αντιστοιχία με αυτή την ιδιαιτερότητα</a:t>
            </a:r>
            <a:r>
              <a:rPr lang="el-GR" sz="3600" b="1" dirty="0">
                <a:latin typeface="Times New Roman" pitchFamily="18" charset="0"/>
                <a:cs typeface="Times New Roman" pitchFamily="18" charset="0"/>
              </a:rPr>
              <a:t>. </a:t>
            </a:r>
            <a:endParaRPr lang="el-GR" sz="3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72359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a:r>
              <a:rPr lang="el-GR" sz="4000" b="1" dirty="0">
                <a:latin typeface="Times New Roman" pitchFamily="18" charset="0"/>
                <a:cs typeface="Times New Roman" pitchFamily="18" charset="0"/>
              </a:rPr>
              <a:t>Για παράδειγμα η ενασχόληση μιας γυναίκας στην Σαουδική Αραβία ή στο Ιράν με το ποδόσφαιρο </a:t>
            </a:r>
            <a:endParaRPr lang="el-GR"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θα </a:t>
            </a:r>
            <a:r>
              <a:rPr lang="el-GR" sz="4000" b="1" dirty="0">
                <a:latin typeface="Times New Roman" pitchFamily="18" charset="0"/>
                <a:cs typeface="Times New Roman" pitchFamily="18" charset="0"/>
              </a:rPr>
              <a:t>σήμαινε απόκλιση από τα αποδεκτά πολιτισμικά πρότυπα </a:t>
            </a:r>
            <a:endParaRPr lang="el-GR"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ή </a:t>
            </a:r>
            <a:r>
              <a:rPr lang="el-GR" sz="4000" b="1" dirty="0">
                <a:latin typeface="Times New Roman" pitchFamily="18" charset="0"/>
                <a:cs typeface="Times New Roman" pitchFamily="18" charset="0"/>
              </a:rPr>
              <a:t>σε μια άλλη εκδοχή επαναστατική </a:t>
            </a:r>
            <a:r>
              <a:rPr lang="el-GR" sz="4000" b="1" dirty="0">
                <a:solidFill>
                  <a:srgbClr val="FFFF00"/>
                </a:solidFill>
                <a:latin typeface="Times New Roman" pitchFamily="18" charset="0"/>
                <a:cs typeface="Times New Roman" pitchFamily="18" charset="0"/>
              </a:rPr>
              <a:t>πράξη χειραφέτησης της γυναίκας</a:t>
            </a:r>
            <a:r>
              <a:rPr lang="el-GR" sz="4000" b="1"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314569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pPr algn="just"/>
            <a:r>
              <a:rPr lang="el-GR" sz="3600" b="1" dirty="0">
                <a:latin typeface="Times New Roman" pitchFamily="18" charset="0"/>
                <a:cs typeface="Times New Roman" pitchFamily="18" charset="0"/>
              </a:rPr>
              <a:t>Αντίθετα στην Νορβηγία, στη Δανία, στη Γερμανία ή και στην Ελλάδα ακόμα αυτό θεωρείται κάτι το συνηθισμένο σήμερα. </a:t>
            </a:r>
            <a:endParaRPr lang="el-GR"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Ωστόσο </a:t>
            </a:r>
            <a:r>
              <a:rPr lang="el-GR" sz="3600" b="1" dirty="0">
                <a:latin typeface="Times New Roman" pitchFamily="18" charset="0"/>
                <a:cs typeface="Times New Roman" pitchFamily="18" charset="0"/>
              </a:rPr>
              <a:t>δεν ήταν έτσι πριν από μερικά χρόνια. </a:t>
            </a:r>
            <a:endParaRPr lang="el-GR" sz="3600" b="1" dirty="0" smtClean="0">
              <a:latin typeface="Times New Roman" pitchFamily="18" charset="0"/>
              <a:cs typeface="Times New Roman" pitchFamily="18" charset="0"/>
            </a:endParaRPr>
          </a:p>
          <a:p>
            <a:pPr algn="just"/>
            <a:endParaRPr lang="el-GR" sz="3600" b="1" dirty="0">
              <a:latin typeface="Times New Roman" pitchFamily="18" charset="0"/>
              <a:cs typeface="Times New Roman" pitchFamily="18" charset="0"/>
            </a:endParaRPr>
          </a:p>
          <a:p>
            <a:pPr algn="just"/>
            <a:r>
              <a:rPr lang="el-GR" sz="3600" b="1" dirty="0" smtClean="0">
                <a:solidFill>
                  <a:srgbClr val="FFFF00"/>
                </a:solidFill>
                <a:latin typeface="Times New Roman" pitchFamily="18" charset="0"/>
                <a:cs typeface="Times New Roman" pitchFamily="18" charset="0"/>
              </a:rPr>
              <a:t>Αυτό </a:t>
            </a:r>
            <a:r>
              <a:rPr lang="el-GR" sz="3600" b="1" dirty="0">
                <a:solidFill>
                  <a:srgbClr val="FFFF00"/>
                </a:solidFill>
                <a:latin typeface="Times New Roman" pitchFamily="18" charset="0"/>
                <a:cs typeface="Times New Roman" pitchFamily="18" charset="0"/>
              </a:rPr>
              <a:t>σημαίνει ότι </a:t>
            </a:r>
            <a:r>
              <a:rPr lang="el-GR" sz="3600" b="1" dirty="0" smtClean="0">
                <a:solidFill>
                  <a:srgbClr val="FFFF00"/>
                </a:solidFill>
                <a:latin typeface="Times New Roman" pitchFamily="18" charset="0"/>
                <a:cs typeface="Times New Roman" pitchFamily="18" charset="0"/>
              </a:rPr>
              <a:t>η αθλητική  </a:t>
            </a:r>
            <a:r>
              <a:rPr lang="el-GR" sz="3600" b="1" dirty="0">
                <a:solidFill>
                  <a:srgbClr val="FFFF00"/>
                </a:solidFill>
                <a:latin typeface="Times New Roman" pitchFamily="18" charset="0"/>
                <a:cs typeface="Times New Roman" pitchFamily="18" charset="0"/>
              </a:rPr>
              <a:t>κουλτούρα δεν είναι κάτι σταθερό αλλά υπόκειται σε εξελικτικές μεταβολές</a:t>
            </a:r>
            <a:r>
              <a:rPr lang="el-GR" sz="3600" b="1" dirty="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53174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76664"/>
          </a:xfrm>
        </p:spPr>
        <p:txBody>
          <a:bodyPr/>
          <a:lstStyle/>
          <a:p>
            <a:pPr algn="just"/>
            <a:r>
              <a:rPr lang="el-GR" dirty="0" smtClean="0"/>
              <a:t> </a:t>
            </a:r>
            <a:r>
              <a:rPr lang="el-GR" sz="3600" b="1" dirty="0" smtClean="0">
                <a:latin typeface="Times New Roman" pitchFamily="18" charset="0"/>
                <a:cs typeface="Times New Roman" pitchFamily="18" charset="0"/>
              </a:rPr>
              <a:t>Γενικά ως περίοδος διαμόρφωσης των Κοινωνικών Επιστημών λογίζεται η χρονική περίοδος στο πλαίσιο της οποίας διαμορφώνεται </a:t>
            </a:r>
            <a:endParaRPr lang="en-US"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το ρεύμα  του </a:t>
            </a:r>
            <a:r>
              <a:rPr lang="el-GR" sz="3600" b="1" dirty="0" smtClean="0">
                <a:solidFill>
                  <a:srgbClr val="FFFF00"/>
                </a:solidFill>
                <a:latin typeface="Times New Roman" pitchFamily="18" charset="0"/>
                <a:cs typeface="Times New Roman" pitchFamily="18" charset="0"/>
              </a:rPr>
              <a:t>ρομαντισμού </a:t>
            </a:r>
            <a:r>
              <a:rPr lang="el-GR" sz="3600" b="1" dirty="0" smtClean="0">
                <a:latin typeface="Times New Roman" pitchFamily="18" charset="0"/>
                <a:cs typeface="Times New Roman" pitchFamily="18" charset="0"/>
              </a:rPr>
              <a:t>και </a:t>
            </a:r>
            <a:endParaRPr lang="en-US"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εκδηλώνεται η </a:t>
            </a:r>
            <a:r>
              <a:rPr lang="el-GR" sz="3600" b="1" dirty="0" smtClean="0">
                <a:solidFill>
                  <a:srgbClr val="FFFF00"/>
                </a:solidFill>
                <a:latin typeface="Times New Roman" pitchFamily="18" charset="0"/>
                <a:cs typeface="Times New Roman" pitchFamily="18" charset="0"/>
              </a:rPr>
              <a:t>Γαλλική Επανάσταση</a:t>
            </a:r>
            <a:r>
              <a:rPr lang="el-GR" sz="3600" b="1" dirty="0" smtClean="0">
                <a:latin typeface="Times New Roman" pitchFamily="18" charset="0"/>
                <a:cs typeface="Times New Roman" pitchFamily="18" charset="0"/>
              </a:rPr>
              <a:t>.</a:t>
            </a:r>
          </a:p>
          <a:p>
            <a:pPr algn="just"/>
            <a:r>
              <a:rPr lang="el-GR" sz="3600" b="1" dirty="0" smtClean="0">
                <a:latin typeface="Times New Roman" pitchFamily="18" charset="0"/>
                <a:cs typeface="Times New Roman" pitchFamily="18" charset="0"/>
              </a:rPr>
              <a:t> Κύριοι εκπρόσωποι είναι οι θεωρητικοί  </a:t>
            </a:r>
            <a:r>
              <a:rPr lang="en-US" sz="3600" b="1" dirty="0">
                <a:latin typeface="Times New Roman" pitchFamily="18" charset="0"/>
                <a:cs typeface="Times New Roman" pitchFamily="18" charset="0"/>
              </a:rPr>
              <a:t>S</a:t>
            </a:r>
            <a:r>
              <a:rPr lang="en-US" sz="3600" b="1" dirty="0" smtClean="0">
                <a:latin typeface="Times New Roman" pitchFamily="18" charset="0"/>
                <a:cs typeface="Times New Roman" pitchFamily="18" charset="0"/>
              </a:rPr>
              <a:t>aint –Simon</a:t>
            </a:r>
            <a:r>
              <a:rPr lang="el-GR" sz="3600" b="1" dirty="0" smtClean="0">
                <a:latin typeface="Times New Roman" pitchFamily="18" charset="0"/>
                <a:cs typeface="Times New Roman" pitchFamily="18" charset="0"/>
              </a:rPr>
              <a:t> και</a:t>
            </a:r>
            <a:r>
              <a:rPr lang="en-US" sz="3600" b="1" dirty="0" smtClean="0">
                <a:latin typeface="Times New Roman" pitchFamily="18" charset="0"/>
                <a:cs typeface="Times New Roman" pitchFamily="18" charset="0"/>
              </a:rPr>
              <a:t> Comte</a:t>
            </a:r>
            <a:r>
              <a:rPr lang="el-GR"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2986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9634"/>
            <a:ext cx="8229600" cy="5786529"/>
          </a:xfrm>
        </p:spPr>
        <p:txBody>
          <a:bodyPr>
            <a:normAutofit/>
          </a:bodyPr>
          <a:lstStyle/>
          <a:p>
            <a:pPr algn="just"/>
            <a:r>
              <a:rPr lang="el-GR" sz="3600" b="1" dirty="0">
                <a:latin typeface="Times New Roman" pitchFamily="18" charset="0"/>
                <a:cs typeface="Times New Roman" pitchFamily="18" charset="0"/>
              </a:rPr>
              <a:t>Σε αντιστοιχία με την </a:t>
            </a:r>
            <a:r>
              <a:rPr lang="el-GR" sz="3600" b="1" dirty="0">
                <a:solidFill>
                  <a:srgbClr val="FFFF00"/>
                </a:solidFill>
                <a:latin typeface="Times New Roman" pitchFamily="18" charset="0"/>
                <a:cs typeface="Times New Roman" pitchFamily="18" charset="0"/>
              </a:rPr>
              <a:t>πολιτισμική ιδιαιτερότητα</a:t>
            </a:r>
            <a:r>
              <a:rPr lang="el-GR" sz="3600" b="1" dirty="0">
                <a:latin typeface="Times New Roman" pitchFamily="18" charset="0"/>
                <a:cs typeface="Times New Roman" pitchFamily="18" charset="0"/>
              </a:rPr>
              <a:t>, </a:t>
            </a:r>
            <a:endParaRPr lang="el-GR"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σε </a:t>
            </a:r>
            <a:r>
              <a:rPr lang="el-GR" sz="3600" b="1" dirty="0">
                <a:latin typeface="Times New Roman" pitchFamily="18" charset="0"/>
                <a:cs typeface="Times New Roman" pitchFamily="18" charset="0"/>
              </a:rPr>
              <a:t>αντιστοιχία με την </a:t>
            </a:r>
            <a:r>
              <a:rPr lang="el-GR" sz="3600" b="1" dirty="0">
                <a:solidFill>
                  <a:srgbClr val="FFFF00"/>
                </a:solidFill>
                <a:latin typeface="Times New Roman" pitchFamily="18" charset="0"/>
                <a:cs typeface="Times New Roman" pitchFamily="18" charset="0"/>
              </a:rPr>
              <a:t>κοινή λογική </a:t>
            </a:r>
            <a:r>
              <a:rPr lang="el-GR" sz="3600" b="1" dirty="0">
                <a:latin typeface="Times New Roman" pitchFamily="18" charset="0"/>
                <a:cs typeface="Times New Roman" pitchFamily="18" charset="0"/>
              </a:rPr>
              <a:t>που καλλιεργείται στο πλαίσιο αυτής της ιδιαιτερότητας,  </a:t>
            </a:r>
            <a:endParaRPr lang="el-GR" sz="3600" b="1" dirty="0" smtClean="0">
              <a:latin typeface="Times New Roman" pitchFamily="18" charset="0"/>
              <a:cs typeface="Times New Roman" pitchFamily="18" charset="0"/>
            </a:endParaRPr>
          </a:p>
          <a:p>
            <a:pPr algn="just"/>
            <a:r>
              <a:rPr lang="el-GR" sz="3600" b="1" dirty="0" smtClean="0">
                <a:solidFill>
                  <a:srgbClr val="00B050"/>
                </a:solidFill>
                <a:latin typeface="Times New Roman" pitchFamily="18" charset="0"/>
                <a:cs typeface="Times New Roman" pitchFamily="18" charset="0"/>
              </a:rPr>
              <a:t>ο </a:t>
            </a:r>
            <a:r>
              <a:rPr lang="el-GR" sz="3600" b="1" dirty="0">
                <a:solidFill>
                  <a:srgbClr val="00B050"/>
                </a:solidFill>
                <a:latin typeface="Times New Roman" pitchFamily="18" charset="0"/>
                <a:cs typeface="Times New Roman" pitchFamily="18" charset="0"/>
              </a:rPr>
              <a:t>αθλητισμός μπορεί να λειτουργήσει είτε σαν μέσον αποκλεισμού </a:t>
            </a:r>
            <a:endParaRPr lang="el-GR" sz="3600" b="1" dirty="0" smtClean="0">
              <a:solidFill>
                <a:srgbClr val="00B050"/>
              </a:solidFill>
              <a:latin typeface="Times New Roman" pitchFamily="18" charset="0"/>
              <a:cs typeface="Times New Roman" pitchFamily="18" charset="0"/>
            </a:endParaRPr>
          </a:p>
          <a:p>
            <a:pPr algn="just"/>
            <a:r>
              <a:rPr lang="el-GR" sz="3600" b="1" dirty="0" smtClean="0">
                <a:solidFill>
                  <a:srgbClr val="00B050"/>
                </a:solidFill>
                <a:latin typeface="Times New Roman" pitchFamily="18" charset="0"/>
                <a:cs typeface="Times New Roman" pitchFamily="18" charset="0"/>
              </a:rPr>
              <a:t>είτε </a:t>
            </a:r>
            <a:r>
              <a:rPr lang="el-GR" sz="3600" b="1" dirty="0">
                <a:solidFill>
                  <a:srgbClr val="00B050"/>
                </a:solidFill>
                <a:latin typeface="Times New Roman" pitchFamily="18" charset="0"/>
                <a:cs typeface="Times New Roman" pitchFamily="18" charset="0"/>
              </a:rPr>
              <a:t>σαν μέσον ενσωμάτωσης συγκεκριμένων κοινωνικών ομάδων</a:t>
            </a:r>
            <a:r>
              <a:rPr lang="el-GR" sz="3600" b="1" dirty="0">
                <a:latin typeface="Times New Roman" pitchFamily="18" charset="0"/>
                <a:cs typeface="Times New Roman" pitchFamily="18" charset="0"/>
              </a:rPr>
              <a:t>. </a:t>
            </a:r>
            <a:endParaRPr lang="el-GR" sz="3600" b="1" dirty="0" smtClean="0">
              <a:latin typeface="Times New Roman" pitchFamily="18" charset="0"/>
              <a:cs typeface="Times New Roman" pitchFamily="18" charset="0"/>
            </a:endParaRPr>
          </a:p>
          <a:p>
            <a:pPr algn="just"/>
            <a:endParaRPr lang="el-GR" b="1" dirty="0"/>
          </a:p>
        </p:txBody>
      </p:sp>
    </p:spTree>
    <p:extLst>
      <p:ext uri="{BB962C8B-B14F-4D97-AF65-F5344CB8AC3E}">
        <p14:creationId xmlns:p14="http://schemas.microsoft.com/office/powerpoint/2010/main" val="65145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lgn="just"/>
            <a:r>
              <a:rPr lang="el-GR" b="1" dirty="0">
                <a:latin typeface="Times New Roman" pitchFamily="18" charset="0"/>
                <a:cs typeface="Times New Roman" pitchFamily="18" charset="0"/>
              </a:rPr>
              <a:t>Αυτή η </a:t>
            </a:r>
            <a:r>
              <a:rPr lang="el-GR" b="1" dirty="0">
                <a:solidFill>
                  <a:srgbClr val="FFFF00"/>
                </a:solidFill>
                <a:latin typeface="Times New Roman" pitchFamily="18" charset="0"/>
                <a:cs typeface="Times New Roman" pitchFamily="18" charset="0"/>
              </a:rPr>
              <a:t>κοινή λογική </a:t>
            </a:r>
            <a:r>
              <a:rPr lang="el-GR" b="1" dirty="0">
                <a:latin typeface="Times New Roman" pitchFamily="18" charset="0"/>
                <a:cs typeface="Times New Roman" pitchFamily="18" charset="0"/>
              </a:rPr>
              <a:t>συγκροτείται σύμφωνα με τις απόψεις του Gramsi,(1971</a:t>
            </a:r>
            <a:r>
              <a:rPr lang="el-GR" b="1" dirty="0" smtClean="0">
                <a:latin typeface="Times New Roman" pitchFamily="18" charset="0"/>
                <a:cs typeface="Times New Roman" pitchFamily="18" charset="0"/>
              </a:rPr>
              <a:t>),</a:t>
            </a:r>
          </a:p>
          <a:p>
            <a:pPr algn="just"/>
            <a:r>
              <a:rPr lang="el-GR" b="1" dirty="0" smtClean="0">
                <a:latin typeface="Times New Roman" pitchFamily="18" charset="0"/>
                <a:cs typeface="Times New Roman" pitchFamily="18" charset="0"/>
              </a:rPr>
              <a:t> </a:t>
            </a:r>
            <a:r>
              <a:rPr lang="el-GR" b="1" dirty="0">
                <a:latin typeface="Times New Roman" pitchFamily="18" charset="0"/>
                <a:cs typeface="Times New Roman" pitchFamily="18" charset="0"/>
              </a:rPr>
              <a:t>από ιδέες που εξυπηρετούν την παγίωση κάποιων αξιών, αντιλήψεων και </a:t>
            </a:r>
            <a:r>
              <a:rPr lang="el-GR" b="1" dirty="0" smtClean="0">
                <a:latin typeface="Times New Roman" pitchFamily="18" charset="0"/>
                <a:cs typeface="Times New Roman" pitchFamily="18" charset="0"/>
              </a:rPr>
              <a:t>στάσεων</a:t>
            </a:r>
          </a:p>
          <a:p>
            <a:pPr algn="just"/>
            <a:r>
              <a:rPr lang="el-GR" b="1" dirty="0" smtClean="0">
                <a:latin typeface="Times New Roman" pitchFamily="18" charset="0"/>
                <a:cs typeface="Times New Roman" pitchFamily="18" charset="0"/>
              </a:rPr>
              <a:t> </a:t>
            </a:r>
            <a:r>
              <a:rPr lang="el-GR" b="1" dirty="0">
                <a:latin typeface="Times New Roman" pitchFamily="18" charset="0"/>
                <a:cs typeface="Times New Roman" pitchFamily="18" charset="0"/>
              </a:rPr>
              <a:t>ενώ ταυτόχρονα με βάση αυτή την </a:t>
            </a:r>
            <a:r>
              <a:rPr lang="el-GR" b="1" dirty="0">
                <a:solidFill>
                  <a:srgbClr val="FFFF00"/>
                </a:solidFill>
                <a:latin typeface="Times New Roman" pitchFamily="18" charset="0"/>
                <a:cs typeface="Times New Roman" pitchFamily="18" charset="0"/>
              </a:rPr>
              <a:t>κοινή λογική </a:t>
            </a:r>
            <a:r>
              <a:rPr lang="el-GR" b="1" dirty="0">
                <a:latin typeface="Times New Roman" pitchFamily="18" charset="0"/>
                <a:cs typeface="Times New Roman" pitchFamily="18" charset="0"/>
              </a:rPr>
              <a:t>περιθωριοποιούνται και </a:t>
            </a:r>
            <a:r>
              <a:rPr lang="el-GR" b="1" dirty="0" err="1" smtClean="0">
                <a:latin typeface="Times New Roman" pitchFamily="18" charset="0"/>
                <a:cs typeface="Times New Roman" pitchFamily="18" charset="0"/>
              </a:rPr>
              <a:t>δαιμονο</a:t>
            </a:r>
            <a:r>
              <a:rPr lang="en-US" b="1"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ποιούνται </a:t>
            </a:r>
            <a:r>
              <a:rPr lang="el-GR" b="1" dirty="0">
                <a:latin typeface="Times New Roman" pitchFamily="18" charset="0"/>
                <a:cs typeface="Times New Roman" pitchFamily="18" charset="0"/>
              </a:rPr>
              <a:t>αξίες </a:t>
            </a:r>
            <a:endParaRPr lang="el-GR" b="1" dirty="0" smtClean="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που </a:t>
            </a:r>
            <a:r>
              <a:rPr lang="el-GR" b="1" dirty="0">
                <a:latin typeface="Times New Roman" pitchFamily="18" charset="0"/>
                <a:cs typeface="Times New Roman" pitchFamily="18" charset="0"/>
              </a:rPr>
              <a:t>απειλούν να κλονίσουν, να διαταράξουν και να αμφισβητήσουν κυρίαρχους τρόπους σκέψης και δραστηριοποίησης. </a:t>
            </a:r>
          </a:p>
          <a:p>
            <a:endParaRPr lang="en-US" dirty="0"/>
          </a:p>
        </p:txBody>
      </p:sp>
    </p:spTree>
    <p:extLst>
      <p:ext uri="{BB962C8B-B14F-4D97-AF65-F5344CB8AC3E}">
        <p14:creationId xmlns:p14="http://schemas.microsoft.com/office/powerpoint/2010/main" val="2607541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r>
              <a:rPr lang="el-GR" b="1" dirty="0">
                <a:latin typeface="Times New Roman" pitchFamily="18" charset="0"/>
                <a:cs typeface="Times New Roman" pitchFamily="18" charset="0"/>
              </a:rPr>
              <a:t>Στην προοπτική αυτή αναδεικνύεται μια </a:t>
            </a:r>
            <a:r>
              <a:rPr lang="el-GR" b="1" dirty="0">
                <a:solidFill>
                  <a:srgbClr val="FF0000"/>
                </a:solidFill>
                <a:latin typeface="Times New Roman" pitchFamily="18" charset="0"/>
                <a:cs typeface="Times New Roman" pitchFamily="18" charset="0"/>
              </a:rPr>
              <a:t>ηγεμονική κυριαρχία συγκεκριμένων τρόπων σκέψης και δράσης </a:t>
            </a:r>
            <a:r>
              <a:rPr lang="el-GR" b="1" dirty="0">
                <a:latin typeface="Times New Roman" pitchFamily="18" charset="0"/>
                <a:cs typeface="Times New Roman" pitchFamily="18" charset="0"/>
              </a:rPr>
              <a:t>που γίνονται αντιληπτοί σαν οι μόνοι φυσιολογικοί. </a:t>
            </a:r>
          </a:p>
          <a:p>
            <a:pPr algn="just"/>
            <a:r>
              <a:rPr lang="el-GR" b="1" dirty="0" smtClean="0">
                <a:latin typeface="Times New Roman" pitchFamily="18" charset="0"/>
                <a:cs typeface="Times New Roman" pitchFamily="18" charset="0"/>
              </a:rPr>
              <a:t>Συγκροτείται </a:t>
            </a:r>
            <a:r>
              <a:rPr lang="el-GR" b="1" dirty="0">
                <a:latin typeface="Times New Roman" pitchFamily="18" charset="0"/>
                <a:cs typeface="Times New Roman" pitchFamily="18" charset="0"/>
              </a:rPr>
              <a:t>έτσι ένας </a:t>
            </a:r>
            <a:r>
              <a:rPr lang="el-GR" b="1" dirty="0">
                <a:solidFill>
                  <a:srgbClr val="FF0000"/>
                </a:solidFill>
                <a:latin typeface="Times New Roman" pitchFamily="18" charset="0"/>
                <a:cs typeface="Times New Roman" pitchFamily="18" charset="0"/>
              </a:rPr>
              <a:t>ιδεολογικός κανόνας </a:t>
            </a:r>
            <a:r>
              <a:rPr lang="el-GR" b="1" dirty="0">
                <a:latin typeface="Times New Roman" pitchFamily="18" charset="0"/>
                <a:cs typeface="Times New Roman" pitchFamily="18" charset="0"/>
              </a:rPr>
              <a:t>στο πλαίσιο του οποίου η διατήρηση των πολιτισμικών και όχι μόνο συνθηκών που εξυπηρετούν </a:t>
            </a:r>
            <a:endParaRPr lang="el-GR" b="1" dirty="0" smtClean="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την </a:t>
            </a:r>
            <a:r>
              <a:rPr lang="el-GR" b="1" dirty="0">
                <a:solidFill>
                  <a:srgbClr val="FF0000"/>
                </a:solidFill>
                <a:latin typeface="Times New Roman" pitchFamily="18" charset="0"/>
                <a:cs typeface="Times New Roman" pitchFamily="18" charset="0"/>
              </a:rPr>
              <a:t>κυρίαρχη τάξη </a:t>
            </a:r>
            <a:r>
              <a:rPr lang="el-GR" b="1" dirty="0">
                <a:latin typeface="Times New Roman" pitchFamily="18" charset="0"/>
                <a:cs typeface="Times New Roman" pitchFamily="18" charset="0"/>
              </a:rPr>
              <a:t>εμφανίζεται σαν </a:t>
            </a:r>
            <a:r>
              <a:rPr lang="el-GR" b="1" dirty="0">
                <a:solidFill>
                  <a:srgbClr val="FFFF00"/>
                </a:solidFill>
                <a:latin typeface="Times New Roman" pitchFamily="18" charset="0"/>
                <a:cs typeface="Times New Roman" pitchFamily="18" charset="0"/>
              </a:rPr>
              <a:t>η πλέον φυσιολογική</a:t>
            </a:r>
            <a:r>
              <a:rPr lang="el-GR" b="1" dirty="0">
                <a:latin typeface="Times New Roman" pitchFamily="18" charset="0"/>
                <a:cs typeface="Times New Roman" pitchFamily="18" charset="0"/>
              </a:rPr>
              <a:t> εκδοχή σε σχέση με άλλες εναλλακτικές.</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19482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algn="just"/>
            <a:r>
              <a:rPr lang="el-GR" sz="3600" b="1" dirty="0">
                <a:latin typeface="Times New Roman" pitchFamily="18" charset="0"/>
                <a:cs typeface="Times New Roman" pitchFamily="18" charset="0"/>
              </a:rPr>
              <a:t>Το τι είναι πολιτισμικά-κοινωνικά αποδεκτό καθορίζεται πάντα από την </a:t>
            </a:r>
            <a:r>
              <a:rPr lang="el-GR" sz="3600" b="1" dirty="0">
                <a:solidFill>
                  <a:srgbClr val="FF0000"/>
                </a:solidFill>
                <a:latin typeface="Times New Roman" pitchFamily="18" charset="0"/>
                <a:cs typeface="Times New Roman" pitchFamily="18" charset="0"/>
              </a:rPr>
              <a:t>κυρίαρχη κοινωνικά-πολιτισμικά τάξη</a:t>
            </a:r>
            <a:r>
              <a:rPr lang="el-GR" sz="3600" b="1" dirty="0" smtClean="0">
                <a:latin typeface="Times New Roman" pitchFamily="18" charset="0"/>
                <a:cs typeface="Times New Roman" pitchFamily="18" charset="0"/>
              </a:rPr>
              <a:t>.</a:t>
            </a:r>
          </a:p>
          <a:p>
            <a:pPr algn="just"/>
            <a:r>
              <a:rPr lang="el-GR" sz="3600" b="1" dirty="0" smtClean="0">
                <a:latin typeface="Times New Roman" pitchFamily="18" charset="0"/>
                <a:cs typeface="Times New Roman" pitchFamily="18" charset="0"/>
              </a:rPr>
              <a:t> </a:t>
            </a:r>
            <a:r>
              <a:rPr lang="el-GR" sz="3600" b="1" dirty="0">
                <a:latin typeface="Times New Roman" pitchFamily="18" charset="0"/>
                <a:cs typeface="Times New Roman" pitchFamily="18" charset="0"/>
              </a:rPr>
              <a:t>Όπως είχε επισημάνει ο </a:t>
            </a:r>
            <a:r>
              <a:rPr lang="el-GR" sz="3600" b="1" dirty="0" err="1">
                <a:latin typeface="Times New Roman" pitchFamily="18" charset="0"/>
                <a:cs typeface="Times New Roman" pitchFamily="18" charset="0"/>
              </a:rPr>
              <a:t>Marx</a:t>
            </a:r>
            <a:r>
              <a:rPr lang="el-GR" sz="3600" b="1" dirty="0">
                <a:latin typeface="Times New Roman" pitchFamily="18" charset="0"/>
                <a:cs typeface="Times New Roman" pitchFamily="18" charset="0"/>
              </a:rPr>
              <a:t> (1970) </a:t>
            </a:r>
            <a:r>
              <a:rPr lang="el-GR" sz="3600" b="1" dirty="0">
                <a:solidFill>
                  <a:srgbClr val="FF0000"/>
                </a:solidFill>
                <a:latin typeface="Times New Roman" pitchFamily="18" charset="0"/>
                <a:cs typeface="Times New Roman" pitchFamily="18" charset="0"/>
              </a:rPr>
              <a:t>οι ιδέες της κυρίαρχης τάξης είναι σε κάθε εποχή οι κυρίαρχες ιδέες</a:t>
            </a:r>
            <a:r>
              <a:rPr lang="el-GR" sz="3600" b="1" dirty="0">
                <a:latin typeface="Times New Roman" pitchFamily="18" charset="0"/>
                <a:cs typeface="Times New Roman" pitchFamily="18" charset="0"/>
              </a:rPr>
              <a:t>. </a:t>
            </a:r>
          </a:p>
          <a:p>
            <a:pPr algn="just"/>
            <a:r>
              <a:rPr lang="el-GR" sz="3600" b="1" dirty="0">
                <a:latin typeface="Times New Roman" pitchFamily="18" charset="0"/>
                <a:cs typeface="Times New Roman" pitchFamily="18" charset="0"/>
              </a:rPr>
              <a:t>Σε αντιστοιχία με όλα αυτά </a:t>
            </a:r>
            <a:r>
              <a:rPr lang="el-GR" sz="3600" b="1" dirty="0">
                <a:solidFill>
                  <a:srgbClr val="FFFF00"/>
                </a:solidFill>
                <a:latin typeface="Times New Roman" pitchFamily="18" charset="0"/>
                <a:cs typeface="Times New Roman" pitchFamily="18" charset="0"/>
              </a:rPr>
              <a:t>ο λειτουργικός ρόλος του αθλητισμού στο πλαίσιο ενός πολιτισμικού παραδείγματος δεν είναι αυτόνομος</a:t>
            </a:r>
            <a:r>
              <a:rPr lang="el-GR" sz="3600" b="1" dirty="0">
                <a:latin typeface="Times New Roman" pitchFamily="18" charset="0"/>
                <a:cs typeface="Times New Roman" pitchFamily="18" charset="0"/>
              </a:rPr>
              <a:t>. </a:t>
            </a:r>
          </a:p>
          <a:p>
            <a:pPr algn="just"/>
            <a:endParaRPr lang="en-US" b="1" dirty="0"/>
          </a:p>
        </p:txBody>
      </p:sp>
    </p:spTree>
    <p:extLst>
      <p:ext uri="{BB962C8B-B14F-4D97-AF65-F5344CB8AC3E}">
        <p14:creationId xmlns:p14="http://schemas.microsoft.com/office/powerpoint/2010/main" val="78781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algn="just"/>
            <a:r>
              <a:rPr lang="el-GR" b="1" dirty="0">
                <a:latin typeface="Times New Roman" pitchFamily="18" charset="0"/>
                <a:cs typeface="Times New Roman" pitchFamily="18" charset="0"/>
              </a:rPr>
              <a:t>Για παράδειγμα στην περίοδο της </a:t>
            </a:r>
            <a:r>
              <a:rPr lang="el-GR" b="1" dirty="0" smtClean="0">
                <a:solidFill>
                  <a:srgbClr val="FFFF00"/>
                </a:solidFill>
                <a:latin typeface="Times New Roman" pitchFamily="18" charset="0"/>
                <a:cs typeface="Times New Roman" pitchFamily="18" charset="0"/>
              </a:rPr>
              <a:t>αποικιοκρατίας</a:t>
            </a:r>
            <a:r>
              <a:rPr lang="el-GR" b="1" dirty="0" smtClean="0">
                <a:latin typeface="Times New Roman" pitchFamily="18" charset="0"/>
                <a:cs typeface="Times New Roman" pitchFamily="18" charset="0"/>
              </a:rPr>
              <a:t>, </a:t>
            </a:r>
          </a:p>
          <a:p>
            <a:pPr algn="just"/>
            <a:r>
              <a:rPr lang="el-GR" b="1" dirty="0" smtClean="0">
                <a:latin typeface="Times New Roman" pitchFamily="18" charset="0"/>
                <a:cs typeface="Times New Roman" pitchFamily="18" charset="0"/>
              </a:rPr>
              <a:t>ο </a:t>
            </a:r>
            <a:r>
              <a:rPr lang="el-GR" b="1" dirty="0">
                <a:latin typeface="Times New Roman" pitchFamily="18" charset="0"/>
                <a:cs typeface="Times New Roman" pitchFamily="18" charset="0"/>
              </a:rPr>
              <a:t>αθλητισμός χρησιμοποιήθηκε ως μέσον </a:t>
            </a:r>
            <a:r>
              <a:rPr lang="el-GR" b="1" dirty="0">
                <a:solidFill>
                  <a:srgbClr val="FFFF00"/>
                </a:solidFill>
                <a:latin typeface="Times New Roman" pitchFamily="18" charset="0"/>
                <a:cs typeface="Times New Roman" pitchFamily="18" charset="0"/>
              </a:rPr>
              <a:t>εκπολιτισμού των </a:t>
            </a:r>
            <a:r>
              <a:rPr lang="el-GR" b="1" dirty="0" err="1" smtClean="0">
                <a:solidFill>
                  <a:srgbClr val="FFFF00"/>
                </a:solidFill>
                <a:latin typeface="Times New Roman" pitchFamily="18" charset="0"/>
                <a:cs typeface="Times New Roman" pitchFamily="18" charset="0"/>
              </a:rPr>
              <a:t>αποικιο</a:t>
            </a:r>
            <a:r>
              <a:rPr lang="en-US" b="1" dirty="0" smtClean="0">
                <a:solidFill>
                  <a:srgbClr val="FFFF00"/>
                </a:solidFill>
                <a:latin typeface="Times New Roman" pitchFamily="18" charset="0"/>
                <a:cs typeface="Times New Roman" pitchFamily="18" charset="0"/>
              </a:rPr>
              <a:t>-</a:t>
            </a:r>
            <a:r>
              <a:rPr lang="el-GR" b="1" dirty="0" smtClean="0">
                <a:solidFill>
                  <a:srgbClr val="FFFF00"/>
                </a:solidFill>
                <a:latin typeface="Times New Roman" pitchFamily="18" charset="0"/>
                <a:cs typeface="Times New Roman" pitchFamily="18" charset="0"/>
              </a:rPr>
              <a:t>κρατούμενων </a:t>
            </a:r>
            <a:r>
              <a:rPr lang="el-GR" b="1" dirty="0">
                <a:solidFill>
                  <a:srgbClr val="FFFF00"/>
                </a:solidFill>
                <a:latin typeface="Times New Roman" pitchFamily="18" charset="0"/>
                <a:cs typeface="Times New Roman" pitchFamily="18" charset="0"/>
              </a:rPr>
              <a:t>πληθυσμών</a:t>
            </a:r>
            <a:r>
              <a:rPr lang="el-GR" b="1" dirty="0">
                <a:latin typeface="Times New Roman" pitchFamily="18" charset="0"/>
                <a:cs typeface="Times New Roman" pitchFamily="18" charset="0"/>
              </a:rPr>
              <a:t>, </a:t>
            </a:r>
            <a:endParaRPr lang="el-GR" b="1" dirty="0" smtClean="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συντελώντας </a:t>
            </a:r>
            <a:r>
              <a:rPr lang="el-GR" b="1" dirty="0">
                <a:latin typeface="Times New Roman" pitchFamily="18" charset="0"/>
                <a:cs typeface="Times New Roman" pitchFamily="18" charset="0"/>
              </a:rPr>
              <a:t>στην </a:t>
            </a:r>
            <a:r>
              <a:rPr lang="el-GR" b="1" dirty="0">
                <a:solidFill>
                  <a:srgbClr val="FF0000"/>
                </a:solidFill>
                <a:latin typeface="Times New Roman" pitchFamily="18" charset="0"/>
                <a:cs typeface="Times New Roman" pitchFamily="18" charset="0"/>
              </a:rPr>
              <a:t>ηγεμονική κυριαρχία του δυτικού πολιτισμικού παραδείγματος </a:t>
            </a:r>
            <a:r>
              <a:rPr lang="el-GR" b="1" dirty="0">
                <a:latin typeface="Times New Roman" pitchFamily="18" charset="0"/>
                <a:cs typeface="Times New Roman" pitchFamily="18" charset="0"/>
              </a:rPr>
              <a:t>και </a:t>
            </a:r>
            <a:r>
              <a:rPr lang="el-GR" b="1" dirty="0" smtClean="0">
                <a:latin typeface="Times New Roman" pitchFamily="18" charset="0"/>
                <a:cs typeface="Times New Roman" pitchFamily="18" charset="0"/>
              </a:rPr>
              <a:t>τη </a:t>
            </a:r>
            <a:r>
              <a:rPr lang="el-GR" b="1" dirty="0">
                <a:latin typeface="Times New Roman" pitchFamily="18" charset="0"/>
                <a:cs typeface="Times New Roman" pitchFamily="18" charset="0"/>
              </a:rPr>
              <a:t>νομιμοποίηση των </a:t>
            </a:r>
            <a:r>
              <a:rPr lang="el-GR" b="1" dirty="0" smtClean="0">
                <a:latin typeface="Times New Roman" pitchFamily="18" charset="0"/>
                <a:cs typeface="Times New Roman" pitchFamily="18" charset="0"/>
              </a:rPr>
              <a:t>κυρίαρχων </a:t>
            </a:r>
            <a:r>
              <a:rPr lang="el-GR" b="1" dirty="0">
                <a:latin typeface="Times New Roman" pitchFamily="18" charset="0"/>
                <a:cs typeface="Times New Roman" pitchFamily="18" charset="0"/>
              </a:rPr>
              <a:t>κοινωνικά τάξεων. </a:t>
            </a:r>
            <a:endParaRPr lang="el-GR" b="1" dirty="0" smtClean="0">
              <a:latin typeface="Times New Roman" pitchFamily="18" charset="0"/>
              <a:cs typeface="Times New Roman" pitchFamily="18" charset="0"/>
            </a:endParaRPr>
          </a:p>
          <a:p>
            <a:pPr algn="just"/>
            <a:r>
              <a:rPr lang="el-GR" b="1" dirty="0" smtClean="0">
                <a:solidFill>
                  <a:srgbClr val="00B050"/>
                </a:solidFill>
                <a:latin typeface="Times New Roman" pitchFamily="18" charset="0"/>
                <a:cs typeface="Times New Roman" pitchFamily="18" charset="0"/>
              </a:rPr>
              <a:t>Οι </a:t>
            </a:r>
            <a:r>
              <a:rPr lang="el-GR" b="1" dirty="0">
                <a:solidFill>
                  <a:srgbClr val="00B050"/>
                </a:solidFill>
                <a:latin typeface="Times New Roman" pitchFamily="18" charset="0"/>
                <a:cs typeface="Times New Roman" pitchFamily="18" charset="0"/>
              </a:rPr>
              <a:t>κυρίαρχες ιδέες της αγγλικής αριστοκρατίας διαμόρφωσαν και τον νεωτερικό αθλητισμό</a:t>
            </a:r>
            <a:r>
              <a:rPr lang="el-GR"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796516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0000"/>
                </a:solidFill>
                <a:latin typeface="Times New Roman" pitchFamily="18" charset="0"/>
                <a:cs typeface="Times New Roman" pitchFamily="18" charset="0"/>
              </a:rPr>
              <a:t>Ένας παραδοσιακός ορισμός του Αθλητισμού</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l-GR" sz="2800" b="1" dirty="0">
                <a:latin typeface="Times New Roman" pitchFamily="18" charset="0"/>
                <a:cs typeface="Times New Roman" pitchFamily="18" charset="0"/>
              </a:rPr>
              <a:t>Ο</a:t>
            </a:r>
            <a:r>
              <a:rPr lang="el-GR" sz="2800" b="1" dirty="0" smtClean="0">
                <a:latin typeface="Times New Roman" pitchFamily="18" charset="0"/>
                <a:cs typeface="Times New Roman" pitchFamily="18" charset="0"/>
              </a:rPr>
              <a:t> </a:t>
            </a:r>
            <a:r>
              <a:rPr lang="el-GR" sz="2800" b="1" dirty="0">
                <a:latin typeface="Times New Roman" pitchFamily="18" charset="0"/>
                <a:cs typeface="Times New Roman" pitchFamily="18" charset="0"/>
              </a:rPr>
              <a:t>Αθλητισμός </a:t>
            </a:r>
            <a:r>
              <a:rPr lang="el-GR" sz="2800" b="1" dirty="0" smtClean="0">
                <a:latin typeface="Times New Roman" pitchFamily="18" charset="0"/>
                <a:cs typeface="Times New Roman" pitchFamily="18" charset="0"/>
              </a:rPr>
              <a:t>αναφέρεται σε </a:t>
            </a:r>
            <a:r>
              <a:rPr lang="el-GR" sz="2800" b="1" dirty="0">
                <a:solidFill>
                  <a:srgbClr val="00B050"/>
                </a:solidFill>
                <a:latin typeface="Times New Roman" pitchFamily="18" charset="0"/>
                <a:cs typeface="Times New Roman" pitchFamily="18" charset="0"/>
              </a:rPr>
              <a:t>θεσμοθετημένες </a:t>
            </a:r>
            <a:r>
              <a:rPr lang="el-GR" sz="2800" b="1" dirty="0" smtClean="0">
                <a:solidFill>
                  <a:srgbClr val="00B050"/>
                </a:solidFill>
                <a:latin typeface="Times New Roman" pitchFamily="18" charset="0"/>
                <a:cs typeface="Times New Roman" pitchFamily="18" charset="0"/>
              </a:rPr>
              <a:t>φυσικές, ανταγωνιστικές </a:t>
            </a:r>
            <a:r>
              <a:rPr lang="el-GR" sz="2800" b="1" dirty="0">
                <a:solidFill>
                  <a:srgbClr val="00B050"/>
                </a:solidFill>
                <a:latin typeface="Times New Roman" pitchFamily="18" charset="0"/>
                <a:cs typeface="Times New Roman" pitchFamily="18" charset="0"/>
              </a:rPr>
              <a:t>δραστηριότητες </a:t>
            </a:r>
            <a:endParaRPr lang="el-GR" sz="2800" b="1" dirty="0" smtClean="0">
              <a:solidFill>
                <a:srgbClr val="00B050"/>
              </a:solidFill>
              <a:latin typeface="Times New Roman" pitchFamily="18" charset="0"/>
              <a:cs typeface="Times New Roman" pitchFamily="18" charset="0"/>
            </a:endParaRPr>
          </a:p>
          <a:p>
            <a:pPr algn="just"/>
            <a:r>
              <a:rPr lang="el-GR" sz="2800" b="1" dirty="0" smtClean="0">
                <a:latin typeface="Times New Roman" pitchFamily="18" charset="0"/>
                <a:cs typeface="Times New Roman" pitchFamily="18" charset="0"/>
              </a:rPr>
              <a:t>οι </a:t>
            </a:r>
            <a:r>
              <a:rPr lang="el-GR" sz="2800" b="1" dirty="0">
                <a:latin typeface="Times New Roman" pitchFamily="18" charset="0"/>
                <a:cs typeface="Times New Roman" pitchFamily="18" charset="0"/>
              </a:rPr>
              <a:t>οποίες συνίστανται από αυστηρά </a:t>
            </a:r>
            <a:r>
              <a:rPr lang="el-GR" sz="2800" b="1" dirty="0">
                <a:solidFill>
                  <a:srgbClr val="00B050"/>
                </a:solidFill>
                <a:latin typeface="Times New Roman" pitchFamily="18" charset="0"/>
                <a:cs typeface="Times New Roman" pitchFamily="18" charset="0"/>
              </a:rPr>
              <a:t>πειθαρχημένες σωματικές ασκήσεις</a:t>
            </a:r>
            <a:r>
              <a:rPr lang="el-GR" sz="2800" b="1" dirty="0">
                <a:latin typeface="Times New Roman" pitchFamily="18" charset="0"/>
                <a:cs typeface="Times New Roman" pitchFamily="18" charset="0"/>
              </a:rPr>
              <a:t> ή </a:t>
            </a:r>
            <a:endParaRPr lang="el-GR" sz="2800" b="1" dirty="0" smtClean="0">
              <a:latin typeface="Times New Roman" pitchFamily="18" charset="0"/>
              <a:cs typeface="Times New Roman" pitchFamily="18" charset="0"/>
            </a:endParaRPr>
          </a:p>
          <a:p>
            <a:pPr algn="just"/>
            <a:r>
              <a:rPr lang="el-GR" sz="2800" b="1" dirty="0" smtClean="0">
                <a:latin typeface="Times New Roman" pitchFamily="18" charset="0"/>
                <a:cs typeface="Times New Roman" pitchFamily="18" charset="0"/>
              </a:rPr>
              <a:t>αναφέρεται </a:t>
            </a:r>
            <a:r>
              <a:rPr lang="el-GR" sz="2800" b="1" dirty="0">
                <a:latin typeface="Times New Roman" pitchFamily="18" charset="0"/>
                <a:cs typeface="Times New Roman" pitchFamily="18" charset="0"/>
              </a:rPr>
              <a:t>στη χρήση σχετικά </a:t>
            </a:r>
            <a:r>
              <a:rPr lang="el-GR" sz="2800" b="1" dirty="0">
                <a:solidFill>
                  <a:srgbClr val="FFFF00"/>
                </a:solidFill>
                <a:latin typeface="Times New Roman" pitchFamily="18" charset="0"/>
                <a:cs typeface="Times New Roman" pitchFamily="18" charset="0"/>
              </a:rPr>
              <a:t>περίπλοκων-σύνθετων φυσικών ικανοτήτων στο πλαίσιο συγκεκριμένων κανόνων</a:t>
            </a:r>
            <a:r>
              <a:rPr lang="el-GR" sz="2800" b="1" dirty="0">
                <a:latin typeface="Times New Roman" pitchFamily="18" charset="0"/>
                <a:cs typeface="Times New Roman" pitchFamily="18" charset="0"/>
              </a:rPr>
              <a:t>, </a:t>
            </a:r>
            <a:endParaRPr lang="el-GR" sz="2800" b="1" dirty="0" smtClean="0">
              <a:latin typeface="Times New Roman" pitchFamily="18" charset="0"/>
              <a:cs typeface="Times New Roman" pitchFamily="18" charset="0"/>
            </a:endParaRPr>
          </a:p>
          <a:p>
            <a:pPr algn="just"/>
            <a:r>
              <a:rPr lang="el-GR" sz="2800" b="1" dirty="0" smtClean="0">
                <a:latin typeface="Times New Roman" pitchFamily="18" charset="0"/>
                <a:cs typeface="Times New Roman" pitchFamily="18" charset="0"/>
              </a:rPr>
              <a:t>από </a:t>
            </a:r>
            <a:r>
              <a:rPr lang="el-GR" sz="2800" b="1" dirty="0">
                <a:latin typeface="Times New Roman" pitchFamily="18" charset="0"/>
                <a:cs typeface="Times New Roman" pitchFamily="18" charset="0"/>
              </a:rPr>
              <a:t>συμμετέχοντες των οποίων τα </a:t>
            </a:r>
            <a:r>
              <a:rPr lang="el-GR" sz="2800" b="1" dirty="0">
                <a:solidFill>
                  <a:srgbClr val="FFFF00"/>
                </a:solidFill>
                <a:latin typeface="Times New Roman" pitchFamily="18" charset="0"/>
                <a:cs typeface="Times New Roman" pitchFamily="18" charset="0"/>
              </a:rPr>
              <a:t>κίνητρα μπορεί να είναι εσωτερικά ή εξωτερικά. </a:t>
            </a:r>
          </a:p>
          <a:p>
            <a:pPr marL="0" indent="0" algn="just">
              <a:buNone/>
            </a:pPr>
            <a:r>
              <a:rPr lang="el-GR" sz="1800" b="1" dirty="0" err="1" smtClean="0">
                <a:latin typeface="Times New Roman" pitchFamily="18" charset="0"/>
                <a:cs typeface="Times New Roman" pitchFamily="18" charset="0"/>
              </a:rPr>
              <a:t>Coakley</a:t>
            </a:r>
            <a:r>
              <a:rPr lang="el-GR" sz="1800" b="1" dirty="0" smtClean="0">
                <a:latin typeface="Times New Roman" pitchFamily="18" charset="0"/>
                <a:cs typeface="Times New Roman" pitchFamily="18" charset="0"/>
              </a:rPr>
              <a:t> </a:t>
            </a:r>
            <a:r>
              <a:rPr lang="el-GR" sz="1800" b="1" dirty="0" err="1">
                <a:latin typeface="Times New Roman" pitchFamily="18" charset="0"/>
                <a:cs typeface="Times New Roman" pitchFamily="18" charset="0"/>
              </a:rPr>
              <a:t>Jey</a:t>
            </a:r>
            <a:r>
              <a:rPr lang="el-GR" sz="1800" b="1" dirty="0">
                <a:latin typeface="Times New Roman" pitchFamily="18" charset="0"/>
                <a:cs typeface="Times New Roman" pitchFamily="18" charset="0"/>
              </a:rPr>
              <a:t> (2004) : </a:t>
            </a:r>
            <a:r>
              <a:rPr lang="el-GR" sz="1800" b="1" dirty="0" err="1">
                <a:latin typeface="Times New Roman" pitchFamily="18" charset="0"/>
                <a:cs typeface="Times New Roman" pitchFamily="18" charset="0"/>
              </a:rPr>
              <a:t>Sports</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in</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Society</a:t>
            </a:r>
            <a:r>
              <a:rPr lang="el-GR" sz="1800" b="1" dirty="0">
                <a:latin typeface="Times New Roman" pitchFamily="18" charset="0"/>
                <a:cs typeface="Times New Roman" pitchFamily="18" charset="0"/>
              </a:rPr>
              <a:t> : </a:t>
            </a:r>
            <a:r>
              <a:rPr lang="el-GR" sz="1800" b="1" dirty="0" err="1">
                <a:latin typeface="Times New Roman" pitchFamily="18" charset="0"/>
                <a:cs typeface="Times New Roman" pitchFamily="18" charset="0"/>
              </a:rPr>
              <a:t>Issues</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and</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Controversies</a:t>
            </a:r>
            <a:r>
              <a:rPr lang="el-GR" sz="1800" b="1" dirty="0">
                <a:latin typeface="Times New Roman" pitchFamily="18" charset="0"/>
                <a:cs typeface="Times New Roman" pitchFamily="18" charset="0"/>
              </a:rPr>
              <a:t>. 8th </a:t>
            </a:r>
            <a:r>
              <a:rPr lang="el-GR" sz="1800" b="1" dirty="0" err="1">
                <a:latin typeface="Times New Roman" pitchFamily="18" charset="0"/>
                <a:cs typeface="Times New Roman" pitchFamily="18" charset="0"/>
              </a:rPr>
              <a:t>Edition</a:t>
            </a:r>
            <a:r>
              <a:rPr lang="el-GR" sz="1800" b="1" dirty="0">
                <a:latin typeface="Times New Roman" pitchFamily="18" charset="0"/>
                <a:cs typeface="Times New Roman" pitchFamily="18" charset="0"/>
              </a:rPr>
              <a:t>. Mc </a:t>
            </a:r>
            <a:r>
              <a:rPr lang="el-GR" sz="1800" b="1" dirty="0" err="1">
                <a:latin typeface="Times New Roman" pitchFamily="18" charset="0"/>
                <a:cs typeface="Times New Roman" pitchFamily="18" charset="0"/>
              </a:rPr>
              <a:t>Graw</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Hill</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Higher</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Education</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Boston……New</a:t>
            </a:r>
            <a:r>
              <a:rPr lang="el-GR" sz="1800" b="1" dirty="0">
                <a:latin typeface="Times New Roman" pitchFamily="18" charset="0"/>
                <a:cs typeface="Times New Roman" pitchFamily="18" charset="0"/>
              </a:rPr>
              <a:t> </a:t>
            </a:r>
            <a:r>
              <a:rPr lang="el-GR" sz="1800" b="1" dirty="0" err="1">
                <a:latin typeface="Times New Roman" pitchFamily="18" charset="0"/>
                <a:cs typeface="Times New Roman" pitchFamily="18" charset="0"/>
              </a:rPr>
              <a:t>Delhi..Toronto.pp</a:t>
            </a:r>
            <a:r>
              <a:rPr lang="el-GR" sz="1800" b="1" dirty="0">
                <a:latin typeface="Times New Roman" pitchFamily="18" charset="0"/>
                <a:cs typeface="Times New Roman" pitchFamily="18" charset="0"/>
              </a:rPr>
              <a:t> 2-25.</a:t>
            </a:r>
          </a:p>
          <a:p>
            <a:r>
              <a:rPr lang="el-GR" sz="2000" dirty="0"/>
              <a:t> </a:t>
            </a:r>
          </a:p>
          <a:p>
            <a:endParaRPr lang="en-US" sz="2400" dirty="0"/>
          </a:p>
        </p:txBody>
      </p:sp>
    </p:spTree>
    <p:extLst>
      <p:ext uri="{BB962C8B-B14F-4D97-AF65-F5344CB8AC3E}">
        <p14:creationId xmlns:p14="http://schemas.microsoft.com/office/powerpoint/2010/main" val="45645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0000"/>
                </a:solidFill>
                <a:latin typeface="Times New Roman" pitchFamily="18" charset="0"/>
                <a:cs typeface="Times New Roman" pitchFamily="18" charset="0"/>
              </a:rPr>
              <a:t>Αθλητισμός σημαίνει φυσική </a:t>
            </a:r>
            <a:r>
              <a:rPr lang="el-GR" b="1" dirty="0" smtClean="0">
                <a:solidFill>
                  <a:srgbClr val="FF0000"/>
                </a:solidFill>
                <a:latin typeface="Times New Roman" pitchFamily="18" charset="0"/>
                <a:cs typeface="Times New Roman" pitchFamily="18" charset="0"/>
              </a:rPr>
              <a:t>δραστηριότητα</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l-GR" b="1" dirty="0" smtClean="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Κάνοντας </a:t>
            </a:r>
            <a:r>
              <a:rPr lang="el-GR" b="1" dirty="0">
                <a:latin typeface="Times New Roman" pitchFamily="18" charset="0"/>
                <a:cs typeface="Times New Roman" pitchFamily="18" charset="0"/>
              </a:rPr>
              <a:t>αυτόν τον προσδιορισμό αυθαιρετούμε εφόσον δεν υπάρχουν </a:t>
            </a:r>
            <a:r>
              <a:rPr lang="el-GR" b="1" dirty="0">
                <a:solidFill>
                  <a:srgbClr val="FFFF00"/>
                </a:solidFill>
                <a:latin typeface="Times New Roman" pitchFamily="18" charset="0"/>
                <a:cs typeface="Times New Roman" pitchFamily="18" charset="0"/>
              </a:rPr>
              <a:t>αντικειμενικοί κανόνες σχετικά με το πόσο </a:t>
            </a:r>
            <a:r>
              <a:rPr lang="el-GR" b="1" dirty="0" smtClean="0">
                <a:solidFill>
                  <a:srgbClr val="FFFF00"/>
                </a:solidFill>
                <a:latin typeface="Times New Roman" pitchFamily="18" charset="0"/>
                <a:cs typeface="Times New Roman" pitchFamily="18" charset="0"/>
              </a:rPr>
              <a:t>‘φυσική‘ </a:t>
            </a:r>
            <a:r>
              <a:rPr lang="el-GR" b="1" dirty="0">
                <a:solidFill>
                  <a:srgbClr val="FFFF00"/>
                </a:solidFill>
                <a:latin typeface="Times New Roman" pitchFamily="18" charset="0"/>
                <a:cs typeface="Times New Roman" pitchFamily="18" charset="0"/>
              </a:rPr>
              <a:t>πρέπει να είναι μια δραστηριότητα έτσι ώστε να γίνει αντιληπτή σαν αθλητισμός.</a:t>
            </a: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416452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
            <a:ext cx="7702624" cy="1844823"/>
          </a:xfrm>
        </p:spPr>
        <p:txBody>
          <a:bodyPr>
            <a:normAutofit fontScale="90000"/>
          </a:bodyPr>
          <a:lstStyle/>
          <a:p>
            <a:r>
              <a:rPr lang="el-GR" b="1" dirty="0" smtClean="0">
                <a:solidFill>
                  <a:srgbClr val="FF0000"/>
                </a:solidFill>
                <a:latin typeface="Times New Roman" pitchFamily="18" charset="0"/>
                <a:cs typeface="Times New Roman" pitchFamily="18" charset="0"/>
              </a:rPr>
              <a:t>Αθλητισμός σημαίνει ανταγωνιστικές δραστηριότητες σε αντιστοιχία με τον ορισμό.</a:t>
            </a:r>
            <a:endParaRPr lang="en-US" b="1" dirty="0">
              <a:solidFill>
                <a:srgbClr val="FF0000"/>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467544" y="1988840"/>
            <a:ext cx="8424936" cy="4869160"/>
          </a:xfrm>
        </p:spPr>
        <p:txBody>
          <a:bodyPr>
            <a:normAutofit/>
          </a:bodyPr>
          <a:lstStyle/>
          <a:p>
            <a:pPr lvl="0" algn="just"/>
            <a:endParaRPr lang="el-GR" b="1" dirty="0" smtClean="0">
              <a:solidFill>
                <a:schemeClr val="tx1"/>
              </a:solidFill>
              <a:latin typeface="Times New Roman" pitchFamily="18" charset="0"/>
              <a:cs typeface="Times New Roman" pitchFamily="18" charset="0"/>
            </a:endParaRPr>
          </a:p>
          <a:p>
            <a:pPr lvl="0" algn="just"/>
            <a:r>
              <a:rPr lang="el-GR" b="1" dirty="0" smtClean="0">
                <a:solidFill>
                  <a:schemeClr val="tx1"/>
                </a:solidFill>
                <a:latin typeface="Times New Roman" pitchFamily="18" charset="0"/>
                <a:cs typeface="Times New Roman" pitchFamily="18" charset="0"/>
              </a:rPr>
              <a:t>Στις προοπτικές της Αθλητικής Κοινωνιολογικής Σκέψης γνωρίζουμε  ότι οι ανταγωνιστικές καταστάσεις έχουν διαφορετική κοινωνική δυναμική και διαφορετικό νόημα απ’ ότι συνεργατικές ή ατομικές δραστηριότητες. </a:t>
            </a:r>
          </a:p>
          <a:p>
            <a:pPr algn="just"/>
            <a:endParaRPr lang="en-US"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algn="just"/>
            <a:r>
              <a:rPr lang="el-GR" sz="3600" b="1" dirty="0" smtClean="0">
                <a:latin typeface="Times New Roman" pitchFamily="18" charset="0"/>
                <a:cs typeface="Times New Roman" pitchFamily="18" charset="0"/>
              </a:rPr>
              <a:t>Ξέρουμε </a:t>
            </a:r>
            <a:r>
              <a:rPr lang="el-GR" sz="3600" b="1" dirty="0">
                <a:latin typeface="Times New Roman" pitchFamily="18" charset="0"/>
                <a:cs typeface="Times New Roman" pitchFamily="18" charset="0"/>
              </a:rPr>
              <a:t>ότι όταν δυο κοριτσάκια κλωτσούν ένα τόπι στον κήπο του σπιτιού τους, </a:t>
            </a:r>
            <a:endParaRPr lang="el-GR" sz="3600" b="1" dirty="0" smtClean="0">
              <a:latin typeface="Times New Roman" pitchFamily="18" charset="0"/>
              <a:cs typeface="Times New Roman" pitchFamily="18" charset="0"/>
            </a:endParaRPr>
          </a:p>
          <a:p>
            <a:pPr algn="just"/>
            <a:r>
              <a:rPr lang="el-GR" sz="3600" b="1" dirty="0" smtClean="0">
                <a:solidFill>
                  <a:srgbClr val="FFFF00"/>
                </a:solidFill>
                <a:latin typeface="Times New Roman" pitchFamily="18" charset="0"/>
                <a:cs typeface="Times New Roman" pitchFamily="18" charset="0"/>
              </a:rPr>
              <a:t>κοινωνιολογικά </a:t>
            </a:r>
            <a:r>
              <a:rPr lang="el-GR" sz="3600" b="1" dirty="0">
                <a:solidFill>
                  <a:srgbClr val="FFFF00"/>
                </a:solidFill>
                <a:latin typeface="Times New Roman" pitchFamily="18" charset="0"/>
                <a:cs typeface="Times New Roman" pitchFamily="18" charset="0"/>
              </a:rPr>
              <a:t>η δράση αυτή είναι διαφορετικού νοήματος </a:t>
            </a:r>
            <a:endParaRPr lang="el-GR" sz="3600" b="1" dirty="0" smtClean="0">
              <a:solidFill>
                <a:srgbClr val="FFFF00"/>
              </a:solidFill>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με </a:t>
            </a:r>
            <a:r>
              <a:rPr lang="el-GR" sz="3600" b="1" dirty="0">
                <a:latin typeface="Times New Roman" pitchFamily="18" charset="0"/>
                <a:cs typeface="Times New Roman" pitchFamily="18" charset="0"/>
              </a:rPr>
              <a:t>αυτά που συμβαίνουν σε έναν αγώνα ποδοσφαίρου στο παγκόσμιο πρωτάθλημα γυναικών μεταξύ π.χ. ΗΠΑ και Κίνας, ή Γερμανίας και Ισραήλ.</a:t>
            </a:r>
          </a:p>
          <a:p>
            <a:endParaRPr lang="en-US" dirty="0"/>
          </a:p>
        </p:txBody>
      </p:sp>
    </p:spTree>
    <p:extLst>
      <p:ext uri="{BB962C8B-B14F-4D97-AF65-F5344CB8AC3E}">
        <p14:creationId xmlns:p14="http://schemas.microsoft.com/office/powerpoint/2010/main" val="1116550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1"/>
            <a:ext cx="7918648" cy="1700807"/>
          </a:xfrm>
        </p:spPr>
        <p:txBody>
          <a:bodyPr>
            <a:normAutofit fontScale="90000"/>
          </a:bodyPr>
          <a:lstStyle/>
          <a:p>
            <a:r>
              <a:rPr lang="el-GR" b="1" dirty="0" smtClean="0">
                <a:solidFill>
                  <a:srgbClr val="FF0000"/>
                </a:solidFill>
                <a:latin typeface="Times New Roman" pitchFamily="18" charset="0"/>
                <a:cs typeface="Times New Roman" pitchFamily="18" charset="0"/>
              </a:rPr>
              <a:t>Αθλητισμός σημαίνει θεσμοποιημένες-θεσμοθετημένες δραστηριότητες.</a:t>
            </a:r>
            <a:endParaRPr lang="en-US" b="1" dirty="0">
              <a:solidFill>
                <a:srgbClr val="FF0000"/>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251520" y="1916832"/>
            <a:ext cx="8568952" cy="4680520"/>
          </a:xfrm>
        </p:spPr>
        <p:txBody>
          <a:bodyPr>
            <a:normAutofit/>
          </a:bodyPr>
          <a:lstStyle/>
          <a:p>
            <a:pPr algn="just"/>
            <a:r>
              <a:rPr lang="el-GR" b="1" dirty="0" smtClean="0">
                <a:solidFill>
                  <a:schemeClr val="tx1"/>
                </a:solidFill>
                <a:latin typeface="Times New Roman" pitchFamily="18" charset="0"/>
                <a:cs typeface="Times New Roman" pitchFamily="18" charset="0"/>
              </a:rPr>
              <a:t>Ο όρος </a:t>
            </a:r>
            <a:r>
              <a:rPr lang="el-GR" b="1" dirty="0" smtClean="0">
                <a:solidFill>
                  <a:srgbClr val="FFFF00"/>
                </a:solidFill>
                <a:latin typeface="Times New Roman" pitchFamily="18" charset="0"/>
                <a:cs typeface="Times New Roman" pitchFamily="18" charset="0"/>
              </a:rPr>
              <a:t>θεσμοποίηση-θεσμοθέτηση είναι ένας κοινωνιολογικός όρος που αναφέρεται στην μέθοδο δια της οποίας συμπεριφορές, κοινωνικές σχέσεις και οργάνωση τυποποιούνται και παγιώνονται στον χρόνο και στο χώρο. </a:t>
            </a:r>
          </a:p>
          <a:p>
            <a:pPr algn="just"/>
            <a:endParaRPr lang="el-GR" b="1" dirty="0">
              <a:solidFill>
                <a:schemeClr val="tx1"/>
              </a:solidFill>
              <a:latin typeface="Times New Roman" pitchFamily="18" charset="0"/>
              <a:cs typeface="Times New Roman" pitchFamily="18" charset="0"/>
            </a:endParaRPr>
          </a:p>
          <a:p>
            <a:pPr algn="just"/>
            <a:r>
              <a:rPr lang="el-GR" b="1" dirty="0" smtClean="0">
                <a:solidFill>
                  <a:schemeClr val="tx1"/>
                </a:solidFill>
                <a:latin typeface="Times New Roman" pitchFamily="18" charset="0"/>
                <a:cs typeface="Times New Roman" pitchFamily="18" charset="0"/>
              </a:rPr>
              <a:t>Ο θεσμός είναι ένα κανονιστικό πρότυπο.</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algn="just"/>
            <a:endParaRPr lang="el-GR" dirty="0" smtClean="0"/>
          </a:p>
          <a:p>
            <a:pPr algn="just"/>
            <a:r>
              <a:rPr lang="el-GR" b="1" dirty="0" smtClean="0">
                <a:latin typeface="Times New Roman" pitchFamily="18" charset="0"/>
                <a:cs typeface="Times New Roman" pitchFamily="18" charset="0"/>
              </a:rPr>
              <a:t>Μεταξύ </a:t>
            </a:r>
            <a:r>
              <a:rPr lang="el-GR" b="1" dirty="0">
                <a:latin typeface="Times New Roman" pitchFamily="18" charset="0"/>
                <a:cs typeface="Times New Roman" pitchFamily="18" charset="0"/>
              </a:rPr>
              <a:t>του 1890 και </a:t>
            </a:r>
            <a:r>
              <a:rPr lang="el-GR" b="1" dirty="0" smtClean="0">
                <a:latin typeface="Times New Roman" pitchFamily="18" charset="0"/>
                <a:cs typeface="Times New Roman" pitchFamily="18" charset="0"/>
              </a:rPr>
              <a:t>1920</a:t>
            </a:r>
            <a:r>
              <a:rPr lang="de-DE" b="1"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οι ιδέες περί κοινωνίας συστηματοποιούνται περαιτέρω κυρίως από τους</a:t>
            </a:r>
          </a:p>
          <a:p>
            <a:endParaRPr lang="el-GR" b="1" dirty="0" smtClean="0">
              <a:latin typeface="Times New Roman" pitchFamily="18" charset="0"/>
              <a:cs typeface="Times New Roman" pitchFamily="18" charset="0"/>
            </a:endParaRPr>
          </a:p>
          <a:p>
            <a:r>
              <a:rPr lang="en-US" b="1" dirty="0" smtClean="0">
                <a:solidFill>
                  <a:srgbClr val="FFFF00"/>
                </a:solidFill>
                <a:latin typeface="Times New Roman" pitchFamily="18" charset="0"/>
                <a:cs typeface="Times New Roman" pitchFamily="18" charset="0"/>
              </a:rPr>
              <a:t>E.</a:t>
            </a:r>
            <a:r>
              <a:rPr lang="el-GR" b="1"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Durkheim</a:t>
            </a:r>
          </a:p>
          <a:p>
            <a:r>
              <a:rPr lang="en-US" b="1" dirty="0">
                <a:solidFill>
                  <a:srgbClr val="FFFF00"/>
                </a:solidFill>
                <a:latin typeface="Times New Roman" pitchFamily="18" charset="0"/>
                <a:cs typeface="Times New Roman" pitchFamily="18" charset="0"/>
              </a:rPr>
              <a:t>M</a:t>
            </a:r>
            <a:r>
              <a:rPr lang="en-US" b="1" dirty="0" smtClean="0">
                <a:solidFill>
                  <a:srgbClr val="FFFF00"/>
                </a:solidFill>
                <a:latin typeface="Times New Roman" pitchFamily="18" charset="0"/>
                <a:cs typeface="Times New Roman" pitchFamily="18" charset="0"/>
              </a:rPr>
              <a:t>.</a:t>
            </a:r>
            <a:r>
              <a:rPr lang="el-GR" b="1"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Weber</a:t>
            </a:r>
          </a:p>
          <a:p>
            <a:r>
              <a:rPr lang="en-US" b="1" dirty="0">
                <a:solidFill>
                  <a:srgbClr val="FFFF00"/>
                </a:solidFill>
                <a:latin typeface="Times New Roman" pitchFamily="18" charset="0"/>
                <a:cs typeface="Times New Roman" pitchFamily="18" charset="0"/>
              </a:rPr>
              <a:t>G</a:t>
            </a:r>
            <a:r>
              <a:rPr lang="en-US" b="1" dirty="0" smtClean="0">
                <a:solidFill>
                  <a:srgbClr val="FFFF00"/>
                </a:solidFill>
                <a:latin typeface="Times New Roman" pitchFamily="18" charset="0"/>
                <a:cs typeface="Times New Roman" pitchFamily="18" charset="0"/>
              </a:rPr>
              <a:t>.</a:t>
            </a:r>
            <a:r>
              <a:rPr lang="el-GR"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Simmel</a:t>
            </a:r>
            <a:endParaRPr lang="en-US" b="1" dirty="0" smtClean="0">
              <a:solidFill>
                <a:srgbClr val="FFFF00"/>
              </a:solidFill>
              <a:latin typeface="Times New Roman" pitchFamily="18" charset="0"/>
              <a:cs typeface="Times New Roman" pitchFamily="18" charset="0"/>
            </a:endParaRPr>
          </a:p>
          <a:p>
            <a:r>
              <a:rPr lang="en-US" b="1" dirty="0">
                <a:solidFill>
                  <a:srgbClr val="FFFF00"/>
                </a:solidFill>
                <a:latin typeface="Times New Roman" pitchFamily="18" charset="0"/>
                <a:cs typeface="Times New Roman" pitchFamily="18" charset="0"/>
              </a:rPr>
              <a:t>A</a:t>
            </a:r>
            <a:r>
              <a:rPr lang="en-US" b="1" dirty="0" smtClean="0">
                <a:solidFill>
                  <a:srgbClr val="FFFF00"/>
                </a:solidFill>
                <a:latin typeface="Times New Roman" pitchFamily="18" charset="0"/>
                <a:cs typeface="Times New Roman" pitchFamily="18" charset="0"/>
              </a:rPr>
              <a:t>.</a:t>
            </a:r>
            <a:r>
              <a:rPr lang="el-GR"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Toennies</a:t>
            </a:r>
            <a:endParaRPr lang="en-US"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577530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363272" cy="2132856"/>
          </a:xfrm>
        </p:spPr>
        <p:txBody>
          <a:bodyPr>
            <a:normAutofit fontScale="90000"/>
          </a:bodyPr>
          <a:lstStyle/>
          <a:p>
            <a:r>
              <a:rPr lang="el-GR" b="1" dirty="0" smtClean="0">
                <a:solidFill>
                  <a:srgbClr val="0070C0"/>
                </a:solidFill>
              </a:rPr>
              <a:t/>
            </a:r>
            <a:br>
              <a:rPr lang="el-GR" b="1" dirty="0" smtClean="0">
                <a:solidFill>
                  <a:srgbClr val="0070C0"/>
                </a:solidFill>
              </a:rPr>
            </a:br>
            <a:r>
              <a:rPr lang="el-GR" b="1" dirty="0" smtClean="0">
                <a:solidFill>
                  <a:srgbClr val="FF0000"/>
                </a:solidFill>
                <a:latin typeface="Times New Roman" pitchFamily="18" charset="0"/>
                <a:cs typeface="Times New Roman" pitchFamily="18" charset="0"/>
              </a:rPr>
              <a:t>Η μέθοδος Θεσμοποίησης - θεσμοθέτησης  σχετίζεται με τα κάτωθι:</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92500" lnSpcReduction="20000"/>
          </a:bodyPr>
          <a:lstStyle/>
          <a:p>
            <a:pPr algn="just">
              <a:buNone/>
            </a:pPr>
            <a:r>
              <a:rPr lang="el-GR" dirty="0" smtClean="0"/>
              <a:t> </a:t>
            </a:r>
          </a:p>
          <a:p>
            <a:pPr marL="514350" indent="-514350" algn="just">
              <a:buAutoNum type="arabicParenR"/>
            </a:pPr>
            <a:r>
              <a:rPr lang="el-GR" b="1" dirty="0" smtClean="0">
                <a:solidFill>
                  <a:srgbClr val="FFFF00"/>
                </a:solidFill>
                <a:latin typeface="Times New Roman" pitchFamily="18" charset="0"/>
                <a:cs typeface="Times New Roman" pitchFamily="18" charset="0"/>
              </a:rPr>
              <a:t>Οι κανόνες της δραστηριότητας έχουν ισχύ</a:t>
            </a:r>
            <a:r>
              <a:rPr lang="el-GR" b="1" dirty="0" smtClean="0">
                <a:latin typeface="Times New Roman" pitchFamily="18" charset="0"/>
                <a:cs typeface="Times New Roman" pitchFamily="18" charset="0"/>
              </a:rPr>
              <a:t>. Αυτό σημαίνει ότι ο αθλητισμός έχει κανόνες οι οποίοι δεν παράγονται απλά από μεμονωμένες ομάδες που συναντώνται σε μια άτυπη βάση.(Π.χ. Ποδόσφαιρο στη Πλατεία Κυψέλης). </a:t>
            </a:r>
          </a:p>
          <a:p>
            <a:pPr marL="0" indent="0" algn="just">
              <a:buNone/>
            </a:pPr>
            <a:r>
              <a:rPr lang="el-GR" b="1" dirty="0">
                <a:latin typeface="Times New Roman" pitchFamily="18" charset="0"/>
                <a:cs typeface="Times New Roman" pitchFamily="18" charset="0"/>
              </a:rPr>
              <a:t> </a:t>
            </a:r>
            <a:r>
              <a:rPr lang="el-GR" b="1" dirty="0" smtClean="0">
                <a:solidFill>
                  <a:srgbClr val="FFFF00"/>
                </a:solidFill>
                <a:latin typeface="Times New Roman" pitchFamily="18" charset="0"/>
                <a:cs typeface="Times New Roman" pitchFamily="18" charset="0"/>
              </a:rPr>
              <a:t>Οι κανόνες στον αθλητισμό δεν είναι        αποτέλεσμα μια αυθόρμητης ατομικής έκφρασης αλλά έχουν τυπικό χαρακτήρα, είναι προκαθορισμένοι</a:t>
            </a:r>
            <a:r>
              <a:rPr lang="el-GR"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23528" y="548680"/>
            <a:ext cx="8352928" cy="6120680"/>
          </a:xfrm>
        </p:spPr>
        <p:txBody>
          <a:bodyPr>
            <a:normAutofit/>
          </a:bodyPr>
          <a:lstStyle/>
          <a:p>
            <a:pPr algn="just"/>
            <a:r>
              <a:rPr lang="el-GR" sz="4400" b="1" dirty="0" smtClean="0">
                <a:solidFill>
                  <a:srgbClr val="FF0000"/>
                </a:solidFill>
                <a:latin typeface="Times New Roman" pitchFamily="18" charset="0"/>
                <a:cs typeface="Times New Roman" pitchFamily="18" charset="0"/>
              </a:rPr>
              <a:t>2)</a:t>
            </a:r>
            <a:r>
              <a:rPr lang="el-GR" sz="4400" b="1" dirty="0" smtClean="0">
                <a:solidFill>
                  <a:schemeClr val="tx1"/>
                </a:solidFill>
                <a:latin typeface="Times New Roman" pitchFamily="18" charset="0"/>
                <a:cs typeface="Times New Roman" pitchFamily="18" charset="0"/>
              </a:rPr>
              <a:t> </a:t>
            </a:r>
            <a:r>
              <a:rPr lang="el-GR" sz="4400" b="1" dirty="0" smtClean="0">
                <a:solidFill>
                  <a:srgbClr val="FFFF00"/>
                </a:solidFill>
                <a:latin typeface="Times New Roman" pitchFamily="18" charset="0"/>
                <a:cs typeface="Times New Roman" pitchFamily="18" charset="0"/>
              </a:rPr>
              <a:t>Επίσημοι ρόλοι </a:t>
            </a:r>
            <a:r>
              <a:rPr lang="el-GR" sz="4400" b="1" dirty="0" smtClean="0">
                <a:solidFill>
                  <a:schemeClr val="tx1"/>
                </a:solidFill>
                <a:latin typeface="Times New Roman" pitchFamily="18" charset="0"/>
                <a:cs typeface="Times New Roman" pitchFamily="18" charset="0"/>
              </a:rPr>
              <a:t>επιβλέπουν-ρυθμίζουν την ανέλιξη της διαδικασίας με βάση τους </a:t>
            </a:r>
            <a:r>
              <a:rPr lang="el-GR" sz="4400" b="1" dirty="0" smtClean="0">
                <a:solidFill>
                  <a:srgbClr val="FFFF00"/>
                </a:solidFill>
                <a:latin typeface="Times New Roman" pitchFamily="18" charset="0"/>
                <a:cs typeface="Times New Roman" pitchFamily="18" charset="0"/>
              </a:rPr>
              <a:t>δεδομένους κανόνες</a:t>
            </a:r>
            <a:r>
              <a:rPr lang="el-GR" sz="4400" b="1" dirty="0" smtClean="0">
                <a:solidFill>
                  <a:schemeClr val="tx1"/>
                </a:solidFill>
                <a:latin typeface="Times New Roman" pitchFamily="18" charset="0"/>
                <a:cs typeface="Times New Roman" pitchFamily="18" charset="0"/>
              </a:rPr>
              <a:t>.</a:t>
            </a:r>
            <a:endParaRPr lang="en-US" sz="4400" b="1" dirty="0" smtClean="0">
              <a:solidFill>
                <a:schemeClr val="tx1"/>
              </a:solidFill>
              <a:latin typeface="Times New Roman" pitchFamily="18" charset="0"/>
              <a:cs typeface="Times New Roman" pitchFamily="18" charset="0"/>
            </a:endParaRPr>
          </a:p>
          <a:p>
            <a:pPr algn="just"/>
            <a:r>
              <a:rPr lang="el-GR" sz="4400" b="1" dirty="0" smtClean="0">
                <a:solidFill>
                  <a:srgbClr val="FF0000"/>
                </a:solidFill>
                <a:latin typeface="Times New Roman" pitchFamily="18" charset="0"/>
                <a:cs typeface="Times New Roman" pitchFamily="18" charset="0"/>
              </a:rPr>
              <a:t>3)</a:t>
            </a:r>
            <a:r>
              <a:rPr lang="el-GR" sz="4400" b="1" dirty="0" smtClean="0">
                <a:solidFill>
                  <a:schemeClr val="tx1"/>
                </a:solidFill>
                <a:latin typeface="Times New Roman" pitchFamily="18" charset="0"/>
                <a:cs typeface="Times New Roman" pitchFamily="18" charset="0"/>
              </a:rPr>
              <a:t> Οι οργανωτικές και τεχνικές εκφάνσεις της δραστηριότητας είναι σημαντικές. </a:t>
            </a:r>
          </a:p>
          <a:p>
            <a:pPr algn="just"/>
            <a:r>
              <a:rPr lang="el-GR" sz="4400" b="1" dirty="0" smtClean="0">
                <a:solidFill>
                  <a:schemeClr val="tx1"/>
                </a:solidFill>
                <a:latin typeface="Times New Roman" pitchFamily="18" charset="0"/>
                <a:cs typeface="Times New Roman" pitchFamily="18" charset="0"/>
              </a:rPr>
              <a:t>.</a:t>
            </a:r>
            <a:endParaRPr lang="en-US" sz="4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pPr algn="just"/>
            <a:r>
              <a:rPr lang="el-GR" b="1" dirty="0">
                <a:latin typeface="Times New Roman" pitchFamily="18" charset="0"/>
                <a:cs typeface="Times New Roman" pitchFamily="18" charset="0"/>
              </a:rPr>
              <a:t>Όταν μια ανταγωνιστική κατάσταση συνδέεται με </a:t>
            </a:r>
            <a:r>
              <a:rPr lang="el-GR" b="1" dirty="0">
                <a:solidFill>
                  <a:srgbClr val="FFFF00"/>
                </a:solidFill>
                <a:latin typeface="Times New Roman" pitchFamily="18" charset="0"/>
                <a:cs typeface="Times New Roman" pitchFamily="18" charset="0"/>
              </a:rPr>
              <a:t>εξωτερική εποπτεία </a:t>
            </a:r>
            <a:r>
              <a:rPr lang="el-GR" b="1" dirty="0">
                <a:latin typeface="Times New Roman" pitchFamily="18" charset="0"/>
                <a:cs typeface="Times New Roman" pitchFamily="18" charset="0"/>
              </a:rPr>
              <a:t>όσον αφορά την τήρηση των κανόνων τότε η διαδικασία αυτή βαθμηδόν </a:t>
            </a:r>
            <a:r>
              <a:rPr lang="el-GR" b="1" dirty="0" smtClean="0">
                <a:solidFill>
                  <a:srgbClr val="FFFF00"/>
                </a:solidFill>
                <a:latin typeface="Times New Roman" pitchFamily="18" charset="0"/>
                <a:cs typeface="Times New Roman" pitchFamily="18" charset="0"/>
              </a:rPr>
              <a:t>‘</a:t>
            </a:r>
            <a:r>
              <a:rPr lang="el-GR" b="1" dirty="0">
                <a:solidFill>
                  <a:srgbClr val="FFFF00"/>
                </a:solidFill>
                <a:latin typeface="Times New Roman" pitchFamily="18" charset="0"/>
                <a:cs typeface="Times New Roman" pitchFamily="18" charset="0"/>
              </a:rPr>
              <a:t>εκλογικεύεται</a:t>
            </a:r>
            <a:r>
              <a:rPr lang="el-GR" b="1" dirty="0" smtClean="0">
                <a:solidFill>
                  <a:srgbClr val="FFFF00"/>
                </a:solidFill>
                <a:latin typeface="Times New Roman" pitchFamily="18" charset="0"/>
                <a:cs typeface="Times New Roman" pitchFamily="18" charset="0"/>
              </a:rPr>
              <a:t>‘ </a:t>
            </a:r>
            <a:r>
              <a:rPr lang="el-GR" b="1" dirty="0">
                <a:latin typeface="Times New Roman" pitchFamily="18" charset="0"/>
                <a:cs typeface="Times New Roman" pitchFamily="18" charset="0"/>
              </a:rPr>
              <a:t>με ότι αυτό συνεπάγεται. </a:t>
            </a:r>
          </a:p>
          <a:p>
            <a:pPr algn="just"/>
            <a:r>
              <a:rPr lang="el-GR" b="1" dirty="0">
                <a:latin typeface="Times New Roman" pitchFamily="18" charset="0"/>
                <a:cs typeface="Times New Roman" pitchFamily="18" charset="0"/>
              </a:rPr>
              <a:t>Αυτό σημαίνει ότι αθλητές και προπονητές εξελίσσουν στρατηγικές και προπονητικά προγράμματα για να αξιοποιήσουν τις ευκαιρίες που τους δίνονται στο πλαίσιο των κανόνων.</a:t>
            </a:r>
          </a:p>
          <a:p>
            <a:pPr algn="just"/>
            <a:r>
              <a:rPr lang="el-GR" b="1" dirty="0">
                <a:solidFill>
                  <a:srgbClr val="FF0000"/>
                </a:solidFill>
                <a:latin typeface="Times New Roman" pitchFamily="18" charset="0"/>
                <a:cs typeface="Times New Roman" pitchFamily="18" charset="0"/>
              </a:rPr>
              <a:t>4)</a:t>
            </a:r>
            <a:r>
              <a:rPr lang="el-GR" b="1" dirty="0">
                <a:latin typeface="Times New Roman" pitchFamily="18" charset="0"/>
                <a:cs typeface="Times New Roman" pitchFamily="18" charset="0"/>
              </a:rPr>
              <a:t> Η διαδικασία ανέλιξης των αγωνιστικών ικανοτήτων </a:t>
            </a:r>
            <a:r>
              <a:rPr lang="el-GR" b="1" dirty="0">
                <a:solidFill>
                  <a:srgbClr val="FFFF00"/>
                </a:solidFill>
                <a:latin typeface="Times New Roman" pitchFamily="18" charset="0"/>
                <a:cs typeface="Times New Roman" pitchFamily="18" charset="0"/>
              </a:rPr>
              <a:t>τυποποιείται</a:t>
            </a:r>
            <a:r>
              <a:rPr lang="el-GR" b="1" dirty="0">
                <a:latin typeface="Times New Roman" pitchFamily="18" charset="0"/>
                <a:cs typeface="Times New Roman" pitchFamily="18" charset="0"/>
              </a:rPr>
              <a:t>. (Συστηματική </a:t>
            </a:r>
            <a:r>
              <a:rPr lang="el-GR" b="1" dirty="0" smtClean="0">
                <a:latin typeface="Times New Roman" pitchFamily="18" charset="0"/>
                <a:cs typeface="Times New Roman" pitchFamily="18" charset="0"/>
              </a:rPr>
              <a:t>Προπόνηση)</a:t>
            </a:r>
            <a:endParaRPr lang="el-GR"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050336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
            <a:ext cx="7772400" cy="1052735"/>
          </a:xfrm>
        </p:spPr>
        <p:txBody>
          <a:bodyPr/>
          <a:lstStyle/>
          <a:p>
            <a:r>
              <a:rPr lang="el-GR" b="1" dirty="0" smtClean="0">
                <a:solidFill>
                  <a:srgbClr val="FF0000"/>
                </a:solidFill>
                <a:latin typeface="Times New Roman" pitchFamily="18" charset="0"/>
                <a:cs typeface="Times New Roman" pitchFamily="18" charset="0"/>
              </a:rPr>
              <a:t>Ξανά στον ορισμό….</a:t>
            </a:r>
            <a:endParaRPr lang="en-US" b="1" dirty="0">
              <a:solidFill>
                <a:srgbClr val="FF0000"/>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251520" y="1124744"/>
            <a:ext cx="8640960" cy="5472608"/>
          </a:xfrm>
        </p:spPr>
        <p:txBody>
          <a:bodyPr>
            <a:noAutofit/>
          </a:bodyPr>
          <a:lstStyle/>
          <a:p>
            <a:pPr lvl="0" algn="just"/>
            <a:r>
              <a:rPr lang="el-GR" b="1" dirty="0" smtClean="0">
                <a:solidFill>
                  <a:schemeClr val="tx1"/>
                </a:solidFill>
                <a:latin typeface="Times New Roman" pitchFamily="18" charset="0"/>
                <a:cs typeface="Times New Roman" pitchFamily="18" charset="0"/>
              </a:rPr>
              <a:t>Σύμφωνα με τον ορισμό αθλητικές είναι εκείνες οι δραστηριότητες οι οποίες πραγματώνονται από ανθρώπους με στόχο μια εξωτερική ή εσωτερική επιβράβευση. </a:t>
            </a:r>
          </a:p>
          <a:p>
            <a:pPr lvl="0" algn="just"/>
            <a:r>
              <a:rPr lang="el-GR" b="1" dirty="0" smtClean="0">
                <a:solidFill>
                  <a:schemeClr val="tx1"/>
                </a:solidFill>
                <a:latin typeface="Times New Roman" pitchFamily="18" charset="0"/>
                <a:cs typeface="Times New Roman" pitchFamily="18" charset="0"/>
              </a:rPr>
              <a:t>Τα κίνητρα εδώ έχουν διφυή χαρακτήρα. </a:t>
            </a:r>
            <a:endParaRPr lang="en-US" b="1" dirty="0" smtClean="0">
              <a:solidFill>
                <a:schemeClr val="tx1"/>
              </a:solidFill>
              <a:latin typeface="Times New Roman" pitchFamily="18" charset="0"/>
              <a:cs typeface="Times New Roman" pitchFamily="18" charset="0"/>
            </a:endParaRPr>
          </a:p>
          <a:p>
            <a:pPr algn="just"/>
            <a:r>
              <a:rPr lang="el-GR" b="1" dirty="0" smtClean="0">
                <a:solidFill>
                  <a:srgbClr val="00B050"/>
                </a:solidFill>
                <a:latin typeface="Times New Roman" pitchFamily="18" charset="0"/>
                <a:cs typeface="Times New Roman" pitchFamily="18" charset="0"/>
              </a:rPr>
              <a:t>Εάν η αθλητική δραστηριότητα προσδιορισθεί με σαφήνεια τότε μπορούμε να την διαφοροποιήσουμε επίσης από το Παιχνίδι και από τη Δραματουργική παρουσίαση-γεγονός. </a:t>
            </a:r>
            <a:endParaRPr lang="en-US"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92500" lnSpcReduction="20000"/>
          </a:bodyPr>
          <a:lstStyle/>
          <a:p>
            <a:pPr algn="just"/>
            <a:r>
              <a:rPr lang="el-GR" sz="3500" b="1" dirty="0">
                <a:latin typeface="Times New Roman" pitchFamily="18" charset="0"/>
                <a:cs typeface="Times New Roman" pitchFamily="18" charset="0"/>
              </a:rPr>
              <a:t>Το </a:t>
            </a:r>
            <a:r>
              <a:rPr lang="el-GR" sz="3500" b="1" dirty="0" smtClean="0">
                <a:solidFill>
                  <a:srgbClr val="FFFF00"/>
                </a:solidFill>
                <a:latin typeface="Times New Roman" pitchFamily="18" charset="0"/>
                <a:cs typeface="Times New Roman" pitchFamily="18" charset="0"/>
              </a:rPr>
              <a:t>Παιχνίδι</a:t>
            </a:r>
            <a:r>
              <a:rPr lang="el-GR" sz="3500" b="1" dirty="0" smtClean="0">
                <a:latin typeface="Times New Roman" pitchFamily="18" charset="0"/>
                <a:cs typeface="Times New Roman" pitchFamily="18" charset="0"/>
              </a:rPr>
              <a:t> </a:t>
            </a:r>
            <a:r>
              <a:rPr lang="el-GR" sz="3500" b="1" dirty="0">
                <a:latin typeface="Times New Roman" pitchFamily="18" charset="0"/>
                <a:cs typeface="Times New Roman" pitchFamily="18" charset="0"/>
              </a:rPr>
              <a:t>είναι μια εκφραστική δραστηριότητα η οποία πραγματώνεται χάριν της </a:t>
            </a:r>
            <a:r>
              <a:rPr lang="el-GR" sz="3500" b="1" dirty="0">
                <a:solidFill>
                  <a:srgbClr val="FFFF00"/>
                </a:solidFill>
                <a:latin typeface="Times New Roman" pitchFamily="18" charset="0"/>
                <a:cs typeface="Times New Roman" pitchFamily="18" charset="0"/>
              </a:rPr>
              <a:t>προσωπικής ευχαρίστησης </a:t>
            </a:r>
            <a:r>
              <a:rPr lang="el-GR" sz="3500" b="1" dirty="0">
                <a:latin typeface="Times New Roman" pitchFamily="18" charset="0"/>
                <a:cs typeface="Times New Roman" pitchFamily="18" charset="0"/>
              </a:rPr>
              <a:t>και η οποία μπορεί να έχει </a:t>
            </a:r>
            <a:r>
              <a:rPr lang="el-GR" sz="3500" b="1" dirty="0">
                <a:solidFill>
                  <a:srgbClr val="FFFF00"/>
                </a:solidFill>
                <a:latin typeface="Times New Roman" pitchFamily="18" charset="0"/>
                <a:cs typeface="Times New Roman" pitchFamily="18" charset="0"/>
              </a:rPr>
              <a:t>αυθόρμητο χαρακτήρα  </a:t>
            </a:r>
            <a:r>
              <a:rPr lang="el-GR" sz="3500" b="1" dirty="0">
                <a:latin typeface="Times New Roman" pitchFamily="18" charset="0"/>
                <a:cs typeface="Times New Roman" pitchFamily="18" charset="0"/>
              </a:rPr>
              <a:t>η να ανελίσσεται στο πλαίσιο </a:t>
            </a:r>
            <a:r>
              <a:rPr lang="el-GR" sz="3500" b="1" dirty="0">
                <a:solidFill>
                  <a:srgbClr val="FFFF00"/>
                </a:solidFill>
                <a:latin typeface="Times New Roman" pitchFamily="18" charset="0"/>
                <a:cs typeface="Times New Roman" pitchFamily="18" charset="0"/>
              </a:rPr>
              <a:t>άτυπων </a:t>
            </a:r>
            <a:r>
              <a:rPr lang="el-GR" sz="3500" b="1" dirty="0" smtClean="0">
                <a:solidFill>
                  <a:srgbClr val="FFFF00"/>
                </a:solidFill>
                <a:latin typeface="Times New Roman" pitchFamily="18" charset="0"/>
                <a:cs typeface="Times New Roman" pitchFamily="18" charset="0"/>
              </a:rPr>
              <a:t>κανόνων</a:t>
            </a:r>
            <a:r>
              <a:rPr lang="el-GR" sz="3500" b="1" dirty="0" smtClean="0">
                <a:latin typeface="Times New Roman" pitchFamily="18" charset="0"/>
                <a:cs typeface="Times New Roman" pitchFamily="18" charset="0"/>
              </a:rPr>
              <a:t>. </a:t>
            </a:r>
            <a:endParaRPr lang="el-GR" sz="3500" b="1" dirty="0">
              <a:latin typeface="Times New Roman" pitchFamily="18" charset="0"/>
              <a:cs typeface="Times New Roman" pitchFamily="18" charset="0"/>
            </a:endParaRPr>
          </a:p>
          <a:p>
            <a:pPr algn="just"/>
            <a:r>
              <a:rPr lang="el-GR" sz="3500" b="1" dirty="0">
                <a:latin typeface="Times New Roman" pitchFamily="18" charset="0"/>
                <a:cs typeface="Times New Roman" pitchFamily="18" charset="0"/>
              </a:rPr>
              <a:t>Η </a:t>
            </a:r>
            <a:r>
              <a:rPr lang="el-GR" sz="3500" b="1" dirty="0">
                <a:solidFill>
                  <a:srgbClr val="FFFF00"/>
                </a:solidFill>
                <a:latin typeface="Times New Roman" pitchFamily="18" charset="0"/>
                <a:cs typeface="Times New Roman" pitchFamily="18" charset="0"/>
              </a:rPr>
              <a:t>Δραματουργική παρουσίαση </a:t>
            </a:r>
            <a:r>
              <a:rPr lang="el-GR" sz="3500" b="1" dirty="0">
                <a:latin typeface="Times New Roman" pitchFamily="18" charset="0"/>
                <a:cs typeface="Times New Roman" pitchFamily="18" charset="0"/>
              </a:rPr>
              <a:t>από την άλλη εμπεριέχει στοιχεία για να </a:t>
            </a:r>
            <a:r>
              <a:rPr lang="el-GR" sz="3500" b="1" dirty="0">
                <a:solidFill>
                  <a:srgbClr val="FFFF00"/>
                </a:solidFill>
                <a:latin typeface="Times New Roman" pitchFamily="18" charset="0"/>
                <a:cs typeface="Times New Roman" pitchFamily="18" charset="0"/>
              </a:rPr>
              <a:t>διασκεδάσει </a:t>
            </a:r>
            <a:r>
              <a:rPr lang="el-GR" sz="3500" b="1" dirty="0">
                <a:latin typeface="Times New Roman" pitchFamily="18" charset="0"/>
                <a:cs typeface="Times New Roman" pitchFamily="18" charset="0"/>
              </a:rPr>
              <a:t>ένα κοινό. </a:t>
            </a:r>
            <a:endParaRPr lang="el-GR" sz="3500" b="1" dirty="0" smtClean="0">
              <a:latin typeface="Times New Roman" pitchFamily="18" charset="0"/>
              <a:cs typeface="Times New Roman" pitchFamily="18" charset="0"/>
            </a:endParaRPr>
          </a:p>
          <a:p>
            <a:pPr algn="just"/>
            <a:r>
              <a:rPr lang="el-GR" sz="3500" b="1" dirty="0" smtClean="0">
                <a:solidFill>
                  <a:srgbClr val="00B050"/>
                </a:solidFill>
                <a:latin typeface="Times New Roman" pitchFamily="18" charset="0"/>
                <a:cs typeface="Times New Roman" pitchFamily="18" charset="0"/>
              </a:rPr>
              <a:t>Υπάρχει </a:t>
            </a:r>
            <a:r>
              <a:rPr lang="el-GR" sz="3500" b="1" dirty="0">
                <a:solidFill>
                  <a:srgbClr val="00B050"/>
                </a:solidFill>
                <a:latin typeface="Times New Roman" pitchFamily="18" charset="0"/>
                <a:cs typeface="Times New Roman" pitchFamily="18" charset="0"/>
              </a:rPr>
              <a:t>κοινωνιολογική διαφορά μεταξύ του παρουσιάζω κάτι για να διασκεδάσει το κοινό και κάνω αθλητισμό.</a:t>
            </a:r>
          </a:p>
          <a:p>
            <a:endParaRPr lang="en-US" dirty="0"/>
          </a:p>
        </p:txBody>
      </p:sp>
    </p:spTree>
    <p:extLst>
      <p:ext uri="{BB962C8B-B14F-4D97-AF65-F5344CB8AC3E}">
        <p14:creationId xmlns:p14="http://schemas.microsoft.com/office/powerpoint/2010/main" val="812535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19256" cy="2132856"/>
          </a:xfrm>
        </p:spPr>
        <p:txBody>
          <a:bodyPr>
            <a:normAutofit fontScale="90000"/>
          </a:bodyPr>
          <a:lstStyle/>
          <a:p>
            <a:r>
              <a:rPr lang="el-GR" b="1" dirty="0" smtClean="0">
                <a:solidFill>
                  <a:srgbClr val="FF0000"/>
                </a:solidFill>
                <a:latin typeface="Times New Roman" pitchFamily="18" charset="0"/>
                <a:cs typeface="Times New Roman" pitchFamily="18" charset="0"/>
              </a:rPr>
              <a:t>Σημαίνει αυτό ότι η αθλητική δραστηριότητα δεν εμπεριέχει στοιχεία   από το Παιχνίδι και από τη Δραματουργική παρουσίαση; </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467544" y="3140968"/>
            <a:ext cx="8280920" cy="3717032"/>
          </a:xfrm>
        </p:spPr>
        <p:txBody>
          <a:bodyPr>
            <a:normAutofit/>
          </a:bodyPr>
          <a:lstStyle/>
          <a:p>
            <a:pPr algn="just"/>
            <a:r>
              <a:rPr lang="el-GR" b="1" dirty="0" smtClean="0">
                <a:latin typeface="Times New Roman" pitchFamily="18" charset="0"/>
                <a:cs typeface="Times New Roman" pitchFamily="18" charset="0"/>
              </a:rPr>
              <a:t>Η πρόκληση για την αθλητική δραστηριότητα είναι να εμπεριέχει και αυτά τα στοιχεία σε μια αρμονική σύνθεση. </a:t>
            </a: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67544" y="1052736"/>
            <a:ext cx="8136904" cy="5472608"/>
          </a:xfrm>
        </p:spPr>
        <p:txBody>
          <a:bodyPr>
            <a:normAutofit/>
          </a:bodyPr>
          <a:lstStyle/>
          <a:p>
            <a:pPr algn="just"/>
            <a:r>
              <a:rPr lang="el-GR" b="1" dirty="0" smtClean="0">
                <a:solidFill>
                  <a:srgbClr val="FF0000"/>
                </a:solidFill>
                <a:latin typeface="Times New Roman" pitchFamily="18" charset="0"/>
                <a:cs typeface="Times New Roman" pitchFamily="18" charset="0"/>
              </a:rPr>
              <a:t>Ωστόσο Κοινωνιολογικά</a:t>
            </a:r>
            <a:r>
              <a:rPr lang="el-GR" b="1" dirty="0" smtClean="0">
                <a:solidFill>
                  <a:schemeClr val="tx1"/>
                </a:solidFill>
                <a:latin typeface="Times New Roman" pitchFamily="18" charset="0"/>
                <a:cs typeface="Times New Roman" pitchFamily="18" charset="0"/>
              </a:rPr>
              <a:t> όταν επιδιώκουμε να κατανοήσουμε την αθλητική δραστηριότητα στο αυστηρό πλαίσιο ενός ορισμού, </a:t>
            </a:r>
          </a:p>
          <a:p>
            <a:pPr algn="just"/>
            <a:endParaRPr lang="el-GR" b="1" dirty="0">
              <a:solidFill>
                <a:schemeClr val="tx1"/>
              </a:solidFill>
              <a:latin typeface="Times New Roman" pitchFamily="18" charset="0"/>
              <a:cs typeface="Times New Roman" pitchFamily="18" charset="0"/>
            </a:endParaRPr>
          </a:p>
          <a:p>
            <a:pPr algn="just"/>
            <a:r>
              <a:rPr lang="el-GR" b="1" dirty="0" smtClean="0">
                <a:solidFill>
                  <a:schemeClr val="tx1"/>
                </a:solidFill>
                <a:latin typeface="Times New Roman" pitchFamily="18" charset="0"/>
                <a:cs typeface="Times New Roman" pitchFamily="18" charset="0"/>
              </a:rPr>
              <a:t>-τότε αφαιρούμε στοιχεία από την </a:t>
            </a:r>
            <a:r>
              <a:rPr lang="el-GR" b="1" dirty="0" smtClean="0">
                <a:solidFill>
                  <a:srgbClr val="FF0000"/>
                </a:solidFill>
                <a:latin typeface="Times New Roman" pitchFamily="18" charset="0"/>
                <a:cs typeface="Times New Roman" pitchFamily="18" charset="0"/>
              </a:rPr>
              <a:t>δυναμική της Αθλητικής Κοινωνικής Δράσης και Επικοινωνίας.</a:t>
            </a:r>
            <a:r>
              <a:rPr lang="el-GR" b="1" dirty="0" smtClean="0">
                <a:solidFill>
                  <a:schemeClr val="tx1"/>
                </a:solidFill>
                <a:latin typeface="Times New Roman" pitchFamily="18" charset="0"/>
                <a:cs typeface="Times New Roman" pitchFamily="18" charset="0"/>
              </a:rPr>
              <a:t> </a:t>
            </a:r>
          </a:p>
          <a:p>
            <a:pPr algn="just"/>
            <a:endParaRPr lang="el-GR" b="1" dirty="0" smtClean="0">
              <a:solidFill>
                <a:schemeClr val="tx1"/>
              </a:solidFill>
              <a:latin typeface="Times New Roman" pitchFamily="18" charset="0"/>
              <a:cs typeface="Times New Roman" pitchFamily="18" charset="0"/>
            </a:endParaRPr>
          </a:p>
          <a:p>
            <a:pPr algn="just"/>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0"/>
            <a:ext cx="8363272" cy="6669360"/>
          </a:xfrm>
        </p:spPr>
        <p:txBody>
          <a:bodyPr>
            <a:normAutofit/>
          </a:bodyPr>
          <a:lstStyle/>
          <a:p>
            <a:pPr algn="just"/>
            <a:r>
              <a:rPr lang="el-GR" sz="3600" b="1" dirty="0" smtClean="0">
                <a:latin typeface="Times New Roman" pitchFamily="18" charset="0"/>
                <a:cs typeface="Times New Roman" pitchFamily="18" charset="0"/>
              </a:rPr>
              <a:t>Οφείλουμε λοιπόν να σταθούμε κριτικά απέναντι στο ζήτημα αυτό θέτοντας ερωτήματα όπως : </a:t>
            </a:r>
          </a:p>
          <a:p>
            <a:pPr algn="just"/>
            <a:r>
              <a:rPr lang="el-GR" sz="3600" b="1" dirty="0" smtClean="0">
                <a:solidFill>
                  <a:srgbClr val="FF0000"/>
                </a:solidFill>
                <a:latin typeface="Times New Roman" pitchFamily="18" charset="0"/>
                <a:cs typeface="Times New Roman" pitchFamily="18" charset="0"/>
              </a:rPr>
              <a:t>πως εμφανίστηκε η αθλητική δραστηριότητα, </a:t>
            </a:r>
          </a:p>
          <a:p>
            <a:pPr algn="just"/>
            <a:r>
              <a:rPr lang="el-GR" sz="3600" b="1" dirty="0" smtClean="0">
                <a:solidFill>
                  <a:schemeClr val="accent6">
                    <a:lumMod val="75000"/>
                  </a:schemeClr>
                </a:solidFill>
                <a:latin typeface="Times New Roman" pitchFamily="18" charset="0"/>
                <a:cs typeface="Times New Roman" pitchFamily="18" charset="0"/>
              </a:rPr>
              <a:t>ποιο είναι το νόημά της για επιμέρους κοινωνίες και </a:t>
            </a:r>
          </a:p>
          <a:p>
            <a:pPr algn="just"/>
            <a:r>
              <a:rPr lang="el-GR" sz="3600" b="1" dirty="0" smtClean="0">
                <a:solidFill>
                  <a:srgbClr val="00B050"/>
                </a:solidFill>
                <a:latin typeface="Times New Roman" pitchFamily="18" charset="0"/>
                <a:cs typeface="Times New Roman" pitchFamily="18" charset="0"/>
              </a:rPr>
              <a:t>ποιους κοινωνικούς σκοπούς εξυπηρετεί!</a:t>
            </a:r>
            <a:endParaRPr lang="en-US" sz="3600" b="1" dirty="0" smtClean="0">
              <a:solidFill>
                <a:srgbClr val="00B050"/>
              </a:solidFill>
              <a:latin typeface="Times New Roman" pitchFamily="18" charset="0"/>
              <a:cs typeface="Times New Roman" pitchFamily="18" charset="0"/>
            </a:endParaRPr>
          </a:p>
          <a:p>
            <a:pPr algn="just"/>
            <a:endParaRPr lang="el-GR" sz="3600" b="1" dirty="0" smtClean="0">
              <a:latin typeface="Times New Roman" pitchFamily="18" charset="0"/>
              <a:cs typeface="Times New Roman" pitchFamily="18" charset="0"/>
            </a:endParaRPr>
          </a:p>
          <a:p>
            <a:endParaRPr lang="el-GR" sz="3600" dirty="0" smtClean="0"/>
          </a:p>
          <a:p>
            <a:endParaRPr lang="el-GR" sz="3600" dirty="0" smtClean="0"/>
          </a:p>
          <a:p>
            <a:endParaRPr lang="en-US"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York City circa 1918. “Start of cripples’ one-legged race.”</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511" y="1601369"/>
            <a:ext cx="7766977"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121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October 4, 1923. Washington, D.C. Danish athletes at the Pension Office Building</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65573"/>
            <a:ext cx="8229600" cy="439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91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9"/>
            <a:ext cx="7846640" cy="1008111"/>
          </a:xfrm>
        </p:spPr>
        <p:txBody>
          <a:bodyPr/>
          <a:lstStyle/>
          <a:p>
            <a:r>
              <a:rPr lang="en-US" b="1" dirty="0" smtClean="0">
                <a:solidFill>
                  <a:srgbClr val="FF0000"/>
                </a:solidFill>
                <a:latin typeface="Times New Roman" pitchFamily="18" charset="0"/>
                <a:cs typeface="Times New Roman" pitchFamily="18" charset="0"/>
              </a:rPr>
              <a:t>T</a:t>
            </a:r>
            <a:r>
              <a:rPr lang="el-GR" b="1" dirty="0" smtClean="0">
                <a:solidFill>
                  <a:srgbClr val="FF0000"/>
                </a:solidFill>
                <a:latin typeface="Times New Roman" pitchFamily="18" charset="0"/>
                <a:cs typeface="Times New Roman" pitchFamily="18" charset="0"/>
              </a:rPr>
              <a:t>ι σημαίνει ο όρος </a:t>
            </a:r>
            <a:r>
              <a:rPr lang="en-US" b="1" dirty="0" smtClean="0">
                <a:solidFill>
                  <a:srgbClr val="FF0000"/>
                </a:solidFill>
                <a:latin typeface="Times New Roman" pitchFamily="18" charset="0"/>
                <a:cs typeface="Times New Roman" pitchFamily="18" charset="0"/>
              </a:rPr>
              <a:t>‘</a:t>
            </a:r>
            <a:r>
              <a:rPr lang="el-GR" b="1" dirty="0" smtClean="0">
                <a:solidFill>
                  <a:srgbClr val="FF0000"/>
                </a:solidFill>
                <a:latin typeface="Times New Roman" pitchFamily="18" charset="0"/>
                <a:cs typeface="Times New Roman" pitchFamily="18" charset="0"/>
              </a:rPr>
              <a:t>Κοινωνία</a:t>
            </a:r>
            <a:r>
              <a:rPr lang="en-US" b="1" dirty="0" smtClean="0">
                <a:solidFill>
                  <a:srgbClr val="FF0000"/>
                </a:solidFill>
                <a:latin typeface="Times New Roman" pitchFamily="18" charset="0"/>
                <a:cs typeface="Times New Roman" pitchFamily="18" charset="0"/>
              </a:rPr>
              <a:t>’</a:t>
            </a:r>
            <a:r>
              <a:rPr lang="el-GR"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899592" y="1700808"/>
            <a:ext cx="6872808" cy="5157192"/>
          </a:xfrm>
        </p:spPr>
        <p:txBody>
          <a:bodyPr>
            <a:normAutofit/>
          </a:bodyPr>
          <a:lstStyle/>
          <a:p>
            <a:pPr algn="just"/>
            <a:r>
              <a:rPr lang="el-GR" sz="3600" b="1" dirty="0" smtClean="0">
                <a:solidFill>
                  <a:schemeClr val="tx1"/>
                </a:solidFill>
                <a:latin typeface="Times New Roman" pitchFamily="18" charset="0"/>
                <a:cs typeface="Times New Roman" pitchFamily="18" charset="0"/>
              </a:rPr>
              <a:t>Γενικά χρησιμοποιώντας  τον όρο Κοινωνία αναφερόμαστε συνήθως </a:t>
            </a:r>
          </a:p>
          <a:p>
            <a:pPr algn="just"/>
            <a:r>
              <a:rPr lang="el-GR" sz="3600" b="1" dirty="0">
                <a:solidFill>
                  <a:schemeClr val="tx1"/>
                </a:solidFill>
                <a:latin typeface="Times New Roman" pitchFamily="18" charset="0"/>
                <a:cs typeface="Times New Roman" pitchFamily="18" charset="0"/>
              </a:rPr>
              <a:t>-</a:t>
            </a:r>
            <a:r>
              <a:rPr lang="el-GR" sz="3600" b="1" dirty="0" smtClean="0">
                <a:solidFill>
                  <a:schemeClr val="tx1"/>
                </a:solidFill>
                <a:latin typeface="Times New Roman" pitchFamily="18" charset="0"/>
                <a:cs typeface="Times New Roman" pitchFamily="18" charset="0"/>
              </a:rPr>
              <a:t>σε </a:t>
            </a:r>
            <a:r>
              <a:rPr lang="el-GR" sz="3600" b="1" dirty="0" smtClean="0">
                <a:solidFill>
                  <a:srgbClr val="00B0F0"/>
                </a:solidFill>
                <a:latin typeface="Times New Roman" pitchFamily="18" charset="0"/>
                <a:cs typeface="Times New Roman" pitchFamily="18" charset="0"/>
              </a:rPr>
              <a:t>μια συνάθροιση ανθρώπων</a:t>
            </a:r>
            <a:r>
              <a:rPr lang="el-GR" sz="3600" b="1" dirty="0" smtClean="0">
                <a:solidFill>
                  <a:schemeClr val="tx1"/>
                </a:solidFill>
                <a:latin typeface="Times New Roman" pitchFamily="18" charset="0"/>
                <a:cs typeface="Times New Roman" pitchFamily="18" charset="0"/>
              </a:rPr>
              <a:t>, </a:t>
            </a:r>
          </a:p>
          <a:p>
            <a:pPr algn="just"/>
            <a:r>
              <a:rPr lang="el-GR" sz="3600" b="1" dirty="0">
                <a:solidFill>
                  <a:schemeClr val="tx1"/>
                </a:solidFill>
                <a:latin typeface="Times New Roman" pitchFamily="18" charset="0"/>
                <a:cs typeface="Times New Roman" pitchFamily="18" charset="0"/>
              </a:rPr>
              <a:t>-</a:t>
            </a:r>
            <a:r>
              <a:rPr lang="el-GR" sz="3600" b="1" dirty="0" smtClean="0">
                <a:solidFill>
                  <a:schemeClr val="tx1"/>
                </a:solidFill>
                <a:latin typeface="Times New Roman" pitchFamily="18" charset="0"/>
                <a:cs typeface="Times New Roman" pitchFamily="18" charset="0"/>
              </a:rPr>
              <a:t>σε </a:t>
            </a:r>
            <a:r>
              <a:rPr lang="el-GR" sz="3600" b="1" dirty="0" smtClean="0">
                <a:solidFill>
                  <a:srgbClr val="00B050"/>
                </a:solidFill>
                <a:latin typeface="Times New Roman" pitchFamily="18" charset="0"/>
                <a:cs typeface="Times New Roman" pitchFamily="18" charset="0"/>
              </a:rPr>
              <a:t>ένα οργανωμένο σύνολο ατόμων </a:t>
            </a:r>
            <a:r>
              <a:rPr lang="el-GR" sz="3600" b="1" dirty="0" smtClean="0">
                <a:solidFill>
                  <a:schemeClr val="tx1"/>
                </a:solidFill>
                <a:latin typeface="Times New Roman" pitchFamily="18" charset="0"/>
                <a:cs typeface="Times New Roman" pitchFamily="18" charset="0"/>
              </a:rPr>
              <a:t>οι οποίοι διαβιούν σε ένα συγκεκριμένο γεωγραφικό χώρο, </a:t>
            </a:r>
            <a:endParaRPr lang="el-GR"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76664"/>
          </a:xfrm>
        </p:spPr>
        <p:txBody>
          <a:bodyPr>
            <a:normAutofit fontScale="92500" lnSpcReduction="10000"/>
          </a:bodyPr>
          <a:lstStyle/>
          <a:p>
            <a:pPr algn="just"/>
            <a:r>
              <a:rPr lang="el-GR" b="1" dirty="0">
                <a:latin typeface="Times New Roman" pitchFamily="18" charset="0"/>
                <a:cs typeface="Times New Roman" pitchFamily="18" charset="0"/>
              </a:rPr>
              <a:t>Για παράδειγμα σε πολιτισμούς όπου δίνεται βαρύτητα σε </a:t>
            </a:r>
            <a:r>
              <a:rPr lang="el-GR" b="1" dirty="0">
                <a:solidFill>
                  <a:srgbClr val="FF0000"/>
                </a:solidFill>
                <a:latin typeface="Times New Roman" pitchFamily="18" charset="0"/>
                <a:cs typeface="Times New Roman" pitchFamily="18" charset="0"/>
              </a:rPr>
              <a:t>συνεργατικές σχέσεις </a:t>
            </a:r>
            <a:r>
              <a:rPr lang="el-GR" b="1" dirty="0">
                <a:latin typeface="Times New Roman" pitchFamily="18" charset="0"/>
                <a:cs typeface="Times New Roman" pitchFamily="18" charset="0"/>
              </a:rPr>
              <a:t>το να ανταγωνιστούν μεταξύ τους θα φαινότανε α-νοηματικό αν όχι ανήθικο.</a:t>
            </a:r>
          </a:p>
          <a:p>
            <a:pPr algn="just"/>
            <a:endParaRPr lang="el-GR" b="1" dirty="0">
              <a:latin typeface="Times New Roman" pitchFamily="18" charset="0"/>
              <a:cs typeface="Times New Roman" pitchFamily="18" charset="0"/>
            </a:endParaRPr>
          </a:p>
          <a:p>
            <a:pPr algn="just"/>
            <a:r>
              <a:rPr lang="el-GR" b="1" dirty="0">
                <a:latin typeface="Times New Roman" pitchFamily="18" charset="0"/>
                <a:cs typeface="Times New Roman" pitchFamily="18" charset="0"/>
              </a:rPr>
              <a:t>Στην αντίθετη περίπτωση σε πολιτισμούς όπου δίνεται έμφαση </a:t>
            </a:r>
            <a:r>
              <a:rPr lang="el-GR" b="1" dirty="0">
                <a:solidFill>
                  <a:srgbClr val="FF0000"/>
                </a:solidFill>
                <a:latin typeface="Times New Roman" pitchFamily="18" charset="0"/>
                <a:cs typeface="Times New Roman" pitchFamily="18" charset="0"/>
              </a:rPr>
              <a:t>στον ανταγωνισμό</a:t>
            </a:r>
            <a:r>
              <a:rPr lang="el-GR" b="1" dirty="0">
                <a:latin typeface="Times New Roman" pitchFamily="18" charset="0"/>
                <a:cs typeface="Times New Roman" pitchFamily="18" charset="0"/>
              </a:rPr>
              <a:t>, δραστηριότητες χωρίς νικητές και ηττημένους είναι χωρίς νόημα. </a:t>
            </a:r>
          </a:p>
          <a:p>
            <a:pPr algn="just"/>
            <a:endParaRPr lang="el-GR" b="1" dirty="0">
              <a:latin typeface="Times New Roman" pitchFamily="18" charset="0"/>
              <a:cs typeface="Times New Roman" pitchFamily="18" charset="0"/>
            </a:endParaRPr>
          </a:p>
          <a:p>
            <a:pPr algn="just"/>
            <a:r>
              <a:rPr lang="el-GR" b="1" dirty="0">
                <a:latin typeface="Times New Roman" pitchFamily="18" charset="0"/>
                <a:cs typeface="Times New Roman" pitchFamily="18" charset="0"/>
              </a:rPr>
              <a:t>Αυτές οι πολιτισμικές διαφορές είναι πολύ σημαντικές για να κατανοήσουμε το πότε μια δραστηριότητα ισχύει ως Αθλητική. </a:t>
            </a:r>
          </a:p>
        </p:txBody>
      </p:sp>
    </p:spTree>
    <p:extLst>
      <p:ext uri="{BB962C8B-B14F-4D97-AF65-F5344CB8AC3E}">
        <p14:creationId xmlns:p14="http://schemas.microsoft.com/office/powerpoint/2010/main" val="24332059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0"/>
            <a:ext cx="7704856" cy="2348880"/>
          </a:xfrm>
        </p:spPr>
        <p:txBody>
          <a:bodyPr>
            <a:normAutofit fontScale="90000"/>
          </a:bodyPr>
          <a:lstStyle/>
          <a:p>
            <a:r>
              <a:rPr lang="el-GR" b="1" dirty="0" smtClean="0">
                <a:latin typeface="Times New Roman" pitchFamily="18" charset="0"/>
                <a:cs typeface="Times New Roman" pitchFamily="18" charset="0"/>
              </a:rPr>
              <a:t>Αυτό μας οδηγεί στην αναζήτηση ενός </a:t>
            </a:r>
            <a:r>
              <a:rPr lang="el-GR" b="1" dirty="0" smtClean="0">
                <a:solidFill>
                  <a:srgbClr val="FF0000"/>
                </a:solidFill>
                <a:latin typeface="Times New Roman" pitchFamily="18" charset="0"/>
                <a:cs typeface="Times New Roman" pitchFamily="18" charset="0"/>
              </a:rPr>
              <a:t>εναλλακτικού ορισμού.     </a:t>
            </a:r>
            <a:r>
              <a:rPr lang="en-US" dirty="0" smtClean="0"/>
              <a:t/>
            </a:r>
            <a:br>
              <a:rPr lang="en-US" dirty="0" smtClean="0"/>
            </a:br>
            <a:endParaRPr lang="en-US" dirty="0"/>
          </a:p>
        </p:txBody>
      </p:sp>
      <p:sp>
        <p:nvSpPr>
          <p:cNvPr id="3" name="2 - Υπότιτλος"/>
          <p:cNvSpPr>
            <a:spLocks noGrp="1"/>
          </p:cNvSpPr>
          <p:nvPr>
            <p:ph type="subTitle" idx="1"/>
          </p:nvPr>
        </p:nvSpPr>
        <p:spPr>
          <a:xfrm>
            <a:off x="611560" y="1628800"/>
            <a:ext cx="8136904" cy="5229200"/>
          </a:xfrm>
        </p:spPr>
        <p:txBody>
          <a:bodyPr>
            <a:normAutofit fontScale="92500"/>
          </a:bodyPr>
          <a:lstStyle/>
          <a:p>
            <a:pPr algn="just"/>
            <a:r>
              <a:rPr lang="el-GR" b="1" dirty="0" smtClean="0">
                <a:solidFill>
                  <a:schemeClr val="tx1"/>
                </a:solidFill>
                <a:latin typeface="Times New Roman" pitchFamily="18" charset="0"/>
                <a:cs typeface="Times New Roman" pitchFamily="18" charset="0"/>
              </a:rPr>
              <a:t>Στο πλαίσιο του εναλλακτικού ορισμού στο ερώτημα </a:t>
            </a:r>
            <a:r>
              <a:rPr lang="el-GR" b="1" dirty="0" smtClean="0">
                <a:solidFill>
                  <a:srgbClr val="FF0000"/>
                </a:solidFill>
                <a:latin typeface="Times New Roman" pitchFamily="18" charset="0"/>
                <a:cs typeface="Times New Roman" pitchFamily="18" charset="0"/>
              </a:rPr>
              <a:t>‘‘Τι είναι Αθλητισμός‘‘ </a:t>
            </a:r>
            <a:r>
              <a:rPr lang="el-GR" b="1" dirty="0" smtClean="0">
                <a:solidFill>
                  <a:schemeClr val="tx1"/>
                </a:solidFill>
                <a:latin typeface="Times New Roman" pitchFamily="18" charset="0"/>
                <a:cs typeface="Times New Roman" pitchFamily="18" charset="0"/>
              </a:rPr>
              <a:t>μπορούμε να απαντήσουμε  </a:t>
            </a:r>
            <a:r>
              <a:rPr lang="el-GR" b="1" dirty="0" smtClean="0">
                <a:solidFill>
                  <a:srgbClr val="FF0000"/>
                </a:solidFill>
                <a:latin typeface="Times New Roman" pitchFamily="18" charset="0"/>
                <a:cs typeface="Times New Roman" pitchFamily="18" charset="0"/>
              </a:rPr>
              <a:t>‘εξαρτάται ποιόν ρωτάμε, πότε και που‘ </a:t>
            </a:r>
            <a:r>
              <a:rPr lang="el-GR" b="1" dirty="0" smtClean="0">
                <a:solidFill>
                  <a:schemeClr val="tx1"/>
                </a:solidFill>
                <a:latin typeface="Times New Roman" pitchFamily="18" charset="0"/>
                <a:cs typeface="Times New Roman" pitchFamily="18" charset="0"/>
              </a:rPr>
              <a:t>. </a:t>
            </a:r>
            <a:r>
              <a:rPr lang="el-GR" b="1" dirty="0">
                <a:solidFill>
                  <a:schemeClr val="tx1"/>
                </a:solidFill>
                <a:latin typeface="Times New Roman" pitchFamily="18" charset="0"/>
                <a:cs typeface="Times New Roman" pitchFamily="18" charset="0"/>
              </a:rPr>
              <a:t>(</a:t>
            </a:r>
            <a:r>
              <a:rPr lang="el-GR" b="1" dirty="0" smtClean="0">
                <a:solidFill>
                  <a:schemeClr val="tx1"/>
                </a:solidFill>
                <a:latin typeface="Times New Roman" pitchFamily="18" charset="0"/>
                <a:cs typeface="Times New Roman" pitchFamily="18" charset="0"/>
              </a:rPr>
              <a:t>Χώρος και Χρόνος). </a:t>
            </a:r>
            <a:endParaRPr lang="en-US" b="1" dirty="0" smtClean="0">
              <a:solidFill>
                <a:schemeClr val="tx1"/>
              </a:solidFill>
              <a:latin typeface="Times New Roman" pitchFamily="18" charset="0"/>
              <a:cs typeface="Times New Roman" pitchFamily="18" charset="0"/>
            </a:endParaRPr>
          </a:p>
          <a:p>
            <a:r>
              <a:rPr lang="el-GR" b="1" dirty="0" smtClean="0">
                <a:solidFill>
                  <a:schemeClr val="tx1"/>
                </a:solidFill>
                <a:latin typeface="Times New Roman" pitchFamily="18" charset="0"/>
                <a:cs typeface="Times New Roman" pitchFamily="18" charset="0"/>
              </a:rPr>
              <a:t>Τι σήμαινε στην αρχαία Ελλάδα; </a:t>
            </a:r>
          </a:p>
          <a:p>
            <a:r>
              <a:rPr lang="el-GR" b="1" dirty="0" smtClean="0">
                <a:solidFill>
                  <a:schemeClr val="tx1"/>
                </a:solidFill>
                <a:latin typeface="Times New Roman" pitchFamily="18" charset="0"/>
                <a:cs typeface="Times New Roman" pitchFamily="18" charset="0"/>
              </a:rPr>
              <a:t>Τι σημαίνει στην Αμερική σήμερα; </a:t>
            </a:r>
          </a:p>
          <a:p>
            <a:r>
              <a:rPr lang="el-GR" b="1" dirty="0" smtClean="0">
                <a:solidFill>
                  <a:schemeClr val="tx1"/>
                </a:solidFill>
                <a:latin typeface="Times New Roman" pitchFamily="18" charset="0"/>
                <a:cs typeface="Times New Roman" pitchFamily="18" charset="0"/>
              </a:rPr>
              <a:t>Τι στην Αγγλία τον 17</a:t>
            </a:r>
            <a:r>
              <a:rPr lang="el-GR" b="1" baseline="30000" dirty="0" smtClean="0">
                <a:solidFill>
                  <a:schemeClr val="tx1"/>
                </a:solidFill>
                <a:latin typeface="Times New Roman" pitchFamily="18" charset="0"/>
                <a:cs typeface="Times New Roman" pitchFamily="18" charset="0"/>
              </a:rPr>
              <a:t>ο</a:t>
            </a:r>
            <a:r>
              <a:rPr lang="el-GR" b="1" dirty="0" smtClean="0">
                <a:solidFill>
                  <a:schemeClr val="tx1"/>
                </a:solidFill>
                <a:latin typeface="Times New Roman" pitchFamily="18" charset="0"/>
                <a:cs typeface="Times New Roman" pitchFamily="18" charset="0"/>
              </a:rPr>
              <a:t> αιώνα κ.τ.λ.</a:t>
            </a:r>
            <a:endParaRPr lang="en-US" b="1" dirty="0" smtClean="0">
              <a:solidFill>
                <a:schemeClr val="tx1"/>
              </a:solidFill>
              <a:latin typeface="Times New Roman" pitchFamily="18" charset="0"/>
              <a:cs typeface="Times New Roman" pitchFamily="18" charset="0"/>
            </a:endParaRPr>
          </a:p>
          <a:p>
            <a:r>
              <a:rPr lang="el-GR" b="1" dirty="0" smtClean="0">
                <a:solidFill>
                  <a:schemeClr val="tx1"/>
                </a:solidFill>
                <a:latin typeface="Times New Roman" pitchFamily="18" charset="0"/>
                <a:cs typeface="Times New Roman" pitchFamily="18" charset="0"/>
              </a:rPr>
              <a:t>Ίσως το έτος 2200 οι άνθρωποι θα ορίζουν ως αθλητικές εκείνες τις δραστηριότητες που θα πραγματώνονται σε εικονικές πραγματικότητες</a:t>
            </a:r>
            <a:r>
              <a:rPr lang="el-GR" dirty="0" smtClean="0">
                <a:solidFill>
                  <a:schemeClr val="tx1"/>
                </a:solidFill>
              </a:rPr>
              <a:t>.</a:t>
            </a:r>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latin typeface="Times New Roman" pitchFamily="18" charset="0"/>
                <a:cs typeface="Times New Roman" pitchFamily="18" charset="0"/>
              </a:rPr>
              <a:t>ΣΥΠΕΡΑΣΜΑ</a:t>
            </a:r>
            <a:endParaRPr lang="en-US" b="1" dirty="0">
              <a:solidFill>
                <a:srgbClr val="FF0000"/>
              </a:solidFill>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lstStyle/>
          <a:p>
            <a:endParaRPr lang="el-GR" dirty="0" smtClean="0"/>
          </a:p>
          <a:p>
            <a:pPr algn="just">
              <a:buNone/>
            </a:pPr>
            <a:r>
              <a:rPr lang="el-GR" dirty="0" smtClean="0"/>
              <a:t>   -</a:t>
            </a:r>
            <a:r>
              <a:rPr lang="el-GR" b="1" dirty="0" smtClean="0">
                <a:solidFill>
                  <a:srgbClr val="FFFF00"/>
                </a:solidFill>
                <a:latin typeface="Times New Roman" pitchFamily="18" charset="0"/>
                <a:cs typeface="Times New Roman" pitchFamily="18" charset="0"/>
              </a:rPr>
              <a:t>Το τι ισχύει ως Αθλητική Δραστηριότητα και τι όχι μπορεί να απαντηθεί μόνο σε αντιστοιχία με Κοινωνικά –πολιτισμικά- πολιτιστικά  συμφραζόμενα. </a:t>
            </a:r>
          </a:p>
          <a:p>
            <a:pPr algn="just">
              <a:buNone/>
            </a:pPr>
            <a:r>
              <a:rPr lang="el-GR" b="1" dirty="0">
                <a:solidFill>
                  <a:srgbClr val="FFFF00"/>
                </a:solidFill>
                <a:latin typeface="Times New Roman" pitchFamily="18" charset="0"/>
                <a:cs typeface="Times New Roman" pitchFamily="18" charset="0"/>
              </a:rPr>
              <a:t> </a:t>
            </a:r>
            <a:r>
              <a:rPr lang="el-GR" b="1" dirty="0" smtClean="0">
                <a:solidFill>
                  <a:srgbClr val="FFFF00"/>
                </a:solidFill>
                <a:latin typeface="Times New Roman" pitchFamily="18" charset="0"/>
                <a:cs typeface="Times New Roman" pitchFamily="18" charset="0"/>
              </a:rPr>
              <a:t>  -Σε αντιστοιχία </a:t>
            </a:r>
            <a:r>
              <a:rPr lang="en-US" b="1" dirty="0" smtClean="0">
                <a:solidFill>
                  <a:srgbClr val="FFFF00"/>
                </a:solidFill>
                <a:latin typeface="Times New Roman" pitchFamily="18" charset="0"/>
                <a:cs typeface="Times New Roman" pitchFamily="18" charset="0"/>
              </a:rPr>
              <a:t> </a:t>
            </a:r>
            <a:r>
              <a:rPr lang="el-GR" b="1" dirty="0" smtClean="0">
                <a:solidFill>
                  <a:srgbClr val="FFFF00"/>
                </a:solidFill>
                <a:latin typeface="Times New Roman" pitchFamily="18" charset="0"/>
                <a:cs typeface="Times New Roman" pitchFamily="18" charset="0"/>
              </a:rPr>
              <a:t> με τον Πολιτισμικό- Πολιτιστικό και Κοινωνικό Χωροχρόνο.     </a:t>
            </a:r>
            <a:endParaRPr lang="en-US" b="1" dirty="0" smtClean="0">
              <a:solidFill>
                <a:srgbClr val="FFFF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274638"/>
            <a:ext cx="7715200" cy="5026570"/>
          </a:xfrm>
        </p:spPr>
        <p:txBody>
          <a:bodyPr>
            <a:normAutofit/>
          </a:bodyPr>
          <a:lstStyle/>
          <a:p>
            <a:r>
              <a:rPr lang="el-GR" dirty="0" smtClean="0"/>
              <a:t/>
            </a:r>
            <a:br>
              <a:rPr lang="el-GR" dirty="0" smtClean="0"/>
            </a:br>
            <a:r>
              <a:rPr lang="el-GR" dirty="0" smtClean="0"/>
              <a:t/>
            </a:r>
            <a:br>
              <a:rPr lang="el-GR" dirty="0" smtClean="0"/>
            </a:br>
            <a:r>
              <a:rPr lang="el-GR" sz="6000" b="1" dirty="0" smtClean="0">
                <a:solidFill>
                  <a:srgbClr val="FF0000"/>
                </a:solidFill>
                <a:latin typeface="Times New Roman" pitchFamily="18" charset="0"/>
                <a:cs typeface="Times New Roman" pitchFamily="18" charset="0"/>
              </a:rPr>
              <a:t>ΕΥΧΑΡΙΣΤΩ ΓΙΑ ΤΗΝ ΠΡΟΣΟΧΗ ΣΑΣ</a:t>
            </a:r>
            <a:endParaRPr lang="en-US" sz="6000" b="1"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algn="just"/>
            <a:r>
              <a:rPr lang="el-GR" sz="3600" b="1" dirty="0"/>
              <a:t>-λειτουργούν ως </a:t>
            </a:r>
            <a:r>
              <a:rPr lang="el-GR" sz="3600" b="1" dirty="0" smtClean="0"/>
              <a:t>σχετικά </a:t>
            </a:r>
            <a:r>
              <a:rPr lang="el-GR" sz="3600" b="1" dirty="0" smtClean="0">
                <a:solidFill>
                  <a:srgbClr val="FFFF00"/>
                </a:solidFill>
              </a:rPr>
              <a:t>αυτόνομη </a:t>
            </a:r>
            <a:r>
              <a:rPr lang="el-GR" sz="3600" b="1" dirty="0">
                <a:solidFill>
                  <a:srgbClr val="FFFF00"/>
                </a:solidFill>
              </a:rPr>
              <a:t>συλλογική ενότητα,    </a:t>
            </a:r>
          </a:p>
          <a:p>
            <a:pPr algn="just"/>
            <a:r>
              <a:rPr lang="el-GR" sz="3600" b="1" dirty="0"/>
              <a:t>-συνέχονται δια μέσου ενός </a:t>
            </a:r>
            <a:r>
              <a:rPr lang="el-GR" sz="3600" b="1" dirty="0">
                <a:solidFill>
                  <a:srgbClr val="FFFF00"/>
                </a:solidFill>
              </a:rPr>
              <a:t>κοινού πολιτικού συστήματος </a:t>
            </a:r>
            <a:r>
              <a:rPr lang="el-GR" sz="3600" b="1" dirty="0" smtClean="0"/>
              <a:t> </a:t>
            </a:r>
            <a:endParaRPr lang="el-GR" sz="3600" b="1" dirty="0"/>
          </a:p>
          <a:p>
            <a:pPr algn="just"/>
            <a:r>
              <a:rPr lang="el-GR" sz="3600" b="1" dirty="0"/>
              <a:t>-μοιράζονται μια αίσθηση </a:t>
            </a:r>
            <a:r>
              <a:rPr lang="el-GR" sz="3600" b="1" dirty="0">
                <a:solidFill>
                  <a:srgbClr val="FFFF00"/>
                </a:solidFill>
              </a:rPr>
              <a:t>ταυτοποίησης</a:t>
            </a:r>
            <a:r>
              <a:rPr lang="el-GR" sz="3600" b="1" dirty="0"/>
              <a:t> μεταξύ τους </a:t>
            </a:r>
            <a:endParaRPr lang="en-US" sz="3600" b="1" dirty="0" smtClean="0"/>
          </a:p>
          <a:p>
            <a:pPr algn="just"/>
            <a:r>
              <a:rPr lang="el-GR" sz="3600" b="1" dirty="0" smtClean="0"/>
              <a:t>και </a:t>
            </a:r>
            <a:r>
              <a:rPr lang="el-GR" sz="3600" b="1" dirty="0">
                <a:solidFill>
                  <a:srgbClr val="FFFF00"/>
                </a:solidFill>
              </a:rPr>
              <a:t>αυτοπροσδιορισμού</a:t>
            </a:r>
            <a:r>
              <a:rPr lang="el-GR" sz="3600" b="1" dirty="0"/>
              <a:t> που τους διαφοροποιεί από άλλους. </a:t>
            </a:r>
          </a:p>
          <a:p>
            <a:endParaRPr lang="en-US" dirty="0"/>
          </a:p>
        </p:txBody>
      </p:sp>
    </p:spTree>
    <p:extLst>
      <p:ext uri="{BB962C8B-B14F-4D97-AF65-F5344CB8AC3E}">
        <p14:creationId xmlns:p14="http://schemas.microsoft.com/office/powerpoint/2010/main" val="167909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sz="4000" b="1" dirty="0" smtClean="0">
                <a:latin typeface="Times New Roman" pitchFamily="18" charset="0"/>
                <a:cs typeface="Times New Roman" pitchFamily="18" charset="0"/>
              </a:rPr>
              <a:t>Για </a:t>
            </a:r>
            <a:r>
              <a:rPr lang="el-GR" sz="4000" b="1" dirty="0">
                <a:latin typeface="Times New Roman" pitchFamily="18" charset="0"/>
                <a:cs typeface="Times New Roman" pitchFamily="18" charset="0"/>
              </a:rPr>
              <a:t>παράδειγμα η Κίνα, η Ελλάδα, η Γερμανία </a:t>
            </a:r>
            <a:r>
              <a:rPr lang="el-GR" sz="4000" b="1" dirty="0" smtClean="0">
                <a:latin typeface="Times New Roman" pitchFamily="18" charset="0"/>
                <a:cs typeface="Times New Roman" pitchFamily="18" charset="0"/>
              </a:rPr>
              <a:t>κ.λπ. </a:t>
            </a:r>
            <a:endParaRPr lang="en-US"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εκφράζουν </a:t>
            </a:r>
            <a:r>
              <a:rPr lang="el-GR" sz="4000" b="1" dirty="0">
                <a:latin typeface="Times New Roman" pitchFamily="18" charset="0"/>
                <a:cs typeface="Times New Roman" pitchFamily="18" charset="0"/>
              </a:rPr>
              <a:t>διαφορετικές κοινωνίες. </a:t>
            </a:r>
            <a:endParaRPr lang="en-US"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Κάθε </a:t>
            </a:r>
            <a:r>
              <a:rPr lang="el-GR" sz="4000" b="1" dirty="0">
                <a:latin typeface="Times New Roman" pitchFamily="18" charset="0"/>
                <a:cs typeface="Times New Roman" pitchFamily="18" charset="0"/>
              </a:rPr>
              <a:t>μια έχει διαφορετικά χαρακτηριστικά (πχ </a:t>
            </a:r>
            <a:r>
              <a:rPr lang="el-GR" sz="4000" b="1" dirty="0">
                <a:solidFill>
                  <a:srgbClr val="FFFF00"/>
                </a:solidFill>
                <a:latin typeface="Times New Roman" pitchFamily="18" charset="0"/>
                <a:cs typeface="Times New Roman" pitchFamily="18" charset="0"/>
              </a:rPr>
              <a:t>Γλώσσα</a:t>
            </a:r>
            <a:r>
              <a:rPr lang="el-GR" sz="4000" b="1" dirty="0" smtClean="0">
                <a:latin typeface="Times New Roman" pitchFamily="18" charset="0"/>
                <a:cs typeface="Times New Roman" pitchFamily="18" charset="0"/>
              </a:rPr>
              <a:t>)</a:t>
            </a:r>
            <a:endParaRPr lang="en-US"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 </a:t>
            </a:r>
            <a:r>
              <a:rPr lang="el-GR" sz="4000" b="1" dirty="0">
                <a:latin typeface="Times New Roman" pitchFamily="18" charset="0"/>
                <a:cs typeface="Times New Roman" pitchFamily="18" charset="0"/>
              </a:rPr>
              <a:t>και μορφές κοινωνικής, πολιτικής και οικονομικής οργάνωσης.</a:t>
            </a:r>
          </a:p>
          <a:p>
            <a:endParaRPr lang="en-US" dirty="0"/>
          </a:p>
        </p:txBody>
      </p:sp>
    </p:spTree>
    <p:extLst>
      <p:ext uri="{BB962C8B-B14F-4D97-AF65-F5344CB8AC3E}">
        <p14:creationId xmlns:p14="http://schemas.microsoft.com/office/powerpoint/2010/main" val="47194187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2700</Words>
  <Application>Microsoft Office PowerPoint</Application>
  <PresentationFormat>On-screen Show (4:3)</PresentationFormat>
  <Paragraphs>250</Paragraphs>
  <Slides>73</Slides>
  <Notes>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Θέμα του Office</vt:lpstr>
      <vt:lpstr>ΚΟΙΝΩΝΙΑ –ΠΟΛΙΤΙΣΜΟΣ-ΑΘΛΗΤΙΣΜΟΣ Αναπληρωτής  Καθηγητής Αθλητικής Κοινωνιολογίας Τηλ. 210-7276174 Email: npatsant@phed.uoa.gr </vt:lpstr>
      <vt:lpstr>PowerPoint Presentation</vt:lpstr>
      <vt:lpstr>PowerPoint Presentation</vt:lpstr>
      <vt:lpstr>PowerPoint Presentation</vt:lpstr>
      <vt:lpstr>PowerPoint Presentation</vt:lpstr>
      <vt:lpstr>PowerPoint Presentation</vt:lpstr>
      <vt:lpstr>Tι σημαίνει ο όρος ‘Κοινωνία’?</vt:lpstr>
      <vt:lpstr>PowerPoint Presentation</vt:lpstr>
      <vt:lpstr>PowerPoint Presentation</vt:lpstr>
      <vt:lpstr>PowerPoint Presentation</vt:lpstr>
      <vt:lpstr>PowerPoint Presentation</vt:lpstr>
      <vt:lpstr>PowerPoint Presentation</vt:lpstr>
      <vt:lpstr>Υφίσταται  πέραν των ατόμων.   (T. Parsons) </vt:lpstr>
      <vt:lpstr>PowerPoint Presentation</vt:lpstr>
      <vt:lpstr>PowerPoint Presentation</vt:lpstr>
      <vt:lpstr>Πολιτισμός-Κουλτούρα</vt:lpstr>
      <vt:lpstr>Πολιτισμός</vt:lpstr>
      <vt:lpstr>ΚΟΥΛΤΟΥΡΑ</vt:lpstr>
      <vt:lpstr>PowerPoint Presentation</vt:lpstr>
      <vt:lpstr>PowerPoint Presentation</vt:lpstr>
      <vt:lpstr>PowerPoint Presentation</vt:lpstr>
      <vt:lpstr>PowerPoint Presentation</vt:lpstr>
      <vt:lpstr>PowerPoint Presentation</vt:lpstr>
      <vt:lpstr>Αθλητική κουλτούρα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Ένας παραδοσιακός ορισμός του Αθλητισμού</vt:lpstr>
      <vt:lpstr>Αθλητισμός σημαίνει φυσική δραστηριότητα</vt:lpstr>
      <vt:lpstr>Αθλητισμός σημαίνει ανταγωνιστικές δραστηριότητες σε αντιστοιχία με τον ορισμό.</vt:lpstr>
      <vt:lpstr>PowerPoint Presentation</vt:lpstr>
      <vt:lpstr>Αθλητισμός σημαίνει θεσμοποιημένες-θεσμοθετημένες δραστηριότητες.</vt:lpstr>
      <vt:lpstr> Η μέθοδος Θεσμοποίησης - θεσμοθέτησης  σχετίζεται με τα κάτωθι: </vt:lpstr>
      <vt:lpstr>PowerPoint Presentation</vt:lpstr>
      <vt:lpstr>PowerPoint Presentation</vt:lpstr>
      <vt:lpstr>Ξανά στον ορισμό….</vt:lpstr>
      <vt:lpstr>PowerPoint Presentation</vt:lpstr>
      <vt:lpstr>Σημαίνει αυτό ότι η αθλητική δραστηριότητα δεν εμπεριέχει στοιχεία   από το Παιχνίδι και από τη Δραματουργική παρουσίαση;  </vt:lpstr>
      <vt:lpstr>PowerPoint Presentation</vt:lpstr>
      <vt:lpstr>PowerPoint Presentation</vt:lpstr>
      <vt:lpstr>New York City circa 1918. “Start of cripples’ one-legged race.”</vt:lpstr>
      <vt:lpstr>October 4, 1923. Washington, D.C. Danish athletes at the Pension Office Building</vt:lpstr>
      <vt:lpstr>PowerPoint Presentation</vt:lpstr>
      <vt:lpstr>Αυτό μας οδηγεί στην αναζήτηση ενός εναλλακτικού ορισμού.      </vt:lpstr>
      <vt:lpstr>ΣΥΠΕΡΑΣΜΑ</vt:lpstr>
      <vt:lpstr>  ΕΥΧΑΡΙΣΤΩ ΓΙΑ ΤΗΝ ΠΡΟΣΟΧΗ ΣΑΣ</vt:lpstr>
    </vt:vector>
  </TitlesOfParts>
  <Company>VOROS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KATEVATOS</dc:creator>
  <cp:lastModifiedBy>N</cp:lastModifiedBy>
  <cp:revision>127</cp:revision>
  <dcterms:created xsi:type="dcterms:W3CDTF">2012-03-05T13:28:18Z</dcterms:created>
  <dcterms:modified xsi:type="dcterms:W3CDTF">2016-05-30T16:59:33Z</dcterms:modified>
</cp:coreProperties>
</file>