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257" r:id="rId4"/>
    <p:sldId id="308" r:id="rId5"/>
    <p:sldId id="309" r:id="rId6"/>
    <p:sldId id="310" r:id="rId7"/>
    <p:sldId id="311" r:id="rId8"/>
    <p:sldId id="312" r:id="rId9"/>
    <p:sldId id="313" r:id="rId10"/>
    <p:sldId id="314" r:id="rId11"/>
    <p:sldId id="315" r:id="rId12"/>
    <p:sldId id="316" r:id="rId13"/>
    <p:sldId id="317" r:id="rId14"/>
    <p:sldId id="320" r:id="rId15"/>
    <p:sldId id="318" r:id="rId16"/>
    <p:sldId id="319"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7" r:id="rId32"/>
    <p:sldId id="335" r:id="rId33"/>
    <p:sldId id="336" r:id="rId34"/>
    <p:sldId id="340" r:id="rId35"/>
    <p:sldId id="341" r:id="rId36"/>
    <p:sldId id="342" r:id="rId37"/>
    <p:sldId id="343" r:id="rId38"/>
    <p:sldId id="344" r:id="rId39"/>
    <p:sldId id="345" r:id="rId40"/>
    <p:sldId id="346" r:id="rId4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60"/>
  </p:normalViewPr>
  <p:slideViewPr>
    <p:cSldViewPr snapToGrid="0">
      <p:cViewPr varScale="1">
        <p:scale>
          <a:sx n="80" d="100"/>
          <a:sy n="80" d="100"/>
        </p:scale>
        <p:origin x="62" y="19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B6876F-C3E5-443A-AEEC-3334E2E822B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6E5DBF0B-A11D-4A64-98FC-2F0EAD8078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BD2AFFBF-6B75-48A5-B2F6-D04D70BA52C9}"/>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5" name="Θέση υποσέλιδου 4">
            <a:extLst>
              <a:ext uri="{FF2B5EF4-FFF2-40B4-BE49-F238E27FC236}">
                <a16:creationId xmlns:a16="http://schemas.microsoft.com/office/drawing/2014/main" id="{B10B82E6-7A2F-4D04-A30D-BF387E38053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E15C2E0-460A-47AE-93EA-F060354B1E0D}"/>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679635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C7991E-2181-4C1C-866C-D7706A086FB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B07590B-6B97-4958-AB1B-21EA67CF286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30C5118-4AB6-40CC-A614-123514F3A698}"/>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5" name="Θέση υποσέλιδου 4">
            <a:extLst>
              <a:ext uri="{FF2B5EF4-FFF2-40B4-BE49-F238E27FC236}">
                <a16:creationId xmlns:a16="http://schemas.microsoft.com/office/drawing/2014/main" id="{073A7A3B-04DB-4A53-8A0D-CDF7DDD537A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557BB8E-773E-4F7E-A370-E86DEAABB213}"/>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77845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916BF4F-FBA9-4985-83DB-1003A91CBD2A}"/>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8B3830C-07D2-4D2E-A851-3B5055A62A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55EE349-F5C9-4DB4-B516-9CA849C89A92}"/>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5" name="Θέση υποσέλιδου 4">
            <a:extLst>
              <a:ext uri="{FF2B5EF4-FFF2-40B4-BE49-F238E27FC236}">
                <a16:creationId xmlns:a16="http://schemas.microsoft.com/office/drawing/2014/main" id="{5C7D1E55-3599-4364-99FF-59666DA1A3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C46B8DD-528E-47BF-9296-68FBA5F67DDF}"/>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2618388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09654A-F8F1-42AC-B6A1-7A5B335A650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0BF98A3-2B16-42F1-9353-51C2D374BCB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9B7152F2-DA19-4E86-9F4D-90DAEEA90AD6}"/>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D639A1DF-FCA9-4016-9A00-0A7BE6667DDD}"/>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6" name="Θέση υποσέλιδου 5">
            <a:extLst>
              <a:ext uri="{FF2B5EF4-FFF2-40B4-BE49-F238E27FC236}">
                <a16:creationId xmlns:a16="http://schemas.microsoft.com/office/drawing/2014/main" id="{DB760E1D-9BCD-467D-A0BD-385F0858CBB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ABEF592-B7EB-404B-ACB5-59C4B55FE781}"/>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355056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721C79-8732-4B71-BA0C-44E24C6E4709}"/>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9A1DE7F-B369-4270-9EFD-72DD25E280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4863AC84-702C-4F3A-8128-BA554D4CD44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9D8E27B-AF28-46CA-A866-6F171D88F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79D80A6B-7B4E-4CE3-B661-271B2241FD10}"/>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C15B12E-8067-4663-83E1-797A9ABDCFA6}"/>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8" name="Θέση υποσέλιδου 7">
            <a:extLst>
              <a:ext uri="{FF2B5EF4-FFF2-40B4-BE49-F238E27FC236}">
                <a16:creationId xmlns:a16="http://schemas.microsoft.com/office/drawing/2014/main" id="{51DFCB04-D9E1-48F3-A41B-34A2BD6B1B3F}"/>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A18C5D8C-43B3-46CD-884D-185630198F37}"/>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474203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00505A-28BE-45F3-9D9F-3FAD2AB08B0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18D50B5D-84D7-412D-B9DA-DB89B63275F7}"/>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4" name="Θέση υποσέλιδου 3">
            <a:extLst>
              <a:ext uri="{FF2B5EF4-FFF2-40B4-BE49-F238E27FC236}">
                <a16:creationId xmlns:a16="http://schemas.microsoft.com/office/drawing/2014/main" id="{11FF83E6-D960-42E5-BF4D-BD2CEECD42D3}"/>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8C5BEAAA-BFB8-4287-8341-4F85FC7689E5}"/>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162015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C011699-1033-439A-86C4-AFEF3BCCC46F}"/>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3" name="Θέση υποσέλιδου 2">
            <a:extLst>
              <a:ext uri="{FF2B5EF4-FFF2-40B4-BE49-F238E27FC236}">
                <a16:creationId xmlns:a16="http://schemas.microsoft.com/office/drawing/2014/main" id="{EBCC4553-F236-4227-BEFA-AB96EE7BF299}"/>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BA094C8-AC55-4B94-8C56-475D88FA8BF1}"/>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344591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EFCFDC-B327-4067-9752-D18BF465E14A}"/>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6CD0FC4-DA95-422C-94AE-DEE9E431FA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540499D-88A8-4FAC-9C62-CA536923EB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B6956FB2-D551-4110-A82A-1DC7BC01E196}"/>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6" name="Θέση υποσέλιδου 5">
            <a:extLst>
              <a:ext uri="{FF2B5EF4-FFF2-40B4-BE49-F238E27FC236}">
                <a16:creationId xmlns:a16="http://schemas.microsoft.com/office/drawing/2014/main" id="{4B395C00-DF2D-48A0-9ABE-657B39A6F98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3506F6F-4C10-4A27-920F-16F5D030B605}"/>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1325792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D50169-6EAA-4308-B6F2-C55892B0CA1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96502688-DF35-4248-8787-2C2EB07A95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40CFE38-8385-4C3F-84C3-838DF3E45A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6DA92C4-6840-47B0-8C0F-653B5EF46517}"/>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6" name="Θέση υποσέλιδου 5">
            <a:extLst>
              <a:ext uri="{FF2B5EF4-FFF2-40B4-BE49-F238E27FC236}">
                <a16:creationId xmlns:a16="http://schemas.microsoft.com/office/drawing/2014/main" id="{F6E86295-F740-4250-A1CF-BD4002AEFB3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DF32128-C90C-42D6-AD51-EAF2AF9FE4A3}"/>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756894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FBFD83-EF1B-4235-B7E9-51EA159564A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4F514B6-8F5C-4727-B17A-7515678CCE9B}"/>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84009D8-761C-4D64-86A9-D864477E7845}"/>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5" name="Θέση υποσέλιδου 4">
            <a:extLst>
              <a:ext uri="{FF2B5EF4-FFF2-40B4-BE49-F238E27FC236}">
                <a16:creationId xmlns:a16="http://schemas.microsoft.com/office/drawing/2014/main" id="{453FD9D3-A2EB-4A08-9DFA-7AF990A1120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613D582-75D2-4202-8A4C-6D7FCE632C04}"/>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609914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B181C881-F824-41D4-A4CD-C879EB45C8C4}"/>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D702685-69B0-4B2F-BD13-EE8B2F70CC14}"/>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C6D653-4DC5-4E40-A8F6-69FD21FC6EEE}"/>
              </a:ext>
            </a:extLst>
          </p:cNvPr>
          <p:cNvSpPr>
            <a:spLocks noGrp="1"/>
          </p:cNvSpPr>
          <p:nvPr>
            <p:ph type="dt" sz="half" idx="10"/>
          </p:nvPr>
        </p:nvSpPr>
        <p:spPr/>
        <p:txBody>
          <a:bodyPr/>
          <a:lstStyle/>
          <a:p>
            <a:fld id="{67B01A15-9C19-494B-BE97-96C4CC231633}" type="datetimeFigureOut">
              <a:rPr lang="el-GR" smtClean="0"/>
              <a:t>23/3/2026</a:t>
            </a:fld>
            <a:endParaRPr lang="el-GR"/>
          </a:p>
        </p:txBody>
      </p:sp>
      <p:sp>
        <p:nvSpPr>
          <p:cNvPr id="5" name="Θέση υποσέλιδου 4">
            <a:extLst>
              <a:ext uri="{FF2B5EF4-FFF2-40B4-BE49-F238E27FC236}">
                <a16:creationId xmlns:a16="http://schemas.microsoft.com/office/drawing/2014/main" id="{B4A4ECEE-A956-4D5D-99B5-D7BAD6B3E15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5918286-00FB-4108-80B6-7E33AC1A1364}"/>
              </a:ext>
            </a:extLst>
          </p:cNvPr>
          <p:cNvSpPr>
            <a:spLocks noGrp="1"/>
          </p:cNvSpPr>
          <p:nvPr>
            <p:ph type="sldNum" sz="quarter" idx="12"/>
          </p:nvPr>
        </p:nvSpPr>
        <p:spPr/>
        <p:txBody>
          <a:bodyPr/>
          <a:lstStyle/>
          <a:p>
            <a:fld id="{E3582636-811F-4E74-BF39-CBBE168AE5FC}" type="slidenum">
              <a:rPr lang="el-GR" smtClean="0"/>
              <a:t>‹#›</a:t>
            </a:fld>
            <a:endParaRPr lang="el-GR"/>
          </a:p>
        </p:txBody>
      </p:sp>
    </p:spTree>
    <p:extLst>
      <p:ext uri="{BB962C8B-B14F-4D97-AF65-F5344CB8AC3E}">
        <p14:creationId xmlns:p14="http://schemas.microsoft.com/office/powerpoint/2010/main" val="3734699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C6621DCC-6033-4A4F-8BEA-7E24F79469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0F9096D-0056-48D3-AEA0-4F32FECB23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A62D38E-4602-47FA-9C50-31F80C4F44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B01A15-9C19-494B-BE97-96C4CC231633}" type="datetimeFigureOut">
              <a:rPr lang="el-GR" smtClean="0"/>
              <a:t>23/3/2026</a:t>
            </a:fld>
            <a:endParaRPr lang="el-GR"/>
          </a:p>
        </p:txBody>
      </p:sp>
      <p:sp>
        <p:nvSpPr>
          <p:cNvPr id="5" name="Θέση υποσέλιδου 4">
            <a:extLst>
              <a:ext uri="{FF2B5EF4-FFF2-40B4-BE49-F238E27FC236}">
                <a16:creationId xmlns:a16="http://schemas.microsoft.com/office/drawing/2014/main" id="{2C2B4A0F-CDBD-48EF-8A15-82D631AF53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13E3A00C-C355-4BF9-AB29-086D7583D4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582636-811F-4E74-BF39-CBBE168AE5FC}" type="slidenum">
              <a:rPr lang="el-GR" smtClean="0"/>
              <a:t>‹#›</a:t>
            </a:fld>
            <a:endParaRPr lang="el-GR"/>
          </a:p>
        </p:txBody>
      </p:sp>
    </p:spTree>
    <p:extLst>
      <p:ext uri="{BB962C8B-B14F-4D97-AF65-F5344CB8AC3E}">
        <p14:creationId xmlns:p14="http://schemas.microsoft.com/office/powerpoint/2010/main" val="3963868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researchgate.net/publication/299412254_Pharmakodiegerse_Doping_kai_Athletismos_Ypselon_Epidoseon_-Protathletismos_Genike_prosengise_tou_zetematos_sten_Ellenike_Epikratei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638B8C-FB7F-4368-A2B7-3E8FBFCA78B9}"/>
              </a:ext>
            </a:extLst>
          </p:cNvPr>
          <p:cNvSpPr>
            <a:spLocks noGrp="1"/>
          </p:cNvSpPr>
          <p:nvPr>
            <p:ph type="ctrTitle"/>
          </p:nvPr>
        </p:nvSpPr>
        <p:spPr>
          <a:xfrm>
            <a:off x="1524000" y="1122363"/>
            <a:ext cx="9144000" cy="4941086"/>
          </a:xfrm>
          <a:solidFill>
            <a:srgbClr val="00B0F0"/>
          </a:solidFill>
        </p:spPr>
        <p:txBody>
          <a:bodyPr>
            <a:normAutofit/>
          </a:bodyPr>
          <a:lstStyle/>
          <a:p>
            <a:r>
              <a:rPr lang="el-GR" sz="2200" b="1" dirty="0">
                <a:solidFill>
                  <a:srgbClr val="FF0000"/>
                </a:solidFill>
                <a:latin typeface="Arial" panose="020B0604020202020204" pitchFamily="34" charset="0"/>
                <a:cs typeface="Arial" panose="020B0604020202020204" pitchFamily="34" charset="0"/>
              </a:rPr>
              <a:t>ΝΕΩΤΕΡΙΚΟΤΗΤΑ ΚΑΙ ΑΘΛΗΤΙΣΜΟΣ</a:t>
            </a:r>
            <a:br>
              <a:rPr lang="en-US" sz="2200" b="1" dirty="0">
                <a:solidFill>
                  <a:srgbClr val="FF0000"/>
                </a:solidFill>
                <a:latin typeface="Arial" panose="020B0604020202020204" pitchFamily="34" charset="0"/>
                <a:cs typeface="Arial" panose="020B0604020202020204" pitchFamily="34" charset="0"/>
              </a:rPr>
            </a:br>
            <a:r>
              <a:rPr lang="el-GR" sz="2200" b="1" dirty="0">
                <a:solidFill>
                  <a:schemeClr val="bg1">
                    <a:lumMod val="95000"/>
                  </a:schemeClr>
                </a:solidFill>
                <a:latin typeface="Arial" panose="020B0604020202020204" pitchFamily="34" charset="0"/>
                <a:cs typeface="Arial" panose="020B0604020202020204" pitchFamily="34" charset="0"/>
              </a:rPr>
              <a:t>Νικόλαος Γ. Πατσαντάρας </a:t>
            </a:r>
            <a:br>
              <a:rPr lang="el-GR" sz="2200" b="1" dirty="0">
                <a:solidFill>
                  <a:schemeClr val="bg1">
                    <a:lumMod val="95000"/>
                  </a:schemeClr>
                </a:solidFill>
                <a:latin typeface="Arial" panose="020B0604020202020204" pitchFamily="34" charset="0"/>
                <a:cs typeface="Arial" panose="020B0604020202020204" pitchFamily="34" charset="0"/>
              </a:rPr>
            </a:br>
            <a:r>
              <a:rPr lang="el-GR" sz="2200" b="1" dirty="0">
                <a:solidFill>
                  <a:schemeClr val="bg1">
                    <a:lumMod val="95000"/>
                  </a:schemeClr>
                </a:solidFill>
                <a:latin typeface="Arial" panose="020B0604020202020204" pitchFamily="34" charset="0"/>
                <a:cs typeface="Arial" panose="020B0604020202020204" pitchFamily="34" charset="0"/>
              </a:rPr>
              <a:t>Καθηγητής </a:t>
            </a:r>
            <a:br>
              <a:rPr lang="el-GR" sz="2200" b="1" dirty="0">
                <a:solidFill>
                  <a:schemeClr val="bg1">
                    <a:lumMod val="95000"/>
                  </a:schemeClr>
                </a:solidFill>
                <a:latin typeface="Arial" panose="020B0604020202020204" pitchFamily="34" charset="0"/>
                <a:cs typeface="Arial" panose="020B0604020202020204" pitchFamily="34" charset="0"/>
              </a:rPr>
            </a:br>
            <a:r>
              <a:rPr lang="el-GR" sz="2200" b="1" dirty="0">
                <a:solidFill>
                  <a:schemeClr val="bg1">
                    <a:lumMod val="95000"/>
                  </a:schemeClr>
                </a:solidFill>
                <a:latin typeface="Arial" panose="020B0604020202020204" pitchFamily="34" charset="0"/>
                <a:cs typeface="Arial" panose="020B0604020202020204" pitchFamily="34" charset="0"/>
              </a:rPr>
              <a:t>Αθλητικής Κοινωνιολογίας</a:t>
            </a:r>
            <a:br>
              <a:rPr lang="el-GR" sz="2200" b="1" dirty="0">
                <a:solidFill>
                  <a:schemeClr val="bg1">
                    <a:lumMod val="95000"/>
                  </a:schemeClr>
                </a:solidFill>
                <a:latin typeface="Arial" panose="020B0604020202020204" pitchFamily="34" charset="0"/>
                <a:cs typeface="Arial" panose="020B0604020202020204" pitchFamily="34" charset="0"/>
              </a:rPr>
            </a:br>
            <a:r>
              <a:rPr lang="el-GR" sz="2200" b="1" dirty="0" err="1">
                <a:solidFill>
                  <a:schemeClr val="bg1">
                    <a:lumMod val="95000"/>
                  </a:schemeClr>
                </a:solidFill>
                <a:latin typeface="Arial" panose="020B0604020202020204" pitchFamily="34" charset="0"/>
                <a:cs typeface="Arial" panose="020B0604020202020204" pitchFamily="34" charset="0"/>
              </a:rPr>
              <a:t>Τηλ</a:t>
            </a:r>
            <a:r>
              <a:rPr lang="el-GR" sz="2200" b="1" dirty="0">
                <a:solidFill>
                  <a:schemeClr val="bg1">
                    <a:lumMod val="95000"/>
                  </a:schemeClr>
                </a:solidFill>
                <a:latin typeface="Arial" panose="020B0604020202020204" pitchFamily="34" charset="0"/>
                <a:cs typeface="Arial" panose="020B0604020202020204" pitchFamily="34" charset="0"/>
              </a:rPr>
              <a:t>. 210-7276174</a:t>
            </a:r>
            <a:br>
              <a:rPr lang="el-GR" sz="2200" b="1" dirty="0">
                <a:solidFill>
                  <a:schemeClr val="bg1">
                    <a:lumMod val="95000"/>
                  </a:schemeClr>
                </a:solidFill>
                <a:latin typeface="Arial" panose="020B0604020202020204" pitchFamily="34" charset="0"/>
                <a:cs typeface="Arial" panose="020B0604020202020204" pitchFamily="34" charset="0"/>
              </a:rPr>
            </a:br>
            <a:r>
              <a:rPr lang="el-GR" sz="2200" b="1" dirty="0">
                <a:solidFill>
                  <a:schemeClr val="bg1">
                    <a:lumMod val="95000"/>
                  </a:schemeClr>
                </a:solidFill>
                <a:latin typeface="Arial" panose="020B0604020202020204" pitchFamily="34" charset="0"/>
                <a:cs typeface="Arial" panose="020B0604020202020204" pitchFamily="34" charset="0"/>
              </a:rPr>
              <a:t>Email: npatsant@phed.uoa.gr</a:t>
            </a:r>
            <a:br>
              <a:rPr lang="el-GR" sz="6000" b="1" dirty="0">
                <a:solidFill>
                  <a:schemeClr val="bg1">
                    <a:lumMod val="95000"/>
                  </a:schemeClr>
                </a:solidFill>
              </a:rPr>
            </a:br>
            <a:br>
              <a:rPr lang="en-US" sz="6000" b="1" dirty="0">
                <a:solidFill>
                  <a:schemeClr val="bg1">
                    <a:lumMod val="95000"/>
                  </a:schemeClr>
                </a:solidFill>
              </a:rPr>
            </a:br>
            <a:endParaRPr lang="el-GR" dirty="0">
              <a:solidFill>
                <a:schemeClr val="bg1">
                  <a:lumMod val="95000"/>
                </a:schemeClr>
              </a:solidFill>
            </a:endParaRPr>
          </a:p>
        </p:txBody>
      </p:sp>
    </p:spTree>
    <p:extLst>
      <p:ext uri="{BB962C8B-B14F-4D97-AF65-F5344CB8AC3E}">
        <p14:creationId xmlns:p14="http://schemas.microsoft.com/office/powerpoint/2010/main" val="271806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9125"/>
            <a:ext cx="10515600" cy="5557838"/>
          </a:xfrm>
          <a:solidFill>
            <a:srgbClr val="FF0000"/>
          </a:solidFill>
        </p:spPr>
        <p:txBody>
          <a:bodyPr>
            <a:normAutofit/>
          </a:bodyPr>
          <a:lstStyle/>
          <a:p>
            <a:pPr algn="just"/>
            <a:r>
              <a:rPr lang="el-GR" sz="4000" b="1" dirty="0"/>
              <a:t>Στο </a:t>
            </a:r>
            <a:r>
              <a:rPr lang="el-GR" sz="4000" b="1" dirty="0">
                <a:solidFill>
                  <a:srgbClr val="FFFF00"/>
                </a:solidFill>
              </a:rPr>
              <a:t>Κοινωνικό Πεδίο </a:t>
            </a:r>
          </a:p>
          <a:p>
            <a:pPr marL="0" indent="0" algn="just">
              <a:buNone/>
            </a:pPr>
            <a:endParaRPr lang="el-GR" sz="4000" b="1" dirty="0"/>
          </a:p>
          <a:p>
            <a:pPr marL="0" indent="0" algn="just">
              <a:buNone/>
            </a:pPr>
            <a:endParaRPr lang="el-GR" sz="4000" b="1" dirty="0"/>
          </a:p>
          <a:p>
            <a:pPr marL="0" indent="0" algn="just">
              <a:buNone/>
            </a:pPr>
            <a:r>
              <a:rPr lang="el-GR" sz="4000" b="1" dirty="0"/>
              <a:t>ο σημερινός αθλητισμός, </a:t>
            </a:r>
          </a:p>
          <a:p>
            <a:pPr algn="just"/>
            <a:endParaRPr lang="el-GR" sz="4000" b="1" dirty="0"/>
          </a:p>
          <a:p>
            <a:pPr algn="just"/>
            <a:r>
              <a:rPr lang="el-GR" sz="4000" b="1" dirty="0"/>
              <a:t>προέκυψε ως </a:t>
            </a:r>
            <a:r>
              <a:rPr lang="el-GR" sz="4000" b="1" dirty="0">
                <a:solidFill>
                  <a:srgbClr val="FFFF00"/>
                </a:solidFill>
              </a:rPr>
              <a:t>παράγωγο φαινόμενο </a:t>
            </a:r>
            <a:r>
              <a:rPr lang="el-GR" sz="4000" b="1" dirty="0"/>
              <a:t>των διαδικασιών «</a:t>
            </a:r>
            <a:r>
              <a:rPr lang="el-GR" sz="4000" b="1" dirty="0">
                <a:solidFill>
                  <a:srgbClr val="FFFF00"/>
                </a:solidFill>
              </a:rPr>
              <a:t>μοντερνοποίησης</a:t>
            </a:r>
            <a:r>
              <a:rPr lang="el-GR" sz="4000" b="1" dirty="0"/>
              <a:t>» των κοινωνιών. </a:t>
            </a:r>
            <a:endParaRPr lang="en-US" sz="4000" b="1" dirty="0"/>
          </a:p>
        </p:txBody>
      </p:sp>
    </p:spTree>
    <p:extLst>
      <p:ext uri="{BB962C8B-B14F-4D97-AF65-F5344CB8AC3E}">
        <p14:creationId xmlns:p14="http://schemas.microsoft.com/office/powerpoint/2010/main" val="2533663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l-GR" b="1" dirty="0" err="1">
                <a:solidFill>
                  <a:srgbClr val="FF0000"/>
                </a:solidFill>
              </a:rPr>
              <a:t>Νεωτερικότητα</a:t>
            </a:r>
            <a:r>
              <a:rPr lang="el-GR" b="1" dirty="0">
                <a:solidFill>
                  <a:srgbClr val="FF0000"/>
                </a:solidFill>
              </a:rPr>
              <a:t> </a:t>
            </a:r>
            <a:endParaRPr lang="en-US" b="1" dirty="0">
              <a:solidFill>
                <a:srgbClr val="FF0000"/>
              </a:solidFill>
            </a:endParaRPr>
          </a:p>
        </p:txBody>
      </p:sp>
      <p:sp>
        <p:nvSpPr>
          <p:cNvPr id="3" name="Content Placeholder 2"/>
          <p:cNvSpPr>
            <a:spLocks noGrp="1"/>
          </p:cNvSpPr>
          <p:nvPr>
            <p:ph idx="1"/>
          </p:nvPr>
        </p:nvSpPr>
        <p:spPr>
          <a:solidFill>
            <a:srgbClr val="FF0000"/>
          </a:solidFill>
        </p:spPr>
        <p:txBody>
          <a:bodyPr>
            <a:normAutofit/>
          </a:bodyPr>
          <a:lstStyle/>
          <a:p>
            <a:pPr algn="just"/>
            <a:r>
              <a:rPr lang="en-US" b="1" dirty="0"/>
              <a:t>H </a:t>
            </a:r>
            <a:r>
              <a:rPr lang="el-GR" b="1" dirty="0"/>
              <a:t>περίοδος που προσδιορίζουμε ως  </a:t>
            </a:r>
            <a:r>
              <a:rPr lang="el-GR" b="1" dirty="0" err="1"/>
              <a:t>νεωτερικότητα</a:t>
            </a:r>
            <a:r>
              <a:rPr lang="el-GR" b="1" dirty="0"/>
              <a:t> ξεκινάει μετά από τρία μείζονος σημασίας γεγονότα που είχαν αφετηρία τον ευρωπαϊκό χώρο </a:t>
            </a:r>
          </a:p>
          <a:p>
            <a:pPr algn="just"/>
            <a:r>
              <a:rPr lang="el-GR" b="1" dirty="0">
                <a:solidFill>
                  <a:srgbClr val="FFFF00"/>
                </a:solidFill>
                <a:latin typeface="Arial" panose="020B0604020202020204" pitchFamily="34" charset="0"/>
                <a:cs typeface="Arial" panose="020B0604020202020204" pitchFamily="34" charset="0"/>
              </a:rPr>
              <a:t>Αναγέννηση</a:t>
            </a:r>
          </a:p>
          <a:p>
            <a:pPr algn="just"/>
            <a:r>
              <a:rPr lang="el-GR" b="1" dirty="0">
                <a:solidFill>
                  <a:srgbClr val="FFFF00"/>
                </a:solidFill>
                <a:latin typeface="Arial" panose="020B0604020202020204" pitchFamily="34" charset="0"/>
                <a:cs typeface="Arial" panose="020B0604020202020204" pitchFamily="34" charset="0"/>
              </a:rPr>
              <a:t>  Ανακάλυψη του Νέου Κόσμου (Αμερική) </a:t>
            </a:r>
          </a:p>
          <a:p>
            <a:pPr algn="just"/>
            <a:r>
              <a:rPr lang="el-GR" b="1" dirty="0"/>
              <a:t>και η </a:t>
            </a:r>
            <a:r>
              <a:rPr lang="el-GR" b="1" dirty="0">
                <a:solidFill>
                  <a:srgbClr val="FFFF00"/>
                </a:solidFill>
              </a:rPr>
              <a:t>Μεταρρύθμιση…</a:t>
            </a:r>
          </a:p>
          <a:p>
            <a:pPr algn="just"/>
            <a:r>
              <a:rPr lang="el-GR" b="1" dirty="0"/>
              <a:t> Με αυτά τα γεγονότα περνάμε από τον Μεσαίωνα στη </a:t>
            </a:r>
            <a:r>
              <a:rPr lang="el-GR" b="1" dirty="0" err="1"/>
              <a:t>νεωτερικότητα</a:t>
            </a:r>
            <a:r>
              <a:rPr lang="el-GR" b="1" dirty="0"/>
              <a:t> </a:t>
            </a:r>
            <a:endParaRPr lang="en-US" b="1" dirty="0"/>
          </a:p>
        </p:txBody>
      </p:sp>
    </p:spTree>
    <p:extLst>
      <p:ext uri="{BB962C8B-B14F-4D97-AF65-F5344CB8AC3E}">
        <p14:creationId xmlns:p14="http://schemas.microsoft.com/office/powerpoint/2010/main" val="3664668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65F124-17D6-4779-933C-18A3A98C0C59}"/>
              </a:ext>
            </a:extLst>
          </p:cNvPr>
          <p:cNvSpPr>
            <a:spLocks noGrp="1"/>
          </p:cNvSpPr>
          <p:nvPr>
            <p:ph type="title"/>
          </p:nvPr>
        </p:nvSpPr>
        <p:spPr>
          <a:solidFill>
            <a:srgbClr val="FFFF00"/>
          </a:solidFill>
        </p:spPr>
        <p:txBody>
          <a:bodyPr>
            <a:normAutofit/>
          </a:bodyPr>
          <a:lstStyle/>
          <a:p>
            <a:pPr algn="ctr"/>
            <a:r>
              <a:rPr lang="el-GR" sz="4000" b="1" dirty="0">
                <a:effectLst/>
                <a:latin typeface="Arial" panose="020B0604020202020204" pitchFamily="34" charset="0"/>
                <a:ea typeface="Calibri" panose="020F0502020204030204" pitchFamily="34" charset="0"/>
              </a:rPr>
              <a:t>Βιομηχανικές Επαναστάσεις &amp; Σώμα</a:t>
            </a:r>
            <a:endParaRPr lang="el-GR" sz="4000" dirty="0"/>
          </a:p>
        </p:txBody>
      </p:sp>
      <p:sp>
        <p:nvSpPr>
          <p:cNvPr id="3" name="Θέση περιεχομένου 2">
            <a:extLst>
              <a:ext uri="{FF2B5EF4-FFF2-40B4-BE49-F238E27FC236}">
                <a16:creationId xmlns:a16="http://schemas.microsoft.com/office/drawing/2014/main" id="{9BD33D25-A83D-4B4C-994E-139EDDBC9848}"/>
              </a:ext>
            </a:extLst>
          </p:cNvPr>
          <p:cNvSpPr>
            <a:spLocks noGrp="1"/>
          </p:cNvSpPr>
          <p:nvPr>
            <p:ph idx="1"/>
          </p:nvPr>
        </p:nvSpPr>
        <p:spPr>
          <a:solidFill>
            <a:schemeClr val="tx1"/>
          </a:solidFill>
        </p:spPr>
        <p:txBody>
          <a:bodyPr>
            <a:normAutofit/>
          </a:bodyPr>
          <a:lstStyle/>
          <a:p>
            <a:r>
              <a:rPr lang="el-GR" sz="4000" b="1" dirty="0">
                <a:solidFill>
                  <a:srgbClr val="FFFF00"/>
                </a:solidFill>
                <a:effectLst/>
                <a:latin typeface="Arial" panose="020B0604020202020204" pitchFamily="34" charset="0"/>
                <a:ea typeface="Times New Roman" panose="02020603050405020304" pitchFamily="18" charset="0"/>
              </a:rPr>
              <a:t>Οι βιομηχανικές επαναστάσεις προκαλούνται κατά κανόνα, από καινούργιες επιστημονικές γνώσεις και ανακαλύψεις </a:t>
            </a:r>
          </a:p>
          <a:p>
            <a:r>
              <a:rPr lang="el-GR" sz="4000" b="1" dirty="0">
                <a:solidFill>
                  <a:srgbClr val="FFFF00"/>
                </a:solidFill>
                <a:effectLst/>
                <a:latin typeface="Arial" panose="020B0604020202020204" pitchFamily="34" charset="0"/>
                <a:ea typeface="Times New Roman" panose="02020603050405020304" pitchFamily="18" charset="0"/>
              </a:rPr>
              <a:t>Παράλληλα τώρα με την εξέλιξη της επιστημονικής γνώσης, αλλάζει και η αντίληψή μας για το ανθρώπινο σώμα</a:t>
            </a:r>
            <a:endParaRPr lang="el-GR" sz="4000" b="1" dirty="0">
              <a:solidFill>
                <a:srgbClr val="FFFF00"/>
              </a:solidFill>
            </a:endParaRPr>
          </a:p>
        </p:txBody>
      </p:sp>
    </p:spTree>
    <p:extLst>
      <p:ext uri="{BB962C8B-B14F-4D97-AF65-F5344CB8AC3E}">
        <p14:creationId xmlns:p14="http://schemas.microsoft.com/office/powerpoint/2010/main" val="4103915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AFA594-3D2D-4E07-8428-E806DA0A4895}"/>
              </a:ext>
            </a:extLst>
          </p:cNvPr>
          <p:cNvSpPr>
            <a:spLocks noGrp="1"/>
          </p:cNvSpPr>
          <p:nvPr>
            <p:ph type="title"/>
          </p:nvPr>
        </p:nvSpPr>
        <p:spPr>
          <a:solidFill>
            <a:srgbClr val="FFFF00"/>
          </a:solidFill>
        </p:spPr>
        <p:txBody>
          <a:bodyPr>
            <a:normAutofit/>
          </a:bodyPr>
          <a:lstStyle/>
          <a:p>
            <a:pPr algn="ctr"/>
            <a:r>
              <a:rPr lang="el-GR" sz="3600" b="1" dirty="0">
                <a:effectLst/>
                <a:latin typeface="Arial" panose="020B0604020202020204" pitchFamily="34" charset="0"/>
                <a:ea typeface="Calibri" panose="020F0502020204030204" pitchFamily="34" charset="0"/>
              </a:rPr>
              <a:t>Η Πρώτη Βιομηχανική Επανάσταση</a:t>
            </a:r>
            <a:endParaRPr lang="el-GR" sz="3600" dirty="0"/>
          </a:p>
        </p:txBody>
      </p:sp>
      <p:sp>
        <p:nvSpPr>
          <p:cNvPr id="3" name="Θέση περιεχομένου 2">
            <a:extLst>
              <a:ext uri="{FF2B5EF4-FFF2-40B4-BE49-F238E27FC236}">
                <a16:creationId xmlns:a16="http://schemas.microsoft.com/office/drawing/2014/main" id="{1B7A7843-7FF9-4EF3-8B25-790FDEE15B6F}"/>
              </a:ext>
            </a:extLst>
          </p:cNvPr>
          <p:cNvSpPr>
            <a:spLocks noGrp="1"/>
          </p:cNvSpPr>
          <p:nvPr>
            <p:ph idx="1"/>
          </p:nvPr>
        </p:nvSpPr>
        <p:spPr/>
        <p:txBody>
          <a:bodyPr>
            <a:noAutofit/>
          </a:bodyPr>
          <a:lstStyle/>
          <a:p>
            <a:r>
              <a:rPr lang="el-GR" b="1" dirty="0">
                <a:solidFill>
                  <a:srgbClr val="FFFF00"/>
                </a:solidFill>
                <a:effectLst/>
                <a:latin typeface="Arial" panose="020B0604020202020204" pitchFamily="34" charset="0"/>
                <a:ea typeface="SimSun" panose="02010600030101010101" pitchFamily="2" charset="-122"/>
              </a:rPr>
              <a:t>Η κορύφωση της Πρώτης  Βιομηχανικής Επανάστασης πραγματώνεται κυρίως στο δεύτερο μισό του 18</a:t>
            </a:r>
            <a:r>
              <a:rPr lang="el-GR" b="1" baseline="30000" dirty="0">
                <a:solidFill>
                  <a:srgbClr val="FFFF00"/>
                </a:solidFill>
                <a:effectLst/>
                <a:latin typeface="Arial" panose="020B0604020202020204" pitchFamily="34" charset="0"/>
                <a:ea typeface="SimSun" panose="02010600030101010101" pitchFamily="2" charset="-122"/>
              </a:rPr>
              <a:t>ου</a:t>
            </a:r>
            <a:r>
              <a:rPr lang="el-GR" b="1" dirty="0">
                <a:solidFill>
                  <a:srgbClr val="FFFF00"/>
                </a:solidFill>
                <a:effectLst/>
                <a:latin typeface="Arial" panose="020B0604020202020204" pitchFamily="34" charset="0"/>
                <a:ea typeface="SimSun" panose="02010600030101010101" pitchFamily="2" charset="-122"/>
              </a:rPr>
              <a:t> αιώνα με επίκεντρο τη Μεγάλη Βρετανία</a:t>
            </a:r>
          </a:p>
          <a:p>
            <a:pPr marL="0" indent="0">
              <a:buNone/>
            </a:pPr>
            <a:r>
              <a:rPr lang="el-GR" b="1" dirty="0">
                <a:solidFill>
                  <a:srgbClr val="FFFF00"/>
                </a:solidFill>
                <a:effectLst/>
                <a:latin typeface="Arial" panose="020B0604020202020204" pitchFamily="34" charset="0"/>
                <a:ea typeface="SimSun" panose="02010600030101010101" pitchFamily="2" charset="-122"/>
              </a:rPr>
              <a:t> </a:t>
            </a:r>
          </a:p>
          <a:p>
            <a:r>
              <a:rPr lang="el-GR" b="1" dirty="0">
                <a:solidFill>
                  <a:srgbClr val="FFFF00"/>
                </a:solidFill>
                <a:effectLst/>
                <a:latin typeface="Arial" panose="020B0604020202020204" pitchFamily="34" charset="0"/>
                <a:ea typeface="SimSun" panose="02010600030101010101" pitchFamily="2" charset="-122"/>
              </a:rPr>
              <a:t>Το χαρακτηριστικό της είναι η αξιοποίηση της ενέργειας του ατμού </a:t>
            </a:r>
          </a:p>
          <a:p>
            <a:endParaRPr lang="el-GR" b="1" dirty="0">
              <a:solidFill>
                <a:srgbClr val="FFFF00"/>
              </a:solidFill>
              <a:latin typeface="Arial" panose="020B0604020202020204" pitchFamily="34" charset="0"/>
              <a:ea typeface="SimSun" panose="02010600030101010101" pitchFamily="2" charset="-122"/>
            </a:endParaRPr>
          </a:p>
          <a:p>
            <a:endParaRPr lang="el-GR" b="1" dirty="0">
              <a:solidFill>
                <a:srgbClr val="FFFF00"/>
              </a:solidFill>
              <a:effectLst/>
              <a:latin typeface="Arial" panose="020B0604020202020204" pitchFamily="34" charset="0"/>
              <a:ea typeface="SimSun" panose="02010600030101010101" pitchFamily="2" charset="-122"/>
            </a:endParaRPr>
          </a:p>
          <a:p>
            <a:r>
              <a:rPr lang="el-GR" b="1" dirty="0">
                <a:solidFill>
                  <a:srgbClr val="FFFF00"/>
                </a:solidFill>
                <a:effectLst/>
                <a:latin typeface="Arial" panose="020B0604020202020204" pitchFamily="34" charset="0"/>
                <a:ea typeface="SimSun" panose="02010600030101010101" pitchFamily="2" charset="-122"/>
              </a:rPr>
              <a:t> </a:t>
            </a:r>
            <a:r>
              <a:rPr lang="el-GR" b="1" kern="50" dirty="0">
                <a:solidFill>
                  <a:srgbClr val="FFFF00"/>
                </a:solidFill>
                <a:effectLst/>
                <a:latin typeface="Arial" panose="020B0604020202020204" pitchFamily="34" charset="0"/>
                <a:ea typeface="Andale Sans UI"/>
                <a:cs typeface="Times New Roman" panose="02020603050405020304" pitchFamily="18" charset="0"/>
              </a:rPr>
              <a:t>Επινοείται  η ατμομηχανή, έχουμε </a:t>
            </a:r>
            <a:r>
              <a:rPr lang="el-GR" b="1" dirty="0">
                <a:solidFill>
                  <a:srgbClr val="FFFF00"/>
                </a:solidFill>
                <a:effectLst/>
                <a:latin typeface="Arial" panose="020B0604020202020204" pitchFamily="34" charset="0"/>
                <a:ea typeface="SimSun" panose="02010600030101010101" pitchFamily="2" charset="-122"/>
              </a:rPr>
              <a:t> χρήση των μηχανών για βιομηχανική παραγωγή</a:t>
            </a:r>
            <a:r>
              <a:rPr lang="el-GR" b="1" kern="50" dirty="0">
                <a:solidFill>
                  <a:srgbClr val="FFFF00"/>
                </a:solidFill>
                <a:effectLst/>
                <a:latin typeface="Arial" panose="020B0604020202020204" pitchFamily="34" charset="0"/>
                <a:ea typeface="Andale Sans UI"/>
                <a:cs typeface="Times New Roman" panose="02020603050405020304" pitchFamily="18" charset="0"/>
              </a:rPr>
              <a:t> και εμφανίζεται ο σιδηρόδρομος.</a:t>
            </a:r>
            <a:endParaRPr lang="el-GR" b="1" dirty="0">
              <a:solidFill>
                <a:srgbClr val="FFFF00"/>
              </a:solidFill>
            </a:endParaRPr>
          </a:p>
        </p:txBody>
      </p:sp>
    </p:spTree>
    <p:extLst>
      <p:ext uri="{BB962C8B-B14F-4D97-AF65-F5344CB8AC3E}">
        <p14:creationId xmlns:p14="http://schemas.microsoft.com/office/powerpoint/2010/main" val="1592684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CBEDEEA-3627-479F-A3B1-95ED704D5111}"/>
              </a:ext>
            </a:extLst>
          </p:cNvPr>
          <p:cNvSpPr>
            <a:spLocks noGrp="1"/>
          </p:cNvSpPr>
          <p:nvPr>
            <p:ph idx="1"/>
          </p:nvPr>
        </p:nvSpPr>
        <p:spPr>
          <a:solidFill>
            <a:srgbClr val="FFFF00"/>
          </a:solidFill>
        </p:spPr>
        <p:txBody>
          <a:bodyPr>
            <a:normAutofit/>
          </a:bodyPr>
          <a:lstStyle/>
          <a:p>
            <a:r>
              <a:rPr lang="el-GR" sz="2400" b="1" dirty="0">
                <a:effectLst/>
                <a:latin typeface="Arial" panose="020B0604020202020204" pitchFamily="34" charset="0"/>
                <a:ea typeface="SimSun" panose="02010600030101010101" pitchFamily="2" charset="-122"/>
              </a:rPr>
              <a:t>Στις προοπτικές της </a:t>
            </a:r>
            <a:r>
              <a:rPr lang="el-GR" sz="2400" b="1" kern="50" dirty="0">
                <a:effectLst/>
                <a:latin typeface="Arial" panose="020B0604020202020204" pitchFamily="34" charset="0"/>
                <a:ea typeface="Andale Sans UI"/>
                <a:cs typeface="TimesNewRomanPSMT"/>
              </a:rPr>
              <a:t>Πρώτης Βιομηχανικής Επανάστασης που φτάνει μέχρι τα μέσα του 19</a:t>
            </a:r>
            <a:r>
              <a:rPr lang="el-GR" sz="2400" b="1" kern="50" baseline="30000" dirty="0">
                <a:effectLst/>
                <a:latin typeface="Arial" panose="020B0604020202020204" pitchFamily="34" charset="0"/>
                <a:ea typeface="Andale Sans UI"/>
                <a:cs typeface="TimesNewRomanPSMT"/>
              </a:rPr>
              <a:t>ου</a:t>
            </a:r>
            <a:r>
              <a:rPr lang="el-GR" sz="2400" b="1" kern="50" dirty="0">
                <a:effectLst/>
                <a:latin typeface="Arial" panose="020B0604020202020204" pitchFamily="34" charset="0"/>
                <a:ea typeface="Andale Sans UI"/>
                <a:cs typeface="TimesNewRomanPSMT"/>
              </a:rPr>
              <a:t> αιώνα</a:t>
            </a:r>
          </a:p>
          <a:p>
            <a:r>
              <a:rPr lang="el-GR" sz="2400" b="1" kern="50" dirty="0">
                <a:effectLst/>
                <a:latin typeface="Arial" panose="020B0604020202020204" pitchFamily="34" charset="0"/>
                <a:ea typeface="Andale Sans UI"/>
                <a:cs typeface="TimesNewRomanPSMT"/>
              </a:rPr>
              <a:t> αναφορικά με τον τομέα της γνώσης </a:t>
            </a:r>
          </a:p>
          <a:p>
            <a:endParaRPr lang="el-GR" sz="2400" b="1" kern="50" dirty="0">
              <a:latin typeface="Arial" panose="020B0604020202020204" pitchFamily="34" charset="0"/>
              <a:ea typeface="Andale Sans UI"/>
              <a:cs typeface="TimesNewRomanPSMT"/>
            </a:endParaRPr>
          </a:p>
          <a:p>
            <a:r>
              <a:rPr lang="el-GR" sz="2400" b="1" kern="50" dirty="0">
                <a:effectLst/>
                <a:latin typeface="Arial" panose="020B0604020202020204" pitchFamily="34" charset="0"/>
                <a:ea typeface="Andale Sans UI"/>
                <a:cs typeface="TimesNewRomanPSMT"/>
              </a:rPr>
              <a:t>συγκροτήθηκε ένα «νέο παράδειγμα» με την έννοια που ο όρος συναντάται στον </a:t>
            </a:r>
            <a:r>
              <a:rPr lang="en-US" sz="2400" b="1" kern="50" dirty="0">
                <a:effectLst/>
                <a:latin typeface="Arial" panose="020B0604020202020204" pitchFamily="34" charset="0"/>
                <a:ea typeface="Andale Sans UI"/>
                <a:cs typeface="TimesNewRomanPSMT"/>
              </a:rPr>
              <a:t>Kuhn</a:t>
            </a:r>
            <a:r>
              <a:rPr lang="el-GR" sz="2400" b="1" kern="50" dirty="0">
                <a:effectLst/>
                <a:latin typeface="Arial" panose="020B0604020202020204" pitchFamily="34" charset="0"/>
                <a:ea typeface="Andale Sans UI"/>
                <a:cs typeface="TimesNewRomanPSMT"/>
              </a:rPr>
              <a:t> (1970)</a:t>
            </a:r>
          </a:p>
          <a:p>
            <a:r>
              <a:rPr lang="el-GR" b="1" kern="50" dirty="0">
                <a:effectLst/>
                <a:latin typeface="Arial" panose="020B0604020202020204" pitchFamily="34" charset="0"/>
                <a:ea typeface="Andale Sans UI"/>
                <a:cs typeface="TimesNewRomanPSMT"/>
              </a:rPr>
              <a:t>στο επιστημονικό πεδίο βαθμηδόν κυριαρχεί η τάση κατακερματισμού της γνώσης και της </a:t>
            </a:r>
            <a:r>
              <a:rPr lang="el-GR" b="1" kern="50" dirty="0" err="1">
                <a:effectLst/>
                <a:latin typeface="Arial" panose="020B0604020202020204" pitchFamily="34" charset="0"/>
                <a:ea typeface="Andale Sans UI"/>
                <a:cs typeface="TimesNewRomanPSMT"/>
              </a:rPr>
              <a:t>υπερ</a:t>
            </a:r>
            <a:r>
              <a:rPr lang="el-GR" b="1" kern="50" dirty="0">
                <a:effectLst/>
                <a:latin typeface="Arial" panose="020B0604020202020204" pitchFamily="34" charset="0"/>
                <a:ea typeface="Andale Sans UI"/>
                <a:cs typeface="TimesNewRomanPSMT"/>
              </a:rPr>
              <a:t>-ειδίκευσης</a:t>
            </a:r>
            <a:endParaRPr lang="el-GR" b="1" dirty="0"/>
          </a:p>
        </p:txBody>
      </p:sp>
    </p:spTree>
    <p:extLst>
      <p:ext uri="{BB962C8B-B14F-4D97-AF65-F5344CB8AC3E}">
        <p14:creationId xmlns:p14="http://schemas.microsoft.com/office/powerpoint/2010/main" val="1793555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6554B67-9072-4E25-AFAB-C70786FE8EBC}"/>
              </a:ext>
            </a:extLst>
          </p:cNvPr>
          <p:cNvSpPr>
            <a:spLocks noGrp="1"/>
          </p:cNvSpPr>
          <p:nvPr>
            <p:ph idx="1"/>
          </p:nvPr>
        </p:nvSpPr>
        <p:spPr>
          <a:xfrm>
            <a:off x="838200" y="619125"/>
            <a:ext cx="10515600" cy="5557838"/>
          </a:xfrm>
          <a:solidFill>
            <a:srgbClr val="FFC000"/>
          </a:solidFill>
        </p:spPr>
        <p:txBody>
          <a:bodyPr/>
          <a:lstStyle/>
          <a:p>
            <a:r>
              <a:rPr lang="el-GR" sz="2400" b="1" dirty="0">
                <a:effectLst/>
                <a:latin typeface="Arial" panose="020B0604020202020204" pitchFamily="34" charset="0"/>
                <a:ea typeface="SimSun" panose="02010600030101010101" pitchFamily="2" charset="-122"/>
              </a:rPr>
              <a:t>Το σώμα ως βιολογική οντότητα αναλύεται σε αντιστοιχία με το  νοούμενο ως </a:t>
            </a:r>
            <a:r>
              <a:rPr lang="el-GR" sz="2400" b="1" dirty="0" err="1">
                <a:effectLst/>
                <a:latin typeface="Arial" panose="020B0604020202020204" pitchFamily="34" charset="0"/>
                <a:ea typeface="SimSun" panose="02010600030101010101" pitchFamily="2" charset="-122"/>
              </a:rPr>
              <a:t>φυσιοκεντρικό</a:t>
            </a:r>
            <a:r>
              <a:rPr lang="el-GR" sz="2400" b="1" dirty="0">
                <a:effectLst/>
                <a:latin typeface="Arial" panose="020B0604020202020204" pitchFamily="34" charset="0"/>
                <a:ea typeface="SimSun" panose="02010600030101010101" pitchFamily="2" charset="-122"/>
              </a:rPr>
              <a:t> επιστημονικό παράδειγμα της εποχής και κυρίως σε μια μηχανιστική προοπτική</a:t>
            </a:r>
          </a:p>
          <a:p>
            <a:endParaRPr lang="el-GR" sz="2400" b="1" dirty="0">
              <a:effectLst/>
              <a:latin typeface="Arial" panose="020B0604020202020204" pitchFamily="34" charset="0"/>
              <a:ea typeface="Times New Roman" panose="02020603050405020304" pitchFamily="18" charset="0"/>
            </a:endParaRPr>
          </a:p>
          <a:p>
            <a:r>
              <a:rPr lang="de-DE" sz="2400" b="1" dirty="0" err="1">
                <a:effectLst/>
                <a:latin typeface="Arial" panose="020B0604020202020204" pitchFamily="34" charset="0"/>
                <a:ea typeface="Times New Roman" panose="02020603050405020304" pitchFamily="18" charset="0"/>
              </a:rPr>
              <a:t>Το</a:t>
            </a:r>
            <a:r>
              <a:rPr lang="de-DE" sz="2400" b="1" dirty="0">
                <a:effectLst/>
                <a:latin typeface="Arial" panose="020B0604020202020204" pitchFamily="34" charset="0"/>
                <a:ea typeface="Times New Roman" panose="02020603050405020304" pitchFamily="18" charset="0"/>
              </a:rPr>
              <a:t> φυσικό </a:t>
            </a:r>
            <a:r>
              <a:rPr lang="de-DE" sz="2400" b="1" dirty="0" err="1">
                <a:effectLst/>
                <a:latin typeface="Arial" panose="020B0604020202020204" pitchFamily="34" charset="0"/>
                <a:ea typeface="Times New Roman" panose="02020603050405020304" pitchFamily="18" charset="0"/>
              </a:rPr>
              <a:t>σώμ</a:t>
            </a:r>
            <a:r>
              <a:rPr lang="de-DE" sz="2400" b="1" dirty="0">
                <a:effectLst/>
                <a:latin typeface="Arial" panose="020B0604020202020204" pitchFamily="34" charset="0"/>
                <a:ea typeface="Times New Roman" panose="02020603050405020304" pitchFamily="18" charset="0"/>
              </a:rPr>
              <a:t>α είναι παρόν </a:t>
            </a:r>
            <a:r>
              <a:rPr lang="el-GR" sz="2400" b="1" dirty="0">
                <a:effectLst/>
                <a:latin typeface="Arial" panose="020B0604020202020204" pitchFamily="34" charset="0"/>
                <a:ea typeface="Times New Roman" panose="02020603050405020304" pitchFamily="18" charset="0"/>
              </a:rPr>
              <a:t>σε όλα τα κοινωνικά-πολιτισμικά πεδία και </a:t>
            </a:r>
            <a:r>
              <a:rPr lang="el-GR" sz="2400" b="1" dirty="0">
                <a:effectLst/>
                <a:latin typeface="Arial" panose="020B0604020202020204" pitchFamily="34" charset="0"/>
                <a:ea typeface="Calibri" panose="020F0502020204030204" pitchFamily="34" charset="0"/>
              </a:rPr>
              <a:t>συμμετέχει ενεργά στη βιομηχανική παραγωγή</a:t>
            </a:r>
          </a:p>
          <a:p>
            <a:endParaRPr lang="el-GR" sz="2400" b="1" dirty="0">
              <a:effectLst/>
              <a:latin typeface="Arial" panose="020B0604020202020204" pitchFamily="34" charset="0"/>
              <a:ea typeface="Calibri" panose="020F0502020204030204" pitchFamily="34" charset="0"/>
            </a:endParaRPr>
          </a:p>
          <a:p>
            <a:r>
              <a:rPr lang="el-GR" sz="2400" b="1" dirty="0">
                <a:effectLst/>
                <a:latin typeface="Arial" panose="020B0604020202020204" pitchFamily="34" charset="0"/>
                <a:ea typeface="Calibri" panose="020F0502020204030204" pitchFamily="34" charset="0"/>
              </a:rPr>
              <a:t>Την περίοδο αυτή έχουμε στο πλαίσιο του δυτικού πολιτισμικού παραδείγματος την </a:t>
            </a:r>
            <a:r>
              <a:rPr lang="el-GR" sz="2400" b="1" i="1" dirty="0" err="1">
                <a:solidFill>
                  <a:srgbClr val="00B0F0"/>
                </a:solidFill>
                <a:effectLst/>
                <a:latin typeface="Arial" panose="020B0604020202020204" pitchFamily="34" charset="0"/>
                <a:ea typeface="Calibri" panose="020F0502020204030204" pitchFamily="34" charset="0"/>
              </a:rPr>
              <a:t>κοινωνιο</a:t>
            </a:r>
            <a:r>
              <a:rPr lang="el-GR" sz="2400" b="1" i="1" dirty="0">
                <a:solidFill>
                  <a:srgbClr val="00B0F0"/>
                </a:solidFill>
                <a:effectLst/>
                <a:latin typeface="Arial" panose="020B0604020202020204" pitchFamily="34" charset="0"/>
                <a:ea typeface="Calibri" panose="020F0502020204030204" pitchFamily="34" charset="0"/>
              </a:rPr>
              <a:t>-γένεση</a:t>
            </a:r>
            <a:r>
              <a:rPr lang="el-GR" sz="2400" b="1" dirty="0">
                <a:solidFill>
                  <a:srgbClr val="00B0F0"/>
                </a:solidFill>
                <a:effectLst/>
                <a:latin typeface="Arial" panose="020B0604020202020204" pitchFamily="34" charset="0"/>
                <a:ea typeface="Calibri" panose="020F0502020204030204" pitchFamily="34" charset="0"/>
              </a:rPr>
              <a:t>  του Νεωτερικού/Μοντέρνου Αθλητισμού και της Γυμναστικής </a:t>
            </a:r>
          </a:p>
          <a:p>
            <a:r>
              <a:rPr lang="el-GR" sz="2400" b="1" dirty="0">
                <a:effectLst/>
                <a:latin typeface="Arial" panose="020B0604020202020204" pitchFamily="34" charset="0"/>
                <a:ea typeface="Calibri" panose="020F0502020204030204" pitchFamily="34" charset="0"/>
              </a:rPr>
              <a:t>όπως εκφράζονται στις εκδοχές </a:t>
            </a:r>
            <a:r>
              <a:rPr lang="el-GR" sz="2400" b="1" dirty="0">
                <a:solidFill>
                  <a:srgbClr val="00B0F0"/>
                </a:solidFill>
                <a:effectLst/>
                <a:latin typeface="Arial" panose="020B0604020202020204" pitchFamily="34" charset="0"/>
                <a:ea typeface="Calibri" panose="020F0502020204030204" pitchFamily="34" charset="0"/>
              </a:rPr>
              <a:t>Αγγλικός Αθλητισμός (</a:t>
            </a:r>
            <a:r>
              <a:rPr lang="en-US" sz="2400" b="1" dirty="0">
                <a:solidFill>
                  <a:srgbClr val="00B0F0"/>
                </a:solidFill>
                <a:effectLst/>
                <a:latin typeface="Arial" panose="020B0604020202020204" pitchFamily="34" charset="0"/>
                <a:ea typeface="Calibri" panose="020F0502020204030204" pitchFamily="34" charset="0"/>
              </a:rPr>
              <a:t>Sport</a:t>
            </a:r>
            <a:r>
              <a:rPr lang="el-GR" sz="2400" b="1" dirty="0">
                <a:solidFill>
                  <a:srgbClr val="00B0F0"/>
                </a:solidFill>
                <a:effectLst/>
                <a:latin typeface="Arial" panose="020B0604020202020204" pitchFamily="34" charset="0"/>
                <a:ea typeface="Calibri" panose="020F0502020204030204" pitchFamily="34" charset="0"/>
              </a:rPr>
              <a:t>)’, Γερμανική Γυμναστική (</a:t>
            </a:r>
            <a:r>
              <a:rPr lang="en-US" sz="2400" b="1" dirty="0" err="1">
                <a:solidFill>
                  <a:srgbClr val="00B0F0"/>
                </a:solidFill>
                <a:effectLst/>
                <a:latin typeface="Arial" panose="020B0604020202020204" pitchFamily="34" charset="0"/>
                <a:ea typeface="Calibri" panose="020F0502020204030204" pitchFamily="34" charset="0"/>
              </a:rPr>
              <a:t>Turnen</a:t>
            </a:r>
            <a:r>
              <a:rPr lang="el-GR" sz="2400" b="1" dirty="0">
                <a:solidFill>
                  <a:srgbClr val="00B0F0"/>
                </a:solidFill>
                <a:effectLst/>
                <a:latin typeface="Arial" panose="020B0604020202020204" pitchFamily="34" charset="0"/>
                <a:ea typeface="Calibri" panose="020F0502020204030204" pitchFamily="34" charset="0"/>
              </a:rPr>
              <a:t>), και</a:t>
            </a:r>
            <a:r>
              <a:rPr lang="el-GR" sz="2400" b="1" dirty="0">
                <a:solidFill>
                  <a:srgbClr val="00B0F0"/>
                </a:solidFill>
                <a:effectLst/>
                <a:latin typeface="Arial" panose="020B0604020202020204" pitchFamily="34" charset="0"/>
                <a:ea typeface="Times New Roman" panose="02020603050405020304" pitchFamily="18" charset="0"/>
              </a:rPr>
              <a:t> Σουηδική Γυμναστική</a:t>
            </a:r>
            <a:endParaRPr lang="el-GR" sz="2400" b="1" dirty="0">
              <a:solidFill>
                <a:srgbClr val="00B0F0"/>
              </a:solidFill>
              <a:effectLst/>
              <a:latin typeface="Arial" panose="020B0604020202020204" pitchFamily="34" charset="0"/>
              <a:ea typeface="Calibri" panose="020F0502020204030204" pitchFamily="34" charset="0"/>
            </a:endParaRPr>
          </a:p>
          <a:p>
            <a:endParaRPr lang="el-GR" sz="2400" b="1" dirty="0">
              <a:latin typeface="Arial" panose="020B0604020202020204" pitchFamily="34" charset="0"/>
            </a:endParaRPr>
          </a:p>
          <a:p>
            <a:endParaRPr lang="el-GR" b="1" dirty="0"/>
          </a:p>
        </p:txBody>
      </p:sp>
    </p:spTree>
    <p:extLst>
      <p:ext uri="{BB962C8B-B14F-4D97-AF65-F5344CB8AC3E}">
        <p14:creationId xmlns:p14="http://schemas.microsoft.com/office/powerpoint/2010/main" val="3196673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3D046EB-97F0-434E-B52F-C16E6390D177}"/>
              </a:ext>
            </a:extLst>
          </p:cNvPr>
          <p:cNvSpPr>
            <a:spLocks noGrp="1"/>
          </p:cNvSpPr>
          <p:nvPr>
            <p:ph type="title"/>
          </p:nvPr>
        </p:nvSpPr>
        <p:spPr>
          <a:solidFill>
            <a:srgbClr val="FFFF00"/>
          </a:solidFill>
        </p:spPr>
        <p:txBody>
          <a:bodyPr>
            <a:normAutofit/>
          </a:bodyPr>
          <a:lstStyle/>
          <a:p>
            <a:pPr algn="ctr"/>
            <a:r>
              <a:rPr lang="el-GR" sz="3200" b="1" dirty="0">
                <a:effectLst/>
                <a:latin typeface="Arial" panose="020B0604020202020204" pitchFamily="34" charset="0"/>
                <a:ea typeface="SimSun" panose="02010600030101010101" pitchFamily="2" charset="-122"/>
              </a:rPr>
              <a:t>Δεύτερη Βιομηχανική Επανάσταση</a:t>
            </a:r>
            <a:br>
              <a:rPr lang="el-GR" sz="3200" b="1" dirty="0">
                <a:effectLst/>
                <a:latin typeface="Arial" panose="020B0604020202020204" pitchFamily="34" charset="0"/>
                <a:ea typeface="SimSun" panose="02010600030101010101" pitchFamily="2" charset="-122"/>
              </a:rPr>
            </a:br>
            <a:r>
              <a:rPr lang="el-GR" sz="2400" b="1" dirty="0">
                <a:solidFill>
                  <a:srgbClr val="FF0000"/>
                </a:solidFill>
                <a:effectLst/>
                <a:latin typeface="Arial" panose="020B0604020202020204" pitchFamily="34" charset="0"/>
                <a:ea typeface="SimSun" panose="02010600030101010101" pitchFamily="2" charset="-122"/>
              </a:rPr>
              <a:t>τέλη του 19ου αιώνα  </a:t>
            </a:r>
            <a:endParaRPr lang="el-GR" sz="2400" b="1" dirty="0">
              <a:solidFill>
                <a:srgbClr val="FF0000"/>
              </a:solidFill>
            </a:endParaRPr>
          </a:p>
        </p:txBody>
      </p:sp>
      <p:sp>
        <p:nvSpPr>
          <p:cNvPr id="3" name="Θέση περιεχομένου 2">
            <a:extLst>
              <a:ext uri="{FF2B5EF4-FFF2-40B4-BE49-F238E27FC236}">
                <a16:creationId xmlns:a16="http://schemas.microsoft.com/office/drawing/2014/main" id="{92B5AC5C-6FCD-4550-AF5D-5224BB3F4196}"/>
              </a:ext>
            </a:extLst>
          </p:cNvPr>
          <p:cNvSpPr>
            <a:spLocks noGrp="1"/>
          </p:cNvSpPr>
          <p:nvPr>
            <p:ph idx="1"/>
          </p:nvPr>
        </p:nvSpPr>
        <p:spPr>
          <a:solidFill>
            <a:schemeClr val="tx1"/>
          </a:solidFill>
        </p:spPr>
        <p:txBody>
          <a:bodyPr>
            <a:normAutofit/>
          </a:bodyPr>
          <a:lstStyle/>
          <a:p>
            <a:r>
              <a:rPr lang="el-GR" sz="2400" b="1" dirty="0">
                <a:solidFill>
                  <a:srgbClr val="00B0F0"/>
                </a:solidFill>
                <a:effectLst/>
                <a:latin typeface="Arial" panose="020B0604020202020204" pitchFamily="34" charset="0"/>
                <a:ea typeface="SimSun" panose="02010600030101010101" pitchFamily="2" charset="-122"/>
              </a:rPr>
              <a:t>αύξηση της παραγωγικότητας </a:t>
            </a:r>
          </a:p>
          <a:p>
            <a:r>
              <a:rPr lang="el-GR" sz="2400" b="1" dirty="0">
                <a:solidFill>
                  <a:srgbClr val="00B0F0"/>
                </a:solidFill>
                <a:effectLst/>
                <a:latin typeface="Arial" panose="020B0604020202020204" pitchFamily="34" charset="0"/>
                <a:ea typeface="SimSun" panose="02010600030101010101" pitchFamily="2" charset="-122"/>
              </a:rPr>
              <a:t>κύριο χαρακτηριστικό η αξιοποίηση του ηλεκτρισμού </a:t>
            </a:r>
          </a:p>
          <a:p>
            <a:r>
              <a:rPr lang="el-GR" sz="2400" b="1" dirty="0">
                <a:solidFill>
                  <a:srgbClr val="00B0F0"/>
                </a:solidFill>
                <a:effectLst/>
                <a:latin typeface="Arial" panose="020B0604020202020204" pitchFamily="34" charset="0"/>
                <a:ea typeface="SimSun" panose="02010600030101010101" pitchFamily="2" charset="-122"/>
              </a:rPr>
              <a:t>σε συνδυασμό με το πετρέλαιο και τις πρώτες μηχανές εσωτερικής καύσης </a:t>
            </a:r>
          </a:p>
          <a:p>
            <a:r>
              <a:rPr lang="el-GR" sz="2400" b="1" dirty="0">
                <a:solidFill>
                  <a:srgbClr val="00B0F0"/>
                </a:solidFill>
                <a:latin typeface="Arial" panose="020B0604020202020204" pitchFamily="34" charset="0"/>
                <a:ea typeface="SimSun" panose="02010600030101010101" pitchFamily="2" charset="-122"/>
              </a:rPr>
              <a:t>θ</a:t>
            </a:r>
            <a:r>
              <a:rPr lang="el-GR" sz="2400" b="1" dirty="0">
                <a:solidFill>
                  <a:srgbClr val="00B0F0"/>
                </a:solidFill>
                <a:effectLst/>
                <a:latin typeface="Arial" panose="020B0604020202020204" pitchFamily="34" charset="0"/>
                <a:ea typeface="SimSun" panose="02010600030101010101" pitchFamily="2" charset="-122"/>
              </a:rPr>
              <a:t>εμελιώνεται αυτό που προσδιορίζουμε ως «βιομηχανικό καπιταλισμό»</a:t>
            </a:r>
          </a:p>
          <a:p>
            <a:r>
              <a:rPr lang="el-GR" sz="2400" b="1" dirty="0">
                <a:solidFill>
                  <a:srgbClr val="00B0F0"/>
                </a:solidFill>
                <a:effectLst/>
                <a:latin typeface="Arial" panose="020B0604020202020204" pitchFamily="34" charset="0"/>
                <a:ea typeface="SimSun" panose="02010600030101010101" pitchFamily="2" charset="-122"/>
              </a:rPr>
              <a:t> κύριο χαρακτηριστικό : μαζική παραγωγή και την αντίστοιχη μαζική κατανάλωση</a:t>
            </a:r>
          </a:p>
          <a:p>
            <a:r>
              <a:rPr lang="el-GR" sz="2400" b="1" dirty="0">
                <a:solidFill>
                  <a:srgbClr val="00B0F0"/>
                </a:solidFill>
                <a:effectLst/>
                <a:latin typeface="Arial" panose="020B0604020202020204" pitchFamily="34" charset="0"/>
                <a:ea typeface="SimSun" panose="02010600030101010101" pitchFamily="2" charset="-122"/>
              </a:rPr>
              <a:t> </a:t>
            </a:r>
            <a:r>
              <a:rPr lang="el-GR" sz="2400" b="1" dirty="0">
                <a:solidFill>
                  <a:srgbClr val="00B0F0"/>
                </a:solidFill>
                <a:effectLst/>
                <a:latin typeface="Arial" panose="020B0604020202020204" pitchFamily="34" charset="0"/>
                <a:ea typeface="Calibri" panose="020F0502020204030204" pitchFamily="34" charset="0"/>
              </a:rPr>
              <a:t>Επεκτείνεται η ασύρματη και η ενσύρματη επικοινωνία </a:t>
            </a:r>
            <a:endParaRPr lang="el-GR" sz="2400" b="1" dirty="0">
              <a:solidFill>
                <a:srgbClr val="00B0F0"/>
              </a:solidFill>
              <a:latin typeface="Arial" panose="020B0604020202020204" pitchFamily="34" charset="0"/>
              <a:ea typeface="Calibri" panose="020F0502020204030204" pitchFamily="34" charset="0"/>
            </a:endParaRPr>
          </a:p>
          <a:p>
            <a:r>
              <a:rPr lang="el-GR" sz="2400" b="1" dirty="0">
                <a:solidFill>
                  <a:srgbClr val="00B0F0"/>
                </a:solidFill>
                <a:effectLst/>
                <a:latin typeface="Arial" panose="020B0604020202020204" pitchFamily="34" charset="0"/>
                <a:ea typeface="Calibri" panose="020F0502020204030204" pitchFamily="34" charset="0"/>
              </a:rPr>
              <a:t>εμφανίζονται νέες μορφές ενέργειας</a:t>
            </a:r>
            <a:endParaRPr lang="el-GR" sz="2400" b="1" dirty="0">
              <a:solidFill>
                <a:srgbClr val="00B0F0"/>
              </a:solidFill>
            </a:endParaRPr>
          </a:p>
        </p:txBody>
      </p:sp>
    </p:spTree>
    <p:extLst>
      <p:ext uri="{BB962C8B-B14F-4D97-AF65-F5344CB8AC3E}">
        <p14:creationId xmlns:p14="http://schemas.microsoft.com/office/powerpoint/2010/main" val="230675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F0BE407-381E-4F6D-95C5-6B29343AD0A2}"/>
              </a:ext>
            </a:extLst>
          </p:cNvPr>
          <p:cNvSpPr>
            <a:spLocks noGrp="1"/>
          </p:cNvSpPr>
          <p:nvPr>
            <p:ph idx="1"/>
          </p:nvPr>
        </p:nvSpPr>
        <p:spPr>
          <a:solidFill>
            <a:schemeClr val="tx1"/>
          </a:solidFill>
        </p:spPr>
        <p:txBody>
          <a:bodyPr>
            <a:noAutofit/>
          </a:bodyPr>
          <a:lstStyle/>
          <a:p>
            <a:r>
              <a:rPr lang="el-GR" sz="2400" b="1" dirty="0">
                <a:solidFill>
                  <a:srgbClr val="00B0F0"/>
                </a:solidFill>
                <a:effectLst/>
                <a:latin typeface="Arial" panose="020B0604020202020204" pitchFamily="34" charset="0"/>
                <a:ea typeface="Calibri" panose="020F0502020204030204" pitchFamily="34" charset="0"/>
              </a:rPr>
              <a:t>Το σώμα παραγκωνίζεται διαρκώς και αποστασιοποιείται από πολλές μορφές βιομηχανικής παραγωγής  </a:t>
            </a:r>
          </a:p>
          <a:p>
            <a:endParaRPr lang="el-GR" sz="2400" b="1" dirty="0">
              <a:solidFill>
                <a:srgbClr val="00B0F0"/>
              </a:solidFill>
              <a:effectLst/>
              <a:latin typeface="Arial" panose="020B0604020202020204" pitchFamily="34" charset="0"/>
              <a:ea typeface="Calibri" panose="020F0502020204030204" pitchFamily="34" charset="0"/>
            </a:endParaRPr>
          </a:p>
          <a:p>
            <a:endParaRPr lang="el-GR" sz="2400" b="1" dirty="0">
              <a:solidFill>
                <a:srgbClr val="00B0F0"/>
              </a:solidFill>
              <a:latin typeface="Arial" panose="020B0604020202020204" pitchFamily="34" charset="0"/>
              <a:ea typeface="Calibri" panose="020F0502020204030204" pitchFamily="34" charset="0"/>
            </a:endParaRPr>
          </a:p>
          <a:p>
            <a:r>
              <a:rPr lang="el-GR" sz="2400" b="1" dirty="0">
                <a:solidFill>
                  <a:srgbClr val="00B0F0"/>
                </a:solidFill>
                <a:effectLst/>
                <a:latin typeface="Arial" panose="020B0604020202020204" pitchFamily="34" charset="0"/>
                <a:ea typeface="Calibri" panose="020F0502020204030204" pitchFamily="34" charset="0"/>
              </a:rPr>
              <a:t>ιατροί, φιλόσοφοι και διανοητές εκφράζουν την άποψη ότι στο πλαίσιο αυτών των τεχνολογικών/βιομηχανικών εξελίξεων οδηγούμαστε στον εκφυλισμό του ανθρώπινου σώματος </a:t>
            </a:r>
          </a:p>
          <a:p>
            <a:endParaRPr lang="el-GR" sz="2400" b="1" dirty="0">
              <a:solidFill>
                <a:srgbClr val="00B0F0"/>
              </a:solidFill>
              <a:latin typeface="Arial" panose="020B0604020202020204" pitchFamily="34" charset="0"/>
              <a:ea typeface="Calibri" panose="020F0502020204030204" pitchFamily="34" charset="0"/>
            </a:endParaRPr>
          </a:p>
          <a:p>
            <a:r>
              <a:rPr lang="el-GR" sz="2400" b="1" dirty="0">
                <a:solidFill>
                  <a:srgbClr val="00B0F0"/>
                </a:solidFill>
                <a:effectLst/>
                <a:latin typeface="Arial" panose="020B0604020202020204" pitchFamily="34" charset="0"/>
                <a:ea typeface="Calibri" panose="020F0502020204030204" pitchFamily="34" charset="0"/>
              </a:rPr>
              <a:t>και κατ’ επέκταση του ανθρώπινου είδους.</a:t>
            </a:r>
            <a:endParaRPr lang="el-GR" sz="2400" b="1" dirty="0">
              <a:solidFill>
                <a:srgbClr val="00B0F0"/>
              </a:solidFill>
            </a:endParaRPr>
          </a:p>
        </p:txBody>
      </p:sp>
    </p:spTree>
    <p:extLst>
      <p:ext uri="{BB962C8B-B14F-4D97-AF65-F5344CB8AC3E}">
        <p14:creationId xmlns:p14="http://schemas.microsoft.com/office/powerpoint/2010/main" val="378870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F9FFFCD-A777-4DCA-A772-B07C3F8B6D3D}"/>
              </a:ext>
            </a:extLst>
          </p:cNvPr>
          <p:cNvSpPr>
            <a:spLocks noGrp="1"/>
          </p:cNvSpPr>
          <p:nvPr>
            <p:ph idx="1"/>
          </p:nvPr>
        </p:nvSpPr>
        <p:spPr>
          <a:xfrm>
            <a:off x="838200" y="447675"/>
            <a:ext cx="10515600" cy="5729288"/>
          </a:xfrm>
          <a:solidFill>
            <a:srgbClr val="FFFF00"/>
          </a:solidFill>
        </p:spPr>
        <p:txBody>
          <a:bodyPr>
            <a:normAutofit/>
          </a:bodyPr>
          <a:lstStyle/>
          <a:p>
            <a:r>
              <a:rPr lang="el-GR" sz="2000" b="1" dirty="0">
                <a:solidFill>
                  <a:srgbClr val="FF0000"/>
                </a:solidFill>
                <a:effectLst/>
                <a:latin typeface="Arial" panose="020B0604020202020204" pitchFamily="34" charset="0"/>
                <a:ea typeface="SimSun" panose="02010600030101010101" pitchFamily="2" charset="-122"/>
              </a:rPr>
              <a:t>Η αθλητική δραστηριότητα και η γυμναστική επιστρατεύονται για τη σωτηρία του</a:t>
            </a:r>
          </a:p>
          <a:p>
            <a:pPr marL="0" indent="0">
              <a:buNone/>
            </a:pPr>
            <a:r>
              <a:rPr lang="el-GR" sz="2000" b="1" dirty="0">
                <a:solidFill>
                  <a:srgbClr val="FF0000"/>
                </a:solidFill>
                <a:effectLst/>
                <a:latin typeface="Arial" panose="020B0604020202020204" pitchFamily="34" charset="0"/>
                <a:ea typeface="SimSun" panose="02010600030101010101" pitchFamily="2" charset="-122"/>
              </a:rPr>
              <a:t> </a:t>
            </a:r>
          </a:p>
          <a:p>
            <a:pPr marL="0" indent="0">
              <a:buNone/>
            </a:pPr>
            <a:endParaRPr lang="el-GR" sz="2000" b="1" dirty="0">
              <a:solidFill>
                <a:srgbClr val="FF0000"/>
              </a:solidFill>
              <a:latin typeface="Arial" panose="020B0604020202020204" pitchFamily="34" charset="0"/>
              <a:ea typeface="SimSun" panose="02010600030101010101" pitchFamily="2" charset="-122"/>
            </a:endParaRPr>
          </a:p>
          <a:p>
            <a:r>
              <a:rPr lang="el-GR" sz="2000" b="1" dirty="0">
                <a:solidFill>
                  <a:srgbClr val="FF0000"/>
                </a:solidFill>
                <a:effectLst/>
                <a:latin typeface="Arial" panose="020B0604020202020204" pitchFamily="34" charset="0"/>
                <a:ea typeface="SimSun" panose="02010600030101010101" pitchFamily="2" charset="-122"/>
              </a:rPr>
              <a:t>Το ανθρώπινο σώμα λειτουργεί και πάλι όπως στην αρχαιοελληνική περίοδο, ως μέσον διαπαιδαγώγησης </a:t>
            </a:r>
          </a:p>
          <a:p>
            <a:endParaRPr lang="el-GR" sz="2000" b="1" dirty="0">
              <a:solidFill>
                <a:srgbClr val="FF0000"/>
              </a:solidFill>
              <a:effectLst/>
              <a:latin typeface="Arial" panose="020B0604020202020204" pitchFamily="34" charset="0"/>
              <a:ea typeface="SimSun" panose="02010600030101010101" pitchFamily="2" charset="-122"/>
            </a:endParaRPr>
          </a:p>
          <a:p>
            <a:endParaRPr lang="el-GR" sz="2000" b="1" dirty="0">
              <a:solidFill>
                <a:srgbClr val="FF0000"/>
              </a:solidFill>
              <a:latin typeface="Arial" panose="020B0604020202020204" pitchFamily="34" charset="0"/>
              <a:ea typeface="SimSun" panose="02010600030101010101" pitchFamily="2" charset="-122"/>
            </a:endParaRPr>
          </a:p>
          <a:p>
            <a:endParaRPr lang="el-GR" sz="2000" b="1" dirty="0">
              <a:solidFill>
                <a:srgbClr val="FF0000"/>
              </a:solidFill>
              <a:effectLst/>
              <a:latin typeface="Arial" panose="020B0604020202020204" pitchFamily="34" charset="0"/>
              <a:ea typeface="SimSun" panose="02010600030101010101" pitchFamily="2" charset="-122"/>
            </a:endParaRPr>
          </a:p>
          <a:p>
            <a:r>
              <a:rPr lang="el-GR" sz="2000" b="1" dirty="0">
                <a:solidFill>
                  <a:srgbClr val="FF0000"/>
                </a:solidFill>
                <a:effectLst/>
                <a:latin typeface="Arial" panose="020B0604020202020204" pitchFamily="34" charset="0"/>
                <a:ea typeface="SimSun" panose="02010600030101010101" pitchFamily="2" charset="-122"/>
              </a:rPr>
              <a:t>Οι αθλητικές και οι γυμναστικές αντιλήψεις ενσωματώνονται σε παιδαγωγικές θεωρίες   και πρακτικές και αποκτούν εκπαιδευτικό χαρακτήρα </a:t>
            </a:r>
          </a:p>
          <a:p>
            <a:endParaRPr lang="el-GR" sz="2000" b="1" dirty="0">
              <a:solidFill>
                <a:srgbClr val="FF0000"/>
              </a:solidFill>
              <a:latin typeface="Arial" panose="020B0604020202020204" pitchFamily="34" charset="0"/>
              <a:ea typeface="SimSun" panose="02010600030101010101" pitchFamily="2" charset="-122"/>
            </a:endParaRPr>
          </a:p>
          <a:p>
            <a:endParaRPr lang="el-GR" sz="2000" b="1" dirty="0">
              <a:solidFill>
                <a:srgbClr val="FF0000"/>
              </a:solidFill>
              <a:effectLst/>
              <a:latin typeface="Arial" panose="020B0604020202020204" pitchFamily="34" charset="0"/>
              <a:ea typeface="SimSun" panose="02010600030101010101" pitchFamily="2" charset="-122"/>
            </a:endParaRPr>
          </a:p>
          <a:p>
            <a:endParaRPr lang="el-GR" sz="2000" b="1" dirty="0">
              <a:solidFill>
                <a:srgbClr val="FF0000"/>
              </a:solidFill>
              <a:latin typeface="Arial" panose="020B0604020202020204" pitchFamily="34" charset="0"/>
              <a:ea typeface="SimSun" panose="02010600030101010101" pitchFamily="2" charset="-122"/>
            </a:endParaRPr>
          </a:p>
          <a:p>
            <a:r>
              <a:rPr lang="el-GR" sz="2000" b="1" dirty="0">
                <a:solidFill>
                  <a:srgbClr val="FF0000"/>
                </a:solidFill>
                <a:effectLst/>
                <a:latin typeface="Arial" panose="020B0604020202020204" pitchFamily="34" charset="0"/>
                <a:ea typeface="SimSun" panose="02010600030101010101" pitchFamily="2" charset="-122"/>
              </a:rPr>
              <a:t>στις χώρες της κεντροδυτικής και Βόρειας Ευρώπης και σε αυτές της Βόρειας Αμερικής</a:t>
            </a:r>
            <a:endParaRPr lang="el-GR" sz="2000" b="1" dirty="0">
              <a:solidFill>
                <a:srgbClr val="FF0000"/>
              </a:solidFill>
            </a:endParaRPr>
          </a:p>
        </p:txBody>
      </p:sp>
    </p:spTree>
    <p:extLst>
      <p:ext uri="{BB962C8B-B14F-4D97-AF65-F5344CB8AC3E}">
        <p14:creationId xmlns:p14="http://schemas.microsoft.com/office/powerpoint/2010/main" val="89999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B3E81F-F926-4923-B815-9EE2BE3E1981}"/>
              </a:ext>
            </a:extLst>
          </p:cNvPr>
          <p:cNvSpPr>
            <a:spLocks noGrp="1"/>
          </p:cNvSpPr>
          <p:nvPr>
            <p:ph type="title"/>
          </p:nvPr>
        </p:nvSpPr>
        <p:spPr>
          <a:solidFill>
            <a:srgbClr val="FFFF00"/>
          </a:solidFill>
        </p:spPr>
        <p:txBody>
          <a:bodyPr/>
          <a:lstStyle/>
          <a:p>
            <a:pPr algn="ctr"/>
            <a:r>
              <a:rPr lang="el-GR" sz="4400" b="1" dirty="0">
                <a:effectLst/>
                <a:latin typeface="Arial" panose="020B0604020202020204" pitchFamily="34" charset="0"/>
                <a:ea typeface="SimSun" panose="02010600030101010101" pitchFamily="2" charset="-122"/>
              </a:rPr>
              <a:t>Τρίτη Βιομηχανική Επανάσταση </a:t>
            </a:r>
            <a:endParaRPr lang="el-GR" b="1" dirty="0"/>
          </a:p>
        </p:txBody>
      </p:sp>
      <p:sp>
        <p:nvSpPr>
          <p:cNvPr id="3" name="Θέση περιεχομένου 2">
            <a:extLst>
              <a:ext uri="{FF2B5EF4-FFF2-40B4-BE49-F238E27FC236}">
                <a16:creationId xmlns:a16="http://schemas.microsoft.com/office/drawing/2014/main" id="{E5167395-1635-4107-A537-10A090568EAA}"/>
              </a:ext>
            </a:extLst>
          </p:cNvPr>
          <p:cNvSpPr>
            <a:spLocks noGrp="1"/>
          </p:cNvSpPr>
          <p:nvPr>
            <p:ph idx="1"/>
          </p:nvPr>
        </p:nvSpPr>
        <p:spPr>
          <a:xfrm>
            <a:off x="838200" y="1825625"/>
            <a:ext cx="10515600" cy="4667250"/>
          </a:xfrm>
          <a:solidFill>
            <a:schemeClr val="tx1"/>
          </a:solidFill>
        </p:spPr>
        <p:txBody>
          <a:bodyPr>
            <a:normAutofit fontScale="77500" lnSpcReduction="20000"/>
          </a:bodyPr>
          <a:lstStyle/>
          <a:p>
            <a:endParaRPr lang="el-GR" sz="1800" dirty="0">
              <a:effectLst/>
              <a:latin typeface="Arial" panose="020B0604020202020204" pitchFamily="34" charset="0"/>
              <a:ea typeface="SimSun" panose="02010600030101010101" pitchFamily="2" charset="-122"/>
            </a:endParaRPr>
          </a:p>
          <a:p>
            <a:endParaRPr lang="el-GR" sz="1800" dirty="0">
              <a:latin typeface="Arial" panose="020B0604020202020204" pitchFamily="34" charset="0"/>
              <a:ea typeface="SimSun" panose="02010600030101010101" pitchFamily="2" charset="-122"/>
            </a:endParaRPr>
          </a:p>
          <a:p>
            <a:r>
              <a:rPr lang="el-GR" sz="2600" b="1" dirty="0">
                <a:solidFill>
                  <a:srgbClr val="FFFF00"/>
                </a:solidFill>
                <a:effectLst/>
                <a:latin typeface="Arial" panose="020B0604020202020204" pitchFamily="34" charset="0"/>
                <a:ea typeface="SimSun" panose="02010600030101010101" pitchFamily="2" charset="-122"/>
              </a:rPr>
              <a:t>πραγματώνεται κυρίως στα μέσα του 20</a:t>
            </a:r>
            <a:r>
              <a:rPr lang="el-GR" sz="2600" b="1" baseline="30000" dirty="0">
                <a:solidFill>
                  <a:srgbClr val="FFFF00"/>
                </a:solidFill>
                <a:effectLst/>
                <a:latin typeface="Arial" panose="020B0604020202020204" pitchFamily="34" charset="0"/>
                <a:ea typeface="SimSun" panose="02010600030101010101" pitchFamily="2" charset="-122"/>
              </a:rPr>
              <a:t>ου</a:t>
            </a:r>
            <a:r>
              <a:rPr lang="el-GR" sz="2600" b="1" dirty="0">
                <a:solidFill>
                  <a:srgbClr val="FFFF00"/>
                </a:solidFill>
                <a:effectLst/>
                <a:latin typeface="Arial" panose="020B0604020202020204" pitchFamily="34" charset="0"/>
                <a:ea typeface="SimSun" panose="02010600030101010101" pitchFamily="2" charset="-122"/>
              </a:rPr>
              <a:t> αιώνα και εξελίσσεται κατά κύματα</a:t>
            </a:r>
          </a:p>
          <a:p>
            <a:endParaRPr lang="el-GR" sz="2600"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endParaRPr>
          </a:p>
          <a:p>
            <a:r>
              <a:rPr lang="el-GR" sz="2600"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Μεταξύ άλλων το πρώτο κύμα χαρακτηρίζεται και ως </a:t>
            </a:r>
            <a:r>
              <a:rPr lang="el-GR" sz="2600" b="1" kern="50" dirty="0">
                <a:solidFill>
                  <a:srgbClr val="FFFF00"/>
                </a:solidFill>
                <a:effectLst/>
                <a:latin typeface="Arial" panose="020B0604020202020204" pitchFamily="34" charset="0"/>
                <a:ea typeface="Andale Sans UI"/>
                <a:cs typeface="Times New Roman" panose="02020603050405020304" pitchFamily="18" charset="0"/>
              </a:rPr>
              <a:t>διαστημική εποχή και κορυφώνεται με την προσσελήνωση του «Αστροναύτη-Διαστημικού Ανθρώπου» </a:t>
            </a:r>
          </a:p>
          <a:p>
            <a:endParaRPr lang="el-GR" sz="2600"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endParaRPr>
          </a:p>
          <a:p>
            <a:r>
              <a:rPr lang="el-GR" sz="2600"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Κυρίαρχη μορφή ενέργειας είναι η πυρηνική</a:t>
            </a:r>
          </a:p>
          <a:p>
            <a:endPar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μαζική </a:t>
            </a:r>
            <a:r>
              <a:rPr lang="de-DE" sz="2600" b="1" dirty="0" err="1">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χρήση</a:t>
            </a:r>
            <a:r>
              <a:rPr lang="de-DE"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της </a:t>
            </a:r>
            <a:r>
              <a:rPr lang="de-DE" sz="2600" b="1" dirty="0" err="1">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ψηφι</a:t>
            </a:r>
            <a:r>
              <a:rPr lang="de-DE"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ακής-ηλεκτρονικής τεχνολογίας και της πληροφορική</a:t>
            </a:r>
            <a:r>
              <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ς </a:t>
            </a:r>
          </a:p>
          <a:p>
            <a:endPar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επιτυγχάνεται μια περαιτέρω </a:t>
            </a:r>
            <a:r>
              <a:rPr lang="de-DE"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α</a:t>
            </a:r>
            <a:r>
              <a:rPr lang="de-DE" sz="2600" b="1" dirty="0" err="1">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υτομ</a:t>
            </a:r>
            <a:r>
              <a:rPr lang="de-DE"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ατοποίηση της </a:t>
            </a:r>
            <a:r>
              <a:rPr lang="el-GR" sz="2600" b="1"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οποιασδήποτε παραγωγικής διαδικασίας. </a:t>
            </a:r>
            <a:endParaRPr lang="el-GR" sz="26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1800"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 </a:t>
            </a:r>
            <a:endParaRPr lang="el-GR"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495074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F4244D6-FA4D-4B74-B7E2-EC5819B7E1A9}"/>
              </a:ext>
            </a:extLst>
          </p:cNvPr>
          <p:cNvSpPr>
            <a:spLocks noGrp="1"/>
          </p:cNvSpPr>
          <p:nvPr>
            <p:ph idx="1"/>
          </p:nvPr>
        </p:nvSpPr>
        <p:spPr>
          <a:xfrm>
            <a:off x="838200" y="647700"/>
            <a:ext cx="10515600" cy="5448301"/>
          </a:xfrm>
        </p:spPr>
        <p:txBody>
          <a:bodyPr/>
          <a:lstStyle/>
          <a:p>
            <a:pPr algn="just"/>
            <a:r>
              <a:rPr lang="el-GR" sz="1800" b="1" dirty="0">
                <a:solidFill>
                  <a:srgbClr val="FF0000"/>
                </a:solidFill>
                <a:effectLst/>
                <a:latin typeface="Arial" panose="020B0604020202020204" pitchFamily="34" charset="0"/>
                <a:ea typeface="Calibri" panose="020F0502020204030204" pitchFamily="34" charset="0"/>
              </a:rPr>
              <a:t>Από ΒΙΒΛΙΟ : Πατσαντάρας, Νικόλαος (2025). ΕΙΚΟΝΙΚΕΣ-ΦΥΣΙΚΕΣ ΔΙΑΣΤΑΣΕΙΣ ΤΟΥ ΣΩΜΑΤΟΣ</a:t>
            </a:r>
            <a:r>
              <a:rPr lang="el-GR" sz="1800" dirty="0">
                <a:effectLst/>
                <a:latin typeface="Arial" panose="020B0604020202020204" pitchFamily="34" charset="0"/>
                <a:ea typeface="Calibri" panose="020F0502020204030204" pitchFamily="34" charset="0"/>
              </a:rPr>
              <a:t>…..Εδώ είναι χρήσιμο να αναφερθεί παραδειγματικά πως αυτά τα «κύματα» συνδέονται άμεσα με αντίστοιχες «επιστημονικές επαναστάσεις». </a:t>
            </a:r>
            <a:r>
              <a:rPr lang="el-GR" sz="1800" kern="50" dirty="0">
                <a:effectLst/>
                <a:latin typeface="Arial" panose="020B0604020202020204" pitchFamily="34" charset="0"/>
                <a:ea typeface="Andale Sans UI"/>
                <a:cs typeface="TimesNewRomanPSMT"/>
              </a:rPr>
              <a:t>Σαν διαφορετικές επιστημονικές επαναστάσεις στις δεκαετίες που ακολουθούν μετά το 1950 χαρακτηρίζονται τα επιτεύγματα στο πεδίο της μοριακής βιολογίας, της κυβερνητικής/πληροφορικής και των υπολογιστών.</a:t>
            </a:r>
            <a:r>
              <a:rPr lang="el-GR" sz="1800" dirty="0">
                <a:effectLst/>
                <a:latin typeface="Arial" panose="020B0604020202020204" pitchFamily="34" charset="0"/>
                <a:ea typeface="SimSun" panose="02010600030101010101" pitchFamily="2" charset="-122"/>
              </a:rPr>
              <a:t> Κορυφώνεται αθροιστικά αυτή η επιστημονική επανάσταση στα τέλη του 20</a:t>
            </a:r>
            <a:r>
              <a:rPr lang="el-GR" sz="1800" baseline="30000" dirty="0">
                <a:effectLst/>
                <a:latin typeface="Arial" panose="020B0604020202020204" pitchFamily="34" charset="0"/>
                <a:ea typeface="SimSun" panose="02010600030101010101" pitchFamily="2" charset="-122"/>
              </a:rPr>
              <a:t>ου</a:t>
            </a:r>
            <a:r>
              <a:rPr lang="el-GR" sz="1800" dirty="0">
                <a:effectLst/>
                <a:latin typeface="Arial" panose="020B0604020202020204" pitchFamily="34" charset="0"/>
                <a:ea typeface="SimSun" panose="02010600030101010101" pitchFamily="2" charset="-122"/>
              </a:rPr>
              <a:t> αιώνα με την αξιοποίηση του ηλεκτρονικού υπολογιστή και τις απίστευτες εφαρμογές στα πεδία της ηλεκτρονικής και της πληροφορικής.</a:t>
            </a:r>
            <a:r>
              <a:rPr lang="el-GR" sz="1800" dirty="0">
                <a:effectLst/>
                <a:latin typeface="Arial" panose="020B0604020202020204" pitchFamily="34" charset="0"/>
                <a:ea typeface="Times New Roman" panose="02020603050405020304" pitchFamily="18" charset="0"/>
              </a:rPr>
              <a:t> Ψηφιοποιώντας, για παράδειγμα, βαθμηδόν τις ακολουθίες του </a:t>
            </a:r>
            <a:r>
              <a:rPr lang="en-US" sz="1800" dirty="0">
                <a:effectLst/>
                <a:latin typeface="Arial" panose="020B0604020202020204" pitchFamily="34" charset="0"/>
                <a:ea typeface="Times New Roman" panose="02020603050405020304" pitchFamily="18" charset="0"/>
              </a:rPr>
              <a:t>DNA</a:t>
            </a:r>
            <a:r>
              <a:rPr lang="el-GR" sz="1800" dirty="0">
                <a:effectLst/>
                <a:latin typeface="Arial" panose="020B0604020202020204" pitchFamily="34" charset="0"/>
                <a:ea typeface="Calibri" panose="020F0502020204030204" pitchFamily="34" charset="0"/>
              </a:rPr>
              <a:t> αναπόφευκτα αρχίσαμε να σκεφτόμαστε την ανθρώπινη φύση με όρους πληροφορίας. Τη δεκαετία του 1960, θεωρήθηκε ότι στο DNA κρύβεται το «μυστικό της ζωής». Αντίθετα όμως με τις επερχόμενες επιστημονικές ανακαλύψεις, διαπιστώσαμε το άπειρο του μικρόκοσμου για μια ακόμη φορά. </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Το</a:t>
            </a:r>
            <a:r>
              <a:rPr lang="de-DE" sz="1800" dirty="0">
                <a:effectLst/>
                <a:latin typeface="Arial" panose="020B0604020202020204" pitchFamily="34" charset="0"/>
                <a:ea typeface="Times New Roman" panose="02020603050405020304" pitchFamily="18" charset="0"/>
              </a:rPr>
              <a:t> 1978, ο Patrick </a:t>
            </a:r>
            <a:r>
              <a:rPr lang="de-DE" sz="1800" dirty="0" err="1">
                <a:effectLst/>
                <a:latin typeface="Arial" panose="020B0604020202020204" pitchFamily="34" charset="0"/>
                <a:ea typeface="Times New Roman" panose="02020603050405020304" pitchFamily="18" charset="0"/>
              </a:rPr>
              <a:t>Steptoe</a:t>
            </a:r>
            <a:r>
              <a:rPr lang="de-DE" sz="1800" dirty="0">
                <a:effectLst/>
                <a:latin typeface="Arial" panose="020B0604020202020204" pitchFamily="34" charset="0"/>
                <a:ea typeface="Times New Roman" panose="02020603050405020304" pitchFamily="18" charset="0"/>
              </a:rPr>
              <a:t> και ο Robert Edwards π</a:t>
            </a:r>
            <a:r>
              <a:rPr lang="de-DE" sz="1800" dirty="0" err="1">
                <a:effectLst/>
                <a:latin typeface="Arial" panose="020B0604020202020204" pitchFamily="34" charset="0"/>
                <a:ea typeface="Times New Roman" panose="02020603050405020304" pitchFamily="18" charset="0"/>
              </a:rPr>
              <a:t>έτυχ</a:t>
            </a:r>
            <a:r>
              <a:rPr lang="de-DE" sz="1800" dirty="0">
                <a:effectLst/>
                <a:latin typeface="Arial" panose="020B0604020202020204" pitchFamily="34" charset="0"/>
                <a:ea typeface="Times New Roman" panose="02020603050405020304" pitchFamily="18" charset="0"/>
              </a:rPr>
              <a:t>αν με εξωσωματική γονιμοποίηση (in vitro)</a:t>
            </a:r>
            <a:r>
              <a:rPr lang="el-GR"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τη</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γέννηση</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της</a:t>
            </a:r>
            <a:r>
              <a:rPr lang="de-DE" sz="1800" dirty="0">
                <a:effectLst/>
                <a:latin typeface="Arial" panose="020B0604020202020204" pitchFamily="34" charset="0"/>
                <a:ea typeface="Times New Roman" panose="02020603050405020304" pitchFamily="18" charset="0"/>
              </a:rPr>
              <a:t> Louise Brown, </a:t>
            </a:r>
            <a:r>
              <a:rPr lang="de-DE" sz="1800" dirty="0" err="1">
                <a:effectLst/>
                <a:latin typeface="Arial" panose="020B0604020202020204" pitchFamily="34" charset="0"/>
                <a:ea typeface="Times New Roman" panose="02020603050405020304" pitchFamily="18" charset="0"/>
              </a:rPr>
              <a:t>του</a:t>
            </a:r>
            <a:r>
              <a:rPr lang="de-DE" sz="1800" dirty="0">
                <a:effectLst/>
                <a:latin typeface="Arial" panose="020B0604020202020204" pitchFamily="34" charset="0"/>
                <a:ea typeface="Times New Roman" panose="02020603050405020304" pitchFamily="18" charset="0"/>
              </a:rPr>
              <a:t> π</a:t>
            </a:r>
            <a:r>
              <a:rPr lang="de-DE" sz="1800" dirty="0" err="1">
                <a:effectLst/>
                <a:latin typeface="Arial" panose="020B0604020202020204" pitchFamily="34" charset="0"/>
                <a:ea typeface="Times New Roman" panose="02020603050405020304" pitchFamily="18" charset="0"/>
              </a:rPr>
              <a:t>ρώτου</a:t>
            </a:r>
            <a:r>
              <a:rPr lang="de-DE" sz="1800" dirty="0">
                <a:effectLst/>
                <a:latin typeface="Arial" panose="020B0604020202020204" pitchFamily="34" charset="0"/>
                <a:ea typeface="Times New Roman" panose="02020603050405020304" pitchFamily="18" charset="0"/>
              </a:rPr>
              <a:t> </a:t>
            </a:r>
            <a:r>
              <a:rPr lang="el-GR" sz="1800" dirty="0">
                <a:effectLst/>
                <a:latin typeface="Arial" panose="020B0604020202020204" pitchFamily="34" charset="0"/>
                <a:ea typeface="Times New Roman" panose="02020603050405020304" pitchFamily="18" charset="0"/>
              </a:rPr>
              <a:t>«</a:t>
            </a:r>
            <a:r>
              <a:rPr lang="de-DE" sz="1800" dirty="0" err="1">
                <a:effectLst/>
                <a:latin typeface="Arial" panose="020B0604020202020204" pitchFamily="34" charset="0"/>
                <a:ea typeface="Times New Roman" panose="02020603050405020304" pitchFamily="18" charset="0"/>
              </a:rPr>
              <a:t>μωρού</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δοκιμ</a:t>
            </a:r>
            <a:r>
              <a:rPr lang="de-DE" sz="1800" dirty="0">
                <a:effectLst/>
                <a:latin typeface="Arial" panose="020B0604020202020204" pitchFamily="34" charset="0"/>
                <a:ea typeface="Times New Roman" panose="02020603050405020304" pitchFamily="18" charset="0"/>
              </a:rPr>
              <a:t>αστικού σωλήνα</a:t>
            </a:r>
            <a:r>
              <a:rPr lang="el-GR" sz="1800" dirty="0">
                <a:effectLst/>
                <a:latin typeface="Arial" panose="020B0604020202020204" pitchFamily="34" charset="0"/>
                <a:ea typeface="Times New Roman" panose="02020603050405020304" pitchFamily="18" charset="0"/>
              </a:rPr>
              <a:t>»</a:t>
            </a:r>
            <a:r>
              <a:rPr lang="de-DE" sz="1800" dirty="0">
                <a:effectLst/>
                <a:latin typeface="Arial" panose="020B0604020202020204" pitchFamily="34" charset="0"/>
                <a:ea typeface="Times New Roman" panose="02020603050405020304" pitchFamily="18" charset="0"/>
              </a:rPr>
              <a:t>.</a:t>
            </a:r>
            <a:r>
              <a:rPr lang="de-DE" sz="1800" dirty="0">
                <a:effectLst/>
                <a:latin typeface="Times New Roman" panose="02020603050405020304" pitchFamily="18"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Μέχρι</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το</a:t>
            </a:r>
            <a:r>
              <a:rPr lang="de-DE" sz="1800" dirty="0">
                <a:effectLst/>
                <a:latin typeface="Arial" panose="020B0604020202020204" pitchFamily="34" charset="0"/>
                <a:ea typeface="Times New Roman" panose="02020603050405020304" pitchFamily="18" charset="0"/>
              </a:rPr>
              <a:t> 1996, η α</a:t>
            </a:r>
            <a:r>
              <a:rPr lang="de-DE" sz="1800" dirty="0" err="1">
                <a:effectLst/>
                <a:latin typeface="Arial" panose="020B0604020202020204" pitchFamily="34" charset="0"/>
                <a:ea typeface="Times New Roman" panose="02020603050405020304" pitchFamily="18" charset="0"/>
              </a:rPr>
              <a:t>νθρώ</a:t>
            </a:r>
            <a:r>
              <a:rPr lang="de-DE" sz="1800" dirty="0">
                <a:effectLst/>
                <a:latin typeface="Arial" panose="020B0604020202020204" pitchFamily="34" charset="0"/>
                <a:ea typeface="Times New Roman" panose="02020603050405020304" pitchFamily="18" charset="0"/>
              </a:rPr>
              <a:t>πινη κλωνοποίηση φαινόταν να είναι κοντά, με την κλωνοποίηση ενός προβάτου που ο Ian Wilmut και η ομάδα του ονόμασαν Dolly. Η </a:t>
            </a:r>
            <a:r>
              <a:rPr lang="de-DE" sz="1800" dirty="0" err="1">
                <a:effectLst/>
                <a:latin typeface="Arial" panose="020B0604020202020204" pitchFamily="34" charset="0"/>
                <a:ea typeface="Times New Roman" panose="02020603050405020304" pitchFamily="18" charset="0"/>
              </a:rPr>
              <a:t>κλωνο</a:t>
            </a:r>
            <a:r>
              <a:rPr lang="de-DE" sz="1800" dirty="0">
                <a:effectLst/>
                <a:latin typeface="Arial" panose="020B0604020202020204" pitchFamily="34" charset="0"/>
                <a:ea typeface="Times New Roman" panose="02020603050405020304" pitchFamily="18" charset="0"/>
              </a:rPr>
              <a:t>ποίηση και η γενετική μηχανική (genetic engineering) οδεύουν προς την αναζήτηση ψυχής, αλλά</a:t>
            </a:r>
            <a:r>
              <a:rPr lang="el-GR" sz="1800" dirty="0">
                <a:effectLst/>
                <a:latin typeface="Arial" panose="020B0604020202020204" pitchFamily="34" charset="0"/>
                <a:ea typeface="Times New Roman" panose="02020603050405020304" pitchFamily="18" charset="0"/>
              </a:rPr>
              <a:t>, </a:t>
            </a:r>
            <a:r>
              <a:rPr lang="de-DE" sz="1800" dirty="0">
                <a:effectLst/>
                <a:latin typeface="Arial" panose="020B0604020202020204" pitchFamily="34" charset="0"/>
                <a:ea typeface="Times New Roman" panose="02020603050405020304" pitchFamily="18" charset="0"/>
              </a:rPr>
              <a:t>α</a:t>
            </a:r>
            <a:r>
              <a:rPr lang="de-DE" sz="1800" dirty="0" err="1">
                <a:effectLst/>
                <a:latin typeface="Arial" panose="020B0604020202020204" pitchFamily="34" charset="0"/>
                <a:ea typeface="Times New Roman" panose="02020603050405020304" pitchFamily="18" charset="0"/>
              </a:rPr>
              <a:t>κόμ</a:t>
            </a:r>
            <a:r>
              <a:rPr lang="de-DE" sz="1800" dirty="0">
                <a:effectLst/>
                <a:latin typeface="Arial" panose="020B0604020202020204" pitchFamily="34" charset="0"/>
                <a:ea typeface="Times New Roman" panose="02020603050405020304" pitchFamily="18" charset="0"/>
              </a:rPr>
              <a:t>α χωρίς αποτέλεσμα</a:t>
            </a:r>
            <a:r>
              <a:rPr lang="el-GR" sz="1800" dirty="0">
                <a:effectLst/>
                <a:latin typeface="Arial" panose="020B0604020202020204" pitchFamily="34" charset="0"/>
                <a:ea typeface="Times New Roman" panose="02020603050405020304" pitchFamily="18" charset="0"/>
              </a:rPr>
              <a:t>. Έχουμε την κυριαρχία του </a:t>
            </a:r>
            <a:r>
              <a:rPr lang="el-GR" sz="1800" i="1" dirty="0">
                <a:effectLst/>
                <a:latin typeface="Arial" panose="020B0604020202020204" pitchFamily="34" charset="0"/>
                <a:ea typeface="Times New Roman" panose="02020603050405020304" pitchFamily="18" charset="0"/>
              </a:rPr>
              <a:t>επιστημονισμού</a:t>
            </a:r>
            <a:r>
              <a:rPr lang="el-GR" sz="1800" dirty="0">
                <a:effectLst/>
                <a:latin typeface="Arial" panose="020B0604020202020204" pitchFamily="34" charset="0"/>
                <a:ea typeface="Times New Roman" panose="02020603050405020304" pitchFamily="18" charset="0"/>
              </a:rPr>
              <a:t> (αποθέωση του θετικισμού), της ιδεολογίας ότι </a:t>
            </a:r>
            <a:r>
              <a:rPr lang="de-DE" sz="1800" dirty="0">
                <a:effectLst/>
                <a:latin typeface="Arial" panose="020B0604020202020204" pitchFamily="34" charset="0"/>
                <a:ea typeface="Times New Roman" panose="02020603050405020304" pitchFamily="18" charset="0"/>
              </a:rPr>
              <a:t>η επ</a:t>
            </a:r>
            <a:r>
              <a:rPr lang="de-DE" sz="1800" dirty="0" err="1">
                <a:effectLst/>
                <a:latin typeface="Arial" panose="020B0604020202020204" pitchFamily="34" charset="0"/>
                <a:ea typeface="Times New Roman" panose="02020603050405020304" pitchFamily="18" charset="0"/>
              </a:rPr>
              <a:t>ιστήμη</a:t>
            </a:r>
            <a:r>
              <a:rPr lang="de-DE" sz="1800" dirty="0">
                <a:effectLst/>
                <a:latin typeface="Arial" panose="020B0604020202020204" pitchFamily="34" charset="0"/>
                <a:ea typeface="Times New Roman" panose="02020603050405020304" pitchFamily="18" charset="0"/>
              </a:rPr>
              <a:t> </a:t>
            </a:r>
            <a:r>
              <a:rPr lang="de-DE" sz="1800" dirty="0" err="1">
                <a:effectLst/>
                <a:latin typeface="Arial" panose="020B0604020202020204" pitchFamily="34" charset="0"/>
                <a:ea typeface="Times New Roman" panose="02020603050405020304" pitchFamily="18" charset="0"/>
              </a:rPr>
              <a:t>είν</a:t>
            </a:r>
            <a:r>
              <a:rPr lang="de-DE" sz="1800" dirty="0">
                <a:effectLst/>
                <a:latin typeface="Arial" panose="020B0604020202020204" pitchFamily="34" charset="0"/>
                <a:ea typeface="Times New Roman" panose="02020603050405020304" pitchFamily="18" charset="0"/>
              </a:rPr>
              <a:t>αι ο μόνος έγκυρος τρόπος για να κατανοήσουμε τον κόσμο και να λύσουμε </a:t>
            </a:r>
            <a:r>
              <a:rPr lang="el-GR" sz="1800" dirty="0">
                <a:effectLst/>
                <a:latin typeface="Arial" panose="020B0604020202020204" pitchFamily="34" charset="0"/>
                <a:ea typeface="Times New Roman" panose="02020603050405020304" pitchFamily="18" charset="0"/>
              </a:rPr>
              <a:t>και </a:t>
            </a:r>
            <a:r>
              <a:rPr lang="de-DE" sz="1800" dirty="0">
                <a:effectLst/>
                <a:latin typeface="Arial" panose="020B0604020202020204" pitchFamily="34" charset="0"/>
                <a:ea typeface="Times New Roman" panose="02020603050405020304" pitchFamily="18" charset="0"/>
              </a:rPr>
              <a:t>τα </a:t>
            </a:r>
            <a:r>
              <a:rPr lang="de-DE" sz="1800" dirty="0" err="1">
                <a:effectLst/>
                <a:latin typeface="Arial" panose="020B0604020202020204" pitchFamily="34" charset="0"/>
                <a:ea typeface="Times New Roman" panose="02020603050405020304" pitchFamily="18" charset="0"/>
              </a:rPr>
              <a:t>κοινωνικά</a:t>
            </a:r>
            <a:r>
              <a:rPr lang="de-DE" sz="1800" dirty="0">
                <a:effectLst/>
                <a:latin typeface="Arial" panose="020B0604020202020204" pitchFamily="34" charset="0"/>
                <a:ea typeface="Times New Roman" panose="02020603050405020304" pitchFamily="18" charset="0"/>
              </a:rPr>
              <a:t> π</a:t>
            </a:r>
            <a:r>
              <a:rPr lang="de-DE" sz="1800" dirty="0" err="1">
                <a:effectLst/>
                <a:latin typeface="Arial" panose="020B0604020202020204" pitchFamily="34" charset="0"/>
                <a:ea typeface="Times New Roman" panose="02020603050405020304" pitchFamily="18" charset="0"/>
              </a:rPr>
              <a:t>ρο</a:t>
            </a:r>
            <a:r>
              <a:rPr lang="de-DE" sz="1800" dirty="0">
                <a:effectLst/>
                <a:latin typeface="Arial" panose="020B0604020202020204" pitchFamily="34" charset="0"/>
                <a:ea typeface="Times New Roman" panose="02020603050405020304" pitchFamily="18" charset="0"/>
              </a:rPr>
              <a:t>βλήματα</a:t>
            </a:r>
            <a:r>
              <a:rPr lang="el-GR" sz="1800" dirty="0">
                <a:effectLst/>
                <a:latin typeface="Arial" panose="020B0604020202020204" pitchFamily="34" charset="0"/>
                <a:ea typeface="Times New Roman" panose="02020603050405020304" pitchFamily="18" charset="0"/>
              </a:rPr>
              <a:t> που προκύπτουν</a:t>
            </a:r>
            <a:r>
              <a:rPr lang="de-DE" sz="1800" dirty="0">
                <a:effectLst/>
                <a:latin typeface="Arial" panose="020B0604020202020204" pitchFamily="34" charset="0"/>
                <a:ea typeface="Times New Roman" panose="02020603050405020304" pitchFamily="18" charset="0"/>
              </a:rPr>
              <a:t>.</a:t>
            </a:r>
            <a:r>
              <a:rPr lang="de-DE" sz="1800" dirty="0">
                <a:effectLst/>
                <a:latin typeface="Arial" panose="020B0604020202020204" pitchFamily="34" charset="0"/>
                <a:ea typeface="Calibri" panose="020F0502020204030204" pitchFamily="34" charset="0"/>
              </a:rPr>
              <a:t> </a:t>
            </a:r>
            <a:r>
              <a:rPr lang="el-GR" sz="1800" dirty="0">
                <a:effectLst/>
                <a:latin typeface="Arial" panose="020B0604020202020204" pitchFamily="34" charset="0"/>
                <a:ea typeface="Calibri" panose="020F0502020204030204" pitchFamily="34" charset="0"/>
              </a:rPr>
              <a:t>Όλες αυτές οι πληροφορίες υπάρχουν διάσπαρτα σε πολλούς διαδικτυακούς τόπους. </a:t>
            </a:r>
            <a:endParaRPr lang="el-GR" dirty="0"/>
          </a:p>
        </p:txBody>
      </p:sp>
    </p:spTree>
    <p:extLst>
      <p:ext uri="{BB962C8B-B14F-4D97-AF65-F5344CB8AC3E}">
        <p14:creationId xmlns:p14="http://schemas.microsoft.com/office/powerpoint/2010/main" val="348991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7D8D38C-09CA-4F67-8062-0F1E239A6E41}"/>
              </a:ext>
            </a:extLst>
          </p:cNvPr>
          <p:cNvSpPr>
            <a:spLocks noGrp="1"/>
          </p:cNvSpPr>
          <p:nvPr>
            <p:ph idx="1"/>
          </p:nvPr>
        </p:nvSpPr>
        <p:spPr>
          <a:xfrm>
            <a:off x="838200" y="323850"/>
            <a:ext cx="10515600" cy="6391275"/>
          </a:xfrm>
          <a:solidFill>
            <a:srgbClr val="FFFF00"/>
          </a:solidFill>
        </p:spPr>
        <p:txBody>
          <a:bodyPr>
            <a:noAutofit/>
          </a:bodyPr>
          <a:lstStyle/>
          <a:p>
            <a:r>
              <a:rPr lang="el-GR" sz="2000" b="1" dirty="0">
                <a:latin typeface="Arial" panose="020B0604020202020204" pitchFamily="34" charset="0"/>
                <a:ea typeface="Times New Roman" panose="02020603050405020304" pitchFamily="18" charset="0"/>
              </a:rPr>
              <a:t>Σ</a:t>
            </a:r>
            <a:r>
              <a:rPr lang="el-GR" sz="2000" b="1" dirty="0">
                <a:effectLst/>
                <a:latin typeface="Arial" panose="020B0604020202020204" pitchFamily="34" charset="0"/>
                <a:ea typeface="Times New Roman" panose="02020603050405020304" pitchFamily="18" charset="0"/>
              </a:rPr>
              <a:t>το πλαίσιο των πρώτων επαναστάσεων το σώμα που εργάζεται, παραγκωνίζεται βαθμηδόν επειδή έχοντας να ανταγωνιστεί τη δύναμη, την ακρίβεια και την ταχύτητα των μηχανών, αμφισβητείται η ικανότητα του αναφορικά με την παραγωγικότητα</a:t>
            </a:r>
          </a:p>
          <a:p>
            <a:pPr marL="0" indent="0">
              <a:buNone/>
            </a:pPr>
            <a:r>
              <a:rPr lang="el-GR" sz="2000" b="1" dirty="0">
                <a:effectLst/>
                <a:latin typeface="Times New Roman" panose="02020603050405020304" pitchFamily="18" charset="0"/>
                <a:ea typeface="Times New Roman" panose="02020603050405020304" pitchFamily="18" charset="0"/>
              </a:rPr>
              <a:t> </a:t>
            </a:r>
          </a:p>
          <a:p>
            <a:r>
              <a:rPr lang="el-GR" sz="2000" b="1" dirty="0">
                <a:latin typeface="Arial" panose="020B0604020202020204" pitchFamily="34" charset="0"/>
                <a:ea typeface="Times New Roman" panose="02020603050405020304" pitchFamily="18" charset="0"/>
              </a:rPr>
              <a:t>Τ</a:t>
            </a:r>
            <a:r>
              <a:rPr lang="el-GR" sz="2000" b="1" dirty="0">
                <a:effectLst/>
                <a:latin typeface="Arial" panose="020B0604020202020204" pitchFamily="34" charset="0"/>
                <a:ea typeface="Times New Roman" panose="02020603050405020304" pitchFamily="18" charset="0"/>
              </a:rPr>
              <a:t>ο ανθρώπινο σώμα όχι μόνο βρίσκεται σε υποδεέστερη θέση </a:t>
            </a:r>
          </a:p>
          <a:p>
            <a:endParaRPr lang="el-GR" sz="2000" b="1" dirty="0">
              <a:effectLst/>
              <a:latin typeface="Arial" panose="020B0604020202020204" pitchFamily="34" charset="0"/>
              <a:ea typeface="Times New Roman" panose="02020603050405020304" pitchFamily="18" charset="0"/>
            </a:endParaRPr>
          </a:p>
          <a:p>
            <a:r>
              <a:rPr lang="el-GR" sz="2000" b="1" dirty="0">
                <a:effectLst/>
                <a:latin typeface="Arial" panose="020B0604020202020204" pitchFamily="34" charset="0"/>
                <a:ea typeface="Times New Roman" panose="02020603050405020304" pitchFamily="18" charset="0"/>
              </a:rPr>
              <a:t>αλλά φαίνεται να αποτελεί και </a:t>
            </a:r>
            <a:r>
              <a:rPr lang="el-GR" sz="2000" b="1" dirty="0">
                <a:solidFill>
                  <a:srgbClr val="FF0000"/>
                </a:solidFill>
                <a:effectLst/>
                <a:latin typeface="Arial" panose="020B0604020202020204" pitchFamily="34" charset="0"/>
                <a:ea typeface="Times New Roman" panose="02020603050405020304" pitchFamily="18" charset="0"/>
              </a:rPr>
              <a:t>εμπόδιο για τη μελλοντική πρόοδο (το παράδειγμα της </a:t>
            </a:r>
            <a:r>
              <a:rPr lang="el-GR" sz="2000" b="1" dirty="0" err="1">
                <a:solidFill>
                  <a:srgbClr val="FF0000"/>
                </a:solidFill>
                <a:effectLst/>
                <a:latin typeface="Arial" panose="020B0604020202020204" pitchFamily="34" charset="0"/>
                <a:ea typeface="Times New Roman" panose="02020603050405020304" pitchFamily="18" charset="0"/>
              </a:rPr>
              <a:t>φαρμακοδιέγερσης</a:t>
            </a:r>
            <a:r>
              <a:rPr lang="el-GR" sz="2000" b="1" dirty="0">
                <a:solidFill>
                  <a:srgbClr val="FF0000"/>
                </a:solidFill>
                <a:effectLst/>
                <a:latin typeface="Arial" panose="020B0604020202020204" pitchFamily="34" charset="0"/>
                <a:ea typeface="Times New Roman" panose="02020603050405020304" pitchFamily="18" charset="0"/>
              </a:rPr>
              <a:t>)</a:t>
            </a:r>
          </a:p>
          <a:p>
            <a:endParaRPr lang="el-GR" sz="2000" b="1" dirty="0">
              <a:effectLst/>
              <a:latin typeface="Arial" panose="020B0604020202020204" pitchFamily="34" charset="0"/>
              <a:ea typeface="Times New Roman" panose="02020603050405020304" pitchFamily="18" charset="0"/>
            </a:endParaRPr>
          </a:p>
          <a:p>
            <a:r>
              <a:rPr lang="el-GR" sz="2000" b="1" dirty="0">
                <a:effectLst/>
                <a:latin typeface="Arial" panose="020B0604020202020204" pitchFamily="34" charset="0"/>
                <a:ea typeface="Times New Roman" panose="02020603050405020304" pitchFamily="18" charset="0"/>
              </a:rPr>
              <a:t>ενώ κλιμακωτά παραγκωνίζεται από τις αυτοματοποιημένες διαδικασίες της μαζικής βιομηχανικής παραγωγής</a:t>
            </a:r>
          </a:p>
          <a:p>
            <a:r>
              <a:rPr lang="el-GR" sz="2000" b="1" dirty="0">
                <a:effectLst/>
                <a:latin typeface="Arial" panose="020B0604020202020204" pitchFamily="34" charset="0"/>
                <a:ea typeface="Times New Roman" panose="02020603050405020304" pitchFamily="18" charset="0"/>
              </a:rPr>
              <a:t> </a:t>
            </a:r>
          </a:p>
          <a:p>
            <a:r>
              <a:rPr lang="el-GR" sz="2000" b="1" dirty="0">
                <a:effectLst/>
                <a:latin typeface="Arial" panose="020B0604020202020204" pitchFamily="34" charset="0"/>
                <a:ea typeface="Times New Roman" panose="02020603050405020304" pitchFamily="18" charset="0"/>
              </a:rPr>
              <a:t>Χάνει μέρος της αξίας του αναφορικά με την καπιταλιστική διαδικασία παραγωγής αγαθών</a:t>
            </a:r>
          </a:p>
          <a:p>
            <a:pPr marL="0" indent="0">
              <a:buNone/>
            </a:pPr>
            <a:r>
              <a:rPr lang="el-GR" sz="2000" b="1" dirty="0">
                <a:effectLst/>
                <a:latin typeface="Arial" panose="020B0604020202020204" pitchFamily="34" charset="0"/>
                <a:ea typeface="Times New Roman" panose="02020603050405020304" pitchFamily="18" charset="0"/>
              </a:rPr>
              <a:t> </a:t>
            </a:r>
          </a:p>
          <a:p>
            <a:r>
              <a:rPr lang="el-GR" sz="2000" b="1" dirty="0">
                <a:effectLst/>
                <a:latin typeface="Arial" panose="020B0604020202020204" pitchFamily="34" charset="0"/>
                <a:ea typeface="Times New Roman" panose="02020603050405020304" pitchFamily="18" charset="0"/>
              </a:rPr>
              <a:t>Γίνεται σώμα που δεν παράγει</a:t>
            </a:r>
            <a:endParaRPr lang="el-GR" sz="2000" b="1" dirty="0"/>
          </a:p>
        </p:txBody>
      </p:sp>
    </p:spTree>
    <p:extLst>
      <p:ext uri="{BB962C8B-B14F-4D97-AF65-F5344CB8AC3E}">
        <p14:creationId xmlns:p14="http://schemas.microsoft.com/office/powerpoint/2010/main" val="1315824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3F6B2B4-858F-4EBC-96F4-B9583EBC5248}"/>
              </a:ext>
            </a:extLst>
          </p:cNvPr>
          <p:cNvSpPr>
            <a:spLocks noGrp="1"/>
          </p:cNvSpPr>
          <p:nvPr>
            <p:ph idx="1"/>
          </p:nvPr>
        </p:nvSpPr>
        <p:spPr/>
        <p:txBody>
          <a:bodyPr/>
          <a:lstStyle/>
          <a:p>
            <a:r>
              <a:rPr lang="el-GR" sz="1800" dirty="0">
                <a:effectLst/>
                <a:latin typeface="Arial" panose="020B0604020202020204" pitchFamily="34" charset="0"/>
                <a:ea typeface="Times New Roman" panose="02020603050405020304" pitchFamily="18" charset="0"/>
                <a:cs typeface="Times New Roman" panose="02020603050405020304" pitchFamily="18" charset="0"/>
              </a:rPr>
              <a:t>Παραδειγματικά και παραλληλίζοντας, είναι σαν αυτό που σήμερα διαπιστώνουμε στο πεδίο κυρίως του πρωταθλητισμού, όπου τα πάντα περιστρέφονται γύρω από τις επιδόσεις του φυσικού σώματος. Διαπιστώνουμε ότι αυτό τούτο το σώμα κατά έναν παράδοξο τρόπο, αποτελεί εμπόδιο για τις επιδόσεις του συστήματος Πρωταθλητισμός.  Το φυσικό σώμα όπως </a:t>
            </a:r>
            <a:r>
              <a:rPr lang="el-GR" sz="180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αναφέρεται και σε μια σχετική με</a:t>
            </a:r>
            <a:r>
              <a:rPr lang="el-GR" sz="1800" dirty="0">
                <a:effectLst/>
                <a:latin typeface="Arial" panose="020B0604020202020204" pitchFamily="34" charset="0"/>
                <a:ea typeface="Times New Roman" panose="02020603050405020304" pitchFamily="18" charset="0"/>
                <a:cs typeface="Times New Roman" panose="02020603050405020304" pitchFamily="18" charset="0"/>
              </a:rPr>
              <a:t> τη </a:t>
            </a:r>
            <a:r>
              <a:rPr lang="el-GR" sz="1800" dirty="0" err="1">
                <a:effectLst/>
                <a:latin typeface="Arial" panose="020B0604020202020204" pitchFamily="34" charset="0"/>
                <a:ea typeface="Times New Roman" panose="02020603050405020304" pitchFamily="18" charset="0"/>
                <a:cs typeface="Times New Roman" panose="02020603050405020304" pitchFamily="18" charset="0"/>
              </a:rPr>
              <a:t>φαρμακοδιέγερση</a:t>
            </a:r>
            <a:r>
              <a:rPr lang="el-GR"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πραγματεία</a:t>
            </a:r>
            <a:r>
              <a:rPr lang="el-GR"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l-G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Πατσαντάρας 2007α),</a:t>
            </a:r>
            <a:r>
              <a:rPr lang="el-GR" sz="1800" dirty="0">
                <a:effectLst/>
                <a:latin typeface="Arial" panose="020B0604020202020204" pitchFamily="34" charset="0"/>
                <a:ea typeface="Times New Roman" panose="02020603050405020304" pitchFamily="18" charset="0"/>
                <a:cs typeface="Times New Roman" panose="02020603050405020304" pitchFamily="18" charset="0"/>
              </a:rPr>
              <a:t> αντιμετωπίζεται ως εμπόδιο, ως η ‘αχίλλειος πτέρνα’ του αθλητικού συστήματος (και κυριολεκτικά του υποσυστήματος : «πρωταθλητισμός»), αναφορικά με την παραγωγή ρεκόρ</a:t>
            </a:r>
            <a:r>
              <a:rPr lang="el-G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p>
          <a:p>
            <a:r>
              <a:rPr lang="el-G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Πατσαντάρας 2007</a:t>
            </a:r>
            <a:r>
              <a:rPr lang="el-GR" sz="18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a:t>
            </a:r>
            <a:r>
              <a:rPr lang="el-G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2"/>
              </a:rPr>
              <a:t>https://www.researchgate.net/publication/299412254_Pharmakodiegerse_Doping_kai_Athletismos_Ypselon_Epidoseon_-Protathletismos_Genike_prosengise_tou_zetematos_sten_Ellenike_Epikrateia</a:t>
            </a: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27186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1DD2BF7-8AAE-4ED0-A114-1A0C08644D4E}"/>
              </a:ext>
            </a:extLst>
          </p:cNvPr>
          <p:cNvSpPr>
            <a:spLocks noGrp="1"/>
          </p:cNvSpPr>
          <p:nvPr>
            <p:ph idx="1"/>
          </p:nvPr>
        </p:nvSpPr>
        <p:spPr>
          <a:xfrm>
            <a:off x="838200" y="666750"/>
            <a:ext cx="10515600" cy="5791199"/>
          </a:xfrm>
          <a:solidFill>
            <a:srgbClr val="FFFF00"/>
          </a:solidFill>
        </p:spPr>
        <p:txBody>
          <a:bodyPr>
            <a:noAutofit/>
          </a:bodyPr>
          <a:lstStyle/>
          <a:p>
            <a:r>
              <a:rPr lang="el-GR" sz="2400" b="1" dirty="0">
                <a:effectLst/>
                <a:latin typeface="Arial" panose="020B0604020202020204" pitchFamily="34" charset="0"/>
                <a:ea typeface="Times New Roman" panose="02020603050405020304" pitchFamily="18" charset="0"/>
              </a:rPr>
              <a:t>Μετασχηματίζεται όμως σε σώμα που καταναλώνει </a:t>
            </a:r>
          </a:p>
          <a:p>
            <a:endParaRPr lang="el-GR" sz="2400" b="1" dirty="0">
              <a:latin typeface="Arial" panose="020B0604020202020204" pitchFamily="34" charset="0"/>
              <a:ea typeface="Times New Roman" panose="02020603050405020304" pitchFamily="18" charset="0"/>
            </a:endParaRPr>
          </a:p>
          <a:p>
            <a:r>
              <a:rPr lang="el-GR" sz="2400" b="1" dirty="0">
                <a:effectLst/>
                <a:latin typeface="Arial" panose="020B0604020202020204" pitchFamily="34" charset="0"/>
                <a:ea typeface="Times New Roman" panose="02020603050405020304" pitchFamily="18" charset="0"/>
              </a:rPr>
              <a:t>και ανατιμάται έτσι η οικονομική </a:t>
            </a:r>
          </a:p>
          <a:p>
            <a:endParaRPr lang="el-GR" sz="2400" b="1" dirty="0">
              <a:effectLst/>
              <a:latin typeface="Arial" panose="020B0604020202020204" pitchFamily="34" charset="0"/>
              <a:ea typeface="Times New Roman" panose="02020603050405020304" pitchFamily="18" charset="0"/>
            </a:endParaRPr>
          </a:p>
          <a:p>
            <a:r>
              <a:rPr lang="el-GR" sz="2400" b="1" dirty="0">
                <a:effectLst/>
                <a:latin typeface="Arial" panose="020B0604020202020204" pitchFamily="34" charset="0"/>
                <a:ea typeface="Times New Roman" panose="02020603050405020304" pitchFamily="18" charset="0"/>
              </a:rPr>
              <a:t>Πολιτική</a:t>
            </a:r>
          </a:p>
          <a:p>
            <a:pPr marL="0" indent="0">
              <a:buNone/>
            </a:pPr>
            <a:r>
              <a:rPr lang="el-GR" sz="2400" b="1" dirty="0">
                <a:effectLst/>
                <a:latin typeface="Arial" panose="020B0604020202020204" pitchFamily="34" charset="0"/>
                <a:ea typeface="Times New Roman" panose="02020603050405020304" pitchFamily="18" charset="0"/>
              </a:rPr>
              <a:t> </a:t>
            </a:r>
          </a:p>
          <a:p>
            <a:r>
              <a:rPr lang="el-GR" sz="2400" b="1" dirty="0">
                <a:effectLst/>
                <a:latin typeface="Arial" panose="020B0604020202020204" pitchFamily="34" charset="0"/>
                <a:ea typeface="Times New Roman" panose="02020603050405020304" pitchFamily="18" charset="0"/>
              </a:rPr>
              <a:t>κοινωνική και </a:t>
            </a:r>
          </a:p>
          <a:p>
            <a:endParaRPr lang="el-GR" sz="2400" b="1" dirty="0">
              <a:latin typeface="Arial" panose="020B0604020202020204" pitchFamily="34" charset="0"/>
              <a:ea typeface="Times New Roman" panose="02020603050405020304" pitchFamily="18" charset="0"/>
            </a:endParaRPr>
          </a:p>
          <a:p>
            <a:endParaRPr lang="el-GR" sz="2400" b="1" dirty="0">
              <a:effectLst/>
              <a:latin typeface="Arial" panose="020B0604020202020204" pitchFamily="34" charset="0"/>
              <a:ea typeface="Times New Roman" panose="02020603050405020304" pitchFamily="18" charset="0"/>
            </a:endParaRPr>
          </a:p>
          <a:p>
            <a:r>
              <a:rPr lang="el-GR" sz="2400" b="1" dirty="0">
                <a:effectLst/>
                <a:latin typeface="Arial" panose="020B0604020202020204" pitchFamily="34" charset="0"/>
                <a:ea typeface="Times New Roman" panose="02020603050405020304" pitchFamily="18" charset="0"/>
              </a:rPr>
              <a:t>πολιτισμική του αξία</a:t>
            </a:r>
            <a:endParaRPr lang="el-GR" sz="2400" b="1" dirty="0"/>
          </a:p>
        </p:txBody>
      </p:sp>
    </p:spTree>
    <p:extLst>
      <p:ext uri="{BB962C8B-B14F-4D97-AF65-F5344CB8AC3E}">
        <p14:creationId xmlns:p14="http://schemas.microsoft.com/office/powerpoint/2010/main" val="1342743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433120F-5065-4338-916D-6B1F0BC6AB83}"/>
              </a:ext>
            </a:extLst>
          </p:cNvPr>
          <p:cNvSpPr>
            <a:spLocks noGrp="1"/>
          </p:cNvSpPr>
          <p:nvPr>
            <p:ph idx="1"/>
          </p:nvPr>
        </p:nvSpPr>
        <p:spPr>
          <a:xfrm>
            <a:off x="838200" y="1825624"/>
            <a:ext cx="10515600" cy="4575175"/>
          </a:xfrm>
          <a:solidFill>
            <a:srgbClr val="FFFF00"/>
          </a:solidFill>
        </p:spPr>
        <p:txBody>
          <a:bodyPr>
            <a:noAutofit/>
          </a:bodyPr>
          <a:lstStyle/>
          <a:p>
            <a:r>
              <a:rPr lang="el-GR" sz="2400" b="1" dirty="0">
                <a:effectLst/>
                <a:latin typeface="Arial" panose="020B0604020202020204" pitchFamily="34" charset="0"/>
                <a:ea typeface="Times New Roman" panose="02020603050405020304" pitchFamily="18" charset="0"/>
              </a:rPr>
              <a:t>Το σχετικό με αυτά τα ζητήματα επιστημονικό ερευνητικό ενδιαφέρον επικεντρώνεται στο «σώμα καταναλωτή»  </a:t>
            </a:r>
          </a:p>
          <a:p>
            <a:endParaRPr lang="el-GR" sz="2400" b="1" dirty="0">
              <a:effectLst/>
              <a:latin typeface="Arial" panose="020B0604020202020204" pitchFamily="34" charset="0"/>
              <a:ea typeface="Times New Roman" panose="02020603050405020304" pitchFamily="18" charset="0"/>
            </a:endParaRPr>
          </a:p>
          <a:p>
            <a:r>
              <a:rPr lang="el-GR" sz="2400" b="1" dirty="0">
                <a:effectLst/>
                <a:latin typeface="Arial" panose="020B0604020202020204" pitchFamily="34" charset="0"/>
                <a:ea typeface="Times New Roman" panose="02020603050405020304" pitchFamily="18" charset="0"/>
              </a:rPr>
              <a:t>Ταυτόχρονα το σώμα αντιμετωπίζεται ως «προϊόν»  </a:t>
            </a:r>
          </a:p>
          <a:p>
            <a:endParaRPr lang="el-GR" sz="2400" b="1" dirty="0">
              <a:effectLst/>
              <a:latin typeface="Arial" panose="020B0604020202020204" pitchFamily="34" charset="0"/>
              <a:ea typeface="Times New Roman" panose="02020603050405020304" pitchFamily="18" charset="0"/>
            </a:endParaRPr>
          </a:p>
          <a:p>
            <a:r>
              <a:rPr lang="el-GR" sz="2400" b="1" dirty="0">
                <a:effectLst/>
                <a:latin typeface="Arial" panose="020B0604020202020204" pitchFamily="34" charset="0"/>
                <a:ea typeface="Times New Roman" panose="02020603050405020304" pitchFamily="18" charset="0"/>
              </a:rPr>
              <a:t>όχι απλώς υπό την έννοια </a:t>
            </a:r>
            <a:r>
              <a:rPr lang="el-GR" sz="2400" b="1" i="1" dirty="0" err="1">
                <a:effectLst/>
                <a:latin typeface="Arial" panose="020B0604020202020204" pitchFamily="34" charset="0"/>
                <a:ea typeface="Times New Roman" panose="02020603050405020304" pitchFamily="18" charset="0"/>
              </a:rPr>
              <a:t>πραγμοποίησης</a:t>
            </a:r>
            <a:r>
              <a:rPr lang="el-GR" sz="2400" b="1" i="1" dirty="0">
                <a:effectLst/>
                <a:latin typeface="Arial" panose="020B0604020202020204" pitchFamily="34" charset="0"/>
                <a:ea typeface="Times New Roman" panose="02020603050405020304" pitchFamily="18" charset="0"/>
              </a:rPr>
              <a:t> </a:t>
            </a:r>
            <a:r>
              <a:rPr lang="el-GR" sz="2400" b="1" dirty="0">
                <a:effectLst/>
                <a:latin typeface="Arial" panose="020B0604020202020204" pitchFamily="34" charset="0"/>
                <a:ea typeface="Times New Roman" panose="02020603050405020304" pitchFamily="18" charset="0"/>
              </a:rPr>
              <a:t>του σώματος και εμπορευματοποίησής του στο αθλητικό πεδίο και σε αυτό της άσκησης </a:t>
            </a:r>
          </a:p>
          <a:p>
            <a:endParaRPr lang="el-GR" sz="2400" b="1" dirty="0">
              <a:latin typeface="Arial" panose="020B0604020202020204" pitchFamily="34" charset="0"/>
              <a:ea typeface="Times New Roman" panose="02020603050405020304" pitchFamily="18" charset="0"/>
            </a:endParaRPr>
          </a:p>
          <a:p>
            <a:r>
              <a:rPr lang="el-GR" sz="2400" b="1" dirty="0">
                <a:effectLst/>
                <a:latin typeface="Arial" panose="020B0604020202020204" pitchFamily="34" charset="0"/>
                <a:ea typeface="Times New Roman" panose="02020603050405020304" pitchFamily="18" charset="0"/>
              </a:rPr>
              <a:t>όπως αυτά κατανοούνται για παράδειγμα στην προοπτική του «κριτικού μαρξισμού»/«νέο-μαρξισμού»</a:t>
            </a:r>
            <a:endParaRPr lang="el-GR" sz="2400" b="1" dirty="0"/>
          </a:p>
        </p:txBody>
      </p:sp>
    </p:spTree>
    <p:extLst>
      <p:ext uri="{BB962C8B-B14F-4D97-AF65-F5344CB8AC3E}">
        <p14:creationId xmlns:p14="http://schemas.microsoft.com/office/powerpoint/2010/main" val="287294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ACCFA17-61C8-47E0-88D7-B3E9E22A468B}"/>
              </a:ext>
            </a:extLst>
          </p:cNvPr>
          <p:cNvSpPr>
            <a:spLocks noGrp="1"/>
          </p:cNvSpPr>
          <p:nvPr>
            <p:ph idx="1"/>
          </p:nvPr>
        </p:nvSpPr>
        <p:spPr>
          <a:xfrm>
            <a:off x="838200" y="800100"/>
            <a:ext cx="10515600" cy="5376863"/>
          </a:xfrm>
          <a:solidFill>
            <a:srgbClr val="FFFF00"/>
          </a:solidFill>
        </p:spPr>
        <p:txBody>
          <a:bodyPr>
            <a:normAutofit/>
          </a:bodyPr>
          <a:lstStyle/>
          <a:p>
            <a:r>
              <a:rPr lang="el-GR" sz="3200" b="1" dirty="0">
                <a:effectLst/>
                <a:latin typeface="Arial" panose="020B0604020202020204" pitchFamily="34" charset="0"/>
                <a:ea typeface="Times New Roman" panose="02020603050405020304" pitchFamily="18" charset="0"/>
              </a:rPr>
              <a:t>αλλά υπό την έννοια επίσης ότι τις τελευταίες δεκαετίες</a:t>
            </a:r>
          </a:p>
          <a:p>
            <a:r>
              <a:rPr lang="el-GR" sz="3200" b="1" dirty="0">
                <a:effectLst/>
                <a:latin typeface="Arial" panose="020B0604020202020204" pitchFamily="34" charset="0"/>
                <a:ea typeface="Times New Roman" panose="02020603050405020304" pitchFamily="18" charset="0"/>
              </a:rPr>
              <a:t> η εξάπλωση των βιοτεχνολογιών έχει προκαλέσει μια εμπορευματοποίηση των ίδιων των σωμάτων</a:t>
            </a:r>
          </a:p>
          <a:p>
            <a:endParaRPr lang="el-GR" sz="3200" b="1" dirty="0">
              <a:latin typeface="Arial" panose="020B0604020202020204" pitchFamily="34" charset="0"/>
              <a:ea typeface="Times New Roman" panose="02020603050405020304" pitchFamily="18" charset="0"/>
            </a:endParaRPr>
          </a:p>
          <a:p>
            <a:endParaRPr lang="el-GR" sz="3200" b="1" dirty="0">
              <a:effectLst/>
              <a:latin typeface="Arial" panose="020B0604020202020204" pitchFamily="34" charset="0"/>
              <a:ea typeface="Times New Roman" panose="02020603050405020304" pitchFamily="18" charset="0"/>
            </a:endParaRPr>
          </a:p>
          <a:p>
            <a:r>
              <a:rPr lang="el-GR" sz="3200" b="1" dirty="0">
                <a:effectLst/>
                <a:latin typeface="Arial" panose="020B0604020202020204" pitchFamily="34" charset="0"/>
                <a:ea typeface="Times New Roman" panose="02020603050405020304" pitchFamily="18" charset="0"/>
              </a:rPr>
              <a:t> Τα σωματικά μέλη ανταλλάσσονται ή </a:t>
            </a:r>
          </a:p>
          <a:p>
            <a:endParaRPr lang="el-GR" sz="3200" b="1" dirty="0">
              <a:latin typeface="Arial" panose="020B0604020202020204" pitchFamily="34" charset="0"/>
              <a:ea typeface="Times New Roman" panose="02020603050405020304" pitchFamily="18" charset="0"/>
            </a:endParaRPr>
          </a:p>
          <a:p>
            <a:r>
              <a:rPr lang="el-GR" sz="3200" b="1" dirty="0">
                <a:effectLst/>
                <a:latin typeface="Arial" panose="020B0604020202020204" pitchFamily="34" charset="0"/>
                <a:ea typeface="Times New Roman" panose="02020603050405020304" pitchFamily="18" charset="0"/>
              </a:rPr>
              <a:t>ακόμα μπορούν και να δημιουργηθούν τεχνητά σε εργαστήρια</a:t>
            </a:r>
            <a:endParaRPr lang="el-GR" sz="3200" b="1" dirty="0"/>
          </a:p>
        </p:txBody>
      </p:sp>
    </p:spTree>
    <p:extLst>
      <p:ext uri="{BB962C8B-B14F-4D97-AF65-F5344CB8AC3E}">
        <p14:creationId xmlns:p14="http://schemas.microsoft.com/office/powerpoint/2010/main" val="993370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319092C-12FF-43AC-BC2E-37D8DFF9834B}"/>
              </a:ext>
            </a:extLst>
          </p:cNvPr>
          <p:cNvSpPr>
            <a:spLocks noGrp="1"/>
          </p:cNvSpPr>
          <p:nvPr>
            <p:ph idx="1"/>
          </p:nvPr>
        </p:nvSpPr>
        <p:spPr>
          <a:xfrm>
            <a:off x="838200" y="638175"/>
            <a:ext cx="10515600" cy="5538788"/>
          </a:xfrm>
          <a:solidFill>
            <a:srgbClr val="FFFF00"/>
          </a:solidFill>
        </p:spPr>
        <p:txBody>
          <a:bodyPr>
            <a:noAutofit/>
          </a:bodyPr>
          <a:lstStyle/>
          <a:p>
            <a:r>
              <a:rPr lang="el-GR" sz="2000" b="1" dirty="0">
                <a:effectLst/>
                <a:latin typeface="Arial" panose="020B0604020202020204" pitchFamily="34" charset="0"/>
                <a:ea typeface="Times New Roman" panose="02020603050405020304" pitchFamily="18" charset="0"/>
              </a:rPr>
              <a:t>Στο πλαίσιο αυτής της περιόδου, ο αθλητισμός και η σωματική άσκηση μέσα από τη διαδικασία της κοινωνικής διαφοροποίησης, </a:t>
            </a:r>
          </a:p>
          <a:p>
            <a:endParaRPr lang="el-GR" sz="2000" b="1" dirty="0">
              <a:effectLst/>
              <a:latin typeface="Arial" panose="020B0604020202020204" pitchFamily="34" charset="0"/>
              <a:ea typeface="Times New Roman" panose="02020603050405020304" pitchFamily="18" charset="0"/>
            </a:endParaRPr>
          </a:p>
          <a:p>
            <a:r>
              <a:rPr lang="el-GR" sz="2000" b="1" dirty="0">
                <a:effectLst/>
                <a:latin typeface="Arial" panose="020B0604020202020204" pitchFamily="34" charset="0"/>
                <a:ea typeface="Times New Roman" panose="02020603050405020304" pitchFamily="18" charset="0"/>
              </a:rPr>
              <a:t>αποχτούνε μια σχετικά αυτόνομη κοινωνική υπόσταση και </a:t>
            </a:r>
          </a:p>
          <a:p>
            <a:endParaRPr lang="el-GR" sz="2000" b="1" dirty="0">
              <a:effectLst/>
              <a:latin typeface="Arial" panose="020B0604020202020204" pitchFamily="34" charset="0"/>
              <a:ea typeface="Times New Roman" panose="02020603050405020304" pitchFamily="18" charset="0"/>
            </a:endParaRPr>
          </a:p>
          <a:p>
            <a:r>
              <a:rPr lang="el-GR" sz="2000" b="1" dirty="0">
                <a:effectLst/>
                <a:latin typeface="Arial" panose="020B0604020202020204" pitchFamily="34" charset="0"/>
                <a:ea typeface="Times New Roman" panose="02020603050405020304" pitchFamily="18" charset="0"/>
              </a:rPr>
              <a:t>το φυσικό-αθλητικό σώμα ανατιμάται </a:t>
            </a:r>
          </a:p>
          <a:p>
            <a:endParaRPr lang="el-GR" sz="2000" b="1" dirty="0">
              <a:latin typeface="Arial" panose="020B0604020202020204" pitchFamily="34" charset="0"/>
              <a:ea typeface="Times New Roman" panose="02020603050405020304" pitchFamily="18" charset="0"/>
            </a:endParaRPr>
          </a:p>
          <a:p>
            <a:endParaRPr lang="el-GR" sz="2000" b="1" dirty="0">
              <a:effectLst/>
              <a:latin typeface="Arial" panose="020B0604020202020204" pitchFamily="34" charset="0"/>
              <a:ea typeface="Times New Roman" panose="02020603050405020304" pitchFamily="18" charset="0"/>
            </a:endParaRPr>
          </a:p>
          <a:p>
            <a:r>
              <a:rPr lang="el-GR" sz="2000" b="1" dirty="0">
                <a:effectLst/>
                <a:latin typeface="Arial" panose="020B0604020202020204" pitchFamily="34" charset="0"/>
                <a:ea typeface="Times New Roman" panose="02020603050405020304" pitchFamily="18" charset="0"/>
              </a:rPr>
              <a:t>διαμεσολαβώντας για την επιτέλεση  μιας ποικιλότητας κοινωνικών λειτουργιών (πολιτικών, εκπαιδευτικών, οικονομικών-εμπορικών κ.λπ.)</a:t>
            </a:r>
          </a:p>
          <a:p>
            <a:endParaRPr lang="el-GR" sz="2000" b="1" dirty="0">
              <a:latin typeface="Arial" panose="020B0604020202020204" pitchFamily="34" charset="0"/>
              <a:ea typeface="Times New Roman" panose="02020603050405020304" pitchFamily="18" charset="0"/>
            </a:endParaRPr>
          </a:p>
          <a:p>
            <a:endParaRPr lang="el-GR" sz="2000" b="1" dirty="0">
              <a:effectLst/>
              <a:latin typeface="Arial" panose="020B0604020202020204" pitchFamily="34" charset="0"/>
              <a:ea typeface="Times New Roman" panose="02020603050405020304" pitchFamily="18" charset="0"/>
            </a:endParaRPr>
          </a:p>
          <a:p>
            <a:endParaRPr lang="el-GR" sz="2000" b="1" dirty="0">
              <a:latin typeface="Arial" panose="020B0604020202020204" pitchFamily="34" charset="0"/>
              <a:ea typeface="Times New Roman" panose="02020603050405020304" pitchFamily="18" charset="0"/>
            </a:endParaRPr>
          </a:p>
          <a:p>
            <a:r>
              <a:rPr lang="el-GR" sz="2000" b="1" dirty="0">
                <a:effectLst/>
                <a:latin typeface="Arial" panose="020B0604020202020204" pitchFamily="34" charset="0"/>
                <a:ea typeface="Times New Roman" panose="02020603050405020304" pitchFamily="18" charset="0"/>
              </a:rPr>
              <a:t>ξεκινάει και βαθμηδόν εξελίσσεται και μια συστηματική </a:t>
            </a:r>
            <a:r>
              <a:rPr lang="el-GR" sz="2000" b="1" dirty="0" err="1">
                <a:effectLst/>
                <a:latin typeface="Arial" panose="020B0604020202020204" pitchFamily="34" charset="0"/>
                <a:ea typeface="Times New Roman" panose="02020603050405020304" pitchFamily="18" charset="0"/>
              </a:rPr>
              <a:t>επιστημονικοποίηση</a:t>
            </a:r>
            <a:r>
              <a:rPr lang="el-GR" sz="2000" b="1" dirty="0">
                <a:effectLst/>
                <a:latin typeface="Arial" panose="020B0604020202020204" pitchFamily="34" charset="0"/>
                <a:ea typeface="Times New Roman" panose="02020603050405020304" pitchFamily="18" charset="0"/>
              </a:rPr>
              <a:t> της γυμναστικής και του αθλητισμού</a:t>
            </a:r>
            <a:endParaRPr lang="el-GR" sz="2000" b="1" dirty="0"/>
          </a:p>
        </p:txBody>
      </p:sp>
    </p:spTree>
    <p:extLst>
      <p:ext uri="{BB962C8B-B14F-4D97-AF65-F5344CB8AC3E}">
        <p14:creationId xmlns:p14="http://schemas.microsoft.com/office/powerpoint/2010/main" val="473341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8B62ABA-5B8C-47A7-A7AD-2C57302F7CC6}"/>
              </a:ext>
            </a:extLst>
          </p:cNvPr>
          <p:cNvSpPr>
            <a:spLocks noGrp="1"/>
          </p:cNvSpPr>
          <p:nvPr>
            <p:ph idx="1"/>
          </p:nvPr>
        </p:nvSpPr>
        <p:spPr>
          <a:solidFill>
            <a:srgbClr val="FFFF00"/>
          </a:solidFill>
        </p:spPr>
        <p:txBody>
          <a:bodyPr>
            <a:normAutofit/>
          </a:bodyPr>
          <a:lstStyle/>
          <a:p>
            <a:r>
              <a:rPr lang="el-GR" sz="2000" b="1" kern="50" dirty="0">
                <a:solidFill>
                  <a:srgbClr val="000000"/>
                </a:solidFill>
                <a:effectLst/>
                <a:latin typeface="Arial" panose="020B0604020202020204" pitchFamily="34" charset="0"/>
                <a:ea typeface="Andale Sans UI"/>
                <a:cs typeface="Times New Roman" panose="02020603050405020304" pitchFamily="18" charset="0"/>
              </a:rPr>
              <a:t>Περνώντας το κατώφλι του 21ου αιώνα, βρισκόμαστε στην κορύφωση της Τρίτης Βιομηχανικής Επανάστασης </a:t>
            </a:r>
          </a:p>
          <a:p>
            <a:r>
              <a:rPr lang="el-GR" sz="2000" b="1" kern="50" dirty="0">
                <a:solidFill>
                  <a:srgbClr val="000000"/>
                </a:solidFill>
                <a:effectLst/>
                <a:latin typeface="Arial" panose="020B0604020202020204" pitchFamily="34" charset="0"/>
                <a:ea typeface="Andale Sans UI"/>
                <a:cs typeface="Times New Roman" panose="02020603050405020304" pitchFamily="18" charset="0"/>
              </a:rPr>
              <a:t>και στο πέρασμα σε αυτό που χαρακτηρίζουμε ως Τέταρτη Βιομηχανική Επανάσταση</a:t>
            </a:r>
          </a:p>
          <a:p>
            <a:endParaRPr lang="el-GR" sz="2000" b="1" kern="50" dirty="0">
              <a:solidFill>
                <a:srgbClr val="000000"/>
              </a:solidFill>
              <a:latin typeface="Arial" panose="020B0604020202020204" pitchFamily="34" charset="0"/>
              <a:ea typeface="Andale Sans UI"/>
              <a:cs typeface="Times New Roman" panose="02020603050405020304" pitchFamily="18" charset="0"/>
            </a:endParaRPr>
          </a:p>
          <a:p>
            <a:r>
              <a:rPr lang="el-GR" sz="2000" b="1" kern="50" dirty="0">
                <a:solidFill>
                  <a:srgbClr val="000000"/>
                </a:solidFill>
                <a:effectLst/>
                <a:latin typeface="Arial" panose="020B0604020202020204" pitchFamily="34" charset="0"/>
                <a:ea typeface="Andale Sans UI"/>
                <a:cs typeface="Times New Roman" panose="02020603050405020304" pitchFamily="18" charset="0"/>
              </a:rPr>
              <a:t> </a:t>
            </a:r>
            <a:r>
              <a:rPr lang="el-GR" sz="2000" b="1" kern="50" dirty="0" err="1">
                <a:solidFill>
                  <a:srgbClr val="000000"/>
                </a:solidFill>
                <a:effectLst/>
                <a:latin typeface="Arial" panose="020B0604020202020204" pitchFamily="34" charset="0"/>
                <a:ea typeface="Andale Sans UI"/>
                <a:cs typeface="Times New Roman" panose="02020603050405020304" pitchFamily="18" charset="0"/>
              </a:rPr>
              <a:t>Υπερ</a:t>
            </a:r>
            <a:r>
              <a:rPr lang="el-GR" sz="2000" b="1" kern="50" dirty="0">
                <a:solidFill>
                  <a:srgbClr val="000000"/>
                </a:solidFill>
                <a:effectLst/>
                <a:latin typeface="Arial" panose="020B0604020202020204" pitchFamily="34" charset="0"/>
                <a:ea typeface="Andale Sans UI"/>
                <a:cs typeface="Times New Roman" panose="02020603050405020304" pitchFamily="18" charset="0"/>
              </a:rPr>
              <a:t>-υπολογιστές, απίστευτα επιτεύγματα στον τομέα της Τεχνητής Νοημοσύνης</a:t>
            </a:r>
          </a:p>
          <a:p>
            <a:r>
              <a:rPr lang="el-GR" sz="2000" b="1" kern="50" dirty="0">
                <a:solidFill>
                  <a:srgbClr val="000000"/>
                </a:solidFill>
                <a:effectLst/>
                <a:latin typeface="Arial" panose="020B0604020202020204" pitchFamily="34" charset="0"/>
                <a:ea typeface="Andale Sans UI"/>
                <a:cs typeface="Times New Roman" panose="02020603050405020304" pitchFamily="18" charset="0"/>
              </a:rPr>
              <a:t> </a:t>
            </a:r>
          </a:p>
          <a:p>
            <a:r>
              <a:rPr lang="el-GR" sz="2000" b="1" kern="50" dirty="0">
                <a:solidFill>
                  <a:srgbClr val="000000"/>
                </a:solidFill>
                <a:effectLst/>
                <a:latin typeface="Arial" panose="020B0604020202020204" pitchFamily="34" charset="0"/>
                <a:ea typeface="Andale Sans UI"/>
                <a:cs typeface="Times New Roman" panose="02020603050405020304" pitchFamily="18" charset="0"/>
              </a:rPr>
              <a:t>έκρηξη των μικροτσίπ που έχουν διεισδύσει σε κάθε πτυχή της ζωής μας</a:t>
            </a:r>
          </a:p>
          <a:p>
            <a:endParaRPr lang="el-GR" sz="2000" b="1" kern="50" dirty="0">
              <a:solidFill>
                <a:srgbClr val="000000"/>
              </a:solidFill>
              <a:latin typeface="Arial" panose="020B0604020202020204" pitchFamily="34" charset="0"/>
              <a:ea typeface="Andale Sans UI"/>
              <a:cs typeface="Times New Roman" panose="02020603050405020304" pitchFamily="18" charset="0"/>
            </a:endParaRPr>
          </a:p>
          <a:p>
            <a:endParaRPr lang="el-GR" sz="2000" b="1" kern="50" dirty="0">
              <a:solidFill>
                <a:srgbClr val="000000"/>
              </a:solidFill>
              <a:effectLst/>
              <a:latin typeface="Arial" panose="020B0604020202020204" pitchFamily="34" charset="0"/>
              <a:ea typeface="Andale Sans UI"/>
              <a:cs typeface="Times New Roman" panose="02020603050405020304" pitchFamily="18" charset="0"/>
            </a:endParaRPr>
          </a:p>
          <a:p>
            <a:r>
              <a:rPr lang="el-GR" sz="2000" b="1" kern="50" dirty="0">
                <a:solidFill>
                  <a:srgbClr val="000000"/>
                </a:solidFill>
                <a:effectLst/>
                <a:latin typeface="Arial" panose="020B0604020202020204" pitchFamily="34" charset="0"/>
                <a:ea typeface="Andale Sans UI"/>
                <a:cs typeface="Times New Roman" panose="02020603050405020304" pitchFamily="18" charset="0"/>
              </a:rPr>
              <a:t> η διεύρυνση του Διαδικτύου (</a:t>
            </a:r>
            <a:r>
              <a:rPr lang="en-US" sz="2000" b="1" kern="50" dirty="0">
                <a:solidFill>
                  <a:srgbClr val="000000"/>
                </a:solidFill>
                <a:effectLst/>
                <a:latin typeface="Arial" panose="020B0604020202020204" pitchFamily="34" charset="0"/>
                <a:ea typeface="Andale Sans UI"/>
                <a:cs typeface="Times New Roman" panose="02020603050405020304" pitchFamily="18" charset="0"/>
              </a:rPr>
              <a:t>Internet</a:t>
            </a:r>
            <a:r>
              <a:rPr lang="el-GR" sz="2000" b="1" kern="50" dirty="0">
                <a:solidFill>
                  <a:srgbClr val="000000"/>
                </a:solidFill>
                <a:effectLst/>
                <a:latin typeface="Arial" panose="020B0604020202020204" pitchFamily="34" charset="0"/>
                <a:ea typeface="Andale Sans UI"/>
                <a:cs typeface="Times New Roman" panose="02020603050405020304" pitchFamily="18" charset="0"/>
              </a:rPr>
              <a:t>)</a:t>
            </a:r>
            <a:endParaRPr lang="el-GR" sz="2000" b="1" dirty="0"/>
          </a:p>
        </p:txBody>
      </p:sp>
    </p:spTree>
    <p:extLst>
      <p:ext uri="{BB962C8B-B14F-4D97-AF65-F5344CB8AC3E}">
        <p14:creationId xmlns:p14="http://schemas.microsoft.com/office/powerpoint/2010/main" val="1222485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FBACA18-5509-4078-8AD5-D03D42E2EC70}"/>
              </a:ext>
            </a:extLst>
          </p:cNvPr>
          <p:cNvSpPr>
            <a:spLocks noGrp="1"/>
          </p:cNvSpPr>
          <p:nvPr>
            <p:ph idx="1"/>
          </p:nvPr>
        </p:nvSpPr>
        <p:spPr/>
        <p:txBody>
          <a:bodyPr/>
          <a:lstStyle/>
          <a:p>
            <a:pPr algn="just"/>
            <a:r>
              <a:rPr lang="el-GR" sz="1800" b="1" dirty="0">
                <a:solidFill>
                  <a:srgbClr val="FF0000"/>
                </a:solidFill>
                <a:effectLst/>
                <a:latin typeface="Arial" panose="020B0604020202020204" pitchFamily="34" charset="0"/>
                <a:ea typeface="Calibri" panose="020F0502020204030204" pitchFamily="34" charset="0"/>
              </a:rPr>
              <a:t>Από ΒΙΒΛΙΟ : Πατσαντάρας, Νικόλαος (2025). ΕΙΚΟΝΙΚΕΣ-ΦΥΣΙΚΕΣ ΔΙΑΣΤΑΣΕΙΣ ΤΟΥ ΣΩΜΑΤΟΣ</a:t>
            </a:r>
            <a:r>
              <a:rPr lang="el-GR" sz="1800" dirty="0">
                <a:effectLst/>
                <a:latin typeface="Arial" panose="020B0604020202020204" pitchFamily="34" charset="0"/>
                <a:ea typeface="Calibri" panose="020F0502020204030204" pitchFamily="34" charset="0"/>
              </a:rPr>
              <a:t>….. </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Το </a:t>
            </a:r>
            <a:r>
              <a:rPr lang="en-US" sz="1800" kern="150" dirty="0">
                <a:effectLst/>
                <a:latin typeface="Arial" panose="020B0604020202020204" pitchFamily="34" charset="0"/>
                <a:ea typeface="SimSun" panose="02010600030101010101" pitchFamily="2" charset="-122"/>
                <a:cs typeface="Times New Roman" panose="02020603050405020304" pitchFamily="18" charset="0"/>
              </a:rPr>
              <a:t>Internet</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χαρακτηρίζεται σαν το νευρικό σύστημα του κόσμου, της κοινωνίας και ταυτόχρονα σαν πεδίο συγκρούσεων, σαν πεδίο μάχης. Εμφανίζονται νέες και ανεξέλεγκτες, από τους υπάρχοντες μέχρι σήμερα θεσμούς ελέγχου,  μορφές εξουσίας οι οποίες αποχτούν μια υψηλότατου βαθμού αυτονομία διά μέσω του </a:t>
            </a:r>
            <a:r>
              <a:rPr lang="el-GR" sz="1800" kern="150" dirty="0" err="1">
                <a:effectLst/>
                <a:latin typeface="Arial" panose="020B0604020202020204" pitchFamily="34" charset="0"/>
                <a:ea typeface="SimSun" panose="02010600030101010101" pitchFamily="2" charset="-122"/>
                <a:cs typeface="Times New Roman" panose="02020603050405020304" pitchFamily="18" charset="0"/>
              </a:rPr>
              <a:t>ιδιο</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-δυναμικού τρόπου εξέλιξής τους. Έχουμε για παράδειγμα, τον μετασχηματισμό των κοινωνικών δικτύων σε «οπλικό σύστημα», μια χειραγώγηση των μέσων κοινωνικής δικτύωσης από ποικίλες μορφές εξουσίας (λαϊκές εξεγέρσεις, επιρροή πολιτικών ή στρατιωτικών εκστρατειών κ.λπ.).</a:t>
            </a:r>
            <a:r>
              <a:rPr lang="el-GR" sz="1800" dirty="0">
                <a:effectLst/>
                <a:latin typeface="Arial" panose="020B0604020202020204" pitchFamily="34" charset="0"/>
                <a:ea typeface="Calibri" panose="020F0502020204030204" pitchFamily="34" charset="0"/>
                <a:cs typeface="Times New Roman" panose="02020603050405020304" pitchFamily="18" charset="0"/>
              </a:rPr>
              <a:t> Τα μέσα αυτά ανατρέπουν τις παγιωμένες μέχρι προ λίγων χρόνων αντιλήψεις μας για ζητήματα περί χώρου και χρόνου, τις αντιλήψεις μας περί παγκοσμιοποίησης.</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Οι πολεμικές συγκρούσεις πραγματώνονται με ένα κλικ (</a:t>
            </a:r>
            <a:r>
              <a:rPr lang="el-GR" sz="1800" kern="150" dirty="0" err="1">
                <a:effectLst/>
                <a:latin typeface="Arial" panose="020B0604020202020204" pitchFamily="34" charset="0"/>
                <a:ea typeface="SimSun" panose="02010600030101010101" pitchFamily="2" charset="-122"/>
                <a:cs typeface="Times New Roman" panose="02020603050405020304" pitchFamily="18" charset="0"/>
              </a:rPr>
              <a:t>click</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a:t>
            </a:r>
            <a:r>
              <a:rPr lang="el-GR" sz="1800" kern="150" dirty="0" err="1">
                <a:effectLst/>
                <a:latin typeface="Arial" panose="020B0604020202020204" pitchFamily="34" charset="0"/>
                <a:ea typeface="SimSun" panose="02010600030101010101" pitchFamily="2" charset="-122"/>
                <a:cs typeface="Times New Roman" panose="02020603050405020304" pitchFamily="18" charset="0"/>
              </a:rPr>
              <a:t>away</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σε ένα πληκτρολόγιο (π.χ. μέσω </a:t>
            </a:r>
            <a:r>
              <a:rPr lang="en-US" sz="1800" kern="150" dirty="0">
                <a:effectLst/>
                <a:latin typeface="Arial" panose="020B0604020202020204" pitchFamily="34" charset="0"/>
                <a:ea typeface="SimSun" panose="02010600030101010101" pitchFamily="2" charset="-122"/>
                <a:cs typeface="Times New Roman" panose="02020603050405020304" pitchFamily="18" charset="0"/>
              </a:rPr>
              <a:t>Drones</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Οι κοινωνικές σχέσεις συγκροτούνται δια-δικτυακά. Ένα «κλικ» μπορεί να οδηγήσει στην κατάρρευση αυτού του νευρικού συστήματος. Αόρατες, αθέατες μορφές εξουσίας χρησιμοποιούν αποτελεσματικά  το Facebook, το Χ ,</a:t>
            </a:r>
            <a:r>
              <a:rPr lang="en-US" sz="1800" kern="150" dirty="0">
                <a:effectLst/>
                <a:latin typeface="Arial" panose="020B0604020202020204" pitchFamily="34" charset="0"/>
                <a:ea typeface="SimSun" panose="02010600030101010101" pitchFamily="2" charset="-122"/>
                <a:cs typeface="Times New Roman" panose="02020603050405020304" pitchFamily="18" charset="0"/>
              </a:rPr>
              <a:t>Tik Tok</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a:t>
            </a:r>
            <a:r>
              <a:rPr lang="en-US" sz="1800" kern="150" dirty="0">
                <a:effectLst/>
                <a:latin typeface="Arial" panose="020B0604020202020204" pitchFamily="34" charset="0"/>
                <a:ea typeface="SimSun" panose="02010600030101010101" pitchFamily="2" charset="-122"/>
                <a:cs typeface="Times New Roman" panose="02020603050405020304" pitchFamily="18" charset="0"/>
              </a:rPr>
              <a:t>Instagram</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κ.λπ.,   προσπαθώντας να επηρεάσουν πολιτικές καταστάσεις, αλλά και να προκαλέσουν πολεμικές συγκρούσεις. Βλ. αναλυτικά για τα ενδιαφέροντα αυτά ζητήματα τη μελέτη των </a:t>
            </a:r>
            <a:r>
              <a:rPr lang="en-US" sz="1800" kern="150" dirty="0">
                <a:effectLst/>
                <a:latin typeface="Arial" panose="020B0604020202020204" pitchFamily="34" charset="0"/>
                <a:ea typeface="SimSun" panose="02010600030101010101" pitchFamily="2" charset="-122"/>
                <a:cs typeface="Times New Roman" panose="02020603050405020304" pitchFamily="18" charset="0"/>
              </a:rPr>
              <a:t>Singer</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 &amp; </a:t>
            </a:r>
            <a:r>
              <a:rPr lang="en-US" sz="1800" kern="150" dirty="0">
                <a:effectLst/>
                <a:latin typeface="Arial" panose="020B0604020202020204" pitchFamily="34" charset="0"/>
                <a:ea typeface="SimSun" panose="02010600030101010101" pitchFamily="2" charset="-122"/>
                <a:cs typeface="Times New Roman" panose="02020603050405020304" pitchFamily="18" charset="0"/>
              </a:rPr>
              <a:t>Brooking </a:t>
            </a:r>
            <a:r>
              <a:rPr lang="el-GR" sz="1800" kern="150" dirty="0">
                <a:effectLst/>
                <a:latin typeface="Arial" panose="020B0604020202020204" pitchFamily="34" charset="0"/>
                <a:ea typeface="SimSun" panose="02010600030101010101" pitchFamily="2" charset="-122"/>
                <a:cs typeface="Times New Roman" panose="02020603050405020304" pitchFamily="18" charset="0"/>
              </a:rPr>
              <a:t>2019. </a:t>
            </a: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802814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EC52059-C951-48F3-B402-6568EC439C17}"/>
              </a:ext>
            </a:extLst>
          </p:cNvPr>
          <p:cNvSpPr>
            <a:spLocks noGrp="1"/>
          </p:cNvSpPr>
          <p:nvPr>
            <p:ph idx="1"/>
          </p:nvPr>
        </p:nvSpPr>
        <p:spPr>
          <a:xfrm>
            <a:off x="838200" y="1038225"/>
            <a:ext cx="10515600" cy="5410200"/>
          </a:xfrm>
          <a:solidFill>
            <a:srgbClr val="FFFF00"/>
          </a:solidFill>
        </p:spPr>
        <p:txBody>
          <a:bodyPr>
            <a:normAutofit/>
          </a:bodyPr>
          <a:lstStyle/>
          <a:p>
            <a:r>
              <a:rPr lang="el-GR" sz="2400" b="1" kern="50" dirty="0">
                <a:solidFill>
                  <a:srgbClr val="000000"/>
                </a:solidFill>
                <a:effectLst/>
                <a:latin typeface="Arial" panose="020B0604020202020204" pitchFamily="34" charset="0"/>
                <a:ea typeface="Andale Sans UI"/>
                <a:cs typeface="Times New Roman" panose="02020603050405020304" pitchFamily="18" charset="0"/>
              </a:rPr>
              <a:t>Το φυσικό σώμα παραγκωνίζεται περαιτέρω από ορισμένες </a:t>
            </a:r>
          </a:p>
          <a:p>
            <a:r>
              <a:rPr lang="el-GR" sz="2400" b="1" kern="50" dirty="0">
                <a:solidFill>
                  <a:srgbClr val="000000"/>
                </a:solidFill>
                <a:effectLst/>
                <a:latin typeface="Arial" panose="020B0604020202020204" pitchFamily="34" charset="0"/>
                <a:ea typeface="Andale Sans UI"/>
                <a:cs typeface="Times New Roman" panose="02020603050405020304" pitchFamily="18" charset="0"/>
              </a:rPr>
              <a:t>και ολοσχερώς από κάποιες άλλες  διαδικασίες παραγωγής</a:t>
            </a:r>
          </a:p>
          <a:p>
            <a:r>
              <a:rPr lang="el-GR" sz="2400" b="1" kern="50" dirty="0">
                <a:solidFill>
                  <a:srgbClr val="000000"/>
                </a:solidFill>
                <a:effectLst/>
                <a:latin typeface="Arial" panose="020B0604020202020204" pitchFamily="34" charset="0"/>
                <a:ea typeface="Andale Sans UI"/>
                <a:cs typeface="Times New Roman" panose="02020603050405020304" pitchFamily="18" charset="0"/>
              </a:rPr>
              <a:t> Κλιμακωτά τείνει προς την αφάνεια αναφορικά και με κάποιες κοινωνικές διαδικασίες</a:t>
            </a:r>
          </a:p>
          <a:p>
            <a:r>
              <a:rPr lang="el-GR" sz="2400" b="1" kern="50" dirty="0">
                <a:solidFill>
                  <a:srgbClr val="000000"/>
                </a:solidFill>
                <a:effectLst/>
                <a:latin typeface="Arial" panose="020B0604020202020204" pitchFamily="34" charset="0"/>
                <a:ea typeface="Andale Sans UI"/>
                <a:cs typeface="Times New Roman" panose="02020603050405020304" pitchFamily="18" charset="0"/>
              </a:rPr>
              <a:t> Γίνεται εικόνα, αναπαράσταση, εικονική μορφή, </a:t>
            </a:r>
            <a:r>
              <a:rPr lang="en-US" sz="2400" b="1" kern="50" dirty="0">
                <a:solidFill>
                  <a:srgbClr val="000000"/>
                </a:solidFill>
                <a:effectLst/>
                <a:latin typeface="Arial" panose="020B0604020202020204" pitchFamily="34" charset="0"/>
                <a:ea typeface="Andale Sans UI"/>
                <a:cs typeface="Times New Roman" panose="02020603050405020304" pitchFamily="18" charset="0"/>
              </a:rPr>
              <a:t>avatar</a:t>
            </a:r>
            <a:r>
              <a:rPr lang="el-GR" sz="2400" b="1" kern="50" dirty="0">
                <a:solidFill>
                  <a:srgbClr val="000000"/>
                </a:solidFill>
                <a:effectLst/>
                <a:latin typeface="Arial" panose="020B0604020202020204" pitchFamily="34" charset="0"/>
                <a:ea typeface="Andale Sans UI"/>
                <a:cs typeface="Times New Roman" panose="02020603050405020304" pitchFamily="18" charset="0"/>
              </a:rPr>
              <a:t> </a:t>
            </a:r>
          </a:p>
          <a:p>
            <a:r>
              <a:rPr lang="el-GR" sz="2400" b="1" kern="50" dirty="0">
                <a:solidFill>
                  <a:srgbClr val="00B0F0"/>
                </a:solidFill>
                <a:effectLst/>
                <a:latin typeface="Arial" panose="020B0604020202020204" pitchFamily="34" charset="0"/>
                <a:ea typeface="Andale Sans UI"/>
                <a:cs typeface="Times New Roman" panose="02020603050405020304" pitchFamily="18" charset="0"/>
              </a:rPr>
              <a:t>Είμαστε στην εξ αποστάσεως εποχή</a:t>
            </a:r>
            <a:r>
              <a:rPr lang="el-GR" sz="2400" b="1" kern="50" dirty="0">
                <a:solidFill>
                  <a:srgbClr val="000000"/>
                </a:solidFill>
                <a:effectLst/>
                <a:latin typeface="Arial" panose="020B0604020202020204" pitchFamily="34" charset="0"/>
                <a:ea typeface="Andale Sans UI"/>
                <a:cs typeface="Times New Roman" panose="02020603050405020304" pitchFamily="18" charset="0"/>
              </a:rPr>
              <a:t>, </a:t>
            </a:r>
          </a:p>
          <a:p>
            <a:r>
              <a:rPr lang="el-GR" sz="2400" b="1" kern="50" dirty="0">
                <a:solidFill>
                  <a:srgbClr val="000000"/>
                </a:solidFill>
                <a:effectLst/>
                <a:latin typeface="Arial" panose="020B0604020202020204" pitchFamily="34" charset="0"/>
                <a:ea typeface="Andale Sans UI"/>
                <a:cs typeface="Times New Roman" panose="02020603050405020304" pitchFamily="18" charset="0"/>
              </a:rPr>
              <a:t>στην εξ αποστάσεως εμπειρία </a:t>
            </a:r>
          </a:p>
          <a:p>
            <a:r>
              <a:rPr lang="el-GR" sz="2400" b="1" kern="50" dirty="0">
                <a:solidFill>
                  <a:srgbClr val="000000"/>
                </a:solidFill>
                <a:effectLst/>
                <a:latin typeface="Arial" panose="020B0604020202020204" pitchFamily="34" charset="0"/>
                <a:ea typeface="Andale Sans UI"/>
                <a:cs typeface="Times New Roman" panose="02020603050405020304" pitchFamily="18" charset="0"/>
              </a:rPr>
              <a:t> </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Έχουμε παραγωγή από αλγορίθμους </a:t>
            </a:r>
            <a:r>
              <a:rPr lang="el-GR" sz="2400" b="1" dirty="0" err="1">
                <a:effectLst/>
                <a:latin typeface="Arial" panose="020B0604020202020204" pitchFamily="34" charset="0"/>
                <a:ea typeface="Calibri" panose="020F0502020204030204" pitchFamily="34" charset="0"/>
                <a:cs typeface="Times New Roman" panose="02020603050405020304" pitchFamily="18" charset="0"/>
              </a:rPr>
              <a:t>οπτικο</a:t>
            </a:r>
            <a:r>
              <a:rPr lang="el-GR" sz="2400" b="1" dirty="0">
                <a:effectLst/>
                <a:latin typeface="Arial" panose="020B0604020202020204" pitchFamily="34" charset="0"/>
                <a:ea typeface="Calibri" panose="020F0502020204030204" pitchFamily="34" charset="0"/>
                <a:cs typeface="Times New Roman" panose="02020603050405020304" pitchFamily="18" charset="0"/>
              </a:rPr>
              <a:t>-ακουστικών πλάνων </a:t>
            </a:r>
          </a:p>
          <a:p>
            <a:endParaRPr lang="el-GR" sz="2400" b="1" dirty="0">
              <a:effectLst/>
              <a:latin typeface="Arial" panose="020B0604020202020204" pitchFamily="34" charset="0"/>
              <a:ea typeface="Calibri" panose="020F0502020204030204" pitchFamily="34" charset="0"/>
              <a:cs typeface="Times New Roman" panose="02020603050405020304" pitchFamily="18" charset="0"/>
            </a:endParaRPr>
          </a:p>
          <a:p>
            <a:r>
              <a:rPr lang="el-GR" sz="2400" b="1" dirty="0">
                <a:effectLst/>
                <a:latin typeface="Arial" panose="020B0604020202020204" pitchFamily="34" charset="0"/>
                <a:ea typeface="Calibri" panose="020F0502020204030204" pitchFamily="34" charset="0"/>
                <a:cs typeface="Times New Roman" panose="02020603050405020304" pitchFamily="18" charset="0"/>
              </a:rPr>
              <a:t>δηλαδή κατασκευασμένης ειδησεογραφίας</a:t>
            </a:r>
            <a:endParaRPr lang="el-GR" sz="2400" b="1" dirty="0"/>
          </a:p>
        </p:txBody>
      </p:sp>
    </p:spTree>
    <p:extLst>
      <p:ext uri="{BB962C8B-B14F-4D97-AF65-F5344CB8AC3E}">
        <p14:creationId xmlns:p14="http://schemas.microsoft.com/office/powerpoint/2010/main" val="3313182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E74CFFD-94C0-4E0D-BF6C-E6D2B89495A7}"/>
              </a:ext>
            </a:extLst>
          </p:cNvPr>
          <p:cNvSpPr>
            <a:spLocks noGrp="1"/>
          </p:cNvSpPr>
          <p:nvPr>
            <p:ph idx="1"/>
          </p:nvPr>
        </p:nvSpPr>
        <p:spPr>
          <a:xfrm>
            <a:off x="838200" y="790575"/>
            <a:ext cx="10515600" cy="5386388"/>
          </a:xfrm>
          <a:solidFill>
            <a:srgbClr val="FFFF00"/>
          </a:solidFill>
        </p:spPr>
        <p:txBody>
          <a:bodyPr>
            <a:normAutofit/>
          </a:bodyPr>
          <a:lstStyle/>
          <a:p>
            <a:r>
              <a:rPr lang="el-GR" b="1" dirty="0">
                <a:latin typeface="Arial" panose="020B0604020202020204" pitchFamily="34" charset="0"/>
                <a:ea typeface="Calibri" panose="020F0502020204030204" pitchFamily="34" charset="0"/>
                <a:cs typeface="Times New Roman" panose="02020603050405020304" pitchFamily="18" charset="0"/>
              </a:rPr>
              <a:t>Η</a:t>
            </a:r>
            <a:r>
              <a:rPr lang="el-GR" sz="2800" b="1" dirty="0">
                <a:effectLst/>
                <a:latin typeface="Arial" panose="020B0604020202020204" pitchFamily="34" charset="0"/>
                <a:ea typeface="Calibri" panose="020F0502020204030204" pitchFamily="34" charset="0"/>
                <a:cs typeface="Times New Roman" panose="02020603050405020304" pitchFamily="18" charset="0"/>
              </a:rPr>
              <a:t> διάκριση από την πραγματικότητα όπως την κατανοούσαμε μέχρι πριν από κάποια χρόνια </a:t>
            </a:r>
          </a:p>
          <a:p>
            <a:r>
              <a:rPr lang="el-GR" sz="2800" b="1" dirty="0">
                <a:effectLst/>
                <a:latin typeface="Arial" panose="020B0604020202020204" pitchFamily="34" charset="0"/>
                <a:ea typeface="Calibri" panose="020F0502020204030204" pitchFamily="34" charset="0"/>
                <a:cs typeface="Times New Roman" panose="02020603050405020304" pitchFamily="18" charset="0"/>
              </a:rPr>
              <a:t>ή ακόμα και μέχρι τώρα την κατανοούμαι και την αντιλαμβανόμαστε είναι δύσκολη</a:t>
            </a:r>
          </a:p>
          <a:p>
            <a:r>
              <a:rPr lang="el-GR" sz="2800" b="1" dirty="0">
                <a:effectLst/>
                <a:latin typeface="Arial" panose="020B0604020202020204" pitchFamily="34" charset="0"/>
                <a:ea typeface="Calibri" panose="020F0502020204030204" pitchFamily="34" charset="0"/>
                <a:cs typeface="Times New Roman" panose="02020603050405020304" pitchFamily="18" charset="0"/>
              </a:rPr>
              <a:t> Τα όρια μεταξύ των διαστάσεων της πραγματικότητας θολώνουν, </a:t>
            </a:r>
          </a:p>
          <a:p>
            <a:r>
              <a:rPr lang="el-GR" sz="2800" b="1" dirty="0">
                <a:effectLst/>
                <a:latin typeface="Arial" panose="020B0604020202020204" pitchFamily="34" charset="0"/>
                <a:ea typeface="Calibri" panose="020F0502020204030204" pitchFamily="34" charset="0"/>
                <a:cs typeface="Times New Roman" panose="02020603050405020304" pitchFamily="18" charset="0"/>
              </a:rPr>
              <a:t>το πεδίο της μεταξύ των σύζευξης είναι εξαιρετικά θαμπό</a:t>
            </a:r>
            <a:r>
              <a:rPr lang="el-GR" sz="2800" b="1" kern="50" dirty="0">
                <a:effectLst/>
                <a:latin typeface="Arial" panose="020B0604020202020204" pitchFamily="34" charset="0"/>
                <a:ea typeface="Andale Sans UI"/>
                <a:cs typeface="Times New Roman" panose="02020603050405020304" pitchFamily="18" charset="0"/>
              </a:rPr>
              <a:t> </a:t>
            </a:r>
            <a:r>
              <a:rPr lang="el-GR" sz="2800" b="1" dirty="0">
                <a:effectLst/>
                <a:latin typeface="Arial" panose="020B0604020202020204" pitchFamily="34" charset="0"/>
                <a:ea typeface="Calibri" panose="020F0502020204030204" pitchFamily="34" charset="0"/>
                <a:cs typeface="Times New Roman" panose="02020603050405020304" pitchFamily="18" charset="0"/>
              </a:rPr>
              <a:t>Παράλληλα βιώνουμε μια έκρηξη </a:t>
            </a:r>
            <a:r>
              <a:rPr lang="el-GR" sz="2800" b="1" dirty="0" err="1">
                <a:effectLst/>
                <a:latin typeface="Arial" panose="020B0604020202020204" pitchFamily="34" charset="0"/>
                <a:ea typeface="Calibri" panose="020F0502020204030204" pitchFamily="34" charset="0"/>
                <a:cs typeface="Times New Roman" panose="02020603050405020304" pitchFamily="18" charset="0"/>
              </a:rPr>
              <a:t>τεχνολόγησης</a:t>
            </a:r>
            <a:r>
              <a:rPr lang="el-GR" sz="2800" b="1" dirty="0">
                <a:effectLst/>
                <a:latin typeface="Arial" panose="020B0604020202020204" pitchFamily="34" charset="0"/>
                <a:ea typeface="Calibri" panose="020F0502020204030204" pitchFamily="34" charset="0"/>
                <a:cs typeface="Times New Roman" panose="02020603050405020304" pitchFamily="18" charset="0"/>
              </a:rPr>
              <a:t> του βιολογικού μας κόσμου, </a:t>
            </a:r>
          </a:p>
          <a:p>
            <a:r>
              <a:rPr lang="el-GR" sz="2800" b="1" dirty="0">
                <a:effectLst/>
                <a:latin typeface="Arial" panose="020B0604020202020204" pitchFamily="34" charset="0"/>
                <a:ea typeface="Calibri" panose="020F0502020204030204" pitchFamily="34" charset="0"/>
                <a:cs typeface="Times New Roman" panose="02020603050405020304" pitchFamily="18" charset="0"/>
              </a:rPr>
              <a:t>των βιολογικών φθορών μέσω ρομποτικών αποκαταστάσεων. </a:t>
            </a:r>
            <a:endParaRPr lang="el-GR" sz="2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907241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C2F54FE-825A-45F3-A320-5A9C3BCD5E34}"/>
              </a:ext>
            </a:extLst>
          </p:cNvPr>
          <p:cNvSpPr>
            <a:spLocks noGrp="1"/>
          </p:cNvSpPr>
          <p:nvPr>
            <p:ph idx="1"/>
          </p:nvPr>
        </p:nvSpPr>
        <p:spPr>
          <a:xfrm>
            <a:off x="838200" y="923925"/>
            <a:ext cx="10515600" cy="5253038"/>
          </a:xfrm>
          <a:solidFill>
            <a:srgbClr val="FFFF00"/>
          </a:solidFill>
        </p:spPr>
        <p:txBody>
          <a:bodyPr/>
          <a:lstStyle/>
          <a:p>
            <a:r>
              <a:rPr lang="el-GR" sz="2000" b="1" kern="150" dirty="0">
                <a:effectLst/>
                <a:latin typeface="Arial" panose="020B0604020202020204" pitchFamily="34" charset="0"/>
                <a:ea typeface="SimSun" panose="02010600030101010101" pitchFamily="2" charset="-122"/>
              </a:rPr>
              <a:t>Η χρήση </a:t>
            </a:r>
            <a:r>
              <a:rPr lang="el-GR" sz="2000" b="1" kern="150" dirty="0" err="1">
                <a:effectLst/>
                <a:latin typeface="Arial" panose="020B0604020202020204" pitchFamily="34" charset="0"/>
                <a:ea typeface="SimSun" panose="02010600030101010101" pitchFamily="2" charset="-122"/>
              </a:rPr>
              <a:t>εξωσκελετών</a:t>
            </a:r>
            <a:r>
              <a:rPr lang="el-GR" sz="2000" b="1" kern="150" dirty="0">
                <a:effectLst/>
                <a:latin typeface="Arial" panose="020B0604020202020204" pitchFamily="34" charset="0"/>
                <a:ea typeface="SimSun" panose="02010600030101010101" pitchFamily="2" charset="-122"/>
              </a:rPr>
              <a:t> και έξυπνων προσθέσεων για την ανάκτηση ορισμένων κινητικών, οργανικών ή εγκεφαλικών λειτουργιών συμβαίνει ήδη </a:t>
            </a:r>
          </a:p>
          <a:p>
            <a:r>
              <a:rPr lang="el-GR" sz="2000" b="1" kern="150" dirty="0">
                <a:effectLst/>
                <a:latin typeface="Arial" panose="020B0604020202020204" pitchFamily="34" charset="0"/>
                <a:ea typeface="SimSun" panose="02010600030101010101" pitchFamily="2" charset="-122"/>
              </a:rPr>
              <a:t>και όπως φαίνεται τέτοιες πρωτοποριακές και πολύπλοκες διαδικασίες, </a:t>
            </a:r>
          </a:p>
          <a:p>
            <a:r>
              <a:rPr lang="el-GR" sz="2000" b="1" kern="150" dirty="0">
                <a:effectLst/>
                <a:latin typeface="Arial" panose="020B0604020202020204" pitchFamily="34" charset="0"/>
                <a:ea typeface="SimSun" panose="02010600030101010101" pitchFamily="2" charset="-122"/>
              </a:rPr>
              <a:t>Θα γίνονται όλο και πιο εύκολες αναφορικά με την πραγμάτωσή τους </a:t>
            </a:r>
          </a:p>
          <a:p>
            <a:r>
              <a:rPr lang="el-GR" sz="2000" b="1" kern="150" dirty="0">
                <a:effectLst/>
                <a:latin typeface="Arial" panose="020B0604020202020204" pitchFamily="34" charset="0"/>
                <a:ea typeface="SimSun" panose="02010600030101010101" pitchFamily="2" charset="-122"/>
              </a:rPr>
              <a:t>Η εν εξελίξει έρευνα εμφύτευσης βελτιωμένων οργάνων ή </a:t>
            </a:r>
          </a:p>
          <a:p>
            <a:r>
              <a:rPr lang="el-GR" sz="2000" b="1" kern="150" dirty="0">
                <a:effectLst/>
                <a:latin typeface="Arial" panose="020B0604020202020204" pitchFamily="34" charset="0"/>
                <a:ea typeface="SimSun" panose="02010600030101010101" pitchFamily="2" charset="-122"/>
              </a:rPr>
              <a:t>η αντικατάστασή των ίδιων των βιολογικών οργάνων από τεχνητά, </a:t>
            </a:r>
          </a:p>
          <a:p>
            <a:endParaRPr lang="el-GR" sz="2000" b="1" kern="150" dirty="0">
              <a:effectLst/>
              <a:latin typeface="Arial" panose="020B0604020202020204" pitchFamily="34" charset="0"/>
              <a:ea typeface="SimSun" panose="02010600030101010101" pitchFamily="2" charset="-122"/>
            </a:endParaRPr>
          </a:p>
          <a:p>
            <a:r>
              <a:rPr lang="el-GR" sz="2000" b="1" kern="150" dirty="0">
                <a:effectLst/>
                <a:latin typeface="Arial" panose="020B0604020202020204" pitchFamily="34" charset="0"/>
                <a:ea typeface="SimSun" panose="02010600030101010101" pitchFamily="2" charset="-122"/>
              </a:rPr>
              <a:t>όχι μόνο για λόγους υγείας ή αποκατάστασης ζωτικών φυσιολογικών λειτουργιών, </a:t>
            </a:r>
          </a:p>
          <a:p>
            <a:endParaRPr lang="el-GR" sz="2000" b="1" kern="150" dirty="0">
              <a:effectLst/>
              <a:latin typeface="Arial" panose="020B0604020202020204" pitchFamily="34" charset="0"/>
              <a:ea typeface="SimSun" panose="02010600030101010101" pitchFamily="2" charset="-122"/>
            </a:endParaRPr>
          </a:p>
          <a:p>
            <a:r>
              <a:rPr lang="el-GR" sz="2000" b="1" kern="150" dirty="0">
                <a:solidFill>
                  <a:srgbClr val="00B0F0"/>
                </a:solidFill>
                <a:effectLst/>
                <a:latin typeface="Arial" panose="020B0604020202020204" pitchFamily="34" charset="0"/>
                <a:ea typeface="SimSun" panose="02010600030101010101" pitchFamily="2" charset="-122"/>
              </a:rPr>
              <a:t>αλλά και για αισθητικούς ή λόγους σωματικής απόδοσης</a:t>
            </a:r>
            <a:r>
              <a:rPr lang="el-GR" sz="2000" b="1" kern="150" dirty="0">
                <a:effectLst/>
                <a:latin typeface="Arial" panose="020B0604020202020204" pitchFamily="34" charset="0"/>
                <a:ea typeface="SimSun" panose="02010600030101010101" pitchFamily="2" charset="-122"/>
              </a:rPr>
              <a:t>, </a:t>
            </a:r>
          </a:p>
          <a:p>
            <a:pPr marL="0" indent="0">
              <a:buNone/>
            </a:pPr>
            <a:endParaRPr lang="el-GR" sz="2000" b="1" kern="150" dirty="0">
              <a:latin typeface="Arial" panose="020B0604020202020204" pitchFamily="34" charset="0"/>
              <a:ea typeface="SimSun" panose="02010600030101010101" pitchFamily="2" charset="-122"/>
            </a:endParaRPr>
          </a:p>
          <a:p>
            <a:r>
              <a:rPr lang="el-GR" sz="2000" b="1" kern="150" dirty="0">
                <a:effectLst/>
                <a:latin typeface="Arial" panose="020B0604020202020204" pitchFamily="34" charset="0"/>
                <a:ea typeface="SimSun" panose="02010600030101010101" pitchFamily="2" charset="-122"/>
              </a:rPr>
              <a:t>σηματοδοτεί μια νέα εποχή ενεργητικής βελτίωσης των ανθρώπινων δυνατοτήτων</a:t>
            </a:r>
            <a:r>
              <a:rPr lang="el-GR" sz="1800" kern="150" dirty="0">
                <a:effectLst/>
                <a:latin typeface="Arial" panose="020B0604020202020204" pitchFamily="34" charset="0"/>
                <a:ea typeface="SimSun" panose="02010600030101010101" pitchFamily="2" charset="-122"/>
              </a:rPr>
              <a:t>.</a:t>
            </a:r>
            <a:endParaRPr lang="el-GR" dirty="0"/>
          </a:p>
        </p:txBody>
      </p:sp>
    </p:spTree>
    <p:extLst>
      <p:ext uri="{BB962C8B-B14F-4D97-AF65-F5344CB8AC3E}">
        <p14:creationId xmlns:p14="http://schemas.microsoft.com/office/powerpoint/2010/main" val="62711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6B60758-F02E-44FA-BC37-ED108AE08499}"/>
              </a:ext>
            </a:extLst>
          </p:cNvPr>
          <p:cNvSpPr>
            <a:spLocks noGrp="1"/>
          </p:cNvSpPr>
          <p:nvPr>
            <p:ph idx="1"/>
          </p:nvPr>
        </p:nvSpPr>
        <p:spPr>
          <a:solidFill>
            <a:srgbClr val="FFFF00"/>
          </a:solidFill>
        </p:spPr>
        <p:txBody>
          <a:bodyPr/>
          <a:lstStyle/>
          <a:p>
            <a:r>
              <a:rPr lang="el-GR" sz="2400" b="1" kern="150" dirty="0">
                <a:effectLst/>
                <a:latin typeface="Arial" panose="020B0604020202020204" pitchFamily="34" charset="0"/>
                <a:ea typeface="SimSun" panose="02010600030101010101" pitchFamily="2" charset="-122"/>
                <a:cs typeface="Times New Roman" panose="02020603050405020304" pitchFamily="18" charset="0"/>
              </a:rPr>
              <a:t>Έχουμε δει εδώ και μια δεκαετία τον παραπληγικό ασθενή που κλοτσούσε μια μπάλα στο Παγκόσμιο Κύπελλο του 2014 </a:t>
            </a:r>
          </a:p>
          <a:p>
            <a:endParaRPr lang="el-GR" sz="2400" b="1" kern="150" dirty="0">
              <a:effectLst/>
              <a:latin typeface="Arial" panose="020B0604020202020204" pitchFamily="34" charset="0"/>
              <a:ea typeface="SimSun" panose="02010600030101010101" pitchFamily="2" charset="-122"/>
              <a:cs typeface="Times New Roman" panose="02020603050405020304" pitchFamily="18" charset="0"/>
            </a:endParaRPr>
          </a:p>
          <a:p>
            <a:endParaRPr lang="el-GR" sz="2400" b="1" kern="150" dirty="0">
              <a:latin typeface="Arial" panose="020B0604020202020204" pitchFamily="34" charset="0"/>
              <a:ea typeface="SimSun" panose="02010600030101010101" pitchFamily="2" charset="-122"/>
              <a:cs typeface="Times New Roman" panose="02020603050405020304" pitchFamily="18" charset="0"/>
            </a:endParaRPr>
          </a:p>
          <a:p>
            <a:r>
              <a:rPr lang="el-GR" sz="2400" b="1" kern="150" dirty="0">
                <a:effectLst/>
                <a:latin typeface="Arial" panose="020B0604020202020204" pitchFamily="34" charset="0"/>
                <a:ea typeface="SimSun" panose="02010600030101010101" pitchFamily="2" charset="-122"/>
                <a:cs typeface="Times New Roman" panose="02020603050405020304" pitchFamily="18" charset="0"/>
              </a:rPr>
              <a:t>χρησιμοποιώντας έναν έξυπνο </a:t>
            </a:r>
            <a:r>
              <a:rPr lang="el-GR" sz="2400" b="1" kern="150" dirty="0" err="1">
                <a:effectLst/>
                <a:latin typeface="Arial" panose="020B0604020202020204" pitchFamily="34" charset="0"/>
                <a:ea typeface="SimSun" panose="02010600030101010101" pitchFamily="2" charset="-122"/>
                <a:cs typeface="Times New Roman" panose="02020603050405020304" pitchFamily="18" charset="0"/>
              </a:rPr>
              <a:t>εξωσκελετό</a:t>
            </a:r>
            <a:r>
              <a:rPr lang="el-GR" sz="2400" b="1" kern="150" dirty="0">
                <a:effectLst/>
                <a:latin typeface="Arial" panose="020B0604020202020204" pitchFamily="34" charset="0"/>
                <a:ea typeface="SimSun" panose="02010600030101010101" pitchFamily="2" charset="-122"/>
                <a:cs typeface="Times New Roman" panose="02020603050405020304" pitchFamily="18" charset="0"/>
              </a:rPr>
              <a:t> (</a:t>
            </a:r>
            <a:r>
              <a:rPr lang="el-GR" sz="2400" b="1" kern="150" dirty="0" err="1">
                <a:effectLst/>
                <a:latin typeface="Arial" panose="020B0604020202020204" pitchFamily="34" charset="0"/>
                <a:ea typeface="SimSun" panose="02010600030101010101" pitchFamily="2" charset="-122"/>
                <a:cs typeface="Times New Roman" panose="02020603050405020304" pitchFamily="18" charset="0"/>
              </a:rPr>
              <a:t>intelligent</a:t>
            </a:r>
            <a:r>
              <a:rPr lang="el-GR" sz="2400" b="1" kern="150" dirty="0">
                <a:effectLst/>
                <a:latin typeface="Arial" panose="020B0604020202020204" pitchFamily="34" charset="0"/>
                <a:ea typeface="SimSun" panose="02010600030101010101" pitchFamily="2" charset="-122"/>
                <a:cs typeface="Times New Roman" panose="02020603050405020304" pitchFamily="18" charset="0"/>
              </a:rPr>
              <a:t>  </a:t>
            </a:r>
            <a:r>
              <a:rPr lang="el-GR" sz="2400" b="1" kern="150" dirty="0" err="1">
                <a:effectLst/>
                <a:latin typeface="Arial" panose="020B0604020202020204" pitchFamily="34" charset="0"/>
                <a:ea typeface="SimSun" panose="02010600030101010101" pitchFamily="2" charset="-122"/>
                <a:cs typeface="Times New Roman" panose="02020603050405020304" pitchFamily="18" charset="0"/>
              </a:rPr>
              <a:t>exoskeleton</a:t>
            </a:r>
            <a:r>
              <a:rPr lang="el-GR" sz="2400" b="1" kern="150" dirty="0">
                <a:effectLst/>
                <a:latin typeface="Arial" panose="020B0604020202020204" pitchFamily="34" charset="0"/>
                <a:ea typeface="SimSun" panose="02010600030101010101" pitchFamily="2" charset="-122"/>
                <a:cs typeface="Times New Roman" panose="02020603050405020304" pitchFamily="18" charset="0"/>
              </a:rPr>
              <a:t>) ή τον άνθρωπο που έχασε τα άκρα του και ανέπτυξε νέα, </a:t>
            </a:r>
          </a:p>
          <a:p>
            <a:endParaRPr lang="el-GR" sz="2400" b="1" kern="150" dirty="0">
              <a:latin typeface="Arial" panose="020B0604020202020204" pitchFamily="34" charset="0"/>
              <a:ea typeface="SimSun" panose="02010600030101010101" pitchFamily="2" charset="-122"/>
              <a:cs typeface="Times New Roman" panose="02020603050405020304" pitchFamily="18" charset="0"/>
            </a:endParaRPr>
          </a:p>
          <a:p>
            <a:endParaRPr lang="el-GR" sz="2400" b="1" kern="150" dirty="0">
              <a:effectLst/>
              <a:latin typeface="Arial" panose="020B0604020202020204" pitchFamily="34" charset="0"/>
              <a:ea typeface="SimSun" panose="02010600030101010101" pitchFamily="2" charset="-122"/>
              <a:cs typeface="Times New Roman" panose="02020603050405020304" pitchFamily="18" charset="0"/>
            </a:endParaRPr>
          </a:p>
          <a:p>
            <a:endParaRPr lang="el-GR" sz="2400" b="1" kern="150" dirty="0">
              <a:latin typeface="Arial" panose="020B0604020202020204" pitchFamily="34" charset="0"/>
              <a:ea typeface="SimSun" panose="02010600030101010101" pitchFamily="2" charset="-122"/>
              <a:cs typeface="Times New Roman" panose="02020603050405020304" pitchFamily="18" charset="0"/>
            </a:endParaRPr>
          </a:p>
          <a:p>
            <a:r>
              <a:rPr lang="el-GR" sz="2400" b="1" kern="150" dirty="0">
                <a:effectLst/>
                <a:latin typeface="Arial" panose="020B0604020202020204" pitchFamily="34" charset="0"/>
                <a:ea typeface="SimSun" panose="02010600030101010101" pitchFamily="2" charset="-122"/>
                <a:cs typeface="Times New Roman" panose="02020603050405020304" pitchFamily="18" charset="0"/>
              </a:rPr>
              <a:t>τα οποία ήταν βελτιστοποιημένα ακόμη και για αναρρίχηση. </a:t>
            </a:r>
            <a:endParaRPr lang="el-GR"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51496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F31177-1F04-4DBB-B23A-CB363E13D9F6}"/>
              </a:ext>
            </a:extLst>
          </p:cNvPr>
          <p:cNvSpPr>
            <a:spLocks noGrp="1"/>
          </p:cNvSpPr>
          <p:nvPr>
            <p:ph type="title"/>
          </p:nvPr>
        </p:nvSpPr>
        <p:spPr>
          <a:solidFill>
            <a:srgbClr val="FFFF00"/>
          </a:solidFill>
        </p:spPr>
        <p:txBody>
          <a:bodyPr>
            <a:normAutofit/>
          </a:bodyPr>
          <a:lstStyle/>
          <a:p>
            <a:pPr algn="ctr"/>
            <a:r>
              <a:rPr lang="el-GR" sz="3600" b="1" dirty="0">
                <a:effectLst/>
                <a:latin typeface="Arial" panose="020B0604020202020204" pitchFamily="34" charset="0"/>
                <a:ea typeface="Calibri" panose="020F0502020204030204" pitchFamily="34" charset="0"/>
              </a:rPr>
              <a:t>Τέταρτη Βιομηχανική Επανάσταση</a:t>
            </a:r>
            <a:endParaRPr lang="el-GR" sz="3600" dirty="0"/>
          </a:p>
        </p:txBody>
      </p:sp>
      <p:sp>
        <p:nvSpPr>
          <p:cNvPr id="3" name="Θέση περιεχομένου 2">
            <a:extLst>
              <a:ext uri="{FF2B5EF4-FFF2-40B4-BE49-F238E27FC236}">
                <a16:creationId xmlns:a16="http://schemas.microsoft.com/office/drawing/2014/main" id="{3509108A-6167-47D9-B24A-36044CBF1661}"/>
              </a:ext>
            </a:extLst>
          </p:cNvPr>
          <p:cNvSpPr>
            <a:spLocks noGrp="1"/>
          </p:cNvSpPr>
          <p:nvPr>
            <p:ph idx="1"/>
          </p:nvPr>
        </p:nvSpPr>
        <p:spPr>
          <a:solidFill>
            <a:schemeClr val="tx1"/>
          </a:solidFill>
        </p:spPr>
        <p:txBody>
          <a:bodyPr>
            <a:normAutofit/>
          </a:bodyPr>
          <a:lstStyle/>
          <a:p>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Αναφέρεται στην Ψηφιακή Επανάσταση</a:t>
            </a:r>
            <a:r>
              <a:rPr lang="el-GR"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a:t>
            </a:r>
            <a:r>
              <a:rPr lang="el-GR" b="1" i="1" dirty="0" err="1">
                <a:solidFill>
                  <a:srgbClr val="FFFF00"/>
                </a:solidFill>
                <a:effectLst/>
                <a:latin typeface="Arial" panose="020B0604020202020204" pitchFamily="34" charset="0"/>
                <a:ea typeface="Calibri" panose="020F0502020204030204" pitchFamily="34" charset="0"/>
                <a:cs typeface="Times New Roman" panose="02020603050405020304" pitchFamily="18" charset="0"/>
              </a:rPr>
              <a:t>digital</a:t>
            </a:r>
            <a:r>
              <a:rPr lang="el-GR" b="1" i="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a:t>
            </a:r>
            <a:r>
              <a:rPr lang="el-GR" b="1" i="1" dirty="0" err="1">
                <a:solidFill>
                  <a:srgbClr val="FFFF00"/>
                </a:solidFill>
                <a:effectLst/>
                <a:latin typeface="Arial" panose="020B0604020202020204" pitchFamily="34" charset="0"/>
                <a:ea typeface="Calibri" panose="020F0502020204030204" pitchFamily="34" charset="0"/>
                <a:cs typeface="Times New Roman" panose="02020603050405020304" pitchFamily="18" charset="0"/>
              </a:rPr>
              <a:t>revolution</a:t>
            </a:r>
            <a:r>
              <a:rPr lang="el-GR"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a:t>
            </a:r>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 </a:t>
            </a:r>
          </a:p>
          <a:p>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η οποία παρέχει νέους τρόπους διασύνδεσης, </a:t>
            </a:r>
          </a:p>
          <a:p>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διείσδυσης και (εν-)</a:t>
            </a:r>
            <a:r>
              <a:rPr lang="el-GR" b="1" dirty="0" err="1">
                <a:solidFill>
                  <a:srgbClr val="FFFF00"/>
                </a:solidFill>
                <a:effectLst/>
                <a:latin typeface="Arial" panose="020B0604020202020204" pitchFamily="34" charset="0"/>
                <a:ea typeface="SimSun" panose="02010600030101010101" pitchFamily="2" charset="-122"/>
                <a:cs typeface="Times New Roman" panose="02020603050405020304" pitchFamily="18" charset="0"/>
              </a:rPr>
              <a:t>σωμάτωσης</a:t>
            </a:r>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 της ψηφιακής τεχνολογίας, </a:t>
            </a:r>
          </a:p>
          <a:p>
            <a:endParaRPr lang="el-GR" b="1" dirty="0">
              <a:solidFill>
                <a:srgbClr val="FFFF00"/>
              </a:solidFill>
              <a:latin typeface="Arial" panose="020B0604020202020204" pitchFamily="34" charset="0"/>
              <a:ea typeface="SimSun" panose="02010600030101010101" pitchFamily="2" charset="-122"/>
              <a:cs typeface="Times New Roman" panose="02020603050405020304" pitchFamily="18" charset="0"/>
            </a:endParaRPr>
          </a:p>
          <a:p>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όχι απλώς στον κοινωνικό ιστό, </a:t>
            </a:r>
          </a:p>
          <a:p>
            <a:endParaRPr lang="el-GR" b="1" dirty="0">
              <a:solidFill>
                <a:srgbClr val="FFFF00"/>
              </a:solidFill>
              <a:latin typeface="Arial" panose="020B0604020202020204" pitchFamily="34" charset="0"/>
              <a:ea typeface="SimSun" panose="02010600030101010101" pitchFamily="2" charset="-122"/>
              <a:cs typeface="Times New Roman" panose="02020603050405020304" pitchFamily="18" charset="0"/>
            </a:endParaRPr>
          </a:p>
          <a:p>
            <a:r>
              <a:rPr lang="el-GR"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αλλά και συσσωμάτωσής της με το ανθρώπινο φυσικό σώμα. </a:t>
            </a:r>
            <a:endParaRPr lang="el-GR" b="1" dirty="0">
              <a:solidFill>
                <a:srgbClr val="FFFF00"/>
              </a:solidFill>
            </a:endParaRPr>
          </a:p>
        </p:txBody>
      </p:sp>
    </p:spTree>
    <p:extLst>
      <p:ext uri="{BB962C8B-B14F-4D97-AF65-F5344CB8AC3E}">
        <p14:creationId xmlns:p14="http://schemas.microsoft.com/office/powerpoint/2010/main" val="311180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BB32978-AAC3-4443-8894-BD85BBB0B35E}"/>
              </a:ext>
            </a:extLst>
          </p:cNvPr>
          <p:cNvSpPr>
            <a:spLocks noGrp="1"/>
          </p:cNvSpPr>
          <p:nvPr>
            <p:ph idx="1"/>
          </p:nvPr>
        </p:nvSpPr>
        <p:spPr>
          <a:xfrm>
            <a:off x="838200" y="942975"/>
            <a:ext cx="10515600" cy="5233988"/>
          </a:xfrm>
          <a:solidFill>
            <a:schemeClr val="tx1"/>
          </a:solidFill>
        </p:spPr>
        <p:txBody>
          <a:bodyPr/>
          <a:lstStyle/>
          <a:p>
            <a:r>
              <a:rPr lang="el-GR" sz="2800" b="1" dirty="0">
                <a:solidFill>
                  <a:srgbClr val="FFFF00"/>
                </a:solidFill>
                <a:effectLst/>
                <a:latin typeface="Arial" panose="020B0604020202020204" pitchFamily="34" charset="0"/>
                <a:ea typeface="SimSun" panose="02010600030101010101" pitchFamily="2" charset="-122"/>
                <a:cs typeface="Times New Roman" panose="02020603050405020304" pitchFamily="18" charset="0"/>
              </a:rPr>
              <a:t>Έχουμε νέες μορφές αλληλεπίδρασης και αλληλοδιείσδυσης μεταξύ της ανθρώπινης οντότητας και των μηχανικών/τεχνολογικών κατασκευών </a:t>
            </a:r>
          </a:p>
          <a:p>
            <a:r>
              <a:rPr lang="el-GR" sz="28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Στην προοπτική της Τέταρτης Βιομηχανικής Επανάστασης, η τεχνολογία μπορεί και (συ-)</a:t>
            </a:r>
            <a:r>
              <a:rPr lang="el-GR" sz="2800" b="1" dirty="0" err="1">
                <a:solidFill>
                  <a:srgbClr val="FFFF00"/>
                </a:solidFill>
                <a:effectLst/>
                <a:latin typeface="Arial" panose="020B0604020202020204" pitchFamily="34" charset="0"/>
                <a:ea typeface="Calibri" panose="020F0502020204030204" pitchFamily="34" charset="0"/>
                <a:cs typeface="Times New Roman" panose="02020603050405020304" pitchFamily="18" charset="0"/>
              </a:rPr>
              <a:t>σωματώνεται</a:t>
            </a:r>
            <a:r>
              <a:rPr lang="el-GR" sz="28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 κυριολεκτικά στο ανθρώπινο σώμα </a:t>
            </a:r>
          </a:p>
          <a:p>
            <a:r>
              <a:rPr lang="el-GR" sz="28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Όλες αυτές οι επαναστατικές εξελίξεις προκαλούν κοσμογονικές αλλαγές </a:t>
            </a:r>
          </a:p>
          <a:p>
            <a:r>
              <a:rPr lang="el-GR" sz="2800" b="1" dirty="0">
                <a:solidFill>
                  <a:srgbClr val="FFFF00"/>
                </a:solidFill>
                <a:effectLst/>
                <a:latin typeface="Arial" panose="020B0604020202020204" pitchFamily="34" charset="0"/>
                <a:ea typeface="Calibri" panose="020F0502020204030204" pitchFamily="34" charset="0"/>
                <a:cs typeface="Times New Roman" panose="02020603050405020304" pitchFamily="18" charset="0"/>
              </a:rPr>
              <a:t>και ασκούν ταυτόχρονα πολλαπλές επενέργειες στο φυσικό σώμα.</a:t>
            </a:r>
            <a:endParaRPr lang="el-GR" sz="2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324604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7D8025A-06FD-4091-85EE-CB9C64F95E96}"/>
              </a:ext>
            </a:extLst>
          </p:cNvPr>
          <p:cNvSpPr>
            <a:spLocks noGrp="1"/>
          </p:cNvSpPr>
          <p:nvPr>
            <p:ph idx="1"/>
          </p:nvPr>
        </p:nvSpPr>
        <p:spPr>
          <a:solidFill>
            <a:srgbClr val="FFFF00"/>
          </a:solidFill>
        </p:spPr>
        <p:txBody>
          <a:bodyPr>
            <a:normAutofit/>
          </a:bodyPr>
          <a:lstStyle/>
          <a:p>
            <a:r>
              <a:rPr lang="el-GR" b="1" dirty="0">
                <a:effectLst/>
                <a:latin typeface="Arial" panose="020B0604020202020204" pitchFamily="34" charset="0"/>
                <a:ea typeface="SimSun" panose="02010600030101010101" pitchFamily="2" charset="-122"/>
              </a:rPr>
              <a:t>Η Τέταρτη Βιομηχανική Επανάσταση χαρακτηρίζεται κυρίως από τεχνολογικά επιτεύγματα σε τομείς όπως </a:t>
            </a:r>
          </a:p>
          <a:p>
            <a:r>
              <a:rPr lang="el-GR" b="1" dirty="0">
                <a:effectLst/>
                <a:latin typeface="Arial" panose="020B0604020202020204" pitchFamily="34" charset="0"/>
                <a:ea typeface="SimSun" panose="02010600030101010101" pitchFamily="2" charset="-122"/>
              </a:rPr>
              <a:t>η ρομποτική, </a:t>
            </a:r>
          </a:p>
          <a:p>
            <a:r>
              <a:rPr lang="el-GR" b="1" dirty="0">
                <a:effectLst/>
                <a:latin typeface="Arial" panose="020B0604020202020204" pitchFamily="34" charset="0"/>
                <a:ea typeface="SimSun" panose="02010600030101010101" pitchFamily="2" charset="-122"/>
              </a:rPr>
              <a:t>η τεχνητή νοημοσύνη,</a:t>
            </a:r>
          </a:p>
          <a:p>
            <a:r>
              <a:rPr lang="el-GR" b="1" dirty="0">
                <a:effectLst/>
                <a:latin typeface="Arial" panose="020B0604020202020204" pitchFamily="34" charset="0"/>
                <a:ea typeface="SimSun" panose="02010600030101010101" pitchFamily="2" charset="-122"/>
              </a:rPr>
              <a:t> η </a:t>
            </a:r>
            <a:r>
              <a:rPr lang="el-GR" b="1" dirty="0" err="1">
                <a:effectLst/>
                <a:latin typeface="Arial" panose="020B0604020202020204" pitchFamily="34" charset="0"/>
                <a:ea typeface="SimSun" panose="02010600030101010101" pitchFamily="2" charset="-122"/>
              </a:rPr>
              <a:t>νανοτεχνολογία</a:t>
            </a:r>
            <a:r>
              <a:rPr lang="el-GR" b="1" dirty="0">
                <a:effectLst/>
                <a:latin typeface="Arial" panose="020B0604020202020204" pitchFamily="34" charset="0"/>
                <a:ea typeface="SimSun" panose="02010600030101010101" pitchFamily="2" charset="-122"/>
              </a:rPr>
              <a:t>, </a:t>
            </a:r>
          </a:p>
          <a:p>
            <a:r>
              <a:rPr lang="el-GR" b="1" dirty="0">
                <a:effectLst/>
                <a:latin typeface="Arial" panose="020B0604020202020204" pitchFamily="34" charset="0"/>
                <a:ea typeface="SimSun" panose="02010600030101010101" pitchFamily="2" charset="-122"/>
              </a:rPr>
              <a:t>η τρισδιάστατη (3D)   εκτύπωση, </a:t>
            </a:r>
          </a:p>
          <a:p>
            <a:r>
              <a:rPr lang="el-GR" b="1" dirty="0">
                <a:effectLst/>
                <a:latin typeface="Arial" panose="020B0604020202020204" pitchFamily="34" charset="0"/>
                <a:ea typeface="SimSun" panose="02010600030101010101" pitchFamily="2" charset="-122"/>
              </a:rPr>
              <a:t>η προσομοίωση (</a:t>
            </a:r>
            <a:r>
              <a:rPr lang="en-US" b="1" dirty="0">
                <a:effectLst/>
                <a:latin typeface="Arial" panose="020B0604020202020204" pitchFamily="34" charset="0"/>
                <a:ea typeface="SimSun" panose="02010600030101010101" pitchFamily="2" charset="-122"/>
              </a:rPr>
              <a:t>simulation</a:t>
            </a:r>
            <a:r>
              <a:rPr lang="el-GR" b="1" dirty="0">
                <a:effectLst/>
                <a:latin typeface="Arial" panose="020B0604020202020204" pitchFamily="34" charset="0"/>
                <a:ea typeface="SimSun" panose="02010600030101010101" pitchFamily="2" charset="-122"/>
              </a:rPr>
              <a:t>), </a:t>
            </a:r>
          </a:p>
          <a:p>
            <a:r>
              <a:rPr lang="el-GR" b="1" dirty="0">
                <a:effectLst/>
                <a:latin typeface="Arial" panose="020B0604020202020204" pitchFamily="34" charset="0"/>
                <a:ea typeface="SimSun" panose="02010600030101010101" pitchFamily="2" charset="-122"/>
              </a:rPr>
              <a:t>η απτική τεχνολογία (</a:t>
            </a:r>
            <a:r>
              <a:rPr lang="en-US" b="1" dirty="0">
                <a:effectLst/>
                <a:latin typeface="Arial" panose="020B0604020202020204" pitchFamily="34" charset="0"/>
                <a:ea typeface="SimSun" panose="02010600030101010101" pitchFamily="2" charset="-122"/>
              </a:rPr>
              <a:t>haptics</a:t>
            </a:r>
            <a:r>
              <a:rPr lang="el-GR" b="1" dirty="0">
                <a:effectLst/>
                <a:latin typeface="Arial" panose="020B0604020202020204" pitchFamily="34" charset="0"/>
                <a:ea typeface="SimSun" panose="02010600030101010101" pitchFamily="2" charset="-122"/>
              </a:rPr>
              <a:t>) κ.λπ. </a:t>
            </a:r>
            <a:endParaRPr lang="el-GR" b="1" dirty="0"/>
          </a:p>
        </p:txBody>
      </p:sp>
    </p:spTree>
    <p:extLst>
      <p:ext uri="{BB962C8B-B14F-4D97-AF65-F5344CB8AC3E}">
        <p14:creationId xmlns:p14="http://schemas.microsoft.com/office/powerpoint/2010/main" val="721149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9CD33FA-FD43-416D-B940-0BF17FD9EFEE}"/>
              </a:ext>
            </a:extLst>
          </p:cNvPr>
          <p:cNvSpPr>
            <a:spLocks noGrp="1"/>
          </p:cNvSpPr>
          <p:nvPr>
            <p:ph idx="1"/>
          </p:nvPr>
        </p:nvSpPr>
        <p:spPr>
          <a:solidFill>
            <a:schemeClr val="tx1"/>
          </a:solidFill>
        </p:spPr>
        <p:txBody>
          <a:bodyPr/>
          <a:lstStyle/>
          <a:p>
            <a:r>
              <a:rPr lang="el-GR" sz="3600" b="1" dirty="0">
                <a:solidFill>
                  <a:srgbClr val="00B050"/>
                </a:solidFill>
                <a:effectLst/>
                <a:latin typeface="Arial" panose="020B0604020202020204" pitchFamily="34" charset="0"/>
                <a:ea typeface="SimSun" panose="02010600030101010101" pitchFamily="2" charset="-122"/>
                <a:cs typeface="Arial" panose="020B0604020202020204" pitchFamily="34" charset="0"/>
              </a:rPr>
              <a:t>Χρησιμοποιούμε όρους όπως «νέφος πληροφοριών», αποθήκευση δεδομένων από «υπηρεσίες νέφους» </a:t>
            </a:r>
          </a:p>
          <a:p>
            <a:endParaRPr lang="el-GR" sz="3600" b="1" dirty="0">
              <a:solidFill>
                <a:srgbClr val="00B050"/>
              </a:solidFill>
              <a:latin typeface="Arial" panose="020B0604020202020204" pitchFamily="34" charset="0"/>
              <a:ea typeface="SimSun" panose="02010600030101010101" pitchFamily="2" charset="-122"/>
              <a:cs typeface="Arial" panose="020B0604020202020204" pitchFamily="34" charset="0"/>
            </a:endParaRPr>
          </a:p>
          <a:p>
            <a:endParaRPr lang="el-GR" sz="3600" b="1" dirty="0">
              <a:solidFill>
                <a:srgbClr val="00B050"/>
              </a:solidFill>
              <a:effectLst/>
              <a:latin typeface="Arial" panose="020B0604020202020204" pitchFamily="34" charset="0"/>
              <a:ea typeface="SimSun" panose="02010600030101010101" pitchFamily="2" charset="-122"/>
              <a:cs typeface="Arial" panose="020B0604020202020204" pitchFamily="34" charset="0"/>
            </a:endParaRPr>
          </a:p>
          <a:p>
            <a:r>
              <a:rPr lang="el-GR" sz="3600" b="1" dirty="0">
                <a:solidFill>
                  <a:srgbClr val="00B050"/>
                </a:solidFill>
                <a:effectLst/>
                <a:latin typeface="Arial" panose="020B0604020202020204" pitchFamily="34" charset="0"/>
                <a:ea typeface="SimSun" panose="02010600030101010101" pitchFamily="2" charset="-122"/>
                <a:cs typeface="Arial" panose="020B0604020202020204" pitchFamily="34" charset="0"/>
              </a:rPr>
              <a:t>Ζητούμε συμβουλές από το «διαλογικό μας ρομπότ» (</a:t>
            </a:r>
            <a:r>
              <a:rPr lang="el-GR" sz="3600" b="1" dirty="0" err="1">
                <a:solidFill>
                  <a:srgbClr val="00B050"/>
                </a:solidFill>
                <a:effectLst/>
                <a:latin typeface="Arial" panose="020B0604020202020204" pitchFamily="34" charset="0"/>
                <a:ea typeface="Calibri" panose="020F0502020204030204" pitchFamily="34" charset="0"/>
                <a:cs typeface="Arial" panose="020B0604020202020204" pitchFamily="34" charset="0"/>
              </a:rPr>
              <a:t>chatbot</a:t>
            </a:r>
            <a:r>
              <a:rPr lang="el-GR" sz="3600" b="1" dirty="0">
                <a:solidFill>
                  <a:srgbClr val="00B050"/>
                </a:solidFill>
                <a:effectLst/>
                <a:latin typeface="Arial" panose="020B0604020202020204" pitchFamily="34" charset="0"/>
                <a:ea typeface="Calibri" panose="020F0502020204030204" pitchFamily="34" charset="0"/>
                <a:cs typeface="Arial" panose="020B0604020202020204" pitchFamily="34" charset="0"/>
              </a:rPr>
              <a:t>)</a:t>
            </a:r>
            <a:endParaRPr lang="el-GR" sz="3600" b="1" dirty="0">
              <a:effectLst/>
              <a:latin typeface="Arial" panose="020B0604020202020204" pitchFamily="34" charset="0"/>
              <a:ea typeface="Calibri" panose="020F0502020204030204" pitchFamily="34" charset="0"/>
              <a:cs typeface="Arial" panose="020B0604020202020204" pitchFamily="34" charset="0"/>
            </a:endParaRPr>
          </a:p>
          <a:p>
            <a:endParaRPr lang="el-GR" dirty="0"/>
          </a:p>
        </p:txBody>
      </p:sp>
    </p:spTree>
    <p:extLst>
      <p:ext uri="{BB962C8B-B14F-4D97-AF65-F5344CB8AC3E}">
        <p14:creationId xmlns:p14="http://schemas.microsoft.com/office/powerpoint/2010/main" val="3609583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854CA28-CCB9-4B31-9942-2687676E3627}"/>
              </a:ext>
            </a:extLst>
          </p:cNvPr>
          <p:cNvSpPr>
            <a:spLocks noGrp="1"/>
          </p:cNvSpPr>
          <p:nvPr>
            <p:ph idx="1"/>
          </p:nvPr>
        </p:nvSpPr>
        <p:spPr>
          <a:solidFill>
            <a:schemeClr val="tx1"/>
          </a:solidFill>
        </p:spPr>
        <p:txBody>
          <a:bodyPr>
            <a:normAutofit/>
          </a:bodyPr>
          <a:lstStyle/>
          <a:p>
            <a:r>
              <a:rPr lang="el-GR" sz="2400" b="1" dirty="0">
                <a:solidFill>
                  <a:srgbClr val="FFFF00"/>
                </a:solidFill>
                <a:effectLst/>
                <a:latin typeface="Arial" panose="020B0604020202020204" pitchFamily="34" charset="0"/>
                <a:ea typeface="SimSun" panose="02010600030101010101" pitchFamily="2" charset="-122"/>
              </a:rPr>
              <a:t>Ο τρόπος </a:t>
            </a:r>
            <a:r>
              <a:rPr lang="el-GR" sz="2400" b="1" dirty="0">
                <a:solidFill>
                  <a:srgbClr val="FFFF00"/>
                </a:solidFill>
                <a:effectLst/>
                <a:latin typeface="Arial" panose="020B0604020202020204" pitchFamily="34" charset="0"/>
                <a:ea typeface="Calibri" panose="020F0502020204030204" pitchFamily="34" charset="0"/>
              </a:rPr>
              <a:t>που ως άνθρωποι συνδεόμαστε με τα αντικείμενα της καθημερινότητας, της καθημερινής μας ζωής αλλάζει ολοκληρωτικά</a:t>
            </a:r>
          </a:p>
          <a:p>
            <a:r>
              <a:rPr lang="el-GR" sz="2400" b="1" dirty="0">
                <a:solidFill>
                  <a:srgbClr val="FFFF00"/>
                </a:solidFill>
                <a:effectLst/>
                <a:latin typeface="Arial" panose="020B0604020202020204" pitchFamily="34" charset="0"/>
                <a:ea typeface="Calibri" panose="020F0502020204030204" pitchFamily="34" charset="0"/>
              </a:rPr>
              <a:t> Αντίστοιχα αυτά τα αντικείμενα—παράγωγα των νέων τεχνολογιών— αλλάζουν τον τρόπο σκέψης μας και συμπεριφοράς μας</a:t>
            </a:r>
          </a:p>
          <a:p>
            <a:r>
              <a:rPr lang="el-GR" sz="2400" b="1" dirty="0">
                <a:solidFill>
                  <a:srgbClr val="FFFF00"/>
                </a:solidFill>
                <a:effectLst/>
                <a:latin typeface="Arial" panose="020B0604020202020204" pitchFamily="34" charset="0"/>
                <a:ea typeface="Calibri" panose="020F0502020204030204" pitchFamily="34" charset="0"/>
              </a:rPr>
              <a:t> Στην προοπτική (εν-)</a:t>
            </a:r>
            <a:r>
              <a:rPr lang="el-GR" sz="2400" b="1" dirty="0" err="1">
                <a:solidFill>
                  <a:srgbClr val="FFFF00"/>
                </a:solidFill>
                <a:effectLst/>
                <a:latin typeface="Arial" panose="020B0604020202020204" pitchFamily="34" charset="0"/>
                <a:ea typeface="Calibri" panose="020F0502020204030204" pitchFamily="34" charset="0"/>
              </a:rPr>
              <a:t>σωμάτωσης</a:t>
            </a:r>
            <a:r>
              <a:rPr lang="el-GR" sz="2400" b="1" dirty="0">
                <a:solidFill>
                  <a:srgbClr val="FFFF00"/>
                </a:solidFill>
                <a:effectLst/>
                <a:latin typeface="Arial" panose="020B0604020202020204" pitchFamily="34" charset="0"/>
                <a:ea typeface="Calibri" panose="020F0502020204030204" pitchFamily="34" charset="0"/>
              </a:rPr>
              <a:t> (ή συσσωμάτωσης) και σύζευξης των ψηφιακών επιτευγμάτων με τη φυσική πραγματικότητα, βιώνουμε μορφές </a:t>
            </a:r>
          </a:p>
          <a:p>
            <a:r>
              <a:rPr lang="el-GR" sz="2400" b="1" i="1" dirty="0">
                <a:solidFill>
                  <a:srgbClr val="FFFF00"/>
                </a:solidFill>
                <a:effectLst/>
                <a:latin typeface="Arial" panose="020B0604020202020204" pitchFamily="34" charset="0"/>
                <a:ea typeface="Calibri" panose="020F0502020204030204" pitchFamily="34" charset="0"/>
              </a:rPr>
              <a:t>επαυξημένης πραγματικότητας</a:t>
            </a:r>
            <a:r>
              <a:rPr lang="el-GR" sz="2400" b="1" dirty="0">
                <a:solidFill>
                  <a:srgbClr val="FFFF00"/>
                </a:solidFill>
                <a:effectLst/>
                <a:latin typeface="Arial" panose="020B0604020202020204" pitchFamily="34" charset="0"/>
                <a:ea typeface="Calibri" panose="020F0502020204030204" pitchFamily="34" charset="0"/>
              </a:rPr>
              <a:t> ή  </a:t>
            </a:r>
            <a:r>
              <a:rPr lang="el-GR" sz="2400" b="1" i="1" dirty="0">
                <a:solidFill>
                  <a:srgbClr val="FFFF00"/>
                </a:solidFill>
                <a:effectLst/>
                <a:latin typeface="Arial" panose="020B0604020202020204" pitchFamily="34" charset="0"/>
                <a:ea typeface="Calibri" panose="020F0502020204030204" pitchFamily="34" charset="0"/>
              </a:rPr>
              <a:t>μικτής πραγματικότητας</a:t>
            </a:r>
            <a:endParaRPr lang="el-GR" sz="2400" b="1" i="1" dirty="0">
              <a:solidFill>
                <a:srgbClr val="FFFF00"/>
              </a:solidFill>
              <a:latin typeface="Arial" panose="020B0604020202020204" pitchFamily="34" charset="0"/>
              <a:ea typeface="Calibri" panose="020F0502020204030204" pitchFamily="34" charset="0"/>
            </a:endParaRPr>
          </a:p>
          <a:p>
            <a:r>
              <a:rPr lang="el-GR" sz="2400" b="1" dirty="0">
                <a:solidFill>
                  <a:srgbClr val="FFFF00"/>
                </a:solidFill>
                <a:effectLst/>
                <a:latin typeface="Arial" panose="020B0604020202020204" pitchFamily="34" charset="0"/>
                <a:ea typeface="Calibri" panose="020F0502020204030204" pitchFamily="34" charset="0"/>
              </a:rPr>
              <a:t> </a:t>
            </a:r>
            <a:r>
              <a:rPr lang="el-GR" sz="2400" b="1" dirty="0">
                <a:solidFill>
                  <a:srgbClr val="FFFF00"/>
                </a:solidFill>
                <a:effectLst/>
                <a:latin typeface="Arial" panose="020B0604020202020204" pitchFamily="34" charset="0"/>
                <a:ea typeface="SimSun" panose="02010600030101010101" pitchFamily="2" charset="-122"/>
              </a:rPr>
              <a:t>Αναφερόμαστε έτσι σε τεχνολογίες της Επαυξημένης Πραγματικότητας (</a:t>
            </a:r>
            <a:r>
              <a:rPr lang="el-GR" sz="2400" b="1" i="1" dirty="0" err="1">
                <a:solidFill>
                  <a:srgbClr val="FFFF00"/>
                </a:solidFill>
                <a:effectLst/>
                <a:latin typeface="Arial" panose="020B0604020202020204" pitchFamily="34" charset="0"/>
                <a:ea typeface="SimSun" panose="02010600030101010101" pitchFamily="2" charset="-122"/>
              </a:rPr>
              <a:t>Augmented</a:t>
            </a:r>
            <a:r>
              <a:rPr lang="el-GR" sz="2400" b="1" i="1" dirty="0">
                <a:solidFill>
                  <a:srgbClr val="FFFF00"/>
                </a:solidFill>
                <a:effectLst/>
                <a:latin typeface="Arial" panose="020B0604020202020204" pitchFamily="34" charset="0"/>
                <a:ea typeface="SimSun" panose="02010600030101010101" pitchFamily="2" charset="-122"/>
              </a:rPr>
              <a:t> </a:t>
            </a:r>
            <a:r>
              <a:rPr lang="el-GR" sz="2400" b="1" i="1" dirty="0" err="1">
                <a:solidFill>
                  <a:srgbClr val="FFFF00"/>
                </a:solidFill>
                <a:effectLst/>
                <a:latin typeface="Arial" panose="020B0604020202020204" pitchFamily="34" charset="0"/>
                <a:ea typeface="SimSun" panose="02010600030101010101" pitchFamily="2" charset="-122"/>
              </a:rPr>
              <a:t>Reality</a:t>
            </a:r>
            <a:r>
              <a:rPr lang="el-GR" sz="2400" b="1" dirty="0">
                <a:solidFill>
                  <a:srgbClr val="FFFF00"/>
                </a:solidFill>
                <a:effectLst/>
                <a:latin typeface="Arial" panose="020B0604020202020204" pitchFamily="34" charset="0"/>
                <a:ea typeface="SimSun" panose="02010600030101010101" pitchFamily="2" charset="-122"/>
              </a:rPr>
              <a:t>) </a:t>
            </a:r>
            <a:endParaRPr lang="el-GR" sz="2400" b="1" dirty="0">
              <a:solidFill>
                <a:srgbClr val="FFFF00"/>
              </a:solidFill>
            </a:endParaRPr>
          </a:p>
        </p:txBody>
      </p:sp>
    </p:spTree>
    <p:extLst>
      <p:ext uri="{BB962C8B-B14F-4D97-AF65-F5344CB8AC3E}">
        <p14:creationId xmlns:p14="http://schemas.microsoft.com/office/powerpoint/2010/main" val="3841407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02F4868-734D-42E4-8ED5-F0AF31CD9B78}"/>
              </a:ext>
            </a:extLst>
          </p:cNvPr>
          <p:cNvSpPr>
            <a:spLocks noGrp="1"/>
          </p:cNvSpPr>
          <p:nvPr>
            <p:ph idx="1"/>
          </p:nvPr>
        </p:nvSpPr>
        <p:spPr>
          <a:xfrm>
            <a:off x="838200" y="476250"/>
            <a:ext cx="10515600" cy="5700713"/>
          </a:xfrm>
          <a:solidFill>
            <a:srgbClr val="FFFF00"/>
          </a:solidFill>
        </p:spPr>
        <p:txBody>
          <a:bodyPr>
            <a:normAutofit lnSpcReduction="10000"/>
          </a:bodyPr>
          <a:lstStyle/>
          <a:p>
            <a:r>
              <a:rPr lang="el-GR" sz="2000" b="1" dirty="0">
                <a:effectLst/>
                <a:latin typeface="Arial" panose="020B0604020202020204" pitchFamily="34" charset="0"/>
                <a:ea typeface="SimSun" panose="02010600030101010101" pitchFamily="2" charset="-122"/>
              </a:rPr>
              <a:t>Στην καθημερινή μας λεκτική ή και </a:t>
            </a:r>
            <a:r>
              <a:rPr lang="el-GR" sz="2000" b="1" i="1" dirty="0" err="1">
                <a:effectLst/>
                <a:latin typeface="Arial" panose="020B0604020202020204" pitchFamily="34" charset="0"/>
                <a:ea typeface="SimSun" panose="02010600030101010101" pitchFamily="2" charset="-122"/>
              </a:rPr>
              <a:t>μηνυματική</a:t>
            </a:r>
            <a:r>
              <a:rPr lang="el-GR" sz="2000" b="1" i="1" dirty="0">
                <a:effectLst/>
                <a:latin typeface="Arial" panose="020B0604020202020204" pitchFamily="34" charset="0"/>
                <a:ea typeface="SimSun" panose="02010600030101010101" pitchFamily="2" charset="-122"/>
              </a:rPr>
              <a:t> επικοινωνία,</a:t>
            </a:r>
            <a:r>
              <a:rPr lang="el-GR" sz="2000" b="1" dirty="0">
                <a:effectLst/>
                <a:latin typeface="Arial" panose="020B0604020202020204" pitchFamily="34" charset="0"/>
                <a:ea typeface="SimSun" panose="02010600030101010101" pitchFamily="2" charset="-122"/>
              </a:rPr>
              <a:t> όλο και συχνότερα υπεισέρχεται ο όρος </a:t>
            </a:r>
            <a:r>
              <a:rPr lang="el-GR" sz="2000" b="1" i="1" dirty="0">
                <a:effectLst/>
                <a:latin typeface="Arial" panose="020B0604020202020204" pitchFamily="34" charset="0"/>
                <a:ea typeface="SimSun" panose="02010600030101010101" pitchFamily="2" charset="-122"/>
              </a:rPr>
              <a:t>Τεχνητή Νοημοσύνη</a:t>
            </a:r>
            <a:r>
              <a:rPr lang="el-GR" sz="2000" b="1" dirty="0">
                <a:effectLst/>
                <a:latin typeface="Arial" panose="020B0604020202020204" pitchFamily="34" charset="0"/>
                <a:ea typeface="SimSun" panose="02010600030101010101" pitchFamily="2" charset="-122"/>
              </a:rPr>
              <a:t> (</a:t>
            </a:r>
            <a:r>
              <a:rPr lang="el-GR" sz="2000" b="1" dirty="0" err="1">
                <a:effectLst/>
                <a:latin typeface="Arial" panose="020B0604020202020204" pitchFamily="34" charset="0"/>
                <a:ea typeface="SimSun" panose="02010600030101010101" pitchFamily="2" charset="-122"/>
              </a:rPr>
              <a:t>Artificial</a:t>
            </a:r>
            <a:r>
              <a:rPr lang="el-GR" sz="2000" b="1" dirty="0">
                <a:effectLst/>
                <a:latin typeface="Arial" panose="020B0604020202020204" pitchFamily="34" charset="0"/>
                <a:ea typeface="SimSun" panose="02010600030101010101" pitchFamily="2" charset="-122"/>
              </a:rPr>
              <a:t> </a:t>
            </a:r>
            <a:r>
              <a:rPr lang="el-GR" sz="2000" b="1" dirty="0" err="1">
                <a:effectLst/>
                <a:latin typeface="Arial" panose="020B0604020202020204" pitchFamily="34" charset="0"/>
                <a:ea typeface="SimSun" panose="02010600030101010101" pitchFamily="2" charset="-122"/>
              </a:rPr>
              <a:t>Intelligence</a:t>
            </a:r>
            <a:r>
              <a:rPr lang="el-GR" sz="2000" b="1" dirty="0">
                <a:effectLst/>
                <a:latin typeface="Arial" panose="020B0604020202020204" pitchFamily="34" charset="0"/>
                <a:ea typeface="SimSun" panose="02010600030101010101" pitchFamily="2" charset="-122"/>
              </a:rPr>
              <a:t>/ΑΙ)</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Ο όρος αυτός παραπέμπει κατά κύριο λόγο στον τομέα της επιστήμης των υπολογιστών </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και αναφέρεται κυρίως  στη δημιουργία ευφυών υπολογιστικών συστημάτων, </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σκεπτόμενων και ευφυών μηχανικών/τεχνολογικών κατασκευών</a:t>
            </a: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Στην καθημερινή μας επικοινωνία υπεισέρχονται επίσης έννοιες όπως εικονική πραγματικότητα και εικονικό σώμα (</a:t>
            </a:r>
            <a:r>
              <a:rPr lang="en-US" sz="2000" b="1" dirty="0">
                <a:effectLst/>
                <a:latin typeface="Arial" panose="020B0604020202020204" pitchFamily="34" charset="0"/>
                <a:ea typeface="SimSun" panose="02010600030101010101" pitchFamily="2" charset="-122"/>
                <a:cs typeface="Times New Roman" panose="02020603050405020304" pitchFamily="18" charset="0"/>
              </a:rPr>
              <a:t>avatar</a:t>
            </a:r>
            <a:r>
              <a:rPr lang="el-GR" sz="2000" b="1" dirty="0">
                <a:effectLst/>
                <a:latin typeface="Arial" panose="020B0604020202020204" pitchFamily="34" charset="0"/>
                <a:ea typeface="SimSun" panose="02010600030101010101" pitchFamily="2" charset="-122"/>
                <a:cs typeface="Times New Roman" panose="02020603050405020304" pitchFamily="18" charset="0"/>
              </a:rPr>
              <a:t>), που συνήθως </a:t>
            </a: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και συγκεχυμένα </a:t>
            </a: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χρησιμοποιούνται πολλές φορές για να δηλώσουν </a:t>
            </a:r>
          </a:p>
          <a:p>
            <a:endParaRPr lang="el-GR" sz="2000" b="1" dirty="0">
              <a:latin typeface="Arial" panose="020B0604020202020204" pitchFamily="34" charset="0"/>
              <a:ea typeface="SimSun" panose="02010600030101010101" pitchFamily="2" charset="-122"/>
              <a:cs typeface="Times New Roman" panose="02020603050405020304" pitchFamily="18" charset="0"/>
            </a:endParaRP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μια αντιθετική προς τη φυσική πραγματικότητα κατάσταση. </a:t>
            </a:r>
            <a:endParaRPr lang="el-GR" sz="20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733234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4B2E90B-DC8C-49D3-8E20-6523A92ED990}"/>
              </a:ext>
            </a:extLst>
          </p:cNvPr>
          <p:cNvSpPr>
            <a:spLocks noGrp="1"/>
          </p:cNvSpPr>
          <p:nvPr>
            <p:ph idx="1"/>
          </p:nvPr>
        </p:nvSpPr>
        <p:spPr/>
        <p:txBody>
          <a:bodyPr/>
          <a:lstStyle/>
          <a:p>
            <a:r>
              <a:rPr lang="el-GR" sz="1800" b="1" dirty="0">
                <a:solidFill>
                  <a:srgbClr val="FF0000"/>
                </a:solidFill>
                <a:effectLst/>
                <a:latin typeface="Arial" panose="020B0604020202020204" pitchFamily="34" charset="0"/>
                <a:ea typeface="Calibri" panose="020F0502020204030204" pitchFamily="34" charset="0"/>
              </a:rPr>
              <a:t>Από ΒΙΒΛΙΟ : Πατσαντάρας, Νικόλαος (2025). ΕΙΚΟΝΙΚΕΣ-ΦΥΣΙΚΕΣ ΔΙΑΣΤΑΣΕΙΣ ΤΟΥ ΣΩΜΑΤΟΣ</a:t>
            </a:r>
            <a:r>
              <a:rPr lang="el-GR" sz="1800" dirty="0">
                <a:effectLst/>
                <a:latin typeface="Arial" panose="020B0604020202020204" pitchFamily="34" charset="0"/>
                <a:ea typeface="Calibri" panose="020F0502020204030204" pitchFamily="34" charset="0"/>
              </a:rPr>
              <a:t>….. </a:t>
            </a:r>
            <a:r>
              <a:rPr lang="el-GR" sz="1800" dirty="0">
                <a:effectLst/>
                <a:latin typeface="Arial" panose="020B0604020202020204" pitchFamily="34" charset="0"/>
                <a:ea typeface="Calibri" panose="020F0502020204030204" pitchFamily="34" charset="0"/>
                <a:cs typeface="Times New Roman" panose="02020603050405020304" pitchFamily="18" charset="0"/>
              </a:rPr>
              <a:t>Εδώ εντοπίζεται και μια θεμελιώδης</a:t>
            </a:r>
            <a:r>
              <a:rPr lang="el-GR" sz="1800" dirty="0">
                <a:effectLst/>
                <a:latin typeface="Arial" panose="020B0604020202020204" pitchFamily="34" charset="0"/>
                <a:ea typeface="SimSun" panose="02010600030101010101" pitchFamily="2" charset="-122"/>
                <a:cs typeface="Times New Roman" panose="02020603050405020304" pitchFamily="18" charset="0"/>
              </a:rPr>
              <a:t> διαφορά μεταξύ Τέταρτης και προηγούμενων βιομηχανικών επαναστάσεων. </a:t>
            </a:r>
          </a:p>
          <a:p>
            <a:r>
              <a:rPr lang="el-GR" sz="1800" dirty="0">
                <a:effectLst/>
                <a:latin typeface="Arial" panose="020B0604020202020204" pitchFamily="34" charset="0"/>
                <a:ea typeface="SimSun" panose="02010600030101010101" pitchFamily="2" charset="-122"/>
                <a:cs typeface="Times New Roman" panose="02020603050405020304" pitchFamily="18" charset="0"/>
              </a:rPr>
              <a:t>Η διαφορά δεν έχει να κάνει με αυτοματισμούς της παραγωγικής ή οποιασδήποτε άλλης διαδικασίας, αλλά είναι η υπό όρους, η υπό συνθήκες δυνατότητα αυτενέργειας ευφυών τεχνολογικών-μηχανικών κατασκευών, η δυνατότητα αυτονόμησης τους. </a:t>
            </a:r>
          </a:p>
          <a:p>
            <a:r>
              <a:rPr lang="el-GR" sz="1800" dirty="0">
                <a:effectLst/>
                <a:latin typeface="Arial" panose="020B0604020202020204" pitchFamily="34" charset="0"/>
                <a:ea typeface="SimSun" panose="02010600030101010101" pitchFamily="2" charset="-122"/>
                <a:cs typeface="Times New Roman" panose="02020603050405020304" pitchFamily="18" charset="0"/>
              </a:rPr>
              <a:t>Αυτό σημαίνει δημιουργία προϋποθέσεων διαμόρφωσης εξουσιαστικών δομών επικυριαρχίας, οι οποίες θα είναι κατά ένα μεγάλο βαθμό ανεξέλεγκτες από την ανθρώπινη παρέμβαση. </a:t>
            </a:r>
          </a:p>
          <a:p>
            <a:pPr algn="just"/>
            <a:r>
              <a:rPr lang="el-GR" sz="1800" dirty="0">
                <a:effectLst/>
                <a:latin typeface="Arial" panose="020B0604020202020204" pitchFamily="34" charset="0"/>
                <a:ea typeface="SimSun" panose="02010600030101010101" pitchFamily="2" charset="-122"/>
                <a:cs typeface="Times New Roman" panose="02020603050405020304" pitchFamily="18" charset="0"/>
              </a:rPr>
              <a:t>Μια άλλη διαφορά είναι ότι από τη μια στιγμή στην άλλη αποδυναμώνεται και σε περιπτώσεις μηδενίζεται στην εποχή μας, με εκθετικούς ρυθμούς θα έλεγε κάποιος, το αντιλαμβανόμενο ως ισχύον καθεστώς της γνώσης με ό,τι αυτό συνεπάγεται. </a:t>
            </a:r>
          </a:p>
          <a:p>
            <a:r>
              <a:rPr lang="el-GR" sz="1800" dirty="0">
                <a:effectLst/>
                <a:latin typeface="Arial" panose="020B0604020202020204" pitchFamily="34" charset="0"/>
                <a:ea typeface="SimSun" panose="02010600030101010101" pitchFamily="2" charset="-122"/>
                <a:cs typeface="Times New Roman" panose="02020603050405020304" pitchFamily="18" charset="0"/>
              </a:rPr>
              <a:t>Ο όρος καινοτομία εμφανίζεται ως κυρίαρχη παρότρυνση. </a:t>
            </a: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778581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C060FE5-9A47-42E5-80F4-A262AD930087}"/>
              </a:ext>
            </a:extLst>
          </p:cNvPr>
          <p:cNvSpPr>
            <a:spLocks noGrp="1"/>
          </p:cNvSpPr>
          <p:nvPr>
            <p:ph idx="1"/>
          </p:nvPr>
        </p:nvSpPr>
        <p:spPr>
          <a:xfrm>
            <a:off x="838200" y="647700"/>
            <a:ext cx="10515600" cy="5529263"/>
          </a:xfrm>
          <a:solidFill>
            <a:srgbClr val="FFFF00"/>
          </a:solidFill>
        </p:spPr>
        <p:txBody>
          <a:bodyPr>
            <a:normAutofit fontScale="92500" lnSpcReduction="10000"/>
          </a:bodyPr>
          <a:lstStyle/>
          <a:p>
            <a:r>
              <a:rPr lang="el-GR" sz="2000" b="1" dirty="0">
                <a:effectLst/>
                <a:latin typeface="Arial" panose="020B0604020202020204" pitchFamily="34" charset="0"/>
                <a:ea typeface="SimSun" panose="02010600030101010101" pitchFamily="2" charset="-122"/>
                <a:cs typeface="Times New Roman" panose="02020603050405020304" pitchFamily="18" charset="0"/>
              </a:rPr>
              <a:t>Νέοι επιστημονικοί κλάδοι  (π.χ. </a:t>
            </a:r>
            <a:r>
              <a:rPr lang="el-GR" sz="2000" b="1" dirty="0" err="1">
                <a:effectLst/>
                <a:latin typeface="Arial" panose="020B0604020202020204" pitchFamily="34" charset="0"/>
                <a:ea typeface="SimSun" panose="02010600030101010101" pitchFamily="2" charset="-122"/>
                <a:cs typeface="Times New Roman" panose="02020603050405020304" pitchFamily="18" charset="0"/>
              </a:rPr>
              <a:t>νευρο</a:t>
            </a:r>
            <a:r>
              <a:rPr lang="el-GR" sz="2000" b="1" dirty="0">
                <a:effectLst/>
                <a:latin typeface="Arial" panose="020B0604020202020204" pitchFamily="34" charset="0"/>
                <a:ea typeface="SimSun" panose="02010600030101010101" pitchFamily="2" charset="-122"/>
                <a:cs typeface="Times New Roman" panose="02020603050405020304" pitchFamily="18" charset="0"/>
              </a:rPr>
              <a:t>-τεχνολογία), οι οποίοι διερευνούν γενικά και ειδικά τη σύνδεση, </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τη </a:t>
            </a:r>
            <a:r>
              <a:rPr lang="el-GR" sz="2000" b="1" dirty="0" err="1">
                <a:effectLst/>
                <a:latin typeface="Arial" panose="020B0604020202020204" pitchFamily="34" charset="0"/>
                <a:ea typeface="SimSun" panose="02010600030101010101" pitchFamily="2" charset="-122"/>
                <a:cs typeface="Times New Roman" panose="02020603050405020304" pitchFamily="18" charset="0"/>
              </a:rPr>
              <a:t>διεπαφή</a:t>
            </a:r>
            <a:r>
              <a:rPr lang="el-GR" sz="2000" b="1" dirty="0">
                <a:effectLst/>
                <a:latin typeface="Arial" panose="020B0604020202020204" pitchFamily="34" charset="0"/>
                <a:ea typeface="SimSun" panose="02010600030101010101" pitchFamily="2" charset="-122"/>
                <a:cs typeface="Times New Roman" panose="02020603050405020304" pitchFamily="18" charset="0"/>
              </a:rPr>
              <a:t> μεταξύ ανθρώπινου εγκεφάλου και υπολογιστή, </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δηλαδή επικεντρώνουν το ενδιαφέρον τους στον επαυξημένο άνθρωπο (</a:t>
            </a:r>
            <a:r>
              <a:rPr lang="en-US" sz="2000" b="1" dirty="0">
                <a:effectLst/>
                <a:latin typeface="Arial" panose="020B0604020202020204" pitchFamily="34" charset="0"/>
                <a:ea typeface="SimSun" panose="02010600030101010101" pitchFamily="2" charset="-122"/>
                <a:cs typeface="Times New Roman" panose="02020603050405020304" pitchFamily="18" charset="0"/>
              </a:rPr>
              <a:t>augmented human</a:t>
            </a:r>
            <a:r>
              <a:rPr lang="el-GR" sz="2000" b="1" dirty="0">
                <a:effectLst/>
                <a:latin typeface="Arial" panose="020B0604020202020204" pitchFamily="34" charset="0"/>
                <a:ea typeface="SimSun" panose="02010600030101010101" pitchFamily="2" charset="-122"/>
                <a:cs typeface="Times New Roman" panose="02020603050405020304" pitchFamily="18" charset="0"/>
              </a:rPr>
              <a:t>),</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 </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γίνονται εξαιρετικά δημοφιλείς</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 </a:t>
            </a:r>
          </a:p>
          <a:p>
            <a:r>
              <a:rPr lang="el-GR" sz="2000" b="1" dirty="0">
                <a:effectLst/>
                <a:latin typeface="Arial" panose="020B0604020202020204" pitchFamily="34" charset="0"/>
                <a:ea typeface="SimSun" panose="02010600030101010101" pitchFamily="2" charset="-122"/>
                <a:cs typeface="Times New Roman" panose="02020603050405020304" pitchFamily="18" charset="0"/>
              </a:rPr>
              <a:t>Όπως φαίνεται </a:t>
            </a:r>
            <a:r>
              <a:rPr lang="el-GR" sz="2000" b="1" dirty="0" err="1">
                <a:effectLst/>
                <a:latin typeface="Arial" panose="020B0604020202020204" pitchFamily="34" charset="0"/>
                <a:ea typeface="SimSun" panose="02010600030101010101" pitchFamily="2" charset="-122"/>
                <a:cs typeface="Times New Roman" panose="02020603050405020304" pitchFamily="18" charset="0"/>
              </a:rPr>
              <a:t>δι</a:t>
            </a:r>
            <a:r>
              <a:rPr lang="el-GR" sz="2000" b="1" dirty="0">
                <a:effectLst/>
                <a:latin typeface="Arial" panose="020B0604020202020204" pitchFamily="34" charset="0"/>
                <a:ea typeface="SimSun" panose="02010600030101010101" pitchFamily="2" charset="-122"/>
                <a:cs typeface="Times New Roman" panose="02020603050405020304" pitchFamily="18" charset="0"/>
              </a:rPr>
              <a:t>-εξελισσόμαστε παράλληλα, </a:t>
            </a: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αλλά και σε αλληλεπίδραση με τις τεχνολογικές μας εξελίξεις, </a:t>
            </a: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με τα ψηφιακά μας επιτεύγματα, με τα δημιουργήματά μας</a:t>
            </a:r>
          </a:p>
          <a:p>
            <a:endParaRPr lang="el-GR" sz="2000" b="1" dirty="0">
              <a:latin typeface="Arial" panose="020B0604020202020204" pitchFamily="34" charset="0"/>
              <a:ea typeface="SimSun" panose="02010600030101010101" pitchFamily="2" charset="-122"/>
              <a:cs typeface="Times New Roman" panose="02020603050405020304" pitchFamily="18" charset="0"/>
            </a:endParaRPr>
          </a:p>
          <a:p>
            <a:endParaRPr lang="el-GR" sz="2000" b="1" dirty="0">
              <a:effectLst/>
              <a:latin typeface="Arial" panose="020B0604020202020204" pitchFamily="34" charset="0"/>
              <a:ea typeface="SimSun" panose="02010600030101010101" pitchFamily="2" charset="-122"/>
              <a:cs typeface="Times New Roman" panose="02020603050405020304" pitchFamily="18" charset="0"/>
            </a:endParaRPr>
          </a:p>
          <a:p>
            <a:r>
              <a:rPr lang="el-GR" sz="2000" b="1" dirty="0">
                <a:effectLst/>
                <a:latin typeface="Arial" panose="020B0604020202020204" pitchFamily="34" charset="0"/>
                <a:ea typeface="SimSun" panose="02010600030101010101" pitchFamily="2" charset="-122"/>
                <a:cs typeface="Times New Roman" panose="02020603050405020304" pitchFamily="18" charset="0"/>
              </a:rPr>
              <a:t> </a:t>
            </a:r>
            <a:r>
              <a:rPr lang="el-GR" sz="2000" b="1" dirty="0">
                <a:effectLst/>
                <a:latin typeface="Arial" panose="020B0604020202020204" pitchFamily="34" charset="0"/>
                <a:ea typeface="Calibri" panose="020F0502020204030204" pitchFamily="34" charset="0"/>
                <a:cs typeface="Times New Roman" panose="02020603050405020304" pitchFamily="18" charset="0"/>
              </a:rPr>
              <a:t>Ψηφιοποιούμαστε με εκθετικούς και απρόβλεπτους τρόπους.</a:t>
            </a:r>
            <a:endParaRPr lang="el-GR" sz="20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4010366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00B0ACA-ECA0-4BB8-9C7B-7A0A80A986D7}"/>
              </a:ext>
            </a:extLst>
          </p:cNvPr>
          <p:cNvSpPr>
            <a:spLocks noGrp="1"/>
          </p:cNvSpPr>
          <p:nvPr>
            <p:ph idx="1"/>
          </p:nvPr>
        </p:nvSpPr>
        <p:spPr>
          <a:xfrm>
            <a:off x="838200" y="600075"/>
            <a:ext cx="10515600" cy="5576888"/>
          </a:xfrm>
          <a:solidFill>
            <a:srgbClr val="FFFF00"/>
          </a:solidFill>
        </p:spPr>
        <p:txBody>
          <a:bodyPr>
            <a:normAutofit/>
          </a:bodyPr>
          <a:lstStyle/>
          <a:p>
            <a:r>
              <a:rPr lang="el-GR" sz="2400" b="1" dirty="0">
                <a:effectLst/>
                <a:latin typeface="Arial" panose="020B0604020202020204" pitchFamily="34" charset="0"/>
                <a:ea typeface="Calibri" panose="020F0502020204030204" pitchFamily="34" charset="0"/>
                <a:cs typeface="Times New Roman" panose="02020603050405020304" pitchFamily="18" charset="0"/>
              </a:rPr>
              <a:t>Η Τέταρτη Βιομηχανική Επανάσταση λοιπόν ξεδιπλώνεται στο πλαίσιο μιας εντυπωσιακής σειράς νέων τεχνολογιών που καθιστούν δυσδιάκριτα, </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που θολώνουν τα όρια της διαφοράς και των διακρίσεων μεταξύ της ανθρώπινης οντότητας, </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του διαδικτύου και του φυσικού κόσμου</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 Μάλιστα, όπως δηλώνεται από τα γεγονότα, είμαστε στην εποχή όχι απλώς μιας σύγκλισης μεταξύ ανθρώπινης οντότητας και τεχνολογίας, </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αλλά μιας σύζευξης, </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μιας συσσωμάτωσης που εμφανίζεται ως αποτέλεσμα </a:t>
            </a:r>
          </a:p>
          <a:p>
            <a:r>
              <a:rPr lang="el-GR" sz="2400" b="1" dirty="0">
                <a:effectLst/>
                <a:latin typeface="Arial" panose="020B0604020202020204" pitchFamily="34" charset="0"/>
                <a:ea typeface="Calibri" panose="020F0502020204030204" pitchFamily="34" charset="0"/>
                <a:cs typeface="Times New Roman" panose="02020603050405020304" pitchFamily="18" charset="0"/>
              </a:rPr>
              <a:t>αλληλοδιείσδυσης των ψηφιακών, των βιολογικών και των γενικότερα φυσικών πεδίων </a:t>
            </a:r>
            <a:endParaRPr lang="el-GR" sz="2400" b="1" dirty="0"/>
          </a:p>
        </p:txBody>
      </p:sp>
    </p:spTree>
    <p:extLst>
      <p:ext uri="{BB962C8B-B14F-4D97-AF65-F5344CB8AC3E}">
        <p14:creationId xmlns:p14="http://schemas.microsoft.com/office/powerpoint/2010/main" val="4151610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6EAE6CB-B83E-4E49-8D19-45D3D6C37DAE}"/>
              </a:ext>
            </a:extLst>
          </p:cNvPr>
          <p:cNvSpPr>
            <a:spLocks noGrp="1"/>
          </p:cNvSpPr>
          <p:nvPr>
            <p:ph idx="1"/>
          </p:nvPr>
        </p:nvSpPr>
        <p:spPr>
          <a:xfrm>
            <a:off x="838200" y="1825624"/>
            <a:ext cx="10515600" cy="4708525"/>
          </a:xfrm>
          <a:solidFill>
            <a:srgbClr val="FFFF00"/>
          </a:solidFill>
        </p:spPr>
        <p:txBody>
          <a:bodyPr>
            <a:noAutofit/>
          </a:bodyPr>
          <a:lstStyle/>
          <a:p>
            <a:r>
              <a:rPr lang="el-GR" sz="3200" b="1" dirty="0">
                <a:effectLst/>
                <a:latin typeface="Arial" panose="020B0604020202020204" pitchFamily="34" charset="0"/>
                <a:ea typeface="Calibri" panose="020F0502020204030204" pitchFamily="34" charset="0"/>
                <a:cs typeface="Times New Roman" panose="02020603050405020304" pitchFamily="18" charset="0"/>
              </a:rPr>
              <a:t>Το ιδιαίτερα σημαντικό επομένως που προκαλείται στο πλαίσιο αυτής της επανάστασης,  </a:t>
            </a:r>
          </a:p>
          <a:p>
            <a:endParaRPr lang="el-GR" sz="3200" b="1" dirty="0">
              <a:effectLst/>
              <a:latin typeface="Arial" panose="020B0604020202020204" pitchFamily="34" charset="0"/>
              <a:ea typeface="Calibri" panose="020F0502020204030204" pitchFamily="34" charset="0"/>
              <a:cs typeface="Times New Roman" panose="02020603050405020304" pitchFamily="18" charset="0"/>
            </a:endParaRPr>
          </a:p>
          <a:p>
            <a:endParaRPr lang="el-GR" sz="3200" b="1" dirty="0">
              <a:latin typeface="Arial" panose="020B0604020202020204" pitchFamily="34" charset="0"/>
              <a:ea typeface="Calibri" panose="020F0502020204030204" pitchFamily="34" charset="0"/>
              <a:cs typeface="Times New Roman" panose="02020603050405020304" pitchFamily="18" charset="0"/>
            </a:endParaRPr>
          </a:p>
          <a:p>
            <a:r>
              <a:rPr lang="el-GR" sz="3200" b="1" dirty="0">
                <a:effectLst/>
                <a:latin typeface="Arial" panose="020B0604020202020204" pitchFamily="34" charset="0"/>
                <a:ea typeface="Calibri" panose="020F0502020204030204" pitchFamily="34" charset="0"/>
                <a:cs typeface="Times New Roman" panose="02020603050405020304" pitchFamily="18" charset="0"/>
              </a:rPr>
              <a:t>είναι η πολύπλοκη αλληλεπίδραση και κυρίως </a:t>
            </a:r>
          </a:p>
          <a:p>
            <a:endParaRPr lang="el-GR" sz="3200" b="1" dirty="0">
              <a:latin typeface="Arial" panose="020B0604020202020204" pitchFamily="34" charset="0"/>
              <a:ea typeface="Calibri" panose="020F0502020204030204" pitchFamily="34" charset="0"/>
              <a:cs typeface="Times New Roman" panose="02020603050405020304" pitchFamily="18" charset="0"/>
            </a:endParaRPr>
          </a:p>
          <a:p>
            <a:endParaRPr lang="el-GR" sz="3200" b="1" dirty="0">
              <a:effectLst/>
              <a:latin typeface="Arial" panose="020B0604020202020204" pitchFamily="34" charset="0"/>
              <a:ea typeface="Calibri" panose="020F0502020204030204" pitchFamily="34" charset="0"/>
              <a:cs typeface="Times New Roman" panose="02020603050405020304" pitchFamily="18" charset="0"/>
            </a:endParaRPr>
          </a:p>
          <a:p>
            <a:r>
              <a:rPr lang="el-GR" sz="3200" b="1" dirty="0">
                <a:effectLst/>
                <a:latin typeface="Arial" panose="020B0604020202020204" pitchFamily="34" charset="0"/>
                <a:ea typeface="Calibri" panose="020F0502020204030204" pitchFamily="34" charset="0"/>
                <a:cs typeface="Times New Roman" panose="02020603050405020304" pitchFamily="18" charset="0"/>
              </a:rPr>
              <a:t>αλληλοδιείσδυση μεταξύ των ποικίλων διαστάσεων της πραγματικότητας</a:t>
            </a:r>
            <a:endParaRPr lang="el-GR" sz="3200" b="1" dirty="0"/>
          </a:p>
        </p:txBody>
      </p:sp>
    </p:spTree>
    <p:extLst>
      <p:ext uri="{BB962C8B-B14F-4D97-AF65-F5344CB8AC3E}">
        <p14:creationId xmlns:p14="http://schemas.microsoft.com/office/powerpoint/2010/main" val="3077980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6298A18-407E-46C9-94A8-4FF92558DA0B}"/>
              </a:ext>
            </a:extLst>
          </p:cNvPr>
          <p:cNvSpPr>
            <a:spLocks noGrp="1"/>
          </p:cNvSpPr>
          <p:nvPr>
            <p:ph idx="1"/>
          </p:nvPr>
        </p:nvSpPr>
        <p:spPr>
          <a:xfrm>
            <a:off x="838200" y="771525"/>
            <a:ext cx="10515600" cy="5405438"/>
          </a:xfrm>
          <a:solidFill>
            <a:srgbClr val="FFFF00"/>
          </a:solidFill>
        </p:spPr>
        <p:txBody>
          <a:bodyPr>
            <a:noAutofit/>
          </a:bodyPr>
          <a:lstStyle/>
          <a:p>
            <a:r>
              <a:rPr lang="el-GR" b="1" dirty="0">
                <a:effectLst/>
                <a:latin typeface="Arial" panose="020B0604020202020204" pitchFamily="34" charset="0"/>
                <a:ea typeface="Calibri" panose="020F0502020204030204" pitchFamily="34" charset="0"/>
                <a:cs typeface="Times New Roman" panose="02020603050405020304" pitchFamily="18" charset="0"/>
              </a:rPr>
              <a:t>Συνακόλουθα έχουμε ως αποτέλεσμα μια ρευστή και ανεξέλεγκτα ευμετάβλητη  συγκρότηση της κατάστασης που αντιλαμβανόμαστε ως πραγματικότητα </a:t>
            </a:r>
          </a:p>
          <a:p>
            <a:endParaRPr lang="el-GR" b="1" dirty="0">
              <a:latin typeface="Arial" panose="020B0604020202020204" pitchFamily="34" charset="0"/>
              <a:ea typeface="Calibri" panose="020F0502020204030204" pitchFamily="34" charset="0"/>
              <a:cs typeface="Times New Roman" panose="02020603050405020304" pitchFamily="18" charset="0"/>
            </a:endParaRPr>
          </a:p>
          <a:p>
            <a:r>
              <a:rPr lang="el-GR" b="1" dirty="0">
                <a:effectLst/>
                <a:latin typeface="Arial" panose="020B0604020202020204" pitchFamily="34" charset="0"/>
                <a:ea typeface="Calibri" panose="020F0502020204030204" pitchFamily="34" charset="0"/>
                <a:cs typeface="Times New Roman" panose="02020603050405020304" pitchFamily="18" charset="0"/>
              </a:rPr>
              <a:t>και κυρίως της εκδοχής της που κατανοείται ως κοινωνική πραγματικότητα</a:t>
            </a:r>
          </a:p>
          <a:p>
            <a:endParaRPr lang="el-GR" b="1" dirty="0">
              <a:effectLst/>
              <a:latin typeface="Arial" panose="020B0604020202020204" pitchFamily="34" charset="0"/>
              <a:ea typeface="Calibri" panose="020F0502020204030204" pitchFamily="34" charset="0"/>
              <a:cs typeface="Times New Roman" panose="02020603050405020304" pitchFamily="18" charset="0"/>
            </a:endParaRPr>
          </a:p>
          <a:p>
            <a:endParaRPr lang="el-GR" b="1" dirty="0">
              <a:latin typeface="Arial" panose="020B0604020202020204" pitchFamily="34" charset="0"/>
              <a:ea typeface="Calibri" panose="020F0502020204030204" pitchFamily="34" charset="0"/>
              <a:cs typeface="Times New Roman" panose="02020603050405020304" pitchFamily="18" charset="0"/>
            </a:endParaRPr>
          </a:p>
          <a:p>
            <a:r>
              <a:rPr lang="el-GR" b="1" dirty="0">
                <a:effectLst/>
                <a:latin typeface="Arial" panose="020B0604020202020204" pitchFamily="34" charset="0"/>
                <a:ea typeface="Calibri" panose="020F0502020204030204" pitchFamily="34" charset="0"/>
                <a:cs typeface="Times New Roman" panose="02020603050405020304" pitchFamily="18" charset="0"/>
              </a:rPr>
              <a:t>Ανεξέλεγκτα υπό την έννοια, ότι δεν έχουμε τρόπους και δυνατότητα  συγκρότησης των οποιονδήποτε δομών για διαχείριση, ρύθμιση ή και έλεγχο </a:t>
            </a:r>
          </a:p>
          <a:p>
            <a:endParaRPr lang="el-GR" b="1" dirty="0">
              <a:latin typeface="Arial" panose="020B0604020202020204" pitchFamily="34" charset="0"/>
              <a:ea typeface="Calibri" panose="020F0502020204030204" pitchFamily="34" charset="0"/>
              <a:cs typeface="Times New Roman" panose="02020603050405020304" pitchFamily="18" charset="0"/>
            </a:endParaRPr>
          </a:p>
          <a:p>
            <a:endParaRPr lang="el-GR" b="1" dirty="0">
              <a:effectLst/>
              <a:latin typeface="Arial" panose="020B0604020202020204" pitchFamily="34" charset="0"/>
              <a:ea typeface="Calibri" panose="020F0502020204030204" pitchFamily="34" charset="0"/>
              <a:cs typeface="Times New Roman" panose="02020603050405020304" pitchFamily="18" charset="0"/>
            </a:endParaRPr>
          </a:p>
          <a:p>
            <a:endParaRPr lang="el-GR" b="1" dirty="0">
              <a:latin typeface="Arial" panose="020B0604020202020204" pitchFamily="34" charset="0"/>
              <a:ea typeface="Calibri" panose="020F0502020204030204" pitchFamily="34" charset="0"/>
              <a:cs typeface="Times New Roman" panose="02020603050405020304" pitchFamily="18" charset="0"/>
            </a:endParaRPr>
          </a:p>
          <a:p>
            <a:endParaRPr lang="el-GR" b="1" dirty="0">
              <a:effectLst/>
              <a:latin typeface="Arial" panose="020B0604020202020204" pitchFamily="34" charset="0"/>
              <a:ea typeface="Calibri" panose="020F0502020204030204" pitchFamily="34" charset="0"/>
              <a:cs typeface="Times New Roman" panose="02020603050405020304" pitchFamily="18" charset="0"/>
            </a:endParaRPr>
          </a:p>
          <a:p>
            <a:r>
              <a:rPr lang="el-GR" b="1" dirty="0">
                <a:effectLst/>
                <a:latin typeface="Arial" panose="020B0604020202020204" pitchFamily="34" charset="0"/>
                <a:ea typeface="Calibri" panose="020F0502020204030204" pitchFamily="34" charset="0"/>
                <a:cs typeface="Times New Roman" panose="02020603050405020304" pitchFamily="18" charset="0"/>
              </a:rPr>
              <a:t>της πολυπλοκότητας χάριν της συν-βίωσης. </a:t>
            </a:r>
            <a:endParaRPr lang="el-GR" b="1" dirty="0"/>
          </a:p>
        </p:txBody>
      </p:sp>
    </p:spTree>
    <p:extLst>
      <p:ext uri="{BB962C8B-B14F-4D97-AF65-F5344CB8AC3E}">
        <p14:creationId xmlns:p14="http://schemas.microsoft.com/office/powerpoint/2010/main" val="2983477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3AF0D38-9A5D-4E93-9AF0-FCFFD95DF85C}"/>
              </a:ext>
            </a:extLst>
          </p:cNvPr>
          <p:cNvSpPr>
            <a:spLocks noGrp="1"/>
          </p:cNvSpPr>
          <p:nvPr>
            <p:ph idx="1"/>
          </p:nvPr>
        </p:nvSpPr>
        <p:spPr>
          <a:xfrm>
            <a:off x="838200" y="600075"/>
            <a:ext cx="10515600" cy="5576888"/>
          </a:xfrm>
          <a:solidFill>
            <a:srgbClr val="FFFF00"/>
          </a:solidFill>
        </p:spPr>
        <p:txBody>
          <a:bodyPr>
            <a:normAutofit fontScale="92500" lnSpcReduction="10000"/>
          </a:bodyPr>
          <a:lstStyle/>
          <a:p>
            <a:r>
              <a:rPr lang="el-GR" sz="2000" b="1" kern="150" dirty="0">
                <a:effectLst/>
                <a:latin typeface="Arial" panose="020B0604020202020204" pitchFamily="34" charset="0"/>
                <a:ea typeface="Andale Sans UI"/>
                <a:cs typeface="Tahoma" panose="020B0604030504040204" pitchFamily="34" charset="0"/>
              </a:rPr>
              <a:t>Το σίγουρο και αδιαμφησβήτητο πάντως είναι ότι στη διαμόρφωση αυτής της πραγματικότητας, </a:t>
            </a:r>
          </a:p>
          <a:p>
            <a:r>
              <a:rPr lang="el-GR" sz="2000" b="1" kern="150" dirty="0">
                <a:effectLst/>
                <a:latin typeface="Arial" panose="020B0604020202020204" pitchFamily="34" charset="0"/>
                <a:ea typeface="Andale Sans UI"/>
                <a:cs typeface="Tahoma" panose="020B0604030504040204" pitchFamily="34" charset="0"/>
              </a:rPr>
              <a:t>είτε ως παθητικός, </a:t>
            </a:r>
          </a:p>
          <a:p>
            <a:endParaRPr lang="el-GR" sz="2000" b="1" kern="150" dirty="0">
              <a:effectLst/>
              <a:latin typeface="Arial" panose="020B0604020202020204" pitchFamily="34" charset="0"/>
              <a:ea typeface="Andale Sans UI"/>
              <a:cs typeface="Tahoma" panose="020B0604030504040204" pitchFamily="34" charset="0"/>
            </a:endParaRPr>
          </a:p>
          <a:p>
            <a:r>
              <a:rPr lang="el-GR" sz="2000" b="1" kern="150" dirty="0">
                <a:effectLst/>
                <a:latin typeface="Arial" panose="020B0604020202020204" pitchFamily="34" charset="0"/>
                <a:ea typeface="Andale Sans UI"/>
                <a:cs typeface="Tahoma" panose="020B0604030504040204" pitchFamily="34" charset="0"/>
              </a:rPr>
              <a:t>είτε ως ενεργός, </a:t>
            </a:r>
          </a:p>
          <a:p>
            <a:endParaRPr lang="el-GR" sz="2000" b="1" kern="150" dirty="0">
              <a:effectLst/>
              <a:latin typeface="Arial" panose="020B0604020202020204" pitchFamily="34" charset="0"/>
              <a:ea typeface="Andale Sans UI"/>
              <a:cs typeface="Tahoma" panose="020B0604030504040204" pitchFamily="34" charset="0"/>
            </a:endParaRPr>
          </a:p>
          <a:p>
            <a:r>
              <a:rPr lang="el-GR" sz="2000" b="1" kern="150" dirty="0">
                <a:effectLst/>
                <a:latin typeface="Arial" panose="020B0604020202020204" pitchFamily="34" charset="0"/>
                <a:ea typeface="Andale Sans UI"/>
                <a:cs typeface="Tahoma" panose="020B0604030504040204" pitchFamily="34" charset="0"/>
              </a:rPr>
              <a:t>αλλά πάντα ως υπαρκτός και μάλιστα θεμελιώδης παράγοντας, </a:t>
            </a:r>
          </a:p>
          <a:p>
            <a:endParaRPr lang="el-GR" sz="2000" b="1" kern="150" dirty="0">
              <a:effectLst/>
              <a:latin typeface="Arial" panose="020B0604020202020204" pitchFamily="34" charset="0"/>
              <a:ea typeface="Andale Sans UI"/>
              <a:cs typeface="Tahoma" panose="020B0604030504040204" pitchFamily="34" charset="0"/>
            </a:endParaRPr>
          </a:p>
          <a:p>
            <a:r>
              <a:rPr lang="el-GR" sz="2000" b="1" kern="150" dirty="0">
                <a:effectLst/>
                <a:latin typeface="Arial" panose="020B0604020202020204" pitchFamily="34" charset="0"/>
                <a:ea typeface="Andale Sans UI"/>
                <a:cs typeface="Tahoma" panose="020B0604030504040204" pitchFamily="34" charset="0"/>
              </a:rPr>
              <a:t>παραμένει—τουλάχιστον ακόμα— το βιολογικό μας σώμα τ</a:t>
            </a:r>
          </a:p>
          <a:p>
            <a:endParaRPr lang="el-GR" sz="2000" b="1" kern="150" dirty="0">
              <a:effectLst/>
              <a:latin typeface="Arial" panose="020B0604020202020204" pitchFamily="34" charset="0"/>
              <a:ea typeface="Andale Sans UI"/>
              <a:cs typeface="Tahoma" panose="020B0604030504040204" pitchFamily="34" charset="0"/>
            </a:endParaRPr>
          </a:p>
          <a:p>
            <a:r>
              <a:rPr lang="el-GR" sz="2000" b="1" kern="150" dirty="0">
                <a:effectLst/>
                <a:latin typeface="Arial" panose="020B0604020202020204" pitchFamily="34" charset="0"/>
                <a:ea typeface="Andale Sans UI"/>
                <a:cs typeface="Tahoma" panose="020B0604030504040204" pitchFamily="34" charset="0"/>
              </a:rPr>
              <a:t>ο οποίο είναι και ο τελικός αποδέκτης όλων «</a:t>
            </a:r>
            <a:r>
              <a:rPr lang="el-GR" sz="2000" b="1" i="1" kern="150" dirty="0">
                <a:effectLst/>
                <a:latin typeface="Arial" panose="020B0604020202020204" pitchFamily="34" charset="0"/>
                <a:ea typeface="Andale Sans UI"/>
                <a:cs typeface="Tahoma" panose="020B0604030504040204" pitchFamily="34" charset="0"/>
              </a:rPr>
              <a:t>αυτών και εκείνων</a:t>
            </a:r>
            <a:r>
              <a:rPr lang="el-GR" sz="2000" b="1" kern="150" dirty="0">
                <a:effectLst/>
                <a:latin typeface="Arial" panose="020B0604020202020204" pitchFamily="34" charset="0"/>
                <a:ea typeface="Andale Sans UI"/>
                <a:cs typeface="Tahoma" panose="020B0604030504040204" pitchFamily="34" charset="0"/>
              </a:rPr>
              <a:t>» </a:t>
            </a:r>
          </a:p>
          <a:p>
            <a:endParaRPr lang="el-GR" sz="2000" b="1" kern="150" dirty="0">
              <a:effectLst/>
              <a:latin typeface="Arial" panose="020B0604020202020204" pitchFamily="34" charset="0"/>
              <a:ea typeface="Andale Sans UI"/>
              <a:cs typeface="Tahoma" panose="020B0604030504040204" pitchFamily="34" charset="0"/>
            </a:endParaRPr>
          </a:p>
          <a:p>
            <a:r>
              <a:rPr lang="el-GR" sz="2000" b="1" kern="150" dirty="0">
                <a:effectLst/>
                <a:latin typeface="Arial" panose="020B0604020202020204" pitchFamily="34" charset="0"/>
                <a:ea typeface="Andale Sans UI"/>
                <a:cs typeface="Tahoma" panose="020B0604030504040204" pitchFamily="34" charset="0"/>
              </a:rPr>
              <a:t>που συμβαίνουν γύρω μας και </a:t>
            </a:r>
          </a:p>
          <a:p>
            <a:endParaRPr lang="el-GR" sz="2000" b="1" kern="150" dirty="0">
              <a:latin typeface="Arial" panose="020B0604020202020204" pitchFamily="34" charset="0"/>
              <a:ea typeface="Andale Sans UI"/>
              <a:cs typeface="Tahoma" panose="020B0604030504040204" pitchFamily="34" charset="0"/>
            </a:endParaRPr>
          </a:p>
          <a:p>
            <a:endParaRPr lang="el-GR" sz="2000" b="1" kern="150" dirty="0">
              <a:effectLst/>
              <a:latin typeface="Arial" panose="020B0604020202020204" pitchFamily="34" charset="0"/>
              <a:ea typeface="Andale Sans UI"/>
              <a:cs typeface="Tahoma" panose="020B0604030504040204" pitchFamily="34" charset="0"/>
            </a:endParaRPr>
          </a:p>
          <a:p>
            <a:r>
              <a:rPr lang="el-GR" sz="2000" b="1" kern="150" dirty="0">
                <a:effectLst/>
                <a:latin typeface="Arial" panose="020B0604020202020204" pitchFamily="34" charset="0"/>
                <a:ea typeface="Andale Sans UI"/>
                <a:cs typeface="Tahoma" panose="020B0604030504040204" pitchFamily="34" charset="0"/>
              </a:rPr>
              <a:t>στα οποία εκούσια ή ακούσια εμπλεκόμαστε. </a:t>
            </a:r>
            <a:endParaRPr lang="el-GR" sz="2000" b="1" kern="150" dirty="0">
              <a:effectLst/>
              <a:latin typeface="Times New Roman" panose="02020603050405020304" pitchFamily="18" charset="0"/>
              <a:ea typeface="Andale Sans UI"/>
              <a:cs typeface="Tahoma" panose="020B0604030504040204" pitchFamily="34" charset="0"/>
            </a:endParaRPr>
          </a:p>
          <a:p>
            <a:endParaRPr lang="el-GR" dirty="0"/>
          </a:p>
        </p:txBody>
      </p:sp>
    </p:spTree>
    <p:extLst>
      <p:ext uri="{BB962C8B-B14F-4D97-AF65-F5344CB8AC3E}">
        <p14:creationId xmlns:p14="http://schemas.microsoft.com/office/powerpoint/2010/main" val="2110131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D94E47-87C6-441D-8CD3-5ADCE6DBCE12}"/>
              </a:ext>
            </a:extLst>
          </p:cNvPr>
          <p:cNvSpPr>
            <a:spLocks noGrp="1"/>
          </p:cNvSpPr>
          <p:nvPr>
            <p:ph idx="1"/>
          </p:nvPr>
        </p:nvSpPr>
        <p:spPr>
          <a:xfrm>
            <a:off x="838200" y="762000"/>
            <a:ext cx="10515600" cy="5414963"/>
          </a:xfrm>
          <a:solidFill>
            <a:srgbClr val="FFFF00"/>
          </a:solidFill>
        </p:spPr>
        <p:txBody>
          <a:bodyPr>
            <a:normAutofit lnSpcReduction="10000"/>
          </a:bodyPr>
          <a:lstStyle/>
          <a:p>
            <a:r>
              <a:rPr lang="el-GR" sz="1800" b="1" kern="50" dirty="0">
                <a:effectLst/>
                <a:latin typeface="Arial" panose="020B0604020202020204" pitchFamily="34" charset="0"/>
                <a:ea typeface="Andale Sans UI"/>
                <a:cs typeface="TimesNewRomanPSMT"/>
              </a:rPr>
              <a:t>Όταν αναφερόμαστε λοιπόν στην Τέτ</a:t>
            </a:r>
            <a:r>
              <a:rPr lang="el-GR" sz="1800" b="1" kern="50" dirty="0">
                <a:latin typeface="Arial" panose="020B0604020202020204" pitchFamily="34" charset="0"/>
                <a:ea typeface="Andale Sans UI"/>
                <a:cs typeface="TimesNewRomanPSMT"/>
              </a:rPr>
              <a:t>α</a:t>
            </a:r>
            <a:r>
              <a:rPr lang="el-GR" sz="1800" b="1" kern="50" dirty="0">
                <a:effectLst/>
                <a:latin typeface="Arial" panose="020B0604020202020204" pitchFamily="34" charset="0"/>
                <a:ea typeface="Andale Sans UI"/>
                <a:cs typeface="TimesNewRomanPSMT"/>
              </a:rPr>
              <a:t>ρτη Τεχνολογική ή Βιομηχανική Επανάσταση </a:t>
            </a:r>
          </a:p>
          <a:p>
            <a:r>
              <a:rPr lang="el-GR" sz="1800" b="1" kern="50" dirty="0">
                <a:effectLst/>
                <a:latin typeface="Arial" panose="020B0604020202020204" pitchFamily="34" charset="0"/>
                <a:ea typeface="Andale Sans UI"/>
                <a:cs typeface="TimesNewRomanPSMT"/>
              </a:rPr>
              <a:t>λογικά έχουμε να κάνουμε με μια δέσμη επαναστάσεων</a:t>
            </a:r>
          </a:p>
          <a:p>
            <a:r>
              <a:rPr lang="el-GR" sz="1800" b="1" kern="50" dirty="0">
                <a:effectLst/>
                <a:latin typeface="Arial" panose="020B0604020202020204" pitchFamily="34" charset="0"/>
                <a:ea typeface="Andale Sans UI"/>
                <a:cs typeface="TimesNewRomanPSMT"/>
              </a:rPr>
              <a:t> Μια σύμπραξη μεταξύ επαναστατικών επιστημονικών και τεχνολογικών ανακαλύψεων</a:t>
            </a:r>
          </a:p>
          <a:p>
            <a:r>
              <a:rPr lang="el-GR" sz="1800" b="1" kern="50" dirty="0">
                <a:effectLst/>
                <a:latin typeface="Arial" panose="020B0604020202020204" pitchFamily="34" charset="0"/>
                <a:ea typeface="Andale Sans UI"/>
                <a:cs typeface="TimesNewRomanPSMT"/>
              </a:rPr>
              <a:t> που με ραγδαίο, με ορμητικό και πολλές φορές βίαιο τρόπο—με την έννοια του καταναγκασμού για απρόβλεπτους και πολλές φορές οδυνηρούς φυσικούς, κοινωνικούς κ.λπ. μετασχηματισμούς</a:t>
            </a:r>
          </a:p>
          <a:p>
            <a:r>
              <a:rPr lang="el-GR" sz="1800" b="1" kern="50" dirty="0">
                <a:effectLst/>
                <a:latin typeface="Arial" panose="020B0604020202020204" pitchFamily="34" charset="0"/>
                <a:ea typeface="Andale Sans UI"/>
                <a:cs typeface="TimesNewRomanPSMT"/>
              </a:rPr>
              <a:t>αλλάζουν ριζικά τον τρόπο όχι απλώς που σκεφτόμαστε, </a:t>
            </a:r>
          </a:p>
          <a:p>
            <a:r>
              <a:rPr lang="el-GR" sz="1800" b="1" kern="50" dirty="0">
                <a:effectLst/>
                <a:latin typeface="Arial" panose="020B0604020202020204" pitchFamily="34" charset="0"/>
                <a:ea typeface="Andale Sans UI"/>
                <a:cs typeface="TimesNewRomanPSMT"/>
              </a:rPr>
              <a:t>αλλά τον τρόπο που ζούμε και βιώνουμε την καθημερινότητά μας</a:t>
            </a:r>
          </a:p>
          <a:p>
            <a:r>
              <a:rPr lang="el-GR" sz="1800" b="1" kern="50" dirty="0">
                <a:effectLst/>
                <a:latin typeface="Arial" panose="020B0604020202020204" pitchFamily="34" charset="0"/>
                <a:ea typeface="Andale Sans UI"/>
                <a:cs typeface="TimesNewRomanPSMT"/>
              </a:rPr>
              <a:t> </a:t>
            </a:r>
            <a:r>
              <a:rPr lang="el-GR" sz="1800" b="1" dirty="0">
                <a:effectLst/>
                <a:latin typeface="Arial" panose="020B0604020202020204" pitchFamily="34" charset="0"/>
                <a:ea typeface="Calibri" panose="020F0502020204030204" pitchFamily="34" charset="0"/>
                <a:cs typeface="Times New Roman" panose="02020603050405020304" pitchFamily="18" charset="0"/>
              </a:rPr>
              <a:t>Όλες αυτές οι εξελίξεις αλλάζουν και τον τρόπο που σχετιζόμαστε, σκεφτόμαστε, αντιλαμβανόμαστε και διαχειριζόμαστε το φυσικό μας σώμα</a:t>
            </a:r>
          </a:p>
          <a:p>
            <a:r>
              <a:rPr lang="el-GR" sz="1800" b="1" dirty="0">
                <a:effectLst/>
                <a:latin typeface="Arial" panose="020B0604020202020204" pitchFamily="34" charset="0"/>
                <a:ea typeface="Calibri" panose="020F0502020204030204" pitchFamily="34" charset="0"/>
                <a:cs typeface="Times New Roman" panose="02020603050405020304" pitchFamily="18" charset="0"/>
              </a:rPr>
              <a:t> Οι κοσμογονικές αυτές αλλαγές αναπόφευκτα επηρεάζουν </a:t>
            </a:r>
          </a:p>
          <a:p>
            <a:endParaRPr lang="el-GR" sz="1800" dirty="0">
              <a:latin typeface="Arial" panose="020B0604020202020204" pitchFamily="34" charset="0"/>
              <a:ea typeface="Calibri" panose="020F0502020204030204" pitchFamily="34" charset="0"/>
              <a:cs typeface="Times New Roman" panose="02020603050405020304" pitchFamily="18" charset="0"/>
            </a:endParaRPr>
          </a:p>
          <a:p>
            <a:r>
              <a:rPr lang="el-GR" sz="3200" b="1" dirty="0">
                <a:effectLst/>
                <a:latin typeface="Arial" panose="020B0604020202020204" pitchFamily="34" charset="0"/>
                <a:ea typeface="Calibri" panose="020F0502020204030204" pitchFamily="34" charset="0"/>
                <a:cs typeface="Times New Roman" panose="02020603050405020304" pitchFamily="18" charset="0"/>
              </a:rPr>
              <a:t>με εκθετικό τρόπο επίσης και το πεδίο του αθλητισμού, της σωματικής άσκησης και της φυσικής/σωματικής αγωγής. </a:t>
            </a:r>
            <a:endParaRPr lang="el-GR" sz="32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976748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099CE31-251E-4D14-B0AC-34418977ED69}"/>
              </a:ext>
            </a:extLst>
          </p:cNvPr>
          <p:cNvSpPr>
            <a:spLocks noGrp="1"/>
          </p:cNvSpPr>
          <p:nvPr>
            <p:ph idx="1"/>
          </p:nvPr>
        </p:nvSpPr>
        <p:spPr>
          <a:solidFill>
            <a:srgbClr val="FFFF00"/>
          </a:solidFill>
        </p:spPr>
        <p:txBody>
          <a:bodyPr>
            <a:normAutofit lnSpcReduction="10000"/>
          </a:bodyPr>
          <a:lstStyle/>
          <a:p>
            <a:pPr algn="just">
              <a:lnSpc>
                <a:spcPct val="107000"/>
              </a:lnSpc>
              <a:spcAft>
                <a:spcPts val="800"/>
              </a:spcAft>
            </a:pPr>
            <a:r>
              <a:rPr lang="el-GR" sz="2400" b="1" dirty="0">
                <a:effectLst/>
                <a:latin typeface="Arial" panose="020B0604020202020204" pitchFamily="34" charset="0"/>
                <a:ea typeface="Calibri" panose="020F0502020204030204" pitchFamily="34" charset="0"/>
                <a:cs typeface="Times New Roman" panose="02020603050405020304" pitchFamily="18" charset="0"/>
              </a:rPr>
              <a:t>Το πώς θα εξελιχθεί η Τέταρτη Βιομηχανική Επανάσταση δεν είναι σαφές, </a:t>
            </a:r>
          </a:p>
          <a:p>
            <a:pPr algn="just">
              <a:lnSpc>
                <a:spcPct val="107000"/>
              </a:lnSpc>
              <a:spcAft>
                <a:spcPts val="800"/>
              </a:spcAft>
            </a:pPr>
            <a:r>
              <a:rPr lang="el-GR" sz="2400" b="1" dirty="0">
                <a:effectLst/>
                <a:latin typeface="Arial" panose="020B0604020202020204" pitchFamily="34" charset="0"/>
                <a:ea typeface="Calibri" panose="020F0502020204030204" pitchFamily="34" charset="0"/>
                <a:cs typeface="Times New Roman" panose="02020603050405020304" pitchFamily="18" charset="0"/>
              </a:rPr>
              <a:t>αλλά και ούτε μπορεί να προβλεφθεί με έναν συστηματικό τρόπο κατά την άποψη πολλών σημαντικών στοχαστών, </a:t>
            </a:r>
          </a:p>
          <a:p>
            <a:pPr algn="just">
              <a:lnSpc>
                <a:spcPct val="107000"/>
              </a:lnSpc>
              <a:spcAft>
                <a:spcPts val="800"/>
              </a:spcAft>
            </a:pPr>
            <a:r>
              <a:rPr lang="el-GR" sz="2400" b="1" dirty="0">
                <a:effectLst/>
                <a:latin typeface="Arial" panose="020B0604020202020204" pitchFamily="34" charset="0"/>
                <a:ea typeface="Calibri" panose="020F0502020204030204" pitchFamily="34" charset="0"/>
                <a:cs typeface="Times New Roman" panose="02020603050405020304" pitchFamily="18" charset="0"/>
              </a:rPr>
              <a:t>με τους οποίους συντάσσομαι</a:t>
            </a:r>
          </a:p>
          <a:p>
            <a:pPr algn="just">
              <a:lnSpc>
                <a:spcPct val="107000"/>
              </a:lnSpc>
              <a:spcAft>
                <a:spcPts val="800"/>
              </a:spcAft>
            </a:pPr>
            <a:r>
              <a:rPr lang="el-GR" sz="2400" b="1" dirty="0">
                <a:effectLst/>
                <a:latin typeface="Arial" panose="020B0604020202020204" pitchFamily="34" charset="0"/>
                <a:ea typeface="Calibri" panose="020F0502020204030204" pitchFamily="34" charset="0"/>
                <a:cs typeface="Times New Roman" panose="02020603050405020304" pitchFamily="18" charset="0"/>
              </a:rPr>
              <a:t> Το σίγουρο είναι ότι αφορά όλα τα πεδία δραστηριοποίησης και όλες τις εκφάνσεις της ζωής του ανθρώπου και ολόκληρης της ανθρωπότητας</a:t>
            </a:r>
          </a:p>
          <a:p>
            <a:pPr marL="0" indent="0">
              <a:lnSpc>
                <a:spcPct val="107000"/>
              </a:lnSpc>
              <a:spcAft>
                <a:spcPts val="800"/>
              </a:spcAft>
              <a:buNone/>
            </a:pPr>
            <a:r>
              <a:rPr lang="el-GR" sz="2400" b="1" dirty="0">
                <a:effectLst/>
                <a:latin typeface="Arial" panose="020B0604020202020204" pitchFamily="34" charset="0"/>
                <a:ea typeface="Calibri" panose="020F0502020204030204" pitchFamily="34" charset="0"/>
                <a:cs typeface="Times New Roman" panose="02020603050405020304" pitchFamily="18" charset="0"/>
              </a:rPr>
              <a:t> </a:t>
            </a:r>
            <a:endParaRPr lang="el-GR"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640165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9762BDF-F821-4EEF-9DE9-DD19E80C88D6}"/>
              </a:ext>
            </a:extLst>
          </p:cNvPr>
          <p:cNvSpPr>
            <a:spLocks noGrp="1"/>
          </p:cNvSpPr>
          <p:nvPr>
            <p:ph idx="1"/>
          </p:nvPr>
        </p:nvSpPr>
        <p:spPr>
          <a:xfrm>
            <a:off x="838200" y="161925"/>
            <a:ext cx="10515600" cy="6015038"/>
          </a:xfrm>
          <a:solidFill>
            <a:srgbClr val="FFFF00"/>
          </a:solidFill>
        </p:spPr>
        <p:txBody>
          <a:bodyPr>
            <a:normAutofit/>
          </a:bodyPr>
          <a:lstStyle/>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15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Οι οποιεσδήποτε νέες τεχνολογικές ανακαλύψεις σε τομείς όπως </a:t>
            </a:r>
          </a:p>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η τεχνητή νοημοσύνη,</a:t>
            </a:r>
          </a:p>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η ρομποτική, </a:t>
            </a:r>
          </a:p>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ο διαδίκτυο των πραγμάτων, η τρισδιάστατη  εκτύπωση, η </a:t>
            </a:r>
            <a:r>
              <a:rPr kumimoji="0" lang="el-GR" sz="2000" b="1"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νανο</a:t>
            </a: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-τεχνολογία, η βιοτεχνολογία, ο κβαντικός υπολογιστής κ.λπ. </a:t>
            </a:r>
          </a:p>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πάντα θα προκαλούν απρόβλεπτους και αστραπιαία επιταχυνόμενους μετασχηματισμούς (πολιτικούς, πολιτισμικούς, εκπαιδευτικούς, αθλητικούς, ευρύτερα κοινωνικούς κ.λπ.)</a:t>
            </a:r>
          </a:p>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Σε αντιστοιχία με τον καινοτόμο χαρακτήρα της τεχνολογικής εξέλιξης το οποιοδήποτε σενάριο πρόβλεψης πάντα θα τελεί «υπό αίρεση», </a:t>
            </a:r>
          </a:p>
          <a:p>
            <a:pPr marL="228600" marR="0" lvl="0" indent="-228600" algn="just" defTabSz="914400" rtl="0" eaLnBrk="1" fontAlgn="auto" latinLnBrk="0" hangingPunct="1">
              <a:lnSpc>
                <a:spcPct val="107000"/>
              </a:lnSpc>
              <a:spcBef>
                <a:spcPts val="1000"/>
              </a:spcBef>
              <a:spcAft>
                <a:spcPts val="800"/>
              </a:spcAft>
              <a:buClrTx/>
              <a:buSzTx/>
              <a:buFont typeface="Arial" panose="020B0604020202020204" pitchFamily="34" charset="0"/>
              <a:buChar char="•"/>
              <a:tabLst/>
              <a:defRPr/>
            </a:pPr>
            <a:r>
              <a:rPr kumimoji="0" lang="el-GR" sz="2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επειδή οι αστάθμητοι παράγοντες είναι πολλοί και προφανώς ένα μέλλον που ξεδιπλώνεται εκθετικά….δεν επιδέχεται γραμμικές προβλέψεις ή αιτιοκρατικές εξηγήσεις </a:t>
            </a:r>
            <a:endParaRPr kumimoji="0" lang="el-GR"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501210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0AC968A-1E87-4AE9-BEB9-43E5D592531C}"/>
              </a:ext>
            </a:extLst>
          </p:cNvPr>
          <p:cNvSpPr>
            <a:spLocks noGrp="1"/>
          </p:cNvSpPr>
          <p:nvPr>
            <p:ph idx="1"/>
          </p:nvPr>
        </p:nvSpPr>
        <p:spPr/>
        <p:txBody>
          <a:bodyPr>
            <a:normAutofit/>
          </a:bodyPr>
          <a:lstStyle/>
          <a:p>
            <a:pPr marL="0" indent="0" algn="ctr">
              <a:buNone/>
            </a:pPr>
            <a:endParaRPr lang="el-GR" sz="7200" dirty="0">
              <a:latin typeface="Arial" panose="020B0604020202020204" pitchFamily="34" charset="0"/>
              <a:cs typeface="Arial" panose="020B0604020202020204" pitchFamily="34" charset="0"/>
            </a:endParaRPr>
          </a:p>
          <a:p>
            <a:pPr marL="0" indent="0" algn="ctr">
              <a:buNone/>
            </a:pPr>
            <a:endParaRPr lang="el-GR" sz="7200" dirty="0">
              <a:latin typeface="Arial" panose="020B0604020202020204" pitchFamily="34" charset="0"/>
              <a:cs typeface="Arial" panose="020B0604020202020204" pitchFamily="34" charset="0"/>
            </a:endParaRPr>
          </a:p>
          <a:p>
            <a:pPr marL="0" indent="0" algn="ctr">
              <a:buNone/>
            </a:pPr>
            <a:r>
              <a:rPr lang="el-GR" sz="7200" b="1" dirty="0">
                <a:solidFill>
                  <a:srgbClr val="FFFF00"/>
                </a:solidFill>
                <a:latin typeface="Arial" panose="020B0604020202020204" pitchFamily="34" charset="0"/>
                <a:cs typeface="Arial" panose="020B0604020202020204" pitchFamily="34" charset="0"/>
              </a:rPr>
              <a:t>ΕΥΧΑΡΙΣΤΩ</a:t>
            </a:r>
          </a:p>
        </p:txBody>
      </p:sp>
    </p:spTree>
    <p:extLst>
      <p:ext uri="{BB962C8B-B14F-4D97-AF65-F5344CB8AC3E}">
        <p14:creationId xmlns:p14="http://schemas.microsoft.com/office/powerpoint/2010/main" val="248676430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2771</Words>
  <Application>Microsoft Office PowerPoint</Application>
  <PresentationFormat>Ευρεία οθόνη</PresentationFormat>
  <Paragraphs>292</Paragraphs>
  <Slides>40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40</vt:i4>
      </vt:variant>
    </vt:vector>
  </HeadingPairs>
  <TitlesOfParts>
    <vt:vector size="45" baseType="lpstr">
      <vt:lpstr>Arial</vt:lpstr>
      <vt:lpstr>Calibri</vt:lpstr>
      <vt:lpstr>Calibri Light</vt:lpstr>
      <vt:lpstr>Times New Roman</vt:lpstr>
      <vt:lpstr>Θέμα του Office</vt:lpstr>
      <vt:lpstr>ΝΕΩΤΕΡΙΚΟΤΗΤΑ ΚΑΙ ΑΘΛΗΤΙΣΜΟΣ Νικόλαος Γ. Πατσαντάρας  Καθηγητής  Αθλητικής Κοινωνιολογίας Τηλ. 210-7276174 Email: npatsant@phed.uoa.gr  </vt:lpstr>
      <vt:lpstr>Παρουσίαση του PowerPoint</vt:lpstr>
      <vt:lpstr>Νεωτερικότητα </vt:lpstr>
      <vt:lpstr>Βιομηχανικές Επαναστάσεις &amp; Σώμα</vt:lpstr>
      <vt:lpstr>Η Πρώτη Βιομηχανική Επανάσταση</vt:lpstr>
      <vt:lpstr>Παρουσίαση του PowerPoint</vt:lpstr>
      <vt:lpstr>Παρουσίαση του PowerPoint</vt:lpstr>
      <vt:lpstr>Δεύτερη Βιομηχανική Επανάσταση τέλη του 19ου αιώνα  </vt:lpstr>
      <vt:lpstr>Παρουσίαση του PowerPoint</vt:lpstr>
      <vt:lpstr>Παρουσίαση του PowerPoint</vt:lpstr>
      <vt:lpstr>Τρίτη Βιομηχανική Επανάσταση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Τέταρτη Βιομηχανική Επανάσταση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ΝΕΩΤΕΡΙΚΟΤΗΤΑ ΚΑΙ ΑΘΛΗΤΙΣΜΟΣ Νικόλαος Γ. Πατσαντάρας  Καθηγητής  Αθλητικής Κοινωνιολογίας Τηλ. 210-7276174 Email: npatsant@phed.uoa.gr  </dc:title>
  <dc:creator>User</dc:creator>
  <cp:lastModifiedBy>User</cp:lastModifiedBy>
  <cp:revision>23</cp:revision>
  <dcterms:created xsi:type="dcterms:W3CDTF">2026-03-03T13:04:14Z</dcterms:created>
  <dcterms:modified xsi:type="dcterms:W3CDTF">2026-03-23T11:48:54Z</dcterms:modified>
</cp:coreProperties>
</file>