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328" r:id="rId4"/>
    <p:sldId id="291" r:id="rId5"/>
    <p:sldId id="257" r:id="rId6"/>
    <p:sldId id="258" r:id="rId7"/>
    <p:sldId id="259" r:id="rId8"/>
    <p:sldId id="286" r:id="rId9"/>
    <p:sldId id="260" r:id="rId10"/>
    <p:sldId id="261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292" r:id="rId20"/>
    <p:sldId id="266" r:id="rId21"/>
    <p:sldId id="268" r:id="rId22"/>
    <p:sldId id="263" r:id="rId23"/>
    <p:sldId id="264" r:id="rId24"/>
    <p:sldId id="265" r:id="rId25"/>
    <p:sldId id="267" r:id="rId26"/>
    <p:sldId id="283" r:id="rId27"/>
    <p:sldId id="282" r:id="rId28"/>
    <p:sldId id="284" r:id="rId29"/>
    <p:sldId id="270" r:id="rId30"/>
    <p:sldId id="271" r:id="rId31"/>
    <p:sldId id="277" r:id="rId32"/>
    <p:sldId id="269" r:id="rId33"/>
    <p:sldId id="272" r:id="rId34"/>
    <p:sldId id="274" r:id="rId35"/>
    <p:sldId id="273" r:id="rId36"/>
    <p:sldId id="275" r:id="rId37"/>
    <p:sldId id="276" r:id="rId38"/>
    <p:sldId id="278" r:id="rId39"/>
    <p:sldId id="279" r:id="rId40"/>
    <p:sldId id="287" r:id="rId41"/>
    <p:sldId id="288" r:id="rId42"/>
    <p:sldId id="280" r:id="rId43"/>
    <p:sldId id="285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2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281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8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9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7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3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3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2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00C9E-6A6F-4B7F-9714-470A4D9D41C0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89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267794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Επανεξετάζοντας το Ζήτημα της Βίας στο Ποδόσφαιρο σε μια Αθλητική-Κοινωνιολογική Προοπτική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728192"/>
          </a:xfrm>
        </p:spPr>
        <p:txBody>
          <a:bodyPr>
            <a:normAutofit fontScale="92500" lnSpcReduction="20000"/>
          </a:bodyPr>
          <a:lstStyle/>
          <a:p>
            <a:r>
              <a:rPr lang="el-GR" dirty="0">
                <a:solidFill>
                  <a:srgbClr val="FFFF00"/>
                </a:solidFill>
              </a:rPr>
              <a:t>Νικόλαος </a:t>
            </a:r>
            <a:r>
              <a:rPr lang="el-GR" dirty="0" err="1">
                <a:solidFill>
                  <a:srgbClr val="FFFF00"/>
                </a:solidFill>
              </a:rPr>
              <a:t>Πατσαντάρας</a:t>
            </a:r>
            <a:endParaRPr lang="el-GR" dirty="0">
              <a:solidFill>
                <a:srgbClr val="FFFF00"/>
              </a:solidFill>
            </a:endParaRPr>
          </a:p>
          <a:p>
            <a:r>
              <a:rPr lang="el-GR" dirty="0">
                <a:solidFill>
                  <a:srgbClr val="FFFF00"/>
                </a:solidFill>
              </a:rPr>
              <a:t>  Καθηγητής </a:t>
            </a:r>
            <a:br>
              <a:rPr lang="el-GR" dirty="0">
                <a:solidFill>
                  <a:srgbClr val="FFFF00"/>
                </a:solidFill>
              </a:rPr>
            </a:br>
            <a:r>
              <a:rPr lang="el-GR" dirty="0">
                <a:solidFill>
                  <a:srgbClr val="FFFF00"/>
                </a:solidFill>
              </a:rPr>
              <a:t>Αθλητικής Κοινωνιολογίας</a:t>
            </a:r>
            <a:br>
              <a:rPr lang="el-GR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Cuju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5525"/>
            <a:ext cx="3456384" cy="233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320480" cy="331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149080"/>
            <a:ext cx="5475907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73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9A2CE1-E752-4686-A6A6-4421DA7C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ΘΕΩΡΗΣΕΙΣ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A49AB4-13AB-4C8D-8C3E-1B9F933C3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Στο πλαίσιο της νεότευκτης Αθλητικής Επιστήμης της δεκαετίας του</a:t>
            </a:r>
            <a:endParaRPr lang="el-GR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’60, </a:t>
            </a: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αλλά και εκείνης του </a:t>
            </a:r>
            <a:r>
              <a:rPr lang="el-GR" sz="24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’70,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πρόβλημα της βίας στον αθλητισμό</a:t>
            </a:r>
            <a:r>
              <a:rPr lang="el-GR" sz="24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έγινε</a:t>
            </a:r>
            <a:endParaRPr lang="el-GR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αντικείμενο επιστημονικής διερεύνησης κυρίως στις ΗΠΑ</a:t>
            </a:r>
            <a:r>
              <a:rPr lang="el-GR" sz="24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στις προοπτικές</a:t>
            </a:r>
            <a:endParaRPr lang="el-GR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ψυχολογικών και κοινωνικών</a:t>
            </a:r>
            <a:r>
              <a:rPr lang="el-GR" sz="24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-</a:t>
            </a: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ψυχολογικών θεωρήσεων</a:t>
            </a:r>
            <a:r>
              <a:rPr lang="el-GR" sz="24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. 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97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2C619C6-CDF8-40F3-AC00-18BD8EA2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</a:t>
            </a:r>
            <a:r>
              <a:rPr lang="el-GR" sz="2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ην περίοδο αυτή και στις Ευρωπαϊκές χώρες</a:t>
            </a: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το ενδιαφέρον επικεντρώθηκε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κατά κύριο λόγο στην διερεύνηση των προσωπικών χαρακτηριστικών των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Φιλάθλων και οπαδών οι οποίοι συμμετείχαν σε βίαια επεισόδια  , τα οποία και τους ωθούν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 πρόβλημα της βίας διερευνάται κυρίως στη βάση του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θεωρητικού παραδείγματος </a:t>
            </a:r>
            <a:r>
              <a:rPr lang="el-GR" sz="2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l-GR" sz="20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Απογοήτευση- Επιθετικότητα- Βία</a:t>
            </a: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βία στους αθλητικούς χώρους, προκύπτει ως αποτέλεσμα της απογοήτευσης που μετά από μια αποτυχία της ομάδας.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Περισσότερο επιρρεπείς….. οι φίλαθλοι που έχουν </a:t>
            </a:r>
            <a:r>
              <a:rPr lang="el-GR" sz="2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προσωπικά και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2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οικογενειακά προβλήματα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599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CD87C0-479F-46D9-BAC2-2E066C8B2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3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</a:t>
            </a:r>
            <a:r>
              <a:rPr lang="el-GR" sz="3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ειτουργία της κάθαρσης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που αποδίδεται στην αθλητική δραστηριότητα και</a:t>
            </a:r>
            <a:r>
              <a:rPr lang="el-GR" sz="19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στον αθλητικό αγώνα</a:t>
            </a:r>
            <a:endParaRPr lang="el-GR" sz="1900" b="1" dirty="0">
              <a:solidFill>
                <a:srgbClr val="FFFF00"/>
              </a:solidFill>
              <a:effectLst/>
              <a:latin typeface="Helvetica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αθλητικός αγώνας εδώ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γίνεται αντιληπτός ως μια κοινωνική αντιπαράθεση</a:t>
            </a:r>
            <a:endParaRPr lang="el-GR" sz="19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 σε μια ακραία προσέγγιση χαρακτηρίζεται ως υποκατάστατο του</a:t>
            </a:r>
            <a:endParaRPr lang="el-GR" sz="19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πολέμου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που σκοπό έχει να κοντρολάρει το δυναμικό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την επιθετικότητα των</a:t>
            </a:r>
            <a:endParaRPr lang="el-GR" sz="19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συμμετεχόντων με τη βοήθεια των κανονιστικών πλαισίων.</a:t>
            </a:r>
            <a:endParaRPr lang="el-GR" sz="19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l-GR" sz="19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19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εκδήλωση επιθετικής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βίαιης συμπεριφοράς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λογίζεται ως αναπόφευκτο στοιχείο της</a:t>
            </a:r>
            <a:r>
              <a:rPr lang="el-GR" sz="19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αθλητικής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αντιπαλότητας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που υπό προϋποθέσεις θα εμφανισθεί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9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εκδήλωση μιας τέτοιας συμπεριφοράς δεν είναι</a:t>
            </a:r>
            <a:r>
              <a:rPr lang="el-GR" sz="19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κάτι το απρόσμενο</a:t>
            </a:r>
            <a:r>
              <a:rPr lang="el-GR" sz="1900" b="1" dirty="0">
                <a:solidFill>
                  <a:srgbClr val="FFFF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9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αλλά τουναντίον εν πολλοίς </a:t>
            </a:r>
            <a:r>
              <a:rPr lang="el-GR" sz="1900" b="1" i="1" dirty="0">
                <a:solidFill>
                  <a:srgbClr val="FFFF00"/>
                </a:solidFill>
                <a:effectLst/>
                <a:latin typeface="Arial,Italic"/>
                <a:ea typeface="Calibri" panose="020F0502020204030204" pitchFamily="34" charset="0"/>
                <a:cs typeface="Arial,Italic"/>
              </a:rPr>
              <a:t>προσδοκώμενο γεγονός.</a:t>
            </a:r>
            <a:endParaRPr lang="el-GR" sz="19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965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1D330E-FA4F-4B07-8668-DF05B8AD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Θεωρητικό παραδείγματος της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200" b="1" i="1" dirty="0">
                <a:solidFill>
                  <a:srgbClr val="FFFF00"/>
                </a:solidFill>
                <a:effectLst/>
                <a:latin typeface="Arial,Italic"/>
                <a:ea typeface="Calibri" panose="020F0502020204030204" pitchFamily="34" charset="0"/>
                <a:cs typeface="Arial,Italic"/>
              </a:rPr>
              <a:t>Υπόθεσης</a:t>
            </a:r>
            <a:r>
              <a:rPr lang="el-GR" sz="11200" b="1" i="1" dirty="0">
                <a:solidFill>
                  <a:srgbClr val="FFFF00"/>
                </a:solidFill>
                <a:effectLst/>
                <a:latin typeface="Helvetica-Oblique"/>
                <a:ea typeface="Calibri" panose="020F0502020204030204" pitchFamily="34" charset="0"/>
                <a:cs typeface="Helvetica-Oblique"/>
              </a:rPr>
              <a:t>: </a:t>
            </a:r>
            <a:r>
              <a:rPr lang="el-GR" sz="11200" b="1" i="1" dirty="0">
                <a:solidFill>
                  <a:srgbClr val="FFFF00"/>
                </a:solidFill>
                <a:effectLst/>
                <a:latin typeface="Arial,Italic"/>
                <a:ea typeface="Calibri" panose="020F0502020204030204" pitchFamily="34" charset="0"/>
                <a:cs typeface="Arial,Italic"/>
              </a:rPr>
              <a:t>Απογοήτευση</a:t>
            </a:r>
            <a:r>
              <a:rPr lang="el-GR" sz="11200" b="1" i="1" dirty="0">
                <a:solidFill>
                  <a:srgbClr val="FFFF00"/>
                </a:solidFill>
                <a:effectLst/>
                <a:latin typeface="Helvetica-Oblique"/>
                <a:ea typeface="Calibri" panose="020F0502020204030204" pitchFamily="34" charset="0"/>
                <a:cs typeface="Helvetica-Oblique"/>
              </a:rPr>
              <a:t>- </a:t>
            </a:r>
            <a:r>
              <a:rPr lang="el-GR" sz="11200" b="1" i="1" dirty="0">
                <a:solidFill>
                  <a:srgbClr val="FFFF00"/>
                </a:solidFill>
                <a:effectLst/>
                <a:latin typeface="Arial,Italic"/>
                <a:ea typeface="Calibri" panose="020F0502020204030204" pitchFamily="34" charset="0"/>
                <a:cs typeface="Arial,Italic"/>
              </a:rPr>
              <a:t>Επιθετικότητα</a:t>
            </a:r>
            <a:r>
              <a:rPr lang="el-GR" sz="11200" b="1" i="1" dirty="0">
                <a:solidFill>
                  <a:srgbClr val="FFFF00"/>
                </a:solidFill>
                <a:effectLst/>
                <a:latin typeface="Helvetica-Oblique"/>
                <a:ea typeface="Calibri" panose="020F0502020204030204" pitchFamily="34" charset="0"/>
                <a:cs typeface="Helvetica-Oblique"/>
              </a:rPr>
              <a:t>, </a:t>
            </a:r>
            <a:r>
              <a:rPr lang="el-GR" sz="11200" b="1" i="1" dirty="0">
                <a:solidFill>
                  <a:srgbClr val="FFFF00"/>
                </a:solidFill>
                <a:effectLst/>
                <a:latin typeface="Arial,Italic"/>
                <a:ea typeface="Calibri" panose="020F0502020204030204" pitchFamily="34" charset="0"/>
                <a:cs typeface="Arial,Italic"/>
              </a:rPr>
              <a:t>Βία </a:t>
            </a: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και του παραδείγματος των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8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ψυχο</a:t>
            </a:r>
            <a:r>
              <a:rPr lang="el-GR" sz="8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αναλυτικών μοντέλων των κινήτρων της Επιθετικότητας, </a:t>
            </a: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εντοπίζονται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Εδώ ο αθλητισμός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γενικά επιτελεί </a:t>
            </a:r>
            <a:r>
              <a:rPr lang="el-GR" sz="8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μια συμψηφιστική λειτουργία στις βιομηχανικές κοινωνίες</a:t>
            </a: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(κάθαρση) της ύστερης καπιταλιστικής περιόδου και τα ποδοσφαιρικά στάδια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χαρακτηρίζονται ως χώροι στους οποίους οι θεατές μπορούν και εκφράζουν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με επιθετικό τρόπο την απογοήτευσή τους απέναντι στο σύστημα, το οποίο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αναγνωρίζεται και ως υπεύθυνο για την κατάσταση μιας υφιστάμενης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8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κοινωνικής εξαθλίωσης.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0124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F477D9-6015-4663-9E75-8FEEA4BF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 ποδοσφαιρικό γήπεδο παρέχει τη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δυνατότητα να μετασχηματιστούν τα μεμονωμένα άτομα σε μια απρόσωπη</a:t>
            </a:r>
            <a:r>
              <a:rPr lang="el-GR" sz="2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’μάζα’</a:t>
            </a:r>
            <a:r>
              <a:rPr lang="el-G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και έτσι διευκολύνεται και η εκδήλωση επιθετικής συμπεριφοράς</a:t>
            </a:r>
            <a:endParaRPr lang="el-GR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2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βία κατανοείται ως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παθολογική κοινωνική εκδήλωση και είναι λειτουργικό επακόλουθο των μη</a:t>
            </a:r>
          </a:p>
          <a:p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προνομιούχων κοινωνικών ομάδων. </a:t>
            </a:r>
            <a:endParaRPr lang="el-GR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01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9B7402-5394-4C3A-9D02-B3702C2D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l-GR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Στους φιλάθλους δε του ποδοσφαίρου, ιδιαίτερα σε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αυτούς που προέρχονται από ποικίλων μορφών μη προνομιούχες κοινωνικές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ομάδες, προσφέρεται στο γήπεδο η δυνατότητα να εκδηλώσουν την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επιθετικότητά τους που είναι αποτέλεσμα των απογοητευτικών συνθηκών της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ζωής τους και έτσι περιορίζεται ο κίνδυνος να εκδηλώσουν την βία τους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εναντίον των πραγματικών αιτιών της απογοήτευσής τους και της κοινωνικής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τους αποξένωσης</a:t>
            </a:r>
            <a:r>
              <a:rPr lang="el-G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l-GR" sz="3600" b="1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Κριτική θεωρία </a:t>
            </a:r>
            <a:r>
              <a:rPr lang="el-GR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l-G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0905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A127A8-0423-48C5-9BDB-41A91DB64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κοινωνική ομάδα και χρήση αλκοόλ</a:t>
            </a:r>
          </a:p>
          <a:p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Χρήση ναρκωτικών ουσιών</a:t>
            </a:r>
          </a:p>
          <a:p>
            <a:r>
              <a:rPr lang="el-GR" dirty="0"/>
              <a:t> </a:t>
            </a:r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σημαντικότητα του ποδοσφαιρικού αγώνα</a:t>
            </a:r>
          </a:p>
          <a:p>
            <a:r>
              <a:rPr lang="el-GR" b="1" dirty="0" err="1">
                <a:latin typeface="Arial" panose="020B0604020202020204" pitchFamily="34" charset="0"/>
                <a:cs typeface="Arial" panose="020B0604020202020204" pitchFamily="34" charset="0"/>
              </a:rPr>
              <a:t>Επαγγελματικοποίηση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, εμπορευματοποίηση 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απώλεια του ελέγχου μιας ποδοσφαιρικής κατάστασης από ομάδες οπαδών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228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F1E504-E4C0-416E-A868-90487E176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όσο υπάρχουν κοινωνίες θα υπάρχουν και αντιπαραθέσεις</a:t>
            </a:r>
          </a:p>
          <a:p>
            <a:pPr marL="0" indent="0" algn="ctr">
              <a:buNone/>
            </a:pPr>
            <a:r>
              <a:rPr lang="el-G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l-GR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Dahrendorf</a:t>
            </a:r>
            <a:r>
              <a:rPr lang="el-G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και ο L. </a:t>
            </a:r>
            <a:r>
              <a:rPr lang="el-GR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Coser</a:t>
            </a:r>
            <a:endParaRPr lang="el-GR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l-GR" sz="2000" b="1" dirty="0">
                <a:solidFill>
                  <a:srgbClr val="FFFF00"/>
                </a:solidFill>
              </a:rPr>
              <a:t>θεμελιωτές της θεωρίας των κοινωνικών αντιπαραθέσεων όπως ο</a:t>
            </a:r>
          </a:p>
        </p:txBody>
      </p:sp>
    </p:spTree>
    <p:extLst>
      <p:ext uri="{BB962C8B-B14F-4D97-AF65-F5344CB8AC3E}">
        <p14:creationId xmlns:p14="http://schemas.microsoft.com/office/powerpoint/2010/main" val="1510816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040FB5-E7A1-4720-A308-FA038A89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τη βία στο ποδόσφαιρο: Αναζητώντας λύση στο επίπεδο του "σχεδόν"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0510F8-84D0-40F1-A4D3-C3E7E724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γηπεδικό</a:t>
            </a:r>
            <a:r>
              <a:rPr lang="el-G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χώρο, με το να προσπαθούμε να αποκλιμακώσουμε τη βία αντιπαραθέτοντας μια άλλης μορφής βία, </a:t>
            </a:r>
          </a:p>
          <a:p>
            <a:r>
              <a:rPr lang="el-GR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όχι απλά δεν οδηγούμαστε σε άμβλυνση του φαινομένου, </a:t>
            </a:r>
          </a:p>
          <a:p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αλλά αντίθετα στην κλιμάκωση και την επιδείνωσή του</a:t>
            </a:r>
          </a:p>
        </p:txBody>
      </p:sp>
    </p:spTree>
    <p:extLst>
      <p:ext uri="{BB962C8B-B14F-4D97-AF65-F5344CB8AC3E}">
        <p14:creationId xmlns:p14="http://schemas.microsoft.com/office/powerpoint/2010/main" val="365486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06B578-FC8B-44E4-9392-957A39D0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l-GR" sz="18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ΓΙΑ ΠΕΡΑΙΤΕΡΩ ΚΑΤΑΝΟΗΣΗ ΤΟΥ ΖΗΤΗΜΑΤΟΣ ΤΗΣ ΑΘΛΗΤΙΚΗΣ ΒΙΑΣ ΠΡΟΤΕΙΝΟΝΤΑΙ ΟΙ ΑΚΟΛΟΥΘΕΣ ΕΡΕΥΝΗΤΙΚΕΣ ΜΕΛΕΤΕΣ ΚΑΙ Η ΒΙΒΛΙΟΓΡΑΦΙΑ ΠΟΥ ΕΜΠΕΡΙΕΧΕΤΑΙ ΣΕ ΑΥΤΕΣ: </a:t>
            </a:r>
            <a:endParaRPr lang="en-US" sz="1800" b="1" dirty="0">
              <a:solidFill>
                <a:srgbClr val="92D05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Ερευνητικό Πρόγραμμα του Εθνικού &amp; Καποδιστριακού Πανεπιστημίου Αθηνών </a:t>
            </a:r>
            <a:r>
              <a:rPr lang="el-GR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ΕΚΠΑ) με τίτλο “Η Βία μέσα στα Γήπεδα-Προφίλ Ομαδικών Αθλημάτων”.</a:t>
            </a:r>
            <a:r>
              <a:rPr lang="el-GR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Κωδικός Προγράμματος: ΚΑ. 70/8270/8267. Χρηματοδότηση ΟΠΑΠ Κύπρου. Κατάρτιση</a:t>
            </a:r>
            <a:r>
              <a:rPr lang="el-GR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Ερωτηματολογίων, Διανομή σε </a:t>
            </a:r>
            <a:r>
              <a:rPr lang="el-G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α)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Φοιτητές/</a:t>
            </a:r>
            <a:r>
              <a:rPr lang="el-GR" sz="18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τριες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του ΤΕΦΑΑ της ειδικότητας ‘‘Ποδοσφαίρου‘‘, </a:t>
            </a:r>
            <a:r>
              <a:rPr lang="el-G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β)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Ποδοσφαιριστές εν ενεργεία  όλων των Εθνικών Κατηγοριών, </a:t>
            </a:r>
            <a:r>
              <a:rPr lang="el-G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γ)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Ποδοσφαιριστές εν ενεργεία Ερασιτεχνικών Κατηγοριών, </a:t>
            </a:r>
            <a:r>
              <a:rPr lang="el-G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δ) 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Οργανωμένους Οπαδούς του ΠΑΟ, ΟΣΦΠ, ΑΕΚ, </a:t>
            </a:r>
            <a:r>
              <a:rPr lang="el-G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ε)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ανώτερους και ανώτατους  αξιωματικούς της Ελληνικής Αστυνομίας και </a:t>
            </a:r>
            <a:r>
              <a:rPr lang="el-GR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στ</a:t>
            </a:r>
            <a:r>
              <a:rPr lang="el-G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σε τυχαίο δείγμα Πολιτών. Κατάθεση ερευνητικών δεδομένων (75/</a:t>
            </a:r>
            <a:r>
              <a:rPr lang="el-GR" sz="18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σέλιδη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Ερευνητική Εργασία) την 30</a:t>
            </a:r>
            <a:r>
              <a:rPr lang="el-GR" sz="1800" baseline="30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η</a:t>
            </a:r>
            <a:r>
              <a:rPr lang="el-GR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-6-2007 με τίτλο: </a:t>
            </a:r>
            <a:r>
              <a:rPr lang="el-GR" sz="18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Πατσαντάρας</a:t>
            </a:r>
            <a:r>
              <a:rPr lang="el-GR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Ν. (2007). </a:t>
            </a:r>
            <a:r>
              <a:rPr lang="el-GR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Το φαινόμενο της βίας στο ποδοσφαιρικό γήπεδο. Μια </a:t>
            </a:r>
            <a:r>
              <a:rPr lang="el-GR" sz="1800" i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Εμπειρική-</a:t>
            </a:r>
            <a:r>
              <a:rPr lang="el-GR" sz="1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Ερευνητική Προσέγγιση</a:t>
            </a:r>
            <a:r>
              <a:rPr lang="el-GR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en-US" sz="1800" b="1" kern="1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 b="1" kern="15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Patsantaras</a:t>
            </a:r>
            <a:r>
              <a:rPr lang="en-US" sz="1800" b="1" kern="15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N. (2014). </a:t>
            </a:r>
            <a:r>
              <a:rPr lang="en-US" sz="1800" kern="15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Rethinking the issue of stadium football violence in Greece: A theoretical- empirical approach</a:t>
            </a:r>
            <a:r>
              <a:rPr lang="en-US" sz="1800" i="1" kern="15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Biology of Exercise,</a:t>
            </a:r>
            <a:r>
              <a:rPr lang="en-US" sz="1800" kern="15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kern="15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kern="15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21-38.</a:t>
            </a:r>
            <a:endParaRPr lang="el-GR" sz="1800" kern="15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38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Ελλάδα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84076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433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Γερμανία 2012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2951"/>
            <a:ext cx="8229600" cy="438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596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algn="just"/>
            <a:r>
              <a:rPr lang="el-GR" sz="4000" b="1" dirty="0" err="1"/>
              <a:t>Aν</a:t>
            </a:r>
            <a:r>
              <a:rPr lang="el-GR" sz="4000" b="1" dirty="0"/>
              <a:t> και σε αντιστοιχία με την κοινωνική, πολιτισμική, πολιτική, οικονομική κ.λπ. συγκυρία </a:t>
            </a:r>
            <a:r>
              <a:rPr lang="el-GR" sz="4000" b="1" dirty="0">
                <a:solidFill>
                  <a:srgbClr val="FFFF00"/>
                </a:solidFill>
              </a:rPr>
              <a:t>διερευνώνται στη βάση άλλης  αιτιότητας</a:t>
            </a:r>
            <a:r>
              <a:rPr lang="el-GR" sz="4000" b="1" dirty="0"/>
              <a:t>, </a:t>
            </a:r>
          </a:p>
          <a:p>
            <a:pPr algn="just"/>
            <a:endParaRPr lang="el-GR" sz="4000" b="1" dirty="0"/>
          </a:p>
          <a:p>
            <a:pPr algn="just"/>
            <a:r>
              <a:rPr lang="el-GR" sz="4000" b="1" dirty="0">
                <a:solidFill>
                  <a:schemeClr val="bg1"/>
                </a:solidFill>
              </a:rPr>
              <a:t>εντούτοις, παραμένουν ουσιαστικά ίδια ως προς την εκδήλωσή τους.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03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Αίγυπτος</a:t>
            </a:r>
            <a:br>
              <a:rPr lang="el-GR" dirty="0"/>
            </a:br>
            <a:r>
              <a:rPr lang="el-GR" dirty="0"/>
              <a:t>74 Νεκροί στο Γήπεδο 2012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80" y="1600200"/>
            <a:ext cx="66458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303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14" y="1600200"/>
            <a:ext cx="64933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414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Αγγλία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69" y="1600200"/>
            <a:ext cx="62694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156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3448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159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Ολλανδία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8" y="1600200"/>
            <a:ext cx="76493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901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9"/>
            <a:ext cx="3566170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8450"/>
            <a:ext cx="3527053" cy="277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284984"/>
            <a:ext cx="390410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12" y="3284984"/>
            <a:ext cx="412267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031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just"/>
            <a:r>
              <a:rPr lang="el-GR" b="1" dirty="0"/>
              <a:t>Σε αυτή την προοπτική για να μπορέσουμε να συζητήσουμε για </a:t>
            </a:r>
            <a:r>
              <a:rPr lang="el-GR" b="1" dirty="0">
                <a:solidFill>
                  <a:srgbClr val="FFFF00"/>
                </a:solidFill>
              </a:rPr>
              <a:t>μέτρα πρόληψης, ελέγχου και αποκλιμάκωσης του φαινομένου </a:t>
            </a:r>
          </a:p>
          <a:p>
            <a:pPr algn="just"/>
            <a:r>
              <a:rPr lang="el-GR" b="1" dirty="0"/>
              <a:t>θα πρέπει πρώτα </a:t>
            </a:r>
            <a:r>
              <a:rPr lang="el-GR" b="1" dirty="0">
                <a:solidFill>
                  <a:srgbClr val="FFFF00"/>
                </a:solidFill>
              </a:rPr>
              <a:t>να κατανοήσουμε τη φύση του, </a:t>
            </a:r>
          </a:p>
          <a:p>
            <a:pPr algn="just"/>
            <a:r>
              <a:rPr lang="el-GR" b="1" dirty="0"/>
              <a:t>τον </a:t>
            </a:r>
            <a:r>
              <a:rPr lang="el-GR" b="1" dirty="0">
                <a:solidFill>
                  <a:srgbClr val="FFFF00"/>
                </a:solidFill>
              </a:rPr>
              <a:t>τρόπο που αυτό δημιουργείται, εκδηλώνεται και κλιμακώνεται </a:t>
            </a:r>
          </a:p>
          <a:p>
            <a:pPr algn="just"/>
            <a:r>
              <a:rPr lang="el-GR" b="1" dirty="0"/>
              <a:t>σε </a:t>
            </a:r>
            <a:r>
              <a:rPr lang="el-GR" b="1" dirty="0">
                <a:solidFill>
                  <a:srgbClr val="FF0000"/>
                </a:solidFill>
              </a:rPr>
              <a:t>αντιστοιχία με τον κοινωνικό-πολιτισμικό χώρο και χρόνο.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1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w Crime Hooliganism Weapons Recovered From Football Hooligans In The Uk.">
            <a:extLst>
              <a:ext uri="{FF2B5EF4-FFF2-40B4-BE49-F238E27FC236}">
                <a16:creationId xmlns:a16="http://schemas.microsoft.com/office/drawing/2014/main" id="{DBDC0C62-36ED-43BF-9C3C-59CB25829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724826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ccer violence - football hooligans stock illustrations">
            <a:extLst>
              <a:ext uri="{FF2B5EF4-FFF2-40B4-BE49-F238E27FC236}">
                <a16:creationId xmlns:a16="http://schemas.microsoft.com/office/drawing/2014/main" id="{15323E8D-B33C-4123-B5AE-4E828405C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717032"/>
            <a:ext cx="5829300" cy="27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42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Τι επισημαίνουν οι Έρευνες?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4400" b="1" dirty="0"/>
              <a:t>Στο </a:t>
            </a:r>
            <a:r>
              <a:rPr lang="el-GR" sz="4400" b="1" dirty="0">
                <a:solidFill>
                  <a:srgbClr val="FF0000"/>
                </a:solidFill>
              </a:rPr>
              <a:t>διεθνές</a:t>
            </a:r>
            <a:r>
              <a:rPr lang="el-GR" sz="4400" b="1" dirty="0"/>
              <a:t> στερέωμα έχουν γραφτεί </a:t>
            </a:r>
            <a:r>
              <a:rPr lang="el-GR" sz="4400" b="1" dirty="0">
                <a:solidFill>
                  <a:srgbClr val="FF0000"/>
                </a:solidFill>
              </a:rPr>
              <a:t>εκατοντάδες τόμοι </a:t>
            </a:r>
            <a:r>
              <a:rPr lang="el-GR" sz="4400" b="1" dirty="0"/>
              <a:t>επί τούτου, </a:t>
            </a:r>
          </a:p>
          <a:p>
            <a:pPr algn="just"/>
            <a:r>
              <a:rPr lang="el-GR" sz="4400" b="1" dirty="0"/>
              <a:t>που αντίστοιχα συνοδεύονται από </a:t>
            </a:r>
            <a:r>
              <a:rPr lang="el-GR" sz="4400" b="1" dirty="0">
                <a:solidFill>
                  <a:srgbClr val="FF0000"/>
                </a:solidFill>
              </a:rPr>
              <a:t>μερικές χιλιάδες ερευνητικά δεδομένα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0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algn="just"/>
            <a:r>
              <a:rPr lang="el-GR" sz="3600" b="1" dirty="0"/>
              <a:t>Επικέντρωση σε ευρύτερα κοινωνικούς-</a:t>
            </a:r>
            <a:endParaRPr lang="en-US" sz="3600" b="1" dirty="0"/>
          </a:p>
          <a:p>
            <a:pPr marL="0" indent="0" algn="just">
              <a:buNone/>
            </a:pPr>
            <a:r>
              <a:rPr lang="el-GR" sz="3600" b="1" dirty="0"/>
              <a:t>                εξωγενείς παράγοντες- </a:t>
            </a:r>
            <a:r>
              <a:rPr lang="el-GR" sz="3600" b="1" dirty="0">
                <a:solidFill>
                  <a:srgbClr val="FF0000"/>
                </a:solidFill>
              </a:rPr>
              <a:t>ΜΜΕ</a:t>
            </a:r>
          </a:p>
          <a:p>
            <a:pPr marL="0" indent="0" algn="just">
              <a:buNone/>
            </a:pPr>
            <a:endParaRPr lang="el-GR" sz="3600" b="1" dirty="0"/>
          </a:p>
          <a:p>
            <a:pPr marL="0" indent="0" algn="just">
              <a:buNone/>
            </a:pPr>
            <a:r>
              <a:rPr lang="el-GR" sz="3600" b="1" dirty="0"/>
              <a:t>-Συγκριτικές μελέτες</a:t>
            </a:r>
          </a:p>
          <a:p>
            <a:pPr marL="0" indent="0" algn="just">
              <a:buNone/>
            </a:pPr>
            <a:endParaRPr lang="el-GR" sz="3600" b="1" dirty="0"/>
          </a:p>
          <a:p>
            <a:pPr marL="0" indent="0" algn="just">
              <a:buNone/>
            </a:pPr>
            <a:r>
              <a:rPr lang="el-GR" sz="3600" b="1" dirty="0"/>
              <a:t>-Στη βάση ατομικών-δημογραφικών      </a:t>
            </a:r>
          </a:p>
          <a:p>
            <a:pPr marL="0" indent="0" algn="just">
              <a:buNone/>
            </a:pPr>
            <a:r>
              <a:rPr lang="el-GR" sz="3600" b="1" dirty="0"/>
              <a:t>  χαρακτηριστικών</a:t>
            </a:r>
          </a:p>
          <a:p>
            <a:pPr marL="0" indent="0" algn="just">
              <a:buNone/>
            </a:pPr>
            <a:endParaRPr lang="en-US" sz="2400" b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el-GR" sz="2400" b="1" dirty="0">
                <a:solidFill>
                  <a:srgbClr val="00B050"/>
                </a:solidFill>
              </a:rPr>
              <a:t>(</a:t>
            </a:r>
            <a:r>
              <a:rPr lang="en-US" sz="2400" b="1" dirty="0">
                <a:solidFill>
                  <a:srgbClr val="00B050"/>
                </a:solidFill>
              </a:rPr>
              <a:t>Marsh, P. 1978 -Carnibella, 1996- Kerr, 2006- Stott, C and Pearson, G. 2007……..) </a:t>
            </a:r>
          </a:p>
        </p:txBody>
      </p:sp>
    </p:spTree>
    <p:extLst>
      <p:ext uri="{BB962C8B-B14F-4D97-AF65-F5344CB8AC3E}">
        <p14:creationId xmlns:p14="http://schemas.microsoft.com/office/powerpoint/2010/main" val="4162707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bg1"/>
                </a:solidFill>
              </a:rPr>
              <a:t>Γιατί συμβαίνει αυτό?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/>
              <a:t>Επειδή το ποδοσφαιρικό παιχνίδι ή καλύτερα η ποδοσφαιρική αντιπαράθεση, ανελίσσεται στη βάση </a:t>
            </a:r>
          </a:p>
          <a:p>
            <a:pPr algn="just"/>
            <a:r>
              <a:rPr lang="el-GR" b="1" dirty="0">
                <a:solidFill>
                  <a:srgbClr val="FFFF00"/>
                </a:solidFill>
              </a:rPr>
              <a:t>κάποιων ιδιαίτερων δομικών χαρακτηριστικών </a:t>
            </a:r>
          </a:p>
          <a:p>
            <a:pPr algn="just"/>
            <a:r>
              <a:rPr lang="el-GR" b="1" dirty="0"/>
              <a:t>τα οποία </a:t>
            </a:r>
            <a:r>
              <a:rPr lang="el-GR" b="1" dirty="0">
                <a:solidFill>
                  <a:srgbClr val="FF0000"/>
                </a:solidFill>
              </a:rPr>
              <a:t>διευκολύνουν την ενεργοποίηση και την εμφάνιση επιθετικότητας και βίας στο γήπεδο!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3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Ποια είναι αυτά?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el-GR" dirty="0"/>
              <a:t> </a:t>
            </a:r>
            <a:r>
              <a:rPr lang="el-GR" sz="3600" b="1" dirty="0"/>
              <a:t>Το συλλογικό βίωμα στο ποδοσφαιρικό γήπεδο συγκροτείται στη βάση του </a:t>
            </a:r>
            <a:r>
              <a:rPr lang="el-GR" sz="3600" b="1" dirty="0">
                <a:solidFill>
                  <a:srgbClr val="FFFF00"/>
                </a:solidFill>
              </a:rPr>
              <a:t>’εμείς’</a:t>
            </a:r>
            <a:r>
              <a:rPr lang="el-GR" sz="3600" b="1" dirty="0"/>
              <a:t> και οι </a:t>
            </a:r>
            <a:r>
              <a:rPr lang="el-GR" sz="3600" b="1" dirty="0">
                <a:solidFill>
                  <a:srgbClr val="FFFF00"/>
                </a:solidFill>
              </a:rPr>
              <a:t>’άλλοι’</a:t>
            </a:r>
          </a:p>
          <a:p>
            <a:pPr algn="just">
              <a:buNone/>
            </a:pPr>
            <a:r>
              <a:rPr lang="el-GR" sz="3600" b="1" dirty="0">
                <a:solidFill>
                  <a:srgbClr val="FFFF00"/>
                </a:solidFill>
              </a:rPr>
              <a:t>    (π.χ. Συλλογική Ταυτότητα στις προοπτικές ενός ‘Περιοριστικού κοινωνικού κεφαλαίου’…. κλειστές δομές ….ομοιογένεια, ισχυροί δεσμοί …. που ενδέχεται να δημιουργήσουν περιορισμένη αποδοχή της οποιασδήποτε </a:t>
            </a:r>
            <a:r>
              <a:rPr lang="el-GR" sz="3600" b="1" dirty="0" err="1">
                <a:solidFill>
                  <a:srgbClr val="FFFF00"/>
                </a:solidFill>
              </a:rPr>
              <a:t>ετερότητας…ρατσισμός</a:t>
            </a:r>
            <a:r>
              <a:rPr lang="el-GR" sz="3600" b="1" dirty="0">
                <a:solidFill>
                  <a:srgbClr val="FFFF00"/>
                </a:solidFill>
              </a:rPr>
              <a:t>, ξενοφοβία κ.λπ.)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/>
              <a:t>Ο επικοινωνιακός κωδικός </a:t>
            </a:r>
            <a:r>
              <a:rPr lang="el-GR" sz="3600" b="1" dirty="0">
                <a:solidFill>
                  <a:srgbClr val="FF0000"/>
                </a:solidFill>
              </a:rPr>
              <a:t>‘Νίκη- Ήττα’</a:t>
            </a:r>
            <a:r>
              <a:rPr lang="el-GR" sz="3600" b="1" dirty="0"/>
              <a:t> (ανταγωνισμός) </a:t>
            </a:r>
          </a:p>
          <a:p>
            <a:pPr marL="0" indent="0" algn="just">
              <a:buNone/>
            </a:pPr>
            <a:endParaRPr lang="el-GR" sz="3600" b="1" dirty="0">
              <a:solidFill>
                <a:srgbClr val="00B050"/>
              </a:solidFill>
            </a:endParaRPr>
          </a:p>
          <a:p>
            <a:pPr algn="just"/>
            <a:r>
              <a:rPr lang="el-GR" sz="3600" b="1" dirty="0">
                <a:solidFill>
                  <a:srgbClr val="00B050"/>
                </a:solidFill>
              </a:rPr>
              <a:t>Ιστορικότητα</a:t>
            </a:r>
            <a:r>
              <a:rPr lang="el-GR" sz="3600" b="1" dirty="0"/>
              <a:t> (Συμμετοχή του θεατή-Σκληρή προπόνηση-</a:t>
            </a:r>
            <a:r>
              <a:rPr lang="el-GR" sz="3600" b="1" dirty="0" err="1"/>
              <a:t>Ανδροκεντρισμός</a:t>
            </a:r>
            <a:r>
              <a:rPr lang="el-GR" sz="3600" b="1" dirty="0"/>
              <a:t>)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>
                <a:solidFill>
                  <a:srgbClr val="FFFF00"/>
                </a:solidFill>
              </a:rPr>
              <a:t>Ποδοσφαιρικοί Κανόνες</a:t>
            </a:r>
            <a:r>
              <a:rPr lang="el-GR" sz="3600" b="1" dirty="0"/>
              <a:t>.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/>
              <a:t>Η </a:t>
            </a:r>
            <a:r>
              <a:rPr lang="el-GR" sz="3600" b="1" dirty="0">
                <a:solidFill>
                  <a:srgbClr val="FFFF00"/>
                </a:solidFill>
              </a:rPr>
              <a:t>επιθετικότητα είναι δομικό συστατικό</a:t>
            </a:r>
            <a:r>
              <a:rPr lang="el-GR" sz="3600" b="1" dirty="0"/>
              <a:t>! (Ηθικός έλεγχος)</a:t>
            </a:r>
          </a:p>
        </p:txBody>
      </p:sp>
    </p:spTree>
    <p:extLst>
      <p:ext uri="{BB962C8B-B14F-4D97-AF65-F5344CB8AC3E}">
        <p14:creationId xmlns:p14="http://schemas.microsoft.com/office/powerpoint/2010/main" val="2623046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Τι επιβάλλεται να διερευνήσουμε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l-GR" dirty="0"/>
          </a:p>
          <a:p>
            <a:pPr algn="just"/>
            <a:endParaRPr lang="el-GR" dirty="0"/>
          </a:p>
          <a:p>
            <a:pPr algn="just"/>
            <a:r>
              <a:rPr lang="el-GR" b="1" dirty="0">
                <a:solidFill>
                  <a:srgbClr val="FFFF00"/>
                </a:solidFill>
              </a:rPr>
              <a:t>Τη δυναμικού χαρακτήρα </a:t>
            </a:r>
            <a:r>
              <a:rPr lang="el-GR" b="1" dirty="0" err="1">
                <a:solidFill>
                  <a:srgbClr val="FFFF00"/>
                </a:solidFill>
              </a:rPr>
              <a:t>αλληλό</a:t>
            </a:r>
            <a:r>
              <a:rPr lang="el-GR" b="1" dirty="0">
                <a:solidFill>
                  <a:srgbClr val="FFFF00"/>
                </a:solidFill>
              </a:rPr>
              <a:t>-</a:t>
            </a:r>
            <a:r>
              <a:rPr lang="el-GR" b="1" dirty="0" err="1">
                <a:solidFill>
                  <a:srgbClr val="FFFF00"/>
                </a:solidFill>
              </a:rPr>
              <a:t>δραση</a:t>
            </a:r>
            <a:r>
              <a:rPr lang="el-GR" b="1" dirty="0">
                <a:solidFill>
                  <a:srgbClr val="FFFF00"/>
                </a:solidFill>
              </a:rPr>
              <a:t>  αυτών παραμέτρων.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42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Πιθανοί συνδυασμοί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u="sng" dirty="0">
                <a:solidFill>
                  <a:srgbClr val="FF0000"/>
                </a:solidFill>
              </a:rPr>
              <a:t>Παράδειγμα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l-GR" dirty="0"/>
          </a:p>
          <a:p>
            <a:pPr algn="just"/>
            <a:endParaRPr lang="el-GR" b="1" dirty="0"/>
          </a:p>
          <a:p>
            <a:pPr algn="just"/>
            <a:r>
              <a:rPr lang="el-GR" sz="3600" b="1" dirty="0"/>
              <a:t>Ο </a:t>
            </a:r>
            <a:r>
              <a:rPr lang="el-GR" sz="3600" b="1" dirty="0">
                <a:solidFill>
                  <a:schemeClr val="bg1"/>
                </a:solidFill>
              </a:rPr>
              <a:t>επικοινωνιακός κωδικός </a:t>
            </a:r>
            <a:r>
              <a:rPr lang="el-GR" sz="3600" b="1" dirty="0"/>
              <a:t>σε αντιστοιχία με την κοινωνική-πολιτισμική κ.λπ. συγκυρία δημιουργεί προϋποθέσεις συγκρότησης </a:t>
            </a:r>
          </a:p>
          <a:p>
            <a:pPr algn="just"/>
            <a:endParaRPr lang="el-GR" sz="3600" b="1" dirty="0">
              <a:solidFill>
                <a:srgbClr val="FFFF00"/>
              </a:solidFill>
            </a:endParaRPr>
          </a:p>
          <a:p>
            <a:pPr algn="just"/>
            <a:r>
              <a:rPr lang="el-GR" sz="3600" b="1" dirty="0">
                <a:solidFill>
                  <a:srgbClr val="FFFF00"/>
                </a:solidFill>
              </a:rPr>
              <a:t>μιας συλλογικότητας εκρηκτικού και ευαίσθητα μετασχηματιζόμενου χαρακτήρα</a:t>
            </a:r>
            <a:r>
              <a:rPr lang="el-GR" sz="3600" b="1" dirty="0"/>
              <a:t>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57606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l-GR" b="1" dirty="0"/>
              <a:t>Από τη μια στιγμή στην άλλη κατά τη διάρκεια ενός ποδοσφαιρικού αγώνα μπορεί να </a:t>
            </a:r>
            <a:r>
              <a:rPr lang="el-GR" b="1" dirty="0">
                <a:solidFill>
                  <a:srgbClr val="FF0000"/>
                </a:solidFill>
              </a:rPr>
              <a:t>μεταβληθεί η δομή </a:t>
            </a:r>
            <a:r>
              <a:rPr lang="el-GR" b="1" dirty="0"/>
              <a:t>αυτής της συλλογικότητας επομένως και το </a:t>
            </a:r>
            <a:r>
              <a:rPr lang="el-GR" b="1" dirty="0">
                <a:solidFill>
                  <a:srgbClr val="FF0000"/>
                </a:solidFill>
              </a:rPr>
              <a:t>νοηματικό περιεχόμενο του συλλογικού βιώματος</a:t>
            </a:r>
            <a:r>
              <a:rPr lang="el-GR" b="1" dirty="0"/>
              <a:t>. </a:t>
            </a:r>
          </a:p>
          <a:p>
            <a:pPr algn="just"/>
            <a:endParaRPr lang="el-GR" b="1" dirty="0"/>
          </a:p>
          <a:p>
            <a:pPr algn="just"/>
            <a:r>
              <a:rPr lang="el-GR" b="1" dirty="0"/>
              <a:t>Όλα δηλαδή μπορεί να πάρουν το χαρακτήρα του </a:t>
            </a:r>
            <a:r>
              <a:rPr lang="el-GR" b="1" dirty="0">
                <a:solidFill>
                  <a:srgbClr val="FFFF00"/>
                </a:solidFill>
              </a:rPr>
              <a:t>απρόβλεπτου, του ενδεχόμενου</a:t>
            </a:r>
            <a:r>
              <a:rPr lang="el-GR" b="1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74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just"/>
            <a:r>
              <a:rPr lang="el-GR" sz="3600" b="1" dirty="0"/>
              <a:t>Για να προσεγγίσουμε επομένως διερευνητικά το ζήτημα της βίας </a:t>
            </a:r>
            <a:r>
              <a:rPr lang="el-GR" sz="3600" b="1" dirty="0">
                <a:solidFill>
                  <a:srgbClr val="FFFF00"/>
                </a:solidFill>
              </a:rPr>
              <a:t>στο ποδοσφαιρικό γήπεδο 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/>
              <a:t>θα πρέπει να επικεντρώσουμε το ενδιαφέρον μας </a:t>
            </a:r>
            <a:r>
              <a:rPr lang="el-GR" sz="3600" b="1" dirty="0">
                <a:solidFill>
                  <a:srgbClr val="FFFF00"/>
                </a:solidFill>
              </a:rPr>
              <a:t>στις ακριβείς κατά περίσταση συνθήκες που το παράγουν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87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l-GR" sz="4200" b="1" dirty="0"/>
              <a:t>Σε μια </a:t>
            </a:r>
            <a:r>
              <a:rPr lang="el-GR" sz="4200" b="1" dirty="0">
                <a:solidFill>
                  <a:srgbClr val="FFFF00"/>
                </a:solidFill>
              </a:rPr>
              <a:t>Αθλητική-Κοινωνιολογική προσέγγιση </a:t>
            </a:r>
            <a:endParaRPr lang="en-US" sz="4200" b="1" dirty="0">
              <a:solidFill>
                <a:srgbClr val="FFFF00"/>
              </a:solidFill>
            </a:endParaRPr>
          </a:p>
          <a:p>
            <a:pPr algn="just"/>
            <a:r>
              <a:rPr lang="el-GR" sz="4200" b="1" dirty="0">
                <a:solidFill>
                  <a:schemeClr val="bg1"/>
                </a:solidFill>
              </a:rPr>
              <a:t>αναλύουμε</a:t>
            </a:r>
            <a:r>
              <a:rPr lang="el-GR" sz="4200" b="1" dirty="0"/>
              <a:t>, </a:t>
            </a:r>
            <a:endParaRPr lang="en-US" sz="4200" b="1" dirty="0"/>
          </a:p>
          <a:p>
            <a:pPr algn="just"/>
            <a:r>
              <a:rPr lang="el-GR" sz="4200" b="1" dirty="0">
                <a:solidFill>
                  <a:schemeClr val="bg1"/>
                </a:solidFill>
              </a:rPr>
              <a:t>διερευνούμε</a:t>
            </a:r>
            <a:r>
              <a:rPr lang="el-GR" sz="4200" b="1" dirty="0"/>
              <a:t>, </a:t>
            </a:r>
            <a:endParaRPr lang="en-US" sz="4200" b="1" dirty="0"/>
          </a:p>
          <a:p>
            <a:pPr algn="just"/>
            <a:r>
              <a:rPr lang="el-GR" sz="4200" b="1" dirty="0">
                <a:solidFill>
                  <a:schemeClr val="bg1"/>
                </a:solidFill>
              </a:rPr>
              <a:t>εξηγούμε</a:t>
            </a:r>
            <a:r>
              <a:rPr lang="el-GR" sz="4200" b="1" dirty="0"/>
              <a:t> και </a:t>
            </a:r>
            <a:endParaRPr lang="en-US" sz="4200" b="1" dirty="0"/>
          </a:p>
          <a:p>
            <a:pPr algn="just"/>
            <a:r>
              <a:rPr lang="el-GR" sz="4200" b="1" dirty="0">
                <a:solidFill>
                  <a:schemeClr val="bg1"/>
                </a:solidFill>
              </a:rPr>
              <a:t>προσδιορίζουμε</a:t>
            </a:r>
            <a:r>
              <a:rPr lang="el-GR" sz="4200" b="1" dirty="0"/>
              <a:t> την ιδιαιτερότητα μιας ‘ποδοσφαιρικής κατάστασης’</a:t>
            </a:r>
            <a:r>
              <a:rPr lang="en-US" sz="4200" b="1" dirty="0"/>
              <a:t>.</a:t>
            </a:r>
            <a:endParaRPr lang="el-GR" sz="42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b="1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Collins, 2008-Patsantaras, 2007,2014)</a:t>
            </a:r>
            <a:endParaRPr lang="el-G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20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l-GR" sz="4700" b="1" dirty="0"/>
              <a:t>Το γήπεδο είναι ένας χώρος που βιώνεται </a:t>
            </a:r>
            <a:r>
              <a:rPr lang="el-GR" sz="4700" b="1" dirty="0">
                <a:solidFill>
                  <a:srgbClr val="FFFF00"/>
                </a:solidFill>
              </a:rPr>
              <a:t>‘συναισθηματικά’ </a:t>
            </a:r>
            <a:r>
              <a:rPr lang="el-GR" sz="4700" b="1" dirty="0">
                <a:solidFill>
                  <a:srgbClr val="00B050"/>
                </a:solidFill>
              </a:rPr>
              <a:t>‘συγκινησιακά’ </a:t>
            </a:r>
            <a:r>
              <a:rPr lang="el-GR" sz="4700" b="1" dirty="0"/>
              <a:t>χωρίς ‘ταμπού’ και με απρόβλεπτες συναισθηματικές διακυμάνσεις</a:t>
            </a:r>
          </a:p>
          <a:p>
            <a:pPr algn="just"/>
            <a:endParaRPr lang="el-GR" sz="4700" b="1" dirty="0"/>
          </a:p>
          <a:p>
            <a:pPr algn="just"/>
            <a:r>
              <a:rPr lang="el-GR" sz="4700" b="1" dirty="0"/>
              <a:t>Τα </a:t>
            </a:r>
            <a:r>
              <a:rPr lang="el-GR" sz="4700" b="1" dirty="0">
                <a:solidFill>
                  <a:srgbClr val="00B050"/>
                </a:solidFill>
              </a:rPr>
              <a:t>συναισθήματα</a:t>
            </a:r>
            <a:r>
              <a:rPr lang="el-GR" sz="4700" b="1" dirty="0"/>
              <a:t> μπορεί να έχουν βιολογική αιτιότητα ωστόσο βιώνονται με διαφορετικό τρόπο σε αντιστοιχία με τον χώρο και το χρόνο!</a:t>
            </a:r>
            <a:r>
              <a:rPr lang="en-US" sz="4700" b="1" dirty="0"/>
              <a:t> </a:t>
            </a:r>
            <a:r>
              <a:rPr lang="en-US" b="1" dirty="0"/>
              <a:t>(</a:t>
            </a:r>
            <a:r>
              <a:rPr lang="el-GR" b="1" dirty="0">
                <a:solidFill>
                  <a:srgbClr val="FFFF00"/>
                </a:solidFill>
              </a:rPr>
              <a:t>Κοινωνική Κατασκευή-ΜΜΕ…..</a:t>
            </a:r>
            <a:r>
              <a:rPr lang="el-GR" b="1" dirty="0"/>
              <a:t>)</a:t>
            </a:r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1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3769078-CCDF-45A2-8DF3-D0977AA86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404664"/>
            <a:ext cx="8496943" cy="57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01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just"/>
            <a:r>
              <a:rPr lang="el-GR" sz="4000" b="1" dirty="0"/>
              <a:t>Ο χώρος του γηπέδου πέραν των </a:t>
            </a:r>
            <a:r>
              <a:rPr lang="el-GR" sz="4000" b="1" dirty="0">
                <a:solidFill>
                  <a:srgbClr val="FFFF00"/>
                </a:solidFill>
              </a:rPr>
              <a:t>κανονιστικών</a:t>
            </a:r>
            <a:r>
              <a:rPr lang="el-GR" sz="4000" b="1" dirty="0"/>
              <a:t> και </a:t>
            </a:r>
            <a:r>
              <a:rPr lang="el-GR" sz="4000" b="1" dirty="0">
                <a:solidFill>
                  <a:srgbClr val="FFFF00"/>
                </a:solidFill>
              </a:rPr>
              <a:t>χωροταξικών</a:t>
            </a:r>
            <a:r>
              <a:rPr lang="el-GR" sz="4000" b="1" dirty="0"/>
              <a:t> χαρακτηριστικών </a:t>
            </a:r>
          </a:p>
          <a:p>
            <a:pPr algn="just"/>
            <a:r>
              <a:rPr lang="el-GR" sz="4000" b="1" dirty="0"/>
              <a:t>διαμορφώνεται από </a:t>
            </a:r>
            <a:r>
              <a:rPr lang="el-GR" sz="4000" b="1" dirty="0">
                <a:solidFill>
                  <a:srgbClr val="FFFF00"/>
                </a:solidFill>
              </a:rPr>
              <a:t>συγκινησιακές και συναισθηματικές δυνάμεις </a:t>
            </a:r>
          </a:p>
          <a:p>
            <a:pPr algn="just"/>
            <a:r>
              <a:rPr lang="el-GR" sz="4000" b="1" dirty="0"/>
              <a:t>οι οποίες </a:t>
            </a:r>
            <a:r>
              <a:rPr lang="el-GR" sz="4000" b="1" dirty="0">
                <a:solidFill>
                  <a:srgbClr val="FFFF00"/>
                </a:solidFill>
              </a:rPr>
              <a:t>συνέχουν ποδοσφαιριστές, διαιτητές, παράγοντες και θεατές!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54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l-GR" sz="3600" b="1" dirty="0"/>
              <a:t>Το ποδοσφαιρικό γήπεδο κατανοείται ως ένας </a:t>
            </a:r>
            <a:r>
              <a:rPr lang="el-GR" sz="3600" b="1" dirty="0">
                <a:solidFill>
                  <a:srgbClr val="FFFF00"/>
                </a:solidFill>
              </a:rPr>
              <a:t>ιδιαίτερος ‘κοινωνικός χώρος’ </a:t>
            </a:r>
            <a:endParaRPr lang="en-US" sz="3600" b="1" dirty="0">
              <a:solidFill>
                <a:srgbClr val="FFFF00"/>
              </a:solidFill>
            </a:endParaRPr>
          </a:p>
          <a:p>
            <a:pPr algn="just"/>
            <a:r>
              <a:rPr lang="el-GR" sz="3600" b="1" dirty="0">
                <a:solidFill>
                  <a:srgbClr val="FFFF00"/>
                </a:solidFill>
              </a:rPr>
              <a:t>Χαρακτηρίζεται από μια ‘Δομική Χαλαρότητα’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/>
              <a:t>Έχει </a:t>
            </a:r>
            <a:r>
              <a:rPr lang="el-GR" sz="3600" b="1" dirty="0">
                <a:solidFill>
                  <a:srgbClr val="FFFF00"/>
                </a:solidFill>
              </a:rPr>
              <a:t>τους δικούς του κανόνες</a:t>
            </a:r>
          </a:p>
          <a:p>
            <a:pPr algn="just"/>
            <a:endParaRPr lang="el-GR" sz="3600" b="1" dirty="0">
              <a:solidFill>
                <a:srgbClr val="FFFF00"/>
              </a:solidFill>
            </a:endParaRPr>
          </a:p>
          <a:p>
            <a:pPr algn="just"/>
            <a:r>
              <a:rPr lang="el-GR" sz="3600" b="1" dirty="0"/>
              <a:t>Την δικιά του </a:t>
            </a:r>
            <a:r>
              <a:rPr lang="el-GR" sz="3600" b="1" dirty="0">
                <a:solidFill>
                  <a:srgbClr val="FFFF00"/>
                </a:solidFill>
              </a:rPr>
              <a:t>Επικοινωνιακή Λογική </a:t>
            </a:r>
            <a:r>
              <a:rPr lang="el-GR" sz="3600" b="1" dirty="0"/>
              <a:t>(</a:t>
            </a:r>
            <a:r>
              <a:rPr lang="el-GR" sz="3600" b="1" dirty="0" err="1"/>
              <a:t>ιδιο</a:t>
            </a:r>
            <a:r>
              <a:rPr lang="el-GR" sz="3600" b="1" dirty="0"/>
              <a:t>-δυναμική)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/>
              <a:t>Η ιδιότητα του φιλάθλου-οπαδού συνέχει το πλήθος και </a:t>
            </a:r>
            <a:r>
              <a:rPr lang="el-GR" sz="3600" b="1" dirty="0">
                <a:solidFill>
                  <a:srgbClr val="FFFF00"/>
                </a:solidFill>
              </a:rPr>
              <a:t>όχι άλλα κοινωνικά ή ατομικά χαρακτηριστικά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39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/>
              <a:t>Στο </a:t>
            </a:r>
            <a:r>
              <a:rPr lang="el-GR" b="1" dirty="0">
                <a:solidFill>
                  <a:srgbClr val="FFFF00"/>
                </a:solidFill>
              </a:rPr>
              <a:t>ποδοσφαιρικό γήπεδο αυθόρμητες συναισθηματικές εκρήξεις είναι συνηθισμένο φαινόμενο</a:t>
            </a:r>
            <a:r>
              <a:rPr lang="el-GR" b="1" dirty="0"/>
              <a:t> και </a:t>
            </a:r>
          </a:p>
          <a:p>
            <a:pPr algn="just"/>
            <a:r>
              <a:rPr lang="el-GR" b="1" dirty="0"/>
              <a:t>Δεν </a:t>
            </a:r>
            <a:r>
              <a:rPr lang="el-GR" sz="4800" b="1" dirty="0">
                <a:solidFill>
                  <a:srgbClr val="FF0000"/>
                </a:solidFill>
              </a:rPr>
              <a:t>μπορούν να ελεγχθούν με εκλογικευμένες διαδικασίες και παρεμβάσεις! 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</a:rPr>
              <a:t>(</a:t>
            </a:r>
            <a:r>
              <a:rPr lang="en-US" sz="2800" b="1" dirty="0">
                <a:solidFill>
                  <a:srgbClr val="FFFF00"/>
                </a:solidFill>
              </a:rPr>
              <a:t>Williams, 1998- Collins, 2008- </a:t>
            </a:r>
            <a:r>
              <a:rPr lang="en-US" sz="2800" b="1" dirty="0" err="1">
                <a:solidFill>
                  <a:srgbClr val="FFFF00"/>
                </a:solidFill>
              </a:rPr>
              <a:t>Patsantaras</a:t>
            </a:r>
            <a:r>
              <a:rPr lang="en-US" sz="2800" b="1" dirty="0">
                <a:solidFill>
                  <a:srgbClr val="FFFF00"/>
                </a:solidFill>
              </a:rPr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4088583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Υπάρχει Λύση?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l-GR" b="1" dirty="0"/>
              <a:t>Οι θεμελιωτές της θεωρίας των Κοινωνικών Αντιπαραθέσεων-Συγκρούσεων, </a:t>
            </a:r>
            <a:r>
              <a:rPr lang="en-US" b="1" dirty="0"/>
              <a:t>L. </a:t>
            </a:r>
            <a:r>
              <a:rPr lang="en-US" b="1" dirty="0" err="1"/>
              <a:t>Coser</a:t>
            </a:r>
            <a:r>
              <a:rPr lang="en-US" b="1" dirty="0"/>
              <a:t> </a:t>
            </a:r>
            <a:r>
              <a:rPr lang="el-GR" b="1" dirty="0"/>
              <a:t>και </a:t>
            </a:r>
            <a:r>
              <a:rPr lang="en-US" b="1" dirty="0"/>
              <a:t>R. </a:t>
            </a:r>
            <a:r>
              <a:rPr lang="en-US" b="1" dirty="0" err="1"/>
              <a:t>Dahrendorf</a:t>
            </a:r>
            <a:r>
              <a:rPr lang="el-GR" b="1" dirty="0"/>
              <a:t> επισημαίνουν ότι ‘όσο υπάρχει κοινωνία θα έχουμε </a:t>
            </a:r>
            <a:r>
              <a:rPr lang="el-GR" b="1"/>
              <a:t>να αντιμετωπίσουμε </a:t>
            </a:r>
            <a:r>
              <a:rPr lang="el-GR" b="1" dirty="0"/>
              <a:t>και το ζήτημα των κοινωνικών συγκρούσεων’ !</a:t>
            </a:r>
            <a:r>
              <a:rPr lang="en-US" b="1" dirty="0"/>
              <a:t> </a:t>
            </a:r>
            <a:endParaRPr lang="el-GR" b="1" dirty="0"/>
          </a:p>
          <a:p>
            <a:pPr algn="just"/>
            <a:endParaRPr lang="el-GR" b="1" dirty="0"/>
          </a:p>
          <a:p>
            <a:pPr algn="just"/>
            <a:r>
              <a:rPr lang="el-GR" b="1" dirty="0"/>
              <a:t>Η επιθετικότητα και η βία είναι </a:t>
            </a:r>
            <a:r>
              <a:rPr lang="el-GR" b="1" dirty="0">
                <a:solidFill>
                  <a:srgbClr val="FFFF00"/>
                </a:solidFill>
              </a:rPr>
              <a:t>δομικό συστατικό της ποδοσφαιρικής διαδικασίας</a:t>
            </a:r>
          </a:p>
          <a:p>
            <a:pPr algn="just"/>
            <a:endParaRPr lang="el-GR" b="1" dirty="0"/>
          </a:p>
          <a:p>
            <a:pPr algn="just"/>
            <a:r>
              <a:rPr lang="el-GR" b="1" dirty="0">
                <a:solidFill>
                  <a:srgbClr val="FFFF00"/>
                </a:solidFill>
              </a:rPr>
              <a:t>Πρόληψη</a:t>
            </a:r>
          </a:p>
          <a:p>
            <a:pPr algn="just"/>
            <a:endParaRPr lang="el-GR" b="1" dirty="0"/>
          </a:p>
          <a:p>
            <a:pPr algn="just"/>
            <a:r>
              <a:rPr lang="el-GR" b="1" dirty="0">
                <a:solidFill>
                  <a:srgbClr val="FFFF00"/>
                </a:solidFill>
              </a:rPr>
              <a:t>Άμβλυνση</a:t>
            </a:r>
            <a:r>
              <a:rPr lang="el-GR" b="1" dirty="0"/>
              <a:t> της δυναμικής του όταν δημιουργείται!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0701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A934EC-E022-41BA-99A5-1F3AA3618E0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ΑΡΜΟΔΙΟΤΗΤΑ ΤΟΥ ΚΡΑΤΟΥΣ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F0EC8A-EF80-4121-8F25-9226EEDD168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Από τη στιγμή που οι όποιοι ποδοσφαιρικοί σύλλογοι μετασχηματίστηκαν σε Ποδοσφαιρικές Ανώνυμες Εταιρείες,</a:t>
            </a:r>
          </a:p>
          <a:p>
            <a:r>
              <a:rPr lang="el-GR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i="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 εύρυθμη και αντιστοιχούσα στους ποδοσφαιρικούς κανόνες διεξαγωγή ενός ποδοσφαιρικού αγώνα καθώς και η ευθύνη διατήρησης της τάξης εντός του γηπέδου </a:t>
            </a: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είναι υποχρέωση των ΠΑΕ και δεν είναι υπόθεση του κράτους να παρεμβαίνει δια της αστυνομίας στον χώρο αυτόν</a:t>
            </a:r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30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F1703F-92F8-49AF-ADA6-460FB05A6A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ΤΙ ΛΕΝΕ ΟΙ ΕΡΕΥΝΕΣ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66C7A7-C6F4-41C8-B8FA-E3A9ACE2690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Για παράδειγμα</a:t>
            </a:r>
          </a:p>
          <a:p>
            <a:r>
              <a:rPr lang="en-US" sz="22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 LEAGUE </a:t>
            </a:r>
            <a:r>
              <a:rPr lang="el-GR" sz="22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ΠΑΕ</a:t>
            </a:r>
            <a:endParaRPr lang="en-US" sz="2200" b="1" i="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κατ' εξοχήν χώροι επιχειρηματικότητας </a:t>
            </a:r>
          </a:p>
          <a:p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φίλαθλοι και οπαδοί ,"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πελάτες - καταναλωτές", </a:t>
            </a:r>
          </a:p>
          <a:p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την ευθύνη για την ομαλή διεξαγωγή της ποδοσφαιρικής αντιπαράθεσης οφείλουν να την έχουν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οι "επιχειρηματίες παράγοντες".</a:t>
            </a:r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9477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98B122-7A87-4E36-A112-584CC7BE89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ΣΧΕΤΙΚΗ ΑΥΤΟΝΟΜΙΑ ΠΟΔΟΣΦΑΙΡΙΚΩΝ ΣΥΛΛΟΓΩΝ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0ACAA9-0D4F-41D5-9B14-E0B1DF92F7E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σχετική αυτονομία του ποδοσφαίρου σημαίνει ότι </a:t>
            </a:r>
          </a:p>
          <a:p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παρέχονται στους ποδοσφαιρικούς θεσμούς</a:t>
            </a:r>
          </a:p>
          <a:p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οι δυνατότητες αυτοδιαχείρισης,</a:t>
            </a:r>
          </a:p>
          <a:p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αυτοελέγχου και </a:t>
            </a:r>
          </a:p>
          <a:p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αυτορρύθμισης </a:t>
            </a:r>
          </a:p>
          <a:p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οποιωνδήποτε δραστηριοτήτων τους </a:t>
            </a:r>
          </a:p>
        </p:txBody>
      </p:sp>
    </p:spTree>
    <p:extLst>
      <p:ext uri="{BB962C8B-B14F-4D97-AF65-F5344CB8AC3E}">
        <p14:creationId xmlns:p14="http://schemas.microsoft.com/office/powerpoint/2010/main" val="4072997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1821F4-8F3C-4A21-B3B0-5C0E4132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Όταν μιλάμε για ευθύνη σε έναν χώρο οικονομικής επιχειρηματικότητας, </a:t>
            </a: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 ευθύνη ενεργοποιείται με οικονομικούς όρους </a:t>
            </a:r>
          </a:p>
          <a:p>
            <a:r>
              <a:rPr lang="el-GR" b="1" i="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παράδειγμα η δημιουργία ειδικά εκπαιδευμένων και έμμισθων ομάδων περιφρούρησης του </a:t>
            </a:r>
            <a:r>
              <a:rPr lang="el-GR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γηπεδικού</a:t>
            </a:r>
            <a:r>
              <a:rPr lang="el-G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χώρου</a:t>
            </a:r>
          </a:p>
        </p:txBody>
      </p:sp>
    </p:spTree>
    <p:extLst>
      <p:ext uri="{BB962C8B-B14F-4D97-AF65-F5344CB8AC3E}">
        <p14:creationId xmlns:p14="http://schemas.microsoft.com/office/powerpoint/2010/main" val="3276956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2C0D4D-A79D-47DB-8347-9E8A2F5DB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i="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 επιχειρηματικότητα ωστόσο στον χώρο του ελληνικού ποδοσφαίρου, </a:t>
            </a:r>
          </a:p>
          <a:p>
            <a:endParaRPr lang="el-GR" b="1" i="0" dirty="0">
              <a:solidFill>
                <a:srgbClr val="92D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i="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Πραγματώθηκε ως μια "σχεδόν" </a:t>
            </a:r>
            <a:r>
              <a:rPr lang="el-GR" b="1" i="0" dirty="0" err="1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επαγγελματικοποίηση</a:t>
            </a:r>
            <a:r>
              <a:rPr lang="el-GR" b="1" i="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5113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CD9C45-C6B9-4495-8D64-4F895095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 επίπεδο του "σχεδόν", οι ποδοσφαιρικοί παράγοντες έχουν το δικαίωμα να ενθαρρύνουν ποικιλότροπα τη συγκρότηση ποδοσφαιρικών συνδέσμων, </a:t>
            </a: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να τους χρηματοδοτούν πολλές φορές και να διασφαλίζουν συνήθως και την "</a:t>
            </a:r>
            <a:r>
              <a:rPr lang="el-GR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απο</a:t>
            </a:r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-ποινικοποίηση", </a:t>
            </a: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 άλλα λόγια τη νομιμοποίηση των οποιωνδήποτε εκτροπών τους</a:t>
            </a:r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1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1175"/>
            <a:ext cx="8351837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09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BC9D81-146A-4962-A1EF-E2B02D5BF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 επίπεδο του "σχεδόν" συναντάμε μια δομική χαλαρότητα, </a:t>
            </a: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έναν μειωμένο βαθμό τυπικότητας των θεσμικών οργανωτικών σχημάτων του ποδοσφαίρου (π.χ. ΕΠΟ)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4736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D493CC-CE50-4F62-B786-9E44C89A9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Συναντάμε μια κατά περίσταση επίκληση της αυτονομίας του ποδοσφαίρου, 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στη βάση της οποίας δημιουργούνται προϋποθέσεις μιας ποικιλότροπης καιροσκοπικής εκμετάλλευσής του</a:t>
            </a: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Η έρευνα για παράδειγμα έχει δείξει ότι </a:t>
            </a:r>
            <a:r>
              <a:rPr lang="el-GR" b="1" i="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κάποιοι παράγοντες χρησιμοποιούν το ποδόσφαιρο </a:t>
            </a:r>
          </a:p>
          <a:p>
            <a:r>
              <a:rPr lang="el-GR" b="1" i="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ως χώρο εξωραϊσμού άνομων επιχειρηματικών δράσεων</a:t>
            </a:r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21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03F626-DCFC-4252-967B-31132F22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l-GR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Σε ένα τέτοιο περιβάλλον μπορούμε να αποδώσουμε μια "σχεδόν ευθύνη" σε συγκεκριμένους θεσμικούς ρόλους </a:t>
            </a: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 επίπεδο του "σχεδόν" οι υπάρχοντες νόμοι και οι θεσμικές διατάξεις, που κατά καιρούς η πολιτεία εισηγείται για τη σωτηρία του ελληνικού ποδοσφαίρου από την "κατάπτωση", </a:t>
            </a:r>
            <a:r>
              <a:rPr lang="el-GR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λαμβάνονται υπόψη στο "περίπου", </a:t>
            </a:r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 "σχεδόν" από τους εμπλεκόμενους </a:t>
            </a:r>
          </a:p>
          <a:p>
            <a:r>
              <a:rPr lang="el-GR" b="1" i="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και μπορούν να ασκήσουν μια "σχεδόν" επιρροή στα ποδοσφαιρικά πεπραγμένα</a:t>
            </a:r>
            <a:r>
              <a:rPr lang="el-GR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25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8A54DE-BEC0-42FC-BB59-C920B8C4C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 επίπεδο και στις προοπτικές του "σχεδόν" δεν υπάρχουν λύσεις για το ζήτημα της βίας στο ποδόσφαιρο</a:t>
            </a:r>
          </a:p>
          <a:p>
            <a:endParaRPr lang="el-GR" b="1" i="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i="0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 επίπεδο του "περίπου" υπάρχουν "σχεδόν λύσεις’’</a:t>
            </a:r>
          </a:p>
          <a:p>
            <a:endParaRPr lang="el-GR" b="1" i="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 υπέρβαση αυτού του επιπέδου μπορεί να πραγματωθεί μόνο με ριζοσπαστικές παρεμβάσεις</a:t>
            </a:r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4A3140-4F9F-4682-BB97-65BEA8F2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55576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Περί 'εκ-πολιτισμού' της ποδοσφαιρικής 'βαρβαρότητας’! </a:t>
            </a:r>
            <a:r>
              <a:rPr lang="el-GR" sz="12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(21-11-2015 Λεωφόρος </a:t>
            </a:r>
            <a:r>
              <a:rPr lang="el-GR" sz="12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Παναθην</a:t>
            </a:r>
            <a:r>
              <a:rPr lang="el-GR" sz="12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l-GR" sz="12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l-GR" sz="1200" b="1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Ολυμπιακ</a:t>
            </a:r>
            <a:r>
              <a:rPr lang="el-GR" sz="12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r>
              <a:rPr lang="el-GR" sz="12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el-GR" sz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l-GR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6412D7-0159-4831-8A63-AFCD81D10D1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'ποδοσφαιρική βαρβαρότητα’</a:t>
            </a:r>
          </a:p>
          <a:p>
            <a:r>
              <a:rPr lang="el-GR" sz="36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'ποδοσφαιρικός πολιτισμός’</a:t>
            </a:r>
          </a:p>
          <a:p>
            <a:endParaRPr lang="el-GR" sz="32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Οι δυο αυτοί ποδοσφαιρικοί σημασιολογικοί προσδιορισμοί,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παραπέμπουν σε δυο διαφορετικά επίπεδα ποδοσφαιρικής εξέλιξης</a:t>
            </a:r>
            <a:endParaRPr lang="el-G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90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9B0B46-15F2-41CD-B6A0-09D4B8CD3B9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Το πέρασμα δε από το ένα επίπεδο στο άλλο, επιτυγχάνεται αναπόφευκτα, δια μέσου μιας διαδικασίας, 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η οποία από τη φύση της κατανοείται ως διαδικασία 'εκ-πολιτισμού'.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2611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AD242F-71CB-4065-98DB-D8C787D4B6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ΠΟΔΟΣΦΑΙΡΙΚΗ ΑΝΤΙΠΑΛΟΤΗΤΑ</a:t>
            </a:r>
            <a:b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ΠΩΣ ΣΥΓΚΡΟΤΕΙΤΑΙ;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F6D212-3EF1-43E2-9598-0DF124A8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Ένα ποδοσφαιρικό γεγονός</a:t>
            </a:r>
            <a:r>
              <a:rPr lang="el-GR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r>
              <a:rPr lang="el-GR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έχει την ισχύ να διεισδύει και να </a:t>
            </a:r>
            <a:r>
              <a:rPr lang="el-G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διαπερνά επικοινωνιακά</a:t>
            </a:r>
          </a:p>
          <a:p>
            <a:r>
              <a:rPr lang="el-GR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όλα ανεξαιρέτως τα επίπεδα της κοινωνικής διαστρωμάτωσης </a:t>
            </a:r>
          </a:p>
          <a:p>
            <a:r>
              <a:rPr lang="el-GR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και να </a:t>
            </a:r>
            <a:r>
              <a:rPr lang="el-G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αναδεικνύεται έτσι, σε ένα κυρίαρχο 'μέσον' κοινωνικής επικοινωνίας</a:t>
            </a:r>
          </a:p>
        </p:txBody>
      </p:sp>
    </p:spTree>
    <p:extLst>
      <p:ext uri="{BB962C8B-B14F-4D97-AF65-F5344CB8AC3E}">
        <p14:creationId xmlns:p14="http://schemas.microsoft.com/office/powerpoint/2010/main" val="11343745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900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8CC77C-B22F-4E88-8A9E-4F2948F51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4604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Μεταξύ άλλων αυτό σημαίνει ότι, στο πλαίσιο της ποδοσφαιρικής επικοινωνίας, </a:t>
            </a:r>
          </a:p>
          <a:p>
            <a:r>
              <a:rPr lang="el-GR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άνθρωποι πολλαπλών κοινωνικών χαρακτηριστικών</a:t>
            </a:r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και διαφορετικοτήτων— (π.χ. γυναίκες, άνδρες, πλούσιοι, φτωχοί, αστοί, εργάτες, μηχανικοί, γιατροί, οδοκαθαριστές </a:t>
            </a:r>
            <a:r>
              <a:rPr lang="el-GR" sz="32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κ.ο.κ</a:t>
            </a:r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)— </a:t>
            </a:r>
          </a:p>
          <a:p>
            <a:r>
              <a:rPr lang="el-GR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μπορούν να συνέχονται μεταξύ τους από τη φίλαθλη ιδιότητα τους</a:t>
            </a:r>
            <a:endParaRPr lang="el-G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63749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E797A1-E1AE-42FC-BBF6-AFD77006B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sz="4000" b="1" dirty="0">
                <a:latin typeface="Arial" panose="020B0604020202020204" pitchFamily="34" charset="0"/>
                <a:cs typeface="Arial" panose="020B0604020202020204" pitchFamily="34" charset="0"/>
              </a:rPr>
              <a:t>Η ιδιότητα  αυτή δίνει τη δυνατότητα συγκρότησης μιας συλλογικής ταυτότητας ('εμείς’), </a:t>
            </a:r>
          </a:p>
          <a:p>
            <a:endParaRPr lang="el-G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οποία αντλεί την δυναμική της από την ιστορία, τους μύθους και την παράδοση ενός αθλητικού συλλόγου-ομάδας, </a:t>
            </a:r>
          </a:p>
        </p:txBody>
      </p:sp>
    </p:spTree>
    <p:extLst>
      <p:ext uri="{BB962C8B-B14F-4D97-AF65-F5344CB8AC3E}">
        <p14:creationId xmlns:p14="http://schemas.microsoft.com/office/powerpoint/2010/main" val="20798977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660CDF-9231-48EA-B5A6-D14A2C957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760640"/>
          </a:xfrm>
          <a:solidFill>
            <a:schemeClr val="bg1"/>
          </a:solidFill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Ταυτόχρονα και κατά περίσταση,  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εκδηλώνει μια πολλαπλού νοήματος αντιπαλότητα 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απέναντι σε  κάποιους 'άλλους’, </a:t>
            </a: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οποίοι συνέχονται μεταξύ τους από την ιδιότητα τους 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ως φίλαθλοι μιας άλλης ομάδας.</a:t>
            </a:r>
          </a:p>
        </p:txBody>
      </p:sp>
    </p:spTree>
    <p:extLst>
      <p:ext uri="{BB962C8B-B14F-4D97-AF65-F5344CB8AC3E}">
        <p14:creationId xmlns:p14="http://schemas.microsoft.com/office/powerpoint/2010/main" val="1030382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>
            <a:normAutofit/>
          </a:bodyPr>
          <a:lstStyle/>
          <a:p>
            <a:pPr algn="just"/>
            <a:r>
              <a:rPr lang="el-GR" sz="3600" b="1" dirty="0"/>
              <a:t>Το φαινόμενο </a:t>
            </a:r>
            <a:r>
              <a:rPr lang="el-GR" sz="3600" b="1" dirty="0">
                <a:solidFill>
                  <a:schemeClr val="bg1"/>
                </a:solidFill>
              </a:rPr>
              <a:t>της βίας </a:t>
            </a:r>
            <a:r>
              <a:rPr lang="el-GR" sz="3600" b="1" dirty="0"/>
              <a:t>στο </a:t>
            </a:r>
            <a:r>
              <a:rPr lang="el-GR" sz="3600" b="1" dirty="0">
                <a:solidFill>
                  <a:srgbClr val="00B050"/>
                </a:solidFill>
              </a:rPr>
              <a:t>ποδοσφαιρικό γήπεδο </a:t>
            </a:r>
            <a:r>
              <a:rPr lang="el-GR" sz="3600" b="1" dirty="0"/>
              <a:t>ήταν και παραμένει ένα πολύπλοκο και πολυσύνθετο αθλητικό-κοινωνικό φαινόμενο. </a:t>
            </a:r>
          </a:p>
          <a:p>
            <a:pPr algn="just"/>
            <a:r>
              <a:rPr lang="el-GR" sz="3600" b="1" dirty="0"/>
              <a:t>Από ιστορικής άποψης </a:t>
            </a:r>
            <a:r>
              <a:rPr lang="el-GR" sz="3600" b="1" dirty="0">
                <a:solidFill>
                  <a:srgbClr val="FFC000"/>
                </a:solidFill>
              </a:rPr>
              <a:t>δεν αποτελεί αποκλειστικό φαινόμενο της εποχής μας. 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56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A5C8B88-2608-4BEE-BA09-D11870A6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1"/>
          </a:solidFill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νοηματικός χώρος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που συγκροτείται και ανατροφοδοτείται αυτή η αντιπαλότητα (</a:t>
            </a:r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'εμείς και οι άλλοι’)</a:t>
            </a:r>
          </a:p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 αντιστοιχιζόμενος με την κοινωνική-πολιτισμική συγκυρία, </a:t>
            </a: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συν-διαμορφώνεται από πολλούς παράγοντες και </a:t>
            </a: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κατά κανόνα ασταθής και ευμετάβλητος</a:t>
            </a:r>
          </a:p>
        </p:txBody>
      </p:sp>
    </p:spTree>
    <p:extLst>
      <p:ext uri="{BB962C8B-B14F-4D97-AF65-F5344CB8AC3E}">
        <p14:creationId xmlns:p14="http://schemas.microsoft.com/office/powerpoint/2010/main" val="2588898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curity guard trying to separate two fans in stadium crowd, close-up - football hooligans stock pictures, royalty-free photos &amp; images">
            <a:extLst>
              <a:ext uri="{FF2B5EF4-FFF2-40B4-BE49-F238E27FC236}">
                <a16:creationId xmlns:a16="http://schemas.microsoft.com/office/drawing/2014/main" id="{B965FF8D-2D75-4187-A52A-C7D04A0C86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38884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of men fighting in bar - football hooligans stock pictures, royalty-free photos &amp; images">
            <a:extLst>
              <a:ext uri="{FF2B5EF4-FFF2-40B4-BE49-F238E27FC236}">
                <a16:creationId xmlns:a16="http://schemas.microsoft.com/office/drawing/2014/main" id="{6FABFD75-4F32-42DE-98A7-E7C84A12F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16" y="3140968"/>
            <a:ext cx="398670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2640D92-1D95-415D-A23A-59940FD66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60648"/>
            <a:ext cx="688994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57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8EB408-6F92-4F6E-8331-6CD6AC5C8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Αντιπαλότητα δεν σημαίνει εξ ορισμού 'βαρβαρότητα’</a:t>
            </a:r>
          </a:p>
          <a:p>
            <a:r>
              <a:rPr lang="el-GR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Στο ποδόσφαιρο μάλιστα είναι  η  </a:t>
            </a:r>
            <a:r>
              <a:rPr lang="de-DE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de-DE" sz="36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ντι</a:t>
            </a:r>
            <a:r>
              <a:rPr lang="de-DE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παλότητα </a:t>
            </a:r>
            <a:r>
              <a:rPr lang="el-GR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εκείνο το  στοιχείο</a:t>
            </a:r>
          </a:p>
          <a:p>
            <a:r>
              <a:rPr lang="el-GR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που διασφαλίζει τη βιωσιμότητα του ποδοσφαιρικού ενδιαφέροντος</a:t>
            </a:r>
            <a:r>
              <a:rPr lang="de-DE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36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στο</a:t>
            </a:r>
            <a:r>
              <a:rPr lang="de-DE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36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κοινωνικό</a:t>
            </a:r>
            <a:r>
              <a:rPr lang="de-DE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</a:t>
            </a:r>
            <a:r>
              <a:rPr lang="de-DE" sz="36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εδίο</a:t>
            </a:r>
            <a:endParaRPr lang="el-GR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5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2AFBA1-9ECA-4BD8-8F4C-F59EE820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Πραγμάτωση μιας επικοινωνιακής ροής, που ενδέχεται όμως πολλές φορές να είναι έντονου και εκρηκτικού χαρακτήρα</a:t>
            </a:r>
          </a:p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 Με βάση τα χαρακτηριστικά συγκρότησης αυτής της επικοινωνιακής ροής και παράλληλα προς αυτή, </a:t>
            </a:r>
          </a:p>
          <a:p>
            <a:r>
              <a:rPr lang="el-GR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δίνεται η δυνατότητα παραγωγής προσδοκιών, πολλές φορές ετερόκλητου χαρακτήρα </a:t>
            </a:r>
          </a:p>
        </p:txBody>
      </p:sp>
    </p:spTree>
    <p:extLst>
      <p:ext uri="{BB962C8B-B14F-4D97-AF65-F5344CB8AC3E}">
        <p14:creationId xmlns:p14="http://schemas.microsoft.com/office/powerpoint/2010/main" val="35523440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CF4925F-9CA3-4DDC-9A77-8EB09D28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47260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de-DE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Άλλοι</a:t>
            </a:r>
            <a:r>
              <a:rPr lang="de-DE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</a:t>
            </a:r>
            <a:r>
              <a:rPr lang="de-DE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ροσδοκούν</a:t>
            </a:r>
            <a:r>
              <a:rPr lang="de-DE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να </a:t>
            </a:r>
            <a:r>
              <a:rPr lang="de-DE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δουν</a:t>
            </a:r>
            <a:r>
              <a:rPr lang="de-DE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έν</a:t>
            </a:r>
            <a:r>
              <a:rPr lang="de-DE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 ωραίο ποδοσφαιρικό θέαμα,</a:t>
            </a:r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en-US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άλλοι να διασκεδάσουν,</a:t>
            </a:r>
            <a:r>
              <a:rPr lang="de-DE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l-GR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άλλοι</a:t>
            </a:r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να </a:t>
            </a:r>
            <a:r>
              <a:rPr lang="de-DE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διεκδικήσουν</a:t>
            </a:r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τα </a:t>
            </a:r>
            <a:r>
              <a:rPr lang="de-DE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δίκ</a:t>
            </a:r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αια της ομάδας που κατά την άποψη των αρμ</a:t>
            </a: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</a:t>
            </a:r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ί</a:t>
            </a:r>
            <a:r>
              <a:rPr lang="de-DE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ων</a:t>
            </a:r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παρα</a:t>
            </a:r>
            <a:r>
              <a:rPr lang="de-DE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γόντων</a:t>
            </a:r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συστημ</a:t>
            </a:r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ατικά παραγκωνίζονται</a:t>
            </a:r>
          </a:p>
          <a:p>
            <a:r>
              <a:rPr lang="de-DE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άλλοι να δουν ή να συμμετέχουν σε έκτροπα  που  μπορεί να συμβούν (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Hooliganism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de-DE" sz="2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κ.ο.κ</a:t>
            </a:r>
            <a:r>
              <a:rPr lang="de-DE" sz="2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l-GR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15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6DE78A-4249-4ACC-B9D7-A7CC8A89E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να κατανοήσουμε επομένως το νόημα της ποδοσφαιρικής αντιπαλότητας και να αναλογισθούμε κάποια μέτρα που ενδεχομένως   θα οδηγήσουν στον εκπολιτισμό της, θα πρέπει να δούμε :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l-G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ποιοι και με ποιους τρόπους εμπλέκονται σε αυτή</a:t>
            </a:r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(ποδοσφαιριστές, παράγοντες, ΜΜΕ, φίλαθλοι, οπαδοί, κράτος κ.λπ.) και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l-G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προς ποιες κατευθύνσεις και προς ποιους στόχους προσανατολίζουν την ανέλιξή και την εκδήλωσή της</a:t>
            </a:r>
            <a:endParaRPr lang="el-G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6600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44AC02-D067-422E-91D7-30BC6A68B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l-GR" sz="1800" dirty="0">
                <a:solidFill>
                  <a:srgbClr val="3331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το παράδειγμα της Αγγλίας, </a:t>
            </a:r>
          </a:p>
          <a:p>
            <a:pPr algn="just"/>
            <a:endParaRPr lang="el-GR" sz="28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η ποδοσφαιρική αντιπαράθεση στα υψηλά της επίπεδα, ως αποτέλεσμα μιας εκλογικευμένης διαδικασίας </a:t>
            </a:r>
            <a:r>
              <a:rPr lang="el-GR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επαγγελματικοποίησης</a:t>
            </a: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έχει μετασχηματισθεί σε ψυχαγωγικό θέαμα με ότι αυτό συνεπάγεται για το νόημα της αντιπαλότητας</a:t>
            </a:r>
            <a:endParaRPr lang="el-GR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l-GR" sz="2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Τα νοηματικά περιεχόμενα της 'αντιπαλότητας' αλλάζουν, εκπολιτίζονται</a:t>
            </a:r>
            <a:endParaRPr lang="el-GR" sz="2800" dirty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463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A5EA77-D479-48C4-B469-27FD0BAA3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el-GR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Η μετάβαση, ο μετασχηματισμός της ποδοσφαιρικής αντιπαράθεσης σε </a:t>
            </a:r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ψυχαγωγικό θέαμα</a:t>
            </a:r>
          </a:p>
          <a:p>
            <a:pPr algn="just"/>
            <a:r>
              <a:rPr lang="el-GR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πέραν των οποιονδήποτε αρνητικών για τον αθλητισμό και το σύστημα αξιών του </a:t>
            </a:r>
            <a:r>
              <a:rPr lang="el-GR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σημαινόμενων</a:t>
            </a:r>
            <a:endParaRPr lang="el-GR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l-GR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επιφέρει και ριζοσπαστικές αλλαγές στην ποιότητα του συλλογικού ποδοσφαιρικού βιώματος </a:t>
            </a:r>
          </a:p>
          <a:p>
            <a:pPr algn="just"/>
            <a:r>
              <a:rPr lang="el-GR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που συγκροτείται στη βάση του 'εμείς' και οι 'άλλοι’</a:t>
            </a:r>
          </a:p>
          <a:p>
            <a:pPr algn="just"/>
            <a:endParaRPr lang="el-GR" sz="3200" b="1" dirty="0">
              <a:solidFill>
                <a:srgbClr val="33313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65975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541860-5A66-48C4-970B-9DED5B96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ΠΩΣ ΓΙΝΕΤΑΙ ΑΥΤΌ;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262CE6-1A51-4C11-BF30-D1DA259A694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just"/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Αυτή η μετάβαση από το ένα επίπεδο στο άλλο για να πραγματωθεί στα επαγγελματικού τύπου ποδοσφαιρικά επίπεδα </a:t>
            </a:r>
          </a:p>
          <a:p>
            <a:pPr algn="just"/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προϋποθέτει επαγγελματισμό, </a:t>
            </a:r>
          </a:p>
          <a:p>
            <a:pPr algn="just"/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επαγγελματική συνείδηση</a:t>
            </a:r>
          </a:p>
          <a:p>
            <a:pPr algn="just"/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με ότι αυτό συνεπάγεται</a:t>
            </a:r>
          </a:p>
          <a:p>
            <a:pPr algn="just"/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από όλους τους ενεργά εμπλεκόμενους στα ποδοσφαιρικά δρώμενα  </a:t>
            </a:r>
            <a:endParaRPr lang="el-GR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9207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2832FB-320A-4B1E-9D2E-7E8586FC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Όροι όπως </a:t>
            </a:r>
            <a:r>
              <a:rPr lang="el-GR" sz="32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Επαγγελματικοποίηση</a:t>
            </a:r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Ποδοσφαιρική Επιχειρηματικότητα και ΠΑΕ σημαίνουν οικονομική συνδιαλλαγή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Για την πραγμάτωση αυτής της  συνδιαλλαγής προϋπόθεση δεν αποτελεί η ύπαρξη νομικών κανόνων, η ύπαρξη εμπορικού, αστικού, εργατικού ή αθλητικού δικαίου το οποίο θα διέπει την πραγμάτωσή της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536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/>
              <a:t>Για </a:t>
            </a:r>
            <a:r>
              <a:rPr lang="el-GR" b="1" dirty="0">
                <a:solidFill>
                  <a:srgbClr val="FF0000"/>
                </a:solidFill>
              </a:rPr>
              <a:t>παράδειγμα</a:t>
            </a:r>
            <a:r>
              <a:rPr lang="el-GR" b="1" dirty="0"/>
              <a:t> το 1314 με ένα διάταγμα του δημάρχου του Λονδίνου </a:t>
            </a:r>
            <a:r>
              <a:rPr lang="el-GR" b="1" dirty="0" err="1"/>
              <a:t>Farndon</a:t>
            </a:r>
            <a:r>
              <a:rPr lang="el-GR" b="1" dirty="0"/>
              <a:t> N.</a:t>
            </a:r>
          </a:p>
          <a:p>
            <a:pPr algn="just"/>
            <a:r>
              <a:rPr lang="el-GR" b="1" dirty="0"/>
              <a:t> απαγορεύτηκε η διενέργεια ποδοσφαιρικών παιχνιδιών στην ευρύτερη περιοχή της πόλης, </a:t>
            </a:r>
          </a:p>
          <a:p>
            <a:pPr algn="just"/>
            <a:r>
              <a:rPr lang="el-GR" b="1" dirty="0">
                <a:solidFill>
                  <a:srgbClr val="FFFF00"/>
                </a:solidFill>
              </a:rPr>
              <a:t>επειδή στο πλαίσιο των παιχνιδιών αυτών δημιουργούνται βίαιες καταστάσεις οι οποίες διαταράσσουν την έννομη τάξη.</a:t>
            </a:r>
          </a:p>
          <a:p>
            <a:pPr algn="just"/>
            <a:r>
              <a:rPr lang="el-GR" sz="1600" b="1" dirty="0">
                <a:solidFill>
                  <a:srgbClr val="00B050"/>
                </a:solidFill>
              </a:rPr>
              <a:t>(</a:t>
            </a:r>
            <a:r>
              <a:rPr lang="en-US" sz="1600" b="1" dirty="0" err="1">
                <a:solidFill>
                  <a:srgbClr val="00B050"/>
                </a:solidFill>
              </a:rPr>
              <a:t>Magoun</a:t>
            </a:r>
            <a:r>
              <a:rPr lang="en-US" sz="1600" b="1" dirty="0">
                <a:solidFill>
                  <a:srgbClr val="00B050"/>
                </a:solidFill>
              </a:rPr>
              <a:t>, </a:t>
            </a:r>
            <a:r>
              <a:rPr lang="el-GR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>
                <a:solidFill>
                  <a:srgbClr val="00B050"/>
                </a:solidFill>
              </a:rPr>
              <a:t>1938</a:t>
            </a:r>
            <a:r>
              <a:rPr lang="el-GR" sz="1600" b="1" dirty="0">
                <a:solidFill>
                  <a:srgbClr val="00B050"/>
                </a:solidFill>
              </a:rPr>
              <a:t>- </a:t>
            </a:r>
            <a:r>
              <a:rPr lang="en-US" sz="1600" b="1" dirty="0" err="1">
                <a:solidFill>
                  <a:srgbClr val="00B050"/>
                </a:solidFill>
              </a:rPr>
              <a:t>Marples</a:t>
            </a:r>
            <a:r>
              <a:rPr lang="en-US" sz="1600" b="1" dirty="0">
                <a:solidFill>
                  <a:srgbClr val="00B050"/>
                </a:solidFill>
              </a:rPr>
              <a:t>,  1954) </a:t>
            </a:r>
          </a:p>
        </p:txBody>
      </p:sp>
    </p:spTree>
    <p:extLst>
      <p:ext uri="{BB962C8B-B14F-4D97-AF65-F5344CB8AC3E}">
        <p14:creationId xmlns:p14="http://schemas.microsoft.com/office/powerpoint/2010/main" val="4051498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54873A-BD2F-4011-BF50-D89999E95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10000"/>
          </a:bodyPr>
          <a:lstStyle/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Κατά κύριο λόγο για να συντελεστεί η συνδιαλλαγή αυτή </a:t>
            </a:r>
          </a:p>
          <a:p>
            <a:r>
              <a:rPr lang="el-GR" sz="32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χρειάζεται ένα ουδέτερο 'κράτος-διαιτητής’ 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ικανό να επιβάλλει την εφαρμογή των νομικών κανόνων, 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αλλά ταυτόχρονα να αναγνωρίζει στη βάση αυτή, 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το δίκαιο και σε αντιστοίχιση με αυτό, </a:t>
            </a:r>
          </a:p>
          <a:p>
            <a:r>
              <a:rPr lang="el-GR" sz="32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να επαναφέρει την τάξη σε τυχόν αποκλίσεις</a:t>
            </a:r>
            <a:endParaRPr lang="el-GR" sz="32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64224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B710D9-FF39-4E39-A7F1-808DF7506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 'άλλος', δηλαδή αυτός που δεν ανήκει στον ίδιο σύλλογο (ομάδα), </a:t>
            </a:r>
          </a:p>
          <a:p>
            <a:endParaRPr lang="el-GR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θεωρείται εφεξής νόμιμος εταίρος, </a:t>
            </a:r>
          </a:p>
          <a:p>
            <a:endParaRPr lang="el-GR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με τον οποίο μπορούμε και πρέπει να τηρούμε τους ίδιους </a:t>
            </a: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θεμελιώδεις ποδοσφαιρικούς, ηθικούς και νομικούς κανόνες</a:t>
            </a:r>
            <a:endParaRPr lang="el-G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78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200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5EE6A3-3530-4788-989F-E4CDCA9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120680"/>
          </a:xfrm>
          <a:solidFill>
            <a:schemeClr val="bg1"/>
          </a:solidFill>
        </p:spPr>
        <p:txBody>
          <a:bodyPr/>
          <a:lstStyle/>
          <a:p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Σε ένα τέτοιο περιβάλλον δεν δίνεται εύκολα η δυνατότητα, σε αυτούς που συγκροτούν και διαχειρίζονται το 'ποδοσφαιρικό προϊόν’, </a:t>
            </a:r>
          </a:p>
          <a:p>
            <a:endParaRPr lang="el-GR" sz="28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να εκμεταλλεύονται καταχρηστικά την δυναμική της επικοινωνιακής του ροής,</a:t>
            </a:r>
          </a:p>
          <a:p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χειραγωγώντας κατά περίσταση και το νόημα της ποδοσφαιρικής αντιπαλότητας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31618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986F26-54AE-4578-A7E3-EA735DE17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Εάν δεν συμβαίνει αυτό, τότε εμφανίζεται η </a:t>
            </a:r>
            <a:r>
              <a:rPr kumimoji="0" lang="el-GR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παραβατική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συμπεριφορά, η απόκλιση ( ή και η 'βαρβαρότητα’)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l-GR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l-GR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και μάλιστα πολλές φορές γίνεται αντιληπτή ως μέσον διεκδίκησης του δικαίου και της ισονομίας</a:t>
            </a:r>
            <a:endParaRPr kumimoji="0" lang="el-GR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00934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71E5C3-52E5-4039-86DC-DFC29C76F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Στις φάσεις της ύστερης </a:t>
            </a:r>
            <a:r>
              <a:rPr lang="el-GR" sz="24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μ,ετα-νεωτερικότητας</a:t>
            </a:r>
            <a:r>
              <a:rPr lang="el-GR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στην </a:t>
            </a: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ελληνική επικράτεια ένα ποδοσφαιρικό γεγονός </a:t>
            </a:r>
            <a:endParaRPr lang="el-GR" sz="24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διαμορφώνεται στο πλαίσιο μιας κοινωνικής πραγματικότητας, </a:t>
            </a:r>
          </a:p>
          <a:p>
            <a:endParaRPr lang="el-GR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της οποίας ένα από τα κυρίαρχα χαρακτηριστικά, </a:t>
            </a:r>
          </a:p>
          <a:p>
            <a:r>
              <a:rPr lang="el-G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είναι η επικράτηση ενός κλίματος καθολικής ανοχής </a:t>
            </a:r>
          </a:p>
          <a:p>
            <a:endParaRPr lang="el-GR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σε ποικιλότροπες μορφές </a:t>
            </a:r>
            <a:r>
              <a:rPr lang="el-GR" sz="24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παραβατικών</a:t>
            </a:r>
            <a:r>
              <a:rPr lang="el-G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συμπεριφορών και αποκλίσεων (νομικών, κοινωνικών κ.λπ.) </a:t>
            </a:r>
            <a:endParaRPr lang="el-GR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028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73DB5F4-8E73-46FB-A3EA-190BD53A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Στην περίοδο που διανύουμε και χαρακτηρίζεται από κρίση προσανατολισμού της ελληνικής κοινωνίας (κρίση θα έλεγα κοινωνικών-ηθικών αξιών)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και απρόβλεπτους κοινωνικούς μετασχηματισμούς, 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κάποιες κοινωνικές ομάδες (π.χ. οπαδοί ή παράγοντες ποδοσφαίρου) 'διεκδικούν' δια της 'βαρβαρότητας'!</a:t>
            </a:r>
            <a:endParaRPr lang="el-GR" sz="3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37987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BEEFDB-886F-4E7C-B974-2FFAF378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0608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l-GR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Σε μια τέτοια περίοδο, δημιουργείται μεταξύ άλλων μια σύγχυση περί του ρόλου του κράτους, 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αναφορικά με τις χωρικές-τοπικές και χρονικές δυνατότητες παρέμβασης του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καθώς επίσης μια σύγχυση περί του  τρόπου και της μορφής παρέμβασης του</a:t>
            </a:r>
          </a:p>
          <a:p>
            <a:pPr algn="just"/>
            <a:endParaRPr lang="el-GR" sz="28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Αυτό έχει σαν συνέπεια τη δημιουργία σύγχυσης στο μέσο πολίτη, στο φίλαθλο, σχετικά με τα 'όρια της ανοχής' του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σχετικά με τις υποχρεώσεις του, </a:t>
            </a:r>
          </a:p>
          <a:p>
            <a:pPr algn="just"/>
            <a:endParaRPr lang="el-GR" sz="28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αλλά και  με τα δικαιώματα του απέναντι στο κράτος, απέναντι στην κοινωνία, απέναντι στο ποδόσφαιρο.</a:t>
            </a:r>
            <a:endParaRPr lang="el-GR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12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50C6BA-E904-4D61-AD4D-6F702AA3709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Υπό αυτές τις συνθήκες δημιουργείται στα μέλη μιας κοινωνίας </a:t>
            </a: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σε επίπεδο ατομικό </a:t>
            </a: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όσο και σε επίπεδο θεσμικό και συλλογικό</a:t>
            </a: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μια καχυποψία που πλήττει την ύπατη δημοκρατική αξία</a:t>
            </a: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αυτή της ισόνομης μεταχείρισης </a:t>
            </a:r>
            <a:endParaRPr lang="el-G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527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C4B377-054B-4028-BD45-45AFC5E81B9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αμφισβητείται η εφαρμογή υπαρχόντων νόμων ή κανόνων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αμφισβητείται η διαδικασία της δίκαιης αντιμετώπισης</a:t>
            </a:r>
          </a:p>
          <a:p>
            <a:r>
              <a:rPr lang="el-GR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η διαδικασία απονομής της δικαιοσύνης από τρίτους-διαιτητικούς ρόλους (π.χ. Δικαστές, Διαιτητές κ.λπ.)</a:t>
            </a:r>
            <a:endParaRPr lang="el-G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78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50733D-705C-4EF9-8DC8-4A5C39DC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ΙΣΟΝΟΜΙΑ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444FB5-1CAD-4E99-BB9C-E21EE080973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είναι η διασφάλιση αυτής της θεμελιώδους αξίας της ισονομίας, που  μπορεί να εμποδίσει τη διολίσθηση της ποδοσφαιρικής αντιπαλότητας, </a:t>
            </a: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του ποδοσφαιρικού ανταγωνισμού, 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αλλά και κάθε μορφή αντιπαλότητας και ανταγωνισμού, </a:t>
            </a: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προς την 'βαρβαρότητα’ </a:t>
            </a:r>
          </a:p>
          <a:p>
            <a:endParaRPr lang="el-GR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και ταυτόχρονα να εγγυηθεί τον προσανατολισμό της προς τον 'εκ-πολιτισμό'</a:t>
            </a:r>
            <a:endParaRPr lang="el-GR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477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Ποια ήταν τα χαρακτηριστικά?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l-GR" b="1" dirty="0"/>
              <a:t>Η επιθυμία για </a:t>
            </a:r>
            <a:r>
              <a:rPr lang="el-GR" b="1" dirty="0">
                <a:solidFill>
                  <a:srgbClr val="FFFF00"/>
                </a:solidFill>
              </a:rPr>
              <a:t>ενεργητική συμμετοχή</a:t>
            </a:r>
          </a:p>
          <a:p>
            <a:pPr algn="just"/>
            <a:endParaRPr lang="el-GR" b="1" dirty="0"/>
          </a:p>
          <a:p>
            <a:pPr algn="just"/>
            <a:r>
              <a:rPr lang="el-GR" b="1" dirty="0"/>
              <a:t>Υψηλού βαθμού </a:t>
            </a:r>
            <a:r>
              <a:rPr lang="el-GR" b="1" dirty="0">
                <a:solidFill>
                  <a:srgbClr val="FFFF00"/>
                </a:solidFill>
              </a:rPr>
              <a:t>ανοχή σε εκδηλώσεις ‘</a:t>
            </a:r>
            <a:r>
              <a:rPr lang="el-GR" b="1" dirty="0" err="1">
                <a:solidFill>
                  <a:srgbClr val="FFFF00"/>
                </a:solidFill>
              </a:rPr>
              <a:t>υπο</a:t>
            </a:r>
            <a:r>
              <a:rPr lang="el-GR" b="1" dirty="0">
                <a:solidFill>
                  <a:srgbClr val="FFFF00"/>
                </a:solidFill>
              </a:rPr>
              <a:t>-πολιτισμικής’ άσκησης φυσικής βίας</a:t>
            </a:r>
          </a:p>
          <a:p>
            <a:pPr algn="just"/>
            <a:endParaRPr lang="el-GR" b="1" dirty="0"/>
          </a:p>
          <a:p>
            <a:pPr algn="just"/>
            <a:r>
              <a:rPr lang="el-GR" b="1" dirty="0"/>
              <a:t>περιβαλλοντική πίεση για την </a:t>
            </a:r>
            <a:r>
              <a:rPr lang="el-GR" b="1" dirty="0">
                <a:solidFill>
                  <a:srgbClr val="FFFF00"/>
                </a:solidFill>
              </a:rPr>
              <a:t>‘υποταγή’ της ατομικής ταυτότητας</a:t>
            </a:r>
            <a:r>
              <a:rPr lang="el-GR" b="1" dirty="0"/>
              <a:t> σε μια συλλογική ταυτότητα. </a:t>
            </a:r>
          </a:p>
          <a:p>
            <a:pPr marL="0" indent="0" algn="just">
              <a:buNone/>
            </a:pPr>
            <a:r>
              <a:rPr lang="el-GR" b="1" dirty="0"/>
              <a:t>   (</a:t>
            </a:r>
            <a:r>
              <a:rPr lang="en-US" sz="2800" b="1" dirty="0">
                <a:solidFill>
                  <a:srgbClr val="00B050"/>
                </a:solidFill>
              </a:rPr>
              <a:t>Dunning</a:t>
            </a:r>
            <a:r>
              <a:rPr lang="el-GR" sz="2800" b="1" dirty="0">
                <a:solidFill>
                  <a:srgbClr val="00B050"/>
                </a:solidFill>
              </a:rPr>
              <a:t>,</a:t>
            </a:r>
            <a:r>
              <a:rPr lang="en-US" sz="2800" b="1" dirty="0">
                <a:solidFill>
                  <a:srgbClr val="00B050"/>
                </a:solidFill>
              </a:rPr>
              <a:t>1973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16092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                   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4800" b="1" dirty="0"/>
              <a:t>              ΕΥΧΑΡΙΣΤΩ ΠΟΛΥ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75563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 Football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8" y="1600200"/>
            <a:ext cx="76493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849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2924</Words>
  <Application>Microsoft Office PowerPoint</Application>
  <PresentationFormat>Προβολή στην οθόνη (4:3)</PresentationFormat>
  <Paragraphs>337</Paragraphs>
  <Slides>80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80</vt:i4>
      </vt:variant>
    </vt:vector>
  </HeadingPairs>
  <TitlesOfParts>
    <vt:vector size="87" baseType="lpstr">
      <vt:lpstr>Arial</vt:lpstr>
      <vt:lpstr>Arial,Italic</vt:lpstr>
      <vt:lpstr>Calibri</vt:lpstr>
      <vt:lpstr>Helvetica</vt:lpstr>
      <vt:lpstr>Helvetica-Oblique</vt:lpstr>
      <vt:lpstr>Times New Roman</vt:lpstr>
      <vt:lpstr>Office Theme</vt:lpstr>
      <vt:lpstr>Επανεξετάζοντας το Ζήτημα της Βίας στο Ποδόσφαιρο σε μια Αθλητική-Κοινωνιολογική Προοπτική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Ποια ήταν τα χαρακτηριστικά?</vt:lpstr>
      <vt:lpstr>Mob Football </vt:lpstr>
      <vt:lpstr>Cuju</vt:lpstr>
      <vt:lpstr>ΘΕΩΡΗΣΕΙΣ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Για τη βία στο ποδόσφαιρο: Αναζητώντας λύση στο επίπεδο του "σχεδόν"</vt:lpstr>
      <vt:lpstr>Ελλάδα</vt:lpstr>
      <vt:lpstr>Γερμανία 2012</vt:lpstr>
      <vt:lpstr>Παρουσίαση του PowerPoint</vt:lpstr>
      <vt:lpstr>Αίγυπτος 74 Νεκροί στο Γήπεδο 2012</vt:lpstr>
      <vt:lpstr>Παρουσίαση του PowerPoint</vt:lpstr>
      <vt:lpstr>Αγγλία</vt:lpstr>
      <vt:lpstr>Παρουσίαση του PowerPoint</vt:lpstr>
      <vt:lpstr>Ολλανδία</vt:lpstr>
      <vt:lpstr>Παρουσίαση του PowerPoint</vt:lpstr>
      <vt:lpstr>Παρουσίαση του PowerPoint</vt:lpstr>
      <vt:lpstr>Τι επισημαίνουν οι Έρευνες?</vt:lpstr>
      <vt:lpstr>Παρουσίαση του PowerPoint</vt:lpstr>
      <vt:lpstr>Γιατί συμβαίνει αυτό?</vt:lpstr>
      <vt:lpstr>Ποια είναι αυτά?</vt:lpstr>
      <vt:lpstr>Τι επιβάλλεται να διερευνήσουμε</vt:lpstr>
      <vt:lpstr>Πιθανοί συνδυασμοί Παράδειγμα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Υπάρχει Λύση?</vt:lpstr>
      <vt:lpstr>Η ΑΡΜΟΔΙΟΤΗΤΑ ΤΟΥ ΚΡΑΤΟΥΣ</vt:lpstr>
      <vt:lpstr>ΤΙ ΛΕΝΕ ΟΙ ΕΡΕΥΝΕΣ</vt:lpstr>
      <vt:lpstr>ΣΧΕΤΙΚΗ ΑΥΤΟΝΟΜΙΑ ΠΟΔΟΣΦΑΙΡΙΚΩΝ ΣΥΛΛΟΓΩΝ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Περί 'εκ-πολιτισμού' της ποδοσφαιρικής 'βαρβαρότητας’! (21-11-2015 Λεωφόρος Παναθην. – Ολυμπιακ.)) </vt:lpstr>
      <vt:lpstr>Παρουσίαση του PowerPoint</vt:lpstr>
      <vt:lpstr>ΠΟΔΟΣΦΑΙΡΙΚΗ ΑΝΤΙΠΑΛΟΤΗΤΑ ΠΩΣ ΣΥΓΚΡΟΤΕΙΤΑΙ;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ΠΩΣ ΓΙΝΕΤΑΙ ΑΥΤΌ;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ΙΣΟΝΟΜΙΑ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Επανεξετάζοντας το Ζήτημα της Βίας στο Ποδόσφαιρο σε μια Αθλητική-Κοινωνιολογική Προοπτική</dc:title>
  <dc:creator>N</dc:creator>
  <cp:lastModifiedBy>User</cp:lastModifiedBy>
  <cp:revision>83</cp:revision>
  <dcterms:created xsi:type="dcterms:W3CDTF">2015-03-11T14:42:58Z</dcterms:created>
  <dcterms:modified xsi:type="dcterms:W3CDTF">2026-03-23T12:00:32Z</dcterms:modified>
</cp:coreProperties>
</file>