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3"/>
  </p:notesMasterIdLst>
  <p:sldIdLst>
    <p:sldId id="293" r:id="rId2"/>
    <p:sldId id="291" r:id="rId3"/>
    <p:sldId id="259" r:id="rId4"/>
    <p:sldId id="319" r:id="rId5"/>
    <p:sldId id="320" r:id="rId6"/>
    <p:sldId id="256" r:id="rId7"/>
    <p:sldId id="257" r:id="rId8"/>
    <p:sldId id="354" r:id="rId9"/>
    <p:sldId id="260" r:id="rId10"/>
    <p:sldId id="261" r:id="rId11"/>
    <p:sldId id="264" r:id="rId12"/>
    <p:sldId id="263" r:id="rId13"/>
    <p:sldId id="265" r:id="rId14"/>
    <p:sldId id="266" r:id="rId15"/>
    <p:sldId id="267" r:id="rId16"/>
    <p:sldId id="268" r:id="rId17"/>
    <p:sldId id="321" r:id="rId18"/>
    <p:sldId id="271" r:id="rId19"/>
    <p:sldId id="274" r:id="rId20"/>
    <p:sldId id="322" r:id="rId21"/>
    <p:sldId id="353" r:id="rId22"/>
    <p:sldId id="294" r:id="rId23"/>
    <p:sldId id="295" r:id="rId24"/>
    <p:sldId id="296" r:id="rId25"/>
    <p:sldId id="297" r:id="rId26"/>
    <p:sldId id="298" r:id="rId27"/>
    <p:sldId id="323" r:id="rId28"/>
    <p:sldId id="299" r:id="rId29"/>
    <p:sldId id="324" r:id="rId30"/>
    <p:sldId id="300" r:id="rId31"/>
    <p:sldId id="325" r:id="rId32"/>
    <p:sldId id="301" r:id="rId33"/>
    <p:sldId id="302" r:id="rId34"/>
    <p:sldId id="338" r:id="rId35"/>
    <p:sldId id="339" r:id="rId36"/>
    <p:sldId id="340" r:id="rId37"/>
    <p:sldId id="341" r:id="rId38"/>
    <p:sldId id="342" r:id="rId39"/>
    <p:sldId id="343" r:id="rId40"/>
    <p:sldId id="326" r:id="rId41"/>
    <p:sldId id="304" r:id="rId42"/>
    <p:sldId id="305" r:id="rId43"/>
    <p:sldId id="307" r:id="rId44"/>
    <p:sldId id="327" r:id="rId45"/>
    <p:sldId id="309" r:id="rId46"/>
    <p:sldId id="312" r:id="rId47"/>
    <p:sldId id="314" r:id="rId48"/>
    <p:sldId id="355" r:id="rId49"/>
    <p:sldId id="356" r:id="rId50"/>
    <p:sldId id="316" r:id="rId51"/>
    <p:sldId id="358" r:id="rId52"/>
    <p:sldId id="357" r:id="rId53"/>
    <p:sldId id="317" r:id="rId54"/>
    <p:sldId id="277" r:id="rId55"/>
    <p:sldId id="329" r:id="rId56"/>
    <p:sldId id="278" r:id="rId57"/>
    <p:sldId id="346" r:id="rId58"/>
    <p:sldId id="279" r:id="rId59"/>
    <p:sldId id="280" r:id="rId60"/>
    <p:sldId id="359" r:id="rId61"/>
    <p:sldId id="330" r:id="rId62"/>
    <p:sldId id="360" r:id="rId63"/>
    <p:sldId id="345" r:id="rId64"/>
    <p:sldId id="347" r:id="rId65"/>
    <p:sldId id="348" r:id="rId66"/>
    <p:sldId id="349" r:id="rId67"/>
    <p:sldId id="361" r:id="rId68"/>
    <p:sldId id="281" r:id="rId69"/>
    <p:sldId id="362" r:id="rId70"/>
    <p:sldId id="331" r:id="rId71"/>
    <p:sldId id="363" r:id="rId72"/>
    <p:sldId id="282" r:id="rId73"/>
    <p:sldId id="283" r:id="rId74"/>
    <p:sldId id="284" r:id="rId75"/>
    <p:sldId id="336" r:id="rId76"/>
    <p:sldId id="337" r:id="rId77"/>
    <p:sldId id="292" r:id="rId78"/>
    <p:sldId id="285" r:id="rId79"/>
    <p:sldId id="364" r:id="rId80"/>
    <p:sldId id="286" r:id="rId81"/>
    <p:sldId id="287" r:id="rId8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60"/>
  </p:normalViewPr>
  <p:slideViewPr>
    <p:cSldViewPr>
      <p:cViewPr varScale="1">
        <p:scale>
          <a:sx n="82" d="100"/>
          <a:sy n="82" d="100"/>
        </p:scale>
        <p:origin x="77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29ABE7-0710-4594-8F40-8992B8771DFC}" type="datetimeFigureOut">
              <a:rPr lang="en-US" smtClean="0"/>
              <a:pPr/>
              <a:t>3/3/2026</a:t>
            </a:fld>
            <a:endParaRPr lang="en-US" dirty="0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B3FBF8-848D-497F-8C92-375B00F3BE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764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3FBF8-848D-497F-8C92-375B00F3BEAB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3FBF8-848D-497F-8C92-375B00F3BEAB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85447-FA6C-4B45-9B9B-E98F92814975}" type="datetimeFigureOut">
              <a:rPr lang="en-US" smtClean="0"/>
              <a:pPr/>
              <a:t>3/3/2026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7582-F026-46A2-9804-C218CD54C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85447-FA6C-4B45-9B9B-E98F92814975}" type="datetimeFigureOut">
              <a:rPr lang="en-US" smtClean="0"/>
              <a:pPr/>
              <a:t>3/3/2026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7582-F026-46A2-9804-C218CD54C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85447-FA6C-4B45-9B9B-E98F92814975}" type="datetimeFigureOut">
              <a:rPr lang="en-US" smtClean="0"/>
              <a:pPr/>
              <a:t>3/3/2026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7582-F026-46A2-9804-C218CD54C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85447-FA6C-4B45-9B9B-E98F92814975}" type="datetimeFigureOut">
              <a:rPr lang="en-US" smtClean="0"/>
              <a:pPr/>
              <a:t>3/3/2026</a:t>
            </a:fld>
            <a:endParaRPr lang="en-US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7582-F026-46A2-9804-C218CD54C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85447-FA6C-4B45-9B9B-E98F92814975}" type="datetimeFigureOut">
              <a:rPr lang="en-US" smtClean="0"/>
              <a:pPr/>
              <a:t>3/3/2026</a:t>
            </a:fld>
            <a:endParaRPr lang="en-US" dirty="0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7582-F026-46A2-9804-C218CD54C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85447-FA6C-4B45-9B9B-E98F92814975}" type="datetimeFigureOut">
              <a:rPr lang="en-US" smtClean="0"/>
              <a:pPr/>
              <a:t>3/3/2026</a:t>
            </a:fld>
            <a:endParaRPr lang="en-US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7582-F026-46A2-9804-C218CD54C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85447-FA6C-4B45-9B9B-E98F92814975}" type="datetimeFigureOut">
              <a:rPr lang="en-US" smtClean="0"/>
              <a:pPr/>
              <a:t>3/3/2026</a:t>
            </a:fld>
            <a:endParaRPr lang="en-US" dirty="0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7582-F026-46A2-9804-C218CD54C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85447-FA6C-4B45-9B9B-E98F92814975}" type="datetimeFigureOut">
              <a:rPr lang="en-US" smtClean="0"/>
              <a:pPr/>
              <a:t>3/3/2026</a:t>
            </a:fld>
            <a:endParaRPr lang="en-US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7582-F026-46A2-9804-C218CD54C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85447-FA6C-4B45-9B9B-E98F92814975}" type="datetimeFigureOut">
              <a:rPr lang="en-US" smtClean="0"/>
              <a:pPr/>
              <a:t>3/3/2026</a:t>
            </a:fld>
            <a:endParaRPr lang="en-US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7582-F026-46A2-9804-C218CD54C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85447-FA6C-4B45-9B9B-E98F92814975}" type="datetimeFigureOut">
              <a:rPr lang="en-US" smtClean="0"/>
              <a:pPr/>
              <a:t>3/3/2026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7582-F026-46A2-9804-C218CD54C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85447-FA6C-4B45-9B9B-E98F92814975}" type="datetimeFigureOut">
              <a:rPr lang="en-US" smtClean="0"/>
              <a:pPr/>
              <a:t>3/3/2026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7582-F026-46A2-9804-C218CD54C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85447-FA6C-4B45-9B9B-E98F92814975}" type="datetimeFigureOut">
              <a:rPr lang="en-US" smtClean="0"/>
              <a:pPr/>
              <a:t>3/3/2026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57582-F026-46A2-9804-C218CD54C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062664" cy="1470025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ΚΟΙΝΩΝΙΑ –ΠΟΛΙΤΙΣΜΟΣ-ΑΘΛΗΤΙΣΜΟΣ</a:t>
            </a:r>
            <a:b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l-G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Νικόλαος </a:t>
            </a:r>
            <a:r>
              <a:rPr lang="el-G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Πατσαντάρας</a:t>
            </a:r>
            <a:b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Καθηγητής Αθλητικής Κοινωνιολογίας</a:t>
            </a:r>
            <a:b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Τηλ</a:t>
            </a:r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210-7276174</a:t>
            </a:r>
            <a:b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npatsant@phed.uoa.gr</a:t>
            </a:r>
            <a:br>
              <a:rPr lang="el-G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491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 algn="just"/>
            <a:endParaRPr lang="el-GR" dirty="0"/>
          </a:p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Μεταξύ του 1890 και 1920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οι ιδέες περί κοινωνίας συστηματοποιούνται κυρίως από τους</a:t>
            </a:r>
          </a:p>
          <a:p>
            <a:pPr marL="0" indent="0" algn="just">
              <a:buNone/>
            </a:pP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Durkheim</a:t>
            </a:r>
          </a:p>
          <a:p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Weber</a:t>
            </a:r>
          </a:p>
          <a:p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G.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Simmel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Toennies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530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11560" y="260649"/>
            <a:ext cx="7846640" cy="100811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 σημαίνει ο όρος «Κοινωνία»;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899592" y="1719470"/>
            <a:ext cx="6872808" cy="5157192"/>
          </a:xfrm>
        </p:spPr>
        <p:txBody>
          <a:bodyPr>
            <a:normAutofit/>
          </a:bodyPr>
          <a:lstStyle/>
          <a:p>
            <a:pPr algn="just"/>
            <a:r>
              <a:rPr lang="el-GR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l-GR" sz="3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μια συνάθροιση ανθρώπων</a:t>
            </a:r>
            <a:r>
              <a:rPr lang="el-GR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/>
            <a:r>
              <a:rPr lang="el-GR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l-G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ένα οργανωμένο σύνολο ατόμων που ζουν/διαμένουν</a:t>
            </a:r>
            <a:r>
              <a:rPr lang="el-GR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σε ένα συγκεκριμένο γεωγραφικό χώρο,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lnSpcReduction="10000"/>
          </a:bodyPr>
          <a:lstStyle/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-λειτουργούν ως σχετικά </a:t>
            </a:r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αυτόνομη συλλογική ενότητα,    </a:t>
            </a:r>
          </a:p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-συνέχονται δια μέσου ενός </a:t>
            </a:r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κοινού πολιτικού συστήματος </a:t>
            </a: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-μοιράζονται μια αίσθηση </a:t>
            </a:r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ταυτοποίησης</a:t>
            </a: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 μεταξύ τους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αυτοπροσδιορισμού</a:t>
            </a: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 που τους διαφοροποιεί από άλλους</a:t>
            </a:r>
          </a:p>
          <a:p>
            <a:pPr algn="just"/>
            <a:r>
              <a:rPr lang="el-G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ΕΜΕΙΣ ΚΑΙ ΟΙ ΑΛΛΟΙ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096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Για παράδειγμα η Κίνα, η Ελλάδα, η Γερμανία κ.λπ. 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διαφορετικές κοινωνίες</a:t>
            </a:r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διαφορετικά χαρακτηριστικά (π.χ. </a:t>
            </a:r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Γλώσσα</a:t>
            </a:r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 και διαφορετικές μορφές </a:t>
            </a:r>
          </a:p>
          <a:p>
            <a:pPr algn="just"/>
            <a:r>
              <a:rPr lang="el-GR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κοινωνικής</a:t>
            </a:r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l-GR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πολιτικής</a:t>
            </a:r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</a:p>
          <a:p>
            <a:pPr algn="just"/>
            <a:r>
              <a:rPr lang="el-GR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οικονομικής οργάνωσης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941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827584" y="0"/>
            <a:ext cx="6944816" cy="5638800"/>
          </a:xfrm>
        </p:spPr>
        <p:txBody>
          <a:bodyPr>
            <a:normAutofit/>
          </a:bodyPr>
          <a:lstStyle/>
          <a:p>
            <a:pPr algn="just"/>
            <a:endParaRPr lang="el-GR" dirty="0">
              <a:solidFill>
                <a:schemeClr val="tx1"/>
              </a:solidFill>
            </a:endParaRPr>
          </a:p>
          <a:p>
            <a:pPr algn="just"/>
            <a:endParaRPr lang="el-GR" dirty="0">
              <a:solidFill>
                <a:schemeClr val="tx1"/>
              </a:solidFill>
            </a:endParaRPr>
          </a:p>
          <a:p>
            <a:pPr algn="just"/>
            <a:r>
              <a:rPr lang="el-GR" sz="39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όρος  Κοινωνία επομένως</a:t>
            </a:r>
          </a:p>
          <a:p>
            <a:pPr algn="just"/>
            <a:r>
              <a:rPr lang="el-GR" sz="39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αναφέρεται </a:t>
            </a:r>
          </a:p>
          <a:p>
            <a:pPr algn="just"/>
            <a:r>
              <a:rPr lang="el-GR" sz="39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Σε </a:t>
            </a:r>
            <a:r>
              <a:rPr lang="el-GR" sz="39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σε</a:t>
            </a:r>
            <a:r>
              <a:rPr lang="el-GR" sz="39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είδη….σε εκδοχές </a:t>
            </a:r>
            <a:r>
              <a:rPr lang="de-DE" sz="39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sz="39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3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de-DE" sz="39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νθρώ</a:t>
            </a:r>
            <a:r>
              <a:rPr lang="de-DE" sz="3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πινης συνύπαρξη</a:t>
            </a:r>
            <a:r>
              <a:rPr lang="el-GR" sz="3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ς</a:t>
            </a:r>
          </a:p>
          <a:p>
            <a:pPr algn="just"/>
            <a:r>
              <a:rPr lang="el-GR" sz="3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Ανθρώπινης </a:t>
            </a:r>
            <a:r>
              <a:rPr lang="de-DE" sz="39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συμ</a:t>
            </a:r>
            <a:r>
              <a:rPr lang="de-DE" sz="3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βίωσης</a:t>
            </a:r>
            <a:endParaRPr lang="el-GR" sz="39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de-DE" sz="3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sz="3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395536" y="476672"/>
            <a:ext cx="83529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36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  <a:r>
              <a:rPr lang="de-DE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Κοινωνί</a:t>
            </a:r>
            <a:r>
              <a:rPr lang="de-DE" sz="3600" b="1" dirty="0">
                <a:latin typeface="Arial" panose="020B0604020202020204" pitchFamily="34" charset="0"/>
                <a:cs typeface="Arial" panose="020B0604020202020204" pitchFamily="34" charset="0"/>
              </a:rPr>
              <a:t>α </a:t>
            </a: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συγκροτείται από άτομα</a:t>
            </a:r>
          </a:p>
          <a:p>
            <a:pPr algn="just"/>
            <a:endParaRPr lang="el-G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τα </a:t>
            </a:r>
            <a:r>
              <a:rPr lang="de-DE" sz="3600" b="1" dirty="0">
                <a:latin typeface="Arial" panose="020B0604020202020204" pitchFamily="34" charset="0"/>
                <a:cs typeface="Arial" panose="020B0604020202020204" pitchFamily="34" charset="0"/>
              </a:rPr>
              <a:t>οπ</a:t>
            </a:r>
            <a:r>
              <a:rPr lang="de-DE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οί</a:t>
            </a: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de-DE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μέσω ενός δικτύου κοινωνικών </a:t>
            </a:r>
            <a:r>
              <a:rPr lang="de-DE" sz="36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σχέσεων</a:t>
            </a:r>
            <a:r>
              <a:rPr lang="de-DE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sz="3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l-GR" sz="3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l-GR" sz="3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5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συνδέονται και </a:t>
            </a:r>
            <a:r>
              <a:rPr lang="el-GR" sz="54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διαδρούν</a:t>
            </a:r>
            <a:endParaRPr lang="de-DE" sz="5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08099CAA-866D-4BBE-BFC1-E361A3F440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7984" y="4221088"/>
            <a:ext cx="3888432" cy="2016224"/>
          </a:xfr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144BA9C2-9FCE-4C91-8F42-A2AE0C162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85900"/>
            <a:ext cx="3888432" cy="2519164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67F05984-3975-49F3-9706-2F722F8C2F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4365104"/>
            <a:ext cx="3024336" cy="1872208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16A4EC21-C07C-4F61-80FC-FDB8FC678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368" y="1681163"/>
            <a:ext cx="3888432" cy="21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11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323528" y="0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l-GR" sz="3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l-GR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de-DE" sz="4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Κοινωνία  είναι κάτι παραπάνω από τον αριθμό των ατόμων </a:t>
            </a:r>
            <a:r>
              <a:rPr lang="el-GR" sz="4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που την απαρτίζουν</a:t>
            </a:r>
          </a:p>
          <a:p>
            <a:pPr algn="just"/>
            <a:endParaRPr lang="el-GR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l-G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en-U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Durkheim</a:t>
            </a:r>
            <a:r>
              <a:rPr lang="el-G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l-G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Weber</a:t>
            </a:r>
            <a:r>
              <a:rPr lang="el-G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DE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l-GR" sz="3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l-GR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6165304"/>
          </a:xfrm>
        </p:spPr>
        <p:txBody>
          <a:bodyPr>
            <a:normAutofit/>
          </a:bodyPr>
          <a:lstStyle/>
          <a:p>
            <a:pPr algn="just"/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Υφίσταται  πέραν των ατόμων 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Parsons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395536" y="260648"/>
            <a:ext cx="8280920" cy="6192688"/>
          </a:xfrm>
        </p:spPr>
        <p:txBody>
          <a:bodyPr>
            <a:normAutofit/>
          </a:bodyPr>
          <a:lstStyle/>
          <a:p>
            <a:pPr algn="just"/>
            <a:endParaRPr lang="en-US" sz="3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l-GR" sz="3300" b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-Η </a:t>
            </a:r>
            <a:r>
              <a:rPr lang="el-GR" sz="3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Κοινωνία δεν συνίσταται από άτομα αλλά από επικοινωνίες </a:t>
            </a:r>
            <a:r>
              <a:rPr lang="el-GR" sz="33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3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l-GR" sz="33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l-GR" sz="33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Luhmann</a:t>
            </a:r>
            <a:r>
              <a:rPr lang="el-GR" sz="33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1975</a:t>
            </a:r>
            <a:r>
              <a:rPr lang="el-GR" sz="33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3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11)</a:t>
            </a:r>
          </a:p>
          <a:p>
            <a:pPr algn="just"/>
            <a:endParaRPr lang="el-GR" sz="33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3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l-GR" sz="3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Δηλ. εδώ κατανοούμε ότι για παράδειγμα μια ομάδα ατόμων δεν συνιστά εξ υπαρχής μια κοινωνική ομάδα     </a:t>
            </a:r>
            <a:endParaRPr lang="en-US" sz="3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3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3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503548" y="260648"/>
            <a:ext cx="8136904" cy="6120680"/>
          </a:xfrm>
        </p:spPr>
        <p:txBody>
          <a:bodyPr>
            <a:normAutofit/>
          </a:bodyPr>
          <a:lstStyle/>
          <a:p>
            <a:pPr algn="just"/>
            <a:r>
              <a:rPr lang="el-GR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Πρωτόγονες</a:t>
            </a:r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l-GR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-Αστικές</a:t>
            </a:r>
          </a:p>
          <a:p>
            <a:pPr algn="just"/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-Σοσιαλιστικές</a:t>
            </a:r>
          </a:p>
          <a:p>
            <a:pPr algn="just"/>
            <a:r>
              <a:rPr lang="el-G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-Μοντέρνες/Νεωτερικές </a:t>
            </a:r>
          </a:p>
          <a:p>
            <a:pPr algn="just"/>
            <a:r>
              <a:rPr lang="el-G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-Μετά-Μοντέρνες/Μετά-νεωτερικές</a:t>
            </a:r>
          </a:p>
          <a:p>
            <a:pPr algn="just"/>
            <a:r>
              <a:rPr lang="el-G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l-GR" b="1" dirty="0" err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Παγκοσμιοποιημένες</a:t>
            </a:r>
            <a:r>
              <a:rPr lang="el-G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l-G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-Κοινωνίες της Πληροφορίας </a:t>
            </a:r>
          </a:p>
          <a:p>
            <a:pPr algn="just"/>
            <a:r>
              <a:rPr lang="el-G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-Κοινωνίες Εικονικής Πραγματικότητας </a:t>
            </a:r>
          </a:p>
          <a:p>
            <a:pPr algn="just"/>
            <a:r>
              <a:rPr lang="el-G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-Καπιταλιστικές</a:t>
            </a:r>
          </a:p>
          <a:p>
            <a:pPr algn="just"/>
            <a:r>
              <a:rPr lang="el-G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-Ασώματες κ.λπ.          </a:t>
            </a:r>
            <a:endParaRPr lang="en-US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467544" y="1"/>
            <a:ext cx="7990656" cy="2708919"/>
          </a:xfrm>
          <a:solidFill>
            <a:schemeClr val="bg1"/>
          </a:solidFill>
        </p:spPr>
        <p:txBody>
          <a:bodyPr/>
          <a:lstStyle/>
          <a:p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Πολιτισμός-Κουλτούρα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395536" y="2132856"/>
            <a:ext cx="8280920" cy="4104456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el-GR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Συνήθως η έννοια της κουλτούρας ταυτίζεται στην ελληνική πραγματικότητα με την έννοια του πολιτισμού </a:t>
            </a:r>
          </a:p>
          <a:p>
            <a:pPr algn="just"/>
            <a:r>
              <a:rPr lang="el-GR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Σε άλλες γλώσσες, Αγγλική, Γερμανική, Γαλλική, υπάρχουν οι όροι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Civilisation, Zivilisation and Cultur, Kultur.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l-G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έννοια Πολιτισμός /Κουλτούρα</a:t>
            </a:r>
          </a:p>
          <a:p>
            <a:pPr algn="ctr">
              <a:buNone/>
            </a:pPr>
            <a:endParaRPr lang="el-GR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αναφέρεται στο σύνολο των υλικών και </a:t>
            </a:r>
          </a:p>
          <a:p>
            <a:pPr algn="ctr">
              <a:buNone/>
            </a:pP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πνευματικών επιτευγμάτων μιας </a:t>
            </a:r>
          </a:p>
          <a:p>
            <a:pPr algn="ctr">
              <a:buNone/>
            </a:pP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Κοινωνίας</a:t>
            </a:r>
          </a:p>
          <a:p>
            <a:pPr algn="ctr">
              <a:buNone/>
            </a:pP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ενός κοινωνικού συνόλου. </a:t>
            </a:r>
          </a:p>
          <a:p>
            <a:pPr algn="just">
              <a:buNone/>
            </a:pPr>
            <a:endParaRPr lang="el-GR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l-GR" sz="2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συνίσταται από γνώσεις, τεχνολογία, πιστεύω, ιδεολογίες, τέχνη, ήθη, δίκαιο, ηθική, ικανότητες-επιδεξιότητες, συνήθειες ……………..</a:t>
            </a:r>
          </a:p>
          <a:p>
            <a:pPr algn="just">
              <a:buNone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-τα οποία </a:t>
            </a:r>
            <a:r>
              <a:rPr lang="el-G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υιοθετεί κάποιος ως μέλος μιας συγκεκριμένης κοινωνίας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Taylor</a:t>
            </a:r>
            <a:r>
              <a:rPr lang="el-GR" sz="2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1994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467544" y="1916832"/>
            <a:ext cx="8496944" cy="4320480"/>
          </a:xfrm>
        </p:spPr>
        <p:txBody>
          <a:bodyPr>
            <a:normAutofit fontScale="92500"/>
          </a:bodyPr>
          <a:lstStyle/>
          <a:p>
            <a:pPr algn="just"/>
            <a:r>
              <a:rPr lang="el-GR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κουλτούρα/ο πολιτισμός όπως και να ορισθεί </a:t>
            </a:r>
          </a:p>
          <a:p>
            <a:pPr algn="just"/>
            <a:r>
              <a:rPr lang="el-GR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-κατανοείται σαν μια διαδικασία στο πλαίσιο της οποίας διαμορφώνονται οι σκέψεις και οι συμπεριφορές του ανθρώπινου είδους, </a:t>
            </a:r>
          </a:p>
          <a:p>
            <a:pPr algn="just"/>
            <a:r>
              <a:rPr lang="el-GR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l-G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σε ατομικά και συλλογικά επίπεδα</a:t>
            </a:r>
            <a:r>
              <a:rPr lang="el-GR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l-GR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l-GR" sz="3900" b="1" dirty="0">
                <a:latin typeface="Arial" panose="020B0604020202020204" pitchFamily="34" charset="0"/>
                <a:cs typeface="Arial" panose="020B0604020202020204" pitchFamily="34" charset="0"/>
              </a:rPr>
              <a:t>οι πολιτισμικές διαφορές είναι </a:t>
            </a:r>
            <a:r>
              <a:rPr lang="el-GR" sz="3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επίκτητες διαφορές</a:t>
            </a:r>
            <a:r>
              <a:rPr lang="el-GR" sz="3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el-GR" sz="3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3900" b="1" dirty="0">
                <a:latin typeface="Arial" panose="020B0604020202020204" pitchFamily="34" charset="0"/>
                <a:cs typeface="Arial" panose="020B0604020202020204" pitchFamily="34" charset="0"/>
              </a:rPr>
              <a:t>που αποκτώνται κατά τη </a:t>
            </a:r>
            <a:r>
              <a:rPr lang="el-GR" sz="3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διαδικασία της κοινωνικοποίησης</a:t>
            </a:r>
          </a:p>
          <a:p>
            <a:pPr marL="0" indent="0" algn="just">
              <a:buNone/>
            </a:pPr>
            <a:r>
              <a:rPr lang="el-GR" sz="3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l-GR" sz="3900" b="1" dirty="0">
                <a:latin typeface="Arial" panose="020B0604020202020204" pitchFamily="34" charset="0"/>
                <a:cs typeface="Arial" panose="020B0604020202020204" pitchFamily="34" charset="0"/>
              </a:rPr>
              <a:t>στο πλαίσιο των εκάστοτε </a:t>
            </a:r>
            <a:r>
              <a:rPr lang="el-GR" sz="39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πολιτισμικών συνθηκών</a:t>
            </a:r>
            <a:r>
              <a:rPr lang="el-GR" sz="39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Soekefeld</a:t>
            </a:r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1998,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Patsantaras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2007</a:t>
            </a:r>
            <a:r>
              <a:rPr lang="el-GR" sz="3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algn="just">
              <a:buNone/>
            </a:pPr>
            <a:r>
              <a:rPr lang="el-GR" sz="3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503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323528" y="0"/>
            <a:ext cx="8568952" cy="5301208"/>
          </a:xfrm>
        </p:spPr>
        <p:txBody>
          <a:bodyPr>
            <a:normAutofit fontScale="92500" lnSpcReduction="20000"/>
          </a:bodyPr>
          <a:lstStyle/>
          <a:p>
            <a:pPr algn="just"/>
            <a:endParaRPr lang="el-GR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l-GR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l-GR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Έτσι η οποιαδήποτε έρευνα και ανάλυση σχετικά με την κουλτούρα </a:t>
            </a:r>
          </a:p>
          <a:p>
            <a:pPr algn="just"/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l-G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δεν νοείται ως ένα εγχείρημα μιας πειραματικής επιστήμης που αναζητά το δίκαιο/την αλήθεια </a:t>
            </a:r>
          </a:p>
          <a:p>
            <a:pPr algn="just"/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-αλλά ως μια διερμηνευτική έρευνα που αναζητά το νόημα, την κατανόηση</a:t>
            </a:r>
            <a:r>
              <a:rPr lang="el-GR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(Geertz 1973)</a:t>
            </a:r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el-GR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467544" y="908720"/>
            <a:ext cx="8352928" cy="5949280"/>
          </a:xfrm>
        </p:spPr>
        <p:txBody>
          <a:bodyPr>
            <a:normAutofit/>
          </a:bodyPr>
          <a:lstStyle/>
          <a:p>
            <a:pPr algn="just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Θεωρητικά παραδείγματα τα οποία διαμορφώθηκαν στη φάση κυρίως της </a:t>
            </a:r>
            <a:r>
              <a:rPr lang="el-GR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Μετα-νεωτερικότητας</a:t>
            </a:r>
            <a:endParaRPr lang="el-G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l-GR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Πολυ-πολιτισμικότητα</a:t>
            </a:r>
            <a:r>
              <a:rPr lang="el-G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Πολιτισμική Αιτιοκρατία </a:t>
            </a:r>
          </a:p>
          <a:p>
            <a:pPr algn="just"/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l-GR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Πολιτισμικός σχετικισμός </a:t>
            </a:r>
          </a:p>
          <a:p>
            <a:pPr algn="just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Πολιτισμικός Σωβινισμός</a:t>
            </a:r>
            <a:endParaRPr lang="el-G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Πολιτισμικός Ιμπεριαλισμός</a:t>
            </a:r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Κοσμοπολιτισμός </a:t>
            </a:r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κ.λπ.</a:t>
            </a:r>
          </a:p>
          <a:p>
            <a:pPr algn="just"/>
            <a:endParaRPr lang="el-GR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solidFill>
                <a:schemeClr val="tx1"/>
              </a:solidFill>
            </a:endParaRP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lnSpcReduction="10000"/>
          </a:bodyPr>
          <a:lstStyle/>
          <a:p>
            <a:pPr algn="just"/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Στο πλαίσιο αυτών των διαφορετικών παραδειγμάτων και </a:t>
            </a:r>
          </a:p>
          <a:p>
            <a:pPr algn="just"/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Αθλητική Δραστηριότητα αναφορικά με τα νοήματά της</a:t>
            </a:r>
          </a:p>
          <a:p>
            <a:pPr algn="just"/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και σε συνάρτηση με τον πολιτισμικό Χώρο και Χρόνο</a:t>
            </a:r>
          </a:p>
          <a:p>
            <a:pPr algn="just"/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εμφανίζει</a:t>
            </a:r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μια τεράστια </a:t>
            </a:r>
            <a:r>
              <a:rPr lang="el-G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νοηματική ποικιλότητα</a:t>
            </a:r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4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398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C538FD-5E09-424F-8AA9-8AE7BE044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6"/>
            <a:ext cx="8229600" cy="1112987"/>
          </a:xfrm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Πως κατανοείται ο όρος «</a:t>
            </a:r>
            <a:r>
              <a:rPr lang="el-GR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</a:t>
            </a:r>
            <a:r>
              <a:rPr lang="el-G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-κουλτούρα»;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3C486F9-33E5-408E-961F-034401912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Είναι οι αντιδραστικές </a:t>
            </a:r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στάσεις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δράσεις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σε σχέση με τα ισχύοντα ….οποιασδήποτε «μορφής» πρότυπα</a:t>
            </a:r>
          </a:p>
          <a:p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Παραπέμπουν στην αμφισβήτηση των προτύπων μιας κουλτούρας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25526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Αθλητική κουλτούρα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Η συγκρότηση του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αθλητικού νοήματος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πραγματοποιείται με τον ίδιο τρόπο σε όλους τους πολιτισμούς 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Για παράδειγμα στο ποδόσφαιρο είτε παίζεται στο Καμερούν, είτε στη Νορβηγία οι κανόνες είναι οι ίδιοι, ο νικητής είναι αυτός που θα πετύχει τα περισσότερα τέρματα-γκολ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179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Ωστόσο ο αθλητισμός γενικά ως </a:t>
            </a:r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κοινωνικό-πολιτισμικό φαινόμενο </a:t>
            </a:r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μπορεί να γίνει κατανοητός με επάρκεια μόνο σε αντιστοιχία με το</a:t>
            </a:r>
          </a:p>
          <a:p>
            <a:pPr algn="just"/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κοινωνικό-πολιτισμικό και  ιστορικό πλαίσιο εντός του οποίου υφίσταται και διενεργείται</a:t>
            </a:r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557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/>
          </a:bodyPr>
          <a:lstStyle/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Το </a:t>
            </a:r>
            <a:r>
              <a:rPr lang="el-GR" sz="48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κοινωνικό νόημα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που αποδίδεται σε όλες τις μορφές της αθλητικής δραστηριότητας μπορεί να </a:t>
            </a:r>
            <a:r>
              <a:rPr lang="el-G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είναι διαφορετικό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από χώρα σε χώρα από πολιτισμικό τόπο σε πολιτισμικό τόπο </a:t>
            </a:r>
          </a:p>
          <a:p>
            <a:pPr algn="just"/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Τα αθλητικά γεγονότα σε αντιστοιχία με τον τρόπο που βιώνονται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ενδεχομένως να διαφέρουν από χώρα σε χώρα, από πολιτισμό σε πολιτισμό, από τόπο σε τόπο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624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 lnSpcReduction="10000"/>
          </a:bodyPr>
          <a:lstStyle/>
          <a:p>
            <a:pPr algn="just"/>
            <a:endParaRPr lang="el-GR" b="1" dirty="0"/>
          </a:p>
          <a:p>
            <a:pPr marL="0" indent="0" algn="just">
              <a:buNone/>
            </a:pPr>
            <a:endParaRPr lang="el-GR" b="1" dirty="0"/>
          </a:p>
          <a:p>
            <a:pPr algn="just"/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</a:t>
            </a:r>
            <a:r>
              <a:rPr lang="el-G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πολιτισμικό πλαίσιο </a:t>
            </a:r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αναδεικνύεται  έτσι σαν ουσιαστικότατη παράμετρος </a:t>
            </a:r>
          </a:p>
          <a:p>
            <a:pPr algn="just"/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που υπεισέρχεται ή πρέπει να υπεισέρχεται σε </a:t>
            </a:r>
          </a:p>
          <a:p>
            <a:pPr algn="just"/>
            <a:r>
              <a:rPr lang="el-G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όλα τα επίπεδα μιας αθλητικής κοινωνιολογικής έρευνας και ανάλυσης </a:t>
            </a:r>
            <a:endParaRPr 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3934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4"/>
          </a:xfrm>
        </p:spPr>
        <p:txBody>
          <a:bodyPr>
            <a:normAutofit/>
          </a:bodyPr>
          <a:lstStyle/>
          <a:p>
            <a:pPr algn="just"/>
            <a:r>
              <a:rPr lang="el-GR" sz="4400" b="1" dirty="0">
                <a:latin typeface="Arial" panose="020B0604020202020204" pitchFamily="34" charset="0"/>
                <a:cs typeface="Arial" panose="020B0604020202020204" pitchFamily="34" charset="0"/>
              </a:rPr>
              <a:t>Τώρα αν επιδιώξουμε να κατανοήσουμε την αθλητική κουλτούρα με τη χρήση γενικότερων περί κουλτούρας ορισμών </a:t>
            </a:r>
          </a:p>
          <a:p>
            <a:pPr algn="just"/>
            <a:r>
              <a:rPr lang="el-GR" sz="4400" b="1" dirty="0">
                <a:latin typeface="Arial" panose="020B0604020202020204" pitchFamily="34" charset="0"/>
                <a:cs typeface="Arial" panose="020B0604020202020204" pitchFamily="34" charset="0"/>
              </a:rPr>
              <a:t>αυτό </a:t>
            </a:r>
            <a:r>
              <a:rPr lang="el-GR" sz="4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θεωρώ ότι θα είναι μια λανθασμένη επιλογή</a:t>
            </a:r>
          </a:p>
          <a:p>
            <a:pPr marL="0" indent="0" algn="just">
              <a:buNone/>
            </a:pP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319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l-GR" sz="4000" b="1" dirty="0">
                <a:latin typeface="Times New Roman" pitchFamily="18" charset="0"/>
                <a:cs typeface="Times New Roman" pitchFamily="18" charset="0"/>
              </a:rPr>
              <a:t>Είμαι της άποψης ότι </a:t>
            </a:r>
            <a:r>
              <a:rPr lang="el-GR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δεν</a:t>
            </a:r>
            <a:r>
              <a:rPr lang="el-GR" sz="4000" b="1" dirty="0">
                <a:latin typeface="Times New Roman" pitchFamily="18" charset="0"/>
                <a:cs typeface="Times New Roman" pitchFamily="18" charset="0"/>
              </a:rPr>
              <a:t> μπορούμε να ‘συλλάβουμε’ τις πολιτισμικές πτυχές του αθλητισμού </a:t>
            </a:r>
          </a:p>
          <a:p>
            <a:pPr algn="just"/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 μέσου απλά και μόνο, ενός ορισμού της αθλητικής κουλτούρας</a:t>
            </a:r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είναι μια λανθασμένη επιλογή</a:t>
            </a:r>
            <a:endParaRPr lang="el-G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169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lnSpcReduction="10000"/>
          </a:bodyPr>
          <a:lstStyle/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Για παράδειγμα εάν προσπαθήσουμε να προσεγγίσουμε την αθλητική κουλτούρα σε μια </a:t>
            </a:r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ιδεαλιστική προοπτική</a:t>
            </a: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, παίρνοντας ως βάση τη </a:t>
            </a:r>
            <a:r>
              <a:rPr lang="el-G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συμβολική της πτυχή </a:t>
            </a:r>
          </a:p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τότε θα δώσουμε την πρωτοκαθεδρία στις </a:t>
            </a:r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ιδέες, στις αξίες </a:t>
            </a: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ως κεντρικούς πυλώνες διαμόρφωσής της </a:t>
            </a:r>
          </a:p>
        </p:txBody>
      </p:sp>
    </p:spTree>
    <p:extLst>
      <p:ext uri="{BB962C8B-B14F-4D97-AF65-F5344CB8AC3E}">
        <p14:creationId xmlns:p14="http://schemas.microsoft.com/office/powerpoint/2010/main" val="2256072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lnSpcReduction="10000"/>
          </a:bodyPr>
          <a:lstStyle/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Αν την προσεγγίσουμε σε μια αυστηρά </a:t>
            </a:r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υλιστική προοπτική </a:t>
            </a: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τότε</a:t>
            </a:r>
          </a:p>
          <a:p>
            <a:pPr algn="just"/>
            <a:endParaRPr lang="el-G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θα φτάσουμε σε εκ διαμέτρου αντίθετες αντιλήψεις περί διαμόρφωσης της αθλητικής κουλτούρας (</a:t>
            </a:r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καταναλωτική κουλτούρα</a:t>
            </a: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)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9858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algn="just"/>
            <a:r>
              <a:rPr lang="el-GR" sz="4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Αντί να επιδιώξουμε να ορίσουμε την αθλητική κουλτούρα είναι περισσότερο ωφέλιμο </a:t>
            </a:r>
          </a:p>
          <a:p>
            <a:pPr algn="just"/>
            <a:r>
              <a:rPr lang="el-GR" sz="4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να δούμε </a:t>
            </a:r>
            <a:r>
              <a:rPr lang="el-G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πως αυτή διαμορφώνεται</a:t>
            </a:r>
            <a:r>
              <a:rPr lang="el-GR" sz="4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el-GR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4282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 algn="just"/>
            <a:r>
              <a:rPr lang="el-GR" sz="3900" b="1" dirty="0">
                <a:latin typeface="Arial" panose="020B0604020202020204" pitchFamily="34" charset="0"/>
                <a:cs typeface="Arial" panose="020B0604020202020204" pitchFamily="34" charset="0"/>
              </a:rPr>
              <a:t>Θα διαπιστώσουμε ότι διαμορφώνεται σε </a:t>
            </a:r>
          </a:p>
          <a:p>
            <a:pPr algn="just"/>
            <a:r>
              <a:rPr lang="el-GR" sz="39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αντιστοιχία με τον κοινωνικό-πολιτισμικό χώρο και χρόνο </a:t>
            </a:r>
          </a:p>
          <a:p>
            <a:pPr algn="just"/>
            <a:r>
              <a:rPr lang="el-GR" sz="3900" b="1" dirty="0">
                <a:latin typeface="Arial" panose="020B0604020202020204" pitchFamily="34" charset="0"/>
                <a:cs typeface="Arial" panose="020B0604020202020204" pitchFamily="34" charset="0"/>
              </a:rPr>
              <a:t>στην προοπτική </a:t>
            </a:r>
            <a:r>
              <a:rPr lang="el-GR" sz="3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αλληλεπιδράσεων και </a:t>
            </a:r>
            <a:r>
              <a:rPr lang="el-GR" sz="39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αλληλο</a:t>
            </a:r>
            <a:r>
              <a:rPr lang="en-US" sz="3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l-GR" sz="3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διεισδύσεων ποικίλων κοινωνικών-πολιτισμικών παραμέτρων </a:t>
            </a:r>
            <a:r>
              <a:rPr lang="el-GR" sz="39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sz="3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Δυναμικό μέγεθος</a:t>
            </a:r>
            <a:r>
              <a:rPr lang="el-GR" sz="3900" b="1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74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Autofit/>
          </a:bodyPr>
          <a:lstStyle/>
          <a:p>
            <a:pPr algn="just"/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Είναι πολύ σημαντικό να δίνουμε βάση στις </a:t>
            </a:r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πολιτισμικές διαφορές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μιας κοινωνίας ή μιας κοινωνικής ομάδας</a:t>
            </a:r>
          </a:p>
          <a:p>
            <a:pPr algn="just"/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όταν προσεγγίζουμε τον αθλητισμό ως μέρος της κοινωνικής ζωής </a:t>
            </a:r>
            <a:endParaRPr lang="en-U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1543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Επομένως ενδέχεται και ο αθλητισμός σε επιμέρους πολιτισμικά πλαίσια, να έχει</a:t>
            </a:r>
          </a:p>
          <a:p>
            <a:pPr algn="just"/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διαφορετικές μορφές οργάνωσης, </a:t>
            </a:r>
          </a:p>
          <a:p>
            <a:pPr algn="just"/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να αναπτύσσει διαφορετικούς συσχετισμούς με την πολιτική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/>
            <a:r>
              <a:rPr lang="el-G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την οικονομία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/>
            <a:r>
              <a:rPr lang="el-GR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εκπαιδευτικό σύστημα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/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 θρησκευτικά δόγματα, </a:t>
            </a:r>
          </a:p>
          <a:p>
            <a:pPr algn="just"/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 ΜΜΕ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/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την οικογένεια κ.λπ. </a:t>
            </a:r>
          </a:p>
          <a:p>
            <a:pPr algn="just"/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κοινωνικό ή βιολογικό φύλο </a:t>
            </a:r>
          </a:p>
          <a:p>
            <a:pPr algn="just"/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Στις προοπτικές αυτές κάποια αθλήματα εμφανίζονται πιο δημοφιλή από άλλα σε αντίστοιχες κοινωνίες.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0982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047750"/>
            <a:ext cx="4760913" cy="476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8286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6672"/>
            <a:ext cx="7632848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96140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00200"/>
            <a:ext cx="5486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44361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835025"/>
            <a:ext cx="7920037" cy="518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20502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835025"/>
            <a:ext cx="7559675" cy="518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80130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11175"/>
            <a:ext cx="8351837" cy="583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41536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algn="just"/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Βέβαια ο κεντρικός πυρήνας της αθλητικής κουλτούρας στα επίπεδα του αθλητικού ανταγωνισμού </a:t>
            </a:r>
          </a:p>
          <a:p>
            <a:pPr algn="just"/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διαμορφώνεται μεταξύ άλλων στις προοπτικές </a:t>
            </a:r>
          </a:p>
          <a:p>
            <a:pPr algn="just"/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μιας </a:t>
            </a:r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διχοτόμησης μεταξύ του </a:t>
            </a:r>
            <a:r>
              <a:rPr lang="el-GR" sz="6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εμείς και </a:t>
            </a:r>
            <a:r>
              <a:rPr lang="el-GR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άλλοι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998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8824"/>
            <a:ext cx="8229600" cy="574734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l-GR" sz="3800" b="1" dirty="0">
                <a:latin typeface="Arial" panose="020B0604020202020204" pitchFamily="34" charset="0"/>
                <a:cs typeface="Arial" panose="020B0604020202020204" pitchFamily="34" charset="0"/>
              </a:rPr>
              <a:t>Η διχοτόμηση αυτή μπορεί να συνδεθεί με σημαινόμενα που προάγουν τη </a:t>
            </a:r>
            <a:r>
              <a:rPr lang="el-GR" sz="3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συνύπαρξη</a:t>
            </a:r>
            <a:r>
              <a:rPr lang="el-GR" sz="3800" b="1" dirty="0">
                <a:latin typeface="Arial" panose="020B0604020202020204" pitchFamily="34" charset="0"/>
                <a:cs typeface="Arial" panose="020B0604020202020204" pitchFamily="34" charset="0"/>
              </a:rPr>
              <a:t> ή με σημαινόμενα </a:t>
            </a:r>
            <a:r>
              <a:rPr lang="el-GR" sz="3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αντιπαλότητας</a:t>
            </a:r>
            <a:r>
              <a:rPr lang="el-GR" sz="3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el-GR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διχοτόμηση εμείς και οι άλλοι μπορεί να αναφέρεται σε επίπεδο </a:t>
            </a:r>
          </a:p>
          <a:p>
            <a:pPr algn="just"/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τοπικό, εθνικό </a:t>
            </a:r>
          </a:p>
          <a:p>
            <a:pPr algn="just"/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σε επίπεδο φύλων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/>
            <a:r>
              <a:rPr lang="el-GR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ηλικιών </a:t>
            </a:r>
          </a:p>
          <a:p>
            <a:pPr algn="just"/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σε πολλά άλλα που δίνουν στην αθλητική δραστηριότητα στο πολιτισμικό πεδίο </a:t>
            </a:r>
          </a:p>
          <a:p>
            <a:pPr algn="just"/>
            <a:r>
              <a:rPr lang="el-GR" sz="5200" b="1" dirty="0">
                <a:latin typeface="Arial" panose="020B0604020202020204" pitchFamily="34" charset="0"/>
                <a:cs typeface="Arial" panose="020B0604020202020204" pitchFamily="34" charset="0"/>
              </a:rPr>
              <a:t>έναν ποικιλότροπα λειτουργικό (</a:t>
            </a:r>
            <a:r>
              <a:rPr lang="el-GR" sz="5200" b="1" dirty="0" err="1">
                <a:latin typeface="Arial" panose="020B0604020202020204" pitchFamily="34" charset="0"/>
                <a:cs typeface="Arial" panose="020B0604020202020204" pitchFamily="34" charset="0"/>
              </a:rPr>
              <a:t>εργαλειακό</a:t>
            </a:r>
            <a:r>
              <a:rPr lang="el-GR" sz="5200" b="1" dirty="0">
                <a:latin typeface="Arial" panose="020B0604020202020204" pitchFamily="34" charset="0"/>
                <a:cs typeface="Arial" panose="020B0604020202020204" pitchFamily="34" charset="0"/>
              </a:rPr>
              <a:t>)  χαρακτήρα</a:t>
            </a:r>
          </a:p>
          <a:p>
            <a:endParaRPr lang="el-GR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9444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/>
          </a:bodyPr>
          <a:lstStyle/>
          <a:p>
            <a:endParaRPr lang="el-GR" dirty="0"/>
          </a:p>
          <a:p>
            <a:pPr marL="0" indent="0" algn="just">
              <a:buNone/>
            </a:pPr>
            <a:endParaRPr lang="el-GR" b="1" dirty="0"/>
          </a:p>
          <a:p>
            <a:pPr algn="just"/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αθλητισμός προσεγγίζεται επομένως και ως μια </a:t>
            </a:r>
            <a:r>
              <a:rPr lang="el-G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πολιτισμική διαδικασία </a:t>
            </a:r>
          </a:p>
          <a:p>
            <a:pPr algn="just"/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παραπέμπει σε μια </a:t>
            </a:r>
            <a:r>
              <a:rPr lang="el-G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ποικιλότητα από σημαινόμενα</a:t>
            </a:r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9550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Ακολουθώντας τους συλλογισμούς των </a:t>
            </a:r>
            <a:r>
              <a:rPr lang="el-GR" b="1" dirty="0" err="1">
                <a:latin typeface="Arial" panose="020B0604020202020204" pitchFamily="34" charset="0"/>
                <a:cs typeface="Arial" panose="020B0604020202020204" pitchFamily="34" charset="0"/>
              </a:rPr>
              <a:t>των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κλασσικών της κοινωνιολογικής σκέψης (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Durkheim, Weber, Simmel, </a:t>
            </a:r>
            <a:r>
              <a:rPr lang="el-GR" b="1" dirty="0" err="1">
                <a:latin typeface="Arial" panose="020B0604020202020204" pitchFamily="34" charset="0"/>
                <a:cs typeface="Arial" panose="020B0604020202020204" pitchFamily="34" charset="0"/>
              </a:rPr>
              <a:t>Parsons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Luhmann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......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) μπορούμε να υπογραμμίσουμε ότι η </a:t>
            </a:r>
            <a:r>
              <a:rPr lang="el-G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κουλτούρα διαδραματίζει ένα ρυθμιστικό ρόλο σχετικά με στις αθλητικές κοινωνικές δια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l-G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δράσεις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just"/>
            <a:endParaRPr lang="el-GR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Αυτό σημαίνει ότι σε αντιστοιχία με την πολιτισμική ιδιαιτερότητα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αλλάζει και ο τρόπος που οι άνθρωποι ερμηνεύουν τις αθλητικές αξίες, τα αθλητικά σύμβολα και τα νοήματα που αυτά αντανακλούν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0705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 algn="just"/>
            <a:r>
              <a:rPr lang="el-GR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Για παράδειγμα η ενασχόληση μιας γυναίκας στην Σαουδική Αραβία ή στο Ιράν με το ποδόσφαιρο </a:t>
            </a:r>
          </a:p>
          <a:p>
            <a:pPr algn="just"/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θα σήμαινε απόκλιση από τα αποδεκτά πολιτισμικά πρότυπα </a:t>
            </a:r>
          </a:p>
          <a:p>
            <a:pPr algn="just"/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ή σε μια άλλη εκδοχή </a:t>
            </a:r>
            <a:r>
              <a:rPr lang="el-G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επαναστατική</a:t>
            </a:r>
            <a:r>
              <a:rPr lang="el-GR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πράξη χειραφέτησης της γυναίκας</a:t>
            </a:r>
            <a:endParaRPr lang="el-G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5691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Autofit/>
          </a:bodyPr>
          <a:lstStyle/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Αντίθετα στην Νορβηγία, στη Δανία, στη Γερμανία ή και στην Ελλάδα ακόμα </a:t>
            </a:r>
          </a:p>
          <a:p>
            <a:pPr algn="just"/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αυτό θεωρείται κάτι το συνηθισμένο σήμερα </a:t>
            </a:r>
          </a:p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Ωστόσο δεν ήταν έτσι πριν από μερικά χρόνια. </a:t>
            </a:r>
          </a:p>
          <a:p>
            <a:pPr algn="just"/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Αυτό σημαίνει ότι η αθλητική  κουλτούρα δεν είναι κάτι σταθερό αλλά υπόκειται σε εξελικτικές μεταβολές</a:t>
            </a: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428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9634"/>
            <a:ext cx="8229600" cy="5786529"/>
          </a:xfrm>
        </p:spPr>
        <p:txBody>
          <a:bodyPr>
            <a:normAutofit/>
          </a:bodyPr>
          <a:lstStyle/>
          <a:p>
            <a:pPr algn="just"/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αθλητισμός μπορεί να λειτουργήσει είτε σαν μέσον αποκλεισμού </a:t>
            </a:r>
          </a:p>
          <a:p>
            <a:pPr algn="just"/>
            <a:endParaRPr lang="el-GR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είτε σαν μέσον ενσωμάτωσης συγκεκριμένων κοινωνικών ομάδων</a:t>
            </a: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6514584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algn="just"/>
            <a:endParaRPr lang="el-G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l-G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Το τι είναι πολιτισμικά-κοινωνικά αποδεκτό </a:t>
            </a:r>
          </a:p>
          <a:p>
            <a:pPr algn="just"/>
            <a:endParaRPr lang="el-G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καθορίζεται </a:t>
            </a:r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πάντα</a:t>
            </a: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 από την </a:t>
            </a:r>
            <a:r>
              <a:rPr lang="el-GR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κυρίαρχη κοινωνικά-πολιτισμικά τάξη</a:t>
            </a:r>
            <a:endParaRPr lang="el-G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l-G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878175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12C1B8E-DA13-4F0D-87BC-42F69B292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3200" b="1" dirty="0">
                <a:latin typeface="Arial" panose="020B0604020202020204" pitchFamily="34" charset="0"/>
                <a:cs typeface="Arial" panose="020B0604020202020204" pitchFamily="34" charset="0"/>
              </a:rPr>
              <a:t> Όπως είχε επισημάνει ο Κ. </a:t>
            </a:r>
            <a:r>
              <a:rPr lang="el-GR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Marx</a:t>
            </a:r>
            <a:r>
              <a:rPr lang="el-GR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l-G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ιδέες της κυρίαρχης τάξης είναι σε κάθε εποχή οι κυρίαρχες ιδέες</a:t>
            </a:r>
            <a:r>
              <a:rPr lang="el-GR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665708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24253CA-2F67-47B4-B223-B4C36DAAD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4656"/>
          </a:xfrm>
        </p:spPr>
        <p:txBody>
          <a:bodyPr>
            <a:normAutofit/>
          </a:bodyPr>
          <a:lstStyle/>
          <a:p>
            <a:r>
              <a:rPr lang="el-GR" sz="3200" b="1" dirty="0">
                <a:latin typeface="Arial" panose="020B0604020202020204" pitchFamily="34" charset="0"/>
                <a:cs typeface="Arial" panose="020B0604020202020204" pitchFamily="34" charset="0"/>
              </a:rPr>
              <a:t>Σε αντιστοιχία με όλα αυτά </a:t>
            </a:r>
          </a:p>
          <a:p>
            <a:endParaRPr lang="el-GR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32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4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λειτουργικός ρόλος του αθλητισμού στο πλαίσιο ενός πολιτισμικού παραδείγματος </a:t>
            </a:r>
            <a:r>
              <a:rPr lang="el-G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δεν είναι αυτόνομος </a:t>
            </a:r>
          </a:p>
          <a:p>
            <a:pPr marL="0" indent="0">
              <a:buNone/>
            </a:pPr>
            <a:r>
              <a:rPr lang="el-GR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π.χ. αποικιοκρατία, εκπολιτισμός, </a:t>
            </a:r>
            <a:r>
              <a:rPr lang="el-GR" sz="1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εκδυτικισμός</a:t>
            </a:r>
            <a:r>
              <a:rPr lang="el-GR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…..</a:t>
            </a:r>
            <a:r>
              <a:rPr lang="el-GR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716364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Ένας παραδοσιακός ορισμός του Αθλητισμού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endParaRPr lang="el-GR" sz="28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l-GR" sz="28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Ο Αθλητισμός αναφέρεται σε </a:t>
            </a:r>
            <a:r>
              <a:rPr lang="el-G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θεσμοθετημένες φυσικές, ανταγωνιστικές δραστηριότητες </a:t>
            </a:r>
          </a:p>
          <a:p>
            <a:pPr marL="0" indent="0" algn="just">
              <a:buNone/>
            </a:pPr>
            <a:endParaRPr lang="el-GR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οι οποίες συνίστανται από αυστηρά </a:t>
            </a:r>
            <a:r>
              <a:rPr lang="el-G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πειθαρχημένες σωματικές ασκήσεις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6450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F437C10-C6DE-4B3B-B8C8-9A9291A63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el-GR" sz="4800" b="1" dirty="0">
                <a:latin typeface="Arial" panose="020B0604020202020204" pitchFamily="34" charset="0"/>
                <a:cs typeface="Arial" panose="020B0604020202020204" pitchFamily="34" charset="0"/>
              </a:rPr>
              <a:t>αναφέρεται στη χρήση σχετικά </a:t>
            </a:r>
            <a:r>
              <a:rPr lang="el-GR" sz="4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περίπλοκων-σύνθετων φυσικών ικανοτήτων στο πλαίσιο συγκεκριμένων κανόνων</a:t>
            </a:r>
            <a:endParaRPr lang="el-G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307797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5787D92-FA1D-47FF-B926-E1351D869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sz="5400" b="1" dirty="0">
                <a:latin typeface="Arial" panose="020B0604020202020204" pitchFamily="34" charset="0"/>
                <a:cs typeface="Arial" panose="020B0604020202020204" pitchFamily="34" charset="0"/>
              </a:rPr>
              <a:t>από συμμετέχοντες των οποίων τα </a:t>
            </a:r>
            <a:r>
              <a:rPr lang="el-GR" sz="5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κίνητρα μπορεί να είναι εσωτερικά ή εξωτερικά</a:t>
            </a:r>
            <a:r>
              <a:rPr lang="en-US" sz="5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5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Coakley</a:t>
            </a: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 2004,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Patsantaras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1994, 2007)</a:t>
            </a:r>
            <a:r>
              <a:rPr lang="el-GR" sz="1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222792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Αθλητισμός σημαίνει φυσική δραστηριότητα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0000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l-GR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Κάνοντας αυτόν τον προσδιορισμό αυθαιρετούμε εφόσον δεν υπάρχουν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αντικειμενικοί κανόνες σχετικά με το πόσο «φυσική» πρέπει να είναι μια δραστηριότητα </a:t>
            </a:r>
          </a:p>
          <a:p>
            <a:pPr algn="just"/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έτσι ώστε να γίνει αντιληπτή σαν αθλητισμός</a:t>
            </a:r>
          </a:p>
          <a:p>
            <a:pPr algn="just"/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4520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55576" y="1"/>
            <a:ext cx="7702624" cy="1844823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l-GR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Αθλητισμός σημαίνει ανταγωνιστικές δραστηριότητες </a:t>
            </a:r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467544" y="1988840"/>
            <a:ext cx="8424936" cy="4869160"/>
          </a:xfrm>
          <a:solidFill>
            <a:srgbClr val="FF0000"/>
          </a:solidFill>
        </p:spPr>
        <p:txBody>
          <a:bodyPr>
            <a:normAutofit/>
          </a:bodyPr>
          <a:lstStyle/>
          <a:p>
            <a:pPr lvl="0" algn="just"/>
            <a:endParaRPr lang="el-GR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Στις προοπτικές της Αθλητικής Κοινωνιολογικής Σκέψης γνωρίζουμε  ότι </a:t>
            </a:r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ανταγωνιστικές καταστάσεις </a:t>
            </a:r>
          </a:p>
          <a:p>
            <a:pPr lvl="0" algn="just"/>
            <a:endParaRPr lang="el-GR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έχουν διαφορετική κοινωνική δυναμική και διαφορετικό νόημα απ’ ότι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συνεργατικές δραστηριότητες </a:t>
            </a:r>
          </a:p>
          <a:p>
            <a:pPr algn="just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Ξέρουμε ότι όταν δυο κοριτσάκια κλωτσούν ένα τόπι στον κήπο του σπιτιού τους </a:t>
            </a:r>
          </a:p>
          <a:p>
            <a:pPr algn="just"/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κοινωνιολογικά η δράση αυτή είναι διαφορετικού νοήματος </a:t>
            </a:r>
          </a:p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με αυτά που συμβαίνουν σε έναν αγώνα ποδοσφαίρου στο παγκόσμιο πρωτάθλημα γυναικών μεταξύ π.χ. ΗΠΑ και Κίνας, ή Τουρκίας  και Ισραήλ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5502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539552" y="1"/>
            <a:ext cx="7918648" cy="1700807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l-GR" sz="3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Αθλητισμός σημαίνει θεσμοποιημένες-θεσμοθετημένες δραστηριότητες</a:t>
            </a:r>
            <a:endParaRPr lang="en-US" sz="3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251520" y="1916832"/>
            <a:ext cx="8568952" cy="46805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όρος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θεσμοποίηση-θεσμοθέτηση είναι ένας κοινωνιολογικός όρος που αναφέρεται στην μέθοδο/στη διαδικασία δια της οποίας συμπεριφορές, κοινωνικές σχέσεις και οργάνωση τυποποιούνται και παγιώνονται στον χρόνο και στο χώρο (ΚΟΙΝΩΝΙΚΕΣ ΣΥΜΒΑΣΕΙΣ) # Θεσμοθέτηση (τυπική/νομική) </a:t>
            </a:r>
          </a:p>
          <a:p>
            <a:pPr algn="just"/>
            <a:endParaRPr lang="el-GR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θεσμός είναι ένα κανονιστικό πρότυπο.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8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…</a:t>
            </a:r>
            <a:r>
              <a:rPr lang="el-GR" sz="1800" b="1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μια σχετικά </a:t>
            </a:r>
            <a:r>
              <a:rPr lang="el-GR" sz="18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σταθερή </a:t>
            </a:r>
            <a:r>
              <a:rPr lang="el-GR" sz="1800" b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αξιακά</a:t>
            </a:r>
            <a:r>
              <a:rPr lang="el-GR" sz="18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επαναλαμβανόμενη εκδοχή συμπεριφοράς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54942C-CC3B-459F-AC60-B0B7F2D57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Σαν δομές ή μηχανισμοί κοινωνικού ελέγχου καθορίζουν την κοινωνική συμπεριφορά ενός συνόλου ατόμων σε μια συγκεκριμένη κοινότητα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3200" b="1" u="sng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Οι θεσμοί ταυτίζονται με έναν κοινωνικό σκοπό,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3200" b="1" u="sng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υπερβαίνοντας τα άτομα και τις προθέσεις τους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3200" b="1" u="sng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με το να καθορίζουν τους κανόνες που διέπουν την συμπεριφορά τους</a:t>
            </a:r>
            <a:endParaRPr lang="el-G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534872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23528" y="0"/>
            <a:ext cx="8363272" cy="213285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br>
              <a:rPr lang="el-GR" b="1" dirty="0">
                <a:solidFill>
                  <a:srgbClr val="0070C0"/>
                </a:solidFill>
              </a:rPr>
            </a:b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μέθοδος Θεσμοποίησης - θεσμοθέτησης  σχετίζεται με τα κάτωθι:</a:t>
            </a:r>
            <a:b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l-GR" dirty="0"/>
              <a:t> </a:t>
            </a:r>
          </a:p>
          <a:p>
            <a:pPr marL="514350" indent="-514350" algn="just">
              <a:buAutoNum type="arabicParenR"/>
            </a:pP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κανόνες της δραστηριότητας έχουν ισχύ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. Αυτό σημαίνει ότι ο αθλητισμός έχει κανόνες οι οποίοι δεν παράγονται απλά από μεμονωμένες ομάδες που συναντώνται σε μια άτυπη βάση.(Π.χ. Ποδόσφαιρο στη Πλατεία Κυψέλης). </a:t>
            </a:r>
          </a:p>
          <a:p>
            <a:pPr marL="0" indent="0" algn="just">
              <a:buNone/>
            </a:pPr>
            <a:r>
              <a:rPr lang="el-GR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κανόνες στον αθλητισμό δεν είναι        αποτέλεσμα μια αυθόρμητης ατομικής έκφρασης αλλά έχουν τυπικό χαρακτήρα, είναι προκαθορισμένοι </a:t>
            </a:r>
            <a:r>
              <a:rPr lang="el-GR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323528" y="548680"/>
            <a:ext cx="8352928" cy="6120680"/>
          </a:xfrm>
        </p:spPr>
        <p:txBody>
          <a:bodyPr>
            <a:normAutofit/>
          </a:bodyPr>
          <a:lstStyle/>
          <a:p>
            <a:pPr algn="just"/>
            <a:r>
              <a:rPr lang="el-GR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el-GR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4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Επίσημοι ρόλοι </a:t>
            </a:r>
            <a:r>
              <a:rPr lang="el-GR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επιβλέπουν-ρυθμίζουν την ανέλιξη της διαδικασίας με βάση τους </a:t>
            </a:r>
            <a:r>
              <a:rPr lang="el-GR" sz="4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δεδομένους κανόνες</a:t>
            </a:r>
            <a:endParaRPr lang="en-US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4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A309A8-E8A1-4D77-9FE1-DCB98874B63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0000"/>
          </a:solidFill>
        </p:spPr>
        <p:txBody>
          <a:bodyPr/>
          <a:lstStyle/>
          <a:p>
            <a:pPr algn="just"/>
            <a:r>
              <a:rPr lang="el-GR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l-G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l-GR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Οι οργανωτικές </a:t>
            </a:r>
          </a:p>
          <a:p>
            <a:pPr algn="just"/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τεχνικές εκφάνσεις της δραστηριότητας </a:t>
            </a:r>
          </a:p>
          <a:p>
            <a:pPr algn="just"/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είναι σημαντικές </a:t>
            </a:r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558483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algn="just"/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Όταν μια ανταγωνιστική κατάσταση συνδέεται με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εξωτερική εποπτεία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όσον αφορά την τήρηση των κανόνων </a:t>
            </a:r>
          </a:p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τότε η διαδικασία/η δράση/η επικοινωνιακή πρακτική αυτή βαθμηδόν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«εκλογικεύεται» (</a:t>
            </a:r>
            <a:r>
              <a:rPr lang="el-GR" sz="2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παράδοση/συναίσθημα/θρησκεία # ορθολογισμός, υπολογισμός, </a:t>
            </a:r>
            <a:r>
              <a:rPr lang="el-GR" sz="26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επιστημονικοποίηση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el-GR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με ότι αυτό συνεπάγεται </a:t>
            </a:r>
          </a:p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ΠΟΙΚΙΛΟΤΗΤΑ ΠΡΟΣΔΟΚΙΩΝ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3364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F90C0E9-A705-4B20-80DB-EC3AC50CC3A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algn="just"/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Η διαδικασία ανέλιξης των αγωνιστικών ικανοτήτων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τυποποιείται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. (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Συστηματική Προπόνηση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Αυτό σημαίνει ότι αθλητές και προπονητές εξελίσσουν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στρατηγικές και προπονητικά προγράμματα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για να αξιοποιήσουν τις ευκαιρίες που τους δίνονται στο πλαίσιο των κανόνων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305101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86766CC-5A41-435E-B241-6C3E41485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32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Σε μια κοινωνία υπάρχουν </a:t>
            </a:r>
            <a:r>
              <a:rPr lang="el-GR" sz="3200" b="1" u="sng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τυπικοί και άτυποι θεσμοί</a:t>
            </a:r>
            <a:r>
              <a:rPr lang="el-GR" sz="32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32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οι πρώτοι είναι το σύνολο των γραμμένων κανόνων, νόμων κ.λπ.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32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ενώ οι δεύτεροι είναι άγραφοι κανόνες συμπεριφοράς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32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3200" b="1" u="sng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Η αλληλεπίδραση μεταξύ των δύο είναι ένα σημαντικό ζήτημα στις κοινωνικές επιστήμες</a:t>
            </a:r>
            <a:endParaRPr lang="el-GR" sz="2800" b="1" dirty="0">
              <a:solidFill>
                <a:srgbClr val="FFFF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831628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39ACCCF-773F-4CFE-BD88-BDC7B588C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</a:t>
            </a:r>
            <a:r>
              <a:rPr lang="el-GR" sz="3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ΠΑΡΑΔΕΙΓΜΑ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32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Ενώ σε άτυπες αθλητικές διαδικασίες οι ενδεχόμενες δυνατότητες για επικοινωνιακές πρακτικές ή δράσεις εκλαμβάνονται ως ένα εν δυνάμει σύνολο πιθανοτήτων,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32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με την παρεμβολή της αθλητικής δομής στα τυπικά οργανωμένα επίπεδα του αθλητισμού καθορίζεται ο προσανατολισμός της επικοινωνιακής πρακτικής και διαδικασίας </a:t>
            </a:r>
            <a:r>
              <a:rPr lang="el-GR" sz="16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l-GR" sz="16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Πατσαντάρας</a:t>
            </a:r>
            <a:r>
              <a:rPr lang="el-GR" sz="16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1998, 2007, </a:t>
            </a:r>
            <a:r>
              <a:rPr lang="en-US" sz="16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Patsantaras</a:t>
            </a:r>
            <a:r>
              <a:rPr lang="en-US" sz="16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2015, 2020) </a:t>
            </a:r>
            <a:endParaRPr lang="el-GR" sz="28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515545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A494746-FC68-4E55-928B-EA2F88569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  <a:solidFill>
            <a:schemeClr val="bg1"/>
          </a:solidFill>
        </p:spPr>
        <p:txBody>
          <a:bodyPr/>
          <a:lstStyle/>
          <a:p>
            <a:r>
              <a:rPr lang="el-GR" sz="32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Το πέρασμα από τον «</a:t>
            </a:r>
            <a:r>
              <a:rPr lang="el-GR" sz="3200" b="1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Υποκειμενικό</a:t>
            </a:r>
            <a:r>
              <a:rPr lang="el-GR" sz="32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» στον «</a:t>
            </a:r>
            <a:r>
              <a:rPr lang="el-GR" sz="32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κοινωνικό κόσμο</a:t>
            </a:r>
            <a:r>
              <a:rPr lang="el-GR" sz="32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» </a:t>
            </a:r>
            <a:endParaRPr lang="en-US" sz="3200" b="1" dirty="0">
              <a:solidFill>
                <a:srgbClr val="FFFF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l-GR" sz="32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στο επίπεδο</a:t>
            </a:r>
            <a:r>
              <a:rPr lang="en-US" sz="32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…</a:t>
            </a:r>
            <a:r>
              <a:rPr lang="el-GR" sz="32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στην εκδοχή…. που ο κοινωνικός κόσμος αντιστοιχεί σε τυπικά οργανωμένους θεσμούς….σε τυπικά οργανωμένα συστήματα, </a:t>
            </a:r>
          </a:p>
          <a:p>
            <a:endParaRPr lang="el-GR" sz="3200" b="1" u="sng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l-GR" sz="3200" b="1" u="sng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εμφανίζει το εξής παράδοξο φαινόμενο</a:t>
            </a:r>
            <a:r>
              <a:rPr lang="el-G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216887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8C9130B-5AF7-4933-9A84-40E6A0D50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Άλλες ιδιότητες εκφράζει/εκδηλώνει το υποκείμενο όταν λειτουργεί αυτόνομα, «εθελούσια»</a:t>
            </a:r>
          </a:p>
          <a:p>
            <a:r>
              <a:rPr lang="el-GR" b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άλλες όταν λειτουργεί ή καλύτερα όταν πραγματώνει την επικοινωνιακή του πρακτική…την συμπεριφορά του </a:t>
            </a:r>
          </a:p>
          <a:p>
            <a:r>
              <a:rPr lang="el-G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 πλαίσιο ενός κοινωνικού συστήματος</a:t>
            </a:r>
          </a:p>
          <a:p>
            <a:r>
              <a:rPr lang="el-G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ενός για παράδειγμα τυπικά οργανωμένου αθλητικού θεσμού</a:t>
            </a:r>
          </a:p>
          <a:p>
            <a:pPr marL="0" indent="0">
              <a:buNone/>
            </a:pPr>
            <a:r>
              <a:rPr lang="el-G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0509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61AC38C-242A-42B4-A0A0-8BA6EA14F3D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 πνεύμα αυτό μια αυξανόμενη </a:t>
            </a:r>
            <a:r>
              <a:rPr lang="el-GR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ορθολογικοποίηση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/εκλογίκευση της κοινωνίας….των αθλητικών θεσμών</a:t>
            </a:r>
          </a:p>
          <a:p>
            <a:pPr marL="0" indent="0">
              <a:buNone/>
            </a:pPr>
            <a:endParaRPr lang="el-GR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αφαιρεί …μειώνει…..το εν δυνάμει σύνολο πιθανοτήτων έκφρασης του υποκειμένου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806557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52735"/>
          </a:xfrm>
          <a:solidFill>
            <a:schemeClr val="bg1"/>
          </a:solidFill>
        </p:spPr>
        <p:txBody>
          <a:bodyPr/>
          <a:lstStyle/>
          <a:p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Ξανά στον ορισμό….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640960" cy="5472608"/>
          </a:xfrm>
        </p:spPr>
        <p:txBody>
          <a:bodyPr>
            <a:noAutofit/>
          </a:bodyPr>
          <a:lstStyle/>
          <a:p>
            <a:pPr lvl="0" algn="just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Σύμφωνα με τον ορισμό </a:t>
            </a:r>
          </a:p>
          <a:p>
            <a:pPr lvl="0" algn="just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αθλητικές είναι εκείνες οι δραστηριότητες οι οποίες πραγματώνονται από ανθρώπους </a:t>
            </a:r>
          </a:p>
          <a:p>
            <a:pPr lvl="0" algn="just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 στόχο μια εξωτερική ή εσωτερική επιβράβευση </a:t>
            </a:r>
          </a:p>
          <a:p>
            <a:pPr lvl="0" algn="just"/>
            <a:endParaRPr lang="el-G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 κίνητρα εδώ έχουν διφυή χαρακτήρα 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377F766-2710-457A-80C5-C770416D5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Εάν η αθλητική δραστηριότητα προσδιορισθεί με σαφήνεια </a:t>
            </a:r>
          </a:p>
          <a:p>
            <a:endParaRPr lang="el-GR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τότε μπορούμε να την διαφοροποιήσουμε επίσης </a:t>
            </a:r>
          </a:p>
          <a:p>
            <a:r>
              <a:rPr lang="el-G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 το Παιχνίδι και από τη</a:t>
            </a:r>
          </a:p>
          <a:p>
            <a:r>
              <a:rPr lang="el-G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Δραματουργική παρουσίαση-γεγονός </a:t>
            </a:r>
            <a:endParaRPr lang="en-U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731740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algn="just"/>
            <a:r>
              <a:rPr lang="el-GR" sz="3500" b="1" dirty="0">
                <a:latin typeface="Arial" panose="020B0604020202020204" pitchFamily="34" charset="0"/>
                <a:cs typeface="Arial" panose="020B0604020202020204" pitchFamily="34" charset="0"/>
              </a:rPr>
              <a:t>Το </a:t>
            </a:r>
            <a:r>
              <a:rPr lang="el-GR" sz="35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Παιχνίδι</a:t>
            </a:r>
            <a:r>
              <a:rPr lang="el-GR" sz="3500" b="1" dirty="0">
                <a:latin typeface="Arial" panose="020B0604020202020204" pitchFamily="34" charset="0"/>
                <a:cs typeface="Arial" panose="020B0604020202020204" pitchFamily="34" charset="0"/>
              </a:rPr>
              <a:t> είναι μια εκφραστική δραστηριότητα η οποία πραγματώνεται χάριν της </a:t>
            </a:r>
            <a:r>
              <a:rPr lang="el-GR" sz="35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προσωπικής ευχαρίστησης </a:t>
            </a:r>
            <a:r>
              <a:rPr lang="el-GR" sz="3500" b="1" dirty="0">
                <a:latin typeface="Arial" panose="020B0604020202020204" pitchFamily="34" charset="0"/>
                <a:cs typeface="Arial" panose="020B0604020202020204" pitchFamily="34" charset="0"/>
              </a:rPr>
              <a:t>και η οποία μπορεί </a:t>
            </a:r>
          </a:p>
          <a:p>
            <a:pPr algn="just"/>
            <a:r>
              <a:rPr lang="el-GR" sz="3500" b="1" dirty="0">
                <a:latin typeface="Arial" panose="020B0604020202020204" pitchFamily="34" charset="0"/>
                <a:cs typeface="Arial" panose="020B0604020202020204" pitchFamily="34" charset="0"/>
              </a:rPr>
              <a:t>να έχει </a:t>
            </a:r>
            <a:r>
              <a:rPr lang="el-GR" sz="35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αυθόρμητο χαρακτήρα  </a:t>
            </a:r>
            <a:r>
              <a:rPr lang="el-GR" sz="3500" b="1" dirty="0"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</a:p>
          <a:p>
            <a:pPr algn="just"/>
            <a:r>
              <a:rPr lang="el-GR" sz="3500" b="1" dirty="0">
                <a:latin typeface="Arial" panose="020B0604020202020204" pitchFamily="34" charset="0"/>
                <a:cs typeface="Arial" panose="020B0604020202020204" pitchFamily="34" charset="0"/>
              </a:rPr>
              <a:t>να ανελίσσεται στο πλαίσιο </a:t>
            </a:r>
            <a:r>
              <a:rPr lang="el-GR" sz="35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άτυπων κανόνων</a:t>
            </a:r>
            <a:r>
              <a:rPr lang="el-GR" sz="3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25358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512308-BA35-409C-BD7A-B7140C65A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</a:t>
            </a: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Δραματουργική παρουσίαση </a:t>
            </a: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από την άλλη εμπεριέχει στοιχεία για να </a:t>
            </a: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διασκεδάσει </a:t>
            </a: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ένα κοινό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Υπάρχει κοινωνιολογική διαφορά μεταξύ του παρουσιάζω κάτι για να διασκεδάσει το κοινό και κάνω αθλητισμό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5130706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213285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l-GR" sz="31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Σημαίνει αυτό ότι η αθλητική δραστηριότητα δεν εμπεριέχει στοιχεία   από το Παιχνίδι και από τη Δραματουργική παρουσίαση; </a:t>
            </a:r>
            <a:b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3140968"/>
            <a:ext cx="8280920" cy="3717032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just"/>
            <a:r>
              <a:rPr lang="el-G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πρόκληση για την αθλητική δραστηριότητα είναι να εμπεριέχει και αυτά τα στοιχεία σε μια αρμονική σύνθεση 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467544" y="1052736"/>
            <a:ext cx="8136904" cy="5472608"/>
          </a:xfrm>
        </p:spPr>
        <p:txBody>
          <a:bodyPr>
            <a:normAutofit/>
          </a:bodyPr>
          <a:lstStyle/>
          <a:p>
            <a:pPr algn="just"/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Ωστόσο Κοινωνιολογικά</a:t>
            </a:r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όταν επιδιώκουμε να κατανοήσουμε την αθλητική δραστηριότητα στο αυστηρό πλαίσιο ενός ορισμού </a:t>
            </a:r>
          </a:p>
          <a:p>
            <a:pPr algn="just"/>
            <a:endParaRPr lang="el-G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-τότε αφαιρούμε στοιχεία από την </a:t>
            </a:r>
            <a:r>
              <a:rPr lang="el-G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δυναμική της Αθλητικής Κοινωνικής Δράσης και Επικοινωνιακής Πρακτικής. </a:t>
            </a:r>
          </a:p>
          <a:p>
            <a:pPr algn="just"/>
            <a:endParaRPr lang="el-GR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23528" y="0"/>
            <a:ext cx="8363272" cy="6669360"/>
          </a:xfrm>
        </p:spPr>
        <p:txBody>
          <a:bodyPr>
            <a:normAutofit/>
          </a:bodyPr>
          <a:lstStyle/>
          <a:p>
            <a:pPr algn="just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Οφείλουμε λοιπόν να σταθούμε κριτικά απέναντι στο ζήτημα αυτό θέτοντας ερωτήματα όπως : </a:t>
            </a:r>
          </a:p>
          <a:p>
            <a:pPr algn="just"/>
            <a:r>
              <a:rPr lang="el-GR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πως εμφανίστηκε η αθλητική δραστηριότητα, </a:t>
            </a:r>
          </a:p>
          <a:p>
            <a:pPr algn="just"/>
            <a:r>
              <a:rPr lang="el-GR" sz="3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ποιο είναι το νόημά της για επιμέρους κοινωνίες και </a:t>
            </a:r>
          </a:p>
          <a:p>
            <a:pPr algn="just"/>
            <a:r>
              <a:rPr lang="el-GR" sz="3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ποιους κοινωνικούς σκοπούς εξυπηρετεί</a:t>
            </a:r>
            <a:endParaRPr lang="en-US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l-GR" sz="3600" b="1" dirty="0">
              <a:latin typeface="Times New Roman" pitchFamily="18" charset="0"/>
              <a:cs typeface="Times New Roman" pitchFamily="18" charset="0"/>
            </a:endParaRPr>
          </a:p>
          <a:p>
            <a:endParaRPr lang="el-GR" sz="3600" dirty="0"/>
          </a:p>
          <a:p>
            <a:endParaRPr lang="el-GR" sz="3600" dirty="0"/>
          </a:p>
          <a:p>
            <a:endParaRPr lang="en-US" sz="36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York City circa 1918. “Start of cripples’ one-legged race.”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11" y="1601369"/>
            <a:ext cx="7766977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12150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October 4, 1923. Washington, D.C. Danish athletes at the Pension Office Building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65573"/>
            <a:ext cx="8229600" cy="4395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91274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664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Για παράδειγμα σε πολιτισμούς όπου δίνεται βαρύτητα σε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συνεργατικές σχέσεις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το να ανταγωνιστούν οι άνθρωποι μεταξύ τους θα φαινότανε α-νοηματικό αν όχι ανήθικο</a:t>
            </a:r>
          </a:p>
          <a:p>
            <a:pPr algn="just"/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Στην αντίθετη περίπτωση σε πολιτισμούς όπου δίνεται έμφαση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στον ανταγωνισμό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, δραστηριότητες χωρίς νικητές και ηττημένους είναι χωρίς νόημα </a:t>
            </a:r>
          </a:p>
          <a:p>
            <a:pPr algn="just"/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Αυτές οι πολιτισμικές διαφορές είναι πολύ σημαντικές για να κατανοήσουμε το πότε μια δραστηριότητα ισχύει ως Αθλητική </a:t>
            </a:r>
          </a:p>
        </p:txBody>
      </p:sp>
    </p:spTree>
    <p:extLst>
      <p:ext uri="{BB962C8B-B14F-4D97-AF65-F5344CB8AC3E}">
        <p14:creationId xmlns:p14="http://schemas.microsoft.com/office/powerpoint/2010/main" val="24332059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11560" y="0"/>
            <a:ext cx="7704856" cy="234888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Αυτό μας οδηγεί στην αναζήτηση ενός εναλλακτικού ορισμού     </a:t>
            </a:r>
            <a:br>
              <a:rPr lang="en-US" dirty="0"/>
            </a:br>
            <a:endParaRPr lang="en-US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611560" y="1628800"/>
            <a:ext cx="8136904" cy="5229200"/>
          </a:xfrm>
        </p:spPr>
        <p:txBody>
          <a:bodyPr>
            <a:normAutofit/>
          </a:bodyPr>
          <a:lstStyle/>
          <a:p>
            <a:pPr algn="just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 πλαίσιο του εναλλακτικού ορισμού στο ερώτημα </a:t>
            </a:r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‘‘Τι είναι Αθλητισμός‘‘ </a:t>
            </a:r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μπορούμε να απαντήσουμε  </a:t>
            </a:r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‘εξαρτάται ποιόν ρωτάμε, πότε και που‘ </a:t>
            </a:r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(Χώρος και Χρόνος). 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8FDCD8A-B4E8-456F-8A13-B66DBB9F4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Τι σήμαινε στην αρχαία Ελλάδα; </a:t>
            </a:r>
          </a:p>
          <a:p>
            <a:endParaRPr lang="el-GR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Τι σημαίνει στην Αμερική σήμερα; </a:t>
            </a:r>
          </a:p>
          <a:p>
            <a:endParaRPr lang="el-GR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Τι στην Αγγλία τον 17</a:t>
            </a:r>
            <a:r>
              <a:rPr lang="el-GR" b="1" baseline="30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αιώνα κ.τ.λ.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Τι σημαίνει στην ψηφιακή εποχή ;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8744274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ΣΥΜΠΕΡΑΣΜΑ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endParaRPr lang="el-GR" dirty="0"/>
          </a:p>
          <a:p>
            <a:pPr algn="just">
              <a:buNone/>
            </a:pPr>
            <a:r>
              <a:rPr lang="el-GR" dirty="0"/>
              <a:t>   -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τι ισχύει ως Αθλητική Δραστηριότητα και τι όχι μπορεί να απαντηθεί μόνο σε αντιστοιχία με Κοινωνικά –πολιτισμικά- πολιτιστικά  </a:t>
            </a:r>
            <a:r>
              <a:rPr lang="el-GR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συμφραζόμενα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buNone/>
            </a:pP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-Σε αντιστοιχία </a:t>
            </a:r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με τον Πολιτισμικό και Κοινωνικό Χώρο &amp; Χρόνο     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5026570"/>
          </a:xfrm>
        </p:spPr>
        <p:txBody>
          <a:bodyPr>
            <a:normAutofit/>
          </a:bodyPr>
          <a:lstStyle/>
          <a:p>
            <a:br>
              <a:rPr lang="el-GR" dirty="0"/>
            </a:br>
            <a:br>
              <a:rPr lang="el-GR" dirty="0"/>
            </a:br>
            <a:r>
              <a:rPr lang="el-GR" sz="6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ΕΥΧΑΡΙΣΤΩ ΓΙΑ ΤΗΝ ΠΡΟΣΟΧΗ ΣΑΣ</a:t>
            </a:r>
            <a:endParaRPr lang="en-US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2364</Words>
  <Application>Microsoft Office PowerPoint</Application>
  <PresentationFormat>Προβολή στην οθόνη (4:3)</PresentationFormat>
  <Paragraphs>308</Paragraphs>
  <Slides>81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81</vt:i4>
      </vt:variant>
    </vt:vector>
  </HeadingPairs>
  <TitlesOfParts>
    <vt:vector size="85" baseType="lpstr">
      <vt:lpstr>Arial</vt:lpstr>
      <vt:lpstr>Calibri</vt:lpstr>
      <vt:lpstr>Times New Roman</vt:lpstr>
      <vt:lpstr>Θέμα του Office</vt:lpstr>
      <vt:lpstr>ΚΟΙΝΩΝΙΑ –ΠΟΛΙΤΙΣΜΟΣ-ΑΘΛΗΤΙΣΜΟΣ  Νικόλαος Πατσαντάρας Καθηγητής Αθλητικής Κοινωνιολογίας Τηλ. 210-7276174 Email: npatsant@phed.uoa.gr </vt:lpstr>
      <vt:lpstr>Παρουσίαση του PowerPoint</vt:lpstr>
      <vt:lpstr>Tι σημαίνει ο όρος «Κοινωνία»;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Υφίσταται  πέραν των ατόμων   (T. Parsons) </vt:lpstr>
      <vt:lpstr>Παρουσίαση του PowerPoint</vt:lpstr>
      <vt:lpstr>Παρουσίαση του PowerPoint</vt:lpstr>
      <vt:lpstr>Πολιτισμός-Κουλτούρα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Πως κατανοείται ο όρος «Υπο-κουλτούρα»;</vt:lpstr>
      <vt:lpstr>Αθλητική κουλτούρα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Ένας παραδοσιακός ορισμός του Αθλητισμού</vt:lpstr>
      <vt:lpstr>Παρουσίαση του PowerPoint</vt:lpstr>
      <vt:lpstr>Παρουσίαση του PowerPoint</vt:lpstr>
      <vt:lpstr>Αθλητισμός σημαίνει φυσική δραστηριότητα</vt:lpstr>
      <vt:lpstr>Αθλητισμός σημαίνει ανταγωνιστικές δραστηριότητες </vt:lpstr>
      <vt:lpstr>Παρουσίαση του PowerPoint</vt:lpstr>
      <vt:lpstr>Αθλητισμός σημαίνει θεσμοποιημένες-θεσμοθετημένες δραστηριότητες</vt:lpstr>
      <vt:lpstr>Παρουσίαση του PowerPoint</vt:lpstr>
      <vt:lpstr> Η μέθοδος Θεσμοποίησης - θεσμοθέτησης  σχετίζεται με τα κάτωθι: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Ξανά στον ορισμό….</vt:lpstr>
      <vt:lpstr>Παρουσίαση του PowerPoint</vt:lpstr>
      <vt:lpstr>Παρουσίαση του PowerPoint</vt:lpstr>
      <vt:lpstr>Παρουσίαση του PowerPoint</vt:lpstr>
      <vt:lpstr>Σημαίνει αυτό ότι η αθλητική δραστηριότητα δεν εμπεριέχει στοιχεία   από το Παιχνίδι και από τη Δραματουργική παρουσίαση;  </vt:lpstr>
      <vt:lpstr>Παρουσίαση του PowerPoint</vt:lpstr>
      <vt:lpstr>Παρουσίαση του PowerPoint</vt:lpstr>
      <vt:lpstr>New York City circa 1918. “Start of cripples’ one-legged race.”</vt:lpstr>
      <vt:lpstr>October 4, 1923. Washington, D.C. Danish athletes at the Pension Office Building</vt:lpstr>
      <vt:lpstr>Παρουσίαση του PowerPoint</vt:lpstr>
      <vt:lpstr>Αυτό μας οδηγεί στην αναζήτηση ενός εναλλακτικού ορισμού      </vt:lpstr>
      <vt:lpstr>Παρουσίαση του PowerPoint</vt:lpstr>
      <vt:lpstr>ΣΥΜΠΕΡΑΣΜΑ</vt:lpstr>
      <vt:lpstr>  ΕΥΧΑΡΙΣΤΩ ΓΙΑ ΤΗΝ ΠΡΟΣΟΧΗ ΣΑΣ</vt:lpstr>
    </vt:vector>
  </TitlesOfParts>
  <Company>VOROS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KATEVATOS</dc:creator>
  <cp:lastModifiedBy>User</cp:lastModifiedBy>
  <cp:revision>192</cp:revision>
  <dcterms:created xsi:type="dcterms:W3CDTF">2012-03-05T13:28:18Z</dcterms:created>
  <dcterms:modified xsi:type="dcterms:W3CDTF">2026-03-03T12:59:45Z</dcterms:modified>
</cp:coreProperties>
</file>