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6" r:id="rId3"/>
    <p:sldId id="30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3" r:id="rId50"/>
    <p:sldId id="304" r:id="rId51"/>
    <p:sldId id="305" r:id="rId52"/>
    <p:sldId id="302" r:id="rId53"/>
    <p:sldId id="308" r:id="rId5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0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26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15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89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73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14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0DC98-4367-4F3E-B5FA-4BBA9AEF7EFA}" type="datetimeFigureOut">
              <a:rPr lang="en-US" smtClean="0"/>
              <a:t>5/30/2016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ABFEE-F17F-437A-A07E-327834AC9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5249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 fontScale="77500" lnSpcReduction="20000"/>
          </a:bodyPr>
          <a:lstStyle/>
          <a:p>
            <a:r>
              <a:rPr lang="el-GR" sz="4800" b="1" dirty="0" smtClean="0">
                <a:solidFill>
                  <a:srgbClr val="FF0000"/>
                </a:solidFill>
              </a:rPr>
              <a:t>ΝΕΩΤΕΡΙΚΟΤΗΤΑ ΚΑΙ </a:t>
            </a:r>
            <a:r>
              <a:rPr lang="el-GR" sz="4800" b="1" dirty="0" smtClean="0">
                <a:solidFill>
                  <a:srgbClr val="FF0000"/>
                </a:solidFill>
              </a:rPr>
              <a:t>ΑΘΛΗΤΙΣΜΟΣ</a:t>
            </a:r>
            <a:endParaRPr lang="en-US" sz="4800" b="1" dirty="0" smtClean="0">
              <a:solidFill>
                <a:srgbClr val="FF0000"/>
              </a:solidFill>
            </a:endParaRPr>
          </a:p>
          <a:p>
            <a:r>
              <a:rPr lang="el-GR" sz="4800" b="1" dirty="0"/>
              <a:t>Αναπληρωτής  Καθηγητής Αθλητικής Κοινωνιολογίας</a:t>
            </a:r>
            <a:br>
              <a:rPr lang="el-GR" sz="4800" b="1" dirty="0"/>
            </a:br>
            <a:r>
              <a:rPr lang="el-GR" sz="4800" b="1" dirty="0" err="1"/>
              <a:t>Τηλ</a:t>
            </a:r>
            <a:r>
              <a:rPr lang="el-GR" sz="4800" b="1" dirty="0"/>
              <a:t>. 210-7276174</a:t>
            </a:r>
            <a:br>
              <a:rPr lang="el-GR" sz="4800" b="1" dirty="0"/>
            </a:br>
            <a:r>
              <a:rPr lang="el-GR" sz="4800" b="1" dirty="0" err="1"/>
              <a:t>Email</a:t>
            </a:r>
            <a:r>
              <a:rPr lang="el-GR" sz="4800" b="1" dirty="0"/>
              <a:t>: </a:t>
            </a:r>
            <a:r>
              <a:rPr lang="el-GR" sz="4800" b="1" dirty="0" err="1"/>
              <a:t>npatsant@phed.uoa.gr</a:t>
            </a:r>
            <a:r>
              <a:rPr lang="el-GR" sz="4800" b="1" dirty="0"/>
              <a:t/>
            </a:r>
            <a:br>
              <a:rPr lang="el-GR" sz="4800" b="1" dirty="0"/>
            </a:b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726709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4000" b="1" dirty="0" smtClean="0"/>
              <a:t>Στο πάζλ της </a:t>
            </a:r>
            <a:r>
              <a:rPr lang="el-GR" sz="4000" b="1" dirty="0" err="1" smtClean="0"/>
              <a:t>νεωτερικότητας</a:t>
            </a:r>
            <a:r>
              <a:rPr lang="el-GR" sz="4000" b="1" dirty="0" smtClean="0"/>
              <a:t> κυριαρχεί το </a:t>
            </a:r>
            <a:r>
              <a:rPr lang="el-GR" sz="4000" b="1" i="1" dirty="0" smtClean="0">
                <a:solidFill>
                  <a:srgbClr val="FF0000"/>
                </a:solidFill>
              </a:rPr>
              <a:t>καπιταλιστικό σύστημα</a:t>
            </a:r>
            <a:r>
              <a:rPr lang="el-GR" sz="4000" b="1" dirty="0" smtClean="0"/>
              <a:t>, </a:t>
            </a:r>
          </a:p>
          <a:p>
            <a:pPr algn="just"/>
            <a:r>
              <a:rPr lang="el-GR" sz="4000" b="1" dirty="0" smtClean="0"/>
              <a:t>οι ιδέες της ελεύθερης οικονομίας, στη βάση της οποίας διαμορφώθηκε μια οικουμενικού χαρακτήρα αρχή, </a:t>
            </a:r>
          </a:p>
          <a:p>
            <a:pPr algn="just"/>
            <a:r>
              <a:rPr lang="el-GR" sz="4000" b="1" dirty="0" smtClean="0"/>
              <a:t>αυτή του </a:t>
            </a:r>
            <a:r>
              <a:rPr lang="el-GR" sz="4000" b="1" i="1" dirty="0" smtClean="0">
                <a:solidFill>
                  <a:srgbClr val="FF0000"/>
                </a:solidFill>
              </a:rPr>
              <a:t>οικονομικού κέρδους </a:t>
            </a:r>
            <a:r>
              <a:rPr lang="el-GR" sz="4000" b="1" dirty="0" smtClean="0"/>
              <a:t>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22484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Ο κόσμος στο πλαίσιο του ανωτέρω παραδείγματος συλλαμβάνεται και ερμηνεύεται </a:t>
            </a:r>
            <a:r>
              <a:rPr lang="el-GR" sz="4000" b="1" i="1" dirty="0" smtClean="0">
                <a:solidFill>
                  <a:srgbClr val="FF0000"/>
                </a:solidFill>
              </a:rPr>
              <a:t>διχοτομικά</a:t>
            </a:r>
            <a:endParaRPr lang="el-GR" sz="3600" b="1" i="1" dirty="0"/>
          </a:p>
          <a:p>
            <a:pPr algn="just"/>
            <a:r>
              <a:rPr lang="el-GR" sz="3600" b="1" dirty="0" smtClean="0"/>
              <a:t> Εμφανίζονται, έτσι, </a:t>
            </a:r>
            <a:r>
              <a:rPr lang="el-GR" sz="3600" b="1" i="1" dirty="0" smtClean="0">
                <a:solidFill>
                  <a:srgbClr val="FF0000"/>
                </a:solidFill>
              </a:rPr>
              <a:t>δίπολα </a:t>
            </a:r>
            <a:r>
              <a:rPr lang="el-GR" sz="3600" b="1" dirty="0" smtClean="0"/>
              <a:t>όπως  </a:t>
            </a:r>
          </a:p>
          <a:p>
            <a:pPr algn="just"/>
            <a:r>
              <a:rPr lang="el-GR" sz="3600" b="1" dirty="0" smtClean="0"/>
              <a:t>δύση -ανατολή, επιστήμη -μεταφυσική, άνθρωπος-φύση, </a:t>
            </a:r>
            <a:r>
              <a:rPr lang="el-GR" sz="3600" b="1" dirty="0" smtClean="0">
                <a:solidFill>
                  <a:srgbClr val="FFFF00"/>
                </a:solidFill>
              </a:rPr>
              <a:t>πνεύμα/νους- σώμα</a:t>
            </a:r>
            <a:r>
              <a:rPr lang="el-GR" sz="3600" b="1" dirty="0" smtClean="0"/>
              <a:t>, φύση-κοινωνία, πολιτισμένος-απολίτιστος κ.λπ.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21306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Το σημαντικότερο είναι ότι μεταξύ των οποιωνδήποτε διπολικών-δυαδικών  συσχετισμών καλλιεργείται </a:t>
            </a:r>
          </a:p>
          <a:p>
            <a:pPr algn="just"/>
            <a:r>
              <a:rPr lang="el-GR" sz="3600" b="1" dirty="0" smtClean="0"/>
              <a:t>μια </a:t>
            </a:r>
            <a:r>
              <a:rPr lang="el-GR" sz="4000" b="1" i="1" dirty="0" smtClean="0">
                <a:solidFill>
                  <a:srgbClr val="FF0000"/>
                </a:solidFill>
              </a:rPr>
              <a:t>ιεραρχική αξιολόγηση </a:t>
            </a:r>
            <a:r>
              <a:rPr lang="el-GR" sz="3600" b="1" dirty="0" smtClean="0"/>
              <a:t>με αποτέλεσμα   το ένα στοιχείο από την διπολική σύζευξη να μπορεί εύκολα να πάρει έναν κυρίαρχο χαρακτήρα επί του άλλου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84468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Κυριαρχία</a:t>
            </a:r>
            <a:r>
              <a:rPr lang="el-GR" sz="3600" b="1" dirty="0" smtClean="0"/>
              <a:t> του ανθρώπου επί της φύσης, </a:t>
            </a:r>
          </a:p>
          <a:p>
            <a:pPr algn="just"/>
            <a:r>
              <a:rPr lang="el-GR" sz="3600" b="1" dirty="0" smtClean="0"/>
              <a:t>της επιστήμης </a:t>
            </a:r>
            <a:r>
              <a:rPr lang="el-GR" sz="3600" b="1" dirty="0" smtClean="0">
                <a:solidFill>
                  <a:srgbClr val="FFFF00"/>
                </a:solidFill>
              </a:rPr>
              <a:t>έναντι</a:t>
            </a:r>
            <a:r>
              <a:rPr lang="el-GR" sz="3600" b="1" dirty="0" smtClean="0"/>
              <a:t> της μεταφυσικής,</a:t>
            </a:r>
          </a:p>
          <a:p>
            <a:pPr algn="just"/>
            <a:r>
              <a:rPr lang="el-GR" sz="3600" b="1" dirty="0" smtClean="0"/>
              <a:t> του πνεύματος/νου </a:t>
            </a:r>
            <a:r>
              <a:rPr lang="el-GR" sz="3600" b="1" dirty="0" smtClean="0">
                <a:solidFill>
                  <a:srgbClr val="FFFF00"/>
                </a:solidFill>
              </a:rPr>
              <a:t>επί </a:t>
            </a:r>
            <a:r>
              <a:rPr lang="el-GR" sz="3600" b="1" dirty="0" smtClean="0"/>
              <a:t>του σώματος,</a:t>
            </a:r>
          </a:p>
          <a:p>
            <a:pPr algn="just"/>
            <a:r>
              <a:rPr lang="el-GR" sz="3600" b="1" dirty="0" smtClean="0"/>
              <a:t> του δυτικού πολιτισμικού παραδείγματος </a:t>
            </a:r>
            <a:r>
              <a:rPr lang="el-GR" sz="3600" b="1" dirty="0" smtClean="0">
                <a:solidFill>
                  <a:srgbClr val="FFFF00"/>
                </a:solidFill>
              </a:rPr>
              <a:t>απέναντι</a:t>
            </a:r>
            <a:r>
              <a:rPr lang="el-GR" sz="3600" b="1" dirty="0" smtClean="0"/>
              <a:t> στο ανατολικό, </a:t>
            </a:r>
          </a:p>
          <a:p>
            <a:pPr algn="just"/>
            <a:r>
              <a:rPr lang="el-GR" sz="3600" b="1" dirty="0" smtClean="0"/>
              <a:t>Στη βάση αυτή διαμορφώθηκαν και αντίστοιχες έννοιες περί </a:t>
            </a:r>
            <a:r>
              <a:rPr lang="el-GR" sz="3600" b="1" dirty="0" smtClean="0">
                <a:solidFill>
                  <a:srgbClr val="FFFF00"/>
                </a:solidFill>
              </a:rPr>
              <a:t>πολιτισμένου και  απολίτιστου</a:t>
            </a:r>
            <a:r>
              <a:rPr lang="el-GR" sz="3600" b="1" dirty="0" smtClean="0"/>
              <a:t>! 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53701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algn="just"/>
            <a:r>
              <a:rPr lang="el-GR" sz="4000" b="1" dirty="0" smtClean="0"/>
              <a:t>Στις προοπτικές της νεωτερικής αντίληψης η Δύση, </a:t>
            </a:r>
            <a:r>
              <a:rPr lang="el-GR" sz="4000" b="1" i="1" dirty="0" smtClean="0">
                <a:solidFill>
                  <a:srgbClr val="FF0000"/>
                </a:solidFill>
              </a:rPr>
              <a:t>το δυτικό πολιτισμικό παράδειγμα </a:t>
            </a:r>
            <a:r>
              <a:rPr lang="el-GR" sz="4000" b="1" dirty="0" smtClean="0"/>
              <a:t>εμφανίζεται ως </a:t>
            </a:r>
            <a:r>
              <a:rPr lang="el-GR" sz="4000" b="1" i="1" dirty="0" smtClean="0">
                <a:solidFill>
                  <a:srgbClr val="FF0000"/>
                </a:solidFill>
              </a:rPr>
              <a:t>ανώτερο</a:t>
            </a:r>
            <a:r>
              <a:rPr lang="el-GR" sz="4000" b="1" dirty="0" smtClean="0"/>
              <a:t>, </a:t>
            </a:r>
          </a:p>
          <a:p>
            <a:pPr algn="just"/>
            <a:r>
              <a:rPr lang="el-GR" sz="4000" b="1" dirty="0" smtClean="0"/>
              <a:t>ο Δυτικός Κόσμος ως πολιτισμένος κόσμος, </a:t>
            </a:r>
          </a:p>
          <a:p>
            <a:pPr algn="just"/>
            <a:r>
              <a:rPr lang="el-GR" sz="4000" b="1" dirty="0" smtClean="0"/>
              <a:t>ενώ η Ανατολή και </a:t>
            </a:r>
            <a:r>
              <a:rPr lang="el-GR" sz="4000" b="1" dirty="0" smtClean="0">
                <a:solidFill>
                  <a:srgbClr val="FFFF00"/>
                </a:solidFill>
              </a:rPr>
              <a:t>βασικά ο μη Δυτικός Κόσμος </a:t>
            </a:r>
            <a:r>
              <a:rPr lang="el-GR" sz="4000" b="1" dirty="0" smtClean="0"/>
              <a:t>σαν κάτι το άγριο, το εξωτικό,  το πρωτόγονο.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52028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4000" b="1" dirty="0" smtClean="0"/>
              <a:t>Ως εκ τούτου ο Δυτικός Κόσμος είχε αυτονόητα το </a:t>
            </a:r>
            <a:r>
              <a:rPr lang="el-GR" sz="4000" b="1" i="1" dirty="0" smtClean="0">
                <a:solidFill>
                  <a:srgbClr val="FF0000"/>
                </a:solidFill>
              </a:rPr>
              <a:t>δικαίωμα να κατακτά</a:t>
            </a:r>
            <a:r>
              <a:rPr lang="el-GR" sz="4000" b="1" dirty="0" smtClean="0"/>
              <a:t>, </a:t>
            </a:r>
          </a:p>
          <a:p>
            <a:pPr algn="just"/>
            <a:r>
              <a:rPr lang="el-GR" sz="4000" b="1" dirty="0" smtClean="0"/>
              <a:t>να δημιουργεί κτήσεις,</a:t>
            </a:r>
          </a:p>
          <a:p>
            <a:pPr algn="just"/>
            <a:r>
              <a:rPr lang="el-GR" sz="4000" b="1" dirty="0" smtClean="0"/>
              <a:t> ενώ ο υπόλοιπος κόσμος έπρεπε να  αποδέχεται και να παραχωρεί άνευ όρων! </a:t>
            </a:r>
            <a:r>
              <a:rPr lang="el-GR" sz="4000" b="1" dirty="0" smtClean="0">
                <a:solidFill>
                  <a:srgbClr val="FFFF00"/>
                </a:solidFill>
              </a:rPr>
              <a:t>(Εκπολιτισμός)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535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Οι όροι Ανατολή- Δύση  δεν αναφέρονται σε γεωπολιτικές διαιρέσεις αλλά σε </a:t>
            </a:r>
            <a:r>
              <a:rPr lang="el-GR" sz="4000" b="1" i="1" dirty="0" smtClean="0">
                <a:solidFill>
                  <a:srgbClr val="FF0000"/>
                </a:solidFill>
              </a:rPr>
              <a:t>πολιτισμικές διαφορές </a:t>
            </a:r>
          </a:p>
          <a:p>
            <a:pPr algn="just"/>
            <a:r>
              <a:rPr lang="el-GR" b="1" dirty="0" smtClean="0"/>
              <a:t>Ο </a:t>
            </a:r>
            <a:r>
              <a:rPr lang="el-GR" b="1" dirty="0" smtClean="0">
                <a:solidFill>
                  <a:srgbClr val="FFFF00"/>
                </a:solidFill>
              </a:rPr>
              <a:t>όρος Δυτικό πολιτισμικό παράδειγμα</a:t>
            </a:r>
            <a:r>
              <a:rPr lang="el-GR" b="1" dirty="0" smtClean="0"/>
              <a:t>, όπως καλλιεργήθηκε στους δυο περασμένους αιώνες υποδηλώνει</a:t>
            </a:r>
          </a:p>
          <a:p>
            <a:pPr algn="just"/>
            <a:r>
              <a:rPr lang="el-GR" b="1" dirty="0" smtClean="0"/>
              <a:t> τον πολιτισμό (την κουλτούρα) που είναι κοινός  στη Δυτική Ευρώπη και στη Βόρεια Αμερική.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48553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/>
              <a:t>Αφορά σε αξίες και θεσμούς που το διαφοροποιούσαν από τον οθωμανικό, </a:t>
            </a:r>
            <a:r>
              <a:rPr lang="el-GR" sz="4000" b="1" dirty="0" err="1" smtClean="0"/>
              <a:t>αραβο</a:t>
            </a:r>
            <a:r>
              <a:rPr lang="el-GR" sz="4000" b="1" dirty="0" smtClean="0"/>
              <a:t>-μουσουλμανικό, τον αφρικανικό, </a:t>
            </a:r>
            <a:r>
              <a:rPr lang="el-GR" sz="4000" b="1" dirty="0" err="1" smtClean="0"/>
              <a:t>νοτιο</a:t>
            </a:r>
            <a:r>
              <a:rPr lang="el-GR" sz="4000" b="1" dirty="0" smtClean="0"/>
              <a:t>-αμερικανικό κ.λπ. Κόσμο</a:t>
            </a:r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Οι διαφορές είναι καθαρά πολιτισμικές και όχι φυσικές-</a:t>
            </a:r>
            <a:r>
              <a:rPr lang="el-GR" sz="4000" b="1" dirty="0" err="1" smtClean="0">
                <a:solidFill>
                  <a:srgbClr val="FFFF00"/>
                </a:solidFill>
              </a:rPr>
              <a:t>ουσιοκρατικές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986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Το νεωτερικό πρότυπο ευνόησε εκείνους που κατείχαν υψηλές θέσεις στις πολιτικές, οικονομικές, επιστημονικές κ.λπ. ιεραρχίες </a:t>
            </a:r>
          </a:p>
          <a:p>
            <a:pPr algn="just"/>
            <a:r>
              <a:rPr lang="el-GR" sz="3600" b="1" dirty="0" smtClean="0"/>
              <a:t>ενώ οι υπόλοιποι πλήρωσαν το τίμημα του εκμοντερνισμού </a:t>
            </a:r>
            <a:r>
              <a:rPr lang="el-GR" sz="3600" b="1" dirty="0" smtClean="0">
                <a:solidFill>
                  <a:srgbClr val="FF0000"/>
                </a:solidFill>
              </a:rPr>
              <a:t>με πολέμους, αύξηση της φτώχειας και της εγκληματικότητας, εισέπραξαν τις συνέπειες περιβαλλοντικών καταστροφών</a:t>
            </a:r>
            <a:r>
              <a:rPr lang="el-GR" sz="3600" b="1" dirty="0" smtClean="0"/>
              <a:t> κ.λπ.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167863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Σωματικές ασκήσεις και αντιλήψεις </a:t>
            </a:r>
          </a:p>
          <a:p>
            <a:pPr marL="0" indent="0" algn="just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περί υγείας και </a:t>
            </a:r>
          </a:p>
          <a:p>
            <a:pPr marL="0" indent="0" algn="just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ανθρώπινης ολοκλήρωσης</a:t>
            </a:r>
          </a:p>
          <a:p>
            <a:pPr marL="0" indent="0" algn="just">
              <a:buNone/>
            </a:pPr>
            <a:r>
              <a:rPr lang="el-GR" sz="4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 στις νεωτερικές ευρωπαϊκές  κοινωνίες </a:t>
            </a:r>
          </a:p>
          <a:p>
            <a:pPr marL="0" indent="0" algn="just">
              <a:buNone/>
            </a:pPr>
            <a:r>
              <a:rPr lang="el-GR" sz="4000" b="1" u="sng" dirty="0" smtClean="0">
                <a:solidFill>
                  <a:srgbClr val="00B050"/>
                </a:solidFill>
                <a:latin typeface="+mj-lt"/>
                <a:cs typeface="Times New Roman" pitchFamily="18" charset="0"/>
              </a:rPr>
              <a:t>(</a:t>
            </a:r>
            <a:r>
              <a:rPr lang="el-GR" sz="4000" b="1" u="sng" dirty="0" err="1" smtClean="0">
                <a:solidFill>
                  <a:srgbClr val="00B050"/>
                </a:solidFill>
                <a:latin typeface="+mj-lt"/>
                <a:cs typeface="Times New Roman" pitchFamily="18" charset="0"/>
              </a:rPr>
              <a:t>Κοινωνιο</a:t>
            </a:r>
            <a:r>
              <a:rPr lang="el-GR" sz="4000" b="1" u="sng" dirty="0" smtClean="0">
                <a:solidFill>
                  <a:srgbClr val="00B050"/>
                </a:solidFill>
                <a:latin typeface="+mj-lt"/>
                <a:cs typeface="Times New Roman" pitchFamily="18" charset="0"/>
              </a:rPr>
              <a:t>-γένεση του Αθλητισμού και Φ.Α.)</a:t>
            </a:r>
          </a:p>
          <a:p>
            <a:pPr algn="just"/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76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ΕΙΣΑΓΩΓΙΚΑ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Όπως σε άλλες επιστήμες-για παράδειγμα στην γεωλογία (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Ολόκαινος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-Πλειστόκαινος κ.λπ.), αρχαιολογία, ιστορία κ.λπ.- αναφερόμαστε σε χρονολογικές περιόδους, έτσι και στην Αθλητική –κοινωνιολογική σκέψη αναφερόμαστε σε χρονικές περιόδους. Για εμάς σημαντικές είναι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νεωτερικότητα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μετα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νεωτερικότητα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. Φυσικά σε αυτές φθάνουμε από αρχαία Ελλάδα, Μεσαίωνα, Αναγέννηση κ.λπ. Αλλά εμάς μας ενδιαφέρει η </a:t>
            </a:r>
            <a:r>
              <a:rPr lang="el-GR" b="1" dirty="0" err="1" smtClean="0">
                <a:latin typeface="Times New Roman" pitchFamily="18" charset="0"/>
                <a:cs typeface="Times New Roman" pitchFamily="18" charset="0"/>
              </a:rPr>
              <a:t>νεωτερικότητα</a:t>
            </a:r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 γιατί ο Αθλητισμός αλλά και οι κοινωνίες όπως τις γνωρίζουμε διαμορφώνονται τότε. Φυσικά για την Ιστορία του σώματος εξαιρετικού ενδιαφέροντος είναι και προγενέστερες περίοδοι!!!!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966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algn="just"/>
            <a:r>
              <a:rPr lang="el-GR" b="1" dirty="0" smtClean="0"/>
              <a:t>Στις χώρες της Κεντροδυτικής και Βόρειας Ευρώπης η </a:t>
            </a:r>
            <a:r>
              <a:rPr lang="el-GR" b="1" i="1" dirty="0" smtClean="0">
                <a:solidFill>
                  <a:srgbClr val="FF0000"/>
                </a:solidFill>
              </a:rPr>
              <a:t>συστηματικά  προγραμματισμένη και μεθοδική σωματική εξάσκηση </a:t>
            </a:r>
            <a:r>
              <a:rPr lang="el-GR" b="1" dirty="0" smtClean="0"/>
              <a:t>ήταν για τους </a:t>
            </a:r>
            <a:r>
              <a:rPr lang="el-GR" b="1" dirty="0" smtClean="0">
                <a:solidFill>
                  <a:srgbClr val="FFFF00"/>
                </a:solidFill>
              </a:rPr>
              <a:t>γιατρούς </a:t>
            </a:r>
            <a:r>
              <a:rPr lang="el-GR" b="1" dirty="0" smtClean="0"/>
              <a:t>του 18ου και 19ου αιώνα βάση και θεμέλιο  διατήρησης και προαγωγής  της υγείας, </a:t>
            </a:r>
          </a:p>
          <a:p>
            <a:pPr algn="just"/>
            <a:endParaRPr lang="el-GR" b="1" dirty="0"/>
          </a:p>
          <a:p>
            <a:pPr algn="just"/>
            <a:r>
              <a:rPr lang="el-GR" b="1" dirty="0" smtClean="0"/>
              <a:t>ενώ για τους </a:t>
            </a:r>
            <a:r>
              <a:rPr lang="el-GR" b="1" dirty="0" smtClean="0">
                <a:solidFill>
                  <a:srgbClr val="FFFF00"/>
                </a:solidFill>
              </a:rPr>
              <a:t>παιδαγωγούς</a:t>
            </a:r>
            <a:r>
              <a:rPr lang="el-GR" b="1" dirty="0" smtClean="0"/>
              <a:t>, πέραν αυτού, ήταν και ένα εξαιρετικό μέσο για μια </a:t>
            </a:r>
            <a:r>
              <a:rPr lang="el-GR" sz="3600" b="1" i="1" dirty="0" smtClean="0">
                <a:solidFill>
                  <a:srgbClr val="FF0000"/>
                </a:solidFill>
              </a:rPr>
              <a:t>ηθική εκπαίδευση. 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402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Την περίοδο αυτή, εντός του </a:t>
            </a:r>
            <a:r>
              <a:rPr lang="el-GR" sz="3600" b="1" i="1" dirty="0" smtClean="0">
                <a:solidFill>
                  <a:srgbClr val="FF0000"/>
                </a:solidFill>
              </a:rPr>
              <a:t>ιατρικού συστήματος</a:t>
            </a:r>
            <a:r>
              <a:rPr lang="el-GR" b="1" dirty="0" smtClean="0"/>
              <a:t> συγκροτείται μια ιδιαίτερη μορφή θεραπείας σκελετικών κυρίως δυσλειτουργιών,  που ονομάστηκε </a:t>
            </a:r>
            <a:r>
              <a:rPr lang="el-GR" sz="3600" b="1" i="1" dirty="0" smtClean="0">
                <a:solidFill>
                  <a:srgbClr val="FFFF00"/>
                </a:solidFill>
              </a:rPr>
              <a:t>ιατρική γυμναστική</a:t>
            </a:r>
            <a:endParaRPr lang="el-GR" b="1" dirty="0">
              <a:solidFill>
                <a:srgbClr val="FFFF00"/>
              </a:solidFill>
            </a:endParaRPr>
          </a:p>
          <a:p>
            <a:pPr algn="just"/>
            <a:r>
              <a:rPr lang="el-GR" b="1" dirty="0" smtClean="0"/>
              <a:t> Η σημαντικότητα που είχαν οι γυμναστικές ασκήσεις για την προαγωγή και διατήρησης της υγείας αποκαλύπτεται από ένα μεγάλο αριθμό ιατρικών συγγραμμάτων της εποχής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49926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/>
              <a:t>Στα μέσα του 18</a:t>
            </a:r>
            <a:r>
              <a:rPr lang="el-GR" sz="4000" b="1" baseline="30000" dirty="0" smtClean="0"/>
              <a:t>ου</a:t>
            </a:r>
            <a:r>
              <a:rPr lang="el-GR" sz="4000" b="1" dirty="0" smtClean="0"/>
              <a:t> αιώνα ιδρύονται από τον </a:t>
            </a:r>
            <a:r>
              <a:rPr lang="el-GR" sz="4000" b="1" dirty="0" err="1" smtClean="0"/>
              <a:t>Venel</a:t>
            </a:r>
            <a:r>
              <a:rPr lang="el-GR" sz="4000" b="1" dirty="0" smtClean="0"/>
              <a:t> στην Ελβετία και από τον </a:t>
            </a:r>
            <a:r>
              <a:rPr lang="el-GR" sz="4000" b="1" dirty="0" err="1" smtClean="0"/>
              <a:t>Verdier</a:t>
            </a:r>
            <a:r>
              <a:rPr lang="el-GR" sz="4000" b="1" dirty="0" smtClean="0"/>
              <a:t>  στο Παρίσι, κέντρα </a:t>
            </a:r>
            <a:r>
              <a:rPr lang="el-GR" sz="4000" b="1" i="1" dirty="0" smtClean="0">
                <a:solidFill>
                  <a:srgbClr val="FF0000"/>
                </a:solidFill>
              </a:rPr>
              <a:t>Ορθοπεδικής Γυμναστικής </a:t>
            </a:r>
          </a:p>
          <a:p>
            <a:pPr algn="just"/>
            <a:r>
              <a:rPr lang="el-GR" sz="4000" b="1" dirty="0" smtClean="0"/>
              <a:t>όπου δια της σωματικής άσκησης  επιδιωκόταν </a:t>
            </a:r>
            <a:r>
              <a:rPr lang="el-GR" sz="4000" b="1" dirty="0" smtClean="0">
                <a:solidFill>
                  <a:srgbClr val="FFFF00"/>
                </a:solidFill>
              </a:rPr>
              <a:t>η αποκατάσταση της υγείας παιδιών με κινητικές δυσλειτουργίες και </a:t>
            </a:r>
            <a:r>
              <a:rPr lang="el-GR" sz="4000" b="1" dirty="0" err="1" smtClean="0">
                <a:solidFill>
                  <a:srgbClr val="FFFF00"/>
                </a:solidFill>
              </a:rPr>
              <a:t>μυοσκελετικές</a:t>
            </a:r>
            <a:r>
              <a:rPr lang="el-GR" sz="4000" b="1" dirty="0" smtClean="0">
                <a:solidFill>
                  <a:srgbClr val="FFFF00"/>
                </a:solidFill>
              </a:rPr>
              <a:t> αναπηρίες.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177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b="1" dirty="0" smtClean="0"/>
              <a:t>Το γεγονός αυτό άνοιξε στους ιατρικούς και παιδαγωγικούς κύκλους της  Ευρώπης θέματα συζητήσεων </a:t>
            </a:r>
          </a:p>
          <a:p>
            <a:pPr algn="just"/>
            <a:r>
              <a:rPr lang="el-GR" sz="3600" b="1" dirty="0" smtClean="0"/>
              <a:t>σχετικά με την εισαγωγή των γυμναστικών ασκήσεων, ως μέτρο πρόληψης ασθενειών στα </a:t>
            </a:r>
            <a:r>
              <a:rPr lang="el-GR" sz="3600" b="1" i="1" dirty="0" smtClean="0">
                <a:solidFill>
                  <a:srgbClr val="FF0000"/>
                </a:solidFill>
              </a:rPr>
              <a:t>διάφορα εκπαιδευτικά προγράμματα 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3014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Οι απόψεις αυτές έχουν ιδιαίτερη σημασία αν σκεφτούμε ότι σε προηγούμενες περιόδους, ιδιαίτερα κατά τη μεσαιωνική περίοδο </a:t>
            </a:r>
          </a:p>
          <a:p>
            <a:pPr algn="just"/>
            <a:r>
              <a:rPr lang="el-GR" sz="3600" b="1" dirty="0" smtClean="0"/>
              <a:t>η αξία των αναγκών του </a:t>
            </a:r>
            <a:r>
              <a:rPr lang="el-GR" sz="3600" b="1" i="1" dirty="0" smtClean="0">
                <a:solidFill>
                  <a:srgbClr val="FF0000"/>
                </a:solidFill>
              </a:rPr>
              <a:t>ανθρώπινου σώματος</a:t>
            </a:r>
            <a:r>
              <a:rPr lang="el-GR" sz="3600" b="1" dirty="0" smtClean="0"/>
              <a:t> είχε υποτιμηθεί από την εκκλησία ολοκληρωτικά</a:t>
            </a:r>
          </a:p>
          <a:p>
            <a:pPr algn="just"/>
            <a:r>
              <a:rPr lang="el-GR" b="1" dirty="0" smtClean="0"/>
              <a:t>(χαμηλά κοινωνικά στρώματα)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648849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 </a:t>
            </a:r>
            <a:r>
              <a:rPr lang="el-GR" sz="3500" b="1" dirty="0" smtClean="0"/>
              <a:t>Το μεγάλο ενδιαφέρον  για  τη διατήρηση της υγείας μέσω των γυμναστικών ασκήσεων, όπως εκδηλώνεται από τους γιατρούς και παιδαγωγούς κυρίως τις τελευταίες δεκαετίες του 19ου αιώνα </a:t>
            </a:r>
          </a:p>
          <a:p>
            <a:pPr algn="just"/>
            <a:r>
              <a:rPr lang="el-GR" sz="3500" b="1" dirty="0" smtClean="0"/>
              <a:t>δεν αποτελούσε προνόμιο </a:t>
            </a:r>
            <a:r>
              <a:rPr lang="el-GR" sz="3500" b="1" i="1" dirty="0" smtClean="0">
                <a:solidFill>
                  <a:srgbClr val="FF0000"/>
                </a:solidFill>
              </a:rPr>
              <a:t>των ανώτερων κοινωνικών στρωμάτων,</a:t>
            </a:r>
            <a:r>
              <a:rPr lang="el-GR" sz="3500" b="1" dirty="0" smtClean="0"/>
              <a:t> των αριστοκρατών όπως συνέβαινε στις προηγούμενες περιόδους. </a:t>
            </a:r>
            <a:endParaRPr lang="en-US" sz="3500" b="1" dirty="0"/>
          </a:p>
        </p:txBody>
      </p:sp>
    </p:spTree>
    <p:extLst>
      <p:ext uri="{BB962C8B-B14F-4D97-AF65-F5344CB8AC3E}">
        <p14:creationId xmlns:p14="http://schemas.microsoft.com/office/powerpoint/2010/main" val="15495981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3600" b="1" dirty="0" smtClean="0"/>
              <a:t>Προς τα τέλη του 19ου αιώνα η υγεία στις χώρες της κεντροδυτικής και Βόρειας Ευρώπης γίνεται αντιληπτή ως ύψιστη ανθρώπινη αξία και </a:t>
            </a:r>
          </a:p>
          <a:p>
            <a:pPr algn="just"/>
            <a:r>
              <a:rPr lang="el-GR" sz="3600" b="1" dirty="0" smtClean="0"/>
              <a:t>η διατήρηση και προαγωγή της αναδύεται ως ουσιαστική αποστολή, της κεντρικής διοίκησης, </a:t>
            </a:r>
            <a:r>
              <a:rPr lang="el-GR" sz="3600" b="1" i="1" dirty="0" smtClean="0">
                <a:solidFill>
                  <a:srgbClr val="FFFF00"/>
                </a:solidFill>
              </a:rPr>
              <a:t>του κράτους</a:t>
            </a:r>
          </a:p>
          <a:p>
            <a:pPr algn="just"/>
            <a:r>
              <a:rPr lang="el-GR" sz="2000" b="1" i="1" dirty="0"/>
              <a:t>(</a:t>
            </a:r>
            <a:r>
              <a:rPr lang="el-GR" sz="2000" b="1" i="1" dirty="0" smtClean="0"/>
              <a:t>αδύναμες κοινωνικές ομάδες, όπως παιδιά και γυναίκες, στις οποίες κατά τις περιόδους αυτές εντοπίζεται και μεγάλο ποσοστό θνησιμότητας )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643933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pPr algn="just"/>
            <a:r>
              <a:rPr lang="el-GR" b="1" dirty="0" smtClean="0"/>
              <a:t>Παράλληλα με τις επιστημονικές απόψεις περί γυμναστικής και σωματικής εξάσκησης που διαμορφώνονται </a:t>
            </a:r>
            <a:r>
              <a:rPr lang="el-GR" b="1" dirty="0" smtClean="0">
                <a:solidFill>
                  <a:srgbClr val="FFFF00"/>
                </a:solidFill>
              </a:rPr>
              <a:t>στο πλαίσιο της ιατρικής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/>
              <a:t>διατυπώνονται από </a:t>
            </a:r>
            <a:r>
              <a:rPr lang="el-GR" b="1" dirty="0" smtClean="0">
                <a:solidFill>
                  <a:srgbClr val="FFFF00"/>
                </a:solidFill>
              </a:rPr>
              <a:t>φιλοσόφους, παιδαγωγούς και κοινωνικούς στοχαστές</a:t>
            </a:r>
            <a:r>
              <a:rPr lang="el-GR" b="1" dirty="0" smtClean="0"/>
              <a:t>  απόψεις </a:t>
            </a:r>
          </a:p>
          <a:p>
            <a:pPr algn="just"/>
            <a:r>
              <a:rPr lang="el-GR" b="1" dirty="0" smtClean="0"/>
              <a:t>περί ταυτόχρονης και απαραίτητης καλλιέργειας των </a:t>
            </a:r>
            <a:r>
              <a:rPr lang="el-GR" b="1" dirty="0" err="1" smtClean="0"/>
              <a:t>ψυχο</a:t>
            </a:r>
            <a:r>
              <a:rPr lang="el-GR" b="1" dirty="0" smtClean="0"/>
              <a:t>-πνευματικών και  σωματικών στοιχείων του ανθρώπου για την προσέγγιση της </a:t>
            </a:r>
            <a:r>
              <a:rPr lang="el-GR" sz="4300" b="1" i="1" dirty="0" smtClean="0">
                <a:solidFill>
                  <a:srgbClr val="FFFF00"/>
                </a:solidFill>
              </a:rPr>
              <a:t>ολοκλήρωσης της ανθρώπινης φύσης </a:t>
            </a:r>
            <a:r>
              <a:rPr lang="el-GR" sz="1800" b="1" i="1" dirty="0" smtClean="0">
                <a:solidFill>
                  <a:srgbClr val="FFFF00"/>
                </a:solidFill>
              </a:rPr>
              <a:t>(</a:t>
            </a:r>
            <a:r>
              <a:rPr lang="el-GR" sz="1800" b="1" i="1" dirty="0" err="1" smtClean="0">
                <a:solidFill>
                  <a:srgbClr val="FFFF00"/>
                </a:solidFill>
              </a:rPr>
              <a:t>πρόταγμα</a:t>
            </a:r>
            <a:r>
              <a:rPr lang="el-GR" sz="1800" b="1" i="1" dirty="0" smtClean="0">
                <a:solidFill>
                  <a:srgbClr val="FFFF00"/>
                </a:solidFill>
              </a:rPr>
              <a:t> του Διαφωτισμού)</a:t>
            </a:r>
            <a:endParaRPr lang="en-US" sz="43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2261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Αρχίζουν έτσι να διαμορφώνονται κάποιες αντιλήψεις ότι οι </a:t>
            </a:r>
            <a:r>
              <a:rPr lang="el-GR" b="1" dirty="0" smtClean="0">
                <a:solidFill>
                  <a:srgbClr val="FFFF00"/>
                </a:solidFill>
              </a:rPr>
              <a:t>σωματικές-γυμναστικές  ασκήσεις</a:t>
            </a:r>
            <a:r>
              <a:rPr lang="el-GR" b="1" dirty="0" smtClean="0"/>
              <a:t> για να εφαρμόζονται με έναν αποτελεσματικό τρόπο  κατ’ αναλογία με τους στόχους που ήταν η προαγωγή της υγείας και η ολοκλήρωση της ανθρώπινης φύσης, </a:t>
            </a:r>
          </a:p>
          <a:p>
            <a:pPr algn="just"/>
            <a:r>
              <a:rPr lang="el-GR" b="1" dirty="0" smtClean="0"/>
              <a:t>ήταν αναγκαία η συνεργασία μεταξύ του </a:t>
            </a:r>
            <a:r>
              <a:rPr lang="el-GR" sz="4000" b="1" i="1" dirty="0" smtClean="0">
                <a:solidFill>
                  <a:srgbClr val="FF0000"/>
                </a:solidFill>
              </a:rPr>
              <a:t>παιδαγωγού, του ηθικού φιλοσόφου και του ιατρού </a:t>
            </a:r>
          </a:p>
          <a:p>
            <a:pPr marL="0" indent="0" algn="just">
              <a:buNone/>
            </a:pPr>
            <a:r>
              <a:rPr lang="el-GR" sz="4000" b="1" i="1" dirty="0">
                <a:solidFill>
                  <a:srgbClr val="FF0000"/>
                </a:solidFill>
              </a:rPr>
              <a:t> </a:t>
            </a:r>
            <a:r>
              <a:rPr lang="el-GR" b="1" i="1" dirty="0" smtClean="0"/>
              <a:t>(</a:t>
            </a:r>
            <a:r>
              <a:rPr lang="en-US" b="1" i="1" dirty="0" err="1" smtClean="0"/>
              <a:t>Villaume</a:t>
            </a:r>
            <a:r>
              <a:rPr lang="en-US" b="1" i="1" dirty="0" smtClean="0"/>
              <a:t> 1787</a:t>
            </a:r>
            <a:r>
              <a:rPr lang="el-GR" b="1" i="1" dirty="0" smtClean="0"/>
              <a:t> 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695774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algn="just"/>
            <a:r>
              <a:rPr lang="el-GR" sz="3600" b="1" dirty="0" smtClean="0"/>
              <a:t>Εμφανίζεται έτσι, εκτός των καθαρά ιατρικών στόχων, και </a:t>
            </a:r>
            <a:r>
              <a:rPr lang="el-GR" sz="3600" b="1" dirty="0" smtClean="0">
                <a:solidFill>
                  <a:srgbClr val="FFFF00"/>
                </a:solidFill>
              </a:rPr>
              <a:t>ένας </a:t>
            </a:r>
            <a:r>
              <a:rPr lang="el-GR" sz="3600" b="1" dirty="0" err="1" smtClean="0">
                <a:solidFill>
                  <a:srgbClr val="FFFF00"/>
                </a:solidFill>
              </a:rPr>
              <a:t>ηθικο</a:t>
            </a:r>
            <a:r>
              <a:rPr lang="el-GR" sz="3600" b="1" dirty="0" smtClean="0">
                <a:solidFill>
                  <a:srgbClr val="FFFF00"/>
                </a:solidFill>
              </a:rPr>
              <a:t>-παιδαγωγικός χαρακτήρας που προσδίδεται στις σωματικές ασκήσεις από τους διανοητές της εποχής </a:t>
            </a:r>
          </a:p>
          <a:p>
            <a:pPr algn="just"/>
            <a:r>
              <a:rPr lang="el-GR" sz="3600" b="1" dirty="0" smtClean="0"/>
              <a:t>οι οποίοι φυσικά </a:t>
            </a:r>
            <a:r>
              <a:rPr lang="el-GR" sz="3600" b="1" dirty="0" smtClean="0">
                <a:solidFill>
                  <a:srgbClr val="FF0000"/>
                </a:solidFill>
              </a:rPr>
              <a:t>επηρεάστηκαν καθοριστικά από την αρχαιοελληνική αντίληψη περί σωματικής-γυμναστικής άσκησης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41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/>
              <a:t>Στο </a:t>
            </a:r>
            <a:r>
              <a:rPr lang="el-GR" sz="4000" b="1" dirty="0" smtClean="0">
                <a:solidFill>
                  <a:srgbClr val="00B050"/>
                </a:solidFill>
              </a:rPr>
              <a:t>Κοινωνικό Πεδίο </a:t>
            </a:r>
          </a:p>
          <a:p>
            <a:pPr algn="just"/>
            <a:r>
              <a:rPr lang="el-GR" sz="4000" b="1" dirty="0" smtClean="0"/>
              <a:t>ο </a:t>
            </a:r>
            <a:r>
              <a:rPr lang="el-GR" sz="4000" b="1" dirty="0"/>
              <a:t>σημερινός αθλητισμός, </a:t>
            </a:r>
            <a:endParaRPr lang="el-GR" sz="4000" b="1" dirty="0" smtClean="0"/>
          </a:p>
          <a:p>
            <a:pPr algn="just"/>
            <a:r>
              <a:rPr lang="el-GR" sz="4000" b="1" dirty="0" smtClean="0"/>
              <a:t>προέκυψε ως </a:t>
            </a:r>
            <a:r>
              <a:rPr lang="el-GR" sz="4000" b="1" dirty="0" smtClean="0">
                <a:solidFill>
                  <a:srgbClr val="00B050"/>
                </a:solidFill>
              </a:rPr>
              <a:t>παράγωγο φαινόμενο</a:t>
            </a:r>
            <a:r>
              <a:rPr lang="el-GR" sz="4000" b="1" dirty="0" smtClean="0"/>
              <a:t> των </a:t>
            </a:r>
            <a:r>
              <a:rPr lang="el-GR" sz="4000" b="1" dirty="0"/>
              <a:t>διαδικασιών </a:t>
            </a:r>
            <a:r>
              <a:rPr lang="el-GR" sz="4000" b="1" dirty="0" smtClean="0"/>
              <a:t>‘</a:t>
            </a:r>
            <a:r>
              <a:rPr lang="el-GR" sz="4000" b="1" dirty="0" err="1" smtClean="0">
                <a:solidFill>
                  <a:srgbClr val="00B050"/>
                </a:solidFill>
              </a:rPr>
              <a:t>μοντερνοποίησης</a:t>
            </a:r>
            <a:r>
              <a:rPr lang="el-GR" sz="4000" b="1" dirty="0" smtClean="0">
                <a:solidFill>
                  <a:srgbClr val="00B050"/>
                </a:solidFill>
              </a:rPr>
              <a:t>’</a:t>
            </a:r>
            <a:r>
              <a:rPr lang="el-GR" sz="4000" b="1" dirty="0" smtClean="0"/>
              <a:t> </a:t>
            </a:r>
            <a:r>
              <a:rPr lang="el-GR" sz="4000" b="1" dirty="0"/>
              <a:t>των κοινωνιών.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336638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Σ’ αυτήν την προοπτική οι υποχρεώσεις του κράτους ή της κοινότητας απέναντι στα μέλη τους δεν εξαντλούνται με τη δημιουργία βασικών υποδομών οικονομικής ανάπτυξης ή με μια υποτυπώδη ιατρική περίθαλψη,</a:t>
            </a:r>
          </a:p>
          <a:p>
            <a:pPr algn="just"/>
            <a:r>
              <a:rPr lang="el-GR" b="1" dirty="0" smtClean="0"/>
              <a:t> αλλά χρειάζεται (για την προσέγγιση των παραπάνω στόχων) η δημιουργία </a:t>
            </a:r>
            <a:r>
              <a:rPr lang="el-GR" b="1" dirty="0" smtClean="0">
                <a:solidFill>
                  <a:srgbClr val="FFFF00"/>
                </a:solidFill>
              </a:rPr>
              <a:t>δημόσιων εγκαταστάσεων</a:t>
            </a:r>
            <a:r>
              <a:rPr lang="el-GR" b="1" dirty="0" smtClean="0"/>
              <a:t> στελεχωμένων με </a:t>
            </a:r>
          </a:p>
          <a:p>
            <a:pPr algn="just"/>
            <a:r>
              <a:rPr lang="el-GR" sz="4000" b="1" i="1" dirty="0" smtClean="0">
                <a:solidFill>
                  <a:srgbClr val="FF0000"/>
                </a:solidFill>
              </a:rPr>
              <a:t>ειδικούς  περί της μεθοδικής και συστηματικής  σωματικής εξάσκησης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8218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Οι δημόσιες εγκαταστάσεις που εξυπηρετούσαν αυτόν τον στόχο στα μέσα του 19ου αιώνα ήταν τα δημόσια σχολεία (</a:t>
            </a:r>
            <a:r>
              <a:rPr lang="el-GR" b="1" i="1" dirty="0" smtClean="0">
                <a:solidFill>
                  <a:srgbClr val="FFFF00"/>
                </a:solidFill>
              </a:rPr>
              <a:t>θεσμοθέτηση της ΣΑ</a:t>
            </a:r>
            <a:r>
              <a:rPr lang="el-GR" sz="3600" b="1" dirty="0" smtClean="0"/>
              <a:t>), </a:t>
            </a:r>
          </a:p>
          <a:p>
            <a:pPr algn="just"/>
            <a:r>
              <a:rPr lang="el-GR" sz="3600" b="1" dirty="0" smtClean="0"/>
              <a:t>ενώ ταυτόχρονα καλλιεργείται η ιδέα της δημιουργίας </a:t>
            </a:r>
            <a:r>
              <a:rPr lang="el-GR" sz="3600" b="1" dirty="0" smtClean="0">
                <a:solidFill>
                  <a:srgbClr val="FFFF00"/>
                </a:solidFill>
              </a:rPr>
              <a:t>δημόσιων χώρων για τη σωματική εξάσκηση όλων των πολιτών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495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Κωδικοποιούνται με μεθοδικό τρόπο οι </a:t>
            </a:r>
            <a:r>
              <a:rPr lang="el-GR" b="1" i="1" dirty="0" smtClean="0">
                <a:solidFill>
                  <a:srgbClr val="FF0000"/>
                </a:solidFill>
              </a:rPr>
              <a:t>ασκήσεις και τα παιχνίδια </a:t>
            </a:r>
          </a:p>
          <a:p>
            <a:pPr algn="just"/>
            <a:r>
              <a:rPr lang="el-GR" b="1" dirty="0" smtClean="0"/>
              <a:t>ανάλογα με την αξία που έχουν όσον αφορά στην προάσπιση και προαγωγή της υγείας αλλά και στην ηθική εκπαίδευση των νέων</a:t>
            </a:r>
          </a:p>
          <a:p>
            <a:pPr algn="just"/>
            <a:r>
              <a:rPr lang="el-GR" b="1" dirty="0" smtClean="0"/>
              <a:t> </a:t>
            </a:r>
            <a:r>
              <a:rPr lang="el-GR" b="1" dirty="0" smtClean="0">
                <a:solidFill>
                  <a:srgbClr val="FFFF00"/>
                </a:solidFill>
              </a:rPr>
              <a:t>Η γνωστική θεμελίωση της ΣΑ, τις περιόδους αυτές, πραγματοποιείται, κατά κύριο λόγο, στη βάση ιατρικών και παιδαγωγικών-ηθικών αντιλήψεων που εξελίσσονται παράλληλα.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5435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solidFill>
                  <a:srgbClr val="FFFF00"/>
                </a:solidFill>
              </a:rPr>
              <a:t>Μορφές κοινωνικής συγκρότησης και σωματικές   </a:t>
            </a:r>
            <a:br>
              <a:rPr lang="el-GR" sz="3600" b="1" dirty="0" smtClean="0">
                <a:solidFill>
                  <a:srgbClr val="FFFF00"/>
                </a:solidFill>
              </a:rPr>
            </a:br>
            <a:r>
              <a:rPr lang="el-GR" sz="3600" b="1" dirty="0" smtClean="0">
                <a:solidFill>
                  <a:srgbClr val="FFFF00"/>
                </a:solidFill>
              </a:rPr>
              <a:t>       ασκήσεις στις πρώτες φάσεις της </a:t>
            </a:r>
            <a:r>
              <a:rPr lang="el-GR" sz="3600" b="1" dirty="0" err="1" smtClean="0">
                <a:solidFill>
                  <a:srgbClr val="FFFF00"/>
                </a:solidFill>
              </a:rPr>
              <a:t>νεωτερικότητας</a:t>
            </a:r>
            <a:r>
              <a:rPr lang="el-GR" sz="3600" b="1" dirty="0" smtClean="0">
                <a:solidFill>
                  <a:srgbClr val="FFFF00"/>
                </a:solidFill>
              </a:rPr>
              <a:t/>
            </a:r>
            <a:br>
              <a:rPr lang="el-GR" sz="3600" b="1" dirty="0" smtClean="0">
                <a:solidFill>
                  <a:srgbClr val="FFFF00"/>
                </a:solidFill>
              </a:rPr>
            </a:br>
            <a:endParaRPr lang="en-US" sz="36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algn="just"/>
            <a:endParaRPr lang="el-GR" b="1" dirty="0" smtClean="0"/>
          </a:p>
          <a:p>
            <a:pPr algn="just"/>
            <a:r>
              <a:rPr lang="el-GR" b="1" dirty="0" smtClean="0"/>
              <a:t>Την περίοδο μετάβασης από τις </a:t>
            </a:r>
            <a:r>
              <a:rPr lang="el-GR" b="1" i="1" dirty="0" smtClean="0">
                <a:solidFill>
                  <a:srgbClr val="FF0000"/>
                </a:solidFill>
              </a:rPr>
              <a:t>προ-νεωτερικές</a:t>
            </a:r>
            <a:r>
              <a:rPr lang="el-GR" b="1" dirty="0" smtClean="0"/>
              <a:t> στις </a:t>
            </a:r>
            <a:r>
              <a:rPr lang="el-GR" b="1" i="1" dirty="0" smtClean="0">
                <a:solidFill>
                  <a:srgbClr val="FF0000"/>
                </a:solidFill>
              </a:rPr>
              <a:t>νεωτερικές κοινωνίες </a:t>
            </a:r>
            <a:r>
              <a:rPr lang="el-GR" b="1" dirty="0" smtClean="0"/>
              <a:t>η </a:t>
            </a:r>
            <a:r>
              <a:rPr lang="el-GR" b="1" dirty="0" smtClean="0">
                <a:solidFill>
                  <a:srgbClr val="FFFF00"/>
                </a:solidFill>
              </a:rPr>
              <a:t>μορφή της κοινωνικής συγκρότησης </a:t>
            </a:r>
            <a:r>
              <a:rPr lang="el-GR" b="1" dirty="0" smtClean="0"/>
              <a:t>ασκούσε επιρροή στις αντιλήψεις αναφορικά </a:t>
            </a:r>
          </a:p>
          <a:p>
            <a:pPr algn="just"/>
            <a:r>
              <a:rPr lang="el-GR" b="1" dirty="0" smtClean="0"/>
              <a:t>με τη </a:t>
            </a:r>
            <a:r>
              <a:rPr lang="el-GR" b="1" i="1" dirty="0" smtClean="0">
                <a:solidFill>
                  <a:srgbClr val="FF0000"/>
                </a:solidFill>
              </a:rPr>
              <a:t>χρήση του ανθρώπινου σώματος</a:t>
            </a:r>
            <a:r>
              <a:rPr lang="el-GR" b="1" dirty="0" smtClean="0"/>
              <a:t>,</a:t>
            </a:r>
          </a:p>
          <a:p>
            <a:pPr algn="just"/>
            <a:r>
              <a:rPr lang="el-GR" b="1" dirty="0" smtClean="0"/>
              <a:t> αλλά και εν γένει της σωματικής εξάσκησης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00030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Εάν προσεγγίσουμε διερευνητικά τις σωματικές ασκήσεις και τον σκοπό τους, -σημειωτέο ότι συναντάμε ένα ευρύτατο φάσμα, όπως δρομικές δραστηριότητες, άλματα, ρίψεις, πυγμαχία, ξιφασκία, λαϊκά παιχνίδια με μπάλα ή με άλλα αντικείμενα-</a:t>
            </a:r>
          </a:p>
          <a:p>
            <a:pPr algn="just"/>
            <a:r>
              <a:rPr lang="el-GR" b="1" dirty="0" smtClean="0"/>
              <a:t>  αλλά και αυτά των αγωνιστικών αντιπαραθέσεων τη χρονική περίοδο που αναφερόμαστε, </a:t>
            </a:r>
          </a:p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διαπιστώνουμε εξαιρετικές ομοιότητες με τις σημερινές αθλητικές δραστηριότητες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41563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Αυτό το δεδομένο όμως δε </a:t>
            </a:r>
            <a:r>
              <a:rPr lang="el-GR" sz="4000" b="1" dirty="0" smtClean="0">
                <a:solidFill>
                  <a:srgbClr val="FF0000"/>
                </a:solidFill>
              </a:rPr>
              <a:t>μας επιτρέπει να ταυτίσουμε το νόημα</a:t>
            </a:r>
            <a:r>
              <a:rPr lang="el-GR" sz="3600" b="1" dirty="0" smtClean="0"/>
              <a:t> της </a:t>
            </a:r>
            <a:r>
              <a:rPr lang="el-GR" sz="3600" b="1" dirty="0" smtClean="0">
                <a:solidFill>
                  <a:srgbClr val="FFFF00"/>
                </a:solidFill>
              </a:rPr>
              <a:t>νεωτερικής ή </a:t>
            </a:r>
            <a:r>
              <a:rPr lang="el-GR" sz="3600" b="1" dirty="0" err="1" smtClean="0">
                <a:solidFill>
                  <a:srgbClr val="FFFF00"/>
                </a:solidFill>
              </a:rPr>
              <a:t>μετανεωτερικής</a:t>
            </a:r>
            <a:r>
              <a:rPr lang="el-GR" sz="3600" b="1" dirty="0" smtClean="0">
                <a:solidFill>
                  <a:srgbClr val="FFFF00"/>
                </a:solidFill>
              </a:rPr>
              <a:t> αθλητικής πραγματικότητας </a:t>
            </a:r>
          </a:p>
          <a:p>
            <a:pPr algn="just"/>
            <a:r>
              <a:rPr lang="el-GR" sz="3600" b="1" dirty="0" smtClean="0"/>
              <a:t>μ</a:t>
            </a:r>
            <a:r>
              <a:rPr lang="el-GR" sz="3600" b="1" dirty="0"/>
              <a:t>ε</a:t>
            </a:r>
            <a:r>
              <a:rPr lang="el-GR" sz="3600" b="1" dirty="0" smtClean="0"/>
              <a:t> εκείνο της προ-νεωτερικής, της  προ-μοντέρνας σωματικής εξάσκησης, </a:t>
            </a:r>
          </a:p>
          <a:p>
            <a:pPr algn="just"/>
            <a:r>
              <a:rPr lang="el-GR" sz="3600" b="1" dirty="0" smtClean="0"/>
              <a:t>του προ-νεωτερικού, του προ-μοντέρνου </a:t>
            </a:r>
            <a:r>
              <a:rPr lang="el-GR" sz="3600" b="1" dirty="0" smtClean="0">
                <a:solidFill>
                  <a:srgbClr val="FFFF00"/>
                </a:solidFill>
              </a:rPr>
              <a:t>κινητικού πολιτισμού</a:t>
            </a:r>
            <a:r>
              <a:rPr lang="el-GR" sz="3600" b="1" dirty="0" smtClean="0"/>
              <a:t>.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970501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 </a:t>
            </a:r>
            <a:r>
              <a:rPr lang="el-GR" b="1" dirty="0" smtClean="0"/>
              <a:t>Ο </a:t>
            </a:r>
            <a:r>
              <a:rPr lang="el-GR" b="1" dirty="0" err="1" smtClean="0"/>
              <a:t>Dunning</a:t>
            </a:r>
            <a:r>
              <a:rPr lang="el-GR" b="1" dirty="0" smtClean="0"/>
              <a:t> (1973) περιγράφει με λεπτομέρεια στο παράδειγμα των λαϊκών παιχνιδιών του 16ου και 17ου αιώνα στην Αγγλία και σε αντιδιαστολή με τον σύγχρονο αθλητισμό, </a:t>
            </a:r>
          </a:p>
          <a:p>
            <a:pPr algn="just"/>
            <a:r>
              <a:rPr lang="el-GR" b="1" dirty="0" smtClean="0"/>
              <a:t>την </a:t>
            </a:r>
            <a:r>
              <a:rPr lang="el-GR" b="1" dirty="0" smtClean="0">
                <a:solidFill>
                  <a:srgbClr val="FFFF00"/>
                </a:solidFill>
              </a:rPr>
              <a:t>απουσία τυπικών δομών και χρονικής διάρκειας της διαδικασίας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την απουσία προϋποθέσεων συμμετοχής και αριθμού των συμμετεχόντων σε αυτήν</a:t>
            </a:r>
            <a:r>
              <a:rPr lang="el-GR" b="1" dirty="0" smtClean="0"/>
              <a:t>,</a:t>
            </a:r>
          </a:p>
          <a:p>
            <a:pPr algn="just"/>
            <a:r>
              <a:rPr lang="el-GR" b="1" dirty="0"/>
              <a:t>τ</a:t>
            </a:r>
            <a:r>
              <a:rPr lang="el-GR" b="1" dirty="0" smtClean="0"/>
              <a:t>ην </a:t>
            </a:r>
            <a:r>
              <a:rPr lang="el-GR" b="1" dirty="0" smtClean="0">
                <a:solidFill>
                  <a:srgbClr val="FFFF00"/>
                </a:solidFill>
              </a:rPr>
              <a:t>απουσία οριοθέτησης θεατών και συμμετεχόντων</a:t>
            </a:r>
            <a:r>
              <a:rPr lang="el-GR" b="1" dirty="0" smtClean="0"/>
              <a:t> κ.λπ.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296920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3600" b="1" dirty="0" smtClean="0"/>
              <a:t>Όπως, δε, υπογραμμίζει ο </a:t>
            </a:r>
            <a:r>
              <a:rPr lang="el-GR" sz="3600" b="1" dirty="0" err="1" smtClean="0"/>
              <a:t>Chahay</a:t>
            </a:r>
            <a:r>
              <a:rPr lang="el-GR" sz="3600" b="1" dirty="0" smtClean="0"/>
              <a:t> (1988), στα λαϊκά παιχνίδια της εποχής σε όλες τις χώρες που αναφερόμαστε, </a:t>
            </a:r>
          </a:p>
          <a:p>
            <a:pPr algn="just"/>
            <a:endParaRPr lang="el-GR" sz="3600" b="1" dirty="0"/>
          </a:p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η διαφοροποίηση σε επίπεδο ρόλων ήταν πολύ περιορισμένη και σχεδόν ανύπαρκτη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6089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algn="just"/>
            <a:r>
              <a:rPr lang="el-GR" b="1" dirty="0" smtClean="0"/>
              <a:t>Η σωματική εξάσκηση και η οποιασδήποτε μορφής αγωνιστική αντιπαράθεση αποτελούσε τμήμα μιας </a:t>
            </a:r>
            <a:r>
              <a:rPr lang="el-GR" b="1" i="1" dirty="0" smtClean="0">
                <a:solidFill>
                  <a:srgbClr val="FF0000"/>
                </a:solidFill>
              </a:rPr>
              <a:t>εορταστικής διαδικασίας </a:t>
            </a:r>
            <a:r>
              <a:rPr lang="el-GR" b="1" dirty="0" smtClean="0"/>
              <a:t>και εξυπηρετούσε κυρίως </a:t>
            </a:r>
          </a:p>
          <a:p>
            <a:pPr algn="just"/>
            <a:r>
              <a:rPr lang="el-GR" b="1" dirty="0" smtClean="0"/>
              <a:t>την ψυχαγωγία των επισκεπτών, </a:t>
            </a:r>
          </a:p>
          <a:p>
            <a:pPr algn="just"/>
            <a:r>
              <a:rPr lang="el-GR" b="1" dirty="0" smtClean="0"/>
              <a:t>ενώ υπό αυτές τις προϋποθέσεις δεν ετίθετο ζήτημα </a:t>
            </a:r>
            <a:r>
              <a:rPr lang="el-GR" b="1" i="1" dirty="0" smtClean="0">
                <a:solidFill>
                  <a:srgbClr val="FF0000"/>
                </a:solidFill>
              </a:rPr>
              <a:t>σύγκρισης επιδόσεων </a:t>
            </a:r>
            <a:r>
              <a:rPr lang="el-GR" b="1" dirty="0" smtClean="0"/>
              <a:t>από διαδικασία σε διαδικασία </a:t>
            </a:r>
          </a:p>
          <a:p>
            <a:pPr algn="just"/>
            <a:r>
              <a:rPr lang="el-GR" b="1" dirty="0" smtClean="0"/>
              <a:t>ούτε </a:t>
            </a:r>
            <a:r>
              <a:rPr lang="el-GR" b="1" i="1" dirty="0" smtClean="0">
                <a:solidFill>
                  <a:srgbClr val="FF0000"/>
                </a:solidFill>
              </a:rPr>
              <a:t>διαφοροποίησης κανόνων </a:t>
            </a:r>
            <a:r>
              <a:rPr lang="el-GR" b="1" dirty="0" smtClean="0"/>
              <a:t>για την ανέλιξη της διαδικασίας.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04617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Δεν επρόκειτο για τον ακριβή προσδιορισμό, τη </a:t>
            </a:r>
            <a:r>
              <a:rPr lang="el-GR" b="1" dirty="0" smtClean="0">
                <a:solidFill>
                  <a:srgbClr val="FF0000"/>
                </a:solidFill>
              </a:rPr>
              <a:t>μέτρηση της επίδοσης </a:t>
            </a:r>
          </a:p>
          <a:p>
            <a:pPr algn="just"/>
            <a:r>
              <a:rPr lang="el-GR" b="1" dirty="0" smtClean="0"/>
              <a:t>αλλά για τον νικητή ως πρόσωπο ή ως ευρύτερη κοινωνική ομάδα </a:t>
            </a:r>
          </a:p>
          <a:p>
            <a:pPr algn="just"/>
            <a:r>
              <a:rPr lang="el-GR" b="1" dirty="0" smtClean="0"/>
              <a:t>Τα παιχνίδια  νομιμοποιούνταν μέσω της </a:t>
            </a:r>
            <a:r>
              <a:rPr lang="el-GR" b="1" dirty="0" smtClean="0">
                <a:solidFill>
                  <a:srgbClr val="FF0000"/>
                </a:solidFill>
              </a:rPr>
              <a:t>παράδοσης</a:t>
            </a:r>
            <a:r>
              <a:rPr lang="el-GR" b="1" dirty="0" smtClean="0"/>
              <a:t>, της </a:t>
            </a:r>
            <a:r>
              <a:rPr lang="el-GR" b="1" dirty="0" smtClean="0">
                <a:solidFill>
                  <a:srgbClr val="FF0000"/>
                </a:solidFill>
              </a:rPr>
              <a:t>εθιμοτυπίας</a:t>
            </a:r>
            <a:r>
              <a:rPr lang="el-GR" b="1" dirty="0" smtClean="0"/>
              <a:t> και της συνήθειας. </a:t>
            </a:r>
          </a:p>
          <a:p>
            <a:pPr algn="just"/>
            <a:r>
              <a:rPr lang="el-GR" b="1" dirty="0" smtClean="0"/>
              <a:t>Η διεξαγωγή τους πραγματώνονταν σε αντιστοιχία με  </a:t>
            </a:r>
            <a:r>
              <a:rPr lang="el-GR" b="1" dirty="0" smtClean="0">
                <a:solidFill>
                  <a:srgbClr val="FF0000"/>
                </a:solidFill>
              </a:rPr>
              <a:t>άγραφους κανόνες</a:t>
            </a:r>
            <a:r>
              <a:rPr lang="el-GR" b="1" dirty="0" smtClean="0"/>
              <a:t>, γεγονός που αναδεικνύεται από την οργάνωση η οποία ήταν </a:t>
            </a:r>
            <a:r>
              <a:rPr lang="el-GR" b="1" dirty="0" smtClean="0">
                <a:solidFill>
                  <a:srgbClr val="FF0000"/>
                </a:solidFill>
              </a:rPr>
              <a:t>άτυπη </a:t>
            </a:r>
            <a:r>
              <a:rPr lang="el-GR" b="1" dirty="0" smtClean="0"/>
              <a:t>και βασιζόταν σε κοινωνικές δομές εθιμοτυπικού χαρακτήρα.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661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>
                <a:solidFill>
                  <a:srgbClr val="FF0000"/>
                </a:solidFill>
              </a:rPr>
              <a:t>Νεωτερικότητα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smtClean="0"/>
              <a:t>H </a:t>
            </a:r>
            <a:r>
              <a:rPr lang="el-GR" b="1" dirty="0" smtClean="0"/>
              <a:t>περίοδος που προσδιορίζουμε ως  </a:t>
            </a:r>
            <a:r>
              <a:rPr lang="el-GR" b="1" dirty="0" err="1" smtClean="0"/>
              <a:t>νεωτερικότητα</a:t>
            </a:r>
            <a:r>
              <a:rPr lang="el-GR" b="1" dirty="0" smtClean="0"/>
              <a:t> ξεκινάει μετά από τρία μείζονος σημασίας γεγονότα που είχαν αφετηρία τον ευρωπαϊκό χώρο. </a:t>
            </a:r>
          </a:p>
          <a:p>
            <a:pPr algn="just"/>
            <a:r>
              <a:rPr lang="el-GR" b="1" dirty="0"/>
              <a:t>Α</a:t>
            </a:r>
            <a:r>
              <a:rPr lang="el-GR" b="1" dirty="0" smtClean="0"/>
              <a:t>νακάλυψη του Νέου Κόσμου (Αμερική) </a:t>
            </a:r>
          </a:p>
          <a:p>
            <a:pPr algn="just"/>
            <a:r>
              <a:rPr lang="el-GR" b="1" dirty="0" smtClean="0"/>
              <a:t> Αναγέννηση </a:t>
            </a:r>
          </a:p>
          <a:p>
            <a:pPr algn="just"/>
            <a:r>
              <a:rPr lang="el-GR" b="1" dirty="0" smtClean="0"/>
              <a:t>και η Μεταρρύθμιση</a:t>
            </a:r>
          </a:p>
          <a:p>
            <a:pPr algn="just"/>
            <a:r>
              <a:rPr lang="el-GR" b="1" dirty="0" smtClean="0"/>
              <a:t> Με αυτά τα γεγονότα περνάμε από τον Μεσαίωνα στη </a:t>
            </a:r>
            <a:r>
              <a:rPr lang="el-GR" b="1" dirty="0" err="1" smtClean="0"/>
              <a:t>νεωτερικότητα</a:t>
            </a:r>
            <a:r>
              <a:rPr lang="el-GR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46689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just"/>
            <a:r>
              <a:rPr lang="el-GR" b="1" dirty="0" smtClean="0"/>
              <a:t>Παρατηρώντας λοιπόν τις </a:t>
            </a:r>
            <a:r>
              <a:rPr lang="el-GR" b="1" dirty="0" smtClean="0">
                <a:solidFill>
                  <a:srgbClr val="FF0000"/>
                </a:solidFill>
              </a:rPr>
              <a:t>δομές</a:t>
            </a:r>
            <a:r>
              <a:rPr lang="el-GR" b="1" dirty="0" smtClean="0"/>
              <a:t> των προ-μοντέρνων λαϊκών παιχνιδιών αλλά και γενικότερα των σωματικών ασκήσεων των κοινωνιών της Κεντροδυτικής Ευρώπης, </a:t>
            </a:r>
          </a:p>
          <a:p>
            <a:pPr algn="just"/>
            <a:r>
              <a:rPr lang="el-GR" b="1" dirty="0" smtClean="0"/>
              <a:t>δεν εντοπίζουμε ούτε </a:t>
            </a:r>
            <a:r>
              <a:rPr lang="el-GR" b="1" dirty="0" smtClean="0">
                <a:solidFill>
                  <a:srgbClr val="FF0000"/>
                </a:solidFill>
              </a:rPr>
              <a:t>τοπικά</a:t>
            </a:r>
            <a:r>
              <a:rPr lang="el-GR" b="1" dirty="0" smtClean="0"/>
              <a:t> ούτε </a:t>
            </a:r>
            <a:r>
              <a:rPr lang="el-GR" b="1" dirty="0" smtClean="0">
                <a:solidFill>
                  <a:srgbClr val="FF0000"/>
                </a:solidFill>
              </a:rPr>
              <a:t>χρονικά </a:t>
            </a:r>
            <a:r>
              <a:rPr lang="el-GR" b="1" dirty="0" smtClean="0"/>
              <a:t>ούτε </a:t>
            </a:r>
            <a:r>
              <a:rPr lang="el-GR" b="1" dirty="0" smtClean="0">
                <a:solidFill>
                  <a:srgbClr val="FF0000"/>
                </a:solidFill>
              </a:rPr>
              <a:t>κοινωνικά</a:t>
            </a:r>
            <a:r>
              <a:rPr lang="el-GR" b="1" dirty="0" smtClean="0"/>
              <a:t> έναν περιορισμό, μια νοηματική ιδιαιτερότητα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σαν αυτή που χαρακτηρίζει τον νεωτερικό και </a:t>
            </a:r>
            <a:r>
              <a:rPr lang="el-GR" b="1" dirty="0" err="1" smtClean="0">
                <a:solidFill>
                  <a:srgbClr val="FFFF00"/>
                </a:solidFill>
              </a:rPr>
              <a:t>μετα</a:t>
            </a:r>
            <a:r>
              <a:rPr lang="el-GR" b="1" dirty="0" smtClean="0">
                <a:solidFill>
                  <a:srgbClr val="FFFF00"/>
                </a:solidFill>
              </a:rPr>
              <a:t>-νεωτερικό αθλητισμό</a:t>
            </a:r>
            <a:r>
              <a:rPr lang="el-GR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89843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l-GR" b="1" dirty="0" smtClean="0"/>
              <a:t>Εντούτοις θα πρέπει να επισημάνουμε ότι οι ανταγωνιστικές διαδικασίες και τα λαϊκά παιχνίδια στην προ-μοντέρνα κοινωνία πέραν του ψυχαγωγικού χαρακτήρα, δημιουργούσαν πλαίσια για συμμετοχή στη ζωή της ομάδας ή της κοινότητας (</a:t>
            </a:r>
            <a:r>
              <a:rPr lang="el-GR" b="1" dirty="0" smtClean="0">
                <a:solidFill>
                  <a:srgbClr val="FFFF00"/>
                </a:solidFill>
              </a:rPr>
              <a:t>λειτουργία κοινωνικής ενσωμάτωσης</a:t>
            </a:r>
            <a:r>
              <a:rPr lang="el-GR" b="1" dirty="0" smtClean="0"/>
              <a:t>) </a:t>
            </a:r>
          </a:p>
          <a:p>
            <a:pPr algn="just"/>
            <a:r>
              <a:rPr lang="el-GR" b="1" dirty="0" smtClean="0"/>
              <a:t>Ο τρόπος διεξαγωγής αυτών των δραστηριοτήτων αντανακλούσε την γενικότερη </a:t>
            </a:r>
            <a:r>
              <a:rPr lang="el-GR" b="1" dirty="0" smtClean="0">
                <a:solidFill>
                  <a:srgbClr val="FF0000"/>
                </a:solidFill>
              </a:rPr>
              <a:t>μορφή κοινωνικής οργάνωσης</a:t>
            </a:r>
            <a:r>
              <a:rPr lang="el-GR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129895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dirty="0" smtClean="0"/>
              <a:t> </a:t>
            </a:r>
            <a:r>
              <a:rPr lang="el-GR" b="1" dirty="0" smtClean="0"/>
              <a:t>Οι προ-νεωτερικές κοινωνίες της Κεντροδυτικής Ευρώπης ήταν </a:t>
            </a:r>
            <a:r>
              <a:rPr lang="el-GR" b="1" i="1" dirty="0" smtClean="0">
                <a:solidFill>
                  <a:srgbClr val="FF0000"/>
                </a:solidFill>
              </a:rPr>
              <a:t>τμηματικά διαφοροποιημένες</a:t>
            </a:r>
            <a:r>
              <a:rPr lang="el-GR" b="1" dirty="0" smtClean="0"/>
              <a:t> και οργανωμένες. </a:t>
            </a:r>
          </a:p>
          <a:p>
            <a:pPr algn="just"/>
            <a:r>
              <a:rPr lang="el-GR" b="1" dirty="0" smtClean="0"/>
              <a:t>Η διαφοροποιούσα τα κοινωνικά μέρη αρχή ήταν αυτή της διαστρωμάτωσης. </a:t>
            </a:r>
          </a:p>
          <a:p>
            <a:pPr algn="just"/>
            <a:r>
              <a:rPr lang="el-GR" b="1" dirty="0" smtClean="0"/>
              <a:t>Οι </a:t>
            </a:r>
            <a:r>
              <a:rPr lang="el-GR" b="1" dirty="0" smtClean="0">
                <a:solidFill>
                  <a:srgbClr val="FFFF00"/>
                </a:solidFill>
              </a:rPr>
              <a:t>κοινωνίες ήταν διαρθρωμένες ιεραρχικά κατά στοιβάδες, κατά τμήματα</a:t>
            </a:r>
            <a:r>
              <a:rPr lang="el-GR" b="1" dirty="0" smtClean="0"/>
              <a:t>.  </a:t>
            </a:r>
          </a:p>
          <a:p>
            <a:pPr algn="just"/>
            <a:r>
              <a:rPr lang="el-GR" b="1" dirty="0" smtClean="0"/>
              <a:t>Αντίστοιχα και ανάλογα μ’ αυτήν τη μορφή συγκρότησης  υπήρχαν ή εμφανίζονταν</a:t>
            </a:r>
          </a:p>
          <a:p>
            <a:pPr algn="just"/>
            <a:r>
              <a:rPr lang="el-GR" b="1" dirty="0" smtClean="0"/>
              <a:t> </a:t>
            </a:r>
            <a:r>
              <a:rPr lang="el-GR" b="1" dirty="0" smtClean="0">
                <a:solidFill>
                  <a:srgbClr val="FFFF00"/>
                </a:solidFill>
              </a:rPr>
              <a:t>εξειδικευμένα κατά κοινωνικά στρώματα σχήματα σωματικής εξάσκησης και κινητικά πολιτισμικά σχήματα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70413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 smtClean="0"/>
              <a:t>Συνήθως ήταν άλλα, διαφορετικά για τους</a:t>
            </a:r>
          </a:p>
          <a:p>
            <a:pPr algn="just"/>
            <a:r>
              <a:rPr lang="el-GR" b="1" dirty="0" smtClean="0"/>
              <a:t> </a:t>
            </a:r>
            <a:r>
              <a:rPr lang="el-GR" b="1" dirty="0" smtClean="0">
                <a:solidFill>
                  <a:srgbClr val="FFFF00"/>
                </a:solidFill>
              </a:rPr>
              <a:t>ευγενείς-αριστοκράτες, </a:t>
            </a:r>
          </a:p>
          <a:p>
            <a:pPr algn="just"/>
            <a:r>
              <a:rPr lang="el-GR" b="1" dirty="0" smtClean="0"/>
              <a:t>άλλα για τους </a:t>
            </a:r>
            <a:r>
              <a:rPr lang="el-GR" b="1" dirty="0" smtClean="0">
                <a:solidFill>
                  <a:srgbClr val="FFFF00"/>
                </a:solidFill>
              </a:rPr>
              <a:t>χωρικούς και μετέπειτα για τους αστούς </a:t>
            </a:r>
            <a:r>
              <a:rPr lang="el-GR" b="1" dirty="0" smtClean="0"/>
              <a:t>και μάλιστα εν μέρει άλλα </a:t>
            </a:r>
          </a:p>
          <a:p>
            <a:pPr algn="just"/>
            <a:r>
              <a:rPr lang="el-GR" b="1" dirty="0" smtClean="0"/>
              <a:t>για τους </a:t>
            </a:r>
            <a:r>
              <a:rPr lang="el-GR" b="1" dirty="0" smtClean="0">
                <a:solidFill>
                  <a:srgbClr val="FFFF00"/>
                </a:solidFill>
              </a:rPr>
              <a:t>εκπροσώπους τού κλήρου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45618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Το είδος και η μορφή  </a:t>
            </a:r>
            <a:r>
              <a:rPr lang="el-GR" b="1" dirty="0" err="1" smtClean="0"/>
              <a:t>τής</a:t>
            </a:r>
            <a:r>
              <a:rPr lang="el-GR" b="1" dirty="0" smtClean="0"/>
              <a:t> σωματικής άσκησης αποτελούσε και χαρακτηριστικό στοιχείο της </a:t>
            </a:r>
            <a:r>
              <a:rPr lang="el-GR" b="1" i="1" dirty="0" smtClean="0">
                <a:solidFill>
                  <a:srgbClr val="FF0000"/>
                </a:solidFill>
              </a:rPr>
              <a:t>κοινωνικής προέλευσης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/>
              <a:t>της </a:t>
            </a:r>
            <a:r>
              <a:rPr lang="el-GR" b="1" dirty="0" smtClean="0">
                <a:solidFill>
                  <a:srgbClr val="FFFF00"/>
                </a:solidFill>
              </a:rPr>
              <a:t>κοινωνικής </a:t>
            </a:r>
            <a:r>
              <a:rPr lang="el-GR" b="1" dirty="0" err="1" smtClean="0">
                <a:solidFill>
                  <a:srgbClr val="FFFF00"/>
                </a:solidFill>
              </a:rPr>
              <a:t>στρωμάτωσης</a:t>
            </a:r>
            <a:r>
              <a:rPr lang="el-GR" b="1" dirty="0" smtClean="0">
                <a:solidFill>
                  <a:srgbClr val="FFFF00"/>
                </a:solidFill>
              </a:rPr>
              <a:t> </a:t>
            </a:r>
            <a:r>
              <a:rPr lang="el-GR" b="1" dirty="0" smtClean="0"/>
              <a:t>του ενασχολούμενου, </a:t>
            </a:r>
          </a:p>
          <a:p>
            <a:pPr algn="just"/>
            <a:r>
              <a:rPr lang="el-GR" b="1" dirty="0" smtClean="0"/>
              <a:t>ενώ αυστηρή </a:t>
            </a:r>
            <a:r>
              <a:rPr lang="el-GR" b="1" dirty="0" smtClean="0">
                <a:solidFill>
                  <a:srgbClr val="FFFF00"/>
                </a:solidFill>
              </a:rPr>
              <a:t>επιδίωξη των ανώτερων κοινωνικών στρωμάτων </a:t>
            </a:r>
            <a:r>
              <a:rPr lang="el-GR" b="1" dirty="0" smtClean="0"/>
              <a:t>ήταν</a:t>
            </a:r>
          </a:p>
          <a:p>
            <a:pPr algn="just"/>
            <a:r>
              <a:rPr lang="el-GR" b="1" dirty="0" smtClean="0"/>
              <a:t> να </a:t>
            </a:r>
            <a:r>
              <a:rPr lang="el-GR" b="1" dirty="0" smtClean="0">
                <a:solidFill>
                  <a:srgbClr val="FFFF00"/>
                </a:solidFill>
              </a:rPr>
              <a:t>περιφρουρήσουν αυτή την ιδιαιτερότητα</a:t>
            </a:r>
            <a:r>
              <a:rPr lang="el-GR" b="1" dirty="0" smtClean="0"/>
              <a:t>, η οποία εξάλλου διαφοροποιούσε και τις κοινωνικές αποστολές τους.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342524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dirty="0" smtClean="0"/>
              <a:t>Επειδή, για παράδειγμα, οι </a:t>
            </a:r>
            <a:r>
              <a:rPr lang="el-GR" b="1" i="1" dirty="0" smtClean="0">
                <a:solidFill>
                  <a:srgbClr val="FF0000"/>
                </a:solidFill>
              </a:rPr>
              <a:t>ευγενείς, οι αριστοκράτες </a:t>
            </a:r>
            <a:r>
              <a:rPr lang="el-GR" b="1" dirty="0" smtClean="0"/>
              <a:t>συγκροτούσαν και αποτελούσαν και το σώμα, την ομάδα ασφάλειας, προστασίας και περιφρούρησης μιας κοινότητας, μιας κοινωνίας, </a:t>
            </a:r>
          </a:p>
          <a:p>
            <a:pPr algn="just"/>
            <a:r>
              <a:rPr lang="el-GR" b="1" dirty="0" smtClean="0"/>
              <a:t>οι </a:t>
            </a:r>
            <a:r>
              <a:rPr lang="el-GR" b="1" dirty="0" smtClean="0">
                <a:solidFill>
                  <a:srgbClr val="FFFF00"/>
                </a:solidFill>
              </a:rPr>
              <a:t>σωματικές ασκήσεις </a:t>
            </a:r>
            <a:r>
              <a:rPr lang="el-GR" b="1" dirty="0" smtClean="0"/>
              <a:t>οι οποίες σχετίζονταν μ’ αυτή την αποστολή ήταν ουσιαστικό συστατικό της καθημερινής ζωής τους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61118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b="1" dirty="0" smtClean="0"/>
              <a:t>Ασκήσεις για την καλλιέργεια ικανοτήτων και δεξιοτήτων που έχουν σχέση με την </a:t>
            </a:r>
            <a:r>
              <a:rPr lang="el-GR" b="1" dirty="0" smtClean="0">
                <a:solidFill>
                  <a:srgbClr val="FFFF00"/>
                </a:solidFill>
              </a:rPr>
              <a:t>ξιφασκία, τοξοβολία, πυγμαχία </a:t>
            </a:r>
            <a:r>
              <a:rPr lang="el-GR" b="1" dirty="0" smtClean="0"/>
              <a:t>κ.λπ.</a:t>
            </a:r>
          </a:p>
          <a:p>
            <a:pPr algn="just"/>
            <a:r>
              <a:rPr lang="el-GR" b="1" dirty="0" smtClean="0"/>
              <a:t> επικρατούν μέχρι τον 17ο-18ο αιώνα και αποτελούν τη βάση δημιουργίας </a:t>
            </a:r>
            <a:r>
              <a:rPr lang="el-GR" b="1" dirty="0" smtClean="0">
                <a:solidFill>
                  <a:srgbClr val="FFFF00"/>
                </a:solidFill>
              </a:rPr>
              <a:t>αγωνιστικών προτύπων και αγωνιστικού ήθους</a:t>
            </a:r>
            <a:r>
              <a:rPr lang="el-GR" b="1" dirty="0" smtClean="0"/>
              <a:t>, </a:t>
            </a:r>
          </a:p>
          <a:p>
            <a:pPr algn="just"/>
            <a:r>
              <a:rPr lang="el-GR" b="1" dirty="0" smtClean="0"/>
              <a:t>τα οποία, φυσικά και κατά κανόνα, έχουν </a:t>
            </a:r>
            <a:r>
              <a:rPr lang="el-GR" b="1" i="1" dirty="0" err="1" smtClean="0">
                <a:solidFill>
                  <a:srgbClr val="FF0000"/>
                </a:solidFill>
              </a:rPr>
              <a:t>ανδροκεντρικό</a:t>
            </a:r>
            <a:r>
              <a:rPr lang="el-GR" b="1" dirty="0" smtClean="0"/>
              <a:t> χαρακτήρα.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68668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Autofit/>
          </a:bodyPr>
          <a:lstStyle/>
          <a:p>
            <a:pPr algn="just"/>
            <a:r>
              <a:rPr lang="el-GR" b="1" dirty="0" smtClean="0"/>
              <a:t>Αντίθετα, ο τρόπος ζωής των </a:t>
            </a:r>
            <a:r>
              <a:rPr lang="el-GR" b="1" i="1" dirty="0" smtClean="0">
                <a:solidFill>
                  <a:srgbClr val="FF0000"/>
                </a:solidFill>
              </a:rPr>
              <a:t>κατώτερων κοινωνικών στρωμάτων</a:t>
            </a:r>
            <a:r>
              <a:rPr lang="el-GR" b="1" dirty="0" smtClean="0"/>
              <a:t> δεν επιτρέπει και δεν καθιστά νοηματική τη συστηματική ενασχόληση με σωματικές ασκήσεις. </a:t>
            </a:r>
          </a:p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Η εξασφάλιση αγαθών για την επιβίωση αποτελούσε κυρίαρχη καθημερινή αποστολή για τα μέλη των κατώτερων κοινωνικών στρωμάτων, </a:t>
            </a:r>
          </a:p>
          <a:p>
            <a:pPr algn="just"/>
            <a:r>
              <a:rPr lang="el-GR" b="1" dirty="0" smtClean="0"/>
              <a:t>δεδομένο το οποίο άφηνε ελάχιστα περιθώρια για την ικανοποίηση ή και για την εμφάνιση άλλων κοινωνικών ή προσωπικών αναγκών.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346833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b="1" dirty="0" smtClean="0">
                <a:solidFill>
                  <a:srgbClr val="FFFF00"/>
                </a:solidFill>
              </a:rPr>
              <a:t>Μια ρυθμική-συστηματική ενασχόληση με τις σωματικές ασκήσεις  ήταν προνόμιο των  χορτασμένων και κατ’ επέκταση των πλουσίων. </a:t>
            </a:r>
          </a:p>
          <a:p>
            <a:pPr algn="just"/>
            <a:r>
              <a:rPr lang="el-GR" b="1" dirty="0" smtClean="0"/>
              <a:t>Για τα </a:t>
            </a:r>
            <a:r>
              <a:rPr lang="el-GR" b="1" dirty="0" smtClean="0">
                <a:solidFill>
                  <a:srgbClr val="FFFF00"/>
                </a:solidFill>
              </a:rPr>
              <a:t>κατώτερα κοινωνικά στρώματα </a:t>
            </a:r>
            <a:r>
              <a:rPr lang="el-GR" b="1" dirty="0" smtClean="0"/>
              <a:t>η ενασχόληση με σωματικές ασκήσεις πραγματοποιούνταν σε πλαίσιο εντός του οποίου ήταν εξασφαλισμένη η δυνατότητα εκπλήρωσης διατροφικών αναγκών, </a:t>
            </a:r>
          </a:p>
          <a:p>
            <a:pPr algn="just"/>
            <a:r>
              <a:rPr lang="el-GR" b="1" dirty="0" smtClean="0"/>
              <a:t>δηλαδή στο πλαίσιο κυρίως </a:t>
            </a:r>
            <a:r>
              <a:rPr lang="el-GR" b="1" i="1" dirty="0" smtClean="0">
                <a:solidFill>
                  <a:srgbClr val="FF0000"/>
                </a:solidFill>
              </a:rPr>
              <a:t>εορταστικών εκδηλώσεων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2716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b="1" dirty="0" smtClean="0"/>
              <a:t>Για τα </a:t>
            </a:r>
            <a:r>
              <a:rPr lang="el-GR" b="1" dirty="0" smtClean="0">
                <a:solidFill>
                  <a:srgbClr val="FFFF00"/>
                </a:solidFill>
              </a:rPr>
              <a:t>κατώτερα κοινωνικά στρώματα</a:t>
            </a:r>
            <a:r>
              <a:rPr lang="el-GR" b="1" dirty="0" smtClean="0"/>
              <a:t>— ιδίως για τους </a:t>
            </a:r>
            <a:r>
              <a:rPr lang="el-GR" b="1" dirty="0" smtClean="0">
                <a:solidFill>
                  <a:srgbClr val="FFFF00"/>
                </a:solidFill>
              </a:rPr>
              <a:t>χωρικούς, για τους ανθρώπους της υπαίθρου</a:t>
            </a:r>
            <a:r>
              <a:rPr lang="el-GR" b="1" dirty="0" smtClean="0"/>
              <a:t>— η ενασχόληση με σωματικές ασκήσεις περιοριζόταν στη διάρκεια κυρίως </a:t>
            </a:r>
            <a:r>
              <a:rPr lang="el-GR" b="1" dirty="0" smtClean="0">
                <a:solidFill>
                  <a:srgbClr val="FFFF00"/>
                </a:solidFill>
              </a:rPr>
              <a:t>εκκλησιαστικών εορτών, εορτών στην αγορά ή στις ανακτορικές αυλές</a:t>
            </a:r>
            <a:r>
              <a:rPr lang="el-GR" b="1" dirty="0" smtClean="0"/>
              <a:t>. </a:t>
            </a:r>
          </a:p>
          <a:p>
            <a:pPr algn="just"/>
            <a:r>
              <a:rPr lang="el-GR" b="1" dirty="0" smtClean="0"/>
              <a:t>Πολλές φορές με την </a:t>
            </a:r>
            <a:r>
              <a:rPr lang="el-GR" b="1" dirty="0" smtClean="0">
                <a:solidFill>
                  <a:srgbClr val="FFFF00"/>
                </a:solidFill>
              </a:rPr>
              <a:t>κατανάλωση αλκοόλ </a:t>
            </a:r>
            <a:r>
              <a:rPr lang="el-GR" b="1" dirty="0" smtClean="0"/>
              <a:t>που συνόδευε τις εορταστικές εκδηλώσεις δημιουργούνταν, στο πλαίσιο παιχνιδιών που περιελάμβαναν σωματικές αγωνιστικές αντιπαραθέσεις,  </a:t>
            </a:r>
          </a:p>
          <a:p>
            <a:pPr algn="just"/>
            <a:r>
              <a:rPr lang="el-GR" b="1" dirty="0" smtClean="0">
                <a:solidFill>
                  <a:srgbClr val="FF0000"/>
                </a:solidFill>
              </a:rPr>
              <a:t>πολλές κοινωνικές ταραχές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00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000" b="1" dirty="0" smtClean="0"/>
              <a:t>Η περίοδος αυτή ουσιαστικά διαμορφώνεται από την καταλυτική εμφάνιση του φιλοσοφικού-διανοητικού ρεύματος του </a:t>
            </a:r>
            <a:r>
              <a:rPr lang="el-GR" sz="4400" b="1" dirty="0" smtClean="0">
                <a:solidFill>
                  <a:srgbClr val="FF0000"/>
                </a:solidFill>
              </a:rPr>
              <a:t>Διαφωτισμού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2184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Έτσι αρχίζουν και εμφανίζονται τοπικές και χρονικές απαγορεύσεις όσον αφορά τη διεξαγωγή τους. </a:t>
            </a:r>
          </a:p>
          <a:p>
            <a:pPr algn="just"/>
            <a:r>
              <a:rPr lang="el-GR" sz="3600" b="1" dirty="0" smtClean="0">
                <a:solidFill>
                  <a:srgbClr val="FFFF00"/>
                </a:solidFill>
              </a:rPr>
              <a:t>Εμφανίζεται, δε, η τάση από τις αρχές εξουσίας να δομηθεί με τέτοιον τρόπο  η λειτουργικότητα της εθιμοτυπίας, ούτως ώστε να ανελίσσεται ελεγχόμενα και ειρηνικά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778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Βλέπουμε δηλαδή ότι αρχίζει σιγά- σιγά να διαμορφώνεται μια αντίληψη δημιουργίας ειδικών χώρων γι’ αυτές τις δραστηριότητες, έτσι ώστε να μπορούν ελέγχονται</a:t>
            </a:r>
            <a:r>
              <a:rPr lang="el-GR" dirty="0" smtClean="0">
                <a:solidFill>
                  <a:srgbClr val="FFFF00"/>
                </a:solidFill>
              </a:rPr>
              <a:t>.</a:t>
            </a:r>
          </a:p>
          <a:p>
            <a:pPr algn="just"/>
            <a:r>
              <a:rPr lang="el-GR" dirty="0"/>
              <a:t>(</a:t>
            </a:r>
            <a:r>
              <a:rPr lang="el-GR" dirty="0" smtClean="0"/>
              <a:t>Χρονική και χωρική διαφοροποίηση)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8009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Ο </a:t>
            </a:r>
            <a:r>
              <a:rPr lang="el-GR" sz="4000" b="1" dirty="0" smtClean="0">
                <a:solidFill>
                  <a:srgbClr val="FF0000"/>
                </a:solidFill>
              </a:rPr>
              <a:t>κινητικός πολιτισμός </a:t>
            </a:r>
            <a:r>
              <a:rPr lang="el-GR" sz="4000" b="1" dirty="0" smtClean="0">
                <a:solidFill>
                  <a:srgbClr val="FFFF00"/>
                </a:solidFill>
              </a:rPr>
              <a:t>των κοινωνιών της Κεντροδυτικής και Βόρειας Ευρώπης την περίοδο από τα τέλη του 15ου αιώνα μέχρι περίπου τις αρχές του 18ου αιώνα</a:t>
            </a:r>
          </a:p>
          <a:p>
            <a:pPr algn="just"/>
            <a:r>
              <a:rPr lang="el-GR" sz="4000" b="1" dirty="0" smtClean="0">
                <a:solidFill>
                  <a:srgbClr val="FFFF00"/>
                </a:solidFill>
              </a:rPr>
              <a:t> </a:t>
            </a:r>
            <a:r>
              <a:rPr lang="el-GR" sz="4000" b="1" dirty="0" smtClean="0">
                <a:solidFill>
                  <a:srgbClr val="FF0000"/>
                </a:solidFill>
              </a:rPr>
              <a:t>αντανακλά</a:t>
            </a:r>
            <a:r>
              <a:rPr lang="el-GR" sz="4000" b="1" dirty="0" smtClean="0">
                <a:solidFill>
                  <a:srgbClr val="FFFF00"/>
                </a:solidFill>
              </a:rPr>
              <a:t> τα διαφορετικά νοήματα που έχει η σωματική δραστηριότητα ανά </a:t>
            </a:r>
            <a:r>
              <a:rPr lang="el-GR" sz="4000" b="1" dirty="0" smtClean="0">
                <a:solidFill>
                  <a:srgbClr val="FF0000"/>
                </a:solidFill>
              </a:rPr>
              <a:t>κοινωνική </a:t>
            </a:r>
            <a:r>
              <a:rPr lang="el-GR" sz="4000" b="1" dirty="0" err="1" smtClean="0">
                <a:solidFill>
                  <a:srgbClr val="FF0000"/>
                </a:solidFill>
              </a:rPr>
              <a:t>στρωμάτωση</a:t>
            </a:r>
            <a:r>
              <a:rPr lang="el-GR" sz="4000" b="1" dirty="0" smtClean="0">
                <a:solidFill>
                  <a:srgbClr val="FFFF00"/>
                </a:solidFill>
              </a:rPr>
              <a:t>.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9969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                            </a:t>
            </a:r>
            <a:r>
              <a:rPr lang="el-GR" sz="5400" b="1" dirty="0" smtClean="0">
                <a:solidFill>
                  <a:srgbClr val="FF0000"/>
                </a:solidFill>
              </a:rPr>
              <a:t>ΕΥΧΑΡΙΣΤΩ</a:t>
            </a:r>
          </a:p>
          <a:p>
            <a:pPr marL="0" indent="0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                    ΓΙΑ ΤΗΝ    </a:t>
            </a:r>
          </a:p>
          <a:p>
            <a:pPr marL="0" indent="0">
              <a:buNone/>
            </a:pPr>
            <a:r>
              <a:rPr lang="el-GR" sz="5400" b="1" dirty="0">
                <a:solidFill>
                  <a:srgbClr val="FF0000"/>
                </a:solidFill>
              </a:rPr>
              <a:t> </a:t>
            </a:r>
            <a:r>
              <a:rPr lang="el-GR" sz="5400" b="1" dirty="0" smtClean="0">
                <a:solidFill>
                  <a:srgbClr val="FF0000"/>
                </a:solidFill>
              </a:rPr>
              <a:t>              ΠΡΟΣΟΧΗ ΣΑΣ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628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algn="just"/>
            <a:r>
              <a:rPr lang="el-GR" sz="3600" b="1" dirty="0" smtClean="0"/>
              <a:t>Η </a:t>
            </a:r>
            <a:r>
              <a:rPr lang="el-GR" sz="3600" b="1" dirty="0" err="1" smtClean="0"/>
              <a:t>νεωτερικότητα</a:t>
            </a:r>
            <a:r>
              <a:rPr lang="el-GR" sz="3600" b="1" dirty="0" smtClean="0"/>
              <a:t> είναι άμεσα συνδεδεμένη με το </a:t>
            </a:r>
            <a:r>
              <a:rPr lang="el-GR" sz="3600" b="1" dirty="0" err="1" smtClean="0"/>
              <a:t>πρόταγμα</a:t>
            </a:r>
            <a:r>
              <a:rPr lang="el-GR" sz="3600" b="1" dirty="0" smtClean="0"/>
              <a:t>   του Διαφωτισμού </a:t>
            </a:r>
          </a:p>
          <a:p>
            <a:pPr algn="just"/>
            <a:r>
              <a:rPr lang="el-GR" sz="3600" b="1" dirty="0" smtClean="0"/>
              <a:t>περί </a:t>
            </a:r>
            <a:r>
              <a:rPr lang="el-GR" sz="3600" b="1" dirty="0" smtClean="0">
                <a:solidFill>
                  <a:srgbClr val="FFFF00"/>
                </a:solidFill>
              </a:rPr>
              <a:t>οικουμενικής ορθολογικότητας</a:t>
            </a:r>
            <a:r>
              <a:rPr lang="el-GR" sz="3600" b="1" dirty="0" smtClean="0"/>
              <a:t>,</a:t>
            </a:r>
          </a:p>
          <a:p>
            <a:pPr algn="just"/>
            <a:r>
              <a:rPr lang="el-GR" sz="3600" b="1" dirty="0" smtClean="0"/>
              <a:t> την αναζήτηση της σίγουρης και θετικής γνώσης, της αλήθειας και </a:t>
            </a:r>
          </a:p>
          <a:p>
            <a:pPr algn="just"/>
            <a:r>
              <a:rPr lang="el-GR" sz="3600" b="1" dirty="0" smtClean="0"/>
              <a:t>την ακόλουθη εφαρμογή αυτής της γνώσης στον </a:t>
            </a:r>
            <a:r>
              <a:rPr lang="el-GR" sz="3600" b="1" dirty="0" smtClean="0">
                <a:solidFill>
                  <a:srgbClr val="FF0000"/>
                </a:solidFill>
              </a:rPr>
              <a:t>κοινωνικό κόσμο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701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sz="3600" b="1" dirty="0" smtClean="0"/>
              <a:t>Το επίκεντρο της διαμορφώνεται από μια συνεκτική εικόνα  του </a:t>
            </a:r>
            <a:r>
              <a:rPr lang="el-GR" sz="3600" b="1" dirty="0" smtClean="0">
                <a:solidFill>
                  <a:srgbClr val="FF0000"/>
                </a:solidFill>
              </a:rPr>
              <a:t>άνδρα </a:t>
            </a:r>
            <a:r>
              <a:rPr lang="el-GR" sz="3600" b="1" dirty="0" smtClean="0"/>
              <a:t>που λειτουργεί με βάση τη </a:t>
            </a:r>
          </a:p>
          <a:p>
            <a:pPr algn="just"/>
            <a:r>
              <a:rPr lang="el-GR" sz="3600" b="1" dirty="0" smtClean="0">
                <a:solidFill>
                  <a:srgbClr val="FF0000"/>
                </a:solidFill>
              </a:rPr>
              <a:t>λογική</a:t>
            </a:r>
            <a:r>
              <a:rPr lang="el-GR" sz="3600" b="1" dirty="0" smtClean="0"/>
              <a:t> και με τη βοήθεια της </a:t>
            </a:r>
            <a:r>
              <a:rPr lang="el-GR" sz="3600" b="1" dirty="0" smtClean="0">
                <a:solidFill>
                  <a:srgbClr val="FF0000"/>
                </a:solidFill>
              </a:rPr>
              <a:t>θετικιστικής επιστημονικής αντίληψης </a:t>
            </a:r>
            <a:r>
              <a:rPr lang="el-GR" sz="3600" b="1" dirty="0" smtClean="0"/>
              <a:t>και της </a:t>
            </a:r>
            <a:r>
              <a:rPr lang="el-GR" sz="3600" b="1" dirty="0" smtClean="0">
                <a:solidFill>
                  <a:srgbClr val="FF0000"/>
                </a:solidFill>
              </a:rPr>
              <a:t>τεχνολογίας</a:t>
            </a:r>
            <a:r>
              <a:rPr lang="el-GR" sz="3600" b="1" dirty="0" smtClean="0"/>
              <a:t> καταφέρνει να ελέγξει τη </a:t>
            </a:r>
            <a:r>
              <a:rPr lang="el-GR" sz="3600" b="1" dirty="0" smtClean="0">
                <a:solidFill>
                  <a:srgbClr val="FF0000"/>
                </a:solidFill>
              </a:rPr>
              <a:t>φύση</a:t>
            </a:r>
            <a:r>
              <a:rPr lang="el-GR" sz="3600" b="1" dirty="0" smtClean="0"/>
              <a:t>, το φυσικό περιβάλλον</a:t>
            </a:r>
          </a:p>
          <a:p>
            <a:pPr algn="just"/>
            <a:r>
              <a:rPr lang="el-GR" sz="3600" b="1" dirty="0" smtClean="0"/>
              <a:t> Έτσι είναι σε θέση  να συγκροτήσει μια ολοκληρωμένη και </a:t>
            </a:r>
            <a:r>
              <a:rPr lang="el-GR" sz="3600" b="1" dirty="0" smtClean="0">
                <a:solidFill>
                  <a:srgbClr val="FF0000"/>
                </a:solidFill>
              </a:rPr>
              <a:t>οικουμενική </a:t>
            </a:r>
            <a:r>
              <a:rPr lang="el-GR" sz="3600" b="1" dirty="0" smtClean="0"/>
              <a:t>αντίληψη περί αλήθειας.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87694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l-GR" sz="4000" b="1" dirty="0" smtClean="0"/>
              <a:t>Στη βάση αυτήν διαμορφώνεται αυτό που πολλές φορές αναφέρουμε ως </a:t>
            </a:r>
            <a:r>
              <a:rPr lang="el-GR" sz="4400" b="1" i="1" dirty="0" smtClean="0">
                <a:solidFill>
                  <a:srgbClr val="FF0000"/>
                </a:solidFill>
              </a:rPr>
              <a:t>δυτικό πολιτισμικό παράδειγμα</a:t>
            </a:r>
          </a:p>
          <a:p>
            <a:pPr algn="just"/>
            <a:r>
              <a:rPr lang="el-GR" sz="4000" b="1" dirty="0" smtClean="0"/>
              <a:t> Η ιδέα της </a:t>
            </a:r>
            <a:r>
              <a:rPr lang="el-GR" sz="4400" b="1" i="1" dirty="0" smtClean="0">
                <a:solidFill>
                  <a:srgbClr val="FF0000"/>
                </a:solidFill>
              </a:rPr>
              <a:t>προόδου</a:t>
            </a:r>
            <a:r>
              <a:rPr lang="el-GR" sz="4000" b="1" dirty="0" smtClean="0"/>
              <a:t>  αποτελεί κεντρική ιδέα του δυτικού πολιτισμικού παραδείγματος.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432806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4800" b="1" dirty="0" smtClean="0"/>
              <a:t>Επιστήμη και τεχνολογία λειτούργησαν καταλυτικά στην διεύρυνση και παγίωση της ιδέας ότι </a:t>
            </a:r>
            <a:r>
              <a:rPr lang="el-GR" sz="4800" b="1" dirty="0" smtClean="0">
                <a:solidFill>
                  <a:srgbClr val="FFFF00"/>
                </a:solidFill>
              </a:rPr>
              <a:t>ο άνθρωπος είναι ικανός για τα πάντα. </a:t>
            </a:r>
          </a:p>
          <a:p>
            <a:pPr algn="just"/>
            <a:r>
              <a:rPr lang="el-GR" b="1" dirty="0" smtClean="0"/>
              <a:t>(Άτομο-θεσμοί-οργάνωση-κοινωνικές δομές)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5508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2204</Words>
  <Application>Microsoft Office PowerPoint</Application>
  <PresentationFormat>On-screen Show (4:3)</PresentationFormat>
  <Paragraphs>155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Office Theme</vt:lpstr>
      <vt:lpstr>PowerPoint Presentation</vt:lpstr>
      <vt:lpstr>PowerPoint Presentation</vt:lpstr>
      <vt:lpstr>PowerPoint Presentation</vt:lpstr>
      <vt:lpstr>Νεωτερικότητα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Μορφές κοινωνικής συγκρότησης και σωματικές           ασκήσεις στις πρώτες φάσεις της νεωτερικότητας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</dc:creator>
  <cp:lastModifiedBy>N</cp:lastModifiedBy>
  <cp:revision>43</cp:revision>
  <dcterms:created xsi:type="dcterms:W3CDTF">2014-05-06T06:54:01Z</dcterms:created>
  <dcterms:modified xsi:type="dcterms:W3CDTF">2016-05-30T17:21:07Z</dcterms:modified>
</cp:coreProperties>
</file>