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308" r:id="rId25"/>
    <p:sldId id="279" r:id="rId26"/>
    <p:sldId id="280" r:id="rId27"/>
    <p:sldId id="309" r:id="rId28"/>
    <p:sldId id="310" r:id="rId29"/>
    <p:sldId id="315" r:id="rId30"/>
    <p:sldId id="311" r:id="rId31"/>
    <p:sldId id="312" r:id="rId32"/>
    <p:sldId id="313" r:id="rId33"/>
    <p:sldId id="314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90" r:id="rId44"/>
    <p:sldId id="291" r:id="rId45"/>
    <p:sldId id="292" r:id="rId46"/>
    <p:sldId id="293" r:id="rId47"/>
    <p:sldId id="294" r:id="rId48"/>
    <p:sldId id="295" r:id="rId49"/>
    <p:sldId id="296" r:id="rId50"/>
    <p:sldId id="297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06" r:id="rId60"/>
    <p:sldId id="307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1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2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7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5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6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1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4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1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7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2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8FBD0-9B56-4FA2-B564-529D7B51EFE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C348E-B5AE-42A5-81BD-11DF517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666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5400" b="1" dirty="0" smtClean="0">
                <a:solidFill>
                  <a:srgbClr val="FF0000"/>
                </a:solidFill>
              </a:rPr>
              <a:t>ΚΟΙΝΩΝΙΟΛΟΓΙΚΗ ΘΕΩΡΙΑ ΚΑΙ ΑΘΛΗΤΙΣΜΟΣ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952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Μια αθλητική-κοινωνιολογική προσέγγιση χωρίς μια θεωρητική υποστήριξη </a:t>
            </a:r>
          </a:p>
          <a:p>
            <a:pPr algn="just"/>
            <a:r>
              <a:rPr lang="el-GR" sz="3600" b="1" dirty="0" smtClean="0"/>
              <a:t>αφαιρεί από το ίδιο το γνωστικό αντικείμενο την ουσία του</a:t>
            </a:r>
          </a:p>
          <a:p>
            <a:pPr algn="just"/>
            <a:r>
              <a:rPr lang="el-GR" sz="3600" b="1" dirty="0" smtClean="0"/>
              <a:t> αναδεικνύοντάς το σε περιστασιακό-συγκυριακό εργαλείο και εξάρτημα άλλων επιστημονικών κλάδων.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2631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400" dirty="0" smtClean="0"/>
              <a:t>Η κάθε θεωρία προσφέρει</a:t>
            </a:r>
          </a:p>
          <a:p>
            <a:pPr algn="just"/>
            <a:r>
              <a:rPr lang="el-GR" sz="4400" dirty="0" smtClean="0"/>
              <a:t> διαφορετικές οπτικές προσέγγισης και </a:t>
            </a:r>
          </a:p>
          <a:p>
            <a:pPr algn="just"/>
            <a:r>
              <a:rPr lang="el-GR" sz="4400" dirty="0" smtClean="0"/>
              <a:t>διαφορετικούς τρόπους ανάγνωσης των προβλημάτων του αθλητισμού.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09459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Ένα από τα ζητήματα που σχετίζονται με την κοινωνιολογική θεωρία και ουσιαστικά αφορούν και τον αθλητισμό είναι </a:t>
            </a:r>
          </a:p>
          <a:p>
            <a:pPr algn="just"/>
            <a:r>
              <a:rPr lang="el-GR" sz="3600" b="1" dirty="0" smtClean="0"/>
              <a:t>η διάκριση μεταξύ </a:t>
            </a:r>
            <a:r>
              <a:rPr lang="el-GR" sz="4000" b="1" dirty="0" err="1" smtClean="0">
                <a:solidFill>
                  <a:srgbClr val="FF0000"/>
                </a:solidFill>
              </a:rPr>
              <a:t>μακρο</a:t>
            </a:r>
            <a:r>
              <a:rPr lang="el-GR" sz="4000" b="1" dirty="0" smtClean="0">
                <a:solidFill>
                  <a:srgbClr val="FF0000"/>
                </a:solidFill>
              </a:rPr>
              <a:t>-κοινωνιολογικών</a:t>
            </a:r>
            <a:r>
              <a:rPr lang="el-GR" sz="3600" b="1" dirty="0" smtClean="0"/>
              <a:t> και </a:t>
            </a:r>
            <a:r>
              <a:rPr lang="el-GR" sz="4000" b="1" dirty="0" err="1" smtClean="0">
                <a:solidFill>
                  <a:srgbClr val="FF0000"/>
                </a:solidFill>
              </a:rPr>
              <a:t>μικρο</a:t>
            </a:r>
            <a:r>
              <a:rPr lang="el-GR" sz="4000" b="1" dirty="0" smtClean="0">
                <a:solidFill>
                  <a:srgbClr val="FF0000"/>
                </a:solidFill>
              </a:rPr>
              <a:t>-κοινωνιολογικών</a:t>
            </a:r>
            <a:r>
              <a:rPr lang="el-GR" sz="3600" b="1" dirty="0" smtClean="0"/>
              <a:t>  θεωριών από τη μια ή </a:t>
            </a:r>
            <a:r>
              <a:rPr lang="el-GR" sz="3600" b="1" dirty="0" smtClean="0">
                <a:solidFill>
                  <a:srgbClr val="FF0000"/>
                </a:solidFill>
              </a:rPr>
              <a:t>ολιστικών</a:t>
            </a:r>
            <a:r>
              <a:rPr lang="el-GR" sz="3600" b="1" dirty="0" smtClean="0"/>
              <a:t> και </a:t>
            </a:r>
            <a:r>
              <a:rPr lang="el-GR" sz="3600" b="1" dirty="0" err="1" smtClean="0">
                <a:solidFill>
                  <a:srgbClr val="FF0000"/>
                </a:solidFill>
              </a:rPr>
              <a:t>ατομο</a:t>
            </a:r>
            <a:r>
              <a:rPr lang="el-GR" sz="3600" b="1" dirty="0" smtClean="0">
                <a:solidFill>
                  <a:srgbClr val="FF0000"/>
                </a:solidFill>
              </a:rPr>
              <a:t>-κεντρικών</a:t>
            </a:r>
            <a:r>
              <a:rPr lang="el-GR" sz="3600" b="1" dirty="0" smtClean="0"/>
              <a:t>  θεωριών από την άλλη.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89442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just"/>
            <a:r>
              <a:rPr lang="el-GR" b="1" dirty="0" smtClean="0"/>
              <a:t>Στην </a:t>
            </a:r>
            <a:r>
              <a:rPr lang="el-GR" sz="4000" b="1" dirty="0" smtClean="0">
                <a:solidFill>
                  <a:srgbClr val="FF0000"/>
                </a:solidFill>
              </a:rPr>
              <a:t>πρώτη προοπτική </a:t>
            </a:r>
            <a:r>
              <a:rPr lang="el-GR" b="1" dirty="0" smtClean="0"/>
              <a:t>η κοινωνία γίνεται αντιληπτή ως μια ολότητα, ως ένα σύνολο, ως κάτι επιπλέον από τα άτομα που την απαρτίζουν </a:t>
            </a:r>
          </a:p>
          <a:p>
            <a:pPr algn="just"/>
            <a:r>
              <a:rPr lang="el-GR" b="1" dirty="0" smtClean="0"/>
              <a:t>με αποτέλεσμα εδώ να κυριαρχεί η άποψη ότι οι </a:t>
            </a:r>
            <a:r>
              <a:rPr lang="el-GR" b="1" dirty="0" err="1" smtClean="0">
                <a:solidFill>
                  <a:srgbClr val="FF0000"/>
                </a:solidFill>
              </a:rPr>
              <a:t>διαδράσεις</a:t>
            </a:r>
            <a:r>
              <a:rPr lang="el-GR" b="1" dirty="0" smtClean="0"/>
              <a:t>, οι πράξεις, οι </a:t>
            </a:r>
            <a:r>
              <a:rPr lang="el-GR" b="1" dirty="0" smtClean="0">
                <a:solidFill>
                  <a:srgbClr val="FF0000"/>
                </a:solidFill>
              </a:rPr>
              <a:t>επικοινωνιακές πρακτικές </a:t>
            </a:r>
            <a:r>
              <a:rPr lang="el-GR" b="1" dirty="0" smtClean="0"/>
              <a:t>των ατόμων καθορίζονται από τις </a:t>
            </a:r>
            <a:r>
              <a:rPr lang="el-GR" b="1" dirty="0" smtClean="0">
                <a:solidFill>
                  <a:srgbClr val="FF0000"/>
                </a:solidFill>
              </a:rPr>
              <a:t>κοινωνικές δομές </a:t>
            </a:r>
            <a:r>
              <a:rPr lang="el-GR" b="1" dirty="0" smtClean="0"/>
              <a:t>εντός των οποίων αυτοί δραστηριοποιούνται.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2802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algn="just"/>
            <a:r>
              <a:rPr lang="el-GR" sz="4800" b="1" dirty="0" smtClean="0"/>
              <a:t>Η άλλη κατηγορία, </a:t>
            </a:r>
            <a:r>
              <a:rPr lang="el-GR" sz="4800" b="1" dirty="0" smtClean="0">
                <a:solidFill>
                  <a:srgbClr val="FF0000"/>
                </a:solidFill>
              </a:rPr>
              <a:t>η </a:t>
            </a:r>
            <a:r>
              <a:rPr lang="el-GR" sz="4800" b="1" dirty="0" err="1" smtClean="0">
                <a:solidFill>
                  <a:srgbClr val="FF0000"/>
                </a:solidFill>
              </a:rPr>
              <a:t>μικρο</a:t>
            </a:r>
            <a:r>
              <a:rPr lang="el-GR" sz="4800" b="1" dirty="0" smtClean="0">
                <a:solidFill>
                  <a:srgbClr val="FF0000"/>
                </a:solidFill>
              </a:rPr>
              <a:t>-κοινωνιολογική</a:t>
            </a:r>
            <a:r>
              <a:rPr lang="el-GR" sz="4800" b="1" dirty="0" smtClean="0"/>
              <a:t> </a:t>
            </a:r>
          </a:p>
          <a:p>
            <a:pPr algn="just"/>
            <a:r>
              <a:rPr lang="el-GR" sz="4800" b="1" dirty="0" smtClean="0"/>
              <a:t>έχει ως αφετηρία τα άτομα και </a:t>
            </a:r>
          </a:p>
          <a:p>
            <a:pPr algn="just"/>
            <a:endParaRPr lang="el-GR" sz="4800" b="1" dirty="0"/>
          </a:p>
          <a:p>
            <a:pPr algn="just"/>
            <a:r>
              <a:rPr lang="el-GR" sz="4800" b="1" dirty="0" smtClean="0"/>
              <a:t>επομένως η κοινωνία προκύπτει ως ένα άθροισμα επιμέρους ατομικών πράξεων.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40048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Και τα δύο αυτά είδη των θεωριών είναι χρήσιμα για να εξηγήσουμε αθλητικά κοινωνικά ζητήματα. </a:t>
            </a:r>
          </a:p>
          <a:p>
            <a:pPr algn="just"/>
            <a:r>
              <a:rPr lang="el-GR" sz="3600" b="1" dirty="0" smtClean="0"/>
              <a:t>Στις </a:t>
            </a:r>
            <a:r>
              <a:rPr lang="el-GR" sz="3600" b="1" dirty="0" err="1" smtClean="0">
                <a:solidFill>
                  <a:srgbClr val="FF0000"/>
                </a:solidFill>
              </a:rPr>
              <a:t>μακρο</a:t>
            </a:r>
            <a:r>
              <a:rPr lang="el-GR" sz="3600" b="1" dirty="0" smtClean="0">
                <a:solidFill>
                  <a:srgbClr val="FF0000"/>
                </a:solidFill>
              </a:rPr>
              <a:t>-θεωρίες</a:t>
            </a:r>
            <a:r>
              <a:rPr lang="el-GR" sz="3600" b="1" dirty="0" smtClean="0"/>
              <a:t> έχουμε τη δυνατότητα να γενικεύσουμε κάποιες εξηγήσεις που δίνουμε. </a:t>
            </a:r>
          </a:p>
          <a:p>
            <a:pPr algn="just"/>
            <a:r>
              <a:rPr lang="el-GR" sz="3600" b="1" dirty="0" smtClean="0">
                <a:solidFill>
                  <a:srgbClr val="FF0000"/>
                </a:solidFill>
              </a:rPr>
              <a:t>Γενίκευση</a:t>
            </a:r>
            <a:r>
              <a:rPr lang="el-GR" sz="3600" b="1" dirty="0" smtClean="0"/>
              <a:t> σημαίνει ότι μια εξήγηση έχει ισχύ για όλον τον αθλητικό κόσμο.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73197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Σήμερα διαπιστώνεται μια στροφή και της αθλητικής κοινωνιολογικής έρευνας προς τις θεωρίες που επικεντρώνουν το ενδιαφέρον τους στην εξήγηση </a:t>
            </a:r>
            <a:r>
              <a:rPr lang="el-GR" b="1" dirty="0" smtClean="0">
                <a:solidFill>
                  <a:srgbClr val="FF0000"/>
                </a:solidFill>
              </a:rPr>
              <a:t>αθλητικών </a:t>
            </a:r>
            <a:r>
              <a:rPr lang="el-GR" b="1" dirty="0" err="1" smtClean="0">
                <a:solidFill>
                  <a:srgbClr val="FF0000"/>
                </a:solidFill>
              </a:rPr>
              <a:t>μικρο</a:t>
            </a:r>
            <a:r>
              <a:rPr lang="el-GR" b="1" dirty="0" smtClean="0">
                <a:solidFill>
                  <a:srgbClr val="FF0000"/>
                </a:solidFill>
              </a:rPr>
              <a:t>-καταστάσεων</a:t>
            </a:r>
            <a:r>
              <a:rPr lang="el-GR" b="1" dirty="0" smtClean="0"/>
              <a:t>. </a:t>
            </a:r>
          </a:p>
          <a:p>
            <a:pPr algn="just"/>
            <a:r>
              <a:rPr lang="el-GR" b="1" dirty="0" smtClean="0"/>
              <a:t>Στις προοπτικές αυτές κάθε περίπτωση αθλητικής δραστηριότητας επιδέχεται και το δικό της ξεχωριστό τύπο εξηγήσεων.</a:t>
            </a:r>
          </a:p>
          <a:p>
            <a:pPr algn="just"/>
            <a:r>
              <a:rPr lang="el-GR" b="1" dirty="0" smtClean="0"/>
              <a:t> Έτσι στο πλαίσιο αυτών των θεωρήσεων </a:t>
            </a:r>
            <a:r>
              <a:rPr lang="el-GR" b="1" dirty="0" smtClean="0">
                <a:solidFill>
                  <a:srgbClr val="FF0000"/>
                </a:solidFill>
              </a:rPr>
              <a:t>δεν μπορούμε να γενικεύσουμε </a:t>
            </a:r>
            <a:r>
              <a:rPr lang="el-GR" b="1" dirty="0" smtClean="0"/>
              <a:t>κάποιες εξηγήσεις.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2515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3600" b="1" dirty="0" smtClean="0"/>
              <a:t>Συνήθως η ουσιαστική διαφορά όλων των κοινωνιολογικών θεωριών που χρησιμοποιούμε στην αθλητική κοινωνιολογική σκέψη </a:t>
            </a:r>
          </a:p>
          <a:p>
            <a:pPr algn="just"/>
            <a:r>
              <a:rPr lang="el-GR" sz="3600" b="1" dirty="0" smtClean="0"/>
              <a:t>εντοπίζεται στον τρόπο που προτείνεται αναφορικά </a:t>
            </a:r>
            <a:r>
              <a:rPr lang="el-GR" sz="4000" b="1" dirty="0" smtClean="0">
                <a:solidFill>
                  <a:srgbClr val="FF0000"/>
                </a:solidFill>
              </a:rPr>
              <a:t>με την αναλυτική μετάβαση, με τον εννοιολογικό συσχετισμό υποκειμένου και  αθλητικών δομών</a:t>
            </a:r>
            <a:r>
              <a:rPr lang="el-GR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84908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000" b="1" dirty="0" smtClean="0"/>
              <a:t>Στις </a:t>
            </a:r>
            <a:r>
              <a:rPr lang="el-GR" sz="4000" b="1" dirty="0" err="1" smtClean="0">
                <a:solidFill>
                  <a:srgbClr val="FF0000"/>
                </a:solidFill>
              </a:rPr>
              <a:t>μακρο</a:t>
            </a:r>
            <a:r>
              <a:rPr lang="el-GR" sz="4000" b="1" dirty="0" smtClean="0">
                <a:solidFill>
                  <a:srgbClr val="FF0000"/>
                </a:solidFill>
              </a:rPr>
              <a:t>-θεωρίες, ή τις γενικές κοινωνιολογικές θεωρίες</a:t>
            </a:r>
          </a:p>
          <a:p>
            <a:pPr algn="just"/>
            <a:endParaRPr lang="el-GR" sz="4000" b="1" dirty="0" smtClean="0"/>
          </a:p>
          <a:p>
            <a:pPr algn="just"/>
            <a:r>
              <a:rPr lang="el-GR" sz="4000" b="1" dirty="0" smtClean="0"/>
              <a:t>ασκείται μεγάλη κριτική ως προς την πολυσύνθετη περιγραφικότητα.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4688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Θα ήθελα όμως να θέσω το εξής ερώτημα </a:t>
            </a:r>
          </a:p>
          <a:p>
            <a:pPr algn="just"/>
            <a:r>
              <a:rPr lang="el-GR" sz="3600" b="1" dirty="0" smtClean="0"/>
              <a:t>Εφόσον ο στόχος της θεωρίας είναι η κατανόηση τότε </a:t>
            </a:r>
          </a:p>
          <a:p>
            <a:pPr algn="just"/>
            <a:r>
              <a:rPr lang="el-GR" sz="3600" b="1" dirty="0" smtClean="0"/>
              <a:t>πως θα μπορούσε να πραγματωθεί χωρίς μια αναλυτική περιγραφή; </a:t>
            </a:r>
          </a:p>
          <a:p>
            <a:pPr algn="just"/>
            <a:r>
              <a:rPr lang="el-GR" sz="3600" b="1" dirty="0" smtClean="0"/>
              <a:t>Πως μπορεί να εξηγηθεί, να κατανοηθεί ο σημερινός περίπλοκος αθλητικός κόσμος στο κοινωνικό επίπεδο χωρίς ένα περίπλοκο θεωρητικό μοντέλο;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4758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just"/>
            <a:r>
              <a:rPr lang="el-GR" b="1" dirty="0" smtClean="0"/>
              <a:t>Ο περίπλοκος τις περισσότερες φορές τρόπος που επιδιώκουμε να διερευνήσουμε τον αθλητισμό στις προοπτικές κοινωνιολογικών θεωρήσεων </a:t>
            </a:r>
            <a:endParaRPr lang="en-US" b="1" dirty="0" smtClean="0"/>
          </a:p>
          <a:p>
            <a:pPr algn="just"/>
            <a:endParaRPr lang="en-US" b="1" dirty="0"/>
          </a:p>
          <a:p>
            <a:pPr algn="just"/>
            <a:r>
              <a:rPr lang="el-GR" b="1" dirty="0" smtClean="0"/>
              <a:t>κάνει τον κοινό νου να απορεί για τις προτεραιότητες που θέτει και διαπραγματεύεται η κοινωνιολογική θεωρία.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1280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Αλλά και από την άλλη πλευρά, </a:t>
            </a:r>
          </a:p>
          <a:p>
            <a:pPr algn="just"/>
            <a:r>
              <a:rPr lang="el-GR" sz="3600" b="1" dirty="0" smtClean="0"/>
              <a:t>μέχρι πιο βαθμό, μέχρι πιο αναλυτικό επίπεδο μας βοηθάει μια θεωρία. </a:t>
            </a:r>
          </a:p>
          <a:p>
            <a:pPr algn="just"/>
            <a:r>
              <a:rPr lang="el-GR" sz="3600" b="1" dirty="0" smtClean="0"/>
              <a:t>Η πολυπλοκότητα των αθλητικών κοινωνικών φαινομένων δεν μας αφήνει εύκολα περιθώρια απομόνωσης σημαντικών πτυχών του αθλητικού-κοινωνικού κόσμου </a:t>
            </a:r>
            <a:r>
              <a:rPr lang="el-GR" sz="3600" b="1" dirty="0" smtClean="0">
                <a:solidFill>
                  <a:srgbClr val="FF0000"/>
                </a:solidFill>
              </a:rPr>
              <a:t>προκειμένου να διεξάγουμε πειράματα κατ’ αντιστοιχία με τις θετικές επιστήμες</a:t>
            </a:r>
            <a:r>
              <a:rPr lang="el-GR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19166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Ο αθλητικός κόσμος σε κοινωνικό επίπεδο είναι </a:t>
            </a:r>
            <a:r>
              <a:rPr lang="el-GR" sz="3600" b="1" dirty="0" smtClean="0">
                <a:solidFill>
                  <a:srgbClr val="FF0000"/>
                </a:solidFill>
              </a:rPr>
              <a:t>ασταθής και απρόβλεπτος</a:t>
            </a:r>
            <a:r>
              <a:rPr lang="el-GR" sz="3600" b="1" dirty="0" smtClean="0"/>
              <a:t> και δεν μας επιτρέπει να καταφεύγουμε σε εύκολες αναγωγικές εξηγήσεις. </a:t>
            </a:r>
          </a:p>
          <a:p>
            <a:pPr algn="just"/>
            <a:r>
              <a:rPr lang="el-GR" sz="3600" b="1" dirty="0" smtClean="0"/>
              <a:t>Η χρήση μιας κοινωνιολογικής θεωρίας σε μια τέτοια προοπτική δεν νομίζω ότι θα μπορούσε να προσκομίσει κάποια οφέλη.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09942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/>
            <a:r>
              <a:rPr lang="el-GR" sz="4000" b="1" dirty="0" smtClean="0"/>
              <a:t>Οι κοινωνιολογικές θεωρίες μπορούν να χρησιμοποιηθούν παράλληλα, </a:t>
            </a:r>
          </a:p>
          <a:p>
            <a:pPr algn="just"/>
            <a:r>
              <a:rPr lang="el-GR" sz="4000" b="1" dirty="0" smtClean="0"/>
              <a:t>πολλές φορές </a:t>
            </a:r>
            <a:r>
              <a:rPr lang="el-GR" sz="4000" b="1" dirty="0" err="1" smtClean="0">
                <a:solidFill>
                  <a:srgbClr val="FF0000"/>
                </a:solidFill>
              </a:rPr>
              <a:t>αλληλο</a:t>
            </a:r>
            <a:r>
              <a:rPr lang="el-GR" sz="4000" b="1" dirty="0" smtClean="0">
                <a:solidFill>
                  <a:srgbClr val="FF0000"/>
                </a:solidFill>
              </a:rPr>
              <a:t>-συμπληρωματικά </a:t>
            </a:r>
          </a:p>
          <a:p>
            <a:pPr algn="just"/>
            <a:r>
              <a:rPr lang="el-GR" sz="4000" b="1" dirty="0" smtClean="0"/>
              <a:t>με στόχο την κατανόηση του σύγχρονου αθλητικού κόσμου.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71266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 </a:t>
            </a:r>
            <a:r>
              <a:rPr lang="el-GR" b="1" dirty="0"/>
              <a:t>Θ</a:t>
            </a:r>
            <a:r>
              <a:rPr lang="el-GR" b="1" dirty="0" smtClean="0"/>
              <a:t>α αναφερθούμε στη </a:t>
            </a:r>
          </a:p>
          <a:p>
            <a:pPr algn="just"/>
            <a:r>
              <a:rPr lang="el-GR" b="1" dirty="0" err="1" smtClean="0"/>
              <a:t>μακρο</a:t>
            </a:r>
            <a:r>
              <a:rPr lang="el-GR" b="1" dirty="0" smtClean="0"/>
              <a:t>-θεωρία του </a:t>
            </a:r>
            <a:r>
              <a:rPr lang="el-GR" sz="4000" b="1" dirty="0" err="1" smtClean="0">
                <a:solidFill>
                  <a:srgbClr val="FF0000"/>
                </a:solidFill>
              </a:rPr>
              <a:t>δομολειτουργισμού</a:t>
            </a:r>
            <a:r>
              <a:rPr lang="el-GR" sz="4000" b="1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el-GR" b="1" dirty="0" smtClean="0"/>
              <a:t>και της </a:t>
            </a:r>
            <a:r>
              <a:rPr lang="el-GR" sz="4000" b="1" dirty="0" smtClean="0">
                <a:solidFill>
                  <a:srgbClr val="FF0000"/>
                </a:solidFill>
              </a:rPr>
              <a:t>φαινομενολογίας</a:t>
            </a:r>
            <a:r>
              <a:rPr lang="el-GR" b="1" dirty="0" smtClean="0"/>
              <a:t> </a:t>
            </a:r>
          </a:p>
          <a:p>
            <a:pPr algn="just"/>
            <a:endParaRPr lang="el-GR" b="1" dirty="0"/>
          </a:p>
          <a:p>
            <a:pPr algn="just"/>
            <a:r>
              <a:rPr lang="el-GR" b="1" dirty="0" smtClean="0"/>
              <a:t>επειδή αποτελούν τη βάση όλων των σύγχρονων θεωρητικών παραλλαγών (π.χ. θεωρίας των συγκρούσεων, συμβολική </a:t>
            </a:r>
            <a:r>
              <a:rPr lang="el-GR" b="1" dirty="0" err="1" smtClean="0"/>
              <a:t>διάδραση</a:t>
            </a:r>
            <a:r>
              <a:rPr lang="el-GR" b="1" dirty="0" smtClean="0"/>
              <a:t>, θεωρία της ορθολογικής </a:t>
            </a:r>
            <a:r>
              <a:rPr lang="el-GR" b="1" dirty="0" err="1" smtClean="0"/>
              <a:t>επιλογής,εθνομεθοδολογία</a:t>
            </a:r>
            <a:r>
              <a:rPr lang="el-GR" b="1" dirty="0" smtClean="0"/>
              <a:t>, κοινωνική κατασκευή κ.α.)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5577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/>
              <a:t>Ο στόχος μας όταν αναφερόμαστε σε κοινωνιολογικές θεωρίες, δεν είναι απλώς </a:t>
            </a:r>
            <a:r>
              <a:rPr lang="el-GR" sz="3600" b="1" dirty="0" smtClean="0"/>
              <a:t>για </a:t>
            </a:r>
            <a:r>
              <a:rPr lang="el-GR" sz="3600" b="1" dirty="0"/>
              <a:t>να μάθουν οι φοιτητές τι είπαν οι διάφοροι θεωρητικοί της </a:t>
            </a:r>
            <a:r>
              <a:rPr lang="el-GR" sz="3600" b="1" dirty="0" smtClean="0"/>
              <a:t>κοινωνιολογίας,</a:t>
            </a:r>
          </a:p>
          <a:p>
            <a:pPr algn="just"/>
            <a:endParaRPr lang="el-GR" sz="3600" b="1" dirty="0"/>
          </a:p>
          <a:p>
            <a:pPr algn="just"/>
            <a:r>
              <a:rPr lang="el-GR" sz="3600" b="1" dirty="0" smtClean="0"/>
              <a:t> </a:t>
            </a:r>
            <a:r>
              <a:rPr lang="el-GR" sz="3600" b="1" dirty="0"/>
              <a:t>το πλέον σημαντικό </a:t>
            </a:r>
            <a:r>
              <a:rPr lang="el-GR" sz="3600" b="1" dirty="0">
                <a:solidFill>
                  <a:srgbClr val="FFFF00"/>
                </a:solidFill>
              </a:rPr>
              <a:t>είναι να δούμε τη χρησιμότητα που έχει η θεωρητική γνώση για να κατανοήσουμε την αθλητική πρακτική.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465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/>
          </a:bodyPr>
          <a:lstStyle/>
          <a:p>
            <a:r>
              <a:rPr lang="el-GR" sz="7200" b="1" dirty="0" smtClean="0">
                <a:solidFill>
                  <a:srgbClr val="FF0000"/>
                </a:solidFill>
              </a:rPr>
              <a:t/>
            </a:r>
            <a:br>
              <a:rPr lang="el-GR" sz="7200" b="1" dirty="0" smtClean="0">
                <a:solidFill>
                  <a:srgbClr val="FF0000"/>
                </a:solidFill>
              </a:rPr>
            </a:br>
            <a:r>
              <a:rPr lang="el-GR" sz="7200" b="1" dirty="0">
                <a:solidFill>
                  <a:srgbClr val="FF0000"/>
                </a:solidFill>
              </a:rPr>
              <a:t/>
            </a:r>
            <a:br>
              <a:rPr lang="el-GR" sz="7200" b="1" dirty="0">
                <a:solidFill>
                  <a:srgbClr val="FF0000"/>
                </a:solidFill>
              </a:rPr>
            </a:br>
            <a:r>
              <a:rPr lang="el-GR" sz="7200" b="1" dirty="0" err="1" smtClean="0">
                <a:solidFill>
                  <a:srgbClr val="FF0000"/>
                </a:solidFill>
              </a:rPr>
              <a:t>Δομολειτουργισμός</a:t>
            </a:r>
            <a:r>
              <a:rPr lang="el-GR" sz="7200" b="1" dirty="0" smtClean="0">
                <a:solidFill>
                  <a:srgbClr val="FF0000"/>
                </a:solidFill>
              </a:rPr>
              <a:t> 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236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algn="just"/>
            <a:r>
              <a:rPr lang="el-GR" sz="4000" b="1" dirty="0" smtClean="0"/>
              <a:t>Μετά τον δεύτερο παγκόσμιο πόλεμο η κυρίαρχη κοινωνιολογική θεώρηση στον δυτικό κόσμο, ήταν ο </a:t>
            </a:r>
            <a:r>
              <a:rPr lang="el-GR" sz="4000" b="1" dirty="0" err="1" smtClean="0"/>
              <a:t>δομολειτουργισμός</a:t>
            </a:r>
            <a:r>
              <a:rPr lang="el-GR" sz="4000" b="1" dirty="0" smtClean="0"/>
              <a:t> του Τ. </a:t>
            </a:r>
            <a:r>
              <a:rPr lang="el-GR" sz="4000" b="1" dirty="0" err="1" smtClean="0"/>
              <a:t>Parsons</a:t>
            </a:r>
            <a:r>
              <a:rPr lang="el-GR" sz="4000" b="1" dirty="0" smtClean="0"/>
              <a:t> (</a:t>
            </a:r>
            <a:r>
              <a:rPr lang="el-GR" sz="4000" b="1" dirty="0" err="1" smtClean="0"/>
              <a:t>Πάρσονς</a:t>
            </a:r>
            <a:r>
              <a:rPr lang="el-GR" sz="4000" b="1" dirty="0" smtClean="0"/>
              <a:t>), που απέβλεπε κυρίως </a:t>
            </a:r>
          </a:p>
          <a:p>
            <a:pPr algn="just"/>
            <a:r>
              <a:rPr lang="el-GR" sz="4000" b="1" dirty="0" smtClean="0">
                <a:solidFill>
                  <a:srgbClr val="FF0000"/>
                </a:solidFill>
              </a:rPr>
              <a:t>στην περιγραφή, την εξήγηση και την κατανόηση της καπιταλιστικής κοινωνίας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260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000" b="1" dirty="0"/>
              <a:t>θεωρείται ότι προέκυψε ως </a:t>
            </a:r>
            <a:r>
              <a:rPr lang="el-GR" sz="4000" b="1" dirty="0">
                <a:solidFill>
                  <a:srgbClr val="FFFF00"/>
                </a:solidFill>
              </a:rPr>
              <a:t>αντίδραση</a:t>
            </a:r>
            <a:r>
              <a:rPr lang="el-GR" sz="4000" b="1" dirty="0"/>
              <a:t>, </a:t>
            </a:r>
            <a:endParaRPr lang="el-GR" sz="4000" b="1" dirty="0" smtClean="0"/>
          </a:p>
          <a:p>
            <a:pPr algn="just"/>
            <a:r>
              <a:rPr lang="el-GR" sz="4000" b="1" dirty="0" smtClean="0"/>
              <a:t>ως </a:t>
            </a:r>
            <a:r>
              <a:rPr lang="el-GR" sz="4000" b="1" dirty="0"/>
              <a:t>αντίποδας του μαρξισμού που απέρριπτε ολοκληρωτικά τον καπιταλισμό (</a:t>
            </a:r>
            <a:r>
              <a:rPr lang="el-GR" sz="4000" b="1" dirty="0" err="1"/>
              <a:t>Graib</a:t>
            </a:r>
            <a:r>
              <a:rPr lang="el-GR" sz="4000" b="1" dirty="0"/>
              <a:t>, 2011- Καραποστόλης,1984-Morel, u.a.1992)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97871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algn="just"/>
            <a:r>
              <a:rPr lang="el-GR" sz="4000" b="1" dirty="0"/>
              <a:t>Οι κοινωνικές λειτουργικές χρήσεις της γυμναστικής, της σωματικής εξάσκησης και εν γένει της αθλητικής δραστηριότητας, την περίοδο αυτήν, </a:t>
            </a:r>
            <a:endParaRPr lang="el-GR" sz="4000" b="1" dirty="0" smtClean="0"/>
          </a:p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κατανοούνται </a:t>
            </a:r>
            <a:r>
              <a:rPr lang="el-GR" sz="4000" b="1" dirty="0">
                <a:solidFill>
                  <a:srgbClr val="FFFF00"/>
                </a:solidFill>
              </a:rPr>
              <a:t>με τον καλύτερο τρόπο στο πλαίσιο </a:t>
            </a:r>
            <a:r>
              <a:rPr lang="el-GR" sz="4000" b="1" dirty="0" err="1">
                <a:solidFill>
                  <a:srgbClr val="FFFF00"/>
                </a:solidFill>
              </a:rPr>
              <a:t>νεομαρξιστικών</a:t>
            </a:r>
            <a:r>
              <a:rPr lang="el-GR" sz="4000" b="1" dirty="0">
                <a:solidFill>
                  <a:srgbClr val="FFFF00"/>
                </a:solidFill>
              </a:rPr>
              <a:t> και </a:t>
            </a:r>
            <a:r>
              <a:rPr lang="el-GR" sz="4000" b="1" dirty="0" err="1">
                <a:solidFill>
                  <a:srgbClr val="FFFF00"/>
                </a:solidFill>
              </a:rPr>
              <a:t>δομολειτουργικών</a:t>
            </a:r>
            <a:r>
              <a:rPr lang="el-GR" sz="4000" b="1" dirty="0">
                <a:solidFill>
                  <a:srgbClr val="FFFF00"/>
                </a:solidFill>
              </a:rPr>
              <a:t> προοπτικών</a:t>
            </a:r>
            <a:r>
              <a:rPr lang="el-GR" sz="4000" b="1" dirty="0"/>
              <a:t>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57878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/>
              <a:t>Εκείνο </a:t>
            </a:r>
            <a:r>
              <a:rPr lang="el-GR" b="1" dirty="0" smtClean="0"/>
              <a:t>που </a:t>
            </a:r>
            <a:r>
              <a:rPr lang="el-GR" b="1" dirty="0"/>
              <a:t>απασχολεί πρωτίστως τον </a:t>
            </a:r>
            <a:r>
              <a:rPr lang="el-GR" b="1" dirty="0" err="1"/>
              <a:t>Parsons</a:t>
            </a:r>
            <a:r>
              <a:rPr lang="el-GR" b="1" dirty="0"/>
              <a:t> είναι </a:t>
            </a:r>
            <a:endParaRPr lang="en-US" b="1" dirty="0" smtClean="0"/>
          </a:p>
          <a:p>
            <a:pPr algn="just"/>
            <a:r>
              <a:rPr lang="el-GR" b="1" dirty="0" smtClean="0"/>
              <a:t>να </a:t>
            </a:r>
            <a:r>
              <a:rPr lang="el-GR" b="1" dirty="0"/>
              <a:t>αναλύσει πώς οι </a:t>
            </a:r>
            <a:r>
              <a:rPr lang="el-GR" b="1" dirty="0">
                <a:solidFill>
                  <a:srgbClr val="FF0000"/>
                </a:solidFill>
              </a:rPr>
              <a:t>ατομικές δράσεις</a:t>
            </a:r>
            <a:r>
              <a:rPr lang="el-GR" b="1" dirty="0"/>
              <a:t>, δηλαδή, οι δράσεις ατόμων ανθρώπων, </a:t>
            </a:r>
            <a:r>
              <a:rPr lang="el-GR" b="1" dirty="0" smtClean="0">
                <a:solidFill>
                  <a:srgbClr val="FFFF00"/>
                </a:solidFill>
              </a:rPr>
              <a:t>οργανώνονται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l-GR" b="1" dirty="0" smtClean="0">
                <a:solidFill>
                  <a:srgbClr val="FFFF00"/>
                </a:solidFill>
              </a:rPr>
              <a:t>και συγκροτούν </a:t>
            </a:r>
            <a:r>
              <a:rPr lang="el-GR" b="1" dirty="0">
                <a:solidFill>
                  <a:srgbClr val="FFFF00"/>
                </a:solidFill>
              </a:rPr>
              <a:t>κοινωνικά συστήματα δράσης</a:t>
            </a:r>
            <a:r>
              <a:rPr lang="el-GR" b="1" dirty="0"/>
              <a:t>, </a:t>
            </a:r>
            <a:endParaRPr lang="el-GR" b="1" dirty="0" smtClean="0"/>
          </a:p>
          <a:p>
            <a:pPr algn="just"/>
            <a:r>
              <a:rPr lang="el-GR" b="1" dirty="0" smtClean="0"/>
              <a:t>δηλαδή</a:t>
            </a:r>
            <a:r>
              <a:rPr lang="el-GR" b="1" dirty="0"/>
              <a:t>, </a:t>
            </a:r>
            <a:r>
              <a:rPr lang="el-GR" b="1" dirty="0">
                <a:solidFill>
                  <a:srgbClr val="FFFF00"/>
                </a:solidFill>
              </a:rPr>
              <a:t>συστήματα κοινωνικής ή συλλογικής δράσης</a:t>
            </a:r>
            <a:r>
              <a:rPr lang="el-GR" b="1" dirty="0"/>
              <a:t>, </a:t>
            </a:r>
            <a:endParaRPr lang="el-GR" b="1" dirty="0" smtClean="0"/>
          </a:p>
          <a:p>
            <a:pPr algn="just"/>
            <a:r>
              <a:rPr lang="el-GR" b="1" dirty="0" smtClean="0"/>
              <a:t>Στη βάση της οποίας </a:t>
            </a:r>
            <a:r>
              <a:rPr lang="el-GR" b="1" dirty="0"/>
              <a:t>οι άνθρωποι επικοινωνούν ανταλλάσσοντας νοήματα, σύμβολα και πληροφορίες.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810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7384"/>
            <a:ext cx="8229600" cy="5838780"/>
          </a:xfrm>
        </p:spPr>
        <p:txBody>
          <a:bodyPr>
            <a:noAutofit/>
          </a:bodyPr>
          <a:lstStyle/>
          <a:p>
            <a:pPr algn="just"/>
            <a:r>
              <a:rPr lang="el-GR" sz="4000" b="1" dirty="0" smtClean="0"/>
              <a:t>Ο κοινός νους για παράδειγμα  θέτει ένα απλό ζήτημα: </a:t>
            </a:r>
            <a:endParaRPr lang="en-US" sz="4000" b="1" dirty="0" smtClean="0"/>
          </a:p>
          <a:p>
            <a:pPr algn="just"/>
            <a:r>
              <a:rPr lang="el-GR" sz="4000" b="1" dirty="0" smtClean="0"/>
              <a:t>Γιατί θα πρέπει να εισέλθουμε σε ένα λαβύρινθο από ιδέες πολυσύνθετες και δυσνόητες θεωρίες,  περίπλοκες έννοιες και </a:t>
            </a:r>
            <a:r>
              <a:rPr lang="el-GR" sz="4000" b="1" dirty="0" err="1" smtClean="0"/>
              <a:t>σημασιολογίες</a:t>
            </a:r>
            <a:r>
              <a:rPr lang="el-GR" sz="4000" b="1" dirty="0" smtClean="0"/>
              <a:t> για να εξηγήσουμε κάτι τόσο απλό, δηλαδή τον αθλητισμό!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354853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el-GR" sz="4000" b="1" dirty="0"/>
              <a:t>Ο </a:t>
            </a:r>
            <a:r>
              <a:rPr lang="el-GR" sz="4000" b="1" dirty="0" err="1">
                <a:solidFill>
                  <a:srgbClr val="FFFF00"/>
                </a:solidFill>
              </a:rPr>
              <a:t>Parsons</a:t>
            </a:r>
            <a:r>
              <a:rPr lang="el-GR" sz="4000" b="1" dirty="0"/>
              <a:t> επιδιώκει μια ολοκληρωμένη σύνθεση των αντιλήψεων του </a:t>
            </a:r>
            <a:endParaRPr lang="el-GR" sz="4000" b="1" dirty="0" smtClean="0"/>
          </a:p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M</a:t>
            </a:r>
            <a:r>
              <a:rPr lang="el-GR" sz="4000" b="1" dirty="0">
                <a:solidFill>
                  <a:srgbClr val="FFFF00"/>
                </a:solidFill>
              </a:rPr>
              <a:t>. </a:t>
            </a:r>
            <a:r>
              <a:rPr lang="el-GR" sz="4000" b="1" dirty="0" err="1">
                <a:solidFill>
                  <a:srgbClr val="FFFF00"/>
                </a:solidFill>
              </a:rPr>
              <a:t>Weber</a:t>
            </a:r>
            <a:r>
              <a:rPr lang="el-GR" sz="4000" b="1" dirty="0">
                <a:solidFill>
                  <a:srgbClr val="FFFF00"/>
                </a:solidFill>
              </a:rPr>
              <a:t> </a:t>
            </a:r>
            <a:r>
              <a:rPr lang="el-GR" sz="4000" b="1" dirty="0"/>
              <a:t>(Βέμπερ) και του </a:t>
            </a:r>
            <a:endParaRPr lang="el-GR" sz="4000" b="1" dirty="0" smtClean="0"/>
          </a:p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E</a:t>
            </a:r>
            <a:r>
              <a:rPr lang="el-GR" sz="4000" b="1" dirty="0">
                <a:solidFill>
                  <a:srgbClr val="FFFF00"/>
                </a:solidFill>
              </a:rPr>
              <a:t>. </a:t>
            </a:r>
            <a:r>
              <a:rPr lang="el-GR" sz="4000" b="1" dirty="0" err="1" smtClean="0">
                <a:solidFill>
                  <a:srgbClr val="FFFF00"/>
                </a:solidFill>
              </a:rPr>
              <a:t>Durkheim</a:t>
            </a:r>
            <a:r>
              <a:rPr lang="el-GR" sz="4000" b="1" dirty="0" smtClean="0">
                <a:solidFill>
                  <a:srgbClr val="FFFF00"/>
                </a:solidFill>
              </a:rPr>
              <a:t> </a:t>
            </a:r>
            <a:r>
              <a:rPr lang="el-GR" sz="4000" b="1" dirty="0" smtClean="0"/>
              <a:t>(</a:t>
            </a:r>
            <a:r>
              <a:rPr lang="el-GR" sz="4000" b="1" dirty="0" err="1"/>
              <a:t>Ντυρκέμ</a:t>
            </a:r>
            <a:r>
              <a:rPr lang="el-GR" sz="4000" b="1" dirty="0"/>
              <a:t>),  συγκροτώντας μια δαιδαλώδη και περίπλοκη θεωρία.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445244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000" b="1" dirty="0" smtClean="0"/>
              <a:t>Ακολουθώντας </a:t>
            </a:r>
            <a:r>
              <a:rPr lang="el-GR" sz="4000" b="1" dirty="0"/>
              <a:t>την σκέψη του </a:t>
            </a:r>
            <a:r>
              <a:rPr lang="el-GR" sz="4000" b="1" dirty="0" err="1"/>
              <a:t>Weber</a:t>
            </a:r>
            <a:r>
              <a:rPr lang="el-GR" sz="4000" b="1" dirty="0"/>
              <a:t>,  </a:t>
            </a:r>
            <a:endParaRPr lang="en-US" sz="4000" b="1" dirty="0" smtClean="0"/>
          </a:p>
          <a:p>
            <a:pPr algn="just"/>
            <a:r>
              <a:rPr lang="el-GR" sz="4000" b="1" dirty="0" smtClean="0"/>
              <a:t>η </a:t>
            </a:r>
            <a:r>
              <a:rPr lang="el-GR" sz="4000" b="1" dirty="0">
                <a:solidFill>
                  <a:srgbClr val="FF0000"/>
                </a:solidFill>
              </a:rPr>
              <a:t>αθλητική δράση </a:t>
            </a:r>
            <a:r>
              <a:rPr lang="el-GR" sz="4000" b="1" dirty="0"/>
              <a:t>μπορεί να καταστεί κατανοητή μόνο μέσα από τα νοήματα που αποδίδουν οι ίδιοι οι εμπλεκόμενοι σ’ αυτήν.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830014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/>
            <a:r>
              <a:rPr lang="el-GR" b="1" dirty="0"/>
              <a:t>Από την άλλη, σύμφωνα με τον </a:t>
            </a:r>
            <a:r>
              <a:rPr lang="el-GR" b="1" dirty="0" err="1">
                <a:solidFill>
                  <a:srgbClr val="FFFF00"/>
                </a:solidFill>
              </a:rPr>
              <a:t>Durkheim</a:t>
            </a:r>
            <a:r>
              <a:rPr lang="el-GR" b="1" dirty="0"/>
              <a:t>, το νόημα της αθλητικής δράσης αντιμετωπίζεται ή κατανοείται </a:t>
            </a:r>
            <a:endParaRPr lang="el-GR" b="1" dirty="0" smtClean="0"/>
          </a:p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ως </a:t>
            </a:r>
            <a:r>
              <a:rPr lang="el-GR" b="1" dirty="0">
                <a:solidFill>
                  <a:srgbClr val="FFFF00"/>
                </a:solidFill>
              </a:rPr>
              <a:t>μια αντικειμενική οντότητα που υπερβαίνει το άτομο</a:t>
            </a:r>
            <a:r>
              <a:rPr lang="el-GR" b="1" dirty="0"/>
              <a:t>, </a:t>
            </a:r>
            <a:endParaRPr lang="el-GR" b="1" dirty="0" smtClean="0"/>
          </a:p>
          <a:p>
            <a:pPr algn="just"/>
            <a:r>
              <a:rPr lang="el-GR" b="1" dirty="0" smtClean="0"/>
              <a:t>ως </a:t>
            </a:r>
            <a:r>
              <a:rPr lang="el-GR" b="1" dirty="0"/>
              <a:t>ένα συστατικό στοιχείο της </a:t>
            </a:r>
            <a:r>
              <a:rPr lang="el-GR" b="1" dirty="0">
                <a:solidFill>
                  <a:srgbClr val="FFFF00"/>
                </a:solidFill>
              </a:rPr>
              <a:t>συλλογικής συνείδησης</a:t>
            </a:r>
            <a:r>
              <a:rPr lang="el-GR" b="1" dirty="0"/>
              <a:t> (αθλητική δομή) προς την οποία το εμπλεκόμενο στη δράση υποκείμενο είναι υποχρεωμένο, </a:t>
            </a:r>
            <a:r>
              <a:rPr lang="el-GR" b="1" dirty="0">
                <a:solidFill>
                  <a:srgbClr val="FFFF00"/>
                </a:solidFill>
              </a:rPr>
              <a:t>καταναγκασμένο να συμμορφώνεται</a:t>
            </a:r>
            <a:r>
              <a:rPr lang="el-GR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59026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/>
              <a:t>Σε αυτό το παράδειγμα ενώ και οι δυο μιλούν για το ίδιο πράγμα διαφέρουν ως προς τις αφετηρίες τους</a:t>
            </a:r>
            <a:r>
              <a:rPr lang="el-GR" sz="3600" b="1" dirty="0" smtClean="0"/>
              <a:t>.</a:t>
            </a:r>
          </a:p>
          <a:p>
            <a:pPr algn="just"/>
            <a:r>
              <a:rPr lang="el-GR" sz="3600" b="1" dirty="0" smtClean="0"/>
              <a:t>  </a:t>
            </a:r>
            <a:r>
              <a:rPr lang="el-GR" sz="3600" b="1" dirty="0"/>
              <a:t>Ακολουθώντας, επομένως, τον </a:t>
            </a:r>
            <a:r>
              <a:rPr lang="el-GR" sz="3600" b="1" dirty="0" err="1">
                <a:solidFill>
                  <a:srgbClr val="FFFF00"/>
                </a:solidFill>
              </a:rPr>
              <a:t>Weber</a:t>
            </a:r>
            <a:r>
              <a:rPr lang="el-GR" sz="3600" b="1" dirty="0"/>
              <a:t> ξεκινάμε τον προβληματισμό μας για τα αθλητικά ζητήματα κατά κύριο λόγο </a:t>
            </a:r>
            <a:r>
              <a:rPr lang="el-GR" sz="3600" b="1" dirty="0">
                <a:solidFill>
                  <a:srgbClr val="FFFF00"/>
                </a:solidFill>
              </a:rPr>
              <a:t>από το άτομο</a:t>
            </a:r>
            <a:r>
              <a:rPr lang="el-GR" sz="3600" b="1" dirty="0"/>
              <a:t>, την </a:t>
            </a:r>
            <a:r>
              <a:rPr lang="el-GR" sz="3600" b="1" dirty="0">
                <a:solidFill>
                  <a:srgbClr val="FFFF00"/>
                </a:solidFill>
              </a:rPr>
              <a:t>ατομική δράση </a:t>
            </a:r>
            <a:endParaRPr lang="el-GR" sz="3600" b="1" dirty="0" smtClean="0">
              <a:solidFill>
                <a:srgbClr val="FFFF00"/>
              </a:solidFill>
            </a:endParaRPr>
          </a:p>
          <a:p>
            <a:pPr algn="just"/>
            <a:r>
              <a:rPr lang="el-GR" sz="3600" b="1" dirty="0" smtClean="0"/>
              <a:t>ενώ </a:t>
            </a:r>
            <a:r>
              <a:rPr lang="el-GR" sz="3600" b="1" dirty="0"/>
              <a:t>ακολουθώντας τον </a:t>
            </a:r>
            <a:r>
              <a:rPr lang="el-GR" sz="3600" b="1" dirty="0" err="1">
                <a:solidFill>
                  <a:srgbClr val="FFFF00"/>
                </a:solidFill>
              </a:rPr>
              <a:t>Durkheim</a:t>
            </a:r>
            <a:r>
              <a:rPr lang="el-GR" sz="3600" b="1" dirty="0"/>
              <a:t> από τις </a:t>
            </a:r>
            <a:r>
              <a:rPr lang="el-GR" sz="3600" b="1" dirty="0">
                <a:solidFill>
                  <a:srgbClr val="FFFF00"/>
                </a:solidFill>
              </a:rPr>
              <a:t>αθλητικές δομές</a:t>
            </a:r>
            <a:r>
              <a:rPr lang="el-GR" sz="3600" b="1" dirty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39109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el-GR" sz="4000" b="1" dirty="0" smtClean="0"/>
              <a:t>Στην προοπτική αυτής της θεωρίας η </a:t>
            </a:r>
            <a:r>
              <a:rPr lang="el-GR" sz="4000" b="1" dirty="0" smtClean="0">
                <a:solidFill>
                  <a:srgbClr val="FF0000"/>
                </a:solidFill>
              </a:rPr>
              <a:t>αθλητική δομή </a:t>
            </a:r>
            <a:r>
              <a:rPr lang="el-GR" sz="4000" b="1" dirty="0" smtClean="0"/>
              <a:t>συγκροτείται ουσιαστικά με βάση</a:t>
            </a:r>
            <a:endParaRPr lang="en-US" sz="4000" b="1" dirty="0" smtClean="0"/>
          </a:p>
          <a:p>
            <a:pPr algn="just"/>
            <a:r>
              <a:rPr lang="el-GR" sz="4000" b="1" dirty="0" smtClean="0"/>
              <a:t> τους </a:t>
            </a:r>
            <a:r>
              <a:rPr lang="el-GR" sz="4000" b="1" dirty="0" smtClean="0">
                <a:solidFill>
                  <a:srgbClr val="FF0000"/>
                </a:solidFill>
              </a:rPr>
              <a:t>αθλητικούς κανόνες  </a:t>
            </a:r>
            <a:r>
              <a:rPr lang="el-GR" sz="4000" b="1" dirty="0" smtClean="0"/>
              <a:t>και   </a:t>
            </a:r>
            <a:endParaRPr lang="en-US" sz="4000" b="1" dirty="0" smtClean="0"/>
          </a:p>
          <a:p>
            <a:pPr algn="just"/>
            <a:r>
              <a:rPr lang="el-GR" sz="4000" b="1" dirty="0" smtClean="0"/>
              <a:t>τις </a:t>
            </a:r>
            <a:r>
              <a:rPr lang="el-GR" sz="4000" b="1" dirty="0" smtClean="0">
                <a:solidFill>
                  <a:srgbClr val="FF0000"/>
                </a:solidFill>
              </a:rPr>
              <a:t>αθλητικές αξίες </a:t>
            </a:r>
            <a:r>
              <a:rPr lang="el-GR" sz="4000" b="1" dirty="0" smtClean="0"/>
              <a:t>που υιοθετούν τα άτομα όταν δραστηριοποιούνται στο </a:t>
            </a:r>
            <a:r>
              <a:rPr lang="el-GR" sz="4000" b="1" dirty="0" smtClean="0">
                <a:solidFill>
                  <a:srgbClr val="FF0000"/>
                </a:solidFill>
              </a:rPr>
              <a:t>συγκεκριμένο αθλητικό </a:t>
            </a:r>
            <a:r>
              <a:rPr lang="el-GR" sz="4000" b="1" dirty="0" smtClean="0"/>
              <a:t>πλαίσιο.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850946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4000" b="1" dirty="0" smtClean="0"/>
              <a:t>Το </a:t>
            </a:r>
            <a:r>
              <a:rPr lang="el-GR" sz="4000" b="1" dirty="0" smtClean="0">
                <a:solidFill>
                  <a:srgbClr val="FF0000"/>
                </a:solidFill>
              </a:rPr>
              <a:t>δρών υποκείμενο </a:t>
            </a:r>
            <a:r>
              <a:rPr lang="el-GR" sz="4000" b="1" dirty="0" smtClean="0"/>
              <a:t>και </a:t>
            </a:r>
            <a:r>
              <a:rPr lang="el-GR" sz="4000" b="1" dirty="0" smtClean="0">
                <a:solidFill>
                  <a:srgbClr val="FF0000"/>
                </a:solidFill>
              </a:rPr>
              <a:t>η αθλητική δομή </a:t>
            </a:r>
            <a:r>
              <a:rPr lang="el-GR" sz="4000" b="1" dirty="0" smtClean="0"/>
              <a:t>συνθέτουν ένα σύστημα αθλητικής δράσης στο πλαίσιο της οποίας </a:t>
            </a:r>
          </a:p>
          <a:p>
            <a:pPr algn="just"/>
            <a:r>
              <a:rPr lang="el-GR" sz="4000" b="1" dirty="0" smtClean="0"/>
              <a:t>η έννοια της δομής προτάσσεται της λειτουργίας. </a:t>
            </a:r>
          </a:p>
          <a:p>
            <a:pPr algn="just"/>
            <a:r>
              <a:rPr lang="el-GR" sz="4000" b="1" dirty="0" smtClean="0"/>
              <a:t>Δηλαδή διαδραματίζει σημαντικότερο ρόλο η δομή. </a:t>
            </a:r>
          </a:p>
          <a:p>
            <a:pPr algn="just"/>
            <a:r>
              <a:rPr lang="el-GR" sz="4000" b="1" dirty="0" smtClean="0"/>
              <a:t>Η </a:t>
            </a:r>
            <a:r>
              <a:rPr lang="el-GR" sz="4000" b="1" dirty="0" smtClean="0">
                <a:solidFill>
                  <a:srgbClr val="FF0000"/>
                </a:solidFill>
              </a:rPr>
              <a:t>λειτουργία είναι παράγωγο της δομής</a:t>
            </a:r>
            <a:r>
              <a:rPr lang="el-GR" sz="4000" b="1" dirty="0" smtClean="0"/>
              <a:t>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554720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Η έννοια του </a:t>
            </a:r>
            <a:r>
              <a:rPr lang="el-GR" sz="3600" b="1" dirty="0" smtClean="0">
                <a:solidFill>
                  <a:srgbClr val="FF0000"/>
                </a:solidFill>
              </a:rPr>
              <a:t>συστήματος </a:t>
            </a:r>
            <a:r>
              <a:rPr lang="el-GR" sz="3600" b="1" dirty="0" smtClean="0"/>
              <a:t>αποτελεί την κεντρική οργανωτική αρχή στον </a:t>
            </a:r>
            <a:r>
              <a:rPr lang="el-GR" sz="3600" b="1" dirty="0" err="1" smtClean="0"/>
              <a:t>δομολειτουργισμό</a:t>
            </a:r>
            <a:r>
              <a:rPr lang="el-GR" sz="3600" b="1" dirty="0" smtClean="0"/>
              <a:t> και </a:t>
            </a:r>
          </a:p>
          <a:p>
            <a:pPr algn="just"/>
            <a:r>
              <a:rPr lang="el-GR" sz="3600" b="1" dirty="0" smtClean="0"/>
              <a:t>κατανοείται σαν </a:t>
            </a:r>
            <a:r>
              <a:rPr lang="el-GR" sz="3600" b="1" dirty="0" smtClean="0">
                <a:solidFill>
                  <a:srgbClr val="FF0000"/>
                </a:solidFill>
              </a:rPr>
              <a:t>ένα πλέγμα σχέσεων οι οποίες συναρθρώνουν τα επιμέρους τμήματα. </a:t>
            </a:r>
          </a:p>
          <a:p>
            <a:pPr algn="just"/>
            <a:r>
              <a:rPr lang="el-GR" sz="3600" b="1" dirty="0" smtClean="0"/>
              <a:t>Το αθλητικό σύστημα έχει ιδιαίτερες και συγκεκριμένες δομές οι οποίες εκλαμβάνονται όμως ως </a:t>
            </a:r>
            <a:r>
              <a:rPr lang="el-GR" sz="3600" b="1" dirty="0" smtClean="0">
                <a:solidFill>
                  <a:srgbClr val="FF0000"/>
                </a:solidFill>
              </a:rPr>
              <a:t>δεδομένες και σχετικά σταθερές</a:t>
            </a:r>
            <a:r>
              <a:rPr lang="el-GR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1865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4000" b="1" dirty="0"/>
              <a:t>Τ</a:t>
            </a:r>
            <a:r>
              <a:rPr lang="el-GR" sz="4000" b="1" dirty="0" smtClean="0"/>
              <a:t>ο λειτουργικό μέρος υπονοεί ότι εάν το αθλητικό σύστημα θέλει να διατηρείται με τις δεδομένες δομές του θα πρέπει </a:t>
            </a:r>
          </a:p>
          <a:p>
            <a:pPr algn="just"/>
            <a:r>
              <a:rPr lang="el-GR" sz="4000" b="1" dirty="0" smtClean="0"/>
              <a:t>να έχει </a:t>
            </a:r>
            <a:r>
              <a:rPr lang="el-GR" sz="4000" b="1" dirty="0" smtClean="0">
                <a:solidFill>
                  <a:srgbClr val="FF0000"/>
                </a:solidFill>
              </a:rPr>
              <a:t>λειτουργικές επιδόσεις για την ικανοποίηση των ιδιαίτερων αναγκών του  προκειμένου να επιβιώσει</a:t>
            </a:r>
            <a:r>
              <a:rPr lang="el-GR" sz="4000" b="1" dirty="0" smtClean="0"/>
              <a:t>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082032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3600" b="1" dirty="0" smtClean="0"/>
              <a:t>Η έννοια της λειτουργίας εδώ περιορίζεται αναγκαστικά σε εσωτερικές επιδόσεις </a:t>
            </a:r>
          </a:p>
          <a:p>
            <a:pPr algn="just"/>
            <a:r>
              <a:rPr lang="el-GR" sz="3600" b="1" dirty="0" smtClean="0"/>
              <a:t>και μεταβάλλεται σε μια εσωτερική κατηγορία η οποία αναφέρεται </a:t>
            </a:r>
            <a:r>
              <a:rPr lang="el-GR" sz="3600" b="1" dirty="0" smtClean="0">
                <a:solidFill>
                  <a:srgbClr val="FF0000"/>
                </a:solidFill>
              </a:rPr>
              <a:t>στη σχέση των μερών του αθλητικού συστήματος προς το όλον</a:t>
            </a:r>
            <a:r>
              <a:rPr lang="el-GR" sz="3600" b="1" dirty="0" smtClean="0"/>
              <a:t> (</a:t>
            </a:r>
            <a:r>
              <a:rPr lang="el-GR" sz="3600" b="1" dirty="0" err="1" smtClean="0"/>
              <a:t>Willke</a:t>
            </a:r>
            <a:r>
              <a:rPr lang="el-GR" sz="3600" b="1" dirty="0" smtClean="0"/>
              <a:t>, 1991).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658098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dirty="0" smtClean="0"/>
              <a:t>Σε αντιστοιχία με την κλασική κοινωνιολογική σκέψη όπως προσεγγίζεται από τον </a:t>
            </a:r>
            <a:r>
              <a:rPr lang="el-GR" b="1" dirty="0"/>
              <a:t>T. </a:t>
            </a:r>
            <a:r>
              <a:rPr lang="el-GR" b="1" dirty="0" err="1"/>
              <a:t>Parsons</a:t>
            </a:r>
            <a:r>
              <a:rPr lang="el-GR" b="1" dirty="0" smtClean="0"/>
              <a:t>, (1968) και προσδιορίζεται από τον ίδιο ως </a:t>
            </a:r>
            <a:r>
              <a:rPr lang="el-GR" b="1" dirty="0" smtClean="0">
                <a:solidFill>
                  <a:srgbClr val="FF0000"/>
                </a:solidFill>
              </a:rPr>
              <a:t>θεωρία δράσης </a:t>
            </a:r>
          </a:p>
          <a:p>
            <a:pPr algn="just"/>
            <a:r>
              <a:rPr lang="el-GR" b="1" dirty="0" smtClean="0"/>
              <a:t>οι εμπλεκόμενοι στον αθλητικό κόσμο λαμβάνουν αποφάσεις και κάνουν επιλογές σε αντιστοιχία με </a:t>
            </a:r>
          </a:p>
          <a:p>
            <a:pPr algn="just"/>
            <a:r>
              <a:rPr lang="el-GR" b="1" dirty="0" smtClean="0"/>
              <a:t>τους διάφορους σκοπούς που επιδιώκουν και σε αντιστοιχία </a:t>
            </a:r>
          </a:p>
          <a:p>
            <a:pPr algn="just"/>
            <a:r>
              <a:rPr lang="el-GR" b="1" dirty="0" smtClean="0"/>
              <a:t>με τα διαφορετικά μέσα που έχουν προς διάθεση για την εκπλήρωση των εκάστοτε στόχων και σκοπών.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39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>
                <a:solidFill>
                  <a:srgbClr val="FF0000"/>
                </a:solidFill>
              </a:rPr>
              <a:t>Η απάντηση στα ζητήματα αυτά είναι πολύ απλή! </a:t>
            </a:r>
          </a:p>
          <a:p>
            <a:pPr algn="just"/>
            <a:r>
              <a:rPr lang="el-GR" sz="3600" b="1" dirty="0" smtClean="0"/>
              <a:t>Οι κοινωνιολογικές θεωρίες και έννοιες είναι εργαλεία τα οποία μας βοηθάνε να κατανοήσουμε αυτό που όλοι ορίζουμε ως αθλητικές κοινωνικές σχέσεις, ως αθλητική κοινωνική πραγματικότητα ή ότι  γενικά ορίζουμε ως κοινωνικό στο αθλητικό πεδίο, στον αθλητικό κόσμο.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760911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el-GR" sz="4000" b="1" dirty="0" smtClean="0"/>
              <a:t>Ο αθλητικός κόσμος, το αθλητικό σύστημα βέβαια </a:t>
            </a:r>
            <a:r>
              <a:rPr lang="el-GR" sz="4000" b="1" dirty="0" smtClean="0">
                <a:solidFill>
                  <a:srgbClr val="FFFF00"/>
                </a:solidFill>
              </a:rPr>
              <a:t>δεν παρέχει απεριόριστο πεδίο επιλογών</a:t>
            </a:r>
            <a:r>
              <a:rPr lang="el-GR" sz="4000" b="1" dirty="0" smtClean="0"/>
              <a:t>.</a:t>
            </a:r>
          </a:p>
          <a:p>
            <a:pPr algn="just"/>
            <a:r>
              <a:rPr lang="el-GR" sz="4000" b="1" dirty="0" smtClean="0"/>
              <a:t> Υπάρχει σειρά παραγόντων όπως ηθικοί-κοινωνικοί κανόνες και αξίες που περιορίζουν το πεδίο επιλογών του δρώντος υποκειμένου.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025549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Η </a:t>
            </a:r>
            <a:r>
              <a:rPr lang="el-GR" sz="3600" b="1" dirty="0" smtClean="0">
                <a:solidFill>
                  <a:srgbClr val="FFFF00"/>
                </a:solidFill>
              </a:rPr>
              <a:t>κοινωνιολογική ανάλυση εδώ επικεντρώνεται στην  κατανόηση του </a:t>
            </a:r>
          </a:p>
          <a:p>
            <a:pPr algn="just"/>
            <a:endParaRPr lang="el-GR" sz="3600" b="1" dirty="0" smtClean="0">
              <a:solidFill>
                <a:srgbClr val="FF0000"/>
              </a:solidFill>
            </a:endParaRPr>
          </a:p>
          <a:p>
            <a:pPr algn="just"/>
            <a:r>
              <a:rPr lang="el-GR" sz="3600" b="1" dirty="0" smtClean="0">
                <a:solidFill>
                  <a:srgbClr val="FF0000"/>
                </a:solidFill>
              </a:rPr>
              <a:t>πως το εμπλεκόμενο υποκείμενο σε όλα τα επίπεδα της αθλητικής δραστηριότητας προβαίνει σε επιλογές </a:t>
            </a:r>
          </a:p>
          <a:p>
            <a:pPr algn="just"/>
            <a:endParaRPr lang="el-GR" sz="3600" b="1" dirty="0" smtClean="0"/>
          </a:p>
          <a:p>
            <a:pPr algn="just"/>
            <a:r>
              <a:rPr lang="el-GR" sz="3600" b="1" dirty="0" smtClean="0"/>
              <a:t>τόσο αναφορικά με το σκοπό όσο και με τα μέσα που θα χρησιμοποιήσει για την επίτευξή του.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252954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Το αθλητικό σύστημα ως πλέγμα σχέσεων, υφίσταται ουσιαστικά από </a:t>
            </a:r>
          </a:p>
          <a:p>
            <a:pPr algn="just"/>
            <a:r>
              <a:rPr lang="el-GR" sz="3600" b="1" dirty="0" smtClean="0"/>
              <a:t>τις </a:t>
            </a:r>
            <a:r>
              <a:rPr lang="el-GR" sz="3600" b="1" dirty="0" err="1" smtClean="0">
                <a:solidFill>
                  <a:srgbClr val="FFFF00"/>
                </a:solidFill>
              </a:rPr>
              <a:t>διαδράσεις</a:t>
            </a:r>
            <a:r>
              <a:rPr lang="el-GR" sz="3600" b="1" dirty="0" smtClean="0"/>
              <a:t> μεταξύ των δραστηριοποιημένων υποκειμένων </a:t>
            </a:r>
          </a:p>
          <a:p>
            <a:pPr algn="just"/>
            <a:r>
              <a:rPr lang="el-GR" sz="3600" b="1" dirty="0" smtClean="0"/>
              <a:t>που πραγματοποιούνται σε ένα συγκεκριμένο πλαίσιο, </a:t>
            </a:r>
          </a:p>
          <a:p>
            <a:pPr algn="just"/>
            <a:r>
              <a:rPr lang="el-GR" sz="3600" b="1" dirty="0" smtClean="0"/>
              <a:t>στο </a:t>
            </a:r>
            <a:r>
              <a:rPr lang="el-GR" sz="3600" b="1" dirty="0" smtClean="0">
                <a:solidFill>
                  <a:srgbClr val="FF0000"/>
                </a:solidFill>
              </a:rPr>
              <a:t>πλαίσιο μιας συγκεκριμένης αθλητικής δομής</a:t>
            </a:r>
            <a:r>
              <a:rPr lang="el-GR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367212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4000" b="1" dirty="0" smtClean="0"/>
              <a:t>Αυτό σημαίνει ότι </a:t>
            </a:r>
            <a:r>
              <a:rPr lang="el-GR" sz="4000" b="1" dirty="0" smtClean="0">
                <a:solidFill>
                  <a:srgbClr val="FFFF00"/>
                </a:solidFill>
              </a:rPr>
              <a:t>το ενδιαφέρον μεταφέρεται από τη διερεύνηση των επιλογών των μεμονωμένων αθλητικών υποκειμένων  </a:t>
            </a:r>
          </a:p>
          <a:p>
            <a:pPr algn="just"/>
            <a:r>
              <a:rPr lang="el-GR" sz="4000" b="1" dirty="0" smtClean="0"/>
              <a:t>στην διερεύνηση του τρόπου που το αθλητικό σύστημα  </a:t>
            </a:r>
          </a:p>
          <a:p>
            <a:pPr algn="just"/>
            <a:r>
              <a:rPr lang="el-GR" sz="4000" b="1" dirty="0" smtClean="0">
                <a:solidFill>
                  <a:srgbClr val="FF0000"/>
                </a:solidFill>
              </a:rPr>
              <a:t>περιορίζει, αξιολογεί, απορρίπτει, ενεργοποιεί, περιορίζει τις ατομικές επιλογές</a:t>
            </a:r>
            <a:r>
              <a:rPr lang="el-GR" sz="4000" b="1" dirty="0" smtClean="0"/>
              <a:t>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563354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4000" b="1" dirty="0" smtClean="0"/>
              <a:t>Από τη δαιδαλώδη περιγραφή της θεωρίας αυτής θα αναφερθούμε πολύ συνοπτικά στη γενική ιδέα της  που είναι </a:t>
            </a:r>
          </a:p>
          <a:p>
            <a:pPr algn="just"/>
            <a:r>
              <a:rPr lang="el-GR" sz="4000" b="1" dirty="0" smtClean="0"/>
              <a:t>τα </a:t>
            </a:r>
            <a:r>
              <a:rPr lang="el-GR" sz="4000" b="1" dirty="0" smtClean="0">
                <a:solidFill>
                  <a:srgbClr val="FF0000"/>
                </a:solidFill>
              </a:rPr>
              <a:t>τέσσερα λειτουργικά προαπαιτούμενα  </a:t>
            </a:r>
            <a:r>
              <a:rPr lang="el-GR" sz="4000" b="1" dirty="0" smtClean="0"/>
              <a:t>που θα πρέπει το αθλητικό σύστημα να διαθέτει προκειμένου να είναι κοινωνικά βιώσιμο.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376413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4000" b="1" dirty="0" smtClean="0">
                <a:solidFill>
                  <a:srgbClr val="FF0000"/>
                </a:solidFill>
              </a:rPr>
              <a:t>1.</a:t>
            </a:r>
            <a:r>
              <a:rPr lang="el-GR" b="1" dirty="0" smtClean="0"/>
              <a:t>Θα πρέπει να αναπτύξει προσαρμοστική ικανότητα σε αντιστοιχία με το κοινωνικό περιβάλλον του (</a:t>
            </a:r>
            <a:r>
              <a:rPr lang="el-GR" b="1" dirty="0" smtClean="0">
                <a:solidFill>
                  <a:srgbClr val="FFFF00"/>
                </a:solidFill>
              </a:rPr>
              <a:t>λειτουργία της προσαρμογής</a:t>
            </a:r>
            <a:r>
              <a:rPr lang="el-GR" b="1" dirty="0" smtClean="0"/>
              <a:t>). </a:t>
            </a:r>
          </a:p>
          <a:p>
            <a:pPr algn="just"/>
            <a:r>
              <a:rPr lang="el-GR" b="1" dirty="0" smtClean="0"/>
              <a:t>Δηλαδή ο αθλητισμός θα πρέπει να έχει ικανότητα να </a:t>
            </a:r>
            <a:r>
              <a:rPr lang="el-GR" b="1" dirty="0" smtClean="0">
                <a:solidFill>
                  <a:srgbClr val="FFFF00"/>
                </a:solidFill>
              </a:rPr>
              <a:t>προσαρμόζεται σε μεταβαλλόμενα κοινωνικά δεδομένα</a:t>
            </a:r>
            <a:r>
              <a:rPr lang="el-GR" b="1" dirty="0" smtClean="0"/>
              <a:t>. </a:t>
            </a:r>
          </a:p>
          <a:p>
            <a:pPr algn="just"/>
            <a:r>
              <a:rPr lang="el-GR" b="1" dirty="0" smtClean="0"/>
              <a:t>Για παράδειγμα σήμερα να εκπληρώνει οικονομικές λειτουργίες. </a:t>
            </a:r>
          </a:p>
          <a:p>
            <a:pPr algn="just"/>
            <a:r>
              <a:rPr lang="el-GR" b="1" dirty="0" smtClean="0"/>
              <a:t>Ας σκεφτούμε εδώ για παράδειγμα  την εμπορευματοποίηση της αθλητικής δραστηριότητας.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72618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just"/>
            <a:r>
              <a:rPr lang="el-GR" sz="3600" b="1" dirty="0" smtClean="0">
                <a:solidFill>
                  <a:srgbClr val="FF0000"/>
                </a:solidFill>
              </a:rPr>
              <a:t>2. </a:t>
            </a:r>
            <a:r>
              <a:rPr lang="el-GR" b="1" dirty="0" smtClean="0"/>
              <a:t>Θα πρέπει να διαθέτει, ή μάλλον να ανακαλύπτει συνεχώς </a:t>
            </a:r>
            <a:r>
              <a:rPr lang="el-GR" b="1" dirty="0" smtClean="0">
                <a:solidFill>
                  <a:srgbClr val="FF0000"/>
                </a:solidFill>
              </a:rPr>
              <a:t>καινούργιους τρόπους αξιοποίησης των πόρων του </a:t>
            </a:r>
            <a:r>
              <a:rPr lang="el-GR" b="1" dirty="0" smtClean="0"/>
              <a:t>έτσι ώστε να επιτυγχάνει τους στόχους που θέτει. </a:t>
            </a:r>
          </a:p>
          <a:p>
            <a:pPr algn="just"/>
            <a:r>
              <a:rPr lang="el-GR" b="1" dirty="0" smtClean="0"/>
              <a:t>Εδώ για παράδειγμα </a:t>
            </a:r>
            <a:r>
              <a:rPr lang="el-GR" b="1" dirty="0" smtClean="0">
                <a:solidFill>
                  <a:srgbClr val="FFFF00"/>
                </a:solidFill>
              </a:rPr>
              <a:t>καινούργιοι τρόποι αξιοποίησης των πόρων μπορεί να είναι οι καινούργιες μέθοδοι προπόνησης για καλύτερη αξιοποίηση των </a:t>
            </a:r>
            <a:r>
              <a:rPr lang="el-GR" b="1" dirty="0" err="1" smtClean="0">
                <a:solidFill>
                  <a:srgbClr val="FFFF00"/>
                </a:solidFill>
              </a:rPr>
              <a:t>φυσιο</a:t>
            </a:r>
            <a:r>
              <a:rPr lang="el-GR" b="1" dirty="0" smtClean="0">
                <a:solidFill>
                  <a:srgbClr val="FFFF00"/>
                </a:solidFill>
              </a:rPr>
              <a:t>-οργανικών δυνατοτήτων του σώματος</a:t>
            </a:r>
            <a:r>
              <a:rPr lang="el-GR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4250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just"/>
            <a:r>
              <a:rPr lang="el-GR" b="1" dirty="0" smtClean="0"/>
              <a:t>Να έχει </a:t>
            </a:r>
            <a:r>
              <a:rPr lang="el-GR" b="1" dirty="0" smtClean="0">
                <a:solidFill>
                  <a:srgbClr val="FFFF00"/>
                </a:solidFill>
              </a:rPr>
              <a:t>τις δικές του μεθόδους αντιμετώπισης αποκλίσεων ή δυσλειτουργιών για να επιτυγχάνει μια ολοκληρωμένη</a:t>
            </a:r>
            <a:r>
              <a:rPr lang="el-GR" b="1" dirty="0" smtClean="0"/>
              <a:t> εσωτερική συνοχή (ολοκλήρωση-</a:t>
            </a:r>
            <a:r>
              <a:rPr lang="el-GR" b="1" dirty="0" err="1" smtClean="0"/>
              <a:t>ενσωμάτωσ</a:t>
            </a:r>
            <a:r>
              <a:rPr lang="el-GR" b="1" dirty="0" smtClean="0"/>
              <a:t>η). </a:t>
            </a:r>
          </a:p>
          <a:p>
            <a:pPr algn="just"/>
            <a:endParaRPr lang="el-GR" b="1" dirty="0" smtClean="0"/>
          </a:p>
          <a:p>
            <a:pPr algn="just"/>
            <a:r>
              <a:rPr lang="el-GR" b="1" dirty="0" smtClean="0"/>
              <a:t>Εδώ για παράδειγμα αθλητικά ζητήματα όπως η βία  θα πρέπει να επιλύονται δίχως εξωτερική παρέμβαση.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80576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400" b="1" dirty="0" smtClean="0">
                <a:solidFill>
                  <a:srgbClr val="FF0000"/>
                </a:solidFill>
              </a:rPr>
              <a:t>4.</a:t>
            </a:r>
            <a:r>
              <a:rPr lang="el-GR" sz="3600" b="1" dirty="0" smtClean="0"/>
              <a:t> Θα πρέπει να αναπτύσσει μηχανισμούς διατήρησης θα έλεγα της </a:t>
            </a:r>
            <a:r>
              <a:rPr lang="el-GR" sz="3600" b="1" dirty="0" err="1" smtClean="0">
                <a:solidFill>
                  <a:srgbClr val="FFFF00"/>
                </a:solidFill>
              </a:rPr>
              <a:t>συστημικής</a:t>
            </a:r>
            <a:r>
              <a:rPr lang="el-GR" sz="3600" b="1" dirty="0" smtClean="0">
                <a:solidFill>
                  <a:srgbClr val="FFFF00"/>
                </a:solidFill>
              </a:rPr>
              <a:t> ισορροπίας </a:t>
            </a:r>
            <a:r>
              <a:rPr lang="el-GR" sz="3600" b="1" dirty="0" smtClean="0"/>
              <a:t>( σταθερά πρότυπα, σταθερές δομές). </a:t>
            </a:r>
          </a:p>
          <a:p>
            <a:pPr algn="just"/>
            <a:r>
              <a:rPr lang="el-GR" sz="3600" b="1" dirty="0" smtClean="0"/>
              <a:t>Η μη ικανοποίηση αυτών συνεπάγεται λογικά όχι κατάρρευση του συστήματος αλλά ανισορροπία, συγκρούσεις κ.λπ.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89643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0892"/>
            <a:ext cx="8229600" cy="5525272"/>
          </a:xfrm>
        </p:spPr>
        <p:txBody>
          <a:bodyPr/>
          <a:lstStyle/>
          <a:p>
            <a:pPr algn="just"/>
            <a:r>
              <a:rPr lang="el-GR" b="1" dirty="0" smtClean="0"/>
              <a:t>Στην προοπτική της θεώρησης αυτής για την μεταβολή του αθλητικού συστήματος ο κυρίαρχος </a:t>
            </a:r>
            <a:r>
              <a:rPr lang="el-GR" b="1" dirty="0" err="1" smtClean="0">
                <a:solidFill>
                  <a:srgbClr val="FF0000"/>
                </a:solidFill>
              </a:rPr>
              <a:t>αιτιακός</a:t>
            </a:r>
            <a:r>
              <a:rPr lang="el-GR" b="1" dirty="0" smtClean="0">
                <a:solidFill>
                  <a:srgbClr val="FF0000"/>
                </a:solidFill>
              </a:rPr>
              <a:t> μηχανισμός </a:t>
            </a:r>
            <a:r>
              <a:rPr lang="el-GR" b="1" dirty="0" smtClean="0"/>
              <a:t>προέρχεται</a:t>
            </a:r>
          </a:p>
          <a:p>
            <a:pPr marL="0" indent="0" algn="just">
              <a:buNone/>
            </a:pPr>
            <a:r>
              <a:rPr lang="el-GR" b="1" dirty="0" smtClean="0"/>
              <a:t> </a:t>
            </a:r>
          </a:p>
          <a:p>
            <a:pPr algn="just"/>
            <a:r>
              <a:rPr lang="el-GR" b="1" dirty="0" smtClean="0"/>
              <a:t>από το κοινωνικό περιβάλλον, </a:t>
            </a:r>
            <a:r>
              <a:rPr lang="el-GR" b="1" dirty="0" smtClean="0">
                <a:solidFill>
                  <a:srgbClr val="FFFF00"/>
                </a:solidFill>
              </a:rPr>
              <a:t>από τα εκάστοτε κυρίαρχα κοινωνικά συστήματα</a:t>
            </a:r>
            <a:r>
              <a:rPr lang="el-GR" b="1" dirty="0" smtClean="0"/>
              <a:t>. </a:t>
            </a:r>
          </a:p>
          <a:p>
            <a:pPr algn="just"/>
            <a:endParaRPr lang="el-GR" b="1" dirty="0"/>
          </a:p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Η οποιαδήποτε μεταβολή για παράδειγμα στο πολιτικό ή το οικονομικό σύστημα επηρεάζει και τον αθλητισμό</a:t>
            </a:r>
            <a:r>
              <a:rPr lang="el-GR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552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Οι </a:t>
            </a:r>
            <a:r>
              <a:rPr lang="el-GR" sz="3600" b="1" dirty="0" smtClean="0">
                <a:solidFill>
                  <a:srgbClr val="FF0000"/>
                </a:solidFill>
              </a:rPr>
              <a:t>θεωρίες</a:t>
            </a:r>
            <a:r>
              <a:rPr lang="el-GR" sz="3600" b="1" dirty="0" smtClean="0"/>
              <a:t> και οι </a:t>
            </a:r>
            <a:r>
              <a:rPr lang="el-GR" sz="3600" b="1" dirty="0" smtClean="0">
                <a:solidFill>
                  <a:srgbClr val="FF0000"/>
                </a:solidFill>
              </a:rPr>
              <a:t>έννοιες</a:t>
            </a:r>
            <a:r>
              <a:rPr lang="el-GR" sz="3600" b="1" dirty="0" smtClean="0"/>
              <a:t>, δηλαδή τα εργαλεία πολλές φορές παλιώνουν, δεν έχουν τη νοηματική επάρκεια που απαιτούν οι εξηγήσεις των νέων αθλητικών κοινωνικών φαινομένων και δεδομένων.</a:t>
            </a:r>
          </a:p>
          <a:p>
            <a:pPr marL="0" indent="0" algn="just">
              <a:buNone/>
            </a:pPr>
            <a:r>
              <a:rPr lang="el-GR" sz="3600" b="1" dirty="0" smtClean="0"/>
              <a:t> </a:t>
            </a:r>
          </a:p>
          <a:p>
            <a:pPr algn="just"/>
            <a:r>
              <a:rPr lang="el-GR" sz="3600" b="1" dirty="0" smtClean="0"/>
              <a:t>Αναγκαστικά λοιπόν </a:t>
            </a:r>
            <a:r>
              <a:rPr lang="el-GR" sz="3600" b="1" dirty="0" smtClean="0">
                <a:solidFill>
                  <a:srgbClr val="FF0000"/>
                </a:solidFill>
              </a:rPr>
              <a:t>παράγονται καινούργιες θεωρίες, καινούργιες έννοιες, καινούργια εργαλεία</a:t>
            </a:r>
            <a:r>
              <a:rPr lang="el-GR" sz="3600" b="1" dirty="0" smtClean="0"/>
              <a:t>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619351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Προσεγγίζοντας επιφανειακά τον αθλητισμό μέσω αυτής της θεώρησης φαίνεται ότι οτιδήποτε συμβαίνει στον αθλητισμό αντιμετωπίζεται σαν </a:t>
            </a:r>
          </a:p>
          <a:p>
            <a:pPr algn="just"/>
            <a:r>
              <a:rPr lang="el-GR" sz="3600" b="1" dirty="0" smtClean="0"/>
              <a:t>ένας </a:t>
            </a:r>
            <a:r>
              <a:rPr lang="el-GR" sz="3600" b="1" dirty="0" smtClean="0">
                <a:solidFill>
                  <a:srgbClr val="FF0000"/>
                </a:solidFill>
              </a:rPr>
              <a:t>λειτουργικός παράγοντας </a:t>
            </a:r>
            <a:r>
              <a:rPr lang="el-GR" sz="3600" b="1" dirty="0" smtClean="0"/>
              <a:t>που στοχεύει </a:t>
            </a:r>
          </a:p>
          <a:p>
            <a:pPr algn="just"/>
            <a:r>
              <a:rPr lang="el-GR" sz="3600" b="1" dirty="0" smtClean="0"/>
              <a:t>στη </a:t>
            </a:r>
            <a:r>
              <a:rPr lang="el-GR" sz="3600" b="1" dirty="0" smtClean="0">
                <a:solidFill>
                  <a:srgbClr val="FFFF00"/>
                </a:solidFill>
              </a:rPr>
              <a:t>διατήρηση της αθλητικής τάξης</a:t>
            </a:r>
            <a:r>
              <a:rPr lang="el-GR" sz="3600" b="1" dirty="0" smtClean="0"/>
              <a:t>, </a:t>
            </a:r>
          </a:p>
          <a:p>
            <a:pPr algn="just"/>
            <a:r>
              <a:rPr lang="el-GR" sz="3600" b="1" dirty="0" smtClean="0"/>
              <a:t>στη </a:t>
            </a:r>
            <a:r>
              <a:rPr lang="el-GR" sz="3600" b="1" dirty="0" smtClean="0">
                <a:solidFill>
                  <a:srgbClr val="FFFF00"/>
                </a:solidFill>
              </a:rPr>
              <a:t>διατήρηση του συστήματος</a:t>
            </a:r>
            <a:r>
              <a:rPr lang="el-GR" sz="3600" b="1" dirty="0" smtClean="0"/>
              <a:t>, </a:t>
            </a:r>
          </a:p>
          <a:p>
            <a:pPr algn="just"/>
            <a:r>
              <a:rPr lang="el-GR" sz="3600" b="1" dirty="0" smtClean="0"/>
              <a:t>στη </a:t>
            </a:r>
            <a:r>
              <a:rPr lang="el-GR" sz="3600" b="1" dirty="0" smtClean="0">
                <a:solidFill>
                  <a:srgbClr val="FFFF00"/>
                </a:solidFill>
              </a:rPr>
              <a:t>διατήρηση των αθλητικών δομών</a:t>
            </a:r>
            <a:r>
              <a:rPr lang="el-GR" sz="3600" b="1" dirty="0" smtClean="0"/>
              <a:t>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203546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>
                <a:solidFill>
                  <a:srgbClr val="FFFF00"/>
                </a:solidFill>
              </a:rPr>
              <a:t>Έτσι το κάθε τι κατανοείται ως συνεισφορά στη συντήρηση του ήδη υπάρχοντος </a:t>
            </a:r>
          </a:p>
          <a:p>
            <a:pPr algn="just"/>
            <a:r>
              <a:rPr lang="el-GR" sz="3600" b="1" dirty="0" smtClean="0"/>
              <a:t>και φυσικά μια τέτοια άποψη αδυνατεί να συμπεριλάβει τα βαθύτερα νοήματα των κοινωνικών μεταβολών του αθλητισμού. </a:t>
            </a:r>
          </a:p>
          <a:p>
            <a:pPr algn="just"/>
            <a:r>
              <a:rPr lang="el-GR" sz="3600" b="1" dirty="0" smtClean="0"/>
              <a:t>Για παράδειγμα τα νοήματα της διαδικασίας της μεταβολής των αθλητικών αξιών, (</a:t>
            </a:r>
            <a:r>
              <a:rPr lang="el-GR" sz="2800" b="1" dirty="0" smtClean="0"/>
              <a:t>όταν  αθλητικές κοινωνικές-ηθικές αξίες και οι αθλητικοί κανόνες χάνουν την προγενέστερη ισχύ τους).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622984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el-GR" sz="4000" b="1" dirty="0"/>
              <a:t>Ε</a:t>
            </a:r>
            <a:r>
              <a:rPr lang="el-GR" sz="4000" b="1" dirty="0" smtClean="0"/>
              <a:t>άν επιδιώξουμε να εξηγήσουμε το αθλητικό φαινόμενο μέσα από τις λειτουργίες του </a:t>
            </a:r>
          </a:p>
          <a:p>
            <a:pPr algn="just"/>
            <a:r>
              <a:rPr lang="el-GR" sz="4000" b="1" dirty="0" smtClean="0"/>
              <a:t>τότε παραβλέπουμε το αίτιο που παράγει αυτό το αθλητικό φαινόμενο. </a:t>
            </a:r>
          </a:p>
          <a:p>
            <a:pPr algn="just"/>
            <a:r>
              <a:rPr lang="el-GR" sz="4000" b="1" dirty="0" smtClean="0"/>
              <a:t>Η </a:t>
            </a:r>
            <a:r>
              <a:rPr lang="el-GR" sz="4000" b="1" dirty="0" smtClean="0">
                <a:solidFill>
                  <a:srgbClr val="FF0000"/>
                </a:solidFill>
              </a:rPr>
              <a:t>λειτουργία ως αιτία ύπαρξής του γίνεται και αιτιατό</a:t>
            </a:r>
            <a:r>
              <a:rPr lang="el-GR" sz="4000" b="1" dirty="0" smtClean="0"/>
              <a:t>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004855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algn="just"/>
            <a:r>
              <a:rPr lang="el-GR" sz="4000" b="1" dirty="0" smtClean="0">
                <a:solidFill>
                  <a:srgbClr val="FF0000"/>
                </a:solidFill>
              </a:rPr>
              <a:t>Πιο απλά </a:t>
            </a:r>
            <a:r>
              <a:rPr lang="el-GR" sz="4000" b="1" dirty="0" smtClean="0"/>
              <a:t>η αθλητική δράση σε μια τέτοια προοπτική δεν αφήνει κανένα περιθώριο για </a:t>
            </a:r>
            <a:r>
              <a:rPr lang="el-GR" sz="4000" b="1" dirty="0" smtClean="0">
                <a:solidFill>
                  <a:srgbClr val="FF0000"/>
                </a:solidFill>
              </a:rPr>
              <a:t>υποκειμενικότητα</a:t>
            </a:r>
            <a:r>
              <a:rPr lang="el-GR" sz="4000" b="1" dirty="0" smtClean="0"/>
              <a:t>,</a:t>
            </a:r>
          </a:p>
          <a:p>
            <a:pPr algn="just"/>
            <a:r>
              <a:rPr lang="el-GR" sz="4000" b="1" dirty="0" smtClean="0"/>
              <a:t> εφόσον είναι ολοκληρωτικά προκαθορισμένη από την λειτουργία που της αποδίδεται. </a:t>
            </a:r>
          </a:p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Είναι δηλαδή δομικά προκαθορισμένη</a:t>
            </a:r>
            <a:r>
              <a:rPr lang="el-GR" sz="4000" b="1" dirty="0" smtClean="0"/>
              <a:t>!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275138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algn="just"/>
            <a:r>
              <a:rPr lang="el-GR" sz="4800" b="1" dirty="0">
                <a:solidFill>
                  <a:srgbClr val="FFFF00"/>
                </a:solidFill>
              </a:rPr>
              <a:t>Ε</a:t>
            </a:r>
            <a:r>
              <a:rPr lang="el-GR" sz="4800" b="1" dirty="0" smtClean="0">
                <a:solidFill>
                  <a:srgbClr val="FFFF00"/>
                </a:solidFill>
              </a:rPr>
              <a:t>ίναι παράδοξο να δεχτούμε αυτή την προοπτική επειδή λογικά το αθλητικό φαινόμενο δεν έπεται της λειτουργίας που επιτελεί, αλλά </a:t>
            </a:r>
            <a:r>
              <a:rPr lang="el-GR" sz="4800" b="1" dirty="0" smtClean="0">
                <a:solidFill>
                  <a:srgbClr val="FF0000"/>
                </a:solidFill>
              </a:rPr>
              <a:t>προϋπάρχει αυτής</a:t>
            </a:r>
            <a:r>
              <a:rPr lang="el-GR" sz="4800" b="1" dirty="0" smtClean="0"/>
              <a:t>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2192549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3600" b="1" dirty="0" smtClean="0">
                <a:solidFill>
                  <a:srgbClr val="FF0000"/>
                </a:solidFill>
              </a:rPr>
              <a:t>Αυτές οι σκέψεις σηματοδοτούν και το όριο χρήσης της θεώρησης αυτής σε μια κοινωνική περιοχή όπως αυτή του αθλητισμού </a:t>
            </a:r>
          </a:p>
          <a:p>
            <a:pPr algn="just"/>
            <a:r>
              <a:rPr lang="el-GR" sz="3600" b="1" dirty="0" smtClean="0">
                <a:solidFill>
                  <a:srgbClr val="FFFF00"/>
                </a:solidFill>
              </a:rPr>
              <a:t>που το υποκείμενο θεωρείται ότι διαδραματίζει έναν ουσιαστικότερο ρόλο σε σχέση με άλλα κοινωνικά συστήματα. </a:t>
            </a:r>
            <a:endParaRPr lang="el-GR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6425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Για παράδειγμα πέραν των αθλητικών δομών υπάρχουν και τα συμφέροντα των υποκειμένων που δραστηριοποιούνται στο πλαίσιο αυτών των δομών.  </a:t>
            </a:r>
          </a:p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Υπάρχουν και τα διαφορετικά μέσα τα οποία έχουν αυτά για να δράσουν και τα οποία παραπέμπουν σε διαφορετικές ευκαιρίες</a:t>
            </a:r>
            <a:r>
              <a:rPr lang="el-GR" b="1" dirty="0" smtClean="0"/>
              <a:t>.</a:t>
            </a:r>
          </a:p>
          <a:p>
            <a:pPr algn="just"/>
            <a:r>
              <a:rPr lang="el-GR" b="1" dirty="0" smtClean="0"/>
              <a:t> Με βάση αυτές τις ευκαιρίες που μπορεί να σχετίζονται με  κοινωνική προέλευση, η κοινωνική τάξη κ.λπ. </a:t>
            </a:r>
            <a:r>
              <a:rPr lang="el-GR" b="1" dirty="0" smtClean="0">
                <a:solidFill>
                  <a:srgbClr val="FF0000"/>
                </a:solidFill>
              </a:rPr>
              <a:t>παράγονται ανισότητες</a:t>
            </a:r>
            <a:r>
              <a:rPr lang="el-GR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96226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Ή για παράδειγμα στην προοπτική της </a:t>
            </a:r>
            <a:r>
              <a:rPr lang="el-GR" sz="3600" b="1" dirty="0" err="1" smtClean="0"/>
              <a:t>επαγγελματικοποίησης</a:t>
            </a:r>
            <a:r>
              <a:rPr lang="el-GR" sz="3600" b="1" dirty="0" smtClean="0"/>
              <a:t> των αθλητικών ρόλων ο λόγος που κάνει τους αθλητές υψηλού επιπέδου να κάνουν πολύωρες προπονήσεις σε καθημερινή βάση δεν θεωρεί κανείς ότι παρακινούνται από τις οικουμενικές αθλητικές αξίες, </a:t>
            </a:r>
          </a:p>
          <a:p>
            <a:pPr algn="just"/>
            <a:r>
              <a:rPr lang="el-GR" sz="3600" b="1" dirty="0" smtClean="0"/>
              <a:t>αλλά το κάνουν αν όχι αποκλειστικά αλλά </a:t>
            </a:r>
            <a:r>
              <a:rPr lang="el-GR" sz="3600" b="1" dirty="0" smtClean="0">
                <a:solidFill>
                  <a:srgbClr val="FFFF00"/>
                </a:solidFill>
              </a:rPr>
              <a:t>ταυτόχρονα και για βιοποριστικούς λόγους</a:t>
            </a:r>
            <a:r>
              <a:rPr lang="el-GR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2429386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Το ίδιο και όταν ένας επιχειρηματίας όταν επενδύει σε μια αθλητική ομάδα, δεν το κάνει χάριν προαγωγής των οικουμενικών αθλητικών αξιών αλλά για το οικονομικό κέρδος </a:t>
            </a:r>
            <a:r>
              <a:rPr lang="el-GR" sz="4000" b="1" dirty="0" smtClean="0"/>
              <a:t>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273807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Ο </a:t>
            </a:r>
            <a:r>
              <a:rPr lang="el-GR" sz="3600" b="1" dirty="0" err="1" smtClean="0"/>
              <a:t>δομολειτουργισμός</a:t>
            </a:r>
            <a:r>
              <a:rPr lang="el-GR" sz="3600" b="1" dirty="0" smtClean="0"/>
              <a:t> επικεντρώνοντας το ενδιαφέρον του στο κανονιστικό σύστημα του αθλητισμού (</a:t>
            </a:r>
            <a:r>
              <a:rPr lang="en-US" sz="3600" b="1" dirty="0" smtClean="0"/>
              <a:t>+</a:t>
            </a:r>
            <a:r>
              <a:rPr lang="el-GR" sz="3600" b="1" dirty="0" smtClean="0"/>
              <a:t>αθλητικές αξίες) </a:t>
            </a:r>
          </a:p>
          <a:p>
            <a:pPr algn="just"/>
            <a:r>
              <a:rPr lang="el-GR" sz="3600" b="1" dirty="0" smtClean="0">
                <a:solidFill>
                  <a:srgbClr val="FFFF00"/>
                </a:solidFill>
              </a:rPr>
              <a:t>αδυνατεί να συμπεριλάβει στο αναλυτικό και κατ’ επέκταση εξηγητικό του πλαίσιο υλικά συμφραζόμενα, αντικειμενικά συμφέροντα </a:t>
            </a:r>
          </a:p>
          <a:p>
            <a:pPr algn="just"/>
            <a:r>
              <a:rPr lang="el-GR" sz="3600" b="1" dirty="0" smtClean="0"/>
              <a:t>των εμπλεκομένων στην αθλητική δραστηριότητα.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2355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Η θεωρία μας προσφέρει ένα λογικό πλαίσιο ανάλυσης και έχει</a:t>
            </a:r>
          </a:p>
          <a:p>
            <a:pPr algn="just"/>
            <a:r>
              <a:rPr lang="el-GR" sz="3600" b="1" dirty="0" smtClean="0"/>
              <a:t>ως </a:t>
            </a:r>
            <a:r>
              <a:rPr lang="el-GR" sz="3600" b="1" dirty="0" smtClean="0">
                <a:solidFill>
                  <a:srgbClr val="FF0000"/>
                </a:solidFill>
              </a:rPr>
              <a:t>στόχο</a:t>
            </a:r>
            <a:r>
              <a:rPr lang="el-GR" sz="3600" b="1" dirty="0" smtClean="0"/>
              <a:t> την δημιουργική της εφαρμογή όταν φύγουμε από το πανεπιστήμιο, </a:t>
            </a:r>
          </a:p>
          <a:p>
            <a:pPr algn="just"/>
            <a:r>
              <a:rPr lang="el-GR" sz="3600" b="1" dirty="0" smtClean="0"/>
              <a:t>έχει ως </a:t>
            </a:r>
            <a:r>
              <a:rPr lang="el-GR" sz="3600" b="1" dirty="0" smtClean="0">
                <a:solidFill>
                  <a:srgbClr val="FF0000"/>
                </a:solidFill>
              </a:rPr>
              <a:t>στόχο</a:t>
            </a:r>
            <a:r>
              <a:rPr lang="el-GR" sz="3600" b="1" dirty="0" smtClean="0"/>
              <a:t> να μπορέσουμε να σκεφτούμε θεωρητικά με συστηματικό τρόπο.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364317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Εδώ συμπληρωματικά μπορούμε να αναζητήσουμε εξηγήσεις  στο πλαίσιο της θεωρίας των συγκρούσεων (R. </a:t>
            </a:r>
            <a:r>
              <a:rPr lang="el-GR" sz="3600" b="1" dirty="0" err="1" smtClean="0"/>
              <a:t>Dahrendorf</a:t>
            </a:r>
            <a:r>
              <a:rPr lang="el-GR" sz="3600" b="1" dirty="0" smtClean="0"/>
              <a:t>, και L. </a:t>
            </a:r>
            <a:r>
              <a:rPr lang="el-GR" sz="3600" b="1" dirty="0" err="1" smtClean="0"/>
              <a:t>Coser</a:t>
            </a:r>
            <a:r>
              <a:rPr lang="el-GR" sz="3600" b="1" dirty="0" smtClean="0"/>
              <a:t>) </a:t>
            </a:r>
          </a:p>
          <a:p>
            <a:pPr algn="just"/>
            <a:r>
              <a:rPr lang="el-GR" sz="3600" b="1" dirty="0" smtClean="0">
                <a:solidFill>
                  <a:srgbClr val="FFFF00"/>
                </a:solidFill>
              </a:rPr>
              <a:t>όπου μπορεί να αναγνωριστεί ότι στο αθλητικό σύστημα πέραν των αξιών και των κανόνων έχουμε και συγκρουόμενα συμφέροντα</a:t>
            </a:r>
            <a:r>
              <a:rPr lang="el-GR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65009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Μπορεί επίσης να μας βοηθήσει να</a:t>
            </a:r>
          </a:p>
          <a:p>
            <a:pPr algn="just"/>
            <a:endParaRPr lang="el-GR" b="1" dirty="0" smtClean="0"/>
          </a:p>
          <a:p>
            <a:pPr algn="just"/>
            <a:r>
              <a:rPr lang="el-GR" b="1" dirty="0" smtClean="0"/>
              <a:t> κατανοήσουμε την </a:t>
            </a:r>
            <a:r>
              <a:rPr lang="el-GR" b="1" dirty="0" smtClean="0">
                <a:solidFill>
                  <a:srgbClr val="FF0000"/>
                </a:solidFill>
              </a:rPr>
              <a:t>προσωπική μας αθλητική εμπειρία</a:t>
            </a:r>
            <a:r>
              <a:rPr lang="el-GR" b="1" dirty="0" smtClean="0"/>
              <a:t> βασιζόμενοι σε γενικότερες ιδέες για τον αθλητικό κόσμο. </a:t>
            </a:r>
          </a:p>
          <a:p>
            <a:pPr algn="just"/>
            <a:endParaRPr lang="el-GR" b="1" dirty="0" smtClean="0"/>
          </a:p>
          <a:p>
            <a:pPr algn="just"/>
            <a:r>
              <a:rPr lang="el-GR" b="1" dirty="0" smtClean="0"/>
              <a:t>Να κατανοήσουμε ότι </a:t>
            </a:r>
            <a:r>
              <a:rPr lang="el-GR" b="1" dirty="0" smtClean="0">
                <a:solidFill>
                  <a:srgbClr val="FF0000"/>
                </a:solidFill>
              </a:rPr>
              <a:t>δεν υπάρχει μια και μοναδική εμπειρική αθλητική πραγματικότητα</a:t>
            </a:r>
            <a:r>
              <a:rPr lang="el-GR" b="1" dirty="0" smtClean="0"/>
              <a:t>, αλλά ότι υπάρχουν πολλές που ενδεχομένως συγκρούονται με τις αντιλήψεις που έχουν δημιουργηθεί από την δικιά μας εμπειρία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551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Η σημασία της κοινωνιολογικής θεωρίας στον αθλητισμό έγκειται </a:t>
            </a:r>
            <a:r>
              <a:rPr lang="el-GR" sz="3600" b="1" dirty="0" smtClean="0">
                <a:solidFill>
                  <a:srgbClr val="FF0000"/>
                </a:solidFill>
              </a:rPr>
              <a:t>στα   ερωτηματικά</a:t>
            </a:r>
            <a:r>
              <a:rPr lang="el-GR" sz="3600" b="1" dirty="0" smtClean="0"/>
              <a:t> που θέτει και </a:t>
            </a:r>
            <a:r>
              <a:rPr lang="el-GR" sz="3600" b="1" dirty="0" smtClean="0">
                <a:solidFill>
                  <a:srgbClr val="FF0000"/>
                </a:solidFill>
              </a:rPr>
              <a:t>στους  μεθοδολογικούς τρόπους που προτείνει </a:t>
            </a:r>
            <a:r>
              <a:rPr lang="el-GR" sz="3600" b="1" dirty="0" smtClean="0"/>
              <a:t>για να εξηγηθούν και να κατανοηθούν  τα προβλήματα που απασχολούν σήμερα τον αθλητισμό,</a:t>
            </a:r>
          </a:p>
          <a:p>
            <a:pPr algn="just"/>
            <a:r>
              <a:rPr lang="el-GR" sz="3600" b="1" dirty="0" smtClean="0"/>
              <a:t>  σηματοδοτώντας ταυτόχρονα τα πεδία και τους στόχους αθλητικών κοινωνικών εμπειρικών ερευνών.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83638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pPr algn="just"/>
            <a:r>
              <a:rPr lang="el-GR" b="1" dirty="0" smtClean="0"/>
              <a:t>Ένα σημαντικό ζήτημα είναι </a:t>
            </a:r>
            <a:r>
              <a:rPr lang="el-GR" b="1" dirty="0" smtClean="0">
                <a:solidFill>
                  <a:srgbClr val="FF0000"/>
                </a:solidFill>
              </a:rPr>
              <a:t>η σχέση θεωρίας και εμπειρικής έρευνας.</a:t>
            </a:r>
            <a:r>
              <a:rPr lang="el-GR" b="1" dirty="0" smtClean="0"/>
              <a:t> </a:t>
            </a:r>
          </a:p>
          <a:p>
            <a:pPr algn="just"/>
            <a:r>
              <a:rPr lang="el-GR" b="1" dirty="0" smtClean="0"/>
              <a:t>Στην εποχή μας δίνεται ιδιαίτερη βαρύτητα στις εμπειρικές μελέτες του αθλητισμού που σίγουρα μας αποκαλύπτουν πολλές πτυχές της αθλητικής πραγματικότητας, </a:t>
            </a:r>
          </a:p>
          <a:p>
            <a:pPr algn="just"/>
            <a:r>
              <a:rPr lang="el-GR" b="1" dirty="0" smtClean="0"/>
              <a:t>πολλές φορές όμως δίχως θεωρητική υποστήριξη, δίχως την αναφορά σε θεωρίες που η βασική τους λειτουργία έγκειται στην ερμηνεία των οιωνδήποτε εμπειρικών δεδομένων, που </a:t>
            </a:r>
            <a:r>
              <a:rPr lang="el-GR" b="1" dirty="0" smtClean="0">
                <a:solidFill>
                  <a:srgbClr val="FF0000"/>
                </a:solidFill>
              </a:rPr>
              <a:t>θα μας βοηθήσουν στην παραγωγή συστηματικής γνώσης.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21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2290</Words>
  <Application>Microsoft Office PowerPoint</Application>
  <PresentationFormat>On-screen Show (4:3)</PresentationFormat>
  <Paragraphs>169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ΚΟΙΝΩΝΙΟΛΟΓΙΚΗ ΘΕΩΡΙΑ ΚΑΙ ΑΘΛΗΤΙΣΜΟΣ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Δομολειτουργισμός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ΚΟΙΝΩΝΙΟΛΟΓΙΚΗ ΘΕΩΡΙΑ ΚΑΙ ΑΘΛΗΤΙΣΜΟΣ</dc:title>
  <dc:creator>N</dc:creator>
  <cp:lastModifiedBy>N</cp:lastModifiedBy>
  <cp:revision>25</cp:revision>
  <dcterms:created xsi:type="dcterms:W3CDTF">2014-05-19T13:52:09Z</dcterms:created>
  <dcterms:modified xsi:type="dcterms:W3CDTF">2015-03-30T12:34:32Z</dcterms:modified>
</cp:coreProperties>
</file>