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1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2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3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9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0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1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7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0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1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8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4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B4565-46AE-400C-B43A-292E50FE57D5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8ADE7-F12B-4717-B1FB-EC1765901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70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7200" b="1" dirty="0" smtClean="0">
                <a:solidFill>
                  <a:srgbClr val="FFFF00"/>
                </a:solidFill>
              </a:rPr>
              <a:t>ΦΑΙΝΟΜΕΝΟΛΟΓΙΑ</a:t>
            </a:r>
            <a:r>
              <a:rPr lang="el-GR" sz="7200" b="1" dirty="0" smtClean="0"/>
              <a:t> ΚΑΙ ΑΘΛΗΤΙΣΜΟΣ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94747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el-GR" sz="4400" b="1" dirty="0" smtClean="0"/>
              <a:t>Ωστόσο μόνο ο </a:t>
            </a:r>
            <a:r>
              <a:rPr lang="el-GR" sz="4400" b="1" i="1" dirty="0" err="1" smtClean="0">
                <a:solidFill>
                  <a:srgbClr val="FF0000"/>
                </a:solidFill>
              </a:rPr>
              <a:t>Χούσερλ</a:t>
            </a:r>
            <a:r>
              <a:rPr lang="el-GR" sz="4400" b="1" dirty="0" smtClean="0"/>
              <a:t> έθεσε τις βάσεις για την μετατροπή της φαινομενολογίας </a:t>
            </a:r>
          </a:p>
          <a:p>
            <a:pPr algn="just"/>
            <a:r>
              <a:rPr lang="el-GR" sz="4400" b="1" dirty="0" smtClean="0"/>
              <a:t>σε ρεύμα σκέψης </a:t>
            </a:r>
          </a:p>
          <a:p>
            <a:pPr algn="just"/>
            <a:r>
              <a:rPr lang="el-GR" sz="4400" b="1" dirty="0" smtClean="0"/>
              <a:t>και μέθοδο στις επιστήμες του ανθρώπου.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3484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Η φαινομενολογία όπως εκφράστηκε από τον </a:t>
            </a:r>
            <a:r>
              <a:rPr lang="el-GR" b="1" dirty="0" err="1" smtClean="0"/>
              <a:t>Husserl</a:t>
            </a:r>
            <a:r>
              <a:rPr lang="el-GR" b="1" dirty="0" smtClean="0"/>
              <a:t> (τέλος 19ου και αρχές 20ου αιώνα) υποστηρίζει ότι </a:t>
            </a:r>
          </a:p>
          <a:p>
            <a:pPr algn="just"/>
            <a:r>
              <a:rPr lang="el-GR" b="1" dirty="0" smtClean="0"/>
              <a:t>η επιστημονική γνώση έχει αποκοπεί από την καθημερινή εμπειρία και τις καθημερινές δραστηριότητες στις οποίες εξ ορισμού εδράζεται (Graib:131-132). </a:t>
            </a:r>
          </a:p>
          <a:p>
            <a:pPr algn="just"/>
            <a:r>
              <a:rPr lang="el-GR" b="1" dirty="0" smtClean="0"/>
              <a:t>Ο </a:t>
            </a:r>
            <a:r>
              <a:rPr lang="el-GR" b="1" dirty="0" err="1" smtClean="0"/>
              <a:t>Husserl</a:t>
            </a:r>
            <a:r>
              <a:rPr lang="el-GR" b="1" dirty="0" smtClean="0"/>
              <a:t> πίστευε ότι το καθήκον της φαινομενολογίας είναι </a:t>
            </a:r>
            <a:r>
              <a:rPr lang="el-GR" b="1" dirty="0" smtClean="0">
                <a:solidFill>
                  <a:srgbClr val="FF0000"/>
                </a:solidFill>
              </a:rPr>
              <a:t>η αποκατάσταση αυτής της σύνδεσης</a:t>
            </a:r>
            <a:r>
              <a:rPr lang="el-GR" b="1" dirty="0" smtClean="0"/>
              <a:t>.  (</a:t>
            </a:r>
            <a:r>
              <a:rPr lang="el-GR" b="1" dirty="0" err="1" smtClean="0"/>
              <a:t>Roberts</a:t>
            </a:r>
            <a:r>
              <a:rPr lang="el-GR" b="1" dirty="0" smtClean="0"/>
              <a:t>, 2008, </a:t>
            </a:r>
            <a:r>
              <a:rPr lang="el-GR" b="1" dirty="0" err="1" smtClean="0"/>
              <a:t>Morel</a:t>
            </a:r>
            <a:r>
              <a:rPr lang="el-GR" b="1" dirty="0" smtClean="0"/>
              <a:t>, u.a.1992, Kiss,1989).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831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just"/>
            <a:r>
              <a:rPr lang="el-GR" sz="3600" b="1" dirty="0" smtClean="0"/>
              <a:t>Ο </a:t>
            </a:r>
            <a:r>
              <a:rPr lang="el-GR" sz="3600" b="1" dirty="0" err="1" smtClean="0"/>
              <a:t>Χούσερλ</a:t>
            </a:r>
            <a:r>
              <a:rPr lang="el-GR" sz="3600" b="1" dirty="0" smtClean="0"/>
              <a:t> ανέπτυξε την έννοια του </a:t>
            </a:r>
            <a:r>
              <a:rPr lang="el-GR" sz="3600" b="1" i="1" dirty="0" err="1" smtClean="0">
                <a:solidFill>
                  <a:srgbClr val="FF0000"/>
                </a:solidFill>
              </a:rPr>
              <a:t>βιόκοσμου</a:t>
            </a:r>
            <a:r>
              <a:rPr lang="el-GR" sz="3600" b="1" i="1" dirty="0" smtClean="0">
                <a:solidFill>
                  <a:srgbClr val="FF0000"/>
                </a:solidFill>
              </a:rPr>
              <a:t> (</a:t>
            </a:r>
            <a:r>
              <a:rPr lang="el-GR" sz="3600" b="1" i="1" dirty="0" err="1" smtClean="0">
                <a:solidFill>
                  <a:srgbClr val="FF0000"/>
                </a:solidFill>
              </a:rPr>
              <a:t>lifeworld</a:t>
            </a:r>
            <a:r>
              <a:rPr lang="el-GR" sz="3600" b="1" i="1" dirty="0" smtClean="0">
                <a:solidFill>
                  <a:srgbClr val="FF0000"/>
                </a:solidFill>
              </a:rPr>
              <a:t>), </a:t>
            </a:r>
            <a:r>
              <a:rPr lang="el-GR" sz="3600" b="1" dirty="0" smtClean="0"/>
              <a:t>έννοια κεντρική για μια υπαρξιακά προσανατολισμένη φαινομενολογία, </a:t>
            </a:r>
          </a:p>
          <a:p>
            <a:pPr algn="just"/>
            <a:r>
              <a:rPr lang="el-GR" sz="3600" b="1" dirty="0" smtClean="0"/>
              <a:t>η οποία στοχεύει στην περιγραφή και ανάλυση των τρόπων με τον οποίο τα φαινόμενα εμφανίζονται </a:t>
            </a:r>
            <a:r>
              <a:rPr lang="el-GR" sz="3600" b="1" i="1" dirty="0" smtClean="0">
                <a:solidFill>
                  <a:srgbClr val="FF0000"/>
                </a:solidFill>
              </a:rPr>
              <a:t>στην ζώσα εμπειρία (</a:t>
            </a:r>
            <a:r>
              <a:rPr lang="el-GR" sz="3600" b="1" i="1" dirty="0" err="1" smtClean="0">
                <a:solidFill>
                  <a:srgbClr val="FF0000"/>
                </a:solidFill>
              </a:rPr>
              <a:t>lived</a:t>
            </a:r>
            <a:r>
              <a:rPr lang="el-GR" sz="3600" b="1" i="1" dirty="0" smtClean="0">
                <a:solidFill>
                  <a:srgbClr val="FF0000"/>
                </a:solidFill>
              </a:rPr>
              <a:t> </a:t>
            </a:r>
            <a:r>
              <a:rPr lang="el-GR" sz="3600" b="1" i="1" dirty="0" err="1" smtClean="0">
                <a:solidFill>
                  <a:srgbClr val="FF0000"/>
                </a:solidFill>
              </a:rPr>
              <a:t>experience</a:t>
            </a:r>
            <a:r>
              <a:rPr lang="el-GR" sz="3600" b="1" i="1" dirty="0" smtClean="0">
                <a:solidFill>
                  <a:srgbClr val="FF0000"/>
                </a:solidFill>
              </a:rPr>
              <a:t>), </a:t>
            </a:r>
            <a:r>
              <a:rPr lang="el-GR" sz="3600" b="1" dirty="0" smtClean="0"/>
              <a:t>στην ανθρώπινη ύπαρξη.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70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Η φαινομενολογία διαφέρει από άλλες προσεγγίσεις των επιστημών του ανθρώπου όπως είναι </a:t>
            </a:r>
            <a:r>
              <a:rPr lang="el-GR" b="1" dirty="0" smtClean="0">
                <a:solidFill>
                  <a:srgbClr val="FF0000"/>
                </a:solidFill>
              </a:rPr>
              <a:t>η εθνογραφία, η συμβολική </a:t>
            </a:r>
            <a:r>
              <a:rPr lang="el-GR" b="1" dirty="0" err="1" smtClean="0">
                <a:solidFill>
                  <a:srgbClr val="FF0000"/>
                </a:solidFill>
              </a:rPr>
              <a:t>αλληλόδραση</a:t>
            </a:r>
            <a:r>
              <a:rPr lang="el-GR" b="1" dirty="0" smtClean="0">
                <a:solidFill>
                  <a:srgbClr val="FF0000"/>
                </a:solidFill>
              </a:rPr>
              <a:t> και η </a:t>
            </a:r>
            <a:r>
              <a:rPr lang="el-GR" b="1" dirty="0" err="1" smtClean="0">
                <a:solidFill>
                  <a:srgbClr val="FF0000"/>
                </a:solidFill>
              </a:rPr>
              <a:t>εθνομεθοδολογία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/>
              <a:t>στο ότι γίνεται διάκριση μεταξύ </a:t>
            </a:r>
          </a:p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εμφάνισης-φαινομένου </a:t>
            </a:r>
            <a:r>
              <a:rPr lang="el-GR" b="1" dirty="0" smtClean="0"/>
              <a:t>(</a:t>
            </a:r>
            <a:r>
              <a:rPr lang="el-GR" b="1" dirty="0" err="1" smtClean="0"/>
              <a:t>appearance</a:t>
            </a:r>
            <a:r>
              <a:rPr lang="el-GR" b="1" dirty="0" smtClean="0"/>
              <a:t>) και </a:t>
            </a:r>
            <a:r>
              <a:rPr lang="el-GR" b="1" dirty="0" smtClean="0">
                <a:solidFill>
                  <a:srgbClr val="FF0000"/>
                </a:solidFill>
              </a:rPr>
              <a:t>ουσίας-νοήματος</a:t>
            </a:r>
            <a:r>
              <a:rPr lang="el-GR" b="1" dirty="0" smtClean="0"/>
              <a:t> (</a:t>
            </a:r>
            <a:r>
              <a:rPr lang="el-GR" b="1" dirty="0" err="1" smtClean="0"/>
              <a:t>essence</a:t>
            </a:r>
            <a:r>
              <a:rPr lang="el-GR" b="1" dirty="0" smtClean="0"/>
              <a:t>). </a:t>
            </a:r>
          </a:p>
          <a:p>
            <a:pPr algn="just"/>
            <a:r>
              <a:rPr lang="el-GR" b="1" dirty="0" smtClean="0"/>
              <a:t>Η φαινομενολογία σαν μελέτη και έρευνα των νοημάτων ενδιαφέρεται πρωτίστως για την φύση ή το νόημα των πραγμάτων, των κοινωνικών φαινομένων ή της κοινωνικής δράσης.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7438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Ακολουθώντας ο </a:t>
            </a:r>
            <a:r>
              <a:rPr lang="el-GR" sz="3600" b="1" dirty="0" err="1" smtClean="0">
                <a:solidFill>
                  <a:srgbClr val="FF0000"/>
                </a:solidFill>
              </a:rPr>
              <a:t>Alfred</a:t>
            </a:r>
            <a:r>
              <a:rPr lang="el-GR" sz="3600" b="1" dirty="0" smtClean="0">
                <a:solidFill>
                  <a:srgbClr val="FF0000"/>
                </a:solidFill>
              </a:rPr>
              <a:t> </a:t>
            </a:r>
            <a:r>
              <a:rPr lang="el-GR" sz="3600" b="1" dirty="0" err="1" smtClean="0">
                <a:solidFill>
                  <a:srgbClr val="FF0000"/>
                </a:solidFill>
              </a:rPr>
              <a:t>Schutz</a:t>
            </a:r>
            <a:r>
              <a:rPr lang="el-GR" sz="3600" b="1" dirty="0" smtClean="0">
                <a:solidFill>
                  <a:srgbClr val="FF0000"/>
                </a:solidFill>
              </a:rPr>
              <a:t> </a:t>
            </a:r>
            <a:r>
              <a:rPr lang="el-GR" sz="3600" b="1" dirty="0" smtClean="0"/>
              <a:t>(1972) τις ιδέες  του </a:t>
            </a:r>
            <a:r>
              <a:rPr lang="el-GR" sz="3600" b="1" dirty="0" err="1" smtClean="0"/>
              <a:t>Husserl</a:t>
            </a:r>
            <a:r>
              <a:rPr lang="el-GR" sz="3600" b="1" dirty="0" smtClean="0"/>
              <a:t> </a:t>
            </a:r>
          </a:p>
          <a:p>
            <a:pPr algn="just"/>
            <a:r>
              <a:rPr lang="el-GR" sz="3600" b="1" dirty="0" smtClean="0"/>
              <a:t>δεν αναζητά το πώς είναι καθ’ </a:t>
            </a:r>
            <a:r>
              <a:rPr lang="el-GR" sz="3600" b="1" dirty="0" err="1" smtClean="0"/>
              <a:t>εαυτά</a:t>
            </a:r>
            <a:r>
              <a:rPr lang="el-GR" sz="3600" b="1" dirty="0" smtClean="0"/>
              <a:t> τα πράγματα (το </a:t>
            </a:r>
            <a:r>
              <a:rPr lang="el-GR" sz="3600" b="1" dirty="0" smtClean="0">
                <a:solidFill>
                  <a:srgbClr val="FF0000"/>
                </a:solidFill>
              </a:rPr>
              <a:t>είναι</a:t>
            </a:r>
            <a:r>
              <a:rPr lang="el-GR" sz="3600" b="1" dirty="0" smtClean="0"/>
              <a:t> των κοινωνικών πραγμάτων-δομές), </a:t>
            </a:r>
          </a:p>
          <a:p>
            <a:pPr algn="just"/>
            <a:r>
              <a:rPr lang="el-GR" sz="3600" b="1" dirty="0" smtClean="0"/>
              <a:t>αλλά το πώς εμφανίζονται στη συνείδηση, το πώς φαίνονται (το </a:t>
            </a:r>
            <a:r>
              <a:rPr lang="el-GR" sz="3600" b="1" dirty="0" smtClean="0">
                <a:solidFill>
                  <a:srgbClr val="FF0000"/>
                </a:solidFill>
              </a:rPr>
              <a:t>γίγνεσθαι</a:t>
            </a:r>
            <a:r>
              <a:rPr lang="el-GR" sz="3600" b="1" dirty="0" smtClean="0"/>
              <a:t> των κοινωνικών πραγμάτων, φαινόμενα)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3838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ΠΑΡΑΔΕΙΓΜΑ</a:t>
            </a:r>
          </a:p>
          <a:p>
            <a:pPr algn="just"/>
            <a:r>
              <a:rPr lang="el-GR" b="1" dirty="0" smtClean="0"/>
              <a:t>Δεν επικεντρώνουμε το ενδιαφέρον μας στη  δομή, στην αθλητική δομή </a:t>
            </a:r>
          </a:p>
          <a:p>
            <a:pPr algn="just"/>
            <a:r>
              <a:rPr lang="el-GR" b="1" dirty="0" smtClean="0"/>
              <a:t>εφόσον ο καθένας διαβάζει με έναν διαφορετικό τρόπο τα πράγματα, τα αντικείμενα γύρω του– </a:t>
            </a:r>
          </a:p>
          <a:p>
            <a:pPr algn="just"/>
            <a:r>
              <a:rPr lang="el-GR" b="1" dirty="0"/>
              <a:t>δ</a:t>
            </a:r>
            <a:r>
              <a:rPr lang="el-GR" b="1" dirty="0" smtClean="0"/>
              <a:t>εν αναζητάμε το είναι, την ουσία  των πραγμάτων.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4266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4000" b="1" dirty="0" smtClean="0"/>
              <a:t>Στην </a:t>
            </a:r>
            <a:r>
              <a:rPr lang="el-GR" sz="4000" b="1" dirty="0" smtClean="0">
                <a:solidFill>
                  <a:srgbClr val="FF0000"/>
                </a:solidFill>
              </a:rPr>
              <a:t>φαινομενολογική αθλητική κοινωνική σκέψη </a:t>
            </a:r>
            <a:r>
              <a:rPr lang="el-GR" sz="4000" b="1" dirty="0" smtClean="0"/>
              <a:t>τα αθλητικά κοινωνικά σημαινόμενα </a:t>
            </a:r>
          </a:p>
          <a:p>
            <a:pPr algn="just"/>
            <a:r>
              <a:rPr lang="el-GR" sz="4000" b="1" dirty="0" smtClean="0"/>
              <a:t>είναι απαλλαγμένα από όλη τη συμβατική γνώση, </a:t>
            </a:r>
          </a:p>
          <a:p>
            <a:pPr algn="just"/>
            <a:r>
              <a:rPr lang="el-GR" sz="4000" b="1" dirty="0" err="1" smtClean="0"/>
              <a:t>απ΄</a:t>
            </a:r>
            <a:r>
              <a:rPr lang="el-GR" sz="4000" b="1" dirty="0" smtClean="0"/>
              <a:t> όλες τις ιδέες που τα συνοδεύουν και καθορίζουν την υπόστασή τους. </a:t>
            </a:r>
          </a:p>
          <a:p>
            <a:pPr algn="just"/>
            <a:r>
              <a:rPr lang="el-GR" sz="1600" b="1" dirty="0" smtClean="0"/>
              <a:t>Για παράδειγμα εδώ δεν επικεντρώνουμε το ενδιαφέρον μας στις μεγάλες αθλητικές αφηγήσεις (Αγγλική αντίληψη περί αθλητισμού, Γερμανική Γυμναστική κ.λπ.) και στα σημαινόμενα που αυτές παραπέμπουν. </a:t>
            </a:r>
          </a:p>
          <a:p>
            <a:pPr algn="just"/>
            <a:endParaRPr lang="el-GR" sz="40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029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Σε μια φαινομενολογική προσέγγιση ο αθλητισμός απαλλάσσεται από τα ιστορικά του σημασιολογικά σημαινόμενα </a:t>
            </a:r>
          </a:p>
          <a:p>
            <a:pPr algn="just"/>
            <a:r>
              <a:rPr lang="el-GR" sz="4000" b="1" dirty="0" smtClean="0"/>
              <a:t>και προσεγγίζεται και εξηγείται στο επίπεδο του </a:t>
            </a:r>
            <a:r>
              <a:rPr lang="el-GR" sz="4000" b="1" dirty="0" smtClean="0">
                <a:solidFill>
                  <a:srgbClr val="FFFF00"/>
                </a:solidFill>
              </a:rPr>
              <a:t>πως αυτός βιώνεται </a:t>
            </a:r>
            <a:r>
              <a:rPr lang="el-GR" sz="4000" b="1" dirty="0" smtClean="0"/>
              <a:t>από μεμονωμένους ανθρώπους σε ένα συγκεκριμένο    πολιτισμικό πεδίο.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71095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Δεν επικεντρωνόμαστε στο </a:t>
            </a:r>
            <a:r>
              <a:rPr lang="el-GR" b="1" dirty="0" smtClean="0">
                <a:solidFill>
                  <a:srgbClr val="FF0000"/>
                </a:solidFill>
              </a:rPr>
              <a:t>είναι</a:t>
            </a:r>
            <a:r>
              <a:rPr lang="el-GR" b="1" dirty="0" smtClean="0"/>
              <a:t> των πραγμάτων αλλά στο </a:t>
            </a:r>
            <a:r>
              <a:rPr lang="el-GR" b="1" dirty="0" smtClean="0">
                <a:solidFill>
                  <a:srgbClr val="FF0000"/>
                </a:solidFill>
              </a:rPr>
              <a:t>γίγνεσθαι, </a:t>
            </a:r>
            <a:r>
              <a:rPr lang="el-GR" b="1" dirty="0" smtClean="0"/>
              <a:t>στο </a:t>
            </a:r>
            <a:r>
              <a:rPr lang="el-GR" b="1" dirty="0" smtClean="0">
                <a:solidFill>
                  <a:srgbClr val="FFFF00"/>
                </a:solidFill>
              </a:rPr>
              <a:t>μεταβαλλόμενο νόημα</a:t>
            </a:r>
            <a:r>
              <a:rPr lang="el-GR" b="1" dirty="0" smtClean="0"/>
              <a:t>. </a:t>
            </a:r>
          </a:p>
          <a:p>
            <a:pPr algn="just"/>
            <a:r>
              <a:rPr lang="el-GR" b="1" dirty="0" smtClean="0"/>
              <a:t>Για παράδειγμα ο αθλητής, η αθλήτρια, άνδρας, γυναίκα κ.λπ. απαλλάσσονται, απελευθερώνονται ως έννοιες από τις σημασιολογικές παραπομπές που τους αποδόθηκαν στο πλαίσιο της καρτεσιανής λογικής ή γενικότερα  του ορθού λόγου (</a:t>
            </a:r>
            <a:r>
              <a:rPr lang="el-GR" b="1" dirty="0" smtClean="0">
                <a:solidFill>
                  <a:srgbClr val="FFFF00"/>
                </a:solidFill>
              </a:rPr>
              <a:t>ΔΙΠΟΛΑ</a:t>
            </a:r>
            <a:r>
              <a:rPr lang="el-GR" b="1" dirty="0" smtClean="0"/>
              <a:t>) ! </a:t>
            </a:r>
          </a:p>
          <a:p>
            <a:pPr algn="just"/>
            <a:r>
              <a:rPr lang="el-GR" b="1" dirty="0" smtClean="0"/>
              <a:t>Τα σημαινόμενα που τους αποδόθηκαν καθίστανται ανενεργά.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1299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b="1" dirty="0" smtClean="0"/>
              <a:t>Η </a:t>
            </a:r>
            <a:r>
              <a:rPr lang="el-GR" sz="3600" b="1" dirty="0" err="1" smtClean="0"/>
              <a:t>προθετικότητα</a:t>
            </a:r>
            <a:r>
              <a:rPr lang="el-GR" sz="3600" b="1" dirty="0" smtClean="0"/>
              <a:t> του αθλητή,-</a:t>
            </a:r>
            <a:r>
              <a:rPr lang="el-GR" sz="3600" b="1" dirty="0" err="1" smtClean="0"/>
              <a:t>τριας</a:t>
            </a:r>
            <a:r>
              <a:rPr lang="el-GR" sz="3600" b="1" dirty="0" smtClean="0"/>
              <a:t> είναι που δίνει το οποιοδήποτε νόημα  στα αθλητικά φαινόμενα ή στην αθλητική δραστηριότητα.   </a:t>
            </a:r>
          </a:p>
          <a:p>
            <a:pPr algn="just"/>
            <a:r>
              <a:rPr lang="el-GR" sz="3600" b="1" dirty="0" smtClean="0"/>
              <a:t>Στην προοπτική αυτή στην αθλητική πράξη αντιστοιχούν </a:t>
            </a:r>
            <a:r>
              <a:rPr lang="el-GR" sz="3600" b="1" dirty="0" smtClean="0">
                <a:solidFill>
                  <a:srgbClr val="FF0000"/>
                </a:solidFill>
              </a:rPr>
              <a:t>ποικίλα και πολλά νοήματα.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2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4800" b="1" dirty="0" smtClean="0"/>
              <a:t>Η Φαινομενολογία είναι ένα ρεύμα σκέψης  που αναπτύσσεται στο πλαίσιο της ερμηνευτικής θεωρητικής παράδοσης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35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just"/>
            <a:r>
              <a:rPr lang="el-GR" b="1" dirty="0" smtClean="0"/>
              <a:t>Για παράδειγμα αν και ο όρος αθλητισμός (</a:t>
            </a:r>
            <a:r>
              <a:rPr lang="el-GR" b="1" dirty="0" smtClean="0">
                <a:solidFill>
                  <a:srgbClr val="FFFF00"/>
                </a:solidFill>
              </a:rPr>
              <a:t>είναι</a:t>
            </a:r>
            <a:r>
              <a:rPr lang="el-GR" b="1" dirty="0" smtClean="0"/>
              <a:t>) παραπέμπει σε κάτι φαινομενικά κοινό για όλους, </a:t>
            </a:r>
          </a:p>
          <a:p>
            <a:pPr algn="just"/>
            <a:r>
              <a:rPr lang="el-GR" b="1" dirty="0" smtClean="0"/>
              <a:t>ο ίδιος ο όρος μπορεί να διαφέρει από χρήση σε χρήση  </a:t>
            </a:r>
            <a:r>
              <a:rPr lang="el-GR" b="1" dirty="0" smtClean="0">
                <a:solidFill>
                  <a:srgbClr val="FF0000"/>
                </a:solidFill>
              </a:rPr>
              <a:t>σε αντιστοιχία με την υποκειμενικά βιωμένη αθλητική εμπειρία </a:t>
            </a:r>
            <a:r>
              <a:rPr lang="el-GR" b="1" dirty="0" smtClean="0"/>
              <a:t>(</a:t>
            </a:r>
            <a:r>
              <a:rPr lang="el-GR" b="1" dirty="0" smtClean="0">
                <a:solidFill>
                  <a:srgbClr val="FFFF00"/>
                </a:solidFill>
              </a:rPr>
              <a:t>φαινόμενο</a:t>
            </a:r>
            <a:r>
              <a:rPr lang="el-GR" b="1" dirty="0" smtClean="0"/>
              <a:t>). </a:t>
            </a:r>
          </a:p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Τα στοιχεία της αθλητικής πραγματικότητας σε αυτή την προοπτική δεν αναζητούνται σε μια εξωγενή και οριζόμενη ως αντικειμενική κατάσταση.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58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Ενώ στις κλασσικές κοινωνιολογικές θεωρήσεις κατά κανόνα ο αθλητικός κοινωνικός κόσμος προσεγγίζεται </a:t>
            </a:r>
            <a:r>
              <a:rPr lang="el-GR" b="1" dirty="0" smtClean="0">
                <a:solidFill>
                  <a:srgbClr val="FFFF00"/>
                </a:solidFill>
              </a:rPr>
              <a:t>σαν ένας αντικειμενικά υφιστάμενος κόσμος</a:t>
            </a:r>
            <a:r>
              <a:rPr lang="el-GR" b="1" dirty="0" smtClean="0"/>
              <a:t>, πέραν δηλαδή της υποκειμενικής οντότητας, και χαρακτηρίζεται από </a:t>
            </a:r>
            <a:r>
              <a:rPr lang="el-GR" b="1" dirty="0" smtClean="0">
                <a:solidFill>
                  <a:srgbClr val="FFFF00"/>
                </a:solidFill>
              </a:rPr>
              <a:t>σχετική δομική σταθερότητα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/>
              <a:t>στις προοπτικές της φαινομενολογικής προσέγγισης του Α. </a:t>
            </a:r>
            <a:r>
              <a:rPr lang="el-GR" b="1" dirty="0" err="1" smtClean="0"/>
              <a:t>Schutz</a:t>
            </a:r>
            <a:r>
              <a:rPr lang="el-GR" b="1" dirty="0" smtClean="0"/>
              <a:t> </a:t>
            </a:r>
            <a:r>
              <a:rPr lang="el-GR" b="1" dirty="0" smtClean="0">
                <a:solidFill>
                  <a:srgbClr val="FFFF00"/>
                </a:solidFill>
              </a:rPr>
              <a:t>ο αθλητικός κοινωνικός χώρος εμφανίζεται ως ένας χώρος που συνεχώς μεταβάλλεται</a:t>
            </a:r>
            <a:r>
              <a:rPr lang="el-GR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5878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algn="just"/>
            <a:r>
              <a:rPr lang="el-GR" sz="4000" b="1" dirty="0" smtClean="0"/>
              <a:t>Έτσι το άτομο που δραστηριοποιείται στον ευμετάβλητο  αθλητικό κοινωνικό χώρο </a:t>
            </a:r>
          </a:p>
          <a:p>
            <a:pPr algn="just"/>
            <a:r>
              <a:rPr lang="el-GR" sz="4000" b="1" dirty="0" smtClean="0"/>
              <a:t>αντιλαμβάνεται την παρουσία και τη δράση του άλλου </a:t>
            </a:r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άλλοτε σαν κοινότυπη και προβλέψιμη και άλλοτε σαν απρόβλεπτη</a:t>
            </a:r>
            <a:r>
              <a:rPr lang="el-GR" sz="4000" b="1" dirty="0" smtClean="0"/>
              <a:t>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28913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Στην φαινομενολογική προοπτική η κοινωνική οργάνωση των αθλητικών υποκειμενικών νοημάτων δεν συγκροτείται στη βάση μιας αμοιβαίας συναίνεσης των εμπλεκομένων υποκειμένων αναφορικά για παράδειγμα με τους αθλητικούς κανόνες. </a:t>
            </a:r>
          </a:p>
          <a:p>
            <a:pPr algn="just"/>
            <a:r>
              <a:rPr lang="el-GR" b="1" dirty="0" smtClean="0"/>
              <a:t>Η οργάνωση αυτή συγκροτείται στη βάση μιας αφηρημένου τύπου </a:t>
            </a:r>
            <a:r>
              <a:rPr lang="el-GR" b="1" dirty="0" err="1" smtClean="0">
                <a:solidFill>
                  <a:srgbClr val="FF0000"/>
                </a:solidFill>
              </a:rPr>
              <a:t>δι</a:t>
            </a:r>
            <a:r>
              <a:rPr lang="el-GR" b="1" dirty="0" smtClean="0">
                <a:solidFill>
                  <a:srgbClr val="FF0000"/>
                </a:solidFill>
              </a:rPr>
              <a:t>-υποκειμενικότητας</a:t>
            </a:r>
            <a:r>
              <a:rPr lang="el-GR" b="1" dirty="0" smtClean="0"/>
              <a:t> που χαρακτηριστικό της είναι </a:t>
            </a:r>
            <a:r>
              <a:rPr lang="el-GR" b="1" dirty="0" smtClean="0">
                <a:solidFill>
                  <a:srgbClr val="FF0000"/>
                </a:solidFill>
              </a:rPr>
              <a:t>μια ασταθής ισορροπία </a:t>
            </a:r>
            <a:r>
              <a:rPr lang="el-GR" b="1" dirty="0" smtClean="0"/>
              <a:t>που προκύπτει από μια </a:t>
            </a:r>
            <a:r>
              <a:rPr lang="el-GR" b="1" dirty="0" smtClean="0">
                <a:solidFill>
                  <a:srgbClr val="FFFF00"/>
                </a:solidFill>
              </a:rPr>
              <a:t>συνεχή διαπάλη νοημάτων</a:t>
            </a:r>
            <a:r>
              <a:rPr lang="el-GR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9050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4766"/>
            <a:ext cx="8229600" cy="5551397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Ο </a:t>
            </a:r>
            <a:r>
              <a:rPr lang="el-GR" sz="3600" b="1" dirty="0" smtClean="0">
                <a:solidFill>
                  <a:srgbClr val="FF0000"/>
                </a:solidFill>
              </a:rPr>
              <a:t>αντικειμενικός αθλητικός κόσμος </a:t>
            </a:r>
            <a:r>
              <a:rPr lang="el-GR" sz="3600" b="1" dirty="0" smtClean="0"/>
              <a:t>συνίσταται εδώ από περίπλοκα και ασταθή αποτελέσματα </a:t>
            </a:r>
            <a:r>
              <a:rPr lang="el-GR" sz="3600" b="1" dirty="0" err="1" smtClean="0"/>
              <a:t>δι</a:t>
            </a:r>
            <a:r>
              <a:rPr lang="el-GR" sz="3600" b="1" dirty="0" smtClean="0"/>
              <a:t>-υποκειμενικής εμπειρίας </a:t>
            </a:r>
          </a:p>
          <a:p>
            <a:pPr algn="just"/>
            <a:r>
              <a:rPr lang="el-GR" sz="3600" b="1" dirty="0" smtClean="0"/>
              <a:t>δεδομένο που εμφανίζει την αθλητική κοινωνική περιοχή σε αυτή την προοπτική σαν ένα κοινωνικό πεδίο που είναι ανοιχτό για όχι μια και μοναδική </a:t>
            </a:r>
          </a:p>
          <a:p>
            <a:pPr algn="just"/>
            <a:r>
              <a:rPr lang="el-GR" sz="3600" b="1" dirty="0" smtClean="0"/>
              <a:t>αλλά για </a:t>
            </a:r>
            <a:r>
              <a:rPr lang="el-GR" sz="3600" b="1" dirty="0" smtClean="0">
                <a:solidFill>
                  <a:srgbClr val="FFFF00"/>
                </a:solidFill>
              </a:rPr>
              <a:t>ποικίλες κοινωνικές ερμηνείες.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00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400" b="1" dirty="0" smtClean="0"/>
              <a:t>Η φαινομενολογική προσέγγιση της αθλητικής δραστηριότητας μπορεί να μας βοηθάει </a:t>
            </a:r>
          </a:p>
          <a:p>
            <a:pPr algn="just"/>
            <a:r>
              <a:rPr lang="el-GR" sz="4400" b="1" dirty="0" smtClean="0"/>
              <a:t>να </a:t>
            </a:r>
            <a:r>
              <a:rPr lang="el-GR" sz="4400" b="1" dirty="0" smtClean="0">
                <a:solidFill>
                  <a:srgbClr val="FFFF00"/>
                </a:solidFill>
              </a:rPr>
              <a:t>κατανοήσουμε κάποια πράγματα </a:t>
            </a:r>
          </a:p>
          <a:p>
            <a:pPr algn="just"/>
            <a:r>
              <a:rPr lang="el-GR" sz="4400" b="1" dirty="0" smtClean="0">
                <a:solidFill>
                  <a:srgbClr val="FFFF00"/>
                </a:solidFill>
              </a:rPr>
              <a:t>αλλά παραβλέπει κάποια άλλα</a:t>
            </a:r>
            <a:r>
              <a:rPr lang="el-GR" sz="4400" b="1" dirty="0" smtClean="0"/>
              <a:t>.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16728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sz="4300" b="1" dirty="0" smtClean="0"/>
              <a:t>Ουσιαστικά σε μια φαινομενολογική προοπτική  ο αθλητής οργανώνει τον κόσμο με βάση τη γνώση που απορρέει από την κοινή αθλητική λογική, </a:t>
            </a:r>
          </a:p>
          <a:p>
            <a:pPr algn="just"/>
            <a:r>
              <a:rPr lang="el-GR" sz="4300" b="1" dirty="0" smtClean="0"/>
              <a:t>σε μια βάση του </a:t>
            </a:r>
            <a:r>
              <a:rPr lang="el-GR" sz="4300" b="1" dirty="0" smtClean="0">
                <a:solidFill>
                  <a:srgbClr val="FFFF00"/>
                </a:solidFill>
              </a:rPr>
              <a:t>εδώ και τώρα </a:t>
            </a:r>
          </a:p>
          <a:p>
            <a:pPr algn="just"/>
            <a:r>
              <a:rPr lang="el-GR" sz="4300" b="1" dirty="0" smtClean="0"/>
              <a:t>δηλαδή σε αντιστοιχία με το τι πράττει στον συγκεκριμένο κάθε φορά χώρο και χρόνο.</a:t>
            </a:r>
          </a:p>
          <a:p>
            <a:pPr algn="just"/>
            <a:r>
              <a:rPr lang="el-GR" sz="4300" b="1" dirty="0" smtClean="0"/>
              <a:t> Ωστόσο δεν δίνεται βαρύτητα </a:t>
            </a:r>
            <a:r>
              <a:rPr lang="el-GR" sz="4300" b="1" dirty="0" smtClean="0">
                <a:solidFill>
                  <a:srgbClr val="FFFF00"/>
                </a:solidFill>
              </a:rPr>
              <a:t>στο πως διαμορφώνεται μια κοινή αθλητική λογική</a:t>
            </a:r>
            <a:r>
              <a:rPr lang="el-GR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2282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024"/>
            <a:ext cx="8229600" cy="5290140"/>
          </a:xfrm>
        </p:spPr>
        <p:txBody>
          <a:bodyPr/>
          <a:lstStyle/>
          <a:p>
            <a:pPr algn="just"/>
            <a:r>
              <a:rPr lang="el-GR" dirty="0" smtClean="0"/>
              <a:t> </a:t>
            </a:r>
            <a:r>
              <a:rPr lang="el-GR" sz="3600" b="1" dirty="0" smtClean="0"/>
              <a:t>Για παράδειγμα όταν προσπαθούμε να εξαντλήσουμε τα νοήματα της αθλητικής δραστηριότητας στο πλαίσιο των βιωματικών εμπειριών των αθλητών, </a:t>
            </a:r>
          </a:p>
          <a:p>
            <a:pPr algn="just"/>
            <a:r>
              <a:rPr lang="el-GR" sz="3600" b="1" dirty="0" smtClean="0"/>
              <a:t>τότε δεν είμαστε σε θέση να συνδέσουμε τον αθλητισμό με ευρύτερους πολιτισμικούς και κοινωνικούς παράγοντες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4559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Ειδικότερα όταν επικεντρώνουμε, απομονώνουμε  το ενδιαφέρον μας στη ατομική εμπειρική βιωματική διάσταση της αθλητικής δραστηριότητας, </a:t>
            </a:r>
          </a:p>
          <a:p>
            <a:pPr algn="just"/>
            <a:r>
              <a:rPr lang="el-GR" sz="3600" b="1" dirty="0" smtClean="0"/>
              <a:t>τότε αγνοούμε τους ποικίλους τρόπους με τους οποίους </a:t>
            </a:r>
            <a:r>
              <a:rPr lang="el-GR" sz="3600" b="1" dirty="0" smtClean="0">
                <a:solidFill>
                  <a:srgbClr val="FFFF00"/>
                </a:solidFill>
              </a:rPr>
              <a:t>διάφορες μορφές εξουσίας επηρεάζουν  τον τρόπο διεξαγωγής της αθλητικής δραστηριότητας. 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83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3600" b="1" dirty="0" smtClean="0"/>
              <a:t>Επομένως εδώ φαίνεται καθαρά ότι για να προκύψει μια πλήρης ανάλυση και εξήγηση των αθλητικών ζητημάτων θα πρέπει </a:t>
            </a:r>
          </a:p>
          <a:p>
            <a:pPr algn="just"/>
            <a:r>
              <a:rPr lang="el-GR" sz="3600" b="1" dirty="0" smtClean="0"/>
              <a:t>να συνδέσουμε τα    </a:t>
            </a:r>
            <a:r>
              <a:rPr lang="el-GR" sz="3600" b="1" dirty="0" err="1" smtClean="0">
                <a:solidFill>
                  <a:srgbClr val="FFFF00"/>
                </a:solidFill>
              </a:rPr>
              <a:t>μικρο</a:t>
            </a:r>
            <a:r>
              <a:rPr lang="el-GR" sz="3600" b="1" dirty="0" smtClean="0">
                <a:solidFill>
                  <a:srgbClr val="FFFF00"/>
                </a:solidFill>
              </a:rPr>
              <a:t>-κοινωνικά επίπεδα ανάλυσης</a:t>
            </a:r>
            <a:r>
              <a:rPr lang="el-GR" sz="3600" b="1" dirty="0" smtClean="0"/>
              <a:t>  που αναφέρονται στο πως επιμέρους άτομα βιώνουν την αθλητική δραστηριότητα, </a:t>
            </a:r>
          </a:p>
          <a:p>
            <a:pPr algn="just"/>
            <a:r>
              <a:rPr lang="el-GR" sz="3600" b="1" dirty="0" smtClean="0"/>
              <a:t>με </a:t>
            </a:r>
            <a:r>
              <a:rPr lang="el-GR" sz="3600" b="1" dirty="0" err="1" smtClean="0">
                <a:solidFill>
                  <a:srgbClr val="FFFF00"/>
                </a:solidFill>
              </a:rPr>
              <a:t>μακρο</a:t>
            </a:r>
            <a:r>
              <a:rPr lang="el-GR" sz="3600" b="1" dirty="0" smtClean="0">
                <a:solidFill>
                  <a:srgbClr val="FFFF00"/>
                </a:solidFill>
              </a:rPr>
              <a:t>-κοινωνικά επίπεδα </a:t>
            </a:r>
            <a:r>
              <a:rPr lang="el-GR" sz="3600" b="1" dirty="0" smtClean="0"/>
              <a:t>που αναφέρονται σε μορφές κοινωνικής και πολιτισμικής εξουσίας.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4793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"/>
            <a:ext cx="8229600" cy="6505912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 smtClean="0"/>
              <a:t>Η παράδοση αυτή βασίζεται στην αντίληψη ότι</a:t>
            </a:r>
          </a:p>
          <a:p>
            <a:pPr algn="just"/>
            <a:r>
              <a:rPr lang="el-GR" sz="4000" b="1" dirty="0" smtClean="0"/>
              <a:t>η πρόσβαση στην κοινωνική πραγματικότητα είναι δυνατή μόνο μέσω </a:t>
            </a:r>
            <a:r>
              <a:rPr lang="el-GR" sz="4000" b="1" dirty="0" smtClean="0">
                <a:solidFill>
                  <a:srgbClr val="FF0000"/>
                </a:solidFill>
              </a:rPr>
              <a:t>διαφορετικών κοινωνικών κατασκευών ή μέσων </a:t>
            </a:r>
            <a:r>
              <a:rPr lang="el-GR" sz="4000" b="1" dirty="0" smtClean="0"/>
              <a:t>όπως είναι η </a:t>
            </a:r>
            <a:r>
              <a:rPr lang="el-GR" sz="4000" b="1" dirty="0" smtClean="0">
                <a:solidFill>
                  <a:srgbClr val="FF0000"/>
                </a:solidFill>
              </a:rPr>
              <a:t>γλώσσα</a:t>
            </a:r>
            <a:r>
              <a:rPr lang="el-GR" sz="4000" b="1" dirty="0" smtClean="0"/>
              <a:t>, η </a:t>
            </a:r>
            <a:r>
              <a:rPr lang="el-GR" sz="4000" b="1" dirty="0" smtClean="0">
                <a:solidFill>
                  <a:srgbClr val="FF0000"/>
                </a:solidFill>
              </a:rPr>
              <a:t>ατομική</a:t>
            </a:r>
            <a:r>
              <a:rPr lang="el-GR" sz="4000" b="1" dirty="0" smtClean="0"/>
              <a:t> και </a:t>
            </a:r>
            <a:r>
              <a:rPr lang="el-GR" sz="4000" b="1" dirty="0" smtClean="0">
                <a:solidFill>
                  <a:srgbClr val="FF0000"/>
                </a:solidFill>
              </a:rPr>
              <a:t>συλλογική συνείδηση</a:t>
            </a:r>
            <a:r>
              <a:rPr lang="el-GR" sz="4000" b="1" dirty="0" smtClean="0"/>
              <a:t> ή τα </a:t>
            </a:r>
            <a:r>
              <a:rPr lang="el-GR" sz="4000" b="1" dirty="0" smtClean="0">
                <a:solidFill>
                  <a:srgbClr val="FF0000"/>
                </a:solidFill>
              </a:rPr>
              <a:t>κοινά νοήματα </a:t>
            </a:r>
            <a:r>
              <a:rPr lang="el-GR" sz="4000" b="1" dirty="0" smtClean="0"/>
              <a:t>και </a:t>
            </a:r>
            <a:r>
              <a:rPr lang="el-GR" sz="4000" b="1" dirty="0" smtClean="0">
                <a:solidFill>
                  <a:srgbClr val="FF0000"/>
                </a:solidFill>
              </a:rPr>
              <a:t>αναπαραστάσεις</a:t>
            </a:r>
          </a:p>
          <a:p>
            <a:pPr algn="just"/>
            <a:r>
              <a:rPr lang="el-GR" sz="4000" b="1" dirty="0" smtClean="0"/>
              <a:t>(</a:t>
            </a:r>
            <a:r>
              <a:rPr lang="el-GR" sz="4000" b="1" dirty="0" err="1" smtClean="0"/>
              <a:t>δι</a:t>
            </a:r>
            <a:r>
              <a:rPr lang="en-US" sz="4000" b="1" dirty="0" smtClean="0"/>
              <a:t>-</a:t>
            </a:r>
            <a:r>
              <a:rPr lang="el-GR" sz="4000" b="1" dirty="0" smtClean="0"/>
              <a:t>υποκειμενικότητα)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1089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Στο πλαίσιο μιας καθαρά φαινομενολογικής ανάλυσης των αθλητικών ζητημάτων προκύπτει κατά κανόνα μια ολική παράληψη αναφοράς σε ζητήματα όπως</a:t>
            </a:r>
          </a:p>
          <a:p>
            <a:pPr algn="just"/>
            <a:r>
              <a:rPr lang="el-GR" b="1" dirty="0" smtClean="0"/>
              <a:t>  </a:t>
            </a:r>
            <a:r>
              <a:rPr lang="el-GR" b="1" dirty="0" smtClean="0">
                <a:solidFill>
                  <a:srgbClr val="FFFF00"/>
                </a:solidFill>
              </a:rPr>
              <a:t>ποιος επιβάλει τους κανόνες διεξαγωγής μιας αθλητικής δραστηριότητας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ποιος οργανώνει τον αθλητικό χώρο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στη βάση ποιών ενδιαφερόντων οργανώνεται η δραστηριότητα-παιχνίδι-αγώνας </a:t>
            </a:r>
            <a:r>
              <a:rPr lang="el-GR" b="1" dirty="0" smtClean="0"/>
              <a:t>κ.λπ. </a:t>
            </a:r>
          </a:p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Αυτά είναι ζητήματα που σχετίζονται με ποικίλες μορφές εξουσίας.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24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6600" b="1" dirty="0" smtClean="0">
                <a:solidFill>
                  <a:srgbClr val="FF0000"/>
                </a:solidFill>
              </a:rPr>
              <a:t>ΕΥΧΑΡΙΣΤΩ ΠΟΛΥ ΓΙΑ   </a:t>
            </a:r>
          </a:p>
          <a:p>
            <a:pPr marL="0" indent="0">
              <a:buNone/>
            </a:pPr>
            <a:r>
              <a:rPr lang="el-GR" sz="6600" b="1" dirty="0" smtClean="0">
                <a:solidFill>
                  <a:srgbClr val="FF0000"/>
                </a:solidFill>
              </a:rPr>
              <a:t>   ΤΗΝ ΠΡΟΣΟΧΗ ΣΑΣ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59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H </a:t>
            </a:r>
            <a:r>
              <a:rPr lang="el-GR" sz="3600" b="1" dirty="0" smtClean="0">
                <a:solidFill>
                  <a:srgbClr val="FF0000"/>
                </a:solidFill>
              </a:rPr>
              <a:t>ερμηνευτική κοινωνική έρευνα </a:t>
            </a:r>
            <a:r>
              <a:rPr lang="el-GR" sz="3600" b="1" dirty="0" smtClean="0"/>
              <a:t>προσπαθεί να κατανοήσει τα κοινωνικά φαινόμενα, τις κοινωνικές διαδικασίες και διεργασίες κυρίως από την σκοπιά</a:t>
            </a:r>
          </a:p>
          <a:p>
            <a:pPr algn="just"/>
            <a:r>
              <a:rPr lang="el-GR" sz="3600" b="1" dirty="0" smtClean="0"/>
              <a:t> των </a:t>
            </a:r>
            <a:r>
              <a:rPr lang="el-GR" sz="3600" b="1" dirty="0" smtClean="0">
                <a:solidFill>
                  <a:srgbClr val="FF0000"/>
                </a:solidFill>
              </a:rPr>
              <a:t>(ατόμων)</a:t>
            </a:r>
            <a:r>
              <a:rPr lang="el-GR" sz="3600" b="1" dirty="0" smtClean="0"/>
              <a:t> </a:t>
            </a:r>
            <a:r>
              <a:rPr lang="el-GR" sz="3600" b="1" dirty="0" smtClean="0">
                <a:solidFill>
                  <a:srgbClr val="FF0000"/>
                </a:solidFill>
              </a:rPr>
              <a:t>κοινωνικών υποκειμένων</a:t>
            </a:r>
            <a:r>
              <a:rPr lang="el-GR" sz="3600" b="1" dirty="0" smtClean="0"/>
              <a:t> δίδοντας έμφαση στην πολυπλοκότητα και στο πολυδιάστατο της κοινωνικής εμπειρίας.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6883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H </a:t>
            </a:r>
            <a:r>
              <a:rPr lang="el-GR" b="1" dirty="0" smtClean="0">
                <a:solidFill>
                  <a:srgbClr val="FF0000"/>
                </a:solidFill>
              </a:rPr>
              <a:t>φαινομενολογία (</a:t>
            </a:r>
            <a:r>
              <a:rPr lang="el-GR" b="1" dirty="0" err="1" smtClean="0">
                <a:solidFill>
                  <a:srgbClr val="FF0000"/>
                </a:solidFill>
              </a:rPr>
              <a:t>phenomenology</a:t>
            </a:r>
            <a:r>
              <a:rPr lang="el-GR" b="1" dirty="0" smtClean="0">
                <a:solidFill>
                  <a:srgbClr val="FF0000"/>
                </a:solidFill>
              </a:rPr>
              <a:t>), </a:t>
            </a:r>
            <a:r>
              <a:rPr lang="el-GR" b="1" dirty="0" smtClean="0"/>
              <a:t>χαρακτηρίζεται από την κεντρική σημασία που αποδίδει </a:t>
            </a:r>
          </a:p>
          <a:p>
            <a:pPr algn="just"/>
            <a:r>
              <a:rPr lang="el-GR" b="1" dirty="0" smtClean="0"/>
              <a:t>στον ρόλο της </a:t>
            </a:r>
            <a:r>
              <a:rPr lang="el-GR" b="1" dirty="0" smtClean="0">
                <a:solidFill>
                  <a:srgbClr val="FF0000"/>
                </a:solidFill>
              </a:rPr>
              <a:t>ανθρώπινης συνείδησης </a:t>
            </a:r>
            <a:r>
              <a:rPr lang="el-GR" b="1" dirty="0" smtClean="0"/>
              <a:t>στον σχηματισμό και στην αναπαραγωγή των ανθρώπινων και των κοινωνικών φαινομένων</a:t>
            </a:r>
            <a:r>
              <a:rPr lang="el-GR" b="1" dirty="0"/>
              <a:t>.</a:t>
            </a:r>
            <a:r>
              <a:rPr lang="el-GR" b="1" dirty="0" smtClean="0"/>
              <a:t> </a:t>
            </a:r>
          </a:p>
          <a:p>
            <a:pPr algn="just"/>
            <a:r>
              <a:rPr lang="el-GR" b="1" dirty="0" smtClean="0"/>
              <a:t>Η φαινομενολογική παράδοση υποστηρίζει ότι </a:t>
            </a:r>
            <a:r>
              <a:rPr lang="el-GR" b="1" dirty="0" smtClean="0">
                <a:solidFill>
                  <a:srgbClr val="FF0000"/>
                </a:solidFill>
              </a:rPr>
              <a:t>ο εξωτερικός και ο κοινωνικός κόσμος έχει νόημα και αποκτά σημασία μόνο μέσα από την συνείδηση που διαμορφώνεται για αυτόν</a:t>
            </a:r>
            <a:r>
              <a:rPr lang="el-GR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507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Ο </a:t>
            </a:r>
            <a:r>
              <a:rPr lang="el-GR" b="1" dirty="0" smtClean="0">
                <a:solidFill>
                  <a:srgbClr val="FF0000"/>
                </a:solidFill>
              </a:rPr>
              <a:t>εξωτερικός κόσμος </a:t>
            </a:r>
            <a:r>
              <a:rPr lang="el-GR" b="1" dirty="0" smtClean="0"/>
              <a:t>προσλαμβάνεται ως μια σειρά από </a:t>
            </a:r>
            <a:r>
              <a:rPr lang="el-GR" b="1" dirty="0" smtClean="0">
                <a:solidFill>
                  <a:srgbClr val="FF0000"/>
                </a:solidFill>
              </a:rPr>
              <a:t>«φαινόμενα» </a:t>
            </a:r>
            <a:r>
              <a:rPr lang="el-GR" b="1" dirty="0" smtClean="0"/>
              <a:t>ανάλογα με τις νοηματικές διεργασίες της συνείδησης </a:t>
            </a:r>
          </a:p>
          <a:p>
            <a:pPr algn="just"/>
            <a:r>
              <a:rPr lang="el-GR" b="1" dirty="0" smtClean="0"/>
              <a:t>και όχι ως αντικειμενική πραγματικότητα με την καθοδήγηση μιας </a:t>
            </a:r>
            <a:r>
              <a:rPr lang="el-GR" b="1" dirty="0" smtClean="0">
                <a:solidFill>
                  <a:srgbClr val="FF0000"/>
                </a:solidFill>
              </a:rPr>
              <a:t>«ορθής» μεθόδου</a:t>
            </a:r>
            <a:r>
              <a:rPr lang="el-GR" b="1" dirty="0" smtClean="0"/>
              <a:t>.</a:t>
            </a:r>
          </a:p>
          <a:p>
            <a:pPr algn="just"/>
            <a:r>
              <a:rPr lang="el-GR" b="1" dirty="0" smtClean="0"/>
              <a:t> Έτσι η </a:t>
            </a:r>
            <a:r>
              <a:rPr lang="el-GR" b="1" dirty="0" smtClean="0">
                <a:solidFill>
                  <a:srgbClr val="FF0000"/>
                </a:solidFill>
              </a:rPr>
              <a:t>κοινωνική πραγματικότητα </a:t>
            </a:r>
            <a:r>
              <a:rPr lang="el-GR" b="1" dirty="0" smtClean="0"/>
              <a:t>προσδιορίζεται και κατασκευάζεται από την δράση των κοινωνικών υποκειμένων στην βάση της «</a:t>
            </a:r>
            <a:r>
              <a:rPr lang="el-GR" b="1" dirty="0" err="1" smtClean="0"/>
              <a:t>δι</a:t>
            </a:r>
            <a:r>
              <a:rPr lang="el-GR" b="1" dirty="0" smtClean="0"/>
              <a:t>-υποκειμενικότητας»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566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Η </a:t>
            </a:r>
            <a:r>
              <a:rPr lang="el-GR" b="1" dirty="0" err="1" smtClean="0">
                <a:solidFill>
                  <a:srgbClr val="FF0000"/>
                </a:solidFill>
              </a:rPr>
              <a:t>διυποκειμενικότητα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/>
              <a:t>είναι μια έννοια κλειδί για την φαινομενολογική κατανόηση της κοινωνίας και των κοινωνικών φαινομένων, </a:t>
            </a:r>
          </a:p>
          <a:p>
            <a:pPr algn="just"/>
            <a:r>
              <a:rPr lang="el-GR" b="1" dirty="0" smtClean="0"/>
              <a:t>αφού μέσω αυτής </a:t>
            </a:r>
            <a:r>
              <a:rPr lang="el-GR" b="1" dirty="0" smtClean="0">
                <a:solidFill>
                  <a:srgbClr val="FF0000"/>
                </a:solidFill>
              </a:rPr>
              <a:t>απορρίπτεται η θέση για την ύπαρξη μιας κοινής για όλα τα κοινωνικά υποκείμενα αντικειμενικής κοινωνικής πραγματικότητας</a:t>
            </a:r>
            <a:r>
              <a:rPr lang="el-GR" b="1" dirty="0" smtClean="0"/>
              <a:t> </a:t>
            </a:r>
          </a:p>
          <a:p>
            <a:pPr algn="just"/>
            <a:r>
              <a:rPr lang="el-GR" b="1" dirty="0" smtClean="0"/>
              <a:t>ή οποία είναι δυνατόν να γίνει αντικείμενο επιστημονικής διερεύνησης πέρα και έξω από το νόημα που της αποδίδεται από τις συνειδήσεις των κοινωνικών υποκειμένων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3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 smtClean="0"/>
              <a:t>Η φαινομενολογία στοχεύει στην μελέτη των φαινομένων, δηλαδή των τρόπων που τα πράγματα εμφανίζονται στην εμπειρία μας ή στην συνείδηση μας.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2860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4766"/>
            <a:ext cx="8229600" cy="6283234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Στοχαστές όπως ο </a:t>
            </a:r>
            <a:r>
              <a:rPr lang="el-GR" sz="3600" b="1" i="1" dirty="0" smtClean="0">
                <a:solidFill>
                  <a:srgbClr val="FF0000"/>
                </a:solidFill>
              </a:rPr>
              <a:t>Καντ </a:t>
            </a:r>
            <a:r>
              <a:rPr lang="el-GR" sz="3600" b="1" dirty="0" smtClean="0"/>
              <a:t>χρησιμοποιώντας τον όρο Φαινομενολογία κάνουν διάκριση μεταξύ της μελέτης των αντικειμένων και των γεγονότων </a:t>
            </a:r>
            <a:r>
              <a:rPr lang="el-GR" sz="3600" b="1" dirty="0" smtClean="0">
                <a:solidFill>
                  <a:srgbClr val="FF0000"/>
                </a:solidFill>
              </a:rPr>
              <a:t>(φαινόμενα) όπως αυτά εμφανίζονται στην εμπειρία </a:t>
            </a:r>
          </a:p>
          <a:p>
            <a:pPr algn="just"/>
            <a:r>
              <a:rPr lang="el-GR" sz="3600" b="1" dirty="0" smtClean="0"/>
              <a:t>και της μελέτης των αντικειμένων και των γεγονότων </a:t>
            </a:r>
            <a:r>
              <a:rPr lang="el-GR" sz="3600" b="1" dirty="0" smtClean="0">
                <a:solidFill>
                  <a:srgbClr val="FF0000"/>
                </a:solidFill>
              </a:rPr>
              <a:t>όπως είναι καθαυτά</a:t>
            </a:r>
            <a:r>
              <a:rPr lang="el-GR" sz="3600" b="1" dirty="0" smtClean="0"/>
              <a:t>.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0847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1277</Words>
  <Application>Microsoft Office PowerPoint</Application>
  <PresentationFormat>On-screen Show (4:3)</PresentationFormat>
  <Paragraphs>82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ΦΑΙΝΟΜΕΝΟΛΟΓΙΑ ΚΑΙ ΑΘΛΗΤΙΣΜΟΣ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23</cp:revision>
  <dcterms:created xsi:type="dcterms:W3CDTF">2014-05-26T10:25:56Z</dcterms:created>
  <dcterms:modified xsi:type="dcterms:W3CDTF">2016-04-05T08:35:04Z</dcterms:modified>
</cp:coreProperties>
</file>