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1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AD6FA7-2D66-442E-ACB3-BF5C8EEA4A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358369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D6FA7-2D66-442E-ACB3-BF5C8EEA4A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278277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D6FA7-2D66-442E-ACB3-BF5C8EEA4A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345286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D6FA7-2D66-442E-ACB3-BF5C8EEA4A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310079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AD6FA7-2D66-442E-ACB3-BF5C8EEA4A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1075011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AD6FA7-2D66-442E-ACB3-BF5C8EEA4AD4}"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17995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AD6FA7-2D66-442E-ACB3-BF5C8EEA4AD4}" type="datetimeFigureOut">
              <a:rPr lang="en-US" smtClean="0"/>
              <a:t>4/12/2016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242641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AD6FA7-2D66-442E-ACB3-BF5C8EEA4AD4}" type="datetimeFigureOut">
              <a:rPr lang="en-US" smtClean="0"/>
              <a:t>4/12/2016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361411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D6FA7-2D66-442E-ACB3-BF5C8EEA4AD4}" type="datetimeFigureOut">
              <a:rPr lang="en-US" smtClean="0"/>
              <a:t>4/12/2016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149976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D6FA7-2D66-442E-ACB3-BF5C8EEA4AD4}"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424232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D6FA7-2D66-442E-ACB3-BF5C8EEA4AD4}"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B8CAB-7993-4D39-8620-4A9A1F83D796}" type="slidenum">
              <a:rPr lang="en-US" smtClean="0"/>
              <a:t>‹#›</a:t>
            </a:fld>
            <a:endParaRPr lang="en-US"/>
          </a:p>
        </p:txBody>
      </p:sp>
    </p:spTree>
    <p:extLst>
      <p:ext uri="{BB962C8B-B14F-4D97-AF65-F5344CB8AC3E}">
        <p14:creationId xmlns:p14="http://schemas.microsoft.com/office/powerpoint/2010/main" val="2406035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D6FA7-2D66-442E-ACB3-BF5C8EEA4AD4}" type="datetimeFigureOut">
              <a:rPr lang="en-US" smtClean="0"/>
              <a:t>4/12/2016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B8CAB-7993-4D39-8620-4A9A1F83D796}" type="slidenum">
              <a:rPr lang="en-US" smtClean="0"/>
              <a:t>‹#›</a:t>
            </a:fld>
            <a:endParaRPr lang="en-US"/>
          </a:p>
        </p:txBody>
      </p:sp>
    </p:spTree>
    <p:extLst>
      <p:ext uri="{BB962C8B-B14F-4D97-AF65-F5344CB8AC3E}">
        <p14:creationId xmlns:p14="http://schemas.microsoft.com/office/powerpoint/2010/main" val="145434634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6000" b="1" dirty="0" smtClean="0">
                <a:solidFill>
                  <a:srgbClr val="FF0000"/>
                </a:solidFill>
              </a:rPr>
              <a:t>Θεωρία περί κοινωνικής κατασκευής</a:t>
            </a:r>
            <a:endParaRPr lang="en-US" sz="6000" b="1" dirty="0">
              <a:solidFill>
                <a:srgbClr val="FF0000"/>
              </a:solidFill>
            </a:endParaRPr>
          </a:p>
        </p:txBody>
      </p:sp>
    </p:spTree>
    <p:extLst>
      <p:ext uri="{BB962C8B-B14F-4D97-AF65-F5344CB8AC3E}">
        <p14:creationId xmlns:p14="http://schemas.microsoft.com/office/powerpoint/2010/main" val="1183882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Autofit/>
          </a:bodyPr>
          <a:lstStyle/>
          <a:p>
            <a:pPr algn="just"/>
            <a:r>
              <a:rPr lang="el-GR" sz="3600" b="1" dirty="0" smtClean="0"/>
              <a:t>Στο πλαίσιο της κοινωνιολογικής σκέψης παρατηρούμε σήμερα μια σχεδόν καθολικού χαρακτήρα  αντίδραση από τους κοινωνιολόγους κατά της κατεστημένης κοινωνικής θεωρίας, </a:t>
            </a:r>
            <a:endParaRPr lang="en-US" sz="3600" b="1" dirty="0" smtClean="0"/>
          </a:p>
          <a:p>
            <a:pPr algn="just"/>
            <a:r>
              <a:rPr lang="el-GR" sz="3600" b="1" dirty="0" smtClean="0"/>
              <a:t>και κυρίως ενάντια στον </a:t>
            </a:r>
            <a:r>
              <a:rPr lang="el-GR" sz="3600" b="1" dirty="0" err="1" smtClean="0"/>
              <a:t>δομολειτουργισμό</a:t>
            </a:r>
            <a:r>
              <a:rPr lang="el-GR" sz="3600" b="1" dirty="0" smtClean="0"/>
              <a:t>, με τον ισχυρισμό ότι έχει αποκοπεί από την καθημερινή κοινωνική εμπειρία.</a:t>
            </a:r>
            <a:endParaRPr lang="en-US" sz="3600" b="1" dirty="0"/>
          </a:p>
        </p:txBody>
      </p:sp>
    </p:spTree>
    <p:extLst>
      <p:ext uri="{BB962C8B-B14F-4D97-AF65-F5344CB8AC3E}">
        <p14:creationId xmlns:p14="http://schemas.microsoft.com/office/powerpoint/2010/main" val="1723343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sz="3600" b="1" dirty="0" smtClean="0"/>
              <a:t>Αυτό έχει ιδιαίτερο ενδιαφέρον για την </a:t>
            </a:r>
            <a:r>
              <a:rPr lang="el-GR" sz="4000" b="1" u="sng" dirty="0" smtClean="0">
                <a:solidFill>
                  <a:srgbClr val="FF0000"/>
                </a:solidFill>
              </a:rPr>
              <a:t>αθλητική κοινωνική έρευνα </a:t>
            </a:r>
            <a:r>
              <a:rPr lang="el-GR" sz="3600" b="1" dirty="0" smtClean="0"/>
              <a:t>επειδή αμφισβητούνται καθολικά ισχύουσες συνιστώσες της αθλητικής δράσης που μπορούσαν να αποτυπωθούν με ποσοτικούς όρους και έτσι έχουμε μια αλλαγή παραδείγματος στις αθλητικές κοινωνιολογικές έρευνες. </a:t>
            </a:r>
            <a:endParaRPr lang="en-US" sz="3600" b="1" dirty="0"/>
          </a:p>
        </p:txBody>
      </p:sp>
    </p:spTree>
    <p:extLst>
      <p:ext uri="{BB962C8B-B14F-4D97-AF65-F5344CB8AC3E}">
        <p14:creationId xmlns:p14="http://schemas.microsoft.com/office/powerpoint/2010/main" val="192123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000" b="1" dirty="0" smtClean="0"/>
              <a:t>Αναζητούμε το κοινωνικό νόημα της αθλητικής δράσης όχι παίρνοντας ως σημείο αφετηρίας την αθλητική δομή αλλά </a:t>
            </a:r>
            <a:endParaRPr lang="en-US" sz="4000" b="1" dirty="0" smtClean="0"/>
          </a:p>
          <a:p>
            <a:pPr algn="just"/>
            <a:r>
              <a:rPr lang="el-GR" sz="4000" b="1" dirty="0" smtClean="0"/>
              <a:t>το υποκείμενο, το υποκειμενικό νόημα που αποδίδεται σε αυτή.</a:t>
            </a:r>
            <a:endParaRPr lang="en-US" sz="4000" b="1" dirty="0"/>
          </a:p>
        </p:txBody>
      </p:sp>
    </p:spTree>
    <p:extLst>
      <p:ext uri="{BB962C8B-B14F-4D97-AF65-F5344CB8AC3E}">
        <p14:creationId xmlns:p14="http://schemas.microsoft.com/office/powerpoint/2010/main" val="2306166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sz="4000" b="1" dirty="0" smtClean="0"/>
              <a:t>Για παράδειγμα το αθλητικό νόημα συγκροτείται από τον αθλητή, </a:t>
            </a:r>
            <a:endParaRPr lang="en-US" sz="4000" b="1" dirty="0" smtClean="0"/>
          </a:p>
          <a:p>
            <a:pPr algn="just"/>
            <a:r>
              <a:rPr lang="el-GR" sz="4000" b="1" dirty="0" smtClean="0"/>
              <a:t>το νόημα της φυσικής αγωγής από τον καθηγητή φυσικής αγωγής κ.λπ.</a:t>
            </a:r>
            <a:endParaRPr lang="en-US" sz="4000" b="1" dirty="0" smtClean="0"/>
          </a:p>
          <a:p>
            <a:pPr algn="just"/>
            <a:r>
              <a:rPr lang="el-GR" sz="4000" b="1" dirty="0" smtClean="0"/>
              <a:t> συγκυριακά και κυρίως σε αντιστοιχία με τον κοινωνικό-πολιτισμικό χώρο και χρόνο.</a:t>
            </a:r>
            <a:endParaRPr lang="en-US" sz="4000" b="1" dirty="0"/>
          </a:p>
        </p:txBody>
      </p:sp>
    </p:spTree>
    <p:extLst>
      <p:ext uri="{BB962C8B-B14F-4D97-AF65-F5344CB8AC3E}">
        <p14:creationId xmlns:p14="http://schemas.microsoft.com/office/powerpoint/2010/main" val="1013408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l-GR" b="1" dirty="0" smtClean="0"/>
              <a:t>Γενικά  μια</a:t>
            </a:r>
            <a:r>
              <a:rPr lang="en-US" b="1" dirty="0" smtClean="0"/>
              <a:t> </a:t>
            </a:r>
            <a:r>
              <a:rPr lang="el-GR" b="1" dirty="0" err="1" smtClean="0"/>
              <a:t>εθνομεθοδολογική</a:t>
            </a:r>
            <a:r>
              <a:rPr lang="el-GR" b="1" dirty="0" smtClean="0"/>
              <a:t> προσέγγιση του αθλητισμού μας βοηθάει να κατανοήσουμε ότι το νόημα της αθλητικής κοινωνικής πραγματικότητας είναι ρευστό.</a:t>
            </a:r>
            <a:endParaRPr lang="en-US" b="1" dirty="0" smtClean="0"/>
          </a:p>
          <a:p>
            <a:pPr algn="just"/>
            <a:r>
              <a:rPr lang="el-GR" b="1" dirty="0" smtClean="0"/>
              <a:t> Οι αθλητικές δομές -για παράδειγμα οι αθλητικοί κανόνες-  εδώ είναι ρευστές,-</a:t>
            </a:r>
            <a:r>
              <a:rPr lang="el-GR" b="1" dirty="0" err="1" smtClean="0"/>
              <a:t>οί</a:t>
            </a:r>
            <a:r>
              <a:rPr lang="el-GR" b="1" dirty="0" smtClean="0"/>
              <a:t>,</a:t>
            </a:r>
          </a:p>
          <a:p>
            <a:pPr algn="just"/>
            <a:r>
              <a:rPr lang="el-GR" b="1" dirty="0" smtClean="0"/>
              <a:t> εφόσον προκύπτουν από τους μεταβαλλόμενους τρόπους που το εμπλεκόμενο  υποκείμενο μπορεί να τους ερμηνεύει.</a:t>
            </a:r>
            <a:endParaRPr lang="en-US" b="1" dirty="0"/>
          </a:p>
        </p:txBody>
      </p:sp>
    </p:spTree>
    <p:extLst>
      <p:ext uri="{BB962C8B-B14F-4D97-AF65-F5344CB8AC3E}">
        <p14:creationId xmlns:p14="http://schemas.microsoft.com/office/powerpoint/2010/main" val="4037563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13954"/>
            <a:ext cx="8229600" cy="5512209"/>
          </a:xfrm>
        </p:spPr>
        <p:txBody>
          <a:bodyPr>
            <a:normAutofit/>
          </a:bodyPr>
          <a:lstStyle/>
          <a:p>
            <a:pPr algn="just"/>
            <a:r>
              <a:rPr lang="el-GR" b="1" dirty="0" smtClean="0"/>
              <a:t>Στις προοπτικές της φαινομενολογίας και κυρίως της </a:t>
            </a:r>
            <a:r>
              <a:rPr lang="el-GR" b="1" dirty="0" err="1" smtClean="0"/>
              <a:t>εθνομεθοδολογίας</a:t>
            </a:r>
            <a:r>
              <a:rPr lang="el-GR" b="1" dirty="0" smtClean="0"/>
              <a:t> δεν αναγνωρίζεται ο αθλητικός κόσμος ως μια σχετικά ανεξάρτητη κοινωνικά οντότητα υπό την έννοια ύπαρξης ενός αντικειμενικού αθλητικού νοήματος.  </a:t>
            </a:r>
          </a:p>
          <a:p>
            <a:pPr algn="just"/>
            <a:r>
              <a:rPr lang="el-GR" b="1" dirty="0" smtClean="0"/>
              <a:t>Σε μια τέτοια προσέγγιση δεν υφίσταται ουσιαστικό ζήτημα αλληλοδιείσδυσης ή </a:t>
            </a:r>
            <a:r>
              <a:rPr lang="el-GR" b="1" dirty="0" err="1" smtClean="0"/>
              <a:t>αλληλοεπιρροής</a:t>
            </a:r>
            <a:r>
              <a:rPr lang="el-GR" b="1" dirty="0" smtClean="0"/>
              <a:t>  μεταξύ αντικειμενικής αθλητικής δομής και δρώντος υποκειμένου. </a:t>
            </a:r>
            <a:endParaRPr lang="en-US" b="1" dirty="0"/>
          </a:p>
        </p:txBody>
      </p:sp>
    </p:spTree>
    <p:extLst>
      <p:ext uri="{BB962C8B-B14F-4D97-AF65-F5344CB8AC3E}">
        <p14:creationId xmlns:p14="http://schemas.microsoft.com/office/powerpoint/2010/main" val="422323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l-GR" dirty="0" smtClean="0"/>
              <a:t>                  </a:t>
            </a:r>
          </a:p>
          <a:p>
            <a:pPr marL="0" indent="0">
              <a:buNone/>
            </a:pPr>
            <a:r>
              <a:rPr lang="el-GR" sz="6600" dirty="0">
                <a:solidFill>
                  <a:srgbClr val="FF0000"/>
                </a:solidFill>
              </a:rPr>
              <a:t> </a:t>
            </a:r>
            <a:r>
              <a:rPr lang="el-GR" sz="6600" dirty="0" smtClean="0">
                <a:solidFill>
                  <a:srgbClr val="FF0000"/>
                </a:solidFill>
              </a:rPr>
              <a:t>       Κριτική θεωρία</a:t>
            </a:r>
            <a:endParaRPr lang="en-US" sz="6600" dirty="0">
              <a:solidFill>
                <a:srgbClr val="FF0000"/>
              </a:solidFill>
            </a:endParaRPr>
          </a:p>
        </p:txBody>
      </p:sp>
    </p:spTree>
    <p:extLst>
      <p:ext uri="{BB962C8B-B14F-4D97-AF65-F5344CB8AC3E}">
        <p14:creationId xmlns:p14="http://schemas.microsoft.com/office/powerpoint/2010/main" val="382327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l-GR" b="1" dirty="0" smtClean="0"/>
              <a:t>Οι βάσεις όλων των </a:t>
            </a:r>
            <a:r>
              <a:rPr lang="el-GR" b="1" dirty="0" err="1" smtClean="0"/>
              <a:t>μετα</a:t>
            </a:r>
            <a:r>
              <a:rPr lang="el-GR" b="1" dirty="0" smtClean="0"/>
              <a:t>-νεωτερικών θεωριών ουσιαστικά  εντοπίζονται στην Κριτική Θεωρία όπως αυτή συγκροτήθηκε και καλλιεργήθηκε στη λεγόμενη Σχολή της Φρανκφούρτης το 1930 και μετέπειτα </a:t>
            </a:r>
          </a:p>
          <a:p>
            <a:pPr algn="just"/>
            <a:r>
              <a:rPr lang="el-GR" b="1" dirty="0" smtClean="0"/>
              <a:t>με βασικούς εκπροσώπους τον </a:t>
            </a:r>
            <a:r>
              <a:rPr lang="el-GR" b="1" dirty="0" err="1" smtClean="0">
                <a:solidFill>
                  <a:srgbClr val="FF0000"/>
                </a:solidFill>
              </a:rPr>
              <a:t>Adorno</a:t>
            </a:r>
            <a:r>
              <a:rPr lang="el-GR" b="1" dirty="0" smtClean="0">
                <a:solidFill>
                  <a:srgbClr val="FF0000"/>
                </a:solidFill>
              </a:rPr>
              <a:t>, </a:t>
            </a:r>
            <a:r>
              <a:rPr lang="el-GR" b="1" dirty="0" err="1" smtClean="0">
                <a:solidFill>
                  <a:srgbClr val="FF0000"/>
                </a:solidFill>
              </a:rPr>
              <a:t>Horkheimer</a:t>
            </a:r>
            <a:r>
              <a:rPr lang="el-GR" b="1" dirty="0" smtClean="0">
                <a:solidFill>
                  <a:srgbClr val="FF0000"/>
                </a:solidFill>
              </a:rPr>
              <a:t>, </a:t>
            </a:r>
            <a:r>
              <a:rPr lang="el-GR" b="1" dirty="0" err="1" smtClean="0">
                <a:solidFill>
                  <a:srgbClr val="FF0000"/>
                </a:solidFill>
              </a:rPr>
              <a:t>Marcuse</a:t>
            </a:r>
            <a:r>
              <a:rPr lang="el-GR" b="1" dirty="0" smtClean="0">
                <a:solidFill>
                  <a:srgbClr val="FF0000"/>
                </a:solidFill>
              </a:rPr>
              <a:t> </a:t>
            </a:r>
            <a:r>
              <a:rPr lang="el-GR" b="1" dirty="0" smtClean="0"/>
              <a:t>και αργότερα διευρύνθηκε από  τους </a:t>
            </a:r>
            <a:r>
              <a:rPr lang="el-GR" b="1" dirty="0" err="1" smtClean="0">
                <a:solidFill>
                  <a:srgbClr val="FF0000"/>
                </a:solidFill>
              </a:rPr>
              <a:t>Habermas</a:t>
            </a:r>
            <a:r>
              <a:rPr lang="el-GR" b="1" dirty="0" smtClean="0">
                <a:solidFill>
                  <a:srgbClr val="FF0000"/>
                </a:solidFill>
              </a:rPr>
              <a:t>, </a:t>
            </a:r>
            <a:r>
              <a:rPr lang="el-GR" b="1" dirty="0" err="1" smtClean="0">
                <a:solidFill>
                  <a:srgbClr val="FF0000"/>
                </a:solidFill>
              </a:rPr>
              <a:t>Foucault</a:t>
            </a:r>
            <a:r>
              <a:rPr lang="el-GR" b="1" dirty="0" smtClean="0">
                <a:solidFill>
                  <a:srgbClr val="FF0000"/>
                </a:solidFill>
              </a:rPr>
              <a:t>, </a:t>
            </a:r>
            <a:r>
              <a:rPr lang="el-GR" b="1" dirty="0" err="1" smtClean="0">
                <a:solidFill>
                  <a:srgbClr val="FF0000"/>
                </a:solidFill>
              </a:rPr>
              <a:t>Fromm</a:t>
            </a:r>
            <a:r>
              <a:rPr lang="el-GR" b="1" dirty="0" smtClean="0">
                <a:solidFill>
                  <a:srgbClr val="FF0000"/>
                </a:solidFill>
              </a:rPr>
              <a:t> κ.α.. </a:t>
            </a:r>
            <a:endParaRPr lang="en-US" b="1" dirty="0">
              <a:solidFill>
                <a:srgbClr val="FF0000"/>
              </a:solidFill>
            </a:endParaRPr>
          </a:p>
        </p:txBody>
      </p:sp>
    </p:spTree>
    <p:extLst>
      <p:ext uri="{BB962C8B-B14F-4D97-AF65-F5344CB8AC3E}">
        <p14:creationId xmlns:p14="http://schemas.microsoft.com/office/powerpoint/2010/main" val="899235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algn="just"/>
            <a:r>
              <a:rPr lang="el-GR" b="1" dirty="0" smtClean="0"/>
              <a:t>Η κριτική θεωρία επικεντρώνεται σε μια ριζοσπαστικού χαρακτήρα πολιτισμική-κοινωνική κριτική και αναλύει έναν μεγάλο αριθμό από κοινωνικά ζητήματα και προβλήματα που προέκυψαν από τις ιδέες του διαφωτισμού. </a:t>
            </a:r>
          </a:p>
          <a:p>
            <a:pPr algn="just"/>
            <a:r>
              <a:rPr lang="el-GR" b="1" dirty="0" smtClean="0">
                <a:solidFill>
                  <a:srgbClr val="FFFF00"/>
                </a:solidFill>
              </a:rPr>
              <a:t>Εδώ ουσιαστικά δεν αμφισβητήθηκε ο ορθός λόγος αλλά ο τρόπος που συγκροτήθηκε. </a:t>
            </a:r>
            <a:endParaRPr lang="en-US" b="1" dirty="0">
              <a:solidFill>
                <a:srgbClr val="FFFF00"/>
              </a:solidFill>
            </a:endParaRPr>
          </a:p>
        </p:txBody>
      </p:sp>
    </p:spTree>
    <p:extLst>
      <p:ext uri="{BB962C8B-B14F-4D97-AF65-F5344CB8AC3E}">
        <p14:creationId xmlns:p14="http://schemas.microsoft.com/office/powerpoint/2010/main" val="4188768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l-GR" sz="4000" b="1" dirty="0" smtClean="0"/>
              <a:t>Η κριτική θεωρία ουσιαστικά επικεντρώνει το ενδιαφέρον της σε κοινωνικά-πολιτισμικά δεδομένα τα οποία </a:t>
            </a:r>
          </a:p>
          <a:p>
            <a:pPr algn="just"/>
            <a:r>
              <a:rPr lang="el-GR" sz="4000" b="1" dirty="0" smtClean="0"/>
              <a:t>εμποδίζουν την πραγματοποίηση των ιδεωδών που προωθήθηκαν από το ρεύμα του διαφωτισμού (</a:t>
            </a:r>
            <a:r>
              <a:rPr lang="el-GR" sz="4000" b="1" dirty="0" err="1" smtClean="0"/>
              <a:t>Habermas</a:t>
            </a:r>
            <a:r>
              <a:rPr lang="el-GR" sz="4000" b="1" dirty="0" smtClean="0"/>
              <a:t>). </a:t>
            </a:r>
            <a:endParaRPr lang="en-US" sz="4000" b="1" dirty="0"/>
          </a:p>
        </p:txBody>
      </p:sp>
    </p:spTree>
    <p:extLst>
      <p:ext uri="{BB962C8B-B14F-4D97-AF65-F5344CB8AC3E}">
        <p14:creationId xmlns:p14="http://schemas.microsoft.com/office/powerpoint/2010/main" val="369911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Autofit/>
          </a:bodyPr>
          <a:lstStyle/>
          <a:p>
            <a:pPr algn="just"/>
            <a:r>
              <a:rPr lang="el-GR" sz="3600" b="1" dirty="0" smtClean="0"/>
              <a:t>Η θεώρηση περί κοινωνικής κατασκευής  έχει ως αφετηρία και βάση την αντίληψη της σύγχρονης φιλοσοφίας περί  γλωσσικής στροφής.</a:t>
            </a:r>
            <a:endParaRPr lang="en-US" sz="3600" b="1" dirty="0" smtClean="0"/>
          </a:p>
          <a:p>
            <a:pPr algn="just"/>
            <a:r>
              <a:rPr lang="el-GR" sz="3600" b="1" dirty="0" smtClean="0"/>
              <a:t> Βασίζεται στην άποψη ότι η γλώσσα, οι λέξεις, οι έννοιες </a:t>
            </a:r>
            <a:r>
              <a:rPr lang="el-GR" sz="3600" b="1" dirty="0" smtClean="0">
                <a:solidFill>
                  <a:srgbClr val="FF0000"/>
                </a:solidFill>
              </a:rPr>
              <a:t>αναφορικά με τα σημαινόμενα που τους αποδίδονται αποτελούν το κλειδί κατανόησης του κόσμου.</a:t>
            </a:r>
            <a:endParaRPr lang="en-US" sz="3600" b="1" dirty="0">
              <a:solidFill>
                <a:srgbClr val="FF0000"/>
              </a:solidFill>
            </a:endParaRPr>
          </a:p>
        </p:txBody>
      </p:sp>
    </p:spTree>
    <p:extLst>
      <p:ext uri="{BB962C8B-B14F-4D97-AF65-F5344CB8AC3E}">
        <p14:creationId xmlns:p14="http://schemas.microsoft.com/office/powerpoint/2010/main" val="194582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800" b="1" dirty="0" smtClean="0">
                <a:solidFill>
                  <a:srgbClr val="FFFF00"/>
                </a:solidFill>
              </a:rPr>
              <a:t>Από την άλλη πλευρά δίνει βαρύτητα σε εκείνες τις τάσεις εντός τις κοινωνίας που υπόσχονται την πραγματοποίηση αυτών των ιδεών. </a:t>
            </a:r>
            <a:endParaRPr lang="en-US" sz="4800" b="1" dirty="0">
              <a:solidFill>
                <a:srgbClr val="FFFF00"/>
              </a:solidFill>
            </a:endParaRPr>
          </a:p>
        </p:txBody>
      </p:sp>
    </p:spTree>
    <p:extLst>
      <p:ext uri="{BB962C8B-B14F-4D97-AF65-F5344CB8AC3E}">
        <p14:creationId xmlns:p14="http://schemas.microsoft.com/office/powerpoint/2010/main" val="1394000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sz="3600" b="1" dirty="0" smtClean="0"/>
              <a:t>Η κριτική θεωρία μας παρέχει τη δυνατότητα να δούμε τη </a:t>
            </a:r>
            <a:r>
              <a:rPr lang="el-GR" sz="3600" b="1" dirty="0" smtClean="0">
                <a:solidFill>
                  <a:srgbClr val="FF0000"/>
                </a:solidFill>
              </a:rPr>
              <a:t>διαλεκτική σχέση</a:t>
            </a:r>
            <a:r>
              <a:rPr lang="el-GR" sz="3600" b="1" dirty="0" smtClean="0"/>
              <a:t> μεταξύ αθλητικής δράσης και αθλητικής δομής. </a:t>
            </a:r>
          </a:p>
          <a:p>
            <a:pPr algn="just"/>
            <a:r>
              <a:rPr lang="el-GR" sz="3600" b="1" dirty="0" smtClean="0"/>
              <a:t>Οι άνθρωποι-αθλητές δημιουργούν, συγκροτούν, παράγουν τον αθλητικό κόσμο, τις αθλητικές δομές αλλά και αυτές παράγουν τους αθλητές. </a:t>
            </a:r>
            <a:endParaRPr lang="en-US" sz="3600" b="1" dirty="0"/>
          </a:p>
        </p:txBody>
      </p:sp>
    </p:spTree>
    <p:extLst>
      <p:ext uri="{BB962C8B-B14F-4D97-AF65-F5344CB8AC3E}">
        <p14:creationId xmlns:p14="http://schemas.microsoft.com/office/powerpoint/2010/main" val="2345567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Autofit/>
          </a:bodyPr>
          <a:lstStyle/>
          <a:p>
            <a:pPr algn="just"/>
            <a:r>
              <a:rPr lang="el-GR" sz="3600" b="1" dirty="0" smtClean="0"/>
              <a:t>Όταν όμως οι αθλητικές δομές οι οποίες κατασκευάζονται από τους ανθρώπους συστηματοποιούνται σε τέτοιο βαθμό έτσι ώστε να αρχίζουν να κυριαρχούν επάνω του </a:t>
            </a:r>
          </a:p>
          <a:p>
            <a:pPr algn="just"/>
            <a:r>
              <a:rPr lang="el-GR" sz="3600" b="1" dirty="0" smtClean="0"/>
              <a:t>τότε οι δομές αυτές έχουν τη δυνατότητα και να μεταβάλουν τη φύση των ανθρώπων, </a:t>
            </a:r>
            <a:r>
              <a:rPr lang="el-GR" sz="3600" b="1" dirty="0" smtClean="0">
                <a:solidFill>
                  <a:srgbClr val="FF0000"/>
                </a:solidFill>
              </a:rPr>
              <a:t>να τους αλλοτριώσουν</a:t>
            </a:r>
            <a:r>
              <a:rPr lang="el-GR" sz="3600" b="1" dirty="0" smtClean="0"/>
              <a:t>.</a:t>
            </a:r>
            <a:endParaRPr lang="en-US" sz="3600" b="1" dirty="0"/>
          </a:p>
        </p:txBody>
      </p:sp>
    </p:spTree>
    <p:extLst>
      <p:ext uri="{BB962C8B-B14F-4D97-AF65-F5344CB8AC3E}">
        <p14:creationId xmlns:p14="http://schemas.microsoft.com/office/powerpoint/2010/main" val="439062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sz="3600" b="1" dirty="0" smtClean="0"/>
              <a:t>Η έννοια της αλλοτρίωσης   αποτελεί το κλειδί για να καταλάβουμε τον πυρήνα που βασίζεται η κριτική σκέψη και θεωρία. </a:t>
            </a:r>
          </a:p>
          <a:p>
            <a:pPr algn="just"/>
            <a:r>
              <a:rPr lang="el-GR" sz="3600" b="1" dirty="0" smtClean="0"/>
              <a:t>Για παράδειγμα ο αθλητής αλλοτριώνεται, όταν τη θέση του, τη θέση δηλαδή του υποκειμένου την παίρνει η επίδοση (</a:t>
            </a:r>
            <a:r>
              <a:rPr lang="el-GR" sz="3600" b="1" dirty="0" err="1" smtClean="0">
                <a:solidFill>
                  <a:srgbClr val="FF0000"/>
                </a:solidFill>
              </a:rPr>
              <a:t>Πραγμοποίηση</a:t>
            </a:r>
            <a:r>
              <a:rPr lang="el-GR" sz="3600" b="1" dirty="0" smtClean="0"/>
              <a:t>) </a:t>
            </a:r>
            <a:endParaRPr lang="en-US" sz="3600" b="1" dirty="0"/>
          </a:p>
        </p:txBody>
      </p:sp>
    </p:spTree>
    <p:extLst>
      <p:ext uri="{BB962C8B-B14F-4D97-AF65-F5344CB8AC3E}">
        <p14:creationId xmlns:p14="http://schemas.microsoft.com/office/powerpoint/2010/main" val="974725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l-GR" b="1" dirty="0" smtClean="0"/>
              <a:t>Στα νοηματικά σημαινόμενα που παραπέμπει ο όρος </a:t>
            </a:r>
            <a:r>
              <a:rPr lang="el-GR" sz="4800" b="1" dirty="0" err="1" smtClean="0">
                <a:solidFill>
                  <a:srgbClr val="FF0000"/>
                </a:solidFill>
              </a:rPr>
              <a:t>Πραγμοποίηση</a:t>
            </a:r>
            <a:r>
              <a:rPr lang="el-GR" b="1" dirty="0" smtClean="0"/>
              <a:t> η αθλητική ιδιότητα, το αθλητικό ταλέντο και η αθλητική επίδοση για παράδειγμα,  ως ανθρώπινες ιδιότητες </a:t>
            </a:r>
          </a:p>
          <a:p>
            <a:pPr algn="just"/>
            <a:r>
              <a:rPr lang="el-GR" b="1" dirty="0" smtClean="0"/>
              <a:t>καταλήγουν να γίνονται πράγματα (</a:t>
            </a:r>
            <a:r>
              <a:rPr lang="el-GR" b="1" dirty="0" err="1" smtClean="0">
                <a:solidFill>
                  <a:srgbClr val="FF0000"/>
                </a:solidFill>
              </a:rPr>
              <a:t>εργαλειοποίηση</a:t>
            </a:r>
            <a:r>
              <a:rPr lang="el-GR" b="1" dirty="0" smtClean="0"/>
              <a:t>), χάνοντας έτσι την ανθρώπινη ουσία τους, τον ανθρώπινο χαρακτήρα τους, και αποχτάνε μια αυτόνομη (αφ’ εαυτής) υπόσταση</a:t>
            </a:r>
            <a:endParaRPr lang="en-US" b="1" dirty="0"/>
          </a:p>
        </p:txBody>
      </p:sp>
    </p:spTree>
    <p:extLst>
      <p:ext uri="{BB962C8B-B14F-4D97-AF65-F5344CB8AC3E}">
        <p14:creationId xmlns:p14="http://schemas.microsoft.com/office/powerpoint/2010/main" val="2675905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000" b="1" dirty="0" smtClean="0"/>
              <a:t>Οι αθλητικές σχέσεις σε αυτή την προοπτική μετασχηματίζονται μονοσήμαντα και μονοδιάστατα </a:t>
            </a:r>
          </a:p>
          <a:p>
            <a:pPr algn="just"/>
            <a:r>
              <a:rPr lang="el-GR" sz="4000" b="1" dirty="0" smtClean="0"/>
              <a:t>σε σχέσεις αντικειμένων οι οποίες συνιστούν μια δεύτερη φύση </a:t>
            </a:r>
            <a:r>
              <a:rPr lang="el-GR" sz="4000" b="1" dirty="0" smtClean="0">
                <a:solidFill>
                  <a:srgbClr val="FF0000"/>
                </a:solidFill>
              </a:rPr>
              <a:t>αμετάβλητη και ανεξάρτητη από την ανθρώπινη βούληση</a:t>
            </a:r>
            <a:r>
              <a:rPr lang="el-GR" sz="4000" b="1" dirty="0" smtClean="0"/>
              <a:t>. </a:t>
            </a:r>
            <a:endParaRPr lang="en-US" sz="4000" b="1" dirty="0"/>
          </a:p>
        </p:txBody>
      </p:sp>
    </p:spTree>
    <p:extLst>
      <p:ext uri="{BB962C8B-B14F-4D97-AF65-F5344CB8AC3E}">
        <p14:creationId xmlns:p14="http://schemas.microsoft.com/office/powerpoint/2010/main" val="4155501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Autofit/>
          </a:bodyPr>
          <a:lstStyle/>
          <a:p>
            <a:pPr algn="just"/>
            <a:r>
              <a:rPr lang="el-GR" sz="4000" b="1" dirty="0" smtClean="0"/>
              <a:t>Στο πλαίσιο της κριτικής θεωρίας, αθλητικό υποκείμενο, αθλητική δράση και αθλητικές δομές </a:t>
            </a:r>
          </a:p>
          <a:p>
            <a:pPr algn="just"/>
            <a:r>
              <a:rPr lang="el-GR" sz="4000" b="1" dirty="0" smtClean="0"/>
              <a:t>δεν προσεγγίζονται σαν διαφορετικές οντότητες εφόσον και στα επίπεδα της αλλοτρίωσης οι αθλητικές δομές είναι ανθρώπινα δημιουργήματα. </a:t>
            </a:r>
            <a:endParaRPr lang="en-US" sz="4000" b="1" dirty="0"/>
          </a:p>
        </p:txBody>
      </p:sp>
    </p:spTree>
    <p:extLst>
      <p:ext uri="{BB962C8B-B14F-4D97-AF65-F5344CB8AC3E}">
        <p14:creationId xmlns:p14="http://schemas.microsoft.com/office/powerpoint/2010/main" val="1572413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l-GR" sz="4000" b="1" dirty="0" smtClean="0"/>
              <a:t>Στις προοπτικές κριτικών θεωρήσεων ο αθλητισμός αλλάζει σε αντιστοιχία </a:t>
            </a:r>
          </a:p>
          <a:p>
            <a:pPr algn="just"/>
            <a:r>
              <a:rPr lang="el-GR" sz="4000" b="1" dirty="0" smtClean="0"/>
              <a:t>με τις ιστορικές συνθήκες και εφόσον αλλάζουν οι πολιτικές και οικονομικές, επικοινωνιακές (ΜΜΕ), θρησκευτικές κ.λπ. καταστάσεις.</a:t>
            </a:r>
            <a:endParaRPr lang="en-US" sz="4000" b="1" dirty="0"/>
          </a:p>
        </p:txBody>
      </p:sp>
    </p:spTree>
    <p:extLst>
      <p:ext uri="{BB962C8B-B14F-4D97-AF65-F5344CB8AC3E}">
        <p14:creationId xmlns:p14="http://schemas.microsoft.com/office/powerpoint/2010/main" val="985017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l-GR" b="1" dirty="0" smtClean="0">
                <a:solidFill>
                  <a:srgbClr val="FF0000"/>
                </a:solidFill>
              </a:rPr>
              <a:t>             </a:t>
            </a:r>
            <a:r>
              <a:rPr lang="el-GR" sz="6600" b="1" dirty="0" smtClean="0">
                <a:solidFill>
                  <a:srgbClr val="FF0000"/>
                </a:solidFill>
              </a:rPr>
              <a:t>Η   θεωρία περί         </a:t>
            </a:r>
          </a:p>
          <a:p>
            <a:pPr marL="0" indent="0">
              <a:buNone/>
            </a:pPr>
            <a:r>
              <a:rPr lang="el-GR" sz="6600" b="1" dirty="0">
                <a:solidFill>
                  <a:srgbClr val="FF0000"/>
                </a:solidFill>
              </a:rPr>
              <a:t> </a:t>
            </a:r>
            <a:r>
              <a:rPr lang="el-GR" sz="6600" b="1" dirty="0" smtClean="0">
                <a:solidFill>
                  <a:srgbClr val="FF0000"/>
                </a:solidFill>
              </a:rPr>
              <a:t>        </a:t>
            </a:r>
            <a:r>
              <a:rPr lang="el-GR" sz="6600" b="1" dirty="0" err="1" smtClean="0">
                <a:solidFill>
                  <a:srgbClr val="FF0000"/>
                </a:solidFill>
              </a:rPr>
              <a:t>δομοποίησης</a:t>
            </a:r>
            <a:r>
              <a:rPr lang="el-GR" sz="6600" b="1" dirty="0" smtClean="0">
                <a:solidFill>
                  <a:srgbClr val="FF0000"/>
                </a:solidFill>
              </a:rPr>
              <a:t> </a:t>
            </a:r>
            <a:endParaRPr lang="en-US" sz="6600" b="1" dirty="0">
              <a:solidFill>
                <a:srgbClr val="FF0000"/>
              </a:solidFill>
            </a:endParaRPr>
          </a:p>
        </p:txBody>
      </p:sp>
    </p:spTree>
    <p:extLst>
      <p:ext uri="{BB962C8B-B14F-4D97-AF65-F5344CB8AC3E}">
        <p14:creationId xmlns:p14="http://schemas.microsoft.com/office/powerpoint/2010/main" val="35538232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just"/>
            <a:r>
              <a:rPr lang="el-GR" sz="4000" b="1" dirty="0" smtClean="0"/>
              <a:t>Η θεώρηση αυτή αντιλαμβάνεται τις σχέσεις μεταξύ δομής και υποκειμένου, ελεύθερης βούλησης και καταναγκασμού, εθελοντισμού και αιτιοκρατίας, </a:t>
            </a:r>
          </a:p>
          <a:p>
            <a:pPr algn="just"/>
            <a:r>
              <a:rPr lang="el-GR" sz="4000" b="1" dirty="0" smtClean="0"/>
              <a:t>σαν  </a:t>
            </a:r>
            <a:r>
              <a:rPr lang="el-GR" sz="4000" b="1" dirty="0" err="1" smtClean="0">
                <a:solidFill>
                  <a:srgbClr val="FF0000"/>
                </a:solidFill>
              </a:rPr>
              <a:t>αλληλο</a:t>
            </a:r>
            <a:r>
              <a:rPr lang="el-GR" sz="4000" b="1" dirty="0" smtClean="0">
                <a:solidFill>
                  <a:srgbClr val="FF0000"/>
                </a:solidFill>
              </a:rPr>
              <a:t>-εμπλεκόμενα πεδία </a:t>
            </a:r>
            <a:r>
              <a:rPr lang="el-GR" sz="4000" b="1" dirty="0" smtClean="0"/>
              <a:t>στη βάση των οποίων συγκροτείται η οποιαδήποτε κοινωνική διαδικασία, επίσης και η αθλητική.</a:t>
            </a:r>
            <a:endParaRPr lang="en-US" sz="4000" b="1" dirty="0"/>
          </a:p>
        </p:txBody>
      </p:sp>
    </p:spTree>
    <p:extLst>
      <p:ext uri="{BB962C8B-B14F-4D97-AF65-F5344CB8AC3E}">
        <p14:creationId xmlns:p14="http://schemas.microsoft.com/office/powerpoint/2010/main" val="2831763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4000" b="1" dirty="0"/>
              <a:t>T</a:t>
            </a:r>
            <a:r>
              <a:rPr lang="el-GR" sz="4000" b="1" dirty="0" smtClean="0"/>
              <a:t>ο ενδιαφέρον επικεντρώνεται στην αναζήτηση εξηγήσεων </a:t>
            </a:r>
            <a:r>
              <a:rPr lang="el-GR" sz="4400" b="1" dirty="0" smtClean="0">
                <a:solidFill>
                  <a:srgbClr val="FF0000"/>
                </a:solidFill>
              </a:rPr>
              <a:t>γιατί</a:t>
            </a:r>
            <a:r>
              <a:rPr lang="el-GR" sz="4000" b="1" dirty="0" smtClean="0"/>
              <a:t>, </a:t>
            </a:r>
            <a:r>
              <a:rPr lang="el-GR" sz="4400" b="1" dirty="0" smtClean="0">
                <a:solidFill>
                  <a:srgbClr val="FF0000"/>
                </a:solidFill>
              </a:rPr>
              <a:t>για ποιους λόγους </a:t>
            </a:r>
            <a:r>
              <a:rPr lang="el-GR" sz="4000" b="1" dirty="0" smtClean="0"/>
              <a:t>και </a:t>
            </a:r>
            <a:r>
              <a:rPr lang="el-GR" sz="4400" b="1" dirty="0" smtClean="0">
                <a:solidFill>
                  <a:srgbClr val="FF0000"/>
                </a:solidFill>
              </a:rPr>
              <a:t>από ποιους </a:t>
            </a:r>
            <a:r>
              <a:rPr lang="el-GR" sz="4000" b="1" dirty="0" smtClean="0"/>
              <a:t>αποδόθηκαν συγκεκριμένα νοήματα σε έννοιες και σε λέξεις.</a:t>
            </a:r>
            <a:endParaRPr lang="en-US" sz="4000" b="1" dirty="0"/>
          </a:p>
        </p:txBody>
      </p:sp>
    </p:spTree>
    <p:extLst>
      <p:ext uri="{BB962C8B-B14F-4D97-AF65-F5344CB8AC3E}">
        <p14:creationId xmlns:p14="http://schemas.microsoft.com/office/powerpoint/2010/main" val="40882932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sz="3600" b="1" dirty="0" smtClean="0"/>
              <a:t>Η δομή εδώ δεν συνιστά μόνο περιοριστικό παράγοντα αλλά και παράγοντα που παρέχει δυνατότητες.</a:t>
            </a:r>
          </a:p>
          <a:p>
            <a:pPr algn="just"/>
            <a:r>
              <a:rPr lang="el-GR" sz="3600" b="1" dirty="0" smtClean="0"/>
              <a:t>  Έτσι  η δομή, σε αντίθεση για παράδειγμα με το </a:t>
            </a:r>
            <a:r>
              <a:rPr lang="el-GR" sz="3600" b="1" dirty="0" err="1" smtClean="0"/>
              <a:t>δομολειτουργισμό</a:t>
            </a:r>
            <a:r>
              <a:rPr lang="el-GR" sz="3600" b="1" dirty="0" smtClean="0"/>
              <a:t> και τα παράγωγά του, </a:t>
            </a:r>
          </a:p>
          <a:p>
            <a:pPr algn="just"/>
            <a:r>
              <a:rPr lang="el-GR" sz="3600" b="1" dirty="0" smtClean="0"/>
              <a:t>εδώ </a:t>
            </a:r>
            <a:r>
              <a:rPr lang="el-GR" sz="3600" b="1" dirty="0" smtClean="0">
                <a:solidFill>
                  <a:srgbClr val="FF0000"/>
                </a:solidFill>
              </a:rPr>
              <a:t>προσδιορίζεται με όρους κανόνων και πόρων</a:t>
            </a:r>
            <a:r>
              <a:rPr lang="el-GR" sz="3600" b="1" dirty="0" smtClean="0"/>
              <a:t>. </a:t>
            </a:r>
            <a:endParaRPr lang="en-US" sz="3600" b="1" dirty="0"/>
          </a:p>
        </p:txBody>
      </p:sp>
    </p:spTree>
    <p:extLst>
      <p:ext uri="{BB962C8B-B14F-4D97-AF65-F5344CB8AC3E}">
        <p14:creationId xmlns:p14="http://schemas.microsoft.com/office/powerpoint/2010/main" val="2735704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Autofit/>
          </a:bodyPr>
          <a:lstStyle/>
          <a:p>
            <a:pPr algn="just"/>
            <a:r>
              <a:rPr lang="el-GR" sz="3600" b="1" dirty="0" smtClean="0"/>
              <a:t>Η </a:t>
            </a:r>
            <a:r>
              <a:rPr lang="el-GR" sz="3600" b="1" dirty="0" err="1" smtClean="0"/>
              <a:t>δομοποίηση</a:t>
            </a:r>
            <a:r>
              <a:rPr lang="el-GR" sz="3600" b="1" dirty="0" smtClean="0"/>
              <a:t> αναφέρεται στην </a:t>
            </a:r>
            <a:r>
              <a:rPr lang="el-GR" sz="3600" b="1" dirty="0" err="1" smtClean="0"/>
              <a:t>αλληλοδιείσδυση(interpenetration</a:t>
            </a:r>
            <a:r>
              <a:rPr lang="el-GR" sz="3600" b="1" dirty="0" smtClean="0"/>
              <a:t>)  δομής και υποκειμενικών χαρακτηριστικών. </a:t>
            </a:r>
          </a:p>
          <a:p>
            <a:pPr algn="just"/>
            <a:r>
              <a:rPr lang="el-GR" sz="3600" b="1" dirty="0" smtClean="0"/>
              <a:t>Η δομή και ο υποκειμενικός παράγοντας εμφανίζονται σαν αδιαχώριστα συστατικά μιας κοινωνικής διαδικασίας, επομένως και της αθλητικής. </a:t>
            </a:r>
            <a:endParaRPr lang="en-US" sz="3600" b="1" dirty="0"/>
          </a:p>
        </p:txBody>
      </p:sp>
    </p:spTree>
    <p:extLst>
      <p:ext uri="{BB962C8B-B14F-4D97-AF65-F5344CB8AC3E}">
        <p14:creationId xmlns:p14="http://schemas.microsoft.com/office/powerpoint/2010/main" val="2584194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Autofit/>
          </a:bodyPr>
          <a:lstStyle/>
          <a:p>
            <a:pPr algn="just"/>
            <a:r>
              <a:rPr lang="el-GR" b="1" dirty="0" smtClean="0"/>
              <a:t>Οι εκάστοτε αθλητικές δομές που διαμορφώνουν και το πλαίσιο των αθλητικών </a:t>
            </a:r>
            <a:r>
              <a:rPr lang="el-GR" b="1" dirty="0" err="1" smtClean="0"/>
              <a:t>διαδράσεων</a:t>
            </a:r>
            <a:r>
              <a:rPr lang="el-GR" b="1" dirty="0" smtClean="0"/>
              <a:t> σε αυτή την προοπτική </a:t>
            </a:r>
          </a:p>
          <a:p>
            <a:pPr algn="just"/>
            <a:r>
              <a:rPr lang="el-GR" b="1" dirty="0" smtClean="0"/>
              <a:t>είναι δυναμικά μεγέθη τα οποία και συντηρούνται αλλά και αλλάζουν από τα ανθρώπινα υποκείμενα, άλλοτε σε λιγότερο και άλλοτε σε μεγαλύτερο βαθμό στη ροή του χρόνου και σε αντιστοιχία με την ιστορική συγκυρία.</a:t>
            </a:r>
            <a:endParaRPr lang="en-US" b="1" dirty="0"/>
          </a:p>
        </p:txBody>
      </p:sp>
    </p:spTree>
    <p:extLst>
      <p:ext uri="{BB962C8B-B14F-4D97-AF65-F5344CB8AC3E}">
        <p14:creationId xmlns:p14="http://schemas.microsoft.com/office/powerpoint/2010/main" val="39799458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gn="just"/>
            <a:r>
              <a:rPr lang="el-GR" b="1" dirty="0" smtClean="0">
                <a:solidFill>
                  <a:srgbClr val="FFFF00"/>
                </a:solidFill>
              </a:rPr>
              <a:t>Αυτό σημαίνει ότι η αθλητική δράση και επικοινωνιακή πρακτική δεν μπορεί ποτέ να έχει ολοκληρωτικά αιτιοκρατικό-δομικό χαρακτήρα. </a:t>
            </a:r>
          </a:p>
          <a:p>
            <a:pPr algn="just"/>
            <a:r>
              <a:rPr lang="el-GR" b="1" dirty="0" smtClean="0">
                <a:solidFill>
                  <a:srgbClr val="FF0000"/>
                </a:solidFill>
              </a:rPr>
              <a:t>Από την άλλη πλευρά δεν υπάρχει ούτε μια στιγμή κατά την οποία το ενεργά </a:t>
            </a:r>
            <a:r>
              <a:rPr lang="el-GR" b="1" dirty="0" err="1" smtClean="0">
                <a:solidFill>
                  <a:srgbClr val="FF0000"/>
                </a:solidFill>
              </a:rPr>
              <a:t>δρων</a:t>
            </a:r>
            <a:r>
              <a:rPr lang="el-GR" b="1" dirty="0" smtClean="0">
                <a:solidFill>
                  <a:srgbClr val="FF0000"/>
                </a:solidFill>
              </a:rPr>
              <a:t> υποκείμενο στον αθλητισμό μπορεί να απελευθερωθεί εντελώς από την αθλητική δομή.</a:t>
            </a:r>
            <a:endParaRPr lang="en-US" b="1" dirty="0">
              <a:solidFill>
                <a:srgbClr val="FF0000"/>
              </a:solidFill>
            </a:endParaRPr>
          </a:p>
        </p:txBody>
      </p:sp>
    </p:spTree>
    <p:extLst>
      <p:ext uri="{BB962C8B-B14F-4D97-AF65-F5344CB8AC3E}">
        <p14:creationId xmlns:p14="http://schemas.microsoft.com/office/powerpoint/2010/main" val="39956037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lgn="just"/>
            <a:r>
              <a:rPr lang="el-GR" b="1" dirty="0" smtClean="0"/>
              <a:t>Όταν ένα υποκείμενο ελευθερωθεί εντελώς από μια συγκεκριμένη δομή, </a:t>
            </a:r>
          </a:p>
          <a:p>
            <a:pPr algn="just"/>
            <a:r>
              <a:rPr lang="el-GR" b="1" dirty="0" smtClean="0"/>
              <a:t>τότε δεν μπορεί να αποδοθεί αθλητικό νόημα στην υποκειμενική δραστηριότητα,</a:t>
            </a:r>
          </a:p>
          <a:p>
            <a:pPr algn="just"/>
            <a:r>
              <a:rPr lang="el-GR" b="1" dirty="0" smtClean="0"/>
              <a:t> για το λόγο και μόνο ότι το αθλητικό κοινωνικό νόημα  συγκροτείται και παράγεται στο πλαίσιο συγκεκριμένων αθλητικών </a:t>
            </a:r>
            <a:r>
              <a:rPr lang="el-GR" b="1" dirty="0" smtClean="0"/>
              <a:t>δομών</a:t>
            </a:r>
            <a:r>
              <a:rPr lang="en-US" b="1" dirty="0" smtClean="0"/>
              <a:t> (</a:t>
            </a:r>
            <a:r>
              <a:rPr lang="el-GR" b="1" dirty="0" smtClean="0"/>
              <a:t>Χώρος, Χρόνος κ.λπ.)</a:t>
            </a:r>
            <a:endParaRPr lang="en-US" b="1" dirty="0"/>
          </a:p>
        </p:txBody>
      </p:sp>
    </p:spTree>
    <p:extLst>
      <p:ext uri="{BB962C8B-B14F-4D97-AF65-F5344CB8AC3E}">
        <p14:creationId xmlns:p14="http://schemas.microsoft.com/office/powerpoint/2010/main" val="40809327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l-GR" sz="3600" b="1" dirty="0" smtClean="0"/>
              <a:t>Το ενδιαφέρον απομακρύνεται από την εμπειρία του αθλητή ως ατομικού υποκειμένου </a:t>
            </a:r>
          </a:p>
          <a:p>
            <a:pPr algn="just"/>
            <a:r>
              <a:rPr lang="el-GR" sz="3600" b="1" dirty="0" smtClean="0"/>
              <a:t>αλλά και από τις αθλητικές δομές και προσηλωνόμαστε στις </a:t>
            </a:r>
            <a:r>
              <a:rPr lang="el-GR" sz="3600" b="1" dirty="0" smtClean="0">
                <a:solidFill>
                  <a:srgbClr val="FF0000"/>
                </a:solidFill>
              </a:rPr>
              <a:t>αθλητικές πρακτικές </a:t>
            </a:r>
            <a:r>
              <a:rPr lang="el-GR" sz="3600" b="1" dirty="0" smtClean="0"/>
              <a:t>οι οποίες συν-διαμορφώνονται από το αθλητικό υποκείμενο και την αθλητική δομή ταυτόχρονα. </a:t>
            </a:r>
            <a:endParaRPr lang="en-US" sz="3600" b="1" dirty="0"/>
          </a:p>
        </p:txBody>
      </p:sp>
    </p:spTree>
    <p:extLst>
      <p:ext uri="{BB962C8B-B14F-4D97-AF65-F5344CB8AC3E}">
        <p14:creationId xmlns:p14="http://schemas.microsoft.com/office/powerpoint/2010/main" val="1166876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lnSpcReduction="10000"/>
          </a:bodyPr>
          <a:lstStyle/>
          <a:p>
            <a:pPr algn="just"/>
            <a:r>
              <a:rPr lang="el-GR" sz="3600" b="1" dirty="0" smtClean="0"/>
              <a:t>Στις </a:t>
            </a:r>
            <a:r>
              <a:rPr lang="el-GR" sz="3600" b="1" dirty="0" smtClean="0">
                <a:solidFill>
                  <a:srgbClr val="FF0000"/>
                </a:solidFill>
              </a:rPr>
              <a:t>προοπτικές</a:t>
            </a:r>
            <a:r>
              <a:rPr lang="el-GR" sz="3600" b="1" dirty="0" smtClean="0"/>
              <a:t> μιας αυστηρής ανάλυσης του αθλητισμού στο πλαίσιο αυτής της θεώρησης, </a:t>
            </a:r>
          </a:p>
          <a:p>
            <a:pPr algn="just"/>
            <a:r>
              <a:rPr lang="el-GR" sz="3600" b="1" dirty="0" smtClean="0"/>
              <a:t>το αθλητικό σύστημα δεν έχει μια υπόσταση που υπερβαίνει τα επιμέρους αθλητικά υποκείμενα και την συλλογική τους δράση. </a:t>
            </a:r>
          </a:p>
          <a:p>
            <a:pPr algn="just"/>
            <a:r>
              <a:rPr lang="el-GR" sz="3600" b="1" dirty="0" smtClean="0"/>
              <a:t>Δεν διαθέτει κάποιες ιδιότητες ενδογενείς και αυτόνομες </a:t>
            </a:r>
            <a:endParaRPr lang="en-US" sz="3600" b="1" dirty="0"/>
          </a:p>
        </p:txBody>
      </p:sp>
    </p:spTree>
    <p:extLst>
      <p:ext uri="{BB962C8B-B14F-4D97-AF65-F5344CB8AC3E}">
        <p14:creationId xmlns:p14="http://schemas.microsoft.com/office/powerpoint/2010/main" val="1262886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l-GR" dirty="0"/>
          </a:p>
          <a:p>
            <a:pPr marL="0" indent="0">
              <a:buNone/>
            </a:pPr>
            <a:endParaRPr lang="el-GR" dirty="0" smtClean="0"/>
          </a:p>
          <a:p>
            <a:pPr marL="0" indent="0">
              <a:buNone/>
            </a:pPr>
            <a:endParaRPr lang="el-GR" dirty="0"/>
          </a:p>
          <a:p>
            <a:pPr marL="0" indent="0">
              <a:buNone/>
            </a:pPr>
            <a:r>
              <a:rPr lang="el-GR" b="1" dirty="0" smtClean="0">
                <a:solidFill>
                  <a:srgbClr val="FFFF00"/>
                </a:solidFill>
              </a:rPr>
              <a:t>                            </a:t>
            </a:r>
            <a:r>
              <a:rPr lang="el-GR" sz="6000" b="1" dirty="0" smtClean="0">
                <a:solidFill>
                  <a:srgbClr val="FFFF00"/>
                </a:solidFill>
              </a:rPr>
              <a:t>ΕΥΧΑΡΙΣΤΩ</a:t>
            </a:r>
            <a:endParaRPr lang="en-US" sz="6000" b="1" dirty="0">
              <a:solidFill>
                <a:srgbClr val="FFFF00"/>
              </a:solidFill>
            </a:endParaRPr>
          </a:p>
          <a:p>
            <a:pPr marL="0" indent="0">
              <a:buNone/>
            </a:pPr>
            <a:endParaRPr lang="el-GR" dirty="0" smtClean="0"/>
          </a:p>
          <a:p>
            <a:pPr marL="0" indent="0">
              <a:buNone/>
            </a:pPr>
            <a:r>
              <a:rPr lang="el-GR" sz="5400" b="1" dirty="0" smtClean="0">
                <a:solidFill>
                  <a:srgbClr val="FFFF00"/>
                </a:solidFill>
              </a:rPr>
              <a:t>                                   </a:t>
            </a:r>
            <a:endParaRPr lang="en-US" sz="5400" b="1" dirty="0">
              <a:solidFill>
                <a:srgbClr val="FFFF00"/>
              </a:solidFill>
            </a:endParaRPr>
          </a:p>
        </p:txBody>
      </p:sp>
    </p:spTree>
    <p:extLst>
      <p:ext uri="{BB962C8B-B14F-4D97-AF65-F5344CB8AC3E}">
        <p14:creationId xmlns:p14="http://schemas.microsoft.com/office/powerpoint/2010/main" val="4255412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l-GR" sz="3600" b="1" dirty="0" smtClean="0"/>
              <a:t>Γενικά στις προοπτικές αυτής της θεώρησης τα νοήματα που αποδίδονται μέσα από τη χρήση λέξεων και εννοιών είναι </a:t>
            </a:r>
            <a:endParaRPr lang="en-US" sz="3600" b="1" dirty="0" smtClean="0"/>
          </a:p>
          <a:p>
            <a:pPr algn="just"/>
            <a:r>
              <a:rPr lang="el-GR" sz="4000" b="1" u="sng" dirty="0" smtClean="0">
                <a:solidFill>
                  <a:srgbClr val="FF0000"/>
                </a:solidFill>
              </a:rPr>
              <a:t>κοινωνικές </a:t>
            </a:r>
            <a:r>
              <a:rPr lang="el-GR" sz="4000" b="1" u="sng" dirty="0" smtClean="0">
                <a:solidFill>
                  <a:srgbClr val="FF0000"/>
                </a:solidFill>
              </a:rPr>
              <a:t>κατασκευές που εξυπηρετούν συγκεκριμένες κοινωνικές ομάδες και δεν σχετίζονται με την ουσία των πραγμάτων.</a:t>
            </a:r>
            <a:endParaRPr lang="en-US" sz="4000" b="1" u="sng" dirty="0">
              <a:solidFill>
                <a:srgbClr val="FF0000"/>
              </a:solidFill>
            </a:endParaRPr>
          </a:p>
        </p:txBody>
      </p:sp>
    </p:spTree>
    <p:extLst>
      <p:ext uri="{BB962C8B-B14F-4D97-AF65-F5344CB8AC3E}">
        <p14:creationId xmlns:p14="http://schemas.microsoft.com/office/powerpoint/2010/main" val="19950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sz="4800" b="1" dirty="0" smtClean="0"/>
              <a:t>Δεν αναζητείται μια αντικειμενική αλήθεια, ή</a:t>
            </a:r>
            <a:endParaRPr lang="en-US" sz="4800" b="1" dirty="0" smtClean="0"/>
          </a:p>
          <a:p>
            <a:pPr algn="just"/>
            <a:r>
              <a:rPr lang="el-GR" sz="4800" b="1" dirty="0" smtClean="0"/>
              <a:t> μάλλον καλύτερα δεν υπάρχει. </a:t>
            </a:r>
            <a:endParaRPr lang="en-US" sz="4800" b="1" dirty="0" smtClean="0"/>
          </a:p>
          <a:p>
            <a:pPr algn="just"/>
            <a:r>
              <a:rPr lang="el-GR" sz="4800" b="1" dirty="0" smtClean="0"/>
              <a:t>Υπάρχουν μόνο επιμέρους κατακερματισμένα νοήματα.</a:t>
            </a:r>
            <a:r>
              <a:rPr lang="el-GR" dirty="0" smtClean="0"/>
              <a:t> </a:t>
            </a:r>
            <a:endParaRPr lang="en-US" dirty="0"/>
          </a:p>
        </p:txBody>
      </p:sp>
    </p:spTree>
    <p:extLst>
      <p:ext uri="{BB962C8B-B14F-4D97-AF65-F5344CB8AC3E}">
        <p14:creationId xmlns:p14="http://schemas.microsoft.com/office/powerpoint/2010/main" val="3653297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pPr algn="just"/>
            <a:r>
              <a:rPr lang="el-GR" sz="3600" b="1" dirty="0" smtClean="0"/>
              <a:t>Η προσέγγιση κοινωνικών ζητημάτων δεν πραγματώνεται στη βάση της ουσίας ή της υπόστασης (άνθρωπος, υποκείμενο, βιολογικό φύλο, φύση, κοινωνία κ.λπ. ) </a:t>
            </a:r>
            <a:endParaRPr lang="en-US" sz="3600" b="1" dirty="0" smtClean="0"/>
          </a:p>
          <a:p>
            <a:pPr algn="just"/>
            <a:r>
              <a:rPr lang="el-GR" sz="3600" b="1" dirty="0" smtClean="0"/>
              <a:t>αλλά στη βάση συνδυασμών μεταξύ συμβόλων, γλώσσας, κειμένων κ.λπ.</a:t>
            </a:r>
            <a:endParaRPr lang="en-US" sz="3600" b="1" dirty="0"/>
          </a:p>
        </p:txBody>
      </p:sp>
    </p:spTree>
    <p:extLst>
      <p:ext uri="{BB962C8B-B14F-4D97-AF65-F5344CB8AC3E}">
        <p14:creationId xmlns:p14="http://schemas.microsoft.com/office/powerpoint/2010/main" val="2515985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0892"/>
            <a:ext cx="8229600" cy="5525272"/>
          </a:xfrm>
        </p:spPr>
        <p:txBody>
          <a:bodyPr>
            <a:normAutofit/>
          </a:bodyPr>
          <a:lstStyle/>
          <a:p>
            <a:pPr algn="just"/>
            <a:r>
              <a:rPr lang="el-GR" sz="3600" b="1" dirty="0" smtClean="0"/>
              <a:t>Η πραγματικότητα οποιασδήποτε μορφής είναι έργο γλωσσικών, ερμηνευτικών ή συμβολικών κατασκευών. </a:t>
            </a:r>
            <a:endParaRPr lang="en-US" sz="3600" b="1" dirty="0" smtClean="0"/>
          </a:p>
          <a:p>
            <a:pPr algn="just"/>
            <a:r>
              <a:rPr lang="el-GR" sz="3600" b="1" dirty="0" smtClean="0"/>
              <a:t>Η κοινωνική κατασκευή σε μια τέτοια προοπτική δεν αντικαθιστά την ουσία των πραγμάτων </a:t>
            </a:r>
            <a:endParaRPr lang="en-US" sz="3600" b="1" dirty="0" smtClean="0"/>
          </a:p>
          <a:p>
            <a:pPr algn="just"/>
            <a:r>
              <a:rPr lang="el-GR" sz="3600" b="1" dirty="0" smtClean="0"/>
              <a:t>αλλά ανάγεται η ίδια ως ουσία του κοινωνικού και όχι μόνο κόσμου. </a:t>
            </a:r>
            <a:endParaRPr lang="en-US" sz="3600" b="1" dirty="0"/>
          </a:p>
        </p:txBody>
      </p:sp>
    </p:spTree>
    <p:extLst>
      <p:ext uri="{BB962C8B-B14F-4D97-AF65-F5344CB8AC3E}">
        <p14:creationId xmlns:p14="http://schemas.microsoft.com/office/powerpoint/2010/main" val="3556557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Autofit/>
          </a:bodyPr>
          <a:lstStyle/>
          <a:p>
            <a:pPr algn="just"/>
            <a:r>
              <a:rPr lang="el-GR" b="1" dirty="0" smtClean="0"/>
              <a:t>Όταν για παράδειγμα αναφερόμαστε ότι  το Α, Β, Γ κ.λπ. είναι κατασκευασμένο, </a:t>
            </a:r>
            <a:endParaRPr lang="en-US" b="1" dirty="0" smtClean="0"/>
          </a:p>
          <a:p>
            <a:pPr algn="just"/>
            <a:r>
              <a:rPr lang="el-GR" b="1" dirty="0" smtClean="0"/>
              <a:t>εννοούμε ότι είμαστε εμείς που συνδέουμε το Α, Β, Γ κ.λπ. με μια ιδέα, με ένα συγκεκριμένο νόημα. </a:t>
            </a:r>
            <a:endParaRPr lang="en-US" b="1" dirty="0" smtClean="0"/>
          </a:p>
          <a:p>
            <a:pPr algn="just"/>
            <a:r>
              <a:rPr lang="el-GR" b="1" dirty="0" smtClean="0"/>
              <a:t>Αυτό δεν σημαίνει ότι το Α, Β, Γ κ.λπ. δεν υπάρχει αφ</a:t>
            </a:r>
            <a:r>
              <a:rPr lang="el-GR" b="1" smtClean="0"/>
              <a:t>’ εαυτό, </a:t>
            </a:r>
            <a:endParaRPr lang="en-US" b="1" dirty="0" smtClean="0"/>
          </a:p>
          <a:p>
            <a:pPr algn="just"/>
            <a:r>
              <a:rPr lang="el-GR" b="1" dirty="0" smtClean="0"/>
              <a:t>αλλά σημαίνει ότι το νόημα στο ήδη αφ’ εαυτόν υπάρχον κατασκευάζεται στο πλαίσιο της κοινωνικής-πολιτισμικής εξελικτικής διαδικασίας. </a:t>
            </a:r>
            <a:endParaRPr lang="en-US" b="1" dirty="0"/>
          </a:p>
        </p:txBody>
      </p:sp>
    </p:spTree>
    <p:extLst>
      <p:ext uri="{BB962C8B-B14F-4D97-AF65-F5344CB8AC3E}">
        <p14:creationId xmlns:p14="http://schemas.microsoft.com/office/powerpoint/2010/main" val="3273359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3600" b="1" dirty="0" smtClean="0"/>
              <a:t>Η θεωρία αυτή είναι σημαντική όταν θέσουμε στο πλαίσιο της για διερεύνηση ζητήματα όπως </a:t>
            </a:r>
            <a:endParaRPr lang="en-US" sz="3600" b="1" dirty="0" smtClean="0"/>
          </a:p>
          <a:p>
            <a:pPr algn="just"/>
            <a:r>
              <a:rPr lang="el-GR" sz="4000" b="1" dirty="0" err="1" smtClean="0">
                <a:solidFill>
                  <a:srgbClr val="FF0000"/>
                </a:solidFill>
              </a:rPr>
              <a:t>διαφυλικές</a:t>
            </a:r>
            <a:r>
              <a:rPr lang="el-GR" sz="4000" b="1" dirty="0" smtClean="0">
                <a:solidFill>
                  <a:srgbClr val="FF0000"/>
                </a:solidFill>
              </a:rPr>
              <a:t> ιεραρχίες, σχέσεις εξουσίας στον αθλητισμό, ποιος δίνει τα νοήματα στην αθλητική δράση και γιατί κ.λπ. </a:t>
            </a:r>
            <a:endParaRPr lang="en-US" sz="4000" b="1" dirty="0">
              <a:solidFill>
                <a:srgbClr val="FF0000"/>
              </a:solidFill>
            </a:endParaRPr>
          </a:p>
        </p:txBody>
      </p:sp>
    </p:spTree>
    <p:extLst>
      <p:ext uri="{BB962C8B-B14F-4D97-AF65-F5344CB8AC3E}">
        <p14:creationId xmlns:p14="http://schemas.microsoft.com/office/powerpoint/2010/main" val="23441852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1291</Words>
  <Application>Microsoft Office PowerPoint</Application>
  <PresentationFormat>On-screen Show (4:3)</PresentationFormat>
  <Paragraphs>83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Θεωρία περί κοινωνικής κατασκευής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Θεωρία περί κοινωνικής κατασκευής</dc:title>
  <dc:creator>N</dc:creator>
  <cp:lastModifiedBy>N</cp:lastModifiedBy>
  <cp:revision>14</cp:revision>
  <dcterms:created xsi:type="dcterms:W3CDTF">2014-06-02T17:31:41Z</dcterms:created>
  <dcterms:modified xsi:type="dcterms:W3CDTF">2016-04-12T08:50:51Z</dcterms:modified>
</cp:coreProperties>
</file>