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8"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71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E87A8F-0A75-40B0-BA41-CD0CA2AAB6DC}" type="datetimeFigureOut">
              <a:rPr lang="en-US" smtClean="0"/>
              <a:t>5/30/2016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5D377-567B-4C32-8578-DC4E5E732EA4}" type="slidenum">
              <a:rPr lang="en-US" smtClean="0"/>
              <a:t>‹#›</a:t>
            </a:fld>
            <a:endParaRPr lang="en-US"/>
          </a:p>
        </p:txBody>
      </p:sp>
    </p:spTree>
    <p:extLst>
      <p:ext uri="{BB962C8B-B14F-4D97-AF65-F5344CB8AC3E}">
        <p14:creationId xmlns:p14="http://schemas.microsoft.com/office/powerpoint/2010/main" val="2441263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E87A8F-0A75-40B0-BA41-CD0CA2AAB6DC}" type="datetimeFigureOut">
              <a:rPr lang="en-US" smtClean="0"/>
              <a:t>5/30/2016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5D377-567B-4C32-8578-DC4E5E732EA4}" type="slidenum">
              <a:rPr lang="en-US" smtClean="0"/>
              <a:t>‹#›</a:t>
            </a:fld>
            <a:endParaRPr lang="en-US"/>
          </a:p>
        </p:txBody>
      </p:sp>
    </p:spTree>
    <p:extLst>
      <p:ext uri="{BB962C8B-B14F-4D97-AF65-F5344CB8AC3E}">
        <p14:creationId xmlns:p14="http://schemas.microsoft.com/office/powerpoint/2010/main" val="2798339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E87A8F-0A75-40B0-BA41-CD0CA2AAB6DC}" type="datetimeFigureOut">
              <a:rPr lang="en-US" smtClean="0"/>
              <a:t>5/30/2016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5D377-567B-4C32-8578-DC4E5E732EA4}" type="slidenum">
              <a:rPr lang="en-US" smtClean="0"/>
              <a:t>‹#›</a:t>
            </a:fld>
            <a:endParaRPr lang="en-US"/>
          </a:p>
        </p:txBody>
      </p:sp>
    </p:spTree>
    <p:extLst>
      <p:ext uri="{BB962C8B-B14F-4D97-AF65-F5344CB8AC3E}">
        <p14:creationId xmlns:p14="http://schemas.microsoft.com/office/powerpoint/2010/main" val="3719724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E87A8F-0A75-40B0-BA41-CD0CA2AAB6DC}" type="datetimeFigureOut">
              <a:rPr lang="en-US" smtClean="0"/>
              <a:t>5/30/2016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5D377-567B-4C32-8578-DC4E5E732EA4}" type="slidenum">
              <a:rPr lang="en-US" smtClean="0"/>
              <a:t>‹#›</a:t>
            </a:fld>
            <a:endParaRPr lang="en-US"/>
          </a:p>
        </p:txBody>
      </p:sp>
    </p:spTree>
    <p:extLst>
      <p:ext uri="{BB962C8B-B14F-4D97-AF65-F5344CB8AC3E}">
        <p14:creationId xmlns:p14="http://schemas.microsoft.com/office/powerpoint/2010/main" val="287741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E87A8F-0A75-40B0-BA41-CD0CA2AAB6DC}" type="datetimeFigureOut">
              <a:rPr lang="en-US" smtClean="0"/>
              <a:t>5/30/2016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5D377-567B-4C32-8578-DC4E5E732EA4}" type="slidenum">
              <a:rPr lang="en-US" smtClean="0"/>
              <a:t>‹#›</a:t>
            </a:fld>
            <a:endParaRPr lang="en-US"/>
          </a:p>
        </p:txBody>
      </p:sp>
    </p:spTree>
    <p:extLst>
      <p:ext uri="{BB962C8B-B14F-4D97-AF65-F5344CB8AC3E}">
        <p14:creationId xmlns:p14="http://schemas.microsoft.com/office/powerpoint/2010/main" val="410242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E87A8F-0A75-40B0-BA41-CD0CA2AAB6DC}" type="datetimeFigureOut">
              <a:rPr lang="en-US" smtClean="0"/>
              <a:t>5/30/2016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5D377-567B-4C32-8578-DC4E5E732EA4}" type="slidenum">
              <a:rPr lang="en-US" smtClean="0"/>
              <a:t>‹#›</a:t>
            </a:fld>
            <a:endParaRPr lang="en-US"/>
          </a:p>
        </p:txBody>
      </p:sp>
    </p:spTree>
    <p:extLst>
      <p:ext uri="{BB962C8B-B14F-4D97-AF65-F5344CB8AC3E}">
        <p14:creationId xmlns:p14="http://schemas.microsoft.com/office/powerpoint/2010/main" val="1302387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E87A8F-0A75-40B0-BA41-CD0CA2AAB6DC}" type="datetimeFigureOut">
              <a:rPr lang="en-US" smtClean="0"/>
              <a:t>5/30/2016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E5D377-567B-4C32-8578-DC4E5E732EA4}" type="slidenum">
              <a:rPr lang="en-US" smtClean="0"/>
              <a:t>‹#›</a:t>
            </a:fld>
            <a:endParaRPr lang="en-US"/>
          </a:p>
        </p:txBody>
      </p:sp>
    </p:spTree>
    <p:extLst>
      <p:ext uri="{BB962C8B-B14F-4D97-AF65-F5344CB8AC3E}">
        <p14:creationId xmlns:p14="http://schemas.microsoft.com/office/powerpoint/2010/main" val="1927934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E87A8F-0A75-40B0-BA41-CD0CA2AAB6DC}" type="datetimeFigureOut">
              <a:rPr lang="en-US" smtClean="0"/>
              <a:t>5/30/2016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E5D377-567B-4C32-8578-DC4E5E732EA4}" type="slidenum">
              <a:rPr lang="en-US" smtClean="0"/>
              <a:t>‹#›</a:t>
            </a:fld>
            <a:endParaRPr lang="en-US"/>
          </a:p>
        </p:txBody>
      </p:sp>
    </p:spTree>
    <p:extLst>
      <p:ext uri="{BB962C8B-B14F-4D97-AF65-F5344CB8AC3E}">
        <p14:creationId xmlns:p14="http://schemas.microsoft.com/office/powerpoint/2010/main" val="3865550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E87A8F-0A75-40B0-BA41-CD0CA2AAB6DC}" type="datetimeFigureOut">
              <a:rPr lang="en-US" smtClean="0"/>
              <a:t>5/30/2016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E5D377-567B-4C32-8578-DC4E5E732EA4}" type="slidenum">
              <a:rPr lang="en-US" smtClean="0"/>
              <a:t>‹#›</a:t>
            </a:fld>
            <a:endParaRPr lang="en-US"/>
          </a:p>
        </p:txBody>
      </p:sp>
    </p:spTree>
    <p:extLst>
      <p:ext uri="{BB962C8B-B14F-4D97-AF65-F5344CB8AC3E}">
        <p14:creationId xmlns:p14="http://schemas.microsoft.com/office/powerpoint/2010/main" val="39070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E87A8F-0A75-40B0-BA41-CD0CA2AAB6DC}" type="datetimeFigureOut">
              <a:rPr lang="en-US" smtClean="0"/>
              <a:t>5/30/2016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5D377-567B-4C32-8578-DC4E5E732EA4}" type="slidenum">
              <a:rPr lang="en-US" smtClean="0"/>
              <a:t>‹#›</a:t>
            </a:fld>
            <a:endParaRPr lang="en-US"/>
          </a:p>
        </p:txBody>
      </p:sp>
    </p:spTree>
    <p:extLst>
      <p:ext uri="{BB962C8B-B14F-4D97-AF65-F5344CB8AC3E}">
        <p14:creationId xmlns:p14="http://schemas.microsoft.com/office/powerpoint/2010/main" val="350605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E87A8F-0A75-40B0-BA41-CD0CA2AAB6DC}" type="datetimeFigureOut">
              <a:rPr lang="en-US" smtClean="0"/>
              <a:t>5/30/2016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5D377-567B-4C32-8578-DC4E5E732EA4}" type="slidenum">
              <a:rPr lang="en-US" smtClean="0"/>
              <a:t>‹#›</a:t>
            </a:fld>
            <a:endParaRPr lang="en-US"/>
          </a:p>
        </p:txBody>
      </p:sp>
    </p:spTree>
    <p:extLst>
      <p:ext uri="{BB962C8B-B14F-4D97-AF65-F5344CB8AC3E}">
        <p14:creationId xmlns:p14="http://schemas.microsoft.com/office/powerpoint/2010/main" val="790643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E87A8F-0A75-40B0-BA41-CD0CA2AAB6DC}" type="datetimeFigureOut">
              <a:rPr lang="en-US" smtClean="0"/>
              <a:t>5/30/2016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5D377-567B-4C32-8578-DC4E5E732EA4}" type="slidenum">
              <a:rPr lang="en-US" smtClean="0"/>
              <a:t>‹#›</a:t>
            </a:fld>
            <a:endParaRPr lang="en-US"/>
          </a:p>
        </p:txBody>
      </p:sp>
    </p:spTree>
    <p:extLst>
      <p:ext uri="{BB962C8B-B14F-4D97-AF65-F5344CB8AC3E}">
        <p14:creationId xmlns:p14="http://schemas.microsoft.com/office/powerpoint/2010/main" val="228054451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7772400" cy="3267795"/>
          </a:xfrm>
        </p:spPr>
        <p:txBody>
          <a:bodyPr>
            <a:noAutofit/>
          </a:bodyPr>
          <a:lstStyle/>
          <a:p>
            <a:r>
              <a:rPr lang="en-US" sz="6000" b="1" dirty="0" smtClean="0"/>
              <a:t/>
            </a:r>
            <a:br>
              <a:rPr lang="en-US" sz="6000" b="1" dirty="0" smtClean="0"/>
            </a:br>
            <a:r>
              <a:rPr lang="en-US" sz="6000" b="1" dirty="0"/>
              <a:t/>
            </a:r>
            <a:br>
              <a:rPr lang="en-US" sz="6000" b="1" dirty="0"/>
            </a:br>
            <a:r>
              <a:rPr lang="en-US" sz="6000" b="1" dirty="0" smtClean="0"/>
              <a:t/>
            </a:r>
            <a:br>
              <a:rPr lang="en-US" sz="6000" b="1" dirty="0" smtClean="0"/>
            </a:br>
            <a:r>
              <a:rPr lang="en-US" sz="6000" b="1" dirty="0"/>
              <a:t/>
            </a:r>
            <a:br>
              <a:rPr lang="en-US" sz="6000" b="1" dirty="0"/>
            </a:br>
            <a:r>
              <a:rPr lang="el-GR" sz="6000" b="1" dirty="0" smtClean="0"/>
              <a:t>ΣΥΣΤΗΜΙΚΗ ΘΕΩΡΙΑ ΛΕΙΤΟΥΡΓΙΚΗ ΔΙΑΦΟΡΟΠΟΙΗΣΗ ΚΑΙ ΑΘΛΗΤΙΣΜΟΣ </a:t>
            </a:r>
            <a:r>
              <a:rPr lang="en-US" sz="6000" b="1" dirty="0" smtClean="0"/>
              <a:t/>
            </a:r>
            <a:br>
              <a:rPr lang="en-US" sz="6000" b="1" dirty="0" smtClean="0"/>
            </a:br>
            <a:r>
              <a:rPr lang="el-GR" sz="3200" b="1" dirty="0"/>
              <a:t>Αναπληρωτής  Καθηγητής Αθλητικής Κοινωνιολογίας</a:t>
            </a:r>
            <a:br>
              <a:rPr lang="el-GR" sz="3200" b="1" dirty="0"/>
            </a:br>
            <a:r>
              <a:rPr lang="el-GR" sz="3200" b="1" dirty="0" err="1"/>
              <a:t>Τηλ</a:t>
            </a:r>
            <a:r>
              <a:rPr lang="el-GR" sz="3200" b="1" dirty="0"/>
              <a:t>. 210-7276174</a:t>
            </a:r>
            <a:br>
              <a:rPr lang="el-GR" sz="3200" b="1" dirty="0"/>
            </a:br>
            <a:r>
              <a:rPr lang="el-GR" sz="3200" b="1" dirty="0" err="1"/>
              <a:t>Email</a:t>
            </a:r>
            <a:r>
              <a:rPr lang="el-GR" sz="3200" b="1" dirty="0"/>
              <a:t>: </a:t>
            </a:r>
            <a:r>
              <a:rPr lang="el-GR" sz="3200" b="1" dirty="0" err="1"/>
              <a:t>npatsant@phed.uoa.gr</a:t>
            </a:r>
            <a:r>
              <a:rPr lang="el-GR" sz="6000" b="1" dirty="0"/>
              <a:t/>
            </a:r>
            <a:br>
              <a:rPr lang="el-GR" sz="6000" b="1" dirty="0"/>
            </a:br>
            <a:endParaRPr lang="en-US" sz="6000" b="1" dirty="0"/>
          </a:p>
        </p:txBody>
      </p:sp>
    </p:spTree>
    <p:extLst>
      <p:ext uri="{BB962C8B-B14F-4D97-AF65-F5344CB8AC3E}">
        <p14:creationId xmlns:p14="http://schemas.microsoft.com/office/powerpoint/2010/main" val="897815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l-GR" b="1" dirty="0" smtClean="0"/>
              <a:t>Όταν αναφέρουμε ότι το αθλητικό νόημα είναι αδιαφιλονίκητο </a:t>
            </a:r>
            <a:r>
              <a:rPr lang="el-GR" b="1" u="sng" dirty="0" smtClean="0"/>
              <a:t>αντικειμενικό</a:t>
            </a:r>
            <a:r>
              <a:rPr lang="el-GR" b="1" dirty="0" smtClean="0"/>
              <a:t> στα επίπεδα του αθλητισμού των επιδόσεων,</a:t>
            </a:r>
          </a:p>
          <a:p>
            <a:pPr algn="just"/>
            <a:r>
              <a:rPr lang="el-GR" b="1" dirty="0" smtClean="0"/>
              <a:t> εννοούμε ότι στις φάσεις συγκρότησής του η αθλητική δομή είναι παρούσα και </a:t>
            </a:r>
          </a:p>
          <a:p>
            <a:pPr algn="just"/>
            <a:r>
              <a:rPr lang="el-GR" b="1" dirty="0" smtClean="0"/>
              <a:t>κατά ένα πολύ μεγάλο βαθμό καταναγκάζει το υποκείμενο να προσανατολίσει τη δράση και επικοινωνιακή πρακτική του προς μια συγκεκριμένη κατεύθυνση. </a:t>
            </a:r>
            <a:endParaRPr lang="en-US" b="1" dirty="0"/>
          </a:p>
        </p:txBody>
      </p:sp>
    </p:spTree>
    <p:extLst>
      <p:ext uri="{BB962C8B-B14F-4D97-AF65-F5344CB8AC3E}">
        <p14:creationId xmlns:p14="http://schemas.microsoft.com/office/powerpoint/2010/main" val="1774445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Autofit/>
          </a:bodyPr>
          <a:lstStyle/>
          <a:p>
            <a:pPr algn="just"/>
            <a:r>
              <a:rPr lang="el-GR" sz="2800" b="1" dirty="0" smtClean="0"/>
              <a:t>Οι διαφορετικές εκφάνσεις του αθλητισμού, τα διαφορετικά αθλητικά μοντέλα, συγκροτούνται στη βάση </a:t>
            </a:r>
          </a:p>
          <a:p>
            <a:pPr algn="just"/>
            <a:r>
              <a:rPr lang="el-GR" sz="2800" b="1" dirty="0" smtClean="0"/>
              <a:t>μιας διαφορετικής σύνθεσης των αθλητικών στοιχείων, </a:t>
            </a:r>
          </a:p>
          <a:p>
            <a:pPr algn="just"/>
            <a:r>
              <a:rPr lang="el-GR" sz="2800" b="1" dirty="0" smtClean="0"/>
              <a:t>εμφανίζουν διαφορετικές δομές, </a:t>
            </a:r>
          </a:p>
          <a:p>
            <a:pPr algn="just"/>
            <a:r>
              <a:rPr lang="el-GR" sz="2800" b="1" dirty="0" smtClean="0"/>
              <a:t>διαφορετικά νοήματα, </a:t>
            </a:r>
          </a:p>
          <a:p>
            <a:pPr algn="just"/>
            <a:r>
              <a:rPr lang="el-GR" sz="2800" b="1" dirty="0" smtClean="0"/>
              <a:t>διαφορετικές κοινωνικές χρήσεις και χρησιμότητες,  </a:t>
            </a:r>
          </a:p>
          <a:p>
            <a:pPr algn="just"/>
            <a:r>
              <a:rPr lang="el-GR" sz="2800" b="1" dirty="0" smtClean="0"/>
              <a:t>παραπέμπουν σε άλλους στόχους, σε άλλους σκοπούς </a:t>
            </a:r>
          </a:p>
          <a:p>
            <a:pPr algn="just"/>
            <a:r>
              <a:rPr lang="el-GR" sz="2800" b="1" dirty="0" smtClean="0"/>
              <a:t>και διασυνδέονται με διαφορετικές κοινωνικές-ηθικές αξίες.</a:t>
            </a:r>
            <a:endParaRPr lang="en-US" sz="2800" b="1" dirty="0"/>
          </a:p>
        </p:txBody>
      </p:sp>
    </p:spTree>
    <p:extLst>
      <p:ext uri="{BB962C8B-B14F-4D97-AF65-F5344CB8AC3E}">
        <p14:creationId xmlns:p14="http://schemas.microsoft.com/office/powerpoint/2010/main" val="3430079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l-GR" sz="3600" b="1" dirty="0" smtClean="0"/>
              <a:t>Σε κάθε επιμέρους αθλητικό μοντέλο διαμορφώνεται και μια διαφορετική από πολλές πλευρές σχέση μεταξύ των δομών του επιμέρους μοντέλου </a:t>
            </a:r>
          </a:p>
          <a:p>
            <a:pPr algn="just"/>
            <a:r>
              <a:rPr lang="el-GR" sz="3600" b="1" dirty="0" smtClean="0"/>
              <a:t>και του υποκειμένου που δραστηριοποιείται εντός των πλαισίων του.</a:t>
            </a:r>
            <a:endParaRPr lang="en-US" sz="3600" b="1" dirty="0"/>
          </a:p>
        </p:txBody>
      </p:sp>
    </p:spTree>
    <p:extLst>
      <p:ext uri="{BB962C8B-B14F-4D97-AF65-F5344CB8AC3E}">
        <p14:creationId xmlns:p14="http://schemas.microsoft.com/office/powerpoint/2010/main" val="1321974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l-GR" sz="3600" b="1" dirty="0" smtClean="0"/>
              <a:t>Φυσικά και το στοιχείο της υποκειμενικότητας είναι παρόν. </a:t>
            </a:r>
          </a:p>
          <a:p>
            <a:pPr algn="just"/>
            <a:r>
              <a:rPr lang="el-GR" sz="3600" b="1" dirty="0" smtClean="0"/>
              <a:t>Το στοιχείο της υποκειμενικότητας στο επίπεδο του πρωταθλητισμού μπορεί να αποτυπωθεί για παράδειγμα από την πρόθεση και την επιλογή του αθλητή</a:t>
            </a:r>
          </a:p>
          <a:p>
            <a:pPr algn="just"/>
            <a:r>
              <a:rPr lang="el-GR" sz="3600" b="1" dirty="0" smtClean="0"/>
              <a:t> Και στο αυστηρά δομικό αυτό περιβάλλον υπάρχει πάντα το στοιχείο της πρόθεσης. </a:t>
            </a:r>
            <a:endParaRPr lang="en-US" sz="3600" b="1" dirty="0"/>
          </a:p>
        </p:txBody>
      </p:sp>
    </p:spTree>
    <p:extLst>
      <p:ext uri="{BB962C8B-B14F-4D97-AF65-F5344CB8AC3E}">
        <p14:creationId xmlns:p14="http://schemas.microsoft.com/office/powerpoint/2010/main" val="4061656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l-GR" b="1" dirty="0" smtClean="0"/>
              <a:t>Στη </a:t>
            </a:r>
            <a:r>
              <a:rPr lang="el-GR" b="1" dirty="0" err="1" smtClean="0"/>
              <a:t>συστημική</a:t>
            </a:r>
            <a:r>
              <a:rPr lang="el-GR" b="1" dirty="0" smtClean="0"/>
              <a:t> σκέψη δεν επιδιώκουμε τη διαμόρφωση μιας ολιστικής αντίληψης περί της πρωτοκαθεδρίας της αθλητικής δομής επί του ατόμου</a:t>
            </a:r>
          </a:p>
          <a:p>
            <a:pPr algn="just"/>
            <a:r>
              <a:rPr lang="el-GR" b="1" dirty="0" smtClean="0"/>
              <a:t> Ωστόσο όμως αυτό δεν σημαίνει ότι αποδεχόμαστε --τουλάχιστον στο επίπεδο του αθλητισμού των επιδόσεων και του πρωταθλητισμού-- και την ψευδαίσθηση</a:t>
            </a:r>
          </a:p>
          <a:p>
            <a:pPr algn="just"/>
            <a:r>
              <a:rPr lang="el-GR" b="1" dirty="0" smtClean="0"/>
              <a:t> περί της πλήρους ανεξαρτησίας του ατόμου από την αθλητική δομή. </a:t>
            </a:r>
            <a:endParaRPr lang="en-US" b="1" dirty="0"/>
          </a:p>
        </p:txBody>
      </p:sp>
    </p:spTree>
    <p:extLst>
      <p:ext uri="{BB962C8B-B14F-4D97-AF65-F5344CB8AC3E}">
        <p14:creationId xmlns:p14="http://schemas.microsoft.com/office/powerpoint/2010/main" val="1901282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u="sng" dirty="0" smtClean="0"/>
              <a:t>Γενικές απόψεις περί της διαφοροποίησης του αθλητισμού</a:t>
            </a:r>
            <a:endParaRPr lang="en-US" b="1" u="sng" dirty="0"/>
          </a:p>
        </p:txBody>
      </p:sp>
      <p:sp>
        <p:nvSpPr>
          <p:cNvPr id="3" name="Content Placeholder 2"/>
          <p:cNvSpPr>
            <a:spLocks noGrp="1"/>
          </p:cNvSpPr>
          <p:nvPr>
            <p:ph idx="1"/>
          </p:nvPr>
        </p:nvSpPr>
        <p:spPr/>
        <p:txBody>
          <a:bodyPr>
            <a:normAutofit fontScale="92500"/>
          </a:bodyPr>
          <a:lstStyle/>
          <a:p>
            <a:pPr algn="just"/>
            <a:r>
              <a:rPr lang="el-GR" b="1" dirty="0"/>
              <a:t>Ό</a:t>
            </a:r>
            <a:r>
              <a:rPr lang="el-GR" b="1" dirty="0" smtClean="0"/>
              <a:t>ταν αναφερόμαστε στην διαφοροποίηση της αθλητικής κοινωνικής περιοχής και μάλιστα στην εσωτερική της διαφοροποίηση,  οφείλουμε να προσδιορίσουμε </a:t>
            </a:r>
          </a:p>
          <a:p>
            <a:pPr algn="just"/>
            <a:r>
              <a:rPr lang="el-GR" b="1" dirty="0" smtClean="0"/>
              <a:t>ποια είναι εκείνα τα χαρακτηριστικά στοιχεία τα οποία είναι κοινά για όλα τα εμφανιζόμενα στην κοινωνία μας αθλητικά σχήματα, </a:t>
            </a:r>
          </a:p>
          <a:p>
            <a:pPr algn="just"/>
            <a:r>
              <a:rPr lang="el-GR" b="1" dirty="0" smtClean="0"/>
              <a:t>ποια είναι εκείνα που τα διαφοροποιούν μεταξύ τους</a:t>
            </a:r>
            <a:endParaRPr lang="en-US" b="1" dirty="0"/>
          </a:p>
        </p:txBody>
      </p:sp>
    </p:spTree>
    <p:extLst>
      <p:ext uri="{BB962C8B-B14F-4D97-AF65-F5344CB8AC3E}">
        <p14:creationId xmlns:p14="http://schemas.microsoft.com/office/powerpoint/2010/main" val="559162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l-GR" b="1" dirty="0" smtClean="0"/>
              <a:t>Στη βάση ποιών συστατικών κριτηρίων μπορούν να προσδιορισθούν, </a:t>
            </a:r>
          </a:p>
          <a:p>
            <a:pPr algn="just"/>
            <a:r>
              <a:rPr lang="el-GR" b="1" dirty="0" smtClean="0"/>
              <a:t>τι προσδιορίζουμε και τι κατανοούμε με τον όρο αθλητισμός και </a:t>
            </a:r>
          </a:p>
          <a:p>
            <a:pPr algn="just"/>
            <a:r>
              <a:rPr lang="el-GR" b="1" dirty="0" smtClean="0"/>
              <a:t>σύμφωνα με ποια κριτήρια μπορούμε να ξεχωρίσουμε τα διαφορετικά αθλητικά σχήματα, τα διάφορα αθλητικά μοντέλα. </a:t>
            </a:r>
            <a:endParaRPr lang="en-US" b="1" dirty="0"/>
          </a:p>
        </p:txBody>
      </p:sp>
    </p:spTree>
    <p:extLst>
      <p:ext uri="{BB962C8B-B14F-4D97-AF65-F5344CB8AC3E}">
        <p14:creationId xmlns:p14="http://schemas.microsoft.com/office/powerpoint/2010/main" val="2930536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l-GR" b="1" dirty="0"/>
              <a:t>Τ</a:t>
            </a:r>
            <a:r>
              <a:rPr lang="el-GR" b="1" dirty="0" smtClean="0"/>
              <a:t>α οποιαδήποτε στοιχεία με βάση τα οποία επιτυγχάνεται η εσωτερική διαφοροποίηση των επί μέρους αθλητικών περιοχών-μοντέλων έχουν δυναμικό χαρακτήρα,</a:t>
            </a:r>
          </a:p>
          <a:p>
            <a:pPr algn="just"/>
            <a:r>
              <a:rPr lang="el-GR" b="1" dirty="0" smtClean="0"/>
              <a:t> υπόκεινται σε </a:t>
            </a:r>
            <a:r>
              <a:rPr lang="el-GR" b="1" dirty="0" err="1" smtClean="0"/>
              <a:t>χωρο</a:t>
            </a:r>
            <a:r>
              <a:rPr lang="el-GR" b="1" dirty="0" smtClean="0"/>
              <a:t>-χρονικούς μετασχηματισμούς </a:t>
            </a:r>
          </a:p>
          <a:p>
            <a:pPr algn="just"/>
            <a:r>
              <a:rPr lang="el-GR" b="1" dirty="0" smtClean="0"/>
              <a:t>που σηματοδοτούν πολλές φορές και νοηματικούς μετασχηματισμούς της απορρέουσας από κάθε διαφοροποιημένο μέρος, επικοινωνιακής πρακτικής και δράσης. </a:t>
            </a:r>
            <a:endParaRPr lang="en-US" b="1" dirty="0"/>
          </a:p>
        </p:txBody>
      </p:sp>
    </p:spTree>
    <p:extLst>
      <p:ext uri="{BB962C8B-B14F-4D97-AF65-F5344CB8AC3E}">
        <p14:creationId xmlns:p14="http://schemas.microsoft.com/office/powerpoint/2010/main" val="2859663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l-GR" b="1" dirty="0" smtClean="0"/>
              <a:t>Ακολουθώντας τις απόψεις των </a:t>
            </a:r>
            <a:r>
              <a:rPr lang="el-GR" b="1" dirty="0" err="1" smtClean="0"/>
              <a:t>Alexander</a:t>
            </a:r>
            <a:r>
              <a:rPr lang="el-GR" b="1" dirty="0" smtClean="0"/>
              <a:t> </a:t>
            </a:r>
            <a:r>
              <a:rPr lang="el-GR" b="1" dirty="0" err="1" smtClean="0"/>
              <a:t>and</a:t>
            </a:r>
            <a:r>
              <a:rPr lang="el-GR" b="1" dirty="0" smtClean="0"/>
              <a:t>  </a:t>
            </a:r>
            <a:r>
              <a:rPr lang="el-GR" b="1" dirty="0" err="1" smtClean="0"/>
              <a:t>Colomy</a:t>
            </a:r>
            <a:r>
              <a:rPr lang="el-GR" b="1" dirty="0" smtClean="0"/>
              <a:t> (1990:466-467) και του </a:t>
            </a:r>
            <a:r>
              <a:rPr lang="el-GR" b="1" dirty="0" err="1" smtClean="0"/>
              <a:t>Luhmann</a:t>
            </a:r>
            <a:r>
              <a:rPr lang="el-GR" b="1" dirty="0" smtClean="0"/>
              <a:t> (1984:259-265) σχετικά με τη θεώρηση περί διαφοροποίησης, </a:t>
            </a:r>
          </a:p>
          <a:p>
            <a:pPr algn="just"/>
            <a:r>
              <a:rPr lang="el-GR" b="1" dirty="0" smtClean="0"/>
              <a:t> το αθλητικό σύστημα εξ αιτίας της πολυπλοκότητας των αποστολών του εξελίσσει υποσυστήματα με αντίστοιχες ιδιαίτερες δομές. </a:t>
            </a:r>
            <a:endParaRPr lang="en-US" b="1" dirty="0"/>
          </a:p>
        </p:txBody>
      </p:sp>
    </p:spTree>
    <p:extLst>
      <p:ext uri="{BB962C8B-B14F-4D97-AF65-F5344CB8AC3E}">
        <p14:creationId xmlns:p14="http://schemas.microsoft.com/office/powerpoint/2010/main" val="4017005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l-GR" b="1" dirty="0" smtClean="0"/>
              <a:t>Αυτή η εσωτερική διαφοροποίηση εκτός των άλλων του επιτρέπει  μια δυναμική προσαρμογή σε μια διαρκώς μεταβαλλόμενη κοινωνική πραγματικότητα</a:t>
            </a:r>
          </a:p>
          <a:p>
            <a:pPr algn="just"/>
            <a:r>
              <a:rPr lang="el-GR" b="1" dirty="0" smtClean="0"/>
              <a:t> Η δυναμική αυτή προσαρμογή σχετίζεται κυριολεκτικά με την παραγωγή αλλά και με την εκπλήρωση προσδοκιών. </a:t>
            </a:r>
            <a:endParaRPr lang="en-US" b="1" dirty="0"/>
          </a:p>
        </p:txBody>
      </p:sp>
    </p:spTree>
    <p:extLst>
      <p:ext uri="{BB962C8B-B14F-4D97-AF65-F5344CB8AC3E}">
        <p14:creationId xmlns:p14="http://schemas.microsoft.com/office/powerpoint/2010/main" val="1396994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l-GR" sz="4000" b="1" dirty="0" smtClean="0"/>
              <a:t>Η </a:t>
            </a:r>
            <a:r>
              <a:rPr lang="el-GR" sz="4000" b="1" dirty="0" err="1" smtClean="0"/>
              <a:t>συστημική</a:t>
            </a:r>
            <a:r>
              <a:rPr lang="el-GR" sz="4000" b="1" dirty="0" smtClean="0"/>
              <a:t> θεωρία δεν χρησιμοποιείται από την κοινωνιολογική σκέψη κατ’ αποκλειστικότητα</a:t>
            </a:r>
          </a:p>
          <a:p>
            <a:pPr algn="just"/>
            <a:r>
              <a:rPr lang="el-GR" sz="4000" b="1" dirty="0" smtClean="0"/>
              <a:t> Εφαρμόζεται σε ένα πολύ μεγάλο φάσμα επιστημών που σχετίζονται τόσο με τη φύση όσο και με την κοινωνία. </a:t>
            </a:r>
            <a:endParaRPr lang="en-US" sz="4000" b="1" dirty="0"/>
          </a:p>
        </p:txBody>
      </p:sp>
    </p:spTree>
    <p:extLst>
      <p:ext uri="{BB962C8B-B14F-4D97-AF65-F5344CB8AC3E}">
        <p14:creationId xmlns:p14="http://schemas.microsoft.com/office/powerpoint/2010/main" val="3172011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l-GR" b="1" dirty="0" smtClean="0"/>
              <a:t>Στις προοπτικές της </a:t>
            </a:r>
            <a:r>
              <a:rPr lang="el-GR" b="1" dirty="0" err="1" smtClean="0"/>
              <a:t>συστημικής</a:t>
            </a:r>
            <a:r>
              <a:rPr lang="el-GR" b="1" dirty="0" smtClean="0"/>
              <a:t> θεώρησης αυτή η εσωτερική διαφοροποίηση καθιστά ικανό το αθλητικό σύστημα, συγκεκριμένα τους αθλητικούς θεσμούς  </a:t>
            </a:r>
          </a:p>
          <a:p>
            <a:pPr algn="just"/>
            <a:r>
              <a:rPr lang="el-GR" b="1" dirty="0" smtClean="0"/>
              <a:t>να εναρμονιστούν με τις αξιώσεις του περιβάλλοντος, </a:t>
            </a:r>
          </a:p>
          <a:p>
            <a:pPr algn="just"/>
            <a:r>
              <a:rPr lang="el-GR" b="1" dirty="0" smtClean="0"/>
              <a:t>ρυθμίζοντας τη σχέση τους με αυτό μέσω της </a:t>
            </a:r>
            <a:r>
              <a:rPr lang="el-GR" b="1" dirty="0" err="1" smtClean="0"/>
              <a:t>αυτο</a:t>
            </a:r>
            <a:r>
              <a:rPr lang="el-GR" b="1" dirty="0" smtClean="0"/>
              <a:t>-ανανέωσης των δομών τους </a:t>
            </a:r>
            <a:r>
              <a:rPr lang="el-GR" sz="2400" b="1" dirty="0" smtClean="0"/>
              <a:t>(κλειστό σύστημα </a:t>
            </a:r>
            <a:r>
              <a:rPr lang="en-US" sz="2400" b="1" dirty="0" smtClean="0"/>
              <a:t>UEFA, FIFA)</a:t>
            </a:r>
            <a:endParaRPr lang="en-US" sz="2400" b="1" dirty="0"/>
          </a:p>
        </p:txBody>
      </p:sp>
    </p:spTree>
    <p:extLst>
      <p:ext uri="{BB962C8B-B14F-4D97-AF65-F5344CB8AC3E}">
        <p14:creationId xmlns:p14="http://schemas.microsoft.com/office/powerpoint/2010/main" val="3409850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l-GR" b="1" dirty="0" smtClean="0"/>
              <a:t>Η εσωτερική διαφοροποίηση  σημαίνει ότι κάθε επιμέρους τμήμα του αθλητισμού συγκροτείται </a:t>
            </a:r>
          </a:p>
          <a:p>
            <a:pPr algn="just"/>
            <a:r>
              <a:rPr lang="el-GR" b="1" dirty="0" smtClean="0"/>
              <a:t>στη βάση ιδιαίτερων μορφών </a:t>
            </a:r>
            <a:r>
              <a:rPr lang="el-GR" b="1" dirty="0" smtClean="0">
                <a:solidFill>
                  <a:srgbClr val="FF0000"/>
                </a:solidFill>
              </a:rPr>
              <a:t>επικοινωνιακών πρακτικών </a:t>
            </a:r>
          </a:p>
          <a:p>
            <a:pPr algn="just"/>
            <a:r>
              <a:rPr lang="el-GR" b="1" dirty="0" smtClean="0"/>
              <a:t>Που μπορεί να ανελίσσονται στο πλαίσιο άλλων   θεσμών, οργανισμών, οργανωτικών σχημάτων κ.λπ. </a:t>
            </a:r>
          </a:p>
          <a:p>
            <a:pPr algn="just"/>
            <a:r>
              <a:rPr lang="el-GR" b="1" dirty="0" smtClean="0"/>
              <a:t>και να παραπέμπουν και σε διαφορετικά νοήματα και σε διαφορετικούς περιβαλλοντικούς συσχετισμούς </a:t>
            </a:r>
            <a:endParaRPr lang="en-US" b="1" dirty="0"/>
          </a:p>
        </p:txBody>
      </p:sp>
    </p:spTree>
    <p:extLst>
      <p:ext uri="{BB962C8B-B14F-4D97-AF65-F5344CB8AC3E}">
        <p14:creationId xmlns:p14="http://schemas.microsoft.com/office/powerpoint/2010/main" val="3859159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Autofit/>
          </a:bodyPr>
          <a:lstStyle/>
          <a:p>
            <a:pPr algn="just"/>
            <a:r>
              <a:rPr lang="el-GR" sz="2800" b="1" dirty="0" smtClean="0"/>
              <a:t>Εάν προσδιορίσουμε γενικά την αθλητική περιοχή ως μια περιοχή σωματικής κίνησης, η οποία υπάγεται στην αρχή της επίδοσης, ρυθμίζεται από εξειδικευμένους κοινωνικά κανόνες και δεν είναι παραγωγική διαδικασία (υπό την έννοια της πρωτογενούς παραγωγής αγαθών</a:t>
            </a:r>
            <a:r>
              <a:rPr lang="en-US" sz="2800" b="1" dirty="0" smtClean="0"/>
              <a:t>)</a:t>
            </a:r>
            <a:r>
              <a:rPr lang="el-GR" sz="2800" b="1" dirty="0" smtClean="0"/>
              <a:t> </a:t>
            </a:r>
            <a:endParaRPr lang="en-US" sz="2800" b="1" dirty="0" smtClean="0"/>
          </a:p>
          <a:p>
            <a:pPr algn="just"/>
            <a:r>
              <a:rPr lang="el-GR" sz="2800" b="1" dirty="0" smtClean="0"/>
              <a:t>οφείλουμε να διευκρινίσουμε ότι αυτά τα συστατικά στοιχεία τα οποία σίγουρα συγκροτούν την αθλητική περιοχή δεν είναι κοινά για όλες τις αθλητικές εκφάνσεις, </a:t>
            </a:r>
            <a:endParaRPr lang="en-US" sz="2800" b="1" dirty="0" smtClean="0"/>
          </a:p>
          <a:p>
            <a:pPr algn="just"/>
            <a:r>
              <a:rPr lang="el-GR" sz="2800" b="1" dirty="0" smtClean="0"/>
              <a:t>δεν μπορούν να προσδιορίσουν όλα τα εμφανιζόμενα στις κοινωνίες σήμερα αθλητικά μοντέλα. </a:t>
            </a:r>
            <a:endParaRPr lang="en-US" sz="2800" b="1" dirty="0"/>
          </a:p>
        </p:txBody>
      </p:sp>
    </p:spTree>
    <p:extLst>
      <p:ext uri="{BB962C8B-B14F-4D97-AF65-F5344CB8AC3E}">
        <p14:creationId xmlns:p14="http://schemas.microsoft.com/office/powerpoint/2010/main" val="148981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l-GR" b="1" dirty="0" smtClean="0"/>
              <a:t>Υπάρχουν αθλητικά σχήματα τα οποία δεν τα χαρακτηρίζει μία ιδιαίτερα διαμορφωμένη σωματική κίνηση, </a:t>
            </a:r>
            <a:endParaRPr lang="en-US" b="1" dirty="0" smtClean="0"/>
          </a:p>
          <a:p>
            <a:pPr algn="just"/>
            <a:r>
              <a:rPr lang="el-GR" b="1" dirty="0" smtClean="0"/>
              <a:t>αλλά ισχύουν ως παιχνίδια, ως  αθλήματα,</a:t>
            </a:r>
            <a:endParaRPr lang="en-US" b="1" dirty="0" smtClean="0"/>
          </a:p>
          <a:p>
            <a:pPr algn="just"/>
            <a:r>
              <a:rPr lang="el-GR" b="1" dirty="0" smtClean="0"/>
              <a:t> ως μηχανοκίνητος αθλητισμός όπως για παράδειγμα το σκάκι, οι αγώνες αυτοκινήτου κ.λπ..</a:t>
            </a:r>
            <a:endParaRPr lang="en-US" b="1" dirty="0"/>
          </a:p>
        </p:txBody>
      </p:sp>
    </p:spTree>
    <p:extLst>
      <p:ext uri="{BB962C8B-B14F-4D97-AF65-F5344CB8AC3E}">
        <p14:creationId xmlns:p14="http://schemas.microsoft.com/office/powerpoint/2010/main" val="6323809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Autofit/>
          </a:bodyPr>
          <a:lstStyle/>
          <a:p>
            <a:pPr algn="just"/>
            <a:r>
              <a:rPr lang="en-US" b="1" dirty="0"/>
              <a:t>O</a:t>
            </a:r>
            <a:r>
              <a:rPr lang="el-GR" b="1" dirty="0" smtClean="0"/>
              <a:t> παιγνιώδης χαρακτήρας δεν είναι παρών, δεν εντοπίζεται παντού. </a:t>
            </a:r>
            <a:endParaRPr lang="en-US" b="1" dirty="0" smtClean="0"/>
          </a:p>
          <a:p>
            <a:pPr algn="just"/>
            <a:r>
              <a:rPr lang="el-GR" b="1" dirty="0" smtClean="0"/>
              <a:t>Το παιχνίδι ως στοιχείο διαφοροποίησης μεταξύ του αθλητικού κόσμου και του κόσμου της εργασίας έχει περιορισμένη ερμηνευτική χωρητικότητα για να αναλύσουμε για παράδειγμα </a:t>
            </a:r>
            <a:endParaRPr lang="en-US" b="1" dirty="0" smtClean="0"/>
          </a:p>
          <a:p>
            <a:pPr algn="just"/>
            <a:r>
              <a:rPr lang="el-GR" b="1" dirty="0" smtClean="0"/>
              <a:t>την ακραία </a:t>
            </a:r>
            <a:r>
              <a:rPr lang="el-GR" b="1" dirty="0" err="1" smtClean="0"/>
              <a:t>οικονομικοποιημένη</a:t>
            </a:r>
            <a:r>
              <a:rPr lang="el-GR" b="1" dirty="0" smtClean="0"/>
              <a:t> και εμπορευματοποιημένη περιοχή του πρωταθλητισμού</a:t>
            </a:r>
            <a:endParaRPr lang="en-US" b="1" dirty="0"/>
          </a:p>
        </p:txBody>
      </p:sp>
    </p:spTree>
    <p:extLst>
      <p:ext uri="{BB962C8B-B14F-4D97-AF65-F5344CB8AC3E}">
        <p14:creationId xmlns:p14="http://schemas.microsoft.com/office/powerpoint/2010/main" val="21410661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algn="just"/>
            <a:r>
              <a:rPr lang="el-GR" b="1" dirty="0" smtClean="0"/>
              <a:t>Στον αθλητισμό του ελεύθερου χρόνου η αθλητική επίδοση ή η σύγκριση επιδόσεων διαδραματίζει ένα δευτερεύοντα ρόλο</a:t>
            </a:r>
            <a:endParaRPr lang="en-US" b="1" dirty="0" smtClean="0"/>
          </a:p>
          <a:p>
            <a:pPr algn="just"/>
            <a:r>
              <a:rPr lang="el-GR" b="1" dirty="0" smtClean="0"/>
              <a:t> Η οργανωτική αυτοδυναμία την οποία συναντάμε στον ολυμπιακό αθλητισμό και γενικά στον αθλητισμό των επιδόσεων </a:t>
            </a:r>
            <a:endParaRPr lang="en-US" b="1" dirty="0" smtClean="0"/>
          </a:p>
          <a:p>
            <a:pPr algn="just"/>
            <a:r>
              <a:rPr lang="el-GR" b="1" dirty="0" smtClean="0"/>
              <a:t>δεν  υφίσταται στην περιοχή της φυσικής αγωγής ή του αθλητισμού αποκατάστασης που προσδένονται με εκπαιδευτικούς θεσμούς ή με θεσμούς υγείας. </a:t>
            </a:r>
            <a:endParaRPr lang="en-US" b="1" dirty="0"/>
          </a:p>
        </p:txBody>
      </p:sp>
    </p:spTree>
    <p:extLst>
      <p:ext uri="{BB962C8B-B14F-4D97-AF65-F5344CB8AC3E}">
        <p14:creationId xmlns:p14="http://schemas.microsoft.com/office/powerpoint/2010/main" val="22942676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l-GR" b="1" dirty="0" smtClean="0"/>
              <a:t>Το κάθε αθλητικό μοντέλο έχει κάποια ιδιαίτερα Δομικά συστατικά διαμόρφωσης  όπως</a:t>
            </a:r>
          </a:p>
          <a:p>
            <a:pPr algn="just"/>
            <a:r>
              <a:rPr lang="el-GR" b="1" dirty="0" smtClean="0"/>
              <a:t>ο βαθμός και η μορφή οργάνωσης ενός αθλητικού σχήματος, </a:t>
            </a:r>
          </a:p>
          <a:p>
            <a:pPr algn="just"/>
            <a:r>
              <a:rPr lang="el-GR" b="1" dirty="0" smtClean="0"/>
              <a:t>η παρουσία τυπικών ή άτυπων δομών οργάνωσης, ο βαθμός </a:t>
            </a:r>
            <a:r>
              <a:rPr lang="el-GR" b="1" dirty="0" err="1" smtClean="0"/>
              <a:t>επαγγελματικοποίησης</a:t>
            </a:r>
            <a:r>
              <a:rPr lang="el-GR" b="1" dirty="0" smtClean="0"/>
              <a:t> και εμπορευματοποίησης της επικοινωνίας και δράσης, </a:t>
            </a:r>
            <a:endParaRPr lang="en-US" b="1" dirty="0"/>
          </a:p>
        </p:txBody>
      </p:sp>
    </p:spTree>
    <p:extLst>
      <p:ext uri="{BB962C8B-B14F-4D97-AF65-F5344CB8AC3E}">
        <p14:creationId xmlns:p14="http://schemas.microsoft.com/office/powerpoint/2010/main" val="31165805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92500"/>
          </a:bodyPr>
          <a:lstStyle/>
          <a:p>
            <a:pPr algn="just"/>
            <a:r>
              <a:rPr lang="el-GR" b="1" dirty="0"/>
              <a:t>Η</a:t>
            </a:r>
            <a:r>
              <a:rPr lang="el-GR" b="1" dirty="0" smtClean="0"/>
              <a:t> διαδικασία ή μη, συστηματικής προπόνησης, </a:t>
            </a:r>
          </a:p>
          <a:p>
            <a:pPr algn="just"/>
            <a:r>
              <a:rPr lang="el-GR" b="1" dirty="0" smtClean="0"/>
              <a:t>η διαφοροποίηση διακριτών κοινωνικών ρόλων, </a:t>
            </a:r>
          </a:p>
          <a:p>
            <a:pPr algn="just"/>
            <a:r>
              <a:rPr lang="el-GR" b="1" dirty="0" smtClean="0"/>
              <a:t>ο αθλητικός αγώνας, </a:t>
            </a:r>
          </a:p>
          <a:p>
            <a:pPr algn="just"/>
            <a:r>
              <a:rPr lang="el-GR" b="1" dirty="0" smtClean="0"/>
              <a:t>ο τρόπος και η διασύνδεση με την οικονομία, την πολιτική, τα ΜΜΕ και γενικά με το δημόσιο ενδιαφέρον, </a:t>
            </a:r>
          </a:p>
          <a:p>
            <a:pPr algn="just"/>
            <a:r>
              <a:rPr lang="el-GR" b="1" dirty="0" smtClean="0"/>
              <a:t>η παροχή θεσμικών πλαισίων για την ανέλιξη καριέρας </a:t>
            </a:r>
          </a:p>
          <a:p>
            <a:pPr algn="just"/>
            <a:r>
              <a:rPr lang="el-GR" b="1" dirty="0" smtClean="0"/>
              <a:t>και το επί μέρους σύστημα αξιών</a:t>
            </a:r>
          </a:p>
          <a:p>
            <a:endParaRPr lang="en-US" dirty="0"/>
          </a:p>
        </p:txBody>
      </p:sp>
    </p:spTree>
    <p:extLst>
      <p:ext uri="{BB962C8B-B14F-4D97-AF65-F5344CB8AC3E}">
        <p14:creationId xmlns:p14="http://schemas.microsoft.com/office/powerpoint/2010/main" val="3437067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algn="just"/>
            <a:r>
              <a:rPr lang="el-GR" b="1" dirty="0" smtClean="0"/>
              <a:t>Στο πνεύμα αυτό δεν μπορούμε να </a:t>
            </a:r>
            <a:r>
              <a:rPr lang="el-GR" b="1" dirty="0" err="1" smtClean="0"/>
              <a:t>κατατμήσουμε</a:t>
            </a:r>
            <a:r>
              <a:rPr lang="el-GR" b="1" dirty="0" smtClean="0"/>
              <a:t> νοηματικά και άπαξ δια παντός   την αθλητική κοινωνική περιοχή</a:t>
            </a:r>
          </a:p>
          <a:p>
            <a:pPr algn="just"/>
            <a:r>
              <a:rPr lang="el-GR" b="1" dirty="0" smtClean="0"/>
              <a:t> γιατί δια μέσου του πολυσύνθετου συσχετισμού της με το κοινωνικό περιβάλλον </a:t>
            </a:r>
          </a:p>
          <a:p>
            <a:pPr algn="just"/>
            <a:r>
              <a:rPr lang="el-GR" b="1" dirty="0" smtClean="0"/>
              <a:t>γίνεται επιρρεπής  σε διηνεκείς μετασχηματισμούς.</a:t>
            </a:r>
            <a:endParaRPr lang="en-US" b="1" dirty="0"/>
          </a:p>
        </p:txBody>
      </p:sp>
    </p:spTree>
    <p:extLst>
      <p:ext uri="{BB962C8B-B14F-4D97-AF65-F5344CB8AC3E}">
        <p14:creationId xmlns:p14="http://schemas.microsoft.com/office/powerpoint/2010/main" val="1931898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Autofit/>
          </a:bodyPr>
          <a:lstStyle/>
          <a:p>
            <a:pPr algn="just"/>
            <a:r>
              <a:rPr lang="el-GR" sz="2800" b="1" dirty="0"/>
              <a:t>Σ</a:t>
            </a:r>
            <a:r>
              <a:rPr lang="el-GR" sz="2800" b="1" dirty="0" smtClean="0"/>
              <a:t>ήμερα μπορούμε να διαφοροποιήσουμε την αθλητική περιοχή στα ακόλουθα τέσσερα μοντέλα:</a:t>
            </a:r>
          </a:p>
          <a:p>
            <a:pPr algn="just"/>
            <a:r>
              <a:rPr lang="el-GR" sz="2800" b="1" dirty="0" smtClean="0"/>
              <a:t> 1) Η φυσική αγωγή, ο σχολικός αθλητισμός που ανελίσσεται με βάση παιδαγωγικά κριτήρια.</a:t>
            </a:r>
          </a:p>
          <a:p>
            <a:pPr algn="just"/>
            <a:r>
              <a:rPr lang="el-GR" sz="2800" b="1" dirty="0" smtClean="0"/>
              <a:t>2) Ο μαζικός αθλητισμός, ο αθλητισμός για όλους, ο αθλητισμός του ελεύθερου χρόνου (εδώ εντάσσονται και τα ακραία αθλήματα), που λαμβάνει χώρα συνήθως ως μη αυστηρά οργανωμένη αθλητική διαδικασία είτε στο ελεύθερο φυσικό περιβάλλον, είτε σε δημόσιους χώρους, είτε σε επαγγελματικά οργανωμένους ιδιωτικούς χώρους (Γυμναστήρια)</a:t>
            </a:r>
          </a:p>
          <a:p>
            <a:pPr algn="just"/>
            <a:endParaRPr lang="en-US" sz="2800" b="1" dirty="0"/>
          </a:p>
        </p:txBody>
      </p:sp>
    </p:spTree>
    <p:extLst>
      <p:ext uri="{BB962C8B-B14F-4D97-AF65-F5344CB8AC3E}">
        <p14:creationId xmlns:p14="http://schemas.microsoft.com/office/powerpoint/2010/main" val="3225188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92500"/>
          </a:bodyPr>
          <a:lstStyle/>
          <a:p>
            <a:pPr algn="just"/>
            <a:r>
              <a:rPr lang="el-GR" b="1" dirty="0" smtClean="0"/>
              <a:t>Η προσέγγιση του αθλητισμού σε μια </a:t>
            </a:r>
            <a:r>
              <a:rPr lang="el-GR" b="1" dirty="0" err="1" smtClean="0"/>
              <a:t>συστημική</a:t>
            </a:r>
            <a:r>
              <a:rPr lang="el-GR" b="1" dirty="0" smtClean="0"/>
              <a:t> προοπτική υπογραμμίζει την ύπαρξη μιας αθλητικής κοινωνικής πραγματικότητας ξεχωριστής από τη συνείδηση </a:t>
            </a:r>
          </a:p>
          <a:p>
            <a:pPr algn="just"/>
            <a:r>
              <a:rPr lang="el-GR" b="1" dirty="0" smtClean="0"/>
              <a:t>Λαμβάνει υπ’ όψιν σε μεγάλο σχετικά βαθμό τους αιτιατούς μηχανισμούς παραγωγής των αθλητικών φαινομένων </a:t>
            </a:r>
          </a:p>
          <a:p>
            <a:pPr algn="just"/>
            <a:r>
              <a:rPr lang="el-GR" b="1" dirty="0" smtClean="0"/>
              <a:t>Μας παρέχει εκείνα τα θεωρητικά εργαλεία που μπορούμε να αναλύσουμε, να εξηγήσουμε και να κατανοήσουμε τον σημερινό περίπλοκο αθλητικό κόσμο</a:t>
            </a:r>
            <a:endParaRPr lang="en-US" b="1" dirty="0"/>
          </a:p>
        </p:txBody>
      </p:sp>
    </p:spTree>
    <p:extLst>
      <p:ext uri="{BB962C8B-B14F-4D97-AF65-F5344CB8AC3E}">
        <p14:creationId xmlns:p14="http://schemas.microsoft.com/office/powerpoint/2010/main" val="15750939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l-GR" b="1" dirty="0" smtClean="0"/>
              <a:t>3)Ο αθλητισμός των επιδόσεων στο πλαίσιο του οποίου άτομα ή ομάδες ατόμων προπονούνται συστηματικά και συμμετέχουν σε αγώνες.</a:t>
            </a:r>
          </a:p>
          <a:p>
            <a:pPr algn="just"/>
            <a:r>
              <a:rPr lang="el-GR" b="1" dirty="0" smtClean="0"/>
              <a:t>4) Ο αθλητισμός των υψηλών επιδόσεων, ο πρωταθλητισμός που συνδέεται δυναμικά με οικονομικά και πολιτικά ενδιαφέροντα και έλκει μαζικά το κοινωνικό ενδιαφέρον . </a:t>
            </a:r>
          </a:p>
          <a:p>
            <a:endParaRPr lang="en-US" dirty="0"/>
          </a:p>
        </p:txBody>
      </p:sp>
    </p:spTree>
    <p:extLst>
      <p:ext uri="{BB962C8B-B14F-4D97-AF65-F5344CB8AC3E}">
        <p14:creationId xmlns:p14="http://schemas.microsoft.com/office/powerpoint/2010/main" val="23256512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l-GR" b="1" dirty="0" smtClean="0"/>
              <a:t>Αυτό που εννοούμε πολλές φορές ως αθλητισμό αποκατάστασης ή αθλητισμός και υγεία και πολλές άλλες εκφάνσεις που χαρακτηρίζουμε σήμερα ως αθλητικές </a:t>
            </a:r>
          </a:p>
          <a:p>
            <a:pPr algn="just"/>
            <a:r>
              <a:rPr lang="el-GR" b="1" dirty="0" smtClean="0"/>
              <a:t>δεν θεωρώ ότι μπορούν να υπαχθούν κάτω από την εννοιολογική και νοηματική ομπρέλα του αθλητισμού ή της αθλητικής επιστήμης </a:t>
            </a:r>
          </a:p>
          <a:p>
            <a:pPr algn="just"/>
            <a:r>
              <a:rPr lang="el-GR" b="1" dirty="0" smtClean="0"/>
              <a:t>χωρίς να έχει πραγματοποιηθεί προηγουμένως μια επιστημολογική συζήτηση και τεκμηρίωση κάποιων απόψεων. </a:t>
            </a:r>
            <a:endParaRPr lang="en-US" b="1" dirty="0"/>
          </a:p>
        </p:txBody>
      </p:sp>
    </p:spTree>
    <p:extLst>
      <p:ext uri="{BB962C8B-B14F-4D97-AF65-F5344CB8AC3E}">
        <p14:creationId xmlns:p14="http://schemas.microsoft.com/office/powerpoint/2010/main" val="2827924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lnSpcReduction="10000"/>
          </a:bodyPr>
          <a:lstStyle/>
          <a:p>
            <a:pPr algn="just"/>
            <a:r>
              <a:rPr lang="el-GR" b="1" dirty="0" smtClean="0"/>
              <a:t>H  σύγχρονη αθλητική περιοχή μπορεί να διαφοροποιηθεί εσωτερικά πέραν των ιδιαίτερων συστατικών και δομικών στοιχείων που εντοπίζονται στα επί μέρους αθλητικά μοντέλα, </a:t>
            </a:r>
          </a:p>
          <a:p>
            <a:pPr algn="just"/>
            <a:r>
              <a:rPr lang="el-GR" b="1" dirty="0" smtClean="0"/>
              <a:t>όχι με βάση κάποιες εξειδικευμένες λειτουργίες, γιατί κάτι τέτοιο δεν υφίσταται γενικά για το αθλητικό σύστημα, </a:t>
            </a:r>
          </a:p>
          <a:p>
            <a:pPr algn="just"/>
            <a:r>
              <a:rPr lang="el-GR" b="1" dirty="0" smtClean="0"/>
              <a:t>αλλά με βάση το ιδιαίτερο νόημα της επικοινωνιακής πρακτικής των επί μέρους αθλητικών περιοχών</a:t>
            </a:r>
            <a:endParaRPr lang="en-US" b="1" dirty="0"/>
          </a:p>
        </p:txBody>
      </p:sp>
    </p:spTree>
    <p:extLst>
      <p:ext uri="{BB962C8B-B14F-4D97-AF65-F5344CB8AC3E}">
        <p14:creationId xmlns:p14="http://schemas.microsoft.com/office/powerpoint/2010/main" val="17277714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b="1" u="sng" dirty="0" smtClean="0"/>
              <a:t>Ιδιαιτερότητες της αθλητικής επικοινωνίας και δράσης </a:t>
            </a:r>
            <a:endParaRPr lang="en-US" b="1" u="sng" dirty="0"/>
          </a:p>
        </p:txBody>
      </p:sp>
      <p:sp>
        <p:nvSpPr>
          <p:cNvPr id="3" name="Content Placeholder 2"/>
          <p:cNvSpPr>
            <a:spLocks noGrp="1"/>
          </p:cNvSpPr>
          <p:nvPr>
            <p:ph idx="1"/>
          </p:nvPr>
        </p:nvSpPr>
        <p:spPr/>
        <p:txBody>
          <a:bodyPr>
            <a:normAutofit/>
          </a:bodyPr>
          <a:lstStyle/>
          <a:p>
            <a:pPr algn="just"/>
            <a:endParaRPr lang="el-GR" sz="3600" b="1" dirty="0" smtClean="0"/>
          </a:p>
          <a:p>
            <a:pPr algn="just"/>
            <a:r>
              <a:rPr lang="el-GR" sz="3600" b="1" dirty="0" smtClean="0"/>
              <a:t>Ποια είναι εκείνα τα στοιχεία που καθιστούν τόσο ελκυστικό κοινωνικά το αθλητικό φαινόμενο; </a:t>
            </a:r>
          </a:p>
          <a:p>
            <a:pPr algn="just"/>
            <a:r>
              <a:rPr lang="el-GR" sz="3600" b="1" dirty="0" smtClean="0"/>
              <a:t>Ποιες είναι οι κοινωνικές επιδόσεις του οι οποίες το καθιστούν κοινωνικά βιώσιμο; </a:t>
            </a:r>
            <a:endParaRPr lang="en-US" sz="3600" b="1" dirty="0"/>
          </a:p>
        </p:txBody>
      </p:sp>
    </p:spTree>
    <p:extLst>
      <p:ext uri="{BB962C8B-B14F-4D97-AF65-F5344CB8AC3E}">
        <p14:creationId xmlns:p14="http://schemas.microsoft.com/office/powerpoint/2010/main" val="9572614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r>
              <a:rPr lang="el-GR" sz="3600" b="1" dirty="0" smtClean="0"/>
              <a:t>Για τη διερεύνηση τέτοιων ερωτημάτων, βασική προϋπόθεση είναι</a:t>
            </a:r>
          </a:p>
          <a:p>
            <a:pPr algn="just"/>
            <a:r>
              <a:rPr lang="el-GR" sz="3600" b="1" dirty="0" smtClean="0"/>
              <a:t> η αναζήτηση και τεκμηρίωση  του ιδιαίτερου, εάν υφίσταται, κοινωνικού νοήματος της αθλητικής επικοινωνίας και δράσης</a:t>
            </a:r>
          </a:p>
          <a:p>
            <a:pPr algn="just"/>
            <a:r>
              <a:rPr lang="el-GR" sz="3600" b="1" dirty="0" smtClean="0"/>
              <a:t> Η αναζήτηση αυτή συνδέεται άμεσα με την δυνατότητα ανάδειξης και αποδοχής κατά κύριο λόγο της αθλητικής κοινωνικής περιοχής σε μία διαφοροποιημένη περιοχή!</a:t>
            </a:r>
            <a:endParaRPr lang="en-US" sz="3600" b="1" dirty="0"/>
          </a:p>
        </p:txBody>
      </p:sp>
    </p:spTree>
    <p:extLst>
      <p:ext uri="{BB962C8B-B14F-4D97-AF65-F5344CB8AC3E}">
        <p14:creationId xmlns:p14="http://schemas.microsoft.com/office/powerpoint/2010/main" val="1984613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l-GR" sz="4800" dirty="0" smtClean="0"/>
              <a:t>Η διαδικασία αυτή πραγματοποιείται </a:t>
            </a:r>
          </a:p>
          <a:p>
            <a:pPr algn="just"/>
            <a:r>
              <a:rPr lang="el-GR" sz="4800" dirty="0" smtClean="0"/>
              <a:t>σε επίπεδα ρόλων, </a:t>
            </a:r>
          </a:p>
          <a:p>
            <a:pPr algn="just"/>
            <a:r>
              <a:rPr lang="el-GR" sz="4800" dirty="0" smtClean="0"/>
              <a:t>σε οργανωτικά και </a:t>
            </a:r>
          </a:p>
          <a:p>
            <a:pPr algn="just"/>
            <a:r>
              <a:rPr lang="el-GR" sz="4800" dirty="0" smtClean="0"/>
              <a:t>σε λειτουργικά επίπεδα. </a:t>
            </a:r>
            <a:endParaRPr lang="en-US" sz="4800" dirty="0"/>
          </a:p>
        </p:txBody>
      </p:sp>
    </p:spTree>
    <p:extLst>
      <p:ext uri="{BB962C8B-B14F-4D97-AF65-F5344CB8AC3E}">
        <p14:creationId xmlns:p14="http://schemas.microsoft.com/office/powerpoint/2010/main" val="956209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pPr algn="just"/>
            <a:r>
              <a:rPr lang="el-GR" b="1" dirty="0" smtClean="0"/>
              <a:t>Σε επίπεδα ρόλων η διαδικασία της διαφοροποίησης του αθλητισμού, οδήγησε  σε διαχωρισμό  μεταξύ των ρόλων </a:t>
            </a:r>
          </a:p>
          <a:p>
            <a:pPr algn="just"/>
            <a:r>
              <a:rPr lang="el-GR" b="1" dirty="0" smtClean="0"/>
              <a:t>οι οποίοι ανήκουν στο σύστημα, από αυτούς οι οποίοι δεν ανήκουν στο σύστημα </a:t>
            </a:r>
          </a:p>
          <a:p>
            <a:pPr algn="just"/>
            <a:r>
              <a:rPr lang="el-GR" b="1" dirty="0" smtClean="0"/>
              <a:t>Η διαφοροποίηση λοιπόν σύρει μαζί της και μια οριοθέτηση των αθλητικών ρόλων από ευρύτερα κοινωνικούς ρόλους και επομένως</a:t>
            </a:r>
          </a:p>
          <a:p>
            <a:pPr algn="just"/>
            <a:r>
              <a:rPr lang="el-GR" b="1" dirty="0" smtClean="0"/>
              <a:t> φέρνει στο προσκήνιο την αναγκαιότητα ορισμού της λειτουργικής τους ή καλύτερα της νοηματικής τους ιδιαιτερότητας. </a:t>
            </a:r>
            <a:endParaRPr lang="en-US" b="1" dirty="0"/>
          </a:p>
        </p:txBody>
      </p:sp>
    </p:spTree>
    <p:extLst>
      <p:ext uri="{BB962C8B-B14F-4D97-AF65-F5344CB8AC3E}">
        <p14:creationId xmlns:p14="http://schemas.microsoft.com/office/powerpoint/2010/main" val="1588855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l-GR" b="1" dirty="0" smtClean="0"/>
              <a:t>Σε  θεσμικά- οργανωτικά επίπεδα αποτυπώνεται η διαφοροποίηση στην δομική διαμόρφωση των αθλητικών θεσμών και οργανωτικών σχημάτων, οι οποίοι ή τα οποία </a:t>
            </a:r>
          </a:p>
          <a:p>
            <a:pPr algn="just"/>
            <a:r>
              <a:rPr lang="el-GR" b="1" dirty="0" smtClean="0"/>
              <a:t>έχουν διαφορετικούς οργανωτικούς στόχους από εκείνους άλλων επιμέρους κοινωνικών περιοχών. </a:t>
            </a:r>
            <a:endParaRPr lang="en-US" b="1" dirty="0"/>
          </a:p>
        </p:txBody>
      </p:sp>
    </p:spTree>
    <p:extLst>
      <p:ext uri="{BB962C8B-B14F-4D97-AF65-F5344CB8AC3E}">
        <p14:creationId xmlns:p14="http://schemas.microsoft.com/office/powerpoint/2010/main" val="6159127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lnSpcReduction="10000"/>
          </a:bodyPr>
          <a:lstStyle/>
          <a:p>
            <a:pPr algn="just"/>
            <a:r>
              <a:rPr lang="el-GR" b="1" dirty="0" smtClean="0"/>
              <a:t>Τέλος σε λειτουργικά επίπεδα η διαφοροποίηση γενικά του αθλητισμού, ως διαδικασία που επιβάλουν οι ευρύτερες κοινωνικές εξελικτικές διαδικασίες, είχε και έχει ως αποτέλεσμα </a:t>
            </a:r>
          </a:p>
          <a:p>
            <a:pPr algn="just"/>
            <a:endParaRPr lang="el-GR" b="1" dirty="0"/>
          </a:p>
          <a:p>
            <a:pPr algn="just"/>
            <a:r>
              <a:rPr lang="el-GR" b="1" dirty="0" smtClean="0"/>
              <a:t>μια αυξανόμενη λειτουργική και νοηματική ιδιαιτερότητα των επιμέρους αθλητικών περιοχών, </a:t>
            </a:r>
          </a:p>
          <a:p>
            <a:pPr algn="just"/>
            <a:r>
              <a:rPr lang="el-GR" b="1" dirty="0" smtClean="0"/>
              <a:t>αλλά και μια αυξανόμενη νοηματική αυτοδυναμία μεμονωμένων αθλητικών μοντέλων. </a:t>
            </a:r>
            <a:endParaRPr lang="en-US" b="1" dirty="0"/>
          </a:p>
        </p:txBody>
      </p:sp>
    </p:spTree>
    <p:extLst>
      <p:ext uri="{BB962C8B-B14F-4D97-AF65-F5344CB8AC3E}">
        <p14:creationId xmlns:p14="http://schemas.microsoft.com/office/powerpoint/2010/main" val="23071752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u="sng" dirty="0" smtClean="0"/>
              <a:t>Η διαφοροποίηση του αθλητισμού των επιδόσεων</a:t>
            </a:r>
            <a:endParaRPr lang="en-US" b="1" u="sng" dirty="0"/>
          </a:p>
        </p:txBody>
      </p:sp>
      <p:sp>
        <p:nvSpPr>
          <p:cNvPr id="3" name="Content Placeholder 2"/>
          <p:cNvSpPr>
            <a:spLocks noGrp="1"/>
          </p:cNvSpPr>
          <p:nvPr>
            <p:ph idx="1"/>
          </p:nvPr>
        </p:nvSpPr>
        <p:spPr/>
        <p:txBody>
          <a:bodyPr>
            <a:normAutofit/>
          </a:bodyPr>
          <a:lstStyle/>
          <a:p>
            <a:pPr algn="just"/>
            <a:r>
              <a:rPr lang="el-GR" sz="3600" b="1" dirty="0" smtClean="0"/>
              <a:t>Χωρίς οικονομία, πολιτικές αποφάσεις ή επιστημονικές αναζητήσεις δεν θα υπήρχε σύγχρονη κοινωνία, </a:t>
            </a:r>
          </a:p>
          <a:p>
            <a:pPr algn="just"/>
            <a:r>
              <a:rPr lang="el-GR" sz="3600" b="1" dirty="0" smtClean="0"/>
              <a:t>η οποία σίγουρα όμως θα υπήρχε για παράδειγμα και χωρίς τον αθλητισμό των επιδόσεων.  </a:t>
            </a:r>
            <a:endParaRPr lang="en-US" sz="3600" b="1" dirty="0"/>
          </a:p>
        </p:txBody>
      </p:sp>
    </p:spTree>
    <p:extLst>
      <p:ext uri="{BB962C8B-B14F-4D97-AF65-F5344CB8AC3E}">
        <p14:creationId xmlns:p14="http://schemas.microsoft.com/office/powerpoint/2010/main" val="2531476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algn="just"/>
            <a:r>
              <a:rPr lang="el-GR" b="1" dirty="0" smtClean="0"/>
              <a:t>Η </a:t>
            </a:r>
            <a:r>
              <a:rPr lang="el-GR" b="1" dirty="0" err="1" smtClean="0"/>
              <a:t>συστημική</a:t>
            </a:r>
            <a:r>
              <a:rPr lang="el-GR" b="1" dirty="0" smtClean="0"/>
              <a:t> θεωρία του Ν. </a:t>
            </a:r>
            <a:r>
              <a:rPr lang="el-GR" b="1" dirty="0" err="1" smtClean="0"/>
              <a:t>Luhmann</a:t>
            </a:r>
            <a:r>
              <a:rPr lang="el-GR" b="1" dirty="0" smtClean="0"/>
              <a:t> από μια επιστημολογική προοπτική κατανοείται και σαν αντίδραση απέναντι στην αντίληψη που καλλιεργείται κυρίως από την μεταμοντέρνα  εκδοχή της θεώρησης περί κοινωνικής κατασκευής </a:t>
            </a:r>
          </a:p>
          <a:p>
            <a:pPr algn="just"/>
            <a:r>
              <a:rPr lang="el-GR" b="1" dirty="0" smtClean="0"/>
              <a:t>η οποία σχεδόν παραπέμπει σε έναν μηδενισμό του επιστημολογικού καθεστώτος της γνώσης.</a:t>
            </a:r>
            <a:endParaRPr lang="en-US" b="1" dirty="0"/>
          </a:p>
        </p:txBody>
      </p:sp>
    </p:spTree>
    <p:extLst>
      <p:ext uri="{BB962C8B-B14F-4D97-AF65-F5344CB8AC3E}">
        <p14:creationId xmlns:p14="http://schemas.microsoft.com/office/powerpoint/2010/main" val="38791226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l-GR" b="1" dirty="0" smtClean="0"/>
              <a:t>Τουλάχιστον μέχρι σήμερα είναι αδύνατον να προσδώσει  κάποιος στον αθλητισμό γενικά μια κοινωνική λειτουργία, </a:t>
            </a:r>
          </a:p>
          <a:p>
            <a:pPr algn="just"/>
            <a:r>
              <a:rPr lang="el-GR" b="1" dirty="0" smtClean="0"/>
              <a:t>μια λειτουργική αρχή, </a:t>
            </a:r>
          </a:p>
          <a:p>
            <a:pPr algn="just"/>
            <a:r>
              <a:rPr lang="el-GR" b="1" dirty="0" smtClean="0"/>
              <a:t>η οποία θα είχε μια παρόμοια θεμελιώδη σημασία για τη σύγχρονη κοινωνία, όπως γίνεται με τη λειτουργική αρχή για παράδειγμα της πολιτικής, της οικονομίας και της επιστήμης. </a:t>
            </a:r>
          </a:p>
          <a:p>
            <a:pPr algn="just"/>
            <a:endParaRPr lang="en-US" b="1" dirty="0"/>
          </a:p>
        </p:txBody>
      </p:sp>
    </p:spTree>
    <p:extLst>
      <p:ext uri="{BB962C8B-B14F-4D97-AF65-F5344CB8AC3E}">
        <p14:creationId xmlns:p14="http://schemas.microsoft.com/office/powerpoint/2010/main" val="3372879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l-GR" b="1" dirty="0" smtClean="0"/>
              <a:t>Στο πνεύμα αυτό μπορούμε να μιλήσουμε για πρωτεύοντα και δευτερεύοντα κοινωνικά συστήματα. Το οικονομικό σύστημα είναι για παράδειγμα πρωτεύον σύστημα και διεκδικεί την πρωτοκαθεδρία σήμερα όσον αφορά την </a:t>
            </a:r>
            <a:r>
              <a:rPr lang="el-GR" b="1" dirty="0" err="1" smtClean="0"/>
              <a:t>αυτοαναπαραγωγή</a:t>
            </a:r>
            <a:r>
              <a:rPr lang="el-GR" b="1" dirty="0" smtClean="0"/>
              <a:t> των κοινωνικών συμβάντων. Τι σημαίνει αυτό ; </a:t>
            </a:r>
            <a:endParaRPr lang="en-US" b="1" dirty="0"/>
          </a:p>
        </p:txBody>
      </p:sp>
    </p:spTree>
    <p:extLst>
      <p:ext uri="{BB962C8B-B14F-4D97-AF65-F5344CB8AC3E}">
        <p14:creationId xmlns:p14="http://schemas.microsoft.com/office/powerpoint/2010/main" val="28379333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l-GR" b="1" dirty="0" smtClean="0"/>
              <a:t>Επειδή σήμερα η συγκρότηση των κοινωνιών, αυτών τουλάχιστον δυτικού τύπου, πραγματώνεται στο πλαίσιο </a:t>
            </a:r>
            <a:r>
              <a:rPr lang="el-GR" b="1" dirty="0" err="1" smtClean="0"/>
              <a:t>παγκοσμιοποιημένων</a:t>
            </a:r>
            <a:r>
              <a:rPr lang="el-GR" b="1" dirty="0" smtClean="0"/>
              <a:t> δομών, </a:t>
            </a:r>
          </a:p>
          <a:p>
            <a:pPr algn="just"/>
            <a:r>
              <a:rPr lang="el-GR" b="1" dirty="0" smtClean="0"/>
              <a:t>οποιαδήποτε μεταβολή των οικονομικών δεικτών μιας κοινωνικής περιοχής, μεταφέρεται με άμεσο τρόπο σε όλες τις κοινωνίες, σε όλα τα κοινωνικά συστήματα.</a:t>
            </a:r>
          </a:p>
          <a:p>
            <a:pPr marL="0" indent="0" algn="just">
              <a:buNone/>
            </a:pPr>
            <a:r>
              <a:rPr lang="el-GR" b="1" dirty="0" smtClean="0"/>
              <a:t> </a:t>
            </a:r>
          </a:p>
          <a:p>
            <a:endParaRPr lang="en-US" dirty="0"/>
          </a:p>
        </p:txBody>
      </p:sp>
    </p:spTree>
    <p:extLst>
      <p:ext uri="{BB962C8B-B14F-4D97-AF65-F5344CB8AC3E}">
        <p14:creationId xmlns:p14="http://schemas.microsoft.com/office/powerpoint/2010/main" val="15737287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92500" lnSpcReduction="10000"/>
          </a:bodyPr>
          <a:lstStyle/>
          <a:p>
            <a:pPr algn="just"/>
            <a:r>
              <a:rPr lang="el-GR" b="1" dirty="0" smtClean="0"/>
              <a:t>Ο </a:t>
            </a:r>
            <a:r>
              <a:rPr lang="el-GR" b="1" dirty="0" err="1" smtClean="0"/>
              <a:t>Luhmann</a:t>
            </a:r>
            <a:r>
              <a:rPr lang="el-GR" b="1" dirty="0" smtClean="0"/>
              <a:t>  προσπερνώντας τις απόψεις αυτές του </a:t>
            </a:r>
            <a:r>
              <a:rPr lang="el-GR" b="1" dirty="0" err="1" smtClean="0"/>
              <a:t>Parsons</a:t>
            </a:r>
            <a:r>
              <a:rPr lang="el-GR" b="1" dirty="0" smtClean="0"/>
              <a:t> αλλά και των </a:t>
            </a:r>
            <a:r>
              <a:rPr lang="el-GR" b="1" dirty="0" err="1" smtClean="0"/>
              <a:t>Buckley</a:t>
            </a:r>
            <a:r>
              <a:rPr lang="el-GR" b="1" dirty="0" smtClean="0"/>
              <a:t> (1968) και </a:t>
            </a:r>
            <a:r>
              <a:rPr lang="el-GR" b="1" dirty="0" err="1" smtClean="0"/>
              <a:t>Miller</a:t>
            </a:r>
            <a:r>
              <a:rPr lang="el-GR" b="1" dirty="0" smtClean="0"/>
              <a:t> (1978), που ισχύουν ως οι βασικότεροι εκπρόσωποι της </a:t>
            </a:r>
            <a:r>
              <a:rPr lang="el-GR" b="1" dirty="0" err="1" smtClean="0"/>
              <a:t>συστημικο</a:t>
            </a:r>
            <a:r>
              <a:rPr lang="el-GR" b="1" dirty="0" smtClean="0"/>
              <a:t>-λειτουργικής θεωρίας, </a:t>
            </a:r>
          </a:p>
          <a:p>
            <a:pPr algn="just"/>
            <a:r>
              <a:rPr lang="el-GR" b="1" dirty="0" smtClean="0"/>
              <a:t>δημιούργησε τις βάσεις της </a:t>
            </a:r>
            <a:r>
              <a:rPr lang="el-GR" b="1" dirty="0" err="1" smtClean="0"/>
              <a:t>λειτουργικο</a:t>
            </a:r>
            <a:r>
              <a:rPr lang="el-GR" b="1" dirty="0" smtClean="0"/>
              <a:t>-δομικής θεωρίας και μετέπειτα της θεωρίας </a:t>
            </a:r>
            <a:r>
              <a:rPr lang="el-GR" b="1" dirty="0" err="1" smtClean="0"/>
              <a:t>αυτοαναφερόμενων</a:t>
            </a:r>
            <a:r>
              <a:rPr lang="el-GR" b="1" dirty="0" smtClean="0"/>
              <a:t> συστημάτων, </a:t>
            </a:r>
          </a:p>
          <a:p>
            <a:pPr algn="just"/>
            <a:r>
              <a:rPr lang="el-GR" b="1" dirty="0" smtClean="0"/>
              <a:t>στο πλαίσιο της οποίας επαναπροσδιορίζεται η λειτουργική ανάλυση και τίθεται το ερώτημα ύπαρξης των κοινωνικών συστημάτων πέραν της λειτουργίας.</a:t>
            </a:r>
            <a:endParaRPr lang="en-US" b="1" dirty="0"/>
          </a:p>
        </p:txBody>
      </p:sp>
    </p:spTree>
    <p:extLst>
      <p:ext uri="{BB962C8B-B14F-4D97-AF65-F5344CB8AC3E}">
        <p14:creationId xmlns:p14="http://schemas.microsoft.com/office/powerpoint/2010/main" val="23254495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algn="just"/>
            <a:r>
              <a:rPr lang="el-GR" b="1" dirty="0" smtClean="0"/>
              <a:t>Το περιβάλλον πλέον δεν θεωρείται μόνο ως παράγοντας από τον οποίο εξαρτάται απλά ο σχηματισμός συστημάτων, </a:t>
            </a:r>
          </a:p>
          <a:p>
            <a:pPr algn="just"/>
            <a:endParaRPr lang="el-GR" b="1" dirty="0"/>
          </a:p>
          <a:p>
            <a:pPr algn="just"/>
            <a:r>
              <a:rPr lang="el-GR" b="1" dirty="0" smtClean="0"/>
              <a:t>αλλά ως παράγοντας από τον οποίο προσδιορίζεται εννοιολογικά και νοηματικά αυτός ο σχηματισμός</a:t>
            </a:r>
          </a:p>
          <a:p>
            <a:pPr algn="just"/>
            <a:r>
              <a:rPr lang="el-GR" b="1" dirty="0" smtClean="0"/>
              <a:t> Τα συστήματα μάλιστα οφείλουν το νόημά τους στην οριοθέτησή τους από ένα περιβάλλον στο οποίο δεν ανήκουν </a:t>
            </a:r>
            <a:endParaRPr lang="en-US" b="1" dirty="0"/>
          </a:p>
        </p:txBody>
      </p:sp>
    </p:spTree>
    <p:extLst>
      <p:ext uri="{BB962C8B-B14F-4D97-AF65-F5344CB8AC3E}">
        <p14:creationId xmlns:p14="http://schemas.microsoft.com/office/powerpoint/2010/main" val="40302552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10000"/>
          </a:bodyPr>
          <a:lstStyle/>
          <a:p>
            <a:pPr algn="just"/>
            <a:r>
              <a:rPr lang="el-GR" b="1" dirty="0" smtClean="0"/>
              <a:t>Το σύστημα στην </a:t>
            </a:r>
            <a:r>
              <a:rPr lang="el-GR" b="1" dirty="0" err="1" smtClean="0"/>
              <a:t>μετανεωτερική</a:t>
            </a:r>
            <a:r>
              <a:rPr lang="el-GR" b="1" dirty="0" smtClean="0"/>
              <a:t> αυτή θεώρηση δεν αναφέρεται </a:t>
            </a:r>
          </a:p>
          <a:p>
            <a:pPr algn="just"/>
            <a:r>
              <a:rPr lang="el-GR" b="1" dirty="0" smtClean="0"/>
              <a:t>σε ένα πλέγμα σχέσεων οι οποίες συνέχουν και διαρθρώνουν σε σύνολο τα επιμέρους τμήματα, </a:t>
            </a:r>
          </a:p>
          <a:p>
            <a:pPr algn="just"/>
            <a:r>
              <a:rPr lang="el-GR" b="1" dirty="0" smtClean="0"/>
              <a:t>αλλά υποδηλώνει ένα νοηματικά δομημένο μετασχηματισμό περιπλοκοτήτων, μια μεταβαλλόμενη στον χώρο και στον χρόνο </a:t>
            </a:r>
            <a:r>
              <a:rPr lang="el-GR" b="1" dirty="0" err="1" smtClean="0"/>
              <a:t>διάδραση</a:t>
            </a:r>
            <a:r>
              <a:rPr lang="el-GR" b="1" dirty="0" smtClean="0"/>
              <a:t> του συστήματος με το περιβάλλον</a:t>
            </a:r>
          </a:p>
          <a:p>
            <a:pPr algn="just"/>
            <a:r>
              <a:rPr lang="el-GR" b="1" dirty="0" smtClean="0"/>
              <a:t> Η έννοια της λειτουργίας εδώ γίνεται αντιληπτή σαν σύνθεση ενός πολυάριθμου φάσματος δυνατοτήτων </a:t>
            </a:r>
            <a:endParaRPr lang="en-US" b="1" dirty="0"/>
          </a:p>
        </p:txBody>
      </p:sp>
    </p:spTree>
    <p:extLst>
      <p:ext uri="{BB962C8B-B14F-4D97-AF65-F5344CB8AC3E}">
        <p14:creationId xmlns:p14="http://schemas.microsoft.com/office/powerpoint/2010/main" val="32603901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lgn="just"/>
            <a:r>
              <a:rPr lang="el-GR" b="1" dirty="0" smtClean="0"/>
              <a:t>Σε αυτό το σκεπτικό οι κοινωνικές λειτουργίες είναι σχεδιασμοί ανάκλασης νοημάτων</a:t>
            </a:r>
          </a:p>
          <a:p>
            <a:pPr algn="just"/>
            <a:r>
              <a:rPr lang="el-GR" b="1" dirty="0" smtClean="0"/>
              <a:t> και όχι βασικοί, πρωτεύοντες μηχανισμοί οι οποίοι αναπαριστούν την ολότητα και την ενότητα ενός διαφοροποιημένου κοινωνικού μέρους. </a:t>
            </a:r>
          </a:p>
          <a:p>
            <a:pPr algn="just"/>
            <a:r>
              <a:rPr lang="el-GR" b="1" dirty="0" smtClean="0"/>
              <a:t>Είναι ένα νοηματικό σχήμα, το οποίο κινητοποιεί και ρυθμίζει επικοινωνίες </a:t>
            </a:r>
            <a:endParaRPr lang="en-US" b="1" dirty="0"/>
          </a:p>
        </p:txBody>
      </p:sp>
    </p:spTree>
    <p:extLst>
      <p:ext uri="{BB962C8B-B14F-4D97-AF65-F5344CB8AC3E}">
        <p14:creationId xmlns:p14="http://schemas.microsoft.com/office/powerpoint/2010/main" val="38008078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Autofit/>
          </a:bodyPr>
          <a:lstStyle/>
          <a:p>
            <a:pPr algn="just"/>
            <a:r>
              <a:rPr lang="el-GR" sz="2800" b="1" dirty="0" smtClean="0"/>
              <a:t>Η έννοια της </a:t>
            </a:r>
            <a:r>
              <a:rPr lang="el-GR" sz="2800" b="1" u="sng" dirty="0" smtClean="0"/>
              <a:t>κοινωνικής επικοινωνίας </a:t>
            </a:r>
            <a:r>
              <a:rPr lang="el-GR" sz="2800" b="1" dirty="0" smtClean="0"/>
              <a:t>στη </a:t>
            </a:r>
            <a:r>
              <a:rPr lang="el-GR" sz="2800" b="1" dirty="0" err="1" smtClean="0"/>
              <a:t>συστημική</a:t>
            </a:r>
            <a:r>
              <a:rPr lang="el-GR" sz="2800" b="1" dirty="0" smtClean="0"/>
              <a:t> θεωρία δεν αναφέρεται στη διαδικασία </a:t>
            </a:r>
          </a:p>
          <a:p>
            <a:pPr algn="just"/>
            <a:r>
              <a:rPr lang="el-GR" sz="2800" b="1" dirty="0" smtClean="0"/>
              <a:t>ανακοίνωσης, αποστολής ενός μηνύματος, μιας πληροφορίας από έναν πομπό-αποστολέα προς ένα δέκτη</a:t>
            </a:r>
          </a:p>
          <a:p>
            <a:pPr algn="just"/>
            <a:r>
              <a:rPr lang="el-GR" sz="2800" b="1" dirty="0" smtClean="0"/>
              <a:t>Είναι μια διαδικασία η οποία πέραν αυτών προϋποθέτει και την ύπαρξη  του συστατικού στοιχείου </a:t>
            </a:r>
            <a:r>
              <a:rPr lang="el-GR" sz="2800" b="1" i="1" u="sng" dirty="0" smtClean="0"/>
              <a:t>μηχανισμός αποκωδικοποίησης </a:t>
            </a:r>
            <a:r>
              <a:rPr lang="el-GR" sz="2800" b="1" dirty="0" smtClean="0"/>
              <a:t>και του συστατικού στοιχείου </a:t>
            </a:r>
          </a:p>
          <a:p>
            <a:pPr algn="just"/>
            <a:r>
              <a:rPr lang="el-GR" sz="2800" b="1" i="1" u="sng" dirty="0" smtClean="0"/>
              <a:t>δυνατότητα κατανόησης του μηνύματος </a:t>
            </a:r>
            <a:r>
              <a:rPr lang="el-GR" sz="2800" b="1" dirty="0" smtClean="0"/>
              <a:t>για να μπορέσει ακολούθως να πραγματωθεί κοινωνική </a:t>
            </a:r>
            <a:r>
              <a:rPr lang="el-GR" sz="2800" b="1" dirty="0" err="1" smtClean="0"/>
              <a:t>διάδραση</a:t>
            </a:r>
            <a:r>
              <a:rPr lang="el-GR" sz="2800" b="1" dirty="0" smtClean="0"/>
              <a:t> και επικοινωνιακή πρακτική </a:t>
            </a:r>
          </a:p>
          <a:p>
            <a:pPr algn="just"/>
            <a:r>
              <a:rPr lang="el-GR" sz="2000" b="1" dirty="0" smtClean="0"/>
              <a:t>(Κοινωνική μοναξιά δια της επικοινωνίας με τις σύγχρονες τεχνολογίες)</a:t>
            </a:r>
            <a:endParaRPr lang="en-US" sz="2000" b="1" dirty="0"/>
          </a:p>
        </p:txBody>
      </p:sp>
    </p:spTree>
    <p:extLst>
      <p:ext uri="{BB962C8B-B14F-4D97-AF65-F5344CB8AC3E}">
        <p14:creationId xmlns:p14="http://schemas.microsoft.com/office/powerpoint/2010/main" val="14800258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l-GR" sz="4000" b="1" dirty="0" smtClean="0"/>
              <a:t>Εκείνο το οποίο διαφοροποιεί  τις κοινωνικές περιοχές επομένως μεταξύ τους </a:t>
            </a:r>
          </a:p>
          <a:p>
            <a:pPr algn="just"/>
            <a:r>
              <a:rPr lang="el-GR" sz="4000" b="1" dirty="0" smtClean="0"/>
              <a:t>είναι ουσιαστικά </a:t>
            </a:r>
            <a:r>
              <a:rPr lang="el-GR" sz="4000" b="1" dirty="0" smtClean="0">
                <a:solidFill>
                  <a:srgbClr val="FF0000"/>
                </a:solidFill>
              </a:rPr>
              <a:t>το ιδιαίτερο νόημα της επικοινωνιακής πρακτικής</a:t>
            </a:r>
            <a:r>
              <a:rPr lang="el-GR" sz="4000" b="1" dirty="0" smtClean="0"/>
              <a:t> το οποίο εντοπίζεται στις μεμονωμένες κοινωνικές περιοχές. </a:t>
            </a:r>
            <a:endParaRPr lang="en-US" sz="4000" b="1" dirty="0"/>
          </a:p>
        </p:txBody>
      </p:sp>
    </p:spTree>
    <p:extLst>
      <p:ext uri="{BB962C8B-B14F-4D97-AF65-F5344CB8AC3E}">
        <p14:creationId xmlns:p14="http://schemas.microsoft.com/office/powerpoint/2010/main" val="25330999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l-GR" b="1" dirty="0"/>
              <a:t>Α</a:t>
            </a:r>
            <a:r>
              <a:rPr lang="el-GR" b="1" dirty="0" smtClean="0"/>
              <a:t>υτές οι διαπιστώσεις έχουν ιδιαίτερη σημασία στη συζήτηση περί διαφοροποίησης της αθλητικής κοινωνικής περιοχής, ιδιαίτερα του αθλητισμού των υψηλών επιδόσεων, </a:t>
            </a:r>
          </a:p>
          <a:p>
            <a:pPr algn="just"/>
            <a:r>
              <a:rPr lang="el-GR" b="1" dirty="0" smtClean="0"/>
              <a:t>επειδή δεν αποδίδεται σ' αυτή καμιά λειτουργία θεμελιώδους κοινωνικής σημαντικότητας. </a:t>
            </a:r>
            <a:endParaRPr lang="en-US" b="1" dirty="0"/>
          </a:p>
        </p:txBody>
      </p:sp>
    </p:spTree>
    <p:extLst>
      <p:ext uri="{BB962C8B-B14F-4D97-AF65-F5344CB8AC3E}">
        <p14:creationId xmlns:p14="http://schemas.microsoft.com/office/powerpoint/2010/main" val="699460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l-GR" sz="4000" b="1" dirty="0" smtClean="0"/>
              <a:t>Με τη </a:t>
            </a:r>
            <a:r>
              <a:rPr lang="el-GR" sz="4000" b="1" dirty="0" err="1" smtClean="0"/>
              <a:t>συστημική</a:t>
            </a:r>
            <a:r>
              <a:rPr lang="el-GR" sz="4000" b="1" dirty="0" smtClean="0"/>
              <a:t> θεώρηση στο αθλητικό πεδίο για παράδειγμα επιδιώκεται πέραν των άλλων η συγκρότηση εξηγήσεων που εγείρουν την αξίωση ενός σχετικού βαθμού αντικειμενικότητας. </a:t>
            </a:r>
            <a:endParaRPr lang="en-US" sz="4000" b="1" dirty="0"/>
          </a:p>
        </p:txBody>
      </p:sp>
    </p:spTree>
    <p:extLst>
      <p:ext uri="{BB962C8B-B14F-4D97-AF65-F5344CB8AC3E}">
        <p14:creationId xmlns:p14="http://schemas.microsoft.com/office/powerpoint/2010/main" val="31590489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pPr algn="just"/>
            <a:r>
              <a:rPr lang="el-GR" b="1" dirty="0"/>
              <a:t>Ω</a:t>
            </a:r>
            <a:r>
              <a:rPr lang="el-GR" b="1" dirty="0" smtClean="0"/>
              <a:t>ς βάση της αναζήτησης μας εκλαμβάνουμε εκείνα τα στοιχεία σύμφωνα με τα οποία θεωρούμε ότι ο σύγχρονος αθλητισμός των επιδόσεων μπορεί να χαρακτηριστεί </a:t>
            </a:r>
          </a:p>
          <a:p>
            <a:pPr algn="just"/>
            <a:endParaRPr lang="el-GR" b="1" dirty="0"/>
          </a:p>
          <a:p>
            <a:pPr algn="just"/>
            <a:r>
              <a:rPr lang="el-GR" b="1" dirty="0" smtClean="0"/>
              <a:t>ως μια ιδιαίτερου νοήματος κοινωνική περιοχή, </a:t>
            </a:r>
          </a:p>
          <a:p>
            <a:pPr algn="just"/>
            <a:r>
              <a:rPr lang="el-GR" b="1" dirty="0" smtClean="0"/>
              <a:t>σαν ένα αυτόνομο κοινωνικό σύστημα, </a:t>
            </a:r>
          </a:p>
          <a:p>
            <a:pPr algn="just"/>
            <a:r>
              <a:rPr lang="el-GR" b="1" dirty="0" smtClean="0"/>
              <a:t>σαν ένα διαφοροποιημένο κοινωνικό μέρος της σύγχρονης κοινωνίας. </a:t>
            </a:r>
            <a:endParaRPr lang="en-US" b="1" dirty="0"/>
          </a:p>
        </p:txBody>
      </p:sp>
    </p:spTree>
    <p:extLst>
      <p:ext uri="{BB962C8B-B14F-4D97-AF65-F5344CB8AC3E}">
        <p14:creationId xmlns:p14="http://schemas.microsoft.com/office/powerpoint/2010/main" val="12284180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l-GR" dirty="0" smtClean="0"/>
              <a:t>Η κοινωνικά αυξανόμενη σημασία του αθλητισμού των υψηλών επιδόσεων εντοπίζεται στο γεγονός ότι επιδεικνύουν γι' αυτόν ένα πολύ μεγάλο ενδιαφέρον, συστήματα όπως η πολιτική , η οικονομία, η εκπαίδευση, η ιατρική, τα ΜΜΕ κ.λπ. Αυτό φυσικά δεν σημαίνει ότι μια αυξανόμενη κοινωνική σχετικότητα μιας εξειδικευμένης περιοχής κοινωνικής επικοινωνίας υπό αυτή την προοπτική, έχει σαν συνέπεια την αναγωγή και τη διαφοροποίησή της σε αυτόνομο σχετικά κοινωνικό σύστημα</a:t>
            </a:r>
            <a:endParaRPr lang="en-US" dirty="0"/>
          </a:p>
        </p:txBody>
      </p:sp>
    </p:spTree>
    <p:extLst>
      <p:ext uri="{BB962C8B-B14F-4D97-AF65-F5344CB8AC3E}">
        <p14:creationId xmlns:p14="http://schemas.microsoft.com/office/powerpoint/2010/main" val="22762437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algn="just"/>
            <a:r>
              <a:rPr lang="el-GR" b="1" dirty="0" smtClean="0"/>
              <a:t>Η βασική προϋπόθεση αποδοχής ενός κοινωνικού μέρους σαν διαφοροποιημένο κοινωνικό σύστημα, σαν υπαρκτή δυνατότητα μιας διαφοροποίησης </a:t>
            </a:r>
            <a:r>
              <a:rPr lang="el-GR" b="1" dirty="0" err="1" smtClean="0"/>
              <a:t>αυτοαναφερόμενων</a:t>
            </a:r>
            <a:r>
              <a:rPr lang="el-GR" b="1" dirty="0" smtClean="0"/>
              <a:t> επικοινωνιακών συναφειών </a:t>
            </a:r>
          </a:p>
          <a:p>
            <a:pPr algn="just"/>
            <a:r>
              <a:rPr lang="el-GR" b="1" dirty="0" smtClean="0"/>
              <a:t>εντοπίζεται στην ύπαρξη αυτοδύναμων νοηματικά κωδικών επικοινωνίας, </a:t>
            </a:r>
          </a:p>
          <a:p>
            <a:pPr algn="just"/>
            <a:r>
              <a:rPr lang="el-GR" b="1" dirty="0" smtClean="0"/>
              <a:t>δια των οποίων επιτυγχάνεται η </a:t>
            </a:r>
            <a:r>
              <a:rPr lang="el-GR" b="1" dirty="0" err="1" smtClean="0"/>
              <a:t>αυτοαναπαραγωγή</a:t>
            </a:r>
            <a:r>
              <a:rPr lang="el-GR" b="1" dirty="0" smtClean="0"/>
              <a:t> των στοιχείων του. </a:t>
            </a:r>
            <a:endParaRPr lang="en-US" b="1" dirty="0"/>
          </a:p>
        </p:txBody>
      </p:sp>
    </p:spTree>
    <p:extLst>
      <p:ext uri="{BB962C8B-B14F-4D97-AF65-F5344CB8AC3E}">
        <p14:creationId xmlns:p14="http://schemas.microsoft.com/office/powerpoint/2010/main" val="36101626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l-GR" sz="4000" b="1" dirty="0" smtClean="0"/>
              <a:t>Η διαδικασία αυτή δεν γίνεται αντιληπτή σαν αυτοσκοπός, </a:t>
            </a:r>
          </a:p>
          <a:p>
            <a:pPr algn="just"/>
            <a:r>
              <a:rPr lang="el-GR" sz="4000" b="1" dirty="0" smtClean="0"/>
              <a:t>αλλά σαν προϋπόθεση επιλεκτικού συσχετισμού με το περιβάλλον ενώ ταυτόχρονα σηματοδοτεί άμεσα την αυτονομία του</a:t>
            </a:r>
            <a:endParaRPr lang="en-US" sz="4000" b="1" dirty="0"/>
          </a:p>
        </p:txBody>
      </p:sp>
    </p:spTree>
    <p:extLst>
      <p:ext uri="{BB962C8B-B14F-4D97-AF65-F5344CB8AC3E}">
        <p14:creationId xmlns:p14="http://schemas.microsoft.com/office/powerpoint/2010/main" val="19815310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229600" cy="6513587"/>
          </a:xfrm>
        </p:spPr>
        <p:txBody>
          <a:bodyPr>
            <a:noAutofit/>
          </a:bodyPr>
          <a:lstStyle/>
          <a:p>
            <a:pPr algn="just"/>
            <a:r>
              <a:rPr lang="el-GR" b="1" dirty="0" smtClean="0"/>
              <a:t>Αυτή η διατύπωση μας δίνει τη δυνατότητα να κατανοήσουμε και να εξηγήσουμε στη βάση αυτή ότι </a:t>
            </a:r>
          </a:p>
          <a:p>
            <a:pPr algn="just"/>
            <a:r>
              <a:rPr lang="el-GR" b="1" dirty="0" smtClean="0"/>
              <a:t>μια συγκεκριμένη περιοχή κοινωνικής επικοινωνίας, για παράδειγμα αυτή του αθλητισμού των υψηλών επιδόσεων παρουσιάζεται σαν ένα διαφοροποιημένο κοινωνικό μέρος </a:t>
            </a:r>
          </a:p>
          <a:p>
            <a:pPr algn="just"/>
            <a:r>
              <a:rPr lang="el-GR" b="1" dirty="0" smtClean="0"/>
              <a:t>μόνο εάν παραπέμπει στην ύπαρξη, μιας και μόνο σε αυτή ανήκουσα αμετάβλητη </a:t>
            </a:r>
            <a:r>
              <a:rPr lang="el-GR" b="1" u="sng" dirty="0" smtClean="0"/>
              <a:t>Επικοινωνιακή Λογική,</a:t>
            </a:r>
            <a:r>
              <a:rPr lang="el-GR" b="1" dirty="0" smtClean="0"/>
              <a:t> σε σχέση πάντα με άλλες κοινωνικές περιοχές. </a:t>
            </a:r>
            <a:endParaRPr lang="en-US" b="1" dirty="0"/>
          </a:p>
        </p:txBody>
      </p:sp>
    </p:spTree>
    <p:extLst>
      <p:ext uri="{BB962C8B-B14F-4D97-AF65-F5344CB8AC3E}">
        <p14:creationId xmlns:p14="http://schemas.microsoft.com/office/powerpoint/2010/main" val="14226306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algn="just"/>
            <a:endParaRPr lang="el-GR" sz="3600" b="1" dirty="0" smtClean="0"/>
          </a:p>
          <a:p>
            <a:pPr marL="0" indent="0" algn="just">
              <a:buNone/>
            </a:pPr>
            <a:r>
              <a:rPr lang="el-GR" sz="3600" b="1" dirty="0" smtClean="0"/>
              <a:t> Αυτή η λογική κοινωνικής δράσης και επικοινωνιακής πρακτικής μπορεί να υπάρξει και να διακηρυχθεί σε σχήματα</a:t>
            </a:r>
          </a:p>
          <a:p>
            <a:pPr algn="just"/>
            <a:r>
              <a:rPr lang="el-GR" sz="3600" b="1" dirty="0" smtClean="0"/>
              <a:t> εξειδικευμένων κωδικών, </a:t>
            </a:r>
          </a:p>
          <a:p>
            <a:pPr algn="just"/>
            <a:r>
              <a:rPr lang="el-GR" sz="3600" b="1" dirty="0" smtClean="0"/>
              <a:t>ιδιαίτερων θεματικών, </a:t>
            </a:r>
          </a:p>
          <a:p>
            <a:pPr algn="just"/>
            <a:r>
              <a:rPr lang="el-GR" sz="3600" b="1" dirty="0" smtClean="0"/>
              <a:t>προγραμμάτων και </a:t>
            </a:r>
          </a:p>
          <a:p>
            <a:pPr algn="just"/>
            <a:r>
              <a:rPr lang="el-GR" sz="3600" b="1" dirty="0" smtClean="0"/>
              <a:t>αξιών </a:t>
            </a:r>
            <a:endParaRPr lang="en-US" sz="3600" b="1" dirty="0"/>
          </a:p>
        </p:txBody>
      </p:sp>
    </p:spTree>
    <p:extLst>
      <p:ext uri="{BB962C8B-B14F-4D97-AF65-F5344CB8AC3E}">
        <p14:creationId xmlns:p14="http://schemas.microsoft.com/office/powerpoint/2010/main" val="33788138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l-GR" b="1" dirty="0" smtClean="0"/>
              <a:t>Ακολούθως ένα συγκεκριμένο πεδίο, μια συγκεκριμένη περιοχή κοινωνικής επικοινωνίας </a:t>
            </a:r>
          </a:p>
          <a:p>
            <a:pPr algn="just"/>
            <a:r>
              <a:rPr lang="el-GR" b="1" dirty="0" smtClean="0"/>
              <a:t>μπορεί να εμφανισθεί ως ένα διαφοροποιημένο επί μέρους σύστημα όταν</a:t>
            </a:r>
          </a:p>
          <a:p>
            <a:pPr algn="just"/>
            <a:r>
              <a:rPr lang="el-GR" b="1" dirty="0" smtClean="0"/>
              <a:t> εντοπίζεται, υπάρχει στα επίπεδα προσανατολισμού της μια αμετάβλητη αυθύπαρκτη λογική επικοινωνίας και δράσης, </a:t>
            </a:r>
          </a:p>
          <a:p>
            <a:pPr algn="just"/>
            <a:r>
              <a:rPr lang="el-GR" b="1" dirty="0" smtClean="0"/>
              <a:t>η οποία μεταφέρεται στα κοινωνικά-δομικά επίπεδα από εξειδικευμένους ρόλους</a:t>
            </a:r>
            <a:endParaRPr lang="en-US" b="1" dirty="0"/>
          </a:p>
        </p:txBody>
      </p:sp>
    </p:spTree>
    <p:extLst>
      <p:ext uri="{BB962C8B-B14F-4D97-AF65-F5344CB8AC3E}">
        <p14:creationId xmlns:p14="http://schemas.microsoft.com/office/powerpoint/2010/main" val="9395704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Autofit/>
          </a:bodyPr>
          <a:lstStyle/>
          <a:p>
            <a:pPr algn="just"/>
            <a:r>
              <a:rPr lang="el-GR" sz="2400" b="1" dirty="0" smtClean="0"/>
              <a:t>Ο σημερινός αθλητισμός των επιδόσεων ανεξάρτητα από το θεσμικό πλαίσιο ανέλιξης της αθλητικής δραστηριότητας και επικοινωνιακής πρακτικής, εμφανίζεται  αναμφίβολα ως</a:t>
            </a:r>
          </a:p>
          <a:p>
            <a:pPr algn="just"/>
            <a:r>
              <a:rPr lang="el-GR" sz="2400" b="1" dirty="0" smtClean="0"/>
              <a:t> ένα διαφοροποιημένο κοινωνικό σύστημα το νόημα του οποίου ή η μορφή και το περιεχόμενο κατ' επέκταση της κοινωνικής του επικοινωνίας προσδιορίζεται, ανελίσσεται και πλοηγείται </a:t>
            </a:r>
          </a:p>
          <a:p>
            <a:pPr algn="just"/>
            <a:r>
              <a:rPr lang="el-GR" sz="2400" b="1" dirty="0" smtClean="0"/>
              <a:t>από το ιδιαίτερο σύστημα αξιών του και κυρίως από τον αθλητικά εξειδικευμένο κωδικό Νίκη-Ήττα, του οποίου οι δύο πόλοι, οι δύο αξίες (Θετική: Νίκη – Αρνητική: Ήττα)</a:t>
            </a:r>
          </a:p>
          <a:p>
            <a:pPr algn="just"/>
            <a:r>
              <a:rPr lang="el-GR" sz="2400" b="1" dirty="0" smtClean="0"/>
              <a:t> διαγράφουν και καθορίζουν τον νοηματικό ορίζοντα εντός του οποίου λαμβάνει χώρα, αξιολογείται και διερμηνεύεται ολόκληρο το μέγεθος, το φάσμα της οποιασδήποτε αθλητικής επικοινωνίας και δράσης </a:t>
            </a:r>
            <a:endParaRPr lang="en-US" sz="2400" b="1" dirty="0"/>
          </a:p>
        </p:txBody>
      </p:sp>
    </p:spTree>
    <p:extLst>
      <p:ext uri="{BB962C8B-B14F-4D97-AF65-F5344CB8AC3E}">
        <p14:creationId xmlns:p14="http://schemas.microsoft.com/office/powerpoint/2010/main" val="158882202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r>
              <a:rPr lang="el-GR" sz="4000" b="1" dirty="0"/>
              <a:t>Η</a:t>
            </a:r>
            <a:r>
              <a:rPr lang="el-GR" sz="4000" b="1" dirty="0" smtClean="0"/>
              <a:t> αθλητική επικοινωνία και δράση μετασχηματίσθηκε εξαιτίας του ελκυστικού κοινωνικά κωδικού της,</a:t>
            </a:r>
          </a:p>
          <a:p>
            <a:pPr algn="just"/>
            <a:r>
              <a:rPr lang="el-GR" sz="4000" b="1" dirty="0" smtClean="0"/>
              <a:t> σε σημείο αναφοράς, σε πλουραλιστικό φορέα επιδόσεων άλλων κυρίως πρωτευόντων  κοινωνικών συστημάτων. </a:t>
            </a:r>
            <a:endParaRPr lang="en-US" sz="4000" b="1" dirty="0"/>
          </a:p>
        </p:txBody>
      </p:sp>
    </p:spTree>
    <p:extLst>
      <p:ext uri="{BB962C8B-B14F-4D97-AF65-F5344CB8AC3E}">
        <p14:creationId xmlns:p14="http://schemas.microsoft.com/office/powerpoint/2010/main" val="12711619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l-GR" dirty="0" smtClean="0"/>
              <a:t> </a:t>
            </a:r>
            <a:r>
              <a:rPr lang="el-GR" b="1" dirty="0" smtClean="0"/>
              <a:t>Ο αθλητισμός των επιδόσεων, του οποίου οι δραστηριότητες δια των δομικών μετασχηματισμών του τις τρεις κυρίως τελευταίες δεκαετίες εκδηλώνονται σε πανομοιότυπα πλαίσια των σύγχρονων πρωτευόντων κοινωνικών συστημάτων, ως κοινωνική πρακτική δεν δομεί τις επικοινωνίες του τυχαία</a:t>
            </a:r>
            <a:endParaRPr lang="en-US" b="1" dirty="0"/>
          </a:p>
        </p:txBody>
      </p:sp>
    </p:spTree>
    <p:extLst>
      <p:ext uri="{BB962C8B-B14F-4D97-AF65-F5344CB8AC3E}">
        <p14:creationId xmlns:p14="http://schemas.microsoft.com/office/powerpoint/2010/main" val="2425972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l-GR" b="1" dirty="0" smtClean="0"/>
              <a:t>Η </a:t>
            </a:r>
            <a:r>
              <a:rPr lang="el-GR" b="1" dirty="0" err="1" smtClean="0"/>
              <a:t>συστημική</a:t>
            </a:r>
            <a:r>
              <a:rPr lang="el-GR" b="1" dirty="0" smtClean="0"/>
              <a:t> θεωρία σίγουρα συγκροτείται από περίπλοκες και πολλές φορές δυσνόητες έννοιες, </a:t>
            </a:r>
          </a:p>
          <a:p>
            <a:pPr algn="just"/>
            <a:r>
              <a:rPr lang="el-GR" b="1" dirty="0" smtClean="0"/>
              <a:t>οι οποίες όμως διαρθρώνονται λογικά, ορθολογικά μεταξύ τους </a:t>
            </a:r>
          </a:p>
          <a:p>
            <a:pPr algn="just"/>
            <a:r>
              <a:rPr lang="el-GR" b="1" dirty="0" smtClean="0"/>
              <a:t>και αυτό μας επιτρέπει να δεχόμαστε ότι αντανακλά έναν μεγάλο βαθμό διασφάλισης της επιστημονικής αξιοπιστίας της</a:t>
            </a:r>
            <a:endParaRPr lang="en-US" b="1" dirty="0"/>
          </a:p>
        </p:txBody>
      </p:sp>
    </p:spTree>
    <p:extLst>
      <p:ext uri="{BB962C8B-B14F-4D97-AF65-F5344CB8AC3E}">
        <p14:creationId xmlns:p14="http://schemas.microsoft.com/office/powerpoint/2010/main" val="23420593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l-GR" b="1" dirty="0" smtClean="0"/>
              <a:t>Τα εγχειρήματά του ανελίσσονται στο πλαίσιο ενός δυαδικού κωδικού, αυτού της Νίκης-Ήττας</a:t>
            </a:r>
          </a:p>
          <a:p>
            <a:pPr algn="just"/>
            <a:r>
              <a:rPr lang="el-GR" b="1" dirty="0" smtClean="0"/>
              <a:t>Τα εγχειρήματα αυτά πραγματώνονται από συμπληρωματικά σχετιζόμενους πρωταγωνιστικούς ρόλους (Αθλητές-</a:t>
            </a:r>
            <a:r>
              <a:rPr lang="el-GR" b="1" dirty="0" err="1" smtClean="0"/>
              <a:t>προπονητέ</a:t>
            </a:r>
            <a:r>
              <a:rPr lang="el-GR" b="1" dirty="0" smtClean="0"/>
              <a:t>ς, θεσμικοί εκπρόσωποι κ.λπ.)</a:t>
            </a:r>
          </a:p>
          <a:p>
            <a:pPr algn="just"/>
            <a:r>
              <a:rPr lang="el-GR" b="1" dirty="0" smtClean="0"/>
              <a:t>Οι οποίοι παράγουν ή δημιουργούν διαφορές</a:t>
            </a:r>
          </a:p>
          <a:p>
            <a:pPr algn="just"/>
            <a:r>
              <a:rPr lang="el-GR" b="1" dirty="0" smtClean="0"/>
              <a:t>Οι διαφορές αυτές αποδεσμεύουν ακολουθίες γεγονότων.</a:t>
            </a:r>
            <a:endParaRPr lang="en-US" b="1" dirty="0"/>
          </a:p>
        </p:txBody>
      </p:sp>
    </p:spTree>
    <p:extLst>
      <p:ext uri="{BB962C8B-B14F-4D97-AF65-F5344CB8AC3E}">
        <p14:creationId xmlns:p14="http://schemas.microsoft.com/office/powerpoint/2010/main" val="40424463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pPr algn="just"/>
            <a:r>
              <a:rPr lang="el-GR" b="1" dirty="0" smtClean="0"/>
              <a:t>Με τον αποκλεισμό στην ουσία τρίτων (εναλλακτικών) δυνατοτήτων, (δηλαδή δεν μπορεί να είναι όλοι νικητές), </a:t>
            </a:r>
          </a:p>
          <a:p>
            <a:pPr algn="just"/>
            <a:r>
              <a:rPr lang="el-GR" b="1" dirty="0" smtClean="0"/>
              <a:t>σε ένα κοινωνικό σύστημα το οποίο ρυθμίζει τις εντός ή εκτός σχέσεις του με έναν κωδικό,</a:t>
            </a:r>
          </a:p>
          <a:p>
            <a:pPr algn="just"/>
            <a:r>
              <a:rPr lang="el-GR" b="1" dirty="0" smtClean="0"/>
              <a:t> οι πληροφορίες επεξεργάζονται στο πλαίσιο αρνητικού-θετικού διαχωρισμού </a:t>
            </a:r>
          </a:p>
          <a:p>
            <a:pPr algn="just"/>
            <a:r>
              <a:rPr lang="el-GR" b="1" dirty="0" smtClean="0"/>
              <a:t>και αντίστοιχα </a:t>
            </a:r>
            <a:r>
              <a:rPr lang="el-GR" b="1" dirty="0" err="1" smtClean="0"/>
              <a:t>θεματοποιούνται</a:t>
            </a:r>
            <a:r>
              <a:rPr lang="el-GR" b="1" dirty="0" smtClean="0"/>
              <a:t> οι εσωτερικές ή εξωτερικές προσβάσεις.</a:t>
            </a:r>
            <a:endParaRPr lang="en-US" b="1" dirty="0"/>
          </a:p>
        </p:txBody>
      </p:sp>
    </p:spTree>
    <p:extLst>
      <p:ext uri="{BB962C8B-B14F-4D97-AF65-F5344CB8AC3E}">
        <p14:creationId xmlns:p14="http://schemas.microsoft.com/office/powerpoint/2010/main" val="7498599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Autofit/>
          </a:bodyPr>
          <a:lstStyle/>
          <a:p>
            <a:pPr algn="just"/>
            <a:r>
              <a:rPr lang="el-GR" b="1" dirty="0" smtClean="0"/>
              <a:t>Η διαφοροποίηση της αθλητικής δραστηριότητας με βάση τον προαναφερόμενο κωδικό, δείχνει εκτός των άλλων ότι </a:t>
            </a:r>
          </a:p>
          <a:p>
            <a:pPr algn="just"/>
            <a:r>
              <a:rPr lang="el-GR" b="1" dirty="0" smtClean="0"/>
              <a:t>οι ίδιες οι αξίες του κωδικού είναι αυτές που χρησιμοποιούνται ως κριτήρια περαιτέρω ποιοτικής, π.χ. ηθικής αξιολόγησης της εν λόγω δράσης και επικοινωνίας. </a:t>
            </a:r>
          </a:p>
          <a:p>
            <a:pPr algn="just"/>
            <a:r>
              <a:rPr lang="el-GR" b="1" dirty="0" smtClean="0"/>
              <a:t>Στο πνεύμα αυτό το κάθε τι που συνηγορεί στη νίκη είναι </a:t>
            </a:r>
            <a:r>
              <a:rPr lang="el-GR" b="1" i="1" dirty="0" smtClean="0"/>
              <a:t>σωστό</a:t>
            </a:r>
            <a:r>
              <a:rPr lang="el-GR" b="1" dirty="0" smtClean="0"/>
              <a:t> και κάθε τι που οδηγεί στην ήττα είναι </a:t>
            </a:r>
            <a:r>
              <a:rPr lang="el-GR" b="1" i="1" dirty="0" smtClean="0"/>
              <a:t>λάθος</a:t>
            </a:r>
            <a:r>
              <a:rPr lang="el-GR" b="1" dirty="0" smtClean="0"/>
              <a:t>. Είναι όμως έτσι ;</a:t>
            </a:r>
            <a:endParaRPr lang="en-US" b="1" dirty="0"/>
          </a:p>
        </p:txBody>
      </p:sp>
    </p:spTree>
    <p:extLst>
      <p:ext uri="{BB962C8B-B14F-4D97-AF65-F5344CB8AC3E}">
        <p14:creationId xmlns:p14="http://schemas.microsoft.com/office/powerpoint/2010/main" val="7704031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l-GR" dirty="0" smtClean="0"/>
              <a:t>                        </a:t>
            </a:r>
          </a:p>
          <a:p>
            <a:endParaRPr lang="el-GR" dirty="0"/>
          </a:p>
          <a:p>
            <a:endParaRPr lang="el-GR" dirty="0" smtClean="0"/>
          </a:p>
          <a:p>
            <a:pPr marL="0" indent="0">
              <a:buNone/>
            </a:pPr>
            <a:r>
              <a:rPr lang="el-GR" dirty="0"/>
              <a:t> </a:t>
            </a:r>
            <a:r>
              <a:rPr lang="el-GR" dirty="0" smtClean="0"/>
              <a:t>                    </a:t>
            </a:r>
            <a:r>
              <a:rPr lang="el-GR" sz="8000" dirty="0" smtClean="0"/>
              <a:t>ΕΥΧΑΡΙΣΤΩ</a:t>
            </a:r>
            <a:endParaRPr lang="en-US" sz="8000" dirty="0"/>
          </a:p>
        </p:txBody>
      </p:sp>
    </p:spTree>
    <p:extLst>
      <p:ext uri="{BB962C8B-B14F-4D97-AF65-F5344CB8AC3E}">
        <p14:creationId xmlns:p14="http://schemas.microsoft.com/office/powerpoint/2010/main" val="1949538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l-GR" sz="3600" b="1" dirty="0" smtClean="0"/>
              <a:t>Στη </a:t>
            </a:r>
            <a:r>
              <a:rPr lang="el-GR" sz="3600" b="1" dirty="0" err="1" smtClean="0"/>
              <a:t>συστημική</a:t>
            </a:r>
            <a:r>
              <a:rPr lang="el-GR" sz="3600" b="1" dirty="0" smtClean="0"/>
              <a:t> θεωρία, δεν αναφερόμαστε μόνο στα συστατικά στοιχεία του αθλητικού φαινομένου</a:t>
            </a:r>
          </a:p>
          <a:p>
            <a:pPr algn="just"/>
            <a:r>
              <a:rPr lang="el-GR" sz="3600" b="1" dirty="0" smtClean="0"/>
              <a:t> αλλά ουσιαστικά ενδιαφερόμαστε για </a:t>
            </a:r>
            <a:r>
              <a:rPr lang="el-GR" sz="3600" b="1" u="sng" dirty="0" smtClean="0"/>
              <a:t>τις σχέσεις που υφίστανται μεταξύ αυτών των στοιχείων. </a:t>
            </a:r>
            <a:endParaRPr lang="en-US" sz="3600" b="1" u="sng" dirty="0"/>
          </a:p>
        </p:txBody>
      </p:sp>
    </p:spTree>
    <p:extLst>
      <p:ext uri="{BB962C8B-B14F-4D97-AF65-F5344CB8AC3E}">
        <p14:creationId xmlns:p14="http://schemas.microsoft.com/office/powerpoint/2010/main" val="638643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70710"/>
            <a:ext cx="8229600" cy="5355454"/>
          </a:xfrm>
        </p:spPr>
        <p:txBody>
          <a:bodyPr/>
          <a:lstStyle/>
          <a:p>
            <a:pPr algn="just"/>
            <a:r>
              <a:rPr lang="el-GR" b="1" dirty="0" smtClean="0"/>
              <a:t>Στις δυναμικές σχεσιακές αυτές προοπτικές </a:t>
            </a:r>
          </a:p>
          <a:p>
            <a:pPr algn="just"/>
            <a:r>
              <a:rPr lang="el-GR" b="1" dirty="0" smtClean="0"/>
              <a:t>η αταξία, </a:t>
            </a:r>
          </a:p>
          <a:p>
            <a:pPr algn="just"/>
            <a:r>
              <a:rPr lang="el-GR" b="1" dirty="0" smtClean="0"/>
              <a:t>η πολυπλοκότητα ή η περιπλοκότητα </a:t>
            </a:r>
          </a:p>
          <a:p>
            <a:pPr algn="just"/>
            <a:r>
              <a:rPr lang="el-GR" b="1" dirty="0" smtClean="0"/>
              <a:t>η </a:t>
            </a:r>
            <a:r>
              <a:rPr lang="el-GR" b="1" dirty="0" err="1" smtClean="0"/>
              <a:t>ενδεχομενικότητα</a:t>
            </a:r>
            <a:r>
              <a:rPr lang="el-GR" b="1" dirty="0" smtClean="0"/>
              <a:t> (άλλως είναι), </a:t>
            </a:r>
          </a:p>
          <a:p>
            <a:pPr algn="just"/>
            <a:r>
              <a:rPr lang="el-GR" b="1" dirty="0" smtClean="0"/>
              <a:t>η αλλαγή κ.λπ. </a:t>
            </a:r>
          </a:p>
          <a:p>
            <a:pPr algn="just"/>
            <a:r>
              <a:rPr lang="el-GR" b="1" dirty="0" smtClean="0"/>
              <a:t>εμφανίζονται ως συστατικά στοιχεία του αθλητικού κόσμου και γίνονται αντικείμενο αθλητικού-κοινωνιολογικού επιστημονικού στοχασμού.</a:t>
            </a:r>
            <a:endParaRPr lang="en-US" b="1" dirty="0"/>
          </a:p>
        </p:txBody>
      </p:sp>
    </p:spTree>
    <p:extLst>
      <p:ext uri="{BB962C8B-B14F-4D97-AF65-F5344CB8AC3E}">
        <p14:creationId xmlns:p14="http://schemas.microsoft.com/office/powerpoint/2010/main" val="835243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l-GR" sz="4000" b="1" dirty="0" smtClean="0"/>
              <a:t>Ο κεντρικός στόχος εδώ είναι η κατανόηση και η εξήγηση του κεντρικού συστατικού στοιχείου του αθλητισμού στο κοινωνικό πεδίο που είναι το αθλητικό νόημα. </a:t>
            </a:r>
            <a:endParaRPr lang="en-US" sz="4000" b="1" dirty="0"/>
          </a:p>
        </p:txBody>
      </p:sp>
    </p:spTree>
    <p:extLst>
      <p:ext uri="{BB962C8B-B14F-4D97-AF65-F5344CB8AC3E}">
        <p14:creationId xmlns:p14="http://schemas.microsoft.com/office/powerpoint/2010/main" val="41324070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2782</Words>
  <Application>Microsoft Office PowerPoint</Application>
  <PresentationFormat>On-screen Show (4:3)</PresentationFormat>
  <Paragraphs>195</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Office Theme</vt:lpstr>
      <vt:lpstr>    ΣΥΣΤΗΜΙΚΗ ΘΕΩΡΙΑ ΛΕΙΤΟΥΡΓΙΚΗ ΔΙΑΦΟΡΟΠΟΙΗΣΗ ΚΑΙ ΑΘΛΗΤΙΣΜΟΣ  Αναπληρωτής  Καθηγητής Αθλητικής Κοινωνιολογίας Τηλ. 210-7276174 Email: npatsant@phed.uoa.gr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Γενικές απόψεις περί της διαφοροποίησης του αθλητισμού</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Ιδιαιτερότητες της αθλητικής επικοινωνίας και δράσης </vt:lpstr>
      <vt:lpstr>PowerPoint Presentation</vt:lpstr>
      <vt:lpstr>PowerPoint Presentation</vt:lpstr>
      <vt:lpstr>PowerPoint Presentation</vt:lpstr>
      <vt:lpstr>PowerPoint Presentation</vt:lpstr>
      <vt:lpstr>PowerPoint Presentation</vt:lpstr>
      <vt:lpstr>Η διαφοροποίηση του αθλητισμού των επιδόσεων</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ΣΥΣΤΗΜΙΚΗ ΘΕΩΡΙΑ ΛΕΙΤΟΥΡΓΙΚΗ ΔΙΑΦΟΡΟΠΟΙΗΣΗ ΚΑΙ ΑΘΛΗΤΙΣΜΟΣ </dc:title>
  <dc:creator>N</dc:creator>
  <cp:lastModifiedBy>N</cp:lastModifiedBy>
  <cp:revision>24</cp:revision>
  <dcterms:created xsi:type="dcterms:W3CDTF">2014-06-20T12:28:09Z</dcterms:created>
  <dcterms:modified xsi:type="dcterms:W3CDTF">2016-05-30T17:14:28Z</dcterms:modified>
</cp:coreProperties>
</file>