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F29-4F7A-4C14-83D1-0BB0141D2A2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6182-ED31-41D1-8784-0ADF4B13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4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F29-4F7A-4C14-83D1-0BB0141D2A2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6182-ED31-41D1-8784-0ADF4B13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8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F29-4F7A-4C14-83D1-0BB0141D2A2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6182-ED31-41D1-8784-0ADF4B13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5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F29-4F7A-4C14-83D1-0BB0141D2A2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6182-ED31-41D1-8784-0ADF4B13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8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F29-4F7A-4C14-83D1-0BB0141D2A2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6182-ED31-41D1-8784-0ADF4B13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7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F29-4F7A-4C14-83D1-0BB0141D2A2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6182-ED31-41D1-8784-0ADF4B13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0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F29-4F7A-4C14-83D1-0BB0141D2A2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6182-ED31-41D1-8784-0ADF4B13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2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F29-4F7A-4C14-83D1-0BB0141D2A2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6182-ED31-41D1-8784-0ADF4B13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F29-4F7A-4C14-83D1-0BB0141D2A2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6182-ED31-41D1-8784-0ADF4B13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1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F29-4F7A-4C14-83D1-0BB0141D2A2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6182-ED31-41D1-8784-0ADF4B13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F29-4F7A-4C14-83D1-0BB0141D2A2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6182-ED31-41D1-8784-0ADF4B13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8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3F29-4F7A-4C14-83D1-0BB0141D2A2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06182-ED31-41D1-8784-0ADF4B13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03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550AAE-CE24-4CCA-BB30-2B0DD6AA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944215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ΟΛΥΜΠΙΣΜΟΣ : ΚΟΙΝΩΝΙΟΛΟΓΙΚΗ ΠΡΟΣΕΓΓΙΣΗ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44B4DC2-AC42-48B4-8634-AD1C84858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Νικόλαος Γ. </a:t>
            </a:r>
            <a:r>
              <a:rPr lang="el-G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Πατσαντάρας</a:t>
            </a:r>
            <a:endParaRPr lang="el-G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Καθηγητής </a:t>
            </a:r>
          </a:p>
          <a:p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Αθλητικής Κοινωνιολογίας  </a:t>
            </a:r>
          </a:p>
          <a:p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ΣΕΦΑΑ/ΕΚΠΑ</a:t>
            </a:r>
          </a:p>
        </p:txBody>
      </p:sp>
    </p:spTree>
    <p:extLst>
      <p:ext uri="{BB962C8B-B14F-4D97-AF65-F5344CB8AC3E}">
        <p14:creationId xmlns:p14="http://schemas.microsoft.com/office/powerpoint/2010/main" val="424618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sz="3600" b="1" dirty="0"/>
              <a:t>Ο ολυμπιακός αθλητισμός στην βάση του οποίου ο </a:t>
            </a:r>
            <a:r>
              <a:rPr lang="el-GR" sz="3600" b="1" dirty="0" err="1"/>
              <a:t>Coubertin</a:t>
            </a:r>
            <a:r>
              <a:rPr lang="el-GR" sz="3600" b="1" dirty="0"/>
              <a:t> ανέπτυξε την ολυμπιακή ιδεολογία του και τις  περί ολυμπισμού επινοήσεις του, </a:t>
            </a:r>
          </a:p>
          <a:p>
            <a:pPr algn="just"/>
            <a:r>
              <a:rPr lang="el-GR" sz="3600" b="1" dirty="0"/>
              <a:t>οφείλεται ως κοινωνικό και πολιτισμικό φαινόμενο  να εξεταστεί και σε </a:t>
            </a:r>
            <a:r>
              <a:rPr lang="el-GR" sz="3600" b="1" dirty="0" err="1"/>
              <a:t>μικρο</a:t>
            </a:r>
            <a:r>
              <a:rPr lang="el-GR" sz="3600" b="1" dirty="0"/>
              <a:t>-κοινωνιολογικά επίπεδα, δηλ. όπως υπάρχει εμπειρικά.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6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600" b="1" dirty="0"/>
              <a:t>Στα πλαίσια επομένως εκείνα που διαμορφώνονται από την δράση των άμεσα εμπλεκομένων ατόμων σε αντιστοιχία με την κοινωνική και πολιτισμική συγκυρία και αιτιότητα. </a:t>
            </a:r>
          </a:p>
          <a:p>
            <a:pPr algn="just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1159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3600" b="1" dirty="0"/>
              <a:t>Οφείλουμε δηλαδή να αναβιώσουμε αφ’ ενός μεν τις απόψεις </a:t>
            </a:r>
          </a:p>
          <a:p>
            <a:pPr algn="just"/>
            <a:r>
              <a:rPr lang="el-GR" sz="3600" b="1" dirty="0"/>
              <a:t>του πρωταγωνιστή της ανασύστασης του νεώτερου ολυμπιακού φαινομένου</a:t>
            </a:r>
          </a:p>
          <a:p>
            <a:pPr algn="just"/>
            <a:r>
              <a:rPr lang="el-GR" sz="3600" b="1" dirty="0"/>
              <a:t> και αφ’ ετέρου να εξετάσουμε τις σειρές των κανόνων, των αρχών, των κριτηρίων που σήμερα το διέπουν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5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3600" b="1" dirty="0"/>
              <a:t>Στα πλαίσια της διερευνητικής μας ανάλυσης ο ολυμπιακός αθλητισμός συνδέεται άμεσα με την περί ολυμπισμού επινόηση. </a:t>
            </a:r>
          </a:p>
          <a:p>
            <a:pPr algn="just"/>
            <a:r>
              <a:rPr lang="el-GR" sz="3600" b="1" dirty="0"/>
              <a:t>Ο ολυμπιακός αθλητισμός αποτέλεσε χώρο νοηματικής ανατροφοδότησης των σκέψεων περί ολυμπισμού.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3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b="1" dirty="0"/>
              <a:t>Από κοινωνιολογική άποψη επομένως για να έχει νόημα το εγχείρημά μας οφείλουμε</a:t>
            </a:r>
          </a:p>
          <a:p>
            <a:pPr algn="just"/>
            <a:r>
              <a:rPr lang="el-GR" b="1" dirty="0"/>
              <a:t> να αναβιώσουμε, να αναδημιουργήσουμε, να αναπαράγουμε το ολυμπιακό φαινόμενο</a:t>
            </a:r>
          </a:p>
          <a:p>
            <a:pPr algn="just"/>
            <a:r>
              <a:rPr lang="el-GR" b="1" dirty="0"/>
              <a:t> με καθαρά </a:t>
            </a:r>
            <a:r>
              <a:rPr lang="el-GR" b="1" dirty="0">
                <a:solidFill>
                  <a:srgbClr val="FF0000"/>
                </a:solidFill>
              </a:rPr>
              <a:t>γνωστική λογική λειτουργία </a:t>
            </a:r>
            <a:r>
              <a:rPr lang="el-GR" b="1" dirty="0"/>
              <a:t>και όχι με συναισθηματικό, ιδεολογικό ή διαισθητικό τρόπο.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1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b="1" dirty="0"/>
              <a:t>Για να απομονώσουμε μέσα από την πολλαπλότητα των φαινομένων ένα κοινωνικό φαινόμενο και να το προσεγγίσουμε κοινωνιολογικά είναι φανερό ότι πρέπει να το συνδέσουμε με την σημασία ή το νόημα που έχει για  την κοινωνία και  για τον πολιτισμό.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3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sz="4000" b="1" dirty="0"/>
              <a:t>Κυρίαρχος στόχος μας λοιπόν είναι να ερμηνευθεί σε κοινωνιολογικά πλαίσια και να κατανοηθεί  το αθλητικό, το παιδευτικό, το πολιτικό, το οικονομικό και το ευρύτερο κοινωνικό και πολιτισμικό νόημα  του </a:t>
            </a:r>
            <a:r>
              <a:rPr lang="el-GR" sz="4000" b="1" dirty="0" err="1"/>
              <a:t>΄ολυμπιακού</a:t>
            </a:r>
            <a:r>
              <a:rPr lang="el-GR" sz="4000" b="1" dirty="0"/>
              <a:t> </a:t>
            </a:r>
            <a:r>
              <a:rPr lang="el-GR" sz="4000" b="1" dirty="0" err="1"/>
              <a:t>φαινομένου΄</a:t>
            </a:r>
            <a:r>
              <a:rPr lang="el-GR" sz="40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 b="1" dirty="0"/>
              <a:t>Ο προβληματισμός μας  βασίζεται ουσιαστικά : </a:t>
            </a:r>
          </a:p>
          <a:p>
            <a:pPr algn="just"/>
            <a:r>
              <a:rPr lang="el-GR" b="1" dirty="0"/>
              <a:t>α) στις απόψεις των μελών του ολυμπιακού κινήματος , ιδιαίτερα δε του </a:t>
            </a:r>
            <a:r>
              <a:rPr lang="el-GR" b="1" dirty="0" err="1"/>
              <a:t>Coubertin</a:t>
            </a:r>
            <a:r>
              <a:rPr lang="el-GR" b="1" dirty="0"/>
              <a:t>, σχετικά με τους στόχους που επιδιώχτηκαν με την ανασύσταση του ολυμπιακού αθλητισμού, </a:t>
            </a:r>
          </a:p>
          <a:p>
            <a:pPr algn="just"/>
            <a:r>
              <a:rPr lang="el-GR" b="1" dirty="0"/>
              <a:t>β) στην κωδικοποίηση αυτών των απόψεων όπως εμφανίζεται αυτή στον ολυμπιακό χάρτη και παίρνει τον χαρακτήρα κανονιστικών πλαισίων ανέλιξης της ολυμπιακής δραστηριότητας,  </a:t>
            </a:r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095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5212"/>
            <a:ext cx="8229600" cy="5250952"/>
          </a:xfrm>
        </p:spPr>
        <p:txBody>
          <a:bodyPr/>
          <a:lstStyle/>
          <a:p>
            <a:pPr algn="just"/>
            <a:r>
              <a:rPr lang="el-GR" b="1" dirty="0"/>
              <a:t>γ) στην διαλεκτική σχέση που αναπτύχθηκε μεταξύ του ολυμπιακού φαινομένου και της κοινωνικής-πολιτισμικής εξέλιξης και </a:t>
            </a:r>
          </a:p>
          <a:p>
            <a:pPr algn="just"/>
            <a:r>
              <a:rPr lang="el-GR" b="1" dirty="0"/>
              <a:t>δ) στις επιρροές που άσκησε η σχέση αυτή στις οργανωτικές δομές, στους πρωτογενείς στόχους και στο κοινωνικό και ηθικό νόημα της ολυμπιακής επικοινωνίας και δράσης.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63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/>
              <a:t>ΕΥΧΑΡΙΣΤΩ ΓΙΑ ΤΗΝ ΠΡΟΣΟΧΗ ΣΑΣ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1369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980728"/>
            <a:ext cx="7559675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52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45365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0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91276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42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ΣΤΟΧΟΙ ΤΟΥ ΜΑΘΗΜΑΤΟΣ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b="1" dirty="0">
                <a:solidFill>
                  <a:srgbClr val="FF0000"/>
                </a:solidFill>
              </a:rPr>
              <a:t>1. Αναζήτηση θεμελιωμένης γνωστικά απάντησης στο ερώτημα</a:t>
            </a:r>
          </a:p>
          <a:p>
            <a:pPr algn="just"/>
            <a:r>
              <a:rPr lang="el-GR" sz="4000" dirty="0"/>
              <a:t>Μπορεί σήμερα η  ολυμπιακή επικοινωνία  και δράση να κατανοηθεί ως ‘μέσον’ προσέγγισης θεμελιωδών κοινωνικών-ηθικών ολυμπιακών αξιών?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9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4400" b="1" dirty="0">
                <a:solidFill>
                  <a:srgbClr val="FF0000"/>
                </a:solidFill>
              </a:rPr>
              <a:t>2.</a:t>
            </a:r>
            <a:r>
              <a:rPr lang="el-GR" dirty="0"/>
              <a:t> </a:t>
            </a:r>
            <a:r>
              <a:rPr lang="el-GR" sz="4000" b="1" dirty="0"/>
              <a:t>Εμφανίζονται σοβαρές αντιφάσεις μεταξύ των ολυμπιακών  διακηρύξεων, όπως αυτές εμφανίζονται στον ολυμπιακό χάρτη και τρέχουσας κοινωνικής πραγματικότητας του ολυμπιακού φαινομένου?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3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sz="4400" b="1" dirty="0">
                <a:solidFill>
                  <a:srgbClr val="FF0000"/>
                </a:solidFill>
              </a:rPr>
              <a:t>3.</a:t>
            </a:r>
            <a:r>
              <a:rPr lang="el-GR" dirty="0"/>
              <a:t> </a:t>
            </a:r>
            <a:r>
              <a:rPr lang="el-GR" sz="4000" b="1" dirty="0"/>
              <a:t>Γιατί εξελίχτηκε έτσι ο ολυμπιακός αθλητισμός και πως μπορούν να ερμηνευθούν και να επεξηγηθούν τα ποικίλα προβλήματα που αναδύθηκαν μέσα από  την  εξελικτική αυτή διαδικασία ;</a:t>
            </a:r>
          </a:p>
        </p:txBody>
      </p:sp>
    </p:spTree>
    <p:extLst>
      <p:ext uri="{BB962C8B-B14F-4D97-AF65-F5344CB8AC3E}">
        <p14:creationId xmlns:p14="http://schemas.microsoft.com/office/powerpoint/2010/main" val="181928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600" b="1" dirty="0"/>
              <a:t>Η αναζήτηση των απαντήσεων, η αναζήτηση των αιτιών που ώθησαν τον ολυμπιακό αθλητισμό προς τις σημερινές κατευθύνσεις, επιχειρείται κυρίως σε </a:t>
            </a:r>
            <a:r>
              <a:rPr lang="el-GR" sz="3600" b="1" dirty="0" err="1">
                <a:solidFill>
                  <a:srgbClr val="FF0000"/>
                </a:solidFill>
              </a:rPr>
              <a:t>μακρο</a:t>
            </a:r>
            <a:r>
              <a:rPr lang="el-GR" sz="3600" b="1" dirty="0">
                <a:solidFill>
                  <a:srgbClr val="FF0000"/>
                </a:solidFill>
              </a:rPr>
              <a:t>-κοινωνιολογικά επίπεδα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8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b="1" dirty="0"/>
              <a:t>Το ενδιαφέρον μας σε τούτη τη διερευνητική προσπάθεια δεν επικεντρώνεται στην επινόηση ’ολυμπισμός’, </a:t>
            </a:r>
          </a:p>
          <a:p>
            <a:pPr algn="just"/>
            <a:r>
              <a:rPr lang="el-GR" b="1" dirty="0"/>
              <a:t>αλλά στο νόημα και στις προϋποθέσεις κοινωνικής ενεργοποίησης των ολυμπιακών αξιών </a:t>
            </a:r>
          </a:p>
          <a:p>
            <a:pPr algn="just"/>
            <a:r>
              <a:rPr lang="el-GR" b="1" dirty="0"/>
              <a:t>οι οποίες αποτελούν κοινή ’</a:t>
            </a:r>
            <a:r>
              <a:rPr lang="el-GR" b="1" dirty="0" err="1"/>
              <a:t>αξιακή</a:t>
            </a:r>
            <a:r>
              <a:rPr lang="el-GR" b="1" dirty="0"/>
              <a:t>’ βάση και για τον ’ολυμπισμό’ και για την ολυμπιακή γενικά επικοινωνιακή πρακτική και δράση.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9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523</Words>
  <Application>Microsoft Office PowerPoint</Application>
  <PresentationFormat>Προβολή στην οθόνη (4:3)</PresentationFormat>
  <Paragraphs>33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ΟΛΥΜΠΙΣΜΟΣ : ΚΟΙΝΩΝΙΟΛΟΓΙΚΗ ΠΡΟΣΕΓΓΙΣΗ</vt:lpstr>
      <vt:lpstr>Παρουσίαση του PowerPoint</vt:lpstr>
      <vt:lpstr>Παρουσίαση του PowerPoint</vt:lpstr>
      <vt:lpstr>Παρουσίαση του PowerPoint</vt:lpstr>
      <vt:lpstr>ΣΤΟΧΟΙ ΤΟΥ ΜΑΘΗΜΑΤΟΣ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</dc:creator>
  <cp:lastModifiedBy>User</cp:lastModifiedBy>
  <cp:revision>5</cp:revision>
  <dcterms:created xsi:type="dcterms:W3CDTF">2014-10-08T10:33:51Z</dcterms:created>
  <dcterms:modified xsi:type="dcterms:W3CDTF">2021-10-05T11:35:19Z</dcterms:modified>
</cp:coreProperties>
</file>