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6" r:id="rId3"/>
    <p:sldId id="257" r:id="rId4"/>
    <p:sldId id="258" r:id="rId5"/>
    <p:sldId id="259" r:id="rId6"/>
    <p:sldId id="260" r:id="rId7"/>
    <p:sldId id="261" r:id="rId8"/>
    <p:sldId id="262" r:id="rId9"/>
    <p:sldId id="263" r:id="rId10"/>
    <p:sldId id="264" r:id="rId11"/>
    <p:sldId id="287" r:id="rId12"/>
    <p:sldId id="297" r:id="rId13"/>
    <p:sldId id="265" r:id="rId14"/>
    <p:sldId id="266" r:id="rId15"/>
    <p:sldId id="267" r:id="rId16"/>
    <p:sldId id="268" r:id="rId17"/>
    <p:sldId id="269" r:id="rId18"/>
    <p:sldId id="270" r:id="rId19"/>
    <p:sldId id="271" r:id="rId20"/>
    <p:sldId id="272" r:id="rId21"/>
    <p:sldId id="273" r:id="rId22"/>
    <p:sldId id="274" r:id="rId23"/>
    <p:sldId id="306" r:id="rId24"/>
    <p:sldId id="288" r:id="rId25"/>
    <p:sldId id="275" r:id="rId26"/>
    <p:sldId id="276" r:id="rId27"/>
    <p:sldId id="277" r:id="rId28"/>
    <p:sldId id="278" r:id="rId29"/>
    <p:sldId id="279" r:id="rId30"/>
    <p:sldId id="280" r:id="rId31"/>
    <p:sldId id="281" r:id="rId32"/>
    <p:sldId id="282" r:id="rId33"/>
    <p:sldId id="283" r:id="rId34"/>
    <p:sldId id="296" r:id="rId35"/>
    <p:sldId id="298" r:id="rId36"/>
    <p:sldId id="299" r:id="rId37"/>
    <p:sldId id="300" r:id="rId38"/>
    <p:sldId id="284" r:id="rId39"/>
    <p:sldId id="289" r:id="rId40"/>
    <p:sldId id="301" r:id="rId41"/>
    <p:sldId id="302" r:id="rId42"/>
    <p:sldId id="305" r:id="rId43"/>
    <p:sldId id="303" r:id="rId44"/>
    <p:sldId id="304" r:id="rId45"/>
    <p:sldId id="290" r:id="rId46"/>
    <p:sldId id="293" r:id="rId47"/>
    <p:sldId id="294" r:id="rId48"/>
    <p:sldId id="295" r:id="rId49"/>
    <p:sldId id="291" r:id="rId50"/>
    <p:sldId id="292"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1" d="100"/>
          <a:sy n="101" d="100"/>
        </p:scale>
        <p:origin x="29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725937-5CC5-4D16-8A2A-E5DAD91FA537}"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7B3CB-BAD2-4D45-B40C-0A9E9644FCD4}" type="slidenum">
              <a:rPr lang="en-US" smtClean="0"/>
              <a:t>‹#›</a:t>
            </a:fld>
            <a:endParaRPr lang="en-US"/>
          </a:p>
        </p:txBody>
      </p:sp>
    </p:spTree>
    <p:extLst>
      <p:ext uri="{BB962C8B-B14F-4D97-AF65-F5344CB8AC3E}">
        <p14:creationId xmlns:p14="http://schemas.microsoft.com/office/powerpoint/2010/main" val="1313249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25937-5CC5-4D16-8A2A-E5DAD91FA537}"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7B3CB-BAD2-4D45-B40C-0A9E9644FCD4}" type="slidenum">
              <a:rPr lang="en-US" smtClean="0"/>
              <a:t>‹#›</a:t>
            </a:fld>
            <a:endParaRPr lang="en-US"/>
          </a:p>
        </p:txBody>
      </p:sp>
    </p:spTree>
    <p:extLst>
      <p:ext uri="{BB962C8B-B14F-4D97-AF65-F5344CB8AC3E}">
        <p14:creationId xmlns:p14="http://schemas.microsoft.com/office/powerpoint/2010/main" val="1066157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25937-5CC5-4D16-8A2A-E5DAD91FA537}"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7B3CB-BAD2-4D45-B40C-0A9E9644FCD4}" type="slidenum">
              <a:rPr lang="en-US" smtClean="0"/>
              <a:t>‹#›</a:t>
            </a:fld>
            <a:endParaRPr lang="en-US"/>
          </a:p>
        </p:txBody>
      </p:sp>
    </p:spTree>
    <p:extLst>
      <p:ext uri="{BB962C8B-B14F-4D97-AF65-F5344CB8AC3E}">
        <p14:creationId xmlns:p14="http://schemas.microsoft.com/office/powerpoint/2010/main" val="1838043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25937-5CC5-4D16-8A2A-E5DAD91FA537}"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7B3CB-BAD2-4D45-B40C-0A9E9644FCD4}" type="slidenum">
              <a:rPr lang="en-US" smtClean="0"/>
              <a:t>‹#›</a:t>
            </a:fld>
            <a:endParaRPr lang="en-US"/>
          </a:p>
        </p:txBody>
      </p:sp>
    </p:spTree>
    <p:extLst>
      <p:ext uri="{BB962C8B-B14F-4D97-AF65-F5344CB8AC3E}">
        <p14:creationId xmlns:p14="http://schemas.microsoft.com/office/powerpoint/2010/main" val="2145829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725937-5CC5-4D16-8A2A-E5DAD91FA537}"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7B3CB-BAD2-4D45-B40C-0A9E9644FCD4}" type="slidenum">
              <a:rPr lang="en-US" smtClean="0"/>
              <a:t>‹#›</a:t>
            </a:fld>
            <a:endParaRPr lang="en-US"/>
          </a:p>
        </p:txBody>
      </p:sp>
    </p:spTree>
    <p:extLst>
      <p:ext uri="{BB962C8B-B14F-4D97-AF65-F5344CB8AC3E}">
        <p14:creationId xmlns:p14="http://schemas.microsoft.com/office/powerpoint/2010/main" val="789564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725937-5CC5-4D16-8A2A-E5DAD91FA537}" type="datetimeFigureOut">
              <a:rPr lang="en-US" smtClean="0"/>
              <a:t>12/15/2021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7B3CB-BAD2-4D45-B40C-0A9E9644FCD4}" type="slidenum">
              <a:rPr lang="en-US" smtClean="0"/>
              <a:t>‹#›</a:t>
            </a:fld>
            <a:endParaRPr lang="en-US"/>
          </a:p>
        </p:txBody>
      </p:sp>
    </p:spTree>
    <p:extLst>
      <p:ext uri="{BB962C8B-B14F-4D97-AF65-F5344CB8AC3E}">
        <p14:creationId xmlns:p14="http://schemas.microsoft.com/office/powerpoint/2010/main" val="2388817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725937-5CC5-4D16-8A2A-E5DAD91FA537}" type="datetimeFigureOut">
              <a:rPr lang="en-US" smtClean="0"/>
              <a:t>12/15/2021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87B3CB-BAD2-4D45-B40C-0A9E9644FCD4}" type="slidenum">
              <a:rPr lang="en-US" smtClean="0"/>
              <a:t>‹#›</a:t>
            </a:fld>
            <a:endParaRPr lang="en-US"/>
          </a:p>
        </p:txBody>
      </p:sp>
    </p:spTree>
    <p:extLst>
      <p:ext uri="{BB962C8B-B14F-4D97-AF65-F5344CB8AC3E}">
        <p14:creationId xmlns:p14="http://schemas.microsoft.com/office/powerpoint/2010/main" val="4248668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725937-5CC5-4D16-8A2A-E5DAD91FA537}" type="datetimeFigureOut">
              <a:rPr lang="en-US" smtClean="0"/>
              <a:t>12/15/2021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87B3CB-BAD2-4D45-B40C-0A9E9644FCD4}" type="slidenum">
              <a:rPr lang="en-US" smtClean="0"/>
              <a:t>‹#›</a:t>
            </a:fld>
            <a:endParaRPr lang="en-US"/>
          </a:p>
        </p:txBody>
      </p:sp>
    </p:spTree>
    <p:extLst>
      <p:ext uri="{BB962C8B-B14F-4D97-AF65-F5344CB8AC3E}">
        <p14:creationId xmlns:p14="http://schemas.microsoft.com/office/powerpoint/2010/main" val="3793017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25937-5CC5-4D16-8A2A-E5DAD91FA537}" type="datetimeFigureOut">
              <a:rPr lang="en-US" smtClean="0"/>
              <a:t>12/15/2021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87B3CB-BAD2-4D45-B40C-0A9E9644FCD4}" type="slidenum">
              <a:rPr lang="en-US" smtClean="0"/>
              <a:t>‹#›</a:t>
            </a:fld>
            <a:endParaRPr lang="en-US"/>
          </a:p>
        </p:txBody>
      </p:sp>
    </p:spTree>
    <p:extLst>
      <p:ext uri="{BB962C8B-B14F-4D97-AF65-F5344CB8AC3E}">
        <p14:creationId xmlns:p14="http://schemas.microsoft.com/office/powerpoint/2010/main" val="1410404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725937-5CC5-4D16-8A2A-E5DAD91FA537}" type="datetimeFigureOut">
              <a:rPr lang="en-US" smtClean="0"/>
              <a:t>12/15/2021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7B3CB-BAD2-4D45-B40C-0A9E9644FCD4}" type="slidenum">
              <a:rPr lang="en-US" smtClean="0"/>
              <a:t>‹#›</a:t>
            </a:fld>
            <a:endParaRPr lang="en-US"/>
          </a:p>
        </p:txBody>
      </p:sp>
    </p:spTree>
    <p:extLst>
      <p:ext uri="{BB962C8B-B14F-4D97-AF65-F5344CB8AC3E}">
        <p14:creationId xmlns:p14="http://schemas.microsoft.com/office/powerpoint/2010/main" val="2108453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725937-5CC5-4D16-8A2A-E5DAD91FA537}" type="datetimeFigureOut">
              <a:rPr lang="en-US" smtClean="0"/>
              <a:t>12/15/2021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7B3CB-BAD2-4D45-B40C-0A9E9644FCD4}" type="slidenum">
              <a:rPr lang="en-US" smtClean="0"/>
              <a:t>‹#›</a:t>
            </a:fld>
            <a:endParaRPr lang="en-US"/>
          </a:p>
        </p:txBody>
      </p:sp>
    </p:spTree>
    <p:extLst>
      <p:ext uri="{BB962C8B-B14F-4D97-AF65-F5344CB8AC3E}">
        <p14:creationId xmlns:p14="http://schemas.microsoft.com/office/powerpoint/2010/main" val="1089444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25937-5CC5-4D16-8A2A-E5DAD91FA537}" type="datetimeFigureOut">
              <a:rPr lang="en-US" smtClean="0"/>
              <a:t>12/15/2021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7B3CB-BAD2-4D45-B40C-0A9E9644FCD4}" type="slidenum">
              <a:rPr lang="en-US" smtClean="0"/>
              <a:t>‹#›</a:t>
            </a:fld>
            <a:endParaRPr lang="en-US"/>
          </a:p>
        </p:txBody>
      </p:sp>
    </p:spTree>
    <p:extLst>
      <p:ext uri="{BB962C8B-B14F-4D97-AF65-F5344CB8AC3E}">
        <p14:creationId xmlns:p14="http://schemas.microsoft.com/office/powerpoint/2010/main" val="286462968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04664"/>
            <a:ext cx="7772400" cy="6624735"/>
          </a:xfrm>
        </p:spPr>
        <p:txBody>
          <a:bodyPr>
            <a:normAutofit/>
          </a:bodyPr>
          <a:lstStyle/>
          <a:p>
            <a:r>
              <a:rPr lang="el-GR" b="1" dirty="0">
                <a:solidFill>
                  <a:srgbClr val="FF0000"/>
                </a:solidFill>
              </a:rPr>
              <a:t>-Ολυμπιακός αθλητισμός και οικονομία </a:t>
            </a:r>
            <a:br>
              <a:rPr lang="en-US" b="1" dirty="0">
                <a:solidFill>
                  <a:srgbClr val="FF0000"/>
                </a:solidFill>
              </a:rPr>
            </a:br>
            <a:r>
              <a:rPr lang="el-GR" b="1" dirty="0">
                <a:solidFill>
                  <a:srgbClr val="FF0000"/>
                </a:solidFill>
              </a:rPr>
              <a:t>-Εμπορευματοποίηση  της </a:t>
            </a:r>
            <a:br>
              <a:rPr lang="el-GR" b="1" dirty="0">
                <a:solidFill>
                  <a:srgbClr val="FF0000"/>
                </a:solidFill>
              </a:rPr>
            </a:br>
            <a:r>
              <a:rPr lang="el-GR" b="1" dirty="0">
                <a:solidFill>
                  <a:srgbClr val="FF0000"/>
                </a:solidFill>
              </a:rPr>
              <a:t>      ολυμπιακής δραστηριότητας</a:t>
            </a:r>
            <a:br>
              <a:rPr lang="el-GR" dirty="0"/>
            </a:br>
            <a:br>
              <a:rPr lang="el-GR" dirty="0"/>
            </a:br>
            <a:r>
              <a:rPr lang="el-GR" dirty="0"/>
              <a:t>  -</a:t>
            </a:r>
            <a:r>
              <a:rPr lang="el-GR" b="1" dirty="0">
                <a:solidFill>
                  <a:srgbClr val="FF0000"/>
                </a:solidFill>
              </a:rPr>
              <a:t>Ο ρόλος των ΜΜΕ</a:t>
            </a:r>
            <a:br>
              <a:rPr lang="el-GR" b="1" dirty="0">
                <a:solidFill>
                  <a:srgbClr val="FF0000"/>
                </a:solidFill>
              </a:rPr>
            </a:br>
            <a:endParaRPr lang="en-US" b="1" dirty="0">
              <a:solidFill>
                <a:srgbClr val="FF0000"/>
              </a:solidFill>
            </a:endParaRPr>
          </a:p>
        </p:txBody>
      </p:sp>
    </p:spTree>
    <p:extLst>
      <p:ext uri="{BB962C8B-B14F-4D97-AF65-F5344CB8AC3E}">
        <p14:creationId xmlns:p14="http://schemas.microsoft.com/office/powerpoint/2010/main" val="2642167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r>
              <a:rPr lang="el-GR" b="1" dirty="0"/>
              <a:t>Προς αυτή την αξία κατευθύνεται η αποζημίωση του αθλητή, η οποία και είναι απαραίτητη προϋπόθεση για ανά-παραγωγή του εργατικού δυναμικού του</a:t>
            </a:r>
          </a:p>
          <a:p>
            <a:pPr algn="just"/>
            <a:r>
              <a:rPr lang="el-GR" b="1" dirty="0"/>
              <a:t> Η επίδοση καταλαμβάνει την θέση του Υποκειμένου</a:t>
            </a:r>
          </a:p>
          <a:p>
            <a:pPr algn="just"/>
            <a:r>
              <a:rPr lang="el-GR" b="1" dirty="0"/>
              <a:t>Το Υποκείμενο, ο αθλητής μεταλλάσσεται σε </a:t>
            </a:r>
            <a:r>
              <a:rPr lang="el-GR" b="1" dirty="0">
                <a:solidFill>
                  <a:srgbClr val="FF0000"/>
                </a:solidFill>
              </a:rPr>
              <a:t>οικονομικό κεφάλαιο</a:t>
            </a:r>
            <a:endParaRPr lang="en-US" b="1" dirty="0">
              <a:solidFill>
                <a:srgbClr val="FF0000"/>
              </a:solidFill>
            </a:endParaRPr>
          </a:p>
        </p:txBody>
      </p:sp>
    </p:spTree>
    <p:extLst>
      <p:ext uri="{BB962C8B-B14F-4D97-AF65-F5344CB8AC3E}">
        <p14:creationId xmlns:p14="http://schemas.microsoft.com/office/powerpoint/2010/main" val="3126550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620688"/>
            <a:ext cx="7632848" cy="561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228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764704"/>
            <a:ext cx="7344815" cy="540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2711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gn="just"/>
            <a:r>
              <a:rPr lang="el-GR" b="1" dirty="0"/>
              <a:t>Με την εμπορευματοποίηση της αθλητικής επίδοσης περνάει ο αθλητισμός το κατώφλι συσχετισμού με την οικονομία</a:t>
            </a:r>
          </a:p>
          <a:p>
            <a:pPr algn="just"/>
            <a:r>
              <a:rPr lang="el-GR" b="1" dirty="0"/>
              <a:t>Όμως για κοινωνικές περιοχές οι οποίες δεν έχουν προσεγγίσει </a:t>
            </a:r>
            <a:r>
              <a:rPr lang="el-GR" b="1" dirty="0">
                <a:solidFill>
                  <a:srgbClr val="FF0000"/>
                </a:solidFill>
              </a:rPr>
              <a:t>’ικανά επίπεδα διαφοροποίησης’</a:t>
            </a:r>
            <a:r>
              <a:rPr lang="el-GR" b="1" dirty="0"/>
              <a:t> όπως π.χ. ο ολυμπιακός αθλητισμός </a:t>
            </a:r>
          </a:p>
          <a:p>
            <a:pPr algn="just"/>
            <a:r>
              <a:rPr lang="el-GR" b="1" dirty="0"/>
              <a:t>τότε αυτή η σχέση με την οικονομία προοιωνίζει συνήθως </a:t>
            </a:r>
            <a:r>
              <a:rPr lang="el-GR" b="1" dirty="0">
                <a:solidFill>
                  <a:srgbClr val="FF0000"/>
                </a:solidFill>
              </a:rPr>
              <a:t>’ετεροπροσδιορισμό’</a:t>
            </a:r>
            <a:endParaRPr lang="en-US" b="1" dirty="0">
              <a:solidFill>
                <a:srgbClr val="FF0000"/>
              </a:solidFill>
            </a:endParaRPr>
          </a:p>
        </p:txBody>
      </p:sp>
    </p:spTree>
    <p:extLst>
      <p:ext uri="{BB962C8B-B14F-4D97-AF65-F5344CB8AC3E}">
        <p14:creationId xmlns:p14="http://schemas.microsoft.com/office/powerpoint/2010/main" val="3496305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normAutofit lnSpcReduction="10000"/>
          </a:bodyPr>
          <a:lstStyle/>
          <a:p>
            <a:pPr algn="just"/>
            <a:r>
              <a:rPr lang="el-GR" b="1" dirty="0"/>
              <a:t>Αυτό σημαίνει ότι εκτός αθλητισμού ενδιαφέροντα, διαδραματίζουν συνήθως </a:t>
            </a:r>
            <a:r>
              <a:rPr lang="el-GR" b="1" dirty="0">
                <a:solidFill>
                  <a:srgbClr val="FF0000"/>
                </a:solidFill>
              </a:rPr>
              <a:t>μονομερώς</a:t>
            </a:r>
            <a:r>
              <a:rPr lang="el-GR" b="1" dirty="0"/>
              <a:t> ένα σημαντικό ρόλο όσον αφορά την διαμόρφωση του ολυμπιακού αθλητισμού</a:t>
            </a:r>
          </a:p>
          <a:p>
            <a:pPr algn="just"/>
            <a:r>
              <a:rPr lang="el-GR" b="1" dirty="0"/>
              <a:t> Εάν π.χ. η οικονομία καθορίζει τους σκοπούς των αθλητικών οργανισμών τότε</a:t>
            </a:r>
          </a:p>
          <a:p>
            <a:pPr algn="just"/>
            <a:r>
              <a:rPr lang="el-GR" b="1" dirty="0"/>
              <a:t>  ασκεί αυτή επίσης άμεση και δυναμική επιρροή στη δράση των πρωταγωνιστών αυτής της περιοχής (αθλητών-προπονητών-</a:t>
            </a:r>
            <a:r>
              <a:rPr lang="el-GR" b="1" dirty="0" err="1"/>
              <a:t>παραγόντω</a:t>
            </a:r>
            <a:r>
              <a:rPr lang="el-GR" b="1" dirty="0"/>
              <a:t>ν - φιλάθλων κ.λπ.)</a:t>
            </a:r>
            <a:endParaRPr lang="en-US" b="1" dirty="0"/>
          </a:p>
        </p:txBody>
      </p:sp>
    </p:spTree>
    <p:extLst>
      <p:ext uri="{BB962C8B-B14F-4D97-AF65-F5344CB8AC3E}">
        <p14:creationId xmlns:p14="http://schemas.microsoft.com/office/powerpoint/2010/main" val="1611555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8640"/>
            <a:ext cx="8229600" cy="5937523"/>
          </a:xfrm>
        </p:spPr>
        <p:txBody>
          <a:bodyPr>
            <a:normAutofit fontScale="85000" lnSpcReduction="10000"/>
          </a:bodyPr>
          <a:lstStyle/>
          <a:p>
            <a:pPr algn="just"/>
            <a:r>
              <a:rPr lang="el-GR" b="1" dirty="0"/>
              <a:t>Μια προς την αγορά προσανατολισμένη δράση και απόφαση, όπως γίνεται σήμερα πασιφανές από την ΔΟΕ, σε συνδυασμό με την χαλαρή, </a:t>
            </a:r>
            <a:r>
              <a:rPr lang="el-GR" b="1" dirty="0">
                <a:solidFill>
                  <a:srgbClr val="FF0000"/>
                </a:solidFill>
              </a:rPr>
              <a:t>παραδοσιακού χαρακτήρα πλασματικής δημοκρατικότητας οργανωτική της δομή</a:t>
            </a:r>
            <a:r>
              <a:rPr lang="el-GR" b="1" dirty="0"/>
              <a:t>, </a:t>
            </a:r>
          </a:p>
          <a:p>
            <a:pPr algn="just"/>
            <a:r>
              <a:rPr lang="el-GR" b="1" dirty="0"/>
              <a:t>φυσικά και απομακρύνεται δυναμικά από τα επαγγελλόμενα ’ολυμπιακά ιδεώδη’, αφού δεν διαμορφώνουν αυτά την ουσία των ολυμπιακών αγώνων </a:t>
            </a:r>
          </a:p>
          <a:p>
            <a:pPr algn="just"/>
            <a:r>
              <a:rPr lang="el-GR" b="1" dirty="0"/>
              <a:t>αλλά διάφορα περιβαλλοντικά και όχι μόνο οικονομικά, ενδιαφέροντα και συμφέροντα</a:t>
            </a:r>
          </a:p>
          <a:p>
            <a:pPr algn="just"/>
            <a:r>
              <a:rPr lang="el-GR" b="1" dirty="0"/>
              <a:t> Το δεδομένο αυτό αποσυνθέτει νοηματικά και την ηθική ρητορεία των ’αθανάτων’ και </a:t>
            </a:r>
            <a:r>
              <a:rPr lang="el-GR" b="1" dirty="0">
                <a:solidFill>
                  <a:srgbClr val="FF0000"/>
                </a:solidFill>
              </a:rPr>
              <a:t>αναστέλλει την εκπλήρωση ηθικών και παιδευτικών σκοπών του ολυμπιακού αθλητισμού</a:t>
            </a:r>
            <a:endParaRPr lang="en-US" b="1" dirty="0">
              <a:solidFill>
                <a:srgbClr val="FF0000"/>
              </a:solidFill>
            </a:endParaRPr>
          </a:p>
        </p:txBody>
      </p:sp>
    </p:spTree>
    <p:extLst>
      <p:ext uri="{BB962C8B-B14F-4D97-AF65-F5344CB8AC3E}">
        <p14:creationId xmlns:p14="http://schemas.microsoft.com/office/powerpoint/2010/main" val="761163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lgn="just"/>
            <a:r>
              <a:rPr lang="el-GR" b="1" dirty="0"/>
              <a:t>Ωστόσο η </a:t>
            </a:r>
            <a:r>
              <a:rPr lang="el-GR" b="1" dirty="0">
                <a:solidFill>
                  <a:srgbClr val="FF0000"/>
                </a:solidFill>
              </a:rPr>
              <a:t>’οικονομική εκλογίκευση’ </a:t>
            </a:r>
            <a:r>
              <a:rPr lang="el-GR" b="1" dirty="0"/>
              <a:t>που κυριαρχεί σήμερα σε όλα τα επίπεδα της κοινωνικής διεργασίας και  η οποία όσον αφορά τον αθλητισμό γενικότερα θα μπορούσε με δομικές μεταρρυθμίσεις και οργανωτικές αλλαγές να είναι έννοια χειραφέτησης,</a:t>
            </a:r>
          </a:p>
          <a:p>
            <a:pPr algn="just"/>
            <a:r>
              <a:rPr lang="el-GR" b="1" dirty="0"/>
              <a:t>συσχετίστηκε ανορθόδοξα με το αθλητικό ολυμπιακό σύστημα και το μετασχημάτισε σε μια κερδοφόρα επιχείρηση, με ’αόρατους’ πολλές φορές αποδέκτες των κερδών</a:t>
            </a:r>
            <a:endParaRPr lang="en-US" b="1" dirty="0"/>
          </a:p>
        </p:txBody>
      </p:sp>
    </p:spTree>
    <p:extLst>
      <p:ext uri="{BB962C8B-B14F-4D97-AF65-F5344CB8AC3E}">
        <p14:creationId xmlns:p14="http://schemas.microsoft.com/office/powerpoint/2010/main" val="3610038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normAutofit fontScale="92500" lnSpcReduction="10000"/>
          </a:bodyPr>
          <a:lstStyle/>
          <a:p>
            <a:pPr algn="just"/>
            <a:r>
              <a:rPr lang="el-GR" dirty="0"/>
              <a:t> </a:t>
            </a:r>
            <a:r>
              <a:rPr lang="el-GR" b="1" dirty="0"/>
              <a:t>Στις προοπτικές της τελούμενης εμπορευματοποίησης του ολυμπιακού αθλητισμού πέραν των άλλων γεννιούνται και ερωτηματικά </a:t>
            </a:r>
          </a:p>
          <a:p>
            <a:pPr algn="just"/>
            <a:r>
              <a:rPr lang="el-GR" b="1" dirty="0"/>
              <a:t>περί της </a:t>
            </a:r>
            <a:r>
              <a:rPr lang="el-GR" b="1" dirty="0">
                <a:solidFill>
                  <a:srgbClr val="FF0000"/>
                </a:solidFill>
              </a:rPr>
              <a:t>’αρχής των ίσων ευκαιριών’, </a:t>
            </a:r>
            <a:r>
              <a:rPr lang="el-GR" b="1" dirty="0"/>
              <a:t>αφού μόνο λίγοι αθλητές από συγκεκριμένα αθλήματα μπορούν να εκμεταλλευθούν τις ποικιλότροπες ευκαιρίες εμπορευματοποίησης, </a:t>
            </a:r>
          </a:p>
          <a:p>
            <a:pPr algn="just"/>
            <a:r>
              <a:rPr lang="el-GR" b="1" dirty="0"/>
              <a:t>ενώ οι άλλοι αποκλείονται από τέτοιες πηγές οικονομικής ενίσχυσης.</a:t>
            </a:r>
          </a:p>
          <a:p>
            <a:pPr algn="just"/>
            <a:r>
              <a:rPr lang="el-GR" b="1" dirty="0"/>
              <a:t> Συνήθως εμπορεύσιμα και ’ψυχαγωγικά’ δημοφιλή είναι λίγα αθλήματα</a:t>
            </a:r>
            <a:endParaRPr lang="en-US" b="1" dirty="0"/>
          </a:p>
        </p:txBody>
      </p:sp>
    </p:spTree>
    <p:extLst>
      <p:ext uri="{BB962C8B-B14F-4D97-AF65-F5344CB8AC3E}">
        <p14:creationId xmlns:p14="http://schemas.microsoft.com/office/powerpoint/2010/main" val="3165624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gn="just"/>
            <a:r>
              <a:rPr lang="el-GR" sz="4000" b="1" dirty="0"/>
              <a:t>Στην αθλητική διεθνή βιβλιογραφία είναι γενικά αποδεκτή η άποψη ότι</a:t>
            </a:r>
          </a:p>
          <a:p>
            <a:pPr algn="just"/>
            <a:r>
              <a:rPr lang="el-GR" sz="4000" b="1" dirty="0"/>
              <a:t> </a:t>
            </a:r>
            <a:r>
              <a:rPr lang="el-GR" sz="4000" b="1" dirty="0">
                <a:solidFill>
                  <a:srgbClr val="FF0000"/>
                </a:solidFill>
              </a:rPr>
              <a:t>χωρίς την οικονομική υποστήριξη, χωρίς την εμπορευματοποίηση ο ολυμπιακός αθλητισμός όπως τον γνωρίζουμε</a:t>
            </a:r>
          </a:p>
          <a:p>
            <a:pPr algn="just"/>
            <a:r>
              <a:rPr lang="el-GR" sz="4000" b="1" dirty="0">
                <a:solidFill>
                  <a:srgbClr val="FF0000"/>
                </a:solidFill>
              </a:rPr>
              <a:t> δεν θα ήταν δυνατόν να υπάρξει !</a:t>
            </a:r>
            <a:endParaRPr lang="en-US" sz="4000" b="1" dirty="0">
              <a:solidFill>
                <a:srgbClr val="FF0000"/>
              </a:solidFill>
            </a:endParaRPr>
          </a:p>
        </p:txBody>
      </p:sp>
    </p:spTree>
    <p:extLst>
      <p:ext uri="{BB962C8B-B14F-4D97-AF65-F5344CB8AC3E}">
        <p14:creationId xmlns:p14="http://schemas.microsoft.com/office/powerpoint/2010/main" val="248753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a:solidFill>
                  <a:srgbClr val="FF0000"/>
                </a:solidFill>
              </a:rPr>
              <a:t>Οι σχέσεις μεταξύ ΔΟΕ και επιτροπών διοργάνωσης των αγώνων</a:t>
            </a:r>
            <a:endParaRPr lang="en-US" b="1" dirty="0">
              <a:solidFill>
                <a:srgbClr val="FF0000"/>
              </a:solidFill>
            </a:endParaRPr>
          </a:p>
        </p:txBody>
      </p:sp>
      <p:sp>
        <p:nvSpPr>
          <p:cNvPr id="3" name="Content Placeholder 2"/>
          <p:cNvSpPr>
            <a:spLocks noGrp="1"/>
          </p:cNvSpPr>
          <p:nvPr>
            <p:ph idx="1"/>
          </p:nvPr>
        </p:nvSpPr>
        <p:spPr/>
        <p:txBody>
          <a:bodyPr>
            <a:normAutofit lnSpcReduction="10000"/>
          </a:bodyPr>
          <a:lstStyle/>
          <a:p>
            <a:pPr algn="just"/>
            <a:r>
              <a:rPr lang="el-GR" b="1" dirty="0"/>
              <a:t>Από θεσμική άποψη το ’ολυμπιακό κίνημα’ συνίσταται, ως θεσμικό ’σχήμα’, ως ’θεσμικό σύστημα’ </a:t>
            </a:r>
          </a:p>
          <a:p>
            <a:pPr algn="just"/>
            <a:r>
              <a:rPr lang="el-GR" b="1" dirty="0"/>
              <a:t>από </a:t>
            </a:r>
            <a:r>
              <a:rPr lang="el-GR" b="1" dirty="0">
                <a:solidFill>
                  <a:srgbClr val="FF0000"/>
                </a:solidFill>
              </a:rPr>
              <a:t>πολλά υπό-συστήματα</a:t>
            </a:r>
            <a:r>
              <a:rPr lang="el-GR" b="1" dirty="0"/>
              <a:t>, όπως ΔΟΕ, Εθνικές Ολυμπιακές Επιτροπές, Διεθνείς Αθλητικές Ομοσπονδίες, Οργανωτικές Επιτροπές θερινών, χειμερινών παρά-ολυμπιακών αγώνων, θεσμικά σχήματα της διοργανώτριας πόλης </a:t>
            </a:r>
            <a:r>
              <a:rPr lang="el-GR" b="1" dirty="0" err="1"/>
              <a:t>κ.λπ</a:t>
            </a:r>
            <a:endParaRPr lang="en-US" b="1" dirty="0"/>
          </a:p>
        </p:txBody>
      </p:sp>
    </p:spTree>
    <p:extLst>
      <p:ext uri="{BB962C8B-B14F-4D97-AF65-F5344CB8AC3E}">
        <p14:creationId xmlns:p14="http://schemas.microsoft.com/office/powerpoint/2010/main" val="4262080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404664"/>
            <a:ext cx="7560840"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0280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r>
              <a:rPr lang="el-GR" b="1" dirty="0"/>
              <a:t>Το δεδομένο αυτό αναδεικνύει το ολυμπιακό κίνημα σε ένα </a:t>
            </a:r>
            <a:r>
              <a:rPr lang="el-GR" b="1" dirty="0">
                <a:solidFill>
                  <a:srgbClr val="FF0000"/>
                </a:solidFill>
              </a:rPr>
              <a:t>υπέρ-περίπλοκο κοινωνικό-θεσμικό σύστημα </a:t>
            </a:r>
          </a:p>
          <a:p>
            <a:pPr algn="just"/>
            <a:r>
              <a:rPr lang="el-GR" b="1" dirty="0"/>
              <a:t>με αποτέλεσμα η οποιαδήποτε μεταβολή σε ένα από τα ’συστατικά υπό-συστήματα’ </a:t>
            </a:r>
          </a:p>
          <a:p>
            <a:pPr algn="just"/>
            <a:r>
              <a:rPr lang="el-GR" b="1" dirty="0"/>
              <a:t>να προκαλεί </a:t>
            </a:r>
            <a:r>
              <a:rPr lang="el-GR" b="1" dirty="0">
                <a:solidFill>
                  <a:srgbClr val="FF0000"/>
                </a:solidFill>
              </a:rPr>
              <a:t>μετασχηματισμούς </a:t>
            </a:r>
            <a:r>
              <a:rPr lang="el-GR" b="1" dirty="0"/>
              <a:t>στην όλη θεσμική διάστασή του</a:t>
            </a:r>
            <a:endParaRPr lang="en-US" b="1" dirty="0"/>
          </a:p>
        </p:txBody>
      </p:sp>
    </p:spTree>
    <p:extLst>
      <p:ext uri="{BB962C8B-B14F-4D97-AF65-F5344CB8AC3E}">
        <p14:creationId xmlns:p14="http://schemas.microsoft.com/office/powerpoint/2010/main" val="807608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lstStyle/>
          <a:p>
            <a:pPr algn="just"/>
            <a:r>
              <a:rPr lang="el-GR" b="1" dirty="0"/>
              <a:t>Με την ανάληψη της προεδρίας της ΔΟΕ από τον Ισπανό J. A. </a:t>
            </a:r>
            <a:r>
              <a:rPr lang="el-GR" b="1" dirty="0" err="1"/>
              <a:t>Samaranch</a:t>
            </a:r>
            <a:r>
              <a:rPr lang="el-GR" b="1" dirty="0"/>
              <a:t> (1980)</a:t>
            </a:r>
          </a:p>
          <a:p>
            <a:pPr algn="just"/>
            <a:r>
              <a:rPr lang="el-GR" b="1" dirty="0"/>
              <a:t>αναβαθμίσθηκε και ουσιαστικά νομιμοποιήθηκε, θεσμοποιήθηκε και οργανώθηκε ο ’οικονομικός χαρακτήρας’ της ΔΟΕ </a:t>
            </a:r>
          </a:p>
          <a:p>
            <a:pPr algn="just"/>
            <a:r>
              <a:rPr lang="el-GR" b="1" dirty="0"/>
              <a:t>γεγονός που είχε ως αποτέλεσμα την ανατίμηση της κοινωνικής, οικονομικής και πολιτικής της επιρροής</a:t>
            </a:r>
            <a:endParaRPr lang="en-US" b="1" dirty="0"/>
          </a:p>
        </p:txBody>
      </p:sp>
    </p:spTree>
    <p:extLst>
      <p:ext uri="{BB962C8B-B14F-4D97-AF65-F5344CB8AC3E}">
        <p14:creationId xmlns:p14="http://schemas.microsoft.com/office/powerpoint/2010/main" val="1668565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229600" cy="5865515"/>
          </a:xfrm>
        </p:spPr>
        <p:txBody>
          <a:bodyPr>
            <a:noAutofit/>
          </a:bodyPr>
          <a:lstStyle/>
          <a:p>
            <a:pPr algn="just"/>
            <a:r>
              <a:rPr lang="el-GR" sz="2800" b="1" dirty="0"/>
              <a:t>Την εκλογή του την οφείλει όπως υπογραμμίζει ο K. Ullrich,1999 (</a:t>
            </a:r>
            <a:r>
              <a:rPr lang="de-DE" sz="2800" b="1" i="1" dirty="0">
                <a:solidFill>
                  <a:srgbClr val="FF0000"/>
                </a:solidFill>
              </a:rPr>
              <a:t>Der </a:t>
            </a:r>
            <a:r>
              <a:rPr lang="de-DE" sz="2800" b="1" i="1" dirty="0" err="1">
                <a:solidFill>
                  <a:srgbClr val="FF0000"/>
                </a:solidFill>
              </a:rPr>
              <a:t>Absturtz</a:t>
            </a:r>
            <a:r>
              <a:rPr lang="de-DE" sz="2800" b="1" i="1" dirty="0">
                <a:solidFill>
                  <a:srgbClr val="FF0000"/>
                </a:solidFill>
              </a:rPr>
              <a:t> des IOC. </a:t>
            </a:r>
            <a:r>
              <a:rPr lang="de-DE" sz="2800" b="1" i="1" dirty="0" err="1">
                <a:solidFill>
                  <a:srgbClr val="FF0000"/>
                </a:solidFill>
              </a:rPr>
              <a:t>Sportless</a:t>
            </a:r>
            <a:r>
              <a:rPr lang="de-DE" sz="2800" b="1" i="1" dirty="0">
                <a:solidFill>
                  <a:srgbClr val="FF0000"/>
                </a:solidFill>
              </a:rPr>
              <a:t> Verlag-Reihe Nr. 103</a:t>
            </a:r>
            <a:r>
              <a:rPr lang="el-GR" sz="2800" b="1" i="1" dirty="0">
                <a:solidFill>
                  <a:srgbClr val="FF0000"/>
                </a:solidFill>
              </a:rPr>
              <a:t>,53-57</a:t>
            </a:r>
            <a:r>
              <a:rPr lang="el-GR" sz="2800" b="1" dirty="0"/>
              <a:t>)</a:t>
            </a:r>
          </a:p>
          <a:p>
            <a:pPr algn="just"/>
            <a:r>
              <a:rPr lang="el-GR" sz="2800" b="1" dirty="0"/>
              <a:t>στον </a:t>
            </a:r>
            <a:r>
              <a:rPr lang="el-GR" sz="2800" b="1" i="1" dirty="0" err="1">
                <a:solidFill>
                  <a:srgbClr val="FF0000"/>
                </a:solidFill>
              </a:rPr>
              <a:t>Horst</a:t>
            </a:r>
            <a:r>
              <a:rPr lang="el-GR" sz="2800" b="1" i="1" dirty="0">
                <a:solidFill>
                  <a:srgbClr val="FF0000"/>
                </a:solidFill>
              </a:rPr>
              <a:t> </a:t>
            </a:r>
            <a:r>
              <a:rPr lang="el-GR" sz="2800" b="1" i="1" dirty="0" err="1">
                <a:solidFill>
                  <a:srgbClr val="FF0000"/>
                </a:solidFill>
              </a:rPr>
              <a:t>Dassler</a:t>
            </a:r>
            <a:r>
              <a:rPr lang="el-GR" sz="2800" b="1" dirty="0"/>
              <a:t>, διευθυντή της </a:t>
            </a:r>
            <a:r>
              <a:rPr lang="el-GR" sz="2800" b="1" dirty="0" err="1"/>
              <a:t>adidas</a:t>
            </a:r>
            <a:r>
              <a:rPr lang="el-GR" sz="2800" b="1" dirty="0"/>
              <a:t> και ‘αφεντικό’ της τότε παγκόσμιας αθλητικής βιομηχανίας</a:t>
            </a:r>
          </a:p>
          <a:p>
            <a:pPr algn="just"/>
            <a:r>
              <a:rPr lang="el-GR" sz="2800" b="1" dirty="0"/>
              <a:t> Ο </a:t>
            </a:r>
            <a:r>
              <a:rPr lang="el-GR" sz="2800" b="1" dirty="0" err="1"/>
              <a:t>Dassler</a:t>
            </a:r>
            <a:r>
              <a:rPr lang="el-GR" sz="2800" b="1" dirty="0"/>
              <a:t>, ήταν αυτός ο οποίος επεδίωξε και δια του οποίου άρχισε ο επίσημος συσχετισμός του ολυμπιακού αθλητισμού με την οικονομία, ουσιαστικά δηλ. η εμπορευματοποίηση του </a:t>
            </a:r>
            <a:r>
              <a:rPr lang="el-GR" sz="2800" b="1" dirty="0" err="1"/>
              <a:t>ολ</a:t>
            </a:r>
            <a:r>
              <a:rPr lang="el-GR" sz="2800" b="1" dirty="0"/>
              <a:t>. αθλητισμού και</a:t>
            </a:r>
          </a:p>
          <a:p>
            <a:pPr algn="just"/>
            <a:r>
              <a:rPr lang="el-GR" sz="2800" b="1" dirty="0"/>
              <a:t> η ανάδειξη της ΔΟΕ πέραν των άλλων, σε έναν πανίσχυρο οικονομικό οργανισμό</a:t>
            </a:r>
            <a:endParaRPr lang="en-US" sz="2800" b="1" dirty="0"/>
          </a:p>
        </p:txBody>
      </p:sp>
    </p:spTree>
    <p:extLst>
      <p:ext uri="{BB962C8B-B14F-4D97-AF65-F5344CB8AC3E}">
        <p14:creationId xmlns:p14="http://schemas.microsoft.com/office/powerpoint/2010/main" val="1097487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476672"/>
            <a:ext cx="7920880" cy="5760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6447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692696"/>
            <a:ext cx="8064896" cy="5760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6937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29600" cy="5793507"/>
          </a:xfrm>
        </p:spPr>
        <p:txBody>
          <a:bodyPr/>
          <a:lstStyle/>
          <a:p>
            <a:pPr algn="just"/>
            <a:r>
              <a:rPr lang="el-GR" b="1" dirty="0"/>
              <a:t>Την περίοδο αυτή τίθενται οι θεσμικές και κατά κάποιο τρόπο οι κανονιστικές βάσεις μετασχηματισμού της ολυμπιακής επικοινωνίας και δράσης σε ’μέσον’ οικονομικής συνδιαλλαγής</a:t>
            </a:r>
          </a:p>
          <a:p>
            <a:pPr algn="just"/>
            <a:r>
              <a:rPr lang="el-GR" b="1" dirty="0"/>
              <a:t> Περνώντας ο ολυμπιακός αθλητισμός το κατώφλι της </a:t>
            </a:r>
            <a:r>
              <a:rPr lang="el-GR" b="1" dirty="0" err="1"/>
              <a:t>μετα</a:t>
            </a:r>
            <a:r>
              <a:rPr lang="el-GR" b="1" dirty="0"/>
              <a:t>-</a:t>
            </a:r>
            <a:r>
              <a:rPr lang="el-GR" b="1" dirty="0" err="1"/>
              <a:t>νεωτερικότητας</a:t>
            </a:r>
            <a:r>
              <a:rPr lang="el-GR" b="1" dirty="0"/>
              <a:t> </a:t>
            </a:r>
          </a:p>
          <a:p>
            <a:pPr algn="just"/>
            <a:r>
              <a:rPr lang="el-GR" b="1" dirty="0"/>
              <a:t>αποχτάει κοινωνική και πολιτική σημαντικότητα </a:t>
            </a:r>
          </a:p>
          <a:p>
            <a:pPr algn="just"/>
            <a:r>
              <a:rPr lang="el-GR" b="1" dirty="0">
                <a:solidFill>
                  <a:srgbClr val="FF0000"/>
                </a:solidFill>
              </a:rPr>
              <a:t>επειδή ’παράγει’ πέραν των άλλων, οικονομικό αποτέλεσμα</a:t>
            </a:r>
            <a:endParaRPr lang="en-US" b="1" dirty="0">
              <a:solidFill>
                <a:srgbClr val="FF0000"/>
              </a:solidFill>
            </a:endParaRPr>
          </a:p>
        </p:txBody>
      </p:sp>
    </p:spTree>
    <p:extLst>
      <p:ext uri="{BB962C8B-B14F-4D97-AF65-F5344CB8AC3E}">
        <p14:creationId xmlns:p14="http://schemas.microsoft.com/office/powerpoint/2010/main" val="630006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gn="just"/>
            <a:r>
              <a:rPr lang="el-GR" b="1" dirty="0"/>
              <a:t>Σήμερα η ΔΟΕ καθοδηγεί και κατά κάποιο τρόπο </a:t>
            </a:r>
            <a:r>
              <a:rPr lang="el-GR" b="1" dirty="0">
                <a:solidFill>
                  <a:srgbClr val="FF0000"/>
                </a:solidFill>
              </a:rPr>
              <a:t>ελέγχει</a:t>
            </a:r>
            <a:r>
              <a:rPr lang="el-GR" b="1" dirty="0"/>
              <a:t> τις ’συνδιαλλαγές’ των εκάστοτε επιτροπών διοργάνωσης των ολυμπιακών αγώνων και </a:t>
            </a:r>
          </a:p>
          <a:p>
            <a:pPr algn="just"/>
            <a:r>
              <a:rPr lang="el-GR" b="1" dirty="0"/>
              <a:t>συνεπικουρεί κατά το ήμισυ όσον αφορά τον προϋπολογισμό αυτού του εγχειρήματος,</a:t>
            </a:r>
          </a:p>
          <a:p>
            <a:pPr algn="just"/>
            <a:r>
              <a:rPr lang="el-GR" b="1" dirty="0"/>
              <a:t> διασφαλίζοντας έτσι ταυτόχρονα το </a:t>
            </a:r>
            <a:r>
              <a:rPr lang="el-GR" b="1" dirty="0">
                <a:solidFill>
                  <a:srgbClr val="FF0000"/>
                </a:solidFill>
              </a:rPr>
              <a:t>’εξουσιαστικό της προφίλ’ </a:t>
            </a:r>
            <a:r>
              <a:rPr lang="el-GR" b="1" dirty="0"/>
              <a:t>στα πλαίσια του ολυμπιακού κινήματος</a:t>
            </a:r>
            <a:endParaRPr lang="en-US" b="1" dirty="0"/>
          </a:p>
        </p:txBody>
      </p:sp>
    </p:spTree>
    <p:extLst>
      <p:ext uri="{BB962C8B-B14F-4D97-AF65-F5344CB8AC3E}">
        <p14:creationId xmlns:p14="http://schemas.microsoft.com/office/powerpoint/2010/main" val="3953069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normAutofit/>
          </a:bodyPr>
          <a:lstStyle/>
          <a:p>
            <a:pPr algn="just"/>
            <a:r>
              <a:rPr lang="el-GR" sz="3600" b="1" dirty="0"/>
              <a:t>Η διοργάνωση των  ολυμπιακών αγώνων μπορεί να χρηματοδοτηθεί από </a:t>
            </a:r>
            <a:r>
              <a:rPr lang="el-GR" sz="3600" b="1" dirty="0">
                <a:solidFill>
                  <a:srgbClr val="FF0000"/>
                </a:solidFill>
              </a:rPr>
              <a:t>δημόσια ή/και ιδιωτικά </a:t>
            </a:r>
            <a:r>
              <a:rPr lang="el-GR" sz="3600" b="1" dirty="0"/>
              <a:t>συστήματα και θεσμούς, </a:t>
            </a:r>
          </a:p>
          <a:p>
            <a:pPr algn="just"/>
            <a:r>
              <a:rPr lang="el-GR" sz="3600" b="1" dirty="0"/>
              <a:t>δεδομένο το οποίο εξαρτάται κυρίως, εάν όχι αποκλειστικά από το πολιτικό αλλά και ευρύτερα κοινωνικό μοντέλο οργάνωσης της διοργανώτριας χώρας</a:t>
            </a:r>
            <a:endParaRPr lang="en-US" sz="3600" b="1" dirty="0"/>
          </a:p>
        </p:txBody>
      </p:sp>
    </p:spTree>
    <p:extLst>
      <p:ext uri="{BB962C8B-B14F-4D97-AF65-F5344CB8AC3E}">
        <p14:creationId xmlns:p14="http://schemas.microsoft.com/office/powerpoint/2010/main" val="2785573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5289451"/>
          </a:xfrm>
        </p:spPr>
        <p:txBody>
          <a:bodyPr/>
          <a:lstStyle/>
          <a:p>
            <a:pPr algn="just"/>
            <a:r>
              <a:rPr lang="el-GR" dirty="0"/>
              <a:t> </a:t>
            </a:r>
            <a:r>
              <a:rPr lang="el-GR" b="1" dirty="0"/>
              <a:t>Σύμφωνα με τα ερευνητικά δεδομένα που παρουσιάζει ο </a:t>
            </a:r>
            <a:r>
              <a:rPr lang="el-GR" b="1" dirty="0" err="1"/>
              <a:t>Preuss</a:t>
            </a:r>
            <a:r>
              <a:rPr lang="el-GR" b="1" dirty="0"/>
              <a:t> (1999, 28-55), </a:t>
            </a:r>
          </a:p>
          <a:p>
            <a:pPr algn="just"/>
            <a:r>
              <a:rPr lang="el-GR" b="1" dirty="0"/>
              <a:t>το εγχείρημα της «ιδιωτικής χρηματοδότησης» της ολυμπιακής διοργάνωσης όπως αυτό έγινε στην Atlanta(1996), όπου η ΔΟΕ είχε θεσπίσει «ειδικούς κανόνες» </a:t>
            </a:r>
          </a:p>
          <a:p>
            <a:pPr algn="just"/>
            <a:r>
              <a:rPr lang="el-GR" b="1" dirty="0"/>
              <a:t>δεν θα επαναληφθεί ξανά</a:t>
            </a:r>
            <a:endParaRPr lang="en-US" b="1" dirty="0"/>
          </a:p>
        </p:txBody>
      </p:sp>
    </p:spTree>
    <p:extLst>
      <p:ext uri="{BB962C8B-B14F-4D97-AF65-F5344CB8AC3E}">
        <p14:creationId xmlns:p14="http://schemas.microsoft.com/office/powerpoint/2010/main" val="516317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29600" cy="5793507"/>
          </a:xfrm>
        </p:spPr>
        <p:txBody>
          <a:bodyPr>
            <a:normAutofit lnSpcReduction="10000"/>
          </a:bodyPr>
          <a:lstStyle/>
          <a:p>
            <a:pPr algn="just"/>
            <a:r>
              <a:rPr lang="el-GR" b="1" dirty="0"/>
              <a:t>Η ΔΟΕ σε συνεργασία με τις εκάστοτε οργανωτικές επιτροπές </a:t>
            </a:r>
          </a:p>
          <a:p>
            <a:pPr algn="just"/>
            <a:r>
              <a:rPr lang="el-GR" b="1" dirty="0"/>
              <a:t>ως φορέας λήψης αποφάσεων έχει ως αποστολή  να διασφαλίσει την μακροπρόθεσμη βιωσιμότητα του ολυμπιακού κινήματος, </a:t>
            </a:r>
          </a:p>
          <a:p>
            <a:pPr algn="just"/>
            <a:r>
              <a:rPr lang="el-GR" b="1" dirty="0"/>
              <a:t>την διαφύλαξη της νοηματικής ιδιαιτερότητας των ’επικοινωνιακών ολυμπιακών ενεργημάτων’, </a:t>
            </a:r>
          </a:p>
          <a:p>
            <a:pPr algn="just"/>
            <a:r>
              <a:rPr lang="el-GR" b="1" dirty="0">
                <a:solidFill>
                  <a:srgbClr val="FF0000"/>
                </a:solidFill>
              </a:rPr>
              <a:t>εφόσον ως θεσμός και ως οργανωτικό σχήμα οφείλει σε αυτά την κοινωνική-οικονομική της σημαντικότητα</a:t>
            </a:r>
            <a:endParaRPr lang="en-US" b="1" dirty="0">
              <a:solidFill>
                <a:srgbClr val="FF0000"/>
              </a:solidFill>
            </a:endParaRPr>
          </a:p>
        </p:txBody>
      </p:sp>
    </p:spTree>
    <p:extLst>
      <p:ext uri="{BB962C8B-B14F-4D97-AF65-F5344CB8AC3E}">
        <p14:creationId xmlns:p14="http://schemas.microsoft.com/office/powerpoint/2010/main" val="3767309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5289451"/>
          </a:xfrm>
        </p:spPr>
        <p:txBody>
          <a:bodyPr>
            <a:normAutofit/>
          </a:bodyPr>
          <a:lstStyle/>
          <a:p>
            <a:pPr algn="just"/>
            <a:r>
              <a:rPr lang="el-GR" sz="4000" b="1" dirty="0"/>
              <a:t>Τι οφέλη αποκομίζει και </a:t>
            </a:r>
          </a:p>
          <a:p>
            <a:pPr algn="just"/>
            <a:r>
              <a:rPr lang="el-GR" sz="4000" b="1" dirty="0"/>
              <a:t>τι επιπτώσεις υφίσταται το ολυμπιακό φαινόμενο από την ’εκμετάλλευση’ του από τα ΜΜΕ </a:t>
            </a:r>
          </a:p>
          <a:p>
            <a:pPr algn="just"/>
            <a:r>
              <a:rPr lang="el-GR" sz="4000" b="1" dirty="0"/>
              <a:t>καθώς επίσης από την διαδικασία της  ’οικονομικής </a:t>
            </a:r>
            <a:r>
              <a:rPr lang="el-GR" sz="4000" b="1" dirty="0" err="1"/>
              <a:t>εργαλειοποίησής</a:t>
            </a:r>
            <a:r>
              <a:rPr lang="el-GR" sz="4000" b="1" dirty="0"/>
              <a:t>’ του?</a:t>
            </a:r>
            <a:endParaRPr lang="en-US" sz="4000" b="1" dirty="0"/>
          </a:p>
        </p:txBody>
      </p:sp>
    </p:spTree>
    <p:extLst>
      <p:ext uri="{BB962C8B-B14F-4D97-AF65-F5344CB8AC3E}">
        <p14:creationId xmlns:p14="http://schemas.microsoft.com/office/powerpoint/2010/main" val="3762322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normAutofit/>
          </a:bodyPr>
          <a:lstStyle/>
          <a:p>
            <a:pPr algn="just"/>
            <a:r>
              <a:rPr lang="el-GR" b="1" dirty="0"/>
              <a:t>Η ουσία ’κοινωνικής ύπαρξης’ του ολυμπιακού κινήματος και κατ’ επέκταση της ΔΟΕ και στα επίπεδα της ’</a:t>
            </a:r>
            <a:r>
              <a:rPr lang="el-GR" b="1" dirty="0" err="1"/>
              <a:t>οικονομικοποίησης</a:t>
            </a:r>
            <a:r>
              <a:rPr lang="el-GR" b="1" dirty="0"/>
              <a:t>-εμπορευματοποίησης’ της ολυμπιακής επικοινωνίας</a:t>
            </a:r>
          </a:p>
          <a:p>
            <a:pPr algn="just"/>
            <a:r>
              <a:rPr lang="el-GR" b="1" dirty="0"/>
              <a:t> είναι οι οικουμενικού χαρακτήρα ολυμπιακές αξίες οι οποίες ’διαφοροποιούν’ τις ολυμπιακές επικοινωνιακές δραστηριότητες από τις οποιαδήποτε έτερες αθλητικές ή ευρύτερα κοινωνικές-οικονομικές. </a:t>
            </a:r>
            <a:endParaRPr lang="en-US" b="1" dirty="0"/>
          </a:p>
        </p:txBody>
      </p:sp>
    </p:spTree>
    <p:extLst>
      <p:ext uri="{BB962C8B-B14F-4D97-AF65-F5344CB8AC3E}">
        <p14:creationId xmlns:p14="http://schemas.microsoft.com/office/powerpoint/2010/main" val="2655926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r>
              <a:rPr lang="el-GR" b="1" dirty="0"/>
              <a:t>Αυτές οι αξίες χρησιμοποιούνται ως ’μέσον’ εκμετάλλευσης για οικονομικούς στόχους, δηλ. ’</a:t>
            </a:r>
            <a:r>
              <a:rPr lang="el-GR" b="1" dirty="0" err="1"/>
              <a:t>εργαλειοποιούνται</a:t>
            </a:r>
            <a:r>
              <a:rPr lang="el-GR" b="1" dirty="0"/>
              <a:t>’ και </a:t>
            </a:r>
          </a:p>
          <a:p>
            <a:pPr algn="just"/>
            <a:r>
              <a:rPr lang="el-GR" b="1" dirty="0"/>
              <a:t>έτσι επιτυγχάνεται ένας συσχετισμός των ολυμπιακών οργανωτικών σχημάτων με το οικονομικό και όχι μόνο περιβάλλον.</a:t>
            </a:r>
          </a:p>
          <a:p>
            <a:pPr algn="just"/>
            <a:endParaRPr lang="en-US" b="1" dirty="0"/>
          </a:p>
        </p:txBody>
      </p:sp>
    </p:spTree>
    <p:extLst>
      <p:ext uri="{BB962C8B-B14F-4D97-AF65-F5344CB8AC3E}">
        <p14:creationId xmlns:p14="http://schemas.microsoft.com/office/powerpoint/2010/main" val="4115158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rmAutofit fontScale="92500" lnSpcReduction="20000"/>
          </a:bodyPr>
          <a:lstStyle/>
          <a:p>
            <a:pPr algn="just"/>
            <a:r>
              <a:rPr lang="el-GR" b="1" dirty="0"/>
              <a:t>Η διαδικασία </a:t>
            </a:r>
            <a:r>
              <a:rPr lang="el-GR" b="1" dirty="0" err="1">
                <a:solidFill>
                  <a:srgbClr val="FF0000"/>
                </a:solidFill>
              </a:rPr>
              <a:t>εργαλειοποίησης</a:t>
            </a:r>
            <a:r>
              <a:rPr lang="el-GR" b="1" dirty="0"/>
              <a:t> των ολυμπιακών αξιών όμως εμπεριέχει και μεγάλο κίνδυνο απώλειας των νοηματικών ιδιαιτεροτήτων της ολυμπιακής επικοινωνίας και δράσης  </a:t>
            </a:r>
          </a:p>
          <a:p>
            <a:pPr algn="just"/>
            <a:r>
              <a:rPr lang="el-GR" b="1" dirty="0"/>
              <a:t>Τα δεδομένα αυτά διαδραματίζουν καθοριστικό ρόλο τόσο στην επιλογή της διοργανώτριας πόλης, </a:t>
            </a:r>
          </a:p>
          <a:p>
            <a:pPr algn="just"/>
            <a:r>
              <a:rPr lang="el-GR" b="1" dirty="0"/>
              <a:t>όσο και στην επιλογή των τηλεοπτικών σταθμών με τους οποίους συσχετίζεται η ΔΟΕ,</a:t>
            </a:r>
          </a:p>
          <a:p>
            <a:pPr algn="just"/>
            <a:r>
              <a:rPr lang="el-GR" b="1" dirty="0"/>
              <a:t> διατηρώντας το δικαίωμα </a:t>
            </a:r>
            <a:r>
              <a:rPr lang="el-GR" b="1" dirty="0">
                <a:solidFill>
                  <a:srgbClr val="FF0000"/>
                </a:solidFill>
              </a:rPr>
              <a:t>’άρσης’</a:t>
            </a:r>
            <a:r>
              <a:rPr lang="el-GR" b="1" dirty="0"/>
              <a:t> της συμφωνίας από την στιγμή που θα διαπιστωθεί ότι ζημιώνεται ‘η ολυμπιακή εικόνα- το ολυμπιακό γόητρο’</a:t>
            </a:r>
            <a:endParaRPr lang="en-US" b="1" dirty="0"/>
          </a:p>
        </p:txBody>
      </p:sp>
    </p:spTree>
    <p:extLst>
      <p:ext uri="{BB962C8B-B14F-4D97-AF65-F5344CB8AC3E}">
        <p14:creationId xmlns:p14="http://schemas.microsoft.com/office/powerpoint/2010/main" val="4006995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normAutofit fontScale="92500" lnSpcReduction="10000"/>
          </a:bodyPr>
          <a:lstStyle/>
          <a:p>
            <a:pPr algn="just"/>
            <a:r>
              <a:rPr lang="el-GR" b="1" dirty="0"/>
              <a:t>Η ΔΟΕ ως θεσμική ’ομπρέλα προστασίας’ της αποκαλούμενης ’ολυμπιακής ιδέας’, έχει ως έδρα την Ελβετία και σύμφωνα με το ελβετικό δίκαιο, χαρακτηρίζεται ως ανεξάρτητος μη κυβερνητικός οργανισμός</a:t>
            </a:r>
          </a:p>
          <a:p>
            <a:pPr algn="just"/>
            <a:r>
              <a:rPr lang="el-GR" b="1" dirty="0"/>
              <a:t> Αυτό δεν σημαίνει ότι η ΔΟΕ δεν μπορεί να ασκήσει εκλογικευμένες μορφές εξουσίας</a:t>
            </a:r>
          </a:p>
          <a:p>
            <a:pPr algn="just"/>
            <a:r>
              <a:rPr lang="el-GR" b="1" dirty="0"/>
              <a:t>  Σε σχέση μάλιστα με τις εκάστοτε οργανωτικές επιτροπές των ολυμπιακών αγώνων οι οποίες εμφανίζονται ως </a:t>
            </a:r>
            <a:r>
              <a:rPr lang="el-GR" b="1" dirty="0">
                <a:solidFill>
                  <a:srgbClr val="FF0000"/>
                </a:solidFill>
              </a:rPr>
              <a:t>’περιοδικά συστήματα’</a:t>
            </a:r>
            <a:r>
              <a:rPr lang="el-GR" b="1" dirty="0"/>
              <a:t> εντός του ολυμπιακού κινήματος, έχει ή της αποδίδεται μεγάλη εξουσία. </a:t>
            </a:r>
            <a:r>
              <a:rPr lang="en-US" b="1" dirty="0">
                <a:solidFill>
                  <a:srgbClr val="002060"/>
                </a:solidFill>
              </a:rPr>
              <a:t>(franchising)</a:t>
            </a:r>
          </a:p>
        </p:txBody>
      </p:sp>
    </p:spTree>
    <p:extLst>
      <p:ext uri="{BB962C8B-B14F-4D97-AF65-F5344CB8AC3E}">
        <p14:creationId xmlns:p14="http://schemas.microsoft.com/office/powerpoint/2010/main" val="1873731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764704"/>
            <a:ext cx="7200799"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9707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620689"/>
            <a:ext cx="4896544"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863" y="4005064"/>
            <a:ext cx="5657601" cy="2448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556793"/>
            <a:ext cx="3168352" cy="223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1886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431074"/>
            <a:ext cx="6120680" cy="5695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7237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3" y="476673"/>
            <a:ext cx="4536504" cy="2952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645024"/>
            <a:ext cx="6462464"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375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8"/>
            <a:ext cx="8229600" cy="5505475"/>
          </a:xfrm>
        </p:spPr>
        <p:txBody>
          <a:bodyPr>
            <a:normAutofit fontScale="85000" lnSpcReduction="20000"/>
          </a:bodyPr>
          <a:lstStyle/>
          <a:p>
            <a:pPr algn="just"/>
            <a:r>
              <a:rPr lang="el-GR" b="1" dirty="0"/>
              <a:t>Η εξουσία αυτή βασίζεται στο γεγονός, στο δικαίωμα ανάθεσης των αγώνων σε μία από τις υποψήφιες πόλεις, οι οποίες επιδιώκουν δια της ανάληψης των αγώνων </a:t>
            </a:r>
          </a:p>
          <a:p>
            <a:pPr algn="just"/>
            <a:r>
              <a:rPr lang="el-GR" b="1" dirty="0"/>
              <a:t>μία καλυτέρευση της ’δομής λειτουργίας των’ προς όφελος του κοινωνικού συνόλου, </a:t>
            </a:r>
          </a:p>
          <a:p>
            <a:pPr algn="just"/>
            <a:r>
              <a:rPr lang="el-GR" b="1" dirty="0"/>
              <a:t>μία αύξηση του βαθμού γνωστοποίησης και του γοήτρου ούτως ώστε να μπορούν να έλκουν μεγάλο αριθμό επισκεπτών κατά την διάρκεια αλλά κυρίως στις μετέπειτα των αγώνων περιόδους </a:t>
            </a:r>
          </a:p>
          <a:p>
            <a:pPr algn="just"/>
            <a:r>
              <a:rPr lang="el-GR" b="1" dirty="0"/>
              <a:t>και ουσιαστικά να χρησιμοποιήσουν την διαδικασία προετοιμασίας για την δημιουργία νέων θέσεων εργασίας και ως βάση περαιτέρω κοινωνικής-οικονομικής ανάπτυξης και κινητικότητας.</a:t>
            </a:r>
            <a:endParaRPr lang="en-US" b="1" dirty="0"/>
          </a:p>
        </p:txBody>
      </p:sp>
    </p:spTree>
    <p:extLst>
      <p:ext uri="{BB962C8B-B14F-4D97-AF65-F5344CB8AC3E}">
        <p14:creationId xmlns:p14="http://schemas.microsoft.com/office/powerpoint/2010/main" val="1473280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r>
              <a:rPr lang="el-GR" b="1" dirty="0"/>
              <a:t>0ι ολυμπιακοί αγώνες είναι το προϊόν το οποίο  εμπορεύεται-εμπορευματοποιεί,  ’πουλάει’ το ολυμπιακό κίνημα, </a:t>
            </a:r>
          </a:p>
          <a:p>
            <a:pPr algn="just"/>
            <a:endParaRPr lang="el-GR" b="1" dirty="0"/>
          </a:p>
          <a:p>
            <a:pPr algn="just"/>
            <a:r>
              <a:rPr lang="el-GR" b="1" dirty="0"/>
              <a:t>με σκοπό την κοινωνική ενεργοποίηση των ολυμπιακών αξιών!</a:t>
            </a:r>
            <a:endParaRPr lang="en-US" b="1" dirty="0"/>
          </a:p>
        </p:txBody>
      </p:sp>
    </p:spTree>
    <p:extLst>
      <p:ext uri="{BB962C8B-B14F-4D97-AF65-F5344CB8AC3E}">
        <p14:creationId xmlns:p14="http://schemas.microsoft.com/office/powerpoint/2010/main" val="2008643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a:solidFill>
                  <a:srgbClr val="FF0000"/>
                </a:solidFill>
              </a:rPr>
              <a:t>Ανάπτυξη θεωρητικού πλαισίου προβληματισμού</a:t>
            </a:r>
            <a:endParaRPr lang="en-US" b="1" dirty="0">
              <a:solidFill>
                <a:srgbClr val="FF0000"/>
              </a:solidFill>
            </a:endParaRPr>
          </a:p>
        </p:txBody>
      </p:sp>
      <p:sp>
        <p:nvSpPr>
          <p:cNvPr id="3" name="Content Placeholder 2"/>
          <p:cNvSpPr>
            <a:spLocks noGrp="1"/>
          </p:cNvSpPr>
          <p:nvPr>
            <p:ph idx="1"/>
          </p:nvPr>
        </p:nvSpPr>
        <p:spPr/>
        <p:txBody>
          <a:bodyPr>
            <a:normAutofit fontScale="77500" lnSpcReduction="20000"/>
          </a:bodyPr>
          <a:lstStyle/>
          <a:p>
            <a:pPr algn="just"/>
            <a:r>
              <a:rPr lang="el-GR" b="1" dirty="0"/>
              <a:t>Οι αναπόφευκτες  σύγχρονες τάσεις συσχετισμού της ολυμπιακής δραστηριότητας με την οικονομία, προσέκρουαν πάντα σε ένα έντεχνο, κατ' ουσία πλασματικό, (γι' αυτό ανύπαρκτο όσον αφορά τις κοινωνικές πραγματικότητες), ’ιδεαλιστικό’ προστατευτικό ’περίβλημα’ (π.χ. ερασιτεχνικό ιδεώδες) </a:t>
            </a:r>
          </a:p>
          <a:p>
            <a:pPr algn="just"/>
            <a:r>
              <a:rPr lang="el-GR" b="1" dirty="0"/>
              <a:t>με αποτέλεσμα η σχέση αυτή να εξελίσσεται ακόμα και σήμερα ανορθόδοξα, όσον αφορά τις λειτουργικές της επιρροές, </a:t>
            </a:r>
          </a:p>
          <a:p>
            <a:pPr algn="just"/>
            <a:r>
              <a:rPr lang="el-GR" b="1" dirty="0"/>
              <a:t>εις βάρος κατ' ουσία ’της ολυμπιακής ιδεολογίας’ και προς όφελος της συνήθως ’καιροσκοπικά’ δραστηριοποιημένης οικονομίας</a:t>
            </a:r>
            <a:endParaRPr lang="en-US" b="1" dirty="0"/>
          </a:p>
        </p:txBody>
      </p:sp>
    </p:spTree>
    <p:extLst>
      <p:ext uri="{BB962C8B-B14F-4D97-AF65-F5344CB8AC3E}">
        <p14:creationId xmlns:p14="http://schemas.microsoft.com/office/powerpoint/2010/main" val="3138684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908720"/>
            <a:ext cx="7560839"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543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692696"/>
            <a:ext cx="2383743" cy="1554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0116" y="1844824"/>
            <a:ext cx="1981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4306764"/>
            <a:ext cx="4316413" cy="173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4820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476672"/>
            <a:ext cx="7920880"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99913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 y="1266825"/>
            <a:ext cx="7340600" cy="432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109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476672"/>
            <a:ext cx="7416824" cy="5832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4945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r>
              <a:rPr lang="el-GR" b="1" dirty="0"/>
              <a:t>Σε αντιστοιχία με την επιτυχία μιας ολυμπιακής διοργάνωσης αναβαθμίζεται ταυτόχρονα  η οικονομική αξία των αγώνων</a:t>
            </a:r>
          </a:p>
          <a:p>
            <a:pPr algn="just"/>
            <a:r>
              <a:rPr lang="el-GR" b="1" dirty="0"/>
              <a:t> και διανοίγονται επιπλέον δυνατότητες εμπορευματοποίησής των</a:t>
            </a:r>
          </a:p>
          <a:p>
            <a:pPr algn="just"/>
            <a:r>
              <a:rPr lang="el-GR" b="1" dirty="0"/>
              <a:t>Το ’μονοπώλιο’ όσον αφορά το ’προϊόν’ ολυμπιακοί αγώνες είναι σήμερα και  το θεμέλιο της εξουσίας της ΔΟΕ</a:t>
            </a:r>
            <a:endParaRPr lang="en-US" b="1" dirty="0"/>
          </a:p>
        </p:txBody>
      </p:sp>
    </p:spTree>
    <p:extLst>
      <p:ext uri="{BB962C8B-B14F-4D97-AF65-F5344CB8AC3E}">
        <p14:creationId xmlns:p14="http://schemas.microsoft.com/office/powerpoint/2010/main" val="3297923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lgn="just"/>
            <a:r>
              <a:rPr lang="el-GR" b="1" dirty="0"/>
              <a:t>Με βάση τον ολυμπιακό χάρτη του διαμορφώνεται και η κανονιστική (’νομική βάση’) για την διοργάνωση των ολυμπιακών αγώνων</a:t>
            </a:r>
          </a:p>
          <a:p>
            <a:pPr algn="just"/>
            <a:r>
              <a:rPr lang="el-GR" b="1" dirty="0"/>
              <a:t>Σχετικά με την συλλογή πληροφοριών που σχετίζονται με την διοργάνωση, δεν είναι όλες και από όλους τους φορείς αξιόπιστες </a:t>
            </a:r>
          </a:p>
          <a:p>
            <a:pPr algn="just"/>
            <a:r>
              <a:rPr lang="el-GR" b="1" dirty="0"/>
              <a:t>με αποτέλεσμα να μην είναι δυνατόν να βγουν αξιόπιστα συμπεράσματα κυρίως όσον αφορά τα οικονομικά δεδομένα μιας διοργάνωσης!</a:t>
            </a:r>
            <a:endParaRPr lang="en-US" b="1" dirty="0"/>
          </a:p>
        </p:txBody>
      </p:sp>
    </p:spTree>
    <p:extLst>
      <p:ext uri="{BB962C8B-B14F-4D97-AF65-F5344CB8AC3E}">
        <p14:creationId xmlns:p14="http://schemas.microsoft.com/office/powerpoint/2010/main" val="6748733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normAutofit fontScale="92500" lnSpcReduction="10000"/>
          </a:bodyPr>
          <a:lstStyle/>
          <a:p>
            <a:pPr algn="just"/>
            <a:r>
              <a:rPr lang="el-GR" b="1" dirty="0"/>
              <a:t>Οικονομικοί υπολογισμοί σχετικοί με την διαδικασία προετοιμασίας των ολυμπιακών αγώνων, </a:t>
            </a:r>
          </a:p>
          <a:p>
            <a:pPr algn="just"/>
            <a:r>
              <a:rPr lang="el-GR" b="1" dirty="0"/>
              <a:t>αναδεικνύονται σε πολύ σύντομο χρονικό διάστημα ως λανθασμένοι, κυρίως εξ αιτίας της επιταχυνόμενης κοινωνικής-οικονομικής εξέλιξης </a:t>
            </a:r>
          </a:p>
          <a:p>
            <a:pPr algn="just"/>
            <a:r>
              <a:rPr lang="el-GR" b="1" dirty="0"/>
              <a:t>η οποία χαρακτηρίζει την εποχή μας.</a:t>
            </a:r>
          </a:p>
          <a:p>
            <a:pPr algn="just"/>
            <a:r>
              <a:rPr lang="el-GR" b="1" dirty="0"/>
              <a:t> Χαρακτηριστικό παράδειγμα,  αποτελεί η «Αθήνα 2004». </a:t>
            </a:r>
          </a:p>
          <a:p>
            <a:pPr algn="just"/>
            <a:r>
              <a:rPr lang="el-GR" b="1" dirty="0"/>
              <a:t>Το ίδιο συνέβη και κατά τις ολυμπιακές διοργανώσεις του παρελθόντος</a:t>
            </a:r>
            <a:endParaRPr lang="en-US" b="1" dirty="0"/>
          </a:p>
        </p:txBody>
      </p:sp>
    </p:spTree>
    <p:extLst>
      <p:ext uri="{BB962C8B-B14F-4D97-AF65-F5344CB8AC3E}">
        <p14:creationId xmlns:p14="http://schemas.microsoft.com/office/powerpoint/2010/main" val="1251923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8352928" cy="6480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43461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42194"/>
          </a:xfrm>
        </p:spPr>
        <p:txBody>
          <a:bodyPr>
            <a:normAutofit fontScale="90000"/>
          </a:bodyPr>
          <a:lstStyle/>
          <a:p>
            <a:r>
              <a:rPr lang="el-GR" b="1" dirty="0">
                <a:solidFill>
                  <a:srgbClr val="FF0000"/>
                </a:solidFill>
              </a:rPr>
              <a:t>Υποδιαίρεση των σύγχρονων ολυμπιακών αγώνων σε οικονομική βάση</a:t>
            </a:r>
            <a:endParaRPr lang="en-US" b="1" dirty="0">
              <a:solidFill>
                <a:srgbClr val="FF0000"/>
              </a:solidFill>
            </a:endParaRPr>
          </a:p>
        </p:txBody>
      </p:sp>
      <p:sp>
        <p:nvSpPr>
          <p:cNvPr id="3" name="Content Placeholder 2"/>
          <p:cNvSpPr>
            <a:spLocks noGrp="1"/>
          </p:cNvSpPr>
          <p:nvPr>
            <p:ph idx="1"/>
          </p:nvPr>
        </p:nvSpPr>
        <p:spPr>
          <a:xfrm>
            <a:off x="539552" y="2132856"/>
            <a:ext cx="8229600" cy="4525963"/>
          </a:xfrm>
        </p:spPr>
        <p:txBody>
          <a:bodyPr/>
          <a:lstStyle/>
          <a:p>
            <a:pPr algn="just"/>
            <a:r>
              <a:rPr lang="el-GR" b="1" dirty="0"/>
              <a:t>Γενικά και με βάση κυρίως την οικονομική διάσταση των ολυμπιακών αγώνων και του ολυμπιακού κινήματος, </a:t>
            </a:r>
          </a:p>
          <a:p>
            <a:pPr algn="just"/>
            <a:r>
              <a:rPr lang="el-GR" b="1" dirty="0"/>
              <a:t>μπορούμε να ταξινομήσουμε το νεώτερο ολυμπιακό εγχείρημα σε τέσσερις τουλάχιστον περιόδους.</a:t>
            </a:r>
            <a:endParaRPr lang="en-US" b="1" dirty="0"/>
          </a:p>
        </p:txBody>
      </p:sp>
    </p:spTree>
    <p:extLst>
      <p:ext uri="{BB962C8B-B14F-4D97-AF65-F5344CB8AC3E}">
        <p14:creationId xmlns:p14="http://schemas.microsoft.com/office/powerpoint/2010/main" val="2568892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normAutofit/>
          </a:bodyPr>
          <a:lstStyle/>
          <a:p>
            <a:pPr algn="just"/>
            <a:r>
              <a:rPr lang="el-GR" sz="3600" b="1" dirty="0"/>
              <a:t>Φυσικά, την κυρίαρχη ευθύνη γι' αυτό φέρει εξ ολοκλήρου η ΔΟΕ, </a:t>
            </a:r>
          </a:p>
          <a:p>
            <a:pPr algn="just"/>
            <a:r>
              <a:rPr lang="el-GR" sz="3600" b="1" dirty="0"/>
              <a:t>η οποία σαν κυρίαρχο αθλητικό οργανωτικό σχήμα αρνήθηκε ή έδειξε αδυναμία ή δεν είχε την απαραίτητη δομική ευελιξία για ποικιλότροπους λόγους, </a:t>
            </a:r>
          </a:p>
          <a:p>
            <a:pPr algn="just"/>
            <a:r>
              <a:rPr lang="el-GR" sz="3600" b="1" dirty="0"/>
              <a:t>να προσαρμοστεί στις σύγχρονες κοινωνικές πραγματικότητες</a:t>
            </a:r>
            <a:endParaRPr lang="en-US" sz="3600" b="1" dirty="0"/>
          </a:p>
        </p:txBody>
      </p:sp>
    </p:spTree>
    <p:extLst>
      <p:ext uri="{BB962C8B-B14F-4D97-AF65-F5344CB8AC3E}">
        <p14:creationId xmlns:p14="http://schemas.microsoft.com/office/powerpoint/2010/main" val="3475169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rmAutofit/>
          </a:bodyPr>
          <a:lstStyle/>
          <a:p>
            <a:pPr algn="just"/>
            <a:r>
              <a:rPr lang="el-GR" b="1" dirty="0"/>
              <a:t>Η περίοδος </a:t>
            </a:r>
            <a:r>
              <a:rPr lang="el-GR" b="1" dirty="0">
                <a:solidFill>
                  <a:srgbClr val="FF0000"/>
                </a:solidFill>
              </a:rPr>
              <a:t>1896-1968</a:t>
            </a:r>
            <a:r>
              <a:rPr lang="el-GR" b="1" dirty="0"/>
              <a:t> όπου κύριοι χρηματοδότες του εγχειρήματος ήταν </a:t>
            </a:r>
            <a:r>
              <a:rPr lang="el-GR" b="1" dirty="0">
                <a:solidFill>
                  <a:srgbClr val="FF0000"/>
                </a:solidFill>
              </a:rPr>
              <a:t>’εθνικοί ευεργέτες-χορηγοί’  και κυρίως το κράτος </a:t>
            </a:r>
            <a:r>
              <a:rPr lang="el-GR" b="1" dirty="0"/>
              <a:t>,  η διοργανώτρια πόλη (δημόσιο χρήμα)</a:t>
            </a:r>
          </a:p>
          <a:p>
            <a:pPr algn="just"/>
            <a:r>
              <a:rPr lang="el-GR" b="1" dirty="0"/>
              <a:t>Το όλο εγχείρημα κατά την περίοδο αυτή είχε περιορισμένες  και συγκυριακές, δηλ. μη προγραμματισμένες ή προσδοκώμενες οικονομικές  επιδράσεις .</a:t>
            </a:r>
            <a:endParaRPr lang="en-US" b="1" dirty="0"/>
          </a:p>
        </p:txBody>
      </p:sp>
    </p:spTree>
    <p:extLst>
      <p:ext uri="{BB962C8B-B14F-4D97-AF65-F5344CB8AC3E}">
        <p14:creationId xmlns:p14="http://schemas.microsoft.com/office/powerpoint/2010/main" val="10544851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5073427"/>
          </a:xfrm>
        </p:spPr>
        <p:txBody>
          <a:bodyPr>
            <a:normAutofit lnSpcReduction="10000"/>
          </a:bodyPr>
          <a:lstStyle/>
          <a:p>
            <a:pPr algn="just"/>
            <a:r>
              <a:rPr lang="el-GR" b="1" dirty="0"/>
              <a:t>Η περίοδος </a:t>
            </a:r>
            <a:r>
              <a:rPr lang="el-GR" b="1" dirty="0">
                <a:solidFill>
                  <a:srgbClr val="FF0000"/>
                </a:solidFill>
              </a:rPr>
              <a:t>1969-1980 </a:t>
            </a:r>
            <a:r>
              <a:rPr lang="el-GR" b="1" dirty="0"/>
              <a:t>χαρακτηρίζεται από τον αποκαλούμενο </a:t>
            </a:r>
            <a:r>
              <a:rPr lang="el-GR" b="1" dirty="0">
                <a:solidFill>
                  <a:srgbClr val="FF0000"/>
                </a:solidFill>
              </a:rPr>
              <a:t>’γιγαντισμό’</a:t>
            </a:r>
            <a:r>
              <a:rPr lang="el-GR" b="1" dirty="0"/>
              <a:t> των αγώνων</a:t>
            </a:r>
          </a:p>
          <a:p>
            <a:pPr algn="just"/>
            <a:r>
              <a:rPr lang="el-GR" b="1" dirty="0"/>
              <a:t> και αρχίζει, σιγά-σιγά  να εδραιώνεται πέραν της ουσιαστικής και κυρίαρχης πηγής  χρηματοδότησης που ήταν το δημόσιο χρήμα, </a:t>
            </a:r>
          </a:p>
          <a:p>
            <a:pPr algn="just"/>
            <a:r>
              <a:rPr lang="el-GR" b="1" dirty="0"/>
              <a:t>ως πηγή οικονομικής υποστήριξης η πώληση των τηλεοπτικών δικαιωμάτων και η χρηματοδότηση από ιδιωτικές οικονομικές πηγές (</a:t>
            </a:r>
            <a:r>
              <a:rPr lang="el-GR" b="1" dirty="0" err="1"/>
              <a:t>Sponsoring</a:t>
            </a:r>
            <a:r>
              <a:rPr lang="el-GR" b="1" dirty="0"/>
              <a:t> ).</a:t>
            </a:r>
            <a:endParaRPr lang="en-US" b="1" dirty="0"/>
          </a:p>
        </p:txBody>
      </p:sp>
    </p:spTree>
    <p:extLst>
      <p:ext uri="{BB962C8B-B14F-4D97-AF65-F5344CB8AC3E}">
        <p14:creationId xmlns:p14="http://schemas.microsoft.com/office/powerpoint/2010/main" val="41243511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r>
              <a:rPr lang="el-GR" dirty="0"/>
              <a:t>Η περίοδος 1981-μέχρι σήμερα, η οποία ξεκινάει από την ανάληψη της προεδρίας από τον J. A. Samaranch(1980), </a:t>
            </a:r>
          </a:p>
          <a:p>
            <a:pPr algn="just"/>
            <a:r>
              <a:rPr lang="el-GR" dirty="0"/>
              <a:t>ο οποίος προώθησε την ’εμπορευματοποίηση’ του ολυμπιακού εγχειρήματος μετά την διαγραφή του ’περί ερασιτεχνισμού ιδεώδους’(1981)</a:t>
            </a:r>
          </a:p>
        </p:txBody>
      </p:sp>
    </p:spTree>
    <p:extLst>
      <p:ext uri="{BB962C8B-B14F-4D97-AF65-F5344CB8AC3E}">
        <p14:creationId xmlns:p14="http://schemas.microsoft.com/office/powerpoint/2010/main" val="36133311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42194"/>
          </a:xfrm>
        </p:spPr>
        <p:txBody>
          <a:bodyPr>
            <a:normAutofit fontScale="90000"/>
          </a:bodyPr>
          <a:lstStyle/>
          <a:p>
            <a:r>
              <a:rPr lang="el-GR" b="1" dirty="0">
                <a:solidFill>
                  <a:srgbClr val="FF0000"/>
                </a:solidFill>
              </a:rPr>
              <a:t>Ο μύθος περί αύξησης της τουριστικής κίνησης και των θέσεων εργασίας</a:t>
            </a:r>
            <a:endParaRPr lang="en-US" b="1" dirty="0">
              <a:solidFill>
                <a:srgbClr val="FF0000"/>
              </a:solidFill>
            </a:endParaRPr>
          </a:p>
        </p:txBody>
      </p:sp>
      <p:sp>
        <p:nvSpPr>
          <p:cNvPr id="3" name="Content Placeholder 2"/>
          <p:cNvSpPr>
            <a:spLocks noGrp="1"/>
          </p:cNvSpPr>
          <p:nvPr>
            <p:ph idx="1"/>
          </p:nvPr>
        </p:nvSpPr>
        <p:spPr>
          <a:xfrm>
            <a:off x="457200" y="2204864"/>
            <a:ext cx="8229600" cy="3921299"/>
          </a:xfrm>
        </p:spPr>
        <p:txBody>
          <a:bodyPr>
            <a:normAutofit fontScale="92500"/>
          </a:bodyPr>
          <a:lstStyle/>
          <a:p>
            <a:pPr algn="just"/>
            <a:r>
              <a:rPr lang="el-GR" b="1" dirty="0"/>
              <a:t>Τα αποτελέσματα πολλών ερευνών έχουν δείξει ότι οι ολυμπιακοί αγώνες για μία συγκεκριμένη χρονική περίοδο λειτουργούν ανασταλτικά όσον αφορά την τουριστική κίνηση.  </a:t>
            </a:r>
          </a:p>
          <a:p>
            <a:pPr algn="just"/>
            <a:r>
              <a:rPr lang="el-GR" b="1" dirty="0"/>
              <a:t>Το γεγονός αυτό έγινε αντιληπτό και σε ολόκληρη την ελληνική επικράτεια τόσο πριν, αμέσως μετά αλλά και κατά την διάρκεια των ολυμπιακών αγώνων της Αθήνας το 2004</a:t>
            </a:r>
            <a:endParaRPr lang="en-US" b="1" dirty="0"/>
          </a:p>
        </p:txBody>
      </p:sp>
    </p:spTree>
    <p:extLst>
      <p:ext uri="{BB962C8B-B14F-4D97-AF65-F5344CB8AC3E}">
        <p14:creationId xmlns:p14="http://schemas.microsoft.com/office/powerpoint/2010/main" val="3327580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normAutofit fontScale="77500" lnSpcReduction="20000"/>
          </a:bodyPr>
          <a:lstStyle/>
          <a:p>
            <a:pPr algn="just"/>
            <a:r>
              <a:rPr lang="el-GR" b="1" dirty="0"/>
              <a:t>Μολονότι στην σχετική βιβλιογραφία οι απόψεις όσον αφορά την θετική, αρνητική, αλλά και ουδέτερη σχέση μεταξύ ολυμπιακών διοργανώσεων και τουριστικής κίνησης  διίστανται,  </a:t>
            </a:r>
          </a:p>
          <a:p>
            <a:pPr algn="just"/>
            <a:r>
              <a:rPr lang="el-GR" b="1" dirty="0"/>
              <a:t>μπορούμε ωστόσο  να υποστηρίξουμε ότι τα έργα υποδομής τα οποία πραγματοποιούνται για την διοργάνωση των αγώνων μπορούν να κατανοηθούν</a:t>
            </a:r>
          </a:p>
          <a:p>
            <a:pPr algn="just"/>
            <a:r>
              <a:rPr lang="el-GR" b="1" dirty="0"/>
              <a:t> αφ’ ενός δια της έστω και πεπερασμένης, περιοδικής δημιουργίας θέσεων εργασίας που αφορούν τον τουρισμό, ως παράγοντες κοινωνικής κινητικότητας και κοινωνικού μετασχηματισμού </a:t>
            </a:r>
          </a:p>
          <a:p>
            <a:pPr algn="just"/>
            <a:r>
              <a:rPr lang="el-GR" b="1" dirty="0"/>
              <a:t>και αφ’ ετέρου ως προϋποθέσεις ανάπτυξης μιας μελλοντικής  τουριστικής κίνησης</a:t>
            </a:r>
          </a:p>
          <a:p>
            <a:pPr algn="just"/>
            <a:r>
              <a:rPr lang="el-GR" b="1" dirty="0"/>
              <a:t> Γενικά από οικονομική-εμπορική άποψη, οι πλέον σημαντικοί θεατές των ολυμπιακών αγώνων είναι οι τηλεθεατές.</a:t>
            </a:r>
            <a:endParaRPr lang="en-US" b="1" dirty="0"/>
          </a:p>
        </p:txBody>
      </p:sp>
    </p:spTree>
    <p:extLst>
      <p:ext uri="{BB962C8B-B14F-4D97-AF65-F5344CB8AC3E}">
        <p14:creationId xmlns:p14="http://schemas.microsoft.com/office/powerpoint/2010/main" val="38783792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solidFill>
                  <a:srgbClr val="FF0000"/>
                </a:solidFill>
              </a:rPr>
              <a:t>Τηλεόραση και ολυμπιακό κίνημα</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pPr algn="just"/>
            <a:r>
              <a:rPr lang="el-GR" b="1" dirty="0"/>
              <a:t>Ο συσχετισμός του ολυμπιακού κινήματος με την τηλεόραση αρχίζει το 1936 </a:t>
            </a:r>
          </a:p>
          <a:p>
            <a:pPr algn="just"/>
            <a:r>
              <a:rPr lang="el-GR" b="1" dirty="0"/>
              <a:t>Στην ολυμπιακή διοργάνωση του Βερολίνου έχουμε και την πρώτη </a:t>
            </a:r>
            <a:r>
              <a:rPr lang="el-GR" b="1" dirty="0">
                <a:solidFill>
                  <a:srgbClr val="FF0000"/>
                </a:solidFill>
              </a:rPr>
              <a:t>’ζωντανή’ </a:t>
            </a:r>
            <a:r>
              <a:rPr lang="el-GR" b="1" dirty="0"/>
              <a:t>τηλεοπτική μετάδοση των αγώνων τους οποίους και παρακολούθησαν στην ευρύτερη περιοχή της πόλης 162.228 τηλεθεατές, </a:t>
            </a:r>
          </a:p>
          <a:p>
            <a:pPr algn="just"/>
            <a:r>
              <a:rPr lang="el-GR" b="1" dirty="0"/>
              <a:t>οι οποίοι φυσικά πλήρωσαν κάποια συνδρομή για την ’λήψη’ από τους τηλεοπτικούς δέκτες, του ολυμπιακού γεγονότος</a:t>
            </a:r>
            <a:endParaRPr lang="en-US" b="1" dirty="0"/>
          </a:p>
        </p:txBody>
      </p:sp>
    </p:spTree>
    <p:extLst>
      <p:ext uri="{BB962C8B-B14F-4D97-AF65-F5344CB8AC3E}">
        <p14:creationId xmlns:p14="http://schemas.microsoft.com/office/powerpoint/2010/main" val="1469609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normAutofit fontScale="85000" lnSpcReduction="20000"/>
          </a:bodyPr>
          <a:lstStyle/>
          <a:p>
            <a:pPr algn="just"/>
            <a:r>
              <a:rPr lang="el-GR" b="1" dirty="0"/>
              <a:t>Την περίοδο αυτή μέχρι και το 1956(ολυμπιακοί αγώνες της Μελβούρνης), διαμορφώνονται οι προϋποθέσεις ’ζωντανής μετάδοσης’ των αγώνων, γεγονός για  το οποίο το ολυμπιακό κίνημα εκδηλώνει πολύ μεγάλο ενδιαφέρον</a:t>
            </a:r>
          </a:p>
          <a:p>
            <a:pPr algn="just"/>
            <a:r>
              <a:rPr lang="el-GR" b="1" dirty="0"/>
              <a:t>Αν και σε πρώτη φάση η σχέση μεταξύ τηλεόρασης και ολυμπιακού κινήματος δεν αποφέρει οικονομικές ωφέλειες στην ΔΟΕ , </a:t>
            </a:r>
          </a:p>
          <a:p>
            <a:pPr algn="just"/>
            <a:r>
              <a:rPr lang="el-GR" b="1" dirty="0"/>
              <a:t>εν τούτοις σε πολύ γοργό ρυθμό συντελεί στην παγκοσμίως ευρεία γνωστοποίηση του ολυμπιακού φαινομένου, </a:t>
            </a:r>
          </a:p>
          <a:p>
            <a:pPr algn="just"/>
            <a:r>
              <a:rPr lang="el-GR" b="1" dirty="0"/>
              <a:t>ενώ στα νεοεμφανιζόμενα αυτά  πλαίσια γίνεται αντιληπτό το ολυμπιακό εγχείρημα και ως </a:t>
            </a:r>
            <a:r>
              <a:rPr lang="el-GR" b="1" dirty="0">
                <a:solidFill>
                  <a:srgbClr val="FF0000"/>
                </a:solidFill>
              </a:rPr>
              <a:t>’εκλογικευμένο μέσον πολιτικής και οικονομικής </a:t>
            </a:r>
            <a:r>
              <a:rPr lang="el-GR" b="1" dirty="0" err="1">
                <a:solidFill>
                  <a:srgbClr val="FF0000"/>
                </a:solidFill>
              </a:rPr>
              <a:t>εργαλειοποίησης</a:t>
            </a:r>
            <a:r>
              <a:rPr lang="el-GR"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5118682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29600" cy="5793507"/>
          </a:xfrm>
        </p:spPr>
        <p:txBody>
          <a:bodyPr>
            <a:normAutofit fontScale="92500"/>
          </a:bodyPr>
          <a:lstStyle/>
          <a:p>
            <a:pPr algn="just"/>
            <a:r>
              <a:rPr lang="el-GR" b="1" dirty="0"/>
              <a:t>Στην ολυμπιακή συνδιάσκεψη του Όσλο το 1952 ο πρόεδρος της ΔΟΕ Α. </a:t>
            </a:r>
            <a:r>
              <a:rPr lang="el-GR" b="1" dirty="0" err="1"/>
              <a:t>Brundage</a:t>
            </a:r>
            <a:r>
              <a:rPr lang="el-GR" b="1" dirty="0"/>
              <a:t> καταθέτει προς συζήτηση το θέμα οικονομικής αποζημίωσης από τους τηλεοπτικούς σταθμούς για να τους επιτραπεί από το ολυμπιακό κίνημα η μετάδοση των ολυμπιακών αγώνων</a:t>
            </a:r>
          </a:p>
          <a:p>
            <a:pPr algn="just"/>
            <a:r>
              <a:rPr lang="el-GR" b="1" dirty="0"/>
              <a:t> Τίθενται τα θεμέλια για τον οικονομικό συσχετισμό μεταξύ ολυμπιακού κινήματος και τηλεόρασης, </a:t>
            </a:r>
          </a:p>
          <a:p>
            <a:pPr algn="just"/>
            <a:r>
              <a:rPr lang="el-GR" b="1" dirty="0"/>
              <a:t>ουσιαστικά δηλ. για την οικονομική </a:t>
            </a:r>
            <a:r>
              <a:rPr lang="el-GR" b="1" dirty="0" err="1"/>
              <a:t>εργαλειοποίηση</a:t>
            </a:r>
            <a:r>
              <a:rPr lang="el-GR" b="1" dirty="0"/>
              <a:t>, την εμπορευματοποίηση του ολυμπιακού εγχειρήματος.</a:t>
            </a:r>
            <a:endParaRPr lang="en-US" b="1" dirty="0"/>
          </a:p>
        </p:txBody>
      </p:sp>
    </p:spTree>
    <p:extLst>
      <p:ext uri="{BB962C8B-B14F-4D97-AF65-F5344CB8AC3E}">
        <p14:creationId xmlns:p14="http://schemas.microsoft.com/office/powerpoint/2010/main" val="42392276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normAutofit fontScale="92500"/>
          </a:bodyPr>
          <a:lstStyle/>
          <a:p>
            <a:pPr algn="just"/>
            <a:r>
              <a:rPr lang="el-GR" b="1" dirty="0"/>
              <a:t>Οι διαπραγματεύσεις με τους τηλεοπτικούς σταθμούς και η πώληση των δικαιωμάτων από την περίοδο αυτή μέχρι και το 1980  διενεργούνται κατ’ αποκλειστικότητα από τις εκάστοτε οργανωτικές επιτροπές, </a:t>
            </a:r>
          </a:p>
          <a:p>
            <a:pPr algn="just"/>
            <a:r>
              <a:rPr lang="el-GR" b="1" dirty="0"/>
              <a:t>χωρίς να έχουν βέβαια αυτές την υποχρέωση μίας υλικής ανταπόδοσης στους τηλεοπτικούς σταθμούς υπό την μορφή π.χ. δημιουργίας τηλεοπτικών κέντρων και χώρων με τον απαραίτητο τεχνολογικό εξοπλισμό,  εντός των αγωνιστικών χώρων όπως γίνεται σήμερα.</a:t>
            </a:r>
            <a:endParaRPr lang="en-US" b="1" dirty="0"/>
          </a:p>
        </p:txBody>
      </p:sp>
    </p:spTree>
    <p:extLst>
      <p:ext uri="{BB962C8B-B14F-4D97-AF65-F5344CB8AC3E}">
        <p14:creationId xmlns:p14="http://schemas.microsoft.com/office/powerpoint/2010/main" val="23524449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normAutofit fontScale="77500" lnSpcReduction="20000"/>
          </a:bodyPr>
          <a:lstStyle/>
          <a:p>
            <a:pPr algn="just"/>
            <a:r>
              <a:rPr lang="el-GR" b="1" dirty="0"/>
              <a:t>Η αρμοδιότητα της ΔΟΕ την περίοδο αυτή ’περιορίζεται’ στη θέσπιση των νομικών πλαισίων, με βάση τα  οποία καθορίσθηκε και πραγματώθηκε ο συσχετισμός μεταξύ ολυμπιακού κινήματος και τηλεόρασης.  </a:t>
            </a:r>
          </a:p>
          <a:p>
            <a:pPr algn="just"/>
            <a:r>
              <a:rPr lang="el-GR" b="1" dirty="0"/>
              <a:t>Τουλάχιστον όσον αφορά τα οικονομικά οφέλη που απορρέουν από την σχέση αυτή, τα καρπώνεται κυρίως η επιτροπή διοργάνωσης του ολυμπιακού εγχειρήματος και ένα ελάχιστο ποσοστό υπεισέρχεται στην δικαιοδοσία της ΔΟΕ ,</a:t>
            </a:r>
          </a:p>
          <a:p>
            <a:pPr algn="just"/>
            <a:r>
              <a:rPr lang="el-GR" b="1" dirty="0"/>
              <a:t> της οποίας το </a:t>
            </a:r>
            <a:r>
              <a:rPr lang="el-GR" b="1" dirty="0">
                <a:solidFill>
                  <a:srgbClr val="FF0000"/>
                </a:solidFill>
              </a:rPr>
              <a:t>’εξουσιαστικό γόητρο’ </a:t>
            </a:r>
            <a:r>
              <a:rPr lang="el-GR" b="1" dirty="0"/>
              <a:t>υποβαθμίζεται με τον </a:t>
            </a:r>
            <a:r>
              <a:rPr lang="el-GR" b="1" dirty="0">
                <a:solidFill>
                  <a:srgbClr val="FF0000"/>
                </a:solidFill>
              </a:rPr>
              <a:t>αποκεντρωτικό</a:t>
            </a:r>
            <a:r>
              <a:rPr lang="el-GR" b="1" dirty="0"/>
              <a:t> χαρακτήρα που έχουν οι οικονομικές απολαβές από τη σχέση ολυμπιακού κινήματος και τηλεόρασης. </a:t>
            </a:r>
          </a:p>
          <a:p>
            <a:pPr algn="just"/>
            <a:r>
              <a:rPr lang="el-GR" b="1" dirty="0"/>
              <a:t>Η κατάσταση αυτή δημιούργησε σχέσεις έντασης εντός των ίδιων των πλαισίων του ολυμπιακού κινήματος. </a:t>
            </a:r>
            <a:endParaRPr lang="en-US" b="1" dirty="0"/>
          </a:p>
        </p:txBody>
      </p:sp>
    </p:spTree>
    <p:extLst>
      <p:ext uri="{BB962C8B-B14F-4D97-AF65-F5344CB8AC3E}">
        <p14:creationId xmlns:p14="http://schemas.microsoft.com/office/powerpoint/2010/main" val="1133372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algn="just"/>
            <a:r>
              <a:rPr lang="el-GR" b="1" dirty="0"/>
              <a:t>Ήδη από τις αρχές της δεκαετίες του '60, άρχισαν να αποσαφηνίζουν πολλές επιστημονικές έρευνες τον οικονομικό χαρακτήρα του αγωνιστικού αθλητισμού</a:t>
            </a:r>
          </a:p>
          <a:p>
            <a:pPr algn="just"/>
            <a:r>
              <a:rPr lang="el-GR" b="1" dirty="0"/>
              <a:t>Σύμφωνα με την άποψη των εκπροσώπων της </a:t>
            </a:r>
            <a:r>
              <a:rPr lang="el-GR" b="1" dirty="0">
                <a:solidFill>
                  <a:srgbClr val="FF0000"/>
                </a:solidFill>
              </a:rPr>
              <a:t>’σχολής της Φρανκφούρτης’, </a:t>
            </a:r>
            <a:r>
              <a:rPr lang="el-GR" b="1" dirty="0"/>
              <a:t>ο  αθλητισμός δεν είναι δυνατόν να απομονωθεί, ως κοινωνικό φαινόμενο, από τις αρχές που βασίζεται το καπιταλιστικό εμπορικό σύστημα</a:t>
            </a:r>
            <a:endParaRPr lang="en-US" b="1" dirty="0"/>
          </a:p>
        </p:txBody>
      </p:sp>
    </p:spTree>
    <p:extLst>
      <p:ext uri="{BB962C8B-B14F-4D97-AF65-F5344CB8AC3E}">
        <p14:creationId xmlns:p14="http://schemas.microsoft.com/office/powerpoint/2010/main" val="36113167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rmAutofit/>
          </a:bodyPr>
          <a:lstStyle/>
          <a:p>
            <a:pPr algn="just"/>
            <a:r>
              <a:rPr lang="el-GR" b="1" dirty="0" err="1"/>
              <a:t>Mετά</a:t>
            </a:r>
            <a:r>
              <a:rPr lang="el-GR" b="1" dirty="0"/>
              <a:t> τους αγώνες του 1968 η ΔΟΕ επιδιώκει  να αυξήσει την επιρροή της όσον αφορά τις διαπραγματεύσεις με την τηλεόραση, με αφορμή την υπόνοια </a:t>
            </a:r>
          </a:p>
          <a:p>
            <a:pPr algn="just"/>
            <a:r>
              <a:rPr lang="el-GR" b="1" dirty="0"/>
              <a:t>ότι οι οργανωτικές επιτροπές λειτουργούσαν πολλές φορές  ‘ιδιοτελώς’  </a:t>
            </a:r>
          </a:p>
          <a:p>
            <a:pPr algn="just"/>
            <a:r>
              <a:rPr lang="el-GR" b="1" dirty="0"/>
              <a:t>και εις βάρος της ολυμπιακής ’οικογένειας’ όσον αφορά τα οικονομικά οφέλη που απέφερε η σχέση  μεταξύ τηλεόρασης και ολυμπιακού κινήματος. </a:t>
            </a:r>
            <a:endParaRPr lang="en-US" b="1" dirty="0"/>
          </a:p>
        </p:txBody>
      </p:sp>
    </p:spTree>
    <p:extLst>
      <p:ext uri="{BB962C8B-B14F-4D97-AF65-F5344CB8AC3E}">
        <p14:creationId xmlns:p14="http://schemas.microsoft.com/office/powerpoint/2010/main" val="40719743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lstStyle/>
          <a:p>
            <a:pPr algn="just"/>
            <a:r>
              <a:rPr lang="el-GR" b="1" dirty="0"/>
              <a:t>Το 1972 ρυθμίζονται με σαφήνεια οι οικονομικές απολαβές μεταξύ της ΔΟΕ και των εκάστοτε οργανωτικών επιτροπών, </a:t>
            </a:r>
          </a:p>
          <a:p>
            <a:pPr algn="just"/>
            <a:r>
              <a:rPr lang="el-GR" b="1" dirty="0"/>
              <a:t>ενώ βαθμηδόν απαιτείται από την εξουσιαστική αρχή του ολυμπιακού κινήματος, περισσότερη συμμετοχή στα κέρδη από τα τηλεοπτικά δικαιώματα. </a:t>
            </a:r>
          </a:p>
          <a:p>
            <a:pPr algn="just"/>
            <a:r>
              <a:rPr lang="el-GR" b="1" dirty="0">
                <a:solidFill>
                  <a:srgbClr val="FF0000"/>
                </a:solidFill>
              </a:rPr>
              <a:t>Από την περίοδο αυτή και μετέπειτα η ΔΟΕ μετασχηματίζεται ουσιαστικά σε ‘οικονομικό οργανισμό’. </a:t>
            </a:r>
          </a:p>
          <a:p>
            <a:endParaRPr lang="en-US" dirty="0">
              <a:solidFill>
                <a:srgbClr val="FF0000"/>
              </a:solidFill>
            </a:endParaRPr>
          </a:p>
        </p:txBody>
      </p:sp>
    </p:spTree>
    <p:extLst>
      <p:ext uri="{BB962C8B-B14F-4D97-AF65-F5344CB8AC3E}">
        <p14:creationId xmlns:p14="http://schemas.microsoft.com/office/powerpoint/2010/main" val="17903734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normAutofit/>
          </a:bodyPr>
          <a:lstStyle/>
          <a:p>
            <a:pPr algn="just"/>
            <a:r>
              <a:rPr lang="el-GR" b="1" dirty="0"/>
              <a:t>Μετά το 1980, για κάθε διοργάνωση έχουμε αύξηση των εσόδων κατά μέσο όρο της τάξης του 30% , από την πώληση των τηλεοπτικών δικαιωμάτων, που είναι αποτέλεσμα του αυξημένου ενδιαφέροντος της οικονομίας για το ’ολυμπιακό </a:t>
            </a:r>
            <a:r>
              <a:rPr lang="el-GR" b="1" dirty="0" err="1"/>
              <a:t>marketing</a:t>
            </a:r>
            <a:r>
              <a:rPr lang="el-GR" b="1" dirty="0"/>
              <a:t>’, </a:t>
            </a:r>
          </a:p>
          <a:p>
            <a:pPr algn="just"/>
            <a:r>
              <a:rPr lang="el-GR" b="1" dirty="0"/>
              <a:t>γεγονός το οποίο απασχόλησε στο έπακρον τη ΔΟΕ , την περίοδο ιδίως μεταξύ 1980(ολυμπιακοί της Μόσχας) και 1984(ολυμπιακοί του Λος </a:t>
            </a:r>
            <a:r>
              <a:rPr lang="el-GR" b="1" dirty="0" err="1"/>
              <a:t>Άντζελες</a:t>
            </a:r>
            <a:r>
              <a:rPr lang="el-GR" b="1" dirty="0"/>
              <a:t>). </a:t>
            </a:r>
            <a:endParaRPr lang="en-US" b="1" dirty="0"/>
          </a:p>
        </p:txBody>
      </p:sp>
    </p:spTree>
    <p:extLst>
      <p:ext uri="{BB962C8B-B14F-4D97-AF65-F5344CB8AC3E}">
        <p14:creationId xmlns:p14="http://schemas.microsoft.com/office/powerpoint/2010/main" val="33442013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normAutofit fontScale="92500"/>
          </a:bodyPr>
          <a:lstStyle/>
          <a:p>
            <a:pPr algn="just"/>
            <a:r>
              <a:rPr lang="el-GR" b="1" dirty="0"/>
              <a:t>Η περίοδος αυτή  σημαδεύτηκε από τα μποϋκοτάζ και κλονίστηκε η τηλεοπτική ’εμπορική αξία και αξιοπιστία’ του ολυμπιακού εγχειρήματος.  </a:t>
            </a:r>
          </a:p>
          <a:p>
            <a:pPr algn="just"/>
            <a:r>
              <a:rPr lang="el-GR" b="1" dirty="0"/>
              <a:t>Στους αγώνες της Σεούλ(1988) οι ’επικερδείς οικονομικά σχέσεις μεταξύ ολυμπιακού κινήματος και τηλεόρασης αποκαταστάθηκαν,  </a:t>
            </a:r>
          </a:p>
          <a:p>
            <a:pPr algn="just"/>
            <a:r>
              <a:rPr lang="el-GR" b="1" dirty="0"/>
              <a:t>ενώ σ’ αυτούς της Βαρκελώνης(1992)  και της Ατλάντα(1996) , του Σιδνεϋ(2000), της Αθήνας(2004), του Πεκίνου (2008) και του Λονδίνου (2012) κορυφώθηκαν . </a:t>
            </a:r>
            <a:endParaRPr lang="en-US" b="1" dirty="0"/>
          </a:p>
        </p:txBody>
      </p:sp>
    </p:spTree>
    <p:extLst>
      <p:ext uri="{BB962C8B-B14F-4D97-AF65-F5344CB8AC3E}">
        <p14:creationId xmlns:p14="http://schemas.microsoft.com/office/powerpoint/2010/main" val="35919535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normAutofit lnSpcReduction="10000"/>
          </a:bodyPr>
          <a:lstStyle/>
          <a:p>
            <a:pPr algn="just"/>
            <a:r>
              <a:rPr lang="el-GR" b="1" dirty="0"/>
              <a:t>Συγκεφαλαιώνοντας στο σημείο αυτό μπορούμε να υποστηρίξουμε ότι ο συσχετισμός μεταξύ ολυμπιακού κινήματος και τηλεόρασης θέτει ως επακόλουθη συνέπεια, </a:t>
            </a:r>
          </a:p>
          <a:p>
            <a:pPr algn="just"/>
            <a:r>
              <a:rPr lang="el-GR" b="1" dirty="0">
                <a:solidFill>
                  <a:srgbClr val="FF0000"/>
                </a:solidFill>
              </a:rPr>
              <a:t>το πρόβλημα ’προσαρμογής’ του ολυμπιακού κοινωνικού εγχειρήματος στην εμπορική αντίληψη </a:t>
            </a:r>
          </a:p>
          <a:p>
            <a:pPr algn="just"/>
            <a:r>
              <a:rPr lang="el-GR" b="1" dirty="0"/>
              <a:t>η οποία αποτελεί και ουσιαστικό συστατικό γενικά των επικοινωνιακών ενεργημάτων τα οποία ανελίσσονται στην κοινωνική περιοχή των ΜΜΕ.</a:t>
            </a:r>
            <a:endParaRPr lang="en-US" b="1" dirty="0"/>
          </a:p>
        </p:txBody>
      </p:sp>
    </p:spTree>
    <p:extLst>
      <p:ext uri="{BB962C8B-B14F-4D97-AF65-F5344CB8AC3E}">
        <p14:creationId xmlns:p14="http://schemas.microsoft.com/office/powerpoint/2010/main" val="7594046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8"/>
            <a:ext cx="8229600" cy="5505475"/>
          </a:xfrm>
        </p:spPr>
        <p:txBody>
          <a:bodyPr>
            <a:normAutofit fontScale="92500" lnSpcReduction="20000"/>
          </a:bodyPr>
          <a:lstStyle/>
          <a:p>
            <a:pPr algn="just"/>
            <a:r>
              <a:rPr lang="el-GR" b="1" dirty="0"/>
              <a:t>Ο ολυμπιακός αθλητισμός υποχρεώθηκε πολλές φορές σε αλλαγή των πλαισίων διεξαγωγής του,  όσον αφορά τους κανόνες, τον χώρο και τον χρόνο </a:t>
            </a:r>
          </a:p>
          <a:p>
            <a:pPr algn="just"/>
            <a:r>
              <a:rPr lang="el-GR" b="1" dirty="0"/>
              <a:t>για </a:t>
            </a:r>
            <a:r>
              <a:rPr lang="el-GR" b="1" dirty="0">
                <a:solidFill>
                  <a:srgbClr val="FF0000"/>
                </a:solidFill>
              </a:rPr>
              <a:t>να ’εξυπηρετηθεί’ ο εμπορικός του χαρακτήρας</a:t>
            </a:r>
            <a:r>
              <a:rPr lang="el-GR" b="1" dirty="0"/>
              <a:t>, ο οποίος πλέον αναδεικνυόταν ως συστατικό του στοιχείο και ήταν αποτέλεσμα κυρίως του συσχετισμού του με την τηλεόραση.</a:t>
            </a:r>
          </a:p>
          <a:p>
            <a:pPr algn="just"/>
            <a:r>
              <a:rPr lang="el-GR" b="1" dirty="0"/>
              <a:t> Η σχέση αυτή θέτει  επιπροσθέτως ως προϋπόθεση  γι’ αυτή τη ’συνύπαρξη’ τη διηνεκή, τη συνεχόμενη προσαρμογή της ολυμπιακής αθλητικής-αγωνιστικής κοινωνικής διεργασίας στις εμπορικές  αρχές της τηλεόρασης, στις ’αρχές’ του καταναλωτισμού. </a:t>
            </a:r>
            <a:endParaRPr lang="en-US" b="1" dirty="0"/>
          </a:p>
        </p:txBody>
      </p:sp>
    </p:spTree>
    <p:extLst>
      <p:ext uri="{BB962C8B-B14F-4D97-AF65-F5344CB8AC3E}">
        <p14:creationId xmlns:p14="http://schemas.microsoft.com/office/powerpoint/2010/main" val="10434674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solidFill>
                  <a:srgbClr val="FF0000"/>
                </a:solidFill>
              </a:rPr>
              <a:t>Συμπερασματικές απόψεις</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pPr algn="just"/>
            <a:r>
              <a:rPr lang="el-GR" b="1" dirty="0"/>
              <a:t>Με την διαγραφή του περί ερασιτεχνισμού άρθρου το 1981, αρχίζει ο ’επίσημος’ </a:t>
            </a:r>
            <a:r>
              <a:rPr lang="el-GR" b="1" dirty="0" err="1"/>
              <a:t>διασυσχετισμός</a:t>
            </a:r>
            <a:r>
              <a:rPr lang="el-GR" b="1" dirty="0"/>
              <a:t> της ΔΟΕ, του ολυμπιακού κινήματος, των ολυμπιακών αγώνων με την οικονομία. </a:t>
            </a:r>
          </a:p>
          <a:p>
            <a:pPr algn="just"/>
            <a:r>
              <a:rPr lang="el-GR" b="1" dirty="0"/>
              <a:t>Αρχίζει δηλαδή η εμπορευματοποίηση της ολυμπιακής δράσης και επικοινωνίας και οι ολυμπιακοί αγώνες </a:t>
            </a:r>
          </a:p>
          <a:p>
            <a:pPr algn="just"/>
            <a:r>
              <a:rPr lang="el-GR" b="1" dirty="0"/>
              <a:t>αποχτούν μία υπέρμετρη οικονομική σημαντικότητα. </a:t>
            </a:r>
            <a:endParaRPr lang="en-US" b="1" dirty="0"/>
          </a:p>
        </p:txBody>
      </p:sp>
    </p:spTree>
    <p:extLst>
      <p:ext uri="{BB962C8B-B14F-4D97-AF65-F5344CB8AC3E}">
        <p14:creationId xmlns:p14="http://schemas.microsoft.com/office/powerpoint/2010/main" val="12889408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29600" cy="5793507"/>
          </a:xfrm>
        </p:spPr>
        <p:txBody>
          <a:bodyPr>
            <a:normAutofit fontScale="92500" lnSpcReduction="10000"/>
          </a:bodyPr>
          <a:lstStyle/>
          <a:p>
            <a:pPr algn="just"/>
            <a:r>
              <a:rPr lang="el-GR" b="1" dirty="0"/>
              <a:t>Η σημαντικότητα αυτή συνίσταται </a:t>
            </a:r>
          </a:p>
          <a:p>
            <a:pPr algn="just"/>
            <a:r>
              <a:rPr lang="el-GR" b="1" dirty="0" err="1"/>
              <a:t>α)από</a:t>
            </a:r>
            <a:r>
              <a:rPr lang="el-GR" b="1" dirty="0"/>
              <a:t> το ενδιαφέρον της ΔΟΕ να αυξήσει την ’χρηματική-</a:t>
            </a:r>
            <a:r>
              <a:rPr lang="el-GR" b="1" dirty="0" err="1"/>
              <a:t>οικονομικ</a:t>
            </a:r>
            <a:r>
              <a:rPr lang="el-GR" b="1" dirty="0"/>
              <a:t>ή’ αξία του παγκοσμίου ενδιαφέροντος αθλητικού αυτού γεγονότος, </a:t>
            </a:r>
          </a:p>
          <a:p>
            <a:pPr algn="just"/>
            <a:r>
              <a:rPr lang="el-GR" b="1" dirty="0"/>
              <a:t>β) από τα ενδιαφέροντα της εκάστοτε οργανωτικής επιτροπής σε συνεργασία με τις ’διοικητικές-εξουσιαστικές αρχές’ της διοργανώτριας χώρας-πόλης να καλυτερέψουν την εσωτερική δομή λειτουργίας και να δημιουργήσουν προϋποθέσεις οικονομικής ανάπτυξης(τα οικονομικά ενδιαφέροντα εμφανίζονται αναμφισβήτητα ως το κατ’ εξοχήν κίνητρο για την υποψηφιότητα μιας πόλης) , </a:t>
            </a:r>
            <a:endParaRPr lang="en-US" b="1" dirty="0"/>
          </a:p>
        </p:txBody>
      </p:sp>
    </p:spTree>
    <p:extLst>
      <p:ext uri="{BB962C8B-B14F-4D97-AF65-F5344CB8AC3E}">
        <p14:creationId xmlns:p14="http://schemas.microsoft.com/office/powerpoint/2010/main" val="35020933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normAutofit lnSpcReduction="10000"/>
          </a:bodyPr>
          <a:lstStyle/>
          <a:p>
            <a:pPr algn="just"/>
            <a:r>
              <a:rPr lang="el-GR" b="1" dirty="0" err="1"/>
              <a:t>γ)από</a:t>
            </a:r>
            <a:r>
              <a:rPr lang="el-GR" b="1" dirty="0"/>
              <a:t> το ενδιαφέρον των χρηματοδοτών του ολυμπιακού εγχειρήματος για να ’προωθήσουν’ την εικόνα των προϊόντων τους και </a:t>
            </a:r>
          </a:p>
          <a:p>
            <a:pPr algn="just"/>
            <a:r>
              <a:rPr lang="el-GR" b="1" dirty="0"/>
              <a:t>δ) από το ενδιαφέρον των ΜΜΕ να μεταδώσουν τους αγώνες για να αυξήσουν τον ’βαθμό ακροαματικότητας’ ούτως ώστε να επιτύχουν </a:t>
            </a:r>
          </a:p>
          <a:p>
            <a:pPr algn="just"/>
            <a:r>
              <a:rPr lang="el-GR" b="1" dirty="0"/>
              <a:t>αύξηση των οικονομικών εσόδων των από την ακριβότερη πώληση του τηλεοπτικού  διαφημιστικού χρόνου.</a:t>
            </a:r>
          </a:p>
          <a:p>
            <a:pPr algn="just"/>
            <a:endParaRPr lang="en-US" b="1" dirty="0"/>
          </a:p>
        </p:txBody>
      </p:sp>
    </p:spTree>
    <p:extLst>
      <p:ext uri="{BB962C8B-B14F-4D97-AF65-F5344CB8AC3E}">
        <p14:creationId xmlns:p14="http://schemas.microsoft.com/office/powerpoint/2010/main" val="42410217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normAutofit lnSpcReduction="10000"/>
          </a:bodyPr>
          <a:lstStyle/>
          <a:p>
            <a:pPr algn="just"/>
            <a:r>
              <a:rPr lang="el-GR" b="1" dirty="0"/>
              <a:t>Η εξέλιξη αυτή συνοδεύεται και από το ’φόβο’ που δημιουργεί η περίπτωση μίας </a:t>
            </a:r>
            <a:r>
              <a:rPr lang="el-GR" b="1" dirty="0">
                <a:solidFill>
                  <a:srgbClr val="FF0000"/>
                </a:solidFill>
              </a:rPr>
              <a:t>’υπέρ-</a:t>
            </a:r>
            <a:r>
              <a:rPr lang="el-GR" b="1" dirty="0" err="1">
                <a:solidFill>
                  <a:srgbClr val="FF0000"/>
                </a:solidFill>
              </a:rPr>
              <a:t>οικονομικοποίηση</a:t>
            </a:r>
            <a:r>
              <a:rPr lang="el-GR" b="1" dirty="0">
                <a:solidFill>
                  <a:srgbClr val="FF0000"/>
                </a:solidFill>
              </a:rPr>
              <a:t>ς ή υπέρ-εμπορευματοποίησης’ </a:t>
            </a:r>
            <a:r>
              <a:rPr lang="el-GR" b="1" dirty="0"/>
              <a:t>των ολυμπιακών αγώνων </a:t>
            </a:r>
          </a:p>
          <a:p>
            <a:pPr algn="just"/>
            <a:r>
              <a:rPr lang="el-GR" b="1" dirty="0"/>
              <a:t>που μπορεί να οδηγήσει σε μια απώλεια των νοηματικών περιεχομένων των ολυμπιακών αξιών </a:t>
            </a:r>
          </a:p>
          <a:p>
            <a:pPr algn="just"/>
            <a:r>
              <a:rPr lang="el-GR" b="1" dirty="0"/>
              <a:t>οι οποίες πέραν των άλλων </a:t>
            </a:r>
            <a:r>
              <a:rPr lang="el-GR" b="1" dirty="0">
                <a:solidFill>
                  <a:srgbClr val="FF0000"/>
                </a:solidFill>
              </a:rPr>
              <a:t>λειτουργούν ως πολλαπλασιαστές της κοινωνικής-οικονομικής σημαντικότητας των αγώνων</a:t>
            </a:r>
            <a:r>
              <a:rPr lang="el-GR" b="1" dirty="0"/>
              <a:t>. </a:t>
            </a:r>
            <a:endParaRPr lang="en-US" b="1" dirty="0"/>
          </a:p>
        </p:txBody>
      </p:sp>
    </p:spTree>
    <p:extLst>
      <p:ext uri="{BB962C8B-B14F-4D97-AF65-F5344CB8AC3E}">
        <p14:creationId xmlns:p14="http://schemas.microsoft.com/office/powerpoint/2010/main" val="1639676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normAutofit/>
          </a:bodyPr>
          <a:lstStyle/>
          <a:p>
            <a:pPr algn="just"/>
            <a:r>
              <a:rPr lang="el-GR" sz="4000" b="1" dirty="0"/>
              <a:t>Σε μια αθλητική αγωνιστική αντιπαράθεση όπως π.χ. στους ολυμπιακούς αγώνες εντοπίζονται δύο κοινωνικές ομάδες: </a:t>
            </a:r>
            <a:endParaRPr lang="en-US" sz="4000" b="1" dirty="0"/>
          </a:p>
          <a:p>
            <a:pPr algn="just"/>
            <a:r>
              <a:rPr lang="el-GR" sz="4000" b="1" dirty="0"/>
              <a:t>οι </a:t>
            </a:r>
            <a:r>
              <a:rPr lang="el-GR" sz="4000" b="1" dirty="0">
                <a:solidFill>
                  <a:srgbClr val="FF0000"/>
                </a:solidFill>
              </a:rPr>
              <a:t>παραγωγοί</a:t>
            </a:r>
            <a:r>
              <a:rPr lang="el-GR" sz="4000" b="1" dirty="0"/>
              <a:t> (αθλητές) και</a:t>
            </a:r>
          </a:p>
          <a:p>
            <a:pPr algn="just"/>
            <a:r>
              <a:rPr lang="el-GR" sz="4000" b="1" dirty="0"/>
              <a:t> οι </a:t>
            </a:r>
            <a:r>
              <a:rPr lang="el-GR" sz="4000" b="1" dirty="0">
                <a:solidFill>
                  <a:srgbClr val="FF0000"/>
                </a:solidFill>
              </a:rPr>
              <a:t>καταναλωτές </a:t>
            </a:r>
            <a:r>
              <a:rPr lang="el-GR" sz="4000" b="1" dirty="0"/>
              <a:t>(φίλαθλοι)</a:t>
            </a:r>
            <a:endParaRPr lang="en-US" sz="4000" b="1" dirty="0"/>
          </a:p>
        </p:txBody>
      </p:sp>
    </p:spTree>
    <p:extLst>
      <p:ext uri="{BB962C8B-B14F-4D97-AF65-F5344CB8AC3E}">
        <p14:creationId xmlns:p14="http://schemas.microsoft.com/office/powerpoint/2010/main" val="14711618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normAutofit fontScale="92500" lnSpcReduction="20000"/>
          </a:bodyPr>
          <a:lstStyle/>
          <a:p>
            <a:pPr algn="just"/>
            <a:r>
              <a:rPr lang="el-GR" b="1" dirty="0"/>
              <a:t>Το ’εμπορεύσιμο προϊόν’ του ολυμπιακού κινήματος είναι οι ολυμπιακοί αγώνες και το χαρακτηριστικό ’ολυμπιακό σύμβολο’, το εμπνευσμένο το 1913 από τον </a:t>
            </a:r>
            <a:r>
              <a:rPr lang="el-GR" b="1" dirty="0" err="1"/>
              <a:t>Coubertin</a:t>
            </a:r>
            <a:r>
              <a:rPr lang="el-GR" b="1" dirty="0"/>
              <a:t>, των πέντε περιπλεκόμενων κύκλων. </a:t>
            </a:r>
          </a:p>
          <a:p>
            <a:pPr algn="just"/>
            <a:r>
              <a:rPr lang="el-GR" b="1" dirty="0"/>
              <a:t>Η εμπορική αξία όμως αυτών προέρχεται από τις θεμελιώδεις ολυμπιακές αξίες που συμβολίζουν, όπως π.χ. </a:t>
            </a:r>
            <a:r>
              <a:rPr lang="el-GR" b="1" dirty="0" err="1"/>
              <a:t>Fair</a:t>
            </a:r>
            <a:r>
              <a:rPr lang="el-GR" b="1" dirty="0"/>
              <a:t>-</a:t>
            </a:r>
            <a:r>
              <a:rPr lang="el-GR" b="1" dirty="0" err="1"/>
              <a:t>play</a:t>
            </a:r>
            <a:r>
              <a:rPr lang="el-GR" b="1" dirty="0"/>
              <a:t> και υψηλές επιδόσεις. </a:t>
            </a:r>
          </a:p>
          <a:p>
            <a:pPr algn="just"/>
            <a:r>
              <a:rPr lang="el-GR" b="1" dirty="0"/>
              <a:t>Η  κοινωνική, αλλά και η αγοραστική τους αξία και διάρκεια σχετίζεται με το ερώτημα εάν αυτές αντανακλώνται δια της ολυμπιακής αγωνιστικής επικοινωνίας και δράσης στις κοινωνίες.</a:t>
            </a:r>
            <a:endParaRPr lang="en-US" b="1" dirty="0"/>
          </a:p>
        </p:txBody>
      </p:sp>
    </p:spTree>
    <p:extLst>
      <p:ext uri="{BB962C8B-B14F-4D97-AF65-F5344CB8AC3E}">
        <p14:creationId xmlns:p14="http://schemas.microsoft.com/office/powerpoint/2010/main" val="14219694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5145435"/>
          </a:xfrm>
        </p:spPr>
        <p:txBody>
          <a:bodyPr>
            <a:normAutofit/>
          </a:bodyPr>
          <a:lstStyle/>
          <a:p>
            <a:pPr algn="just"/>
            <a:r>
              <a:rPr lang="el-GR" b="1" dirty="0"/>
              <a:t>Οι αξίες αυτές προβάλλονται και ως θεμελιώδη συστατικά της φιλοσοφίας των επιχειρήσεων  οι οποίες ’χρησιμοποιούν αγοράζοντας’ το ολυμπιακό σύμβολο για να διαφημίσουν τα προϊόντα τους ή τις γενικότερες υπηρεσίες των. </a:t>
            </a:r>
          </a:p>
          <a:p>
            <a:pPr algn="just"/>
            <a:r>
              <a:rPr lang="el-GR" b="1" dirty="0">
                <a:solidFill>
                  <a:srgbClr val="FF0000"/>
                </a:solidFill>
              </a:rPr>
              <a:t>Η προστασία των ολυμπιακών αξιών, των ’ολυμπιακών ιδεωδών’ από το ολυμπιακό κίνημα, αποτελεί στα πλαίσια αυτά διασφάλιση και της ’εμπορικής των αξίας’. </a:t>
            </a:r>
            <a:endParaRPr lang="en-US" b="1" dirty="0">
              <a:solidFill>
                <a:srgbClr val="FF0000"/>
              </a:solidFill>
            </a:endParaRPr>
          </a:p>
        </p:txBody>
      </p:sp>
    </p:spTree>
    <p:extLst>
      <p:ext uri="{BB962C8B-B14F-4D97-AF65-F5344CB8AC3E}">
        <p14:creationId xmlns:p14="http://schemas.microsoft.com/office/powerpoint/2010/main" val="557399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normAutofit/>
          </a:bodyPr>
          <a:lstStyle/>
          <a:p>
            <a:pPr algn="just"/>
            <a:r>
              <a:rPr lang="el-GR" b="1" dirty="0"/>
              <a:t>Η αθλητική επίδοση μετασχηματίζεται σε </a:t>
            </a:r>
            <a:r>
              <a:rPr lang="el-GR" b="1" dirty="0">
                <a:solidFill>
                  <a:srgbClr val="FF0000"/>
                </a:solidFill>
              </a:rPr>
              <a:t>’καταναλωτικό προϊόν’</a:t>
            </a:r>
            <a:r>
              <a:rPr lang="el-GR" b="1" dirty="0"/>
              <a:t>, ενώ μεταφέρεται ο τυπικός χαρακτηριστικός μηχανισμός ’της εμπορικής συνδιαλλαγής του επαγγελματικού κόσμου, </a:t>
            </a:r>
          </a:p>
          <a:p>
            <a:pPr algn="just"/>
            <a:r>
              <a:rPr lang="el-GR" b="1" dirty="0"/>
              <a:t>Στ</a:t>
            </a:r>
            <a:r>
              <a:rPr lang="en-US" b="1" dirty="0"/>
              <a:t>o</a:t>
            </a:r>
            <a:r>
              <a:rPr lang="el-GR" b="1" dirty="0"/>
              <a:t>ν νοηματικό χώρο του ολυμπιακού αθλητισμού </a:t>
            </a:r>
          </a:p>
          <a:p>
            <a:pPr algn="just"/>
            <a:r>
              <a:rPr lang="el-GR" b="1" dirty="0"/>
              <a:t>Έτσι μια ιδιαίτερη αθλητική ικανότητα ’παράγεται’ στη βάση μια εμπορικής συνδιαλλαγής ή γίνεται η ίδια προϊόν</a:t>
            </a:r>
          </a:p>
          <a:p>
            <a:endParaRPr lang="en-US" dirty="0"/>
          </a:p>
        </p:txBody>
      </p:sp>
    </p:spTree>
    <p:extLst>
      <p:ext uri="{BB962C8B-B14F-4D97-AF65-F5344CB8AC3E}">
        <p14:creationId xmlns:p14="http://schemas.microsoft.com/office/powerpoint/2010/main" val="4292345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normAutofit lnSpcReduction="10000"/>
          </a:bodyPr>
          <a:lstStyle/>
          <a:p>
            <a:pPr algn="just"/>
            <a:r>
              <a:rPr lang="el-GR" b="1" dirty="0"/>
              <a:t>Προς την κατεύθυνση αυτή συνηγορεί και η δυνατότητα </a:t>
            </a:r>
            <a:r>
              <a:rPr lang="el-GR" b="1" dirty="0">
                <a:solidFill>
                  <a:srgbClr val="FF0000"/>
                </a:solidFill>
              </a:rPr>
              <a:t>’ακριβούς μέτρησης’ </a:t>
            </a:r>
            <a:r>
              <a:rPr lang="el-GR" b="1" dirty="0"/>
              <a:t>μιας ατομικής ή και ομαδικής αθλητικής επίδοσης, </a:t>
            </a:r>
          </a:p>
          <a:p>
            <a:pPr algn="just"/>
            <a:r>
              <a:rPr lang="el-GR" b="1" dirty="0"/>
              <a:t>γεγονός που δίνει δυνατότητες μετασχηματισμού της σε </a:t>
            </a:r>
            <a:r>
              <a:rPr lang="el-GR" b="1" dirty="0">
                <a:solidFill>
                  <a:srgbClr val="FF0000"/>
                </a:solidFill>
              </a:rPr>
              <a:t>εμπορική κατηγορία, </a:t>
            </a:r>
          </a:p>
          <a:p>
            <a:pPr algn="just"/>
            <a:r>
              <a:rPr lang="el-GR" b="1" dirty="0"/>
              <a:t>ενώ ο αθλητής αντανακλά μια </a:t>
            </a:r>
            <a:r>
              <a:rPr lang="el-GR" b="1" dirty="0">
                <a:solidFill>
                  <a:srgbClr val="FF0000"/>
                </a:solidFill>
              </a:rPr>
              <a:t>’αφηρημένη χρηματική αξία’</a:t>
            </a:r>
            <a:endParaRPr lang="en-US" b="1" dirty="0">
              <a:solidFill>
                <a:srgbClr val="FF0000"/>
              </a:solidFill>
            </a:endParaRPr>
          </a:p>
          <a:p>
            <a:pPr algn="just"/>
            <a:r>
              <a:rPr lang="el-GR" b="1" dirty="0">
                <a:solidFill>
                  <a:srgbClr val="FF0000"/>
                </a:solidFill>
              </a:rPr>
              <a:t>Ο Αθλητής,-</a:t>
            </a:r>
            <a:r>
              <a:rPr lang="el-GR" b="1" dirty="0" err="1">
                <a:solidFill>
                  <a:srgbClr val="FF0000"/>
                </a:solidFill>
              </a:rPr>
              <a:t>τρια</a:t>
            </a:r>
            <a:r>
              <a:rPr lang="el-GR" b="1" dirty="0">
                <a:solidFill>
                  <a:srgbClr val="FF0000"/>
                </a:solidFill>
              </a:rPr>
              <a:t> λογίζεται ως ‘οικονομικό κεφάλαιο’</a:t>
            </a:r>
            <a:endParaRPr lang="en-US" b="1" dirty="0">
              <a:solidFill>
                <a:srgbClr val="FF0000"/>
              </a:solidFill>
            </a:endParaRPr>
          </a:p>
        </p:txBody>
      </p:sp>
    </p:spTree>
    <p:extLst>
      <p:ext uri="{BB962C8B-B14F-4D97-AF65-F5344CB8AC3E}">
        <p14:creationId xmlns:p14="http://schemas.microsoft.com/office/powerpoint/2010/main" val="482541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TotalTime>
  <Words>3160</Words>
  <Application>Microsoft Office PowerPoint</Application>
  <PresentationFormat>Προβολή στην οθόνη (4:3)</PresentationFormat>
  <Paragraphs>173</Paragraphs>
  <Slides>71</Slides>
  <Notes>0</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71</vt:i4>
      </vt:variant>
    </vt:vector>
  </HeadingPairs>
  <TitlesOfParts>
    <vt:vector size="74" baseType="lpstr">
      <vt:lpstr>Arial</vt:lpstr>
      <vt:lpstr>Calibri</vt:lpstr>
      <vt:lpstr>Office Theme</vt:lpstr>
      <vt:lpstr>-Ολυμπιακός αθλητισμός και οικονομία  -Εμπορευματοποίηση  της        ολυμπιακής δραστηριότητας    -Ο ρόλος των ΜΜΕ </vt:lpstr>
      <vt:lpstr>Παρουσίαση του PowerPoint</vt:lpstr>
      <vt:lpstr>Παρουσίαση του PowerPoint</vt:lpstr>
      <vt:lpstr>Ανάπτυξη θεωρητικού πλαισίου προβληματισμού</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Οι σχέσεις μεταξύ ΔΟΕ και επιτροπών διοργάνωσης των αγώνων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Υποδιαίρεση των σύγχρονων ολυμπιακών αγώνων σε οικονομική βάση</vt:lpstr>
      <vt:lpstr>Παρουσίαση του PowerPoint</vt:lpstr>
      <vt:lpstr>Παρουσίαση του PowerPoint</vt:lpstr>
      <vt:lpstr>Παρουσίαση του PowerPoint</vt:lpstr>
      <vt:lpstr>Ο μύθος περί αύξησης της τουριστικής κίνησης και των θέσεων εργασίας</vt:lpstr>
      <vt:lpstr>Παρουσίαση του PowerPoint</vt:lpstr>
      <vt:lpstr>Τηλεόραση και ολυμπιακό κίνημα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Συμπερασματικές απόψεις</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-Ολυμπιακός αθλητισμός και οικονομία  -Εμπορευματοποίηση  της        ολυμπιακής δραστηριότητας    -Ο ρόλος των ΜΜΕ </dc:title>
  <dc:creator>N</dc:creator>
  <cp:lastModifiedBy>User</cp:lastModifiedBy>
  <cp:revision>50</cp:revision>
  <dcterms:created xsi:type="dcterms:W3CDTF">2014-12-16T12:40:39Z</dcterms:created>
  <dcterms:modified xsi:type="dcterms:W3CDTF">2021-12-15T10:25:19Z</dcterms:modified>
</cp:coreProperties>
</file>