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256" r:id="rId3"/>
    <p:sldId id="283" r:id="rId4"/>
    <p:sldId id="284" r:id="rId5"/>
    <p:sldId id="285" r:id="rId6"/>
    <p:sldId id="286" r:id="rId7"/>
    <p:sldId id="287" r:id="rId8"/>
    <p:sldId id="325" r:id="rId9"/>
    <p:sldId id="300" r:id="rId10"/>
    <p:sldId id="301" r:id="rId11"/>
    <p:sldId id="288" r:id="rId12"/>
    <p:sldId id="289" r:id="rId13"/>
    <p:sldId id="294" r:id="rId14"/>
    <p:sldId id="305" r:id="rId15"/>
    <p:sldId id="304" r:id="rId16"/>
    <p:sldId id="296" r:id="rId17"/>
    <p:sldId id="297" r:id="rId18"/>
    <p:sldId id="298" r:id="rId19"/>
    <p:sldId id="295" r:id="rId20"/>
    <p:sldId id="302" r:id="rId21"/>
    <p:sldId id="303" r:id="rId22"/>
    <p:sldId id="291" r:id="rId23"/>
    <p:sldId id="293" r:id="rId24"/>
    <p:sldId id="292" r:id="rId25"/>
    <p:sldId id="263" r:id="rId26"/>
    <p:sldId id="273" r:id="rId27"/>
    <p:sldId id="274" r:id="rId28"/>
    <p:sldId id="311" r:id="rId29"/>
    <p:sldId id="308" r:id="rId30"/>
    <p:sldId id="307" r:id="rId31"/>
    <p:sldId id="309" r:id="rId32"/>
    <p:sldId id="275" r:id="rId33"/>
    <p:sldId id="276" r:id="rId34"/>
    <p:sldId id="277" r:id="rId35"/>
    <p:sldId id="278" r:id="rId36"/>
    <p:sldId id="306" r:id="rId37"/>
    <p:sldId id="310" r:id="rId38"/>
    <p:sldId id="312" r:id="rId39"/>
    <p:sldId id="313" r:id="rId40"/>
    <p:sldId id="314" r:id="rId41"/>
    <p:sldId id="315" r:id="rId42"/>
    <p:sldId id="316" r:id="rId43"/>
    <p:sldId id="322" r:id="rId44"/>
    <p:sldId id="317" r:id="rId45"/>
    <p:sldId id="320" r:id="rId46"/>
    <p:sldId id="321" r:id="rId47"/>
    <p:sldId id="318" r:id="rId48"/>
    <p:sldId id="319" r:id="rId49"/>
    <p:sldId id="326" r:id="rId50"/>
    <p:sldId id="327" r:id="rId51"/>
    <p:sldId id="328" r:id="rId52"/>
    <p:sldId id="329" r:id="rId53"/>
    <p:sldId id="330" r:id="rId54"/>
    <p:sldId id="332" r:id="rId55"/>
    <p:sldId id="331" r:id="rId56"/>
    <p:sldId id="323" r:id="rId5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D5EB6-E25E-4147-815E-1697BE70339D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BEFF-23AC-4A91-820F-48AADE005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17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BEFF-23AC-4A91-820F-48AADE005530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8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40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237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07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01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58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2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525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26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58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4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803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10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5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5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67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06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60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19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6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60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FC09-7E3F-4A6A-8493-FB10BB0C6C71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0951-5887-49E8-9812-8EEAC1C86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71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49A4A-BD50-45F7-80BA-20B7AA8D43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57FC-44F7-4C2D-A933-D1667CE5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7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2052638" y="115888"/>
            <a:ext cx="7772400" cy="11620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700" dirty="0" smtClean="0">
                <a:latin typeface="+mn-lt"/>
                <a:cs typeface="Times New Roman" panose="02020603050405020304" pitchFamily="18" charset="0"/>
              </a:rPr>
              <a:t>Αγγειακό Εγκεφαλικό </a:t>
            </a:r>
            <a:r>
              <a:rPr lang="el-GR" sz="2700" dirty="0">
                <a:latin typeface="+mn-lt"/>
                <a:cs typeface="Times New Roman" panose="02020603050405020304" pitchFamily="18" charset="0"/>
              </a:rPr>
              <a:t>Ε</a:t>
            </a:r>
            <a:r>
              <a:rPr lang="el-GR" sz="2700" dirty="0" smtClean="0">
                <a:latin typeface="+mn-lt"/>
                <a:cs typeface="Times New Roman" panose="02020603050405020304" pitchFamily="18" charset="0"/>
              </a:rPr>
              <a:t>πεισόδιο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014538" y="5876925"/>
            <a:ext cx="7848600" cy="865188"/>
          </a:xfrm>
        </p:spPr>
        <p:txBody>
          <a:bodyPr/>
          <a:lstStyle/>
          <a:p>
            <a:pPr eaLnBrk="1" hangingPunct="1"/>
            <a:r>
              <a:rPr lang="el-GR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ΣΕΦΑΑ ΑΘΗΝΩΝ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215296" y="2327520"/>
            <a:ext cx="7200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l-G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Χρυσάγης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Νικόλαος </a:t>
            </a:r>
            <a:b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Φυσικοθεραπευτής- Εκπαιδευτικός προσαρμοσμένης κινητικής Αγωγής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MSc, PhD</a:t>
            </a:r>
            <a:b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Εμμανουήλ Κ </a:t>
            </a:r>
            <a:r>
              <a:rPr lang="el-G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Σκορδίλης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Καθηγητής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ΠΚΑ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74427" y="175692"/>
            <a:ext cx="10515600" cy="83340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Φάσεις αποκατάστασης </a:t>
            </a:r>
            <a:endParaRPr lang="en-US" sz="2400" b="1" dirty="0"/>
          </a:p>
        </p:txBody>
      </p:sp>
      <p:sp>
        <p:nvSpPr>
          <p:cNvPr id="2" name="Ορθογώνιο 1"/>
          <p:cNvSpPr/>
          <p:nvPr/>
        </p:nvSpPr>
        <p:spPr>
          <a:xfrm>
            <a:off x="9160945" y="6131146"/>
            <a:ext cx="202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C00000"/>
                </a:solidFill>
              </a:rPr>
              <a:t>Veerbek</a:t>
            </a:r>
            <a:r>
              <a:rPr lang="en-US" b="1" dirty="0">
                <a:solidFill>
                  <a:srgbClr val="C00000"/>
                </a:solidFill>
              </a:rPr>
              <a:t> et al.,2014</a:t>
            </a:r>
          </a:p>
        </p:txBody>
      </p:sp>
      <p:sp>
        <p:nvSpPr>
          <p:cNvPr id="9" name="Δεξιό βέλος 8"/>
          <p:cNvSpPr/>
          <p:nvPr/>
        </p:nvSpPr>
        <p:spPr>
          <a:xfrm>
            <a:off x="234413" y="2151268"/>
            <a:ext cx="10434920" cy="831848"/>
          </a:xfrm>
          <a:prstGeom prst="rightArrow">
            <a:avLst/>
          </a:prstGeom>
          <a:gradFill>
            <a:gsLst>
              <a:gs pos="1000">
                <a:srgbClr val="FF0000"/>
              </a:gs>
              <a:gs pos="64000">
                <a:srgbClr val="00B050"/>
              </a:gs>
              <a:gs pos="2000">
                <a:srgbClr val="FFFF00"/>
              </a:gs>
              <a:gs pos="78000">
                <a:srgbClr val="00B0F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04462" y="3261932"/>
            <a:ext cx="191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Πρώιμη φάση αποκατάστασης 24 ώρες – 3 μήνες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2424" y="3233796"/>
            <a:ext cx="112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Οξεία φάση 0- 24 ώρες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11587" y="3331647"/>
            <a:ext cx="19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Ύστερη φάση αποκατάστασης</a:t>
            </a:r>
          </a:p>
          <a:p>
            <a:r>
              <a:rPr lang="el-GR" dirty="0" smtClean="0"/>
              <a:t>3- 6 μήνες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29839" y="3331647"/>
            <a:ext cx="231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Χρόνια φάση αποκατάστασης</a:t>
            </a:r>
            <a:r>
              <a:rPr lang="el-GR" dirty="0"/>
              <a:t> &gt; 6 μήνες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1587" y="1357627"/>
            <a:ext cx="224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Αλληλοεπικάλυψη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3609" y="5008395"/>
            <a:ext cx="988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Α</a:t>
            </a:r>
            <a:r>
              <a:rPr lang="el-GR" sz="2000" dirty="0" smtClean="0"/>
              <a:t>ποκατάσταση λειτουργικότητας / μείωση περιορισμού δραστηριοτήτων και συμμετοχής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36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552" y="-1"/>
            <a:ext cx="10515600" cy="941697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Διεθνείς σύστημα ταξινόμησης της αναπηρίας και λειτουργικότητας </a:t>
            </a:r>
            <a:endParaRPr lang="en-US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52" y="1445087"/>
            <a:ext cx="10222437" cy="42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8075" y="228649"/>
            <a:ext cx="10515600" cy="91776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Θεραπευτικές  </a:t>
            </a:r>
            <a:r>
              <a:rPr lang="el-GR" sz="2400" b="1" dirty="0"/>
              <a:t>Προσεγγίσεις 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4994" y="941696"/>
            <a:ext cx="10515600" cy="5240739"/>
          </a:xfrm>
        </p:spPr>
        <p:txBody>
          <a:bodyPr>
            <a:norm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1940 </a:t>
            </a:r>
            <a:r>
              <a:rPr lang="en-US" sz="2000" dirty="0" smtClean="0"/>
              <a:t> </a:t>
            </a:r>
            <a:r>
              <a:rPr lang="el-GR" sz="2000" dirty="0" smtClean="0"/>
              <a:t>Ορθοπεδικές αρχές 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</a:t>
            </a:r>
            <a:r>
              <a:rPr lang="el-GR" sz="2000" dirty="0"/>
              <a:t> </a:t>
            </a:r>
            <a:r>
              <a:rPr lang="el-GR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ιορθωτικές ασκήσεις – αντισταθμιστική χρήση μη πάσχοντος μέλους </a:t>
            </a:r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1950-1960 </a:t>
            </a:r>
            <a:r>
              <a:rPr lang="el-GR" sz="2000" dirty="0"/>
              <a:t> </a:t>
            </a:r>
            <a:r>
              <a:rPr lang="el-GR" sz="2000" dirty="0" err="1" smtClean="0"/>
              <a:t>Νευροφυσιολογικές</a:t>
            </a:r>
            <a:r>
              <a:rPr lang="el-GR" sz="2000" dirty="0" smtClean="0"/>
              <a:t> </a:t>
            </a:r>
            <a:r>
              <a:rPr lang="el-GR" sz="2000" dirty="0"/>
              <a:t>α</a:t>
            </a:r>
            <a:r>
              <a:rPr lang="el-GR" sz="2000" dirty="0" smtClean="0"/>
              <a:t>ρχές</a:t>
            </a:r>
          </a:p>
          <a:p>
            <a:pPr marL="0" indent="0">
              <a:buNone/>
            </a:pPr>
            <a:r>
              <a:rPr lang="el-GR" sz="2000" dirty="0" smtClean="0"/>
              <a:t>      Διευκόλυνση κίνησης και βελτίωση χρήσης πάσχοντος μέλους  (</a:t>
            </a:r>
            <a:r>
              <a:rPr lang="en-US" sz="2000" dirty="0" err="1" smtClean="0"/>
              <a:t>Bobath</a:t>
            </a:r>
            <a:r>
              <a:rPr lang="en-US" sz="2000" dirty="0" smtClean="0"/>
              <a:t>, </a:t>
            </a:r>
            <a:r>
              <a:rPr lang="en-US" sz="2000" dirty="0" err="1" smtClean="0"/>
              <a:t>Brunnström</a:t>
            </a:r>
            <a:r>
              <a:rPr lang="en-US" sz="2000" dirty="0" smtClean="0"/>
              <a:t>, PNF) </a:t>
            </a:r>
            <a:r>
              <a:rPr lang="el-GR" sz="2000" dirty="0" smtClean="0"/>
              <a:t>   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 err="1" smtClean="0">
                <a:solidFill>
                  <a:srgbClr val="C00000"/>
                </a:solidFill>
              </a:rPr>
              <a:t>Bobath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l-GR" sz="1600" b="1" dirty="0" smtClean="0">
                <a:solidFill>
                  <a:srgbClr val="C00000"/>
                </a:solidFill>
              </a:rPr>
              <a:t>.,1985; </a:t>
            </a:r>
            <a:r>
              <a:rPr lang="en-US" sz="1600" b="1" dirty="0" smtClean="0">
                <a:solidFill>
                  <a:srgbClr val="C00000"/>
                </a:solidFill>
              </a:rPr>
              <a:t>Davies </a:t>
            </a:r>
            <a:r>
              <a:rPr lang="en-US" sz="1600" b="1" dirty="0">
                <a:solidFill>
                  <a:srgbClr val="C00000"/>
                </a:solidFill>
              </a:rPr>
              <a:t>1985</a:t>
            </a:r>
            <a:r>
              <a:rPr lang="en-US" sz="1600" b="1" dirty="0" smtClean="0">
                <a:solidFill>
                  <a:srgbClr val="C00000"/>
                </a:solidFill>
              </a:rPr>
              <a:t>; Voss 1985</a:t>
            </a:r>
            <a:r>
              <a:rPr lang="el-GR" sz="1600" b="1" dirty="0" smtClean="0">
                <a:solidFill>
                  <a:srgbClr val="C00000"/>
                </a:solidFill>
              </a:rPr>
              <a:t>;  </a:t>
            </a:r>
            <a:r>
              <a:rPr lang="en-US" sz="1600" b="1" dirty="0" err="1" smtClean="0">
                <a:solidFill>
                  <a:srgbClr val="C00000"/>
                </a:solidFill>
              </a:rPr>
              <a:t>Brunnström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1970)</a:t>
            </a:r>
            <a:endParaRPr lang="el-GR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sz="2000" dirty="0" smtClean="0"/>
          </a:p>
          <a:p>
            <a:r>
              <a:rPr lang="el-GR" sz="2000" dirty="0" smtClean="0"/>
              <a:t>1980 Αρχές κινητικής μάθησης 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Ενεργητική </a:t>
            </a:r>
            <a:r>
              <a:rPr lang="el-GR" sz="2000" dirty="0"/>
              <a:t>συμμετοχή </a:t>
            </a:r>
            <a:r>
              <a:rPr lang="el-GR" sz="2000" dirty="0" smtClean="0"/>
              <a:t>ασθενούς σε λειτουργικές δραστηριότητες </a:t>
            </a:r>
          </a:p>
          <a:p>
            <a:pPr marL="0" indent="0">
              <a:buNone/>
            </a:pPr>
            <a:r>
              <a:rPr lang="el-GR" sz="1600" b="1" dirty="0" smtClean="0">
                <a:solidFill>
                  <a:srgbClr val="C00000"/>
                </a:solidFill>
              </a:rPr>
              <a:t>    (</a:t>
            </a:r>
            <a:r>
              <a:rPr lang="en-US" sz="1600" b="1" dirty="0" smtClean="0">
                <a:solidFill>
                  <a:srgbClr val="C00000"/>
                </a:solidFill>
              </a:rPr>
              <a:t>Carr 1998</a:t>
            </a:r>
            <a:r>
              <a:rPr lang="el-GR" sz="1600" b="1" dirty="0" smtClean="0">
                <a:solidFill>
                  <a:srgbClr val="C00000"/>
                </a:solidFill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</a:rPr>
              <a:t>Carr </a:t>
            </a:r>
            <a:r>
              <a:rPr lang="en-US" sz="1600" b="1" dirty="0">
                <a:solidFill>
                  <a:srgbClr val="C00000"/>
                </a:solidFill>
              </a:rPr>
              <a:t>1989; </a:t>
            </a:r>
            <a:r>
              <a:rPr lang="en-US" sz="1600" b="1" dirty="0" smtClean="0">
                <a:solidFill>
                  <a:srgbClr val="C00000"/>
                </a:solidFill>
              </a:rPr>
              <a:t>Carr1990</a:t>
            </a:r>
            <a:r>
              <a:rPr lang="el-GR" sz="1600" b="1" dirty="0" smtClean="0">
                <a:solidFill>
                  <a:srgbClr val="C00000"/>
                </a:solidFill>
              </a:rPr>
              <a:t>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543498" y="6127843"/>
            <a:ext cx="2054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Garamond-Bold"/>
              </a:rPr>
              <a:t>Pollock</a:t>
            </a:r>
            <a:r>
              <a:rPr lang="el-GR" sz="1600" b="1" dirty="0" smtClean="0">
                <a:solidFill>
                  <a:srgbClr val="C00000"/>
                </a:solidFill>
                <a:latin typeface="AGaramond-Bold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AGaramond-Bold"/>
              </a:rPr>
              <a:t>et al</a:t>
            </a:r>
            <a:r>
              <a:rPr lang="el-GR" sz="1600" b="1" dirty="0" smtClean="0">
                <a:solidFill>
                  <a:srgbClr val="C00000"/>
                </a:solidFill>
                <a:latin typeface="AGaramond-Bold"/>
              </a:rPr>
              <a:t>., 2014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30822" y="281355"/>
            <a:ext cx="10665069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b="1" dirty="0"/>
              <a:t>Μέθοδος </a:t>
            </a:r>
            <a:r>
              <a:rPr lang="en-US" altLang="el-GR" sz="2200" b="1" dirty="0" err="1"/>
              <a:t>Bobath</a:t>
            </a:r>
            <a:endParaRPr lang="en-US" altLang="el-GR" sz="2200" b="1" dirty="0"/>
          </a:p>
          <a:p>
            <a:pPr>
              <a:spcBef>
                <a:spcPct val="50000"/>
              </a:spcBef>
            </a:pPr>
            <a:r>
              <a:rPr lang="el-GR" altLang="el-GR" sz="2200" u="sng" dirty="0"/>
              <a:t>Βασικές αρχές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 </a:t>
            </a:r>
            <a:r>
              <a:rPr lang="el-GR" altLang="el-GR" sz="2200" dirty="0"/>
              <a:t>Επεξεργασία των ερεθισμάτων από το ΚΝΣ, στάση και κίνηση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Αναστολή </a:t>
            </a:r>
            <a:r>
              <a:rPr lang="el-GR" altLang="el-GR" sz="2200" dirty="0"/>
              <a:t>πρωτόγονων προτύπων από ανώτερα κέντρα του ΚΝΣ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 </a:t>
            </a:r>
            <a:r>
              <a:rPr lang="el-GR" altLang="el-GR" sz="2200" dirty="0"/>
              <a:t>Ικανότητα δια βίου μάθησης του εγκεφάλου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 </a:t>
            </a:r>
            <a:r>
              <a:rPr lang="el-GR" altLang="el-GR" sz="2200" dirty="0"/>
              <a:t>Διαφοροποίηση λειτουργίας νευρικών κυττάρων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 </a:t>
            </a:r>
            <a:r>
              <a:rPr lang="el-GR" altLang="el-GR" sz="2200" dirty="0"/>
              <a:t>Πρότυπα κίνησης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2200" dirty="0" smtClean="0"/>
              <a:t> </a:t>
            </a:r>
            <a:r>
              <a:rPr lang="el-GR" altLang="el-GR" sz="2200" dirty="0" smtClean="0"/>
              <a:t>Μυϊκός τόνος, αντανακλαστικά και αντίληψη σώματος καθορίζουν την </a:t>
            </a:r>
            <a:r>
              <a:rPr lang="en-US" altLang="el-GR" sz="2200" dirty="0" smtClean="0"/>
              <a:t> </a:t>
            </a:r>
          </a:p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el-GR" sz="2200" dirty="0" smtClean="0"/>
              <a:t>     </a:t>
            </a:r>
            <a:r>
              <a:rPr lang="el-GR" altLang="el-GR" sz="2200" dirty="0" smtClean="0"/>
              <a:t>στάση του σώματος </a:t>
            </a:r>
            <a:endParaRPr lang="en-US" altLang="el-GR" sz="2200" dirty="0" smtClean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Τεχνικές διευκόλυνσης </a:t>
            </a:r>
            <a:endParaRPr lang="en-US" alt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987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88023" y="533401"/>
            <a:ext cx="10585939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b="1" dirty="0"/>
              <a:t>Μέθοδος </a:t>
            </a:r>
            <a:r>
              <a:rPr lang="en-US" altLang="el-GR" sz="2200" b="1" dirty="0" err="1"/>
              <a:t>Brunnstrom</a:t>
            </a:r>
            <a:endParaRPr lang="en-US" altLang="el-GR" sz="2200" b="1" dirty="0"/>
          </a:p>
          <a:p>
            <a:pPr>
              <a:spcBef>
                <a:spcPct val="50000"/>
              </a:spcBef>
            </a:pPr>
            <a:endParaRPr lang="el-GR" altLang="el-GR" sz="2200" u="sng" dirty="0"/>
          </a:p>
          <a:p>
            <a:pPr>
              <a:spcBef>
                <a:spcPct val="50000"/>
              </a:spcBef>
            </a:pPr>
            <a:r>
              <a:rPr lang="el-GR" altLang="el-GR" sz="2200" u="sng" dirty="0"/>
              <a:t>Στάδια ανάρρωσης</a:t>
            </a:r>
            <a:r>
              <a:rPr lang="el-GR" altLang="el-GR" sz="2200" dirty="0"/>
              <a:t> 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Χαλαρό στάδιο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Εμφάνιση συνεργιών, ανάπτυξη </a:t>
            </a:r>
            <a:r>
              <a:rPr lang="el-GR" altLang="el-GR" sz="2200" dirty="0" err="1"/>
              <a:t>σπαστικότητας</a:t>
            </a: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Εκούσιος έλεγχος συνεργιών, αύξηση </a:t>
            </a:r>
            <a:r>
              <a:rPr lang="el-GR" altLang="el-GR" sz="2200" dirty="0" err="1"/>
              <a:t>σπαστικότητας</a:t>
            </a: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Βελτίωση κινητικών σχημάτων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Εμπλουτισμένα κινητικά σχήματα, υποχώρηση συνεργιών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Εκλεπτυσμένες κινήσεις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Φυσιολογική κίνηση</a:t>
            </a:r>
          </a:p>
          <a:p>
            <a:pPr>
              <a:spcBef>
                <a:spcPct val="50000"/>
              </a:spcBef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7246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0752" y="365125"/>
            <a:ext cx="10453048" cy="1325563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Σύγχρονες </a:t>
            </a:r>
            <a:r>
              <a:rPr lang="el-GR" sz="2400" b="1" dirty="0"/>
              <a:t>μέθοδοι </a:t>
            </a:r>
            <a:r>
              <a:rPr lang="el-GR" sz="2400" b="1" dirty="0" smtClean="0"/>
              <a:t>- Εξειδικευμένες παρεμβάσεις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3484" y="18954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      Στηρίζονται </a:t>
            </a:r>
          </a:p>
          <a:p>
            <a:endParaRPr lang="el-GR" sz="2000" dirty="0" smtClean="0"/>
          </a:p>
          <a:p>
            <a:r>
              <a:rPr lang="el-GR" sz="2000" dirty="0" smtClean="0"/>
              <a:t>στην </a:t>
            </a:r>
            <a:r>
              <a:rPr lang="el-GR" sz="2000" dirty="0" err="1" smtClean="0"/>
              <a:t>νευροπλαστικότητα</a:t>
            </a:r>
            <a:r>
              <a:rPr lang="el-GR" sz="2000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 err="1" smtClean="0">
                <a:solidFill>
                  <a:srgbClr val="C00000"/>
                </a:solidFill>
              </a:rPr>
              <a:t>Shefller</a:t>
            </a:r>
            <a:r>
              <a:rPr lang="en-US" sz="1600" b="1" dirty="0" smtClean="0">
                <a:solidFill>
                  <a:srgbClr val="C00000"/>
                </a:solidFill>
              </a:rPr>
              <a:t> &amp;  </a:t>
            </a:r>
            <a:r>
              <a:rPr lang="en-US" sz="1600" b="1" dirty="0" err="1" smtClean="0">
                <a:solidFill>
                  <a:srgbClr val="C00000"/>
                </a:solidFill>
              </a:rPr>
              <a:t>Chae</a:t>
            </a:r>
            <a:r>
              <a:rPr lang="en-US" sz="1600" b="1" dirty="0" smtClean="0">
                <a:solidFill>
                  <a:srgbClr val="C00000"/>
                </a:solidFill>
              </a:rPr>
              <a:t>., 2013)</a:t>
            </a:r>
            <a:r>
              <a:rPr lang="el-GR" sz="16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2000" dirty="0" smtClean="0"/>
              <a:t>                     &amp; </a:t>
            </a:r>
          </a:p>
          <a:p>
            <a:r>
              <a:rPr lang="el-GR" sz="2000" dirty="0" smtClean="0"/>
              <a:t>στις αρχές της κινητικής μάθησης </a:t>
            </a:r>
            <a:r>
              <a:rPr lang="el-GR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 err="1" smtClean="0">
                <a:solidFill>
                  <a:srgbClr val="C00000"/>
                </a:solidFill>
              </a:rPr>
              <a:t>Krakauer</a:t>
            </a:r>
            <a:r>
              <a:rPr lang="en-US" sz="1600" b="1" dirty="0" smtClean="0">
                <a:solidFill>
                  <a:srgbClr val="C00000"/>
                </a:solidFill>
              </a:rPr>
              <a:t>., 2006) </a:t>
            </a:r>
            <a:endParaRPr lang="el-GR" sz="1600" b="1" dirty="0" smtClean="0">
              <a:solidFill>
                <a:srgbClr val="C00000"/>
              </a:solidFill>
            </a:endParaRPr>
          </a:p>
          <a:p>
            <a:endParaRPr lang="el-GR" sz="2000" dirty="0" smtClean="0"/>
          </a:p>
          <a:p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8" descr="http://4.bp.blogspot.com/-WnsjU9X8yvo/T_qhxQjXw8I/AAAAAAAAEZU/JYBgGdg04o8/s1600/a_colorful_cartoon_male_student_with_a_stack_books_royalty_free_clipart_picture_100624-144428-023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05" y="4721748"/>
            <a:ext cx="1142935" cy="12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1194" y="0"/>
            <a:ext cx="10515600" cy="959667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 </a:t>
            </a:r>
            <a:r>
              <a:rPr lang="el-GR" sz="2400" dirty="0" smtClean="0"/>
              <a:t>	</a:t>
            </a:r>
            <a:r>
              <a:rPr lang="el-GR" sz="2400" b="1" dirty="0" err="1" smtClean="0"/>
              <a:t>Νευροπλαστικότητα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4818" y="959667"/>
            <a:ext cx="11857915" cy="5645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/>
              <a:t>Ικανότητα του ΚΝΣ να </a:t>
            </a:r>
            <a:r>
              <a:rPr lang="en-US" sz="2000" dirty="0"/>
              <a:t> </a:t>
            </a:r>
            <a:r>
              <a:rPr lang="el-GR" sz="2000" dirty="0" smtClean="0"/>
              <a:t>αναδιοργανώνεται </a:t>
            </a:r>
            <a:r>
              <a:rPr lang="el-GR" sz="1600" b="1" dirty="0" smtClean="0">
                <a:solidFill>
                  <a:srgbClr val="C00000"/>
                </a:solidFill>
              </a:rPr>
              <a:t>( </a:t>
            </a:r>
            <a:r>
              <a:rPr lang="en-US" sz="1600" b="1" dirty="0" smtClean="0">
                <a:solidFill>
                  <a:srgbClr val="C00000"/>
                </a:solidFill>
              </a:rPr>
              <a:t>Rossini et al., 2003) </a:t>
            </a:r>
            <a:r>
              <a:rPr lang="el-GR" sz="1600" b="1" dirty="0" smtClean="0">
                <a:solidFill>
                  <a:srgbClr val="C0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   Δομική / λειτουργική αναδιοργάνωση </a:t>
            </a:r>
            <a:r>
              <a:rPr lang="el-GR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>
                <a:solidFill>
                  <a:srgbClr val="C00000"/>
                </a:solidFill>
              </a:rPr>
              <a:t>Takeuchi &amp; Izumi, </a:t>
            </a:r>
            <a:r>
              <a:rPr lang="en-US" sz="1600" b="1" dirty="0" smtClean="0">
                <a:solidFill>
                  <a:srgbClr val="C00000"/>
                </a:solidFill>
              </a:rPr>
              <a:t>2012</a:t>
            </a:r>
            <a:r>
              <a:rPr lang="el-GR" sz="1600" b="1" dirty="0" smtClean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Η </a:t>
            </a:r>
            <a:r>
              <a:rPr lang="el-GR" sz="2000" dirty="0"/>
              <a:t>αναδιοργάνωση του κεντρικού  </a:t>
            </a:r>
            <a:r>
              <a:rPr lang="el-GR" sz="2000" dirty="0" smtClean="0"/>
              <a:t>νευρικού </a:t>
            </a:r>
            <a:r>
              <a:rPr lang="el-GR" sz="2000" dirty="0"/>
              <a:t>συστήματος  </a:t>
            </a:r>
            <a:r>
              <a:rPr lang="el-GR" sz="2000" dirty="0" smtClean="0"/>
              <a:t>επηρεάζεται </a:t>
            </a:r>
            <a:r>
              <a:rPr lang="el-GR" sz="2000" dirty="0"/>
              <a:t>κυρίως από εισδοχή ερεθισμάτων, εμπειρία και </a:t>
            </a:r>
            <a:r>
              <a:rPr lang="el-GR" sz="2000" dirty="0" smtClean="0"/>
              <a:t>μάθηση</a:t>
            </a:r>
            <a:endParaRPr lang="en-US" sz="2000" dirty="0"/>
          </a:p>
          <a:p>
            <a:endParaRPr lang="el-GR" sz="2000" dirty="0" smtClean="0"/>
          </a:p>
          <a:p>
            <a:r>
              <a:rPr lang="el-GR" sz="2000" dirty="0" smtClean="0"/>
              <a:t>Θετική   (εκπαίδευση)   </a:t>
            </a:r>
          </a:p>
          <a:p>
            <a:endParaRPr lang="el-GR" sz="2000" dirty="0" smtClean="0"/>
          </a:p>
          <a:p>
            <a:r>
              <a:rPr lang="el-GR" sz="2000" dirty="0" smtClean="0"/>
              <a:t>Αρνητική (αδράνεια)                                   Μη </a:t>
            </a:r>
            <a:r>
              <a:rPr lang="el-GR" sz="2000" dirty="0"/>
              <a:t>χρήση </a:t>
            </a:r>
            <a:r>
              <a:rPr lang="el-GR" sz="2000" dirty="0" smtClean="0"/>
              <a:t>πάσχοντος μέλους   (</a:t>
            </a:r>
            <a:r>
              <a:rPr lang="el-GR" sz="2000" dirty="0" err="1" smtClean="0"/>
              <a:t>δυσπροσαρμοστική</a:t>
            </a:r>
            <a:r>
              <a:rPr lang="el-GR" sz="2000" dirty="0" smtClean="0"/>
              <a:t> πλαστικότητα)</a:t>
            </a:r>
          </a:p>
          <a:p>
            <a:r>
              <a:rPr lang="el-GR" sz="2000" dirty="0" smtClean="0"/>
              <a:t> </a:t>
            </a:r>
            <a:r>
              <a:rPr lang="el-GR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smtClean="0">
                <a:solidFill>
                  <a:srgbClr val="C00000"/>
                </a:solidFill>
              </a:rPr>
              <a:t>Langhorne </a:t>
            </a:r>
            <a:r>
              <a:rPr lang="en-US" sz="1600" dirty="0">
                <a:solidFill>
                  <a:srgbClr val="C00000"/>
                </a:solidFill>
              </a:rPr>
              <a:t>et al., </a:t>
            </a:r>
            <a:r>
              <a:rPr lang="en-US" sz="1600" dirty="0" smtClean="0">
                <a:solidFill>
                  <a:srgbClr val="C00000"/>
                </a:solidFill>
              </a:rPr>
              <a:t>2009</a:t>
            </a:r>
            <a:r>
              <a:rPr lang="el-GR" sz="1600" dirty="0" smtClean="0">
                <a:solidFill>
                  <a:srgbClr val="C00000"/>
                </a:solidFill>
              </a:rPr>
              <a:t>; </a:t>
            </a:r>
            <a:r>
              <a:rPr lang="en-US" sz="1600" dirty="0" smtClean="0">
                <a:solidFill>
                  <a:srgbClr val="C00000"/>
                </a:solidFill>
              </a:rPr>
              <a:t>Larsen</a:t>
            </a:r>
            <a:r>
              <a:rPr lang="en-US" sz="1600" dirty="0">
                <a:solidFill>
                  <a:srgbClr val="C00000"/>
                </a:solidFill>
              </a:rPr>
              <a:t>., 2012)</a:t>
            </a:r>
            <a:endParaRPr lang="el-G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1600" dirty="0">
                <a:solidFill>
                  <a:srgbClr val="C00000"/>
                </a:solidFill>
              </a:rPr>
              <a:t> </a:t>
            </a:r>
            <a:r>
              <a:rPr lang="el-GR" sz="1600" dirty="0" smtClean="0">
                <a:solidFill>
                  <a:srgbClr val="C00000"/>
                </a:solidFill>
              </a:rPr>
              <a:t> </a:t>
            </a:r>
            <a:endParaRPr lang="el-G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V="1">
            <a:off x="2975212" y="5008729"/>
            <a:ext cx="1282889" cy="1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785" y="283239"/>
            <a:ext cx="10515600" cy="426443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err="1" smtClean="0"/>
              <a:t>Νευροπλαστικότητα</a:t>
            </a:r>
            <a:r>
              <a:rPr lang="el-GR" sz="2400" b="1" dirty="0" smtClean="0"/>
              <a:t>  - </a:t>
            </a:r>
            <a:r>
              <a:rPr lang="el-GR" sz="2400" b="1" dirty="0"/>
              <a:t>Α</a:t>
            </a:r>
            <a:r>
              <a:rPr lang="el-GR" sz="2400" b="1" dirty="0" smtClean="0"/>
              <a:t>νάρρωση 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785" y="1078174"/>
            <a:ext cx="10903424" cy="4217157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Ανάρρωση    4  </a:t>
            </a:r>
            <a:r>
              <a:rPr lang="el-GR" sz="2000" dirty="0"/>
              <a:t>εβδομάδες </a:t>
            </a:r>
            <a:r>
              <a:rPr lang="el-GR" sz="2000" dirty="0" smtClean="0"/>
              <a:t>(μεγαλύτερη</a:t>
            </a:r>
            <a:r>
              <a:rPr lang="en-US" sz="2000" dirty="0" smtClean="0"/>
              <a:t>)</a:t>
            </a:r>
            <a:r>
              <a:rPr lang="el-GR" sz="2000" dirty="0" smtClean="0"/>
              <a:t>    –    μετά 6 μήνες  (σταδιακή ελάττωση)</a:t>
            </a:r>
          </a:p>
          <a:p>
            <a:endParaRPr lang="el-GR" sz="2000" dirty="0" smtClean="0"/>
          </a:p>
          <a:p>
            <a:r>
              <a:rPr lang="el-GR" sz="2000" dirty="0" smtClean="0"/>
              <a:t>Κινητική </a:t>
            </a:r>
            <a:r>
              <a:rPr lang="el-GR" sz="2000" dirty="0"/>
              <a:t>ανάρρωση ( </a:t>
            </a:r>
            <a:r>
              <a:rPr lang="en-US" sz="2000" dirty="0"/>
              <a:t>true</a:t>
            </a:r>
            <a:r>
              <a:rPr lang="el-GR" sz="2000" dirty="0"/>
              <a:t> </a:t>
            </a:r>
            <a:r>
              <a:rPr lang="en-US" sz="2000" dirty="0" smtClean="0"/>
              <a:t>recovery)</a:t>
            </a:r>
            <a:r>
              <a:rPr lang="el-GR" sz="2000" dirty="0" smtClean="0"/>
              <a:t>                                 χρήση των ίδιων μυϊκών ομάδων  </a:t>
            </a:r>
          </a:p>
          <a:p>
            <a:pPr marL="0" indent="0">
              <a:buNone/>
            </a:pPr>
            <a:r>
              <a:rPr lang="el-GR" sz="2000" dirty="0" smtClean="0"/>
              <a:t>     Αποκατάσταση της ικανότητας για εκτέλεση  κίνησης  με τον ίδιο τρόπο </a:t>
            </a:r>
          </a:p>
          <a:p>
            <a:endParaRPr lang="el-GR" sz="2000" dirty="0" smtClean="0"/>
          </a:p>
          <a:p>
            <a:r>
              <a:rPr lang="el-GR" sz="2000" dirty="0" smtClean="0"/>
              <a:t>Αντιστάθμιση                                   χρήση διαφορετικών μυϊκών ομάδων </a:t>
            </a:r>
          </a:p>
          <a:p>
            <a:pPr marL="0" indent="0">
              <a:buNone/>
            </a:pPr>
            <a:r>
              <a:rPr lang="el-GR" sz="2000" dirty="0" smtClean="0"/>
              <a:t>     Εκτέλεση  κίνησης </a:t>
            </a:r>
            <a:r>
              <a:rPr lang="el-GR" sz="2000" dirty="0"/>
              <a:t>με νέο </a:t>
            </a:r>
            <a:r>
              <a:rPr lang="el-GR" sz="2000" dirty="0" smtClean="0"/>
              <a:t>τρόπο - διαφορετικές τεχνικές 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Δοκιμασίες που αξιολογούν την λειτουργικότητα  μπορεί να μην διακρίνουν την διαφορά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4763068" y="2047164"/>
            <a:ext cx="1241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376985" y="3250443"/>
            <a:ext cx="1241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5847497" y="5925767"/>
            <a:ext cx="5327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(</a:t>
            </a:r>
            <a:r>
              <a:rPr lang="en-US" sz="1600" b="1" dirty="0" err="1">
                <a:solidFill>
                  <a:srgbClr val="C00000"/>
                </a:solidFill>
              </a:rPr>
              <a:t>krarakauer</a:t>
            </a:r>
            <a:r>
              <a:rPr lang="el-GR" sz="1600" b="1" dirty="0">
                <a:solidFill>
                  <a:srgbClr val="C00000"/>
                </a:solidFill>
              </a:rPr>
              <a:t>, 2006; </a:t>
            </a:r>
            <a:r>
              <a:rPr lang="en-US" sz="1600" b="1" dirty="0">
                <a:solidFill>
                  <a:srgbClr val="C00000"/>
                </a:solidFill>
              </a:rPr>
              <a:t>Levin et al., 2009</a:t>
            </a:r>
            <a:r>
              <a:rPr lang="el-GR" sz="1600" b="1" dirty="0">
                <a:solidFill>
                  <a:srgbClr val="C00000"/>
                </a:solidFill>
              </a:rPr>
              <a:t>; </a:t>
            </a:r>
            <a:r>
              <a:rPr lang="en-US" sz="1600" b="1" dirty="0">
                <a:solidFill>
                  <a:srgbClr val="C00000"/>
                </a:solidFill>
              </a:rPr>
              <a:t>Takeuchi &amp; Izumi, 2012)</a:t>
            </a:r>
            <a:endParaRPr lang="el-G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3898" y="296888"/>
            <a:ext cx="10515600" cy="521978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Κινητική μάθηση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1069" y="627799"/>
            <a:ext cx="11600598" cy="5308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2400" dirty="0">
              <a:solidFill>
                <a:schemeClr val="tx2"/>
              </a:solidFill>
            </a:endParaRP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l-GR" sz="2200" dirty="0" smtClean="0"/>
              <a:t>Κινητική </a:t>
            </a:r>
            <a:r>
              <a:rPr lang="el-GR" sz="2200" dirty="0"/>
              <a:t>μάθηση είναι ένα σύνολο διαδικασιών που σχετίζεται με την πρακτική ή εμπειρία που οδηγεί σε σχετικά μόνιμες αλλαγές στην ικανότητα για </a:t>
            </a:r>
            <a:r>
              <a:rPr lang="el-GR" sz="2200" dirty="0" smtClean="0"/>
              <a:t>κίνηση</a:t>
            </a:r>
            <a:endParaRPr lang="el-GR" sz="2200" b="1" dirty="0" smtClean="0"/>
          </a:p>
          <a:p>
            <a:pPr marL="0" indent="0">
              <a:buNone/>
            </a:pPr>
            <a:r>
              <a:rPr lang="el-GR" sz="19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(</a:t>
            </a:r>
            <a:r>
              <a:rPr lang="en-GB" sz="1900" b="1" dirty="0" smtClean="0">
                <a:solidFill>
                  <a:srgbClr val="C00000"/>
                </a:solidFill>
              </a:rPr>
              <a:t>Schmidt &amp; Lee, 1999</a:t>
            </a:r>
            <a:r>
              <a:rPr lang="el-GR" sz="1900" b="1" dirty="0" smtClean="0">
                <a:solidFill>
                  <a:srgbClr val="C00000"/>
                </a:solidFill>
              </a:rPr>
              <a:t>)</a:t>
            </a:r>
            <a:endParaRPr lang="el-GR" sz="2200" b="1" dirty="0" smtClean="0"/>
          </a:p>
          <a:p>
            <a:r>
              <a:rPr lang="el-GR" sz="2200" b="1" dirty="0" smtClean="0"/>
              <a:t>Σκοπός </a:t>
            </a:r>
          </a:p>
          <a:p>
            <a:r>
              <a:rPr lang="el-GR" sz="2200" b="1" dirty="0" smtClean="0"/>
              <a:t>Επανάληψη </a:t>
            </a:r>
            <a:endParaRPr lang="el-GR" sz="2200" b="1" dirty="0"/>
          </a:p>
          <a:p>
            <a:r>
              <a:rPr lang="el-GR" sz="2200" b="1" dirty="0"/>
              <a:t>Ένταση </a:t>
            </a:r>
          </a:p>
          <a:p>
            <a:r>
              <a:rPr lang="el-GR" sz="2200" dirty="0"/>
              <a:t>Επικέντρωση της εκπαίδευσης σε πράξεις και δραστηριότητες</a:t>
            </a:r>
            <a:endParaRPr lang="el-GR" sz="2200" dirty="0" smtClean="0"/>
          </a:p>
          <a:p>
            <a:r>
              <a:rPr lang="el-GR" sz="2200" dirty="0" smtClean="0"/>
              <a:t>Προσοχή</a:t>
            </a:r>
          </a:p>
          <a:p>
            <a:r>
              <a:rPr lang="el-GR" sz="2200" dirty="0" smtClean="0"/>
              <a:t>Εξειδίκευση της  άσκησης</a:t>
            </a:r>
          </a:p>
          <a:p>
            <a:r>
              <a:rPr lang="el-GR" sz="2200" dirty="0" err="1" smtClean="0"/>
              <a:t>Επανατροφοδότηση</a:t>
            </a:r>
            <a:r>
              <a:rPr lang="el-GR" sz="2200" dirty="0" smtClean="0"/>
              <a:t> </a:t>
            </a:r>
          </a:p>
          <a:p>
            <a:r>
              <a:rPr lang="el-GR" sz="2200" dirty="0" smtClean="0"/>
              <a:t>Βαθμός δυσκολίας της άσκησης 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l-GR" sz="2400" dirty="0" smtClean="0"/>
          </a:p>
          <a:p>
            <a:endParaRPr lang="el-GR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9031098" y="6172995"/>
            <a:ext cx="263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b="1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Takeuchi &amp; Izumi, 2012</a:t>
            </a:r>
            <a:r>
              <a:rPr lang="el-GR" b="1" dirty="0">
                <a:solidFill>
                  <a:srgbClr val="C00000"/>
                </a:solidFill>
              </a:rPr>
              <a:t>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Κ</a:t>
            </a:r>
            <a:r>
              <a:rPr lang="el-GR" sz="4000" b="1" dirty="0" smtClean="0"/>
              <a:t>ίνηση και μάθηση </a:t>
            </a:r>
            <a:endParaRPr lang="el-GR" sz="4000" b="1" dirty="0"/>
          </a:p>
        </p:txBody>
      </p:sp>
      <p:grpSp>
        <p:nvGrpSpPr>
          <p:cNvPr id="4" name="Group 10"/>
          <p:cNvGrpSpPr/>
          <p:nvPr/>
        </p:nvGrpSpPr>
        <p:grpSpPr>
          <a:xfrm>
            <a:off x="2741984" y="2058068"/>
            <a:ext cx="7172989" cy="2828139"/>
            <a:chOff x="4429123" y="3195629"/>
            <a:chExt cx="4444893" cy="1562175"/>
          </a:xfrm>
        </p:grpSpPr>
        <p:sp>
          <p:nvSpPr>
            <p:cNvPr id="5" name="4 - TextBox"/>
            <p:cNvSpPr txBox="1"/>
            <p:nvPr/>
          </p:nvSpPr>
          <p:spPr>
            <a:xfrm>
              <a:off x="5465870" y="3195629"/>
              <a:ext cx="2457691" cy="24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Εκπαιδευόμενος </a:t>
              </a:r>
              <a:endParaRPr lang="el-GR" b="1" dirty="0">
                <a:solidFill>
                  <a:srgbClr val="820000"/>
                </a:solidFill>
                <a:latin typeface="+mn-lt"/>
              </a:endParaRPr>
            </a:p>
          </p:txBody>
        </p:sp>
        <p:sp>
          <p:nvSpPr>
            <p:cNvPr id="6" name="6 - TextBox"/>
            <p:cNvSpPr txBox="1"/>
            <p:nvPr/>
          </p:nvSpPr>
          <p:spPr>
            <a:xfrm>
              <a:off x="6873752" y="4409797"/>
              <a:ext cx="2000264" cy="20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 Έργο</a:t>
              </a:r>
              <a:endParaRPr lang="el-GR" sz="2000" b="1" dirty="0">
                <a:solidFill>
                  <a:srgbClr val="820000"/>
                </a:solidFill>
                <a:latin typeface="+mn-lt"/>
              </a:endParaRPr>
            </a:p>
          </p:txBody>
        </p:sp>
        <p:sp>
          <p:nvSpPr>
            <p:cNvPr id="7" name="7 - TextBox"/>
            <p:cNvSpPr txBox="1"/>
            <p:nvPr/>
          </p:nvSpPr>
          <p:spPr>
            <a:xfrm>
              <a:off x="4429123" y="4357694"/>
              <a:ext cx="192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l-GR" sz="2000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περιβάλλον</a:t>
              </a:r>
              <a:endParaRPr lang="el-GR" sz="2000" b="1" dirty="0">
                <a:solidFill>
                  <a:srgbClr val="820000"/>
                </a:solidFill>
                <a:latin typeface="+mn-lt"/>
              </a:endParaRPr>
            </a:p>
          </p:txBody>
        </p:sp>
        <p:cxnSp>
          <p:nvCxnSpPr>
            <p:cNvPr id="8" name="16 - Ευθύγραμμο βέλος σύνδεσης"/>
            <p:cNvCxnSpPr/>
            <p:nvPr/>
          </p:nvCxnSpPr>
          <p:spPr>
            <a:xfrm rot="5400000">
              <a:off x="5572132" y="3857628"/>
              <a:ext cx="642942" cy="357190"/>
            </a:xfrm>
            <a:prstGeom prst="straightConnector1">
              <a:avLst/>
            </a:prstGeom>
            <a:ln w="28575" cmpd="sng">
              <a:solidFill>
                <a:srgbClr val="004B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7 - Ευθύγραμμο βέλος σύνδεσης"/>
            <p:cNvCxnSpPr/>
            <p:nvPr/>
          </p:nvCxnSpPr>
          <p:spPr>
            <a:xfrm rot="16200000" flipH="1">
              <a:off x="6465107" y="3821909"/>
              <a:ext cx="642942" cy="428628"/>
            </a:xfrm>
            <a:prstGeom prst="straightConnector1">
              <a:avLst/>
            </a:prstGeom>
            <a:ln w="28575">
              <a:solidFill>
                <a:srgbClr val="004B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21 - Ευθύγραμμο βέλος σύνδεσης"/>
            <p:cNvCxnSpPr/>
            <p:nvPr/>
          </p:nvCxnSpPr>
          <p:spPr>
            <a:xfrm rot="10800000">
              <a:off x="6025368" y="4575194"/>
              <a:ext cx="785818" cy="1588"/>
            </a:xfrm>
            <a:prstGeom prst="straightConnector1">
              <a:avLst/>
            </a:prstGeom>
            <a:ln w="28575">
              <a:solidFill>
                <a:srgbClr val="004B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Ορθογώνιο 10"/>
          <p:cNvSpPr/>
          <p:nvPr/>
        </p:nvSpPr>
        <p:spPr>
          <a:xfrm>
            <a:off x="2441331" y="5497099"/>
            <a:ext cx="8733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Α</a:t>
            </a:r>
            <a:r>
              <a:rPr lang="el-GR" sz="2400" dirty="0" smtClean="0"/>
              <a:t>ξιολόγηση </a:t>
            </a:r>
            <a:r>
              <a:rPr lang="el-GR" sz="2400" dirty="0"/>
              <a:t>και των τριών στοιχείων μαζί και όχι μεμονωμένα. </a:t>
            </a:r>
          </a:p>
        </p:txBody>
      </p:sp>
    </p:spTree>
    <p:extLst>
      <p:ext uri="{BB962C8B-B14F-4D97-AF65-F5344CB8AC3E}">
        <p14:creationId xmlns:p14="http://schemas.microsoft.com/office/powerpoint/2010/main" val="32691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45660" y="95534"/>
            <a:ext cx="10887500" cy="55955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2700" b="1" dirty="0" smtClean="0"/>
              <a:t>Αγγειακό εγκεφαλικό επεισόδιο  </a:t>
            </a:r>
            <a:br>
              <a:rPr lang="el-GR" sz="2700" b="1" dirty="0" smtClean="0"/>
            </a:br>
            <a:endParaRPr lang="en-US" sz="27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45660" y="655093"/>
            <a:ext cx="11423176" cy="59094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    Ορισμός 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Κλινικό σύνδρομο αγγειακής αιτιολογίας που χαρακτηρίζεται από εστιακή η γενική απώλεια της εγκεφαλικής λειτουργίας με συμπτώματα που εμφανίζονται ταχύτατα και διαρκούν &gt; 24 ώρες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                                                                                </a:t>
            </a:r>
            <a:r>
              <a:rPr lang="en-US" sz="1600" b="1" dirty="0" smtClean="0">
                <a:solidFill>
                  <a:srgbClr val="C00000"/>
                </a:solidFill>
              </a:rPr>
              <a:t>(WHO, stroke, 1989)</a:t>
            </a:r>
            <a:endParaRPr lang="el-GR" sz="1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Αποτελεί μια από τις</a:t>
            </a:r>
            <a:r>
              <a:rPr lang="en-US" sz="2000" dirty="0"/>
              <a:t> </a:t>
            </a:r>
            <a:r>
              <a:rPr lang="el-GR" sz="2000" dirty="0" smtClean="0"/>
              <a:t>κυριότερες αιτίες μακροχρόνιας αναπηρίας στις ανεπτυγμένες χώρες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Μετά </a:t>
            </a:r>
            <a:r>
              <a:rPr lang="el-GR" sz="2000" dirty="0"/>
              <a:t>3 </a:t>
            </a:r>
            <a:r>
              <a:rPr lang="el-GR" sz="2000" dirty="0" smtClean="0"/>
              <a:t>μήνες </a:t>
            </a:r>
            <a:r>
              <a:rPr lang="el-GR" sz="2000" dirty="0"/>
              <a:t>18% δεν βαδίζουν </a:t>
            </a:r>
            <a:r>
              <a:rPr lang="el-GR" sz="2000" dirty="0" smtClean="0"/>
              <a:t>/   11</a:t>
            </a:r>
            <a:r>
              <a:rPr lang="el-GR" sz="2000" dirty="0"/>
              <a:t>% βαδίζουν με βοήθεια  </a:t>
            </a:r>
            <a:r>
              <a:rPr lang="el-GR" sz="2000" dirty="0" smtClean="0"/>
              <a:t> / 50 </a:t>
            </a:r>
            <a:r>
              <a:rPr lang="el-GR" sz="2000" dirty="0"/>
              <a:t>% </a:t>
            </a:r>
            <a:r>
              <a:rPr lang="el-GR" sz="2000" dirty="0" smtClean="0"/>
              <a:t>βαδίζουν ανεξάρτητα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b="1" dirty="0" smtClean="0"/>
              <a:t>  </a:t>
            </a:r>
            <a:r>
              <a:rPr lang="en-US" sz="2000" b="1" dirty="0" smtClean="0"/>
              <a:t>                                                                                                                        </a:t>
            </a:r>
            <a:r>
              <a:rPr lang="el-GR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 err="1">
                <a:solidFill>
                  <a:srgbClr val="C00000"/>
                </a:solidFill>
              </a:rPr>
              <a:t>Balaban</a:t>
            </a:r>
            <a:r>
              <a:rPr lang="el-GR" sz="1600" b="1" dirty="0">
                <a:solidFill>
                  <a:srgbClr val="C00000"/>
                </a:solidFill>
              </a:rPr>
              <a:t>, 2014</a:t>
            </a:r>
            <a:r>
              <a:rPr lang="el-GR" sz="1600" b="1" dirty="0" smtClean="0">
                <a:solidFill>
                  <a:srgbClr val="C00000"/>
                </a:solidFill>
              </a:rPr>
              <a:t>)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</a:t>
            </a:r>
            <a:r>
              <a:rPr lang="en-US" sz="2000" dirty="0" smtClean="0"/>
              <a:t>   </a:t>
            </a:r>
            <a:r>
              <a:rPr lang="el-GR" sz="2000" dirty="0" smtClean="0"/>
              <a:t>Η βάδιση </a:t>
            </a:r>
            <a:endParaRPr lang="el-GR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 Σχετίζεται </a:t>
            </a:r>
            <a:r>
              <a:rPr lang="el-GR" sz="2000" dirty="0"/>
              <a:t>με αυξημένο κίνδυνο πτώσεων </a:t>
            </a: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 Μπορεί να συμβάλει στην μείωση δευτερευουσών  επιπλοκών ( οστεοπόρωση, καρδιοπάθεια) </a:t>
            </a:r>
            <a:endParaRPr lang="el-GR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>
                <a:sym typeface="Wingdings" panose="05000000000000000000" pitchFamily="2" charset="2"/>
              </a:rPr>
              <a:t>  </a:t>
            </a:r>
            <a:r>
              <a:rPr lang="el-GR" sz="2000" dirty="0" smtClean="0"/>
              <a:t>Αποτελεί </a:t>
            </a:r>
            <a:r>
              <a:rPr lang="el-GR" sz="2000" dirty="0"/>
              <a:t>σημαντικό στόχο στην αποκατάσταση </a:t>
            </a:r>
            <a:endParaRPr lang="en-US" sz="2000" dirty="0"/>
          </a:p>
          <a:p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3452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39982C-5FC0-4204-A866-8ECE0F37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8" y="259617"/>
            <a:ext cx="10515600" cy="765909"/>
          </a:xfrm>
        </p:spPr>
        <p:txBody>
          <a:bodyPr/>
          <a:lstStyle/>
          <a:p>
            <a:r>
              <a:rPr lang="en-US" b="1" dirty="0"/>
              <a:t>               </a:t>
            </a:r>
            <a:r>
              <a:rPr lang="el-GR" sz="3200" b="1" dirty="0"/>
              <a:t>ΚΙΝΗΤΙΚΗ </a:t>
            </a:r>
            <a:r>
              <a:rPr lang="el-GR" sz="3200" b="1" dirty="0" smtClean="0"/>
              <a:t>ΜΑΘΗΣΗ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4C71CF-DFC2-4D55-B2AC-B87BA5ED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5" y="1025526"/>
            <a:ext cx="11318631" cy="543682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2200" dirty="0" smtClean="0"/>
              <a:t>Αλληλοεπίδραση ατόμου και περιβάλλοντος  για κίνηση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22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2200" dirty="0" smtClean="0"/>
              <a:t>Χαρακτηριστικά </a:t>
            </a:r>
            <a:r>
              <a:rPr lang="el-GR" sz="2200" dirty="0"/>
              <a:t>του </a:t>
            </a:r>
            <a:r>
              <a:rPr lang="el-GR" sz="2200" dirty="0" smtClean="0"/>
              <a:t>συστήματος (σώμα)  </a:t>
            </a:r>
            <a:r>
              <a:rPr lang="el-GR" sz="2200" dirty="0"/>
              <a:t>που </a:t>
            </a:r>
            <a:r>
              <a:rPr lang="el-GR" sz="2200" dirty="0" smtClean="0"/>
              <a:t>κινείται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22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2200" dirty="0" smtClean="0"/>
              <a:t> Εσωτερικές </a:t>
            </a:r>
            <a:r>
              <a:rPr lang="el-GR" sz="2200" dirty="0"/>
              <a:t>και εξωτερικές δυνάμεις που επενεργούν στο σώμα </a:t>
            </a:r>
            <a:r>
              <a:rPr lang="el-GR" sz="2200" dirty="0" smtClean="0"/>
              <a:t>   </a:t>
            </a:r>
            <a:endParaRPr lang="en-US" sz="22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200" dirty="0" smtClean="0"/>
              <a:t>   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To </a:t>
            </a:r>
            <a:r>
              <a:rPr lang="el-GR" sz="2200" dirty="0"/>
              <a:t>σώμα θεωρείται ως ένα μηχανικό σύστημα που έχει μάζα και υπόκειται </a:t>
            </a:r>
            <a:r>
              <a:rPr lang="en-US" sz="2200" dirty="0" smtClean="0"/>
              <a:t>   </a:t>
            </a:r>
            <a:r>
              <a:rPr lang="el-GR" sz="2200" dirty="0" smtClean="0"/>
              <a:t>σε </a:t>
            </a:r>
            <a:r>
              <a:rPr lang="el-GR" sz="2200" dirty="0"/>
              <a:t>εξωτερικές δυνάμεις π.χ. η βαρύτητα και σε εσωτερικές, συμπεριλαμβανομένης της αδράνειας και των δυνάμεων που εξαρτώνται από την κίνηση.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200" dirty="0" smtClean="0"/>
              <a:t>Ο </a:t>
            </a:r>
            <a:r>
              <a:rPr lang="el-GR" sz="2200" dirty="0"/>
              <a:t>έλεγχος της τελικής κίνησης κατανέμεται σε πολλά συστήματα  που συνεργάζονται μεταξύ τους για την επίτευξη της κίνησης. Κατανεμημένο Μοντέλο Κίνησης. </a:t>
            </a:r>
            <a:endParaRPr lang="en-US" sz="2200" dirty="0" smtClean="0"/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l-GR" sz="2200" dirty="0" smtClean="0"/>
              <a:t>(</a:t>
            </a:r>
            <a:r>
              <a:rPr lang="en-US" sz="2200" dirty="0" err="1"/>
              <a:t>Berstein</a:t>
            </a:r>
            <a:r>
              <a:rPr lang="en-US" sz="2200" dirty="0"/>
              <a:t> 1967)</a:t>
            </a:r>
            <a:endParaRPr lang="el-GR" sz="2200" dirty="0"/>
          </a:p>
          <a:p>
            <a:pPr marL="0" indent="0" algn="just">
              <a:buNone/>
            </a:pPr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83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4623" y="817685"/>
            <a:ext cx="7696200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200" b="1" dirty="0"/>
          </a:p>
          <a:p>
            <a:pPr>
              <a:spcBef>
                <a:spcPct val="50000"/>
              </a:spcBef>
            </a:pPr>
            <a:r>
              <a:rPr lang="el-GR" altLang="el-GR" sz="2200" b="1" dirty="0"/>
              <a:t>Θέση στο κρεβάτι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Ύπτια θέση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Πλάγια θέση στην πάσχουσα πλευρά 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Πλάγια θέση στην μη πάσχουσα πλευρά</a:t>
            </a:r>
          </a:p>
          <a:p>
            <a:pPr>
              <a:spcBef>
                <a:spcPct val="50000"/>
              </a:spcBef>
            </a:pPr>
            <a:endParaRPr lang="el-GR" altLang="el-GR" sz="2200" u="sng" dirty="0"/>
          </a:p>
          <a:p>
            <a:pPr>
              <a:spcBef>
                <a:spcPct val="50000"/>
              </a:spcBef>
            </a:pPr>
            <a:r>
              <a:rPr lang="el-GR" altLang="el-GR" sz="2200" u="sng" dirty="0"/>
              <a:t>Στόχοι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Αποφυγή θρομβώσεων, πνευμονίας και κατακλίσεων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Μείωση επερχόμενης </a:t>
            </a:r>
            <a:r>
              <a:rPr lang="el-GR" altLang="el-GR" sz="2200" dirty="0" err="1"/>
              <a:t>σπαστικότητας</a:t>
            </a: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Βελτίωση αίσθησης του σώματος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644762" y="281326"/>
            <a:ext cx="383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ΛΕΙΤΟΥΡΓΙΚΗ ΑΠΟΚΑΤΑΣΤΑΣΗ</a:t>
            </a:r>
          </a:p>
        </p:txBody>
      </p:sp>
    </p:spTree>
    <p:extLst>
      <p:ext uri="{BB962C8B-B14F-4D97-AF65-F5344CB8AC3E}">
        <p14:creationId xmlns:p14="http://schemas.microsoft.com/office/powerpoint/2010/main" val="34193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3200" b="1" dirty="0" smtClean="0"/>
              <a:t>Θέσεις ύπτια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1146" y="1394802"/>
            <a:ext cx="4806462" cy="4351338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Όσο το δυνατό λιγότερο (κατακλίσεις πτέρνας, </a:t>
            </a:r>
            <a:r>
              <a:rPr lang="el-GR" sz="2400" dirty="0" err="1"/>
              <a:t>εκτατικό</a:t>
            </a:r>
            <a:r>
              <a:rPr lang="el-GR" sz="2400" dirty="0"/>
              <a:t> πρότυπο  κάτω άκρο)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Ωμοπλάτη - χέρι σε μαξιλάρι  με έξω στροφή </a:t>
            </a:r>
            <a:r>
              <a:rPr lang="el-GR" sz="2400" dirty="0" err="1"/>
              <a:t>υπτισαμό</a:t>
            </a:r>
            <a:r>
              <a:rPr lang="el-GR" sz="2400" dirty="0"/>
              <a:t> 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l-GR" sz="2400" dirty="0" smtClean="0"/>
              <a:t>Μαξιλάρι </a:t>
            </a:r>
            <a:r>
              <a:rPr lang="el-GR" sz="2400" dirty="0"/>
              <a:t>κάτω από πάσχον γλουτό για να μην πέφτει η λεκάνη πίσω και το πόδι σε έξω στροφή </a:t>
            </a:r>
          </a:p>
          <a:p>
            <a:pPr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036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4238" y="189280"/>
            <a:ext cx="10515600" cy="6108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3200" b="1" dirty="0" smtClean="0"/>
              <a:t>Θέσεις πλάγια 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7975" y="800100"/>
            <a:ext cx="7382607" cy="53369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2400" dirty="0">
                <a:solidFill>
                  <a:srgbClr val="FF6600"/>
                </a:solidFill>
              </a:rPr>
              <a:t>      Κατάκλιση στην </a:t>
            </a:r>
            <a:r>
              <a:rPr lang="el-GR" sz="2400" dirty="0" smtClean="0">
                <a:solidFill>
                  <a:srgbClr val="FF6600"/>
                </a:solidFill>
              </a:rPr>
              <a:t>πάσχουσα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srgbClr val="FF6600"/>
                </a:solidFill>
              </a:rPr>
              <a:t> </a:t>
            </a:r>
            <a:r>
              <a:rPr lang="el-GR" sz="2400" dirty="0"/>
              <a:t>(επιμήκυνση πάσχουσα πλευράς) </a:t>
            </a:r>
          </a:p>
          <a:p>
            <a:pPr>
              <a:defRPr/>
            </a:pPr>
            <a:r>
              <a:rPr lang="el-GR" sz="2400" dirty="0"/>
              <a:t>Μαξιλάρι πίσω , χέρι έξω στροφή  σε 90 μοίρες και το αντιβράχιο σε υπτιασμό </a:t>
            </a:r>
          </a:p>
          <a:p>
            <a:pPr>
              <a:defRPr/>
            </a:pPr>
            <a:r>
              <a:rPr lang="el-GR" sz="2400" dirty="0"/>
              <a:t>Υγιές  κάτω άκρο σε κάμψη και πάνω σε μαξιλάρι ( και τα 2 άκρα 60 με 80 μοίρες κάμψη) </a:t>
            </a:r>
            <a:endParaRPr lang="en-US" sz="2400" dirty="0" smtClean="0"/>
          </a:p>
          <a:p>
            <a:pPr>
              <a:defRPr/>
            </a:pPr>
            <a:endParaRPr lang="el-GR" sz="2400" dirty="0"/>
          </a:p>
          <a:p>
            <a:pPr>
              <a:buFont typeface="Wingdings" pitchFamily="2" charset="2"/>
              <a:buNone/>
              <a:defRPr/>
            </a:pPr>
            <a:r>
              <a:rPr lang="el-GR" sz="2400" dirty="0">
                <a:solidFill>
                  <a:srgbClr val="FF6600"/>
                </a:solidFill>
              </a:rPr>
              <a:t>      Κατάκλιση στην υγιή </a:t>
            </a:r>
          </a:p>
          <a:p>
            <a:pPr>
              <a:defRPr/>
            </a:pPr>
            <a:r>
              <a:rPr lang="el-GR" sz="2400" dirty="0"/>
              <a:t>Βραχίονας σε έξω στροφή τράβηγμα ωμοπλάτης προς τα έξω πάνω σε μαξιλάρι </a:t>
            </a:r>
          </a:p>
          <a:p>
            <a:pPr>
              <a:defRPr/>
            </a:pPr>
            <a:r>
              <a:rPr lang="el-GR" sz="2400" dirty="0"/>
              <a:t>Πόδι σε κάμψη και πάνω σε μαξιλάρι </a:t>
            </a:r>
          </a:p>
        </p:txBody>
      </p:sp>
      <p:sp>
        <p:nvSpPr>
          <p:cNvPr id="5" name="AutoShape 4" descr="Guide of positioning the patient with hemiplegia in the bed (With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0" name="Picture 6" descr="Newsletter: Stroke &amp; positio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r="20817"/>
          <a:stretch/>
        </p:blipFill>
        <p:spPr bwMode="auto">
          <a:xfrm>
            <a:off x="8991384" y="1173774"/>
            <a:ext cx="2790307" cy="32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Κλινικό Παράδειγμα ΑΕΕ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0131" y="1052083"/>
            <a:ext cx="5158154" cy="4918075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l-GR" sz="2000" dirty="0" smtClean="0"/>
              <a:t>Γέφυρα 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l-GR" sz="2000" dirty="0" smtClean="0"/>
              <a:t>Βοήθεια </a:t>
            </a:r>
            <a:r>
              <a:rPr lang="el-GR" sz="2000" dirty="0"/>
              <a:t>για πόδι και στήριξη </a:t>
            </a:r>
          </a:p>
          <a:p>
            <a:pPr>
              <a:defRPr/>
            </a:pPr>
            <a:r>
              <a:rPr lang="el-GR" sz="2000" dirty="0"/>
              <a:t>Όταν σηκώσει το </a:t>
            </a:r>
            <a:r>
              <a:rPr lang="el-GR" sz="2000" dirty="0" smtClean="0"/>
              <a:t>μη πάσχον </a:t>
            </a:r>
            <a:r>
              <a:rPr lang="el-GR" sz="2000" dirty="0"/>
              <a:t>η λεκάνη πέφτει (κοιλιακοί) </a:t>
            </a:r>
          </a:p>
          <a:p>
            <a:pPr>
              <a:defRPr/>
            </a:pPr>
            <a:r>
              <a:rPr lang="el-GR" sz="2000" dirty="0"/>
              <a:t>Χέρι πάνω στο ημιπληγικό γόνατο σπρώξιμο κάτω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9" r="40136" b="15472"/>
          <a:stretch/>
        </p:blipFill>
        <p:spPr>
          <a:xfrm>
            <a:off x="8667896" y="1480270"/>
            <a:ext cx="2876405" cy="40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7184" y="74979"/>
            <a:ext cx="10515600" cy="997683"/>
          </a:xfrm>
        </p:spPr>
        <p:txBody>
          <a:bodyPr>
            <a:normAutofit/>
          </a:bodyPr>
          <a:lstStyle/>
          <a:p>
            <a:r>
              <a:rPr lang="el-GR" sz="2800" b="1" dirty="0"/>
              <a:t>Παράδειγμα εκπαίδευσης </a:t>
            </a:r>
            <a:r>
              <a:rPr lang="el-GR" sz="2800" b="1" dirty="0" smtClean="0"/>
              <a:t>έγερσης από την καθιστή  </a:t>
            </a:r>
            <a:r>
              <a:rPr lang="el-GR" sz="2800" b="1" dirty="0"/>
              <a:t>σε ΑΕΕ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5107" y="1198318"/>
            <a:ext cx="10515600" cy="4754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sz="2600" b="1" dirty="0" smtClean="0"/>
              <a:t>Μηχανικοί παράγοντες</a:t>
            </a:r>
          </a:p>
          <a:p>
            <a:pPr marL="0" indent="0">
              <a:buNone/>
            </a:pPr>
            <a:r>
              <a:rPr lang="el-GR" sz="2600" dirty="0" smtClean="0"/>
              <a:t> </a:t>
            </a:r>
          </a:p>
          <a:p>
            <a:r>
              <a:rPr lang="el-GR" sz="2600" dirty="0" smtClean="0"/>
              <a:t>Θέση </a:t>
            </a:r>
            <a:r>
              <a:rPr lang="el-GR" sz="2600" dirty="0"/>
              <a:t>κορμού (κατακόρυφη θέση)</a:t>
            </a:r>
          </a:p>
          <a:p>
            <a:pPr marL="0" indent="0">
              <a:buNone/>
            </a:pPr>
            <a:endParaRPr lang="el-GR" sz="2600" dirty="0"/>
          </a:p>
          <a:p>
            <a:r>
              <a:rPr lang="el-GR" sz="2600" dirty="0"/>
              <a:t>Ταχύτητα κίνησης (αύξηση)</a:t>
            </a:r>
          </a:p>
          <a:p>
            <a:pPr marL="109728" indent="0">
              <a:buNone/>
            </a:pPr>
            <a:endParaRPr lang="el-GR" sz="2600" dirty="0"/>
          </a:p>
          <a:p>
            <a:r>
              <a:rPr lang="el-GR" sz="2600" dirty="0"/>
              <a:t>Άνω άκρα (ελεύθερα)</a:t>
            </a:r>
          </a:p>
          <a:p>
            <a:endParaRPr lang="el-GR" sz="2600" dirty="0"/>
          </a:p>
          <a:p>
            <a:r>
              <a:rPr lang="el-GR" sz="2600" dirty="0"/>
              <a:t>Ύψος θέσης της καρέκλας</a:t>
            </a:r>
          </a:p>
          <a:p>
            <a:endParaRPr lang="el-GR" sz="2600" dirty="0"/>
          </a:p>
          <a:p>
            <a:r>
              <a:rPr lang="el-GR" sz="2600" dirty="0"/>
              <a:t>Θέση ποδιών (μπροστά, πίσω ή στην ίδια ευθεία)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1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3577" y="1491516"/>
            <a:ext cx="11113477" cy="4794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Τροποποιήσεις </a:t>
            </a:r>
            <a:endParaRPr lang="el-GR" sz="2400" b="1" dirty="0"/>
          </a:p>
          <a:p>
            <a:pPr marL="0" indent="0">
              <a:buNone/>
            </a:pPr>
            <a:endParaRPr lang="el-GR" sz="2400" dirty="0"/>
          </a:p>
          <a:p>
            <a:pPr marL="452628" indent="-342900"/>
            <a:r>
              <a:rPr lang="el-GR" sz="2400" dirty="0" smtClean="0"/>
              <a:t>ταχύτητα </a:t>
            </a:r>
            <a:r>
              <a:rPr lang="el-GR" sz="2400" dirty="0"/>
              <a:t>κίνησης του </a:t>
            </a:r>
            <a:r>
              <a:rPr lang="el-GR" sz="2400" dirty="0" smtClean="0"/>
              <a:t>κορμού</a:t>
            </a:r>
            <a:endParaRPr lang="el-GR" sz="2400" dirty="0"/>
          </a:p>
          <a:p>
            <a:pPr marL="452628" indent="-342900"/>
            <a:r>
              <a:rPr lang="el-GR" sz="2400" dirty="0" smtClean="0"/>
              <a:t>αρχική θέση </a:t>
            </a:r>
            <a:r>
              <a:rPr lang="el-GR" sz="2400" dirty="0"/>
              <a:t>του </a:t>
            </a:r>
            <a:r>
              <a:rPr lang="el-GR" sz="2400" dirty="0" smtClean="0"/>
              <a:t>κορμού</a:t>
            </a:r>
            <a:endParaRPr lang="el-GR" sz="2400" dirty="0"/>
          </a:p>
          <a:p>
            <a:pPr marL="452628" indent="-342900"/>
            <a:r>
              <a:rPr lang="el-GR" sz="2400" dirty="0" smtClean="0"/>
              <a:t>άνω άκρα</a:t>
            </a:r>
            <a:endParaRPr lang="el-GR" sz="2400" dirty="0"/>
          </a:p>
          <a:p>
            <a:pPr marL="452628" indent="-342900"/>
            <a:r>
              <a:rPr lang="el-GR" sz="2400" dirty="0" smtClean="0"/>
              <a:t>ύψος </a:t>
            </a:r>
            <a:r>
              <a:rPr lang="el-GR" sz="2400" dirty="0"/>
              <a:t>της </a:t>
            </a:r>
            <a:r>
              <a:rPr lang="el-GR" sz="2400" dirty="0" smtClean="0"/>
              <a:t>καρέκλας</a:t>
            </a:r>
            <a:endParaRPr lang="el-GR" sz="2400" dirty="0"/>
          </a:p>
          <a:p>
            <a:pPr marL="452628" indent="-342900"/>
            <a:r>
              <a:rPr lang="el-GR" sz="2400" dirty="0" smtClean="0"/>
              <a:t>ποιότητα </a:t>
            </a:r>
            <a:r>
              <a:rPr lang="el-GR" sz="2400" dirty="0"/>
              <a:t>της βάσης </a:t>
            </a:r>
            <a:r>
              <a:rPr lang="el-GR" sz="2400" dirty="0" smtClean="0"/>
              <a:t>στήριξης</a:t>
            </a:r>
            <a:endParaRPr lang="el-GR" sz="2400" dirty="0"/>
          </a:p>
          <a:p>
            <a:pPr marL="452628" indent="-342900"/>
            <a:r>
              <a:rPr lang="el-GR" sz="2400" dirty="0" smtClean="0"/>
              <a:t>ποσοστό </a:t>
            </a:r>
            <a:r>
              <a:rPr lang="el-GR" sz="2400" dirty="0"/>
              <a:t>φόρτισης στο υγιές ή πάσχον </a:t>
            </a:r>
            <a:r>
              <a:rPr lang="el-GR" sz="2400" dirty="0" smtClean="0"/>
              <a:t>μέλος</a:t>
            </a:r>
            <a:endParaRPr lang="el-GR" sz="2400" dirty="0"/>
          </a:p>
          <a:p>
            <a:pPr marL="452628" indent="-342900"/>
            <a:r>
              <a:rPr lang="el-GR" sz="2400" dirty="0" smtClean="0"/>
              <a:t>βραχίονες </a:t>
            </a:r>
            <a:r>
              <a:rPr lang="el-GR" sz="2400" dirty="0"/>
              <a:t>στην καρέκλα</a:t>
            </a:r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59423" y="365126"/>
            <a:ext cx="10694377" cy="927344"/>
          </a:xfrm>
        </p:spPr>
        <p:txBody>
          <a:bodyPr>
            <a:normAutofit/>
          </a:bodyPr>
          <a:lstStyle/>
          <a:p>
            <a:r>
              <a:rPr lang="el-GR" sz="3200" b="1" dirty="0"/>
              <a:t>Παράδειγμα εκπαίδευσης </a:t>
            </a:r>
            <a:r>
              <a:rPr lang="el-GR" sz="3200" b="1" dirty="0" smtClean="0"/>
              <a:t>έγερσης από την καθιστή  </a:t>
            </a:r>
            <a:r>
              <a:rPr lang="el-GR" sz="3200" b="1" dirty="0"/>
              <a:t>σε ΑΕΕ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626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812" y="271226"/>
            <a:ext cx="10515600" cy="656821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    </a:t>
            </a:r>
            <a:r>
              <a:rPr lang="el-GR" altLang="el-GR" sz="2800" b="1" dirty="0"/>
              <a:t>Η ΒΑΔΙΣΗ ΣΤΟ </a:t>
            </a:r>
            <a:r>
              <a:rPr lang="el-GR" altLang="el-GR" sz="2800" b="1" dirty="0" smtClean="0"/>
              <a:t>ΑΕΕ   </a:t>
            </a:r>
            <a:endParaRPr lang="en-US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5812" y="928047"/>
            <a:ext cx="7350457" cy="57619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l-GR" sz="2200" dirty="0" smtClean="0"/>
              <a:t>Η βάδιση είναι αποτέλεσμα δυναμικής αλληλεπίδρασης ενός κεντρικού κινητικού προγράμματος και μηχανισμών </a:t>
            </a:r>
            <a:r>
              <a:rPr lang="el-GR" sz="2200" dirty="0" err="1" smtClean="0"/>
              <a:t>επανατροφοδότησης</a:t>
            </a:r>
            <a:endParaRPr lang="el-GR" sz="2200" dirty="0" smtClean="0"/>
          </a:p>
          <a:p>
            <a:endParaRPr lang="el-GR" sz="2200" dirty="0" smtClean="0"/>
          </a:p>
          <a:p>
            <a:r>
              <a:rPr lang="el-GR" sz="2200" dirty="0" smtClean="0"/>
              <a:t>Η </a:t>
            </a:r>
            <a:r>
              <a:rPr lang="el-GR" sz="2200" dirty="0"/>
              <a:t>ανατροφοδότηση παρέχεται από  αισθήσεις  </a:t>
            </a:r>
            <a:endParaRPr lang="el-GR" sz="2200" dirty="0" smtClean="0"/>
          </a:p>
          <a:p>
            <a:endParaRPr lang="el-GR" sz="2200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l-GR" sz="2200" dirty="0" smtClean="0"/>
              <a:t>Το Κινητικό πρότυπο βηματισμού παράγεται από το  νωτιαίο μυελό αλλά ανώτερα κέντρα είναι υπεύθυνα για τον σχεδιασμό την έναρξη και τον έλεγχο της κίνησης </a:t>
            </a:r>
          </a:p>
          <a:p>
            <a:endParaRPr lang="el-GR" sz="2200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2200" dirty="0" smtClean="0"/>
              <a:t>Στο ΑΕΕ ο νωτιαίος μυελός είναι άθικτος και οι κινήσεις που παράγει μπορεί να χρησιμοποιηθούν για την αναδιοργάνωση του φλοιού μέσω της </a:t>
            </a:r>
            <a:r>
              <a:rPr lang="el-GR" sz="2200" dirty="0" err="1" smtClean="0"/>
              <a:t>νευροπλαστικότητας</a:t>
            </a:r>
            <a:r>
              <a:rPr lang="el-GR" sz="2200" dirty="0" smtClean="0"/>
              <a:t> 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</a:t>
            </a:r>
            <a:r>
              <a:rPr lang="el-GR" sz="20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l-GR" sz="1600" dirty="0">
              <a:solidFill>
                <a:srgbClr val="C0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84" y="1187355"/>
            <a:ext cx="4162239" cy="311342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8837382" y="6320643"/>
            <a:ext cx="2241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(</a:t>
            </a:r>
            <a:r>
              <a:rPr lang="en-US" sz="1600" b="1" dirty="0" err="1">
                <a:solidFill>
                  <a:srgbClr val="C00000"/>
                </a:solidFill>
              </a:rPr>
              <a:t>Belda</a:t>
            </a:r>
            <a:r>
              <a:rPr lang="en-US" sz="1600" b="1" dirty="0">
                <a:solidFill>
                  <a:srgbClr val="C00000"/>
                </a:solidFill>
              </a:rPr>
              <a:t> –Lois et al  2011) </a:t>
            </a:r>
            <a:endParaRPr lang="el-G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9261" y="839716"/>
            <a:ext cx="10231316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200" b="1" dirty="0"/>
          </a:p>
          <a:p>
            <a:pPr>
              <a:spcBef>
                <a:spcPct val="50000"/>
              </a:spcBef>
            </a:pPr>
            <a:r>
              <a:rPr lang="el-GR" altLang="el-GR" sz="2200" b="1" dirty="0"/>
              <a:t>Κύρια προβλήματα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Έλλειψη αντιδράσεων ισορροπίας στην φάση στήριξης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</a:t>
            </a:r>
            <a:r>
              <a:rPr lang="el-GR" altLang="el-GR" sz="2200" dirty="0" err="1"/>
              <a:t>Περιαγωγή</a:t>
            </a:r>
            <a:r>
              <a:rPr lang="el-GR" altLang="el-GR" sz="2200" dirty="0"/>
              <a:t> στην φάση αιώρησης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Ελλιπής κάμψη ισχίου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Ελλιπής φόρτιση κάτω άκρου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Ελλιπής έλεγχος γόνατος</a:t>
            </a:r>
          </a:p>
          <a:p>
            <a:pPr>
              <a:spcBef>
                <a:spcPct val="50000"/>
              </a:spcBef>
            </a:pPr>
            <a:endParaRPr lang="el-GR" altLang="el-GR" sz="2200" dirty="0"/>
          </a:p>
        </p:txBody>
      </p:sp>
      <p:sp>
        <p:nvSpPr>
          <p:cNvPr id="2" name="Ορθογώνιο 1"/>
          <p:cNvSpPr/>
          <p:nvPr/>
        </p:nvSpPr>
        <p:spPr>
          <a:xfrm>
            <a:off x="4626064" y="316496"/>
            <a:ext cx="2861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dirty="0"/>
              <a:t>Η ΒΑΔΙΣΗ ΣΤΟ ΑΕΕ</a:t>
            </a:r>
          </a:p>
        </p:txBody>
      </p:sp>
    </p:spTree>
    <p:extLst>
      <p:ext uri="{BB962C8B-B14F-4D97-AF65-F5344CB8AC3E}">
        <p14:creationId xmlns:p14="http://schemas.microsoft.com/office/powerpoint/2010/main" val="42158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0852" y="-16967"/>
            <a:ext cx="10515600" cy="767941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Χαρακτηριστικά βάδισης ΑΕΕ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388" y="1000471"/>
            <a:ext cx="4289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Ασσυμετρία </a:t>
            </a:r>
          </a:p>
          <a:p>
            <a:r>
              <a:rPr lang="el-GR" dirty="0" smtClean="0"/>
              <a:t>Ελλειμματικές </a:t>
            </a:r>
            <a:r>
              <a:rPr lang="el-GR" dirty="0" err="1" smtClean="0"/>
              <a:t>ισορροπιστικές</a:t>
            </a:r>
            <a:r>
              <a:rPr lang="el-GR" dirty="0" smtClean="0"/>
              <a:t> αντιδράσεις </a:t>
            </a:r>
            <a:endParaRPr lang="el-GR" dirty="0"/>
          </a:p>
          <a:p>
            <a:r>
              <a:rPr lang="el-GR" b="1" dirty="0"/>
              <a:t>Μ</a:t>
            </a:r>
            <a:r>
              <a:rPr lang="el-GR" b="1" dirty="0" smtClean="0"/>
              <a:t>ειωμένη </a:t>
            </a:r>
            <a:r>
              <a:rPr lang="el-GR" b="1" dirty="0"/>
              <a:t>φόρτιση στο πάσχον </a:t>
            </a:r>
          </a:p>
          <a:p>
            <a:r>
              <a:rPr lang="el-GR" b="1" dirty="0"/>
              <a:t>Ολικά πατέντα </a:t>
            </a:r>
            <a:r>
              <a:rPr lang="el-GR" b="1" dirty="0" smtClean="0"/>
              <a:t>κίνησης </a:t>
            </a:r>
            <a:r>
              <a:rPr lang="el-GR" dirty="0" smtClean="0"/>
              <a:t>– </a:t>
            </a:r>
            <a:endParaRPr lang="en-US" dirty="0" smtClean="0"/>
          </a:p>
          <a:p>
            <a:r>
              <a:rPr lang="el-GR" b="1" dirty="0" smtClean="0"/>
              <a:t>αντισταθμιστικές στρατηγικές</a:t>
            </a:r>
            <a:endParaRPr lang="el-GR" b="1" dirty="0"/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706" y="3707910"/>
            <a:ext cx="39729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Χρονικά χαρακτηριστικά </a:t>
            </a:r>
            <a:endParaRPr lang="el-GR" u="sng" dirty="0" smtClean="0"/>
          </a:p>
          <a:p>
            <a:pPr>
              <a:lnSpc>
                <a:spcPct val="150000"/>
              </a:lnSpc>
            </a:pPr>
            <a:r>
              <a:rPr lang="el-GR" b="1" dirty="0" smtClean="0"/>
              <a:t>Ταχύτητα </a:t>
            </a:r>
            <a:r>
              <a:rPr lang="el-GR" b="1" dirty="0"/>
              <a:t>βάδισης </a:t>
            </a:r>
            <a:r>
              <a:rPr lang="el-GR" b="1" dirty="0">
                <a:sym typeface="Wingdings" panose="05000000000000000000" pitchFamily="2" charset="2"/>
              </a:rPr>
              <a:t></a:t>
            </a:r>
            <a:endParaRPr lang="el-GR" b="1" dirty="0"/>
          </a:p>
          <a:p>
            <a:r>
              <a:rPr lang="el-GR" dirty="0" smtClean="0"/>
              <a:t>Ρυθμός </a:t>
            </a:r>
            <a:r>
              <a:rPr lang="el-GR" dirty="0"/>
              <a:t>βηματισμού </a:t>
            </a:r>
            <a:r>
              <a:rPr lang="el-GR" dirty="0" smtClean="0"/>
              <a:t>(</a:t>
            </a:r>
            <a:r>
              <a:rPr lang="en-US" dirty="0" smtClean="0"/>
              <a:t>steps/min)</a:t>
            </a:r>
            <a:r>
              <a:rPr lang="el-GR" dirty="0">
                <a:sym typeface="Wingdings" panose="05000000000000000000" pitchFamily="2" charset="2"/>
              </a:rPr>
              <a:t> </a:t>
            </a:r>
            <a:endParaRPr lang="el-GR" dirty="0" smtClean="0"/>
          </a:p>
          <a:p>
            <a:r>
              <a:rPr lang="el-GR" b="1" dirty="0" smtClean="0"/>
              <a:t>Αιώρηση πάσχοντος</a:t>
            </a:r>
            <a:r>
              <a:rPr lang="el-GR" b="1" dirty="0" smtClean="0">
                <a:sym typeface="Wingdings" panose="05000000000000000000" pitchFamily="2" charset="2"/>
              </a:rPr>
              <a:t> </a:t>
            </a:r>
            <a:r>
              <a:rPr lang="el-GR" b="1" dirty="0">
                <a:sym typeface="Wingdings" panose="05000000000000000000" pitchFamily="2" charset="2"/>
              </a:rPr>
              <a:t></a:t>
            </a:r>
            <a:r>
              <a:rPr lang="el-GR" b="1" dirty="0" smtClean="0"/>
              <a:t> 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b="1" dirty="0" smtClean="0"/>
              <a:t>Στάση πάσχοντος </a:t>
            </a:r>
            <a:r>
              <a:rPr lang="el-GR" b="1" dirty="0">
                <a:sym typeface="Wingdings" panose="05000000000000000000" pitchFamily="2" charset="2"/>
              </a:rPr>
              <a:t></a:t>
            </a:r>
            <a:endParaRPr lang="el-GR" b="1" dirty="0" smtClean="0"/>
          </a:p>
          <a:p>
            <a:r>
              <a:rPr lang="el-GR" dirty="0" smtClean="0"/>
              <a:t>Στάση </a:t>
            </a:r>
            <a:r>
              <a:rPr lang="el-GR" dirty="0"/>
              <a:t>μη  </a:t>
            </a:r>
            <a:r>
              <a:rPr lang="el-GR" dirty="0" smtClean="0"/>
              <a:t>πάσχοντος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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Αιώρηση </a:t>
            </a:r>
            <a:r>
              <a:rPr lang="el-GR" dirty="0"/>
              <a:t>μη  </a:t>
            </a:r>
            <a:r>
              <a:rPr lang="el-GR" dirty="0" smtClean="0"/>
              <a:t>πάσχοντος</a:t>
            </a:r>
            <a:r>
              <a:rPr lang="el-GR" dirty="0">
                <a:sym typeface="Wingdings" panose="05000000000000000000" pitchFamily="2" charset="2"/>
              </a:rPr>
              <a:t> 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b="1" dirty="0" smtClean="0"/>
              <a:t>Χρόνος </a:t>
            </a:r>
            <a:r>
              <a:rPr lang="el-GR" b="1" dirty="0"/>
              <a:t>διπλής </a:t>
            </a:r>
            <a:r>
              <a:rPr lang="el-GR" b="1" dirty="0" smtClean="0"/>
              <a:t>στάσης </a:t>
            </a:r>
            <a:r>
              <a:rPr lang="el-GR" b="1" dirty="0">
                <a:sym typeface="Wingdings" panose="05000000000000000000" pitchFamily="2" charset="2"/>
              </a:rPr>
              <a:t></a:t>
            </a:r>
            <a:endParaRPr lang="el-GR" b="1" dirty="0" smtClean="0"/>
          </a:p>
          <a:p>
            <a:r>
              <a:rPr lang="el-GR" dirty="0" smtClean="0"/>
              <a:t>Χρόνος διασκελισμού</a:t>
            </a:r>
            <a:r>
              <a:rPr lang="el-GR" dirty="0">
                <a:sym typeface="Wingdings" panose="05000000000000000000" pitchFamily="2" charset="2"/>
              </a:rPr>
              <a:t> </a:t>
            </a:r>
            <a:endParaRPr lang="el-GR" dirty="0"/>
          </a:p>
          <a:p>
            <a:endParaRPr lang="el-GR" dirty="0"/>
          </a:p>
        </p:txBody>
      </p:sp>
      <p:pic>
        <p:nvPicPr>
          <p:cNvPr id="6" name="Picture 4" descr="http://www.utdallas.edu/atec/midori/Handouts/walkingGraphs_files/g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57" y="863216"/>
            <a:ext cx="6549073" cy="25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3881" y="3777160"/>
            <a:ext cx="4245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Χωρικά χαρακτηριστικά  </a:t>
            </a:r>
            <a:r>
              <a:rPr lang="el-GR" b="1" u="sng" dirty="0" smtClean="0"/>
              <a:t>(πάσχον μέλος</a:t>
            </a:r>
            <a:r>
              <a:rPr lang="el-GR" dirty="0" smtClean="0"/>
              <a:t>) </a:t>
            </a:r>
            <a:endParaRPr lang="el-GR" dirty="0"/>
          </a:p>
          <a:p>
            <a:r>
              <a:rPr lang="el-GR" b="1" dirty="0"/>
              <a:t>Φάση στάσης</a:t>
            </a:r>
          </a:p>
          <a:p>
            <a:r>
              <a:rPr lang="el-GR" dirty="0"/>
              <a:t>Ισχίο   έκταση </a:t>
            </a:r>
            <a:r>
              <a:rPr lang="el-GR" dirty="0">
                <a:sym typeface="Wingdings" panose="05000000000000000000" pitchFamily="2" charset="2"/>
              </a:rPr>
              <a:t></a:t>
            </a:r>
          </a:p>
          <a:p>
            <a:r>
              <a:rPr lang="el-GR" dirty="0">
                <a:sym typeface="Wingdings" panose="05000000000000000000" pitchFamily="2" charset="2"/>
              </a:rPr>
              <a:t>Γόνατο  κάμψη  ή υπερέκταση </a:t>
            </a:r>
          </a:p>
          <a:p>
            <a:r>
              <a:rPr lang="el-GR" dirty="0">
                <a:sym typeface="Wingdings" panose="05000000000000000000" pitchFamily="2" charset="2"/>
              </a:rPr>
              <a:t>Επίπεδο πέλμα  στην επαφή</a:t>
            </a:r>
          </a:p>
          <a:p>
            <a:r>
              <a:rPr lang="el-GR" b="1" dirty="0">
                <a:sym typeface="Wingdings" panose="05000000000000000000" pitchFamily="2" charset="2"/>
              </a:rPr>
              <a:t>Φάση αιώρησης</a:t>
            </a:r>
          </a:p>
          <a:p>
            <a:r>
              <a:rPr lang="el-GR" dirty="0">
                <a:sym typeface="Wingdings" panose="05000000000000000000" pitchFamily="2" charset="2"/>
              </a:rPr>
              <a:t>Ισχίο κάμψη </a:t>
            </a:r>
          </a:p>
          <a:p>
            <a:r>
              <a:rPr lang="el-GR" dirty="0">
                <a:sym typeface="Wingdings" panose="05000000000000000000" pitchFamily="2" charset="2"/>
              </a:rPr>
              <a:t>Γόνατο κάμψη  </a:t>
            </a:r>
            <a:r>
              <a:rPr lang="el-GR" b="1" dirty="0">
                <a:sym typeface="Wingdings" panose="05000000000000000000" pitchFamily="2" charset="2"/>
              </a:rPr>
              <a:t></a:t>
            </a:r>
            <a:r>
              <a:rPr lang="el-GR" dirty="0">
                <a:sym typeface="Wingdings" panose="05000000000000000000" pitchFamily="2" charset="2"/>
              </a:rPr>
              <a:t>( </a:t>
            </a:r>
            <a:r>
              <a:rPr lang="en-US" dirty="0">
                <a:sym typeface="Wingdings" panose="05000000000000000000" pitchFamily="2" charset="2"/>
              </a:rPr>
              <a:t>stiff knee) </a:t>
            </a:r>
            <a:r>
              <a:rPr lang="el-GR" dirty="0">
                <a:sym typeface="Wingdings" panose="05000000000000000000" pitchFamily="2" charset="2"/>
              </a:rPr>
              <a:t>ή  έκταση</a:t>
            </a:r>
          </a:p>
          <a:p>
            <a:r>
              <a:rPr lang="el-GR" dirty="0">
                <a:sym typeface="Wingdings" panose="05000000000000000000" pitchFamily="2" charset="2"/>
              </a:rPr>
              <a:t>Ραχιαία κάμψη ΠΔΚ </a:t>
            </a:r>
            <a:r>
              <a:rPr lang="el-GR" b="1" dirty="0">
                <a:sym typeface="Wingdings" panose="05000000000000000000" pitchFamily="2" charset="2"/>
              </a:rPr>
              <a:t></a:t>
            </a:r>
          </a:p>
        </p:txBody>
      </p:sp>
    </p:spTree>
    <p:extLst>
      <p:ext uri="{BB962C8B-B14F-4D97-AF65-F5344CB8AC3E}">
        <p14:creationId xmlns:p14="http://schemas.microsoft.com/office/powerpoint/2010/main" val="20190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83576" y="1096108"/>
            <a:ext cx="6945923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 smtClean="0">
                <a:sym typeface="Wingdings" panose="05000000000000000000" pitchFamily="2" charset="2"/>
              </a:rPr>
              <a:t></a:t>
            </a:r>
            <a:r>
              <a:rPr lang="en-US" altLang="el-GR" sz="2200" dirty="0" smtClean="0">
                <a:sym typeface="Wingdings 2" panose="05020102010507070707" pitchFamily="18" charset="2"/>
              </a:rPr>
              <a:t> </a:t>
            </a:r>
            <a:r>
              <a:rPr lang="el-GR" altLang="el-GR" sz="2200" dirty="0"/>
              <a:t>Βλάβη του εγκεφαλικού ιστού από</a:t>
            </a:r>
            <a:r>
              <a:rPr lang="en-US" altLang="el-GR" sz="2200" dirty="0"/>
              <a:t>: </a:t>
            </a: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Απόφραξη ή ρήξη αρτηρίας</a:t>
            </a:r>
          </a:p>
          <a:p>
            <a:pPr>
              <a:spcBef>
                <a:spcPct val="50000"/>
              </a:spcBef>
            </a:pP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b="1" dirty="0"/>
              <a:t>Ημιπληγία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n-US" altLang="el-GR" sz="2200" dirty="0">
                <a:sym typeface="Wingdings 2" panose="05020102010507070707" pitchFamily="18" charset="2"/>
              </a:rPr>
              <a:t> </a:t>
            </a:r>
            <a:r>
              <a:rPr lang="el-GR" altLang="el-GR" sz="2200" dirty="0"/>
              <a:t>Χαλαρή ή σπαστική παράλυση αντίθετου ημιμορίου</a:t>
            </a:r>
          </a:p>
          <a:p>
            <a:pPr>
              <a:spcBef>
                <a:spcPct val="50000"/>
              </a:spcBef>
            </a:pPr>
            <a:endParaRPr lang="el-GR" altLang="el-GR" sz="2200" b="1" dirty="0"/>
          </a:p>
          <a:p>
            <a:pPr>
              <a:spcBef>
                <a:spcPct val="50000"/>
              </a:spcBef>
            </a:pPr>
            <a:r>
              <a:rPr lang="el-GR" altLang="el-GR" sz="2200" b="1" dirty="0"/>
              <a:t>Τύποι ΕΕ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n-US" altLang="el-GR" sz="2200" dirty="0">
                <a:sym typeface="Wingdings 2" panose="05020102010507070707" pitchFamily="18" charset="2"/>
              </a:rPr>
              <a:t> </a:t>
            </a:r>
            <a:r>
              <a:rPr lang="el-GR" altLang="el-GR" sz="2200" dirty="0"/>
              <a:t>Ισχαιμικός τύπος 75-85%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n-US" altLang="el-GR" sz="2200" dirty="0">
                <a:sym typeface="Wingdings 2" panose="05020102010507070707" pitchFamily="18" charset="2"/>
              </a:rPr>
              <a:t> </a:t>
            </a:r>
            <a:r>
              <a:rPr lang="el-GR" altLang="el-GR" sz="2200" dirty="0"/>
              <a:t>Αιμορραγικός τύπος 15-20%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691220" y="237364"/>
            <a:ext cx="438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Αγγειακό εγκεφαλικό επεισόδιο </a:t>
            </a:r>
            <a:endParaRPr lang="el-GR" sz="2400" dirty="0"/>
          </a:p>
        </p:txBody>
      </p:sp>
      <p:pic>
        <p:nvPicPr>
          <p:cNvPr id="6146" name="Picture 2" descr="Types of Stroke - Covenant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98" y="1453662"/>
            <a:ext cx="5096902" cy="377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0987" y="133113"/>
            <a:ext cx="10515600" cy="808583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Χαρακτηριστικά βάδισης ΑΕΕ</a:t>
            </a:r>
            <a:endParaRPr lang="en-US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1792" y="1330658"/>
            <a:ext cx="11589055" cy="2941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       </a:t>
            </a:r>
            <a:endParaRPr lang="el-GR" sz="1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200" dirty="0"/>
              <a:t>Βήματα /  ημέρα </a:t>
            </a:r>
            <a:r>
              <a:rPr lang="en-US" sz="2200" dirty="0"/>
              <a:t>M = 2800 to 3000 </a:t>
            </a:r>
            <a:r>
              <a:rPr lang="el-GR" sz="2200" dirty="0"/>
              <a:t>            &gt;   6 μήνες από ΑΕΕ </a:t>
            </a:r>
            <a:r>
              <a:rPr lang="en-US" sz="2200" dirty="0"/>
              <a:t> </a:t>
            </a:r>
            <a:r>
              <a:rPr lang="el-GR" sz="2200" dirty="0"/>
              <a:t> </a:t>
            </a:r>
            <a:r>
              <a:rPr lang="en-US" sz="2200" dirty="0"/>
              <a:t>   </a:t>
            </a:r>
            <a:r>
              <a:rPr lang="en-US" sz="2200" b="1" dirty="0"/>
              <a:t>VS </a:t>
            </a:r>
            <a:r>
              <a:rPr lang="el-GR" sz="2200" dirty="0"/>
              <a:t>     υγιείς Μ=  </a:t>
            </a:r>
            <a:r>
              <a:rPr lang="en-US" sz="2200" dirty="0"/>
              <a:t>5000–6000</a:t>
            </a:r>
            <a:endParaRPr lang="el-GR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200" dirty="0" smtClean="0"/>
              <a:t>Ταχύτητα βάδισης </a:t>
            </a:r>
            <a:r>
              <a:rPr lang="en-US" sz="2200" dirty="0" smtClean="0"/>
              <a:t>(</a:t>
            </a:r>
            <a:r>
              <a:rPr lang="el-GR" sz="2200" dirty="0" smtClean="0"/>
              <a:t>επιλεγόμενη</a:t>
            </a:r>
            <a:r>
              <a:rPr lang="en-US" sz="2200" dirty="0" smtClean="0"/>
              <a:t>) </a:t>
            </a:r>
            <a:r>
              <a:rPr lang="el-GR" sz="2200" dirty="0" smtClean="0"/>
              <a:t>      </a:t>
            </a:r>
            <a:r>
              <a:rPr lang="en-US" sz="2200" dirty="0" smtClean="0"/>
              <a:t>0.</a:t>
            </a:r>
            <a:r>
              <a:rPr lang="el-GR" sz="2200" dirty="0" smtClean="0"/>
              <a:t>20</a:t>
            </a:r>
            <a:r>
              <a:rPr lang="en-US" sz="2200" dirty="0" smtClean="0"/>
              <a:t> m/s   </a:t>
            </a:r>
            <a:r>
              <a:rPr lang="el-GR" sz="2200" dirty="0" smtClean="0"/>
              <a:t>-  </a:t>
            </a:r>
            <a:r>
              <a:rPr lang="en-US" sz="2200" dirty="0" smtClean="0"/>
              <a:t> 0.</a:t>
            </a:r>
            <a:r>
              <a:rPr lang="el-GR" sz="2200" dirty="0" smtClean="0"/>
              <a:t>80</a:t>
            </a:r>
            <a:r>
              <a:rPr lang="en-US" sz="2200" dirty="0" smtClean="0"/>
              <a:t> m/sec   </a:t>
            </a:r>
            <a:r>
              <a:rPr lang="el-GR" sz="2200" dirty="0" smtClean="0"/>
              <a:t>     </a:t>
            </a:r>
            <a:r>
              <a:rPr lang="en-US" sz="2200" b="1" dirty="0" smtClean="0"/>
              <a:t>VS</a:t>
            </a:r>
            <a:r>
              <a:rPr lang="el-GR" sz="2200" b="1" dirty="0" smtClean="0"/>
              <a:t> </a:t>
            </a:r>
            <a:r>
              <a:rPr lang="el-GR" sz="2200" dirty="0" smtClean="0"/>
              <a:t>   </a:t>
            </a:r>
            <a:r>
              <a:rPr lang="en-US" sz="2200" dirty="0" smtClean="0"/>
              <a:t> </a:t>
            </a:r>
            <a:r>
              <a:rPr lang="el-GR" sz="2200" dirty="0" smtClean="0"/>
              <a:t>υγιείς</a:t>
            </a:r>
            <a:r>
              <a:rPr lang="en-US" sz="2200" dirty="0" smtClean="0"/>
              <a:t> </a:t>
            </a:r>
            <a:r>
              <a:rPr lang="el-GR" sz="2200" dirty="0" smtClean="0"/>
              <a:t>   1.2 – 1.4 </a:t>
            </a:r>
            <a:r>
              <a:rPr lang="en-US" sz="2200" dirty="0" smtClean="0"/>
              <a:t>m/sec </a:t>
            </a:r>
            <a:r>
              <a:rPr lang="en-US" sz="2200" b="1" dirty="0" smtClean="0"/>
              <a:t> </a:t>
            </a:r>
            <a:endParaRPr lang="el-GR" sz="2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200" dirty="0" smtClean="0"/>
              <a:t>Μέγιστη ταχύτητα βάδισης</a:t>
            </a:r>
            <a:r>
              <a:rPr lang="en-US" sz="2200" dirty="0" smtClean="0"/>
              <a:t> </a:t>
            </a:r>
            <a:r>
              <a:rPr lang="el-GR" sz="2200" dirty="0"/>
              <a:t> </a:t>
            </a:r>
            <a:r>
              <a:rPr lang="el-GR" sz="2200" dirty="0" smtClean="0"/>
              <a:t>          </a:t>
            </a:r>
            <a:r>
              <a:rPr lang="en-US" sz="2200" dirty="0" smtClean="0"/>
              <a:t>0.76 m/s  -  1.09  </a:t>
            </a:r>
            <a:r>
              <a:rPr lang="en-US" sz="2200" dirty="0"/>
              <a:t>m/s </a:t>
            </a:r>
            <a:endParaRPr lang="el-GR" sz="2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000" dirty="0" smtClean="0"/>
          </a:p>
          <a:p>
            <a:pPr marL="0" indent="0">
              <a:buNone/>
            </a:pPr>
            <a:r>
              <a:rPr lang="el-GR" sz="1600" dirty="0" smtClean="0"/>
              <a:t>  </a:t>
            </a:r>
            <a:endParaRPr lang="en-US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6708274" y="5045838"/>
            <a:ext cx="4944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( </a:t>
            </a:r>
            <a:r>
              <a:rPr lang="en-US" dirty="0">
                <a:solidFill>
                  <a:srgbClr val="C00000"/>
                </a:solidFill>
              </a:rPr>
              <a:t>Olney</a:t>
            </a:r>
            <a:r>
              <a:rPr lang="el-GR" dirty="0">
                <a:solidFill>
                  <a:srgbClr val="C00000"/>
                </a:solidFill>
              </a:rPr>
              <a:t> &amp; </a:t>
            </a:r>
            <a:r>
              <a:rPr lang="en-US" dirty="0" err="1">
                <a:solidFill>
                  <a:srgbClr val="C00000"/>
                </a:solidFill>
              </a:rPr>
              <a:t>Richardsb</a:t>
            </a:r>
            <a:r>
              <a:rPr lang="el-GR" dirty="0">
                <a:solidFill>
                  <a:srgbClr val="C00000"/>
                </a:solidFill>
              </a:rPr>
              <a:t>., 1996</a:t>
            </a:r>
            <a:r>
              <a:rPr lang="en-US" dirty="0">
                <a:solidFill>
                  <a:srgbClr val="C00000"/>
                </a:solidFill>
              </a:rPr>
              <a:t>;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Ruggero</a:t>
            </a:r>
            <a:r>
              <a:rPr lang="el-GR" dirty="0">
                <a:solidFill>
                  <a:srgbClr val="C0000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et al., </a:t>
            </a:r>
            <a:r>
              <a:rPr lang="el-GR" dirty="0">
                <a:solidFill>
                  <a:srgbClr val="C00000"/>
                </a:solidFill>
              </a:rPr>
              <a:t>2013)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0808" y="2947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Εκπαίδευση βάδισης σε ΑΕΕ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Ασκήσεις ενδυνάμωσης και εύρους κίνησης </a:t>
            </a:r>
          </a:p>
          <a:p>
            <a:r>
              <a:rPr lang="el-GR" dirty="0" smtClean="0"/>
              <a:t>Ασκήσεις </a:t>
            </a:r>
            <a:r>
              <a:rPr lang="el-GR" dirty="0"/>
              <a:t>προετοιμασίας βάδισης </a:t>
            </a:r>
          </a:p>
          <a:p>
            <a:r>
              <a:rPr lang="el-GR" dirty="0" smtClean="0"/>
              <a:t>Βάδιση </a:t>
            </a:r>
            <a:r>
              <a:rPr lang="el-GR" dirty="0"/>
              <a:t>με τροποποιήσεις του </a:t>
            </a:r>
            <a:r>
              <a:rPr lang="el-GR" dirty="0" smtClean="0"/>
              <a:t>περιβάλλοντος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17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 εκπαίδευσης βάδισης σε ΑΕΕ</a:t>
            </a:r>
            <a:endParaRPr lang="el-GR" dirty="0"/>
          </a:p>
        </p:txBody>
      </p:sp>
      <p:pic>
        <p:nvPicPr>
          <p:cNvPr id="4" name="Picture 2" descr="C:\Users\Zacharias\Desktop\ppp\sssssssssssssssssss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7" y="1808040"/>
            <a:ext cx="3441828" cy="40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Zacharias\Desktop\ppp\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 r="-219"/>
          <a:stretch/>
        </p:blipFill>
        <p:spPr bwMode="auto">
          <a:xfrm>
            <a:off x="4281855" y="1991334"/>
            <a:ext cx="1749668" cy="37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Zacharias\Desktop\ppp\sssssssssssssss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1808040"/>
            <a:ext cx="5407794" cy="42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0824" y="1389185"/>
            <a:ext cx="11060723" cy="5011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600" b="1" dirty="0" smtClean="0"/>
              <a:t>Τροποποιήσεις περιβάλλοντος/  Βάδιση </a:t>
            </a:r>
          </a:p>
          <a:p>
            <a:endParaRPr lang="el-GR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Ομαλές </a:t>
            </a:r>
            <a:r>
              <a:rPr lang="el-GR" sz="2600" dirty="0"/>
              <a:t>/ Ανώμαλες </a:t>
            </a:r>
            <a:r>
              <a:rPr lang="el-GR" sz="2600" dirty="0" smtClean="0"/>
              <a:t>επιφάνειες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Χρήση </a:t>
            </a:r>
            <a:r>
              <a:rPr lang="el-GR" sz="2600" dirty="0"/>
              <a:t>εμποδίων με διαφορετικό πλάτος ή </a:t>
            </a:r>
            <a:r>
              <a:rPr lang="el-GR" sz="2600" dirty="0" smtClean="0"/>
              <a:t>ύψος</a:t>
            </a:r>
            <a:endParaRPr lang="el-GR" sz="2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2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Χρήση </a:t>
            </a:r>
            <a:r>
              <a:rPr lang="el-GR" sz="2600" dirty="0"/>
              <a:t>κώνων για </a:t>
            </a:r>
            <a:r>
              <a:rPr lang="el-GR" sz="2600" dirty="0" smtClean="0"/>
              <a:t>ζιγκ-ζαγκ</a:t>
            </a:r>
            <a:endParaRPr lang="el-GR" sz="2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Επικλινείς </a:t>
            </a:r>
            <a:r>
              <a:rPr lang="el-GR" sz="2600" dirty="0"/>
              <a:t>/ ευθείες </a:t>
            </a:r>
            <a:r>
              <a:rPr lang="el-GR" sz="2600" dirty="0" smtClean="0"/>
              <a:t>επιφάνειες</a:t>
            </a:r>
            <a:endParaRPr lang="el-GR" sz="2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Περιβάλλον </a:t>
            </a:r>
            <a:r>
              <a:rPr lang="el-GR" sz="2600" dirty="0"/>
              <a:t>με θόρυβο ή όχι</a:t>
            </a:r>
          </a:p>
          <a:p>
            <a:endParaRPr lang="el-GR" sz="24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890588-026D-4565-A54E-B4E9B96C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859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                </a:t>
            </a:r>
            <a:r>
              <a:rPr lang="el-GR" sz="3600" b="1" dirty="0"/>
              <a:t>ΚΙΝΗΤΙΚΗ ΕΠΑΝΕΚΜΑΘΗΣΗ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969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3577" y="1556238"/>
            <a:ext cx="11157438" cy="495886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4400" b="1" dirty="0"/>
              <a:t>Τροποποιήσεις περιβάλλοντος/  Βάδιση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4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4400" dirty="0" smtClean="0"/>
              <a:t>Περπάτημα </a:t>
            </a:r>
            <a:r>
              <a:rPr lang="el-GR" sz="4400" dirty="0"/>
              <a:t>με παπούτσια ή χωρίς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4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4400" dirty="0"/>
              <a:t>Πλάγια βήματα ή πίσω βήματα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4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4400" dirty="0"/>
              <a:t>Με υποστήριξη ή χωρίς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4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4400" dirty="0"/>
              <a:t>Σε ανοιχτό ή κλειστό χώρο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4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4400" dirty="0"/>
              <a:t>Αλλαγή φόρτισης και ταχύτητας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4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4400" dirty="0"/>
              <a:t>Σκάλες</a:t>
            </a:r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890588-026D-4565-A54E-B4E9B96C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638"/>
          </a:xfrm>
        </p:spPr>
        <p:txBody>
          <a:bodyPr/>
          <a:lstStyle/>
          <a:p>
            <a:r>
              <a:rPr lang="el-GR" b="1" dirty="0"/>
              <a:t>                </a:t>
            </a:r>
            <a:r>
              <a:rPr lang="el-GR" sz="3200" b="1" dirty="0"/>
              <a:t>ΚΙΝΗΤΙΚΗ ΕΠΑΝΕΚΜΑΘΗΣΗ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5579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Σύγχρονες μέθοδοι </a:t>
            </a:r>
            <a:r>
              <a:rPr lang="el-GR" sz="2400" b="1" dirty="0" smtClean="0"/>
              <a:t>εκπαίδευσης βάδισης - </a:t>
            </a:r>
            <a:r>
              <a:rPr lang="el-GR" sz="2400" b="1" dirty="0"/>
              <a:t>Εξειδικευμένες παρεμβάσεις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Βάδιση σε διάδρομο με η χωρίς υποστήριξη </a:t>
            </a:r>
            <a:endParaRPr lang="en-US" sz="2000" dirty="0" smtClean="0"/>
          </a:p>
          <a:p>
            <a:r>
              <a:rPr lang="el-GR" sz="2000" dirty="0"/>
              <a:t>Ηλεκτρομηχανικές συσκευές βάδισης (</a:t>
            </a:r>
            <a:r>
              <a:rPr lang="en-US" sz="2000" dirty="0"/>
              <a:t>robotics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r>
              <a:rPr lang="el-GR" sz="2000" dirty="0" smtClean="0"/>
              <a:t>Εικονική </a:t>
            </a:r>
            <a:r>
              <a:rPr lang="el-GR" sz="2000" dirty="0"/>
              <a:t>πραγματικότητα  (</a:t>
            </a:r>
            <a:r>
              <a:rPr lang="en-US" sz="2000" dirty="0"/>
              <a:t>Virtual reality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l-GR" sz="2000" dirty="0"/>
              <a:t>Ηλεκτρικός ερεθισμός </a:t>
            </a:r>
            <a:r>
              <a:rPr lang="en-US" sz="2000" dirty="0"/>
              <a:t>(Electrical stimulation</a:t>
            </a:r>
            <a:r>
              <a:rPr lang="en-US" sz="2000" dirty="0" smtClean="0"/>
              <a:t>)</a:t>
            </a:r>
          </a:p>
          <a:p>
            <a:r>
              <a:rPr lang="el-GR" sz="2000" dirty="0"/>
              <a:t>Κυκλική άσκηση σε ομάδες  </a:t>
            </a:r>
            <a:r>
              <a:rPr lang="en-US" sz="2000" dirty="0"/>
              <a:t>(circuit class training)</a:t>
            </a:r>
            <a:r>
              <a:rPr lang="el-GR" sz="2000" dirty="0"/>
              <a:t/>
            </a:r>
            <a:br>
              <a:rPr lang="el-GR" sz="2000" dirty="0"/>
            </a:b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0653" y="320638"/>
            <a:ext cx="10515600" cy="576571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Βάδιση σε διάδρομο με η χωρίς υποστήριξη 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4717" y="1282047"/>
            <a:ext cx="8557147" cy="48262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Αρχική εφαρμογή σε ασθενείς με ΚΝΜ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Υποστήριξη </a:t>
            </a:r>
            <a:r>
              <a:rPr lang="el-GR" sz="2000" dirty="0"/>
              <a:t>βάρους από ιμάντα </a:t>
            </a:r>
            <a:r>
              <a:rPr lang="en-US" sz="2000" dirty="0" smtClean="0"/>
              <a:t>- </a:t>
            </a:r>
            <a:r>
              <a:rPr lang="el-GR" sz="2000" dirty="0" smtClean="0"/>
              <a:t>ευθυγράμμιση </a:t>
            </a:r>
            <a:r>
              <a:rPr lang="el-GR" sz="2000" dirty="0"/>
              <a:t>κορμού στην φάση </a:t>
            </a:r>
            <a:r>
              <a:rPr lang="el-GR" sz="2000" dirty="0" smtClean="0"/>
              <a:t>στήριξης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/>
              <a:t>Βελτίωση της συμμετρίας κατά την αιώρηση 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Διευκόλυνση φυσιολογικού προτύπου βάδισης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/>
              <a:t>Μορφή εξαναγκασμένης κινησιοθεραπείας </a:t>
            </a: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Ενεργοποίηση κεντρικών παραγωγών προτύπων βάδισης (περιορισμένη </a:t>
            </a:r>
            <a:r>
              <a:rPr lang="el-GR" sz="2000" dirty="0" err="1" smtClean="0"/>
              <a:t>τεκμ</a:t>
            </a:r>
            <a:r>
              <a:rPr lang="el-GR" sz="2000" dirty="0" smtClean="0"/>
              <a:t>) 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Ταυτόχρονη </a:t>
            </a:r>
            <a:r>
              <a:rPr lang="el-GR" sz="2000" dirty="0"/>
              <a:t>καταγραφή Κ/Σ και αντιλαμβανόμενη κόπωση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/>
              <a:t>Συμμετοχή συνήθως 2 θεραπευτών 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Δεν </a:t>
            </a:r>
            <a:r>
              <a:rPr lang="el-GR" sz="2000" dirty="0"/>
              <a:t>μπορεί να </a:t>
            </a:r>
            <a:r>
              <a:rPr lang="el-GR" sz="2000" dirty="0" smtClean="0"/>
              <a:t>μεταφερθεί- Κόστος    </a:t>
            </a: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n-US" sz="2400" dirty="0"/>
          </a:p>
        </p:txBody>
      </p:sp>
      <p:pic>
        <p:nvPicPr>
          <p:cNvPr id="4" name="Picture 7" descr="Brooks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r="8646"/>
          <a:stretch>
            <a:fillRect/>
          </a:stretch>
        </p:blipFill>
        <p:spPr bwMode="auto">
          <a:xfrm>
            <a:off x="9116704" y="1266541"/>
            <a:ext cx="2973931" cy="42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085788" y="6108250"/>
            <a:ext cx="37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Moseley et al., 2005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Hesse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2008)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8539" y="93247"/>
            <a:ext cx="10515600" cy="706438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Βάδιση σε διάδρομο με η χωρίς υποστήριξη 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2829" y="900752"/>
            <a:ext cx="8120418" cy="54045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Άσκηση προσανατολισμένη σε στόχο με επαναλήψεις ( βήματα)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  </a:t>
            </a:r>
            <a:r>
              <a:rPr lang="el-GR" sz="2000" dirty="0"/>
              <a:t>Σ</a:t>
            </a:r>
            <a:r>
              <a:rPr lang="el-GR" sz="2000" dirty="0" smtClean="0"/>
              <a:t>υνεδρία 20 λεπτών περιλαμβάνει έως 1000 βήματα </a:t>
            </a:r>
            <a:r>
              <a:rPr lang="en-US" sz="2000" b="1" dirty="0" smtClean="0"/>
              <a:t>VS </a:t>
            </a:r>
            <a:r>
              <a:rPr lang="el-GR" sz="2000" dirty="0" smtClean="0"/>
              <a:t>50 – 100         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  βήματα με παραδοσιακή μέθοδο </a:t>
            </a:r>
            <a:r>
              <a:rPr lang="el-GR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 err="1" smtClean="0">
                <a:solidFill>
                  <a:srgbClr val="C00000"/>
                </a:solidFill>
              </a:rPr>
              <a:t>Hesse</a:t>
            </a:r>
            <a:r>
              <a:rPr lang="en-US" sz="1600" b="1" dirty="0" smtClean="0">
                <a:solidFill>
                  <a:srgbClr val="C00000"/>
                </a:solidFill>
              </a:rPr>
              <a:t> 2003</a:t>
            </a:r>
            <a:r>
              <a:rPr lang="el-GR" sz="1600" b="1" dirty="0" smtClean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Έχει καταγραφεί αύξηση της εγκεφαλικής </a:t>
            </a:r>
            <a:r>
              <a:rPr lang="el-GR" sz="2000" dirty="0"/>
              <a:t>δραστηριότητας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/>
              <a:t>    </a:t>
            </a:r>
            <a:r>
              <a:rPr lang="en-US" sz="20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(</a:t>
            </a:r>
            <a:r>
              <a:rPr lang="en-US" sz="1600" b="1" dirty="0" err="1">
                <a:solidFill>
                  <a:srgbClr val="C00000"/>
                </a:solidFill>
              </a:rPr>
              <a:t>Enzinger</a:t>
            </a:r>
            <a:r>
              <a:rPr lang="el-GR" sz="1600" b="1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et al., 2006</a:t>
            </a:r>
            <a:r>
              <a:rPr lang="el-GR" sz="1600" b="1" dirty="0" smtClean="0">
                <a:solidFill>
                  <a:srgbClr val="C00000"/>
                </a:solidFill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</a:rPr>
              <a:t>Yang </a:t>
            </a:r>
            <a:r>
              <a:rPr lang="en-US" sz="1600" b="1" dirty="0">
                <a:solidFill>
                  <a:srgbClr val="C00000"/>
                </a:solidFill>
              </a:rPr>
              <a:t>et  al., </a:t>
            </a:r>
            <a:r>
              <a:rPr lang="en-US" sz="1600" b="1" dirty="0" smtClean="0">
                <a:solidFill>
                  <a:srgbClr val="C00000"/>
                </a:solidFill>
              </a:rPr>
              <a:t>2010</a:t>
            </a:r>
            <a:r>
              <a:rPr lang="el-GR" sz="1600" b="1" dirty="0" smtClean="0">
                <a:solidFill>
                  <a:srgbClr val="C00000"/>
                </a:solidFill>
              </a:rPr>
              <a:t>)</a:t>
            </a:r>
            <a:endParaRPr lang="el-GR" sz="16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Μπορεί να: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000" dirty="0" smtClean="0"/>
              <a:t> Συνδυαστεί με λειτουργικό ηλεκτρικό ερεθισμό και να βελτιώσει την κινητική λειτουργία  </a:t>
            </a:r>
            <a:r>
              <a:rPr lang="el-GR" sz="1600" dirty="0" smtClean="0"/>
              <a:t>(</a:t>
            </a:r>
            <a:r>
              <a:rPr lang="en-US" sz="1600" dirty="0" err="1" smtClean="0"/>
              <a:t>Lidquist</a:t>
            </a:r>
            <a:r>
              <a:rPr lang="en-US" sz="1600" dirty="0" smtClean="0"/>
              <a:t> et al., 2007) </a:t>
            </a:r>
            <a:endParaRPr lang="el-GR" sz="16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</p:txBody>
      </p:sp>
      <p:pic>
        <p:nvPicPr>
          <p:cNvPr id="4" name="Picture 2" descr="http://www.merce.research.va.gov/images/treadmi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49" y="1308166"/>
            <a:ext cx="3283849" cy="36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09824"/>
            <a:ext cx="11058098" cy="61623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534" y="880982"/>
            <a:ext cx="11846257" cy="59091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000" b="1" dirty="0" err="1" smtClean="0"/>
              <a:t>Mehrholz</a:t>
            </a:r>
            <a:r>
              <a:rPr lang="el-GR" sz="2000" b="1" dirty="0" smtClean="0"/>
              <a:t> </a:t>
            </a:r>
            <a:r>
              <a:rPr lang="en-US" sz="2000" b="1" dirty="0"/>
              <a:t>et al 2014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2000" dirty="0" smtClean="0"/>
              <a:t>Μεγαλύτερη </a:t>
            </a:r>
            <a:r>
              <a:rPr lang="el-GR" sz="2000" dirty="0"/>
              <a:t>βελτίωση σε ταχύτητα (</a:t>
            </a:r>
            <a:r>
              <a:rPr lang="en-US" sz="2000" dirty="0"/>
              <a:t>0.11 m/s</a:t>
            </a:r>
            <a:r>
              <a:rPr lang="el-GR" sz="2000" dirty="0"/>
              <a:t>) και αντοχή στην  βάδιση (</a:t>
            </a:r>
            <a:r>
              <a:rPr lang="en-US" sz="2000" dirty="0"/>
              <a:t>30 m</a:t>
            </a:r>
            <a:r>
              <a:rPr lang="el-GR" sz="2000" dirty="0"/>
              <a:t>) σε </a:t>
            </a:r>
            <a:r>
              <a:rPr lang="el-GR" sz="2000" dirty="0" smtClean="0"/>
              <a:t>ασθενείς</a:t>
            </a:r>
            <a:r>
              <a:rPr lang="el-GR" sz="2000" dirty="0"/>
              <a:t>  </a:t>
            </a:r>
            <a:r>
              <a:rPr lang="el-GR" sz="2000" dirty="0" smtClean="0"/>
              <a:t>που είχαν ανεξάρτητη  βάδιση </a:t>
            </a:r>
            <a:r>
              <a:rPr lang="el-GR" sz="2000" dirty="0"/>
              <a:t>τους πρώτους 3 </a:t>
            </a:r>
            <a:r>
              <a:rPr lang="el-GR" sz="2000" dirty="0" smtClean="0"/>
              <a:t>μήνες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l-GR" sz="2000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l-GR" sz="2000" dirty="0" smtClean="0"/>
              <a:t>   Προτείνονται:</a:t>
            </a:r>
            <a:endParaRPr lang="el-GR" sz="20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2000" dirty="0"/>
              <a:t>   </a:t>
            </a:r>
            <a:r>
              <a:rPr lang="el-GR" sz="2000" dirty="0" smtClean="0"/>
              <a:t>   διάρκεια </a:t>
            </a:r>
            <a:r>
              <a:rPr lang="en-US" sz="2000" dirty="0"/>
              <a:t>20- 30 min</a:t>
            </a:r>
            <a:endParaRPr lang="el-GR" sz="20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2000" dirty="0"/>
              <a:t> </a:t>
            </a:r>
            <a:r>
              <a:rPr lang="en-US" sz="2000" dirty="0"/>
              <a:t> </a:t>
            </a:r>
            <a:r>
              <a:rPr lang="el-GR" sz="2000" dirty="0" smtClean="0"/>
              <a:t>    </a:t>
            </a:r>
            <a:r>
              <a:rPr lang="el-GR" sz="2000" dirty="0"/>
              <a:t>υποστήριξη (30 -40%- σταδιακή μείωση,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2000" dirty="0"/>
              <a:t>   </a:t>
            </a:r>
            <a:r>
              <a:rPr lang="el-GR" sz="2000" dirty="0" smtClean="0"/>
              <a:t>   ταχύτητα </a:t>
            </a:r>
            <a:r>
              <a:rPr lang="el-GR" sz="2000" dirty="0"/>
              <a:t>0.1-  0.3 </a:t>
            </a:r>
            <a:r>
              <a:rPr lang="en-US" sz="2000" dirty="0"/>
              <a:t>m/s</a:t>
            </a:r>
            <a:r>
              <a:rPr lang="el-GR" sz="2000" dirty="0"/>
              <a:t>  σταδιακή αύξηση ταχύτητας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2000" dirty="0"/>
              <a:t>   </a:t>
            </a:r>
            <a:r>
              <a:rPr lang="el-GR" sz="2000" dirty="0" smtClean="0"/>
              <a:t>  συχνότητα </a:t>
            </a:r>
            <a:r>
              <a:rPr lang="el-GR" sz="2000" dirty="0"/>
              <a:t>&gt; 3 φορές την εβδομάδα και μικρή περίοδος πχ 4 εβδομάδες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6200" dirty="0" smtClean="0"/>
          </a:p>
          <a:p>
            <a:pPr marL="0" indent="0">
              <a:buNone/>
            </a:pPr>
            <a:endParaRPr lang="el-GR" sz="1050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191068" y="203038"/>
            <a:ext cx="9921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Βάδιση σε διάδρομο με η χωρίς υποστήριξη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141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7824" y="83668"/>
            <a:ext cx="10515600" cy="61751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Ηλεκτρομηχανικές συσκευές βάδισης </a:t>
            </a:r>
            <a:r>
              <a:rPr lang="el-GR" sz="2400" b="1" dirty="0" smtClean="0"/>
              <a:t>(</a:t>
            </a:r>
            <a:r>
              <a:rPr lang="en-US" sz="2400" b="1" dirty="0" smtClean="0"/>
              <a:t>robotics</a:t>
            </a:r>
            <a:r>
              <a:rPr lang="el-GR" sz="2400" b="1" dirty="0" smtClean="0"/>
              <a:t>)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4716" y="701182"/>
            <a:ext cx="11627893" cy="559043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l-GR" sz="1800" dirty="0" smtClean="0"/>
              <a:t>   Συσκευές  με κινητά μέρη που παρέχουν αυτοματοποιημένη/υποβοηθούμενη βάδιση.  Η κίνηση  είναι      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l-GR" sz="1800" dirty="0" smtClean="0"/>
              <a:t>    προγραμματισμένη και ελέγχεται από ηλεκτρονικό υπολογιστή </a:t>
            </a:r>
            <a:endParaRPr lang="el-GR" sz="18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1800" u="sng" dirty="0" smtClean="0"/>
              <a:t>Ρομποτικοί </a:t>
            </a:r>
            <a:r>
              <a:rPr lang="el-GR" sz="1800" u="sng" dirty="0" err="1"/>
              <a:t>εξωσκελετοί</a:t>
            </a:r>
            <a:r>
              <a:rPr lang="el-GR" sz="1800" u="sng" dirty="0"/>
              <a:t> </a:t>
            </a:r>
            <a:r>
              <a:rPr lang="el-GR" sz="1800" dirty="0" smtClean="0"/>
              <a:t>συνδυασμένοι </a:t>
            </a:r>
            <a:r>
              <a:rPr lang="el-GR" sz="1800" dirty="0"/>
              <a:t>με ιμάντες υποστήριξης του σωματικού βάρους (</a:t>
            </a:r>
            <a:r>
              <a:rPr lang="en-US" sz="1800" dirty="0" smtClean="0"/>
              <a:t>robot </a:t>
            </a:r>
            <a:r>
              <a:rPr lang="en-US" sz="1800" dirty="0"/>
              <a:t>exoskeleton </a:t>
            </a:r>
            <a:r>
              <a:rPr lang="en-US" sz="1800" dirty="0" err="1" smtClean="0"/>
              <a:t>orthosis</a:t>
            </a:r>
            <a:endParaRPr lang="el-GR" sz="1800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1800" u="sng" dirty="0" smtClean="0"/>
              <a:t>Ηλεκτρομηχανικές συσκευές </a:t>
            </a:r>
            <a:r>
              <a:rPr lang="el-GR" sz="1800" u="sng" dirty="0"/>
              <a:t>με πλατφόρμες </a:t>
            </a:r>
            <a:r>
              <a:rPr lang="el-GR" sz="1800" dirty="0" smtClean="0"/>
              <a:t>συνδυασμένη </a:t>
            </a:r>
            <a:r>
              <a:rPr lang="el-GR" sz="1800" dirty="0"/>
              <a:t>με ιμάντες υποστήριξης του σωματικού βάρους που προσομοιάζουν την κίνηση της </a:t>
            </a:r>
            <a:r>
              <a:rPr lang="el-GR" sz="1800" dirty="0" smtClean="0"/>
              <a:t>βάδισης </a:t>
            </a:r>
            <a:r>
              <a:rPr lang="el-GR" sz="1800" dirty="0"/>
              <a:t>(</a:t>
            </a:r>
            <a:r>
              <a:rPr lang="en-US" sz="1800" dirty="0"/>
              <a:t>end effector type robotic </a:t>
            </a:r>
            <a:r>
              <a:rPr lang="en-US" sz="1800" dirty="0" smtClean="0"/>
              <a:t>devices</a:t>
            </a:r>
            <a:r>
              <a:rPr lang="el-GR" sz="1800" dirty="0" smtClean="0"/>
              <a:t>) 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l-GR" sz="1800" dirty="0" smtClean="0"/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l-GR" sz="1800" dirty="0" smtClean="0"/>
              <a:t>     Χαρακτηριστικά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1800" dirty="0" smtClean="0"/>
              <a:t> Επιτρέπουν άσκηση με μεγαλύτερη ένταση σε ασθενείς</a:t>
            </a:r>
            <a:r>
              <a:rPr lang="en-US" sz="1800" dirty="0" smtClean="0"/>
              <a:t> </a:t>
            </a:r>
            <a:r>
              <a:rPr lang="el-GR" sz="1800" dirty="0" smtClean="0"/>
              <a:t> που παρουσιάζουν δυσκολίες στην βάδιση 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1800" dirty="0" smtClean="0"/>
              <a:t> Μπορεί να συνδυαστούν με εικονική πραγματικότητα ( κίνητρο) </a:t>
            </a:r>
            <a:endParaRPr lang="en-US" sz="1800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1800" dirty="0" smtClean="0"/>
              <a:t>Απαιτούν </a:t>
            </a:r>
            <a:r>
              <a:rPr lang="el-GR" sz="1800" dirty="0"/>
              <a:t>λιγότερη προσπάθεια από θεραπευτές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1800" dirty="0"/>
              <a:t>Συνάδουν με  τις αρχές της κινητικής μάθησης </a:t>
            </a:r>
            <a:r>
              <a:rPr lang="el-GR" sz="1800" dirty="0" smtClean="0"/>
              <a:t>(επανάληψη, ανατροφοδότηση</a:t>
            </a:r>
            <a:r>
              <a:rPr lang="en-US" sz="1800" dirty="0" smtClean="0"/>
              <a:t>)</a:t>
            </a:r>
            <a:endParaRPr lang="el-GR" sz="1800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1800" dirty="0" smtClean="0"/>
              <a:t> Μέτρηση δυναμικών και  κινηματικών παραμέτρων (αξιολόγηση) 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7629522" y="6209732"/>
            <a:ext cx="4203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</a:rPr>
              <a:t>Colombo 2000</a:t>
            </a:r>
            <a:r>
              <a:rPr lang="el-GR" sz="1600" b="1" dirty="0" smtClean="0">
                <a:solidFill>
                  <a:srgbClr val="C00000"/>
                </a:solidFill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</a:rPr>
              <a:t>Chang </a:t>
            </a:r>
            <a:r>
              <a:rPr lang="en-US" sz="1600" b="1" dirty="0">
                <a:solidFill>
                  <a:srgbClr val="C00000"/>
                </a:solidFill>
              </a:rPr>
              <a:t>&amp; Kim., 2013)</a:t>
            </a:r>
          </a:p>
        </p:txBody>
      </p:sp>
    </p:spTree>
    <p:extLst>
      <p:ext uri="{BB962C8B-B14F-4D97-AF65-F5344CB8AC3E}">
        <p14:creationId xmlns:p14="http://schemas.microsoft.com/office/powerpoint/2010/main" val="30252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9953" y="1389184"/>
            <a:ext cx="78486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n-US" altLang="el-GR" sz="2200" dirty="0">
                <a:sym typeface="Wingdings 2" panose="05020102010507070707" pitchFamily="18" charset="2"/>
              </a:rPr>
              <a:t> </a:t>
            </a:r>
            <a:r>
              <a:rPr lang="el-GR" altLang="el-GR" sz="2200" dirty="0"/>
              <a:t>Αγγειακές δυσπλασίες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Ηλικία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</a:t>
            </a:r>
            <a:r>
              <a:rPr lang="el-GR" altLang="el-GR" sz="2200" dirty="0" err="1"/>
              <a:t>Αθηροσκλήρυνση</a:t>
            </a: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Υπέρταση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Διαταραχές πήξης του αίματος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Κάπνισμα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Καρδιακές βλάβες</a:t>
            </a:r>
          </a:p>
          <a:p>
            <a:pPr>
              <a:spcBef>
                <a:spcPct val="50000"/>
              </a:spcBef>
            </a:pPr>
            <a:endParaRPr lang="el-GR" altLang="el-GR" sz="2200" dirty="0"/>
          </a:p>
        </p:txBody>
      </p:sp>
      <p:sp>
        <p:nvSpPr>
          <p:cNvPr id="2" name="Ορθογώνιο 1"/>
          <p:cNvSpPr/>
          <p:nvPr/>
        </p:nvSpPr>
        <p:spPr>
          <a:xfrm>
            <a:off x="4240347" y="430795"/>
            <a:ext cx="3976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/>
              <a:t>ΠΡΟΔΙΑΘΕΣΙΚΟΙ ΠΑΡΑΓΟΝΤΕΣ</a:t>
            </a:r>
          </a:p>
        </p:txBody>
      </p:sp>
    </p:spTree>
    <p:extLst>
      <p:ext uri="{BB962C8B-B14F-4D97-AF65-F5344CB8AC3E}">
        <p14:creationId xmlns:p14="http://schemas.microsoft.com/office/powerpoint/2010/main" val="14260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7546" y="210575"/>
            <a:ext cx="10930719" cy="610270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Ηλεκτρομηχανικές συσκευές βάδισης </a:t>
            </a:r>
            <a:r>
              <a:rPr lang="en-US" sz="2400" b="1" dirty="0" smtClean="0"/>
              <a:t>robotics </a:t>
            </a:r>
            <a:r>
              <a:rPr lang="el-GR" sz="2400" b="1" dirty="0" smtClean="0"/>
              <a:t>  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7546" y="1037232"/>
            <a:ext cx="8366078" cy="47630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   Ρομποτικοί </a:t>
            </a:r>
            <a:r>
              <a:rPr lang="el-GR" sz="2000" dirty="0" err="1" smtClean="0"/>
              <a:t>εξωσκελετοί</a:t>
            </a:r>
            <a:r>
              <a:rPr lang="el-GR" sz="2000" dirty="0" smtClean="0"/>
              <a:t> (</a:t>
            </a:r>
            <a:r>
              <a:rPr lang="en-US" sz="2000" dirty="0" err="1" smtClean="0"/>
              <a:t>Lokomat</a:t>
            </a:r>
            <a:r>
              <a:rPr lang="el-GR" sz="2000" dirty="0"/>
              <a:t>) </a:t>
            </a:r>
          </a:p>
          <a:p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Μπορεί να μειώσουν μη φυσιολογικές κινήσεις 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Δυνατή </a:t>
            </a:r>
            <a:r>
              <a:rPr lang="el-GR" sz="2000" dirty="0"/>
              <a:t>η κίνηση σε πολλές αρθρώσεις </a:t>
            </a:r>
            <a:r>
              <a:rPr lang="el-GR" sz="2000" dirty="0" smtClean="0"/>
              <a:t>(βοήθεια </a:t>
            </a:r>
            <a:r>
              <a:rPr lang="el-GR" sz="2000" dirty="0"/>
              <a:t>σε πολλές </a:t>
            </a:r>
            <a:r>
              <a:rPr lang="el-GR" sz="2000" dirty="0" smtClean="0"/>
              <a:t>μυϊκές ομάδες ταυτόχρονα)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000" dirty="0" smtClean="0"/>
              <a:t>Περιορισμένοι βαθμοί ελευθερίας κίνησης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000" dirty="0" smtClean="0"/>
              <a:t>Συγκεκριμένο </a:t>
            </a:r>
            <a:r>
              <a:rPr lang="el-GR" sz="2000" dirty="0" err="1" smtClean="0"/>
              <a:t>πατέντο</a:t>
            </a:r>
            <a:r>
              <a:rPr lang="el-GR" sz="2000" dirty="0" smtClean="0"/>
              <a:t> κίνησης σε οβελιαίο επίπεδο με περιορισμένη κίνηση στα άλλα επίπεδα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000" dirty="0" smtClean="0"/>
              <a:t>Μπορεί να  περιορίσει την μυϊκή ενεργοποίηση στον κορμό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000" dirty="0" smtClean="0"/>
              <a:t>Δεν επιτρέπει την βοήθεια από θεραπευτή 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000" dirty="0" smtClean="0"/>
              <a:t>Παρέχουν στερεότυπα πατέντα κίνησης που δεν σχετίζονται με λειτουργικές δραστηριότητες </a:t>
            </a:r>
            <a:endParaRPr lang="en-US" sz="2000" dirty="0"/>
          </a:p>
          <a:p>
            <a:endParaRPr lang="el-GR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284" y="919012"/>
            <a:ext cx="3061648" cy="398996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251880" y="6093304"/>
            <a:ext cx="9374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 </a:t>
            </a:r>
            <a:r>
              <a:rPr lang="en-US" dirty="0" smtClean="0">
                <a:solidFill>
                  <a:srgbClr val="C00000"/>
                </a:solidFill>
              </a:rPr>
              <a:t>Hornby et al., 2008;Poli </a:t>
            </a:r>
            <a:r>
              <a:rPr lang="en-US" dirty="0">
                <a:solidFill>
                  <a:srgbClr val="C00000"/>
                </a:solidFill>
              </a:rPr>
              <a:t>et al., </a:t>
            </a:r>
            <a:r>
              <a:rPr lang="en-US" dirty="0" smtClean="0">
                <a:solidFill>
                  <a:srgbClr val="C00000"/>
                </a:solidFill>
              </a:rPr>
              <a:t>201</a:t>
            </a:r>
            <a:r>
              <a:rPr lang="el-GR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Veneman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2005</a:t>
            </a:r>
            <a:r>
              <a:rPr lang="el-GR" dirty="0">
                <a:solidFill>
                  <a:srgbClr val="C00000"/>
                </a:solidFill>
              </a:rPr>
              <a:t>; </a:t>
            </a:r>
            <a:r>
              <a:rPr lang="de-DE" dirty="0" smtClean="0">
                <a:solidFill>
                  <a:srgbClr val="C00000"/>
                </a:solidFill>
              </a:rPr>
              <a:t>Schmidt</a:t>
            </a:r>
            <a:r>
              <a:rPr lang="el-GR" dirty="0" smtClean="0">
                <a:solidFill>
                  <a:srgbClr val="C00000"/>
                </a:solidFill>
              </a:rPr>
              <a:t>,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2005</a:t>
            </a:r>
            <a:r>
              <a:rPr lang="el-GR" dirty="0">
                <a:solidFill>
                  <a:srgbClr val="C00000"/>
                </a:solidFill>
              </a:rPr>
              <a:t>; </a:t>
            </a:r>
            <a:r>
              <a:rPr lang="en-US" dirty="0">
                <a:solidFill>
                  <a:srgbClr val="C00000"/>
                </a:solidFill>
              </a:rPr>
              <a:t>Narayan et al</a:t>
            </a:r>
            <a:r>
              <a:rPr lang="el-GR" dirty="0">
                <a:solidFill>
                  <a:srgbClr val="C00000"/>
                </a:solidFill>
              </a:rPr>
              <a:t>., 2011)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1597" y="166986"/>
            <a:ext cx="10515600" cy="106625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Ηλεκτρομηχανικές συσκευές βάδισης </a:t>
            </a:r>
            <a:r>
              <a:rPr lang="en-US" sz="2400" b="1" dirty="0" smtClean="0"/>
              <a:t>robotics 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0249" y="1370781"/>
            <a:ext cx="6346209" cy="42853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Ηλεκτρομηχανικές συσκευές με πλατφόρμες</a:t>
            </a:r>
            <a:r>
              <a:rPr lang="el-GR" sz="2000" dirty="0"/>
              <a:t> </a:t>
            </a:r>
            <a:r>
              <a:rPr lang="en-US" sz="2000" dirty="0" smtClean="0"/>
              <a:t> (</a:t>
            </a:r>
            <a:r>
              <a:rPr lang="en-US" sz="2000" dirty="0"/>
              <a:t>Gait trainer, </a:t>
            </a:r>
            <a:r>
              <a:rPr lang="el-GR" sz="2000" dirty="0" smtClean="0"/>
              <a:t>   </a:t>
            </a:r>
            <a:r>
              <a:rPr lang="en-US" sz="2000" dirty="0" smtClean="0"/>
              <a:t>G-E0-System</a:t>
            </a:r>
            <a:r>
              <a:rPr lang="en-US" sz="2000" dirty="0"/>
              <a:t>, </a:t>
            </a:r>
            <a:r>
              <a:rPr lang="en-US" sz="2000" dirty="0" err="1" smtClean="0"/>
              <a:t>Lokohelp</a:t>
            </a:r>
            <a:r>
              <a:rPr lang="el-GR" sz="2000" dirty="0"/>
              <a:t>,</a:t>
            </a:r>
            <a:r>
              <a:rPr lang="el-GR" sz="2000" dirty="0" smtClean="0"/>
              <a:t> </a:t>
            </a:r>
            <a:r>
              <a:rPr lang="de-DE" sz="2000" dirty="0" smtClean="0"/>
              <a:t>HapticWalker’</a:t>
            </a:r>
            <a:r>
              <a:rPr lang="el-GR" sz="2000" dirty="0" smtClean="0"/>
              <a:t>,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/>
              <a:t>’</a:t>
            </a:r>
            <a:r>
              <a:rPr lang="de-DE" sz="2000" dirty="0" err="1"/>
              <a:t>Anklebot</a:t>
            </a:r>
            <a:r>
              <a:rPr lang="de-DE" sz="2000" dirty="0" smtClean="0"/>
              <a:t>’</a:t>
            </a:r>
            <a:r>
              <a:rPr lang="el-GR" sz="2000" dirty="0" smtClean="0"/>
              <a:t>)</a:t>
            </a:r>
            <a:r>
              <a:rPr lang="de-DE" sz="2000" dirty="0" smtClean="0"/>
              <a:t> </a:t>
            </a: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Ευκολότερος προγραμματισμός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Λιγότερος </a:t>
            </a:r>
            <a:r>
              <a:rPr lang="el-GR" sz="2000" dirty="0"/>
              <a:t>έλεγχος κεντρικότερων </a:t>
            </a:r>
            <a:r>
              <a:rPr lang="el-GR" sz="2000" dirty="0" smtClean="0"/>
              <a:t>αρθρώσεων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Προσομοίωση στάσης και αιώρησης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Πιθανή μεγαλύτερη ενεργοποίηση μυών κορμού (λαβές)   </a:t>
            </a:r>
            <a:endParaRPr lang="el-GR" sz="2000" dirty="0"/>
          </a:p>
        </p:txBody>
      </p:sp>
      <p:pic>
        <p:nvPicPr>
          <p:cNvPr id="2052" name="Picture 4" descr="https://www.iat.tu-berlin.de/fileadmin/fg188/10_HapticWal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86" y="1581503"/>
            <a:ext cx="4454042" cy="38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027761" y="6231513"/>
            <a:ext cx="489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de-DE" dirty="0">
                <a:solidFill>
                  <a:srgbClr val="C00000"/>
                </a:solidFill>
              </a:rPr>
              <a:t> Schmidt 2005</a:t>
            </a:r>
            <a:r>
              <a:rPr lang="el-GR" dirty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Hesse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1999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Narayan et al</a:t>
            </a:r>
            <a:r>
              <a:rPr lang="el-GR" dirty="0">
                <a:solidFill>
                  <a:srgbClr val="C00000"/>
                </a:solidFill>
              </a:rPr>
              <a:t>., 2011)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4842" y="279675"/>
            <a:ext cx="11095630" cy="634726"/>
          </a:xfrm>
        </p:spPr>
        <p:txBody>
          <a:bodyPr>
            <a:noAutofit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/>
          </p:nvPr>
        </p:nvGraphicFramePr>
        <p:xfrm>
          <a:off x="191068" y="914401"/>
          <a:ext cx="11778017" cy="5417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7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9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231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</a:rPr>
                        <a:t>Mehrholz</a:t>
                      </a:r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et al., 2013 </a:t>
                      </a:r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συστηματική</a:t>
                      </a:r>
                      <a:r>
                        <a:rPr lang="el-GR" sz="2200" b="1" baseline="0" dirty="0" smtClean="0">
                          <a:solidFill>
                            <a:schemeClr val="bg1"/>
                          </a:solidFill>
                        </a:rPr>
                        <a:t> ανασκόπηση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Cochrane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Ηλεκτρομηχανική ή  ρομποτική υποβοήθηση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με ή χωρίς ηλεκτρικό ερεθισμό  &amp; Φ/Θ  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VS </a:t>
                      </a:r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  Φ/Θ </a:t>
                      </a: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Μεταβλητή </a:t>
                      </a:r>
                      <a:r>
                        <a:rPr lang="en-US" dirty="0" smtClean="0"/>
                        <a:t> </a:t>
                      </a:r>
                      <a:r>
                        <a:rPr lang="el-GR" baseline="0" dirty="0" smtClean="0"/>
                        <a:t>(Μελέτες</a:t>
                      </a:r>
                      <a:r>
                        <a:rPr lang="en-US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Μεταβλητή </a:t>
                      </a:r>
                      <a:r>
                        <a:rPr lang="el-GR" baseline="0" dirty="0" smtClean="0"/>
                        <a:t>(Μελέτες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Μεταβλητή </a:t>
                      </a:r>
                      <a:r>
                        <a:rPr lang="el-GR" baseline="0" dirty="0" smtClean="0"/>
                        <a:t>(Μελέτες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67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Ανεξάρτητη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βάδιση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FAC (4-5)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Ταχύτητα βάδισης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Αντοχή στην βάδιση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6 MWT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Όλοι</a:t>
                      </a:r>
                      <a:r>
                        <a:rPr lang="el-GR" sz="1800" baseline="0" dirty="0" smtClean="0"/>
                        <a:t> οι ασθενείς στο τέλος  (23) και στο </a:t>
                      </a:r>
                      <a:r>
                        <a:rPr lang="en-US" sz="1800" baseline="0" dirty="0" smtClean="0"/>
                        <a:t>Follow up </a:t>
                      </a:r>
                      <a:r>
                        <a:rPr lang="el-GR" sz="1800" baseline="0" dirty="0" smtClean="0"/>
                        <a:t>                  (5)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</a:t>
                      </a:r>
                      <a:endParaRPr lang="el-GR" sz="2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Όλοι</a:t>
                      </a:r>
                      <a:r>
                        <a:rPr lang="el-GR" sz="1800" baseline="0" dirty="0" smtClean="0"/>
                        <a:t> οι ασθενείς  στο τέλος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l-GR" sz="1800" baseline="0" dirty="0" smtClean="0"/>
                        <a:t>1</a:t>
                      </a:r>
                      <a:r>
                        <a:rPr lang="en-US" sz="1800" baseline="0" dirty="0" smtClean="0"/>
                        <a:t>7) </a:t>
                      </a:r>
                      <a:r>
                        <a:rPr lang="el-GR" sz="1800" baseline="0" dirty="0" smtClean="0"/>
                        <a:t> και στο </a:t>
                      </a:r>
                      <a:r>
                        <a:rPr lang="en-US" sz="1800" baseline="0" dirty="0" smtClean="0"/>
                        <a:t>Follow  up </a:t>
                      </a:r>
                      <a:r>
                        <a:rPr lang="el-GR" sz="1800" baseline="0" dirty="0" smtClean="0"/>
                        <a:t>(6</a:t>
                      </a:r>
                      <a:r>
                        <a:rPr lang="el-GR" sz="1800" dirty="0" smtClean="0"/>
                        <a:t>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ym typeface="Wingdings"/>
                        </a:rPr>
                        <a:t> 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Όλοι</a:t>
                      </a:r>
                      <a:r>
                        <a:rPr lang="el-GR" sz="1800" baseline="0" dirty="0" smtClean="0"/>
                        <a:t> οι ασθενείς  στο τέλος</a:t>
                      </a:r>
                      <a:r>
                        <a:rPr lang="en-US" sz="1800" baseline="0" dirty="0" smtClean="0"/>
                        <a:t> (7) </a:t>
                      </a:r>
                      <a:r>
                        <a:rPr lang="el-GR" sz="1800" baseline="0" dirty="0" smtClean="0"/>
                        <a:t> και στο </a:t>
                      </a:r>
                      <a:r>
                        <a:rPr lang="en-US" sz="1800" baseline="0" dirty="0" smtClean="0"/>
                        <a:t>Follow  up</a:t>
                      </a:r>
                      <a:r>
                        <a:rPr lang="el-GR" sz="1800" baseline="0" dirty="0" smtClean="0"/>
                        <a:t> (4</a:t>
                      </a:r>
                      <a:r>
                        <a:rPr lang="el-GR" sz="1800" dirty="0" smtClean="0"/>
                        <a:t>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ym typeface="Wingdings"/>
                        </a:rPr>
                        <a:t> 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2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Περιπατητικοί</a:t>
                      </a:r>
                      <a:r>
                        <a:rPr lang="el-GR" sz="1800" baseline="0" dirty="0" smtClean="0"/>
                        <a:t>    (9</a:t>
                      </a:r>
                      <a:r>
                        <a:rPr lang="el-GR" sz="1800" dirty="0" smtClean="0"/>
                        <a:t>)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ym typeface="Wingdings"/>
                        </a:rPr>
                        <a:t>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Περιπατητικοί</a:t>
                      </a:r>
                      <a:r>
                        <a:rPr lang="el-GR" sz="1800" baseline="0" dirty="0" smtClean="0"/>
                        <a:t>    (</a:t>
                      </a:r>
                      <a:r>
                        <a:rPr lang="el-GR" sz="1800" dirty="0" smtClean="0"/>
                        <a:t>7)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ym typeface="Wingdings"/>
                        </a:rPr>
                        <a:t> 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Περιπατητικοί</a:t>
                      </a:r>
                      <a:r>
                        <a:rPr lang="el-GR" sz="1800" baseline="0" dirty="0" smtClean="0"/>
                        <a:t> και μη (9 </a:t>
                      </a:r>
                      <a:r>
                        <a:rPr lang="el-GR" sz="1800" dirty="0" smtClean="0"/>
                        <a:t>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</a:t>
                      </a:r>
                      <a:endParaRPr lang="el-GR" sz="2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Περιπατητικοί</a:t>
                      </a:r>
                      <a:r>
                        <a:rPr lang="el-GR" sz="1800" baseline="0" dirty="0" smtClean="0"/>
                        <a:t> και μη (</a:t>
                      </a:r>
                      <a:r>
                        <a:rPr lang="el-GR" sz="1800" dirty="0" smtClean="0"/>
                        <a:t>5)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ym typeface="Wingdings"/>
                        </a:rPr>
                        <a:t> 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FF0000"/>
                          </a:solidFill>
                        </a:rPr>
                        <a:t>Μη περιπατητικοί   </a:t>
                      </a:r>
                      <a:r>
                        <a:rPr lang="el-GR" sz="1800" baseline="0" dirty="0" smtClean="0">
                          <a:solidFill>
                            <a:srgbClr val="FF0000"/>
                          </a:solidFill>
                        </a:rPr>
                        <a:t>(5</a:t>
                      </a:r>
                      <a:r>
                        <a:rPr lang="el-GR" sz="1800" dirty="0" smtClean="0">
                          <a:solidFill>
                            <a:srgbClr val="FF0000"/>
                          </a:solidFill>
                        </a:rPr>
                        <a:t> )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</a:t>
                      </a:r>
                      <a:endParaRPr lang="el-GR" sz="2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FF0000"/>
                          </a:solidFill>
                        </a:rPr>
                        <a:t>Μη περιπατητικοί   </a:t>
                      </a:r>
                      <a:r>
                        <a:rPr lang="el-GR" sz="18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5)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</a:t>
                      </a:r>
                      <a:endParaRPr lang="el-GR" sz="2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Σε οξύ και </a:t>
                      </a:r>
                      <a:r>
                        <a:rPr lang="el-GR" sz="1800" dirty="0" err="1" smtClean="0"/>
                        <a:t>υποξύ</a:t>
                      </a:r>
                      <a:r>
                        <a:rPr lang="el-GR" sz="1800" dirty="0" smtClean="0"/>
                        <a:t> στάδιο (14</a:t>
                      </a:r>
                      <a:r>
                        <a:rPr lang="en-US" sz="1800" dirty="0" smtClean="0"/>
                        <a:t> </a:t>
                      </a:r>
                      <a:r>
                        <a:rPr lang="el-GR" sz="1800" dirty="0" smtClean="0"/>
                        <a:t>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</a:t>
                      </a:r>
                      <a:endParaRPr lang="el-GR" sz="2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Με ηλεκτρομηχανική </a:t>
                      </a:r>
                      <a:r>
                        <a:rPr lang="el-GR" sz="1800" baseline="0" dirty="0" smtClean="0"/>
                        <a:t>(</a:t>
                      </a:r>
                      <a:r>
                        <a:rPr lang="el-GR" sz="1800" dirty="0" smtClean="0"/>
                        <a:t>7 )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</a:t>
                      </a:r>
                      <a:endParaRPr lang="el-GR" sz="2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Σε χρόνιο στάδιο ( 9)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ym typeface="Wingdings"/>
                        </a:rPr>
                        <a:t>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Με ρομποτικά  </a:t>
                      </a:r>
                      <a:r>
                        <a:rPr lang="el-GR" sz="1800" baseline="0" dirty="0" smtClean="0"/>
                        <a:t>(10</a:t>
                      </a:r>
                      <a:r>
                        <a:rPr lang="el-GR" sz="1800" dirty="0" smtClean="0"/>
                        <a:t> 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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Τίτλος 1"/>
          <p:cNvSpPr txBox="1">
            <a:spLocks/>
          </p:cNvSpPr>
          <p:nvPr/>
        </p:nvSpPr>
        <p:spPr>
          <a:xfrm>
            <a:off x="354842" y="279675"/>
            <a:ext cx="10515600" cy="847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 smtClean="0"/>
              <a:t>Ηλεκτρομηχανικές συσκευές βάδισης </a:t>
            </a:r>
            <a:r>
              <a:rPr lang="en-US" sz="2400" b="1" dirty="0" smtClean="0"/>
              <a:t>robotics</a:t>
            </a: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115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1597" y="201352"/>
            <a:ext cx="10515600" cy="726866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Εικονική πραγματικότητα </a:t>
            </a:r>
            <a:r>
              <a:rPr lang="el-GR" sz="2400" b="1" dirty="0" smtClean="0"/>
              <a:t> (</a:t>
            </a:r>
            <a:r>
              <a:rPr lang="en-US" sz="2400" b="1" dirty="0"/>
              <a:t>Virtual reality</a:t>
            </a:r>
            <a:r>
              <a:rPr lang="el-GR" sz="2400" b="1" dirty="0"/>
              <a:t>)</a:t>
            </a:r>
            <a:r>
              <a:rPr lang="en-US" sz="2400" b="1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4715" y="928218"/>
            <a:ext cx="11662499" cy="62762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8000" dirty="0"/>
              <a:t>Αλληλεπιδραστική παρέμβαση που περιλαμβάνει προσομοίωση περιβάλλοντος/δραστηριότητας. </a:t>
            </a:r>
            <a:endParaRPr lang="el-GR" sz="8000" dirty="0" smtClean="0"/>
          </a:p>
          <a:p>
            <a:pPr marL="0" indent="0">
              <a:buNone/>
            </a:pPr>
            <a:r>
              <a:rPr lang="en-US" sz="2000" dirty="0" smtClean="0"/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1415" y="5773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://exploration.grc.nasa.gov/articles/images/VRTreadmill_Subj021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9" y="1941185"/>
            <a:ext cx="3514785" cy="3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04715" y="1555845"/>
            <a:ext cx="71241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Συστήματα με υπολογιστές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Τρισδιάστατες </a:t>
            </a:r>
            <a:r>
              <a:rPr lang="el-GR" sz="2000" dirty="0"/>
              <a:t>η συμβατικές  απεικονίσεις. </a:t>
            </a:r>
            <a:endParaRPr lang="el-G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Στοιχεία </a:t>
            </a:r>
            <a:r>
              <a:rPr lang="el-GR" sz="2000" dirty="0" err="1" smtClean="0"/>
              <a:t>επανατροφοδότησης</a:t>
            </a:r>
            <a:r>
              <a:rPr lang="el-GR" sz="2000" dirty="0" smtClean="0"/>
              <a:t> ( οπτική, ακουστική, αισθητική)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Επανάληψη, ένταση, εξάσκηση </a:t>
            </a:r>
            <a:r>
              <a:rPr lang="el-GR" sz="2000" dirty="0"/>
              <a:t>σε συγκεκριμένο έργο </a:t>
            </a:r>
            <a:endParaRPr lang="el-G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Μπορεί να συνδυαστεί με διάδρομο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Μπορεί να συμβάλλει στην  </a:t>
            </a:r>
            <a:r>
              <a:rPr lang="el-GR" sz="2000" dirty="0" err="1" smtClean="0"/>
              <a:t>φλοιική</a:t>
            </a:r>
            <a:r>
              <a:rPr lang="el-GR" sz="2000" dirty="0" smtClean="0"/>
              <a:t> αναδιοργάνωση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3716740" y="4876626"/>
            <a:ext cx="361210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</a:rPr>
              <a:t>( </a:t>
            </a:r>
            <a:r>
              <a:rPr lang="en-US" b="1" dirty="0">
                <a:solidFill>
                  <a:srgbClr val="C00000"/>
                </a:solidFill>
              </a:rPr>
              <a:t>You et al., 2005</a:t>
            </a:r>
            <a:r>
              <a:rPr lang="el-GR" b="1" dirty="0">
                <a:solidFill>
                  <a:srgbClr val="C00000"/>
                </a:solidFill>
              </a:rPr>
              <a:t>; </a:t>
            </a:r>
            <a:r>
              <a:rPr lang="en-US" b="1" dirty="0">
                <a:solidFill>
                  <a:srgbClr val="C00000"/>
                </a:solidFill>
              </a:rPr>
              <a:t>Yang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et al., 2007 </a:t>
            </a:r>
            <a:r>
              <a:rPr lang="el-GR" b="1" dirty="0" smtClean="0">
                <a:solidFill>
                  <a:srgbClr val="C00000"/>
                </a:solidFill>
              </a:rPr>
              <a:t>)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1472" y="324183"/>
            <a:ext cx="10515600" cy="808582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Ηλεκτρικός ερεθισμός </a:t>
            </a:r>
            <a:r>
              <a:rPr lang="en-US" sz="2400" b="1" dirty="0" smtClean="0"/>
              <a:t>(Electrical stimulation)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2829" y="996287"/>
            <a:ext cx="8939284" cy="53196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Προάγει </a:t>
            </a:r>
            <a:r>
              <a:rPr lang="el-GR" sz="2000" dirty="0"/>
              <a:t>την κινητική μάθηση και </a:t>
            </a:r>
            <a:r>
              <a:rPr lang="el-GR" sz="2000" dirty="0" smtClean="0"/>
              <a:t>μπορεί </a:t>
            </a:r>
            <a:r>
              <a:rPr lang="el-GR" sz="2000" dirty="0"/>
              <a:t>να συμβάλει </a:t>
            </a:r>
            <a:r>
              <a:rPr lang="el-GR" sz="2000" dirty="0" err="1" smtClean="0"/>
              <a:t>νευρωνική</a:t>
            </a:r>
            <a:r>
              <a:rPr lang="el-GR" sz="2000" dirty="0" smtClean="0"/>
              <a:t> αναδιοργάνωση  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    </a:t>
            </a:r>
            <a:r>
              <a:rPr lang="en-US" sz="1600" dirty="0" smtClean="0">
                <a:solidFill>
                  <a:srgbClr val="C00000"/>
                </a:solidFill>
              </a:rPr>
              <a:t>(Francis </a:t>
            </a:r>
            <a:r>
              <a:rPr lang="en-US" sz="1600" dirty="0">
                <a:solidFill>
                  <a:srgbClr val="C00000"/>
                </a:solidFill>
              </a:rPr>
              <a:t>et al.,</a:t>
            </a:r>
            <a:r>
              <a:rPr lang="en-US" sz="1600" dirty="0" smtClean="0">
                <a:solidFill>
                  <a:srgbClr val="C00000"/>
                </a:solidFill>
              </a:rPr>
              <a:t>2009</a:t>
            </a:r>
            <a:r>
              <a:rPr lang="el-GR" sz="1600" dirty="0" smtClean="0">
                <a:solidFill>
                  <a:srgbClr val="C00000"/>
                </a:solidFill>
              </a:rPr>
              <a:t>; </a:t>
            </a:r>
            <a:r>
              <a:rPr lang="en-US" sz="1600" dirty="0" smtClean="0">
                <a:solidFill>
                  <a:srgbClr val="C00000"/>
                </a:solidFill>
              </a:rPr>
              <a:t>Takeuchi </a:t>
            </a:r>
            <a:r>
              <a:rPr lang="en-US" sz="1600" dirty="0">
                <a:solidFill>
                  <a:srgbClr val="C00000"/>
                </a:solidFill>
              </a:rPr>
              <a:t>&amp;  Izumi, 2013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l-GR" sz="1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Ηλεκτρικός μυϊκός </a:t>
            </a:r>
            <a:r>
              <a:rPr lang="el-GR" sz="2000" dirty="0"/>
              <a:t>ερεθισμός </a:t>
            </a:r>
            <a:r>
              <a:rPr lang="en-US" sz="2000" dirty="0" smtClean="0"/>
              <a:t>EMS</a:t>
            </a:r>
            <a:r>
              <a:rPr lang="el-GR" sz="2000" dirty="0" smtClean="0"/>
              <a:t>- </a:t>
            </a:r>
            <a:r>
              <a:rPr lang="en-US" sz="2000" dirty="0" smtClean="0"/>
              <a:t>NMS</a:t>
            </a:r>
            <a:endParaRPr lang="el-GR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   Εφαρμογή ηλεκτρικού ρεύματος με </a:t>
            </a:r>
            <a:r>
              <a:rPr lang="en-US" sz="2000" dirty="0" smtClean="0"/>
              <a:t> </a:t>
            </a:r>
            <a:r>
              <a:rPr lang="el-GR" sz="2000" dirty="0" smtClean="0"/>
              <a:t>ηλεκτρόδια σε μύες η σε κινητικά σημεία του                 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    σώματος με επαρκή ένταση που προκαλεί μυϊκή σύσπαση</a:t>
            </a:r>
            <a:endParaRPr lang="el-GR" sz="1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/>
              <a:t> </a:t>
            </a:r>
            <a:r>
              <a:rPr lang="el-GR" sz="2000" dirty="0" smtClean="0"/>
              <a:t>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dirty="0" smtClean="0"/>
              <a:t> </a:t>
            </a:r>
            <a:r>
              <a:rPr lang="el-GR" sz="2000" dirty="0" err="1"/>
              <a:t>Διαδερμικός</a:t>
            </a:r>
            <a:r>
              <a:rPr lang="el-GR" sz="2000" dirty="0"/>
              <a:t> Ηλεκτρικός </a:t>
            </a:r>
            <a:r>
              <a:rPr lang="el-GR" sz="2000" dirty="0" smtClean="0"/>
              <a:t>Νευρικός Ερεθισμός </a:t>
            </a:r>
            <a:r>
              <a:rPr lang="en-US" sz="2000" dirty="0" smtClean="0"/>
              <a:t>TENS</a:t>
            </a:r>
            <a:endParaRPr lang="el-GR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/>
              <a:t> </a:t>
            </a:r>
            <a:r>
              <a:rPr lang="el-GR" sz="2000" dirty="0" smtClean="0"/>
              <a:t>   Χαμηλής συχνότητας ηλεκτρικός ερεθισμός συνήθως χωρίς μυϊκές συσπάσεις</a:t>
            </a:r>
          </a:p>
        </p:txBody>
      </p:sp>
      <p:pic>
        <p:nvPicPr>
          <p:cNvPr id="4" name="Picture 2" descr="http://www.physiofunction.co.uk/Uploads/Image/products/Bio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15" y="2112186"/>
            <a:ext cx="2295428" cy="27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307809" y="5946591"/>
            <a:ext cx="227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Robbins et al.,  2006)</a:t>
            </a:r>
            <a:r>
              <a:rPr lang="el-GR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4716" y="83760"/>
            <a:ext cx="10515600" cy="735107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Ηλεκτρικός ερεθισμός </a:t>
            </a:r>
            <a:r>
              <a:rPr lang="en-US" sz="2400" b="1" dirty="0"/>
              <a:t>(Electrical stimulation)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4716" y="818868"/>
            <a:ext cx="11737075" cy="345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Λειτουργικός ηλεκτρικός ερεθισμός </a:t>
            </a:r>
            <a:r>
              <a:rPr lang="en-US" sz="2000" b="1" dirty="0"/>
              <a:t>(FES) </a:t>
            </a:r>
            <a:endParaRPr lang="el-GR" sz="20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smtClean="0"/>
              <a:t>Συνδυασμός </a:t>
            </a:r>
            <a:r>
              <a:rPr lang="en-US" sz="2000" dirty="0" smtClean="0"/>
              <a:t>EMS </a:t>
            </a:r>
            <a:r>
              <a:rPr lang="el-GR" sz="2000" dirty="0" smtClean="0"/>
              <a:t> </a:t>
            </a:r>
            <a:r>
              <a:rPr lang="el-GR" sz="2000" dirty="0"/>
              <a:t>με λειτουργική </a:t>
            </a:r>
            <a:r>
              <a:rPr lang="el-GR" sz="2000" dirty="0" smtClean="0"/>
              <a:t>δραστηριότητα 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 err="1" smtClean="0"/>
              <a:t>Ορθωτικό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r>
              <a:rPr lang="el-GR" sz="2000" dirty="0" smtClean="0"/>
              <a:t>ή θεραπευτικό αποτέλεσμα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Νεύρα </a:t>
            </a:r>
            <a:r>
              <a:rPr lang="el-GR" sz="2000" dirty="0"/>
              <a:t>η κινητικά σημεία μυών</a:t>
            </a:r>
          </a:p>
          <a:p>
            <a:pPr marL="0" indent="0">
              <a:buNone/>
            </a:pPr>
            <a:r>
              <a:rPr lang="el-GR" sz="2000" dirty="0" smtClean="0"/>
              <a:t>Ραχιαία κάμψη </a:t>
            </a:r>
            <a:r>
              <a:rPr lang="el-GR" sz="2000" dirty="0" err="1" smtClean="0"/>
              <a:t>ποδοκνημικής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Κάμψη γόνατος και ισχίου </a:t>
            </a:r>
            <a:r>
              <a:rPr lang="el-GR" sz="2000" dirty="0" smtClean="0"/>
              <a:t>(δυσκολία </a:t>
            </a:r>
            <a:r>
              <a:rPr lang="el-GR" sz="2000" dirty="0"/>
              <a:t>στην κλινική </a:t>
            </a:r>
            <a:r>
              <a:rPr lang="el-GR" sz="2000" dirty="0" smtClean="0"/>
              <a:t>χρήση)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 </a:t>
            </a:r>
            <a:r>
              <a:rPr lang="el-GR" sz="2000" dirty="0"/>
              <a:t>Περιορισμοί </a:t>
            </a:r>
            <a:r>
              <a:rPr lang="el-GR" sz="2000" dirty="0" smtClean="0"/>
              <a:t>στην χρήση σε ασθενείς με γνωστικά ή αισθητικά ελλείματα</a:t>
            </a:r>
            <a:endParaRPr lang="en-US" sz="2000" dirty="0"/>
          </a:p>
        </p:txBody>
      </p:sp>
      <p:pic>
        <p:nvPicPr>
          <p:cNvPr id="4" name="Picture 4" descr="http://www.fesmobility.com/images/pain-struc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4" y="4518587"/>
            <a:ext cx="7629098" cy="13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596947" y="5905682"/>
            <a:ext cx="43448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(Pereira et al., </a:t>
            </a:r>
            <a:r>
              <a:rPr lang="en-US" dirty="0" smtClean="0">
                <a:solidFill>
                  <a:srgbClr val="C00000"/>
                </a:solidFill>
              </a:rPr>
              <a:t>2012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Sheffer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&amp; </a:t>
            </a:r>
            <a:r>
              <a:rPr lang="en-US" dirty="0" err="1">
                <a:solidFill>
                  <a:srgbClr val="C00000"/>
                </a:solidFill>
              </a:rPr>
              <a:t>Chae</a:t>
            </a:r>
            <a:r>
              <a:rPr lang="en-US" dirty="0">
                <a:solidFill>
                  <a:srgbClr val="C00000"/>
                </a:solidFill>
              </a:rPr>
              <a:t>., 2013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1597" y="228648"/>
            <a:ext cx="10515600" cy="781287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Κυκλική </a:t>
            </a:r>
            <a:r>
              <a:rPr lang="el-GR" sz="2400" b="1" dirty="0" smtClean="0"/>
              <a:t>άσκηση σε ομάδες  </a:t>
            </a:r>
            <a:r>
              <a:rPr lang="en-US" sz="2400" b="1" dirty="0"/>
              <a:t>(circuit class training)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9585" y="1023583"/>
            <a:ext cx="6026625" cy="3548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   Χαρακτηριστικά </a:t>
            </a:r>
          </a:p>
          <a:p>
            <a:endParaRPr lang="el-GR" sz="2000" dirty="0" smtClean="0"/>
          </a:p>
          <a:p>
            <a:r>
              <a:rPr lang="el-GR" sz="2000" dirty="0" smtClean="0"/>
              <a:t>Σταθμοί </a:t>
            </a:r>
          </a:p>
          <a:p>
            <a:r>
              <a:rPr lang="el-GR" sz="2000" dirty="0" smtClean="0"/>
              <a:t>Επανάληψη </a:t>
            </a:r>
            <a:r>
              <a:rPr lang="el-GR" sz="2000" dirty="0"/>
              <a:t>α</a:t>
            </a:r>
            <a:r>
              <a:rPr lang="el-GR" sz="2000" dirty="0" smtClean="0"/>
              <a:t>σκήσεων προσανατολισμένων σε δραστηριότητα ( αποφυγή εμποδίων, βάδιση σε ασταθή επιφάνεια ,σκάλες,  διάδρομος βάδισης), </a:t>
            </a:r>
          </a:p>
          <a:p>
            <a:r>
              <a:rPr lang="el-GR" sz="2000" dirty="0" smtClean="0"/>
              <a:t>Ένταση άσκησης</a:t>
            </a:r>
          </a:p>
          <a:p>
            <a:r>
              <a:rPr lang="el-GR" sz="2000" dirty="0" smtClean="0"/>
              <a:t>Δυναμική ομάδας ( κοινωνική αλληλεπίδραση) </a:t>
            </a:r>
          </a:p>
          <a:p>
            <a:r>
              <a:rPr lang="el-GR" sz="2000" dirty="0" smtClean="0"/>
              <a:t>Επίβλεψη από λιγότερο προσωπικό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n-US" dirty="0"/>
          </a:p>
        </p:txBody>
      </p:sp>
      <p:pic>
        <p:nvPicPr>
          <p:cNvPr id="1026" name="Picture 2" descr="http://neurorehab.co.nz/wp-content/uploads/2012/02/Mov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52" y="1214651"/>
            <a:ext cx="4731223" cy="3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197737" y="5268035"/>
            <a:ext cx="214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Wevers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et al., </a:t>
            </a:r>
            <a:r>
              <a:rPr lang="en-US" b="1" dirty="0" smtClean="0">
                <a:solidFill>
                  <a:srgbClr val="C00000"/>
                </a:solidFill>
              </a:rPr>
              <a:t>2009</a:t>
            </a:r>
            <a:r>
              <a:rPr lang="el-GR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012" y="365127"/>
            <a:ext cx="11080844" cy="49468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Κυκλική άσκηση σε ομάδες  </a:t>
            </a:r>
            <a:r>
              <a:rPr lang="en-US" sz="2400" b="1" dirty="0"/>
              <a:t>(circuit class training)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/>
          </p:nvPr>
        </p:nvGraphicFramePr>
        <p:xfrm>
          <a:off x="232012" y="1119118"/>
          <a:ext cx="11163870" cy="428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9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796">
                <a:tc gridSpan="5"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Κυκλική άσκηση σε ομάδες </a:t>
                      </a:r>
                      <a:r>
                        <a:rPr lang="en-US" sz="2200" b="1" dirty="0" smtClean="0"/>
                        <a:t>(circuit class training)</a:t>
                      </a:r>
                      <a:r>
                        <a:rPr lang="el-GR" sz="2200" b="1" dirty="0" smtClean="0"/>
                        <a:t>  </a:t>
                      </a:r>
                      <a:r>
                        <a:rPr lang="en-US" sz="2200" b="1" dirty="0" smtClean="0"/>
                        <a:t>VS</a:t>
                      </a:r>
                      <a:r>
                        <a:rPr lang="el-GR" sz="2200" b="1" dirty="0" smtClean="0"/>
                        <a:t> </a:t>
                      </a:r>
                      <a:r>
                        <a:rPr lang="el-GR" sz="2200" b="1" dirty="0" err="1" smtClean="0"/>
                        <a:t>φθ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993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Σ</a:t>
                      </a:r>
                      <a:r>
                        <a:rPr lang="el-GR" sz="1800" baseline="0" dirty="0" smtClean="0">
                          <a:latin typeface="+mn-lt"/>
                        </a:rPr>
                        <a:t>. Ανασκόπηση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(Μελέτες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latin typeface="+mn-lt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Ταχύτητα</a:t>
                      </a:r>
                      <a:r>
                        <a:rPr lang="el-GR" sz="1800" baseline="0" dirty="0" smtClean="0">
                          <a:latin typeface="+mn-lt"/>
                        </a:rPr>
                        <a:t> βάδισης </a:t>
                      </a:r>
                    </a:p>
                    <a:p>
                      <a:r>
                        <a:rPr lang="en-US" sz="1800" baseline="0" dirty="0" smtClean="0">
                          <a:latin typeface="+mn-lt"/>
                        </a:rPr>
                        <a:t>10MWT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Αντοχή στην βάδιση</a:t>
                      </a:r>
                      <a:endParaRPr lang="en-US" sz="1800" dirty="0" smtClean="0">
                        <a:latin typeface="+mn-lt"/>
                      </a:endParaRPr>
                    </a:p>
                    <a:p>
                      <a:r>
                        <a:rPr lang="en-US" sz="1800" dirty="0" smtClean="0">
                          <a:latin typeface="+mn-lt"/>
                        </a:rPr>
                        <a:t>6MWT,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Ικανότητα</a:t>
                      </a:r>
                      <a:r>
                        <a:rPr lang="el-GR" sz="1800" baseline="0" dirty="0" smtClean="0">
                          <a:latin typeface="+mn-lt"/>
                        </a:rPr>
                        <a:t> βάδισης</a:t>
                      </a:r>
                    </a:p>
                    <a:p>
                      <a:r>
                        <a:rPr lang="el-GR" sz="1800" baseline="0" dirty="0" smtClean="0">
                          <a:latin typeface="+mn-lt"/>
                        </a:rPr>
                        <a:t> </a:t>
                      </a:r>
                      <a:r>
                        <a:rPr lang="en-US" baseline="0" dirty="0" smtClean="0"/>
                        <a:t> FAC, TUG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993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Veerbek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et al.,2014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+mn-lt"/>
                        </a:rPr>
                        <a:t>PEDro</a:t>
                      </a:r>
                      <a:r>
                        <a:rPr lang="en-US" sz="1800" baseline="0" dirty="0" smtClean="0">
                          <a:latin typeface="+mn-lt"/>
                        </a:rPr>
                        <a:t> 5</a:t>
                      </a:r>
                      <a:r>
                        <a:rPr lang="el-GR" sz="1800" baseline="0" dirty="0" smtClean="0">
                          <a:latin typeface="+mn-lt"/>
                        </a:rPr>
                        <a:t>-8 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endParaRPr lang="el-GR" sz="1800" baseline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>
                          <a:latin typeface="+mn-lt"/>
                        </a:rPr>
                        <a:t>Πρώιμη – χρόνια φάση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+mn-lt"/>
                        </a:rPr>
                        <a:t>(</a:t>
                      </a:r>
                      <a:r>
                        <a:rPr lang="en-US" sz="1800" b="0" dirty="0" smtClean="0">
                          <a:latin typeface="+mn-lt"/>
                        </a:rPr>
                        <a:t>8</a:t>
                      </a:r>
                      <a:r>
                        <a:rPr lang="el-GR" sz="1800" b="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    </a:t>
                      </a:r>
                      <a:r>
                        <a:rPr lang="el-GR" sz="1800" dirty="0" smtClean="0">
                          <a:sym typeface="Wingdings"/>
                        </a:rPr>
                        <a:t></a:t>
                      </a:r>
                      <a:r>
                        <a:rPr lang="el-GR" sz="1800" b="0" dirty="0" smtClean="0">
                          <a:latin typeface="+mn-lt"/>
                        </a:rPr>
                        <a:t>  </a:t>
                      </a:r>
                      <a:r>
                        <a:rPr lang="en-US" sz="1800" b="0" dirty="0" smtClean="0">
                          <a:latin typeface="+mn-lt"/>
                        </a:rPr>
                        <a:t>com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    </a:t>
                      </a:r>
                      <a:endParaRPr lang="en-US" sz="18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English &amp; Hillier </a:t>
                      </a:r>
                      <a:r>
                        <a:rPr lang="el-GR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20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Cochrane</a:t>
                      </a:r>
                      <a:endParaRPr lang="el-G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 smtClean="0"/>
                        <a:t>Υποξύ</a:t>
                      </a:r>
                      <a:r>
                        <a:rPr lang="el-GR" sz="1800" baseline="0" dirty="0" smtClean="0"/>
                        <a:t> - χρόνιο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+mn-lt"/>
                        </a:rPr>
                        <a:t>(6)</a:t>
                      </a:r>
                      <a:endParaRPr lang="en-US" sz="1800" b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0" dirty="0" smtClean="0">
                        <a:solidFill>
                          <a:srgbClr val="C00000"/>
                        </a:solidFill>
                        <a:latin typeface="+mn-lt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ym typeface="Wingdings"/>
                        </a:rPr>
                        <a:t> </a:t>
                      </a:r>
                      <a:r>
                        <a:rPr lang="el-GR" sz="1800" dirty="0" smtClean="0">
                          <a:sym typeface="Wingdings"/>
                        </a:rPr>
                        <a:t></a:t>
                      </a:r>
                      <a:r>
                        <a:rPr lang="el-GR" sz="1800" b="0" dirty="0" smtClean="0">
                          <a:latin typeface="+mn-lt"/>
                        </a:rPr>
                        <a:t> 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Wevers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et al., 2009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+mn-lt"/>
                        </a:rPr>
                        <a:t>PEDros</a:t>
                      </a:r>
                      <a:r>
                        <a:rPr lang="en-US" sz="1800" baseline="0" dirty="0" smtClean="0">
                          <a:latin typeface="+mn-lt"/>
                        </a:rPr>
                        <a:t> 4-8</a:t>
                      </a:r>
                      <a:endParaRPr lang="el-GR" sz="1800" baseline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 smtClean="0"/>
                        <a:t>Υποξύ</a:t>
                      </a:r>
                      <a:r>
                        <a:rPr lang="el-GR" sz="1800" baseline="0" dirty="0" smtClean="0"/>
                        <a:t> - χρόνιο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+mn-lt"/>
                        </a:rPr>
                        <a:t>(</a:t>
                      </a:r>
                      <a:r>
                        <a:rPr lang="en-US" sz="1800" b="0" dirty="0" smtClean="0">
                          <a:latin typeface="+mn-lt"/>
                        </a:rPr>
                        <a:t>6</a:t>
                      </a:r>
                      <a:r>
                        <a:rPr lang="el-GR" sz="1800" b="0" dirty="0" smtClean="0">
                          <a:latin typeface="+mn-lt"/>
                        </a:rPr>
                        <a:t>)</a:t>
                      </a:r>
                      <a:endParaRPr lang="en-US" sz="1800" b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endParaRPr lang="en-US" sz="24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194" y="5527345"/>
            <a:ext cx="11627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κυκλική άσκηση σε ομάδες μπορεί να βελτιώσει την ταχύτητα, αντοχή  και ικανότητα βάδισης σε περιπατητικούς ασθενείς. Είναι ασφαλής (επίβλεψη) χωρίς δυσμενείς επιδράσεις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      (</a:t>
            </a:r>
            <a:r>
              <a:rPr lang="en-US" sz="1600" b="1" dirty="0" err="1" smtClean="0">
                <a:solidFill>
                  <a:srgbClr val="C00000"/>
                </a:solidFill>
              </a:rPr>
              <a:t>Wevers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et al., </a:t>
            </a:r>
            <a:r>
              <a:rPr lang="en-US" sz="1600" b="1" dirty="0" smtClean="0">
                <a:solidFill>
                  <a:srgbClr val="C00000"/>
                </a:solidFill>
              </a:rPr>
              <a:t>2009)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el-GR" b="1" dirty="0"/>
              <a:t>Ά</a:t>
            </a:r>
            <a:r>
              <a:rPr lang="el-GR" b="1" dirty="0" smtClean="0"/>
              <a:t>σκηση  με αντίσταση 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969" y="1072568"/>
            <a:ext cx="10014439" cy="56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6077" y="285995"/>
            <a:ext cx="10515600" cy="1120775"/>
          </a:xfrm>
        </p:spPr>
        <p:txBody>
          <a:bodyPr/>
          <a:lstStyle/>
          <a:p>
            <a:pPr algn="ctr"/>
            <a:r>
              <a:rPr lang="el-GR" b="1" dirty="0"/>
              <a:t>Άσκηση  με αντίσταση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389" y="1301262"/>
            <a:ext cx="8821503" cy="57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4270" y="1474177"/>
            <a:ext cx="7772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n-US" altLang="el-GR" sz="2200" dirty="0"/>
              <a:t> </a:t>
            </a:r>
            <a:r>
              <a:rPr lang="el-GR" altLang="el-GR" sz="2200" dirty="0"/>
              <a:t>Δυσκολία σε λόγο και ομιλία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Αιμωδία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Απώλεια όρασης στο ένα μάτι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Ζάλη, αστάθεια και πτώση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l-GR" altLang="el-GR" sz="2200" dirty="0"/>
              <a:t> Ισχυροί πονοκέφαλοι</a:t>
            </a:r>
          </a:p>
          <a:p>
            <a:pPr>
              <a:spcBef>
                <a:spcPct val="50000"/>
              </a:spcBef>
            </a:pPr>
            <a:endParaRPr lang="el-GR" alt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4567278" y="334080"/>
            <a:ext cx="3151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ΠΡΩΙΜΑ ΣΥΜΠΤΩΜΑΤΑ</a:t>
            </a:r>
          </a:p>
        </p:txBody>
      </p:sp>
    </p:spTree>
    <p:extLst>
      <p:ext uri="{BB962C8B-B14F-4D97-AF65-F5344CB8AC3E}">
        <p14:creationId xmlns:p14="http://schemas.microsoft.com/office/powerpoint/2010/main" val="4675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683"/>
          </a:xfrm>
        </p:spPr>
        <p:txBody>
          <a:bodyPr/>
          <a:lstStyle/>
          <a:p>
            <a:pPr algn="ctr"/>
            <a:r>
              <a:rPr lang="el-GR" dirty="0" smtClean="0"/>
              <a:t>Άσκηση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253" y="1362808"/>
            <a:ext cx="10587195" cy="49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47" y="0"/>
            <a:ext cx="9848850" cy="2224543"/>
          </a:xfrm>
          <a:prstGeom prst="rect">
            <a:avLst/>
          </a:prstGeo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969" y="2506662"/>
            <a:ext cx="91088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33241"/>
            <a:ext cx="10515600" cy="461352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Παρεμβάσεις </a:t>
            </a:r>
            <a:endParaRPr lang="el-GR" sz="3200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59" y="694593"/>
            <a:ext cx="7393291" cy="555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929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Παρεμβάσεις 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45" y="1380392"/>
            <a:ext cx="8799980" cy="51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27366" y="171695"/>
            <a:ext cx="10515600" cy="37342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/>
              <a:t>Παρεμβάσεις 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38" y="677008"/>
            <a:ext cx="10355824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479" y="815502"/>
            <a:ext cx="10515600" cy="1081537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Ευχαριστώ πολύ </a:t>
            </a:r>
            <a:endParaRPr lang="en-US" sz="3200" b="1" dirty="0"/>
          </a:p>
        </p:txBody>
      </p:sp>
      <p:pic>
        <p:nvPicPr>
          <p:cNvPr id="4" name="Picture 16" descr="http://www.toonpool.com/user/997/files/all_federal_guidelines_scientist_15406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1" y="2456597"/>
            <a:ext cx="4565176" cy="34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7024" y="1033137"/>
            <a:ext cx="1074713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 smtClean="0">
                <a:sym typeface="Wingdings 3" panose="05040102010807070707" pitchFamily="18" charset="2"/>
              </a:rPr>
              <a:t></a:t>
            </a:r>
            <a:r>
              <a:rPr lang="en-US" altLang="el-GR" sz="2200" dirty="0" smtClean="0">
                <a:sym typeface="Wingdings 3" panose="05040102010807070707" pitchFamily="18" charset="2"/>
              </a:rPr>
              <a:t> </a:t>
            </a:r>
            <a:r>
              <a:rPr lang="el-GR" altLang="el-GR" sz="2000" dirty="0"/>
              <a:t>Απώλεια κινητικότητας στην μια πλευρά του σώματος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sym typeface="Wingdings 3" panose="05040102010807070707" pitchFamily="18" charset="2"/>
              </a:rPr>
              <a:t></a:t>
            </a:r>
            <a:r>
              <a:rPr lang="en-US" altLang="el-GR" sz="2000" dirty="0"/>
              <a:t> </a:t>
            </a:r>
            <a:r>
              <a:rPr lang="el-GR" altLang="el-GR" sz="2000" dirty="0"/>
              <a:t>Διαταραχές αισθητικότητας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sym typeface="Wingdings 3" panose="05040102010807070707" pitchFamily="18" charset="2"/>
              </a:rPr>
              <a:t></a:t>
            </a:r>
            <a:r>
              <a:rPr lang="el-GR" altLang="el-GR" sz="2000" dirty="0"/>
              <a:t> Απώλεια αντιδράσεων στάσης και ισορροπίας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sym typeface="Wingdings 3" panose="05040102010807070707" pitchFamily="18" charset="2"/>
              </a:rPr>
              <a:t></a:t>
            </a:r>
            <a:r>
              <a:rPr lang="el-GR" altLang="el-GR" sz="2000" dirty="0"/>
              <a:t> Εμφάνιση μη φυσιολογικών αντανακλαστικών</a:t>
            </a:r>
          </a:p>
          <a:p>
            <a:pPr marL="342900" indent="-342900">
              <a:spcBef>
                <a:spcPct val="50000"/>
              </a:spcBef>
              <a:buFont typeface="Wingdings 3" panose="05040102010807070707" pitchFamily="18" charset="2"/>
              <a:buChar char=""/>
            </a:pPr>
            <a:r>
              <a:rPr lang="el-GR" altLang="el-GR" sz="2000" dirty="0" smtClean="0"/>
              <a:t>Πάρεση </a:t>
            </a:r>
            <a:r>
              <a:rPr lang="el-GR" altLang="el-GR" sz="2000" dirty="0"/>
              <a:t>του προσωπικού </a:t>
            </a:r>
            <a:r>
              <a:rPr lang="el-GR" altLang="el-GR" sz="2000" dirty="0" smtClean="0"/>
              <a:t>νεύρου</a:t>
            </a:r>
          </a:p>
          <a:p>
            <a:pPr marL="342900" indent="-342900">
              <a:spcBef>
                <a:spcPct val="50000"/>
              </a:spcBef>
              <a:buFont typeface="Wingdings 3" panose="05040102010807070707" pitchFamily="18" charset="2"/>
              <a:buChar char=""/>
            </a:pPr>
            <a:r>
              <a:rPr lang="el-GR" altLang="el-GR" sz="2000" dirty="0" err="1" smtClean="0"/>
              <a:t>Σπαστικότητα</a:t>
            </a:r>
            <a:r>
              <a:rPr lang="el-GR" altLang="el-GR" sz="2000" dirty="0" smtClean="0"/>
              <a:t> </a:t>
            </a:r>
            <a:endParaRPr lang="el-GR" altLang="el-GR" sz="2000" dirty="0"/>
          </a:p>
          <a:p>
            <a:pPr marL="342900" indent="-342900">
              <a:spcBef>
                <a:spcPct val="50000"/>
              </a:spcBef>
              <a:buFont typeface="Wingdings 3" panose="05040102010807070707" pitchFamily="18" charset="2"/>
              <a:buChar char=""/>
            </a:pPr>
            <a:r>
              <a:rPr lang="el-GR" altLang="el-GR" sz="2000" dirty="0" smtClean="0"/>
              <a:t>Διαταραχές λόγου</a:t>
            </a:r>
            <a:endParaRPr lang="en-US" altLang="el-GR" sz="2000" dirty="0" smtClean="0"/>
          </a:p>
          <a:p>
            <a:pPr>
              <a:spcBef>
                <a:spcPct val="50000"/>
              </a:spcBef>
            </a:pPr>
            <a:r>
              <a:rPr lang="el-GR" altLang="el-GR" sz="2000" dirty="0">
                <a:sym typeface="Wingdings 3" panose="05040102010807070707" pitchFamily="18" charset="2"/>
              </a:rPr>
              <a:t></a:t>
            </a:r>
            <a:r>
              <a:rPr lang="el-GR" altLang="el-GR" sz="2000" dirty="0"/>
              <a:t> Ψυχολογικές διαταραχές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sym typeface="Wingdings 3" panose="05040102010807070707" pitchFamily="18" charset="2"/>
              </a:rPr>
              <a:t></a:t>
            </a:r>
            <a:r>
              <a:rPr lang="el-GR" altLang="el-GR" sz="2000" dirty="0"/>
              <a:t> Δυσκολίες στην προσαρμογή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sym typeface="Wingdings 3" panose="05040102010807070707" pitchFamily="18" charset="2"/>
              </a:rPr>
              <a:t></a:t>
            </a:r>
            <a:r>
              <a:rPr lang="el-GR" altLang="el-GR" sz="2000" dirty="0"/>
              <a:t> Απραξία 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sym typeface="Wingdings 3" panose="05040102010807070707" pitchFamily="18" charset="2"/>
              </a:rPr>
              <a:t></a:t>
            </a:r>
            <a:r>
              <a:rPr lang="el-GR" altLang="el-GR" sz="2000" dirty="0"/>
              <a:t> Διαταραχές προσανατολισμού στον χώρο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sym typeface="Wingdings 3" panose="05040102010807070707" pitchFamily="18" charset="2"/>
              </a:rPr>
              <a:t></a:t>
            </a:r>
            <a:r>
              <a:rPr lang="el-GR" altLang="el-GR" sz="2000" dirty="0"/>
              <a:t> Φαινόμενο </a:t>
            </a:r>
            <a:r>
              <a:rPr lang="el-GR" altLang="el-GR" sz="2000" dirty="0" smtClean="0"/>
              <a:t>αδιαφορίας</a:t>
            </a:r>
            <a:endParaRPr lang="el-GR" altLang="el-GR" sz="2000" dirty="0"/>
          </a:p>
        </p:txBody>
      </p:sp>
      <p:sp>
        <p:nvSpPr>
          <p:cNvPr id="2" name="Ορθογώνιο 1"/>
          <p:cNvSpPr/>
          <p:nvPr/>
        </p:nvSpPr>
        <p:spPr>
          <a:xfrm>
            <a:off x="3213730" y="298910"/>
            <a:ext cx="6275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ΜΕΤΑΒΟΛΕΣ ΜΕΤΑ ΑΠΌ ΕΓΚΕΦΑΛΙΚΟ ΕΠΕΙΣΟΔΙΟ</a:t>
            </a:r>
          </a:p>
        </p:txBody>
      </p:sp>
    </p:spTree>
    <p:extLst>
      <p:ext uri="{BB962C8B-B14F-4D97-AF65-F5344CB8AC3E}">
        <p14:creationId xmlns:p14="http://schemas.microsoft.com/office/powerpoint/2010/main" val="22321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3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2800" b="1" dirty="0" smtClean="0"/>
              <a:t>Αισθητικότητα</a:t>
            </a:r>
            <a:r>
              <a:rPr lang="en-US" sz="2800" b="1" dirty="0" smtClean="0"/>
              <a:t>- </a:t>
            </a:r>
            <a:r>
              <a:rPr lang="el-GR" sz="2800" b="1" dirty="0" smtClean="0"/>
              <a:t>Αντανακλαστικά 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6669" y="1219201"/>
            <a:ext cx="4536831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 </a:t>
            </a:r>
          </a:p>
          <a:p>
            <a:pPr>
              <a:defRPr/>
            </a:pPr>
            <a:r>
              <a:rPr lang="el-GR" dirty="0" smtClean="0"/>
              <a:t>Ιδιοδεκτικότητα</a:t>
            </a:r>
          </a:p>
          <a:p>
            <a:pPr>
              <a:defRPr/>
            </a:pPr>
            <a:r>
              <a:rPr lang="el-GR" dirty="0" smtClean="0"/>
              <a:t>Αφή</a:t>
            </a:r>
          </a:p>
          <a:p>
            <a:pPr>
              <a:defRPr/>
            </a:pPr>
            <a:r>
              <a:rPr lang="el-GR" dirty="0" smtClean="0"/>
              <a:t>Πόνος </a:t>
            </a:r>
          </a:p>
          <a:p>
            <a:pPr>
              <a:defRPr/>
            </a:pPr>
            <a:r>
              <a:rPr lang="el-GR" dirty="0" smtClean="0"/>
              <a:t>Ψυχρό- Ζεστό </a:t>
            </a:r>
          </a:p>
          <a:p>
            <a:pPr>
              <a:defRPr/>
            </a:pPr>
            <a:r>
              <a:rPr lang="el-GR" dirty="0" smtClean="0"/>
              <a:t>Αίσθηση διάκρισης </a:t>
            </a:r>
          </a:p>
          <a:p>
            <a:pPr>
              <a:defRPr/>
            </a:pPr>
            <a:r>
              <a:rPr lang="el-GR" dirty="0" smtClean="0"/>
              <a:t>Στερεογνωσία </a:t>
            </a:r>
          </a:p>
          <a:p>
            <a:pPr>
              <a:defRPr/>
            </a:pPr>
            <a:r>
              <a:rPr lang="el-GR" dirty="0" smtClean="0"/>
              <a:t>Όραση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533293" y="1632194"/>
            <a:ext cx="53252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Babinski ( </a:t>
            </a:r>
            <a:r>
              <a:rPr lang="el-GR" dirty="0" smtClean="0"/>
              <a:t>Φυσιολογικό κάμψη δακτύλων)</a:t>
            </a:r>
          </a:p>
          <a:p>
            <a:pPr>
              <a:buFont typeface="Wingdings" pitchFamily="2" charset="2"/>
              <a:buNone/>
              <a:defRPr/>
            </a:pPr>
            <a:endParaRPr lang="el-GR" dirty="0" smtClean="0"/>
          </a:p>
          <a:p>
            <a:pPr>
              <a:defRPr/>
            </a:pPr>
            <a:r>
              <a:rPr lang="el-GR" dirty="0" err="1" smtClean="0"/>
              <a:t>Κλόνος</a:t>
            </a:r>
            <a:r>
              <a:rPr lang="el-GR" dirty="0" smtClean="0"/>
              <a:t>  Ραχιαία ΠΔΚΜ κράτημα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 </a:t>
            </a:r>
          </a:p>
          <a:p>
            <a:pPr>
              <a:defRPr/>
            </a:pPr>
            <a:r>
              <a:rPr lang="el-GR" dirty="0" smtClean="0"/>
              <a:t>Αντανακλαστικό επιγονατίδας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429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04091" y="1031631"/>
            <a:ext cx="8648701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n-US" altLang="el-GR" sz="2200" dirty="0"/>
              <a:t> </a:t>
            </a:r>
            <a:r>
              <a:rPr lang="el-GR" altLang="el-GR" sz="2200" dirty="0"/>
              <a:t>Παραμέληση πάσχουσας πλευράς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Ασυμμετρία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Διαταραχές ισορροπίας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Διαταραχές αισθητικότητας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Διαταραχές προγραμματισμού της κίνησης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Παραμορφώσεις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Μυϊκή δύναμη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Ελαστικότητα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</a:t>
            </a:r>
            <a:r>
              <a:rPr lang="el-GR" altLang="el-GR" sz="2200" dirty="0"/>
              <a:t> </a:t>
            </a:r>
            <a:r>
              <a:rPr lang="el-GR" altLang="el-GR" sz="2200" dirty="0" err="1"/>
              <a:t>Καρδιοαναπνευστική</a:t>
            </a:r>
            <a:r>
              <a:rPr lang="el-GR" altLang="el-GR" sz="2200" dirty="0"/>
              <a:t> αντοχή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121301" y="398530"/>
            <a:ext cx="6479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ΣΗΜΑΝΤΙΚΟΙ ΠΑΡΑΓΟΝΤΕΣ ΣΤΗΝ ΑΠΟΚΑΤΑΣΤΑΣΗ</a:t>
            </a:r>
          </a:p>
        </p:txBody>
      </p:sp>
    </p:spTree>
    <p:extLst>
      <p:ext uri="{BB962C8B-B14F-4D97-AF65-F5344CB8AC3E}">
        <p14:creationId xmlns:p14="http://schemas.microsoft.com/office/powerpoint/2010/main" val="14184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68568" y="1019909"/>
            <a:ext cx="9102969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n-US" altLang="el-GR" sz="2200" dirty="0">
                <a:sym typeface="Wingdings 2" panose="05020102010507070707" pitchFamily="18" charset="2"/>
              </a:rPr>
              <a:t> </a:t>
            </a:r>
            <a:r>
              <a:rPr lang="el-GR" altLang="el-GR" sz="2200" dirty="0" err="1"/>
              <a:t>Υπεξάρθρημα</a:t>
            </a:r>
            <a:r>
              <a:rPr lang="el-GR" altLang="el-GR" sz="2200" dirty="0"/>
              <a:t> του ώμου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n-US" altLang="el-GR" sz="2200" dirty="0">
                <a:sym typeface="Wingdings 2" panose="05020102010507070707" pitchFamily="18" charset="2"/>
              </a:rPr>
              <a:t> </a:t>
            </a:r>
            <a:r>
              <a:rPr lang="el-GR" altLang="el-GR" sz="2200" dirty="0"/>
              <a:t>Σύνδρομο ώμου χεριού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 2" panose="05020102010507070707" pitchFamily="18" charset="2"/>
              </a:rPr>
              <a:t></a:t>
            </a:r>
            <a:r>
              <a:rPr lang="en-US" altLang="el-GR" sz="2200" dirty="0">
                <a:sym typeface="Wingdings 2" panose="05020102010507070707" pitchFamily="18" charset="2"/>
              </a:rPr>
              <a:t> </a:t>
            </a:r>
            <a:r>
              <a:rPr lang="el-GR" altLang="el-GR" sz="2200" dirty="0"/>
              <a:t>Ιδιοπαθής πόνος του ώμου</a:t>
            </a:r>
          </a:p>
          <a:p>
            <a:pPr>
              <a:spcBef>
                <a:spcPct val="50000"/>
              </a:spcBef>
            </a:pPr>
            <a:endParaRPr lang="el-GR" altLang="el-GR" sz="2200" dirty="0"/>
          </a:p>
          <a:p>
            <a:pPr>
              <a:spcBef>
                <a:spcPct val="50000"/>
              </a:spcBef>
            </a:pPr>
            <a:r>
              <a:rPr lang="el-GR" altLang="el-GR" sz="2200" b="1" dirty="0"/>
              <a:t>Αντιμετώπιση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Σταθεροποιητικός επίδεσμος-Αναρτήρας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Ένωση χεριών στις ασκήσεις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Αποφυγή επιβαρύνσεων του ώμου με κινήσεις του χεριού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sym typeface="Wingdings" panose="05000000000000000000" pitchFamily="2" charset="2"/>
              </a:rPr>
              <a:t></a:t>
            </a:r>
            <a:r>
              <a:rPr lang="el-GR" altLang="el-GR" sz="2200" dirty="0"/>
              <a:t> Ψυχρά επιθέματα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808120" y="298911"/>
            <a:ext cx="6863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dirty="0"/>
              <a:t>ΠΡΟΒΛΗΜΑΤΑ ΣΤΟΝ ΩΜΟ ΤΟΥ ΗΜΙΠΛΗΓΙΚΟΥ</a:t>
            </a:r>
          </a:p>
        </p:txBody>
      </p:sp>
    </p:spTree>
    <p:extLst>
      <p:ext uri="{BB962C8B-B14F-4D97-AF65-F5344CB8AC3E}">
        <p14:creationId xmlns:p14="http://schemas.microsoft.com/office/powerpoint/2010/main" val="35358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2582</Words>
  <Application>Microsoft Office PowerPoint</Application>
  <PresentationFormat>Ευρεία οθόνη</PresentationFormat>
  <Paragraphs>532</Paragraphs>
  <Slides>55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55</vt:i4>
      </vt:variant>
    </vt:vector>
  </HeadingPairs>
  <TitlesOfParts>
    <vt:vector size="65" baseType="lpstr">
      <vt:lpstr>AGaramond-Bold</vt:lpstr>
      <vt:lpstr>Arial</vt:lpstr>
      <vt:lpstr>Calibri</vt:lpstr>
      <vt:lpstr>Calibri Light</vt:lpstr>
      <vt:lpstr>Times New Roman</vt:lpstr>
      <vt:lpstr>Wingdings</vt:lpstr>
      <vt:lpstr>Wingdings 2</vt:lpstr>
      <vt:lpstr>Wingdings 3</vt:lpstr>
      <vt:lpstr>Θέμα του Office</vt:lpstr>
      <vt:lpstr>Office Theme</vt:lpstr>
      <vt:lpstr>     Αγγειακό Εγκεφαλικό Επεισόδιο   </vt:lpstr>
      <vt:lpstr> Αγγειακό εγκεφαλικό επεισόδιο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Αισθητικότητα- Αντανακλαστικά </vt:lpstr>
      <vt:lpstr>Παρουσίαση του PowerPoint</vt:lpstr>
      <vt:lpstr>Παρουσίαση του PowerPoint</vt:lpstr>
      <vt:lpstr>Φάσεις αποκατάστασης </vt:lpstr>
      <vt:lpstr>Διεθνείς σύστημα ταξινόμησης της αναπηρίας και λειτουργικότητας </vt:lpstr>
      <vt:lpstr>Θεραπευτικές  Προσεγγίσεις </vt:lpstr>
      <vt:lpstr>Παρουσίαση του PowerPoint</vt:lpstr>
      <vt:lpstr>Παρουσίαση του PowerPoint</vt:lpstr>
      <vt:lpstr>Σύγχρονες μέθοδοι - Εξειδικευμένες παρεμβάσεις</vt:lpstr>
      <vt:lpstr>  Νευροπλαστικότητα</vt:lpstr>
      <vt:lpstr>Νευροπλαστικότητα  - Ανάρρωση </vt:lpstr>
      <vt:lpstr>Κινητική μάθηση</vt:lpstr>
      <vt:lpstr>Κίνηση και μάθηση </vt:lpstr>
      <vt:lpstr>               ΚΙΝΗΤΙΚΗ ΜΑΘΗΣΗ</vt:lpstr>
      <vt:lpstr>Παρουσίαση του PowerPoint</vt:lpstr>
      <vt:lpstr>Θέσεις ύπτια</vt:lpstr>
      <vt:lpstr>Θέσεις πλάγια </vt:lpstr>
      <vt:lpstr>Κλινικό Παράδειγμα ΑΕΕ</vt:lpstr>
      <vt:lpstr>Παράδειγμα εκπαίδευσης έγερσης από την καθιστή  σε ΑΕΕ</vt:lpstr>
      <vt:lpstr>Παράδειγμα εκπαίδευσης έγερσης από την καθιστή  σε ΑΕΕ</vt:lpstr>
      <vt:lpstr>    Η ΒΑΔΙΣΗ ΣΤΟ ΑΕΕ   </vt:lpstr>
      <vt:lpstr>Παρουσίαση του PowerPoint</vt:lpstr>
      <vt:lpstr>Χαρακτηριστικά βάδισης ΑΕΕ</vt:lpstr>
      <vt:lpstr>Χαρακτηριστικά βάδισης ΑΕΕ</vt:lpstr>
      <vt:lpstr>Εκπαίδευση βάδισης σε ΑΕΕ</vt:lpstr>
      <vt:lpstr>Παράδειγμα εκπαίδευσης βάδισης σε ΑΕΕ</vt:lpstr>
      <vt:lpstr>                ΚΙΝΗΤΙΚΗ ΕΠΑΝΕΚΜΑΘΗΣΗ</vt:lpstr>
      <vt:lpstr>                ΚΙΝΗΤΙΚΗ ΕΠΑΝΕΚΜΑΘΗΣΗ</vt:lpstr>
      <vt:lpstr>Σύγχρονες μέθοδοι εκπαίδευσης βάδισης - Εξειδικευμένες παρεμβάσεις</vt:lpstr>
      <vt:lpstr>Βάδιση σε διάδρομο με η χωρίς υποστήριξη </vt:lpstr>
      <vt:lpstr>Βάδιση σε διάδρομο με η χωρίς υποστήριξη </vt:lpstr>
      <vt:lpstr> </vt:lpstr>
      <vt:lpstr>Ηλεκτρομηχανικές συσκευές βάδισης (robotics)  </vt:lpstr>
      <vt:lpstr>Ηλεκτρομηχανικές συσκευές βάδισης robotics   </vt:lpstr>
      <vt:lpstr>Ηλεκτρομηχανικές συσκευές βάδισης robotics </vt:lpstr>
      <vt:lpstr>  </vt:lpstr>
      <vt:lpstr>Εικονική πραγματικότητα  (Virtual reality) </vt:lpstr>
      <vt:lpstr>Ηλεκτρικός ερεθισμός (Electrical stimulation)</vt:lpstr>
      <vt:lpstr>Ηλεκτρικός ερεθισμός (Electrical stimulation)</vt:lpstr>
      <vt:lpstr>Κυκλική άσκηση σε ομάδες  (circuit class training)</vt:lpstr>
      <vt:lpstr>Κυκλική άσκηση σε ομάδες  (circuit class training)</vt:lpstr>
      <vt:lpstr>Άσκηση  με αντίσταση </vt:lpstr>
      <vt:lpstr>Άσκηση  με αντίσταση </vt:lpstr>
      <vt:lpstr>Άσκηση </vt:lpstr>
      <vt:lpstr>Παρουσίαση του PowerPoint</vt:lpstr>
      <vt:lpstr>Παρεμβάσεις </vt:lpstr>
      <vt:lpstr>Παρεμβάσεις </vt:lpstr>
      <vt:lpstr>Παρεμβάσεις </vt:lpstr>
      <vt:lpstr>Ευχαριστώ πολύ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Αγγειακό Εγκεφαλικό Επεισόδιο   </dc:title>
  <dc:creator>Νικος</dc:creator>
  <cp:lastModifiedBy>Νικος</cp:lastModifiedBy>
  <cp:revision>57</cp:revision>
  <dcterms:created xsi:type="dcterms:W3CDTF">2023-10-26T09:28:58Z</dcterms:created>
  <dcterms:modified xsi:type="dcterms:W3CDTF">2023-11-13T18:28:17Z</dcterms:modified>
</cp:coreProperties>
</file>