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26" r:id="rId3"/>
    <p:sldId id="327" r:id="rId4"/>
    <p:sldId id="415" r:id="rId5"/>
    <p:sldId id="414" r:id="rId6"/>
    <p:sldId id="417" r:id="rId7"/>
    <p:sldId id="418" r:id="rId8"/>
    <p:sldId id="419" r:id="rId9"/>
    <p:sldId id="420" r:id="rId10"/>
    <p:sldId id="263" r:id="rId11"/>
    <p:sldId id="422" r:id="rId12"/>
    <p:sldId id="268" r:id="rId13"/>
    <p:sldId id="331" r:id="rId14"/>
    <p:sldId id="289" r:id="rId15"/>
    <p:sldId id="290" r:id="rId16"/>
    <p:sldId id="355" r:id="rId17"/>
    <p:sldId id="356" r:id="rId18"/>
    <p:sldId id="357" r:id="rId19"/>
    <p:sldId id="358" r:id="rId20"/>
    <p:sldId id="359" r:id="rId21"/>
    <p:sldId id="360" r:id="rId22"/>
    <p:sldId id="316" r:id="rId23"/>
    <p:sldId id="336" r:id="rId24"/>
    <p:sldId id="337" r:id="rId25"/>
    <p:sldId id="339" r:id="rId26"/>
    <p:sldId id="338" r:id="rId27"/>
    <p:sldId id="341" r:id="rId28"/>
    <p:sldId id="283" r:id="rId29"/>
    <p:sldId id="342" r:id="rId30"/>
    <p:sldId id="343" r:id="rId31"/>
    <p:sldId id="344" r:id="rId32"/>
    <p:sldId id="364" r:id="rId33"/>
    <p:sldId id="365" r:id="rId34"/>
    <p:sldId id="366" r:id="rId35"/>
    <p:sldId id="367" r:id="rId36"/>
    <p:sldId id="368" r:id="rId37"/>
    <p:sldId id="372" r:id="rId38"/>
    <p:sldId id="423" r:id="rId39"/>
    <p:sldId id="413" r:id="rId40"/>
    <p:sldId id="363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5AF"/>
    <a:srgbClr val="F07010"/>
    <a:srgbClr val="764B87"/>
    <a:srgbClr val="003399"/>
    <a:srgbClr val="B6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>
      <p:cViewPr>
        <p:scale>
          <a:sx n="67" d="100"/>
          <a:sy n="67" d="100"/>
        </p:scale>
        <p:origin x="-58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E6AA9-B724-41A4-BB2F-B03B92E9B4E9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B4616-4661-45E6-BDC7-BE328AD110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913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B4616-4661-45E6-BDC7-BE328AD11082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Όπως</a:t>
            </a:r>
            <a:r>
              <a:rPr lang="el-GR" baseline="0" dirty="0" smtClean="0"/>
              <a:t> πραγματοποιούνται μικροβιολογικές εξετάσεις αξιολόγησης της υγείας, εξίσου χρήσιμες είναι και καταγραφές αξιολόγησης της λειτουργικότητας ειδικών πληθυσμιακών ομάδων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B4616-4661-45E6-BDC7-BE328AD11082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dirty="0" smtClean="0"/>
              <a:t>«Βαθμολογία αναχώρησης» , «εργασία ή ανεργία συγγενών του ασθενή» </a:t>
            </a:r>
            <a:r>
              <a:rPr lang="el-GR" sz="1200" dirty="0" smtClean="0">
                <a:sym typeface="Wingdings" pitchFamily="2" charset="2"/>
              </a:rPr>
              <a:t> πρόβλεψη </a:t>
            </a:r>
            <a:r>
              <a:rPr lang="el-GR" sz="1200" dirty="0" smtClean="0"/>
              <a:t>τοποθεσίας διαμονής και αναγκαιότητας ύπαρξης νοσηλευτή στην οικεία μετά την αναχώρηση από την αποκατάσταση (</a:t>
            </a:r>
            <a:r>
              <a:rPr lang="el-GR" sz="1200" dirty="0" err="1" smtClean="0"/>
              <a:t>Black</a:t>
            </a:r>
            <a:r>
              <a:rPr lang="el-GR" sz="1200" dirty="0" smtClean="0"/>
              <a:t> </a:t>
            </a:r>
            <a:r>
              <a:rPr lang="el-GR" sz="1200" dirty="0" err="1" smtClean="0"/>
              <a:t>et</a:t>
            </a:r>
            <a:r>
              <a:rPr lang="el-GR" sz="1200" dirty="0" smtClean="0"/>
              <a:t> </a:t>
            </a:r>
            <a:r>
              <a:rPr lang="el-GR" sz="1200" dirty="0" err="1" smtClean="0"/>
              <a:t>al</a:t>
            </a:r>
            <a:r>
              <a:rPr lang="el-GR" sz="1200" dirty="0" smtClean="0"/>
              <a:t>., 1999)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dirty="0" smtClean="0"/>
              <a:t>Συνολική βαθμολογία FIM εισόδου και στην γνωστική </a:t>
            </a:r>
            <a:r>
              <a:rPr lang="el-GR" sz="1200" dirty="0" err="1" smtClean="0"/>
              <a:t>υποκλίμακα</a:t>
            </a:r>
            <a:r>
              <a:rPr lang="el-GR" sz="1200" dirty="0" smtClean="0"/>
              <a:t> εισόδου, έχουν σταθεί ικανοί παράγοντες πρόβλεψης  της λειτουργικής κατάστασης του ασθενούς με ΑΕΕ στην έξοδο από την αποκατάσταση και της πιθανότητας επιστροφής στην οικεία (</a:t>
            </a:r>
            <a:r>
              <a:rPr lang="el-GR" sz="1200" dirty="0" err="1" smtClean="0"/>
              <a:t>Denti</a:t>
            </a:r>
            <a:r>
              <a:rPr lang="el-GR" sz="1200" dirty="0" smtClean="0"/>
              <a:t> </a:t>
            </a:r>
            <a:r>
              <a:rPr lang="el-GR" sz="1200" dirty="0" err="1" smtClean="0"/>
              <a:t>et</a:t>
            </a:r>
            <a:r>
              <a:rPr lang="el-GR" sz="1200" dirty="0" smtClean="0"/>
              <a:t> </a:t>
            </a:r>
            <a:r>
              <a:rPr lang="el-GR" sz="1200" dirty="0" err="1" smtClean="0"/>
              <a:t>al</a:t>
            </a:r>
            <a:r>
              <a:rPr lang="el-GR" sz="1200" dirty="0" smtClean="0"/>
              <a:t>., 2008).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βαθμολογία FIM κατά την είσοδο στην αποκατάσταση φάνηκε ως παράγοντας πρόβλεψης της βελτίωσης της βαθμολογίας FIM ασθενών με ισχαιμικό ΑΕΕ μετρίου βαθμού στο τέλος της αποκατάστασης.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l-GR" dirty="0" smtClean="0"/>
              <a:t>Η εκτίμηση του κόστους είναι απαραίτητη για την αξιολόγηση της πορείας της αποκατάστασης, αλλά και για κάθε αξιολόγηση προσφερόμενων υπηρεσιών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B4616-4661-45E6-BDC7-BE328AD11082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Ουσιαστικά, επιτρέπει συγκρίσεις μεταξύ κέντρων αποκατάστασης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Shepherd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1998) μέσω της συνδρομής των τελευταίων στην Ενιαία βάση δεδομένων «UDS</a:t>
            </a:r>
            <a:r>
              <a:rPr lang="el-G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Το 1988 δόθηκε ευκαιρία σε εγκαταστάσεις αποκατάστασης να γίνουν συνδρομητές  μέσω αποστολής ιστορικών των ασθενών στο UDS</a:t>
            </a:r>
            <a:r>
              <a:rPr lang="el-G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(Βάση δεδομένων για ιατρική αποκατάσταση) και λήψης συνοπτικών αναφορών (UDS</a:t>
            </a:r>
            <a:r>
              <a:rPr lang="el-G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1997).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B4616-4661-45E6-BDC7-BE328AD11082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/>
              <a:t>Εφαρμογή Ελληνικής εκδοχής της κλίμακας </a:t>
            </a:r>
            <a:r>
              <a:rPr lang="en-US" sz="1200" b="1" dirty="0" smtClean="0"/>
              <a:t>FIM </a:t>
            </a:r>
            <a:r>
              <a:rPr lang="el-GR" sz="1200" b="1" dirty="0" smtClean="0"/>
              <a:t> </a:t>
            </a:r>
            <a:r>
              <a:rPr lang="el-GR" sz="1200" dirty="0" smtClean="0"/>
              <a:t>σε ασθενείς με νευρολογικές διαταραχές (ΑΕΕ &amp; ΚΕΚ) σε νοσηλευτικά ιδρύματα της Αττικής. </a:t>
            </a:r>
          </a:p>
          <a:p>
            <a:r>
              <a:rPr lang="el-GR" sz="1200" b="1" dirty="0" smtClean="0"/>
              <a:t>Κοινός σκοπός</a:t>
            </a:r>
            <a:r>
              <a:rPr lang="el-GR" sz="1200" b="1" baseline="0" dirty="0" smtClean="0"/>
              <a:t> των κλινικών που την εφαρμόζουν είναι η </a:t>
            </a:r>
            <a:r>
              <a:rPr lang="el-GR" sz="1200" b="1" dirty="0" smtClean="0"/>
              <a:t>Έγκαιρη καταγραφή εξέλιξης</a:t>
            </a:r>
            <a:r>
              <a:rPr lang="el-GR" sz="1200" dirty="0" smtClean="0"/>
              <a:t> της κλινικής κατάστασης των ασθενών σε κινητικά και γνωστικά πεδία λειτουργικής ανεξαρτησίας </a:t>
            </a:r>
          </a:p>
          <a:p>
            <a:pPr>
              <a:buNone/>
            </a:pPr>
            <a:r>
              <a:rPr lang="el-GR" sz="1200" dirty="0" smtClean="0">
                <a:sym typeface="Wingdings" pitchFamily="2" charset="2"/>
              </a:rPr>
              <a:t> </a:t>
            </a:r>
            <a:r>
              <a:rPr lang="el-GR" sz="1200" b="1" dirty="0" smtClean="0">
                <a:sym typeface="Wingdings" pitchFamily="2" charset="2"/>
              </a:rPr>
              <a:t>Ο</a:t>
            </a:r>
            <a:r>
              <a:rPr lang="el-GR" sz="1200" b="1" dirty="0" smtClean="0"/>
              <a:t> έγκαιρος προϋπολογισμός</a:t>
            </a:r>
            <a:r>
              <a:rPr lang="el-GR" sz="1200" dirty="0" smtClean="0"/>
              <a:t> </a:t>
            </a:r>
            <a:r>
              <a:rPr lang="el-GR" sz="1200" b="1" dirty="0" err="1" smtClean="0">
                <a:solidFill>
                  <a:srgbClr val="00B050"/>
                </a:solidFill>
              </a:rPr>
              <a:t>€€€</a:t>
            </a:r>
            <a:r>
              <a:rPr lang="el-GR" sz="1200" dirty="0" smtClean="0"/>
              <a:t> περί δαπάνης περίθαλψης και βοήθειας των ασθενών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B4616-4661-45E6-BDC7-BE328AD11082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74C5-BC59-43BD-B108-2D0F657949F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01C2-5626-42EB-96ED-78BA6F0F75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k.gkoyma@gmail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2132856"/>
            <a:ext cx="8280920" cy="2016224"/>
          </a:xfrm>
          <a:gradFill flip="none" rotWithShape="1">
            <a:gsLst>
              <a:gs pos="56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  <a:ln w="19050">
            <a:solidFill>
              <a:srgbClr val="003399"/>
            </a:solidFill>
          </a:ln>
          <a:effectLst>
            <a:innerShdw blurRad="330200" dir="7200000">
              <a:schemeClr val="tx2"/>
            </a:innerShdw>
          </a:effectLst>
          <a:scene3d>
            <a:camera prst="orthographicFront"/>
            <a:lightRig rig="brightRoom" dir="t"/>
          </a:scene3d>
          <a:sp3d prstMaterial="matte"/>
        </p:spPr>
        <p:txBody>
          <a:bodyPr lIns="108000" tIns="216000" rIns="108000" bIns="216000">
            <a:noAutofit/>
          </a:bodyPr>
          <a:lstStyle/>
          <a:p>
            <a:r>
              <a:rPr lang="el-GR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ΛΕΙΤΟΥΡΓΙΚΟΤΗΤΑ – ΜΕΘΟΔΟΙ ΑΞΙΟΛΟΓΗΣΗΣ &amp; ΚΛΙΜΑΚΑ </a:t>
            </a:r>
            <a:r>
              <a:rPr lang="el-GR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ΛΕΙΤΟΥΡΓΙΚΗΣ ΑΝΕΞΑΡΤΗΣΙΑΣ </a:t>
            </a:r>
            <a:r>
              <a:rPr lang="en-U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FIM</a:t>
            </a:r>
            <a:endParaRPr lang="el-GR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3812" y="5085184"/>
            <a:ext cx="7956376" cy="720080"/>
          </a:xfrm>
          <a:gradFill flip="none" rotWithShape="1">
            <a:gsLst>
              <a:gs pos="87000">
                <a:schemeClr val="bg1"/>
              </a:gs>
              <a:gs pos="95000">
                <a:schemeClr val="accent5">
                  <a:lumMod val="20000"/>
                  <a:lumOff val="80000"/>
                  <a:alpha val="95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rgbClr val="003399"/>
            </a:solidFill>
          </a:ln>
          <a:effectLst>
            <a:innerShdw blurRad="203200">
              <a:srgbClr val="003399"/>
            </a:innerShdw>
          </a:effectLst>
        </p:spPr>
        <p:txBody>
          <a:bodyPr tIns="144000" bIns="144000">
            <a:noAutofit/>
          </a:bodyPr>
          <a:lstStyle/>
          <a:p>
            <a:pPr algn="l">
              <a:spcAft>
                <a:spcPts val="1200"/>
              </a:spcAft>
            </a:pPr>
            <a:r>
              <a:rPr lang="el-GR" sz="2400" b="1" dirty="0" smtClean="0">
                <a:solidFill>
                  <a:srgbClr val="003399"/>
                </a:solidFill>
              </a:rPr>
              <a:t>ΓΚΟΥΜΑ ΑΙΚΑΤΕΡΙΝΗ, Φυσικοθεραπεύτρια, </a:t>
            </a:r>
            <a:r>
              <a:rPr lang="en-US" sz="2400" b="1" dirty="0" smtClean="0">
                <a:solidFill>
                  <a:srgbClr val="003399"/>
                </a:solidFill>
              </a:rPr>
              <a:t>M.Sc. </a:t>
            </a:r>
            <a:r>
              <a:rPr lang="el-GR" sz="2400" b="1" dirty="0" smtClean="0">
                <a:solidFill>
                  <a:srgbClr val="003399"/>
                </a:solidFill>
              </a:rPr>
              <a:t>ΕΚΠΑ</a:t>
            </a:r>
            <a:endParaRPr lang="en-US" sz="2400" b="1" dirty="0" smtClean="0">
              <a:solidFill>
                <a:srgbClr val="003399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0462" y="250195"/>
            <a:ext cx="4573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1600" b="1" dirty="0">
                <a:solidFill>
                  <a:srgbClr val="003366"/>
                </a:solidFill>
              </a:rPr>
              <a:t>ΤΜΗΜΑ ΕΠΙΣΤΗΜΗΣ ΦΥΣΙΚΗΣ ΑΓΩΓΗΣ &amp; ΑΘΛΗΤΙΣΜΟΥ </a:t>
            </a:r>
          </a:p>
          <a:p>
            <a:pPr algn="ctr"/>
            <a:r>
              <a:rPr lang="el-GR" sz="1600" b="1" dirty="0" smtClean="0">
                <a:solidFill>
                  <a:srgbClr val="003366"/>
                </a:solidFill>
              </a:rPr>
              <a:t>ΜΑΘΗΜΑ: ΠΡΟΣΑΡΜΟΣΜΕΝΗ ΚΙΝΗΤΙΚΗ ΔΡΑΣΤΗΡΙΟΤΗΤΑ</a:t>
            </a:r>
            <a:endParaRPr lang="el-GR" sz="1600" b="1" dirty="0">
              <a:solidFill>
                <a:srgbClr val="003366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32081" y="6488668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ΑΘΗΝΑ 20</a:t>
            </a:r>
            <a:r>
              <a:rPr lang="en-US" sz="1600" dirty="0" smtClean="0"/>
              <a:t>20</a:t>
            </a:r>
            <a:endParaRPr lang="el-GR" sz="1600" dirty="0"/>
          </a:p>
        </p:txBody>
      </p:sp>
      <p:pic>
        <p:nvPicPr>
          <p:cNvPr id="51205" name="Picture 5" descr="http://www.phed.uoa.gr/uploads/RTEmagicC_bw-left-greek-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411297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ΠΑΡΑΓΟΝΤΕΣ ΕΠΙΚΙΝΔΥΝΟΤΗΤΑΣ ΓΙΑ ΠΡΟΚΛΗΣΗ ΑΝΑΠΗΡΙΑΣ  &amp; ΕΠΙΔΗΜΙΟΛΟΓΙΚΑ ΣΤΟΙΧΕΙΑ</a:t>
            </a:r>
            <a:endParaRPr lang="el-GR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Καθοριστικοί παράγοντες 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b="1" dirty="0" smtClean="0"/>
              <a:t>λειτουργικότητα</a:t>
            </a:r>
            <a:r>
              <a:rPr lang="el-GR" sz="2400" dirty="0" smtClean="0"/>
              <a:t> &amp; </a:t>
            </a:r>
            <a:r>
              <a:rPr lang="el-GR" sz="2400" b="1" dirty="0" smtClean="0"/>
              <a:t>σοβαρότητα</a:t>
            </a:r>
            <a:r>
              <a:rPr lang="el-GR" sz="2400" dirty="0" smtClean="0"/>
              <a:t> </a:t>
            </a:r>
            <a:r>
              <a:rPr lang="el-GR" sz="2400" dirty="0"/>
              <a:t>της αναπηρίας των </a:t>
            </a:r>
            <a:r>
              <a:rPr lang="el-GR" sz="2400" dirty="0" smtClean="0"/>
              <a:t>ασθενών</a:t>
            </a:r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ηλικία </a:t>
            </a:r>
            <a:r>
              <a:rPr lang="el-GR" sz="1800" dirty="0"/>
              <a:t>(45 ετών και άνω)</a:t>
            </a:r>
            <a:endParaRPr lang="en-US" sz="1800" dirty="0"/>
          </a:p>
          <a:p>
            <a:r>
              <a:rPr lang="el-GR" sz="2400" dirty="0"/>
              <a:t>Το φύλο </a:t>
            </a:r>
            <a:r>
              <a:rPr lang="el-GR" sz="1800" dirty="0"/>
              <a:t>(γυναίκες κυρίως) </a:t>
            </a:r>
            <a:endParaRPr lang="en-US" sz="1800" dirty="0"/>
          </a:p>
          <a:p>
            <a:r>
              <a:rPr lang="el-GR" sz="2400" dirty="0" smtClean="0"/>
              <a:t>Μεσαία - χαμηλή κοινωνικοοικονομική </a:t>
            </a:r>
            <a:r>
              <a:rPr lang="el-GR" sz="2400" b="1" dirty="0" smtClean="0"/>
              <a:t>κατάσταση</a:t>
            </a:r>
            <a:endParaRPr lang="en-US" sz="2400" dirty="0"/>
          </a:p>
          <a:p>
            <a:r>
              <a:rPr lang="el-GR" sz="2400" dirty="0"/>
              <a:t>Η παραμονή σε κέντρα υγείας και </a:t>
            </a:r>
            <a:endParaRPr lang="en-US" sz="2400" dirty="0"/>
          </a:p>
          <a:p>
            <a:r>
              <a:rPr lang="el-GR" sz="2400" dirty="0"/>
              <a:t>Η ανεργία</a:t>
            </a:r>
            <a:r>
              <a:rPr lang="en-US" sz="2400" dirty="0"/>
              <a:t> </a:t>
            </a:r>
          </a:p>
          <a:p>
            <a:r>
              <a:rPr lang="el-GR" sz="2400" b="1" dirty="0" smtClean="0"/>
              <a:t>&gt; 6.000.000 </a:t>
            </a:r>
            <a:r>
              <a:rPr lang="el-GR" sz="2400" b="1" dirty="0"/>
              <a:t>άτομα 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b="1" dirty="0" smtClean="0">
                <a:sym typeface="Wingdings" pitchFamily="2" charset="2"/>
              </a:rPr>
              <a:t>Θανάσιμη κατάληξη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smtClean="0"/>
              <a:t>ετησίως</a:t>
            </a:r>
            <a:r>
              <a:rPr lang="el-GR" sz="2400" dirty="0"/>
              <a:t>, εξαιτίας εγκεφαλικού </a:t>
            </a:r>
            <a:r>
              <a:rPr lang="el-GR" sz="2400" dirty="0" smtClean="0"/>
              <a:t>επεισοδίου</a:t>
            </a:r>
          </a:p>
          <a:p>
            <a:r>
              <a:rPr lang="el-GR" sz="2400" dirty="0" smtClean="0"/>
              <a:t>&gt; 80</a:t>
            </a:r>
            <a:r>
              <a:rPr lang="el-GR" sz="2400" dirty="0"/>
              <a:t>% αυτών των θανάτων </a:t>
            </a:r>
            <a:r>
              <a:rPr lang="el-GR" sz="2400" dirty="0" smtClean="0">
                <a:sym typeface="Wingdings" pitchFamily="2" charset="2"/>
              </a:rPr>
              <a:t> Χ</a:t>
            </a:r>
            <a:r>
              <a:rPr lang="el-GR" sz="2400" dirty="0" smtClean="0"/>
              <a:t>ώρες </a:t>
            </a:r>
            <a:r>
              <a:rPr lang="el-GR" sz="2400" dirty="0"/>
              <a:t>χαμηλού – μεσαίου </a:t>
            </a:r>
            <a:r>
              <a:rPr lang="el-GR" sz="2400" dirty="0" smtClean="0"/>
              <a:t>εισοδήματος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1241884" y="6381328"/>
            <a:ext cx="6660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Chen et al</a:t>
            </a:r>
            <a:r>
              <a:rPr lang="el-GR" sz="1600" dirty="0">
                <a:solidFill>
                  <a:prstClr val="black"/>
                </a:solidFill>
              </a:rPr>
              <a:t>., </a:t>
            </a:r>
            <a:r>
              <a:rPr lang="el-GR" sz="1600" dirty="0" smtClean="0">
                <a:solidFill>
                  <a:prstClr val="black"/>
                </a:solidFill>
              </a:rPr>
              <a:t>2017; </a:t>
            </a:r>
            <a:r>
              <a:rPr lang="el-GR" sz="1600" dirty="0" smtClean="0"/>
              <a:t>Παγκόσμιος Οργανισμός Υγείας-WHO, 2017</a:t>
            </a:r>
            <a:r>
              <a:rPr lang="el-GR" sz="1600" dirty="0" smtClean="0">
                <a:solidFill>
                  <a:prstClr val="black"/>
                </a:solidFill>
              </a:rPr>
              <a:t>)</a:t>
            </a:r>
            <a:endParaRPr lang="el-GR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Diagnostic technology for minimizing pre-analytical err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024336" cy="1884886"/>
          </a:xfrm>
          <a:prstGeom prst="rect">
            <a:avLst/>
          </a:prstGeom>
          <a:noFill/>
        </p:spPr>
      </p:pic>
      <p:pic>
        <p:nvPicPr>
          <p:cNvPr id="113670" name="Picture 6" descr="Four Bedside Tests and Measures to Determine Walking Safe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028" y="3212977"/>
            <a:ext cx="3840425" cy="2160239"/>
          </a:xfrm>
          <a:prstGeom prst="rect">
            <a:avLst/>
          </a:prstGeom>
          <a:noFill/>
        </p:spPr>
      </p:pic>
      <p:pic>
        <p:nvPicPr>
          <p:cNvPr id="113672" name="Picture 8" descr="Sit, Stand, Switch! Get the Most from a Stand Up Desk | Ergo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429000"/>
            <a:ext cx="702965" cy="702965"/>
          </a:xfrm>
          <a:prstGeom prst="rect">
            <a:avLst/>
          </a:prstGeom>
          <a:noFill/>
        </p:spPr>
      </p:pic>
      <p:pic>
        <p:nvPicPr>
          <p:cNvPr id="113674" name="Picture 10" descr="Clinical Oral Evalua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76672"/>
            <a:ext cx="2880320" cy="1909778"/>
          </a:xfrm>
          <a:prstGeom prst="rect">
            <a:avLst/>
          </a:prstGeom>
          <a:noFill/>
        </p:spPr>
      </p:pic>
      <p:pic>
        <p:nvPicPr>
          <p:cNvPr id="113678" name="Picture 14" descr="Nurse recording patient medical history on tablet — Stock Video © Spotmatik  #566842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12976"/>
            <a:ext cx="3886186" cy="2176264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179512" y="2636912"/>
            <a:ext cx="8568952" cy="33123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4822" name="Picture 6" descr="Balance Icon (Graphic) by marco.livolsi2014 · Creative Fabr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908720"/>
            <a:ext cx="2386743" cy="158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ΚΛΙΜΑΚΕΣ ΚΑΙ ΔΟΚΙΜΑΣΙΕΣ ΑΞΙΟΛΟΓΗΣΗΣ ΛΕΙΤΟΥΡΓΙΚΟΤΗΤΑΣ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  <a:ln w="38100">
            <a:solidFill>
              <a:srgbClr val="3795AF"/>
            </a:solidFill>
          </a:ln>
        </p:spPr>
        <p:txBody>
          <a:bodyPr lIns="108000" tIns="108000" rIns="108000" bIns="108000">
            <a:noAutofit/>
          </a:bodyPr>
          <a:lstStyle/>
          <a:p>
            <a:pPr lvl="0">
              <a:tabLst>
                <a:tab pos="8080375" algn="l"/>
              </a:tabLst>
            </a:pPr>
            <a:r>
              <a:rPr lang="el-GR" sz="2000" b="1" dirty="0" smtClean="0"/>
              <a:t>ΔΙΕΘΝΗΣ ΤΑΞΙΝΟΜΗΣΗ ΛΕΙΤΟΥΡΓΙΚΟΤΗΤΑΣ, ΑΝΑΠΗΡΙΑΣ ΚΑΙ ΥΓΕΙΑΣ </a:t>
            </a:r>
            <a:r>
              <a:rPr lang="el-GR" sz="2000" dirty="0" smtClean="0"/>
              <a:t>(</a:t>
            </a:r>
            <a:r>
              <a:rPr lang="en-US" sz="2000" dirty="0" smtClean="0"/>
              <a:t>ICF</a:t>
            </a:r>
            <a:r>
              <a:rPr lang="el-GR" sz="2000" dirty="0" smtClean="0"/>
              <a:t>)</a:t>
            </a:r>
          </a:p>
          <a:p>
            <a:pPr lvl="0" fontAlgn="base"/>
            <a:r>
              <a:rPr lang="el-GR" sz="2000" b="1" dirty="0" smtClean="0"/>
              <a:t>ΠΡΟΓΡΑΜΜΑ ΑΞΙΟΛΟΓΗΣΗΣ ΑΝΑΠΗΡΙΑΣ</a:t>
            </a:r>
            <a:r>
              <a:rPr lang="en-US" sz="2000" b="1" dirty="0" smtClean="0"/>
              <a:t> </a:t>
            </a:r>
            <a:r>
              <a:rPr lang="en-US" sz="2000" dirty="0" smtClean="0"/>
              <a:t>(WHO DISABILITY ASSESSMENT SCHEDULE 2.0, WHO DAS 2.0</a:t>
            </a:r>
            <a:r>
              <a:rPr lang="en-US" sz="2000" dirty="0"/>
              <a:t>)</a:t>
            </a:r>
            <a:endParaRPr lang="el-GR" sz="2000" dirty="0" smtClean="0"/>
          </a:p>
          <a:p>
            <a:pPr lvl="0" fontAlgn="base"/>
            <a:r>
              <a:rPr lang="el-GR" sz="2000" b="1" dirty="0" smtClean="0"/>
              <a:t>ΚΛΙΜΑΚΑ ΑΞΙΟΛΟΓΗΣΗΣ ΑΝΑΠΗΡΙΑΣ</a:t>
            </a:r>
            <a:r>
              <a:rPr lang="en-US" sz="2000" b="1" dirty="0" smtClean="0"/>
              <a:t> </a:t>
            </a:r>
            <a:r>
              <a:rPr lang="en-US" sz="2000" dirty="0" smtClean="0"/>
              <a:t>(Disability Rating Scale) (DRS)</a:t>
            </a:r>
            <a:endParaRPr lang="el-GR" sz="2000" dirty="0" smtClean="0"/>
          </a:p>
          <a:p>
            <a:pPr lvl="0"/>
            <a:r>
              <a:rPr lang="en-US" sz="2000" b="1" dirty="0" smtClean="0"/>
              <a:t>BARTHEL INDEX </a:t>
            </a:r>
            <a:r>
              <a:rPr lang="en-US" sz="2000" dirty="0" smtClean="0"/>
              <a:t>(BI)</a:t>
            </a:r>
            <a:endParaRPr lang="el-GR" sz="2000" dirty="0" smtClean="0"/>
          </a:p>
          <a:p>
            <a:pPr lvl="0"/>
            <a:r>
              <a:rPr lang="el-GR" sz="2000" b="1" dirty="0" smtClean="0"/>
              <a:t>ΜΕΤΡΗΣΗ ΑΔΡΗΣ ΚΙΝΗΤΙΚΗΣ ΛΕΙΤΟΥΡΓΙΑΣ</a:t>
            </a:r>
            <a:r>
              <a:rPr lang="en-US" sz="2000" b="1" dirty="0" smtClean="0"/>
              <a:t> </a:t>
            </a:r>
            <a:r>
              <a:rPr lang="en-US" sz="2000" dirty="0" smtClean="0"/>
              <a:t>(GROSS MOTOR FUNCTION MEASURE) (GMFM)</a:t>
            </a:r>
            <a:endParaRPr lang="el-GR" sz="2000" dirty="0" smtClean="0"/>
          </a:p>
          <a:p>
            <a:pPr lvl="0"/>
            <a:r>
              <a:rPr lang="el-GR" sz="2000" b="1" dirty="0" smtClean="0"/>
              <a:t>ΕΞΕΤΑΣΗ ΛΕΙΤΟΥΡΓΙΚΗΣ ΚΑΤΑΣΤΑΣΗΣ </a:t>
            </a:r>
            <a:r>
              <a:rPr lang="el-GR" sz="2000" dirty="0" smtClean="0"/>
              <a:t>(</a:t>
            </a:r>
            <a:r>
              <a:rPr lang="en-US" sz="2000" dirty="0" smtClean="0"/>
              <a:t>FUNCTIONAL STATUS EXAMINATION, FSE</a:t>
            </a:r>
            <a:r>
              <a:rPr lang="el-GR" sz="2000" dirty="0" smtClean="0"/>
              <a:t>)</a:t>
            </a:r>
          </a:p>
          <a:p>
            <a:r>
              <a:rPr lang="el-GR" sz="2000" b="1" dirty="0"/>
              <a:t>ΚΛΙΜΑΚΑ ΛΕΙΤΟΥΡΓΙΚΗΣ </a:t>
            </a:r>
            <a:r>
              <a:rPr lang="el-GR" sz="2000" b="1" dirty="0" smtClean="0"/>
              <a:t>ΑΝΕΞΑΡΤΗΣΙΑΣ</a:t>
            </a:r>
            <a:r>
              <a:rPr lang="en-US" sz="2000" b="1" dirty="0" smtClean="0"/>
              <a:t> </a:t>
            </a:r>
            <a:r>
              <a:rPr lang="en-US" sz="2000" dirty="0" smtClean="0"/>
              <a:t>(FUNCTIONAL INDEPENDENCE MEASUREMENT, FIM) </a:t>
            </a:r>
            <a:endParaRPr lang="en-US" sz="2000" b="1" dirty="0" smtClean="0"/>
          </a:p>
          <a:p>
            <a:pPr marL="365125" lvl="2" indent="-365125"/>
            <a:r>
              <a:rPr lang="el-GR" sz="2000" dirty="0" smtClean="0"/>
              <a:t>Επαναλαμβανόμενες μεταβάσεις από την καθιστή θέση στην όρθια στάση </a:t>
            </a:r>
            <a:r>
              <a:rPr lang="el-GR" sz="2000" b="1" dirty="0" smtClean="0"/>
              <a:t>(S</a:t>
            </a:r>
            <a:r>
              <a:rPr lang="en-US" sz="2000" b="1" dirty="0" smtClean="0"/>
              <a:t>it </a:t>
            </a:r>
            <a:r>
              <a:rPr lang="el-GR" sz="2000" b="1" dirty="0" smtClean="0"/>
              <a:t>T</a:t>
            </a:r>
            <a:r>
              <a:rPr lang="en-US" sz="2000" b="1" dirty="0" smtClean="0"/>
              <a:t>o </a:t>
            </a:r>
            <a:r>
              <a:rPr lang="el-GR" sz="2000" b="1" dirty="0" smtClean="0"/>
              <a:t>S</a:t>
            </a:r>
            <a:r>
              <a:rPr lang="en-US" sz="2000" b="1" dirty="0" err="1" smtClean="0"/>
              <a:t>tand</a:t>
            </a:r>
            <a:r>
              <a:rPr lang="en-US" sz="2000" b="1" dirty="0" smtClean="0"/>
              <a:t>, STS</a:t>
            </a:r>
            <a:r>
              <a:rPr lang="el-GR" sz="2000" b="1" dirty="0" smtClean="0"/>
              <a:t>)</a:t>
            </a:r>
          </a:p>
          <a:p>
            <a:pPr marL="365125" lvl="2" indent="-365125"/>
            <a:r>
              <a:rPr lang="el-GR" sz="2000" dirty="0" smtClean="0"/>
              <a:t>Χρονομετρημένη βάδιση σε απόσταση 10 μέτρων </a:t>
            </a:r>
            <a:r>
              <a:rPr lang="el-GR" sz="2000" b="1" dirty="0" smtClean="0"/>
              <a:t>(</a:t>
            </a:r>
            <a:r>
              <a:rPr lang="en-US" sz="2000" b="1" dirty="0" smtClean="0"/>
              <a:t>10 Meter Walking Test, </a:t>
            </a:r>
            <a:r>
              <a:rPr lang="el-GR" sz="2000" b="1" dirty="0" smtClean="0"/>
              <a:t>10MWT)</a:t>
            </a:r>
          </a:p>
          <a:p>
            <a:pPr marL="365125" lvl="2" indent="-365125"/>
            <a:r>
              <a:rPr lang="el-GR" sz="2000" dirty="0" smtClean="0"/>
              <a:t>Χρονομετρημένη βάδιση 3 μέτρων από και 3 μέτρων προς την καθιστή θέση </a:t>
            </a:r>
            <a:r>
              <a:rPr lang="el-GR" sz="2000" b="1" dirty="0" smtClean="0"/>
              <a:t>(</a:t>
            </a:r>
            <a:r>
              <a:rPr lang="en-US" sz="2000" b="1" dirty="0" smtClean="0"/>
              <a:t>Time Up and Go,</a:t>
            </a:r>
            <a:r>
              <a:rPr lang="el-GR" sz="2000" b="1" dirty="0" smtClean="0"/>
              <a:t>TUG)</a:t>
            </a:r>
            <a:r>
              <a:rPr lang="el-GR" sz="2000" dirty="0" smtClean="0"/>
              <a:t>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67544" y="4005064"/>
            <a:ext cx="8352928" cy="6480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132440" cy="1296144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742950" indent="-742950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el-GR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ΚΛΙΜΑΚΑ </a:t>
            </a:r>
            <a:r>
              <a:rPr lang="en-US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FIM –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ΠΕΡΙΓΡΑΦΗ - ΑΝΑΣΚΟΠΗΣΗ</a:t>
            </a:r>
            <a:endParaRPr lang="el-GR" sz="40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968624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rmAutofit/>
          </a:bodyPr>
          <a:lstStyle/>
          <a:p>
            <a:pPr marL="449263" lvl="1" indent="-449263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ΙΣΤΟΡΙΚΗ ΑΝΑΔΡΟΜΗ</a:t>
            </a:r>
          </a:p>
          <a:p>
            <a:pPr marL="449263" lvl="1" indent="-449263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ΧΡΗΣΗ </a:t>
            </a:r>
            <a:r>
              <a:rPr lang="en-U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ΜΕΛΕΤΕΣ</a:t>
            </a:r>
          </a:p>
          <a:p>
            <a:pPr marL="449263" lvl="1" indent="-449263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ΠΛΕΟΝΕΚΤΗΜΑΤΑ </a:t>
            </a:r>
            <a:r>
              <a:rPr lang="en-U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ΥΠΕΡΙΣΧΥΣΗ</a:t>
            </a:r>
            <a:r>
              <a:rPr lang="en-U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</a:t>
            </a: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ΑΛΛΩΝ ΚΛΙΜΑΚΩΝ</a:t>
            </a:r>
          </a:p>
        </p:txBody>
      </p:sp>
      <p:pic>
        <p:nvPicPr>
          <p:cNvPr id="64514" name="Picture 2" descr="ÎÏÎ¿ÏÎ­Î»ÎµÏÎ¼Î± ÎµÎ¹ÎºÏÎ½Î±Ï Î³Î¹Î± ADVANT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137" y="4653136"/>
            <a:ext cx="3815727" cy="185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06090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Ιστορική αναδρομή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4360" y="1124744"/>
            <a:ext cx="8435280" cy="5184576"/>
          </a:xfrm>
          <a:ln w="38100">
            <a:solidFill>
              <a:srgbClr val="3795AF"/>
            </a:solidFill>
          </a:ln>
        </p:spPr>
        <p:txBody>
          <a:bodyPr lIns="108000" tIns="108000" rIns="108000" bIns="108000">
            <a:normAutofit lnSpcReduction="10000"/>
          </a:bodyPr>
          <a:lstStyle/>
          <a:p>
            <a:r>
              <a:rPr lang="el-GR" sz="2400" b="1" dirty="0" smtClean="0"/>
              <a:t>1984: </a:t>
            </a:r>
            <a:r>
              <a:rPr lang="el-GR" sz="2400" u="sng" dirty="0" smtClean="0"/>
              <a:t>Εθνικό Ινστιτούτο Αναπηρίας και Έρευνας Αποκατάστασης (</a:t>
            </a:r>
            <a:r>
              <a:rPr lang="en-US" sz="2400" u="sng" dirty="0" smtClean="0"/>
              <a:t>NIDRR</a:t>
            </a:r>
            <a:r>
              <a:rPr lang="el-GR" sz="2400" u="sng" dirty="0" smtClean="0"/>
              <a:t>) των ΗΠΑ </a:t>
            </a:r>
            <a:r>
              <a:rPr lang="el-GR" sz="2400" dirty="0" smtClean="0">
                <a:sym typeface="Wingdings" pitchFamily="2" charset="2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Χορηγία</a:t>
            </a:r>
            <a:r>
              <a:rPr lang="el-GR" sz="2400" dirty="0" smtClean="0"/>
              <a:t> στο τμήμα ιατρικής αποκατάστασης, της σχολής ιατρικών και </a:t>
            </a:r>
            <a:r>
              <a:rPr lang="el-GR" sz="2400" dirty="0" err="1" smtClean="0"/>
              <a:t>βιοϊατρικών</a:t>
            </a:r>
            <a:r>
              <a:rPr lang="el-GR" sz="2400" dirty="0" smtClean="0"/>
              <a:t> επιστημών, του Πολιτειακού Πανεπιστημίου της Νέας Υόρκης στο Μπάφαλο </a:t>
            </a:r>
            <a:r>
              <a:rPr lang="el-GR" sz="2400" dirty="0" smtClean="0">
                <a:sym typeface="Wingdings" pitchFamily="2" charset="2"/>
              </a:rPr>
              <a:t> </a:t>
            </a:r>
            <a:r>
              <a:rPr lang="el-GR" sz="2400" b="1" dirty="0" smtClean="0">
                <a:sym typeface="Wingdings" pitchFamily="2" charset="2"/>
              </a:rPr>
              <a:t>Για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b="1" dirty="0" smtClean="0">
                <a:sym typeface="Wingdings" pitchFamily="2" charset="2"/>
              </a:rPr>
              <a:t>Εκπόνηση ενός συστήματος </a:t>
            </a:r>
            <a:r>
              <a:rPr lang="el-GR" sz="2400" b="1" dirty="0" smtClean="0"/>
              <a:t>τεκμηρίωσης της σοβαρότητας της αναπηρίας των ασθενών </a:t>
            </a:r>
            <a:r>
              <a:rPr lang="el-GR" sz="2400" dirty="0" smtClean="0"/>
              <a:t>καθώς και των αποτελεσμάτων της ιατρικής αποκατάστασης.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Μια ομάδα εργασίας</a:t>
            </a:r>
            <a:r>
              <a:rPr lang="el-GR" sz="2400" dirty="0" smtClean="0"/>
              <a:t>, χορηγημένη από την Αμερικανική Σύνοδο της Ιατρικής Αποκατάστασης (</a:t>
            </a:r>
            <a:r>
              <a:rPr lang="en-US" sz="2400" dirty="0" smtClean="0"/>
              <a:t>ACRM</a:t>
            </a:r>
            <a:r>
              <a:rPr lang="el-GR" sz="2400" dirty="0" smtClean="0"/>
              <a:t>) &amp; την Αμερικάνικη Ακαδημία Φυσικής Ιατρικής και Αποκατάστασης (</a:t>
            </a:r>
            <a:r>
              <a:rPr lang="en-US" sz="2400" dirty="0" smtClean="0"/>
              <a:t>AAPM</a:t>
            </a:r>
            <a:r>
              <a:rPr lang="el-GR" sz="2400" dirty="0" smtClean="0"/>
              <a:t> &amp; </a:t>
            </a:r>
            <a:r>
              <a:rPr lang="en-US" sz="2400" dirty="0" smtClean="0"/>
              <a:t>R</a:t>
            </a:r>
            <a:r>
              <a:rPr lang="el-GR" sz="2400" dirty="0" smtClean="0">
                <a:sym typeface="Wingdings" pitchFamily="2" charset="2"/>
              </a:rPr>
              <a:t> </a:t>
            </a:r>
            <a:r>
              <a:rPr lang="el-GR" sz="2400" b="1" dirty="0" smtClean="0"/>
              <a:t>δημιουργία ενός κωδικοποιημένου συστήματος για την Ιατρική Αποκατάσταση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Μελέτες και πιλοτικές δοκιμασίες για βελτίωση της κλίμακας</a:t>
            </a:r>
          </a:p>
          <a:p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6381328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smtClean="0">
                <a:solidFill>
                  <a:prstClr val="black"/>
                </a:solidFill>
              </a:rPr>
              <a:t>UDS</a:t>
            </a:r>
            <a:r>
              <a:rPr lang="en-US" sz="1600" baseline="-25000" dirty="0" smtClean="0">
                <a:solidFill>
                  <a:prstClr val="black"/>
                </a:solidFill>
              </a:rPr>
              <a:t>MR</a:t>
            </a:r>
            <a:r>
              <a:rPr lang="el-GR" sz="1600" dirty="0" smtClean="0">
                <a:solidFill>
                  <a:prstClr val="black"/>
                </a:solidFill>
              </a:rPr>
              <a:t>, 1997)</a:t>
            </a:r>
            <a:endParaRPr lang="el-GR" sz="1600" dirty="0"/>
          </a:p>
        </p:txBody>
      </p:sp>
      <p:pic>
        <p:nvPicPr>
          <p:cNvPr id="614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230848"/>
            <a:ext cx="1161309" cy="61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- Ομάδα"/>
          <p:cNvGrpSpPr/>
          <p:nvPr/>
        </p:nvGrpSpPr>
        <p:grpSpPr>
          <a:xfrm>
            <a:off x="2771800" y="404664"/>
            <a:ext cx="3240360" cy="1656184"/>
            <a:chOff x="2771800" y="404664"/>
            <a:chExt cx="3240360" cy="1656184"/>
          </a:xfrm>
        </p:grpSpPr>
        <p:sp>
          <p:nvSpPr>
            <p:cNvPr id="4" name="3 - Έλλειψη"/>
            <p:cNvSpPr/>
            <p:nvPr/>
          </p:nvSpPr>
          <p:spPr>
            <a:xfrm>
              <a:off x="2771800" y="404664"/>
              <a:ext cx="3240360" cy="1656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3059832" y="692696"/>
              <a:ext cx="27363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UDS</a:t>
              </a:r>
              <a:r>
                <a:rPr lang="en-US" sz="3600" b="1" baseline="-25000" dirty="0" smtClean="0"/>
                <a:t>MR</a:t>
              </a:r>
              <a:r>
                <a:rPr lang="el-GR" sz="3600" b="1" baseline="-25000" dirty="0" smtClean="0"/>
                <a:t> </a:t>
              </a:r>
              <a:r>
                <a:rPr lang="el-GR" sz="3600" b="1" dirty="0" smtClean="0"/>
                <a:t/>
              </a:r>
              <a:br>
                <a:rPr lang="el-GR" sz="3600" b="1" dirty="0" smtClean="0"/>
              </a:br>
              <a:r>
                <a:rPr lang="el-GR" sz="2800" b="1" dirty="0" smtClean="0"/>
                <a:t>Βάση δεδομένων</a:t>
              </a:r>
              <a:endParaRPr lang="el-GR" sz="2800" b="1" baseline="-25000" dirty="0"/>
            </a:p>
          </p:txBody>
        </p:sp>
      </p:grpSp>
      <p:cxnSp>
        <p:nvCxnSpPr>
          <p:cNvPr id="9" name="8 - Ευθύγραμμο βέλος σύνδεσης"/>
          <p:cNvCxnSpPr/>
          <p:nvPr/>
        </p:nvCxnSpPr>
        <p:spPr>
          <a:xfrm flipV="1">
            <a:off x="2627784" y="2060848"/>
            <a:ext cx="1512168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16 - Ομάδα"/>
          <p:cNvGrpSpPr/>
          <p:nvPr/>
        </p:nvGrpSpPr>
        <p:grpSpPr>
          <a:xfrm>
            <a:off x="1331640" y="4077072"/>
            <a:ext cx="3240360" cy="1656184"/>
            <a:chOff x="1331640" y="4077072"/>
            <a:chExt cx="3240360" cy="1656184"/>
          </a:xfrm>
        </p:grpSpPr>
        <p:sp>
          <p:nvSpPr>
            <p:cNvPr id="6" name="5 - Έλλειψη"/>
            <p:cNvSpPr/>
            <p:nvPr/>
          </p:nvSpPr>
          <p:spPr>
            <a:xfrm>
              <a:off x="1331640" y="4077072"/>
              <a:ext cx="3240360" cy="1656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1475656" y="4365104"/>
              <a:ext cx="288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 smtClean="0"/>
                <a:t>ΚΕΝΤΡΑ ΑΠΟΚΑΤΑΣΤΑΣΗΣ</a:t>
              </a:r>
              <a:endParaRPr lang="el-GR" sz="2800" b="1" dirty="0"/>
            </a:p>
          </p:txBody>
        </p:sp>
      </p:grpSp>
      <p:sp>
        <p:nvSpPr>
          <p:cNvPr id="11" name="10 - TextBox"/>
          <p:cNvSpPr txBox="1"/>
          <p:nvPr/>
        </p:nvSpPr>
        <p:spPr>
          <a:xfrm>
            <a:off x="899592" y="234888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Αποστολή ιστορικών των ασθενών </a:t>
            </a:r>
            <a:endParaRPr lang="el-GR" sz="24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683568" y="47667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Καμπύλο αριστερό βέλος"/>
          <p:cNvSpPr/>
          <p:nvPr/>
        </p:nvSpPr>
        <p:spPr>
          <a:xfrm>
            <a:off x="4572000" y="2060848"/>
            <a:ext cx="2088232" cy="3240360"/>
          </a:xfrm>
          <a:prstGeom prst="curvedLeftArrow">
            <a:avLst>
              <a:gd name="adj1" fmla="val 16247"/>
              <a:gd name="adj2" fmla="val 4927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804248" y="2780928"/>
            <a:ext cx="2061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Λήψη συνοπτικών αναφορών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303748" y="1124744"/>
            <a:ext cx="4536504" cy="1944216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84000">
                <a:schemeClr val="accent5">
                  <a:lumMod val="60000"/>
                  <a:lumOff val="40000"/>
                  <a:alpha val="41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3795AF"/>
            </a:solidFill>
          </a:ln>
          <a:effectLst>
            <a:outerShdw blurRad="774700" sx="99000" sy="99000" algn="ctr" rotWithShape="0">
              <a:srgbClr val="3795AF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FIM – </a:t>
            </a:r>
            <a:r>
              <a:rPr lang="el-GR" sz="2400" b="1" dirty="0" smtClean="0">
                <a:solidFill>
                  <a:schemeClr val="tx1"/>
                </a:solidFill>
              </a:rPr>
              <a:t>ΚΛΙΜΑΚΑ ΛΕΙΤΟΥΡΓΙΚΗΣ ΑΝΕΞΑΡΤΗΣΙΑΣ</a:t>
            </a:r>
          </a:p>
          <a:p>
            <a:pPr algn="ctr"/>
            <a:r>
              <a:rPr lang="el-GR" sz="2400" b="1" u="sng" dirty="0" smtClean="0">
                <a:solidFill>
                  <a:schemeClr val="tx1"/>
                </a:solidFill>
              </a:rPr>
              <a:t>18 </a:t>
            </a:r>
            <a:r>
              <a:rPr lang="el-GR" sz="2400" b="1" dirty="0" smtClean="0">
                <a:solidFill>
                  <a:schemeClr val="tx1"/>
                </a:solidFill>
              </a:rPr>
              <a:t>ΤΟΜΕΙΣ ΛΕΙΤΟΥΡΓΙΚΗΣ ΑΝΕΞΑΡΤΗΣΙΑΣ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3528" y="3789040"/>
            <a:ext cx="3744416" cy="2304256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84000">
                <a:schemeClr val="accent5">
                  <a:lumMod val="60000"/>
                  <a:lumOff val="40000"/>
                  <a:alpha val="41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3795AF"/>
            </a:solidFill>
          </a:ln>
          <a:effectLst>
            <a:outerShdw blurRad="774700" sx="99000" sy="99000" algn="ctr" rotWithShape="0">
              <a:srgbClr val="3795AF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FIM – MOTOR (</a:t>
            </a:r>
            <a:r>
              <a:rPr lang="el-GR" sz="2400" b="1" dirty="0" smtClean="0">
                <a:solidFill>
                  <a:schemeClr val="tx1"/>
                </a:solidFill>
              </a:rPr>
              <a:t>ΥΠΟΚΛΙΜΑΚΑ ΚΙΝΗΣΗΣ)</a:t>
            </a:r>
          </a:p>
          <a:p>
            <a:pPr algn="ctr"/>
            <a:endParaRPr lang="el-GR" sz="24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13 ΤΟΜΕΙΣ ΛΕΙΤΟΥΡΓΙΚΗΣ ΑΝΕΞΑΡΤΗΣΙΑΣ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220072" y="3789040"/>
            <a:ext cx="3600400" cy="2304256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84000">
                <a:schemeClr val="accent5">
                  <a:lumMod val="60000"/>
                  <a:lumOff val="40000"/>
                  <a:alpha val="41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3795AF"/>
            </a:solidFill>
          </a:ln>
          <a:effectLst>
            <a:outerShdw blurRad="774700" sx="99000" sy="99000" algn="ctr" rotWithShape="0">
              <a:srgbClr val="3795AF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FIM – COGNITIVE (</a:t>
            </a:r>
            <a:r>
              <a:rPr lang="el-GR" sz="2400" b="1" dirty="0" smtClean="0">
                <a:solidFill>
                  <a:schemeClr val="tx1"/>
                </a:solidFill>
              </a:rPr>
              <a:t>ΓΝΩΣΤΙΚΗ ΥΠΟΚΛΙΜΑΚΑ)</a:t>
            </a:r>
          </a:p>
          <a:p>
            <a:pPr algn="ctr"/>
            <a:endParaRPr lang="el-GR" sz="24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5 ΤΟΜΕΙΣ ΛΕΙΤΟΥΡΓΙΚΗΣ ΑΝΕΞΑΡΤΗΣΙΑΣ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H="1">
            <a:off x="2843808" y="3068960"/>
            <a:ext cx="1728192" cy="576064"/>
          </a:xfrm>
          <a:prstGeom prst="straightConnector1">
            <a:avLst/>
          </a:prstGeom>
          <a:ln w="38100">
            <a:solidFill>
              <a:srgbClr val="3795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4499992" y="3068960"/>
            <a:ext cx="1800200" cy="576064"/>
          </a:xfrm>
          <a:prstGeom prst="straightConnector1">
            <a:avLst/>
          </a:prstGeom>
          <a:ln w="38100">
            <a:solidFill>
              <a:srgbClr val="3795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29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FUNCTIONAL INDEPENDENCE MEASUREMENT - FIM</a:t>
            </a:r>
            <a:endParaRPr lang="el-GR" sz="29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83568" y="6273225"/>
            <a:ext cx="814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>
                <a:solidFill>
                  <a:prstClr val="black"/>
                </a:solidFill>
              </a:rPr>
              <a:t>(</a:t>
            </a:r>
            <a:r>
              <a:rPr lang="el-GR" sz="1600" dirty="0" err="1" smtClean="0"/>
              <a:t>Granger</a:t>
            </a:r>
            <a:r>
              <a:rPr lang="el-GR" sz="1600" dirty="0" smtClean="0"/>
              <a:t>, 1998; </a:t>
            </a:r>
            <a:r>
              <a:rPr lang="el-GR" sz="1600" dirty="0" err="1" smtClean="0"/>
              <a:t>Hall</a:t>
            </a:r>
            <a:r>
              <a:rPr lang="el-GR" sz="1600" dirty="0" smtClean="0"/>
              <a:t> &amp; </a:t>
            </a:r>
            <a:r>
              <a:rPr lang="el-GR" sz="1600" dirty="0" err="1" smtClean="0"/>
              <a:t>Johnston</a:t>
            </a:r>
            <a:r>
              <a:rPr lang="el-GR" sz="1600" dirty="0" smtClean="0"/>
              <a:t>, 1994; </a:t>
            </a:r>
            <a:r>
              <a:rPr lang="en-US" sz="1600" dirty="0" smtClean="0">
                <a:solidFill>
                  <a:prstClr val="black"/>
                </a:solidFill>
              </a:rPr>
              <a:t>Heinemann</a:t>
            </a:r>
            <a:r>
              <a:rPr lang="el-GR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Linacre</a:t>
            </a:r>
            <a:r>
              <a:rPr lang="el-GR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Wright</a:t>
            </a:r>
            <a:r>
              <a:rPr lang="el-GR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Hamilton</a:t>
            </a:r>
            <a:r>
              <a:rPr lang="el-GR" sz="1600" dirty="0" smtClean="0">
                <a:solidFill>
                  <a:prstClr val="black"/>
                </a:solidFill>
              </a:rPr>
              <a:t> &amp; </a:t>
            </a:r>
            <a:r>
              <a:rPr lang="en-US" sz="1600" dirty="0" smtClean="0">
                <a:solidFill>
                  <a:prstClr val="black"/>
                </a:solidFill>
              </a:rPr>
              <a:t>Granger</a:t>
            </a:r>
            <a:r>
              <a:rPr lang="el-GR" sz="1600" dirty="0" smtClean="0">
                <a:solidFill>
                  <a:prstClr val="black"/>
                </a:solidFill>
              </a:rPr>
              <a:t>, 1993; </a:t>
            </a:r>
            <a:r>
              <a:rPr lang="el-GR" sz="1600" dirty="0" err="1" smtClean="0"/>
              <a:t>Laxe</a:t>
            </a:r>
            <a:r>
              <a:rPr lang="el-GR" sz="1600" dirty="0" smtClean="0"/>
              <a:t> </a:t>
            </a:r>
            <a:r>
              <a:rPr lang="el-GR" sz="1600" dirty="0" err="1" smtClean="0"/>
              <a:t>et</a:t>
            </a:r>
            <a:r>
              <a:rPr lang="el-GR" sz="1600" dirty="0" smtClean="0"/>
              <a:t> </a:t>
            </a:r>
            <a:r>
              <a:rPr lang="el-GR" sz="1600" dirty="0" err="1" smtClean="0"/>
              <a:t>al</a:t>
            </a:r>
            <a:r>
              <a:rPr lang="el-GR" sz="1600" dirty="0" smtClean="0"/>
              <a:t>., 2012; </a:t>
            </a:r>
            <a:r>
              <a:rPr lang="en-US" sz="1600" dirty="0" smtClean="0">
                <a:solidFill>
                  <a:prstClr val="black"/>
                </a:solidFill>
              </a:rPr>
              <a:t>Turner</a:t>
            </a:r>
            <a:r>
              <a:rPr lang="el-GR" sz="1600" dirty="0" smtClean="0">
                <a:solidFill>
                  <a:prstClr val="black"/>
                </a:solidFill>
              </a:rPr>
              <a:t>-</a:t>
            </a:r>
            <a:r>
              <a:rPr lang="en-US" sz="1600" dirty="0" smtClean="0">
                <a:solidFill>
                  <a:prstClr val="black"/>
                </a:solidFill>
              </a:rPr>
              <a:t>Stokes et al</a:t>
            </a:r>
            <a:r>
              <a:rPr lang="el-GR" sz="1600" dirty="0" smtClean="0">
                <a:solidFill>
                  <a:prstClr val="black"/>
                </a:solidFill>
              </a:rPr>
              <a:t>., 2015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/>
              <a:t>UDS</a:t>
            </a:r>
            <a:r>
              <a:rPr lang="en-US" sz="1600" baseline="-25000" dirty="0" smtClean="0"/>
              <a:t>MR</a:t>
            </a:r>
            <a:r>
              <a:rPr lang="el-GR" sz="1600" dirty="0" smtClean="0"/>
              <a:t>, 1997</a:t>
            </a:r>
            <a:r>
              <a:rPr lang="el-GR" sz="1600" dirty="0" smtClean="0">
                <a:solidFill>
                  <a:prstClr val="black"/>
                </a:solidFill>
              </a:rPr>
              <a:t>)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M\ΠΡΟΤΑΣΗ\ΓΙΑ ΝΟΣΟΚΟΜΕΙΑ\Functional_Independence_Measure - ENGLISH LANGU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90879"/>
            <a:ext cx="2304658" cy="293394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691680" y="4941168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(</a:t>
            </a:r>
            <a:r>
              <a:rPr lang="en-US" sz="1400" dirty="0" smtClean="0"/>
              <a:t>UDS</a:t>
            </a:r>
            <a:r>
              <a:rPr lang="en-US" sz="1400" baseline="-25000" dirty="0" smtClean="0"/>
              <a:t>MR</a:t>
            </a:r>
            <a:r>
              <a:rPr lang="el-GR" sz="1400" dirty="0" smtClean="0"/>
              <a:t>, 1997)</a:t>
            </a:r>
            <a:endParaRPr lang="el-GR" sz="1400" dirty="0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539552" y="188640"/>
            <a:ext cx="360040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467544" y="4924825"/>
            <a:ext cx="3600400" cy="1744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6457"/>
            <a:ext cx="4839845" cy="68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77" y="260648"/>
            <a:ext cx="8843046" cy="59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79512" y="5661248"/>
            <a:ext cx="8784976" cy="576064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6197"/>
            <a:ext cx="9144000" cy="370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179512" y="3645024"/>
            <a:ext cx="8784976" cy="5040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79512" y="4293096"/>
            <a:ext cx="8784976" cy="5760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05780" y="476672"/>
            <a:ext cx="8132440" cy="1224136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742950" indent="-742950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ΣΤΟΧΟΙ ΕΝΟΤΗΤΑΣ</a:t>
            </a:r>
            <a:endParaRPr lang="el-GR" sz="40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511660" y="1916832"/>
            <a:ext cx="6120680" cy="2016224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60363" lvl="1" indent="-360363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Έννοια «Λειτουργικότητα»</a:t>
            </a:r>
            <a:endParaRPr lang="en-US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lvl="1" indent="-360363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Μέθοδοι  αξιολόγησης Λειτουργικότητας</a:t>
            </a:r>
          </a:p>
          <a:p>
            <a:pPr marL="360363" lvl="1" indent="-360363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  - </a:t>
            </a:r>
            <a:r>
              <a:rPr lang="el-G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Έννοια - σκοπός</a:t>
            </a:r>
          </a:p>
          <a:p>
            <a:pPr marL="360363" lvl="1" indent="-360363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Κλίμακα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Λειτουργικής Ανεξαρτησίας – 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</a:p>
        </p:txBody>
      </p:sp>
      <p:pic>
        <p:nvPicPr>
          <p:cNvPr id="2050" name="Picture 2" descr="ÎÏÎ¿ÏÎ­Î»ÎµÏÎ¼Î± ÎµÎ¹ÎºÏÎ½Î±Ï Î³Î¹Î± str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69160"/>
            <a:ext cx="3003324" cy="1313701"/>
          </a:xfrm>
          <a:prstGeom prst="rect">
            <a:avLst/>
          </a:prstGeom>
          <a:noFill/>
        </p:spPr>
      </p:pic>
      <p:pic>
        <p:nvPicPr>
          <p:cNvPr id="8" name="Picture 2" descr="C:\Users\user\Desktop\FIM\ΠΡΟΤΑΣΗ\ΓΙΑ ΝΟΣΟΚΟΜΕΙΑ\Functional_Independence_Measure - ENGLISH LANGU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93096"/>
            <a:ext cx="1853753" cy="2359921"/>
          </a:xfrm>
          <a:prstGeom prst="rect">
            <a:avLst/>
          </a:prstGeom>
          <a:noFill/>
        </p:spPr>
      </p:pic>
      <p:pic>
        <p:nvPicPr>
          <p:cNvPr id="45058" name="Picture 2" descr="Activities of Daily Living (ADLs) – Alzheimer's Dementia &amp; Memory C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620688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l-GR" sz="29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ΒΑΘΜΟΛΟΓΗΣΗ ΚΛΙΜΑΚΑΣ</a:t>
            </a:r>
          </a:p>
        </p:txBody>
      </p:sp>
      <p:sp>
        <p:nvSpPr>
          <p:cNvPr id="6" name="5 - Αριστερό άγκιστρο"/>
          <p:cNvSpPr/>
          <p:nvPr/>
        </p:nvSpPr>
        <p:spPr>
          <a:xfrm rot="10800000">
            <a:off x="5580112" y="2636912"/>
            <a:ext cx="864096" cy="3960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Αριστερό άγκιστρο"/>
          <p:cNvSpPr/>
          <p:nvPr/>
        </p:nvSpPr>
        <p:spPr>
          <a:xfrm rot="10800000">
            <a:off x="5580112" y="980728"/>
            <a:ext cx="864096" cy="15481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660232" y="4293096"/>
            <a:ext cx="2304256" cy="707886"/>
          </a:xfrm>
          <a:prstGeom prst="rect">
            <a:avLst/>
          </a:prstGeom>
          <a:noFill/>
          <a:ln w="38100">
            <a:solidFill>
              <a:srgbClr val="F070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ΕΞΑΡΤΗΣΗ –</a:t>
            </a:r>
            <a:br>
              <a:rPr lang="el-GR" sz="2000" b="1" dirty="0" smtClean="0"/>
            </a:br>
            <a:r>
              <a:rPr lang="el-GR" sz="2000" b="1" dirty="0" smtClean="0"/>
              <a:t> ΒΟΗΘΟΣ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588224" y="1268760"/>
            <a:ext cx="2376264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ΑΝΕΞΑΡΤΗΣΙΑ Ή ΤΡΟΠΟΠΟΙΗΜΕΝΗ ΑΝΕΞΑΡΤΗΣΙΑ</a:t>
            </a:r>
            <a:endParaRPr lang="el-GR" sz="20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7596336" y="6309320"/>
            <a:ext cx="136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(</a:t>
            </a:r>
            <a:r>
              <a:rPr lang="en-US" sz="1600" dirty="0" smtClean="0"/>
              <a:t>UDS</a:t>
            </a:r>
            <a:r>
              <a:rPr lang="en-US" sz="1600" baseline="-25000" dirty="0" smtClean="0"/>
              <a:t>MR</a:t>
            </a:r>
            <a:r>
              <a:rPr lang="el-GR" sz="1600" dirty="0" smtClean="0"/>
              <a:t>, 1997)</a:t>
            </a:r>
            <a:endParaRPr lang="el-GR" sz="1600" dirty="0"/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179512" y="980728"/>
          <a:ext cx="432048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777"/>
                <a:gridCol w="3486703"/>
              </a:tblGrid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0070C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7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Πλήρης Ανεξαρτησία (έγκαιρα, με ασφάλεια)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Τροποποιημένη Ανεξαρτησία (συσκευές - κηδεμόνες)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00B05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Επίβλεψη (Εξεταζόμενος = 100%)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92D05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Ελάχιστη Βοήθεια (Εξεταζόμενος = 75% ή παραπάνω προσπάθεια)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Μέτρια Βοήθεια (Εξεταζόμενος = 50% ή παραπάνω προσπάθεια)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Μέγιστη Βοήθεια (Εξεταζόμενος = 25% ή παραπάνω προσπάθεια +)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C0000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Πλήρης Βοήθεια (Εξεταζόμενος = λιγότερο από 25%)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ΒΑΣΙΚΟΙ ΚΑΝΟΝΕΣ ΒΑΘΜΟΛΟΓΗΣΗΣ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ln w="38100">
            <a:solidFill>
              <a:srgbClr val="3795AF"/>
            </a:solidFill>
          </a:ln>
        </p:spPr>
        <p:txBody>
          <a:bodyPr tIns="108000" bIns="108000">
            <a:normAutofit/>
          </a:bodyPr>
          <a:lstStyle/>
          <a:p>
            <a:pPr lvl="0"/>
            <a:r>
              <a:rPr lang="el-GR" sz="2400" dirty="0" smtClean="0"/>
              <a:t>Τα </a:t>
            </a:r>
            <a:r>
              <a:rPr lang="el-GR" sz="2400" b="1" u="sng" dirty="0" smtClean="0"/>
              <a:t>δεδομένα εισόδου </a:t>
            </a:r>
            <a:r>
              <a:rPr lang="el-GR" sz="2400" dirty="0" smtClean="0"/>
              <a:t>στην αποκατάσταση </a:t>
            </a:r>
            <a:r>
              <a:rPr lang="el-GR" sz="2400" dirty="0" smtClean="0">
                <a:sym typeface="Wingdings" pitchFamily="2" charset="2"/>
              </a:rPr>
              <a:t> </a:t>
            </a:r>
            <a:r>
              <a:rPr lang="el-GR" sz="2400" dirty="0" smtClean="0"/>
              <a:t>εντός εβδομήντα δύο (72) ωρών μετά την έναρξη αυτής.</a:t>
            </a:r>
          </a:p>
          <a:p>
            <a:pPr lvl="0"/>
            <a:r>
              <a:rPr lang="el-GR" sz="2400" dirty="0" smtClean="0"/>
              <a:t>Τα </a:t>
            </a:r>
            <a:r>
              <a:rPr lang="el-GR" sz="2400" b="1" u="sng" dirty="0" smtClean="0"/>
              <a:t>δεδομένα εξιτηρίου </a:t>
            </a:r>
            <a:r>
              <a:rPr lang="el-GR" sz="2400" dirty="0" smtClean="0"/>
              <a:t>πρέπει να συλλέγονται εντός 72 ωρών πριν το εξιτήριο.</a:t>
            </a:r>
          </a:p>
          <a:p>
            <a:pPr lvl="0"/>
            <a:r>
              <a:rPr lang="el-GR" sz="2400" dirty="0" smtClean="0"/>
              <a:t>Καταγράφεται </a:t>
            </a:r>
            <a:r>
              <a:rPr lang="el-GR" sz="2400" u="sng" dirty="0" smtClean="0"/>
              <a:t>η βαθμολόγηση που περιγράφει καλύτερα το επίπεδο λειτουργικότητας</a:t>
            </a:r>
            <a:r>
              <a:rPr lang="el-GR" sz="2400" dirty="0" smtClean="0"/>
              <a:t> του ασθενούς για κάθε χαρακτηριστικό του </a:t>
            </a:r>
            <a:r>
              <a:rPr lang="en-US" sz="2400" dirty="0" smtClean="0"/>
              <a:t>FIM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066130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Χρήση </a:t>
            </a: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FIM </a:t>
            </a: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σε μελέτες παρέμβασης</a:t>
            </a:r>
          </a:p>
        </p:txBody>
      </p:sp>
      <p:pic>
        <p:nvPicPr>
          <p:cNvPr id="33794" name="Picture 2" descr="ÎÏÎ¿ÏÎ­Î»ÎµÏÎ¼Î± ÎµÎ¹ÎºÏÎ½Î±Ï Î³Î¹Î± CEREBRAL PAL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1698651" cy="1698651"/>
          </a:xfrm>
          <a:prstGeom prst="rect">
            <a:avLst/>
          </a:prstGeom>
          <a:noFill/>
        </p:spPr>
      </p:pic>
      <p:pic>
        <p:nvPicPr>
          <p:cNvPr id="33796" name="Picture 4" descr="ÎÏÎ¿ÏÎ­Î»ÎµÏÎ¼Î± ÎµÎ¹ÎºÏÎ½Î±Ï Î³Î¹Î± DANCE CEREBRAL PALSY"/>
          <p:cNvPicPr>
            <a:picLocks noChangeAspect="1" noChangeArrowheads="1"/>
          </p:cNvPicPr>
          <p:nvPr/>
        </p:nvPicPr>
        <p:blipFill>
          <a:blip r:embed="rId3" cstate="print"/>
          <a:srcRect l="14770" t="5048" r="24957" b="9136"/>
          <a:stretch>
            <a:fillRect/>
          </a:stretch>
        </p:blipFill>
        <p:spPr bwMode="auto">
          <a:xfrm>
            <a:off x="1979712" y="1700807"/>
            <a:ext cx="1944216" cy="2360835"/>
          </a:xfrm>
          <a:prstGeom prst="rect">
            <a:avLst/>
          </a:prstGeom>
          <a:noFill/>
        </p:spPr>
      </p:pic>
      <p:pic>
        <p:nvPicPr>
          <p:cNvPr id="33798" name="Picture 6" descr="ÎÏÎ¿ÏÎ­Î»ÎµÏÎ¼Î± ÎµÎ¹ÎºÏÎ½Î±Ï Î³Î¹Î± REHABILI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32" y="2276872"/>
            <a:ext cx="2491755" cy="1661170"/>
          </a:xfrm>
          <a:prstGeom prst="rect">
            <a:avLst/>
          </a:prstGeom>
          <a:noFill/>
        </p:spPr>
      </p:pic>
      <p:pic>
        <p:nvPicPr>
          <p:cNvPr id="33800" name="Picture 8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/>
          <a:srcRect l="7167" r="29763"/>
          <a:stretch>
            <a:fillRect/>
          </a:stretch>
        </p:blipFill>
        <p:spPr bwMode="auto">
          <a:xfrm>
            <a:off x="6516216" y="2276872"/>
            <a:ext cx="2424450" cy="1642769"/>
          </a:xfrm>
          <a:prstGeom prst="rect">
            <a:avLst/>
          </a:prstGeom>
          <a:noFill/>
        </p:spPr>
      </p:pic>
      <p:pic>
        <p:nvPicPr>
          <p:cNvPr id="33802" name="Picture 10" descr="Î£ÏÎµÏÎ¹ÎºÎ® ÎµÎ¹ÎºÏÎ½Î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941168"/>
            <a:ext cx="2164359" cy="1437135"/>
          </a:xfrm>
          <a:prstGeom prst="rect">
            <a:avLst/>
          </a:prstGeom>
          <a:noFill/>
        </p:spPr>
      </p:pic>
      <p:pic>
        <p:nvPicPr>
          <p:cNvPr id="33804" name="Picture 12" descr="Î£ÏÎµÏÎ¹ÎºÎ® ÎµÎ¹ÎºÏÎ½Î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941168"/>
            <a:ext cx="2174776" cy="1453146"/>
          </a:xfrm>
          <a:prstGeom prst="rect">
            <a:avLst/>
          </a:prstGeom>
          <a:noFill/>
        </p:spPr>
      </p:pic>
      <p:pic>
        <p:nvPicPr>
          <p:cNvPr id="33806" name="Picture 14" descr="ÎÏÎ¿ÏÎ­Î»ÎµÏÎ¼Î± ÎµÎ¹ÎºÏÎ½Î±Ï Î³Î¹Î± TRANSCRANIAL MAGNET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941168"/>
            <a:ext cx="2124236" cy="1416157"/>
          </a:xfrm>
          <a:prstGeom prst="rect">
            <a:avLst/>
          </a:prstGeom>
          <a:noFill/>
        </p:spPr>
      </p:pic>
      <p:pic>
        <p:nvPicPr>
          <p:cNvPr id="33808" name="Picture 16" descr="Î£ÏÎµÏÎ¹ÎºÎ® ÎµÎ¹ÎºÏÎ½Î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221088"/>
            <a:ext cx="1744440" cy="233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79512" y="607536"/>
          <a:ext cx="8784976" cy="5642928"/>
        </p:xfrm>
        <a:graphic>
          <a:graphicData uri="http://schemas.openxmlformats.org/drawingml/2006/table">
            <a:tbl>
              <a:tblPr/>
              <a:tblGrid>
                <a:gridCol w="1778508"/>
                <a:gridCol w="2064748"/>
                <a:gridCol w="2713798"/>
                <a:gridCol w="2227922"/>
              </a:tblGrid>
              <a:tr h="64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ΕΠΙΣΤ. 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514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Rayegani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 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</a:rPr>
                        <a:t>2016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ΙΡΑΝ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Ν= 108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ΑΕΕ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Πρόγραμμα Φ/Θ-ΕΡΓΟ/Θ – ΛΟΓΟ/Θ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76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Σχέση Ηλικίας-Βελτίωσης</a:t>
                      </a:r>
                    </a:p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Σχέση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– φύλο</a:t>
                      </a:r>
                    </a:p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Σύγκριση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λειτουργ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Ανεξ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Εισαγωγή-έξοδος-6μήνες 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&lt; 60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vs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&gt; 60 ετών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latin typeface="Times New Roman"/>
                          <a:ea typeface="Calibri"/>
                          <a:sym typeface="Wingdings"/>
                        </a:rPr>
                        <a:t>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μη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σχετ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Βελτίωση </a:t>
                      </a:r>
                      <a:r>
                        <a:rPr lang="el-GR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λειτ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l-GR" sz="1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Ανεξ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Tesio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1996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ΙΤΑΛΙΑ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 = 561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&lt;75 ετών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 = 203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&gt;76 ετών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Διάρκεια: 8 μήνες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Πρόγραμμα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αποκατ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score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Εισαγωγής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score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Εξόδου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Διάρκεια παραμονής στο κέντρο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αποκατ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Ν Επιστροφής σε οικεία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Α=Β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Α&gt;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Α&gt;Β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Α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≈Β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Aşkın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ΤΟΥΡΚΙΑ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20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Διακρανιακή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μαγνητική διέγερση +Φ/Θ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 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20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Φ/Θ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ΑΕΕ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Διάρκεια: 4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εβδομ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score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κινητικό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γνωστικό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↑, Β = ↑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↑, Β = ↑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6" descr="ÎÏÎ¿ÏÎ­Î»ÎµÏÎ¼Î± ÎµÎ¹ÎºÏÎ½Î±Ï Î³Î¹Î± ira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648072" cy="453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ÎÏÎ¿ÏÎ­Î»ÎµÏÎ¼Î± ÎµÎ¹ÎºÏÎ½Î±Ï Î³Î¹Î± turkish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720080" cy="481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12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720080" cy="480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979712" y="1268760"/>
            <a:ext cx="2016224" cy="1512168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1979712" y="2780928"/>
            <a:ext cx="2016224" cy="1728192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1979712" y="4509120"/>
            <a:ext cx="2016224" cy="1728192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69522" y="440668"/>
          <a:ext cx="8604956" cy="5976664"/>
        </p:xfrm>
        <a:graphic>
          <a:graphicData uri="http://schemas.openxmlformats.org/drawingml/2006/table">
            <a:tbl>
              <a:tblPr/>
              <a:tblGrid>
                <a:gridCol w="1728191"/>
                <a:gridCol w="1765273"/>
                <a:gridCol w="2423782"/>
                <a:gridCol w="2687710"/>
              </a:tblGrid>
              <a:tr h="602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ΕΠΙΣΤ. 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674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Erkin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2005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ΤΟΥΡΚΙΑ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 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41 ΥΓΙΗ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 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45 ΕΠ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</a:rPr>
                        <a:t>(Ι=2-4 ΙΙ= 4-6, ΙΙΙ=6-8,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IV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= 8-10 ετών)</a:t>
                      </a: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WeeFIM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Score A-B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WeeFIM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Score I-II-III-IV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Β&lt;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I=II=III=IV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Y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ı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ld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ı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z et al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2017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ΤΟΥΡΚΙΑ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N = 117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ΕΠ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l-GR" sz="1600" spc="20" dirty="0">
                          <a:latin typeface="Times New Roman"/>
                          <a:ea typeface="Calibri"/>
                          <a:cs typeface="Times New Roman"/>
                        </a:rPr>
                        <a:t>Λειτουργική κατάσταση – </a:t>
                      </a:r>
                      <a:r>
                        <a:rPr lang="el-GR" sz="1600" spc="20" dirty="0" err="1">
                          <a:latin typeface="Times New Roman"/>
                          <a:ea typeface="Calibri"/>
                          <a:cs typeface="Times New Roman"/>
                        </a:rPr>
                        <a:t>ουροποητικά</a:t>
                      </a:r>
                      <a:r>
                        <a:rPr lang="el-GR" sz="1600" spc="2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spc="20" dirty="0" err="1">
                          <a:latin typeface="Times New Roman"/>
                          <a:ea typeface="Calibri"/>
                          <a:cs typeface="Times New Roman"/>
                        </a:rPr>
                        <a:t>προβλ</a:t>
                      </a:r>
                      <a:r>
                        <a:rPr lang="el-GR" sz="1600" spc="2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l-GR" sz="1600" spc="20" dirty="0">
                          <a:latin typeface="Times New Roman"/>
                          <a:ea typeface="Calibri"/>
                          <a:cs typeface="Times New Roman"/>
                        </a:rPr>
                        <a:t>Σύνδεση προβλημάτων – ποιότητα ζωής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l-GR" sz="1600" spc="20" dirty="0">
                          <a:latin typeface="Times New Roman"/>
                          <a:ea typeface="Calibri"/>
                          <a:cs typeface="Times New Roman"/>
                        </a:rPr>
                        <a:t>Διαφορές </a:t>
                      </a:r>
                      <a:r>
                        <a:rPr lang="el-GR" sz="1600" spc="20" dirty="0" err="1">
                          <a:latin typeface="Times New Roman"/>
                          <a:ea typeface="Calibri"/>
                          <a:cs typeface="Times New Roman"/>
                        </a:rPr>
                        <a:t>Κατηγορ</a:t>
                      </a:r>
                      <a:r>
                        <a:rPr lang="el-GR" sz="1600" spc="20" dirty="0">
                          <a:latin typeface="Times New Roman"/>
                          <a:ea typeface="Calibri"/>
                          <a:cs typeface="Times New Roman"/>
                        </a:rPr>
                        <a:t>. ΕΠ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FIM 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el-GR" sz="1600" b="1" spc="20" dirty="0" err="1">
                          <a:latin typeface="Times New Roman"/>
                          <a:ea typeface="Calibri"/>
                        </a:rPr>
                        <a:t>μετακ</a:t>
                      </a:r>
                      <a:r>
                        <a:rPr lang="en-US" sz="1600" b="1" spc="20" dirty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σε τουαλέτα»</a:t>
                      </a:r>
                      <a:r>
                        <a:rPr lang="en-US" sz="1600" spc="20" dirty="0" smtClean="0">
                          <a:latin typeface="Times New Roman"/>
                          <a:ea typeface="Calibri"/>
                        </a:rPr>
                        <a:t>: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Ουρική ακράτεια και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Φυσικοί 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&amp; </a:t>
                      </a:r>
                      <a:r>
                        <a:rPr lang="el-GR" sz="1600" spc="20" dirty="0" err="1">
                          <a:latin typeface="Times New Roman"/>
                          <a:ea typeface="Calibri"/>
                        </a:rPr>
                        <a:t>κοινων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Περιορισμοί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FIM </a:t>
                      </a:r>
                      <a:r>
                        <a:rPr lang="el-GR" sz="1600" b="1" spc="2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Σπαστ</a:t>
                      </a:r>
                      <a:r>
                        <a:rPr lang="el-GR" sz="1600" b="1" spc="2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. 4 </a:t>
                      </a:r>
                      <a:r>
                        <a:rPr lang="el-GR" sz="1600" b="1" spc="2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πληγία</a:t>
                      </a:r>
                      <a:r>
                        <a:rPr lang="el-GR" sz="1600" b="1" spc="2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= </a:t>
                      </a:r>
                      <a:r>
                        <a:rPr lang="el-GR" sz="1600" b="1" spc="2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χειρ. 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Vs 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άλλες μορφές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 dirty="0" err="1">
                          <a:latin typeface="Times New Roman"/>
                          <a:ea typeface="Calibri"/>
                        </a:rPr>
                        <a:t>Dost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2014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ΤΟΥΡΚΙΑ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10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Προπ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Αντιστ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Προπ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Αντοχ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ΚΝΜ (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Παραπλ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)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Διάρκεια: 5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εβδομ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Πριν – Μετά :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</a:t>
                      </a: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↑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 / </a:t>
                      </a: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Β = ↑</a:t>
                      </a:r>
                      <a:endParaRPr lang="el-GR" sz="16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ÎÏÎ¿ÏÎ­Î»ÎµÏÎ¼Î± ÎµÎ¹ÎºÏÎ½Î±Ï Î³Î¹Î± turkish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720080" cy="481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" name="Picture 2" descr="ÎÏÎ¿ÏÎ­Î»ÎµÏÎ¼Î± ÎµÎ¹ÎºÏÎ½Î±Ï Î³Î¹Î± turkish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720080" cy="481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2" descr="ÎÏÎ¿ÏÎ­Î»ÎµÏÎ¼Î± ÎµÎ¹ÎºÏÎ½Î±Ï Î³Î¹Î± turkish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733256"/>
            <a:ext cx="720080" cy="481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979712" y="1052737"/>
            <a:ext cx="1800200" cy="1656184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79712" y="2708920"/>
            <a:ext cx="1800200" cy="2088232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979712" y="4797152"/>
            <a:ext cx="1800200" cy="1656184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15517" y="336157"/>
          <a:ext cx="8712967" cy="6185687"/>
        </p:xfrm>
        <a:graphic>
          <a:graphicData uri="http://schemas.openxmlformats.org/drawingml/2006/table">
            <a:tbl>
              <a:tblPr/>
              <a:tblGrid>
                <a:gridCol w="1507596"/>
                <a:gridCol w="2818157"/>
                <a:gridCol w="1794112"/>
                <a:gridCol w="2593102"/>
              </a:tblGrid>
              <a:tr h="67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ΕΠΙΣΤ. 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993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Chen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2011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ΤΑΪΒΑΝ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A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18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Αναπν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 Φ/Θ &amp; Άσκηση αντίστασης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16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Ομ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 Ελέγχου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Ασθενείς με Παρατεταμένο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Μηχ. αερισμό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Διάρκεια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: 6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εβδομάδες</a:t>
                      </a: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score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κινητικό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γνωστικό </a:t>
                      </a: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 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εβδ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&amp; 1έτος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f-up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 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εβδ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&amp; 1έτος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f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up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 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εβδ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&amp; 1έτος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f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up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Α: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4/18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απελευθέρωση από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Μηχ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αερισμό</a:t>
                      </a:r>
                    </a:p>
                  </a:txBody>
                  <a:tcPr marL="68580" marR="6858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Lugo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2007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ΚΟΛΟΜΒΙΑ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 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42 ΚΝΜ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Πρόγραμμα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Αποκατ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Διάρκεια: 18 μήνες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κινητική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Βελτίωση </a:t>
                      </a:r>
                      <a:r>
                        <a:rPr lang="el-GR" sz="1600" b="1" spc="20" dirty="0" err="1">
                          <a:latin typeface="Times New Roman"/>
                          <a:ea typeface="Calibri"/>
                        </a:rPr>
                        <a:t>προοδ</a:t>
                      </a:r>
                      <a:r>
                        <a:rPr lang="en-US" sz="1600" b="1" spc="20" dirty="0"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/>
                      </a:r>
                      <a:br>
                        <a:rPr lang="el-GR" sz="1600" spc="20" dirty="0">
                          <a:latin typeface="Times New Roman"/>
                          <a:ea typeface="Calibri"/>
                        </a:rPr>
                      </a:b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( 25 </a:t>
                      </a:r>
                      <a:r>
                        <a:rPr lang="el-GR" sz="1600" b="1" spc="2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sym typeface="Wingdings"/>
                        </a:rPr>
                        <a:t>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 69 )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Teixeira-Machado et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</a:rPr>
                        <a:t>al.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</a:rPr>
                        <a:t>2017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ΒΡΑΖΙΛΙΑ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Α=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13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Κινησ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πεία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Β=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13 Χορός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ΕΠ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Διάρκεια: 12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εβδομ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πριν-μετά</a:t>
                      </a:r>
                    </a:p>
                    <a:p>
                      <a:pPr marL="177800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Διαφορές βελτίωσης Α-Β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↑, Β = ↑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Β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&gt; 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Α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516" name="Picture 4" descr="ÎÏÎ¿ÏÎ­Î»ÎµÏÎ¼Î± ÎµÎ¹ÎºÏÎ½Î±Ï Î³Î¹Î± Î¤ÎÎÎÎÎ Î£ÎÎÎÎÎ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89320" cy="4594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4522" name="Picture 10" descr="ÎÏÎ¿ÏÎ­Î»ÎµÏÎ¼Î± ÎµÎ¹ÎºÏÎ½Î±Ï Î³Î¹Î± COLOMBIA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895452"/>
            <a:ext cx="720080" cy="4804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4524" name="Picture 12" descr="ÎÏÎ¿ÏÎ­Î»ÎµÏÎ¼Î± ÎµÎ¹ÎºÏÎ½Î±Ï Î³Î¹Î± brazil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805264"/>
            <a:ext cx="761228" cy="5328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691680" y="1052736"/>
            <a:ext cx="2880320" cy="1944215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691680" y="2996952"/>
            <a:ext cx="2880320" cy="1584176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691680" y="4581128"/>
            <a:ext cx="2880320" cy="1944216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248501"/>
          <a:ext cx="8352928" cy="6360998"/>
        </p:xfrm>
        <a:graphic>
          <a:graphicData uri="http://schemas.openxmlformats.org/drawingml/2006/table">
            <a:tbl>
              <a:tblPr/>
              <a:tblGrid>
                <a:gridCol w="1567474"/>
                <a:gridCol w="2456488"/>
                <a:gridCol w="1952702"/>
                <a:gridCol w="2376264"/>
              </a:tblGrid>
              <a:tr h="59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ΕΠΙΣΤ. 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260" marR="6826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924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Turner-Stokes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2015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ΑΥΣΤΡΑΛΙΑ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Α=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ΝΔ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 =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Προοδ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 ΝΔ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Πρόγραμμα </a:t>
                      </a: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Αποκατ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Κλινική αλλαγή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Διαφορές ομάδων σε βελτίωση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 = ↑, Β = ↑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Α </a:t>
                      </a:r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&gt;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Β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20" dirty="0" err="1">
                          <a:latin typeface="Times New Roman"/>
                          <a:ea typeface="Calibri"/>
                        </a:rPr>
                        <a:t>Ganesh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 et al. 2013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ΗΠΑ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Ν= 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68  Ψυχ. </a:t>
                      </a:r>
                      <a:r>
                        <a:rPr lang="el-GR" sz="1600" b="1" spc="20" dirty="0" err="1">
                          <a:latin typeface="Times New Roman"/>
                          <a:ea typeface="Calibri"/>
                        </a:rPr>
                        <a:t>Διατ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Παρακολούθηση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ΨΔ – Με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συννοσηρότητα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και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score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20">
                          <a:latin typeface="Times New Roman"/>
                          <a:ea typeface="Calibri"/>
                        </a:rPr>
                        <a:t>Ύπαρξη ≥ 3 συννοσ</a:t>
                      </a:r>
                      <a:r>
                        <a:rPr lang="el-GR" sz="1600" spc="20">
                          <a:latin typeface="Times New Roman"/>
                          <a:ea typeface="Calibri"/>
                        </a:rPr>
                        <a:t>. Καταστ.  </a:t>
                      </a:r>
                      <a:r>
                        <a:rPr lang="el-GR" sz="1600" b="1" spc="20">
                          <a:latin typeface="Times New Roman"/>
                          <a:ea typeface="Calibri"/>
                        </a:rPr>
                        <a:t>Και</a:t>
                      </a:r>
                      <a:r>
                        <a:rPr lang="el-GR" sz="1600" spc="20">
                          <a:latin typeface="Times New Roman"/>
                          <a:ea typeface="Calibri"/>
                        </a:rPr>
                        <a:t/>
                      </a:r>
                      <a:br>
                        <a:rPr lang="el-GR" sz="1600" spc="20">
                          <a:latin typeface="Times New Roman"/>
                          <a:ea typeface="Calibri"/>
                        </a:rPr>
                      </a:br>
                      <a:r>
                        <a:rPr lang="el-GR" sz="1600" b="1" spc="20">
                          <a:latin typeface="Times New Roman"/>
                          <a:ea typeface="Calibri"/>
                        </a:rPr>
                        <a:t>Επιληψία, σπαστικότητας και ουροπ.δυσλειτ</a:t>
                      </a:r>
                      <a:r>
                        <a:rPr lang="el-GR" sz="1600" spc="20">
                          <a:latin typeface="Times New Roman"/>
                          <a:ea typeface="Calibri"/>
                        </a:rPr>
                        <a:t>.</a:t>
                      </a:r>
                      <a:endParaRPr lang="el-GR" sz="160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>
                          <a:latin typeface="Times New Roman"/>
                          <a:ea typeface="Calibri"/>
                          <a:sym typeface="Wingdings"/>
                        </a:rPr>
                        <a:t></a:t>
                      </a:r>
                      <a:r>
                        <a:rPr lang="el-GR" sz="1600" b="1" spc="2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Χαμηλή </a:t>
                      </a:r>
                      <a:r>
                        <a:rPr lang="en-US" sz="1600" b="1" spc="2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FIM</a:t>
                      </a:r>
                      <a:endParaRPr lang="el-GR" sz="160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62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 dirty="0" err="1">
                          <a:latin typeface="Times New Roman"/>
                          <a:ea typeface="Calibri"/>
                        </a:rPr>
                        <a:t>Rabadi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spc="20" dirty="0">
                          <a:latin typeface="Times New Roman"/>
                          <a:ea typeface="Calibri"/>
                        </a:rPr>
                        <a:t>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2008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ΗΠΑ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Α= 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233 γνωστικά ακέραιοι</a:t>
                      </a: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  και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spc="20" dirty="0">
                          <a:latin typeface="Times New Roman"/>
                          <a:ea typeface="Calibri"/>
                        </a:rPr>
                        <a:t>Β = </a:t>
                      </a: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435 γνωστικά διαταραγμένοι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20" dirty="0">
                          <a:latin typeface="Times New Roman"/>
                          <a:ea typeface="Calibri"/>
                        </a:rPr>
                        <a:t>ΑΕΕ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Πρόγραμμα Φ/Θ-ΕΡΓΟ/Θ – ΛΟΓΟ/Θ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Βελτίωση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636588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score </a:t>
                      </a:r>
                      <a:endParaRPr lang="en-US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636588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Γνωστ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Υποκλ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Α=Β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Β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&gt; 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Α</a:t>
                      </a:r>
                    </a:p>
                  </a:txBody>
                  <a:tcPr marL="68260" marR="6826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815767" cy="429501"/>
          </a:xfrm>
          <a:prstGeom prst="rect">
            <a:avLst/>
          </a:prstGeom>
          <a:noFill/>
        </p:spPr>
      </p:pic>
      <p:pic>
        <p:nvPicPr>
          <p:cNvPr id="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815767" cy="429501"/>
          </a:xfrm>
          <a:prstGeom prst="rect">
            <a:avLst/>
          </a:prstGeom>
          <a:noFill/>
        </p:spPr>
      </p:pic>
      <p:pic>
        <p:nvPicPr>
          <p:cNvPr id="6" name="Picture 24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792088" cy="396044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1979712" y="836712"/>
            <a:ext cx="2448272" cy="1944216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1979712" y="2820932"/>
            <a:ext cx="2448272" cy="1688188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1979712" y="4509120"/>
            <a:ext cx="2448272" cy="2088232"/>
          </a:xfrm>
          <a:prstGeom prst="rect">
            <a:avLst/>
          </a:prstGeom>
          <a:noFill/>
          <a:ln w="50800"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854075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ΠΛΕΟΝΕΚΤΗΜΑΤΑ </a:t>
            </a: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FIM</a:t>
            </a:r>
            <a:endParaRPr lang="el-GR" sz="32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7788" y="1664804"/>
            <a:ext cx="8388424" cy="4860540"/>
          </a:xfrm>
          <a:ln w="38100">
            <a:solidFill>
              <a:srgbClr val="3795AF"/>
            </a:solidFill>
          </a:ln>
        </p:spPr>
        <p:txBody>
          <a:bodyPr tIns="72000" bIns="72000" anchor="ctr" anchorCtr="0">
            <a:normAutofit/>
          </a:bodyPr>
          <a:lstStyle/>
          <a:p>
            <a:r>
              <a:rPr lang="el-GR" sz="2800" b="1" dirty="0" smtClean="0"/>
              <a:t>Ικανότητα</a:t>
            </a:r>
            <a:r>
              <a:rPr lang="el-GR" sz="2800" dirty="0" smtClean="0"/>
              <a:t> </a:t>
            </a:r>
            <a:r>
              <a:rPr lang="el-GR" sz="2800" b="1" dirty="0" smtClean="0"/>
              <a:t>ανίχνευσης της μεταβολής της κλινικής κατάστασης </a:t>
            </a:r>
            <a:r>
              <a:rPr lang="el-GR" sz="2800" dirty="0" smtClean="0"/>
              <a:t>και έκβασης της αποκατάστασης </a:t>
            </a:r>
            <a:r>
              <a:rPr lang="el-GR" sz="1800" dirty="0" smtClean="0"/>
              <a:t>(</a:t>
            </a:r>
            <a:r>
              <a:rPr lang="el-GR" sz="1800" dirty="0" err="1" smtClean="0"/>
              <a:t>Hall</a:t>
            </a:r>
            <a:r>
              <a:rPr lang="el-GR" sz="1800" dirty="0" smtClean="0"/>
              <a:t> &amp; </a:t>
            </a:r>
            <a:r>
              <a:rPr lang="el-GR" sz="1800" dirty="0" err="1" smtClean="0"/>
              <a:t>Johnston</a:t>
            </a:r>
            <a:r>
              <a:rPr lang="el-GR" sz="1800" dirty="0" smtClean="0"/>
              <a:t>, 1994; </a:t>
            </a:r>
            <a:r>
              <a:rPr lang="el-GR" sz="1800" dirty="0" err="1" smtClean="0"/>
              <a:t>Laxe</a:t>
            </a:r>
            <a:r>
              <a:rPr lang="el-GR" sz="1800" dirty="0" smtClean="0"/>
              <a:t>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., 2012)</a:t>
            </a:r>
          </a:p>
          <a:p>
            <a:r>
              <a:rPr lang="el-GR" sz="2800" b="1" dirty="0" smtClean="0"/>
              <a:t>Ικανότητα πρόβλεψης </a:t>
            </a:r>
            <a:r>
              <a:rPr lang="el-GR" sz="2800" dirty="0" smtClean="0"/>
              <a:t>για την λειτουργική κατάσταση ασθενών με </a:t>
            </a:r>
            <a:r>
              <a:rPr lang="el-GR" sz="2800" b="1" dirty="0" smtClean="0"/>
              <a:t>ΑΕΕ</a:t>
            </a:r>
            <a:r>
              <a:rPr lang="el-GR" sz="2800" dirty="0" smtClean="0"/>
              <a:t> μετά την αναχώρησή τους από την αποκατάσταση. </a:t>
            </a:r>
            <a:r>
              <a:rPr lang="el-GR" sz="1900" dirty="0" smtClean="0"/>
              <a:t>(</a:t>
            </a:r>
            <a:r>
              <a:rPr lang="el-GR" sz="1900" dirty="0" err="1" smtClean="0"/>
              <a:t>Black</a:t>
            </a:r>
            <a:r>
              <a:rPr lang="el-GR" sz="1900" dirty="0" smtClean="0"/>
              <a:t>, </a:t>
            </a:r>
            <a:r>
              <a:rPr lang="el-GR" sz="1900" dirty="0" err="1" smtClean="0"/>
              <a:t>Soltis</a:t>
            </a:r>
            <a:r>
              <a:rPr lang="el-GR" sz="1900" dirty="0" smtClean="0"/>
              <a:t> &amp; </a:t>
            </a:r>
            <a:r>
              <a:rPr lang="el-GR" sz="1900" dirty="0" err="1" smtClean="0"/>
              <a:t>Bartlett</a:t>
            </a:r>
            <a:r>
              <a:rPr lang="el-GR" sz="1900" dirty="0" smtClean="0"/>
              <a:t>, 1999; </a:t>
            </a:r>
            <a:r>
              <a:rPr lang="el-GR" sz="1900" dirty="0" err="1" smtClean="0"/>
              <a:t>Chumney</a:t>
            </a:r>
            <a:r>
              <a:rPr lang="el-GR" sz="1900" dirty="0" smtClean="0"/>
              <a:t> </a:t>
            </a:r>
            <a:r>
              <a:rPr lang="el-GR" sz="1900" dirty="0" err="1" smtClean="0"/>
              <a:t>et</a:t>
            </a:r>
            <a:r>
              <a:rPr lang="el-GR" sz="1900" dirty="0" smtClean="0"/>
              <a:t> </a:t>
            </a:r>
            <a:r>
              <a:rPr lang="el-GR" sz="1900" dirty="0" err="1" smtClean="0"/>
              <a:t>al</a:t>
            </a:r>
            <a:r>
              <a:rPr lang="el-GR" sz="1900" dirty="0" smtClean="0"/>
              <a:t>., 2010; </a:t>
            </a:r>
            <a:r>
              <a:rPr lang="el-GR" sz="1900" dirty="0" err="1" smtClean="0"/>
              <a:t>Denti</a:t>
            </a:r>
            <a:r>
              <a:rPr lang="el-GR" sz="1900" dirty="0" smtClean="0"/>
              <a:t>, </a:t>
            </a:r>
            <a:r>
              <a:rPr lang="el-GR" sz="1900" dirty="0" err="1" smtClean="0"/>
              <a:t>Agosti</a:t>
            </a:r>
            <a:r>
              <a:rPr lang="el-GR" sz="1900" dirty="0" smtClean="0"/>
              <a:t> &amp; </a:t>
            </a:r>
            <a:r>
              <a:rPr lang="el-GR" sz="1900" dirty="0" err="1" smtClean="0"/>
              <a:t>Franceschini</a:t>
            </a:r>
            <a:r>
              <a:rPr lang="el-GR" sz="1900" dirty="0" smtClean="0"/>
              <a:t>, 2008; </a:t>
            </a:r>
            <a:r>
              <a:rPr lang="el-GR" sz="1900" dirty="0" err="1" smtClean="0"/>
              <a:t>Inouye</a:t>
            </a:r>
            <a:r>
              <a:rPr lang="el-GR" sz="1900" dirty="0" smtClean="0"/>
              <a:t>, </a:t>
            </a:r>
            <a:r>
              <a:rPr lang="el-GR" sz="1900" dirty="0" err="1" smtClean="0"/>
              <a:t>Hashimoto</a:t>
            </a:r>
            <a:r>
              <a:rPr lang="el-GR" sz="1900" dirty="0" smtClean="0"/>
              <a:t>, </a:t>
            </a:r>
            <a:r>
              <a:rPr lang="el-GR" sz="1900" dirty="0" err="1" smtClean="0"/>
              <a:t>Mio</a:t>
            </a:r>
            <a:r>
              <a:rPr lang="el-GR" sz="1900" dirty="0" smtClean="0"/>
              <a:t>  &amp; </a:t>
            </a:r>
            <a:r>
              <a:rPr lang="el-GR" sz="1900" dirty="0" err="1" smtClean="0"/>
              <a:t>Sumino</a:t>
            </a:r>
            <a:r>
              <a:rPr lang="el-GR" sz="1900" dirty="0" smtClean="0"/>
              <a:t>, 2001; </a:t>
            </a:r>
            <a:r>
              <a:rPr lang="el-GR" sz="1900" dirty="0" err="1" smtClean="0"/>
              <a:t>Tur</a:t>
            </a:r>
            <a:r>
              <a:rPr lang="el-GR" sz="1900" dirty="0" smtClean="0"/>
              <a:t>, </a:t>
            </a:r>
            <a:r>
              <a:rPr lang="el-GR" sz="1900" dirty="0" err="1" smtClean="0"/>
              <a:t>Gursel</a:t>
            </a:r>
            <a:r>
              <a:rPr lang="el-GR" sz="1900" dirty="0" smtClean="0"/>
              <a:t>, </a:t>
            </a:r>
            <a:r>
              <a:rPr lang="el-GR" sz="1900" dirty="0" err="1" smtClean="0"/>
              <a:t>Yavuzer</a:t>
            </a:r>
            <a:r>
              <a:rPr lang="el-GR" sz="1900" dirty="0" smtClean="0"/>
              <a:t>, </a:t>
            </a:r>
            <a:r>
              <a:rPr lang="el-GR" sz="1900" dirty="0" err="1" smtClean="0"/>
              <a:t>Kucukdeveci</a:t>
            </a:r>
            <a:r>
              <a:rPr lang="el-GR" sz="1900" dirty="0" smtClean="0"/>
              <a:t>  &amp; </a:t>
            </a:r>
            <a:r>
              <a:rPr lang="el-GR" sz="1900" dirty="0" err="1" smtClean="0"/>
              <a:t>Arasil</a:t>
            </a:r>
            <a:r>
              <a:rPr lang="el-GR" sz="1900" dirty="0" smtClean="0"/>
              <a:t>, 2003)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960440"/>
          </a:xfrm>
          <a:ln w="38100">
            <a:solidFill>
              <a:srgbClr val="3795AF"/>
            </a:solidFill>
          </a:ln>
        </p:spPr>
        <p:txBody>
          <a:bodyPr tIns="72000" bIns="72000">
            <a:noAutofit/>
          </a:bodyPr>
          <a:lstStyle/>
          <a:p>
            <a:r>
              <a:rPr lang="el-GR" sz="2800" b="1" dirty="0" smtClean="0"/>
              <a:t>= Βασικός δείκτης αναπηρίας </a:t>
            </a:r>
          </a:p>
          <a:p>
            <a:r>
              <a:rPr lang="el-GR" sz="2800" b="1" dirty="0" smtClean="0"/>
              <a:t>Ταχεία διαχείριση</a:t>
            </a:r>
          </a:p>
          <a:p>
            <a:r>
              <a:rPr lang="el-GR" sz="2800" b="1" dirty="0" smtClean="0"/>
              <a:t>Δυνατότητα γενίκευσης </a:t>
            </a:r>
            <a:r>
              <a:rPr lang="el-GR" sz="2800" dirty="0" smtClean="0"/>
              <a:t>σε μεγάλες πληθ. ομάδες</a:t>
            </a:r>
          </a:p>
          <a:p>
            <a:r>
              <a:rPr lang="el-GR" sz="2800" b="1" dirty="0" smtClean="0"/>
              <a:t>Χρήση από ερευνητές και θεραπευτές με διαφορετική εξειδίκευση</a:t>
            </a:r>
            <a:r>
              <a:rPr lang="el-GR" sz="2800" dirty="0" smtClean="0"/>
              <a:t> (πχ φυσικοθεραπευτές, </a:t>
            </a:r>
            <a:r>
              <a:rPr lang="el-GR" sz="2800" dirty="0" err="1" smtClean="0"/>
              <a:t>εργοθεραπευτές</a:t>
            </a:r>
            <a:r>
              <a:rPr lang="el-GR" sz="2800" dirty="0" smtClean="0"/>
              <a:t>) </a:t>
            </a:r>
            <a:r>
              <a:rPr lang="el-GR" sz="2800" dirty="0" smtClean="0">
                <a:sym typeface="Wingdings" pitchFamily="2" charset="2"/>
              </a:rPr>
              <a:t> </a:t>
            </a:r>
            <a:r>
              <a:rPr lang="el-GR" sz="2800" dirty="0" smtClean="0"/>
              <a:t>Εύχρηστο εργαλείο μέτρησης από κάθε εκπαιδευμένο κλινικό (</a:t>
            </a:r>
            <a:r>
              <a:rPr lang="en-US" sz="2800" dirty="0" smtClean="0"/>
              <a:t>UDS</a:t>
            </a:r>
            <a:r>
              <a:rPr lang="en-US" sz="2800" baseline="-25000" dirty="0" smtClean="0"/>
              <a:t>MR</a:t>
            </a:r>
            <a:r>
              <a:rPr lang="el-GR" sz="2800" dirty="0" smtClean="0"/>
              <a:t>, 1997)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3419872" y="616530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UDS</a:t>
            </a:r>
            <a:r>
              <a:rPr lang="en-US" baseline="-25000" dirty="0" smtClean="0">
                <a:solidFill>
                  <a:prstClr val="black"/>
                </a:solidFill>
              </a:rPr>
              <a:t>MR</a:t>
            </a:r>
            <a:r>
              <a:rPr lang="el-GR" dirty="0" smtClean="0">
                <a:solidFill>
                  <a:prstClr val="black"/>
                </a:solidFill>
              </a:rPr>
              <a:t>, 1997)</a:t>
            </a:r>
            <a:endParaRPr lang="el-G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854075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ΠΛΕΟΝΕΚΤΗΜΑΤΑ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FIM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332656"/>
            <a:ext cx="3384376" cy="1080120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rmAutofit lnSpcReduction="10000"/>
          </a:bodyPr>
          <a:lstStyle/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«Βαθμολογία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Εξόδου»</a:t>
            </a:r>
          </a:p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«Εργασία ή ανεργία συγγενών του ασθενή» </a:t>
            </a:r>
          </a:p>
        </p:txBody>
      </p:sp>
      <p:sp>
        <p:nvSpPr>
          <p:cNvPr id="5" name="4 - Δεξιό βέλος"/>
          <p:cNvSpPr/>
          <p:nvPr/>
        </p:nvSpPr>
        <p:spPr>
          <a:xfrm>
            <a:off x="3779912" y="404664"/>
            <a:ext cx="2016224" cy="936104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lvl="1" indent="-742950" algn="ctr">
              <a:lnSpc>
                <a:spcPct val="60000"/>
              </a:lnSpc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Πρόβλεψη</a:t>
            </a:r>
          </a:p>
        </p:txBody>
      </p:sp>
      <p:pic>
        <p:nvPicPr>
          <p:cNvPr id="65538" name="Picture 2" descr="ÎÏÎ¿ÏÎ­Î»ÎµÏÎ¼Î± ÎµÎ¹ÎºÏÎ½Î±Ï Î³Î¹Î± living 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1692188" cy="135375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6444208" y="620688"/>
            <a:ext cx="907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635896" y="1124744"/>
            <a:ext cx="1719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(</a:t>
            </a:r>
            <a:r>
              <a:rPr lang="el-GR" sz="1600" dirty="0" err="1" smtClean="0"/>
              <a:t>Black</a:t>
            </a:r>
            <a:r>
              <a:rPr lang="el-GR" sz="1600" dirty="0" smtClean="0"/>
              <a:t> </a:t>
            </a:r>
            <a:r>
              <a:rPr lang="el-GR" sz="1600" dirty="0" err="1" smtClean="0"/>
              <a:t>et</a:t>
            </a:r>
            <a:r>
              <a:rPr lang="el-GR" sz="1600" dirty="0" smtClean="0"/>
              <a:t> </a:t>
            </a:r>
            <a:r>
              <a:rPr lang="el-GR" sz="1600" dirty="0" err="1" smtClean="0"/>
              <a:t>al</a:t>
            </a:r>
            <a:r>
              <a:rPr lang="el-GR" sz="1600" dirty="0" smtClean="0"/>
              <a:t>., 1999)</a:t>
            </a:r>
            <a:endParaRPr lang="el-GR" sz="1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79512" y="1988840"/>
            <a:ext cx="3384376" cy="1080120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rmAutofit lnSpcReduction="10000"/>
          </a:bodyPr>
          <a:lstStyle/>
          <a:p>
            <a:pPr marL="269875" lvl="1" indent="-269875"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Εισαγωγή:</a:t>
            </a:r>
          </a:p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score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γνωστικό»</a:t>
            </a:r>
          </a:p>
        </p:txBody>
      </p:sp>
      <p:sp>
        <p:nvSpPr>
          <p:cNvPr id="12" name="11 - Δεξιό βέλος"/>
          <p:cNvSpPr/>
          <p:nvPr/>
        </p:nvSpPr>
        <p:spPr>
          <a:xfrm>
            <a:off x="3779912" y="1988840"/>
            <a:ext cx="2016224" cy="936104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lvl="1" indent="-742950" algn="ctr">
              <a:lnSpc>
                <a:spcPct val="60000"/>
              </a:lnSpc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Πρόβλεψη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5940152" y="1844824"/>
            <a:ext cx="2952328" cy="792088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Autofit/>
          </a:bodyPr>
          <a:lstStyle/>
          <a:p>
            <a:pPr marL="269875" lvl="1" indent="-269875"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«Βαθμολογία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Εξόδου»</a:t>
            </a:r>
          </a:p>
        </p:txBody>
      </p:sp>
      <p:pic>
        <p:nvPicPr>
          <p:cNvPr id="65542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1675761" cy="1116476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3635896" y="2708920"/>
            <a:ext cx="194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(</a:t>
            </a:r>
            <a:r>
              <a:rPr lang="el-GR" sz="1600" dirty="0" err="1" smtClean="0"/>
              <a:t>Denti</a:t>
            </a:r>
            <a:r>
              <a:rPr lang="el-GR" sz="1600" dirty="0" smtClean="0"/>
              <a:t> </a:t>
            </a:r>
            <a:r>
              <a:rPr lang="el-GR" sz="1600" dirty="0" err="1" smtClean="0"/>
              <a:t>et</a:t>
            </a:r>
            <a:r>
              <a:rPr lang="el-GR" sz="1600" dirty="0" smtClean="0"/>
              <a:t> </a:t>
            </a:r>
            <a:r>
              <a:rPr lang="el-GR" sz="1600" dirty="0" err="1" smtClean="0"/>
              <a:t>al</a:t>
            </a:r>
            <a:r>
              <a:rPr lang="el-GR" sz="1600" dirty="0" smtClean="0"/>
              <a:t>., 2008; </a:t>
            </a:r>
            <a:r>
              <a:rPr lang="el-GR" sz="1600" dirty="0" err="1" smtClean="0"/>
              <a:t>Tur</a:t>
            </a:r>
            <a:r>
              <a:rPr lang="el-GR" sz="1600" dirty="0" smtClean="0"/>
              <a:t> </a:t>
            </a:r>
            <a:r>
              <a:rPr lang="en-US" sz="1600" dirty="0" smtClean="0"/>
              <a:t>et al., </a:t>
            </a:r>
            <a:r>
              <a:rPr lang="el-GR" sz="1600" dirty="0" smtClean="0"/>
              <a:t>2003) </a:t>
            </a:r>
            <a:endParaRPr lang="el-GR" sz="16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7164288" y="2636912"/>
            <a:ext cx="907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179512" y="3933056"/>
            <a:ext cx="3384376" cy="1008112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Autofit/>
          </a:bodyPr>
          <a:lstStyle/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παραμονής στη νοσηλεία</a:t>
            </a:r>
          </a:p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Ηλικία ++</a:t>
            </a:r>
          </a:p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Αφασία</a:t>
            </a:r>
          </a:p>
        </p:txBody>
      </p:sp>
      <p:sp>
        <p:nvSpPr>
          <p:cNvPr id="25" name="24 - Δεξιό βέλος"/>
          <p:cNvSpPr/>
          <p:nvPr/>
        </p:nvSpPr>
        <p:spPr>
          <a:xfrm>
            <a:off x="3779912" y="3933056"/>
            <a:ext cx="1980728" cy="936104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lvl="1" indent="-742950" algn="ctr">
              <a:lnSpc>
                <a:spcPct val="60000"/>
              </a:lnSpc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Πρόβλεψη</a:t>
            </a:r>
          </a:p>
        </p:txBody>
      </p:sp>
      <p:sp>
        <p:nvSpPr>
          <p:cNvPr id="26" name="25 - Ορθογώνιο"/>
          <p:cNvSpPr/>
          <p:nvPr/>
        </p:nvSpPr>
        <p:spPr>
          <a:xfrm>
            <a:off x="5940152" y="4005064"/>
            <a:ext cx="2952328" cy="792088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Autofit/>
          </a:bodyPr>
          <a:lstStyle/>
          <a:p>
            <a:pPr marL="269875" lvl="1" indent="-269875"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«Βαθμολογία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Εξόδου»</a:t>
            </a:r>
          </a:p>
        </p:txBody>
      </p:sp>
      <p:sp>
        <p:nvSpPr>
          <p:cNvPr id="27" name="26 - Ορθογώνιο"/>
          <p:cNvSpPr/>
          <p:nvPr/>
        </p:nvSpPr>
        <p:spPr>
          <a:xfrm>
            <a:off x="179512" y="5733256"/>
            <a:ext cx="3384376" cy="792088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rmAutofit lnSpcReduction="10000"/>
          </a:bodyPr>
          <a:lstStyle/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«Βαθμολογία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Εισαγωγής»</a:t>
            </a:r>
          </a:p>
        </p:txBody>
      </p:sp>
      <p:sp>
        <p:nvSpPr>
          <p:cNvPr id="28" name="27 - Ορθογώνιο"/>
          <p:cNvSpPr/>
          <p:nvPr/>
        </p:nvSpPr>
        <p:spPr>
          <a:xfrm>
            <a:off x="5868144" y="5373216"/>
            <a:ext cx="3024336" cy="1251520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Autofit/>
          </a:bodyPr>
          <a:lstStyle/>
          <a:p>
            <a:pPr marL="92075" lvl="1" indent="-92075"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Βελτίωση: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075" lvl="1" indent="-92075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score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έξοδος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92075" lvl="1" indent="-92075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Μέτριο ΑΕΕ 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ήπιο ή βαρύ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AEE</a:t>
            </a:r>
            <a:endParaRPr 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- Δεξιό βέλος"/>
          <p:cNvSpPr/>
          <p:nvPr/>
        </p:nvSpPr>
        <p:spPr>
          <a:xfrm>
            <a:off x="3779912" y="5661248"/>
            <a:ext cx="2016224" cy="936104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lvl="1" indent="-742950" algn="ctr">
              <a:lnSpc>
                <a:spcPct val="60000"/>
              </a:lnSpc>
              <a:spcBef>
                <a:spcPct val="0"/>
              </a:spcBef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Πρόβλεψη</a:t>
            </a:r>
          </a:p>
        </p:txBody>
      </p:sp>
      <p:sp>
        <p:nvSpPr>
          <p:cNvPr id="30" name="29 - Ορθογώνιο"/>
          <p:cNvSpPr/>
          <p:nvPr/>
        </p:nvSpPr>
        <p:spPr>
          <a:xfrm>
            <a:off x="3779912" y="4581128"/>
            <a:ext cx="159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(</a:t>
            </a:r>
            <a:r>
              <a:rPr lang="el-GR" sz="1600" dirty="0" err="1" smtClean="0"/>
              <a:t>Tur</a:t>
            </a:r>
            <a:r>
              <a:rPr lang="el-GR" sz="1600" dirty="0" smtClean="0"/>
              <a:t> </a:t>
            </a:r>
            <a:r>
              <a:rPr lang="en-US" sz="1600" dirty="0" smtClean="0"/>
              <a:t>et al., </a:t>
            </a:r>
            <a:r>
              <a:rPr lang="el-GR" sz="1600" dirty="0" smtClean="0"/>
              <a:t>2003) </a:t>
            </a:r>
            <a:endParaRPr lang="el-GR" sz="1600" dirty="0"/>
          </a:p>
        </p:txBody>
      </p:sp>
      <p:sp>
        <p:nvSpPr>
          <p:cNvPr id="31" name="30 - Ορθογώνιο"/>
          <p:cNvSpPr/>
          <p:nvPr/>
        </p:nvSpPr>
        <p:spPr>
          <a:xfrm>
            <a:off x="3563888" y="6309320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</a:t>
            </a:r>
            <a:r>
              <a:rPr lang="el-GR" sz="1600" dirty="0" err="1" smtClean="0"/>
              <a:t>Inouye</a:t>
            </a:r>
            <a:r>
              <a:rPr lang="el-GR" sz="1600" dirty="0" smtClean="0"/>
              <a:t> </a:t>
            </a:r>
            <a:r>
              <a:rPr lang="en-US" sz="1600" dirty="0" smtClean="0"/>
              <a:t>et al., </a:t>
            </a:r>
            <a:r>
              <a:rPr lang="el-GR" sz="1600" dirty="0" smtClean="0"/>
              <a:t>2001)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/>
      <p:bldP spid="11" grpId="0" animBg="1"/>
      <p:bldP spid="12" grpId="0" animBg="1"/>
      <p:bldP spid="12" grpId="1" animBg="1"/>
      <p:bldP spid="13" grpId="0" animBg="1"/>
      <p:bldP spid="16" grpId="0"/>
      <p:bldP spid="17" grpId="0"/>
      <p:bldP spid="18" grpId="0" animBg="1"/>
      <p:bldP spid="25" grpId="0" animBg="1"/>
      <p:bldP spid="25" grpId="1" animBg="1"/>
      <p:bldP spid="26" grpId="0" animBg="1"/>
      <p:bldP spid="27" grpId="1" animBg="1"/>
      <p:bldP spid="28" grpId="0" animBg="1"/>
      <p:bldP spid="29" grpId="0" animBg="1"/>
      <p:bldP spid="29" grpId="1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251520" y="332656"/>
            <a:ext cx="2592288" cy="1512168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spcBef>
                <a:spcPct val="0"/>
              </a:spcBef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ΛΕΙΤΟΥΡΓΙΚΟΤΗΤΑ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3059832" y="764704"/>
            <a:ext cx="1440160" cy="648072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lvl="1" indent="-742950">
              <a:lnSpc>
                <a:spcPct val="6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16016" y="188640"/>
            <a:ext cx="4032448" cy="2448272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/>
              <a:t>H </a:t>
            </a:r>
            <a:r>
              <a:rPr lang="el-GR" sz="2000" b="1" dirty="0" smtClean="0"/>
              <a:t>ποιότητα του να δύναται κάποιος να υπηρετήσει έναν σκοπό καλώς πρακτικά </a:t>
            </a:r>
            <a:r>
              <a:rPr lang="el-GR" sz="1200" dirty="0" smtClean="0"/>
              <a:t>(</a:t>
            </a:r>
            <a:r>
              <a:rPr lang="en-US" sz="1200" dirty="0" smtClean="0"/>
              <a:t>Oxford dictionaries</a:t>
            </a:r>
            <a:r>
              <a:rPr lang="el-GR" sz="1200" dirty="0" smtClean="0"/>
              <a:t>, 2019) </a:t>
            </a:r>
            <a:endParaRPr lang="en-US" sz="1200" dirty="0" smtClean="0"/>
          </a:p>
          <a:p>
            <a:pPr marL="0"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000" b="1" dirty="0" smtClean="0"/>
              <a:t>Η ιδιότητα του λειτουργικού (σε σωματικές και ψυχικές λειτουργίες) </a:t>
            </a:r>
            <a:r>
              <a:rPr lang="el-GR" sz="1200" dirty="0" smtClean="0"/>
              <a:t>(Τριανταφυλλίδης, 1998)</a:t>
            </a:r>
            <a:endParaRPr lang="el-G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64533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ja-JP" sz="1600" dirty="0" smtClean="0"/>
              <a:t>(</a:t>
            </a:r>
            <a:r>
              <a:rPr lang="en-US" sz="1600" dirty="0" err="1" smtClean="0"/>
              <a:t>Mlinac</a:t>
            </a:r>
            <a:r>
              <a:rPr lang="en-US" sz="1600" dirty="0" smtClean="0"/>
              <a:t> &amp; </a:t>
            </a:r>
            <a:r>
              <a:rPr lang="en-US" sz="1600" dirty="0" err="1" smtClean="0"/>
              <a:t>Feng</a:t>
            </a:r>
            <a:r>
              <a:rPr lang="en-US" sz="1600" dirty="0" smtClean="0"/>
              <a:t>, 2016</a:t>
            </a:r>
            <a:r>
              <a:rPr lang="el-GR" sz="1600" dirty="0" smtClean="0"/>
              <a:t>; </a:t>
            </a:r>
            <a:r>
              <a:rPr lang="en-US" sz="1600" dirty="0" smtClean="0"/>
              <a:t>Oxford dictionaries</a:t>
            </a:r>
            <a:r>
              <a:rPr lang="el-GR" sz="1600" dirty="0" smtClean="0"/>
              <a:t>, 2019; Τριανταφυλλίδης, 1998</a:t>
            </a:r>
            <a:r>
              <a:rPr lang="el-GR" altLang="ja-JP" sz="1600" dirty="0" smtClean="0"/>
              <a:t>) </a:t>
            </a:r>
            <a:endParaRPr lang="el-GR" sz="1600" dirty="0"/>
          </a:p>
        </p:txBody>
      </p:sp>
      <p:sp>
        <p:nvSpPr>
          <p:cNvPr id="10" name="9 - Ορθογώνιο"/>
          <p:cNvSpPr/>
          <p:nvPr/>
        </p:nvSpPr>
        <p:spPr>
          <a:xfrm>
            <a:off x="251520" y="2852936"/>
            <a:ext cx="6624736" cy="3528392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1">
              <a:lnSpc>
                <a:spcPct val="120000"/>
              </a:lnSpc>
              <a:spcBef>
                <a:spcPct val="0"/>
              </a:spcBef>
            </a:pPr>
            <a:r>
              <a:rPr lang="el-GR" sz="2400" b="1" dirty="0" smtClean="0"/>
              <a:t>Λειτουργικές ικανότητες:</a:t>
            </a:r>
          </a:p>
          <a:p>
            <a:pPr marL="0"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l-GR" sz="2000" dirty="0" err="1" smtClean="0"/>
              <a:t>Σίτηση</a:t>
            </a:r>
            <a:endParaRPr lang="el-GR" sz="2000" dirty="0" smtClean="0"/>
          </a:p>
          <a:p>
            <a:pPr marL="0"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l-GR" sz="2000" dirty="0" smtClean="0"/>
              <a:t>Περιποίηση</a:t>
            </a:r>
          </a:p>
          <a:p>
            <a:pPr marL="0"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l-GR" sz="2000" dirty="0" smtClean="0"/>
              <a:t>Πλύσιμο σώματος</a:t>
            </a:r>
          </a:p>
          <a:p>
            <a:pPr marL="0"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l-GR" sz="2000" dirty="0" smtClean="0"/>
              <a:t>Ένδυση </a:t>
            </a:r>
          </a:p>
          <a:p>
            <a:pPr marL="0"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l-GR" sz="2000" dirty="0" smtClean="0"/>
              <a:t>Υγιεινή στην τουαλέτα / αποφυγή ακράτειας</a:t>
            </a:r>
          </a:p>
          <a:p>
            <a:pPr marL="0"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l-GR" sz="2000" dirty="0" smtClean="0"/>
              <a:t>Μεταφορές / μετακινήσεις </a:t>
            </a:r>
          </a:p>
          <a:p>
            <a:pPr marL="0" lvl="1">
              <a:lnSpc>
                <a:spcPct val="120000"/>
              </a:lnSpc>
              <a:spcBef>
                <a:spcPct val="0"/>
              </a:spcBef>
            </a:pPr>
            <a:r>
              <a:rPr lang="el-GR" sz="2000" dirty="0" smtClean="0">
                <a:sym typeface="Wingdings" pitchFamily="2" charset="2"/>
              </a:rPr>
              <a:t></a:t>
            </a:r>
            <a:r>
              <a:rPr lang="el-GR" sz="2000" b="1" dirty="0" smtClean="0">
                <a:sym typeface="Wingdings" pitchFamily="2" charset="2"/>
              </a:rPr>
              <a:t> </a:t>
            </a:r>
            <a:r>
              <a:rPr lang="el-GR" sz="2000" b="1" dirty="0" smtClean="0"/>
              <a:t>Γενικά η ικανότητα ανταπόκρισης στην προσωπική φροντίδα</a:t>
            </a: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Βέλος λυγισμένο προς τα επάνω"/>
          <p:cNvSpPr/>
          <p:nvPr/>
        </p:nvSpPr>
        <p:spPr>
          <a:xfrm rot="16200000" flipH="1">
            <a:off x="6696236" y="3176972"/>
            <a:ext cx="2016224" cy="1368152"/>
          </a:xfrm>
          <a:prstGeom prst="bentUpArrow">
            <a:avLst>
              <a:gd name="adj1" fmla="val 23904"/>
              <a:gd name="adj2" fmla="val 18974"/>
              <a:gd name="adj3" fmla="val 41435"/>
            </a:avLst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742950" lvl="1" indent="-742950">
              <a:lnSpc>
                <a:spcPct val="7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l-G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48370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ΥΠΕΡΙΣΧΥΣΗ </a:t>
            </a: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VS </a:t>
            </a:r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ΑΛΛΕΣ ΚΛΙΜΑΚΕΣ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23528" y="1556792"/>
            <a:ext cx="3384376" cy="1080120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rmAutofit/>
          </a:bodyPr>
          <a:lstStyle/>
          <a:p>
            <a:pPr marL="179388" lvl="1" indent="-179388" algn="ctr">
              <a:spcBef>
                <a:spcPct val="0"/>
              </a:spcBef>
            </a:pP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Ενιαία βάση δεδομένων «UDS</a:t>
            </a:r>
            <a:r>
              <a:rPr lang="el-GR" sz="2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6" name="5 - Δεξιό βέλος"/>
          <p:cNvSpPr/>
          <p:nvPr/>
        </p:nvSpPr>
        <p:spPr>
          <a:xfrm>
            <a:off x="3923928" y="1844824"/>
            <a:ext cx="1440160" cy="504056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742950" lvl="1" indent="-742950" algn="ctr">
              <a:lnSpc>
                <a:spcPct val="60000"/>
              </a:lnSpc>
              <a:spcBef>
                <a:spcPct val="0"/>
              </a:spcBef>
            </a:pP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508104" y="1412776"/>
            <a:ext cx="3384376" cy="1296144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Autofit/>
          </a:bodyPr>
          <a:lstStyle/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Αποστολή και λήψη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  <a:p>
            <a:pPr marL="179388" lvl="1" indent="-179388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Συγκρίσεις μεταξύ Κέντρων αποκατάστασης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79512" y="4149080"/>
          <a:ext cx="3456384" cy="79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184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FIM</a:t>
                      </a:r>
                      <a:endParaRPr lang="el-G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764B87"/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Barthel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Index</a:t>
                      </a:r>
                      <a:endParaRPr lang="el-G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764B87"/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7 </a:t>
                      </a:r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ΒΑΘΜΟΙ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l-GR" sz="2000" b="1" baseline="0" dirty="0" smtClean="0">
                          <a:solidFill>
                            <a:srgbClr val="FF0000"/>
                          </a:solidFill>
                        </a:rPr>
                        <a:t> ΒΑΘΜΟΙ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11 - Δεξιό βέλος"/>
          <p:cNvSpPr/>
          <p:nvPr/>
        </p:nvSpPr>
        <p:spPr>
          <a:xfrm>
            <a:off x="3851920" y="4293096"/>
            <a:ext cx="1440160" cy="504056"/>
          </a:xfrm>
          <a:prstGeom prst="rightArrow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742950" lvl="1" indent="-742950" algn="ctr">
              <a:lnSpc>
                <a:spcPct val="60000"/>
              </a:lnSpc>
              <a:spcBef>
                <a:spcPct val="0"/>
              </a:spcBef>
            </a:pP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508104" y="4005064"/>
            <a:ext cx="3384376" cy="1296144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Autofit/>
          </a:bodyPr>
          <a:lstStyle/>
          <a:p>
            <a:pPr marL="179388" lvl="1" indent="-179388">
              <a:spcBef>
                <a:spcPct val="0"/>
              </a:spcBef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+++  Διαβαθμίσεις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 συμπεριφορά από την εξάρτηση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ανεξαρτησία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251520" y="5013176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</a:t>
            </a:r>
            <a:r>
              <a:rPr lang="el-GR" sz="1400" dirty="0" err="1" smtClean="0"/>
              <a:t>Della</a:t>
            </a:r>
            <a:r>
              <a:rPr lang="el-GR" sz="1400" dirty="0" smtClean="0"/>
              <a:t> </a:t>
            </a:r>
            <a:r>
              <a:rPr lang="el-GR" sz="1400" dirty="0" err="1" smtClean="0"/>
              <a:t>Pietra</a:t>
            </a:r>
            <a:r>
              <a:rPr lang="el-GR" sz="1400" dirty="0" smtClean="0"/>
              <a:t> </a:t>
            </a:r>
            <a:r>
              <a:rPr lang="el-GR" sz="1400" dirty="0" err="1" smtClean="0"/>
              <a:t>et</a:t>
            </a:r>
            <a:r>
              <a:rPr lang="el-GR" sz="1400" dirty="0" smtClean="0"/>
              <a:t> </a:t>
            </a:r>
            <a:r>
              <a:rPr lang="el-GR" sz="1400" dirty="0" err="1" smtClean="0"/>
              <a:t>al</a:t>
            </a:r>
            <a:r>
              <a:rPr lang="el-GR" sz="1400" dirty="0" smtClean="0"/>
              <a:t>., 2011; </a:t>
            </a:r>
            <a:r>
              <a:rPr lang="en-US" sz="1400" dirty="0" smtClean="0"/>
              <a:t>McDowell </a:t>
            </a:r>
            <a:r>
              <a:rPr lang="el-GR" sz="1400" dirty="0" smtClean="0"/>
              <a:t>&amp; </a:t>
            </a:r>
            <a:r>
              <a:rPr lang="en-US" sz="1400" dirty="0" smtClean="0"/>
              <a:t>Newell</a:t>
            </a:r>
            <a:r>
              <a:rPr lang="el-GR" sz="1400" dirty="0" smtClean="0"/>
              <a:t>, 1996</a:t>
            </a:r>
            <a:r>
              <a:rPr lang="en-US" sz="1400" dirty="0" smtClean="0"/>
              <a:t>)</a:t>
            </a:r>
            <a:endParaRPr lang="el-GR" sz="14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1520" y="2708920"/>
            <a:ext cx="6482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</a:t>
            </a:r>
            <a:r>
              <a:rPr lang="el-GR" sz="1400" dirty="0" err="1" smtClean="0"/>
              <a:t>Carr</a:t>
            </a:r>
            <a:r>
              <a:rPr lang="el-GR" sz="1400" dirty="0" smtClean="0"/>
              <a:t> &amp; </a:t>
            </a:r>
            <a:r>
              <a:rPr lang="el-GR" sz="1400" dirty="0" err="1" smtClean="0"/>
              <a:t>Shepherd</a:t>
            </a:r>
            <a:r>
              <a:rPr lang="el-GR" sz="1400" dirty="0" smtClean="0"/>
              <a:t>, 1998</a:t>
            </a:r>
            <a:r>
              <a:rPr lang="en-US" sz="1400" dirty="0" smtClean="0"/>
              <a:t>; McDowell</a:t>
            </a:r>
            <a:r>
              <a:rPr lang="el-GR" sz="1400" dirty="0" smtClean="0"/>
              <a:t> &amp; </a:t>
            </a:r>
            <a:r>
              <a:rPr lang="en-US" sz="1400" dirty="0" smtClean="0"/>
              <a:t>Newell</a:t>
            </a:r>
            <a:r>
              <a:rPr lang="el-GR" sz="1400" dirty="0" smtClean="0"/>
              <a:t>, 1996; </a:t>
            </a:r>
            <a:r>
              <a:rPr lang="el-GR" sz="1400" dirty="0" err="1" smtClean="0"/>
              <a:t>Stroke</a:t>
            </a:r>
            <a:r>
              <a:rPr lang="el-GR" sz="1400" dirty="0" smtClean="0"/>
              <a:t> </a:t>
            </a:r>
            <a:r>
              <a:rPr lang="el-GR" sz="1400" dirty="0" err="1" smtClean="0"/>
              <a:t>engine</a:t>
            </a:r>
            <a:r>
              <a:rPr lang="el-GR" sz="1400" dirty="0" smtClean="0"/>
              <a:t>, 2011</a:t>
            </a:r>
            <a:r>
              <a:rPr lang="en-US" sz="1400" dirty="0" smtClean="0"/>
              <a:t>; </a:t>
            </a:r>
            <a:r>
              <a:rPr lang="el-GR" sz="1400" dirty="0" smtClean="0"/>
              <a:t>UDS</a:t>
            </a:r>
            <a:r>
              <a:rPr lang="el-GR" sz="1400" baseline="-25000" dirty="0" smtClean="0"/>
              <a:t>MR</a:t>
            </a:r>
            <a:r>
              <a:rPr lang="el-GR" sz="1400" dirty="0" smtClean="0"/>
              <a:t>, 1997</a:t>
            </a:r>
            <a:r>
              <a:rPr lang="en-US" sz="1400" dirty="0" smtClean="0"/>
              <a:t>)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 animBg="1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65530"/>
              </p:ext>
            </p:extLst>
          </p:nvPr>
        </p:nvGraphicFramePr>
        <p:xfrm>
          <a:off x="359532" y="1700808"/>
          <a:ext cx="8424936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/>
                <a:gridCol w="2088232"/>
                <a:gridCol w="2304256"/>
              </a:tblGrid>
              <a:tr h="557024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ΚΡΙΤΗΡΙΑ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ΣΥΓΚΡΙΣΗΣ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00">
                          <a:srgbClr val="F07010"/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Functional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Independence Measurement</a:t>
                      </a:r>
                      <a:endParaRPr lang="el-G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00">
                          <a:srgbClr val="F07010"/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Disability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Rating Scale</a:t>
                      </a:r>
                      <a:endParaRPr lang="el-G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00">
                          <a:srgbClr val="F07010"/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Συσχέτιση  με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ICF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el-GR" sz="2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r>
                        <a:rPr lang="el-GR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el-GR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Λειτουργικότητα 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ΝΑΙ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ΝΑΙ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Ομιλία</a:t>
                      </a:r>
                      <a:r>
                        <a:rPr lang="el-GR" sz="2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Σίτιση </a:t>
                      </a: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και </a:t>
                      </a:r>
                      <a:r>
                        <a:rPr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Αυτοφροντίδα</a:t>
                      </a:r>
                      <a:endParaRPr lang="el-GR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ΝΑΙ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ΝΑΙ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Πόνος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ΟΧΙ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ΝΑΙ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Κινητικότητα &amp; Μνήμη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B050"/>
                          </a:solidFill>
                        </a:rPr>
                        <a:t>ΝΑΙ</a:t>
                      </a:r>
                      <a:endParaRPr lang="el-GR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ΟΧΙ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5">
                            <a:lumMod val="75000"/>
                            <a:alpha val="88000"/>
                          </a:schemeClr>
                        </a:gs>
                        <a:gs pos="83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648370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ΥΠΕΡΙΣΧΥΣΗ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VS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ΑΛΛΕΣ ΚΛΙΜΑΚΕΣ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012160" y="4869160"/>
            <a:ext cx="2782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(</a:t>
            </a:r>
            <a:r>
              <a:rPr lang="en-US" sz="1400" dirty="0" err="1" smtClean="0"/>
              <a:t>Laxe</a:t>
            </a:r>
            <a:r>
              <a:rPr lang="en-US" sz="1400" dirty="0" smtClean="0"/>
              <a:t> et al</a:t>
            </a:r>
            <a:r>
              <a:rPr lang="el-GR" sz="1400" dirty="0" smtClean="0"/>
              <a:t>., 2012; </a:t>
            </a:r>
            <a:r>
              <a:rPr lang="el-GR" sz="1400" dirty="0" err="1" smtClean="0"/>
              <a:t>Rappaport</a:t>
            </a:r>
            <a:r>
              <a:rPr lang="el-GR" sz="1400" dirty="0" smtClean="0"/>
              <a:t>, 1982)</a:t>
            </a:r>
            <a:endParaRPr lang="el-GR" sz="1400" dirty="0"/>
          </a:p>
        </p:txBody>
      </p:sp>
      <p:sp>
        <p:nvSpPr>
          <p:cNvPr id="7" name="6 - Έλλειψη"/>
          <p:cNvSpPr/>
          <p:nvPr/>
        </p:nvSpPr>
        <p:spPr>
          <a:xfrm>
            <a:off x="179512" y="4149080"/>
            <a:ext cx="3347864" cy="7920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132440" cy="1584176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742950" indent="-742950"/>
            <a:r>
              <a:rPr lang="el-GR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Γ</a:t>
            </a:r>
            <a:r>
              <a:rPr lang="en-US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el-GR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ΑΝΑΣΚΟΠΗΣΗ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512168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108000" rIns="91440" bIns="108000" rtlCol="0" anchor="ctr">
            <a:normAutofit/>
          </a:bodyPr>
          <a:lstStyle/>
          <a:p>
            <a:pPr marL="455613" lvl="1" indent="-382588" algn="l">
              <a:spcBef>
                <a:spcPct val="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ΕΓΚΥΡΟΤΗΤΑ– ΑΞΙΟΠΙΣΤΙΑ </a:t>
            </a:r>
            <a:r>
              <a:rPr lang="en-U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endParaRPr lang="el-GR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0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79512" y="93707"/>
          <a:ext cx="8784976" cy="6665568"/>
        </p:xfrm>
        <a:graphic>
          <a:graphicData uri="http://schemas.openxmlformats.org/drawingml/2006/table">
            <a:tbl>
              <a:tblPr/>
              <a:tblGrid>
                <a:gridCol w="1318256"/>
                <a:gridCol w="1274032"/>
                <a:gridCol w="2592288"/>
                <a:gridCol w="3600400"/>
              </a:tblGrid>
              <a:tr h="524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ΕΠΙΣΤΗΜ. </a:t>
                      </a: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37863" marR="3786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37863" marR="3786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37863" marR="3786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37863" marR="3786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68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Pollak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1996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ΗΠΑ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72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Ν=49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el-GR" sz="1600" b="1" baseline="30000" dirty="0">
                          <a:latin typeface="Times New Roman"/>
                          <a:ea typeface="Calibri"/>
                        </a:rPr>
                        <a:t>η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ηλικία 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&amp;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υπερήλ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72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US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269875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Αξιοπιστία 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βαθμολογητή</a:t>
                      </a:r>
                    </a:p>
                    <a:p>
                      <a:pPr marL="269875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Δομική εγκυρότητα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69875" lvl="1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71170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ανεξάρτητη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269875" lvl="1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71170" algn="l"/>
                        </a:tabLst>
                      </a:pPr>
                      <a:r>
                        <a:rPr lang="el-GR" sz="1600" dirty="0" err="1">
                          <a:latin typeface="Times New Roman"/>
                          <a:ea typeface="Calibri"/>
                        </a:rPr>
                        <a:t>επικουρ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marL="269875" lvl="1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7117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πλήρως βοηθ.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διαβίωση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36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Intra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rater ICC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: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α) Κινητική: </a:t>
                      </a: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) Γνωστική: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Sig dif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Μεταξύ ομάδων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&lt;0.005)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Young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09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ΗΠΑ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72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N= 28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#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ισχίου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72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US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FIM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Συγχρονική εγκυρότητα μεταξύ </a:t>
                      </a:r>
                      <a:r>
                        <a:rPr lang="el-GR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τηλεφ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l-GR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  <a:cs typeface="Times New Roman"/>
                        </a:rPr>
                        <a:t>νοσοκ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ομάδας</a:t>
                      </a: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/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 Αξιοπιστία βαθμολογητών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/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/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Ευαισθ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l-GR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Κλιν.αλλαγής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  <a:cs typeface="Times New Roman"/>
                        </a:rPr>
                        <a:t>τηλ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  <a:cs typeface="Times New Roman"/>
                        </a:rPr>
                        <a:t>Συνεντευκτή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– ομάδας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α) Εισαγωγή: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0.001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β) Έξοδος: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&gt;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Inter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rater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Συνεντευκτή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κ ομάδας : 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α) Εισαγωγή: </a:t>
                      </a: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0,74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) Έξοδος: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0,76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Βελτίωση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admission - discharge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Masedo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2005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ΗΠΑ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72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=</a:t>
                      </a:r>
                      <a:br>
                        <a:rPr lang="en-US" sz="1600" dirty="0">
                          <a:latin typeface="Times New Roman"/>
                          <a:ea typeface="Calibri"/>
                        </a:rPr>
                      </a:br>
                      <a:r>
                        <a:rPr lang="en-US" sz="1600" dirty="0">
                          <a:latin typeface="Times New Roman"/>
                          <a:ea typeface="Calibri"/>
                        </a:rPr>
                        <a:t>84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ΚΝΜ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38 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ΚΟΛΩΒ.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72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US FIM  (</a:t>
                      </a:r>
                      <a:r>
                        <a:rPr lang="el-GR" sz="1600" b="1" dirty="0" err="1" smtClean="0">
                          <a:latin typeface="Times New Roman"/>
                          <a:ea typeface="Calibri"/>
                        </a:rPr>
                        <a:t>Τηλεφ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.) 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Εσωτερική συνέπεια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Αξιοπιστία 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βαθμολογητή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Συγκλίνουσα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εγκυρότητα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CHART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760" algn="l"/>
                        </a:tabLst>
                      </a:pP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Εσωτερική συνέπεια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636588" lvl="1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ΚΝΜ: 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0,63-0,98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/ 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κίνηση: -0.14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636588" lvl="1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ΚΟΛΩΒ: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0,55–0,98/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κίνηση: -0.15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Intra rater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636588" lvl="2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7180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ΚΝΜ: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0,64 – 0,91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636588" lvl="2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7180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ΚΟΛΩΒ.: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0,06-0,58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  <a:cs typeface="Times New Roman"/>
                        </a:rPr>
                        <a:t>κιν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. –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CHART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κιν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.: 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≈ 0,5 σε </a:t>
                      </a:r>
                      <a:r>
                        <a:rPr lang="el-GR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ΚΝΜ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l-GR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&lt;0.5</a:t>
                      </a:r>
                      <a:r>
                        <a:rPr lang="el-GR" sz="16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σε </a:t>
                      </a:r>
                      <a:r>
                        <a:rPr lang="el-GR" sz="1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Κολωβ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815767" cy="429501"/>
          </a:xfrm>
          <a:prstGeom prst="rect">
            <a:avLst/>
          </a:prstGeom>
          <a:noFill/>
        </p:spPr>
      </p:pic>
      <p:pic>
        <p:nvPicPr>
          <p:cNvPr id="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15767" cy="429501"/>
          </a:xfrm>
          <a:prstGeom prst="rect">
            <a:avLst/>
          </a:prstGeom>
          <a:noFill/>
        </p:spPr>
      </p:pic>
      <p:pic>
        <p:nvPicPr>
          <p:cNvPr id="7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45224"/>
            <a:ext cx="815767" cy="42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79512" y="139538"/>
          <a:ext cx="8784976" cy="6753348"/>
        </p:xfrm>
        <a:graphic>
          <a:graphicData uri="http://schemas.openxmlformats.org/drawingml/2006/table">
            <a:tbl>
              <a:tblPr/>
              <a:tblGrid>
                <a:gridCol w="1224138"/>
                <a:gridCol w="1023748"/>
                <a:gridCol w="2648658"/>
                <a:gridCol w="3888432"/>
              </a:tblGrid>
              <a:tr h="54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ΕΠΙΣΤΗΜ. </a:t>
                      </a: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91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Brosseau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&amp; </a:t>
                      </a: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Wolfson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1994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ΚΑΝΑΔΑΣ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 = 81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ΣΚΠ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French 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Αξιοπιστία</a:t>
                      </a:r>
                      <a:r>
                        <a:rPr lang="el-G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βαθμολογητών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Εσωτερική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συνέπεια</a:t>
                      </a: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Συγχρονική εγκυρότητα με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EDSS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Inter rater: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636588" lvl="2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630238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FIM Score: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0,83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636588" lvl="2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630238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4/6 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κατηγορίες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0,5 – 0,7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636588" lvl="2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630238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Γνωστικές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: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0,14-0,32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-0,94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– EDSS: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Miki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2015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ΙΑΠΩΝΙΑ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N = 42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ΑΕΕ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Japanese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{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FIM+FAM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}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Εγκυρότητα κριτηρίου</a:t>
                      </a: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Συγχρονική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εγκυρότητα με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Barthel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index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Εσωτερική συνέπεια</a:t>
                      </a: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Αξιοπιστία  βαθμολογητή</a:t>
                      </a: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{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FAM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} – </a:t>
                      </a:r>
                      <a:r>
                        <a:rPr lang="el-GR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Κινητ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FAM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0,93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{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FAM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} – </a:t>
                      </a:r>
                      <a:r>
                        <a:rPr lang="el-GR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Γνωστ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l-G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FAM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0,85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{FIM + FAM} – 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arthel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index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0,95-0,97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Intra rater: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0,80 – 0,98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Küçükdeveci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2001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ΤΟΥΡΚΙΑ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 = 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</a:rPr>
                        <a:t>51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AEE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</a:rPr>
                        <a:t>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62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KNM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6987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Εσωτερική συνέπεια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69875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Αξιοπιστία</a:t>
                      </a:r>
                      <a:r>
                        <a:rPr lang="el-G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βαθμολογητών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6987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Αξιοπιστία  βαθμολογητή</a:t>
                      </a:r>
                    </a:p>
                    <a:p>
                      <a:pPr marL="179388" lvl="0" indent="-1793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6987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Συγκλίνουσα Εγκυρότητα με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ASIA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Brunnstrom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Κιν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a: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0,93-0,98</a:t>
                      </a:r>
                      <a:endParaRPr lang="el-GR" sz="1600" b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Inter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rater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0,63-1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εκτός 3 γνωστικών)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Intra rater: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0,90– 0,98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Κινητ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 –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ASIA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μέτρια - υψηλή σχέση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7800" lvl="0" indent="-1635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Κινητ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Brunnstrom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motor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υψηλή σχέση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0" descr="ÎÏÎ¿ÏÎ­Î»ÎµÏÎ¼Î± ÎµÎ¹ÎºÏÎ½Î±Ï Î³Î¹Î± canada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961920" cy="480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18" descr="ÎÏÎ¿ÏÎ­Î»ÎµÏÎ¼Î± ÎµÎ¹ÎºÏÎ½Î±Ï Î³Î¹Î± japa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875667" cy="583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7586" name="Picture 2" descr="ÎÏÎ¿ÏÎ­Î»ÎµÏÎ¼Î± ÎµÎ¹ÎºÏÎ½Î±Ï Î³Î¹Î± turkish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05264"/>
            <a:ext cx="943372" cy="630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2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79512" y="188641"/>
          <a:ext cx="8784976" cy="5688632"/>
        </p:xfrm>
        <a:graphic>
          <a:graphicData uri="http://schemas.openxmlformats.org/drawingml/2006/table">
            <a:tbl>
              <a:tblPr/>
              <a:tblGrid>
                <a:gridCol w="1368152"/>
                <a:gridCol w="1486965"/>
                <a:gridCol w="2570790"/>
                <a:gridCol w="3359069"/>
              </a:tblGrid>
              <a:tr h="63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ΕΠΙΣΤΗΜ. 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57618" marR="5761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57618" marR="5761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57618" marR="5761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57618" marR="5761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3287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Grimby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1996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ΣΟΥΗΔΙΑ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Ν = 312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</a:rPr>
                        <a:t>ασθενείς με 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ΝΔ 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&amp; </a:t>
                      </a:r>
                      <a:r>
                        <a:rPr lang="el-GR" sz="1600" b="1" dirty="0" err="1">
                          <a:latin typeface="Times New Roman"/>
                          <a:ea typeface="Calibri"/>
                        </a:rPr>
                        <a:t>Ορθοπ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Swedish 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Ανίχνευση κλινικής αλλαγής </a:t>
                      </a:r>
                    </a:p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63513" lvl="0" indent="-1635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Πρόβλεψη 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εξόδου από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εισαγωγής</a:t>
                      </a: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endParaRPr lang="el-GR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Βελτίωση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admission</a:t>
                      </a:r>
                      <a:r>
                        <a:rPr lang="el-G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discharge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&lt;0.001) </a:t>
                      </a: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σε κινητική </a:t>
                      </a:r>
                      <a:r>
                        <a:rPr lang="el-GR" sz="16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υποκλίμακα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endParaRPr lang="el-GR" sz="16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el-GR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εξήγηση διασποράς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για σχέση διάρκειας διαμονής ΑΕΕ –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Εισαγωγής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Χαμηλή ικανότητα πρόβλεψης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διάρκειας διαμονής –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FIM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Εξόδου</a:t>
                      </a: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7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Daving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2001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ΣΟΥΗΔΙΑ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 = 63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ΑΕΕ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Swedish 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Αξιοπιστία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l-GR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βαθμολογητών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Αξιοπιστία μεταξύ </a:t>
                      </a:r>
                      <a:r>
                        <a:rPr lang="el-GR" sz="1600" dirty="0" err="1">
                          <a:latin typeface="Times New Roman"/>
                          <a:ea typeface="Calibri"/>
                          <a:cs typeface="Times New Roman"/>
                        </a:rPr>
                        <a:t>αξιολ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σε κλινική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- οικεία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Inter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rater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636588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79388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Κινητική: ≈ &gt; 0,8</a:t>
                      </a:r>
                    </a:p>
                    <a:p>
                      <a:pPr marL="636588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179388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Γνωστική: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0,26-0,61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79388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Inter rater 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οικεία – κλινική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0,6-0,88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36000" marB="3600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4" descr="ÎÏÎ¿ÏÎ­Î»ÎµÏÎ¼Î± ÎµÎ¹ÎºÏÎ½Î±Ï Î³Î¹Î± swede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847479" cy="524629"/>
          </a:xfrm>
          <a:prstGeom prst="rect">
            <a:avLst/>
          </a:prstGeom>
          <a:noFill/>
        </p:spPr>
      </p:pic>
      <p:pic>
        <p:nvPicPr>
          <p:cNvPr id="5" name="Picture 14" descr="ÎÏÎ¿ÏÎ­Î»ÎµÏÎ¼Î± ÎµÎ¹ÎºÏÎ½Î±Ï Î³Î¹Î± swede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7479" cy="52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79512" y="192424"/>
          <a:ext cx="8784976" cy="6442312"/>
        </p:xfrm>
        <a:graphic>
          <a:graphicData uri="http://schemas.openxmlformats.org/drawingml/2006/table">
            <a:tbl>
              <a:tblPr/>
              <a:tblGrid>
                <a:gridCol w="1411321"/>
                <a:gridCol w="1180967"/>
                <a:gridCol w="2841298"/>
                <a:gridCol w="3351390"/>
              </a:tblGrid>
              <a:tr h="620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ΕΠΙΣΤΗΜ. ΟΜΑΔΑ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ΔΕΙΓΜΑ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ΠΑΡΑΜΕΤΡΟΙ</a:t>
                      </a:r>
                      <a:endParaRPr lang="el-G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</a:rPr>
                        <a:t>ΑΠΟΤΕΛΕΣΜΑΤΑ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47329" marR="4732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1823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Naghdi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. 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</a:rPr>
                        <a:t>2015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ΙΡΑΝ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Ν= 40 </a:t>
                      </a:r>
                      <a:br>
                        <a:rPr lang="el-GR" sz="1600" dirty="0">
                          <a:latin typeface="Times New Roman"/>
                          <a:ea typeface="Calibri"/>
                        </a:rPr>
                      </a:b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ΑΕΕ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Persian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FIM (PFIM)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Αξιοπιστία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βαθμολογητών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91465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Αξιοπιστία  βαθμολογητή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Συγχρονική εγκυρότητα με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Barthel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index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Εσωτερική συνέπεια</a:t>
                      </a: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81635" algn="l"/>
                        </a:tabLst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719138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Inter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rater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0,88–0,97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719138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Intra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rater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0,93–0,98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19138" algn="l"/>
                        </a:tabLst>
                        <a:defRPr/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R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PFIM – 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arthel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index :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(p&lt;0.001) </a:t>
                      </a: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719138" algn="l"/>
                        </a:tabLst>
                        <a:defRPr/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l-GR" sz="16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0,70 – 0,96</a:t>
                      </a: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Gerrard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et al.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2013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ΗΠΑ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Ν= 7569 </a:t>
                      </a:r>
                      <a:r>
                        <a:rPr lang="el-GR" sz="1600" b="1" dirty="0" smtClean="0">
                          <a:latin typeface="Times New Roman"/>
                          <a:ea typeface="Calibri"/>
                        </a:rPr>
                        <a:t>ΕΓΚΑΥΜ.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</a:rPr>
                        <a:t>US </a:t>
                      </a: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65151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Δομική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εγκυρότητα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: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49263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FIM Score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– Κινητική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FIM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449263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FIM score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– Γνωστική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FIM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 Εσωτερική συνέπεια</a:t>
                      </a: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r>
                        <a:rPr lang="el-GR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Εγκυρότητα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σε:</a:t>
                      </a:r>
                    </a:p>
                    <a:p>
                      <a:pPr marL="636588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α) Κινητική: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0,681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636588" lvl="1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β) Γνωστική: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0,891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</a:t>
                      </a:r>
                      <a:endParaRPr lang="el-GR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α) Κινητική: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0,956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β) Γνωστική: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0,968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Turner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Strokes 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&amp; </a:t>
                      </a:r>
                      <a:r>
                        <a:rPr lang="en-US" sz="1600" dirty="0" err="1">
                          <a:latin typeface="Times New Roman"/>
                          <a:ea typeface="Calibri"/>
                        </a:rPr>
                        <a:t>Siegert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2013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ΒΡΕΤΑΝΙΑ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 = </a:t>
                      </a:r>
                      <a:r>
                        <a:rPr lang="el-GR" sz="1600" dirty="0" smtClean="0">
                          <a:latin typeface="Times New Roman"/>
                          <a:ea typeface="Calibri"/>
                        </a:rPr>
                        <a:t>459</a:t>
                      </a:r>
                      <a:r>
                        <a:rPr lang="el-GR" sz="1600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baseline="0" dirty="0" smtClean="0">
                          <a:latin typeface="Times New Roman"/>
                          <a:ea typeface="Calibri"/>
                        </a:rPr>
                        <a:t>ΝΔ</a:t>
                      </a:r>
                      <a:endParaRPr lang="el-GR" sz="1600" b="1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</a:rPr>
                        <a:t>UK FIM + FAM 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65151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Ευαισθησία στην κλινική αλλαγή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651510" algn="l"/>
                        </a:tabLst>
                      </a:pP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Εσωτερική συνέπεια</a:t>
                      </a: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endParaRPr lang="el-GR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r>
                        <a:rPr lang="el-GR" sz="1600" dirty="0" smtClean="0">
                          <a:latin typeface="Times New Roman"/>
                          <a:ea typeface="Calibri"/>
                          <a:cs typeface="Times New Roman"/>
                          <a:sym typeface="Wingdings" pitchFamily="2" charset="2"/>
                        </a:rPr>
                        <a:t> 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Effect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size</a:t>
                      </a:r>
                      <a:r>
                        <a:rPr lang="el-GR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0,86-1,29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561340" algn="l"/>
                        </a:tabLs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l-GR" sz="1600" b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lvl="1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α)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FIM +FAM score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: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0,98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457200" lvl="1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β) Κάθε τομέα: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0,56-0,88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457200" lvl="1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γ) Κινητικό 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score</a:t>
                      </a:r>
                      <a:r>
                        <a:rPr lang="el-GR" sz="1600" dirty="0">
                          <a:latin typeface="Times New Roman"/>
                          <a:ea typeface="Calibri"/>
                        </a:rPr>
                        <a:t>:</a:t>
                      </a:r>
                      <a:r>
                        <a:rPr lang="el-GR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0,96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  <a:p>
                      <a:pPr marL="457200" lvl="1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Calibri"/>
                        </a:rPr>
                        <a:t>δ) Γνωστικό</a:t>
                      </a:r>
                      <a:r>
                        <a:rPr lang="en-US" sz="1600" dirty="0">
                          <a:latin typeface="Times New Roman"/>
                          <a:ea typeface="Calibri"/>
                        </a:rPr>
                        <a:t> score:</a:t>
                      </a:r>
                      <a:r>
                        <a:rPr lang="el-GR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</a:rPr>
                        <a:t>0,97</a:t>
                      </a:r>
                      <a:endParaRPr lang="el-GR" sz="1600" dirty="0">
                        <a:latin typeface="Times New Roman"/>
                        <a:ea typeface="Calibri"/>
                      </a:endParaRPr>
                    </a:p>
                  </a:txBody>
                  <a:tcPr marL="47329" marR="47329" marT="3600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6" descr="ÎÏÎ¿ÏÎ­Î»ÎµÏÎ¼Î± ÎµÎ¹ÎºÏÎ½Î±Ï Î³Î¹Î± ira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7200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15767" cy="429501"/>
          </a:xfrm>
          <a:prstGeom prst="rect">
            <a:avLst/>
          </a:prstGeom>
          <a:noFill/>
        </p:spPr>
      </p:pic>
      <p:pic>
        <p:nvPicPr>
          <p:cNvPr id="5" name="Picture 2" descr="ÎÏÎ¿ÏÎ­Î»ÎµÏÎ¼Î± ÎµÎ¹ÎºÏÎ½Î±Ï Î³Î¹Î± GRAND BRIT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9280"/>
            <a:ext cx="909736" cy="545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8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/>
            <a:r>
              <a:rPr lang="el-GR" sz="4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ΣΥΜΠΕΡΑΣΜΑ</a:t>
            </a:r>
          </a:p>
        </p:txBody>
      </p:sp>
      <p:pic>
        <p:nvPicPr>
          <p:cNvPr id="1026" name="Picture 2" descr="Αποτέλεσμα εικόνας για SONCLUSSION&quot;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75856" y="3717032"/>
            <a:ext cx="2627784" cy="2618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ln w="38100">
            <a:solidFill>
              <a:srgbClr val="3795AF"/>
            </a:solidFill>
          </a:ln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r>
              <a:rPr lang="el-GR" b="1" dirty="0" smtClean="0"/>
              <a:t>Λειτουργικότητα</a:t>
            </a:r>
            <a:r>
              <a:rPr lang="el-GR" dirty="0" smtClean="0"/>
              <a:t> = Βασική παράμετρος για τη ποιότητα ζωής στη καθημερινότητα</a:t>
            </a:r>
            <a:br>
              <a:rPr lang="el-GR" dirty="0" smtClean="0"/>
            </a:br>
            <a:r>
              <a:rPr lang="el-GR" dirty="0" smtClean="0">
                <a:sym typeface="Wingdings" pitchFamily="2" charset="2"/>
              </a:rPr>
              <a:t> Αξιολόγηση Λειτουργικότητας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μέσω διαφόρων μεθόδων</a:t>
            </a:r>
          </a:p>
          <a:p>
            <a:pPr>
              <a:buNone/>
            </a:pP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r>
              <a:rPr lang="el-GR" b="1" dirty="0" smtClean="0">
                <a:sym typeface="Wingdings" pitchFamily="2" charset="2"/>
              </a:rPr>
              <a:t>Σκοπός Αξιολόγησης Λειτουργικότητας:</a:t>
            </a:r>
          </a:p>
          <a:p>
            <a:pPr>
              <a:buFont typeface="Wingdings"/>
              <a:buChar char="è"/>
            </a:pPr>
            <a:r>
              <a:rPr lang="el-GR" dirty="0" smtClean="0">
                <a:sym typeface="Wingdings" pitchFamily="2" charset="2"/>
              </a:rPr>
              <a:t>Έγκαιρη αντιμετώπιση κατάστασης της ειδικής πληθυσμιακής ομάδας</a:t>
            </a:r>
          </a:p>
          <a:p>
            <a:pPr marL="985838" indent="-185738">
              <a:buFont typeface="Wingdings" pitchFamily="2" charset="2"/>
              <a:buChar char="Ø"/>
            </a:pPr>
            <a:r>
              <a:rPr lang="el-GR" dirty="0" smtClean="0">
                <a:sym typeface="Wingdings" pitchFamily="2" charset="2"/>
              </a:rPr>
              <a:t>Ενίσχυση λειτουργιών πάσχοντος &amp; ποιότητας ζωής </a:t>
            </a:r>
          </a:p>
          <a:p>
            <a:pPr marL="985838" indent="-185738">
              <a:buFont typeface="Wingdings" pitchFamily="2" charset="2"/>
              <a:buChar char="Ø"/>
            </a:pPr>
            <a:r>
              <a:rPr lang="el-GR" dirty="0" err="1" smtClean="0">
                <a:sym typeface="Wingdings" pitchFamily="2" charset="2"/>
              </a:rPr>
              <a:t>Αποσυμπίεση</a:t>
            </a:r>
            <a:r>
              <a:rPr lang="el-GR" dirty="0" smtClean="0">
                <a:sym typeface="Wingdings" pitchFamily="2" charset="2"/>
              </a:rPr>
              <a:t> (σωματική / ψυχολογική) των βοηθών του πάσχοντος</a:t>
            </a:r>
          </a:p>
          <a:p>
            <a:pPr marL="985838" indent="-185738">
              <a:buFont typeface="Wingdings" pitchFamily="2" charset="2"/>
              <a:buChar char="Ø"/>
            </a:pPr>
            <a:r>
              <a:rPr lang="el-GR" dirty="0" smtClean="0">
                <a:sym typeface="Wingdings" pitchFamily="2" charset="2"/>
              </a:rPr>
              <a:t>Οικονομικός προϋπολογισμός οικογένειας πάσχοντος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/>
            <a:r>
              <a:rPr lang="el-GR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ΣΥΜΠΕΡΑΣΜΑΤΑ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STROKE 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592287" cy="1729055"/>
          </a:xfrm>
          <a:prstGeom prst="rect">
            <a:avLst/>
          </a:prstGeom>
          <a:noFill/>
        </p:spPr>
      </p:pic>
      <p:pic>
        <p:nvPicPr>
          <p:cNvPr id="6" name="Picture 24" descr="Αποτέλεσμα εικόνας για RELIABLE"/>
          <p:cNvPicPr>
            <a:picLocks noChangeAspect="1" noChangeArrowheads="1"/>
          </p:cNvPicPr>
          <p:nvPr/>
        </p:nvPicPr>
        <p:blipFill>
          <a:blip r:embed="rId4" cstate="print"/>
          <a:srcRect l="17287"/>
          <a:stretch>
            <a:fillRect/>
          </a:stretch>
        </p:blipFill>
        <p:spPr bwMode="auto">
          <a:xfrm>
            <a:off x="5868144" y="2996952"/>
            <a:ext cx="1907704" cy="1326187"/>
          </a:xfrm>
          <a:prstGeom prst="rect">
            <a:avLst/>
          </a:prstGeom>
          <a:noFill/>
        </p:spPr>
      </p:pic>
      <p:pic>
        <p:nvPicPr>
          <p:cNvPr id="105474" name="Picture 2" descr="Αποτέλεσμα εικόνας για traumatic brain inju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96752"/>
            <a:ext cx="2981130" cy="1728192"/>
          </a:xfrm>
          <a:prstGeom prst="rect">
            <a:avLst/>
          </a:prstGeom>
          <a:noFill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lvl="1" indent="-742950" algn="ctr" rtl="0">
              <a:spcBef>
                <a:spcPct val="0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l-GR" sz="2900" b="1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ΣΥΜΠΕΡΑΣΜΑ</a:t>
            </a:r>
            <a:r>
              <a:rPr lang="en-US" sz="2900" b="1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</a:t>
            </a:r>
            <a:endParaRPr lang="el-GR" sz="2900" b="1" kern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5476" name="Picture 4" descr="Αποτέλεσμα εικόνας για fim clinical gu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24744"/>
            <a:ext cx="2724833" cy="3528392"/>
          </a:xfrm>
          <a:prstGeom prst="rect">
            <a:avLst/>
          </a:prstGeom>
          <a:noFill/>
        </p:spPr>
      </p:pic>
      <p:pic>
        <p:nvPicPr>
          <p:cNvPr id="5" name="Picture 6" descr="Grunge green valid square rubber stamp on white background. Grunge green valid square rubber seal stamp on white background royalty free illustrati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6729" b="19702"/>
          <a:stretch>
            <a:fillRect/>
          </a:stretch>
        </p:blipFill>
        <p:spPr bwMode="auto">
          <a:xfrm>
            <a:off x="3131840" y="3140968"/>
            <a:ext cx="2304256" cy="915505"/>
          </a:xfrm>
          <a:prstGeom prst="rect">
            <a:avLst/>
          </a:prstGeom>
          <a:noFill/>
        </p:spPr>
      </p:pic>
      <p:pic>
        <p:nvPicPr>
          <p:cNvPr id="105478" name="Picture 6" descr="Αποτέλεσμα εικόνας για timely money calend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013176"/>
            <a:ext cx="2160240" cy="1437542"/>
          </a:xfrm>
          <a:prstGeom prst="rect">
            <a:avLst/>
          </a:prstGeom>
          <a:noFill/>
        </p:spPr>
      </p:pic>
      <p:pic>
        <p:nvPicPr>
          <p:cNvPr id="105480" name="Picture 8" descr="Αποτέλεσμα εικόνας για timely"/>
          <p:cNvPicPr>
            <a:picLocks noChangeAspect="1" noChangeArrowheads="1"/>
          </p:cNvPicPr>
          <p:nvPr/>
        </p:nvPicPr>
        <p:blipFill>
          <a:blip r:embed="rId9" cstate="print"/>
          <a:srcRect l="19617"/>
          <a:stretch>
            <a:fillRect/>
          </a:stretch>
        </p:blipFill>
        <p:spPr bwMode="auto">
          <a:xfrm>
            <a:off x="2411760" y="5013176"/>
            <a:ext cx="2065480" cy="1440160"/>
          </a:xfrm>
          <a:prstGeom prst="rect">
            <a:avLst/>
          </a:prstGeom>
          <a:noFill/>
        </p:spPr>
      </p:pic>
      <p:pic>
        <p:nvPicPr>
          <p:cNvPr id="105488" name="Picture 16" descr="Αποτέλεσμα εικόνας για money eu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5013176"/>
            <a:ext cx="2103190" cy="1396518"/>
          </a:xfrm>
          <a:prstGeom prst="rect">
            <a:avLst/>
          </a:prstGeom>
          <a:noFill/>
        </p:spPr>
      </p:pic>
      <p:pic>
        <p:nvPicPr>
          <p:cNvPr id="105490" name="Picture 18" descr="Αποτέλεσμα εικόνας για functional independence progre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013176"/>
            <a:ext cx="2016223" cy="1509080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971600" y="26369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ΑΣΘΕΝΕΙΣ - ΠΕΡΙΟΡΙΣΜΟΙ ΚΑΘΗΜΕΡΙΝΗΣ ΔΙΑΒΙΩΣΗΣ</a:t>
            </a:r>
            <a:endParaRPr lang="el-GR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r>
              <a:rPr lang="el-GR" sz="2400" dirty="0" smtClean="0"/>
              <a:t>Αισθητικές διαταραχές</a:t>
            </a:r>
          </a:p>
          <a:p>
            <a:r>
              <a:rPr lang="el-GR" sz="2400" dirty="0" smtClean="0"/>
              <a:t>Κινητικές διαταραχές (πρότυπο, ταχύτητα βάδισης, μη φυσιολογικός συντονισμός κάτω – άνω άκρων) </a:t>
            </a:r>
          </a:p>
          <a:p>
            <a:r>
              <a:rPr lang="el-GR" sz="2400" dirty="0" smtClean="0"/>
              <a:t>Διαταραχές ισορροπίας, στάσης (πτώσεις, υποκινησία)</a:t>
            </a:r>
          </a:p>
          <a:p>
            <a:r>
              <a:rPr lang="el-GR" sz="2400" dirty="0" smtClean="0"/>
              <a:t>Αδυναμία κορμού, κάτω άκρων</a:t>
            </a:r>
          </a:p>
          <a:p>
            <a:r>
              <a:rPr lang="el-GR" sz="2400" dirty="0" smtClean="0"/>
              <a:t>Κόπωση</a:t>
            </a:r>
          </a:p>
          <a:p>
            <a:r>
              <a:rPr lang="el-GR" sz="2400" dirty="0" smtClean="0"/>
              <a:t>Υπνηλία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 Μειωμένη Λειτουργικότητα  Αντίκτυπο σε ποιότητα ζωής ασθενούς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1241884" y="6381328"/>
            <a:ext cx="6660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Baik</a:t>
            </a:r>
            <a:r>
              <a:rPr lang="en-US" sz="1600" dirty="0" smtClean="0"/>
              <a:t> &amp; Lang, 2007; </a:t>
            </a:r>
            <a:r>
              <a:rPr lang="en-US" sz="1600" dirty="0" err="1" smtClean="0"/>
              <a:t>Maestri</a:t>
            </a:r>
            <a:r>
              <a:rPr lang="en-US" sz="1600" dirty="0" smtClean="0"/>
              <a:t> et al., 2019; </a:t>
            </a:r>
            <a:r>
              <a:rPr lang="en-US" sz="1600" dirty="0" err="1" smtClean="0"/>
              <a:t>Nonnekes</a:t>
            </a:r>
            <a:r>
              <a:rPr lang="en-US" sz="1600" dirty="0" smtClean="0"/>
              <a:t> et al., 2018)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1547664" y="1916832"/>
            <a:ext cx="6337002" cy="216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782"/>
              </a:avLst>
            </a:prstTxWarp>
          </a:bodyPr>
          <a:lstStyle/>
          <a:p>
            <a:pPr algn="ctr"/>
            <a:r>
              <a:rPr lang="el-G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4E788"/>
                    </a:gs>
                    <a:gs pos="100000">
                      <a:srgbClr val="D9CF11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Ευχαριστώ !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1691680" y="443711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795AF"/>
                </a:solidFill>
                <a:hlinkClick r:id="rId2"/>
              </a:rPr>
              <a:t>Email </a:t>
            </a:r>
            <a:r>
              <a:rPr lang="el-GR" sz="2400" b="1" dirty="0" smtClean="0">
                <a:solidFill>
                  <a:srgbClr val="3795AF"/>
                </a:solidFill>
                <a:hlinkClick r:id="rId2"/>
              </a:rPr>
              <a:t>Επικοινωνίας:</a:t>
            </a:r>
            <a:endParaRPr lang="en-US" sz="2400" b="1" dirty="0" smtClean="0">
              <a:solidFill>
                <a:srgbClr val="3795AF"/>
              </a:solidFill>
              <a:hlinkClick r:id="rId2"/>
            </a:endParaRPr>
          </a:p>
          <a:p>
            <a:endParaRPr lang="el-GR" sz="2400" b="1" dirty="0" smtClean="0">
              <a:solidFill>
                <a:srgbClr val="3795AF"/>
              </a:solidFill>
              <a:hlinkClick r:id="rId2"/>
            </a:endParaRPr>
          </a:p>
          <a:p>
            <a:r>
              <a:rPr lang="en-US" sz="2400" b="1" dirty="0" smtClean="0">
                <a:solidFill>
                  <a:srgbClr val="3795AF"/>
                </a:solidFill>
                <a:hlinkClick r:id="rId2"/>
              </a:rPr>
              <a:t>k.gkoyma@gmail.com</a:t>
            </a:r>
            <a:endParaRPr lang="en-US" sz="2400" b="1" dirty="0" smtClean="0">
              <a:solidFill>
                <a:srgbClr val="3795AF"/>
              </a:solidFill>
            </a:endParaRPr>
          </a:p>
          <a:p>
            <a:endParaRPr lang="en-US" sz="2400" b="1" dirty="0" smtClean="0"/>
          </a:p>
          <a:p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ve You Heard of ADLs? - Eug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544616" cy="5511494"/>
          </a:xfrm>
          <a:prstGeom prst="rect">
            <a:avLst/>
          </a:prstGeom>
          <a:noFill/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457200" y="332656"/>
            <a:ext cx="8229600" cy="576064"/>
          </a:xfrm>
          <a:prstGeom prst="rect">
            <a:avLst/>
          </a:prstGeo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ΔΡΑΣΤΗΡΙΟΤΗΤΕΣ ΚΑΘΗΜΕΡΙΝΗΣ ΔΙΑΒΙΩΣΗΣ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ΛΕΙΤΟΥΡΓΙΚΕΣ ΙΚΑΝΟΤΗΤΕΣ – ΑΞΙΟΛΟΓΗΣΗ</a:t>
            </a:r>
            <a:endParaRPr lang="el-GR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Αξιολόγηση λειτουργικότητας </a:t>
            </a:r>
          </a:p>
          <a:p>
            <a:pPr marL="0" indent="0">
              <a:buFont typeface="Wingdings"/>
              <a:buChar char="à"/>
            </a:pPr>
            <a:r>
              <a:rPr lang="el-GR" sz="2400" dirty="0" smtClean="0">
                <a:sym typeface="Wingdings" pitchFamily="2" charset="2"/>
              </a:rPr>
              <a:t>Βοήθεια σε κλινικούς και ειδικούς – αποδοτική εργασία </a:t>
            </a:r>
          </a:p>
          <a:p>
            <a:pPr marL="0" indent="0">
              <a:buFont typeface="Wingdings"/>
              <a:buChar char="à"/>
            </a:pPr>
            <a:r>
              <a:rPr lang="el-GR" sz="2400" dirty="0" smtClean="0">
                <a:sym typeface="Wingdings" pitchFamily="2" charset="2"/>
              </a:rPr>
              <a:t>Ενίσχυση λειτουργικής ανεξαρτησίας του ασθενούς (</a:t>
            </a:r>
            <a:r>
              <a:rPr lang="el-GR" sz="2400" dirty="0" err="1" smtClean="0">
                <a:sym typeface="Wingdings" pitchFamily="2" charset="2"/>
              </a:rPr>
              <a:t>αυτοφροντίδα</a:t>
            </a:r>
            <a:r>
              <a:rPr lang="el-GR" sz="2400" dirty="0" smtClean="0">
                <a:sym typeface="Wingdings" pitchFamily="2" charset="2"/>
              </a:rPr>
              <a:t>, ποιότητα ζωής, αποφόρτιση βοηθού του ασθενούς)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1241884" y="6381328"/>
            <a:ext cx="6660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 smtClean="0"/>
              <a:t>Mlinac</a:t>
            </a:r>
            <a:r>
              <a:rPr lang="en-US" sz="1600" dirty="0" smtClean="0"/>
              <a:t> &amp; </a:t>
            </a:r>
            <a:r>
              <a:rPr lang="en-US" sz="1600" dirty="0" err="1" smtClean="0"/>
              <a:t>Feng</a:t>
            </a:r>
            <a:r>
              <a:rPr lang="en-US" sz="1600" dirty="0" smtClean="0"/>
              <a:t>, 2016</a:t>
            </a:r>
            <a:r>
              <a:rPr lang="el-GR" sz="1600" dirty="0" smtClean="0">
                <a:solidFill>
                  <a:prstClr val="black"/>
                </a:solidFill>
              </a:rPr>
              <a:t>)</a:t>
            </a:r>
            <a:endParaRPr lang="el-GR" sz="1600" dirty="0"/>
          </a:p>
        </p:txBody>
      </p:sp>
      <p:pic>
        <p:nvPicPr>
          <p:cNvPr id="106498" name="Picture 2" descr="Employee Engagement: You are Needed — ENGAGE with David Z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2561111" cy="206541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491880" y="5661248"/>
            <a:ext cx="215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“ASSESSMENT”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ΜΕΘΟΔΟΙ ΑΞΙΟΛΟΓΗΣΗΣ ΛΕΙΤΟΥΡΓΙΚΟΤΗΤΑΣ</a:t>
            </a:r>
            <a:endParaRPr lang="el-GR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lIns="108000" tIns="108000" rIns="108000" bIns="108000"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Αρκετές μέθοδοι </a:t>
            </a:r>
            <a:r>
              <a:rPr lang="el-GR" sz="2400" dirty="0" smtClean="0">
                <a:sym typeface="Wingdings" pitchFamily="2" charset="2"/>
              </a:rPr>
              <a:t> αξιολόγηση κυρίως περιορισμών στη καθημερινότητα </a:t>
            </a:r>
            <a:r>
              <a:rPr lang="en-US" sz="2400" dirty="0" smtClean="0">
                <a:sym typeface="Wingdings" pitchFamily="2" charset="2"/>
              </a:rPr>
              <a:t>M</a:t>
            </a:r>
            <a:r>
              <a:rPr lang="en-US" sz="2400" dirty="0" smtClean="0"/>
              <a:t>adden &amp; Bundy, 2018; Nguyen et al., 2018)</a:t>
            </a:r>
            <a:endParaRPr lang="el-GR" sz="2400" dirty="0" smtClean="0">
              <a:sym typeface="Wingdings" pitchFamily="2" charset="2"/>
            </a:endParaRPr>
          </a:p>
          <a:p>
            <a:pPr marL="0" indent="0">
              <a:buFont typeface="Wingdings"/>
              <a:buChar char="è"/>
            </a:pPr>
            <a:r>
              <a:rPr lang="el-GR" sz="2400" b="1" dirty="0" smtClean="0">
                <a:sym typeface="Wingdings" pitchFamily="2" charset="2"/>
              </a:rPr>
              <a:t>Εμπλοκή </a:t>
            </a:r>
            <a:r>
              <a:rPr lang="en-US" sz="2400" b="1" dirty="0" smtClean="0">
                <a:sym typeface="Wingdings" pitchFamily="2" charset="2"/>
              </a:rPr>
              <a:t>ICF 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smtClean="0"/>
              <a:t>International Classification of Functioning, Disability &amp; Health)</a:t>
            </a:r>
          </a:p>
          <a:p>
            <a:pPr marL="0" indent="0">
              <a:buNone/>
            </a:pPr>
            <a:r>
              <a:rPr lang="en-US" sz="2400" b="1" dirty="0" smtClean="0"/>
              <a:t>ICF = </a:t>
            </a:r>
            <a:r>
              <a:rPr lang="el-GR" sz="2400" b="1" dirty="0" smtClean="0"/>
              <a:t>Πλαίσιο 5 στοιχείων: 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Σωματικές δομές / λειτουργίες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Δραστηριότητες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Συμμετοχή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Περιβαλλοντικοί παράγοντες</a:t>
            </a:r>
          </a:p>
          <a:p>
            <a:pPr>
              <a:buFont typeface="+mj-lt"/>
              <a:buAutoNum type="arabicPeriod"/>
            </a:pPr>
            <a:r>
              <a:rPr lang="el-GR" sz="2400" dirty="0" smtClean="0"/>
              <a:t>Προσωπικοί παράγοντες </a:t>
            </a:r>
          </a:p>
          <a:p>
            <a:pPr marL="0" indent="0">
              <a:buNone/>
            </a:pPr>
            <a:endParaRPr lang="el-GR" sz="24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1475656" y="6309320"/>
            <a:ext cx="5316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(Madden &amp; Bundy, 2018;</a:t>
            </a:r>
            <a:r>
              <a:rPr lang="en-US" sz="1600" dirty="0" smtClean="0"/>
              <a:t> Nguyen et al., 2018</a:t>
            </a:r>
            <a:r>
              <a:rPr lang="el-GR" sz="1600" dirty="0" smtClean="0"/>
              <a:t>;</a:t>
            </a:r>
            <a:r>
              <a:rPr lang="en-US" sz="1600" dirty="0" smtClean="0">
                <a:solidFill>
                  <a:prstClr val="black"/>
                </a:solidFill>
              </a:rPr>
              <a:t> WHO, 2001) </a:t>
            </a:r>
            <a:endParaRPr lang="el-GR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ΠΛΑΙΣΙΟ</a:t>
            </a:r>
            <a:endParaRPr lang="el-GR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0594" name="Picture 2" descr="Ανδρέας Μπαρδάκης, δημιουργός της διαδικτυακής ομάδας Ο ΣΥΝΗΓΟΡΟΣ ΤΩΝ ΑΜΕΑ:  Τι είναι το ICF με πολύ απλά λόγ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4532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 w="38100">
            <a:solidFill>
              <a:srgbClr val="3795A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Σκοπός </a:t>
            </a:r>
            <a:r>
              <a:rPr lang="en-US" sz="2000" b="1" dirty="0" smtClean="0"/>
              <a:t>ICF </a:t>
            </a:r>
            <a:r>
              <a:rPr lang="el-GR" sz="2000" b="1" dirty="0" smtClean="0"/>
              <a:t> </a:t>
            </a:r>
            <a:r>
              <a:rPr lang="el-GR" sz="2000" dirty="0" smtClean="0"/>
              <a:t>= Ίδρυση κοινής γλώσσας και επικοινωνίας μεταξύ χωρών, καταστάσεων υγείας, επαγγελματιών υγείας, ειδικών &amp; ασθενών.</a:t>
            </a:r>
          </a:p>
          <a:p>
            <a:pPr marL="0" indent="0"/>
            <a:r>
              <a:rPr lang="el-GR" sz="2000" u="sng" dirty="0" smtClean="0"/>
              <a:t>Πλαίσιο κωδικών </a:t>
            </a:r>
            <a:r>
              <a:rPr lang="el-GR" sz="2000" dirty="0" smtClean="0"/>
              <a:t>για συστήματα πληροφόρησης για την υγεία. </a:t>
            </a:r>
          </a:p>
          <a:p>
            <a:pPr marL="0" indent="0"/>
            <a:r>
              <a:rPr lang="el-GR" sz="2000" dirty="0" smtClean="0"/>
              <a:t>«Σύλληψη ιδέας περί λειτουργικότητας και αναπηρίας </a:t>
            </a:r>
            <a:r>
              <a:rPr lang="el-GR" sz="2000" dirty="0" smtClean="0">
                <a:sym typeface="Wingdings" pitchFamily="2" charset="2"/>
              </a:rPr>
              <a:t> Υποστήριξη Αποκατάστασης μέσω αξιολόγησης, ώστε να υπάρχει αντίστοιχη καθοδήγηση»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Madden &amp; Bundy, 2018</a:t>
            </a:r>
            <a:r>
              <a:rPr lang="el-GR" sz="2000" dirty="0" smtClean="0"/>
              <a:t>)</a:t>
            </a:r>
          </a:p>
          <a:p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gradFill flip="none" rotWithShape="1">
            <a:gsLst>
              <a:gs pos="28000">
                <a:schemeClr val="accent5">
                  <a:lumMod val="60000"/>
                  <a:lumOff val="40000"/>
                </a:schemeClr>
              </a:gs>
              <a:gs pos="77000">
                <a:srgbClr val="3795AF"/>
              </a:gs>
            </a:gsLst>
            <a:path path="rect">
              <a:fillToRect l="50000" t="50000" r="50000" b="50000"/>
            </a:path>
            <a:tileRect/>
          </a:gra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Όραμα – Βάση στήριξης για Ανάγκη Αξιολόγησης της Λειτουργικότητας</a:t>
            </a:r>
            <a:endParaRPr lang="el-GR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794078" y="6453337"/>
            <a:ext cx="3555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(Madden &amp; Bundy, 2018; Nguyen et al., 2018)</a:t>
            </a:r>
            <a:endParaRPr lang="el-GR" sz="1400" dirty="0"/>
          </a:p>
        </p:txBody>
      </p:sp>
      <p:pic>
        <p:nvPicPr>
          <p:cNvPr id="112642" name="Picture 2" descr="Table I from ICF Core Sets for osteoarthritis. | Semantic Sch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60641"/>
            <a:ext cx="4295799" cy="2725147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211960" y="3645024"/>
            <a:ext cx="792088" cy="2664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2698</Words>
  <Application>Microsoft Office PowerPoint</Application>
  <PresentationFormat>Προβολή στην οθόνη (4:3)</PresentationFormat>
  <Paragraphs>551</Paragraphs>
  <Slides>40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Θέμα του Office</vt:lpstr>
      <vt:lpstr>ΛΕΙΤΟΥΡΓΙΚΟΤΗΤΑ – ΜΕΘΟΔΟΙ ΑΞΙΟΛΟΓΗΣΗΣ &amp; ΚΛΙΜΑΚΑ ΛΕΙΤΟΥΡΓΙΚΗΣ ΑΝΕΞΑΡΤΗΣΙΑΣ FIM</vt:lpstr>
      <vt:lpstr>ΣΤΟΧΟΙ ΕΝΟΤΗΤΑΣ</vt:lpstr>
      <vt:lpstr>Παρουσίαση του PowerPoint</vt:lpstr>
      <vt:lpstr>ΑΣΘΕΝΕΙΣ - ΠΕΡΙΟΡΙΣΜΟΙ ΚΑΘΗΜΕΡΙΝΗΣ ΔΙΑΒΙΩΣΗΣ</vt:lpstr>
      <vt:lpstr>Παρουσίαση του PowerPoint</vt:lpstr>
      <vt:lpstr>ΛΕΙΤΟΥΡΓΙΚΕΣ ΙΚΑΝΟΤΗΤΕΣ – ΑΞΙΟΛΟΓΗΣΗ</vt:lpstr>
      <vt:lpstr>ΜΕΘΟΔΟΙ ΑΞΙΟΛΟΓΗΣΗΣ ΛΕΙΤΟΥΡΓΙΚΟΤΗΤΑΣ</vt:lpstr>
      <vt:lpstr>ICF - ΠΛΑΙΣΙΟ</vt:lpstr>
      <vt:lpstr>ICF – Όραμα – Βάση στήριξης για Ανάγκη Αξιολόγησης της Λειτουργικότητας</vt:lpstr>
      <vt:lpstr>ΠΑΡΑΓΟΝΤΕΣ ΕΠΙΚΙΝΔΥΝΟΤΗΤΑΣ ΓΙΑ ΠΡΟΚΛΗΣΗ ΑΝΑΠΗΡΙΑΣ  &amp; ΕΠΙΔΗΜΙΟΛΟΓΙΚΑ ΣΤΟΙΧΕΙΑ</vt:lpstr>
      <vt:lpstr>Παρουσίαση του PowerPoint</vt:lpstr>
      <vt:lpstr>ΚΛΙΜΑΚΕΣ ΚΑΙ ΔΟΚΙΜΑΣΙΕΣ ΑΞΙΟΛΟΓΗΣΗΣ ΛΕΙΤΟΥΡΓΙΚΟΤΗΤΑΣ</vt:lpstr>
      <vt:lpstr>Β. ΚΛΙΜΑΚΑ FIM – ΠΕΡΙΓΡΑΦΗ - ΑΝΑΣΚΟΠΗΣΗ</vt:lpstr>
      <vt:lpstr>Ιστορική αναδρομή</vt:lpstr>
      <vt:lpstr>Παρουσίαση του PowerPoint</vt:lpstr>
      <vt:lpstr>FUNCTIONAL INDEPENDENCE MEASUREMENT - FIM</vt:lpstr>
      <vt:lpstr>Παρουσίαση του PowerPoint</vt:lpstr>
      <vt:lpstr>Παρουσίαση του PowerPoint</vt:lpstr>
      <vt:lpstr>Παρουσίαση του PowerPoint</vt:lpstr>
      <vt:lpstr>ΒΑΘΜΟΛΟΓΗΣΗ ΚΛΙΜΑΚΑΣ</vt:lpstr>
      <vt:lpstr>ΒΑΣΙΚΟΙ ΚΑΝΟΝΕΣ ΒΑΘΜΟΛΟΓΗΣΗΣ</vt:lpstr>
      <vt:lpstr>Χρήση FIM σε μελέτες παρέμβασης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ΠΛΕΟΝΕΚΤΗΜΑΤΑ FIM</vt:lpstr>
      <vt:lpstr>Παρουσίαση του PowerPoint</vt:lpstr>
      <vt:lpstr>Παρουσίαση του PowerPoint</vt:lpstr>
      <vt:lpstr>ΥΠΕΡΙΣΧΥΣΗ VS ΑΛΛΕΣ ΚΛΙΜΑΚΕΣ</vt:lpstr>
      <vt:lpstr>Παρουσίαση του PowerPoint</vt:lpstr>
      <vt:lpstr>Γ. ΑΝΑΣΚΟΠΗΣΗ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ΣΥΜΠΕΡΑΣΜΑ</vt:lpstr>
      <vt:lpstr>ΣΥΜΠΕΡΑΣΜΑΤΑ</vt:lpstr>
      <vt:lpstr>ΣΥΜΠΕΡΑΣΜΑTA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ΕΓΚΥΡΟΤΗΤΑ ΚΑΙ ΑΞΙΟΠΙΣΤΙΑ ΤΗΣ ΕΛΛΗΝΙΚΗΣ ΕΚΔΟΣΗΣ ΤΗΣ ΚΛΙΜΑΚΑΣ ΛΕΙΤΟΥΡΓΙΚΗΣ ΑΝΕΞΑΡΤΗΣΙΑΣ (FUNCTIONAL INDEPENDENCE MEASUREMENT - FIM) ΣΕ ΑΣΘΕΝΕΙΣ ΜΕ ΝΕΥΡΟΛΟΓΙΚΕΣ ΔΙΑΤΑΡΑΧΕΣ</dc:title>
  <dc:creator>user</dc:creator>
  <cp:lastModifiedBy>user</cp:lastModifiedBy>
  <cp:revision>93</cp:revision>
  <dcterms:created xsi:type="dcterms:W3CDTF">2019-01-02T18:11:05Z</dcterms:created>
  <dcterms:modified xsi:type="dcterms:W3CDTF">2020-11-20T08:15:13Z</dcterms:modified>
</cp:coreProperties>
</file>