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6" r:id="rId2"/>
    <p:sldId id="263" r:id="rId3"/>
    <p:sldId id="272" r:id="rId4"/>
    <p:sldId id="256" r:id="rId5"/>
    <p:sldId id="264" r:id="rId6"/>
    <p:sldId id="267" r:id="rId7"/>
    <p:sldId id="268" r:id="rId8"/>
    <p:sldId id="269" r:id="rId9"/>
    <p:sldId id="270" r:id="rId10"/>
    <p:sldId id="271" r:id="rId11"/>
    <p:sldId id="258" r:id="rId12"/>
    <p:sldId id="273" r:id="rId13"/>
    <p:sldId id="266" r:id="rId14"/>
    <p:sldId id="274" r:id="rId15"/>
    <p:sldId id="262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32345-26BB-462A-9448-727F4C369E8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2BBF6-221D-4A75-BF76-CA1007BD0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6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D96-4C83-4B2B-A9E1-78C4097CBF8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71B6-D6F4-4865-9054-581334CC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D96-4C83-4B2B-A9E1-78C4097CBF8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71B6-D6F4-4865-9054-581334CC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1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D96-4C83-4B2B-A9E1-78C4097CBF8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71B6-D6F4-4865-9054-581334CC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4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D96-4C83-4B2B-A9E1-78C4097CBF8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71B6-D6F4-4865-9054-581334CC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9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D96-4C83-4B2B-A9E1-78C4097CBF8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71B6-D6F4-4865-9054-581334CC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8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D96-4C83-4B2B-A9E1-78C4097CBF8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71B6-D6F4-4865-9054-581334CC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91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D96-4C83-4B2B-A9E1-78C4097CBF8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71B6-D6F4-4865-9054-581334CC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16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D96-4C83-4B2B-A9E1-78C4097CBF8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71B6-D6F4-4865-9054-581334CC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6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D96-4C83-4B2B-A9E1-78C4097CBF8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71B6-D6F4-4865-9054-581334CC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9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D96-4C83-4B2B-A9E1-78C4097CBF8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71B6-D6F4-4865-9054-581334CC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6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D96-4C83-4B2B-A9E1-78C4097CBF8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71B6-D6F4-4865-9054-581334CC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6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7ED96-4C83-4B2B-A9E1-78C4097CBF8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271B6-D6F4-4865-9054-581334CC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6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14567" y="203140"/>
            <a:ext cx="9144000" cy="2387600"/>
          </a:xfrm>
        </p:spPr>
        <p:txBody>
          <a:bodyPr>
            <a:normAutofit/>
          </a:bodyPr>
          <a:lstStyle/>
          <a:p>
            <a:r>
              <a:rPr lang="el-GR" altLang="en-US" sz="28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Διεθνής ταξινόμηση της Λειτουργικότητας, Αναπηρίας και Υγείας </a:t>
            </a:r>
            <a:r>
              <a:rPr lang="en-US" altLang="en-US" sz="28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/>
            </a:r>
            <a:br>
              <a:rPr lang="en-US" altLang="en-US" sz="28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</a:br>
            <a:r>
              <a:rPr lang="el-GR" altLang="en-US" sz="28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(</a:t>
            </a:r>
            <a:r>
              <a:rPr lang="en-US" altLang="en-US" sz="28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International Classification of Functioning and Health, ICF</a:t>
            </a:r>
            <a:r>
              <a:rPr lang="el-GR" altLang="en-US" sz="28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) </a:t>
            </a:r>
            <a:r>
              <a:rPr lang="en-US" altLang="en-US" sz="28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WHO</a:t>
            </a:r>
            <a:r>
              <a:rPr lang="el-GR" altLang="en-US" sz="28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,</a:t>
            </a:r>
            <a:r>
              <a:rPr lang="en-US" altLang="en-US" sz="28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 2001</a:t>
            </a:r>
            <a:endParaRPr lang="en-US" sz="28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64609" y="2893324"/>
            <a:ext cx="9144000" cy="1545609"/>
          </a:xfrm>
        </p:spPr>
        <p:txBody>
          <a:bodyPr/>
          <a:lstStyle/>
          <a:p>
            <a:r>
              <a:rPr lang="el-GR" dirty="0" err="1" smtClean="0"/>
              <a:t>Σκορδίλης</a:t>
            </a:r>
            <a:r>
              <a:rPr lang="el-GR" dirty="0" smtClean="0"/>
              <a:t> &amp;  </a:t>
            </a:r>
            <a:r>
              <a:rPr lang="el-GR" dirty="0" err="1" smtClean="0"/>
              <a:t>Χρυσάγης</a:t>
            </a:r>
            <a:r>
              <a:rPr lang="el-GR" dirty="0" smtClean="0"/>
              <a:t> </a:t>
            </a:r>
            <a:endParaRPr lang="en-US" dirty="0"/>
          </a:p>
        </p:txBody>
      </p:sp>
      <p:pic>
        <p:nvPicPr>
          <p:cNvPr id="1026" name="Picture 2" descr="http://icf.ideaday.de/en/images/bild_1001_33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312" y="3931631"/>
            <a:ext cx="9294124" cy="243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250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Τίτλος 1"/>
          <p:cNvSpPr>
            <a:spLocks noGrp="1"/>
          </p:cNvSpPr>
          <p:nvPr>
            <p:ph type="title" idx="4294967295"/>
          </p:nvPr>
        </p:nvSpPr>
        <p:spPr>
          <a:xfrm>
            <a:off x="2152650" y="196850"/>
            <a:ext cx="7886700" cy="62865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l-GR" sz="2800" b="1" dirty="0">
                <a:solidFill>
                  <a:srgbClr val="002060"/>
                </a:solidFill>
                <a:latin typeface="+mn-lt"/>
              </a:rPr>
              <a:t>Διεθνής ταξινόμηση της Λειτουργικότητας, </a:t>
            </a:r>
            <a:br>
              <a:rPr lang="el-GR" sz="2800" b="1" dirty="0">
                <a:solidFill>
                  <a:srgbClr val="002060"/>
                </a:solidFill>
                <a:latin typeface="+mn-lt"/>
              </a:rPr>
            </a:br>
            <a:r>
              <a:rPr lang="el-GR" sz="2800" b="1" dirty="0">
                <a:solidFill>
                  <a:srgbClr val="002060"/>
                </a:solidFill>
                <a:latin typeface="+mn-lt"/>
              </a:rPr>
              <a:t>Αναπηρίας Υγείας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l-GR" sz="2800" b="1" dirty="0">
                <a:solidFill>
                  <a:srgbClr val="002060"/>
                </a:solidFill>
                <a:latin typeface="+mn-lt"/>
              </a:rPr>
              <a:t>(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ICF)</a:t>
            </a:r>
            <a:r>
              <a:rPr lang="el-GR" sz="2800" b="1" dirty="0">
                <a:solidFill>
                  <a:srgbClr val="002060"/>
                </a:solidFill>
                <a:latin typeface="+mn-lt"/>
              </a:rPr>
              <a:t> </a:t>
            </a:r>
            <a:endParaRPr lang="el-GR" sz="2800" b="1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8675" name="Θέση περιεχομένου 8"/>
          <p:cNvSpPr>
            <a:spLocks noGrp="1"/>
          </p:cNvSpPr>
          <p:nvPr>
            <p:ph idx="4294967295"/>
          </p:nvPr>
        </p:nvSpPr>
        <p:spPr>
          <a:xfrm>
            <a:off x="8196264" y="2484439"/>
            <a:ext cx="1978025" cy="1879489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l-GR" altLang="en-US" sz="1800" b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Συμμετοχή</a:t>
            </a:r>
          </a:p>
          <a:p>
            <a:pPr marL="0" indent="0"/>
            <a:r>
              <a:rPr lang="el-GR" altLang="en-US" sz="18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Εργασία</a:t>
            </a:r>
          </a:p>
          <a:p>
            <a:pPr marL="0" indent="0"/>
            <a:r>
              <a:rPr lang="el-GR" altLang="en-US" sz="18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Εκπαίδευση</a:t>
            </a:r>
          </a:p>
          <a:p>
            <a:pPr marL="0" indent="0"/>
            <a:r>
              <a:rPr lang="el-GR" altLang="en-US" sz="18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Αναψυχή</a:t>
            </a:r>
          </a:p>
          <a:p>
            <a:pPr marL="0" indent="0">
              <a:buNone/>
            </a:pPr>
            <a:endParaRPr lang="en-US" altLang="en-US" sz="2000"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1658939" y="2376489"/>
            <a:ext cx="2236787" cy="17541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l-GR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Σωματικές δομές και λειτουργίες </a:t>
            </a:r>
          </a:p>
          <a:p>
            <a:pPr marL="285750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l-GR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Μυϊκή δύναμη</a:t>
            </a:r>
          </a:p>
          <a:p>
            <a:pPr marL="285750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l-GR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Σπαστικότητα</a:t>
            </a:r>
            <a:r>
              <a:rPr lang="el-GR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l-GR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Αντανακλαστικά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>
              <a:latin typeface="Calibri" panose="020F0502020204030204" pitchFamily="34" charset="0"/>
            </a:endParaRPr>
          </a:p>
        </p:txBody>
      </p:sp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4941888" y="2433639"/>
            <a:ext cx="2208212" cy="1508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l-GR" altLang="en-US" sz="2000" b="1" dirty="0">
                <a:latin typeface="Calibri" panose="020F0502020204030204" pitchFamily="34" charset="0"/>
              </a:rPr>
              <a:t>Δραστηριότητες</a:t>
            </a:r>
          </a:p>
          <a:p>
            <a:pPr marL="285750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l-GR" altLang="en-US" sz="1800" dirty="0">
                <a:latin typeface="Calibri" panose="020F0502020204030204" pitchFamily="34" charset="0"/>
              </a:rPr>
              <a:t>Βάδιση </a:t>
            </a:r>
          </a:p>
          <a:p>
            <a:pPr marL="285750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l-GR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Μεταφορά και χειρισμός αντικειμένων</a:t>
            </a:r>
          </a:p>
        </p:txBody>
      </p:sp>
      <p:sp>
        <p:nvSpPr>
          <p:cNvPr id="28678" name="TextBox 9"/>
          <p:cNvSpPr txBox="1">
            <a:spLocks noChangeArrowheads="1"/>
          </p:cNvSpPr>
          <p:nvPr/>
        </p:nvSpPr>
        <p:spPr bwMode="auto">
          <a:xfrm>
            <a:off x="4314826" y="976313"/>
            <a:ext cx="2519363" cy="3683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l-GR" altLang="en-US" b="1">
                <a:latin typeface="Calibri" panose="020F0502020204030204" pitchFamily="34" charset="0"/>
                <a:ea typeface="ＭＳ Ｐゴシック" panose="020B0600070205080204" pitchFamily="34" charset="-128"/>
              </a:rPr>
              <a:t>Εγκεφαλική Παράλυση  </a:t>
            </a:r>
            <a:endParaRPr lang="en-US" altLang="en-US" b="1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8679" name="TextBox 10"/>
          <p:cNvSpPr txBox="1">
            <a:spLocks noChangeArrowheads="1"/>
          </p:cNvSpPr>
          <p:nvPr/>
        </p:nvSpPr>
        <p:spPr bwMode="auto">
          <a:xfrm>
            <a:off x="2351089" y="5327651"/>
            <a:ext cx="3017837" cy="64633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l-GR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Περιβαντολογικοί παράγοντες</a:t>
            </a:r>
          </a:p>
          <a:p>
            <a:pPr eaLnBrk="1" hangingPunct="1"/>
            <a:r>
              <a:rPr lang="el-GR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Προσβασιμότητα  </a:t>
            </a:r>
            <a:endParaRPr lang="en-US" altLang="en-US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8680" name="TextBox 11"/>
          <p:cNvSpPr txBox="1">
            <a:spLocks noChangeArrowheads="1"/>
          </p:cNvSpPr>
          <p:nvPr/>
        </p:nvSpPr>
        <p:spPr bwMode="auto">
          <a:xfrm>
            <a:off x="6167439" y="5429251"/>
            <a:ext cx="2916237" cy="646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l-GR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Προσωπικοί παράγοντες</a:t>
            </a:r>
          </a:p>
          <a:p>
            <a:pPr eaLnBrk="1" hangingPunct="1"/>
            <a:r>
              <a:rPr lang="el-GR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Ετοιμότητα για αλλαγή  </a:t>
            </a:r>
            <a:endParaRPr lang="en-US" altLang="en-US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cxnSp>
        <p:nvCxnSpPr>
          <p:cNvPr id="14" name="Ευθύγραμμο βέλος σύνδεσης 13"/>
          <p:cNvCxnSpPr/>
          <p:nvPr/>
        </p:nvCxnSpPr>
        <p:spPr>
          <a:xfrm>
            <a:off x="5626100" y="1516063"/>
            <a:ext cx="0" cy="800100"/>
          </a:xfrm>
          <a:prstGeom prst="straightConnector1">
            <a:avLst/>
          </a:prstGeom>
          <a:ln w="50800" cmpd="sng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ύγραμμο βέλος σύνδεσης 14"/>
          <p:cNvCxnSpPr/>
          <p:nvPr/>
        </p:nvCxnSpPr>
        <p:spPr>
          <a:xfrm flipH="1">
            <a:off x="4008439" y="3178175"/>
            <a:ext cx="612775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ύγραμμο βέλος σύνδεσης 17"/>
          <p:cNvCxnSpPr/>
          <p:nvPr/>
        </p:nvCxnSpPr>
        <p:spPr>
          <a:xfrm flipH="1">
            <a:off x="7319964" y="3208338"/>
            <a:ext cx="611187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Βέλος λυγισμένο προς τα επάνω 21"/>
          <p:cNvSpPr/>
          <p:nvPr/>
        </p:nvSpPr>
        <p:spPr>
          <a:xfrm flipV="1">
            <a:off x="9377363" y="1976439"/>
            <a:ext cx="425450" cy="293687"/>
          </a:xfrm>
          <a:prstGeom prst="bentUpArrow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Βέλος λυγισμένο προς τα επάνω 22"/>
          <p:cNvSpPr/>
          <p:nvPr/>
        </p:nvSpPr>
        <p:spPr>
          <a:xfrm flipH="1" flipV="1">
            <a:off x="2473326" y="2049463"/>
            <a:ext cx="582613" cy="188912"/>
          </a:xfrm>
          <a:prstGeom prst="bentUpArrow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5" name="Ευθεία γραμμή σύνδεσης 24"/>
          <p:cNvCxnSpPr/>
          <p:nvPr/>
        </p:nvCxnSpPr>
        <p:spPr>
          <a:xfrm flipV="1">
            <a:off x="3055939" y="2014539"/>
            <a:ext cx="6321425" cy="34925"/>
          </a:xfrm>
          <a:prstGeom prst="line">
            <a:avLst/>
          </a:prstGeom>
          <a:ln w="984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Βέλος λυγισμένο προς τα επάνω 26"/>
          <p:cNvSpPr/>
          <p:nvPr/>
        </p:nvSpPr>
        <p:spPr>
          <a:xfrm flipH="1">
            <a:off x="2152651" y="4194176"/>
            <a:ext cx="576263" cy="409575"/>
          </a:xfrm>
          <a:prstGeom prst="bentUpArrow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Βέλος λυγισμένο προς τα επάνω 27"/>
          <p:cNvSpPr/>
          <p:nvPr/>
        </p:nvSpPr>
        <p:spPr>
          <a:xfrm>
            <a:off x="8440738" y="4283076"/>
            <a:ext cx="692150" cy="29051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9" name="Ευθεία γραμμή σύνδεσης 28"/>
          <p:cNvCxnSpPr/>
          <p:nvPr/>
        </p:nvCxnSpPr>
        <p:spPr>
          <a:xfrm flipV="1">
            <a:off x="2465389" y="4518026"/>
            <a:ext cx="6321425" cy="34925"/>
          </a:xfrm>
          <a:prstGeom prst="line">
            <a:avLst/>
          </a:prstGeom>
          <a:ln w="984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ύγραμμο βέλος σύνδεσης 30"/>
          <p:cNvCxnSpPr/>
          <p:nvPr/>
        </p:nvCxnSpPr>
        <p:spPr>
          <a:xfrm>
            <a:off x="5808663" y="4398964"/>
            <a:ext cx="0" cy="796925"/>
          </a:xfrm>
          <a:prstGeom prst="straightConnector1">
            <a:avLst/>
          </a:prstGeom>
          <a:ln w="50800" cmpd="sng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Βέλος λυγισμένο προς τα επάνω 18"/>
          <p:cNvSpPr/>
          <p:nvPr/>
        </p:nvSpPr>
        <p:spPr>
          <a:xfrm flipH="1" flipV="1">
            <a:off x="4314825" y="4892676"/>
            <a:ext cx="1258888" cy="265113"/>
          </a:xfrm>
          <a:prstGeom prst="bentUpArrow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Βέλος λυγισμένο προς τα επάνω 20"/>
          <p:cNvSpPr/>
          <p:nvPr/>
        </p:nvSpPr>
        <p:spPr>
          <a:xfrm flipV="1">
            <a:off x="6042025" y="4892676"/>
            <a:ext cx="1277938" cy="265113"/>
          </a:xfrm>
          <a:prstGeom prst="bentUpArrow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4723" y="237766"/>
            <a:ext cx="10515600" cy="627993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400" b="1" dirty="0"/>
              <a:t>Διεθνείς σύστημα ταξινόμησης της αναπηρίας και λειτουργικότητας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l-GR" sz="2400" b="1" dirty="0" smtClean="0"/>
              <a:t>Εφαρμογή σε ΑΕΕ</a:t>
            </a:r>
            <a:endParaRPr lang="en-US" sz="2400" b="1" dirty="0"/>
          </a:p>
        </p:txBody>
      </p:sp>
      <p:sp>
        <p:nvSpPr>
          <p:cNvPr id="9" name="Θέση περιεχομένου 8"/>
          <p:cNvSpPr txBox="1">
            <a:spLocks noGrp="1"/>
          </p:cNvSpPr>
          <p:nvPr>
            <p:ph idx="1"/>
          </p:nvPr>
        </p:nvSpPr>
        <p:spPr>
          <a:xfrm>
            <a:off x="8475260" y="2617273"/>
            <a:ext cx="2280744" cy="99617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l-GR" sz="2000" b="1" dirty="0" smtClean="0"/>
              <a:t>Συμμετοχή</a:t>
            </a:r>
          </a:p>
          <a:p>
            <a:pPr marL="0" indent="0">
              <a:buNone/>
            </a:pPr>
            <a:r>
              <a:rPr lang="el-GR" sz="1800" dirty="0"/>
              <a:t> </a:t>
            </a:r>
            <a:r>
              <a:rPr lang="el-GR" sz="1800" dirty="0" smtClean="0"/>
              <a:t>Αλληλεπίδραση στην κοινότητα  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36380" y="2559443"/>
            <a:ext cx="3113343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/>
              <a:t>Σωματικές δομές και λειτουργίες </a:t>
            </a:r>
          </a:p>
          <a:p>
            <a:r>
              <a:rPr lang="el-GR" dirty="0" smtClean="0"/>
              <a:t>Δείκτης κινητικότητας, Μυϊκή δύναμη </a:t>
            </a:r>
            <a:r>
              <a:rPr lang="el-GR" dirty="0" err="1" smtClean="0"/>
              <a:t>σπαστικότητα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67924" y="2640272"/>
            <a:ext cx="2313650" cy="9541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Δραστηριότητες</a:t>
            </a:r>
          </a:p>
          <a:p>
            <a:r>
              <a:rPr lang="el-GR" dirty="0" smtClean="0"/>
              <a:t>Ταχύτητα βάδισης </a:t>
            </a:r>
          </a:p>
          <a:p>
            <a:r>
              <a:rPr lang="el-GR" dirty="0" smtClean="0"/>
              <a:t>Αντοχή στην βάδιση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25231" y="1081482"/>
            <a:ext cx="1243777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/>
              <a:t>ΑΕΕ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496605" y="4894772"/>
            <a:ext cx="303884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err="1" smtClean="0"/>
              <a:t>Περιβαντολογικοί</a:t>
            </a:r>
            <a:r>
              <a:rPr lang="el-GR" dirty="0" smtClean="0"/>
              <a:t> παράγοντες</a:t>
            </a:r>
          </a:p>
          <a:p>
            <a:r>
              <a:rPr lang="el-GR" dirty="0" smtClean="0"/>
              <a:t>Προσβασιμότητα 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81574" y="4842109"/>
            <a:ext cx="256480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Προσωπικοί παράγοντες</a:t>
            </a:r>
          </a:p>
          <a:p>
            <a:r>
              <a:rPr lang="el-GR" dirty="0" smtClean="0"/>
              <a:t>Ετοιμότητα για αλλαγή  </a:t>
            </a:r>
            <a:endParaRPr lang="en-US" dirty="0"/>
          </a:p>
        </p:txBody>
      </p:sp>
      <p:cxnSp>
        <p:nvCxnSpPr>
          <p:cNvPr id="14" name="Ευθύγραμμο βέλος σύνδεσης 13"/>
          <p:cNvCxnSpPr/>
          <p:nvPr/>
        </p:nvCxnSpPr>
        <p:spPr>
          <a:xfrm>
            <a:off x="5047120" y="1566012"/>
            <a:ext cx="0" cy="797676"/>
          </a:xfrm>
          <a:prstGeom prst="straightConnector1">
            <a:avLst/>
          </a:prstGeom>
          <a:ln w="50800" cmpd="sng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ύγραμμο βέλος σύνδεσης 14"/>
          <p:cNvCxnSpPr/>
          <p:nvPr/>
        </p:nvCxnSpPr>
        <p:spPr>
          <a:xfrm flipH="1">
            <a:off x="3412946" y="3252861"/>
            <a:ext cx="612303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ύγραμμο βέλος σύνδεσης 17"/>
          <p:cNvCxnSpPr/>
          <p:nvPr/>
        </p:nvCxnSpPr>
        <p:spPr>
          <a:xfrm flipH="1">
            <a:off x="7517917" y="3278582"/>
            <a:ext cx="612303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Βέλος λυγισμένο προς τα επάνω 21"/>
          <p:cNvSpPr/>
          <p:nvPr/>
        </p:nvSpPr>
        <p:spPr>
          <a:xfrm flipV="1">
            <a:off x="8762595" y="1920320"/>
            <a:ext cx="567567" cy="294474"/>
          </a:xfrm>
          <a:prstGeom prst="bentUpArrow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Βέλος λυγισμένο προς τα επάνω 22"/>
          <p:cNvSpPr/>
          <p:nvPr/>
        </p:nvSpPr>
        <p:spPr>
          <a:xfrm flipH="1" flipV="1">
            <a:off x="1854933" y="1972748"/>
            <a:ext cx="775248" cy="189619"/>
          </a:xfrm>
          <a:prstGeom prst="bentUpArrow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Ευθεία γραμμή σύνδεσης 24"/>
          <p:cNvCxnSpPr/>
          <p:nvPr/>
        </p:nvCxnSpPr>
        <p:spPr>
          <a:xfrm flipV="1">
            <a:off x="2441171" y="1955370"/>
            <a:ext cx="6321425" cy="34755"/>
          </a:xfrm>
          <a:prstGeom prst="line">
            <a:avLst/>
          </a:prstGeom>
          <a:ln w="984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Βέλος λυγισμένο προς τα επάνω 26"/>
          <p:cNvSpPr/>
          <p:nvPr/>
        </p:nvSpPr>
        <p:spPr>
          <a:xfrm flipH="1">
            <a:off x="1675139" y="3980234"/>
            <a:ext cx="766032" cy="409238"/>
          </a:xfrm>
          <a:prstGeom prst="bentUpArrow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Βέλος λυγισμένο προς τα επάνω 27"/>
          <p:cNvSpPr/>
          <p:nvPr/>
        </p:nvSpPr>
        <p:spPr>
          <a:xfrm>
            <a:off x="8585617" y="4056024"/>
            <a:ext cx="921524" cy="29103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Ευθεία γραμμή σύνδεσης 28"/>
          <p:cNvCxnSpPr/>
          <p:nvPr/>
        </p:nvCxnSpPr>
        <p:spPr>
          <a:xfrm flipV="1">
            <a:off x="2441171" y="4312302"/>
            <a:ext cx="6321425" cy="34755"/>
          </a:xfrm>
          <a:prstGeom prst="line">
            <a:avLst/>
          </a:prstGeom>
          <a:ln w="984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ύγραμμο βέλος σύνδεσης 30"/>
          <p:cNvCxnSpPr/>
          <p:nvPr/>
        </p:nvCxnSpPr>
        <p:spPr>
          <a:xfrm>
            <a:off x="5601883" y="3926777"/>
            <a:ext cx="0" cy="797676"/>
          </a:xfrm>
          <a:prstGeom prst="straightConnector1">
            <a:avLst/>
          </a:prstGeom>
          <a:ln w="50800" cmpd="sng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37153" y="5758172"/>
            <a:ext cx="11090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sz="2000" b="1" dirty="0" smtClean="0"/>
              <a:t>Καθορισμός πιθανών παραγόντων που προκαλούν διαταραχές σε λειτουργία  (βάδιση)</a:t>
            </a:r>
          </a:p>
          <a:p>
            <a:pPr marL="342900" indent="-342900">
              <a:buAutoNum type="arabicPeriod"/>
            </a:pPr>
            <a:r>
              <a:rPr lang="el-GR" sz="2000" b="1" dirty="0" smtClean="0"/>
              <a:t>Επιλογή κατάλληλων δοκιμασιών </a:t>
            </a:r>
          </a:p>
        </p:txBody>
      </p:sp>
    </p:spTree>
    <p:extLst>
      <p:ext uri="{BB962C8B-B14F-4D97-AF65-F5344CB8AC3E}">
        <p14:creationId xmlns:p14="http://schemas.microsoft.com/office/powerpoint/2010/main" val="274610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33232" y="255944"/>
            <a:ext cx="10515600" cy="1177072"/>
          </a:xfrm>
        </p:spPr>
        <p:txBody>
          <a:bodyPr>
            <a:normAutofit/>
          </a:bodyPr>
          <a:lstStyle/>
          <a:p>
            <a:r>
              <a:rPr lang="el-GR" sz="2400" b="1" dirty="0">
                <a:solidFill>
                  <a:srgbClr val="002060"/>
                </a:solidFill>
              </a:rPr>
              <a:t>ΚΑΤΗΓΟΡΙΕΣ </a:t>
            </a:r>
            <a:r>
              <a:rPr lang="el-GR" sz="2400" b="1" dirty="0" smtClean="0">
                <a:solidFill>
                  <a:srgbClr val="002060"/>
                </a:solidFill>
              </a:rPr>
              <a:t>ΑΝΑΠΗΡΙΑΣ με βάση την λειτουργικότητα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33232" y="1160061"/>
            <a:ext cx="10821537" cy="5049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/>
            </a:r>
            <a:br>
              <a:rPr lang="el-GR" dirty="0"/>
            </a:br>
            <a:r>
              <a:rPr lang="el-GR" sz="2000" b="1" dirty="0"/>
              <a:t>Κατηγορία 0: Δεν υφίσταται λειτουργικός περιορισμός και αναπηρία.</a:t>
            </a:r>
            <a:r>
              <a:rPr lang="el-GR" sz="2000" dirty="0"/>
              <a:t/>
            </a:r>
            <a:br>
              <a:rPr lang="el-GR" sz="2000" dirty="0"/>
            </a:br>
            <a:endParaRPr lang="el-GR" sz="2000" dirty="0" smtClean="0"/>
          </a:p>
          <a:p>
            <a:pPr marL="0" indent="0">
              <a:buNone/>
            </a:pPr>
            <a:r>
              <a:rPr lang="el-GR" sz="2000" b="1" dirty="0" smtClean="0"/>
              <a:t>Κατηγορία </a:t>
            </a:r>
            <a:r>
              <a:rPr lang="el-GR" sz="2000" b="1" dirty="0"/>
              <a:t>1: Ελαφρά αναπηρία.</a:t>
            </a:r>
            <a:r>
              <a:rPr lang="en-US" sz="2000" b="1" dirty="0"/>
              <a:t> </a:t>
            </a:r>
            <a:r>
              <a:rPr lang="el-GR" sz="2000" dirty="0"/>
              <a:t>Παρατηρείται μόνο κάποια δυσανεξία, λόγω των προβλημάτων υγείας, από τα οποία υποφέρει</a:t>
            </a:r>
            <a:r>
              <a:rPr lang="en-US" sz="2000" dirty="0"/>
              <a:t> </a:t>
            </a:r>
            <a:r>
              <a:rPr lang="el-GR" sz="2000" dirty="0"/>
              <a:t> το άτομα. Υπάρχει μόνο κάποιος περιορισμός της λειτουργικότητας σε λίγες δραστηριότητες, χωρίς να δημιουργείται εξάρτηση από άλλα άτομα.</a:t>
            </a:r>
            <a:br>
              <a:rPr lang="el-GR" sz="2000" dirty="0"/>
            </a:br>
            <a:endParaRPr lang="el-GR" sz="2000" dirty="0" smtClean="0"/>
          </a:p>
          <a:p>
            <a:pPr marL="0" indent="0">
              <a:buNone/>
            </a:pPr>
            <a:r>
              <a:rPr lang="el-GR" sz="2000" b="1" dirty="0" smtClean="0"/>
              <a:t>Κατηγορία </a:t>
            </a:r>
            <a:r>
              <a:rPr lang="el-GR" sz="2000" b="1" dirty="0"/>
              <a:t>2: Μέτρια αναπηρία.</a:t>
            </a:r>
            <a:r>
              <a:rPr lang="en-US" sz="2000" b="1" dirty="0"/>
              <a:t> </a:t>
            </a:r>
            <a:r>
              <a:rPr lang="el-GR" sz="2000" dirty="0"/>
              <a:t>Παρατηρείται σαφής περιορισμός της δραστηριότητας και υπάρχει συχνή ανάγκη χρήσης υποστηρικτικών μέσων (υποστηρικτικής τεχνολογίας).</a:t>
            </a:r>
            <a:br>
              <a:rPr lang="el-GR" sz="2000" dirty="0"/>
            </a:br>
            <a:endParaRPr lang="el-GR" sz="2000" dirty="0" smtClean="0"/>
          </a:p>
          <a:p>
            <a:pPr marL="0" indent="0">
              <a:buNone/>
            </a:pPr>
            <a:r>
              <a:rPr lang="el-GR" sz="2000" b="1" dirty="0" smtClean="0"/>
              <a:t>Κατηγορία </a:t>
            </a:r>
            <a:r>
              <a:rPr lang="el-GR" sz="2000" b="1" dirty="0"/>
              <a:t>3: Σοβαρή αναπηρία.</a:t>
            </a:r>
            <a:r>
              <a:rPr lang="en-US" sz="2000" b="1" dirty="0"/>
              <a:t> </a:t>
            </a:r>
            <a:r>
              <a:rPr lang="el-GR" sz="2000" dirty="0"/>
              <a:t>Υπάρχει σημαντικός περιορισμός των δραστηριοτήτων, πράγμα που δημιουργεί την ανάγκη τρίτου προσώπου για κάποιες δραστηριότητες.</a:t>
            </a:r>
            <a:br>
              <a:rPr lang="el-GR" sz="2000" dirty="0"/>
            </a:br>
            <a:endParaRPr lang="el-GR" sz="2000" dirty="0" smtClean="0"/>
          </a:p>
          <a:p>
            <a:pPr marL="0" indent="0">
              <a:buNone/>
            </a:pPr>
            <a:r>
              <a:rPr lang="el-GR" sz="2000" b="1" dirty="0" smtClean="0"/>
              <a:t>Κατηγορία </a:t>
            </a:r>
            <a:r>
              <a:rPr lang="el-GR" sz="2000" b="1" dirty="0"/>
              <a:t>4: Πολύ σοβαρή αναπηρία (πλήρης αναπηρία).</a:t>
            </a:r>
            <a:r>
              <a:rPr lang="en-US" sz="2000" b="1" dirty="0"/>
              <a:t> </a:t>
            </a:r>
            <a:r>
              <a:rPr lang="el-GR" sz="2000" dirty="0"/>
              <a:t>Η εξάρτηση από άλλα πρόσωπα είναι πλήρης. Σχεδόν όλες οι δραστηριότητες, είναι περιορισμένες σε πολύ μεγάλο βαθμό.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8109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59558" y="296887"/>
            <a:ext cx="10794242" cy="794934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</a:rPr>
              <a:t>Προσδιοριστές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237699" y="1361600"/>
            <a:ext cx="4784677" cy="4351338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Σωματικές δομές και λειτουργίες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sz="2200" dirty="0" smtClean="0"/>
              <a:t>Παρουσία ( έκταση) βλάβης </a:t>
            </a:r>
            <a:r>
              <a:rPr lang="el-GR" sz="2200" dirty="0"/>
              <a:t>5 επίπεδα </a:t>
            </a:r>
            <a:endParaRPr lang="el-GR" sz="2200" dirty="0" smtClean="0"/>
          </a:p>
          <a:p>
            <a:pPr marL="0" indent="0">
              <a:buNone/>
            </a:pPr>
            <a:r>
              <a:rPr lang="el-GR" sz="2200" dirty="0" smtClean="0"/>
              <a:t> </a:t>
            </a:r>
          </a:p>
          <a:p>
            <a:pPr marL="0" indent="0">
              <a:buNone/>
            </a:pPr>
            <a:r>
              <a:rPr lang="el-GR" sz="2200" dirty="0" smtClean="0"/>
              <a:t>0 καμία βλάβη</a:t>
            </a:r>
          </a:p>
          <a:p>
            <a:pPr marL="0" indent="0">
              <a:buNone/>
            </a:pPr>
            <a:r>
              <a:rPr lang="el-GR" sz="2200" dirty="0" smtClean="0"/>
              <a:t>1 ήπια βλάβη</a:t>
            </a:r>
          </a:p>
          <a:p>
            <a:pPr marL="0" indent="0">
              <a:buNone/>
            </a:pPr>
            <a:r>
              <a:rPr lang="el-GR" sz="2200" dirty="0" smtClean="0"/>
              <a:t>2 </a:t>
            </a:r>
            <a:r>
              <a:rPr lang="el-GR" sz="2200" dirty="0"/>
              <a:t>μέτρια </a:t>
            </a:r>
            <a:r>
              <a:rPr lang="el-GR" sz="2200" dirty="0" smtClean="0"/>
              <a:t>βλάβη</a:t>
            </a:r>
          </a:p>
          <a:p>
            <a:pPr marL="0" indent="0">
              <a:buNone/>
            </a:pPr>
            <a:r>
              <a:rPr lang="el-GR" sz="2200" dirty="0" smtClean="0"/>
              <a:t>3 σοβαρή βλάβη</a:t>
            </a:r>
          </a:p>
          <a:p>
            <a:pPr marL="0" indent="0">
              <a:buNone/>
            </a:pPr>
            <a:r>
              <a:rPr lang="el-GR" sz="2200" dirty="0" smtClean="0"/>
              <a:t>4 πλήρης </a:t>
            </a:r>
            <a:r>
              <a:rPr lang="el-GR" sz="2200" dirty="0"/>
              <a:t>βλάβη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213445" y="1225124"/>
            <a:ext cx="6140355" cy="4970960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Δραστηριότητα και συμμετοχή</a:t>
            </a:r>
          </a:p>
          <a:p>
            <a:r>
              <a:rPr lang="el-GR" sz="2200" b="1" dirty="0" smtClean="0"/>
              <a:t>Απόδοση</a:t>
            </a:r>
            <a:r>
              <a:rPr lang="el-GR" sz="2200" dirty="0" smtClean="0"/>
              <a:t> (</a:t>
            </a:r>
            <a:r>
              <a:rPr lang="en-US" sz="2200" dirty="0" smtClean="0"/>
              <a:t>Performance qualifier</a:t>
            </a:r>
            <a:r>
              <a:rPr lang="el-GR" sz="2200" dirty="0" smtClean="0"/>
              <a:t>)</a:t>
            </a:r>
          </a:p>
          <a:p>
            <a:pPr marL="0" indent="0">
              <a:buNone/>
            </a:pPr>
            <a:r>
              <a:rPr lang="el-GR" sz="2200" dirty="0" smtClean="0"/>
              <a:t>(Τι κάνει το άτομο στο περιβάλλον καθημερινά)</a:t>
            </a:r>
            <a:endParaRPr lang="el-GR" sz="2200" dirty="0"/>
          </a:p>
          <a:p>
            <a:r>
              <a:rPr lang="el-GR" sz="2200" b="1" dirty="0"/>
              <a:t>Ι</a:t>
            </a:r>
            <a:r>
              <a:rPr lang="el-GR" sz="2200" b="1" dirty="0" smtClean="0"/>
              <a:t>κανότητα </a:t>
            </a:r>
            <a:r>
              <a:rPr lang="el-GR" sz="2200" dirty="0" smtClean="0"/>
              <a:t>εκτέλεσης έργου </a:t>
            </a:r>
            <a:r>
              <a:rPr lang="el-GR" sz="2200" b="1" dirty="0" smtClean="0"/>
              <a:t>(</a:t>
            </a:r>
            <a:r>
              <a:rPr lang="en-US" sz="2200" dirty="0" smtClean="0"/>
              <a:t>Capacity qualifier</a:t>
            </a:r>
            <a:r>
              <a:rPr lang="el-GR" sz="2200" dirty="0" smtClean="0"/>
              <a:t>)</a:t>
            </a:r>
            <a:endParaRPr lang="el-GR" sz="2200" dirty="0"/>
          </a:p>
          <a:p>
            <a:pPr marL="0" indent="0">
              <a:buNone/>
            </a:pPr>
            <a:r>
              <a:rPr lang="el-GR" sz="2200" dirty="0" smtClean="0"/>
              <a:t>( υψηλότερο επίπεδο λειτουργικότητας/ περιβάλλον δοκιμασιών) </a:t>
            </a:r>
          </a:p>
          <a:p>
            <a:pPr marL="0" indent="0">
              <a:buNone/>
            </a:pPr>
            <a:r>
              <a:rPr lang="el-GR" sz="2200" dirty="0" smtClean="0"/>
              <a:t>0 </a:t>
            </a:r>
            <a:r>
              <a:rPr lang="el-GR" sz="2200" dirty="0"/>
              <a:t>καμία </a:t>
            </a:r>
            <a:r>
              <a:rPr lang="el-GR" sz="2200" dirty="0" smtClean="0"/>
              <a:t>δυσκολία </a:t>
            </a:r>
            <a:endParaRPr lang="el-GR" sz="2200" dirty="0"/>
          </a:p>
          <a:p>
            <a:pPr marL="0" indent="0">
              <a:buNone/>
            </a:pPr>
            <a:r>
              <a:rPr lang="el-GR" sz="2200" dirty="0"/>
              <a:t>1 ήπια δυσκολία </a:t>
            </a:r>
          </a:p>
          <a:p>
            <a:pPr marL="0" indent="0">
              <a:buNone/>
            </a:pPr>
            <a:r>
              <a:rPr lang="el-GR" sz="2200" dirty="0" smtClean="0"/>
              <a:t>2 </a:t>
            </a:r>
            <a:r>
              <a:rPr lang="el-GR" sz="2200" dirty="0"/>
              <a:t>μέτρια δυσκολία </a:t>
            </a:r>
          </a:p>
          <a:p>
            <a:pPr marL="0" indent="0">
              <a:buNone/>
            </a:pPr>
            <a:r>
              <a:rPr lang="el-GR" sz="2200" dirty="0" smtClean="0"/>
              <a:t>3 </a:t>
            </a:r>
            <a:r>
              <a:rPr lang="el-GR" sz="2200" dirty="0"/>
              <a:t>σοβαρή δυσκολία </a:t>
            </a:r>
          </a:p>
          <a:p>
            <a:pPr marL="0" indent="0">
              <a:buNone/>
            </a:pPr>
            <a:r>
              <a:rPr lang="el-GR" sz="2200" dirty="0" smtClean="0"/>
              <a:t>4 </a:t>
            </a:r>
            <a:r>
              <a:rPr lang="el-GR" sz="2200" dirty="0"/>
              <a:t>πλήρης δυσκολία </a:t>
            </a:r>
          </a:p>
          <a:p>
            <a:endParaRPr lang="el-GR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1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>
          <a:xfrm>
            <a:off x="1356815" y="0"/>
            <a:ext cx="10515600" cy="1325563"/>
          </a:xfrm>
        </p:spPr>
        <p:txBody>
          <a:bodyPr/>
          <a:lstStyle/>
          <a:p>
            <a:pPr lvl="7" algn="ctr" rtl="0">
              <a:lnSpc>
                <a:spcPct val="90000"/>
              </a:lnSpc>
              <a:spcBef>
                <a:spcPct val="0"/>
              </a:spcBef>
            </a:pPr>
            <a:r>
              <a:rPr lang="el-GR" sz="2400" dirty="0" smtClean="0">
                <a:solidFill>
                  <a:srgbClr val="002060"/>
                </a:solidFill>
                <a:latin typeface="+mn-lt"/>
              </a:rPr>
              <a:t>Παράδειγμα επίδοσης και ικανότητας έργου </a:t>
            </a:r>
            <a:br>
              <a:rPr lang="el-GR" sz="2400" dirty="0" smtClean="0">
                <a:solidFill>
                  <a:srgbClr val="002060"/>
                </a:solidFill>
                <a:latin typeface="+mn-lt"/>
              </a:rPr>
            </a:br>
            <a:r>
              <a:rPr lang="el-GR" sz="2400" dirty="0" smtClean="0">
                <a:solidFill>
                  <a:srgbClr val="002060"/>
                </a:solidFill>
                <a:latin typeface="+mn-lt"/>
              </a:rPr>
              <a:t>Κορίτσι 9 ετών με </a:t>
            </a:r>
            <a:r>
              <a:rPr lang="el-GR" sz="2400" dirty="0" err="1" smtClean="0">
                <a:solidFill>
                  <a:srgbClr val="002060"/>
                </a:solidFill>
                <a:latin typeface="+mn-lt"/>
              </a:rPr>
              <a:t>διπληγία</a:t>
            </a:r>
            <a:r>
              <a:rPr lang="el-GR" sz="2400" dirty="0" smtClean="0">
                <a:solidFill>
                  <a:srgbClr val="002060"/>
                </a:solidFill>
                <a:latin typeface="+mn-lt"/>
              </a:rPr>
              <a:t> (ΕΠ)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903" y="1017623"/>
            <a:ext cx="8338782" cy="5680886"/>
          </a:xfrm>
        </p:spPr>
      </p:pic>
    </p:spTree>
    <p:extLst>
      <p:ext uri="{BB962C8B-B14F-4D97-AF65-F5344CB8AC3E}">
        <p14:creationId xmlns:p14="http://schemas.microsoft.com/office/powerpoint/2010/main" val="166036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947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700" b="1" dirty="0" smtClean="0">
                <a:solidFill>
                  <a:srgbClr val="002060"/>
                </a:solidFill>
              </a:rPr>
              <a:t>Προσδιοριστές / Περιβαλλοντικοί </a:t>
            </a:r>
            <a:r>
              <a:rPr lang="el-GR" sz="2700" b="1" dirty="0">
                <a:solidFill>
                  <a:srgbClr val="002060"/>
                </a:solidFill>
              </a:rPr>
              <a:t>παράγοντες</a:t>
            </a:r>
            <a:r>
              <a:rPr lang="el-GR" dirty="0"/>
              <a:t/>
            </a:r>
            <a:br>
              <a:rPr lang="el-GR" dirty="0"/>
            </a:br>
            <a:endParaRPr lang="en-US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8201" y="1583140"/>
            <a:ext cx="3310718" cy="4375458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Εμπόδια ( -)</a:t>
            </a:r>
          </a:p>
          <a:p>
            <a:pPr marL="0" indent="0">
              <a:lnSpc>
                <a:spcPct val="150000"/>
              </a:lnSpc>
              <a:buNone/>
            </a:pPr>
            <a:endParaRPr lang="el-GR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000" dirty="0" smtClean="0"/>
              <a:t>0 κανένα εμπόδιο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000" dirty="0" smtClean="0"/>
              <a:t>1 Ήπια εμπόδια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000" dirty="0" smtClean="0"/>
              <a:t>2 Μέτρια εμπόδια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000" dirty="0"/>
              <a:t>3Σοβαρα </a:t>
            </a:r>
            <a:r>
              <a:rPr lang="el-GR" sz="2000" dirty="0" smtClean="0"/>
              <a:t>εμπόδια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000" dirty="0"/>
              <a:t>4 </a:t>
            </a:r>
            <a:r>
              <a:rPr lang="el-GR" sz="2000" dirty="0" smtClean="0"/>
              <a:t>Πλήρη εμπόδια</a:t>
            </a:r>
            <a:endParaRPr lang="el-GR" sz="2000" dirty="0"/>
          </a:p>
          <a:p>
            <a:pPr marL="0" indent="0">
              <a:buNone/>
            </a:pPr>
            <a:r>
              <a:rPr lang="el-GR" dirty="0" smtClean="0"/>
              <a:t> </a:t>
            </a:r>
          </a:p>
          <a:p>
            <a:pPr marL="0" indent="0">
              <a:buNone/>
            </a:pPr>
            <a:endParaRPr lang="el-GR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400800" y="1583140"/>
            <a:ext cx="361665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/>
              <a:t>Διευκολυντές</a:t>
            </a:r>
            <a:r>
              <a:rPr lang="el-GR" sz="2400" dirty="0"/>
              <a:t> (+) </a:t>
            </a:r>
            <a:endParaRPr lang="el-GR" sz="2400" dirty="0" smtClean="0"/>
          </a:p>
          <a:p>
            <a:endParaRPr lang="el-GR" sz="2000" dirty="0" smtClean="0"/>
          </a:p>
          <a:p>
            <a:endParaRPr lang="el-GR" sz="2000" dirty="0" smtClean="0"/>
          </a:p>
          <a:p>
            <a:pPr>
              <a:lnSpc>
                <a:spcPct val="150000"/>
              </a:lnSpc>
            </a:pPr>
            <a:r>
              <a:rPr lang="el-GR" sz="2000" dirty="0" smtClean="0"/>
              <a:t>0 κανένας </a:t>
            </a:r>
            <a:r>
              <a:rPr lang="el-GR" sz="2000" dirty="0" err="1" smtClean="0"/>
              <a:t>διευκολυντής</a:t>
            </a:r>
            <a:r>
              <a:rPr lang="el-GR" sz="2000" dirty="0" smtClean="0"/>
              <a:t>  </a:t>
            </a:r>
            <a:endParaRPr lang="el-GR" sz="2000" dirty="0"/>
          </a:p>
          <a:p>
            <a:pPr>
              <a:lnSpc>
                <a:spcPct val="150000"/>
              </a:lnSpc>
            </a:pPr>
            <a:r>
              <a:rPr lang="el-GR" sz="2000" dirty="0"/>
              <a:t>1 </a:t>
            </a:r>
            <a:r>
              <a:rPr lang="el-GR" sz="2000" dirty="0" smtClean="0"/>
              <a:t>Ήπιος </a:t>
            </a:r>
            <a:r>
              <a:rPr lang="el-GR" sz="2000" dirty="0" err="1"/>
              <a:t>διευκολυντής</a:t>
            </a:r>
            <a:r>
              <a:rPr lang="el-GR" sz="2000" dirty="0"/>
              <a:t>  </a:t>
            </a:r>
          </a:p>
          <a:p>
            <a:pPr>
              <a:lnSpc>
                <a:spcPct val="150000"/>
              </a:lnSpc>
            </a:pPr>
            <a:r>
              <a:rPr lang="el-GR" sz="2000" dirty="0" smtClean="0"/>
              <a:t>2 Μέτριος </a:t>
            </a:r>
            <a:r>
              <a:rPr lang="el-GR" sz="2000" dirty="0" err="1"/>
              <a:t>διευκολυντής</a:t>
            </a:r>
            <a:r>
              <a:rPr lang="el-GR" sz="2000" dirty="0"/>
              <a:t>  </a:t>
            </a:r>
          </a:p>
          <a:p>
            <a:pPr>
              <a:lnSpc>
                <a:spcPct val="150000"/>
              </a:lnSpc>
            </a:pPr>
            <a:r>
              <a:rPr lang="el-GR" sz="2000" dirty="0" smtClean="0"/>
              <a:t>3Σοβαρός </a:t>
            </a:r>
            <a:r>
              <a:rPr lang="el-GR" sz="2000" dirty="0" err="1"/>
              <a:t>διευκολυντής</a:t>
            </a:r>
            <a:r>
              <a:rPr lang="el-GR" sz="2000" dirty="0"/>
              <a:t>  </a:t>
            </a:r>
          </a:p>
          <a:p>
            <a:pPr>
              <a:lnSpc>
                <a:spcPct val="150000"/>
              </a:lnSpc>
            </a:pPr>
            <a:r>
              <a:rPr lang="el-GR" sz="2000" dirty="0" smtClean="0"/>
              <a:t>4 Πλήρης </a:t>
            </a:r>
            <a:r>
              <a:rPr lang="el-GR" sz="2000" dirty="0" err="1"/>
              <a:t>διευκολυντής</a:t>
            </a:r>
            <a:r>
              <a:rPr lang="el-GR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126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5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9492"/>
              </p:ext>
            </p:extLst>
          </p:nvPr>
        </p:nvGraphicFramePr>
        <p:xfrm>
          <a:off x="450375" y="544524"/>
          <a:ext cx="11600598" cy="6096107"/>
        </p:xfrm>
        <a:graphic>
          <a:graphicData uri="http://schemas.openxmlformats.org/drawingml/2006/table">
            <a:tbl>
              <a:tblPr/>
              <a:tblGrid>
                <a:gridCol w="1749297"/>
                <a:gridCol w="4034231"/>
                <a:gridCol w="3436449"/>
                <a:gridCol w="2380621"/>
              </a:tblGrid>
              <a:tr h="4367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Βλάβη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Αναπηρία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Περιγραφή βλάβης κατά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ICF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Κωδικοί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ICF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938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Μυϊκή ισχύς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Κ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NM</a:t>
                      </a: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. Μυϊκή δυστροφία ,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CP (</a:t>
                      </a: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ΕΠ)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, polio,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spina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bifida</a:t>
                      </a: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(ΔΡ)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guilain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b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Μυϊκή ισχύς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b730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5561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Εύρος κίνησης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Αρθρογρύπωση</a:t>
                      </a: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, αγκύλωση, συγκάψεις μετά από έγκαυμα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Βλάβη στην κινητικότητα της άρθρωσης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7100 - b7102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5561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Ατέλεια ή απώλεια άκρου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Ακρωτηριασμοί, τραύμα /εκ γενετής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Ολική η μερική απώλεια οστων /αρθρώσεων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s720, 730, 740,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750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7902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Διαφορά στο μήκος κάτω άκρου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Εκ γενετής η επίκτητη βλάβη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Αποκλίνων από το φυσιολογικό μήκος ενός κάτω άκρου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S75000,75010,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75020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9297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Μειωμένο ύψος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Αχονδροπλασία</a:t>
                      </a: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, δυσλειτουργία ανάπτυξης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Αποκλίνων από το φυσιολογικό σε οστά άνω /</a:t>
                      </a:r>
                      <a:r>
                        <a:rPr kumimoji="0" lang="el-G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κατω</a:t>
                      </a: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άκρων και κορμού που  ελαττώνουν το ύψος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S730.343,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s750.343, s760.349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5716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Υπερτονία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Εγκεφαλική παράλυση, εγκεφαλικό, κρανιοεγκεφαλική, σκλήρυνση κατά πλάκας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Υψηλός μυϊκός τόνος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B 735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7172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Αταξία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Εγκεφαλική παράλυση, </a:t>
                      </a:r>
                      <a:r>
                        <a:rPr kumimoji="0" lang="el-G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κρανιοεγκεφαλική</a:t>
                      </a: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, σκλήρυνση κατά πλάκας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Friedrerch’s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atax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Έλεγχος εκούσιας κίνησης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B760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9443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Αθετωση</a:t>
                      </a: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Εγκεφαλική παράλυση, εγκεφαλικό, </a:t>
                      </a:r>
                      <a:r>
                        <a:rPr kumimoji="0" lang="el-G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κρανιοεγκεφαλική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Ακούσιες συστολές/συσπάσεις  μυών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B 7650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07224" y="95534"/>
            <a:ext cx="454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Εφαρμογή σε </a:t>
            </a:r>
            <a:r>
              <a:rPr lang="en-US" sz="2000" b="1" dirty="0" smtClean="0">
                <a:solidFill>
                  <a:srgbClr val="002060"/>
                </a:solidFill>
              </a:rPr>
              <a:t>sports classification 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627797" y="176813"/>
            <a:ext cx="10515600" cy="1081538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  <a:latin typeface="+mn-lt"/>
              </a:rPr>
              <a:t>Από το</a:t>
            </a:r>
            <a:r>
              <a:rPr lang="en-US" sz="24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ICIDH</a:t>
            </a:r>
            <a:r>
              <a:rPr lang="el-GR" sz="2400" b="1" dirty="0" smtClean="0">
                <a:solidFill>
                  <a:srgbClr val="002060"/>
                </a:solidFill>
                <a:latin typeface="+mn-lt"/>
              </a:rPr>
              <a:t> στο </a:t>
            </a:r>
            <a:r>
              <a:rPr lang="en-US" sz="2400" b="1" dirty="0">
                <a:solidFill>
                  <a:srgbClr val="002060"/>
                </a:solidFill>
                <a:latin typeface="+mn-lt"/>
              </a:rPr>
              <a:t>ICF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1"/>
          </p:nvPr>
        </p:nvSpPr>
        <p:spPr>
          <a:xfrm>
            <a:off x="445219" y="1057079"/>
            <a:ext cx="5544403" cy="5156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ICIDH</a:t>
            </a:r>
            <a:r>
              <a:rPr lang="en-US" sz="2000" b="1" dirty="0" smtClean="0"/>
              <a:t> International Classification of Impairments, Disabilities and Handicaps </a:t>
            </a:r>
            <a:r>
              <a:rPr lang="en-US" sz="2000" dirty="0" smtClean="0"/>
              <a:t>(1980) </a:t>
            </a:r>
            <a:endParaRPr lang="el-GR" sz="2000" dirty="0" smtClean="0"/>
          </a:p>
          <a:p>
            <a:r>
              <a:rPr lang="el-GR" sz="2000" dirty="0" smtClean="0"/>
              <a:t>Νόσος/ Διαταραχή </a:t>
            </a:r>
          </a:p>
          <a:p>
            <a:endParaRPr lang="el-GR" sz="2000" dirty="0" smtClean="0"/>
          </a:p>
          <a:p>
            <a:r>
              <a:rPr lang="el-GR" sz="2000" dirty="0" smtClean="0"/>
              <a:t>Βλάβη </a:t>
            </a:r>
            <a:r>
              <a:rPr lang="en-US" sz="2000" dirty="0" smtClean="0"/>
              <a:t>(Impairment) </a:t>
            </a:r>
            <a:endParaRPr lang="el-GR" sz="2000" dirty="0" smtClean="0"/>
          </a:p>
          <a:p>
            <a:endParaRPr lang="el-GR" sz="2000" dirty="0" smtClean="0"/>
          </a:p>
          <a:p>
            <a:endParaRPr lang="en-US" sz="2000" dirty="0" smtClean="0"/>
          </a:p>
          <a:p>
            <a:r>
              <a:rPr lang="el-GR" sz="2000" dirty="0" smtClean="0"/>
              <a:t>Ανικανότητα (</a:t>
            </a:r>
            <a:r>
              <a:rPr lang="en-US" sz="2000" dirty="0" smtClean="0"/>
              <a:t>Disability) </a:t>
            </a:r>
            <a:endParaRPr lang="el-GR" sz="2000" dirty="0" smtClean="0"/>
          </a:p>
          <a:p>
            <a:endParaRPr lang="el-GR" sz="2000" dirty="0" smtClean="0"/>
          </a:p>
          <a:p>
            <a:endParaRPr lang="en-US" sz="2000" dirty="0" smtClean="0"/>
          </a:p>
          <a:p>
            <a:r>
              <a:rPr lang="el-GR" sz="2000" dirty="0" smtClean="0"/>
              <a:t>Μειονέκτημα </a:t>
            </a:r>
            <a:r>
              <a:rPr lang="en-US" sz="2000" dirty="0" smtClean="0"/>
              <a:t>(Handicap )</a:t>
            </a:r>
            <a:endParaRPr lang="el-GR" sz="2000" dirty="0" smtClean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2"/>
          </p:nvPr>
        </p:nvSpPr>
        <p:spPr>
          <a:xfrm>
            <a:off x="6918885" y="1174229"/>
            <a:ext cx="4407090" cy="4623274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ICF</a:t>
            </a:r>
            <a:r>
              <a:rPr lang="en-US" sz="2400" dirty="0" smtClean="0"/>
              <a:t> 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International Classification of Functioning and Health</a:t>
            </a:r>
            <a:r>
              <a:rPr lang="en-US" sz="2000" dirty="0" smtClean="0"/>
              <a:t>(2001) </a:t>
            </a:r>
          </a:p>
          <a:p>
            <a:pPr marL="0" indent="0">
              <a:buNone/>
            </a:pPr>
            <a:r>
              <a:rPr lang="el-GR" altLang="en-US" sz="2000" dirty="0" smtClean="0"/>
              <a:t>Αλληλεπίδραση </a:t>
            </a:r>
            <a:r>
              <a:rPr lang="el-GR" altLang="en-US" sz="2000" dirty="0"/>
              <a:t>μεταξύ της κατάστασης της υγείας και των παραγόντων πλαισίου (περιβαλλοντικοί –ατομικοί</a:t>
            </a:r>
            <a:r>
              <a:rPr lang="el-GR" altLang="en-US" sz="2000" dirty="0" smtClean="0"/>
              <a:t>)</a:t>
            </a:r>
            <a:endParaRPr lang="el-GR" sz="2000" dirty="0" smtClean="0"/>
          </a:p>
        </p:txBody>
      </p:sp>
      <p:sp>
        <p:nvSpPr>
          <p:cNvPr id="2" name="Ορθογώνιο 1"/>
          <p:cNvSpPr/>
          <p:nvPr/>
        </p:nvSpPr>
        <p:spPr>
          <a:xfrm>
            <a:off x="838200" y="5992297"/>
            <a:ext cx="2344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(γραμμική ακολουθία) </a:t>
            </a:r>
          </a:p>
        </p:txBody>
      </p:sp>
      <p:sp>
        <p:nvSpPr>
          <p:cNvPr id="8" name="Βέλος προς τα κάτω 7"/>
          <p:cNvSpPr/>
          <p:nvPr/>
        </p:nvSpPr>
        <p:spPr>
          <a:xfrm>
            <a:off x="1323133" y="2279976"/>
            <a:ext cx="45719" cy="259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Βέλος προς τα κάτω 8"/>
          <p:cNvSpPr/>
          <p:nvPr/>
        </p:nvSpPr>
        <p:spPr>
          <a:xfrm>
            <a:off x="1277414" y="3366016"/>
            <a:ext cx="45719" cy="259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Βέλος προς τα κάτω 9"/>
          <p:cNvSpPr/>
          <p:nvPr/>
        </p:nvSpPr>
        <p:spPr>
          <a:xfrm>
            <a:off x="1374482" y="4432450"/>
            <a:ext cx="45719" cy="259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15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74826" y="557213"/>
            <a:ext cx="8435975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altLang="en-US" sz="24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Διεθνής ταξινόμηση της Λειτουργικότητας, Αναπηρίας και Υγείας </a:t>
            </a:r>
            <a:r>
              <a:rPr lang="en-US" altLang="en-US" sz="24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/>
            </a:r>
            <a:br>
              <a:rPr lang="en-US" altLang="en-US" sz="24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</a:br>
            <a:r>
              <a:rPr lang="el-GR" altLang="en-US" sz="24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(</a:t>
            </a:r>
            <a:r>
              <a:rPr lang="en-US" altLang="en-US" sz="24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International Classification of Functioning and Health, ICF</a:t>
            </a:r>
            <a:r>
              <a:rPr lang="el-GR" altLang="en-US" sz="24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) </a:t>
            </a:r>
            <a:r>
              <a:rPr lang="en-US" altLang="en-US" sz="24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WHO</a:t>
            </a:r>
            <a:r>
              <a:rPr lang="el-GR" altLang="en-US" sz="24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,</a:t>
            </a:r>
            <a:r>
              <a:rPr lang="en-US" altLang="en-US" sz="24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 2001</a:t>
            </a:r>
            <a:endParaRPr lang="el-GR" altLang="en-US" sz="2400" b="1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060575"/>
            <a:ext cx="8496300" cy="45354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n-US" sz="2000" b="1">
                <a:ea typeface="ＭＳ Ｐゴシック" panose="020B0600070205080204" pitchFamily="34" charset="-128"/>
              </a:rPr>
              <a:t>Αναπηρία (</a:t>
            </a:r>
            <a:r>
              <a:rPr lang="en-US" altLang="en-US" sz="2000" b="1">
                <a:ea typeface="ＭＳ Ｐゴシック" panose="020B0600070205080204" pitchFamily="34" charset="-128"/>
              </a:rPr>
              <a:t>Disability)</a:t>
            </a:r>
            <a:r>
              <a:rPr lang="el-GR" altLang="en-US" sz="2000" b="1">
                <a:ea typeface="ＭＳ Ｐゴシック" panose="020B0600070205080204" pitchFamily="34" charset="-128"/>
              </a:rPr>
              <a:t>:</a:t>
            </a:r>
            <a:r>
              <a:rPr lang="en-US" altLang="en-US" sz="2000" b="1">
                <a:ea typeface="ＭＳ Ｐゴシック" panose="020B0600070205080204" pitchFamily="34" charset="-128"/>
              </a:rPr>
              <a:t> </a:t>
            </a:r>
            <a:r>
              <a:rPr lang="en-US" altLang="en-US" sz="2000">
                <a:ea typeface="ＭＳ Ｐゴシック" panose="020B0600070205080204" pitchFamily="34" charset="-128"/>
              </a:rPr>
              <a:t>αντιπροσωπεύει περισσότερο έναν</a:t>
            </a:r>
            <a:r>
              <a:rPr lang="el-GR" altLang="en-US" sz="2000">
                <a:ea typeface="ＭＳ Ｐゴシック" panose="020B0600070205080204" pitchFamily="34" charset="-128"/>
              </a:rPr>
              <a:t> πε</a:t>
            </a:r>
            <a:r>
              <a:rPr lang="en-US" altLang="en-US" sz="2000">
                <a:ea typeface="ＭＳ Ｐゴシック" panose="020B0600070205080204" pitchFamily="34" charset="-128"/>
              </a:rPr>
              <a:t>ριορισμό της ανθρώπινης απόδοσης</a:t>
            </a:r>
            <a:r>
              <a:rPr lang="el-GR" altLang="en-US" sz="2000">
                <a:ea typeface="ＭＳ Ｐゴシック" panose="020B0600070205080204" pitchFamily="34" charset="-128"/>
              </a:rPr>
              <a:t>, σε καθημερινές δραστηριότητες, όπως το ντύσιμο, η επικοινωνία, η εργασία, η κινητικότητα, κοκ.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>
                <a:ea typeface="ＭＳ Ｐゴシック" panose="020B0600070205080204" pitchFamily="34" charset="-128"/>
              </a:rPr>
              <a:t>Impairment:</a:t>
            </a:r>
            <a:r>
              <a:rPr lang="en-US" altLang="en-US" sz="2000">
                <a:ea typeface="ＭＳ Ｐゴシック" panose="020B0600070205080204" pitchFamily="34" charset="-128"/>
              </a:rPr>
              <a:t> </a:t>
            </a:r>
            <a:r>
              <a:rPr lang="el-GR" altLang="en-US" sz="2000">
                <a:ea typeface="ＭＳ Ｐゴシック" panose="020B0600070205080204" pitchFamily="34" charset="-128"/>
              </a:rPr>
              <a:t>αναφέρεται σε προβλήματα της δομής και λειτουργίας του σώματος (</a:t>
            </a:r>
            <a:r>
              <a:rPr lang="en-US" altLang="en-US" sz="2000">
                <a:ea typeface="ＭＳ Ｐゴシック" panose="020B0600070205080204" pitchFamily="34" charset="-128"/>
              </a:rPr>
              <a:t>body functions and structures).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b="1">
                <a:ea typeface="ＭＳ Ｐゴシック" panose="020B0600070205080204" pitchFamily="34" charset="-128"/>
              </a:rPr>
              <a:t>Περιορισμοί (</a:t>
            </a:r>
            <a:r>
              <a:rPr lang="en-US" altLang="en-US" sz="2000" b="1">
                <a:ea typeface="ＭＳ Ｐゴシック" panose="020B0600070205080204" pitchFamily="34" charset="-128"/>
              </a:rPr>
              <a:t>Restrictions)</a:t>
            </a:r>
            <a:r>
              <a:rPr lang="el-GR" altLang="en-US" sz="2000" b="1">
                <a:ea typeface="ＭＳ Ｐゴシック" panose="020B0600070205080204" pitchFamily="34" charset="-128"/>
              </a:rPr>
              <a:t>:</a:t>
            </a:r>
            <a:r>
              <a:rPr lang="el-GR" altLang="en-US" sz="2000">
                <a:ea typeface="ＭＳ Ｐゴシック" panose="020B0600070205080204" pitchFamily="34" charset="-128"/>
              </a:rPr>
              <a:t> εμπόδια στη συμμετοχή, αποτέλεσμα της αλληλεπίδρασης ατόμου – περιβάλλοντος. Σχετίζονται με τη προσβασιμότητα σε παροχές και υπηρεσίες. </a:t>
            </a:r>
            <a:endParaRPr lang="en-US" altLang="en-US" sz="20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l-GR" altLang="en-US" sz="2000">
                <a:ea typeface="ＭＳ Ｐゴシック" panose="020B0600070205080204" pitchFamily="34" charset="-128"/>
              </a:rPr>
              <a:t>Βασίζεται σε ένα κοινωνικό παρά ιατρικό μοντέλο το οποίο στηρίζεται σε</a:t>
            </a:r>
            <a:r>
              <a:rPr lang="en-US" altLang="en-US" sz="2000">
                <a:ea typeface="ＭＳ Ｐゴシック" panose="020B0600070205080204" pitchFamily="34" charset="-128"/>
              </a:rPr>
              <a:t>:</a:t>
            </a:r>
            <a:r>
              <a:rPr lang="el-GR" altLang="en-US" sz="2000">
                <a:ea typeface="ＭＳ Ｐゴシック" panose="020B0600070205080204" pitchFamily="34" charset="-128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l-GR" altLang="en-US" sz="1800">
                <a:ea typeface="ＭＳ Ｐゴシック" panose="020B0600070205080204" pitchFamily="34" charset="-128"/>
              </a:rPr>
              <a:t>Περιβαλλοντικούς χειρισμούς</a:t>
            </a:r>
          </a:p>
          <a:p>
            <a:pPr lvl="1" eaLnBrk="1" hangingPunct="1">
              <a:lnSpc>
                <a:spcPct val="80000"/>
              </a:lnSpc>
            </a:pPr>
            <a:r>
              <a:rPr lang="el-GR" altLang="en-US" sz="1800">
                <a:ea typeface="ＭＳ Ｐゴシック" panose="020B0600070205080204" pitchFamily="34" charset="-128"/>
              </a:rPr>
              <a:t>Κοινωνική δράση</a:t>
            </a:r>
          </a:p>
          <a:p>
            <a:pPr lvl="1" eaLnBrk="1" hangingPunct="1">
              <a:lnSpc>
                <a:spcPct val="80000"/>
              </a:lnSpc>
            </a:pPr>
            <a:r>
              <a:rPr lang="el-GR" altLang="en-US" sz="1800">
                <a:ea typeface="ＭＳ Ｐゴシック" panose="020B0600070205080204" pitchFamily="34" charset="-128"/>
              </a:rPr>
              <a:t>Ευαισθητοποίηση</a:t>
            </a:r>
          </a:p>
        </p:txBody>
      </p:sp>
    </p:spTree>
    <p:extLst>
      <p:ext uri="{BB962C8B-B14F-4D97-AF65-F5344CB8AC3E}">
        <p14:creationId xmlns:p14="http://schemas.microsoft.com/office/powerpoint/2010/main" val="185777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19200"/>
            <a:ext cx="80772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l-GR" sz="2000" dirty="0">
                <a:latin typeface="Times New Roman" pitchFamily="18" charset="0"/>
              </a:rPr>
              <a:t>     </a:t>
            </a:r>
            <a:endParaRPr lang="en-US" sz="20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l-GR" sz="2000" dirty="0">
                <a:latin typeface="Times New Roman" pitchFamily="18" charset="0"/>
              </a:rPr>
              <a:t>                                                                                                      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133600" y="228600"/>
            <a:ext cx="8077200" cy="762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C0C0C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l-G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Διεθνής ταξινόμηση της Λειτουργικότητας, </a:t>
            </a:r>
          </a:p>
          <a:p>
            <a:pPr algn="ctr">
              <a:defRPr/>
            </a:pPr>
            <a:r>
              <a:rPr lang="el-G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Αναπηρίας Υγείας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ICF)</a:t>
            </a:r>
            <a:r>
              <a:rPr lang="el-G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2400" b="1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1"/>
            <a:ext cx="8458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4 - Ορθογώνιο"/>
          <p:cNvSpPr>
            <a:spLocks noChangeArrowheads="1"/>
          </p:cNvSpPr>
          <p:nvPr/>
        </p:nvSpPr>
        <p:spPr bwMode="auto">
          <a:xfrm>
            <a:off x="1905000" y="1143000"/>
            <a:ext cx="8610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sz="1800" dirty="0"/>
              <a:t>Η  λειτουργικότητα ενός ατόμου είναι  αποτέλεσμα της  αλληλεπίδρασης μεταξύ της κατάστασης της υγείας και των παραγόντων πλαισίου (περιβαλλοντικοί –ατομικοί)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l-G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785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sz="2400" b="1" dirty="0">
                <a:solidFill>
                  <a:srgbClr val="002060"/>
                </a:solidFill>
                <a:latin typeface="+mn-lt"/>
                <a:ea typeface="ＭＳ Ｐゴシック" panose="020B0600070205080204" pitchFamily="34" charset="-128"/>
              </a:rPr>
              <a:t>Διεθνής ταξινόμηση της Λειτουργικότητας, Αναπηρίας και Υγείας</a:t>
            </a:r>
            <a:endParaRPr lang="en-US" sz="2400" dirty="0">
              <a:latin typeface="+mn-lt"/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z="2000" b="1" dirty="0" smtClean="0"/>
              <a:t>Στατιστικό </a:t>
            </a:r>
            <a:r>
              <a:rPr lang="el-GR" sz="2000" b="1" dirty="0"/>
              <a:t>εργαλείο</a:t>
            </a:r>
            <a:r>
              <a:rPr lang="en-US" sz="2000" dirty="0"/>
              <a:t> </a:t>
            </a:r>
            <a:r>
              <a:rPr lang="el-GR" sz="2000" dirty="0"/>
              <a:t>(στη συλλογή και καταγραφή στοιχείων).</a:t>
            </a:r>
            <a:endParaRPr lang="en-US" sz="2000" dirty="0"/>
          </a:p>
          <a:p>
            <a:pPr lvl="0"/>
            <a:r>
              <a:rPr lang="el-GR" sz="2000" b="1" dirty="0"/>
              <a:t>Ε</a:t>
            </a:r>
            <a:r>
              <a:rPr lang="el-GR" sz="2000" b="1" dirty="0" smtClean="0"/>
              <a:t>ρευνητικό </a:t>
            </a:r>
            <a:r>
              <a:rPr lang="el-GR" sz="2000" b="1" dirty="0"/>
              <a:t>εργαλείο</a:t>
            </a:r>
            <a:r>
              <a:rPr lang="en-US" sz="2000" dirty="0"/>
              <a:t> </a:t>
            </a:r>
            <a:r>
              <a:rPr lang="el-GR" sz="2000" dirty="0" smtClean="0"/>
              <a:t>( </a:t>
            </a:r>
            <a:r>
              <a:rPr lang="el-GR" sz="2000" dirty="0"/>
              <a:t>ποιότητα ζωής, περιβαλλοντικούς παράγοντες).</a:t>
            </a:r>
            <a:endParaRPr lang="en-US" sz="2000" dirty="0"/>
          </a:p>
          <a:p>
            <a:pPr lvl="0"/>
            <a:r>
              <a:rPr lang="el-GR" sz="2000" b="1" dirty="0"/>
              <a:t>Κ</a:t>
            </a:r>
            <a:r>
              <a:rPr lang="el-GR" sz="2000" b="1" dirty="0" smtClean="0"/>
              <a:t>λινικό </a:t>
            </a:r>
            <a:r>
              <a:rPr lang="el-GR" sz="2000" b="1" dirty="0"/>
              <a:t>εργαλείο</a:t>
            </a:r>
            <a:r>
              <a:rPr lang="en-US" sz="2000" dirty="0"/>
              <a:t> </a:t>
            </a:r>
            <a:r>
              <a:rPr lang="el-GR" sz="2000" dirty="0" smtClean="0"/>
              <a:t>(αξιολόγηση </a:t>
            </a:r>
            <a:r>
              <a:rPr lang="el-GR" sz="2000" dirty="0"/>
              <a:t>αναγκών, στο συνδυασμό θεραπειών </a:t>
            </a:r>
            <a:r>
              <a:rPr lang="el-GR" sz="2000" dirty="0" err="1"/>
              <a:t>κ.λ.π</a:t>
            </a:r>
            <a:r>
              <a:rPr lang="el-GR" sz="2000" dirty="0"/>
              <a:t>.).</a:t>
            </a:r>
            <a:endParaRPr lang="en-US" sz="2000" dirty="0"/>
          </a:p>
          <a:p>
            <a:pPr lvl="0"/>
            <a:r>
              <a:rPr lang="el-GR" sz="2000" b="1" dirty="0"/>
              <a:t>Ε</a:t>
            </a:r>
            <a:r>
              <a:rPr lang="el-GR" sz="2000" b="1" dirty="0" smtClean="0"/>
              <a:t>ργαλείο </a:t>
            </a:r>
            <a:r>
              <a:rPr lang="el-GR" sz="2000" b="1" dirty="0"/>
              <a:t>κοινωνικής πολιτικής</a:t>
            </a:r>
            <a:r>
              <a:rPr lang="en-US" sz="2000" b="1" dirty="0"/>
              <a:t> </a:t>
            </a:r>
            <a:r>
              <a:rPr lang="el-GR" sz="2000" dirty="0"/>
              <a:t>(σχεδιασμός κοινωνικής ασφάλισης).</a:t>
            </a:r>
            <a:endParaRPr lang="en-US" sz="2000" dirty="0"/>
          </a:p>
          <a:p>
            <a:pPr lvl="0"/>
            <a:r>
              <a:rPr lang="el-GR" sz="2000" b="1" dirty="0"/>
              <a:t>Ε</a:t>
            </a:r>
            <a:r>
              <a:rPr lang="el-GR" sz="2000" b="1" dirty="0" smtClean="0"/>
              <a:t>κπαιδευτικό </a:t>
            </a:r>
            <a:r>
              <a:rPr lang="el-GR" sz="2000" b="1" dirty="0"/>
              <a:t>εργαλείο</a:t>
            </a:r>
            <a:r>
              <a:rPr lang="en-US" sz="2000" b="1" dirty="0"/>
              <a:t> </a:t>
            </a:r>
            <a:r>
              <a:rPr lang="el-GR" sz="2000" dirty="0" smtClean="0"/>
              <a:t>( σχεδιασμός </a:t>
            </a:r>
            <a:r>
              <a:rPr lang="el-GR" sz="2000" dirty="0"/>
              <a:t>προγραμμάτων σπουδών).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67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7639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</a:rPr>
              <a:t>Δομή </a:t>
            </a:r>
            <a:r>
              <a:rPr lang="en-US" sz="2400" b="1" dirty="0" smtClean="0">
                <a:solidFill>
                  <a:srgbClr val="002060"/>
                </a:solidFill>
              </a:rPr>
              <a:t>ICF 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132763"/>
            <a:ext cx="10515600" cy="5227093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el-GR" b="1" dirty="0">
                <a:solidFill>
                  <a:srgbClr val="C00000"/>
                </a:solidFill>
              </a:rPr>
              <a:t>Μέρος </a:t>
            </a:r>
            <a:r>
              <a:rPr lang="en-US" b="1" dirty="0">
                <a:solidFill>
                  <a:srgbClr val="C00000"/>
                </a:solidFill>
              </a:rPr>
              <a:t>b</a:t>
            </a:r>
            <a:r>
              <a:rPr lang="el-GR" b="1" dirty="0">
                <a:solidFill>
                  <a:srgbClr val="C00000"/>
                </a:solidFill>
              </a:rPr>
              <a:t>: ΣΩΜΑΤΙΚΕΣ ΛΕΙΤΟΥΡΓΙΕΣ</a:t>
            </a:r>
            <a:endParaRPr lang="en-US" dirty="0">
              <a:solidFill>
                <a:srgbClr val="C00000"/>
              </a:solidFill>
            </a:endParaRPr>
          </a:p>
          <a:p>
            <a:pPr marL="0" indent="0" fontAlgn="base">
              <a:buNone/>
            </a:pPr>
            <a:r>
              <a:rPr lang="el-GR" b="1" dirty="0" smtClean="0"/>
              <a:t>(φυσιολογικές λειτουργίες των συστημάτων του σώματος)</a:t>
            </a:r>
          </a:p>
          <a:p>
            <a:pPr fontAlgn="base"/>
            <a:endParaRPr lang="el-GR" b="1" dirty="0" smtClean="0"/>
          </a:p>
          <a:p>
            <a:pPr fontAlgn="base"/>
            <a:r>
              <a:rPr lang="en-US" b="1" dirty="0" smtClean="0"/>
              <a:t>b</a:t>
            </a:r>
            <a:r>
              <a:rPr lang="el-GR" b="1" dirty="0"/>
              <a:t>1. νοητικές λειτουργίες (</a:t>
            </a:r>
            <a:r>
              <a:rPr lang="el-GR" dirty="0"/>
              <a:t>εγρήγορση και ύπνος, δραστηριότητες που απαιτούν σκέψη, προσοχή, μνήμη, συντονισμός, </a:t>
            </a:r>
            <a:r>
              <a:rPr lang="el-GR" dirty="0" smtClean="0"/>
              <a:t>)</a:t>
            </a:r>
            <a:endParaRPr lang="en-US" dirty="0"/>
          </a:p>
          <a:p>
            <a:pPr fontAlgn="base"/>
            <a:r>
              <a:rPr lang="en-US" b="1" dirty="0"/>
              <a:t>b</a:t>
            </a:r>
            <a:r>
              <a:rPr lang="el-GR" b="1" dirty="0"/>
              <a:t>2. αισθητηριακές λειτουργίες και ο πόνος (</a:t>
            </a:r>
            <a:r>
              <a:rPr lang="el-GR" dirty="0"/>
              <a:t>όραση, ακοή, </a:t>
            </a:r>
            <a:r>
              <a:rPr lang="el-GR" dirty="0" smtClean="0"/>
              <a:t>πόνος </a:t>
            </a:r>
            <a:r>
              <a:rPr lang="el-GR" dirty="0" err="1" smtClean="0"/>
              <a:t>αιθουσαία</a:t>
            </a:r>
            <a:r>
              <a:rPr lang="el-GR" dirty="0" smtClean="0"/>
              <a:t> λειτουργία))</a:t>
            </a:r>
            <a:endParaRPr lang="en-US" dirty="0"/>
          </a:p>
          <a:p>
            <a:pPr fontAlgn="base"/>
            <a:r>
              <a:rPr lang="en-US" b="1" dirty="0"/>
              <a:t>b</a:t>
            </a:r>
            <a:r>
              <a:rPr lang="el-GR" b="1" dirty="0"/>
              <a:t>3. λειτουργίες φωνής και ομιλίας</a:t>
            </a:r>
            <a:endParaRPr lang="en-US" dirty="0"/>
          </a:p>
          <a:p>
            <a:pPr fontAlgn="base"/>
            <a:r>
              <a:rPr lang="en-US" b="1" dirty="0"/>
              <a:t>b</a:t>
            </a:r>
            <a:r>
              <a:rPr lang="el-GR" b="1" dirty="0"/>
              <a:t>4. λειτουργίες του καρδιαγγειακού, αιματολογικού, ανοσολογικού και αναπνευστικού συστήματος (</a:t>
            </a:r>
            <a:r>
              <a:rPr lang="el-GR" dirty="0"/>
              <a:t>λειτουργία της καρδιάς, αλλεργίες, </a:t>
            </a:r>
            <a:r>
              <a:rPr lang="el-GR" dirty="0" smtClean="0"/>
              <a:t>αναπνοή)</a:t>
            </a:r>
            <a:endParaRPr lang="en-US" dirty="0"/>
          </a:p>
          <a:p>
            <a:pPr fontAlgn="base"/>
            <a:r>
              <a:rPr lang="en-US" b="1" dirty="0"/>
              <a:t>b</a:t>
            </a:r>
            <a:r>
              <a:rPr lang="el-GR" b="1" dirty="0"/>
              <a:t>5. λειτουργίες του πεπτικού, μεταβολικά και ενδοκρινικά συστήματα</a:t>
            </a:r>
            <a:r>
              <a:rPr lang="en-US" dirty="0"/>
              <a:t> </a:t>
            </a:r>
            <a:r>
              <a:rPr lang="el-GR" dirty="0"/>
              <a:t>(τροφή, πέψη, εντερική λειτουργία</a:t>
            </a:r>
            <a:r>
              <a:rPr lang="el-GR" dirty="0" smtClean="0"/>
              <a:t>,)</a:t>
            </a:r>
            <a:endParaRPr lang="en-US" dirty="0"/>
          </a:p>
          <a:p>
            <a:pPr fontAlgn="base"/>
            <a:r>
              <a:rPr lang="en-US" b="1" dirty="0"/>
              <a:t>b</a:t>
            </a:r>
            <a:r>
              <a:rPr lang="el-GR" b="1" dirty="0"/>
              <a:t>6. ουροποιογεννητικό (</a:t>
            </a:r>
            <a:r>
              <a:rPr lang="el-GR" dirty="0" smtClean="0"/>
              <a:t>ούρηση, σεξουαλική λειτουργία)</a:t>
            </a:r>
            <a:endParaRPr lang="en-US" dirty="0"/>
          </a:p>
          <a:p>
            <a:pPr fontAlgn="base"/>
            <a:r>
              <a:rPr lang="en-US" b="1" dirty="0"/>
              <a:t>b</a:t>
            </a:r>
            <a:r>
              <a:rPr lang="el-GR" b="1" dirty="0"/>
              <a:t>7. </a:t>
            </a:r>
            <a:r>
              <a:rPr lang="el-GR" b="1" dirty="0" err="1"/>
              <a:t>νευρομυοσκελετικές</a:t>
            </a:r>
            <a:r>
              <a:rPr lang="el-GR" b="1" dirty="0"/>
              <a:t> και σχετιζόμενες με την κίνηση λειτουργίες</a:t>
            </a:r>
            <a:r>
              <a:rPr lang="en-US" dirty="0"/>
              <a:t> </a:t>
            </a:r>
            <a:r>
              <a:rPr lang="el-GR" dirty="0" smtClean="0"/>
              <a:t>κινητικότητα αρθρώσεων, μυϊκή ισχύς, μυϊκός τόνος, ακούσιες κινήσεις )</a:t>
            </a:r>
            <a:endParaRPr lang="en-US" dirty="0"/>
          </a:p>
          <a:p>
            <a:pPr fontAlgn="base"/>
            <a:r>
              <a:rPr lang="en-US" b="1" dirty="0"/>
              <a:t>b</a:t>
            </a:r>
            <a:r>
              <a:rPr lang="el-GR" b="1" dirty="0"/>
              <a:t>8. λειτουργίες του δέρματος και σχετικές δομές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303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8075" y="215000"/>
            <a:ext cx="10515600" cy="808582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>
                <a:solidFill>
                  <a:srgbClr val="002060"/>
                </a:solidFill>
              </a:rPr>
              <a:t>Δομή </a:t>
            </a:r>
            <a:r>
              <a:rPr lang="en-US" sz="2400" b="1" dirty="0" smtClean="0">
                <a:solidFill>
                  <a:srgbClr val="002060"/>
                </a:solidFill>
              </a:rPr>
              <a:t>ICF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8075" y="1023582"/>
            <a:ext cx="10515600" cy="5431809"/>
          </a:xfrm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l-GR" b="1" dirty="0">
                <a:solidFill>
                  <a:srgbClr val="C00000"/>
                </a:solidFill>
              </a:rPr>
              <a:t>Μέρος </a:t>
            </a:r>
            <a:r>
              <a:rPr lang="en-US" b="1" dirty="0">
                <a:solidFill>
                  <a:srgbClr val="C00000"/>
                </a:solidFill>
              </a:rPr>
              <a:t>s</a:t>
            </a:r>
            <a:r>
              <a:rPr lang="el-GR" b="1" dirty="0">
                <a:solidFill>
                  <a:srgbClr val="C00000"/>
                </a:solidFill>
              </a:rPr>
              <a:t>: ΣΩΜΑΤΙΚΕΣ </a:t>
            </a:r>
            <a:r>
              <a:rPr lang="el-GR" b="1" dirty="0" smtClean="0">
                <a:solidFill>
                  <a:srgbClr val="C00000"/>
                </a:solidFill>
              </a:rPr>
              <a:t>ΔΟΜΕΣ</a:t>
            </a:r>
          </a:p>
          <a:p>
            <a:pPr marL="0" indent="0" fontAlgn="base">
              <a:buNone/>
            </a:pPr>
            <a:r>
              <a:rPr lang="el-GR" dirty="0" smtClean="0"/>
              <a:t>    (ανατομικά μέρη του σώματος)</a:t>
            </a:r>
            <a:endParaRPr lang="en-US" dirty="0"/>
          </a:p>
          <a:p>
            <a:pPr fontAlgn="base"/>
            <a:endParaRPr lang="el-GR" b="1" dirty="0" smtClean="0"/>
          </a:p>
          <a:p>
            <a:pPr fontAlgn="base"/>
            <a:r>
              <a:rPr lang="en-US" b="1" dirty="0" smtClean="0"/>
              <a:t>s</a:t>
            </a:r>
            <a:r>
              <a:rPr lang="el-GR" b="1" dirty="0" smtClean="0"/>
              <a:t>1. δομές του νευρικού συστήματος (</a:t>
            </a:r>
            <a:r>
              <a:rPr lang="el-GR" dirty="0" smtClean="0"/>
              <a:t>εγκέφαλος, νωτιαίος μυελός, περιφερικά νεύρα)</a:t>
            </a:r>
            <a:endParaRPr lang="en-US" dirty="0" smtClean="0"/>
          </a:p>
          <a:p>
            <a:pPr fontAlgn="base"/>
            <a:r>
              <a:rPr lang="en-US" b="1" dirty="0" smtClean="0"/>
              <a:t>s</a:t>
            </a:r>
            <a:r>
              <a:rPr lang="el-GR" b="1" dirty="0"/>
              <a:t>2. μάτι, αυτιά και σχετικές δομές</a:t>
            </a:r>
            <a:endParaRPr lang="en-US" dirty="0"/>
          </a:p>
          <a:p>
            <a:pPr fontAlgn="base"/>
            <a:r>
              <a:rPr lang="en-US" b="1" dirty="0"/>
              <a:t>s</a:t>
            </a:r>
            <a:r>
              <a:rPr lang="el-GR" b="1" dirty="0"/>
              <a:t>3. δομές που εμπλέκονται στην ομιλία και φωνή</a:t>
            </a:r>
            <a:r>
              <a:rPr lang="en-US" dirty="0"/>
              <a:t> </a:t>
            </a:r>
            <a:r>
              <a:rPr lang="el-GR" dirty="0"/>
              <a:t>(μύτη, λαιμός, στοματική κοιλότητα)</a:t>
            </a:r>
            <a:endParaRPr lang="en-US" dirty="0"/>
          </a:p>
          <a:p>
            <a:pPr fontAlgn="base"/>
            <a:r>
              <a:rPr lang="en-US" b="1" dirty="0"/>
              <a:t>s</a:t>
            </a:r>
            <a:r>
              <a:rPr lang="el-GR" b="1" dirty="0"/>
              <a:t>4. δομές του καρδιαγγειακού, ανοσολογικού και αναπνευστικού συστήματος</a:t>
            </a:r>
            <a:r>
              <a:rPr lang="en-US" dirty="0"/>
              <a:t> </a:t>
            </a:r>
            <a:r>
              <a:rPr lang="el-GR" dirty="0"/>
              <a:t>(καρδιά, αιμοφόρα αγγεία, πνεύμονες)</a:t>
            </a:r>
            <a:endParaRPr lang="en-US" dirty="0"/>
          </a:p>
          <a:p>
            <a:pPr fontAlgn="base"/>
            <a:r>
              <a:rPr lang="en-US" b="1" dirty="0"/>
              <a:t>s</a:t>
            </a:r>
            <a:r>
              <a:rPr lang="el-GR" b="1" dirty="0"/>
              <a:t>5. δομές για το πεπτικό, μεταβολικό και ενδοκρινικό σύστημα</a:t>
            </a:r>
            <a:r>
              <a:rPr lang="en-US" dirty="0"/>
              <a:t> </a:t>
            </a:r>
            <a:r>
              <a:rPr lang="el-GR" dirty="0"/>
              <a:t>(έντερα, αδένες)</a:t>
            </a:r>
            <a:endParaRPr lang="en-US" dirty="0"/>
          </a:p>
          <a:p>
            <a:pPr fontAlgn="base"/>
            <a:r>
              <a:rPr lang="en-US" b="1" dirty="0"/>
              <a:t>s</a:t>
            </a:r>
            <a:r>
              <a:rPr lang="el-GR" b="1" dirty="0"/>
              <a:t>6. διάρθρωση που αφορά ουροποιογεννητική και αναπαραγωγικού συστήματος</a:t>
            </a:r>
            <a:r>
              <a:rPr lang="en-US" dirty="0"/>
              <a:t> </a:t>
            </a:r>
            <a:r>
              <a:rPr lang="el-GR" dirty="0"/>
              <a:t>(</a:t>
            </a:r>
            <a:r>
              <a:rPr lang="el-GR" dirty="0" err="1"/>
              <a:t>νεφροί</a:t>
            </a:r>
            <a:r>
              <a:rPr lang="el-GR" dirty="0"/>
              <a:t>, ουροδόχος κύστη, κόλπος ή πέος)</a:t>
            </a:r>
            <a:endParaRPr lang="en-US" dirty="0"/>
          </a:p>
          <a:p>
            <a:pPr fontAlgn="base"/>
            <a:r>
              <a:rPr lang="en-US" b="1" dirty="0"/>
              <a:t>s</a:t>
            </a:r>
            <a:r>
              <a:rPr lang="el-GR" b="1" dirty="0"/>
              <a:t>7. δομές σχετικές με την </a:t>
            </a:r>
            <a:r>
              <a:rPr lang="el-GR" b="1" dirty="0" smtClean="0"/>
              <a:t>κίνηση ( περιοχή κεφαλιού και αυχένα, ώμος, άνω άκρα, λεκάνη, κάτω άκρα, κορμός) </a:t>
            </a:r>
            <a:endParaRPr lang="en-US" dirty="0"/>
          </a:p>
          <a:p>
            <a:pPr fontAlgn="base"/>
            <a:r>
              <a:rPr lang="en-US" b="1" dirty="0"/>
              <a:t>s</a:t>
            </a:r>
            <a:r>
              <a:rPr lang="el-GR" b="1" dirty="0"/>
              <a:t>8. δέρμα και σχετικές δομές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40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5878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>
                <a:solidFill>
                  <a:srgbClr val="002060"/>
                </a:solidFill>
              </a:rPr>
              <a:t>Δομή </a:t>
            </a:r>
            <a:r>
              <a:rPr lang="en-US" sz="2400" b="1" dirty="0">
                <a:solidFill>
                  <a:srgbClr val="002060"/>
                </a:solidFill>
              </a:rPr>
              <a:t>ICF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4967" y="982638"/>
            <a:ext cx="10589526" cy="5076967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l-GR" dirty="0">
                <a:solidFill>
                  <a:srgbClr val="C00000"/>
                </a:solidFill>
              </a:rPr>
              <a:t>ΜΕΡΟΣ </a:t>
            </a:r>
            <a:r>
              <a:rPr lang="en-US" dirty="0">
                <a:solidFill>
                  <a:srgbClr val="C00000"/>
                </a:solidFill>
              </a:rPr>
              <a:t>d</a:t>
            </a:r>
            <a:r>
              <a:rPr lang="el-GR" dirty="0">
                <a:solidFill>
                  <a:srgbClr val="C00000"/>
                </a:solidFill>
              </a:rPr>
              <a:t>: ΔΡΑΣΤΗΡΙΟΤΗΤΑ &amp; ΣΥΜΜΕΤΟΧΗ</a:t>
            </a:r>
            <a:r>
              <a:rPr lang="el-GR" b="1" dirty="0"/>
              <a:t/>
            </a:r>
            <a:br>
              <a:rPr lang="el-GR" b="1" dirty="0"/>
            </a:br>
            <a:endParaRPr lang="el-GR" b="1" dirty="0" smtClean="0"/>
          </a:p>
          <a:p>
            <a:pPr fontAlgn="base"/>
            <a:r>
              <a:rPr lang="en-US" b="1" dirty="0" smtClean="0"/>
              <a:t>d</a:t>
            </a:r>
            <a:r>
              <a:rPr lang="el-GR" b="1" dirty="0"/>
              <a:t>1. μάθηση και ισχύουσα γνώση</a:t>
            </a:r>
            <a:r>
              <a:rPr lang="en-US" dirty="0"/>
              <a:t> </a:t>
            </a:r>
            <a:r>
              <a:rPr lang="el-GR" dirty="0"/>
              <a:t>(χρήση και παιχνίδι αντικειμένων, λέξεις, φράσεις ή προτάσεις, έννοιες, μάθηση διαβάσματος, γραφής, υπολογισμού)</a:t>
            </a:r>
            <a:endParaRPr lang="en-US" dirty="0"/>
          </a:p>
          <a:p>
            <a:pPr fontAlgn="base"/>
            <a:r>
              <a:rPr lang="en-US" b="1" dirty="0"/>
              <a:t>d</a:t>
            </a:r>
            <a:r>
              <a:rPr lang="el-GR" b="1" dirty="0"/>
              <a:t>2. γενικά καθήκοντα και ανάγκες</a:t>
            </a:r>
            <a:r>
              <a:rPr lang="en-US" dirty="0"/>
              <a:t> </a:t>
            </a:r>
            <a:r>
              <a:rPr lang="el-GR" dirty="0"/>
              <a:t>(εκτέλεση απλής και σύνθετης εργασίας, κατανόηση εντολών, καθημερινή ρουτίνα, σταθερή συμπεριφορά)</a:t>
            </a:r>
            <a:endParaRPr lang="en-US" dirty="0"/>
          </a:p>
          <a:p>
            <a:pPr fontAlgn="base"/>
            <a:r>
              <a:rPr lang="en-US" b="1" dirty="0"/>
              <a:t>d</a:t>
            </a:r>
            <a:r>
              <a:rPr lang="el-GR" b="1" dirty="0"/>
              <a:t>3. επικοινωνία</a:t>
            </a:r>
            <a:r>
              <a:rPr lang="en-US" dirty="0"/>
              <a:t> </a:t>
            </a:r>
            <a:r>
              <a:rPr lang="el-GR" dirty="0"/>
              <a:t>(κατανόηση ομιλίας, χειρονομιών, εικόνων, ομιλία, χρήση χειρονομιών στην επικοινωνία)</a:t>
            </a:r>
            <a:endParaRPr lang="en-US" dirty="0"/>
          </a:p>
          <a:p>
            <a:pPr fontAlgn="base"/>
            <a:r>
              <a:rPr lang="en-US" b="1" dirty="0"/>
              <a:t>d</a:t>
            </a:r>
            <a:r>
              <a:rPr lang="el-GR" b="1" dirty="0"/>
              <a:t>4. κινητικότητα</a:t>
            </a:r>
            <a:r>
              <a:rPr lang="en-US" dirty="0"/>
              <a:t> </a:t>
            </a:r>
            <a:r>
              <a:rPr lang="el-GR" dirty="0" smtClean="0"/>
              <a:t>(άρση και μεταφορά αντικειμένων, κάθισμα</a:t>
            </a:r>
            <a:r>
              <a:rPr lang="el-GR" dirty="0"/>
              <a:t>, </a:t>
            </a:r>
            <a:r>
              <a:rPr lang="el-GR" dirty="0" err="1"/>
              <a:t>ορθοστάτηση</a:t>
            </a:r>
            <a:r>
              <a:rPr lang="el-GR" dirty="0"/>
              <a:t>, συντονισμός και έλεγχος κινήσεων, χρήση λεπτών κινήσεων, βάδιση, χρήση </a:t>
            </a:r>
            <a:r>
              <a:rPr lang="el-GR" dirty="0" smtClean="0"/>
              <a:t>ποδιών, οδήγηση, μετακίνηση με </a:t>
            </a:r>
            <a:r>
              <a:rPr lang="el-GR" dirty="0" err="1" smtClean="0"/>
              <a:t>αμαξίδιο</a:t>
            </a:r>
            <a:r>
              <a:rPr lang="el-GR" dirty="0" smtClean="0"/>
              <a:t>)</a:t>
            </a:r>
            <a:endParaRPr lang="en-US" dirty="0"/>
          </a:p>
          <a:p>
            <a:pPr fontAlgn="base"/>
            <a:r>
              <a:rPr lang="en-US" b="1" dirty="0"/>
              <a:t>d</a:t>
            </a:r>
            <a:r>
              <a:rPr lang="el-GR" b="1" dirty="0"/>
              <a:t>5. </a:t>
            </a:r>
            <a:r>
              <a:rPr lang="el-GR" b="1" dirty="0" err="1"/>
              <a:t>αυτο</a:t>
            </a:r>
            <a:r>
              <a:rPr lang="el-GR" b="1" dirty="0"/>
              <a:t>-φροντίδα</a:t>
            </a:r>
            <a:r>
              <a:rPr lang="en-US" dirty="0"/>
              <a:t> </a:t>
            </a:r>
            <a:r>
              <a:rPr lang="el-GR" dirty="0"/>
              <a:t>(πλύσιμο, χρήση της τουαλέτας, ανεξάρτητο ντύσιμο, σίτιση, αποφυγή παραγόντων βλαπτικών ή επικίνδυνων)</a:t>
            </a:r>
            <a:endParaRPr lang="en-US" dirty="0"/>
          </a:p>
          <a:p>
            <a:pPr fontAlgn="base"/>
            <a:r>
              <a:rPr lang="en-US" b="1" dirty="0"/>
              <a:t>d</a:t>
            </a:r>
            <a:r>
              <a:rPr lang="el-GR" b="1" dirty="0"/>
              <a:t>6. οικιακή ζωή</a:t>
            </a:r>
            <a:r>
              <a:rPr lang="en-US" dirty="0"/>
              <a:t> </a:t>
            </a:r>
            <a:r>
              <a:rPr lang="el-GR" dirty="0"/>
              <a:t>(δραστηριότητες του νοικοκυριού)</a:t>
            </a:r>
            <a:endParaRPr lang="en-US" dirty="0"/>
          </a:p>
          <a:p>
            <a:pPr fontAlgn="base"/>
            <a:r>
              <a:rPr lang="en-US" b="1" dirty="0"/>
              <a:t>d</a:t>
            </a:r>
            <a:r>
              <a:rPr lang="el-GR" b="1" dirty="0"/>
              <a:t>7. διαπροσωπικές αλληλεπιδράσεις και </a:t>
            </a:r>
            <a:r>
              <a:rPr lang="el-GR" b="1" dirty="0" smtClean="0"/>
              <a:t>συσχετίσεις </a:t>
            </a:r>
            <a:r>
              <a:rPr lang="el-GR" dirty="0" smtClean="0"/>
              <a:t>( οικογενειακές, ερωτικές) </a:t>
            </a:r>
            <a:endParaRPr lang="en-US" dirty="0"/>
          </a:p>
          <a:p>
            <a:pPr fontAlgn="base"/>
            <a:r>
              <a:rPr lang="en-US" b="1" dirty="0"/>
              <a:t>d</a:t>
            </a:r>
            <a:r>
              <a:rPr lang="el-GR" b="1" dirty="0"/>
              <a:t> 8. σημαντικοί τομείς της ζωής</a:t>
            </a:r>
            <a:r>
              <a:rPr lang="en-US" dirty="0"/>
              <a:t> </a:t>
            </a:r>
            <a:r>
              <a:rPr lang="el-GR" dirty="0" smtClean="0"/>
              <a:t>(συμμετοχή </a:t>
            </a:r>
            <a:r>
              <a:rPr lang="el-GR" dirty="0"/>
              <a:t>στην </a:t>
            </a:r>
            <a:r>
              <a:rPr lang="el-GR" dirty="0" err="1" smtClean="0"/>
              <a:t>εκπ</a:t>
            </a:r>
            <a:r>
              <a:rPr lang="el-GR" dirty="0" smtClean="0"/>
              <a:t>/</a:t>
            </a:r>
            <a:r>
              <a:rPr lang="el-GR" dirty="0" err="1" smtClean="0"/>
              <a:t>ση</a:t>
            </a:r>
            <a:r>
              <a:rPr lang="el-GR" dirty="0" smtClean="0"/>
              <a:t>, εργασία, )</a:t>
            </a:r>
            <a:endParaRPr lang="en-US" dirty="0"/>
          </a:p>
          <a:p>
            <a:pPr fontAlgn="base"/>
            <a:r>
              <a:rPr lang="en-US" b="1" dirty="0"/>
              <a:t>d</a:t>
            </a:r>
            <a:r>
              <a:rPr lang="el-GR" b="1" dirty="0"/>
              <a:t>9. κοινότητα, κοινωνικός και δημόσιος </a:t>
            </a:r>
            <a:r>
              <a:rPr lang="el-GR" b="1" dirty="0" err="1"/>
              <a:t>βιος</a:t>
            </a:r>
            <a:r>
              <a:rPr lang="en-US" dirty="0"/>
              <a:t> </a:t>
            </a:r>
            <a:r>
              <a:rPr lang="el-GR" dirty="0" smtClean="0"/>
              <a:t>(αναψυχή, πολιτική ζωή, θρησκεία)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6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010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>
                <a:solidFill>
                  <a:srgbClr val="002060"/>
                </a:solidFill>
              </a:rPr>
              <a:t>Δομή </a:t>
            </a:r>
            <a:r>
              <a:rPr lang="en-US" sz="2400" b="1" dirty="0">
                <a:solidFill>
                  <a:srgbClr val="002060"/>
                </a:solidFill>
              </a:rPr>
              <a:t>ICF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45713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el-GR" dirty="0">
                <a:solidFill>
                  <a:srgbClr val="C00000"/>
                </a:solidFill>
              </a:rPr>
              <a:t>ΜΕΡΟΣ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l-GR" dirty="0">
                <a:solidFill>
                  <a:srgbClr val="C00000"/>
                </a:solidFill>
              </a:rPr>
              <a:t>: ΠΕΡΙΒΑΛΛΟΝΤΙΚΟΙ ΠΑΡΑΓΟΝΤΕΣ</a:t>
            </a:r>
            <a:endParaRPr lang="en-US" dirty="0">
              <a:solidFill>
                <a:srgbClr val="C00000"/>
              </a:solidFill>
            </a:endParaRPr>
          </a:p>
          <a:p>
            <a:pPr fontAlgn="base"/>
            <a:r>
              <a:rPr lang="en-US" b="1" dirty="0" smtClean="0"/>
              <a:t>e</a:t>
            </a:r>
            <a:r>
              <a:rPr lang="el-GR" b="1" dirty="0"/>
              <a:t>1. προϊόντα και τεχνολογίας</a:t>
            </a:r>
            <a:r>
              <a:rPr lang="en-US" dirty="0"/>
              <a:t> </a:t>
            </a:r>
            <a:r>
              <a:rPr lang="el-GR" dirty="0" smtClean="0"/>
              <a:t>(τρόφιμα</a:t>
            </a:r>
            <a:r>
              <a:rPr lang="el-GR" dirty="0"/>
              <a:t>, </a:t>
            </a:r>
            <a:r>
              <a:rPr lang="el-GR" dirty="0" smtClean="0"/>
              <a:t>φάρμακα</a:t>
            </a:r>
            <a:r>
              <a:rPr lang="el-GR" dirty="0"/>
              <a:t>, ειδικά βοηθήματα και μέσα μεταφοράς, προϊόντα, υλικά για το παιχνίδι και την εκπαίδευση, προσβασιμότητας)</a:t>
            </a:r>
            <a:endParaRPr lang="en-US" dirty="0"/>
          </a:p>
          <a:p>
            <a:pPr fontAlgn="base"/>
            <a:r>
              <a:rPr lang="en-US" b="1" dirty="0"/>
              <a:t>e</a:t>
            </a:r>
            <a:r>
              <a:rPr lang="el-GR" b="1" dirty="0"/>
              <a:t>2. φυσικό περιβάλλον και ανθρώπινες αλλαγές στο περιβάλλον</a:t>
            </a:r>
            <a:r>
              <a:rPr lang="en-US" dirty="0"/>
              <a:t> </a:t>
            </a:r>
            <a:r>
              <a:rPr lang="el-GR" dirty="0" smtClean="0"/>
              <a:t>(χαρακτηριστικά </a:t>
            </a:r>
            <a:r>
              <a:rPr lang="el-GR" dirty="0"/>
              <a:t>του πληθυσμού, κλίματος, αέρα, στα φυσικά φαινόμενα, γεγονότα)</a:t>
            </a:r>
            <a:endParaRPr lang="en-US" dirty="0"/>
          </a:p>
          <a:p>
            <a:pPr fontAlgn="base"/>
            <a:r>
              <a:rPr lang="en-US" b="1" dirty="0"/>
              <a:t>e</a:t>
            </a:r>
            <a:r>
              <a:rPr lang="el-GR" b="1" dirty="0"/>
              <a:t>3. στήριξη και σχέσεις</a:t>
            </a:r>
            <a:r>
              <a:rPr lang="en-US" dirty="0"/>
              <a:t> </a:t>
            </a:r>
            <a:r>
              <a:rPr lang="el-GR" dirty="0"/>
              <a:t>(κατάλληλη υποστήριξη της άμεσης οικογένειας, από γνωστούς, συμμαθητές και γείτονες που διαθέτει, των ιθυνόντων, των </a:t>
            </a:r>
            <a:r>
              <a:rPr lang="el-GR" dirty="0" err="1" smtClean="0"/>
              <a:t>παρόχων</a:t>
            </a:r>
            <a:r>
              <a:rPr lang="el-GR" dirty="0" smtClean="0"/>
              <a:t> </a:t>
            </a:r>
            <a:r>
              <a:rPr lang="el-GR" dirty="0"/>
              <a:t>προσωπικής φροντίδας, των επαγγελματιών της υγείας)</a:t>
            </a:r>
            <a:endParaRPr lang="en-US" dirty="0"/>
          </a:p>
          <a:p>
            <a:pPr fontAlgn="base"/>
            <a:r>
              <a:rPr lang="en-US" b="1" dirty="0"/>
              <a:t>e</a:t>
            </a:r>
            <a:r>
              <a:rPr lang="el-GR" b="1" dirty="0"/>
              <a:t>4. </a:t>
            </a:r>
            <a:r>
              <a:rPr lang="el-GR" b="1" dirty="0" smtClean="0"/>
              <a:t>συμπεριφορές στάση των άλλων </a:t>
            </a:r>
            <a:r>
              <a:rPr lang="en-US" dirty="0"/>
              <a:t> </a:t>
            </a:r>
            <a:r>
              <a:rPr lang="el-GR" dirty="0"/>
              <a:t>(κατάλληλες </a:t>
            </a:r>
            <a:r>
              <a:rPr lang="el-GR" dirty="0" smtClean="0"/>
              <a:t>συμπεριφορές της </a:t>
            </a:r>
            <a:r>
              <a:rPr lang="el-GR" dirty="0"/>
              <a:t>άμεσης οικογένειας, από γνωστούς, συμμαθητές, και γείτονες που διαθέτει, των ιθυνόντων, των </a:t>
            </a:r>
            <a:r>
              <a:rPr lang="el-GR" dirty="0" err="1"/>
              <a:t>παρόχων</a:t>
            </a:r>
            <a:r>
              <a:rPr lang="el-GR" dirty="0"/>
              <a:t> προσωπικής φροντίδας, των επαγγελματιών της υγείας)</a:t>
            </a:r>
            <a:endParaRPr lang="en-US" dirty="0"/>
          </a:p>
          <a:p>
            <a:pPr fontAlgn="base"/>
            <a:r>
              <a:rPr lang="en-US" b="1" dirty="0"/>
              <a:t>e</a:t>
            </a:r>
            <a:r>
              <a:rPr lang="el-GR" b="1" dirty="0"/>
              <a:t>5. υπηρεσίες, συστήματα και πολιτική</a:t>
            </a:r>
            <a:r>
              <a:rPr lang="en-US" dirty="0"/>
              <a:t> </a:t>
            </a:r>
            <a:r>
              <a:rPr lang="el-GR" dirty="0" smtClean="0"/>
              <a:t>(τηλεπικοινωνίες, μεταφορικές υπηρεσίες, υπηρεσίες, </a:t>
            </a:r>
            <a:r>
              <a:rPr lang="el-GR" dirty="0"/>
              <a:t>των </a:t>
            </a:r>
            <a:r>
              <a:rPr lang="el-GR" dirty="0" err="1"/>
              <a:t>παρόχων</a:t>
            </a:r>
            <a:r>
              <a:rPr lang="el-GR" dirty="0"/>
              <a:t> προσωπικής φροντίδας, των επαγγελματιών της </a:t>
            </a:r>
            <a:r>
              <a:rPr lang="el-GR" dirty="0" smtClean="0"/>
              <a:t>υγείας και της  εκπαίδευσης 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8874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761</Words>
  <Application>Microsoft Office PowerPoint</Application>
  <PresentationFormat>Ευρεία οθόνη</PresentationFormat>
  <Paragraphs>196</Paragraphs>
  <Slides>16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4" baseType="lpstr">
      <vt:lpstr>ＭＳ Ｐゴシック</vt:lpstr>
      <vt:lpstr>Arial</vt:lpstr>
      <vt:lpstr>Calibri</vt:lpstr>
      <vt:lpstr>Calibri Light</vt:lpstr>
      <vt:lpstr>Comic Sans MS</vt:lpstr>
      <vt:lpstr>Times New Roman</vt:lpstr>
      <vt:lpstr>Wingdings</vt:lpstr>
      <vt:lpstr>Θέμα του Office</vt:lpstr>
      <vt:lpstr>Διεθνής ταξινόμηση της Λειτουργικότητας, Αναπηρίας και Υγείας  (International Classification of Functioning and Health, ICF) WHO, 2001</vt:lpstr>
      <vt:lpstr>Από το ICIDH στο ICF</vt:lpstr>
      <vt:lpstr>Διεθνής ταξινόμηση της Λειτουργικότητας, Αναπηρίας και Υγείας  (International Classification of Functioning and Health, ICF) WHO, 2001</vt:lpstr>
      <vt:lpstr>Παρουσίαση του PowerPoint</vt:lpstr>
      <vt:lpstr>Διεθνής ταξινόμηση της Λειτουργικότητας, Αναπηρίας και Υγείας</vt:lpstr>
      <vt:lpstr>Δομή ICF </vt:lpstr>
      <vt:lpstr>Δομή ICF</vt:lpstr>
      <vt:lpstr>Δομή ICF </vt:lpstr>
      <vt:lpstr>Δομή ICF </vt:lpstr>
      <vt:lpstr>Διεθνής ταξινόμηση της Λειτουργικότητας,  Αναπηρίας Υγείας (ICF) </vt:lpstr>
      <vt:lpstr>Διεθνείς σύστημα ταξινόμησης της αναπηρίας και λειτουργικότητας  Εφαρμογή σε ΑΕΕ</vt:lpstr>
      <vt:lpstr>ΚΑΤΗΓΟΡΙΕΣ ΑΝΑΠΗΡΙΑΣ με βάση την λειτουργικότητα</vt:lpstr>
      <vt:lpstr>Προσδιοριστές</vt:lpstr>
      <vt:lpstr>Παράδειγμα επίδοσης και ικανότητας έργου  Κορίτσι 9 ετών με διπληγία (ΕΠ)  </vt:lpstr>
      <vt:lpstr>Προσδιοριστές / Περιβαλλοντικοί παράγοντες 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51</cp:revision>
  <dcterms:created xsi:type="dcterms:W3CDTF">2015-11-08T14:40:55Z</dcterms:created>
  <dcterms:modified xsi:type="dcterms:W3CDTF">2015-11-23T20:44:52Z</dcterms:modified>
</cp:coreProperties>
</file>