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sldIdLst>
    <p:sldId id="256" r:id="rId2"/>
    <p:sldId id="396" r:id="rId3"/>
    <p:sldId id="332" r:id="rId4"/>
    <p:sldId id="331" r:id="rId5"/>
    <p:sldId id="272" r:id="rId6"/>
    <p:sldId id="281" r:id="rId7"/>
    <p:sldId id="282" r:id="rId8"/>
    <p:sldId id="374" r:id="rId9"/>
    <p:sldId id="397" r:id="rId10"/>
    <p:sldId id="276" r:id="rId11"/>
    <p:sldId id="352" r:id="rId12"/>
    <p:sldId id="354" r:id="rId13"/>
    <p:sldId id="392" r:id="rId14"/>
    <p:sldId id="390" r:id="rId15"/>
    <p:sldId id="376" r:id="rId16"/>
    <p:sldId id="377" r:id="rId17"/>
    <p:sldId id="378" r:id="rId18"/>
    <p:sldId id="383" r:id="rId19"/>
    <p:sldId id="387" r:id="rId20"/>
    <p:sldId id="349" r:id="rId21"/>
    <p:sldId id="258" r:id="rId22"/>
    <p:sldId id="259" r:id="rId23"/>
    <p:sldId id="261" r:id="rId24"/>
    <p:sldId id="330" r:id="rId25"/>
    <p:sldId id="262" r:id="rId26"/>
    <p:sldId id="264" r:id="rId27"/>
    <p:sldId id="263" r:id="rId28"/>
    <p:sldId id="356" r:id="rId29"/>
    <p:sldId id="265" r:id="rId30"/>
    <p:sldId id="266" r:id="rId31"/>
    <p:sldId id="285" r:id="rId32"/>
    <p:sldId id="286" r:id="rId33"/>
    <p:sldId id="267" r:id="rId34"/>
    <p:sldId id="268" r:id="rId35"/>
    <p:sldId id="399" r:id="rId36"/>
    <p:sldId id="329" r:id="rId37"/>
    <p:sldId id="328" r:id="rId38"/>
    <p:sldId id="393" r:id="rId39"/>
    <p:sldId id="312" r:id="rId40"/>
    <p:sldId id="318" r:id="rId41"/>
    <p:sldId id="357" r:id="rId42"/>
    <p:sldId id="348" r:id="rId43"/>
    <p:sldId id="347" r:id="rId44"/>
    <p:sldId id="283" r:id="rId45"/>
    <p:sldId id="313" r:id="rId46"/>
    <p:sldId id="319" r:id="rId47"/>
    <p:sldId id="320" r:id="rId48"/>
    <p:sldId id="321" r:id="rId49"/>
    <p:sldId id="322" r:id="rId50"/>
    <p:sldId id="323" r:id="rId51"/>
    <p:sldId id="314" r:id="rId52"/>
    <p:sldId id="324" r:id="rId53"/>
    <p:sldId id="335" r:id="rId54"/>
    <p:sldId id="336" r:id="rId55"/>
    <p:sldId id="337" r:id="rId56"/>
    <p:sldId id="315" r:id="rId57"/>
    <p:sldId id="339" r:id="rId58"/>
    <p:sldId id="338" r:id="rId59"/>
    <p:sldId id="340" r:id="rId60"/>
    <p:sldId id="341" r:id="rId61"/>
    <p:sldId id="342" r:id="rId62"/>
    <p:sldId id="317" r:id="rId63"/>
    <p:sldId id="290" r:id="rId64"/>
    <p:sldId id="292" r:id="rId65"/>
    <p:sldId id="294" r:id="rId66"/>
    <p:sldId id="297" r:id="rId67"/>
    <p:sldId id="293" r:id="rId68"/>
    <p:sldId id="298" r:id="rId69"/>
    <p:sldId id="291" r:id="rId70"/>
    <p:sldId id="299" r:id="rId71"/>
    <p:sldId id="300" r:id="rId72"/>
    <p:sldId id="301" r:id="rId73"/>
    <p:sldId id="302" r:id="rId74"/>
    <p:sldId id="303" r:id="rId75"/>
    <p:sldId id="304" r:id="rId76"/>
    <p:sldId id="305" r:id="rId77"/>
    <p:sldId id="306" r:id="rId78"/>
    <p:sldId id="307" r:id="rId79"/>
    <p:sldId id="308" r:id="rId80"/>
    <p:sldId id="309" r:id="rId81"/>
    <p:sldId id="310" r:id="rId82"/>
    <p:sldId id="327" r:id="rId83"/>
    <p:sldId id="333" r:id="rId84"/>
    <p:sldId id="360" r:id="rId85"/>
    <p:sldId id="326" r:id="rId86"/>
    <p:sldId id="361" r:id="rId87"/>
    <p:sldId id="362" r:id="rId88"/>
    <p:sldId id="363" r:id="rId89"/>
    <p:sldId id="364" r:id="rId90"/>
    <p:sldId id="366" r:id="rId91"/>
    <p:sldId id="368" r:id="rId92"/>
    <p:sldId id="369" r:id="rId93"/>
    <p:sldId id="370" r:id="rId94"/>
    <p:sldId id="372" r:id="rId95"/>
    <p:sldId id="398" r:id="rId96"/>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Μεσαίο στυλ 2 - Έμφαση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Μεσαίο στυλ 2 - Έμφαση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Μεσαίο στυλ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Μεσαίο στυλ 2 - Έμφασ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Μεσαίο στυλ 2 - Έμφαση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7" autoAdjust="0"/>
    <p:restoredTop sz="94667" autoAdjust="0"/>
  </p:normalViewPr>
  <p:slideViewPr>
    <p:cSldViewPr>
      <p:cViewPr varScale="1">
        <p:scale>
          <a:sx n="70" d="100"/>
          <a:sy n="70" d="100"/>
        </p:scale>
        <p:origin x="-138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bg>
      <p:bgRef idx="1002">
        <a:schemeClr val="bg1"/>
      </p:bgRef>
    </p:bg>
    <p:spTree>
      <p:nvGrpSpPr>
        <p:cNvPr id="1" name=""/>
        <p:cNvGrpSpPr/>
        <p:nvPr/>
      </p:nvGrpSpPr>
      <p:grpSpPr>
        <a:xfrm>
          <a:off x="0" y="0"/>
          <a:ext cx="0" cy="0"/>
          <a:chOff x="0" y="0"/>
          <a:chExt cx="0" cy="0"/>
        </a:xfrm>
      </p:grpSpPr>
      <p:sp>
        <p:nvSpPr>
          <p:cNvPr id="8" name="Ορθογώνιο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Ευθεία γραμμή σύνδεσης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Τίτλος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l-GR" smtClean="0"/>
              <a:t>Στυλ κύριου τίτλου</a:t>
            </a:r>
            <a:endParaRPr kumimoji="0" lang="en-US"/>
          </a:p>
        </p:txBody>
      </p:sp>
      <p:sp>
        <p:nvSpPr>
          <p:cNvPr id="25" name="Υπότιτλος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l-GR" smtClean="0"/>
              <a:t>Στυλ κύριου υπότιτλου</a:t>
            </a:r>
            <a:endParaRPr kumimoji="0" lang="en-US"/>
          </a:p>
        </p:txBody>
      </p:sp>
      <p:sp>
        <p:nvSpPr>
          <p:cNvPr id="31" name="Θέση ημερομηνίας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543FE779-FAD3-4B75-8A11-A46F61403F82}" type="datetimeFigureOut">
              <a:rPr lang="el-GR" smtClean="0"/>
              <a:pPr/>
              <a:t>5/12/2020</a:t>
            </a:fld>
            <a:endParaRPr lang="el-GR" dirty="0"/>
          </a:p>
        </p:txBody>
      </p:sp>
      <p:sp>
        <p:nvSpPr>
          <p:cNvPr id="18" name="Θέση υποσέλιδου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el-GR" dirty="0"/>
          </a:p>
        </p:txBody>
      </p:sp>
      <p:sp>
        <p:nvSpPr>
          <p:cNvPr id="29" name="Θέση αριθμού διαφάνειας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A2116D83-F977-4513-9CEF-F9A26A739710}" type="slidenum">
              <a:rPr lang="el-GR" smtClean="0"/>
              <a:pPr/>
              <a:t>‹#›</a:t>
            </a:fld>
            <a:endParaRPr lang="el-GR"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extLst/>
          </a:lstStyle>
          <a:p>
            <a:r>
              <a:rPr kumimoji="0" lang="el-GR" smtClean="0"/>
              <a:t>Στυλ κύριου τίτλου</a:t>
            </a:r>
            <a:endParaRPr kumimoji="0" lang="en-US"/>
          </a:p>
        </p:txBody>
      </p:sp>
      <p:sp>
        <p:nvSpPr>
          <p:cNvPr id="3" name="Θέση κατακόρυφου κειμένου 2"/>
          <p:cNvSpPr>
            <a:spLocks noGrp="1"/>
          </p:cNvSpPr>
          <p:nvPr>
            <p:ph type="body" orient="vert" idx="1"/>
          </p:nvPr>
        </p:nvSpPr>
        <p:spPr/>
        <p:txBody>
          <a:bodyPr vert="eaVert"/>
          <a:lstStyle>
            <a:extLs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Θέση ημερομηνίας 3"/>
          <p:cNvSpPr>
            <a:spLocks noGrp="1"/>
          </p:cNvSpPr>
          <p:nvPr>
            <p:ph type="dt" sz="half" idx="10"/>
          </p:nvPr>
        </p:nvSpPr>
        <p:spPr/>
        <p:txBody>
          <a:bodyPr/>
          <a:lstStyle>
            <a:extLst/>
          </a:lstStyle>
          <a:p>
            <a:fld id="{543FE779-FAD3-4B75-8A11-A46F61403F82}" type="datetimeFigureOut">
              <a:rPr lang="el-GR" smtClean="0"/>
              <a:pPr/>
              <a:t>5/12/2020</a:t>
            </a:fld>
            <a:endParaRPr lang="el-GR" dirty="0"/>
          </a:p>
        </p:txBody>
      </p:sp>
      <p:sp>
        <p:nvSpPr>
          <p:cNvPr id="5" name="Θέση υποσέλιδου 4"/>
          <p:cNvSpPr>
            <a:spLocks noGrp="1"/>
          </p:cNvSpPr>
          <p:nvPr>
            <p:ph type="ftr" sz="quarter" idx="11"/>
          </p:nvPr>
        </p:nvSpPr>
        <p:spPr/>
        <p:txBody>
          <a:bodyPr/>
          <a:lstStyle>
            <a:extLst/>
          </a:lstStyle>
          <a:p>
            <a:endParaRPr lang="el-GR" dirty="0"/>
          </a:p>
        </p:txBody>
      </p:sp>
      <p:sp>
        <p:nvSpPr>
          <p:cNvPr id="6" name="Θέση αριθμού διαφάνειας 5"/>
          <p:cNvSpPr>
            <a:spLocks noGrp="1"/>
          </p:cNvSpPr>
          <p:nvPr>
            <p:ph type="sldNum" sz="quarter" idx="12"/>
          </p:nvPr>
        </p:nvSpPr>
        <p:spPr/>
        <p:txBody>
          <a:bodyPr/>
          <a:lstStyle>
            <a:extLst/>
          </a:lstStyle>
          <a:p>
            <a:fld id="{A2116D83-F977-4513-9CEF-F9A26A739710}" type="slidenum">
              <a:rPr lang="el-GR" smtClean="0"/>
              <a:pPr/>
              <a:t>‹#›</a:t>
            </a:fld>
            <a:endParaRPr lang="el-G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553200" y="274955"/>
            <a:ext cx="1524000" cy="5851525"/>
          </a:xfrm>
        </p:spPr>
        <p:txBody>
          <a:bodyPr vert="eaVert" anchor="t"/>
          <a:lstStyle>
            <a:extLst/>
          </a:lstStyle>
          <a:p>
            <a:r>
              <a:rPr kumimoji="0" lang="el-GR" smtClean="0"/>
              <a:t>Στυλ κύριου τίτλου</a:t>
            </a:r>
            <a:endParaRPr kumimoji="0" lang="en-US"/>
          </a:p>
        </p:txBody>
      </p:sp>
      <p:sp>
        <p:nvSpPr>
          <p:cNvPr id="3" name="Θέση κατακόρυφου κειμένου 2"/>
          <p:cNvSpPr>
            <a:spLocks noGrp="1"/>
          </p:cNvSpPr>
          <p:nvPr>
            <p:ph type="body" orient="vert" idx="1"/>
          </p:nvPr>
        </p:nvSpPr>
        <p:spPr>
          <a:xfrm>
            <a:off x="457200" y="274642"/>
            <a:ext cx="6019800" cy="5851525"/>
          </a:xfrm>
        </p:spPr>
        <p:txBody>
          <a:bodyPr vert="eaVert"/>
          <a:lstStyle>
            <a:extLs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Θέση ημερομηνίας 3"/>
          <p:cNvSpPr>
            <a:spLocks noGrp="1"/>
          </p:cNvSpPr>
          <p:nvPr>
            <p:ph type="dt" sz="half" idx="10"/>
          </p:nvPr>
        </p:nvSpPr>
        <p:spPr>
          <a:xfrm>
            <a:off x="4242816" y="6557946"/>
            <a:ext cx="2002464" cy="226902"/>
          </a:xfrm>
        </p:spPr>
        <p:txBody>
          <a:bodyPr/>
          <a:lstStyle>
            <a:extLst/>
          </a:lstStyle>
          <a:p>
            <a:fld id="{543FE779-FAD3-4B75-8A11-A46F61403F82}" type="datetimeFigureOut">
              <a:rPr lang="el-GR" smtClean="0"/>
              <a:pPr/>
              <a:t>5/12/2020</a:t>
            </a:fld>
            <a:endParaRPr lang="el-GR" dirty="0"/>
          </a:p>
        </p:txBody>
      </p:sp>
      <p:sp>
        <p:nvSpPr>
          <p:cNvPr id="5" name="Θέση υποσέλιδου 4"/>
          <p:cNvSpPr>
            <a:spLocks noGrp="1"/>
          </p:cNvSpPr>
          <p:nvPr>
            <p:ph type="ftr" sz="quarter" idx="11"/>
          </p:nvPr>
        </p:nvSpPr>
        <p:spPr>
          <a:xfrm>
            <a:off x="457200" y="6556248"/>
            <a:ext cx="3657600" cy="228600"/>
          </a:xfrm>
        </p:spPr>
        <p:txBody>
          <a:bodyPr/>
          <a:lstStyle>
            <a:extLst/>
          </a:lstStyle>
          <a:p>
            <a:endParaRPr lang="el-GR" dirty="0"/>
          </a:p>
        </p:txBody>
      </p:sp>
      <p:sp>
        <p:nvSpPr>
          <p:cNvPr id="6" name="Θέση αριθμού διαφάνειας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A2116D83-F977-4513-9CEF-F9A26A739710}" type="slidenum">
              <a:rPr lang="el-GR" smtClean="0"/>
              <a:pPr/>
              <a:t>‹#›</a:t>
            </a:fld>
            <a:endParaRPr lang="el-G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extLst/>
          </a:lstStyle>
          <a:p>
            <a:r>
              <a:rPr kumimoji="0" lang="el-GR" smtClean="0"/>
              <a:t>Στυλ κύριου τίτλου</a:t>
            </a:r>
            <a:endParaRPr kumimoji="0" lang="en-US"/>
          </a:p>
        </p:txBody>
      </p:sp>
      <p:sp>
        <p:nvSpPr>
          <p:cNvPr id="3" name="Θέση περιεχομένου 2"/>
          <p:cNvSpPr>
            <a:spLocks noGrp="1"/>
          </p:cNvSpPr>
          <p:nvPr>
            <p:ph idx="1"/>
          </p:nvPr>
        </p:nvSpPr>
        <p:spPr/>
        <p:txBody>
          <a:bodyPr/>
          <a:lstStyle>
            <a:extLs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Θέση ημερομηνίας 3"/>
          <p:cNvSpPr>
            <a:spLocks noGrp="1"/>
          </p:cNvSpPr>
          <p:nvPr>
            <p:ph type="dt" sz="half" idx="10"/>
          </p:nvPr>
        </p:nvSpPr>
        <p:spPr/>
        <p:txBody>
          <a:bodyPr/>
          <a:lstStyle>
            <a:extLst/>
          </a:lstStyle>
          <a:p>
            <a:fld id="{543FE779-FAD3-4B75-8A11-A46F61403F82}" type="datetimeFigureOut">
              <a:rPr lang="el-GR" smtClean="0"/>
              <a:pPr/>
              <a:t>5/12/2020</a:t>
            </a:fld>
            <a:endParaRPr lang="el-GR" dirty="0"/>
          </a:p>
        </p:txBody>
      </p:sp>
      <p:sp>
        <p:nvSpPr>
          <p:cNvPr id="5" name="Θέση υποσέλιδου 4"/>
          <p:cNvSpPr>
            <a:spLocks noGrp="1"/>
          </p:cNvSpPr>
          <p:nvPr>
            <p:ph type="ftr" sz="quarter" idx="11"/>
          </p:nvPr>
        </p:nvSpPr>
        <p:spPr/>
        <p:txBody>
          <a:bodyPr/>
          <a:lstStyle>
            <a:extLst/>
          </a:lstStyle>
          <a:p>
            <a:endParaRPr lang="el-GR" dirty="0"/>
          </a:p>
        </p:txBody>
      </p:sp>
      <p:sp>
        <p:nvSpPr>
          <p:cNvPr id="6" name="Θέση αριθμού διαφάνειας 5"/>
          <p:cNvSpPr>
            <a:spLocks noGrp="1"/>
          </p:cNvSpPr>
          <p:nvPr>
            <p:ph type="sldNum" sz="quarter" idx="12"/>
          </p:nvPr>
        </p:nvSpPr>
        <p:spPr/>
        <p:txBody>
          <a:bodyPr/>
          <a:lstStyle>
            <a:extLst/>
          </a:lstStyle>
          <a:p>
            <a:fld id="{A2116D83-F977-4513-9CEF-F9A26A739710}" type="slidenum">
              <a:rPr lang="el-GR" smtClean="0"/>
              <a:pPr/>
              <a:t>‹#›</a:t>
            </a:fld>
            <a:endParaRPr lang="el-G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bg>
      <p:bgRef idx="1001">
        <a:schemeClr val="bg1"/>
      </p:bgRef>
    </p:bg>
    <p:spTree>
      <p:nvGrpSpPr>
        <p:cNvPr id="1" name=""/>
        <p:cNvGrpSpPr/>
        <p:nvPr/>
      </p:nvGrpSpPr>
      <p:grpSpPr>
        <a:xfrm>
          <a:off x="0" y="0"/>
          <a:ext cx="0" cy="0"/>
          <a:chOff x="0" y="0"/>
          <a:chExt cx="0" cy="0"/>
        </a:xfrm>
      </p:grpSpPr>
      <p:sp>
        <p:nvSpPr>
          <p:cNvPr id="2" name="Τίτλος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l-GR" smtClean="0"/>
              <a:t>Στυλ κύριου τίτλου</a:t>
            </a:r>
            <a:endParaRPr kumimoji="0" lang="en-US"/>
          </a:p>
        </p:txBody>
      </p:sp>
      <p:sp>
        <p:nvSpPr>
          <p:cNvPr id="3" name="Θέση κειμένου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l-GR" smtClean="0"/>
              <a:t>Στυλ υποδείγματος κειμένου</a:t>
            </a:r>
          </a:p>
        </p:txBody>
      </p:sp>
      <p:sp>
        <p:nvSpPr>
          <p:cNvPr id="4" name="Θέση ημερομηνίας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543FE779-FAD3-4B75-8A11-A46F61403F82}" type="datetimeFigureOut">
              <a:rPr lang="el-GR" smtClean="0"/>
              <a:pPr/>
              <a:t>5/12/2020</a:t>
            </a:fld>
            <a:endParaRPr lang="el-GR" dirty="0"/>
          </a:p>
        </p:txBody>
      </p:sp>
      <p:sp>
        <p:nvSpPr>
          <p:cNvPr id="5" name="Θέση υποσέλιδου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el-GR" dirty="0"/>
          </a:p>
        </p:txBody>
      </p:sp>
      <p:sp>
        <p:nvSpPr>
          <p:cNvPr id="6" name="Θέση αριθμού διαφάνειας 5"/>
          <p:cNvSpPr>
            <a:spLocks noGrp="1"/>
          </p:cNvSpPr>
          <p:nvPr>
            <p:ph type="sldNum" sz="quarter" idx="12"/>
          </p:nvPr>
        </p:nvSpPr>
        <p:spPr>
          <a:xfrm>
            <a:off x="6733952" y="6555112"/>
            <a:ext cx="588336" cy="228600"/>
          </a:xfrm>
        </p:spPr>
        <p:txBody>
          <a:bodyPr/>
          <a:lstStyle>
            <a:extLst/>
          </a:lstStyle>
          <a:p>
            <a:fld id="{A2116D83-F977-4513-9CEF-F9A26A739710}" type="slidenum">
              <a:rPr lang="el-GR" smtClean="0"/>
              <a:pPr/>
              <a:t>‹#›</a:t>
            </a:fld>
            <a:endParaRPr lang="el-GR"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320040"/>
            <a:ext cx="7242048" cy="1143000"/>
          </a:xfrm>
        </p:spPr>
        <p:txBody>
          <a:bodyPr/>
          <a:lstStyle>
            <a:extLst/>
          </a:lstStyle>
          <a:p>
            <a:r>
              <a:rPr kumimoji="0" lang="el-GR" smtClean="0"/>
              <a:t>Στυλ κύριου τίτλου</a:t>
            </a:r>
            <a:endParaRPr kumimoji="0" lang="en-US"/>
          </a:p>
        </p:txBody>
      </p:sp>
      <p:sp>
        <p:nvSpPr>
          <p:cNvPr id="3" name="Θέση περιεχομένου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Θέση περιεχομένου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Θέση ημερομηνίας 4"/>
          <p:cNvSpPr>
            <a:spLocks noGrp="1"/>
          </p:cNvSpPr>
          <p:nvPr>
            <p:ph type="dt" sz="half" idx="10"/>
          </p:nvPr>
        </p:nvSpPr>
        <p:spPr/>
        <p:txBody>
          <a:bodyPr/>
          <a:lstStyle>
            <a:extLst/>
          </a:lstStyle>
          <a:p>
            <a:fld id="{543FE779-FAD3-4B75-8A11-A46F61403F82}" type="datetimeFigureOut">
              <a:rPr lang="el-GR" smtClean="0"/>
              <a:pPr/>
              <a:t>5/12/2020</a:t>
            </a:fld>
            <a:endParaRPr lang="el-GR" dirty="0"/>
          </a:p>
        </p:txBody>
      </p:sp>
      <p:sp>
        <p:nvSpPr>
          <p:cNvPr id="6" name="Θέση υποσέλιδου 5"/>
          <p:cNvSpPr>
            <a:spLocks noGrp="1"/>
          </p:cNvSpPr>
          <p:nvPr>
            <p:ph type="ftr" sz="quarter" idx="11"/>
          </p:nvPr>
        </p:nvSpPr>
        <p:spPr/>
        <p:txBody>
          <a:bodyPr/>
          <a:lstStyle>
            <a:extLst/>
          </a:lstStyle>
          <a:p>
            <a:endParaRPr lang="el-GR" dirty="0"/>
          </a:p>
        </p:txBody>
      </p:sp>
      <p:sp>
        <p:nvSpPr>
          <p:cNvPr id="7" name="Θέση αριθμού διαφάνειας 6"/>
          <p:cNvSpPr>
            <a:spLocks noGrp="1"/>
          </p:cNvSpPr>
          <p:nvPr>
            <p:ph type="sldNum" sz="quarter" idx="12"/>
          </p:nvPr>
        </p:nvSpPr>
        <p:spPr/>
        <p:txBody>
          <a:bodyPr/>
          <a:lstStyle>
            <a:extLst/>
          </a:lstStyle>
          <a:p>
            <a:fld id="{A2116D83-F977-4513-9CEF-F9A26A739710}" type="slidenum">
              <a:rPr lang="el-GR" smtClean="0"/>
              <a:pPr/>
              <a:t>‹#›</a:t>
            </a:fld>
            <a:endParaRPr lang="el-G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320040"/>
            <a:ext cx="7242048" cy="1143000"/>
          </a:xfrm>
        </p:spPr>
        <p:txBody>
          <a:bodyPr anchor="b"/>
          <a:lstStyle>
            <a:lvl1pPr>
              <a:defRPr/>
            </a:lvl1pPr>
            <a:extLst/>
          </a:lstStyle>
          <a:p>
            <a:r>
              <a:rPr kumimoji="0" lang="el-GR" smtClean="0"/>
              <a:t>Στυλ κύριου τίτλου</a:t>
            </a:r>
            <a:endParaRPr kumimoji="0" lang="en-US"/>
          </a:p>
        </p:txBody>
      </p:sp>
      <p:sp>
        <p:nvSpPr>
          <p:cNvPr id="3" name="Θέση κειμένου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l-GR" smtClean="0"/>
              <a:t>Στυλ υποδείγματος κειμένου</a:t>
            </a:r>
          </a:p>
        </p:txBody>
      </p:sp>
      <p:sp>
        <p:nvSpPr>
          <p:cNvPr id="4" name="Θέση κειμένου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l-GR" smtClean="0"/>
              <a:t>Στυλ υποδείγματος κειμένου</a:t>
            </a:r>
          </a:p>
        </p:txBody>
      </p:sp>
      <p:sp>
        <p:nvSpPr>
          <p:cNvPr id="5" name="Θέση περιεχομένου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6" name="Θέση περιεχομένου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7" name="Θέση ημερομηνίας 6"/>
          <p:cNvSpPr>
            <a:spLocks noGrp="1"/>
          </p:cNvSpPr>
          <p:nvPr>
            <p:ph type="dt" sz="half" idx="10"/>
          </p:nvPr>
        </p:nvSpPr>
        <p:spPr/>
        <p:txBody>
          <a:bodyPr/>
          <a:lstStyle>
            <a:extLst/>
          </a:lstStyle>
          <a:p>
            <a:fld id="{543FE779-FAD3-4B75-8A11-A46F61403F82}" type="datetimeFigureOut">
              <a:rPr lang="el-GR" smtClean="0"/>
              <a:pPr/>
              <a:t>5/12/2020</a:t>
            </a:fld>
            <a:endParaRPr lang="el-GR" dirty="0"/>
          </a:p>
        </p:txBody>
      </p:sp>
      <p:sp>
        <p:nvSpPr>
          <p:cNvPr id="8" name="Θέση υποσέλιδου 7"/>
          <p:cNvSpPr>
            <a:spLocks noGrp="1"/>
          </p:cNvSpPr>
          <p:nvPr>
            <p:ph type="ftr" sz="quarter" idx="11"/>
          </p:nvPr>
        </p:nvSpPr>
        <p:spPr/>
        <p:txBody>
          <a:bodyPr/>
          <a:lstStyle>
            <a:extLst/>
          </a:lstStyle>
          <a:p>
            <a:endParaRPr lang="el-GR" dirty="0"/>
          </a:p>
        </p:txBody>
      </p:sp>
      <p:sp>
        <p:nvSpPr>
          <p:cNvPr id="9" name="Θέση αριθμού διαφάνειας 8"/>
          <p:cNvSpPr>
            <a:spLocks noGrp="1"/>
          </p:cNvSpPr>
          <p:nvPr>
            <p:ph type="sldNum" sz="quarter" idx="12"/>
          </p:nvPr>
        </p:nvSpPr>
        <p:spPr/>
        <p:txBody>
          <a:bodyPr/>
          <a:lstStyle>
            <a:extLst/>
          </a:lstStyle>
          <a:p>
            <a:fld id="{A2116D83-F977-4513-9CEF-F9A26A739710}" type="slidenum">
              <a:rPr lang="el-GR" smtClean="0"/>
              <a:pPr/>
              <a:t>‹#›</a:t>
            </a:fld>
            <a:endParaRPr lang="el-G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320040"/>
            <a:ext cx="7242048" cy="1143000"/>
          </a:xfrm>
        </p:spPr>
        <p:txBody>
          <a:bodyPr/>
          <a:lstStyle>
            <a:extLst/>
          </a:lstStyle>
          <a:p>
            <a:r>
              <a:rPr kumimoji="0" lang="el-GR" smtClean="0"/>
              <a:t>Στυλ κύριου τίτλου</a:t>
            </a:r>
            <a:endParaRPr kumimoji="0" lang="en-US"/>
          </a:p>
        </p:txBody>
      </p:sp>
      <p:sp>
        <p:nvSpPr>
          <p:cNvPr id="3" name="Θέση ημερομηνίας 2"/>
          <p:cNvSpPr>
            <a:spLocks noGrp="1"/>
          </p:cNvSpPr>
          <p:nvPr>
            <p:ph type="dt" sz="half" idx="10"/>
          </p:nvPr>
        </p:nvSpPr>
        <p:spPr/>
        <p:txBody>
          <a:bodyPr/>
          <a:lstStyle>
            <a:extLst/>
          </a:lstStyle>
          <a:p>
            <a:fld id="{543FE779-FAD3-4B75-8A11-A46F61403F82}" type="datetimeFigureOut">
              <a:rPr lang="el-GR" smtClean="0"/>
              <a:pPr/>
              <a:t>5/12/2020</a:t>
            </a:fld>
            <a:endParaRPr lang="el-GR" dirty="0"/>
          </a:p>
        </p:txBody>
      </p:sp>
      <p:sp>
        <p:nvSpPr>
          <p:cNvPr id="4" name="Θέση υποσέλιδου 3"/>
          <p:cNvSpPr>
            <a:spLocks noGrp="1"/>
          </p:cNvSpPr>
          <p:nvPr>
            <p:ph type="ftr" sz="quarter" idx="11"/>
          </p:nvPr>
        </p:nvSpPr>
        <p:spPr/>
        <p:txBody>
          <a:bodyPr/>
          <a:lstStyle>
            <a:extLst/>
          </a:lstStyle>
          <a:p>
            <a:endParaRPr lang="el-GR" dirty="0"/>
          </a:p>
        </p:txBody>
      </p:sp>
      <p:sp>
        <p:nvSpPr>
          <p:cNvPr id="5" name="Θέση αριθμού διαφάνειας 4"/>
          <p:cNvSpPr>
            <a:spLocks noGrp="1"/>
          </p:cNvSpPr>
          <p:nvPr>
            <p:ph type="sldNum" sz="quarter" idx="12"/>
          </p:nvPr>
        </p:nvSpPr>
        <p:spPr/>
        <p:txBody>
          <a:bodyPr/>
          <a:lstStyle>
            <a:extLst/>
          </a:lstStyle>
          <a:p>
            <a:fld id="{A2116D83-F977-4513-9CEF-F9A26A739710}" type="slidenum">
              <a:rPr lang="el-GR" smtClean="0"/>
              <a:pPr/>
              <a:t>‹#›</a:t>
            </a:fld>
            <a:endParaRPr lang="el-G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lvl1pPr>
              <a:defRPr>
                <a:solidFill>
                  <a:schemeClr val="tx2"/>
                </a:solidFill>
              </a:defRPr>
            </a:lvl1pPr>
            <a:extLst/>
          </a:lstStyle>
          <a:p>
            <a:fld id="{543FE779-FAD3-4B75-8A11-A46F61403F82}" type="datetimeFigureOut">
              <a:rPr lang="el-GR" smtClean="0"/>
              <a:pPr/>
              <a:t>5/12/2020</a:t>
            </a:fld>
            <a:endParaRPr lang="el-GR" dirty="0"/>
          </a:p>
        </p:txBody>
      </p:sp>
      <p:sp>
        <p:nvSpPr>
          <p:cNvPr id="3" name="Θέση υποσέλιδου 2"/>
          <p:cNvSpPr>
            <a:spLocks noGrp="1"/>
          </p:cNvSpPr>
          <p:nvPr>
            <p:ph type="ftr" sz="quarter" idx="11"/>
          </p:nvPr>
        </p:nvSpPr>
        <p:spPr/>
        <p:txBody>
          <a:bodyPr/>
          <a:lstStyle>
            <a:lvl1pPr>
              <a:defRPr>
                <a:solidFill>
                  <a:schemeClr val="tx2"/>
                </a:solidFill>
              </a:defRPr>
            </a:lvl1pPr>
            <a:extLst/>
          </a:lstStyle>
          <a:p>
            <a:endParaRPr lang="el-GR" dirty="0"/>
          </a:p>
        </p:txBody>
      </p:sp>
      <p:sp>
        <p:nvSpPr>
          <p:cNvPr id="4" name="Θέση αριθμού διαφάνειας 3"/>
          <p:cNvSpPr>
            <a:spLocks noGrp="1"/>
          </p:cNvSpPr>
          <p:nvPr>
            <p:ph type="sldNum" sz="quarter" idx="12"/>
          </p:nvPr>
        </p:nvSpPr>
        <p:spPr/>
        <p:txBody>
          <a:bodyPr/>
          <a:lstStyle>
            <a:extLst/>
          </a:lstStyle>
          <a:p>
            <a:fld id="{A2116D83-F977-4513-9CEF-F9A26A739710}" type="slidenum">
              <a:rPr lang="el-GR" smtClean="0"/>
              <a:pPr/>
              <a:t>‹#›</a:t>
            </a:fld>
            <a:endParaRPr lang="el-G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l-GR" smtClean="0"/>
              <a:t>Στυλ κύριου τίτλου</a:t>
            </a:r>
            <a:endParaRPr kumimoji="0" lang="en-US"/>
          </a:p>
        </p:txBody>
      </p:sp>
      <p:sp>
        <p:nvSpPr>
          <p:cNvPr id="3" name="Θέση κειμένου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l-GR" smtClean="0"/>
              <a:t>Στυλ υποδείγματος κειμένου</a:t>
            </a:r>
          </a:p>
        </p:txBody>
      </p:sp>
      <p:sp>
        <p:nvSpPr>
          <p:cNvPr id="4" name="Θέση περιεχομένου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Θέση ημερομηνίας 4"/>
          <p:cNvSpPr>
            <a:spLocks noGrp="1"/>
          </p:cNvSpPr>
          <p:nvPr>
            <p:ph type="dt" sz="half" idx="10"/>
          </p:nvPr>
        </p:nvSpPr>
        <p:spPr/>
        <p:txBody>
          <a:bodyPr/>
          <a:lstStyle>
            <a:extLst/>
          </a:lstStyle>
          <a:p>
            <a:fld id="{543FE779-FAD3-4B75-8A11-A46F61403F82}" type="datetimeFigureOut">
              <a:rPr lang="el-GR" smtClean="0"/>
              <a:pPr/>
              <a:t>5/12/2020</a:t>
            </a:fld>
            <a:endParaRPr lang="el-GR" dirty="0"/>
          </a:p>
        </p:txBody>
      </p:sp>
      <p:sp>
        <p:nvSpPr>
          <p:cNvPr id="6" name="Θέση υποσέλιδου 5"/>
          <p:cNvSpPr>
            <a:spLocks noGrp="1"/>
          </p:cNvSpPr>
          <p:nvPr>
            <p:ph type="ftr" sz="quarter" idx="11"/>
          </p:nvPr>
        </p:nvSpPr>
        <p:spPr/>
        <p:txBody>
          <a:bodyPr/>
          <a:lstStyle>
            <a:extLst/>
          </a:lstStyle>
          <a:p>
            <a:endParaRPr lang="el-GR" dirty="0"/>
          </a:p>
        </p:txBody>
      </p:sp>
      <p:sp>
        <p:nvSpPr>
          <p:cNvPr id="7" name="Θέση αριθμού διαφάνειας 6"/>
          <p:cNvSpPr>
            <a:spLocks noGrp="1"/>
          </p:cNvSpPr>
          <p:nvPr>
            <p:ph type="sldNum" sz="quarter" idx="12"/>
          </p:nvPr>
        </p:nvSpPr>
        <p:spPr/>
        <p:txBody>
          <a:bodyPr/>
          <a:lstStyle>
            <a:extLst/>
          </a:lstStyle>
          <a:p>
            <a:fld id="{A2116D83-F977-4513-9CEF-F9A26A739710}" type="slidenum">
              <a:rPr lang="el-GR" smtClean="0"/>
              <a:pPr/>
              <a:t>‹#›</a:t>
            </a:fld>
            <a:endParaRPr lang="el-G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bg>
      <p:bgRef idx="1002">
        <a:schemeClr val="bg2"/>
      </p:bgRef>
    </p:bg>
    <p:spTree>
      <p:nvGrpSpPr>
        <p:cNvPr id="1" name=""/>
        <p:cNvGrpSpPr/>
        <p:nvPr/>
      </p:nvGrpSpPr>
      <p:grpSpPr>
        <a:xfrm>
          <a:off x="0" y="0"/>
          <a:ext cx="0" cy="0"/>
          <a:chOff x="0" y="0"/>
          <a:chExt cx="0" cy="0"/>
        </a:xfrm>
      </p:grpSpPr>
      <p:sp>
        <p:nvSpPr>
          <p:cNvPr id="8" name="Ορθογώνιο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Ορθογώνιο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Τίτλος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l-GR" smtClean="0"/>
              <a:t>Στυλ κύριου τίτλου</a:t>
            </a:r>
            <a:endParaRPr kumimoji="0" lang="en-US" dirty="0"/>
          </a:p>
        </p:txBody>
      </p:sp>
      <p:sp>
        <p:nvSpPr>
          <p:cNvPr id="4" name="Θέση κειμένου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l-GR" smtClean="0"/>
              <a:t>Στυλ υποδείγματος κειμένου</a:t>
            </a:r>
          </a:p>
        </p:txBody>
      </p:sp>
      <p:sp>
        <p:nvSpPr>
          <p:cNvPr id="5" name="Θέση ημερομηνίας 4"/>
          <p:cNvSpPr>
            <a:spLocks noGrp="1"/>
          </p:cNvSpPr>
          <p:nvPr>
            <p:ph type="dt" sz="half" idx="10"/>
          </p:nvPr>
        </p:nvSpPr>
        <p:spPr/>
        <p:txBody>
          <a:bodyPr/>
          <a:lstStyle>
            <a:extLst/>
          </a:lstStyle>
          <a:p>
            <a:fld id="{543FE779-FAD3-4B75-8A11-A46F61403F82}" type="datetimeFigureOut">
              <a:rPr lang="el-GR" smtClean="0"/>
              <a:pPr/>
              <a:t>5/12/2020</a:t>
            </a:fld>
            <a:endParaRPr lang="el-GR" dirty="0"/>
          </a:p>
        </p:txBody>
      </p:sp>
      <p:sp>
        <p:nvSpPr>
          <p:cNvPr id="6" name="Θέση υποσέλιδου 5"/>
          <p:cNvSpPr>
            <a:spLocks noGrp="1"/>
          </p:cNvSpPr>
          <p:nvPr>
            <p:ph type="ftr" sz="quarter" idx="11"/>
          </p:nvPr>
        </p:nvSpPr>
        <p:spPr/>
        <p:txBody>
          <a:bodyPr/>
          <a:lstStyle>
            <a:extLst/>
          </a:lstStyle>
          <a:p>
            <a:endParaRPr lang="el-GR" dirty="0"/>
          </a:p>
        </p:txBody>
      </p:sp>
      <p:sp>
        <p:nvSpPr>
          <p:cNvPr id="7" name="Θέση αριθμού διαφάνειας 6"/>
          <p:cNvSpPr>
            <a:spLocks noGrp="1"/>
          </p:cNvSpPr>
          <p:nvPr>
            <p:ph type="sldNum" sz="quarter" idx="12"/>
          </p:nvPr>
        </p:nvSpPr>
        <p:spPr/>
        <p:txBody>
          <a:bodyPr/>
          <a:lstStyle>
            <a:extLst/>
          </a:lstStyle>
          <a:p>
            <a:fld id="{A2116D83-F977-4513-9CEF-F9A26A739710}" type="slidenum">
              <a:rPr lang="el-GR" smtClean="0"/>
              <a:pPr/>
              <a:t>‹#›</a:t>
            </a:fld>
            <a:endParaRPr lang="el-GR" dirty="0"/>
          </a:p>
        </p:txBody>
      </p:sp>
      <p:sp>
        <p:nvSpPr>
          <p:cNvPr id="10" name="Θέση εικόνας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l-GR" smtClean="0"/>
              <a:t>Κάντε κλικ στο εικονίδιο για να προσθέσετε μια εικόνα</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Ορθογώνιο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Θέση τίτλου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l-GR" smtClean="0"/>
              <a:t>Στυλ κύριου τίτλου</a:t>
            </a:r>
            <a:endParaRPr kumimoji="0" lang="en-US"/>
          </a:p>
        </p:txBody>
      </p:sp>
      <p:sp>
        <p:nvSpPr>
          <p:cNvPr id="31" name="Θέση κειμένου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l-GR" smtClean="0"/>
              <a:t>Στυλ υποδείγματος κειμένου</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27" name="Θέση ημερομηνίας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543FE779-FAD3-4B75-8A11-A46F61403F82}" type="datetimeFigureOut">
              <a:rPr lang="el-GR" smtClean="0"/>
              <a:pPr/>
              <a:t>5/12/2020</a:t>
            </a:fld>
            <a:endParaRPr lang="el-GR" dirty="0"/>
          </a:p>
        </p:txBody>
      </p:sp>
      <p:sp>
        <p:nvSpPr>
          <p:cNvPr id="4" name="Θέση υποσέλιδου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el-GR" dirty="0"/>
          </a:p>
        </p:txBody>
      </p:sp>
      <p:sp>
        <p:nvSpPr>
          <p:cNvPr id="16" name="Θέση αριθμού διαφάνειας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A2116D83-F977-4513-9CEF-F9A26A739710}" type="slidenum">
              <a:rPr lang="el-GR" smtClean="0"/>
              <a:pPr/>
              <a:t>‹#›</a:t>
            </a:fld>
            <a:endParaRPr lang="el-GR"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42910" y="1500174"/>
            <a:ext cx="7772400" cy="4071966"/>
          </a:xfrm>
        </p:spPr>
        <p:txBody>
          <a:bodyPr>
            <a:normAutofit/>
          </a:bodyPr>
          <a:lstStyle/>
          <a:p>
            <a:r>
              <a:rPr lang="en-US" b="1" dirty="0" smtClean="0">
                <a:latin typeface="Arial" pitchFamily="34" charset="0"/>
                <a:cs typeface="Arial" pitchFamily="34" charset="0"/>
              </a:rPr>
              <a:t>Peabody Developmental Motor Scales</a:t>
            </a:r>
            <a:r>
              <a:rPr lang="el-GR" b="1" dirty="0" smtClean="0">
                <a:latin typeface="Arial" pitchFamily="34" charset="0"/>
                <a:cs typeface="Arial" pitchFamily="34" charset="0"/>
              </a:rPr>
              <a:t> </a:t>
            </a:r>
            <a:r>
              <a:rPr lang="en-US" b="1" dirty="0" smtClean="0">
                <a:latin typeface="Arial" pitchFamily="34" charset="0"/>
                <a:cs typeface="Arial" pitchFamily="34" charset="0"/>
              </a:rPr>
              <a:t>(PDMS-2)-</a:t>
            </a:r>
            <a:r>
              <a:rPr lang="en-US" dirty="0" smtClean="0">
                <a:latin typeface="Arial" pitchFamily="34" charset="0"/>
                <a:cs typeface="Arial" pitchFamily="34" charset="0"/>
              </a:rPr>
              <a:t>2</a:t>
            </a:r>
            <a:r>
              <a:rPr lang="en-US" baseline="30000" dirty="0" smtClean="0">
                <a:latin typeface="Arial" pitchFamily="34" charset="0"/>
                <a:cs typeface="Arial" pitchFamily="34" charset="0"/>
              </a:rPr>
              <a:t>nd</a:t>
            </a:r>
            <a:r>
              <a:rPr lang="en-US" dirty="0" smtClean="0">
                <a:latin typeface="Arial" pitchFamily="34" charset="0"/>
                <a:cs typeface="Arial" pitchFamily="34" charset="0"/>
              </a:rPr>
              <a:t> Edition</a:t>
            </a:r>
            <a:br>
              <a:rPr lang="en-US" dirty="0" smtClean="0">
                <a:latin typeface="Arial" pitchFamily="34" charset="0"/>
                <a:cs typeface="Arial" pitchFamily="34" charset="0"/>
              </a:rPr>
            </a:br>
            <a:r>
              <a:rPr lang="en-US" sz="4000" dirty="0" smtClean="0">
                <a:latin typeface="Arial" pitchFamily="34" charset="0"/>
                <a:cs typeface="Arial" pitchFamily="34" charset="0"/>
              </a:rPr>
              <a:t>(Folio and Fewell,2000).</a:t>
            </a:r>
            <a:r>
              <a:rPr lang="el-GR" sz="4000" dirty="0" smtClean="0">
                <a:latin typeface="Arial" pitchFamily="34" charset="0"/>
                <a:cs typeface="Arial" pitchFamily="34" charset="0"/>
              </a:rPr>
              <a:t/>
            </a:r>
            <a:br>
              <a:rPr lang="el-GR" sz="4000" dirty="0" smtClean="0">
                <a:latin typeface="Arial" pitchFamily="34" charset="0"/>
                <a:cs typeface="Arial" pitchFamily="34" charset="0"/>
              </a:rPr>
            </a:br>
            <a:r>
              <a:rPr lang="el-GR" b="1" dirty="0" smtClean="0">
                <a:latin typeface="Arial" pitchFamily="34" charset="0"/>
                <a:ea typeface="Calibri" pitchFamily="4" charset="0"/>
                <a:cs typeface="Arial" pitchFamily="34" charset="0"/>
              </a:rPr>
              <a:t> </a:t>
            </a:r>
            <a:r>
              <a:rPr lang="en-US" dirty="0" smtClean="0">
                <a:latin typeface="Comic Sans MS" pitchFamily="66" charset="0"/>
              </a:rPr>
              <a:t/>
            </a:r>
            <a:br>
              <a:rPr lang="en-US" dirty="0" smtClean="0">
                <a:latin typeface="Comic Sans MS" pitchFamily="66" charset="0"/>
              </a:rPr>
            </a:br>
            <a:endParaRPr lang="el-GR" dirty="0">
              <a:latin typeface="Comic Sans MS" pitchFamily="66" charset="0"/>
            </a:endParaRPr>
          </a:p>
        </p:txBody>
      </p:sp>
      <p:sp>
        <p:nvSpPr>
          <p:cNvPr id="3" name="2 - Υπότιτλος"/>
          <p:cNvSpPr>
            <a:spLocks noGrp="1"/>
          </p:cNvSpPr>
          <p:nvPr>
            <p:ph type="subTitle" idx="1"/>
          </p:nvPr>
        </p:nvSpPr>
        <p:spPr>
          <a:xfrm>
            <a:off x="642910" y="5357826"/>
            <a:ext cx="8001056" cy="757246"/>
          </a:xfrm>
        </p:spPr>
        <p:txBody>
          <a:bodyPr/>
          <a:lstStyle/>
          <a:p>
            <a:r>
              <a:rPr lang="el-GR" dirty="0" smtClean="0">
                <a:solidFill>
                  <a:schemeClr val="tx1"/>
                </a:solidFill>
                <a:latin typeface="Times New Roman" pitchFamily="18" charset="0"/>
                <a:cs typeface="Times New Roman" pitchFamily="18" charset="0"/>
              </a:rPr>
              <a:t>Τσιφοπανοπούλου Ζωή</a:t>
            </a:r>
            <a:endParaRPr lang="en-US" dirty="0" smtClean="0">
              <a:solidFill>
                <a:schemeClr val="tx1"/>
              </a:solidFill>
              <a:latin typeface="Times New Roman" pitchFamily="18" charset="0"/>
              <a:cs typeface="Times New Roman" pitchFamily="18" charset="0"/>
            </a:endParaRPr>
          </a:p>
        </p:txBody>
      </p:sp>
      <p:graphicFrame>
        <p:nvGraphicFramePr>
          <p:cNvPr id="1026" name="Object 5"/>
          <p:cNvGraphicFramePr>
            <a:graphicFrameLocks noChangeAspect="1"/>
          </p:cNvGraphicFramePr>
          <p:nvPr/>
        </p:nvGraphicFramePr>
        <p:xfrm>
          <a:off x="428596" y="357166"/>
          <a:ext cx="706438" cy="1104900"/>
        </p:xfrm>
        <a:graphic>
          <a:graphicData uri="http://schemas.openxmlformats.org/presentationml/2006/ole">
            <mc:AlternateContent xmlns:mc="http://schemas.openxmlformats.org/markup-compatibility/2006">
              <mc:Choice xmlns:v="urn:schemas-microsoft-com:vml" Requires="v">
                <p:oleObj spid="_x0000_s1096" name="Εικόνα" r:id="rId3" imgW="524454" imgH="819681" progId="Word.Picture.8">
                  <p:embed/>
                </p:oleObj>
              </mc:Choice>
              <mc:Fallback>
                <p:oleObj name="Εικόνα" r:id="rId3" imgW="524454" imgH="819681" progId="Word.Picture.8">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596" y="357166"/>
                        <a:ext cx="706438" cy="1104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6"/>
          <p:cNvSpPr>
            <a:spLocks noChangeArrowheads="1"/>
          </p:cNvSpPr>
          <p:nvPr/>
        </p:nvSpPr>
        <p:spPr bwMode="auto">
          <a:xfrm>
            <a:off x="1071538" y="500042"/>
            <a:ext cx="7848600" cy="915988"/>
          </a:xfrm>
          <a:prstGeom prst="rect">
            <a:avLst/>
          </a:prstGeom>
          <a:noFill/>
          <a:ln w="9525">
            <a:noFill/>
            <a:miter lim="800000"/>
            <a:headEnd/>
            <a:tailEnd/>
          </a:ln>
        </p:spPr>
        <p:txBody>
          <a:bodyPr anchor="ctr">
            <a:spAutoFit/>
          </a:bodyPr>
          <a:lstStyle/>
          <a:p>
            <a:pPr algn="ctr" eaLnBrk="1" hangingPunct="1">
              <a:defRPr/>
            </a:pPr>
            <a:r>
              <a:rPr lang="el-GR" sz="1800" b="1" dirty="0">
                <a:effectLst>
                  <a:outerShdw blurRad="38100" dist="38100" dir="2700000" algn="tl">
                    <a:srgbClr val="000000">
                      <a:alpha val="43137"/>
                    </a:srgbClr>
                  </a:outerShdw>
                </a:effectLst>
                <a:latin typeface="Times New Roman" pitchFamily="18" charset="0"/>
              </a:rPr>
              <a:t>ΕΘΝΙΚΟ ΚΑΙ ΚΑΠΟΔΙΣΤΡΙΑΚΟ ΠΑΝΕΠΙΣΤΗΜΙΟ ΑΘΗΝΩΝ</a:t>
            </a:r>
          </a:p>
          <a:p>
            <a:pPr algn="ctr" eaLnBrk="1" hangingPunct="1">
              <a:defRPr/>
            </a:pPr>
            <a:r>
              <a:rPr lang="el-GR" sz="1800" b="1" dirty="0">
                <a:effectLst>
                  <a:outerShdw blurRad="38100" dist="38100" dir="2700000" algn="tl">
                    <a:srgbClr val="000000">
                      <a:alpha val="43137"/>
                    </a:srgbClr>
                  </a:outerShdw>
                </a:effectLst>
                <a:latin typeface="Times New Roman" pitchFamily="18" charset="0"/>
              </a:rPr>
              <a:t>ΣΧΟΛΗ ΕΠΙΣΤΗΜΗΣ ΦΥΣΙΚΗΣ ΑΓΩΓΗΣ ΚΑΙ ΑΘΛΗΤΙΣΜΟΥ</a:t>
            </a:r>
            <a:endParaRPr lang="en-US" sz="1800" b="1" dirty="0">
              <a:effectLst>
                <a:outerShdw blurRad="38100" dist="38100" dir="2700000" algn="tl">
                  <a:srgbClr val="000000">
                    <a:alpha val="43137"/>
                  </a:srgbClr>
                </a:outerShdw>
              </a:effectLst>
              <a:latin typeface="Times New Roman" pitchFamily="18" charset="0"/>
            </a:endParaRPr>
          </a:p>
          <a:p>
            <a:pPr algn="ctr" eaLnBrk="1" hangingPunct="1">
              <a:defRPr/>
            </a:pPr>
            <a:r>
              <a:rPr lang="el-GR" sz="1800" b="1" dirty="0">
                <a:effectLst>
                  <a:outerShdw blurRad="38100" dist="38100" dir="2700000" algn="tl">
                    <a:srgbClr val="000000">
                      <a:alpha val="43137"/>
                    </a:srgbClr>
                  </a:outerShdw>
                </a:effectLst>
                <a:latin typeface="Times New Roman" pitchFamily="18" charset="0"/>
              </a:rPr>
              <a:t>Πρόγραμμα Μεταπτυχιακών Σπουδών </a:t>
            </a:r>
            <a:r>
              <a:rPr lang="el-GR" sz="1800" b="1" i="1" dirty="0">
                <a:effectLst>
                  <a:outerShdw blurRad="38100" dist="38100" dir="2700000" algn="tl">
                    <a:srgbClr val="000000">
                      <a:alpha val="43137"/>
                    </a:srgbClr>
                  </a:outerShdw>
                </a:effectLst>
                <a:latin typeface="Times New Roman" pitchFamily="18" charset="0"/>
              </a:rPr>
              <a:t>«Φυσική Αγωγή &amp; Αθλητισμός»</a:t>
            </a:r>
            <a:r>
              <a:rPr lang="el-GR" sz="1800" b="1" dirty="0">
                <a:effectLst>
                  <a:outerShdw blurRad="38100" dist="38100" dir="2700000" algn="tl">
                    <a:srgbClr val="000000">
                      <a:alpha val="43137"/>
                    </a:srgbClr>
                  </a:outerShdw>
                </a:effectLst>
                <a:latin typeface="Times New Roman" pitchFamily="18" charset="0"/>
              </a:rPr>
              <a:t>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5536" y="476672"/>
            <a:ext cx="7239000" cy="626328"/>
          </a:xfrm>
        </p:spPr>
        <p:txBody>
          <a:bodyPr>
            <a:normAutofit/>
          </a:bodyPr>
          <a:lstStyle/>
          <a:p>
            <a:pPr algn="ctr"/>
            <a:r>
              <a:rPr lang="el-GR" sz="3200" b="1" dirty="0" smtClean="0">
                <a:solidFill>
                  <a:schemeClr val="accent5">
                    <a:lumMod val="50000"/>
                  </a:schemeClr>
                </a:solidFill>
                <a:latin typeface="Arial" pitchFamily="34" charset="0"/>
                <a:cs typeface="Arial" pitchFamily="34" charset="0"/>
              </a:rPr>
              <a:t>ΓΕΝΙΚΑ ΣΤΟΙΧΕΙΑ</a:t>
            </a:r>
            <a:endParaRPr lang="el-GR" sz="3200" b="1" dirty="0">
              <a:solidFill>
                <a:schemeClr val="accent5">
                  <a:lumMod val="50000"/>
                </a:schemeClr>
              </a:solidFill>
              <a:latin typeface="Arial" pitchFamily="34" charset="0"/>
              <a:cs typeface="Arial" pitchFamily="34" charset="0"/>
            </a:endParaRPr>
          </a:p>
        </p:txBody>
      </p:sp>
      <p:sp>
        <p:nvSpPr>
          <p:cNvPr id="3" name="2 - Θέση περιεχομένου"/>
          <p:cNvSpPr>
            <a:spLocks noGrp="1"/>
          </p:cNvSpPr>
          <p:nvPr>
            <p:ph idx="1"/>
          </p:nvPr>
        </p:nvSpPr>
        <p:spPr>
          <a:xfrm>
            <a:off x="4018" y="1412776"/>
            <a:ext cx="8096374" cy="4824535"/>
          </a:xfrm>
        </p:spPr>
        <p:txBody>
          <a:bodyPr>
            <a:normAutofit/>
          </a:bodyPr>
          <a:lstStyle/>
          <a:p>
            <a:endParaRPr lang="el-GR" sz="2400" dirty="0" smtClean="0">
              <a:latin typeface="Arial" pitchFamily="34" charset="0"/>
              <a:cs typeface="Arial" pitchFamily="34" charset="0"/>
            </a:endParaRPr>
          </a:p>
          <a:p>
            <a:pPr>
              <a:buFont typeface="Wingdings" pitchFamily="2" charset="2"/>
              <a:buChar char="Ø"/>
            </a:pPr>
            <a:r>
              <a:rPr lang="el-GR" sz="2400" dirty="0" smtClean="0">
                <a:latin typeface="Arial" pitchFamily="34" charset="0"/>
                <a:cs typeface="Arial" pitchFamily="34" charset="0"/>
              </a:rPr>
              <a:t>Πληθώρα ερευνών χρησιμοποιούν την κλίμακα </a:t>
            </a:r>
            <a:r>
              <a:rPr lang="en-US" sz="2400" dirty="0" smtClean="0">
                <a:latin typeface="Arial" pitchFamily="34" charset="0"/>
                <a:cs typeface="Arial" pitchFamily="34" charset="0"/>
              </a:rPr>
              <a:t>Peabody Development Motor Scales</a:t>
            </a:r>
            <a:r>
              <a:rPr lang="el-GR" sz="2400" dirty="0" smtClean="0">
                <a:latin typeface="Arial" pitchFamily="34" charset="0"/>
                <a:cs typeface="Arial" pitchFamily="34" charset="0"/>
              </a:rPr>
              <a:t> (</a:t>
            </a:r>
            <a:r>
              <a:rPr lang="en-US" sz="2400" dirty="0" smtClean="0">
                <a:latin typeface="Arial" pitchFamily="34" charset="0"/>
                <a:cs typeface="Arial" pitchFamily="34" charset="0"/>
              </a:rPr>
              <a:t>PDMS</a:t>
            </a:r>
            <a:r>
              <a:rPr lang="el-GR" sz="2400" dirty="0" smtClean="0">
                <a:latin typeface="Arial" pitchFamily="34" charset="0"/>
                <a:cs typeface="Arial" pitchFamily="34" charset="0"/>
              </a:rPr>
              <a:t>) (2</a:t>
            </a:r>
            <a:r>
              <a:rPr lang="en-US" sz="2400" baseline="30000" dirty="0" err="1" smtClean="0">
                <a:latin typeface="Arial" pitchFamily="34" charset="0"/>
                <a:cs typeface="Arial" pitchFamily="34" charset="0"/>
              </a:rPr>
              <a:t>nd</a:t>
            </a:r>
            <a:r>
              <a:rPr lang="en-US" sz="2400" dirty="0" smtClean="0">
                <a:latin typeface="Arial" pitchFamily="34" charset="0"/>
                <a:cs typeface="Arial" pitchFamily="34" charset="0"/>
              </a:rPr>
              <a:t> edition</a:t>
            </a:r>
            <a:r>
              <a:rPr lang="el-GR" sz="2400" dirty="0" smtClean="0">
                <a:latin typeface="Arial" pitchFamily="34" charset="0"/>
                <a:cs typeface="Arial" pitchFamily="34" charset="0"/>
              </a:rPr>
              <a:t>) </a:t>
            </a:r>
            <a:r>
              <a:rPr lang="el-GR" sz="2000" dirty="0" smtClean="0">
                <a:solidFill>
                  <a:schemeClr val="accent5">
                    <a:lumMod val="50000"/>
                  </a:schemeClr>
                </a:solidFill>
                <a:latin typeface="Arial" pitchFamily="34" charset="0"/>
                <a:cs typeface="Arial" pitchFamily="34" charset="0"/>
              </a:rPr>
              <a:t>(</a:t>
            </a:r>
            <a:r>
              <a:rPr lang="en-US" sz="2000" dirty="0" smtClean="0">
                <a:solidFill>
                  <a:schemeClr val="accent5">
                    <a:lumMod val="50000"/>
                  </a:schemeClr>
                </a:solidFill>
                <a:latin typeface="Arial" pitchFamily="34" charset="0"/>
                <a:cs typeface="Arial" pitchFamily="34" charset="0"/>
              </a:rPr>
              <a:t>Folio</a:t>
            </a:r>
            <a:r>
              <a:rPr lang="el-GR" sz="2000" dirty="0" smtClean="0">
                <a:solidFill>
                  <a:schemeClr val="accent5">
                    <a:lumMod val="50000"/>
                  </a:schemeClr>
                </a:solidFill>
                <a:latin typeface="Arial" pitchFamily="34" charset="0"/>
                <a:cs typeface="Arial" pitchFamily="34" charset="0"/>
              </a:rPr>
              <a:t> &amp; </a:t>
            </a:r>
            <a:r>
              <a:rPr lang="en-US" sz="2000" dirty="0" smtClean="0">
                <a:solidFill>
                  <a:schemeClr val="accent5">
                    <a:lumMod val="50000"/>
                  </a:schemeClr>
                </a:solidFill>
                <a:latin typeface="Arial" pitchFamily="34" charset="0"/>
                <a:cs typeface="Arial" pitchFamily="34" charset="0"/>
              </a:rPr>
              <a:t>Fewell</a:t>
            </a:r>
            <a:r>
              <a:rPr lang="el-GR" sz="2000" dirty="0" smtClean="0">
                <a:solidFill>
                  <a:schemeClr val="accent5">
                    <a:lumMod val="50000"/>
                  </a:schemeClr>
                </a:solidFill>
                <a:latin typeface="Arial" pitchFamily="34" charset="0"/>
                <a:cs typeface="Arial" pitchFamily="34" charset="0"/>
              </a:rPr>
              <a:t>,2000) </a:t>
            </a:r>
            <a:r>
              <a:rPr lang="el-GR" sz="2400" dirty="0" smtClean="0">
                <a:latin typeface="Arial" pitchFamily="34" charset="0"/>
                <a:cs typeface="Arial" pitchFamily="34" charset="0"/>
              </a:rPr>
              <a:t>για την αξιολόγηση της κινητικής ανάπτυξης παιδιών</a:t>
            </a:r>
            <a:r>
              <a:rPr lang="en-US" sz="2400" dirty="0" smtClean="0">
                <a:latin typeface="Arial" pitchFamily="34" charset="0"/>
                <a:cs typeface="Arial" pitchFamily="34" charset="0"/>
              </a:rPr>
              <a:t> </a:t>
            </a:r>
            <a:r>
              <a:rPr lang="el-GR" sz="2400" dirty="0" smtClean="0">
                <a:latin typeface="Arial" pitchFamily="34" charset="0"/>
                <a:cs typeface="Arial" pitchFamily="34" charset="0"/>
              </a:rPr>
              <a:t>σε διάφορες</a:t>
            </a:r>
            <a:r>
              <a:rPr lang="en-US" sz="2400" dirty="0" smtClean="0">
                <a:latin typeface="Arial" pitchFamily="34" charset="0"/>
                <a:cs typeface="Arial" pitchFamily="34" charset="0"/>
              </a:rPr>
              <a:t> </a:t>
            </a:r>
            <a:r>
              <a:rPr lang="el-GR" sz="2400" dirty="0" smtClean="0">
                <a:latin typeface="Arial" pitchFamily="34" charset="0"/>
                <a:cs typeface="Arial" pitchFamily="34" charset="0"/>
              </a:rPr>
              <a:t>χώρες.</a:t>
            </a:r>
          </a:p>
          <a:p>
            <a:pPr>
              <a:buFont typeface="Wingdings" pitchFamily="2" charset="2"/>
              <a:buChar char="Ø"/>
            </a:pPr>
            <a:endParaRPr lang="el-GR" sz="2400" dirty="0">
              <a:latin typeface="Arial" pitchFamily="34" charset="0"/>
              <a:cs typeface="Arial" pitchFamily="34" charset="0"/>
            </a:endParaRPr>
          </a:p>
          <a:p>
            <a:pPr>
              <a:buFont typeface="Wingdings" pitchFamily="2" charset="2"/>
              <a:buChar char="Ø"/>
            </a:pPr>
            <a:endParaRPr lang="el-GR" sz="2400" dirty="0" smtClean="0">
              <a:latin typeface="Arial" pitchFamily="34" charset="0"/>
              <a:cs typeface="Arial" pitchFamily="34" charset="0"/>
            </a:endParaRPr>
          </a:p>
          <a:p>
            <a:pPr>
              <a:buFont typeface="Wingdings" pitchFamily="2" charset="2"/>
              <a:buChar char="Ø"/>
            </a:pPr>
            <a:endParaRPr lang="el-GR" sz="2400" dirty="0">
              <a:latin typeface="Arial" pitchFamily="34" charset="0"/>
              <a:cs typeface="Arial" pitchFamily="34" charset="0"/>
            </a:endParaRPr>
          </a:p>
          <a:p>
            <a:pPr marL="0" indent="0" algn="r">
              <a:buNone/>
            </a:pPr>
            <a:r>
              <a:rPr lang="el-GR" sz="1800" dirty="0" smtClean="0">
                <a:latin typeface="Arial" pitchFamily="34" charset="0"/>
                <a:cs typeface="Arial" pitchFamily="34" charset="0"/>
              </a:rPr>
              <a:t> </a:t>
            </a:r>
          </a:p>
          <a:p>
            <a:pPr marL="0" indent="0" algn="r">
              <a:buNone/>
            </a:pPr>
            <a:r>
              <a:rPr lang="el-GR" sz="1800" dirty="0" smtClean="0">
                <a:solidFill>
                  <a:schemeClr val="accent5">
                    <a:lumMod val="50000"/>
                  </a:schemeClr>
                </a:solidFill>
                <a:latin typeface="Arial" pitchFamily="34" charset="0"/>
                <a:cs typeface="Arial" pitchFamily="34" charset="0"/>
              </a:rPr>
              <a:t>(</a:t>
            </a:r>
            <a:r>
              <a:rPr lang="en-US" sz="1800" dirty="0" smtClean="0">
                <a:solidFill>
                  <a:schemeClr val="accent5">
                    <a:lumMod val="50000"/>
                  </a:schemeClr>
                </a:solidFill>
                <a:latin typeface="Arial" pitchFamily="34" charset="0"/>
                <a:cs typeface="Arial" pitchFamily="34" charset="0"/>
              </a:rPr>
              <a:t>Cuesta</a:t>
            </a:r>
            <a:r>
              <a:rPr lang="el-GR" sz="1800" dirty="0" smtClean="0">
                <a:solidFill>
                  <a:schemeClr val="accent5">
                    <a:lumMod val="50000"/>
                  </a:schemeClr>
                </a:solidFill>
                <a:latin typeface="Arial" pitchFamily="34" charset="0"/>
                <a:cs typeface="Arial" pitchFamily="34" charset="0"/>
              </a:rPr>
              <a:t>, </a:t>
            </a:r>
            <a:r>
              <a:rPr lang="en-US" sz="1800" dirty="0" smtClean="0">
                <a:solidFill>
                  <a:schemeClr val="accent5">
                    <a:lumMod val="50000"/>
                  </a:schemeClr>
                </a:solidFill>
                <a:latin typeface="Arial" pitchFamily="34" charset="0"/>
                <a:cs typeface="Arial" pitchFamily="34" charset="0"/>
              </a:rPr>
              <a:t>Belmonte</a:t>
            </a:r>
            <a:r>
              <a:rPr lang="el-GR" sz="1800" dirty="0" smtClean="0">
                <a:solidFill>
                  <a:schemeClr val="accent5">
                    <a:lumMod val="50000"/>
                  </a:schemeClr>
                </a:solidFill>
                <a:latin typeface="Arial" pitchFamily="34" charset="0"/>
                <a:cs typeface="Arial" pitchFamily="34" charset="0"/>
              </a:rPr>
              <a:t>, </a:t>
            </a:r>
            <a:r>
              <a:rPr lang="en-US" sz="1800" dirty="0" err="1" smtClean="0">
                <a:solidFill>
                  <a:schemeClr val="accent5">
                    <a:lumMod val="50000"/>
                  </a:schemeClr>
                </a:solidFill>
                <a:latin typeface="Arial" pitchFamily="34" charset="0"/>
                <a:cs typeface="Arial" pitchFamily="34" charset="0"/>
              </a:rPr>
              <a:t>Castellano</a:t>
            </a:r>
            <a:r>
              <a:rPr lang="en-US" sz="1800" dirty="0" smtClean="0">
                <a:solidFill>
                  <a:schemeClr val="accent5">
                    <a:lumMod val="50000"/>
                  </a:schemeClr>
                </a:solidFill>
                <a:latin typeface="Arial" pitchFamily="34" charset="0"/>
                <a:cs typeface="Arial" pitchFamily="34" charset="0"/>
              </a:rPr>
              <a:t> </a:t>
            </a:r>
            <a:r>
              <a:rPr lang="el-GR" sz="1800" dirty="0" smtClean="0">
                <a:solidFill>
                  <a:schemeClr val="accent5">
                    <a:lumMod val="50000"/>
                  </a:schemeClr>
                </a:solidFill>
                <a:latin typeface="Arial" pitchFamily="34" charset="0"/>
                <a:cs typeface="Arial" pitchFamily="34" charset="0"/>
              </a:rPr>
              <a:t>&amp; </a:t>
            </a:r>
            <a:r>
              <a:rPr lang="en-US" sz="1800" dirty="0" smtClean="0">
                <a:solidFill>
                  <a:schemeClr val="accent5">
                    <a:lumMod val="50000"/>
                  </a:schemeClr>
                </a:solidFill>
                <a:latin typeface="Arial" pitchFamily="34" charset="0"/>
                <a:cs typeface="Arial" pitchFamily="34" charset="0"/>
              </a:rPr>
              <a:t>Martinez </a:t>
            </a:r>
            <a:r>
              <a:rPr lang="el-GR" sz="1800" dirty="0" smtClean="0">
                <a:solidFill>
                  <a:schemeClr val="accent5">
                    <a:lumMod val="50000"/>
                  </a:schemeClr>
                </a:solidFill>
                <a:latin typeface="Arial" pitchFamily="34" charset="0"/>
                <a:cs typeface="Arial" pitchFamily="34" charset="0"/>
              </a:rPr>
              <a:t>2016 ; </a:t>
            </a:r>
            <a:r>
              <a:rPr lang="en-US" sz="1800" dirty="0" smtClean="0">
                <a:solidFill>
                  <a:schemeClr val="accent5">
                    <a:lumMod val="50000"/>
                  </a:schemeClr>
                </a:solidFill>
                <a:latin typeface="Arial" pitchFamily="34" charset="0"/>
                <a:cs typeface="Arial" pitchFamily="34" charset="0"/>
              </a:rPr>
              <a:t>Lin</a:t>
            </a:r>
            <a:r>
              <a:rPr lang="el-GR" sz="1800" dirty="0" smtClean="0">
                <a:solidFill>
                  <a:schemeClr val="accent5">
                    <a:lumMod val="50000"/>
                  </a:schemeClr>
                </a:solidFill>
                <a:latin typeface="Arial" pitchFamily="34" charset="0"/>
                <a:cs typeface="Arial" pitchFamily="34" charset="0"/>
              </a:rPr>
              <a:t>, </a:t>
            </a:r>
            <a:r>
              <a:rPr lang="en-US" sz="1800" dirty="0" err="1" smtClean="0">
                <a:solidFill>
                  <a:schemeClr val="accent5">
                    <a:lumMod val="50000"/>
                  </a:schemeClr>
                </a:solidFill>
                <a:latin typeface="Arial" pitchFamily="34" charset="0"/>
                <a:cs typeface="Arial" pitchFamily="34" charset="0"/>
              </a:rPr>
              <a:t>Cherng</a:t>
            </a:r>
            <a:r>
              <a:rPr lang="el-GR" sz="1800" dirty="0" smtClean="0">
                <a:solidFill>
                  <a:schemeClr val="accent5">
                    <a:lumMod val="50000"/>
                  </a:schemeClr>
                </a:solidFill>
                <a:latin typeface="Arial" pitchFamily="34" charset="0"/>
                <a:cs typeface="Arial" pitchFamily="34" charset="0"/>
              </a:rPr>
              <a:t>, </a:t>
            </a:r>
            <a:r>
              <a:rPr lang="en-US" sz="1800" dirty="0" smtClean="0">
                <a:solidFill>
                  <a:schemeClr val="accent5">
                    <a:lumMod val="50000"/>
                  </a:schemeClr>
                </a:solidFill>
                <a:latin typeface="Arial" pitchFamily="34" charset="0"/>
                <a:cs typeface="Arial" pitchFamily="34" charset="0"/>
              </a:rPr>
              <a:t>Chen</a:t>
            </a:r>
            <a:r>
              <a:rPr lang="el-GR" sz="1800" dirty="0" smtClean="0">
                <a:solidFill>
                  <a:schemeClr val="accent5">
                    <a:lumMod val="50000"/>
                  </a:schemeClr>
                </a:solidFill>
                <a:latin typeface="Arial" pitchFamily="34" charset="0"/>
                <a:cs typeface="Arial" pitchFamily="34" charset="0"/>
              </a:rPr>
              <a:t>, </a:t>
            </a:r>
            <a:r>
              <a:rPr lang="en-US" sz="1800" dirty="0" smtClean="0">
                <a:solidFill>
                  <a:schemeClr val="accent5">
                    <a:lumMod val="50000"/>
                  </a:schemeClr>
                </a:solidFill>
                <a:latin typeface="Arial" pitchFamily="34" charset="0"/>
                <a:cs typeface="Arial" pitchFamily="34" charset="0"/>
              </a:rPr>
              <a:t>Chen </a:t>
            </a:r>
            <a:r>
              <a:rPr lang="el-GR" sz="1800" dirty="0" smtClean="0">
                <a:solidFill>
                  <a:schemeClr val="accent5">
                    <a:lumMod val="50000"/>
                  </a:schemeClr>
                </a:solidFill>
                <a:latin typeface="Arial" pitchFamily="34" charset="0"/>
                <a:cs typeface="Arial" pitchFamily="34" charset="0"/>
              </a:rPr>
              <a:t>&amp; </a:t>
            </a:r>
            <a:r>
              <a:rPr lang="en-US" sz="1800" dirty="0" smtClean="0">
                <a:solidFill>
                  <a:schemeClr val="accent5">
                    <a:lumMod val="50000"/>
                  </a:schemeClr>
                </a:solidFill>
                <a:latin typeface="Arial" pitchFamily="34" charset="0"/>
                <a:cs typeface="Arial" pitchFamily="34" charset="0"/>
              </a:rPr>
              <a:t>Yang</a:t>
            </a:r>
            <a:r>
              <a:rPr lang="el-GR" sz="1800" dirty="0" smtClean="0">
                <a:solidFill>
                  <a:schemeClr val="accent5">
                    <a:lumMod val="50000"/>
                  </a:schemeClr>
                </a:solidFill>
                <a:latin typeface="Arial" pitchFamily="34" charset="0"/>
                <a:cs typeface="Arial" pitchFamily="34" charset="0"/>
              </a:rPr>
              <a:t>, 2015; </a:t>
            </a:r>
            <a:r>
              <a:rPr lang="en-US" sz="1800" dirty="0" err="1" smtClean="0">
                <a:solidFill>
                  <a:schemeClr val="accent5">
                    <a:lumMod val="50000"/>
                  </a:schemeClr>
                </a:solidFill>
                <a:latin typeface="Arial" pitchFamily="34" charset="0"/>
                <a:cs typeface="Arial" pitchFamily="34" charset="0"/>
              </a:rPr>
              <a:t>Saraiva</a:t>
            </a:r>
            <a:r>
              <a:rPr lang="el-GR" sz="1800" dirty="0" smtClean="0">
                <a:solidFill>
                  <a:schemeClr val="accent5">
                    <a:lumMod val="50000"/>
                  </a:schemeClr>
                </a:solidFill>
                <a:latin typeface="Arial" pitchFamily="34" charset="0"/>
                <a:cs typeface="Arial" pitchFamily="34" charset="0"/>
              </a:rPr>
              <a:t>, </a:t>
            </a:r>
            <a:r>
              <a:rPr lang="en-US" sz="1800" dirty="0" err="1" smtClean="0">
                <a:solidFill>
                  <a:schemeClr val="accent5">
                    <a:lumMod val="50000"/>
                  </a:schemeClr>
                </a:solidFill>
                <a:latin typeface="Arial" pitchFamily="34" charset="0"/>
                <a:cs typeface="Arial" pitchFamily="34" charset="0"/>
              </a:rPr>
              <a:t>Rodrigues</a:t>
            </a:r>
            <a:r>
              <a:rPr lang="el-GR" sz="1800" dirty="0" smtClean="0">
                <a:solidFill>
                  <a:schemeClr val="accent5">
                    <a:lumMod val="50000"/>
                  </a:schemeClr>
                </a:solidFill>
                <a:latin typeface="Arial" pitchFamily="34" charset="0"/>
                <a:cs typeface="Arial" pitchFamily="34" charset="0"/>
              </a:rPr>
              <a:t>, </a:t>
            </a:r>
            <a:r>
              <a:rPr lang="en-US" sz="1800" dirty="0" err="1" smtClean="0">
                <a:solidFill>
                  <a:schemeClr val="accent5">
                    <a:lumMod val="50000"/>
                  </a:schemeClr>
                </a:solidFill>
                <a:latin typeface="Arial" pitchFamily="34" charset="0"/>
                <a:cs typeface="Arial" pitchFamily="34" charset="0"/>
              </a:rPr>
              <a:t>Cordovil</a:t>
            </a:r>
            <a:r>
              <a:rPr lang="en-US" sz="1800" dirty="0" smtClean="0">
                <a:solidFill>
                  <a:schemeClr val="accent5">
                    <a:lumMod val="50000"/>
                  </a:schemeClr>
                </a:solidFill>
                <a:latin typeface="Arial" pitchFamily="34" charset="0"/>
                <a:cs typeface="Arial" pitchFamily="34" charset="0"/>
              </a:rPr>
              <a:t> </a:t>
            </a:r>
            <a:r>
              <a:rPr lang="el-GR" sz="1800" dirty="0" smtClean="0">
                <a:solidFill>
                  <a:schemeClr val="accent5">
                    <a:lumMod val="50000"/>
                  </a:schemeClr>
                </a:solidFill>
                <a:latin typeface="Arial" pitchFamily="34" charset="0"/>
                <a:cs typeface="Arial" pitchFamily="34" charset="0"/>
              </a:rPr>
              <a:t>&amp; </a:t>
            </a:r>
            <a:r>
              <a:rPr lang="en-US" sz="1800" dirty="0" err="1" smtClean="0">
                <a:solidFill>
                  <a:schemeClr val="accent5">
                    <a:lumMod val="50000"/>
                  </a:schemeClr>
                </a:solidFill>
                <a:latin typeface="Arial" pitchFamily="34" charset="0"/>
                <a:cs typeface="Arial" pitchFamily="34" charset="0"/>
              </a:rPr>
              <a:t>Barreiros</a:t>
            </a:r>
            <a:r>
              <a:rPr lang="el-GR" sz="1800" dirty="0" smtClean="0">
                <a:solidFill>
                  <a:schemeClr val="accent5">
                    <a:lumMod val="50000"/>
                  </a:schemeClr>
                </a:solidFill>
                <a:latin typeface="Arial" pitchFamily="34" charset="0"/>
                <a:cs typeface="Arial" pitchFamily="34" charset="0"/>
              </a:rPr>
              <a:t> 2013)</a:t>
            </a:r>
            <a:endParaRPr lang="el-GR" sz="1800" dirty="0">
              <a:solidFill>
                <a:schemeClr val="accent5">
                  <a:lumMod val="50000"/>
                </a:schemeClr>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85720" y="188640"/>
            <a:ext cx="7958688" cy="6408712"/>
          </a:xfrm>
        </p:spPr>
        <p:txBody>
          <a:bodyPr>
            <a:noAutofit/>
          </a:bodyPr>
          <a:lstStyle/>
          <a:p>
            <a:pPr>
              <a:buNone/>
            </a:pPr>
            <a:r>
              <a:rPr lang="el-GR" sz="1800" dirty="0" smtClean="0">
                <a:latin typeface="Arial" pitchFamily="34" charset="0"/>
                <a:cs typeface="Arial" pitchFamily="34" charset="0"/>
              </a:rPr>
              <a:t>Οι </a:t>
            </a:r>
            <a:r>
              <a:rPr lang="en-US" sz="1800" dirty="0" err="1" smtClean="0">
                <a:latin typeface="Arial" pitchFamily="34" charset="0"/>
                <a:cs typeface="Arial" pitchFamily="34" charset="0"/>
              </a:rPr>
              <a:t>Saraiva</a:t>
            </a:r>
            <a:r>
              <a:rPr lang="el-GR" sz="1800" dirty="0" smtClean="0">
                <a:latin typeface="Arial" pitchFamily="34" charset="0"/>
                <a:cs typeface="Arial" pitchFamily="34" charset="0"/>
              </a:rPr>
              <a:t>, </a:t>
            </a:r>
            <a:r>
              <a:rPr lang="en-US" sz="1800" dirty="0" err="1" smtClean="0">
                <a:latin typeface="Arial" pitchFamily="34" charset="0"/>
                <a:cs typeface="Arial" pitchFamily="34" charset="0"/>
              </a:rPr>
              <a:t>Rodrigues</a:t>
            </a:r>
            <a:r>
              <a:rPr lang="el-GR" sz="1800" dirty="0" smtClean="0">
                <a:latin typeface="Arial" pitchFamily="34" charset="0"/>
                <a:cs typeface="Arial" pitchFamily="34" charset="0"/>
              </a:rPr>
              <a:t>, </a:t>
            </a:r>
            <a:r>
              <a:rPr lang="en-US" sz="1800" dirty="0" err="1" smtClean="0">
                <a:latin typeface="Arial" pitchFamily="34" charset="0"/>
                <a:cs typeface="Arial" pitchFamily="34" charset="0"/>
              </a:rPr>
              <a:t>Cordovil</a:t>
            </a:r>
            <a:r>
              <a:rPr lang="el-GR" sz="1800" dirty="0" smtClean="0">
                <a:latin typeface="Arial" pitchFamily="34" charset="0"/>
                <a:cs typeface="Arial" pitchFamily="34" charset="0"/>
              </a:rPr>
              <a:t> &amp; </a:t>
            </a:r>
            <a:r>
              <a:rPr lang="en-US" sz="1800" dirty="0" err="1" smtClean="0">
                <a:latin typeface="Arial" pitchFamily="34" charset="0"/>
                <a:cs typeface="Arial" pitchFamily="34" charset="0"/>
              </a:rPr>
              <a:t>Barreiros</a:t>
            </a:r>
            <a:r>
              <a:rPr lang="el-GR" sz="1800" dirty="0" smtClean="0">
                <a:latin typeface="Arial" pitchFamily="34" charset="0"/>
                <a:cs typeface="Arial" pitchFamily="34" charset="0"/>
              </a:rPr>
              <a:t> (2013) εξέτασαν </a:t>
            </a:r>
            <a:r>
              <a:rPr lang="el-GR" sz="1800" dirty="0">
                <a:latin typeface="Arial" pitchFamily="34" charset="0"/>
                <a:cs typeface="Arial" pitchFamily="34" charset="0"/>
              </a:rPr>
              <a:t>την επίδραση της ηλικίας, του φύλου και των σωματομετρικών χαρακτηριστικών στην κινητική απόδοση.</a:t>
            </a:r>
          </a:p>
          <a:p>
            <a:pPr>
              <a:buNone/>
            </a:pPr>
            <a:endParaRPr lang="el-GR" sz="1800" dirty="0">
              <a:latin typeface="Arial" pitchFamily="34" charset="0"/>
              <a:cs typeface="Arial" pitchFamily="34" charset="0"/>
            </a:endParaRPr>
          </a:p>
          <a:p>
            <a:pPr>
              <a:buNone/>
            </a:pPr>
            <a:r>
              <a:rPr lang="el-GR" sz="1800" dirty="0" smtClean="0">
                <a:latin typeface="Arial" pitchFamily="34" charset="0"/>
                <a:cs typeface="Arial" pitchFamily="34" charset="0"/>
              </a:rPr>
              <a:t>Ν=367 παιδιά (172 αγόρια και 195 κορίτσια), ηλικίας 3-5 ετών</a:t>
            </a:r>
            <a:endParaRPr lang="en-US" sz="1800" dirty="0" smtClean="0">
              <a:latin typeface="Arial" pitchFamily="34" charset="0"/>
              <a:cs typeface="Arial" pitchFamily="34" charset="0"/>
            </a:endParaRPr>
          </a:p>
          <a:p>
            <a:r>
              <a:rPr lang="en-US" sz="1800" dirty="0" smtClean="0">
                <a:latin typeface="Arial" pitchFamily="34" charset="0"/>
                <a:cs typeface="Arial" pitchFamily="34" charset="0"/>
              </a:rPr>
              <a:t>PDMS</a:t>
            </a:r>
            <a:r>
              <a:rPr lang="el-GR" sz="1800" dirty="0" smtClean="0">
                <a:latin typeface="Arial" pitchFamily="34" charset="0"/>
                <a:cs typeface="Arial" pitchFamily="34" charset="0"/>
              </a:rPr>
              <a:t>-2</a:t>
            </a:r>
          </a:p>
          <a:p>
            <a:endParaRPr lang="el-GR" sz="1800" dirty="0" smtClean="0">
              <a:latin typeface="Arial" pitchFamily="34" charset="0"/>
              <a:cs typeface="Arial" pitchFamily="34" charset="0"/>
            </a:endParaRPr>
          </a:p>
          <a:p>
            <a:pPr>
              <a:buNone/>
            </a:pPr>
            <a:r>
              <a:rPr lang="el-GR" sz="1800" dirty="0" smtClean="0">
                <a:latin typeface="Arial" pitchFamily="34" charset="0"/>
                <a:cs typeface="Arial" pitchFamily="34" charset="0"/>
              </a:rPr>
              <a:t>    	Διερευνήθηκε </a:t>
            </a:r>
            <a:r>
              <a:rPr lang="el-GR" sz="1800" dirty="0">
                <a:latin typeface="Arial" pitchFamily="34" charset="0"/>
                <a:cs typeface="Arial" pitchFamily="34" charset="0"/>
              </a:rPr>
              <a:t>η σχέση μεταξύ των υποκατηγοριών της κινητικής </a:t>
            </a:r>
            <a:r>
              <a:rPr lang="el-GR" sz="1800" dirty="0" smtClean="0">
                <a:latin typeface="Arial" pitchFamily="34" charset="0"/>
                <a:cs typeface="Arial" pitchFamily="34" charset="0"/>
              </a:rPr>
              <a:t>ανάπτυξης και </a:t>
            </a:r>
            <a:r>
              <a:rPr lang="el-GR" sz="1800" dirty="0">
                <a:latin typeface="Arial" pitchFamily="34" charset="0"/>
                <a:cs typeface="Arial" pitchFamily="34" charset="0"/>
              </a:rPr>
              <a:t>των ερευνητικών υποθέσεων</a:t>
            </a:r>
          </a:p>
          <a:p>
            <a:pPr>
              <a:buNone/>
            </a:pPr>
            <a:endParaRPr lang="en-US" sz="1800" dirty="0" smtClean="0">
              <a:latin typeface="Arial" pitchFamily="34" charset="0"/>
              <a:cs typeface="Arial" pitchFamily="34" charset="0"/>
            </a:endParaRPr>
          </a:p>
          <a:p>
            <a:r>
              <a:rPr lang="el-GR" sz="1800" dirty="0" smtClean="0">
                <a:latin typeface="Arial" pitchFamily="34" charset="0"/>
                <a:cs typeface="Arial" pitchFamily="34" charset="0"/>
              </a:rPr>
              <a:t>Παράγοντα πρόβλεψης για την κινητική τους </a:t>
            </a:r>
            <a:r>
              <a:rPr lang="el-GR" sz="1800" dirty="0">
                <a:latin typeface="Arial" pitchFamily="34" charset="0"/>
                <a:cs typeface="Arial" pitchFamily="34" charset="0"/>
              </a:rPr>
              <a:t>απόδοση </a:t>
            </a:r>
            <a:r>
              <a:rPr lang="el-GR" sz="1800" dirty="0" smtClean="0">
                <a:latin typeface="Arial" pitchFamily="34" charset="0"/>
                <a:cs typeface="Arial" pitchFamily="34" charset="0"/>
              </a:rPr>
              <a:t>          </a:t>
            </a:r>
          </a:p>
          <a:p>
            <a:pPr marL="0" indent="0">
              <a:buNone/>
            </a:pPr>
            <a:r>
              <a:rPr lang="el-GR" sz="1800" dirty="0">
                <a:latin typeface="Arial" pitchFamily="34" charset="0"/>
                <a:cs typeface="Arial" pitchFamily="34" charset="0"/>
              </a:rPr>
              <a:t> </a:t>
            </a:r>
            <a:r>
              <a:rPr lang="el-GR" sz="1800" dirty="0" smtClean="0">
                <a:latin typeface="Arial" pitchFamily="34" charset="0"/>
                <a:cs typeface="Arial" pitchFamily="34" charset="0"/>
              </a:rPr>
              <a:t>        το </a:t>
            </a:r>
            <a:r>
              <a:rPr lang="el-GR" sz="1800" dirty="0">
                <a:latin typeface="Arial" pitchFamily="34" charset="0"/>
                <a:cs typeface="Arial" pitchFamily="34" charset="0"/>
              </a:rPr>
              <a:t>φύλο, η ηλικία, το ύψος και ο ΔΜΣ </a:t>
            </a:r>
            <a:endParaRPr lang="el-GR" sz="1800" dirty="0" smtClean="0">
              <a:latin typeface="Arial" pitchFamily="34" charset="0"/>
              <a:cs typeface="Arial" pitchFamily="34" charset="0"/>
            </a:endParaRPr>
          </a:p>
          <a:p>
            <a:endParaRPr lang="en-US" sz="1800" dirty="0" smtClean="0">
              <a:latin typeface="Arial" pitchFamily="34" charset="0"/>
              <a:cs typeface="Arial" pitchFamily="34" charset="0"/>
            </a:endParaRPr>
          </a:p>
          <a:p>
            <a:pPr marL="0" indent="0">
              <a:buNone/>
            </a:pPr>
            <a:r>
              <a:rPr lang="el-GR" sz="1800" dirty="0" smtClean="0">
                <a:latin typeface="Arial" pitchFamily="34" charset="0"/>
                <a:cs typeface="Arial" pitchFamily="34" charset="0"/>
              </a:rPr>
              <a:t>Τα αποτελέσματα έδειξαν ότι</a:t>
            </a:r>
            <a:r>
              <a:rPr lang="en-US" sz="1800" dirty="0" smtClean="0">
                <a:latin typeface="Arial" pitchFamily="34" charset="0"/>
                <a:cs typeface="Arial" pitchFamily="34" charset="0"/>
              </a:rPr>
              <a:t>:</a:t>
            </a:r>
          </a:p>
          <a:p>
            <a:pPr marL="0" indent="0">
              <a:buNone/>
            </a:pPr>
            <a:r>
              <a:rPr lang="en-US" sz="1800" dirty="0">
                <a:latin typeface="Arial" pitchFamily="34" charset="0"/>
                <a:cs typeface="Arial" pitchFamily="34" charset="0"/>
              </a:rPr>
              <a:t> </a:t>
            </a:r>
            <a:r>
              <a:rPr lang="en-US" sz="1800" dirty="0" smtClean="0">
                <a:latin typeface="Arial" pitchFamily="34" charset="0"/>
                <a:cs typeface="Arial" pitchFamily="34" charset="0"/>
              </a:rPr>
              <a:t>    </a:t>
            </a:r>
            <a:r>
              <a:rPr lang="el-GR" sz="1800" dirty="0" smtClean="0">
                <a:latin typeface="Arial" pitchFamily="34" charset="0"/>
                <a:cs typeface="Arial" pitchFamily="34" charset="0"/>
              </a:rPr>
              <a:t> </a:t>
            </a:r>
            <a:r>
              <a:rPr lang="en-US" sz="1800" dirty="0" smtClean="0">
                <a:latin typeface="Arial" pitchFamily="34" charset="0"/>
                <a:cs typeface="Arial" pitchFamily="34" charset="0"/>
              </a:rPr>
              <a:t>  </a:t>
            </a:r>
            <a:r>
              <a:rPr lang="el-GR" sz="1800" dirty="0" smtClean="0">
                <a:latin typeface="Arial" pitchFamily="34" charset="0"/>
                <a:cs typeface="Arial" pitchFamily="34" charset="0"/>
              </a:rPr>
              <a:t>η ηλικία σε μήνες και το φύλο ξεχώρισαν ως κύριος δείκτης πρόβλεψης και η σχέση μεταξύ της κινητικής απόδοσης και επιλεγμένων βιολογικών παραγόντων ποικίλουν αναφορικά με την ηλικία και την κατηγορία των κινητικών δοκιμασιών.</a:t>
            </a:r>
          </a:p>
          <a:p>
            <a:endParaRPr lang="el-GR" sz="1800" dirty="0" smtClean="0">
              <a:latin typeface="Arial" pitchFamily="34" charset="0"/>
              <a:cs typeface="Arial" pitchFamily="34" charset="0"/>
            </a:endParaRPr>
          </a:p>
          <a:p>
            <a:pPr algn="r">
              <a:buNone/>
            </a:pPr>
            <a:endParaRPr lang="el-GR" sz="1800" dirty="0">
              <a:latin typeface="Arial" pitchFamily="34" charset="0"/>
              <a:cs typeface="Arial" pitchFamily="34" charset="0"/>
            </a:endParaRPr>
          </a:p>
        </p:txBody>
      </p:sp>
      <p:sp>
        <p:nvSpPr>
          <p:cNvPr id="2" name="Δεξιό βέλος 1"/>
          <p:cNvSpPr/>
          <p:nvPr/>
        </p:nvSpPr>
        <p:spPr>
          <a:xfrm>
            <a:off x="395536" y="3892942"/>
            <a:ext cx="385192" cy="242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5" name="Γωνιακή σύνδεση 4"/>
          <p:cNvCxnSpPr/>
          <p:nvPr/>
        </p:nvCxnSpPr>
        <p:spPr>
          <a:xfrm>
            <a:off x="323528" y="4869160"/>
            <a:ext cx="457200" cy="288032"/>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20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20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20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fade">
                                      <p:cBhvr>
                                        <p:cTn id="37" dur="2000"/>
                                        <p:tgtEl>
                                          <p:spTgt spid="3">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11" end="11"/>
                                            </p:txEl>
                                          </p:spTgt>
                                        </p:tgtEl>
                                        <p:attrNameLst>
                                          <p:attrName>style.visibility</p:attrName>
                                        </p:attrNameLst>
                                      </p:cBhvr>
                                      <p:to>
                                        <p:strVal val="visible"/>
                                      </p:to>
                                    </p:set>
                                    <p:animEffect transition="in" filter="fade">
                                      <p:cBhvr>
                                        <p:cTn id="42" dur="2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714348" y="428604"/>
            <a:ext cx="7458052" cy="6215106"/>
          </a:xfrm>
        </p:spPr>
        <p:txBody>
          <a:bodyPr>
            <a:noAutofit/>
          </a:bodyPr>
          <a:lstStyle/>
          <a:p>
            <a:pPr>
              <a:buNone/>
            </a:pPr>
            <a:r>
              <a:rPr lang="el-GR" sz="1800" dirty="0" smtClean="0">
                <a:latin typeface="Arial" pitchFamily="34" charset="0"/>
                <a:cs typeface="Arial" pitchFamily="34" charset="0"/>
              </a:rPr>
              <a:t>Οι </a:t>
            </a:r>
            <a:r>
              <a:rPr lang="en-US" sz="1800" dirty="0" err="1" smtClean="0">
                <a:latin typeface="Arial" pitchFamily="34" charset="0"/>
                <a:cs typeface="Arial" pitchFamily="34" charset="0"/>
              </a:rPr>
              <a:t>Tavasoli</a:t>
            </a:r>
            <a:r>
              <a:rPr lang="el-GR" sz="1800" dirty="0" smtClean="0">
                <a:latin typeface="Arial" pitchFamily="34" charset="0"/>
                <a:cs typeface="Arial" pitchFamily="34" charset="0"/>
              </a:rPr>
              <a:t> και συνεργάτες </a:t>
            </a:r>
            <a:r>
              <a:rPr lang="en-US" sz="1800" dirty="0" smtClean="0">
                <a:latin typeface="Arial" pitchFamily="34" charset="0"/>
                <a:cs typeface="Arial" pitchFamily="34" charset="0"/>
              </a:rPr>
              <a:t>(</a:t>
            </a:r>
            <a:r>
              <a:rPr lang="el-GR" sz="1800" dirty="0" smtClean="0">
                <a:latin typeface="Arial" pitchFamily="34" charset="0"/>
                <a:cs typeface="Arial" pitchFamily="34" charset="0"/>
              </a:rPr>
              <a:t>2014</a:t>
            </a:r>
            <a:r>
              <a:rPr lang="en-US" sz="1800" dirty="0" smtClean="0">
                <a:latin typeface="Arial" pitchFamily="34" charset="0"/>
                <a:cs typeface="Arial" pitchFamily="34" charset="0"/>
              </a:rPr>
              <a:t>)</a:t>
            </a:r>
            <a:r>
              <a:rPr lang="el-GR" sz="1800" dirty="0" smtClean="0">
                <a:latin typeface="Arial" pitchFamily="34" charset="0"/>
                <a:cs typeface="Arial" pitchFamily="34" charset="0"/>
              </a:rPr>
              <a:t> μελέτησαν βρέφη πρόωρα και με χαμηλό βάρος γέννησης.</a:t>
            </a:r>
          </a:p>
          <a:p>
            <a:pPr>
              <a:buNone/>
            </a:pPr>
            <a:r>
              <a:rPr lang="el-GR" sz="1800" dirty="0" smtClean="0">
                <a:latin typeface="Arial" pitchFamily="34" charset="0"/>
                <a:cs typeface="Arial" pitchFamily="34" charset="0"/>
              </a:rPr>
              <a:t>      Ν=88 (</a:t>
            </a:r>
            <a:r>
              <a:rPr lang="el-GR" sz="1600" dirty="0" smtClean="0">
                <a:latin typeface="Arial" pitchFamily="34" charset="0"/>
                <a:cs typeface="Arial" pitchFamily="34" charset="0"/>
              </a:rPr>
              <a:t>58 με χαμηλό βάρος γέννησης, 30 με φυσιολογικό)</a:t>
            </a:r>
          </a:p>
          <a:p>
            <a:pPr>
              <a:buNone/>
            </a:pPr>
            <a:endParaRPr lang="el-GR" sz="1800" dirty="0" smtClean="0">
              <a:latin typeface="Arial" pitchFamily="34" charset="0"/>
              <a:cs typeface="Arial" pitchFamily="34" charset="0"/>
            </a:endParaRPr>
          </a:p>
          <a:p>
            <a:r>
              <a:rPr lang="en-US" sz="1800" dirty="0" smtClean="0">
                <a:latin typeface="Arial" pitchFamily="34" charset="0"/>
                <a:cs typeface="Arial" pitchFamily="34" charset="0"/>
              </a:rPr>
              <a:t>PDMS</a:t>
            </a:r>
            <a:r>
              <a:rPr lang="el-GR" sz="1800" dirty="0" smtClean="0">
                <a:latin typeface="Arial" pitchFamily="34" charset="0"/>
                <a:cs typeface="Arial" pitchFamily="34" charset="0"/>
              </a:rPr>
              <a:t>-2</a:t>
            </a:r>
          </a:p>
          <a:p>
            <a:pPr>
              <a:buNone/>
            </a:pPr>
            <a:endParaRPr lang="el-GR" sz="1800" dirty="0" smtClean="0">
              <a:latin typeface="Arial" pitchFamily="34" charset="0"/>
              <a:cs typeface="Arial" pitchFamily="34" charset="0"/>
            </a:endParaRPr>
          </a:p>
          <a:p>
            <a:pPr>
              <a:buNone/>
            </a:pPr>
            <a:endParaRPr lang="el-GR" sz="1800" dirty="0">
              <a:latin typeface="Arial" pitchFamily="34" charset="0"/>
              <a:cs typeface="Arial" pitchFamily="34" charset="0"/>
            </a:endParaRPr>
          </a:p>
          <a:p>
            <a:pPr>
              <a:buNone/>
            </a:pPr>
            <a:endParaRPr lang="el-GR" sz="1800" dirty="0" smtClean="0">
              <a:latin typeface="Arial" pitchFamily="34" charset="0"/>
              <a:cs typeface="Arial" pitchFamily="34" charset="0"/>
            </a:endParaRPr>
          </a:p>
          <a:p>
            <a:pPr marL="0" indent="0">
              <a:buNone/>
            </a:pPr>
            <a:r>
              <a:rPr lang="el-GR" sz="1800" dirty="0" smtClean="0">
                <a:latin typeface="Arial" pitchFamily="34" charset="0"/>
                <a:cs typeface="Arial" pitchFamily="34" charset="0"/>
              </a:rPr>
              <a:t>Οι ερευνητές κατέληξαν ότι</a:t>
            </a:r>
            <a:r>
              <a:rPr lang="en-US" sz="1800" dirty="0" smtClean="0">
                <a:latin typeface="Arial" pitchFamily="34" charset="0"/>
                <a:cs typeface="Arial" pitchFamily="34" charset="0"/>
              </a:rPr>
              <a:t>:</a:t>
            </a:r>
            <a:endParaRPr lang="el-GR" sz="1800" dirty="0" smtClean="0">
              <a:latin typeface="Arial" pitchFamily="34" charset="0"/>
              <a:cs typeface="Arial" pitchFamily="34" charset="0"/>
            </a:endParaRPr>
          </a:p>
          <a:p>
            <a:pPr marL="0" indent="0">
              <a:buNone/>
            </a:pPr>
            <a:r>
              <a:rPr lang="el-GR" sz="1800" dirty="0">
                <a:latin typeface="Arial" pitchFamily="34" charset="0"/>
                <a:cs typeface="Arial" pitchFamily="34" charset="0"/>
              </a:rPr>
              <a:t> </a:t>
            </a:r>
            <a:r>
              <a:rPr lang="el-GR" sz="1800" dirty="0" smtClean="0">
                <a:latin typeface="Arial" pitchFamily="34" charset="0"/>
                <a:cs typeface="Arial" pitchFamily="34" charset="0"/>
              </a:rPr>
              <a:t> </a:t>
            </a:r>
          </a:p>
          <a:p>
            <a:pPr>
              <a:buFont typeface="Wingdings" pitchFamily="2" charset="2"/>
              <a:buChar char="Ø"/>
            </a:pPr>
            <a:r>
              <a:rPr lang="el-GR" sz="1800" dirty="0" smtClean="0">
                <a:latin typeface="Arial" pitchFamily="34" charset="0"/>
                <a:cs typeface="Arial" pitchFamily="34" charset="0"/>
              </a:rPr>
              <a:t> δεν παρουσιάστηκαν διαφορές αναφορικά με τις αδρές κινητικές        δεξιότητες μεταξύ των δύο ομάδων.</a:t>
            </a:r>
          </a:p>
          <a:p>
            <a:pPr>
              <a:buFont typeface="Wingdings" pitchFamily="2" charset="2"/>
              <a:buChar char="Ø"/>
            </a:pPr>
            <a:endParaRPr lang="el-GR" sz="1800" dirty="0" smtClean="0">
              <a:latin typeface="Arial" pitchFamily="34" charset="0"/>
              <a:cs typeface="Arial" pitchFamily="34" charset="0"/>
            </a:endParaRPr>
          </a:p>
          <a:p>
            <a:pPr>
              <a:buFont typeface="Wingdings" pitchFamily="2" charset="2"/>
              <a:buChar char="Ø"/>
            </a:pPr>
            <a:r>
              <a:rPr lang="el-GR" sz="1800" dirty="0" smtClean="0">
                <a:latin typeface="Arial" pitchFamily="34" charset="0"/>
                <a:cs typeface="Arial" pitchFamily="34" charset="0"/>
              </a:rPr>
              <a:t>τα βρέφη με χαμηλό βάρος γέννησης σκόραραν χαμηλότερα στις λεπτές κινητικές δεξιότητες καθώς και στην συνολική βαθμολογία της κλίμακας.</a:t>
            </a:r>
          </a:p>
          <a:p>
            <a:endParaRPr lang="el-GR" sz="1800" dirty="0" smtClean="0">
              <a:latin typeface="Arial" pitchFamily="34" charset="0"/>
              <a:cs typeface="Arial" pitchFamily="34" charset="0"/>
            </a:endParaRPr>
          </a:p>
          <a:p>
            <a:pPr algn="r">
              <a:buNone/>
            </a:pPr>
            <a:r>
              <a:rPr lang="el-GR" sz="1800" dirty="0" smtClean="0">
                <a:latin typeface="Arial" pitchFamily="34" charset="0"/>
                <a:cs typeface="Arial" pitchFamily="34" charset="0"/>
              </a:rPr>
              <a:t> </a:t>
            </a:r>
          </a:p>
          <a:p>
            <a:endParaRPr lang="el-GR" sz="1800" dirty="0" smtClean="0">
              <a:latin typeface="Arial" pitchFamily="34" charset="0"/>
              <a:cs typeface="Arial" pitchFamily="34" charset="0"/>
            </a:endParaRPr>
          </a:p>
          <a:p>
            <a:endParaRPr lang="el-GR" sz="1800"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wipe(down)">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wipe(down)">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wipe(down)">
                                      <p:cBhvr>
                                        <p:cTn id="32" dur="500"/>
                                        <p:tgtEl>
                                          <p:spTgt spid="3">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Effect transition="in" filter="wipe(down)">
                                      <p:cBhvr>
                                        <p:cTn id="37" dur="500"/>
                                        <p:tgtEl>
                                          <p:spTgt spid="3">
                                            <p:txEl>
                                              <p:pRg st="11" end="1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13" end="13"/>
                                            </p:txEl>
                                          </p:spTgt>
                                        </p:tgtEl>
                                        <p:attrNameLst>
                                          <p:attrName>style.visibility</p:attrName>
                                        </p:attrNameLst>
                                      </p:cBhvr>
                                      <p:to>
                                        <p:strVal val="visible"/>
                                      </p:to>
                                    </p:set>
                                    <p:animEffect transition="in" filter="wipe(down)">
                                      <p:cBhvr>
                                        <p:cTn id="42"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07504" y="260648"/>
            <a:ext cx="7992888" cy="6240756"/>
          </a:xfrm>
        </p:spPr>
        <p:txBody>
          <a:bodyPr>
            <a:noAutofit/>
          </a:bodyPr>
          <a:lstStyle/>
          <a:p>
            <a:pPr>
              <a:buNone/>
            </a:pPr>
            <a:r>
              <a:rPr lang="el-GR" sz="1800" dirty="0" smtClean="0">
                <a:latin typeface="Arial" pitchFamily="34" charset="0"/>
                <a:cs typeface="Arial" pitchFamily="34" charset="0"/>
              </a:rPr>
              <a:t>Οι </a:t>
            </a:r>
            <a:r>
              <a:rPr lang="en-US" sz="1800" dirty="0" err="1" smtClean="0">
                <a:latin typeface="Arial" pitchFamily="34" charset="0"/>
                <a:cs typeface="Arial" pitchFamily="34" charset="0"/>
              </a:rPr>
              <a:t>Karimi</a:t>
            </a:r>
            <a:r>
              <a:rPr lang="el-GR" sz="1800" dirty="0" smtClean="0">
                <a:latin typeface="Arial" pitchFamily="34" charset="0"/>
                <a:cs typeface="Arial" pitchFamily="34" charset="0"/>
              </a:rPr>
              <a:t>, </a:t>
            </a:r>
            <a:r>
              <a:rPr lang="en-US" sz="1800" dirty="0" err="1" smtClean="0">
                <a:latin typeface="Arial" pitchFamily="34" charset="0"/>
                <a:cs typeface="Arial" pitchFamily="34" charset="0"/>
              </a:rPr>
              <a:t>Aliabadi</a:t>
            </a:r>
            <a:r>
              <a:rPr lang="el-GR" sz="1800" dirty="0" smtClean="0">
                <a:latin typeface="Arial" pitchFamily="34" charset="0"/>
                <a:cs typeface="Arial" pitchFamily="34" charset="0"/>
              </a:rPr>
              <a:t>, </a:t>
            </a:r>
            <a:r>
              <a:rPr lang="en-US" sz="1800" dirty="0" err="1" smtClean="0">
                <a:latin typeface="Arial" pitchFamily="34" charset="0"/>
                <a:cs typeface="Arial" pitchFamily="34" charset="0"/>
              </a:rPr>
              <a:t>Hosseini</a:t>
            </a:r>
            <a:r>
              <a:rPr lang="el-GR" sz="1800" dirty="0" smtClean="0">
                <a:latin typeface="Arial" pitchFamily="34" charset="0"/>
                <a:cs typeface="Arial" pitchFamily="34" charset="0"/>
              </a:rPr>
              <a:t>-</a:t>
            </a:r>
            <a:r>
              <a:rPr lang="en-US" sz="1800" dirty="0" smtClean="0">
                <a:latin typeface="Arial" pitchFamily="34" charset="0"/>
                <a:cs typeface="Arial" pitchFamily="34" charset="0"/>
              </a:rPr>
              <a:t>Jam </a:t>
            </a:r>
            <a:r>
              <a:rPr lang="el-GR" sz="1800" dirty="0" smtClean="0">
                <a:latin typeface="Arial" pitchFamily="34" charset="0"/>
                <a:cs typeface="Arial" pitchFamily="34" charset="0"/>
              </a:rPr>
              <a:t>και </a:t>
            </a:r>
            <a:r>
              <a:rPr lang="en-US" sz="1800" dirty="0" err="1" smtClean="0">
                <a:latin typeface="Arial" pitchFamily="34" charset="0"/>
                <a:cs typeface="Arial" pitchFamily="34" charset="0"/>
              </a:rPr>
              <a:t>Afsharkas</a:t>
            </a:r>
            <a:r>
              <a:rPr lang="el-GR" sz="1800" dirty="0" smtClean="0">
                <a:latin typeface="Arial" pitchFamily="34" charset="0"/>
                <a:cs typeface="Arial" pitchFamily="34" charset="0"/>
              </a:rPr>
              <a:t> (2016) και </a:t>
            </a:r>
            <a:r>
              <a:rPr lang="en-US" sz="1800" dirty="0" err="1" smtClean="0">
                <a:latin typeface="Arial" pitchFamily="34" charset="0"/>
                <a:cs typeface="Arial" pitchFamily="34" charset="0"/>
              </a:rPr>
              <a:t>Petrovic</a:t>
            </a:r>
            <a:r>
              <a:rPr lang="el-GR" sz="1800" dirty="0" smtClean="0">
                <a:latin typeface="Arial" pitchFamily="34" charset="0"/>
                <a:cs typeface="Arial" pitchFamily="34" charset="0"/>
              </a:rPr>
              <a:t>, </a:t>
            </a:r>
            <a:r>
              <a:rPr lang="en-US" sz="1800" dirty="0" err="1" smtClean="0">
                <a:latin typeface="Arial" pitchFamily="34" charset="0"/>
                <a:cs typeface="Arial" pitchFamily="34" charset="0"/>
              </a:rPr>
              <a:t>Chokron</a:t>
            </a:r>
            <a:r>
              <a:rPr lang="el-GR" sz="1800" dirty="0" smtClean="0">
                <a:latin typeface="Arial" pitchFamily="34" charset="0"/>
                <a:cs typeface="Arial" pitchFamily="34" charset="0"/>
              </a:rPr>
              <a:t> &amp; </a:t>
            </a:r>
            <a:r>
              <a:rPr lang="en-US" sz="1800" dirty="0" err="1" smtClean="0">
                <a:latin typeface="Arial" pitchFamily="34" charset="0"/>
                <a:cs typeface="Arial" pitchFamily="34" charset="0"/>
              </a:rPr>
              <a:t>Fagard</a:t>
            </a:r>
            <a:r>
              <a:rPr lang="el-GR" sz="1800" dirty="0" smtClean="0">
                <a:latin typeface="Arial" pitchFamily="34" charset="0"/>
                <a:cs typeface="Arial" pitchFamily="34" charset="0"/>
              </a:rPr>
              <a:t> (2016) μελέτησαν</a:t>
            </a:r>
          </a:p>
          <a:p>
            <a:pPr>
              <a:buNone/>
            </a:pPr>
            <a:endParaRPr lang="el-GR" sz="1800" dirty="0" smtClean="0">
              <a:latin typeface="Arial" pitchFamily="34" charset="0"/>
              <a:cs typeface="Arial" pitchFamily="34" charset="0"/>
            </a:endParaRPr>
          </a:p>
          <a:p>
            <a:pPr>
              <a:buNone/>
            </a:pPr>
            <a:r>
              <a:rPr lang="el-GR" sz="1800" dirty="0" smtClean="0">
                <a:latin typeface="Arial" pitchFamily="34" charset="0"/>
                <a:cs typeface="Arial" pitchFamily="34" charset="0"/>
              </a:rPr>
              <a:t>Ν=90 βρέφη (45 υψηλού κινδύνου, 45 γενικού πληθυσμού), ηλικίας 3-6 μηνών </a:t>
            </a:r>
          </a:p>
          <a:p>
            <a:pPr lvl="1">
              <a:buNone/>
            </a:pPr>
            <a:endParaRPr lang="el-GR" sz="1800" dirty="0" smtClean="0">
              <a:latin typeface="Arial" pitchFamily="34" charset="0"/>
              <a:cs typeface="Arial" pitchFamily="34" charset="0"/>
            </a:endParaRPr>
          </a:p>
          <a:p>
            <a:pPr marL="0" indent="0">
              <a:buNone/>
            </a:pPr>
            <a:r>
              <a:rPr lang="el-GR" sz="1800" dirty="0" smtClean="0">
                <a:latin typeface="Arial" pitchFamily="34" charset="0"/>
                <a:cs typeface="Arial" pitchFamily="34" charset="0"/>
              </a:rPr>
              <a:t>Σκοπός η εκτίμηση της κλίμακας </a:t>
            </a:r>
            <a:r>
              <a:rPr lang="en-US" sz="1800" dirty="0" smtClean="0">
                <a:latin typeface="Arial" pitchFamily="34" charset="0"/>
                <a:cs typeface="Arial" pitchFamily="34" charset="0"/>
              </a:rPr>
              <a:t>PDMS</a:t>
            </a:r>
            <a:r>
              <a:rPr lang="el-GR" sz="1800" dirty="0" smtClean="0">
                <a:latin typeface="Arial" pitchFamily="34" charset="0"/>
                <a:cs typeface="Arial" pitchFamily="34" charset="0"/>
              </a:rPr>
              <a:t>-2 για την αξιολόγηση της κινητικής ανάπτυξης.</a:t>
            </a:r>
          </a:p>
          <a:p>
            <a:pPr>
              <a:buNone/>
            </a:pPr>
            <a:endParaRPr lang="el-GR" sz="1800" dirty="0" smtClean="0">
              <a:latin typeface="Arial" pitchFamily="34" charset="0"/>
              <a:cs typeface="Arial" pitchFamily="34" charset="0"/>
            </a:endParaRPr>
          </a:p>
          <a:p>
            <a:pPr marL="0" indent="0">
              <a:buNone/>
            </a:pPr>
            <a:r>
              <a:rPr lang="el-GR" sz="1800" dirty="0" smtClean="0">
                <a:latin typeface="Arial" pitchFamily="34" charset="0"/>
                <a:cs typeface="Arial" pitchFamily="34" charset="0"/>
              </a:rPr>
              <a:t>Βρέθηκαν σημαντικές διαφορές μεταξύ των βρεφών υψηλού κινδύνου και  των βρεφών με κανονική ανάπτυξη.  </a:t>
            </a:r>
          </a:p>
          <a:p>
            <a:pPr lvl="1">
              <a:buClr>
                <a:schemeClr val="accent5">
                  <a:lumMod val="50000"/>
                </a:schemeClr>
              </a:buClr>
            </a:pPr>
            <a:r>
              <a:rPr lang="el-GR" sz="1800" dirty="0" smtClean="0">
                <a:solidFill>
                  <a:schemeClr val="accent5">
                    <a:lumMod val="50000"/>
                  </a:schemeClr>
                </a:solidFill>
                <a:latin typeface="Arial" pitchFamily="34" charset="0"/>
                <a:cs typeface="Arial" pitchFamily="34" charset="0"/>
              </a:rPr>
              <a:t>τόσο στις αδρές </a:t>
            </a:r>
          </a:p>
          <a:p>
            <a:pPr lvl="1">
              <a:buClr>
                <a:schemeClr val="accent5">
                  <a:lumMod val="50000"/>
                </a:schemeClr>
              </a:buClr>
            </a:pPr>
            <a:r>
              <a:rPr lang="el-GR" sz="1800" dirty="0" smtClean="0">
                <a:solidFill>
                  <a:schemeClr val="accent5">
                    <a:lumMod val="50000"/>
                  </a:schemeClr>
                </a:solidFill>
                <a:latin typeface="Arial" pitchFamily="34" charset="0"/>
                <a:cs typeface="Arial" pitchFamily="34" charset="0"/>
              </a:rPr>
              <a:t>στις λεπτές </a:t>
            </a:r>
          </a:p>
          <a:p>
            <a:pPr lvl="1">
              <a:buClr>
                <a:schemeClr val="accent5">
                  <a:lumMod val="50000"/>
                </a:schemeClr>
              </a:buClr>
            </a:pPr>
            <a:r>
              <a:rPr lang="el-GR" sz="1800" dirty="0" smtClean="0">
                <a:solidFill>
                  <a:schemeClr val="accent5">
                    <a:lumMod val="50000"/>
                  </a:schemeClr>
                </a:solidFill>
                <a:latin typeface="Arial" pitchFamily="34" charset="0"/>
                <a:cs typeface="Arial" pitchFamily="34" charset="0"/>
              </a:rPr>
              <a:t>αλλά και στις συνολικές βαθμολογίες</a:t>
            </a:r>
          </a:p>
          <a:p>
            <a:pPr lvl="1">
              <a:buNone/>
            </a:pPr>
            <a:endParaRPr lang="el-GR" sz="1800" dirty="0" smtClean="0">
              <a:latin typeface="Arial" pitchFamily="34" charset="0"/>
              <a:cs typeface="Arial" pitchFamily="34" charset="0"/>
            </a:endParaRPr>
          </a:p>
          <a:p>
            <a:pPr marL="0" indent="0">
              <a:buNone/>
            </a:pPr>
            <a:r>
              <a:rPr lang="el-GR" sz="1800" dirty="0" smtClean="0">
                <a:latin typeface="Arial" pitchFamily="34" charset="0"/>
                <a:cs typeface="Arial" pitchFamily="34" charset="0"/>
              </a:rPr>
              <a:t>Δεν υπήρξαν διαφορές αναφορικά με το φύλο και τις κινητικές ικανότητες σε κάθε ομάδα από βρέφη.</a:t>
            </a:r>
          </a:p>
          <a:p>
            <a:pPr algn="r">
              <a:buNone/>
            </a:pPr>
            <a:endParaRPr lang="el-GR" sz="1800"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down)">
                                      <p:cBhvr>
                                        <p:cTn id="22" dur="500"/>
                                        <p:tgtEl>
                                          <p:spTgt spid="3">
                                            <p:txEl>
                                              <p:pRg st="6" end="6"/>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wipe(down)">
                                      <p:cBhvr>
                                        <p:cTn id="25" dur="500"/>
                                        <p:tgtEl>
                                          <p:spTgt spid="3">
                                            <p:txEl>
                                              <p:pRg st="7" end="7"/>
                                            </p:tx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wipe(down)">
                                      <p:cBhvr>
                                        <p:cTn id="28" dur="500"/>
                                        <p:tgtEl>
                                          <p:spTgt spid="3">
                                            <p:txEl>
                                              <p:pRg st="8" end="8"/>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wipe(down)">
                                      <p:cBhvr>
                                        <p:cTn id="31" dur="500"/>
                                        <p:tgtEl>
                                          <p:spTgt spid="3">
                                            <p:txEl>
                                              <p:pRg st="9" end="9"/>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
                                            <p:txEl>
                                              <p:pRg st="11" end="11"/>
                                            </p:txEl>
                                          </p:spTgt>
                                        </p:tgtEl>
                                        <p:attrNameLst>
                                          <p:attrName>style.visibility</p:attrName>
                                        </p:attrNameLst>
                                      </p:cBhvr>
                                      <p:to>
                                        <p:strVal val="visible"/>
                                      </p:to>
                                    </p:set>
                                    <p:animEffect transition="in" filter="wipe(down)">
                                      <p:cBhvr>
                                        <p:cTn id="36"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57158" y="428604"/>
            <a:ext cx="7815242" cy="5857916"/>
          </a:xfrm>
        </p:spPr>
        <p:txBody>
          <a:bodyPr>
            <a:normAutofit/>
          </a:bodyPr>
          <a:lstStyle/>
          <a:p>
            <a:pPr>
              <a:buNone/>
            </a:pPr>
            <a:r>
              <a:rPr lang="el-GR" sz="2000" dirty="0" smtClean="0">
                <a:latin typeface="Arial" pitchFamily="34" charset="0"/>
                <a:cs typeface="Arial" pitchFamily="34" charset="0"/>
              </a:rPr>
              <a:t>	</a:t>
            </a:r>
            <a:r>
              <a:rPr lang="el-GR" sz="2200" dirty="0" smtClean="0">
                <a:latin typeface="Arial" pitchFamily="34" charset="0"/>
                <a:cs typeface="Arial" pitchFamily="34" charset="0"/>
              </a:rPr>
              <a:t>Οι </a:t>
            </a:r>
            <a:r>
              <a:rPr lang="en-US" sz="2200" dirty="0" err="1" smtClean="0">
                <a:latin typeface="Arial" pitchFamily="34" charset="0"/>
                <a:cs typeface="Arial" pitchFamily="34" charset="0"/>
              </a:rPr>
              <a:t>Fuceri</a:t>
            </a:r>
            <a:r>
              <a:rPr lang="el-GR" sz="2200" dirty="0" smtClean="0">
                <a:latin typeface="Arial" pitchFamily="34" charset="0"/>
                <a:cs typeface="Arial" pitchFamily="34" charset="0"/>
              </a:rPr>
              <a:t> και συνεργάτες</a:t>
            </a:r>
            <a:r>
              <a:rPr lang="en-US" sz="2200" dirty="0" smtClean="0">
                <a:latin typeface="Arial" pitchFamily="34" charset="0"/>
                <a:cs typeface="Arial" pitchFamily="34" charset="0"/>
              </a:rPr>
              <a:t> </a:t>
            </a:r>
            <a:r>
              <a:rPr lang="el-GR" sz="2200" dirty="0" smtClean="0">
                <a:latin typeface="Arial" pitchFamily="34" charset="0"/>
                <a:cs typeface="Arial" pitchFamily="34" charset="0"/>
              </a:rPr>
              <a:t>(</a:t>
            </a:r>
            <a:r>
              <a:rPr lang="en-US" sz="2200" dirty="0" smtClean="0">
                <a:latin typeface="Arial" pitchFamily="34" charset="0"/>
                <a:cs typeface="Arial" pitchFamily="34" charset="0"/>
              </a:rPr>
              <a:t>2015</a:t>
            </a:r>
            <a:r>
              <a:rPr lang="el-GR" sz="2200" dirty="0" smtClean="0">
                <a:latin typeface="Arial" pitchFamily="34" charset="0"/>
                <a:cs typeface="Arial" pitchFamily="34" charset="0"/>
              </a:rPr>
              <a:t>) και</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Karim</a:t>
            </a:r>
            <a:r>
              <a:rPr lang="el-GR" sz="2200" dirty="0" smtClean="0">
                <a:latin typeface="Arial" pitchFamily="34" charset="0"/>
                <a:cs typeface="Arial" pitchFamily="34" charset="0"/>
              </a:rPr>
              <a:t> &amp; </a:t>
            </a:r>
            <a:r>
              <a:rPr lang="en-US" sz="2200" dirty="0" smtClean="0">
                <a:latin typeface="Arial" pitchFamily="34" charset="0"/>
                <a:cs typeface="Arial" pitchFamily="34" charset="0"/>
              </a:rPr>
              <a:t>Mohammed</a:t>
            </a:r>
            <a:r>
              <a:rPr lang="el-GR" sz="2200" dirty="0" smtClean="0">
                <a:latin typeface="Arial" pitchFamily="34" charset="0"/>
                <a:cs typeface="Arial" pitchFamily="34" charset="0"/>
              </a:rPr>
              <a:t> (2015) εξέτασαν αγόρια </a:t>
            </a:r>
            <a:r>
              <a:rPr lang="en-US" sz="2200" dirty="0" smtClean="0">
                <a:latin typeface="Arial" pitchFamily="34" charset="0"/>
                <a:cs typeface="Arial" pitchFamily="34" charset="0"/>
              </a:rPr>
              <a:t>&amp;</a:t>
            </a:r>
            <a:r>
              <a:rPr lang="el-GR" sz="2200" dirty="0" smtClean="0">
                <a:latin typeface="Arial" pitchFamily="34" charset="0"/>
                <a:cs typeface="Arial" pitchFamily="34" charset="0"/>
              </a:rPr>
              <a:t> κορίτσια προσχολικής αγωγής (με ΔΑΦ).</a:t>
            </a:r>
            <a:endParaRPr lang="el-GR" sz="2200" dirty="0">
              <a:latin typeface="Arial" pitchFamily="34" charset="0"/>
              <a:cs typeface="Arial" pitchFamily="34" charset="0"/>
            </a:endParaRPr>
          </a:p>
          <a:p>
            <a:endParaRPr lang="el-GR" sz="2200" dirty="0" smtClean="0">
              <a:latin typeface="Arial" pitchFamily="34" charset="0"/>
              <a:cs typeface="Arial" pitchFamily="34" charset="0"/>
            </a:endParaRPr>
          </a:p>
          <a:p>
            <a:r>
              <a:rPr lang="en-US" sz="2400" dirty="0" smtClean="0">
                <a:latin typeface="Arial" pitchFamily="34" charset="0"/>
                <a:cs typeface="Arial" pitchFamily="34" charset="0"/>
              </a:rPr>
              <a:t>PDMS</a:t>
            </a:r>
            <a:r>
              <a:rPr lang="el-GR" sz="2400" dirty="0" smtClean="0">
                <a:latin typeface="Arial" pitchFamily="34" charset="0"/>
                <a:cs typeface="Arial" pitchFamily="34" charset="0"/>
              </a:rPr>
              <a:t>-2</a:t>
            </a:r>
          </a:p>
          <a:p>
            <a:pPr>
              <a:buNone/>
            </a:pPr>
            <a:endParaRPr lang="el-GR" sz="2400" dirty="0" smtClean="0">
              <a:latin typeface="Arial" pitchFamily="34" charset="0"/>
              <a:cs typeface="Arial" pitchFamily="34" charset="0"/>
            </a:endParaRPr>
          </a:p>
          <a:p>
            <a:pPr>
              <a:buNone/>
            </a:pPr>
            <a:endParaRPr lang="en-US" sz="2400" dirty="0" smtClean="0">
              <a:latin typeface="Arial" pitchFamily="34" charset="0"/>
              <a:cs typeface="Arial" pitchFamily="34" charset="0"/>
            </a:endParaRPr>
          </a:p>
          <a:p>
            <a:r>
              <a:rPr lang="el-GR" sz="2400" dirty="0" smtClean="0">
                <a:latin typeface="Arial" pitchFamily="34" charset="0"/>
                <a:cs typeface="Arial" pitchFamily="34" charset="0"/>
              </a:rPr>
              <a:t>Βρέθηκε σημαντικά χαμηλή βαθμολογία στις </a:t>
            </a:r>
            <a:r>
              <a:rPr lang="el-GR" sz="2400" u="sng" dirty="0" smtClean="0">
                <a:latin typeface="Arial" pitchFamily="34" charset="0"/>
                <a:cs typeface="Arial" pitchFamily="34" charset="0"/>
              </a:rPr>
              <a:t>μετακινήσεις</a:t>
            </a:r>
            <a:r>
              <a:rPr lang="el-GR" sz="2400" dirty="0" smtClean="0">
                <a:latin typeface="Arial" pitchFamily="34" charset="0"/>
                <a:cs typeface="Arial" pitchFamily="34" charset="0"/>
              </a:rPr>
              <a:t>(</a:t>
            </a:r>
            <a:r>
              <a:rPr lang="en-US" sz="2400" dirty="0" smtClean="0">
                <a:latin typeface="Arial" pitchFamily="34" charset="0"/>
                <a:cs typeface="Arial" pitchFamily="34" charset="0"/>
              </a:rPr>
              <a:t>locomotion)</a:t>
            </a:r>
            <a:r>
              <a:rPr lang="el-GR" sz="2400" dirty="0" smtClean="0">
                <a:latin typeface="Arial" pitchFamily="34" charset="0"/>
                <a:cs typeface="Arial" pitchFamily="34" charset="0"/>
              </a:rPr>
              <a:t> και το </a:t>
            </a:r>
            <a:r>
              <a:rPr lang="el-GR" sz="2400" u="sng" dirty="0" smtClean="0">
                <a:latin typeface="Arial" pitchFamily="34" charset="0"/>
                <a:cs typeface="Arial" pitchFamily="34" charset="0"/>
              </a:rPr>
              <a:t>άρπαγμα</a:t>
            </a:r>
            <a:r>
              <a:rPr lang="en-US" sz="2400" u="sng" dirty="0" smtClean="0">
                <a:latin typeface="Arial" pitchFamily="34" charset="0"/>
                <a:cs typeface="Arial" pitchFamily="34" charset="0"/>
              </a:rPr>
              <a:t>-</a:t>
            </a:r>
            <a:r>
              <a:rPr lang="el-GR" sz="2400" u="sng" dirty="0" smtClean="0">
                <a:latin typeface="Arial" pitchFamily="34" charset="0"/>
                <a:cs typeface="Arial" pitchFamily="34" charset="0"/>
              </a:rPr>
              <a:t>σύλληψη </a:t>
            </a:r>
            <a:r>
              <a:rPr lang="en-US" sz="2400" dirty="0" smtClean="0">
                <a:latin typeface="Arial" pitchFamily="34" charset="0"/>
                <a:cs typeface="Arial" pitchFamily="34" charset="0"/>
              </a:rPr>
              <a:t>(grasping)</a:t>
            </a:r>
            <a:r>
              <a:rPr lang="el-GR" sz="2400" dirty="0" smtClean="0">
                <a:latin typeface="Arial" pitchFamily="34" charset="0"/>
                <a:cs typeface="Arial" pitchFamily="34" charset="0"/>
              </a:rPr>
              <a:t>. </a:t>
            </a:r>
          </a:p>
          <a:p>
            <a:endParaRPr lang="el-GR" sz="2400" dirty="0" smtClean="0">
              <a:latin typeface="Arial" pitchFamily="34" charset="0"/>
              <a:cs typeface="Arial" pitchFamily="34" charset="0"/>
            </a:endParaRPr>
          </a:p>
          <a:p>
            <a:endParaRPr lang="el-GR" sz="2000" dirty="0" smtClean="0">
              <a:latin typeface="Arial" pitchFamily="34" charset="0"/>
              <a:cs typeface="Arial" pitchFamily="34" charset="0"/>
            </a:endParaRPr>
          </a:p>
          <a:p>
            <a:endParaRPr lang="el-GR" sz="2000" dirty="0" smtClean="0">
              <a:latin typeface="Arial" pitchFamily="34" charset="0"/>
              <a:cs typeface="Arial" pitchFamily="34" charset="0"/>
            </a:endParaRPr>
          </a:p>
          <a:p>
            <a:endParaRPr lang="el-GR" sz="2000" dirty="0" smtClean="0">
              <a:latin typeface="Arial" pitchFamily="34" charset="0"/>
              <a:cs typeface="Arial" pitchFamily="34" charset="0"/>
            </a:endParaRPr>
          </a:p>
          <a:p>
            <a:endParaRPr lang="el-GR" sz="2000" dirty="0" smtClean="0">
              <a:latin typeface="Arial" pitchFamily="34" charset="0"/>
              <a:cs typeface="Arial" pitchFamily="34" charset="0"/>
            </a:endParaRPr>
          </a:p>
          <a:p>
            <a:endParaRPr lang="el-GR" sz="2000"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wipe(down)">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79512" y="116632"/>
            <a:ext cx="8064896" cy="6527078"/>
          </a:xfrm>
        </p:spPr>
        <p:txBody>
          <a:bodyPr>
            <a:normAutofit fontScale="92500" lnSpcReduction="10000"/>
          </a:bodyPr>
          <a:lstStyle/>
          <a:p>
            <a:pPr>
              <a:buNone/>
            </a:pPr>
            <a:r>
              <a:rPr lang="el-GR" sz="2400" dirty="0" smtClean="0">
                <a:latin typeface="Arial" pitchFamily="34" charset="0"/>
                <a:cs typeface="Arial" pitchFamily="34" charset="0"/>
              </a:rPr>
              <a:t>Οι </a:t>
            </a:r>
            <a:r>
              <a:rPr lang="en-US" sz="2400" dirty="0" err="1" smtClean="0">
                <a:latin typeface="Arial" pitchFamily="34" charset="0"/>
                <a:cs typeface="Arial" pitchFamily="34" charset="0"/>
              </a:rPr>
              <a:t>Karim</a:t>
            </a:r>
            <a:r>
              <a:rPr lang="el-GR" sz="2400" dirty="0" smtClean="0">
                <a:latin typeface="Arial" pitchFamily="34" charset="0"/>
                <a:cs typeface="Arial" pitchFamily="34" charset="0"/>
              </a:rPr>
              <a:t> και </a:t>
            </a:r>
            <a:r>
              <a:rPr lang="en-US" sz="2400" dirty="0" smtClean="0">
                <a:latin typeface="Arial" pitchFamily="34" charset="0"/>
                <a:cs typeface="Arial" pitchFamily="34" charset="0"/>
              </a:rPr>
              <a:t>Mohammed</a:t>
            </a:r>
            <a:r>
              <a:rPr lang="el-GR" sz="2400" dirty="0" smtClean="0">
                <a:latin typeface="Arial" pitchFamily="34" charset="0"/>
                <a:cs typeface="Arial" pitchFamily="34" charset="0"/>
              </a:rPr>
              <a:t> (2015) με σκοπό να καθορίσουν την αποτελεσματικότητα ενός προγράμματος αισθητηριακής ολοκλήρωσης σε παιδιά με αυτισμό</a:t>
            </a:r>
            <a:r>
              <a:rPr lang="el-GR" sz="2400" dirty="0">
                <a:latin typeface="Arial" pitchFamily="34" charset="0"/>
                <a:cs typeface="Arial" pitchFamily="34" charset="0"/>
              </a:rPr>
              <a:t> </a:t>
            </a:r>
            <a:r>
              <a:rPr lang="el-GR" sz="2400" dirty="0" smtClean="0">
                <a:latin typeface="Arial" pitchFamily="34" charset="0"/>
                <a:cs typeface="Arial" pitchFamily="34" charset="0"/>
              </a:rPr>
              <a:t>εξέτασαν</a:t>
            </a:r>
            <a:endParaRPr lang="en-US" sz="2400" dirty="0" smtClean="0">
              <a:latin typeface="Arial" pitchFamily="34" charset="0"/>
              <a:cs typeface="Arial" pitchFamily="34" charset="0"/>
            </a:endParaRPr>
          </a:p>
          <a:p>
            <a:pPr>
              <a:buNone/>
            </a:pPr>
            <a:endParaRPr lang="en-US" sz="2400" dirty="0" smtClean="0">
              <a:latin typeface="Arial" pitchFamily="34" charset="0"/>
              <a:cs typeface="Arial" pitchFamily="34" charset="0"/>
            </a:endParaRPr>
          </a:p>
          <a:p>
            <a:r>
              <a:rPr lang="el-GR" sz="2400" dirty="0" smtClean="0">
                <a:latin typeface="Arial" pitchFamily="34" charset="0"/>
                <a:cs typeface="Arial" pitchFamily="34" charset="0"/>
              </a:rPr>
              <a:t>Ν=34 παιδιά με αυτισμό (21 αγόρια, 13 κορίτσια), ηλικίας 40-65 μηνών. </a:t>
            </a:r>
            <a:endParaRPr lang="en-US" sz="2400" dirty="0" smtClean="0">
              <a:latin typeface="Arial" pitchFamily="34" charset="0"/>
              <a:cs typeface="Arial" pitchFamily="34" charset="0"/>
            </a:endParaRPr>
          </a:p>
          <a:p>
            <a:pPr>
              <a:buNone/>
            </a:pPr>
            <a:endParaRPr lang="el-GR" sz="2400" dirty="0" smtClean="0">
              <a:latin typeface="Arial" pitchFamily="34" charset="0"/>
              <a:cs typeface="Arial" pitchFamily="34" charset="0"/>
            </a:endParaRPr>
          </a:p>
          <a:p>
            <a:r>
              <a:rPr lang="el-GR" sz="2400" dirty="0" smtClean="0">
                <a:latin typeface="Arial" pitchFamily="34" charset="0"/>
                <a:cs typeface="Arial" pitchFamily="34" charset="0"/>
              </a:rPr>
              <a:t>Πρόγραμμα αισθητηριακής ολοκλήρωσης για 6 μήνες, 3/εβδ. </a:t>
            </a:r>
            <a:endParaRPr lang="en-US" sz="2400" dirty="0" smtClean="0">
              <a:latin typeface="Arial" pitchFamily="34" charset="0"/>
              <a:cs typeface="Arial" pitchFamily="34" charset="0"/>
            </a:endParaRPr>
          </a:p>
          <a:p>
            <a:pPr>
              <a:buNone/>
            </a:pPr>
            <a:endParaRPr lang="el-GR" sz="2400" dirty="0" smtClean="0">
              <a:latin typeface="Arial" pitchFamily="34" charset="0"/>
              <a:cs typeface="Arial" pitchFamily="34" charset="0"/>
            </a:endParaRPr>
          </a:p>
          <a:p>
            <a:r>
              <a:rPr lang="el-GR" sz="2400" dirty="0" smtClean="0">
                <a:latin typeface="Arial" pitchFamily="34" charset="0"/>
                <a:cs typeface="Arial" pitchFamily="34" charset="0"/>
              </a:rPr>
              <a:t>Τα παιδιά αξιολογήθηκαν </a:t>
            </a:r>
            <a:r>
              <a:rPr lang="el-GR" sz="2400" u="sng" dirty="0" smtClean="0">
                <a:latin typeface="Arial" pitchFamily="34" charset="0"/>
                <a:cs typeface="Arial" pitchFamily="34" charset="0"/>
              </a:rPr>
              <a:t>πριν </a:t>
            </a:r>
            <a:r>
              <a:rPr lang="el-GR" sz="2400" dirty="0" smtClean="0">
                <a:latin typeface="Arial" pitchFamily="34" charset="0"/>
                <a:cs typeface="Arial" pitchFamily="34" charset="0"/>
              </a:rPr>
              <a:t>και </a:t>
            </a:r>
            <a:r>
              <a:rPr lang="el-GR" sz="2400" u="sng" dirty="0" smtClean="0">
                <a:latin typeface="Arial" pitchFamily="34" charset="0"/>
                <a:cs typeface="Arial" pitchFamily="34" charset="0"/>
              </a:rPr>
              <a:t>μετά</a:t>
            </a:r>
            <a:r>
              <a:rPr lang="el-GR" sz="2400" dirty="0" smtClean="0">
                <a:latin typeface="Arial" pitchFamily="34" charset="0"/>
                <a:cs typeface="Arial" pitchFamily="34" charset="0"/>
              </a:rPr>
              <a:t> το παρεμβατικό με το </a:t>
            </a:r>
            <a:r>
              <a:rPr lang="en-US" sz="2400" dirty="0" smtClean="0">
                <a:latin typeface="Arial" pitchFamily="34" charset="0"/>
                <a:cs typeface="Arial" pitchFamily="34" charset="0"/>
              </a:rPr>
              <a:t>PDMS</a:t>
            </a:r>
            <a:r>
              <a:rPr lang="el-GR" sz="2400" dirty="0" smtClean="0">
                <a:latin typeface="Arial" pitchFamily="34" charset="0"/>
                <a:cs typeface="Arial" pitchFamily="34" charset="0"/>
              </a:rPr>
              <a:t>-2 για τις λεπτές και αδρές κινητικές δεξιότητες και για την αποτελεσματικότητα του </a:t>
            </a:r>
            <a:r>
              <a:rPr lang="el-GR" sz="2400" dirty="0" err="1" smtClean="0">
                <a:latin typeface="Arial" pitchFamily="34" charset="0"/>
                <a:cs typeface="Arial" pitchFamily="34" charset="0"/>
              </a:rPr>
              <a:t>προγράμ</a:t>
            </a:r>
            <a:r>
              <a:rPr lang="el-GR" sz="2400" dirty="0" smtClean="0">
                <a:latin typeface="Arial" pitchFamily="34" charset="0"/>
                <a:cs typeface="Arial" pitchFamily="34" charset="0"/>
              </a:rPr>
              <a:t>.</a:t>
            </a:r>
          </a:p>
          <a:p>
            <a:pPr>
              <a:buNone/>
            </a:pPr>
            <a:r>
              <a:rPr lang="el-GR" sz="2400" dirty="0" smtClean="0">
                <a:latin typeface="Arial" pitchFamily="34" charset="0"/>
                <a:cs typeface="Arial" pitchFamily="34" charset="0"/>
              </a:rPr>
              <a:t>Τα αποτελέσματα έδειξαν</a:t>
            </a:r>
            <a:r>
              <a:rPr lang="en-US" sz="2400" dirty="0" smtClean="0">
                <a:latin typeface="Arial" pitchFamily="34" charset="0"/>
                <a:cs typeface="Arial" pitchFamily="34" charset="0"/>
              </a:rPr>
              <a:t>:</a:t>
            </a:r>
          </a:p>
          <a:p>
            <a:pPr lvl="1">
              <a:buClr>
                <a:schemeClr val="accent5">
                  <a:lumMod val="50000"/>
                </a:schemeClr>
              </a:buClr>
              <a:buFont typeface="Wingdings" pitchFamily="2" charset="2"/>
              <a:buChar char="ü"/>
            </a:pPr>
            <a:r>
              <a:rPr lang="el-GR" sz="2400" dirty="0" smtClean="0">
                <a:solidFill>
                  <a:schemeClr val="tx1"/>
                </a:solidFill>
                <a:latin typeface="Arial" pitchFamily="34" charset="0"/>
                <a:cs typeface="Arial" pitchFamily="34" charset="0"/>
              </a:rPr>
              <a:t>Σημαντική βελτίωση για τις αδρές και τις λεπτές κινητικές δεξιότητες.</a:t>
            </a:r>
          </a:p>
          <a:p>
            <a:pPr lvl="1">
              <a:buClr>
                <a:schemeClr val="accent5">
                  <a:lumMod val="50000"/>
                </a:schemeClr>
              </a:buClr>
              <a:buFont typeface="Wingdings" pitchFamily="2" charset="2"/>
              <a:buChar char="ü"/>
            </a:pPr>
            <a:r>
              <a:rPr lang="el-GR" sz="2400" dirty="0" smtClean="0">
                <a:solidFill>
                  <a:schemeClr val="tx1"/>
                </a:solidFill>
                <a:latin typeface="Arial" pitchFamily="34" charset="0"/>
                <a:cs typeface="Arial" pitchFamily="34" charset="0"/>
              </a:rPr>
              <a:t>Το πρόγραμμα βοήθησε τε παιδία με αυτισμό να γίνουν περισσότερο ανεξάρτητα και στο να συμμετέχουν περισσότερο στις καθημερινές τους δραστηριότητες</a:t>
            </a:r>
            <a:r>
              <a:rPr lang="el-GR" sz="2400" dirty="0" smtClean="0">
                <a:latin typeface="Arial" pitchFamily="34" charset="0"/>
                <a:cs typeface="Arial" pitchFamily="34" charset="0"/>
              </a:rPr>
              <a:t>. </a:t>
            </a:r>
          </a:p>
          <a:p>
            <a:endParaRPr lang="el-GR" dirty="0" smtClean="0">
              <a:latin typeface="Arial" pitchFamily="34" charset="0"/>
              <a:cs typeface="Arial" pitchFamily="34" charset="0"/>
            </a:endParaRPr>
          </a:p>
          <a:p>
            <a:endParaRPr lang="el-GR"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down)">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wipe(down)">
                                      <p:cBhvr>
                                        <p:cTn id="27" dur="500"/>
                                        <p:tgtEl>
                                          <p:spTgt spid="3">
                                            <p:txEl>
                                              <p:pRg st="7" end="7"/>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wipe(down)">
                                      <p:cBhvr>
                                        <p:cTn id="30" dur="500"/>
                                        <p:tgtEl>
                                          <p:spTgt spid="3">
                                            <p:txEl>
                                              <p:pRg st="8" end="8"/>
                                            </p:tx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wipe(down)">
                                      <p:cBhvr>
                                        <p:cTn id="3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642910" y="404664"/>
            <a:ext cx="7385474" cy="6264696"/>
          </a:xfrm>
        </p:spPr>
        <p:txBody>
          <a:bodyPr>
            <a:normAutofit fontScale="85000" lnSpcReduction="20000"/>
          </a:bodyPr>
          <a:lstStyle/>
          <a:p>
            <a:pPr>
              <a:buNone/>
            </a:pPr>
            <a:endParaRPr lang="el-GR" dirty="0" smtClean="0">
              <a:latin typeface="Arial" pitchFamily="34" charset="0"/>
              <a:cs typeface="Arial" pitchFamily="34" charset="0"/>
            </a:endParaRPr>
          </a:p>
          <a:p>
            <a:pPr>
              <a:buNone/>
            </a:pPr>
            <a:r>
              <a:rPr lang="el-GR" dirty="0" smtClean="0">
                <a:latin typeface="Arial" pitchFamily="34" charset="0"/>
                <a:cs typeface="Arial" pitchFamily="34" charset="0"/>
              </a:rPr>
              <a:t>Οι </a:t>
            </a:r>
            <a:r>
              <a:rPr lang="en-US" dirty="0" smtClean="0">
                <a:latin typeface="Arial" pitchFamily="34" charset="0"/>
                <a:cs typeface="Arial" pitchFamily="34" charset="0"/>
              </a:rPr>
              <a:t>Morgan</a:t>
            </a:r>
            <a:r>
              <a:rPr lang="el-GR" dirty="0" smtClean="0">
                <a:latin typeface="Arial" pitchFamily="34" charset="0"/>
                <a:cs typeface="Arial" pitchFamily="34" charset="0"/>
              </a:rPr>
              <a:t>, </a:t>
            </a:r>
            <a:r>
              <a:rPr lang="en-US" dirty="0" smtClean="0">
                <a:latin typeface="Arial" pitchFamily="34" charset="0"/>
                <a:cs typeface="Arial" pitchFamily="34" charset="0"/>
              </a:rPr>
              <a:t>Novak</a:t>
            </a:r>
            <a:r>
              <a:rPr lang="el-GR" dirty="0" smtClean="0">
                <a:latin typeface="Arial" pitchFamily="34" charset="0"/>
                <a:cs typeface="Arial" pitchFamily="34" charset="0"/>
              </a:rPr>
              <a:t>, </a:t>
            </a:r>
            <a:r>
              <a:rPr lang="en-US" dirty="0" smtClean="0">
                <a:latin typeface="Arial" pitchFamily="34" charset="0"/>
                <a:cs typeface="Arial" pitchFamily="34" charset="0"/>
              </a:rPr>
              <a:t>Dale </a:t>
            </a:r>
            <a:r>
              <a:rPr lang="el-GR" dirty="0" smtClean="0">
                <a:latin typeface="Arial" pitchFamily="34" charset="0"/>
                <a:cs typeface="Arial" pitchFamily="34" charset="0"/>
              </a:rPr>
              <a:t>και </a:t>
            </a:r>
            <a:r>
              <a:rPr lang="en-US" dirty="0" err="1" smtClean="0">
                <a:latin typeface="Arial" pitchFamily="34" charset="0"/>
                <a:cs typeface="Arial" pitchFamily="34" charset="0"/>
              </a:rPr>
              <a:t>Badawi</a:t>
            </a:r>
            <a:r>
              <a:rPr lang="el-GR" dirty="0" smtClean="0">
                <a:latin typeface="Arial" pitchFamily="34" charset="0"/>
                <a:cs typeface="Arial" pitchFamily="34" charset="0"/>
              </a:rPr>
              <a:t> (2015) εφάρμοσαν</a:t>
            </a:r>
          </a:p>
          <a:p>
            <a:endParaRPr lang="el-GR" dirty="0" smtClean="0">
              <a:latin typeface="Arial" pitchFamily="34" charset="0"/>
              <a:cs typeface="Arial" pitchFamily="34" charset="0"/>
            </a:endParaRPr>
          </a:p>
          <a:p>
            <a:r>
              <a:rPr lang="el-GR" dirty="0" smtClean="0">
                <a:latin typeface="Arial" pitchFamily="34" charset="0"/>
                <a:cs typeface="Arial" pitchFamily="34" charset="0"/>
              </a:rPr>
              <a:t>ΠΟ </a:t>
            </a:r>
            <a:r>
              <a:rPr lang="el-GR" dirty="0">
                <a:latin typeface="Arial" pitchFamily="34" charset="0"/>
                <a:cs typeface="Arial" pitchFamily="34" charset="0"/>
              </a:rPr>
              <a:t>ένα παρεμβατικό πρόγραμμα εμπλουτισμού των κινητικών ερεθισμάτων  (12 </a:t>
            </a:r>
            <a:r>
              <a:rPr lang="el-GR" dirty="0" err="1">
                <a:latin typeface="Arial" pitchFamily="34" charset="0"/>
                <a:cs typeface="Arial" pitchFamily="34" charset="0"/>
              </a:rPr>
              <a:t>εβδ</a:t>
            </a:r>
            <a:r>
              <a:rPr lang="el-GR" dirty="0">
                <a:latin typeface="Arial" pitchFamily="34" charset="0"/>
                <a:cs typeface="Arial" pitchFamily="34" charset="0"/>
              </a:rPr>
              <a:t>.) στην καθημερινότητα των παιδιών  με εγκεφαλική παράλυση και μια </a:t>
            </a:r>
            <a:r>
              <a:rPr lang="el-GR" dirty="0" smtClean="0">
                <a:latin typeface="Arial" pitchFamily="34" charset="0"/>
                <a:cs typeface="Arial" pitchFamily="34" charset="0"/>
              </a:rPr>
              <a:t>σειρά σεμιναρίων στους γονείς τους σχετικά με τις κινητικές δεξιότητες</a:t>
            </a:r>
          </a:p>
          <a:p>
            <a:r>
              <a:rPr lang="el-GR" dirty="0" smtClean="0">
                <a:latin typeface="Arial" pitchFamily="34" charset="0"/>
                <a:cs typeface="Arial" pitchFamily="34" charset="0"/>
              </a:rPr>
              <a:t>ΟΕ έλαβε το τυπικό πρόγραμμα</a:t>
            </a:r>
          </a:p>
          <a:p>
            <a:pPr>
              <a:buNone/>
            </a:pPr>
            <a:endParaRPr lang="el-GR" dirty="0" smtClean="0">
              <a:latin typeface="Arial" pitchFamily="34" charset="0"/>
              <a:cs typeface="Arial" pitchFamily="34" charset="0"/>
            </a:endParaRPr>
          </a:p>
          <a:p>
            <a:pPr>
              <a:buNone/>
            </a:pPr>
            <a:r>
              <a:rPr lang="el-GR" dirty="0" smtClean="0">
                <a:latin typeface="Arial" pitchFamily="34" charset="0"/>
                <a:cs typeface="Arial" pitchFamily="34" charset="0"/>
              </a:rPr>
              <a:t>Τα παιδιά της ΠΟ σκόραραν κατά 8 μονάδες υψηλότερα στην κλίμακα του </a:t>
            </a:r>
            <a:r>
              <a:rPr lang="en-US" dirty="0" smtClean="0">
                <a:latin typeface="Arial" pitchFamily="34" charset="0"/>
                <a:cs typeface="Arial" pitchFamily="34" charset="0"/>
              </a:rPr>
              <a:t>PDMS</a:t>
            </a:r>
            <a:r>
              <a:rPr lang="el-GR" dirty="0" smtClean="0">
                <a:latin typeface="Arial" pitchFamily="34" charset="0"/>
                <a:cs typeface="Arial" pitchFamily="34" charset="0"/>
              </a:rPr>
              <a:t>-2. </a:t>
            </a:r>
          </a:p>
          <a:p>
            <a:pPr algn="r">
              <a:buNone/>
            </a:pPr>
            <a:endParaRPr lang="el-GR" sz="2600" dirty="0" smtClean="0">
              <a:latin typeface="Arial" pitchFamily="34" charset="0"/>
              <a:cs typeface="Arial" pitchFamily="34" charset="0"/>
            </a:endParaRPr>
          </a:p>
          <a:p>
            <a:pPr>
              <a:buNone/>
            </a:pPr>
            <a:endParaRPr lang="el-GR" dirty="0" smtClean="0">
              <a:latin typeface="Arial" pitchFamily="34" charset="0"/>
              <a:cs typeface="Arial" pitchFamily="34" charset="0"/>
            </a:endParaRPr>
          </a:p>
          <a:p>
            <a:r>
              <a:rPr lang="el-GR" dirty="0" smtClean="0">
                <a:latin typeface="Arial" pitchFamily="34" charset="0"/>
                <a:cs typeface="Arial" pitchFamily="34" charset="0"/>
              </a:rPr>
              <a:t>Παρατηρήθηκε βελτίωση στην βαθμολογία μετά το πέρας του προγράμματος καθώς και </a:t>
            </a:r>
            <a:r>
              <a:rPr lang="el-GR" dirty="0">
                <a:latin typeface="Arial" pitchFamily="34" charset="0"/>
                <a:cs typeface="Arial" pitchFamily="34" charset="0"/>
              </a:rPr>
              <a:t>1</a:t>
            </a:r>
            <a:r>
              <a:rPr lang="el-GR" dirty="0" smtClean="0">
                <a:latin typeface="Arial" pitchFamily="34" charset="0"/>
                <a:cs typeface="Arial" pitchFamily="34" charset="0"/>
              </a:rPr>
              <a:t> μήνα μετά, σε σύγκριση με την ΟΕ.</a:t>
            </a:r>
          </a:p>
          <a:p>
            <a:pPr algn="r">
              <a:buNone/>
            </a:pPr>
            <a:r>
              <a:rPr lang="el-GR" sz="2600" dirty="0" smtClean="0">
                <a:latin typeface="Arial" pitchFamily="34" charset="0"/>
                <a:cs typeface="Arial" pitchFamily="34" charset="0"/>
              </a:rPr>
              <a:t> </a:t>
            </a:r>
            <a:endParaRPr lang="el-GR" sz="2600"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down)">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down)">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wipe(down)">
                                      <p:cBhvr>
                                        <p:cTn id="27" dur="500"/>
                                        <p:tgtEl>
                                          <p:spTgt spid="3">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wipe(down)">
                                      <p:cBhvr>
                                        <p:cTn id="3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28596" y="214290"/>
            <a:ext cx="7815812" cy="6500858"/>
          </a:xfrm>
        </p:spPr>
        <p:txBody>
          <a:bodyPr>
            <a:normAutofit fontScale="77500" lnSpcReduction="20000"/>
          </a:bodyPr>
          <a:lstStyle/>
          <a:p>
            <a:pPr>
              <a:buNone/>
            </a:pPr>
            <a:r>
              <a:rPr lang="el-GR" dirty="0" smtClean="0">
                <a:latin typeface="Arial" pitchFamily="34" charset="0"/>
                <a:cs typeface="Arial" pitchFamily="34" charset="0"/>
              </a:rPr>
              <a:t>Οι </a:t>
            </a:r>
            <a:r>
              <a:rPr lang="en-US" dirty="0" smtClean="0">
                <a:latin typeface="Arial" pitchFamily="34" charset="0"/>
                <a:cs typeface="Arial" pitchFamily="34" charset="0"/>
              </a:rPr>
              <a:t>Lin </a:t>
            </a:r>
            <a:r>
              <a:rPr lang="el-GR" dirty="0" smtClean="0">
                <a:latin typeface="Arial" pitchFamily="34" charset="0"/>
                <a:cs typeface="Arial" pitchFamily="34" charset="0"/>
              </a:rPr>
              <a:t>και συνεργάτες</a:t>
            </a:r>
            <a:r>
              <a:rPr lang="en-US" dirty="0" smtClean="0">
                <a:latin typeface="Arial" pitchFamily="34" charset="0"/>
                <a:cs typeface="Arial" pitchFamily="34" charset="0"/>
              </a:rPr>
              <a:t> </a:t>
            </a:r>
            <a:r>
              <a:rPr lang="el-GR" dirty="0" smtClean="0">
                <a:latin typeface="Arial" pitchFamily="34" charset="0"/>
                <a:cs typeface="Arial" pitchFamily="34" charset="0"/>
              </a:rPr>
              <a:t>(</a:t>
            </a:r>
            <a:r>
              <a:rPr lang="en-US" dirty="0" smtClean="0">
                <a:latin typeface="Arial" pitchFamily="34" charset="0"/>
                <a:cs typeface="Arial" pitchFamily="34" charset="0"/>
              </a:rPr>
              <a:t>2015</a:t>
            </a:r>
            <a:r>
              <a:rPr lang="el-GR" dirty="0" smtClean="0">
                <a:latin typeface="Arial" pitchFamily="34" charset="0"/>
                <a:cs typeface="Arial" pitchFamily="34" charset="0"/>
              </a:rPr>
              <a:t>) έκαναν μελέτη σχετικά τον χρόνο που καταναλώνουν τα παιδιά βλέποντας τηλεόραση αλλά και τις επιπτώσεις αυτής της έκθεσης (στην γνωστική, γλωσσική και κινητική ανάπτυξη)</a:t>
            </a:r>
          </a:p>
          <a:p>
            <a:pPr>
              <a:buNone/>
            </a:pPr>
            <a:endParaRPr lang="el-GR" dirty="0" smtClean="0">
              <a:latin typeface="Arial" pitchFamily="34" charset="0"/>
              <a:cs typeface="Arial" pitchFamily="34" charset="0"/>
            </a:endParaRPr>
          </a:p>
          <a:p>
            <a:r>
              <a:rPr lang="el-GR" dirty="0" smtClean="0">
                <a:latin typeface="Arial" pitchFamily="34" charset="0"/>
                <a:cs typeface="Arial" pitchFamily="34" charset="0"/>
              </a:rPr>
              <a:t>Ν=150 παιδιά, ηλικίας από 15 έως 35 μηνών. </a:t>
            </a:r>
          </a:p>
          <a:p>
            <a:pPr>
              <a:buNone/>
            </a:pPr>
            <a:endParaRPr lang="el-GR" dirty="0" smtClean="0">
              <a:latin typeface="Arial" pitchFamily="34" charset="0"/>
              <a:cs typeface="Arial" pitchFamily="34" charset="0"/>
            </a:endParaRPr>
          </a:p>
          <a:p>
            <a:r>
              <a:rPr lang="el-GR" dirty="0" smtClean="0">
                <a:latin typeface="Arial" pitchFamily="34" charset="0"/>
                <a:cs typeface="Arial" pitchFamily="34" charset="0"/>
              </a:rPr>
              <a:t> 2ομάδες (75  που είχαν συχνή έκθεση στην </a:t>
            </a:r>
            <a:r>
              <a:rPr lang="el-GR" dirty="0" err="1" smtClean="0">
                <a:latin typeface="Arial" pitchFamily="34" charset="0"/>
                <a:cs typeface="Arial" pitchFamily="34" charset="0"/>
              </a:rPr>
              <a:t>τηλ</a:t>
            </a:r>
            <a:r>
              <a:rPr lang="el-GR" dirty="0" smtClean="0">
                <a:latin typeface="Arial" pitchFamily="34" charset="0"/>
                <a:cs typeface="Arial" pitchFamily="34" charset="0"/>
              </a:rPr>
              <a:t>. και 75 που δεν είχαν συχνή έκθεση) </a:t>
            </a:r>
          </a:p>
          <a:p>
            <a:pPr lvl="1">
              <a:buNone/>
            </a:pPr>
            <a:endParaRPr lang="el-GR" dirty="0" smtClean="0">
              <a:latin typeface="Arial" pitchFamily="34" charset="0"/>
              <a:cs typeface="Arial" pitchFamily="34" charset="0"/>
            </a:endParaRPr>
          </a:p>
          <a:p>
            <a:pPr>
              <a:buFont typeface="Wingdings" pitchFamily="2" charset="2"/>
              <a:buChar char="ü"/>
            </a:pPr>
            <a:r>
              <a:rPr lang="en-US" dirty="0" smtClean="0">
                <a:latin typeface="Arial" pitchFamily="34" charset="0"/>
                <a:cs typeface="Arial" pitchFamily="34" charset="0"/>
              </a:rPr>
              <a:t>BSID</a:t>
            </a:r>
            <a:r>
              <a:rPr lang="el-GR" dirty="0" smtClean="0">
                <a:latin typeface="Arial" pitchFamily="34" charset="0"/>
                <a:cs typeface="Arial" pitchFamily="34" charset="0"/>
              </a:rPr>
              <a:t>-</a:t>
            </a:r>
            <a:r>
              <a:rPr lang="en-US" dirty="0" smtClean="0">
                <a:latin typeface="Arial" pitchFamily="34" charset="0"/>
                <a:cs typeface="Arial" pitchFamily="34" charset="0"/>
              </a:rPr>
              <a:t>II </a:t>
            </a:r>
            <a:r>
              <a:rPr lang="el-GR" dirty="0" smtClean="0">
                <a:latin typeface="Arial" pitchFamily="34" charset="0"/>
                <a:cs typeface="Arial" pitchFamily="34" charset="0"/>
              </a:rPr>
              <a:t>(</a:t>
            </a:r>
            <a:r>
              <a:rPr lang="en-US" dirty="0" err="1" smtClean="0">
                <a:latin typeface="Arial" pitchFamily="34" charset="0"/>
                <a:cs typeface="Arial" pitchFamily="34" charset="0"/>
              </a:rPr>
              <a:t>Bayley</a:t>
            </a:r>
            <a:r>
              <a:rPr lang="el-GR" dirty="0" smtClean="0">
                <a:latin typeface="Arial" pitchFamily="34" charset="0"/>
                <a:cs typeface="Arial" pitchFamily="34" charset="0"/>
              </a:rPr>
              <a:t>, 1983) για την γνωστική </a:t>
            </a:r>
            <a:r>
              <a:rPr lang="el-GR" dirty="0">
                <a:latin typeface="Arial" pitchFamily="34" charset="0"/>
                <a:cs typeface="Arial" pitchFamily="34" charset="0"/>
              </a:rPr>
              <a:t>&amp;</a:t>
            </a:r>
            <a:r>
              <a:rPr lang="el-GR" dirty="0" smtClean="0">
                <a:latin typeface="Arial" pitchFamily="34" charset="0"/>
                <a:cs typeface="Arial" pitchFamily="34" charset="0"/>
              </a:rPr>
              <a:t> </a:t>
            </a:r>
            <a:r>
              <a:rPr lang="el-GR" dirty="0" smtClean="0">
                <a:latin typeface="Arial" pitchFamily="34" charset="0"/>
                <a:cs typeface="Arial" pitchFamily="34" charset="0"/>
              </a:rPr>
              <a:t>γλωσσική </a:t>
            </a:r>
            <a:r>
              <a:rPr lang="el-GR" dirty="0" smtClean="0">
                <a:latin typeface="Arial" pitchFamily="34" charset="0"/>
                <a:cs typeface="Arial" pitchFamily="34" charset="0"/>
              </a:rPr>
              <a:t>ανάπτυξη</a:t>
            </a:r>
          </a:p>
          <a:p>
            <a:pPr>
              <a:buFont typeface="Wingdings" pitchFamily="2" charset="2"/>
              <a:buChar char="ü"/>
            </a:pPr>
            <a:r>
              <a:rPr lang="en-US" dirty="0" smtClean="0">
                <a:latin typeface="Arial" pitchFamily="34" charset="0"/>
                <a:cs typeface="Arial" pitchFamily="34" charset="0"/>
              </a:rPr>
              <a:t>PDMS</a:t>
            </a:r>
            <a:r>
              <a:rPr lang="el-GR" dirty="0" smtClean="0">
                <a:latin typeface="Arial" pitchFamily="34" charset="0"/>
                <a:cs typeface="Arial" pitchFamily="34" charset="0"/>
              </a:rPr>
              <a:t>-</a:t>
            </a:r>
            <a:r>
              <a:rPr lang="en-US" dirty="0" smtClean="0">
                <a:latin typeface="Arial" pitchFamily="34" charset="0"/>
                <a:cs typeface="Arial" pitchFamily="34" charset="0"/>
              </a:rPr>
              <a:t>II</a:t>
            </a:r>
            <a:r>
              <a:rPr lang="el-GR" dirty="0" smtClean="0">
                <a:latin typeface="Arial" pitchFamily="34" charset="0"/>
                <a:cs typeface="Arial" pitchFamily="34" charset="0"/>
              </a:rPr>
              <a:t> για </a:t>
            </a:r>
            <a:r>
              <a:rPr lang="el-GR" dirty="0" smtClean="0">
                <a:latin typeface="Arial" pitchFamily="34" charset="0"/>
                <a:cs typeface="Arial" pitchFamily="34" charset="0"/>
              </a:rPr>
              <a:t>την κινητική ανάπτυξη</a:t>
            </a:r>
            <a:endParaRPr lang="el-GR" dirty="0" smtClean="0">
              <a:latin typeface="Arial" pitchFamily="34" charset="0"/>
              <a:cs typeface="Arial" pitchFamily="34" charset="0"/>
            </a:endParaRPr>
          </a:p>
          <a:p>
            <a:pPr>
              <a:buNone/>
            </a:pPr>
            <a:endParaRPr lang="el-GR" dirty="0" smtClean="0">
              <a:latin typeface="Arial" pitchFamily="34" charset="0"/>
              <a:cs typeface="Arial" pitchFamily="34" charset="0"/>
            </a:endParaRPr>
          </a:p>
          <a:p>
            <a:pPr marL="0" indent="0">
              <a:buNone/>
            </a:pPr>
            <a:r>
              <a:rPr lang="el-GR" dirty="0" smtClean="0">
                <a:latin typeface="Arial" pitchFamily="34" charset="0"/>
                <a:cs typeface="Arial" pitchFamily="34" charset="0"/>
              </a:rPr>
              <a:t>Τα αποτελέσματα έδειξαν ότι</a:t>
            </a:r>
            <a:r>
              <a:rPr lang="en-US" dirty="0" smtClean="0">
                <a:latin typeface="Arial" pitchFamily="34" charset="0"/>
                <a:cs typeface="Arial" pitchFamily="34" charset="0"/>
              </a:rPr>
              <a:t>:</a:t>
            </a:r>
            <a:endParaRPr lang="el-GR" dirty="0" smtClean="0">
              <a:latin typeface="Arial" pitchFamily="34" charset="0"/>
              <a:cs typeface="Arial" pitchFamily="34" charset="0"/>
            </a:endParaRPr>
          </a:p>
          <a:p>
            <a:r>
              <a:rPr lang="el-GR" dirty="0" smtClean="0">
                <a:latin typeface="Arial" pitchFamily="34" charset="0"/>
                <a:cs typeface="Arial" pitchFamily="34" charset="0"/>
              </a:rPr>
              <a:t>Η συχνή έκθεση στην τηλεόραση βρέθηκε να αυξάνει τον κίνδυνο γνωστικών, γλωσσικών αλλά και κινητικών καθυστερήσεων </a:t>
            </a:r>
          </a:p>
          <a:p>
            <a:pPr>
              <a:buFont typeface="Wingdings" pitchFamily="2" charset="2"/>
              <a:buChar char="ü"/>
            </a:pPr>
            <a:endParaRPr lang="el-GR" dirty="0" smtClean="0">
              <a:latin typeface="Arial" pitchFamily="34" charset="0"/>
              <a:cs typeface="Arial" pitchFamily="34" charset="0"/>
            </a:endParaRPr>
          </a:p>
          <a:p>
            <a:r>
              <a:rPr lang="el-GR" dirty="0" smtClean="0">
                <a:latin typeface="Arial" pitchFamily="34" charset="0"/>
                <a:cs typeface="Arial" pitchFamily="34" charset="0"/>
              </a:rPr>
              <a:t>Οι καθυστερήσεις (γνωστική, γλωσσική και κινητική) στα μικρά παιδιά συσχετίζονται σημαντικά στον χρόνο που δαπανάται μπροστά στην τηλεόραση. </a:t>
            </a:r>
          </a:p>
          <a:p>
            <a:endParaRPr lang="el-GR" dirty="0" smtClean="0">
              <a:latin typeface="Arial" pitchFamily="34" charset="0"/>
              <a:cs typeface="Arial" pitchFamily="34" charset="0"/>
            </a:endParaRPr>
          </a:p>
          <a:p>
            <a:endParaRPr lang="el-GR" dirty="0" smtClean="0">
              <a:latin typeface="Arial" pitchFamily="34" charset="0"/>
              <a:cs typeface="Arial" pitchFamily="34" charset="0"/>
            </a:endParaRPr>
          </a:p>
          <a:p>
            <a:pPr>
              <a:buNone/>
            </a:pPr>
            <a:endParaRPr lang="el-GR" dirty="0" smtClean="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down)">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wipe(down)">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wipe(down)">
                                      <p:cBhvr>
                                        <p:cTn id="32" dur="500"/>
                                        <p:tgtEl>
                                          <p:spTgt spid="3">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wipe(down)">
                                      <p:cBhvr>
                                        <p:cTn id="37" dur="500"/>
                                        <p:tgtEl>
                                          <p:spTgt spid="3">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wipe(down)">
                                      <p:cBhvr>
                                        <p:cTn id="42"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28596" y="357166"/>
            <a:ext cx="7743804" cy="6286544"/>
          </a:xfrm>
        </p:spPr>
        <p:txBody>
          <a:bodyPr>
            <a:normAutofit/>
          </a:bodyPr>
          <a:lstStyle/>
          <a:p>
            <a:pPr>
              <a:buNone/>
            </a:pPr>
            <a:r>
              <a:rPr lang="el-GR" sz="2000" dirty="0" smtClean="0">
                <a:latin typeface="Arial" pitchFamily="34" charset="0"/>
                <a:cs typeface="Arial" pitchFamily="34" charset="0"/>
              </a:rPr>
              <a:t>Οι </a:t>
            </a:r>
            <a:r>
              <a:rPr lang="en-US" sz="2000" dirty="0" smtClean="0">
                <a:latin typeface="Arial" pitchFamily="34" charset="0"/>
                <a:cs typeface="Arial" pitchFamily="34" charset="0"/>
              </a:rPr>
              <a:t>Liu</a:t>
            </a:r>
            <a:r>
              <a:rPr lang="el-GR" sz="2000" dirty="0" smtClean="0">
                <a:latin typeface="Arial" pitchFamily="34" charset="0"/>
                <a:cs typeface="Arial" pitchFamily="34" charset="0"/>
              </a:rPr>
              <a:t> και </a:t>
            </a:r>
            <a:r>
              <a:rPr lang="el-GR" sz="2000" dirty="0" smtClean="0">
                <a:latin typeface="Arial" pitchFamily="34" charset="0"/>
                <a:cs typeface="Arial" pitchFamily="34" charset="0"/>
              </a:rPr>
              <a:t>συν</a:t>
            </a:r>
            <a:r>
              <a:rPr lang="el-GR" sz="2000" dirty="0" smtClean="0">
                <a:latin typeface="Arial" pitchFamily="34" charset="0"/>
                <a:cs typeface="Arial" pitchFamily="34" charset="0"/>
              </a:rPr>
              <a:t>εργάτες</a:t>
            </a:r>
            <a:r>
              <a:rPr lang="el-GR" sz="2000" dirty="0" smtClean="0">
                <a:latin typeface="Arial" pitchFamily="34" charset="0"/>
                <a:cs typeface="Arial" pitchFamily="34" charset="0"/>
              </a:rPr>
              <a:t> (2015)</a:t>
            </a:r>
            <a:endParaRPr lang="en-US" sz="2000" dirty="0" smtClean="0">
              <a:latin typeface="Arial" pitchFamily="34" charset="0"/>
              <a:cs typeface="Arial" pitchFamily="34" charset="0"/>
            </a:endParaRPr>
          </a:p>
          <a:p>
            <a:pPr>
              <a:buNone/>
            </a:pPr>
            <a:endParaRPr lang="el-GR" sz="2000" dirty="0" smtClean="0">
              <a:latin typeface="Arial" pitchFamily="34" charset="0"/>
              <a:cs typeface="Arial" pitchFamily="34" charset="0"/>
            </a:endParaRPr>
          </a:p>
          <a:p>
            <a:r>
              <a:rPr lang="el-GR" sz="2000" dirty="0" smtClean="0">
                <a:latin typeface="Arial" pitchFamily="34" charset="0"/>
                <a:cs typeface="Arial" pitchFamily="34" charset="0"/>
              </a:rPr>
              <a:t>Ν= 34 παιδία 3 έως 5 ετών</a:t>
            </a:r>
            <a:endParaRPr lang="en-US" sz="2000" dirty="0" smtClean="0">
              <a:latin typeface="Arial" pitchFamily="34" charset="0"/>
              <a:cs typeface="Arial" pitchFamily="34" charset="0"/>
            </a:endParaRPr>
          </a:p>
          <a:p>
            <a:pPr>
              <a:buNone/>
            </a:pPr>
            <a:endParaRPr lang="el-GR" sz="2000" dirty="0" smtClean="0">
              <a:latin typeface="Arial" pitchFamily="34" charset="0"/>
              <a:cs typeface="Arial" pitchFamily="34" charset="0"/>
            </a:endParaRPr>
          </a:p>
          <a:p>
            <a:r>
              <a:rPr lang="el-GR" sz="2000" dirty="0" smtClean="0">
                <a:latin typeface="Arial" pitchFamily="34" charset="0"/>
                <a:cs typeface="Arial" pitchFamily="34" charset="0"/>
              </a:rPr>
              <a:t>σε δύο </a:t>
            </a:r>
            <a:r>
              <a:rPr lang="el-GR" sz="2000" dirty="0" smtClean="0">
                <a:latin typeface="Arial" pitchFamily="34" charset="0"/>
                <a:cs typeface="Arial" pitchFamily="34" charset="0"/>
              </a:rPr>
              <a:t>ομάδες (</a:t>
            </a:r>
            <a:r>
              <a:rPr lang="el-GR" sz="2000" dirty="0" smtClean="0">
                <a:solidFill>
                  <a:schemeClr val="tx1"/>
                </a:solidFill>
                <a:latin typeface="Arial" pitchFamily="34" charset="0"/>
                <a:cs typeface="Arial" pitchFamily="34" charset="0"/>
              </a:rPr>
              <a:t>ΠΟ από </a:t>
            </a:r>
            <a:r>
              <a:rPr lang="el-GR" sz="2000" dirty="0" smtClean="0">
                <a:solidFill>
                  <a:schemeClr val="tx1"/>
                </a:solidFill>
                <a:latin typeface="Arial" pitchFamily="34" charset="0"/>
                <a:cs typeface="Arial" pitchFamily="34" charset="0"/>
              </a:rPr>
              <a:t>χαμηλό </a:t>
            </a:r>
            <a:r>
              <a:rPr lang="el-GR" sz="2000" dirty="0" err="1" smtClean="0">
                <a:solidFill>
                  <a:schemeClr val="tx1"/>
                </a:solidFill>
                <a:latin typeface="Arial" pitchFamily="34" charset="0"/>
                <a:cs typeface="Arial" pitchFamily="34" charset="0"/>
              </a:rPr>
              <a:t>κοινωνικο</a:t>
            </a:r>
            <a:r>
              <a:rPr lang="el-GR" sz="2000" dirty="0" smtClean="0">
                <a:solidFill>
                  <a:schemeClr val="tx1"/>
                </a:solidFill>
                <a:latin typeface="Arial" pitchFamily="34" charset="0"/>
                <a:cs typeface="Arial" pitchFamily="34" charset="0"/>
              </a:rPr>
              <a:t>-οικονομικό </a:t>
            </a:r>
            <a:r>
              <a:rPr lang="el-GR" sz="2000" dirty="0" smtClean="0">
                <a:solidFill>
                  <a:schemeClr val="tx1"/>
                </a:solidFill>
                <a:latin typeface="Arial" pitchFamily="34" charset="0"/>
                <a:cs typeface="Arial" pitchFamily="34" charset="0"/>
              </a:rPr>
              <a:t>περιβάλλον, </a:t>
            </a:r>
            <a:r>
              <a:rPr lang="el-GR" sz="2000" dirty="0" smtClean="0">
                <a:solidFill>
                  <a:schemeClr val="tx1"/>
                </a:solidFill>
                <a:latin typeface="Arial" pitchFamily="34" charset="0"/>
                <a:cs typeface="Arial" pitchFamily="34" charset="0"/>
              </a:rPr>
              <a:t>ΟΕ) </a:t>
            </a:r>
            <a:endParaRPr lang="el-GR" sz="2000" dirty="0" smtClean="0">
              <a:solidFill>
                <a:schemeClr val="tx1"/>
              </a:solidFill>
              <a:latin typeface="Arial" pitchFamily="34" charset="0"/>
              <a:cs typeface="Arial" pitchFamily="34" charset="0"/>
            </a:endParaRPr>
          </a:p>
          <a:p>
            <a:pPr lvl="1">
              <a:buNone/>
            </a:pPr>
            <a:endParaRPr lang="el-GR" sz="2000" dirty="0" smtClean="0">
              <a:latin typeface="Arial" pitchFamily="34" charset="0"/>
              <a:cs typeface="Arial" pitchFamily="34" charset="0"/>
            </a:endParaRPr>
          </a:p>
          <a:p>
            <a:r>
              <a:rPr lang="en-US" sz="2000" dirty="0" smtClean="0">
                <a:latin typeface="Arial" pitchFamily="34" charset="0"/>
                <a:cs typeface="Arial" pitchFamily="34" charset="0"/>
              </a:rPr>
              <a:t>PDMS</a:t>
            </a:r>
            <a:r>
              <a:rPr lang="el-GR" sz="2000" dirty="0" smtClean="0">
                <a:latin typeface="Arial" pitchFamily="34" charset="0"/>
                <a:cs typeface="Arial" pitchFamily="34" charset="0"/>
              </a:rPr>
              <a:t>-2</a:t>
            </a:r>
            <a:endParaRPr lang="en-US" sz="2000" dirty="0" smtClean="0">
              <a:latin typeface="Arial" pitchFamily="34" charset="0"/>
              <a:cs typeface="Arial" pitchFamily="34" charset="0"/>
            </a:endParaRPr>
          </a:p>
          <a:p>
            <a:pPr>
              <a:buNone/>
            </a:pPr>
            <a:endParaRPr lang="el-GR" sz="2000" dirty="0" smtClean="0">
              <a:latin typeface="Arial" pitchFamily="34" charset="0"/>
              <a:cs typeface="Arial" pitchFamily="34" charset="0"/>
            </a:endParaRPr>
          </a:p>
          <a:p>
            <a:pPr marL="0" indent="0">
              <a:buNone/>
            </a:pPr>
            <a:r>
              <a:rPr lang="el-GR" sz="2000" dirty="0" smtClean="0">
                <a:latin typeface="Arial" pitchFamily="34" charset="0"/>
                <a:cs typeface="Arial" pitchFamily="34" charset="0"/>
              </a:rPr>
              <a:t>Τα παιδιά που προέρχονταν από χαμηλό κοινωνικο-οικονομικό περιβάλλον σκόραραν χαμηλότερα στις αδρές και τις λεπτές κινητικές δεξιότητες συγκριτικά με την </a:t>
            </a:r>
            <a:r>
              <a:rPr lang="el-GR" sz="2000" dirty="0" smtClean="0">
                <a:latin typeface="Arial" pitchFamily="34" charset="0"/>
                <a:cs typeface="Arial" pitchFamily="34" charset="0"/>
              </a:rPr>
              <a:t>ΟΕ. </a:t>
            </a:r>
            <a:endParaRPr lang="el-GR" sz="2000" dirty="0" smtClean="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down)">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wipe(down)">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28596" y="428604"/>
            <a:ext cx="7743804" cy="5929354"/>
          </a:xfrm>
        </p:spPr>
        <p:txBody>
          <a:bodyPr>
            <a:normAutofit/>
          </a:bodyPr>
          <a:lstStyle/>
          <a:p>
            <a:pPr>
              <a:buNone/>
            </a:pPr>
            <a:r>
              <a:rPr lang="el-GR" sz="2400" dirty="0" smtClean="0">
                <a:latin typeface="Arial" pitchFamily="34" charset="0"/>
                <a:cs typeface="Arial" pitchFamily="34" charset="0"/>
              </a:rPr>
              <a:t>Οι </a:t>
            </a:r>
            <a:r>
              <a:rPr lang="en-US" sz="2400" dirty="0" err="1" smtClean="0">
                <a:latin typeface="Arial" pitchFamily="34" charset="0"/>
                <a:cs typeface="Arial" pitchFamily="34" charset="0"/>
              </a:rPr>
              <a:t>Parmar</a:t>
            </a:r>
            <a:r>
              <a:rPr lang="en-US" sz="2400" dirty="0" smtClean="0">
                <a:latin typeface="Arial" pitchFamily="34" charset="0"/>
                <a:cs typeface="Arial" pitchFamily="34" charset="0"/>
              </a:rPr>
              <a:t> </a:t>
            </a:r>
            <a:r>
              <a:rPr lang="el-GR" sz="2400" dirty="0" smtClean="0">
                <a:latin typeface="Arial" pitchFamily="34" charset="0"/>
                <a:cs typeface="Arial" pitchFamily="34" charset="0"/>
              </a:rPr>
              <a:t>&amp; </a:t>
            </a:r>
            <a:r>
              <a:rPr lang="en-US" sz="2400" dirty="0" err="1" smtClean="0">
                <a:latin typeface="Arial" pitchFamily="34" charset="0"/>
                <a:cs typeface="Arial" pitchFamily="34" charset="0"/>
              </a:rPr>
              <a:t>Kiran</a:t>
            </a:r>
            <a:r>
              <a:rPr lang="el-GR" sz="2400" dirty="0" smtClean="0">
                <a:latin typeface="Arial" pitchFamily="34" charset="0"/>
                <a:cs typeface="Arial" pitchFamily="34" charset="0"/>
              </a:rPr>
              <a:t> (2008) εξέτασαν </a:t>
            </a:r>
            <a:endParaRPr lang="el-GR" sz="2400" dirty="0" smtClean="0">
              <a:latin typeface="Arial" pitchFamily="34" charset="0"/>
              <a:cs typeface="Arial" pitchFamily="34" charset="0"/>
            </a:endParaRPr>
          </a:p>
          <a:p>
            <a:pPr>
              <a:buNone/>
            </a:pPr>
            <a:r>
              <a:rPr lang="el-GR" sz="2400" dirty="0" smtClean="0">
                <a:latin typeface="Arial" pitchFamily="34" charset="0"/>
                <a:cs typeface="Arial" pitchFamily="34" charset="0"/>
              </a:rPr>
              <a:t>Ν=</a:t>
            </a:r>
            <a:r>
              <a:rPr lang="el-GR" sz="2400" dirty="0" smtClean="0">
                <a:latin typeface="Arial" pitchFamily="34" charset="0"/>
                <a:cs typeface="Arial" pitchFamily="34" charset="0"/>
              </a:rPr>
              <a:t>400 παιδιά (αγόρια και κορίτσια), </a:t>
            </a:r>
            <a:r>
              <a:rPr lang="el-GR" sz="2400" dirty="0" smtClean="0">
                <a:latin typeface="Arial" pitchFamily="34" charset="0"/>
                <a:cs typeface="Arial" pitchFamily="34" charset="0"/>
              </a:rPr>
              <a:t>ηλικίας 0-5 με τυπική </a:t>
            </a:r>
            <a:r>
              <a:rPr lang="el-GR" sz="2400" dirty="0" smtClean="0">
                <a:latin typeface="Arial" pitchFamily="34" charset="0"/>
                <a:cs typeface="Arial" pitchFamily="34" charset="0"/>
              </a:rPr>
              <a:t>ανάπτυξη. </a:t>
            </a:r>
            <a:endParaRPr lang="el-GR" sz="2400" dirty="0" smtClean="0">
              <a:latin typeface="Arial" pitchFamily="34" charset="0"/>
              <a:cs typeface="Arial" pitchFamily="34" charset="0"/>
            </a:endParaRPr>
          </a:p>
          <a:p>
            <a:pPr>
              <a:buNone/>
            </a:pPr>
            <a:endParaRPr lang="el-GR" sz="2400" dirty="0" smtClean="0">
              <a:latin typeface="Arial" pitchFamily="34" charset="0"/>
              <a:cs typeface="Arial" pitchFamily="34" charset="0"/>
            </a:endParaRPr>
          </a:p>
          <a:p>
            <a:r>
              <a:rPr lang="el-GR" sz="2400" dirty="0" smtClean="0">
                <a:latin typeface="Arial" pitchFamily="34" charset="0"/>
                <a:cs typeface="Arial" pitchFamily="34" charset="0"/>
              </a:rPr>
              <a:t>κλίμακα </a:t>
            </a:r>
            <a:r>
              <a:rPr lang="en-US" sz="2400" dirty="0" smtClean="0">
                <a:latin typeface="Arial" pitchFamily="34" charset="0"/>
                <a:cs typeface="Arial" pitchFamily="34" charset="0"/>
              </a:rPr>
              <a:t>PDMS</a:t>
            </a:r>
            <a:r>
              <a:rPr lang="el-GR" sz="2400" dirty="0" smtClean="0">
                <a:latin typeface="Arial" pitchFamily="34" charset="0"/>
                <a:cs typeface="Arial" pitchFamily="34" charset="0"/>
              </a:rPr>
              <a:t>-2.</a:t>
            </a:r>
          </a:p>
          <a:p>
            <a:pPr>
              <a:buNone/>
            </a:pPr>
            <a:endParaRPr lang="el-GR" sz="2400" dirty="0" smtClean="0">
              <a:latin typeface="Arial" pitchFamily="34" charset="0"/>
              <a:cs typeface="Arial" pitchFamily="34" charset="0"/>
            </a:endParaRPr>
          </a:p>
          <a:p>
            <a:pPr>
              <a:buNone/>
            </a:pPr>
            <a:r>
              <a:rPr lang="el-GR" sz="2400" dirty="0" smtClean="0">
                <a:latin typeface="Arial" pitchFamily="34" charset="0"/>
                <a:cs typeface="Arial" pitchFamily="34" charset="0"/>
              </a:rPr>
              <a:t> Τα κορίτσια βρέθηκαν να σκοράρουν υψηλότερα από τα αγόρια.</a:t>
            </a:r>
          </a:p>
          <a:p>
            <a:pPr>
              <a:buNone/>
            </a:pPr>
            <a:endParaRPr lang="el-GR" sz="2400" dirty="0" smtClean="0">
              <a:latin typeface="Arial" pitchFamily="34" charset="0"/>
              <a:cs typeface="Arial" pitchFamily="34" charset="0"/>
            </a:endParaRPr>
          </a:p>
          <a:p>
            <a:r>
              <a:rPr lang="el-GR" sz="2400" dirty="0" smtClean="0">
                <a:latin typeface="Arial" pitchFamily="34" charset="0"/>
                <a:cs typeface="Arial" pitchFamily="34" charset="0"/>
              </a:rPr>
              <a:t> Επίσης τα παιδιά που μεγάλωναν </a:t>
            </a:r>
            <a:r>
              <a:rPr lang="el-GR" sz="2400" dirty="0" smtClean="0">
                <a:latin typeface="Arial" pitchFamily="34" charset="0"/>
                <a:cs typeface="Arial" pitchFamily="34" charset="0"/>
              </a:rPr>
              <a:t>σε αστικά κέντρα </a:t>
            </a:r>
            <a:r>
              <a:rPr lang="el-GR" sz="2400" dirty="0" smtClean="0">
                <a:latin typeface="Arial" pitchFamily="34" charset="0"/>
                <a:cs typeface="Arial" pitchFamily="34" charset="0"/>
              </a:rPr>
              <a:t>βρέθηκαν με χαμηλότερα σκορ στις μετακινήσεις και στον χειρισμό αντικειμένου από τις νόρμες του </a:t>
            </a:r>
            <a:r>
              <a:rPr lang="en-US" sz="2400" dirty="0" smtClean="0">
                <a:latin typeface="Arial" pitchFamily="34" charset="0"/>
                <a:cs typeface="Arial" pitchFamily="34" charset="0"/>
              </a:rPr>
              <a:t>PDMS</a:t>
            </a:r>
            <a:r>
              <a:rPr lang="el-GR" sz="2400" dirty="0" smtClean="0">
                <a:latin typeface="Arial" pitchFamily="34" charset="0"/>
                <a:cs typeface="Arial" pitchFamily="34" charset="0"/>
              </a:rPr>
              <a:t>-2.</a:t>
            </a:r>
          </a:p>
          <a:p>
            <a:endParaRPr lang="el-GR" sz="2000"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down)">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wipe(down)">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066800" y="457200"/>
            <a:ext cx="6553200" cy="609600"/>
          </a:xfrm>
        </p:spPr>
        <p:txBody>
          <a:bodyPr>
            <a:normAutofit/>
          </a:bodyPr>
          <a:lstStyle/>
          <a:p>
            <a:pPr algn="ctr" eaLnBrk="1" fontAlgn="auto" hangingPunct="1">
              <a:spcAft>
                <a:spcPts val="0"/>
              </a:spcAft>
              <a:defRPr/>
            </a:pPr>
            <a:r>
              <a:rPr lang="el-GR" altLang="el-GR" sz="3600" dirty="0" smtClean="0">
                <a:solidFill>
                  <a:schemeClr val="accent5">
                    <a:lumMod val="50000"/>
                  </a:schemeClr>
                </a:solidFill>
                <a:latin typeface="Arial" pitchFamily="34" charset="0"/>
                <a:cs typeface="Arial" pitchFamily="34" charset="0"/>
              </a:rPr>
              <a:t>ΟΡΙΣΜΟΙ</a:t>
            </a:r>
          </a:p>
        </p:txBody>
      </p:sp>
      <p:sp>
        <p:nvSpPr>
          <p:cNvPr id="8195" name="Content Placeholder 2"/>
          <p:cNvSpPr>
            <a:spLocks noGrp="1"/>
          </p:cNvSpPr>
          <p:nvPr>
            <p:ph idx="1"/>
          </p:nvPr>
        </p:nvSpPr>
        <p:spPr>
          <a:xfrm>
            <a:off x="0" y="1066800"/>
            <a:ext cx="8153400" cy="5486400"/>
          </a:xfrm>
        </p:spPr>
        <p:txBody>
          <a:bodyPr>
            <a:normAutofit fontScale="92500" lnSpcReduction="10000"/>
          </a:bodyPr>
          <a:lstStyle/>
          <a:p>
            <a:pPr marL="274320" indent="273050" algn="just" eaLnBrk="1" fontAlgn="auto" hangingPunct="1">
              <a:lnSpc>
                <a:spcPct val="150000"/>
              </a:lnSpc>
              <a:spcAft>
                <a:spcPts val="0"/>
              </a:spcAft>
              <a:buClr>
                <a:schemeClr val="accent5">
                  <a:lumMod val="50000"/>
                </a:schemeClr>
              </a:buClr>
              <a:buSzTx/>
              <a:buNone/>
              <a:defRPr/>
            </a:pPr>
            <a:r>
              <a:rPr lang="el-GR" sz="2400" b="1" dirty="0" smtClean="0">
                <a:solidFill>
                  <a:schemeClr val="accent5">
                    <a:lumMod val="50000"/>
                  </a:schemeClr>
                </a:solidFill>
                <a:latin typeface="Arial" pitchFamily="34" charset="0"/>
                <a:cs typeface="Arial" pitchFamily="34" charset="0"/>
              </a:rPr>
              <a:t>Κινητική Ανάπτυξη (</a:t>
            </a:r>
            <a:r>
              <a:rPr lang="en-US" sz="2400" b="1" dirty="0" smtClean="0">
                <a:solidFill>
                  <a:schemeClr val="accent5">
                    <a:lumMod val="50000"/>
                  </a:schemeClr>
                </a:solidFill>
                <a:latin typeface="Arial" pitchFamily="34" charset="0"/>
                <a:cs typeface="Arial" pitchFamily="34" charset="0"/>
              </a:rPr>
              <a:t>motor development):</a:t>
            </a:r>
            <a:r>
              <a:rPr lang="el-GR" sz="2400" b="1" dirty="0" smtClean="0">
                <a:solidFill>
                  <a:schemeClr val="accent5">
                    <a:lumMod val="50000"/>
                  </a:schemeClr>
                </a:solidFill>
                <a:latin typeface="Arial" pitchFamily="34" charset="0"/>
                <a:cs typeface="Arial" pitchFamily="34" charset="0"/>
              </a:rPr>
              <a:t> </a:t>
            </a:r>
            <a:r>
              <a:rPr lang="el-GR" sz="2400" dirty="0" smtClean="0">
                <a:solidFill>
                  <a:schemeClr val="accent5">
                    <a:lumMod val="50000"/>
                  </a:schemeClr>
                </a:solidFill>
                <a:latin typeface="Arial" pitchFamily="34" charset="0"/>
                <a:cs typeface="Arial" pitchFamily="34" charset="0"/>
              </a:rPr>
              <a:t>  </a:t>
            </a:r>
          </a:p>
          <a:p>
            <a:pPr marL="274320" indent="273050" algn="just" eaLnBrk="1" fontAlgn="auto" hangingPunct="1">
              <a:lnSpc>
                <a:spcPct val="150000"/>
              </a:lnSpc>
              <a:spcAft>
                <a:spcPts val="0"/>
              </a:spcAft>
              <a:buClr>
                <a:schemeClr val="accent5">
                  <a:lumMod val="50000"/>
                </a:schemeClr>
              </a:buClr>
              <a:buSzTx/>
              <a:buFont typeface="Wingdings" pitchFamily="2" charset="2"/>
              <a:buChar char="Ø"/>
              <a:defRPr/>
            </a:pPr>
            <a:r>
              <a:rPr lang="el-GR" sz="2200" dirty="0" smtClean="0">
                <a:latin typeface="Arial" pitchFamily="34" charset="0"/>
                <a:cs typeface="Arial" pitchFamily="34" charset="0"/>
              </a:rPr>
              <a:t>Η συνεχής διαδικασία αλλαγής στην κινητική συμπεριφορά κατά τη διάρκεια της ζωής του ανθρώπου, που εμφανίζεται ως μια αλληλεπίδραση μεταξύ</a:t>
            </a:r>
            <a:r>
              <a:rPr lang="en-US" sz="2200" dirty="0" smtClean="0">
                <a:latin typeface="Arial" pitchFamily="34" charset="0"/>
                <a:cs typeface="Arial" pitchFamily="34" charset="0"/>
              </a:rPr>
              <a:t>:</a:t>
            </a:r>
          </a:p>
          <a:p>
            <a:pPr marL="274320" indent="273050" algn="just" eaLnBrk="1" fontAlgn="auto" hangingPunct="1">
              <a:lnSpc>
                <a:spcPct val="150000"/>
              </a:lnSpc>
              <a:spcAft>
                <a:spcPts val="0"/>
              </a:spcAft>
              <a:buClr>
                <a:schemeClr val="accent5">
                  <a:lumMod val="50000"/>
                </a:schemeClr>
              </a:buClr>
              <a:buSzTx/>
              <a:buFont typeface="Wingdings" pitchFamily="2" charset="2"/>
              <a:buChar char="ü"/>
              <a:defRPr/>
            </a:pPr>
            <a:r>
              <a:rPr lang="el-GR" sz="2200" dirty="0" smtClean="0">
                <a:latin typeface="Arial" pitchFamily="34" charset="0"/>
                <a:cs typeface="Arial" pitchFamily="34" charset="0"/>
              </a:rPr>
              <a:t>των απαιτήσεων ενός έργου</a:t>
            </a:r>
            <a:endParaRPr lang="en-US" sz="2200" dirty="0" smtClean="0">
              <a:latin typeface="Arial" pitchFamily="34" charset="0"/>
              <a:cs typeface="Arial" pitchFamily="34" charset="0"/>
            </a:endParaRPr>
          </a:p>
          <a:p>
            <a:pPr marL="274320" indent="273050" algn="just" eaLnBrk="1" fontAlgn="auto" hangingPunct="1">
              <a:lnSpc>
                <a:spcPct val="150000"/>
              </a:lnSpc>
              <a:spcAft>
                <a:spcPts val="0"/>
              </a:spcAft>
              <a:buClr>
                <a:schemeClr val="accent5">
                  <a:lumMod val="50000"/>
                </a:schemeClr>
              </a:buClr>
              <a:buSzTx/>
              <a:buFont typeface="Wingdings" pitchFamily="2" charset="2"/>
              <a:buChar char="ü"/>
              <a:defRPr/>
            </a:pPr>
            <a:r>
              <a:rPr lang="el-GR" sz="2200" dirty="0" smtClean="0">
                <a:latin typeface="Arial" pitchFamily="34" charset="0"/>
                <a:cs typeface="Arial" pitchFamily="34" charset="0"/>
              </a:rPr>
              <a:t>τη βιολογική υπόσταση του ατόμου</a:t>
            </a:r>
            <a:endParaRPr lang="en-US" sz="2200" dirty="0" smtClean="0">
              <a:latin typeface="Arial" pitchFamily="34" charset="0"/>
              <a:cs typeface="Arial" pitchFamily="34" charset="0"/>
            </a:endParaRPr>
          </a:p>
          <a:p>
            <a:pPr marL="274320" indent="273050" algn="just" eaLnBrk="1" fontAlgn="auto" hangingPunct="1">
              <a:lnSpc>
                <a:spcPct val="150000"/>
              </a:lnSpc>
              <a:spcAft>
                <a:spcPts val="0"/>
              </a:spcAft>
              <a:buClr>
                <a:schemeClr val="accent5">
                  <a:lumMod val="50000"/>
                </a:schemeClr>
              </a:buClr>
              <a:buSzTx/>
              <a:buFont typeface="Wingdings" pitchFamily="2" charset="2"/>
              <a:buChar char="ü"/>
              <a:defRPr/>
            </a:pPr>
            <a:r>
              <a:rPr lang="el-GR" sz="2200" dirty="0" smtClean="0">
                <a:latin typeface="Arial" pitchFamily="34" charset="0"/>
                <a:cs typeface="Arial" pitchFamily="34" charset="0"/>
              </a:rPr>
              <a:t>τις συνθήκες του περιβάλλοντος</a:t>
            </a:r>
            <a:r>
              <a:rPr lang="en-US" sz="2200" dirty="0" smtClean="0">
                <a:latin typeface="Arial" pitchFamily="34" charset="0"/>
                <a:cs typeface="Arial" pitchFamily="34" charset="0"/>
              </a:rPr>
              <a:t>             </a:t>
            </a:r>
            <a:r>
              <a:rPr lang="el-GR" sz="2200" dirty="0" smtClean="0">
                <a:latin typeface="Arial" pitchFamily="34" charset="0"/>
                <a:cs typeface="Arial" pitchFamily="34" charset="0"/>
              </a:rPr>
              <a:t> </a:t>
            </a:r>
            <a:r>
              <a:rPr lang="el-GR" sz="2000" dirty="0" smtClean="0">
                <a:solidFill>
                  <a:schemeClr val="accent5">
                    <a:lumMod val="50000"/>
                  </a:schemeClr>
                </a:solidFill>
                <a:latin typeface="Arial" pitchFamily="34" charset="0"/>
                <a:cs typeface="Arial" pitchFamily="34" charset="0"/>
              </a:rPr>
              <a:t>(</a:t>
            </a:r>
            <a:r>
              <a:rPr lang="en-US" sz="2000" dirty="0" err="1" smtClean="0">
                <a:solidFill>
                  <a:schemeClr val="accent5">
                    <a:lumMod val="50000"/>
                  </a:schemeClr>
                </a:solidFill>
                <a:latin typeface="Arial" pitchFamily="34" charset="0"/>
                <a:cs typeface="Arial" pitchFamily="34" charset="0"/>
              </a:rPr>
              <a:t>Gallahue</a:t>
            </a:r>
            <a:r>
              <a:rPr lang="el-GR" sz="2000" dirty="0" smtClean="0">
                <a:solidFill>
                  <a:schemeClr val="accent5">
                    <a:lumMod val="50000"/>
                  </a:schemeClr>
                </a:solidFill>
                <a:latin typeface="Arial" pitchFamily="34" charset="0"/>
                <a:cs typeface="Arial" pitchFamily="34" charset="0"/>
              </a:rPr>
              <a:t> &amp; </a:t>
            </a:r>
            <a:r>
              <a:rPr lang="en-US" sz="2000" dirty="0" err="1" smtClean="0">
                <a:solidFill>
                  <a:schemeClr val="accent5">
                    <a:lumMod val="50000"/>
                  </a:schemeClr>
                </a:solidFill>
                <a:latin typeface="Arial" pitchFamily="34" charset="0"/>
                <a:cs typeface="Arial" pitchFamily="34" charset="0"/>
              </a:rPr>
              <a:t>Ozmun</a:t>
            </a:r>
            <a:r>
              <a:rPr lang="el-GR" sz="2000" dirty="0" smtClean="0">
                <a:solidFill>
                  <a:schemeClr val="accent5">
                    <a:lumMod val="50000"/>
                  </a:schemeClr>
                </a:solidFill>
                <a:latin typeface="Arial" pitchFamily="34" charset="0"/>
                <a:cs typeface="Arial" pitchFamily="34" charset="0"/>
              </a:rPr>
              <a:t>, 1998)</a:t>
            </a:r>
          </a:p>
          <a:p>
            <a:pPr marL="274320" indent="-274320" eaLnBrk="1" fontAlgn="auto" hangingPunct="1">
              <a:spcAft>
                <a:spcPts val="0"/>
              </a:spcAft>
              <a:buClrTx/>
              <a:buSzTx/>
              <a:buFont typeface="Wingdings 2" pitchFamily="18" charset="2"/>
              <a:buNone/>
              <a:defRPr/>
            </a:pPr>
            <a:endParaRPr lang="el-GR" sz="2400" dirty="0" smtClean="0">
              <a:latin typeface="Arial" pitchFamily="34" charset="0"/>
              <a:cs typeface="Arial" pitchFamily="34" charset="0"/>
            </a:endParaRPr>
          </a:p>
          <a:p>
            <a:pPr marL="274320" indent="-274320" eaLnBrk="1" fontAlgn="auto" hangingPunct="1">
              <a:spcAft>
                <a:spcPts val="0"/>
              </a:spcAft>
              <a:buClrTx/>
              <a:buSzTx/>
              <a:buFont typeface="Wingdings 2" pitchFamily="18" charset="2"/>
              <a:buNone/>
              <a:defRPr/>
            </a:pPr>
            <a:endParaRPr lang="en-US" sz="2400" dirty="0" smtClean="0">
              <a:latin typeface="Arial" pitchFamily="34" charset="0"/>
              <a:cs typeface="Arial" pitchFamily="34" charset="0"/>
            </a:endParaRPr>
          </a:p>
          <a:p>
            <a:pPr marL="274320" indent="273050" algn="just" eaLnBrk="1" fontAlgn="auto" hangingPunct="1">
              <a:spcAft>
                <a:spcPts val="0"/>
              </a:spcAft>
              <a:buClr>
                <a:schemeClr val="accent5">
                  <a:lumMod val="50000"/>
                </a:schemeClr>
              </a:buClr>
              <a:buSzTx/>
              <a:buFont typeface="Wingdings" pitchFamily="2" charset="2"/>
              <a:buChar char="Ø"/>
              <a:defRPr/>
            </a:pPr>
            <a:r>
              <a:rPr lang="en-US" sz="2400" dirty="0" smtClean="0">
                <a:latin typeface="Arial" pitchFamily="34" charset="0"/>
                <a:cs typeface="Arial" pitchFamily="34" charset="0"/>
              </a:rPr>
              <a:t>    </a:t>
            </a:r>
            <a:r>
              <a:rPr lang="el-GR" sz="2400" dirty="0" smtClean="0">
                <a:latin typeface="Arial" pitchFamily="34" charset="0"/>
                <a:cs typeface="Arial" pitchFamily="34" charset="0"/>
              </a:rPr>
              <a:t>Δ</a:t>
            </a:r>
            <a:r>
              <a:rPr lang="el-GR" sz="2200" dirty="0" smtClean="0">
                <a:latin typeface="Arial" pitchFamily="34" charset="0"/>
                <a:cs typeface="Arial" pitchFamily="34" charset="0"/>
              </a:rPr>
              <a:t>ιαδικασία ωρίμανσης και συνέργειας του νευροκινητικού μας συστήματος. </a:t>
            </a:r>
            <a:endParaRPr lang="en-US" sz="2200" dirty="0" smtClean="0">
              <a:latin typeface="Arial" pitchFamily="34" charset="0"/>
              <a:cs typeface="Arial" pitchFamily="34" charset="0"/>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23528" y="404664"/>
            <a:ext cx="7239000" cy="554320"/>
          </a:xfrm>
        </p:spPr>
        <p:txBody>
          <a:bodyPr>
            <a:normAutofit/>
          </a:bodyPr>
          <a:lstStyle/>
          <a:p>
            <a:pPr algn="ctr"/>
            <a:r>
              <a:rPr lang="en-US" sz="2800" b="1" dirty="0" smtClean="0">
                <a:solidFill>
                  <a:schemeClr val="accent5">
                    <a:lumMod val="50000"/>
                  </a:schemeClr>
                </a:solidFill>
                <a:latin typeface="Arial" pitchFamily="34" charset="0"/>
                <a:cs typeface="Arial" pitchFamily="34" charset="0"/>
              </a:rPr>
              <a:t>PDMS-2 </a:t>
            </a:r>
            <a:r>
              <a:rPr lang="el-GR" sz="2800" b="1" dirty="0" err="1" smtClean="0">
                <a:solidFill>
                  <a:schemeClr val="accent5">
                    <a:lumMod val="50000"/>
                  </a:schemeClr>
                </a:solidFill>
                <a:latin typeface="Arial" pitchFamily="34" charset="0"/>
                <a:cs typeface="Arial" pitchFamily="34" charset="0"/>
              </a:rPr>
              <a:t>εγκυρΟτητα</a:t>
            </a:r>
            <a:r>
              <a:rPr lang="el-GR" sz="2800" b="1" dirty="0" smtClean="0">
                <a:solidFill>
                  <a:schemeClr val="accent5">
                    <a:lumMod val="50000"/>
                  </a:schemeClr>
                </a:solidFill>
                <a:latin typeface="Arial" pitchFamily="34" charset="0"/>
                <a:cs typeface="Arial" pitchFamily="34" charset="0"/>
              </a:rPr>
              <a:t>-</a:t>
            </a:r>
            <a:r>
              <a:rPr lang="el-GR" sz="2800" b="1" dirty="0" err="1" smtClean="0">
                <a:solidFill>
                  <a:schemeClr val="accent5">
                    <a:lumMod val="50000"/>
                  </a:schemeClr>
                </a:solidFill>
                <a:latin typeface="Arial" pitchFamily="34" charset="0"/>
                <a:cs typeface="Arial" pitchFamily="34" charset="0"/>
              </a:rPr>
              <a:t>αξιοπιστια</a:t>
            </a:r>
            <a:endParaRPr lang="el-GR" sz="2800" b="1" dirty="0">
              <a:solidFill>
                <a:schemeClr val="accent5">
                  <a:lumMod val="50000"/>
                </a:schemeClr>
              </a:solidFill>
              <a:latin typeface="Arial" pitchFamily="34" charset="0"/>
              <a:cs typeface="Arial" pitchFamily="34" charset="0"/>
            </a:endParaRPr>
          </a:p>
        </p:txBody>
      </p:sp>
      <p:sp>
        <p:nvSpPr>
          <p:cNvPr id="3" name="2 - Θέση περιεχομένου"/>
          <p:cNvSpPr>
            <a:spLocks noGrp="1"/>
          </p:cNvSpPr>
          <p:nvPr>
            <p:ph idx="1"/>
          </p:nvPr>
        </p:nvSpPr>
        <p:spPr>
          <a:xfrm>
            <a:off x="500034" y="1428736"/>
            <a:ext cx="7528350" cy="4808576"/>
          </a:xfrm>
        </p:spPr>
        <p:txBody>
          <a:bodyPr>
            <a:normAutofit/>
          </a:bodyPr>
          <a:lstStyle/>
          <a:p>
            <a:r>
              <a:rPr lang="el-GR" sz="2400" dirty="0" smtClean="0">
                <a:latin typeface="Arial" pitchFamily="34" charset="0"/>
                <a:cs typeface="Arial" pitchFamily="34" charset="0"/>
              </a:rPr>
              <a:t>Έχει μελετηθεί η εγκυρότητα και η αξιοπιστία του </a:t>
            </a:r>
            <a:r>
              <a:rPr lang="el-GR" sz="2400" dirty="0" smtClean="0">
                <a:latin typeface="Arial" pitchFamily="34" charset="0"/>
                <a:cs typeface="Arial" pitchFamily="34" charset="0"/>
              </a:rPr>
              <a:t>εργαλείου</a:t>
            </a:r>
            <a:r>
              <a:rPr lang="el-GR" sz="2400" dirty="0" smtClean="0">
                <a:latin typeface="Arial" pitchFamily="34" charset="0"/>
                <a:cs typeface="Arial" pitchFamily="34" charset="0"/>
              </a:rPr>
              <a:t>  </a:t>
            </a:r>
            <a:endParaRPr lang="el-GR" sz="2400" dirty="0" smtClean="0">
              <a:latin typeface="Arial" pitchFamily="34" charset="0"/>
              <a:cs typeface="Arial" pitchFamily="34" charset="0"/>
            </a:endParaRPr>
          </a:p>
          <a:p>
            <a:pPr lvl="1">
              <a:buClr>
                <a:schemeClr val="accent5">
                  <a:lumMod val="50000"/>
                </a:schemeClr>
              </a:buClr>
            </a:pPr>
            <a:r>
              <a:rPr lang="el-GR" sz="2000" dirty="0" smtClean="0">
                <a:solidFill>
                  <a:schemeClr val="tx1"/>
                </a:solidFill>
                <a:latin typeface="Arial" pitchFamily="34" charset="0"/>
                <a:cs typeface="Arial" pitchFamily="34" charset="0"/>
              </a:rPr>
              <a:t>τόσο σε </a:t>
            </a:r>
            <a:r>
              <a:rPr lang="el-GR" sz="2000" u="sng" dirty="0" smtClean="0">
                <a:solidFill>
                  <a:schemeClr val="tx1"/>
                </a:solidFill>
                <a:latin typeface="Arial" pitchFamily="34" charset="0"/>
                <a:cs typeface="Arial" pitchFamily="34" charset="0"/>
              </a:rPr>
              <a:t>γενικό </a:t>
            </a:r>
            <a:r>
              <a:rPr lang="el-GR" sz="2000" dirty="0" smtClean="0">
                <a:solidFill>
                  <a:schemeClr val="tx1"/>
                </a:solidFill>
                <a:latin typeface="Arial" pitchFamily="34" charset="0"/>
                <a:cs typeface="Arial" pitchFamily="34" charset="0"/>
              </a:rPr>
              <a:t/>
            </a:r>
            <a:br>
              <a:rPr lang="el-GR" sz="2000" dirty="0" smtClean="0">
                <a:solidFill>
                  <a:schemeClr val="tx1"/>
                </a:solidFill>
                <a:latin typeface="Arial" pitchFamily="34" charset="0"/>
                <a:cs typeface="Arial" pitchFamily="34" charset="0"/>
              </a:rPr>
            </a:br>
            <a:r>
              <a:rPr lang="el-GR" sz="1400" dirty="0" smtClean="0">
                <a:solidFill>
                  <a:schemeClr val="accent5">
                    <a:lumMod val="50000"/>
                  </a:schemeClr>
                </a:solidFill>
                <a:latin typeface="Arial" pitchFamily="34" charset="0"/>
                <a:cs typeface="Arial" pitchFamily="34" charset="0"/>
              </a:rPr>
              <a:t>(</a:t>
            </a:r>
            <a:r>
              <a:rPr lang="en-US" sz="1400" dirty="0" smtClean="0">
                <a:solidFill>
                  <a:schemeClr val="accent5">
                    <a:lumMod val="50000"/>
                  </a:schemeClr>
                </a:solidFill>
                <a:latin typeface="Arial" pitchFamily="34" charset="0"/>
                <a:cs typeface="Arial" pitchFamily="34" charset="0"/>
              </a:rPr>
              <a:t>Connolly</a:t>
            </a:r>
            <a:r>
              <a:rPr lang="el-GR" sz="1400" dirty="0" smtClean="0">
                <a:solidFill>
                  <a:schemeClr val="accent5">
                    <a:lumMod val="50000"/>
                  </a:schemeClr>
                </a:solidFill>
                <a:latin typeface="Arial" pitchFamily="34" charset="0"/>
                <a:cs typeface="Arial" pitchFamily="34" charset="0"/>
              </a:rPr>
              <a:t>, </a:t>
            </a:r>
            <a:r>
              <a:rPr lang="en-US" sz="1400" dirty="0" smtClean="0">
                <a:solidFill>
                  <a:schemeClr val="accent5">
                    <a:lumMod val="50000"/>
                  </a:schemeClr>
                </a:solidFill>
                <a:latin typeface="Arial" pitchFamily="34" charset="0"/>
                <a:cs typeface="Arial" pitchFamily="34" charset="0"/>
              </a:rPr>
              <a:t>et al</a:t>
            </a:r>
            <a:r>
              <a:rPr lang="el-GR" sz="1400" dirty="0" smtClean="0">
                <a:solidFill>
                  <a:schemeClr val="accent5">
                    <a:lumMod val="50000"/>
                  </a:schemeClr>
                </a:solidFill>
                <a:latin typeface="Arial" pitchFamily="34" charset="0"/>
                <a:cs typeface="Arial" pitchFamily="34" charset="0"/>
              </a:rPr>
              <a:t>., 2006; </a:t>
            </a:r>
            <a:r>
              <a:rPr lang="en-US" sz="1400" dirty="0" smtClean="0">
                <a:solidFill>
                  <a:schemeClr val="accent5">
                    <a:lumMod val="50000"/>
                  </a:schemeClr>
                </a:solidFill>
                <a:latin typeface="Arial" pitchFamily="34" charset="0"/>
                <a:cs typeface="Arial" pitchFamily="34" charset="0"/>
              </a:rPr>
              <a:t>Van </a:t>
            </a:r>
            <a:r>
              <a:rPr lang="en-US" sz="1400" dirty="0" err="1" smtClean="0">
                <a:solidFill>
                  <a:schemeClr val="accent5">
                    <a:lumMod val="50000"/>
                  </a:schemeClr>
                </a:solidFill>
                <a:latin typeface="Arial" pitchFamily="34" charset="0"/>
                <a:cs typeface="Arial" pitchFamily="34" charset="0"/>
              </a:rPr>
              <a:t>Hartingsveldt</a:t>
            </a:r>
            <a:r>
              <a:rPr lang="el-GR" sz="1400" dirty="0" smtClean="0">
                <a:solidFill>
                  <a:schemeClr val="accent5">
                    <a:lumMod val="50000"/>
                  </a:schemeClr>
                </a:solidFill>
                <a:latin typeface="Arial" pitchFamily="34" charset="0"/>
                <a:cs typeface="Arial" pitchFamily="34" charset="0"/>
              </a:rPr>
              <a:t>, </a:t>
            </a:r>
            <a:r>
              <a:rPr lang="en-US" sz="1400" dirty="0" smtClean="0">
                <a:solidFill>
                  <a:schemeClr val="accent5">
                    <a:lumMod val="50000"/>
                  </a:schemeClr>
                </a:solidFill>
                <a:latin typeface="Arial" pitchFamily="34" charset="0"/>
                <a:cs typeface="Arial" pitchFamily="34" charset="0"/>
              </a:rPr>
              <a:t>Cup</a:t>
            </a:r>
            <a:r>
              <a:rPr lang="el-GR" sz="1400" dirty="0" smtClean="0">
                <a:solidFill>
                  <a:schemeClr val="accent5">
                    <a:lumMod val="50000"/>
                  </a:schemeClr>
                </a:solidFill>
                <a:latin typeface="Arial" pitchFamily="34" charset="0"/>
                <a:cs typeface="Arial" pitchFamily="34" charset="0"/>
              </a:rPr>
              <a:t> &amp; </a:t>
            </a:r>
            <a:r>
              <a:rPr lang="en-US" sz="1400" dirty="0" err="1" smtClean="0">
                <a:solidFill>
                  <a:schemeClr val="accent5">
                    <a:lumMod val="50000"/>
                  </a:schemeClr>
                </a:solidFill>
                <a:latin typeface="Arial" pitchFamily="34" charset="0"/>
                <a:cs typeface="Arial" pitchFamily="34" charset="0"/>
              </a:rPr>
              <a:t>Oostendorp</a:t>
            </a:r>
            <a:r>
              <a:rPr lang="el-GR" sz="1400" dirty="0" smtClean="0">
                <a:solidFill>
                  <a:schemeClr val="accent5">
                    <a:lumMod val="50000"/>
                  </a:schemeClr>
                </a:solidFill>
                <a:latin typeface="Arial" pitchFamily="34" charset="0"/>
                <a:cs typeface="Arial" pitchFamily="34" charset="0"/>
              </a:rPr>
              <a:t>, 2005; </a:t>
            </a:r>
            <a:r>
              <a:rPr lang="en-US" sz="1400" dirty="0" smtClean="0">
                <a:solidFill>
                  <a:schemeClr val="accent5">
                    <a:lumMod val="50000"/>
                  </a:schemeClr>
                </a:solidFill>
                <a:latin typeface="Arial" pitchFamily="34" charset="0"/>
                <a:cs typeface="Arial" pitchFamily="34" charset="0"/>
              </a:rPr>
              <a:t>Van </a:t>
            </a:r>
            <a:r>
              <a:rPr lang="en-US" sz="1400" dirty="0" err="1" smtClean="0">
                <a:solidFill>
                  <a:schemeClr val="accent5">
                    <a:lumMod val="50000"/>
                  </a:schemeClr>
                </a:solidFill>
                <a:latin typeface="Arial" pitchFamily="34" charset="0"/>
                <a:cs typeface="Arial" pitchFamily="34" charset="0"/>
              </a:rPr>
              <a:t>Waelvelde</a:t>
            </a:r>
            <a:r>
              <a:rPr lang="el-GR" sz="1400" dirty="0" smtClean="0">
                <a:solidFill>
                  <a:schemeClr val="accent5">
                    <a:lumMod val="50000"/>
                  </a:schemeClr>
                </a:solidFill>
                <a:latin typeface="Arial" pitchFamily="34" charset="0"/>
                <a:cs typeface="Arial" pitchFamily="34" charset="0"/>
              </a:rPr>
              <a:t>, </a:t>
            </a:r>
            <a:r>
              <a:rPr lang="en-US" sz="1400" dirty="0" smtClean="0">
                <a:solidFill>
                  <a:schemeClr val="accent5">
                    <a:lumMod val="50000"/>
                  </a:schemeClr>
                </a:solidFill>
                <a:latin typeface="Arial" pitchFamily="34" charset="0"/>
                <a:cs typeface="Arial" pitchFamily="34" charset="0"/>
              </a:rPr>
              <a:t>et al</a:t>
            </a:r>
            <a:r>
              <a:rPr lang="el-GR" sz="1400" dirty="0" smtClean="0">
                <a:solidFill>
                  <a:schemeClr val="accent5">
                    <a:lumMod val="50000"/>
                  </a:schemeClr>
                </a:solidFill>
                <a:latin typeface="Arial" pitchFamily="34" charset="0"/>
                <a:cs typeface="Arial" pitchFamily="34" charset="0"/>
              </a:rPr>
              <a:t>., </a:t>
            </a:r>
            <a:r>
              <a:rPr lang="el-GR" sz="1400" dirty="0" smtClean="0">
                <a:solidFill>
                  <a:schemeClr val="accent5">
                    <a:lumMod val="50000"/>
                  </a:schemeClr>
                </a:solidFill>
                <a:latin typeface="Arial" pitchFamily="34" charset="0"/>
                <a:cs typeface="Arial" pitchFamily="34" charset="0"/>
              </a:rPr>
              <a:t>2007) </a:t>
            </a:r>
            <a:endParaRPr lang="el-GR" sz="1400" dirty="0" smtClean="0">
              <a:solidFill>
                <a:schemeClr val="accent5">
                  <a:lumMod val="50000"/>
                </a:schemeClr>
              </a:solidFill>
              <a:latin typeface="Arial" pitchFamily="34" charset="0"/>
              <a:cs typeface="Arial" pitchFamily="34" charset="0"/>
            </a:endParaRPr>
          </a:p>
          <a:p>
            <a:pPr lvl="1">
              <a:buClr>
                <a:schemeClr val="accent5">
                  <a:lumMod val="50000"/>
                </a:schemeClr>
              </a:buClr>
            </a:pPr>
            <a:r>
              <a:rPr lang="el-GR" sz="2000" dirty="0" smtClean="0">
                <a:solidFill>
                  <a:schemeClr val="tx1"/>
                </a:solidFill>
                <a:latin typeface="Arial" pitchFamily="34" charset="0"/>
                <a:cs typeface="Arial" pitchFamily="34" charset="0"/>
              </a:rPr>
              <a:t>όσο και σε </a:t>
            </a:r>
            <a:r>
              <a:rPr lang="el-GR" sz="2000" u="sng" dirty="0" smtClean="0">
                <a:solidFill>
                  <a:schemeClr val="tx1"/>
                </a:solidFill>
                <a:latin typeface="Arial" pitchFamily="34" charset="0"/>
                <a:cs typeface="Arial" pitchFamily="34" charset="0"/>
              </a:rPr>
              <a:t>ειδικό</a:t>
            </a:r>
            <a:r>
              <a:rPr lang="el-GR" sz="2000" dirty="0" smtClean="0">
                <a:solidFill>
                  <a:schemeClr val="tx1"/>
                </a:solidFill>
                <a:latin typeface="Arial" pitchFamily="34" charset="0"/>
                <a:cs typeface="Arial" pitchFamily="34" charset="0"/>
              </a:rPr>
              <a:t> </a:t>
            </a:r>
            <a:r>
              <a:rPr lang="el-GR" sz="2000" dirty="0" smtClean="0">
                <a:solidFill>
                  <a:schemeClr val="tx1"/>
                </a:solidFill>
                <a:latin typeface="Arial" pitchFamily="34" charset="0"/>
                <a:cs typeface="Arial" pitchFamily="34" charset="0"/>
              </a:rPr>
              <a:t>πληθυσμό</a:t>
            </a:r>
            <a:r>
              <a:rPr lang="el-GR" sz="2000" dirty="0" smtClean="0">
                <a:solidFill>
                  <a:schemeClr val="tx1"/>
                </a:solidFill>
                <a:latin typeface="Arial" pitchFamily="34" charset="0"/>
                <a:cs typeface="Arial" pitchFamily="34" charset="0"/>
              </a:rPr>
              <a:t/>
            </a:r>
            <a:br>
              <a:rPr lang="el-GR" sz="2000" dirty="0" smtClean="0">
                <a:solidFill>
                  <a:schemeClr val="tx1"/>
                </a:solidFill>
                <a:latin typeface="Arial" pitchFamily="34" charset="0"/>
                <a:cs typeface="Arial" pitchFamily="34" charset="0"/>
              </a:rPr>
            </a:br>
            <a:r>
              <a:rPr lang="el-GR" sz="1400" dirty="0" smtClean="0">
                <a:solidFill>
                  <a:schemeClr val="accent5">
                    <a:lumMod val="50000"/>
                  </a:schemeClr>
                </a:solidFill>
                <a:latin typeface="Arial" pitchFamily="34" charset="0"/>
                <a:cs typeface="Arial" pitchFamily="34" charset="0"/>
              </a:rPr>
              <a:t>(</a:t>
            </a:r>
            <a:r>
              <a:rPr lang="en-US" sz="1400" dirty="0" smtClean="0">
                <a:solidFill>
                  <a:schemeClr val="accent5">
                    <a:lumMod val="50000"/>
                  </a:schemeClr>
                </a:solidFill>
                <a:latin typeface="Arial" pitchFamily="34" charset="0"/>
                <a:cs typeface="Arial" pitchFamily="34" charset="0"/>
              </a:rPr>
              <a:t>Provost</a:t>
            </a:r>
            <a:r>
              <a:rPr lang="el-GR" sz="1400" dirty="0" smtClean="0">
                <a:solidFill>
                  <a:schemeClr val="accent5">
                    <a:lumMod val="50000"/>
                  </a:schemeClr>
                </a:solidFill>
                <a:latin typeface="Arial" pitchFamily="34" charset="0"/>
                <a:cs typeface="Arial" pitchFamily="34" charset="0"/>
              </a:rPr>
              <a:t>, </a:t>
            </a:r>
            <a:r>
              <a:rPr lang="en-US" sz="1400" dirty="0" smtClean="0">
                <a:solidFill>
                  <a:schemeClr val="accent5">
                    <a:lumMod val="50000"/>
                  </a:schemeClr>
                </a:solidFill>
                <a:latin typeface="Arial" pitchFamily="34" charset="0"/>
                <a:cs typeface="Arial" pitchFamily="34" charset="0"/>
              </a:rPr>
              <a:t>et al</a:t>
            </a:r>
            <a:r>
              <a:rPr lang="el-GR" sz="1400" dirty="0" smtClean="0">
                <a:solidFill>
                  <a:schemeClr val="accent5">
                    <a:lumMod val="50000"/>
                  </a:schemeClr>
                </a:solidFill>
                <a:latin typeface="Arial" pitchFamily="34" charset="0"/>
                <a:cs typeface="Arial" pitchFamily="34" charset="0"/>
              </a:rPr>
              <a:t>., 2004; </a:t>
            </a:r>
            <a:r>
              <a:rPr lang="en-US" sz="1400" dirty="0" err="1" smtClean="0">
                <a:solidFill>
                  <a:schemeClr val="accent5">
                    <a:lumMod val="50000"/>
                  </a:schemeClr>
                </a:solidFill>
                <a:latin typeface="Arial" pitchFamily="34" charset="0"/>
                <a:cs typeface="Arial" pitchFamily="34" charset="0"/>
              </a:rPr>
              <a:t>Tavasoli</a:t>
            </a:r>
            <a:r>
              <a:rPr lang="el-GR" sz="1400" dirty="0" smtClean="0">
                <a:solidFill>
                  <a:schemeClr val="accent5">
                    <a:lumMod val="50000"/>
                  </a:schemeClr>
                </a:solidFill>
                <a:latin typeface="Arial" pitchFamily="34" charset="0"/>
                <a:cs typeface="Arial" pitchFamily="34" charset="0"/>
              </a:rPr>
              <a:t>, </a:t>
            </a:r>
            <a:r>
              <a:rPr lang="en-US" sz="1400" dirty="0" err="1" smtClean="0">
                <a:solidFill>
                  <a:schemeClr val="accent5">
                    <a:lumMod val="50000"/>
                  </a:schemeClr>
                </a:solidFill>
                <a:latin typeface="Arial" pitchFamily="34" charset="0"/>
                <a:cs typeface="Arial" pitchFamily="34" charset="0"/>
              </a:rPr>
              <a:t>Azimi</a:t>
            </a:r>
            <a:r>
              <a:rPr lang="el-GR" sz="1400" dirty="0" smtClean="0">
                <a:solidFill>
                  <a:schemeClr val="accent5">
                    <a:lumMod val="50000"/>
                  </a:schemeClr>
                </a:solidFill>
                <a:latin typeface="Arial" pitchFamily="34" charset="0"/>
                <a:cs typeface="Arial" pitchFamily="34" charset="0"/>
              </a:rPr>
              <a:t>, &amp; </a:t>
            </a:r>
            <a:r>
              <a:rPr lang="en-US" sz="1400" dirty="0" err="1" smtClean="0">
                <a:solidFill>
                  <a:schemeClr val="accent5">
                    <a:lumMod val="50000"/>
                  </a:schemeClr>
                </a:solidFill>
                <a:latin typeface="Arial" pitchFamily="34" charset="0"/>
                <a:cs typeface="Arial" pitchFamily="34" charset="0"/>
              </a:rPr>
              <a:t>Montazari</a:t>
            </a:r>
            <a:r>
              <a:rPr lang="el-GR" sz="1400" dirty="0" smtClean="0">
                <a:solidFill>
                  <a:schemeClr val="accent5">
                    <a:lumMod val="50000"/>
                  </a:schemeClr>
                </a:solidFill>
                <a:latin typeface="Arial" pitchFamily="34" charset="0"/>
                <a:cs typeface="Arial" pitchFamily="34" charset="0"/>
              </a:rPr>
              <a:t>, 2014; </a:t>
            </a:r>
            <a:r>
              <a:rPr lang="en-US" sz="1400" dirty="0" smtClean="0">
                <a:solidFill>
                  <a:schemeClr val="accent5">
                    <a:lumMod val="50000"/>
                  </a:schemeClr>
                </a:solidFill>
                <a:latin typeface="Arial" pitchFamily="34" charset="0"/>
                <a:cs typeface="Arial" pitchFamily="34" charset="0"/>
              </a:rPr>
              <a:t>Wang</a:t>
            </a:r>
            <a:r>
              <a:rPr lang="el-GR" sz="1400" dirty="0" smtClean="0">
                <a:solidFill>
                  <a:schemeClr val="accent5">
                    <a:lumMod val="50000"/>
                  </a:schemeClr>
                </a:solidFill>
                <a:latin typeface="Arial" pitchFamily="34" charset="0"/>
                <a:cs typeface="Arial" pitchFamily="34" charset="0"/>
              </a:rPr>
              <a:t>, </a:t>
            </a:r>
            <a:r>
              <a:rPr lang="en-US" sz="1400" dirty="0" smtClean="0">
                <a:solidFill>
                  <a:schemeClr val="accent5">
                    <a:lumMod val="50000"/>
                  </a:schemeClr>
                </a:solidFill>
                <a:latin typeface="Arial" pitchFamily="34" charset="0"/>
                <a:cs typeface="Arial" pitchFamily="34" charset="0"/>
              </a:rPr>
              <a:t>Liao and Hsieh</a:t>
            </a:r>
            <a:r>
              <a:rPr lang="el-GR" sz="1400" dirty="0" smtClean="0">
                <a:solidFill>
                  <a:schemeClr val="accent5">
                    <a:lumMod val="50000"/>
                  </a:schemeClr>
                </a:solidFill>
                <a:latin typeface="Arial" pitchFamily="34" charset="0"/>
                <a:cs typeface="Arial" pitchFamily="34" charset="0"/>
              </a:rPr>
              <a:t>, 2006)</a:t>
            </a:r>
            <a:endParaRPr lang="en-US" sz="1400" dirty="0" smtClean="0">
              <a:solidFill>
                <a:schemeClr val="accent5">
                  <a:lumMod val="50000"/>
                </a:schemeClr>
              </a:solidFill>
              <a:latin typeface="Arial" pitchFamily="34" charset="0"/>
              <a:cs typeface="Arial" pitchFamily="34" charset="0"/>
            </a:endParaRPr>
          </a:p>
          <a:p>
            <a:pPr>
              <a:buFont typeface="Wingdings" pitchFamily="2" charset="2"/>
              <a:buChar char="ü"/>
            </a:pPr>
            <a:endParaRPr lang="el-GR" sz="2400" dirty="0">
              <a:latin typeface="Arial" pitchFamily="34" charset="0"/>
              <a:cs typeface="Arial" pitchFamily="34" charset="0"/>
            </a:endParaRPr>
          </a:p>
          <a:p>
            <a:pPr>
              <a:buFont typeface="Wingdings" pitchFamily="2" charset="2"/>
              <a:buChar char="ü"/>
            </a:pPr>
            <a:r>
              <a:rPr lang="el-GR" sz="2400" dirty="0" smtClean="0">
                <a:latin typeface="Arial" pitchFamily="34" charset="0"/>
                <a:cs typeface="Arial" pitchFamily="34" charset="0"/>
              </a:rPr>
              <a:t>Η </a:t>
            </a:r>
            <a:r>
              <a:rPr lang="el-GR" sz="2400" dirty="0" smtClean="0">
                <a:latin typeface="Arial" pitchFamily="34" charset="0"/>
                <a:cs typeface="Arial" pitchFamily="34" charset="0"/>
              </a:rPr>
              <a:t>δέσμη αξιολόγησης της κινητικής ανάπτυξης βρεφών έχει σταθμιστεί στον </a:t>
            </a:r>
            <a:r>
              <a:rPr lang="el-GR" sz="2400" u="sng" dirty="0" smtClean="0">
                <a:latin typeface="Arial" pitchFamily="34" charset="0"/>
                <a:cs typeface="Arial" pitchFamily="34" charset="0"/>
              </a:rPr>
              <a:t>Καναδά</a:t>
            </a:r>
            <a:r>
              <a:rPr lang="el-GR" sz="2400" dirty="0" smtClean="0">
                <a:latin typeface="Arial" pitchFamily="34" charset="0"/>
                <a:cs typeface="Arial" pitchFamily="34" charset="0"/>
              </a:rPr>
              <a:t>.</a:t>
            </a:r>
            <a:endParaRPr lang="en-US" sz="2400" dirty="0" smtClean="0">
              <a:latin typeface="Arial" pitchFamily="34" charset="0"/>
              <a:cs typeface="Arial" pitchFamily="34" charset="0"/>
            </a:endParaRPr>
          </a:p>
          <a:p>
            <a:pPr>
              <a:buFont typeface="Wingdings" pitchFamily="2" charset="2"/>
              <a:buChar char="ü"/>
            </a:pPr>
            <a:r>
              <a:rPr lang="el-GR" sz="2400" dirty="0" smtClean="0">
                <a:latin typeface="Arial" pitchFamily="34" charset="0"/>
                <a:cs typeface="Arial" pitchFamily="34" charset="0"/>
              </a:rPr>
              <a:t> Οι ψυχομετρικές του ιδιότητες όμως </a:t>
            </a:r>
            <a:r>
              <a:rPr lang="el-GR" sz="2400" u="sng" dirty="0" smtClean="0">
                <a:latin typeface="Arial" pitchFamily="34" charset="0"/>
                <a:cs typeface="Arial" pitchFamily="34" charset="0"/>
              </a:rPr>
              <a:t>δεν</a:t>
            </a:r>
            <a:r>
              <a:rPr lang="el-GR" sz="2400" dirty="0" smtClean="0">
                <a:latin typeface="Arial" pitchFamily="34" charset="0"/>
                <a:cs typeface="Arial" pitchFamily="34" charset="0"/>
              </a:rPr>
              <a:t> έχουν αξιολογηθεί στον ελληνικό πληθυσμό.</a:t>
            </a:r>
            <a:endParaRPr lang="el-GR" sz="2400"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linds(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79512" y="476672"/>
            <a:ext cx="7516688" cy="5979064"/>
          </a:xfrm>
        </p:spPr>
        <p:txBody>
          <a:bodyPr>
            <a:normAutofit/>
          </a:bodyPr>
          <a:lstStyle/>
          <a:p>
            <a:pPr>
              <a:buNone/>
            </a:pPr>
            <a:r>
              <a:rPr lang="el-GR" sz="2400" dirty="0" smtClean="0">
                <a:latin typeface="Arial" pitchFamily="34" charset="0"/>
                <a:cs typeface="Arial" pitchFamily="34" charset="0"/>
              </a:rPr>
              <a:t>Η Κλίμακα </a:t>
            </a:r>
            <a:r>
              <a:rPr lang="el-GR" sz="2400" dirty="0" smtClean="0">
                <a:latin typeface="Arial" pitchFamily="34" charset="0"/>
                <a:cs typeface="Arial" pitchFamily="34" charset="0"/>
              </a:rPr>
              <a:t>αξιολόγησης της κινητικής </a:t>
            </a:r>
            <a:r>
              <a:rPr lang="el-GR" sz="2400" dirty="0" smtClean="0">
                <a:latin typeface="Arial" pitchFamily="34" charset="0"/>
                <a:cs typeface="Arial" pitchFamily="34" charset="0"/>
              </a:rPr>
              <a:t>ανάπτυξης (</a:t>
            </a:r>
            <a:r>
              <a:rPr lang="en-US" sz="2400" dirty="0" smtClean="0">
                <a:latin typeface="Arial" pitchFamily="34" charset="0"/>
                <a:cs typeface="Arial" pitchFamily="34" charset="0"/>
              </a:rPr>
              <a:t>PDMS-2) </a:t>
            </a:r>
            <a:r>
              <a:rPr lang="el-GR" sz="2400" dirty="0" smtClean="0">
                <a:latin typeface="Arial" pitchFamily="34" charset="0"/>
                <a:cs typeface="Arial" pitchFamily="34" charset="0"/>
              </a:rPr>
              <a:t>περιέχει συνολικά</a:t>
            </a:r>
            <a:r>
              <a:rPr lang="en-US" sz="2400" dirty="0" smtClean="0">
                <a:latin typeface="Arial" pitchFamily="34" charset="0"/>
                <a:cs typeface="Arial" pitchFamily="34" charset="0"/>
              </a:rPr>
              <a:t>:</a:t>
            </a:r>
            <a:endParaRPr lang="el-GR" sz="2400" dirty="0" smtClean="0">
              <a:latin typeface="Arial" pitchFamily="34" charset="0"/>
              <a:cs typeface="Arial" pitchFamily="34" charset="0"/>
            </a:endParaRPr>
          </a:p>
          <a:p>
            <a:pPr>
              <a:buNone/>
            </a:pPr>
            <a:r>
              <a:rPr lang="el-GR" sz="2400" dirty="0" smtClean="0">
                <a:latin typeface="Arial" pitchFamily="34" charset="0"/>
                <a:cs typeface="Arial" pitchFamily="34" charset="0"/>
              </a:rPr>
              <a:t>249 </a:t>
            </a:r>
            <a:r>
              <a:rPr lang="el-GR" sz="2400" dirty="0" smtClean="0">
                <a:latin typeface="Arial" pitchFamily="34" charset="0"/>
                <a:cs typeface="Arial" pitchFamily="34" charset="0"/>
              </a:rPr>
              <a:t>δοκιμασίες</a:t>
            </a:r>
          </a:p>
          <a:p>
            <a:pPr>
              <a:buNone/>
            </a:pPr>
            <a:endParaRPr lang="el-GR" sz="2400" dirty="0" smtClean="0">
              <a:latin typeface="Arial" pitchFamily="34" charset="0"/>
              <a:cs typeface="Arial" pitchFamily="34" charset="0"/>
            </a:endParaRPr>
          </a:p>
          <a:p>
            <a:pPr>
              <a:buFont typeface="Wingdings" pitchFamily="2" charset="2"/>
              <a:buChar char="§"/>
            </a:pPr>
            <a:r>
              <a:rPr lang="el-GR" sz="2400" dirty="0">
                <a:latin typeface="Arial" pitchFamily="34" charset="0"/>
                <a:cs typeface="Arial" pitchFamily="34" charset="0"/>
              </a:rPr>
              <a:t> </a:t>
            </a:r>
            <a:r>
              <a:rPr lang="en-US" sz="2400" dirty="0" smtClean="0">
                <a:latin typeface="Arial" pitchFamily="34" charset="0"/>
                <a:cs typeface="Arial" pitchFamily="34" charset="0"/>
              </a:rPr>
              <a:t>A</a:t>
            </a:r>
            <a:r>
              <a:rPr lang="el-GR" sz="2400" dirty="0" err="1" smtClean="0">
                <a:latin typeface="Arial" pitchFamily="34" charset="0"/>
                <a:cs typeface="Arial" pitchFamily="34" charset="0"/>
              </a:rPr>
              <a:t>δρή</a:t>
            </a:r>
            <a:r>
              <a:rPr lang="en-US" sz="2400" dirty="0">
                <a:latin typeface="Arial" pitchFamily="34" charset="0"/>
                <a:cs typeface="Arial" pitchFamily="34" charset="0"/>
              </a:rPr>
              <a:t> </a:t>
            </a:r>
            <a:r>
              <a:rPr lang="en-US" sz="2400" dirty="0" smtClean="0">
                <a:latin typeface="Arial" pitchFamily="34" charset="0"/>
                <a:cs typeface="Arial" pitchFamily="34" charset="0"/>
              </a:rPr>
              <a:t>     </a:t>
            </a:r>
            <a:r>
              <a:rPr lang="en-US" sz="2400" dirty="0" smtClean="0">
                <a:latin typeface="Arial" pitchFamily="34" charset="0"/>
                <a:cs typeface="Arial" pitchFamily="34" charset="0"/>
              </a:rPr>
              <a:t>   1</a:t>
            </a:r>
            <a:r>
              <a:rPr lang="el-GR" sz="2400" dirty="0" smtClean="0">
                <a:latin typeface="Arial" pitchFamily="34" charset="0"/>
                <a:cs typeface="Arial" pitchFamily="34" charset="0"/>
              </a:rPr>
              <a:t>51 </a:t>
            </a:r>
            <a:r>
              <a:rPr lang="el-GR" sz="2400" dirty="0" smtClean="0">
                <a:latin typeface="Arial" pitchFamily="34" charset="0"/>
                <a:cs typeface="Arial" pitchFamily="34" charset="0"/>
              </a:rPr>
              <a:t>δοκιμασίες</a:t>
            </a:r>
          </a:p>
          <a:p>
            <a:pPr>
              <a:buFont typeface="Wingdings" pitchFamily="2" charset="2"/>
              <a:buChar char="§"/>
            </a:pPr>
            <a:r>
              <a:rPr lang="el-GR" sz="2400" dirty="0" smtClean="0">
                <a:latin typeface="Arial" pitchFamily="34" charset="0"/>
                <a:cs typeface="Arial" pitchFamily="34" charset="0"/>
              </a:rPr>
              <a:t>Λεπτή	</a:t>
            </a:r>
            <a:r>
              <a:rPr lang="en-US" sz="2400" dirty="0" smtClean="0">
                <a:latin typeface="Arial" pitchFamily="34" charset="0"/>
                <a:cs typeface="Arial" pitchFamily="34" charset="0"/>
              </a:rPr>
              <a:t> </a:t>
            </a:r>
            <a:r>
              <a:rPr lang="el-GR" sz="2400" dirty="0" smtClean="0">
                <a:latin typeface="Arial" pitchFamily="34" charset="0"/>
                <a:cs typeface="Arial" pitchFamily="34" charset="0"/>
              </a:rPr>
              <a:t>98 </a:t>
            </a:r>
            <a:r>
              <a:rPr lang="el-GR" sz="2400" dirty="0" smtClean="0">
                <a:latin typeface="Arial" pitchFamily="34" charset="0"/>
                <a:cs typeface="Arial" pitchFamily="34" charset="0"/>
              </a:rPr>
              <a:t>δοκιμασίες</a:t>
            </a:r>
          </a:p>
          <a:p>
            <a:pPr>
              <a:buNone/>
            </a:pPr>
            <a:endParaRPr lang="el-GR" sz="2400" dirty="0" smtClean="0">
              <a:latin typeface="Arial" pitchFamily="34" charset="0"/>
              <a:cs typeface="Arial" pitchFamily="34" charset="0"/>
            </a:endParaRPr>
          </a:p>
          <a:p>
            <a:pPr>
              <a:buFont typeface="Wingdings" pitchFamily="2" charset="2"/>
              <a:buChar char="§"/>
            </a:pPr>
            <a:r>
              <a:rPr lang="el-GR" sz="2400" dirty="0" smtClean="0">
                <a:latin typeface="Arial" pitchFamily="34" charset="0"/>
                <a:cs typeface="Arial" pitchFamily="34" charset="0"/>
              </a:rPr>
              <a:t>Από </a:t>
            </a:r>
            <a:r>
              <a:rPr lang="el-GR" sz="2400" dirty="0" smtClean="0">
                <a:latin typeface="Arial" pitchFamily="34" charset="0"/>
                <a:cs typeface="Arial" pitchFamily="34" charset="0"/>
              </a:rPr>
              <a:t>γέννηση </a:t>
            </a:r>
            <a:r>
              <a:rPr lang="el-GR" sz="2400" dirty="0" smtClean="0">
                <a:latin typeface="Arial" pitchFamily="34" charset="0"/>
                <a:cs typeface="Arial" pitchFamily="34" charset="0"/>
              </a:rPr>
              <a:t>έως 7 ετών</a:t>
            </a:r>
            <a:endParaRPr lang="en-US" sz="2400" dirty="0" smtClean="0">
              <a:latin typeface="Arial" pitchFamily="34" charset="0"/>
              <a:cs typeface="Arial" pitchFamily="34" charset="0"/>
            </a:endParaRPr>
          </a:p>
          <a:p>
            <a:pPr>
              <a:buFont typeface="Wingdings" pitchFamily="2" charset="2"/>
              <a:buChar char="§"/>
            </a:pPr>
            <a:r>
              <a:rPr lang="en-US" sz="2400" dirty="0" smtClean="0">
                <a:latin typeface="Arial" pitchFamily="34" charset="0"/>
                <a:cs typeface="Arial" pitchFamily="34" charset="0"/>
              </a:rPr>
              <a:t>40-60</a:t>
            </a:r>
            <a:r>
              <a:rPr lang="el-GR" sz="2400" dirty="0" smtClean="0">
                <a:latin typeface="Arial" pitchFamily="34" charset="0"/>
                <a:cs typeface="Arial" pitchFamily="34" charset="0"/>
              </a:rPr>
              <a:t>΄</a:t>
            </a:r>
            <a:r>
              <a:rPr lang="en-US" sz="2400" dirty="0" smtClean="0">
                <a:latin typeface="Arial" pitchFamily="34" charset="0"/>
                <a:cs typeface="Arial" pitchFamily="34" charset="0"/>
              </a:rPr>
              <a:t> </a:t>
            </a:r>
            <a:r>
              <a:rPr lang="el-GR" sz="2400" dirty="0" smtClean="0">
                <a:latin typeface="Arial" pitchFamily="34" charset="0"/>
                <a:cs typeface="Arial" pitchFamily="34" charset="0"/>
              </a:rPr>
              <a:t> </a:t>
            </a:r>
            <a:endParaRPr lang="el-GR" sz="2400" dirty="0" smtClean="0">
              <a:latin typeface="Arial" pitchFamily="34" charset="0"/>
              <a:cs typeface="Arial" pitchFamily="34" charset="0"/>
            </a:endParaRPr>
          </a:p>
          <a:p>
            <a:pPr>
              <a:buNone/>
            </a:pPr>
            <a:endParaRPr lang="el-GR" sz="2400" dirty="0">
              <a:latin typeface="Arial" pitchFamily="34" charset="0"/>
              <a:cs typeface="Arial" pitchFamily="34" charset="0"/>
            </a:endParaRPr>
          </a:p>
        </p:txBody>
      </p:sp>
      <p:sp>
        <p:nvSpPr>
          <p:cNvPr id="5" name="4 - Δεξιό βέλος"/>
          <p:cNvSpPr/>
          <p:nvPr/>
        </p:nvSpPr>
        <p:spPr>
          <a:xfrm>
            <a:off x="1403648" y="2348310"/>
            <a:ext cx="438152" cy="142876"/>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4 - Δεξιό βέλος"/>
          <p:cNvSpPr/>
          <p:nvPr/>
        </p:nvSpPr>
        <p:spPr>
          <a:xfrm>
            <a:off x="1556048" y="2788781"/>
            <a:ext cx="423664" cy="142876"/>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20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20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uiExpand="1"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404664"/>
            <a:ext cx="8172400" cy="6453336"/>
          </a:xfrm>
        </p:spPr>
        <p:txBody>
          <a:bodyPr>
            <a:noAutofit/>
          </a:bodyPr>
          <a:lstStyle/>
          <a:p>
            <a:pPr>
              <a:buNone/>
            </a:pPr>
            <a:r>
              <a:rPr lang="el-GR" sz="2400" b="1" dirty="0" smtClean="0">
                <a:latin typeface="Arial" pitchFamily="34" charset="0"/>
                <a:cs typeface="Arial" pitchFamily="34" charset="0"/>
              </a:rPr>
              <a:t>Αδρές </a:t>
            </a:r>
            <a:r>
              <a:rPr lang="el-GR" sz="2400" b="1" dirty="0" smtClean="0">
                <a:latin typeface="Arial" pitchFamily="34" charset="0"/>
                <a:cs typeface="Arial" pitchFamily="34" charset="0"/>
              </a:rPr>
              <a:t>κινητικές </a:t>
            </a:r>
            <a:r>
              <a:rPr lang="el-GR" sz="2400" b="1" dirty="0" smtClean="0">
                <a:latin typeface="Arial" pitchFamily="34" charset="0"/>
                <a:cs typeface="Arial" pitchFamily="34" charset="0"/>
              </a:rPr>
              <a:t>δεξιότητες (</a:t>
            </a:r>
            <a:r>
              <a:rPr lang="en-US" sz="2400" b="1" dirty="0">
                <a:latin typeface="Arial" pitchFamily="34" charset="0"/>
                <a:cs typeface="Arial" pitchFamily="34" charset="0"/>
              </a:rPr>
              <a:t>Gross Motor </a:t>
            </a:r>
            <a:r>
              <a:rPr lang="en-US" sz="2400" b="1" dirty="0" smtClean="0">
                <a:latin typeface="Arial" pitchFamily="34" charset="0"/>
                <a:cs typeface="Arial" pitchFamily="34" charset="0"/>
              </a:rPr>
              <a:t>Skills</a:t>
            </a:r>
            <a:r>
              <a:rPr lang="el-GR" sz="2400" b="1" dirty="0" smtClean="0">
                <a:latin typeface="Arial" pitchFamily="34" charset="0"/>
                <a:cs typeface="Arial" pitchFamily="34" charset="0"/>
              </a:rPr>
              <a:t>)</a:t>
            </a:r>
            <a:endParaRPr lang="el-GR" sz="2400" b="1" dirty="0" smtClean="0">
              <a:latin typeface="Arial" pitchFamily="34" charset="0"/>
              <a:cs typeface="Arial" pitchFamily="34" charset="0"/>
            </a:endParaRPr>
          </a:p>
          <a:p>
            <a:pPr marL="0" indent="0">
              <a:buNone/>
            </a:pPr>
            <a:endParaRPr lang="el-GR" sz="2400" dirty="0" smtClean="0">
              <a:latin typeface="Arial" pitchFamily="34" charset="0"/>
              <a:cs typeface="Arial" pitchFamily="34" charset="0"/>
            </a:endParaRPr>
          </a:p>
          <a:p>
            <a:pPr marL="0" indent="0">
              <a:buNone/>
            </a:pPr>
            <a:r>
              <a:rPr lang="el-GR" sz="2400" dirty="0" smtClean="0">
                <a:latin typeface="Arial" pitchFamily="34" charset="0"/>
                <a:cs typeface="Arial" pitchFamily="34" charset="0"/>
              </a:rPr>
              <a:t> </a:t>
            </a:r>
            <a:r>
              <a:rPr lang="el-GR" sz="2400" dirty="0" smtClean="0">
                <a:latin typeface="Arial" pitchFamily="34" charset="0"/>
                <a:cs typeface="Arial" pitchFamily="34" charset="0"/>
              </a:rPr>
              <a:t>Αντανακλαστικές</a:t>
            </a:r>
            <a:r>
              <a:rPr lang="en-US" sz="2400" dirty="0">
                <a:latin typeface="Arial" pitchFamily="34" charset="0"/>
                <a:cs typeface="Arial" pitchFamily="34" charset="0"/>
              </a:rPr>
              <a:t> </a:t>
            </a:r>
            <a:r>
              <a:rPr lang="el-GR" sz="2400" dirty="0" smtClean="0">
                <a:latin typeface="Arial" pitchFamily="34" charset="0"/>
                <a:cs typeface="Arial" pitchFamily="34" charset="0"/>
              </a:rPr>
              <a:t>(</a:t>
            </a:r>
            <a:r>
              <a:rPr lang="en-US" sz="2400" dirty="0" smtClean="0">
                <a:latin typeface="Arial" pitchFamily="34" charset="0"/>
                <a:cs typeface="Arial" pitchFamily="34" charset="0"/>
              </a:rPr>
              <a:t>Reflexes</a:t>
            </a:r>
            <a:r>
              <a:rPr lang="el-GR" sz="2400" dirty="0" smtClean="0">
                <a:latin typeface="Arial" pitchFamily="34" charset="0"/>
                <a:cs typeface="Arial" pitchFamily="34" charset="0"/>
              </a:rPr>
              <a:t>)</a:t>
            </a:r>
            <a:r>
              <a:rPr lang="el-GR" sz="2400" dirty="0" smtClean="0">
                <a:latin typeface="Arial" pitchFamily="34" charset="0"/>
                <a:cs typeface="Arial" pitchFamily="34" charset="0"/>
              </a:rPr>
              <a:t>	</a:t>
            </a:r>
            <a:r>
              <a:rPr lang="el-GR" sz="2400" dirty="0" smtClean="0">
                <a:latin typeface="Arial" pitchFamily="34" charset="0"/>
                <a:cs typeface="Arial" pitchFamily="34" charset="0"/>
              </a:rPr>
              <a:t>8 δοκιμασίες</a:t>
            </a:r>
            <a:endParaRPr lang="en-US" sz="2400" dirty="0" smtClean="0">
              <a:latin typeface="Arial" pitchFamily="34" charset="0"/>
              <a:cs typeface="Arial" pitchFamily="34" charset="0"/>
            </a:endParaRPr>
          </a:p>
          <a:p>
            <a:pPr>
              <a:buNone/>
            </a:pPr>
            <a:r>
              <a:rPr lang="en-US" sz="2400" dirty="0" smtClean="0">
                <a:latin typeface="Arial" pitchFamily="34" charset="0"/>
                <a:cs typeface="Arial" pitchFamily="34" charset="0"/>
              </a:rPr>
              <a:t>(</a:t>
            </a:r>
            <a:r>
              <a:rPr lang="el-GR" sz="2400" dirty="0" smtClean="0">
                <a:latin typeface="Arial" pitchFamily="34" charset="0"/>
                <a:cs typeface="Arial" pitchFamily="34" charset="0"/>
              </a:rPr>
              <a:t>εκούσιες κινήσεις- αντίδραση σε ερεθίσματα του περιβάλλοντος</a:t>
            </a:r>
            <a:r>
              <a:rPr lang="el-GR" sz="2400" dirty="0" smtClean="0">
                <a:latin typeface="Arial" pitchFamily="34" charset="0"/>
                <a:cs typeface="Arial" pitchFamily="34" charset="0"/>
              </a:rPr>
              <a:t>) (0-11 μηνών)</a:t>
            </a:r>
            <a:endParaRPr lang="el-GR" sz="2400" dirty="0">
              <a:latin typeface="Arial" pitchFamily="34" charset="0"/>
              <a:cs typeface="Arial" pitchFamily="34" charset="0"/>
            </a:endParaRPr>
          </a:p>
          <a:p>
            <a:pPr>
              <a:buNone/>
            </a:pPr>
            <a:endParaRPr lang="en-US" sz="2400" dirty="0" smtClean="0">
              <a:latin typeface="Arial" pitchFamily="34" charset="0"/>
              <a:cs typeface="Arial" pitchFamily="34" charset="0"/>
            </a:endParaRPr>
          </a:p>
          <a:p>
            <a:pPr marL="0" indent="0">
              <a:buNone/>
            </a:pPr>
            <a:r>
              <a:rPr lang="el-GR" sz="2400" dirty="0" smtClean="0">
                <a:latin typeface="Arial" pitchFamily="34" charset="0"/>
                <a:cs typeface="Arial" pitchFamily="34" charset="0"/>
              </a:rPr>
              <a:t>Στατικές</a:t>
            </a:r>
            <a:r>
              <a:rPr lang="en-US" sz="2400" dirty="0" smtClean="0">
                <a:latin typeface="Arial" pitchFamily="34" charset="0"/>
                <a:cs typeface="Arial" pitchFamily="34" charset="0"/>
              </a:rPr>
              <a:t> </a:t>
            </a:r>
            <a:r>
              <a:rPr lang="el-GR" sz="2400" dirty="0" smtClean="0">
                <a:latin typeface="Arial" pitchFamily="34" charset="0"/>
                <a:cs typeface="Arial" pitchFamily="34" charset="0"/>
              </a:rPr>
              <a:t>(</a:t>
            </a:r>
            <a:r>
              <a:rPr lang="en-US" sz="2400" dirty="0" smtClean="0">
                <a:latin typeface="Arial" pitchFamily="34" charset="0"/>
                <a:cs typeface="Arial" pitchFamily="34" charset="0"/>
              </a:rPr>
              <a:t>Stationary</a:t>
            </a:r>
            <a:r>
              <a:rPr lang="el-GR" sz="2400" dirty="0" smtClean="0">
                <a:latin typeface="Arial" pitchFamily="34" charset="0"/>
                <a:cs typeface="Arial" pitchFamily="34" charset="0"/>
              </a:rPr>
              <a:t>)	</a:t>
            </a:r>
            <a:r>
              <a:rPr lang="el-GR" sz="2400" dirty="0" smtClean="0">
                <a:latin typeface="Arial" pitchFamily="34" charset="0"/>
                <a:cs typeface="Arial" pitchFamily="34" charset="0"/>
              </a:rPr>
              <a:t>30 </a:t>
            </a:r>
            <a:r>
              <a:rPr lang="el-GR" sz="2400" dirty="0">
                <a:latin typeface="Arial" pitchFamily="34" charset="0"/>
                <a:cs typeface="Arial" pitchFamily="34" charset="0"/>
              </a:rPr>
              <a:t>δοκιμασίες</a:t>
            </a:r>
            <a:endParaRPr lang="en-US" sz="2400" dirty="0">
              <a:latin typeface="Arial" pitchFamily="34" charset="0"/>
              <a:cs typeface="Arial" pitchFamily="34" charset="0"/>
            </a:endParaRPr>
          </a:p>
          <a:p>
            <a:pPr>
              <a:buNone/>
            </a:pPr>
            <a:r>
              <a:rPr lang="el-GR" sz="2400" dirty="0" smtClean="0">
                <a:latin typeface="Arial" pitchFamily="34" charset="0"/>
                <a:cs typeface="Arial" pitchFamily="34" charset="0"/>
              </a:rPr>
              <a:t>(</a:t>
            </a:r>
            <a:r>
              <a:rPr lang="el-GR" sz="2400" dirty="0" smtClean="0">
                <a:latin typeface="Arial" pitchFamily="34" charset="0"/>
                <a:cs typeface="Arial" pitchFamily="34" charset="0"/>
              </a:rPr>
              <a:t>ικανότητα του παιδιού να διατηρεί το κέντρο βάρος</a:t>
            </a:r>
          </a:p>
          <a:p>
            <a:pPr>
              <a:buNone/>
            </a:pPr>
            <a:r>
              <a:rPr lang="el-GR" sz="2400" dirty="0" smtClean="0">
                <a:latin typeface="Arial" pitchFamily="34" charset="0"/>
                <a:cs typeface="Arial" pitchFamily="34" charset="0"/>
              </a:rPr>
              <a:t> του και να ισορροπεί</a:t>
            </a:r>
            <a:r>
              <a:rPr lang="el-GR" sz="2400" dirty="0" smtClean="0">
                <a:latin typeface="Arial" pitchFamily="34" charset="0"/>
                <a:cs typeface="Arial" pitchFamily="34" charset="0"/>
              </a:rPr>
              <a:t>) (όλες οι ηλικίες).</a:t>
            </a:r>
            <a:endParaRPr lang="el-GR" sz="2400" dirty="0" smtClean="0">
              <a:latin typeface="Arial" pitchFamily="34" charset="0"/>
              <a:cs typeface="Arial" pitchFamily="34" charset="0"/>
            </a:endParaRPr>
          </a:p>
          <a:p>
            <a:pPr>
              <a:buNone/>
            </a:pPr>
            <a:endParaRPr lang="en-US" sz="2400" dirty="0" smtClean="0">
              <a:latin typeface="Arial" pitchFamily="34" charset="0"/>
              <a:cs typeface="Arial" pitchFamily="34" charset="0"/>
            </a:endParaRPr>
          </a:p>
          <a:p>
            <a:pPr marL="0" indent="0">
              <a:buNone/>
            </a:pPr>
            <a:r>
              <a:rPr lang="el-GR" sz="2400" dirty="0" smtClean="0">
                <a:latin typeface="Arial" pitchFamily="34" charset="0"/>
                <a:cs typeface="Arial" pitchFamily="34" charset="0"/>
              </a:rPr>
              <a:t>Μετακινήσεις (</a:t>
            </a:r>
            <a:r>
              <a:rPr lang="en-US" sz="2400" dirty="0" smtClean="0">
                <a:latin typeface="Arial" pitchFamily="34" charset="0"/>
                <a:cs typeface="Arial" pitchFamily="34" charset="0"/>
              </a:rPr>
              <a:t>Locomotion</a:t>
            </a:r>
            <a:r>
              <a:rPr lang="el-GR" sz="2400" dirty="0" smtClean="0">
                <a:latin typeface="Arial" pitchFamily="34" charset="0"/>
                <a:cs typeface="Arial" pitchFamily="34" charset="0"/>
              </a:rPr>
              <a:t>)</a:t>
            </a:r>
            <a:r>
              <a:rPr lang="el-GR" sz="2400" dirty="0" smtClean="0">
                <a:latin typeface="Arial" pitchFamily="34" charset="0"/>
                <a:cs typeface="Arial" pitchFamily="34" charset="0"/>
              </a:rPr>
              <a:t>	</a:t>
            </a:r>
            <a:r>
              <a:rPr lang="el-GR" sz="2400" dirty="0" smtClean="0">
                <a:latin typeface="Arial" pitchFamily="34" charset="0"/>
                <a:cs typeface="Arial" pitchFamily="34" charset="0"/>
              </a:rPr>
              <a:t>            89 </a:t>
            </a:r>
            <a:r>
              <a:rPr lang="el-GR" sz="2400" dirty="0">
                <a:latin typeface="Arial" pitchFamily="34" charset="0"/>
                <a:cs typeface="Arial" pitchFamily="34" charset="0"/>
              </a:rPr>
              <a:t>δοκιμασίες</a:t>
            </a:r>
            <a:endParaRPr lang="en-US" sz="2400" dirty="0">
              <a:latin typeface="Arial" pitchFamily="34" charset="0"/>
              <a:cs typeface="Arial" pitchFamily="34" charset="0"/>
            </a:endParaRPr>
          </a:p>
          <a:p>
            <a:pPr>
              <a:buNone/>
            </a:pPr>
            <a:r>
              <a:rPr lang="el-GR" sz="2400" dirty="0" smtClean="0">
                <a:latin typeface="Arial" pitchFamily="34" charset="0"/>
                <a:cs typeface="Arial" pitchFamily="34" charset="0"/>
              </a:rPr>
              <a:t>     </a:t>
            </a:r>
            <a:r>
              <a:rPr lang="el-GR" sz="2400" dirty="0" smtClean="0">
                <a:latin typeface="Arial" pitchFamily="34" charset="0"/>
                <a:cs typeface="Arial" pitchFamily="34" charset="0"/>
              </a:rPr>
              <a:t>(να μετακινείτε από το ένα </a:t>
            </a:r>
            <a:r>
              <a:rPr lang="el-GR" sz="2400" dirty="0" smtClean="0">
                <a:latin typeface="Arial" pitchFamily="34" charset="0"/>
                <a:cs typeface="Arial" pitchFamily="34" charset="0"/>
              </a:rPr>
              <a:t>μέρος </a:t>
            </a:r>
            <a:r>
              <a:rPr lang="el-GR" sz="2400" dirty="0" smtClean="0">
                <a:latin typeface="Arial" pitchFamily="34" charset="0"/>
                <a:cs typeface="Arial" pitchFamily="34" charset="0"/>
              </a:rPr>
              <a:t>στο άλλο)</a:t>
            </a:r>
            <a:endParaRPr lang="en-US" sz="2400" dirty="0" smtClean="0">
              <a:latin typeface="Arial" pitchFamily="34" charset="0"/>
              <a:cs typeface="Arial" pitchFamily="34" charset="0"/>
            </a:endParaRPr>
          </a:p>
          <a:p>
            <a:pPr marL="0" indent="0">
              <a:buNone/>
            </a:pPr>
            <a:r>
              <a:rPr lang="el-GR" sz="2400" dirty="0" smtClean="0">
                <a:latin typeface="Arial" pitchFamily="34" charset="0"/>
                <a:cs typeface="Arial" pitchFamily="34" charset="0"/>
              </a:rPr>
              <a:t>Χειρισμός αντικειμένων</a:t>
            </a:r>
            <a:r>
              <a:rPr lang="en-US" sz="2400" dirty="0" smtClean="0">
                <a:latin typeface="Arial" pitchFamily="34" charset="0"/>
                <a:cs typeface="Arial" pitchFamily="34" charset="0"/>
              </a:rPr>
              <a:t> </a:t>
            </a:r>
            <a:r>
              <a:rPr lang="el-GR" sz="2400" dirty="0" smtClean="0">
                <a:latin typeface="Arial" pitchFamily="34" charset="0"/>
                <a:cs typeface="Arial" pitchFamily="34" charset="0"/>
              </a:rPr>
              <a:t>(</a:t>
            </a:r>
            <a:r>
              <a:rPr lang="en-US" sz="2400" dirty="0" smtClean="0">
                <a:latin typeface="Arial" pitchFamily="34" charset="0"/>
                <a:cs typeface="Arial" pitchFamily="34" charset="0"/>
              </a:rPr>
              <a:t>Object Manipulation</a:t>
            </a:r>
            <a:r>
              <a:rPr lang="el-GR" sz="2400" dirty="0" smtClean="0">
                <a:latin typeface="Arial" pitchFamily="34" charset="0"/>
                <a:cs typeface="Arial" pitchFamily="34" charset="0"/>
              </a:rPr>
              <a:t>)</a:t>
            </a:r>
            <a:r>
              <a:rPr lang="en-US" sz="2400" dirty="0" smtClean="0">
                <a:latin typeface="Arial" pitchFamily="34" charset="0"/>
                <a:cs typeface="Arial" pitchFamily="34" charset="0"/>
              </a:rPr>
              <a:t> </a:t>
            </a:r>
            <a:r>
              <a:rPr lang="el-GR" sz="2400" dirty="0" smtClean="0">
                <a:latin typeface="Arial" pitchFamily="34" charset="0"/>
                <a:cs typeface="Arial" pitchFamily="34" charset="0"/>
              </a:rPr>
              <a:t>	</a:t>
            </a:r>
            <a:r>
              <a:rPr lang="el-GR" sz="2400" dirty="0" smtClean="0">
                <a:latin typeface="Arial" pitchFamily="34" charset="0"/>
                <a:cs typeface="Arial" pitchFamily="34" charset="0"/>
              </a:rPr>
              <a:t>    24 δοκιμασίες (από 12 μηνών και άνω) </a:t>
            </a:r>
            <a:r>
              <a:rPr lang="el-GR" sz="2400" dirty="0" smtClean="0">
                <a:latin typeface="Arial" pitchFamily="34" charset="0"/>
                <a:cs typeface="Arial" pitchFamily="34" charset="0"/>
              </a:rPr>
              <a:t>	</a:t>
            </a:r>
            <a:endParaRPr lang="el-GR" sz="2400" dirty="0">
              <a:latin typeface="Arial" pitchFamily="34" charset="0"/>
              <a:cs typeface="Arial" pitchFamily="34" charset="0"/>
            </a:endParaRPr>
          </a:p>
        </p:txBody>
      </p:sp>
      <p:sp>
        <p:nvSpPr>
          <p:cNvPr id="6" name="5 - Δεξιό βέλος"/>
          <p:cNvSpPr/>
          <p:nvPr/>
        </p:nvSpPr>
        <p:spPr>
          <a:xfrm>
            <a:off x="3927918" y="1465659"/>
            <a:ext cx="500066" cy="214314"/>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5 - Δεξιό βέλος"/>
          <p:cNvSpPr/>
          <p:nvPr/>
        </p:nvSpPr>
        <p:spPr>
          <a:xfrm>
            <a:off x="3059832" y="3071795"/>
            <a:ext cx="500066" cy="214314"/>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5 - Δεξιό βέλος"/>
          <p:cNvSpPr/>
          <p:nvPr/>
        </p:nvSpPr>
        <p:spPr>
          <a:xfrm>
            <a:off x="3898282" y="4911896"/>
            <a:ext cx="500066" cy="214314"/>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5 - Δεξιό βέλος"/>
          <p:cNvSpPr/>
          <p:nvPr/>
        </p:nvSpPr>
        <p:spPr>
          <a:xfrm>
            <a:off x="6228184" y="5805264"/>
            <a:ext cx="500066" cy="214314"/>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20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20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20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2000"/>
                                        <p:tgtEl>
                                          <p:spTgt spid="3">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2000"/>
                                        <p:tgtEl>
                                          <p:spTgt spid="3">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Effect transition="in" filter="fade">
                                      <p:cBhvr>
                                        <p:cTn id="47" dur="2000"/>
                                        <p:tgtEl>
                                          <p:spTgt spid="3">
                                            <p:txEl>
                                              <p:pRg st="11" end="11"/>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2000"/>
                                        <p:tgtEl>
                                          <p:spTgt spid="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2000"/>
                                        <p:tgtEl>
                                          <p:spTgt spid="1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2000"/>
                                        <p:tgtEl>
                                          <p:spTgt spid="1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12" grpId="0" animBg="1"/>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07504" y="404664"/>
            <a:ext cx="7588696" cy="6051072"/>
          </a:xfrm>
        </p:spPr>
        <p:txBody>
          <a:bodyPr>
            <a:normAutofit/>
          </a:bodyPr>
          <a:lstStyle/>
          <a:p>
            <a:pPr>
              <a:buNone/>
            </a:pPr>
            <a:r>
              <a:rPr lang="el-GR" sz="2400" b="1" dirty="0" smtClean="0">
                <a:latin typeface="Arial" pitchFamily="34" charset="0"/>
                <a:cs typeface="Arial" pitchFamily="34" charset="0"/>
              </a:rPr>
              <a:t>Λεπτές </a:t>
            </a:r>
            <a:r>
              <a:rPr lang="el-GR" sz="2400" b="1" dirty="0" smtClean="0">
                <a:latin typeface="Arial" pitchFamily="34" charset="0"/>
                <a:cs typeface="Arial" pitchFamily="34" charset="0"/>
              </a:rPr>
              <a:t>κινητικές </a:t>
            </a:r>
            <a:r>
              <a:rPr lang="el-GR" sz="2400" b="1" dirty="0" smtClean="0">
                <a:latin typeface="Arial" pitchFamily="34" charset="0"/>
                <a:cs typeface="Arial" pitchFamily="34" charset="0"/>
              </a:rPr>
              <a:t>δεξιότητες</a:t>
            </a:r>
            <a:r>
              <a:rPr lang="en-US" sz="2400" b="1" dirty="0">
                <a:latin typeface="Arial" pitchFamily="34" charset="0"/>
                <a:cs typeface="Arial" pitchFamily="34" charset="0"/>
              </a:rPr>
              <a:t> </a:t>
            </a:r>
            <a:r>
              <a:rPr lang="el-GR" sz="2400" b="1" dirty="0" smtClean="0">
                <a:latin typeface="Arial" pitchFamily="34" charset="0"/>
                <a:cs typeface="Arial" pitchFamily="34" charset="0"/>
              </a:rPr>
              <a:t>(</a:t>
            </a:r>
            <a:r>
              <a:rPr lang="en-US" sz="2400" b="1" dirty="0" smtClean="0">
                <a:latin typeface="Arial" pitchFamily="34" charset="0"/>
                <a:cs typeface="Arial" pitchFamily="34" charset="0"/>
              </a:rPr>
              <a:t>Fine </a:t>
            </a:r>
            <a:r>
              <a:rPr lang="en-US" sz="2400" b="1" dirty="0">
                <a:latin typeface="Arial" pitchFamily="34" charset="0"/>
                <a:cs typeface="Arial" pitchFamily="34" charset="0"/>
              </a:rPr>
              <a:t>motor </a:t>
            </a:r>
            <a:r>
              <a:rPr lang="en-US" sz="2400" b="1" dirty="0" smtClean="0">
                <a:latin typeface="Arial" pitchFamily="34" charset="0"/>
                <a:cs typeface="Arial" pitchFamily="34" charset="0"/>
              </a:rPr>
              <a:t>Skills</a:t>
            </a:r>
            <a:r>
              <a:rPr lang="el-GR" sz="2400" b="1" dirty="0" smtClean="0">
                <a:latin typeface="Arial" pitchFamily="34" charset="0"/>
                <a:cs typeface="Arial" pitchFamily="34" charset="0"/>
              </a:rPr>
              <a:t>) </a:t>
            </a:r>
            <a:endParaRPr lang="el-GR" sz="2400" b="1" dirty="0" smtClean="0">
              <a:latin typeface="Arial" pitchFamily="34" charset="0"/>
              <a:cs typeface="Arial" pitchFamily="34" charset="0"/>
            </a:endParaRPr>
          </a:p>
          <a:p>
            <a:pPr>
              <a:buFont typeface="Wingdings" pitchFamily="2" charset="2"/>
              <a:buChar char="q"/>
            </a:pPr>
            <a:endParaRPr lang="el-GR" sz="2400" dirty="0" smtClean="0">
              <a:latin typeface="Arial" pitchFamily="34" charset="0"/>
              <a:cs typeface="Arial" pitchFamily="34" charset="0"/>
            </a:endParaRPr>
          </a:p>
          <a:p>
            <a:pPr>
              <a:buNone/>
            </a:pPr>
            <a:endParaRPr lang="en-US" sz="2400" dirty="0" smtClean="0">
              <a:latin typeface="Arial" pitchFamily="34" charset="0"/>
              <a:cs typeface="Arial" pitchFamily="34" charset="0"/>
            </a:endParaRPr>
          </a:p>
          <a:p>
            <a:pPr>
              <a:buFont typeface="Wingdings" pitchFamily="2" charset="2"/>
              <a:buChar char="§"/>
            </a:pPr>
            <a:r>
              <a:rPr lang="el-GR" sz="2400" dirty="0" smtClean="0">
                <a:latin typeface="Arial" pitchFamily="34" charset="0"/>
                <a:cs typeface="Arial" pitchFamily="34" charset="0"/>
              </a:rPr>
              <a:t>Άρπαγμα-Σύλληψη</a:t>
            </a:r>
            <a:r>
              <a:rPr lang="en-US" sz="2400" dirty="0" smtClean="0">
                <a:latin typeface="Arial" pitchFamily="34" charset="0"/>
                <a:cs typeface="Arial" pitchFamily="34" charset="0"/>
              </a:rPr>
              <a:t> </a:t>
            </a:r>
            <a:r>
              <a:rPr lang="el-GR" sz="2400" dirty="0" smtClean="0">
                <a:latin typeface="Arial" pitchFamily="34" charset="0"/>
                <a:cs typeface="Arial" pitchFamily="34" charset="0"/>
              </a:rPr>
              <a:t>(</a:t>
            </a:r>
            <a:r>
              <a:rPr lang="en-US" sz="2400" dirty="0" smtClean="0">
                <a:latin typeface="Arial" pitchFamily="34" charset="0"/>
                <a:cs typeface="Arial" pitchFamily="34" charset="0"/>
              </a:rPr>
              <a:t>Grasping</a:t>
            </a:r>
            <a:r>
              <a:rPr lang="el-GR" sz="2400" dirty="0" smtClean="0">
                <a:latin typeface="Arial" pitchFamily="34" charset="0"/>
                <a:cs typeface="Arial" pitchFamily="34" charset="0"/>
              </a:rPr>
              <a:t>)</a:t>
            </a:r>
            <a:r>
              <a:rPr lang="en-US" sz="2400" dirty="0" smtClean="0">
                <a:latin typeface="Arial" pitchFamily="34" charset="0"/>
                <a:cs typeface="Arial" pitchFamily="34" charset="0"/>
              </a:rPr>
              <a:t> </a:t>
            </a:r>
            <a:r>
              <a:rPr lang="en-US" sz="2400" dirty="0" smtClean="0">
                <a:latin typeface="Arial" pitchFamily="34" charset="0"/>
                <a:cs typeface="Arial" pitchFamily="34" charset="0"/>
              </a:rPr>
              <a:t>		26 </a:t>
            </a:r>
            <a:r>
              <a:rPr lang="el-GR" sz="2400" dirty="0" smtClean="0">
                <a:latin typeface="Arial" pitchFamily="34" charset="0"/>
                <a:cs typeface="Arial" pitchFamily="34" charset="0"/>
              </a:rPr>
              <a:t>δοκιμασίες</a:t>
            </a:r>
            <a:endParaRPr lang="en-US" sz="2400" dirty="0" smtClean="0">
              <a:latin typeface="Arial" pitchFamily="34" charset="0"/>
              <a:cs typeface="Arial" pitchFamily="34" charset="0"/>
            </a:endParaRPr>
          </a:p>
          <a:p>
            <a:pPr>
              <a:buNone/>
            </a:pPr>
            <a:r>
              <a:rPr lang="en-US" sz="2400" dirty="0" smtClean="0">
                <a:latin typeface="Arial" pitchFamily="34" charset="0"/>
                <a:cs typeface="Arial" pitchFamily="34" charset="0"/>
              </a:rPr>
              <a:t>(</a:t>
            </a:r>
            <a:r>
              <a:rPr lang="el-GR" sz="2400" dirty="0">
                <a:latin typeface="Arial" pitchFamily="34" charset="0"/>
                <a:cs typeface="Arial" pitchFamily="34" charset="0"/>
              </a:rPr>
              <a:t>Ι</a:t>
            </a:r>
            <a:r>
              <a:rPr lang="el-GR" sz="2400" dirty="0" smtClean="0">
                <a:latin typeface="Arial" pitchFamily="34" charset="0"/>
                <a:cs typeface="Arial" pitchFamily="34" charset="0"/>
              </a:rPr>
              <a:t>κανότητα  </a:t>
            </a:r>
            <a:r>
              <a:rPr lang="el-GR" sz="2400" dirty="0" smtClean="0">
                <a:latin typeface="Arial" pitchFamily="34" charset="0"/>
                <a:cs typeface="Arial" pitchFamily="34" charset="0"/>
              </a:rPr>
              <a:t>του παιδιού να χρησιμοποιεί τα χέρια του-κράτημα αντικειμένου-έλεγχος των δακτύλων)</a:t>
            </a:r>
          </a:p>
          <a:p>
            <a:pPr>
              <a:buNone/>
            </a:pPr>
            <a:endParaRPr lang="el-GR" sz="2400" dirty="0" smtClean="0">
              <a:latin typeface="Arial" pitchFamily="34" charset="0"/>
              <a:cs typeface="Arial" pitchFamily="34" charset="0"/>
            </a:endParaRPr>
          </a:p>
          <a:p>
            <a:pPr>
              <a:buNone/>
            </a:pPr>
            <a:endParaRPr lang="el-GR" sz="2400" dirty="0" smtClean="0">
              <a:latin typeface="Arial" pitchFamily="34" charset="0"/>
              <a:cs typeface="Arial" pitchFamily="34" charset="0"/>
            </a:endParaRPr>
          </a:p>
          <a:p>
            <a:pPr>
              <a:buNone/>
            </a:pPr>
            <a:endParaRPr lang="en-US" sz="2400" dirty="0" smtClean="0">
              <a:latin typeface="Arial" pitchFamily="34" charset="0"/>
              <a:cs typeface="Arial" pitchFamily="34" charset="0"/>
            </a:endParaRPr>
          </a:p>
          <a:p>
            <a:pPr>
              <a:buFont typeface="Wingdings" pitchFamily="2" charset="2"/>
              <a:buChar char="§"/>
            </a:pPr>
            <a:r>
              <a:rPr lang="el-GR" sz="2400" dirty="0" err="1" smtClean="0">
                <a:latin typeface="Arial" pitchFamily="34" charset="0"/>
                <a:cs typeface="Arial" pitchFamily="34" charset="0"/>
              </a:rPr>
              <a:t>Ο</a:t>
            </a:r>
            <a:r>
              <a:rPr lang="el-GR" sz="2400" dirty="0" err="1" smtClean="0">
                <a:latin typeface="Arial" pitchFamily="34" charset="0"/>
                <a:cs typeface="Arial" pitchFamily="34" charset="0"/>
              </a:rPr>
              <a:t>πτικοκινητικός</a:t>
            </a:r>
            <a:r>
              <a:rPr lang="el-GR" sz="2400" dirty="0" smtClean="0">
                <a:latin typeface="Arial" pitchFamily="34" charset="0"/>
                <a:cs typeface="Arial" pitchFamily="34" charset="0"/>
              </a:rPr>
              <a:t> συντονισμός</a:t>
            </a:r>
            <a:r>
              <a:rPr lang="en-US" sz="2400" dirty="0" smtClean="0">
                <a:latin typeface="Arial" pitchFamily="34" charset="0"/>
                <a:cs typeface="Arial" pitchFamily="34" charset="0"/>
              </a:rPr>
              <a:t> </a:t>
            </a:r>
            <a:r>
              <a:rPr lang="el-GR" sz="2400" dirty="0" smtClean="0">
                <a:latin typeface="Arial" pitchFamily="34" charset="0"/>
                <a:cs typeface="Arial" pitchFamily="34" charset="0"/>
              </a:rPr>
              <a:t>(</a:t>
            </a:r>
            <a:r>
              <a:rPr lang="en-US" sz="2400" dirty="0" smtClean="0">
                <a:latin typeface="Arial" pitchFamily="34" charset="0"/>
                <a:cs typeface="Arial" pitchFamily="34" charset="0"/>
              </a:rPr>
              <a:t>Visual-Motor Integration</a:t>
            </a:r>
            <a:r>
              <a:rPr lang="el-GR" sz="2400" dirty="0" smtClean="0">
                <a:latin typeface="Arial" pitchFamily="34" charset="0"/>
                <a:cs typeface="Arial" pitchFamily="34" charset="0"/>
              </a:rPr>
              <a:t>) </a:t>
            </a:r>
            <a:r>
              <a:rPr lang="el-GR" sz="2400" dirty="0" smtClean="0">
                <a:latin typeface="Arial" pitchFamily="34" charset="0"/>
                <a:cs typeface="Arial" pitchFamily="34" charset="0"/>
              </a:rPr>
              <a:t>	</a:t>
            </a:r>
            <a:r>
              <a:rPr lang="el-GR" sz="2400" dirty="0" smtClean="0">
                <a:latin typeface="Arial" pitchFamily="34" charset="0"/>
                <a:cs typeface="Arial" pitchFamily="34" charset="0"/>
              </a:rPr>
              <a:t>     72 </a:t>
            </a:r>
            <a:r>
              <a:rPr lang="el-GR" sz="2400" dirty="0" smtClean="0">
                <a:latin typeface="Arial" pitchFamily="34" charset="0"/>
                <a:cs typeface="Arial" pitchFamily="34" charset="0"/>
              </a:rPr>
              <a:t>δοκιμασίες</a:t>
            </a:r>
          </a:p>
          <a:p>
            <a:pPr marL="0" indent="0">
              <a:buNone/>
            </a:pPr>
            <a:r>
              <a:rPr lang="el-GR" sz="2400" dirty="0" smtClean="0">
                <a:latin typeface="Arial" pitchFamily="34" charset="0"/>
                <a:cs typeface="Arial" pitchFamily="34" charset="0"/>
              </a:rPr>
              <a:t>(Ικανότητα χρήσης οπτικών και αντιληπτικών δεξιοτήτων για να εκτελεστούν σύνθετες δραστηριότητες συντονισμού ματιού-χεριού)</a:t>
            </a:r>
            <a:endParaRPr lang="en-US" sz="2400" dirty="0" smtClean="0">
              <a:latin typeface="Arial" pitchFamily="34" charset="0"/>
              <a:cs typeface="Arial" pitchFamily="34" charset="0"/>
            </a:endParaRPr>
          </a:p>
          <a:p>
            <a:pPr>
              <a:buNone/>
            </a:pPr>
            <a:endParaRPr lang="en-US" sz="2400" dirty="0" smtClean="0">
              <a:latin typeface="Arial" pitchFamily="34" charset="0"/>
              <a:cs typeface="Arial" pitchFamily="34" charset="0"/>
            </a:endParaRPr>
          </a:p>
          <a:p>
            <a:pPr>
              <a:buFont typeface="Wingdings" pitchFamily="2" charset="2"/>
              <a:buChar char="§"/>
            </a:pPr>
            <a:endParaRPr lang="el-GR" sz="2400" dirty="0">
              <a:latin typeface="Arial" pitchFamily="34" charset="0"/>
              <a:cs typeface="Arial" pitchFamily="34" charset="0"/>
            </a:endParaRPr>
          </a:p>
        </p:txBody>
      </p:sp>
      <p:sp>
        <p:nvSpPr>
          <p:cNvPr id="4" name="3 - Δεξιό βέλος"/>
          <p:cNvSpPr/>
          <p:nvPr/>
        </p:nvSpPr>
        <p:spPr>
          <a:xfrm>
            <a:off x="4716016" y="1844824"/>
            <a:ext cx="857256" cy="3417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4 - Δεξιό βέλος"/>
          <p:cNvSpPr/>
          <p:nvPr/>
        </p:nvSpPr>
        <p:spPr>
          <a:xfrm>
            <a:off x="2411760" y="4725144"/>
            <a:ext cx="857256" cy="3417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2000"/>
                                        <p:tgtEl>
                                          <p:spTgt spid="3">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fade">
                                      <p:cBhvr>
                                        <p:cTn id="27" dur="2000"/>
                                        <p:tgtEl>
                                          <p:spTgt spid="3">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ppt_x"/>
                                          </p:val>
                                        </p:tav>
                                        <p:tav tm="100000">
                                          <p:val>
                                            <p:strVal val="#ppt_x"/>
                                          </p:val>
                                        </p:tav>
                                      </p:tavLst>
                                    </p:anim>
                                    <p:anim calcmode="lin" valueType="num">
                                      <p:cBhvr additive="base">
                                        <p:cTn id="3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500" fill="hold"/>
                                        <p:tgtEl>
                                          <p:spTgt spid="5"/>
                                        </p:tgtEl>
                                        <p:attrNameLst>
                                          <p:attrName>ppt_x</p:attrName>
                                        </p:attrNameLst>
                                      </p:cBhvr>
                                      <p:tavLst>
                                        <p:tav tm="0">
                                          <p:val>
                                            <p:strVal val="#ppt_x"/>
                                          </p:val>
                                        </p:tav>
                                        <p:tav tm="100000">
                                          <p:val>
                                            <p:strVal val="#ppt_x"/>
                                          </p:val>
                                        </p:tav>
                                      </p:tavLst>
                                    </p:anim>
                                    <p:anim calcmode="lin" valueType="num">
                                      <p:cBhvr additive="base">
                                        <p:cTn id="3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51520" y="548680"/>
            <a:ext cx="7632848" cy="5688632"/>
          </a:xfrm>
        </p:spPr>
        <p:txBody>
          <a:bodyPr>
            <a:noAutofit/>
          </a:bodyPr>
          <a:lstStyle/>
          <a:p>
            <a:pPr>
              <a:buFont typeface="Wingdings" pitchFamily="2" charset="2"/>
              <a:buChar char="Ø"/>
            </a:pPr>
            <a:r>
              <a:rPr lang="el-GR" sz="2400" dirty="0" smtClean="0">
                <a:latin typeface="Arial" pitchFamily="34" charset="0"/>
                <a:cs typeface="Arial" pitchFamily="34" charset="0"/>
              </a:rPr>
              <a:t>Χρησιμοποιείται εκτεταμένα για την πρώιμη παρέμβαση</a:t>
            </a:r>
          </a:p>
          <a:p>
            <a:pPr>
              <a:buFont typeface="Wingdings" pitchFamily="2" charset="2"/>
              <a:buChar char="Ø"/>
            </a:pPr>
            <a:endParaRPr lang="el-GR" sz="2400" dirty="0" smtClean="0">
              <a:latin typeface="Arial" pitchFamily="34" charset="0"/>
              <a:cs typeface="Arial" pitchFamily="34" charset="0"/>
            </a:endParaRPr>
          </a:p>
          <a:p>
            <a:pPr>
              <a:buFont typeface="Wingdings" pitchFamily="2" charset="2"/>
              <a:buChar char="Ø"/>
            </a:pPr>
            <a:r>
              <a:rPr lang="el-GR" sz="2400" dirty="0" smtClean="0">
                <a:latin typeface="Arial" pitchFamily="34" charset="0"/>
                <a:cs typeface="Arial" pitchFamily="34" charset="0"/>
              </a:rPr>
              <a:t>Εύκολο στη χρήση</a:t>
            </a:r>
          </a:p>
          <a:p>
            <a:pPr>
              <a:buFont typeface="Wingdings" pitchFamily="2" charset="2"/>
              <a:buChar char="Ø"/>
            </a:pPr>
            <a:endParaRPr lang="el-GR" sz="2400" dirty="0" smtClean="0">
              <a:latin typeface="Arial" pitchFamily="34" charset="0"/>
              <a:cs typeface="Arial" pitchFamily="34" charset="0"/>
            </a:endParaRPr>
          </a:p>
          <a:p>
            <a:pPr>
              <a:buFont typeface="Wingdings" pitchFamily="2" charset="2"/>
              <a:buChar char="Ø"/>
            </a:pPr>
            <a:r>
              <a:rPr lang="el-GR" sz="2400" dirty="0" smtClean="0">
                <a:latin typeface="Arial" pitchFamily="34" charset="0"/>
                <a:cs typeface="Arial" pitchFamily="34" charset="0"/>
              </a:rPr>
              <a:t>Προτείνεται για αξιολόγηση βρεφών και νηπίων με αναπηρία</a:t>
            </a:r>
          </a:p>
          <a:p>
            <a:pPr>
              <a:buFont typeface="Wingdings" pitchFamily="2" charset="2"/>
              <a:buChar char="Ø"/>
            </a:pPr>
            <a:endParaRPr lang="el-GR" sz="2400" dirty="0" smtClean="0">
              <a:latin typeface="Arial" pitchFamily="34" charset="0"/>
              <a:cs typeface="Arial" pitchFamily="34" charset="0"/>
            </a:endParaRPr>
          </a:p>
          <a:p>
            <a:pPr>
              <a:buFont typeface="Wingdings" pitchFamily="2" charset="2"/>
              <a:buChar char="Ø"/>
            </a:pPr>
            <a:r>
              <a:rPr lang="el-GR" sz="2400" u="sng" dirty="0" smtClean="0">
                <a:latin typeface="Arial" pitchFamily="34" charset="0"/>
                <a:cs typeface="Arial" pitchFamily="34" charset="0"/>
              </a:rPr>
              <a:t>Δεν</a:t>
            </a:r>
            <a:r>
              <a:rPr lang="el-GR" sz="2400" dirty="0" smtClean="0">
                <a:latin typeface="Arial" pitchFamily="34" charset="0"/>
                <a:cs typeface="Arial" pitchFamily="34" charset="0"/>
              </a:rPr>
              <a:t> έχει νόρμες για </a:t>
            </a:r>
            <a:r>
              <a:rPr lang="el-GR" sz="2400" dirty="0" smtClean="0">
                <a:latin typeface="Arial" pitchFamily="34" charset="0"/>
                <a:cs typeface="Arial" pitchFamily="34" charset="0"/>
              </a:rPr>
              <a:t>παιδιά </a:t>
            </a:r>
            <a:r>
              <a:rPr lang="el-GR" sz="2400" dirty="0" smtClean="0">
                <a:latin typeface="Arial" pitchFamily="34" charset="0"/>
                <a:cs typeface="Arial" pitchFamily="34" charset="0"/>
              </a:rPr>
              <a:t>με αναπηρία αλλά περιέχει έγκυρες πληροφορίες για ανίχνευση αναπτυξιακών αναγκών</a:t>
            </a:r>
          </a:p>
          <a:p>
            <a:pPr>
              <a:buNone/>
            </a:pPr>
            <a:endParaRPr lang="el-GR" sz="2400" dirty="0" smtClean="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28596" y="857232"/>
            <a:ext cx="7527780" cy="5452088"/>
          </a:xfrm>
        </p:spPr>
        <p:txBody>
          <a:bodyPr>
            <a:normAutofit lnSpcReduction="10000"/>
          </a:bodyPr>
          <a:lstStyle/>
          <a:p>
            <a:pPr marL="0" indent="0">
              <a:buNone/>
            </a:pPr>
            <a:r>
              <a:rPr lang="el-GR" sz="2400" u="sng" dirty="0" smtClean="0">
                <a:latin typeface="Arial" pitchFamily="34" charset="0"/>
                <a:cs typeface="Arial" pitchFamily="34" charset="0"/>
              </a:rPr>
              <a:t>Συνολική βαθμολογία </a:t>
            </a:r>
            <a:r>
              <a:rPr lang="el-GR" sz="2400" u="sng" dirty="0">
                <a:latin typeface="Arial" pitchFamily="34" charset="0"/>
                <a:cs typeface="Arial" pitchFamily="34" charset="0"/>
              </a:rPr>
              <a:t>α</a:t>
            </a:r>
            <a:r>
              <a:rPr lang="el-GR" sz="2400" u="sng" dirty="0" smtClean="0">
                <a:latin typeface="Arial" pitchFamily="34" charset="0"/>
                <a:cs typeface="Arial" pitchFamily="34" charset="0"/>
              </a:rPr>
              <a:t>δρής κίνησης (</a:t>
            </a:r>
            <a:r>
              <a:rPr lang="en-US" sz="2400" u="sng" dirty="0" smtClean="0">
                <a:latin typeface="Arial" pitchFamily="34" charset="0"/>
                <a:cs typeface="Arial" pitchFamily="34" charset="0"/>
              </a:rPr>
              <a:t>Gross </a:t>
            </a:r>
            <a:r>
              <a:rPr lang="en-US" sz="2400" u="sng" dirty="0" smtClean="0">
                <a:latin typeface="Arial" pitchFamily="34" charset="0"/>
                <a:cs typeface="Arial" pitchFamily="34" charset="0"/>
              </a:rPr>
              <a:t>Motor </a:t>
            </a:r>
            <a:r>
              <a:rPr lang="en-US" sz="2400" u="sng" dirty="0" smtClean="0">
                <a:latin typeface="Arial" pitchFamily="34" charset="0"/>
                <a:cs typeface="Arial" pitchFamily="34" charset="0"/>
              </a:rPr>
              <a:t>Quotient</a:t>
            </a:r>
            <a:r>
              <a:rPr lang="el-GR" sz="2400" u="sng" dirty="0" smtClean="0">
                <a:latin typeface="Arial" pitchFamily="34" charset="0"/>
                <a:cs typeface="Arial" pitchFamily="34" charset="0"/>
              </a:rPr>
              <a:t>)</a:t>
            </a:r>
            <a:endParaRPr lang="en-US" sz="2400" u="sng" dirty="0" smtClean="0">
              <a:latin typeface="Arial" pitchFamily="34" charset="0"/>
              <a:cs typeface="Arial" pitchFamily="34" charset="0"/>
            </a:endParaRPr>
          </a:p>
          <a:p>
            <a:pPr marL="292608" lvl="1" indent="0">
              <a:buNone/>
            </a:pPr>
            <a:r>
              <a:rPr lang="el-GR" sz="2400" dirty="0" smtClean="0">
                <a:solidFill>
                  <a:schemeClr val="accent5">
                    <a:lumMod val="50000"/>
                  </a:schemeClr>
                </a:solidFill>
                <a:latin typeface="Arial" pitchFamily="34" charset="0"/>
                <a:cs typeface="Arial" pitchFamily="34" charset="0"/>
              </a:rPr>
              <a:t>Αντανακλαστικές κινήσεις (</a:t>
            </a:r>
            <a:r>
              <a:rPr lang="en-US" sz="2400" dirty="0" smtClean="0">
                <a:solidFill>
                  <a:schemeClr val="accent5">
                    <a:lumMod val="50000"/>
                  </a:schemeClr>
                </a:solidFill>
                <a:latin typeface="Arial" pitchFamily="34" charset="0"/>
                <a:cs typeface="Arial" pitchFamily="34" charset="0"/>
              </a:rPr>
              <a:t>Reflexes</a:t>
            </a:r>
            <a:r>
              <a:rPr lang="el-GR" sz="2400" dirty="0" smtClean="0">
                <a:solidFill>
                  <a:schemeClr val="accent5">
                    <a:lumMod val="50000"/>
                  </a:schemeClr>
                </a:solidFill>
                <a:latin typeface="Arial" pitchFamily="34" charset="0"/>
                <a:cs typeface="Arial" pitchFamily="34" charset="0"/>
              </a:rPr>
              <a:t>)</a:t>
            </a:r>
            <a:endParaRPr lang="en-US" sz="2400" dirty="0" smtClean="0">
              <a:solidFill>
                <a:schemeClr val="accent5">
                  <a:lumMod val="50000"/>
                </a:schemeClr>
              </a:solidFill>
              <a:latin typeface="Arial" pitchFamily="34" charset="0"/>
              <a:cs typeface="Arial" pitchFamily="34" charset="0"/>
            </a:endParaRPr>
          </a:p>
          <a:p>
            <a:pPr marL="292608" lvl="1" indent="0">
              <a:buNone/>
            </a:pPr>
            <a:r>
              <a:rPr lang="el-GR" sz="2400" dirty="0" smtClean="0">
                <a:solidFill>
                  <a:schemeClr val="accent5">
                    <a:lumMod val="50000"/>
                  </a:schemeClr>
                </a:solidFill>
                <a:latin typeface="Arial" pitchFamily="34" charset="0"/>
                <a:cs typeface="Arial" pitchFamily="34" charset="0"/>
              </a:rPr>
              <a:t>Στατικές κινήσεις(</a:t>
            </a:r>
            <a:r>
              <a:rPr lang="en-US" sz="2400" dirty="0" smtClean="0">
                <a:solidFill>
                  <a:schemeClr val="accent5">
                    <a:lumMod val="50000"/>
                  </a:schemeClr>
                </a:solidFill>
                <a:latin typeface="Arial" pitchFamily="34" charset="0"/>
                <a:cs typeface="Arial" pitchFamily="34" charset="0"/>
              </a:rPr>
              <a:t>Stationary</a:t>
            </a:r>
            <a:r>
              <a:rPr lang="el-GR" sz="2400" dirty="0" smtClean="0">
                <a:solidFill>
                  <a:schemeClr val="accent5">
                    <a:lumMod val="50000"/>
                  </a:schemeClr>
                </a:solidFill>
                <a:latin typeface="Arial" pitchFamily="34" charset="0"/>
                <a:cs typeface="Arial" pitchFamily="34" charset="0"/>
              </a:rPr>
              <a:t>)</a:t>
            </a:r>
            <a:endParaRPr lang="en-US" sz="2400" dirty="0" smtClean="0">
              <a:solidFill>
                <a:schemeClr val="accent5">
                  <a:lumMod val="50000"/>
                </a:schemeClr>
              </a:solidFill>
              <a:latin typeface="Arial" pitchFamily="34" charset="0"/>
              <a:cs typeface="Arial" pitchFamily="34" charset="0"/>
            </a:endParaRPr>
          </a:p>
          <a:p>
            <a:pPr marL="292608" lvl="1" indent="0">
              <a:buNone/>
            </a:pPr>
            <a:r>
              <a:rPr lang="el-GR" sz="2400" dirty="0" smtClean="0">
                <a:solidFill>
                  <a:schemeClr val="accent5">
                    <a:lumMod val="50000"/>
                  </a:schemeClr>
                </a:solidFill>
                <a:latin typeface="Arial" pitchFamily="34" charset="0"/>
                <a:cs typeface="Arial" pitchFamily="34" charset="0"/>
              </a:rPr>
              <a:t>Μετακινήσεις </a:t>
            </a:r>
            <a:r>
              <a:rPr lang="el-GR" sz="2400" dirty="0" smtClean="0">
                <a:solidFill>
                  <a:schemeClr val="accent5">
                    <a:lumMod val="50000"/>
                  </a:schemeClr>
                </a:solidFill>
                <a:latin typeface="Arial" pitchFamily="34" charset="0"/>
                <a:cs typeface="Arial" pitchFamily="34" charset="0"/>
              </a:rPr>
              <a:t>(</a:t>
            </a:r>
            <a:r>
              <a:rPr lang="en-US" sz="2400" dirty="0" smtClean="0">
                <a:solidFill>
                  <a:schemeClr val="accent5">
                    <a:lumMod val="50000"/>
                  </a:schemeClr>
                </a:solidFill>
                <a:latin typeface="Arial" pitchFamily="34" charset="0"/>
                <a:cs typeface="Arial" pitchFamily="34" charset="0"/>
              </a:rPr>
              <a:t>Locomotion</a:t>
            </a:r>
            <a:r>
              <a:rPr lang="el-GR" sz="2400" dirty="0" smtClean="0">
                <a:solidFill>
                  <a:schemeClr val="accent5">
                    <a:lumMod val="50000"/>
                  </a:schemeClr>
                </a:solidFill>
                <a:latin typeface="Arial" pitchFamily="34" charset="0"/>
                <a:cs typeface="Arial" pitchFamily="34" charset="0"/>
              </a:rPr>
              <a:t>)</a:t>
            </a:r>
            <a:endParaRPr lang="en-US" sz="2400" dirty="0" smtClean="0">
              <a:solidFill>
                <a:schemeClr val="accent5">
                  <a:lumMod val="50000"/>
                </a:schemeClr>
              </a:solidFill>
              <a:latin typeface="Arial" pitchFamily="34" charset="0"/>
              <a:cs typeface="Arial" pitchFamily="34" charset="0"/>
            </a:endParaRPr>
          </a:p>
          <a:p>
            <a:pPr marL="292608" lvl="1" indent="0">
              <a:buNone/>
            </a:pPr>
            <a:r>
              <a:rPr lang="el-GR" sz="2400" dirty="0" smtClean="0">
                <a:solidFill>
                  <a:schemeClr val="accent5">
                    <a:lumMod val="50000"/>
                  </a:schemeClr>
                </a:solidFill>
                <a:latin typeface="Arial" pitchFamily="34" charset="0"/>
                <a:cs typeface="Arial" pitchFamily="34" charset="0"/>
              </a:rPr>
              <a:t>Χειρισμός αντικειμένων (</a:t>
            </a:r>
            <a:r>
              <a:rPr lang="en-US" sz="2400" dirty="0" smtClean="0">
                <a:solidFill>
                  <a:schemeClr val="accent5">
                    <a:lumMod val="50000"/>
                  </a:schemeClr>
                </a:solidFill>
                <a:latin typeface="Arial" pitchFamily="34" charset="0"/>
                <a:cs typeface="Arial" pitchFamily="34" charset="0"/>
              </a:rPr>
              <a:t>Object Manipulation</a:t>
            </a:r>
            <a:r>
              <a:rPr lang="el-GR" sz="2400" dirty="0" smtClean="0">
                <a:solidFill>
                  <a:schemeClr val="accent5">
                    <a:lumMod val="50000"/>
                  </a:schemeClr>
                </a:solidFill>
                <a:latin typeface="Arial" pitchFamily="34" charset="0"/>
                <a:cs typeface="Arial" pitchFamily="34" charset="0"/>
              </a:rPr>
              <a:t>)</a:t>
            </a:r>
            <a:endParaRPr lang="en-US" sz="2400" dirty="0" smtClean="0">
              <a:solidFill>
                <a:schemeClr val="accent5">
                  <a:lumMod val="50000"/>
                </a:schemeClr>
              </a:solidFill>
              <a:latin typeface="Arial" pitchFamily="34" charset="0"/>
              <a:cs typeface="Arial" pitchFamily="34" charset="0"/>
            </a:endParaRPr>
          </a:p>
          <a:p>
            <a:pPr marL="0" indent="0">
              <a:buNone/>
            </a:pPr>
            <a:r>
              <a:rPr lang="el-GR" sz="2400" u="sng" dirty="0" smtClean="0">
                <a:latin typeface="Arial" pitchFamily="34" charset="0"/>
                <a:cs typeface="Arial" pitchFamily="34" charset="0"/>
              </a:rPr>
              <a:t>Συνολική βαθμολογία λεπτής κίνησης (</a:t>
            </a:r>
            <a:r>
              <a:rPr lang="en-US" sz="2400" u="sng" dirty="0" smtClean="0">
                <a:latin typeface="Arial" pitchFamily="34" charset="0"/>
                <a:cs typeface="Arial" pitchFamily="34" charset="0"/>
              </a:rPr>
              <a:t>Fine </a:t>
            </a:r>
            <a:r>
              <a:rPr lang="en-US" sz="2400" u="sng" dirty="0" smtClean="0">
                <a:latin typeface="Arial" pitchFamily="34" charset="0"/>
                <a:cs typeface="Arial" pitchFamily="34" charset="0"/>
              </a:rPr>
              <a:t>Motor </a:t>
            </a:r>
            <a:r>
              <a:rPr lang="en-US" sz="2400" u="sng" dirty="0" smtClean="0">
                <a:latin typeface="Arial" pitchFamily="34" charset="0"/>
                <a:cs typeface="Arial" pitchFamily="34" charset="0"/>
              </a:rPr>
              <a:t>Quotient</a:t>
            </a:r>
            <a:r>
              <a:rPr lang="el-GR" sz="2400" u="sng" dirty="0" smtClean="0">
                <a:latin typeface="Arial" pitchFamily="34" charset="0"/>
                <a:cs typeface="Arial" pitchFamily="34" charset="0"/>
              </a:rPr>
              <a:t>)</a:t>
            </a:r>
            <a:endParaRPr lang="en-US" sz="2400" u="sng" dirty="0" smtClean="0">
              <a:latin typeface="Arial" pitchFamily="34" charset="0"/>
              <a:cs typeface="Arial" pitchFamily="34" charset="0"/>
            </a:endParaRPr>
          </a:p>
          <a:p>
            <a:pPr marL="292608" lvl="1" indent="0">
              <a:buNone/>
            </a:pPr>
            <a:r>
              <a:rPr lang="el-GR" sz="2400" dirty="0" smtClean="0">
                <a:solidFill>
                  <a:schemeClr val="accent5">
                    <a:lumMod val="50000"/>
                  </a:schemeClr>
                </a:solidFill>
                <a:latin typeface="Arial" pitchFamily="34" charset="0"/>
                <a:cs typeface="Arial" pitchFamily="34" charset="0"/>
              </a:rPr>
              <a:t>Άρπαγμα-</a:t>
            </a:r>
            <a:r>
              <a:rPr lang="el-GR" sz="2400" dirty="0" smtClean="0">
                <a:solidFill>
                  <a:schemeClr val="accent5">
                    <a:lumMod val="50000"/>
                  </a:schemeClr>
                </a:solidFill>
                <a:latin typeface="Arial" pitchFamily="34" charset="0"/>
                <a:cs typeface="Arial" pitchFamily="34" charset="0"/>
              </a:rPr>
              <a:t>Σύλληψη (</a:t>
            </a:r>
            <a:r>
              <a:rPr lang="en-US" sz="2400" dirty="0" smtClean="0">
                <a:solidFill>
                  <a:schemeClr val="accent5">
                    <a:lumMod val="50000"/>
                  </a:schemeClr>
                </a:solidFill>
                <a:latin typeface="Arial" pitchFamily="34" charset="0"/>
                <a:cs typeface="Arial" pitchFamily="34" charset="0"/>
              </a:rPr>
              <a:t>Grasping</a:t>
            </a:r>
            <a:r>
              <a:rPr lang="el-GR" sz="2400" dirty="0" smtClean="0">
                <a:solidFill>
                  <a:schemeClr val="accent5">
                    <a:lumMod val="50000"/>
                  </a:schemeClr>
                </a:solidFill>
                <a:latin typeface="Arial" pitchFamily="34" charset="0"/>
                <a:cs typeface="Arial" pitchFamily="34" charset="0"/>
              </a:rPr>
              <a:t>)</a:t>
            </a:r>
            <a:endParaRPr lang="en-US" sz="2400" dirty="0" smtClean="0">
              <a:solidFill>
                <a:schemeClr val="accent5">
                  <a:lumMod val="50000"/>
                </a:schemeClr>
              </a:solidFill>
              <a:latin typeface="Arial" pitchFamily="34" charset="0"/>
              <a:cs typeface="Arial" pitchFamily="34" charset="0"/>
            </a:endParaRPr>
          </a:p>
          <a:p>
            <a:pPr marL="292608" lvl="1" indent="0">
              <a:buNone/>
            </a:pPr>
            <a:r>
              <a:rPr lang="el-GR" sz="2400" dirty="0" err="1" smtClean="0">
                <a:solidFill>
                  <a:schemeClr val="accent5">
                    <a:lumMod val="50000"/>
                  </a:schemeClr>
                </a:solidFill>
                <a:latin typeface="Arial" pitchFamily="34" charset="0"/>
                <a:cs typeface="Arial" pitchFamily="34" charset="0"/>
              </a:rPr>
              <a:t>Οπτικο</a:t>
            </a:r>
            <a:r>
              <a:rPr lang="el-GR" sz="2400" dirty="0" smtClean="0">
                <a:solidFill>
                  <a:schemeClr val="accent5">
                    <a:lumMod val="50000"/>
                  </a:schemeClr>
                </a:solidFill>
                <a:latin typeface="Arial" pitchFamily="34" charset="0"/>
                <a:cs typeface="Arial" pitchFamily="34" charset="0"/>
              </a:rPr>
              <a:t>-κινητικός συντονισμός (</a:t>
            </a:r>
            <a:r>
              <a:rPr lang="en-US" sz="2400" dirty="0" smtClean="0">
                <a:solidFill>
                  <a:schemeClr val="accent5">
                    <a:lumMod val="50000"/>
                  </a:schemeClr>
                </a:solidFill>
                <a:latin typeface="Arial" pitchFamily="34" charset="0"/>
                <a:cs typeface="Arial" pitchFamily="34" charset="0"/>
              </a:rPr>
              <a:t>Visual-Motor Integration</a:t>
            </a:r>
            <a:r>
              <a:rPr lang="el-GR" sz="2400" dirty="0" smtClean="0">
                <a:solidFill>
                  <a:schemeClr val="accent5">
                    <a:lumMod val="50000"/>
                  </a:schemeClr>
                </a:solidFill>
                <a:latin typeface="Arial" pitchFamily="34" charset="0"/>
                <a:cs typeface="Arial" pitchFamily="34" charset="0"/>
              </a:rPr>
              <a:t>)</a:t>
            </a:r>
            <a:endParaRPr lang="en-US" sz="2400" dirty="0" smtClean="0">
              <a:solidFill>
                <a:schemeClr val="accent5">
                  <a:lumMod val="50000"/>
                </a:schemeClr>
              </a:solidFill>
              <a:latin typeface="Arial" pitchFamily="34" charset="0"/>
              <a:cs typeface="Arial" pitchFamily="34" charset="0"/>
            </a:endParaRPr>
          </a:p>
          <a:p>
            <a:pPr>
              <a:buNone/>
            </a:pPr>
            <a:r>
              <a:rPr lang="en-US" sz="2400" dirty="0" smtClean="0">
                <a:latin typeface="Arial" pitchFamily="34" charset="0"/>
                <a:cs typeface="Arial" pitchFamily="34" charset="0"/>
              </a:rPr>
              <a:t>	</a:t>
            </a:r>
          </a:p>
          <a:p>
            <a:pPr marL="0" indent="0">
              <a:buNone/>
            </a:pPr>
            <a:r>
              <a:rPr lang="el-GR" sz="2400" u="sng" dirty="0" smtClean="0">
                <a:latin typeface="Arial" pitchFamily="34" charset="0"/>
                <a:cs typeface="Arial" pitchFamily="34" charset="0"/>
              </a:rPr>
              <a:t>Συνολική βαθμολογία κίνησης (</a:t>
            </a:r>
            <a:r>
              <a:rPr lang="en-US" sz="2400" u="sng" dirty="0" smtClean="0">
                <a:latin typeface="Arial" pitchFamily="34" charset="0"/>
                <a:cs typeface="Arial" pitchFamily="34" charset="0"/>
              </a:rPr>
              <a:t>Total </a:t>
            </a:r>
            <a:r>
              <a:rPr lang="en-US" sz="2400" u="sng" dirty="0" smtClean="0">
                <a:latin typeface="Arial" pitchFamily="34" charset="0"/>
                <a:cs typeface="Arial" pitchFamily="34" charset="0"/>
              </a:rPr>
              <a:t>Motor </a:t>
            </a:r>
            <a:r>
              <a:rPr lang="en-US" sz="2400" u="sng" dirty="0" smtClean="0">
                <a:latin typeface="Arial" pitchFamily="34" charset="0"/>
                <a:cs typeface="Arial" pitchFamily="34" charset="0"/>
              </a:rPr>
              <a:t>Quotient</a:t>
            </a:r>
            <a:r>
              <a:rPr lang="el-GR" sz="2400" u="sng" dirty="0" smtClean="0">
                <a:latin typeface="Arial" pitchFamily="34" charset="0"/>
                <a:cs typeface="Arial" pitchFamily="34" charset="0"/>
              </a:rPr>
              <a:t>)</a:t>
            </a:r>
            <a:endParaRPr lang="el-GR" sz="2400" u="sng"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blinds(horizontal)">
                                      <p:cBhvr>
                                        <p:cTn id="13" dur="500"/>
                                        <p:tgtEl>
                                          <p:spTgt spid="3">
                                            <p:txEl>
                                              <p:pRg st="1" end="1"/>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blinds(horizontal)">
                                      <p:cBhvr>
                                        <p:cTn id="16" dur="500"/>
                                        <p:tgtEl>
                                          <p:spTgt spid="3">
                                            <p:txEl>
                                              <p:pRg st="2" end="2"/>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linds(horizontal)">
                                      <p:cBhvr>
                                        <p:cTn id="19" dur="500"/>
                                        <p:tgtEl>
                                          <p:spTgt spid="3">
                                            <p:txEl>
                                              <p:pRg st="3" end="3"/>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blinds(horizontal)">
                                      <p:cBhvr>
                                        <p:cTn id="33" dur="500"/>
                                        <p:tgtEl>
                                          <p:spTgt spid="3">
                                            <p:txEl>
                                              <p:pRg st="6" end="6"/>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blinds(horizontal)">
                                      <p:cBhvr>
                                        <p:cTn id="36" dur="500"/>
                                        <p:tgtEl>
                                          <p:spTgt spid="3">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 calcmode="lin" valueType="num">
                                      <p:cBhvr additive="base">
                                        <p:cTn id="4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Γιάννα\Desktop\PDMS-2 IMAGE.jpg"/>
          <p:cNvPicPr>
            <a:picLocks noGrp="1" noChangeAspect="1" noChangeArrowheads="1"/>
          </p:cNvPicPr>
          <p:nvPr>
            <p:ph idx="1"/>
          </p:nvPr>
        </p:nvPicPr>
        <p:blipFill>
          <a:blip r:embed="rId2"/>
          <a:srcRect/>
          <a:stretch>
            <a:fillRect/>
          </a:stretch>
        </p:blipFill>
        <p:spPr bwMode="auto">
          <a:xfrm>
            <a:off x="0" y="692696"/>
            <a:ext cx="8057365" cy="576064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0034" y="142852"/>
            <a:ext cx="7456342" cy="837876"/>
          </a:xfrm>
        </p:spPr>
        <p:txBody>
          <a:bodyPr>
            <a:normAutofit/>
          </a:bodyPr>
          <a:lstStyle/>
          <a:p>
            <a:r>
              <a:rPr lang="el-GR" sz="3200" b="1" dirty="0" smtClean="0">
                <a:solidFill>
                  <a:schemeClr val="accent5">
                    <a:lumMod val="50000"/>
                  </a:schemeClr>
                </a:solidFill>
                <a:latin typeface="Comic Sans MS" pitchFamily="66" charset="0"/>
              </a:rPr>
              <a:t>Τι </a:t>
            </a:r>
            <a:r>
              <a:rPr lang="el-GR" sz="3200" b="1" dirty="0" smtClean="0">
                <a:solidFill>
                  <a:schemeClr val="accent5">
                    <a:lumMod val="50000"/>
                  </a:schemeClr>
                </a:solidFill>
                <a:latin typeface="Comic Sans MS" pitchFamily="66" charset="0"/>
              </a:rPr>
              <a:t>ΠΕΡΙΛΑΜΒΑΝΕΙ </a:t>
            </a:r>
            <a:r>
              <a:rPr lang="el-GR" sz="3200" b="1" dirty="0" smtClean="0">
                <a:solidFill>
                  <a:schemeClr val="accent5">
                    <a:lumMod val="50000"/>
                  </a:schemeClr>
                </a:solidFill>
                <a:latin typeface="Comic Sans MS" pitchFamily="66" charset="0"/>
              </a:rPr>
              <a:t>το </a:t>
            </a:r>
            <a:r>
              <a:rPr lang="en-US" sz="3200" b="1" dirty="0" smtClean="0">
                <a:solidFill>
                  <a:schemeClr val="accent5">
                    <a:lumMod val="50000"/>
                  </a:schemeClr>
                </a:solidFill>
                <a:latin typeface="Comic Sans MS" pitchFamily="66" charset="0"/>
              </a:rPr>
              <a:t>PDMS-2</a:t>
            </a:r>
            <a:endParaRPr lang="el-GR" sz="3200" b="1" dirty="0">
              <a:solidFill>
                <a:schemeClr val="accent5">
                  <a:lumMod val="50000"/>
                </a:schemeClr>
              </a:solidFill>
              <a:latin typeface="Comic Sans MS" pitchFamily="66" charset="0"/>
            </a:endParaRPr>
          </a:p>
        </p:txBody>
      </p:sp>
      <p:sp>
        <p:nvSpPr>
          <p:cNvPr id="3" name="2 - Θέση περιεχομένου"/>
          <p:cNvSpPr>
            <a:spLocks noGrp="1"/>
          </p:cNvSpPr>
          <p:nvPr>
            <p:ph idx="1"/>
          </p:nvPr>
        </p:nvSpPr>
        <p:spPr>
          <a:xfrm>
            <a:off x="571472" y="1000108"/>
            <a:ext cx="7528920" cy="5453228"/>
          </a:xfrm>
        </p:spPr>
        <p:txBody>
          <a:bodyPr>
            <a:normAutofit fontScale="92500" lnSpcReduction="10000"/>
          </a:bodyPr>
          <a:lstStyle/>
          <a:p>
            <a:r>
              <a:rPr lang="en-US" sz="2400" dirty="0" smtClean="0">
                <a:latin typeface="Arial" pitchFamily="34" charset="0"/>
                <a:cs typeface="Arial" pitchFamily="34" charset="0"/>
              </a:rPr>
              <a:t>Examiner’s  Manual</a:t>
            </a:r>
            <a:endParaRPr lang="el-GR" sz="2400" dirty="0" smtClean="0">
              <a:latin typeface="Arial" pitchFamily="34" charset="0"/>
              <a:cs typeface="Arial" pitchFamily="34" charset="0"/>
            </a:endParaRPr>
          </a:p>
          <a:p>
            <a:pPr>
              <a:buNone/>
            </a:pPr>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Profile/Summary Form</a:t>
            </a:r>
            <a:endParaRPr lang="el-GR" sz="2400" dirty="0" smtClean="0">
              <a:latin typeface="Arial" pitchFamily="34" charset="0"/>
              <a:cs typeface="Arial" pitchFamily="34" charset="0"/>
            </a:endParaRPr>
          </a:p>
          <a:p>
            <a:pPr>
              <a:buNone/>
            </a:pPr>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Examiner Record Booklet</a:t>
            </a:r>
            <a:endParaRPr lang="el-GR" sz="2400" dirty="0" smtClean="0">
              <a:latin typeface="Arial" pitchFamily="34" charset="0"/>
              <a:cs typeface="Arial" pitchFamily="34" charset="0"/>
            </a:endParaRPr>
          </a:p>
          <a:p>
            <a:pPr>
              <a:buNone/>
            </a:pPr>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Guide to Item Administration</a:t>
            </a:r>
            <a:endParaRPr lang="el-GR" sz="2400" dirty="0" smtClean="0">
              <a:latin typeface="Arial" pitchFamily="34" charset="0"/>
              <a:cs typeface="Arial" pitchFamily="34" charset="0"/>
            </a:endParaRPr>
          </a:p>
          <a:p>
            <a:pPr>
              <a:buNone/>
            </a:pPr>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Motor Activities Program</a:t>
            </a:r>
            <a:endParaRPr lang="el-GR" sz="2400" dirty="0" smtClean="0">
              <a:latin typeface="Arial" pitchFamily="34" charset="0"/>
              <a:cs typeface="Arial" pitchFamily="34" charset="0"/>
            </a:endParaRPr>
          </a:p>
          <a:p>
            <a:pPr>
              <a:buNone/>
            </a:pPr>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Peabody Motor Development Chart</a:t>
            </a:r>
            <a:endParaRPr lang="el-GR" sz="2400" dirty="0" smtClean="0">
              <a:latin typeface="Arial" pitchFamily="34" charset="0"/>
              <a:cs typeface="Arial" pitchFamily="34" charset="0"/>
            </a:endParaRPr>
          </a:p>
          <a:p>
            <a:pPr>
              <a:buNone/>
            </a:pPr>
            <a:endParaRPr lang="en-US" sz="2400" dirty="0" smtClean="0">
              <a:latin typeface="Arial" pitchFamily="34" charset="0"/>
              <a:cs typeface="Arial" pitchFamily="34" charset="0"/>
            </a:endParaRPr>
          </a:p>
          <a:p>
            <a:r>
              <a:rPr lang="en-US" sz="2400" dirty="0" err="1" smtClean="0">
                <a:latin typeface="Arial" pitchFamily="34" charset="0"/>
                <a:cs typeface="Arial" pitchFamily="34" charset="0"/>
              </a:rPr>
              <a:t>Manipulatives</a:t>
            </a:r>
            <a:r>
              <a:rPr lang="en-US" sz="2400" dirty="0" smtClean="0">
                <a:latin typeface="Arial" pitchFamily="34" charset="0"/>
                <a:cs typeface="Arial" pitchFamily="34" charset="0"/>
              </a:rPr>
              <a:t> and optional computerized scoring program</a:t>
            </a:r>
            <a:endParaRPr lang="el-GR" sz="2400"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20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20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fade">
                                      <p:cBhvr>
                                        <p:cTn id="37" dur="2000"/>
                                        <p:tgtEl>
                                          <p:spTgt spid="3">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20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materialsinc.jpg"/>
          <p:cNvPicPr>
            <a:picLocks noGrp="1" noChangeAspect="1"/>
          </p:cNvPicPr>
          <p:nvPr>
            <p:ph idx="1"/>
          </p:nvPr>
        </p:nvPicPr>
        <p:blipFill>
          <a:blip r:embed="rId2"/>
          <a:srcRect l="14277" t="13574" r="9812" b="10662"/>
          <a:stretch>
            <a:fillRect/>
          </a:stretch>
        </p:blipFill>
        <p:spPr>
          <a:xfrm>
            <a:off x="827584" y="208564"/>
            <a:ext cx="6408712" cy="6649436"/>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materials.jpg"/>
          <p:cNvPicPr>
            <a:picLocks noGrp="1" noChangeAspect="1"/>
          </p:cNvPicPr>
          <p:nvPr>
            <p:ph idx="1"/>
          </p:nvPr>
        </p:nvPicPr>
        <p:blipFill>
          <a:blip r:embed="rId2"/>
          <a:srcRect l="8989" t="10417" r="12044" b="13819"/>
          <a:stretch>
            <a:fillRect/>
          </a:stretch>
        </p:blipFill>
        <p:spPr>
          <a:xfrm>
            <a:off x="678347" y="548680"/>
            <a:ext cx="5438499" cy="5904656"/>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p:txBody>
          <a:bodyPr>
            <a:normAutofit/>
          </a:bodyPr>
          <a:lstStyle/>
          <a:p>
            <a:pPr>
              <a:buNone/>
            </a:pPr>
            <a:r>
              <a:rPr lang="el-GR" sz="2400" b="1" dirty="0" smtClean="0">
                <a:solidFill>
                  <a:schemeClr val="accent5">
                    <a:lumMod val="50000"/>
                  </a:schemeClr>
                </a:solidFill>
                <a:latin typeface="Arial" pitchFamily="34" charset="0"/>
                <a:cs typeface="Arial" pitchFamily="34" charset="0"/>
              </a:rPr>
              <a:t>Κινητική δεξιότητα (</a:t>
            </a:r>
            <a:r>
              <a:rPr lang="en-US" sz="2400" b="1" dirty="0" smtClean="0">
                <a:solidFill>
                  <a:schemeClr val="accent5">
                    <a:lumMod val="50000"/>
                  </a:schemeClr>
                </a:solidFill>
                <a:latin typeface="Arial" pitchFamily="34" charset="0"/>
                <a:cs typeface="Arial" pitchFamily="34" charset="0"/>
              </a:rPr>
              <a:t>motor skill</a:t>
            </a:r>
            <a:r>
              <a:rPr lang="el-GR" sz="2400" b="1" dirty="0" smtClean="0">
                <a:solidFill>
                  <a:schemeClr val="accent5">
                    <a:lumMod val="50000"/>
                  </a:schemeClr>
                </a:solidFill>
                <a:latin typeface="Arial" pitchFamily="34" charset="0"/>
                <a:cs typeface="Arial" pitchFamily="34" charset="0"/>
              </a:rPr>
              <a:t>): </a:t>
            </a:r>
            <a:endParaRPr lang="en-US" sz="2400" b="1" dirty="0" smtClean="0">
              <a:solidFill>
                <a:schemeClr val="accent5">
                  <a:lumMod val="50000"/>
                </a:schemeClr>
              </a:solidFill>
              <a:latin typeface="Arial" pitchFamily="34" charset="0"/>
              <a:cs typeface="Arial" pitchFamily="34" charset="0"/>
            </a:endParaRPr>
          </a:p>
          <a:p>
            <a:pPr>
              <a:buFont typeface="Wingdings" pitchFamily="2" charset="2"/>
              <a:buChar char="Ø"/>
            </a:pPr>
            <a:r>
              <a:rPr lang="el-GR" sz="2400" dirty="0" err="1" smtClean="0">
                <a:latin typeface="Arial" pitchFamily="34" charset="0"/>
                <a:cs typeface="Arial" pitchFamily="34" charset="0"/>
              </a:rPr>
              <a:t>Μεμαθημένη</a:t>
            </a:r>
            <a:r>
              <a:rPr lang="el-GR" sz="2400" dirty="0" smtClean="0">
                <a:latin typeface="Arial" pitchFamily="34" charset="0"/>
                <a:cs typeface="Arial" pitchFamily="34" charset="0"/>
              </a:rPr>
              <a:t> ικανότητα του ατόμου να εκτελεί κινήσεις (κρατώντας το σώμα σε όρθια θέση ή χρησιμοποιώντας τα χέρια για μικρά παιχνίδια) </a:t>
            </a:r>
            <a:r>
              <a:rPr lang="el-GR" sz="2000" dirty="0" smtClean="0">
                <a:solidFill>
                  <a:schemeClr val="accent5">
                    <a:lumMod val="50000"/>
                  </a:schemeClr>
                </a:solidFill>
                <a:latin typeface="Arial" pitchFamily="34" charset="0"/>
                <a:cs typeface="Arial" pitchFamily="34" charset="0"/>
              </a:rPr>
              <a:t>(</a:t>
            </a:r>
            <a:r>
              <a:rPr lang="en-US" sz="2000" dirty="0" smtClean="0">
                <a:solidFill>
                  <a:schemeClr val="accent5">
                    <a:lumMod val="50000"/>
                  </a:schemeClr>
                </a:solidFill>
                <a:latin typeface="Arial" pitchFamily="34" charset="0"/>
                <a:cs typeface="Arial" pitchFamily="34" charset="0"/>
              </a:rPr>
              <a:t>Coleman</a:t>
            </a:r>
            <a:r>
              <a:rPr lang="el-GR" sz="2000" dirty="0" smtClean="0">
                <a:solidFill>
                  <a:schemeClr val="accent5">
                    <a:lumMod val="50000"/>
                  </a:schemeClr>
                </a:solidFill>
                <a:latin typeface="Arial" pitchFamily="34" charset="0"/>
                <a:cs typeface="Arial" pitchFamily="34" charset="0"/>
              </a:rPr>
              <a:t>, 1999) </a:t>
            </a:r>
            <a:r>
              <a:rPr lang="el-GR" sz="2400" dirty="0" smtClean="0">
                <a:latin typeface="Arial" pitchFamily="34" charset="0"/>
                <a:cs typeface="Arial" pitchFamily="34" charset="0"/>
              </a:rPr>
              <a:t>εξασφαλίζοντας ταυτόχρονα τη μεγαλύτερη δυνατή σιγουριά και οικονομία</a:t>
            </a:r>
            <a:r>
              <a:rPr lang="en-US" sz="2400" dirty="0" smtClean="0">
                <a:latin typeface="Arial" pitchFamily="34" charset="0"/>
                <a:cs typeface="Arial" pitchFamily="34" charset="0"/>
              </a:rPr>
              <a:t>.</a:t>
            </a:r>
          </a:p>
          <a:p>
            <a:pPr>
              <a:buNone/>
            </a:pPr>
            <a:r>
              <a:rPr lang="en-US" sz="2400" dirty="0" smtClean="0">
                <a:latin typeface="Arial" pitchFamily="34" charset="0"/>
                <a:cs typeface="Arial" pitchFamily="34" charset="0"/>
              </a:rPr>
              <a:t>                                                           </a:t>
            </a:r>
            <a:r>
              <a:rPr lang="el-GR" sz="2400" dirty="0" smtClean="0">
                <a:latin typeface="Arial" pitchFamily="34" charset="0"/>
                <a:cs typeface="Arial" pitchFamily="34" charset="0"/>
              </a:rPr>
              <a:t> </a:t>
            </a:r>
            <a:r>
              <a:rPr lang="el-GR" sz="2000" dirty="0" smtClean="0">
                <a:solidFill>
                  <a:schemeClr val="accent5">
                    <a:lumMod val="50000"/>
                  </a:schemeClr>
                </a:solidFill>
                <a:latin typeface="Arial" pitchFamily="34" charset="0"/>
                <a:cs typeface="Arial" pitchFamily="34" charset="0"/>
              </a:rPr>
              <a:t>(Καμπάς, 2004)</a:t>
            </a:r>
            <a:endParaRPr lang="en-US" sz="2000" dirty="0" smtClean="0">
              <a:solidFill>
                <a:schemeClr val="accent5">
                  <a:lumMod val="50000"/>
                </a:schemeClr>
              </a:solidFill>
              <a:latin typeface="Arial" pitchFamily="34" charset="0"/>
              <a:cs typeface="Arial" pitchFamily="34" charset="0"/>
            </a:endParaRPr>
          </a:p>
          <a:p>
            <a:endParaRPr lang="el-GR" sz="2400"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79512" y="548680"/>
            <a:ext cx="7516688" cy="5907056"/>
          </a:xfrm>
        </p:spPr>
        <p:txBody>
          <a:bodyPr>
            <a:normAutofit/>
          </a:bodyPr>
          <a:lstStyle/>
          <a:p>
            <a:pPr marL="0" indent="0">
              <a:buNone/>
            </a:pPr>
            <a:r>
              <a:rPr lang="el-GR" sz="2000" dirty="0" smtClean="0">
                <a:latin typeface="Arial" pitchFamily="34" charset="0"/>
                <a:cs typeface="Arial" pitchFamily="34" charset="0"/>
              </a:rPr>
              <a:t>Το </a:t>
            </a:r>
            <a:r>
              <a:rPr lang="en-US" sz="2000" dirty="0" smtClean="0">
                <a:latin typeface="Arial" pitchFamily="34" charset="0"/>
                <a:cs typeface="Arial" pitchFamily="34" charset="0"/>
              </a:rPr>
              <a:t>PDMS-2 </a:t>
            </a:r>
            <a:r>
              <a:rPr lang="el-GR" sz="2000" dirty="0" smtClean="0">
                <a:latin typeface="Arial" pitchFamily="34" charset="0"/>
                <a:cs typeface="Arial" pitchFamily="34" charset="0"/>
              </a:rPr>
              <a:t>χρησιμοποιείται </a:t>
            </a:r>
            <a:r>
              <a:rPr lang="en-US" sz="2000" dirty="0" smtClean="0">
                <a:latin typeface="Arial" pitchFamily="34" charset="0"/>
                <a:cs typeface="Arial" pitchFamily="34" charset="0"/>
              </a:rPr>
              <a:t>:</a:t>
            </a:r>
            <a:endParaRPr lang="el-GR" sz="2000" dirty="0" smtClean="0">
              <a:latin typeface="Arial" pitchFamily="34" charset="0"/>
              <a:cs typeface="Arial" pitchFamily="34" charset="0"/>
            </a:endParaRPr>
          </a:p>
          <a:p>
            <a:pPr marL="514350" indent="-514350">
              <a:buFont typeface="+mj-lt"/>
              <a:buAutoNum type="arabicPeriod"/>
            </a:pPr>
            <a:r>
              <a:rPr lang="el-GR" sz="2000" dirty="0" smtClean="0">
                <a:latin typeface="Arial" pitchFamily="34" charset="0"/>
                <a:cs typeface="Arial" pitchFamily="34" charset="0"/>
              </a:rPr>
              <a:t>Για την εκτίμηση </a:t>
            </a:r>
            <a:r>
              <a:rPr lang="el-GR" sz="2000" dirty="0" smtClean="0">
                <a:latin typeface="Arial" pitchFamily="34" charset="0"/>
                <a:cs typeface="Arial" pitchFamily="34" charset="0"/>
              </a:rPr>
              <a:t>της κινητικής ικανότητας του παιδιού συγκριτικά με τους </a:t>
            </a:r>
            <a:r>
              <a:rPr lang="el-GR" sz="2000" dirty="0" smtClean="0">
                <a:latin typeface="Arial" pitchFamily="34" charset="0"/>
                <a:cs typeface="Arial" pitchFamily="34" charset="0"/>
              </a:rPr>
              <a:t>συνομηλίκους </a:t>
            </a:r>
            <a:r>
              <a:rPr lang="el-GR" sz="2000" dirty="0" smtClean="0">
                <a:latin typeface="Arial" pitchFamily="34" charset="0"/>
                <a:cs typeface="Arial" pitchFamily="34" charset="0"/>
              </a:rPr>
              <a:t>του.</a:t>
            </a:r>
          </a:p>
          <a:p>
            <a:pPr marL="514350" indent="-514350">
              <a:buFont typeface="+mj-lt"/>
              <a:buAutoNum type="arabicPeriod"/>
            </a:pPr>
            <a:r>
              <a:rPr lang="el-GR" sz="2000" dirty="0" smtClean="0">
                <a:latin typeface="Arial" pitchFamily="34" charset="0"/>
                <a:cs typeface="Arial" pitchFamily="34" charset="0"/>
              </a:rPr>
              <a:t>Το </a:t>
            </a:r>
            <a:r>
              <a:rPr lang="en-US" sz="2000" dirty="0" smtClean="0">
                <a:latin typeface="Arial" pitchFamily="34" charset="0"/>
                <a:cs typeface="Arial" pitchFamily="34" charset="0"/>
              </a:rPr>
              <a:t>GMQ </a:t>
            </a:r>
            <a:r>
              <a:rPr lang="el-GR" sz="2000" dirty="0" smtClean="0">
                <a:latin typeface="Arial" pitchFamily="34" charset="0"/>
                <a:cs typeface="Arial" pitchFamily="34" charset="0"/>
              </a:rPr>
              <a:t>και το </a:t>
            </a:r>
            <a:r>
              <a:rPr lang="en-US" sz="2000" dirty="0" smtClean="0">
                <a:latin typeface="Arial" pitchFamily="34" charset="0"/>
                <a:cs typeface="Arial" pitchFamily="34" charset="0"/>
              </a:rPr>
              <a:t>FMQ</a:t>
            </a:r>
            <a:r>
              <a:rPr lang="el-GR" sz="2000" dirty="0" smtClean="0">
                <a:latin typeface="Arial" pitchFamily="34" charset="0"/>
                <a:cs typeface="Arial" pitchFamily="34" charset="0"/>
              </a:rPr>
              <a:t> μπορούν να συγκριθούν για να προσδιορίσουν αν η κινητική ανάπτυξη ενός παιδιού είναι σχετικά </a:t>
            </a:r>
            <a:r>
              <a:rPr lang="el-GR" sz="2000" dirty="0" smtClean="0">
                <a:latin typeface="Arial" pitchFamily="34" charset="0"/>
                <a:cs typeface="Arial" pitchFamily="34" charset="0"/>
              </a:rPr>
              <a:t>όμοια</a:t>
            </a:r>
            <a:r>
              <a:rPr lang="el-GR" sz="2000" dirty="0" smtClean="0">
                <a:latin typeface="Arial" pitchFamily="34" charset="0"/>
                <a:cs typeface="Arial" pitchFamily="34" charset="0"/>
              </a:rPr>
              <a:t>.</a:t>
            </a:r>
          </a:p>
          <a:p>
            <a:pPr marL="514350" indent="-514350">
              <a:buFont typeface="+mj-lt"/>
              <a:buAutoNum type="arabicPeriod"/>
            </a:pPr>
            <a:r>
              <a:rPr lang="el-GR" sz="2000" dirty="0" smtClean="0">
                <a:latin typeface="Arial" pitchFamily="34" charset="0"/>
                <a:cs typeface="Arial" pitchFamily="34" charset="0"/>
              </a:rPr>
              <a:t>Έχει αξία, για εκπαιδευτική και θεραπευτική παρέμβαση επειδή έχει τόσο ποιοτικές όσο και ποσοτικές πτυχές των ατομικών δεξιοτήτων. Που μπορούν να μεταφραστούν σε προσωπικούς στόχους.</a:t>
            </a:r>
          </a:p>
          <a:p>
            <a:pPr marL="514350" indent="-514350">
              <a:buFont typeface="+mj-lt"/>
              <a:buAutoNum type="arabicPeriod"/>
            </a:pPr>
            <a:r>
              <a:rPr lang="el-GR" sz="2000" dirty="0" smtClean="0">
                <a:latin typeface="Arial" pitchFamily="34" charset="0"/>
                <a:cs typeface="Arial" pitchFamily="34" charset="0"/>
              </a:rPr>
              <a:t>Μπορεί να χρησιμοποιηθεί για να αξιολογήσει την(κινητική) πρόοδο ενός παιδιού.</a:t>
            </a:r>
          </a:p>
          <a:p>
            <a:pPr marL="514350" indent="-514350">
              <a:buFont typeface="+mj-lt"/>
              <a:buAutoNum type="arabicPeriod"/>
            </a:pPr>
            <a:r>
              <a:rPr lang="el-GR" sz="2000" dirty="0" err="1">
                <a:latin typeface="Arial" pitchFamily="34" charset="0"/>
                <a:cs typeface="Arial" pitchFamily="34" charset="0"/>
              </a:rPr>
              <a:t>Ε</a:t>
            </a:r>
            <a:r>
              <a:rPr lang="el-GR" sz="2000" dirty="0" err="1" smtClean="0">
                <a:latin typeface="Arial" pitchFamily="34" charset="0"/>
                <a:cs typeface="Arial" pitchFamily="34" charset="0"/>
              </a:rPr>
              <a:t>χει</a:t>
            </a:r>
            <a:r>
              <a:rPr lang="el-GR" sz="2000" dirty="0" smtClean="0">
                <a:latin typeface="Arial" pitchFamily="34" charset="0"/>
                <a:cs typeface="Arial" pitchFamily="34" charset="0"/>
              </a:rPr>
              <a:t> </a:t>
            </a:r>
            <a:r>
              <a:rPr lang="el-GR" sz="2000" dirty="0" smtClean="0">
                <a:latin typeface="Arial" pitchFamily="34" charset="0"/>
                <a:cs typeface="Arial" pitchFamily="34" charset="0"/>
              </a:rPr>
              <a:t>αξία ως ερευνητικό εργαλείο επειδή τα αποτελέσματα μπορούν να χρησιμοποιηθούν για να μελετηθεί η φύση της κινητικής ανάπτυξης σε διάφορους πληθυσμούς παιδιών, ο ρόλος της κινητικής ικανότητας στην ακαδημαϊκή επιτυχία και η αποτελεσματικότητα διαφόρων κινητικών παρεμβάσεων.</a:t>
            </a:r>
          </a:p>
          <a:p>
            <a:pPr marL="514350" indent="-514350">
              <a:buFont typeface="+mj-lt"/>
              <a:buAutoNum type="arabicPeriod"/>
            </a:pPr>
            <a:endParaRPr lang="el-GR" sz="2000" dirty="0" smtClean="0">
              <a:latin typeface="Arial" pitchFamily="34" charset="0"/>
              <a:cs typeface="Arial" pitchFamily="34" charset="0"/>
            </a:endParaRPr>
          </a:p>
          <a:p>
            <a:pPr marL="514350" indent="-514350">
              <a:buFont typeface="+mj-lt"/>
              <a:buAutoNum type="arabicPeriod"/>
            </a:pPr>
            <a:endParaRPr lang="el-GR" sz="2000"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23528" y="548680"/>
            <a:ext cx="7560840" cy="5976664"/>
          </a:xfrm>
        </p:spPr>
        <p:txBody>
          <a:bodyPr>
            <a:noAutofit/>
          </a:bodyPr>
          <a:lstStyle/>
          <a:p>
            <a:pPr marL="0" indent="0">
              <a:buNone/>
            </a:pPr>
            <a:r>
              <a:rPr lang="el-GR" sz="2400" dirty="0" smtClean="0">
                <a:latin typeface="Arial" pitchFamily="34" charset="0"/>
                <a:cs typeface="Arial" pitchFamily="34" charset="0"/>
              </a:rPr>
              <a:t>Πριν </a:t>
            </a:r>
            <a:r>
              <a:rPr lang="el-GR" sz="2400" dirty="0" smtClean="0">
                <a:latin typeface="Arial" pitchFamily="34" charset="0"/>
                <a:cs typeface="Arial" pitchFamily="34" charset="0"/>
              </a:rPr>
              <a:t>την </a:t>
            </a:r>
            <a:r>
              <a:rPr lang="el-GR" sz="2400" dirty="0" smtClean="0">
                <a:latin typeface="Arial" pitchFamily="34" charset="0"/>
                <a:cs typeface="Arial" pitchFamily="34" charset="0"/>
              </a:rPr>
              <a:t>χρήση πρέπει </a:t>
            </a:r>
            <a:r>
              <a:rPr lang="el-GR" sz="2400" dirty="0" smtClean="0">
                <a:latin typeface="Arial" pitchFamily="34" charset="0"/>
                <a:cs typeface="Arial" pitchFamily="34" charset="0"/>
              </a:rPr>
              <a:t>να υπάρχουν όλα τα απαραίτητα αντικείμενα για την υλοποίηση </a:t>
            </a:r>
            <a:r>
              <a:rPr lang="el-GR" sz="2400" dirty="0" smtClean="0">
                <a:latin typeface="Arial" pitchFamily="34" charset="0"/>
                <a:cs typeface="Arial" pitchFamily="34" charset="0"/>
              </a:rPr>
              <a:t>του. </a:t>
            </a:r>
            <a:endParaRPr lang="el-GR" sz="2400" dirty="0" smtClean="0">
              <a:latin typeface="Arial" pitchFamily="34" charset="0"/>
              <a:cs typeface="Arial" pitchFamily="34" charset="0"/>
            </a:endParaRPr>
          </a:p>
          <a:p>
            <a:pPr marL="0" indent="0">
              <a:buNone/>
            </a:pPr>
            <a:r>
              <a:rPr lang="el-GR" sz="2400" dirty="0" smtClean="0">
                <a:latin typeface="Arial" pitchFamily="34" charset="0"/>
                <a:cs typeface="Arial" pitchFamily="34" charset="0"/>
              </a:rPr>
              <a:t>Οι </a:t>
            </a:r>
            <a:r>
              <a:rPr lang="el-GR" sz="2400" dirty="0" smtClean="0">
                <a:latin typeface="Arial" pitchFamily="34" charset="0"/>
                <a:cs typeface="Arial" pitchFamily="34" charset="0"/>
              </a:rPr>
              <a:t>δοκιμασίες να πραγματοποιούνται σε ένα</a:t>
            </a:r>
          </a:p>
          <a:p>
            <a:pPr>
              <a:buFont typeface="Wingdings" pitchFamily="2" charset="2"/>
              <a:buChar char="Ø"/>
            </a:pPr>
            <a:r>
              <a:rPr lang="el-GR" sz="2400" dirty="0" smtClean="0">
                <a:latin typeface="Arial" pitchFamily="34" charset="0"/>
                <a:cs typeface="Arial" pitchFamily="34" charset="0"/>
              </a:rPr>
              <a:t>ήσυχο</a:t>
            </a:r>
          </a:p>
          <a:p>
            <a:pPr>
              <a:buFont typeface="Wingdings" pitchFamily="2" charset="2"/>
              <a:buChar char="Ø"/>
            </a:pPr>
            <a:r>
              <a:rPr lang="el-GR" sz="2400" dirty="0" smtClean="0">
                <a:latin typeface="Arial" pitchFamily="34" charset="0"/>
                <a:cs typeface="Arial" pitchFamily="34" charset="0"/>
              </a:rPr>
              <a:t>άνετο και</a:t>
            </a:r>
          </a:p>
          <a:p>
            <a:pPr>
              <a:buFont typeface="Wingdings" pitchFamily="2" charset="2"/>
              <a:buChar char="Ø"/>
            </a:pPr>
            <a:r>
              <a:rPr lang="el-GR" sz="2400" dirty="0" smtClean="0">
                <a:latin typeface="Arial" pitchFamily="34" charset="0"/>
                <a:cs typeface="Arial" pitchFamily="34" charset="0"/>
              </a:rPr>
              <a:t>σε περιβάλλον χωρίς εξωτερικά ερεθίσματα που μπορούν να αποσπάσουν την προσοχή του παιδιού</a:t>
            </a:r>
          </a:p>
          <a:p>
            <a:pPr marL="0" indent="0">
              <a:buNone/>
            </a:pPr>
            <a:r>
              <a:rPr lang="el-GR" sz="2400" dirty="0">
                <a:latin typeface="Arial" pitchFamily="34" charset="0"/>
                <a:cs typeface="Arial" pitchFamily="34" charset="0"/>
              </a:rPr>
              <a:t>Ή</a:t>
            </a:r>
            <a:r>
              <a:rPr lang="el-GR" sz="2400" dirty="0" smtClean="0">
                <a:latin typeface="Arial" pitchFamily="34" charset="0"/>
                <a:cs typeface="Arial" pitchFamily="34" charset="0"/>
              </a:rPr>
              <a:t>ρεμο </a:t>
            </a:r>
            <a:r>
              <a:rPr lang="el-GR" sz="2400" dirty="0" smtClean="0">
                <a:latin typeface="Arial" pitchFamily="34" charset="0"/>
                <a:cs typeface="Arial" pitchFamily="34" charset="0"/>
              </a:rPr>
              <a:t>και συγκεντρωμένο στη δοκιμασία</a:t>
            </a:r>
          </a:p>
          <a:p>
            <a:pPr marL="0" indent="0">
              <a:buNone/>
            </a:pPr>
            <a:r>
              <a:rPr lang="el-GR" sz="2400" dirty="0">
                <a:latin typeface="Arial" pitchFamily="34" charset="0"/>
                <a:cs typeface="Arial" pitchFamily="34" charset="0"/>
              </a:rPr>
              <a:t>Ό</a:t>
            </a:r>
            <a:r>
              <a:rPr lang="el-GR" sz="2400" dirty="0" smtClean="0">
                <a:latin typeface="Arial" pitchFamily="34" charset="0"/>
                <a:cs typeface="Arial" pitchFamily="34" charset="0"/>
              </a:rPr>
              <a:t>χι </a:t>
            </a:r>
            <a:r>
              <a:rPr lang="el-GR" sz="2400" dirty="0" smtClean="0">
                <a:latin typeface="Arial" pitchFamily="34" charset="0"/>
                <a:cs typeface="Arial" pitchFamily="34" charset="0"/>
              </a:rPr>
              <a:t>σχόλια και χειρονομίες για ακρίβεια της δοκιμασίας</a:t>
            </a:r>
          </a:p>
          <a:p>
            <a:pPr marL="0" indent="0">
              <a:buNone/>
            </a:pPr>
            <a:r>
              <a:rPr lang="el-GR" sz="2400" dirty="0" smtClean="0">
                <a:latin typeface="Arial" pitchFamily="34" charset="0"/>
                <a:cs typeface="Arial" pitchFamily="34" charset="0"/>
              </a:rPr>
              <a:t>Διακοπή </a:t>
            </a:r>
            <a:r>
              <a:rPr lang="el-GR" sz="2400" dirty="0" smtClean="0">
                <a:latin typeface="Arial" pitchFamily="34" charset="0"/>
                <a:cs typeface="Arial" pitchFamily="34" charset="0"/>
              </a:rPr>
              <a:t>της δοκιμασίας σε περίπτωση έλλειψης ενδιαφέροντος ή κούρασης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642910" y="428604"/>
            <a:ext cx="7097442" cy="6096740"/>
          </a:xfrm>
        </p:spPr>
        <p:txBody>
          <a:bodyPr>
            <a:normAutofit/>
          </a:bodyPr>
          <a:lstStyle/>
          <a:p>
            <a:r>
              <a:rPr lang="el-GR" sz="2400" dirty="0" smtClean="0">
                <a:latin typeface="Arial" pitchFamily="34" charset="0"/>
                <a:cs typeface="Arial" pitchFamily="34" charset="0"/>
              </a:rPr>
              <a:t>Σε </a:t>
            </a:r>
            <a:r>
              <a:rPr lang="el-GR" sz="2400" dirty="0" smtClean="0">
                <a:latin typeface="Arial" pitchFamily="34" charset="0"/>
                <a:cs typeface="Arial" pitchFamily="34" charset="0"/>
              </a:rPr>
              <a:t>περίπτωση που η  απόδοση του παιδιού δεν ανταποκρίνεται σε αυτό που περίμενε ο </a:t>
            </a:r>
            <a:r>
              <a:rPr lang="el-GR" sz="2400" dirty="0" smtClean="0">
                <a:latin typeface="Arial" pitchFamily="34" charset="0"/>
                <a:cs typeface="Arial" pitchFamily="34" charset="0"/>
              </a:rPr>
              <a:t>εξεταστής </a:t>
            </a:r>
            <a:r>
              <a:rPr lang="el-GR" sz="2400" dirty="0" smtClean="0">
                <a:latin typeface="Arial" pitchFamily="34" charset="0"/>
                <a:cs typeface="Arial" pitchFamily="34" charset="0"/>
              </a:rPr>
              <a:t>(π.χ</a:t>
            </a:r>
            <a:r>
              <a:rPr lang="el-GR" sz="2400" dirty="0" smtClean="0">
                <a:latin typeface="Arial" pitchFamily="34" charset="0"/>
                <a:cs typeface="Arial" pitchFamily="34" charset="0"/>
              </a:rPr>
              <a:t>. το </a:t>
            </a:r>
            <a:r>
              <a:rPr lang="el-GR" sz="2400" dirty="0" smtClean="0">
                <a:latin typeface="Arial" pitchFamily="34" charset="0"/>
                <a:cs typeface="Arial" pitchFamily="34" charset="0"/>
              </a:rPr>
              <a:t>παιδί ήταν άρρωστο ή </a:t>
            </a:r>
            <a:r>
              <a:rPr lang="el-GR" sz="2400" dirty="0" smtClean="0">
                <a:latin typeface="Arial" pitchFamily="34" charset="0"/>
                <a:cs typeface="Arial" pitchFamily="34" charset="0"/>
              </a:rPr>
              <a:t>αποσπάστηκε) </a:t>
            </a:r>
            <a:r>
              <a:rPr lang="el-GR" sz="2400" dirty="0" smtClean="0">
                <a:latin typeface="Arial" pitchFamily="34" charset="0"/>
                <a:cs typeface="Arial" pitchFamily="34" charset="0"/>
              </a:rPr>
              <a:t>πρέπει να εξεταστεί ξανά κάποια άλλη φορά.</a:t>
            </a:r>
          </a:p>
          <a:p>
            <a:r>
              <a:rPr lang="el-GR" sz="2400" dirty="0" smtClean="0">
                <a:latin typeface="Arial" pitchFamily="34" charset="0"/>
                <a:cs typeface="Arial" pitchFamily="34" charset="0"/>
              </a:rPr>
              <a:t>Το ίδιο παιδί μπορεί να εξεταστεί μέχρι 4 φορές με το </a:t>
            </a:r>
            <a:r>
              <a:rPr lang="en-US" sz="2400" dirty="0" smtClean="0">
                <a:latin typeface="Arial" pitchFamily="34" charset="0"/>
                <a:cs typeface="Arial" pitchFamily="34" charset="0"/>
              </a:rPr>
              <a:t>PDMS-2.</a:t>
            </a:r>
          </a:p>
          <a:p>
            <a:r>
              <a:rPr lang="el-GR" sz="2400" dirty="0" smtClean="0">
                <a:latin typeface="Arial" pitchFamily="34" charset="0"/>
                <a:cs typeface="Arial" pitchFamily="34" charset="0"/>
              </a:rPr>
              <a:t>Άνετα ρούχα και αθλητικά παπούτσια.</a:t>
            </a:r>
          </a:p>
          <a:p>
            <a:r>
              <a:rPr lang="el-GR" sz="2400" dirty="0" smtClean="0">
                <a:latin typeface="Arial" pitchFamily="34" charset="0"/>
                <a:cs typeface="Arial" pitchFamily="34" charset="0"/>
              </a:rPr>
              <a:t>Οδηγίες δίνονται έως 3 φορές.</a:t>
            </a:r>
          </a:p>
          <a:p>
            <a:r>
              <a:rPr lang="el-GR" sz="2400" dirty="0" smtClean="0">
                <a:latin typeface="Arial" pitchFamily="34" charset="0"/>
                <a:cs typeface="Arial" pitchFamily="34" charset="0"/>
              </a:rPr>
              <a:t>Αν το παιδί δεν βαθμολογηθεί με 2 μετά από 2 προσπάθειες και χάσει τον ενδιαφέρον του το αφήνουμε και επανερχόμαστε κάποια άλλη στιγμή.</a:t>
            </a:r>
          </a:p>
          <a:p>
            <a:pPr marL="457200" indent="-457200">
              <a:buAutoNum type="arabicPeriod" startAt="6"/>
            </a:pPr>
            <a:endParaRPr lang="el-GR" sz="2400" dirty="0" smtClean="0">
              <a:latin typeface="Arial" pitchFamily="34" charset="0"/>
              <a:cs typeface="Arial" pitchFamily="34" charset="0"/>
            </a:endParaRPr>
          </a:p>
          <a:p>
            <a:pPr marL="457200" indent="-457200">
              <a:buAutoNum type="arabicPeriod" startAt="6"/>
            </a:pPr>
            <a:endParaRPr lang="el-GR" sz="2400" dirty="0" smtClean="0">
              <a:latin typeface="Arial" pitchFamily="34" charset="0"/>
              <a:cs typeface="Arial" pitchFamily="34" charset="0"/>
            </a:endParaRPr>
          </a:p>
          <a:p>
            <a:pPr marL="457200" indent="-457200">
              <a:buAutoNum type="arabicPeriod" startAt="6"/>
            </a:pPr>
            <a:endParaRPr lang="el-GR" sz="2400" dirty="0" smtClean="0">
              <a:latin typeface="Arial" pitchFamily="34" charset="0"/>
              <a:cs typeface="Arial" pitchFamily="34" charset="0"/>
            </a:endParaRPr>
          </a:p>
          <a:p>
            <a:pPr marL="457200" indent="-457200">
              <a:buAutoNum type="arabicPeriod" startAt="6"/>
            </a:pPr>
            <a:endParaRPr lang="en-US" sz="2400" dirty="0" smtClean="0">
              <a:latin typeface="Arial" pitchFamily="34" charset="0"/>
              <a:cs typeface="Arial" pitchFamily="34" charset="0"/>
            </a:endParaRPr>
          </a:p>
          <a:p>
            <a:pPr marL="457200" indent="-457200">
              <a:buAutoNum type="arabicPeriod" startAt="6"/>
            </a:pPr>
            <a:endParaRPr lang="el-GR" sz="2400" dirty="0" smtClean="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021" y="188640"/>
            <a:ext cx="8316416" cy="724942"/>
          </a:xfrm>
        </p:spPr>
        <p:txBody>
          <a:bodyPr>
            <a:normAutofit/>
          </a:bodyPr>
          <a:lstStyle/>
          <a:p>
            <a:pPr algn="ctr"/>
            <a:r>
              <a:rPr lang="el-GR" sz="3200" b="0" dirty="0" smtClean="0">
                <a:solidFill>
                  <a:schemeClr val="accent5">
                    <a:lumMod val="50000"/>
                  </a:schemeClr>
                </a:solidFill>
                <a:latin typeface="Comic Sans MS" pitchFamily="66" charset="0"/>
              </a:rPr>
              <a:t> </a:t>
            </a:r>
            <a:r>
              <a:rPr lang="el-GR" sz="3200" b="0" dirty="0" smtClean="0">
                <a:solidFill>
                  <a:schemeClr val="accent5">
                    <a:lumMod val="50000"/>
                  </a:schemeClr>
                </a:solidFill>
                <a:latin typeface="Arial" pitchFamily="34" charset="0"/>
                <a:cs typeface="Arial" pitchFamily="34" charset="0"/>
              </a:rPr>
              <a:t>το </a:t>
            </a:r>
            <a:r>
              <a:rPr lang="en-US" sz="3200" b="0" dirty="0" smtClean="0">
                <a:solidFill>
                  <a:schemeClr val="accent5">
                    <a:lumMod val="50000"/>
                  </a:schemeClr>
                </a:solidFill>
                <a:latin typeface="Arial" pitchFamily="34" charset="0"/>
                <a:cs typeface="Arial" pitchFamily="34" charset="0"/>
              </a:rPr>
              <a:t>PDMS-2</a:t>
            </a:r>
            <a:r>
              <a:rPr lang="el-GR" sz="3200" b="0" dirty="0" smtClean="0">
                <a:solidFill>
                  <a:schemeClr val="accent5">
                    <a:lumMod val="50000"/>
                  </a:schemeClr>
                </a:solidFill>
                <a:latin typeface="Arial" pitchFamily="34" charset="0"/>
                <a:cs typeface="Arial" pitchFamily="34" charset="0"/>
              </a:rPr>
              <a:t> στα </a:t>
            </a:r>
            <a:r>
              <a:rPr lang="el-GR" sz="3200" b="0" dirty="0" err="1" smtClean="0">
                <a:solidFill>
                  <a:schemeClr val="accent5">
                    <a:lumMod val="50000"/>
                  </a:schemeClr>
                </a:solidFill>
                <a:latin typeface="Arial" pitchFamily="34" charset="0"/>
                <a:cs typeface="Arial" pitchFamily="34" charset="0"/>
              </a:rPr>
              <a:t>παιδια</a:t>
            </a:r>
            <a:r>
              <a:rPr lang="el-GR" sz="3200" b="0" dirty="0" smtClean="0">
                <a:solidFill>
                  <a:schemeClr val="accent5">
                    <a:lumMod val="50000"/>
                  </a:schemeClr>
                </a:solidFill>
                <a:latin typeface="Arial" pitchFamily="34" charset="0"/>
                <a:cs typeface="Arial" pitchFamily="34" charset="0"/>
              </a:rPr>
              <a:t> </a:t>
            </a:r>
            <a:r>
              <a:rPr lang="el-GR" sz="3200" b="0" dirty="0" smtClean="0">
                <a:solidFill>
                  <a:schemeClr val="accent5">
                    <a:lumMod val="50000"/>
                  </a:schemeClr>
                </a:solidFill>
                <a:latin typeface="Arial" pitchFamily="34" charset="0"/>
                <a:cs typeface="Arial" pitchFamily="34" charset="0"/>
              </a:rPr>
              <a:t>με </a:t>
            </a:r>
            <a:r>
              <a:rPr lang="el-GR" sz="3200" b="0" dirty="0" err="1" smtClean="0">
                <a:solidFill>
                  <a:schemeClr val="accent5">
                    <a:lumMod val="50000"/>
                  </a:schemeClr>
                </a:solidFill>
                <a:latin typeface="Arial" pitchFamily="34" charset="0"/>
                <a:cs typeface="Arial" pitchFamily="34" charset="0"/>
              </a:rPr>
              <a:t>αναπηρια</a:t>
            </a:r>
            <a:endParaRPr lang="el-GR" sz="3200" b="0" dirty="0">
              <a:solidFill>
                <a:schemeClr val="accent5">
                  <a:lumMod val="50000"/>
                </a:schemeClr>
              </a:solidFill>
              <a:latin typeface="Arial" pitchFamily="34" charset="0"/>
              <a:cs typeface="Arial" pitchFamily="34" charset="0"/>
            </a:endParaRPr>
          </a:p>
        </p:txBody>
      </p:sp>
      <p:sp>
        <p:nvSpPr>
          <p:cNvPr id="3" name="2 - Θέση περιεχομένου"/>
          <p:cNvSpPr>
            <a:spLocks noGrp="1"/>
          </p:cNvSpPr>
          <p:nvPr>
            <p:ph idx="1"/>
          </p:nvPr>
        </p:nvSpPr>
        <p:spPr>
          <a:xfrm>
            <a:off x="395536" y="1196752"/>
            <a:ext cx="7300664" cy="5258984"/>
          </a:xfrm>
        </p:spPr>
        <p:txBody>
          <a:bodyPr>
            <a:normAutofit/>
          </a:bodyPr>
          <a:lstStyle/>
          <a:p>
            <a:pPr>
              <a:buFont typeface="Wingdings" pitchFamily="2" charset="2"/>
              <a:buChar char="q"/>
            </a:pPr>
            <a:r>
              <a:rPr lang="el-GR" sz="2400" dirty="0" smtClean="0">
                <a:latin typeface="Arial" pitchFamily="34" charset="0"/>
                <a:cs typeface="Arial" pitchFamily="34" charset="0"/>
              </a:rPr>
              <a:t>Κάποιες </a:t>
            </a:r>
            <a:r>
              <a:rPr lang="el-GR" sz="2400" dirty="0" smtClean="0">
                <a:latin typeface="Arial" pitchFamily="34" charset="0"/>
                <a:cs typeface="Arial" pitchFamily="34" charset="0"/>
              </a:rPr>
              <a:t>δοκιμασίες ίσως να χρειάζονται μεγάλες τροποποιήσεις ή ακόμα και να παραλειφθούν </a:t>
            </a:r>
            <a:r>
              <a:rPr lang="el-GR" sz="2400" dirty="0" smtClean="0">
                <a:latin typeface="Arial" pitchFamily="34" charset="0"/>
                <a:cs typeface="Arial" pitchFamily="34" charset="0"/>
              </a:rPr>
              <a:t>εντελώς (αν </a:t>
            </a:r>
            <a:r>
              <a:rPr lang="el-GR" sz="2400" dirty="0" smtClean="0">
                <a:latin typeface="Arial" pitchFamily="34" charset="0"/>
                <a:cs typeface="Arial" pitchFamily="34" charset="0"/>
              </a:rPr>
              <a:t>ο εξεταστής παραλείψει μια δοκιμασία τότε πρέπει να την βαθμολογήσει με </a:t>
            </a:r>
            <a:r>
              <a:rPr lang="el-GR" sz="2400" dirty="0" smtClean="0">
                <a:latin typeface="Arial" pitchFamily="34" charset="0"/>
                <a:cs typeface="Arial" pitchFamily="34" charset="0"/>
              </a:rPr>
              <a:t>0).</a:t>
            </a:r>
            <a:endParaRPr lang="el-GR" sz="2400" dirty="0" smtClean="0">
              <a:latin typeface="Arial" pitchFamily="34" charset="0"/>
              <a:cs typeface="Arial" pitchFamily="34" charset="0"/>
            </a:endParaRPr>
          </a:p>
          <a:p>
            <a:pPr>
              <a:buFont typeface="Wingdings" pitchFamily="2" charset="2"/>
              <a:buChar char="q"/>
            </a:pPr>
            <a:endParaRPr lang="el-GR" sz="2400" dirty="0" smtClean="0">
              <a:latin typeface="Arial" pitchFamily="34" charset="0"/>
              <a:cs typeface="Arial" pitchFamily="34" charset="0"/>
            </a:endParaRPr>
          </a:p>
          <a:p>
            <a:pPr>
              <a:buFont typeface="Wingdings" pitchFamily="2" charset="2"/>
              <a:buChar char="q"/>
            </a:pPr>
            <a:r>
              <a:rPr lang="el-GR" sz="2400" dirty="0" smtClean="0">
                <a:latin typeface="Arial" pitchFamily="34" charset="0"/>
                <a:cs typeface="Arial" pitchFamily="34" charset="0"/>
              </a:rPr>
              <a:t>Εστιάζω στα κριτήρια. </a:t>
            </a:r>
            <a:r>
              <a:rPr lang="el-GR" sz="2400" dirty="0" smtClean="0">
                <a:latin typeface="Arial" pitchFamily="34" charset="0"/>
                <a:cs typeface="Arial" pitchFamily="34" charset="0"/>
              </a:rPr>
              <a:t>Αν αυτό δεν είναι εφικτό, </a:t>
            </a:r>
            <a:r>
              <a:rPr lang="el-GR" sz="2400" dirty="0" smtClean="0">
                <a:latin typeface="Arial" pitchFamily="34" charset="0"/>
                <a:cs typeface="Arial" pitchFamily="34" charset="0"/>
              </a:rPr>
              <a:t>τροποποιώ </a:t>
            </a:r>
            <a:r>
              <a:rPr lang="el-GR" sz="2400" dirty="0" smtClean="0">
                <a:latin typeface="Arial" pitchFamily="34" charset="0"/>
                <a:cs typeface="Arial" pitchFamily="34" charset="0"/>
              </a:rPr>
              <a:t>την βαθμολογία και </a:t>
            </a:r>
            <a:r>
              <a:rPr lang="el-GR" sz="2400" dirty="0" smtClean="0">
                <a:latin typeface="Arial" pitchFamily="34" charset="0"/>
                <a:cs typeface="Arial" pitchFamily="34" charset="0"/>
              </a:rPr>
              <a:t>την σημειώνω </a:t>
            </a:r>
            <a:r>
              <a:rPr lang="el-GR" sz="2400" dirty="0" smtClean="0">
                <a:latin typeface="Arial" pitchFamily="34" charset="0"/>
                <a:cs typeface="Arial" pitchFamily="34" charset="0"/>
              </a:rPr>
              <a:t>στο </a:t>
            </a:r>
            <a:r>
              <a:rPr lang="en-US" sz="2400" dirty="0" smtClean="0">
                <a:latin typeface="Arial" pitchFamily="34" charset="0"/>
                <a:cs typeface="Arial" pitchFamily="34" charset="0"/>
              </a:rPr>
              <a:t>Examiner Record Booklet.</a:t>
            </a:r>
            <a:endParaRPr lang="el-GR" sz="2400" dirty="0" smtClean="0">
              <a:latin typeface="Arial" pitchFamily="34" charset="0"/>
              <a:cs typeface="Arial" pitchFamily="34" charset="0"/>
            </a:endParaRPr>
          </a:p>
          <a:p>
            <a:pPr>
              <a:buFont typeface="Wingdings" pitchFamily="2" charset="2"/>
              <a:buChar char="q"/>
            </a:pPr>
            <a:endParaRPr lang="en-US" sz="2400" dirty="0" smtClean="0">
              <a:latin typeface="Arial" pitchFamily="34" charset="0"/>
              <a:cs typeface="Arial" pitchFamily="34" charset="0"/>
            </a:endParaRPr>
          </a:p>
          <a:p>
            <a:pPr>
              <a:buFont typeface="Wingdings" pitchFamily="2" charset="2"/>
              <a:buChar char="q"/>
            </a:pPr>
            <a:r>
              <a:rPr lang="el-GR" sz="2400" dirty="0" smtClean="0">
                <a:latin typeface="Arial" pitchFamily="34" charset="0"/>
                <a:cs typeface="Arial" pitchFamily="34" charset="0"/>
              </a:rPr>
              <a:t>Ρωτάμε </a:t>
            </a:r>
            <a:r>
              <a:rPr lang="el-GR" sz="2400" dirty="0" smtClean="0">
                <a:latin typeface="Arial" pitchFamily="34" charset="0"/>
                <a:cs typeface="Arial" pitchFamily="34" charset="0"/>
              </a:rPr>
              <a:t>κάποιον που γνωρίζει καλά το παιδί τι μπορεί να το δυσκολέψει στις οδηγίες και τις προσαρμόζουμε ανάλογα.</a:t>
            </a:r>
          </a:p>
          <a:p>
            <a:endParaRPr lang="el-GR" sz="2400"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11560" y="404664"/>
            <a:ext cx="7239000" cy="410304"/>
          </a:xfrm>
        </p:spPr>
        <p:txBody>
          <a:bodyPr>
            <a:normAutofit fontScale="90000"/>
          </a:bodyPr>
          <a:lstStyle/>
          <a:p>
            <a:pPr algn="ctr"/>
            <a:r>
              <a:rPr lang="el-GR" sz="3200" b="0" dirty="0" err="1" smtClean="0">
                <a:solidFill>
                  <a:schemeClr val="accent5">
                    <a:lumMod val="50000"/>
                  </a:schemeClr>
                </a:solidFill>
                <a:latin typeface="Arial" pitchFamily="34" charset="0"/>
                <a:cs typeface="Arial" pitchFamily="34" charset="0"/>
              </a:rPr>
              <a:t>Βαθμολογηση</a:t>
            </a:r>
            <a:endParaRPr lang="el-GR" sz="3200" b="0" dirty="0">
              <a:solidFill>
                <a:schemeClr val="accent5">
                  <a:lumMod val="50000"/>
                </a:schemeClr>
              </a:solidFill>
              <a:latin typeface="Arial" pitchFamily="34" charset="0"/>
              <a:cs typeface="Arial" pitchFamily="34" charset="0"/>
            </a:endParaRPr>
          </a:p>
        </p:txBody>
      </p:sp>
      <p:sp>
        <p:nvSpPr>
          <p:cNvPr id="3" name="2 - Θέση περιεχομένου"/>
          <p:cNvSpPr>
            <a:spLocks noGrp="1"/>
          </p:cNvSpPr>
          <p:nvPr>
            <p:ph idx="1"/>
          </p:nvPr>
        </p:nvSpPr>
        <p:spPr>
          <a:xfrm>
            <a:off x="500034" y="1142984"/>
            <a:ext cx="7528350" cy="5310352"/>
          </a:xfrm>
        </p:spPr>
        <p:txBody>
          <a:bodyPr>
            <a:noAutofit/>
          </a:bodyPr>
          <a:lstStyle/>
          <a:p>
            <a:pPr>
              <a:buNone/>
            </a:pPr>
            <a:r>
              <a:rPr lang="el-GR" sz="2800" dirty="0" smtClean="0">
                <a:latin typeface="Arial" pitchFamily="34" charset="0"/>
                <a:cs typeface="Arial" pitchFamily="34" charset="0"/>
              </a:rPr>
              <a:t>Κάθε δοκιμασία βαθμολογείται με:</a:t>
            </a:r>
          </a:p>
          <a:p>
            <a:pPr>
              <a:buNone/>
            </a:pPr>
            <a:r>
              <a:rPr lang="el-GR" sz="2800" b="1" dirty="0" smtClean="0">
                <a:solidFill>
                  <a:schemeClr val="accent5">
                    <a:lumMod val="50000"/>
                  </a:schemeClr>
                </a:solidFill>
                <a:latin typeface="Arial" pitchFamily="34" charset="0"/>
                <a:cs typeface="Arial" pitchFamily="34" charset="0"/>
              </a:rPr>
              <a:t>0.</a:t>
            </a:r>
            <a:r>
              <a:rPr lang="el-GR" sz="2800" dirty="0" smtClean="0">
                <a:latin typeface="Arial" pitchFamily="34" charset="0"/>
                <a:cs typeface="Arial" pitchFamily="34" charset="0"/>
              </a:rPr>
              <a:t>	Το παιδί δεν προσπαθεί ή δεν μπορεί να εκτελέσει τη δοκιμασία ή  δεν φαίνεται ότι υφίσταται η συγκεκριμένη επιδεξιότητα. </a:t>
            </a:r>
          </a:p>
          <a:p>
            <a:pPr>
              <a:buNone/>
            </a:pPr>
            <a:endParaRPr lang="el-GR" sz="2800" dirty="0" smtClean="0">
              <a:latin typeface="Arial" pitchFamily="34" charset="0"/>
              <a:cs typeface="Arial" pitchFamily="34" charset="0"/>
            </a:endParaRPr>
          </a:p>
          <a:p>
            <a:pPr marL="514350" indent="-514350">
              <a:buNone/>
            </a:pPr>
            <a:r>
              <a:rPr lang="el-GR" sz="2800" b="1" dirty="0" smtClean="0">
                <a:solidFill>
                  <a:schemeClr val="accent5">
                    <a:lumMod val="50000"/>
                  </a:schemeClr>
                </a:solidFill>
                <a:latin typeface="Arial" pitchFamily="34" charset="0"/>
                <a:cs typeface="Arial" pitchFamily="34" charset="0"/>
              </a:rPr>
              <a:t>1.   </a:t>
            </a:r>
            <a:r>
              <a:rPr lang="el-GR" sz="2800" dirty="0" smtClean="0">
                <a:latin typeface="Arial" pitchFamily="34" charset="0"/>
                <a:cs typeface="Arial" pitchFamily="34" charset="0"/>
              </a:rPr>
              <a:t>Η εκτέλεση που πραγματοποιεί  το παιδί έχει σαφή ομοιότητα με τα κριτήρια αλλά δεν υπάρχει πλήρης ταύτιση.</a:t>
            </a:r>
          </a:p>
          <a:p>
            <a:pPr marL="514350" indent="-514350">
              <a:buNone/>
            </a:pPr>
            <a:endParaRPr lang="el-GR" sz="2800" dirty="0" smtClean="0">
              <a:latin typeface="Arial" pitchFamily="34" charset="0"/>
              <a:cs typeface="Arial" pitchFamily="34" charset="0"/>
            </a:endParaRPr>
          </a:p>
          <a:p>
            <a:pPr>
              <a:buNone/>
            </a:pPr>
            <a:r>
              <a:rPr lang="el-GR" sz="2800" b="1" dirty="0" smtClean="0">
                <a:solidFill>
                  <a:schemeClr val="accent5">
                    <a:lumMod val="50000"/>
                  </a:schemeClr>
                </a:solidFill>
                <a:latin typeface="Arial" pitchFamily="34" charset="0"/>
                <a:cs typeface="Arial" pitchFamily="34" charset="0"/>
              </a:rPr>
              <a:t>2.   </a:t>
            </a:r>
            <a:r>
              <a:rPr lang="el-GR" sz="2800" dirty="0" smtClean="0">
                <a:latin typeface="Arial" pitchFamily="34" charset="0"/>
                <a:cs typeface="Arial" pitchFamily="34" charset="0"/>
              </a:rPr>
              <a:t>Το παιδί εκτελεί την δοκιμασία επιτυχώς σύμφωνα με τα κριτήρια.</a:t>
            </a:r>
          </a:p>
          <a:p>
            <a:pPr marL="514350" indent="-514350">
              <a:buNone/>
            </a:pPr>
            <a:endParaRPr lang="el-GR" sz="2800" dirty="0" smtClean="0">
              <a:latin typeface="Arial" pitchFamily="34" charset="0"/>
              <a:cs typeface="Arial" pitchFamily="34" charset="0"/>
            </a:endParaRPr>
          </a:p>
          <a:p>
            <a:pPr marL="457200" indent="-457200">
              <a:buAutoNum type="arabicPlain"/>
            </a:pPr>
            <a:endParaRPr lang="el-GR" sz="2800" dirty="0" smtClean="0">
              <a:latin typeface="Arial" pitchFamily="34" charset="0"/>
              <a:cs typeface="Arial" pitchFamily="34" charset="0"/>
            </a:endParaRPr>
          </a:p>
          <a:p>
            <a:pPr marL="457200" indent="-457200">
              <a:buAutoNum type="arabicPlain"/>
            </a:pPr>
            <a:endParaRPr lang="el-GR" sz="2800"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20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2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20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251520" y="332656"/>
            <a:ext cx="7444680" cy="6123080"/>
          </a:xfrm>
        </p:spPr>
        <p:txBody>
          <a:bodyPr>
            <a:normAutofit fontScale="92500" lnSpcReduction="10000"/>
          </a:bodyPr>
          <a:lstStyle/>
          <a:p>
            <a:pPr marL="0" indent="0">
              <a:buNone/>
            </a:pPr>
            <a:r>
              <a:rPr lang="el-GR" dirty="0">
                <a:solidFill>
                  <a:schemeClr val="accent5">
                    <a:lumMod val="50000"/>
                  </a:schemeClr>
                </a:solidFill>
                <a:latin typeface="Arial" pitchFamily="34" charset="0"/>
                <a:cs typeface="Arial" pitchFamily="34" charset="0"/>
              </a:rPr>
              <a:t>Οι αρχικές βαθμολογίες στο PDMS-2 </a:t>
            </a:r>
            <a:r>
              <a:rPr lang="el-GR" dirty="0" smtClean="0">
                <a:solidFill>
                  <a:schemeClr val="accent5">
                    <a:lumMod val="50000"/>
                  </a:schemeClr>
                </a:solidFill>
                <a:latin typeface="Arial" pitchFamily="34" charset="0"/>
                <a:cs typeface="Arial" pitchFamily="34" charset="0"/>
              </a:rPr>
              <a:t>μετατρέπονται σε</a:t>
            </a:r>
          </a:p>
          <a:p>
            <a:pPr>
              <a:buFont typeface="Wingdings" pitchFamily="2" charset="2"/>
              <a:buChar char="Ø"/>
            </a:pPr>
            <a:r>
              <a:rPr lang="el-GR" dirty="0" smtClean="0">
                <a:latin typeface="Arial" pitchFamily="34" charset="0"/>
                <a:cs typeface="Arial" pitchFamily="34" charset="0"/>
              </a:rPr>
              <a:t> βαθμολογίες </a:t>
            </a:r>
            <a:r>
              <a:rPr lang="el-GR" dirty="0">
                <a:latin typeface="Arial" pitchFamily="34" charset="0"/>
                <a:cs typeface="Arial" pitchFamily="34" charset="0"/>
              </a:rPr>
              <a:t>ισοδύναμες με την </a:t>
            </a:r>
            <a:r>
              <a:rPr lang="el-GR" dirty="0" smtClean="0">
                <a:latin typeface="Arial" pitchFamily="34" charset="0"/>
                <a:cs typeface="Arial" pitchFamily="34" charset="0"/>
              </a:rPr>
              <a:t>ηλικία</a:t>
            </a:r>
          </a:p>
          <a:p>
            <a:pPr>
              <a:buFont typeface="Wingdings" pitchFamily="2" charset="2"/>
              <a:buChar char="Ø"/>
            </a:pPr>
            <a:r>
              <a:rPr lang="el-GR" dirty="0" smtClean="0">
                <a:latin typeface="Arial" pitchFamily="34" charset="0"/>
                <a:cs typeface="Arial" pitchFamily="34" charset="0"/>
              </a:rPr>
              <a:t> εκατοστιαίες </a:t>
            </a:r>
            <a:r>
              <a:rPr lang="el-GR" dirty="0">
                <a:latin typeface="Arial" pitchFamily="34" charset="0"/>
                <a:cs typeface="Arial" pitchFamily="34" charset="0"/>
              </a:rPr>
              <a:t>τιμές και </a:t>
            </a:r>
          </a:p>
          <a:p>
            <a:pPr>
              <a:buFont typeface="Wingdings" pitchFamily="2" charset="2"/>
              <a:buChar char="Ø"/>
            </a:pPr>
            <a:r>
              <a:rPr lang="el-GR" dirty="0" smtClean="0">
                <a:latin typeface="Arial" pitchFamily="34" charset="0"/>
                <a:cs typeface="Arial" pitchFamily="34" charset="0"/>
              </a:rPr>
              <a:t> τυπικές </a:t>
            </a:r>
            <a:r>
              <a:rPr lang="el-GR" dirty="0">
                <a:latin typeface="Arial" pitchFamily="34" charset="0"/>
                <a:cs typeface="Arial" pitchFamily="34" charset="0"/>
              </a:rPr>
              <a:t>βαθμολογίες για κάθε </a:t>
            </a:r>
            <a:r>
              <a:rPr lang="el-GR" dirty="0" err="1">
                <a:latin typeface="Arial" pitchFamily="34" charset="0"/>
                <a:cs typeface="Arial" pitchFamily="34" charset="0"/>
              </a:rPr>
              <a:t>υπο</a:t>
            </a:r>
            <a:r>
              <a:rPr lang="el-GR" dirty="0">
                <a:latin typeface="Arial" pitchFamily="34" charset="0"/>
                <a:cs typeface="Arial" pitchFamily="34" charset="0"/>
              </a:rPr>
              <a:t>-δοκιμή. </a:t>
            </a:r>
            <a:endParaRPr lang="el-GR" dirty="0" smtClean="0">
              <a:latin typeface="Arial" pitchFamily="34" charset="0"/>
              <a:cs typeface="Arial" pitchFamily="34" charset="0"/>
            </a:endParaRPr>
          </a:p>
          <a:p>
            <a:pPr marL="0" indent="0">
              <a:buNone/>
            </a:pPr>
            <a:r>
              <a:rPr lang="el-GR" dirty="0" smtClean="0">
                <a:latin typeface="Arial" pitchFamily="34" charset="0"/>
                <a:cs typeface="Arial" pitchFamily="34" charset="0"/>
              </a:rPr>
              <a:t>Οι </a:t>
            </a:r>
            <a:r>
              <a:rPr lang="el-GR" dirty="0">
                <a:latin typeface="Arial" pitchFamily="34" charset="0"/>
                <a:cs typeface="Arial" pitchFamily="34" charset="0"/>
              </a:rPr>
              <a:t>βαθμολογίες μετατρέπονται, επίσης, σε </a:t>
            </a:r>
            <a:endParaRPr lang="el-GR" dirty="0" smtClean="0">
              <a:latin typeface="Arial" pitchFamily="34" charset="0"/>
              <a:cs typeface="Arial" pitchFamily="34" charset="0"/>
            </a:endParaRPr>
          </a:p>
          <a:p>
            <a:pPr>
              <a:buFont typeface="Wingdings" pitchFamily="2" charset="2"/>
              <a:buChar char="Ø"/>
            </a:pPr>
            <a:r>
              <a:rPr lang="el-GR" dirty="0" smtClean="0">
                <a:latin typeface="Arial" pitchFamily="34" charset="0"/>
                <a:cs typeface="Arial" pitchFamily="34" charset="0"/>
              </a:rPr>
              <a:t>3 </a:t>
            </a:r>
            <a:r>
              <a:rPr lang="el-GR" dirty="0">
                <a:latin typeface="Arial" pitchFamily="34" charset="0"/>
                <a:cs typeface="Arial" pitchFamily="34" charset="0"/>
              </a:rPr>
              <a:t>σύνθετες </a:t>
            </a:r>
            <a:r>
              <a:rPr lang="el-GR" dirty="0" smtClean="0">
                <a:latin typeface="Arial" pitchFamily="34" charset="0"/>
                <a:cs typeface="Arial" pitchFamily="34" charset="0"/>
              </a:rPr>
              <a:t>βαθμολογίες:</a:t>
            </a:r>
          </a:p>
          <a:p>
            <a:pPr algn="ctr">
              <a:buFont typeface="Wingdings" pitchFamily="2" charset="2"/>
              <a:buChar char="ü"/>
            </a:pPr>
            <a:r>
              <a:rPr lang="el-GR" dirty="0" smtClean="0">
                <a:latin typeface="Arial" pitchFamily="34" charset="0"/>
                <a:cs typeface="Arial" pitchFamily="34" charset="0"/>
              </a:rPr>
              <a:t>λεπτής κίνησης </a:t>
            </a:r>
          </a:p>
          <a:p>
            <a:pPr algn="ctr">
              <a:buFont typeface="Wingdings" pitchFamily="2" charset="2"/>
              <a:buChar char="ü"/>
            </a:pPr>
            <a:r>
              <a:rPr lang="el-GR" dirty="0" smtClean="0">
                <a:latin typeface="Arial" pitchFamily="34" charset="0"/>
                <a:cs typeface="Arial" pitchFamily="34" charset="0"/>
              </a:rPr>
              <a:t> αδρής κίνησης </a:t>
            </a:r>
          </a:p>
          <a:p>
            <a:pPr algn="ctr">
              <a:buFont typeface="Wingdings" pitchFamily="2" charset="2"/>
              <a:buChar char="ü"/>
            </a:pPr>
            <a:r>
              <a:rPr lang="el-GR" dirty="0" smtClean="0">
                <a:latin typeface="Arial" pitchFamily="34" charset="0"/>
                <a:cs typeface="Arial" pitchFamily="34" charset="0"/>
              </a:rPr>
              <a:t>συνολική βαθμολογία</a:t>
            </a:r>
          </a:p>
          <a:p>
            <a:pPr marL="0" indent="0">
              <a:buNone/>
            </a:pPr>
            <a:r>
              <a:rPr lang="el-GR" dirty="0" smtClean="0">
                <a:latin typeface="Arial" pitchFamily="34" charset="0"/>
                <a:cs typeface="Arial" pitchFamily="34" charset="0"/>
              </a:rPr>
              <a:t>Με </a:t>
            </a:r>
            <a:r>
              <a:rPr lang="el-GR" dirty="0">
                <a:latin typeface="Arial" pitchFamily="34" charset="0"/>
                <a:cs typeface="Arial" pitchFamily="34" charset="0"/>
              </a:rPr>
              <a:t>βάση όλα τα παραπάνω, σκιαγραφείται το Κινητικό Αναπτυξιακό Προφίλ του παιδιού και αξιολογείται αν αυτό συμβαδίζει με την χρονολογική του </a:t>
            </a:r>
            <a:r>
              <a:rPr lang="el-GR" dirty="0" smtClean="0">
                <a:latin typeface="Arial" pitchFamily="34" charset="0"/>
                <a:cs typeface="Arial" pitchFamily="34" charset="0"/>
              </a:rPr>
              <a:t>ηλικία.</a:t>
            </a:r>
          </a:p>
          <a:p>
            <a:pPr marL="0" indent="0">
              <a:buNone/>
            </a:pPr>
            <a:r>
              <a:rPr lang="el-GR" dirty="0">
                <a:latin typeface="Arial" pitchFamily="34" charset="0"/>
                <a:cs typeface="Arial" pitchFamily="34" charset="0"/>
              </a:rPr>
              <a:t> </a:t>
            </a:r>
            <a:r>
              <a:rPr lang="el-GR" dirty="0" smtClean="0">
                <a:latin typeface="Arial" pitchFamily="34" charset="0"/>
                <a:cs typeface="Arial" pitchFamily="34" charset="0"/>
              </a:rPr>
              <a:t>                   </a:t>
            </a:r>
            <a:r>
              <a:rPr lang="el-GR" sz="2000" dirty="0">
                <a:solidFill>
                  <a:schemeClr val="accent5">
                    <a:lumMod val="50000"/>
                  </a:schemeClr>
                </a:solidFill>
                <a:latin typeface="Arial" pitchFamily="34" charset="0"/>
                <a:cs typeface="Arial" pitchFamily="34" charset="0"/>
              </a:rPr>
              <a:t>(</a:t>
            </a:r>
            <a:r>
              <a:rPr lang="el-GR" sz="2000" dirty="0" err="1">
                <a:solidFill>
                  <a:schemeClr val="accent5">
                    <a:lumMod val="50000"/>
                  </a:schemeClr>
                </a:solidFill>
                <a:latin typeface="Arial" pitchFamily="34" charset="0"/>
                <a:cs typeface="Arial" pitchFamily="34" charset="0"/>
              </a:rPr>
              <a:t>Tecklin</a:t>
            </a:r>
            <a:r>
              <a:rPr lang="el-GR" sz="2000" dirty="0">
                <a:solidFill>
                  <a:schemeClr val="accent5">
                    <a:lumMod val="50000"/>
                  </a:schemeClr>
                </a:solidFill>
                <a:latin typeface="Arial" pitchFamily="34" charset="0"/>
                <a:cs typeface="Arial" pitchFamily="34" charset="0"/>
              </a:rPr>
              <a:t>, 2008; </a:t>
            </a:r>
            <a:r>
              <a:rPr lang="el-GR" sz="2000" dirty="0" err="1">
                <a:solidFill>
                  <a:schemeClr val="accent5">
                    <a:lumMod val="50000"/>
                  </a:schemeClr>
                </a:solidFill>
                <a:latin typeface="Arial" pitchFamily="34" charset="0"/>
                <a:cs typeface="Arial" pitchFamily="34" charset="0"/>
              </a:rPr>
              <a:t>Provost</a:t>
            </a:r>
            <a:r>
              <a:rPr lang="el-GR" sz="2000" dirty="0">
                <a:solidFill>
                  <a:schemeClr val="accent5">
                    <a:lumMod val="50000"/>
                  </a:schemeClr>
                </a:solidFill>
                <a:latin typeface="Arial" pitchFamily="34" charset="0"/>
                <a:cs typeface="Arial" pitchFamily="34" charset="0"/>
              </a:rPr>
              <a:t>, </a:t>
            </a:r>
            <a:r>
              <a:rPr lang="el-GR" sz="2000" dirty="0" err="1">
                <a:solidFill>
                  <a:schemeClr val="accent5">
                    <a:lumMod val="50000"/>
                  </a:schemeClr>
                </a:solidFill>
                <a:latin typeface="Arial" pitchFamily="34" charset="0"/>
                <a:cs typeface="Arial" pitchFamily="34" charset="0"/>
              </a:rPr>
              <a:t>Heimerl</a:t>
            </a:r>
            <a:r>
              <a:rPr lang="el-GR" sz="2000" dirty="0">
                <a:solidFill>
                  <a:schemeClr val="accent5">
                    <a:lumMod val="50000"/>
                  </a:schemeClr>
                </a:solidFill>
                <a:latin typeface="Arial" pitchFamily="34" charset="0"/>
                <a:cs typeface="Arial" pitchFamily="34" charset="0"/>
              </a:rPr>
              <a:t>, &amp; </a:t>
            </a:r>
            <a:r>
              <a:rPr lang="el-GR" sz="2000" dirty="0" err="1">
                <a:solidFill>
                  <a:schemeClr val="accent5">
                    <a:lumMod val="50000"/>
                  </a:schemeClr>
                </a:solidFill>
                <a:latin typeface="Arial" pitchFamily="34" charset="0"/>
                <a:cs typeface="Arial" pitchFamily="34" charset="0"/>
              </a:rPr>
              <a:t>Lopez</a:t>
            </a:r>
            <a:r>
              <a:rPr lang="el-GR" sz="2000" dirty="0">
                <a:solidFill>
                  <a:schemeClr val="accent5">
                    <a:lumMod val="50000"/>
                  </a:schemeClr>
                </a:solidFill>
                <a:latin typeface="Arial" pitchFamily="34" charset="0"/>
                <a:cs typeface="Arial" pitchFamily="34" charset="0"/>
              </a:rPr>
              <a:t>, 2007</a:t>
            </a:r>
            <a:r>
              <a:rPr lang="el-GR" sz="2000" dirty="0" smtClean="0">
                <a:solidFill>
                  <a:schemeClr val="accent5">
                    <a:lumMod val="50000"/>
                  </a:schemeClr>
                </a:solidFill>
                <a:latin typeface="Arial" pitchFamily="34" charset="0"/>
                <a:cs typeface="Arial" pitchFamily="34" charset="0"/>
              </a:rPr>
              <a:t>)</a:t>
            </a:r>
            <a:endParaRPr lang="el-GR" sz="2000" dirty="0">
              <a:solidFill>
                <a:schemeClr val="accent5">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20595801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500034" y="357166"/>
            <a:ext cx="7929618" cy="6072230"/>
          </a:xfrm>
        </p:spPr>
        <p:txBody>
          <a:bodyPr>
            <a:noAutofit/>
          </a:bodyPr>
          <a:lstStyle/>
          <a:p>
            <a:pPr>
              <a:buNone/>
            </a:pPr>
            <a:r>
              <a:rPr lang="el-GR" sz="2400" dirty="0" smtClean="0">
                <a:latin typeface="Arial" pitchFamily="34" charset="0"/>
                <a:cs typeface="Arial" pitchFamily="34" charset="0"/>
              </a:rPr>
              <a:t>Για τις 5 υποκατηγορίες</a:t>
            </a:r>
          </a:p>
          <a:p>
            <a:pPr marL="457200" indent="-457200">
              <a:buFont typeface="+mj-lt"/>
              <a:buAutoNum type="arabicPeriod"/>
            </a:pPr>
            <a:r>
              <a:rPr lang="el-GR" sz="2400" dirty="0" smtClean="0">
                <a:latin typeface="Arial" pitchFamily="34" charset="0"/>
                <a:cs typeface="Arial" pitchFamily="34" charset="0"/>
              </a:rPr>
              <a:t>Στατικές κινήσεις</a:t>
            </a:r>
          </a:p>
          <a:p>
            <a:pPr marL="457200" indent="-457200">
              <a:buFont typeface="+mj-lt"/>
              <a:buAutoNum type="arabicPeriod"/>
            </a:pPr>
            <a:r>
              <a:rPr lang="el-GR" sz="2400" dirty="0" smtClean="0">
                <a:latin typeface="Arial" pitchFamily="34" charset="0"/>
                <a:cs typeface="Arial" pitchFamily="34" charset="0"/>
              </a:rPr>
              <a:t>Μετακινήσεις</a:t>
            </a:r>
          </a:p>
          <a:p>
            <a:pPr marL="457200" indent="-457200">
              <a:buFont typeface="+mj-lt"/>
              <a:buAutoNum type="arabicPeriod"/>
            </a:pPr>
            <a:r>
              <a:rPr lang="el-GR" sz="2400" dirty="0" smtClean="0">
                <a:latin typeface="Arial" pitchFamily="34" charset="0"/>
                <a:cs typeface="Arial" pitchFamily="34" charset="0"/>
              </a:rPr>
              <a:t>Χειρισμός αντικειμένων</a:t>
            </a:r>
          </a:p>
          <a:p>
            <a:pPr marL="457200" indent="-457200">
              <a:buFont typeface="+mj-lt"/>
              <a:buAutoNum type="arabicPeriod"/>
            </a:pPr>
            <a:r>
              <a:rPr lang="el-GR" sz="2400" dirty="0" smtClean="0">
                <a:latin typeface="Arial" pitchFamily="34" charset="0"/>
                <a:cs typeface="Arial" pitchFamily="34" charset="0"/>
              </a:rPr>
              <a:t>Άρπαγμα-Σύλληψη</a:t>
            </a:r>
          </a:p>
          <a:p>
            <a:pPr marL="457200" indent="-457200">
              <a:buFont typeface="+mj-lt"/>
              <a:buAutoNum type="arabicPeriod"/>
            </a:pPr>
            <a:r>
              <a:rPr lang="el-GR" sz="2400" dirty="0" err="1" smtClean="0">
                <a:latin typeface="Arial" pitchFamily="34" charset="0"/>
                <a:cs typeface="Arial" pitchFamily="34" charset="0"/>
              </a:rPr>
              <a:t>Οπτικοκινητικός</a:t>
            </a:r>
            <a:r>
              <a:rPr lang="el-GR" sz="2400" dirty="0" smtClean="0">
                <a:latin typeface="Arial" pitchFamily="34" charset="0"/>
                <a:cs typeface="Arial" pitchFamily="34" charset="0"/>
              </a:rPr>
              <a:t> συντονισμός</a:t>
            </a:r>
          </a:p>
          <a:p>
            <a:pPr marL="0" indent="0">
              <a:buNone/>
            </a:pPr>
            <a:r>
              <a:rPr lang="el-GR" sz="2400" dirty="0" smtClean="0">
                <a:latin typeface="Arial" pitchFamily="34" charset="0"/>
                <a:cs typeface="Arial" pitchFamily="34" charset="0"/>
              </a:rPr>
              <a:t>Η ηλικία καθορίζει από ποια δοκιμασία θα ξεκινήσει.</a:t>
            </a:r>
          </a:p>
          <a:p>
            <a:pPr marL="457200" indent="-457200">
              <a:buNone/>
            </a:pPr>
            <a:endParaRPr lang="el-GR" sz="2400" dirty="0" smtClean="0">
              <a:latin typeface="Arial" pitchFamily="34" charset="0"/>
              <a:cs typeface="Arial" pitchFamily="34" charset="0"/>
            </a:endParaRPr>
          </a:p>
          <a:p>
            <a:pPr marL="0" indent="0">
              <a:buNone/>
            </a:pPr>
            <a:r>
              <a:rPr lang="el-GR" sz="2400" dirty="0" smtClean="0">
                <a:latin typeface="Arial" pitchFamily="34" charset="0"/>
                <a:cs typeface="Arial" pitchFamily="34" charset="0"/>
              </a:rPr>
              <a:t>Αντανακλαστικές κινήσεις αξιολογούνται μόνο σε παιδιά κάτω του ενός έτους.</a:t>
            </a:r>
          </a:p>
          <a:p>
            <a:pPr marL="457200" indent="-457200">
              <a:buNone/>
            </a:pPr>
            <a:endParaRPr lang="el-GR" sz="2400" dirty="0" smtClean="0">
              <a:latin typeface="Arial" pitchFamily="34" charset="0"/>
              <a:cs typeface="Arial" pitchFamily="34" charset="0"/>
            </a:endParaRPr>
          </a:p>
          <a:p>
            <a:pPr marL="0" indent="0">
              <a:buNone/>
            </a:pPr>
            <a:r>
              <a:rPr lang="el-GR" sz="2400" dirty="0" smtClean="0">
                <a:latin typeface="Arial" pitchFamily="34" charset="0"/>
                <a:cs typeface="Arial" pitchFamily="34" charset="0"/>
              </a:rPr>
              <a:t>Μεγαλύτερα παιδιά με κινητικές ή νευρολογικές αναπηρίες μπορεί να είναι σκόπιμο να εξεταστούν και στις αντανακλαστικές κινήσεις.</a:t>
            </a:r>
          </a:p>
          <a:p>
            <a:endParaRPr lang="el-GR" sz="2400"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20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2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28596" y="714356"/>
            <a:ext cx="7239748" cy="5378940"/>
          </a:xfrm>
        </p:spPr>
        <p:txBody>
          <a:bodyPr>
            <a:normAutofit/>
          </a:bodyPr>
          <a:lstStyle/>
          <a:p>
            <a:r>
              <a:rPr lang="en-US" sz="2400" b="1" dirty="0" smtClean="0">
                <a:latin typeface="Arial" pitchFamily="34" charset="0"/>
                <a:cs typeface="Arial" pitchFamily="34" charset="0"/>
              </a:rPr>
              <a:t>Entry points:</a:t>
            </a:r>
            <a:r>
              <a:rPr lang="el-GR" sz="2400" b="1" dirty="0" smtClean="0">
                <a:latin typeface="Arial" pitchFamily="34" charset="0"/>
                <a:cs typeface="Arial" pitchFamily="34" charset="0"/>
              </a:rPr>
              <a:t> </a:t>
            </a:r>
            <a:r>
              <a:rPr lang="el-GR" sz="2400" dirty="0" smtClean="0">
                <a:latin typeface="Arial" pitchFamily="34" charset="0"/>
                <a:cs typeface="Arial" pitchFamily="34" charset="0"/>
              </a:rPr>
              <a:t>Το σημείο έναρξης σύμφωνα με την ηλικία του παιδιού</a:t>
            </a:r>
          </a:p>
          <a:p>
            <a:pPr>
              <a:buNone/>
            </a:pPr>
            <a:r>
              <a:rPr lang="el-GR" sz="2400" dirty="0" smtClean="0">
                <a:latin typeface="Arial" pitchFamily="34" charset="0"/>
                <a:cs typeface="Arial" pitchFamily="34" charset="0"/>
              </a:rPr>
              <a:t>		Αν η δοκιμασία αφορά παιδί με αναπηρία ο εξεταστής 	ορίζει το σημείο έναρξης </a:t>
            </a:r>
          </a:p>
          <a:p>
            <a:pPr>
              <a:buNone/>
            </a:pPr>
            <a:endParaRPr lang="en-US" sz="2400" dirty="0" smtClean="0">
              <a:latin typeface="Arial" pitchFamily="34" charset="0"/>
              <a:cs typeface="Arial" pitchFamily="34" charset="0"/>
            </a:endParaRPr>
          </a:p>
          <a:p>
            <a:r>
              <a:rPr lang="en-US" sz="2400" b="1" dirty="0" smtClean="0">
                <a:latin typeface="Arial" pitchFamily="34" charset="0"/>
                <a:cs typeface="Arial" pitchFamily="34" charset="0"/>
              </a:rPr>
              <a:t>Basal Level:</a:t>
            </a:r>
            <a:r>
              <a:rPr lang="el-GR" sz="2400" b="1" dirty="0" smtClean="0">
                <a:latin typeface="Arial" pitchFamily="34" charset="0"/>
                <a:cs typeface="Arial" pitchFamily="34" charset="0"/>
              </a:rPr>
              <a:t> </a:t>
            </a:r>
            <a:r>
              <a:rPr lang="el-GR" sz="2400" dirty="0" smtClean="0">
                <a:latin typeface="Arial" pitchFamily="34" charset="0"/>
                <a:cs typeface="Arial" pitchFamily="34" charset="0"/>
              </a:rPr>
              <a:t>όταν το παιδί βαθμολογηθεί σε τρεις συνεχόμενες δοκιμασίες με 2.</a:t>
            </a:r>
          </a:p>
          <a:p>
            <a:pPr>
              <a:buNone/>
            </a:pPr>
            <a:endParaRPr lang="en-US" sz="2400" dirty="0" smtClean="0">
              <a:latin typeface="Arial" pitchFamily="34" charset="0"/>
              <a:cs typeface="Arial" pitchFamily="34" charset="0"/>
            </a:endParaRPr>
          </a:p>
          <a:p>
            <a:r>
              <a:rPr lang="en-US" sz="2400" b="1" dirty="0" smtClean="0">
                <a:latin typeface="Arial" pitchFamily="34" charset="0"/>
                <a:cs typeface="Arial" pitchFamily="34" charset="0"/>
              </a:rPr>
              <a:t>Ceiling Level:</a:t>
            </a:r>
            <a:r>
              <a:rPr lang="el-GR" sz="2400" b="1" dirty="0" smtClean="0">
                <a:latin typeface="Arial" pitchFamily="34" charset="0"/>
                <a:cs typeface="Arial" pitchFamily="34" charset="0"/>
              </a:rPr>
              <a:t> </a:t>
            </a:r>
            <a:r>
              <a:rPr lang="el-GR" sz="2400" dirty="0" smtClean="0">
                <a:latin typeface="Arial" pitchFamily="34" charset="0"/>
                <a:cs typeface="Arial" pitchFamily="34" charset="0"/>
              </a:rPr>
              <a:t>όταν το παιδί βαθμολογηθεί σε τρεις συνεχόμενες δοκιμασίες με 0.</a:t>
            </a:r>
            <a:endParaRPr lang="el-GR" sz="2400"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60648"/>
            <a:ext cx="6329378" cy="936104"/>
          </a:xfrm>
        </p:spPr>
        <p:txBody>
          <a:bodyPr>
            <a:normAutofit/>
          </a:bodyPr>
          <a:lstStyle/>
          <a:p>
            <a:r>
              <a:rPr lang="en-US" sz="2800" b="0" dirty="0" smtClean="0">
                <a:solidFill>
                  <a:schemeClr val="accent5">
                    <a:lumMod val="50000"/>
                  </a:schemeClr>
                </a:solidFill>
                <a:latin typeface="Arial" pitchFamily="34" charset="0"/>
                <a:cs typeface="Arial" pitchFamily="34" charset="0"/>
              </a:rPr>
              <a:t>Visual-Motor</a:t>
            </a:r>
            <a:br>
              <a:rPr lang="en-US" sz="2800" b="0" dirty="0" smtClean="0">
                <a:solidFill>
                  <a:schemeClr val="accent5">
                    <a:lumMod val="50000"/>
                  </a:schemeClr>
                </a:solidFill>
                <a:latin typeface="Arial" pitchFamily="34" charset="0"/>
                <a:cs typeface="Arial" pitchFamily="34" charset="0"/>
              </a:rPr>
            </a:br>
            <a:r>
              <a:rPr lang="en-US" sz="2800" b="0" dirty="0" smtClean="0">
                <a:solidFill>
                  <a:schemeClr val="accent5">
                    <a:lumMod val="50000"/>
                  </a:schemeClr>
                </a:solidFill>
                <a:latin typeface="Arial" pitchFamily="34" charset="0"/>
                <a:cs typeface="Arial" pitchFamily="34" charset="0"/>
              </a:rPr>
              <a:t>Starting point</a:t>
            </a:r>
            <a:r>
              <a:rPr lang="en-US" sz="2800" b="0" dirty="0" smtClean="0">
                <a:solidFill>
                  <a:schemeClr val="accent5">
                    <a:lumMod val="50000"/>
                  </a:schemeClr>
                </a:solidFill>
                <a:latin typeface="Arial" pitchFamily="34" charset="0"/>
                <a:cs typeface="Arial" pitchFamily="34" charset="0"/>
              </a:rPr>
              <a:t>:</a:t>
            </a:r>
            <a:r>
              <a:rPr lang="el-GR" sz="2800" b="0" dirty="0" smtClean="0">
                <a:solidFill>
                  <a:schemeClr val="accent5">
                    <a:lumMod val="50000"/>
                  </a:schemeClr>
                </a:solidFill>
                <a:latin typeface="Arial" pitchFamily="34" charset="0"/>
                <a:cs typeface="Arial" pitchFamily="34" charset="0"/>
              </a:rPr>
              <a:t> </a:t>
            </a:r>
            <a:r>
              <a:rPr lang="en-US" sz="2800" b="0" dirty="0" smtClean="0">
                <a:solidFill>
                  <a:schemeClr val="accent5">
                    <a:lumMod val="50000"/>
                  </a:schemeClr>
                </a:solidFill>
                <a:latin typeface="Arial" pitchFamily="34" charset="0"/>
                <a:cs typeface="Arial" pitchFamily="34" charset="0"/>
              </a:rPr>
              <a:t>23-26 </a:t>
            </a:r>
            <a:r>
              <a:rPr lang="en-US" sz="2800" b="0" dirty="0" smtClean="0">
                <a:solidFill>
                  <a:schemeClr val="accent5">
                    <a:lumMod val="50000"/>
                  </a:schemeClr>
                </a:solidFill>
                <a:latin typeface="Arial" pitchFamily="34" charset="0"/>
                <a:cs typeface="Arial" pitchFamily="34" charset="0"/>
              </a:rPr>
              <a:t>months</a:t>
            </a:r>
            <a:endParaRPr lang="el-GR" sz="2800" b="0" dirty="0">
              <a:solidFill>
                <a:schemeClr val="accent5">
                  <a:lumMod val="50000"/>
                </a:schemeClr>
              </a:solidFill>
              <a:latin typeface="Arial" pitchFamily="34" charset="0"/>
              <a:cs typeface="Arial" pitchFamily="34" charset="0"/>
            </a:endParaRPr>
          </a:p>
        </p:txBody>
      </p:sp>
      <p:graphicFrame>
        <p:nvGraphicFramePr>
          <p:cNvPr id="4" name="3 - Θέση περιεχομένου"/>
          <p:cNvGraphicFramePr>
            <a:graphicFrameLocks noGrp="1"/>
          </p:cNvGraphicFramePr>
          <p:nvPr>
            <p:ph idx="1"/>
            <p:extLst>
              <p:ext uri="{D42A27DB-BD31-4B8C-83A1-F6EECF244321}">
                <p14:modId xmlns:p14="http://schemas.microsoft.com/office/powerpoint/2010/main" val="1486319837"/>
              </p:ext>
            </p:extLst>
          </p:nvPr>
        </p:nvGraphicFramePr>
        <p:xfrm>
          <a:off x="457201" y="1600200"/>
          <a:ext cx="7283151" cy="4716694"/>
        </p:xfrm>
        <a:graphic>
          <a:graphicData uri="http://schemas.openxmlformats.org/drawingml/2006/table">
            <a:tbl>
              <a:tblPr firstRow="1" bandRow="1">
                <a:tableStyleId>{073A0DAA-6AF3-43AB-8588-CEC1D06C72B9}</a:tableStyleId>
              </a:tblPr>
              <a:tblGrid>
                <a:gridCol w="2427717"/>
                <a:gridCol w="2427717"/>
                <a:gridCol w="2427717"/>
              </a:tblGrid>
              <a:tr h="390030">
                <a:tc>
                  <a:txBody>
                    <a:bodyPr/>
                    <a:lstStyle/>
                    <a:p>
                      <a:pPr algn="ctr"/>
                      <a:r>
                        <a:rPr lang="en-US" dirty="0" smtClean="0">
                          <a:latin typeface="Comic Sans MS" pitchFamily="66" charset="0"/>
                        </a:rPr>
                        <a:t>Item</a:t>
                      </a:r>
                      <a:endParaRPr lang="el-GR" dirty="0">
                        <a:latin typeface="Comic Sans MS" pitchFamily="66" charset="0"/>
                      </a:endParaRPr>
                    </a:p>
                  </a:txBody>
                  <a:tcPr/>
                </a:tc>
                <a:tc>
                  <a:txBody>
                    <a:bodyPr/>
                    <a:lstStyle/>
                    <a:p>
                      <a:pPr algn="ctr"/>
                      <a:r>
                        <a:rPr lang="en-US" dirty="0" smtClean="0">
                          <a:latin typeface="Comic Sans MS" pitchFamily="66" charset="0"/>
                        </a:rPr>
                        <a:t>Description</a:t>
                      </a:r>
                      <a:endParaRPr lang="el-GR" dirty="0">
                        <a:latin typeface="Comic Sans MS" pitchFamily="66" charset="0"/>
                      </a:endParaRPr>
                    </a:p>
                  </a:txBody>
                  <a:tcPr/>
                </a:tc>
                <a:tc>
                  <a:txBody>
                    <a:bodyPr/>
                    <a:lstStyle/>
                    <a:p>
                      <a:pPr algn="ctr"/>
                      <a:r>
                        <a:rPr lang="en-US" dirty="0" smtClean="0">
                          <a:latin typeface="Comic Sans MS" pitchFamily="66" charset="0"/>
                        </a:rPr>
                        <a:t>SCORE</a:t>
                      </a:r>
                      <a:endParaRPr lang="el-GR" dirty="0">
                        <a:latin typeface="Comic Sans MS" pitchFamily="66" charset="0"/>
                      </a:endParaRPr>
                    </a:p>
                  </a:txBody>
                  <a:tcPr/>
                </a:tc>
              </a:tr>
              <a:tr h="390030">
                <a:tc>
                  <a:txBody>
                    <a:bodyPr/>
                    <a:lstStyle/>
                    <a:p>
                      <a:pPr algn="ctr"/>
                      <a:r>
                        <a:rPr lang="en-US" dirty="0" smtClean="0">
                          <a:latin typeface="Comic Sans MS" pitchFamily="66" charset="0"/>
                        </a:rPr>
                        <a:t>40</a:t>
                      </a:r>
                      <a:endParaRPr lang="el-GR" dirty="0">
                        <a:latin typeface="Comic Sans MS" pitchFamily="66" charset="0"/>
                      </a:endParaRPr>
                    </a:p>
                  </a:txBody>
                  <a:tcPr/>
                </a:tc>
                <a:tc>
                  <a:txBody>
                    <a:bodyPr/>
                    <a:lstStyle/>
                    <a:p>
                      <a:pPr algn="ctr"/>
                      <a:r>
                        <a:rPr lang="en-US" dirty="0" smtClean="0">
                          <a:latin typeface="Comic Sans MS" pitchFamily="66" charset="0"/>
                        </a:rPr>
                        <a:t>Building</a:t>
                      </a:r>
                      <a:r>
                        <a:rPr lang="en-US" baseline="0" dirty="0" smtClean="0">
                          <a:latin typeface="Comic Sans MS" pitchFamily="66" charset="0"/>
                        </a:rPr>
                        <a:t> Tower</a:t>
                      </a:r>
                      <a:endParaRPr lang="el-GR" dirty="0">
                        <a:latin typeface="Comic Sans MS" pitchFamily="66" charset="0"/>
                      </a:endParaRPr>
                    </a:p>
                  </a:txBody>
                  <a:tcPr/>
                </a:tc>
                <a:tc>
                  <a:txBody>
                    <a:bodyPr/>
                    <a:lstStyle/>
                    <a:p>
                      <a:pPr algn="ctr"/>
                      <a:endParaRPr lang="el-GR" dirty="0">
                        <a:latin typeface="Comic Sans MS" pitchFamily="66" charset="0"/>
                      </a:endParaRPr>
                    </a:p>
                  </a:txBody>
                  <a:tcPr/>
                </a:tc>
              </a:tr>
              <a:tr h="390030">
                <a:tc>
                  <a:txBody>
                    <a:bodyPr/>
                    <a:lstStyle/>
                    <a:p>
                      <a:pPr algn="ctr"/>
                      <a:r>
                        <a:rPr lang="en-US" dirty="0" smtClean="0">
                          <a:latin typeface="Comic Sans MS" pitchFamily="66" charset="0"/>
                        </a:rPr>
                        <a:t>41</a:t>
                      </a:r>
                      <a:endParaRPr lang="el-GR" dirty="0">
                        <a:latin typeface="Comic Sans MS" pitchFamily="66" charset="0"/>
                      </a:endParaRPr>
                    </a:p>
                  </a:txBody>
                  <a:tcPr/>
                </a:tc>
                <a:tc>
                  <a:txBody>
                    <a:bodyPr/>
                    <a:lstStyle/>
                    <a:p>
                      <a:pPr algn="ctr"/>
                      <a:r>
                        <a:rPr lang="en-US" dirty="0" smtClean="0">
                          <a:latin typeface="Comic Sans MS" pitchFamily="66" charset="0"/>
                        </a:rPr>
                        <a:t>Turning Pages</a:t>
                      </a:r>
                      <a:endParaRPr lang="el-GR" dirty="0">
                        <a:latin typeface="Comic Sans MS" pitchFamily="66" charset="0"/>
                      </a:endParaRPr>
                    </a:p>
                  </a:txBody>
                  <a:tcPr/>
                </a:tc>
                <a:tc>
                  <a:txBody>
                    <a:bodyPr/>
                    <a:lstStyle/>
                    <a:p>
                      <a:pPr algn="ctr"/>
                      <a:endParaRPr lang="el-GR" dirty="0">
                        <a:latin typeface="Comic Sans MS" pitchFamily="66" charset="0"/>
                      </a:endParaRPr>
                    </a:p>
                  </a:txBody>
                  <a:tcPr/>
                </a:tc>
              </a:tr>
              <a:tr h="390030">
                <a:tc>
                  <a:txBody>
                    <a:bodyPr/>
                    <a:lstStyle/>
                    <a:p>
                      <a:pPr algn="ctr"/>
                      <a:r>
                        <a:rPr lang="en-US" dirty="0" smtClean="0">
                          <a:latin typeface="Comic Sans MS" pitchFamily="66" charset="0"/>
                        </a:rPr>
                        <a:t>42</a:t>
                      </a:r>
                      <a:endParaRPr lang="el-GR" dirty="0">
                        <a:latin typeface="Comic Sans MS" pitchFamily="66"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latin typeface="Comic Sans MS" pitchFamily="66" charset="0"/>
                        </a:rPr>
                        <a:t>Inserting</a:t>
                      </a:r>
                      <a:r>
                        <a:rPr lang="en-US" baseline="0" dirty="0" smtClean="0">
                          <a:latin typeface="Comic Sans MS" pitchFamily="66" charset="0"/>
                        </a:rPr>
                        <a:t> Shapes</a:t>
                      </a:r>
                      <a:endParaRPr lang="el-GR" dirty="0" smtClean="0">
                        <a:latin typeface="Comic Sans MS" pitchFamily="66" charset="0"/>
                      </a:endParaRPr>
                    </a:p>
                  </a:txBody>
                  <a:tcPr/>
                </a:tc>
                <a:tc>
                  <a:txBody>
                    <a:bodyPr/>
                    <a:lstStyle/>
                    <a:p>
                      <a:pPr algn="ctr"/>
                      <a:endParaRPr lang="el-GR" dirty="0">
                        <a:latin typeface="Comic Sans MS" pitchFamily="66" charset="0"/>
                      </a:endParaRPr>
                    </a:p>
                  </a:txBody>
                  <a:tcPr/>
                </a:tc>
              </a:tr>
              <a:tr h="390030">
                <a:tc>
                  <a:txBody>
                    <a:bodyPr/>
                    <a:lstStyle/>
                    <a:p>
                      <a:pPr algn="ctr"/>
                      <a:r>
                        <a:rPr lang="en-US" dirty="0" smtClean="0">
                          <a:latin typeface="Comic Sans MS" pitchFamily="66" charset="0"/>
                        </a:rPr>
                        <a:t>43</a:t>
                      </a:r>
                      <a:endParaRPr lang="el-GR" dirty="0">
                        <a:latin typeface="Comic Sans MS" pitchFamily="66" charset="0"/>
                      </a:endParaRPr>
                    </a:p>
                  </a:txBody>
                  <a:tcPr/>
                </a:tc>
                <a:tc>
                  <a:txBody>
                    <a:bodyPr/>
                    <a:lstStyle/>
                    <a:p>
                      <a:pPr algn="ctr"/>
                      <a:r>
                        <a:rPr lang="en-US" dirty="0" smtClean="0">
                          <a:latin typeface="Comic Sans MS" pitchFamily="66" charset="0"/>
                        </a:rPr>
                        <a:t>Building</a:t>
                      </a:r>
                      <a:r>
                        <a:rPr lang="en-US" baseline="0" dirty="0" smtClean="0">
                          <a:latin typeface="Comic Sans MS" pitchFamily="66" charset="0"/>
                        </a:rPr>
                        <a:t> Tower</a:t>
                      </a:r>
                      <a:endParaRPr lang="el-GR" dirty="0">
                        <a:latin typeface="Comic Sans MS" pitchFamily="66" charset="0"/>
                      </a:endParaRPr>
                    </a:p>
                  </a:txBody>
                  <a:tcPr/>
                </a:tc>
                <a:tc>
                  <a:txBody>
                    <a:bodyPr/>
                    <a:lstStyle/>
                    <a:p>
                      <a:pPr algn="ctr"/>
                      <a:endParaRPr lang="el-GR" dirty="0">
                        <a:latin typeface="Comic Sans MS" pitchFamily="66" charset="0"/>
                      </a:endParaRPr>
                    </a:p>
                  </a:txBody>
                  <a:tcPr/>
                </a:tc>
              </a:tr>
              <a:tr h="673202">
                <a:tc>
                  <a:txBody>
                    <a:bodyPr/>
                    <a:lstStyle/>
                    <a:p>
                      <a:pPr algn="ctr"/>
                      <a:r>
                        <a:rPr lang="en-US" dirty="0" smtClean="0">
                          <a:latin typeface="Comic Sans MS" pitchFamily="66" charset="0"/>
                        </a:rPr>
                        <a:t>44</a:t>
                      </a:r>
                      <a:endParaRPr lang="el-GR" dirty="0">
                        <a:latin typeface="Comic Sans MS" pitchFamily="66" charset="0"/>
                      </a:endParaRPr>
                    </a:p>
                  </a:txBody>
                  <a:tcPr/>
                </a:tc>
                <a:tc>
                  <a:txBody>
                    <a:bodyPr/>
                    <a:lstStyle/>
                    <a:p>
                      <a:pPr algn="ctr"/>
                      <a:r>
                        <a:rPr lang="en-US" dirty="0" smtClean="0">
                          <a:latin typeface="Comic Sans MS" pitchFamily="66" charset="0"/>
                        </a:rPr>
                        <a:t>Imitating Vertical stokes</a:t>
                      </a:r>
                      <a:endParaRPr lang="el-GR" dirty="0">
                        <a:latin typeface="Comic Sans MS" pitchFamily="66" charset="0"/>
                      </a:endParaRPr>
                    </a:p>
                  </a:txBody>
                  <a:tcPr/>
                </a:tc>
                <a:tc>
                  <a:txBody>
                    <a:bodyPr/>
                    <a:lstStyle/>
                    <a:p>
                      <a:pPr algn="ctr"/>
                      <a:endParaRPr lang="el-GR" dirty="0">
                        <a:latin typeface="Comic Sans MS" pitchFamily="66" charset="0"/>
                      </a:endParaRPr>
                    </a:p>
                  </a:txBody>
                  <a:tcPr/>
                </a:tc>
              </a:tr>
              <a:tr h="390030">
                <a:tc>
                  <a:txBody>
                    <a:bodyPr/>
                    <a:lstStyle/>
                    <a:p>
                      <a:pPr algn="ctr"/>
                      <a:r>
                        <a:rPr lang="en-US" dirty="0" smtClean="0">
                          <a:latin typeface="Comic Sans MS" pitchFamily="66" charset="0"/>
                        </a:rPr>
                        <a:t>45</a:t>
                      </a:r>
                      <a:endParaRPr lang="el-GR" dirty="0">
                        <a:latin typeface="Comic Sans MS" pitchFamily="66" charset="0"/>
                      </a:endParaRPr>
                    </a:p>
                  </a:txBody>
                  <a:tcPr/>
                </a:tc>
                <a:tc>
                  <a:txBody>
                    <a:bodyPr/>
                    <a:lstStyle/>
                    <a:p>
                      <a:pPr algn="ctr"/>
                      <a:r>
                        <a:rPr lang="en-US" dirty="0" smtClean="0">
                          <a:latin typeface="Comic Sans MS" pitchFamily="66" charset="0"/>
                        </a:rPr>
                        <a:t>Removing Top</a:t>
                      </a:r>
                      <a:endParaRPr lang="el-GR" dirty="0">
                        <a:latin typeface="Comic Sans MS" pitchFamily="66" charset="0"/>
                      </a:endParaRPr>
                    </a:p>
                  </a:txBody>
                  <a:tcPr/>
                </a:tc>
                <a:tc>
                  <a:txBody>
                    <a:bodyPr/>
                    <a:lstStyle/>
                    <a:p>
                      <a:pPr algn="ctr"/>
                      <a:endParaRPr lang="el-GR" dirty="0">
                        <a:latin typeface="Comic Sans MS" pitchFamily="66" charset="0"/>
                      </a:endParaRPr>
                    </a:p>
                  </a:txBody>
                  <a:tcPr/>
                </a:tc>
              </a:tr>
              <a:tr h="390030">
                <a:tc>
                  <a:txBody>
                    <a:bodyPr/>
                    <a:lstStyle/>
                    <a:p>
                      <a:pPr algn="ctr"/>
                      <a:r>
                        <a:rPr lang="en-US" dirty="0" smtClean="0">
                          <a:latin typeface="Comic Sans MS" pitchFamily="66" charset="0"/>
                        </a:rPr>
                        <a:t>46</a:t>
                      </a:r>
                      <a:endParaRPr lang="el-GR" dirty="0">
                        <a:latin typeface="Comic Sans MS" pitchFamily="66" charset="0"/>
                      </a:endParaRPr>
                    </a:p>
                  </a:txBody>
                  <a:tcPr/>
                </a:tc>
                <a:tc>
                  <a:txBody>
                    <a:bodyPr/>
                    <a:lstStyle/>
                    <a:p>
                      <a:pPr algn="ctr"/>
                      <a:r>
                        <a:rPr lang="en-US" dirty="0" smtClean="0">
                          <a:latin typeface="Comic Sans MS" pitchFamily="66" charset="0"/>
                        </a:rPr>
                        <a:t>Building Tower</a:t>
                      </a:r>
                      <a:endParaRPr lang="el-GR" dirty="0">
                        <a:latin typeface="Comic Sans MS" pitchFamily="66" charset="0"/>
                      </a:endParaRPr>
                    </a:p>
                  </a:txBody>
                  <a:tcPr/>
                </a:tc>
                <a:tc>
                  <a:txBody>
                    <a:bodyPr/>
                    <a:lstStyle/>
                    <a:p>
                      <a:pPr algn="ctr"/>
                      <a:endParaRPr lang="el-GR" dirty="0">
                        <a:latin typeface="Comic Sans MS" pitchFamily="66" charset="0"/>
                      </a:endParaRPr>
                    </a:p>
                  </a:txBody>
                  <a:tcPr/>
                </a:tc>
              </a:tr>
              <a:tr h="390030">
                <a:tc>
                  <a:txBody>
                    <a:bodyPr/>
                    <a:lstStyle/>
                    <a:p>
                      <a:pPr algn="ctr"/>
                      <a:r>
                        <a:rPr lang="en-US" dirty="0" smtClean="0">
                          <a:latin typeface="Comic Sans MS" pitchFamily="66" charset="0"/>
                        </a:rPr>
                        <a:t>47</a:t>
                      </a:r>
                      <a:endParaRPr lang="el-GR" dirty="0">
                        <a:latin typeface="Comic Sans MS" pitchFamily="66" charset="0"/>
                      </a:endParaRPr>
                    </a:p>
                  </a:txBody>
                  <a:tcPr/>
                </a:tc>
                <a:tc>
                  <a:txBody>
                    <a:bodyPr/>
                    <a:lstStyle/>
                    <a:p>
                      <a:pPr algn="ctr"/>
                      <a:r>
                        <a:rPr lang="en-US" dirty="0" smtClean="0">
                          <a:latin typeface="Comic Sans MS" pitchFamily="66" charset="0"/>
                        </a:rPr>
                        <a:t>Snipping with</a:t>
                      </a:r>
                      <a:r>
                        <a:rPr lang="en-US" baseline="0" dirty="0" smtClean="0">
                          <a:latin typeface="Comic Sans MS" pitchFamily="66" charset="0"/>
                        </a:rPr>
                        <a:t> scissors</a:t>
                      </a:r>
                      <a:endParaRPr lang="el-GR" dirty="0">
                        <a:latin typeface="Comic Sans MS" pitchFamily="66" charset="0"/>
                      </a:endParaRPr>
                    </a:p>
                  </a:txBody>
                  <a:tcPr/>
                </a:tc>
                <a:tc>
                  <a:txBody>
                    <a:bodyPr/>
                    <a:lstStyle/>
                    <a:p>
                      <a:pPr algn="ctr"/>
                      <a:endParaRPr lang="el-GR" dirty="0">
                        <a:latin typeface="Comic Sans MS" pitchFamily="66" charset="0"/>
                      </a:endParaRPr>
                    </a:p>
                  </a:txBody>
                  <a:tcPr/>
                </a:tc>
              </a:tr>
              <a:tr h="673202">
                <a:tc>
                  <a:txBody>
                    <a:bodyPr/>
                    <a:lstStyle/>
                    <a:p>
                      <a:pPr algn="ctr"/>
                      <a:r>
                        <a:rPr lang="en-US" dirty="0" smtClean="0">
                          <a:latin typeface="Comic Sans MS" pitchFamily="66" charset="0"/>
                        </a:rPr>
                        <a:t>48</a:t>
                      </a:r>
                      <a:endParaRPr lang="el-GR" dirty="0">
                        <a:latin typeface="Comic Sans MS" pitchFamily="66" charset="0"/>
                      </a:endParaRPr>
                    </a:p>
                  </a:txBody>
                  <a:tcPr/>
                </a:tc>
                <a:tc>
                  <a:txBody>
                    <a:bodyPr/>
                    <a:lstStyle/>
                    <a:p>
                      <a:pPr algn="ctr"/>
                      <a:r>
                        <a:rPr lang="en-US" dirty="0" smtClean="0">
                          <a:latin typeface="Comic Sans MS" pitchFamily="66" charset="0"/>
                        </a:rPr>
                        <a:t>Imitating Horizontal Strokes</a:t>
                      </a:r>
                      <a:endParaRPr lang="el-GR" dirty="0">
                        <a:latin typeface="Comic Sans MS" pitchFamily="66" charset="0"/>
                      </a:endParaRPr>
                    </a:p>
                  </a:txBody>
                  <a:tcPr/>
                </a:tc>
                <a:tc>
                  <a:txBody>
                    <a:bodyPr/>
                    <a:lstStyle/>
                    <a:p>
                      <a:pPr algn="ctr"/>
                      <a:endParaRPr lang="el-GR" dirty="0">
                        <a:latin typeface="Comic Sans MS" pitchFamily="66" charset="0"/>
                      </a:endParaRPr>
                    </a:p>
                  </a:txBody>
                  <a:tcPr/>
                </a:tc>
              </a:tr>
            </a:tbl>
          </a:graphicData>
        </a:graphic>
      </p:graphicFrame>
      <p:sp>
        <p:nvSpPr>
          <p:cNvPr id="5" name="4 - TextBox"/>
          <p:cNvSpPr txBox="1"/>
          <p:nvPr/>
        </p:nvSpPr>
        <p:spPr>
          <a:xfrm>
            <a:off x="6858016" y="2071678"/>
            <a:ext cx="571504" cy="369332"/>
          </a:xfrm>
          <a:prstGeom prst="rect">
            <a:avLst/>
          </a:prstGeom>
          <a:noFill/>
        </p:spPr>
        <p:txBody>
          <a:bodyPr wrap="square" rtlCol="0">
            <a:spAutoFit/>
          </a:bodyPr>
          <a:lstStyle/>
          <a:p>
            <a:r>
              <a:rPr lang="en-US" b="1" dirty="0" smtClean="0"/>
              <a:t>2</a:t>
            </a:r>
            <a:endParaRPr lang="el-GR" b="1" dirty="0"/>
          </a:p>
        </p:txBody>
      </p:sp>
      <p:sp>
        <p:nvSpPr>
          <p:cNvPr id="6" name="5 - TextBox"/>
          <p:cNvSpPr txBox="1"/>
          <p:nvPr/>
        </p:nvSpPr>
        <p:spPr>
          <a:xfrm>
            <a:off x="6858016" y="2500306"/>
            <a:ext cx="571504" cy="369332"/>
          </a:xfrm>
          <a:prstGeom prst="rect">
            <a:avLst/>
          </a:prstGeom>
          <a:noFill/>
        </p:spPr>
        <p:txBody>
          <a:bodyPr wrap="square" rtlCol="0">
            <a:spAutoFit/>
          </a:bodyPr>
          <a:lstStyle/>
          <a:p>
            <a:r>
              <a:rPr lang="en-US" b="1" dirty="0" smtClean="0"/>
              <a:t>2</a:t>
            </a:r>
            <a:endParaRPr lang="el-GR" b="1" dirty="0"/>
          </a:p>
        </p:txBody>
      </p:sp>
      <p:sp>
        <p:nvSpPr>
          <p:cNvPr id="7" name="6 - TextBox"/>
          <p:cNvSpPr txBox="1"/>
          <p:nvPr/>
        </p:nvSpPr>
        <p:spPr>
          <a:xfrm>
            <a:off x="6858016" y="2928934"/>
            <a:ext cx="571504" cy="369332"/>
          </a:xfrm>
          <a:prstGeom prst="rect">
            <a:avLst/>
          </a:prstGeom>
          <a:noFill/>
        </p:spPr>
        <p:txBody>
          <a:bodyPr wrap="square" rtlCol="0">
            <a:spAutoFit/>
          </a:bodyPr>
          <a:lstStyle/>
          <a:p>
            <a:r>
              <a:rPr lang="en-US" b="1" dirty="0" smtClean="0"/>
              <a:t>2</a:t>
            </a:r>
            <a:endParaRPr lang="el-GR" b="1" dirty="0"/>
          </a:p>
        </p:txBody>
      </p:sp>
      <p:sp>
        <p:nvSpPr>
          <p:cNvPr id="8" name="7 - TextBox"/>
          <p:cNvSpPr txBox="1"/>
          <p:nvPr/>
        </p:nvSpPr>
        <p:spPr>
          <a:xfrm>
            <a:off x="6858016" y="3357562"/>
            <a:ext cx="571504" cy="369332"/>
          </a:xfrm>
          <a:prstGeom prst="rect">
            <a:avLst/>
          </a:prstGeom>
          <a:noFill/>
        </p:spPr>
        <p:txBody>
          <a:bodyPr wrap="square" rtlCol="0">
            <a:spAutoFit/>
          </a:bodyPr>
          <a:lstStyle/>
          <a:p>
            <a:r>
              <a:rPr lang="en-US" b="1" dirty="0" smtClean="0"/>
              <a:t>1</a:t>
            </a:r>
            <a:endParaRPr lang="el-GR" b="1" dirty="0"/>
          </a:p>
        </p:txBody>
      </p:sp>
      <p:sp>
        <p:nvSpPr>
          <p:cNvPr id="9" name="8 - TextBox"/>
          <p:cNvSpPr txBox="1"/>
          <p:nvPr/>
        </p:nvSpPr>
        <p:spPr>
          <a:xfrm>
            <a:off x="6858016" y="4000504"/>
            <a:ext cx="571504" cy="369332"/>
          </a:xfrm>
          <a:prstGeom prst="rect">
            <a:avLst/>
          </a:prstGeom>
          <a:noFill/>
        </p:spPr>
        <p:txBody>
          <a:bodyPr wrap="square" rtlCol="0">
            <a:spAutoFit/>
          </a:bodyPr>
          <a:lstStyle/>
          <a:p>
            <a:r>
              <a:rPr lang="en-US" b="1" dirty="0" smtClean="0"/>
              <a:t>1</a:t>
            </a:r>
            <a:endParaRPr lang="el-GR" b="1" dirty="0"/>
          </a:p>
        </p:txBody>
      </p:sp>
      <p:sp>
        <p:nvSpPr>
          <p:cNvPr id="10" name="9 - TextBox"/>
          <p:cNvSpPr txBox="1"/>
          <p:nvPr/>
        </p:nvSpPr>
        <p:spPr>
          <a:xfrm>
            <a:off x="6858016" y="4429132"/>
            <a:ext cx="571504" cy="369332"/>
          </a:xfrm>
          <a:prstGeom prst="rect">
            <a:avLst/>
          </a:prstGeom>
          <a:noFill/>
        </p:spPr>
        <p:txBody>
          <a:bodyPr wrap="square" rtlCol="0">
            <a:spAutoFit/>
          </a:bodyPr>
          <a:lstStyle/>
          <a:p>
            <a:r>
              <a:rPr lang="en-US" b="1" dirty="0" smtClean="0"/>
              <a:t>1</a:t>
            </a:r>
            <a:endParaRPr lang="el-GR" b="1" dirty="0"/>
          </a:p>
        </p:txBody>
      </p:sp>
      <p:sp>
        <p:nvSpPr>
          <p:cNvPr id="11" name="10 - TextBox"/>
          <p:cNvSpPr txBox="1"/>
          <p:nvPr/>
        </p:nvSpPr>
        <p:spPr>
          <a:xfrm>
            <a:off x="6786578" y="5429264"/>
            <a:ext cx="571504" cy="369332"/>
          </a:xfrm>
          <a:prstGeom prst="rect">
            <a:avLst/>
          </a:prstGeom>
          <a:noFill/>
        </p:spPr>
        <p:txBody>
          <a:bodyPr wrap="square" rtlCol="0">
            <a:spAutoFit/>
          </a:bodyPr>
          <a:lstStyle/>
          <a:p>
            <a:r>
              <a:rPr lang="en-US" b="1" dirty="0" smtClean="0"/>
              <a:t>0</a:t>
            </a:r>
            <a:endParaRPr lang="el-GR" b="1" dirty="0"/>
          </a:p>
        </p:txBody>
      </p:sp>
      <p:sp>
        <p:nvSpPr>
          <p:cNvPr id="12" name="11 - TextBox"/>
          <p:cNvSpPr txBox="1"/>
          <p:nvPr/>
        </p:nvSpPr>
        <p:spPr>
          <a:xfrm>
            <a:off x="6786578" y="4929198"/>
            <a:ext cx="571504" cy="369332"/>
          </a:xfrm>
          <a:prstGeom prst="rect">
            <a:avLst/>
          </a:prstGeom>
          <a:noFill/>
        </p:spPr>
        <p:txBody>
          <a:bodyPr wrap="square" rtlCol="0">
            <a:spAutoFit/>
          </a:bodyPr>
          <a:lstStyle/>
          <a:p>
            <a:r>
              <a:rPr lang="en-US" b="1" dirty="0" smtClean="0"/>
              <a:t>0</a:t>
            </a:r>
            <a:endParaRPr lang="el-GR" b="1" dirty="0"/>
          </a:p>
        </p:txBody>
      </p:sp>
      <p:sp>
        <p:nvSpPr>
          <p:cNvPr id="13" name="12 - TextBox"/>
          <p:cNvSpPr txBox="1"/>
          <p:nvPr/>
        </p:nvSpPr>
        <p:spPr>
          <a:xfrm>
            <a:off x="6786578" y="6000768"/>
            <a:ext cx="571504" cy="369332"/>
          </a:xfrm>
          <a:prstGeom prst="rect">
            <a:avLst/>
          </a:prstGeom>
          <a:noFill/>
        </p:spPr>
        <p:txBody>
          <a:bodyPr wrap="square" rtlCol="0">
            <a:spAutoFit/>
          </a:bodyPr>
          <a:lstStyle/>
          <a:p>
            <a:r>
              <a:rPr lang="en-US" b="1" dirty="0" smtClean="0"/>
              <a:t>0</a:t>
            </a:r>
            <a:endParaRPr lang="el-GR" b="1" dirty="0"/>
          </a:p>
        </p:txBody>
      </p:sp>
      <p:sp>
        <p:nvSpPr>
          <p:cNvPr id="14" name="13 - TextBox"/>
          <p:cNvSpPr txBox="1"/>
          <p:nvPr/>
        </p:nvSpPr>
        <p:spPr>
          <a:xfrm>
            <a:off x="500034" y="2071678"/>
            <a:ext cx="928694" cy="923330"/>
          </a:xfrm>
          <a:prstGeom prst="rect">
            <a:avLst/>
          </a:prstGeom>
          <a:noFill/>
        </p:spPr>
        <p:txBody>
          <a:bodyPr wrap="square" rtlCol="0">
            <a:spAutoFit/>
          </a:bodyPr>
          <a:lstStyle/>
          <a:p>
            <a:r>
              <a:rPr lang="en-US" dirty="0" smtClean="0">
                <a:latin typeface="Comic Sans MS" pitchFamily="66" charset="0"/>
              </a:rPr>
              <a:t>Basal level</a:t>
            </a:r>
          </a:p>
          <a:p>
            <a:endParaRPr lang="el-GR" dirty="0">
              <a:latin typeface="Comic Sans MS" pitchFamily="66" charset="0"/>
            </a:endParaRPr>
          </a:p>
        </p:txBody>
      </p:sp>
      <p:sp>
        <p:nvSpPr>
          <p:cNvPr id="15" name="14 - Αριστερό άγκιστρο"/>
          <p:cNvSpPr/>
          <p:nvPr/>
        </p:nvSpPr>
        <p:spPr>
          <a:xfrm>
            <a:off x="1214414" y="2214554"/>
            <a:ext cx="285752" cy="92869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6" name="15 - TextBox"/>
          <p:cNvSpPr txBox="1"/>
          <p:nvPr/>
        </p:nvSpPr>
        <p:spPr>
          <a:xfrm>
            <a:off x="500034" y="5143512"/>
            <a:ext cx="928694" cy="923330"/>
          </a:xfrm>
          <a:prstGeom prst="rect">
            <a:avLst/>
          </a:prstGeom>
          <a:noFill/>
        </p:spPr>
        <p:txBody>
          <a:bodyPr wrap="square" rtlCol="0">
            <a:spAutoFit/>
          </a:bodyPr>
          <a:lstStyle/>
          <a:p>
            <a:r>
              <a:rPr lang="en-US" dirty="0" smtClean="0">
                <a:latin typeface="Comic Sans MS" pitchFamily="66" charset="0"/>
              </a:rPr>
              <a:t>Ceiling level</a:t>
            </a:r>
          </a:p>
          <a:p>
            <a:endParaRPr lang="el-GR" dirty="0">
              <a:latin typeface="Comic Sans MS" pitchFamily="66" charset="0"/>
            </a:endParaRPr>
          </a:p>
        </p:txBody>
      </p:sp>
      <p:sp>
        <p:nvSpPr>
          <p:cNvPr id="17" name="16 - Αριστερό άγκιστρο"/>
          <p:cNvSpPr/>
          <p:nvPr/>
        </p:nvSpPr>
        <p:spPr>
          <a:xfrm>
            <a:off x="1285852" y="5072074"/>
            <a:ext cx="285752" cy="92869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2"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fill="hold"/>
                                        <p:tgtEl>
                                          <p:spTgt spid="12"/>
                                        </p:tgtEl>
                                        <p:attrNameLst>
                                          <p:attrName>ppt_x</p:attrName>
                                        </p:attrNameLst>
                                      </p:cBhvr>
                                      <p:tavLst>
                                        <p:tav tm="0">
                                          <p:val>
                                            <p:strVal val="#ppt_x"/>
                                          </p:val>
                                        </p:tav>
                                        <p:tav tm="100000">
                                          <p:val>
                                            <p:strVal val="#ppt_x"/>
                                          </p:val>
                                        </p:tav>
                                      </p:tavLst>
                                    </p:anim>
                                    <p:anim calcmode="lin" valueType="num">
                                      <p:cBhvr additive="base">
                                        <p:cTn id="5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additive="base">
                                        <p:cTn id="59" dur="500" fill="hold"/>
                                        <p:tgtEl>
                                          <p:spTgt spid="11"/>
                                        </p:tgtEl>
                                        <p:attrNameLst>
                                          <p:attrName>ppt_x</p:attrName>
                                        </p:attrNameLst>
                                      </p:cBhvr>
                                      <p:tavLst>
                                        <p:tav tm="0">
                                          <p:val>
                                            <p:strVal val="#ppt_x"/>
                                          </p:val>
                                        </p:tav>
                                        <p:tav tm="100000">
                                          <p:val>
                                            <p:strVal val="#ppt_x"/>
                                          </p:val>
                                        </p:tav>
                                      </p:tavLst>
                                    </p:anim>
                                    <p:anim calcmode="lin" valueType="num">
                                      <p:cBhvr additive="base">
                                        <p:cTn id="6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 calcmode="lin" valueType="num">
                                      <p:cBhvr additive="base">
                                        <p:cTn id="65" dur="500" fill="hold"/>
                                        <p:tgtEl>
                                          <p:spTgt spid="13"/>
                                        </p:tgtEl>
                                        <p:attrNameLst>
                                          <p:attrName>ppt_x</p:attrName>
                                        </p:attrNameLst>
                                      </p:cBhvr>
                                      <p:tavLst>
                                        <p:tav tm="0">
                                          <p:val>
                                            <p:strVal val="#ppt_x"/>
                                          </p:val>
                                        </p:tav>
                                        <p:tav tm="100000">
                                          <p:val>
                                            <p:strVal val="#ppt_x"/>
                                          </p:val>
                                        </p:tav>
                                      </p:tavLst>
                                    </p:anim>
                                    <p:anim calcmode="lin" valueType="num">
                                      <p:cBhvr additive="base">
                                        <p:cTn id="6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additive="base">
                                        <p:cTn id="71" dur="500" fill="hold"/>
                                        <p:tgtEl>
                                          <p:spTgt spid="15"/>
                                        </p:tgtEl>
                                        <p:attrNameLst>
                                          <p:attrName>ppt_x</p:attrName>
                                        </p:attrNameLst>
                                      </p:cBhvr>
                                      <p:tavLst>
                                        <p:tav tm="0">
                                          <p:val>
                                            <p:strVal val="#ppt_x"/>
                                          </p:val>
                                        </p:tav>
                                        <p:tav tm="100000">
                                          <p:val>
                                            <p:strVal val="#ppt_x"/>
                                          </p:val>
                                        </p:tav>
                                      </p:tavLst>
                                    </p:anim>
                                    <p:anim calcmode="lin" valueType="num">
                                      <p:cBhvr additive="base">
                                        <p:cTn id="7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4">
                                            <p:txEl>
                                              <p:pRg st="0" end="0"/>
                                            </p:txEl>
                                          </p:spTgt>
                                        </p:tgtEl>
                                        <p:attrNameLst>
                                          <p:attrName>style.visibility</p:attrName>
                                        </p:attrNameLst>
                                      </p:cBhvr>
                                      <p:to>
                                        <p:strVal val="visible"/>
                                      </p:to>
                                    </p:set>
                                    <p:anim calcmode="lin" valueType="num">
                                      <p:cBhvr additive="base">
                                        <p:cTn id="7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17"/>
                                        </p:tgtEl>
                                        <p:attrNameLst>
                                          <p:attrName>style.visibility</p:attrName>
                                        </p:attrNameLst>
                                      </p:cBhvr>
                                      <p:to>
                                        <p:strVal val="visible"/>
                                      </p:to>
                                    </p:set>
                                    <p:anim calcmode="lin" valueType="num">
                                      <p:cBhvr additive="base">
                                        <p:cTn id="83" dur="500" fill="hold"/>
                                        <p:tgtEl>
                                          <p:spTgt spid="17"/>
                                        </p:tgtEl>
                                        <p:attrNameLst>
                                          <p:attrName>ppt_x</p:attrName>
                                        </p:attrNameLst>
                                      </p:cBhvr>
                                      <p:tavLst>
                                        <p:tav tm="0">
                                          <p:val>
                                            <p:strVal val="#ppt_x"/>
                                          </p:val>
                                        </p:tav>
                                        <p:tav tm="100000">
                                          <p:val>
                                            <p:strVal val="#ppt_x"/>
                                          </p:val>
                                        </p:tav>
                                      </p:tavLst>
                                    </p:anim>
                                    <p:anim calcmode="lin" valueType="num">
                                      <p:cBhvr additive="base">
                                        <p:cTn id="8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16">
                                            <p:txEl>
                                              <p:pRg st="0" end="0"/>
                                            </p:txEl>
                                          </p:spTgt>
                                        </p:tgtEl>
                                        <p:attrNameLst>
                                          <p:attrName>style.visibility</p:attrName>
                                        </p:attrNameLst>
                                      </p:cBhvr>
                                      <p:to>
                                        <p:strVal val="visible"/>
                                      </p:to>
                                    </p:set>
                                    <p:anim calcmode="lin" valueType="num">
                                      <p:cBhvr additive="base">
                                        <p:cTn id="89"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2"/>
      <p:bldP spid="6" grpId="0"/>
      <p:bldP spid="7" grpId="0"/>
      <p:bldP spid="8" grpId="0"/>
      <p:bldP spid="9" grpId="0"/>
      <p:bldP spid="10" grpId="0"/>
      <p:bldP spid="11" grpId="0"/>
      <p:bldP spid="12" grpId="0"/>
      <p:bldP spid="13" grpId="0"/>
      <p:bldP spid="14" grpId="0" build="allAtOnce"/>
      <p:bldP spid="15" grpId="0" animBg="1"/>
      <p:bldP spid="16" grpId="0" build="p"/>
      <p:bldP spid="1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 Τίτλος"/>
          <p:cNvSpPr>
            <a:spLocks noGrp="1"/>
          </p:cNvSpPr>
          <p:nvPr>
            <p:ph idx="1"/>
          </p:nvPr>
        </p:nvSpPr>
        <p:spPr>
          <a:xfrm>
            <a:off x="-180528" y="1988840"/>
            <a:ext cx="8229600" cy="1296144"/>
          </a:xfrm>
        </p:spPr>
        <p:txBody>
          <a:bodyPr>
            <a:normAutofit/>
          </a:bodyPr>
          <a:lstStyle/>
          <a:p>
            <a:pPr algn="ctr">
              <a:buNone/>
            </a:pPr>
            <a:r>
              <a:rPr lang="en-US" sz="3200" b="1" dirty="0" smtClean="0">
                <a:solidFill>
                  <a:schemeClr val="accent5">
                    <a:lumMod val="50000"/>
                  </a:schemeClr>
                </a:solidFill>
                <a:latin typeface="Comic Sans MS" pitchFamily="66" charset="0"/>
              </a:rPr>
              <a:t>Gross Motor Scales</a:t>
            </a:r>
            <a:r>
              <a:rPr lang="en-US" sz="3200" b="1" dirty="0" smtClean="0">
                <a:latin typeface="Comic Sans MS" pitchFamily="66" charset="0"/>
              </a:rPr>
              <a:t/>
            </a:r>
            <a:br>
              <a:rPr lang="en-US" sz="3200" b="1" dirty="0" smtClean="0">
                <a:latin typeface="Comic Sans MS" pitchFamily="66" charset="0"/>
              </a:rPr>
            </a:br>
            <a:endParaRPr lang="el-GR" sz="3200" b="1"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714356"/>
            <a:ext cx="7643192" cy="5411807"/>
          </a:xfrm>
        </p:spPr>
        <p:txBody>
          <a:bodyPr>
            <a:normAutofit/>
          </a:bodyPr>
          <a:lstStyle/>
          <a:p>
            <a:pPr>
              <a:buNone/>
            </a:pPr>
            <a:r>
              <a:rPr lang="el-GR" sz="2400" b="1" dirty="0" smtClean="0">
                <a:solidFill>
                  <a:schemeClr val="accent5">
                    <a:lumMod val="50000"/>
                  </a:schemeClr>
                </a:solidFill>
                <a:latin typeface="Arial" pitchFamily="34" charset="0"/>
                <a:cs typeface="Arial" pitchFamily="34" charset="0"/>
              </a:rPr>
              <a:t>Λεπτή κινητική δεξιότητα:</a:t>
            </a:r>
            <a:endParaRPr lang="en-US" sz="2400" b="1" dirty="0" smtClean="0">
              <a:solidFill>
                <a:schemeClr val="accent5">
                  <a:lumMod val="50000"/>
                </a:schemeClr>
              </a:solidFill>
              <a:latin typeface="Arial" pitchFamily="34" charset="0"/>
              <a:cs typeface="Arial" pitchFamily="34" charset="0"/>
            </a:endParaRPr>
          </a:p>
          <a:p>
            <a:pPr>
              <a:buFont typeface="Wingdings" pitchFamily="2" charset="2"/>
              <a:buChar char="Ø"/>
            </a:pPr>
            <a:r>
              <a:rPr lang="el-GR" sz="2400" b="1" dirty="0" smtClean="0">
                <a:latin typeface="Arial" pitchFamily="34" charset="0"/>
                <a:cs typeface="Arial" pitchFamily="34" charset="0"/>
              </a:rPr>
              <a:t> </a:t>
            </a:r>
            <a:r>
              <a:rPr lang="el-GR" sz="2400" dirty="0" smtClean="0">
                <a:latin typeface="Arial" pitchFamily="34" charset="0"/>
                <a:cs typeface="Arial" pitchFamily="34" charset="0"/>
              </a:rPr>
              <a:t>είναι η κινητική δεξιότητα που απαιτεί τη συμμετοχή μικρών μυϊκών ομάδων για την εκτέλεση της και απαιτεί κίνηση με ακρίβεια. </a:t>
            </a:r>
          </a:p>
          <a:p>
            <a:pPr marL="0" indent="0">
              <a:buNone/>
            </a:pPr>
            <a:r>
              <a:rPr lang="el-GR" sz="2400" dirty="0">
                <a:latin typeface="Arial" pitchFamily="34" charset="0"/>
                <a:cs typeface="Arial" pitchFamily="34" charset="0"/>
              </a:rPr>
              <a:t>Κ</a:t>
            </a:r>
            <a:r>
              <a:rPr lang="el-GR" sz="2400" dirty="0" smtClean="0">
                <a:latin typeface="Arial" pitchFamily="34" charset="0"/>
                <a:cs typeface="Arial" pitchFamily="34" charset="0"/>
              </a:rPr>
              <a:t>αθημερινές δεξιότητες εξυπηρέτησης (γραφή, ζωγραφική, πιάνο, δέσιμο κορδονιών)</a:t>
            </a:r>
            <a:r>
              <a:rPr lang="en-US" sz="2400" dirty="0" smtClean="0">
                <a:latin typeface="Arial" pitchFamily="34" charset="0"/>
                <a:cs typeface="Arial" pitchFamily="34" charset="0"/>
              </a:rPr>
              <a:t>.</a:t>
            </a:r>
          </a:p>
          <a:p>
            <a:pPr>
              <a:buNone/>
            </a:pPr>
            <a:r>
              <a:rPr lang="en-US" sz="2000" dirty="0" smtClean="0">
                <a:latin typeface="Arial" pitchFamily="34" charset="0"/>
                <a:cs typeface="Arial" pitchFamily="34" charset="0"/>
              </a:rPr>
              <a:t>                                     </a:t>
            </a:r>
            <a:r>
              <a:rPr lang="el-GR" sz="2000" dirty="0" smtClean="0">
                <a:latin typeface="Arial" pitchFamily="34" charset="0"/>
                <a:cs typeface="Arial" pitchFamily="34" charset="0"/>
              </a:rPr>
              <a:t> </a:t>
            </a:r>
            <a:r>
              <a:rPr lang="el-GR" sz="2000" dirty="0" smtClean="0">
                <a:solidFill>
                  <a:schemeClr val="accent5">
                    <a:lumMod val="50000"/>
                  </a:schemeClr>
                </a:solidFill>
                <a:latin typeface="Arial" pitchFamily="34" charset="0"/>
                <a:cs typeface="Arial" pitchFamily="34" charset="0"/>
              </a:rPr>
              <a:t>(</a:t>
            </a:r>
            <a:r>
              <a:rPr lang="en-US" sz="2000" dirty="0" err="1" smtClean="0">
                <a:solidFill>
                  <a:schemeClr val="accent5">
                    <a:lumMod val="50000"/>
                  </a:schemeClr>
                </a:solidFill>
                <a:latin typeface="Arial" pitchFamily="34" charset="0"/>
                <a:cs typeface="Arial" pitchFamily="34" charset="0"/>
              </a:rPr>
              <a:t>Gallahue</a:t>
            </a:r>
            <a:r>
              <a:rPr lang="el-GR" sz="2000" dirty="0" smtClean="0">
                <a:solidFill>
                  <a:schemeClr val="accent5">
                    <a:lumMod val="50000"/>
                  </a:schemeClr>
                </a:solidFill>
                <a:latin typeface="Arial" pitchFamily="34" charset="0"/>
                <a:cs typeface="Arial" pitchFamily="34" charset="0"/>
              </a:rPr>
              <a:t>, 2002; Καμπάς, 2004)</a:t>
            </a:r>
          </a:p>
          <a:p>
            <a:pPr>
              <a:buNone/>
            </a:pPr>
            <a:r>
              <a:rPr lang="el-GR" sz="2400" b="1" dirty="0" smtClean="0">
                <a:solidFill>
                  <a:schemeClr val="accent5">
                    <a:lumMod val="50000"/>
                  </a:schemeClr>
                </a:solidFill>
                <a:latin typeface="Arial" pitchFamily="34" charset="0"/>
                <a:cs typeface="Arial" pitchFamily="34" charset="0"/>
              </a:rPr>
              <a:t>Αδρή κινητική δεξιότητα:</a:t>
            </a:r>
            <a:endParaRPr lang="en-US" sz="2400" b="1" dirty="0" smtClean="0">
              <a:solidFill>
                <a:schemeClr val="accent5">
                  <a:lumMod val="50000"/>
                </a:schemeClr>
              </a:solidFill>
              <a:latin typeface="Arial" pitchFamily="34" charset="0"/>
              <a:cs typeface="Arial" pitchFamily="34" charset="0"/>
            </a:endParaRPr>
          </a:p>
          <a:p>
            <a:pPr>
              <a:buFont typeface="Wingdings" pitchFamily="2" charset="2"/>
              <a:buChar char="Ø"/>
            </a:pPr>
            <a:r>
              <a:rPr lang="el-GR" sz="2400" b="1" dirty="0" smtClean="0">
                <a:latin typeface="Arial" pitchFamily="34" charset="0"/>
                <a:cs typeface="Arial" pitchFamily="34" charset="0"/>
              </a:rPr>
              <a:t> </a:t>
            </a:r>
            <a:r>
              <a:rPr lang="el-GR" sz="2400" dirty="0" smtClean="0">
                <a:latin typeface="Arial" pitchFamily="34" charset="0"/>
                <a:cs typeface="Arial" pitchFamily="34" charset="0"/>
              </a:rPr>
              <a:t>Αφορά την κίνηση που περιλαμβάνει μεγάλες μυϊκές ομάδες του σώματος για την εκτέλεση της</a:t>
            </a:r>
          </a:p>
          <a:p>
            <a:pPr marL="0" indent="0">
              <a:buNone/>
            </a:pPr>
            <a:r>
              <a:rPr lang="el-GR" sz="2400" dirty="0" smtClean="0">
                <a:latin typeface="Arial" pitchFamily="34" charset="0"/>
                <a:cs typeface="Arial" pitchFamily="34" charset="0"/>
              </a:rPr>
              <a:t>(τρέξιμο, λάκτισμα, άλμα, </a:t>
            </a:r>
            <a:r>
              <a:rPr lang="el-GR" sz="2400" dirty="0" err="1" smtClean="0">
                <a:latin typeface="Arial" pitchFamily="34" charset="0"/>
                <a:cs typeface="Arial" pitchFamily="34" charset="0"/>
              </a:rPr>
              <a:t>κ.ά</a:t>
            </a:r>
            <a:r>
              <a:rPr lang="el-GR" sz="2400" dirty="0" smtClean="0">
                <a:latin typeface="Arial" pitchFamily="34" charset="0"/>
                <a:cs typeface="Arial" pitchFamily="34" charset="0"/>
              </a:rPr>
              <a:t>).</a:t>
            </a:r>
            <a:endParaRPr lang="en-US" sz="2400" dirty="0" smtClean="0">
              <a:latin typeface="Arial" pitchFamily="34" charset="0"/>
              <a:cs typeface="Arial" pitchFamily="34" charset="0"/>
            </a:endParaRPr>
          </a:p>
          <a:p>
            <a:pPr>
              <a:buNone/>
            </a:pPr>
            <a:r>
              <a:rPr lang="en-US" sz="2400" dirty="0" smtClean="0">
                <a:latin typeface="Arial" pitchFamily="34" charset="0"/>
                <a:cs typeface="Arial" pitchFamily="34" charset="0"/>
              </a:rPr>
              <a:t>                                     </a:t>
            </a:r>
            <a:r>
              <a:rPr lang="el-GR" sz="2400" dirty="0" smtClean="0">
                <a:latin typeface="Arial" pitchFamily="34" charset="0"/>
                <a:cs typeface="Arial" pitchFamily="34" charset="0"/>
              </a:rPr>
              <a:t> </a:t>
            </a:r>
            <a:r>
              <a:rPr lang="el-GR" sz="2000" dirty="0" smtClean="0">
                <a:solidFill>
                  <a:schemeClr val="accent5">
                    <a:lumMod val="50000"/>
                  </a:schemeClr>
                </a:solidFill>
                <a:latin typeface="Arial" pitchFamily="34" charset="0"/>
                <a:cs typeface="Arial" pitchFamily="34" charset="0"/>
              </a:rPr>
              <a:t>(</a:t>
            </a:r>
            <a:r>
              <a:rPr lang="en-US" sz="2000" dirty="0" err="1" smtClean="0">
                <a:solidFill>
                  <a:schemeClr val="accent5">
                    <a:lumMod val="50000"/>
                  </a:schemeClr>
                </a:solidFill>
                <a:latin typeface="Arial" pitchFamily="34" charset="0"/>
                <a:cs typeface="Arial" pitchFamily="34" charset="0"/>
              </a:rPr>
              <a:t>Gallahue</a:t>
            </a:r>
            <a:r>
              <a:rPr lang="el-GR" sz="2000" dirty="0" smtClean="0">
                <a:solidFill>
                  <a:schemeClr val="accent5">
                    <a:lumMod val="50000"/>
                  </a:schemeClr>
                </a:solidFill>
                <a:latin typeface="Arial" pitchFamily="34" charset="0"/>
                <a:cs typeface="Arial" pitchFamily="34" charset="0"/>
              </a:rPr>
              <a:t>, 2002; Καμπάς, 2004)</a:t>
            </a:r>
          </a:p>
          <a:p>
            <a:pPr>
              <a:buFont typeface="Wingdings" pitchFamily="2" charset="2"/>
              <a:buChar char="q"/>
            </a:pPr>
            <a:endParaRPr lang="el-GR" sz="2400" dirty="0" smtClean="0">
              <a:latin typeface="Arial" pitchFamily="34" charset="0"/>
              <a:cs typeface="Arial" pitchFamily="34" charset="0"/>
            </a:endParaRPr>
          </a:p>
          <a:p>
            <a:pPr>
              <a:buFont typeface="Wingdings" pitchFamily="2" charset="2"/>
              <a:buChar char="q"/>
            </a:pPr>
            <a:endParaRPr lang="el-GR" dirty="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5536" y="476672"/>
            <a:ext cx="7239000" cy="770344"/>
          </a:xfrm>
        </p:spPr>
        <p:txBody>
          <a:bodyPr>
            <a:normAutofit/>
          </a:bodyPr>
          <a:lstStyle/>
          <a:p>
            <a:pPr algn="ctr"/>
            <a:r>
              <a:rPr lang="el-GR" sz="3200" b="0" dirty="0" smtClean="0">
                <a:solidFill>
                  <a:schemeClr val="accent5">
                    <a:lumMod val="50000"/>
                  </a:schemeClr>
                </a:solidFill>
                <a:latin typeface="Arial" pitchFamily="34" charset="0"/>
                <a:cs typeface="Arial" pitchFamily="34" charset="0"/>
              </a:rPr>
              <a:t>ΑΝΤΑΝΑΚΛΑΣΤΙΚΕΣ</a:t>
            </a:r>
            <a:endParaRPr lang="el-GR" sz="3200" b="0" dirty="0">
              <a:solidFill>
                <a:schemeClr val="accent5">
                  <a:lumMod val="50000"/>
                </a:schemeClr>
              </a:solidFill>
              <a:latin typeface="Arial" pitchFamily="34" charset="0"/>
              <a:cs typeface="Arial" pitchFamily="34" charset="0"/>
            </a:endParaRPr>
          </a:p>
        </p:txBody>
      </p:sp>
      <p:pic>
        <p:nvPicPr>
          <p:cNvPr id="4" name="3 - Θέση περιεχομένου" descr="baby-mom-playing-ball-blog.jpg"/>
          <p:cNvPicPr>
            <a:picLocks noGrp="1" noChangeAspect="1"/>
          </p:cNvPicPr>
          <p:nvPr>
            <p:ph idx="1"/>
          </p:nvPr>
        </p:nvPicPr>
        <p:blipFill>
          <a:blip r:embed="rId2" cstate="print"/>
          <a:stretch>
            <a:fillRect/>
          </a:stretch>
        </p:blipFill>
        <p:spPr>
          <a:xfrm>
            <a:off x="1813560" y="1769904"/>
            <a:ext cx="4526280" cy="452628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500034" y="142852"/>
            <a:ext cx="8229600" cy="642942"/>
          </a:xfrm>
        </p:spPr>
        <p:txBody>
          <a:bodyPr>
            <a:noAutofit/>
          </a:bodyPr>
          <a:lstStyle/>
          <a:p>
            <a:r>
              <a:rPr lang="en-US" sz="3200" b="1" dirty="0" smtClean="0">
                <a:solidFill>
                  <a:schemeClr val="accent5">
                    <a:lumMod val="50000"/>
                  </a:schemeClr>
                </a:solidFill>
                <a:latin typeface="Comic Sans MS" pitchFamily="66" charset="0"/>
              </a:rPr>
              <a:t>1.Walking </a:t>
            </a:r>
            <a:r>
              <a:rPr lang="en-US" sz="3200" b="1" dirty="0" smtClean="0">
                <a:solidFill>
                  <a:schemeClr val="accent5">
                    <a:lumMod val="50000"/>
                  </a:schemeClr>
                </a:solidFill>
                <a:latin typeface="Comic Sans MS" pitchFamily="66" charset="0"/>
              </a:rPr>
              <a:t>Reflex</a:t>
            </a:r>
            <a:endParaRPr lang="el-GR" sz="3200" b="1" dirty="0">
              <a:solidFill>
                <a:schemeClr val="accent5">
                  <a:lumMod val="50000"/>
                </a:schemeClr>
              </a:solidFill>
              <a:latin typeface="Comic Sans MS" pitchFamily="66" charset="0"/>
            </a:endParaRPr>
          </a:p>
        </p:txBody>
      </p:sp>
      <p:sp>
        <p:nvSpPr>
          <p:cNvPr id="5" name="4 - Θέση περιεχομένου"/>
          <p:cNvSpPr>
            <a:spLocks noGrp="1"/>
          </p:cNvSpPr>
          <p:nvPr>
            <p:ph sz="half" idx="1"/>
          </p:nvPr>
        </p:nvSpPr>
        <p:spPr>
          <a:xfrm>
            <a:off x="214282" y="785794"/>
            <a:ext cx="4501734" cy="4371398"/>
          </a:xfrm>
        </p:spPr>
        <p:txBody>
          <a:bodyPr>
            <a:normAutofit fontScale="70000" lnSpcReduction="20000"/>
          </a:bodyPr>
          <a:lstStyle/>
          <a:p>
            <a:pPr marL="457200" indent="-457200" algn="just"/>
            <a:r>
              <a:rPr lang="el-GR" b="1" dirty="0" smtClean="0">
                <a:latin typeface="Arial" pitchFamily="34" charset="0"/>
                <a:cs typeface="Arial" pitchFamily="34" charset="0"/>
              </a:rPr>
              <a:t>Ηλικία: </a:t>
            </a:r>
            <a:r>
              <a:rPr lang="el-GR" dirty="0" smtClean="0">
                <a:latin typeface="Arial" pitchFamily="34" charset="0"/>
                <a:cs typeface="Arial" pitchFamily="34" charset="0"/>
              </a:rPr>
              <a:t>2 μηνών</a:t>
            </a:r>
          </a:p>
          <a:p>
            <a:pPr algn="just"/>
            <a:r>
              <a:rPr lang="el-GR" b="1" dirty="0" smtClean="0">
                <a:latin typeface="Arial" pitchFamily="34" charset="0"/>
                <a:cs typeface="Arial" pitchFamily="34" charset="0"/>
              </a:rPr>
              <a:t>Θέση: </a:t>
            </a:r>
            <a:r>
              <a:rPr lang="el-GR" dirty="0" smtClean="0">
                <a:latin typeface="Arial" pitchFamily="34" charset="0"/>
                <a:cs typeface="Arial" pitchFamily="34" charset="0"/>
              </a:rPr>
              <a:t>όρθια στάση</a:t>
            </a:r>
          </a:p>
          <a:p>
            <a:pPr algn="just"/>
            <a:r>
              <a:rPr lang="el-GR" b="1" dirty="0" smtClean="0">
                <a:latin typeface="Arial" pitchFamily="34" charset="0"/>
                <a:cs typeface="Arial" pitchFamily="34" charset="0"/>
              </a:rPr>
              <a:t>Διαδικασία</a:t>
            </a:r>
            <a:r>
              <a:rPr lang="el-GR" b="1" dirty="0" smtClean="0">
                <a:latin typeface="Arial" pitchFamily="34" charset="0"/>
                <a:cs typeface="Arial" pitchFamily="34" charset="0"/>
              </a:rPr>
              <a:t>: </a:t>
            </a:r>
            <a:r>
              <a:rPr lang="el-GR" dirty="0" smtClean="0">
                <a:latin typeface="Arial" pitchFamily="34" charset="0"/>
                <a:cs typeface="Arial" pitchFamily="34" charset="0"/>
              </a:rPr>
              <a:t>Κρατήστε </a:t>
            </a:r>
            <a:r>
              <a:rPr lang="el-GR" dirty="0" smtClean="0">
                <a:latin typeface="Arial" pitchFamily="34" charset="0"/>
                <a:cs typeface="Arial" pitchFamily="34" charset="0"/>
              </a:rPr>
              <a:t>το παιδί σε όρθια θέση, κοιτώντας μακριά από σας, με τα χέρια σας γύρω από τον κορμό του παιδιού κάτω από τα χέρια του. Δίνοντας ελαφριά κλίση προς τα εμπρός στο παιδί. Τρίψτε απαλά το πάνω μέρος των ποδιών του παιδιού στην άκρη της επιφάνειας του τραπεζιού και έπειτα κρατήστε το παιδί έτσι ώστε τα πόδια του να ακουμπούν πάνω στο τραπέζι. Παρατηρήστε τις κινήσεις των ποδιών του παιδιού.</a:t>
            </a:r>
          </a:p>
          <a:p>
            <a:pPr algn="just"/>
            <a:endParaRPr lang="el-GR" dirty="0">
              <a:latin typeface="Arial" pitchFamily="34" charset="0"/>
              <a:cs typeface="Arial" pitchFamily="34" charset="0"/>
            </a:endParaRPr>
          </a:p>
        </p:txBody>
      </p:sp>
      <p:pic>
        <p:nvPicPr>
          <p:cNvPr id="7" name="6 - Θέση περιεχομένου" descr="reflex1.jpg"/>
          <p:cNvPicPr>
            <a:picLocks noGrp="1" noChangeAspect="1"/>
          </p:cNvPicPr>
          <p:nvPr>
            <p:ph sz="half" idx="2"/>
          </p:nvPr>
        </p:nvPicPr>
        <p:blipFill>
          <a:blip r:embed="rId2"/>
          <a:srcRect l="58187" t="8839" r="3858" b="75377"/>
          <a:stretch>
            <a:fillRect/>
          </a:stretch>
        </p:blipFill>
        <p:spPr>
          <a:xfrm>
            <a:off x="5436096" y="980728"/>
            <a:ext cx="2635199" cy="3456384"/>
          </a:xfrm>
        </p:spPr>
      </p:pic>
      <p:graphicFrame>
        <p:nvGraphicFramePr>
          <p:cNvPr id="8" name="7 - Πίνακας"/>
          <p:cNvGraphicFramePr>
            <a:graphicFrameLocks noGrp="1"/>
          </p:cNvGraphicFramePr>
          <p:nvPr>
            <p:extLst>
              <p:ext uri="{D42A27DB-BD31-4B8C-83A1-F6EECF244321}">
                <p14:modId xmlns:p14="http://schemas.microsoft.com/office/powerpoint/2010/main" val="1647203334"/>
              </p:ext>
            </p:extLst>
          </p:nvPr>
        </p:nvGraphicFramePr>
        <p:xfrm>
          <a:off x="467544" y="4941168"/>
          <a:ext cx="6286947" cy="1645920"/>
        </p:xfrm>
        <a:graphic>
          <a:graphicData uri="http://schemas.openxmlformats.org/drawingml/2006/table">
            <a:tbl>
              <a:tblPr firstRow="1" bandRow="1">
                <a:tableStyleId>{5C22544A-7EE6-4342-B048-85BDC9FD1C3A}</a:tableStyleId>
              </a:tblPr>
              <a:tblGrid>
                <a:gridCol w="351155"/>
                <a:gridCol w="5935792"/>
              </a:tblGrid>
              <a:tr h="360261">
                <a:tc>
                  <a:txBody>
                    <a:bodyPr/>
                    <a:lstStyle/>
                    <a:p>
                      <a:r>
                        <a:rPr lang="el-GR" dirty="0" smtClean="0"/>
                        <a:t>2</a:t>
                      </a:r>
                      <a:endParaRPr lang="el-GR" dirty="0"/>
                    </a:p>
                  </a:txBody>
                  <a:tcPr/>
                </a:tc>
                <a:tc>
                  <a:txBody>
                    <a:bodyPr/>
                    <a:lstStyle/>
                    <a:p>
                      <a:r>
                        <a:rPr lang="el-GR" dirty="0" smtClean="0"/>
                        <a:t>Το παιδί σηκώνει το 1</a:t>
                      </a:r>
                      <a:r>
                        <a:rPr lang="el-GR" baseline="0" dirty="0" smtClean="0"/>
                        <a:t> πόδι, έπειτα το άλλο, σε μπροστινή κίνηση βάδισης σε 3 δευτερόλεπτα.  </a:t>
                      </a:r>
                      <a:endParaRPr lang="el-GR" dirty="0"/>
                    </a:p>
                  </a:txBody>
                  <a:tcPr/>
                </a:tc>
              </a:tr>
              <a:tr h="360261">
                <a:tc>
                  <a:txBody>
                    <a:bodyPr/>
                    <a:lstStyle/>
                    <a:p>
                      <a:r>
                        <a:rPr lang="el-GR" dirty="0" smtClean="0"/>
                        <a:t>1</a:t>
                      </a:r>
                      <a:endParaRPr lang="el-GR" dirty="0"/>
                    </a:p>
                  </a:txBody>
                  <a:tcPr/>
                </a:tc>
                <a:tc>
                  <a:txBody>
                    <a:bodyPr/>
                    <a:lstStyle/>
                    <a:p>
                      <a:r>
                        <a:rPr lang="el-GR" dirty="0" smtClean="0"/>
                        <a:t>Το παιδί σηκώνει το 1</a:t>
                      </a:r>
                      <a:r>
                        <a:rPr lang="el-GR" baseline="0" dirty="0" smtClean="0"/>
                        <a:t> πόδι σε 3 δευτερόλεπτα.</a:t>
                      </a:r>
                      <a:endParaRPr lang="el-GR" dirty="0"/>
                    </a:p>
                  </a:txBody>
                  <a:tcPr/>
                </a:tc>
              </a:tr>
              <a:tr h="360261">
                <a:tc>
                  <a:txBody>
                    <a:bodyPr/>
                    <a:lstStyle/>
                    <a:p>
                      <a:r>
                        <a:rPr lang="el-GR" dirty="0" smtClean="0"/>
                        <a:t>0</a:t>
                      </a:r>
                      <a:endParaRPr lang="el-GR" dirty="0"/>
                    </a:p>
                  </a:txBody>
                  <a:tcPr/>
                </a:tc>
                <a:tc>
                  <a:txBody>
                    <a:bodyPr/>
                    <a:lstStyle/>
                    <a:p>
                      <a:r>
                        <a:rPr lang="el-GR" dirty="0" smtClean="0"/>
                        <a:t>Οι  πατούσες και τα πόδια του παιδιού παραμένουν σταθερά</a:t>
                      </a:r>
                      <a:r>
                        <a:rPr lang="el-GR" baseline="0" dirty="0" smtClean="0"/>
                        <a:t>.</a:t>
                      </a:r>
                      <a:endParaRPr lang="el-GR"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20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20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74" y="116632"/>
            <a:ext cx="7098012" cy="648072"/>
          </a:xfrm>
        </p:spPr>
        <p:txBody>
          <a:bodyPr>
            <a:normAutofit fontScale="90000"/>
          </a:bodyPr>
          <a:lstStyle/>
          <a:p>
            <a:pPr algn="ctr"/>
            <a:r>
              <a:rPr lang="el-GR" sz="3200" dirty="0" smtClean="0">
                <a:solidFill>
                  <a:schemeClr val="accent5">
                    <a:lumMod val="50000"/>
                  </a:schemeClr>
                </a:solidFill>
                <a:latin typeface="Arial" pitchFamily="34" charset="0"/>
                <a:cs typeface="Arial" pitchFamily="34" charset="0"/>
              </a:rPr>
              <a:t>7</a:t>
            </a:r>
            <a:r>
              <a:rPr lang="en-US" sz="3200" dirty="0" smtClean="0">
                <a:solidFill>
                  <a:schemeClr val="accent5">
                    <a:lumMod val="50000"/>
                  </a:schemeClr>
                </a:solidFill>
                <a:latin typeface="Arial" pitchFamily="34" charset="0"/>
                <a:cs typeface="Arial" pitchFamily="34" charset="0"/>
              </a:rPr>
              <a:t>.</a:t>
            </a:r>
            <a:r>
              <a:rPr lang="el-GR" sz="3200" b="1" dirty="0" smtClean="0">
                <a:solidFill>
                  <a:schemeClr val="accent5">
                    <a:lumMod val="50000"/>
                  </a:schemeClr>
                </a:solidFill>
                <a:latin typeface="Arial" pitchFamily="34" charset="0"/>
                <a:cs typeface="Arial" pitchFamily="34" charset="0"/>
              </a:rPr>
              <a:t> </a:t>
            </a:r>
            <a:r>
              <a:rPr lang="en-US" sz="3200" b="1" dirty="0" smtClean="0">
                <a:solidFill>
                  <a:schemeClr val="accent5">
                    <a:lumMod val="50000"/>
                  </a:schemeClr>
                </a:solidFill>
                <a:latin typeface="Arial" pitchFamily="34" charset="0"/>
                <a:cs typeface="Arial" pitchFamily="34" charset="0"/>
              </a:rPr>
              <a:t>Protecting Reaction- Forward</a:t>
            </a:r>
            <a:endParaRPr lang="el-GR" sz="3200" dirty="0">
              <a:solidFill>
                <a:schemeClr val="accent5">
                  <a:lumMod val="50000"/>
                </a:schemeClr>
              </a:solidFill>
              <a:latin typeface="Arial" pitchFamily="34" charset="0"/>
              <a:cs typeface="Arial" pitchFamily="34" charset="0"/>
            </a:endParaRPr>
          </a:p>
        </p:txBody>
      </p:sp>
      <p:sp>
        <p:nvSpPr>
          <p:cNvPr id="3" name="2 - Θέση περιεχομένου"/>
          <p:cNvSpPr>
            <a:spLocks noGrp="1"/>
          </p:cNvSpPr>
          <p:nvPr>
            <p:ph sz="half" idx="1"/>
          </p:nvPr>
        </p:nvSpPr>
        <p:spPr>
          <a:xfrm>
            <a:off x="251520" y="764704"/>
            <a:ext cx="3643338" cy="4071965"/>
          </a:xfrm>
        </p:spPr>
        <p:txBody>
          <a:bodyPr>
            <a:normAutofit fontScale="92500"/>
          </a:bodyPr>
          <a:lstStyle/>
          <a:p>
            <a:pPr marL="457200" indent="-457200" algn="just">
              <a:buNone/>
            </a:pPr>
            <a:r>
              <a:rPr lang="el-GR" sz="2000" b="1" dirty="0" smtClean="0">
                <a:latin typeface="Arial" pitchFamily="34" charset="0"/>
                <a:cs typeface="Arial" pitchFamily="34" charset="0"/>
              </a:rPr>
              <a:t>Ηλικία: </a:t>
            </a:r>
            <a:r>
              <a:rPr lang="el-GR" sz="2000" dirty="0" smtClean="0">
                <a:latin typeface="Arial" pitchFamily="34" charset="0"/>
                <a:cs typeface="Arial" pitchFamily="34" charset="0"/>
              </a:rPr>
              <a:t>6 μηνών</a:t>
            </a:r>
          </a:p>
          <a:p>
            <a:pPr algn="just">
              <a:buNone/>
            </a:pPr>
            <a:r>
              <a:rPr lang="el-GR" sz="2000" b="1" dirty="0" smtClean="0">
                <a:latin typeface="Arial" pitchFamily="34" charset="0"/>
                <a:cs typeface="Arial" pitchFamily="34" charset="0"/>
              </a:rPr>
              <a:t>Θέση: </a:t>
            </a:r>
            <a:r>
              <a:rPr lang="el-GR" sz="2000" dirty="0" smtClean="0">
                <a:latin typeface="Arial" pitchFamily="34" charset="0"/>
                <a:cs typeface="Arial" pitchFamily="34" charset="0"/>
              </a:rPr>
              <a:t>καθιστή</a:t>
            </a:r>
          </a:p>
          <a:p>
            <a:pPr algn="just">
              <a:buNone/>
            </a:pPr>
            <a:r>
              <a:rPr lang="el-GR" sz="2000" b="1" dirty="0" smtClean="0">
                <a:latin typeface="Arial" pitchFamily="34" charset="0"/>
                <a:cs typeface="Arial" pitchFamily="34" charset="0"/>
              </a:rPr>
              <a:t>Διαδικασία: </a:t>
            </a:r>
            <a:r>
              <a:rPr lang="el-GR" sz="2000" dirty="0" smtClean="0">
                <a:latin typeface="Arial" pitchFamily="34" charset="0"/>
                <a:cs typeface="Arial" pitchFamily="34" charset="0"/>
              </a:rPr>
              <a:t>Τοποθετήστε</a:t>
            </a:r>
            <a:r>
              <a:rPr lang="el-GR" sz="2000" b="1" dirty="0" smtClean="0">
                <a:latin typeface="Arial" pitchFamily="34" charset="0"/>
                <a:cs typeface="Arial" pitchFamily="34" charset="0"/>
              </a:rPr>
              <a:t> </a:t>
            </a:r>
            <a:r>
              <a:rPr lang="el-GR" sz="2000" dirty="0" smtClean="0">
                <a:latin typeface="Arial" pitchFamily="34" charset="0"/>
                <a:cs typeface="Arial" pitchFamily="34" charset="0"/>
              </a:rPr>
              <a:t>το παιδί σε καθιστή κοιτάζοντας μακριά από σας. Υποστηρίξτε το παιδί με τα χέρια σας τοποθετημένα πάνω στους γοφούς του. </a:t>
            </a:r>
            <a:r>
              <a:rPr lang="el-GR" sz="2000" dirty="0" err="1" smtClean="0">
                <a:latin typeface="Arial" pitchFamily="34" charset="0"/>
                <a:cs typeface="Arial" pitchFamily="34" charset="0"/>
              </a:rPr>
              <a:t>Γείρτε</a:t>
            </a:r>
            <a:r>
              <a:rPr lang="el-GR" sz="2000" b="1" dirty="0" smtClean="0">
                <a:latin typeface="Arial" pitchFamily="34" charset="0"/>
                <a:cs typeface="Arial" pitchFamily="34" charset="0"/>
              </a:rPr>
              <a:t> </a:t>
            </a:r>
            <a:r>
              <a:rPr lang="el-GR" sz="2000" dirty="0" smtClean="0">
                <a:latin typeface="Arial" pitchFamily="34" charset="0"/>
                <a:cs typeface="Arial" pitchFamily="34" charset="0"/>
              </a:rPr>
              <a:t>το παιδί 45 μοίρες προς τα μπροστά. Παρατηρήστε τις κινήσεις το</a:t>
            </a:r>
            <a:r>
              <a:rPr lang="el-GR" sz="2000" b="1" dirty="0" smtClean="0">
                <a:latin typeface="Arial" pitchFamily="34" charset="0"/>
                <a:cs typeface="Arial" pitchFamily="34" charset="0"/>
              </a:rPr>
              <a:t> </a:t>
            </a:r>
            <a:r>
              <a:rPr lang="el-GR" sz="2000" dirty="0" smtClean="0">
                <a:latin typeface="Arial" pitchFamily="34" charset="0"/>
                <a:cs typeface="Arial" pitchFamily="34" charset="0"/>
              </a:rPr>
              <a:t>παιδιού και συγκεκριμένα των χεριών του.</a:t>
            </a:r>
            <a:endParaRPr lang="el-GR" sz="2000" dirty="0">
              <a:latin typeface="Arial" pitchFamily="34" charset="0"/>
              <a:cs typeface="Arial" pitchFamily="34" charset="0"/>
            </a:endParaRPr>
          </a:p>
        </p:txBody>
      </p:sp>
      <p:pic>
        <p:nvPicPr>
          <p:cNvPr id="6" name="5 - Θέση περιεχομένου" descr="reflex1.jpg"/>
          <p:cNvPicPr>
            <a:picLocks noGrp="1" noChangeAspect="1"/>
          </p:cNvPicPr>
          <p:nvPr>
            <p:ph sz="half" idx="2"/>
          </p:nvPr>
        </p:nvPicPr>
        <p:blipFill>
          <a:blip r:embed="rId2"/>
          <a:stretch>
            <a:fillRect/>
          </a:stretch>
        </p:blipFill>
        <p:spPr>
          <a:xfrm>
            <a:off x="5220072" y="620688"/>
            <a:ext cx="3168352" cy="4481686"/>
          </a:xfrm>
        </p:spPr>
      </p:pic>
      <p:graphicFrame>
        <p:nvGraphicFramePr>
          <p:cNvPr id="4" name="3 - Πίνακας"/>
          <p:cNvGraphicFramePr>
            <a:graphicFrameLocks noGrp="1"/>
          </p:cNvGraphicFramePr>
          <p:nvPr>
            <p:extLst>
              <p:ext uri="{D42A27DB-BD31-4B8C-83A1-F6EECF244321}">
                <p14:modId xmlns:p14="http://schemas.microsoft.com/office/powerpoint/2010/main" val="2753342493"/>
              </p:ext>
            </p:extLst>
          </p:nvPr>
        </p:nvGraphicFramePr>
        <p:xfrm>
          <a:off x="0" y="4794709"/>
          <a:ext cx="6300192" cy="1920240"/>
        </p:xfrm>
        <a:graphic>
          <a:graphicData uri="http://schemas.openxmlformats.org/drawingml/2006/table">
            <a:tbl>
              <a:tblPr firstRow="1" bandRow="1">
                <a:tableStyleId>{5C22544A-7EE6-4342-B048-85BDC9FD1C3A}</a:tableStyleId>
              </a:tblPr>
              <a:tblGrid>
                <a:gridCol w="418353"/>
                <a:gridCol w="5881839"/>
              </a:tblGrid>
              <a:tr h="495250">
                <a:tc>
                  <a:txBody>
                    <a:bodyPr/>
                    <a:lstStyle/>
                    <a:p>
                      <a:r>
                        <a:rPr lang="el-GR" dirty="0" smtClean="0"/>
                        <a:t>2</a:t>
                      </a:r>
                      <a:endParaRPr lang="el-GR" dirty="0"/>
                    </a:p>
                  </a:txBody>
                  <a:tcPr/>
                </a:tc>
                <a:tc>
                  <a:txBody>
                    <a:bodyPr/>
                    <a:lstStyle/>
                    <a:p>
                      <a:r>
                        <a:rPr lang="el-GR" dirty="0" smtClean="0"/>
                        <a:t>Το</a:t>
                      </a:r>
                      <a:r>
                        <a:rPr lang="en-US" dirty="0" smtClean="0"/>
                        <a:t> </a:t>
                      </a:r>
                      <a:r>
                        <a:rPr lang="el-GR" dirty="0" smtClean="0"/>
                        <a:t>παιδί εκτείνει τα χέρια, ισιώνει</a:t>
                      </a:r>
                      <a:r>
                        <a:rPr lang="el-GR" baseline="0" dirty="0" smtClean="0"/>
                        <a:t> τους αγκώνες και μεταφέρει το βάρος στις ανοιχτές παλάμες.</a:t>
                      </a:r>
                      <a:endParaRPr lang="el-GR" dirty="0"/>
                    </a:p>
                  </a:txBody>
                  <a:tcPr/>
                </a:tc>
              </a:tr>
              <a:tr h="707500">
                <a:tc>
                  <a:txBody>
                    <a:bodyPr/>
                    <a:lstStyle/>
                    <a:p>
                      <a:r>
                        <a:rPr lang="el-GR" dirty="0" smtClean="0"/>
                        <a:t>1</a:t>
                      </a:r>
                      <a:endParaRPr lang="el-GR" dirty="0"/>
                    </a:p>
                  </a:txBody>
                  <a:tcPr/>
                </a:tc>
                <a:tc>
                  <a:txBody>
                    <a:bodyPr/>
                    <a:lstStyle/>
                    <a:p>
                      <a:r>
                        <a:rPr lang="el-GR" dirty="0" smtClean="0"/>
                        <a:t>Το παιδί εκτείνει</a:t>
                      </a:r>
                      <a:r>
                        <a:rPr lang="el-GR" baseline="0" dirty="0" smtClean="0"/>
                        <a:t> τα </a:t>
                      </a:r>
                      <a:r>
                        <a:rPr lang="el-GR" dirty="0" smtClean="0"/>
                        <a:t>χέρια του ή τα</a:t>
                      </a:r>
                      <a:r>
                        <a:rPr lang="el-GR" baseline="0" dirty="0" smtClean="0"/>
                        <a:t> βάζει στην επιφάνεια</a:t>
                      </a:r>
                      <a:r>
                        <a:rPr lang="el-GR" dirty="0" smtClean="0"/>
                        <a:t>, με λυγισμένους</a:t>
                      </a:r>
                      <a:r>
                        <a:rPr lang="el-GR" baseline="0" dirty="0" smtClean="0"/>
                        <a:t> τους αγκώνες αλλά δεν μεταφέρει το βάρος του.</a:t>
                      </a:r>
                      <a:endParaRPr lang="el-GR" dirty="0"/>
                    </a:p>
                  </a:txBody>
                  <a:tcPr/>
                </a:tc>
              </a:tr>
              <a:tr h="283000">
                <a:tc>
                  <a:txBody>
                    <a:bodyPr/>
                    <a:lstStyle/>
                    <a:p>
                      <a:r>
                        <a:rPr lang="el-GR" dirty="0" smtClean="0"/>
                        <a:t>0</a:t>
                      </a:r>
                      <a:endParaRPr lang="el-GR" dirty="0"/>
                    </a:p>
                  </a:txBody>
                  <a:tcPr/>
                </a:tc>
                <a:tc>
                  <a:txBody>
                    <a:bodyPr/>
                    <a:lstStyle/>
                    <a:p>
                      <a:r>
                        <a:rPr lang="el-GR" dirty="0" smtClean="0"/>
                        <a:t>Το παιδί δεν εκτείνει</a:t>
                      </a:r>
                      <a:r>
                        <a:rPr lang="el-GR" baseline="0" dirty="0" smtClean="0"/>
                        <a:t> τα χέρια του.</a:t>
                      </a:r>
                      <a:endParaRPr lang="el-GR"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14348" y="214290"/>
            <a:ext cx="7286676" cy="654032"/>
          </a:xfrm>
        </p:spPr>
        <p:txBody>
          <a:bodyPr>
            <a:normAutofit fontScale="90000"/>
          </a:bodyPr>
          <a:lstStyle/>
          <a:p>
            <a:pPr algn="ctr"/>
            <a:r>
              <a:rPr lang="el-GR" sz="3200" dirty="0" smtClean="0">
                <a:solidFill>
                  <a:schemeClr val="accent5">
                    <a:lumMod val="50000"/>
                  </a:schemeClr>
                </a:solidFill>
                <a:latin typeface="Arial" pitchFamily="34" charset="0"/>
                <a:cs typeface="Arial" pitchFamily="34" charset="0"/>
              </a:rPr>
              <a:t>8</a:t>
            </a:r>
            <a:r>
              <a:rPr lang="en-US" sz="3200" dirty="0" smtClean="0">
                <a:solidFill>
                  <a:schemeClr val="accent5">
                    <a:lumMod val="50000"/>
                  </a:schemeClr>
                </a:solidFill>
                <a:latin typeface="Arial" pitchFamily="34" charset="0"/>
                <a:cs typeface="Arial" pitchFamily="34" charset="0"/>
              </a:rPr>
              <a:t>.</a:t>
            </a:r>
            <a:r>
              <a:rPr lang="el-GR" sz="3200" b="1" dirty="0" smtClean="0">
                <a:solidFill>
                  <a:schemeClr val="accent5">
                    <a:lumMod val="50000"/>
                  </a:schemeClr>
                </a:solidFill>
                <a:latin typeface="Arial" pitchFamily="34" charset="0"/>
                <a:cs typeface="Arial" pitchFamily="34" charset="0"/>
              </a:rPr>
              <a:t> </a:t>
            </a:r>
            <a:r>
              <a:rPr lang="en-US" sz="3200" b="1" dirty="0" smtClean="0">
                <a:solidFill>
                  <a:schemeClr val="accent5">
                    <a:lumMod val="50000"/>
                  </a:schemeClr>
                </a:solidFill>
                <a:latin typeface="Arial" pitchFamily="34" charset="0"/>
                <a:cs typeface="Arial" pitchFamily="34" charset="0"/>
              </a:rPr>
              <a:t>Protecting Reaction- Forward</a:t>
            </a:r>
            <a:endParaRPr lang="el-GR" sz="3200" dirty="0">
              <a:solidFill>
                <a:schemeClr val="accent5">
                  <a:lumMod val="50000"/>
                </a:schemeClr>
              </a:solidFill>
              <a:latin typeface="Arial" pitchFamily="34" charset="0"/>
              <a:cs typeface="Arial" pitchFamily="34" charset="0"/>
            </a:endParaRPr>
          </a:p>
        </p:txBody>
      </p:sp>
      <p:sp>
        <p:nvSpPr>
          <p:cNvPr id="3" name="2 - Θέση περιεχομένου"/>
          <p:cNvSpPr>
            <a:spLocks noGrp="1"/>
          </p:cNvSpPr>
          <p:nvPr>
            <p:ph sz="half" idx="1"/>
          </p:nvPr>
        </p:nvSpPr>
        <p:spPr>
          <a:xfrm>
            <a:off x="0" y="857233"/>
            <a:ext cx="3786214" cy="3651888"/>
          </a:xfrm>
        </p:spPr>
        <p:txBody>
          <a:bodyPr>
            <a:normAutofit fontScale="77500" lnSpcReduction="20000"/>
          </a:bodyPr>
          <a:lstStyle/>
          <a:p>
            <a:pPr marL="457200" indent="-457200" algn="just"/>
            <a:r>
              <a:rPr lang="el-GR" sz="2400" b="1" dirty="0" smtClean="0">
                <a:latin typeface="Arial" pitchFamily="34" charset="0"/>
                <a:cs typeface="Arial" pitchFamily="34" charset="0"/>
              </a:rPr>
              <a:t>Ηλικία: </a:t>
            </a:r>
            <a:r>
              <a:rPr lang="en-US" sz="2400" dirty="0" smtClean="0">
                <a:latin typeface="Arial" pitchFamily="34" charset="0"/>
                <a:cs typeface="Arial" pitchFamily="34" charset="0"/>
              </a:rPr>
              <a:t>9</a:t>
            </a:r>
            <a:r>
              <a:rPr lang="el-GR" sz="2400" dirty="0" smtClean="0">
                <a:latin typeface="Arial" pitchFamily="34" charset="0"/>
                <a:cs typeface="Arial" pitchFamily="34" charset="0"/>
              </a:rPr>
              <a:t> μηνών</a:t>
            </a:r>
          </a:p>
          <a:p>
            <a:pPr algn="just"/>
            <a:r>
              <a:rPr lang="el-GR" sz="2400" b="1" dirty="0" smtClean="0">
                <a:latin typeface="Arial" pitchFamily="34" charset="0"/>
                <a:cs typeface="Arial" pitchFamily="34" charset="0"/>
              </a:rPr>
              <a:t>Θέση: </a:t>
            </a:r>
            <a:r>
              <a:rPr lang="el-GR" sz="2400" dirty="0" smtClean="0">
                <a:latin typeface="Arial" pitchFamily="34" charset="0"/>
                <a:cs typeface="Arial" pitchFamily="34" charset="0"/>
              </a:rPr>
              <a:t>καθιστή</a:t>
            </a:r>
          </a:p>
          <a:p>
            <a:pPr algn="just"/>
            <a:r>
              <a:rPr lang="el-GR" sz="2400" b="1" dirty="0" smtClean="0">
                <a:latin typeface="Arial" pitchFamily="34" charset="0"/>
                <a:cs typeface="Arial" pitchFamily="34" charset="0"/>
              </a:rPr>
              <a:t>Διαδικασία: </a:t>
            </a:r>
            <a:r>
              <a:rPr lang="el-GR" sz="2400" dirty="0" smtClean="0">
                <a:latin typeface="Arial" pitchFamily="34" charset="0"/>
                <a:cs typeface="Arial" pitchFamily="34" charset="0"/>
              </a:rPr>
              <a:t>Κρατήστε το παιδί σε καθιστή θέση στο πάτωμα. Από πίσω από το παιδί, τοποθετήστε τα χέρια σας στους ώμους  του και τραβήξτε προς τα πίσω 20 μοίρες κάθετα. Παρατηρήστε τα χέρια και το κεφάλι του παιδιού. Να είστε προετοιμασμένοι να πιάσετε το παιδί σε περίπτωση μη αντίδρασης.</a:t>
            </a:r>
            <a:endParaRPr lang="el-GR" sz="2400" dirty="0">
              <a:latin typeface="Arial" pitchFamily="34" charset="0"/>
              <a:cs typeface="Arial" pitchFamily="34" charset="0"/>
            </a:endParaRPr>
          </a:p>
        </p:txBody>
      </p:sp>
      <p:pic>
        <p:nvPicPr>
          <p:cNvPr id="6" name="5 - Θέση περιεχομένου" descr="stationary2.jpg"/>
          <p:cNvPicPr>
            <a:picLocks noGrp="1" noChangeAspect="1"/>
          </p:cNvPicPr>
          <p:nvPr>
            <p:ph sz="half" idx="2"/>
          </p:nvPr>
        </p:nvPicPr>
        <p:blipFill>
          <a:blip r:embed="rId2"/>
          <a:srcRect l="60870" t="34836" r="7246" b="49796"/>
          <a:stretch>
            <a:fillRect/>
          </a:stretch>
        </p:blipFill>
        <p:spPr>
          <a:xfrm>
            <a:off x="3923928" y="1340768"/>
            <a:ext cx="3709646" cy="2529304"/>
          </a:xfrm>
        </p:spPr>
      </p:pic>
      <p:graphicFrame>
        <p:nvGraphicFramePr>
          <p:cNvPr id="4" name="3 - Πίνακας"/>
          <p:cNvGraphicFramePr>
            <a:graphicFrameLocks noGrp="1"/>
          </p:cNvGraphicFramePr>
          <p:nvPr>
            <p:extLst>
              <p:ext uri="{D42A27DB-BD31-4B8C-83A1-F6EECF244321}">
                <p14:modId xmlns:p14="http://schemas.microsoft.com/office/powerpoint/2010/main" val="2610327701"/>
              </p:ext>
            </p:extLst>
          </p:nvPr>
        </p:nvGraphicFramePr>
        <p:xfrm>
          <a:off x="467544" y="4365104"/>
          <a:ext cx="6357982" cy="2194560"/>
        </p:xfrm>
        <a:graphic>
          <a:graphicData uri="http://schemas.openxmlformats.org/drawingml/2006/table">
            <a:tbl>
              <a:tblPr firstRow="1" bandRow="1">
                <a:tableStyleId>{5C22544A-7EE6-4342-B048-85BDC9FD1C3A}</a:tableStyleId>
              </a:tblPr>
              <a:tblGrid>
                <a:gridCol w="422190"/>
                <a:gridCol w="5935792"/>
              </a:tblGrid>
              <a:tr h="360261">
                <a:tc>
                  <a:txBody>
                    <a:bodyPr/>
                    <a:lstStyle/>
                    <a:p>
                      <a:r>
                        <a:rPr lang="el-GR" dirty="0" smtClean="0"/>
                        <a:t>2</a:t>
                      </a:r>
                      <a:endParaRPr lang="el-GR" dirty="0"/>
                    </a:p>
                  </a:txBody>
                  <a:tcPr/>
                </a:tc>
                <a:tc>
                  <a:txBody>
                    <a:bodyPr/>
                    <a:lstStyle/>
                    <a:p>
                      <a:r>
                        <a:rPr lang="el-GR" dirty="0" smtClean="0"/>
                        <a:t>Το παιδί εκτείνει τα χέρια και το κεφάλι μπροστά για</a:t>
                      </a:r>
                      <a:r>
                        <a:rPr lang="el-GR" baseline="0" dirty="0" smtClean="0"/>
                        <a:t> να ανακτήσει την ισορροπία του και επιστρέφει στην καθιστή θέση.</a:t>
                      </a:r>
                      <a:endParaRPr lang="el-GR" dirty="0"/>
                    </a:p>
                  </a:txBody>
                  <a:tcPr/>
                </a:tc>
              </a:tr>
              <a:tr h="360261">
                <a:tc>
                  <a:txBody>
                    <a:bodyPr/>
                    <a:lstStyle/>
                    <a:p>
                      <a:r>
                        <a:rPr lang="el-GR" dirty="0" smtClean="0"/>
                        <a:t>1</a:t>
                      </a:r>
                      <a:endParaRPr lang="el-GR" dirty="0"/>
                    </a:p>
                  </a:txBody>
                  <a:tcPr/>
                </a:tc>
                <a:tc>
                  <a:txBody>
                    <a:bodyPr/>
                    <a:lstStyle/>
                    <a:p>
                      <a:r>
                        <a:rPr lang="el-GR" dirty="0" smtClean="0"/>
                        <a:t>Το παιδί εκτείνει τα χέρια και μπροστά  και στο πάτωμα</a:t>
                      </a:r>
                      <a:r>
                        <a:rPr lang="el-GR" baseline="0" dirty="0" smtClean="0"/>
                        <a:t> </a:t>
                      </a:r>
                      <a:r>
                        <a:rPr lang="el-GR" dirty="0" smtClean="0"/>
                        <a:t>για</a:t>
                      </a:r>
                      <a:r>
                        <a:rPr lang="el-GR" baseline="0" dirty="0" smtClean="0"/>
                        <a:t> να ανακτήσει την ισορροπία του και επιστρέφει στην καθιστή θέση.</a:t>
                      </a:r>
                      <a:endParaRPr lang="el-GR" dirty="0"/>
                    </a:p>
                  </a:txBody>
                  <a:tcPr/>
                </a:tc>
              </a:tr>
              <a:tr h="360261">
                <a:tc>
                  <a:txBody>
                    <a:bodyPr/>
                    <a:lstStyle/>
                    <a:p>
                      <a:r>
                        <a:rPr lang="el-GR" dirty="0" smtClean="0"/>
                        <a:t>0</a:t>
                      </a:r>
                      <a:endParaRPr lang="el-GR" dirty="0"/>
                    </a:p>
                  </a:txBody>
                  <a:tcPr/>
                </a:tc>
                <a:tc>
                  <a:txBody>
                    <a:bodyPr/>
                    <a:lstStyle/>
                    <a:p>
                      <a:r>
                        <a:rPr lang="el-GR" dirty="0" smtClean="0"/>
                        <a:t>Το παιδί δεν εκτείνει</a:t>
                      </a:r>
                      <a:r>
                        <a:rPr lang="el-GR" baseline="0" dirty="0" smtClean="0"/>
                        <a:t> τα χέρια ή το κεφάλι του.</a:t>
                      </a:r>
                      <a:endParaRPr lang="el-GR"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85786" y="142852"/>
            <a:ext cx="7358114" cy="785818"/>
          </a:xfrm>
        </p:spPr>
        <p:txBody>
          <a:bodyPr>
            <a:normAutofit fontScale="90000"/>
          </a:bodyPr>
          <a:lstStyle/>
          <a:p>
            <a:pPr algn="ctr"/>
            <a:r>
              <a:rPr lang="el-GR" sz="3200" dirty="0" smtClean="0">
                <a:solidFill>
                  <a:schemeClr val="accent5">
                    <a:lumMod val="50000"/>
                  </a:schemeClr>
                </a:solidFill>
                <a:latin typeface="Arial" pitchFamily="34" charset="0"/>
                <a:cs typeface="Arial" pitchFamily="34" charset="0"/>
              </a:rPr>
              <a:t>8</a:t>
            </a:r>
            <a:r>
              <a:rPr lang="en-US" sz="3200" dirty="0" smtClean="0">
                <a:solidFill>
                  <a:schemeClr val="accent5">
                    <a:lumMod val="50000"/>
                  </a:schemeClr>
                </a:solidFill>
                <a:latin typeface="Arial" pitchFamily="34" charset="0"/>
                <a:cs typeface="Arial" pitchFamily="34" charset="0"/>
              </a:rPr>
              <a:t>.</a:t>
            </a:r>
            <a:r>
              <a:rPr lang="el-GR" sz="3200" b="1" dirty="0" smtClean="0">
                <a:solidFill>
                  <a:schemeClr val="accent5">
                    <a:lumMod val="50000"/>
                  </a:schemeClr>
                </a:solidFill>
                <a:latin typeface="Arial" pitchFamily="34" charset="0"/>
                <a:cs typeface="Arial" pitchFamily="34" charset="0"/>
              </a:rPr>
              <a:t> </a:t>
            </a:r>
            <a:r>
              <a:rPr lang="en-US" sz="3200" b="1" dirty="0" smtClean="0">
                <a:solidFill>
                  <a:schemeClr val="accent5">
                    <a:lumMod val="50000"/>
                  </a:schemeClr>
                </a:solidFill>
                <a:latin typeface="Arial" pitchFamily="34" charset="0"/>
                <a:cs typeface="Arial" pitchFamily="34" charset="0"/>
              </a:rPr>
              <a:t>Protecting Reaction- Backward</a:t>
            </a:r>
            <a:endParaRPr lang="el-GR" sz="3200" dirty="0">
              <a:solidFill>
                <a:schemeClr val="accent5">
                  <a:lumMod val="50000"/>
                </a:schemeClr>
              </a:solidFill>
              <a:latin typeface="Arial" pitchFamily="34" charset="0"/>
              <a:cs typeface="Arial" pitchFamily="34" charset="0"/>
            </a:endParaRPr>
          </a:p>
        </p:txBody>
      </p:sp>
      <p:sp>
        <p:nvSpPr>
          <p:cNvPr id="3" name="2 - Θέση περιεχομένου"/>
          <p:cNvSpPr>
            <a:spLocks noGrp="1"/>
          </p:cNvSpPr>
          <p:nvPr>
            <p:ph sz="half" idx="1"/>
          </p:nvPr>
        </p:nvSpPr>
        <p:spPr>
          <a:xfrm>
            <a:off x="142844" y="928670"/>
            <a:ext cx="4038600" cy="4525963"/>
          </a:xfrm>
        </p:spPr>
        <p:txBody>
          <a:bodyPr>
            <a:normAutofit fontScale="85000" lnSpcReduction="20000"/>
          </a:bodyPr>
          <a:lstStyle/>
          <a:p>
            <a:pPr marL="457200" indent="-457200" algn="just"/>
            <a:r>
              <a:rPr lang="el-GR" sz="2400" b="1" dirty="0" smtClean="0">
                <a:latin typeface="Arial" pitchFamily="34" charset="0"/>
                <a:cs typeface="Arial" pitchFamily="34" charset="0"/>
              </a:rPr>
              <a:t>Ηλικία: </a:t>
            </a:r>
            <a:r>
              <a:rPr lang="en-US" sz="2400" dirty="0" smtClean="0">
                <a:latin typeface="Arial" pitchFamily="34" charset="0"/>
                <a:cs typeface="Arial" pitchFamily="34" charset="0"/>
              </a:rPr>
              <a:t>10</a:t>
            </a:r>
            <a:r>
              <a:rPr lang="el-GR" sz="2400" dirty="0" smtClean="0">
                <a:latin typeface="Arial" pitchFamily="34" charset="0"/>
                <a:cs typeface="Arial" pitchFamily="34" charset="0"/>
              </a:rPr>
              <a:t> μηνών</a:t>
            </a:r>
          </a:p>
          <a:p>
            <a:pPr algn="just"/>
            <a:r>
              <a:rPr lang="el-GR" sz="2400" b="1" dirty="0" smtClean="0">
                <a:latin typeface="Arial" pitchFamily="34" charset="0"/>
                <a:cs typeface="Arial" pitchFamily="34" charset="0"/>
              </a:rPr>
              <a:t>Θέση: </a:t>
            </a:r>
            <a:r>
              <a:rPr lang="el-GR" sz="2400" dirty="0" smtClean="0">
                <a:latin typeface="Arial" pitchFamily="34" charset="0"/>
                <a:cs typeface="Arial" pitchFamily="34" charset="0"/>
              </a:rPr>
              <a:t>καθιστή</a:t>
            </a:r>
          </a:p>
          <a:p>
            <a:pPr algn="just"/>
            <a:r>
              <a:rPr lang="el-GR" sz="2400" b="1" dirty="0" smtClean="0">
                <a:latin typeface="Arial" pitchFamily="34" charset="0"/>
                <a:cs typeface="Arial" pitchFamily="34" charset="0"/>
              </a:rPr>
              <a:t>Διαδικασία: </a:t>
            </a:r>
            <a:r>
              <a:rPr lang="el-GR" sz="2400" dirty="0" smtClean="0">
                <a:latin typeface="Arial" pitchFamily="34" charset="0"/>
                <a:cs typeface="Arial" pitchFamily="34" charset="0"/>
              </a:rPr>
              <a:t>Κρατήστε το παιδί σε καθιστή θέση στο πάτωμα. Μπροστά από το παιδί, τοποθετήστε τα χέρια σας στο στήθος του και σπρώξτε απαλά και γρήγορα προς τα πίσω με κλίση τουλάχιστο 45 μοιρών. Παρατηρήστε τις αντιδράσεις του παιδιού να σταματήσει την πτώση. Να είστε προετοιμασμένοι να πιάσετε και να σταματήσετε την πτώση σε περίπτωση μη αντίδρασης από το παιδί.</a:t>
            </a:r>
            <a:endParaRPr lang="el-GR" sz="2400" dirty="0">
              <a:latin typeface="Arial" pitchFamily="34" charset="0"/>
              <a:cs typeface="Arial" pitchFamily="34" charset="0"/>
            </a:endParaRPr>
          </a:p>
        </p:txBody>
      </p:sp>
      <p:pic>
        <p:nvPicPr>
          <p:cNvPr id="6" name="5 - Θέση περιεχομένου" descr="stationary2.jpg"/>
          <p:cNvPicPr>
            <a:picLocks noGrp="1" noChangeAspect="1"/>
          </p:cNvPicPr>
          <p:nvPr>
            <p:ph sz="half" idx="2"/>
          </p:nvPr>
        </p:nvPicPr>
        <p:blipFill>
          <a:blip r:embed="rId2"/>
          <a:srcRect l="60282" t="52087" r="6228" b="35285"/>
          <a:stretch>
            <a:fillRect/>
          </a:stretch>
        </p:blipFill>
        <p:spPr>
          <a:xfrm>
            <a:off x="4286248" y="1571612"/>
            <a:ext cx="4183795" cy="2505460"/>
          </a:xfrm>
        </p:spPr>
      </p:pic>
      <p:graphicFrame>
        <p:nvGraphicFramePr>
          <p:cNvPr id="4" name="3 - Πίνακας"/>
          <p:cNvGraphicFramePr>
            <a:graphicFrameLocks noGrp="1"/>
          </p:cNvGraphicFramePr>
          <p:nvPr>
            <p:extLst>
              <p:ext uri="{D42A27DB-BD31-4B8C-83A1-F6EECF244321}">
                <p14:modId xmlns:p14="http://schemas.microsoft.com/office/powerpoint/2010/main" val="3952816973"/>
              </p:ext>
            </p:extLst>
          </p:nvPr>
        </p:nvGraphicFramePr>
        <p:xfrm>
          <a:off x="518" y="5085184"/>
          <a:ext cx="6875738" cy="1920240"/>
        </p:xfrm>
        <a:graphic>
          <a:graphicData uri="http://schemas.openxmlformats.org/drawingml/2006/table">
            <a:tbl>
              <a:tblPr firstRow="1" bandRow="1">
                <a:tableStyleId>{5C22544A-7EE6-4342-B048-85BDC9FD1C3A}</a:tableStyleId>
              </a:tblPr>
              <a:tblGrid>
                <a:gridCol w="456570"/>
                <a:gridCol w="6419168"/>
              </a:tblGrid>
              <a:tr h="788659">
                <a:tc>
                  <a:txBody>
                    <a:bodyPr/>
                    <a:lstStyle/>
                    <a:p>
                      <a:r>
                        <a:rPr lang="el-GR" dirty="0" smtClean="0"/>
                        <a:t>2</a:t>
                      </a:r>
                      <a:endParaRPr lang="el-GR" dirty="0"/>
                    </a:p>
                  </a:txBody>
                  <a:tcPr/>
                </a:tc>
                <a:tc>
                  <a:txBody>
                    <a:bodyPr/>
                    <a:lstStyle/>
                    <a:p>
                      <a:r>
                        <a:rPr lang="el-GR" dirty="0" smtClean="0"/>
                        <a:t>Το παιδί σταματάει</a:t>
                      </a:r>
                      <a:r>
                        <a:rPr lang="el-GR" baseline="0" dirty="0" smtClean="0"/>
                        <a:t> την πτώση βάζοντας το ένα ή και τα δυο του χέρια πίσω και υποστηρίζει τον εαυτό του με την ανοιχτή παλάμη.</a:t>
                      </a:r>
                      <a:endParaRPr lang="el-GR" dirty="0"/>
                    </a:p>
                  </a:txBody>
                  <a:tcPr/>
                </a:tc>
              </a:tr>
              <a:tr h="552061">
                <a:tc>
                  <a:txBody>
                    <a:bodyPr/>
                    <a:lstStyle/>
                    <a:p>
                      <a:r>
                        <a:rPr lang="el-GR" dirty="0" smtClean="0"/>
                        <a:t>1</a:t>
                      </a:r>
                      <a:endParaRPr lang="el-GR" dirty="0"/>
                    </a:p>
                  </a:txBody>
                  <a:tcPr/>
                </a:tc>
                <a:tc>
                  <a:txBody>
                    <a:bodyPr/>
                    <a:lstStyle/>
                    <a:p>
                      <a:r>
                        <a:rPr lang="el-GR" dirty="0" smtClean="0"/>
                        <a:t>Το παιδί περιστρέφει</a:t>
                      </a:r>
                      <a:r>
                        <a:rPr lang="el-GR" baseline="0" dirty="0" smtClean="0"/>
                        <a:t> τον κορμό προς την μια πλευρά και εκτείνει το χέρι του, αλλά συνεχίζει να πέφτει.</a:t>
                      </a:r>
                      <a:endParaRPr lang="el-GR" dirty="0"/>
                    </a:p>
                  </a:txBody>
                  <a:tcPr/>
                </a:tc>
              </a:tr>
              <a:tr h="315464">
                <a:tc>
                  <a:txBody>
                    <a:bodyPr/>
                    <a:lstStyle/>
                    <a:p>
                      <a:r>
                        <a:rPr lang="el-GR" dirty="0" smtClean="0"/>
                        <a:t>0</a:t>
                      </a:r>
                      <a:endParaRPr lang="el-GR" dirty="0"/>
                    </a:p>
                  </a:txBody>
                  <a:tcPr/>
                </a:tc>
                <a:tc>
                  <a:txBody>
                    <a:bodyPr/>
                    <a:lstStyle/>
                    <a:p>
                      <a:r>
                        <a:rPr lang="el-GR" dirty="0" smtClean="0"/>
                        <a:t>Το παιδί δεν εκτείνει</a:t>
                      </a:r>
                      <a:r>
                        <a:rPr lang="el-GR" baseline="0" dirty="0" smtClean="0"/>
                        <a:t> το χέρι του.</a:t>
                      </a:r>
                      <a:endParaRPr lang="el-GR"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23528" y="260648"/>
            <a:ext cx="7239000" cy="698336"/>
          </a:xfrm>
        </p:spPr>
        <p:txBody>
          <a:bodyPr>
            <a:normAutofit/>
          </a:bodyPr>
          <a:lstStyle/>
          <a:p>
            <a:pPr algn="ctr"/>
            <a:r>
              <a:rPr lang="el-GR" sz="3200" b="1" dirty="0" err="1" smtClean="0">
                <a:solidFill>
                  <a:schemeClr val="accent5">
                    <a:lumMod val="50000"/>
                  </a:schemeClr>
                </a:solidFill>
                <a:latin typeface="Arial" pitchFamily="34" charset="0"/>
                <a:cs typeface="Arial" pitchFamily="34" charset="0"/>
              </a:rPr>
              <a:t>Στατικεσ</a:t>
            </a:r>
            <a:r>
              <a:rPr lang="el-GR" sz="3200" b="1" dirty="0" smtClean="0">
                <a:solidFill>
                  <a:schemeClr val="accent5">
                    <a:lumMod val="50000"/>
                  </a:schemeClr>
                </a:solidFill>
                <a:latin typeface="Arial" pitchFamily="34" charset="0"/>
                <a:cs typeface="Arial" pitchFamily="34" charset="0"/>
              </a:rPr>
              <a:t> </a:t>
            </a:r>
            <a:r>
              <a:rPr lang="el-GR" sz="3200" b="1" dirty="0" err="1" smtClean="0">
                <a:solidFill>
                  <a:schemeClr val="accent5">
                    <a:lumMod val="50000"/>
                  </a:schemeClr>
                </a:solidFill>
                <a:latin typeface="Arial" pitchFamily="34" charset="0"/>
                <a:cs typeface="Arial" pitchFamily="34" charset="0"/>
              </a:rPr>
              <a:t>κινησεισ</a:t>
            </a:r>
            <a:endParaRPr lang="el-GR" sz="3200" b="1" dirty="0">
              <a:solidFill>
                <a:schemeClr val="accent5">
                  <a:lumMod val="50000"/>
                </a:schemeClr>
              </a:solidFill>
              <a:latin typeface="Arial" pitchFamily="34" charset="0"/>
              <a:cs typeface="Arial" pitchFamily="34" charset="0"/>
            </a:endParaRPr>
          </a:p>
        </p:txBody>
      </p:sp>
      <p:pic>
        <p:nvPicPr>
          <p:cNvPr id="7" name="6 - Θέση περιεχομένου" descr="Yoga-2.jpg"/>
          <p:cNvPicPr>
            <a:picLocks noGrp="1" noChangeAspect="1"/>
          </p:cNvPicPr>
          <p:nvPr>
            <p:ph idx="1"/>
          </p:nvPr>
        </p:nvPicPr>
        <p:blipFill>
          <a:blip r:embed="rId2" cstate="print"/>
          <a:stretch>
            <a:fillRect/>
          </a:stretch>
        </p:blipFill>
        <p:spPr>
          <a:xfrm>
            <a:off x="1618211" y="1769904"/>
            <a:ext cx="4916978" cy="452628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071538" y="116632"/>
            <a:ext cx="7028854" cy="936104"/>
          </a:xfrm>
        </p:spPr>
        <p:txBody>
          <a:bodyPr>
            <a:noAutofit/>
          </a:bodyPr>
          <a:lstStyle/>
          <a:p>
            <a:r>
              <a:rPr lang="el-GR" sz="3200" dirty="0" smtClean="0">
                <a:solidFill>
                  <a:srgbClr val="FF0000"/>
                </a:solidFill>
                <a:latin typeface="Comic Sans MS" pitchFamily="66" charset="0"/>
              </a:rPr>
              <a:t/>
            </a:r>
            <a:br>
              <a:rPr lang="el-GR" sz="3200" dirty="0" smtClean="0">
                <a:solidFill>
                  <a:srgbClr val="FF0000"/>
                </a:solidFill>
                <a:latin typeface="Comic Sans MS" pitchFamily="66" charset="0"/>
              </a:rPr>
            </a:br>
            <a:r>
              <a:rPr lang="el-GR" sz="3200" b="0" dirty="0" smtClean="0">
                <a:solidFill>
                  <a:schemeClr val="accent5">
                    <a:lumMod val="50000"/>
                  </a:schemeClr>
                </a:solidFill>
                <a:latin typeface="Comic Sans MS" pitchFamily="66" charset="0"/>
              </a:rPr>
              <a:t> </a:t>
            </a:r>
            <a:r>
              <a:rPr lang="el-GR" sz="2800" b="0" dirty="0" smtClean="0">
                <a:solidFill>
                  <a:schemeClr val="accent5">
                    <a:lumMod val="50000"/>
                  </a:schemeClr>
                </a:solidFill>
                <a:latin typeface="Arial" pitchFamily="34" charset="0"/>
                <a:cs typeface="Arial" pitchFamily="34" charset="0"/>
              </a:rPr>
              <a:t>22.</a:t>
            </a:r>
            <a:r>
              <a:rPr lang="en-US" sz="2800" b="0" dirty="0" smtClean="0">
                <a:solidFill>
                  <a:schemeClr val="accent5">
                    <a:lumMod val="50000"/>
                  </a:schemeClr>
                </a:solidFill>
                <a:latin typeface="Arial" pitchFamily="34" charset="0"/>
                <a:cs typeface="Arial" pitchFamily="34" charset="0"/>
              </a:rPr>
              <a:t> Standing on Tiptoes</a:t>
            </a:r>
            <a:r>
              <a:rPr lang="el-GR" sz="3200" b="1" dirty="0" smtClean="0">
                <a:solidFill>
                  <a:srgbClr val="FF0000"/>
                </a:solidFill>
                <a:latin typeface="Comic Sans MS" pitchFamily="66" charset="0"/>
              </a:rPr>
              <a:t/>
            </a:r>
            <a:br>
              <a:rPr lang="el-GR" sz="3200" b="1" dirty="0" smtClean="0">
                <a:solidFill>
                  <a:srgbClr val="FF0000"/>
                </a:solidFill>
                <a:latin typeface="Comic Sans MS" pitchFamily="66" charset="0"/>
              </a:rPr>
            </a:br>
            <a:endParaRPr lang="el-GR" sz="3200" b="1" dirty="0">
              <a:solidFill>
                <a:srgbClr val="FF0000"/>
              </a:solidFill>
              <a:latin typeface="Comic Sans MS" pitchFamily="66" charset="0"/>
            </a:endParaRPr>
          </a:p>
        </p:txBody>
      </p:sp>
      <p:sp>
        <p:nvSpPr>
          <p:cNvPr id="3" name="2 - Θέση περιεχομένου"/>
          <p:cNvSpPr>
            <a:spLocks noGrp="1"/>
          </p:cNvSpPr>
          <p:nvPr>
            <p:ph sz="half" idx="1"/>
          </p:nvPr>
        </p:nvSpPr>
        <p:spPr>
          <a:xfrm>
            <a:off x="142844" y="928670"/>
            <a:ext cx="4357718" cy="4525963"/>
          </a:xfrm>
        </p:spPr>
        <p:txBody>
          <a:bodyPr>
            <a:normAutofit/>
          </a:bodyPr>
          <a:lstStyle/>
          <a:p>
            <a:pPr algn="just"/>
            <a:r>
              <a:rPr lang="el-GR" sz="2000" b="1" dirty="0" smtClean="0">
                <a:latin typeface="Arial" pitchFamily="34" charset="0"/>
                <a:cs typeface="Arial" pitchFamily="34" charset="0"/>
              </a:rPr>
              <a:t>Ηλικία: </a:t>
            </a:r>
            <a:r>
              <a:rPr lang="el-GR" sz="2000" dirty="0" smtClean="0">
                <a:latin typeface="Arial" pitchFamily="34" charset="0"/>
                <a:cs typeface="Arial" pitchFamily="34" charset="0"/>
              </a:rPr>
              <a:t>43-44 μηνών</a:t>
            </a:r>
          </a:p>
          <a:p>
            <a:pPr algn="just"/>
            <a:r>
              <a:rPr lang="el-GR" sz="2000" dirty="0" smtClean="0">
                <a:latin typeface="Arial" pitchFamily="34" charset="0"/>
                <a:cs typeface="Arial" pitchFamily="34" charset="0"/>
              </a:rPr>
              <a:t>Θέση: όρθια</a:t>
            </a:r>
          </a:p>
          <a:p>
            <a:pPr algn="just"/>
            <a:r>
              <a:rPr lang="el-GR" sz="2000" b="1" dirty="0" err="1" smtClean="0">
                <a:latin typeface="Arial" pitchFamily="34" charset="0"/>
                <a:cs typeface="Arial" pitchFamily="34" charset="0"/>
              </a:rPr>
              <a:t>Διαδικασία:</a:t>
            </a:r>
            <a:r>
              <a:rPr lang="el-GR" sz="2000" dirty="0" err="1" smtClean="0">
                <a:latin typeface="Arial" pitchFamily="34" charset="0"/>
                <a:cs typeface="Arial" pitchFamily="34" charset="0"/>
              </a:rPr>
              <a:t>Κάντε</a:t>
            </a:r>
            <a:r>
              <a:rPr lang="el-GR" sz="2000" dirty="0" smtClean="0">
                <a:latin typeface="Arial" pitchFamily="34" charset="0"/>
                <a:cs typeface="Arial" pitchFamily="34" charset="0"/>
              </a:rPr>
              <a:t> επίδειξη, να στέκετε στις μύτες των ποδιών με τα χέρια πάνω από το κεφάλι για 3 δευτερόλεπτα. </a:t>
            </a:r>
          </a:p>
          <a:p>
            <a:pPr algn="just"/>
            <a:r>
              <a:rPr lang="el-GR" sz="2000" b="1" dirty="0" smtClean="0">
                <a:latin typeface="Arial" pitchFamily="34" charset="0"/>
                <a:cs typeface="Arial" pitchFamily="34" charset="0"/>
              </a:rPr>
              <a:t>Οδηγία: </a:t>
            </a:r>
            <a:r>
              <a:rPr lang="el-GR" sz="2000" dirty="0" smtClean="0">
                <a:latin typeface="Arial" pitchFamily="34" charset="0"/>
                <a:cs typeface="Arial" pitchFamily="34" charset="0"/>
              </a:rPr>
              <a:t>«Κράτησε τα χέρια σου πάνω από το κεφάλι σου και στάσου στις μύτες των ποδιών σου όπως έκανα εγώ.»</a:t>
            </a:r>
            <a:endParaRPr lang="el-GR" sz="2000" dirty="0">
              <a:latin typeface="Arial" pitchFamily="34" charset="0"/>
              <a:cs typeface="Arial" pitchFamily="34" charset="0"/>
            </a:endParaRPr>
          </a:p>
        </p:txBody>
      </p:sp>
      <p:pic>
        <p:nvPicPr>
          <p:cNvPr id="6" name="5 - Θέση περιεχομένου" descr="stationery7.jpg"/>
          <p:cNvPicPr>
            <a:picLocks noGrp="1" noChangeAspect="1"/>
          </p:cNvPicPr>
          <p:nvPr>
            <p:ph sz="half" idx="2"/>
          </p:nvPr>
        </p:nvPicPr>
        <p:blipFill>
          <a:blip r:embed="rId2"/>
          <a:srcRect l="55954" t="4140" r="15768" b="80112"/>
          <a:stretch>
            <a:fillRect/>
          </a:stretch>
        </p:blipFill>
        <p:spPr>
          <a:xfrm>
            <a:off x="4841266" y="928670"/>
            <a:ext cx="3292027" cy="2500330"/>
          </a:xfrm>
        </p:spPr>
      </p:pic>
      <p:graphicFrame>
        <p:nvGraphicFramePr>
          <p:cNvPr id="4" name="3 - Πίνακας"/>
          <p:cNvGraphicFramePr>
            <a:graphicFrameLocks noGrp="1"/>
          </p:cNvGraphicFramePr>
          <p:nvPr>
            <p:extLst>
              <p:ext uri="{D42A27DB-BD31-4B8C-83A1-F6EECF244321}">
                <p14:modId xmlns:p14="http://schemas.microsoft.com/office/powerpoint/2010/main" val="1462825326"/>
              </p:ext>
            </p:extLst>
          </p:nvPr>
        </p:nvGraphicFramePr>
        <p:xfrm>
          <a:off x="899592" y="4389120"/>
          <a:ext cx="5124400" cy="2468880"/>
        </p:xfrm>
        <a:graphic>
          <a:graphicData uri="http://schemas.openxmlformats.org/drawingml/2006/table">
            <a:tbl>
              <a:tblPr firstRow="1" bandRow="1">
                <a:tableStyleId>{5C22544A-7EE6-4342-B048-85BDC9FD1C3A}</a:tableStyleId>
              </a:tblPr>
              <a:tblGrid>
                <a:gridCol w="340277"/>
                <a:gridCol w="4784123"/>
              </a:tblGrid>
              <a:tr h="709938">
                <a:tc>
                  <a:txBody>
                    <a:bodyPr/>
                    <a:lstStyle/>
                    <a:p>
                      <a:r>
                        <a:rPr lang="el-GR" dirty="0" smtClean="0"/>
                        <a:t>2</a:t>
                      </a:r>
                      <a:endParaRPr lang="el-GR" dirty="0"/>
                    </a:p>
                  </a:txBody>
                  <a:tcPr/>
                </a:tc>
                <a:tc>
                  <a:txBody>
                    <a:bodyPr/>
                    <a:lstStyle/>
                    <a:p>
                      <a:r>
                        <a:rPr lang="el-GR" dirty="0" smtClean="0"/>
                        <a:t>Το παιδί στέκεται στις μύτες</a:t>
                      </a:r>
                      <a:r>
                        <a:rPr lang="el-GR" baseline="0" dirty="0" smtClean="0"/>
                        <a:t> με τα χέρια πάνω από το κεφάλι και χωρίς να κουνάει τα πόδια του για 3 δευτερόλεπτα.</a:t>
                      </a:r>
                      <a:endParaRPr lang="el-GR" dirty="0"/>
                    </a:p>
                  </a:txBody>
                  <a:tcPr/>
                </a:tc>
              </a:tr>
              <a:tr h="709938">
                <a:tc>
                  <a:txBody>
                    <a:bodyPr/>
                    <a:lstStyle/>
                    <a:p>
                      <a:r>
                        <a:rPr lang="el-GR" dirty="0" smtClean="0"/>
                        <a:t>1</a:t>
                      </a:r>
                      <a:endParaRPr lang="el-GR" dirty="0"/>
                    </a:p>
                  </a:txBody>
                  <a:tcPr/>
                </a:tc>
                <a:tc>
                  <a:txBody>
                    <a:bodyPr/>
                    <a:lstStyle/>
                    <a:p>
                      <a:r>
                        <a:rPr lang="el-GR" dirty="0" smtClean="0"/>
                        <a:t>Το παιδί στέκεται στις μύτες</a:t>
                      </a:r>
                      <a:r>
                        <a:rPr lang="el-GR" baseline="0" dirty="0" smtClean="0"/>
                        <a:t> με τα χέρια πάνω από το κεφάλι και χωρίς να κουνάει τα πόδια του για 1-2 δευτερόλεπτα.</a:t>
                      </a:r>
                      <a:endParaRPr lang="el-GR" dirty="0"/>
                    </a:p>
                  </a:txBody>
                  <a:tcPr/>
                </a:tc>
              </a:tr>
              <a:tr h="496956">
                <a:tc>
                  <a:txBody>
                    <a:bodyPr/>
                    <a:lstStyle/>
                    <a:p>
                      <a:r>
                        <a:rPr lang="el-GR" dirty="0" smtClean="0"/>
                        <a:t>0</a:t>
                      </a:r>
                      <a:endParaRPr lang="el-GR" dirty="0"/>
                    </a:p>
                  </a:txBody>
                  <a:tcPr/>
                </a:tc>
                <a:tc>
                  <a:txBody>
                    <a:bodyPr/>
                    <a:lstStyle/>
                    <a:p>
                      <a:r>
                        <a:rPr lang="el-GR" dirty="0" smtClean="0"/>
                        <a:t>Το παιδί κουνάει τα πόδια του ή οι φτέρνες παραμένουν στο πάτωμα.</a:t>
                      </a:r>
                      <a:endParaRPr lang="el-GR"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0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57224" y="274638"/>
            <a:ext cx="7500990" cy="796908"/>
          </a:xfrm>
        </p:spPr>
        <p:txBody>
          <a:bodyPr>
            <a:noAutofit/>
          </a:bodyPr>
          <a:lstStyle/>
          <a:p>
            <a:r>
              <a:rPr lang="el-GR" sz="2800" dirty="0" smtClean="0">
                <a:solidFill>
                  <a:schemeClr val="accent5">
                    <a:lumMod val="50000"/>
                  </a:schemeClr>
                </a:solidFill>
                <a:latin typeface="Arial" pitchFamily="34" charset="0"/>
                <a:cs typeface="Arial" pitchFamily="34" charset="0"/>
              </a:rPr>
              <a:t/>
            </a:r>
            <a:br>
              <a:rPr lang="el-GR" sz="2800" dirty="0" smtClean="0">
                <a:solidFill>
                  <a:schemeClr val="accent5">
                    <a:lumMod val="50000"/>
                  </a:schemeClr>
                </a:solidFill>
                <a:latin typeface="Arial" pitchFamily="34" charset="0"/>
                <a:cs typeface="Arial" pitchFamily="34" charset="0"/>
              </a:rPr>
            </a:br>
            <a:r>
              <a:rPr lang="el-GR" sz="2800" dirty="0" smtClean="0">
                <a:solidFill>
                  <a:schemeClr val="accent5">
                    <a:lumMod val="50000"/>
                  </a:schemeClr>
                </a:solidFill>
                <a:latin typeface="Arial" pitchFamily="34" charset="0"/>
                <a:cs typeface="Arial" pitchFamily="34" charset="0"/>
              </a:rPr>
              <a:t> 23.</a:t>
            </a:r>
            <a:r>
              <a:rPr lang="en-US" sz="2800" dirty="0" smtClean="0">
                <a:solidFill>
                  <a:schemeClr val="accent5">
                    <a:lumMod val="50000"/>
                  </a:schemeClr>
                </a:solidFill>
                <a:latin typeface="Arial" pitchFamily="34" charset="0"/>
                <a:cs typeface="Arial" pitchFamily="34" charset="0"/>
              </a:rPr>
              <a:t> </a:t>
            </a:r>
            <a:r>
              <a:rPr lang="en-US" sz="2800" b="1" dirty="0" smtClean="0">
                <a:solidFill>
                  <a:schemeClr val="accent5">
                    <a:lumMod val="50000"/>
                  </a:schemeClr>
                </a:solidFill>
                <a:latin typeface="Arial" pitchFamily="34" charset="0"/>
                <a:cs typeface="Arial" pitchFamily="34" charset="0"/>
              </a:rPr>
              <a:t>Standing on 1 foot</a:t>
            </a:r>
            <a:r>
              <a:rPr lang="el-GR" sz="2800" b="1" dirty="0" smtClean="0">
                <a:solidFill>
                  <a:srgbClr val="FF0000"/>
                </a:solidFill>
                <a:latin typeface="Comic Sans MS" pitchFamily="66" charset="0"/>
              </a:rPr>
              <a:t/>
            </a:r>
            <a:br>
              <a:rPr lang="el-GR" sz="2800" b="1" dirty="0" smtClean="0">
                <a:solidFill>
                  <a:srgbClr val="FF0000"/>
                </a:solidFill>
                <a:latin typeface="Comic Sans MS" pitchFamily="66" charset="0"/>
              </a:rPr>
            </a:br>
            <a:endParaRPr lang="el-GR" sz="2800" b="1" dirty="0">
              <a:solidFill>
                <a:srgbClr val="FF0000"/>
              </a:solidFill>
              <a:latin typeface="Comic Sans MS" pitchFamily="66" charset="0"/>
            </a:endParaRPr>
          </a:p>
        </p:txBody>
      </p:sp>
      <p:sp>
        <p:nvSpPr>
          <p:cNvPr id="3" name="2 - Θέση περιεχομένου"/>
          <p:cNvSpPr>
            <a:spLocks noGrp="1"/>
          </p:cNvSpPr>
          <p:nvPr>
            <p:ph sz="half" idx="1"/>
          </p:nvPr>
        </p:nvSpPr>
        <p:spPr>
          <a:xfrm>
            <a:off x="285720" y="1071547"/>
            <a:ext cx="4714908" cy="3357585"/>
          </a:xfrm>
        </p:spPr>
        <p:txBody>
          <a:bodyPr>
            <a:normAutofit fontScale="92500" lnSpcReduction="10000"/>
          </a:bodyPr>
          <a:lstStyle/>
          <a:p>
            <a:pPr algn="just"/>
            <a:r>
              <a:rPr lang="el-GR" sz="2400" b="1" dirty="0" smtClean="0">
                <a:latin typeface="Arial" pitchFamily="34" charset="0"/>
                <a:cs typeface="Arial" pitchFamily="34" charset="0"/>
              </a:rPr>
              <a:t>Ηλικία: </a:t>
            </a:r>
            <a:r>
              <a:rPr lang="el-GR" sz="2400" dirty="0" smtClean="0">
                <a:latin typeface="Arial" pitchFamily="34" charset="0"/>
                <a:cs typeface="Arial" pitchFamily="34" charset="0"/>
              </a:rPr>
              <a:t>45-46 μηνών</a:t>
            </a:r>
          </a:p>
          <a:p>
            <a:pPr algn="just"/>
            <a:r>
              <a:rPr lang="el-GR" sz="2400" b="1" dirty="0" smtClean="0">
                <a:latin typeface="Arial" pitchFamily="34" charset="0"/>
                <a:cs typeface="Arial" pitchFamily="34" charset="0"/>
              </a:rPr>
              <a:t>Θέση: </a:t>
            </a:r>
            <a:r>
              <a:rPr lang="el-GR" sz="2400" dirty="0" smtClean="0">
                <a:latin typeface="Arial" pitchFamily="34" charset="0"/>
                <a:cs typeface="Arial" pitchFamily="34" charset="0"/>
              </a:rPr>
              <a:t>όρθια</a:t>
            </a:r>
          </a:p>
          <a:p>
            <a:pPr algn="just"/>
            <a:r>
              <a:rPr lang="el-GR" sz="2400" b="1" dirty="0" smtClean="0">
                <a:latin typeface="Arial" pitchFamily="34" charset="0"/>
                <a:cs typeface="Arial" pitchFamily="34" charset="0"/>
              </a:rPr>
              <a:t>Διαδικασία: </a:t>
            </a:r>
            <a:r>
              <a:rPr lang="el-GR" sz="2400" dirty="0" smtClean="0">
                <a:latin typeface="Arial" pitchFamily="34" charset="0"/>
                <a:cs typeface="Arial" pitchFamily="34" charset="0"/>
              </a:rPr>
              <a:t>Σταθείτε στο ένα πόδι με το ελεύθερο πόδι λυγισμένο πίσω στο γόνατο και τα χέρια στους γοφούς για 5 δευτερόλεπτα.</a:t>
            </a:r>
          </a:p>
          <a:p>
            <a:pPr algn="just"/>
            <a:r>
              <a:rPr lang="el-GR" sz="2400" b="1" dirty="0" smtClean="0">
                <a:latin typeface="Arial" pitchFamily="34" charset="0"/>
                <a:cs typeface="Arial" pitchFamily="34" charset="0"/>
              </a:rPr>
              <a:t>Οδηγία: </a:t>
            </a:r>
            <a:r>
              <a:rPr lang="el-GR" sz="2400" dirty="0" smtClean="0">
                <a:latin typeface="Arial" pitchFamily="34" charset="0"/>
                <a:cs typeface="Arial" pitchFamily="34" charset="0"/>
              </a:rPr>
              <a:t>«Βάλε τα χέρια στους γοφούς και μείνε στάσιμος στο ένα πόδι, όπως έκανα εγώ.»</a:t>
            </a:r>
            <a:endParaRPr lang="el-GR" sz="2400" dirty="0">
              <a:latin typeface="Arial" pitchFamily="34" charset="0"/>
              <a:cs typeface="Arial" pitchFamily="34" charset="0"/>
            </a:endParaRPr>
          </a:p>
        </p:txBody>
      </p:sp>
      <p:pic>
        <p:nvPicPr>
          <p:cNvPr id="6" name="5 - Θέση περιεχομένου" descr="stationery7.jpg"/>
          <p:cNvPicPr>
            <a:picLocks noGrp="1" noChangeAspect="1"/>
          </p:cNvPicPr>
          <p:nvPr>
            <p:ph sz="half" idx="2"/>
          </p:nvPr>
        </p:nvPicPr>
        <p:blipFill>
          <a:blip r:embed="rId2"/>
          <a:srcRect l="56132" t="21121" r="10258" b="63039"/>
          <a:stretch>
            <a:fillRect/>
          </a:stretch>
        </p:blipFill>
        <p:spPr>
          <a:xfrm>
            <a:off x="5214942" y="928670"/>
            <a:ext cx="2879404" cy="2860370"/>
          </a:xfrm>
        </p:spPr>
      </p:pic>
      <p:graphicFrame>
        <p:nvGraphicFramePr>
          <p:cNvPr id="4" name="3 - Πίνακας"/>
          <p:cNvGraphicFramePr>
            <a:graphicFrameLocks noGrp="1"/>
          </p:cNvGraphicFramePr>
          <p:nvPr>
            <p:extLst>
              <p:ext uri="{D42A27DB-BD31-4B8C-83A1-F6EECF244321}">
                <p14:modId xmlns:p14="http://schemas.microsoft.com/office/powerpoint/2010/main" val="332097452"/>
              </p:ext>
            </p:extLst>
          </p:nvPr>
        </p:nvGraphicFramePr>
        <p:xfrm>
          <a:off x="0" y="4437112"/>
          <a:ext cx="6357982" cy="2743200"/>
        </p:xfrm>
        <a:graphic>
          <a:graphicData uri="http://schemas.openxmlformats.org/drawingml/2006/table">
            <a:tbl>
              <a:tblPr firstRow="1" bandRow="1">
                <a:tableStyleId>{5C22544A-7EE6-4342-B048-85BDC9FD1C3A}</a:tableStyleId>
              </a:tblPr>
              <a:tblGrid>
                <a:gridCol w="422190"/>
                <a:gridCol w="5935792"/>
              </a:tblGrid>
              <a:tr h="528630">
                <a:tc>
                  <a:txBody>
                    <a:bodyPr/>
                    <a:lstStyle/>
                    <a:p>
                      <a:r>
                        <a:rPr lang="el-GR" dirty="0" smtClean="0"/>
                        <a:t>2</a:t>
                      </a:r>
                      <a:endParaRPr lang="el-GR" dirty="0"/>
                    </a:p>
                  </a:txBody>
                  <a:tcPr/>
                </a:tc>
                <a:tc>
                  <a:txBody>
                    <a:bodyPr/>
                    <a:lstStyle/>
                    <a:p>
                      <a:r>
                        <a:rPr lang="el-GR" dirty="0" smtClean="0"/>
                        <a:t>Το παιδί στέκεται στο 1 πόδι </a:t>
                      </a:r>
                      <a:r>
                        <a:rPr lang="el-GR" baseline="0" dirty="0" smtClean="0"/>
                        <a:t>με τα χέρια στους γοφούς του και χωρίς να ταλαντεύεται περισσότερο από 20 μοίρες</a:t>
                      </a:r>
                      <a:r>
                        <a:rPr lang="en-US" baseline="0" dirty="0" smtClean="0"/>
                        <a:t> </a:t>
                      </a:r>
                      <a:r>
                        <a:rPr lang="el-GR" baseline="0" dirty="0" smtClean="0"/>
                        <a:t>σε καμία πλευρά για 5 δευτερόλεπτα.</a:t>
                      </a:r>
                      <a:endParaRPr lang="el-GR" dirty="0"/>
                    </a:p>
                  </a:txBody>
                  <a:tcPr/>
                </a:tc>
              </a:tr>
              <a:tr h="360261">
                <a:tc>
                  <a:txBody>
                    <a:bodyPr/>
                    <a:lstStyle/>
                    <a:p>
                      <a:r>
                        <a:rPr lang="el-GR" dirty="0" smtClean="0"/>
                        <a:t>1</a:t>
                      </a:r>
                      <a:endParaRPr lang="el-GR" dirty="0"/>
                    </a:p>
                  </a:txBody>
                  <a:tcPr/>
                </a:tc>
                <a:tc>
                  <a:txBody>
                    <a:bodyPr/>
                    <a:lstStyle/>
                    <a:p>
                      <a:r>
                        <a:rPr lang="el-GR" dirty="0" smtClean="0"/>
                        <a:t>Το παιδί στέκεται στο 1 πόδι </a:t>
                      </a:r>
                      <a:r>
                        <a:rPr lang="el-GR" baseline="0" dirty="0" smtClean="0"/>
                        <a:t>με τα χέρια στους γοφούς του και χωρίς να ταλαντεύεται περισσότερο από 20 μοίρες</a:t>
                      </a:r>
                      <a:r>
                        <a:rPr lang="en-US" baseline="0" dirty="0" smtClean="0"/>
                        <a:t>  </a:t>
                      </a:r>
                      <a:r>
                        <a:rPr lang="el-GR" baseline="0" dirty="0" smtClean="0"/>
                        <a:t>σε καμία πλευρά για 2-4 δευτερόλεπτα.</a:t>
                      </a:r>
                      <a:endParaRPr lang="el-GR" dirty="0"/>
                    </a:p>
                  </a:txBody>
                  <a:tcPr/>
                </a:tc>
              </a:tr>
              <a:tr h="360261">
                <a:tc>
                  <a:txBody>
                    <a:bodyPr/>
                    <a:lstStyle/>
                    <a:p>
                      <a:r>
                        <a:rPr lang="el-GR" dirty="0" smtClean="0"/>
                        <a:t>0</a:t>
                      </a:r>
                      <a:endParaRPr lang="el-GR" dirty="0"/>
                    </a:p>
                  </a:txBody>
                  <a:tcPr/>
                </a:tc>
                <a:tc>
                  <a:txBody>
                    <a:bodyPr/>
                    <a:lstStyle/>
                    <a:p>
                      <a:r>
                        <a:rPr lang="el-GR" dirty="0" smtClean="0"/>
                        <a:t>Το παιδί στέκεται στο 1 πόδι </a:t>
                      </a:r>
                      <a:r>
                        <a:rPr lang="el-GR" baseline="0" dirty="0" smtClean="0"/>
                        <a:t>για λιγότερο από 2 δευτερόλεπτα ή ταλαντεύεται περισσότερο από 20 μοίρες.</a:t>
                      </a:r>
                      <a:endParaRPr lang="el-GR"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0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214414" y="214290"/>
            <a:ext cx="6072230" cy="868346"/>
          </a:xfrm>
        </p:spPr>
        <p:txBody>
          <a:bodyPr>
            <a:noAutofit/>
          </a:bodyPr>
          <a:lstStyle/>
          <a:p>
            <a:pPr algn="ctr"/>
            <a:r>
              <a:rPr lang="el-GR" sz="3200" dirty="0" smtClean="0">
                <a:latin typeface="Comic Sans MS" pitchFamily="66" charset="0"/>
              </a:rPr>
              <a:t/>
            </a:r>
            <a:br>
              <a:rPr lang="el-GR" sz="3200" dirty="0" smtClean="0">
                <a:latin typeface="Comic Sans MS" pitchFamily="66" charset="0"/>
              </a:rPr>
            </a:br>
            <a:r>
              <a:rPr lang="el-GR" sz="2400" dirty="0" smtClean="0">
                <a:solidFill>
                  <a:schemeClr val="accent5">
                    <a:lumMod val="50000"/>
                  </a:schemeClr>
                </a:solidFill>
                <a:latin typeface="Arial" pitchFamily="34" charset="0"/>
                <a:cs typeface="Arial" pitchFamily="34" charset="0"/>
              </a:rPr>
              <a:t> 24.</a:t>
            </a:r>
            <a:r>
              <a:rPr lang="en-US" sz="2400" dirty="0" smtClean="0">
                <a:solidFill>
                  <a:schemeClr val="accent5">
                    <a:lumMod val="50000"/>
                  </a:schemeClr>
                </a:solidFill>
                <a:latin typeface="Arial" pitchFamily="34" charset="0"/>
                <a:cs typeface="Arial" pitchFamily="34" charset="0"/>
              </a:rPr>
              <a:t> </a:t>
            </a:r>
            <a:r>
              <a:rPr lang="en-US" sz="2400" b="1" dirty="0" smtClean="0">
                <a:solidFill>
                  <a:schemeClr val="accent5">
                    <a:lumMod val="50000"/>
                  </a:schemeClr>
                </a:solidFill>
                <a:latin typeface="Arial" pitchFamily="34" charset="0"/>
                <a:cs typeface="Arial" pitchFamily="34" charset="0"/>
              </a:rPr>
              <a:t>Standing on Tiptoes </a:t>
            </a:r>
            <a:r>
              <a:rPr lang="el-GR" sz="3200" b="1" dirty="0" smtClean="0">
                <a:latin typeface="Comic Sans MS" pitchFamily="66" charset="0"/>
              </a:rPr>
              <a:t/>
            </a:r>
            <a:br>
              <a:rPr lang="el-GR" sz="3200" b="1" dirty="0" smtClean="0">
                <a:latin typeface="Comic Sans MS" pitchFamily="66" charset="0"/>
              </a:rPr>
            </a:br>
            <a:endParaRPr lang="el-GR" sz="3200" b="1" dirty="0">
              <a:latin typeface="Comic Sans MS" pitchFamily="66" charset="0"/>
            </a:endParaRPr>
          </a:p>
        </p:txBody>
      </p:sp>
      <p:sp>
        <p:nvSpPr>
          <p:cNvPr id="3" name="2 - Θέση περιεχομένου"/>
          <p:cNvSpPr>
            <a:spLocks noGrp="1"/>
          </p:cNvSpPr>
          <p:nvPr>
            <p:ph sz="half" idx="1"/>
          </p:nvPr>
        </p:nvSpPr>
        <p:spPr>
          <a:xfrm>
            <a:off x="285720" y="1000108"/>
            <a:ext cx="4714908" cy="3857652"/>
          </a:xfrm>
        </p:spPr>
        <p:txBody>
          <a:bodyPr>
            <a:normAutofit/>
          </a:bodyPr>
          <a:lstStyle/>
          <a:p>
            <a:pPr algn="just"/>
            <a:r>
              <a:rPr lang="el-GR" sz="1800" b="1" dirty="0" smtClean="0">
                <a:latin typeface="Arial" pitchFamily="34" charset="0"/>
                <a:cs typeface="Arial" pitchFamily="34" charset="0"/>
              </a:rPr>
              <a:t>Ηλικία:</a:t>
            </a:r>
            <a:r>
              <a:rPr lang="el-GR" sz="1800" dirty="0" smtClean="0">
                <a:latin typeface="Arial" pitchFamily="34" charset="0"/>
                <a:cs typeface="Arial" pitchFamily="34" charset="0"/>
              </a:rPr>
              <a:t> 51-52 μηνών</a:t>
            </a:r>
          </a:p>
          <a:p>
            <a:pPr algn="just"/>
            <a:r>
              <a:rPr lang="el-GR" sz="1800" b="1" dirty="0" smtClean="0">
                <a:latin typeface="Arial" pitchFamily="34" charset="0"/>
                <a:cs typeface="Arial" pitchFamily="34" charset="0"/>
              </a:rPr>
              <a:t>Θέση:</a:t>
            </a:r>
            <a:r>
              <a:rPr lang="el-GR" sz="1800" dirty="0" smtClean="0">
                <a:latin typeface="Arial" pitchFamily="34" charset="0"/>
                <a:cs typeface="Arial" pitchFamily="34" charset="0"/>
              </a:rPr>
              <a:t> όρθια</a:t>
            </a:r>
          </a:p>
          <a:p>
            <a:pPr algn="just"/>
            <a:r>
              <a:rPr lang="el-GR" sz="1800" b="1" dirty="0" smtClean="0">
                <a:latin typeface="Arial" pitchFamily="34" charset="0"/>
                <a:cs typeface="Arial" pitchFamily="34" charset="0"/>
              </a:rPr>
              <a:t>Διαδικασία</a:t>
            </a:r>
            <a:r>
              <a:rPr lang="el-GR" sz="1800" dirty="0" smtClean="0">
                <a:latin typeface="Arial" pitchFamily="34" charset="0"/>
                <a:cs typeface="Arial" pitchFamily="34" charset="0"/>
              </a:rPr>
              <a:t>: Κάντε επίδειξη, να στέκετε στις μύτες των ποδιών με τα χέρια πάνω από το κεφάλι για 8 δευτερόλεπτα</a:t>
            </a:r>
          </a:p>
          <a:p>
            <a:pPr algn="just"/>
            <a:r>
              <a:rPr lang="el-GR" sz="1800" b="1" dirty="0" smtClean="0">
                <a:latin typeface="Arial" pitchFamily="34" charset="0"/>
                <a:cs typeface="Arial" pitchFamily="34" charset="0"/>
              </a:rPr>
              <a:t>Οδηγία:</a:t>
            </a:r>
            <a:r>
              <a:rPr lang="el-GR" sz="1800" dirty="0" smtClean="0">
                <a:latin typeface="Arial" pitchFamily="34" charset="0"/>
                <a:cs typeface="Arial" pitchFamily="34" charset="0"/>
              </a:rPr>
              <a:t> «Κράτησε τα χέρια σου πάνω από το κεφάλι σου και στάσου στις μύτες των ποδιών σου όπως έκανα εγώ, για όσο περισσότερο μπορείς.»</a:t>
            </a:r>
            <a:endParaRPr lang="el-GR" sz="1800" dirty="0">
              <a:latin typeface="Arial" pitchFamily="34" charset="0"/>
              <a:cs typeface="Arial" pitchFamily="34" charset="0"/>
            </a:endParaRPr>
          </a:p>
        </p:txBody>
      </p:sp>
      <p:pic>
        <p:nvPicPr>
          <p:cNvPr id="6" name="5 - Θέση περιεχομένου" descr="stationery7.jpg"/>
          <p:cNvPicPr>
            <a:picLocks noGrp="1" noChangeAspect="1"/>
          </p:cNvPicPr>
          <p:nvPr>
            <p:ph sz="half" idx="2"/>
          </p:nvPr>
        </p:nvPicPr>
        <p:blipFill>
          <a:blip r:embed="rId2"/>
          <a:srcRect l="57202" t="38828" r="15094" b="46966"/>
          <a:stretch>
            <a:fillRect/>
          </a:stretch>
        </p:blipFill>
        <p:spPr>
          <a:xfrm>
            <a:off x="5076056" y="1052736"/>
            <a:ext cx="3544677" cy="2575220"/>
          </a:xfrm>
        </p:spPr>
      </p:pic>
      <p:graphicFrame>
        <p:nvGraphicFramePr>
          <p:cNvPr id="4" name="3 - Πίνακας"/>
          <p:cNvGraphicFramePr>
            <a:graphicFrameLocks noGrp="1"/>
          </p:cNvGraphicFramePr>
          <p:nvPr>
            <p:extLst>
              <p:ext uri="{D42A27DB-BD31-4B8C-83A1-F6EECF244321}">
                <p14:modId xmlns:p14="http://schemas.microsoft.com/office/powerpoint/2010/main" val="301041902"/>
              </p:ext>
            </p:extLst>
          </p:nvPr>
        </p:nvGraphicFramePr>
        <p:xfrm>
          <a:off x="179512" y="3933056"/>
          <a:ext cx="7143768" cy="2743200"/>
        </p:xfrm>
        <a:graphic>
          <a:graphicData uri="http://schemas.openxmlformats.org/drawingml/2006/table">
            <a:tbl>
              <a:tblPr firstRow="1" bandRow="1">
                <a:tableStyleId>{5C22544A-7EE6-4342-B048-85BDC9FD1C3A}</a:tableStyleId>
              </a:tblPr>
              <a:tblGrid>
                <a:gridCol w="474369"/>
                <a:gridCol w="6669399"/>
              </a:tblGrid>
              <a:tr h="1021563">
                <a:tc>
                  <a:txBody>
                    <a:bodyPr/>
                    <a:lstStyle/>
                    <a:p>
                      <a:r>
                        <a:rPr lang="el-GR" dirty="0" smtClean="0"/>
                        <a:t>2</a:t>
                      </a:r>
                      <a:endParaRPr lang="el-GR" dirty="0"/>
                    </a:p>
                  </a:txBody>
                  <a:tcPr/>
                </a:tc>
                <a:tc>
                  <a:txBody>
                    <a:bodyPr/>
                    <a:lstStyle/>
                    <a:p>
                      <a:r>
                        <a:rPr lang="el-GR" dirty="0" smtClean="0"/>
                        <a:t>Το παιδί στέκεται στις μύτες</a:t>
                      </a:r>
                      <a:r>
                        <a:rPr lang="el-GR" baseline="0" dirty="0" smtClean="0"/>
                        <a:t> με τα χέρια πάνω από το κεφάλι , χωρίς να κουνάει τα πόδια του και χωρίς να ταλαντεύεται περισσότερο από 20 μοίρες</a:t>
                      </a:r>
                      <a:r>
                        <a:rPr lang="en-US" baseline="0" dirty="0" smtClean="0"/>
                        <a:t> </a:t>
                      </a:r>
                      <a:r>
                        <a:rPr lang="el-GR" baseline="0" dirty="0" smtClean="0"/>
                        <a:t>για 8 δευτερόλεπτα.</a:t>
                      </a:r>
                      <a:endParaRPr lang="el-GR" dirty="0"/>
                    </a:p>
                  </a:txBody>
                  <a:tcPr/>
                </a:tc>
              </a:tr>
              <a:tr h="785818">
                <a:tc>
                  <a:txBody>
                    <a:bodyPr/>
                    <a:lstStyle/>
                    <a:p>
                      <a:r>
                        <a:rPr lang="el-GR" dirty="0" smtClean="0"/>
                        <a:t>1</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Το παιδί στέκεται στις μύτες</a:t>
                      </a:r>
                      <a:r>
                        <a:rPr lang="el-GR" baseline="0" dirty="0" smtClean="0"/>
                        <a:t> με τα χέρια πάνω από το κεφάλι και χωρίς να κουνάει τα πόδια του και χωρίς να ταλαντεύεται περισσότερο από 20 μοίρες</a:t>
                      </a:r>
                      <a:r>
                        <a:rPr lang="en-US" baseline="0" dirty="0" smtClean="0"/>
                        <a:t> </a:t>
                      </a:r>
                      <a:r>
                        <a:rPr lang="el-GR" baseline="0" dirty="0" smtClean="0"/>
                        <a:t>για 5-7 δευτερόλεπτα.</a:t>
                      </a:r>
                      <a:endParaRPr lang="el-GR" dirty="0" smtClean="0"/>
                    </a:p>
                  </a:txBody>
                  <a:tcPr/>
                </a:tc>
              </a:tr>
              <a:tr h="550073">
                <a:tc>
                  <a:txBody>
                    <a:bodyPr/>
                    <a:lstStyle/>
                    <a:p>
                      <a:r>
                        <a:rPr lang="el-GR" dirty="0" smtClean="0"/>
                        <a:t>0</a:t>
                      </a:r>
                      <a:endParaRPr lang="el-GR" dirty="0"/>
                    </a:p>
                  </a:txBody>
                  <a:tcPr/>
                </a:tc>
                <a:tc>
                  <a:txBody>
                    <a:bodyPr/>
                    <a:lstStyle/>
                    <a:p>
                      <a:r>
                        <a:rPr lang="el-GR" dirty="0" smtClean="0"/>
                        <a:t>Το παιδί στέκεται στις μύτες</a:t>
                      </a:r>
                      <a:r>
                        <a:rPr lang="el-GR" baseline="0" dirty="0" smtClean="0"/>
                        <a:t> για λιγότερο από 2 δευτερόλεπτα ή ταλαντεύεται περισσότερο από 20 μοίρες</a:t>
                      </a:r>
                      <a:endParaRPr lang="el-GR"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0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28596" y="142852"/>
            <a:ext cx="6215106" cy="785818"/>
          </a:xfrm>
        </p:spPr>
        <p:txBody>
          <a:bodyPr>
            <a:noAutofit/>
          </a:bodyPr>
          <a:lstStyle/>
          <a:p>
            <a:r>
              <a:rPr lang="el-GR" sz="3200" dirty="0" smtClean="0">
                <a:solidFill>
                  <a:schemeClr val="accent5">
                    <a:lumMod val="50000"/>
                  </a:schemeClr>
                </a:solidFill>
                <a:latin typeface="Arial" pitchFamily="34" charset="0"/>
                <a:cs typeface="Arial" pitchFamily="34" charset="0"/>
              </a:rPr>
              <a:t/>
            </a:r>
            <a:br>
              <a:rPr lang="el-GR" sz="3200" dirty="0" smtClean="0">
                <a:solidFill>
                  <a:schemeClr val="accent5">
                    <a:lumMod val="50000"/>
                  </a:schemeClr>
                </a:solidFill>
                <a:latin typeface="Arial" pitchFamily="34" charset="0"/>
                <a:cs typeface="Arial" pitchFamily="34" charset="0"/>
              </a:rPr>
            </a:br>
            <a:r>
              <a:rPr lang="el-GR" sz="3200" dirty="0" smtClean="0">
                <a:solidFill>
                  <a:schemeClr val="accent5">
                    <a:lumMod val="50000"/>
                  </a:schemeClr>
                </a:solidFill>
                <a:latin typeface="Arial" pitchFamily="34" charset="0"/>
                <a:cs typeface="Arial" pitchFamily="34" charset="0"/>
              </a:rPr>
              <a:t> 25.</a:t>
            </a:r>
            <a:r>
              <a:rPr lang="en-US" sz="3200" dirty="0" smtClean="0">
                <a:solidFill>
                  <a:schemeClr val="accent5">
                    <a:lumMod val="50000"/>
                  </a:schemeClr>
                </a:solidFill>
                <a:latin typeface="Arial" pitchFamily="34" charset="0"/>
                <a:cs typeface="Arial" pitchFamily="34" charset="0"/>
              </a:rPr>
              <a:t> </a:t>
            </a:r>
            <a:r>
              <a:rPr lang="en-US" sz="3200" b="1" dirty="0" smtClean="0">
                <a:solidFill>
                  <a:schemeClr val="accent5">
                    <a:lumMod val="50000"/>
                  </a:schemeClr>
                </a:solidFill>
                <a:latin typeface="Arial" pitchFamily="34" charset="0"/>
                <a:cs typeface="Arial" pitchFamily="34" charset="0"/>
              </a:rPr>
              <a:t>Standing on 1 foot</a:t>
            </a:r>
            <a:endParaRPr lang="el-GR" sz="3200" b="1" dirty="0">
              <a:solidFill>
                <a:schemeClr val="accent5">
                  <a:lumMod val="50000"/>
                </a:schemeClr>
              </a:solidFill>
              <a:latin typeface="Arial" pitchFamily="34" charset="0"/>
              <a:cs typeface="Arial" pitchFamily="34" charset="0"/>
            </a:endParaRPr>
          </a:p>
        </p:txBody>
      </p:sp>
      <p:sp>
        <p:nvSpPr>
          <p:cNvPr id="3" name="2 - Θέση περιεχομένου"/>
          <p:cNvSpPr>
            <a:spLocks noGrp="1"/>
          </p:cNvSpPr>
          <p:nvPr>
            <p:ph sz="half" idx="1"/>
          </p:nvPr>
        </p:nvSpPr>
        <p:spPr>
          <a:xfrm>
            <a:off x="0" y="1071546"/>
            <a:ext cx="4000528" cy="3214710"/>
          </a:xfrm>
        </p:spPr>
        <p:txBody>
          <a:bodyPr>
            <a:noAutofit/>
          </a:bodyPr>
          <a:lstStyle/>
          <a:p>
            <a:pPr algn="just"/>
            <a:r>
              <a:rPr lang="el-GR" sz="2400" b="1" dirty="0" smtClean="0">
                <a:latin typeface="Arial" pitchFamily="34" charset="0"/>
                <a:cs typeface="Arial" pitchFamily="34" charset="0"/>
              </a:rPr>
              <a:t>Ηλικία:</a:t>
            </a:r>
            <a:r>
              <a:rPr lang="el-GR" sz="2400" dirty="0" smtClean="0">
                <a:latin typeface="Arial" pitchFamily="34" charset="0"/>
                <a:cs typeface="Arial" pitchFamily="34" charset="0"/>
              </a:rPr>
              <a:t> 53-54 μηνών</a:t>
            </a:r>
          </a:p>
          <a:p>
            <a:pPr algn="just"/>
            <a:r>
              <a:rPr lang="el-GR" sz="2400" b="1" dirty="0" smtClean="0">
                <a:latin typeface="Arial" pitchFamily="34" charset="0"/>
                <a:cs typeface="Arial" pitchFamily="34" charset="0"/>
              </a:rPr>
              <a:t>Θέση</a:t>
            </a:r>
            <a:r>
              <a:rPr lang="el-GR" sz="2400" dirty="0" smtClean="0">
                <a:latin typeface="Arial" pitchFamily="34" charset="0"/>
                <a:cs typeface="Arial" pitchFamily="34" charset="0"/>
              </a:rPr>
              <a:t>: όρθια</a:t>
            </a:r>
          </a:p>
          <a:p>
            <a:pPr algn="just"/>
            <a:r>
              <a:rPr lang="el-GR" sz="2400" b="1" dirty="0" smtClean="0">
                <a:latin typeface="Arial" pitchFamily="34" charset="0"/>
                <a:cs typeface="Arial" pitchFamily="34" charset="0"/>
              </a:rPr>
              <a:t>Διαδικασία</a:t>
            </a:r>
            <a:r>
              <a:rPr lang="el-GR" sz="2400" dirty="0" smtClean="0">
                <a:latin typeface="Arial" pitchFamily="34" charset="0"/>
                <a:cs typeface="Arial" pitchFamily="34" charset="0"/>
              </a:rPr>
              <a:t>: Στάσιμος στο ένα πόδι 10 δευτερόλεπτα και μετά για άλλα 10 δευτερόλεπτα στο άλλο πόδι.</a:t>
            </a:r>
          </a:p>
          <a:p>
            <a:pPr algn="just"/>
            <a:r>
              <a:rPr lang="el-GR" sz="2400" dirty="0" smtClean="0">
                <a:latin typeface="Arial" pitchFamily="34" charset="0"/>
                <a:cs typeface="Arial" pitchFamily="34" charset="0"/>
              </a:rPr>
              <a:t>Οδηγία: «Βάλε τα χέρια στους γοφούς και μείνε στάσιμος στο ένα πόδι, όπως έκανα εγώ.»</a:t>
            </a:r>
            <a:endParaRPr lang="el-GR" sz="2400" dirty="0">
              <a:latin typeface="Arial" pitchFamily="34" charset="0"/>
              <a:cs typeface="Arial" pitchFamily="34" charset="0"/>
            </a:endParaRPr>
          </a:p>
        </p:txBody>
      </p:sp>
      <p:pic>
        <p:nvPicPr>
          <p:cNvPr id="8" name="7 - Θέση περιεχομένου" descr="stationery7.jpg"/>
          <p:cNvPicPr>
            <a:picLocks noGrp="1" noChangeAspect="1"/>
          </p:cNvPicPr>
          <p:nvPr>
            <p:ph sz="half" idx="2"/>
          </p:nvPr>
        </p:nvPicPr>
        <p:blipFill>
          <a:blip r:embed="rId2"/>
          <a:srcRect l="55817" t="55244" r="15158" b="25815"/>
          <a:stretch>
            <a:fillRect/>
          </a:stretch>
        </p:blipFill>
        <p:spPr>
          <a:xfrm>
            <a:off x="4071934" y="1071546"/>
            <a:ext cx="3357586" cy="2919401"/>
          </a:xfrm>
        </p:spPr>
      </p:pic>
      <p:graphicFrame>
        <p:nvGraphicFramePr>
          <p:cNvPr id="4" name="3 - Πίνακας"/>
          <p:cNvGraphicFramePr>
            <a:graphicFrameLocks noGrp="1"/>
          </p:cNvGraphicFramePr>
          <p:nvPr/>
        </p:nvGraphicFramePr>
        <p:xfrm>
          <a:off x="2214546" y="4143380"/>
          <a:ext cx="6929454" cy="3017520"/>
        </p:xfrm>
        <a:graphic>
          <a:graphicData uri="http://schemas.openxmlformats.org/drawingml/2006/table">
            <a:tbl>
              <a:tblPr firstRow="1" bandRow="1">
                <a:tableStyleId>{5C22544A-7EE6-4342-B048-85BDC9FD1C3A}</a:tableStyleId>
              </a:tblPr>
              <a:tblGrid>
                <a:gridCol w="460138"/>
                <a:gridCol w="6469316"/>
              </a:tblGrid>
              <a:tr h="528630">
                <a:tc>
                  <a:txBody>
                    <a:bodyPr/>
                    <a:lstStyle/>
                    <a:p>
                      <a:r>
                        <a:rPr lang="el-GR" dirty="0" smtClean="0"/>
                        <a:t>2</a:t>
                      </a:r>
                      <a:endParaRPr lang="el-GR" dirty="0"/>
                    </a:p>
                  </a:txBody>
                  <a:tcPr/>
                </a:tc>
                <a:tc>
                  <a:txBody>
                    <a:bodyPr/>
                    <a:lstStyle/>
                    <a:p>
                      <a:r>
                        <a:rPr lang="el-GR" dirty="0" smtClean="0"/>
                        <a:t>Το παιδί στέκεται στο 1 πόδι </a:t>
                      </a:r>
                      <a:r>
                        <a:rPr lang="el-GR" baseline="0" dirty="0" smtClean="0"/>
                        <a:t>με τα χέρια στους γοφούς του και χωρίς να ταλαντεύεται περισσότερο από 20 μοίρες</a:t>
                      </a:r>
                      <a:r>
                        <a:rPr lang="en-US" baseline="0" dirty="0" smtClean="0"/>
                        <a:t> </a:t>
                      </a:r>
                      <a:r>
                        <a:rPr lang="el-GR" baseline="0" dirty="0" smtClean="0"/>
                        <a:t>σε καμία πλευρά για 6 δευτερόλεπτα. Και έπειτα στο άλλο πόδι για άλλα 6 δευτερόλεπτα.</a:t>
                      </a:r>
                      <a:endParaRPr lang="el-GR" dirty="0"/>
                    </a:p>
                  </a:txBody>
                  <a:tcPr/>
                </a:tc>
              </a:tr>
              <a:tr h="360261">
                <a:tc>
                  <a:txBody>
                    <a:bodyPr/>
                    <a:lstStyle/>
                    <a:p>
                      <a:r>
                        <a:rPr lang="el-GR" dirty="0" smtClean="0"/>
                        <a:t>1</a:t>
                      </a:r>
                      <a:endParaRPr lang="el-GR" dirty="0"/>
                    </a:p>
                  </a:txBody>
                  <a:tcPr/>
                </a:tc>
                <a:tc>
                  <a:txBody>
                    <a:bodyPr/>
                    <a:lstStyle/>
                    <a:p>
                      <a:r>
                        <a:rPr lang="el-GR" dirty="0" smtClean="0"/>
                        <a:t>Το παιδί στέκεται στο 1 πόδι </a:t>
                      </a:r>
                      <a:r>
                        <a:rPr lang="el-GR" baseline="0" dirty="0" smtClean="0"/>
                        <a:t>με τα χέρια στους γοφούς του και χωρίς να ταλαντεύεται περισσότερο από 20 μοίρες</a:t>
                      </a:r>
                      <a:r>
                        <a:rPr lang="en-US" baseline="0" dirty="0" smtClean="0"/>
                        <a:t>  </a:t>
                      </a:r>
                      <a:r>
                        <a:rPr lang="el-GR" baseline="0" dirty="0" smtClean="0"/>
                        <a:t>σε καμία πλευρά για 1-5 δευτερόλεπτα. Και έπειτα στο άλλο πόδι.</a:t>
                      </a:r>
                      <a:endParaRPr lang="el-GR" dirty="0"/>
                    </a:p>
                  </a:txBody>
                  <a:tcPr/>
                </a:tc>
              </a:tr>
              <a:tr h="360261">
                <a:tc>
                  <a:txBody>
                    <a:bodyPr/>
                    <a:lstStyle/>
                    <a:p>
                      <a:r>
                        <a:rPr lang="el-GR" dirty="0" smtClean="0"/>
                        <a:t>0</a:t>
                      </a:r>
                      <a:endParaRPr lang="el-GR" dirty="0"/>
                    </a:p>
                  </a:txBody>
                  <a:tcPr/>
                </a:tc>
                <a:tc>
                  <a:txBody>
                    <a:bodyPr/>
                    <a:lstStyle/>
                    <a:p>
                      <a:r>
                        <a:rPr lang="el-GR" dirty="0" smtClean="0"/>
                        <a:t>Το παιδί στέκεται  μόνο στο 1 πόδι(δεν αλλάζει πόδι)</a:t>
                      </a:r>
                      <a:r>
                        <a:rPr lang="el-GR" baseline="0" dirty="0" smtClean="0"/>
                        <a:t>  ή ταλαντεύεται περισσότερο από 20 μοίρες.</a:t>
                      </a:r>
                      <a:endParaRPr lang="el-GR" dirty="0"/>
                    </a:p>
                  </a:txBody>
                  <a:tcPr/>
                </a:tc>
              </a:tr>
            </a:tbl>
          </a:graphicData>
        </a:graphic>
      </p:graphicFrame>
      <p:sp>
        <p:nvSpPr>
          <p:cNvPr id="5" name="4 - TextBox"/>
          <p:cNvSpPr txBox="1"/>
          <p:nvPr/>
        </p:nvSpPr>
        <p:spPr>
          <a:xfrm>
            <a:off x="6715108" y="214290"/>
            <a:ext cx="2428892" cy="156966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l-GR" sz="1600" dirty="0" smtClean="0"/>
              <a:t>   Ο εξεταστής μπορεί να μετράει </a:t>
            </a:r>
            <a:r>
              <a:rPr lang="el-GR" sz="1600" dirty="0" smtClean="0"/>
              <a:t>δυνατά για </a:t>
            </a:r>
            <a:r>
              <a:rPr lang="el-GR" sz="1600" dirty="0" smtClean="0"/>
              <a:t>να ενθαρρύνει το παιδί και να κρατήσει την ισορροπία του παραπάνω.</a:t>
            </a:r>
            <a:endParaRPr lang="el-GR" sz="1600" dirty="0"/>
          </a:p>
        </p:txBody>
      </p:sp>
      <p:sp>
        <p:nvSpPr>
          <p:cNvPr id="6" name="5 - Αστέρι 7 ακτινών"/>
          <p:cNvSpPr/>
          <p:nvPr/>
        </p:nvSpPr>
        <p:spPr>
          <a:xfrm>
            <a:off x="6715140" y="142852"/>
            <a:ext cx="214314" cy="214314"/>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0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bg/>
                                          </p:spTgt>
                                        </p:tgtEl>
                                        <p:attrNameLst>
                                          <p:attrName>style.visibility</p:attrName>
                                        </p:attrNameLst>
                                      </p:cBhvr>
                                      <p:to>
                                        <p:strVal val="visible"/>
                                      </p:to>
                                    </p:set>
                                    <p:animEffect transition="in" filter="fade">
                                      <p:cBhvr>
                                        <p:cTn id="37" dur="2000"/>
                                        <p:tgtEl>
                                          <p:spTgt spid="5">
                                            <p:bg/>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0" end="0"/>
                                            </p:txEl>
                                          </p:spTgt>
                                        </p:tgtEl>
                                        <p:attrNameLst>
                                          <p:attrName>style.visibility</p:attrName>
                                        </p:attrNameLst>
                                      </p:cBhvr>
                                      <p:to>
                                        <p:strVal val="visible"/>
                                      </p:to>
                                    </p:set>
                                    <p:animEffect transition="in" filter="fade">
                                      <p:cBhvr>
                                        <p:cTn id="42" dur="2000"/>
                                        <p:tgtEl>
                                          <p:spTgt spid="5">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20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build="p"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07504" y="11219"/>
            <a:ext cx="8501122" cy="597154"/>
          </a:xfrm>
        </p:spPr>
        <p:txBody>
          <a:bodyPr>
            <a:normAutofit fontScale="90000"/>
          </a:bodyPr>
          <a:lstStyle/>
          <a:p>
            <a:r>
              <a:rPr lang="el-GR" sz="2800" dirty="0" err="1" smtClean="0">
                <a:solidFill>
                  <a:schemeClr val="accent5">
                    <a:lumMod val="50000"/>
                  </a:schemeClr>
                </a:solidFill>
                <a:latin typeface="Arial" pitchFamily="34" charset="0"/>
                <a:cs typeface="Arial" pitchFamily="34" charset="0"/>
              </a:rPr>
              <a:t>ΕργαλεΙΑ</a:t>
            </a:r>
            <a:r>
              <a:rPr lang="el-GR" sz="2800" dirty="0" smtClean="0">
                <a:solidFill>
                  <a:schemeClr val="accent5">
                    <a:lumMod val="50000"/>
                  </a:schemeClr>
                </a:solidFill>
                <a:latin typeface="Arial" pitchFamily="34" charset="0"/>
                <a:cs typeface="Arial" pitchFamily="34" charset="0"/>
              </a:rPr>
              <a:t> </a:t>
            </a:r>
            <a:r>
              <a:rPr lang="el-GR" sz="2800" dirty="0" err="1" smtClean="0">
                <a:solidFill>
                  <a:schemeClr val="accent5">
                    <a:lumMod val="50000"/>
                  </a:schemeClr>
                </a:solidFill>
                <a:latin typeface="Arial" pitchFamily="34" charset="0"/>
                <a:cs typeface="Arial" pitchFamily="34" charset="0"/>
              </a:rPr>
              <a:t>αξιολΟΓΗΣΗΣ</a:t>
            </a:r>
            <a:r>
              <a:rPr lang="el-GR" sz="2800" dirty="0" smtClean="0">
                <a:solidFill>
                  <a:schemeClr val="accent5">
                    <a:lumMod val="50000"/>
                  </a:schemeClr>
                </a:solidFill>
                <a:latin typeface="Arial" pitchFamily="34" charset="0"/>
                <a:cs typeface="Arial" pitchFamily="34" charset="0"/>
              </a:rPr>
              <a:t> </a:t>
            </a:r>
            <a:r>
              <a:rPr lang="el-GR" sz="2800" dirty="0" err="1" smtClean="0">
                <a:solidFill>
                  <a:schemeClr val="accent5">
                    <a:lumMod val="50000"/>
                  </a:schemeClr>
                </a:solidFill>
                <a:latin typeface="Arial" pitchFamily="34" charset="0"/>
                <a:cs typeface="Arial" pitchFamily="34" charset="0"/>
              </a:rPr>
              <a:t>κινητικΗΣ</a:t>
            </a:r>
            <a:r>
              <a:rPr lang="el-GR" sz="2800" dirty="0" smtClean="0">
                <a:solidFill>
                  <a:schemeClr val="accent5">
                    <a:lumMod val="50000"/>
                  </a:schemeClr>
                </a:solidFill>
                <a:latin typeface="Arial" pitchFamily="34" charset="0"/>
                <a:cs typeface="Arial" pitchFamily="34" charset="0"/>
              </a:rPr>
              <a:t> </a:t>
            </a:r>
            <a:r>
              <a:rPr lang="el-GR" sz="2800" dirty="0" err="1" smtClean="0">
                <a:solidFill>
                  <a:schemeClr val="accent5">
                    <a:lumMod val="50000"/>
                  </a:schemeClr>
                </a:solidFill>
                <a:latin typeface="Arial" pitchFamily="34" charset="0"/>
                <a:cs typeface="Arial" pitchFamily="34" charset="0"/>
              </a:rPr>
              <a:t>ανΑΠΤΥΞΗΣ</a:t>
            </a:r>
            <a:endParaRPr lang="el-GR" sz="2800" dirty="0">
              <a:solidFill>
                <a:schemeClr val="accent5">
                  <a:lumMod val="50000"/>
                </a:schemeClr>
              </a:solidFill>
              <a:latin typeface="Arial" pitchFamily="34" charset="0"/>
              <a:cs typeface="Arial" pitchFamily="34" charset="0"/>
            </a:endParaRPr>
          </a:p>
        </p:txBody>
      </p:sp>
      <p:graphicFrame>
        <p:nvGraphicFramePr>
          <p:cNvPr id="6" name="5 - Θέση περιεχομένου"/>
          <p:cNvGraphicFramePr>
            <a:graphicFrameLocks noGrp="1"/>
          </p:cNvGraphicFramePr>
          <p:nvPr>
            <p:ph idx="1"/>
            <p:extLst>
              <p:ext uri="{D42A27DB-BD31-4B8C-83A1-F6EECF244321}">
                <p14:modId xmlns:p14="http://schemas.microsoft.com/office/powerpoint/2010/main" val="192277531"/>
              </p:ext>
            </p:extLst>
          </p:nvPr>
        </p:nvGraphicFramePr>
        <p:xfrm>
          <a:off x="357156" y="764705"/>
          <a:ext cx="7743237" cy="6079349"/>
        </p:xfrm>
        <a:graphic>
          <a:graphicData uri="http://schemas.openxmlformats.org/drawingml/2006/table">
            <a:tbl>
              <a:tblPr firstRow="1" bandRow="1">
                <a:tableStyleId>{5C22544A-7EE6-4342-B048-85BDC9FD1C3A}</a:tableStyleId>
              </a:tblPr>
              <a:tblGrid>
                <a:gridCol w="1339923"/>
                <a:gridCol w="1339923"/>
                <a:gridCol w="1339923"/>
                <a:gridCol w="1339923"/>
                <a:gridCol w="1339923"/>
                <a:gridCol w="1043622"/>
              </a:tblGrid>
              <a:tr h="821994">
                <a:tc>
                  <a:txBody>
                    <a:bodyPr/>
                    <a:lstStyle/>
                    <a:p>
                      <a:pPr algn="ctr">
                        <a:lnSpc>
                          <a:spcPct val="115000"/>
                        </a:lnSpc>
                        <a:spcAft>
                          <a:spcPts val="0"/>
                        </a:spcAft>
                      </a:pPr>
                      <a:r>
                        <a:rPr lang="en-US" sz="1600" b="1" dirty="0">
                          <a:latin typeface="Times New Roman"/>
                          <a:ea typeface="Calibri"/>
                          <a:cs typeface="Times New Roman"/>
                        </a:rPr>
                        <a:t>TEST</a:t>
                      </a:r>
                      <a:endParaRPr lang="el-GR" sz="1600" dirty="0">
                        <a:latin typeface="Calibri"/>
                        <a:ea typeface="Calibri"/>
                        <a:cs typeface="Times New Roman"/>
                      </a:endParaRPr>
                    </a:p>
                  </a:txBody>
                  <a:tcPr marL="68580" marR="68580" marT="0" marB="0" anchor="ctr"/>
                </a:tc>
                <a:tc>
                  <a:txBody>
                    <a:bodyPr/>
                    <a:lstStyle/>
                    <a:p>
                      <a:pPr algn="ctr">
                        <a:lnSpc>
                          <a:spcPct val="115000"/>
                        </a:lnSpc>
                        <a:spcAft>
                          <a:spcPts val="0"/>
                        </a:spcAft>
                      </a:pPr>
                      <a:r>
                        <a:rPr lang="el-GR" sz="1600" b="1">
                          <a:latin typeface="Times New Roman"/>
                          <a:ea typeface="Calibri"/>
                          <a:cs typeface="Times New Roman"/>
                        </a:rPr>
                        <a:t>Συγγραφείς</a:t>
                      </a:r>
                      <a:endParaRPr lang="el-GR" sz="1600">
                        <a:latin typeface="Calibri"/>
                        <a:ea typeface="Calibri"/>
                        <a:cs typeface="Times New Roman"/>
                      </a:endParaRPr>
                    </a:p>
                  </a:txBody>
                  <a:tcPr marL="68580" marR="68580" marT="0" marB="0" anchor="ctr"/>
                </a:tc>
                <a:tc>
                  <a:txBody>
                    <a:bodyPr/>
                    <a:lstStyle/>
                    <a:p>
                      <a:pPr algn="ctr">
                        <a:lnSpc>
                          <a:spcPct val="115000"/>
                        </a:lnSpc>
                        <a:spcAft>
                          <a:spcPts val="0"/>
                        </a:spcAft>
                      </a:pPr>
                      <a:r>
                        <a:rPr lang="el-GR" sz="1600" b="1" dirty="0">
                          <a:latin typeface="Times New Roman"/>
                          <a:ea typeface="Calibri"/>
                          <a:cs typeface="Times New Roman"/>
                        </a:rPr>
                        <a:t>Σκοπός</a:t>
                      </a:r>
                      <a:endParaRPr lang="el-GR" sz="1600" dirty="0">
                        <a:latin typeface="Calibri"/>
                        <a:ea typeface="Calibri"/>
                        <a:cs typeface="Times New Roman"/>
                      </a:endParaRPr>
                    </a:p>
                  </a:txBody>
                  <a:tcPr marL="68580" marR="68580" marT="0" marB="0" anchor="ctr"/>
                </a:tc>
                <a:tc>
                  <a:txBody>
                    <a:bodyPr/>
                    <a:lstStyle/>
                    <a:p>
                      <a:pPr algn="ctr">
                        <a:lnSpc>
                          <a:spcPct val="115000"/>
                        </a:lnSpc>
                        <a:spcAft>
                          <a:spcPts val="0"/>
                        </a:spcAft>
                      </a:pPr>
                      <a:r>
                        <a:rPr lang="el-GR" sz="1600" b="1">
                          <a:latin typeface="Times New Roman"/>
                          <a:ea typeface="Calibri"/>
                          <a:cs typeface="Times New Roman"/>
                        </a:rPr>
                        <a:t>Ηλικία</a:t>
                      </a:r>
                      <a:endParaRPr lang="el-GR" sz="1600">
                        <a:latin typeface="Calibri"/>
                        <a:ea typeface="Calibri"/>
                        <a:cs typeface="Times New Roman"/>
                      </a:endParaRPr>
                    </a:p>
                    <a:p>
                      <a:pPr algn="ctr">
                        <a:lnSpc>
                          <a:spcPct val="115000"/>
                        </a:lnSpc>
                        <a:spcAft>
                          <a:spcPts val="0"/>
                        </a:spcAft>
                      </a:pPr>
                      <a:r>
                        <a:rPr lang="el-GR" sz="1600" b="1">
                          <a:latin typeface="Times New Roman"/>
                          <a:ea typeface="Calibri"/>
                          <a:cs typeface="Times New Roman"/>
                        </a:rPr>
                        <a:t>(χρ</a:t>
                      </a:r>
                      <a:r>
                        <a:rPr lang="en-US" sz="1600" b="1">
                          <a:latin typeface="Times New Roman"/>
                          <a:ea typeface="Calibri"/>
                          <a:cs typeface="Times New Roman"/>
                        </a:rPr>
                        <a:t>:</a:t>
                      </a:r>
                      <a:r>
                        <a:rPr lang="el-GR" sz="1600" b="1">
                          <a:latin typeface="Times New Roman"/>
                          <a:ea typeface="Calibri"/>
                          <a:cs typeface="Times New Roman"/>
                        </a:rPr>
                        <a:t>μην.</a:t>
                      </a:r>
                      <a:r>
                        <a:rPr lang="en-US" sz="1600" b="1">
                          <a:latin typeface="Times New Roman"/>
                          <a:ea typeface="Calibri"/>
                          <a:cs typeface="Times New Roman"/>
                        </a:rPr>
                        <a:t>)</a:t>
                      </a:r>
                      <a:endParaRPr lang="el-GR" sz="1600">
                        <a:latin typeface="Calibri"/>
                        <a:ea typeface="Calibri"/>
                        <a:cs typeface="Times New Roman"/>
                      </a:endParaRPr>
                    </a:p>
                  </a:txBody>
                  <a:tcPr marL="68580" marR="68580" marT="0" marB="0" anchor="ctr"/>
                </a:tc>
                <a:tc>
                  <a:txBody>
                    <a:bodyPr/>
                    <a:lstStyle/>
                    <a:p>
                      <a:pPr algn="ctr">
                        <a:lnSpc>
                          <a:spcPct val="115000"/>
                        </a:lnSpc>
                        <a:spcAft>
                          <a:spcPts val="0"/>
                        </a:spcAft>
                      </a:pPr>
                      <a:r>
                        <a:rPr lang="el-GR" sz="1600" b="1">
                          <a:latin typeface="Times New Roman"/>
                          <a:ea typeface="Calibri"/>
                          <a:cs typeface="Times New Roman"/>
                        </a:rPr>
                        <a:t>Χρόνος δοκιμασίας</a:t>
                      </a:r>
                      <a:r>
                        <a:rPr lang="en-US" sz="1600" b="1">
                          <a:latin typeface="Times New Roman"/>
                          <a:ea typeface="Calibri"/>
                          <a:cs typeface="Times New Roman"/>
                        </a:rPr>
                        <a:t> (</a:t>
                      </a:r>
                      <a:r>
                        <a:rPr lang="el-GR" sz="1600" b="1">
                          <a:latin typeface="Times New Roman"/>
                          <a:ea typeface="Calibri"/>
                          <a:cs typeface="Times New Roman"/>
                        </a:rPr>
                        <a:t>λεπτά</a:t>
                      </a:r>
                      <a:r>
                        <a:rPr lang="en-US" sz="1600" b="1">
                          <a:latin typeface="Times New Roman"/>
                          <a:ea typeface="Calibri"/>
                          <a:cs typeface="Times New Roman"/>
                        </a:rPr>
                        <a:t>)</a:t>
                      </a:r>
                      <a:endParaRPr lang="el-GR" sz="1600">
                        <a:latin typeface="Calibri"/>
                        <a:ea typeface="Calibri"/>
                        <a:cs typeface="Times New Roman"/>
                      </a:endParaRPr>
                    </a:p>
                  </a:txBody>
                  <a:tcPr marL="68580" marR="68580" marT="0" marB="0" anchor="ctr"/>
                </a:tc>
                <a:tc>
                  <a:txBody>
                    <a:bodyPr/>
                    <a:lstStyle/>
                    <a:p>
                      <a:pPr algn="ctr">
                        <a:lnSpc>
                          <a:spcPct val="115000"/>
                        </a:lnSpc>
                        <a:spcAft>
                          <a:spcPts val="0"/>
                        </a:spcAft>
                      </a:pPr>
                      <a:r>
                        <a:rPr lang="el-GR" sz="1600" b="1">
                          <a:latin typeface="Times New Roman"/>
                          <a:ea typeface="Calibri"/>
                          <a:cs typeface="Times New Roman"/>
                        </a:rPr>
                        <a:t>Αριθμός αντικειμένων</a:t>
                      </a:r>
                      <a:endParaRPr lang="el-GR" sz="1600">
                        <a:latin typeface="Calibri"/>
                        <a:ea typeface="Calibri"/>
                        <a:cs typeface="Times New Roman"/>
                      </a:endParaRPr>
                    </a:p>
                  </a:txBody>
                  <a:tcPr marL="68580" marR="68580" marT="0" marB="0" anchor="ctr"/>
                </a:tc>
              </a:tr>
              <a:tr h="1369991">
                <a:tc>
                  <a:txBody>
                    <a:bodyPr/>
                    <a:lstStyle/>
                    <a:p>
                      <a:pPr>
                        <a:lnSpc>
                          <a:spcPct val="115000"/>
                        </a:lnSpc>
                        <a:spcAft>
                          <a:spcPts val="0"/>
                        </a:spcAft>
                      </a:pPr>
                      <a:r>
                        <a:rPr lang="en-US" sz="1600" dirty="0">
                          <a:latin typeface="Times New Roman"/>
                          <a:ea typeface="Calibri"/>
                          <a:cs typeface="Times New Roman"/>
                        </a:rPr>
                        <a:t>MOT 4-6</a:t>
                      </a:r>
                      <a:endParaRPr lang="el-GR" sz="1600" dirty="0">
                        <a:latin typeface="Calibri"/>
                        <a:ea typeface="Calibri"/>
                        <a:cs typeface="Times New Roman"/>
                      </a:endParaRPr>
                    </a:p>
                  </a:txBody>
                  <a:tcPr marL="68580" marR="68580" marT="0" marB="0"/>
                </a:tc>
                <a:tc>
                  <a:txBody>
                    <a:bodyPr/>
                    <a:lstStyle/>
                    <a:p>
                      <a:pPr>
                        <a:lnSpc>
                          <a:spcPct val="115000"/>
                        </a:lnSpc>
                        <a:spcAft>
                          <a:spcPts val="0"/>
                        </a:spcAft>
                      </a:pPr>
                      <a:r>
                        <a:rPr lang="el-GR" sz="1600">
                          <a:latin typeface="Times New Roman"/>
                          <a:ea typeface="Calibri"/>
                          <a:cs typeface="Times New Roman"/>
                        </a:rPr>
                        <a:t>Zimmer and Volkamer</a:t>
                      </a:r>
                      <a:endParaRPr lang="el-GR" sz="1600">
                        <a:latin typeface="Calibri"/>
                        <a:ea typeface="Calibri"/>
                        <a:cs typeface="Times New Roman"/>
                      </a:endParaRPr>
                    </a:p>
                  </a:txBody>
                  <a:tcPr marL="68580" marR="68580" marT="0" marB="0"/>
                </a:tc>
                <a:tc>
                  <a:txBody>
                    <a:bodyPr/>
                    <a:lstStyle/>
                    <a:p>
                      <a:pPr>
                        <a:lnSpc>
                          <a:spcPct val="115000"/>
                        </a:lnSpc>
                        <a:spcAft>
                          <a:spcPts val="0"/>
                        </a:spcAft>
                      </a:pPr>
                      <a:r>
                        <a:rPr lang="el-GR" sz="1600">
                          <a:latin typeface="Times New Roman"/>
                          <a:ea typeface="Calibri"/>
                          <a:cs typeface="Times New Roman"/>
                        </a:rPr>
                        <a:t>Κινητική ανάπτυξη στην προσχολική ηλικία</a:t>
                      </a:r>
                      <a:endParaRPr lang="el-GR" sz="1600">
                        <a:latin typeface="Calibri"/>
                        <a:ea typeface="Calibri"/>
                        <a:cs typeface="Times New Roman"/>
                      </a:endParaRPr>
                    </a:p>
                  </a:txBody>
                  <a:tcPr marL="68580" marR="68580" marT="0" marB="0"/>
                </a:tc>
                <a:tc>
                  <a:txBody>
                    <a:bodyPr/>
                    <a:lstStyle/>
                    <a:p>
                      <a:pPr>
                        <a:lnSpc>
                          <a:spcPct val="115000"/>
                        </a:lnSpc>
                        <a:spcAft>
                          <a:spcPts val="0"/>
                        </a:spcAft>
                      </a:pPr>
                      <a:r>
                        <a:rPr lang="en-US" sz="1600">
                          <a:latin typeface="Times New Roman"/>
                          <a:ea typeface="Calibri"/>
                          <a:cs typeface="Times New Roman"/>
                        </a:rPr>
                        <a:t>4:0-6:11</a:t>
                      </a:r>
                      <a:endParaRPr lang="el-GR" sz="1600">
                        <a:latin typeface="Calibri"/>
                        <a:ea typeface="Calibri"/>
                        <a:cs typeface="Times New Roman"/>
                      </a:endParaRPr>
                    </a:p>
                  </a:txBody>
                  <a:tcPr marL="68580" marR="68580" marT="0" marB="0"/>
                </a:tc>
                <a:tc>
                  <a:txBody>
                    <a:bodyPr/>
                    <a:lstStyle/>
                    <a:p>
                      <a:pPr>
                        <a:lnSpc>
                          <a:spcPct val="115000"/>
                        </a:lnSpc>
                        <a:spcAft>
                          <a:spcPts val="0"/>
                        </a:spcAft>
                      </a:pPr>
                      <a:r>
                        <a:rPr lang="en-US" sz="1600">
                          <a:latin typeface="Times New Roman"/>
                          <a:ea typeface="Calibri"/>
                          <a:cs typeface="Times New Roman"/>
                        </a:rPr>
                        <a:t>15-20</a:t>
                      </a:r>
                      <a:endParaRPr lang="el-GR" sz="1600">
                        <a:latin typeface="Calibri"/>
                        <a:ea typeface="Calibri"/>
                        <a:cs typeface="Times New Roman"/>
                      </a:endParaRPr>
                    </a:p>
                  </a:txBody>
                  <a:tcPr marL="68580" marR="68580" marT="0" marB="0"/>
                </a:tc>
                <a:tc>
                  <a:txBody>
                    <a:bodyPr/>
                    <a:lstStyle/>
                    <a:p>
                      <a:pPr>
                        <a:lnSpc>
                          <a:spcPct val="115000"/>
                        </a:lnSpc>
                        <a:spcAft>
                          <a:spcPts val="0"/>
                        </a:spcAft>
                      </a:pPr>
                      <a:r>
                        <a:rPr lang="en-US" sz="1600">
                          <a:latin typeface="Times New Roman"/>
                          <a:ea typeface="Calibri"/>
                          <a:cs typeface="Times New Roman"/>
                        </a:rPr>
                        <a:t>18</a:t>
                      </a:r>
                      <a:endParaRPr lang="el-GR" sz="1600">
                        <a:latin typeface="Calibri"/>
                        <a:ea typeface="Calibri"/>
                        <a:cs typeface="Times New Roman"/>
                      </a:endParaRPr>
                    </a:p>
                  </a:txBody>
                  <a:tcPr marL="68580" marR="68580" marT="0" marB="0"/>
                </a:tc>
              </a:tr>
              <a:tr h="2191985">
                <a:tc>
                  <a:txBody>
                    <a:bodyPr/>
                    <a:lstStyle/>
                    <a:p>
                      <a:pPr>
                        <a:lnSpc>
                          <a:spcPct val="115000"/>
                        </a:lnSpc>
                        <a:spcAft>
                          <a:spcPts val="0"/>
                        </a:spcAft>
                      </a:pPr>
                      <a:r>
                        <a:rPr lang="en-US" sz="1600">
                          <a:latin typeface="Times New Roman"/>
                          <a:ea typeface="Calibri"/>
                          <a:cs typeface="Times New Roman"/>
                        </a:rPr>
                        <a:t>ABC Movement</a:t>
                      </a:r>
                      <a:endParaRPr lang="el-GR" sz="1600">
                        <a:latin typeface="Calibri"/>
                        <a:ea typeface="Calibri"/>
                        <a:cs typeface="Times New Roman"/>
                      </a:endParaRPr>
                    </a:p>
                  </a:txBody>
                  <a:tcPr marL="68580" marR="68580" marT="0" marB="0"/>
                </a:tc>
                <a:tc>
                  <a:txBody>
                    <a:bodyPr/>
                    <a:lstStyle/>
                    <a:p>
                      <a:pPr>
                        <a:lnSpc>
                          <a:spcPct val="115000"/>
                        </a:lnSpc>
                        <a:spcAft>
                          <a:spcPts val="0"/>
                        </a:spcAft>
                      </a:pPr>
                      <a:r>
                        <a:rPr lang="en-US" sz="1600" dirty="0">
                          <a:latin typeface="Times New Roman"/>
                          <a:ea typeface="Calibri"/>
                          <a:cs typeface="Times New Roman"/>
                        </a:rPr>
                        <a:t>Henderson, S.E. and </a:t>
                      </a:r>
                      <a:r>
                        <a:rPr lang="en-US" sz="1600" dirty="0" err="1">
                          <a:latin typeface="Times New Roman"/>
                          <a:ea typeface="Calibri"/>
                          <a:cs typeface="Times New Roman"/>
                        </a:rPr>
                        <a:t>Sugden</a:t>
                      </a:r>
                      <a:r>
                        <a:rPr lang="en-US" sz="1600" dirty="0">
                          <a:latin typeface="Times New Roman"/>
                          <a:ea typeface="Calibri"/>
                          <a:cs typeface="Times New Roman"/>
                        </a:rPr>
                        <a:t>, D.A.</a:t>
                      </a:r>
                      <a:endParaRPr lang="el-GR" sz="1600" dirty="0">
                        <a:latin typeface="Calibri"/>
                        <a:ea typeface="Calibri"/>
                        <a:cs typeface="Times New Roman"/>
                      </a:endParaRPr>
                    </a:p>
                  </a:txBody>
                  <a:tcPr marL="68580" marR="68580" marT="0" marB="0"/>
                </a:tc>
                <a:tc>
                  <a:txBody>
                    <a:bodyPr/>
                    <a:lstStyle/>
                    <a:p>
                      <a:pPr>
                        <a:lnSpc>
                          <a:spcPct val="115000"/>
                        </a:lnSpc>
                        <a:spcAft>
                          <a:spcPts val="0"/>
                        </a:spcAft>
                      </a:pPr>
                      <a:r>
                        <a:rPr lang="el-GR" sz="1600">
                          <a:latin typeface="Times New Roman"/>
                          <a:ea typeface="Calibri"/>
                          <a:cs typeface="Times New Roman"/>
                        </a:rPr>
                        <a:t>Προσδιορισμός  και περιγραφή κινητικών προβλημάτων της καθημερινότητας</a:t>
                      </a:r>
                      <a:endParaRPr lang="el-GR" sz="1600">
                        <a:latin typeface="Calibri"/>
                        <a:ea typeface="Calibri"/>
                        <a:cs typeface="Times New Roman"/>
                      </a:endParaRPr>
                    </a:p>
                  </a:txBody>
                  <a:tcPr marL="68580" marR="68580" marT="0" marB="0"/>
                </a:tc>
                <a:tc>
                  <a:txBody>
                    <a:bodyPr/>
                    <a:lstStyle/>
                    <a:p>
                      <a:pPr>
                        <a:lnSpc>
                          <a:spcPct val="115000"/>
                        </a:lnSpc>
                        <a:spcAft>
                          <a:spcPts val="0"/>
                        </a:spcAft>
                      </a:pPr>
                      <a:r>
                        <a:rPr lang="el-GR" sz="1600">
                          <a:latin typeface="Times New Roman"/>
                          <a:ea typeface="Calibri"/>
                          <a:cs typeface="Times New Roman"/>
                        </a:rPr>
                        <a:t>4:00-12:0</a:t>
                      </a:r>
                      <a:endParaRPr lang="el-GR" sz="1600">
                        <a:latin typeface="Calibri"/>
                        <a:ea typeface="Calibri"/>
                        <a:cs typeface="Times New Roman"/>
                      </a:endParaRPr>
                    </a:p>
                  </a:txBody>
                  <a:tcPr marL="68580" marR="68580" marT="0" marB="0"/>
                </a:tc>
                <a:tc>
                  <a:txBody>
                    <a:bodyPr/>
                    <a:lstStyle/>
                    <a:p>
                      <a:pPr>
                        <a:lnSpc>
                          <a:spcPct val="115000"/>
                        </a:lnSpc>
                        <a:spcAft>
                          <a:spcPts val="0"/>
                        </a:spcAft>
                      </a:pPr>
                      <a:r>
                        <a:rPr lang="el-GR" sz="1600" dirty="0">
                          <a:latin typeface="Times New Roman"/>
                          <a:ea typeface="Calibri"/>
                          <a:cs typeface="Times New Roman"/>
                        </a:rPr>
                        <a:t>20-30</a:t>
                      </a:r>
                      <a:endParaRPr lang="el-GR" sz="1600" dirty="0">
                        <a:latin typeface="Calibri"/>
                        <a:ea typeface="Calibri"/>
                        <a:cs typeface="Times New Roman"/>
                      </a:endParaRPr>
                    </a:p>
                  </a:txBody>
                  <a:tcPr marL="68580" marR="68580" marT="0" marB="0"/>
                </a:tc>
                <a:tc>
                  <a:txBody>
                    <a:bodyPr/>
                    <a:lstStyle/>
                    <a:p>
                      <a:pPr>
                        <a:lnSpc>
                          <a:spcPct val="115000"/>
                        </a:lnSpc>
                        <a:spcAft>
                          <a:spcPts val="0"/>
                        </a:spcAft>
                      </a:pPr>
                      <a:r>
                        <a:rPr lang="el-GR" sz="1600">
                          <a:latin typeface="Times New Roman"/>
                          <a:ea typeface="Calibri"/>
                          <a:cs typeface="Times New Roman"/>
                        </a:rPr>
                        <a:t>32: </a:t>
                      </a:r>
                      <a:endParaRPr lang="el-GR" sz="1600">
                        <a:latin typeface="Calibri"/>
                        <a:ea typeface="Calibri"/>
                        <a:cs typeface="Times New Roman"/>
                      </a:endParaRPr>
                    </a:p>
                  </a:txBody>
                  <a:tcPr marL="68580" marR="68580" marT="0" marB="0"/>
                </a:tc>
              </a:tr>
              <a:tr h="1592693">
                <a:tc>
                  <a:txBody>
                    <a:bodyPr/>
                    <a:lstStyle/>
                    <a:p>
                      <a:pPr>
                        <a:lnSpc>
                          <a:spcPct val="115000"/>
                        </a:lnSpc>
                        <a:spcAft>
                          <a:spcPts val="0"/>
                        </a:spcAft>
                      </a:pPr>
                      <a:r>
                        <a:rPr lang="el-GR" sz="1600" b="1" dirty="0">
                          <a:latin typeface="Times New Roman"/>
                          <a:ea typeface="Calibri"/>
                          <a:cs typeface="Times New Roman"/>
                        </a:rPr>
                        <a:t>PDMS 2</a:t>
                      </a:r>
                      <a:endParaRPr lang="el-GR" sz="1600" b="1" dirty="0">
                        <a:latin typeface="Calibri"/>
                        <a:ea typeface="Calibri"/>
                        <a:cs typeface="Times New Roman"/>
                      </a:endParaRPr>
                    </a:p>
                  </a:txBody>
                  <a:tcPr marL="68580" marR="68580" marT="0" marB="0"/>
                </a:tc>
                <a:tc>
                  <a:txBody>
                    <a:bodyPr/>
                    <a:lstStyle/>
                    <a:p>
                      <a:pPr>
                        <a:lnSpc>
                          <a:spcPct val="115000"/>
                        </a:lnSpc>
                        <a:spcAft>
                          <a:spcPts val="0"/>
                        </a:spcAft>
                      </a:pPr>
                      <a:r>
                        <a:rPr lang="el-GR" sz="1600" b="1">
                          <a:latin typeface="Times New Roman"/>
                          <a:ea typeface="Calibri"/>
                          <a:cs typeface="Times New Roman"/>
                        </a:rPr>
                        <a:t>Folio and Fewell</a:t>
                      </a:r>
                      <a:endParaRPr lang="el-GR" sz="1600" b="1">
                        <a:latin typeface="Calibri"/>
                        <a:ea typeface="Calibri"/>
                        <a:cs typeface="Times New Roman"/>
                      </a:endParaRPr>
                    </a:p>
                  </a:txBody>
                  <a:tcPr marL="68580" marR="68580" marT="0" marB="0"/>
                </a:tc>
                <a:tc>
                  <a:txBody>
                    <a:bodyPr/>
                    <a:lstStyle/>
                    <a:p>
                      <a:pPr>
                        <a:lnSpc>
                          <a:spcPct val="115000"/>
                        </a:lnSpc>
                        <a:spcAft>
                          <a:spcPts val="0"/>
                        </a:spcAft>
                      </a:pPr>
                      <a:r>
                        <a:rPr lang="en-US" sz="1600" b="1" dirty="0">
                          <a:latin typeface="Times New Roman"/>
                          <a:ea typeface="Calibri"/>
                          <a:cs typeface="Times New Roman"/>
                        </a:rPr>
                        <a:t>MDA and programming for young children with disabilities</a:t>
                      </a:r>
                      <a:endParaRPr lang="el-GR" sz="1600" b="1" dirty="0">
                        <a:latin typeface="Calibri"/>
                        <a:ea typeface="Calibri"/>
                        <a:cs typeface="Times New Roman"/>
                      </a:endParaRPr>
                    </a:p>
                  </a:txBody>
                  <a:tcPr marL="68580" marR="68580" marT="0" marB="0"/>
                </a:tc>
                <a:tc>
                  <a:txBody>
                    <a:bodyPr/>
                    <a:lstStyle/>
                    <a:p>
                      <a:pPr>
                        <a:lnSpc>
                          <a:spcPct val="115000"/>
                        </a:lnSpc>
                        <a:spcAft>
                          <a:spcPts val="0"/>
                        </a:spcAft>
                      </a:pPr>
                      <a:r>
                        <a:rPr lang="el-GR" sz="1600" b="1">
                          <a:latin typeface="Times New Roman"/>
                          <a:ea typeface="Calibri"/>
                          <a:cs typeface="Times New Roman"/>
                        </a:rPr>
                        <a:t>0:0-6:11</a:t>
                      </a:r>
                      <a:endParaRPr lang="el-GR" sz="1600" b="1">
                        <a:latin typeface="Calibri"/>
                        <a:ea typeface="Calibri"/>
                        <a:cs typeface="Times New Roman"/>
                      </a:endParaRPr>
                    </a:p>
                  </a:txBody>
                  <a:tcPr marL="68580" marR="68580" marT="0" marB="0"/>
                </a:tc>
                <a:tc>
                  <a:txBody>
                    <a:bodyPr/>
                    <a:lstStyle/>
                    <a:p>
                      <a:pPr>
                        <a:lnSpc>
                          <a:spcPct val="115000"/>
                        </a:lnSpc>
                        <a:spcAft>
                          <a:spcPts val="0"/>
                        </a:spcAft>
                      </a:pPr>
                      <a:endParaRPr lang="en-US" sz="1600" b="1" dirty="0">
                        <a:latin typeface="Times New Roman"/>
                        <a:ea typeface="Calibri"/>
                        <a:cs typeface="Times New Roman"/>
                      </a:endParaRPr>
                    </a:p>
                  </a:txBody>
                  <a:tcPr marL="68580" marR="68580" marT="0" marB="0"/>
                </a:tc>
                <a:tc>
                  <a:txBody>
                    <a:bodyPr/>
                    <a:lstStyle/>
                    <a:p>
                      <a:pPr>
                        <a:lnSpc>
                          <a:spcPct val="115000"/>
                        </a:lnSpc>
                        <a:spcAft>
                          <a:spcPts val="0"/>
                        </a:spcAft>
                      </a:pPr>
                      <a:r>
                        <a:rPr lang="el-GR" sz="1600" b="1" dirty="0">
                          <a:latin typeface="Times New Roman"/>
                          <a:ea typeface="Calibri"/>
                          <a:cs typeface="Times New Roman"/>
                        </a:rPr>
                        <a:t>249 </a:t>
                      </a:r>
                      <a:endParaRPr lang="el-GR" sz="1600" b="1" dirty="0">
                        <a:latin typeface="Calibri"/>
                        <a:ea typeface="Calibri"/>
                        <a:cs typeface="Times New Roman"/>
                      </a:endParaRPr>
                    </a:p>
                  </a:txBody>
                  <a:tcPr marL="68580" marR="68580" marT="0" marB="0"/>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57224" y="274638"/>
            <a:ext cx="6786610" cy="725470"/>
          </a:xfrm>
        </p:spPr>
        <p:txBody>
          <a:bodyPr>
            <a:noAutofit/>
          </a:bodyPr>
          <a:lstStyle/>
          <a:p>
            <a:r>
              <a:rPr lang="el-GR" sz="3200" dirty="0" smtClean="0">
                <a:solidFill>
                  <a:srgbClr val="FF0000"/>
                </a:solidFill>
                <a:latin typeface="Comic Sans MS" pitchFamily="66" charset="0"/>
              </a:rPr>
              <a:t/>
            </a:r>
            <a:br>
              <a:rPr lang="el-GR" sz="3200" dirty="0" smtClean="0">
                <a:solidFill>
                  <a:srgbClr val="FF0000"/>
                </a:solidFill>
                <a:latin typeface="Comic Sans MS" pitchFamily="66" charset="0"/>
              </a:rPr>
            </a:br>
            <a:r>
              <a:rPr lang="el-GR" sz="3200" dirty="0" smtClean="0">
                <a:solidFill>
                  <a:schemeClr val="accent5">
                    <a:lumMod val="50000"/>
                  </a:schemeClr>
                </a:solidFill>
                <a:latin typeface="Arial" pitchFamily="34" charset="0"/>
                <a:cs typeface="Arial" pitchFamily="34" charset="0"/>
              </a:rPr>
              <a:t> 26.</a:t>
            </a:r>
            <a:r>
              <a:rPr lang="en-US" sz="3200" dirty="0" smtClean="0">
                <a:solidFill>
                  <a:schemeClr val="accent5">
                    <a:lumMod val="50000"/>
                  </a:schemeClr>
                </a:solidFill>
                <a:latin typeface="Arial" pitchFamily="34" charset="0"/>
                <a:cs typeface="Arial" pitchFamily="34" charset="0"/>
              </a:rPr>
              <a:t> </a:t>
            </a:r>
            <a:r>
              <a:rPr lang="en-US" sz="3200" b="1" dirty="0" smtClean="0">
                <a:solidFill>
                  <a:schemeClr val="accent5">
                    <a:lumMod val="50000"/>
                  </a:schemeClr>
                </a:solidFill>
                <a:latin typeface="Arial" pitchFamily="34" charset="0"/>
                <a:cs typeface="Arial" pitchFamily="34" charset="0"/>
              </a:rPr>
              <a:t>Imitating Movements</a:t>
            </a:r>
            <a:r>
              <a:rPr lang="el-GR" sz="3200" b="1" dirty="0" smtClean="0">
                <a:solidFill>
                  <a:srgbClr val="FF0000"/>
                </a:solidFill>
                <a:latin typeface="Comic Sans MS" pitchFamily="66" charset="0"/>
              </a:rPr>
              <a:t/>
            </a:r>
            <a:br>
              <a:rPr lang="el-GR" sz="3200" b="1" dirty="0" smtClean="0">
                <a:solidFill>
                  <a:srgbClr val="FF0000"/>
                </a:solidFill>
                <a:latin typeface="Comic Sans MS" pitchFamily="66" charset="0"/>
              </a:rPr>
            </a:br>
            <a:endParaRPr lang="el-GR" sz="3200" b="1" dirty="0">
              <a:solidFill>
                <a:srgbClr val="FF0000"/>
              </a:solidFill>
              <a:latin typeface="Comic Sans MS" pitchFamily="66" charset="0"/>
            </a:endParaRPr>
          </a:p>
        </p:txBody>
      </p:sp>
      <p:sp>
        <p:nvSpPr>
          <p:cNvPr id="3" name="2 - Θέση περιεχομένου"/>
          <p:cNvSpPr>
            <a:spLocks noGrp="1"/>
          </p:cNvSpPr>
          <p:nvPr>
            <p:ph sz="half" idx="1"/>
          </p:nvPr>
        </p:nvSpPr>
        <p:spPr>
          <a:xfrm>
            <a:off x="357158" y="1000108"/>
            <a:ext cx="4038600" cy="4525963"/>
          </a:xfrm>
        </p:spPr>
        <p:txBody>
          <a:bodyPr>
            <a:normAutofit fontScale="92500" lnSpcReduction="10000"/>
          </a:bodyPr>
          <a:lstStyle/>
          <a:p>
            <a:pPr algn="just"/>
            <a:r>
              <a:rPr lang="el-GR" sz="2400" b="1" dirty="0" smtClean="0">
                <a:latin typeface="Arial" pitchFamily="34" charset="0"/>
                <a:cs typeface="Arial" pitchFamily="34" charset="0"/>
              </a:rPr>
              <a:t>Ηλικία:</a:t>
            </a:r>
            <a:r>
              <a:rPr lang="el-GR" sz="2400" dirty="0" smtClean="0">
                <a:latin typeface="Arial" pitchFamily="34" charset="0"/>
                <a:cs typeface="Arial" pitchFamily="34" charset="0"/>
              </a:rPr>
              <a:t> 57-58 μηνών</a:t>
            </a:r>
          </a:p>
          <a:p>
            <a:pPr algn="just"/>
            <a:r>
              <a:rPr lang="el-GR" sz="2400" b="1" dirty="0" smtClean="0">
                <a:latin typeface="Arial" pitchFamily="34" charset="0"/>
                <a:cs typeface="Arial" pitchFamily="34" charset="0"/>
              </a:rPr>
              <a:t>Θέση:</a:t>
            </a:r>
            <a:r>
              <a:rPr lang="el-GR" sz="2400" dirty="0" smtClean="0">
                <a:latin typeface="Arial" pitchFamily="34" charset="0"/>
                <a:cs typeface="Arial" pitchFamily="34" charset="0"/>
              </a:rPr>
              <a:t> όρθια</a:t>
            </a:r>
          </a:p>
          <a:p>
            <a:pPr algn="just"/>
            <a:r>
              <a:rPr lang="el-GR" sz="2400" dirty="0" smtClean="0">
                <a:latin typeface="Arial" pitchFamily="34" charset="0"/>
                <a:cs typeface="Arial" pitchFamily="34" charset="0"/>
              </a:rPr>
              <a:t>Διαδικασία:</a:t>
            </a:r>
            <a:r>
              <a:rPr lang="en-US" sz="2400" dirty="0" smtClean="0">
                <a:latin typeface="Arial" pitchFamily="34" charset="0"/>
                <a:cs typeface="Arial" pitchFamily="34" charset="0"/>
              </a:rPr>
              <a:t> </a:t>
            </a:r>
            <a:r>
              <a:rPr lang="el-GR" sz="2400" dirty="0" smtClean="0">
                <a:latin typeface="Arial" pitchFamily="34" charset="0"/>
                <a:cs typeface="Arial" pitchFamily="34" charset="0"/>
              </a:rPr>
              <a:t>Σταθείτε 3 </a:t>
            </a:r>
            <a:r>
              <a:rPr lang="en-US" sz="2400" dirty="0" smtClean="0">
                <a:latin typeface="Arial" pitchFamily="34" charset="0"/>
                <a:cs typeface="Arial" pitchFamily="34" charset="0"/>
              </a:rPr>
              <a:t>ft</a:t>
            </a:r>
            <a:r>
              <a:rPr lang="el-GR" sz="2400" dirty="0" smtClean="0">
                <a:latin typeface="Arial" pitchFamily="34" charset="0"/>
                <a:cs typeface="Arial" pitchFamily="34" charset="0"/>
              </a:rPr>
              <a:t> (91.44 </a:t>
            </a:r>
            <a:r>
              <a:rPr lang="en-US" sz="2400" dirty="0" smtClean="0">
                <a:latin typeface="Arial" pitchFamily="34" charset="0"/>
                <a:cs typeface="Arial" pitchFamily="34" charset="0"/>
              </a:rPr>
              <a:t>cm</a:t>
            </a:r>
            <a:r>
              <a:rPr lang="el-GR" sz="2400" dirty="0" smtClean="0">
                <a:latin typeface="Arial" pitchFamily="34" charset="0"/>
                <a:cs typeface="Arial" pitchFamily="34" charset="0"/>
              </a:rPr>
              <a:t>) μακριά κοιτάζοντας προς το παιδί.</a:t>
            </a:r>
          </a:p>
          <a:p>
            <a:pPr algn="just"/>
            <a:r>
              <a:rPr lang="el-GR" sz="2400" b="1" dirty="0" smtClean="0">
                <a:latin typeface="Arial" pitchFamily="34" charset="0"/>
                <a:cs typeface="Arial" pitchFamily="34" charset="0"/>
              </a:rPr>
              <a:t>Οδηγία: </a:t>
            </a:r>
            <a:r>
              <a:rPr lang="el-GR" sz="2400" dirty="0" smtClean="0">
                <a:latin typeface="Arial" pitchFamily="34" charset="0"/>
                <a:cs typeface="Arial" pitchFamily="34" charset="0"/>
              </a:rPr>
              <a:t>«Θα κουνάω τα χέρια μου και θέλω να αντιγράψεις τις κινήσεις μου.»</a:t>
            </a:r>
          </a:p>
          <a:p>
            <a:pPr algn="just"/>
            <a:r>
              <a:rPr lang="el-GR" sz="2400" dirty="0" smtClean="0">
                <a:latin typeface="Arial" pitchFamily="34" charset="0"/>
                <a:cs typeface="Arial" pitchFamily="34" charset="0"/>
              </a:rPr>
              <a:t>Κάντε μια δοκιμή με μια κίνηση που δεν είναι μέσα στην δοκιμασία, για να δείτε αν το παιδί καταλαβαίνει.</a:t>
            </a:r>
            <a:endParaRPr lang="el-GR" sz="2400" dirty="0">
              <a:latin typeface="Arial" pitchFamily="34" charset="0"/>
              <a:cs typeface="Arial" pitchFamily="34" charset="0"/>
            </a:endParaRPr>
          </a:p>
        </p:txBody>
      </p:sp>
      <p:pic>
        <p:nvPicPr>
          <p:cNvPr id="8" name="7 - Θέση περιεχομένου" descr="stationery7.jpg"/>
          <p:cNvPicPr>
            <a:picLocks noGrp="1" noChangeAspect="1"/>
          </p:cNvPicPr>
          <p:nvPr>
            <p:ph sz="half" idx="2"/>
          </p:nvPr>
        </p:nvPicPr>
        <p:blipFill>
          <a:blip r:embed="rId2"/>
          <a:srcRect l="55229" t="76710" r="6090" b="4349"/>
          <a:stretch>
            <a:fillRect/>
          </a:stretch>
        </p:blipFill>
        <p:spPr>
          <a:xfrm>
            <a:off x="4572000" y="1071546"/>
            <a:ext cx="4572000" cy="3214710"/>
          </a:xfrm>
        </p:spPr>
      </p:pic>
      <p:graphicFrame>
        <p:nvGraphicFramePr>
          <p:cNvPr id="4" name="3 - Πίνακας"/>
          <p:cNvGraphicFramePr>
            <a:graphicFrameLocks noGrp="1"/>
          </p:cNvGraphicFramePr>
          <p:nvPr/>
        </p:nvGraphicFramePr>
        <p:xfrm>
          <a:off x="2786018" y="5143512"/>
          <a:ext cx="6357982" cy="1534470"/>
        </p:xfrm>
        <a:graphic>
          <a:graphicData uri="http://schemas.openxmlformats.org/drawingml/2006/table">
            <a:tbl>
              <a:tblPr firstRow="1" bandRow="1">
                <a:tableStyleId>{5C22544A-7EE6-4342-B048-85BDC9FD1C3A}</a:tableStyleId>
              </a:tblPr>
              <a:tblGrid>
                <a:gridCol w="422190"/>
                <a:gridCol w="5935792"/>
              </a:tblGrid>
              <a:tr h="528630">
                <a:tc>
                  <a:txBody>
                    <a:bodyPr/>
                    <a:lstStyle/>
                    <a:p>
                      <a:r>
                        <a:rPr lang="el-GR" dirty="0" smtClean="0"/>
                        <a:t>2</a:t>
                      </a:r>
                      <a:endParaRPr lang="el-GR" dirty="0"/>
                    </a:p>
                  </a:txBody>
                  <a:tcPr/>
                </a:tc>
                <a:tc>
                  <a:txBody>
                    <a:bodyPr/>
                    <a:lstStyle/>
                    <a:p>
                      <a:r>
                        <a:rPr lang="el-GR" dirty="0" smtClean="0"/>
                        <a:t>Το παιδί με ακρίβεια μιμείται 4 θέσεις.</a:t>
                      </a:r>
                      <a:endParaRPr lang="el-GR" dirty="0"/>
                    </a:p>
                  </a:txBody>
                  <a:tcPr/>
                </a:tc>
              </a:tr>
              <a:tr h="360261">
                <a:tc>
                  <a:txBody>
                    <a:bodyPr/>
                    <a:lstStyle/>
                    <a:p>
                      <a:r>
                        <a:rPr lang="el-GR" dirty="0" smtClean="0"/>
                        <a:t>1</a:t>
                      </a:r>
                      <a:endParaRPr lang="el-GR" dirty="0"/>
                    </a:p>
                  </a:txBody>
                  <a:tcPr/>
                </a:tc>
                <a:tc>
                  <a:txBody>
                    <a:bodyPr/>
                    <a:lstStyle/>
                    <a:p>
                      <a:r>
                        <a:rPr lang="el-GR" dirty="0" smtClean="0"/>
                        <a:t>Το παιδί με ακρίβεια μιμείται 1-3 θέσεις</a:t>
                      </a:r>
                      <a:endParaRPr lang="el-GR" dirty="0"/>
                    </a:p>
                  </a:txBody>
                  <a:tcPr/>
                </a:tc>
              </a:tr>
              <a:tr h="360261">
                <a:tc>
                  <a:txBody>
                    <a:bodyPr/>
                    <a:lstStyle/>
                    <a:p>
                      <a:r>
                        <a:rPr lang="el-GR" dirty="0" smtClean="0"/>
                        <a:t>0</a:t>
                      </a:r>
                      <a:endParaRPr lang="el-GR" dirty="0"/>
                    </a:p>
                  </a:txBody>
                  <a:tcPr/>
                </a:tc>
                <a:tc>
                  <a:txBody>
                    <a:bodyPr/>
                    <a:lstStyle/>
                    <a:p>
                      <a:r>
                        <a:rPr lang="el-GR" dirty="0" smtClean="0"/>
                        <a:t>Το παιδί αποτυγχάνει να εκτελέσει με ακρίβεια καμία</a:t>
                      </a:r>
                      <a:r>
                        <a:rPr lang="el-GR" baseline="0" dirty="0" smtClean="0"/>
                        <a:t> από τις</a:t>
                      </a:r>
                      <a:r>
                        <a:rPr lang="el-GR" dirty="0" smtClean="0"/>
                        <a:t> θέσεις</a:t>
                      </a:r>
                      <a:r>
                        <a:rPr lang="el-GR" baseline="0" dirty="0" smtClean="0"/>
                        <a:t>.</a:t>
                      </a:r>
                      <a:endParaRPr lang="el-GR"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20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ctr"/>
            <a:r>
              <a:rPr lang="el-GR" sz="3200" b="1" dirty="0" smtClean="0">
                <a:solidFill>
                  <a:schemeClr val="accent5">
                    <a:lumMod val="50000"/>
                  </a:schemeClr>
                </a:solidFill>
                <a:latin typeface="Arial" pitchFamily="34" charset="0"/>
                <a:cs typeface="Arial" pitchFamily="34" charset="0"/>
              </a:rPr>
              <a:t>ΜΕΤΑΚΙΝΗΣΗ</a:t>
            </a:r>
            <a:endParaRPr lang="el-GR" sz="3200" b="1" dirty="0">
              <a:solidFill>
                <a:schemeClr val="accent5">
                  <a:lumMod val="50000"/>
                </a:schemeClr>
              </a:solidFill>
              <a:latin typeface="Arial" pitchFamily="34" charset="0"/>
              <a:cs typeface="Arial" pitchFamily="34" charset="0"/>
            </a:endParaRPr>
          </a:p>
        </p:txBody>
      </p:sp>
      <p:pic>
        <p:nvPicPr>
          <p:cNvPr id="4" name="3 - Θέση περιεχομένου" descr="running-kids.jpg"/>
          <p:cNvPicPr>
            <a:picLocks noGrp="1" noChangeAspect="1"/>
          </p:cNvPicPr>
          <p:nvPr>
            <p:ph idx="1"/>
          </p:nvPr>
        </p:nvPicPr>
        <p:blipFill>
          <a:blip r:embed="rId2" cstate="print"/>
          <a:stretch>
            <a:fillRect/>
          </a:stretch>
        </p:blipFill>
        <p:spPr>
          <a:xfrm>
            <a:off x="457200" y="1911604"/>
            <a:ext cx="7239000" cy="4242879"/>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5757874" cy="1143000"/>
          </a:xfrm>
        </p:spPr>
        <p:txBody>
          <a:bodyPr>
            <a:noAutofit/>
          </a:bodyPr>
          <a:lstStyle/>
          <a:p>
            <a:pPr algn="ctr"/>
            <a:r>
              <a:rPr lang="el-GR" sz="3200" dirty="0" smtClean="0">
                <a:solidFill>
                  <a:srgbClr val="7030A0"/>
                </a:solidFill>
                <a:latin typeface="Comic Sans MS" pitchFamily="66" charset="0"/>
              </a:rPr>
              <a:t/>
            </a:r>
            <a:br>
              <a:rPr lang="el-GR" sz="3200" dirty="0" smtClean="0">
                <a:solidFill>
                  <a:srgbClr val="7030A0"/>
                </a:solidFill>
                <a:latin typeface="Comic Sans MS" pitchFamily="66" charset="0"/>
              </a:rPr>
            </a:br>
            <a:r>
              <a:rPr lang="el-GR" sz="3200" dirty="0" smtClean="0">
                <a:solidFill>
                  <a:schemeClr val="accent5">
                    <a:lumMod val="50000"/>
                  </a:schemeClr>
                </a:solidFill>
                <a:latin typeface="Arial" pitchFamily="34" charset="0"/>
                <a:cs typeface="Arial" pitchFamily="34" charset="0"/>
              </a:rPr>
              <a:t>86.</a:t>
            </a:r>
            <a:r>
              <a:rPr lang="en-US" sz="3200" dirty="0" smtClean="0">
                <a:solidFill>
                  <a:schemeClr val="accent5">
                    <a:lumMod val="50000"/>
                  </a:schemeClr>
                </a:solidFill>
                <a:latin typeface="Arial" pitchFamily="34" charset="0"/>
                <a:cs typeface="Arial" pitchFamily="34" charset="0"/>
              </a:rPr>
              <a:t> </a:t>
            </a:r>
            <a:r>
              <a:rPr lang="en-US" sz="3200" b="1" dirty="0" smtClean="0">
                <a:solidFill>
                  <a:schemeClr val="accent5">
                    <a:lumMod val="50000"/>
                  </a:schemeClr>
                </a:solidFill>
                <a:latin typeface="Arial" pitchFamily="34" charset="0"/>
                <a:cs typeface="Arial" pitchFamily="34" charset="0"/>
              </a:rPr>
              <a:t>skipping</a:t>
            </a:r>
            <a:r>
              <a:rPr lang="el-GR" sz="3200" b="1" dirty="0" smtClean="0">
                <a:solidFill>
                  <a:schemeClr val="accent5">
                    <a:lumMod val="50000"/>
                  </a:schemeClr>
                </a:solidFill>
                <a:latin typeface="Arial" pitchFamily="34" charset="0"/>
                <a:cs typeface="Arial" pitchFamily="34" charset="0"/>
              </a:rPr>
              <a:t/>
            </a:r>
            <a:br>
              <a:rPr lang="el-GR" sz="3200" b="1" dirty="0" smtClean="0">
                <a:solidFill>
                  <a:schemeClr val="accent5">
                    <a:lumMod val="50000"/>
                  </a:schemeClr>
                </a:solidFill>
                <a:latin typeface="Arial" pitchFamily="34" charset="0"/>
                <a:cs typeface="Arial" pitchFamily="34" charset="0"/>
              </a:rPr>
            </a:br>
            <a:endParaRPr lang="el-GR" sz="3200" b="1" dirty="0">
              <a:solidFill>
                <a:schemeClr val="accent5">
                  <a:lumMod val="50000"/>
                </a:schemeClr>
              </a:solidFill>
              <a:latin typeface="Arial" pitchFamily="34" charset="0"/>
              <a:cs typeface="Arial" pitchFamily="34" charset="0"/>
            </a:endParaRPr>
          </a:p>
        </p:txBody>
      </p:sp>
      <p:sp>
        <p:nvSpPr>
          <p:cNvPr id="3" name="2 - Θέση περιεχομένου"/>
          <p:cNvSpPr>
            <a:spLocks noGrp="1"/>
          </p:cNvSpPr>
          <p:nvPr>
            <p:ph sz="half" idx="1"/>
          </p:nvPr>
        </p:nvSpPr>
        <p:spPr>
          <a:xfrm>
            <a:off x="357158" y="1285860"/>
            <a:ext cx="4038600" cy="2471742"/>
          </a:xfrm>
        </p:spPr>
        <p:txBody>
          <a:bodyPr>
            <a:normAutofit fontScale="92500"/>
          </a:bodyPr>
          <a:lstStyle/>
          <a:p>
            <a:pPr algn="just"/>
            <a:r>
              <a:rPr lang="el-GR" sz="2400" b="1" dirty="0" smtClean="0">
                <a:latin typeface="Arial" pitchFamily="34" charset="0"/>
                <a:cs typeface="Arial" pitchFamily="34" charset="0"/>
              </a:rPr>
              <a:t>Ηλικία: </a:t>
            </a:r>
            <a:r>
              <a:rPr lang="el-GR" sz="2400" dirty="0" smtClean="0">
                <a:latin typeface="Arial" pitchFamily="34" charset="0"/>
                <a:cs typeface="Arial" pitchFamily="34" charset="0"/>
              </a:rPr>
              <a:t>57-58 μηνών</a:t>
            </a:r>
          </a:p>
          <a:p>
            <a:pPr algn="just"/>
            <a:r>
              <a:rPr lang="el-GR" sz="2400" b="1" dirty="0" smtClean="0">
                <a:latin typeface="Arial" pitchFamily="34" charset="0"/>
                <a:cs typeface="Arial" pitchFamily="34" charset="0"/>
              </a:rPr>
              <a:t>Θέση: </a:t>
            </a:r>
            <a:r>
              <a:rPr lang="el-GR" sz="2400" dirty="0" smtClean="0">
                <a:latin typeface="Arial" pitchFamily="34" charset="0"/>
                <a:cs typeface="Arial" pitchFamily="34" charset="0"/>
              </a:rPr>
              <a:t>όρθια</a:t>
            </a:r>
          </a:p>
          <a:p>
            <a:pPr algn="just"/>
            <a:r>
              <a:rPr lang="el-GR" sz="2400" b="1" dirty="0" smtClean="0">
                <a:latin typeface="Arial" pitchFamily="34" charset="0"/>
                <a:cs typeface="Arial" pitchFamily="34" charset="0"/>
              </a:rPr>
              <a:t>Διαδικασία: </a:t>
            </a:r>
            <a:r>
              <a:rPr lang="el-GR" sz="2400" dirty="0" smtClean="0">
                <a:latin typeface="Arial" pitchFamily="34" charset="0"/>
                <a:cs typeface="Arial" pitchFamily="34" charset="0"/>
              </a:rPr>
              <a:t>Κάντε επίδειξη </a:t>
            </a:r>
            <a:r>
              <a:rPr lang="en-US" sz="2400" dirty="0" smtClean="0">
                <a:latin typeface="Arial" pitchFamily="34" charset="0"/>
                <a:cs typeface="Arial" pitchFamily="34" charset="0"/>
              </a:rPr>
              <a:t>skipping </a:t>
            </a:r>
            <a:r>
              <a:rPr lang="el-GR" sz="2400" dirty="0" smtClean="0">
                <a:latin typeface="Arial" pitchFamily="34" charset="0"/>
                <a:cs typeface="Arial" pitchFamily="34" charset="0"/>
              </a:rPr>
              <a:t>για 10 βήματα.</a:t>
            </a:r>
          </a:p>
          <a:p>
            <a:pPr algn="just"/>
            <a:r>
              <a:rPr lang="el-GR" sz="2400" b="1" dirty="0" smtClean="0">
                <a:latin typeface="Arial" pitchFamily="34" charset="0"/>
                <a:cs typeface="Arial" pitchFamily="34" charset="0"/>
              </a:rPr>
              <a:t>Οδηγία: </a:t>
            </a:r>
            <a:r>
              <a:rPr lang="el-GR" sz="2400" dirty="0" smtClean="0">
                <a:latin typeface="Arial" pitchFamily="34" charset="0"/>
                <a:cs typeface="Arial" pitchFamily="34" charset="0"/>
              </a:rPr>
              <a:t>«Πήδα όπως εγώ.»</a:t>
            </a:r>
          </a:p>
        </p:txBody>
      </p:sp>
      <p:pic>
        <p:nvPicPr>
          <p:cNvPr id="6" name="5 - Θέση περιεχομένου" descr="Object manip27.jpg"/>
          <p:cNvPicPr>
            <a:picLocks noGrp="1" noChangeAspect="1"/>
          </p:cNvPicPr>
          <p:nvPr>
            <p:ph sz="half" idx="2"/>
          </p:nvPr>
        </p:nvPicPr>
        <p:blipFill>
          <a:blip r:embed="rId2"/>
          <a:srcRect l="53722" t="1924" r="15352" b="84848"/>
          <a:stretch>
            <a:fillRect/>
          </a:stretch>
        </p:blipFill>
        <p:spPr>
          <a:xfrm>
            <a:off x="4644008" y="620688"/>
            <a:ext cx="3643338" cy="3786214"/>
          </a:xfrm>
        </p:spPr>
      </p:pic>
      <p:graphicFrame>
        <p:nvGraphicFramePr>
          <p:cNvPr id="4" name="3 - Πίνακας"/>
          <p:cNvGraphicFramePr>
            <a:graphicFrameLocks noGrp="1"/>
          </p:cNvGraphicFramePr>
          <p:nvPr/>
        </p:nvGraphicFramePr>
        <p:xfrm>
          <a:off x="928662" y="4389120"/>
          <a:ext cx="7000924" cy="2468880"/>
        </p:xfrm>
        <a:graphic>
          <a:graphicData uri="http://schemas.openxmlformats.org/drawingml/2006/table">
            <a:tbl>
              <a:tblPr firstRow="1" bandRow="1">
                <a:tableStyleId>{5C22544A-7EE6-4342-B048-85BDC9FD1C3A}</a:tableStyleId>
              </a:tblPr>
              <a:tblGrid>
                <a:gridCol w="464883"/>
                <a:gridCol w="6536041"/>
              </a:tblGrid>
              <a:tr h="528630">
                <a:tc>
                  <a:txBody>
                    <a:bodyPr/>
                    <a:lstStyle/>
                    <a:p>
                      <a:r>
                        <a:rPr lang="el-GR" dirty="0" smtClean="0"/>
                        <a:t>2</a:t>
                      </a:r>
                      <a:endParaRPr lang="el-GR" dirty="0"/>
                    </a:p>
                  </a:txBody>
                  <a:tcPr/>
                </a:tc>
                <a:tc>
                  <a:txBody>
                    <a:bodyPr/>
                    <a:lstStyle/>
                    <a:p>
                      <a:r>
                        <a:rPr lang="el-GR" dirty="0" smtClean="0"/>
                        <a:t>Το παιδί  πηδάει προς τα εμπρός 8 βήματα ενώ</a:t>
                      </a:r>
                      <a:r>
                        <a:rPr lang="el-GR" baseline="0" dirty="0" smtClean="0"/>
                        <a:t> παράλληλα  διατηρεί την ισορροπία, χρησιμοποιώντας αντίθετα χέρια και κινήσεις ποδιού καθώς  και εναλλάξ τα πόδια.</a:t>
                      </a:r>
                      <a:endParaRPr lang="el-GR" dirty="0"/>
                    </a:p>
                  </a:txBody>
                  <a:tcPr/>
                </a:tc>
              </a:tr>
              <a:tr h="360261">
                <a:tc>
                  <a:txBody>
                    <a:bodyPr/>
                    <a:lstStyle/>
                    <a:p>
                      <a:r>
                        <a:rPr lang="el-GR" dirty="0" smtClean="0"/>
                        <a:t>1</a:t>
                      </a:r>
                      <a:endParaRPr lang="el-GR" dirty="0"/>
                    </a:p>
                  </a:txBody>
                  <a:tcPr/>
                </a:tc>
                <a:tc>
                  <a:txBody>
                    <a:bodyPr/>
                    <a:lstStyle/>
                    <a:p>
                      <a:r>
                        <a:rPr lang="el-GR" dirty="0" smtClean="0"/>
                        <a:t>Το παιδί πηδάει προς τα εμπρός 4-7 βήματα διατηρώντας την ισορροπία χρησιμοποιώντας αντίθετο χέρι και πόδι και χρησιμοποιώντας πόδια</a:t>
                      </a:r>
                      <a:r>
                        <a:rPr lang="en-US" dirty="0" smtClean="0"/>
                        <a:t> </a:t>
                      </a:r>
                      <a:r>
                        <a:rPr lang="el-GR" dirty="0" smtClean="0"/>
                        <a:t>εναλλάξ.</a:t>
                      </a:r>
                      <a:endParaRPr lang="el-GR" dirty="0"/>
                    </a:p>
                  </a:txBody>
                  <a:tcPr/>
                </a:tc>
              </a:tr>
              <a:tr h="360261">
                <a:tc>
                  <a:txBody>
                    <a:bodyPr/>
                    <a:lstStyle/>
                    <a:p>
                      <a:r>
                        <a:rPr lang="el-GR" dirty="0" smtClean="0"/>
                        <a:t>0</a:t>
                      </a:r>
                      <a:endParaRPr lang="el-GR" dirty="0"/>
                    </a:p>
                  </a:txBody>
                  <a:tcPr/>
                </a:tc>
                <a:tc>
                  <a:txBody>
                    <a:bodyPr/>
                    <a:lstStyle/>
                    <a:p>
                      <a:r>
                        <a:rPr lang="el-GR" dirty="0" smtClean="0"/>
                        <a:t>Το παιδί πηδάει λιγότερο 4 βήματα ή τα χέρια  του είναι σφιχτά στα πλάγια.</a:t>
                      </a:r>
                      <a:endParaRPr lang="el-GR"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0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071670" y="214290"/>
            <a:ext cx="4857784" cy="785818"/>
          </a:xfrm>
        </p:spPr>
        <p:txBody>
          <a:bodyPr>
            <a:noAutofit/>
          </a:bodyPr>
          <a:lstStyle/>
          <a:p>
            <a:r>
              <a:rPr lang="el-GR" sz="3200" b="1" dirty="0" smtClean="0">
                <a:solidFill>
                  <a:srgbClr val="7030A0"/>
                </a:solidFill>
                <a:latin typeface="Comic Sans MS" pitchFamily="66" charset="0"/>
              </a:rPr>
              <a:t/>
            </a:r>
            <a:br>
              <a:rPr lang="el-GR" sz="3200" b="1" dirty="0" smtClean="0">
                <a:solidFill>
                  <a:srgbClr val="7030A0"/>
                </a:solidFill>
                <a:latin typeface="Comic Sans MS" pitchFamily="66" charset="0"/>
              </a:rPr>
            </a:br>
            <a:r>
              <a:rPr lang="el-GR" sz="3200" b="1" dirty="0" smtClean="0">
                <a:solidFill>
                  <a:srgbClr val="7030A0"/>
                </a:solidFill>
                <a:latin typeface="Comic Sans MS" pitchFamily="66" charset="0"/>
              </a:rPr>
              <a:t> </a:t>
            </a:r>
            <a:r>
              <a:rPr lang="el-GR" sz="3200" b="1" dirty="0" smtClean="0">
                <a:solidFill>
                  <a:schemeClr val="accent5">
                    <a:lumMod val="50000"/>
                  </a:schemeClr>
                </a:solidFill>
                <a:latin typeface="Arial" pitchFamily="34" charset="0"/>
                <a:cs typeface="Arial" pitchFamily="34" charset="0"/>
              </a:rPr>
              <a:t>87</a:t>
            </a:r>
            <a:r>
              <a:rPr lang="en-US" sz="3200" b="1" dirty="0" smtClean="0">
                <a:solidFill>
                  <a:schemeClr val="accent5">
                    <a:lumMod val="50000"/>
                  </a:schemeClr>
                </a:solidFill>
                <a:latin typeface="Arial" pitchFamily="34" charset="0"/>
                <a:cs typeface="Arial" pitchFamily="34" charset="0"/>
              </a:rPr>
              <a:t>. Jumping Sideways</a:t>
            </a:r>
            <a:endParaRPr lang="el-GR" sz="3200" b="1" dirty="0">
              <a:solidFill>
                <a:schemeClr val="accent5">
                  <a:lumMod val="50000"/>
                </a:schemeClr>
              </a:solidFill>
              <a:latin typeface="Arial" pitchFamily="34" charset="0"/>
              <a:cs typeface="Arial" pitchFamily="34" charset="0"/>
            </a:endParaRPr>
          </a:p>
        </p:txBody>
      </p:sp>
      <p:sp>
        <p:nvSpPr>
          <p:cNvPr id="3" name="2 - Θέση περιεχομένου"/>
          <p:cNvSpPr>
            <a:spLocks noGrp="1"/>
          </p:cNvSpPr>
          <p:nvPr>
            <p:ph sz="half" idx="1"/>
          </p:nvPr>
        </p:nvSpPr>
        <p:spPr>
          <a:xfrm>
            <a:off x="0" y="1142984"/>
            <a:ext cx="4038600" cy="4525963"/>
          </a:xfrm>
        </p:spPr>
        <p:txBody>
          <a:bodyPr>
            <a:normAutofit fontScale="77500" lnSpcReduction="20000"/>
          </a:bodyPr>
          <a:lstStyle/>
          <a:p>
            <a:r>
              <a:rPr lang="el-GR" sz="2400" b="1" dirty="0" smtClean="0">
                <a:latin typeface="Arial" pitchFamily="34" charset="0"/>
                <a:cs typeface="Arial" pitchFamily="34" charset="0"/>
              </a:rPr>
              <a:t>Ηλικία: </a:t>
            </a:r>
            <a:r>
              <a:rPr lang="el-GR" sz="2400" dirty="0" smtClean="0">
                <a:latin typeface="Arial" pitchFamily="34" charset="0"/>
                <a:cs typeface="Arial" pitchFamily="34" charset="0"/>
              </a:rPr>
              <a:t>59-60 μηνών</a:t>
            </a:r>
            <a:endParaRPr lang="el-GR" sz="2400" i="1" dirty="0" smtClean="0">
              <a:latin typeface="Arial" pitchFamily="34" charset="0"/>
              <a:cs typeface="Arial" pitchFamily="34" charset="0"/>
            </a:endParaRPr>
          </a:p>
          <a:p>
            <a:r>
              <a:rPr lang="el-GR" sz="2400" b="1" dirty="0" smtClean="0">
                <a:latin typeface="Arial" pitchFamily="34" charset="0"/>
                <a:cs typeface="Arial" pitchFamily="34" charset="0"/>
              </a:rPr>
              <a:t>Θέση:</a:t>
            </a:r>
            <a:r>
              <a:rPr lang="el-GR" sz="2400" dirty="0" smtClean="0">
                <a:latin typeface="Arial" pitchFamily="34" charset="0"/>
                <a:cs typeface="Arial" pitchFamily="34" charset="0"/>
              </a:rPr>
              <a:t> όρθια</a:t>
            </a:r>
          </a:p>
          <a:p>
            <a:r>
              <a:rPr lang="el-GR" sz="2400" b="1" dirty="0" smtClean="0">
                <a:latin typeface="Arial" pitchFamily="34" charset="0"/>
                <a:cs typeface="Arial" pitchFamily="34" charset="0"/>
              </a:rPr>
              <a:t>Ερέθισμα: </a:t>
            </a:r>
            <a:r>
              <a:rPr lang="el-GR" sz="2400" dirty="0" smtClean="0">
                <a:latin typeface="Arial" pitchFamily="34" charset="0"/>
                <a:cs typeface="Arial" pitchFamily="34" charset="0"/>
              </a:rPr>
              <a:t>κολλητική ταινία (2 </a:t>
            </a:r>
            <a:r>
              <a:rPr lang="en-US" sz="2400" dirty="0" smtClean="0">
                <a:latin typeface="Arial" pitchFamily="34" charset="0"/>
                <a:cs typeface="Arial" pitchFamily="34" charset="0"/>
              </a:rPr>
              <a:t>in.</a:t>
            </a:r>
            <a:r>
              <a:rPr lang="el-GR" sz="2400" dirty="0" smtClean="0">
                <a:latin typeface="Arial" pitchFamily="34" charset="0"/>
                <a:cs typeface="Arial" pitchFamily="34" charset="0"/>
              </a:rPr>
              <a:t> *2 </a:t>
            </a:r>
            <a:r>
              <a:rPr lang="en-US" sz="2400" dirty="0" smtClean="0">
                <a:latin typeface="Arial" pitchFamily="34" charset="0"/>
                <a:cs typeface="Arial" pitchFamily="34" charset="0"/>
              </a:rPr>
              <a:t>ft.)</a:t>
            </a:r>
            <a:endParaRPr lang="el-GR" sz="2400" dirty="0" smtClean="0">
              <a:latin typeface="Arial" pitchFamily="34" charset="0"/>
              <a:cs typeface="Arial" pitchFamily="34" charset="0"/>
            </a:endParaRPr>
          </a:p>
          <a:p>
            <a:pPr algn="just"/>
            <a:r>
              <a:rPr lang="el-GR" sz="2400" b="1" dirty="0" smtClean="0">
                <a:latin typeface="Arial" pitchFamily="34" charset="0"/>
                <a:cs typeface="Arial" pitchFamily="34" charset="0"/>
              </a:rPr>
              <a:t>Διαδικασία: </a:t>
            </a:r>
            <a:r>
              <a:rPr lang="el-GR" sz="2400" dirty="0" smtClean="0">
                <a:latin typeface="Arial" pitchFamily="34" charset="0"/>
                <a:cs typeface="Arial" pitchFamily="34" charset="0"/>
              </a:rPr>
              <a:t>Σταθείτε με την αριστερή σας μεριά δίπλα στην γραμμή. Με τα χέρια στους γοφούς και κρατώντας τα πόδια ενωμένα, πηδήξτε  μπροστά-πίσω (πλαγίως) πάνω από την γραμμή για 3 κύκλους χωρίς παύση ανάμεσα στα άλματα.(αριστερά-</a:t>
            </a:r>
            <a:r>
              <a:rPr lang="el-GR" sz="2400" dirty="0" err="1" smtClean="0">
                <a:latin typeface="Arial" pitchFamily="34" charset="0"/>
                <a:cs typeface="Arial" pitchFamily="34" charset="0"/>
              </a:rPr>
              <a:t>δεξι</a:t>
            </a:r>
            <a:r>
              <a:rPr lang="el-GR" sz="2400" dirty="0" smtClean="0">
                <a:latin typeface="Arial" pitchFamily="34" charset="0"/>
                <a:cs typeface="Arial" pitchFamily="34" charset="0"/>
              </a:rPr>
              <a:t>ά =1 κύκλος).</a:t>
            </a:r>
          </a:p>
          <a:p>
            <a:r>
              <a:rPr lang="el-GR" sz="2400" b="1" dirty="0" smtClean="0">
                <a:latin typeface="Arial" pitchFamily="34" charset="0"/>
                <a:cs typeface="Arial" pitchFamily="34" charset="0"/>
              </a:rPr>
              <a:t>Οδηγία: </a:t>
            </a:r>
            <a:r>
              <a:rPr lang="el-GR" sz="2400" dirty="0" smtClean="0">
                <a:latin typeface="Arial" pitchFamily="34" charset="0"/>
                <a:cs typeface="Arial" pitchFamily="34" charset="0"/>
              </a:rPr>
              <a:t>«Πήδα  από την μια μεριά της γραμμής στην άλλη, όπως έκανα εγώ.»</a:t>
            </a:r>
          </a:p>
        </p:txBody>
      </p:sp>
      <p:pic>
        <p:nvPicPr>
          <p:cNvPr id="6" name="5 - Θέση περιεχομένου" descr="Object manip27.jpg"/>
          <p:cNvPicPr>
            <a:picLocks noGrp="1" noChangeAspect="1"/>
          </p:cNvPicPr>
          <p:nvPr>
            <p:ph sz="half" idx="2"/>
          </p:nvPr>
        </p:nvPicPr>
        <p:blipFill>
          <a:blip r:embed="rId2"/>
          <a:srcRect l="53722" t="16731" r="15020" b="67485"/>
          <a:stretch>
            <a:fillRect/>
          </a:stretch>
        </p:blipFill>
        <p:spPr>
          <a:xfrm>
            <a:off x="4143371" y="1142984"/>
            <a:ext cx="4800633" cy="3429024"/>
          </a:xfrm>
        </p:spPr>
      </p:pic>
      <p:graphicFrame>
        <p:nvGraphicFramePr>
          <p:cNvPr id="4" name="3 - Πίνακας"/>
          <p:cNvGraphicFramePr>
            <a:graphicFrameLocks noGrp="1"/>
          </p:cNvGraphicFramePr>
          <p:nvPr/>
        </p:nvGraphicFramePr>
        <p:xfrm>
          <a:off x="2285952" y="4674896"/>
          <a:ext cx="6858048" cy="2468880"/>
        </p:xfrm>
        <a:graphic>
          <a:graphicData uri="http://schemas.openxmlformats.org/drawingml/2006/table">
            <a:tbl>
              <a:tblPr firstRow="1" bandRow="1">
                <a:tableStyleId>{5C22544A-7EE6-4342-B048-85BDC9FD1C3A}</a:tableStyleId>
              </a:tblPr>
              <a:tblGrid>
                <a:gridCol w="455396"/>
                <a:gridCol w="6402652"/>
              </a:tblGrid>
              <a:tr h="528630">
                <a:tc>
                  <a:txBody>
                    <a:bodyPr/>
                    <a:lstStyle/>
                    <a:p>
                      <a:r>
                        <a:rPr lang="el-GR" dirty="0" smtClean="0"/>
                        <a:t>2</a:t>
                      </a:r>
                      <a:endParaRPr lang="el-GR" dirty="0"/>
                    </a:p>
                  </a:txBody>
                  <a:tcPr/>
                </a:tc>
                <a:tc>
                  <a:txBody>
                    <a:bodyPr/>
                    <a:lstStyle/>
                    <a:p>
                      <a:r>
                        <a:rPr lang="el-GR" dirty="0" smtClean="0"/>
                        <a:t>Το παιδί πηδάει μπρός-πίσω</a:t>
                      </a:r>
                      <a:r>
                        <a:rPr lang="el-GR" baseline="0" dirty="0" smtClean="0"/>
                        <a:t> για 3 κύκλους με τα χέρια στους  γοφούς, πόδια ενωμένα και χωρίς να ακουμπήσει την γραμμή  ή παύσεις ανάμεσα στα άλματα.</a:t>
                      </a:r>
                      <a:endParaRPr lang="el-GR" dirty="0"/>
                    </a:p>
                  </a:txBody>
                  <a:tcPr/>
                </a:tc>
              </a:tr>
              <a:tr h="360261">
                <a:tc>
                  <a:txBody>
                    <a:bodyPr/>
                    <a:lstStyle/>
                    <a:p>
                      <a:r>
                        <a:rPr lang="el-GR" dirty="0" smtClean="0"/>
                        <a:t>1</a:t>
                      </a:r>
                      <a:endParaRPr lang="el-GR" dirty="0"/>
                    </a:p>
                  </a:txBody>
                  <a:tcPr/>
                </a:tc>
                <a:tc>
                  <a:txBody>
                    <a:bodyPr/>
                    <a:lstStyle/>
                    <a:p>
                      <a:r>
                        <a:rPr lang="el-GR" dirty="0" smtClean="0"/>
                        <a:t>Το παιδί πηδάει μπρός-πίσω</a:t>
                      </a:r>
                      <a:r>
                        <a:rPr lang="el-GR" baseline="0" dirty="0" smtClean="0"/>
                        <a:t> για 1-2 κύκλους με τα χέρια στους  γοφούς, πόδια ενωμένα και χωρίς να ακουμπήσει την γραμμή  ή παύσεις ανάμεσα στα άλματα.</a:t>
                      </a:r>
                      <a:endParaRPr lang="el-GR" dirty="0"/>
                    </a:p>
                  </a:txBody>
                  <a:tcPr/>
                </a:tc>
              </a:tr>
              <a:tr h="360261">
                <a:tc>
                  <a:txBody>
                    <a:bodyPr/>
                    <a:lstStyle/>
                    <a:p>
                      <a:r>
                        <a:rPr lang="el-GR" dirty="0" smtClean="0"/>
                        <a:t>0</a:t>
                      </a:r>
                      <a:endParaRPr lang="el-GR" dirty="0"/>
                    </a:p>
                  </a:txBody>
                  <a:tcPr/>
                </a:tc>
                <a:tc>
                  <a:txBody>
                    <a:bodyPr/>
                    <a:lstStyle/>
                    <a:p>
                      <a:r>
                        <a:rPr lang="el-GR" dirty="0" smtClean="0"/>
                        <a:t>Το παιδί προσγειώνεται</a:t>
                      </a:r>
                      <a:r>
                        <a:rPr lang="el-GR" baseline="0" dirty="0" smtClean="0"/>
                        <a:t> πάνω στη γραμμή ή κάνει παύσεις ανάμεσα στα άλματα.</a:t>
                      </a:r>
                      <a:endParaRPr lang="el-GR"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500166" y="274638"/>
            <a:ext cx="5500726" cy="939784"/>
          </a:xfrm>
        </p:spPr>
        <p:txBody>
          <a:bodyPr>
            <a:noAutofit/>
          </a:bodyPr>
          <a:lstStyle/>
          <a:p>
            <a:r>
              <a:rPr lang="el-GR" sz="3200" dirty="0" smtClean="0">
                <a:solidFill>
                  <a:srgbClr val="7030A0"/>
                </a:solidFill>
                <a:latin typeface="Comic Sans MS" pitchFamily="66" charset="0"/>
              </a:rPr>
              <a:t/>
            </a:r>
            <a:br>
              <a:rPr lang="el-GR" sz="3200" dirty="0" smtClean="0">
                <a:solidFill>
                  <a:srgbClr val="7030A0"/>
                </a:solidFill>
                <a:latin typeface="Comic Sans MS" pitchFamily="66" charset="0"/>
              </a:rPr>
            </a:br>
            <a:r>
              <a:rPr lang="el-GR" sz="3200" b="0" dirty="0" smtClean="0">
                <a:solidFill>
                  <a:srgbClr val="7030A0"/>
                </a:solidFill>
                <a:latin typeface="Comic Sans MS" pitchFamily="66" charset="0"/>
              </a:rPr>
              <a:t>88.</a:t>
            </a:r>
            <a:r>
              <a:rPr lang="en-US" sz="3200" b="0" dirty="0" smtClean="0">
                <a:solidFill>
                  <a:srgbClr val="7030A0"/>
                </a:solidFill>
                <a:latin typeface="Comic Sans MS" pitchFamily="66" charset="0"/>
              </a:rPr>
              <a:t> skipping</a:t>
            </a:r>
            <a:r>
              <a:rPr lang="el-GR" sz="3200" b="1" dirty="0" smtClean="0">
                <a:solidFill>
                  <a:srgbClr val="7030A0"/>
                </a:solidFill>
                <a:latin typeface="Comic Sans MS" pitchFamily="66" charset="0"/>
              </a:rPr>
              <a:t/>
            </a:r>
            <a:br>
              <a:rPr lang="el-GR" sz="3200" b="1" dirty="0" smtClean="0">
                <a:solidFill>
                  <a:srgbClr val="7030A0"/>
                </a:solidFill>
                <a:latin typeface="Comic Sans MS" pitchFamily="66" charset="0"/>
              </a:rPr>
            </a:br>
            <a:endParaRPr lang="el-GR" sz="3200" b="1" dirty="0">
              <a:solidFill>
                <a:srgbClr val="7030A0"/>
              </a:solidFill>
              <a:latin typeface="Comic Sans MS" pitchFamily="66" charset="0"/>
            </a:endParaRPr>
          </a:p>
        </p:txBody>
      </p:sp>
      <p:sp>
        <p:nvSpPr>
          <p:cNvPr id="3" name="2 - Θέση περιεχομένου"/>
          <p:cNvSpPr>
            <a:spLocks noGrp="1"/>
          </p:cNvSpPr>
          <p:nvPr>
            <p:ph sz="half" idx="1"/>
          </p:nvPr>
        </p:nvSpPr>
        <p:spPr>
          <a:xfrm>
            <a:off x="285720" y="1071547"/>
            <a:ext cx="4000528" cy="3071833"/>
          </a:xfrm>
        </p:spPr>
        <p:txBody>
          <a:bodyPr>
            <a:normAutofit fontScale="92500" lnSpcReduction="20000"/>
          </a:bodyPr>
          <a:lstStyle/>
          <a:p>
            <a:r>
              <a:rPr lang="el-GR" sz="2400" b="1" dirty="0" smtClean="0">
                <a:latin typeface="Arial" pitchFamily="34" charset="0"/>
                <a:cs typeface="Arial" pitchFamily="34" charset="0"/>
              </a:rPr>
              <a:t>Ηλικία: </a:t>
            </a:r>
            <a:r>
              <a:rPr lang="el-GR" sz="2400" dirty="0" smtClean="0">
                <a:latin typeface="Arial" pitchFamily="34" charset="0"/>
                <a:cs typeface="Arial" pitchFamily="34" charset="0"/>
              </a:rPr>
              <a:t>61-62 μηνών</a:t>
            </a:r>
          </a:p>
          <a:p>
            <a:r>
              <a:rPr lang="el-GR" sz="2400" b="1" dirty="0" smtClean="0">
                <a:latin typeface="Arial" pitchFamily="34" charset="0"/>
                <a:cs typeface="Arial" pitchFamily="34" charset="0"/>
              </a:rPr>
              <a:t>Θέση: </a:t>
            </a:r>
            <a:r>
              <a:rPr lang="el-GR" sz="2400" dirty="0" smtClean="0">
                <a:latin typeface="Arial" pitchFamily="34" charset="0"/>
                <a:cs typeface="Arial" pitchFamily="34" charset="0"/>
              </a:rPr>
              <a:t>όρθια</a:t>
            </a:r>
          </a:p>
          <a:p>
            <a:pPr algn="just"/>
            <a:r>
              <a:rPr lang="el-GR" sz="2400" b="1" dirty="0" smtClean="0">
                <a:latin typeface="Arial" pitchFamily="34" charset="0"/>
                <a:cs typeface="Arial" pitchFamily="34" charset="0"/>
              </a:rPr>
              <a:t>Διαδικασία: </a:t>
            </a:r>
            <a:r>
              <a:rPr lang="el-GR" sz="2400" dirty="0" smtClean="0">
                <a:latin typeface="Arial" pitchFamily="34" charset="0"/>
                <a:cs typeface="Arial" pitchFamily="34" charset="0"/>
              </a:rPr>
              <a:t>Κάντε </a:t>
            </a:r>
            <a:r>
              <a:rPr lang="en-US" sz="2400" dirty="0" smtClean="0">
                <a:latin typeface="Arial" pitchFamily="34" charset="0"/>
                <a:cs typeface="Arial" pitchFamily="34" charset="0"/>
              </a:rPr>
              <a:t>skipping </a:t>
            </a:r>
            <a:r>
              <a:rPr lang="el-GR" sz="2400" dirty="0" smtClean="0">
                <a:latin typeface="Arial" pitchFamily="34" charset="0"/>
                <a:cs typeface="Arial" pitchFamily="34" charset="0"/>
              </a:rPr>
              <a:t>για 10 </a:t>
            </a:r>
            <a:r>
              <a:rPr lang="en-US" sz="2400" dirty="0" smtClean="0">
                <a:latin typeface="Arial" pitchFamily="34" charset="0"/>
                <a:cs typeface="Arial" pitchFamily="34" charset="0"/>
              </a:rPr>
              <a:t>ft</a:t>
            </a:r>
            <a:r>
              <a:rPr lang="el-GR" sz="2400" dirty="0" smtClean="0">
                <a:latin typeface="Arial" pitchFamily="34" charset="0"/>
                <a:cs typeface="Arial" pitchFamily="34" charset="0"/>
              </a:rPr>
              <a:t>.</a:t>
            </a:r>
          </a:p>
          <a:p>
            <a:r>
              <a:rPr lang="el-GR" sz="2400" b="1" dirty="0" smtClean="0">
                <a:latin typeface="Arial" pitchFamily="34" charset="0"/>
                <a:cs typeface="Arial" pitchFamily="34" charset="0"/>
              </a:rPr>
              <a:t>Οδηγία: </a:t>
            </a:r>
            <a:r>
              <a:rPr lang="el-GR" sz="2400" dirty="0" smtClean="0">
                <a:latin typeface="Arial" pitchFamily="34" charset="0"/>
                <a:cs typeface="Arial" pitchFamily="34" charset="0"/>
              </a:rPr>
              <a:t>«Κάνε </a:t>
            </a:r>
            <a:r>
              <a:rPr lang="en-US" sz="2400" dirty="0" smtClean="0">
                <a:latin typeface="Arial" pitchFamily="34" charset="0"/>
                <a:cs typeface="Arial" pitchFamily="34" charset="0"/>
              </a:rPr>
              <a:t>skipping</a:t>
            </a:r>
            <a:r>
              <a:rPr lang="el-GR" sz="2400" dirty="0" smtClean="0">
                <a:latin typeface="Arial" pitchFamily="34" charset="0"/>
                <a:cs typeface="Arial" pitchFamily="34" charset="0"/>
              </a:rPr>
              <a:t>- όπως εγώ.»</a:t>
            </a:r>
          </a:p>
          <a:p>
            <a:r>
              <a:rPr lang="el-GR" sz="2400" dirty="0" smtClean="0">
                <a:latin typeface="Arial" pitchFamily="34" charset="0"/>
                <a:cs typeface="Arial" pitchFamily="34" charset="0"/>
              </a:rPr>
              <a:t>Παρατήρησε το ρυθμό του παιδιού και τον συντονισμό των άκρων.</a:t>
            </a:r>
          </a:p>
        </p:txBody>
      </p:sp>
      <p:pic>
        <p:nvPicPr>
          <p:cNvPr id="6" name="5 - Θέση περιεχομένου" descr="Object manip27.jpg"/>
          <p:cNvPicPr>
            <a:picLocks noGrp="1" noChangeAspect="1"/>
          </p:cNvPicPr>
          <p:nvPr>
            <p:ph sz="half" idx="2"/>
          </p:nvPr>
        </p:nvPicPr>
        <p:blipFill>
          <a:blip r:embed="rId2"/>
          <a:srcRect l="58187" t="34093" r="23951" b="53280"/>
          <a:stretch>
            <a:fillRect/>
          </a:stretch>
        </p:blipFill>
        <p:spPr>
          <a:xfrm>
            <a:off x="5143504" y="1000108"/>
            <a:ext cx="3571900" cy="3286148"/>
          </a:xfrm>
        </p:spPr>
      </p:pic>
      <p:graphicFrame>
        <p:nvGraphicFramePr>
          <p:cNvPr id="4" name="3 - Πίνακας"/>
          <p:cNvGraphicFramePr>
            <a:graphicFrameLocks noGrp="1"/>
          </p:cNvGraphicFramePr>
          <p:nvPr/>
        </p:nvGraphicFramePr>
        <p:xfrm>
          <a:off x="1357290" y="4214818"/>
          <a:ext cx="7786710" cy="2468880"/>
        </p:xfrm>
        <a:graphic>
          <a:graphicData uri="http://schemas.openxmlformats.org/drawingml/2006/table">
            <a:tbl>
              <a:tblPr firstRow="1" bandRow="1">
                <a:tableStyleId>{5C22544A-7EE6-4342-B048-85BDC9FD1C3A}</a:tableStyleId>
              </a:tblPr>
              <a:tblGrid>
                <a:gridCol w="517062"/>
                <a:gridCol w="7269648"/>
              </a:tblGrid>
              <a:tr h="528630">
                <a:tc>
                  <a:txBody>
                    <a:bodyPr/>
                    <a:lstStyle/>
                    <a:p>
                      <a:r>
                        <a:rPr lang="el-GR" dirty="0" smtClean="0"/>
                        <a:t>2</a:t>
                      </a:r>
                      <a:endParaRPr lang="el-GR" dirty="0"/>
                    </a:p>
                  </a:txBody>
                  <a:tcPr/>
                </a:tc>
                <a:tc>
                  <a:txBody>
                    <a:bodyPr/>
                    <a:lstStyle/>
                    <a:p>
                      <a:r>
                        <a:rPr lang="el-GR" dirty="0" smtClean="0"/>
                        <a:t>Το παιδί  κάνει </a:t>
                      </a:r>
                      <a:r>
                        <a:rPr lang="en-US" dirty="0" smtClean="0"/>
                        <a:t>skipping</a:t>
                      </a:r>
                      <a:r>
                        <a:rPr lang="el-GR" dirty="0" smtClean="0"/>
                        <a:t> για  10 βήματα ενώ</a:t>
                      </a:r>
                      <a:r>
                        <a:rPr lang="el-GR" baseline="0" dirty="0" smtClean="0"/>
                        <a:t> παράλληλα  διατηρεί την ισορροπία, και τον ρυθμό, χρησιμοποιώντας αντίθετα χέρια και κινήσεις ποδιού καθώς  και τα πόδια εναλλάξ .</a:t>
                      </a:r>
                      <a:endParaRPr lang="el-GR" dirty="0"/>
                    </a:p>
                  </a:txBody>
                  <a:tcPr/>
                </a:tc>
              </a:tr>
              <a:tr h="360261">
                <a:tc>
                  <a:txBody>
                    <a:bodyPr/>
                    <a:lstStyle/>
                    <a:p>
                      <a:r>
                        <a:rPr lang="el-GR" dirty="0" smtClean="0"/>
                        <a:t>1</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Το παιδί  κάνει </a:t>
                      </a:r>
                      <a:r>
                        <a:rPr lang="en-US" dirty="0" smtClean="0"/>
                        <a:t>skipping</a:t>
                      </a:r>
                      <a:r>
                        <a:rPr lang="el-GR" dirty="0" smtClean="0"/>
                        <a:t> 5-9 βήματα ενώ</a:t>
                      </a:r>
                      <a:r>
                        <a:rPr lang="el-GR" baseline="0" dirty="0" smtClean="0"/>
                        <a:t> παράλληλα  διατηρεί την ισορροπία, και τον ρυθμό, χρησιμοποιώντας αντίθετα χέρια και κινήσεις ποδιού καθώς  και τα πόδια εναλλάξ .</a:t>
                      </a:r>
                      <a:endParaRPr lang="el-GR" dirty="0" smtClean="0"/>
                    </a:p>
                  </a:txBody>
                  <a:tcPr/>
                </a:tc>
              </a:tr>
              <a:tr h="360261">
                <a:tc>
                  <a:txBody>
                    <a:bodyPr/>
                    <a:lstStyle/>
                    <a:p>
                      <a:r>
                        <a:rPr lang="el-GR" dirty="0" smtClean="0"/>
                        <a:t>0</a:t>
                      </a:r>
                      <a:endParaRPr lang="el-GR" dirty="0"/>
                    </a:p>
                  </a:txBody>
                  <a:tcPr/>
                </a:tc>
                <a:tc>
                  <a:txBody>
                    <a:bodyPr/>
                    <a:lstStyle/>
                    <a:p>
                      <a:r>
                        <a:rPr lang="el-GR" dirty="0" smtClean="0"/>
                        <a:t>Το παιδί κάνει</a:t>
                      </a:r>
                      <a:r>
                        <a:rPr lang="en-US" dirty="0" smtClean="0"/>
                        <a:t> skipping </a:t>
                      </a:r>
                      <a:r>
                        <a:rPr lang="el-GR" dirty="0" smtClean="0"/>
                        <a:t>για λιγότερο  από 4 βήματα ή τα χέρια  του είναι σφιχτά στα πλάγια.</a:t>
                      </a:r>
                      <a:endParaRPr lang="el-GR"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142976" y="214290"/>
            <a:ext cx="6286544" cy="642942"/>
          </a:xfrm>
        </p:spPr>
        <p:txBody>
          <a:bodyPr>
            <a:noAutofit/>
          </a:bodyPr>
          <a:lstStyle/>
          <a:p>
            <a:r>
              <a:rPr lang="el-GR" sz="3200" dirty="0" smtClean="0">
                <a:solidFill>
                  <a:srgbClr val="7030A0"/>
                </a:solidFill>
                <a:latin typeface="Comic Sans MS" pitchFamily="66" charset="0"/>
              </a:rPr>
              <a:t/>
            </a:r>
            <a:br>
              <a:rPr lang="el-GR" sz="3200" dirty="0" smtClean="0">
                <a:solidFill>
                  <a:srgbClr val="7030A0"/>
                </a:solidFill>
                <a:latin typeface="Comic Sans MS" pitchFamily="66" charset="0"/>
              </a:rPr>
            </a:br>
            <a:r>
              <a:rPr lang="el-GR" sz="3200" dirty="0" smtClean="0">
                <a:solidFill>
                  <a:srgbClr val="7030A0"/>
                </a:solidFill>
                <a:latin typeface="Comic Sans MS" pitchFamily="66" charset="0"/>
              </a:rPr>
              <a:t>89.</a:t>
            </a:r>
            <a:r>
              <a:rPr lang="en-US" sz="3200" dirty="0" smtClean="0">
                <a:solidFill>
                  <a:srgbClr val="7030A0"/>
                </a:solidFill>
                <a:latin typeface="Comic Sans MS" pitchFamily="66" charset="0"/>
              </a:rPr>
              <a:t> </a:t>
            </a:r>
            <a:r>
              <a:rPr lang="en-US" sz="3200" b="1" dirty="0" smtClean="0">
                <a:solidFill>
                  <a:srgbClr val="7030A0"/>
                </a:solidFill>
                <a:latin typeface="Comic Sans MS" pitchFamily="66" charset="0"/>
              </a:rPr>
              <a:t>Hopping Speed</a:t>
            </a:r>
            <a:endParaRPr lang="el-GR" sz="3200" b="1" dirty="0">
              <a:solidFill>
                <a:srgbClr val="7030A0"/>
              </a:solidFill>
              <a:latin typeface="Comic Sans MS" pitchFamily="66" charset="0"/>
            </a:endParaRPr>
          </a:p>
        </p:txBody>
      </p:sp>
      <p:sp>
        <p:nvSpPr>
          <p:cNvPr id="3" name="2 - Θέση περιεχομένου"/>
          <p:cNvSpPr>
            <a:spLocks noGrp="1"/>
          </p:cNvSpPr>
          <p:nvPr>
            <p:ph sz="half" idx="1"/>
          </p:nvPr>
        </p:nvSpPr>
        <p:spPr>
          <a:xfrm>
            <a:off x="214282" y="1071546"/>
            <a:ext cx="3857652" cy="4525963"/>
          </a:xfrm>
        </p:spPr>
        <p:txBody>
          <a:bodyPr>
            <a:normAutofit fontScale="92500" lnSpcReduction="20000"/>
          </a:bodyPr>
          <a:lstStyle/>
          <a:p>
            <a:r>
              <a:rPr lang="el-GR" sz="2400" b="1" dirty="0" smtClean="0">
                <a:latin typeface="Arial" pitchFamily="34" charset="0"/>
                <a:cs typeface="Arial" pitchFamily="34" charset="0"/>
              </a:rPr>
              <a:t>Ηλικία:</a:t>
            </a:r>
            <a:r>
              <a:rPr lang="el-GR" sz="2400" dirty="0" smtClean="0">
                <a:latin typeface="Arial" pitchFamily="34" charset="0"/>
                <a:cs typeface="Arial" pitchFamily="34" charset="0"/>
              </a:rPr>
              <a:t> 63-64 μηνών</a:t>
            </a:r>
          </a:p>
          <a:p>
            <a:r>
              <a:rPr lang="el-GR" sz="2400" b="1" dirty="0" smtClean="0">
                <a:latin typeface="Arial" pitchFamily="34" charset="0"/>
                <a:cs typeface="Arial" pitchFamily="34" charset="0"/>
              </a:rPr>
              <a:t>Θέση:</a:t>
            </a:r>
            <a:r>
              <a:rPr lang="el-GR" sz="2400" dirty="0" smtClean="0">
                <a:latin typeface="Arial" pitchFamily="34" charset="0"/>
                <a:cs typeface="Arial" pitchFamily="34" charset="0"/>
              </a:rPr>
              <a:t> όρθια</a:t>
            </a:r>
          </a:p>
          <a:p>
            <a:pPr algn="just"/>
            <a:r>
              <a:rPr lang="el-GR" sz="2400" b="1" dirty="0" smtClean="0">
                <a:latin typeface="Arial" pitchFamily="34" charset="0"/>
                <a:cs typeface="Arial" pitchFamily="34" charset="0"/>
              </a:rPr>
              <a:t>Ερέθισμα: </a:t>
            </a:r>
            <a:r>
              <a:rPr lang="el-GR" sz="2400" dirty="0" smtClean="0">
                <a:latin typeface="Arial" pitchFamily="34" charset="0"/>
                <a:cs typeface="Arial" pitchFamily="34" charset="0"/>
              </a:rPr>
              <a:t>κολλητική ταινία (2 </a:t>
            </a:r>
            <a:r>
              <a:rPr lang="en-US" sz="2400" dirty="0" smtClean="0">
                <a:latin typeface="Arial" pitchFamily="34" charset="0"/>
                <a:cs typeface="Arial" pitchFamily="34" charset="0"/>
              </a:rPr>
              <a:t>in.</a:t>
            </a:r>
            <a:r>
              <a:rPr lang="el-GR" sz="2400" dirty="0" smtClean="0">
                <a:latin typeface="Arial" pitchFamily="34" charset="0"/>
                <a:cs typeface="Arial" pitchFamily="34" charset="0"/>
              </a:rPr>
              <a:t> *2 </a:t>
            </a:r>
            <a:r>
              <a:rPr lang="en-US" sz="2400" dirty="0" smtClean="0">
                <a:latin typeface="Arial" pitchFamily="34" charset="0"/>
                <a:cs typeface="Arial" pitchFamily="34" charset="0"/>
              </a:rPr>
              <a:t>ft.)</a:t>
            </a:r>
            <a:r>
              <a:rPr lang="el-GR" sz="2400" dirty="0" smtClean="0">
                <a:latin typeface="Arial" pitchFamily="34" charset="0"/>
                <a:cs typeface="Arial" pitchFamily="34" charset="0"/>
              </a:rPr>
              <a:t>,20 </a:t>
            </a:r>
            <a:r>
              <a:rPr lang="en-US" sz="2400" dirty="0" smtClean="0">
                <a:latin typeface="Arial" pitchFamily="34" charset="0"/>
                <a:cs typeface="Arial" pitchFamily="34" charset="0"/>
              </a:rPr>
              <a:t>ft </a:t>
            </a:r>
            <a:r>
              <a:rPr lang="el-GR" sz="2400" dirty="0" smtClean="0">
                <a:latin typeface="Arial" pitchFamily="34" charset="0"/>
                <a:cs typeface="Arial" pitchFamily="34" charset="0"/>
              </a:rPr>
              <a:t>μακριά.</a:t>
            </a:r>
          </a:p>
          <a:p>
            <a:r>
              <a:rPr lang="el-GR" sz="2400" b="1" dirty="0" smtClean="0">
                <a:latin typeface="Arial" pitchFamily="34" charset="0"/>
                <a:cs typeface="Arial" pitchFamily="34" charset="0"/>
              </a:rPr>
              <a:t>Διαδικασία:</a:t>
            </a:r>
            <a:r>
              <a:rPr lang="el-GR" sz="2400" dirty="0" smtClean="0">
                <a:latin typeface="Arial" pitchFamily="34" charset="0"/>
                <a:cs typeface="Arial" pitchFamily="34" charset="0"/>
              </a:rPr>
              <a:t> Τοποθετήστε το παιδί πίσω από την γραμμή εκκίνησης.</a:t>
            </a:r>
          </a:p>
          <a:p>
            <a:r>
              <a:rPr lang="el-GR" sz="2400" b="1" dirty="0" smtClean="0">
                <a:latin typeface="Arial" pitchFamily="34" charset="0"/>
                <a:cs typeface="Arial" pitchFamily="34" charset="0"/>
              </a:rPr>
              <a:t>Οδηγία: </a:t>
            </a:r>
            <a:r>
              <a:rPr lang="el-GR" sz="2400" dirty="0" smtClean="0">
                <a:latin typeface="Arial" pitchFamily="34" charset="0"/>
                <a:cs typeface="Arial" pitchFamily="34" charset="0"/>
              </a:rPr>
              <a:t>«Αναπήδησε στο 1 πόδι έως την άλλη γραμμή, όσο πιο γρήγορα μπορείς.»</a:t>
            </a:r>
          </a:p>
          <a:p>
            <a:r>
              <a:rPr lang="el-GR" sz="2400" dirty="0" smtClean="0">
                <a:latin typeface="Arial" pitchFamily="34" charset="0"/>
                <a:cs typeface="Arial" pitchFamily="34" charset="0"/>
              </a:rPr>
              <a:t>Παρατήρησε την ισορροπία και τον χρόνο που θα χρειαστεί μέχρι να φτάσει στην άλλη γραμμή.</a:t>
            </a:r>
          </a:p>
        </p:txBody>
      </p:sp>
      <p:pic>
        <p:nvPicPr>
          <p:cNvPr id="6" name="5 - Θέση περιεχομένου" descr="Object manip27.jpg"/>
          <p:cNvPicPr>
            <a:picLocks noGrp="1" noChangeAspect="1"/>
          </p:cNvPicPr>
          <p:nvPr>
            <p:ph sz="half" idx="2"/>
          </p:nvPr>
        </p:nvPicPr>
        <p:blipFill>
          <a:blip r:embed="rId2"/>
          <a:srcRect l="53722" t="48026" r="15021" b="37496"/>
          <a:stretch>
            <a:fillRect/>
          </a:stretch>
        </p:blipFill>
        <p:spPr>
          <a:xfrm>
            <a:off x="4357685" y="1357298"/>
            <a:ext cx="4357719" cy="3143272"/>
          </a:xfrm>
        </p:spPr>
      </p:pic>
      <p:graphicFrame>
        <p:nvGraphicFramePr>
          <p:cNvPr id="4" name="3 - Πίνακας"/>
          <p:cNvGraphicFramePr>
            <a:graphicFrameLocks noGrp="1"/>
          </p:cNvGraphicFramePr>
          <p:nvPr/>
        </p:nvGraphicFramePr>
        <p:xfrm>
          <a:off x="1928762" y="5120640"/>
          <a:ext cx="7215238" cy="1981200"/>
        </p:xfrm>
        <a:graphic>
          <a:graphicData uri="http://schemas.openxmlformats.org/drawingml/2006/table">
            <a:tbl>
              <a:tblPr firstRow="1" bandRow="1">
                <a:tableStyleId>{5C22544A-7EE6-4342-B048-85BDC9FD1C3A}</a:tableStyleId>
              </a:tblPr>
              <a:tblGrid>
                <a:gridCol w="479114"/>
                <a:gridCol w="6736124"/>
              </a:tblGrid>
              <a:tr h="528630">
                <a:tc>
                  <a:txBody>
                    <a:bodyPr/>
                    <a:lstStyle/>
                    <a:p>
                      <a:r>
                        <a:rPr lang="el-GR" sz="1600" dirty="0" smtClean="0"/>
                        <a:t>2</a:t>
                      </a:r>
                      <a:endParaRPr lang="el-GR" sz="1600" dirty="0"/>
                    </a:p>
                  </a:txBody>
                  <a:tcPr/>
                </a:tc>
                <a:tc>
                  <a:txBody>
                    <a:bodyPr/>
                    <a:lstStyle/>
                    <a:p>
                      <a:r>
                        <a:rPr lang="el-GR" sz="1600" dirty="0" smtClean="0"/>
                        <a:t>Το παιδί  αναπηδά </a:t>
                      </a:r>
                      <a:r>
                        <a:rPr lang="en-US" sz="1600" dirty="0" smtClean="0"/>
                        <a:t>20</a:t>
                      </a:r>
                      <a:r>
                        <a:rPr lang="en-US" sz="1600" baseline="0" dirty="0" smtClean="0"/>
                        <a:t> ft  </a:t>
                      </a:r>
                      <a:r>
                        <a:rPr lang="el-GR" sz="1600" baseline="0" dirty="0" smtClean="0"/>
                        <a:t>σε 6 δευτερόλεπτα ή λιγότερο χωρίς να χάνει την ισορροπία ή να αφήνει το ελεύθερο πόδι να ακουμπήσει το πάτωμα.</a:t>
                      </a:r>
                      <a:endParaRPr lang="el-GR" sz="1600" dirty="0"/>
                    </a:p>
                  </a:txBody>
                  <a:tcPr/>
                </a:tc>
              </a:tr>
              <a:tr h="360261">
                <a:tc>
                  <a:txBody>
                    <a:bodyPr/>
                    <a:lstStyle/>
                    <a:p>
                      <a:r>
                        <a:rPr lang="el-GR" sz="1600" dirty="0" smtClean="0"/>
                        <a:t>1</a:t>
                      </a:r>
                      <a:endParaRPr lang="el-GR" sz="1600" dirty="0"/>
                    </a:p>
                  </a:txBody>
                  <a:tcPr/>
                </a:tc>
                <a:tc>
                  <a:txBody>
                    <a:bodyPr/>
                    <a:lstStyle/>
                    <a:p>
                      <a:r>
                        <a:rPr lang="el-GR" sz="1600" dirty="0" smtClean="0"/>
                        <a:t>Το παιδί  αναπηδά </a:t>
                      </a:r>
                      <a:r>
                        <a:rPr lang="en-US" sz="1600" dirty="0" smtClean="0"/>
                        <a:t>20</a:t>
                      </a:r>
                      <a:r>
                        <a:rPr lang="en-US" sz="1600" baseline="0" dirty="0" smtClean="0"/>
                        <a:t> ft  </a:t>
                      </a:r>
                      <a:r>
                        <a:rPr lang="el-GR" sz="1600" baseline="0" dirty="0" smtClean="0"/>
                        <a:t>σε 7-10 δευτερόλεπτα χωρίς να χάνει την ισορροπία ή να αφήνει το ελεύθερο πόδι να ακουμπήσει το πάτωμα.</a:t>
                      </a:r>
                      <a:endParaRPr lang="el-GR" sz="1600" dirty="0"/>
                    </a:p>
                  </a:txBody>
                  <a:tcPr/>
                </a:tc>
              </a:tr>
              <a:tr h="360261">
                <a:tc>
                  <a:txBody>
                    <a:bodyPr/>
                    <a:lstStyle/>
                    <a:p>
                      <a:r>
                        <a:rPr lang="el-GR" sz="1600" dirty="0" smtClean="0"/>
                        <a:t>0</a:t>
                      </a:r>
                      <a:endParaRPr lang="el-GR" sz="1600" dirty="0"/>
                    </a:p>
                  </a:txBody>
                  <a:tcPr/>
                </a:tc>
                <a:tc>
                  <a:txBody>
                    <a:bodyPr/>
                    <a:lstStyle/>
                    <a:p>
                      <a:r>
                        <a:rPr lang="el-GR" sz="1600" dirty="0" smtClean="0"/>
                        <a:t>Το παιδί αναπηδά</a:t>
                      </a:r>
                      <a:r>
                        <a:rPr lang="el-GR" sz="1600" baseline="0" dirty="0" smtClean="0"/>
                        <a:t> για λιγότερο από 20 </a:t>
                      </a:r>
                      <a:r>
                        <a:rPr lang="en-US" sz="1600" baseline="0" dirty="0" smtClean="0"/>
                        <a:t>ft </a:t>
                      </a:r>
                      <a:r>
                        <a:rPr lang="el-GR" sz="1600" baseline="0" dirty="0" smtClean="0"/>
                        <a:t>ή χρειάζεται πάνω από 10 δευτερόλεπτα.</a:t>
                      </a:r>
                      <a:endParaRPr lang="el-GR" sz="1600"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20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20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200" b="1" dirty="0" smtClean="0">
                <a:solidFill>
                  <a:schemeClr val="accent5">
                    <a:lumMod val="50000"/>
                  </a:schemeClr>
                </a:solidFill>
                <a:latin typeface="Comic Sans MS" pitchFamily="66" charset="0"/>
              </a:rPr>
              <a:t>ΧΕΙΡΙΣΜΟΣ ΑΝΤΙΚΕΙΜΕΝΩΝ</a:t>
            </a:r>
            <a:endParaRPr lang="el-GR" sz="3200" b="1" dirty="0">
              <a:solidFill>
                <a:schemeClr val="accent5">
                  <a:lumMod val="50000"/>
                </a:schemeClr>
              </a:solidFill>
              <a:latin typeface="Comic Sans MS" pitchFamily="66" charset="0"/>
            </a:endParaRPr>
          </a:p>
        </p:txBody>
      </p:sp>
      <p:pic>
        <p:nvPicPr>
          <p:cNvPr id="6" name="5 - Θέση περιεχομένου" descr="BenefitsJuggling-640x480.jpg"/>
          <p:cNvPicPr>
            <a:picLocks noGrp="1" noChangeAspect="1"/>
          </p:cNvPicPr>
          <p:nvPr>
            <p:ph idx="1"/>
          </p:nvPr>
        </p:nvPicPr>
        <p:blipFill>
          <a:blip r:embed="rId2"/>
          <a:stretch>
            <a:fillRect/>
          </a:stretch>
        </p:blipFill>
        <p:spPr>
          <a:xfrm>
            <a:off x="2044700" y="2509044"/>
            <a:ext cx="4064000" cy="3048000"/>
          </a:xfr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7615262" cy="939784"/>
          </a:xfrm>
        </p:spPr>
        <p:txBody>
          <a:bodyPr>
            <a:noAutofit/>
          </a:bodyPr>
          <a:lstStyle/>
          <a:p>
            <a:r>
              <a:rPr lang="el-GR" sz="3200" b="1" dirty="0" smtClean="0">
                <a:solidFill>
                  <a:srgbClr val="0070C0"/>
                </a:solidFill>
                <a:latin typeface="Comic Sans MS" pitchFamily="66" charset="0"/>
              </a:rPr>
              <a:t/>
            </a:r>
            <a:br>
              <a:rPr lang="el-GR" sz="3200" b="1" dirty="0" smtClean="0">
                <a:solidFill>
                  <a:srgbClr val="0070C0"/>
                </a:solidFill>
                <a:latin typeface="Comic Sans MS" pitchFamily="66" charset="0"/>
              </a:rPr>
            </a:br>
            <a:r>
              <a:rPr lang="en-US" sz="3200" b="1" dirty="0" smtClean="0">
                <a:solidFill>
                  <a:schemeClr val="accent5">
                    <a:lumMod val="50000"/>
                  </a:schemeClr>
                </a:solidFill>
                <a:latin typeface="Comic Sans MS" pitchFamily="66" charset="0"/>
              </a:rPr>
              <a:t>20</a:t>
            </a:r>
            <a:r>
              <a:rPr lang="el-GR" sz="3200" b="1" dirty="0" smtClean="0">
                <a:solidFill>
                  <a:schemeClr val="accent5">
                    <a:lumMod val="50000"/>
                  </a:schemeClr>
                </a:solidFill>
                <a:latin typeface="Comic Sans MS" pitchFamily="66" charset="0"/>
              </a:rPr>
              <a:t>.</a:t>
            </a:r>
            <a:r>
              <a:rPr lang="en-US" sz="3200" b="1" dirty="0" smtClean="0">
                <a:solidFill>
                  <a:schemeClr val="accent5">
                    <a:lumMod val="50000"/>
                  </a:schemeClr>
                </a:solidFill>
                <a:latin typeface="Comic Sans MS" pitchFamily="66" charset="0"/>
              </a:rPr>
              <a:t> Hitting Target- Overhand</a:t>
            </a:r>
            <a:r>
              <a:rPr lang="el-GR" sz="3200" b="1" dirty="0" smtClean="0">
                <a:solidFill>
                  <a:srgbClr val="0070C0"/>
                </a:solidFill>
                <a:latin typeface="Comic Sans MS" pitchFamily="66" charset="0"/>
              </a:rPr>
              <a:t/>
            </a:r>
            <a:br>
              <a:rPr lang="el-GR" sz="3200" b="1" dirty="0" smtClean="0">
                <a:solidFill>
                  <a:srgbClr val="0070C0"/>
                </a:solidFill>
                <a:latin typeface="Comic Sans MS" pitchFamily="66" charset="0"/>
              </a:rPr>
            </a:br>
            <a:endParaRPr lang="el-GR" sz="3200" b="1" dirty="0">
              <a:solidFill>
                <a:srgbClr val="0070C0"/>
              </a:solidFill>
              <a:latin typeface="Comic Sans MS" pitchFamily="66" charset="0"/>
            </a:endParaRPr>
          </a:p>
        </p:txBody>
      </p:sp>
      <p:sp>
        <p:nvSpPr>
          <p:cNvPr id="3" name="2 - Θέση περιεχομένου"/>
          <p:cNvSpPr>
            <a:spLocks noGrp="1"/>
          </p:cNvSpPr>
          <p:nvPr>
            <p:ph sz="half" idx="1"/>
          </p:nvPr>
        </p:nvSpPr>
        <p:spPr>
          <a:xfrm>
            <a:off x="142844" y="1214422"/>
            <a:ext cx="3786214" cy="4525963"/>
          </a:xfrm>
        </p:spPr>
        <p:txBody>
          <a:bodyPr>
            <a:normAutofit fontScale="92500" lnSpcReduction="20000"/>
          </a:bodyPr>
          <a:lstStyle/>
          <a:p>
            <a:r>
              <a:rPr lang="el-GR" sz="2400" b="1" dirty="0" smtClean="0">
                <a:latin typeface="Arial" pitchFamily="34" charset="0"/>
                <a:cs typeface="Arial" pitchFamily="34" charset="0"/>
              </a:rPr>
              <a:t>Ηλικία:</a:t>
            </a:r>
            <a:r>
              <a:rPr lang="el-GR" sz="2400" dirty="0" smtClean="0">
                <a:latin typeface="Arial" pitchFamily="34" charset="0"/>
                <a:cs typeface="Arial" pitchFamily="34" charset="0"/>
              </a:rPr>
              <a:t> 51-52 μηνών</a:t>
            </a:r>
          </a:p>
          <a:p>
            <a:r>
              <a:rPr lang="el-GR" sz="2400" b="1" dirty="0" smtClean="0">
                <a:latin typeface="Arial" pitchFamily="34" charset="0"/>
                <a:cs typeface="Arial" pitchFamily="34" charset="0"/>
              </a:rPr>
              <a:t>Θέση:</a:t>
            </a:r>
            <a:r>
              <a:rPr lang="el-GR" sz="2400" dirty="0" smtClean="0">
                <a:latin typeface="Arial" pitchFamily="34" charset="0"/>
                <a:cs typeface="Arial" pitchFamily="34" charset="0"/>
              </a:rPr>
              <a:t> όρθια</a:t>
            </a:r>
          </a:p>
          <a:p>
            <a:pPr algn="just"/>
            <a:r>
              <a:rPr lang="el-GR" sz="2400" b="1" dirty="0" smtClean="0">
                <a:latin typeface="Arial" pitchFamily="34" charset="0"/>
                <a:cs typeface="Arial" pitchFamily="34" charset="0"/>
              </a:rPr>
              <a:t>Ερέθισμα:</a:t>
            </a:r>
            <a:r>
              <a:rPr lang="el-GR" sz="2400" dirty="0" smtClean="0">
                <a:latin typeface="Arial" pitchFamily="34" charset="0"/>
                <a:cs typeface="Arial" pitchFamily="34" charset="0"/>
              </a:rPr>
              <a:t> μπάλα του τένις, τετράγωνος στόχος στον τοίχο (2 </a:t>
            </a:r>
            <a:r>
              <a:rPr lang="en-US" sz="2400" dirty="0" smtClean="0">
                <a:latin typeface="Arial" pitchFamily="34" charset="0"/>
                <a:cs typeface="Arial" pitchFamily="34" charset="0"/>
              </a:rPr>
              <a:t>ft </a:t>
            </a:r>
            <a:r>
              <a:rPr lang="el-GR" sz="2400" dirty="0" smtClean="0">
                <a:latin typeface="Arial" pitchFamily="34" charset="0"/>
                <a:cs typeface="Arial" pitchFamily="34" charset="0"/>
              </a:rPr>
              <a:t>ύψος- από το πάτωμα).</a:t>
            </a:r>
          </a:p>
          <a:p>
            <a:r>
              <a:rPr lang="el-GR" sz="2400" b="1" dirty="0" smtClean="0">
                <a:latin typeface="Arial" pitchFamily="34" charset="0"/>
                <a:cs typeface="Arial" pitchFamily="34" charset="0"/>
              </a:rPr>
              <a:t>Διαδικασία:</a:t>
            </a:r>
            <a:r>
              <a:rPr lang="el-GR" sz="2400" dirty="0" smtClean="0">
                <a:latin typeface="Arial" pitchFamily="34" charset="0"/>
                <a:cs typeface="Arial" pitchFamily="34" charset="0"/>
              </a:rPr>
              <a:t> Κάντε επίδειξη ρίψης της μπάλας πάνω από το κεφάλι, στο στόχο από απόσταση 12 </a:t>
            </a:r>
            <a:r>
              <a:rPr lang="en-US" sz="2400" dirty="0" smtClean="0">
                <a:latin typeface="Arial" pitchFamily="34" charset="0"/>
                <a:cs typeface="Arial" pitchFamily="34" charset="0"/>
              </a:rPr>
              <a:t>ft.</a:t>
            </a:r>
            <a:endParaRPr lang="el-GR" sz="2400" dirty="0" smtClean="0">
              <a:latin typeface="Arial" pitchFamily="34" charset="0"/>
              <a:cs typeface="Arial" pitchFamily="34" charset="0"/>
            </a:endParaRPr>
          </a:p>
          <a:p>
            <a:r>
              <a:rPr lang="el-GR" sz="2400" b="1" dirty="0" smtClean="0">
                <a:latin typeface="Arial" pitchFamily="34" charset="0"/>
                <a:cs typeface="Arial" pitchFamily="34" charset="0"/>
              </a:rPr>
              <a:t>Οδηγία:</a:t>
            </a:r>
            <a:r>
              <a:rPr lang="en-US" sz="2400" dirty="0" smtClean="0">
                <a:latin typeface="Arial" pitchFamily="34" charset="0"/>
                <a:cs typeface="Arial" pitchFamily="34" charset="0"/>
              </a:rPr>
              <a:t> </a:t>
            </a:r>
            <a:r>
              <a:rPr lang="el-GR" sz="2400" dirty="0" smtClean="0">
                <a:latin typeface="Arial" pitchFamily="34" charset="0"/>
                <a:cs typeface="Arial" pitchFamily="34" charset="0"/>
              </a:rPr>
              <a:t>«Πέτα την μπάλα και χτύπα τον στόχο, όπως έκανα εγώ.»</a:t>
            </a:r>
          </a:p>
        </p:txBody>
      </p:sp>
      <p:pic>
        <p:nvPicPr>
          <p:cNvPr id="7" name="6 - Θέση περιεχομένου" descr="Object manip31.jpg"/>
          <p:cNvPicPr>
            <a:picLocks noGrp="1" noChangeAspect="1"/>
          </p:cNvPicPr>
          <p:nvPr>
            <p:ph sz="half" idx="2"/>
          </p:nvPr>
        </p:nvPicPr>
        <p:blipFill>
          <a:blip r:embed="rId2"/>
          <a:srcRect l="58187" t="65661" r="8323" b="20134"/>
          <a:stretch>
            <a:fillRect/>
          </a:stretch>
        </p:blipFill>
        <p:spPr>
          <a:xfrm>
            <a:off x="4143372" y="1428736"/>
            <a:ext cx="5000628" cy="3500462"/>
          </a:xfrm>
        </p:spPr>
      </p:pic>
      <p:graphicFrame>
        <p:nvGraphicFramePr>
          <p:cNvPr id="4" name="3 - Πίνακας"/>
          <p:cNvGraphicFramePr>
            <a:graphicFrameLocks noGrp="1"/>
          </p:cNvGraphicFramePr>
          <p:nvPr/>
        </p:nvGraphicFramePr>
        <p:xfrm>
          <a:off x="1928762" y="5120640"/>
          <a:ext cx="7215238" cy="1737360"/>
        </p:xfrm>
        <a:graphic>
          <a:graphicData uri="http://schemas.openxmlformats.org/drawingml/2006/table">
            <a:tbl>
              <a:tblPr firstRow="1" bandRow="1">
                <a:tableStyleId>{5C22544A-7EE6-4342-B048-85BDC9FD1C3A}</a:tableStyleId>
              </a:tblPr>
              <a:tblGrid>
                <a:gridCol w="479114"/>
                <a:gridCol w="6736124"/>
              </a:tblGrid>
              <a:tr h="528630">
                <a:tc>
                  <a:txBody>
                    <a:bodyPr/>
                    <a:lstStyle/>
                    <a:p>
                      <a:r>
                        <a:rPr lang="el-GR" sz="1600" dirty="0" smtClean="0"/>
                        <a:t>2</a:t>
                      </a:r>
                      <a:endParaRPr lang="el-GR" sz="1600" dirty="0"/>
                    </a:p>
                  </a:txBody>
                  <a:tcPr/>
                </a:tc>
                <a:tc>
                  <a:txBody>
                    <a:bodyPr/>
                    <a:lstStyle/>
                    <a:p>
                      <a:r>
                        <a:rPr lang="el-GR" sz="1600" dirty="0" smtClean="0"/>
                        <a:t>Το παιδί  χτυπά</a:t>
                      </a:r>
                      <a:r>
                        <a:rPr lang="el-GR" sz="1600" baseline="0" dirty="0" smtClean="0"/>
                        <a:t> το στόχο 2 από τις 3 φορές, εκτελώντας ρίψη πάνω από το κεφάλι.</a:t>
                      </a:r>
                      <a:endParaRPr lang="el-GR" sz="1600" dirty="0"/>
                    </a:p>
                  </a:txBody>
                  <a:tcPr/>
                </a:tc>
              </a:tr>
              <a:tr h="360261">
                <a:tc>
                  <a:txBody>
                    <a:bodyPr/>
                    <a:lstStyle/>
                    <a:p>
                      <a:r>
                        <a:rPr lang="el-GR" sz="1600" dirty="0" smtClean="0"/>
                        <a:t>1</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Το παιδί  χτυπά</a:t>
                      </a:r>
                      <a:r>
                        <a:rPr lang="el-GR" sz="1600" baseline="0" dirty="0" smtClean="0"/>
                        <a:t> το στόχο 1 από τις 3 φορές, εκτελώντας ρίψη πάνω από το κεφάλι.</a:t>
                      </a:r>
                      <a:endParaRPr lang="el-GR" sz="1600" dirty="0" smtClean="0"/>
                    </a:p>
                  </a:txBody>
                  <a:tcPr/>
                </a:tc>
              </a:tr>
              <a:tr h="360261">
                <a:tc>
                  <a:txBody>
                    <a:bodyPr/>
                    <a:lstStyle/>
                    <a:p>
                      <a:r>
                        <a:rPr lang="el-GR" sz="1600" dirty="0" smtClean="0"/>
                        <a:t>0</a:t>
                      </a:r>
                      <a:endParaRPr lang="el-GR" sz="1600" dirty="0"/>
                    </a:p>
                  </a:txBody>
                  <a:tcPr/>
                </a:tc>
                <a:tc>
                  <a:txBody>
                    <a:bodyPr/>
                    <a:lstStyle/>
                    <a:p>
                      <a:r>
                        <a:rPr lang="el-GR" sz="1600" dirty="0" smtClean="0"/>
                        <a:t>Το παιδί δεν</a:t>
                      </a:r>
                      <a:r>
                        <a:rPr lang="el-GR" sz="1600" baseline="0" dirty="0" smtClean="0"/>
                        <a:t> καταφέρνει να εκτελέσει ρίψη πάνω από το κεφάλι ή δεν πετυχαίνει τον στόχο.</a:t>
                      </a:r>
                      <a:endParaRPr lang="el-GR" sz="1600"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20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285984" y="285728"/>
            <a:ext cx="4714908" cy="928694"/>
          </a:xfrm>
        </p:spPr>
        <p:txBody>
          <a:bodyPr>
            <a:noAutofit/>
          </a:bodyPr>
          <a:lstStyle/>
          <a:p>
            <a:r>
              <a:rPr lang="el-GR" sz="3200" b="1" dirty="0" smtClean="0">
                <a:solidFill>
                  <a:srgbClr val="0070C0"/>
                </a:solidFill>
                <a:latin typeface="Comic Sans MS" pitchFamily="66" charset="0"/>
              </a:rPr>
              <a:t/>
            </a:r>
            <a:br>
              <a:rPr lang="el-GR" sz="3200" b="1" dirty="0" smtClean="0">
                <a:solidFill>
                  <a:srgbClr val="0070C0"/>
                </a:solidFill>
                <a:latin typeface="Comic Sans MS" pitchFamily="66" charset="0"/>
              </a:rPr>
            </a:br>
            <a:r>
              <a:rPr lang="en-US" sz="3200" b="1" dirty="0" smtClean="0">
                <a:solidFill>
                  <a:schemeClr val="accent5">
                    <a:lumMod val="50000"/>
                  </a:schemeClr>
                </a:solidFill>
                <a:latin typeface="Comic Sans MS" pitchFamily="66" charset="0"/>
              </a:rPr>
              <a:t>2</a:t>
            </a:r>
            <a:r>
              <a:rPr lang="el-GR" sz="3200" b="1" dirty="0" smtClean="0">
                <a:solidFill>
                  <a:schemeClr val="accent5">
                    <a:lumMod val="50000"/>
                  </a:schemeClr>
                </a:solidFill>
                <a:latin typeface="Comic Sans MS" pitchFamily="66" charset="0"/>
              </a:rPr>
              <a:t>1.</a:t>
            </a:r>
            <a:r>
              <a:rPr lang="en-US" sz="3200" b="1" dirty="0" smtClean="0">
                <a:solidFill>
                  <a:schemeClr val="accent5">
                    <a:lumMod val="50000"/>
                  </a:schemeClr>
                </a:solidFill>
                <a:latin typeface="Comic Sans MS" pitchFamily="66" charset="0"/>
              </a:rPr>
              <a:t> Bouncing Ball</a:t>
            </a:r>
            <a:r>
              <a:rPr lang="el-GR" sz="3200" b="1" dirty="0" smtClean="0">
                <a:solidFill>
                  <a:srgbClr val="0070C0"/>
                </a:solidFill>
                <a:latin typeface="Comic Sans MS" pitchFamily="66" charset="0"/>
              </a:rPr>
              <a:t/>
            </a:r>
            <a:br>
              <a:rPr lang="el-GR" sz="3200" b="1" dirty="0" smtClean="0">
                <a:solidFill>
                  <a:srgbClr val="0070C0"/>
                </a:solidFill>
                <a:latin typeface="Comic Sans MS" pitchFamily="66" charset="0"/>
              </a:rPr>
            </a:br>
            <a:endParaRPr lang="el-GR" sz="3200" b="1" dirty="0">
              <a:solidFill>
                <a:srgbClr val="0070C0"/>
              </a:solidFill>
              <a:latin typeface="Comic Sans MS" pitchFamily="66" charset="0"/>
            </a:endParaRPr>
          </a:p>
        </p:txBody>
      </p:sp>
      <p:sp>
        <p:nvSpPr>
          <p:cNvPr id="3" name="2 - Θέση περιεχομένου"/>
          <p:cNvSpPr>
            <a:spLocks noGrp="1"/>
          </p:cNvSpPr>
          <p:nvPr>
            <p:ph sz="half" idx="1"/>
          </p:nvPr>
        </p:nvSpPr>
        <p:spPr>
          <a:xfrm>
            <a:off x="214282" y="1214422"/>
            <a:ext cx="4071966" cy="4000529"/>
          </a:xfrm>
        </p:spPr>
        <p:txBody>
          <a:bodyPr>
            <a:normAutofit fontScale="92500" lnSpcReduction="20000"/>
          </a:bodyPr>
          <a:lstStyle/>
          <a:p>
            <a:r>
              <a:rPr lang="el-GR" sz="2400" b="1" dirty="0" smtClean="0">
                <a:latin typeface="Arial" pitchFamily="34" charset="0"/>
                <a:cs typeface="Arial" pitchFamily="34" charset="0"/>
              </a:rPr>
              <a:t>Ηλικία:</a:t>
            </a:r>
            <a:r>
              <a:rPr lang="el-GR" sz="2400" dirty="0" smtClean="0">
                <a:latin typeface="Arial" pitchFamily="34" charset="0"/>
                <a:cs typeface="Arial" pitchFamily="34" charset="0"/>
              </a:rPr>
              <a:t> 51-52 μηνών</a:t>
            </a:r>
          </a:p>
          <a:p>
            <a:r>
              <a:rPr lang="el-GR" sz="2400" b="1" dirty="0" smtClean="0">
                <a:latin typeface="Arial" pitchFamily="34" charset="0"/>
                <a:cs typeface="Arial" pitchFamily="34" charset="0"/>
              </a:rPr>
              <a:t>Θέση: </a:t>
            </a:r>
            <a:r>
              <a:rPr lang="el-GR" sz="2400" dirty="0" smtClean="0">
                <a:latin typeface="Arial" pitchFamily="34" charset="0"/>
                <a:cs typeface="Arial" pitchFamily="34" charset="0"/>
              </a:rPr>
              <a:t>όρθια</a:t>
            </a:r>
          </a:p>
          <a:p>
            <a:pPr algn="just"/>
            <a:r>
              <a:rPr lang="el-GR" sz="2400" b="1" dirty="0" smtClean="0">
                <a:latin typeface="Arial" pitchFamily="34" charset="0"/>
                <a:cs typeface="Arial" pitchFamily="34" charset="0"/>
              </a:rPr>
              <a:t>Ερέθισμα:</a:t>
            </a:r>
            <a:r>
              <a:rPr lang="el-GR" sz="2400" dirty="0" smtClean="0">
                <a:latin typeface="Arial" pitchFamily="34" charset="0"/>
                <a:cs typeface="Arial" pitchFamily="34" charset="0"/>
              </a:rPr>
              <a:t> μπάλα του τένις</a:t>
            </a:r>
          </a:p>
          <a:p>
            <a:r>
              <a:rPr lang="el-GR" sz="2400" b="1" dirty="0" smtClean="0">
                <a:latin typeface="Arial" pitchFamily="34" charset="0"/>
                <a:cs typeface="Arial" pitchFamily="34" charset="0"/>
              </a:rPr>
              <a:t>Διαδικασία:</a:t>
            </a:r>
            <a:r>
              <a:rPr lang="el-GR" sz="2400" dirty="0" smtClean="0">
                <a:latin typeface="Arial" pitchFamily="34" charset="0"/>
                <a:cs typeface="Arial" pitchFamily="34" charset="0"/>
              </a:rPr>
              <a:t> Σε απόσταση 5 </a:t>
            </a:r>
            <a:r>
              <a:rPr lang="en-US" sz="2400" dirty="0" smtClean="0">
                <a:latin typeface="Arial" pitchFamily="34" charset="0"/>
                <a:cs typeface="Arial" pitchFamily="34" charset="0"/>
              </a:rPr>
              <a:t>ft</a:t>
            </a:r>
            <a:r>
              <a:rPr lang="el-GR" sz="2400" dirty="0" smtClean="0">
                <a:latin typeface="Arial" pitchFamily="34" charset="0"/>
                <a:cs typeface="Arial" pitchFamily="34" charset="0"/>
              </a:rPr>
              <a:t> από τον τοίχο</a:t>
            </a:r>
            <a:r>
              <a:rPr lang="en-US" sz="2400" dirty="0" smtClean="0">
                <a:latin typeface="Arial" pitchFamily="34" charset="0"/>
                <a:cs typeface="Arial" pitchFamily="34" charset="0"/>
              </a:rPr>
              <a:t>.</a:t>
            </a:r>
            <a:r>
              <a:rPr lang="el-GR" sz="2400" dirty="0" smtClean="0">
                <a:latin typeface="Arial" pitchFamily="34" charset="0"/>
                <a:cs typeface="Arial" pitchFamily="34" charset="0"/>
              </a:rPr>
              <a:t>Χρησιμοποιώντας  1 χέρι, κάνετε την μπάλα να αναπηδήσει μια φορά και μετά να χτυπήσει τον τοίχο.</a:t>
            </a:r>
          </a:p>
          <a:p>
            <a:r>
              <a:rPr lang="el-GR" sz="2400" b="1" dirty="0" smtClean="0">
                <a:latin typeface="Arial" pitchFamily="34" charset="0"/>
                <a:cs typeface="Arial" pitchFamily="34" charset="0"/>
              </a:rPr>
              <a:t>Οδηγία:</a:t>
            </a:r>
            <a:r>
              <a:rPr lang="en-US" sz="2400" dirty="0" smtClean="0">
                <a:latin typeface="Arial" pitchFamily="34" charset="0"/>
                <a:cs typeface="Arial" pitchFamily="34" charset="0"/>
              </a:rPr>
              <a:t> </a:t>
            </a:r>
            <a:r>
              <a:rPr lang="el-GR" sz="2400" dirty="0" smtClean="0">
                <a:latin typeface="Arial" pitchFamily="34" charset="0"/>
                <a:cs typeface="Arial" pitchFamily="34" charset="0"/>
              </a:rPr>
              <a:t>«Κάνε την μπάλα να αναπηδήσει όπως έκανα εγώ».</a:t>
            </a:r>
          </a:p>
        </p:txBody>
      </p:sp>
      <p:pic>
        <p:nvPicPr>
          <p:cNvPr id="7" name="6 - Θέση περιεχομένου" descr="Object Manip32.jpg"/>
          <p:cNvPicPr>
            <a:picLocks noGrp="1" noChangeAspect="1"/>
          </p:cNvPicPr>
          <p:nvPr>
            <p:ph sz="half" idx="2"/>
          </p:nvPr>
        </p:nvPicPr>
        <p:blipFill>
          <a:blip r:embed="rId2"/>
          <a:stretch>
            <a:fillRect/>
          </a:stretch>
        </p:blipFill>
        <p:spPr>
          <a:xfrm>
            <a:off x="4339010" y="1600200"/>
            <a:ext cx="3199654" cy="4525963"/>
          </a:xfrm>
        </p:spPr>
      </p:pic>
      <p:graphicFrame>
        <p:nvGraphicFramePr>
          <p:cNvPr id="4" name="3 - Πίνακας"/>
          <p:cNvGraphicFramePr>
            <a:graphicFrameLocks noGrp="1"/>
          </p:cNvGraphicFramePr>
          <p:nvPr/>
        </p:nvGraphicFramePr>
        <p:xfrm>
          <a:off x="1928762" y="5120640"/>
          <a:ext cx="7215238" cy="1737360"/>
        </p:xfrm>
        <a:graphic>
          <a:graphicData uri="http://schemas.openxmlformats.org/drawingml/2006/table">
            <a:tbl>
              <a:tblPr firstRow="1" bandRow="1">
                <a:tableStyleId>{5C22544A-7EE6-4342-B048-85BDC9FD1C3A}</a:tableStyleId>
              </a:tblPr>
              <a:tblGrid>
                <a:gridCol w="479114"/>
                <a:gridCol w="6736124"/>
              </a:tblGrid>
              <a:tr h="528630">
                <a:tc>
                  <a:txBody>
                    <a:bodyPr/>
                    <a:lstStyle/>
                    <a:p>
                      <a:r>
                        <a:rPr lang="el-GR" sz="1600" dirty="0" smtClean="0"/>
                        <a:t>2</a:t>
                      </a:r>
                      <a:endParaRPr lang="el-GR" sz="1600" dirty="0"/>
                    </a:p>
                  </a:txBody>
                  <a:tcPr/>
                </a:tc>
                <a:tc>
                  <a:txBody>
                    <a:bodyPr/>
                    <a:lstStyle/>
                    <a:p>
                      <a:r>
                        <a:rPr lang="el-GR" sz="1600" dirty="0" smtClean="0"/>
                        <a:t>Το παιδί  έκανε</a:t>
                      </a:r>
                      <a:r>
                        <a:rPr lang="el-GR" sz="1600" baseline="0" dirty="0" smtClean="0"/>
                        <a:t>  </a:t>
                      </a:r>
                      <a:r>
                        <a:rPr lang="el-GR" sz="1600" dirty="0" smtClean="0"/>
                        <a:t>την μπάλα να αναπηδήσει μια φορά και μετά να χτυπήσει τον τοίχο.</a:t>
                      </a:r>
                      <a:endParaRPr lang="el-GR" sz="1600" dirty="0"/>
                    </a:p>
                  </a:txBody>
                  <a:tcPr/>
                </a:tc>
              </a:tr>
              <a:tr h="360261">
                <a:tc>
                  <a:txBody>
                    <a:bodyPr/>
                    <a:lstStyle/>
                    <a:p>
                      <a:r>
                        <a:rPr lang="el-GR" sz="1600" dirty="0" smtClean="0"/>
                        <a:t>1</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Το παιδί  την μπάλα να αναπηδήσει  πάνω από μια φορά πριν χτυπήσει τον τοίχο.</a:t>
                      </a:r>
                    </a:p>
                  </a:txBody>
                  <a:tcPr/>
                </a:tc>
              </a:tr>
              <a:tr h="360261">
                <a:tc>
                  <a:txBody>
                    <a:bodyPr/>
                    <a:lstStyle/>
                    <a:p>
                      <a:r>
                        <a:rPr lang="el-GR" sz="1600" dirty="0" smtClean="0"/>
                        <a:t>0</a:t>
                      </a:r>
                      <a:endParaRPr lang="el-GR" sz="1600" dirty="0"/>
                    </a:p>
                  </a:txBody>
                  <a:tcPr/>
                </a:tc>
                <a:tc>
                  <a:txBody>
                    <a:bodyPr/>
                    <a:lstStyle/>
                    <a:p>
                      <a:r>
                        <a:rPr lang="el-GR" sz="1600" dirty="0" smtClean="0"/>
                        <a:t>Το παιδί πετά την μπάλα και χτυπά τον τοίχο ή δεν καταφέρνει </a:t>
                      </a:r>
                      <a:r>
                        <a:rPr lang="el-GR" sz="1600" baseline="0" dirty="0" smtClean="0"/>
                        <a:t>να </a:t>
                      </a:r>
                      <a:r>
                        <a:rPr lang="el-GR" sz="1600" dirty="0" smtClean="0"/>
                        <a:t>χτυπήσει</a:t>
                      </a:r>
                      <a:r>
                        <a:rPr lang="el-GR" sz="1600" baseline="0" dirty="0" smtClean="0"/>
                        <a:t> τον τοίχο μετά την αναπήδηση του κάνει η μπάλα.</a:t>
                      </a:r>
                      <a:endParaRPr lang="el-GR" sz="1600"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20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071670" y="274638"/>
            <a:ext cx="5000660" cy="868346"/>
          </a:xfrm>
        </p:spPr>
        <p:txBody>
          <a:bodyPr>
            <a:noAutofit/>
          </a:bodyPr>
          <a:lstStyle/>
          <a:p>
            <a:r>
              <a:rPr lang="el-GR" sz="3200" b="1" dirty="0" smtClean="0">
                <a:solidFill>
                  <a:srgbClr val="0070C0"/>
                </a:solidFill>
                <a:latin typeface="Comic Sans MS" pitchFamily="66" charset="0"/>
              </a:rPr>
              <a:t/>
            </a:r>
            <a:br>
              <a:rPr lang="el-GR" sz="3200" b="1" dirty="0" smtClean="0">
                <a:solidFill>
                  <a:srgbClr val="0070C0"/>
                </a:solidFill>
                <a:latin typeface="Comic Sans MS" pitchFamily="66" charset="0"/>
              </a:rPr>
            </a:br>
            <a:r>
              <a:rPr lang="en-US" sz="3200" b="1" dirty="0" smtClean="0">
                <a:solidFill>
                  <a:schemeClr val="accent5">
                    <a:lumMod val="50000"/>
                  </a:schemeClr>
                </a:solidFill>
                <a:latin typeface="Comic Sans MS" pitchFamily="66" charset="0"/>
              </a:rPr>
              <a:t>2</a:t>
            </a:r>
            <a:r>
              <a:rPr lang="el-GR" sz="3200" b="1" dirty="0" smtClean="0">
                <a:solidFill>
                  <a:schemeClr val="accent5">
                    <a:lumMod val="50000"/>
                  </a:schemeClr>
                </a:solidFill>
                <a:latin typeface="Comic Sans MS" pitchFamily="66" charset="0"/>
              </a:rPr>
              <a:t>2.</a:t>
            </a:r>
            <a:r>
              <a:rPr lang="en-US" sz="3200" b="1" dirty="0" smtClean="0">
                <a:solidFill>
                  <a:schemeClr val="accent5">
                    <a:lumMod val="50000"/>
                  </a:schemeClr>
                </a:solidFill>
                <a:latin typeface="Comic Sans MS" pitchFamily="66" charset="0"/>
              </a:rPr>
              <a:t> Catching Ball</a:t>
            </a:r>
            <a:r>
              <a:rPr lang="el-GR" sz="3200" b="1" dirty="0" smtClean="0">
                <a:solidFill>
                  <a:srgbClr val="0070C0"/>
                </a:solidFill>
                <a:latin typeface="Comic Sans MS" pitchFamily="66" charset="0"/>
              </a:rPr>
              <a:t/>
            </a:r>
            <a:br>
              <a:rPr lang="el-GR" sz="3200" b="1" dirty="0" smtClean="0">
                <a:solidFill>
                  <a:srgbClr val="0070C0"/>
                </a:solidFill>
                <a:latin typeface="Comic Sans MS" pitchFamily="66" charset="0"/>
              </a:rPr>
            </a:br>
            <a:endParaRPr lang="el-GR" sz="3200" b="1" dirty="0">
              <a:solidFill>
                <a:srgbClr val="0070C0"/>
              </a:solidFill>
              <a:latin typeface="Comic Sans MS" pitchFamily="66" charset="0"/>
            </a:endParaRPr>
          </a:p>
        </p:txBody>
      </p:sp>
      <p:sp>
        <p:nvSpPr>
          <p:cNvPr id="3" name="2 - Θέση περιεχομένου"/>
          <p:cNvSpPr>
            <a:spLocks noGrp="1"/>
          </p:cNvSpPr>
          <p:nvPr>
            <p:ph sz="half" idx="1"/>
          </p:nvPr>
        </p:nvSpPr>
        <p:spPr>
          <a:xfrm>
            <a:off x="357158" y="1142984"/>
            <a:ext cx="3714776" cy="4525963"/>
          </a:xfrm>
        </p:spPr>
        <p:txBody>
          <a:bodyPr>
            <a:normAutofit fontScale="92500" lnSpcReduction="10000"/>
          </a:bodyPr>
          <a:lstStyle/>
          <a:p>
            <a:pPr algn="just"/>
            <a:r>
              <a:rPr lang="el-GR" sz="2400" b="1" dirty="0" smtClean="0">
                <a:latin typeface="Arial" pitchFamily="34" charset="0"/>
                <a:cs typeface="Arial" pitchFamily="34" charset="0"/>
              </a:rPr>
              <a:t>Ηλικία:</a:t>
            </a:r>
            <a:r>
              <a:rPr lang="el-GR" sz="2400" dirty="0" smtClean="0">
                <a:latin typeface="Arial" pitchFamily="34" charset="0"/>
                <a:cs typeface="Arial" pitchFamily="34" charset="0"/>
              </a:rPr>
              <a:t> 51-52 μηνών</a:t>
            </a:r>
          </a:p>
          <a:p>
            <a:r>
              <a:rPr lang="el-GR" sz="2400" b="1" dirty="0" smtClean="0">
                <a:latin typeface="Arial" pitchFamily="34" charset="0"/>
                <a:cs typeface="Arial" pitchFamily="34" charset="0"/>
              </a:rPr>
              <a:t>Θέση: </a:t>
            </a:r>
            <a:r>
              <a:rPr lang="el-GR" sz="2400" dirty="0" smtClean="0">
                <a:latin typeface="Arial" pitchFamily="34" charset="0"/>
                <a:cs typeface="Arial" pitchFamily="34" charset="0"/>
              </a:rPr>
              <a:t>όρθια</a:t>
            </a:r>
          </a:p>
          <a:p>
            <a:r>
              <a:rPr lang="el-GR" sz="2400" b="1" dirty="0" smtClean="0">
                <a:latin typeface="Arial" pitchFamily="34" charset="0"/>
                <a:cs typeface="Arial" pitchFamily="34" charset="0"/>
              </a:rPr>
              <a:t>Ερέθισμα:</a:t>
            </a:r>
            <a:r>
              <a:rPr lang="el-GR" sz="2400" dirty="0" smtClean="0">
                <a:latin typeface="Arial" pitchFamily="34" charset="0"/>
                <a:cs typeface="Arial" pitchFamily="34" charset="0"/>
              </a:rPr>
              <a:t> μπάλα του τένις</a:t>
            </a:r>
          </a:p>
          <a:p>
            <a:r>
              <a:rPr lang="el-GR" sz="2400" b="1" dirty="0" smtClean="0">
                <a:latin typeface="Arial" pitchFamily="34" charset="0"/>
                <a:cs typeface="Arial" pitchFamily="34" charset="0"/>
              </a:rPr>
              <a:t>Διαδικασία:</a:t>
            </a:r>
            <a:r>
              <a:rPr lang="el-GR" sz="2400" dirty="0" smtClean="0">
                <a:latin typeface="Arial" pitchFamily="34" charset="0"/>
                <a:cs typeface="Arial" pitchFamily="34" charset="0"/>
              </a:rPr>
              <a:t> Σε απόσταση 5 </a:t>
            </a:r>
            <a:r>
              <a:rPr lang="en-US" sz="2400" dirty="0" smtClean="0">
                <a:latin typeface="Arial" pitchFamily="34" charset="0"/>
                <a:cs typeface="Arial" pitchFamily="34" charset="0"/>
              </a:rPr>
              <a:t>ft</a:t>
            </a:r>
            <a:r>
              <a:rPr lang="el-GR" sz="2400" dirty="0" smtClean="0">
                <a:latin typeface="Arial" pitchFamily="34" charset="0"/>
                <a:cs typeface="Arial" pitchFamily="34" charset="0"/>
              </a:rPr>
              <a:t> μπροστά από το παιδί</a:t>
            </a:r>
            <a:r>
              <a:rPr lang="en-US" sz="2400" dirty="0" smtClean="0">
                <a:latin typeface="Arial" pitchFamily="34" charset="0"/>
                <a:cs typeface="Arial" pitchFamily="34" charset="0"/>
              </a:rPr>
              <a:t>.</a:t>
            </a:r>
            <a:r>
              <a:rPr lang="el-GR" sz="2400" dirty="0" smtClean="0">
                <a:latin typeface="Arial" pitchFamily="34" charset="0"/>
                <a:cs typeface="Arial" pitchFamily="34" charset="0"/>
              </a:rPr>
              <a:t>Πετάξτε την μπάλα στο παιδί, με 45 μοίρες γωνία,  έτσι ώστε να προσγειωθεί στα χέρια του παιδιού.</a:t>
            </a:r>
          </a:p>
          <a:p>
            <a:r>
              <a:rPr lang="el-GR" sz="2400" b="1" dirty="0" smtClean="0">
                <a:latin typeface="Arial" pitchFamily="34" charset="0"/>
                <a:cs typeface="Arial" pitchFamily="34" charset="0"/>
              </a:rPr>
              <a:t>Οδηγία:</a:t>
            </a:r>
            <a:r>
              <a:rPr lang="en-US" sz="2400" b="1" dirty="0" smtClean="0">
                <a:latin typeface="Arial" pitchFamily="34" charset="0"/>
                <a:cs typeface="Arial" pitchFamily="34" charset="0"/>
              </a:rPr>
              <a:t> </a:t>
            </a:r>
            <a:r>
              <a:rPr lang="el-GR" sz="2400" dirty="0" smtClean="0">
                <a:latin typeface="Arial" pitchFamily="34" charset="0"/>
                <a:cs typeface="Arial" pitchFamily="34" charset="0"/>
              </a:rPr>
              <a:t>«Πιάσε τη μπάλα».</a:t>
            </a:r>
          </a:p>
        </p:txBody>
      </p:sp>
      <p:pic>
        <p:nvPicPr>
          <p:cNvPr id="6" name="5 - Θέση περιεχομένου" descr="Object Manip32.jpg"/>
          <p:cNvPicPr>
            <a:picLocks noGrp="1" noChangeAspect="1"/>
          </p:cNvPicPr>
          <p:nvPr>
            <p:ph sz="half" idx="2"/>
          </p:nvPr>
        </p:nvPicPr>
        <p:blipFill>
          <a:blip r:embed="rId2"/>
          <a:srcRect l="60419" t="19493" r="9136" b="67485"/>
          <a:stretch>
            <a:fillRect/>
          </a:stretch>
        </p:blipFill>
        <p:spPr>
          <a:xfrm>
            <a:off x="3929058" y="1643050"/>
            <a:ext cx="4643470" cy="3289468"/>
          </a:xfrm>
        </p:spPr>
      </p:pic>
      <p:graphicFrame>
        <p:nvGraphicFramePr>
          <p:cNvPr id="4" name="3 - Πίνακας"/>
          <p:cNvGraphicFramePr>
            <a:graphicFrameLocks noGrp="1"/>
          </p:cNvGraphicFramePr>
          <p:nvPr/>
        </p:nvGraphicFramePr>
        <p:xfrm>
          <a:off x="1714480" y="5339499"/>
          <a:ext cx="7215238" cy="1518501"/>
        </p:xfrm>
        <a:graphic>
          <a:graphicData uri="http://schemas.openxmlformats.org/drawingml/2006/table">
            <a:tbl>
              <a:tblPr firstRow="1" bandRow="1">
                <a:tableStyleId>{5C22544A-7EE6-4342-B048-85BDC9FD1C3A}</a:tableStyleId>
              </a:tblPr>
              <a:tblGrid>
                <a:gridCol w="479114"/>
                <a:gridCol w="6736124"/>
              </a:tblGrid>
              <a:tr h="528630">
                <a:tc>
                  <a:txBody>
                    <a:bodyPr/>
                    <a:lstStyle/>
                    <a:p>
                      <a:r>
                        <a:rPr lang="el-GR" sz="1600" dirty="0" smtClean="0"/>
                        <a:t>2</a:t>
                      </a:r>
                      <a:endParaRPr lang="el-GR" sz="1600" dirty="0"/>
                    </a:p>
                  </a:txBody>
                  <a:tcPr/>
                </a:tc>
                <a:tc>
                  <a:txBody>
                    <a:bodyPr/>
                    <a:lstStyle/>
                    <a:p>
                      <a:r>
                        <a:rPr lang="el-GR" sz="1600" dirty="0" smtClean="0"/>
                        <a:t>Το παιδί  πιάνει</a:t>
                      </a:r>
                      <a:r>
                        <a:rPr lang="el-GR" sz="1600" baseline="0" dirty="0" smtClean="0"/>
                        <a:t> την μπάλα 2 από τις 3 φορές, χρησιμοποιώντας μόνο λυγισμένα χέρια</a:t>
                      </a:r>
                      <a:r>
                        <a:rPr lang="el-GR" sz="1600" dirty="0" smtClean="0"/>
                        <a:t>.</a:t>
                      </a:r>
                      <a:endParaRPr lang="el-GR" sz="1600" dirty="0"/>
                    </a:p>
                  </a:txBody>
                  <a:tcPr/>
                </a:tc>
              </a:tr>
              <a:tr h="360261">
                <a:tc>
                  <a:txBody>
                    <a:bodyPr/>
                    <a:lstStyle/>
                    <a:p>
                      <a:r>
                        <a:rPr lang="el-GR" sz="1600" dirty="0" smtClean="0"/>
                        <a:t>1</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Το παιδί  πιάνει</a:t>
                      </a:r>
                      <a:r>
                        <a:rPr lang="el-GR" sz="1600" baseline="0" dirty="0" smtClean="0"/>
                        <a:t> την μπάλα 1 από τις 3 φορές, χρησιμοποιώντας μόνο λυγισμένα χέρια</a:t>
                      </a:r>
                      <a:endParaRPr lang="el-GR" sz="1600" dirty="0" smtClean="0"/>
                    </a:p>
                  </a:txBody>
                  <a:tcPr/>
                </a:tc>
              </a:tr>
              <a:tr h="360261">
                <a:tc>
                  <a:txBody>
                    <a:bodyPr/>
                    <a:lstStyle/>
                    <a:p>
                      <a:r>
                        <a:rPr lang="el-GR" sz="1600" dirty="0" smtClean="0"/>
                        <a:t>0</a:t>
                      </a:r>
                      <a:endParaRPr lang="el-GR" sz="1600" dirty="0"/>
                    </a:p>
                  </a:txBody>
                  <a:tcPr/>
                </a:tc>
                <a:tc>
                  <a:txBody>
                    <a:bodyPr/>
                    <a:lstStyle/>
                    <a:p>
                      <a:r>
                        <a:rPr lang="el-GR" sz="1600" dirty="0" smtClean="0"/>
                        <a:t>Το παιδί δεν καταφέρνει </a:t>
                      </a:r>
                      <a:r>
                        <a:rPr lang="el-GR" sz="1600" baseline="0" dirty="0" smtClean="0"/>
                        <a:t>να πιάσει την μπάλα.</a:t>
                      </a:r>
                      <a:endParaRPr lang="el-GR" sz="1600"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 Θέση περιεχομένου"/>
          <p:cNvGraphicFramePr>
            <a:graphicFrameLocks noGrp="1"/>
          </p:cNvGraphicFramePr>
          <p:nvPr>
            <p:ph idx="1"/>
            <p:extLst>
              <p:ext uri="{D42A27DB-BD31-4B8C-83A1-F6EECF244321}">
                <p14:modId xmlns:p14="http://schemas.microsoft.com/office/powerpoint/2010/main" val="2564928867"/>
              </p:ext>
            </p:extLst>
          </p:nvPr>
        </p:nvGraphicFramePr>
        <p:xfrm>
          <a:off x="142844" y="428605"/>
          <a:ext cx="7957549" cy="6024732"/>
        </p:xfrm>
        <a:graphic>
          <a:graphicData uri="http://schemas.openxmlformats.org/drawingml/2006/table">
            <a:tbl>
              <a:tblPr firstRow="1" bandRow="1">
                <a:tableStyleId>{5C22544A-7EE6-4342-B048-85BDC9FD1C3A}</a:tableStyleId>
              </a:tblPr>
              <a:tblGrid>
                <a:gridCol w="1028994"/>
                <a:gridCol w="1371992"/>
                <a:gridCol w="2126586"/>
                <a:gridCol w="1028994"/>
                <a:gridCol w="1246226"/>
                <a:gridCol w="1154757"/>
              </a:tblGrid>
              <a:tr h="1073787">
                <a:tc>
                  <a:txBody>
                    <a:bodyPr/>
                    <a:lstStyle/>
                    <a:p>
                      <a:pPr algn="ctr">
                        <a:lnSpc>
                          <a:spcPct val="115000"/>
                        </a:lnSpc>
                        <a:spcAft>
                          <a:spcPts val="0"/>
                        </a:spcAft>
                      </a:pPr>
                      <a:r>
                        <a:rPr lang="en-US" sz="1600" b="1" dirty="0">
                          <a:latin typeface="Times New Roman"/>
                          <a:ea typeface="Calibri"/>
                          <a:cs typeface="Times New Roman"/>
                        </a:rPr>
                        <a:t>TEST</a:t>
                      </a:r>
                      <a:endParaRPr lang="el-GR" sz="1600" dirty="0">
                        <a:latin typeface="Calibri"/>
                        <a:ea typeface="Calibri"/>
                        <a:cs typeface="Times New Roman"/>
                      </a:endParaRPr>
                    </a:p>
                  </a:txBody>
                  <a:tcPr marL="68580" marR="68580" marT="0" marB="0" anchor="ctr"/>
                </a:tc>
                <a:tc>
                  <a:txBody>
                    <a:bodyPr/>
                    <a:lstStyle/>
                    <a:p>
                      <a:pPr algn="ctr">
                        <a:lnSpc>
                          <a:spcPct val="115000"/>
                        </a:lnSpc>
                        <a:spcAft>
                          <a:spcPts val="0"/>
                        </a:spcAft>
                      </a:pPr>
                      <a:r>
                        <a:rPr lang="el-GR" sz="1600" b="1" dirty="0">
                          <a:latin typeface="Times New Roman"/>
                          <a:ea typeface="Calibri"/>
                          <a:cs typeface="Times New Roman"/>
                        </a:rPr>
                        <a:t>Συγγραφείς</a:t>
                      </a:r>
                      <a:endParaRPr lang="el-GR" sz="1600" dirty="0">
                        <a:latin typeface="Calibri"/>
                        <a:ea typeface="Calibri"/>
                        <a:cs typeface="Times New Roman"/>
                      </a:endParaRPr>
                    </a:p>
                  </a:txBody>
                  <a:tcPr marL="68580" marR="68580" marT="0" marB="0" anchor="ctr"/>
                </a:tc>
                <a:tc>
                  <a:txBody>
                    <a:bodyPr/>
                    <a:lstStyle/>
                    <a:p>
                      <a:pPr algn="ctr">
                        <a:lnSpc>
                          <a:spcPct val="115000"/>
                        </a:lnSpc>
                        <a:spcAft>
                          <a:spcPts val="0"/>
                        </a:spcAft>
                      </a:pPr>
                      <a:r>
                        <a:rPr lang="el-GR" sz="1600" b="1" dirty="0">
                          <a:latin typeface="Times New Roman"/>
                          <a:ea typeface="Calibri"/>
                          <a:cs typeface="Times New Roman"/>
                        </a:rPr>
                        <a:t>Σκοπός</a:t>
                      </a:r>
                      <a:endParaRPr lang="el-GR" sz="1600" dirty="0">
                        <a:latin typeface="Calibri"/>
                        <a:ea typeface="Calibri"/>
                        <a:cs typeface="Times New Roman"/>
                      </a:endParaRPr>
                    </a:p>
                  </a:txBody>
                  <a:tcPr marL="68580" marR="68580" marT="0" marB="0" anchor="ctr"/>
                </a:tc>
                <a:tc>
                  <a:txBody>
                    <a:bodyPr/>
                    <a:lstStyle/>
                    <a:p>
                      <a:pPr algn="ctr">
                        <a:lnSpc>
                          <a:spcPct val="115000"/>
                        </a:lnSpc>
                        <a:spcAft>
                          <a:spcPts val="0"/>
                        </a:spcAft>
                      </a:pPr>
                      <a:r>
                        <a:rPr lang="el-GR" sz="1600" b="1">
                          <a:latin typeface="Times New Roman"/>
                          <a:ea typeface="Calibri"/>
                          <a:cs typeface="Times New Roman"/>
                        </a:rPr>
                        <a:t>Ηλικία</a:t>
                      </a:r>
                      <a:endParaRPr lang="el-GR" sz="1600">
                        <a:latin typeface="Calibri"/>
                        <a:ea typeface="Calibri"/>
                        <a:cs typeface="Times New Roman"/>
                      </a:endParaRPr>
                    </a:p>
                    <a:p>
                      <a:pPr algn="ctr">
                        <a:lnSpc>
                          <a:spcPct val="115000"/>
                        </a:lnSpc>
                        <a:spcAft>
                          <a:spcPts val="0"/>
                        </a:spcAft>
                      </a:pPr>
                      <a:r>
                        <a:rPr lang="el-GR" sz="1600" b="1">
                          <a:latin typeface="Times New Roman"/>
                          <a:ea typeface="Calibri"/>
                          <a:cs typeface="Times New Roman"/>
                        </a:rPr>
                        <a:t>(χρ</a:t>
                      </a:r>
                      <a:r>
                        <a:rPr lang="en-US" sz="1600" b="1">
                          <a:latin typeface="Times New Roman"/>
                          <a:ea typeface="Calibri"/>
                          <a:cs typeface="Times New Roman"/>
                        </a:rPr>
                        <a:t>:</a:t>
                      </a:r>
                      <a:r>
                        <a:rPr lang="el-GR" sz="1600" b="1">
                          <a:latin typeface="Times New Roman"/>
                          <a:ea typeface="Calibri"/>
                          <a:cs typeface="Times New Roman"/>
                        </a:rPr>
                        <a:t>μην.</a:t>
                      </a:r>
                      <a:r>
                        <a:rPr lang="en-US" sz="1600" b="1">
                          <a:latin typeface="Times New Roman"/>
                          <a:ea typeface="Calibri"/>
                          <a:cs typeface="Times New Roman"/>
                        </a:rPr>
                        <a:t>)</a:t>
                      </a:r>
                      <a:endParaRPr lang="el-GR" sz="1600">
                        <a:latin typeface="Calibri"/>
                        <a:ea typeface="Calibri"/>
                        <a:cs typeface="Times New Roman"/>
                      </a:endParaRPr>
                    </a:p>
                  </a:txBody>
                  <a:tcPr marL="68580" marR="68580" marT="0" marB="0" anchor="ctr"/>
                </a:tc>
                <a:tc>
                  <a:txBody>
                    <a:bodyPr/>
                    <a:lstStyle/>
                    <a:p>
                      <a:pPr algn="ctr">
                        <a:lnSpc>
                          <a:spcPct val="115000"/>
                        </a:lnSpc>
                        <a:spcAft>
                          <a:spcPts val="0"/>
                        </a:spcAft>
                      </a:pPr>
                      <a:r>
                        <a:rPr lang="el-GR" sz="1600" b="1" dirty="0">
                          <a:latin typeface="Times New Roman"/>
                          <a:ea typeface="Calibri"/>
                          <a:cs typeface="Times New Roman"/>
                        </a:rPr>
                        <a:t>Χρόνος δοκιμασίας</a:t>
                      </a:r>
                      <a:r>
                        <a:rPr lang="en-US" sz="1600" b="1" dirty="0">
                          <a:latin typeface="Times New Roman"/>
                          <a:ea typeface="Calibri"/>
                          <a:cs typeface="Times New Roman"/>
                        </a:rPr>
                        <a:t> (</a:t>
                      </a:r>
                      <a:r>
                        <a:rPr lang="el-GR" sz="1600" b="1" dirty="0">
                          <a:latin typeface="Times New Roman"/>
                          <a:ea typeface="Calibri"/>
                          <a:cs typeface="Times New Roman"/>
                        </a:rPr>
                        <a:t>λεπτά</a:t>
                      </a:r>
                      <a:r>
                        <a:rPr lang="en-US" sz="1600" b="1" dirty="0">
                          <a:latin typeface="Times New Roman"/>
                          <a:ea typeface="Calibri"/>
                          <a:cs typeface="Times New Roman"/>
                        </a:rPr>
                        <a:t>)</a:t>
                      </a:r>
                      <a:endParaRPr lang="el-GR" sz="1600" dirty="0">
                        <a:latin typeface="Calibri"/>
                        <a:ea typeface="Calibri"/>
                        <a:cs typeface="Times New Roman"/>
                      </a:endParaRPr>
                    </a:p>
                  </a:txBody>
                  <a:tcPr marL="68580" marR="68580" marT="0" marB="0" anchor="ctr"/>
                </a:tc>
                <a:tc>
                  <a:txBody>
                    <a:bodyPr/>
                    <a:lstStyle/>
                    <a:p>
                      <a:pPr algn="ctr">
                        <a:lnSpc>
                          <a:spcPct val="115000"/>
                        </a:lnSpc>
                        <a:spcAft>
                          <a:spcPts val="0"/>
                        </a:spcAft>
                      </a:pPr>
                      <a:r>
                        <a:rPr lang="el-GR" sz="1600" b="1" dirty="0">
                          <a:latin typeface="Times New Roman"/>
                          <a:ea typeface="Calibri"/>
                          <a:cs typeface="Times New Roman"/>
                        </a:rPr>
                        <a:t>Αριθμός αντικειμένων</a:t>
                      </a:r>
                      <a:endParaRPr lang="el-GR" sz="1600" dirty="0">
                        <a:latin typeface="Calibri"/>
                        <a:ea typeface="Calibri"/>
                        <a:cs typeface="Times New Roman"/>
                      </a:endParaRPr>
                    </a:p>
                  </a:txBody>
                  <a:tcPr marL="68580" marR="68580" marT="0" marB="0" anchor="ctr"/>
                </a:tc>
              </a:tr>
              <a:tr h="1432608">
                <a:tc>
                  <a:txBody>
                    <a:bodyPr/>
                    <a:lstStyle/>
                    <a:p>
                      <a:pPr>
                        <a:lnSpc>
                          <a:spcPct val="115000"/>
                        </a:lnSpc>
                        <a:spcAft>
                          <a:spcPts val="0"/>
                        </a:spcAft>
                      </a:pPr>
                      <a:r>
                        <a:rPr lang="el-GR" sz="1600" b="0" dirty="0">
                          <a:latin typeface="Times New Roman"/>
                          <a:ea typeface="Calibri"/>
                          <a:cs typeface="Times New Roman"/>
                        </a:rPr>
                        <a:t>BOT-2</a:t>
                      </a:r>
                      <a:endParaRPr lang="el-GR" sz="1600" b="0" dirty="0">
                        <a:latin typeface="Calibri"/>
                        <a:ea typeface="Calibri"/>
                        <a:cs typeface="Times New Roman"/>
                      </a:endParaRPr>
                    </a:p>
                  </a:txBody>
                  <a:tcPr marL="68580" marR="68580" marT="0" marB="0"/>
                </a:tc>
                <a:tc>
                  <a:txBody>
                    <a:bodyPr/>
                    <a:lstStyle/>
                    <a:p>
                      <a:pPr>
                        <a:lnSpc>
                          <a:spcPct val="115000"/>
                        </a:lnSpc>
                        <a:spcAft>
                          <a:spcPts val="0"/>
                        </a:spcAft>
                      </a:pPr>
                      <a:r>
                        <a:rPr lang="el-GR" sz="1600" b="0" dirty="0" err="1">
                          <a:latin typeface="Times New Roman"/>
                          <a:ea typeface="Calibri"/>
                          <a:cs typeface="Times New Roman"/>
                        </a:rPr>
                        <a:t>Bruininks</a:t>
                      </a:r>
                      <a:r>
                        <a:rPr lang="el-GR" sz="1600" b="0" dirty="0">
                          <a:latin typeface="Times New Roman"/>
                          <a:ea typeface="Calibri"/>
                          <a:cs typeface="Times New Roman"/>
                        </a:rPr>
                        <a:t> </a:t>
                      </a:r>
                      <a:r>
                        <a:rPr lang="el-GR" sz="1600" b="0" dirty="0" err="1">
                          <a:latin typeface="Times New Roman"/>
                          <a:ea typeface="Calibri"/>
                          <a:cs typeface="Times New Roman"/>
                        </a:rPr>
                        <a:t>and</a:t>
                      </a:r>
                      <a:r>
                        <a:rPr lang="el-GR" sz="1600" b="0" dirty="0">
                          <a:latin typeface="Times New Roman"/>
                          <a:ea typeface="Calibri"/>
                          <a:cs typeface="Times New Roman"/>
                        </a:rPr>
                        <a:t> </a:t>
                      </a:r>
                      <a:r>
                        <a:rPr lang="el-GR" sz="1600" b="0" dirty="0" err="1">
                          <a:latin typeface="Times New Roman"/>
                          <a:ea typeface="Calibri"/>
                          <a:cs typeface="Times New Roman"/>
                        </a:rPr>
                        <a:t>Bruininks</a:t>
                      </a:r>
                      <a:endParaRPr lang="el-GR" sz="1600" b="0" dirty="0">
                        <a:latin typeface="Calibri"/>
                        <a:ea typeface="Calibri"/>
                        <a:cs typeface="Times New Roman"/>
                      </a:endParaRPr>
                    </a:p>
                  </a:txBody>
                  <a:tcPr marL="68580" marR="68580" marT="0" marB="0"/>
                </a:tc>
                <a:tc>
                  <a:txBody>
                    <a:bodyPr/>
                    <a:lstStyle/>
                    <a:p>
                      <a:pPr>
                        <a:lnSpc>
                          <a:spcPct val="115000"/>
                        </a:lnSpc>
                        <a:spcAft>
                          <a:spcPts val="0"/>
                        </a:spcAft>
                      </a:pPr>
                      <a:r>
                        <a:rPr lang="el-GR" sz="1600" b="0" dirty="0">
                          <a:latin typeface="Times New Roman"/>
                          <a:ea typeface="Calibri"/>
                          <a:cs typeface="Times New Roman"/>
                        </a:rPr>
                        <a:t>Προσδιορισμός ατόμων με ελαφριά έως μέτρια συντονισμό των κινητικών δυσκολιών</a:t>
                      </a:r>
                      <a:endParaRPr lang="el-GR" sz="1600" b="0" dirty="0">
                        <a:latin typeface="Calibri"/>
                        <a:ea typeface="Calibri"/>
                        <a:cs typeface="Times New Roman"/>
                      </a:endParaRPr>
                    </a:p>
                  </a:txBody>
                  <a:tcPr marL="68580" marR="68580" marT="0" marB="0"/>
                </a:tc>
                <a:tc>
                  <a:txBody>
                    <a:bodyPr/>
                    <a:lstStyle/>
                    <a:p>
                      <a:pPr>
                        <a:lnSpc>
                          <a:spcPct val="115000"/>
                        </a:lnSpc>
                        <a:spcAft>
                          <a:spcPts val="0"/>
                        </a:spcAft>
                      </a:pPr>
                      <a:r>
                        <a:rPr lang="el-GR" sz="1600" b="0" dirty="0">
                          <a:latin typeface="Times New Roman"/>
                          <a:ea typeface="Calibri"/>
                          <a:cs typeface="Times New Roman"/>
                        </a:rPr>
                        <a:t>4:0 - 21:0</a:t>
                      </a:r>
                      <a:endParaRPr lang="el-GR" sz="1600" b="0" dirty="0">
                        <a:latin typeface="Calibri"/>
                        <a:ea typeface="Calibri"/>
                        <a:cs typeface="Times New Roman"/>
                      </a:endParaRPr>
                    </a:p>
                  </a:txBody>
                  <a:tcPr marL="68580" marR="68580" marT="0" marB="0"/>
                </a:tc>
                <a:tc>
                  <a:txBody>
                    <a:bodyPr/>
                    <a:lstStyle/>
                    <a:p>
                      <a:pPr>
                        <a:lnSpc>
                          <a:spcPct val="115000"/>
                        </a:lnSpc>
                        <a:spcAft>
                          <a:spcPts val="0"/>
                        </a:spcAft>
                      </a:pPr>
                      <a:r>
                        <a:rPr lang="el-GR" sz="1600" b="0" dirty="0">
                          <a:latin typeface="Times New Roman"/>
                          <a:ea typeface="Calibri"/>
                          <a:cs typeface="Times New Roman"/>
                        </a:rPr>
                        <a:t>LF: 45 - 60 SF: 15 - 20</a:t>
                      </a:r>
                      <a:endParaRPr lang="el-GR" sz="1600" b="0" dirty="0">
                        <a:latin typeface="Calibri"/>
                        <a:ea typeface="Calibri"/>
                        <a:cs typeface="Times New Roman"/>
                      </a:endParaRPr>
                    </a:p>
                  </a:txBody>
                  <a:tcPr marL="68580" marR="68580" marT="0" marB="0"/>
                </a:tc>
                <a:tc>
                  <a:txBody>
                    <a:bodyPr/>
                    <a:lstStyle/>
                    <a:p>
                      <a:pPr>
                        <a:lnSpc>
                          <a:spcPct val="115000"/>
                        </a:lnSpc>
                        <a:spcAft>
                          <a:spcPts val="0"/>
                        </a:spcAft>
                      </a:pPr>
                      <a:r>
                        <a:rPr lang="el-GR" sz="1600" b="0" dirty="0">
                          <a:latin typeface="Times New Roman"/>
                          <a:ea typeface="Calibri"/>
                          <a:cs typeface="Times New Roman"/>
                        </a:rPr>
                        <a:t>LF: 53 </a:t>
                      </a:r>
                      <a:r>
                        <a:rPr lang="el-GR" sz="1600" b="0" dirty="0" err="1">
                          <a:latin typeface="Times New Roman"/>
                          <a:ea typeface="Calibri"/>
                          <a:cs typeface="Times New Roman"/>
                        </a:rPr>
                        <a:t>items</a:t>
                      </a:r>
                      <a:r>
                        <a:rPr lang="el-GR" sz="1600" b="0" dirty="0">
                          <a:latin typeface="Times New Roman"/>
                          <a:ea typeface="Calibri"/>
                          <a:cs typeface="Times New Roman"/>
                        </a:rPr>
                        <a:t> SF: 14 </a:t>
                      </a:r>
                      <a:r>
                        <a:rPr lang="el-GR" sz="1600" b="0" dirty="0" err="1">
                          <a:latin typeface="Times New Roman"/>
                          <a:ea typeface="Calibri"/>
                          <a:cs typeface="Times New Roman"/>
                        </a:rPr>
                        <a:t>items</a:t>
                      </a:r>
                      <a:endParaRPr lang="el-GR" sz="1600" b="0" dirty="0">
                        <a:latin typeface="Calibri"/>
                        <a:ea typeface="Calibri"/>
                        <a:cs typeface="Times New Roman"/>
                      </a:endParaRPr>
                    </a:p>
                  </a:txBody>
                  <a:tcPr marL="68580" marR="68580" marT="0" marB="0"/>
                </a:tc>
              </a:tr>
              <a:tr h="1225384">
                <a:tc>
                  <a:txBody>
                    <a:bodyPr/>
                    <a:lstStyle/>
                    <a:p>
                      <a:pPr>
                        <a:lnSpc>
                          <a:spcPct val="115000"/>
                        </a:lnSpc>
                        <a:spcAft>
                          <a:spcPts val="0"/>
                        </a:spcAft>
                      </a:pPr>
                      <a:r>
                        <a:rPr lang="el-GR" sz="1600" dirty="0">
                          <a:latin typeface="Times New Roman"/>
                          <a:ea typeface="Calibri"/>
                          <a:cs typeface="Times New Roman"/>
                        </a:rPr>
                        <a:t>KTK</a:t>
                      </a:r>
                      <a:endParaRPr lang="el-GR" sz="1600" dirty="0">
                        <a:latin typeface="Calibri"/>
                        <a:ea typeface="Calibri"/>
                        <a:cs typeface="Times New Roman"/>
                      </a:endParaRPr>
                    </a:p>
                  </a:txBody>
                  <a:tcPr marL="68580" marR="68580" marT="0" marB="0"/>
                </a:tc>
                <a:tc>
                  <a:txBody>
                    <a:bodyPr/>
                    <a:lstStyle/>
                    <a:p>
                      <a:pPr>
                        <a:lnSpc>
                          <a:spcPct val="115000"/>
                        </a:lnSpc>
                        <a:spcAft>
                          <a:spcPts val="0"/>
                        </a:spcAft>
                      </a:pPr>
                      <a:r>
                        <a:rPr lang="el-GR" sz="1600" dirty="0" err="1">
                          <a:latin typeface="Times New Roman"/>
                          <a:ea typeface="Calibri"/>
                          <a:cs typeface="Times New Roman"/>
                        </a:rPr>
                        <a:t>Kiphard</a:t>
                      </a:r>
                      <a:r>
                        <a:rPr lang="el-GR" sz="1600" dirty="0">
                          <a:latin typeface="Times New Roman"/>
                          <a:ea typeface="Calibri"/>
                          <a:cs typeface="Times New Roman"/>
                        </a:rPr>
                        <a:t> </a:t>
                      </a:r>
                      <a:r>
                        <a:rPr lang="el-GR" sz="1600" dirty="0" err="1">
                          <a:latin typeface="Times New Roman"/>
                          <a:ea typeface="Calibri"/>
                          <a:cs typeface="Times New Roman"/>
                        </a:rPr>
                        <a:t>and</a:t>
                      </a:r>
                      <a:r>
                        <a:rPr lang="el-GR" sz="1600" dirty="0">
                          <a:latin typeface="Times New Roman"/>
                          <a:ea typeface="Calibri"/>
                          <a:cs typeface="Times New Roman"/>
                        </a:rPr>
                        <a:t> </a:t>
                      </a:r>
                      <a:r>
                        <a:rPr lang="el-GR" sz="1600" dirty="0" err="1">
                          <a:latin typeface="Times New Roman"/>
                          <a:ea typeface="Calibri"/>
                          <a:cs typeface="Times New Roman"/>
                        </a:rPr>
                        <a:t>Shilling</a:t>
                      </a:r>
                      <a:endParaRPr lang="el-GR" sz="1600" dirty="0">
                        <a:latin typeface="Calibri"/>
                        <a:ea typeface="Calibri"/>
                        <a:cs typeface="Times New Roman"/>
                      </a:endParaRPr>
                    </a:p>
                  </a:txBody>
                  <a:tcPr marL="68580" marR="68580" marT="0" marB="0"/>
                </a:tc>
                <a:tc>
                  <a:txBody>
                    <a:bodyPr/>
                    <a:lstStyle/>
                    <a:p>
                      <a:pPr>
                        <a:lnSpc>
                          <a:spcPct val="115000"/>
                        </a:lnSpc>
                        <a:spcAft>
                          <a:spcPts val="0"/>
                        </a:spcAft>
                      </a:pPr>
                      <a:r>
                        <a:rPr lang="el-GR" sz="1600" dirty="0">
                          <a:latin typeface="Times New Roman"/>
                          <a:ea typeface="Calibri"/>
                          <a:cs typeface="Times New Roman"/>
                        </a:rPr>
                        <a:t>Αξιολογεί γενική δυναμική ικανότητα ισορροπίας</a:t>
                      </a:r>
                      <a:endParaRPr lang="el-GR" sz="1600" dirty="0">
                        <a:latin typeface="Calibri"/>
                        <a:ea typeface="Calibri"/>
                        <a:cs typeface="Times New Roman"/>
                      </a:endParaRPr>
                    </a:p>
                  </a:txBody>
                  <a:tcPr marL="68580" marR="68580" marT="0" marB="0"/>
                </a:tc>
                <a:tc>
                  <a:txBody>
                    <a:bodyPr/>
                    <a:lstStyle/>
                    <a:p>
                      <a:pPr>
                        <a:lnSpc>
                          <a:spcPct val="115000"/>
                        </a:lnSpc>
                        <a:spcAft>
                          <a:spcPts val="0"/>
                        </a:spcAft>
                      </a:pPr>
                      <a:r>
                        <a:rPr lang="el-GR" sz="1600">
                          <a:latin typeface="Times New Roman"/>
                          <a:ea typeface="Calibri"/>
                          <a:cs typeface="Times New Roman"/>
                        </a:rPr>
                        <a:t>5:0 - 14:0</a:t>
                      </a:r>
                      <a:endParaRPr lang="el-GR" sz="1600">
                        <a:latin typeface="Calibri"/>
                        <a:ea typeface="Calibri"/>
                        <a:cs typeface="Times New Roman"/>
                      </a:endParaRPr>
                    </a:p>
                  </a:txBody>
                  <a:tcPr marL="68580" marR="68580" marT="0" marB="0"/>
                </a:tc>
                <a:tc>
                  <a:txBody>
                    <a:bodyPr/>
                    <a:lstStyle/>
                    <a:p>
                      <a:pPr>
                        <a:lnSpc>
                          <a:spcPct val="115000"/>
                        </a:lnSpc>
                        <a:spcAft>
                          <a:spcPts val="0"/>
                        </a:spcAft>
                      </a:pPr>
                      <a:r>
                        <a:rPr lang="en-US" sz="1600">
                          <a:latin typeface="Times New Roman"/>
                          <a:ea typeface="Calibri"/>
                          <a:cs typeface="Times New Roman"/>
                        </a:rPr>
                        <a:t>20</a:t>
                      </a:r>
                      <a:endParaRPr lang="el-GR" sz="1600">
                        <a:latin typeface="Calibri"/>
                        <a:ea typeface="Calibri"/>
                        <a:cs typeface="Times New Roman"/>
                      </a:endParaRPr>
                    </a:p>
                  </a:txBody>
                  <a:tcPr marL="68580" marR="68580" marT="0" marB="0"/>
                </a:tc>
                <a:tc>
                  <a:txBody>
                    <a:bodyPr/>
                    <a:lstStyle/>
                    <a:p>
                      <a:pPr>
                        <a:lnSpc>
                          <a:spcPct val="115000"/>
                        </a:lnSpc>
                        <a:spcAft>
                          <a:spcPts val="0"/>
                        </a:spcAft>
                      </a:pPr>
                      <a:r>
                        <a:rPr lang="en-US" sz="1600">
                          <a:latin typeface="Times New Roman"/>
                          <a:ea typeface="Calibri"/>
                          <a:cs typeface="Times New Roman"/>
                        </a:rPr>
                        <a:t>4</a:t>
                      </a:r>
                      <a:endParaRPr lang="el-GR" sz="1600">
                        <a:latin typeface="Calibri"/>
                        <a:ea typeface="Calibri"/>
                        <a:cs typeface="Times New Roman"/>
                      </a:endParaRPr>
                    </a:p>
                  </a:txBody>
                  <a:tcPr marL="68580" marR="68580" marT="0" marB="0"/>
                </a:tc>
              </a:tr>
              <a:tr h="1177207">
                <a:tc>
                  <a:txBody>
                    <a:bodyPr/>
                    <a:lstStyle/>
                    <a:p>
                      <a:pPr>
                        <a:lnSpc>
                          <a:spcPct val="115000"/>
                        </a:lnSpc>
                        <a:spcAft>
                          <a:spcPts val="0"/>
                        </a:spcAft>
                      </a:pPr>
                      <a:r>
                        <a:rPr lang="el-GR" sz="1600">
                          <a:latin typeface="Times New Roman"/>
                          <a:ea typeface="Calibri"/>
                          <a:cs typeface="Times New Roman"/>
                        </a:rPr>
                        <a:t>TGMD-2</a:t>
                      </a:r>
                      <a:endParaRPr lang="el-GR" sz="1600">
                        <a:latin typeface="Calibri"/>
                        <a:ea typeface="Calibri"/>
                        <a:cs typeface="Times New Roman"/>
                      </a:endParaRPr>
                    </a:p>
                  </a:txBody>
                  <a:tcPr marL="68580" marR="68580" marT="0" marB="0"/>
                </a:tc>
                <a:tc>
                  <a:txBody>
                    <a:bodyPr/>
                    <a:lstStyle/>
                    <a:p>
                      <a:pPr>
                        <a:lnSpc>
                          <a:spcPct val="115000"/>
                        </a:lnSpc>
                        <a:spcAft>
                          <a:spcPts val="0"/>
                        </a:spcAft>
                      </a:pPr>
                      <a:r>
                        <a:rPr lang="el-GR" sz="1600" dirty="0" err="1">
                          <a:latin typeface="Times New Roman"/>
                          <a:ea typeface="Calibri"/>
                          <a:cs typeface="Times New Roman"/>
                        </a:rPr>
                        <a:t>Ulrich</a:t>
                      </a:r>
                      <a:endParaRPr lang="el-GR" sz="1600" dirty="0">
                        <a:latin typeface="Calibri"/>
                        <a:ea typeface="Calibri"/>
                        <a:cs typeface="Times New Roman"/>
                      </a:endParaRPr>
                    </a:p>
                  </a:txBody>
                  <a:tcPr marL="68580" marR="68580" marT="0" marB="0"/>
                </a:tc>
                <a:tc>
                  <a:txBody>
                    <a:bodyPr/>
                    <a:lstStyle/>
                    <a:p>
                      <a:pPr>
                        <a:lnSpc>
                          <a:spcPct val="115000"/>
                        </a:lnSpc>
                        <a:spcAft>
                          <a:spcPts val="0"/>
                        </a:spcAft>
                      </a:pPr>
                      <a:r>
                        <a:rPr lang="en-US" sz="1600" dirty="0">
                          <a:latin typeface="Times New Roman"/>
                          <a:ea typeface="Calibri"/>
                          <a:cs typeface="Times New Roman"/>
                        </a:rPr>
                        <a:t> </a:t>
                      </a:r>
                      <a:r>
                        <a:rPr lang="el-GR" sz="1600" dirty="0">
                          <a:latin typeface="Times New Roman"/>
                          <a:ea typeface="Calibri"/>
                          <a:cs typeface="Times New Roman"/>
                        </a:rPr>
                        <a:t>Εντοπίζει παιδία που κινητικά είναι σημαντικά πίσω από την ηλικία τους</a:t>
                      </a:r>
                      <a:endParaRPr lang="el-GR" sz="1600" dirty="0">
                        <a:latin typeface="Calibri"/>
                        <a:ea typeface="Calibri"/>
                        <a:cs typeface="Times New Roman"/>
                      </a:endParaRPr>
                    </a:p>
                  </a:txBody>
                  <a:tcPr marL="68580" marR="68580" marT="0" marB="0"/>
                </a:tc>
                <a:tc>
                  <a:txBody>
                    <a:bodyPr/>
                    <a:lstStyle/>
                    <a:p>
                      <a:pPr>
                        <a:lnSpc>
                          <a:spcPct val="115000"/>
                        </a:lnSpc>
                        <a:spcAft>
                          <a:spcPts val="0"/>
                        </a:spcAft>
                      </a:pPr>
                      <a:r>
                        <a:rPr lang="el-GR" sz="1600">
                          <a:latin typeface="Times New Roman"/>
                          <a:ea typeface="Calibri"/>
                          <a:cs typeface="Times New Roman"/>
                        </a:rPr>
                        <a:t>3:0 - 10:0</a:t>
                      </a:r>
                      <a:endParaRPr lang="el-GR" sz="1600">
                        <a:latin typeface="Calibri"/>
                        <a:ea typeface="Calibri"/>
                        <a:cs typeface="Times New Roman"/>
                      </a:endParaRPr>
                    </a:p>
                  </a:txBody>
                  <a:tcPr marL="68580" marR="68580" marT="0" marB="0"/>
                </a:tc>
                <a:tc>
                  <a:txBody>
                    <a:bodyPr/>
                    <a:lstStyle/>
                    <a:p>
                      <a:pPr>
                        <a:lnSpc>
                          <a:spcPct val="115000"/>
                        </a:lnSpc>
                        <a:spcAft>
                          <a:spcPts val="0"/>
                        </a:spcAft>
                      </a:pPr>
                      <a:r>
                        <a:rPr lang="el-GR" sz="1600" dirty="0">
                          <a:latin typeface="Times New Roman"/>
                          <a:ea typeface="Calibri"/>
                          <a:cs typeface="Times New Roman"/>
                        </a:rPr>
                        <a:t>15 – 20</a:t>
                      </a:r>
                      <a:endParaRPr lang="el-GR" sz="1600" dirty="0">
                        <a:latin typeface="Calibri"/>
                        <a:ea typeface="Calibri"/>
                        <a:cs typeface="Times New Roman"/>
                      </a:endParaRPr>
                    </a:p>
                  </a:txBody>
                  <a:tcPr marL="68580" marR="68580" marT="0" marB="0"/>
                </a:tc>
                <a:tc>
                  <a:txBody>
                    <a:bodyPr/>
                    <a:lstStyle/>
                    <a:p>
                      <a:pPr>
                        <a:lnSpc>
                          <a:spcPct val="115000"/>
                        </a:lnSpc>
                        <a:spcAft>
                          <a:spcPts val="0"/>
                        </a:spcAft>
                      </a:pPr>
                      <a:r>
                        <a:rPr lang="el-GR" sz="1600">
                          <a:latin typeface="Times New Roman"/>
                          <a:ea typeface="Calibri"/>
                          <a:cs typeface="Times New Roman"/>
                        </a:rPr>
                        <a:t>12</a:t>
                      </a:r>
                      <a:endParaRPr lang="el-GR" sz="1600">
                        <a:latin typeface="Calibri"/>
                        <a:ea typeface="Calibri"/>
                        <a:cs typeface="Times New Roman"/>
                      </a:endParaRPr>
                    </a:p>
                  </a:txBody>
                  <a:tcPr marL="68580" marR="68580" marT="0" marB="0"/>
                </a:tc>
              </a:tr>
              <a:tr h="1115746">
                <a:tc>
                  <a:txBody>
                    <a:bodyPr/>
                    <a:lstStyle/>
                    <a:p>
                      <a:pPr>
                        <a:lnSpc>
                          <a:spcPct val="115000"/>
                        </a:lnSpc>
                        <a:spcAft>
                          <a:spcPts val="0"/>
                        </a:spcAft>
                      </a:pPr>
                      <a:r>
                        <a:rPr lang="el-GR" sz="1600" dirty="0">
                          <a:latin typeface="Times New Roman"/>
                          <a:ea typeface="Calibri"/>
                          <a:cs typeface="Times New Roman"/>
                        </a:rPr>
                        <a:t>MMT</a:t>
                      </a:r>
                      <a:endParaRPr lang="el-GR" sz="1600" dirty="0">
                        <a:latin typeface="Calibri"/>
                        <a:ea typeface="Calibri"/>
                        <a:cs typeface="Times New Roman"/>
                      </a:endParaRPr>
                    </a:p>
                  </a:txBody>
                  <a:tcPr marL="68580" marR="68580" marT="0" marB="0"/>
                </a:tc>
                <a:tc>
                  <a:txBody>
                    <a:bodyPr/>
                    <a:lstStyle/>
                    <a:p>
                      <a:pPr>
                        <a:lnSpc>
                          <a:spcPct val="115000"/>
                        </a:lnSpc>
                        <a:spcAft>
                          <a:spcPts val="0"/>
                        </a:spcAft>
                      </a:pPr>
                      <a:r>
                        <a:rPr lang="el-GR" sz="1600">
                          <a:latin typeface="Times New Roman"/>
                          <a:ea typeface="Calibri"/>
                          <a:cs typeface="Times New Roman"/>
                        </a:rPr>
                        <a:t>Vles, Kroes and Feron</a:t>
                      </a:r>
                      <a:endParaRPr lang="el-GR" sz="1600">
                        <a:latin typeface="Calibri"/>
                        <a:ea typeface="Calibri"/>
                        <a:cs typeface="Times New Roman"/>
                      </a:endParaRPr>
                    </a:p>
                  </a:txBody>
                  <a:tcPr marL="68580" marR="68580" marT="0" marB="0"/>
                </a:tc>
                <a:tc>
                  <a:txBody>
                    <a:bodyPr/>
                    <a:lstStyle/>
                    <a:p>
                      <a:pPr>
                        <a:lnSpc>
                          <a:spcPct val="115000"/>
                        </a:lnSpc>
                        <a:spcAft>
                          <a:spcPts val="0"/>
                        </a:spcAft>
                      </a:pPr>
                      <a:r>
                        <a:rPr lang="el-GR" sz="1600" dirty="0">
                          <a:latin typeface="Times New Roman"/>
                          <a:ea typeface="Calibri"/>
                          <a:cs typeface="Times New Roman"/>
                        </a:rPr>
                        <a:t>Αντικειμενοποιούν  ποιοτικές και ποσοτικές πτυχές της κίνησης</a:t>
                      </a:r>
                      <a:endParaRPr lang="el-GR" sz="1600" dirty="0">
                        <a:latin typeface="Calibri"/>
                        <a:ea typeface="Calibri"/>
                        <a:cs typeface="Times New Roman"/>
                      </a:endParaRPr>
                    </a:p>
                  </a:txBody>
                  <a:tcPr marL="68580" marR="68580" marT="0" marB="0"/>
                </a:tc>
                <a:tc>
                  <a:txBody>
                    <a:bodyPr/>
                    <a:lstStyle/>
                    <a:p>
                      <a:pPr>
                        <a:lnSpc>
                          <a:spcPct val="115000"/>
                        </a:lnSpc>
                        <a:spcAft>
                          <a:spcPts val="0"/>
                        </a:spcAft>
                      </a:pPr>
                      <a:r>
                        <a:rPr lang="el-GR" sz="1600" dirty="0">
                          <a:latin typeface="Times New Roman"/>
                          <a:ea typeface="Calibri"/>
                          <a:cs typeface="Times New Roman"/>
                        </a:rPr>
                        <a:t>5:0 – 6:11</a:t>
                      </a:r>
                      <a:endParaRPr lang="el-GR" sz="1600" dirty="0">
                        <a:latin typeface="Calibri"/>
                        <a:ea typeface="Calibri"/>
                        <a:cs typeface="Times New Roman"/>
                      </a:endParaRPr>
                    </a:p>
                  </a:txBody>
                  <a:tcPr marL="68580" marR="68580" marT="0" marB="0"/>
                </a:tc>
                <a:tc>
                  <a:txBody>
                    <a:bodyPr/>
                    <a:lstStyle/>
                    <a:p>
                      <a:pPr>
                        <a:lnSpc>
                          <a:spcPct val="115000"/>
                        </a:lnSpc>
                        <a:spcAft>
                          <a:spcPts val="0"/>
                        </a:spcAft>
                      </a:pPr>
                      <a:r>
                        <a:rPr lang="el-GR" sz="1600" dirty="0">
                          <a:latin typeface="Times New Roman"/>
                          <a:ea typeface="Calibri"/>
                          <a:cs typeface="Times New Roman"/>
                        </a:rPr>
                        <a:t>LV: 30 SV: 7</a:t>
                      </a:r>
                      <a:endParaRPr lang="el-GR" sz="1600" dirty="0">
                        <a:latin typeface="Calibri"/>
                        <a:ea typeface="Calibri"/>
                        <a:cs typeface="Times New Roman"/>
                      </a:endParaRPr>
                    </a:p>
                  </a:txBody>
                  <a:tcPr marL="68580" marR="68580" marT="0" marB="0"/>
                </a:tc>
                <a:tc>
                  <a:txBody>
                    <a:bodyPr/>
                    <a:lstStyle/>
                    <a:p>
                      <a:pPr>
                        <a:lnSpc>
                          <a:spcPct val="115000"/>
                        </a:lnSpc>
                        <a:spcAft>
                          <a:spcPts val="0"/>
                        </a:spcAft>
                      </a:pPr>
                      <a:r>
                        <a:rPr lang="el-GR" sz="1600" dirty="0">
                          <a:latin typeface="Times New Roman"/>
                          <a:ea typeface="Calibri"/>
                          <a:cs typeface="Times New Roman"/>
                        </a:rPr>
                        <a:t>LV: 70 </a:t>
                      </a:r>
                      <a:r>
                        <a:rPr lang="el-GR" sz="1600" dirty="0" err="1">
                          <a:latin typeface="Times New Roman"/>
                          <a:ea typeface="Calibri"/>
                          <a:cs typeface="Times New Roman"/>
                        </a:rPr>
                        <a:t>items</a:t>
                      </a:r>
                      <a:r>
                        <a:rPr lang="el-GR" sz="1600" dirty="0">
                          <a:latin typeface="Times New Roman"/>
                          <a:ea typeface="Calibri"/>
                          <a:cs typeface="Times New Roman"/>
                        </a:rPr>
                        <a:t> SV: 20 </a:t>
                      </a:r>
                      <a:r>
                        <a:rPr lang="el-GR" sz="1600" dirty="0" err="1">
                          <a:latin typeface="Times New Roman"/>
                          <a:ea typeface="Calibri"/>
                          <a:cs typeface="Times New Roman"/>
                        </a:rPr>
                        <a:t>items</a:t>
                      </a:r>
                      <a:endParaRPr lang="el-GR" sz="1600" dirty="0">
                        <a:latin typeface="Calibri"/>
                        <a:ea typeface="Calibri"/>
                        <a:cs typeface="Times New Roman"/>
                      </a:endParaRPr>
                    </a:p>
                  </a:txBody>
                  <a:tcPr marL="68580" marR="68580" marT="0" marB="0"/>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7186634" cy="1082660"/>
          </a:xfrm>
        </p:spPr>
        <p:txBody>
          <a:bodyPr>
            <a:noAutofit/>
          </a:bodyPr>
          <a:lstStyle/>
          <a:p>
            <a:r>
              <a:rPr lang="el-GR" sz="3200" b="1" dirty="0" smtClean="0">
                <a:solidFill>
                  <a:srgbClr val="0070C0"/>
                </a:solidFill>
                <a:latin typeface="Comic Sans MS" pitchFamily="66" charset="0"/>
              </a:rPr>
              <a:t/>
            </a:r>
            <a:br>
              <a:rPr lang="el-GR" sz="3200" b="1" dirty="0" smtClean="0">
                <a:solidFill>
                  <a:srgbClr val="0070C0"/>
                </a:solidFill>
                <a:latin typeface="Comic Sans MS" pitchFamily="66" charset="0"/>
              </a:rPr>
            </a:br>
            <a:r>
              <a:rPr lang="en-US" sz="3200" b="1" dirty="0" smtClean="0">
                <a:solidFill>
                  <a:schemeClr val="accent5">
                    <a:lumMod val="50000"/>
                  </a:schemeClr>
                </a:solidFill>
                <a:latin typeface="Comic Sans MS" pitchFamily="66" charset="0"/>
              </a:rPr>
              <a:t>2</a:t>
            </a:r>
            <a:r>
              <a:rPr lang="el-GR" sz="3200" b="1" dirty="0" smtClean="0">
                <a:solidFill>
                  <a:schemeClr val="accent5">
                    <a:lumMod val="50000"/>
                  </a:schemeClr>
                </a:solidFill>
                <a:latin typeface="Comic Sans MS" pitchFamily="66" charset="0"/>
              </a:rPr>
              <a:t>3</a:t>
            </a:r>
            <a:r>
              <a:rPr lang="en-US" sz="3200" b="1" dirty="0" smtClean="0">
                <a:solidFill>
                  <a:schemeClr val="accent5">
                    <a:lumMod val="50000"/>
                  </a:schemeClr>
                </a:solidFill>
                <a:latin typeface="Comic Sans MS" pitchFamily="66" charset="0"/>
              </a:rPr>
              <a:t>. Kicking Ball</a:t>
            </a:r>
            <a:r>
              <a:rPr lang="el-GR" sz="3200" b="1" dirty="0" smtClean="0">
                <a:solidFill>
                  <a:srgbClr val="0070C0"/>
                </a:solidFill>
                <a:latin typeface="Comic Sans MS" pitchFamily="66" charset="0"/>
              </a:rPr>
              <a:t/>
            </a:r>
            <a:br>
              <a:rPr lang="el-GR" sz="3200" b="1" dirty="0" smtClean="0">
                <a:solidFill>
                  <a:srgbClr val="0070C0"/>
                </a:solidFill>
                <a:latin typeface="Comic Sans MS" pitchFamily="66" charset="0"/>
              </a:rPr>
            </a:br>
            <a:endParaRPr lang="el-GR" sz="3200" b="1" dirty="0">
              <a:solidFill>
                <a:srgbClr val="0070C0"/>
              </a:solidFill>
              <a:latin typeface="Comic Sans MS" pitchFamily="66" charset="0"/>
            </a:endParaRPr>
          </a:p>
        </p:txBody>
      </p:sp>
      <p:sp>
        <p:nvSpPr>
          <p:cNvPr id="3" name="2 - Θέση περιεχομένου"/>
          <p:cNvSpPr>
            <a:spLocks noGrp="1"/>
          </p:cNvSpPr>
          <p:nvPr>
            <p:ph sz="half" idx="1"/>
          </p:nvPr>
        </p:nvSpPr>
        <p:spPr>
          <a:xfrm>
            <a:off x="214282" y="1357299"/>
            <a:ext cx="4071966" cy="4071966"/>
          </a:xfrm>
        </p:spPr>
        <p:txBody>
          <a:bodyPr>
            <a:normAutofit fontScale="92500" lnSpcReduction="20000"/>
          </a:bodyPr>
          <a:lstStyle/>
          <a:p>
            <a:r>
              <a:rPr lang="el-GR" sz="2400" b="1" dirty="0" smtClean="0">
                <a:latin typeface="Arial" pitchFamily="34" charset="0"/>
                <a:cs typeface="Arial" pitchFamily="34" charset="0"/>
              </a:rPr>
              <a:t>Ηλικία: </a:t>
            </a:r>
            <a:r>
              <a:rPr lang="el-GR" sz="2400" dirty="0" smtClean="0">
                <a:latin typeface="Arial" pitchFamily="34" charset="0"/>
                <a:cs typeface="Arial" pitchFamily="34" charset="0"/>
              </a:rPr>
              <a:t>68-72 μηνών</a:t>
            </a:r>
          </a:p>
          <a:p>
            <a:r>
              <a:rPr lang="el-GR" sz="2400" b="1" dirty="0" smtClean="0">
                <a:latin typeface="Arial" pitchFamily="34" charset="0"/>
                <a:cs typeface="Arial" pitchFamily="34" charset="0"/>
              </a:rPr>
              <a:t>Θέση: </a:t>
            </a:r>
            <a:r>
              <a:rPr lang="el-GR" sz="2400" dirty="0" smtClean="0">
                <a:latin typeface="Arial" pitchFamily="34" charset="0"/>
                <a:cs typeface="Arial" pitchFamily="34" charset="0"/>
              </a:rPr>
              <a:t>όρθια</a:t>
            </a:r>
          </a:p>
          <a:p>
            <a:pPr algn="just"/>
            <a:r>
              <a:rPr lang="el-GR" sz="2400" b="1" dirty="0" smtClean="0">
                <a:latin typeface="Arial" pitchFamily="34" charset="0"/>
                <a:cs typeface="Arial" pitchFamily="34" charset="0"/>
              </a:rPr>
              <a:t>Ερέθισμα: </a:t>
            </a:r>
            <a:r>
              <a:rPr lang="el-GR" sz="2400" dirty="0" smtClean="0">
                <a:latin typeface="Arial" pitchFamily="34" charset="0"/>
                <a:cs typeface="Arial" pitchFamily="34" charset="0"/>
              </a:rPr>
              <a:t>μπάλα</a:t>
            </a:r>
          </a:p>
          <a:p>
            <a:r>
              <a:rPr lang="el-GR" sz="2400" b="1" dirty="0" smtClean="0">
                <a:latin typeface="Arial" pitchFamily="34" charset="0"/>
                <a:cs typeface="Arial" pitchFamily="34" charset="0"/>
              </a:rPr>
              <a:t>Διαδικασία: </a:t>
            </a:r>
            <a:r>
              <a:rPr lang="el-GR" sz="2400" dirty="0" smtClean="0">
                <a:latin typeface="Arial" pitchFamily="34" charset="0"/>
                <a:cs typeface="Arial" pitchFamily="34" charset="0"/>
              </a:rPr>
              <a:t>Από ένα σταθερό σημείο κλωτσήστε την μπάλα έτσι ώστε να διανύσει στο αέρα μια απόσταση τουλάχιστον 12</a:t>
            </a:r>
            <a:r>
              <a:rPr lang="en-US" sz="2400" dirty="0" smtClean="0">
                <a:latin typeface="Arial" pitchFamily="34" charset="0"/>
                <a:cs typeface="Arial" pitchFamily="34" charset="0"/>
              </a:rPr>
              <a:t>ft. </a:t>
            </a:r>
            <a:r>
              <a:rPr lang="el-GR" sz="2400" dirty="0" smtClean="0">
                <a:latin typeface="Arial" pitchFamily="34" charset="0"/>
                <a:cs typeface="Arial" pitchFamily="34" charset="0"/>
              </a:rPr>
              <a:t>Τοποθετήστε την μπάλα 6 ίντσες  μπροστά από το παιδί και.</a:t>
            </a:r>
          </a:p>
          <a:p>
            <a:r>
              <a:rPr lang="el-GR" sz="2400" b="1" dirty="0" smtClean="0">
                <a:latin typeface="Arial" pitchFamily="34" charset="0"/>
                <a:cs typeface="Arial" pitchFamily="34" charset="0"/>
              </a:rPr>
              <a:t>Οδηγία:</a:t>
            </a:r>
            <a:r>
              <a:rPr lang="en-US" sz="2400" b="1" dirty="0" smtClean="0">
                <a:latin typeface="Arial" pitchFamily="34" charset="0"/>
                <a:cs typeface="Arial" pitchFamily="34" charset="0"/>
              </a:rPr>
              <a:t> </a:t>
            </a:r>
            <a:r>
              <a:rPr lang="el-GR" sz="2400" dirty="0" smtClean="0">
                <a:latin typeface="Arial" pitchFamily="34" charset="0"/>
                <a:cs typeface="Arial" pitchFamily="34" charset="0"/>
              </a:rPr>
              <a:t>«Κλώτσησε τη μπάλα, όπως έκανα εγώ».</a:t>
            </a:r>
          </a:p>
        </p:txBody>
      </p:sp>
      <p:pic>
        <p:nvPicPr>
          <p:cNvPr id="6" name="5 - Θέση περιεχομένου" descr="Object Manip32.jpg"/>
          <p:cNvPicPr>
            <a:picLocks noGrp="1" noChangeAspect="1"/>
          </p:cNvPicPr>
          <p:nvPr>
            <p:ph sz="half" idx="2"/>
          </p:nvPr>
        </p:nvPicPr>
        <p:blipFill>
          <a:blip r:embed="rId2"/>
          <a:srcRect l="60419" t="34093" r="10556" b="46966"/>
          <a:stretch>
            <a:fillRect/>
          </a:stretch>
        </p:blipFill>
        <p:spPr>
          <a:xfrm>
            <a:off x="4643438" y="1000108"/>
            <a:ext cx="3714776" cy="3571900"/>
          </a:xfrm>
        </p:spPr>
      </p:pic>
      <p:graphicFrame>
        <p:nvGraphicFramePr>
          <p:cNvPr id="4" name="3 - Πίνακας"/>
          <p:cNvGraphicFramePr>
            <a:graphicFrameLocks noGrp="1"/>
          </p:cNvGraphicFramePr>
          <p:nvPr/>
        </p:nvGraphicFramePr>
        <p:xfrm>
          <a:off x="1785918" y="5429264"/>
          <a:ext cx="7215238" cy="1249152"/>
        </p:xfrm>
        <a:graphic>
          <a:graphicData uri="http://schemas.openxmlformats.org/drawingml/2006/table">
            <a:tbl>
              <a:tblPr firstRow="1" bandRow="1">
                <a:tableStyleId>{5C22544A-7EE6-4342-B048-85BDC9FD1C3A}</a:tableStyleId>
              </a:tblPr>
              <a:tblGrid>
                <a:gridCol w="479114"/>
                <a:gridCol w="6736124"/>
              </a:tblGrid>
              <a:tr h="528630">
                <a:tc>
                  <a:txBody>
                    <a:bodyPr/>
                    <a:lstStyle/>
                    <a:p>
                      <a:r>
                        <a:rPr lang="el-GR" sz="1600" dirty="0" smtClean="0"/>
                        <a:t>2</a:t>
                      </a:r>
                      <a:endParaRPr lang="el-GR" sz="1600" dirty="0"/>
                    </a:p>
                  </a:txBody>
                  <a:tcPr/>
                </a:tc>
                <a:tc>
                  <a:txBody>
                    <a:bodyPr/>
                    <a:lstStyle/>
                    <a:p>
                      <a:r>
                        <a:rPr lang="el-GR" sz="1600" dirty="0" smtClean="0"/>
                        <a:t>Το παιδί  κλωτσάει την μπάλα χρησιμοποιώντας αντίθετο</a:t>
                      </a:r>
                      <a:r>
                        <a:rPr lang="el-GR" sz="1600" baseline="0" dirty="0" smtClean="0"/>
                        <a:t> χέρι</a:t>
                      </a:r>
                      <a:endParaRPr lang="el-GR" sz="1600" dirty="0"/>
                    </a:p>
                  </a:txBody>
                  <a:tcPr/>
                </a:tc>
              </a:tr>
              <a:tr h="360261">
                <a:tc>
                  <a:txBody>
                    <a:bodyPr/>
                    <a:lstStyle/>
                    <a:p>
                      <a:r>
                        <a:rPr lang="el-GR" sz="1600" dirty="0" smtClean="0"/>
                        <a:t>1</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Το παιδί</a:t>
                      </a:r>
                    </a:p>
                  </a:txBody>
                  <a:tcPr/>
                </a:tc>
              </a:tr>
              <a:tr h="360261">
                <a:tc>
                  <a:txBody>
                    <a:bodyPr/>
                    <a:lstStyle/>
                    <a:p>
                      <a:r>
                        <a:rPr lang="el-GR" sz="1600" dirty="0" smtClean="0"/>
                        <a:t>0</a:t>
                      </a:r>
                      <a:endParaRPr lang="el-GR" sz="1600" dirty="0"/>
                    </a:p>
                  </a:txBody>
                  <a:tcPr/>
                </a:tc>
                <a:tc>
                  <a:txBody>
                    <a:bodyPr/>
                    <a:lstStyle/>
                    <a:p>
                      <a:r>
                        <a:rPr lang="el-GR" sz="1600" dirty="0" smtClean="0"/>
                        <a:t>Το παιδί δεν καταφέρνει </a:t>
                      </a:r>
                      <a:r>
                        <a:rPr lang="el-GR" sz="1600" baseline="0" dirty="0" smtClean="0"/>
                        <a:t>να.</a:t>
                      </a:r>
                      <a:endParaRPr lang="el-GR" sz="1600" dirty="0"/>
                    </a:p>
                  </a:txBody>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868346"/>
          </a:xfrm>
        </p:spPr>
        <p:txBody>
          <a:bodyPr>
            <a:noAutofit/>
          </a:bodyPr>
          <a:lstStyle/>
          <a:p>
            <a:r>
              <a:rPr lang="el-GR" sz="3200" b="1" dirty="0" smtClean="0">
                <a:solidFill>
                  <a:srgbClr val="0070C0"/>
                </a:solidFill>
                <a:latin typeface="Comic Sans MS" pitchFamily="66" charset="0"/>
              </a:rPr>
              <a:t/>
            </a:r>
            <a:br>
              <a:rPr lang="el-GR" sz="3200" b="1" dirty="0" smtClean="0">
                <a:solidFill>
                  <a:srgbClr val="0070C0"/>
                </a:solidFill>
                <a:latin typeface="Comic Sans MS" pitchFamily="66" charset="0"/>
              </a:rPr>
            </a:br>
            <a:r>
              <a:rPr lang="en-US" sz="3200" b="1" dirty="0" smtClean="0">
                <a:solidFill>
                  <a:schemeClr val="accent5">
                    <a:lumMod val="50000"/>
                  </a:schemeClr>
                </a:solidFill>
                <a:latin typeface="Comic Sans MS" pitchFamily="66" charset="0"/>
              </a:rPr>
              <a:t>2</a:t>
            </a:r>
            <a:r>
              <a:rPr lang="el-GR" sz="3200" b="1" dirty="0" smtClean="0">
                <a:solidFill>
                  <a:schemeClr val="accent5">
                    <a:lumMod val="50000"/>
                  </a:schemeClr>
                </a:solidFill>
                <a:latin typeface="Comic Sans MS" pitchFamily="66" charset="0"/>
              </a:rPr>
              <a:t>4.</a:t>
            </a:r>
            <a:r>
              <a:rPr lang="en-US" sz="3200" b="1" dirty="0" smtClean="0">
                <a:solidFill>
                  <a:schemeClr val="accent5">
                    <a:lumMod val="50000"/>
                  </a:schemeClr>
                </a:solidFill>
                <a:latin typeface="Comic Sans MS" pitchFamily="66" charset="0"/>
              </a:rPr>
              <a:t>Catching Bounced Ball</a:t>
            </a:r>
            <a:r>
              <a:rPr lang="en-US" sz="3200" b="1" dirty="0" smtClean="0">
                <a:solidFill>
                  <a:srgbClr val="0070C0"/>
                </a:solidFill>
                <a:latin typeface="Comic Sans MS" pitchFamily="66" charset="0"/>
              </a:rPr>
              <a:t> </a:t>
            </a:r>
            <a:r>
              <a:rPr lang="el-GR" sz="3200" b="1" dirty="0" smtClean="0">
                <a:solidFill>
                  <a:srgbClr val="0070C0"/>
                </a:solidFill>
                <a:latin typeface="Comic Sans MS" pitchFamily="66" charset="0"/>
              </a:rPr>
              <a:t/>
            </a:r>
            <a:br>
              <a:rPr lang="el-GR" sz="3200" b="1" dirty="0" smtClean="0">
                <a:solidFill>
                  <a:srgbClr val="0070C0"/>
                </a:solidFill>
                <a:latin typeface="Comic Sans MS" pitchFamily="66" charset="0"/>
              </a:rPr>
            </a:br>
            <a:endParaRPr lang="el-GR" sz="3200" b="1" dirty="0">
              <a:solidFill>
                <a:srgbClr val="0070C0"/>
              </a:solidFill>
              <a:latin typeface="Comic Sans MS" pitchFamily="66" charset="0"/>
            </a:endParaRPr>
          </a:p>
        </p:txBody>
      </p:sp>
      <p:sp>
        <p:nvSpPr>
          <p:cNvPr id="3" name="2 - Θέση περιεχομένου"/>
          <p:cNvSpPr>
            <a:spLocks noGrp="1"/>
          </p:cNvSpPr>
          <p:nvPr>
            <p:ph sz="half" idx="1"/>
          </p:nvPr>
        </p:nvSpPr>
        <p:spPr>
          <a:xfrm>
            <a:off x="214282" y="1071547"/>
            <a:ext cx="4038600" cy="4214842"/>
          </a:xfrm>
        </p:spPr>
        <p:txBody>
          <a:bodyPr>
            <a:normAutofit fontScale="92500"/>
          </a:bodyPr>
          <a:lstStyle/>
          <a:p>
            <a:r>
              <a:rPr lang="el-GR" sz="2400" b="1" dirty="0" smtClean="0">
                <a:latin typeface="Arial" pitchFamily="34" charset="0"/>
                <a:cs typeface="Arial" pitchFamily="34" charset="0"/>
              </a:rPr>
              <a:t>Ηλικία: </a:t>
            </a:r>
            <a:r>
              <a:rPr lang="el-GR" sz="2400" dirty="0" smtClean="0">
                <a:latin typeface="Arial" pitchFamily="34" charset="0"/>
                <a:cs typeface="Arial" pitchFamily="34" charset="0"/>
              </a:rPr>
              <a:t>68-72 μηνών</a:t>
            </a:r>
          </a:p>
          <a:p>
            <a:r>
              <a:rPr lang="el-GR" sz="2400" b="1" dirty="0" smtClean="0">
                <a:latin typeface="Arial" pitchFamily="34" charset="0"/>
                <a:cs typeface="Arial" pitchFamily="34" charset="0"/>
              </a:rPr>
              <a:t>Θέση: </a:t>
            </a:r>
            <a:r>
              <a:rPr lang="el-GR" sz="2400" dirty="0" smtClean="0">
                <a:latin typeface="Arial" pitchFamily="34" charset="0"/>
                <a:cs typeface="Arial" pitchFamily="34" charset="0"/>
              </a:rPr>
              <a:t>όρθια</a:t>
            </a:r>
          </a:p>
          <a:p>
            <a:r>
              <a:rPr lang="el-GR" sz="2400" b="1" dirty="0" smtClean="0">
                <a:latin typeface="Arial" pitchFamily="34" charset="0"/>
                <a:cs typeface="Arial" pitchFamily="34" charset="0"/>
              </a:rPr>
              <a:t>Ερέθισμα: </a:t>
            </a:r>
            <a:r>
              <a:rPr lang="el-GR" sz="2400" dirty="0" smtClean="0">
                <a:latin typeface="Arial" pitchFamily="34" charset="0"/>
                <a:cs typeface="Arial" pitchFamily="34" charset="0"/>
              </a:rPr>
              <a:t>μπάλα του τένις</a:t>
            </a:r>
          </a:p>
          <a:p>
            <a:pPr algn="just"/>
            <a:r>
              <a:rPr lang="el-GR" sz="2400" b="1" dirty="0" err="1" smtClean="0">
                <a:latin typeface="Arial" pitchFamily="34" charset="0"/>
                <a:cs typeface="Arial" pitchFamily="34" charset="0"/>
              </a:rPr>
              <a:t>Διαδικασία:</a:t>
            </a:r>
            <a:r>
              <a:rPr lang="el-GR" sz="2400" dirty="0" err="1" smtClean="0">
                <a:latin typeface="Arial" pitchFamily="34" charset="0"/>
                <a:cs typeface="Arial" pitchFamily="34" charset="0"/>
              </a:rPr>
              <a:t>Κάνετε</a:t>
            </a:r>
            <a:r>
              <a:rPr lang="el-GR" sz="2400" dirty="0" smtClean="0">
                <a:latin typeface="Arial" pitchFamily="34" charset="0"/>
                <a:cs typeface="Arial" pitchFamily="34" charset="0"/>
              </a:rPr>
              <a:t> επίδειξη της αναπήδησης της μπάλας στο πάτωμα μια φορά και μετά πιάσιμο της μπάλας με το ένα χέρι.</a:t>
            </a:r>
          </a:p>
          <a:p>
            <a:r>
              <a:rPr lang="el-GR" sz="2400" b="1" dirty="0" smtClean="0">
                <a:latin typeface="Arial" pitchFamily="34" charset="0"/>
                <a:cs typeface="Arial" pitchFamily="34" charset="0"/>
              </a:rPr>
              <a:t>Οδηγία:</a:t>
            </a:r>
            <a:r>
              <a:rPr lang="en-US" sz="2400" b="1" dirty="0" smtClean="0">
                <a:latin typeface="Arial" pitchFamily="34" charset="0"/>
                <a:cs typeface="Arial" pitchFamily="34" charset="0"/>
              </a:rPr>
              <a:t> </a:t>
            </a:r>
            <a:r>
              <a:rPr lang="el-GR" sz="2400" dirty="0" smtClean="0">
                <a:latin typeface="Arial" pitchFamily="34" charset="0"/>
                <a:cs typeface="Arial" pitchFamily="34" charset="0"/>
              </a:rPr>
              <a:t>«Κάνε την μπάλα να αναπηδήσει  και πιάσε την όπως έκανα εγώ».</a:t>
            </a:r>
          </a:p>
        </p:txBody>
      </p:sp>
      <p:pic>
        <p:nvPicPr>
          <p:cNvPr id="6" name="5 - Θέση περιεχομένου" descr="Object Manip32.jpg"/>
          <p:cNvPicPr>
            <a:picLocks noGrp="1" noChangeAspect="1"/>
          </p:cNvPicPr>
          <p:nvPr>
            <p:ph sz="half" idx="2"/>
          </p:nvPr>
        </p:nvPicPr>
        <p:blipFill>
          <a:blip r:embed="rId2"/>
          <a:stretch>
            <a:fillRect/>
          </a:stretch>
        </p:blipFill>
        <p:spPr>
          <a:xfrm>
            <a:off x="4339010" y="1600200"/>
            <a:ext cx="3199654" cy="4525963"/>
          </a:xfrm>
        </p:spPr>
      </p:pic>
      <p:graphicFrame>
        <p:nvGraphicFramePr>
          <p:cNvPr id="4" name="3 - Πίνακας"/>
          <p:cNvGraphicFramePr>
            <a:graphicFrameLocks noGrp="1"/>
          </p:cNvGraphicFramePr>
          <p:nvPr/>
        </p:nvGraphicFramePr>
        <p:xfrm>
          <a:off x="1928762" y="5143512"/>
          <a:ext cx="7215238" cy="1518501"/>
        </p:xfrm>
        <a:graphic>
          <a:graphicData uri="http://schemas.openxmlformats.org/drawingml/2006/table">
            <a:tbl>
              <a:tblPr firstRow="1" bandRow="1">
                <a:tableStyleId>{5C22544A-7EE6-4342-B048-85BDC9FD1C3A}</a:tableStyleId>
              </a:tblPr>
              <a:tblGrid>
                <a:gridCol w="479114"/>
                <a:gridCol w="6736124"/>
              </a:tblGrid>
              <a:tr h="528630">
                <a:tc>
                  <a:txBody>
                    <a:bodyPr/>
                    <a:lstStyle/>
                    <a:p>
                      <a:r>
                        <a:rPr lang="el-GR" sz="1600" dirty="0" smtClean="0"/>
                        <a:t>2</a:t>
                      </a:r>
                      <a:endParaRPr lang="el-GR" sz="1600" dirty="0"/>
                    </a:p>
                  </a:txBody>
                  <a:tcPr/>
                </a:tc>
                <a:tc>
                  <a:txBody>
                    <a:bodyPr/>
                    <a:lstStyle/>
                    <a:p>
                      <a:r>
                        <a:rPr lang="el-GR" sz="1600" dirty="0" smtClean="0"/>
                        <a:t>Το παιδί  έκανε</a:t>
                      </a:r>
                      <a:r>
                        <a:rPr lang="el-GR" sz="1600" baseline="0" dirty="0" smtClean="0"/>
                        <a:t>  </a:t>
                      </a:r>
                      <a:r>
                        <a:rPr lang="el-GR" sz="1600" dirty="0" smtClean="0"/>
                        <a:t>την μπάλα να αναπηδήσει και πιάνει την μπάλα τις 2 από</a:t>
                      </a:r>
                      <a:r>
                        <a:rPr lang="el-GR" sz="1600" baseline="0" dirty="0" smtClean="0"/>
                        <a:t> τις 3 φορές.</a:t>
                      </a:r>
                      <a:endParaRPr lang="el-GR" sz="1600" dirty="0"/>
                    </a:p>
                  </a:txBody>
                  <a:tcPr/>
                </a:tc>
              </a:tr>
              <a:tr h="360261">
                <a:tc>
                  <a:txBody>
                    <a:bodyPr/>
                    <a:lstStyle/>
                    <a:p>
                      <a:r>
                        <a:rPr lang="el-GR" sz="1600" dirty="0" smtClean="0"/>
                        <a:t>1</a:t>
                      </a:r>
                      <a:endParaRPr lang="el-GR"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dirty="0" smtClean="0"/>
                        <a:t>Το παιδί  έκανε</a:t>
                      </a:r>
                      <a:r>
                        <a:rPr lang="el-GR" sz="1600" baseline="0" dirty="0" smtClean="0"/>
                        <a:t>  </a:t>
                      </a:r>
                      <a:r>
                        <a:rPr lang="el-GR" sz="1600" dirty="0" smtClean="0"/>
                        <a:t>την μπάλα να αναπηδήσει και πιάνει την μπάλα τις 1 από</a:t>
                      </a:r>
                      <a:r>
                        <a:rPr lang="el-GR" sz="1600" baseline="0" dirty="0" smtClean="0"/>
                        <a:t> τις 3 φορές.</a:t>
                      </a:r>
                      <a:endParaRPr lang="el-GR" sz="1600" dirty="0" smtClean="0"/>
                    </a:p>
                  </a:txBody>
                  <a:tcPr/>
                </a:tc>
              </a:tr>
              <a:tr h="360261">
                <a:tc>
                  <a:txBody>
                    <a:bodyPr/>
                    <a:lstStyle/>
                    <a:p>
                      <a:r>
                        <a:rPr lang="el-GR" sz="1600" dirty="0" smtClean="0"/>
                        <a:t>0</a:t>
                      </a:r>
                      <a:endParaRPr lang="el-GR" sz="1600" dirty="0"/>
                    </a:p>
                  </a:txBody>
                  <a:tcPr/>
                </a:tc>
                <a:tc>
                  <a:txBody>
                    <a:bodyPr/>
                    <a:lstStyle/>
                    <a:p>
                      <a:r>
                        <a:rPr lang="el-GR" sz="1600" dirty="0" smtClean="0"/>
                        <a:t>Το παιδί δεν καταφέρνει </a:t>
                      </a:r>
                      <a:r>
                        <a:rPr lang="el-GR" sz="1600" baseline="0" dirty="0" smtClean="0"/>
                        <a:t>να </a:t>
                      </a:r>
                      <a:r>
                        <a:rPr lang="el-GR" sz="1600" dirty="0" smtClean="0"/>
                        <a:t>πιάσει τ</a:t>
                      </a:r>
                      <a:r>
                        <a:rPr lang="el-GR" sz="1600" baseline="0" dirty="0" smtClean="0"/>
                        <a:t>η μπάλα.</a:t>
                      </a:r>
                      <a:endParaRPr lang="el-GR" sz="1600"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p:txBody>
          <a:bodyPr>
            <a:normAutofit/>
          </a:bodyPr>
          <a:lstStyle/>
          <a:p>
            <a:pPr algn="ctr"/>
            <a:r>
              <a:rPr lang="el-GR" sz="3200" dirty="0" smtClean="0">
                <a:solidFill>
                  <a:schemeClr val="accent5">
                    <a:lumMod val="50000"/>
                  </a:schemeClr>
                </a:solidFill>
                <a:latin typeface="Arial" pitchFamily="34" charset="0"/>
                <a:cs typeface="Arial" pitchFamily="34" charset="0"/>
              </a:rPr>
              <a:t>ΑΡΠΑΓΜΑ-ΣΥΛΛΗΨΗ</a:t>
            </a:r>
            <a:endParaRPr lang="el-GR" sz="3200" dirty="0">
              <a:solidFill>
                <a:schemeClr val="accent5">
                  <a:lumMod val="50000"/>
                </a:schemeClr>
              </a:solidFill>
              <a:latin typeface="Arial" pitchFamily="34" charset="0"/>
              <a:cs typeface="Arial" pitchFamily="34" charset="0"/>
            </a:endParaRPr>
          </a:p>
        </p:txBody>
      </p:sp>
      <p:pic>
        <p:nvPicPr>
          <p:cNvPr id="6" name="5 - Θέση περιεχομένου" descr="Pincer-Grasp-in-Babies-1.jpg"/>
          <p:cNvPicPr>
            <a:picLocks noGrp="1" noChangeAspect="1"/>
          </p:cNvPicPr>
          <p:nvPr>
            <p:ph idx="1"/>
          </p:nvPr>
        </p:nvPicPr>
        <p:blipFill>
          <a:blip r:embed="rId2"/>
          <a:stretch>
            <a:fillRect/>
          </a:stretch>
        </p:blipFill>
        <p:spPr>
          <a:xfrm>
            <a:off x="647700" y="1747044"/>
            <a:ext cx="6858000" cy="45720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200" b="1" dirty="0" smtClean="0">
                <a:solidFill>
                  <a:schemeClr val="accent6">
                    <a:lumMod val="75000"/>
                  </a:schemeClr>
                </a:solidFill>
                <a:latin typeface="Comic Sans MS" pitchFamily="66" charset="0"/>
              </a:rPr>
              <a:t/>
            </a:r>
            <a:br>
              <a:rPr lang="el-GR" sz="3200" b="1" dirty="0" smtClean="0">
                <a:solidFill>
                  <a:schemeClr val="accent6">
                    <a:lumMod val="75000"/>
                  </a:schemeClr>
                </a:solidFill>
                <a:latin typeface="Comic Sans MS" pitchFamily="66" charset="0"/>
              </a:rPr>
            </a:br>
            <a:r>
              <a:rPr lang="el-GR" sz="3200" b="1" dirty="0" smtClean="0">
                <a:solidFill>
                  <a:schemeClr val="accent5">
                    <a:lumMod val="50000"/>
                  </a:schemeClr>
                </a:solidFill>
                <a:latin typeface="Arial" pitchFamily="34" charset="0"/>
                <a:cs typeface="Arial" pitchFamily="34" charset="0"/>
              </a:rPr>
              <a:t> 23.</a:t>
            </a:r>
            <a:r>
              <a:rPr lang="en-US" sz="3200" b="1" dirty="0" smtClean="0">
                <a:solidFill>
                  <a:schemeClr val="accent5">
                    <a:lumMod val="50000"/>
                  </a:schemeClr>
                </a:solidFill>
                <a:latin typeface="Arial" pitchFamily="34" charset="0"/>
                <a:cs typeface="Arial" pitchFamily="34" charset="0"/>
              </a:rPr>
              <a:t> Unbuttoning Button</a:t>
            </a:r>
            <a:r>
              <a:rPr lang="el-GR" sz="3200" b="1" dirty="0" smtClean="0">
                <a:solidFill>
                  <a:schemeClr val="accent6">
                    <a:lumMod val="75000"/>
                  </a:schemeClr>
                </a:solidFill>
                <a:latin typeface="Comic Sans MS" pitchFamily="66" charset="0"/>
              </a:rPr>
              <a:t/>
            </a:r>
            <a:br>
              <a:rPr lang="el-GR" sz="3200" b="1" dirty="0" smtClean="0">
                <a:solidFill>
                  <a:schemeClr val="accent6">
                    <a:lumMod val="75000"/>
                  </a:schemeClr>
                </a:solidFill>
                <a:latin typeface="Comic Sans MS" pitchFamily="66" charset="0"/>
              </a:rPr>
            </a:br>
            <a:endParaRPr lang="el-GR" sz="3200" b="1" dirty="0">
              <a:solidFill>
                <a:schemeClr val="accent6">
                  <a:lumMod val="75000"/>
                </a:schemeClr>
              </a:solidFill>
              <a:latin typeface="Comic Sans MS" pitchFamily="66" charset="0"/>
            </a:endParaRPr>
          </a:p>
        </p:txBody>
      </p:sp>
      <p:sp>
        <p:nvSpPr>
          <p:cNvPr id="3" name="2 - Θέση περιεχομένου"/>
          <p:cNvSpPr>
            <a:spLocks noGrp="1"/>
          </p:cNvSpPr>
          <p:nvPr>
            <p:ph sz="half" idx="1"/>
          </p:nvPr>
        </p:nvSpPr>
        <p:spPr>
          <a:xfrm>
            <a:off x="0" y="1142984"/>
            <a:ext cx="4038600" cy="4525963"/>
          </a:xfrm>
        </p:spPr>
        <p:txBody>
          <a:bodyPr>
            <a:normAutofit/>
          </a:bodyPr>
          <a:lstStyle/>
          <a:p>
            <a:r>
              <a:rPr lang="el-GR" sz="2400" b="1" dirty="0" smtClean="0">
                <a:latin typeface="Arial" pitchFamily="34" charset="0"/>
                <a:cs typeface="Arial" pitchFamily="34" charset="0"/>
              </a:rPr>
              <a:t>Ηλικία: </a:t>
            </a:r>
            <a:r>
              <a:rPr lang="el-GR" sz="2400" dirty="0" smtClean="0">
                <a:latin typeface="Arial" pitchFamily="34" charset="0"/>
                <a:cs typeface="Arial" pitchFamily="34" charset="0"/>
              </a:rPr>
              <a:t>41-42 μηνών</a:t>
            </a:r>
          </a:p>
          <a:p>
            <a:r>
              <a:rPr lang="el-GR" sz="2400" b="1" dirty="0" smtClean="0">
                <a:latin typeface="Arial" pitchFamily="34" charset="0"/>
                <a:cs typeface="Arial" pitchFamily="34" charset="0"/>
              </a:rPr>
              <a:t>Θέση: </a:t>
            </a:r>
            <a:r>
              <a:rPr lang="el-GR" sz="2400" dirty="0" smtClean="0">
                <a:latin typeface="Arial" pitchFamily="34" charset="0"/>
                <a:cs typeface="Arial" pitchFamily="34" charset="0"/>
              </a:rPr>
              <a:t>καθιστή</a:t>
            </a:r>
          </a:p>
          <a:p>
            <a:pPr algn="just"/>
            <a:r>
              <a:rPr lang="el-GR" sz="2400" b="1" dirty="0" err="1" smtClean="0">
                <a:latin typeface="Arial" pitchFamily="34" charset="0"/>
                <a:cs typeface="Arial" pitchFamily="34" charset="0"/>
              </a:rPr>
              <a:t>Ερέθισμα:</a:t>
            </a:r>
            <a:r>
              <a:rPr lang="el-GR" sz="2400" dirty="0" err="1" smtClean="0">
                <a:latin typeface="Arial" pitchFamily="34" charset="0"/>
                <a:cs typeface="Arial" pitchFamily="34" charset="0"/>
              </a:rPr>
              <a:t>σειρά</a:t>
            </a:r>
            <a:r>
              <a:rPr lang="el-GR" sz="2400" dirty="0" smtClean="0">
                <a:latin typeface="Arial" pitchFamily="34" charset="0"/>
                <a:cs typeface="Arial" pitchFamily="34" charset="0"/>
              </a:rPr>
              <a:t> με κουμπιά, χρονόμετρο</a:t>
            </a:r>
          </a:p>
          <a:p>
            <a:r>
              <a:rPr lang="el-GR" sz="2400" b="1" dirty="0" smtClean="0">
                <a:latin typeface="Arial" pitchFamily="34" charset="0"/>
                <a:cs typeface="Arial" pitchFamily="34" charset="0"/>
              </a:rPr>
              <a:t>Διαδικασία: </a:t>
            </a:r>
            <a:r>
              <a:rPr lang="el-GR" sz="2400" dirty="0" smtClean="0">
                <a:latin typeface="Arial" pitchFamily="34" charset="0"/>
                <a:cs typeface="Arial" pitchFamily="34" charset="0"/>
              </a:rPr>
              <a:t>τοποθέτησε  την σειρά με τα κουμπιά πάνω στο τραπέζι μπροστά από το παιδί. </a:t>
            </a:r>
          </a:p>
          <a:p>
            <a:r>
              <a:rPr lang="el-GR" sz="2400" b="1" dirty="0" smtClean="0">
                <a:latin typeface="Arial" pitchFamily="34" charset="0"/>
                <a:cs typeface="Arial" pitchFamily="34" charset="0"/>
              </a:rPr>
              <a:t>Οδηγία: </a:t>
            </a:r>
            <a:r>
              <a:rPr lang="el-GR" sz="2400" dirty="0" smtClean="0">
                <a:latin typeface="Arial" pitchFamily="34" charset="0"/>
                <a:cs typeface="Arial" pitchFamily="34" charset="0"/>
              </a:rPr>
              <a:t>Ξεκούμπωσε τα κουμπιά όσο πιο γρήγορα μπορείς.</a:t>
            </a:r>
            <a:endParaRPr lang="el-GR" sz="2400" dirty="0">
              <a:latin typeface="Arial" pitchFamily="34" charset="0"/>
              <a:cs typeface="Arial" pitchFamily="34" charset="0"/>
            </a:endParaRPr>
          </a:p>
        </p:txBody>
      </p:sp>
      <p:pic>
        <p:nvPicPr>
          <p:cNvPr id="6" name="5 - Θέση περιεχομένου" descr="visual37.jpg"/>
          <p:cNvPicPr>
            <a:picLocks noGrp="1" noChangeAspect="1"/>
          </p:cNvPicPr>
          <p:nvPr>
            <p:ph sz="half" idx="2"/>
          </p:nvPr>
        </p:nvPicPr>
        <p:blipFill>
          <a:blip r:embed="rId2"/>
          <a:srcRect l="53722" r="12788" b="86426"/>
          <a:stretch>
            <a:fillRect/>
          </a:stretch>
        </p:blipFill>
        <p:spPr>
          <a:xfrm>
            <a:off x="4643438" y="1285859"/>
            <a:ext cx="4000528" cy="3302629"/>
          </a:xfrm>
        </p:spPr>
      </p:pic>
      <p:graphicFrame>
        <p:nvGraphicFramePr>
          <p:cNvPr id="4" name="3 - Πίνακας"/>
          <p:cNvGraphicFramePr>
            <a:graphicFrameLocks noGrp="1"/>
          </p:cNvGraphicFramePr>
          <p:nvPr/>
        </p:nvGraphicFramePr>
        <p:xfrm>
          <a:off x="2714612" y="5143512"/>
          <a:ext cx="6096000" cy="1645920"/>
        </p:xfrm>
        <a:graphic>
          <a:graphicData uri="http://schemas.openxmlformats.org/drawingml/2006/table">
            <a:tbl>
              <a:tblPr firstRow="1" bandRow="1">
                <a:tableStyleId>{5C22544A-7EE6-4342-B048-85BDC9FD1C3A}</a:tableStyleId>
              </a:tblPr>
              <a:tblGrid>
                <a:gridCol w="404794"/>
                <a:gridCol w="5691206"/>
              </a:tblGrid>
              <a:tr h="360261">
                <a:tc>
                  <a:txBody>
                    <a:bodyPr/>
                    <a:lstStyle/>
                    <a:p>
                      <a:r>
                        <a:rPr lang="el-GR" dirty="0" smtClean="0"/>
                        <a:t>2</a:t>
                      </a:r>
                      <a:endParaRPr lang="el-GR" dirty="0"/>
                    </a:p>
                  </a:txBody>
                  <a:tcPr/>
                </a:tc>
                <a:tc>
                  <a:txBody>
                    <a:bodyPr/>
                    <a:lstStyle/>
                    <a:p>
                      <a:r>
                        <a:rPr lang="el-GR" dirty="0" smtClean="0"/>
                        <a:t> Ξεκουμπώνει 3 κουμπιά σε 75  δευτερόλεπτα ή λιγότερο</a:t>
                      </a:r>
                      <a:endParaRPr lang="el-GR" dirty="0"/>
                    </a:p>
                  </a:txBody>
                  <a:tcPr/>
                </a:tc>
              </a:tr>
              <a:tr h="360261">
                <a:tc>
                  <a:txBody>
                    <a:bodyPr/>
                    <a:lstStyle/>
                    <a:p>
                      <a:r>
                        <a:rPr lang="el-GR" dirty="0" smtClean="0"/>
                        <a:t>1</a:t>
                      </a:r>
                      <a:endParaRPr lang="el-GR" dirty="0"/>
                    </a:p>
                  </a:txBody>
                  <a:tcPr/>
                </a:tc>
                <a:tc>
                  <a:txBody>
                    <a:bodyPr/>
                    <a:lstStyle/>
                    <a:p>
                      <a:r>
                        <a:rPr lang="el-GR" dirty="0" smtClean="0"/>
                        <a:t>Ξεκουμπώνει 3 κουμπιά σε 76  δευτερόλεπτα ή παραπάνω </a:t>
                      </a:r>
                      <a:endParaRPr lang="el-GR" dirty="0"/>
                    </a:p>
                  </a:txBody>
                  <a:tcPr/>
                </a:tc>
              </a:tr>
              <a:tr h="360261">
                <a:tc>
                  <a:txBody>
                    <a:bodyPr/>
                    <a:lstStyle/>
                    <a:p>
                      <a:r>
                        <a:rPr lang="el-GR" dirty="0" smtClean="0"/>
                        <a:t>0</a:t>
                      </a:r>
                      <a:endParaRPr lang="el-GR" dirty="0"/>
                    </a:p>
                  </a:txBody>
                  <a:tcPr/>
                </a:tc>
                <a:tc>
                  <a:txBody>
                    <a:bodyPr/>
                    <a:lstStyle/>
                    <a:p>
                      <a:r>
                        <a:rPr lang="el-GR" dirty="0" smtClean="0"/>
                        <a:t>Το παιδί προσπαθεί να ξεκουμπώσει</a:t>
                      </a:r>
                      <a:r>
                        <a:rPr lang="el-GR" baseline="0" dirty="0" smtClean="0"/>
                        <a:t> τα κουμπιά</a:t>
                      </a:r>
                      <a:endParaRPr lang="el-GR"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96908"/>
          </a:xfrm>
        </p:spPr>
        <p:txBody>
          <a:bodyPr>
            <a:noAutofit/>
          </a:bodyPr>
          <a:lstStyle/>
          <a:p>
            <a:pPr algn="ctr"/>
            <a:r>
              <a:rPr lang="el-GR" sz="3200" b="1" dirty="0" smtClean="0">
                <a:solidFill>
                  <a:schemeClr val="accent6">
                    <a:lumMod val="75000"/>
                  </a:schemeClr>
                </a:solidFill>
                <a:latin typeface="Comic Sans MS" pitchFamily="66" charset="0"/>
              </a:rPr>
              <a:t/>
            </a:r>
            <a:br>
              <a:rPr lang="el-GR" sz="3200" b="1" dirty="0" smtClean="0">
                <a:solidFill>
                  <a:schemeClr val="accent6">
                    <a:lumMod val="75000"/>
                  </a:schemeClr>
                </a:solidFill>
                <a:latin typeface="Comic Sans MS" pitchFamily="66" charset="0"/>
              </a:rPr>
            </a:br>
            <a:r>
              <a:rPr lang="el-GR" sz="3200" b="0" dirty="0" smtClean="0">
                <a:solidFill>
                  <a:schemeClr val="accent5">
                    <a:lumMod val="50000"/>
                  </a:schemeClr>
                </a:solidFill>
                <a:latin typeface="Arial" pitchFamily="34" charset="0"/>
                <a:cs typeface="Arial" pitchFamily="34" charset="0"/>
              </a:rPr>
              <a:t>24.</a:t>
            </a:r>
            <a:r>
              <a:rPr lang="en-US" sz="3200" b="0" dirty="0" smtClean="0">
                <a:solidFill>
                  <a:schemeClr val="accent5">
                    <a:lumMod val="50000"/>
                  </a:schemeClr>
                </a:solidFill>
                <a:latin typeface="Arial" pitchFamily="34" charset="0"/>
                <a:cs typeface="Arial" pitchFamily="34" charset="0"/>
              </a:rPr>
              <a:t> Buttoning Button</a:t>
            </a:r>
            <a:endParaRPr lang="el-GR" sz="3200" b="0" dirty="0">
              <a:solidFill>
                <a:schemeClr val="accent5">
                  <a:lumMod val="50000"/>
                </a:schemeClr>
              </a:solidFill>
              <a:latin typeface="Arial" pitchFamily="34" charset="0"/>
              <a:cs typeface="Arial" pitchFamily="34" charset="0"/>
            </a:endParaRPr>
          </a:p>
        </p:txBody>
      </p:sp>
      <p:sp>
        <p:nvSpPr>
          <p:cNvPr id="3" name="2 - Θέση περιεχομένου"/>
          <p:cNvSpPr>
            <a:spLocks noGrp="1"/>
          </p:cNvSpPr>
          <p:nvPr>
            <p:ph sz="half" idx="1"/>
          </p:nvPr>
        </p:nvSpPr>
        <p:spPr>
          <a:xfrm>
            <a:off x="214282" y="1142984"/>
            <a:ext cx="3929090" cy="4214842"/>
          </a:xfrm>
        </p:spPr>
        <p:txBody>
          <a:bodyPr>
            <a:normAutofit fontScale="92500" lnSpcReduction="20000"/>
          </a:bodyPr>
          <a:lstStyle/>
          <a:p>
            <a:r>
              <a:rPr lang="el-GR" sz="2400" b="1" dirty="0" smtClean="0">
                <a:latin typeface="Arial" pitchFamily="34" charset="0"/>
                <a:cs typeface="Arial" pitchFamily="34" charset="0"/>
              </a:rPr>
              <a:t>Ηλικία: </a:t>
            </a:r>
            <a:r>
              <a:rPr lang="el-GR" sz="2400" dirty="0" smtClean="0">
                <a:latin typeface="Arial" pitchFamily="34" charset="0"/>
                <a:cs typeface="Arial" pitchFamily="34" charset="0"/>
              </a:rPr>
              <a:t>47-48 μηνών</a:t>
            </a:r>
          </a:p>
          <a:p>
            <a:r>
              <a:rPr lang="el-GR" sz="2400" b="1" dirty="0" smtClean="0">
                <a:latin typeface="Arial" pitchFamily="34" charset="0"/>
                <a:cs typeface="Arial" pitchFamily="34" charset="0"/>
              </a:rPr>
              <a:t>Θέση: </a:t>
            </a:r>
            <a:r>
              <a:rPr lang="el-GR" sz="2400" dirty="0" smtClean="0">
                <a:latin typeface="Arial" pitchFamily="34" charset="0"/>
                <a:cs typeface="Arial" pitchFamily="34" charset="0"/>
              </a:rPr>
              <a:t>καθιστή</a:t>
            </a:r>
          </a:p>
          <a:p>
            <a:r>
              <a:rPr lang="el-GR" sz="2400" b="1" dirty="0" smtClean="0">
                <a:latin typeface="Arial" pitchFamily="34" charset="0"/>
                <a:cs typeface="Arial" pitchFamily="34" charset="0"/>
              </a:rPr>
              <a:t>Ερέθισμα: </a:t>
            </a:r>
            <a:r>
              <a:rPr lang="el-GR" sz="2400" dirty="0" smtClean="0">
                <a:latin typeface="Arial" pitchFamily="34" charset="0"/>
                <a:cs typeface="Arial" pitchFamily="34" charset="0"/>
              </a:rPr>
              <a:t>σειρά με κουμπιά</a:t>
            </a:r>
          </a:p>
          <a:p>
            <a:pPr algn="just"/>
            <a:r>
              <a:rPr lang="el-GR" sz="2400" b="1" dirty="0" smtClean="0">
                <a:latin typeface="Arial" pitchFamily="34" charset="0"/>
                <a:cs typeface="Arial" pitchFamily="34" charset="0"/>
              </a:rPr>
              <a:t>Διαδικασία: </a:t>
            </a:r>
            <a:r>
              <a:rPr lang="el-GR" sz="2400" dirty="0" smtClean="0">
                <a:latin typeface="Arial" pitchFamily="34" charset="0"/>
                <a:cs typeface="Arial" pitchFamily="34" charset="0"/>
              </a:rPr>
              <a:t>τοποθέτησε  την σειρά με τα κουμπιά πάνω στο τραπέζι μπροστά από το παιδί. Ξεκούμπωσε όλα τα κουμπιά. Δείχνοντας το τελευταίο κουμπί πες</a:t>
            </a:r>
          </a:p>
          <a:p>
            <a:r>
              <a:rPr lang="el-GR" sz="2400" b="1" dirty="0" smtClean="0">
                <a:latin typeface="Arial" pitchFamily="34" charset="0"/>
                <a:cs typeface="Arial" pitchFamily="34" charset="0"/>
              </a:rPr>
              <a:t>Οδηγία: </a:t>
            </a:r>
            <a:r>
              <a:rPr lang="el-GR" sz="2400" dirty="0" smtClean="0">
                <a:latin typeface="Arial" pitchFamily="34" charset="0"/>
                <a:cs typeface="Arial" pitchFamily="34" charset="0"/>
              </a:rPr>
              <a:t>«Κούμπωσε και ξεκούμπωσε το κουμπί  όσο πιο γρήγορα μπορείς».</a:t>
            </a:r>
            <a:endParaRPr lang="el-GR" sz="2400" dirty="0">
              <a:latin typeface="Arial" pitchFamily="34" charset="0"/>
              <a:cs typeface="Arial" pitchFamily="34" charset="0"/>
            </a:endParaRPr>
          </a:p>
        </p:txBody>
      </p:sp>
      <p:pic>
        <p:nvPicPr>
          <p:cNvPr id="6" name="5 - Θέση περιεχομένου" descr="visual37.jpg"/>
          <p:cNvPicPr>
            <a:picLocks noGrp="1" noChangeAspect="1"/>
          </p:cNvPicPr>
          <p:nvPr>
            <p:ph sz="half" idx="2"/>
          </p:nvPr>
        </p:nvPicPr>
        <p:blipFill>
          <a:blip r:embed="rId2"/>
          <a:srcRect l="55955" t="15152" r="10555" b="73798"/>
          <a:stretch>
            <a:fillRect/>
          </a:stretch>
        </p:blipFill>
        <p:spPr>
          <a:xfrm>
            <a:off x="4214810" y="1428736"/>
            <a:ext cx="4765935" cy="2500330"/>
          </a:xfrm>
        </p:spPr>
      </p:pic>
      <p:graphicFrame>
        <p:nvGraphicFramePr>
          <p:cNvPr id="4" name="3 - Πίνακας"/>
          <p:cNvGraphicFramePr>
            <a:graphicFrameLocks noGrp="1"/>
          </p:cNvGraphicFramePr>
          <p:nvPr/>
        </p:nvGraphicFramePr>
        <p:xfrm>
          <a:off x="3857588" y="4714884"/>
          <a:ext cx="5286412" cy="2143116"/>
        </p:xfrm>
        <a:graphic>
          <a:graphicData uri="http://schemas.openxmlformats.org/drawingml/2006/table">
            <a:tbl>
              <a:tblPr firstRow="1" bandRow="1">
                <a:tableStyleId>{5C22544A-7EE6-4342-B048-85BDC9FD1C3A}</a:tableStyleId>
              </a:tblPr>
              <a:tblGrid>
                <a:gridCol w="351035"/>
                <a:gridCol w="4935377"/>
              </a:tblGrid>
              <a:tr h="1137276">
                <a:tc>
                  <a:txBody>
                    <a:bodyPr/>
                    <a:lstStyle/>
                    <a:p>
                      <a:r>
                        <a:rPr lang="el-GR" dirty="0" smtClean="0"/>
                        <a:t>2</a:t>
                      </a:r>
                      <a:endParaRPr lang="el-GR" dirty="0"/>
                    </a:p>
                  </a:txBody>
                  <a:tcPr/>
                </a:tc>
                <a:tc>
                  <a:txBody>
                    <a:bodyPr/>
                    <a:lstStyle/>
                    <a:p>
                      <a:r>
                        <a:rPr lang="el-GR" dirty="0" smtClean="0"/>
                        <a:t>Κουμπώνει</a:t>
                      </a:r>
                      <a:r>
                        <a:rPr lang="el-GR" baseline="0" dirty="0" smtClean="0"/>
                        <a:t> και ξ</a:t>
                      </a:r>
                      <a:r>
                        <a:rPr lang="el-GR" dirty="0" smtClean="0"/>
                        <a:t>εκουμπώνει 1 κουμπί σε 20 δευτερόλεπτα ή λιγότερο</a:t>
                      </a:r>
                      <a:endParaRPr lang="el-GR" dirty="0"/>
                    </a:p>
                  </a:txBody>
                  <a:tcPr/>
                </a:tc>
              </a:tr>
              <a:tr h="360261">
                <a:tc>
                  <a:txBody>
                    <a:bodyPr/>
                    <a:lstStyle/>
                    <a:p>
                      <a:r>
                        <a:rPr lang="el-GR" dirty="0" smtClean="0"/>
                        <a:t>1</a:t>
                      </a:r>
                      <a:endParaRPr lang="el-GR" dirty="0"/>
                    </a:p>
                  </a:txBody>
                  <a:tcPr/>
                </a:tc>
                <a:tc>
                  <a:txBody>
                    <a:bodyPr/>
                    <a:lstStyle/>
                    <a:p>
                      <a:r>
                        <a:rPr lang="el-GR" dirty="0" smtClean="0"/>
                        <a:t>Κουμπώνει και ξεκουμπώνει 1</a:t>
                      </a:r>
                      <a:r>
                        <a:rPr lang="el-GR" baseline="0" dirty="0" smtClean="0"/>
                        <a:t> </a:t>
                      </a:r>
                      <a:r>
                        <a:rPr lang="el-GR" dirty="0" smtClean="0"/>
                        <a:t>κουμπί σε 21  δευτερόλεπτα ή παραπάνω </a:t>
                      </a:r>
                      <a:endParaRPr lang="el-GR" dirty="0"/>
                    </a:p>
                  </a:txBody>
                  <a:tcPr/>
                </a:tc>
              </a:tr>
              <a:tr h="360261">
                <a:tc>
                  <a:txBody>
                    <a:bodyPr/>
                    <a:lstStyle/>
                    <a:p>
                      <a:r>
                        <a:rPr lang="el-GR" dirty="0" smtClean="0"/>
                        <a:t>0</a:t>
                      </a:r>
                      <a:endParaRPr lang="el-GR" dirty="0"/>
                    </a:p>
                  </a:txBody>
                  <a:tcPr/>
                </a:tc>
                <a:tc>
                  <a:txBody>
                    <a:bodyPr/>
                    <a:lstStyle/>
                    <a:p>
                      <a:r>
                        <a:rPr lang="el-GR" dirty="0" smtClean="0"/>
                        <a:t>Το παιδί κρατάει και τις δύο λωρίδες μαζί.</a:t>
                      </a:r>
                      <a:endParaRPr lang="el-GR"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285852" y="214290"/>
            <a:ext cx="6000792" cy="1143000"/>
          </a:xfrm>
        </p:spPr>
        <p:txBody>
          <a:bodyPr>
            <a:noAutofit/>
          </a:bodyPr>
          <a:lstStyle/>
          <a:p>
            <a:r>
              <a:rPr lang="el-GR" sz="3200" b="1" dirty="0" smtClean="0">
                <a:solidFill>
                  <a:schemeClr val="accent6">
                    <a:lumMod val="75000"/>
                  </a:schemeClr>
                </a:solidFill>
                <a:latin typeface="Comic Sans MS" pitchFamily="66" charset="0"/>
              </a:rPr>
              <a:t/>
            </a:r>
            <a:br>
              <a:rPr lang="el-GR" sz="3200" b="1" dirty="0" smtClean="0">
                <a:solidFill>
                  <a:schemeClr val="accent6">
                    <a:lumMod val="75000"/>
                  </a:schemeClr>
                </a:solidFill>
                <a:latin typeface="Comic Sans MS" pitchFamily="66" charset="0"/>
              </a:rPr>
            </a:br>
            <a:r>
              <a:rPr lang="el-GR" sz="3200" b="0" dirty="0" smtClean="0">
                <a:solidFill>
                  <a:schemeClr val="accent5">
                    <a:lumMod val="50000"/>
                  </a:schemeClr>
                </a:solidFill>
                <a:latin typeface="Arial" pitchFamily="34" charset="0"/>
                <a:cs typeface="Arial" pitchFamily="34" charset="0"/>
              </a:rPr>
              <a:t>25.</a:t>
            </a:r>
            <a:r>
              <a:rPr lang="en-US" sz="3200" b="0" i="1" dirty="0" smtClean="0">
                <a:solidFill>
                  <a:schemeClr val="accent5">
                    <a:lumMod val="50000"/>
                  </a:schemeClr>
                </a:solidFill>
                <a:latin typeface="Arial" pitchFamily="34" charset="0"/>
                <a:cs typeface="Arial" pitchFamily="34" charset="0"/>
              </a:rPr>
              <a:t> </a:t>
            </a:r>
            <a:r>
              <a:rPr lang="en-US" sz="3200" b="0" dirty="0" smtClean="0">
                <a:solidFill>
                  <a:schemeClr val="accent5">
                    <a:lumMod val="50000"/>
                  </a:schemeClr>
                </a:solidFill>
                <a:latin typeface="Arial" pitchFamily="34" charset="0"/>
                <a:cs typeface="Arial" pitchFamily="34" charset="0"/>
              </a:rPr>
              <a:t>Grasping Marker</a:t>
            </a:r>
            <a:r>
              <a:rPr lang="el-GR" sz="3200" b="1" dirty="0" smtClean="0">
                <a:solidFill>
                  <a:schemeClr val="accent6">
                    <a:lumMod val="75000"/>
                  </a:schemeClr>
                </a:solidFill>
                <a:latin typeface="Comic Sans MS" pitchFamily="66" charset="0"/>
              </a:rPr>
              <a:t/>
            </a:r>
            <a:br>
              <a:rPr lang="el-GR" sz="3200" b="1" dirty="0" smtClean="0">
                <a:solidFill>
                  <a:schemeClr val="accent6">
                    <a:lumMod val="75000"/>
                  </a:schemeClr>
                </a:solidFill>
                <a:latin typeface="Comic Sans MS" pitchFamily="66" charset="0"/>
              </a:rPr>
            </a:br>
            <a:endParaRPr lang="el-GR" sz="3200" b="1" dirty="0">
              <a:solidFill>
                <a:schemeClr val="accent6">
                  <a:lumMod val="75000"/>
                </a:schemeClr>
              </a:solidFill>
              <a:latin typeface="Comic Sans MS" pitchFamily="66" charset="0"/>
            </a:endParaRPr>
          </a:p>
        </p:txBody>
      </p:sp>
      <p:sp>
        <p:nvSpPr>
          <p:cNvPr id="3" name="2 - Θέση περιεχομένου"/>
          <p:cNvSpPr>
            <a:spLocks noGrp="1"/>
          </p:cNvSpPr>
          <p:nvPr>
            <p:ph sz="half" idx="1"/>
          </p:nvPr>
        </p:nvSpPr>
        <p:spPr>
          <a:xfrm>
            <a:off x="142844" y="1142985"/>
            <a:ext cx="3643338" cy="3571899"/>
          </a:xfrm>
        </p:spPr>
        <p:txBody>
          <a:bodyPr>
            <a:normAutofit fontScale="85000" lnSpcReduction="10000"/>
          </a:bodyPr>
          <a:lstStyle/>
          <a:p>
            <a:r>
              <a:rPr lang="el-GR" sz="2400" b="1" dirty="0" smtClean="0">
                <a:latin typeface="Arial" pitchFamily="34" charset="0"/>
                <a:cs typeface="Arial" pitchFamily="34" charset="0"/>
              </a:rPr>
              <a:t>Ηλικία: </a:t>
            </a:r>
            <a:r>
              <a:rPr lang="el-GR" sz="2400" dirty="0" smtClean="0">
                <a:latin typeface="Arial" pitchFamily="34" charset="0"/>
                <a:cs typeface="Arial" pitchFamily="34" charset="0"/>
              </a:rPr>
              <a:t>49-50 μηνών</a:t>
            </a:r>
          </a:p>
          <a:p>
            <a:r>
              <a:rPr lang="el-GR" sz="2400" b="1" dirty="0" smtClean="0">
                <a:latin typeface="Arial" pitchFamily="34" charset="0"/>
                <a:cs typeface="Arial" pitchFamily="34" charset="0"/>
              </a:rPr>
              <a:t>Θέση: </a:t>
            </a:r>
            <a:r>
              <a:rPr lang="el-GR" sz="2400" dirty="0" smtClean="0">
                <a:latin typeface="Arial" pitchFamily="34" charset="0"/>
                <a:cs typeface="Arial" pitchFamily="34" charset="0"/>
              </a:rPr>
              <a:t>καθιστή</a:t>
            </a:r>
          </a:p>
          <a:p>
            <a:r>
              <a:rPr lang="el-GR" sz="2400" b="1" dirty="0" smtClean="0">
                <a:latin typeface="Arial" pitchFamily="34" charset="0"/>
                <a:cs typeface="Arial" pitchFamily="34" charset="0"/>
              </a:rPr>
              <a:t>Ερέθισμα: </a:t>
            </a:r>
            <a:r>
              <a:rPr lang="el-GR" sz="2400" dirty="0" smtClean="0">
                <a:latin typeface="Arial" pitchFamily="34" charset="0"/>
                <a:cs typeface="Arial" pitchFamily="34" charset="0"/>
              </a:rPr>
              <a:t>μαρκαδόρος και χαρτί</a:t>
            </a:r>
          </a:p>
          <a:p>
            <a:pPr algn="just"/>
            <a:r>
              <a:rPr lang="el-GR" sz="2400" b="1" dirty="0" smtClean="0">
                <a:latin typeface="Arial" pitchFamily="34" charset="0"/>
                <a:cs typeface="Arial" pitchFamily="34" charset="0"/>
              </a:rPr>
              <a:t>Διαδικασία: </a:t>
            </a:r>
            <a:r>
              <a:rPr lang="el-GR" sz="2400" dirty="0" smtClean="0">
                <a:latin typeface="Arial" pitchFamily="34" charset="0"/>
                <a:cs typeface="Arial" pitchFamily="34" charset="0"/>
              </a:rPr>
              <a:t>τοποθέτησε  τον μαρκαδόρο και το χαρτί από το χέρι του παιδιού στο τραπέζι. Παρατήρησε πως κρατάει το παιδί το μαρκαδόρο.</a:t>
            </a:r>
          </a:p>
          <a:p>
            <a:r>
              <a:rPr lang="el-GR" sz="2400" b="1" dirty="0" smtClean="0">
                <a:latin typeface="Arial" pitchFamily="34" charset="0"/>
                <a:cs typeface="Arial" pitchFamily="34" charset="0"/>
              </a:rPr>
              <a:t>Οδηγία: </a:t>
            </a:r>
            <a:r>
              <a:rPr lang="el-GR" sz="2400" dirty="0" smtClean="0">
                <a:latin typeface="Arial" pitchFamily="34" charset="0"/>
                <a:cs typeface="Arial" pitchFamily="34" charset="0"/>
              </a:rPr>
              <a:t>Κάνε ένα σημάδι</a:t>
            </a:r>
            <a:endParaRPr lang="el-GR" sz="2400" dirty="0">
              <a:latin typeface="Arial" pitchFamily="34" charset="0"/>
              <a:cs typeface="Arial" pitchFamily="34" charset="0"/>
            </a:endParaRPr>
          </a:p>
        </p:txBody>
      </p:sp>
      <p:pic>
        <p:nvPicPr>
          <p:cNvPr id="6" name="5 - Θέση περιεχομένου" descr="visual37.jpg"/>
          <p:cNvPicPr>
            <a:picLocks noGrp="1" noChangeAspect="1"/>
          </p:cNvPicPr>
          <p:nvPr>
            <p:ph sz="half" idx="2"/>
          </p:nvPr>
        </p:nvPicPr>
        <p:blipFill>
          <a:blip r:embed="rId2"/>
          <a:srcRect l="55954" t="30937" r="15021" b="56436"/>
          <a:stretch>
            <a:fillRect/>
          </a:stretch>
        </p:blipFill>
        <p:spPr>
          <a:xfrm>
            <a:off x="4286248" y="1142984"/>
            <a:ext cx="4143404" cy="2857520"/>
          </a:xfrm>
        </p:spPr>
      </p:pic>
      <p:graphicFrame>
        <p:nvGraphicFramePr>
          <p:cNvPr id="4" name="3 - Πίνακας"/>
          <p:cNvGraphicFramePr>
            <a:graphicFrameLocks noGrp="1"/>
          </p:cNvGraphicFramePr>
          <p:nvPr/>
        </p:nvGraphicFramePr>
        <p:xfrm>
          <a:off x="2857488" y="4389120"/>
          <a:ext cx="6286512" cy="2743200"/>
        </p:xfrm>
        <a:graphic>
          <a:graphicData uri="http://schemas.openxmlformats.org/drawingml/2006/table">
            <a:tbl>
              <a:tblPr firstRow="1" bandRow="1">
                <a:tableStyleId>{5C22544A-7EE6-4342-B048-85BDC9FD1C3A}</a:tableStyleId>
              </a:tblPr>
              <a:tblGrid>
                <a:gridCol w="417445"/>
                <a:gridCol w="5869067"/>
              </a:tblGrid>
              <a:tr h="360261">
                <a:tc>
                  <a:txBody>
                    <a:bodyPr/>
                    <a:lstStyle/>
                    <a:p>
                      <a:r>
                        <a:rPr lang="el-GR" dirty="0" smtClean="0"/>
                        <a:t>2</a:t>
                      </a:r>
                      <a:endParaRPr lang="el-GR" dirty="0"/>
                    </a:p>
                  </a:txBody>
                  <a:tcPr/>
                </a:tc>
                <a:tc>
                  <a:txBody>
                    <a:bodyPr/>
                    <a:lstStyle/>
                    <a:p>
                      <a:r>
                        <a:rPr lang="el-GR" dirty="0" smtClean="0"/>
                        <a:t> κρατά</a:t>
                      </a:r>
                      <a:r>
                        <a:rPr lang="el-GR" baseline="0" dirty="0" smtClean="0"/>
                        <a:t> το μαρκαδόρο ανάμεσα στον αντίχειρα και το δείκτη. Ο μαρκαδόρος στηρίζεται στην πρώτη άρθρωση του μεσαίου δακτύλου.</a:t>
                      </a:r>
                      <a:endParaRPr lang="el-GR" dirty="0"/>
                    </a:p>
                  </a:txBody>
                  <a:tcPr/>
                </a:tc>
              </a:tr>
              <a:tr h="360261">
                <a:tc>
                  <a:txBody>
                    <a:bodyPr/>
                    <a:lstStyle/>
                    <a:p>
                      <a:r>
                        <a:rPr lang="el-GR" dirty="0" smtClean="0"/>
                        <a:t>1</a:t>
                      </a:r>
                      <a:endParaRPr lang="el-GR" dirty="0"/>
                    </a:p>
                  </a:txBody>
                  <a:tcPr/>
                </a:tc>
                <a:tc>
                  <a:txBody>
                    <a:bodyPr/>
                    <a:lstStyle/>
                    <a:p>
                      <a:r>
                        <a:rPr lang="el-GR" dirty="0" smtClean="0"/>
                        <a:t>κρατά</a:t>
                      </a:r>
                      <a:r>
                        <a:rPr lang="el-GR" baseline="0" dirty="0" smtClean="0"/>
                        <a:t> το μαρκαδόρο ανάμεσα στον αντίχειρα και το δείκτη. Ο μαρκαδόρος στηρίζεται στην πρώτη άρθρωση ή στο </a:t>
                      </a:r>
                      <a:r>
                        <a:rPr lang="en-US" baseline="0" dirty="0" smtClean="0"/>
                        <a:t>pad(</a:t>
                      </a:r>
                      <a:r>
                        <a:rPr lang="el-GR" baseline="0" dirty="0" smtClean="0"/>
                        <a:t>μαλακό κομμάτι) του μεσαίου δακτύλου.</a:t>
                      </a:r>
                      <a:endParaRPr lang="el-GR" dirty="0"/>
                    </a:p>
                  </a:txBody>
                  <a:tcPr/>
                </a:tc>
              </a:tr>
              <a:tr h="360261">
                <a:tc>
                  <a:txBody>
                    <a:bodyPr/>
                    <a:lstStyle/>
                    <a:p>
                      <a:r>
                        <a:rPr lang="el-GR" dirty="0" smtClean="0"/>
                        <a:t>0</a:t>
                      </a:r>
                      <a:endParaRPr lang="el-GR" dirty="0"/>
                    </a:p>
                  </a:txBody>
                  <a:tcPr/>
                </a:tc>
                <a:tc>
                  <a:txBody>
                    <a:bodyPr/>
                    <a:lstStyle/>
                    <a:p>
                      <a:r>
                        <a:rPr lang="el-GR" dirty="0" smtClean="0"/>
                        <a:t>Το παιδί κρατά το μαρκαδόρο με τον αντίχειρα</a:t>
                      </a:r>
                      <a:r>
                        <a:rPr lang="el-GR" baseline="0" dirty="0" smtClean="0"/>
                        <a:t> και το πρώτο δάκτυλο.</a:t>
                      </a:r>
                      <a:endParaRPr lang="el-GR"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939784"/>
          </a:xfrm>
        </p:spPr>
        <p:txBody>
          <a:bodyPr>
            <a:noAutofit/>
          </a:bodyPr>
          <a:lstStyle/>
          <a:p>
            <a:pPr algn="ctr"/>
            <a:r>
              <a:rPr lang="el-GR" sz="3200" b="1" dirty="0" smtClean="0">
                <a:solidFill>
                  <a:schemeClr val="accent6">
                    <a:lumMod val="75000"/>
                  </a:schemeClr>
                </a:solidFill>
                <a:latin typeface="Comic Sans MS" pitchFamily="66" charset="0"/>
              </a:rPr>
              <a:t/>
            </a:r>
            <a:br>
              <a:rPr lang="el-GR" sz="3200" b="1" dirty="0" smtClean="0">
                <a:solidFill>
                  <a:schemeClr val="accent6">
                    <a:lumMod val="75000"/>
                  </a:schemeClr>
                </a:solidFill>
                <a:latin typeface="Comic Sans MS" pitchFamily="66" charset="0"/>
              </a:rPr>
            </a:br>
            <a:r>
              <a:rPr lang="el-GR" sz="3200" b="1" dirty="0" smtClean="0">
                <a:solidFill>
                  <a:schemeClr val="accent6">
                    <a:lumMod val="75000"/>
                  </a:schemeClr>
                </a:solidFill>
                <a:latin typeface="Comic Sans MS" pitchFamily="66" charset="0"/>
              </a:rPr>
              <a:t> </a:t>
            </a:r>
            <a:r>
              <a:rPr lang="el-GR" sz="3200" b="0" dirty="0" smtClean="0">
                <a:solidFill>
                  <a:schemeClr val="accent5">
                    <a:lumMod val="50000"/>
                  </a:schemeClr>
                </a:solidFill>
                <a:latin typeface="Arial" pitchFamily="34" charset="0"/>
                <a:cs typeface="Arial" pitchFamily="34" charset="0"/>
              </a:rPr>
              <a:t>26.</a:t>
            </a:r>
            <a:r>
              <a:rPr lang="en-US" sz="3200" b="0" dirty="0" smtClean="0">
                <a:solidFill>
                  <a:schemeClr val="accent5">
                    <a:lumMod val="50000"/>
                  </a:schemeClr>
                </a:solidFill>
                <a:latin typeface="Arial" pitchFamily="34" charset="0"/>
                <a:cs typeface="Arial" pitchFamily="34" charset="0"/>
              </a:rPr>
              <a:t> Touching Fingers</a:t>
            </a:r>
            <a:endParaRPr lang="el-GR" sz="3200" b="0" dirty="0">
              <a:solidFill>
                <a:schemeClr val="accent5">
                  <a:lumMod val="50000"/>
                </a:schemeClr>
              </a:solidFill>
              <a:latin typeface="Arial" pitchFamily="34" charset="0"/>
              <a:cs typeface="Arial" pitchFamily="34" charset="0"/>
            </a:endParaRPr>
          </a:p>
        </p:txBody>
      </p:sp>
      <p:sp>
        <p:nvSpPr>
          <p:cNvPr id="3" name="2 - Θέση περιεχομένου"/>
          <p:cNvSpPr>
            <a:spLocks noGrp="1"/>
          </p:cNvSpPr>
          <p:nvPr>
            <p:ph sz="half" idx="1"/>
          </p:nvPr>
        </p:nvSpPr>
        <p:spPr>
          <a:xfrm>
            <a:off x="0" y="1071546"/>
            <a:ext cx="3643338" cy="4572032"/>
          </a:xfrm>
        </p:spPr>
        <p:txBody>
          <a:bodyPr>
            <a:normAutofit fontScale="85000" lnSpcReduction="10000"/>
          </a:bodyPr>
          <a:lstStyle/>
          <a:p>
            <a:r>
              <a:rPr lang="el-GR" sz="2400" b="1" dirty="0" smtClean="0">
                <a:latin typeface="Arial" pitchFamily="34" charset="0"/>
                <a:cs typeface="Arial" pitchFamily="34" charset="0"/>
              </a:rPr>
              <a:t>Ηλικία: </a:t>
            </a:r>
            <a:r>
              <a:rPr lang="el-GR" sz="2400" dirty="0" smtClean="0">
                <a:latin typeface="Arial" pitchFamily="34" charset="0"/>
                <a:cs typeface="Arial" pitchFamily="34" charset="0"/>
              </a:rPr>
              <a:t>53-54 μηνών</a:t>
            </a:r>
          </a:p>
          <a:p>
            <a:r>
              <a:rPr lang="el-GR" sz="2400" b="1" dirty="0" smtClean="0">
                <a:latin typeface="Arial" pitchFamily="34" charset="0"/>
                <a:cs typeface="Arial" pitchFamily="34" charset="0"/>
              </a:rPr>
              <a:t>Θέση: </a:t>
            </a:r>
            <a:r>
              <a:rPr lang="el-GR" sz="2400" dirty="0" smtClean="0">
                <a:latin typeface="Arial" pitchFamily="34" charset="0"/>
                <a:cs typeface="Arial" pitchFamily="34" charset="0"/>
              </a:rPr>
              <a:t>καθιστή</a:t>
            </a:r>
          </a:p>
          <a:p>
            <a:r>
              <a:rPr lang="el-GR" sz="2400" b="1" dirty="0" smtClean="0">
                <a:latin typeface="Arial" pitchFamily="34" charset="0"/>
                <a:cs typeface="Arial" pitchFamily="34" charset="0"/>
              </a:rPr>
              <a:t>Ερέθισμα: </a:t>
            </a:r>
            <a:r>
              <a:rPr lang="el-GR" sz="2400" dirty="0" smtClean="0">
                <a:latin typeface="Arial" pitchFamily="34" charset="0"/>
                <a:cs typeface="Arial" pitchFamily="34" charset="0"/>
              </a:rPr>
              <a:t>δάκτυλα</a:t>
            </a:r>
          </a:p>
          <a:p>
            <a:pPr algn="just"/>
            <a:r>
              <a:rPr lang="el-GR" sz="2400" b="1" dirty="0" smtClean="0">
                <a:latin typeface="Arial" pitchFamily="34" charset="0"/>
                <a:cs typeface="Arial" pitchFamily="34" charset="0"/>
              </a:rPr>
              <a:t>Διαδικασία: </a:t>
            </a:r>
            <a:r>
              <a:rPr lang="el-GR" sz="2400" dirty="0" smtClean="0">
                <a:latin typeface="Arial" pitchFamily="34" charset="0"/>
                <a:cs typeface="Arial" pitchFamily="34" charset="0"/>
              </a:rPr>
              <a:t>Κράτησε τα χέρια σου εκεί όπου το παιδί μπορεί να δει καθαρά τι κάνεις. Ξεκινώντας από τον δείκτη, μέτρα ανά 1 δευτερόλεπτο ακουμπώντας κάθε δάκτυλο με τον αντίχειρα.</a:t>
            </a:r>
          </a:p>
          <a:p>
            <a:r>
              <a:rPr lang="el-GR" sz="2400" b="1" dirty="0" smtClean="0">
                <a:latin typeface="Arial" pitchFamily="34" charset="0"/>
                <a:cs typeface="Arial" pitchFamily="34" charset="0"/>
              </a:rPr>
              <a:t>Οδηγία: </a:t>
            </a:r>
            <a:r>
              <a:rPr lang="el-GR" sz="2400" dirty="0" smtClean="0">
                <a:latin typeface="Arial" pitchFamily="34" charset="0"/>
                <a:cs typeface="Arial" pitchFamily="34" charset="0"/>
              </a:rPr>
              <a:t>Ακούμπησε τα δάκτυλα σου όπως έκανα εγώ όσο πιο γρήγορα μπορείς.</a:t>
            </a:r>
            <a:endParaRPr lang="el-GR" sz="2400" dirty="0">
              <a:latin typeface="Arial" pitchFamily="34" charset="0"/>
              <a:cs typeface="Arial" pitchFamily="34" charset="0"/>
            </a:endParaRPr>
          </a:p>
        </p:txBody>
      </p:sp>
      <p:pic>
        <p:nvPicPr>
          <p:cNvPr id="6" name="5 - Θέση περιεχομένου" descr="visual37.jpg"/>
          <p:cNvPicPr>
            <a:picLocks noGrp="1" noChangeAspect="1"/>
          </p:cNvPicPr>
          <p:nvPr>
            <p:ph sz="half" idx="2"/>
          </p:nvPr>
        </p:nvPicPr>
        <p:blipFill>
          <a:blip r:embed="rId2"/>
          <a:srcRect l="55954" t="45142" r="16005" b="40990"/>
          <a:stretch>
            <a:fillRect/>
          </a:stretch>
        </p:blipFill>
        <p:spPr>
          <a:xfrm>
            <a:off x="4429123" y="1357298"/>
            <a:ext cx="4469231" cy="3214710"/>
          </a:xfrm>
        </p:spPr>
      </p:pic>
      <p:graphicFrame>
        <p:nvGraphicFramePr>
          <p:cNvPr id="4" name="3 - Πίνακας"/>
          <p:cNvGraphicFramePr>
            <a:graphicFrameLocks noGrp="1"/>
          </p:cNvGraphicFramePr>
          <p:nvPr/>
        </p:nvGraphicFramePr>
        <p:xfrm>
          <a:off x="3357522" y="4937760"/>
          <a:ext cx="5786478" cy="1920240"/>
        </p:xfrm>
        <a:graphic>
          <a:graphicData uri="http://schemas.openxmlformats.org/drawingml/2006/table">
            <a:tbl>
              <a:tblPr firstRow="1" bandRow="1">
                <a:tableStyleId>{5C22544A-7EE6-4342-B048-85BDC9FD1C3A}</a:tableStyleId>
              </a:tblPr>
              <a:tblGrid>
                <a:gridCol w="384241"/>
                <a:gridCol w="5402237"/>
              </a:tblGrid>
              <a:tr h="360261">
                <a:tc>
                  <a:txBody>
                    <a:bodyPr/>
                    <a:lstStyle/>
                    <a:p>
                      <a:r>
                        <a:rPr lang="el-GR" dirty="0" smtClean="0"/>
                        <a:t>2</a:t>
                      </a:r>
                      <a:endParaRPr lang="el-GR" dirty="0"/>
                    </a:p>
                  </a:txBody>
                  <a:tcPr/>
                </a:tc>
                <a:tc>
                  <a:txBody>
                    <a:bodyPr/>
                    <a:lstStyle/>
                    <a:p>
                      <a:r>
                        <a:rPr lang="el-GR" dirty="0" smtClean="0"/>
                        <a:t> ακουμπά κάθε δάκτυλο στον αντίχειρα μέσα σε 8 δευτερόλεπτα.</a:t>
                      </a:r>
                      <a:endParaRPr lang="el-GR" dirty="0"/>
                    </a:p>
                  </a:txBody>
                  <a:tcPr/>
                </a:tc>
              </a:tr>
              <a:tr h="360261">
                <a:tc>
                  <a:txBody>
                    <a:bodyPr/>
                    <a:lstStyle/>
                    <a:p>
                      <a:r>
                        <a:rPr lang="el-GR" dirty="0" smtClean="0"/>
                        <a:t>1</a:t>
                      </a:r>
                      <a:endParaRPr lang="el-GR" dirty="0"/>
                    </a:p>
                  </a:txBody>
                  <a:tcPr/>
                </a:tc>
                <a:tc>
                  <a:txBody>
                    <a:bodyPr/>
                    <a:lstStyle/>
                    <a:p>
                      <a:r>
                        <a:rPr lang="el-GR" dirty="0" smtClean="0"/>
                        <a:t>ακουμπά κάθε δάκτυλο στον αντίχειρα από 9-12 δευτερόλεπτα.</a:t>
                      </a:r>
                      <a:endParaRPr lang="el-GR" dirty="0"/>
                    </a:p>
                  </a:txBody>
                  <a:tcPr/>
                </a:tc>
              </a:tr>
              <a:tr h="360261">
                <a:tc>
                  <a:txBody>
                    <a:bodyPr/>
                    <a:lstStyle/>
                    <a:p>
                      <a:r>
                        <a:rPr lang="el-GR" dirty="0" smtClean="0"/>
                        <a:t>0</a:t>
                      </a:r>
                      <a:endParaRPr lang="el-GR" dirty="0"/>
                    </a:p>
                  </a:txBody>
                  <a:tcPr/>
                </a:tc>
                <a:tc>
                  <a:txBody>
                    <a:bodyPr/>
                    <a:lstStyle/>
                    <a:p>
                      <a:r>
                        <a:rPr lang="el-GR" dirty="0" smtClean="0"/>
                        <a:t>ακουμπά κάθε δάκτυλο στον αντίχειρα σε 13 δευτερόλεπτα.</a:t>
                      </a:r>
                      <a:endParaRPr lang="el-GR"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96908"/>
          </a:xfrm>
        </p:spPr>
        <p:txBody>
          <a:bodyPr>
            <a:normAutofit/>
          </a:bodyPr>
          <a:lstStyle/>
          <a:p>
            <a:r>
              <a:rPr lang="el-GR" sz="3200" b="0" dirty="0" smtClean="0">
                <a:solidFill>
                  <a:schemeClr val="accent5">
                    <a:lumMod val="50000"/>
                  </a:schemeClr>
                </a:solidFill>
                <a:latin typeface="Arial" pitchFamily="34" charset="0"/>
                <a:cs typeface="Arial" pitchFamily="34" charset="0"/>
              </a:rPr>
              <a:t>ΟΠΤΙΚΟ-</a:t>
            </a:r>
            <a:r>
              <a:rPr lang="el-GR" sz="3200" b="0" dirty="0" err="1" smtClean="0">
                <a:solidFill>
                  <a:schemeClr val="accent5">
                    <a:lumMod val="50000"/>
                  </a:schemeClr>
                </a:solidFill>
                <a:latin typeface="Arial" pitchFamily="34" charset="0"/>
                <a:cs typeface="Arial" pitchFamily="34" charset="0"/>
              </a:rPr>
              <a:t>ΚΙΝΗΤΙΚΟσ</a:t>
            </a:r>
            <a:r>
              <a:rPr lang="el-GR" sz="3200" b="0" dirty="0" smtClean="0">
                <a:solidFill>
                  <a:schemeClr val="accent5">
                    <a:lumMod val="50000"/>
                  </a:schemeClr>
                </a:solidFill>
                <a:latin typeface="Arial" pitchFamily="34" charset="0"/>
                <a:cs typeface="Arial" pitchFamily="34" charset="0"/>
              </a:rPr>
              <a:t> </a:t>
            </a:r>
            <a:r>
              <a:rPr lang="el-GR" sz="3200" b="0" dirty="0" err="1" smtClean="0">
                <a:solidFill>
                  <a:schemeClr val="accent5">
                    <a:lumMod val="50000"/>
                  </a:schemeClr>
                </a:solidFill>
                <a:latin typeface="Arial" pitchFamily="34" charset="0"/>
                <a:cs typeface="Arial" pitchFamily="34" charset="0"/>
              </a:rPr>
              <a:t>ΣΥΝΤΟΝΙΣΜΟσ</a:t>
            </a:r>
            <a:endParaRPr lang="el-GR" sz="3200" b="0" dirty="0">
              <a:solidFill>
                <a:schemeClr val="accent5">
                  <a:lumMod val="50000"/>
                </a:schemeClr>
              </a:solidFill>
              <a:latin typeface="Arial" pitchFamily="34" charset="0"/>
              <a:cs typeface="Arial" pitchFamily="34" charset="0"/>
            </a:endParaRPr>
          </a:p>
        </p:txBody>
      </p:sp>
      <p:pic>
        <p:nvPicPr>
          <p:cNvPr id="4" name="3 - Θέση περιεχομένου" descr="Art431101B09450DAFA64F27831E8B183A971ADF56af7c499ecf6_1024x1024.jpg"/>
          <p:cNvPicPr>
            <a:picLocks noGrp="1" noChangeAspect="1"/>
          </p:cNvPicPr>
          <p:nvPr>
            <p:ph idx="1"/>
          </p:nvPr>
        </p:nvPicPr>
        <p:blipFill>
          <a:blip r:embed="rId2"/>
          <a:stretch>
            <a:fillRect/>
          </a:stretch>
        </p:blipFill>
        <p:spPr>
          <a:xfrm>
            <a:off x="2000232" y="1000108"/>
            <a:ext cx="4857784" cy="5512098"/>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914400" y="0"/>
            <a:ext cx="7658128" cy="1143000"/>
          </a:xfrm>
        </p:spPr>
        <p:txBody>
          <a:bodyPr>
            <a:noAutofit/>
          </a:bodyPr>
          <a:lstStyle/>
          <a:p>
            <a:pPr algn="ctr"/>
            <a:r>
              <a:rPr lang="el-GR" sz="3200" b="1" dirty="0" smtClean="0">
                <a:solidFill>
                  <a:srgbClr val="002060"/>
                </a:solidFill>
                <a:latin typeface="Comic Sans MS" pitchFamily="66" charset="0"/>
              </a:rPr>
              <a:t/>
            </a:r>
            <a:br>
              <a:rPr lang="el-GR" sz="3200" b="1" dirty="0" smtClean="0">
                <a:solidFill>
                  <a:srgbClr val="002060"/>
                </a:solidFill>
                <a:latin typeface="Comic Sans MS" pitchFamily="66" charset="0"/>
              </a:rPr>
            </a:br>
            <a:r>
              <a:rPr lang="el-GR" sz="3200" b="0" dirty="0" smtClean="0">
                <a:solidFill>
                  <a:schemeClr val="accent5">
                    <a:lumMod val="50000"/>
                  </a:schemeClr>
                </a:solidFill>
                <a:latin typeface="Arial" pitchFamily="34" charset="0"/>
                <a:cs typeface="Arial" pitchFamily="34" charset="0"/>
              </a:rPr>
              <a:t>1.</a:t>
            </a:r>
            <a:r>
              <a:rPr lang="en-US" sz="3200" b="0" dirty="0" smtClean="0">
                <a:solidFill>
                  <a:schemeClr val="accent5">
                    <a:lumMod val="50000"/>
                  </a:schemeClr>
                </a:solidFill>
                <a:latin typeface="Arial" pitchFamily="34" charset="0"/>
                <a:cs typeface="Arial" pitchFamily="34" charset="0"/>
              </a:rPr>
              <a:t> Tracking Rattle</a:t>
            </a:r>
            <a:endParaRPr lang="el-GR" sz="3200" b="0" dirty="0">
              <a:solidFill>
                <a:schemeClr val="accent5">
                  <a:lumMod val="50000"/>
                </a:schemeClr>
              </a:solidFill>
              <a:latin typeface="Arial" pitchFamily="34" charset="0"/>
              <a:cs typeface="Arial" pitchFamily="34" charset="0"/>
            </a:endParaRPr>
          </a:p>
        </p:txBody>
      </p:sp>
      <p:sp>
        <p:nvSpPr>
          <p:cNvPr id="3" name="2 - Θέση περιεχομένου"/>
          <p:cNvSpPr>
            <a:spLocks noGrp="1"/>
          </p:cNvSpPr>
          <p:nvPr>
            <p:ph sz="half" idx="1"/>
          </p:nvPr>
        </p:nvSpPr>
        <p:spPr>
          <a:xfrm>
            <a:off x="214282" y="1071546"/>
            <a:ext cx="4286280" cy="4357718"/>
          </a:xfrm>
        </p:spPr>
        <p:txBody>
          <a:bodyPr>
            <a:noAutofit/>
          </a:bodyPr>
          <a:lstStyle/>
          <a:p>
            <a:r>
              <a:rPr lang="el-GR" sz="1800" b="1" dirty="0" smtClean="0">
                <a:latin typeface="Arial" pitchFamily="34" charset="0"/>
                <a:cs typeface="Arial" pitchFamily="34" charset="0"/>
              </a:rPr>
              <a:t>Ηλικία: </a:t>
            </a:r>
            <a:r>
              <a:rPr lang="el-GR" sz="1800" dirty="0" smtClean="0">
                <a:latin typeface="Arial" pitchFamily="34" charset="0"/>
                <a:cs typeface="Arial" pitchFamily="34" charset="0"/>
              </a:rPr>
              <a:t>1 μηνών</a:t>
            </a:r>
          </a:p>
          <a:p>
            <a:r>
              <a:rPr lang="el-GR" sz="1800" b="1" dirty="0" smtClean="0">
                <a:latin typeface="Arial" pitchFamily="34" charset="0"/>
                <a:cs typeface="Arial" pitchFamily="34" charset="0"/>
              </a:rPr>
              <a:t>Θέση: </a:t>
            </a:r>
            <a:r>
              <a:rPr lang="el-GR" sz="1800" dirty="0" smtClean="0">
                <a:latin typeface="Arial" pitchFamily="34" charset="0"/>
                <a:cs typeface="Arial" pitchFamily="34" charset="0"/>
              </a:rPr>
              <a:t>ξαπλωμένο στην πλάτη</a:t>
            </a:r>
          </a:p>
          <a:p>
            <a:r>
              <a:rPr lang="el-GR" sz="1800" b="1" dirty="0" smtClean="0">
                <a:latin typeface="Arial" pitchFamily="34" charset="0"/>
                <a:cs typeface="Arial" pitchFamily="34" charset="0"/>
              </a:rPr>
              <a:t>Ερέθισμα: </a:t>
            </a:r>
            <a:r>
              <a:rPr lang="el-GR" sz="1800" dirty="0" smtClean="0">
                <a:latin typeface="Arial" pitchFamily="34" charset="0"/>
                <a:cs typeface="Arial" pitchFamily="34" charset="0"/>
              </a:rPr>
              <a:t>κουδουνίστρα</a:t>
            </a:r>
          </a:p>
          <a:p>
            <a:pPr algn="just"/>
            <a:r>
              <a:rPr lang="el-GR" sz="1800" b="1" dirty="0" smtClean="0">
                <a:latin typeface="Arial" pitchFamily="34" charset="0"/>
                <a:cs typeface="Arial" pitchFamily="34" charset="0"/>
              </a:rPr>
              <a:t>Διαδικασία: </a:t>
            </a:r>
            <a:r>
              <a:rPr lang="el-GR" sz="1800" dirty="0" smtClean="0">
                <a:latin typeface="Arial" pitchFamily="34" charset="0"/>
                <a:cs typeface="Arial" pitchFamily="34" charset="0"/>
              </a:rPr>
              <a:t>Τοποθέτησε το παιδί σε ύπτια θέση. Στάσου με τα πόδια του παιδιού να βρίσκονται στην μεσαία γραμμή σου. Τράβηξε την προσοχή του παιδιού με την κουδουνίστρα που κρατάς 12 ίντσες από την μύτη του παιδιού. Με αργές κινήσεις μετακίνησε την κουδουνίστρα 90 </a:t>
            </a:r>
            <a:r>
              <a:rPr lang="en-US" sz="1800" dirty="0" smtClean="0">
                <a:latin typeface="Arial" pitchFamily="34" charset="0"/>
                <a:cs typeface="Arial" pitchFamily="34" charset="0"/>
              </a:rPr>
              <a:t>degree arc </a:t>
            </a:r>
            <a:r>
              <a:rPr lang="el-GR" sz="1800" dirty="0" smtClean="0">
                <a:latin typeface="Arial" pitchFamily="34" charset="0"/>
                <a:cs typeface="Arial" pitchFamily="34" charset="0"/>
              </a:rPr>
              <a:t>προς μια κατεύθυνση (σχεδόν επιφανειακά). Επέστρεψε στο κέντρο και επανέλαβε  προς την άλλη κατεύθυνση.</a:t>
            </a:r>
          </a:p>
        </p:txBody>
      </p:sp>
      <p:pic>
        <p:nvPicPr>
          <p:cNvPr id="5" name="4 - Θέση περιεχομένου" descr="visual37.jpg"/>
          <p:cNvPicPr>
            <a:picLocks noGrp="1" noChangeAspect="1"/>
          </p:cNvPicPr>
          <p:nvPr>
            <p:ph sz="half" idx="2"/>
          </p:nvPr>
        </p:nvPicPr>
        <p:blipFill>
          <a:blip r:embed="rId2"/>
          <a:stretch>
            <a:fillRect/>
          </a:stretch>
        </p:blipFill>
        <p:spPr>
          <a:xfrm>
            <a:off x="4716016" y="1412776"/>
            <a:ext cx="3199654" cy="452596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7 - Πίνακας"/>
          <p:cNvGraphicFramePr>
            <a:graphicFrameLocks noGrp="1"/>
          </p:cNvGraphicFramePr>
          <p:nvPr/>
        </p:nvGraphicFramePr>
        <p:xfrm>
          <a:off x="1500166" y="2786058"/>
          <a:ext cx="6215106" cy="1920240"/>
        </p:xfrm>
        <a:graphic>
          <a:graphicData uri="http://schemas.openxmlformats.org/drawingml/2006/table">
            <a:tbl>
              <a:tblPr firstRow="1" bandRow="1">
                <a:tableStyleId>{5C22544A-7EE6-4342-B048-85BDC9FD1C3A}</a:tableStyleId>
              </a:tblPr>
              <a:tblGrid>
                <a:gridCol w="412703"/>
                <a:gridCol w="5802403"/>
              </a:tblGrid>
              <a:tr h="360261">
                <a:tc>
                  <a:txBody>
                    <a:bodyPr/>
                    <a:lstStyle/>
                    <a:p>
                      <a:r>
                        <a:rPr lang="el-GR" dirty="0" smtClean="0"/>
                        <a:t>2</a:t>
                      </a:r>
                      <a:endParaRPr lang="el-GR" dirty="0"/>
                    </a:p>
                  </a:txBody>
                  <a:tcPr/>
                </a:tc>
                <a:tc>
                  <a:txBody>
                    <a:bodyPr/>
                    <a:lstStyle/>
                    <a:p>
                      <a:r>
                        <a:rPr lang="el-GR" dirty="0" smtClean="0"/>
                        <a:t> Το παιδί</a:t>
                      </a:r>
                      <a:r>
                        <a:rPr lang="el-GR" baseline="0" dirty="0" smtClean="0"/>
                        <a:t> ακολουθεί την κουδουνίστρα 90 </a:t>
                      </a:r>
                      <a:r>
                        <a:rPr lang="en-US" baseline="0" dirty="0" smtClean="0"/>
                        <a:t>degrees</a:t>
                      </a:r>
                      <a:r>
                        <a:rPr lang="el-GR" baseline="0" dirty="0" smtClean="0"/>
                        <a:t> σε κάθε μεριά από την μέση.</a:t>
                      </a:r>
                      <a:endParaRPr lang="el-GR" dirty="0"/>
                    </a:p>
                  </a:txBody>
                  <a:tcPr/>
                </a:tc>
              </a:tr>
              <a:tr h="360261">
                <a:tc>
                  <a:txBody>
                    <a:bodyPr/>
                    <a:lstStyle/>
                    <a:p>
                      <a:r>
                        <a:rPr lang="el-GR" dirty="0" smtClean="0"/>
                        <a:t>1</a:t>
                      </a:r>
                      <a:endParaRPr lang="el-GR" dirty="0"/>
                    </a:p>
                  </a:txBody>
                  <a:tcPr/>
                </a:tc>
                <a:tc>
                  <a:txBody>
                    <a:bodyPr/>
                    <a:lstStyle/>
                    <a:p>
                      <a:r>
                        <a:rPr lang="el-GR" dirty="0" smtClean="0"/>
                        <a:t> Το παιδί</a:t>
                      </a:r>
                      <a:r>
                        <a:rPr lang="el-GR" baseline="0" dirty="0" smtClean="0"/>
                        <a:t> ακολουθεί την κουδουνίστρα  λιγότερο από 90 </a:t>
                      </a:r>
                      <a:r>
                        <a:rPr lang="en-US" baseline="0" dirty="0" smtClean="0"/>
                        <a:t>degrees</a:t>
                      </a:r>
                      <a:r>
                        <a:rPr lang="el-GR" baseline="0" dirty="0" smtClean="0"/>
                        <a:t> και από τις δυο μεριές.</a:t>
                      </a:r>
                      <a:endParaRPr lang="el-GR" dirty="0"/>
                    </a:p>
                  </a:txBody>
                  <a:tcPr/>
                </a:tc>
              </a:tr>
              <a:tr h="360261">
                <a:tc>
                  <a:txBody>
                    <a:bodyPr/>
                    <a:lstStyle/>
                    <a:p>
                      <a:r>
                        <a:rPr lang="el-GR" dirty="0" smtClean="0"/>
                        <a:t>0</a:t>
                      </a:r>
                      <a:endParaRPr lang="el-GR" dirty="0"/>
                    </a:p>
                  </a:txBody>
                  <a:tcPr/>
                </a:tc>
                <a:tc>
                  <a:txBody>
                    <a:bodyPr/>
                    <a:lstStyle/>
                    <a:p>
                      <a:r>
                        <a:rPr lang="el-GR" dirty="0" smtClean="0"/>
                        <a:t> Τα μάτια του παιδιού</a:t>
                      </a:r>
                      <a:r>
                        <a:rPr lang="el-GR" baseline="0" dirty="0" smtClean="0"/>
                        <a:t> προσηλώνονται στην κουδουνίστρα για 3 δευτερόλεπτα ή λιγότερο.</a:t>
                      </a:r>
                      <a:endParaRPr lang="el-GR"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 Θέση περιεχομένου"/>
          <p:cNvGraphicFramePr>
            <a:graphicFrameLocks noGrp="1"/>
          </p:cNvGraphicFramePr>
          <p:nvPr>
            <p:ph idx="1"/>
            <p:extLst>
              <p:ext uri="{D42A27DB-BD31-4B8C-83A1-F6EECF244321}">
                <p14:modId xmlns:p14="http://schemas.microsoft.com/office/powerpoint/2010/main" val="1312306009"/>
              </p:ext>
            </p:extLst>
          </p:nvPr>
        </p:nvGraphicFramePr>
        <p:xfrm>
          <a:off x="-108520" y="0"/>
          <a:ext cx="8208913" cy="6791847"/>
        </p:xfrm>
        <a:graphic>
          <a:graphicData uri="http://schemas.openxmlformats.org/drawingml/2006/table">
            <a:tbl>
              <a:tblPr firstRow="1" bandRow="1">
                <a:tableStyleId>{5C22544A-7EE6-4342-B048-85BDC9FD1C3A}</a:tableStyleId>
              </a:tblPr>
              <a:tblGrid>
                <a:gridCol w="1403536"/>
                <a:gridCol w="1403536"/>
                <a:gridCol w="1403536"/>
                <a:gridCol w="1403536"/>
                <a:gridCol w="1403536"/>
                <a:gridCol w="1191233"/>
              </a:tblGrid>
              <a:tr h="823198">
                <a:tc>
                  <a:txBody>
                    <a:bodyPr/>
                    <a:lstStyle/>
                    <a:p>
                      <a:pPr algn="ctr">
                        <a:lnSpc>
                          <a:spcPct val="115000"/>
                        </a:lnSpc>
                        <a:spcAft>
                          <a:spcPts val="0"/>
                        </a:spcAft>
                      </a:pPr>
                      <a:r>
                        <a:rPr lang="en-US" sz="1600" b="1" dirty="0">
                          <a:latin typeface="Times New Roman"/>
                          <a:ea typeface="Calibri"/>
                          <a:cs typeface="Times New Roman"/>
                        </a:rPr>
                        <a:t>TEST</a:t>
                      </a:r>
                      <a:endParaRPr lang="el-GR" sz="1600" dirty="0">
                        <a:latin typeface="Calibri"/>
                        <a:ea typeface="Calibri"/>
                        <a:cs typeface="Times New Roman"/>
                      </a:endParaRPr>
                    </a:p>
                  </a:txBody>
                  <a:tcPr marL="68580" marR="68580" marT="0" marB="0" anchor="ctr"/>
                </a:tc>
                <a:tc>
                  <a:txBody>
                    <a:bodyPr/>
                    <a:lstStyle/>
                    <a:p>
                      <a:pPr algn="ctr">
                        <a:lnSpc>
                          <a:spcPct val="115000"/>
                        </a:lnSpc>
                        <a:spcAft>
                          <a:spcPts val="0"/>
                        </a:spcAft>
                      </a:pPr>
                      <a:r>
                        <a:rPr lang="el-GR" sz="1600" b="1" dirty="0">
                          <a:latin typeface="Times New Roman"/>
                          <a:ea typeface="Calibri"/>
                          <a:cs typeface="Times New Roman"/>
                        </a:rPr>
                        <a:t>Συγγραφείς</a:t>
                      </a:r>
                      <a:endParaRPr lang="el-GR" sz="1600" dirty="0">
                        <a:latin typeface="Calibri"/>
                        <a:ea typeface="Calibri"/>
                        <a:cs typeface="Times New Roman"/>
                      </a:endParaRPr>
                    </a:p>
                  </a:txBody>
                  <a:tcPr marL="68580" marR="68580" marT="0" marB="0" anchor="ctr"/>
                </a:tc>
                <a:tc>
                  <a:txBody>
                    <a:bodyPr/>
                    <a:lstStyle/>
                    <a:p>
                      <a:pPr algn="ctr">
                        <a:lnSpc>
                          <a:spcPct val="115000"/>
                        </a:lnSpc>
                        <a:spcAft>
                          <a:spcPts val="0"/>
                        </a:spcAft>
                      </a:pPr>
                      <a:r>
                        <a:rPr lang="el-GR" sz="1600" b="1" dirty="0">
                          <a:latin typeface="Times New Roman"/>
                          <a:ea typeface="Calibri"/>
                          <a:cs typeface="Times New Roman"/>
                        </a:rPr>
                        <a:t>Σκοπός</a:t>
                      </a:r>
                      <a:endParaRPr lang="el-GR" sz="1600" dirty="0">
                        <a:latin typeface="Calibri"/>
                        <a:ea typeface="Calibri"/>
                        <a:cs typeface="Times New Roman"/>
                      </a:endParaRPr>
                    </a:p>
                  </a:txBody>
                  <a:tcPr marL="68580" marR="68580" marT="0" marB="0" anchor="ctr"/>
                </a:tc>
                <a:tc>
                  <a:txBody>
                    <a:bodyPr/>
                    <a:lstStyle/>
                    <a:p>
                      <a:pPr algn="ctr">
                        <a:lnSpc>
                          <a:spcPct val="115000"/>
                        </a:lnSpc>
                        <a:spcAft>
                          <a:spcPts val="0"/>
                        </a:spcAft>
                      </a:pPr>
                      <a:r>
                        <a:rPr lang="el-GR" sz="1600" b="1">
                          <a:latin typeface="Times New Roman"/>
                          <a:ea typeface="Calibri"/>
                          <a:cs typeface="Times New Roman"/>
                        </a:rPr>
                        <a:t>Ηλικία</a:t>
                      </a:r>
                      <a:endParaRPr lang="el-GR" sz="1600">
                        <a:latin typeface="Calibri"/>
                        <a:ea typeface="Calibri"/>
                        <a:cs typeface="Times New Roman"/>
                      </a:endParaRPr>
                    </a:p>
                    <a:p>
                      <a:pPr algn="ctr">
                        <a:lnSpc>
                          <a:spcPct val="115000"/>
                        </a:lnSpc>
                        <a:spcAft>
                          <a:spcPts val="0"/>
                        </a:spcAft>
                      </a:pPr>
                      <a:r>
                        <a:rPr lang="el-GR" sz="1600" b="1">
                          <a:latin typeface="Times New Roman"/>
                          <a:ea typeface="Calibri"/>
                          <a:cs typeface="Times New Roman"/>
                        </a:rPr>
                        <a:t>(χρ</a:t>
                      </a:r>
                      <a:r>
                        <a:rPr lang="en-US" sz="1600" b="1">
                          <a:latin typeface="Times New Roman"/>
                          <a:ea typeface="Calibri"/>
                          <a:cs typeface="Times New Roman"/>
                        </a:rPr>
                        <a:t>:</a:t>
                      </a:r>
                      <a:r>
                        <a:rPr lang="el-GR" sz="1600" b="1">
                          <a:latin typeface="Times New Roman"/>
                          <a:ea typeface="Calibri"/>
                          <a:cs typeface="Times New Roman"/>
                        </a:rPr>
                        <a:t>μην.</a:t>
                      </a:r>
                      <a:r>
                        <a:rPr lang="en-US" sz="1600" b="1">
                          <a:latin typeface="Times New Roman"/>
                          <a:ea typeface="Calibri"/>
                          <a:cs typeface="Times New Roman"/>
                        </a:rPr>
                        <a:t>)</a:t>
                      </a:r>
                      <a:endParaRPr lang="el-GR" sz="1600">
                        <a:latin typeface="Calibri"/>
                        <a:ea typeface="Calibri"/>
                        <a:cs typeface="Times New Roman"/>
                      </a:endParaRPr>
                    </a:p>
                  </a:txBody>
                  <a:tcPr marL="68580" marR="68580" marT="0" marB="0" anchor="ctr"/>
                </a:tc>
                <a:tc>
                  <a:txBody>
                    <a:bodyPr/>
                    <a:lstStyle/>
                    <a:p>
                      <a:pPr algn="ctr">
                        <a:lnSpc>
                          <a:spcPct val="115000"/>
                        </a:lnSpc>
                        <a:spcAft>
                          <a:spcPts val="0"/>
                        </a:spcAft>
                      </a:pPr>
                      <a:r>
                        <a:rPr lang="el-GR" sz="1600" b="1">
                          <a:latin typeface="Times New Roman"/>
                          <a:ea typeface="Calibri"/>
                          <a:cs typeface="Times New Roman"/>
                        </a:rPr>
                        <a:t>Χρόνος δοκιμασίας</a:t>
                      </a:r>
                      <a:r>
                        <a:rPr lang="en-US" sz="1600" b="1">
                          <a:latin typeface="Times New Roman"/>
                          <a:ea typeface="Calibri"/>
                          <a:cs typeface="Times New Roman"/>
                        </a:rPr>
                        <a:t> (</a:t>
                      </a:r>
                      <a:r>
                        <a:rPr lang="el-GR" sz="1600" b="1">
                          <a:latin typeface="Times New Roman"/>
                          <a:ea typeface="Calibri"/>
                          <a:cs typeface="Times New Roman"/>
                        </a:rPr>
                        <a:t>λεπτά</a:t>
                      </a:r>
                      <a:r>
                        <a:rPr lang="en-US" sz="1600" b="1">
                          <a:latin typeface="Times New Roman"/>
                          <a:ea typeface="Calibri"/>
                          <a:cs typeface="Times New Roman"/>
                        </a:rPr>
                        <a:t>)</a:t>
                      </a:r>
                      <a:endParaRPr lang="el-GR" sz="1600">
                        <a:latin typeface="Calibri"/>
                        <a:ea typeface="Calibri"/>
                        <a:cs typeface="Times New Roman"/>
                      </a:endParaRPr>
                    </a:p>
                  </a:txBody>
                  <a:tcPr marL="68580" marR="68580" marT="0" marB="0" anchor="ctr"/>
                </a:tc>
                <a:tc>
                  <a:txBody>
                    <a:bodyPr/>
                    <a:lstStyle/>
                    <a:p>
                      <a:pPr algn="ctr">
                        <a:lnSpc>
                          <a:spcPct val="115000"/>
                        </a:lnSpc>
                        <a:spcAft>
                          <a:spcPts val="0"/>
                        </a:spcAft>
                      </a:pPr>
                      <a:r>
                        <a:rPr lang="el-GR" sz="1600" b="1">
                          <a:latin typeface="Times New Roman"/>
                          <a:ea typeface="Calibri"/>
                          <a:cs typeface="Times New Roman"/>
                        </a:rPr>
                        <a:t>Αριθμός αντικειμένων</a:t>
                      </a:r>
                      <a:endParaRPr lang="el-GR" sz="1600">
                        <a:latin typeface="Calibri"/>
                        <a:ea typeface="Calibri"/>
                        <a:cs typeface="Times New Roman"/>
                      </a:endParaRPr>
                    </a:p>
                  </a:txBody>
                  <a:tcPr marL="68580" marR="68580" marT="0" marB="0" anchor="ctr"/>
                </a:tc>
              </a:tr>
              <a:tr h="3075268">
                <a:tc>
                  <a:txBody>
                    <a:bodyPr/>
                    <a:lstStyle/>
                    <a:p>
                      <a:pPr>
                        <a:lnSpc>
                          <a:spcPct val="115000"/>
                        </a:lnSpc>
                        <a:spcAft>
                          <a:spcPts val="0"/>
                        </a:spcAft>
                      </a:pPr>
                      <a:r>
                        <a:rPr lang="en-US" sz="1600" dirty="0" err="1">
                          <a:latin typeface="Times New Roman"/>
                          <a:ea typeface="Calibri"/>
                          <a:cs typeface="Times New Roman"/>
                        </a:rPr>
                        <a:t>Bayley</a:t>
                      </a:r>
                      <a:r>
                        <a:rPr lang="en-US" sz="1600" dirty="0">
                          <a:latin typeface="Times New Roman"/>
                          <a:ea typeface="Calibri"/>
                          <a:cs typeface="Times New Roman"/>
                        </a:rPr>
                        <a:t> II</a:t>
                      </a:r>
                      <a:endParaRPr lang="el-GR" sz="1600" dirty="0">
                        <a:latin typeface="Calibri"/>
                        <a:ea typeface="Calibri"/>
                        <a:cs typeface="Times New Roman"/>
                      </a:endParaRPr>
                    </a:p>
                  </a:txBody>
                  <a:tcPr marL="68580" marR="68580" marT="0" marB="0"/>
                </a:tc>
                <a:tc>
                  <a:txBody>
                    <a:bodyPr/>
                    <a:lstStyle/>
                    <a:p>
                      <a:pPr>
                        <a:lnSpc>
                          <a:spcPct val="115000"/>
                        </a:lnSpc>
                        <a:spcAft>
                          <a:spcPts val="0"/>
                        </a:spcAft>
                      </a:pPr>
                      <a:r>
                        <a:rPr lang="en-US" sz="1600" dirty="0" err="1">
                          <a:latin typeface="Times New Roman"/>
                          <a:ea typeface="Calibri"/>
                          <a:cs typeface="Times New Roman"/>
                        </a:rPr>
                        <a:t>Bayley</a:t>
                      </a:r>
                      <a:endParaRPr lang="el-GR" sz="1600" dirty="0">
                        <a:latin typeface="Calibri"/>
                        <a:ea typeface="Calibri"/>
                        <a:cs typeface="Times New Roman"/>
                      </a:endParaRPr>
                    </a:p>
                  </a:txBody>
                  <a:tcPr marL="68580" marR="68580" marT="0" marB="0"/>
                </a:tc>
                <a:tc>
                  <a:txBody>
                    <a:bodyPr/>
                    <a:lstStyle/>
                    <a:p>
                      <a:pPr>
                        <a:lnSpc>
                          <a:spcPct val="115000"/>
                        </a:lnSpc>
                        <a:spcAft>
                          <a:spcPts val="0"/>
                        </a:spcAft>
                      </a:pPr>
                      <a:r>
                        <a:rPr lang="el-GR" sz="1600" dirty="0">
                          <a:latin typeface="Times New Roman"/>
                          <a:ea typeface="Calibri"/>
                          <a:cs typeface="Times New Roman"/>
                        </a:rPr>
                        <a:t>Σχεδιάστηκε για την αξιολόγηση του αναπτυξιακού δυναμικού των παιδιών και τις αποκλίσεις από το «γενικό πληθυσμό»</a:t>
                      </a:r>
                      <a:endParaRPr lang="el-GR" sz="1600" dirty="0">
                        <a:latin typeface="Calibri"/>
                        <a:ea typeface="Calibri"/>
                        <a:cs typeface="Times New Roman"/>
                      </a:endParaRPr>
                    </a:p>
                  </a:txBody>
                  <a:tcPr marL="68580" marR="68580" marT="0" marB="0"/>
                </a:tc>
                <a:tc>
                  <a:txBody>
                    <a:bodyPr/>
                    <a:lstStyle/>
                    <a:p>
                      <a:pPr>
                        <a:lnSpc>
                          <a:spcPct val="115000"/>
                        </a:lnSpc>
                        <a:spcAft>
                          <a:spcPts val="0"/>
                        </a:spcAft>
                      </a:pPr>
                      <a:r>
                        <a:rPr lang="el-GR" sz="1600" dirty="0">
                          <a:latin typeface="Times New Roman"/>
                          <a:ea typeface="Calibri"/>
                          <a:cs typeface="Times New Roman"/>
                        </a:rPr>
                        <a:t>1</a:t>
                      </a:r>
                      <a:r>
                        <a:rPr lang="en-US" sz="1600" dirty="0">
                          <a:latin typeface="Times New Roman"/>
                          <a:ea typeface="Calibri"/>
                          <a:cs typeface="Times New Roman"/>
                        </a:rPr>
                        <a:t>:0-42:0</a:t>
                      </a:r>
                      <a:endParaRPr lang="el-GR" sz="1600" dirty="0">
                        <a:latin typeface="Calibri"/>
                        <a:ea typeface="Calibri"/>
                        <a:cs typeface="Times New Roman"/>
                      </a:endParaRPr>
                    </a:p>
                  </a:txBody>
                  <a:tcPr marL="68580" marR="68580" marT="0" marB="0"/>
                </a:tc>
                <a:tc>
                  <a:txBody>
                    <a:bodyPr/>
                    <a:lstStyle/>
                    <a:p>
                      <a:pPr>
                        <a:lnSpc>
                          <a:spcPct val="115000"/>
                        </a:lnSpc>
                        <a:spcAft>
                          <a:spcPts val="0"/>
                        </a:spcAft>
                      </a:pPr>
                      <a:r>
                        <a:rPr lang="en-US" sz="1600" dirty="0">
                          <a:latin typeface="Times New Roman"/>
                          <a:ea typeface="Calibri"/>
                          <a:cs typeface="Times New Roman"/>
                        </a:rPr>
                        <a:t>45-60</a:t>
                      </a:r>
                      <a:endParaRPr lang="el-GR" sz="1600" dirty="0">
                        <a:latin typeface="Calibri"/>
                        <a:ea typeface="Calibri"/>
                        <a:cs typeface="Times New Roman"/>
                      </a:endParaRPr>
                    </a:p>
                  </a:txBody>
                  <a:tcPr marL="68580" marR="68580" marT="0" marB="0"/>
                </a:tc>
                <a:tc>
                  <a:txBody>
                    <a:bodyPr/>
                    <a:lstStyle/>
                    <a:p>
                      <a:pPr>
                        <a:lnSpc>
                          <a:spcPct val="115000"/>
                        </a:lnSpc>
                        <a:spcAft>
                          <a:spcPts val="0"/>
                        </a:spcAft>
                      </a:pPr>
                      <a:r>
                        <a:rPr lang="el-GR" sz="1600">
                          <a:latin typeface="Times New Roman"/>
                          <a:ea typeface="Calibri"/>
                          <a:cs typeface="Times New Roman"/>
                        </a:rPr>
                        <a:t>81</a:t>
                      </a:r>
                      <a:endParaRPr lang="el-GR" sz="1600">
                        <a:latin typeface="Calibri"/>
                        <a:ea typeface="Calibri"/>
                        <a:cs typeface="Times New Roman"/>
                      </a:endParaRPr>
                    </a:p>
                  </a:txBody>
                  <a:tcPr marL="68580" marR="68580" marT="0" marB="0"/>
                </a:tc>
              </a:tr>
              <a:tr h="2875331">
                <a:tc>
                  <a:txBody>
                    <a:bodyPr/>
                    <a:lstStyle/>
                    <a:p>
                      <a:pPr>
                        <a:lnSpc>
                          <a:spcPct val="115000"/>
                        </a:lnSpc>
                        <a:spcAft>
                          <a:spcPts val="0"/>
                        </a:spcAft>
                      </a:pPr>
                      <a:r>
                        <a:rPr lang="en-US" sz="1600">
                          <a:latin typeface="Times New Roman"/>
                          <a:ea typeface="Calibri"/>
                          <a:cs typeface="Times New Roman"/>
                        </a:rPr>
                        <a:t>Brigance II (IED-II)</a:t>
                      </a:r>
                      <a:endParaRPr lang="el-GR" sz="1600">
                        <a:latin typeface="Calibri"/>
                        <a:ea typeface="Calibri"/>
                        <a:cs typeface="Times New Roman"/>
                      </a:endParaRPr>
                    </a:p>
                  </a:txBody>
                  <a:tcPr marL="68580" marR="68580" marT="0" marB="0"/>
                </a:tc>
                <a:tc>
                  <a:txBody>
                    <a:bodyPr/>
                    <a:lstStyle/>
                    <a:p>
                      <a:pPr>
                        <a:lnSpc>
                          <a:spcPct val="115000"/>
                        </a:lnSpc>
                        <a:spcAft>
                          <a:spcPts val="0"/>
                        </a:spcAft>
                      </a:pPr>
                      <a:r>
                        <a:rPr lang="en-US" sz="1600" dirty="0" err="1">
                          <a:latin typeface="Times New Roman"/>
                          <a:ea typeface="Calibri"/>
                          <a:cs typeface="Times New Roman"/>
                        </a:rPr>
                        <a:t>Brigance</a:t>
                      </a:r>
                      <a:endParaRPr lang="el-GR" sz="1600" dirty="0">
                        <a:latin typeface="Calibri"/>
                        <a:ea typeface="Calibri"/>
                        <a:cs typeface="Times New Roman"/>
                      </a:endParaRPr>
                    </a:p>
                  </a:txBody>
                  <a:tcPr marL="68580" marR="68580" marT="0" marB="0"/>
                </a:tc>
                <a:tc>
                  <a:txBody>
                    <a:bodyPr/>
                    <a:lstStyle/>
                    <a:p>
                      <a:pPr>
                        <a:lnSpc>
                          <a:spcPct val="115000"/>
                        </a:lnSpc>
                        <a:spcAft>
                          <a:spcPts val="0"/>
                        </a:spcAft>
                      </a:pPr>
                      <a:r>
                        <a:rPr lang="el-GR" sz="1600" dirty="0">
                          <a:latin typeface="Times New Roman"/>
                          <a:ea typeface="Calibri"/>
                          <a:cs typeface="Times New Roman"/>
                        </a:rPr>
                        <a:t>Αξιολογεί αντικείμενα που συνδέονται με την διδασκαλία και συγκρίνει τις επιδόσεις τους με αντίστοιχές νόρμες.</a:t>
                      </a:r>
                      <a:endParaRPr lang="el-GR" sz="1600" dirty="0">
                        <a:latin typeface="Calibri"/>
                        <a:ea typeface="Calibri"/>
                        <a:cs typeface="Times New Roman"/>
                      </a:endParaRPr>
                    </a:p>
                  </a:txBody>
                  <a:tcPr marL="68580" marR="68580" marT="0" marB="0"/>
                </a:tc>
                <a:tc>
                  <a:txBody>
                    <a:bodyPr/>
                    <a:lstStyle/>
                    <a:p>
                      <a:pPr>
                        <a:lnSpc>
                          <a:spcPct val="115000"/>
                        </a:lnSpc>
                        <a:spcAft>
                          <a:spcPts val="0"/>
                        </a:spcAft>
                      </a:pPr>
                      <a:r>
                        <a:rPr lang="en-US" sz="1600" dirty="0">
                          <a:latin typeface="Times New Roman"/>
                          <a:ea typeface="Calibri"/>
                          <a:cs typeface="Times New Roman"/>
                        </a:rPr>
                        <a:t>0:0-7:0</a:t>
                      </a:r>
                      <a:endParaRPr lang="el-GR" sz="1600" dirty="0">
                        <a:latin typeface="Calibri"/>
                        <a:ea typeface="Calibri"/>
                        <a:cs typeface="Times New Roman"/>
                      </a:endParaRPr>
                    </a:p>
                  </a:txBody>
                  <a:tcPr marL="68580" marR="68580" marT="0" marB="0"/>
                </a:tc>
                <a:tc>
                  <a:txBody>
                    <a:bodyPr/>
                    <a:lstStyle/>
                    <a:p>
                      <a:pPr>
                        <a:lnSpc>
                          <a:spcPct val="115000"/>
                        </a:lnSpc>
                        <a:spcAft>
                          <a:spcPts val="0"/>
                        </a:spcAft>
                      </a:pPr>
                      <a:r>
                        <a:rPr lang="en-US" sz="1600" dirty="0">
                          <a:latin typeface="Times New Roman"/>
                          <a:ea typeface="Calibri"/>
                          <a:cs typeface="Times New Roman"/>
                        </a:rPr>
                        <a:t>20-55</a:t>
                      </a:r>
                      <a:endParaRPr lang="el-GR" sz="1600" dirty="0">
                        <a:latin typeface="Calibri"/>
                        <a:ea typeface="Calibri"/>
                        <a:cs typeface="Times New Roman"/>
                      </a:endParaRPr>
                    </a:p>
                  </a:txBody>
                  <a:tcPr marL="68580" marR="68580" marT="0" marB="0"/>
                </a:tc>
                <a:tc>
                  <a:txBody>
                    <a:bodyPr/>
                    <a:lstStyle/>
                    <a:p>
                      <a:pPr>
                        <a:lnSpc>
                          <a:spcPct val="115000"/>
                        </a:lnSpc>
                        <a:spcAft>
                          <a:spcPts val="0"/>
                        </a:spcAft>
                      </a:pPr>
                      <a:endParaRPr lang="en-US" sz="1600" dirty="0">
                        <a:latin typeface="Times New Roman"/>
                        <a:ea typeface="Calibri"/>
                        <a:cs typeface="Times New Roman"/>
                      </a:endParaRPr>
                    </a:p>
                  </a:txBody>
                  <a:tcPr marL="68580" marR="68580" marT="0" marB="0"/>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188640"/>
            <a:ext cx="8229600" cy="810328"/>
          </a:xfrm>
        </p:spPr>
        <p:txBody>
          <a:bodyPr>
            <a:noAutofit/>
          </a:bodyPr>
          <a:lstStyle/>
          <a:p>
            <a:pPr algn="ctr"/>
            <a:r>
              <a:rPr lang="el-GR" sz="2800" b="0" dirty="0" smtClean="0">
                <a:solidFill>
                  <a:srgbClr val="002060"/>
                </a:solidFill>
                <a:latin typeface="Arial" pitchFamily="34" charset="0"/>
                <a:cs typeface="Arial" pitchFamily="34" charset="0"/>
              </a:rPr>
              <a:t/>
            </a:r>
            <a:br>
              <a:rPr lang="el-GR" sz="2800" b="0" dirty="0" smtClean="0">
                <a:solidFill>
                  <a:srgbClr val="002060"/>
                </a:solidFill>
                <a:latin typeface="Arial" pitchFamily="34" charset="0"/>
                <a:cs typeface="Arial" pitchFamily="34" charset="0"/>
              </a:rPr>
            </a:br>
            <a:r>
              <a:rPr lang="el-GR" sz="2800" b="0" dirty="0" smtClean="0">
                <a:solidFill>
                  <a:srgbClr val="002060"/>
                </a:solidFill>
                <a:latin typeface="Arial" pitchFamily="34" charset="0"/>
                <a:cs typeface="Arial" pitchFamily="34" charset="0"/>
              </a:rPr>
              <a:t> 2.</a:t>
            </a:r>
            <a:r>
              <a:rPr lang="en-US" sz="2800" b="0" dirty="0" smtClean="0">
                <a:solidFill>
                  <a:srgbClr val="002060"/>
                </a:solidFill>
                <a:latin typeface="Arial" pitchFamily="34" charset="0"/>
                <a:cs typeface="Arial" pitchFamily="34" charset="0"/>
              </a:rPr>
              <a:t> Tracking Rattle- Side</a:t>
            </a:r>
            <a:r>
              <a:rPr lang="el-GR" sz="2800" b="0" dirty="0" smtClean="0">
                <a:solidFill>
                  <a:srgbClr val="002060"/>
                </a:solidFill>
                <a:latin typeface="Arial" pitchFamily="34" charset="0"/>
                <a:cs typeface="Arial" pitchFamily="34" charset="0"/>
              </a:rPr>
              <a:t/>
            </a:r>
            <a:br>
              <a:rPr lang="el-GR" sz="2800" b="0" dirty="0" smtClean="0">
                <a:solidFill>
                  <a:srgbClr val="002060"/>
                </a:solidFill>
                <a:latin typeface="Arial" pitchFamily="34" charset="0"/>
                <a:cs typeface="Arial" pitchFamily="34" charset="0"/>
              </a:rPr>
            </a:br>
            <a:endParaRPr lang="el-GR" sz="2800" b="0" dirty="0">
              <a:solidFill>
                <a:srgbClr val="002060"/>
              </a:solidFill>
              <a:latin typeface="Arial" pitchFamily="34" charset="0"/>
              <a:cs typeface="Arial" pitchFamily="34" charset="0"/>
            </a:endParaRPr>
          </a:p>
        </p:txBody>
      </p:sp>
      <p:sp>
        <p:nvSpPr>
          <p:cNvPr id="3" name="2 - Θέση περιεχομένου"/>
          <p:cNvSpPr>
            <a:spLocks noGrp="1"/>
          </p:cNvSpPr>
          <p:nvPr>
            <p:ph sz="half" idx="1"/>
          </p:nvPr>
        </p:nvSpPr>
        <p:spPr>
          <a:xfrm>
            <a:off x="142844" y="857232"/>
            <a:ext cx="4357718" cy="5812128"/>
          </a:xfrm>
        </p:spPr>
        <p:txBody>
          <a:bodyPr>
            <a:noAutofit/>
          </a:bodyPr>
          <a:lstStyle/>
          <a:p>
            <a:pPr algn="just"/>
            <a:r>
              <a:rPr lang="el-GR" sz="1600" b="1" dirty="0" smtClean="0">
                <a:latin typeface="Arial" pitchFamily="34" charset="0"/>
                <a:cs typeface="Arial" pitchFamily="34" charset="0"/>
              </a:rPr>
              <a:t>Ηλικία: </a:t>
            </a:r>
            <a:r>
              <a:rPr lang="el-GR" sz="1600" dirty="0" smtClean="0">
                <a:latin typeface="Arial" pitchFamily="34" charset="0"/>
                <a:cs typeface="Arial" pitchFamily="34" charset="0"/>
              </a:rPr>
              <a:t>1 μηνών</a:t>
            </a:r>
          </a:p>
          <a:p>
            <a:pPr algn="just"/>
            <a:r>
              <a:rPr lang="el-GR" sz="1600" b="1" dirty="0" smtClean="0">
                <a:latin typeface="Arial" pitchFamily="34" charset="0"/>
                <a:cs typeface="Arial" pitchFamily="34" charset="0"/>
              </a:rPr>
              <a:t>Θέση: </a:t>
            </a:r>
            <a:r>
              <a:rPr lang="el-GR" sz="1600" dirty="0" smtClean="0">
                <a:latin typeface="Arial" pitchFamily="34" charset="0"/>
                <a:cs typeface="Arial" pitchFamily="34" charset="0"/>
              </a:rPr>
              <a:t>ξαπλωμένο στην πλάτη</a:t>
            </a:r>
          </a:p>
          <a:p>
            <a:pPr algn="just"/>
            <a:r>
              <a:rPr lang="el-GR" sz="1600" b="1" dirty="0" smtClean="0">
                <a:latin typeface="Arial" pitchFamily="34" charset="0"/>
                <a:cs typeface="Arial" pitchFamily="34" charset="0"/>
              </a:rPr>
              <a:t>Ερέθισμα: </a:t>
            </a:r>
            <a:r>
              <a:rPr lang="el-GR" sz="1600" dirty="0" smtClean="0">
                <a:latin typeface="Arial" pitchFamily="34" charset="0"/>
                <a:cs typeface="Arial" pitchFamily="34" charset="0"/>
              </a:rPr>
              <a:t>κουδουνίστρα</a:t>
            </a:r>
          </a:p>
          <a:p>
            <a:pPr algn="just"/>
            <a:r>
              <a:rPr lang="el-GR" sz="1600" b="1" dirty="0" smtClean="0">
                <a:latin typeface="Arial" pitchFamily="34" charset="0"/>
                <a:cs typeface="Arial" pitchFamily="34" charset="0"/>
              </a:rPr>
              <a:t>Διαδικασία: </a:t>
            </a:r>
            <a:r>
              <a:rPr lang="el-GR" sz="1600" dirty="0" smtClean="0">
                <a:latin typeface="Arial" pitchFamily="34" charset="0"/>
                <a:cs typeface="Arial" pitchFamily="34" charset="0"/>
              </a:rPr>
              <a:t>Τοποθετήστε το παιδί σε ύπτια θέση και με το κεφάλι γυρισμένο πλάγια. Κρατήστε την κουδουνίστρα  σε απόσταση 12 ιντσών από την μύτη του παιδιού. Τραβήξτε την προσοχή του παιδιού με την κουδουνίστρα και έπειτα κουνήστε  την αργά σε τόξο προς το κέντρο, κρατώντας την 12 ίντσες από το πρόσωπο του παιδιού. Παρατηρήστε την κίνηση των ματιών του και την περιστροφή του κεφαλιού. Επαναλάβετε την δοκιμασία και προς την άλλη πλευρά.</a:t>
            </a:r>
          </a:p>
          <a:p>
            <a:pPr algn="just">
              <a:buNone/>
            </a:pPr>
            <a:endParaRPr lang="el-GR" sz="2000" dirty="0">
              <a:latin typeface="Arial" pitchFamily="34" charset="0"/>
              <a:cs typeface="Arial" pitchFamily="34" charset="0"/>
            </a:endParaRPr>
          </a:p>
        </p:txBody>
      </p:sp>
      <p:pic>
        <p:nvPicPr>
          <p:cNvPr id="6" name="5 - Θέση περιεχομένου" descr="visual38.jpg"/>
          <p:cNvPicPr>
            <a:picLocks noGrp="1" noChangeAspect="1"/>
          </p:cNvPicPr>
          <p:nvPr>
            <p:ph sz="half" idx="2"/>
          </p:nvPr>
        </p:nvPicPr>
        <p:blipFill>
          <a:blip r:embed="rId2"/>
          <a:stretch>
            <a:fillRect/>
          </a:stretch>
        </p:blipFill>
        <p:spPr>
          <a:xfrm>
            <a:off x="4644008" y="836712"/>
            <a:ext cx="3199654" cy="4525963"/>
          </a:xfrm>
        </p:spPr>
      </p:pic>
      <p:graphicFrame>
        <p:nvGraphicFramePr>
          <p:cNvPr id="4" name="3 - Πίνακας"/>
          <p:cNvGraphicFramePr>
            <a:graphicFrameLocks noGrp="1"/>
          </p:cNvGraphicFramePr>
          <p:nvPr>
            <p:extLst>
              <p:ext uri="{D42A27DB-BD31-4B8C-83A1-F6EECF244321}">
                <p14:modId xmlns:p14="http://schemas.microsoft.com/office/powerpoint/2010/main" val="2873597603"/>
              </p:ext>
            </p:extLst>
          </p:nvPr>
        </p:nvGraphicFramePr>
        <p:xfrm>
          <a:off x="251520" y="4869160"/>
          <a:ext cx="6215106" cy="1920240"/>
        </p:xfrm>
        <a:graphic>
          <a:graphicData uri="http://schemas.openxmlformats.org/drawingml/2006/table">
            <a:tbl>
              <a:tblPr firstRow="1" bandRow="1">
                <a:tableStyleId>{5C22544A-7EE6-4342-B048-85BDC9FD1C3A}</a:tableStyleId>
              </a:tblPr>
              <a:tblGrid>
                <a:gridCol w="412703"/>
                <a:gridCol w="5802403"/>
              </a:tblGrid>
              <a:tr h="360261">
                <a:tc>
                  <a:txBody>
                    <a:bodyPr/>
                    <a:lstStyle/>
                    <a:p>
                      <a:r>
                        <a:rPr lang="el-GR" dirty="0" smtClean="0"/>
                        <a:t>2</a:t>
                      </a:r>
                      <a:endParaRPr lang="el-GR" dirty="0"/>
                    </a:p>
                  </a:txBody>
                  <a:tcPr/>
                </a:tc>
                <a:tc>
                  <a:txBody>
                    <a:bodyPr/>
                    <a:lstStyle/>
                    <a:p>
                      <a:r>
                        <a:rPr lang="el-GR" dirty="0" smtClean="0"/>
                        <a:t> Το παιδί</a:t>
                      </a:r>
                      <a:r>
                        <a:rPr lang="el-GR" baseline="0" dirty="0" smtClean="0"/>
                        <a:t> ακολουθεί την κουδουνίστρα  στο κέντρο και προς τις δυο πλευρές. </a:t>
                      </a:r>
                      <a:endParaRPr lang="el-GR" dirty="0"/>
                    </a:p>
                  </a:txBody>
                  <a:tcPr/>
                </a:tc>
              </a:tr>
              <a:tr h="360261">
                <a:tc>
                  <a:txBody>
                    <a:bodyPr/>
                    <a:lstStyle/>
                    <a:p>
                      <a:r>
                        <a:rPr lang="el-GR" dirty="0" smtClean="0"/>
                        <a:t>1</a:t>
                      </a:r>
                      <a:endParaRPr lang="el-GR" dirty="0"/>
                    </a:p>
                  </a:txBody>
                  <a:tcPr/>
                </a:tc>
                <a:tc>
                  <a:txBody>
                    <a:bodyPr/>
                    <a:lstStyle/>
                    <a:p>
                      <a:r>
                        <a:rPr lang="el-GR" dirty="0" smtClean="0"/>
                        <a:t>Το παιδί</a:t>
                      </a:r>
                      <a:r>
                        <a:rPr lang="el-GR" baseline="0" dirty="0" smtClean="0"/>
                        <a:t> ακολουθεί την κουδουνίστρα στο κέντρο και προς την μια πλευρά.</a:t>
                      </a:r>
                      <a:endParaRPr lang="el-GR" dirty="0"/>
                    </a:p>
                  </a:txBody>
                  <a:tcPr/>
                </a:tc>
              </a:tr>
              <a:tr h="360261">
                <a:tc>
                  <a:txBody>
                    <a:bodyPr/>
                    <a:lstStyle/>
                    <a:p>
                      <a:r>
                        <a:rPr lang="el-GR" dirty="0" smtClean="0"/>
                        <a:t>0</a:t>
                      </a:r>
                      <a:endParaRPr lang="el-GR" dirty="0"/>
                    </a:p>
                  </a:txBody>
                  <a:tcPr/>
                </a:tc>
                <a:tc>
                  <a:txBody>
                    <a:bodyPr/>
                    <a:lstStyle/>
                    <a:p>
                      <a:r>
                        <a:rPr lang="el-GR" dirty="0" smtClean="0"/>
                        <a:t>το κεφάλι του παιδιού παραμένει στραμμένο προς τα πλάγια</a:t>
                      </a:r>
                      <a:endParaRPr lang="el-GR"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0034" y="0"/>
            <a:ext cx="8229600" cy="1000108"/>
          </a:xfrm>
        </p:spPr>
        <p:txBody>
          <a:bodyPr>
            <a:noAutofit/>
          </a:bodyPr>
          <a:lstStyle/>
          <a:p>
            <a:pPr algn="ctr"/>
            <a:r>
              <a:rPr lang="el-GR" sz="2800" b="0" dirty="0" smtClean="0">
                <a:solidFill>
                  <a:srgbClr val="002060"/>
                </a:solidFill>
                <a:latin typeface="Arial" pitchFamily="34" charset="0"/>
                <a:cs typeface="Arial" pitchFamily="34" charset="0"/>
              </a:rPr>
              <a:t/>
            </a:r>
            <a:br>
              <a:rPr lang="el-GR" sz="2800" b="0" dirty="0" smtClean="0">
                <a:solidFill>
                  <a:srgbClr val="002060"/>
                </a:solidFill>
                <a:latin typeface="Arial" pitchFamily="34" charset="0"/>
                <a:cs typeface="Arial" pitchFamily="34" charset="0"/>
              </a:rPr>
            </a:br>
            <a:r>
              <a:rPr lang="el-GR" sz="2800" b="0" dirty="0" smtClean="0">
                <a:solidFill>
                  <a:schemeClr val="accent5">
                    <a:lumMod val="50000"/>
                  </a:schemeClr>
                </a:solidFill>
                <a:latin typeface="Arial" pitchFamily="34" charset="0"/>
                <a:cs typeface="Arial" pitchFamily="34" charset="0"/>
              </a:rPr>
              <a:t> 3.</a:t>
            </a:r>
            <a:r>
              <a:rPr lang="en-US" sz="2800" b="0" dirty="0" smtClean="0">
                <a:solidFill>
                  <a:schemeClr val="accent5">
                    <a:lumMod val="50000"/>
                  </a:schemeClr>
                </a:solidFill>
                <a:latin typeface="Arial" pitchFamily="34" charset="0"/>
                <a:cs typeface="Arial" pitchFamily="34" charset="0"/>
              </a:rPr>
              <a:t> Placing Hand</a:t>
            </a:r>
            <a:endParaRPr lang="el-GR" sz="2800" b="0" dirty="0">
              <a:solidFill>
                <a:schemeClr val="accent5">
                  <a:lumMod val="50000"/>
                </a:schemeClr>
              </a:solidFill>
              <a:latin typeface="Arial" pitchFamily="34" charset="0"/>
              <a:cs typeface="Arial" pitchFamily="34" charset="0"/>
            </a:endParaRPr>
          </a:p>
        </p:txBody>
      </p:sp>
      <p:sp>
        <p:nvSpPr>
          <p:cNvPr id="3" name="2 - Θέση περιεχομένου"/>
          <p:cNvSpPr>
            <a:spLocks noGrp="1"/>
          </p:cNvSpPr>
          <p:nvPr>
            <p:ph sz="half" idx="1"/>
          </p:nvPr>
        </p:nvSpPr>
        <p:spPr>
          <a:xfrm>
            <a:off x="0" y="928670"/>
            <a:ext cx="4071934" cy="4357717"/>
          </a:xfrm>
        </p:spPr>
        <p:txBody>
          <a:bodyPr>
            <a:noAutofit/>
          </a:bodyPr>
          <a:lstStyle/>
          <a:p>
            <a:pPr algn="just"/>
            <a:r>
              <a:rPr lang="el-GR" sz="2000" b="1" dirty="0" smtClean="0">
                <a:latin typeface="Arial" pitchFamily="34" charset="0"/>
                <a:cs typeface="Arial" pitchFamily="34" charset="0"/>
              </a:rPr>
              <a:t>Ηλικία: </a:t>
            </a:r>
            <a:r>
              <a:rPr lang="el-GR" sz="2000" dirty="0" smtClean="0">
                <a:latin typeface="Arial" pitchFamily="34" charset="0"/>
                <a:cs typeface="Arial" pitchFamily="34" charset="0"/>
              </a:rPr>
              <a:t>1 μηνών</a:t>
            </a:r>
          </a:p>
          <a:p>
            <a:pPr algn="just"/>
            <a:r>
              <a:rPr lang="el-GR" sz="2000" b="1" dirty="0" smtClean="0">
                <a:latin typeface="Arial" pitchFamily="34" charset="0"/>
                <a:cs typeface="Arial" pitchFamily="34" charset="0"/>
              </a:rPr>
              <a:t>Θέση: </a:t>
            </a:r>
            <a:r>
              <a:rPr lang="el-GR" sz="2000" dirty="0" smtClean="0">
                <a:latin typeface="Arial" pitchFamily="34" charset="0"/>
                <a:cs typeface="Arial" pitchFamily="34" charset="0"/>
              </a:rPr>
              <a:t>καθιστή</a:t>
            </a:r>
          </a:p>
          <a:p>
            <a:pPr algn="just"/>
            <a:r>
              <a:rPr lang="el-GR" sz="2000" b="1" dirty="0" smtClean="0">
                <a:latin typeface="Arial" pitchFamily="34" charset="0"/>
                <a:cs typeface="Arial" pitchFamily="34" charset="0"/>
              </a:rPr>
              <a:t>Ερέθισμα: </a:t>
            </a:r>
            <a:r>
              <a:rPr lang="el-GR" sz="2000" dirty="0" smtClean="0">
                <a:latin typeface="Arial" pitchFamily="34" charset="0"/>
                <a:cs typeface="Arial" pitchFamily="34" charset="0"/>
              </a:rPr>
              <a:t>τραπέζι</a:t>
            </a:r>
          </a:p>
          <a:p>
            <a:pPr algn="just"/>
            <a:r>
              <a:rPr lang="el-GR" sz="2000" b="1" dirty="0" smtClean="0">
                <a:latin typeface="Arial" pitchFamily="34" charset="0"/>
                <a:cs typeface="Arial" pitchFamily="34" charset="0"/>
              </a:rPr>
              <a:t>Διαδικασία: </a:t>
            </a:r>
            <a:r>
              <a:rPr lang="el-GR" sz="2000" dirty="0" smtClean="0">
                <a:latin typeface="Arial" pitchFamily="34" charset="0"/>
                <a:cs typeface="Arial" pitchFamily="34" charset="0"/>
              </a:rPr>
              <a:t>Τοποθετήστε το παιδί σε καθιστή θέση στην αγκαλιά σας (κοιτώντας μακριά από σας). Καθίστε κοντά στο τραπέζι έτσι ώστε το παιδί να μπορεί να το φτάσει άνετα. Χρησιμοποιώντας μια κίνηση προς τα πάνω, «βουρτσίστε-</a:t>
            </a:r>
            <a:r>
              <a:rPr lang="el-GR" sz="2000" dirty="0" err="1" smtClean="0">
                <a:latin typeface="Arial" pitchFamily="34" charset="0"/>
                <a:cs typeface="Arial" pitchFamily="34" charset="0"/>
              </a:rPr>
              <a:t>χαιδέψτ</a:t>
            </a:r>
            <a:r>
              <a:rPr lang="el-GR" sz="2000" dirty="0" smtClean="0">
                <a:latin typeface="Arial" pitchFamily="34" charset="0"/>
                <a:cs typeface="Arial" pitchFamily="34" charset="0"/>
              </a:rPr>
              <a:t>ε» απαλά το πίσω μέρος του χεριού του παιδιού στην άκρη του τραπεζιού. Παρατηρήστε την αντανακλαστική αντίδραση του παιδιού στο ερέθισμα του χεριού.</a:t>
            </a:r>
          </a:p>
          <a:p>
            <a:pPr algn="just">
              <a:buNone/>
            </a:pPr>
            <a:endParaRPr lang="el-GR" sz="2000" dirty="0">
              <a:latin typeface="Arial" pitchFamily="34" charset="0"/>
              <a:cs typeface="Arial" pitchFamily="34" charset="0"/>
            </a:endParaRPr>
          </a:p>
        </p:txBody>
      </p:sp>
      <p:pic>
        <p:nvPicPr>
          <p:cNvPr id="6" name="5 - Θέση περιεχομένου" descr="visual38.jpg"/>
          <p:cNvPicPr>
            <a:picLocks noGrp="1" noChangeAspect="1"/>
          </p:cNvPicPr>
          <p:nvPr>
            <p:ph sz="half" idx="2"/>
          </p:nvPr>
        </p:nvPicPr>
        <p:blipFill>
          <a:blip r:embed="rId2"/>
          <a:srcRect l="67118" t="21466" r="3858" b="62750"/>
          <a:stretch>
            <a:fillRect/>
          </a:stretch>
        </p:blipFill>
        <p:spPr>
          <a:xfrm>
            <a:off x="4071934" y="1142984"/>
            <a:ext cx="4829209" cy="3714776"/>
          </a:xfrm>
        </p:spPr>
      </p:pic>
      <p:graphicFrame>
        <p:nvGraphicFramePr>
          <p:cNvPr id="4" name="3 - Πίνακας"/>
          <p:cNvGraphicFramePr>
            <a:graphicFrameLocks noGrp="1"/>
          </p:cNvGraphicFramePr>
          <p:nvPr/>
        </p:nvGraphicFramePr>
        <p:xfrm>
          <a:off x="2928894" y="5486400"/>
          <a:ext cx="6215106" cy="1645920"/>
        </p:xfrm>
        <a:graphic>
          <a:graphicData uri="http://schemas.openxmlformats.org/drawingml/2006/table">
            <a:tbl>
              <a:tblPr firstRow="1" bandRow="1">
                <a:tableStyleId>{5C22544A-7EE6-4342-B048-85BDC9FD1C3A}</a:tableStyleId>
              </a:tblPr>
              <a:tblGrid>
                <a:gridCol w="412703"/>
                <a:gridCol w="5802403"/>
              </a:tblGrid>
              <a:tr h="360261">
                <a:tc>
                  <a:txBody>
                    <a:bodyPr/>
                    <a:lstStyle/>
                    <a:p>
                      <a:r>
                        <a:rPr lang="el-GR" dirty="0" smtClean="0"/>
                        <a:t>2</a:t>
                      </a:r>
                      <a:endParaRPr lang="el-GR" dirty="0"/>
                    </a:p>
                  </a:txBody>
                  <a:tcPr/>
                </a:tc>
                <a:tc>
                  <a:txBody>
                    <a:bodyPr/>
                    <a:lstStyle/>
                    <a:p>
                      <a:r>
                        <a:rPr lang="el-GR" dirty="0" smtClean="0"/>
                        <a:t> Το παιδί</a:t>
                      </a:r>
                      <a:r>
                        <a:rPr lang="el-GR" baseline="0" dirty="0" smtClean="0"/>
                        <a:t> τοποθετεί  ανοιχτό το χέρι του στο τραπέζι. </a:t>
                      </a:r>
                      <a:endParaRPr lang="el-GR" dirty="0"/>
                    </a:p>
                  </a:txBody>
                  <a:tcPr/>
                </a:tc>
              </a:tr>
              <a:tr h="360261">
                <a:tc>
                  <a:txBody>
                    <a:bodyPr/>
                    <a:lstStyle/>
                    <a:p>
                      <a:r>
                        <a:rPr lang="el-GR" dirty="0" smtClean="0"/>
                        <a:t>1</a:t>
                      </a:r>
                      <a:endParaRPr lang="el-GR" dirty="0"/>
                    </a:p>
                  </a:txBody>
                  <a:tcPr/>
                </a:tc>
                <a:tc>
                  <a:txBody>
                    <a:bodyPr/>
                    <a:lstStyle/>
                    <a:p>
                      <a:r>
                        <a:rPr lang="el-GR" dirty="0" smtClean="0"/>
                        <a:t> Το παιδί</a:t>
                      </a:r>
                      <a:r>
                        <a:rPr lang="el-GR" baseline="0" dirty="0" smtClean="0"/>
                        <a:t> τοποθετεί σε γροθιά το χέρι του στο τραπέζι.</a:t>
                      </a:r>
                      <a:endParaRPr lang="el-GR" dirty="0"/>
                    </a:p>
                  </a:txBody>
                  <a:tcPr/>
                </a:tc>
              </a:tr>
              <a:tr h="360261">
                <a:tc>
                  <a:txBody>
                    <a:bodyPr/>
                    <a:lstStyle/>
                    <a:p>
                      <a:r>
                        <a:rPr lang="el-GR" dirty="0" smtClean="0"/>
                        <a:t>0</a:t>
                      </a:r>
                      <a:endParaRPr lang="el-GR" dirty="0"/>
                    </a:p>
                  </a:txBody>
                  <a:tcPr/>
                </a:tc>
                <a:tc>
                  <a:txBody>
                    <a:bodyPr/>
                    <a:lstStyle/>
                    <a:p>
                      <a:r>
                        <a:rPr lang="el-GR" dirty="0" smtClean="0"/>
                        <a:t> Το παιδί</a:t>
                      </a:r>
                      <a:r>
                        <a:rPr lang="el-GR" baseline="0" dirty="0" smtClean="0"/>
                        <a:t> αποτυγχάνει να ακουμπήσει το χέρι του στο τραπέζι.</a:t>
                      </a:r>
                      <a:endParaRPr lang="el-GR"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0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0034" y="142852"/>
            <a:ext cx="8229600" cy="642942"/>
          </a:xfrm>
        </p:spPr>
        <p:txBody>
          <a:bodyPr>
            <a:noAutofit/>
          </a:bodyPr>
          <a:lstStyle/>
          <a:p>
            <a:pPr algn="ctr"/>
            <a:r>
              <a:rPr lang="el-GR" sz="2800" b="0" dirty="0" smtClean="0">
                <a:solidFill>
                  <a:srgbClr val="002060"/>
                </a:solidFill>
                <a:latin typeface="Arial" pitchFamily="34" charset="0"/>
                <a:cs typeface="Arial" pitchFamily="34" charset="0"/>
              </a:rPr>
              <a:t/>
            </a:r>
            <a:br>
              <a:rPr lang="el-GR" sz="2800" b="0" dirty="0" smtClean="0">
                <a:solidFill>
                  <a:srgbClr val="002060"/>
                </a:solidFill>
                <a:latin typeface="Arial" pitchFamily="34" charset="0"/>
                <a:cs typeface="Arial" pitchFamily="34" charset="0"/>
              </a:rPr>
            </a:br>
            <a:r>
              <a:rPr lang="el-GR" sz="2800" b="0" dirty="0" smtClean="0">
                <a:solidFill>
                  <a:srgbClr val="002060"/>
                </a:solidFill>
                <a:latin typeface="Arial" pitchFamily="34" charset="0"/>
                <a:cs typeface="Arial" pitchFamily="34" charset="0"/>
              </a:rPr>
              <a:t> 4. </a:t>
            </a:r>
            <a:r>
              <a:rPr lang="en-US" sz="2800" b="0" dirty="0" smtClean="0">
                <a:solidFill>
                  <a:srgbClr val="002060"/>
                </a:solidFill>
                <a:latin typeface="Arial" pitchFamily="34" charset="0"/>
                <a:cs typeface="Arial" pitchFamily="34" charset="0"/>
              </a:rPr>
              <a:t>Perceiving Rattle</a:t>
            </a:r>
            <a:endParaRPr lang="el-GR" sz="2800" b="0" dirty="0">
              <a:solidFill>
                <a:srgbClr val="002060"/>
              </a:solidFill>
              <a:latin typeface="Arial" pitchFamily="34" charset="0"/>
              <a:cs typeface="Arial" pitchFamily="34" charset="0"/>
            </a:endParaRPr>
          </a:p>
        </p:txBody>
      </p:sp>
      <p:sp>
        <p:nvSpPr>
          <p:cNvPr id="3" name="2 - Θέση περιεχομένου"/>
          <p:cNvSpPr>
            <a:spLocks noGrp="1"/>
          </p:cNvSpPr>
          <p:nvPr>
            <p:ph sz="half" idx="1"/>
          </p:nvPr>
        </p:nvSpPr>
        <p:spPr>
          <a:xfrm>
            <a:off x="214282" y="1000108"/>
            <a:ext cx="4038600" cy="4714908"/>
          </a:xfrm>
        </p:spPr>
        <p:txBody>
          <a:bodyPr>
            <a:normAutofit fontScale="92500"/>
          </a:bodyPr>
          <a:lstStyle/>
          <a:p>
            <a:pPr algn="just"/>
            <a:r>
              <a:rPr lang="el-GR" sz="2400" b="1" dirty="0" smtClean="0">
                <a:latin typeface="Arial" pitchFamily="34" charset="0"/>
                <a:cs typeface="Arial" pitchFamily="34" charset="0"/>
              </a:rPr>
              <a:t>Ηλικία: </a:t>
            </a:r>
            <a:r>
              <a:rPr lang="el-GR" sz="2400" dirty="0" smtClean="0">
                <a:latin typeface="Arial" pitchFamily="34" charset="0"/>
                <a:cs typeface="Arial" pitchFamily="34" charset="0"/>
              </a:rPr>
              <a:t>2 μηνών</a:t>
            </a:r>
          </a:p>
          <a:p>
            <a:pPr algn="just"/>
            <a:r>
              <a:rPr lang="el-GR" sz="2400" b="1" dirty="0" smtClean="0">
                <a:latin typeface="Arial" pitchFamily="34" charset="0"/>
                <a:cs typeface="Arial" pitchFamily="34" charset="0"/>
              </a:rPr>
              <a:t>Θέση: </a:t>
            </a:r>
            <a:r>
              <a:rPr lang="el-GR" sz="2400" dirty="0" smtClean="0">
                <a:latin typeface="Arial" pitchFamily="34" charset="0"/>
                <a:cs typeface="Arial" pitchFamily="34" charset="0"/>
              </a:rPr>
              <a:t>ξαπλωμένο στην πλάτη</a:t>
            </a:r>
          </a:p>
          <a:p>
            <a:pPr algn="just"/>
            <a:r>
              <a:rPr lang="el-GR" sz="2400" b="1" dirty="0" smtClean="0">
                <a:latin typeface="Arial" pitchFamily="34" charset="0"/>
                <a:cs typeface="Arial" pitchFamily="34" charset="0"/>
              </a:rPr>
              <a:t>Ερέθισμα: </a:t>
            </a:r>
            <a:r>
              <a:rPr lang="el-GR" sz="2400" dirty="0" smtClean="0">
                <a:latin typeface="Arial" pitchFamily="34" charset="0"/>
                <a:cs typeface="Arial" pitchFamily="34" charset="0"/>
              </a:rPr>
              <a:t>κουδουνίστρα</a:t>
            </a:r>
          </a:p>
          <a:p>
            <a:pPr algn="just"/>
            <a:r>
              <a:rPr lang="el-GR" sz="2400" b="1" dirty="0" smtClean="0">
                <a:latin typeface="Arial" pitchFamily="34" charset="0"/>
                <a:cs typeface="Arial" pitchFamily="34" charset="0"/>
              </a:rPr>
              <a:t>Διαδικασία: </a:t>
            </a:r>
            <a:r>
              <a:rPr lang="el-GR" sz="2400" dirty="0" smtClean="0">
                <a:latin typeface="Arial" pitchFamily="34" charset="0"/>
                <a:cs typeface="Arial" pitchFamily="34" charset="0"/>
              </a:rPr>
              <a:t>Τοποθετήστε το παιδί σε ύπτια θέση. Κρατήστε την κουδουνίστρα  σε απόσταση 12 ιντσών από την μύτη του παιδιού. Αργά μετακινήστε την κουδουνίστρα πιο κοντά του σε 1 ίντσα απόσταση από την μύτη του/της.</a:t>
            </a:r>
          </a:p>
          <a:p>
            <a:pPr algn="just">
              <a:buNone/>
            </a:pPr>
            <a:endParaRPr lang="el-GR" sz="2400" dirty="0">
              <a:latin typeface="Arial" pitchFamily="34" charset="0"/>
              <a:cs typeface="Arial" pitchFamily="34" charset="0"/>
            </a:endParaRPr>
          </a:p>
        </p:txBody>
      </p:sp>
      <p:pic>
        <p:nvPicPr>
          <p:cNvPr id="6" name="5 - Θέση περιεχομένου" descr="visual38.jpg"/>
          <p:cNvPicPr>
            <a:picLocks noGrp="1" noChangeAspect="1"/>
          </p:cNvPicPr>
          <p:nvPr>
            <p:ph sz="half" idx="2"/>
          </p:nvPr>
        </p:nvPicPr>
        <p:blipFill>
          <a:blip r:embed="rId2"/>
          <a:srcRect l="69350" t="38828" r="1625" b="50123"/>
          <a:stretch>
            <a:fillRect/>
          </a:stretch>
        </p:blipFill>
        <p:spPr>
          <a:xfrm>
            <a:off x="4214810" y="2000240"/>
            <a:ext cx="4643470" cy="2928958"/>
          </a:xfrm>
        </p:spPr>
      </p:pic>
      <p:graphicFrame>
        <p:nvGraphicFramePr>
          <p:cNvPr id="4" name="3 - Πίνακας"/>
          <p:cNvGraphicFramePr>
            <a:graphicFrameLocks noGrp="1"/>
          </p:cNvGraphicFramePr>
          <p:nvPr/>
        </p:nvGraphicFramePr>
        <p:xfrm>
          <a:off x="2928894" y="5486400"/>
          <a:ext cx="6215106" cy="1645920"/>
        </p:xfrm>
        <a:graphic>
          <a:graphicData uri="http://schemas.openxmlformats.org/drawingml/2006/table">
            <a:tbl>
              <a:tblPr firstRow="1" bandRow="1">
                <a:tableStyleId>{5C22544A-7EE6-4342-B048-85BDC9FD1C3A}</a:tableStyleId>
              </a:tblPr>
              <a:tblGrid>
                <a:gridCol w="412703"/>
                <a:gridCol w="5802403"/>
              </a:tblGrid>
              <a:tr h="360261">
                <a:tc>
                  <a:txBody>
                    <a:bodyPr/>
                    <a:lstStyle/>
                    <a:p>
                      <a:r>
                        <a:rPr lang="el-GR" dirty="0" smtClean="0"/>
                        <a:t>2</a:t>
                      </a:r>
                      <a:endParaRPr lang="el-GR" dirty="0"/>
                    </a:p>
                  </a:txBody>
                  <a:tcPr/>
                </a:tc>
                <a:tc>
                  <a:txBody>
                    <a:bodyPr/>
                    <a:lstStyle/>
                    <a:p>
                      <a:r>
                        <a:rPr lang="el-GR" dirty="0" smtClean="0"/>
                        <a:t> Το παιδί</a:t>
                      </a:r>
                      <a:r>
                        <a:rPr lang="el-GR" baseline="0" dirty="0" smtClean="0"/>
                        <a:t> γυρνάει το κεφάλι του περισσότερο από 10 </a:t>
                      </a:r>
                      <a:r>
                        <a:rPr lang="en-US" baseline="0" dirty="0" smtClean="0"/>
                        <a:t>degrees</a:t>
                      </a:r>
                      <a:r>
                        <a:rPr lang="el-GR" baseline="0" dirty="0" smtClean="0"/>
                        <a:t>. </a:t>
                      </a:r>
                      <a:endParaRPr lang="el-GR" dirty="0"/>
                    </a:p>
                  </a:txBody>
                  <a:tcPr/>
                </a:tc>
              </a:tr>
              <a:tr h="360261">
                <a:tc>
                  <a:txBody>
                    <a:bodyPr/>
                    <a:lstStyle/>
                    <a:p>
                      <a:r>
                        <a:rPr lang="el-GR" dirty="0" smtClean="0"/>
                        <a:t>1</a:t>
                      </a:r>
                      <a:endParaRPr lang="el-GR" dirty="0"/>
                    </a:p>
                  </a:txBody>
                  <a:tcPr/>
                </a:tc>
                <a:tc>
                  <a:txBody>
                    <a:bodyPr/>
                    <a:lstStyle/>
                    <a:p>
                      <a:r>
                        <a:rPr lang="el-GR" dirty="0" smtClean="0"/>
                        <a:t> Το παιδί</a:t>
                      </a:r>
                      <a:r>
                        <a:rPr lang="el-GR" baseline="0" dirty="0" smtClean="0"/>
                        <a:t> γυρνάει το κεφάλι του λιγότερο από 10 </a:t>
                      </a:r>
                      <a:r>
                        <a:rPr lang="en-US" baseline="0" dirty="0" smtClean="0"/>
                        <a:t>degrees</a:t>
                      </a:r>
                      <a:r>
                        <a:rPr lang="el-GR" baseline="0" dirty="0" smtClean="0"/>
                        <a:t>.</a:t>
                      </a:r>
                      <a:endParaRPr lang="el-GR" dirty="0"/>
                    </a:p>
                  </a:txBody>
                  <a:tcPr/>
                </a:tc>
              </a:tr>
              <a:tr h="360261">
                <a:tc>
                  <a:txBody>
                    <a:bodyPr/>
                    <a:lstStyle/>
                    <a:p>
                      <a:r>
                        <a:rPr lang="el-GR" dirty="0" smtClean="0"/>
                        <a:t>0</a:t>
                      </a:r>
                      <a:endParaRPr lang="el-GR" dirty="0"/>
                    </a:p>
                  </a:txBody>
                  <a:tcPr/>
                </a:tc>
                <a:tc>
                  <a:txBody>
                    <a:bodyPr/>
                    <a:lstStyle/>
                    <a:p>
                      <a:r>
                        <a:rPr lang="el-GR" dirty="0" smtClean="0"/>
                        <a:t> </a:t>
                      </a:r>
                      <a:r>
                        <a:rPr lang="el-GR" baseline="0" dirty="0" smtClean="0"/>
                        <a:t>Το κεφάλι του</a:t>
                      </a:r>
                      <a:r>
                        <a:rPr lang="el-GR" dirty="0" smtClean="0"/>
                        <a:t> παιδιού</a:t>
                      </a:r>
                      <a:r>
                        <a:rPr lang="el-GR" baseline="0" dirty="0" smtClean="0"/>
                        <a:t> παραμένει στατικό/σταθερό. </a:t>
                      </a:r>
                      <a:endParaRPr lang="el-GR"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20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0034" y="214290"/>
            <a:ext cx="8229600" cy="714380"/>
          </a:xfrm>
        </p:spPr>
        <p:txBody>
          <a:bodyPr>
            <a:noAutofit/>
          </a:bodyPr>
          <a:lstStyle/>
          <a:p>
            <a:pPr algn="ctr"/>
            <a:r>
              <a:rPr lang="el-GR" sz="2800" b="0" dirty="0" smtClean="0">
                <a:solidFill>
                  <a:srgbClr val="002060"/>
                </a:solidFill>
                <a:latin typeface="Arial" pitchFamily="34" charset="0"/>
                <a:cs typeface="Arial" pitchFamily="34" charset="0"/>
              </a:rPr>
              <a:t/>
            </a:r>
            <a:br>
              <a:rPr lang="el-GR" sz="2800" b="0" dirty="0" smtClean="0">
                <a:solidFill>
                  <a:srgbClr val="002060"/>
                </a:solidFill>
                <a:latin typeface="Arial" pitchFamily="34" charset="0"/>
                <a:cs typeface="Arial" pitchFamily="34" charset="0"/>
              </a:rPr>
            </a:br>
            <a:r>
              <a:rPr lang="el-GR" sz="2800" b="0" dirty="0" smtClean="0">
                <a:solidFill>
                  <a:schemeClr val="accent5">
                    <a:lumMod val="50000"/>
                  </a:schemeClr>
                </a:solidFill>
                <a:latin typeface="Arial" pitchFamily="34" charset="0"/>
                <a:cs typeface="Arial" pitchFamily="34" charset="0"/>
              </a:rPr>
              <a:t> 14. </a:t>
            </a:r>
            <a:r>
              <a:rPr lang="en-US" sz="2800" b="0" dirty="0" smtClean="0">
                <a:solidFill>
                  <a:schemeClr val="accent5">
                    <a:lumMod val="50000"/>
                  </a:schemeClr>
                </a:solidFill>
                <a:latin typeface="Arial" pitchFamily="34" charset="0"/>
                <a:cs typeface="Arial" pitchFamily="34" charset="0"/>
              </a:rPr>
              <a:t>Retaining Cubes</a:t>
            </a:r>
            <a:endParaRPr lang="el-GR" sz="2800" b="0" dirty="0">
              <a:solidFill>
                <a:schemeClr val="accent5">
                  <a:lumMod val="50000"/>
                </a:schemeClr>
              </a:solidFill>
              <a:latin typeface="Arial" pitchFamily="34" charset="0"/>
              <a:cs typeface="Arial" pitchFamily="34" charset="0"/>
            </a:endParaRPr>
          </a:p>
        </p:txBody>
      </p:sp>
      <p:sp>
        <p:nvSpPr>
          <p:cNvPr id="3" name="2 - Θέση περιεχομένου"/>
          <p:cNvSpPr>
            <a:spLocks noGrp="1"/>
          </p:cNvSpPr>
          <p:nvPr>
            <p:ph sz="half" idx="1"/>
          </p:nvPr>
        </p:nvSpPr>
        <p:spPr>
          <a:xfrm>
            <a:off x="285720" y="1142984"/>
            <a:ext cx="3571900" cy="4525963"/>
          </a:xfrm>
        </p:spPr>
        <p:txBody>
          <a:bodyPr>
            <a:normAutofit fontScale="92500" lnSpcReduction="20000"/>
          </a:bodyPr>
          <a:lstStyle/>
          <a:p>
            <a:pPr algn="just"/>
            <a:r>
              <a:rPr lang="el-GR" sz="2400" b="1" dirty="0" smtClean="0">
                <a:latin typeface="Arial" pitchFamily="34" charset="0"/>
                <a:cs typeface="Arial" pitchFamily="34" charset="0"/>
              </a:rPr>
              <a:t>Ηλικία: </a:t>
            </a:r>
            <a:r>
              <a:rPr lang="el-GR" sz="2400" dirty="0" smtClean="0">
                <a:latin typeface="Arial" pitchFamily="34" charset="0"/>
                <a:cs typeface="Arial" pitchFamily="34" charset="0"/>
              </a:rPr>
              <a:t>6 μηνών</a:t>
            </a:r>
          </a:p>
          <a:p>
            <a:pPr algn="just"/>
            <a:r>
              <a:rPr lang="el-GR" sz="2400" b="1" dirty="0" smtClean="0">
                <a:latin typeface="Arial" pitchFamily="34" charset="0"/>
                <a:cs typeface="Arial" pitchFamily="34" charset="0"/>
              </a:rPr>
              <a:t>Θέση: </a:t>
            </a:r>
            <a:r>
              <a:rPr lang="el-GR" sz="2400" dirty="0" smtClean="0">
                <a:latin typeface="Arial" pitchFamily="34" charset="0"/>
                <a:cs typeface="Arial" pitchFamily="34" charset="0"/>
              </a:rPr>
              <a:t>καθιστή</a:t>
            </a:r>
          </a:p>
          <a:p>
            <a:pPr algn="just"/>
            <a:r>
              <a:rPr lang="el-GR" sz="2400" b="1" dirty="0" smtClean="0">
                <a:latin typeface="Arial" pitchFamily="34" charset="0"/>
                <a:cs typeface="Arial" pitchFamily="34" charset="0"/>
              </a:rPr>
              <a:t>Ερέθισμα: </a:t>
            </a:r>
            <a:r>
              <a:rPr lang="el-GR" sz="2400" dirty="0" smtClean="0">
                <a:latin typeface="Arial" pitchFamily="34" charset="0"/>
                <a:cs typeface="Arial" pitchFamily="34" charset="0"/>
              </a:rPr>
              <a:t>2 κύβους</a:t>
            </a:r>
          </a:p>
          <a:p>
            <a:pPr algn="just"/>
            <a:r>
              <a:rPr lang="el-GR" sz="2400" b="1" dirty="0" smtClean="0">
                <a:latin typeface="Arial" pitchFamily="34" charset="0"/>
                <a:cs typeface="Arial" pitchFamily="34" charset="0"/>
              </a:rPr>
              <a:t>Διαδικασία: </a:t>
            </a:r>
            <a:r>
              <a:rPr lang="el-GR" sz="2400" dirty="0" smtClean="0">
                <a:latin typeface="Arial" pitchFamily="34" charset="0"/>
                <a:cs typeface="Arial" pitchFamily="34" charset="0"/>
              </a:rPr>
              <a:t>Καθίστε σε ένα τραπέζι με το παιδί στην αγκαλιά σας. Τοποθετήστε έναν κύβο πάνω στο τραπέζι και</a:t>
            </a:r>
          </a:p>
          <a:p>
            <a:pPr algn="just"/>
            <a:r>
              <a:rPr lang="el-GR" sz="2400" b="1" dirty="0" smtClean="0">
                <a:latin typeface="Arial" pitchFamily="34" charset="0"/>
                <a:cs typeface="Arial" pitchFamily="34" charset="0"/>
              </a:rPr>
              <a:t>Οδηγία: </a:t>
            </a:r>
            <a:r>
              <a:rPr lang="el-GR" sz="2400" dirty="0" smtClean="0">
                <a:latin typeface="Arial" pitchFamily="34" charset="0"/>
                <a:cs typeface="Arial" pitchFamily="34" charset="0"/>
              </a:rPr>
              <a:t>«Πάρε τον κύβο». Αφού το παιδί πάρει τον κύβο, τοποθέτησε και τον δεύτερο κύβο στον τραπέζι. «Πάρε και αυτόν».</a:t>
            </a:r>
          </a:p>
          <a:p>
            <a:pPr algn="just">
              <a:buNone/>
            </a:pPr>
            <a:endParaRPr lang="el-GR" sz="2400" dirty="0">
              <a:latin typeface="Arial" pitchFamily="34" charset="0"/>
              <a:cs typeface="Arial" pitchFamily="34" charset="0"/>
            </a:endParaRPr>
          </a:p>
        </p:txBody>
      </p:sp>
      <p:pic>
        <p:nvPicPr>
          <p:cNvPr id="8" name="7 - Θέση περιεχομένου" descr="visual40.jpg"/>
          <p:cNvPicPr>
            <a:picLocks noGrp="1" noChangeAspect="1"/>
          </p:cNvPicPr>
          <p:nvPr>
            <p:ph sz="half" idx="2"/>
          </p:nvPr>
        </p:nvPicPr>
        <p:blipFill>
          <a:blip r:embed="rId2"/>
          <a:srcRect l="67118" t="33079" r="6090" b="53280"/>
          <a:stretch>
            <a:fillRect/>
          </a:stretch>
        </p:blipFill>
        <p:spPr>
          <a:xfrm>
            <a:off x="4429124" y="1500174"/>
            <a:ext cx="4000528" cy="2881333"/>
          </a:xfrm>
        </p:spPr>
      </p:pic>
      <p:graphicFrame>
        <p:nvGraphicFramePr>
          <p:cNvPr id="4" name="3 - Πίνακας"/>
          <p:cNvGraphicFramePr>
            <a:graphicFrameLocks noGrp="1"/>
          </p:cNvGraphicFramePr>
          <p:nvPr/>
        </p:nvGraphicFramePr>
        <p:xfrm>
          <a:off x="2928894" y="5212080"/>
          <a:ext cx="6215106" cy="1645920"/>
        </p:xfrm>
        <a:graphic>
          <a:graphicData uri="http://schemas.openxmlformats.org/drawingml/2006/table">
            <a:tbl>
              <a:tblPr firstRow="1" bandRow="1">
                <a:tableStyleId>{5C22544A-7EE6-4342-B048-85BDC9FD1C3A}</a:tableStyleId>
              </a:tblPr>
              <a:tblGrid>
                <a:gridCol w="412703"/>
                <a:gridCol w="5802403"/>
              </a:tblGrid>
              <a:tr h="360261">
                <a:tc>
                  <a:txBody>
                    <a:bodyPr/>
                    <a:lstStyle/>
                    <a:p>
                      <a:r>
                        <a:rPr lang="el-GR" dirty="0" smtClean="0"/>
                        <a:t>2</a:t>
                      </a:r>
                      <a:endParaRPr lang="el-GR" dirty="0"/>
                    </a:p>
                  </a:txBody>
                  <a:tcPr/>
                </a:tc>
                <a:tc>
                  <a:txBody>
                    <a:bodyPr/>
                    <a:lstStyle/>
                    <a:p>
                      <a:r>
                        <a:rPr lang="el-GR" dirty="0" smtClean="0"/>
                        <a:t> Το παιδί</a:t>
                      </a:r>
                      <a:r>
                        <a:rPr lang="el-GR" baseline="0" dirty="0" smtClean="0"/>
                        <a:t> παίρνει τον δεύτερο κύβο και διατηρεί και τους δύο κύβους για 5 δευτερόλεπτα.</a:t>
                      </a:r>
                      <a:endParaRPr lang="el-GR" dirty="0"/>
                    </a:p>
                  </a:txBody>
                  <a:tcPr/>
                </a:tc>
              </a:tr>
              <a:tr h="360261">
                <a:tc>
                  <a:txBody>
                    <a:bodyPr/>
                    <a:lstStyle/>
                    <a:p>
                      <a:r>
                        <a:rPr lang="el-GR" dirty="0" smtClean="0"/>
                        <a:t>1</a:t>
                      </a:r>
                      <a:endParaRPr lang="el-GR" dirty="0"/>
                    </a:p>
                  </a:txBody>
                  <a:tcPr/>
                </a:tc>
                <a:tc>
                  <a:txBody>
                    <a:bodyPr/>
                    <a:lstStyle/>
                    <a:p>
                      <a:r>
                        <a:rPr lang="el-GR" dirty="0" smtClean="0"/>
                        <a:t> Το παιδί</a:t>
                      </a:r>
                      <a:r>
                        <a:rPr lang="el-GR" baseline="0" dirty="0" smtClean="0"/>
                        <a:t> παίρνει τον δεύτερο κύβο και διατηρεί και τους δύο κύβους για λιγότερο από 5 δευτερόλεπτα.</a:t>
                      </a:r>
                      <a:endParaRPr lang="el-GR" dirty="0"/>
                    </a:p>
                  </a:txBody>
                  <a:tcPr/>
                </a:tc>
              </a:tr>
              <a:tr h="360261">
                <a:tc>
                  <a:txBody>
                    <a:bodyPr/>
                    <a:lstStyle/>
                    <a:p>
                      <a:r>
                        <a:rPr lang="el-GR" dirty="0" smtClean="0"/>
                        <a:t>0</a:t>
                      </a:r>
                      <a:endParaRPr lang="el-GR" dirty="0"/>
                    </a:p>
                  </a:txBody>
                  <a:tcPr/>
                </a:tc>
                <a:tc>
                  <a:txBody>
                    <a:bodyPr/>
                    <a:lstStyle/>
                    <a:p>
                      <a:r>
                        <a:rPr lang="el-GR" dirty="0" smtClean="0"/>
                        <a:t> </a:t>
                      </a:r>
                      <a:r>
                        <a:rPr lang="el-GR" baseline="0" dirty="0" smtClean="0"/>
                        <a:t>Το παίρνει μόνο έναν κύβο.</a:t>
                      </a:r>
                      <a:endParaRPr lang="el-GR"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20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39552" y="116632"/>
            <a:ext cx="6923112" cy="792088"/>
          </a:xfrm>
        </p:spPr>
        <p:txBody>
          <a:bodyPr>
            <a:noAutofit/>
          </a:bodyPr>
          <a:lstStyle/>
          <a:p>
            <a:pPr algn="ctr"/>
            <a:r>
              <a:rPr lang="el-GR" sz="2800" b="0" dirty="0" smtClean="0">
                <a:solidFill>
                  <a:schemeClr val="accent5">
                    <a:lumMod val="50000"/>
                  </a:schemeClr>
                </a:solidFill>
                <a:latin typeface="Arial" pitchFamily="34" charset="0"/>
                <a:cs typeface="Arial" pitchFamily="34" charset="0"/>
              </a:rPr>
              <a:t/>
            </a:r>
            <a:br>
              <a:rPr lang="el-GR" sz="2800" b="0" dirty="0" smtClean="0">
                <a:solidFill>
                  <a:schemeClr val="accent5">
                    <a:lumMod val="50000"/>
                  </a:schemeClr>
                </a:solidFill>
                <a:latin typeface="Arial" pitchFamily="34" charset="0"/>
                <a:cs typeface="Arial" pitchFamily="34" charset="0"/>
              </a:rPr>
            </a:br>
            <a:r>
              <a:rPr lang="el-GR" sz="2800" b="0" dirty="0" smtClean="0">
                <a:solidFill>
                  <a:schemeClr val="accent5">
                    <a:lumMod val="50000"/>
                  </a:schemeClr>
                </a:solidFill>
                <a:latin typeface="Arial" pitchFamily="34" charset="0"/>
                <a:cs typeface="Arial" pitchFamily="34" charset="0"/>
              </a:rPr>
              <a:t/>
            </a:r>
            <a:br>
              <a:rPr lang="el-GR" sz="2800" b="0" dirty="0" smtClean="0">
                <a:solidFill>
                  <a:schemeClr val="accent5">
                    <a:lumMod val="50000"/>
                  </a:schemeClr>
                </a:solidFill>
                <a:latin typeface="Arial" pitchFamily="34" charset="0"/>
                <a:cs typeface="Arial" pitchFamily="34" charset="0"/>
              </a:rPr>
            </a:br>
            <a:r>
              <a:rPr lang="el-GR" sz="2800" b="0" dirty="0">
                <a:solidFill>
                  <a:schemeClr val="accent5">
                    <a:lumMod val="50000"/>
                  </a:schemeClr>
                </a:solidFill>
                <a:latin typeface="Arial" pitchFamily="34" charset="0"/>
                <a:cs typeface="Arial" pitchFamily="34" charset="0"/>
              </a:rPr>
              <a:t/>
            </a:r>
            <a:br>
              <a:rPr lang="el-GR" sz="2800" b="0" dirty="0">
                <a:solidFill>
                  <a:schemeClr val="accent5">
                    <a:lumMod val="50000"/>
                  </a:schemeClr>
                </a:solidFill>
                <a:latin typeface="Arial" pitchFamily="34" charset="0"/>
                <a:cs typeface="Arial" pitchFamily="34" charset="0"/>
              </a:rPr>
            </a:br>
            <a:r>
              <a:rPr lang="el-GR" sz="2800" b="0" dirty="0" smtClean="0">
                <a:solidFill>
                  <a:schemeClr val="accent5">
                    <a:lumMod val="50000"/>
                  </a:schemeClr>
                </a:solidFill>
                <a:latin typeface="Arial" pitchFamily="34" charset="0"/>
                <a:cs typeface="Arial" pitchFamily="34" charset="0"/>
              </a:rPr>
              <a:t/>
            </a:r>
            <a:br>
              <a:rPr lang="el-GR" sz="2800" b="0" dirty="0" smtClean="0">
                <a:solidFill>
                  <a:schemeClr val="accent5">
                    <a:lumMod val="50000"/>
                  </a:schemeClr>
                </a:solidFill>
                <a:latin typeface="Arial" pitchFamily="34" charset="0"/>
                <a:cs typeface="Arial" pitchFamily="34" charset="0"/>
              </a:rPr>
            </a:br>
            <a:r>
              <a:rPr lang="el-GR" sz="2800" b="0" dirty="0" smtClean="0">
                <a:solidFill>
                  <a:schemeClr val="accent5">
                    <a:lumMod val="50000"/>
                  </a:schemeClr>
                </a:solidFill>
                <a:latin typeface="Arial" pitchFamily="34" charset="0"/>
                <a:cs typeface="Arial" pitchFamily="34" charset="0"/>
              </a:rPr>
              <a:t>15</a:t>
            </a:r>
            <a:r>
              <a:rPr lang="el-GR" sz="2800" b="0" dirty="0" smtClean="0">
                <a:solidFill>
                  <a:schemeClr val="accent5">
                    <a:lumMod val="50000"/>
                  </a:schemeClr>
                </a:solidFill>
                <a:latin typeface="Arial" pitchFamily="34" charset="0"/>
                <a:cs typeface="Arial" pitchFamily="34" charset="0"/>
              </a:rPr>
              <a:t>. </a:t>
            </a:r>
            <a:r>
              <a:rPr lang="en-US" sz="2800" b="0" dirty="0" smtClean="0">
                <a:solidFill>
                  <a:schemeClr val="accent5">
                    <a:lumMod val="50000"/>
                  </a:schemeClr>
                </a:solidFill>
                <a:latin typeface="Arial" pitchFamily="34" charset="0"/>
                <a:cs typeface="Arial" pitchFamily="34" charset="0"/>
              </a:rPr>
              <a:t>Transferring Cube</a:t>
            </a:r>
            <a:r>
              <a:rPr lang="el-GR" sz="2800" b="0" dirty="0" smtClean="0">
                <a:solidFill>
                  <a:schemeClr val="accent5">
                    <a:lumMod val="50000"/>
                  </a:schemeClr>
                </a:solidFill>
                <a:latin typeface="Arial" pitchFamily="34" charset="0"/>
                <a:cs typeface="Arial" pitchFamily="34" charset="0"/>
              </a:rPr>
              <a:t/>
            </a:r>
            <a:br>
              <a:rPr lang="el-GR" sz="2800" b="0" dirty="0" smtClean="0">
                <a:solidFill>
                  <a:schemeClr val="accent5">
                    <a:lumMod val="50000"/>
                  </a:schemeClr>
                </a:solidFill>
                <a:latin typeface="Arial" pitchFamily="34" charset="0"/>
                <a:cs typeface="Arial" pitchFamily="34" charset="0"/>
              </a:rPr>
            </a:br>
            <a:endParaRPr lang="el-GR" sz="2800" b="0" dirty="0">
              <a:solidFill>
                <a:schemeClr val="accent5">
                  <a:lumMod val="50000"/>
                </a:schemeClr>
              </a:solidFill>
              <a:latin typeface="Arial" pitchFamily="34" charset="0"/>
              <a:cs typeface="Arial" pitchFamily="34" charset="0"/>
            </a:endParaRPr>
          </a:p>
        </p:txBody>
      </p:sp>
      <p:sp>
        <p:nvSpPr>
          <p:cNvPr id="3" name="2 - Θέση περιεχομένου"/>
          <p:cNvSpPr>
            <a:spLocks noGrp="1"/>
          </p:cNvSpPr>
          <p:nvPr>
            <p:ph sz="half" idx="1"/>
          </p:nvPr>
        </p:nvSpPr>
        <p:spPr>
          <a:xfrm>
            <a:off x="0" y="908720"/>
            <a:ext cx="3419872" cy="4032447"/>
          </a:xfrm>
        </p:spPr>
        <p:txBody>
          <a:bodyPr>
            <a:normAutofit fontScale="70000" lnSpcReduction="20000"/>
          </a:bodyPr>
          <a:lstStyle/>
          <a:p>
            <a:r>
              <a:rPr lang="el-GR" sz="2400" b="1" dirty="0" smtClean="0">
                <a:latin typeface="Arial" pitchFamily="34" charset="0"/>
                <a:cs typeface="Arial" pitchFamily="34" charset="0"/>
              </a:rPr>
              <a:t>Ηλικία:</a:t>
            </a:r>
            <a:r>
              <a:rPr lang="el-GR" sz="2400" dirty="0" smtClean="0">
                <a:latin typeface="Arial" pitchFamily="34" charset="0"/>
                <a:cs typeface="Arial" pitchFamily="34" charset="0"/>
              </a:rPr>
              <a:t>7μηνών</a:t>
            </a:r>
          </a:p>
          <a:p>
            <a:r>
              <a:rPr lang="el-GR" sz="2400" b="1" dirty="0" smtClean="0">
                <a:latin typeface="Arial" pitchFamily="34" charset="0"/>
                <a:cs typeface="Arial" pitchFamily="34" charset="0"/>
              </a:rPr>
              <a:t>Θέση: </a:t>
            </a:r>
            <a:r>
              <a:rPr lang="el-GR" sz="2400" dirty="0" smtClean="0">
                <a:latin typeface="Arial" pitchFamily="34" charset="0"/>
                <a:cs typeface="Arial" pitchFamily="34" charset="0"/>
              </a:rPr>
              <a:t>καθιστή</a:t>
            </a:r>
          </a:p>
          <a:p>
            <a:r>
              <a:rPr lang="el-GR" sz="2400" b="1" dirty="0" smtClean="0">
                <a:latin typeface="Arial" pitchFamily="34" charset="0"/>
                <a:cs typeface="Arial" pitchFamily="34" charset="0"/>
              </a:rPr>
              <a:t>Ερέθισμα: </a:t>
            </a:r>
            <a:r>
              <a:rPr lang="el-GR" sz="2400" dirty="0" smtClean="0">
                <a:latin typeface="Arial" pitchFamily="34" charset="0"/>
                <a:cs typeface="Arial" pitchFamily="34" charset="0"/>
              </a:rPr>
              <a:t>2 κύβους</a:t>
            </a:r>
          </a:p>
          <a:p>
            <a:r>
              <a:rPr lang="el-GR" sz="2400" b="1" dirty="0" smtClean="0">
                <a:latin typeface="Arial" pitchFamily="34" charset="0"/>
                <a:cs typeface="Arial" pitchFamily="34" charset="0"/>
              </a:rPr>
              <a:t>Διαδικασία: </a:t>
            </a:r>
            <a:r>
              <a:rPr lang="el-GR" sz="2400" dirty="0" smtClean="0">
                <a:latin typeface="Arial" pitchFamily="34" charset="0"/>
                <a:cs typeface="Arial" pitchFamily="34" charset="0"/>
              </a:rPr>
              <a:t>Καθίστε σε ένα τραπέζι με το παιδί στην αγκαλιά σας κοιτώντας το τραπέζι. Τοποθετήστε έναν κύβο μέσα στο χέρι του παιδιού. Τοποθετήστε τον δεύτερο κύβο στο τραπέζι σε κοντινή απόσταση από το χέρι που κρατάει ήδη τον κύβο και όσο το δυνατόν πιο μακριά από το χέρι που είναι άδειο.</a:t>
            </a:r>
          </a:p>
          <a:p>
            <a:r>
              <a:rPr lang="el-GR" sz="2400" b="1" dirty="0" smtClean="0">
                <a:latin typeface="Arial" pitchFamily="34" charset="0"/>
                <a:cs typeface="Arial" pitchFamily="34" charset="0"/>
              </a:rPr>
              <a:t>Οδηγία: </a:t>
            </a:r>
            <a:r>
              <a:rPr lang="el-GR" sz="2400" dirty="0" smtClean="0">
                <a:latin typeface="Arial" pitchFamily="34" charset="0"/>
                <a:cs typeface="Arial" pitchFamily="34" charset="0"/>
              </a:rPr>
              <a:t>«Πάρε και αυτό τον κύβο». </a:t>
            </a:r>
          </a:p>
          <a:p>
            <a:pPr>
              <a:buNone/>
            </a:pPr>
            <a:endParaRPr lang="el-GR" sz="2400" dirty="0">
              <a:latin typeface="Arial" pitchFamily="34" charset="0"/>
              <a:cs typeface="Arial" pitchFamily="34" charset="0"/>
            </a:endParaRPr>
          </a:p>
        </p:txBody>
      </p:sp>
      <p:pic>
        <p:nvPicPr>
          <p:cNvPr id="6" name="5 - Θέση περιεχομένου" descr="visual40.jpg"/>
          <p:cNvPicPr>
            <a:picLocks noGrp="1" noChangeAspect="1"/>
          </p:cNvPicPr>
          <p:nvPr>
            <p:ph sz="half" idx="2"/>
          </p:nvPr>
        </p:nvPicPr>
        <p:blipFill>
          <a:blip r:embed="rId2"/>
          <a:srcRect l="67118" t="48299" r="1625" b="37495"/>
          <a:stretch>
            <a:fillRect/>
          </a:stretch>
        </p:blipFill>
        <p:spPr>
          <a:xfrm>
            <a:off x="3929058" y="1357298"/>
            <a:ext cx="4445031" cy="2857520"/>
          </a:xfrm>
        </p:spPr>
      </p:pic>
      <p:graphicFrame>
        <p:nvGraphicFramePr>
          <p:cNvPr id="4" name="3 - Πίνακας"/>
          <p:cNvGraphicFramePr>
            <a:graphicFrameLocks noGrp="1"/>
          </p:cNvGraphicFramePr>
          <p:nvPr/>
        </p:nvGraphicFramePr>
        <p:xfrm>
          <a:off x="3071802" y="4937760"/>
          <a:ext cx="5857916" cy="1920240"/>
        </p:xfrm>
        <a:graphic>
          <a:graphicData uri="http://schemas.openxmlformats.org/drawingml/2006/table">
            <a:tbl>
              <a:tblPr firstRow="1" bandRow="1">
                <a:tableStyleId>{5C22544A-7EE6-4342-B048-85BDC9FD1C3A}</a:tableStyleId>
              </a:tblPr>
              <a:tblGrid>
                <a:gridCol w="388984"/>
                <a:gridCol w="5468932"/>
              </a:tblGrid>
              <a:tr h="571496">
                <a:tc>
                  <a:txBody>
                    <a:bodyPr/>
                    <a:lstStyle/>
                    <a:p>
                      <a:r>
                        <a:rPr lang="el-GR" dirty="0" smtClean="0"/>
                        <a:t>2</a:t>
                      </a:r>
                      <a:endParaRPr lang="el-GR" dirty="0"/>
                    </a:p>
                  </a:txBody>
                  <a:tcPr/>
                </a:tc>
                <a:tc>
                  <a:txBody>
                    <a:bodyPr/>
                    <a:lstStyle/>
                    <a:p>
                      <a:r>
                        <a:rPr lang="el-GR" dirty="0" smtClean="0"/>
                        <a:t> Το παιδί</a:t>
                      </a:r>
                      <a:r>
                        <a:rPr lang="el-GR" baseline="0" dirty="0" smtClean="0"/>
                        <a:t> μεταφέρει τον κύβο στο άλλο χέρι και παίρνει το 2</a:t>
                      </a:r>
                      <a:r>
                        <a:rPr lang="el-GR" baseline="30000" dirty="0" smtClean="0"/>
                        <a:t>ο</a:t>
                      </a:r>
                      <a:r>
                        <a:rPr lang="el-GR" baseline="0" dirty="0" smtClean="0"/>
                        <a:t> κύβο με το αρχικό χέρι.</a:t>
                      </a:r>
                      <a:endParaRPr lang="el-GR" dirty="0"/>
                    </a:p>
                  </a:txBody>
                  <a:tcPr/>
                </a:tc>
              </a:tr>
              <a:tr h="571496">
                <a:tc>
                  <a:txBody>
                    <a:bodyPr/>
                    <a:lstStyle/>
                    <a:p>
                      <a:r>
                        <a:rPr lang="el-GR" dirty="0" smtClean="0"/>
                        <a:t>1</a:t>
                      </a:r>
                      <a:endParaRPr lang="el-GR" dirty="0"/>
                    </a:p>
                  </a:txBody>
                  <a:tcPr/>
                </a:tc>
                <a:tc>
                  <a:txBody>
                    <a:bodyPr/>
                    <a:lstStyle/>
                    <a:p>
                      <a:r>
                        <a:rPr lang="el-GR" dirty="0" smtClean="0"/>
                        <a:t> Το παιδί</a:t>
                      </a:r>
                      <a:r>
                        <a:rPr lang="el-GR" baseline="0" dirty="0" smtClean="0"/>
                        <a:t> μεταφέρει τον κύβο στο άλλο χέρι </a:t>
                      </a:r>
                      <a:r>
                        <a:rPr lang="el-GR" u="sng" dirty="0" smtClean="0"/>
                        <a:t>και εκτείνεται με το χέρι στον 2ο κύβο.</a:t>
                      </a:r>
                      <a:endParaRPr lang="el-GR" u="sng" dirty="0">
                        <a:solidFill>
                          <a:schemeClr val="tx1"/>
                        </a:solidFill>
                      </a:endParaRPr>
                    </a:p>
                  </a:txBody>
                  <a:tcPr/>
                </a:tc>
              </a:tr>
              <a:tr h="571496">
                <a:tc>
                  <a:txBody>
                    <a:bodyPr/>
                    <a:lstStyle/>
                    <a:p>
                      <a:r>
                        <a:rPr lang="el-GR" dirty="0" smtClean="0"/>
                        <a:t>0</a:t>
                      </a:r>
                      <a:endParaRPr lang="el-GR" dirty="0"/>
                    </a:p>
                  </a:txBody>
                  <a:tcPr/>
                </a:tc>
                <a:tc>
                  <a:txBody>
                    <a:bodyPr/>
                    <a:lstStyle/>
                    <a:p>
                      <a:r>
                        <a:rPr lang="el-GR" dirty="0" smtClean="0"/>
                        <a:t> </a:t>
                      </a:r>
                      <a:r>
                        <a:rPr lang="el-GR" baseline="0" dirty="0" smtClean="0"/>
                        <a:t>Το  παιδί φτάνει το 2</a:t>
                      </a:r>
                      <a:r>
                        <a:rPr lang="el-GR" baseline="30000" dirty="0" smtClean="0"/>
                        <a:t>ο</a:t>
                      </a:r>
                      <a:r>
                        <a:rPr lang="el-GR" baseline="0" dirty="0" smtClean="0"/>
                        <a:t> κύβο χωρίς προηγούμενος να κάνει μεταφορά του 1</a:t>
                      </a:r>
                      <a:r>
                        <a:rPr lang="el-GR" baseline="30000" dirty="0" smtClean="0"/>
                        <a:t>ου</a:t>
                      </a:r>
                      <a:r>
                        <a:rPr lang="el-GR" baseline="0" dirty="0" smtClean="0"/>
                        <a:t>.</a:t>
                      </a:r>
                      <a:endParaRPr lang="el-GR"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9512" y="0"/>
            <a:ext cx="8106694" cy="928670"/>
          </a:xfrm>
        </p:spPr>
        <p:txBody>
          <a:bodyPr>
            <a:noAutofit/>
          </a:bodyPr>
          <a:lstStyle/>
          <a:p>
            <a:pPr algn="ctr"/>
            <a:r>
              <a:rPr lang="el-GR" sz="2800" b="0" dirty="0" smtClean="0">
                <a:solidFill>
                  <a:schemeClr val="accent5">
                    <a:lumMod val="50000"/>
                  </a:schemeClr>
                </a:solidFill>
                <a:latin typeface="Arial" pitchFamily="34" charset="0"/>
                <a:cs typeface="Arial" pitchFamily="34" charset="0"/>
              </a:rPr>
              <a:t/>
            </a:r>
            <a:br>
              <a:rPr lang="el-GR" sz="2800" b="0" dirty="0" smtClean="0">
                <a:solidFill>
                  <a:schemeClr val="accent5">
                    <a:lumMod val="50000"/>
                  </a:schemeClr>
                </a:solidFill>
                <a:latin typeface="Arial" pitchFamily="34" charset="0"/>
                <a:cs typeface="Arial" pitchFamily="34" charset="0"/>
              </a:rPr>
            </a:br>
            <a:r>
              <a:rPr lang="el-GR" sz="2800" b="0" dirty="0" smtClean="0">
                <a:solidFill>
                  <a:schemeClr val="accent5">
                    <a:lumMod val="50000"/>
                  </a:schemeClr>
                </a:solidFill>
                <a:latin typeface="Arial" pitchFamily="34" charset="0"/>
                <a:cs typeface="Arial" pitchFamily="34" charset="0"/>
              </a:rPr>
              <a:t>33. </a:t>
            </a:r>
            <a:r>
              <a:rPr lang="en-US" sz="2800" b="0" dirty="0" smtClean="0">
                <a:solidFill>
                  <a:schemeClr val="accent5">
                    <a:lumMod val="50000"/>
                  </a:schemeClr>
                </a:solidFill>
                <a:latin typeface="Arial" pitchFamily="34" charset="0"/>
                <a:cs typeface="Arial" pitchFamily="34" charset="0"/>
              </a:rPr>
              <a:t>Placing Cubes</a:t>
            </a:r>
            <a:endParaRPr lang="el-GR" sz="2800" b="0" dirty="0">
              <a:solidFill>
                <a:schemeClr val="accent5">
                  <a:lumMod val="50000"/>
                </a:schemeClr>
              </a:solidFill>
              <a:latin typeface="Arial" pitchFamily="34" charset="0"/>
              <a:cs typeface="Arial" pitchFamily="34" charset="0"/>
            </a:endParaRPr>
          </a:p>
        </p:txBody>
      </p:sp>
      <p:sp>
        <p:nvSpPr>
          <p:cNvPr id="3" name="2 - Θέση περιεχομένου"/>
          <p:cNvSpPr>
            <a:spLocks noGrp="1"/>
          </p:cNvSpPr>
          <p:nvPr>
            <p:ph sz="half" idx="1"/>
          </p:nvPr>
        </p:nvSpPr>
        <p:spPr>
          <a:xfrm>
            <a:off x="214282" y="928670"/>
            <a:ext cx="4038600" cy="4929222"/>
          </a:xfrm>
        </p:spPr>
        <p:txBody>
          <a:bodyPr>
            <a:normAutofit fontScale="85000" lnSpcReduction="20000"/>
          </a:bodyPr>
          <a:lstStyle/>
          <a:p>
            <a:pPr algn="just"/>
            <a:r>
              <a:rPr lang="el-GR" sz="2400" b="1" dirty="0" smtClean="0">
                <a:latin typeface="Arial" pitchFamily="34" charset="0"/>
                <a:cs typeface="Arial" pitchFamily="34" charset="0"/>
              </a:rPr>
              <a:t>Ηλικία: </a:t>
            </a:r>
            <a:r>
              <a:rPr lang="el-GR" sz="2400" dirty="0" smtClean="0">
                <a:latin typeface="Arial" pitchFamily="34" charset="0"/>
                <a:cs typeface="Arial" pitchFamily="34" charset="0"/>
              </a:rPr>
              <a:t>13 μηνών</a:t>
            </a:r>
          </a:p>
          <a:p>
            <a:pPr algn="just"/>
            <a:r>
              <a:rPr lang="el-GR" sz="2400" b="1" dirty="0" smtClean="0">
                <a:latin typeface="Arial" pitchFamily="34" charset="0"/>
                <a:cs typeface="Arial" pitchFamily="34" charset="0"/>
              </a:rPr>
              <a:t>Θέση: </a:t>
            </a:r>
            <a:r>
              <a:rPr lang="el-GR" sz="2400" dirty="0" smtClean="0">
                <a:latin typeface="Arial" pitchFamily="34" charset="0"/>
                <a:cs typeface="Arial" pitchFamily="34" charset="0"/>
              </a:rPr>
              <a:t>καθιστή</a:t>
            </a:r>
          </a:p>
          <a:p>
            <a:pPr algn="just"/>
            <a:r>
              <a:rPr lang="el-GR" sz="2400" b="1" dirty="0" smtClean="0">
                <a:latin typeface="Arial" pitchFamily="34" charset="0"/>
                <a:cs typeface="Arial" pitchFamily="34" charset="0"/>
              </a:rPr>
              <a:t>Ερέθισμα: </a:t>
            </a:r>
            <a:r>
              <a:rPr lang="el-GR" sz="2400" dirty="0" smtClean="0">
                <a:latin typeface="Arial" pitchFamily="34" charset="0"/>
                <a:cs typeface="Arial" pitchFamily="34" charset="0"/>
              </a:rPr>
              <a:t>πίνακας με διάτρητη επιφάνεια</a:t>
            </a:r>
          </a:p>
          <a:p>
            <a:pPr algn="just"/>
            <a:r>
              <a:rPr lang="el-GR" sz="2400" b="1" dirty="0" smtClean="0">
                <a:latin typeface="Arial" pitchFamily="34" charset="0"/>
                <a:cs typeface="Arial" pitchFamily="34" charset="0"/>
              </a:rPr>
              <a:t>Διαδικασία: </a:t>
            </a:r>
            <a:r>
              <a:rPr lang="el-GR" sz="2400" dirty="0" smtClean="0">
                <a:latin typeface="Arial" pitchFamily="34" charset="0"/>
                <a:cs typeface="Arial" pitchFamily="34" charset="0"/>
              </a:rPr>
              <a:t>Καθίστε σε ένα τραπέζι με το παιδί στην αγκαλιά σας ή σε μια ασφαλή καθιστή θέση, κοιτώντας το τραπέζι. Τοποθετήστε τον πίνακα με την διάτρητη επιφάνεια μπροστά από το παιδί. Τοποθετήστε 3 ξύλινους πίρους στο τραπέζι ανάμεσα στο παιδί και τον πίνακα με την διάτρητη επιφάνεια.</a:t>
            </a:r>
          </a:p>
          <a:p>
            <a:pPr algn="just"/>
            <a:r>
              <a:rPr lang="el-GR" sz="2400" b="1" dirty="0" smtClean="0">
                <a:latin typeface="Arial" pitchFamily="34" charset="0"/>
                <a:cs typeface="Arial" pitchFamily="34" charset="0"/>
              </a:rPr>
              <a:t>Οδηγία: </a:t>
            </a:r>
            <a:r>
              <a:rPr lang="el-GR" sz="2400" dirty="0" smtClean="0">
                <a:latin typeface="Arial" pitchFamily="34" charset="0"/>
                <a:cs typeface="Arial" pitchFamily="34" charset="0"/>
              </a:rPr>
              <a:t>«Βάλε τους πίρους  μέσα στον πίνακα». </a:t>
            </a:r>
          </a:p>
          <a:p>
            <a:pPr algn="just">
              <a:buNone/>
            </a:pPr>
            <a:endParaRPr lang="el-GR" sz="2400" dirty="0">
              <a:latin typeface="Arial" pitchFamily="34" charset="0"/>
              <a:cs typeface="Arial" pitchFamily="34" charset="0"/>
            </a:endParaRPr>
          </a:p>
        </p:txBody>
      </p:sp>
      <p:pic>
        <p:nvPicPr>
          <p:cNvPr id="8" name="7 - Θέση περιεχομένου" descr="visual43.jpg"/>
          <p:cNvPicPr>
            <a:picLocks noGrp="1" noChangeAspect="1"/>
          </p:cNvPicPr>
          <p:nvPr>
            <p:ph sz="half" idx="2"/>
          </p:nvPr>
        </p:nvPicPr>
        <p:blipFill>
          <a:blip r:embed="rId2"/>
          <a:stretch>
            <a:fillRect/>
          </a:stretch>
        </p:blipFill>
        <p:spPr>
          <a:xfrm>
            <a:off x="4339010" y="1600200"/>
            <a:ext cx="3199654" cy="4525963"/>
          </a:xfrm>
        </p:spPr>
      </p:pic>
      <p:graphicFrame>
        <p:nvGraphicFramePr>
          <p:cNvPr id="4" name="3 - Πίνακας"/>
          <p:cNvGraphicFramePr>
            <a:graphicFrameLocks noGrp="1"/>
          </p:cNvGraphicFramePr>
          <p:nvPr/>
        </p:nvGraphicFramePr>
        <p:xfrm>
          <a:off x="2786050" y="5572140"/>
          <a:ext cx="6215106" cy="1097280"/>
        </p:xfrm>
        <a:graphic>
          <a:graphicData uri="http://schemas.openxmlformats.org/drawingml/2006/table">
            <a:tbl>
              <a:tblPr firstRow="1" bandRow="1">
                <a:tableStyleId>{5C22544A-7EE6-4342-B048-85BDC9FD1C3A}</a:tableStyleId>
              </a:tblPr>
              <a:tblGrid>
                <a:gridCol w="412703"/>
                <a:gridCol w="5802403"/>
              </a:tblGrid>
              <a:tr h="360261">
                <a:tc>
                  <a:txBody>
                    <a:bodyPr/>
                    <a:lstStyle/>
                    <a:p>
                      <a:r>
                        <a:rPr lang="el-GR" dirty="0" smtClean="0"/>
                        <a:t>2</a:t>
                      </a:r>
                      <a:endParaRPr lang="el-GR" dirty="0"/>
                    </a:p>
                  </a:txBody>
                  <a:tcPr/>
                </a:tc>
                <a:tc>
                  <a:txBody>
                    <a:bodyPr/>
                    <a:lstStyle/>
                    <a:p>
                      <a:r>
                        <a:rPr lang="el-GR" dirty="0" smtClean="0"/>
                        <a:t> Το παιδί</a:t>
                      </a:r>
                      <a:r>
                        <a:rPr lang="el-GR" baseline="0" dirty="0" smtClean="0"/>
                        <a:t> τοποθετεί 3 πίρους στον πίνακα.</a:t>
                      </a:r>
                      <a:endParaRPr lang="el-GR" dirty="0"/>
                    </a:p>
                  </a:txBody>
                  <a:tcPr/>
                </a:tc>
              </a:tr>
              <a:tr h="360261">
                <a:tc>
                  <a:txBody>
                    <a:bodyPr/>
                    <a:lstStyle/>
                    <a:p>
                      <a:r>
                        <a:rPr lang="el-GR" dirty="0" smtClean="0"/>
                        <a:t>1</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 Το παιδί</a:t>
                      </a:r>
                      <a:r>
                        <a:rPr lang="el-GR" baseline="0" dirty="0" smtClean="0"/>
                        <a:t> τοποθετεί 1-2 πίρους στον πίνακα.</a:t>
                      </a:r>
                      <a:endParaRPr lang="el-GR" dirty="0" smtClean="0"/>
                    </a:p>
                  </a:txBody>
                  <a:tcPr/>
                </a:tc>
              </a:tr>
              <a:tr h="360261">
                <a:tc>
                  <a:txBody>
                    <a:bodyPr/>
                    <a:lstStyle/>
                    <a:p>
                      <a:r>
                        <a:rPr lang="el-GR" dirty="0" smtClean="0"/>
                        <a:t>0</a:t>
                      </a:r>
                      <a:endParaRPr lang="el-GR" dirty="0"/>
                    </a:p>
                  </a:txBody>
                  <a:tcPr/>
                </a:tc>
                <a:tc>
                  <a:txBody>
                    <a:bodyPr/>
                    <a:lstStyle/>
                    <a:p>
                      <a:r>
                        <a:rPr lang="el-GR" dirty="0" smtClean="0"/>
                        <a:t> </a:t>
                      </a:r>
                      <a:r>
                        <a:rPr lang="el-GR" baseline="0" dirty="0" smtClean="0"/>
                        <a:t>Το παιδί πιάνει τους πίρους.</a:t>
                      </a:r>
                      <a:endParaRPr lang="el-GR"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20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9512" y="142852"/>
            <a:ext cx="7892950" cy="714380"/>
          </a:xfrm>
        </p:spPr>
        <p:txBody>
          <a:bodyPr>
            <a:noAutofit/>
          </a:bodyPr>
          <a:lstStyle/>
          <a:p>
            <a:pPr algn="ctr"/>
            <a:r>
              <a:rPr lang="el-GR" sz="2800" b="0" dirty="0" smtClean="0">
                <a:solidFill>
                  <a:schemeClr val="accent5">
                    <a:lumMod val="50000"/>
                  </a:schemeClr>
                </a:solidFill>
                <a:latin typeface="Arial" pitchFamily="34" charset="0"/>
                <a:cs typeface="Arial" pitchFamily="34" charset="0"/>
              </a:rPr>
              <a:t>42. </a:t>
            </a:r>
            <a:r>
              <a:rPr lang="en-US" sz="2800" b="0" dirty="0" smtClean="0">
                <a:solidFill>
                  <a:schemeClr val="accent5">
                    <a:lumMod val="50000"/>
                  </a:schemeClr>
                </a:solidFill>
                <a:latin typeface="Arial" pitchFamily="34" charset="0"/>
                <a:cs typeface="Arial" pitchFamily="34" charset="0"/>
              </a:rPr>
              <a:t>Inserting Shapes</a:t>
            </a:r>
            <a:endParaRPr lang="el-GR" sz="2800" b="0" dirty="0">
              <a:solidFill>
                <a:schemeClr val="accent5">
                  <a:lumMod val="50000"/>
                </a:schemeClr>
              </a:solidFill>
              <a:latin typeface="Arial" pitchFamily="34" charset="0"/>
              <a:cs typeface="Arial" pitchFamily="34" charset="0"/>
            </a:endParaRPr>
          </a:p>
        </p:txBody>
      </p:sp>
      <p:sp>
        <p:nvSpPr>
          <p:cNvPr id="3" name="2 - Θέση περιεχομένου"/>
          <p:cNvSpPr>
            <a:spLocks noGrp="1"/>
          </p:cNvSpPr>
          <p:nvPr>
            <p:ph sz="half" idx="1"/>
          </p:nvPr>
        </p:nvSpPr>
        <p:spPr>
          <a:xfrm>
            <a:off x="285720" y="928670"/>
            <a:ext cx="4038600" cy="4643470"/>
          </a:xfrm>
        </p:spPr>
        <p:txBody>
          <a:bodyPr>
            <a:normAutofit fontScale="85000" lnSpcReduction="10000"/>
          </a:bodyPr>
          <a:lstStyle/>
          <a:p>
            <a:r>
              <a:rPr lang="el-GR" sz="2400" b="1" dirty="0" smtClean="0">
                <a:latin typeface="Arial" pitchFamily="34" charset="0"/>
                <a:cs typeface="Arial" pitchFamily="34" charset="0"/>
              </a:rPr>
              <a:t>Ηλικία: </a:t>
            </a:r>
            <a:r>
              <a:rPr lang="el-GR" sz="2400" dirty="0" smtClean="0">
                <a:latin typeface="Arial" pitchFamily="34" charset="0"/>
                <a:cs typeface="Arial" pitchFamily="34" charset="0"/>
              </a:rPr>
              <a:t>19-20 μηνών</a:t>
            </a:r>
          </a:p>
          <a:p>
            <a:r>
              <a:rPr lang="el-GR" sz="2400" b="1" dirty="0" smtClean="0">
                <a:latin typeface="Arial" pitchFamily="34" charset="0"/>
                <a:cs typeface="Arial" pitchFamily="34" charset="0"/>
              </a:rPr>
              <a:t>Θέση: </a:t>
            </a:r>
            <a:r>
              <a:rPr lang="el-GR" sz="2400" dirty="0" smtClean="0">
                <a:latin typeface="Arial" pitchFamily="34" charset="0"/>
                <a:cs typeface="Arial" pitchFamily="34" charset="0"/>
              </a:rPr>
              <a:t>καθιστή</a:t>
            </a:r>
          </a:p>
          <a:p>
            <a:r>
              <a:rPr lang="el-GR" sz="2400" b="1" dirty="0" smtClean="0">
                <a:latin typeface="Arial" pitchFamily="34" charset="0"/>
                <a:cs typeface="Arial" pitchFamily="34" charset="0"/>
              </a:rPr>
              <a:t>Ερέθισμα: </a:t>
            </a:r>
            <a:r>
              <a:rPr lang="el-GR" sz="2400" dirty="0" smtClean="0">
                <a:latin typeface="Arial" pitchFamily="34" charset="0"/>
                <a:cs typeface="Arial" pitchFamily="34" charset="0"/>
              </a:rPr>
              <a:t>πίνακας και σχήματα</a:t>
            </a:r>
          </a:p>
          <a:p>
            <a:pPr algn="just"/>
            <a:r>
              <a:rPr lang="el-GR" sz="2400" b="1" dirty="0" smtClean="0">
                <a:latin typeface="Arial" pitchFamily="34" charset="0"/>
                <a:cs typeface="Arial" pitchFamily="34" charset="0"/>
              </a:rPr>
              <a:t>Διαδικασία: </a:t>
            </a:r>
            <a:r>
              <a:rPr lang="el-GR" sz="2400" dirty="0" smtClean="0">
                <a:latin typeface="Arial" pitchFamily="34" charset="0"/>
                <a:cs typeface="Arial" pitchFamily="34" charset="0"/>
              </a:rPr>
              <a:t>Καθίστε σε ένα τραπέζι με το παιδί στην αγκαλιά σας ,κοιτώντας το τραπέζι. Τοποθετήστε τον πίνακα στο τραπέζι μπροστά από το παιδί. Τοποθετήστε 3 σχήματα ανάμεσα στο παιδί και τον πίνακα αλλά όχι δίπλα στην σωστές τους θέσεις.</a:t>
            </a:r>
          </a:p>
          <a:p>
            <a:r>
              <a:rPr lang="el-GR" sz="2400" b="1" dirty="0" smtClean="0">
                <a:latin typeface="Arial" pitchFamily="34" charset="0"/>
                <a:cs typeface="Arial" pitchFamily="34" charset="0"/>
              </a:rPr>
              <a:t>Οδηγία: «</a:t>
            </a:r>
            <a:r>
              <a:rPr lang="el-GR" sz="2400" dirty="0" smtClean="0">
                <a:latin typeface="Arial" pitchFamily="34" charset="0"/>
                <a:cs typeface="Arial" pitchFamily="34" charset="0"/>
              </a:rPr>
              <a:t>Βάλε τα σχήματα μέσα στον πίνακα». </a:t>
            </a:r>
          </a:p>
          <a:p>
            <a:pPr>
              <a:buNone/>
            </a:pPr>
            <a:endParaRPr lang="el-GR" sz="2400" dirty="0">
              <a:latin typeface="Arial" pitchFamily="34" charset="0"/>
              <a:cs typeface="Arial" pitchFamily="34" charset="0"/>
            </a:endParaRPr>
          </a:p>
        </p:txBody>
      </p:sp>
      <p:pic>
        <p:nvPicPr>
          <p:cNvPr id="6" name="5 - Θέση περιεχομένου" descr="visual45.jpg"/>
          <p:cNvPicPr>
            <a:picLocks noGrp="1" noChangeAspect="1"/>
          </p:cNvPicPr>
          <p:nvPr>
            <p:ph sz="half" idx="2"/>
          </p:nvPr>
        </p:nvPicPr>
        <p:blipFill>
          <a:blip r:embed="rId2"/>
          <a:srcRect l="55954" t="36668" r="12789" b="48544"/>
          <a:stretch>
            <a:fillRect/>
          </a:stretch>
        </p:blipFill>
        <p:spPr>
          <a:xfrm>
            <a:off x="4767018" y="1142984"/>
            <a:ext cx="4376982" cy="2928958"/>
          </a:xfrm>
        </p:spPr>
      </p:pic>
      <p:graphicFrame>
        <p:nvGraphicFramePr>
          <p:cNvPr id="4" name="3 - Πίνακας"/>
          <p:cNvGraphicFramePr>
            <a:graphicFrameLocks noGrp="1"/>
          </p:cNvGraphicFramePr>
          <p:nvPr/>
        </p:nvGraphicFramePr>
        <p:xfrm>
          <a:off x="2786050" y="5286388"/>
          <a:ext cx="6215106" cy="1920240"/>
        </p:xfrm>
        <a:graphic>
          <a:graphicData uri="http://schemas.openxmlformats.org/drawingml/2006/table">
            <a:tbl>
              <a:tblPr firstRow="1" bandRow="1">
                <a:tableStyleId>{5C22544A-7EE6-4342-B048-85BDC9FD1C3A}</a:tableStyleId>
              </a:tblPr>
              <a:tblGrid>
                <a:gridCol w="412703"/>
                <a:gridCol w="5802403"/>
              </a:tblGrid>
              <a:tr h="360261">
                <a:tc>
                  <a:txBody>
                    <a:bodyPr/>
                    <a:lstStyle/>
                    <a:p>
                      <a:r>
                        <a:rPr lang="el-GR" dirty="0" smtClean="0"/>
                        <a:t>2</a:t>
                      </a:r>
                      <a:endParaRPr lang="el-GR" dirty="0"/>
                    </a:p>
                  </a:txBody>
                  <a:tcPr/>
                </a:tc>
                <a:tc>
                  <a:txBody>
                    <a:bodyPr/>
                    <a:lstStyle/>
                    <a:p>
                      <a:r>
                        <a:rPr lang="el-GR" dirty="0" smtClean="0"/>
                        <a:t> Το παιδί</a:t>
                      </a:r>
                      <a:r>
                        <a:rPr lang="el-GR" baseline="0" dirty="0" smtClean="0"/>
                        <a:t> τοποθετεί 3 σχήματα στις σωστές τους θέσεις.</a:t>
                      </a:r>
                      <a:endParaRPr lang="el-GR" dirty="0"/>
                    </a:p>
                  </a:txBody>
                  <a:tcPr/>
                </a:tc>
              </a:tr>
              <a:tr h="360261">
                <a:tc>
                  <a:txBody>
                    <a:bodyPr/>
                    <a:lstStyle/>
                    <a:p>
                      <a:r>
                        <a:rPr lang="el-GR" dirty="0" smtClean="0"/>
                        <a:t>1</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 Το παιδί</a:t>
                      </a:r>
                      <a:r>
                        <a:rPr lang="el-GR" baseline="0" dirty="0" smtClean="0"/>
                        <a:t> τοποθετεί 2 σχήματα στις σωστές τους θέσεις και το 3</a:t>
                      </a:r>
                      <a:r>
                        <a:rPr lang="el-GR" baseline="30000" dirty="0" smtClean="0"/>
                        <a:t>ο</a:t>
                      </a:r>
                      <a:r>
                        <a:rPr lang="el-GR" baseline="0" dirty="0" smtClean="0"/>
                        <a:t> εν μέρει σε σωστή οπή.</a:t>
                      </a:r>
                      <a:endParaRPr lang="el-GR" dirty="0" smtClean="0"/>
                    </a:p>
                  </a:txBody>
                  <a:tcPr/>
                </a:tc>
              </a:tr>
              <a:tr h="360261">
                <a:tc>
                  <a:txBody>
                    <a:bodyPr/>
                    <a:lstStyle/>
                    <a:p>
                      <a:r>
                        <a:rPr lang="el-GR" dirty="0" smtClean="0"/>
                        <a:t>0</a:t>
                      </a:r>
                      <a:endParaRPr lang="el-GR" dirty="0"/>
                    </a:p>
                  </a:txBody>
                  <a:tcPr/>
                </a:tc>
                <a:tc>
                  <a:txBody>
                    <a:bodyPr/>
                    <a:lstStyle/>
                    <a:p>
                      <a:r>
                        <a:rPr lang="el-GR" dirty="0" smtClean="0"/>
                        <a:t> Το παιδί</a:t>
                      </a:r>
                      <a:r>
                        <a:rPr lang="el-GR" baseline="0" dirty="0" smtClean="0"/>
                        <a:t> τοποθετεί 2 σχήματα στις σωστές τους θέσεις .</a:t>
                      </a:r>
                      <a:endParaRPr lang="el-GR"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51520" y="142852"/>
            <a:ext cx="7178000" cy="477836"/>
          </a:xfrm>
        </p:spPr>
        <p:txBody>
          <a:bodyPr>
            <a:noAutofit/>
          </a:bodyPr>
          <a:lstStyle/>
          <a:p>
            <a:pPr algn="ctr"/>
            <a:r>
              <a:rPr lang="el-GR" sz="2800" b="0" dirty="0" smtClean="0">
                <a:solidFill>
                  <a:schemeClr val="accent5">
                    <a:lumMod val="50000"/>
                  </a:schemeClr>
                </a:solidFill>
                <a:latin typeface="Arial" pitchFamily="34" charset="0"/>
                <a:cs typeface="Arial" pitchFamily="34" charset="0"/>
              </a:rPr>
              <a:t>52. </a:t>
            </a:r>
            <a:r>
              <a:rPr lang="en-US" sz="2800" b="0" dirty="0" smtClean="0">
                <a:solidFill>
                  <a:schemeClr val="accent5">
                    <a:lumMod val="50000"/>
                  </a:schemeClr>
                </a:solidFill>
                <a:latin typeface="Arial" pitchFamily="34" charset="0"/>
                <a:cs typeface="Arial" pitchFamily="34" charset="0"/>
              </a:rPr>
              <a:t>Stringing Beads</a:t>
            </a:r>
            <a:endParaRPr lang="el-GR" sz="2800" b="0" dirty="0">
              <a:solidFill>
                <a:schemeClr val="accent5">
                  <a:lumMod val="50000"/>
                </a:schemeClr>
              </a:solidFill>
              <a:latin typeface="Arial" pitchFamily="34" charset="0"/>
              <a:cs typeface="Arial" pitchFamily="34" charset="0"/>
            </a:endParaRPr>
          </a:p>
        </p:txBody>
      </p:sp>
      <p:sp>
        <p:nvSpPr>
          <p:cNvPr id="3" name="2 - Θέση περιεχομένου"/>
          <p:cNvSpPr>
            <a:spLocks noGrp="1"/>
          </p:cNvSpPr>
          <p:nvPr>
            <p:ph sz="half" idx="1"/>
          </p:nvPr>
        </p:nvSpPr>
        <p:spPr>
          <a:xfrm>
            <a:off x="214282" y="571480"/>
            <a:ext cx="5000660" cy="5214974"/>
          </a:xfrm>
        </p:spPr>
        <p:txBody>
          <a:bodyPr>
            <a:noAutofit/>
          </a:bodyPr>
          <a:lstStyle/>
          <a:p>
            <a:pPr algn="just"/>
            <a:r>
              <a:rPr lang="el-GR" sz="1800" b="1" dirty="0" smtClean="0">
                <a:latin typeface="Arial" pitchFamily="34" charset="0"/>
                <a:cs typeface="Arial" pitchFamily="34" charset="0"/>
              </a:rPr>
              <a:t>Ηλικία: </a:t>
            </a:r>
            <a:r>
              <a:rPr lang="el-GR" sz="1800" dirty="0" smtClean="0">
                <a:latin typeface="Arial" pitchFamily="34" charset="0"/>
                <a:cs typeface="Arial" pitchFamily="34" charset="0"/>
              </a:rPr>
              <a:t>29-30 μηνών</a:t>
            </a:r>
          </a:p>
          <a:p>
            <a:pPr algn="just"/>
            <a:r>
              <a:rPr lang="el-GR" sz="1800" b="1" dirty="0" smtClean="0">
                <a:latin typeface="Arial" pitchFamily="34" charset="0"/>
                <a:cs typeface="Arial" pitchFamily="34" charset="0"/>
              </a:rPr>
              <a:t>Θέση: </a:t>
            </a:r>
            <a:r>
              <a:rPr lang="el-GR" sz="1800" dirty="0" smtClean="0">
                <a:latin typeface="Arial" pitchFamily="34" charset="0"/>
                <a:cs typeface="Arial" pitchFamily="34" charset="0"/>
              </a:rPr>
              <a:t>καθιστή</a:t>
            </a:r>
          </a:p>
          <a:p>
            <a:pPr algn="just"/>
            <a:r>
              <a:rPr lang="el-GR" sz="1800" b="1" dirty="0" smtClean="0">
                <a:latin typeface="Arial" pitchFamily="34" charset="0"/>
                <a:cs typeface="Arial" pitchFamily="34" charset="0"/>
              </a:rPr>
              <a:t>Ερέθισμα: </a:t>
            </a:r>
            <a:r>
              <a:rPr lang="el-GR" sz="1800" dirty="0" smtClean="0">
                <a:latin typeface="Arial" pitchFamily="34" charset="0"/>
                <a:cs typeface="Arial" pitchFamily="34" charset="0"/>
              </a:rPr>
              <a:t>κορδόνι και 6 τετράγωνες χάνδρες</a:t>
            </a:r>
          </a:p>
          <a:p>
            <a:pPr algn="just"/>
            <a:r>
              <a:rPr lang="el-GR" sz="1800" b="1" dirty="0" smtClean="0">
                <a:latin typeface="Arial" pitchFamily="34" charset="0"/>
                <a:cs typeface="Arial" pitchFamily="34" charset="0"/>
              </a:rPr>
              <a:t>Διαδικασία: </a:t>
            </a:r>
            <a:r>
              <a:rPr lang="el-GR" sz="1800" dirty="0" smtClean="0">
                <a:latin typeface="Arial" pitchFamily="34" charset="0"/>
                <a:cs typeface="Arial" pitchFamily="34" charset="0"/>
              </a:rPr>
              <a:t>Κρατώντας τα χέρια σας έτσι ώστε το παιδί να μπορεί να δει καθαρά αυτό που κάνετε, δείξτε πως περνάτε 2 χάντρες σε ένα κορδόνι. Πιάστε μια χάνδρα έτσι ώστε η οπή της να κοιτά προς το μέρος σας. Δείξτε την οπή στο παιδί.  Πιάστε το κορδόνι  στο άλλο χέρι και προσεκτικά περάστε από την οπή από μπροστά προς τα πίσω. Τραβήξτε την χάντρα στα μισά του κορδονιού. Πιάστε την επόμενη χάντρα και περάστε την στο κορδόνι με τον ίδιο τρόπο. Δώστε το κορδόνι με τις δύο περασμένες χάνδρες στο παιδί. Ακουμπήστε 4 επιπλέον χάνδρες στο τραπέζι και</a:t>
            </a:r>
          </a:p>
          <a:p>
            <a:pPr algn="just"/>
            <a:r>
              <a:rPr lang="el-GR" sz="1800" b="1" dirty="0" smtClean="0">
                <a:latin typeface="Arial" pitchFamily="34" charset="0"/>
                <a:cs typeface="Arial" pitchFamily="34" charset="0"/>
              </a:rPr>
              <a:t>Οδηγία: </a:t>
            </a:r>
            <a:r>
              <a:rPr lang="el-GR" sz="1800" dirty="0" smtClean="0">
                <a:latin typeface="Arial" pitchFamily="34" charset="0"/>
                <a:cs typeface="Arial" pitchFamily="34" charset="0"/>
              </a:rPr>
              <a:t>«Πέρασε στο κορδόνι όλες αυτές τις χάνδρες όπως εγώ». </a:t>
            </a:r>
          </a:p>
          <a:p>
            <a:pPr algn="just">
              <a:buNone/>
            </a:pPr>
            <a:endParaRPr lang="el-GR" sz="1800" dirty="0">
              <a:latin typeface="Arial" pitchFamily="34" charset="0"/>
              <a:cs typeface="Arial" pitchFamily="34" charset="0"/>
            </a:endParaRPr>
          </a:p>
        </p:txBody>
      </p:sp>
      <p:pic>
        <p:nvPicPr>
          <p:cNvPr id="6" name="5 - Θέση περιεχομένου" descr="visual47.jpg"/>
          <p:cNvPicPr>
            <a:picLocks noGrp="1" noChangeAspect="1"/>
          </p:cNvPicPr>
          <p:nvPr>
            <p:ph sz="half" idx="2"/>
          </p:nvPr>
        </p:nvPicPr>
        <p:blipFill>
          <a:blip r:embed="rId2"/>
          <a:stretch>
            <a:fillRect/>
          </a:stretch>
        </p:blipFill>
        <p:spPr>
          <a:xfrm>
            <a:off x="4339010" y="1600200"/>
            <a:ext cx="3199654" cy="4525963"/>
          </a:xfrm>
        </p:spPr>
      </p:pic>
      <p:graphicFrame>
        <p:nvGraphicFramePr>
          <p:cNvPr id="4" name="3 - Πίνακας"/>
          <p:cNvGraphicFramePr>
            <a:graphicFrameLocks noGrp="1"/>
          </p:cNvGraphicFramePr>
          <p:nvPr/>
        </p:nvGraphicFramePr>
        <p:xfrm>
          <a:off x="3643306" y="5500702"/>
          <a:ext cx="5500694" cy="1357298"/>
        </p:xfrm>
        <a:graphic>
          <a:graphicData uri="http://schemas.openxmlformats.org/drawingml/2006/table">
            <a:tbl>
              <a:tblPr firstRow="1" bandRow="1">
                <a:tableStyleId>{5C22544A-7EE6-4342-B048-85BDC9FD1C3A}</a:tableStyleId>
              </a:tblPr>
              <a:tblGrid>
                <a:gridCol w="365264"/>
                <a:gridCol w="5135430"/>
              </a:tblGrid>
              <a:tr h="625778">
                <a:tc>
                  <a:txBody>
                    <a:bodyPr/>
                    <a:lstStyle/>
                    <a:p>
                      <a:r>
                        <a:rPr lang="el-GR" dirty="0" smtClean="0"/>
                        <a:t>2</a:t>
                      </a:r>
                      <a:endParaRPr lang="el-GR" dirty="0"/>
                    </a:p>
                  </a:txBody>
                  <a:tcPr/>
                </a:tc>
                <a:tc>
                  <a:txBody>
                    <a:bodyPr/>
                    <a:lstStyle/>
                    <a:p>
                      <a:r>
                        <a:rPr lang="el-GR" dirty="0" smtClean="0"/>
                        <a:t> Το παιδί</a:t>
                      </a:r>
                      <a:r>
                        <a:rPr lang="el-GR" baseline="0" dirty="0" smtClean="0"/>
                        <a:t> περνάει από το κορδόνι 4 χάνδρες.</a:t>
                      </a:r>
                      <a:endParaRPr lang="el-GR" dirty="0"/>
                    </a:p>
                  </a:txBody>
                  <a:tcPr/>
                </a:tc>
              </a:tr>
              <a:tr h="360261">
                <a:tc>
                  <a:txBody>
                    <a:bodyPr/>
                    <a:lstStyle/>
                    <a:p>
                      <a:r>
                        <a:rPr lang="el-GR" dirty="0" smtClean="0"/>
                        <a:t>1</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  Το παιδί</a:t>
                      </a:r>
                      <a:r>
                        <a:rPr lang="el-GR" baseline="0" dirty="0" smtClean="0"/>
                        <a:t> περνάει από το κορδόνι 3χάνδρες.</a:t>
                      </a:r>
                      <a:endParaRPr lang="el-GR" dirty="0" smtClean="0"/>
                    </a:p>
                  </a:txBody>
                  <a:tcPr/>
                </a:tc>
              </a:tr>
              <a:tr h="360261">
                <a:tc>
                  <a:txBody>
                    <a:bodyPr/>
                    <a:lstStyle/>
                    <a:p>
                      <a:r>
                        <a:rPr lang="el-GR" dirty="0" smtClean="0"/>
                        <a:t>0</a:t>
                      </a:r>
                      <a:endParaRPr lang="el-GR" dirty="0"/>
                    </a:p>
                  </a:txBody>
                  <a:tcPr/>
                </a:tc>
                <a:tc>
                  <a:txBody>
                    <a:bodyPr/>
                    <a:lstStyle/>
                    <a:p>
                      <a:r>
                        <a:rPr lang="el-GR" dirty="0" smtClean="0"/>
                        <a:t>  Το παιδί</a:t>
                      </a:r>
                      <a:r>
                        <a:rPr lang="el-GR" baseline="0" dirty="0" smtClean="0"/>
                        <a:t> περνάει από το κορδόνι 2 χάνδρες.</a:t>
                      </a:r>
                      <a:endParaRPr lang="el-GR"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27584" y="0"/>
            <a:ext cx="6387622" cy="764704"/>
          </a:xfrm>
        </p:spPr>
        <p:txBody>
          <a:bodyPr>
            <a:noAutofit/>
          </a:bodyPr>
          <a:lstStyle/>
          <a:p>
            <a:pPr algn="ctr"/>
            <a:r>
              <a:rPr lang="el-GR" sz="2800" b="0" dirty="0" smtClean="0">
                <a:solidFill>
                  <a:schemeClr val="accent5">
                    <a:lumMod val="50000"/>
                  </a:schemeClr>
                </a:solidFill>
                <a:latin typeface="Arial" pitchFamily="34" charset="0"/>
                <a:cs typeface="Arial" pitchFamily="34" charset="0"/>
              </a:rPr>
              <a:t>62. </a:t>
            </a:r>
            <a:r>
              <a:rPr lang="en-US" sz="2800" b="0" dirty="0" smtClean="0">
                <a:solidFill>
                  <a:schemeClr val="accent5">
                    <a:lumMod val="50000"/>
                  </a:schemeClr>
                </a:solidFill>
                <a:latin typeface="Arial" pitchFamily="34" charset="0"/>
                <a:cs typeface="Arial" pitchFamily="34" charset="0"/>
              </a:rPr>
              <a:t>Dropping Pellets</a:t>
            </a:r>
            <a:endParaRPr lang="el-GR" sz="2800" b="0" dirty="0">
              <a:solidFill>
                <a:schemeClr val="accent5">
                  <a:lumMod val="50000"/>
                </a:schemeClr>
              </a:solidFill>
              <a:latin typeface="Arial" pitchFamily="34" charset="0"/>
              <a:cs typeface="Arial" pitchFamily="34" charset="0"/>
            </a:endParaRPr>
          </a:p>
        </p:txBody>
      </p:sp>
      <p:sp>
        <p:nvSpPr>
          <p:cNvPr id="3" name="2 - Θέση περιεχομένου"/>
          <p:cNvSpPr>
            <a:spLocks noGrp="1"/>
          </p:cNvSpPr>
          <p:nvPr>
            <p:ph sz="half" idx="1"/>
          </p:nvPr>
        </p:nvSpPr>
        <p:spPr>
          <a:xfrm>
            <a:off x="142844" y="928670"/>
            <a:ext cx="4038600" cy="4525963"/>
          </a:xfrm>
        </p:spPr>
        <p:txBody>
          <a:bodyPr>
            <a:normAutofit fontScale="92500" lnSpcReduction="10000"/>
          </a:bodyPr>
          <a:lstStyle/>
          <a:p>
            <a:pPr algn="just"/>
            <a:r>
              <a:rPr lang="el-GR" sz="2400" b="1" dirty="0" smtClean="0">
                <a:latin typeface="Arial" pitchFamily="34" charset="0"/>
                <a:cs typeface="Arial" pitchFamily="34" charset="0"/>
              </a:rPr>
              <a:t>Ηλικία: </a:t>
            </a:r>
            <a:r>
              <a:rPr lang="el-GR" sz="2400" dirty="0" smtClean="0">
                <a:latin typeface="Arial" pitchFamily="34" charset="0"/>
                <a:cs typeface="Arial" pitchFamily="34" charset="0"/>
              </a:rPr>
              <a:t>41-42 μηνών</a:t>
            </a:r>
          </a:p>
          <a:p>
            <a:pPr algn="just"/>
            <a:r>
              <a:rPr lang="el-GR" sz="2400" b="1" dirty="0" smtClean="0">
                <a:latin typeface="Arial" pitchFamily="34" charset="0"/>
                <a:cs typeface="Arial" pitchFamily="34" charset="0"/>
              </a:rPr>
              <a:t>Θέση: </a:t>
            </a:r>
            <a:r>
              <a:rPr lang="el-GR" sz="2400" dirty="0" smtClean="0">
                <a:latin typeface="Arial" pitchFamily="34" charset="0"/>
                <a:cs typeface="Arial" pitchFamily="34" charset="0"/>
              </a:rPr>
              <a:t>καθιστή</a:t>
            </a:r>
          </a:p>
          <a:p>
            <a:pPr algn="just"/>
            <a:r>
              <a:rPr lang="el-GR" sz="2400" b="1" dirty="0" err="1" smtClean="0">
                <a:latin typeface="Arial" pitchFamily="34" charset="0"/>
                <a:cs typeface="Arial" pitchFamily="34" charset="0"/>
              </a:rPr>
              <a:t>Ερέθισμα:</a:t>
            </a:r>
            <a:r>
              <a:rPr lang="el-GR" sz="2400" dirty="0" err="1" smtClean="0">
                <a:latin typeface="Arial" pitchFamily="34" charset="0"/>
                <a:cs typeface="Arial" pitchFamily="34" charset="0"/>
              </a:rPr>
              <a:t>μικρό</a:t>
            </a:r>
            <a:r>
              <a:rPr lang="el-GR" sz="2400" dirty="0" smtClean="0">
                <a:latin typeface="Arial" pitchFamily="34" charset="0"/>
                <a:cs typeface="Arial" pitchFamily="34" charset="0"/>
              </a:rPr>
              <a:t> μπουκαλάκι και 10 φαγώσιμα σφαιρίδια.</a:t>
            </a:r>
          </a:p>
          <a:p>
            <a:pPr algn="just"/>
            <a:r>
              <a:rPr lang="el-GR" sz="2400" b="1" dirty="0" smtClean="0">
                <a:latin typeface="Arial" pitchFamily="34" charset="0"/>
                <a:cs typeface="Arial" pitchFamily="34" charset="0"/>
              </a:rPr>
              <a:t>Διαδικασία: </a:t>
            </a:r>
            <a:r>
              <a:rPr lang="el-GR" sz="2400" dirty="0" smtClean="0">
                <a:latin typeface="Arial" pitchFamily="34" charset="0"/>
                <a:cs typeface="Arial" pitchFamily="34" charset="0"/>
              </a:rPr>
              <a:t>Τοποθετήστε το μπουκαλάκι  (χωρίς  το καπάκι του) και 10 σφαιρίδια στο τραπέζι μπροστά από το παιδί.</a:t>
            </a:r>
          </a:p>
          <a:p>
            <a:pPr algn="just"/>
            <a:r>
              <a:rPr lang="el-GR" sz="2400" b="1" dirty="0" smtClean="0">
                <a:latin typeface="Arial" pitchFamily="34" charset="0"/>
                <a:cs typeface="Arial" pitchFamily="34" charset="0"/>
              </a:rPr>
              <a:t>Οδηγία: </a:t>
            </a:r>
            <a:r>
              <a:rPr lang="el-GR" sz="2400" dirty="0" smtClean="0">
                <a:latin typeface="Arial" pitchFamily="34" charset="0"/>
                <a:cs typeface="Arial" pitchFamily="34" charset="0"/>
              </a:rPr>
              <a:t>«Βάλε το φαγητό στο μπουκαλάκι όσο πιο γρήγορα μπορείς. Βάζε μόνο ένα τη φορά. » </a:t>
            </a:r>
          </a:p>
          <a:p>
            <a:pPr algn="just">
              <a:buNone/>
            </a:pPr>
            <a:endParaRPr lang="el-GR" sz="2400" dirty="0">
              <a:latin typeface="Arial" pitchFamily="34" charset="0"/>
              <a:cs typeface="Arial" pitchFamily="34" charset="0"/>
            </a:endParaRPr>
          </a:p>
        </p:txBody>
      </p:sp>
      <p:graphicFrame>
        <p:nvGraphicFramePr>
          <p:cNvPr id="4" name="3 - Πίνακας"/>
          <p:cNvGraphicFramePr>
            <a:graphicFrameLocks noGrp="1"/>
          </p:cNvGraphicFramePr>
          <p:nvPr/>
        </p:nvGraphicFramePr>
        <p:xfrm>
          <a:off x="2786050" y="4937760"/>
          <a:ext cx="6215106" cy="1920240"/>
        </p:xfrm>
        <a:graphic>
          <a:graphicData uri="http://schemas.openxmlformats.org/drawingml/2006/table">
            <a:tbl>
              <a:tblPr firstRow="1" bandRow="1">
                <a:tableStyleId>{5C22544A-7EE6-4342-B048-85BDC9FD1C3A}</a:tableStyleId>
              </a:tblPr>
              <a:tblGrid>
                <a:gridCol w="412703"/>
                <a:gridCol w="5802403"/>
              </a:tblGrid>
              <a:tr h="360261">
                <a:tc>
                  <a:txBody>
                    <a:bodyPr/>
                    <a:lstStyle/>
                    <a:p>
                      <a:r>
                        <a:rPr lang="el-GR" dirty="0" smtClean="0"/>
                        <a:t>2</a:t>
                      </a:r>
                      <a:endParaRPr lang="el-GR" dirty="0"/>
                    </a:p>
                  </a:txBody>
                  <a:tcPr/>
                </a:tc>
                <a:tc>
                  <a:txBody>
                    <a:bodyPr/>
                    <a:lstStyle/>
                    <a:p>
                      <a:r>
                        <a:rPr lang="el-GR" dirty="0" smtClean="0"/>
                        <a:t> Το παιδί</a:t>
                      </a:r>
                      <a:r>
                        <a:rPr lang="el-GR" baseline="0" dirty="0" smtClean="0"/>
                        <a:t> βάζει 10 σφαιρίδια στο μπουκάλι σε 30 δευτερόλεπτα ή  λιγότερο.</a:t>
                      </a:r>
                      <a:endParaRPr lang="el-GR" dirty="0"/>
                    </a:p>
                  </a:txBody>
                  <a:tcPr/>
                </a:tc>
              </a:tr>
              <a:tr h="360261">
                <a:tc>
                  <a:txBody>
                    <a:bodyPr/>
                    <a:lstStyle/>
                    <a:p>
                      <a:r>
                        <a:rPr lang="el-GR" dirty="0" smtClean="0"/>
                        <a:t>1</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Το παιδί</a:t>
                      </a:r>
                      <a:r>
                        <a:rPr lang="el-GR" baseline="0" dirty="0" smtClean="0"/>
                        <a:t> βάζει 5- 10 σφαιρίδια στο μπουκάλι σε 31-60 δευτερόλεπτα.</a:t>
                      </a:r>
                      <a:endParaRPr lang="el-GR" dirty="0" smtClean="0"/>
                    </a:p>
                  </a:txBody>
                  <a:tcPr/>
                </a:tc>
              </a:tr>
              <a:tr h="360261">
                <a:tc>
                  <a:txBody>
                    <a:bodyPr/>
                    <a:lstStyle/>
                    <a:p>
                      <a:r>
                        <a:rPr lang="el-GR" dirty="0" smtClean="0"/>
                        <a:t>0</a:t>
                      </a:r>
                      <a:endParaRPr lang="el-GR" dirty="0"/>
                    </a:p>
                  </a:txBody>
                  <a:tcPr/>
                </a:tc>
                <a:tc>
                  <a:txBody>
                    <a:bodyPr/>
                    <a:lstStyle/>
                    <a:p>
                      <a:r>
                        <a:rPr lang="el-GR" dirty="0" smtClean="0"/>
                        <a:t>  Το παιδί</a:t>
                      </a:r>
                      <a:r>
                        <a:rPr lang="el-GR" baseline="0" dirty="0" smtClean="0"/>
                        <a:t> βάζει 4 ή  λιγότερα σφαιρίδια στο μπουκάλι σε 60 δευτερόλεπτα.</a:t>
                      </a:r>
                      <a:endParaRPr lang="el-GR" dirty="0"/>
                    </a:p>
                  </a:txBody>
                  <a:tcPr/>
                </a:tc>
              </a:tr>
            </a:tbl>
          </a:graphicData>
        </a:graphic>
      </p:graphicFrame>
      <p:pic>
        <p:nvPicPr>
          <p:cNvPr id="7" name="6 - Εικόνα" descr="visual50.jpg"/>
          <p:cNvPicPr>
            <a:picLocks noChangeAspect="1"/>
          </p:cNvPicPr>
          <p:nvPr/>
        </p:nvPicPr>
        <p:blipFill>
          <a:blip r:embed="rId2"/>
          <a:srcRect l="64735" t="40625" r="7269" b="46478"/>
          <a:stretch>
            <a:fillRect/>
          </a:stretch>
        </p:blipFill>
        <p:spPr>
          <a:xfrm>
            <a:off x="4357686" y="1357298"/>
            <a:ext cx="4670946" cy="32147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20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357290" y="0"/>
            <a:ext cx="6429420" cy="725470"/>
          </a:xfrm>
        </p:spPr>
        <p:txBody>
          <a:bodyPr>
            <a:noAutofit/>
          </a:bodyPr>
          <a:lstStyle/>
          <a:p>
            <a:r>
              <a:rPr lang="el-GR" sz="3200" b="0" dirty="0" smtClean="0">
                <a:solidFill>
                  <a:schemeClr val="accent5">
                    <a:lumMod val="50000"/>
                  </a:schemeClr>
                </a:solidFill>
                <a:latin typeface="Arial" pitchFamily="34" charset="0"/>
                <a:cs typeface="Arial" pitchFamily="34" charset="0"/>
              </a:rPr>
              <a:t>67.</a:t>
            </a:r>
            <a:r>
              <a:rPr lang="en-US" sz="3200" b="0" dirty="0" smtClean="0">
                <a:solidFill>
                  <a:schemeClr val="accent5">
                    <a:lumMod val="50000"/>
                  </a:schemeClr>
                </a:solidFill>
                <a:latin typeface="Arial" pitchFamily="34" charset="0"/>
                <a:cs typeface="Arial" pitchFamily="34" charset="0"/>
              </a:rPr>
              <a:t>Connecting Dots</a:t>
            </a:r>
            <a:r>
              <a:rPr lang="el-GR" sz="3200" b="0" dirty="0" smtClean="0">
                <a:solidFill>
                  <a:schemeClr val="accent5">
                    <a:lumMod val="50000"/>
                  </a:schemeClr>
                </a:solidFill>
                <a:latin typeface="Arial" pitchFamily="34" charset="0"/>
                <a:cs typeface="Arial" pitchFamily="34" charset="0"/>
              </a:rPr>
              <a:t> </a:t>
            </a:r>
            <a:endParaRPr lang="el-GR" sz="3200" b="0" dirty="0">
              <a:solidFill>
                <a:schemeClr val="accent5">
                  <a:lumMod val="50000"/>
                </a:schemeClr>
              </a:solidFill>
              <a:latin typeface="Arial" pitchFamily="34" charset="0"/>
              <a:cs typeface="Arial" pitchFamily="34" charset="0"/>
            </a:endParaRPr>
          </a:p>
        </p:txBody>
      </p:sp>
      <p:sp>
        <p:nvSpPr>
          <p:cNvPr id="3" name="2 - Θέση περιεχομένου"/>
          <p:cNvSpPr>
            <a:spLocks noGrp="1"/>
          </p:cNvSpPr>
          <p:nvPr>
            <p:ph sz="half" idx="1"/>
          </p:nvPr>
        </p:nvSpPr>
        <p:spPr>
          <a:xfrm>
            <a:off x="214282" y="714356"/>
            <a:ext cx="4038600" cy="4525963"/>
          </a:xfrm>
        </p:spPr>
        <p:txBody>
          <a:bodyPr>
            <a:normAutofit fontScale="92500" lnSpcReduction="20000"/>
          </a:bodyPr>
          <a:lstStyle/>
          <a:p>
            <a:pPr algn="just"/>
            <a:r>
              <a:rPr lang="el-GR" sz="2400" b="1" dirty="0" smtClean="0">
                <a:latin typeface="Arial" pitchFamily="34" charset="0"/>
                <a:cs typeface="Arial" pitchFamily="34" charset="0"/>
              </a:rPr>
              <a:t>Ηλικία: </a:t>
            </a:r>
            <a:r>
              <a:rPr lang="el-GR" sz="2400" dirty="0" smtClean="0">
                <a:latin typeface="Arial" pitchFamily="34" charset="0"/>
                <a:cs typeface="Arial" pitchFamily="34" charset="0"/>
              </a:rPr>
              <a:t>53-54 μηνών</a:t>
            </a:r>
          </a:p>
          <a:p>
            <a:pPr algn="just"/>
            <a:r>
              <a:rPr lang="el-GR" sz="2400" b="1" dirty="0" smtClean="0">
                <a:latin typeface="Arial" pitchFamily="34" charset="0"/>
                <a:cs typeface="Arial" pitchFamily="34" charset="0"/>
              </a:rPr>
              <a:t>Θέση: </a:t>
            </a:r>
            <a:r>
              <a:rPr lang="el-GR" sz="2400" dirty="0" smtClean="0">
                <a:latin typeface="Arial" pitchFamily="34" charset="0"/>
                <a:cs typeface="Arial" pitchFamily="34" charset="0"/>
              </a:rPr>
              <a:t>καθιστή</a:t>
            </a:r>
          </a:p>
          <a:p>
            <a:pPr algn="just"/>
            <a:r>
              <a:rPr lang="el-GR" sz="2400" b="1" dirty="0" smtClean="0">
                <a:latin typeface="Arial" pitchFamily="34" charset="0"/>
                <a:cs typeface="Arial" pitchFamily="34" charset="0"/>
              </a:rPr>
              <a:t>Ερέθισμα: </a:t>
            </a:r>
            <a:r>
              <a:rPr lang="el-GR" sz="2400" dirty="0" smtClean="0">
                <a:latin typeface="Arial" pitchFamily="34" charset="0"/>
                <a:cs typeface="Arial" pitchFamily="34" charset="0"/>
              </a:rPr>
              <a:t>χαρτί με 2 κουκίδες πάνω όπως δίνεται στον πίνακα.</a:t>
            </a:r>
          </a:p>
          <a:p>
            <a:pPr algn="just"/>
            <a:r>
              <a:rPr lang="el-GR" sz="2400" b="1" dirty="0" smtClean="0">
                <a:latin typeface="Arial" pitchFamily="34" charset="0"/>
                <a:cs typeface="Arial" pitchFamily="34" charset="0"/>
              </a:rPr>
              <a:t>Διαδικασία: </a:t>
            </a:r>
            <a:r>
              <a:rPr lang="el-GR" sz="2400" dirty="0" smtClean="0">
                <a:latin typeface="Arial" pitchFamily="34" charset="0"/>
                <a:cs typeface="Arial" pitchFamily="34" charset="0"/>
              </a:rPr>
              <a:t>Τοποθετήστε το χαρτί στο τραπέζι μπροστά από το παιδί. Δώστε στο παιδί τον μαρκαδόρο και δείχνοντας πρώτα την μια κουκίδα και έπειτα την άλλη</a:t>
            </a:r>
          </a:p>
          <a:p>
            <a:pPr algn="just"/>
            <a:r>
              <a:rPr lang="el-GR" sz="2400" b="1" dirty="0" smtClean="0">
                <a:latin typeface="Arial" pitchFamily="34" charset="0"/>
                <a:cs typeface="Arial" pitchFamily="34" charset="0"/>
              </a:rPr>
              <a:t>Οδηγία: </a:t>
            </a:r>
            <a:r>
              <a:rPr lang="el-GR" sz="2400" dirty="0" smtClean="0">
                <a:latin typeface="Arial" pitchFamily="34" charset="0"/>
                <a:cs typeface="Arial" pitchFamily="34" charset="0"/>
              </a:rPr>
              <a:t>«Ζωγράφισε μια ευθεία γραμμή από την μια κουκίδα στην άλλη κουκίδα. » </a:t>
            </a:r>
          </a:p>
          <a:p>
            <a:pPr algn="just">
              <a:buNone/>
            </a:pPr>
            <a:endParaRPr lang="el-GR" sz="2400" dirty="0">
              <a:latin typeface="Arial" pitchFamily="34" charset="0"/>
              <a:cs typeface="Arial" pitchFamily="34" charset="0"/>
            </a:endParaRPr>
          </a:p>
        </p:txBody>
      </p:sp>
      <p:pic>
        <p:nvPicPr>
          <p:cNvPr id="6" name="5 - Θέση περιεχομένου" descr="visual51.jpg"/>
          <p:cNvPicPr>
            <a:picLocks noGrp="1" noChangeAspect="1"/>
          </p:cNvPicPr>
          <p:nvPr>
            <p:ph sz="half" idx="2"/>
          </p:nvPr>
        </p:nvPicPr>
        <p:blipFill>
          <a:blip r:embed="rId2"/>
          <a:srcRect l="55954" t="34093" r="12787" b="50124"/>
          <a:stretch>
            <a:fillRect/>
          </a:stretch>
        </p:blipFill>
        <p:spPr>
          <a:xfrm>
            <a:off x="4429124" y="1071546"/>
            <a:ext cx="4200554" cy="3000396"/>
          </a:xfrm>
        </p:spPr>
      </p:pic>
      <p:graphicFrame>
        <p:nvGraphicFramePr>
          <p:cNvPr id="4" name="3 - Πίνακας"/>
          <p:cNvGraphicFramePr>
            <a:graphicFrameLocks noGrp="1"/>
          </p:cNvGraphicFramePr>
          <p:nvPr/>
        </p:nvGraphicFramePr>
        <p:xfrm>
          <a:off x="2500266" y="4937760"/>
          <a:ext cx="6643734" cy="2194560"/>
        </p:xfrm>
        <a:graphic>
          <a:graphicData uri="http://schemas.openxmlformats.org/drawingml/2006/table">
            <a:tbl>
              <a:tblPr firstRow="1" bandRow="1">
                <a:tableStyleId>{5C22544A-7EE6-4342-B048-85BDC9FD1C3A}</a:tableStyleId>
              </a:tblPr>
              <a:tblGrid>
                <a:gridCol w="441165"/>
                <a:gridCol w="6202569"/>
              </a:tblGrid>
              <a:tr h="360261">
                <a:tc>
                  <a:txBody>
                    <a:bodyPr/>
                    <a:lstStyle/>
                    <a:p>
                      <a:r>
                        <a:rPr lang="el-GR" dirty="0" smtClean="0"/>
                        <a:t>2</a:t>
                      </a:r>
                      <a:endParaRPr lang="el-GR" dirty="0"/>
                    </a:p>
                  </a:txBody>
                  <a:tcPr/>
                </a:tc>
                <a:tc>
                  <a:txBody>
                    <a:bodyPr/>
                    <a:lstStyle/>
                    <a:p>
                      <a:r>
                        <a:rPr lang="el-GR" dirty="0" smtClean="0"/>
                        <a:t> Το παιδί</a:t>
                      </a:r>
                      <a:r>
                        <a:rPr lang="el-GR" baseline="0" dirty="0" smtClean="0"/>
                        <a:t> ενώνει τις κουκίδες με μια γραμμή που δεν αποκλίνει περισσότερο από ¼ ίντσες από την οριζόντια.</a:t>
                      </a:r>
                      <a:endParaRPr lang="el-GR" dirty="0"/>
                    </a:p>
                  </a:txBody>
                  <a:tcPr/>
                </a:tc>
              </a:tr>
              <a:tr h="360261">
                <a:tc>
                  <a:txBody>
                    <a:bodyPr/>
                    <a:lstStyle/>
                    <a:p>
                      <a:r>
                        <a:rPr lang="el-GR" dirty="0" smtClean="0"/>
                        <a:t>1</a:t>
                      </a:r>
                      <a:endParaRPr lang="el-GR" dirty="0"/>
                    </a:p>
                  </a:txBody>
                  <a:tcPr/>
                </a:tc>
                <a:tc>
                  <a:txBody>
                    <a:bodyPr/>
                    <a:lstStyle/>
                    <a:p>
                      <a:r>
                        <a:rPr lang="el-GR" dirty="0" smtClean="0"/>
                        <a:t>Το παιδί</a:t>
                      </a:r>
                      <a:r>
                        <a:rPr lang="el-GR" baseline="0" dirty="0" smtClean="0"/>
                        <a:t> ενώνει τις κουκίδες με μια γραμμή που αποκλίνει περισσότερο από ¼  και ½ ίντσες από την οριζόντια.</a:t>
                      </a:r>
                      <a:endParaRPr lang="el-GR" dirty="0"/>
                    </a:p>
                  </a:txBody>
                  <a:tcPr/>
                </a:tc>
              </a:tr>
              <a:tr h="360261">
                <a:tc>
                  <a:txBody>
                    <a:bodyPr/>
                    <a:lstStyle/>
                    <a:p>
                      <a:r>
                        <a:rPr lang="el-GR" dirty="0" smtClean="0"/>
                        <a:t>0</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  Το παιδί</a:t>
                      </a:r>
                      <a:r>
                        <a:rPr lang="el-GR" baseline="0" dirty="0" smtClean="0"/>
                        <a:t>  αποτυγχάνει να ενώσει τις κουκίδες ή την γραμμή αποκλίνει περισσότερο από 1/2 ίντσες από την οριζόντια.</a:t>
                      </a:r>
                      <a:endParaRPr lang="el-GR" dirty="0" smtClean="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 Θέση περιεχομένου"/>
          <p:cNvGraphicFramePr>
            <a:graphicFrameLocks noGrp="1"/>
          </p:cNvGraphicFramePr>
          <p:nvPr>
            <p:ph idx="1"/>
            <p:extLst>
              <p:ext uri="{D42A27DB-BD31-4B8C-83A1-F6EECF244321}">
                <p14:modId xmlns:p14="http://schemas.microsoft.com/office/powerpoint/2010/main" val="928860468"/>
              </p:ext>
            </p:extLst>
          </p:nvPr>
        </p:nvGraphicFramePr>
        <p:xfrm>
          <a:off x="0" y="836712"/>
          <a:ext cx="7814101" cy="4006798"/>
        </p:xfrm>
        <a:graphic>
          <a:graphicData uri="http://schemas.openxmlformats.org/drawingml/2006/table">
            <a:tbl>
              <a:tblPr firstRow="1" bandRow="1">
                <a:tableStyleId>{5C22544A-7EE6-4342-B048-85BDC9FD1C3A}</a:tableStyleId>
              </a:tblPr>
              <a:tblGrid>
                <a:gridCol w="1336032"/>
                <a:gridCol w="1336032"/>
                <a:gridCol w="1336032"/>
                <a:gridCol w="1336032"/>
                <a:gridCol w="1336032"/>
                <a:gridCol w="1133941"/>
              </a:tblGrid>
              <a:tr h="918543">
                <a:tc>
                  <a:txBody>
                    <a:bodyPr/>
                    <a:lstStyle/>
                    <a:p>
                      <a:pPr algn="ctr">
                        <a:lnSpc>
                          <a:spcPct val="115000"/>
                        </a:lnSpc>
                        <a:spcAft>
                          <a:spcPts val="0"/>
                        </a:spcAft>
                      </a:pPr>
                      <a:r>
                        <a:rPr lang="en-US" sz="1600" b="1" dirty="0">
                          <a:latin typeface="Times New Roman"/>
                          <a:ea typeface="Calibri"/>
                          <a:cs typeface="Times New Roman"/>
                        </a:rPr>
                        <a:t>TEST</a:t>
                      </a:r>
                      <a:endParaRPr lang="el-GR" sz="1600" dirty="0">
                        <a:latin typeface="Calibri"/>
                        <a:ea typeface="Calibri"/>
                        <a:cs typeface="Times New Roman"/>
                      </a:endParaRPr>
                    </a:p>
                  </a:txBody>
                  <a:tcPr marL="68580" marR="68580" marT="0" marB="0" anchor="ctr"/>
                </a:tc>
                <a:tc>
                  <a:txBody>
                    <a:bodyPr/>
                    <a:lstStyle/>
                    <a:p>
                      <a:pPr algn="ctr">
                        <a:lnSpc>
                          <a:spcPct val="115000"/>
                        </a:lnSpc>
                        <a:spcAft>
                          <a:spcPts val="0"/>
                        </a:spcAft>
                      </a:pPr>
                      <a:r>
                        <a:rPr lang="el-GR" sz="1600" b="1" dirty="0">
                          <a:latin typeface="Times New Roman"/>
                          <a:ea typeface="Calibri"/>
                          <a:cs typeface="Times New Roman"/>
                        </a:rPr>
                        <a:t>Συγγραφείς</a:t>
                      </a:r>
                      <a:endParaRPr lang="el-GR" sz="1600" dirty="0">
                        <a:latin typeface="Calibri"/>
                        <a:ea typeface="Calibri"/>
                        <a:cs typeface="Times New Roman"/>
                      </a:endParaRPr>
                    </a:p>
                  </a:txBody>
                  <a:tcPr marL="68580" marR="68580" marT="0" marB="0" anchor="ctr"/>
                </a:tc>
                <a:tc>
                  <a:txBody>
                    <a:bodyPr/>
                    <a:lstStyle/>
                    <a:p>
                      <a:pPr algn="ctr">
                        <a:lnSpc>
                          <a:spcPct val="115000"/>
                        </a:lnSpc>
                        <a:spcAft>
                          <a:spcPts val="0"/>
                        </a:spcAft>
                      </a:pPr>
                      <a:r>
                        <a:rPr lang="el-GR" sz="1600" b="1" dirty="0">
                          <a:latin typeface="Times New Roman"/>
                          <a:ea typeface="Calibri"/>
                          <a:cs typeface="Times New Roman"/>
                        </a:rPr>
                        <a:t>Σκοπός</a:t>
                      </a:r>
                      <a:endParaRPr lang="el-GR" sz="1600" dirty="0">
                        <a:latin typeface="Calibri"/>
                        <a:ea typeface="Calibri"/>
                        <a:cs typeface="Times New Roman"/>
                      </a:endParaRPr>
                    </a:p>
                  </a:txBody>
                  <a:tcPr marL="68580" marR="68580" marT="0" marB="0" anchor="ctr"/>
                </a:tc>
                <a:tc>
                  <a:txBody>
                    <a:bodyPr/>
                    <a:lstStyle/>
                    <a:p>
                      <a:pPr algn="ctr">
                        <a:lnSpc>
                          <a:spcPct val="115000"/>
                        </a:lnSpc>
                        <a:spcAft>
                          <a:spcPts val="0"/>
                        </a:spcAft>
                      </a:pPr>
                      <a:r>
                        <a:rPr lang="el-GR" sz="1600" b="1">
                          <a:latin typeface="Times New Roman"/>
                          <a:ea typeface="Calibri"/>
                          <a:cs typeface="Times New Roman"/>
                        </a:rPr>
                        <a:t>Ηλικία</a:t>
                      </a:r>
                      <a:endParaRPr lang="el-GR" sz="1600">
                        <a:latin typeface="Calibri"/>
                        <a:ea typeface="Calibri"/>
                        <a:cs typeface="Times New Roman"/>
                      </a:endParaRPr>
                    </a:p>
                    <a:p>
                      <a:pPr algn="ctr">
                        <a:lnSpc>
                          <a:spcPct val="115000"/>
                        </a:lnSpc>
                        <a:spcAft>
                          <a:spcPts val="0"/>
                        </a:spcAft>
                      </a:pPr>
                      <a:r>
                        <a:rPr lang="el-GR" sz="1600" b="1">
                          <a:latin typeface="Times New Roman"/>
                          <a:ea typeface="Calibri"/>
                          <a:cs typeface="Times New Roman"/>
                        </a:rPr>
                        <a:t>(χρ</a:t>
                      </a:r>
                      <a:r>
                        <a:rPr lang="en-US" sz="1600" b="1">
                          <a:latin typeface="Times New Roman"/>
                          <a:ea typeface="Calibri"/>
                          <a:cs typeface="Times New Roman"/>
                        </a:rPr>
                        <a:t>:</a:t>
                      </a:r>
                      <a:r>
                        <a:rPr lang="el-GR" sz="1600" b="1">
                          <a:latin typeface="Times New Roman"/>
                          <a:ea typeface="Calibri"/>
                          <a:cs typeface="Times New Roman"/>
                        </a:rPr>
                        <a:t>μην.</a:t>
                      </a:r>
                      <a:r>
                        <a:rPr lang="en-US" sz="1600" b="1">
                          <a:latin typeface="Times New Roman"/>
                          <a:ea typeface="Calibri"/>
                          <a:cs typeface="Times New Roman"/>
                        </a:rPr>
                        <a:t>)</a:t>
                      </a:r>
                      <a:endParaRPr lang="el-GR" sz="1600">
                        <a:latin typeface="Calibri"/>
                        <a:ea typeface="Calibri"/>
                        <a:cs typeface="Times New Roman"/>
                      </a:endParaRPr>
                    </a:p>
                  </a:txBody>
                  <a:tcPr marL="68580" marR="68580" marT="0" marB="0" anchor="ctr"/>
                </a:tc>
                <a:tc>
                  <a:txBody>
                    <a:bodyPr/>
                    <a:lstStyle/>
                    <a:p>
                      <a:pPr algn="ctr">
                        <a:lnSpc>
                          <a:spcPct val="115000"/>
                        </a:lnSpc>
                        <a:spcAft>
                          <a:spcPts val="0"/>
                        </a:spcAft>
                      </a:pPr>
                      <a:r>
                        <a:rPr lang="el-GR" sz="1600" b="1">
                          <a:latin typeface="Times New Roman"/>
                          <a:ea typeface="Calibri"/>
                          <a:cs typeface="Times New Roman"/>
                        </a:rPr>
                        <a:t>Χρόνος δοκιμασίας</a:t>
                      </a:r>
                      <a:r>
                        <a:rPr lang="en-US" sz="1600" b="1">
                          <a:latin typeface="Times New Roman"/>
                          <a:ea typeface="Calibri"/>
                          <a:cs typeface="Times New Roman"/>
                        </a:rPr>
                        <a:t> (</a:t>
                      </a:r>
                      <a:r>
                        <a:rPr lang="el-GR" sz="1600" b="1">
                          <a:latin typeface="Times New Roman"/>
                          <a:ea typeface="Calibri"/>
                          <a:cs typeface="Times New Roman"/>
                        </a:rPr>
                        <a:t>λεπτά</a:t>
                      </a:r>
                      <a:r>
                        <a:rPr lang="en-US" sz="1600" b="1">
                          <a:latin typeface="Times New Roman"/>
                          <a:ea typeface="Calibri"/>
                          <a:cs typeface="Times New Roman"/>
                        </a:rPr>
                        <a:t>)</a:t>
                      </a:r>
                      <a:endParaRPr lang="el-GR" sz="1600">
                        <a:latin typeface="Calibri"/>
                        <a:ea typeface="Calibri"/>
                        <a:cs typeface="Times New Roman"/>
                      </a:endParaRPr>
                    </a:p>
                  </a:txBody>
                  <a:tcPr marL="68580" marR="68580" marT="0" marB="0" anchor="ctr"/>
                </a:tc>
                <a:tc>
                  <a:txBody>
                    <a:bodyPr/>
                    <a:lstStyle/>
                    <a:p>
                      <a:pPr algn="ctr">
                        <a:lnSpc>
                          <a:spcPct val="115000"/>
                        </a:lnSpc>
                        <a:spcAft>
                          <a:spcPts val="0"/>
                        </a:spcAft>
                      </a:pPr>
                      <a:r>
                        <a:rPr lang="el-GR" sz="1600" b="1">
                          <a:latin typeface="Times New Roman"/>
                          <a:ea typeface="Calibri"/>
                          <a:cs typeface="Times New Roman"/>
                        </a:rPr>
                        <a:t>Αριθμός αντικειμένων</a:t>
                      </a:r>
                      <a:endParaRPr lang="el-GR" sz="1600">
                        <a:latin typeface="Calibri"/>
                        <a:ea typeface="Calibri"/>
                        <a:cs typeface="Times New Roman"/>
                      </a:endParaRPr>
                    </a:p>
                  </a:txBody>
                  <a:tcPr marL="68580" marR="68580" marT="0" marB="0" anchor="ctr"/>
                </a:tc>
              </a:tr>
              <a:tr h="1856920">
                <a:tc>
                  <a:txBody>
                    <a:bodyPr/>
                    <a:lstStyle/>
                    <a:p>
                      <a:pPr>
                        <a:lnSpc>
                          <a:spcPct val="115000"/>
                        </a:lnSpc>
                        <a:spcAft>
                          <a:spcPts val="0"/>
                        </a:spcAft>
                      </a:pPr>
                      <a:r>
                        <a:rPr lang="en-US" sz="1600" dirty="0">
                          <a:latin typeface="Times New Roman"/>
                          <a:ea typeface="Calibri"/>
                          <a:cs typeface="Times New Roman"/>
                        </a:rPr>
                        <a:t>Denver II</a:t>
                      </a:r>
                      <a:endParaRPr lang="el-GR" sz="1600" dirty="0">
                        <a:latin typeface="Calibri"/>
                        <a:ea typeface="Calibri"/>
                        <a:cs typeface="Times New Roman"/>
                      </a:endParaRPr>
                    </a:p>
                  </a:txBody>
                  <a:tcPr marL="68580" marR="68580" marT="0" marB="0"/>
                </a:tc>
                <a:tc>
                  <a:txBody>
                    <a:bodyPr/>
                    <a:lstStyle/>
                    <a:p>
                      <a:pPr>
                        <a:lnSpc>
                          <a:spcPct val="115000"/>
                        </a:lnSpc>
                        <a:spcAft>
                          <a:spcPts val="0"/>
                        </a:spcAft>
                      </a:pPr>
                      <a:r>
                        <a:rPr lang="en-US" sz="1600" dirty="0" err="1">
                          <a:latin typeface="Times New Roman"/>
                          <a:ea typeface="Calibri"/>
                          <a:cs typeface="Times New Roman"/>
                        </a:rPr>
                        <a:t>Frankenburg</a:t>
                      </a:r>
                      <a:r>
                        <a:rPr lang="en-US" sz="1600" dirty="0">
                          <a:latin typeface="Times New Roman"/>
                          <a:ea typeface="Calibri"/>
                          <a:cs typeface="Times New Roman"/>
                        </a:rPr>
                        <a:t>, </a:t>
                      </a:r>
                      <a:r>
                        <a:rPr lang="en-US" sz="1600" dirty="0" err="1">
                          <a:latin typeface="Times New Roman"/>
                          <a:ea typeface="Calibri"/>
                          <a:cs typeface="Times New Roman"/>
                        </a:rPr>
                        <a:t>Dodds</a:t>
                      </a:r>
                      <a:r>
                        <a:rPr lang="en-US" sz="1600" dirty="0">
                          <a:latin typeface="Times New Roman"/>
                          <a:ea typeface="Calibri"/>
                          <a:cs typeface="Times New Roman"/>
                        </a:rPr>
                        <a:t> &amp; Archer</a:t>
                      </a:r>
                      <a:endParaRPr lang="el-GR" sz="1600" dirty="0">
                        <a:latin typeface="Calibri"/>
                        <a:ea typeface="Calibri"/>
                        <a:cs typeface="Times New Roman"/>
                      </a:endParaRPr>
                    </a:p>
                  </a:txBody>
                  <a:tcPr marL="68580" marR="68580" marT="0" marB="0"/>
                </a:tc>
                <a:tc>
                  <a:txBody>
                    <a:bodyPr/>
                    <a:lstStyle/>
                    <a:p>
                      <a:pPr>
                        <a:lnSpc>
                          <a:spcPct val="115000"/>
                        </a:lnSpc>
                        <a:spcAft>
                          <a:spcPts val="0"/>
                        </a:spcAft>
                      </a:pPr>
                      <a:r>
                        <a:rPr lang="el-GR" sz="1600" dirty="0">
                          <a:latin typeface="Times New Roman"/>
                          <a:ea typeface="Calibri"/>
                          <a:cs typeface="Times New Roman"/>
                        </a:rPr>
                        <a:t>Έλεγχος της ανάπτυξης και έγκαιρής διάγνωσης αναπτυξιακών διαταραχών</a:t>
                      </a:r>
                      <a:endParaRPr lang="el-GR" sz="1600" dirty="0">
                        <a:latin typeface="Calibri"/>
                        <a:ea typeface="Calibri"/>
                        <a:cs typeface="Times New Roman"/>
                      </a:endParaRPr>
                    </a:p>
                  </a:txBody>
                  <a:tcPr marL="68580" marR="68580" marT="0" marB="0"/>
                </a:tc>
                <a:tc>
                  <a:txBody>
                    <a:bodyPr/>
                    <a:lstStyle/>
                    <a:p>
                      <a:pPr>
                        <a:lnSpc>
                          <a:spcPct val="115000"/>
                        </a:lnSpc>
                        <a:spcAft>
                          <a:spcPts val="0"/>
                        </a:spcAft>
                      </a:pPr>
                      <a:r>
                        <a:rPr lang="en-US" sz="1600" dirty="0">
                          <a:latin typeface="Times New Roman"/>
                          <a:ea typeface="Calibri"/>
                          <a:cs typeface="Times New Roman"/>
                        </a:rPr>
                        <a:t>0:0-6:0</a:t>
                      </a:r>
                      <a:endParaRPr lang="el-GR" sz="1600" dirty="0">
                        <a:latin typeface="Calibri"/>
                        <a:ea typeface="Calibri"/>
                        <a:cs typeface="Times New Roman"/>
                      </a:endParaRPr>
                    </a:p>
                  </a:txBody>
                  <a:tcPr marL="68580" marR="68580" marT="0" marB="0"/>
                </a:tc>
                <a:tc>
                  <a:txBody>
                    <a:bodyPr/>
                    <a:lstStyle/>
                    <a:p>
                      <a:pPr>
                        <a:lnSpc>
                          <a:spcPct val="115000"/>
                        </a:lnSpc>
                        <a:spcAft>
                          <a:spcPts val="0"/>
                        </a:spcAft>
                      </a:pPr>
                      <a:r>
                        <a:rPr lang="en-US" sz="1600" dirty="0">
                          <a:latin typeface="Times New Roman"/>
                          <a:ea typeface="Calibri"/>
                          <a:cs typeface="Times New Roman"/>
                        </a:rPr>
                        <a:t>10</a:t>
                      </a:r>
                      <a:endParaRPr lang="el-GR" sz="1600" dirty="0">
                        <a:latin typeface="Calibri"/>
                        <a:ea typeface="Calibri"/>
                        <a:cs typeface="Times New Roman"/>
                      </a:endParaRPr>
                    </a:p>
                  </a:txBody>
                  <a:tcPr marL="68580" marR="68580" marT="0" marB="0"/>
                </a:tc>
                <a:tc>
                  <a:txBody>
                    <a:bodyPr/>
                    <a:lstStyle/>
                    <a:p>
                      <a:pPr>
                        <a:lnSpc>
                          <a:spcPct val="115000"/>
                        </a:lnSpc>
                        <a:spcAft>
                          <a:spcPts val="0"/>
                        </a:spcAft>
                      </a:pPr>
                      <a:r>
                        <a:rPr lang="en-US" sz="1600" dirty="0">
                          <a:latin typeface="Times New Roman"/>
                          <a:ea typeface="Calibri"/>
                          <a:cs typeface="Times New Roman"/>
                        </a:rPr>
                        <a:t>125</a:t>
                      </a:r>
                      <a:endParaRPr lang="el-GR" sz="1600" dirty="0">
                        <a:latin typeface="Calibri"/>
                        <a:ea typeface="Calibri"/>
                        <a:cs typeface="Times New Roman"/>
                      </a:endParaRPr>
                    </a:p>
                  </a:txBody>
                  <a:tcPr marL="68580" marR="68580" marT="0" marB="0"/>
                </a:tc>
              </a:tr>
              <a:tr h="1231335">
                <a:tc>
                  <a:txBody>
                    <a:bodyPr/>
                    <a:lstStyle/>
                    <a:p>
                      <a:pPr>
                        <a:lnSpc>
                          <a:spcPct val="115000"/>
                        </a:lnSpc>
                        <a:spcAft>
                          <a:spcPts val="0"/>
                        </a:spcAft>
                      </a:pPr>
                      <a:r>
                        <a:rPr lang="en-US" sz="1600">
                          <a:latin typeface="Times New Roman"/>
                          <a:ea typeface="Calibri"/>
                          <a:cs typeface="Times New Roman"/>
                        </a:rPr>
                        <a:t>Alberta Infant Motor Scale AIMS</a:t>
                      </a:r>
                      <a:endParaRPr lang="el-GR" sz="1600">
                        <a:latin typeface="Calibri"/>
                        <a:ea typeface="Calibri"/>
                        <a:cs typeface="Times New Roman"/>
                      </a:endParaRPr>
                    </a:p>
                  </a:txBody>
                  <a:tcPr marL="68580" marR="68580" marT="0" marB="0"/>
                </a:tc>
                <a:tc>
                  <a:txBody>
                    <a:bodyPr/>
                    <a:lstStyle/>
                    <a:p>
                      <a:pPr>
                        <a:lnSpc>
                          <a:spcPct val="115000"/>
                        </a:lnSpc>
                        <a:spcAft>
                          <a:spcPts val="0"/>
                        </a:spcAft>
                      </a:pPr>
                      <a:r>
                        <a:rPr lang="en-US" sz="1600">
                          <a:latin typeface="Times New Roman"/>
                          <a:ea typeface="Calibri"/>
                          <a:cs typeface="Times New Roman"/>
                        </a:rPr>
                        <a:t>Piper &amp; Darrah</a:t>
                      </a:r>
                      <a:endParaRPr lang="el-GR" sz="1600">
                        <a:latin typeface="Calibri"/>
                        <a:ea typeface="Calibri"/>
                        <a:cs typeface="Times New Roman"/>
                      </a:endParaRPr>
                    </a:p>
                  </a:txBody>
                  <a:tcPr marL="68580" marR="68580" marT="0" marB="0"/>
                </a:tc>
                <a:tc>
                  <a:txBody>
                    <a:bodyPr/>
                    <a:lstStyle/>
                    <a:p>
                      <a:pPr>
                        <a:lnSpc>
                          <a:spcPct val="115000"/>
                        </a:lnSpc>
                        <a:spcAft>
                          <a:spcPts val="0"/>
                        </a:spcAft>
                      </a:pPr>
                      <a:r>
                        <a:rPr lang="el-GR" sz="1600">
                          <a:latin typeface="Times New Roman"/>
                          <a:ea typeface="Calibri"/>
                          <a:cs typeface="Times New Roman"/>
                        </a:rPr>
                        <a:t>Αξιολογεί την αδρή κινητικότητα των βρεφών</a:t>
                      </a:r>
                      <a:endParaRPr lang="el-GR" sz="1600">
                        <a:latin typeface="Calibri"/>
                        <a:ea typeface="Calibri"/>
                        <a:cs typeface="Times New Roman"/>
                      </a:endParaRPr>
                    </a:p>
                  </a:txBody>
                  <a:tcPr marL="68580" marR="68580" marT="0" marB="0"/>
                </a:tc>
                <a:tc>
                  <a:txBody>
                    <a:bodyPr/>
                    <a:lstStyle/>
                    <a:p>
                      <a:pPr>
                        <a:lnSpc>
                          <a:spcPct val="115000"/>
                        </a:lnSpc>
                        <a:spcAft>
                          <a:spcPts val="0"/>
                        </a:spcAft>
                      </a:pPr>
                      <a:r>
                        <a:rPr lang="el-GR" sz="1600">
                          <a:latin typeface="Times New Roman"/>
                          <a:ea typeface="Calibri"/>
                          <a:cs typeface="Times New Roman"/>
                        </a:rPr>
                        <a:t>0</a:t>
                      </a:r>
                      <a:r>
                        <a:rPr lang="en-US" sz="1600">
                          <a:latin typeface="Times New Roman"/>
                          <a:ea typeface="Calibri"/>
                          <a:cs typeface="Times New Roman"/>
                        </a:rPr>
                        <a:t>:0-18:0</a:t>
                      </a:r>
                      <a:endParaRPr lang="el-GR" sz="1600">
                        <a:latin typeface="Calibri"/>
                        <a:ea typeface="Calibri"/>
                        <a:cs typeface="Times New Roman"/>
                      </a:endParaRPr>
                    </a:p>
                  </a:txBody>
                  <a:tcPr marL="68580" marR="68580" marT="0" marB="0"/>
                </a:tc>
                <a:tc>
                  <a:txBody>
                    <a:bodyPr/>
                    <a:lstStyle/>
                    <a:p>
                      <a:pPr>
                        <a:lnSpc>
                          <a:spcPct val="115000"/>
                        </a:lnSpc>
                        <a:spcAft>
                          <a:spcPts val="0"/>
                        </a:spcAft>
                      </a:pPr>
                      <a:r>
                        <a:rPr lang="el-GR" sz="1600">
                          <a:latin typeface="Times New Roman"/>
                          <a:ea typeface="Calibri"/>
                          <a:cs typeface="Times New Roman"/>
                        </a:rPr>
                        <a:t>20-30</a:t>
                      </a:r>
                      <a:endParaRPr lang="el-GR" sz="1600">
                        <a:latin typeface="Calibri"/>
                        <a:ea typeface="Calibri"/>
                        <a:cs typeface="Times New Roman"/>
                      </a:endParaRPr>
                    </a:p>
                  </a:txBody>
                  <a:tcPr marL="68580" marR="68580" marT="0" marB="0"/>
                </a:tc>
                <a:tc>
                  <a:txBody>
                    <a:bodyPr/>
                    <a:lstStyle/>
                    <a:p>
                      <a:pPr>
                        <a:lnSpc>
                          <a:spcPct val="115000"/>
                        </a:lnSpc>
                        <a:spcAft>
                          <a:spcPts val="0"/>
                        </a:spcAft>
                      </a:pPr>
                      <a:r>
                        <a:rPr lang="el-GR" sz="1600" dirty="0">
                          <a:latin typeface="Times New Roman"/>
                          <a:ea typeface="Calibri"/>
                          <a:cs typeface="Times New Roman"/>
                        </a:rPr>
                        <a:t>58</a:t>
                      </a:r>
                      <a:endParaRPr lang="el-GR" sz="1600" dirty="0">
                        <a:latin typeface="Calibri"/>
                        <a:ea typeface="Calibri"/>
                        <a:cs typeface="Times New Roman"/>
                      </a:endParaRPr>
                    </a:p>
                  </a:txBody>
                  <a:tcPr marL="68580" marR="68580" marT="0" marB="0"/>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143108" y="0"/>
            <a:ext cx="5500726" cy="796908"/>
          </a:xfrm>
        </p:spPr>
        <p:txBody>
          <a:bodyPr>
            <a:noAutofit/>
          </a:bodyPr>
          <a:lstStyle/>
          <a:p>
            <a:r>
              <a:rPr lang="el-GR" sz="3200" b="0" dirty="0" smtClean="0">
                <a:solidFill>
                  <a:schemeClr val="accent5">
                    <a:lumMod val="50000"/>
                  </a:schemeClr>
                </a:solidFill>
                <a:latin typeface="Arial" pitchFamily="34" charset="0"/>
                <a:cs typeface="Arial" pitchFamily="34" charset="0"/>
              </a:rPr>
              <a:t>68. </a:t>
            </a:r>
            <a:r>
              <a:rPr lang="en-US" sz="3200" b="0" dirty="0" smtClean="0">
                <a:solidFill>
                  <a:schemeClr val="accent5">
                    <a:lumMod val="50000"/>
                  </a:schemeClr>
                </a:solidFill>
                <a:latin typeface="Arial" pitchFamily="34" charset="0"/>
                <a:cs typeface="Arial" pitchFamily="34" charset="0"/>
              </a:rPr>
              <a:t>Cutting Square</a:t>
            </a:r>
            <a:endParaRPr lang="el-GR" sz="3200" b="0" dirty="0">
              <a:solidFill>
                <a:schemeClr val="accent5">
                  <a:lumMod val="50000"/>
                </a:schemeClr>
              </a:solidFill>
              <a:latin typeface="Arial" pitchFamily="34" charset="0"/>
              <a:cs typeface="Arial" pitchFamily="34" charset="0"/>
            </a:endParaRPr>
          </a:p>
        </p:txBody>
      </p:sp>
      <p:sp>
        <p:nvSpPr>
          <p:cNvPr id="3" name="2 - Θέση περιεχομένου"/>
          <p:cNvSpPr>
            <a:spLocks noGrp="1"/>
          </p:cNvSpPr>
          <p:nvPr>
            <p:ph sz="half" idx="1"/>
          </p:nvPr>
        </p:nvSpPr>
        <p:spPr>
          <a:xfrm>
            <a:off x="285720" y="785794"/>
            <a:ext cx="4038600" cy="4525963"/>
          </a:xfrm>
        </p:spPr>
        <p:txBody>
          <a:bodyPr>
            <a:normAutofit fontScale="92500" lnSpcReduction="10000"/>
          </a:bodyPr>
          <a:lstStyle/>
          <a:p>
            <a:pPr algn="just"/>
            <a:r>
              <a:rPr lang="el-GR" sz="2400" b="1" dirty="0" smtClean="0">
                <a:latin typeface="Arial" pitchFamily="34" charset="0"/>
                <a:cs typeface="Arial" pitchFamily="34" charset="0"/>
              </a:rPr>
              <a:t>Ηλικία: </a:t>
            </a:r>
            <a:r>
              <a:rPr lang="el-GR" sz="2400" dirty="0" smtClean="0">
                <a:latin typeface="Arial" pitchFamily="34" charset="0"/>
                <a:cs typeface="Arial" pitchFamily="34" charset="0"/>
              </a:rPr>
              <a:t>53-54 μηνών</a:t>
            </a:r>
          </a:p>
          <a:p>
            <a:pPr algn="just"/>
            <a:r>
              <a:rPr lang="el-GR" sz="2400" b="1" dirty="0" smtClean="0">
                <a:latin typeface="Arial" pitchFamily="34" charset="0"/>
                <a:cs typeface="Arial" pitchFamily="34" charset="0"/>
              </a:rPr>
              <a:t>Θέση: </a:t>
            </a:r>
            <a:r>
              <a:rPr lang="el-GR" sz="2400" dirty="0" smtClean="0">
                <a:latin typeface="Arial" pitchFamily="34" charset="0"/>
                <a:cs typeface="Arial" pitchFamily="34" charset="0"/>
              </a:rPr>
              <a:t>καθιστή</a:t>
            </a:r>
          </a:p>
          <a:p>
            <a:pPr algn="just"/>
            <a:r>
              <a:rPr lang="el-GR" sz="2400" b="1" dirty="0" smtClean="0">
                <a:latin typeface="Arial" pitchFamily="34" charset="0"/>
                <a:cs typeface="Arial" pitchFamily="34" charset="0"/>
              </a:rPr>
              <a:t>Ερέθισμα: </a:t>
            </a:r>
            <a:r>
              <a:rPr lang="el-GR" sz="2400" dirty="0" smtClean="0">
                <a:latin typeface="Arial" pitchFamily="34" charset="0"/>
                <a:cs typeface="Arial" pitchFamily="34" charset="0"/>
              </a:rPr>
              <a:t>χαρτί με ένα τετράγωνο πάνω όπως δίνεται στον πίνακα και ένα ψαλίδι.</a:t>
            </a:r>
          </a:p>
          <a:p>
            <a:pPr algn="just"/>
            <a:r>
              <a:rPr lang="el-GR" sz="2400" b="1" dirty="0" smtClean="0">
                <a:latin typeface="Arial" pitchFamily="34" charset="0"/>
                <a:cs typeface="Arial" pitchFamily="34" charset="0"/>
              </a:rPr>
              <a:t>Διαδικασία: </a:t>
            </a:r>
            <a:r>
              <a:rPr lang="el-GR" sz="2400" dirty="0" smtClean="0">
                <a:latin typeface="Arial" pitchFamily="34" charset="0"/>
                <a:cs typeface="Arial" pitchFamily="34" charset="0"/>
              </a:rPr>
              <a:t>Δώστε στο παιδί το χαρτί και το ψαλίδι. Ακολουθώντας με τον δείκτη τις γραμμές του τετραγώνου</a:t>
            </a:r>
          </a:p>
          <a:p>
            <a:pPr algn="just"/>
            <a:r>
              <a:rPr lang="el-GR" sz="2400" b="1" dirty="0" smtClean="0">
                <a:latin typeface="Arial" pitchFamily="34" charset="0"/>
                <a:cs typeface="Arial" pitchFamily="34" charset="0"/>
              </a:rPr>
              <a:t>Οδηγία: </a:t>
            </a:r>
            <a:r>
              <a:rPr lang="el-GR" sz="2400" dirty="0" smtClean="0">
                <a:latin typeface="Arial" pitchFamily="34" charset="0"/>
                <a:cs typeface="Arial" pitchFamily="34" charset="0"/>
              </a:rPr>
              <a:t>«Κόψε το τετράγωνο ακολουθώντας τις γραμμές. » </a:t>
            </a:r>
          </a:p>
          <a:p>
            <a:pPr algn="just">
              <a:buNone/>
            </a:pPr>
            <a:endParaRPr lang="el-GR" sz="2400" dirty="0">
              <a:latin typeface="Arial" pitchFamily="34" charset="0"/>
              <a:cs typeface="Arial" pitchFamily="34" charset="0"/>
            </a:endParaRPr>
          </a:p>
        </p:txBody>
      </p:sp>
      <p:pic>
        <p:nvPicPr>
          <p:cNvPr id="6" name="5 - Θέση περιεχομένου" descr="visual51.jpg"/>
          <p:cNvPicPr>
            <a:picLocks noGrp="1" noChangeAspect="1"/>
          </p:cNvPicPr>
          <p:nvPr>
            <p:ph sz="half" idx="2"/>
          </p:nvPr>
        </p:nvPicPr>
        <p:blipFill>
          <a:blip r:embed="rId2"/>
          <a:stretch>
            <a:fillRect/>
          </a:stretch>
        </p:blipFill>
        <p:spPr>
          <a:xfrm>
            <a:off x="4339010" y="1600200"/>
            <a:ext cx="3199654" cy="4525963"/>
          </a:xfrm>
        </p:spPr>
      </p:pic>
      <p:graphicFrame>
        <p:nvGraphicFramePr>
          <p:cNvPr id="4" name="3 - Πίνακας"/>
          <p:cNvGraphicFramePr>
            <a:graphicFrameLocks noGrp="1"/>
          </p:cNvGraphicFramePr>
          <p:nvPr/>
        </p:nvGraphicFramePr>
        <p:xfrm>
          <a:off x="2500266" y="4937760"/>
          <a:ext cx="6643734" cy="1920240"/>
        </p:xfrm>
        <a:graphic>
          <a:graphicData uri="http://schemas.openxmlformats.org/drawingml/2006/table">
            <a:tbl>
              <a:tblPr firstRow="1" bandRow="1">
                <a:tableStyleId>{5C22544A-7EE6-4342-B048-85BDC9FD1C3A}</a:tableStyleId>
              </a:tblPr>
              <a:tblGrid>
                <a:gridCol w="441165"/>
                <a:gridCol w="6202569"/>
              </a:tblGrid>
              <a:tr h="360261">
                <a:tc>
                  <a:txBody>
                    <a:bodyPr/>
                    <a:lstStyle/>
                    <a:p>
                      <a:r>
                        <a:rPr lang="el-GR" dirty="0" smtClean="0"/>
                        <a:t>2</a:t>
                      </a:r>
                      <a:endParaRPr lang="el-GR" dirty="0"/>
                    </a:p>
                  </a:txBody>
                  <a:tcPr/>
                </a:tc>
                <a:tc>
                  <a:txBody>
                    <a:bodyPr/>
                    <a:lstStyle/>
                    <a:p>
                      <a:r>
                        <a:rPr lang="el-GR" dirty="0" smtClean="0"/>
                        <a:t> Το παιδί</a:t>
                      </a:r>
                      <a:r>
                        <a:rPr lang="el-GR" baseline="0" dirty="0" smtClean="0"/>
                        <a:t> κόβει το τετράγωνο  ¼ ίντσες μέσα στα πλαίσια των γραμμών.</a:t>
                      </a:r>
                      <a:endParaRPr lang="el-GR" dirty="0"/>
                    </a:p>
                  </a:txBody>
                  <a:tcPr/>
                </a:tc>
              </a:tr>
              <a:tr h="360261">
                <a:tc>
                  <a:txBody>
                    <a:bodyPr/>
                    <a:lstStyle/>
                    <a:p>
                      <a:r>
                        <a:rPr lang="el-GR" dirty="0" smtClean="0"/>
                        <a:t>1</a:t>
                      </a:r>
                      <a:endParaRPr lang="el-GR" dirty="0"/>
                    </a:p>
                  </a:txBody>
                  <a:tcPr/>
                </a:tc>
                <a:tc>
                  <a:txBody>
                    <a:bodyPr/>
                    <a:lstStyle/>
                    <a:p>
                      <a:r>
                        <a:rPr lang="el-GR" dirty="0" smtClean="0"/>
                        <a:t> Το παιδί</a:t>
                      </a:r>
                      <a:r>
                        <a:rPr lang="el-GR" baseline="0" dirty="0" smtClean="0"/>
                        <a:t> κόβει το τετράγωνο  ½ μέχρι ¼ ίντσες μέσα στα πλαίσια των γραμμών.</a:t>
                      </a:r>
                      <a:endParaRPr lang="el-GR" dirty="0"/>
                    </a:p>
                  </a:txBody>
                  <a:tcPr/>
                </a:tc>
              </a:tr>
              <a:tr h="360261">
                <a:tc>
                  <a:txBody>
                    <a:bodyPr/>
                    <a:lstStyle/>
                    <a:p>
                      <a:r>
                        <a:rPr lang="el-GR" dirty="0" smtClean="0"/>
                        <a:t>0</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 Το παιδί</a:t>
                      </a:r>
                      <a:r>
                        <a:rPr lang="el-GR" baseline="0" dirty="0" smtClean="0"/>
                        <a:t> κόβει το τετράγωνο περισσότερο από 1/2 ίντσες από τα πλαίσια των γραμμών.</a:t>
                      </a:r>
                      <a:endParaRPr lang="el-GR" dirty="0" smtClean="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23528" y="188640"/>
            <a:ext cx="8229600" cy="737172"/>
          </a:xfrm>
        </p:spPr>
        <p:txBody>
          <a:bodyPr>
            <a:noAutofit/>
          </a:bodyPr>
          <a:lstStyle/>
          <a:p>
            <a:pPr algn="ctr"/>
            <a:r>
              <a:rPr lang="el-GR" sz="3200" b="1" dirty="0" smtClean="0">
                <a:solidFill>
                  <a:schemeClr val="accent5">
                    <a:lumMod val="50000"/>
                  </a:schemeClr>
                </a:solidFill>
                <a:latin typeface="Arial" pitchFamily="34" charset="0"/>
                <a:cs typeface="Arial" pitchFamily="34" charset="0"/>
              </a:rPr>
              <a:t>69. </a:t>
            </a:r>
            <a:r>
              <a:rPr lang="en-US" sz="3200" b="1" dirty="0" smtClean="0">
                <a:solidFill>
                  <a:schemeClr val="accent5">
                    <a:lumMod val="50000"/>
                  </a:schemeClr>
                </a:solidFill>
                <a:latin typeface="Arial" pitchFamily="34" charset="0"/>
                <a:cs typeface="Arial" pitchFamily="34" charset="0"/>
              </a:rPr>
              <a:t>Building Pyramid</a:t>
            </a:r>
            <a:endParaRPr lang="el-GR" sz="3200" b="1" dirty="0">
              <a:solidFill>
                <a:schemeClr val="accent5">
                  <a:lumMod val="50000"/>
                </a:schemeClr>
              </a:solidFill>
              <a:latin typeface="Arial" pitchFamily="34" charset="0"/>
              <a:cs typeface="Arial" pitchFamily="34" charset="0"/>
            </a:endParaRPr>
          </a:p>
        </p:txBody>
      </p:sp>
      <p:sp>
        <p:nvSpPr>
          <p:cNvPr id="3" name="2 - Θέση περιεχομένου"/>
          <p:cNvSpPr>
            <a:spLocks noGrp="1"/>
          </p:cNvSpPr>
          <p:nvPr>
            <p:ph sz="half" idx="1"/>
          </p:nvPr>
        </p:nvSpPr>
        <p:spPr>
          <a:xfrm>
            <a:off x="214282" y="1071546"/>
            <a:ext cx="4038600" cy="4525963"/>
          </a:xfrm>
        </p:spPr>
        <p:txBody>
          <a:bodyPr>
            <a:normAutofit fontScale="77500" lnSpcReduction="20000"/>
          </a:bodyPr>
          <a:lstStyle/>
          <a:p>
            <a:pPr algn="just"/>
            <a:r>
              <a:rPr lang="el-GR" sz="2400" b="1" dirty="0" smtClean="0">
                <a:latin typeface="Arial" pitchFamily="34" charset="0"/>
                <a:cs typeface="Arial" pitchFamily="34" charset="0"/>
              </a:rPr>
              <a:t>Ηλικία: </a:t>
            </a:r>
            <a:r>
              <a:rPr lang="el-GR" sz="2400" dirty="0" smtClean="0">
                <a:latin typeface="Arial" pitchFamily="34" charset="0"/>
                <a:cs typeface="Arial" pitchFamily="34" charset="0"/>
              </a:rPr>
              <a:t>53-54 μηνών</a:t>
            </a:r>
          </a:p>
          <a:p>
            <a:pPr algn="just"/>
            <a:r>
              <a:rPr lang="el-GR" sz="2400" b="1" dirty="0" smtClean="0">
                <a:latin typeface="Arial" pitchFamily="34" charset="0"/>
                <a:cs typeface="Arial" pitchFamily="34" charset="0"/>
              </a:rPr>
              <a:t>Θέση: </a:t>
            </a:r>
            <a:r>
              <a:rPr lang="el-GR" sz="2400" dirty="0" smtClean="0">
                <a:latin typeface="Arial" pitchFamily="34" charset="0"/>
                <a:cs typeface="Arial" pitchFamily="34" charset="0"/>
              </a:rPr>
              <a:t>καθιστή</a:t>
            </a:r>
          </a:p>
          <a:p>
            <a:pPr algn="just"/>
            <a:r>
              <a:rPr lang="el-GR" sz="2400" b="1" dirty="0" smtClean="0">
                <a:latin typeface="Arial" pitchFamily="34" charset="0"/>
                <a:cs typeface="Arial" pitchFamily="34" charset="0"/>
              </a:rPr>
              <a:t>Ερέθισμα: </a:t>
            </a:r>
            <a:r>
              <a:rPr lang="el-GR" sz="2400" dirty="0" smtClean="0">
                <a:latin typeface="Arial" pitchFamily="34" charset="0"/>
                <a:cs typeface="Arial" pitchFamily="34" charset="0"/>
              </a:rPr>
              <a:t>12 κύβους.</a:t>
            </a:r>
          </a:p>
          <a:p>
            <a:pPr algn="just"/>
            <a:r>
              <a:rPr lang="el-GR" sz="2400" b="1" dirty="0" smtClean="0">
                <a:latin typeface="Arial" pitchFamily="34" charset="0"/>
                <a:cs typeface="Arial" pitchFamily="34" charset="0"/>
              </a:rPr>
              <a:t>Διαδικασία: </a:t>
            </a:r>
            <a:r>
              <a:rPr lang="el-GR" sz="2400" dirty="0" smtClean="0">
                <a:latin typeface="Arial" pitchFamily="34" charset="0"/>
                <a:cs typeface="Arial" pitchFamily="34" charset="0"/>
              </a:rPr>
              <a:t>Τοποθετήστε 6 κύβους στο τραπέζι. Κρατώντας τα χέρια σας έτσι ώστε το παιδί να μπορεί να δει καθαρά αυτό που κάνετε, δείξτε πως κατασκευάζεται την πυραμίδα όπως απεικονίζεται. Αφήστε το μοντέλο (την πυραμίδα που κατασκευάσατε)  στο τραπέζι, σταθερά. Τοποθετήστε 6 επιπλέον κύβους στο τραπέζι μπροστά από το παιδί</a:t>
            </a:r>
          </a:p>
          <a:p>
            <a:pPr algn="just"/>
            <a:r>
              <a:rPr lang="el-GR" sz="2400" b="1" dirty="0" smtClean="0">
                <a:latin typeface="Arial" pitchFamily="34" charset="0"/>
                <a:cs typeface="Arial" pitchFamily="34" charset="0"/>
              </a:rPr>
              <a:t>Οδηγία: </a:t>
            </a:r>
            <a:r>
              <a:rPr lang="el-GR" sz="2400" dirty="0" smtClean="0">
                <a:latin typeface="Arial" pitchFamily="34" charset="0"/>
                <a:cs typeface="Arial" pitchFamily="34" charset="0"/>
              </a:rPr>
              <a:t>«κατασκεύασε ένα σαν το δικό μου. » </a:t>
            </a:r>
          </a:p>
          <a:p>
            <a:pPr algn="just">
              <a:buNone/>
            </a:pPr>
            <a:endParaRPr lang="el-GR" sz="2400" dirty="0">
              <a:latin typeface="Arial" pitchFamily="34" charset="0"/>
              <a:cs typeface="Arial" pitchFamily="34" charset="0"/>
            </a:endParaRPr>
          </a:p>
        </p:txBody>
      </p:sp>
      <p:pic>
        <p:nvPicPr>
          <p:cNvPr id="6" name="5 - Θέση περιεχομένου" descr="visual51.jpg"/>
          <p:cNvPicPr>
            <a:picLocks noGrp="1" noChangeAspect="1"/>
          </p:cNvPicPr>
          <p:nvPr>
            <p:ph sz="half" idx="2"/>
          </p:nvPr>
        </p:nvPicPr>
        <p:blipFill>
          <a:blip r:embed="rId2"/>
          <a:stretch>
            <a:fillRect/>
          </a:stretch>
        </p:blipFill>
        <p:spPr>
          <a:xfrm>
            <a:off x="4339010" y="1600200"/>
            <a:ext cx="3199654" cy="4525963"/>
          </a:xfrm>
        </p:spPr>
      </p:pic>
      <p:graphicFrame>
        <p:nvGraphicFramePr>
          <p:cNvPr id="4" name="3 - Πίνακας"/>
          <p:cNvGraphicFramePr>
            <a:graphicFrameLocks noGrp="1"/>
          </p:cNvGraphicFramePr>
          <p:nvPr/>
        </p:nvGraphicFramePr>
        <p:xfrm>
          <a:off x="2500266" y="5286388"/>
          <a:ext cx="6643734" cy="1920240"/>
        </p:xfrm>
        <a:graphic>
          <a:graphicData uri="http://schemas.openxmlformats.org/drawingml/2006/table">
            <a:tbl>
              <a:tblPr firstRow="1" bandRow="1">
                <a:tableStyleId>{5C22544A-7EE6-4342-B048-85BDC9FD1C3A}</a:tableStyleId>
              </a:tblPr>
              <a:tblGrid>
                <a:gridCol w="441165"/>
                <a:gridCol w="6202569"/>
              </a:tblGrid>
              <a:tr h="294322">
                <a:tc>
                  <a:txBody>
                    <a:bodyPr/>
                    <a:lstStyle/>
                    <a:p>
                      <a:r>
                        <a:rPr lang="el-GR" dirty="0" smtClean="0"/>
                        <a:t>2</a:t>
                      </a:r>
                      <a:endParaRPr lang="el-GR" dirty="0"/>
                    </a:p>
                  </a:txBody>
                  <a:tcPr/>
                </a:tc>
                <a:tc>
                  <a:txBody>
                    <a:bodyPr/>
                    <a:lstStyle/>
                    <a:p>
                      <a:r>
                        <a:rPr lang="el-GR" dirty="0" smtClean="0"/>
                        <a:t> Το παιδί</a:t>
                      </a:r>
                      <a:r>
                        <a:rPr lang="el-GR" baseline="0" dirty="0" smtClean="0"/>
                        <a:t> κατασκευάζει την πυραμίδα όπως απεικονίζεται.</a:t>
                      </a:r>
                      <a:endParaRPr lang="el-GR" dirty="0"/>
                    </a:p>
                  </a:txBody>
                  <a:tcPr/>
                </a:tc>
              </a:tr>
              <a:tr h="360261">
                <a:tc>
                  <a:txBody>
                    <a:bodyPr/>
                    <a:lstStyle/>
                    <a:p>
                      <a:r>
                        <a:rPr lang="el-GR" dirty="0" smtClean="0"/>
                        <a:t>1</a:t>
                      </a:r>
                      <a:endParaRPr lang="el-GR" dirty="0"/>
                    </a:p>
                  </a:txBody>
                  <a:tcPr/>
                </a:tc>
                <a:tc>
                  <a:txBody>
                    <a:bodyPr/>
                    <a:lstStyle/>
                    <a:p>
                      <a:r>
                        <a:rPr lang="el-GR" dirty="0" smtClean="0"/>
                        <a:t> Το παιδί</a:t>
                      </a:r>
                      <a:r>
                        <a:rPr lang="el-GR" baseline="0" dirty="0" smtClean="0"/>
                        <a:t> κατασκευάζει την πυραμίδα πλησιάζοντας σε μερικά σημεία.</a:t>
                      </a:r>
                      <a:endParaRPr lang="el-GR" dirty="0"/>
                    </a:p>
                  </a:txBody>
                  <a:tcPr/>
                </a:tc>
              </a:tr>
              <a:tr h="360261">
                <a:tc>
                  <a:txBody>
                    <a:bodyPr/>
                    <a:lstStyle/>
                    <a:p>
                      <a:r>
                        <a:rPr lang="el-GR" dirty="0" smtClean="0"/>
                        <a:t>0</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 Το παιδί</a:t>
                      </a:r>
                      <a:r>
                        <a:rPr lang="el-GR" baseline="0" dirty="0" smtClean="0"/>
                        <a:t> κατασκευάζει  κάτι άλλο εκτός από την πυραμίδα.</a:t>
                      </a:r>
                      <a:endParaRPr lang="el-GR" dirty="0" smtClean="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0034" y="2000240"/>
            <a:ext cx="8229600" cy="939784"/>
          </a:xfrm>
        </p:spPr>
        <p:txBody>
          <a:bodyPr>
            <a:normAutofit/>
          </a:bodyPr>
          <a:lstStyle/>
          <a:p>
            <a:pPr algn="ctr"/>
            <a:r>
              <a:rPr lang="el-GR" sz="4000" dirty="0" smtClean="0">
                <a:solidFill>
                  <a:schemeClr val="accent5">
                    <a:lumMod val="50000"/>
                  </a:schemeClr>
                </a:solidFill>
                <a:latin typeface="Arial" pitchFamily="34" charset="0"/>
                <a:cs typeface="Arial" pitchFamily="34" charset="0"/>
              </a:rPr>
              <a:t>Στην </a:t>
            </a:r>
            <a:r>
              <a:rPr lang="el-GR" sz="4000" dirty="0" err="1" smtClean="0">
                <a:solidFill>
                  <a:schemeClr val="accent5">
                    <a:lumMod val="50000"/>
                  </a:schemeClr>
                </a:solidFill>
                <a:latin typeface="Arial" pitchFamily="34" charset="0"/>
                <a:cs typeface="Arial" pitchFamily="34" charset="0"/>
              </a:rPr>
              <a:t>πρΑξη</a:t>
            </a:r>
            <a:endParaRPr lang="el-GR" sz="4000" dirty="0">
              <a:solidFill>
                <a:schemeClr val="accent5">
                  <a:lumMod val="50000"/>
                </a:schemeClr>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5536" y="404664"/>
            <a:ext cx="7239000" cy="770344"/>
          </a:xfrm>
        </p:spPr>
        <p:txBody>
          <a:bodyPr>
            <a:normAutofit/>
          </a:bodyPr>
          <a:lstStyle/>
          <a:p>
            <a:r>
              <a:rPr lang="el-GR" sz="3200" dirty="0" err="1" smtClean="0">
                <a:solidFill>
                  <a:schemeClr val="accent5">
                    <a:lumMod val="50000"/>
                  </a:schemeClr>
                </a:solidFill>
                <a:latin typeface="Arial" pitchFamily="34" charset="0"/>
                <a:cs typeface="Arial" pitchFamily="34" charset="0"/>
              </a:rPr>
              <a:t>ΠαρΑδειγμα</a:t>
            </a:r>
            <a:r>
              <a:rPr lang="el-GR" sz="3200" dirty="0" smtClean="0">
                <a:solidFill>
                  <a:schemeClr val="accent5">
                    <a:lumMod val="50000"/>
                  </a:schemeClr>
                </a:solidFill>
                <a:latin typeface="Arial" pitchFamily="34" charset="0"/>
                <a:cs typeface="Arial" pitchFamily="34" charset="0"/>
              </a:rPr>
              <a:t>-</a:t>
            </a:r>
            <a:r>
              <a:rPr lang="el-GR" sz="3200" dirty="0" err="1" smtClean="0">
                <a:solidFill>
                  <a:schemeClr val="accent5">
                    <a:lumMod val="50000"/>
                  </a:schemeClr>
                </a:solidFill>
                <a:latin typeface="Arial" pitchFamily="34" charset="0"/>
                <a:cs typeface="Arial" pitchFamily="34" charset="0"/>
              </a:rPr>
              <a:t>υποθετικΟ</a:t>
            </a:r>
            <a:r>
              <a:rPr lang="el-GR" sz="3200" dirty="0" smtClean="0">
                <a:solidFill>
                  <a:schemeClr val="accent5">
                    <a:lumMod val="50000"/>
                  </a:schemeClr>
                </a:solidFill>
                <a:latin typeface="Arial" pitchFamily="34" charset="0"/>
                <a:cs typeface="Arial" pitchFamily="34" charset="0"/>
              </a:rPr>
              <a:t> </a:t>
            </a:r>
            <a:r>
              <a:rPr lang="el-GR" sz="3200" dirty="0" err="1" smtClean="0">
                <a:solidFill>
                  <a:schemeClr val="accent5">
                    <a:lumMod val="50000"/>
                  </a:schemeClr>
                </a:solidFill>
                <a:latin typeface="Arial" pitchFamily="34" charset="0"/>
                <a:cs typeface="Arial" pitchFamily="34" charset="0"/>
              </a:rPr>
              <a:t>σενΑριο</a:t>
            </a:r>
            <a:endParaRPr lang="el-GR" sz="3200" dirty="0">
              <a:solidFill>
                <a:schemeClr val="accent5">
                  <a:lumMod val="50000"/>
                </a:schemeClr>
              </a:solidFill>
              <a:latin typeface="Arial" pitchFamily="34" charset="0"/>
              <a:cs typeface="Arial" pitchFamily="34" charset="0"/>
            </a:endParaRPr>
          </a:p>
        </p:txBody>
      </p:sp>
      <p:sp>
        <p:nvSpPr>
          <p:cNvPr id="3" name="2 - Θέση περιεχομένου"/>
          <p:cNvSpPr>
            <a:spLocks noGrp="1"/>
          </p:cNvSpPr>
          <p:nvPr>
            <p:ph idx="1"/>
          </p:nvPr>
        </p:nvSpPr>
        <p:spPr>
          <a:xfrm>
            <a:off x="457200" y="1571613"/>
            <a:ext cx="3466728" cy="4377668"/>
          </a:xfrm>
        </p:spPr>
        <p:txBody>
          <a:bodyPr>
            <a:normAutofit fontScale="92500" lnSpcReduction="10000"/>
          </a:bodyPr>
          <a:lstStyle/>
          <a:p>
            <a:pPr>
              <a:buNone/>
            </a:pPr>
            <a:r>
              <a:rPr lang="el-GR" dirty="0" smtClean="0">
                <a:latin typeface="Arial" pitchFamily="34" charset="0"/>
                <a:cs typeface="Arial" pitchFamily="34" charset="0"/>
              </a:rPr>
              <a:t>Μαρία,5 ετών (60 μηνών)</a:t>
            </a:r>
            <a:endParaRPr lang="en-US" dirty="0" smtClean="0">
              <a:latin typeface="Arial" pitchFamily="34" charset="0"/>
              <a:cs typeface="Arial" pitchFamily="34" charset="0"/>
            </a:endParaRPr>
          </a:p>
          <a:p>
            <a:pPr>
              <a:buNone/>
            </a:pPr>
            <a:r>
              <a:rPr lang="en-US" dirty="0" smtClean="0">
                <a:latin typeface="Arial" pitchFamily="34" charset="0"/>
                <a:cs typeface="Arial" pitchFamily="34" charset="0"/>
              </a:rPr>
              <a:t>Short leg </a:t>
            </a:r>
            <a:r>
              <a:rPr lang="en-US" dirty="0" err="1" smtClean="0">
                <a:latin typeface="Arial" pitchFamily="34" charset="0"/>
                <a:cs typeface="Arial" pitchFamily="34" charset="0"/>
              </a:rPr>
              <a:t>sydrome</a:t>
            </a:r>
            <a:endParaRPr lang="el-GR" dirty="0" smtClean="0">
              <a:latin typeface="Arial" pitchFamily="34" charset="0"/>
              <a:cs typeface="Arial" pitchFamily="34" charset="0"/>
            </a:endParaRPr>
          </a:p>
          <a:p>
            <a:pPr>
              <a:buNone/>
            </a:pPr>
            <a:r>
              <a:rPr lang="el-GR" dirty="0" smtClean="0">
                <a:latin typeface="Arial" pitchFamily="34" charset="0"/>
                <a:cs typeface="Arial" pitchFamily="34" charset="0"/>
              </a:rPr>
              <a:t> με ποια δοκιμασία θα ξεκινήσουμε;</a:t>
            </a:r>
          </a:p>
          <a:p>
            <a:r>
              <a:rPr lang="el-GR" dirty="0" smtClean="0">
                <a:latin typeface="Arial" pitchFamily="34" charset="0"/>
                <a:cs typeface="Arial" pitchFamily="34" charset="0"/>
              </a:rPr>
              <a:t> </a:t>
            </a:r>
            <a:r>
              <a:rPr lang="en-US" dirty="0" smtClean="0">
                <a:latin typeface="Arial" pitchFamily="34" charset="0"/>
                <a:cs typeface="Arial" pitchFamily="34" charset="0"/>
              </a:rPr>
              <a:t>Examiner record booklet</a:t>
            </a:r>
            <a:endParaRPr lang="el-GR" dirty="0" smtClean="0">
              <a:latin typeface="Arial" pitchFamily="34" charset="0"/>
              <a:cs typeface="Arial" pitchFamily="34" charset="0"/>
            </a:endParaRPr>
          </a:p>
          <a:p>
            <a:r>
              <a:rPr lang="en-US" dirty="0" smtClean="0">
                <a:latin typeface="Arial" pitchFamily="34" charset="0"/>
                <a:cs typeface="Arial" pitchFamily="34" charset="0"/>
              </a:rPr>
              <a:t>Locomotion:80 Galloping</a:t>
            </a:r>
          </a:p>
          <a:p>
            <a:r>
              <a:rPr lang="el-GR" dirty="0" smtClean="0">
                <a:latin typeface="Arial" pitchFamily="34" charset="0"/>
                <a:cs typeface="Arial" pitchFamily="34" charset="0"/>
              </a:rPr>
              <a:t>2 </a:t>
            </a:r>
            <a:endParaRPr lang="en-US" dirty="0" smtClean="0">
              <a:latin typeface="Arial" pitchFamily="34" charset="0"/>
              <a:cs typeface="Arial" pitchFamily="34" charset="0"/>
            </a:endParaRPr>
          </a:p>
          <a:p>
            <a:r>
              <a:rPr lang="en-US" dirty="0" smtClean="0">
                <a:latin typeface="Arial" pitchFamily="34" charset="0"/>
                <a:cs typeface="Arial" pitchFamily="34" charset="0"/>
              </a:rPr>
              <a:t>81 Jumping forward</a:t>
            </a:r>
          </a:p>
          <a:p>
            <a:endParaRPr lang="en-US" dirty="0" smtClean="0">
              <a:latin typeface="Arial" pitchFamily="34" charset="0"/>
              <a:cs typeface="Arial" pitchFamily="34" charset="0"/>
            </a:endParaRPr>
          </a:p>
          <a:p>
            <a:endParaRPr lang="el-GR" dirty="0" smtClean="0">
              <a:latin typeface="Arial" pitchFamily="34" charset="0"/>
              <a:cs typeface="Arial" pitchFamily="34" charset="0"/>
            </a:endParaRPr>
          </a:p>
          <a:p>
            <a:endParaRPr lang="el-GR" dirty="0">
              <a:latin typeface="Arial" pitchFamily="34" charset="0"/>
              <a:cs typeface="Arial" pitchFamily="34" charset="0"/>
            </a:endParaRPr>
          </a:p>
        </p:txBody>
      </p:sp>
      <p:pic>
        <p:nvPicPr>
          <p:cNvPr id="4" name="3 - Εικόνα" descr="PDMS-2_EM-96A.jpg"/>
          <p:cNvPicPr>
            <a:picLocks noChangeAspect="1"/>
          </p:cNvPicPr>
          <p:nvPr/>
        </p:nvPicPr>
        <p:blipFill>
          <a:blip r:embed="rId2"/>
          <a:stretch>
            <a:fillRect/>
          </a:stretch>
        </p:blipFill>
        <p:spPr>
          <a:xfrm>
            <a:off x="3563888" y="1340767"/>
            <a:ext cx="4571803" cy="49935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20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20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28596" y="1071546"/>
            <a:ext cx="8229600" cy="4525963"/>
          </a:xfrm>
        </p:spPr>
        <p:txBody>
          <a:bodyPr>
            <a:normAutofit fontScale="70000" lnSpcReduction="20000"/>
          </a:bodyPr>
          <a:lstStyle/>
          <a:p>
            <a:r>
              <a:rPr lang="en-US" dirty="0" smtClean="0">
                <a:latin typeface="Arial" pitchFamily="34" charset="0"/>
                <a:cs typeface="Arial" pitchFamily="34" charset="0"/>
              </a:rPr>
              <a:t>30in</a:t>
            </a:r>
          </a:p>
          <a:p>
            <a:r>
              <a:rPr lang="en-US" dirty="0" smtClean="0">
                <a:latin typeface="Arial" pitchFamily="34" charset="0"/>
                <a:cs typeface="Arial" pitchFamily="34" charset="0"/>
              </a:rPr>
              <a:t>Score</a:t>
            </a:r>
            <a:r>
              <a:rPr lang="el-GR" dirty="0" smtClean="0">
                <a:latin typeface="Arial" pitchFamily="34" charset="0"/>
                <a:cs typeface="Arial" pitchFamily="34" charset="0"/>
              </a:rPr>
              <a:t>:</a:t>
            </a:r>
            <a:r>
              <a:rPr lang="en-US" dirty="0" smtClean="0">
                <a:latin typeface="Arial" pitchFamily="34" charset="0"/>
                <a:cs typeface="Arial" pitchFamily="34" charset="0"/>
              </a:rPr>
              <a:t>1</a:t>
            </a:r>
          </a:p>
          <a:p>
            <a:r>
              <a:rPr lang="el-GR" dirty="0" smtClean="0">
                <a:latin typeface="Arial" pitchFamily="34" charset="0"/>
                <a:cs typeface="Arial" pitchFamily="34" charset="0"/>
              </a:rPr>
              <a:t>Επαναλαμβάνουμε</a:t>
            </a:r>
            <a:r>
              <a:rPr lang="en-US" dirty="0" smtClean="0">
                <a:latin typeface="Arial" pitchFamily="34" charset="0"/>
                <a:cs typeface="Arial" pitchFamily="34" charset="0"/>
              </a:rPr>
              <a:t> </a:t>
            </a:r>
            <a:r>
              <a:rPr lang="el-GR" dirty="0" smtClean="0">
                <a:latin typeface="Arial" pitchFamily="34" charset="0"/>
                <a:cs typeface="Arial" pitchFamily="34" charset="0"/>
              </a:rPr>
              <a:t>το </a:t>
            </a:r>
            <a:r>
              <a:rPr lang="en-US" dirty="0" smtClean="0">
                <a:latin typeface="Arial" pitchFamily="34" charset="0"/>
                <a:cs typeface="Arial" pitchFamily="34" charset="0"/>
              </a:rPr>
              <a:t>item </a:t>
            </a:r>
            <a:r>
              <a:rPr lang="el-GR" dirty="0" smtClean="0">
                <a:latin typeface="Arial" pitchFamily="34" charset="0"/>
                <a:cs typeface="Arial" pitchFamily="34" charset="0"/>
              </a:rPr>
              <a:t>άλλες 2 φορές.</a:t>
            </a:r>
          </a:p>
          <a:p>
            <a:r>
              <a:rPr lang="en-US" dirty="0" smtClean="0">
                <a:latin typeface="Arial" pitchFamily="34" charset="0"/>
                <a:cs typeface="Arial" pitchFamily="34" charset="0"/>
              </a:rPr>
              <a:t>Score</a:t>
            </a:r>
            <a:r>
              <a:rPr lang="el-GR" dirty="0" smtClean="0">
                <a:latin typeface="Arial" pitchFamily="34" charset="0"/>
                <a:cs typeface="Arial" pitchFamily="34" charset="0"/>
              </a:rPr>
              <a:t>:</a:t>
            </a:r>
            <a:r>
              <a:rPr lang="en-US" dirty="0" smtClean="0">
                <a:latin typeface="Arial" pitchFamily="34" charset="0"/>
                <a:cs typeface="Arial" pitchFamily="34" charset="0"/>
              </a:rPr>
              <a:t>1</a:t>
            </a:r>
          </a:p>
          <a:p>
            <a:r>
              <a:rPr lang="el-GR" dirty="0" smtClean="0">
                <a:latin typeface="Arial" pitchFamily="34" charset="0"/>
                <a:cs typeface="Arial" pitchFamily="34" charset="0"/>
              </a:rPr>
              <a:t>ελέγχω το </a:t>
            </a:r>
            <a:r>
              <a:rPr lang="en-US" dirty="0" smtClean="0">
                <a:latin typeface="Arial" pitchFamily="34" charset="0"/>
                <a:cs typeface="Arial" pitchFamily="34" charset="0"/>
              </a:rPr>
              <a:t>item</a:t>
            </a:r>
            <a:r>
              <a:rPr lang="el-GR" dirty="0" smtClean="0">
                <a:latin typeface="Arial" pitchFamily="34" charset="0"/>
                <a:cs typeface="Arial" pitchFamily="34" charset="0"/>
              </a:rPr>
              <a:t>79</a:t>
            </a:r>
          </a:p>
          <a:p>
            <a:r>
              <a:rPr lang="en-US" dirty="0" smtClean="0">
                <a:latin typeface="Arial" pitchFamily="34" charset="0"/>
                <a:cs typeface="Arial" pitchFamily="34" charset="0"/>
              </a:rPr>
              <a:t>Score</a:t>
            </a:r>
            <a:r>
              <a:rPr lang="el-GR" dirty="0" smtClean="0">
                <a:latin typeface="Arial" pitchFamily="34" charset="0"/>
                <a:cs typeface="Arial" pitchFamily="34" charset="0"/>
              </a:rPr>
              <a:t>: 2</a:t>
            </a:r>
          </a:p>
          <a:p>
            <a:r>
              <a:rPr lang="el-GR" dirty="0" smtClean="0">
                <a:latin typeface="Arial" pitchFamily="34" charset="0"/>
                <a:cs typeface="Arial" pitchFamily="34" charset="0"/>
              </a:rPr>
              <a:t>ελέγχω το </a:t>
            </a:r>
            <a:r>
              <a:rPr lang="en-US" dirty="0" smtClean="0">
                <a:latin typeface="Arial" pitchFamily="34" charset="0"/>
                <a:cs typeface="Arial" pitchFamily="34" charset="0"/>
              </a:rPr>
              <a:t>item</a:t>
            </a:r>
            <a:r>
              <a:rPr lang="el-GR" dirty="0" smtClean="0">
                <a:latin typeface="Arial" pitchFamily="34" charset="0"/>
                <a:cs typeface="Arial" pitchFamily="34" charset="0"/>
              </a:rPr>
              <a:t>78</a:t>
            </a:r>
          </a:p>
          <a:p>
            <a:r>
              <a:rPr lang="en-US" dirty="0" smtClean="0">
                <a:latin typeface="Arial" pitchFamily="34" charset="0"/>
                <a:cs typeface="Arial" pitchFamily="34" charset="0"/>
              </a:rPr>
              <a:t>Score</a:t>
            </a:r>
            <a:r>
              <a:rPr lang="el-GR" dirty="0" smtClean="0">
                <a:latin typeface="Arial" pitchFamily="34" charset="0"/>
                <a:cs typeface="Arial" pitchFamily="34" charset="0"/>
              </a:rPr>
              <a:t>: 2</a:t>
            </a:r>
          </a:p>
          <a:p>
            <a:r>
              <a:rPr lang="el-GR" dirty="0" smtClean="0">
                <a:latin typeface="Arial" pitchFamily="34" charset="0"/>
                <a:cs typeface="Arial" pitchFamily="34" charset="0"/>
              </a:rPr>
              <a:t>Ν 82</a:t>
            </a:r>
          </a:p>
          <a:p>
            <a:r>
              <a:rPr lang="en-US" dirty="0" smtClean="0">
                <a:latin typeface="Arial" pitchFamily="34" charset="0"/>
                <a:cs typeface="Arial" pitchFamily="34" charset="0"/>
              </a:rPr>
              <a:t>Score</a:t>
            </a:r>
            <a:r>
              <a:rPr lang="el-GR" dirty="0" smtClean="0">
                <a:latin typeface="Arial" pitchFamily="34" charset="0"/>
                <a:cs typeface="Arial" pitchFamily="34" charset="0"/>
              </a:rPr>
              <a:t>: ο (3 φορές)</a:t>
            </a:r>
            <a:endParaRPr lang="en-US" dirty="0" smtClean="0">
              <a:latin typeface="Arial" pitchFamily="34" charset="0"/>
              <a:cs typeface="Arial" pitchFamily="34" charset="0"/>
            </a:endParaRPr>
          </a:p>
          <a:p>
            <a:r>
              <a:rPr lang="el-GR" dirty="0" smtClean="0">
                <a:latin typeface="Arial" pitchFamily="34" charset="0"/>
                <a:cs typeface="Arial" pitchFamily="34" charset="0"/>
              </a:rPr>
              <a:t>Αν πάρει 0 και στο</a:t>
            </a:r>
            <a:r>
              <a:rPr lang="en-US" dirty="0" smtClean="0">
                <a:latin typeface="Arial" pitchFamily="34" charset="0"/>
                <a:cs typeface="Arial" pitchFamily="34" charset="0"/>
              </a:rPr>
              <a:t> item </a:t>
            </a:r>
            <a:r>
              <a:rPr lang="el-GR" dirty="0" smtClean="0">
                <a:latin typeface="Arial" pitchFamily="34" charset="0"/>
                <a:cs typeface="Arial" pitchFamily="34" charset="0"/>
              </a:rPr>
              <a:t>83 και 84 τότε</a:t>
            </a:r>
          </a:p>
          <a:p>
            <a:pPr>
              <a:buNone/>
            </a:pPr>
            <a:endParaRPr lang="en-US" dirty="0" smtClean="0">
              <a:latin typeface="Arial" pitchFamily="34" charset="0"/>
              <a:cs typeface="Arial" pitchFamily="34" charset="0"/>
            </a:endParaRPr>
          </a:p>
          <a:p>
            <a:r>
              <a:rPr lang="el-GR" dirty="0" smtClean="0">
                <a:latin typeface="Arial" pitchFamily="34" charset="0"/>
                <a:cs typeface="Arial" pitchFamily="34" charset="0"/>
              </a:rPr>
              <a:t>θεωρούμε ότι όλα τα </a:t>
            </a:r>
            <a:r>
              <a:rPr lang="en-US" dirty="0" smtClean="0">
                <a:latin typeface="Arial" pitchFamily="34" charset="0"/>
                <a:cs typeface="Arial" pitchFamily="34" charset="0"/>
              </a:rPr>
              <a:t>items </a:t>
            </a:r>
            <a:r>
              <a:rPr lang="el-GR" dirty="0" smtClean="0">
                <a:latin typeface="Arial" pitchFamily="34" charset="0"/>
                <a:cs typeface="Arial" pitchFamily="34" charset="0"/>
              </a:rPr>
              <a:t>από το 78 και </a:t>
            </a:r>
            <a:r>
              <a:rPr lang="el-GR" dirty="0" smtClean="0">
                <a:latin typeface="Arial" pitchFamily="34" charset="0"/>
                <a:cs typeface="Arial" pitchFamily="34" charset="0"/>
              </a:rPr>
              <a:t>κάτω</a:t>
            </a:r>
            <a:r>
              <a:rPr lang="el-GR" dirty="0" smtClean="0">
                <a:latin typeface="Arial" pitchFamily="34" charset="0"/>
                <a:cs typeface="Arial" pitchFamily="34" charset="0"/>
              </a:rPr>
              <a:t> </a:t>
            </a:r>
            <a:r>
              <a:rPr lang="el-GR" dirty="0" smtClean="0">
                <a:latin typeface="Arial" pitchFamily="34" charset="0"/>
                <a:cs typeface="Arial" pitchFamily="34" charset="0"/>
              </a:rPr>
              <a:t>(77,76,75…) θα είναι 2 και</a:t>
            </a:r>
          </a:p>
          <a:p>
            <a:r>
              <a:rPr lang="el-GR" dirty="0" smtClean="0">
                <a:latin typeface="Arial" pitchFamily="34" charset="0"/>
                <a:cs typeface="Arial" pitchFamily="34" charset="0"/>
              </a:rPr>
              <a:t>Όλα τα </a:t>
            </a:r>
            <a:r>
              <a:rPr lang="en-US" dirty="0" smtClean="0">
                <a:latin typeface="Arial" pitchFamily="34" charset="0"/>
                <a:cs typeface="Arial" pitchFamily="34" charset="0"/>
              </a:rPr>
              <a:t>items </a:t>
            </a:r>
            <a:r>
              <a:rPr lang="el-GR" dirty="0" smtClean="0">
                <a:latin typeface="Arial" pitchFamily="34" charset="0"/>
                <a:cs typeface="Arial" pitchFamily="34" charset="0"/>
              </a:rPr>
              <a:t>από το 84(85,86,87…) και </a:t>
            </a:r>
            <a:r>
              <a:rPr lang="el-GR" dirty="0" smtClean="0">
                <a:latin typeface="Arial" pitchFamily="34" charset="0"/>
                <a:cs typeface="Arial" pitchFamily="34" charset="0"/>
              </a:rPr>
              <a:t>πάνω</a:t>
            </a:r>
            <a:r>
              <a:rPr lang="el-GR" dirty="0" smtClean="0">
                <a:latin typeface="Arial" pitchFamily="34" charset="0"/>
                <a:cs typeface="Arial" pitchFamily="34" charset="0"/>
              </a:rPr>
              <a:t> </a:t>
            </a:r>
            <a:r>
              <a:rPr lang="el-GR" dirty="0" smtClean="0">
                <a:latin typeface="Arial" pitchFamily="34" charset="0"/>
                <a:cs typeface="Arial" pitchFamily="34" charset="0"/>
              </a:rPr>
              <a:t>θα είναι 0</a:t>
            </a:r>
          </a:p>
          <a:p>
            <a:endParaRPr lang="el-GR" dirty="0" smtClean="0">
              <a:latin typeface="Arial" pitchFamily="34" charset="0"/>
              <a:cs typeface="Arial" pitchFamily="34" charset="0"/>
            </a:endParaRPr>
          </a:p>
          <a:p>
            <a:pPr>
              <a:buNone/>
            </a:pPr>
            <a:endParaRPr lang="el-GR" dirty="0" smtClean="0">
              <a:latin typeface="Arial" pitchFamily="34" charset="0"/>
              <a:cs typeface="Arial" pitchFamily="34" charset="0"/>
            </a:endParaRPr>
          </a:p>
        </p:txBody>
      </p:sp>
      <p:graphicFrame>
        <p:nvGraphicFramePr>
          <p:cNvPr id="4" name="3 - Πίνακας"/>
          <p:cNvGraphicFramePr>
            <a:graphicFrameLocks noGrp="1"/>
          </p:cNvGraphicFramePr>
          <p:nvPr/>
        </p:nvGraphicFramePr>
        <p:xfrm>
          <a:off x="357160" y="5572140"/>
          <a:ext cx="7715304" cy="1112520"/>
        </p:xfrm>
        <a:graphic>
          <a:graphicData uri="http://schemas.openxmlformats.org/drawingml/2006/table">
            <a:tbl>
              <a:tblPr firstRow="1" bandRow="1">
                <a:tableStyleId>{5C22544A-7EE6-4342-B048-85BDC9FD1C3A}</a:tableStyleId>
              </a:tblPr>
              <a:tblGrid>
                <a:gridCol w="1536857"/>
                <a:gridCol w="1034909"/>
                <a:gridCol w="1000132"/>
                <a:gridCol w="928694"/>
                <a:gridCol w="785818"/>
                <a:gridCol w="928694"/>
                <a:gridCol w="857256"/>
                <a:gridCol w="642944"/>
              </a:tblGrid>
              <a:tr h="370840">
                <a:tc>
                  <a:txBody>
                    <a:bodyPr/>
                    <a:lstStyle/>
                    <a:p>
                      <a:endParaRPr lang="el-GR" dirty="0"/>
                    </a:p>
                  </a:txBody>
                  <a:tcPr/>
                </a:tc>
                <a:tc gridSpan="2">
                  <a:txBody>
                    <a:bodyPr/>
                    <a:lstStyle/>
                    <a:p>
                      <a:r>
                        <a:rPr lang="en-US" dirty="0" smtClean="0"/>
                        <a:t>basal</a:t>
                      </a:r>
                      <a:endParaRPr lang="el-GR" dirty="0"/>
                    </a:p>
                  </a:txBody>
                  <a:tcPr/>
                </a:tc>
                <a:tc hMerge="1">
                  <a:txBody>
                    <a:bodyPr/>
                    <a:lstStyle/>
                    <a:p>
                      <a:endParaRPr lang="el-GR" dirty="0"/>
                    </a:p>
                  </a:txBody>
                  <a:tcPr/>
                </a:tc>
                <a:tc>
                  <a:txBody>
                    <a:bodyPr/>
                    <a:lstStyle/>
                    <a:p>
                      <a:r>
                        <a:rPr lang="en-US" dirty="0" smtClean="0"/>
                        <a:t>entry</a:t>
                      </a:r>
                      <a:endParaRPr lang="el-GR" dirty="0"/>
                    </a:p>
                  </a:txBody>
                  <a:tcPr/>
                </a:tc>
                <a:tc>
                  <a:txBody>
                    <a:bodyPr/>
                    <a:lstStyle/>
                    <a:p>
                      <a:endParaRPr lang="el-GR" dirty="0"/>
                    </a:p>
                  </a:txBody>
                  <a:tcPr/>
                </a:tc>
                <a:tc gridSpan="3">
                  <a:txBody>
                    <a:bodyPr/>
                    <a:lstStyle/>
                    <a:p>
                      <a:r>
                        <a:rPr lang="en-US" dirty="0" err="1" smtClean="0"/>
                        <a:t>ceeling</a:t>
                      </a:r>
                      <a:endParaRPr lang="el-GR" dirty="0"/>
                    </a:p>
                  </a:txBody>
                  <a:tcPr/>
                </a:tc>
                <a:tc hMerge="1">
                  <a:txBody>
                    <a:bodyPr/>
                    <a:lstStyle/>
                    <a:p>
                      <a:endParaRPr lang="el-GR" dirty="0"/>
                    </a:p>
                  </a:txBody>
                  <a:tcPr/>
                </a:tc>
                <a:tc hMerge="1">
                  <a:txBody>
                    <a:bodyPr/>
                    <a:lstStyle/>
                    <a:p>
                      <a:endParaRPr lang="el-GR" dirty="0"/>
                    </a:p>
                  </a:txBody>
                  <a:tcPr/>
                </a:tc>
              </a:tr>
              <a:tr h="370840">
                <a:tc>
                  <a:txBody>
                    <a:bodyPr/>
                    <a:lstStyle/>
                    <a:p>
                      <a:r>
                        <a:rPr lang="el-GR" dirty="0" smtClean="0"/>
                        <a:t>δοκιμασία</a:t>
                      </a:r>
                      <a:endParaRPr lang="el-GR" dirty="0"/>
                    </a:p>
                  </a:txBody>
                  <a:tcPr/>
                </a:tc>
                <a:tc>
                  <a:txBody>
                    <a:bodyPr/>
                    <a:lstStyle/>
                    <a:p>
                      <a:r>
                        <a:rPr lang="el-GR" dirty="0" smtClean="0"/>
                        <a:t>78</a:t>
                      </a:r>
                      <a:endParaRPr lang="el-GR" dirty="0"/>
                    </a:p>
                  </a:txBody>
                  <a:tcPr/>
                </a:tc>
                <a:tc>
                  <a:txBody>
                    <a:bodyPr/>
                    <a:lstStyle/>
                    <a:p>
                      <a:r>
                        <a:rPr lang="el-GR" dirty="0" smtClean="0"/>
                        <a:t>79</a:t>
                      </a:r>
                      <a:endParaRPr lang="el-GR" dirty="0"/>
                    </a:p>
                  </a:txBody>
                  <a:tcPr/>
                </a:tc>
                <a:tc>
                  <a:txBody>
                    <a:bodyPr/>
                    <a:lstStyle/>
                    <a:p>
                      <a:r>
                        <a:rPr lang="el-GR" dirty="0" smtClean="0"/>
                        <a:t>80</a:t>
                      </a:r>
                      <a:endParaRPr lang="el-GR" dirty="0"/>
                    </a:p>
                  </a:txBody>
                  <a:tcPr/>
                </a:tc>
                <a:tc>
                  <a:txBody>
                    <a:bodyPr/>
                    <a:lstStyle/>
                    <a:p>
                      <a:r>
                        <a:rPr lang="el-GR" dirty="0" smtClean="0"/>
                        <a:t>81</a:t>
                      </a:r>
                      <a:endParaRPr lang="el-GR" dirty="0"/>
                    </a:p>
                  </a:txBody>
                  <a:tcPr/>
                </a:tc>
                <a:tc>
                  <a:txBody>
                    <a:bodyPr/>
                    <a:lstStyle/>
                    <a:p>
                      <a:r>
                        <a:rPr lang="el-GR" dirty="0" smtClean="0"/>
                        <a:t>82</a:t>
                      </a:r>
                      <a:endParaRPr lang="el-GR" dirty="0"/>
                    </a:p>
                  </a:txBody>
                  <a:tcPr/>
                </a:tc>
                <a:tc>
                  <a:txBody>
                    <a:bodyPr/>
                    <a:lstStyle/>
                    <a:p>
                      <a:r>
                        <a:rPr lang="el-GR" dirty="0" smtClean="0"/>
                        <a:t>83</a:t>
                      </a:r>
                      <a:endParaRPr lang="el-GR" dirty="0"/>
                    </a:p>
                  </a:txBody>
                  <a:tcPr/>
                </a:tc>
                <a:tc>
                  <a:txBody>
                    <a:bodyPr/>
                    <a:lstStyle/>
                    <a:p>
                      <a:r>
                        <a:rPr lang="el-GR" dirty="0" smtClean="0"/>
                        <a:t>84</a:t>
                      </a:r>
                      <a:endParaRPr lang="el-GR" dirty="0"/>
                    </a:p>
                  </a:txBody>
                  <a:tcPr/>
                </a:tc>
              </a:tr>
              <a:tr h="370840">
                <a:tc>
                  <a:txBody>
                    <a:bodyPr/>
                    <a:lstStyle/>
                    <a:p>
                      <a:r>
                        <a:rPr lang="el-GR" dirty="0" smtClean="0"/>
                        <a:t>σκορ</a:t>
                      </a:r>
                      <a:endParaRPr lang="el-GR" dirty="0"/>
                    </a:p>
                  </a:txBody>
                  <a:tcPr/>
                </a:tc>
                <a:tc>
                  <a:txBody>
                    <a:bodyPr/>
                    <a:lstStyle/>
                    <a:p>
                      <a:r>
                        <a:rPr lang="el-GR" dirty="0" smtClean="0"/>
                        <a:t>2</a:t>
                      </a:r>
                      <a:endParaRPr lang="el-GR" dirty="0"/>
                    </a:p>
                  </a:txBody>
                  <a:tcPr/>
                </a:tc>
                <a:tc>
                  <a:txBody>
                    <a:bodyPr/>
                    <a:lstStyle/>
                    <a:p>
                      <a:r>
                        <a:rPr lang="el-GR" dirty="0" smtClean="0"/>
                        <a:t>2</a:t>
                      </a:r>
                      <a:endParaRPr lang="el-GR" dirty="0"/>
                    </a:p>
                  </a:txBody>
                  <a:tcPr/>
                </a:tc>
                <a:tc>
                  <a:txBody>
                    <a:bodyPr/>
                    <a:lstStyle/>
                    <a:p>
                      <a:r>
                        <a:rPr lang="el-GR" dirty="0" smtClean="0"/>
                        <a:t>2</a:t>
                      </a:r>
                      <a:endParaRPr lang="el-GR" dirty="0"/>
                    </a:p>
                  </a:txBody>
                  <a:tcPr/>
                </a:tc>
                <a:tc>
                  <a:txBody>
                    <a:bodyPr/>
                    <a:lstStyle/>
                    <a:p>
                      <a:r>
                        <a:rPr lang="el-GR" dirty="0" smtClean="0"/>
                        <a:t>1</a:t>
                      </a:r>
                      <a:endParaRPr lang="el-GR" dirty="0"/>
                    </a:p>
                  </a:txBody>
                  <a:tcPr/>
                </a:tc>
                <a:tc>
                  <a:txBody>
                    <a:bodyPr/>
                    <a:lstStyle/>
                    <a:p>
                      <a:r>
                        <a:rPr lang="el-GR" dirty="0" smtClean="0"/>
                        <a:t>0</a:t>
                      </a:r>
                      <a:endParaRPr lang="el-GR" dirty="0"/>
                    </a:p>
                  </a:txBody>
                  <a:tcPr/>
                </a:tc>
                <a:tc>
                  <a:txBody>
                    <a:bodyPr/>
                    <a:lstStyle/>
                    <a:p>
                      <a:r>
                        <a:rPr lang="el-GR" dirty="0" smtClean="0"/>
                        <a:t>0</a:t>
                      </a:r>
                      <a:endParaRPr lang="el-GR" dirty="0"/>
                    </a:p>
                  </a:txBody>
                  <a:tcPr/>
                </a:tc>
                <a:tc>
                  <a:txBody>
                    <a:bodyPr/>
                    <a:lstStyle/>
                    <a:p>
                      <a:r>
                        <a:rPr lang="el-GR" dirty="0" smtClean="0"/>
                        <a:t>0</a:t>
                      </a:r>
                      <a:endParaRPr lang="el-GR" dirty="0"/>
                    </a:p>
                  </a:txBody>
                  <a:tcPr/>
                </a:tc>
              </a:tr>
            </a:tbl>
          </a:graphicData>
        </a:graphic>
      </p:graphicFrame>
      <p:sp>
        <p:nvSpPr>
          <p:cNvPr id="5" name="4 - Ορθογώνιο"/>
          <p:cNvSpPr/>
          <p:nvPr/>
        </p:nvSpPr>
        <p:spPr>
          <a:xfrm>
            <a:off x="4857752" y="5572140"/>
            <a:ext cx="3214710" cy="10715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Ορθογώνιο"/>
          <p:cNvSpPr/>
          <p:nvPr/>
        </p:nvSpPr>
        <p:spPr>
          <a:xfrm>
            <a:off x="357158" y="5572140"/>
            <a:ext cx="3571900" cy="10715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par>
                                <p:cTn id="23" presetID="63" presetClass="path" presetSubtype="0" accel="50000" decel="50000" fill="hold" grpId="0" nodeType="withEffect">
                                  <p:stCondLst>
                                    <p:cond delay="0"/>
                                  </p:stCondLst>
                                  <p:childTnLst>
                                    <p:animMotion origin="layout" path="M -4.44444E-6 4.52359E-6 L 0.08438 -0.00209 " pathEditMode="relative" rAng="0" ptsTypes="AA">
                                      <p:cBhvr>
                                        <p:cTn id="24" dur="2000" fill="hold"/>
                                        <p:tgtEl>
                                          <p:spTgt spid="5"/>
                                        </p:tgtEl>
                                        <p:attrNameLst>
                                          <p:attrName>ppt_x</p:attrName>
                                          <p:attrName>ppt_y</p:attrName>
                                        </p:attrNameLst>
                                      </p:cBhvr>
                                      <p:rCtr x="42" y="-1"/>
                                    </p:animMotion>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20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2000"/>
                                        <p:tgtEl>
                                          <p:spTgt spid="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2000"/>
                                        <p:tgtEl>
                                          <p:spTgt spid="3">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2000"/>
                                        <p:tgtEl>
                                          <p:spTgt spid="3">
                                            <p:txEl>
                                              <p:pRg st="7" end="7"/>
                                            </p:txEl>
                                          </p:spTgt>
                                        </p:tgtEl>
                                      </p:cBhvr>
                                    </p:animEffect>
                                  </p:childTnLst>
                                </p:cTn>
                              </p:par>
                              <p:par>
                                <p:cTn id="45" presetID="35" presetClass="path" presetSubtype="0" accel="50000" decel="50000" fill="hold" grpId="0" nodeType="withEffect">
                                  <p:stCondLst>
                                    <p:cond delay="0"/>
                                  </p:stCondLst>
                                  <p:childTnLst>
                                    <p:animMotion origin="layout" path="M 0 0  L -0.25 0  E" pathEditMode="relative" ptsTypes="">
                                      <p:cBhvr>
                                        <p:cTn id="46" dur="2000" fill="hold"/>
                                        <p:tgtEl>
                                          <p:spTgt spid="6"/>
                                        </p:tgtEl>
                                        <p:attrNameLst>
                                          <p:attrName>ppt_x</p:attrName>
                                          <p:attrName>ppt_y</p:attrName>
                                        </p:attrNameLst>
                                      </p:cBhvr>
                                    </p:animMotion>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fade">
                                      <p:cBhvr>
                                        <p:cTn id="51" dur="2000"/>
                                        <p:tgtEl>
                                          <p:spTgt spid="3">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
                                            <p:txEl>
                                              <p:pRg st="9" end="9"/>
                                            </p:txEl>
                                          </p:spTgt>
                                        </p:tgtEl>
                                        <p:attrNameLst>
                                          <p:attrName>style.visibility</p:attrName>
                                        </p:attrNameLst>
                                      </p:cBhvr>
                                      <p:to>
                                        <p:strVal val="visible"/>
                                      </p:to>
                                    </p:set>
                                    <p:animEffect transition="in" filter="fade">
                                      <p:cBhvr>
                                        <p:cTn id="56" dur="2000"/>
                                        <p:tgtEl>
                                          <p:spTgt spid="3">
                                            <p:txEl>
                                              <p:pRg st="9" end="9"/>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Effect transition="in" filter="fade">
                                      <p:cBhvr>
                                        <p:cTn id="61" dur="2000"/>
                                        <p:tgtEl>
                                          <p:spTgt spid="3">
                                            <p:txEl>
                                              <p:pRg st="10" end="10"/>
                                            </p:txEl>
                                          </p:spTgt>
                                        </p:tgtEl>
                                      </p:cBhvr>
                                    </p:animEffect>
                                  </p:childTnLst>
                                </p:cTn>
                              </p:par>
                              <p:par>
                                <p:cTn id="62" presetID="63" presetClass="path" presetSubtype="0" accel="50000" decel="50000" fill="hold" grpId="1" nodeType="withEffect">
                                  <p:stCondLst>
                                    <p:cond delay="0"/>
                                  </p:stCondLst>
                                  <p:childTnLst>
                                    <p:animMotion origin="layout" path="M 0.08438 -0.00209 L 0.33438 -0.00209 " pathEditMode="relative" rAng="0" ptsTypes="AA">
                                      <p:cBhvr>
                                        <p:cTn id="63" dur="2000" fill="hold"/>
                                        <p:tgtEl>
                                          <p:spTgt spid="5"/>
                                        </p:tgtEl>
                                        <p:attrNameLst>
                                          <p:attrName>ppt_x</p:attrName>
                                          <p:attrName>ppt_y</p:attrName>
                                        </p:attrNameLst>
                                      </p:cBhvr>
                                      <p:rCtr x="125" y="0"/>
                                    </p:animMotion>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
                                            <p:txEl>
                                              <p:pRg st="12" end="12"/>
                                            </p:txEl>
                                          </p:spTgt>
                                        </p:tgtEl>
                                        <p:attrNameLst>
                                          <p:attrName>style.visibility</p:attrName>
                                        </p:attrNameLst>
                                      </p:cBhvr>
                                      <p:to>
                                        <p:strVal val="visible"/>
                                      </p:to>
                                    </p:set>
                                    <p:animEffect transition="in" filter="fade">
                                      <p:cBhvr>
                                        <p:cTn id="68" dur="2000"/>
                                        <p:tgtEl>
                                          <p:spTgt spid="3">
                                            <p:txEl>
                                              <p:pRg st="12" end="12"/>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
                                            <p:txEl>
                                              <p:pRg st="13" end="13"/>
                                            </p:txEl>
                                          </p:spTgt>
                                        </p:tgtEl>
                                        <p:attrNameLst>
                                          <p:attrName>style.visibility</p:attrName>
                                        </p:attrNameLst>
                                      </p:cBhvr>
                                      <p:to>
                                        <p:strVal val="visible"/>
                                      </p:to>
                                    </p:set>
                                    <p:animEffect transition="in" filter="fade">
                                      <p:cBhvr>
                                        <p:cTn id="73" dur="20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5" grpId="1" animBg="1"/>
      <p:bldP spid="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dirty="0" err="1" smtClean="0">
                <a:solidFill>
                  <a:schemeClr val="accent5">
                    <a:lumMod val="50000"/>
                  </a:schemeClr>
                </a:solidFill>
                <a:latin typeface="Arial" pitchFamily="34" charset="0"/>
                <a:cs typeface="Arial" pitchFamily="34" charset="0"/>
              </a:rPr>
              <a:t>ΠωΣ</a:t>
            </a:r>
            <a:r>
              <a:rPr lang="el-GR" dirty="0" smtClean="0">
                <a:solidFill>
                  <a:schemeClr val="accent5">
                    <a:lumMod val="50000"/>
                  </a:schemeClr>
                </a:solidFill>
                <a:latin typeface="Arial" pitchFamily="34" charset="0"/>
                <a:cs typeface="Arial" pitchFamily="34" charset="0"/>
              </a:rPr>
              <a:t> </a:t>
            </a:r>
            <a:r>
              <a:rPr lang="el-GR" dirty="0" err="1" smtClean="0">
                <a:solidFill>
                  <a:schemeClr val="accent5">
                    <a:lumMod val="50000"/>
                  </a:schemeClr>
                </a:solidFill>
                <a:latin typeface="Arial" pitchFamily="34" charset="0"/>
                <a:cs typeface="Arial" pitchFamily="34" charset="0"/>
              </a:rPr>
              <a:t>συμπληρΩνω</a:t>
            </a:r>
            <a:r>
              <a:rPr lang="el-GR" dirty="0" smtClean="0">
                <a:solidFill>
                  <a:schemeClr val="accent5">
                    <a:lumMod val="50000"/>
                  </a:schemeClr>
                </a:solidFill>
                <a:latin typeface="Arial" pitchFamily="34" charset="0"/>
                <a:cs typeface="Arial" pitchFamily="34" charset="0"/>
              </a:rPr>
              <a:t> </a:t>
            </a:r>
            <a:r>
              <a:rPr lang="el-GR" dirty="0" err="1" smtClean="0">
                <a:solidFill>
                  <a:schemeClr val="accent5">
                    <a:lumMod val="50000"/>
                  </a:schemeClr>
                </a:solidFill>
                <a:latin typeface="Arial" pitchFamily="34" charset="0"/>
                <a:cs typeface="Arial" pitchFamily="34" charset="0"/>
              </a:rPr>
              <a:t>τηΝ</a:t>
            </a:r>
            <a:r>
              <a:rPr lang="el-GR" dirty="0" smtClean="0">
                <a:solidFill>
                  <a:schemeClr val="accent5">
                    <a:lumMod val="50000"/>
                  </a:schemeClr>
                </a:solidFill>
                <a:latin typeface="Arial" pitchFamily="34" charset="0"/>
                <a:cs typeface="Arial" pitchFamily="34" charset="0"/>
              </a:rPr>
              <a:t> </a:t>
            </a:r>
            <a:r>
              <a:rPr lang="el-GR" dirty="0" err="1" smtClean="0">
                <a:solidFill>
                  <a:schemeClr val="accent5">
                    <a:lumMod val="50000"/>
                  </a:schemeClr>
                </a:solidFill>
                <a:latin typeface="Arial" pitchFamily="34" charset="0"/>
                <a:cs typeface="Arial" pitchFamily="34" charset="0"/>
              </a:rPr>
              <a:t>βαθμολογΙα</a:t>
            </a:r>
            <a:r>
              <a:rPr lang="el-GR" dirty="0" smtClean="0">
                <a:latin typeface="Comic Sans MS" pitchFamily="66" charset="0"/>
              </a:rPr>
              <a:t/>
            </a:r>
            <a:br>
              <a:rPr lang="el-GR" dirty="0" smtClean="0">
                <a:latin typeface="Comic Sans MS" pitchFamily="66" charset="0"/>
              </a:rPr>
            </a:br>
            <a:endParaRPr lang="el-GR" dirty="0">
              <a:latin typeface="Comic Sans MS" pitchFamily="66" charset="0"/>
            </a:endParaRPr>
          </a:p>
        </p:txBody>
      </p:sp>
      <p:sp>
        <p:nvSpPr>
          <p:cNvPr id="5" name="4 - Θέση κειμένου"/>
          <p:cNvSpPr>
            <a:spLocks noGrp="1"/>
          </p:cNvSpPr>
          <p:nvPr>
            <p:ph type="body" idx="2"/>
          </p:nvPr>
        </p:nvSpPr>
        <p:spPr>
          <a:xfrm>
            <a:off x="457200" y="1357298"/>
            <a:ext cx="3829048" cy="4768865"/>
          </a:xfrm>
        </p:spPr>
        <p:txBody>
          <a:bodyPr>
            <a:normAutofit/>
          </a:bodyPr>
          <a:lstStyle/>
          <a:p>
            <a:r>
              <a:rPr lang="en-US" sz="2000" dirty="0" smtClean="0">
                <a:latin typeface="Arial" pitchFamily="34" charset="0"/>
                <a:cs typeface="Arial" pitchFamily="34" charset="0"/>
              </a:rPr>
              <a:t>Raw score</a:t>
            </a:r>
            <a:r>
              <a:rPr lang="el-GR" sz="2000" dirty="0" smtClean="0">
                <a:latin typeface="Arial" pitchFamily="34" charset="0"/>
                <a:cs typeface="Arial" pitchFamily="34" charset="0"/>
              </a:rPr>
              <a:t>	</a:t>
            </a:r>
            <a:endParaRPr lang="en-US" sz="2000" dirty="0" smtClean="0">
              <a:latin typeface="Arial" pitchFamily="34" charset="0"/>
              <a:cs typeface="Arial" pitchFamily="34" charset="0"/>
            </a:endParaRPr>
          </a:p>
          <a:p>
            <a:r>
              <a:rPr lang="el-GR" sz="2000" dirty="0" smtClean="0">
                <a:latin typeface="Arial" pitchFamily="34" charset="0"/>
                <a:cs typeface="Arial" pitchFamily="34" charset="0"/>
              </a:rPr>
              <a:t>σύνολο δοκιμασιών με βαθμολογία 2  = 80</a:t>
            </a:r>
            <a:endParaRPr lang="en-US" sz="2000" dirty="0" smtClean="0">
              <a:latin typeface="Arial" pitchFamily="34" charset="0"/>
              <a:cs typeface="Arial" pitchFamily="34" charset="0"/>
            </a:endParaRPr>
          </a:p>
          <a:p>
            <a:endParaRPr lang="el-GR" sz="2000" dirty="0" smtClean="0">
              <a:latin typeface="Arial" pitchFamily="34" charset="0"/>
              <a:cs typeface="Arial" pitchFamily="34" charset="0"/>
            </a:endParaRPr>
          </a:p>
          <a:p>
            <a:r>
              <a:rPr lang="el-GR" sz="2000" dirty="0" smtClean="0">
                <a:latin typeface="Arial" pitchFamily="34" charset="0"/>
                <a:cs typeface="Arial" pitchFamily="34" charset="0"/>
              </a:rPr>
              <a:t>Συνολική βαθμολογία  για την υποκατηγορία </a:t>
            </a:r>
            <a:r>
              <a:rPr lang="en-US" sz="2000" dirty="0" smtClean="0">
                <a:latin typeface="Arial" pitchFamily="34" charset="0"/>
                <a:cs typeface="Arial" pitchFamily="34" charset="0"/>
              </a:rPr>
              <a:t>locomotion</a:t>
            </a:r>
          </a:p>
          <a:p>
            <a:r>
              <a:rPr lang="en-US" sz="2000" dirty="0" smtClean="0">
                <a:latin typeface="Arial" pitchFamily="34" charset="0"/>
                <a:cs typeface="Arial" pitchFamily="34" charset="0"/>
              </a:rPr>
              <a:t>=(80*2)+1+0=161</a:t>
            </a:r>
          </a:p>
          <a:p>
            <a:r>
              <a:rPr lang="en-US" sz="2000" dirty="0" smtClean="0">
                <a:latin typeface="Arial" pitchFamily="34" charset="0"/>
                <a:cs typeface="Arial" pitchFamily="34" charset="0"/>
              </a:rPr>
              <a:t>Profile/Summary Form</a:t>
            </a:r>
          </a:p>
          <a:p>
            <a:r>
              <a:rPr lang="el-GR" sz="2000" dirty="0" smtClean="0">
                <a:latin typeface="Arial" pitchFamily="34" charset="0"/>
                <a:cs typeface="Arial" pitchFamily="34" charset="0"/>
              </a:rPr>
              <a:t>Συμπληρώνω </a:t>
            </a:r>
            <a:r>
              <a:rPr lang="en-US" sz="2000" dirty="0" smtClean="0">
                <a:latin typeface="Arial" pitchFamily="34" charset="0"/>
                <a:cs typeface="Arial" pitchFamily="34" charset="0"/>
              </a:rPr>
              <a:t>raw score</a:t>
            </a:r>
          </a:p>
        </p:txBody>
      </p:sp>
      <p:pic>
        <p:nvPicPr>
          <p:cNvPr id="6" name="5 - Εικόνα" descr="PDMS-2_EM-96B.jpg"/>
          <p:cNvPicPr>
            <a:picLocks noChangeAspect="1"/>
          </p:cNvPicPr>
          <p:nvPr/>
        </p:nvPicPr>
        <p:blipFill>
          <a:blip r:embed="rId2"/>
          <a:stretch>
            <a:fillRect/>
          </a:stretch>
        </p:blipFill>
        <p:spPr>
          <a:xfrm>
            <a:off x="4139952" y="1052736"/>
            <a:ext cx="5143504" cy="6500858"/>
          </a:xfrm>
          <a:prstGeom prst="rect">
            <a:avLst/>
          </a:prstGeom>
        </p:spPr>
      </p:pic>
      <p:sp>
        <p:nvSpPr>
          <p:cNvPr id="7" name="6 - Δεξιό βέλος"/>
          <p:cNvSpPr/>
          <p:nvPr/>
        </p:nvSpPr>
        <p:spPr>
          <a:xfrm>
            <a:off x="1857356" y="1393017"/>
            <a:ext cx="214314" cy="214314"/>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accent5">
                  <a:lumMod val="50000"/>
                </a:schemeClr>
              </a:solidFill>
              <a:latin typeface="Arial" pitchFamily="34" charset="0"/>
              <a:cs typeface="Arial" pitchFamily="34" charset="0"/>
            </a:endParaRPr>
          </a:p>
        </p:txBody>
      </p:sp>
      <p:cxnSp>
        <p:nvCxnSpPr>
          <p:cNvPr id="10" name="9 - Ευθύγραμμο βέλος σύνδεσης"/>
          <p:cNvCxnSpPr/>
          <p:nvPr/>
        </p:nvCxnSpPr>
        <p:spPr>
          <a:xfrm flipV="1">
            <a:off x="3500430" y="3429000"/>
            <a:ext cx="1785950" cy="10715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11 - Ευθύγραμμο βέλος σύνδεσης"/>
          <p:cNvCxnSpPr/>
          <p:nvPr/>
        </p:nvCxnSpPr>
        <p:spPr>
          <a:xfrm>
            <a:off x="5500694" y="3429000"/>
            <a:ext cx="500066"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12 - TextBox"/>
          <p:cNvSpPr txBox="1"/>
          <p:nvPr/>
        </p:nvSpPr>
        <p:spPr>
          <a:xfrm>
            <a:off x="5857884" y="3286124"/>
            <a:ext cx="714380" cy="369332"/>
          </a:xfrm>
          <a:prstGeom prst="rect">
            <a:avLst/>
          </a:prstGeom>
          <a:noFill/>
        </p:spPr>
        <p:txBody>
          <a:bodyPr wrap="square" rtlCol="0">
            <a:spAutoFit/>
          </a:bodyPr>
          <a:lstStyle/>
          <a:p>
            <a:r>
              <a:rPr lang="en-US" b="1" dirty="0" smtClean="0">
                <a:solidFill>
                  <a:srgbClr val="FF0000"/>
                </a:solidFill>
                <a:latin typeface="Comic Sans MS" pitchFamily="66" charset="0"/>
              </a:rPr>
              <a:t>161</a:t>
            </a:r>
            <a:endParaRPr lang="el-GR" b="1" dirty="0">
              <a:solidFill>
                <a:srgbClr val="FF00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20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fade">
                                      <p:cBhvr>
                                        <p:cTn id="23" dur="2000"/>
                                        <p:tgtEl>
                                          <p:spTgt spid="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2000"/>
                                        <p:tgtEl>
                                          <p:spTgt spid="5">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fade">
                                      <p:cBhvr>
                                        <p:cTn id="33" dur="2000"/>
                                        <p:tgtEl>
                                          <p:spTgt spid="5">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xEl>
                                              <p:pRg st="5" end="5"/>
                                            </p:txEl>
                                          </p:spTgt>
                                        </p:tgtEl>
                                        <p:attrNameLst>
                                          <p:attrName>style.visibility</p:attrName>
                                        </p:attrNameLst>
                                      </p:cBhvr>
                                      <p:to>
                                        <p:strVal val="visible"/>
                                      </p:to>
                                    </p:set>
                                    <p:animEffect transition="in" filter="fade">
                                      <p:cBhvr>
                                        <p:cTn id="38" dur="2000"/>
                                        <p:tgtEl>
                                          <p:spTgt spid="5">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Effect transition="in" filter="fade">
                                      <p:cBhvr>
                                        <p:cTn id="43" dur="2000"/>
                                        <p:tgtEl>
                                          <p:spTgt spid="5">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down)">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2000"/>
                                        <p:tgtEl>
                                          <p:spTgt spid="10"/>
                                        </p:tgtEl>
                                      </p:cBhvr>
                                    </p:animEffect>
                                  </p:childTnLst>
                                </p:cTn>
                              </p:par>
                              <p:par>
                                <p:cTn id="54" presetID="10" presetClass="entr" presetSubtype="0" fill="hold"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2000"/>
                                        <p:tgtEl>
                                          <p:spTgt spid="1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P spid="7" grpId="0" animBg="1"/>
      <p:bldP spid="13"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dirty="0" smtClean="0">
                <a:latin typeface="Comic Sans MS" pitchFamily="66" charset="0"/>
              </a:rPr>
              <a:t> </a:t>
            </a:r>
            <a:r>
              <a:rPr lang="en-US" dirty="0" smtClean="0">
                <a:solidFill>
                  <a:schemeClr val="accent5">
                    <a:lumMod val="50000"/>
                  </a:schemeClr>
                </a:solidFill>
                <a:latin typeface="Comic Sans MS" pitchFamily="66" charset="0"/>
              </a:rPr>
              <a:t>Examiner record booklet</a:t>
            </a:r>
            <a:r>
              <a:rPr lang="el-GR" dirty="0" smtClean="0">
                <a:latin typeface="Comic Sans MS" pitchFamily="66" charset="0"/>
              </a:rPr>
              <a:t/>
            </a:r>
            <a:br>
              <a:rPr lang="el-GR" dirty="0" smtClean="0">
                <a:latin typeface="Comic Sans MS" pitchFamily="66" charset="0"/>
              </a:rPr>
            </a:br>
            <a:endParaRPr lang="el-GR" dirty="0">
              <a:latin typeface="Comic Sans MS" pitchFamily="66" charset="0"/>
            </a:endParaRPr>
          </a:p>
        </p:txBody>
      </p:sp>
      <p:sp>
        <p:nvSpPr>
          <p:cNvPr id="5" name="4 - Θέση κειμένου"/>
          <p:cNvSpPr>
            <a:spLocks noGrp="1"/>
          </p:cNvSpPr>
          <p:nvPr>
            <p:ph type="body" idx="2"/>
          </p:nvPr>
        </p:nvSpPr>
        <p:spPr>
          <a:xfrm>
            <a:off x="500034" y="1500174"/>
            <a:ext cx="3400420" cy="1350957"/>
          </a:xfrm>
        </p:spPr>
        <p:txBody>
          <a:bodyPr>
            <a:noAutofit/>
          </a:bodyPr>
          <a:lstStyle/>
          <a:p>
            <a:r>
              <a:rPr lang="en-US" sz="2000" dirty="0" smtClean="0">
                <a:latin typeface="Arial" pitchFamily="34" charset="0"/>
                <a:cs typeface="Arial" pitchFamily="34" charset="0"/>
              </a:rPr>
              <a:t>Age equivalent</a:t>
            </a:r>
          </a:p>
          <a:p>
            <a:r>
              <a:rPr lang="en-US" sz="2000" dirty="0" smtClean="0">
                <a:latin typeface="Arial" pitchFamily="34" charset="0"/>
                <a:cs typeface="Arial" pitchFamily="34" charset="0"/>
              </a:rPr>
              <a:t>Examiner’s Manual</a:t>
            </a:r>
          </a:p>
          <a:p>
            <a:r>
              <a:rPr lang="en-US" sz="2000" dirty="0" smtClean="0">
                <a:latin typeface="Arial" pitchFamily="34" charset="0"/>
                <a:cs typeface="Arial" pitchFamily="34" charset="0"/>
              </a:rPr>
              <a:t>Appendix c</a:t>
            </a:r>
          </a:p>
          <a:p>
            <a:r>
              <a:rPr lang="en-US" sz="2000" dirty="0" smtClean="0">
                <a:latin typeface="Arial" pitchFamily="34" charset="0"/>
                <a:cs typeface="Arial" pitchFamily="34" charset="0"/>
              </a:rPr>
              <a:t>Lo	161</a:t>
            </a:r>
          </a:p>
          <a:p>
            <a:r>
              <a:rPr lang="en-US" sz="2000" dirty="0" smtClean="0">
                <a:latin typeface="Arial" pitchFamily="34" charset="0"/>
                <a:cs typeface="Arial" pitchFamily="34" charset="0"/>
              </a:rPr>
              <a:t>	</a:t>
            </a:r>
            <a:endParaRPr lang="el-GR" sz="2000" dirty="0">
              <a:latin typeface="Arial" pitchFamily="34" charset="0"/>
              <a:cs typeface="Arial" pitchFamily="34" charset="0"/>
            </a:endParaRPr>
          </a:p>
        </p:txBody>
      </p:sp>
      <p:pic>
        <p:nvPicPr>
          <p:cNvPr id="6" name="5 - Θέση περιεχομένου" descr="PDMS-2_EM-96C.jpg"/>
          <p:cNvPicPr>
            <a:picLocks noGrp="1" noChangeAspect="1"/>
          </p:cNvPicPr>
          <p:nvPr>
            <p:ph sz="half" idx="1"/>
          </p:nvPr>
        </p:nvPicPr>
        <p:blipFill>
          <a:blip r:embed="rId2"/>
          <a:stretch>
            <a:fillRect/>
          </a:stretch>
        </p:blipFill>
        <p:spPr>
          <a:xfrm>
            <a:off x="1890712" y="2133600"/>
            <a:ext cx="4371975" cy="4371975"/>
          </a:xfrm>
        </p:spPr>
      </p:pic>
      <p:sp>
        <p:nvSpPr>
          <p:cNvPr id="13" name="12 - Δεξιό βέλος"/>
          <p:cNvSpPr/>
          <p:nvPr/>
        </p:nvSpPr>
        <p:spPr>
          <a:xfrm>
            <a:off x="911578" y="2372864"/>
            <a:ext cx="428628" cy="2703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wipe(down)">
                                      <p:cBhvr>
                                        <p:cTn id="20" dur="500"/>
                                        <p:tgtEl>
                                          <p:spTgt spid="5">
                                            <p:txEl>
                                              <p:pRg st="1" end="1"/>
                                            </p:tx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wipe(down)">
                                      <p:cBhvr>
                                        <p:cTn id="23" dur="500"/>
                                        <p:tgtEl>
                                          <p:spTgt spid="5">
                                            <p:txEl>
                                              <p:pRg st="2" end="2"/>
                                            </p:tx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wipe(down)">
                                      <p:cBhvr>
                                        <p:cTn id="26" dur="500"/>
                                        <p:tgtEl>
                                          <p:spTgt spid="5">
                                            <p:txEl>
                                              <p:pRg st="3" end="3"/>
                                            </p:txEl>
                                          </p:spTgt>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wipe(down)">
                                      <p:cBhvr>
                                        <p:cTn id="29" dur="500"/>
                                        <p:tgtEl>
                                          <p:spTgt spid="5">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allAtOnce"/>
      <p:bldP spid="1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7 - Πίνακας"/>
          <p:cNvGraphicFramePr>
            <a:graphicFrameLocks noGrp="1"/>
          </p:cNvGraphicFramePr>
          <p:nvPr>
            <p:extLst>
              <p:ext uri="{D42A27DB-BD31-4B8C-83A1-F6EECF244321}">
                <p14:modId xmlns:p14="http://schemas.microsoft.com/office/powerpoint/2010/main" val="469220187"/>
              </p:ext>
            </p:extLst>
          </p:nvPr>
        </p:nvGraphicFramePr>
        <p:xfrm>
          <a:off x="0" y="807005"/>
          <a:ext cx="7956376" cy="5026814"/>
        </p:xfrm>
        <a:graphic>
          <a:graphicData uri="http://schemas.openxmlformats.org/drawingml/2006/table">
            <a:tbl>
              <a:tblPr firstRow="1" bandRow="1">
                <a:tableStyleId>{7DF18680-E054-41AD-8BC1-D1AEF772440D}</a:tableStyleId>
              </a:tblPr>
              <a:tblGrid>
                <a:gridCol w="1239107"/>
                <a:gridCol w="749987"/>
                <a:gridCol w="994547"/>
                <a:gridCol w="994547"/>
                <a:gridCol w="994547"/>
                <a:gridCol w="994547"/>
                <a:gridCol w="815199"/>
                <a:gridCol w="1173895"/>
              </a:tblGrid>
              <a:tr h="141962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latin typeface="Comic Sans MS" pitchFamily="66"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latin typeface="Comic Sans MS" pitchFamily="66" charset="0"/>
                        </a:rPr>
                        <a:t>Age</a:t>
                      </a:r>
                      <a:r>
                        <a:rPr lang="en-US" sz="1600" baseline="0" dirty="0" smtClean="0">
                          <a:latin typeface="Comic Sans MS" pitchFamily="66" charset="0"/>
                        </a:rPr>
                        <a:t> Equivalent in months</a:t>
                      </a:r>
                      <a:endParaRPr lang="el-GR" sz="1600" dirty="0" smtClean="0">
                        <a:latin typeface="Comic Sans MS" pitchFamily="66" charset="0"/>
                      </a:endParaRPr>
                    </a:p>
                    <a:p>
                      <a:pPr algn="ctr"/>
                      <a:endParaRPr lang="el-GR" dirty="0">
                        <a:latin typeface="Comic Sans MS" pitchFamily="66" charset="0"/>
                      </a:endParaRPr>
                    </a:p>
                  </a:txBody>
                  <a:tcPr/>
                </a:tc>
                <a:tc>
                  <a:txBody>
                    <a:bodyPr/>
                    <a:lstStyle/>
                    <a:p>
                      <a:pPr algn="ctr"/>
                      <a:endParaRPr lang="en-US" dirty="0" smtClean="0">
                        <a:latin typeface="Comic Sans MS" pitchFamily="66" charset="0"/>
                      </a:endParaRPr>
                    </a:p>
                    <a:p>
                      <a:pPr algn="ctr"/>
                      <a:endParaRPr lang="en-US" dirty="0" smtClean="0">
                        <a:latin typeface="Comic Sans MS" pitchFamily="66" charset="0"/>
                      </a:endParaRPr>
                    </a:p>
                    <a:p>
                      <a:pPr algn="ctr"/>
                      <a:endParaRPr lang="en-US" dirty="0" smtClean="0">
                        <a:latin typeface="Comic Sans MS" pitchFamily="66" charset="0"/>
                      </a:endParaRPr>
                    </a:p>
                    <a:p>
                      <a:pPr algn="ctr"/>
                      <a:r>
                        <a:rPr lang="en-US" dirty="0" smtClean="0">
                          <a:latin typeface="Comic Sans MS" pitchFamily="66" charset="0"/>
                        </a:rPr>
                        <a:t>Re</a:t>
                      </a:r>
                      <a:endParaRPr lang="el-GR" dirty="0">
                        <a:latin typeface="Comic Sans MS" pitchFamily="66" charset="0"/>
                      </a:endParaRPr>
                    </a:p>
                  </a:txBody>
                  <a:tcPr/>
                </a:tc>
                <a:tc>
                  <a:txBody>
                    <a:bodyPr/>
                    <a:lstStyle/>
                    <a:p>
                      <a:pPr algn="ctr"/>
                      <a:endParaRPr lang="en-US" dirty="0" smtClean="0">
                        <a:latin typeface="Comic Sans MS" pitchFamily="66" charset="0"/>
                      </a:endParaRPr>
                    </a:p>
                    <a:p>
                      <a:pPr algn="ctr"/>
                      <a:endParaRPr lang="en-US" dirty="0" smtClean="0">
                        <a:latin typeface="Comic Sans MS" pitchFamily="66" charset="0"/>
                      </a:endParaRPr>
                    </a:p>
                    <a:p>
                      <a:pPr algn="ctr"/>
                      <a:endParaRPr lang="en-US" dirty="0" smtClean="0">
                        <a:latin typeface="Comic Sans MS" pitchFamily="66" charset="0"/>
                      </a:endParaRPr>
                    </a:p>
                    <a:p>
                      <a:pPr algn="ctr"/>
                      <a:r>
                        <a:rPr lang="en-US" dirty="0" smtClean="0">
                          <a:latin typeface="Comic Sans MS" pitchFamily="66" charset="0"/>
                        </a:rPr>
                        <a:t>St</a:t>
                      </a:r>
                      <a:endParaRPr lang="el-GR" dirty="0">
                        <a:latin typeface="Comic Sans MS" pitchFamily="66" charset="0"/>
                      </a:endParaRPr>
                    </a:p>
                  </a:txBody>
                  <a:tcPr/>
                </a:tc>
                <a:tc>
                  <a:txBody>
                    <a:bodyPr/>
                    <a:lstStyle/>
                    <a:p>
                      <a:pPr algn="ctr"/>
                      <a:endParaRPr lang="en-US" dirty="0" smtClean="0">
                        <a:latin typeface="Comic Sans MS" pitchFamily="66" charset="0"/>
                      </a:endParaRPr>
                    </a:p>
                    <a:p>
                      <a:pPr algn="ctr"/>
                      <a:endParaRPr lang="en-US" dirty="0" smtClean="0">
                        <a:latin typeface="Comic Sans MS" pitchFamily="66" charset="0"/>
                      </a:endParaRPr>
                    </a:p>
                    <a:p>
                      <a:pPr algn="ctr"/>
                      <a:endParaRPr lang="en-US" dirty="0" smtClean="0">
                        <a:latin typeface="Comic Sans MS" pitchFamily="66" charset="0"/>
                      </a:endParaRPr>
                    </a:p>
                    <a:p>
                      <a:pPr algn="ctr"/>
                      <a:r>
                        <a:rPr lang="en-US" dirty="0" smtClean="0">
                          <a:solidFill>
                            <a:srgbClr val="FF0000"/>
                          </a:solidFill>
                        </a:rPr>
                        <a:t>Lo</a:t>
                      </a:r>
                      <a:endParaRPr lang="el-GR" dirty="0">
                        <a:solidFill>
                          <a:srgbClr val="FF0000"/>
                        </a:solidFill>
                      </a:endParaRPr>
                    </a:p>
                  </a:txBody>
                  <a:tcPr/>
                </a:tc>
                <a:tc>
                  <a:txBody>
                    <a:bodyPr/>
                    <a:lstStyle/>
                    <a:p>
                      <a:pPr algn="ctr"/>
                      <a:endParaRPr lang="en-US" dirty="0" smtClean="0">
                        <a:latin typeface="Comic Sans MS" pitchFamily="66" charset="0"/>
                      </a:endParaRPr>
                    </a:p>
                    <a:p>
                      <a:pPr algn="ctr"/>
                      <a:endParaRPr lang="en-US" dirty="0" smtClean="0">
                        <a:latin typeface="Comic Sans MS" pitchFamily="66" charset="0"/>
                      </a:endParaRPr>
                    </a:p>
                    <a:p>
                      <a:pPr algn="ctr"/>
                      <a:endParaRPr lang="en-US" dirty="0" smtClean="0">
                        <a:latin typeface="Comic Sans MS" pitchFamily="66" charset="0"/>
                      </a:endParaRPr>
                    </a:p>
                    <a:p>
                      <a:pPr algn="ctr"/>
                      <a:r>
                        <a:rPr lang="en-US" dirty="0" smtClean="0">
                          <a:latin typeface="Comic Sans MS" pitchFamily="66" charset="0"/>
                        </a:rPr>
                        <a:t>Ob</a:t>
                      </a:r>
                      <a:endParaRPr lang="el-GR" dirty="0">
                        <a:latin typeface="Comic Sans MS" pitchFamily="66" charset="0"/>
                      </a:endParaRPr>
                    </a:p>
                  </a:txBody>
                  <a:tcPr/>
                </a:tc>
                <a:tc>
                  <a:txBody>
                    <a:bodyPr/>
                    <a:lstStyle/>
                    <a:p>
                      <a:pPr algn="ctr"/>
                      <a:endParaRPr lang="en-US" dirty="0" smtClean="0">
                        <a:latin typeface="Comic Sans MS" pitchFamily="66" charset="0"/>
                      </a:endParaRPr>
                    </a:p>
                    <a:p>
                      <a:pPr algn="ctr"/>
                      <a:endParaRPr lang="en-US" dirty="0" smtClean="0">
                        <a:latin typeface="Comic Sans MS" pitchFamily="66" charset="0"/>
                      </a:endParaRPr>
                    </a:p>
                    <a:p>
                      <a:pPr algn="ctr"/>
                      <a:endParaRPr lang="en-US" dirty="0" smtClean="0">
                        <a:latin typeface="Comic Sans MS" pitchFamily="66" charset="0"/>
                      </a:endParaRPr>
                    </a:p>
                    <a:p>
                      <a:pPr algn="ctr"/>
                      <a:r>
                        <a:rPr lang="en-US" dirty="0" err="1" smtClean="0">
                          <a:latin typeface="Comic Sans MS" pitchFamily="66" charset="0"/>
                        </a:rPr>
                        <a:t>Gr</a:t>
                      </a:r>
                      <a:endParaRPr lang="el-GR" dirty="0">
                        <a:latin typeface="Comic Sans MS" pitchFamily="66" charset="0"/>
                      </a:endParaRPr>
                    </a:p>
                  </a:txBody>
                  <a:tcPr/>
                </a:tc>
                <a:tc>
                  <a:txBody>
                    <a:bodyPr/>
                    <a:lstStyle/>
                    <a:p>
                      <a:pPr algn="ctr"/>
                      <a:endParaRPr lang="en-US" dirty="0" smtClean="0">
                        <a:latin typeface="Comic Sans MS" pitchFamily="66" charset="0"/>
                      </a:endParaRPr>
                    </a:p>
                    <a:p>
                      <a:pPr algn="ctr"/>
                      <a:endParaRPr lang="en-US" dirty="0" smtClean="0">
                        <a:latin typeface="Comic Sans MS" pitchFamily="66" charset="0"/>
                      </a:endParaRPr>
                    </a:p>
                    <a:p>
                      <a:pPr algn="ctr"/>
                      <a:endParaRPr lang="en-US" dirty="0" smtClean="0">
                        <a:latin typeface="Comic Sans MS" pitchFamily="66" charset="0"/>
                      </a:endParaRPr>
                    </a:p>
                    <a:p>
                      <a:pPr algn="ctr"/>
                      <a:r>
                        <a:rPr lang="en-US" dirty="0" smtClean="0">
                          <a:latin typeface="Comic Sans MS" pitchFamily="66" charset="0"/>
                        </a:rPr>
                        <a:t>Vi</a:t>
                      </a:r>
                      <a:endParaRPr lang="el-GR" dirty="0">
                        <a:latin typeface="Comic Sans MS" pitchFamily="66"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latin typeface="Comic Sans MS" pitchFamily="66"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latin typeface="Comic Sans MS" pitchFamily="66" charset="0"/>
                        </a:rPr>
                        <a:t>Age</a:t>
                      </a:r>
                      <a:r>
                        <a:rPr lang="en-US" baseline="0" dirty="0" smtClean="0">
                          <a:latin typeface="Comic Sans MS" pitchFamily="66" charset="0"/>
                        </a:rPr>
                        <a:t> Equivalent in months</a:t>
                      </a:r>
                      <a:endParaRPr lang="el-GR" dirty="0" smtClean="0">
                        <a:latin typeface="Comic Sans MS" pitchFamily="66" charset="0"/>
                      </a:endParaRPr>
                    </a:p>
                    <a:p>
                      <a:pPr algn="ctr"/>
                      <a:endParaRPr lang="el-GR" dirty="0">
                        <a:latin typeface="Comic Sans MS" pitchFamily="66" charset="0"/>
                      </a:endParaRPr>
                    </a:p>
                  </a:txBody>
                  <a:tcPr/>
                </a:tc>
              </a:tr>
              <a:tr h="469922">
                <a:tc>
                  <a:txBody>
                    <a:bodyPr/>
                    <a:lstStyle/>
                    <a:p>
                      <a:r>
                        <a:rPr lang="en-US" dirty="0" smtClean="0"/>
                        <a:t>46</a:t>
                      </a:r>
                      <a:endParaRPr lang="el-GR" dirty="0"/>
                    </a:p>
                  </a:txBody>
                  <a:tcPr/>
                </a:tc>
                <a:tc>
                  <a:txBody>
                    <a:bodyPr/>
                    <a:lstStyle/>
                    <a:p>
                      <a:r>
                        <a:rPr lang="en-US" dirty="0" smtClean="0"/>
                        <a:t>-</a:t>
                      </a:r>
                      <a:endParaRPr lang="el-GR" dirty="0"/>
                    </a:p>
                  </a:txBody>
                  <a:tcPr/>
                </a:tc>
                <a:tc>
                  <a:txBody>
                    <a:bodyPr/>
                    <a:lstStyle/>
                    <a:p>
                      <a:r>
                        <a:rPr lang="en-US" dirty="0" smtClean="0"/>
                        <a:t>48</a:t>
                      </a:r>
                      <a:endParaRPr lang="el-GR" dirty="0"/>
                    </a:p>
                  </a:txBody>
                  <a:tcPr/>
                </a:tc>
                <a:tc>
                  <a:txBody>
                    <a:bodyPr/>
                    <a:lstStyle/>
                    <a:p>
                      <a:r>
                        <a:rPr lang="en-US" dirty="0" smtClean="0"/>
                        <a:t>153-154</a:t>
                      </a:r>
                      <a:endParaRPr lang="el-GR" dirty="0"/>
                    </a:p>
                  </a:txBody>
                  <a:tcPr/>
                </a:tc>
                <a:tc>
                  <a:txBody>
                    <a:bodyPr/>
                    <a:lstStyle/>
                    <a:p>
                      <a:r>
                        <a:rPr lang="en-US" dirty="0" smtClean="0"/>
                        <a:t>38</a:t>
                      </a:r>
                      <a:endParaRPr lang="el-GR" dirty="0"/>
                    </a:p>
                  </a:txBody>
                  <a:tcPr/>
                </a:tc>
                <a:tc>
                  <a:txBody>
                    <a:bodyPr/>
                    <a:lstStyle/>
                    <a:p>
                      <a:r>
                        <a:rPr lang="en-US" dirty="0" smtClean="0"/>
                        <a:t>48</a:t>
                      </a:r>
                      <a:endParaRPr lang="el-GR" dirty="0"/>
                    </a:p>
                  </a:txBody>
                  <a:tcPr/>
                </a:tc>
                <a:tc>
                  <a:txBody>
                    <a:bodyPr/>
                    <a:lstStyle/>
                    <a:p>
                      <a:r>
                        <a:rPr lang="en-US" dirty="0" smtClean="0"/>
                        <a:t>126</a:t>
                      </a:r>
                      <a:endParaRPr lang="el-GR" dirty="0"/>
                    </a:p>
                  </a:txBody>
                  <a:tcPr/>
                </a:tc>
                <a:tc>
                  <a:txBody>
                    <a:bodyPr/>
                    <a:lstStyle/>
                    <a:p>
                      <a:r>
                        <a:rPr lang="en-US" dirty="0" smtClean="0"/>
                        <a:t>46</a:t>
                      </a:r>
                      <a:endParaRPr lang="el-GR" dirty="0"/>
                    </a:p>
                  </a:txBody>
                  <a:tcPr/>
                </a:tc>
              </a:tr>
              <a:tr h="469922">
                <a:tc>
                  <a:txBody>
                    <a:bodyPr/>
                    <a:lstStyle/>
                    <a:p>
                      <a:r>
                        <a:rPr lang="en-US" dirty="0" smtClean="0"/>
                        <a:t>47</a:t>
                      </a:r>
                      <a:endParaRPr lang="el-GR" dirty="0"/>
                    </a:p>
                  </a:txBody>
                  <a:tcPr/>
                </a:tc>
                <a:tc>
                  <a:txBody>
                    <a:bodyPr/>
                    <a:lstStyle/>
                    <a:p>
                      <a:r>
                        <a:rPr lang="en-US" dirty="0" smtClean="0"/>
                        <a:t>-</a:t>
                      </a:r>
                      <a:endParaRPr lang="el-GR" dirty="0"/>
                    </a:p>
                  </a:txBody>
                  <a:tcPr/>
                </a:tc>
                <a:tc>
                  <a:txBody>
                    <a:bodyPr/>
                    <a:lstStyle/>
                    <a:p>
                      <a:r>
                        <a:rPr lang="en-US" dirty="0" smtClean="0"/>
                        <a:t>-</a:t>
                      </a:r>
                      <a:endParaRPr lang="el-GR" dirty="0"/>
                    </a:p>
                  </a:txBody>
                  <a:tcPr/>
                </a:tc>
                <a:tc>
                  <a:txBody>
                    <a:bodyPr/>
                    <a:lstStyle/>
                    <a:p>
                      <a:r>
                        <a:rPr lang="en-US" dirty="0" smtClean="0"/>
                        <a:t>155</a:t>
                      </a:r>
                      <a:endParaRPr lang="el-GR" dirty="0"/>
                    </a:p>
                  </a:txBody>
                  <a:tcPr/>
                </a:tc>
                <a:tc>
                  <a:txBody>
                    <a:bodyPr/>
                    <a:lstStyle/>
                    <a:p>
                      <a:r>
                        <a:rPr lang="en-US" dirty="0" smtClean="0"/>
                        <a:t>39</a:t>
                      </a:r>
                      <a:endParaRPr lang="el-GR" dirty="0"/>
                    </a:p>
                  </a:txBody>
                  <a:tcPr/>
                </a:tc>
                <a:tc>
                  <a:txBody>
                    <a:bodyPr/>
                    <a:lstStyle/>
                    <a:p>
                      <a:r>
                        <a:rPr lang="en-US" dirty="0" smtClean="0"/>
                        <a:t>-</a:t>
                      </a:r>
                      <a:endParaRPr lang="el-GR" dirty="0"/>
                    </a:p>
                  </a:txBody>
                  <a:tcPr/>
                </a:tc>
                <a:tc>
                  <a:txBody>
                    <a:bodyPr/>
                    <a:lstStyle/>
                    <a:p>
                      <a:r>
                        <a:rPr lang="en-US" dirty="0" smtClean="0"/>
                        <a:t>127</a:t>
                      </a:r>
                      <a:endParaRPr lang="el-GR" dirty="0"/>
                    </a:p>
                  </a:txBody>
                  <a:tcPr/>
                </a:tc>
                <a:tc>
                  <a:txBody>
                    <a:bodyPr/>
                    <a:lstStyle/>
                    <a:p>
                      <a:r>
                        <a:rPr lang="en-US" dirty="0" smtClean="0"/>
                        <a:t>47</a:t>
                      </a:r>
                      <a:endParaRPr lang="el-GR" dirty="0"/>
                    </a:p>
                  </a:txBody>
                  <a:tcPr/>
                </a:tc>
              </a:tr>
              <a:tr h="469922">
                <a:tc>
                  <a:txBody>
                    <a:bodyPr/>
                    <a:lstStyle/>
                    <a:p>
                      <a:r>
                        <a:rPr lang="en-US" dirty="0" smtClean="0"/>
                        <a:t>48</a:t>
                      </a:r>
                      <a:endParaRPr lang="el-GR" dirty="0"/>
                    </a:p>
                  </a:txBody>
                  <a:tcPr/>
                </a:tc>
                <a:tc>
                  <a:txBody>
                    <a:bodyPr/>
                    <a:lstStyle/>
                    <a:p>
                      <a:r>
                        <a:rPr lang="en-US" dirty="0" smtClean="0"/>
                        <a:t>-</a:t>
                      </a:r>
                      <a:endParaRPr lang="el-GR" dirty="0"/>
                    </a:p>
                  </a:txBody>
                  <a:tcPr/>
                </a:tc>
                <a:tc>
                  <a:txBody>
                    <a:bodyPr/>
                    <a:lstStyle/>
                    <a:p>
                      <a:r>
                        <a:rPr lang="en-US" dirty="0" smtClean="0"/>
                        <a:t>49</a:t>
                      </a:r>
                      <a:endParaRPr lang="el-GR" dirty="0"/>
                    </a:p>
                  </a:txBody>
                  <a:tcPr/>
                </a:tc>
                <a:tc>
                  <a:txBody>
                    <a:bodyPr/>
                    <a:lstStyle/>
                    <a:p>
                      <a:r>
                        <a:rPr lang="en-US" dirty="0" smtClean="0"/>
                        <a:t>156-157</a:t>
                      </a:r>
                      <a:endParaRPr lang="el-GR" dirty="0"/>
                    </a:p>
                  </a:txBody>
                  <a:tcPr/>
                </a:tc>
                <a:tc>
                  <a:txBody>
                    <a:bodyPr/>
                    <a:lstStyle/>
                    <a:p>
                      <a:r>
                        <a:rPr lang="en-US" dirty="0" smtClean="0"/>
                        <a:t>40</a:t>
                      </a:r>
                      <a:endParaRPr lang="el-GR" dirty="0"/>
                    </a:p>
                  </a:txBody>
                  <a:tcPr/>
                </a:tc>
                <a:tc>
                  <a:txBody>
                    <a:bodyPr/>
                    <a:lstStyle/>
                    <a:p>
                      <a:r>
                        <a:rPr lang="en-US" dirty="0" smtClean="0"/>
                        <a:t>-</a:t>
                      </a:r>
                      <a:endParaRPr lang="el-GR" dirty="0"/>
                    </a:p>
                  </a:txBody>
                  <a:tcPr/>
                </a:tc>
                <a:tc>
                  <a:txBody>
                    <a:bodyPr/>
                    <a:lstStyle/>
                    <a:p>
                      <a:r>
                        <a:rPr lang="en-US" dirty="0" smtClean="0"/>
                        <a:t>128</a:t>
                      </a:r>
                      <a:endParaRPr lang="el-GR" dirty="0"/>
                    </a:p>
                  </a:txBody>
                  <a:tcPr/>
                </a:tc>
                <a:tc>
                  <a:txBody>
                    <a:bodyPr/>
                    <a:lstStyle/>
                    <a:p>
                      <a:r>
                        <a:rPr lang="en-US" dirty="0" smtClean="0"/>
                        <a:t>48</a:t>
                      </a:r>
                      <a:endParaRPr lang="el-GR" dirty="0"/>
                    </a:p>
                  </a:txBody>
                  <a:tcPr/>
                </a:tc>
              </a:tr>
              <a:tr h="469922">
                <a:tc>
                  <a:txBody>
                    <a:bodyPr/>
                    <a:lstStyle/>
                    <a:p>
                      <a:r>
                        <a:rPr lang="en-US" dirty="0" smtClean="0"/>
                        <a:t>49</a:t>
                      </a:r>
                      <a:endParaRPr lang="el-GR" dirty="0"/>
                    </a:p>
                  </a:txBody>
                  <a:tcPr/>
                </a:tc>
                <a:tc>
                  <a:txBody>
                    <a:bodyPr/>
                    <a:lstStyle/>
                    <a:p>
                      <a:r>
                        <a:rPr lang="en-US" dirty="0" smtClean="0"/>
                        <a:t>-</a:t>
                      </a:r>
                      <a:endParaRPr lang="el-GR" dirty="0"/>
                    </a:p>
                  </a:txBody>
                  <a:tcPr/>
                </a:tc>
                <a:tc>
                  <a:txBody>
                    <a:bodyPr/>
                    <a:lstStyle/>
                    <a:p>
                      <a:r>
                        <a:rPr lang="en-US" dirty="0" smtClean="0"/>
                        <a:t>-</a:t>
                      </a:r>
                      <a:endParaRPr lang="el-GR" dirty="0"/>
                    </a:p>
                  </a:txBody>
                  <a:tcPr/>
                </a:tc>
                <a:tc>
                  <a:txBody>
                    <a:bodyPr/>
                    <a:lstStyle/>
                    <a:p>
                      <a:r>
                        <a:rPr lang="en-US" dirty="0" smtClean="0"/>
                        <a:t>158-159</a:t>
                      </a:r>
                      <a:endParaRPr lang="el-GR" dirty="0"/>
                    </a:p>
                  </a:txBody>
                  <a:tcPr/>
                </a:tc>
                <a:tc>
                  <a:txBody>
                    <a:bodyPr/>
                    <a:lstStyle/>
                    <a:p>
                      <a:r>
                        <a:rPr lang="en-US" dirty="0" smtClean="0"/>
                        <a:t>-</a:t>
                      </a:r>
                      <a:endParaRPr lang="el-GR" dirty="0"/>
                    </a:p>
                  </a:txBody>
                  <a:tcPr/>
                </a:tc>
                <a:tc>
                  <a:txBody>
                    <a:bodyPr/>
                    <a:lstStyle/>
                    <a:p>
                      <a:r>
                        <a:rPr lang="en-US" dirty="0" smtClean="0"/>
                        <a:t>49</a:t>
                      </a:r>
                      <a:endParaRPr lang="el-GR" dirty="0"/>
                    </a:p>
                  </a:txBody>
                  <a:tcPr/>
                </a:tc>
                <a:tc>
                  <a:txBody>
                    <a:bodyPr/>
                    <a:lstStyle/>
                    <a:p>
                      <a:r>
                        <a:rPr lang="en-US" dirty="0" smtClean="0"/>
                        <a:t>129</a:t>
                      </a:r>
                      <a:endParaRPr lang="el-GR" dirty="0"/>
                    </a:p>
                  </a:txBody>
                  <a:tcPr/>
                </a:tc>
                <a:tc>
                  <a:txBody>
                    <a:bodyPr/>
                    <a:lstStyle/>
                    <a:p>
                      <a:r>
                        <a:rPr lang="en-US" dirty="0" smtClean="0"/>
                        <a:t>49</a:t>
                      </a:r>
                      <a:endParaRPr lang="el-GR" dirty="0"/>
                    </a:p>
                  </a:txBody>
                  <a:tcPr/>
                </a:tc>
              </a:tr>
              <a:tr h="469922">
                <a:tc>
                  <a:txBody>
                    <a:bodyPr/>
                    <a:lstStyle/>
                    <a:p>
                      <a:r>
                        <a:rPr lang="en-US" b="1" dirty="0" smtClean="0">
                          <a:solidFill>
                            <a:srgbClr val="FF0000"/>
                          </a:solidFill>
                        </a:rPr>
                        <a:t>50</a:t>
                      </a:r>
                      <a:endParaRPr lang="el-GR" b="1" dirty="0">
                        <a:solidFill>
                          <a:srgbClr val="FF0000"/>
                        </a:solidFill>
                      </a:endParaRPr>
                    </a:p>
                  </a:txBody>
                  <a:tcPr/>
                </a:tc>
                <a:tc>
                  <a:txBody>
                    <a:bodyPr/>
                    <a:lstStyle/>
                    <a:p>
                      <a:r>
                        <a:rPr lang="en-US" dirty="0" smtClean="0"/>
                        <a:t>-</a:t>
                      </a:r>
                      <a:endParaRPr lang="el-GR" dirty="0"/>
                    </a:p>
                  </a:txBody>
                  <a:tcPr/>
                </a:tc>
                <a:tc>
                  <a:txBody>
                    <a:bodyPr/>
                    <a:lstStyle/>
                    <a:p>
                      <a:r>
                        <a:rPr lang="en-US" dirty="0" smtClean="0"/>
                        <a:t>50</a:t>
                      </a:r>
                      <a:endParaRPr lang="el-GR" dirty="0"/>
                    </a:p>
                  </a:txBody>
                  <a:tcPr/>
                </a:tc>
                <a:tc>
                  <a:txBody>
                    <a:bodyPr/>
                    <a:lstStyle/>
                    <a:p>
                      <a:r>
                        <a:rPr lang="en-US" dirty="0" smtClean="0">
                          <a:solidFill>
                            <a:srgbClr val="FF0000"/>
                          </a:solidFill>
                        </a:rPr>
                        <a:t>160-161</a:t>
                      </a:r>
                      <a:endParaRPr lang="el-GR" dirty="0">
                        <a:solidFill>
                          <a:srgbClr val="FF0000"/>
                        </a:solidFill>
                      </a:endParaRPr>
                    </a:p>
                  </a:txBody>
                  <a:tcPr/>
                </a:tc>
                <a:tc>
                  <a:txBody>
                    <a:bodyPr/>
                    <a:lstStyle/>
                    <a:p>
                      <a:r>
                        <a:rPr lang="en-US" dirty="0" smtClean="0"/>
                        <a:t>41</a:t>
                      </a:r>
                      <a:endParaRPr lang="el-GR" dirty="0"/>
                    </a:p>
                  </a:txBody>
                  <a:tcPr/>
                </a:tc>
                <a:tc>
                  <a:txBody>
                    <a:bodyPr/>
                    <a:lstStyle/>
                    <a:p>
                      <a:r>
                        <a:rPr lang="en-US" dirty="0" smtClean="0"/>
                        <a:t>-</a:t>
                      </a:r>
                      <a:endParaRPr lang="el-GR" dirty="0"/>
                    </a:p>
                  </a:txBody>
                  <a:tcPr/>
                </a:tc>
                <a:tc>
                  <a:txBody>
                    <a:bodyPr/>
                    <a:lstStyle/>
                    <a:p>
                      <a:r>
                        <a:rPr lang="en-US" dirty="0" smtClean="0"/>
                        <a:t>130</a:t>
                      </a:r>
                      <a:endParaRPr lang="el-GR" dirty="0"/>
                    </a:p>
                  </a:txBody>
                  <a:tcPr/>
                </a:tc>
                <a:tc>
                  <a:txBody>
                    <a:bodyPr/>
                    <a:lstStyle/>
                    <a:p>
                      <a:r>
                        <a:rPr lang="en-US" dirty="0" smtClean="0"/>
                        <a:t>50</a:t>
                      </a:r>
                      <a:endParaRPr lang="el-GR" dirty="0"/>
                    </a:p>
                  </a:txBody>
                  <a:tcPr/>
                </a:tc>
              </a:tr>
              <a:tr h="469922">
                <a:tc>
                  <a:txBody>
                    <a:bodyPr/>
                    <a:lstStyle/>
                    <a:p>
                      <a:r>
                        <a:rPr lang="en-US" dirty="0" smtClean="0"/>
                        <a:t>51</a:t>
                      </a:r>
                      <a:endParaRPr lang="el-GR" dirty="0"/>
                    </a:p>
                  </a:txBody>
                  <a:tcPr/>
                </a:tc>
                <a:tc>
                  <a:txBody>
                    <a:bodyPr/>
                    <a:lstStyle/>
                    <a:p>
                      <a:r>
                        <a:rPr lang="en-US" dirty="0" smtClean="0"/>
                        <a:t>-</a:t>
                      </a:r>
                      <a:endParaRPr lang="el-GR" dirty="0"/>
                    </a:p>
                  </a:txBody>
                  <a:tcPr/>
                </a:tc>
                <a:tc>
                  <a:txBody>
                    <a:bodyPr/>
                    <a:lstStyle/>
                    <a:p>
                      <a:r>
                        <a:rPr lang="en-US" dirty="0" smtClean="0"/>
                        <a:t>51</a:t>
                      </a:r>
                      <a:endParaRPr lang="el-GR" dirty="0"/>
                    </a:p>
                  </a:txBody>
                  <a:tcPr/>
                </a:tc>
                <a:tc>
                  <a:txBody>
                    <a:bodyPr/>
                    <a:lstStyle/>
                    <a:p>
                      <a:r>
                        <a:rPr lang="en-US" dirty="0" smtClean="0"/>
                        <a:t>162</a:t>
                      </a:r>
                      <a:endParaRPr lang="el-GR" dirty="0"/>
                    </a:p>
                  </a:txBody>
                  <a:tcPr/>
                </a:tc>
                <a:tc>
                  <a:txBody>
                    <a:bodyPr/>
                    <a:lstStyle/>
                    <a:p>
                      <a:r>
                        <a:rPr lang="en-US" dirty="0" smtClean="0"/>
                        <a:t>42</a:t>
                      </a:r>
                      <a:endParaRPr lang="el-GR" dirty="0"/>
                    </a:p>
                  </a:txBody>
                  <a:tcPr/>
                </a:tc>
                <a:tc>
                  <a:txBody>
                    <a:bodyPr/>
                    <a:lstStyle/>
                    <a:p>
                      <a:r>
                        <a:rPr lang="en-US" dirty="0" smtClean="0"/>
                        <a:t>-</a:t>
                      </a:r>
                      <a:endParaRPr lang="el-GR" dirty="0"/>
                    </a:p>
                  </a:txBody>
                  <a:tcPr/>
                </a:tc>
                <a:tc>
                  <a:txBody>
                    <a:bodyPr/>
                    <a:lstStyle/>
                    <a:p>
                      <a:r>
                        <a:rPr lang="en-US" dirty="0" smtClean="0"/>
                        <a:t>131</a:t>
                      </a:r>
                      <a:endParaRPr lang="el-GR" dirty="0"/>
                    </a:p>
                  </a:txBody>
                  <a:tcPr/>
                </a:tc>
                <a:tc>
                  <a:txBody>
                    <a:bodyPr/>
                    <a:lstStyle/>
                    <a:p>
                      <a:r>
                        <a:rPr lang="en-US" dirty="0" smtClean="0"/>
                        <a:t>51</a:t>
                      </a:r>
                      <a:endParaRPr lang="el-GR" dirty="0"/>
                    </a:p>
                  </a:txBody>
                  <a:tcPr/>
                </a:tc>
              </a:tr>
              <a:tr h="469922">
                <a:tc>
                  <a:txBody>
                    <a:bodyPr/>
                    <a:lstStyle/>
                    <a:p>
                      <a:r>
                        <a:rPr lang="en-US" dirty="0" smtClean="0"/>
                        <a:t>52</a:t>
                      </a:r>
                      <a:endParaRPr lang="el-GR" dirty="0"/>
                    </a:p>
                  </a:txBody>
                  <a:tcPr/>
                </a:tc>
                <a:tc>
                  <a:txBody>
                    <a:bodyPr/>
                    <a:lstStyle/>
                    <a:p>
                      <a:r>
                        <a:rPr lang="en-US" dirty="0" smtClean="0"/>
                        <a:t>-</a:t>
                      </a:r>
                      <a:endParaRPr lang="el-GR" dirty="0"/>
                    </a:p>
                  </a:txBody>
                  <a:tcPr/>
                </a:tc>
                <a:tc>
                  <a:txBody>
                    <a:bodyPr/>
                    <a:lstStyle/>
                    <a:p>
                      <a:r>
                        <a:rPr lang="en-US" dirty="0" smtClean="0"/>
                        <a:t>-</a:t>
                      </a:r>
                      <a:endParaRPr lang="el-GR" dirty="0"/>
                    </a:p>
                  </a:txBody>
                  <a:tcPr/>
                </a:tc>
                <a:tc>
                  <a:txBody>
                    <a:bodyPr/>
                    <a:lstStyle/>
                    <a:p>
                      <a:r>
                        <a:rPr lang="en-US" dirty="0" smtClean="0"/>
                        <a:t>163-164</a:t>
                      </a:r>
                      <a:endParaRPr lang="el-GR" dirty="0"/>
                    </a:p>
                  </a:txBody>
                  <a:tcPr/>
                </a:tc>
                <a:tc>
                  <a:txBody>
                    <a:bodyPr/>
                    <a:lstStyle/>
                    <a:p>
                      <a:r>
                        <a:rPr lang="en-US" dirty="0" smtClean="0"/>
                        <a:t>-</a:t>
                      </a:r>
                      <a:endParaRPr lang="el-GR" dirty="0"/>
                    </a:p>
                  </a:txBody>
                  <a:tcPr/>
                </a:tc>
                <a:tc>
                  <a:txBody>
                    <a:bodyPr/>
                    <a:lstStyle/>
                    <a:p>
                      <a:r>
                        <a:rPr lang="en-US" dirty="0" smtClean="0"/>
                        <a:t>-</a:t>
                      </a:r>
                      <a:endParaRPr lang="el-GR" dirty="0"/>
                    </a:p>
                  </a:txBody>
                  <a:tcPr/>
                </a:tc>
                <a:tc>
                  <a:txBody>
                    <a:bodyPr/>
                    <a:lstStyle/>
                    <a:p>
                      <a:r>
                        <a:rPr lang="en-US" dirty="0" smtClean="0"/>
                        <a:t>132</a:t>
                      </a:r>
                      <a:endParaRPr lang="el-GR" dirty="0"/>
                    </a:p>
                  </a:txBody>
                  <a:tcPr/>
                </a:tc>
                <a:tc>
                  <a:txBody>
                    <a:bodyPr/>
                    <a:lstStyle/>
                    <a:p>
                      <a:r>
                        <a:rPr lang="en-US" dirty="0" smtClean="0"/>
                        <a:t>52</a:t>
                      </a:r>
                      <a:endParaRPr lang="el-GR" dirty="0"/>
                    </a:p>
                  </a:txBody>
                  <a:tcPr/>
                </a:tc>
              </a:tr>
            </a:tbl>
          </a:graphicData>
        </a:graphic>
      </p:graphicFrame>
      <p:sp>
        <p:nvSpPr>
          <p:cNvPr id="9" name="8 - TextBox"/>
          <p:cNvSpPr txBox="1"/>
          <p:nvPr/>
        </p:nvSpPr>
        <p:spPr>
          <a:xfrm>
            <a:off x="3203848" y="50517"/>
            <a:ext cx="2214578" cy="646331"/>
          </a:xfrm>
          <a:prstGeom prst="rect">
            <a:avLst/>
          </a:prstGeom>
          <a:noFill/>
        </p:spPr>
        <p:txBody>
          <a:bodyPr wrap="square" rtlCol="0">
            <a:spAutoFit/>
          </a:bodyPr>
          <a:lstStyle/>
          <a:p>
            <a:r>
              <a:rPr lang="en-US" dirty="0" smtClean="0">
                <a:latin typeface="Comic Sans MS" pitchFamily="66" charset="0"/>
              </a:rPr>
              <a:t>Examiner’s Manual</a:t>
            </a:r>
          </a:p>
          <a:p>
            <a:r>
              <a:rPr lang="en-US" dirty="0" smtClean="0">
                <a:latin typeface="Comic Sans MS" pitchFamily="66" charset="0"/>
              </a:rPr>
              <a:t>Appendix C</a:t>
            </a:r>
            <a:endParaRPr lang="el-GR" dirty="0">
              <a:latin typeface="Comic Sans MS" pitchFamily="66" charset="0"/>
            </a:endParaRPr>
          </a:p>
        </p:txBody>
      </p:sp>
      <p:cxnSp>
        <p:nvCxnSpPr>
          <p:cNvPr id="11" name="10 - Ευθύγραμμο βέλος σύνδεσης"/>
          <p:cNvCxnSpPr/>
          <p:nvPr/>
        </p:nvCxnSpPr>
        <p:spPr>
          <a:xfrm rot="10800000">
            <a:off x="785786" y="4929198"/>
            <a:ext cx="278608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20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DMS-2_EM-96B.jpg"/>
          <p:cNvPicPr>
            <a:picLocks noChangeAspect="1"/>
          </p:cNvPicPr>
          <p:nvPr/>
        </p:nvPicPr>
        <p:blipFill>
          <a:blip r:embed="rId2"/>
          <a:stretch>
            <a:fillRect/>
          </a:stretch>
        </p:blipFill>
        <p:spPr>
          <a:xfrm>
            <a:off x="4000496" y="357142"/>
            <a:ext cx="5143504" cy="6500858"/>
          </a:xfrm>
          <a:prstGeom prst="rect">
            <a:avLst/>
          </a:prstGeom>
        </p:spPr>
      </p:pic>
      <p:sp>
        <p:nvSpPr>
          <p:cNvPr id="3" name="2 - TextBox"/>
          <p:cNvSpPr txBox="1"/>
          <p:nvPr/>
        </p:nvSpPr>
        <p:spPr>
          <a:xfrm>
            <a:off x="1000100" y="1571612"/>
            <a:ext cx="2714644" cy="707886"/>
          </a:xfrm>
          <a:prstGeom prst="rect">
            <a:avLst/>
          </a:prstGeom>
          <a:noFill/>
        </p:spPr>
        <p:txBody>
          <a:bodyPr wrap="square" rtlCol="0">
            <a:spAutoFit/>
          </a:bodyPr>
          <a:lstStyle/>
          <a:p>
            <a:r>
              <a:rPr lang="en-US" sz="2000" dirty="0" smtClean="0">
                <a:latin typeface="Comic Sans MS" pitchFamily="66" charset="0"/>
              </a:rPr>
              <a:t>Age Equivalent Age 50</a:t>
            </a:r>
            <a:endParaRPr lang="el-GR" sz="2000" dirty="0">
              <a:latin typeface="Comic Sans MS" pitchFamily="66" charset="0"/>
            </a:endParaRPr>
          </a:p>
        </p:txBody>
      </p:sp>
      <p:cxnSp>
        <p:nvCxnSpPr>
          <p:cNvPr id="5" name="4 - Ευθύγραμμο βέλος σύνδεσης"/>
          <p:cNvCxnSpPr/>
          <p:nvPr/>
        </p:nvCxnSpPr>
        <p:spPr>
          <a:xfrm>
            <a:off x="3857620" y="1857364"/>
            <a:ext cx="2500330" cy="15716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5 - TextBox"/>
          <p:cNvSpPr txBox="1"/>
          <p:nvPr/>
        </p:nvSpPr>
        <p:spPr>
          <a:xfrm>
            <a:off x="6215074" y="3357562"/>
            <a:ext cx="500066" cy="369332"/>
          </a:xfrm>
          <a:prstGeom prst="rect">
            <a:avLst/>
          </a:prstGeom>
          <a:noFill/>
        </p:spPr>
        <p:txBody>
          <a:bodyPr wrap="square" rtlCol="0">
            <a:spAutoFit/>
          </a:bodyPr>
          <a:lstStyle/>
          <a:p>
            <a:r>
              <a:rPr lang="en-US" b="1" dirty="0" smtClean="0">
                <a:solidFill>
                  <a:schemeClr val="accent5">
                    <a:lumMod val="50000"/>
                  </a:schemeClr>
                </a:solidFill>
                <a:latin typeface="Comic Sans MS" pitchFamily="66" charset="0"/>
              </a:rPr>
              <a:t>50</a:t>
            </a:r>
            <a:endParaRPr lang="el-GR" b="1" dirty="0">
              <a:solidFill>
                <a:schemeClr val="accent5">
                  <a:lumMod val="50000"/>
                </a:schemeClr>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14290"/>
            <a:ext cx="1900222" cy="357190"/>
          </a:xfrm>
        </p:spPr>
        <p:txBody>
          <a:bodyPr>
            <a:normAutofit fontScale="90000"/>
          </a:bodyPr>
          <a:lstStyle/>
          <a:p>
            <a:r>
              <a:rPr lang="en-US" dirty="0" smtClean="0">
                <a:solidFill>
                  <a:schemeClr val="accent5">
                    <a:lumMod val="50000"/>
                  </a:schemeClr>
                </a:solidFill>
                <a:latin typeface="Arial" pitchFamily="34" charset="0"/>
                <a:cs typeface="Arial" pitchFamily="34" charset="0"/>
              </a:rPr>
              <a:t>percentile</a:t>
            </a:r>
            <a:r>
              <a:rPr lang="en-US" dirty="0" smtClean="0">
                <a:latin typeface="Comic Sans MS" pitchFamily="66" charset="0"/>
              </a:rPr>
              <a:t> </a:t>
            </a:r>
            <a:endParaRPr lang="el-GR" dirty="0">
              <a:latin typeface="Comic Sans MS" pitchFamily="66" charset="0"/>
            </a:endParaRPr>
          </a:p>
        </p:txBody>
      </p:sp>
      <p:sp>
        <p:nvSpPr>
          <p:cNvPr id="4" name="3 - Θέση κειμένου"/>
          <p:cNvSpPr>
            <a:spLocks noGrp="1"/>
          </p:cNvSpPr>
          <p:nvPr>
            <p:ph type="body" idx="2"/>
          </p:nvPr>
        </p:nvSpPr>
        <p:spPr>
          <a:xfrm>
            <a:off x="4499992" y="188640"/>
            <a:ext cx="3008313" cy="922330"/>
          </a:xfrm>
        </p:spPr>
        <p:txBody>
          <a:bodyPr>
            <a:noAutofit/>
          </a:bodyPr>
          <a:lstStyle/>
          <a:p>
            <a:r>
              <a:rPr lang="en-US" dirty="0" smtClean="0">
                <a:latin typeface="Comic Sans MS" pitchFamily="66" charset="0"/>
              </a:rPr>
              <a:t>Examiner’s Manual Appendix A</a:t>
            </a:r>
          </a:p>
          <a:p>
            <a:endParaRPr lang="en-US" dirty="0" smtClean="0">
              <a:latin typeface="Comic Sans MS" pitchFamily="66" charset="0"/>
            </a:endParaRPr>
          </a:p>
          <a:p>
            <a:r>
              <a:rPr lang="el-GR" dirty="0" smtClean="0">
                <a:latin typeface="Comic Sans MS" pitchFamily="66" charset="0"/>
              </a:rPr>
              <a:t>Στη σελίδα που έχει την ηλικία </a:t>
            </a:r>
            <a:r>
              <a:rPr lang="el-GR" dirty="0" smtClean="0">
                <a:solidFill>
                  <a:schemeClr val="accent5">
                    <a:lumMod val="50000"/>
                  </a:schemeClr>
                </a:solidFill>
                <a:latin typeface="Comic Sans MS" pitchFamily="66" charset="0"/>
              </a:rPr>
              <a:t>της 60 </a:t>
            </a:r>
            <a:r>
              <a:rPr lang="en-US" dirty="0" smtClean="0">
                <a:solidFill>
                  <a:schemeClr val="accent5">
                    <a:lumMod val="50000"/>
                  </a:schemeClr>
                </a:solidFill>
                <a:latin typeface="Comic Sans MS" pitchFamily="66" charset="0"/>
              </a:rPr>
              <a:t>months</a:t>
            </a:r>
            <a:endParaRPr lang="el-GR" dirty="0">
              <a:solidFill>
                <a:schemeClr val="accent5">
                  <a:lumMod val="50000"/>
                </a:schemeClr>
              </a:solidFill>
              <a:latin typeface="Comic Sans MS" pitchFamily="66" charset="0"/>
            </a:endParaRPr>
          </a:p>
        </p:txBody>
      </p:sp>
      <p:graphicFrame>
        <p:nvGraphicFramePr>
          <p:cNvPr id="5" name="4 - Πίνακας"/>
          <p:cNvGraphicFramePr>
            <a:graphicFrameLocks noGrp="1"/>
          </p:cNvGraphicFramePr>
          <p:nvPr>
            <p:extLst>
              <p:ext uri="{D42A27DB-BD31-4B8C-83A1-F6EECF244321}">
                <p14:modId xmlns:p14="http://schemas.microsoft.com/office/powerpoint/2010/main" val="1316887756"/>
              </p:ext>
            </p:extLst>
          </p:nvPr>
        </p:nvGraphicFramePr>
        <p:xfrm>
          <a:off x="142844" y="1073490"/>
          <a:ext cx="7957548" cy="5595869"/>
        </p:xfrm>
        <a:graphic>
          <a:graphicData uri="http://schemas.openxmlformats.org/drawingml/2006/table">
            <a:tbl>
              <a:tblPr firstRow="1" bandRow="1">
                <a:tableStyleId>{7DF18680-E054-41AD-8BC1-D1AEF772440D}</a:tableStyleId>
              </a:tblPr>
              <a:tblGrid>
                <a:gridCol w="970433"/>
                <a:gridCol w="1293910"/>
                <a:gridCol w="1293910"/>
                <a:gridCol w="1358606"/>
                <a:gridCol w="1035128"/>
                <a:gridCol w="841042"/>
                <a:gridCol w="1164519"/>
              </a:tblGrid>
              <a:tr h="15079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smtClean="0">
                        <a:latin typeface="Comic Sans MS" pitchFamily="66"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Comic Sans MS" pitchFamily="66" charset="0"/>
                        </a:rPr>
                        <a:t>Percentile</a:t>
                      </a:r>
                      <a:r>
                        <a:rPr lang="en-US" sz="1800" baseline="0" dirty="0" smtClean="0">
                          <a:latin typeface="Comic Sans MS" pitchFamily="66" charset="0"/>
                        </a:rPr>
                        <a:t> rank</a:t>
                      </a:r>
                      <a:endParaRPr lang="el-GR" sz="1800" dirty="0" smtClean="0">
                        <a:latin typeface="Comic Sans MS" pitchFamily="66" charset="0"/>
                      </a:endParaRPr>
                    </a:p>
                    <a:p>
                      <a:pPr algn="l"/>
                      <a:endParaRPr lang="el-GR" sz="1800" dirty="0">
                        <a:latin typeface="Comic Sans MS" pitchFamily="66" charset="0"/>
                      </a:endParaRPr>
                    </a:p>
                  </a:txBody>
                  <a:tcPr/>
                </a:tc>
                <a:tc>
                  <a:txBody>
                    <a:bodyPr/>
                    <a:lstStyle/>
                    <a:p>
                      <a:pPr algn="ctr"/>
                      <a:endParaRPr lang="en-US" sz="1800" dirty="0" smtClean="0">
                        <a:latin typeface="Comic Sans MS" pitchFamily="66" charset="0"/>
                      </a:endParaRPr>
                    </a:p>
                    <a:p>
                      <a:pPr algn="ctr"/>
                      <a:endParaRPr lang="en-US" sz="1800" dirty="0" smtClean="0">
                        <a:latin typeface="Comic Sans MS" pitchFamily="66" charset="0"/>
                      </a:endParaRPr>
                    </a:p>
                    <a:p>
                      <a:pPr algn="ctr"/>
                      <a:endParaRPr lang="en-US" sz="1800" dirty="0" smtClean="0">
                        <a:latin typeface="Comic Sans MS" pitchFamily="66" charset="0"/>
                      </a:endParaRPr>
                    </a:p>
                    <a:p>
                      <a:pPr algn="ctr"/>
                      <a:r>
                        <a:rPr lang="en-US" sz="1800" dirty="0" smtClean="0">
                          <a:latin typeface="Comic Sans MS" pitchFamily="66" charset="0"/>
                        </a:rPr>
                        <a:t>Stationary</a:t>
                      </a:r>
                      <a:endParaRPr lang="el-GR" sz="1800" dirty="0">
                        <a:latin typeface="Comic Sans MS" pitchFamily="66" charset="0"/>
                      </a:endParaRPr>
                    </a:p>
                  </a:txBody>
                  <a:tcPr/>
                </a:tc>
                <a:tc>
                  <a:txBody>
                    <a:bodyPr/>
                    <a:lstStyle/>
                    <a:p>
                      <a:pPr algn="ctr"/>
                      <a:r>
                        <a:rPr lang="en-US" sz="1800" dirty="0" smtClean="0">
                          <a:latin typeface="Comic Sans MS" pitchFamily="66" charset="0"/>
                        </a:rPr>
                        <a:t>Locomotion</a:t>
                      </a:r>
                      <a:endParaRPr lang="el-GR" sz="1800" dirty="0">
                        <a:latin typeface="Comic Sans MS" pitchFamily="66" charset="0"/>
                      </a:endParaRPr>
                    </a:p>
                  </a:txBody>
                  <a:tcPr/>
                </a:tc>
                <a:tc>
                  <a:txBody>
                    <a:bodyPr/>
                    <a:lstStyle/>
                    <a:p>
                      <a:pPr algn="ctr"/>
                      <a:r>
                        <a:rPr lang="en-US" sz="1800" dirty="0" smtClean="0">
                          <a:solidFill>
                            <a:schemeClr val="bg1"/>
                          </a:solidFill>
                        </a:rPr>
                        <a:t>Object</a:t>
                      </a:r>
                    </a:p>
                    <a:p>
                      <a:pPr algn="ctr"/>
                      <a:r>
                        <a:rPr lang="en-US" sz="1800" dirty="0" smtClean="0">
                          <a:solidFill>
                            <a:schemeClr val="bg1"/>
                          </a:solidFill>
                        </a:rPr>
                        <a:t>Manipulation</a:t>
                      </a:r>
                      <a:endParaRPr lang="el-GR" sz="1800" dirty="0">
                        <a:solidFill>
                          <a:schemeClr val="bg1"/>
                        </a:solidFill>
                      </a:endParaRPr>
                    </a:p>
                  </a:txBody>
                  <a:tcPr/>
                </a:tc>
                <a:tc>
                  <a:txBody>
                    <a:bodyPr/>
                    <a:lstStyle/>
                    <a:p>
                      <a:pPr algn="ctr"/>
                      <a:endParaRPr lang="en-US" sz="1800" dirty="0" smtClean="0">
                        <a:latin typeface="Comic Sans MS" pitchFamily="66" charset="0"/>
                      </a:endParaRPr>
                    </a:p>
                    <a:p>
                      <a:pPr algn="ctr"/>
                      <a:endParaRPr lang="en-US" sz="1800" dirty="0" smtClean="0">
                        <a:latin typeface="Comic Sans MS" pitchFamily="66" charset="0"/>
                      </a:endParaRPr>
                    </a:p>
                    <a:p>
                      <a:pPr algn="ctr"/>
                      <a:endParaRPr lang="en-US" sz="1800" dirty="0" smtClean="0">
                        <a:latin typeface="Comic Sans MS" pitchFamily="66" charset="0"/>
                      </a:endParaRPr>
                    </a:p>
                    <a:p>
                      <a:pPr algn="ctr"/>
                      <a:r>
                        <a:rPr lang="en-US" sz="1800" dirty="0" smtClean="0">
                          <a:latin typeface="Comic Sans MS" pitchFamily="66" charset="0"/>
                        </a:rPr>
                        <a:t>Grasping</a:t>
                      </a:r>
                      <a:endParaRPr lang="el-GR" sz="1800" dirty="0">
                        <a:latin typeface="Comic Sans MS" pitchFamily="66" charset="0"/>
                      </a:endParaRPr>
                    </a:p>
                  </a:txBody>
                  <a:tcPr/>
                </a:tc>
                <a:tc>
                  <a:txBody>
                    <a:bodyPr/>
                    <a:lstStyle/>
                    <a:p>
                      <a:pPr algn="ctr"/>
                      <a:r>
                        <a:rPr lang="en-US" sz="1800" dirty="0" smtClean="0">
                          <a:latin typeface="Comic Sans MS" pitchFamily="66" charset="0"/>
                        </a:rPr>
                        <a:t>Visual motor</a:t>
                      </a:r>
                      <a:endParaRPr lang="el-GR" sz="1800" dirty="0">
                        <a:latin typeface="Comic Sans MS" pitchFamily="66"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Comic Sans MS" pitchFamily="66" charset="0"/>
                        </a:rPr>
                        <a:t>Standard Scores</a:t>
                      </a:r>
                      <a:endParaRPr lang="el-GR" sz="1800" dirty="0" smtClean="0">
                        <a:latin typeface="Comic Sans MS" pitchFamily="66" charset="0"/>
                      </a:endParaRPr>
                    </a:p>
                    <a:p>
                      <a:pPr algn="ctr"/>
                      <a:endParaRPr lang="el-GR" sz="1800" dirty="0">
                        <a:latin typeface="Comic Sans MS" pitchFamily="66" charset="0"/>
                      </a:endParaRPr>
                    </a:p>
                  </a:txBody>
                  <a:tcPr/>
                </a:tc>
              </a:tr>
              <a:tr h="499148">
                <a:tc>
                  <a:txBody>
                    <a:bodyPr/>
                    <a:lstStyle/>
                    <a:p>
                      <a:r>
                        <a:rPr lang="en-US" dirty="0" smtClean="0"/>
                        <a:t>1</a:t>
                      </a:r>
                      <a:endParaRPr lang="el-GR" dirty="0"/>
                    </a:p>
                  </a:txBody>
                  <a:tcPr/>
                </a:tc>
                <a:tc>
                  <a:txBody>
                    <a:bodyPr/>
                    <a:lstStyle/>
                    <a:p>
                      <a:r>
                        <a:rPr lang="en-US" dirty="0" smtClean="0"/>
                        <a:t>33</a:t>
                      </a:r>
                      <a:endParaRPr lang="el-GR" dirty="0"/>
                    </a:p>
                  </a:txBody>
                  <a:tcPr/>
                </a:tc>
                <a:tc>
                  <a:txBody>
                    <a:bodyPr/>
                    <a:lstStyle/>
                    <a:p>
                      <a:r>
                        <a:rPr lang="en-US" dirty="0" smtClean="0"/>
                        <a:t>65</a:t>
                      </a:r>
                      <a:endParaRPr lang="el-GR" dirty="0"/>
                    </a:p>
                  </a:txBody>
                  <a:tcPr/>
                </a:tc>
                <a:tc>
                  <a:txBody>
                    <a:bodyPr/>
                    <a:lstStyle/>
                    <a:p>
                      <a:r>
                        <a:rPr lang="en-US" dirty="0" smtClean="0"/>
                        <a:t>11</a:t>
                      </a:r>
                      <a:endParaRPr lang="el-GR" dirty="0"/>
                    </a:p>
                  </a:txBody>
                  <a:tcPr/>
                </a:tc>
                <a:tc>
                  <a:txBody>
                    <a:bodyPr/>
                    <a:lstStyle/>
                    <a:p>
                      <a:r>
                        <a:rPr lang="en-US" dirty="0" smtClean="0"/>
                        <a:t>38</a:t>
                      </a:r>
                      <a:endParaRPr lang="el-GR" dirty="0"/>
                    </a:p>
                  </a:txBody>
                  <a:tcPr/>
                </a:tc>
                <a:tc>
                  <a:txBody>
                    <a:bodyPr/>
                    <a:lstStyle/>
                    <a:p>
                      <a:r>
                        <a:rPr lang="en-US" dirty="0" smtClean="0"/>
                        <a:t>66</a:t>
                      </a:r>
                      <a:endParaRPr lang="el-GR" dirty="0"/>
                    </a:p>
                  </a:txBody>
                  <a:tcPr/>
                </a:tc>
                <a:tc>
                  <a:txBody>
                    <a:bodyPr/>
                    <a:lstStyle/>
                    <a:p>
                      <a:r>
                        <a:rPr lang="en-US" dirty="0" smtClean="0"/>
                        <a:t>1</a:t>
                      </a:r>
                      <a:endParaRPr lang="el-GR" dirty="0"/>
                    </a:p>
                  </a:txBody>
                  <a:tcPr/>
                </a:tc>
              </a:tr>
              <a:tr h="499148">
                <a:tc>
                  <a:txBody>
                    <a:bodyPr/>
                    <a:lstStyle/>
                    <a:p>
                      <a:r>
                        <a:rPr lang="en-US" dirty="0" smtClean="0"/>
                        <a:t>1</a:t>
                      </a:r>
                      <a:endParaRPr lang="el-GR" dirty="0"/>
                    </a:p>
                  </a:txBody>
                  <a:tcPr/>
                </a:tc>
                <a:tc>
                  <a:txBody>
                    <a:bodyPr/>
                    <a:lstStyle/>
                    <a:p>
                      <a:r>
                        <a:rPr lang="en-US" dirty="0" smtClean="0"/>
                        <a:t>33-35</a:t>
                      </a:r>
                      <a:endParaRPr lang="el-GR" dirty="0"/>
                    </a:p>
                  </a:txBody>
                  <a:tcPr/>
                </a:tc>
                <a:tc>
                  <a:txBody>
                    <a:bodyPr/>
                    <a:lstStyle/>
                    <a:p>
                      <a:r>
                        <a:rPr lang="en-US" dirty="0" smtClean="0"/>
                        <a:t>65-81</a:t>
                      </a:r>
                      <a:endParaRPr lang="el-GR" dirty="0"/>
                    </a:p>
                  </a:txBody>
                  <a:tcPr/>
                </a:tc>
                <a:tc>
                  <a:txBody>
                    <a:bodyPr/>
                    <a:lstStyle/>
                    <a:p>
                      <a:r>
                        <a:rPr lang="en-US" dirty="0" smtClean="0"/>
                        <a:t>11-13</a:t>
                      </a:r>
                      <a:endParaRPr lang="el-GR" dirty="0"/>
                    </a:p>
                  </a:txBody>
                  <a:tcPr/>
                </a:tc>
                <a:tc>
                  <a:txBody>
                    <a:bodyPr/>
                    <a:lstStyle/>
                    <a:p>
                      <a:r>
                        <a:rPr lang="en-US" dirty="0" smtClean="0"/>
                        <a:t>38-41</a:t>
                      </a:r>
                      <a:endParaRPr lang="el-GR" dirty="0"/>
                    </a:p>
                  </a:txBody>
                  <a:tcPr/>
                </a:tc>
                <a:tc>
                  <a:txBody>
                    <a:bodyPr/>
                    <a:lstStyle/>
                    <a:p>
                      <a:r>
                        <a:rPr lang="en-US" dirty="0" smtClean="0"/>
                        <a:t>66-79</a:t>
                      </a:r>
                      <a:endParaRPr lang="el-GR" dirty="0"/>
                    </a:p>
                  </a:txBody>
                  <a:tcPr/>
                </a:tc>
                <a:tc>
                  <a:txBody>
                    <a:bodyPr/>
                    <a:lstStyle/>
                    <a:p>
                      <a:r>
                        <a:rPr lang="en-US" dirty="0" smtClean="0"/>
                        <a:t>2</a:t>
                      </a:r>
                      <a:endParaRPr lang="el-GR" dirty="0"/>
                    </a:p>
                  </a:txBody>
                  <a:tcPr/>
                </a:tc>
              </a:tr>
              <a:tr h="499148">
                <a:tc>
                  <a:txBody>
                    <a:bodyPr/>
                    <a:lstStyle/>
                    <a:p>
                      <a:r>
                        <a:rPr lang="en-US" dirty="0" smtClean="0"/>
                        <a:t>1</a:t>
                      </a:r>
                      <a:endParaRPr lang="el-GR" dirty="0"/>
                    </a:p>
                  </a:txBody>
                  <a:tcPr/>
                </a:tc>
                <a:tc>
                  <a:txBody>
                    <a:bodyPr/>
                    <a:lstStyle/>
                    <a:p>
                      <a:r>
                        <a:rPr lang="en-US" dirty="0" smtClean="0"/>
                        <a:t>36-38</a:t>
                      </a:r>
                      <a:endParaRPr lang="el-GR" dirty="0"/>
                    </a:p>
                  </a:txBody>
                  <a:tcPr/>
                </a:tc>
                <a:tc>
                  <a:txBody>
                    <a:bodyPr/>
                    <a:lstStyle/>
                    <a:p>
                      <a:r>
                        <a:rPr lang="en-US" dirty="0" smtClean="0"/>
                        <a:t>82-105</a:t>
                      </a:r>
                      <a:endParaRPr lang="el-GR" dirty="0"/>
                    </a:p>
                  </a:txBody>
                  <a:tcPr/>
                </a:tc>
                <a:tc>
                  <a:txBody>
                    <a:bodyPr/>
                    <a:lstStyle/>
                    <a:p>
                      <a:r>
                        <a:rPr lang="en-US" dirty="0" smtClean="0"/>
                        <a:t>14-16</a:t>
                      </a:r>
                      <a:endParaRPr lang="el-GR" dirty="0"/>
                    </a:p>
                  </a:txBody>
                  <a:tcPr/>
                </a:tc>
                <a:tc>
                  <a:txBody>
                    <a:bodyPr/>
                    <a:lstStyle/>
                    <a:p>
                      <a:r>
                        <a:rPr lang="en-US" dirty="0" smtClean="0"/>
                        <a:t>42-44</a:t>
                      </a:r>
                      <a:endParaRPr lang="el-GR" dirty="0"/>
                    </a:p>
                  </a:txBody>
                  <a:tcPr/>
                </a:tc>
                <a:tc>
                  <a:txBody>
                    <a:bodyPr/>
                    <a:lstStyle/>
                    <a:p>
                      <a:r>
                        <a:rPr lang="en-US" dirty="0" smtClean="0"/>
                        <a:t>80-94</a:t>
                      </a:r>
                      <a:endParaRPr lang="el-GR" dirty="0"/>
                    </a:p>
                  </a:txBody>
                  <a:tcPr/>
                </a:tc>
                <a:tc>
                  <a:txBody>
                    <a:bodyPr/>
                    <a:lstStyle/>
                    <a:p>
                      <a:r>
                        <a:rPr lang="en-US" dirty="0" smtClean="0"/>
                        <a:t>3</a:t>
                      </a:r>
                      <a:endParaRPr lang="el-GR" dirty="0"/>
                    </a:p>
                  </a:txBody>
                  <a:tcPr/>
                </a:tc>
              </a:tr>
              <a:tr h="499148">
                <a:tc>
                  <a:txBody>
                    <a:bodyPr/>
                    <a:lstStyle/>
                    <a:p>
                      <a:r>
                        <a:rPr lang="en-US" dirty="0" smtClean="0"/>
                        <a:t>2</a:t>
                      </a:r>
                      <a:endParaRPr lang="el-GR" dirty="0"/>
                    </a:p>
                  </a:txBody>
                  <a:tcPr/>
                </a:tc>
                <a:tc>
                  <a:txBody>
                    <a:bodyPr/>
                    <a:lstStyle/>
                    <a:p>
                      <a:r>
                        <a:rPr lang="en-US" dirty="0" smtClean="0"/>
                        <a:t>39-41</a:t>
                      </a:r>
                      <a:endParaRPr lang="el-GR" dirty="0"/>
                    </a:p>
                  </a:txBody>
                  <a:tcPr/>
                </a:tc>
                <a:tc>
                  <a:txBody>
                    <a:bodyPr/>
                    <a:lstStyle/>
                    <a:p>
                      <a:r>
                        <a:rPr lang="en-US" dirty="0" smtClean="0"/>
                        <a:t>106-125</a:t>
                      </a:r>
                      <a:endParaRPr lang="el-GR" dirty="0"/>
                    </a:p>
                  </a:txBody>
                  <a:tcPr/>
                </a:tc>
                <a:tc>
                  <a:txBody>
                    <a:bodyPr/>
                    <a:lstStyle/>
                    <a:p>
                      <a:r>
                        <a:rPr lang="en-US" dirty="0" smtClean="0"/>
                        <a:t>17-19</a:t>
                      </a:r>
                      <a:endParaRPr lang="el-GR" dirty="0"/>
                    </a:p>
                  </a:txBody>
                  <a:tcPr/>
                </a:tc>
                <a:tc>
                  <a:txBody>
                    <a:bodyPr/>
                    <a:lstStyle/>
                    <a:p>
                      <a:r>
                        <a:rPr lang="en-US" dirty="0" smtClean="0"/>
                        <a:t>45</a:t>
                      </a:r>
                      <a:endParaRPr lang="el-GR" dirty="0"/>
                    </a:p>
                  </a:txBody>
                  <a:tcPr/>
                </a:tc>
                <a:tc>
                  <a:txBody>
                    <a:bodyPr/>
                    <a:lstStyle/>
                    <a:p>
                      <a:r>
                        <a:rPr lang="en-US" dirty="0" smtClean="0"/>
                        <a:t>95-110</a:t>
                      </a:r>
                      <a:endParaRPr lang="el-GR" dirty="0"/>
                    </a:p>
                  </a:txBody>
                  <a:tcPr/>
                </a:tc>
                <a:tc>
                  <a:txBody>
                    <a:bodyPr/>
                    <a:lstStyle/>
                    <a:p>
                      <a:r>
                        <a:rPr lang="en-US" dirty="0" smtClean="0"/>
                        <a:t>4</a:t>
                      </a:r>
                      <a:endParaRPr lang="el-GR" dirty="0"/>
                    </a:p>
                  </a:txBody>
                  <a:tcPr/>
                </a:tc>
              </a:tr>
              <a:tr h="650143">
                <a:tc>
                  <a:txBody>
                    <a:bodyPr/>
                    <a:lstStyle/>
                    <a:p>
                      <a:r>
                        <a:rPr lang="en-US" dirty="0" smtClean="0"/>
                        <a:t>5</a:t>
                      </a:r>
                      <a:endParaRPr lang="el-GR" dirty="0"/>
                    </a:p>
                  </a:txBody>
                  <a:tcPr/>
                </a:tc>
                <a:tc>
                  <a:txBody>
                    <a:bodyPr/>
                    <a:lstStyle/>
                    <a:p>
                      <a:r>
                        <a:rPr lang="en-US" dirty="0" smtClean="0"/>
                        <a:t>42-44</a:t>
                      </a:r>
                      <a:endParaRPr lang="el-GR" dirty="0"/>
                    </a:p>
                  </a:txBody>
                  <a:tcPr/>
                </a:tc>
                <a:tc>
                  <a:txBody>
                    <a:bodyPr/>
                    <a:lstStyle/>
                    <a:p>
                      <a:r>
                        <a:rPr lang="en-US" dirty="0" smtClean="0"/>
                        <a:t>126-141</a:t>
                      </a:r>
                      <a:endParaRPr lang="el-GR" dirty="0"/>
                    </a:p>
                  </a:txBody>
                  <a:tcPr/>
                </a:tc>
                <a:tc>
                  <a:txBody>
                    <a:bodyPr/>
                    <a:lstStyle/>
                    <a:p>
                      <a:r>
                        <a:rPr lang="en-US" dirty="0" smtClean="0">
                          <a:solidFill>
                            <a:schemeClr val="tx1"/>
                          </a:solidFill>
                        </a:rPr>
                        <a:t>20-28</a:t>
                      </a:r>
                      <a:endParaRPr lang="el-GR" dirty="0">
                        <a:solidFill>
                          <a:schemeClr val="tx1"/>
                        </a:solidFill>
                      </a:endParaRPr>
                    </a:p>
                  </a:txBody>
                  <a:tcPr/>
                </a:tc>
                <a:tc>
                  <a:txBody>
                    <a:bodyPr/>
                    <a:lstStyle/>
                    <a:p>
                      <a:r>
                        <a:rPr lang="en-US" dirty="0" smtClean="0"/>
                        <a:t>46</a:t>
                      </a:r>
                      <a:endParaRPr lang="el-GR" dirty="0"/>
                    </a:p>
                  </a:txBody>
                  <a:tcPr/>
                </a:tc>
                <a:tc>
                  <a:txBody>
                    <a:bodyPr/>
                    <a:lstStyle/>
                    <a:p>
                      <a:r>
                        <a:rPr lang="en-US" dirty="0" smtClean="0"/>
                        <a:t>111-120</a:t>
                      </a:r>
                      <a:endParaRPr lang="el-GR" dirty="0"/>
                    </a:p>
                  </a:txBody>
                  <a:tcPr/>
                </a:tc>
                <a:tc>
                  <a:txBody>
                    <a:bodyPr/>
                    <a:lstStyle/>
                    <a:p>
                      <a:r>
                        <a:rPr lang="en-US" dirty="0" smtClean="0"/>
                        <a:t>5</a:t>
                      </a:r>
                      <a:endParaRPr lang="el-GR" dirty="0"/>
                    </a:p>
                  </a:txBody>
                  <a:tcPr/>
                </a:tc>
              </a:tr>
              <a:tr h="650143">
                <a:tc>
                  <a:txBody>
                    <a:bodyPr/>
                    <a:lstStyle/>
                    <a:p>
                      <a:r>
                        <a:rPr lang="en-US" dirty="0" smtClean="0"/>
                        <a:t>9</a:t>
                      </a:r>
                      <a:endParaRPr lang="el-GR" dirty="0"/>
                    </a:p>
                  </a:txBody>
                  <a:tcPr/>
                </a:tc>
                <a:tc>
                  <a:txBody>
                    <a:bodyPr/>
                    <a:lstStyle/>
                    <a:p>
                      <a:r>
                        <a:rPr lang="en-US" dirty="0" smtClean="0"/>
                        <a:t>45-47</a:t>
                      </a:r>
                      <a:endParaRPr lang="el-GR" dirty="0"/>
                    </a:p>
                  </a:txBody>
                  <a:tcPr/>
                </a:tc>
                <a:tc>
                  <a:txBody>
                    <a:bodyPr/>
                    <a:lstStyle/>
                    <a:p>
                      <a:r>
                        <a:rPr lang="en-US" dirty="0" smtClean="0"/>
                        <a:t>142-155</a:t>
                      </a:r>
                      <a:endParaRPr lang="el-GR" dirty="0"/>
                    </a:p>
                  </a:txBody>
                  <a:tcPr/>
                </a:tc>
                <a:tc>
                  <a:txBody>
                    <a:bodyPr/>
                    <a:lstStyle/>
                    <a:p>
                      <a:r>
                        <a:rPr lang="en-US" dirty="0" smtClean="0"/>
                        <a:t>29-35</a:t>
                      </a:r>
                      <a:endParaRPr lang="el-GR" dirty="0"/>
                    </a:p>
                  </a:txBody>
                  <a:tcPr/>
                </a:tc>
                <a:tc>
                  <a:txBody>
                    <a:bodyPr/>
                    <a:lstStyle/>
                    <a:p>
                      <a:r>
                        <a:rPr lang="en-US" dirty="0" smtClean="0"/>
                        <a:t>47</a:t>
                      </a:r>
                      <a:endParaRPr lang="el-GR" dirty="0"/>
                    </a:p>
                  </a:txBody>
                  <a:tcPr/>
                </a:tc>
                <a:tc>
                  <a:txBody>
                    <a:bodyPr/>
                    <a:lstStyle/>
                    <a:p>
                      <a:r>
                        <a:rPr lang="en-US" dirty="0" smtClean="0"/>
                        <a:t>121-126</a:t>
                      </a:r>
                      <a:endParaRPr lang="el-GR" dirty="0"/>
                    </a:p>
                  </a:txBody>
                  <a:tcPr/>
                </a:tc>
                <a:tc>
                  <a:txBody>
                    <a:bodyPr/>
                    <a:lstStyle/>
                    <a:p>
                      <a:r>
                        <a:rPr lang="en-US" dirty="0" smtClean="0"/>
                        <a:t>6</a:t>
                      </a:r>
                      <a:endParaRPr lang="el-GR" dirty="0"/>
                    </a:p>
                  </a:txBody>
                  <a:tcPr/>
                </a:tc>
              </a:tr>
              <a:tr h="650143">
                <a:tc>
                  <a:txBody>
                    <a:bodyPr/>
                    <a:lstStyle/>
                    <a:p>
                      <a:r>
                        <a:rPr lang="en-US" b="1" dirty="0" smtClean="0">
                          <a:solidFill>
                            <a:schemeClr val="accent5">
                              <a:lumMod val="50000"/>
                            </a:schemeClr>
                          </a:solidFill>
                        </a:rPr>
                        <a:t>16</a:t>
                      </a:r>
                      <a:endParaRPr lang="el-GR" b="1" dirty="0">
                        <a:solidFill>
                          <a:schemeClr val="accent5">
                            <a:lumMod val="50000"/>
                          </a:schemeClr>
                        </a:solidFill>
                      </a:endParaRPr>
                    </a:p>
                  </a:txBody>
                  <a:tcPr/>
                </a:tc>
                <a:tc>
                  <a:txBody>
                    <a:bodyPr/>
                    <a:lstStyle/>
                    <a:p>
                      <a:r>
                        <a:rPr lang="en-US" dirty="0" smtClean="0"/>
                        <a:t>48-50</a:t>
                      </a:r>
                      <a:endParaRPr lang="el-GR" dirty="0"/>
                    </a:p>
                  </a:txBody>
                  <a:tcPr/>
                </a:tc>
                <a:tc>
                  <a:txBody>
                    <a:bodyPr/>
                    <a:lstStyle/>
                    <a:p>
                      <a:r>
                        <a:rPr lang="en-US" dirty="0" smtClean="0">
                          <a:solidFill>
                            <a:schemeClr val="accent5">
                              <a:lumMod val="50000"/>
                            </a:schemeClr>
                          </a:solidFill>
                        </a:rPr>
                        <a:t>156-161</a:t>
                      </a:r>
                      <a:endParaRPr lang="el-GR" dirty="0">
                        <a:solidFill>
                          <a:schemeClr val="accent5">
                            <a:lumMod val="50000"/>
                          </a:schemeClr>
                        </a:solidFill>
                      </a:endParaRPr>
                    </a:p>
                  </a:txBody>
                  <a:tcPr/>
                </a:tc>
                <a:tc>
                  <a:txBody>
                    <a:bodyPr/>
                    <a:lstStyle/>
                    <a:p>
                      <a:r>
                        <a:rPr lang="en-US" dirty="0" smtClean="0"/>
                        <a:t>36-39</a:t>
                      </a:r>
                      <a:endParaRPr lang="el-GR" dirty="0"/>
                    </a:p>
                  </a:txBody>
                  <a:tcPr/>
                </a:tc>
                <a:tc>
                  <a:txBody>
                    <a:bodyPr/>
                    <a:lstStyle/>
                    <a:p>
                      <a:r>
                        <a:rPr lang="en-US" dirty="0" smtClean="0"/>
                        <a:t>48</a:t>
                      </a:r>
                      <a:endParaRPr lang="el-GR" dirty="0"/>
                    </a:p>
                  </a:txBody>
                  <a:tcPr/>
                </a:tc>
                <a:tc>
                  <a:txBody>
                    <a:bodyPr/>
                    <a:lstStyle/>
                    <a:p>
                      <a:r>
                        <a:rPr lang="en-US" dirty="0" smtClean="0"/>
                        <a:t>127-130</a:t>
                      </a:r>
                      <a:endParaRPr lang="el-GR" dirty="0"/>
                    </a:p>
                  </a:txBody>
                  <a:tcPr/>
                </a:tc>
                <a:tc>
                  <a:txBody>
                    <a:bodyPr/>
                    <a:lstStyle/>
                    <a:p>
                      <a:r>
                        <a:rPr lang="en-US" dirty="0" smtClean="0"/>
                        <a:t>7</a:t>
                      </a:r>
                      <a:endParaRPr lang="el-GR" dirty="0"/>
                    </a:p>
                  </a:txBody>
                  <a:tcPr/>
                </a:tc>
              </a:tr>
            </a:tbl>
          </a:graphicData>
        </a:graphic>
      </p:graphicFrame>
      <p:cxnSp>
        <p:nvCxnSpPr>
          <p:cNvPr id="8" name="7 - Ευθύγραμμο βέλος σύνδεσης"/>
          <p:cNvCxnSpPr/>
          <p:nvPr/>
        </p:nvCxnSpPr>
        <p:spPr>
          <a:xfrm rot="10800000">
            <a:off x="571472" y="6215082"/>
            <a:ext cx="2214578" cy="71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down)">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6"/>
          <p:cNvSpPr>
            <a:spLocks noGrp="1"/>
          </p:cNvSpPr>
          <p:nvPr>
            <p:ph type="title"/>
          </p:nvPr>
        </p:nvSpPr>
        <p:spPr>
          <a:xfrm>
            <a:off x="323528" y="620688"/>
            <a:ext cx="7239000" cy="1143000"/>
          </a:xfrm>
        </p:spPr>
        <p:txBody>
          <a:bodyPr>
            <a:noAutofit/>
          </a:bodyPr>
          <a:lstStyle/>
          <a:p>
            <a:pPr algn="ctr" eaLnBrk="1" fontAlgn="auto" hangingPunct="1">
              <a:spcAft>
                <a:spcPts val="0"/>
              </a:spcAft>
              <a:defRPr/>
            </a:pPr>
            <a:r>
              <a:rPr lang="el-GR" sz="3600" b="1" dirty="0" smtClean="0">
                <a:solidFill>
                  <a:schemeClr val="accent5">
                    <a:lumMod val="50000"/>
                  </a:schemeClr>
                </a:solidFill>
                <a:latin typeface="Arial" pitchFamily="34" charset="0"/>
                <a:cs typeface="Arial" pitchFamily="34" charset="0"/>
              </a:rPr>
              <a:t>ΑΝΑΣΚΟΠΗΣΗ ΤΗΣ ΒΙΒΛΙΟΓΡΑΦΙΑΣ</a:t>
            </a:r>
          </a:p>
        </p:txBody>
      </p:sp>
      <p:pic>
        <p:nvPicPr>
          <p:cNvPr id="23555" name="Picture 4" descr="0511-1009-1319-0462_black_and_white_cartoon_of_a_stressed_out_guy_with_the_word_overload_clipart_image"/>
          <p:cNvPicPr>
            <a:picLocks noGrp="1" noChangeAspect="1" noChangeArrowheads="1"/>
          </p:cNvPicPr>
          <p:nvPr>
            <p:ph idx="1"/>
          </p:nvPr>
        </p:nvPicPr>
        <p:blipFill>
          <a:blip r:embed="rId2"/>
          <a:srcRect l="-7397" r="-7397"/>
          <a:stretch>
            <a:fillRect/>
          </a:stretch>
        </p:blipFill>
        <p:spPr>
          <a:xfrm>
            <a:off x="1905000" y="2667000"/>
            <a:ext cx="4586288" cy="3124200"/>
          </a:xfrm>
        </p:spPr>
      </p:pic>
    </p:spTree>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DMS-2_EM-96B.jpg"/>
          <p:cNvPicPr>
            <a:picLocks noChangeAspect="1"/>
          </p:cNvPicPr>
          <p:nvPr/>
        </p:nvPicPr>
        <p:blipFill>
          <a:blip r:embed="rId2"/>
          <a:stretch>
            <a:fillRect/>
          </a:stretch>
        </p:blipFill>
        <p:spPr>
          <a:xfrm>
            <a:off x="4000496" y="357142"/>
            <a:ext cx="5143504" cy="6500858"/>
          </a:xfrm>
          <a:prstGeom prst="rect">
            <a:avLst/>
          </a:prstGeom>
        </p:spPr>
      </p:pic>
      <p:cxnSp>
        <p:nvCxnSpPr>
          <p:cNvPr id="5" name="4 - Ευθύγραμμο βέλος σύνδεσης"/>
          <p:cNvCxnSpPr/>
          <p:nvPr/>
        </p:nvCxnSpPr>
        <p:spPr>
          <a:xfrm>
            <a:off x="3857620" y="1857364"/>
            <a:ext cx="2857520" cy="15716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7 - Τίτλος"/>
          <p:cNvSpPr>
            <a:spLocks noGrp="1"/>
          </p:cNvSpPr>
          <p:nvPr>
            <p:ph type="title"/>
          </p:nvPr>
        </p:nvSpPr>
        <p:spPr>
          <a:xfrm>
            <a:off x="899592" y="1484784"/>
            <a:ext cx="2958028" cy="456696"/>
          </a:xfrm>
        </p:spPr>
        <p:txBody>
          <a:bodyPr>
            <a:normAutofit/>
          </a:bodyPr>
          <a:lstStyle/>
          <a:p>
            <a:pPr algn="ctr"/>
            <a:r>
              <a:rPr lang="en-US" dirty="0" smtClean="0">
                <a:solidFill>
                  <a:schemeClr val="accent5">
                    <a:lumMod val="50000"/>
                  </a:schemeClr>
                </a:solidFill>
                <a:latin typeface="Comic Sans MS" pitchFamily="66" charset="0"/>
              </a:rPr>
              <a:t>percentile</a:t>
            </a:r>
            <a:endParaRPr lang="el-GR" dirty="0">
              <a:solidFill>
                <a:schemeClr val="accent5">
                  <a:lumMod val="50000"/>
                </a:schemeClr>
              </a:solidFill>
            </a:endParaRPr>
          </a:p>
        </p:txBody>
      </p:sp>
      <p:sp>
        <p:nvSpPr>
          <p:cNvPr id="12" name="11 - Θέση κειμένου"/>
          <p:cNvSpPr>
            <a:spLocks noGrp="1"/>
          </p:cNvSpPr>
          <p:nvPr>
            <p:ph type="body" idx="2"/>
          </p:nvPr>
        </p:nvSpPr>
        <p:spPr>
          <a:xfrm>
            <a:off x="457200" y="3786191"/>
            <a:ext cx="3686172" cy="1010962"/>
          </a:xfrm>
        </p:spPr>
        <p:txBody>
          <a:bodyPr>
            <a:normAutofit/>
          </a:bodyPr>
          <a:lstStyle/>
          <a:p>
            <a:r>
              <a:rPr lang="el-GR" sz="2000" dirty="0" smtClean="0">
                <a:latin typeface="Comic Sans MS" pitchFamily="66" charset="0"/>
              </a:rPr>
              <a:t>Αυτό σημαίνει ότι η Μαρία αποδίδει </a:t>
            </a:r>
            <a:r>
              <a:rPr lang="el-GR" sz="2000" dirty="0" smtClean="0">
                <a:latin typeface="Comic Sans MS" pitchFamily="66" charset="0"/>
              </a:rPr>
              <a:t>κάτω </a:t>
            </a:r>
            <a:r>
              <a:rPr lang="el-GR" sz="2000" dirty="0" smtClean="0">
                <a:latin typeface="Comic Sans MS" pitchFamily="66" charset="0"/>
              </a:rPr>
              <a:t>του μέσου όρου .</a:t>
            </a:r>
            <a:endParaRPr lang="el-GR" sz="2000" dirty="0">
              <a:latin typeface="Comic Sans MS" pitchFamily="66" charset="0"/>
            </a:endParaRPr>
          </a:p>
        </p:txBody>
      </p:sp>
      <p:sp>
        <p:nvSpPr>
          <p:cNvPr id="11" name="10 - TextBox"/>
          <p:cNvSpPr txBox="1"/>
          <p:nvPr/>
        </p:nvSpPr>
        <p:spPr>
          <a:xfrm>
            <a:off x="6500826" y="3286124"/>
            <a:ext cx="500066" cy="369332"/>
          </a:xfrm>
          <a:prstGeom prst="rect">
            <a:avLst/>
          </a:prstGeom>
          <a:noFill/>
        </p:spPr>
        <p:txBody>
          <a:bodyPr wrap="square" rtlCol="0">
            <a:spAutoFit/>
          </a:bodyPr>
          <a:lstStyle/>
          <a:p>
            <a:r>
              <a:rPr lang="en-US" b="1" dirty="0" smtClean="0">
                <a:solidFill>
                  <a:schemeClr val="accent5">
                    <a:lumMod val="50000"/>
                  </a:schemeClr>
                </a:solidFill>
                <a:latin typeface="Comic Sans MS" pitchFamily="66" charset="0"/>
              </a:rPr>
              <a:t>16</a:t>
            </a:r>
            <a:endParaRPr lang="el-GR" b="1" dirty="0">
              <a:solidFill>
                <a:schemeClr val="accent5">
                  <a:lumMod val="50000"/>
                </a:schemeClr>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Effect transition="in" filter="wipe(down)">
                                      <p:cBhvr>
                                        <p:cTn id="29"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build="allAtOnce"/>
      <p:bldP spid="11"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DMS-2_EM-96B.jpg"/>
          <p:cNvPicPr>
            <a:picLocks noChangeAspect="1"/>
          </p:cNvPicPr>
          <p:nvPr/>
        </p:nvPicPr>
        <p:blipFill>
          <a:blip r:embed="rId2"/>
          <a:stretch>
            <a:fillRect/>
          </a:stretch>
        </p:blipFill>
        <p:spPr>
          <a:xfrm>
            <a:off x="4000496" y="357142"/>
            <a:ext cx="5143504" cy="6500858"/>
          </a:xfrm>
          <a:prstGeom prst="rect">
            <a:avLst/>
          </a:prstGeom>
        </p:spPr>
      </p:pic>
      <p:cxnSp>
        <p:nvCxnSpPr>
          <p:cNvPr id="5" name="4 - Ευθύγραμμο βέλος σύνδεσης"/>
          <p:cNvCxnSpPr/>
          <p:nvPr/>
        </p:nvCxnSpPr>
        <p:spPr>
          <a:xfrm>
            <a:off x="3857620" y="1857364"/>
            <a:ext cx="2857520" cy="15716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7 - Τίτλος"/>
          <p:cNvSpPr>
            <a:spLocks noGrp="1"/>
          </p:cNvSpPr>
          <p:nvPr>
            <p:ph type="title"/>
          </p:nvPr>
        </p:nvSpPr>
        <p:spPr>
          <a:xfrm>
            <a:off x="1714480" y="980728"/>
            <a:ext cx="2428892" cy="1175066"/>
          </a:xfrm>
        </p:spPr>
        <p:txBody>
          <a:bodyPr>
            <a:normAutofit/>
          </a:bodyPr>
          <a:lstStyle/>
          <a:p>
            <a:pPr algn="ctr"/>
            <a:r>
              <a:rPr lang="en-US" dirty="0" smtClean="0">
                <a:solidFill>
                  <a:schemeClr val="accent5">
                    <a:lumMod val="50000"/>
                  </a:schemeClr>
                </a:solidFill>
                <a:latin typeface="Arial" pitchFamily="34" charset="0"/>
                <a:cs typeface="Arial" pitchFamily="34" charset="0"/>
              </a:rPr>
              <a:t>Standard scores</a:t>
            </a:r>
            <a:r>
              <a:rPr lang="el-GR" dirty="0" smtClean="0">
                <a:latin typeface="Comic Sans MS" pitchFamily="66" charset="0"/>
              </a:rPr>
              <a:t/>
            </a:r>
            <a:br>
              <a:rPr lang="el-GR" dirty="0" smtClean="0">
                <a:latin typeface="Comic Sans MS" pitchFamily="66" charset="0"/>
              </a:rPr>
            </a:br>
            <a:endParaRPr lang="el-GR"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5536" y="116632"/>
            <a:ext cx="2614602" cy="814888"/>
          </a:xfrm>
        </p:spPr>
        <p:txBody>
          <a:bodyPr>
            <a:normAutofit/>
          </a:bodyPr>
          <a:lstStyle/>
          <a:p>
            <a:r>
              <a:rPr lang="en-US" dirty="0" smtClean="0">
                <a:solidFill>
                  <a:schemeClr val="accent5">
                    <a:lumMod val="50000"/>
                  </a:schemeClr>
                </a:solidFill>
                <a:latin typeface="Arial" pitchFamily="34" charset="0"/>
                <a:cs typeface="Arial" pitchFamily="34" charset="0"/>
              </a:rPr>
              <a:t>Standard scores </a:t>
            </a:r>
            <a:endParaRPr lang="el-GR" dirty="0">
              <a:solidFill>
                <a:schemeClr val="accent5">
                  <a:lumMod val="50000"/>
                </a:schemeClr>
              </a:solidFill>
              <a:latin typeface="Arial" pitchFamily="34" charset="0"/>
              <a:cs typeface="Arial" pitchFamily="34" charset="0"/>
            </a:endParaRPr>
          </a:p>
        </p:txBody>
      </p:sp>
      <p:sp>
        <p:nvSpPr>
          <p:cNvPr id="4" name="3 - Θέση κειμένου"/>
          <p:cNvSpPr>
            <a:spLocks noGrp="1"/>
          </p:cNvSpPr>
          <p:nvPr>
            <p:ph type="body" idx="2"/>
          </p:nvPr>
        </p:nvSpPr>
        <p:spPr>
          <a:xfrm>
            <a:off x="4716016" y="0"/>
            <a:ext cx="3008313" cy="922330"/>
          </a:xfrm>
        </p:spPr>
        <p:txBody>
          <a:bodyPr>
            <a:normAutofit/>
          </a:bodyPr>
          <a:lstStyle/>
          <a:p>
            <a:r>
              <a:rPr lang="en-US" dirty="0" smtClean="0">
                <a:latin typeface="Comic Sans MS" pitchFamily="66" charset="0"/>
              </a:rPr>
              <a:t>Examiner’s Manual Appendix A</a:t>
            </a:r>
          </a:p>
          <a:p>
            <a:endParaRPr lang="en-US" dirty="0" smtClean="0">
              <a:latin typeface="Comic Sans MS" pitchFamily="66" charset="0"/>
            </a:endParaRPr>
          </a:p>
          <a:p>
            <a:r>
              <a:rPr lang="el-GR" dirty="0" smtClean="0">
                <a:latin typeface="Comic Sans MS" pitchFamily="66" charset="0"/>
              </a:rPr>
              <a:t>Στη σελίδα που έχει την ηλικία</a:t>
            </a:r>
            <a:r>
              <a:rPr lang="el-GR" dirty="0" smtClean="0">
                <a:solidFill>
                  <a:schemeClr val="accent5">
                    <a:lumMod val="50000"/>
                  </a:schemeClr>
                </a:solidFill>
                <a:latin typeface="Comic Sans MS" pitchFamily="66" charset="0"/>
              </a:rPr>
              <a:t> της 60 </a:t>
            </a:r>
            <a:r>
              <a:rPr lang="en-US" dirty="0" smtClean="0">
                <a:solidFill>
                  <a:schemeClr val="accent5">
                    <a:lumMod val="50000"/>
                  </a:schemeClr>
                </a:solidFill>
                <a:latin typeface="Comic Sans MS" pitchFamily="66" charset="0"/>
              </a:rPr>
              <a:t>months</a:t>
            </a:r>
            <a:endParaRPr lang="el-GR" dirty="0">
              <a:solidFill>
                <a:schemeClr val="accent5">
                  <a:lumMod val="50000"/>
                </a:schemeClr>
              </a:solidFill>
              <a:latin typeface="Comic Sans MS" pitchFamily="66" charset="0"/>
            </a:endParaRPr>
          </a:p>
        </p:txBody>
      </p:sp>
      <p:graphicFrame>
        <p:nvGraphicFramePr>
          <p:cNvPr id="5" name="4 - Πίνακας"/>
          <p:cNvGraphicFramePr>
            <a:graphicFrameLocks noGrp="1"/>
          </p:cNvGraphicFramePr>
          <p:nvPr/>
        </p:nvGraphicFramePr>
        <p:xfrm>
          <a:off x="285719" y="1000106"/>
          <a:ext cx="8715437" cy="5584820"/>
        </p:xfrm>
        <a:graphic>
          <a:graphicData uri="http://schemas.openxmlformats.org/drawingml/2006/table">
            <a:tbl>
              <a:tblPr firstRow="1" bandRow="1">
                <a:tableStyleId>{7DF18680-E054-41AD-8BC1-D1AEF772440D}</a:tableStyleId>
              </a:tblPr>
              <a:tblGrid>
                <a:gridCol w="1143009"/>
                <a:gridCol w="1428760"/>
                <a:gridCol w="1428760"/>
                <a:gridCol w="1500198"/>
                <a:gridCol w="1143008"/>
                <a:gridCol w="928694"/>
                <a:gridCol w="1143008"/>
              </a:tblGrid>
              <a:tr h="154381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latin typeface="Comic Sans MS" pitchFamily="66"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latin typeface="Comic Sans MS" pitchFamily="66" charset="0"/>
                        </a:rPr>
                        <a:t>Percentile</a:t>
                      </a:r>
                      <a:r>
                        <a:rPr lang="en-US" baseline="0" dirty="0" smtClean="0">
                          <a:latin typeface="Comic Sans MS" pitchFamily="66" charset="0"/>
                        </a:rPr>
                        <a:t> rank</a:t>
                      </a:r>
                      <a:endParaRPr lang="el-GR" dirty="0" smtClean="0">
                        <a:latin typeface="Comic Sans MS" pitchFamily="66" charset="0"/>
                      </a:endParaRPr>
                    </a:p>
                    <a:p>
                      <a:pPr algn="l"/>
                      <a:endParaRPr lang="el-GR" dirty="0">
                        <a:latin typeface="Comic Sans MS" pitchFamily="66" charset="0"/>
                      </a:endParaRPr>
                    </a:p>
                  </a:txBody>
                  <a:tcPr/>
                </a:tc>
                <a:tc>
                  <a:txBody>
                    <a:bodyPr/>
                    <a:lstStyle/>
                    <a:p>
                      <a:pPr algn="ctr"/>
                      <a:endParaRPr lang="en-US" dirty="0" smtClean="0">
                        <a:latin typeface="Comic Sans MS" pitchFamily="66" charset="0"/>
                      </a:endParaRPr>
                    </a:p>
                    <a:p>
                      <a:pPr algn="ctr"/>
                      <a:endParaRPr lang="en-US" dirty="0" smtClean="0">
                        <a:latin typeface="Comic Sans MS" pitchFamily="66" charset="0"/>
                      </a:endParaRPr>
                    </a:p>
                    <a:p>
                      <a:pPr algn="ctr"/>
                      <a:endParaRPr lang="en-US" dirty="0" smtClean="0">
                        <a:latin typeface="Comic Sans MS" pitchFamily="66" charset="0"/>
                      </a:endParaRPr>
                    </a:p>
                    <a:p>
                      <a:pPr algn="ctr"/>
                      <a:r>
                        <a:rPr lang="en-US" dirty="0" smtClean="0">
                          <a:latin typeface="Comic Sans MS" pitchFamily="66" charset="0"/>
                        </a:rPr>
                        <a:t>Stationary</a:t>
                      </a:r>
                      <a:endParaRPr lang="el-GR" dirty="0">
                        <a:latin typeface="Comic Sans MS" pitchFamily="66" charset="0"/>
                      </a:endParaRPr>
                    </a:p>
                  </a:txBody>
                  <a:tcPr/>
                </a:tc>
                <a:tc>
                  <a:txBody>
                    <a:bodyPr/>
                    <a:lstStyle/>
                    <a:p>
                      <a:pPr algn="ctr"/>
                      <a:r>
                        <a:rPr lang="en-US" dirty="0" smtClean="0">
                          <a:latin typeface="Comic Sans MS" pitchFamily="66" charset="0"/>
                        </a:rPr>
                        <a:t>Locomotion</a:t>
                      </a:r>
                      <a:endParaRPr lang="el-GR" dirty="0">
                        <a:latin typeface="Comic Sans MS" pitchFamily="66" charset="0"/>
                      </a:endParaRPr>
                    </a:p>
                  </a:txBody>
                  <a:tcPr/>
                </a:tc>
                <a:tc>
                  <a:txBody>
                    <a:bodyPr/>
                    <a:lstStyle/>
                    <a:p>
                      <a:pPr algn="ctr"/>
                      <a:r>
                        <a:rPr lang="en-US" dirty="0" smtClean="0">
                          <a:solidFill>
                            <a:schemeClr val="bg1"/>
                          </a:solidFill>
                        </a:rPr>
                        <a:t>Object</a:t>
                      </a:r>
                    </a:p>
                    <a:p>
                      <a:pPr algn="ctr"/>
                      <a:r>
                        <a:rPr lang="en-US" dirty="0" smtClean="0">
                          <a:solidFill>
                            <a:schemeClr val="bg1"/>
                          </a:solidFill>
                        </a:rPr>
                        <a:t>Manipulation</a:t>
                      </a:r>
                      <a:endParaRPr lang="el-GR" dirty="0">
                        <a:solidFill>
                          <a:schemeClr val="bg1"/>
                        </a:solidFill>
                      </a:endParaRPr>
                    </a:p>
                  </a:txBody>
                  <a:tcPr/>
                </a:tc>
                <a:tc>
                  <a:txBody>
                    <a:bodyPr/>
                    <a:lstStyle/>
                    <a:p>
                      <a:pPr algn="ctr"/>
                      <a:endParaRPr lang="en-US" dirty="0" smtClean="0">
                        <a:latin typeface="Comic Sans MS" pitchFamily="66" charset="0"/>
                      </a:endParaRPr>
                    </a:p>
                    <a:p>
                      <a:pPr algn="ctr"/>
                      <a:endParaRPr lang="en-US" dirty="0" smtClean="0">
                        <a:latin typeface="Comic Sans MS" pitchFamily="66" charset="0"/>
                      </a:endParaRPr>
                    </a:p>
                    <a:p>
                      <a:pPr algn="ctr"/>
                      <a:endParaRPr lang="en-US" dirty="0" smtClean="0">
                        <a:latin typeface="Comic Sans MS" pitchFamily="66" charset="0"/>
                      </a:endParaRPr>
                    </a:p>
                    <a:p>
                      <a:pPr algn="ctr"/>
                      <a:r>
                        <a:rPr lang="en-US" dirty="0" smtClean="0">
                          <a:latin typeface="Comic Sans MS" pitchFamily="66" charset="0"/>
                        </a:rPr>
                        <a:t>Grasping</a:t>
                      </a:r>
                      <a:endParaRPr lang="el-GR" dirty="0">
                        <a:latin typeface="Comic Sans MS" pitchFamily="66" charset="0"/>
                      </a:endParaRPr>
                    </a:p>
                  </a:txBody>
                  <a:tcPr/>
                </a:tc>
                <a:tc>
                  <a:txBody>
                    <a:bodyPr/>
                    <a:lstStyle/>
                    <a:p>
                      <a:pPr algn="ctr"/>
                      <a:r>
                        <a:rPr lang="en-US" dirty="0" smtClean="0">
                          <a:latin typeface="Comic Sans MS" pitchFamily="66" charset="0"/>
                        </a:rPr>
                        <a:t>Visual motor</a:t>
                      </a:r>
                      <a:endParaRPr lang="el-GR" dirty="0">
                        <a:latin typeface="Comic Sans MS" pitchFamily="66"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latin typeface="Comic Sans MS" pitchFamily="66" charset="0"/>
                        </a:rPr>
                        <a:t>Standard Scores</a:t>
                      </a:r>
                      <a:endParaRPr lang="el-GR" dirty="0" smtClean="0">
                        <a:latin typeface="Comic Sans MS" pitchFamily="66" charset="0"/>
                      </a:endParaRPr>
                    </a:p>
                    <a:p>
                      <a:pPr algn="ctr"/>
                      <a:endParaRPr lang="el-GR" dirty="0">
                        <a:latin typeface="Comic Sans MS" pitchFamily="66" charset="0"/>
                      </a:endParaRPr>
                    </a:p>
                  </a:txBody>
                  <a:tcPr/>
                </a:tc>
              </a:tr>
              <a:tr h="511033">
                <a:tc>
                  <a:txBody>
                    <a:bodyPr/>
                    <a:lstStyle/>
                    <a:p>
                      <a:r>
                        <a:rPr lang="en-US" dirty="0" smtClean="0"/>
                        <a:t>1</a:t>
                      </a:r>
                      <a:endParaRPr lang="el-GR" dirty="0"/>
                    </a:p>
                  </a:txBody>
                  <a:tcPr/>
                </a:tc>
                <a:tc>
                  <a:txBody>
                    <a:bodyPr/>
                    <a:lstStyle/>
                    <a:p>
                      <a:r>
                        <a:rPr lang="en-US" dirty="0" smtClean="0"/>
                        <a:t>33</a:t>
                      </a:r>
                      <a:endParaRPr lang="el-GR" dirty="0"/>
                    </a:p>
                  </a:txBody>
                  <a:tcPr/>
                </a:tc>
                <a:tc>
                  <a:txBody>
                    <a:bodyPr/>
                    <a:lstStyle/>
                    <a:p>
                      <a:r>
                        <a:rPr lang="en-US" dirty="0" smtClean="0"/>
                        <a:t>65</a:t>
                      </a:r>
                      <a:endParaRPr lang="el-GR" dirty="0"/>
                    </a:p>
                  </a:txBody>
                  <a:tcPr/>
                </a:tc>
                <a:tc>
                  <a:txBody>
                    <a:bodyPr/>
                    <a:lstStyle/>
                    <a:p>
                      <a:r>
                        <a:rPr lang="en-US" dirty="0" smtClean="0"/>
                        <a:t>11</a:t>
                      </a:r>
                      <a:endParaRPr lang="el-GR" dirty="0"/>
                    </a:p>
                  </a:txBody>
                  <a:tcPr/>
                </a:tc>
                <a:tc>
                  <a:txBody>
                    <a:bodyPr/>
                    <a:lstStyle/>
                    <a:p>
                      <a:r>
                        <a:rPr lang="en-US" dirty="0" smtClean="0"/>
                        <a:t>38</a:t>
                      </a:r>
                      <a:endParaRPr lang="el-GR" dirty="0"/>
                    </a:p>
                  </a:txBody>
                  <a:tcPr/>
                </a:tc>
                <a:tc>
                  <a:txBody>
                    <a:bodyPr/>
                    <a:lstStyle/>
                    <a:p>
                      <a:r>
                        <a:rPr lang="en-US" dirty="0" smtClean="0"/>
                        <a:t>66</a:t>
                      </a:r>
                      <a:endParaRPr lang="el-GR" dirty="0"/>
                    </a:p>
                  </a:txBody>
                  <a:tcPr/>
                </a:tc>
                <a:tc>
                  <a:txBody>
                    <a:bodyPr/>
                    <a:lstStyle/>
                    <a:p>
                      <a:r>
                        <a:rPr lang="en-US" dirty="0" smtClean="0"/>
                        <a:t>1</a:t>
                      </a:r>
                      <a:endParaRPr lang="el-GR" dirty="0"/>
                    </a:p>
                  </a:txBody>
                  <a:tcPr/>
                </a:tc>
              </a:tr>
              <a:tr h="511033">
                <a:tc>
                  <a:txBody>
                    <a:bodyPr/>
                    <a:lstStyle/>
                    <a:p>
                      <a:r>
                        <a:rPr lang="en-US" dirty="0" smtClean="0"/>
                        <a:t>1</a:t>
                      </a:r>
                      <a:endParaRPr lang="el-GR" dirty="0"/>
                    </a:p>
                  </a:txBody>
                  <a:tcPr/>
                </a:tc>
                <a:tc>
                  <a:txBody>
                    <a:bodyPr/>
                    <a:lstStyle/>
                    <a:p>
                      <a:r>
                        <a:rPr lang="en-US" dirty="0" smtClean="0"/>
                        <a:t>33-35</a:t>
                      </a:r>
                      <a:endParaRPr lang="el-GR" dirty="0"/>
                    </a:p>
                  </a:txBody>
                  <a:tcPr/>
                </a:tc>
                <a:tc>
                  <a:txBody>
                    <a:bodyPr/>
                    <a:lstStyle/>
                    <a:p>
                      <a:r>
                        <a:rPr lang="en-US" dirty="0" smtClean="0"/>
                        <a:t>65-81</a:t>
                      </a:r>
                      <a:endParaRPr lang="el-GR" dirty="0"/>
                    </a:p>
                  </a:txBody>
                  <a:tcPr/>
                </a:tc>
                <a:tc>
                  <a:txBody>
                    <a:bodyPr/>
                    <a:lstStyle/>
                    <a:p>
                      <a:r>
                        <a:rPr lang="en-US" dirty="0" smtClean="0"/>
                        <a:t>11-13</a:t>
                      </a:r>
                      <a:endParaRPr lang="el-GR" dirty="0"/>
                    </a:p>
                  </a:txBody>
                  <a:tcPr/>
                </a:tc>
                <a:tc>
                  <a:txBody>
                    <a:bodyPr/>
                    <a:lstStyle/>
                    <a:p>
                      <a:r>
                        <a:rPr lang="en-US" dirty="0" smtClean="0"/>
                        <a:t>38-41</a:t>
                      </a:r>
                      <a:endParaRPr lang="el-GR" dirty="0"/>
                    </a:p>
                  </a:txBody>
                  <a:tcPr/>
                </a:tc>
                <a:tc>
                  <a:txBody>
                    <a:bodyPr/>
                    <a:lstStyle/>
                    <a:p>
                      <a:r>
                        <a:rPr lang="en-US" dirty="0" smtClean="0"/>
                        <a:t>66-79</a:t>
                      </a:r>
                      <a:endParaRPr lang="el-GR" dirty="0"/>
                    </a:p>
                  </a:txBody>
                  <a:tcPr/>
                </a:tc>
                <a:tc>
                  <a:txBody>
                    <a:bodyPr/>
                    <a:lstStyle/>
                    <a:p>
                      <a:r>
                        <a:rPr lang="en-US" dirty="0" smtClean="0"/>
                        <a:t>2</a:t>
                      </a:r>
                      <a:endParaRPr lang="el-GR" dirty="0"/>
                    </a:p>
                  </a:txBody>
                  <a:tcPr/>
                </a:tc>
              </a:tr>
              <a:tr h="511033">
                <a:tc>
                  <a:txBody>
                    <a:bodyPr/>
                    <a:lstStyle/>
                    <a:p>
                      <a:r>
                        <a:rPr lang="en-US" dirty="0" smtClean="0"/>
                        <a:t>1</a:t>
                      </a:r>
                      <a:endParaRPr lang="el-GR" dirty="0"/>
                    </a:p>
                  </a:txBody>
                  <a:tcPr/>
                </a:tc>
                <a:tc>
                  <a:txBody>
                    <a:bodyPr/>
                    <a:lstStyle/>
                    <a:p>
                      <a:r>
                        <a:rPr lang="en-US" dirty="0" smtClean="0"/>
                        <a:t>36-38</a:t>
                      </a:r>
                      <a:endParaRPr lang="el-GR" dirty="0"/>
                    </a:p>
                  </a:txBody>
                  <a:tcPr/>
                </a:tc>
                <a:tc>
                  <a:txBody>
                    <a:bodyPr/>
                    <a:lstStyle/>
                    <a:p>
                      <a:r>
                        <a:rPr lang="en-US" dirty="0" smtClean="0"/>
                        <a:t>82-105</a:t>
                      </a:r>
                      <a:endParaRPr lang="el-GR" dirty="0"/>
                    </a:p>
                  </a:txBody>
                  <a:tcPr/>
                </a:tc>
                <a:tc>
                  <a:txBody>
                    <a:bodyPr/>
                    <a:lstStyle/>
                    <a:p>
                      <a:r>
                        <a:rPr lang="en-US" dirty="0" smtClean="0"/>
                        <a:t>14-16</a:t>
                      </a:r>
                      <a:endParaRPr lang="el-GR" dirty="0"/>
                    </a:p>
                  </a:txBody>
                  <a:tcPr/>
                </a:tc>
                <a:tc>
                  <a:txBody>
                    <a:bodyPr/>
                    <a:lstStyle/>
                    <a:p>
                      <a:r>
                        <a:rPr lang="en-US" dirty="0" smtClean="0"/>
                        <a:t>42-44</a:t>
                      </a:r>
                      <a:endParaRPr lang="el-GR" dirty="0"/>
                    </a:p>
                  </a:txBody>
                  <a:tcPr/>
                </a:tc>
                <a:tc>
                  <a:txBody>
                    <a:bodyPr/>
                    <a:lstStyle/>
                    <a:p>
                      <a:r>
                        <a:rPr lang="en-US" dirty="0" smtClean="0"/>
                        <a:t>80-94</a:t>
                      </a:r>
                      <a:endParaRPr lang="el-GR" dirty="0"/>
                    </a:p>
                  </a:txBody>
                  <a:tcPr/>
                </a:tc>
                <a:tc>
                  <a:txBody>
                    <a:bodyPr/>
                    <a:lstStyle/>
                    <a:p>
                      <a:r>
                        <a:rPr lang="en-US" dirty="0" smtClean="0"/>
                        <a:t>3</a:t>
                      </a:r>
                      <a:endParaRPr lang="el-GR" dirty="0"/>
                    </a:p>
                  </a:txBody>
                  <a:tcPr/>
                </a:tc>
              </a:tr>
              <a:tr h="511033">
                <a:tc>
                  <a:txBody>
                    <a:bodyPr/>
                    <a:lstStyle/>
                    <a:p>
                      <a:r>
                        <a:rPr lang="en-US" dirty="0" smtClean="0"/>
                        <a:t>2</a:t>
                      </a:r>
                      <a:endParaRPr lang="el-GR" dirty="0"/>
                    </a:p>
                  </a:txBody>
                  <a:tcPr/>
                </a:tc>
                <a:tc>
                  <a:txBody>
                    <a:bodyPr/>
                    <a:lstStyle/>
                    <a:p>
                      <a:r>
                        <a:rPr lang="en-US" dirty="0" smtClean="0"/>
                        <a:t>39-41</a:t>
                      </a:r>
                      <a:endParaRPr lang="el-GR" dirty="0"/>
                    </a:p>
                  </a:txBody>
                  <a:tcPr/>
                </a:tc>
                <a:tc>
                  <a:txBody>
                    <a:bodyPr/>
                    <a:lstStyle/>
                    <a:p>
                      <a:r>
                        <a:rPr lang="en-US" dirty="0" smtClean="0"/>
                        <a:t>106-125</a:t>
                      </a:r>
                      <a:endParaRPr lang="el-GR" dirty="0"/>
                    </a:p>
                  </a:txBody>
                  <a:tcPr/>
                </a:tc>
                <a:tc>
                  <a:txBody>
                    <a:bodyPr/>
                    <a:lstStyle/>
                    <a:p>
                      <a:r>
                        <a:rPr lang="en-US" dirty="0" smtClean="0"/>
                        <a:t>17-19</a:t>
                      </a:r>
                      <a:endParaRPr lang="el-GR" dirty="0"/>
                    </a:p>
                  </a:txBody>
                  <a:tcPr/>
                </a:tc>
                <a:tc>
                  <a:txBody>
                    <a:bodyPr/>
                    <a:lstStyle/>
                    <a:p>
                      <a:r>
                        <a:rPr lang="en-US" dirty="0" smtClean="0"/>
                        <a:t>45</a:t>
                      </a:r>
                      <a:endParaRPr lang="el-GR" dirty="0"/>
                    </a:p>
                  </a:txBody>
                  <a:tcPr/>
                </a:tc>
                <a:tc>
                  <a:txBody>
                    <a:bodyPr/>
                    <a:lstStyle/>
                    <a:p>
                      <a:r>
                        <a:rPr lang="en-US" dirty="0" smtClean="0"/>
                        <a:t>95-110</a:t>
                      </a:r>
                      <a:endParaRPr lang="el-GR" dirty="0"/>
                    </a:p>
                  </a:txBody>
                  <a:tcPr/>
                </a:tc>
                <a:tc>
                  <a:txBody>
                    <a:bodyPr/>
                    <a:lstStyle/>
                    <a:p>
                      <a:r>
                        <a:rPr lang="en-US" dirty="0" smtClean="0"/>
                        <a:t>4</a:t>
                      </a:r>
                      <a:endParaRPr lang="el-GR" dirty="0"/>
                    </a:p>
                  </a:txBody>
                  <a:tcPr/>
                </a:tc>
              </a:tr>
              <a:tr h="665623">
                <a:tc>
                  <a:txBody>
                    <a:bodyPr/>
                    <a:lstStyle/>
                    <a:p>
                      <a:r>
                        <a:rPr lang="en-US" dirty="0" smtClean="0"/>
                        <a:t>5</a:t>
                      </a:r>
                      <a:endParaRPr lang="el-GR" dirty="0"/>
                    </a:p>
                  </a:txBody>
                  <a:tcPr/>
                </a:tc>
                <a:tc>
                  <a:txBody>
                    <a:bodyPr/>
                    <a:lstStyle/>
                    <a:p>
                      <a:r>
                        <a:rPr lang="en-US" dirty="0" smtClean="0"/>
                        <a:t>42-44</a:t>
                      </a:r>
                      <a:endParaRPr lang="el-GR" dirty="0"/>
                    </a:p>
                  </a:txBody>
                  <a:tcPr/>
                </a:tc>
                <a:tc>
                  <a:txBody>
                    <a:bodyPr/>
                    <a:lstStyle/>
                    <a:p>
                      <a:r>
                        <a:rPr lang="en-US" dirty="0" smtClean="0"/>
                        <a:t>126-141</a:t>
                      </a:r>
                      <a:endParaRPr lang="el-GR" dirty="0"/>
                    </a:p>
                  </a:txBody>
                  <a:tcPr/>
                </a:tc>
                <a:tc>
                  <a:txBody>
                    <a:bodyPr/>
                    <a:lstStyle/>
                    <a:p>
                      <a:r>
                        <a:rPr lang="en-US" dirty="0" smtClean="0">
                          <a:solidFill>
                            <a:schemeClr val="tx1"/>
                          </a:solidFill>
                        </a:rPr>
                        <a:t>20-28</a:t>
                      </a:r>
                      <a:endParaRPr lang="el-GR" dirty="0">
                        <a:solidFill>
                          <a:schemeClr val="tx1"/>
                        </a:solidFill>
                      </a:endParaRPr>
                    </a:p>
                  </a:txBody>
                  <a:tcPr/>
                </a:tc>
                <a:tc>
                  <a:txBody>
                    <a:bodyPr/>
                    <a:lstStyle/>
                    <a:p>
                      <a:r>
                        <a:rPr lang="en-US" dirty="0" smtClean="0"/>
                        <a:t>46</a:t>
                      </a:r>
                      <a:endParaRPr lang="el-GR" dirty="0"/>
                    </a:p>
                  </a:txBody>
                  <a:tcPr/>
                </a:tc>
                <a:tc>
                  <a:txBody>
                    <a:bodyPr/>
                    <a:lstStyle/>
                    <a:p>
                      <a:r>
                        <a:rPr lang="en-US" dirty="0" smtClean="0"/>
                        <a:t>111-120</a:t>
                      </a:r>
                      <a:endParaRPr lang="el-GR" dirty="0"/>
                    </a:p>
                  </a:txBody>
                  <a:tcPr/>
                </a:tc>
                <a:tc>
                  <a:txBody>
                    <a:bodyPr/>
                    <a:lstStyle/>
                    <a:p>
                      <a:r>
                        <a:rPr lang="en-US" dirty="0" smtClean="0"/>
                        <a:t>5</a:t>
                      </a:r>
                      <a:endParaRPr lang="el-GR" dirty="0"/>
                    </a:p>
                  </a:txBody>
                  <a:tcPr/>
                </a:tc>
              </a:tr>
              <a:tr h="665623">
                <a:tc>
                  <a:txBody>
                    <a:bodyPr/>
                    <a:lstStyle/>
                    <a:p>
                      <a:r>
                        <a:rPr lang="en-US" dirty="0" smtClean="0"/>
                        <a:t>9</a:t>
                      </a:r>
                      <a:endParaRPr lang="el-GR" dirty="0"/>
                    </a:p>
                  </a:txBody>
                  <a:tcPr/>
                </a:tc>
                <a:tc>
                  <a:txBody>
                    <a:bodyPr/>
                    <a:lstStyle/>
                    <a:p>
                      <a:r>
                        <a:rPr lang="en-US" dirty="0" smtClean="0"/>
                        <a:t>45-47</a:t>
                      </a:r>
                      <a:endParaRPr lang="el-GR" dirty="0"/>
                    </a:p>
                  </a:txBody>
                  <a:tcPr/>
                </a:tc>
                <a:tc>
                  <a:txBody>
                    <a:bodyPr/>
                    <a:lstStyle/>
                    <a:p>
                      <a:r>
                        <a:rPr lang="en-US" dirty="0" smtClean="0"/>
                        <a:t>142-155</a:t>
                      </a:r>
                      <a:endParaRPr lang="el-GR" dirty="0"/>
                    </a:p>
                  </a:txBody>
                  <a:tcPr/>
                </a:tc>
                <a:tc>
                  <a:txBody>
                    <a:bodyPr/>
                    <a:lstStyle/>
                    <a:p>
                      <a:r>
                        <a:rPr lang="en-US" dirty="0" smtClean="0"/>
                        <a:t>29-35</a:t>
                      </a:r>
                      <a:endParaRPr lang="el-GR" dirty="0"/>
                    </a:p>
                  </a:txBody>
                  <a:tcPr/>
                </a:tc>
                <a:tc>
                  <a:txBody>
                    <a:bodyPr/>
                    <a:lstStyle/>
                    <a:p>
                      <a:r>
                        <a:rPr lang="en-US" dirty="0" smtClean="0"/>
                        <a:t>47</a:t>
                      </a:r>
                      <a:endParaRPr lang="el-GR" dirty="0"/>
                    </a:p>
                  </a:txBody>
                  <a:tcPr/>
                </a:tc>
                <a:tc>
                  <a:txBody>
                    <a:bodyPr/>
                    <a:lstStyle/>
                    <a:p>
                      <a:r>
                        <a:rPr lang="en-US" dirty="0" smtClean="0"/>
                        <a:t>121-126</a:t>
                      </a:r>
                      <a:endParaRPr lang="el-GR" dirty="0"/>
                    </a:p>
                  </a:txBody>
                  <a:tcPr/>
                </a:tc>
                <a:tc>
                  <a:txBody>
                    <a:bodyPr/>
                    <a:lstStyle/>
                    <a:p>
                      <a:r>
                        <a:rPr lang="en-US" dirty="0" smtClean="0"/>
                        <a:t>6</a:t>
                      </a:r>
                      <a:endParaRPr lang="el-GR" dirty="0"/>
                    </a:p>
                  </a:txBody>
                  <a:tcPr/>
                </a:tc>
              </a:tr>
              <a:tr h="665623">
                <a:tc>
                  <a:txBody>
                    <a:bodyPr/>
                    <a:lstStyle/>
                    <a:p>
                      <a:r>
                        <a:rPr lang="en-US" dirty="0" smtClean="0"/>
                        <a:t>16</a:t>
                      </a:r>
                      <a:endParaRPr lang="el-GR" dirty="0"/>
                    </a:p>
                  </a:txBody>
                  <a:tcPr/>
                </a:tc>
                <a:tc>
                  <a:txBody>
                    <a:bodyPr/>
                    <a:lstStyle/>
                    <a:p>
                      <a:r>
                        <a:rPr lang="en-US" dirty="0" smtClean="0"/>
                        <a:t>48-50</a:t>
                      </a:r>
                      <a:endParaRPr lang="el-GR" dirty="0"/>
                    </a:p>
                  </a:txBody>
                  <a:tcPr/>
                </a:tc>
                <a:tc>
                  <a:txBody>
                    <a:bodyPr/>
                    <a:lstStyle/>
                    <a:p>
                      <a:r>
                        <a:rPr lang="en-US" dirty="0" smtClean="0">
                          <a:solidFill>
                            <a:srgbClr val="FF0000"/>
                          </a:solidFill>
                        </a:rPr>
                        <a:t>156-161</a:t>
                      </a:r>
                      <a:endParaRPr lang="el-GR" dirty="0">
                        <a:solidFill>
                          <a:srgbClr val="FF0000"/>
                        </a:solidFill>
                      </a:endParaRPr>
                    </a:p>
                  </a:txBody>
                  <a:tcPr/>
                </a:tc>
                <a:tc>
                  <a:txBody>
                    <a:bodyPr/>
                    <a:lstStyle/>
                    <a:p>
                      <a:r>
                        <a:rPr lang="en-US" dirty="0" smtClean="0"/>
                        <a:t>36-39</a:t>
                      </a:r>
                      <a:endParaRPr lang="el-GR" dirty="0"/>
                    </a:p>
                  </a:txBody>
                  <a:tcPr/>
                </a:tc>
                <a:tc>
                  <a:txBody>
                    <a:bodyPr/>
                    <a:lstStyle/>
                    <a:p>
                      <a:r>
                        <a:rPr lang="en-US" dirty="0" smtClean="0"/>
                        <a:t>48</a:t>
                      </a:r>
                      <a:endParaRPr lang="el-GR" dirty="0"/>
                    </a:p>
                  </a:txBody>
                  <a:tcPr/>
                </a:tc>
                <a:tc>
                  <a:txBody>
                    <a:bodyPr/>
                    <a:lstStyle/>
                    <a:p>
                      <a:r>
                        <a:rPr lang="en-US" dirty="0" smtClean="0"/>
                        <a:t>127-130</a:t>
                      </a:r>
                      <a:endParaRPr lang="el-GR" dirty="0"/>
                    </a:p>
                  </a:txBody>
                  <a:tcPr/>
                </a:tc>
                <a:tc>
                  <a:txBody>
                    <a:bodyPr/>
                    <a:lstStyle/>
                    <a:p>
                      <a:r>
                        <a:rPr lang="en-US" b="1" dirty="0" smtClean="0">
                          <a:solidFill>
                            <a:srgbClr val="FF0000"/>
                          </a:solidFill>
                        </a:rPr>
                        <a:t>7</a:t>
                      </a:r>
                      <a:endParaRPr lang="el-GR" b="1" dirty="0">
                        <a:solidFill>
                          <a:srgbClr val="FF0000"/>
                        </a:solidFill>
                      </a:endParaRPr>
                    </a:p>
                  </a:txBody>
                  <a:tcPr/>
                </a:tc>
              </a:tr>
            </a:tbl>
          </a:graphicData>
        </a:graphic>
      </p:graphicFrame>
      <p:cxnSp>
        <p:nvCxnSpPr>
          <p:cNvPr id="8" name="7 - Ευθύγραμμο βέλος σύνδεσης"/>
          <p:cNvCxnSpPr/>
          <p:nvPr/>
        </p:nvCxnSpPr>
        <p:spPr>
          <a:xfrm>
            <a:off x="3214678" y="6215082"/>
            <a:ext cx="4643470" cy="1428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down)">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wipe(down)">
                                      <p:cBhvr>
                                        <p:cTn id="18" dur="500"/>
                                        <p:tgtEl>
                                          <p:spTgt spid="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PDMS-2_EM-96B.jpg"/>
          <p:cNvPicPr>
            <a:picLocks noChangeAspect="1"/>
          </p:cNvPicPr>
          <p:nvPr/>
        </p:nvPicPr>
        <p:blipFill>
          <a:blip r:embed="rId2"/>
          <a:stretch>
            <a:fillRect/>
          </a:stretch>
        </p:blipFill>
        <p:spPr>
          <a:xfrm>
            <a:off x="4000496" y="357142"/>
            <a:ext cx="5143504" cy="6500858"/>
          </a:xfrm>
          <a:prstGeom prst="rect">
            <a:avLst/>
          </a:prstGeom>
        </p:spPr>
      </p:pic>
      <p:cxnSp>
        <p:nvCxnSpPr>
          <p:cNvPr id="5" name="4 - Ευθύγραμμο βέλος σύνδεσης"/>
          <p:cNvCxnSpPr/>
          <p:nvPr/>
        </p:nvCxnSpPr>
        <p:spPr>
          <a:xfrm>
            <a:off x="3857620" y="1857364"/>
            <a:ext cx="3286148" cy="15716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7 - Τίτλος"/>
          <p:cNvSpPr>
            <a:spLocks noGrp="1"/>
          </p:cNvSpPr>
          <p:nvPr>
            <p:ph type="title"/>
          </p:nvPr>
        </p:nvSpPr>
        <p:spPr>
          <a:xfrm>
            <a:off x="2214546" y="1214422"/>
            <a:ext cx="1928826" cy="941372"/>
          </a:xfrm>
        </p:spPr>
        <p:txBody>
          <a:bodyPr>
            <a:normAutofit fontScale="90000"/>
          </a:bodyPr>
          <a:lstStyle/>
          <a:p>
            <a:r>
              <a:rPr lang="en-US" dirty="0" smtClean="0">
                <a:solidFill>
                  <a:schemeClr val="accent5">
                    <a:lumMod val="50000"/>
                  </a:schemeClr>
                </a:solidFill>
                <a:latin typeface="Comic Sans MS" pitchFamily="66" charset="0"/>
              </a:rPr>
              <a:t>Stand scores</a:t>
            </a:r>
            <a:r>
              <a:rPr lang="el-GR" dirty="0" smtClean="0">
                <a:latin typeface="Comic Sans MS" pitchFamily="66" charset="0"/>
              </a:rPr>
              <a:t/>
            </a:r>
            <a:br>
              <a:rPr lang="el-GR" dirty="0" smtClean="0">
                <a:latin typeface="Comic Sans MS" pitchFamily="66" charset="0"/>
              </a:rPr>
            </a:br>
            <a:endParaRPr lang="el-GR" dirty="0">
              <a:latin typeface="Comic Sans MS" pitchFamily="66" charset="0"/>
            </a:endParaRPr>
          </a:p>
        </p:txBody>
      </p:sp>
      <p:sp>
        <p:nvSpPr>
          <p:cNvPr id="9" name="9 - Θέση κειμένου"/>
          <p:cNvSpPr>
            <a:spLocks noGrp="1"/>
          </p:cNvSpPr>
          <p:nvPr>
            <p:ph type="body" idx="2"/>
          </p:nvPr>
        </p:nvSpPr>
        <p:spPr>
          <a:xfrm>
            <a:off x="357158" y="4000504"/>
            <a:ext cx="3286147" cy="1285884"/>
          </a:xfrm>
        </p:spPr>
        <p:txBody>
          <a:bodyPr>
            <a:noAutofit/>
          </a:bodyPr>
          <a:lstStyle/>
          <a:p>
            <a:r>
              <a:rPr lang="el-GR" sz="2000" dirty="0" smtClean="0">
                <a:latin typeface="Comic Sans MS" pitchFamily="66" charset="0"/>
              </a:rPr>
              <a:t>Με </a:t>
            </a:r>
            <a:r>
              <a:rPr lang="el-GR" sz="2000" dirty="0" smtClean="0">
                <a:latin typeface="Comic Sans MS" pitchFamily="66" charset="0"/>
              </a:rPr>
              <a:t>τον ίδιο τρόπο συμπληρώνω και τις υπόλοιπες υποκατηγορίες.</a:t>
            </a:r>
            <a:endParaRPr lang="el-GR" sz="2000" dirty="0">
              <a:latin typeface="Comic Sans MS" pitchFamily="66" charset="0"/>
            </a:endParaRPr>
          </a:p>
        </p:txBody>
      </p:sp>
      <p:sp>
        <p:nvSpPr>
          <p:cNvPr id="7" name="6 - TextBox"/>
          <p:cNvSpPr txBox="1"/>
          <p:nvPr/>
        </p:nvSpPr>
        <p:spPr>
          <a:xfrm>
            <a:off x="7000892" y="3357562"/>
            <a:ext cx="357190" cy="369332"/>
          </a:xfrm>
          <a:prstGeom prst="rect">
            <a:avLst/>
          </a:prstGeom>
          <a:noFill/>
        </p:spPr>
        <p:txBody>
          <a:bodyPr wrap="square" rtlCol="0">
            <a:spAutoFit/>
          </a:bodyPr>
          <a:lstStyle/>
          <a:p>
            <a:r>
              <a:rPr lang="en-US" b="1" dirty="0" smtClean="0">
                <a:solidFill>
                  <a:srgbClr val="FF0000"/>
                </a:solidFill>
                <a:latin typeface="Comic Sans MS" pitchFamily="66" charset="0"/>
              </a:rPr>
              <a:t>7</a:t>
            </a:r>
            <a:endParaRPr lang="el-GR" b="1" dirty="0">
              <a:solidFill>
                <a:srgbClr val="FF00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wipe(down)">
                                      <p:cBhvr>
                                        <p:cTn id="29"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build="p"/>
      <p:bldP spid="7"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15 - Πίνακας"/>
          <p:cNvGraphicFramePr>
            <a:graphicFrameLocks noGrp="1"/>
          </p:cNvGraphicFramePr>
          <p:nvPr>
            <p:extLst>
              <p:ext uri="{D42A27DB-BD31-4B8C-83A1-F6EECF244321}">
                <p14:modId xmlns:p14="http://schemas.microsoft.com/office/powerpoint/2010/main" val="2407501665"/>
              </p:ext>
            </p:extLst>
          </p:nvPr>
        </p:nvGraphicFramePr>
        <p:xfrm>
          <a:off x="8718" y="14988"/>
          <a:ext cx="7742664" cy="6694114"/>
        </p:xfrm>
        <a:graphic>
          <a:graphicData uri="http://schemas.openxmlformats.org/drawingml/2006/table">
            <a:tbl>
              <a:tblPr firstRow="1" bandRow="1">
                <a:tableStyleId>{21E4AEA4-8DFA-4A89-87EB-49C32662AFE0}</a:tableStyleId>
              </a:tblPr>
              <a:tblGrid>
                <a:gridCol w="1401690"/>
                <a:gridCol w="1134701"/>
                <a:gridCol w="1535183"/>
                <a:gridCol w="1201447"/>
                <a:gridCol w="667472"/>
                <a:gridCol w="982136"/>
                <a:gridCol w="820035"/>
              </a:tblGrid>
              <a:tr h="603857">
                <a:tc>
                  <a:txBody>
                    <a:bodyPr/>
                    <a:lstStyle/>
                    <a:p>
                      <a:endParaRPr lang="el-GR" dirty="0"/>
                    </a:p>
                  </a:txBody>
                  <a:tcPr/>
                </a:tc>
                <a:tc>
                  <a:txBody>
                    <a:bodyPr/>
                    <a:lstStyle/>
                    <a:p>
                      <a:r>
                        <a:rPr lang="en-US" dirty="0" smtClean="0"/>
                        <a:t>Raw</a:t>
                      </a:r>
                      <a:r>
                        <a:rPr lang="en-US" baseline="0" dirty="0" smtClean="0"/>
                        <a:t> Score</a:t>
                      </a:r>
                      <a:endParaRPr lang="el-GR" dirty="0"/>
                    </a:p>
                  </a:txBody>
                  <a:tcPr/>
                </a:tc>
                <a:tc>
                  <a:txBody>
                    <a:bodyPr/>
                    <a:lstStyle/>
                    <a:p>
                      <a:r>
                        <a:rPr lang="en-US" dirty="0" smtClean="0"/>
                        <a:t>Age Equivalent</a:t>
                      </a:r>
                      <a:endParaRPr lang="el-GR" dirty="0"/>
                    </a:p>
                  </a:txBody>
                  <a:tcPr/>
                </a:tc>
                <a:tc>
                  <a:txBody>
                    <a:bodyPr/>
                    <a:lstStyle/>
                    <a:p>
                      <a:r>
                        <a:rPr lang="en-US" dirty="0" smtClean="0"/>
                        <a:t>%</a:t>
                      </a:r>
                      <a:r>
                        <a:rPr lang="en-US" dirty="0" err="1" smtClean="0"/>
                        <a:t>ile</a:t>
                      </a:r>
                      <a:endParaRPr lang="el-GR" dirty="0"/>
                    </a:p>
                  </a:txBody>
                  <a:tcPr/>
                </a:tc>
                <a:tc gridSpan="3">
                  <a:txBody>
                    <a:bodyPr/>
                    <a:lstStyle/>
                    <a:p>
                      <a:r>
                        <a:rPr lang="en-US" dirty="0" smtClean="0"/>
                        <a:t>Standard scores</a:t>
                      </a:r>
                      <a:endParaRPr lang="el-GR" dirty="0"/>
                    </a:p>
                  </a:txBody>
                  <a:tcPr/>
                </a:tc>
                <a:tc hMerge="1">
                  <a:txBody>
                    <a:bodyPr/>
                    <a:lstStyle/>
                    <a:p>
                      <a:endParaRPr lang="el-GR"/>
                    </a:p>
                  </a:txBody>
                  <a:tcPr/>
                </a:tc>
                <a:tc hMerge="1">
                  <a:txBody>
                    <a:bodyPr/>
                    <a:lstStyle/>
                    <a:p>
                      <a:endParaRPr lang="el-GR" dirty="0"/>
                    </a:p>
                  </a:txBody>
                  <a:tcPr/>
                </a:tc>
              </a:tr>
              <a:tr h="60385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Reflexes</a:t>
                      </a:r>
                      <a:endParaRPr lang="el-GR" dirty="0" smtClean="0"/>
                    </a:p>
                    <a:p>
                      <a:endParaRPr lang="el-GR" dirty="0"/>
                    </a:p>
                  </a:txBody>
                  <a:tcPr/>
                </a:tc>
                <a:tc>
                  <a:txBody>
                    <a:bodyPr/>
                    <a:lstStyle/>
                    <a:p>
                      <a:endParaRPr lang="el-GR"/>
                    </a:p>
                  </a:txBody>
                  <a:tcPr/>
                </a:tc>
                <a:tc>
                  <a:txBody>
                    <a:bodyPr/>
                    <a:lstStyle/>
                    <a:p>
                      <a:endParaRPr lang="el-GR"/>
                    </a:p>
                  </a:txBody>
                  <a:tcPr/>
                </a:tc>
                <a:tc>
                  <a:txBody>
                    <a:bodyPr/>
                    <a:lstStyle/>
                    <a:p>
                      <a:endParaRPr lang="el-GR"/>
                    </a:p>
                  </a:txBody>
                  <a:tcPr/>
                </a:tc>
                <a:tc>
                  <a:txBody>
                    <a:bodyPr/>
                    <a:lstStyle/>
                    <a:p>
                      <a:endParaRPr lang="el-GR" dirty="0"/>
                    </a:p>
                  </a:txBody>
                  <a:tcPr/>
                </a:tc>
                <a:tc>
                  <a:txBody>
                    <a:bodyPr/>
                    <a:lstStyle/>
                    <a:p>
                      <a:pPr algn="ctr"/>
                      <a:endParaRPr lang="el-GR" dirty="0"/>
                    </a:p>
                  </a:txBody>
                  <a:tcPr/>
                </a:tc>
                <a:tc>
                  <a:txBody>
                    <a:bodyPr/>
                    <a:lstStyle/>
                    <a:p>
                      <a:endParaRPr lang="el-GR" dirty="0"/>
                    </a:p>
                  </a:txBody>
                  <a:tcPr/>
                </a:tc>
              </a:tr>
              <a:tr h="60385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Stationary</a:t>
                      </a:r>
                      <a:endParaRPr lang="el-GR" dirty="0" smtClean="0"/>
                    </a:p>
                    <a:p>
                      <a:endParaRPr lang="el-GR" dirty="0"/>
                    </a:p>
                  </a:txBody>
                  <a:tcPr/>
                </a:tc>
                <a:tc>
                  <a:txBody>
                    <a:bodyPr/>
                    <a:lstStyle/>
                    <a:p>
                      <a:endParaRPr lang="el-GR"/>
                    </a:p>
                  </a:txBody>
                  <a:tcPr/>
                </a:tc>
                <a:tc>
                  <a:txBody>
                    <a:bodyPr/>
                    <a:lstStyle/>
                    <a:p>
                      <a:endParaRPr lang="el-GR"/>
                    </a:p>
                  </a:txBody>
                  <a:tcPr/>
                </a:tc>
                <a:tc>
                  <a:txBody>
                    <a:bodyPr/>
                    <a:lstStyle/>
                    <a:p>
                      <a:endParaRPr lang="el-GR"/>
                    </a:p>
                  </a:txBody>
                  <a:tcPr/>
                </a:tc>
                <a:tc>
                  <a:txBody>
                    <a:bodyPr/>
                    <a:lstStyle/>
                    <a:p>
                      <a:endParaRPr lang="el-GR" dirty="0"/>
                    </a:p>
                  </a:txBody>
                  <a:tcPr/>
                </a:tc>
                <a:tc>
                  <a:txBody>
                    <a:bodyPr/>
                    <a:lstStyle/>
                    <a:p>
                      <a:pPr algn="ctr"/>
                      <a:r>
                        <a:rPr lang="en-US" dirty="0" smtClean="0"/>
                        <a:t>-</a:t>
                      </a:r>
                      <a:endParaRPr lang="el-GR" dirty="0"/>
                    </a:p>
                  </a:txBody>
                  <a:tcPr/>
                </a:tc>
                <a:tc>
                  <a:txBody>
                    <a:bodyPr/>
                    <a:lstStyle/>
                    <a:p>
                      <a:endParaRPr lang="el-GR" dirty="0"/>
                    </a:p>
                  </a:txBody>
                  <a:tcPr/>
                </a:tc>
              </a:tr>
              <a:tr h="603857">
                <a:tc>
                  <a:txBody>
                    <a:bodyPr/>
                    <a:lstStyle/>
                    <a:p>
                      <a:r>
                        <a:rPr lang="en-US" dirty="0" smtClean="0"/>
                        <a:t>Locomotion</a:t>
                      </a:r>
                      <a:endParaRPr lang="el-GR" dirty="0"/>
                    </a:p>
                  </a:txBody>
                  <a:tcPr/>
                </a:tc>
                <a:tc>
                  <a:txBody>
                    <a:bodyPr/>
                    <a:lstStyle/>
                    <a:p>
                      <a:r>
                        <a:rPr lang="en-US" dirty="0" smtClean="0"/>
                        <a:t>161</a:t>
                      </a:r>
                      <a:endParaRPr lang="el-GR" dirty="0"/>
                    </a:p>
                  </a:txBody>
                  <a:tcPr/>
                </a:tc>
                <a:tc>
                  <a:txBody>
                    <a:bodyPr/>
                    <a:lstStyle/>
                    <a:p>
                      <a:r>
                        <a:rPr lang="en-US" dirty="0" smtClean="0"/>
                        <a:t>50</a:t>
                      </a:r>
                      <a:endParaRPr lang="el-GR" dirty="0"/>
                    </a:p>
                  </a:txBody>
                  <a:tcPr/>
                </a:tc>
                <a:tc>
                  <a:txBody>
                    <a:bodyPr/>
                    <a:lstStyle/>
                    <a:p>
                      <a:r>
                        <a:rPr lang="en-US" dirty="0" smtClean="0"/>
                        <a:t>16</a:t>
                      </a:r>
                      <a:endParaRPr lang="el-GR" dirty="0"/>
                    </a:p>
                  </a:txBody>
                  <a:tcPr/>
                </a:tc>
                <a:tc>
                  <a:txBody>
                    <a:bodyPr/>
                    <a:lstStyle/>
                    <a:p>
                      <a:r>
                        <a:rPr lang="en-US" dirty="0" smtClean="0"/>
                        <a:t>7</a:t>
                      </a:r>
                      <a:endParaRPr lang="el-GR" dirty="0"/>
                    </a:p>
                  </a:txBody>
                  <a:tcPr/>
                </a:tc>
                <a:tc>
                  <a:txBody>
                    <a:bodyPr/>
                    <a:lstStyle/>
                    <a:p>
                      <a:pPr algn="ctr"/>
                      <a:r>
                        <a:rPr lang="en-US" dirty="0" smtClean="0"/>
                        <a:t>-</a:t>
                      </a:r>
                      <a:endParaRPr lang="el-GR" dirty="0"/>
                    </a:p>
                  </a:txBody>
                  <a:tcPr/>
                </a:tc>
                <a:tc>
                  <a:txBody>
                    <a:bodyPr/>
                    <a:lstStyle/>
                    <a:p>
                      <a:r>
                        <a:rPr lang="en-US" dirty="0" smtClean="0"/>
                        <a:t>7</a:t>
                      </a:r>
                      <a:endParaRPr lang="el-GR" dirty="0"/>
                    </a:p>
                  </a:txBody>
                  <a:tcPr/>
                </a:tc>
              </a:tr>
              <a:tr h="862653">
                <a:tc>
                  <a:txBody>
                    <a:bodyPr/>
                    <a:lstStyle/>
                    <a:p>
                      <a:r>
                        <a:rPr lang="en-US" dirty="0" smtClean="0"/>
                        <a:t>Object Manipulation</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44</a:t>
                      </a:r>
                      <a:endParaRPr lang="el-GR" dirty="0" smtClean="0"/>
                    </a:p>
                    <a:p>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60</a:t>
                      </a:r>
                      <a:endParaRPr lang="el-GR" dirty="0" smtClean="0"/>
                    </a:p>
                    <a:p>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50</a:t>
                      </a:r>
                      <a:endParaRPr lang="el-GR" dirty="0" smtClean="0"/>
                    </a:p>
                    <a:p>
                      <a:endParaRPr lang="el-GR" dirty="0"/>
                    </a:p>
                  </a:txBody>
                  <a:tcPr/>
                </a:tc>
                <a:tc>
                  <a:txBody>
                    <a:bodyPr/>
                    <a:lstStyle/>
                    <a:p>
                      <a:r>
                        <a:rPr lang="en-US" dirty="0" smtClean="0"/>
                        <a:t>10</a:t>
                      </a:r>
                      <a:endParaRPr lang="el-GR" dirty="0"/>
                    </a:p>
                  </a:txBody>
                  <a:tcPr/>
                </a:tc>
                <a:tc>
                  <a:txBody>
                    <a:bodyPr/>
                    <a:lstStyle/>
                    <a:p>
                      <a:pPr algn="ctr"/>
                      <a:r>
                        <a:rPr lang="en-US" dirty="0" smtClean="0"/>
                        <a:t>-</a:t>
                      </a:r>
                      <a:endParaRPr lang="el-GR" dirty="0"/>
                    </a:p>
                  </a:txBody>
                  <a:tcPr/>
                </a:tc>
                <a:tc>
                  <a:txBody>
                    <a:bodyPr/>
                    <a:lstStyle/>
                    <a:p>
                      <a:r>
                        <a:rPr lang="en-US" dirty="0" smtClean="0"/>
                        <a:t>10</a:t>
                      </a:r>
                      <a:endParaRPr lang="el-GR" dirty="0"/>
                    </a:p>
                  </a:txBody>
                  <a:tcPr/>
                </a:tc>
              </a:tr>
              <a:tr h="603857">
                <a:tc>
                  <a:txBody>
                    <a:bodyPr/>
                    <a:lstStyle/>
                    <a:p>
                      <a:r>
                        <a:rPr lang="en-US" dirty="0" smtClean="0"/>
                        <a:t>Grasping</a:t>
                      </a:r>
                      <a:endParaRPr lang="el-GR" dirty="0"/>
                    </a:p>
                  </a:txBody>
                  <a:tcPr/>
                </a:tc>
                <a:tc>
                  <a:txBody>
                    <a:bodyPr/>
                    <a:lstStyle/>
                    <a:p>
                      <a:r>
                        <a:rPr lang="en-US" dirty="0" smtClean="0"/>
                        <a:t>51</a:t>
                      </a:r>
                      <a:endParaRPr lang="el-GR" dirty="0"/>
                    </a:p>
                  </a:txBody>
                  <a:tcPr/>
                </a:tc>
                <a:tc>
                  <a:txBody>
                    <a:bodyPr/>
                    <a:lstStyle/>
                    <a:p>
                      <a:r>
                        <a:rPr lang="en-US" dirty="0" smtClean="0"/>
                        <a:t>51</a:t>
                      </a:r>
                      <a:endParaRPr lang="el-GR" dirty="0"/>
                    </a:p>
                  </a:txBody>
                  <a:tcPr/>
                </a:tc>
                <a:tc>
                  <a:txBody>
                    <a:bodyPr/>
                    <a:lstStyle/>
                    <a:p>
                      <a:r>
                        <a:rPr lang="en-US" dirty="0" smtClean="0"/>
                        <a:t>50</a:t>
                      </a:r>
                      <a:endParaRPr lang="el-GR" dirty="0"/>
                    </a:p>
                  </a:txBody>
                  <a:tcPr/>
                </a:tc>
                <a:tc>
                  <a:txBody>
                    <a:bodyPr/>
                    <a:lstStyle/>
                    <a:p>
                      <a:pPr algn="ctr"/>
                      <a:r>
                        <a:rPr lang="en-US" dirty="0" smtClean="0"/>
                        <a:t>-</a:t>
                      </a:r>
                      <a:endParaRPr lang="el-GR" dirty="0"/>
                    </a:p>
                  </a:txBody>
                  <a:tcPr/>
                </a:tc>
                <a:tc>
                  <a:txBody>
                    <a:bodyPr/>
                    <a:lstStyle/>
                    <a:p>
                      <a:r>
                        <a:rPr lang="en-US" dirty="0" smtClean="0"/>
                        <a:t>10</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10</a:t>
                      </a:r>
                      <a:endParaRPr lang="el-GR" dirty="0" smtClean="0"/>
                    </a:p>
                    <a:p>
                      <a:endParaRPr lang="el-GR" dirty="0"/>
                    </a:p>
                  </a:txBody>
                  <a:tcPr/>
                </a:tc>
              </a:tr>
              <a:tr h="862653">
                <a:tc>
                  <a:txBody>
                    <a:bodyPr/>
                    <a:lstStyle/>
                    <a:p>
                      <a:r>
                        <a:rPr lang="en-US" dirty="0" smtClean="0"/>
                        <a:t>Visual-Motor Integration</a:t>
                      </a:r>
                      <a:endParaRPr lang="el-GR" dirty="0"/>
                    </a:p>
                  </a:txBody>
                  <a:tcPr/>
                </a:tc>
                <a:tc>
                  <a:txBody>
                    <a:bodyPr/>
                    <a:lstStyle/>
                    <a:p>
                      <a:r>
                        <a:rPr lang="en-US" dirty="0" smtClean="0"/>
                        <a:t>134</a:t>
                      </a:r>
                      <a:endParaRPr lang="el-GR" dirty="0"/>
                    </a:p>
                  </a:txBody>
                  <a:tcPr/>
                </a:tc>
                <a:tc>
                  <a:txBody>
                    <a:bodyPr/>
                    <a:lstStyle/>
                    <a:p>
                      <a:r>
                        <a:rPr lang="en-US" dirty="0" smtClean="0"/>
                        <a:t>55</a:t>
                      </a:r>
                      <a:endParaRPr lang="el-GR" dirty="0"/>
                    </a:p>
                  </a:txBody>
                  <a:tcPr/>
                </a:tc>
                <a:tc>
                  <a:txBody>
                    <a:bodyPr/>
                    <a:lstStyle/>
                    <a:p>
                      <a:r>
                        <a:rPr lang="en-US" dirty="0" smtClean="0"/>
                        <a:t>37</a:t>
                      </a:r>
                      <a:endParaRPr lang="el-GR" dirty="0"/>
                    </a:p>
                  </a:txBody>
                  <a:tcPr/>
                </a:tc>
                <a:tc>
                  <a:txBody>
                    <a:bodyPr/>
                    <a:lstStyle/>
                    <a:p>
                      <a:pPr algn="ctr"/>
                      <a:r>
                        <a:rPr lang="en-US" dirty="0" smtClean="0"/>
                        <a:t>-</a:t>
                      </a:r>
                      <a:endParaRPr lang="el-GR" dirty="0"/>
                    </a:p>
                  </a:txBody>
                  <a:tcPr/>
                </a:tc>
                <a:tc>
                  <a:txBody>
                    <a:bodyPr/>
                    <a:lstStyle/>
                    <a:p>
                      <a:r>
                        <a:rPr lang="en-US" dirty="0" smtClean="0"/>
                        <a:t>9</a:t>
                      </a:r>
                      <a:endParaRPr lang="el-G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9</a:t>
                      </a:r>
                      <a:endParaRPr lang="el-GR" dirty="0" smtClean="0"/>
                    </a:p>
                    <a:p>
                      <a:endParaRPr lang="el-GR" dirty="0"/>
                    </a:p>
                  </a:txBody>
                  <a:tcPr/>
                </a:tc>
              </a:tr>
              <a:tr h="345061">
                <a:tc>
                  <a:txBody>
                    <a:bodyPr/>
                    <a:lstStyle/>
                    <a:p>
                      <a:endParaRPr lang="el-GR" dirty="0"/>
                    </a:p>
                  </a:txBody>
                  <a:tcPr/>
                </a:tc>
                <a:tc>
                  <a:txBody>
                    <a:bodyPr/>
                    <a:lstStyle/>
                    <a:p>
                      <a:endParaRPr lang="el-GR" dirty="0"/>
                    </a:p>
                  </a:txBody>
                  <a:tcPr/>
                </a:tc>
                <a:tc gridSpan="2">
                  <a:txBody>
                    <a:bodyPr/>
                    <a:lstStyle/>
                    <a:p>
                      <a:pPr algn="ctr"/>
                      <a:r>
                        <a:rPr lang="en-US" dirty="0" smtClean="0"/>
                        <a:t>Sum of scores</a:t>
                      </a:r>
                      <a:endParaRPr lang="el-GR" dirty="0"/>
                    </a:p>
                  </a:txBody>
                  <a:tcPr/>
                </a:tc>
                <a:tc hMerge="1">
                  <a:txBody>
                    <a:bodyPr/>
                    <a:lstStyle/>
                    <a:p>
                      <a:endParaRPr lang="el-GR" dirty="0"/>
                    </a:p>
                  </a:txBody>
                  <a:tcPr/>
                </a:tc>
                <a:tc>
                  <a:txBody>
                    <a:bodyPr/>
                    <a:lstStyle/>
                    <a:p>
                      <a:r>
                        <a:rPr lang="en-US" dirty="0" smtClean="0"/>
                        <a:t>17</a:t>
                      </a:r>
                      <a:endParaRPr lang="el-GR" dirty="0"/>
                    </a:p>
                  </a:txBody>
                  <a:tcPr/>
                </a:tc>
                <a:tc>
                  <a:txBody>
                    <a:bodyPr/>
                    <a:lstStyle/>
                    <a:p>
                      <a:r>
                        <a:rPr lang="en-US" b="1" dirty="0" smtClean="0"/>
                        <a:t>19</a:t>
                      </a:r>
                      <a:endParaRPr lang="el-GR" b="1" dirty="0"/>
                    </a:p>
                  </a:txBody>
                  <a:tcPr/>
                </a:tc>
                <a:tc>
                  <a:txBody>
                    <a:bodyPr/>
                    <a:lstStyle/>
                    <a:p>
                      <a:r>
                        <a:rPr lang="en-US" dirty="0" smtClean="0"/>
                        <a:t>36</a:t>
                      </a:r>
                      <a:endParaRPr lang="el-GR" dirty="0"/>
                    </a:p>
                  </a:txBody>
                  <a:tcPr/>
                </a:tc>
              </a:tr>
              <a:tr h="603857">
                <a:tc>
                  <a:txBody>
                    <a:bodyPr/>
                    <a:lstStyle/>
                    <a:p>
                      <a:endParaRPr lang="el-GR" dirty="0"/>
                    </a:p>
                  </a:txBody>
                  <a:tcPr/>
                </a:tc>
                <a:tc>
                  <a:txBody>
                    <a:bodyPr/>
                    <a:lstStyle/>
                    <a:p>
                      <a:endParaRPr lang="el-GR" dirty="0"/>
                    </a:p>
                  </a:txBody>
                  <a:tcPr/>
                </a:tc>
                <a:tc gridSpan="2">
                  <a:txBody>
                    <a:bodyPr/>
                    <a:lstStyle/>
                    <a:p>
                      <a:pPr algn="ctr"/>
                      <a:endParaRPr lang="el-GR" dirty="0"/>
                    </a:p>
                  </a:txBody>
                  <a:tcPr/>
                </a:tc>
                <a:tc hMerge="1">
                  <a:txBody>
                    <a:bodyPr/>
                    <a:lstStyle/>
                    <a:p>
                      <a:endParaRPr lang="el-GR"/>
                    </a:p>
                  </a:txBody>
                  <a:tcPr/>
                </a:tc>
                <a:tc>
                  <a:txBody>
                    <a:bodyPr/>
                    <a:lstStyle/>
                    <a:p>
                      <a:r>
                        <a:rPr lang="en-US" dirty="0" smtClean="0"/>
                        <a:t>GMQ</a:t>
                      </a:r>
                      <a:endParaRPr lang="el-GR" dirty="0"/>
                    </a:p>
                  </a:txBody>
                  <a:tcPr/>
                </a:tc>
                <a:tc>
                  <a:txBody>
                    <a:bodyPr/>
                    <a:lstStyle/>
                    <a:p>
                      <a:r>
                        <a:rPr lang="en-US" dirty="0" smtClean="0"/>
                        <a:t>FMQ</a:t>
                      </a:r>
                      <a:endParaRPr lang="el-GR" dirty="0"/>
                    </a:p>
                  </a:txBody>
                  <a:tcPr/>
                </a:tc>
                <a:tc>
                  <a:txBody>
                    <a:bodyPr/>
                    <a:lstStyle/>
                    <a:p>
                      <a:r>
                        <a:rPr lang="en-US" dirty="0" smtClean="0"/>
                        <a:t>TMQ</a:t>
                      </a:r>
                      <a:endParaRPr lang="el-GR" dirty="0"/>
                    </a:p>
                  </a:txBody>
                  <a:tcPr/>
                </a:tc>
              </a:tr>
              <a:tr h="345061">
                <a:tc>
                  <a:txBody>
                    <a:bodyPr/>
                    <a:lstStyle/>
                    <a:p>
                      <a:endParaRPr lang="el-GR" dirty="0"/>
                    </a:p>
                  </a:txBody>
                  <a:tcPr/>
                </a:tc>
                <a:tc>
                  <a:txBody>
                    <a:bodyPr/>
                    <a:lstStyle/>
                    <a:p>
                      <a:endParaRPr lang="el-GR" dirty="0"/>
                    </a:p>
                  </a:txBody>
                  <a:tcPr/>
                </a:tc>
                <a:tc gridSpan="2">
                  <a:txBody>
                    <a:bodyPr/>
                    <a:lstStyle/>
                    <a:p>
                      <a:pPr algn="ctr"/>
                      <a:r>
                        <a:rPr lang="en-US" dirty="0" smtClean="0"/>
                        <a:t>Quotients</a:t>
                      </a:r>
                      <a:endParaRPr lang="el-GR" dirty="0"/>
                    </a:p>
                  </a:txBody>
                  <a:tcPr/>
                </a:tc>
                <a:tc hMerge="1">
                  <a:txBody>
                    <a:bodyPr/>
                    <a:lstStyle/>
                    <a:p>
                      <a:endParaRPr lang="el-GR"/>
                    </a:p>
                  </a:txBody>
                  <a:tcPr/>
                </a:tc>
                <a:tc>
                  <a:txBody>
                    <a:bodyPr/>
                    <a:lstStyle/>
                    <a:p>
                      <a:r>
                        <a:rPr lang="en-US" dirty="0" smtClean="0"/>
                        <a:t>72</a:t>
                      </a:r>
                      <a:endParaRPr lang="el-GR" dirty="0"/>
                    </a:p>
                  </a:txBody>
                  <a:tcPr/>
                </a:tc>
                <a:tc>
                  <a:txBody>
                    <a:bodyPr/>
                    <a:lstStyle/>
                    <a:p>
                      <a:r>
                        <a:rPr lang="el-GR" b="1" dirty="0" smtClean="0">
                          <a:solidFill>
                            <a:schemeClr val="accent5">
                              <a:lumMod val="50000"/>
                            </a:schemeClr>
                          </a:solidFill>
                        </a:rPr>
                        <a:t>97</a:t>
                      </a:r>
                      <a:endParaRPr lang="el-GR" b="1" dirty="0">
                        <a:solidFill>
                          <a:schemeClr val="accent5">
                            <a:lumMod val="50000"/>
                          </a:schemeClr>
                        </a:solidFill>
                      </a:endParaRPr>
                    </a:p>
                  </a:txBody>
                  <a:tcPr/>
                </a:tc>
                <a:tc>
                  <a:txBody>
                    <a:bodyPr/>
                    <a:lstStyle/>
                    <a:p>
                      <a:r>
                        <a:rPr lang="en-US" dirty="0" smtClean="0"/>
                        <a:t>81</a:t>
                      </a:r>
                      <a:endParaRPr lang="el-GR" dirty="0"/>
                    </a:p>
                  </a:txBody>
                  <a:tcPr/>
                </a:tc>
              </a:tr>
              <a:tr h="345061">
                <a:tc>
                  <a:txBody>
                    <a:bodyPr/>
                    <a:lstStyle/>
                    <a:p>
                      <a:endParaRPr lang="el-GR" dirty="0"/>
                    </a:p>
                  </a:txBody>
                  <a:tcPr/>
                </a:tc>
                <a:tc>
                  <a:txBody>
                    <a:bodyPr/>
                    <a:lstStyle/>
                    <a:p>
                      <a:endParaRPr lang="el-GR" dirty="0"/>
                    </a:p>
                  </a:txBody>
                  <a:tcPr/>
                </a:tc>
                <a:tc gridSpan="2">
                  <a:txBody>
                    <a:bodyPr/>
                    <a:lstStyle/>
                    <a:p>
                      <a:pPr algn="ctr"/>
                      <a:r>
                        <a:rPr lang="en-US" dirty="0" smtClean="0"/>
                        <a:t>Percentiles</a:t>
                      </a:r>
                      <a:endParaRPr lang="el-GR" dirty="0"/>
                    </a:p>
                  </a:txBody>
                  <a:tcPr/>
                </a:tc>
                <a:tc hMerge="1">
                  <a:txBody>
                    <a:bodyPr/>
                    <a:lstStyle/>
                    <a:p>
                      <a:endParaRPr lang="el-GR"/>
                    </a:p>
                  </a:txBody>
                  <a:tcPr/>
                </a:tc>
                <a:tc>
                  <a:txBody>
                    <a:bodyPr/>
                    <a:lstStyle/>
                    <a:p>
                      <a:r>
                        <a:rPr lang="en-US" dirty="0" smtClean="0"/>
                        <a:t>3</a:t>
                      </a:r>
                      <a:endParaRPr lang="el-GR" dirty="0"/>
                    </a:p>
                  </a:txBody>
                  <a:tcPr/>
                </a:tc>
                <a:tc>
                  <a:txBody>
                    <a:bodyPr/>
                    <a:lstStyle/>
                    <a:p>
                      <a:r>
                        <a:rPr lang="en-US" b="1" dirty="0" smtClean="0">
                          <a:solidFill>
                            <a:schemeClr val="accent5">
                              <a:lumMod val="50000"/>
                            </a:schemeClr>
                          </a:solidFill>
                        </a:rPr>
                        <a:t>42</a:t>
                      </a:r>
                      <a:endParaRPr lang="el-GR" b="1" dirty="0">
                        <a:solidFill>
                          <a:schemeClr val="accent5">
                            <a:lumMod val="50000"/>
                          </a:schemeClr>
                        </a:solidFill>
                      </a:endParaRPr>
                    </a:p>
                  </a:txBody>
                  <a:tcPr/>
                </a:tc>
                <a:tc>
                  <a:txBody>
                    <a:bodyPr/>
                    <a:lstStyle/>
                    <a:p>
                      <a:r>
                        <a:rPr lang="en-US" dirty="0" smtClean="0"/>
                        <a:t>10</a:t>
                      </a:r>
                      <a:endParaRPr lang="el-GR" dirty="0"/>
                    </a:p>
                  </a:txBody>
                  <a:tcPr/>
                </a:tc>
              </a:tr>
            </a:tbl>
          </a:graphicData>
        </a:graphic>
      </p:graphicFrame>
      <p:sp>
        <p:nvSpPr>
          <p:cNvPr id="3" name="2 - TextBox"/>
          <p:cNvSpPr txBox="1"/>
          <p:nvPr/>
        </p:nvSpPr>
        <p:spPr>
          <a:xfrm>
            <a:off x="1691680" y="692696"/>
            <a:ext cx="4143404" cy="1200329"/>
          </a:xfrm>
          <a:prstGeom prst="rect">
            <a:avLst/>
          </a:prstGeom>
          <a:noFill/>
        </p:spPr>
        <p:txBody>
          <a:bodyPr wrap="square" rtlCol="0">
            <a:spAutoFit/>
          </a:bodyPr>
          <a:lstStyle/>
          <a:p>
            <a:r>
              <a:rPr lang="el-GR" b="1" dirty="0" smtClean="0"/>
              <a:t>Για να βρω το </a:t>
            </a:r>
            <a:r>
              <a:rPr lang="en-US" b="1" dirty="0" smtClean="0"/>
              <a:t>FMQ </a:t>
            </a:r>
            <a:endParaRPr lang="el-GR" b="1" dirty="0" smtClean="0"/>
          </a:p>
          <a:p>
            <a:r>
              <a:rPr lang="en-US" b="1" dirty="0" smtClean="0"/>
              <a:t>Examiner’s Manual Appendix B </a:t>
            </a:r>
            <a:r>
              <a:rPr lang="el-GR" b="1" dirty="0" smtClean="0"/>
              <a:t>και  βρίσκω την αντιστοίχιση 19—97</a:t>
            </a:r>
          </a:p>
          <a:p>
            <a:r>
              <a:rPr lang="el-GR" b="1" dirty="0" smtClean="0"/>
              <a:t>Και αντίστοιχα για το </a:t>
            </a:r>
            <a:r>
              <a:rPr lang="en-US" b="1" dirty="0" smtClean="0"/>
              <a:t>percentile </a:t>
            </a:r>
            <a:r>
              <a:rPr lang="el-GR" b="1" dirty="0" smtClean="0"/>
              <a:t>42</a:t>
            </a:r>
            <a:endParaRPr lang="el-GR" b="1" dirty="0"/>
          </a:p>
        </p:txBody>
      </p:sp>
      <p:cxnSp>
        <p:nvCxnSpPr>
          <p:cNvPr id="5" name="4 - Ευθύγραμμο βέλος σύνδεσης"/>
          <p:cNvCxnSpPr/>
          <p:nvPr/>
        </p:nvCxnSpPr>
        <p:spPr>
          <a:xfrm rot="16200000" flipH="1">
            <a:off x="3609297" y="3239575"/>
            <a:ext cx="3714776" cy="1357322"/>
          </a:xfrm>
          <a:prstGeom prst="straightConnector1">
            <a:avLst/>
          </a:prstGeom>
          <a:ln cmpd="sng">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17541" y="4869160"/>
            <a:ext cx="8229600" cy="715963"/>
          </a:xfrm>
        </p:spPr>
        <p:txBody>
          <a:bodyPr>
            <a:normAutofit/>
          </a:bodyPr>
          <a:lstStyle/>
          <a:p>
            <a:pPr algn="ctr" eaLnBrk="1" fontAlgn="auto" hangingPunct="1">
              <a:spcAft>
                <a:spcPts val="0"/>
              </a:spcAft>
              <a:defRPr/>
            </a:pPr>
            <a:r>
              <a:rPr lang="el-GR" sz="3200" dirty="0" err="1" smtClean="0">
                <a:solidFill>
                  <a:schemeClr val="accent5">
                    <a:lumMod val="50000"/>
                  </a:schemeClr>
                </a:solidFill>
                <a:latin typeface="Arial" pitchFamily="34" charset="0"/>
                <a:cs typeface="Arial" pitchFamily="34" charset="0"/>
              </a:rPr>
              <a:t>ΕυχαριστΩ</a:t>
            </a:r>
            <a:r>
              <a:rPr lang="el-GR" sz="3200" dirty="0" smtClean="0">
                <a:solidFill>
                  <a:schemeClr val="accent5">
                    <a:lumMod val="50000"/>
                  </a:schemeClr>
                </a:solidFill>
                <a:latin typeface="Arial" pitchFamily="34" charset="0"/>
                <a:cs typeface="Arial" pitchFamily="34" charset="0"/>
              </a:rPr>
              <a:t> </a:t>
            </a:r>
            <a:r>
              <a:rPr lang="el-GR" sz="3200" dirty="0" smtClean="0">
                <a:solidFill>
                  <a:schemeClr val="accent5">
                    <a:lumMod val="50000"/>
                  </a:schemeClr>
                </a:solidFill>
                <a:latin typeface="Arial" pitchFamily="34" charset="0"/>
                <a:cs typeface="Arial" pitchFamily="34" charset="0"/>
              </a:rPr>
              <a:t>για την </a:t>
            </a:r>
            <a:r>
              <a:rPr lang="el-GR" sz="3200" dirty="0" err="1" smtClean="0">
                <a:solidFill>
                  <a:schemeClr val="accent5">
                    <a:lumMod val="50000"/>
                  </a:schemeClr>
                </a:solidFill>
                <a:latin typeface="Arial" pitchFamily="34" charset="0"/>
                <a:cs typeface="Arial" pitchFamily="34" charset="0"/>
              </a:rPr>
              <a:t>προσοχΗ</a:t>
            </a:r>
            <a:r>
              <a:rPr lang="el-GR" sz="3200" dirty="0" smtClean="0">
                <a:solidFill>
                  <a:schemeClr val="accent5">
                    <a:lumMod val="50000"/>
                  </a:schemeClr>
                </a:solidFill>
                <a:latin typeface="Arial" pitchFamily="34" charset="0"/>
                <a:cs typeface="Arial" pitchFamily="34" charset="0"/>
              </a:rPr>
              <a:t> </a:t>
            </a:r>
            <a:r>
              <a:rPr lang="el-GR" sz="3200" dirty="0" err="1" smtClean="0">
                <a:solidFill>
                  <a:schemeClr val="accent5">
                    <a:lumMod val="50000"/>
                  </a:schemeClr>
                </a:solidFill>
                <a:latin typeface="Arial" pitchFamily="34" charset="0"/>
                <a:cs typeface="Arial" pitchFamily="34" charset="0"/>
              </a:rPr>
              <a:t>σαΣ</a:t>
            </a:r>
            <a:r>
              <a:rPr lang="el-GR" sz="3200" dirty="0" smtClean="0">
                <a:solidFill>
                  <a:schemeClr val="accent5">
                    <a:lumMod val="50000"/>
                  </a:schemeClr>
                </a:solidFill>
                <a:latin typeface="Arial" pitchFamily="34" charset="0"/>
                <a:cs typeface="Arial" pitchFamily="34" charset="0"/>
              </a:rPr>
              <a:t>!!!</a:t>
            </a:r>
            <a:endParaRPr lang="el-GR" sz="3200" dirty="0" smtClean="0">
              <a:solidFill>
                <a:schemeClr val="accent5">
                  <a:lumMod val="50000"/>
                </a:schemeClr>
              </a:solidFill>
              <a:latin typeface="Arial" pitchFamily="34" charset="0"/>
              <a:cs typeface="Arial" pitchFamily="34" charset="0"/>
            </a:endParaRPr>
          </a:p>
        </p:txBody>
      </p:sp>
      <p:pic>
        <p:nvPicPr>
          <p:cNvPr id="4" name="Picture 11" descr="wb_the-end"/>
          <p:cNvPicPr>
            <a:picLocks noChangeAspect="1" noChangeArrowheads="1"/>
          </p:cNvPicPr>
          <p:nvPr/>
        </p:nvPicPr>
        <p:blipFill>
          <a:blip r:embed="rId2"/>
          <a:srcRect/>
          <a:stretch>
            <a:fillRect/>
          </a:stretch>
        </p:blipFill>
        <p:spPr bwMode="auto">
          <a:xfrm>
            <a:off x="1547664" y="476672"/>
            <a:ext cx="4762500" cy="3590925"/>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Αφθονία">
  <a:themeElements>
    <a:clrScheme name="Αφθονία">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Αφθονία">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Αφθονία">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4715</TotalTime>
  <Words>6390</Words>
  <Application>Microsoft Office PowerPoint</Application>
  <PresentationFormat>Προβολή στην οθόνη (4:3)</PresentationFormat>
  <Paragraphs>1147</Paragraphs>
  <Slides>95</Slides>
  <Notes>0</Notes>
  <HiddenSlides>1</HiddenSlides>
  <MMClips>0</MMClips>
  <ScaleCrop>false</ScaleCrop>
  <HeadingPairs>
    <vt:vector size="6" baseType="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95</vt:i4>
      </vt:variant>
    </vt:vector>
  </HeadingPairs>
  <TitlesOfParts>
    <vt:vector size="97" baseType="lpstr">
      <vt:lpstr>Αφθονία</vt:lpstr>
      <vt:lpstr>Εικόνα</vt:lpstr>
      <vt:lpstr>Peabody Developmental Motor Scales (PDMS-2)-2nd Edition (Folio and Fewell,2000).   </vt:lpstr>
      <vt:lpstr>ΟΡΙΣΜΟΙ</vt:lpstr>
      <vt:lpstr>Παρουσίαση του PowerPoint</vt:lpstr>
      <vt:lpstr>Παρουσίαση του PowerPoint</vt:lpstr>
      <vt:lpstr>ΕργαλεΙΑ αξιολΟΓΗΣΗΣ κινητικΗΣ ανΑΠΤΥΞΗΣ</vt:lpstr>
      <vt:lpstr>Παρουσίαση του PowerPoint</vt:lpstr>
      <vt:lpstr>Παρουσίαση του PowerPoint</vt:lpstr>
      <vt:lpstr>Παρουσίαση του PowerPoint</vt:lpstr>
      <vt:lpstr>ΑΝΑΣΚΟΠΗΣΗ ΤΗΣ ΒΙΒΛΙΟΓΡΑΦΙΑΣ</vt:lpstr>
      <vt:lpstr>ΓΕΝΙΚΑ ΣΤΟΙΧΕΙΑ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PDMS-2 εγκυρΟτητα-αξιοπιστια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Τι ΠΕΡΙΛΑΜΒΑΝΕΙ το PDMS-2</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το PDMS-2 στα παιδια με αναπηρια</vt:lpstr>
      <vt:lpstr>Βαθμολογηση</vt:lpstr>
      <vt:lpstr>Παρουσίαση του PowerPoint</vt:lpstr>
      <vt:lpstr>Παρουσίαση του PowerPoint</vt:lpstr>
      <vt:lpstr>Παρουσίαση του PowerPoint</vt:lpstr>
      <vt:lpstr>Visual-Motor Starting point: 23-26 months</vt:lpstr>
      <vt:lpstr>Παρουσίαση του PowerPoint</vt:lpstr>
      <vt:lpstr>ΑΝΤΑΝΑΚΛΑΣΤΙΚΕΣ</vt:lpstr>
      <vt:lpstr>1.Walking Reflex</vt:lpstr>
      <vt:lpstr>7. Protecting Reaction- Forward</vt:lpstr>
      <vt:lpstr>8. Protecting Reaction- Forward</vt:lpstr>
      <vt:lpstr>8. Protecting Reaction- Backward</vt:lpstr>
      <vt:lpstr>Στατικεσ κινησεισ</vt:lpstr>
      <vt:lpstr>  22. Standing on Tiptoes </vt:lpstr>
      <vt:lpstr>  23. Standing on 1 foot </vt:lpstr>
      <vt:lpstr>  24. Standing on Tiptoes  </vt:lpstr>
      <vt:lpstr>  25. Standing on 1 foot</vt:lpstr>
      <vt:lpstr>  26. Imitating Movements </vt:lpstr>
      <vt:lpstr>ΜΕΤΑΚΙΝΗΣΗ</vt:lpstr>
      <vt:lpstr> 86. skipping </vt:lpstr>
      <vt:lpstr>  87. Jumping Sideways</vt:lpstr>
      <vt:lpstr> 88. skipping </vt:lpstr>
      <vt:lpstr> 89. Hopping Speed</vt:lpstr>
      <vt:lpstr>ΧΕΙΡΙΣΜΟΣ ΑΝΤΙΚΕΙΜΕΝΩΝ</vt:lpstr>
      <vt:lpstr> 20. Hitting Target- Overhand </vt:lpstr>
      <vt:lpstr> 21. Bouncing Ball </vt:lpstr>
      <vt:lpstr> 22. Catching Ball </vt:lpstr>
      <vt:lpstr> 23. Kicking Ball </vt:lpstr>
      <vt:lpstr> 24.Catching Bounced Ball  </vt:lpstr>
      <vt:lpstr>ΑΡΠΑΓΜΑ-ΣΥΛΛΗΨΗ</vt:lpstr>
      <vt:lpstr>  23. Unbuttoning Button </vt:lpstr>
      <vt:lpstr> 24. Buttoning Button</vt:lpstr>
      <vt:lpstr> 25. Grasping Marker </vt:lpstr>
      <vt:lpstr>  26. Touching Fingers</vt:lpstr>
      <vt:lpstr>ΟΠΤΙΚΟ-ΚΙΝΗΤΙΚΟσ ΣΥΝΤΟΝΙΣΜΟσ</vt:lpstr>
      <vt:lpstr> 1. Tracking Rattle</vt:lpstr>
      <vt:lpstr>Παρουσίαση του PowerPoint</vt:lpstr>
      <vt:lpstr>  2. Tracking Rattle- Side </vt:lpstr>
      <vt:lpstr>  3. Placing Hand</vt:lpstr>
      <vt:lpstr>  4. Perceiving Rattle</vt:lpstr>
      <vt:lpstr>  14. Retaining Cubes</vt:lpstr>
      <vt:lpstr>    15. Transferring Cube </vt:lpstr>
      <vt:lpstr> 33. Placing Cubes</vt:lpstr>
      <vt:lpstr>42. Inserting Shapes</vt:lpstr>
      <vt:lpstr>52. Stringing Beads</vt:lpstr>
      <vt:lpstr>62. Dropping Pellets</vt:lpstr>
      <vt:lpstr>67.Connecting Dots </vt:lpstr>
      <vt:lpstr>68. Cutting Square</vt:lpstr>
      <vt:lpstr>69. Building Pyramid</vt:lpstr>
      <vt:lpstr>Στην πρΑξη</vt:lpstr>
      <vt:lpstr>ΠαρΑδειγμα-υποθετικΟ σενΑριο</vt:lpstr>
      <vt:lpstr>Παρουσίαση του PowerPoint</vt:lpstr>
      <vt:lpstr>ΠωΣ συμπληρΩνω τηΝ βαθμολογΙα </vt:lpstr>
      <vt:lpstr> Examiner record booklet </vt:lpstr>
      <vt:lpstr>Παρουσίαση του PowerPoint</vt:lpstr>
      <vt:lpstr>Παρουσίαση του PowerPoint</vt:lpstr>
      <vt:lpstr>percentile </vt:lpstr>
      <vt:lpstr>percentile</vt:lpstr>
      <vt:lpstr>Standard scores </vt:lpstr>
      <vt:lpstr>Standard scores </vt:lpstr>
      <vt:lpstr>Stand scores </vt:lpstr>
      <vt:lpstr>Παρουσίαση του PowerPoint</vt:lpstr>
      <vt:lpstr>ΕυχαριστΩ για την προσοχΗ σαΣ!!!</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Peabody Developmental Motor Scales(PDMS-2)-2nd Edition (Folio and Fewell,1983,2000). (</dc:title>
  <dc:creator>Γιάννα</dc:creator>
  <cp:lastModifiedBy>User-SL</cp:lastModifiedBy>
  <cp:revision>724</cp:revision>
  <dcterms:created xsi:type="dcterms:W3CDTF">2018-03-06T07:49:32Z</dcterms:created>
  <dcterms:modified xsi:type="dcterms:W3CDTF">2020-12-05T15:21:43Z</dcterms:modified>
</cp:coreProperties>
</file>