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22"/>
  </p:notesMasterIdLst>
  <p:sldIdLst>
    <p:sldId id="256" r:id="rId2"/>
    <p:sldId id="257" r:id="rId3"/>
    <p:sldId id="258" r:id="rId4"/>
    <p:sldId id="259" r:id="rId5"/>
    <p:sldId id="260" r:id="rId6"/>
    <p:sldId id="261" r:id="rId7"/>
    <p:sldId id="271" r:id="rId8"/>
    <p:sldId id="262" r:id="rId9"/>
    <p:sldId id="263" r:id="rId10"/>
    <p:sldId id="264" r:id="rId11"/>
    <p:sldId id="265" r:id="rId12"/>
    <p:sldId id="267" r:id="rId13"/>
    <p:sldId id="272" r:id="rId14"/>
    <p:sldId id="275" r:id="rId15"/>
    <p:sldId id="276" r:id="rId16"/>
    <p:sldId id="280" r:id="rId17"/>
    <p:sldId id="273" r:id="rId18"/>
    <p:sldId id="274" r:id="rId19"/>
    <p:sldId id="278" r:id="rId20"/>
    <p:sldId id="279" r:id="rId2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62" autoAdjust="0"/>
  </p:normalViewPr>
  <p:slideViewPr>
    <p:cSldViewPr>
      <p:cViewPr>
        <p:scale>
          <a:sx n="76" d="100"/>
          <a:sy n="76" d="100"/>
        </p:scale>
        <p:origin x="-204" y="-72"/>
      </p:cViewPr>
      <p:guideLst>
        <p:guide orient="horz" pos="2160"/>
        <p:guide pos="2880"/>
      </p:guideLst>
    </p:cSldViewPr>
  </p:slideViewPr>
  <p:outlineViewPr>
    <p:cViewPr>
      <p:scale>
        <a:sx n="33" d="100"/>
        <a:sy n="33" d="100"/>
      </p:scale>
      <p:origin x="0" y="18336"/>
    </p:cViewPr>
  </p:outlineViewPr>
  <p:notesTextViewPr>
    <p:cViewPr>
      <p:scale>
        <a:sx n="1" d="1"/>
        <a:sy n="1" d="1"/>
      </p:scale>
      <p:origin x="0" y="0"/>
    </p:cViewPr>
  </p:notesTextViewPr>
  <p:sorterViewPr>
    <p:cViewPr>
      <p:scale>
        <a:sx n="100" d="100"/>
        <a:sy n="100" d="100"/>
      </p:scale>
      <p:origin x="0" y="184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C5FA90-28C6-4494-881B-84D8AD01E6E2}" type="datetimeFigureOut">
              <a:rPr lang="el-GR" smtClean="0"/>
              <a:t>5/2/2021</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7A73CE-BB1A-4850-9B8F-99705A829858}" type="slidenum">
              <a:rPr lang="el-GR" smtClean="0"/>
              <a:t>‹#›</a:t>
            </a:fld>
            <a:endParaRPr lang="el-GR"/>
          </a:p>
        </p:txBody>
      </p:sp>
    </p:spTree>
    <p:extLst>
      <p:ext uri="{BB962C8B-B14F-4D97-AF65-F5344CB8AC3E}">
        <p14:creationId xmlns:p14="http://schemas.microsoft.com/office/powerpoint/2010/main" val="22894599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5" name="Στρογγυλεμένο ορθογώνιο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Στρογγυλεμένο ορθογώνιο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Τίτλος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l-GR" smtClean="0"/>
              <a:t>Στυλ κύριου τίτλου</a:t>
            </a:r>
            <a:endParaRPr kumimoji="0" lang="en-US"/>
          </a:p>
        </p:txBody>
      </p:sp>
      <p:sp>
        <p:nvSpPr>
          <p:cNvPr id="20" name="Υπότιτλος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Στυλ κύριου υπότιτλου</a:t>
            </a:r>
            <a:endParaRPr kumimoji="0" lang="en-US"/>
          </a:p>
        </p:txBody>
      </p:sp>
      <p:sp>
        <p:nvSpPr>
          <p:cNvPr id="19" name="Θέση ημερομηνίας 18"/>
          <p:cNvSpPr>
            <a:spLocks noGrp="1"/>
          </p:cNvSpPr>
          <p:nvPr>
            <p:ph type="dt" sz="half" idx="10"/>
          </p:nvPr>
        </p:nvSpPr>
        <p:spPr/>
        <p:txBody>
          <a:bodyPr/>
          <a:lstStyle>
            <a:extLst/>
          </a:lstStyle>
          <a:p>
            <a:fld id="{57FACBDE-4479-445E-993B-974D55524C86}" type="datetimeFigureOut">
              <a:rPr lang="el-GR" smtClean="0"/>
              <a:t>5/2/2021</a:t>
            </a:fld>
            <a:endParaRPr lang="el-GR"/>
          </a:p>
        </p:txBody>
      </p:sp>
      <p:sp>
        <p:nvSpPr>
          <p:cNvPr id="8" name="Θέση υποσέλιδου 7"/>
          <p:cNvSpPr>
            <a:spLocks noGrp="1"/>
          </p:cNvSpPr>
          <p:nvPr>
            <p:ph type="ftr" sz="quarter" idx="11"/>
          </p:nvPr>
        </p:nvSpPr>
        <p:spPr/>
        <p:txBody>
          <a:bodyPr/>
          <a:lstStyle>
            <a:extLst/>
          </a:lstStyle>
          <a:p>
            <a:endParaRPr lang="el-GR"/>
          </a:p>
        </p:txBody>
      </p:sp>
      <p:sp>
        <p:nvSpPr>
          <p:cNvPr id="11" name="Θέση αριθμού διαφάνειας 10"/>
          <p:cNvSpPr>
            <a:spLocks noGrp="1"/>
          </p:cNvSpPr>
          <p:nvPr>
            <p:ph type="sldNum" sz="quarter" idx="12"/>
          </p:nvPr>
        </p:nvSpPr>
        <p:spPr/>
        <p:txBody>
          <a:bodyPr/>
          <a:lstStyle>
            <a:extLst/>
          </a:lstStyle>
          <a:p>
            <a:fld id="{CD513D04-F4BD-4E20-9695-2E086A8CEE94}"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502920" y="4983480"/>
            <a:ext cx="8183880" cy="1051560"/>
          </a:xfrm>
        </p:spPr>
        <p:txBody>
          <a:bodyPr/>
          <a:lstStyle>
            <a:extLs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502920" y="530352"/>
            <a:ext cx="8183880" cy="4187952"/>
          </a:xfrm>
        </p:spPr>
        <p:txBody>
          <a:bodyPr vert="eaVert"/>
          <a:lstStyle>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extLst/>
          </a:lstStyle>
          <a:p>
            <a:fld id="{57FACBDE-4479-445E-993B-974D55524C86}" type="datetimeFigureOut">
              <a:rPr lang="el-GR" smtClean="0"/>
              <a:t>5/2/2021</a:t>
            </a:fld>
            <a:endParaRPr lang="el-GR"/>
          </a:p>
        </p:txBody>
      </p:sp>
      <p:sp>
        <p:nvSpPr>
          <p:cNvPr id="5" name="Θέση υποσέλιδου 4"/>
          <p:cNvSpPr>
            <a:spLocks noGrp="1"/>
          </p:cNvSpPr>
          <p:nvPr>
            <p:ph type="ftr" sz="quarter" idx="11"/>
          </p:nvPr>
        </p:nvSpPr>
        <p:spPr/>
        <p:txBody>
          <a:bodyPr/>
          <a:lstStyle>
            <a:extLst/>
          </a:lstStyle>
          <a:p>
            <a:endParaRPr lang="el-GR"/>
          </a:p>
        </p:txBody>
      </p:sp>
      <p:sp>
        <p:nvSpPr>
          <p:cNvPr id="6" name="Θέση αριθμού διαφάνειας 5"/>
          <p:cNvSpPr>
            <a:spLocks noGrp="1"/>
          </p:cNvSpPr>
          <p:nvPr>
            <p:ph type="sldNum" sz="quarter" idx="12"/>
          </p:nvPr>
        </p:nvSpPr>
        <p:spPr/>
        <p:txBody>
          <a:bodyPr/>
          <a:lstStyle>
            <a:extLst/>
          </a:lstStyle>
          <a:p>
            <a:fld id="{CD513D04-F4BD-4E20-9695-2E086A8CEE94}"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533404"/>
            <a:ext cx="1981200" cy="5257799"/>
          </a:xfrm>
        </p:spPr>
        <p:txBody>
          <a:bodyPr vert="eaVert"/>
          <a:lstStyle>
            <a:extLs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533400" y="533402"/>
            <a:ext cx="5943600" cy="5257801"/>
          </a:xfrm>
        </p:spPr>
        <p:txBody>
          <a:bodyPr vert="eaVert"/>
          <a:lstStyle>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extLst/>
          </a:lstStyle>
          <a:p>
            <a:fld id="{57FACBDE-4479-445E-993B-974D55524C86}" type="datetimeFigureOut">
              <a:rPr lang="el-GR" smtClean="0"/>
              <a:t>5/2/2021</a:t>
            </a:fld>
            <a:endParaRPr lang="el-GR"/>
          </a:p>
        </p:txBody>
      </p:sp>
      <p:sp>
        <p:nvSpPr>
          <p:cNvPr id="5" name="Θέση υποσέλιδου 4"/>
          <p:cNvSpPr>
            <a:spLocks noGrp="1"/>
          </p:cNvSpPr>
          <p:nvPr>
            <p:ph type="ftr" sz="quarter" idx="11"/>
          </p:nvPr>
        </p:nvSpPr>
        <p:spPr/>
        <p:txBody>
          <a:bodyPr/>
          <a:lstStyle>
            <a:extLst/>
          </a:lstStyle>
          <a:p>
            <a:endParaRPr lang="el-GR"/>
          </a:p>
        </p:txBody>
      </p:sp>
      <p:sp>
        <p:nvSpPr>
          <p:cNvPr id="6" name="Θέση αριθμού διαφάνειας 5"/>
          <p:cNvSpPr>
            <a:spLocks noGrp="1"/>
          </p:cNvSpPr>
          <p:nvPr>
            <p:ph type="sldNum" sz="quarter" idx="12"/>
          </p:nvPr>
        </p:nvSpPr>
        <p:spPr/>
        <p:txBody>
          <a:bodyPr/>
          <a:lstStyle>
            <a:extLst/>
          </a:lstStyle>
          <a:p>
            <a:fld id="{CD513D04-F4BD-4E20-9695-2E086A8CEE94}"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502920" y="4983480"/>
            <a:ext cx="8183880" cy="1051560"/>
          </a:xfrm>
        </p:spPr>
        <p:txBody>
          <a:bodyPr/>
          <a:lstStyle>
            <a:extLst/>
          </a:lstStyle>
          <a:p>
            <a:r>
              <a:rPr kumimoji="0" lang="el-GR" smtClean="0"/>
              <a:t>Στυλ κύριου τίτλου</a:t>
            </a:r>
            <a:endParaRPr kumimoji="0" lang="en-US"/>
          </a:p>
        </p:txBody>
      </p:sp>
      <p:sp>
        <p:nvSpPr>
          <p:cNvPr id="3" name="Θέση περιεχομένου 2"/>
          <p:cNvSpPr>
            <a:spLocks noGrp="1"/>
          </p:cNvSpPr>
          <p:nvPr>
            <p:ph idx="1"/>
          </p:nvPr>
        </p:nvSpPr>
        <p:spPr>
          <a:xfrm>
            <a:off x="502920" y="530352"/>
            <a:ext cx="8183880" cy="4187952"/>
          </a:xfrm>
        </p:spPr>
        <p:txBody>
          <a:bodyPr/>
          <a:lstStyle>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extLst/>
          </a:lstStyle>
          <a:p>
            <a:fld id="{57FACBDE-4479-445E-993B-974D55524C86}" type="datetimeFigureOut">
              <a:rPr lang="el-GR" smtClean="0"/>
              <a:t>5/2/2021</a:t>
            </a:fld>
            <a:endParaRPr lang="el-GR"/>
          </a:p>
        </p:txBody>
      </p:sp>
      <p:sp>
        <p:nvSpPr>
          <p:cNvPr id="5" name="Θέση υποσέλιδου 4"/>
          <p:cNvSpPr>
            <a:spLocks noGrp="1"/>
          </p:cNvSpPr>
          <p:nvPr>
            <p:ph type="ftr" sz="quarter" idx="11"/>
          </p:nvPr>
        </p:nvSpPr>
        <p:spPr/>
        <p:txBody>
          <a:bodyPr/>
          <a:lstStyle>
            <a:extLst/>
          </a:lstStyle>
          <a:p>
            <a:endParaRPr lang="el-GR"/>
          </a:p>
        </p:txBody>
      </p:sp>
      <p:sp>
        <p:nvSpPr>
          <p:cNvPr id="6" name="Θέση αριθμού διαφάνειας 5"/>
          <p:cNvSpPr>
            <a:spLocks noGrp="1"/>
          </p:cNvSpPr>
          <p:nvPr>
            <p:ph type="sldNum" sz="quarter" idx="12"/>
          </p:nvPr>
        </p:nvSpPr>
        <p:spPr/>
        <p:txBody>
          <a:bodyPr/>
          <a:lstStyle>
            <a:extLst/>
          </a:lstStyle>
          <a:p>
            <a:fld id="{CD513D04-F4BD-4E20-9695-2E086A8CEE94}"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14" name="Στρογγυλεμένο ορθογώνιο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Στρογγυλεμένο ορθογώνιο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Τίτλος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Στυλ υποδείγματος κειμένου</a:t>
            </a:r>
          </a:p>
        </p:txBody>
      </p:sp>
      <p:sp>
        <p:nvSpPr>
          <p:cNvPr id="4" name="Θέση ημερομηνίας 3"/>
          <p:cNvSpPr>
            <a:spLocks noGrp="1"/>
          </p:cNvSpPr>
          <p:nvPr>
            <p:ph type="dt" sz="half" idx="10"/>
          </p:nvPr>
        </p:nvSpPr>
        <p:spPr/>
        <p:txBody>
          <a:bodyPr/>
          <a:lstStyle>
            <a:extLst/>
          </a:lstStyle>
          <a:p>
            <a:fld id="{57FACBDE-4479-445E-993B-974D55524C86}" type="datetimeFigureOut">
              <a:rPr lang="el-GR" smtClean="0"/>
              <a:t>5/2/2021</a:t>
            </a:fld>
            <a:endParaRPr lang="el-GR"/>
          </a:p>
        </p:txBody>
      </p:sp>
      <p:sp>
        <p:nvSpPr>
          <p:cNvPr id="5" name="Θέση υποσέλιδου 4"/>
          <p:cNvSpPr>
            <a:spLocks noGrp="1"/>
          </p:cNvSpPr>
          <p:nvPr>
            <p:ph type="ftr" sz="quarter" idx="11"/>
          </p:nvPr>
        </p:nvSpPr>
        <p:spPr/>
        <p:txBody>
          <a:bodyPr/>
          <a:lstStyle>
            <a:extLst/>
          </a:lstStyle>
          <a:p>
            <a:endParaRPr lang="el-GR"/>
          </a:p>
        </p:txBody>
      </p:sp>
      <p:sp>
        <p:nvSpPr>
          <p:cNvPr id="6" name="Θέση αριθμού διαφάνειας 5"/>
          <p:cNvSpPr>
            <a:spLocks noGrp="1"/>
          </p:cNvSpPr>
          <p:nvPr>
            <p:ph type="sldNum" sz="quarter" idx="12"/>
          </p:nvPr>
        </p:nvSpPr>
        <p:spPr/>
        <p:txBody>
          <a:bodyPr/>
          <a:lstStyle>
            <a:extLst/>
          </a:lstStyle>
          <a:p>
            <a:fld id="{CD513D04-F4BD-4E20-9695-2E086A8CEE94}"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extLst/>
          </a:lstStyle>
          <a:p>
            <a:r>
              <a:rPr kumimoji="0" lang="el-GR" smtClean="0"/>
              <a:t>Στυλ κύριου τίτλου</a:t>
            </a:r>
            <a:endParaRPr kumimoji="0" lang="en-US"/>
          </a:p>
        </p:txBody>
      </p:sp>
      <p:sp>
        <p:nvSpPr>
          <p:cNvPr id="3" name="Θέση περιεχομένου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περιεχομένου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extLst/>
          </a:lstStyle>
          <a:p>
            <a:fld id="{57FACBDE-4479-445E-993B-974D55524C86}" type="datetimeFigureOut">
              <a:rPr lang="el-GR" smtClean="0"/>
              <a:t>5/2/2021</a:t>
            </a:fld>
            <a:endParaRPr lang="el-GR"/>
          </a:p>
        </p:txBody>
      </p:sp>
      <p:sp>
        <p:nvSpPr>
          <p:cNvPr id="6" name="Θέση υποσέλιδου 5"/>
          <p:cNvSpPr>
            <a:spLocks noGrp="1"/>
          </p:cNvSpPr>
          <p:nvPr>
            <p:ph type="ftr" sz="quarter" idx="11"/>
          </p:nvPr>
        </p:nvSpPr>
        <p:spPr/>
        <p:txBody>
          <a:bodyPr/>
          <a:lstStyle>
            <a:extLst/>
          </a:lstStyle>
          <a:p>
            <a:endParaRPr lang="el-GR"/>
          </a:p>
        </p:txBody>
      </p:sp>
      <p:sp>
        <p:nvSpPr>
          <p:cNvPr id="7" name="Θέση αριθμού διαφάνειας 6"/>
          <p:cNvSpPr>
            <a:spLocks noGrp="1"/>
          </p:cNvSpPr>
          <p:nvPr>
            <p:ph type="sldNum" sz="quarter" idx="12"/>
          </p:nvPr>
        </p:nvSpPr>
        <p:spPr/>
        <p:txBody>
          <a:bodyPr/>
          <a:lstStyle>
            <a:extLst/>
          </a:lstStyle>
          <a:p>
            <a:fld id="{CD513D04-F4BD-4E20-9695-2E086A8CEE94}"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502920" y="4983480"/>
            <a:ext cx="8183880" cy="1051560"/>
          </a:xfrm>
        </p:spPr>
        <p:txBody>
          <a:bodyPr anchor="b"/>
          <a:lstStyle>
            <a:lvl1pPr>
              <a:defRPr b="1"/>
            </a:lvl1pPr>
            <a:extLst/>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Στυλ υποδείγματος κειμένου</a:t>
            </a:r>
          </a:p>
        </p:txBody>
      </p:sp>
      <p:sp>
        <p:nvSpPr>
          <p:cNvPr id="4" name="Θέση κειμένου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Στυλ υποδείγματος κειμένου</a:t>
            </a:r>
          </a:p>
        </p:txBody>
      </p:sp>
      <p:sp>
        <p:nvSpPr>
          <p:cNvPr id="5" name="Θέση περιεχομένου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Θέση περιεχομένου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Θέση ημερομηνίας 6"/>
          <p:cNvSpPr>
            <a:spLocks noGrp="1"/>
          </p:cNvSpPr>
          <p:nvPr>
            <p:ph type="dt" sz="half" idx="10"/>
          </p:nvPr>
        </p:nvSpPr>
        <p:spPr/>
        <p:txBody>
          <a:bodyPr/>
          <a:lstStyle>
            <a:extLst/>
          </a:lstStyle>
          <a:p>
            <a:fld id="{57FACBDE-4479-445E-993B-974D55524C86}" type="datetimeFigureOut">
              <a:rPr lang="el-GR" smtClean="0"/>
              <a:t>5/2/2021</a:t>
            </a:fld>
            <a:endParaRPr lang="el-GR"/>
          </a:p>
        </p:txBody>
      </p:sp>
      <p:sp>
        <p:nvSpPr>
          <p:cNvPr id="8" name="Θέση υποσέλιδου 7"/>
          <p:cNvSpPr>
            <a:spLocks noGrp="1"/>
          </p:cNvSpPr>
          <p:nvPr>
            <p:ph type="ftr" sz="quarter" idx="11"/>
          </p:nvPr>
        </p:nvSpPr>
        <p:spPr/>
        <p:txBody>
          <a:bodyPr/>
          <a:lstStyle>
            <a:extLst/>
          </a:lstStyle>
          <a:p>
            <a:endParaRPr lang="el-GR"/>
          </a:p>
        </p:txBody>
      </p:sp>
      <p:sp>
        <p:nvSpPr>
          <p:cNvPr id="9" name="Θέση αριθμού διαφάνειας 8"/>
          <p:cNvSpPr>
            <a:spLocks noGrp="1"/>
          </p:cNvSpPr>
          <p:nvPr>
            <p:ph type="sldNum" sz="quarter" idx="12"/>
          </p:nvPr>
        </p:nvSpPr>
        <p:spPr/>
        <p:txBody>
          <a:bodyPr/>
          <a:lstStyle>
            <a:extLst/>
          </a:lstStyle>
          <a:p>
            <a:fld id="{CD513D04-F4BD-4E20-9695-2E086A8CEE94}"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extLst/>
          </a:lstStyle>
          <a:p>
            <a:r>
              <a:rPr kumimoji="0" lang="el-GR" smtClean="0"/>
              <a:t>Στυλ κύριου τίτλου</a:t>
            </a:r>
            <a:endParaRPr kumimoji="0" lang="en-US"/>
          </a:p>
        </p:txBody>
      </p:sp>
      <p:sp>
        <p:nvSpPr>
          <p:cNvPr id="3" name="Θέση ημερομηνίας 2"/>
          <p:cNvSpPr>
            <a:spLocks noGrp="1"/>
          </p:cNvSpPr>
          <p:nvPr>
            <p:ph type="dt" sz="half" idx="10"/>
          </p:nvPr>
        </p:nvSpPr>
        <p:spPr/>
        <p:txBody>
          <a:bodyPr/>
          <a:lstStyle>
            <a:extLst/>
          </a:lstStyle>
          <a:p>
            <a:fld id="{57FACBDE-4479-445E-993B-974D55524C86}" type="datetimeFigureOut">
              <a:rPr lang="el-GR" smtClean="0"/>
              <a:t>5/2/2021</a:t>
            </a:fld>
            <a:endParaRPr lang="el-GR"/>
          </a:p>
        </p:txBody>
      </p:sp>
      <p:sp>
        <p:nvSpPr>
          <p:cNvPr id="4" name="Θέση υποσέλιδου 3"/>
          <p:cNvSpPr>
            <a:spLocks noGrp="1"/>
          </p:cNvSpPr>
          <p:nvPr>
            <p:ph type="ftr" sz="quarter" idx="11"/>
          </p:nvPr>
        </p:nvSpPr>
        <p:spPr/>
        <p:txBody>
          <a:bodyPr/>
          <a:lstStyle>
            <a:extLst/>
          </a:lstStyle>
          <a:p>
            <a:endParaRPr lang="el-GR"/>
          </a:p>
        </p:txBody>
      </p:sp>
      <p:sp>
        <p:nvSpPr>
          <p:cNvPr id="5" name="Θέση αριθμού διαφάνειας 4"/>
          <p:cNvSpPr>
            <a:spLocks noGrp="1"/>
          </p:cNvSpPr>
          <p:nvPr>
            <p:ph type="sldNum" sz="quarter" idx="12"/>
          </p:nvPr>
        </p:nvSpPr>
        <p:spPr/>
        <p:txBody>
          <a:bodyPr/>
          <a:lstStyle>
            <a:extLst/>
          </a:lstStyle>
          <a:p>
            <a:fld id="{CD513D04-F4BD-4E20-9695-2E086A8CEE94}"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Στρογγυλεμένο ορθογώνιο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Θέση ημερομηνίας 1"/>
          <p:cNvSpPr>
            <a:spLocks noGrp="1"/>
          </p:cNvSpPr>
          <p:nvPr>
            <p:ph type="dt" sz="half" idx="10"/>
          </p:nvPr>
        </p:nvSpPr>
        <p:spPr/>
        <p:txBody>
          <a:bodyPr/>
          <a:lstStyle>
            <a:extLst/>
          </a:lstStyle>
          <a:p>
            <a:fld id="{57FACBDE-4479-445E-993B-974D55524C86}" type="datetimeFigureOut">
              <a:rPr lang="el-GR" smtClean="0"/>
              <a:t>5/2/2021</a:t>
            </a:fld>
            <a:endParaRPr lang="el-GR"/>
          </a:p>
        </p:txBody>
      </p:sp>
      <p:sp>
        <p:nvSpPr>
          <p:cNvPr id="3" name="Θέση υποσέλιδου 2"/>
          <p:cNvSpPr>
            <a:spLocks noGrp="1"/>
          </p:cNvSpPr>
          <p:nvPr>
            <p:ph type="ftr" sz="quarter" idx="11"/>
          </p:nvPr>
        </p:nvSpPr>
        <p:spPr/>
        <p:txBody>
          <a:bodyPr/>
          <a:lstStyle>
            <a:extLst/>
          </a:lstStyle>
          <a:p>
            <a:endParaRPr lang="el-GR"/>
          </a:p>
        </p:txBody>
      </p:sp>
      <p:sp>
        <p:nvSpPr>
          <p:cNvPr id="4" name="Θέση αριθμού διαφάνειας 3"/>
          <p:cNvSpPr>
            <a:spLocks noGrp="1"/>
          </p:cNvSpPr>
          <p:nvPr>
            <p:ph type="sldNum" sz="quarter" idx="12"/>
          </p:nvPr>
        </p:nvSpPr>
        <p:spPr/>
        <p:txBody>
          <a:bodyPr/>
          <a:lstStyle>
            <a:extLst/>
          </a:lstStyle>
          <a:p>
            <a:fld id="{CD513D04-F4BD-4E20-9695-2E086A8CEE94}"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l-GR" smtClean="0"/>
              <a:t>Στυλ κύριου τίτλου</a:t>
            </a:r>
            <a:endParaRPr kumimoji="0" lang="en-US"/>
          </a:p>
        </p:txBody>
      </p:sp>
      <p:sp>
        <p:nvSpPr>
          <p:cNvPr id="3" name="Θέση κειμένου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περιεχομένου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extLst/>
          </a:lstStyle>
          <a:p>
            <a:fld id="{57FACBDE-4479-445E-993B-974D55524C86}" type="datetimeFigureOut">
              <a:rPr lang="el-GR" smtClean="0"/>
              <a:t>5/2/2021</a:t>
            </a:fld>
            <a:endParaRPr lang="el-GR"/>
          </a:p>
        </p:txBody>
      </p:sp>
      <p:sp>
        <p:nvSpPr>
          <p:cNvPr id="6" name="Θέση υποσέλιδου 5"/>
          <p:cNvSpPr>
            <a:spLocks noGrp="1"/>
          </p:cNvSpPr>
          <p:nvPr>
            <p:ph type="ftr" sz="quarter" idx="11"/>
          </p:nvPr>
        </p:nvSpPr>
        <p:spPr/>
        <p:txBody>
          <a:bodyPr/>
          <a:lstStyle>
            <a:extLst/>
          </a:lstStyle>
          <a:p>
            <a:endParaRPr lang="el-GR"/>
          </a:p>
        </p:txBody>
      </p:sp>
      <p:sp>
        <p:nvSpPr>
          <p:cNvPr id="7" name="Θέση αριθμού διαφάνειας 6"/>
          <p:cNvSpPr>
            <a:spLocks noGrp="1"/>
          </p:cNvSpPr>
          <p:nvPr>
            <p:ph type="sldNum" sz="quarter" idx="12"/>
          </p:nvPr>
        </p:nvSpPr>
        <p:spPr/>
        <p:txBody>
          <a:bodyPr/>
          <a:lstStyle>
            <a:extLst/>
          </a:lstStyle>
          <a:p>
            <a:fld id="{CD513D04-F4BD-4E20-9695-2E086A8CEE94}"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5" name="Στρογγυλεμένο ορθογώνιο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Στρογγύλεμα μίας γωνίας ορθογωνίου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Τίτλος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l-GR" smtClean="0"/>
              <a:t>Στυλ κύριου τίτλου</a:t>
            </a:r>
            <a:endParaRPr kumimoji="0" lang="en-US"/>
          </a:p>
        </p:txBody>
      </p:sp>
      <p:sp>
        <p:nvSpPr>
          <p:cNvPr id="4" name="Θέση κειμένου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extLst/>
          </a:lstStyle>
          <a:p>
            <a:fld id="{57FACBDE-4479-445E-993B-974D55524C86}" type="datetimeFigureOut">
              <a:rPr lang="el-GR" smtClean="0"/>
              <a:t>5/2/2021</a:t>
            </a:fld>
            <a:endParaRPr lang="el-GR"/>
          </a:p>
        </p:txBody>
      </p:sp>
      <p:sp>
        <p:nvSpPr>
          <p:cNvPr id="6" name="Θέση υποσέλιδου 5"/>
          <p:cNvSpPr>
            <a:spLocks noGrp="1"/>
          </p:cNvSpPr>
          <p:nvPr>
            <p:ph type="ftr" sz="quarter" idx="11"/>
          </p:nvPr>
        </p:nvSpPr>
        <p:spPr/>
        <p:txBody>
          <a:bodyPr/>
          <a:lstStyle>
            <a:extLst/>
          </a:lstStyle>
          <a:p>
            <a:endParaRPr lang="el-GR"/>
          </a:p>
        </p:txBody>
      </p:sp>
      <p:sp>
        <p:nvSpPr>
          <p:cNvPr id="7" name="Θέση αριθμού διαφάνειας 6"/>
          <p:cNvSpPr>
            <a:spLocks noGrp="1"/>
          </p:cNvSpPr>
          <p:nvPr>
            <p:ph type="sldNum" sz="quarter" idx="12"/>
          </p:nvPr>
        </p:nvSpPr>
        <p:spPr/>
        <p:txBody>
          <a:bodyPr/>
          <a:lstStyle>
            <a:extLst/>
          </a:lstStyle>
          <a:p>
            <a:fld id="{CD513D04-F4BD-4E20-9695-2E086A8CEE94}" type="slidenum">
              <a:rPr lang="el-GR" smtClean="0"/>
              <a:t>‹#›</a:t>
            </a:fld>
            <a:endParaRPr lang="el-GR"/>
          </a:p>
        </p:txBody>
      </p:sp>
      <p:sp>
        <p:nvSpPr>
          <p:cNvPr id="3" name="Θέση εικόνας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Στρογγυλεμένο ορθογώνιο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Στρογγυλεμένο ορθογώνιο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Θέση τίτλου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l-GR" smtClean="0"/>
              <a:t>Στυλ κύριου τίτλου</a:t>
            </a:r>
            <a:endParaRPr kumimoji="0" lang="en-US"/>
          </a:p>
        </p:txBody>
      </p:sp>
      <p:sp>
        <p:nvSpPr>
          <p:cNvPr id="4" name="Θέση κειμένου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5" name="Θέση ημερομηνίας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7FACBDE-4479-445E-993B-974D55524C86}" type="datetimeFigureOut">
              <a:rPr lang="el-GR" smtClean="0"/>
              <a:t>5/2/2021</a:t>
            </a:fld>
            <a:endParaRPr lang="el-GR"/>
          </a:p>
        </p:txBody>
      </p:sp>
      <p:sp>
        <p:nvSpPr>
          <p:cNvPr id="18" name="Θέση υποσέλιδου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l-GR"/>
          </a:p>
        </p:txBody>
      </p:sp>
      <p:sp>
        <p:nvSpPr>
          <p:cNvPr id="5" name="Θέση αριθμού διαφάνειας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CD513D04-F4BD-4E20-9695-2E086A8CEE94}"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google.gr/imgres?imgurl=https://eidikospaidagogos.gr/wp-content/uploads/2017/01/ADHD.jpg&amp;imgrefurl=https://eidikospaidagogos.gr/depy-symvoules-spiti-sxoleio/&amp;docid=ElX4UthPqzCYeM&amp;tbnid=2pGOcnlbOlUW7M:&amp;vet=10ahUKEwiW86bIvJ7cAhUBDiwKHUY_CiUQMwhjKCcwJw..i&amp;w=660&amp;h=411&amp;bih=723&amp;biw=1518&amp;q=%CE%94%CE%95%CE%A0%CE%A5&amp;ved=0ahUKEwiW86bIvJ7cAhUBDiwKHUY_CiUQMwhjKCcwJw&amp;iact=mrc&amp;uact=8"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google.gr/imgres?imgurl=https://cdn7.bbend.net/media/com_news/story/2017/02/17/352522/main/bigstock-Adhd-Concept-Baby-Is-Playing--140544071.jpg&amp;imgrefurl=https://www.onmed.gr/ygeia/story/352522/na-theoreitai-i-depy-egkefaliki-diataraxi-proteinoyn-oi-eidikoi&amp;docid=JwUEeKBPowchNM&amp;tbnid=47J07QCjw-lVFM:&amp;vet=10ahUKEwiW86bIvJ7cAhUBDiwKHUY_CiUQMwhAKA4wDg..i&amp;w=800&amp;h=480&amp;bih=723&amp;biw=1518&amp;q=%CE%94%CE%95%CE%A0%CE%A5&amp;ved=0ahUKEwiW86bIvJ7cAhUBDiwKHUY_CiUQMwhAKA4wDg&amp;iact=mrc&amp;uact=8" TargetMode="Externa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youtube.com/watch?v=-IO6zqIm88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722376" y="1268760"/>
            <a:ext cx="7772400" cy="1944216"/>
          </a:xfrm>
        </p:spPr>
        <p:txBody>
          <a:bodyPr>
            <a:normAutofit fontScale="90000"/>
          </a:bodyPr>
          <a:lstStyle/>
          <a:p>
            <a:r>
              <a:rPr lang="el-GR" sz="4000" dirty="0"/>
              <a:t>Η Διαταραχή Ελλειμματικής Προσοχής-</a:t>
            </a:r>
            <a:r>
              <a:rPr lang="el-GR" sz="4000" dirty="0" err="1"/>
              <a:t>Υπερκινητικότητα</a:t>
            </a:r>
            <a:r>
              <a:rPr lang="el-GR" sz="4000" dirty="0"/>
              <a:t> στους </a:t>
            </a:r>
            <a:r>
              <a:rPr lang="el-GR" sz="4000" dirty="0" smtClean="0"/>
              <a:t>μαθητέ</a:t>
            </a:r>
            <a:r>
              <a:rPr lang="el-GR" dirty="0" smtClean="0"/>
              <a:t>ς </a:t>
            </a:r>
            <a:endParaRPr lang="el-GR" dirty="0"/>
          </a:p>
        </p:txBody>
      </p:sp>
      <p:sp>
        <p:nvSpPr>
          <p:cNvPr id="3" name="Υπότιτλος 2"/>
          <p:cNvSpPr>
            <a:spLocks noGrp="1"/>
          </p:cNvSpPr>
          <p:nvPr>
            <p:ph type="subTitle" idx="1"/>
          </p:nvPr>
        </p:nvSpPr>
        <p:spPr>
          <a:xfrm>
            <a:off x="722376" y="3685032"/>
            <a:ext cx="7772400" cy="2120232"/>
          </a:xfrm>
        </p:spPr>
        <p:txBody>
          <a:bodyPr/>
          <a:lstStyle/>
          <a:p>
            <a:endParaRPr lang="el-GR" dirty="0" smtClean="0"/>
          </a:p>
          <a:p>
            <a:endParaRPr lang="el-GR" dirty="0"/>
          </a:p>
          <a:p>
            <a:endParaRPr lang="el-GR" dirty="0" smtClean="0"/>
          </a:p>
          <a:p>
            <a:r>
              <a:rPr lang="en-US" sz="1600" dirty="0" smtClean="0"/>
              <a:t>ATTENTION </a:t>
            </a:r>
            <a:r>
              <a:rPr lang="en-US" sz="1600" dirty="0"/>
              <a:t>DEFICIT HYPERACTIVITY DISORDER </a:t>
            </a:r>
          </a:p>
          <a:p>
            <a:endParaRPr lang="en-US" sz="1600" dirty="0"/>
          </a:p>
          <a:p>
            <a:endParaRPr lang="el-GR" dirty="0"/>
          </a:p>
          <a:p>
            <a:r>
              <a:rPr lang="el-GR" dirty="0" smtClean="0"/>
              <a:t>ΜΟΥΡΓΟΣ ΑΠΟΣΤΟΛΟΣ</a:t>
            </a:r>
          </a:p>
          <a:p>
            <a:endParaRPr lang="el-GR" dirty="0"/>
          </a:p>
          <a:p>
            <a:endParaRPr lang="el-GR" dirty="0" smtClean="0"/>
          </a:p>
          <a:p>
            <a:endParaRPr lang="el-GR" dirty="0" smtClean="0"/>
          </a:p>
          <a:p>
            <a:endParaRPr lang="el-GR" dirty="0"/>
          </a:p>
          <a:p>
            <a:endParaRPr lang="el-GR" dirty="0" smtClean="0"/>
          </a:p>
          <a:p>
            <a:endParaRPr lang="el-G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3861048"/>
            <a:ext cx="2600325" cy="1752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709739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900" dirty="0"/>
              <a:t>9</a:t>
            </a:r>
          </a:p>
        </p:txBody>
      </p:sp>
      <p:sp>
        <p:nvSpPr>
          <p:cNvPr id="3" name="Θέση περιεχομένου 2"/>
          <p:cNvSpPr>
            <a:spLocks noGrp="1"/>
          </p:cNvSpPr>
          <p:nvPr>
            <p:ph idx="1"/>
          </p:nvPr>
        </p:nvSpPr>
        <p:spPr/>
        <p:txBody>
          <a:bodyPr>
            <a:normAutofit/>
          </a:bodyPr>
          <a:lstStyle/>
          <a:p>
            <a:pPr marL="0" indent="0">
              <a:buNone/>
            </a:pPr>
            <a:r>
              <a:rPr lang="el-GR" sz="2000" u="sng" dirty="0" smtClean="0"/>
              <a:t>Για τα συμπτώματα της </a:t>
            </a:r>
            <a:r>
              <a:rPr lang="el-GR" sz="2000" u="sng" dirty="0" err="1" smtClean="0"/>
              <a:t>υπερκινητικότητας</a:t>
            </a:r>
            <a:r>
              <a:rPr lang="el-GR" sz="2000" u="sng" dirty="0" smtClean="0"/>
              <a:t>:</a:t>
            </a:r>
          </a:p>
          <a:p>
            <a:pPr marL="457200" indent="-457200">
              <a:buFont typeface="+mj-lt"/>
              <a:buAutoNum type="arabicPeriod"/>
            </a:pPr>
            <a:r>
              <a:rPr lang="el-GR" sz="2000" dirty="0" smtClean="0"/>
              <a:t>Νευρική κίνηση στην θέση όπου κάθονται</a:t>
            </a:r>
          </a:p>
          <a:p>
            <a:pPr marL="457200" indent="-457200">
              <a:buFont typeface="+mj-lt"/>
              <a:buAutoNum type="arabicPeriod"/>
            </a:pPr>
            <a:r>
              <a:rPr lang="el-GR" sz="2000" dirty="0" smtClean="0"/>
              <a:t>Μιλούν ακατάπαυστα</a:t>
            </a:r>
          </a:p>
          <a:p>
            <a:pPr marL="457200" indent="-457200">
              <a:buFont typeface="+mj-lt"/>
              <a:buAutoNum type="arabicPeriod"/>
            </a:pPr>
            <a:r>
              <a:rPr lang="el-GR" sz="2000" dirty="0" smtClean="0"/>
              <a:t>Υπερβολική κίνηση αγγίζοντας ότι βρουν μπροστά τους</a:t>
            </a:r>
          </a:p>
          <a:p>
            <a:pPr marL="457200" indent="-457200">
              <a:buFont typeface="+mj-lt"/>
              <a:buAutoNum type="arabicPeriod"/>
            </a:pPr>
            <a:r>
              <a:rPr lang="el-GR" sz="2000" dirty="0" smtClean="0"/>
              <a:t>Δυσκολία στο να κάτσουν να ακούσουν την παράδοση μαθήματος, αφήγηση παραμυθιού</a:t>
            </a:r>
            <a:endParaRPr lang="el-GR" sz="2000" dirty="0"/>
          </a:p>
          <a:p>
            <a:pPr marL="457200" indent="-457200">
              <a:buFont typeface="+mj-lt"/>
              <a:buAutoNum type="arabicPeriod"/>
            </a:pPr>
            <a:r>
              <a:rPr lang="el-GR" sz="2000" dirty="0" smtClean="0"/>
              <a:t>Διαρκή κίνηση</a:t>
            </a:r>
          </a:p>
          <a:p>
            <a:pPr marL="457200" indent="-457200">
              <a:buFont typeface="+mj-lt"/>
              <a:buAutoNum type="arabicPeriod"/>
            </a:pPr>
            <a:r>
              <a:rPr lang="el-GR" sz="2000" dirty="0" smtClean="0"/>
              <a:t>Δυσκολία συμμετοχής σε ήσυχες δραστηριότητες </a:t>
            </a:r>
            <a:endParaRPr lang="el-GR" sz="2000" dirty="0"/>
          </a:p>
        </p:txBody>
      </p:sp>
      <p:pic>
        <p:nvPicPr>
          <p:cNvPr id="4099" name="Picture 3" descr="Image result for ΔΕΠΥ">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8064" y="3501009"/>
            <a:ext cx="2642617" cy="14720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28095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900" dirty="0" smtClean="0"/>
              <a:t>10</a:t>
            </a:r>
            <a:endParaRPr lang="el-GR" sz="900" dirty="0"/>
          </a:p>
        </p:txBody>
      </p:sp>
      <p:sp>
        <p:nvSpPr>
          <p:cNvPr id="3" name="Θέση περιεχομένου 2"/>
          <p:cNvSpPr>
            <a:spLocks noGrp="1"/>
          </p:cNvSpPr>
          <p:nvPr>
            <p:ph idx="1"/>
          </p:nvPr>
        </p:nvSpPr>
        <p:spPr/>
        <p:txBody>
          <a:bodyPr>
            <a:normAutofit/>
          </a:bodyPr>
          <a:lstStyle/>
          <a:p>
            <a:pPr marL="0" indent="0">
              <a:buNone/>
            </a:pPr>
            <a:r>
              <a:rPr lang="el-GR" sz="2000" u="sng" dirty="0" smtClean="0"/>
              <a:t>Για την παρορμητικότητα:</a:t>
            </a:r>
          </a:p>
          <a:p>
            <a:pPr marL="457200" indent="-457200">
              <a:buFont typeface="+mj-lt"/>
              <a:buAutoNum type="arabicPeriod"/>
            </a:pPr>
            <a:r>
              <a:rPr lang="el-GR" sz="2000" dirty="0" smtClean="0"/>
              <a:t>Δεν κάθεται με ηρεμία στην θέση του</a:t>
            </a:r>
          </a:p>
          <a:p>
            <a:pPr marL="457200" indent="-457200">
              <a:buFont typeface="+mj-lt"/>
              <a:buAutoNum type="arabicPeriod"/>
            </a:pPr>
            <a:r>
              <a:rPr lang="el-GR" sz="2000" dirty="0" smtClean="0"/>
              <a:t>Συχνά πετάγεται και απαντά πριν ολοκληρωθεί η ερώτηση από τον εκπαιδευτικό</a:t>
            </a:r>
          </a:p>
          <a:p>
            <a:pPr marL="457200" indent="-457200">
              <a:buFont typeface="+mj-lt"/>
              <a:buAutoNum type="arabicPeriod"/>
            </a:pPr>
            <a:r>
              <a:rPr lang="el-GR" sz="2000" dirty="0" smtClean="0"/>
              <a:t>Μιλά χωρίς να σταματά</a:t>
            </a:r>
          </a:p>
          <a:p>
            <a:pPr marL="457200" indent="-457200">
              <a:buFont typeface="+mj-lt"/>
              <a:buAutoNum type="arabicPeriod"/>
            </a:pPr>
            <a:r>
              <a:rPr lang="el-GR" sz="2000" dirty="0" smtClean="0"/>
              <a:t>Τρέχει χωρίς να υπάρξει ιδιαίτερος λόγος</a:t>
            </a:r>
          </a:p>
          <a:p>
            <a:pPr marL="457200" indent="-457200">
              <a:buFont typeface="+mj-lt"/>
              <a:buAutoNum type="arabicPeriod"/>
            </a:pPr>
            <a:r>
              <a:rPr lang="el-GR" sz="2000" dirty="0" smtClean="0"/>
              <a:t>Δυσκολεύεται να περιμένει την σειρά του </a:t>
            </a:r>
          </a:p>
          <a:p>
            <a:pPr marL="457200" indent="-457200">
              <a:buFont typeface="+mj-lt"/>
              <a:buAutoNum type="arabicPeriod"/>
            </a:pPr>
            <a:r>
              <a:rPr lang="el-GR" sz="2000" dirty="0" smtClean="0"/>
              <a:t>Στις δραστηριότητες που παίρνει μέρος είναι πολύ ανήσυχος   </a:t>
            </a:r>
          </a:p>
          <a:p>
            <a:pPr marL="0" indent="0">
              <a:buNone/>
            </a:pPr>
            <a:r>
              <a:rPr lang="el-GR" sz="2000" dirty="0"/>
              <a:t> </a:t>
            </a:r>
            <a:r>
              <a:rPr lang="el-GR" sz="2000" dirty="0" smtClean="0"/>
              <a:t>                          (</a:t>
            </a:r>
            <a:r>
              <a:rPr lang="en-US" sz="2000" dirty="0" smtClean="0"/>
              <a:t>American Psychiatric Association, 2013</a:t>
            </a:r>
            <a:r>
              <a:rPr lang="el-GR" sz="2000" dirty="0" smtClean="0"/>
              <a:t>)</a:t>
            </a:r>
          </a:p>
          <a:p>
            <a:pPr marL="457200" indent="-457200">
              <a:buFont typeface="+mj-lt"/>
              <a:buAutoNum type="arabicPeriod"/>
            </a:pPr>
            <a:endParaRPr lang="el-GR" sz="2000" dirty="0"/>
          </a:p>
        </p:txBody>
      </p:sp>
    </p:spTree>
    <p:extLst>
      <p:ext uri="{BB962C8B-B14F-4D97-AF65-F5344CB8AC3E}">
        <p14:creationId xmlns:p14="http://schemas.microsoft.com/office/powerpoint/2010/main" val="2495724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900" dirty="0" smtClean="0"/>
              <a:t>11</a:t>
            </a:r>
            <a:endParaRPr lang="el-GR" sz="900" dirty="0"/>
          </a:p>
        </p:txBody>
      </p:sp>
      <p:sp>
        <p:nvSpPr>
          <p:cNvPr id="3" name="Θέση περιεχομένου 2"/>
          <p:cNvSpPr>
            <a:spLocks noGrp="1"/>
          </p:cNvSpPr>
          <p:nvPr>
            <p:ph idx="1"/>
          </p:nvPr>
        </p:nvSpPr>
        <p:spPr/>
        <p:txBody>
          <a:bodyPr>
            <a:normAutofit/>
          </a:bodyPr>
          <a:lstStyle/>
          <a:p>
            <a:pPr marL="0" indent="0" algn="ctr">
              <a:buNone/>
            </a:pPr>
            <a:r>
              <a:rPr lang="el-GR" sz="2000" b="1" dirty="0" smtClean="0"/>
              <a:t>ΣΥΝΟΔΑ Ή ΔΕΥΤΕΡΟΓΕΝΗ ΣΥΜΠΤΩΜΑΤΑ</a:t>
            </a:r>
          </a:p>
          <a:p>
            <a:pPr>
              <a:buFont typeface="Wingdings" panose="05000000000000000000" pitchFamily="2" charset="2"/>
              <a:buChar char="q"/>
            </a:pPr>
            <a:r>
              <a:rPr lang="el-GR" sz="2000" dirty="0" smtClean="0"/>
              <a:t>Δυσλεξία</a:t>
            </a:r>
          </a:p>
          <a:p>
            <a:pPr>
              <a:buFont typeface="Wingdings" panose="05000000000000000000" pitchFamily="2" charset="2"/>
              <a:buChar char="q"/>
            </a:pPr>
            <a:r>
              <a:rPr lang="el-GR" sz="2000" dirty="0" smtClean="0"/>
              <a:t>Μαθησιακές δυσκολίες</a:t>
            </a:r>
          </a:p>
          <a:p>
            <a:pPr>
              <a:buFont typeface="Wingdings" panose="05000000000000000000" pitchFamily="2" charset="2"/>
              <a:buChar char="q"/>
            </a:pPr>
            <a:r>
              <a:rPr lang="el-GR" sz="2000" dirty="0" smtClean="0"/>
              <a:t>Αδεξιότητα</a:t>
            </a:r>
          </a:p>
          <a:p>
            <a:pPr>
              <a:buFont typeface="Wingdings" panose="05000000000000000000" pitchFamily="2" charset="2"/>
              <a:buChar char="q"/>
            </a:pPr>
            <a:r>
              <a:rPr lang="el-GR" sz="2000" dirty="0" smtClean="0"/>
              <a:t>Αγχώδεις διαταραχές</a:t>
            </a:r>
          </a:p>
          <a:p>
            <a:pPr>
              <a:buFont typeface="Wingdings" panose="05000000000000000000" pitchFamily="2" charset="2"/>
              <a:buChar char="q"/>
            </a:pPr>
            <a:r>
              <a:rPr lang="el-GR" sz="2000" dirty="0" smtClean="0"/>
              <a:t>Χαμηλή αυτοεκτίμηση</a:t>
            </a:r>
          </a:p>
          <a:p>
            <a:pPr>
              <a:buFont typeface="Wingdings" panose="05000000000000000000" pitchFamily="2" charset="2"/>
              <a:buChar char="q"/>
            </a:pPr>
            <a:r>
              <a:rPr lang="el-GR" sz="2000" dirty="0" smtClean="0"/>
              <a:t>Κρίσης οργής  </a:t>
            </a:r>
          </a:p>
          <a:p>
            <a:pPr>
              <a:buFont typeface="Wingdings" panose="05000000000000000000" pitchFamily="2" charset="2"/>
              <a:buChar char="q"/>
            </a:pPr>
            <a:r>
              <a:rPr lang="el-GR" sz="2000" dirty="0"/>
              <a:t>Α</a:t>
            </a:r>
            <a:r>
              <a:rPr lang="el-GR" sz="2000" dirty="0" smtClean="0"/>
              <a:t>ρνητισμό </a:t>
            </a:r>
          </a:p>
          <a:p>
            <a:pPr>
              <a:buFont typeface="Wingdings" panose="05000000000000000000" pitchFamily="2" charset="2"/>
              <a:buChar char="q"/>
            </a:pPr>
            <a:r>
              <a:rPr lang="el-GR" sz="2000" dirty="0" smtClean="0"/>
              <a:t>Συνδυασμός με διπολική διαταραχή</a:t>
            </a:r>
          </a:p>
          <a:p>
            <a:pPr marL="0" indent="0">
              <a:buNone/>
            </a:pPr>
            <a:r>
              <a:rPr lang="el-GR" sz="2000" dirty="0"/>
              <a:t> </a:t>
            </a:r>
            <a:r>
              <a:rPr lang="el-GR" sz="2000" dirty="0" smtClean="0"/>
              <a:t>                              </a:t>
            </a:r>
            <a:endParaRPr lang="el-GR" sz="2000" dirty="0"/>
          </a:p>
        </p:txBody>
      </p:sp>
    </p:spTree>
    <p:extLst>
      <p:ext uri="{BB962C8B-B14F-4D97-AF65-F5344CB8AC3E}">
        <p14:creationId xmlns:p14="http://schemas.microsoft.com/office/powerpoint/2010/main" val="29508402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502920" y="764704"/>
            <a:ext cx="8183880" cy="1368152"/>
          </a:xfrm>
        </p:spPr>
        <p:txBody>
          <a:bodyPr>
            <a:normAutofit/>
          </a:bodyPr>
          <a:lstStyle/>
          <a:p>
            <a:pPr algn="ctr"/>
            <a:r>
              <a:rPr lang="el-GR" dirty="0" smtClean="0"/>
              <a:t>ΔΙΔΑΚΤΙΚΕΣ ΠΡΟΣΕΓΓΙΣΕΙΣ ΜΑΘΗΤΩΝ ΜΕ ΔΕΠΥ</a:t>
            </a:r>
            <a:endParaRPr lang="el-GR" dirty="0"/>
          </a:p>
        </p:txBody>
      </p:sp>
      <p:sp>
        <p:nvSpPr>
          <p:cNvPr id="3" name="AutoShape 3" descr="Image result for ΔΕΠΥ">
            <a:hlinkClick r:id="rId2"/>
          </p:cNvPr>
          <p:cNvSpPr>
            <a:spLocks noChangeAspect="1" noChangeArrowheads="1"/>
          </p:cNvSpPr>
          <p:nvPr/>
        </p:nvSpPr>
        <p:spPr bwMode="auto">
          <a:xfrm>
            <a:off x="92075" y="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pic>
        <p:nvPicPr>
          <p:cNvPr id="512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1800" y="2600324"/>
            <a:ext cx="3181325" cy="22688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377605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900" dirty="0" smtClean="0"/>
              <a:t>13</a:t>
            </a:r>
            <a:endParaRPr lang="el-GR" sz="900" dirty="0"/>
          </a:p>
        </p:txBody>
      </p:sp>
      <p:sp>
        <p:nvSpPr>
          <p:cNvPr id="3" name="Θέση περιεχομένου 2"/>
          <p:cNvSpPr>
            <a:spLocks noGrp="1"/>
          </p:cNvSpPr>
          <p:nvPr>
            <p:ph idx="1"/>
          </p:nvPr>
        </p:nvSpPr>
        <p:spPr>
          <a:xfrm>
            <a:off x="502920" y="530352"/>
            <a:ext cx="8183880" cy="4626840"/>
          </a:xfrm>
        </p:spPr>
        <p:txBody>
          <a:bodyPr>
            <a:normAutofit/>
          </a:bodyPr>
          <a:lstStyle/>
          <a:p>
            <a:pPr>
              <a:buFont typeface="Wingdings" panose="05000000000000000000" pitchFamily="2" charset="2"/>
              <a:buChar char="v"/>
            </a:pPr>
            <a:r>
              <a:rPr lang="el-GR" sz="2000" dirty="0" smtClean="0"/>
              <a:t>Πολλοί ερευνητές έχουν προτείνει ορισμένα ειδικά μέτρα σε  σχέση με την σχολική τάξη, όπου μπορούν να εφαρμοστούν στις κανονικές τάξεις και να ωφελήσουν τα παιδιά με ΔΕΠΥ.</a:t>
            </a:r>
          </a:p>
          <a:p>
            <a:pPr marL="457200" indent="-457200">
              <a:buFont typeface="+mj-lt"/>
              <a:buAutoNum type="arabicPeriod"/>
            </a:pPr>
            <a:r>
              <a:rPr lang="el-GR" sz="1800" i="1" u="sng" dirty="0" smtClean="0"/>
              <a:t>Μείωση </a:t>
            </a:r>
            <a:r>
              <a:rPr lang="el-GR" sz="1800" i="1" u="sng" dirty="0"/>
              <a:t>του σχολικού έργου </a:t>
            </a:r>
            <a:r>
              <a:rPr lang="el-GR" sz="1800" dirty="0"/>
              <a:t>(μείωση της σχολικής εργασίας σε τέτοιο βαθμό ώστε να καλύπτει την ικανότητα διατήρησης της προσοχής του παιδιού με </a:t>
            </a:r>
            <a:r>
              <a:rPr lang="el-GR" sz="1800" dirty="0" smtClean="0"/>
              <a:t>ΔΕΠΥ</a:t>
            </a:r>
            <a:endParaRPr lang="el-GR" sz="1800" dirty="0"/>
          </a:p>
          <a:p>
            <a:pPr marL="457200" indent="-457200">
              <a:buFont typeface="+mj-lt"/>
              <a:buAutoNum type="arabicPeriod"/>
            </a:pPr>
            <a:r>
              <a:rPr lang="el-GR" sz="1800" i="1" u="sng" dirty="0" smtClean="0"/>
              <a:t>Αλλαγή </a:t>
            </a:r>
            <a:r>
              <a:rPr lang="el-GR" sz="1800" i="1" u="sng" dirty="0"/>
              <a:t>του τρόπου διδασκαλίας </a:t>
            </a:r>
            <a:r>
              <a:rPr lang="el-GR" sz="1800" dirty="0"/>
              <a:t>(αλλαγή του στυλ διδασκαλίας έτσι ώστε να γίνει πιο ζωντανή, διασκεδαστική και </a:t>
            </a:r>
            <a:r>
              <a:rPr lang="el-GR" sz="1800" dirty="0" smtClean="0"/>
              <a:t>ευέλικτη)</a:t>
            </a:r>
          </a:p>
          <a:p>
            <a:pPr marL="457200" indent="-457200">
              <a:buFont typeface="+mj-lt"/>
              <a:buAutoNum type="arabicPeriod"/>
            </a:pPr>
            <a:r>
              <a:rPr lang="el-GR" sz="1800" i="1" u="sng" dirty="0" smtClean="0"/>
              <a:t>Καθορισμός </a:t>
            </a:r>
            <a:r>
              <a:rPr lang="el-GR" sz="1800" i="1" u="sng" dirty="0"/>
              <a:t>σαφών </a:t>
            </a:r>
            <a:r>
              <a:rPr lang="el-GR" sz="1800" i="1" u="sng" dirty="0" smtClean="0"/>
              <a:t>κανόνων</a:t>
            </a:r>
            <a:r>
              <a:rPr lang="el-GR" sz="1800" i="1" u="sng" dirty="0"/>
              <a:t> </a:t>
            </a:r>
            <a:r>
              <a:rPr lang="el-GR" sz="1800" dirty="0"/>
              <a:t>(οι εκπαιδευτικοί πρέπει να καθορίζουν σαφείς κανόνες σχετικά με τη συμπεριφορά μέσα στην τάξη, όποτε αυτό είναι δυνατόν. Οι κανόνες αυτοί γνωστοποιούνται και περιγράφονται με </a:t>
            </a:r>
            <a:r>
              <a:rPr lang="el-GR" sz="1800" dirty="0" smtClean="0"/>
              <a:t>ακρίβεια)</a:t>
            </a:r>
          </a:p>
          <a:p>
            <a:pPr marL="457200" indent="-457200">
              <a:buFont typeface="+mj-lt"/>
              <a:buAutoNum type="arabicPeriod"/>
            </a:pPr>
            <a:r>
              <a:rPr lang="el-GR" sz="1800" i="1" u="sng" dirty="0" smtClean="0"/>
              <a:t>Αυτοπαρατήρηση </a:t>
            </a:r>
            <a:r>
              <a:rPr lang="el-GR" sz="1800" dirty="0"/>
              <a:t>(τεχνική της «χελώνας« για τα παιδιά της προσχολικής ή της πρώτης σχολικής </a:t>
            </a:r>
            <a:r>
              <a:rPr lang="el-GR" sz="1800" dirty="0" smtClean="0"/>
              <a:t>ηλικίας)</a:t>
            </a:r>
          </a:p>
          <a:p>
            <a:pPr marL="457200" indent="-457200">
              <a:buFont typeface="+mj-lt"/>
              <a:buAutoNum type="arabicPeriod"/>
            </a:pPr>
            <a:r>
              <a:rPr lang="el-GR" sz="1800" u="sng" dirty="0" smtClean="0"/>
              <a:t>Έλεγχος </a:t>
            </a:r>
            <a:r>
              <a:rPr lang="el-GR" sz="1800" u="sng" dirty="0"/>
              <a:t>της συχνότητας των προτροπών</a:t>
            </a:r>
            <a:r>
              <a:rPr lang="el-GR" sz="1800" u="sng" dirty="0" smtClean="0"/>
              <a:t>. </a:t>
            </a:r>
          </a:p>
          <a:p>
            <a:pPr marL="457200" indent="-457200">
              <a:buFont typeface="+mj-lt"/>
              <a:buAutoNum type="arabicPeriod"/>
            </a:pPr>
            <a:endParaRPr lang="el-GR" sz="1800" dirty="0"/>
          </a:p>
        </p:txBody>
      </p:sp>
    </p:spTree>
    <p:extLst>
      <p:ext uri="{BB962C8B-B14F-4D97-AF65-F5344CB8AC3E}">
        <p14:creationId xmlns:p14="http://schemas.microsoft.com/office/powerpoint/2010/main" val="19737925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900" dirty="0" smtClean="0"/>
              <a:t>14</a:t>
            </a:r>
            <a:endParaRPr lang="el-GR" sz="900" dirty="0"/>
          </a:p>
        </p:txBody>
      </p:sp>
      <p:sp>
        <p:nvSpPr>
          <p:cNvPr id="3" name="Θέση περιεχομένου 2"/>
          <p:cNvSpPr>
            <a:spLocks noGrp="1"/>
          </p:cNvSpPr>
          <p:nvPr>
            <p:ph idx="1"/>
          </p:nvPr>
        </p:nvSpPr>
        <p:spPr/>
        <p:txBody>
          <a:bodyPr>
            <a:normAutofit/>
          </a:bodyPr>
          <a:lstStyle/>
          <a:p>
            <a:pPr marL="457200" indent="-457200">
              <a:buFont typeface="+mj-lt"/>
              <a:buAutoNum type="arabicPeriod" startAt="6"/>
            </a:pPr>
            <a:r>
              <a:rPr lang="el-GR" sz="1800" i="1" u="sng" dirty="0"/>
              <a:t>Τροποποίηση του περιβάλλοντος της τάξης </a:t>
            </a:r>
            <a:r>
              <a:rPr lang="el-GR" sz="1800" dirty="0"/>
              <a:t>(ο εκπαιδευτικός μπορεί να προσφέρει συχνότερα την απαραίτητη ανατροφοδότηση όταν </a:t>
            </a:r>
            <a:r>
              <a:rPr lang="el-GR" sz="1800" dirty="0" smtClean="0"/>
              <a:t>μετακινήσει την θέσης του </a:t>
            </a:r>
            <a:r>
              <a:rPr lang="el-GR" sz="1800" dirty="0"/>
              <a:t>παιδιού με ΔΕΠ-Υ μακριά από τους άλλους μαθητές και κοντά στον </a:t>
            </a:r>
            <a:r>
              <a:rPr lang="el-GR" sz="1800" dirty="0" smtClean="0"/>
              <a:t>εκπαιδευτικό)</a:t>
            </a:r>
          </a:p>
          <a:p>
            <a:pPr marL="457200" indent="-457200">
              <a:buFont typeface="+mj-lt"/>
              <a:buAutoNum type="arabicPeriod" startAt="6"/>
            </a:pPr>
            <a:r>
              <a:rPr lang="el-GR" sz="1800" i="1" u="sng" dirty="0" smtClean="0"/>
              <a:t>Η τάξη και  </a:t>
            </a:r>
            <a:r>
              <a:rPr lang="el-GR" sz="1800" i="1" u="sng" dirty="0"/>
              <a:t>το πρόγραμμα δραστηριοτήτων πρέπει να είναι καλά δομημένα και προβλέψιμα</a:t>
            </a:r>
            <a:r>
              <a:rPr lang="el-GR" sz="1800" dirty="0"/>
              <a:t> (ανάρτηση ενός καθημερινού προγράμματος και την ανάπτυξη συγκεκριμένων κανόνων</a:t>
            </a:r>
            <a:r>
              <a:rPr lang="el-GR" sz="1800" dirty="0" smtClean="0"/>
              <a:t>)</a:t>
            </a:r>
          </a:p>
          <a:p>
            <a:pPr marL="457200" indent="-457200">
              <a:buFont typeface="+mj-lt"/>
              <a:buAutoNum type="arabicPeriod" startAt="6"/>
            </a:pPr>
            <a:r>
              <a:rPr lang="el-GR" sz="1800" i="1" u="sng" dirty="0"/>
              <a:t> Συνεργασία με τους ειδικούς και την </a:t>
            </a:r>
            <a:r>
              <a:rPr lang="el-GR" sz="1800" i="1" u="sng" dirty="0" smtClean="0"/>
              <a:t>οικογένεια</a:t>
            </a:r>
          </a:p>
          <a:p>
            <a:pPr marL="457200" indent="-457200">
              <a:buFont typeface="+mj-lt"/>
              <a:buAutoNum type="arabicPeriod" startAt="6"/>
            </a:pPr>
            <a:r>
              <a:rPr lang="el-GR" sz="1800" i="1" u="sng" dirty="0"/>
              <a:t> Η ανάπτυξη θετικού παιδαγωγικού κλίματος και καλής διαπροσωπικής σχέσης </a:t>
            </a:r>
            <a:r>
              <a:rPr lang="el-GR" sz="1800" dirty="0" smtClean="0"/>
              <a:t> (ανάμεσα </a:t>
            </a:r>
            <a:r>
              <a:rPr lang="el-GR" sz="1800" dirty="0"/>
              <a:t>στον εκπαιδευτικό και το μαθητή αποτελούν τις απαραίτητες προϋποθέσεις κάθε ουσιαστικής παιδαγωγικής </a:t>
            </a:r>
            <a:r>
              <a:rPr lang="el-GR" sz="1800" dirty="0" smtClean="0"/>
              <a:t>σχέσης0</a:t>
            </a:r>
          </a:p>
        </p:txBody>
      </p:sp>
    </p:spTree>
    <p:extLst>
      <p:ext uri="{BB962C8B-B14F-4D97-AF65-F5344CB8AC3E}">
        <p14:creationId xmlns:p14="http://schemas.microsoft.com/office/powerpoint/2010/main" val="36005166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900" dirty="0" smtClean="0"/>
              <a:t>15</a:t>
            </a:r>
            <a:endParaRPr lang="el-GR" sz="900" dirty="0"/>
          </a:p>
        </p:txBody>
      </p:sp>
      <p:sp>
        <p:nvSpPr>
          <p:cNvPr id="3" name="Θέση περιεχομένου 2"/>
          <p:cNvSpPr>
            <a:spLocks noGrp="1"/>
          </p:cNvSpPr>
          <p:nvPr>
            <p:ph idx="1"/>
          </p:nvPr>
        </p:nvSpPr>
        <p:spPr>
          <a:xfrm>
            <a:off x="502920" y="530352"/>
            <a:ext cx="8183880" cy="4914872"/>
          </a:xfrm>
        </p:spPr>
        <p:txBody>
          <a:bodyPr>
            <a:normAutofit/>
          </a:bodyPr>
          <a:lstStyle/>
          <a:p>
            <a:pPr marL="0" indent="0">
              <a:buNone/>
            </a:pPr>
            <a:r>
              <a:rPr lang="el-GR" sz="2400" dirty="0" smtClean="0"/>
              <a:t>ΜΕΘΟΔΟΙ ΔΙΔΑΚΤΙΚΗΣ ΠΡΟΣΕΓΓΙΣΗΣ</a:t>
            </a:r>
          </a:p>
          <a:p>
            <a:r>
              <a:rPr lang="el-GR" sz="1600" u="sng" dirty="0" smtClean="0"/>
              <a:t>Διαφοροποιημένη διδασκαλία</a:t>
            </a:r>
            <a:r>
              <a:rPr lang="en-US" sz="1600" dirty="0" smtClean="0"/>
              <a:t> </a:t>
            </a:r>
            <a:r>
              <a:rPr lang="el-GR" sz="1600" dirty="0" smtClean="0"/>
              <a:t>(</a:t>
            </a:r>
            <a:r>
              <a:rPr lang="el-GR" sz="1600" dirty="0"/>
              <a:t>είναι ένας συνολικός τρόπος σκέψης για τους μαθητές, τη διδασκαλία και τη μάθηση με γνώμονα ότι ο κάθε μαθητής είναι ξεχωριστή οντότητα και πρέπει να αντιμετωπίζεται </a:t>
            </a:r>
            <a:r>
              <a:rPr lang="el-GR" sz="1600" dirty="0" smtClean="0"/>
              <a:t>ανάλογα -</a:t>
            </a:r>
            <a:r>
              <a:rPr lang="el-GR" sz="1600" dirty="0"/>
              <a:t>μίγμα διδασκαλίας σε μικρές ομάδες</a:t>
            </a:r>
            <a:r>
              <a:rPr lang="el-GR" sz="1600" dirty="0" smtClean="0"/>
              <a:t>  </a:t>
            </a:r>
            <a:r>
              <a:rPr lang="el-GR" sz="1600" dirty="0"/>
              <a:t>(</a:t>
            </a:r>
            <a:r>
              <a:rPr lang="el-GR" sz="1600" dirty="0" err="1"/>
              <a:t>Tomlinson</a:t>
            </a:r>
            <a:r>
              <a:rPr lang="el-GR" sz="1600" dirty="0"/>
              <a:t>, </a:t>
            </a:r>
            <a:r>
              <a:rPr lang="el-GR" sz="1600" dirty="0" smtClean="0"/>
              <a:t>2001)</a:t>
            </a:r>
          </a:p>
          <a:p>
            <a:r>
              <a:rPr lang="el-GR" sz="1600" u="sng" dirty="0" smtClean="0"/>
              <a:t>Εφαρμοσμένη </a:t>
            </a:r>
            <a:r>
              <a:rPr lang="el-GR" sz="1600" u="sng" dirty="0"/>
              <a:t>Ανάλυση </a:t>
            </a:r>
            <a:r>
              <a:rPr lang="el-GR" sz="1600" u="sng" dirty="0" smtClean="0"/>
              <a:t>Συμπεριφοράς </a:t>
            </a:r>
            <a:r>
              <a:rPr lang="el-GR" sz="1600" dirty="0" smtClean="0"/>
              <a:t>( στοχεύει στην βελτίωση συμπεριφοράς των μαθητών)</a:t>
            </a:r>
          </a:p>
          <a:p>
            <a:r>
              <a:rPr lang="el-GR" sz="1600" u="sng" dirty="0" smtClean="0"/>
              <a:t>Στενή συνεργασία γονιών – εκπαιδευτικών</a:t>
            </a:r>
          </a:p>
          <a:p>
            <a:r>
              <a:rPr lang="el-GR" sz="1600" u="sng" dirty="0" smtClean="0"/>
              <a:t>Καθολικός σχεδιασμός στην μάθηση</a:t>
            </a:r>
            <a:r>
              <a:rPr lang="el-GR" sz="1600" dirty="0" smtClean="0"/>
              <a:t> (καταργεί διαχωρισμό και στάσεις ρατσισμού στην εκπαίδευση)</a:t>
            </a:r>
          </a:p>
          <a:p>
            <a:r>
              <a:rPr lang="el-GR" sz="1600" u="sng" dirty="0">
                <a:solidFill>
                  <a:srgbClr val="333333"/>
                </a:solidFill>
                <a:latin typeface="Arial"/>
              </a:rPr>
              <a:t>Δ</a:t>
            </a:r>
            <a:r>
              <a:rPr lang="el-GR" sz="1600" u="sng" dirty="0" smtClean="0">
                <a:solidFill>
                  <a:srgbClr val="333333"/>
                </a:solidFill>
                <a:latin typeface="Arial"/>
              </a:rPr>
              <a:t>ομημένη διδασκαλία  (</a:t>
            </a:r>
            <a:r>
              <a:rPr lang="el-GR" sz="1600" dirty="0" smtClean="0">
                <a:solidFill>
                  <a:srgbClr val="333333"/>
                </a:solidFill>
                <a:latin typeface="Arial"/>
              </a:rPr>
              <a:t>είναι </a:t>
            </a:r>
            <a:r>
              <a:rPr lang="el-GR" sz="1600" dirty="0">
                <a:solidFill>
                  <a:srgbClr val="333333"/>
                </a:solidFill>
                <a:latin typeface="Arial"/>
              </a:rPr>
              <a:t>μια στρατηγική που αναπτύχθηκε για διδασκαλία παιδιών </a:t>
            </a:r>
            <a:r>
              <a:rPr lang="el-GR" sz="1600" dirty="0" smtClean="0">
                <a:solidFill>
                  <a:srgbClr val="333333"/>
                </a:solidFill>
                <a:latin typeface="Arial"/>
              </a:rPr>
              <a:t>σε </a:t>
            </a:r>
            <a:r>
              <a:rPr lang="el-GR" sz="1600" dirty="0">
                <a:solidFill>
                  <a:srgbClr val="333333"/>
                </a:solidFill>
                <a:latin typeface="Arial"/>
              </a:rPr>
              <a:t>περιβάλλον τάξης, για να τα βοηθήσει να κατανοήσουν τι αναμένεται και πώς να λειτουργήσουν </a:t>
            </a:r>
            <a:r>
              <a:rPr lang="el-GR" sz="1600" dirty="0" smtClean="0">
                <a:solidFill>
                  <a:srgbClr val="333333"/>
                </a:solidFill>
                <a:latin typeface="Arial"/>
              </a:rPr>
              <a:t>αποτελεσματικά, δημιουργώντας </a:t>
            </a:r>
            <a:r>
              <a:rPr lang="el-GR" sz="1600" dirty="0">
                <a:solidFill>
                  <a:srgbClr val="333333"/>
                </a:solidFill>
                <a:latin typeface="Arial"/>
              </a:rPr>
              <a:t>κατάλληλα και κατανοητά περιβάλλοντα  που δεν προκαλούν άγχος και </a:t>
            </a:r>
            <a:r>
              <a:rPr lang="el-GR" sz="1600" dirty="0" smtClean="0">
                <a:solidFill>
                  <a:srgbClr val="333333"/>
                </a:solidFill>
                <a:latin typeface="Arial"/>
              </a:rPr>
              <a:t>ανησυχία)</a:t>
            </a:r>
          </a:p>
          <a:p>
            <a:r>
              <a:rPr lang="el-GR" sz="1600" u="sng" dirty="0" smtClean="0">
                <a:solidFill>
                  <a:srgbClr val="333333"/>
                </a:solidFill>
                <a:latin typeface="Arial"/>
              </a:rPr>
              <a:t>Χρήση τεχνολογίας </a:t>
            </a:r>
            <a:r>
              <a:rPr lang="el-GR" sz="1600" dirty="0" smtClean="0">
                <a:solidFill>
                  <a:srgbClr val="333333"/>
                </a:solidFill>
                <a:latin typeface="Arial"/>
              </a:rPr>
              <a:t>(υπολογιστές, αφίσες, βίντεο, φωτογραφίες)</a:t>
            </a:r>
          </a:p>
          <a:p>
            <a:r>
              <a:rPr lang="el-GR" sz="1600" u="sng" dirty="0" smtClean="0">
                <a:solidFill>
                  <a:srgbClr val="333333"/>
                </a:solidFill>
                <a:latin typeface="Arial"/>
              </a:rPr>
              <a:t>χρήση κοινωνικών ιστοριών </a:t>
            </a:r>
            <a:r>
              <a:rPr lang="el-GR" sz="1600" dirty="0" smtClean="0">
                <a:solidFill>
                  <a:srgbClr val="333333"/>
                </a:solidFill>
                <a:latin typeface="Arial"/>
              </a:rPr>
              <a:t>(μάθηση κοινωνικά αποδεκτών συμπεριφορών)</a:t>
            </a:r>
            <a:endParaRPr lang="el-GR" sz="1600" dirty="0" smtClean="0"/>
          </a:p>
          <a:p>
            <a:endParaRPr lang="el-GR" sz="2400" u="sng" dirty="0"/>
          </a:p>
        </p:txBody>
      </p:sp>
    </p:spTree>
    <p:extLst>
      <p:ext uri="{BB962C8B-B14F-4D97-AF65-F5344CB8AC3E}">
        <p14:creationId xmlns:p14="http://schemas.microsoft.com/office/powerpoint/2010/main" val="13972259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900" dirty="0" smtClean="0"/>
              <a:t>16</a:t>
            </a:r>
            <a:endParaRPr lang="el-GR" sz="900" dirty="0"/>
          </a:p>
        </p:txBody>
      </p:sp>
      <p:sp>
        <p:nvSpPr>
          <p:cNvPr id="3" name="Θέση περιεχομένου 2"/>
          <p:cNvSpPr>
            <a:spLocks noGrp="1"/>
          </p:cNvSpPr>
          <p:nvPr>
            <p:ph idx="1"/>
          </p:nvPr>
        </p:nvSpPr>
        <p:spPr>
          <a:xfrm>
            <a:off x="502920" y="530352"/>
            <a:ext cx="8183880" cy="4986880"/>
          </a:xfrm>
        </p:spPr>
        <p:txBody>
          <a:bodyPr>
            <a:normAutofit fontScale="92500" lnSpcReduction="10000"/>
          </a:bodyPr>
          <a:lstStyle/>
          <a:p>
            <a:pPr marL="0" indent="0">
              <a:buNone/>
            </a:pPr>
            <a:r>
              <a:rPr lang="el-GR" sz="2000" u="sng" dirty="0" smtClean="0"/>
              <a:t>Στρατηγικές παρέμβασης και πρακτικές οδηγίες από τον εκπαιδευτικό</a:t>
            </a:r>
            <a:r>
              <a:rPr lang="el-GR" sz="2000" dirty="0" smtClean="0"/>
              <a:t>:</a:t>
            </a:r>
          </a:p>
          <a:p>
            <a:endParaRPr lang="el-GR" sz="2000" dirty="0" smtClean="0"/>
          </a:p>
          <a:p>
            <a:r>
              <a:rPr lang="el-GR" sz="2000" dirty="0" smtClean="0"/>
              <a:t>Άσκηση σχολικών δεξιοτήτων σε ατομικό και ομαδικό (μέχρι 2-3 παιδιά) με στόχο τον προγραμματισμό, κανόνες, αυτοέλεγχο των εργασιών τους</a:t>
            </a:r>
          </a:p>
          <a:p>
            <a:r>
              <a:rPr lang="el-GR" sz="2000" dirty="0" smtClean="0"/>
              <a:t>Θέτει οδηγίες και κανόνες που επαναλαμβάνει τακτικά</a:t>
            </a:r>
          </a:p>
          <a:p>
            <a:r>
              <a:rPr lang="el-GR" sz="2000" dirty="0" smtClean="0"/>
              <a:t>Παιδιά με ΔΕΠΥ να βρίσκονται κοντά σε εκπαιδευτικό και όχι δίπλα σε παράθυρο ή πόρτα</a:t>
            </a:r>
          </a:p>
          <a:p>
            <a:r>
              <a:rPr lang="el-GR" sz="2000" dirty="0" smtClean="0"/>
              <a:t>Ρόλο στα παιδιά με στόχο εκτόνωση ενέργειας τους</a:t>
            </a:r>
          </a:p>
          <a:p>
            <a:r>
              <a:rPr lang="el-GR" sz="2000" dirty="0" smtClean="0"/>
              <a:t>Ενημέρωση γονέων καθημερινά για θέματα η βελτίωση</a:t>
            </a:r>
          </a:p>
          <a:p>
            <a:r>
              <a:rPr lang="el-GR" sz="2000" dirty="0" smtClean="0"/>
              <a:t>Μπορεί να χτίσει ένα </a:t>
            </a:r>
            <a:r>
              <a:rPr lang="el-GR" sz="2000" dirty="0"/>
              <a:t>υ</a:t>
            </a:r>
            <a:r>
              <a:rPr lang="el-GR" sz="2000" dirty="0" smtClean="0"/>
              <a:t>ποστηρικτικό περιβάλλον από το υπόλοιπο σχολείο</a:t>
            </a:r>
          </a:p>
          <a:p>
            <a:r>
              <a:rPr lang="el-GR" sz="2000" dirty="0" smtClean="0"/>
              <a:t>Μπορεί να ρωτήσει το ίδιο το παιδί τι το βοηθά </a:t>
            </a:r>
            <a:r>
              <a:rPr lang="el-GR" sz="2000" dirty="0"/>
              <a:t>ή</a:t>
            </a:r>
            <a:r>
              <a:rPr lang="el-GR" sz="2000" dirty="0" smtClean="0"/>
              <a:t> τι προτιμά</a:t>
            </a:r>
          </a:p>
          <a:p>
            <a:r>
              <a:rPr lang="el-GR" sz="2000" dirty="0" smtClean="0"/>
              <a:t>Το </a:t>
            </a:r>
            <a:r>
              <a:rPr lang="en-US" sz="2000" dirty="0" smtClean="0"/>
              <a:t>ADHD</a:t>
            </a:r>
            <a:r>
              <a:rPr lang="el-GR" sz="2000" dirty="0" smtClean="0"/>
              <a:t> χρειάζεται δομή: υπενθύμιση, επανάληψη, κατεύθυνση και όρια</a:t>
            </a:r>
          </a:p>
          <a:p>
            <a:endParaRPr lang="el-GR" sz="2000" dirty="0" smtClean="0"/>
          </a:p>
          <a:p>
            <a:endParaRPr lang="el-GR" sz="2000" dirty="0" smtClean="0"/>
          </a:p>
          <a:p>
            <a:pPr marL="0" indent="0">
              <a:buNone/>
            </a:pPr>
            <a:endParaRPr lang="el-GR" sz="900" dirty="0"/>
          </a:p>
        </p:txBody>
      </p:sp>
    </p:spTree>
    <p:extLst>
      <p:ext uri="{BB962C8B-B14F-4D97-AF65-F5344CB8AC3E}">
        <p14:creationId xmlns:p14="http://schemas.microsoft.com/office/powerpoint/2010/main" val="40630614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900" dirty="0" smtClean="0"/>
              <a:t>17</a:t>
            </a:r>
            <a:endParaRPr lang="el-GR" sz="900" dirty="0"/>
          </a:p>
        </p:txBody>
      </p:sp>
      <p:sp>
        <p:nvSpPr>
          <p:cNvPr id="3" name="Θέση περιεχομένου 2"/>
          <p:cNvSpPr>
            <a:spLocks noGrp="1"/>
          </p:cNvSpPr>
          <p:nvPr>
            <p:ph idx="1"/>
          </p:nvPr>
        </p:nvSpPr>
        <p:spPr>
          <a:xfrm>
            <a:off x="502920" y="530352"/>
            <a:ext cx="8183880" cy="4698848"/>
          </a:xfrm>
        </p:spPr>
        <p:txBody>
          <a:bodyPr>
            <a:normAutofit/>
          </a:bodyPr>
          <a:lstStyle/>
          <a:p>
            <a:r>
              <a:rPr lang="el-GR" sz="2000" dirty="0" smtClean="0"/>
              <a:t>Έχει πρόγραμμα όσο πιο προβλέψιμο γίνεται και αναρτημένο σε πίνακα</a:t>
            </a:r>
          </a:p>
          <a:p>
            <a:r>
              <a:rPr lang="el-GR" sz="2000" dirty="0" smtClean="0"/>
              <a:t>Στόχος η ποιότητα και όχι η ποσότητα των εργασιών στο σπίτι</a:t>
            </a:r>
          </a:p>
          <a:p>
            <a:r>
              <a:rPr lang="el-GR" sz="2000" dirty="0" smtClean="0"/>
              <a:t>Καταγραφή της προόδου. Ωφελούνται από την ανατροφοδότηση  </a:t>
            </a:r>
          </a:p>
          <a:p>
            <a:r>
              <a:rPr lang="el-GR" sz="2000" dirty="0" smtClean="0"/>
              <a:t>Πρέπει να ¨κομματιάζει¨ της δραστηριότητες της τάξης</a:t>
            </a:r>
          </a:p>
          <a:p>
            <a:r>
              <a:rPr lang="el-GR" sz="2000" dirty="0"/>
              <a:t> Χρησιμοποιεί ποικιλία υλικών απευθυνόμενα στις ανάγκες των μαθητών και στο μαθησιακό στυλ </a:t>
            </a:r>
            <a:r>
              <a:rPr lang="el-GR" sz="2000" dirty="0" smtClean="0"/>
              <a:t>αυτών</a:t>
            </a:r>
          </a:p>
          <a:p>
            <a:r>
              <a:rPr lang="el-GR" sz="2000" dirty="0" smtClean="0"/>
              <a:t>Χρήση εποπτικών μέσων διδασκαλίας στην παράδοση (υπολογιστές, αφίσες, φωτογραφίες)</a:t>
            </a:r>
          </a:p>
          <a:p>
            <a:endParaRPr lang="el-GR" sz="2000" dirty="0" smtClean="0"/>
          </a:p>
          <a:p>
            <a:endParaRPr lang="el-GR" sz="2000" dirty="0" smtClean="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4048" y="4365104"/>
            <a:ext cx="3417565" cy="13226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328177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900" dirty="0" smtClean="0"/>
              <a:t>18</a:t>
            </a:r>
            <a:endParaRPr lang="el-GR" sz="900" dirty="0"/>
          </a:p>
        </p:txBody>
      </p:sp>
      <p:sp>
        <p:nvSpPr>
          <p:cNvPr id="3" name="Θέση περιεχομένου 2"/>
          <p:cNvSpPr>
            <a:spLocks noGrp="1"/>
          </p:cNvSpPr>
          <p:nvPr>
            <p:ph idx="1"/>
          </p:nvPr>
        </p:nvSpPr>
        <p:spPr/>
        <p:txBody>
          <a:bodyPr>
            <a:normAutofit/>
          </a:bodyPr>
          <a:lstStyle/>
          <a:p>
            <a:pPr marL="0" indent="0">
              <a:buNone/>
            </a:pPr>
            <a:r>
              <a:rPr lang="el-GR" sz="2000" dirty="0" smtClean="0">
                <a:solidFill>
                  <a:srgbClr val="4E5B60"/>
                </a:solidFill>
                <a:latin typeface="&amp;quot"/>
              </a:rPr>
              <a:t>Στον σύνδεσμο  </a:t>
            </a:r>
            <a:r>
              <a:rPr lang="el-GR" sz="2000" dirty="0">
                <a:solidFill>
                  <a:srgbClr val="4E5B60"/>
                </a:solidFill>
                <a:latin typeface="&amp;quot"/>
              </a:rPr>
              <a:t>που ακολουθεί, θα δείτε ένα μοναδικό πείραμα. Η ψυχολόγος που ηγείται του πειράματος βάζει απέναντί της σε μια καρέκλα δύο παιδιά και απευθύνει στο καθένα ξεχωριστά τις ίδιες ακριβώς ερωτήσεις. Το ένα παιδί έχει διαγνωστεί με ΔΕΠΥ, ενώ το άλλο όχι.</a:t>
            </a:r>
          </a:p>
          <a:p>
            <a:pPr marL="0" indent="0">
              <a:buNone/>
            </a:pPr>
            <a:r>
              <a:rPr lang="el-GR" sz="2000" dirty="0">
                <a:solidFill>
                  <a:srgbClr val="000000"/>
                </a:solidFill>
                <a:latin typeface="&amp;quot"/>
              </a:rPr>
              <a:t>Δείτε τις αντιδράσεις των δύο παιδιών, προσέξτε τις απαντήσεις τους και τον τρόπο που τις εκφέρουν (τόνος φωνής, αμεσότητα, διστακτικότητα κλπ) και προσπαθήστε να βρείτε ποιο από τα δύο παιδιά έχει Διαταραχή Ελλειμματικής Προσοχής και </a:t>
            </a:r>
            <a:r>
              <a:rPr lang="el-GR" sz="2000" dirty="0" err="1">
                <a:solidFill>
                  <a:srgbClr val="000000"/>
                </a:solidFill>
                <a:latin typeface="&amp;quot"/>
              </a:rPr>
              <a:t>Υπερκινητικότητας</a:t>
            </a:r>
            <a:r>
              <a:rPr lang="el-GR" sz="2000" dirty="0" smtClean="0">
                <a:solidFill>
                  <a:srgbClr val="000000"/>
                </a:solidFill>
                <a:latin typeface="&amp;quot"/>
              </a:rPr>
              <a:t>.</a:t>
            </a:r>
          </a:p>
          <a:p>
            <a:pPr marL="0" indent="0">
              <a:buNone/>
            </a:pPr>
            <a:endParaRPr lang="el-GR" sz="2000" b="1" dirty="0">
              <a:solidFill>
                <a:srgbClr val="000000"/>
              </a:solidFill>
              <a:latin typeface="&amp;quot"/>
            </a:endParaRPr>
          </a:p>
          <a:p>
            <a:pPr marL="0" indent="0">
              <a:buNone/>
            </a:pPr>
            <a:r>
              <a:rPr lang="en-US" sz="2000" b="1" dirty="0">
                <a:solidFill>
                  <a:srgbClr val="000000"/>
                </a:solidFill>
                <a:latin typeface="&amp;quot"/>
              </a:rPr>
              <a:t>https://www.youtube.com/watch?v=-IO6zqIm88s</a:t>
            </a:r>
            <a:endParaRPr lang="el-GR" sz="2000" b="1" dirty="0">
              <a:solidFill>
                <a:srgbClr val="000000"/>
              </a:solidFill>
              <a:latin typeface="&amp;quot"/>
            </a:endParaRPr>
          </a:p>
          <a:p>
            <a:pPr marL="0" indent="0">
              <a:buNone/>
            </a:pPr>
            <a:endParaRPr lang="el-GR"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70056" y="3284984"/>
            <a:ext cx="1728193" cy="15121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308335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900" dirty="0">
                <a:effectLst>
                  <a:outerShdw blurRad="38100" dist="38100" dir="2700000" algn="tl">
                    <a:srgbClr val="000000">
                      <a:alpha val="43137"/>
                    </a:srgbClr>
                  </a:outerShdw>
                </a:effectLst>
              </a:rPr>
              <a:t>1</a:t>
            </a:r>
          </a:p>
        </p:txBody>
      </p:sp>
      <p:sp>
        <p:nvSpPr>
          <p:cNvPr id="3" name="Θέση περιεχομένου 2"/>
          <p:cNvSpPr>
            <a:spLocks noGrp="1"/>
          </p:cNvSpPr>
          <p:nvPr>
            <p:ph idx="1"/>
          </p:nvPr>
        </p:nvSpPr>
        <p:spPr>
          <a:xfrm>
            <a:off x="502920" y="530352"/>
            <a:ext cx="8183880" cy="5418928"/>
          </a:xfrm>
        </p:spPr>
        <p:txBody>
          <a:bodyPr>
            <a:normAutofit/>
          </a:bodyPr>
          <a:lstStyle/>
          <a:p>
            <a:r>
              <a:rPr lang="el-GR" sz="2400" b="1" dirty="0" smtClean="0"/>
              <a:t>ΟΡΙΣΜΟΣ</a:t>
            </a:r>
          </a:p>
          <a:p>
            <a:pPr marL="0" indent="0">
              <a:buNone/>
            </a:pPr>
            <a:r>
              <a:rPr lang="el-GR" sz="2000" dirty="0" smtClean="0"/>
              <a:t>Η Διαταραχή Ελλειμματικής Προσοχής-</a:t>
            </a:r>
            <a:r>
              <a:rPr lang="el-GR" sz="2000" dirty="0" err="1" smtClean="0"/>
              <a:t>Υπερκινητικότητα</a:t>
            </a:r>
            <a:r>
              <a:rPr lang="el-GR" sz="2000" dirty="0" smtClean="0"/>
              <a:t> είναι μία ψυχιατρική και </a:t>
            </a:r>
            <a:r>
              <a:rPr lang="el-GR" sz="2000" dirty="0" err="1" smtClean="0"/>
              <a:t>νευροαναπτυξιακή</a:t>
            </a:r>
            <a:r>
              <a:rPr lang="el-GR" sz="2000" dirty="0" smtClean="0"/>
              <a:t> διαταραχή. Επηρεάζει την λειτουργικότητα και την ανάπτυξη του παιδιού ή του ατόμου, παρεμποδίζοντας την καθημερινή λειτουργία στην κοινωνική, ακαδημαϊκή και εργασιακή ζωή (Γιαννοπούλου,2008). </a:t>
            </a:r>
            <a:r>
              <a:rPr lang="el-GR" sz="2000" dirty="0"/>
              <a:t>Ε</a:t>
            </a:r>
            <a:r>
              <a:rPr lang="el-GR" sz="2000" dirty="0" smtClean="0"/>
              <a:t>μφανίζεται από την παιδική ηλικία και επιμένει μέχρι την ενήλικη ζωή.</a:t>
            </a:r>
          </a:p>
          <a:p>
            <a:r>
              <a:rPr lang="el-GR" sz="2400" b="1" dirty="0" smtClean="0"/>
              <a:t>ΙΣΤΟΡΙΚΗ ΑΝΑΔΡΟΜΗ</a:t>
            </a:r>
          </a:p>
          <a:p>
            <a:pPr marL="0" indent="0">
              <a:buNone/>
            </a:pPr>
            <a:r>
              <a:rPr lang="el-GR" sz="2000" dirty="0" smtClean="0"/>
              <a:t>Οι πρώτοι που μελέτησαν την διαταραχή :</a:t>
            </a:r>
          </a:p>
          <a:p>
            <a:pPr>
              <a:buFont typeface="Wingdings" panose="05000000000000000000" pitchFamily="2" charset="2"/>
              <a:buChar char="Ø"/>
            </a:pPr>
            <a:r>
              <a:rPr lang="en-US" sz="2000" dirty="0" smtClean="0"/>
              <a:t>Still 1902</a:t>
            </a:r>
          </a:p>
          <a:p>
            <a:pPr>
              <a:buFont typeface="Wingdings" panose="05000000000000000000" pitchFamily="2" charset="2"/>
              <a:buChar char="Ø"/>
            </a:pPr>
            <a:r>
              <a:rPr lang="en-US" sz="2000" dirty="0" err="1" smtClean="0"/>
              <a:t>Tredgold</a:t>
            </a:r>
            <a:r>
              <a:rPr lang="en-US" sz="2000" dirty="0" smtClean="0"/>
              <a:t> 1908 </a:t>
            </a:r>
            <a:endParaRPr lang="el-GR" sz="2000" dirty="0" smtClean="0"/>
          </a:p>
          <a:p>
            <a:pPr>
              <a:buFont typeface="Wingdings" panose="05000000000000000000" pitchFamily="2" charset="2"/>
              <a:buChar char="Ø"/>
            </a:pPr>
            <a:r>
              <a:rPr lang="el-GR" sz="2000" dirty="0" smtClean="0"/>
              <a:t>1987 καταχωρήθηκε με την ονομασία που αναγνωρίζουμε μέχρι και σήμερα – ΔΕΠΥ .</a:t>
            </a:r>
            <a:endParaRPr lang="el-GR" sz="2000" dirty="0"/>
          </a:p>
        </p:txBody>
      </p:sp>
    </p:spTree>
    <p:extLst>
      <p:ext uri="{BB962C8B-B14F-4D97-AF65-F5344CB8AC3E}">
        <p14:creationId xmlns:p14="http://schemas.microsoft.com/office/powerpoint/2010/main" val="39338029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900" dirty="0" smtClean="0"/>
              <a:t>19</a:t>
            </a:r>
            <a:endParaRPr lang="el-GR" sz="900" dirty="0"/>
          </a:p>
        </p:txBody>
      </p:sp>
      <p:sp>
        <p:nvSpPr>
          <p:cNvPr id="3" name="Θέση περιεχομένου 2"/>
          <p:cNvSpPr>
            <a:spLocks noGrp="1"/>
          </p:cNvSpPr>
          <p:nvPr>
            <p:ph idx="1"/>
          </p:nvPr>
        </p:nvSpPr>
        <p:spPr>
          <a:xfrm>
            <a:off x="502920" y="530352"/>
            <a:ext cx="8183880" cy="4554832"/>
          </a:xfrm>
        </p:spPr>
        <p:txBody>
          <a:bodyPr>
            <a:normAutofit/>
          </a:bodyPr>
          <a:lstStyle/>
          <a:p>
            <a:pPr marL="0" indent="0" algn="ctr">
              <a:buNone/>
            </a:pPr>
            <a:r>
              <a:rPr lang="el-GR" sz="1400" b="1" dirty="0" smtClean="0"/>
              <a:t>Βιβλιογραφία </a:t>
            </a:r>
          </a:p>
          <a:p>
            <a:pPr>
              <a:buFont typeface="Wingdings" panose="05000000000000000000" pitchFamily="2" charset="2"/>
              <a:buChar char="Ø"/>
            </a:pPr>
            <a:r>
              <a:rPr lang="el-GR" sz="1400" dirty="0" err="1"/>
              <a:t>Γιαννοπούλου</a:t>
            </a:r>
            <a:r>
              <a:rPr lang="el-GR" sz="1400" dirty="0"/>
              <a:t>, Γ. Ι. (2008). </a:t>
            </a:r>
            <a:r>
              <a:rPr lang="el-GR" sz="1400" i="1" dirty="0"/>
              <a:t>Διαταραχή ελλειμματικής προσοχής-</a:t>
            </a:r>
            <a:r>
              <a:rPr lang="el-GR" sz="1400" i="1" dirty="0" err="1"/>
              <a:t>υπερκινητικότητας</a:t>
            </a:r>
            <a:r>
              <a:rPr lang="el-GR" sz="1400" i="1" dirty="0"/>
              <a:t>: χαρακτηριστικά και παρεμβάσεις σε φαρμακευτικό, ψυχοκοινωνικό και σχολικό επίπεδο</a:t>
            </a:r>
            <a:r>
              <a:rPr lang="el-GR" sz="1400" dirty="0"/>
              <a:t>. Στο Η.  </a:t>
            </a:r>
            <a:r>
              <a:rPr lang="el-GR" sz="1400" dirty="0" err="1"/>
              <a:t>Κουρκούτας</a:t>
            </a:r>
            <a:r>
              <a:rPr lang="el-GR" sz="1400" dirty="0"/>
              <a:t>, &amp; J-P </a:t>
            </a:r>
            <a:r>
              <a:rPr lang="el-GR" sz="1400" dirty="0" err="1"/>
              <a:t>Chartier</a:t>
            </a:r>
            <a:r>
              <a:rPr lang="el-GR" sz="1400" dirty="0"/>
              <a:t> (</a:t>
            </a:r>
            <a:r>
              <a:rPr lang="el-GR" sz="1400" dirty="0" err="1"/>
              <a:t>Επιμ</a:t>
            </a:r>
            <a:r>
              <a:rPr lang="el-GR" sz="1400" dirty="0"/>
              <a:t>.), </a:t>
            </a:r>
            <a:r>
              <a:rPr lang="el-GR" sz="1400" i="1" dirty="0"/>
              <a:t>Παιδιά και Έφηβοι με ψυχοκοινωνικές και μαθησιακές διαταραχές </a:t>
            </a:r>
            <a:r>
              <a:rPr lang="el-GR" sz="1400" dirty="0"/>
              <a:t>(σελ.287-302). Αθήνα: </a:t>
            </a:r>
            <a:r>
              <a:rPr lang="el-GR" sz="1400" dirty="0" smtClean="0"/>
              <a:t>Τόπος</a:t>
            </a:r>
            <a:endParaRPr lang="en-US" sz="1400" dirty="0"/>
          </a:p>
          <a:p>
            <a:pPr>
              <a:buFont typeface="Wingdings" panose="05000000000000000000" pitchFamily="2" charset="2"/>
              <a:buChar char="Ø"/>
            </a:pPr>
            <a:r>
              <a:rPr lang="el-GR" sz="1400" dirty="0" err="1" smtClean="0"/>
              <a:t>Κάκουρος</a:t>
            </a:r>
            <a:r>
              <a:rPr lang="el-GR" sz="1400" dirty="0"/>
              <a:t>, Ε &amp; </a:t>
            </a:r>
            <a:r>
              <a:rPr lang="el-GR" sz="1400" dirty="0" err="1"/>
              <a:t>Μανιαδάκη</a:t>
            </a:r>
            <a:r>
              <a:rPr lang="el-GR" sz="1400" dirty="0"/>
              <a:t>, Κ. (2006). </a:t>
            </a:r>
            <a:r>
              <a:rPr lang="el-GR" sz="1400" i="1" dirty="0"/>
              <a:t>Ψυχοπαθολογία παιδιών και εφήβων- Αναπτυξιακή προσέγγιση</a:t>
            </a:r>
            <a:r>
              <a:rPr lang="el-GR" sz="1400" dirty="0"/>
              <a:t>. Αθήνα: </a:t>
            </a:r>
            <a:r>
              <a:rPr lang="el-GR" sz="1400" dirty="0" err="1"/>
              <a:t>Τυπωθήτω</a:t>
            </a:r>
            <a:r>
              <a:rPr lang="el-GR" sz="1400" dirty="0" smtClean="0"/>
              <a:t>.</a:t>
            </a:r>
            <a:endParaRPr lang="en-US" sz="1400" dirty="0" smtClean="0"/>
          </a:p>
          <a:p>
            <a:pPr>
              <a:buFont typeface="Wingdings" panose="05000000000000000000" pitchFamily="2" charset="2"/>
              <a:buChar char="Ø"/>
            </a:pPr>
            <a:r>
              <a:rPr lang="el-GR" sz="1400" dirty="0" smtClean="0"/>
              <a:t>Καλαντζή-</a:t>
            </a:r>
            <a:r>
              <a:rPr lang="el-GR" sz="1400" dirty="0" err="1" smtClean="0"/>
              <a:t>Αζίζι</a:t>
            </a:r>
            <a:r>
              <a:rPr lang="el-GR" sz="1400" dirty="0"/>
              <a:t>, Α. &amp; </a:t>
            </a:r>
            <a:r>
              <a:rPr lang="el-GR" sz="1400" dirty="0" err="1"/>
              <a:t>Ζαφειροπούλου</a:t>
            </a:r>
            <a:r>
              <a:rPr lang="el-GR" sz="1400" dirty="0"/>
              <a:t>, Μ. (</a:t>
            </a:r>
            <a:r>
              <a:rPr lang="el-GR" sz="1400" dirty="0" err="1"/>
              <a:t>Επιμ</a:t>
            </a:r>
            <a:r>
              <a:rPr lang="el-GR" sz="1400" dirty="0"/>
              <a:t>.) (2004</a:t>
            </a:r>
            <a:r>
              <a:rPr lang="el-GR" sz="1400" i="1" dirty="0"/>
              <a:t>). Προσαρμογή στο σχολείο- Πρόληψη και αντιμετώπιση δυσκολιών</a:t>
            </a:r>
            <a:r>
              <a:rPr lang="el-GR" sz="1400" dirty="0"/>
              <a:t>. Αθήνα: Ελληνικά </a:t>
            </a:r>
            <a:r>
              <a:rPr lang="el-GR" sz="1400" dirty="0" smtClean="0"/>
              <a:t>Γράμματα</a:t>
            </a:r>
            <a:endParaRPr lang="en-US" sz="1400" dirty="0"/>
          </a:p>
          <a:p>
            <a:pPr>
              <a:buFont typeface="Wingdings" panose="05000000000000000000" pitchFamily="2" charset="2"/>
              <a:buChar char="Ø"/>
            </a:pPr>
            <a:r>
              <a:rPr lang="el-GR" sz="1400" dirty="0" err="1" smtClean="0">
                <a:latin typeface="Times New Roman" panose="02020603050405020304" pitchFamily="18" charset="0"/>
                <a:cs typeface="Times New Roman" panose="02020603050405020304" pitchFamily="18" charset="0"/>
              </a:rPr>
              <a:t>Wenar</a:t>
            </a:r>
            <a:r>
              <a:rPr lang="el-GR" sz="1400" dirty="0">
                <a:latin typeface="Times New Roman" panose="02020603050405020304" pitchFamily="18" charset="0"/>
                <a:cs typeface="Times New Roman" panose="02020603050405020304" pitchFamily="18" charset="0"/>
              </a:rPr>
              <a:t>, C. &amp; </a:t>
            </a:r>
            <a:r>
              <a:rPr lang="el-GR" sz="1400" dirty="0" err="1">
                <a:latin typeface="Times New Roman" panose="02020603050405020304" pitchFamily="18" charset="0"/>
                <a:cs typeface="Times New Roman" panose="02020603050405020304" pitchFamily="18" charset="0"/>
              </a:rPr>
              <a:t>Kerig</a:t>
            </a:r>
            <a:r>
              <a:rPr lang="el-GR" sz="1400" dirty="0">
                <a:latin typeface="Times New Roman" panose="02020603050405020304" pitchFamily="18" charset="0"/>
                <a:cs typeface="Times New Roman" panose="02020603050405020304" pitchFamily="18" charset="0"/>
              </a:rPr>
              <a:t>, K. P. (2000</a:t>
            </a:r>
            <a:r>
              <a:rPr lang="el-GR" sz="1400" i="1" dirty="0">
                <a:latin typeface="Times New Roman" panose="02020603050405020304" pitchFamily="18" charset="0"/>
                <a:cs typeface="Times New Roman" panose="02020603050405020304" pitchFamily="18" charset="0"/>
              </a:rPr>
              <a:t>). Εξελικτική Ψυχοπαθολογία- Από τη Βρεφική Ηλικία στην Εφηβεία </a:t>
            </a:r>
            <a:r>
              <a:rPr lang="el-GR" sz="1400" dirty="0">
                <a:latin typeface="Times New Roman" panose="02020603050405020304" pitchFamily="18" charset="0"/>
                <a:cs typeface="Times New Roman" panose="02020603050405020304" pitchFamily="18" charset="0"/>
              </a:rPr>
              <a:t>(Δ. </a:t>
            </a:r>
            <a:r>
              <a:rPr lang="el-GR" sz="1400" dirty="0" err="1">
                <a:latin typeface="Times New Roman" panose="02020603050405020304" pitchFamily="18" charset="0"/>
                <a:cs typeface="Times New Roman" panose="02020603050405020304" pitchFamily="18" charset="0"/>
              </a:rPr>
              <a:t>Μαρκούλης</a:t>
            </a:r>
            <a:r>
              <a:rPr lang="el-GR" sz="1400" dirty="0">
                <a:latin typeface="Times New Roman" panose="02020603050405020304" pitchFamily="18" charset="0"/>
                <a:cs typeface="Times New Roman" panose="02020603050405020304" pitchFamily="18" charset="0"/>
              </a:rPr>
              <a:t> &amp; </a:t>
            </a:r>
            <a:r>
              <a:rPr lang="el-GR" sz="1400" dirty="0" err="1">
                <a:latin typeface="Times New Roman" panose="02020603050405020304" pitchFamily="18" charset="0"/>
                <a:cs typeface="Times New Roman" panose="02020603050405020304" pitchFamily="18" charset="0"/>
              </a:rPr>
              <a:t>Γεωργάκα</a:t>
            </a:r>
            <a:r>
              <a:rPr lang="el-GR" sz="1400" dirty="0">
                <a:latin typeface="Times New Roman" panose="02020603050405020304" pitchFamily="18" charset="0"/>
                <a:cs typeface="Times New Roman" panose="02020603050405020304" pitchFamily="18" charset="0"/>
              </a:rPr>
              <a:t>, </a:t>
            </a:r>
            <a:r>
              <a:rPr lang="el-GR" sz="1400" dirty="0" err="1">
                <a:latin typeface="Times New Roman" panose="02020603050405020304" pitchFamily="18" charset="0"/>
                <a:cs typeface="Times New Roman" panose="02020603050405020304" pitchFamily="18" charset="0"/>
              </a:rPr>
              <a:t>Μτφρ</a:t>
            </a:r>
            <a:r>
              <a:rPr lang="el-GR" sz="1400" dirty="0">
                <a:latin typeface="Times New Roman" panose="02020603050405020304" pitchFamily="18" charset="0"/>
                <a:cs typeface="Times New Roman" panose="02020603050405020304" pitchFamily="18" charset="0"/>
              </a:rPr>
              <a:t>.-</a:t>
            </a:r>
            <a:r>
              <a:rPr lang="el-GR" sz="1400" dirty="0" err="1">
                <a:latin typeface="Times New Roman" panose="02020603050405020304" pitchFamily="18" charset="0"/>
                <a:cs typeface="Times New Roman" panose="02020603050405020304" pitchFamily="18" charset="0"/>
              </a:rPr>
              <a:t>επιμ</a:t>
            </a:r>
            <a:r>
              <a:rPr lang="el-GR" sz="1400" dirty="0">
                <a:latin typeface="Times New Roman" panose="02020603050405020304" pitchFamily="18" charset="0"/>
                <a:cs typeface="Times New Roman" panose="02020603050405020304" pitchFamily="18" charset="0"/>
              </a:rPr>
              <a:t>.). Αθήνα: </a:t>
            </a:r>
            <a:r>
              <a:rPr lang="el-GR" sz="1400" dirty="0" err="1" smtClean="0">
                <a:latin typeface="Times New Roman" panose="02020603050405020304" pitchFamily="18" charset="0"/>
                <a:cs typeface="Times New Roman" panose="02020603050405020304" pitchFamily="18" charset="0"/>
              </a:rPr>
              <a:t>Gutenberg</a:t>
            </a:r>
            <a:endParaRPr lang="en-US" sz="1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l-GR" sz="1400" dirty="0">
                <a:latin typeface="Times New Roman" panose="02020603050405020304" pitchFamily="18" charset="0"/>
                <a:cs typeface="Times New Roman" panose="02020603050405020304" pitchFamily="18" charset="0"/>
              </a:rPr>
              <a:t>Αναγνωστόπουλος, Δ. &amp; </a:t>
            </a:r>
            <a:r>
              <a:rPr lang="el-GR" sz="1400" dirty="0" err="1">
                <a:latin typeface="Times New Roman" panose="02020603050405020304" pitchFamily="18" charset="0"/>
                <a:cs typeface="Times New Roman" panose="02020603050405020304" pitchFamily="18" charset="0"/>
              </a:rPr>
              <a:t>Ρότσικα</a:t>
            </a:r>
            <a:r>
              <a:rPr lang="el-GR" sz="1400" dirty="0">
                <a:latin typeface="Times New Roman" panose="02020603050405020304" pitchFamily="18" charset="0"/>
                <a:cs typeface="Times New Roman" panose="02020603050405020304" pitchFamily="18" charset="0"/>
              </a:rPr>
              <a:t>, Β. (2006</a:t>
            </a:r>
            <a:r>
              <a:rPr lang="el-GR" sz="1400" i="1" dirty="0">
                <a:latin typeface="Times New Roman" panose="02020603050405020304" pitchFamily="18" charset="0"/>
                <a:cs typeface="Times New Roman" panose="02020603050405020304" pitchFamily="18" charset="0"/>
              </a:rPr>
              <a:t>). Γενική Ψυχοπαθολογία και συναφείς διαταραχές της παιδικής ηλικίας</a:t>
            </a:r>
            <a:r>
              <a:rPr lang="el-GR" sz="1400" dirty="0">
                <a:latin typeface="Times New Roman" panose="02020603050405020304" pitchFamily="18" charset="0"/>
                <a:cs typeface="Times New Roman" panose="02020603050405020304" pitchFamily="18" charset="0"/>
              </a:rPr>
              <a:t>. Στο Κ. </a:t>
            </a:r>
            <a:r>
              <a:rPr lang="el-GR" sz="1400" dirty="0" err="1">
                <a:latin typeface="Times New Roman" panose="02020603050405020304" pitchFamily="18" charset="0"/>
                <a:cs typeface="Times New Roman" panose="02020603050405020304" pitchFamily="18" charset="0"/>
              </a:rPr>
              <a:t>Σολδάτος</a:t>
            </a:r>
            <a:r>
              <a:rPr lang="el-GR" sz="1400" dirty="0">
                <a:latin typeface="Times New Roman" panose="02020603050405020304" pitchFamily="18" charset="0"/>
                <a:cs typeface="Times New Roman" panose="02020603050405020304" pitchFamily="18" charset="0"/>
              </a:rPr>
              <a:t>, &amp; Λ. </a:t>
            </a:r>
            <a:r>
              <a:rPr lang="el-GR" sz="1400" dirty="0" err="1">
                <a:latin typeface="Times New Roman" panose="02020603050405020304" pitchFamily="18" charset="0"/>
                <a:cs typeface="Times New Roman" panose="02020603050405020304" pitchFamily="18" charset="0"/>
              </a:rPr>
              <a:t>Λύκουρας</a:t>
            </a:r>
            <a:r>
              <a:rPr lang="el-GR" sz="1400" dirty="0">
                <a:latin typeface="Times New Roman" panose="02020603050405020304" pitchFamily="18" charset="0"/>
                <a:cs typeface="Times New Roman" panose="02020603050405020304" pitchFamily="18" charset="0"/>
              </a:rPr>
              <a:t>, Σύγγραμμα Ψυχιατρικής (σελ. 526-530). Αθήνα: Βήτα Ιατρικές εκδόσεις. </a:t>
            </a:r>
            <a:endParaRPr lang="en-US" sz="1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1400" dirty="0">
                <a:latin typeface="Times New Roman" panose="02020603050405020304" pitchFamily="18" charset="0"/>
                <a:cs typeface="Times New Roman" panose="02020603050405020304" pitchFamily="18" charset="0"/>
                <a:hlinkClick r:id="rId2"/>
              </a:rPr>
              <a:t>https://www.youtube.com/watch?v=-</a:t>
            </a:r>
            <a:r>
              <a:rPr lang="en-US" sz="1400" dirty="0" smtClean="0">
                <a:latin typeface="Times New Roman" panose="02020603050405020304" pitchFamily="18" charset="0"/>
                <a:cs typeface="Times New Roman" panose="02020603050405020304" pitchFamily="18" charset="0"/>
                <a:hlinkClick r:id="rId2"/>
              </a:rPr>
              <a:t>IO6zqIm88s</a:t>
            </a:r>
            <a:endParaRPr lang="en-US" sz="14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1400" dirty="0" smtClean="0">
                <a:latin typeface="Times New Roman" panose="02020603050405020304" pitchFamily="18" charset="0"/>
                <a:cs typeface="Times New Roman" panose="02020603050405020304" pitchFamily="18" charset="0"/>
              </a:rPr>
              <a:t>Diagnostic </a:t>
            </a:r>
            <a:r>
              <a:rPr lang="en-US" sz="1400" dirty="0">
                <a:latin typeface="Times New Roman" panose="02020603050405020304" pitchFamily="18" charset="0"/>
                <a:cs typeface="Times New Roman" panose="02020603050405020304" pitchFamily="18" charset="0"/>
              </a:rPr>
              <a:t>and Statistical Manual of Mental Disorders, 4th Edition, Text Revision (DSM-IV-TR) , </a:t>
            </a:r>
            <a:r>
              <a:rPr lang="en-US" sz="1400" dirty="0" err="1">
                <a:latin typeface="Times New Roman" panose="02020603050405020304" pitchFamily="18" charset="0"/>
                <a:cs typeface="Times New Roman" panose="02020603050405020304" pitchFamily="18" charset="0"/>
              </a:rPr>
              <a:t>Αmerican</a:t>
            </a:r>
            <a:r>
              <a:rPr lang="en-US" sz="1400" dirty="0">
                <a:latin typeface="Times New Roman" panose="02020603050405020304" pitchFamily="18" charset="0"/>
                <a:cs typeface="Times New Roman" panose="02020603050405020304" pitchFamily="18" charset="0"/>
              </a:rPr>
              <a:t> Psychiatric Association </a:t>
            </a:r>
            <a:endParaRPr lang="en-US" sz="1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l-GR" sz="1400" dirty="0" err="1">
                <a:latin typeface="Times New Roman" panose="02020603050405020304" pitchFamily="18" charset="0"/>
                <a:cs typeface="Times New Roman" panose="02020603050405020304" pitchFamily="18" charset="0"/>
              </a:rPr>
              <a:t>Slavin</a:t>
            </a:r>
            <a:r>
              <a:rPr lang="el-GR" sz="1400" dirty="0">
                <a:latin typeface="Times New Roman" panose="02020603050405020304" pitchFamily="18" charset="0"/>
                <a:cs typeface="Times New Roman" panose="02020603050405020304" pitchFamily="18" charset="0"/>
              </a:rPr>
              <a:t>, E. R. (2006</a:t>
            </a:r>
            <a:r>
              <a:rPr lang="el-GR" sz="1400" i="1" dirty="0">
                <a:latin typeface="Times New Roman" panose="02020603050405020304" pitchFamily="18" charset="0"/>
                <a:cs typeface="Times New Roman" panose="02020603050405020304" pitchFamily="18" charset="0"/>
              </a:rPr>
              <a:t>). Εκπαιδευτική Ψυχολογία- Θεωρία και πράξη </a:t>
            </a:r>
            <a:r>
              <a:rPr lang="el-GR" sz="1400" dirty="0">
                <a:latin typeface="Times New Roman" panose="02020603050405020304" pitchFamily="18" charset="0"/>
                <a:cs typeface="Times New Roman" panose="02020603050405020304" pitchFamily="18" charset="0"/>
              </a:rPr>
              <a:t>(Κόκκινος, </a:t>
            </a:r>
            <a:r>
              <a:rPr lang="el-GR" sz="1400" dirty="0" err="1">
                <a:latin typeface="Times New Roman" panose="02020603050405020304" pitchFamily="18" charset="0"/>
                <a:cs typeface="Times New Roman" panose="02020603050405020304" pitchFamily="18" charset="0"/>
              </a:rPr>
              <a:t>Κ.επιμ</a:t>
            </a:r>
            <a:r>
              <a:rPr lang="el-GR" sz="1400" dirty="0">
                <a:latin typeface="Times New Roman" panose="02020603050405020304" pitchFamily="18" charset="0"/>
                <a:cs typeface="Times New Roman" panose="02020603050405020304" pitchFamily="18" charset="0"/>
              </a:rPr>
              <a:t>.). Αθήνα: Μεταίχμιο. </a:t>
            </a:r>
            <a:endParaRPr lang="en-US" sz="1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l-GR" sz="1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38623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900" dirty="0"/>
              <a:t>2</a:t>
            </a:r>
          </a:p>
        </p:txBody>
      </p:sp>
      <p:sp>
        <p:nvSpPr>
          <p:cNvPr id="3" name="Θέση περιεχομένου 2"/>
          <p:cNvSpPr>
            <a:spLocks noGrp="1"/>
          </p:cNvSpPr>
          <p:nvPr>
            <p:ph idx="1"/>
          </p:nvPr>
        </p:nvSpPr>
        <p:spPr/>
        <p:txBody>
          <a:bodyPr>
            <a:normAutofit/>
          </a:bodyPr>
          <a:lstStyle/>
          <a:p>
            <a:r>
              <a:rPr lang="el-GR" sz="2000" dirty="0" smtClean="0"/>
              <a:t>Η ΔΕΠΥ χαρακτηρίζεται από απροσεξία, </a:t>
            </a:r>
            <a:r>
              <a:rPr lang="el-GR" sz="2000" dirty="0" err="1" smtClean="0"/>
              <a:t>υπερκινητικότητα</a:t>
            </a:r>
            <a:r>
              <a:rPr lang="el-GR" sz="2000" dirty="0"/>
              <a:t> </a:t>
            </a:r>
            <a:r>
              <a:rPr lang="el-GR" sz="2000" dirty="0" smtClean="0"/>
              <a:t>και παρορμητικότητα ενώ συνδέεται με την χαμηλή σχολική επίδοση.</a:t>
            </a:r>
          </a:p>
          <a:p>
            <a:r>
              <a:rPr lang="el-GR" sz="2000" dirty="0" smtClean="0"/>
              <a:t>Η Αμερικάνικη Ψυχιατρική Εταιρία με τον </a:t>
            </a:r>
            <a:r>
              <a:rPr lang="el-GR" sz="2000" dirty="0"/>
              <a:t>μεταγενέστερο ορισμό </a:t>
            </a:r>
            <a:r>
              <a:rPr lang="el-GR" sz="2000" dirty="0" smtClean="0"/>
              <a:t>(2000) </a:t>
            </a:r>
            <a:r>
              <a:rPr lang="el-GR" sz="2000" dirty="0"/>
              <a:t>την ονομάζει «Διαταραχή Ελλειμματικής </a:t>
            </a:r>
            <a:r>
              <a:rPr lang="el-GR" sz="2000" dirty="0" smtClean="0"/>
              <a:t>Προσοχής-</a:t>
            </a:r>
            <a:r>
              <a:rPr lang="el-GR" sz="2000" dirty="0" err="1" smtClean="0"/>
              <a:t>Υπερκινητικότητα</a:t>
            </a:r>
            <a:r>
              <a:rPr lang="el-GR" sz="2000" dirty="0"/>
              <a:t>» (ΔΕΠΥ), δίνοντας πλέον έμφαση όχι μόνο στο αντικείμενο της προσοχής, αλλά και στο αντικείμενο της </a:t>
            </a:r>
            <a:r>
              <a:rPr lang="el-GR" sz="2000" dirty="0" err="1"/>
              <a:t>υπερκινητικότητας</a:t>
            </a:r>
            <a:r>
              <a:rPr lang="el-GR" sz="2000" dirty="0"/>
              <a:t> και της παρορμητικότητας (Καλαντζή-</a:t>
            </a:r>
            <a:r>
              <a:rPr lang="el-GR" sz="2000" dirty="0" err="1"/>
              <a:t>Αζίζ</a:t>
            </a:r>
            <a:r>
              <a:rPr lang="el-GR" sz="2000" dirty="0"/>
              <a:t>ι &amp; Ζαφειροπούλου, 2010). </a:t>
            </a:r>
          </a:p>
        </p:txBody>
      </p:sp>
    </p:spTree>
    <p:extLst>
      <p:ext uri="{BB962C8B-B14F-4D97-AF65-F5344CB8AC3E}">
        <p14:creationId xmlns:p14="http://schemas.microsoft.com/office/powerpoint/2010/main" val="10524695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02920" y="5301208"/>
            <a:ext cx="8183880" cy="733832"/>
          </a:xfrm>
        </p:spPr>
        <p:txBody>
          <a:bodyPr>
            <a:normAutofit/>
          </a:bodyPr>
          <a:lstStyle/>
          <a:p>
            <a:r>
              <a:rPr lang="el-GR" sz="900" dirty="0" smtClean="0">
                <a:solidFill>
                  <a:schemeClr val="tx2">
                    <a:lumMod val="10000"/>
                    <a:lumOff val="90000"/>
                  </a:schemeClr>
                </a:solidFill>
              </a:rPr>
              <a:t>3</a:t>
            </a:r>
            <a:endParaRPr lang="el-GR" sz="900" dirty="0">
              <a:solidFill>
                <a:schemeClr val="tx2">
                  <a:lumMod val="10000"/>
                  <a:lumOff val="90000"/>
                </a:schemeClr>
              </a:solidFill>
            </a:endParaRPr>
          </a:p>
        </p:txBody>
      </p:sp>
      <p:sp>
        <p:nvSpPr>
          <p:cNvPr id="3" name="Θέση περιεχομένου 2"/>
          <p:cNvSpPr>
            <a:spLocks noGrp="1"/>
          </p:cNvSpPr>
          <p:nvPr>
            <p:ph idx="1"/>
          </p:nvPr>
        </p:nvSpPr>
        <p:spPr>
          <a:xfrm>
            <a:off x="502920" y="530352"/>
            <a:ext cx="8183880" cy="4842864"/>
          </a:xfrm>
        </p:spPr>
        <p:txBody>
          <a:bodyPr>
            <a:normAutofit/>
          </a:bodyPr>
          <a:lstStyle/>
          <a:p>
            <a:pPr marL="0" indent="0">
              <a:buNone/>
            </a:pPr>
            <a:r>
              <a:rPr lang="el-GR" dirty="0" smtClean="0"/>
              <a:t>ΑΙΤΙΑ ΔΙΑΤΑΡΑΧΗΣ</a:t>
            </a:r>
          </a:p>
          <a:p>
            <a:pPr marL="0" indent="0">
              <a:buNone/>
            </a:pPr>
            <a:endParaRPr lang="el-GR" sz="1800" i="1" u="sng" dirty="0" smtClean="0"/>
          </a:p>
          <a:p>
            <a:pPr marL="0" indent="0">
              <a:buNone/>
            </a:pPr>
            <a:r>
              <a:rPr lang="el-GR" sz="2000" b="1" i="1" u="sng" dirty="0" smtClean="0"/>
              <a:t>ΟΡΓΑΝΙΚΟΙ ΠΑΡΑΓΟΝΤΕΣ</a:t>
            </a:r>
          </a:p>
          <a:p>
            <a:r>
              <a:rPr lang="el-GR" sz="1600" dirty="0" smtClean="0"/>
              <a:t>Παρατηρήθηκε </a:t>
            </a:r>
            <a:r>
              <a:rPr lang="el-GR" sz="1600" dirty="0" err="1" smtClean="0"/>
              <a:t>υπερκινητικότητα</a:t>
            </a:r>
            <a:r>
              <a:rPr lang="el-GR" sz="1600" dirty="0" smtClean="0"/>
              <a:t> ύστερα από εγκεφαλικό τραύμα ή μόλυνση.</a:t>
            </a:r>
          </a:p>
          <a:p>
            <a:r>
              <a:rPr lang="en-US" sz="1600" dirty="0" err="1" smtClean="0"/>
              <a:t>Wender</a:t>
            </a:r>
            <a:r>
              <a:rPr lang="en-US" sz="1600" dirty="0" smtClean="0"/>
              <a:t> (1971)</a:t>
            </a:r>
            <a:r>
              <a:rPr lang="el-GR" sz="1600" dirty="0" smtClean="0"/>
              <a:t> αναφέρθηκε σε διάφορους νευροδιαβιβαστές όπως σύστημα </a:t>
            </a:r>
            <a:r>
              <a:rPr lang="el-GR" sz="1600" dirty="0" err="1" smtClean="0"/>
              <a:t>δοπαμίνης</a:t>
            </a:r>
            <a:r>
              <a:rPr lang="el-GR" sz="1600" dirty="0" smtClean="0"/>
              <a:t> που ωριμάζει σε διαφορετικές ηλικίες, υπεύθυνο για υπερδιέγερση και υπερδραστηριότητα. </a:t>
            </a:r>
          </a:p>
          <a:p>
            <a:pPr marL="0" indent="0">
              <a:buNone/>
            </a:pPr>
            <a:r>
              <a:rPr lang="el-GR" sz="2000" b="1" i="1" u="sng" dirty="0" smtClean="0"/>
              <a:t>ΓΕΝΕΤΙΚΟΙ ΠΑΡΑΓΟΝΤΕΣ</a:t>
            </a:r>
          </a:p>
          <a:p>
            <a:r>
              <a:rPr lang="el-GR" sz="1600" dirty="0" smtClean="0"/>
              <a:t>Επίδραση κληρονομικότητας – έρευνες σε θετές οικογένειες, διδύμους και υιοθετημένα παιδιά δίνουν άποψη ότι η </a:t>
            </a:r>
            <a:r>
              <a:rPr lang="el-GR" sz="1600" dirty="0" err="1" smtClean="0"/>
              <a:t>υπερκινητικότητα</a:t>
            </a:r>
            <a:r>
              <a:rPr lang="el-GR" sz="1600" dirty="0" smtClean="0"/>
              <a:t> είναι αποτέλεσμα ψυχικών διαταραχών φυσικών γονέων όπου μεταβιβάζουν γενετικά στα παιδιά τους (</a:t>
            </a:r>
            <a:r>
              <a:rPr lang="en-US" sz="1600" dirty="0" err="1" smtClean="0"/>
              <a:t>Thapor</a:t>
            </a:r>
            <a:r>
              <a:rPr lang="en-US" sz="1600" dirty="0" smtClean="0"/>
              <a:t> et al.,1999</a:t>
            </a:r>
            <a:r>
              <a:rPr lang="el-GR" sz="1600" dirty="0" smtClean="0"/>
              <a:t>)</a:t>
            </a:r>
            <a:endParaRPr lang="en-US" sz="1600" dirty="0" smtClean="0"/>
          </a:p>
          <a:p>
            <a:r>
              <a:rPr lang="el-GR" sz="1600" dirty="0" smtClean="0"/>
              <a:t>Προγεννητικοί παράγοντες  (κακή σίτιση μητέρας, κάπνισμα κ.α.)</a:t>
            </a:r>
          </a:p>
          <a:p>
            <a:r>
              <a:rPr lang="el-GR" sz="1600" dirty="0" err="1" smtClean="0"/>
              <a:t>Περιγεννητικοί</a:t>
            </a:r>
            <a:r>
              <a:rPr lang="el-GR" sz="1600" dirty="0" smtClean="0"/>
              <a:t> παράγοντες (πρόωρος τοκετός, ανεπαρκή οξυγόνωση κ.α.)</a:t>
            </a:r>
          </a:p>
          <a:p>
            <a:r>
              <a:rPr lang="el-GR" sz="1600" dirty="0" smtClean="0"/>
              <a:t>Μεταγεννητικοί παράγοντες (κακή διατροφή, υψηλός πυρετός  κ.α.)</a:t>
            </a:r>
            <a:endParaRPr lang="el-GR" sz="1600" dirty="0"/>
          </a:p>
        </p:txBody>
      </p:sp>
    </p:spTree>
    <p:extLst>
      <p:ext uri="{BB962C8B-B14F-4D97-AF65-F5344CB8AC3E}">
        <p14:creationId xmlns:p14="http://schemas.microsoft.com/office/powerpoint/2010/main" val="10782093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900" dirty="0" smtClean="0"/>
              <a:t>4</a:t>
            </a:r>
            <a:endParaRPr lang="el-GR" sz="900" dirty="0"/>
          </a:p>
        </p:txBody>
      </p:sp>
      <p:sp>
        <p:nvSpPr>
          <p:cNvPr id="3" name="Θέση περιεχομένου 2"/>
          <p:cNvSpPr>
            <a:spLocks noGrp="1"/>
          </p:cNvSpPr>
          <p:nvPr>
            <p:ph idx="1"/>
          </p:nvPr>
        </p:nvSpPr>
        <p:spPr/>
        <p:txBody>
          <a:bodyPr>
            <a:normAutofit/>
          </a:bodyPr>
          <a:lstStyle/>
          <a:p>
            <a:pPr marL="0" indent="0">
              <a:buNone/>
            </a:pPr>
            <a:r>
              <a:rPr lang="el-GR" sz="2000" b="1" i="1" u="sng" dirty="0" smtClean="0"/>
              <a:t>ΠΕΡΙΒΑΛΛΟΝΤΙΚΟΙ ΠΑΡΑΓΟΝΤΕΣ</a:t>
            </a:r>
          </a:p>
          <a:p>
            <a:r>
              <a:rPr lang="el-GR" sz="2000" dirty="0" smtClean="0"/>
              <a:t>’’ψυχοκοινωνική αποστέρηση’’ (ιδρυματικό περιβάλλον)</a:t>
            </a:r>
          </a:p>
          <a:p>
            <a:r>
              <a:rPr lang="el-GR" sz="2000" dirty="0" smtClean="0"/>
              <a:t>Χαμηλό μορφωτικό &amp; κοινωνικοοικονομικό επίπεδο</a:t>
            </a:r>
          </a:p>
          <a:p>
            <a:r>
              <a:rPr lang="el-GR" sz="2000" dirty="0" smtClean="0"/>
              <a:t>Λάθος τρόποι διαπαιδαγώγησης</a:t>
            </a:r>
          </a:p>
          <a:p>
            <a:r>
              <a:rPr lang="el-GR" sz="2000" dirty="0" smtClean="0"/>
              <a:t>Συχνές συγκρούσεις γονέων</a:t>
            </a:r>
          </a:p>
          <a:p>
            <a:r>
              <a:rPr lang="el-GR" sz="2000" dirty="0" smtClean="0"/>
              <a:t>Υπερβολική αδιαφορία γονέων ή και υπερπροστασία</a:t>
            </a:r>
          </a:p>
          <a:p>
            <a:r>
              <a:rPr lang="el-GR" sz="2000" dirty="0" smtClean="0"/>
              <a:t>Οργάνωση διαφόρων δραστηριοτήτων και πειθαρχία</a:t>
            </a:r>
          </a:p>
          <a:p>
            <a:r>
              <a:rPr lang="el-GR" sz="2000" dirty="0" smtClean="0"/>
              <a:t>Διατροφή (συντηρητικά και τοξίνες)</a:t>
            </a:r>
          </a:p>
          <a:p>
            <a:r>
              <a:rPr lang="el-GR" sz="2000" dirty="0" smtClean="0"/>
              <a:t>Πολλές φορές η εκδήλωση ΔΕΠΥ συνδέεται με υποβόσκουσα κατάθλιψη </a:t>
            </a:r>
          </a:p>
          <a:p>
            <a:endParaRPr lang="el-GR" sz="2000" dirty="0" smtClean="0"/>
          </a:p>
          <a:p>
            <a:pPr marL="0" indent="0">
              <a:buNone/>
            </a:pPr>
            <a:endParaRPr lang="el-GR" sz="2000" i="1" u="sng" dirty="0" smtClean="0"/>
          </a:p>
          <a:p>
            <a:endParaRPr lang="el-GR" sz="20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8103" y="4149080"/>
            <a:ext cx="2809875" cy="1628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478233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900" dirty="0" smtClean="0"/>
              <a:t>5</a:t>
            </a:r>
            <a:endParaRPr lang="el-GR" sz="900" dirty="0"/>
          </a:p>
        </p:txBody>
      </p:sp>
      <p:sp>
        <p:nvSpPr>
          <p:cNvPr id="3" name="Θέση περιεχομένου 2"/>
          <p:cNvSpPr>
            <a:spLocks noGrp="1"/>
          </p:cNvSpPr>
          <p:nvPr>
            <p:ph idx="1"/>
          </p:nvPr>
        </p:nvSpPr>
        <p:spPr/>
        <p:txBody>
          <a:bodyPr/>
          <a:lstStyle/>
          <a:p>
            <a:pPr marL="0" indent="0">
              <a:buNone/>
            </a:pPr>
            <a:r>
              <a:rPr lang="el-GR" dirty="0" smtClean="0"/>
              <a:t>ΔΙΑΓΝΩΣΗ</a:t>
            </a:r>
          </a:p>
          <a:p>
            <a:pPr marL="0" indent="0">
              <a:buNone/>
            </a:pPr>
            <a:endParaRPr lang="el-GR" sz="2000" dirty="0" smtClean="0"/>
          </a:p>
          <a:p>
            <a:pPr marL="0" indent="0">
              <a:buNone/>
            </a:pPr>
            <a:r>
              <a:rPr lang="el-GR" sz="2000" dirty="0" smtClean="0"/>
              <a:t>Έχουν θεσπιστεί κριτήρια για την έγκυρη διάγνωση. </a:t>
            </a:r>
            <a:r>
              <a:rPr lang="el-GR" sz="2000" dirty="0"/>
              <a:t>Σ</a:t>
            </a:r>
            <a:r>
              <a:rPr lang="el-GR" sz="2000" dirty="0" smtClean="0"/>
              <a:t>ύμφωνα με το Διαγνωστικό και Στατιστικό Εγχειρίδιο Ψυχιατρικών Διαταραχών που προτείνει η Αμερικανική Ψυχιατρική Ένωση (</a:t>
            </a:r>
            <a:r>
              <a:rPr lang="en-US" sz="2000" dirty="0" smtClean="0"/>
              <a:t>DSM-V</a:t>
            </a:r>
            <a:r>
              <a:rPr lang="el-GR" sz="2000" dirty="0" smtClean="0"/>
              <a:t>) </a:t>
            </a:r>
          </a:p>
          <a:p>
            <a:pPr marL="0" indent="0">
              <a:buNone/>
            </a:pPr>
            <a:endParaRPr lang="el-GR" sz="2000" dirty="0"/>
          </a:p>
          <a:p>
            <a:pPr marL="0" indent="0">
              <a:buNone/>
            </a:pPr>
            <a:endParaRPr lang="el-GR" sz="2000" dirty="0" smtClean="0"/>
          </a:p>
          <a:p>
            <a:pPr marL="0" indent="0">
              <a:buNone/>
            </a:pPr>
            <a:r>
              <a:rPr lang="el-GR" sz="2000" dirty="0" smtClean="0"/>
              <a:t>Συνδυασμός συμπτωμάτων ώστε να σχηματιστεί σύνδρομο ΔΕΠΥ. Διακρίνονται σε </a:t>
            </a:r>
            <a:r>
              <a:rPr lang="el-GR" sz="2000" u="sng" dirty="0" smtClean="0"/>
              <a:t>βασικά ή πρωτογενή </a:t>
            </a:r>
            <a:r>
              <a:rPr lang="el-GR" sz="2000" dirty="0" smtClean="0"/>
              <a:t>που  πρέπει να εμφανίζονται για να γίνει η διάγνωση και σε </a:t>
            </a:r>
            <a:r>
              <a:rPr lang="el-GR" sz="2000" u="sng" dirty="0" err="1" smtClean="0"/>
              <a:t>συνοδά</a:t>
            </a:r>
            <a:r>
              <a:rPr lang="el-GR" sz="2000" u="sng" dirty="0" smtClean="0"/>
              <a:t> ή δευτερογενή</a:t>
            </a:r>
            <a:r>
              <a:rPr lang="el-GR" sz="2000" dirty="0" smtClean="0"/>
              <a:t> που ακολουθούν το σύνδρομο. </a:t>
            </a:r>
          </a:p>
        </p:txBody>
      </p:sp>
      <p:sp>
        <p:nvSpPr>
          <p:cNvPr id="4" name="Βέλος προς τα κάτω 3"/>
          <p:cNvSpPr/>
          <p:nvPr/>
        </p:nvSpPr>
        <p:spPr>
          <a:xfrm>
            <a:off x="3491880" y="2492896"/>
            <a:ext cx="936104" cy="720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31875779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900" dirty="0" smtClean="0"/>
              <a:t>6</a:t>
            </a:r>
            <a:endParaRPr lang="el-GR" sz="900" dirty="0"/>
          </a:p>
        </p:txBody>
      </p:sp>
      <p:sp>
        <p:nvSpPr>
          <p:cNvPr id="3" name="Θέση περιεχομένου 2"/>
          <p:cNvSpPr>
            <a:spLocks noGrp="1"/>
          </p:cNvSpPr>
          <p:nvPr>
            <p:ph idx="1"/>
          </p:nvPr>
        </p:nvSpPr>
        <p:spPr/>
        <p:txBody>
          <a:bodyPr>
            <a:normAutofit fontScale="92500" lnSpcReduction="20000"/>
          </a:bodyPr>
          <a:lstStyle/>
          <a:p>
            <a:pPr marL="0" lvl="0" indent="0">
              <a:buClr>
                <a:srgbClr val="F07F09"/>
              </a:buClr>
              <a:buNone/>
            </a:pPr>
            <a:r>
              <a:rPr lang="el-GR" sz="2000" b="1" dirty="0">
                <a:solidFill>
                  <a:prstClr val="black"/>
                </a:solidFill>
              </a:rPr>
              <a:t>ΔΙΑΓΝΩΣΗ ΔΕΠΥ           </a:t>
            </a:r>
            <a:r>
              <a:rPr lang="el-GR" sz="2000" dirty="0">
                <a:solidFill>
                  <a:prstClr val="black"/>
                </a:solidFill>
              </a:rPr>
              <a:t>διεπιστημονική – παιδοψυχιατρική  ομάδα (κλινικοί ή σχολικοί ψυχολόγοι, ψυχιάτρων)</a:t>
            </a:r>
          </a:p>
          <a:p>
            <a:pPr lvl="0">
              <a:buClr>
                <a:srgbClr val="F07F09"/>
              </a:buClr>
            </a:pPr>
            <a:r>
              <a:rPr lang="el-GR" sz="2000" dirty="0">
                <a:solidFill>
                  <a:prstClr val="black"/>
                </a:solidFill>
              </a:rPr>
              <a:t>«Ειδικά ερωτήματα»</a:t>
            </a:r>
          </a:p>
          <a:p>
            <a:pPr lvl="0">
              <a:buClr>
                <a:srgbClr val="F07F09"/>
              </a:buClr>
            </a:pPr>
            <a:r>
              <a:rPr lang="el-GR" sz="2000" dirty="0">
                <a:solidFill>
                  <a:prstClr val="black"/>
                </a:solidFill>
              </a:rPr>
              <a:t>Κλινική συνέντευξη και παρατήρηση</a:t>
            </a:r>
          </a:p>
          <a:p>
            <a:pPr lvl="0">
              <a:buClr>
                <a:srgbClr val="F07F09"/>
              </a:buClr>
            </a:pPr>
            <a:r>
              <a:rPr lang="el-GR" sz="2000" dirty="0">
                <a:solidFill>
                  <a:prstClr val="black"/>
                </a:solidFill>
              </a:rPr>
              <a:t>«ειδικά ερωτηματολόγια </a:t>
            </a:r>
            <a:r>
              <a:rPr lang="el-GR" sz="2000" dirty="0" err="1">
                <a:solidFill>
                  <a:prstClr val="black"/>
                </a:solidFill>
              </a:rPr>
              <a:t>υπερκινητικότητας</a:t>
            </a:r>
            <a:r>
              <a:rPr lang="el-GR" sz="2000" dirty="0">
                <a:solidFill>
                  <a:prstClr val="black"/>
                </a:solidFill>
              </a:rPr>
              <a:t>»</a:t>
            </a:r>
          </a:p>
          <a:p>
            <a:pPr lvl="0">
              <a:buClr>
                <a:srgbClr val="F07F09"/>
              </a:buClr>
            </a:pPr>
            <a:r>
              <a:rPr lang="el-GR" sz="2000" dirty="0">
                <a:solidFill>
                  <a:prstClr val="black"/>
                </a:solidFill>
              </a:rPr>
              <a:t>Ψυχομετρικά εργαλεία υπολογισμού νοητικού επιπέδου</a:t>
            </a:r>
          </a:p>
          <a:p>
            <a:pPr lvl="0">
              <a:buClr>
                <a:srgbClr val="F07F09"/>
              </a:buClr>
            </a:pPr>
            <a:r>
              <a:rPr lang="el-GR" sz="2000" dirty="0">
                <a:solidFill>
                  <a:prstClr val="black"/>
                </a:solidFill>
              </a:rPr>
              <a:t>Συνέντευξη με οικογένεια αλλά και το ίδιο το παιδί</a:t>
            </a:r>
          </a:p>
          <a:p>
            <a:pPr marL="0" lvl="0" indent="0">
              <a:buClr>
                <a:srgbClr val="F07F09"/>
              </a:buClr>
              <a:buNone/>
            </a:pPr>
            <a:r>
              <a:rPr lang="el-GR" sz="2000" dirty="0">
                <a:solidFill>
                  <a:prstClr val="black"/>
                </a:solidFill>
              </a:rPr>
              <a:t> </a:t>
            </a:r>
          </a:p>
          <a:p>
            <a:pPr marL="0" lvl="0" indent="0" algn="ctr">
              <a:buClr>
                <a:srgbClr val="F07F09"/>
              </a:buClr>
              <a:buNone/>
            </a:pPr>
            <a:r>
              <a:rPr lang="el-GR" sz="2000" b="1" dirty="0">
                <a:solidFill>
                  <a:srgbClr val="FF0000"/>
                </a:solidFill>
              </a:rPr>
              <a:t>ΠΟΣΟΣΤΑ ΕΜΦΑΝΙΣΗΣ ΔΕΠΥ</a:t>
            </a:r>
          </a:p>
          <a:p>
            <a:pPr marL="0" lvl="0" indent="0">
              <a:buClr>
                <a:srgbClr val="F07F09"/>
              </a:buClr>
              <a:buNone/>
            </a:pPr>
            <a:r>
              <a:rPr lang="el-GR" sz="2000" dirty="0">
                <a:solidFill>
                  <a:prstClr val="black"/>
                </a:solidFill>
              </a:rPr>
              <a:t>Σύμφωνα με </a:t>
            </a:r>
            <a:r>
              <a:rPr lang="en-US" sz="2000" dirty="0" err="1">
                <a:solidFill>
                  <a:prstClr val="black"/>
                </a:solidFill>
              </a:rPr>
              <a:t>Wenar</a:t>
            </a:r>
            <a:r>
              <a:rPr lang="en-US" sz="2000" dirty="0">
                <a:solidFill>
                  <a:prstClr val="black"/>
                </a:solidFill>
              </a:rPr>
              <a:t> &amp; </a:t>
            </a:r>
            <a:r>
              <a:rPr lang="en-US" sz="2000" dirty="0" err="1">
                <a:solidFill>
                  <a:prstClr val="black"/>
                </a:solidFill>
              </a:rPr>
              <a:t>Kerig</a:t>
            </a:r>
            <a:r>
              <a:rPr lang="en-US" sz="2000" dirty="0">
                <a:solidFill>
                  <a:prstClr val="black"/>
                </a:solidFill>
              </a:rPr>
              <a:t> (2000)</a:t>
            </a:r>
            <a:r>
              <a:rPr lang="el-GR" sz="2000" dirty="0">
                <a:solidFill>
                  <a:prstClr val="black"/>
                </a:solidFill>
              </a:rPr>
              <a:t>,</a:t>
            </a:r>
          </a:p>
          <a:p>
            <a:pPr lvl="0">
              <a:buClr>
                <a:srgbClr val="F07F09"/>
              </a:buClr>
              <a:buFont typeface="Wingdings" panose="05000000000000000000" pitchFamily="2" charset="2"/>
              <a:buChar char="Ø"/>
            </a:pPr>
            <a:r>
              <a:rPr lang="el-GR" sz="2000" dirty="0">
                <a:solidFill>
                  <a:prstClr val="black"/>
                </a:solidFill>
              </a:rPr>
              <a:t>3- 5 % του σχολικού πληθυσμού</a:t>
            </a:r>
          </a:p>
          <a:p>
            <a:pPr lvl="0">
              <a:buClr>
                <a:srgbClr val="F07F09"/>
              </a:buClr>
              <a:buFont typeface="Wingdings" panose="05000000000000000000" pitchFamily="2" charset="2"/>
              <a:buChar char="Ø"/>
            </a:pPr>
            <a:r>
              <a:rPr lang="el-GR" sz="2000" dirty="0">
                <a:solidFill>
                  <a:prstClr val="black"/>
                </a:solidFill>
              </a:rPr>
              <a:t>Μεγαλύτερη στα αγόρια με μέσο όρο 3,1:1  </a:t>
            </a:r>
          </a:p>
          <a:p>
            <a:pPr lvl="0">
              <a:buClr>
                <a:srgbClr val="F07F09"/>
              </a:buClr>
              <a:buFont typeface="Wingdings" panose="05000000000000000000" pitchFamily="2" charset="2"/>
              <a:buChar char="Ø"/>
            </a:pPr>
            <a:r>
              <a:rPr lang="el-GR" sz="2000" dirty="0">
                <a:solidFill>
                  <a:prstClr val="black"/>
                </a:solidFill>
              </a:rPr>
              <a:t>Προτείνουν οι μελλοντικές εκδόσεις </a:t>
            </a:r>
            <a:r>
              <a:rPr lang="en-US" sz="2000" dirty="0">
                <a:solidFill>
                  <a:prstClr val="black"/>
                </a:solidFill>
              </a:rPr>
              <a:t>DSM</a:t>
            </a:r>
            <a:r>
              <a:rPr lang="el-GR" sz="2000" dirty="0">
                <a:solidFill>
                  <a:prstClr val="black"/>
                </a:solidFill>
              </a:rPr>
              <a:t> να ξεχωρίζουν συμπτώματα ΔΕΠΥ ανάλογα με ηλικία και φύλο</a:t>
            </a:r>
          </a:p>
          <a:p>
            <a:endParaRPr lang="el-GR" dirty="0"/>
          </a:p>
        </p:txBody>
      </p:sp>
      <p:sp>
        <p:nvSpPr>
          <p:cNvPr id="4" name="Δεξιό βέλος 3"/>
          <p:cNvSpPr/>
          <p:nvPr/>
        </p:nvSpPr>
        <p:spPr>
          <a:xfrm>
            <a:off x="3059832" y="692696"/>
            <a:ext cx="648072"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7309895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900" dirty="0"/>
              <a:t>7</a:t>
            </a:r>
          </a:p>
        </p:txBody>
      </p:sp>
      <p:sp>
        <p:nvSpPr>
          <p:cNvPr id="3" name="Θέση περιεχομένου 2"/>
          <p:cNvSpPr>
            <a:spLocks noGrp="1"/>
          </p:cNvSpPr>
          <p:nvPr>
            <p:ph idx="1"/>
          </p:nvPr>
        </p:nvSpPr>
        <p:spPr>
          <a:xfrm>
            <a:off x="502920" y="530352"/>
            <a:ext cx="8183880" cy="4410816"/>
          </a:xfrm>
        </p:spPr>
        <p:txBody>
          <a:bodyPr>
            <a:normAutofit fontScale="92500" lnSpcReduction="20000"/>
          </a:bodyPr>
          <a:lstStyle/>
          <a:p>
            <a:pPr marL="0" indent="0">
              <a:buNone/>
            </a:pPr>
            <a:r>
              <a:rPr lang="el-GR" sz="2600" b="1" dirty="0" smtClean="0"/>
              <a:t>ΧΑΡΑΚΤΗΡΙΣΤΙΚΑ ΔΕΠΥ</a:t>
            </a:r>
          </a:p>
          <a:p>
            <a:pPr marL="0" indent="0">
              <a:buNone/>
            </a:pPr>
            <a:endParaRPr lang="el-GR" sz="2000" dirty="0" smtClean="0"/>
          </a:p>
          <a:p>
            <a:pPr marL="0" indent="0">
              <a:buNone/>
            </a:pPr>
            <a:r>
              <a:rPr lang="el-GR" sz="2000" dirty="0" smtClean="0"/>
              <a:t>Τα </a:t>
            </a:r>
            <a:r>
              <a:rPr lang="el-GR" sz="2000" b="1" dirty="0" smtClean="0"/>
              <a:t>βασικά συμπτώματα </a:t>
            </a:r>
            <a:r>
              <a:rPr lang="el-GR" sz="2000" dirty="0" smtClean="0"/>
              <a:t>είναι η Έλλειψη προσοχής, η </a:t>
            </a:r>
            <a:r>
              <a:rPr lang="el-GR" sz="2000" dirty="0" err="1" smtClean="0"/>
              <a:t>Υπερκινητικότητα</a:t>
            </a:r>
            <a:r>
              <a:rPr lang="el-GR" sz="2000" dirty="0" smtClean="0"/>
              <a:t> και η Παρορμητικότητα.</a:t>
            </a:r>
          </a:p>
          <a:p>
            <a:pPr marL="0" indent="0">
              <a:buNone/>
            </a:pPr>
            <a:r>
              <a:rPr lang="el-GR" sz="2000" dirty="0" smtClean="0"/>
              <a:t>Για την διάγνωση απαιτείται:</a:t>
            </a:r>
          </a:p>
          <a:p>
            <a:pPr marL="0" indent="0">
              <a:buNone/>
            </a:pPr>
            <a:endParaRPr lang="el-GR" sz="2000" dirty="0" smtClean="0"/>
          </a:p>
          <a:p>
            <a:pPr marL="0" indent="0">
              <a:buNone/>
            </a:pPr>
            <a:endParaRPr lang="el-GR" sz="2000" dirty="0"/>
          </a:p>
          <a:p>
            <a:pPr marL="0" indent="0">
              <a:buNone/>
            </a:pPr>
            <a:endParaRPr lang="el-GR" sz="2000" dirty="0" smtClean="0"/>
          </a:p>
          <a:p>
            <a:pPr marL="0" indent="0">
              <a:buNone/>
            </a:pPr>
            <a:r>
              <a:rPr lang="el-GR" sz="2000" dirty="0"/>
              <a:t> </a:t>
            </a:r>
            <a:r>
              <a:rPr lang="el-GR" sz="2000" dirty="0" smtClean="0"/>
              <a:t>                                        +                                     </a:t>
            </a:r>
          </a:p>
          <a:p>
            <a:pPr marL="0" indent="0">
              <a:buNone/>
            </a:pPr>
            <a:endParaRPr lang="el-GR" sz="2000" dirty="0"/>
          </a:p>
          <a:p>
            <a:pPr marL="0" indent="0">
              <a:buNone/>
            </a:pPr>
            <a:endParaRPr lang="el-GR" sz="2000" dirty="0" smtClean="0"/>
          </a:p>
          <a:p>
            <a:pPr marL="0" indent="0">
              <a:buNone/>
            </a:pPr>
            <a:endParaRPr lang="el-GR" sz="2000" dirty="0" smtClean="0"/>
          </a:p>
          <a:p>
            <a:pPr marL="0" indent="0">
              <a:buNone/>
            </a:pPr>
            <a:r>
              <a:rPr lang="el-GR" sz="2000" dirty="0" smtClean="0"/>
              <a:t>Για τουλάχιστον διάστημα 6 μηνών όπου δημιουργούν προβλήματα και δυσλειτουργίες προσαρμογής και να μην δικαιολογούνται από την χρονολογική ηλικία του παιδιού (</a:t>
            </a:r>
            <a:r>
              <a:rPr lang="el-GR" sz="2000" dirty="0" err="1" smtClean="0"/>
              <a:t>Κάκουρος</a:t>
            </a:r>
            <a:r>
              <a:rPr lang="el-GR" sz="2000" dirty="0" smtClean="0"/>
              <a:t> &amp; </a:t>
            </a:r>
            <a:r>
              <a:rPr lang="el-GR" sz="2000" dirty="0" err="1" smtClean="0"/>
              <a:t>Μανιαδάκη</a:t>
            </a:r>
            <a:r>
              <a:rPr lang="el-GR" sz="2000" dirty="0" smtClean="0"/>
              <a:t>, 2006)</a:t>
            </a:r>
            <a:endParaRPr lang="el-GR" sz="2000" dirty="0"/>
          </a:p>
        </p:txBody>
      </p:sp>
      <p:sp>
        <p:nvSpPr>
          <p:cNvPr id="4" name="Έλλειψη 3"/>
          <p:cNvSpPr/>
          <p:nvPr/>
        </p:nvSpPr>
        <p:spPr>
          <a:xfrm>
            <a:off x="1291680" y="2132856"/>
            <a:ext cx="2448272" cy="15121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t>6 ή περισσότερα συμπτώματα για κάθε μια από τις κατηγορίες για άτομα ≤16 ετών </a:t>
            </a:r>
            <a:endParaRPr lang="el-GR" sz="1400" dirty="0"/>
          </a:p>
        </p:txBody>
      </p:sp>
      <p:sp>
        <p:nvSpPr>
          <p:cNvPr id="7" name="Έλλειψη 6"/>
          <p:cNvSpPr/>
          <p:nvPr/>
        </p:nvSpPr>
        <p:spPr>
          <a:xfrm>
            <a:off x="4788024" y="2132856"/>
            <a:ext cx="2520280" cy="15121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t>5 ή περισσότερα συμπτώματα για κάθε μία από τις κατηγορίες για άτομα ≥ 16 ετών ή ενήλικες</a:t>
            </a:r>
            <a:endParaRPr lang="el-GR" sz="1400" dirty="0"/>
          </a:p>
        </p:txBody>
      </p:sp>
    </p:spTree>
    <p:extLst>
      <p:ext uri="{BB962C8B-B14F-4D97-AF65-F5344CB8AC3E}">
        <p14:creationId xmlns:p14="http://schemas.microsoft.com/office/powerpoint/2010/main" val="35714772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900" dirty="0"/>
              <a:t>8</a:t>
            </a:r>
          </a:p>
        </p:txBody>
      </p:sp>
      <p:sp>
        <p:nvSpPr>
          <p:cNvPr id="3" name="Θέση περιεχομένου 2"/>
          <p:cNvSpPr>
            <a:spLocks noGrp="1"/>
          </p:cNvSpPr>
          <p:nvPr>
            <p:ph idx="1"/>
          </p:nvPr>
        </p:nvSpPr>
        <p:spPr/>
        <p:txBody>
          <a:bodyPr>
            <a:normAutofit/>
          </a:bodyPr>
          <a:lstStyle/>
          <a:p>
            <a:pPr marL="0" indent="0">
              <a:buNone/>
            </a:pPr>
            <a:r>
              <a:rPr lang="el-GR" sz="2000" dirty="0" smtClean="0"/>
              <a:t>Σύμφωνα με το </a:t>
            </a:r>
            <a:r>
              <a:rPr lang="en-US" sz="2000" smtClean="0"/>
              <a:t>DSM-IV </a:t>
            </a:r>
            <a:r>
              <a:rPr lang="el-GR" sz="2000" dirty="0" smtClean="0"/>
              <a:t>αναφέρονται ενδεικτικά τα ακόλουθα συμπτώματα. </a:t>
            </a:r>
          </a:p>
          <a:p>
            <a:pPr marL="0" indent="0">
              <a:buNone/>
            </a:pPr>
            <a:r>
              <a:rPr lang="el-GR" sz="2000" u="sng" dirty="0" smtClean="0"/>
              <a:t>Για την Έλλειψη προσοχής:</a:t>
            </a:r>
          </a:p>
          <a:p>
            <a:pPr marL="457200" indent="-457200">
              <a:buFont typeface="+mj-lt"/>
              <a:buAutoNum type="arabicParenR"/>
            </a:pPr>
            <a:r>
              <a:rPr lang="el-GR" sz="1600" dirty="0" smtClean="0"/>
              <a:t>Αποτυγχάνει να δώσει προσοχή σε λεπτομέρειες</a:t>
            </a:r>
          </a:p>
          <a:p>
            <a:pPr marL="457200" indent="-457200">
              <a:buFont typeface="+mj-lt"/>
              <a:buAutoNum type="arabicParenR"/>
            </a:pPr>
            <a:r>
              <a:rPr lang="el-GR" sz="1600" dirty="0" smtClean="0"/>
              <a:t>Κάνει απρόσεκτα λάθη σε εργασίες και καθήκοντα</a:t>
            </a:r>
          </a:p>
          <a:p>
            <a:pPr marL="457200" indent="-457200">
              <a:buFont typeface="+mj-lt"/>
              <a:buAutoNum type="arabicParenR"/>
            </a:pPr>
            <a:r>
              <a:rPr lang="el-GR" sz="1600" dirty="0" smtClean="0"/>
              <a:t>Δυσκολεύεται σε δραστηριότητες που χρειάζεται μεγάλη και συνεχή προσοχή</a:t>
            </a:r>
          </a:p>
          <a:p>
            <a:pPr marL="457200" indent="-457200">
              <a:buFont typeface="+mj-lt"/>
              <a:buAutoNum type="arabicParenR"/>
            </a:pPr>
            <a:r>
              <a:rPr lang="el-GR" sz="1600" dirty="0" smtClean="0"/>
              <a:t>Μοιάζει να μην ακούει όταν του μιλάμε</a:t>
            </a:r>
          </a:p>
          <a:p>
            <a:pPr marL="457200" indent="-457200">
              <a:buFont typeface="+mj-lt"/>
              <a:buAutoNum type="arabicParenR"/>
            </a:pPr>
            <a:r>
              <a:rPr lang="el-GR" sz="1600" dirty="0" smtClean="0"/>
              <a:t>Δεν ακολουθεί τις οδηγίες και δεν ανταποκρίνεται σε ότι αρχίζει και δεν το ολοκληρώνει</a:t>
            </a:r>
          </a:p>
          <a:p>
            <a:pPr marL="457200" indent="-457200">
              <a:buFont typeface="+mj-lt"/>
              <a:buAutoNum type="arabicParenR"/>
            </a:pPr>
            <a:r>
              <a:rPr lang="el-GR" sz="1600" dirty="0" smtClean="0"/>
              <a:t>Δυσκολεύεται σε ταξινόμηση και οργάνωση δραστηριοτήτων</a:t>
            </a:r>
          </a:p>
          <a:p>
            <a:pPr marL="457200" indent="-457200">
              <a:buFont typeface="+mj-lt"/>
              <a:buAutoNum type="arabicParenR"/>
            </a:pPr>
            <a:r>
              <a:rPr lang="el-GR" sz="1600" dirty="0" smtClean="0"/>
              <a:t>Συχνά χάνει ή ξεχνά αναγκαία πράγματα που χρειάζονται για τις δραστηριότητες (στυλό, βιβλία)</a:t>
            </a:r>
          </a:p>
          <a:p>
            <a:pPr marL="457200" indent="-457200">
              <a:buFont typeface="+mj-lt"/>
              <a:buAutoNum type="arabicParenR"/>
            </a:pPr>
            <a:r>
              <a:rPr lang="el-GR" sz="1600" dirty="0" smtClean="0"/>
              <a:t>Διασπάται πολύ εύκολα και είναι αφηρημένος</a:t>
            </a:r>
          </a:p>
          <a:p>
            <a:pPr marL="457200" indent="-457200">
              <a:buFont typeface="+mj-lt"/>
              <a:buAutoNum type="arabicParenR"/>
            </a:pPr>
            <a:endParaRPr lang="el-GR" sz="2000" dirty="0" smtClean="0"/>
          </a:p>
          <a:p>
            <a:pPr marL="0" indent="0">
              <a:buNone/>
            </a:pPr>
            <a:endParaRPr lang="el-GR" sz="2000" dirty="0" smtClean="0"/>
          </a:p>
        </p:txBody>
      </p:sp>
    </p:spTree>
    <p:extLst>
      <p:ext uri="{BB962C8B-B14F-4D97-AF65-F5344CB8AC3E}">
        <p14:creationId xmlns:p14="http://schemas.microsoft.com/office/powerpoint/2010/main" val="142520410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Άποψη">
  <a:themeElements>
    <a:clrScheme name="Άποψη">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Άποψη">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Άποψη">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2669</TotalTime>
  <Words>1497</Words>
  <Application>Microsoft Office PowerPoint</Application>
  <PresentationFormat>Προβολή στην οθόνη (4:3)</PresentationFormat>
  <Paragraphs>175</Paragraphs>
  <Slides>20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20</vt:i4>
      </vt:variant>
    </vt:vector>
  </HeadingPairs>
  <TitlesOfParts>
    <vt:vector size="21" baseType="lpstr">
      <vt:lpstr>Άποψη</vt:lpstr>
      <vt:lpstr>Η Διαταραχή Ελλειμματικής Προσοχής-Υπερκινητικότητα στους μαθητές </vt:lpstr>
      <vt:lpstr>1</vt:lpstr>
      <vt:lpstr>2</vt:lpstr>
      <vt:lpstr>3</vt:lpstr>
      <vt:lpstr>4</vt:lpstr>
      <vt:lpstr>5</vt:lpstr>
      <vt:lpstr>6</vt:lpstr>
      <vt:lpstr>7</vt:lpstr>
      <vt:lpstr>8</vt:lpstr>
      <vt:lpstr>9</vt:lpstr>
      <vt:lpstr>10</vt:lpstr>
      <vt:lpstr>11</vt:lpstr>
      <vt:lpstr>ΔΙΔΑΚΤΙΚΕΣ ΠΡΟΣΕΓΓΙΣΕΙΣ ΜΑΘΗΤΩΝ ΜΕ ΔΕΠΥ</vt:lpstr>
      <vt:lpstr>13</vt:lpstr>
      <vt:lpstr>14</vt:lpstr>
      <vt:lpstr>15</vt:lpstr>
      <vt:lpstr>16</vt:lpstr>
      <vt:lpstr>17</vt:lpstr>
      <vt:lpstr>18</vt:lpstr>
      <vt:lpstr>19</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Διαταραχή Ελλειμματικής Προσοχής-Υπερκινητικότητα στους μαθητές</dc:title>
  <dc:creator>tol de mourg</dc:creator>
  <cp:lastModifiedBy>user</cp:lastModifiedBy>
  <cp:revision>62</cp:revision>
  <dcterms:created xsi:type="dcterms:W3CDTF">2018-07-12T19:05:02Z</dcterms:created>
  <dcterms:modified xsi:type="dcterms:W3CDTF">2021-02-05T10:37:00Z</dcterms:modified>
</cp:coreProperties>
</file>