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7" r:id="rId17"/>
    <p:sldId id="280" r:id="rId18"/>
    <p:sldId id="278" r:id="rId19"/>
    <p:sldId id="279" r:id="rId20"/>
    <p:sldId id="271" r:id="rId21"/>
    <p:sldId id="272" r:id="rId22"/>
    <p:sldId id="273" r:id="rId23"/>
    <p:sldId id="274" r:id="rId24"/>
    <p:sldId id="275" r:id="rId25"/>
    <p:sldId id="276"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56542EAA-4750-42F1-A56D-65CFEE875E3C}" type="datetimeFigureOut">
              <a:rPr lang="el-GR" smtClean="0"/>
              <a:t>15/4/2021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8CD937B-FB48-40CC-A035-ABBAA1995A34}" type="slidenum">
              <a:rPr lang="el-GR" smtClean="0"/>
              <a:t>‹#›</a:t>
            </a:fld>
            <a:endParaRPr lang="el-GR"/>
          </a:p>
        </p:txBody>
      </p:sp>
    </p:spTree>
    <p:extLst>
      <p:ext uri="{BB962C8B-B14F-4D97-AF65-F5344CB8AC3E}">
        <p14:creationId xmlns:p14="http://schemas.microsoft.com/office/powerpoint/2010/main" val="1698332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6542EAA-4750-42F1-A56D-65CFEE875E3C}" type="datetimeFigureOut">
              <a:rPr lang="el-GR" smtClean="0"/>
              <a:t>15/4/2021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8CD937B-FB48-40CC-A035-ABBAA1995A34}" type="slidenum">
              <a:rPr lang="el-GR" smtClean="0"/>
              <a:t>‹#›</a:t>
            </a:fld>
            <a:endParaRPr lang="el-GR"/>
          </a:p>
        </p:txBody>
      </p:sp>
    </p:spTree>
    <p:extLst>
      <p:ext uri="{BB962C8B-B14F-4D97-AF65-F5344CB8AC3E}">
        <p14:creationId xmlns:p14="http://schemas.microsoft.com/office/powerpoint/2010/main" val="975991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6542EAA-4750-42F1-A56D-65CFEE875E3C}" type="datetimeFigureOut">
              <a:rPr lang="el-GR" smtClean="0"/>
              <a:t>15/4/2021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8CD937B-FB48-40CC-A035-ABBAA1995A34}" type="slidenum">
              <a:rPr lang="el-GR" smtClean="0"/>
              <a:t>‹#›</a:t>
            </a:fld>
            <a:endParaRPr lang="el-G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55985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6542EAA-4750-42F1-A56D-65CFEE875E3C}" type="datetimeFigureOut">
              <a:rPr lang="el-GR" smtClean="0"/>
              <a:t>15/4/2021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8CD937B-FB48-40CC-A035-ABBAA1995A34}" type="slidenum">
              <a:rPr lang="el-GR" smtClean="0"/>
              <a:t>‹#›</a:t>
            </a:fld>
            <a:endParaRPr lang="el-GR"/>
          </a:p>
        </p:txBody>
      </p:sp>
    </p:spTree>
    <p:extLst>
      <p:ext uri="{BB962C8B-B14F-4D97-AF65-F5344CB8AC3E}">
        <p14:creationId xmlns:p14="http://schemas.microsoft.com/office/powerpoint/2010/main" val="4036098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6542EAA-4750-42F1-A56D-65CFEE875E3C}" type="datetimeFigureOut">
              <a:rPr lang="el-GR" smtClean="0"/>
              <a:t>15/4/2021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8CD937B-FB48-40CC-A035-ABBAA1995A34}"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44526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6542EAA-4750-42F1-A56D-65CFEE875E3C}" type="datetimeFigureOut">
              <a:rPr lang="el-GR" smtClean="0"/>
              <a:t>15/4/2021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8CD937B-FB48-40CC-A035-ABBAA1995A34}" type="slidenum">
              <a:rPr lang="el-GR" smtClean="0"/>
              <a:t>‹#›</a:t>
            </a:fld>
            <a:endParaRPr lang="el-GR"/>
          </a:p>
        </p:txBody>
      </p:sp>
    </p:spTree>
    <p:extLst>
      <p:ext uri="{BB962C8B-B14F-4D97-AF65-F5344CB8AC3E}">
        <p14:creationId xmlns:p14="http://schemas.microsoft.com/office/powerpoint/2010/main" val="3104105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6542EAA-4750-42F1-A56D-65CFEE875E3C}" type="datetimeFigureOut">
              <a:rPr lang="el-GR" smtClean="0"/>
              <a:t>15/4/2021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8CD937B-FB48-40CC-A035-ABBAA1995A34}" type="slidenum">
              <a:rPr lang="el-GR" smtClean="0"/>
              <a:t>‹#›</a:t>
            </a:fld>
            <a:endParaRPr lang="el-GR"/>
          </a:p>
        </p:txBody>
      </p:sp>
    </p:spTree>
    <p:extLst>
      <p:ext uri="{BB962C8B-B14F-4D97-AF65-F5344CB8AC3E}">
        <p14:creationId xmlns:p14="http://schemas.microsoft.com/office/powerpoint/2010/main" val="1628553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6542EAA-4750-42F1-A56D-65CFEE875E3C}" type="datetimeFigureOut">
              <a:rPr lang="el-GR" smtClean="0"/>
              <a:t>15/4/2021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8CD937B-FB48-40CC-A035-ABBAA1995A34}" type="slidenum">
              <a:rPr lang="el-GR" smtClean="0"/>
              <a:t>‹#›</a:t>
            </a:fld>
            <a:endParaRPr lang="el-GR"/>
          </a:p>
        </p:txBody>
      </p:sp>
    </p:spTree>
    <p:extLst>
      <p:ext uri="{BB962C8B-B14F-4D97-AF65-F5344CB8AC3E}">
        <p14:creationId xmlns:p14="http://schemas.microsoft.com/office/powerpoint/2010/main" val="361206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6542EAA-4750-42F1-A56D-65CFEE875E3C}" type="datetimeFigureOut">
              <a:rPr lang="el-GR" smtClean="0"/>
              <a:t>15/4/2021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8CD937B-FB48-40CC-A035-ABBAA1995A34}" type="slidenum">
              <a:rPr lang="el-GR" smtClean="0"/>
              <a:t>‹#›</a:t>
            </a:fld>
            <a:endParaRPr lang="el-GR"/>
          </a:p>
        </p:txBody>
      </p:sp>
    </p:spTree>
    <p:extLst>
      <p:ext uri="{BB962C8B-B14F-4D97-AF65-F5344CB8AC3E}">
        <p14:creationId xmlns:p14="http://schemas.microsoft.com/office/powerpoint/2010/main" val="425182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6542EAA-4750-42F1-A56D-65CFEE875E3C}" type="datetimeFigureOut">
              <a:rPr lang="el-GR" smtClean="0"/>
              <a:t>15/4/2021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8CD937B-FB48-40CC-A035-ABBAA1995A34}" type="slidenum">
              <a:rPr lang="el-GR" smtClean="0"/>
              <a:t>‹#›</a:t>
            </a:fld>
            <a:endParaRPr lang="el-GR"/>
          </a:p>
        </p:txBody>
      </p:sp>
    </p:spTree>
    <p:extLst>
      <p:ext uri="{BB962C8B-B14F-4D97-AF65-F5344CB8AC3E}">
        <p14:creationId xmlns:p14="http://schemas.microsoft.com/office/powerpoint/2010/main" val="2015767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56542EAA-4750-42F1-A56D-65CFEE875E3C}" type="datetimeFigureOut">
              <a:rPr lang="el-GR" smtClean="0"/>
              <a:t>15/4/2021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8CD937B-FB48-40CC-A035-ABBAA1995A34}" type="slidenum">
              <a:rPr lang="el-GR" smtClean="0"/>
              <a:t>‹#›</a:t>
            </a:fld>
            <a:endParaRPr lang="el-GR"/>
          </a:p>
        </p:txBody>
      </p:sp>
    </p:spTree>
    <p:extLst>
      <p:ext uri="{BB962C8B-B14F-4D97-AF65-F5344CB8AC3E}">
        <p14:creationId xmlns:p14="http://schemas.microsoft.com/office/powerpoint/2010/main" val="1700120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56542EAA-4750-42F1-A56D-65CFEE875E3C}" type="datetimeFigureOut">
              <a:rPr lang="el-GR" smtClean="0"/>
              <a:t>15/4/2021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78CD937B-FB48-40CC-A035-ABBAA1995A34}" type="slidenum">
              <a:rPr lang="el-GR" smtClean="0"/>
              <a:t>‹#›</a:t>
            </a:fld>
            <a:endParaRPr lang="el-GR"/>
          </a:p>
        </p:txBody>
      </p:sp>
    </p:spTree>
    <p:extLst>
      <p:ext uri="{BB962C8B-B14F-4D97-AF65-F5344CB8AC3E}">
        <p14:creationId xmlns:p14="http://schemas.microsoft.com/office/powerpoint/2010/main" val="3883895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56542EAA-4750-42F1-A56D-65CFEE875E3C}" type="datetimeFigureOut">
              <a:rPr lang="el-GR" smtClean="0"/>
              <a:t>15/4/2021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78CD937B-FB48-40CC-A035-ABBAA1995A34}" type="slidenum">
              <a:rPr lang="el-GR" smtClean="0"/>
              <a:t>‹#›</a:t>
            </a:fld>
            <a:endParaRPr lang="el-GR"/>
          </a:p>
        </p:txBody>
      </p:sp>
    </p:spTree>
    <p:extLst>
      <p:ext uri="{BB962C8B-B14F-4D97-AF65-F5344CB8AC3E}">
        <p14:creationId xmlns:p14="http://schemas.microsoft.com/office/powerpoint/2010/main" val="440174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542EAA-4750-42F1-A56D-65CFEE875E3C}" type="datetimeFigureOut">
              <a:rPr lang="el-GR" smtClean="0"/>
              <a:t>15/4/2021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78CD937B-FB48-40CC-A035-ABBAA1995A34}" type="slidenum">
              <a:rPr lang="el-GR" smtClean="0"/>
              <a:t>‹#›</a:t>
            </a:fld>
            <a:endParaRPr lang="el-GR"/>
          </a:p>
        </p:txBody>
      </p:sp>
    </p:spTree>
    <p:extLst>
      <p:ext uri="{BB962C8B-B14F-4D97-AF65-F5344CB8AC3E}">
        <p14:creationId xmlns:p14="http://schemas.microsoft.com/office/powerpoint/2010/main" val="2769409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56542EAA-4750-42F1-A56D-65CFEE875E3C}" type="datetimeFigureOut">
              <a:rPr lang="el-GR" smtClean="0"/>
              <a:t>15/4/2021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8CD937B-FB48-40CC-A035-ABBAA1995A34}" type="slidenum">
              <a:rPr lang="el-GR" smtClean="0"/>
              <a:t>‹#›</a:t>
            </a:fld>
            <a:endParaRPr lang="el-GR"/>
          </a:p>
        </p:txBody>
      </p:sp>
    </p:spTree>
    <p:extLst>
      <p:ext uri="{BB962C8B-B14F-4D97-AF65-F5344CB8AC3E}">
        <p14:creationId xmlns:p14="http://schemas.microsoft.com/office/powerpoint/2010/main" val="3064365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56542EAA-4750-42F1-A56D-65CFEE875E3C}" type="datetimeFigureOut">
              <a:rPr lang="el-GR" smtClean="0"/>
              <a:t>15/4/2021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8CD937B-FB48-40CC-A035-ABBAA1995A34}" type="slidenum">
              <a:rPr lang="el-GR" smtClean="0"/>
              <a:t>‹#›</a:t>
            </a:fld>
            <a:endParaRPr lang="el-GR"/>
          </a:p>
        </p:txBody>
      </p:sp>
    </p:spTree>
    <p:extLst>
      <p:ext uri="{BB962C8B-B14F-4D97-AF65-F5344CB8AC3E}">
        <p14:creationId xmlns:p14="http://schemas.microsoft.com/office/powerpoint/2010/main" val="1764534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6542EAA-4750-42F1-A56D-65CFEE875E3C}" type="datetimeFigureOut">
              <a:rPr lang="el-GR" smtClean="0"/>
              <a:t>15/4/2021</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8CD937B-FB48-40CC-A035-ABBAA1995A34}" type="slidenum">
              <a:rPr lang="el-GR" smtClean="0"/>
              <a:t>‹#›</a:t>
            </a:fld>
            <a:endParaRPr lang="el-GR"/>
          </a:p>
        </p:txBody>
      </p:sp>
    </p:spTree>
    <p:extLst>
      <p:ext uri="{BB962C8B-B14F-4D97-AF65-F5344CB8AC3E}">
        <p14:creationId xmlns:p14="http://schemas.microsoft.com/office/powerpoint/2010/main" val="947353730"/>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 id="2147483789" r:id="rId15"/>
    <p:sldLayoutId id="214748379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F80B43-958C-421B-B994-25929B52A701}"/>
              </a:ext>
            </a:extLst>
          </p:cNvPr>
          <p:cNvSpPr>
            <a:spLocks noGrp="1"/>
          </p:cNvSpPr>
          <p:nvPr>
            <p:ph type="ctrTitle"/>
          </p:nvPr>
        </p:nvSpPr>
        <p:spPr>
          <a:xfrm>
            <a:off x="1915128" y="2099256"/>
            <a:ext cx="8361229" cy="1787424"/>
          </a:xfrm>
        </p:spPr>
        <p:txBody>
          <a:bodyPr>
            <a:normAutofit fontScale="90000"/>
          </a:bodyPr>
          <a:lstStyle/>
          <a:p>
            <a:br>
              <a:rPr lang="el-GR" sz="3200" dirty="0">
                <a:solidFill>
                  <a:srgbClr val="202124"/>
                </a:solidFill>
                <a:effectLst/>
                <a:latin typeface="Tahoma" panose="020B0604030504040204" pitchFamily="34" charset="0"/>
                <a:ea typeface="Times New Roman" panose="02020603050405020304" pitchFamily="18" charset="0"/>
                <a:cs typeface="Times New Roman" panose="02020603050405020304" pitchFamily="18" charset="0"/>
              </a:rPr>
            </a:br>
            <a:br>
              <a:rPr lang="el-GR" sz="3200" dirty="0">
                <a:solidFill>
                  <a:srgbClr val="202124"/>
                </a:solidFill>
                <a:effectLst/>
                <a:latin typeface="Tahoma" panose="020B0604030504040204" pitchFamily="34" charset="0"/>
                <a:ea typeface="Times New Roman" panose="02020603050405020304" pitchFamily="18" charset="0"/>
                <a:cs typeface="Times New Roman" panose="02020603050405020304" pitchFamily="18" charset="0"/>
              </a:rPr>
            </a:br>
            <a:br>
              <a:rPr lang="el-GR" sz="3200" dirty="0">
                <a:solidFill>
                  <a:srgbClr val="202124"/>
                </a:solidFill>
                <a:effectLst/>
                <a:latin typeface="Tahoma" panose="020B0604030504040204" pitchFamily="34" charset="0"/>
                <a:ea typeface="Times New Roman" panose="02020603050405020304" pitchFamily="18" charset="0"/>
                <a:cs typeface="Times New Roman" panose="02020603050405020304" pitchFamily="18" charset="0"/>
              </a:rPr>
            </a:br>
            <a:br>
              <a:rPr lang="el-GR" sz="3200" dirty="0">
                <a:solidFill>
                  <a:srgbClr val="202124"/>
                </a:solidFill>
                <a:effectLst/>
                <a:latin typeface="Tahoma" panose="020B0604030504040204" pitchFamily="34" charset="0"/>
                <a:ea typeface="Times New Roman" panose="02020603050405020304" pitchFamily="18" charset="0"/>
                <a:cs typeface="Times New Roman" panose="02020603050405020304" pitchFamily="18" charset="0"/>
              </a:rPr>
            </a:br>
            <a:br>
              <a:rPr lang="el-GR" sz="3200" dirty="0">
                <a:solidFill>
                  <a:srgbClr val="202124"/>
                </a:solidFill>
                <a:effectLst/>
                <a:latin typeface="Tahoma" panose="020B0604030504040204" pitchFamily="34" charset="0"/>
                <a:ea typeface="Times New Roman" panose="02020603050405020304" pitchFamily="18" charset="0"/>
                <a:cs typeface="Times New Roman" panose="02020603050405020304" pitchFamily="18" charset="0"/>
              </a:rPr>
            </a:br>
            <a:br>
              <a:rPr lang="el-GR" sz="3200" dirty="0">
                <a:solidFill>
                  <a:srgbClr val="202124"/>
                </a:solidFill>
                <a:effectLst/>
                <a:latin typeface="Tahoma" panose="020B0604030504040204" pitchFamily="34" charset="0"/>
                <a:ea typeface="Times New Roman" panose="02020603050405020304" pitchFamily="18" charset="0"/>
                <a:cs typeface="Times New Roman" panose="02020603050405020304" pitchFamily="18" charset="0"/>
              </a:rPr>
            </a:br>
            <a:br>
              <a:rPr lang="el-GR" sz="3200" dirty="0">
                <a:solidFill>
                  <a:srgbClr val="202124"/>
                </a:solidFill>
                <a:effectLst/>
                <a:latin typeface="Tahoma" panose="020B0604030504040204" pitchFamily="34" charset="0"/>
                <a:ea typeface="Times New Roman" panose="02020603050405020304" pitchFamily="18" charset="0"/>
                <a:cs typeface="Times New Roman" panose="02020603050405020304" pitchFamily="18" charset="0"/>
              </a:rPr>
            </a:br>
            <a:r>
              <a:rPr lang="el-GR" sz="3200" dirty="0">
                <a:solidFill>
                  <a:srgbClr val="202124"/>
                </a:solidFill>
                <a:effectLst/>
                <a:latin typeface="Tahoma" panose="020B0604030504040204" pitchFamily="34" charset="0"/>
                <a:ea typeface="Times New Roman" panose="02020603050405020304" pitchFamily="18" charset="0"/>
                <a:cs typeface="Times New Roman" panose="02020603050405020304" pitchFamily="18" charset="0"/>
              </a:rPr>
              <a:t>Παράγοντες που επηρεάζουν την</a:t>
            </a:r>
            <a:br>
              <a:rPr lang="el-GR" sz="3200" dirty="0">
                <a:solidFill>
                  <a:srgbClr val="202124"/>
                </a:solidFill>
                <a:effectLst/>
                <a:latin typeface="Tahoma" panose="020B0604030504040204" pitchFamily="34" charset="0"/>
                <a:ea typeface="Times New Roman" panose="02020603050405020304" pitchFamily="18" charset="0"/>
                <a:cs typeface="Times New Roman" panose="02020603050405020304" pitchFamily="18" charset="0"/>
              </a:rPr>
            </a:br>
            <a:br>
              <a:rPr lang="el-GR" sz="3200" dirty="0">
                <a:solidFill>
                  <a:srgbClr val="202124"/>
                </a:solidFill>
                <a:effectLst/>
                <a:latin typeface="Tahoma" panose="020B0604030504040204" pitchFamily="34" charset="0"/>
                <a:ea typeface="Times New Roman" panose="02020603050405020304" pitchFamily="18" charset="0"/>
                <a:cs typeface="Times New Roman" panose="02020603050405020304" pitchFamily="18" charset="0"/>
              </a:rPr>
            </a:br>
            <a:r>
              <a:rPr lang="el-GR" sz="3200" dirty="0">
                <a:solidFill>
                  <a:srgbClr val="202124"/>
                </a:solidFill>
                <a:effectLst/>
                <a:latin typeface="Tahoma" panose="020B0604030504040204" pitchFamily="34" charset="0"/>
                <a:ea typeface="Times New Roman" panose="02020603050405020304" pitchFamily="18" charset="0"/>
                <a:cs typeface="Times New Roman" panose="02020603050405020304" pitchFamily="18" charset="0"/>
              </a:rPr>
              <a:t> </a:t>
            </a:r>
            <a:r>
              <a:rPr lang="el-GR" sz="3200" dirty="0">
                <a:solidFill>
                  <a:srgbClr val="202124"/>
                </a:solidFill>
                <a:latin typeface="Tahoma" panose="020B0604030504040204" pitchFamily="34" charset="0"/>
                <a:ea typeface="Times New Roman" panose="02020603050405020304" pitchFamily="18" charset="0"/>
                <a:cs typeface="Times New Roman" panose="02020603050405020304" pitchFamily="18" charset="0"/>
              </a:rPr>
              <a:t>ένταξη</a:t>
            </a:r>
            <a:r>
              <a:rPr lang="el-GR" sz="3200" dirty="0">
                <a:solidFill>
                  <a:srgbClr val="202124"/>
                </a:solidFill>
                <a:effectLst/>
                <a:latin typeface="Tahoma" panose="020B0604030504040204" pitchFamily="34" charset="0"/>
                <a:ea typeface="Times New Roman" panose="02020603050405020304" pitchFamily="18" charset="0"/>
                <a:cs typeface="Times New Roman" panose="02020603050405020304" pitchFamily="18" charset="0"/>
              </a:rPr>
              <a:t> στην Ελλάδα</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Υπότιτλος 2">
            <a:extLst>
              <a:ext uri="{FF2B5EF4-FFF2-40B4-BE49-F238E27FC236}">
                <a16:creationId xmlns:a16="http://schemas.microsoft.com/office/drawing/2014/main" id="{E9FAEB60-CC14-4702-918B-8150DCFAE34C}"/>
              </a:ext>
            </a:extLst>
          </p:cNvPr>
          <p:cNvSpPr>
            <a:spLocks noGrp="1"/>
          </p:cNvSpPr>
          <p:nvPr>
            <p:ph type="subTitle" idx="1"/>
          </p:nvPr>
        </p:nvSpPr>
        <p:spPr/>
        <p:txBody>
          <a:bodyPr>
            <a:normAutofit lnSpcReduction="10000"/>
          </a:bodyPr>
          <a:lstStyle/>
          <a:p>
            <a:pPr algn="r"/>
            <a:endParaRPr lang="en-US" dirty="0"/>
          </a:p>
          <a:p>
            <a:pPr algn="r"/>
            <a:endParaRPr lang="en-US" dirty="0"/>
          </a:p>
          <a:p>
            <a:pPr algn="r"/>
            <a:r>
              <a:rPr lang="el-GR" dirty="0"/>
              <a:t>Ιωάννα </a:t>
            </a:r>
            <a:r>
              <a:rPr lang="el-GR" dirty="0" err="1"/>
              <a:t>Σπάρταλη</a:t>
            </a:r>
            <a:r>
              <a:rPr lang="el-GR" dirty="0"/>
              <a:t>, </a:t>
            </a:r>
            <a:r>
              <a:rPr lang="en-US" dirty="0"/>
              <a:t>PhD</a:t>
            </a:r>
            <a:endParaRPr lang="el-GR" dirty="0"/>
          </a:p>
        </p:txBody>
      </p:sp>
    </p:spTree>
    <p:extLst>
      <p:ext uri="{BB962C8B-B14F-4D97-AF65-F5344CB8AC3E}">
        <p14:creationId xmlns:p14="http://schemas.microsoft.com/office/powerpoint/2010/main" val="27293137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DB8327-C63B-4BB2-9EB0-570BC723BA33}"/>
              </a:ext>
            </a:extLst>
          </p:cNvPr>
          <p:cNvSpPr>
            <a:spLocks noGrp="1"/>
          </p:cNvSpPr>
          <p:nvPr>
            <p:ph type="title"/>
          </p:nvPr>
        </p:nvSpPr>
        <p:spPr>
          <a:xfrm>
            <a:off x="677333" y="609600"/>
            <a:ext cx="8981821" cy="1320800"/>
          </a:xfrm>
        </p:spPr>
        <p:txBody>
          <a:bodyPr>
            <a:noAutofit/>
          </a:bodyPr>
          <a:lstStyle/>
          <a:p>
            <a:pPr>
              <a:lnSpc>
                <a:spcPct val="150000"/>
              </a:lnSpc>
            </a:pPr>
            <a:r>
              <a:rPr lang="el-GR" sz="2400" i="1" dirty="0">
                <a:effectLst/>
                <a:latin typeface="Tahoma" panose="020B0604030504040204" pitchFamily="34" charset="0"/>
                <a:ea typeface="Tahoma" panose="020B0604030504040204" pitchFamily="34" charset="0"/>
                <a:cs typeface="Tahoma" panose="020B0604030504040204" pitchFamily="34" charset="0"/>
              </a:rPr>
              <a:t>Στάση φοιτητών ΣΕΦΑΑ απέναντι στην ένταξη ατόμων με νοητικές αναπηρίες σε αθλητικές δραστηριότητες (</a:t>
            </a:r>
            <a:r>
              <a:rPr lang="en-US" sz="2400" i="1" dirty="0" err="1">
                <a:effectLst/>
                <a:latin typeface="Tahoma" panose="020B0604030504040204" pitchFamily="34" charset="0"/>
                <a:ea typeface="Tahoma" panose="020B0604030504040204" pitchFamily="34" charset="0"/>
                <a:cs typeface="Tahoma" panose="020B0604030504040204" pitchFamily="34" charset="0"/>
              </a:rPr>
              <a:t>Spartali</a:t>
            </a:r>
            <a:r>
              <a:rPr lang="el-GR" sz="2400" i="1" dirty="0">
                <a:effectLst/>
                <a:latin typeface="Tahoma" panose="020B0604030504040204" pitchFamily="34" charset="0"/>
                <a:ea typeface="Tahoma" panose="020B0604030504040204" pitchFamily="34" charset="0"/>
                <a:cs typeface="Tahoma" panose="020B0604030504040204" pitchFamily="34" charset="0"/>
              </a:rPr>
              <a:t>, 1998)</a:t>
            </a:r>
            <a:br>
              <a:rPr lang="el-GR" sz="2400" dirty="0">
                <a:effectLst/>
                <a:latin typeface="Tahoma" panose="020B0604030504040204" pitchFamily="34" charset="0"/>
                <a:ea typeface="Tahoma" panose="020B0604030504040204" pitchFamily="34" charset="0"/>
                <a:cs typeface="Tahoma" panose="020B0604030504040204" pitchFamily="34" charset="0"/>
              </a:rPr>
            </a:br>
            <a:endParaRPr lang="el-GR" sz="2400" dirty="0">
              <a:latin typeface="Tahoma" panose="020B0604030504040204" pitchFamily="34" charset="0"/>
              <a:ea typeface="Tahoma" panose="020B0604030504040204" pitchFamily="34" charset="0"/>
              <a:cs typeface="Tahoma" panose="020B0604030504040204" pitchFamily="34" charset="0"/>
            </a:endParaRPr>
          </a:p>
        </p:txBody>
      </p:sp>
      <p:sp>
        <p:nvSpPr>
          <p:cNvPr id="3" name="Θέση περιεχομένου 2">
            <a:extLst>
              <a:ext uri="{FF2B5EF4-FFF2-40B4-BE49-F238E27FC236}">
                <a16:creationId xmlns:a16="http://schemas.microsoft.com/office/drawing/2014/main" id="{40BC50ED-B484-4EB3-BF3F-CBC5C40A51FB}"/>
              </a:ext>
            </a:extLst>
          </p:cNvPr>
          <p:cNvSpPr>
            <a:spLocks noGrp="1"/>
          </p:cNvSpPr>
          <p:nvPr>
            <p:ph idx="1"/>
          </p:nvPr>
        </p:nvSpPr>
        <p:spPr/>
        <p:txBody>
          <a:bodyPr/>
          <a:lstStyle/>
          <a:p>
            <a:pPr algn="just">
              <a:lnSpc>
                <a:spcPct val="150000"/>
              </a:lnSpc>
            </a:pPr>
            <a:r>
              <a:rPr lang="el-GR" dirty="0">
                <a:latin typeface="Tahoma" panose="020B0604030504040204" pitchFamily="34" charset="0"/>
                <a:ea typeface="Calibri" panose="020F0502020204030204" pitchFamily="34" charset="0"/>
              </a:rPr>
              <a:t>Σ</a:t>
            </a:r>
            <a:r>
              <a:rPr lang="el-GR" sz="1800" dirty="0">
                <a:effectLst/>
                <a:latin typeface="Tahoma" panose="020B0604030504040204" pitchFamily="34" charset="0"/>
                <a:ea typeface="Calibri" panose="020F0502020204030204" pitchFamily="34" charset="0"/>
              </a:rPr>
              <a:t>τόχος</a:t>
            </a:r>
            <a:r>
              <a:rPr lang="en-US" dirty="0">
                <a:latin typeface="Tahoma" panose="020B0604030504040204" pitchFamily="34" charset="0"/>
                <a:ea typeface="Calibri" panose="020F0502020204030204" pitchFamily="34" charset="0"/>
              </a:rPr>
              <a:t> </a:t>
            </a:r>
            <a:r>
              <a:rPr lang="el-GR" dirty="0">
                <a:latin typeface="Tahoma" panose="020B0604030504040204" pitchFamily="34" charset="0"/>
                <a:ea typeface="Calibri" panose="020F0502020204030204" pitchFamily="34" charset="0"/>
              </a:rPr>
              <a:t>της, </a:t>
            </a:r>
            <a:r>
              <a:rPr lang="el-GR" sz="1800" dirty="0">
                <a:effectLst/>
                <a:latin typeface="Tahoma" panose="020B0604030504040204" pitchFamily="34" charset="0"/>
                <a:ea typeface="Calibri" panose="020F0502020204030204" pitchFamily="34" charset="0"/>
              </a:rPr>
              <a:t> να εξετάσει τη στάση των προπτυχιακών φοιτητών φυσικής αγωγής και αθλητισμού απέναντι στην ένταξη ατόμων με νοητικές αναπηρίες σε ένα περιβάλλον αθλητικών δραστηριοτήτων στην Ελλάδα</a:t>
            </a:r>
          </a:p>
          <a:p>
            <a:pPr algn="just">
              <a:lnSpc>
                <a:spcPct val="150000"/>
              </a:lnSpc>
            </a:pPr>
            <a:r>
              <a:rPr lang="el-GR" sz="1800" dirty="0">
                <a:effectLst/>
                <a:latin typeface="Tahoma" panose="020B0604030504040204" pitchFamily="34" charset="0"/>
                <a:ea typeface="Calibri" panose="020F0502020204030204" pitchFamily="34" charset="0"/>
              </a:rPr>
              <a:t>Υιοθετήθηκε μια ψυχοκοινωνική προσέγγιση (ερωτηματολόγιο)</a:t>
            </a:r>
          </a:p>
          <a:p>
            <a:pPr algn="just">
              <a:lnSpc>
                <a:spcPct val="150000"/>
              </a:lnSpc>
            </a:pPr>
            <a:r>
              <a:rPr lang="el-GR" sz="1800" dirty="0">
                <a:effectLst/>
                <a:latin typeface="Tahoma" panose="020B0604030504040204" pitchFamily="34" charset="0"/>
                <a:ea typeface="Calibri" panose="020F0502020204030204" pitchFamily="34" charset="0"/>
              </a:rPr>
              <a:t>Τα συνολικά αποτελέσματα συγκρίθηκαν με αυτά από μια μελέτη 4 άλλων ευρωπαϊκών χωρών (Βέλγιο, Δανία, Αγγλία, Πορτογαλία) δίνοντας πολλές εμπειρικές εξηγήσεις </a:t>
            </a:r>
            <a:endParaRPr lang="el-GR" dirty="0"/>
          </a:p>
        </p:txBody>
      </p:sp>
    </p:spTree>
    <p:extLst>
      <p:ext uri="{BB962C8B-B14F-4D97-AF65-F5344CB8AC3E}">
        <p14:creationId xmlns:p14="http://schemas.microsoft.com/office/powerpoint/2010/main" val="1080690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Πίνακας 3">
            <a:extLst>
              <a:ext uri="{FF2B5EF4-FFF2-40B4-BE49-F238E27FC236}">
                <a16:creationId xmlns:a16="http://schemas.microsoft.com/office/drawing/2014/main" id="{C58F9213-1786-4BC6-A883-07502365D9F3}"/>
              </a:ext>
            </a:extLst>
          </p:cNvPr>
          <p:cNvGraphicFramePr>
            <a:graphicFrameLocks noGrp="1"/>
          </p:cNvGraphicFramePr>
          <p:nvPr>
            <p:extLst>
              <p:ext uri="{D42A27DB-BD31-4B8C-83A1-F6EECF244321}">
                <p14:modId xmlns:p14="http://schemas.microsoft.com/office/powerpoint/2010/main" val="893335247"/>
              </p:ext>
            </p:extLst>
          </p:nvPr>
        </p:nvGraphicFramePr>
        <p:xfrm>
          <a:off x="579549" y="218941"/>
          <a:ext cx="9066728" cy="6465187"/>
        </p:xfrm>
        <a:graphic>
          <a:graphicData uri="http://schemas.openxmlformats.org/drawingml/2006/table">
            <a:tbl>
              <a:tblPr>
                <a:tableStyleId>{5C22544A-7EE6-4342-B048-85BDC9FD1C3A}</a:tableStyleId>
              </a:tblPr>
              <a:tblGrid>
                <a:gridCol w="311420">
                  <a:extLst>
                    <a:ext uri="{9D8B030D-6E8A-4147-A177-3AD203B41FA5}">
                      <a16:colId xmlns:a16="http://schemas.microsoft.com/office/drawing/2014/main" val="1445937279"/>
                    </a:ext>
                  </a:extLst>
                </a:gridCol>
                <a:gridCol w="2348985">
                  <a:extLst>
                    <a:ext uri="{9D8B030D-6E8A-4147-A177-3AD203B41FA5}">
                      <a16:colId xmlns:a16="http://schemas.microsoft.com/office/drawing/2014/main" val="1351103412"/>
                    </a:ext>
                  </a:extLst>
                </a:gridCol>
                <a:gridCol w="2135441">
                  <a:extLst>
                    <a:ext uri="{9D8B030D-6E8A-4147-A177-3AD203B41FA5}">
                      <a16:colId xmlns:a16="http://schemas.microsoft.com/office/drawing/2014/main" val="4256093836"/>
                    </a:ext>
                  </a:extLst>
                </a:gridCol>
                <a:gridCol w="2135441">
                  <a:extLst>
                    <a:ext uri="{9D8B030D-6E8A-4147-A177-3AD203B41FA5}">
                      <a16:colId xmlns:a16="http://schemas.microsoft.com/office/drawing/2014/main" val="584386834"/>
                    </a:ext>
                  </a:extLst>
                </a:gridCol>
                <a:gridCol w="2135441">
                  <a:extLst>
                    <a:ext uri="{9D8B030D-6E8A-4147-A177-3AD203B41FA5}">
                      <a16:colId xmlns:a16="http://schemas.microsoft.com/office/drawing/2014/main" val="948477852"/>
                    </a:ext>
                  </a:extLst>
                </a:gridCol>
              </a:tblGrid>
              <a:tr h="338691">
                <a:tc>
                  <a:txBody>
                    <a:bodyPr/>
                    <a:lstStyle/>
                    <a:p>
                      <a:r>
                        <a:rPr lang="el-GR" sz="1200">
                          <a:effectLst/>
                        </a:rPr>
                        <a:t> </a:t>
                      </a:r>
                      <a:endParaRPr lang="el-GR"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lnSpc>
                          <a:spcPct val="200000"/>
                        </a:lnSpc>
                      </a:pPr>
                      <a:r>
                        <a:rPr lang="en-US" sz="1200" dirty="0">
                          <a:effectLst/>
                        </a:rPr>
                        <a:t>VARIABLE</a:t>
                      </a:r>
                      <a:endParaRPr lang="el-GR" sz="1200" dirty="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dirty="0">
                          <a:effectLst/>
                        </a:rPr>
                        <a:t>MEAN</a:t>
                      </a:r>
                      <a:endParaRPr lang="el-GR" sz="1200" dirty="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dirty="0">
                          <a:effectLst/>
                        </a:rPr>
                        <a:t>STD.DEVIATION</a:t>
                      </a:r>
                      <a:endParaRPr lang="el-GR" sz="1200" dirty="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dirty="0">
                          <a:effectLst/>
                        </a:rPr>
                        <a:t>SIGNIFICANCE</a:t>
                      </a:r>
                      <a:endParaRPr lang="el-GR" sz="1200" dirty="0">
                        <a:effectLst/>
                        <a:latin typeface="Times New Roman" panose="02020603050405020304" pitchFamily="18" charset="0"/>
                        <a:ea typeface="Times New Roman" panose="02020603050405020304" pitchFamily="18" charset="0"/>
                      </a:endParaRPr>
                    </a:p>
                  </a:txBody>
                  <a:tcPr marL="47703" marR="47703" marT="0" marB="0"/>
                </a:tc>
                <a:extLst>
                  <a:ext uri="{0D108BD9-81ED-4DB2-BD59-A6C34878D82A}">
                    <a16:rowId xmlns:a16="http://schemas.microsoft.com/office/drawing/2014/main" val="3644275933"/>
                  </a:ext>
                </a:extLst>
              </a:tr>
              <a:tr h="338691">
                <a:tc>
                  <a:txBody>
                    <a:bodyPr/>
                    <a:lstStyle/>
                    <a:p>
                      <a:r>
                        <a:rPr lang="el-GR" sz="1200">
                          <a:effectLst/>
                        </a:rPr>
                        <a:t> </a:t>
                      </a:r>
                      <a:endParaRPr lang="el-GR"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lnSpc>
                          <a:spcPct val="200000"/>
                        </a:lnSpc>
                      </a:pPr>
                      <a:r>
                        <a:rPr lang="en-US" sz="1200">
                          <a:effectLst/>
                        </a:rPr>
                        <a:t> </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a:effectLst/>
                        </a:rPr>
                        <a:t> </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dirty="0">
                          <a:effectLst/>
                        </a:rPr>
                        <a:t> </a:t>
                      </a:r>
                      <a:endParaRPr lang="el-GR" sz="1200" dirty="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dirty="0">
                          <a:effectLst/>
                        </a:rPr>
                        <a:t> </a:t>
                      </a:r>
                      <a:endParaRPr lang="el-GR" sz="1200" dirty="0">
                        <a:effectLst/>
                        <a:latin typeface="Times New Roman" panose="02020603050405020304" pitchFamily="18" charset="0"/>
                        <a:ea typeface="Times New Roman" panose="02020603050405020304" pitchFamily="18" charset="0"/>
                      </a:endParaRPr>
                    </a:p>
                  </a:txBody>
                  <a:tcPr marL="47703" marR="47703" marT="0" marB="0"/>
                </a:tc>
                <a:extLst>
                  <a:ext uri="{0D108BD9-81ED-4DB2-BD59-A6C34878D82A}">
                    <a16:rowId xmlns:a16="http://schemas.microsoft.com/office/drawing/2014/main" val="3637650784"/>
                  </a:ext>
                </a:extLst>
              </a:tr>
              <a:tr h="338691">
                <a:tc gridSpan="2">
                  <a:txBody>
                    <a:bodyPr/>
                    <a:lstStyle/>
                    <a:p>
                      <a:pPr algn="ctr">
                        <a:lnSpc>
                          <a:spcPct val="200000"/>
                        </a:lnSpc>
                      </a:pPr>
                      <a:r>
                        <a:rPr lang="en-US" sz="1200">
                          <a:effectLst/>
                        </a:rPr>
                        <a:t>with Specialization</a:t>
                      </a:r>
                      <a:endParaRPr lang="el-GR" sz="1200">
                        <a:effectLst/>
                        <a:latin typeface="Times New Roman" panose="02020603050405020304" pitchFamily="18" charset="0"/>
                        <a:ea typeface="Times New Roman" panose="02020603050405020304" pitchFamily="18" charset="0"/>
                      </a:endParaRPr>
                    </a:p>
                  </a:txBody>
                  <a:tcPr marL="47703" marR="47703" marT="0" marB="0"/>
                </a:tc>
                <a:tc hMerge="1">
                  <a:txBody>
                    <a:bodyPr/>
                    <a:lstStyle/>
                    <a:p>
                      <a:endParaRPr lang="el-GR"/>
                    </a:p>
                  </a:txBody>
                  <a:tcPr/>
                </a:tc>
                <a:tc>
                  <a:txBody>
                    <a:bodyPr/>
                    <a:lstStyle/>
                    <a:p>
                      <a:pPr algn="ctr">
                        <a:lnSpc>
                          <a:spcPct val="200000"/>
                        </a:lnSpc>
                      </a:pPr>
                      <a:r>
                        <a:rPr lang="en-US" sz="1200">
                          <a:effectLst/>
                        </a:rPr>
                        <a:t>(N=51) 100.23</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a:effectLst/>
                        </a:rPr>
                        <a:t>13.97</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dirty="0">
                          <a:effectLst/>
                        </a:rPr>
                        <a:t> </a:t>
                      </a:r>
                      <a:endParaRPr lang="el-GR" sz="1200" dirty="0">
                        <a:effectLst/>
                        <a:latin typeface="Times New Roman" panose="02020603050405020304" pitchFamily="18" charset="0"/>
                        <a:ea typeface="Times New Roman" panose="02020603050405020304" pitchFamily="18" charset="0"/>
                      </a:endParaRPr>
                    </a:p>
                  </a:txBody>
                  <a:tcPr marL="47703" marR="47703" marT="0" marB="0"/>
                </a:tc>
                <a:extLst>
                  <a:ext uri="{0D108BD9-81ED-4DB2-BD59-A6C34878D82A}">
                    <a16:rowId xmlns:a16="http://schemas.microsoft.com/office/drawing/2014/main" val="1840355327"/>
                  </a:ext>
                </a:extLst>
              </a:tr>
              <a:tr h="338691">
                <a:tc>
                  <a:txBody>
                    <a:bodyPr/>
                    <a:lstStyle/>
                    <a:p>
                      <a:r>
                        <a:rPr lang="el-GR" sz="1200">
                          <a:effectLst/>
                        </a:rPr>
                        <a:t> </a:t>
                      </a:r>
                      <a:endParaRPr lang="el-GR"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lnSpc>
                          <a:spcPct val="200000"/>
                        </a:lnSpc>
                      </a:pPr>
                      <a:r>
                        <a:rPr lang="en-US" sz="1200">
                          <a:effectLst/>
                        </a:rPr>
                        <a:t>no Specialization</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dirty="0">
                          <a:effectLst/>
                        </a:rPr>
                        <a:t>(N=42) 101.90</a:t>
                      </a:r>
                      <a:endParaRPr lang="el-GR" sz="1200" dirty="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a:effectLst/>
                        </a:rPr>
                        <a:t>13.79</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dirty="0">
                          <a:effectLst/>
                        </a:rPr>
                        <a:t>.040*</a:t>
                      </a:r>
                      <a:endParaRPr lang="el-GR" sz="1200" dirty="0">
                        <a:effectLst/>
                        <a:latin typeface="Times New Roman" panose="02020603050405020304" pitchFamily="18" charset="0"/>
                        <a:ea typeface="Times New Roman" panose="02020603050405020304" pitchFamily="18" charset="0"/>
                      </a:endParaRPr>
                    </a:p>
                  </a:txBody>
                  <a:tcPr marL="47703" marR="47703" marT="0" marB="0"/>
                </a:tc>
                <a:extLst>
                  <a:ext uri="{0D108BD9-81ED-4DB2-BD59-A6C34878D82A}">
                    <a16:rowId xmlns:a16="http://schemas.microsoft.com/office/drawing/2014/main" val="3840835658"/>
                  </a:ext>
                </a:extLst>
              </a:tr>
              <a:tr h="338691">
                <a:tc gridSpan="2">
                  <a:txBody>
                    <a:bodyPr/>
                    <a:lstStyle/>
                    <a:p>
                      <a:pPr algn="ctr">
                        <a:lnSpc>
                          <a:spcPct val="200000"/>
                        </a:lnSpc>
                      </a:pPr>
                      <a:r>
                        <a:rPr lang="en-US" sz="1200">
                          <a:effectLst/>
                        </a:rPr>
                        <a:t>with family members</a:t>
                      </a:r>
                      <a:endParaRPr lang="el-GR" sz="1200">
                        <a:effectLst/>
                        <a:latin typeface="Times New Roman" panose="02020603050405020304" pitchFamily="18" charset="0"/>
                        <a:ea typeface="Times New Roman" panose="02020603050405020304" pitchFamily="18" charset="0"/>
                      </a:endParaRPr>
                    </a:p>
                  </a:txBody>
                  <a:tcPr marL="47703" marR="47703" marT="0" marB="0"/>
                </a:tc>
                <a:tc hMerge="1">
                  <a:txBody>
                    <a:bodyPr/>
                    <a:lstStyle/>
                    <a:p>
                      <a:endParaRPr lang="el-GR"/>
                    </a:p>
                  </a:txBody>
                  <a:tcPr/>
                </a:tc>
                <a:tc>
                  <a:txBody>
                    <a:bodyPr/>
                    <a:lstStyle/>
                    <a:p>
                      <a:pPr algn="ctr">
                        <a:lnSpc>
                          <a:spcPct val="200000"/>
                        </a:lnSpc>
                      </a:pPr>
                      <a:r>
                        <a:rPr lang="en-US" sz="1200">
                          <a:effectLst/>
                        </a:rPr>
                        <a:t>(N= 9) 100.88</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a:effectLst/>
                        </a:rPr>
                        <a:t>11.28</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dirty="0">
                          <a:effectLst/>
                        </a:rPr>
                        <a:t> </a:t>
                      </a:r>
                      <a:endParaRPr lang="el-GR" sz="1200" dirty="0">
                        <a:effectLst/>
                        <a:latin typeface="Times New Roman" panose="02020603050405020304" pitchFamily="18" charset="0"/>
                        <a:ea typeface="Times New Roman" panose="02020603050405020304" pitchFamily="18" charset="0"/>
                      </a:endParaRPr>
                    </a:p>
                  </a:txBody>
                  <a:tcPr marL="47703" marR="47703" marT="0" marB="0"/>
                </a:tc>
                <a:extLst>
                  <a:ext uri="{0D108BD9-81ED-4DB2-BD59-A6C34878D82A}">
                    <a16:rowId xmlns:a16="http://schemas.microsoft.com/office/drawing/2014/main" val="1383794768"/>
                  </a:ext>
                </a:extLst>
              </a:tr>
              <a:tr h="338691">
                <a:tc>
                  <a:txBody>
                    <a:bodyPr/>
                    <a:lstStyle/>
                    <a:p>
                      <a:r>
                        <a:rPr lang="el-GR" sz="1200">
                          <a:effectLst/>
                        </a:rPr>
                        <a:t> </a:t>
                      </a:r>
                      <a:endParaRPr lang="el-GR"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lnSpc>
                          <a:spcPct val="200000"/>
                        </a:lnSpc>
                      </a:pPr>
                      <a:r>
                        <a:rPr lang="en-US" sz="1200">
                          <a:effectLst/>
                        </a:rPr>
                        <a:t>no family members</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a:effectLst/>
                        </a:rPr>
                        <a:t>(N=84) 101.00</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a:effectLst/>
                        </a:rPr>
                        <a:t>14.14</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dirty="0">
                          <a:effectLst/>
                        </a:rPr>
                        <a:t>.963</a:t>
                      </a:r>
                      <a:endParaRPr lang="el-GR" sz="1200" dirty="0">
                        <a:effectLst/>
                        <a:latin typeface="Times New Roman" panose="02020603050405020304" pitchFamily="18" charset="0"/>
                        <a:ea typeface="Times New Roman" panose="02020603050405020304" pitchFamily="18" charset="0"/>
                      </a:endParaRPr>
                    </a:p>
                  </a:txBody>
                  <a:tcPr marL="47703" marR="47703" marT="0" marB="0"/>
                </a:tc>
                <a:extLst>
                  <a:ext uri="{0D108BD9-81ED-4DB2-BD59-A6C34878D82A}">
                    <a16:rowId xmlns:a16="http://schemas.microsoft.com/office/drawing/2014/main" val="3061690020"/>
                  </a:ext>
                </a:extLst>
              </a:tr>
              <a:tr h="338691">
                <a:tc gridSpan="2">
                  <a:txBody>
                    <a:bodyPr/>
                    <a:lstStyle/>
                    <a:p>
                      <a:pPr algn="ctr">
                        <a:lnSpc>
                          <a:spcPct val="200000"/>
                        </a:lnSpc>
                      </a:pPr>
                      <a:r>
                        <a:rPr lang="en-US" sz="1200">
                          <a:effectLst/>
                        </a:rPr>
                        <a:t>with experience</a:t>
                      </a:r>
                      <a:endParaRPr lang="el-GR" sz="1200">
                        <a:effectLst/>
                        <a:latin typeface="Times New Roman" panose="02020603050405020304" pitchFamily="18" charset="0"/>
                        <a:ea typeface="Times New Roman" panose="02020603050405020304" pitchFamily="18" charset="0"/>
                      </a:endParaRPr>
                    </a:p>
                  </a:txBody>
                  <a:tcPr marL="47703" marR="47703" marT="0" marB="0"/>
                </a:tc>
                <a:tc hMerge="1">
                  <a:txBody>
                    <a:bodyPr/>
                    <a:lstStyle/>
                    <a:p>
                      <a:endParaRPr lang="el-GR"/>
                    </a:p>
                  </a:txBody>
                  <a:tcPr/>
                </a:tc>
                <a:tc>
                  <a:txBody>
                    <a:bodyPr/>
                    <a:lstStyle/>
                    <a:p>
                      <a:pPr algn="ctr">
                        <a:lnSpc>
                          <a:spcPct val="200000"/>
                        </a:lnSpc>
                      </a:pPr>
                      <a:r>
                        <a:rPr lang="en-US" sz="1200">
                          <a:effectLst/>
                        </a:rPr>
                        <a:t>(N=29) 103.41</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a:effectLst/>
                        </a:rPr>
                        <a:t>14.44</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dirty="0">
                          <a:effectLst/>
                        </a:rPr>
                        <a:t> </a:t>
                      </a:r>
                      <a:endParaRPr lang="el-GR" sz="1200" dirty="0">
                        <a:effectLst/>
                        <a:latin typeface="Times New Roman" panose="02020603050405020304" pitchFamily="18" charset="0"/>
                        <a:ea typeface="Times New Roman" panose="02020603050405020304" pitchFamily="18" charset="0"/>
                      </a:endParaRPr>
                    </a:p>
                  </a:txBody>
                  <a:tcPr marL="47703" marR="47703" marT="0" marB="0"/>
                </a:tc>
                <a:extLst>
                  <a:ext uri="{0D108BD9-81ED-4DB2-BD59-A6C34878D82A}">
                    <a16:rowId xmlns:a16="http://schemas.microsoft.com/office/drawing/2014/main" val="3201790303"/>
                  </a:ext>
                </a:extLst>
              </a:tr>
              <a:tr h="338691">
                <a:tc>
                  <a:txBody>
                    <a:bodyPr/>
                    <a:lstStyle/>
                    <a:p>
                      <a:r>
                        <a:rPr lang="el-GR" sz="1200">
                          <a:effectLst/>
                        </a:rPr>
                        <a:t> </a:t>
                      </a:r>
                      <a:endParaRPr lang="el-GR"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lnSpc>
                          <a:spcPct val="200000"/>
                        </a:lnSpc>
                      </a:pPr>
                      <a:r>
                        <a:rPr lang="en-US" sz="1200">
                          <a:effectLst/>
                        </a:rPr>
                        <a:t>no experience</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a:effectLst/>
                        </a:rPr>
                        <a:t>(N=64)  99.89</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a:effectLst/>
                        </a:rPr>
                        <a:t>13.53</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dirty="0">
                          <a:effectLst/>
                        </a:rPr>
                        <a:t>.124</a:t>
                      </a:r>
                      <a:endParaRPr lang="el-GR" sz="1200" dirty="0">
                        <a:effectLst/>
                        <a:latin typeface="Times New Roman" panose="02020603050405020304" pitchFamily="18" charset="0"/>
                        <a:ea typeface="Times New Roman" panose="02020603050405020304" pitchFamily="18" charset="0"/>
                      </a:endParaRPr>
                    </a:p>
                  </a:txBody>
                  <a:tcPr marL="47703" marR="47703" marT="0" marB="0"/>
                </a:tc>
                <a:extLst>
                  <a:ext uri="{0D108BD9-81ED-4DB2-BD59-A6C34878D82A}">
                    <a16:rowId xmlns:a16="http://schemas.microsoft.com/office/drawing/2014/main" val="3812925471"/>
                  </a:ext>
                </a:extLst>
              </a:tr>
              <a:tr h="338691">
                <a:tc gridSpan="2">
                  <a:txBody>
                    <a:bodyPr/>
                    <a:lstStyle/>
                    <a:p>
                      <a:pPr algn="ctr">
                        <a:lnSpc>
                          <a:spcPct val="200000"/>
                        </a:lnSpc>
                      </a:pPr>
                      <a:r>
                        <a:rPr lang="en-US" sz="1200">
                          <a:effectLst/>
                        </a:rPr>
                        <a:t>Male</a:t>
                      </a:r>
                      <a:endParaRPr lang="el-GR" sz="1200">
                        <a:effectLst/>
                        <a:latin typeface="Times New Roman" panose="02020603050405020304" pitchFamily="18" charset="0"/>
                        <a:ea typeface="Times New Roman" panose="02020603050405020304" pitchFamily="18" charset="0"/>
                      </a:endParaRPr>
                    </a:p>
                  </a:txBody>
                  <a:tcPr marL="47703" marR="47703" marT="0" marB="0"/>
                </a:tc>
                <a:tc hMerge="1">
                  <a:txBody>
                    <a:bodyPr/>
                    <a:lstStyle/>
                    <a:p>
                      <a:endParaRPr lang="el-GR"/>
                    </a:p>
                  </a:txBody>
                  <a:tcPr/>
                </a:tc>
                <a:tc>
                  <a:txBody>
                    <a:bodyPr/>
                    <a:lstStyle/>
                    <a:p>
                      <a:pPr algn="ctr">
                        <a:lnSpc>
                          <a:spcPct val="200000"/>
                        </a:lnSpc>
                      </a:pPr>
                      <a:r>
                        <a:rPr lang="en-US" sz="1200">
                          <a:effectLst/>
                        </a:rPr>
                        <a:t>(N=47)  99.29</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a:effectLst/>
                        </a:rPr>
                        <a:t>14.08</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dirty="0">
                          <a:effectLst/>
                        </a:rPr>
                        <a:t> </a:t>
                      </a:r>
                      <a:endParaRPr lang="el-GR" sz="1200" dirty="0">
                        <a:effectLst/>
                        <a:latin typeface="Times New Roman" panose="02020603050405020304" pitchFamily="18" charset="0"/>
                        <a:ea typeface="Times New Roman" panose="02020603050405020304" pitchFamily="18" charset="0"/>
                      </a:endParaRPr>
                    </a:p>
                  </a:txBody>
                  <a:tcPr marL="47703" marR="47703" marT="0" marB="0"/>
                </a:tc>
                <a:extLst>
                  <a:ext uri="{0D108BD9-81ED-4DB2-BD59-A6C34878D82A}">
                    <a16:rowId xmlns:a16="http://schemas.microsoft.com/office/drawing/2014/main" val="1651271045"/>
                  </a:ext>
                </a:extLst>
              </a:tr>
              <a:tr h="338691">
                <a:tc>
                  <a:txBody>
                    <a:bodyPr/>
                    <a:lstStyle/>
                    <a:p>
                      <a:r>
                        <a:rPr lang="el-GR" sz="1200">
                          <a:effectLst/>
                        </a:rPr>
                        <a:t> </a:t>
                      </a:r>
                      <a:endParaRPr lang="el-GR"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lnSpc>
                          <a:spcPct val="200000"/>
                        </a:lnSpc>
                      </a:pPr>
                      <a:r>
                        <a:rPr lang="en-US" sz="1200" dirty="0">
                          <a:effectLst/>
                        </a:rPr>
                        <a:t>Female</a:t>
                      </a:r>
                      <a:endParaRPr lang="el-GR" sz="1200" dirty="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a:effectLst/>
                        </a:rPr>
                        <a:t>(N=46) 102.71</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a:effectLst/>
                        </a:rPr>
                        <a:t>13.52</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dirty="0">
                          <a:effectLst/>
                        </a:rPr>
                        <a:t>.046*</a:t>
                      </a:r>
                      <a:endParaRPr lang="el-GR" sz="1200" dirty="0">
                        <a:effectLst/>
                        <a:latin typeface="Times New Roman" panose="02020603050405020304" pitchFamily="18" charset="0"/>
                        <a:ea typeface="Times New Roman" panose="02020603050405020304" pitchFamily="18" charset="0"/>
                      </a:endParaRPr>
                    </a:p>
                  </a:txBody>
                  <a:tcPr marL="47703" marR="47703" marT="0" marB="0"/>
                </a:tc>
                <a:extLst>
                  <a:ext uri="{0D108BD9-81ED-4DB2-BD59-A6C34878D82A}">
                    <a16:rowId xmlns:a16="http://schemas.microsoft.com/office/drawing/2014/main" val="1180406246"/>
                  </a:ext>
                </a:extLst>
              </a:tr>
              <a:tr h="338691">
                <a:tc gridSpan="2">
                  <a:txBody>
                    <a:bodyPr/>
                    <a:lstStyle/>
                    <a:p>
                      <a:pPr algn="ctr">
                        <a:lnSpc>
                          <a:spcPct val="200000"/>
                        </a:lnSpc>
                      </a:pPr>
                      <a:r>
                        <a:rPr lang="en-US" sz="1200">
                          <a:effectLst/>
                        </a:rPr>
                        <a:t>7-12 age group</a:t>
                      </a:r>
                      <a:endParaRPr lang="el-GR" sz="1200">
                        <a:effectLst/>
                        <a:latin typeface="Times New Roman" panose="02020603050405020304" pitchFamily="18" charset="0"/>
                        <a:ea typeface="Times New Roman" panose="02020603050405020304" pitchFamily="18" charset="0"/>
                      </a:endParaRPr>
                    </a:p>
                  </a:txBody>
                  <a:tcPr marL="47703" marR="47703" marT="0" marB="0"/>
                </a:tc>
                <a:tc hMerge="1">
                  <a:txBody>
                    <a:bodyPr/>
                    <a:lstStyle/>
                    <a:p>
                      <a:endParaRPr lang="el-GR"/>
                    </a:p>
                  </a:txBody>
                  <a:tcPr/>
                </a:tc>
                <a:tc>
                  <a:txBody>
                    <a:bodyPr/>
                    <a:lstStyle/>
                    <a:p>
                      <a:pPr algn="ctr">
                        <a:lnSpc>
                          <a:spcPct val="200000"/>
                        </a:lnSpc>
                      </a:pPr>
                      <a:r>
                        <a:rPr lang="en-US" sz="1200">
                          <a:effectLst/>
                        </a:rPr>
                        <a:t>(N=56) 100.91</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a:effectLst/>
                        </a:rPr>
                        <a:t>13.48</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dirty="0">
                          <a:effectLst/>
                        </a:rPr>
                        <a:t> </a:t>
                      </a:r>
                      <a:endParaRPr lang="el-GR" sz="1200" dirty="0">
                        <a:effectLst/>
                        <a:latin typeface="Times New Roman" panose="02020603050405020304" pitchFamily="18" charset="0"/>
                        <a:ea typeface="Times New Roman" panose="02020603050405020304" pitchFamily="18" charset="0"/>
                      </a:endParaRPr>
                    </a:p>
                  </a:txBody>
                  <a:tcPr marL="47703" marR="47703" marT="0" marB="0"/>
                </a:tc>
                <a:extLst>
                  <a:ext uri="{0D108BD9-81ED-4DB2-BD59-A6C34878D82A}">
                    <a16:rowId xmlns:a16="http://schemas.microsoft.com/office/drawing/2014/main" val="3193986476"/>
                  </a:ext>
                </a:extLst>
              </a:tr>
              <a:tr h="338691">
                <a:tc>
                  <a:txBody>
                    <a:bodyPr/>
                    <a:lstStyle/>
                    <a:p>
                      <a:r>
                        <a:rPr lang="el-GR" sz="1200">
                          <a:effectLst/>
                        </a:rPr>
                        <a:t> </a:t>
                      </a:r>
                      <a:endParaRPr lang="el-GR"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lnSpc>
                          <a:spcPct val="200000"/>
                        </a:lnSpc>
                      </a:pPr>
                      <a:r>
                        <a:rPr lang="en-US" sz="1200">
                          <a:effectLst/>
                        </a:rPr>
                        <a:t>13-20 age group</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a:effectLst/>
                        </a:rPr>
                        <a:t>(N=37) 101.10</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a:effectLst/>
                        </a:rPr>
                        <a:t>14.55</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dirty="0">
                          <a:effectLst/>
                        </a:rPr>
                        <a:t>.736</a:t>
                      </a:r>
                      <a:endParaRPr lang="el-GR" sz="1200" dirty="0">
                        <a:effectLst/>
                        <a:latin typeface="Times New Roman" panose="02020603050405020304" pitchFamily="18" charset="0"/>
                        <a:ea typeface="Times New Roman" panose="02020603050405020304" pitchFamily="18" charset="0"/>
                      </a:endParaRPr>
                    </a:p>
                  </a:txBody>
                  <a:tcPr marL="47703" marR="47703" marT="0" marB="0"/>
                </a:tc>
                <a:extLst>
                  <a:ext uri="{0D108BD9-81ED-4DB2-BD59-A6C34878D82A}">
                    <a16:rowId xmlns:a16="http://schemas.microsoft.com/office/drawing/2014/main" val="3934473175"/>
                  </a:ext>
                </a:extLst>
              </a:tr>
              <a:tr h="338691">
                <a:tc gridSpan="2">
                  <a:txBody>
                    <a:bodyPr/>
                    <a:lstStyle/>
                    <a:p>
                      <a:pPr algn="ctr">
                        <a:lnSpc>
                          <a:spcPct val="200000"/>
                        </a:lnSpc>
                      </a:pPr>
                      <a:r>
                        <a:rPr lang="en-US" sz="1200">
                          <a:effectLst/>
                        </a:rPr>
                        <a:t>Group 1 (year)</a:t>
                      </a:r>
                      <a:endParaRPr lang="el-GR" sz="1200">
                        <a:effectLst/>
                        <a:latin typeface="Times New Roman" panose="02020603050405020304" pitchFamily="18" charset="0"/>
                        <a:ea typeface="Times New Roman" panose="02020603050405020304" pitchFamily="18" charset="0"/>
                      </a:endParaRPr>
                    </a:p>
                  </a:txBody>
                  <a:tcPr marL="47703" marR="47703" marT="0" marB="0"/>
                </a:tc>
                <a:tc hMerge="1">
                  <a:txBody>
                    <a:bodyPr/>
                    <a:lstStyle/>
                    <a:p>
                      <a:endParaRPr lang="el-GR"/>
                    </a:p>
                  </a:txBody>
                  <a:tcPr/>
                </a:tc>
                <a:tc>
                  <a:txBody>
                    <a:bodyPr/>
                    <a:lstStyle/>
                    <a:p>
                      <a:pPr algn="ctr">
                        <a:lnSpc>
                          <a:spcPct val="200000"/>
                        </a:lnSpc>
                      </a:pPr>
                      <a:r>
                        <a:rPr lang="en-US" sz="1200">
                          <a:effectLst/>
                        </a:rPr>
                        <a:t>(N=37)  96.21</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a:effectLst/>
                        </a:rPr>
                        <a:t>12.91</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dirty="0">
                          <a:effectLst/>
                        </a:rPr>
                        <a:t> </a:t>
                      </a:r>
                      <a:endParaRPr lang="el-GR" sz="1200" dirty="0">
                        <a:effectLst/>
                        <a:latin typeface="Times New Roman" panose="02020603050405020304" pitchFamily="18" charset="0"/>
                        <a:ea typeface="Times New Roman" panose="02020603050405020304" pitchFamily="18" charset="0"/>
                      </a:endParaRPr>
                    </a:p>
                  </a:txBody>
                  <a:tcPr marL="47703" marR="47703" marT="0" marB="0"/>
                </a:tc>
                <a:extLst>
                  <a:ext uri="{0D108BD9-81ED-4DB2-BD59-A6C34878D82A}">
                    <a16:rowId xmlns:a16="http://schemas.microsoft.com/office/drawing/2014/main" val="508007293"/>
                  </a:ext>
                </a:extLst>
              </a:tr>
              <a:tr h="338691">
                <a:tc>
                  <a:txBody>
                    <a:bodyPr/>
                    <a:lstStyle/>
                    <a:p>
                      <a:r>
                        <a:rPr lang="el-GR" sz="1200">
                          <a:effectLst/>
                        </a:rPr>
                        <a:t> </a:t>
                      </a:r>
                      <a:endParaRPr lang="el-GR"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lnSpc>
                          <a:spcPct val="200000"/>
                        </a:lnSpc>
                      </a:pPr>
                      <a:r>
                        <a:rPr lang="en-US" sz="1200">
                          <a:effectLst/>
                        </a:rPr>
                        <a:t>Group 2 (year)</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a:effectLst/>
                        </a:rPr>
                        <a:t>(N=56) 104.14</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a:effectLst/>
                        </a:rPr>
                        <a:t>13.62</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dirty="0">
                          <a:effectLst/>
                        </a:rPr>
                        <a:t>.105</a:t>
                      </a:r>
                      <a:endParaRPr lang="el-GR" sz="1200" dirty="0">
                        <a:effectLst/>
                        <a:latin typeface="Times New Roman" panose="02020603050405020304" pitchFamily="18" charset="0"/>
                        <a:ea typeface="Times New Roman" panose="02020603050405020304" pitchFamily="18" charset="0"/>
                      </a:endParaRPr>
                    </a:p>
                  </a:txBody>
                  <a:tcPr marL="47703" marR="47703" marT="0" marB="0"/>
                </a:tc>
                <a:extLst>
                  <a:ext uri="{0D108BD9-81ED-4DB2-BD59-A6C34878D82A}">
                    <a16:rowId xmlns:a16="http://schemas.microsoft.com/office/drawing/2014/main" val="2704973007"/>
                  </a:ext>
                </a:extLst>
              </a:tr>
              <a:tr h="338691">
                <a:tc gridSpan="2">
                  <a:txBody>
                    <a:bodyPr/>
                    <a:lstStyle/>
                    <a:p>
                      <a:pPr algn="ctr">
                        <a:lnSpc>
                          <a:spcPct val="200000"/>
                        </a:lnSpc>
                      </a:pPr>
                      <a:r>
                        <a:rPr lang="en-US" sz="1200">
                          <a:effectLst/>
                        </a:rPr>
                        <a:t>Group 1 (modules)</a:t>
                      </a:r>
                      <a:endParaRPr lang="el-GR" sz="1200">
                        <a:effectLst/>
                        <a:latin typeface="Times New Roman" panose="02020603050405020304" pitchFamily="18" charset="0"/>
                        <a:ea typeface="Times New Roman" panose="02020603050405020304" pitchFamily="18" charset="0"/>
                      </a:endParaRPr>
                    </a:p>
                  </a:txBody>
                  <a:tcPr marL="47703" marR="47703" marT="0" marB="0"/>
                </a:tc>
                <a:tc hMerge="1">
                  <a:txBody>
                    <a:bodyPr/>
                    <a:lstStyle/>
                    <a:p>
                      <a:endParaRPr lang="el-GR"/>
                    </a:p>
                  </a:txBody>
                  <a:tcPr/>
                </a:tc>
                <a:tc>
                  <a:txBody>
                    <a:bodyPr/>
                    <a:lstStyle/>
                    <a:p>
                      <a:pPr algn="ctr">
                        <a:lnSpc>
                          <a:spcPct val="200000"/>
                        </a:lnSpc>
                      </a:pPr>
                      <a:r>
                        <a:rPr lang="en-US" sz="1200">
                          <a:effectLst/>
                        </a:rPr>
                        <a:t>(N=59)  99.37</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a:effectLst/>
                        </a:rPr>
                        <a:t>13.68</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dirty="0">
                          <a:effectLst/>
                        </a:rPr>
                        <a:t> </a:t>
                      </a:r>
                      <a:endParaRPr lang="el-GR" sz="1200" dirty="0">
                        <a:effectLst/>
                        <a:latin typeface="Times New Roman" panose="02020603050405020304" pitchFamily="18" charset="0"/>
                        <a:ea typeface="Times New Roman" panose="02020603050405020304" pitchFamily="18" charset="0"/>
                      </a:endParaRPr>
                    </a:p>
                  </a:txBody>
                  <a:tcPr marL="47703" marR="47703" marT="0" marB="0"/>
                </a:tc>
                <a:extLst>
                  <a:ext uri="{0D108BD9-81ED-4DB2-BD59-A6C34878D82A}">
                    <a16:rowId xmlns:a16="http://schemas.microsoft.com/office/drawing/2014/main" val="2063002602"/>
                  </a:ext>
                </a:extLst>
              </a:tr>
              <a:tr h="338691">
                <a:tc>
                  <a:txBody>
                    <a:bodyPr/>
                    <a:lstStyle/>
                    <a:p>
                      <a:r>
                        <a:rPr lang="el-GR" sz="1200">
                          <a:effectLst/>
                        </a:rPr>
                        <a:t> </a:t>
                      </a:r>
                      <a:endParaRPr lang="el-GR"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lnSpc>
                          <a:spcPct val="200000"/>
                        </a:lnSpc>
                      </a:pPr>
                      <a:r>
                        <a:rPr lang="en-US" sz="1200">
                          <a:effectLst/>
                        </a:rPr>
                        <a:t>Group 2 (modules)</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a:effectLst/>
                        </a:rPr>
                        <a:t>(N=34) 103.79</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a:effectLst/>
                        </a:rPr>
                        <a:t>13.85</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dirty="0">
                          <a:effectLst/>
                        </a:rPr>
                        <a:t>.488</a:t>
                      </a:r>
                      <a:endParaRPr lang="el-GR" sz="1200" dirty="0">
                        <a:effectLst/>
                        <a:latin typeface="Times New Roman" panose="02020603050405020304" pitchFamily="18" charset="0"/>
                        <a:ea typeface="Times New Roman" panose="02020603050405020304" pitchFamily="18" charset="0"/>
                      </a:endParaRPr>
                    </a:p>
                  </a:txBody>
                  <a:tcPr marL="47703" marR="47703" marT="0" marB="0"/>
                </a:tc>
                <a:extLst>
                  <a:ext uri="{0D108BD9-81ED-4DB2-BD59-A6C34878D82A}">
                    <a16:rowId xmlns:a16="http://schemas.microsoft.com/office/drawing/2014/main" val="2232672273"/>
                  </a:ext>
                </a:extLst>
              </a:tr>
              <a:tr h="338691">
                <a:tc gridSpan="2">
                  <a:txBody>
                    <a:bodyPr/>
                    <a:lstStyle/>
                    <a:p>
                      <a:pPr algn="ctr">
                        <a:lnSpc>
                          <a:spcPct val="200000"/>
                        </a:lnSpc>
                      </a:pPr>
                      <a:r>
                        <a:rPr lang="en-US" sz="1200">
                          <a:effectLst/>
                        </a:rPr>
                        <a:t>Group 1(competence)</a:t>
                      </a:r>
                      <a:endParaRPr lang="el-GR" sz="1200">
                        <a:effectLst/>
                        <a:latin typeface="Times New Roman" panose="02020603050405020304" pitchFamily="18" charset="0"/>
                        <a:ea typeface="Times New Roman" panose="02020603050405020304" pitchFamily="18" charset="0"/>
                      </a:endParaRPr>
                    </a:p>
                  </a:txBody>
                  <a:tcPr marL="47703" marR="47703" marT="0" marB="0"/>
                </a:tc>
                <a:tc hMerge="1">
                  <a:txBody>
                    <a:bodyPr/>
                    <a:lstStyle/>
                    <a:p>
                      <a:endParaRPr lang="el-GR"/>
                    </a:p>
                  </a:txBody>
                  <a:tcPr/>
                </a:tc>
                <a:tc>
                  <a:txBody>
                    <a:bodyPr/>
                    <a:lstStyle/>
                    <a:p>
                      <a:pPr algn="ctr">
                        <a:lnSpc>
                          <a:spcPct val="200000"/>
                        </a:lnSpc>
                      </a:pPr>
                      <a:r>
                        <a:rPr lang="en-US" sz="1200">
                          <a:effectLst/>
                        </a:rPr>
                        <a:t>(N=44)  99.34</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a:effectLst/>
                        </a:rPr>
                        <a:t>13.72</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dirty="0">
                          <a:effectLst/>
                        </a:rPr>
                        <a:t> </a:t>
                      </a:r>
                      <a:endParaRPr lang="el-GR" sz="1200" dirty="0">
                        <a:effectLst/>
                        <a:latin typeface="Times New Roman" panose="02020603050405020304" pitchFamily="18" charset="0"/>
                        <a:ea typeface="Times New Roman" panose="02020603050405020304" pitchFamily="18" charset="0"/>
                      </a:endParaRPr>
                    </a:p>
                  </a:txBody>
                  <a:tcPr marL="47703" marR="47703" marT="0" marB="0"/>
                </a:tc>
                <a:extLst>
                  <a:ext uri="{0D108BD9-81ED-4DB2-BD59-A6C34878D82A}">
                    <a16:rowId xmlns:a16="http://schemas.microsoft.com/office/drawing/2014/main" val="808315714"/>
                  </a:ext>
                </a:extLst>
              </a:tr>
              <a:tr h="707440">
                <a:tc>
                  <a:txBody>
                    <a:bodyPr/>
                    <a:lstStyle/>
                    <a:p>
                      <a:r>
                        <a:rPr lang="el-GR" sz="1200">
                          <a:effectLst/>
                        </a:rPr>
                        <a:t> </a:t>
                      </a:r>
                      <a:endParaRPr lang="el-GR" sz="1200">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lnSpc>
                          <a:spcPct val="200000"/>
                        </a:lnSpc>
                      </a:pPr>
                      <a:r>
                        <a:rPr lang="en-US" sz="1200">
                          <a:effectLst/>
                        </a:rPr>
                        <a:t>Group 2 competence)</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a:effectLst/>
                        </a:rPr>
                        <a:t>(N=49) 102.46</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a:effectLst/>
                        </a:rPr>
                        <a:t>13.91</a:t>
                      </a:r>
                      <a:endParaRPr lang="el-GR" sz="1200">
                        <a:effectLst/>
                        <a:latin typeface="Times New Roman" panose="02020603050405020304" pitchFamily="18" charset="0"/>
                        <a:ea typeface="Times New Roman" panose="02020603050405020304" pitchFamily="18" charset="0"/>
                      </a:endParaRPr>
                    </a:p>
                  </a:txBody>
                  <a:tcPr marL="47703" marR="47703" marT="0" marB="0"/>
                </a:tc>
                <a:tc>
                  <a:txBody>
                    <a:bodyPr/>
                    <a:lstStyle/>
                    <a:p>
                      <a:pPr algn="ctr">
                        <a:lnSpc>
                          <a:spcPct val="200000"/>
                        </a:lnSpc>
                      </a:pPr>
                      <a:r>
                        <a:rPr lang="en-US" sz="1200" dirty="0">
                          <a:effectLst/>
                        </a:rPr>
                        <a:t>.268</a:t>
                      </a:r>
                      <a:endParaRPr lang="el-GR" sz="1200" dirty="0">
                        <a:effectLst/>
                        <a:latin typeface="Times New Roman" panose="02020603050405020304" pitchFamily="18" charset="0"/>
                        <a:ea typeface="Times New Roman" panose="02020603050405020304" pitchFamily="18" charset="0"/>
                      </a:endParaRPr>
                    </a:p>
                  </a:txBody>
                  <a:tcPr marL="47703" marR="47703" marT="0" marB="0"/>
                </a:tc>
                <a:extLst>
                  <a:ext uri="{0D108BD9-81ED-4DB2-BD59-A6C34878D82A}">
                    <a16:rowId xmlns:a16="http://schemas.microsoft.com/office/drawing/2014/main" val="356821278"/>
                  </a:ext>
                </a:extLst>
              </a:tr>
            </a:tbl>
          </a:graphicData>
        </a:graphic>
      </p:graphicFrame>
    </p:spTree>
    <p:extLst>
      <p:ext uri="{BB962C8B-B14F-4D97-AF65-F5344CB8AC3E}">
        <p14:creationId xmlns:p14="http://schemas.microsoft.com/office/powerpoint/2010/main" val="2267157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48DB7E-4B65-433E-A14E-C22BFF30CD9C}"/>
              </a:ext>
            </a:extLst>
          </p:cNvPr>
          <p:cNvSpPr>
            <a:spLocks noGrp="1"/>
          </p:cNvSpPr>
          <p:nvPr>
            <p:ph type="title"/>
          </p:nvPr>
        </p:nvSpPr>
        <p:spPr/>
        <p:txBody>
          <a:bodyPr/>
          <a:lstStyle/>
          <a:p>
            <a:r>
              <a:rPr lang="el-GR" dirty="0"/>
              <a:t>Αποτελέσματα 2</a:t>
            </a:r>
            <a:r>
              <a:rPr lang="el-GR" baseline="30000" dirty="0"/>
              <a:t>ης</a:t>
            </a:r>
            <a:r>
              <a:rPr lang="el-GR" dirty="0"/>
              <a:t> εργασίας</a:t>
            </a:r>
          </a:p>
        </p:txBody>
      </p:sp>
      <p:sp>
        <p:nvSpPr>
          <p:cNvPr id="3" name="Θέση περιεχομένου 2">
            <a:extLst>
              <a:ext uri="{FF2B5EF4-FFF2-40B4-BE49-F238E27FC236}">
                <a16:creationId xmlns:a16="http://schemas.microsoft.com/office/drawing/2014/main" id="{9B84C4AE-4913-4410-B0AE-C6C14FD8804D}"/>
              </a:ext>
            </a:extLst>
          </p:cNvPr>
          <p:cNvSpPr>
            <a:spLocks noGrp="1"/>
          </p:cNvSpPr>
          <p:nvPr>
            <p:ph idx="1"/>
          </p:nvPr>
        </p:nvSpPr>
        <p:spPr/>
        <p:txBody>
          <a:bodyPr/>
          <a:lstStyle/>
          <a:p>
            <a:pPr algn="just">
              <a:lnSpc>
                <a:spcPct val="150000"/>
              </a:lnSpc>
            </a:pPr>
            <a:r>
              <a:rPr lang="el-GR" dirty="0">
                <a:latin typeface="Tahoma" panose="020B0604030504040204" pitchFamily="34" charset="0"/>
                <a:ea typeface="Calibri" panose="020F0502020204030204" pitchFamily="34" charset="0"/>
              </a:rPr>
              <a:t>Σ</a:t>
            </a:r>
            <a:r>
              <a:rPr lang="el-GR" sz="1800" dirty="0">
                <a:effectLst/>
                <a:latin typeface="Tahoma" panose="020B0604030504040204" pitchFamily="34" charset="0"/>
                <a:ea typeface="Calibri" panose="020F0502020204030204" pitchFamily="34" charset="0"/>
              </a:rPr>
              <a:t>ημαντικές διαφορές μεταξύ της στάσης απέναντι στην ένταξη των ανδρών και γυναικών φοιτητών ΣΕΦΑΑ</a:t>
            </a:r>
          </a:p>
          <a:p>
            <a:pPr algn="just">
              <a:lnSpc>
                <a:spcPct val="150000"/>
              </a:lnSpc>
            </a:pPr>
            <a:r>
              <a:rPr lang="el-GR" dirty="0">
                <a:latin typeface="Tahoma" panose="020B0604030504040204" pitchFamily="34" charset="0"/>
                <a:ea typeface="Calibri" panose="020F0502020204030204" pitchFamily="34" charset="0"/>
              </a:rPr>
              <a:t>Σ</a:t>
            </a:r>
            <a:r>
              <a:rPr lang="el-GR" sz="1800" dirty="0">
                <a:effectLst/>
                <a:latin typeface="Tahoma" panose="020B0604030504040204" pitchFamily="34" charset="0"/>
                <a:ea typeface="Calibri" panose="020F0502020204030204" pitchFamily="34" charset="0"/>
              </a:rPr>
              <a:t>ημαντικές διαφορές στις στάσεις των φοιτητών που είχαν τη σχετική ειδίκευση και εκείνων που δεν είχαν</a:t>
            </a:r>
          </a:p>
          <a:p>
            <a:pPr algn="just">
              <a:lnSpc>
                <a:spcPct val="150000"/>
              </a:lnSpc>
            </a:pPr>
            <a:r>
              <a:rPr lang="el-GR" dirty="0">
                <a:latin typeface="Tahoma" panose="020B0604030504040204" pitchFamily="34" charset="0"/>
                <a:ea typeface="Calibri" panose="020F0502020204030204" pitchFamily="34" charset="0"/>
              </a:rPr>
              <a:t>Ο</a:t>
            </a:r>
            <a:r>
              <a:rPr lang="el-GR" sz="1800" dirty="0">
                <a:effectLst/>
                <a:latin typeface="Tahoma" panose="020B0604030504040204" pitchFamily="34" charset="0"/>
                <a:ea typeface="Calibri" panose="020F0502020204030204" pitchFamily="34" charset="0"/>
              </a:rPr>
              <a:t>ι Έλληνες φοιτητές δεν ήταν πολύ διαφορετικοί στη στάση τους σχετικά με την ένταξη, σε σύγκριση με τους άλλους Ευρωπαίους φοιτητές</a:t>
            </a:r>
          </a:p>
          <a:p>
            <a:pPr algn="just">
              <a:lnSpc>
                <a:spcPct val="150000"/>
              </a:lnSpc>
            </a:pPr>
            <a:endParaRPr lang="el-GR" dirty="0"/>
          </a:p>
        </p:txBody>
      </p:sp>
    </p:spTree>
    <p:extLst>
      <p:ext uri="{BB962C8B-B14F-4D97-AF65-F5344CB8AC3E}">
        <p14:creationId xmlns:p14="http://schemas.microsoft.com/office/powerpoint/2010/main" val="1095261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C2F440-7407-40AA-9887-BDA2BBCB1614}"/>
              </a:ext>
            </a:extLst>
          </p:cNvPr>
          <p:cNvSpPr>
            <a:spLocks noGrp="1"/>
          </p:cNvSpPr>
          <p:nvPr>
            <p:ph type="title"/>
          </p:nvPr>
        </p:nvSpPr>
        <p:spPr/>
        <p:txBody>
          <a:bodyPr>
            <a:normAutofit fontScale="90000"/>
          </a:bodyPr>
          <a:lstStyle/>
          <a:p>
            <a:pPr>
              <a:lnSpc>
                <a:spcPct val="150000"/>
              </a:lnSpc>
            </a:pPr>
            <a:r>
              <a:rPr lang="el-GR" sz="2400" i="1" dirty="0">
                <a:effectLst/>
                <a:latin typeface="Tahoma" panose="020B0604030504040204" pitchFamily="34" charset="0"/>
                <a:ea typeface="Calibri" panose="020F0502020204030204" pitchFamily="34" charset="0"/>
                <a:cs typeface="Times New Roman" panose="02020603050405020304" pitchFamily="18" charset="0"/>
              </a:rPr>
              <a:t>Παράγοντες που επηρεάζουν την ένταξη σε χώρους άθλησης στην Ελλάδα (</a:t>
            </a:r>
            <a:r>
              <a:rPr lang="en-US" sz="2400" i="1" dirty="0" err="1">
                <a:effectLst/>
                <a:latin typeface="Tahoma" panose="020B0604030504040204" pitchFamily="34" charset="0"/>
                <a:ea typeface="Calibri" panose="020F0502020204030204" pitchFamily="34" charset="0"/>
                <a:cs typeface="Times New Roman" panose="02020603050405020304" pitchFamily="18" charset="0"/>
              </a:rPr>
              <a:t>Spartali</a:t>
            </a:r>
            <a:r>
              <a:rPr lang="el-GR" sz="2400" i="1" dirty="0">
                <a:effectLst/>
                <a:latin typeface="Tahoma" panose="020B0604030504040204" pitchFamily="34" charset="0"/>
                <a:ea typeface="Calibri" panose="020F0502020204030204" pitchFamily="34" charset="0"/>
                <a:cs typeface="Times New Roman" panose="02020603050405020304" pitchFamily="18" charset="0"/>
              </a:rPr>
              <a:t>, 2001)</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6A2C4F2D-9D4E-4E5A-89EA-5073BF8932F9}"/>
              </a:ext>
            </a:extLst>
          </p:cNvPr>
          <p:cNvSpPr>
            <a:spLocks noGrp="1"/>
          </p:cNvSpPr>
          <p:nvPr>
            <p:ph idx="1"/>
          </p:nvPr>
        </p:nvSpPr>
        <p:spPr>
          <a:xfrm>
            <a:off x="677333" y="2160589"/>
            <a:ext cx="9162126" cy="4087811"/>
          </a:xfrm>
        </p:spPr>
        <p:txBody>
          <a:bodyPr>
            <a:normAutofit/>
          </a:bodyPr>
          <a:lstStyle/>
          <a:p>
            <a:pPr algn="just">
              <a:lnSpc>
                <a:spcPct val="150000"/>
              </a:lnSpc>
            </a:pPr>
            <a:r>
              <a:rPr lang="el-GR" dirty="0">
                <a:latin typeface="Tahoma" panose="020B0604030504040204" pitchFamily="34" charset="0"/>
                <a:ea typeface="Calibri" panose="020F0502020204030204" pitchFamily="34" charset="0"/>
              </a:rPr>
              <a:t>Σ</a:t>
            </a:r>
            <a:r>
              <a:rPr lang="el-GR" sz="1800" dirty="0">
                <a:effectLst/>
                <a:latin typeface="Tahoma" panose="020B0604030504040204" pitchFamily="34" charset="0"/>
                <a:ea typeface="Calibri" panose="020F0502020204030204" pitchFamily="34" charset="0"/>
              </a:rPr>
              <a:t>τόχο είχε να εξετάσει έναν αριθμό παραγόντων που θα μπορούσαν να επηρεάσουν την εκπαιδευτική ένταξη, μέσα σε κάποιο χώρο φυσικής δραστηριότητας στην Ελλάδα</a:t>
            </a:r>
          </a:p>
          <a:p>
            <a:pPr algn="just">
              <a:lnSpc>
                <a:spcPct val="150000"/>
              </a:lnSpc>
            </a:pPr>
            <a:r>
              <a:rPr lang="el-GR" dirty="0">
                <a:latin typeface="Tahoma" panose="020B0604030504040204" pitchFamily="34" charset="0"/>
                <a:ea typeface="Calibri" panose="020F0502020204030204" pitchFamily="34" charset="0"/>
              </a:rPr>
              <a:t>Π</a:t>
            </a:r>
            <a:r>
              <a:rPr lang="el-GR" sz="1800" dirty="0">
                <a:effectLst/>
                <a:latin typeface="Tahoma" panose="020B0604030504040204" pitchFamily="34" charset="0"/>
                <a:ea typeface="Calibri" panose="020F0502020204030204" pitchFamily="34" charset="0"/>
              </a:rPr>
              <a:t>αράγοντες που εξετάστηκαν ήταν οι «στάσεις των εκπαιδευτικών ΦΑ» απέναντι στην ένταξη, η «ευελιξία του περιβάλλοντος» να φιλοξενήσει ολοκληρωμένες τάξεις ένταξης και η «επαγγελματική προετοιμασία» των εκπαιδευτικών</a:t>
            </a:r>
          </a:p>
          <a:p>
            <a:pPr algn="just">
              <a:lnSpc>
                <a:spcPct val="150000"/>
              </a:lnSpc>
            </a:pPr>
            <a:r>
              <a:rPr lang="el-GR" dirty="0">
                <a:latin typeface="Tahoma" panose="020B0604030504040204" pitchFamily="34" charset="0"/>
                <a:ea typeface="Calibri" panose="020F0502020204030204" pitchFamily="34" charset="0"/>
                <a:cs typeface="Times New Roman" panose="02020603050405020304" pitchFamily="18" charset="0"/>
              </a:rPr>
              <a:t>3</a:t>
            </a:r>
            <a:r>
              <a:rPr lang="el-GR" sz="1800" dirty="0">
                <a:effectLst/>
                <a:latin typeface="Tahoma" panose="020B0604030504040204" pitchFamily="34" charset="0"/>
                <a:ea typeface="Calibri" panose="020F0502020204030204" pitchFamily="34" charset="0"/>
                <a:cs typeface="Times New Roman" panose="02020603050405020304" pitchFamily="18" charset="0"/>
              </a:rPr>
              <a:t> αλληλένδετες μελέτες, που κάθε μία εξέταζε έναν από τους παραπάνω  παράγοντες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endParaRPr lang="el-GR" dirty="0"/>
          </a:p>
        </p:txBody>
      </p:sp>
    </p:spTree>
    <p:extLst>
      <p:ext uri="{BB962C8B-B14F-4D97-AF65-F5344CB8AC3E}">
        <p14:creationId xmlns:p14="http://schemas.microsoft.com/office/powerpoint/2010/main" val="16286221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565B5C-04B9-4D1C-A86E-D10E32241AD7}"/>
              </a:ext>
            </a:extLst>
          </p:cNvPr>
          <p:cNvSpPr>
            <a:spLocks noGrp="1"/>
          </p:cNvSpPr>
          <p:nvPr>
            <p:ph type="title"/>
          </p:nvPr>
        </p:nvSpPr>
        <p:spPr/>
        <p:txBody>
          <a:bodyPr/>
          <a:lstStyle/>
          <a:p>
            <a:pPr algn="ctr"/>
            <a:r>
              <a:rPr lang="el-GR" dirty="0"/>
              <a:t>Στάσεις εκπαιδευτικών Φυσικής Αγωγής</a:t>
            </a:r>
            <a:br>
              <a:rPr lang="el-GR" dirty="0"/>
            </a:br>
            <a:r>
              <a:rPr lang="el-GR" dirty="0"/>
              <a:t>-1-</a:t>
            </a:r>
          </a:p>
        </p:txBody>
      </p:sp>
      <p:sp>
        <p:nvSpPr>
          <p:cNvPr id="3" name="Θέση περιεχομένου 2">
            <a:extLst>
              <a:ext uri="{FF2B5EF4-FFF2-40B4-BE49-F238E27FC236}">
                <a16:creationId xmlns:a16="http://schemas.microsoft.com/office/drawing/2014/main" id="{58C673C6-96CB-4411-828E-FAB000460968}"/>
              </a:ext>
            </a:extLst>
          </p:cNvPr>
          <p:cNvSpPr>
            <a:spLocks noGrp="1"/>
          </p:cNvSpPr>
          <p:nvPr>
            <p:ph idx="1"/>
          </p:nvPr>
        </p:nvSpPr>
        <p:spPr/>
        <p:txBody>
          <a:bodyPr/>
          <a:lstStyle/>
          <a:p>
            <a:pPr algn="just">
              <a:lnSpc>
                <a:spcPct val="150000"/>
              </a:lnSpc>
            </a:pPr>
            <a:r>
              <a:rPr lang="el-GR" sz="1800" dirty="0">
                <a:effectLst/>
                <a:latin typeface="Tahoma" panose="020B0604030504040204" pitchFamily="34" charset="0"/>
                <a:ea typeface="Calibri" panose="020F0502020204030204" pitchFamily="34" charset="0"/>
              </a:rPr>
              <a:t>Η στάση των εκπαιδευτικών ΦΑ, μελετήθηκε με μια διαφορετική προσέγγιση από το κλασσικό ερωτηματολόγιο</a:t>
            </a:r>
          </a:p>
          <a:p>
            <a:pPr algn="just">
              <a:lnSpc>
                <a:spcPct val="150000"/>
              </a:lnSpc>
            </a:pPr>
            <a:r>
              <a:rPr lang="el-GR" dirty="0">
                <a:latin typeface="Tahoma" panose="020B0604030504040204" pitchFamily="34" charset="0"/>
              </a:rPr>
              <a:t>Συμπλήρωση ερωτηματολογίου από ΚΦΑ</a:t>
            </a:r>
          </a:p>
          <a:p>
            <a:pPr algn="just">
              <a:lnSpc>
                <a:spcPct val="150000"/>
              </a:lnSpc>
            </a:pPr>
            <a:r>
              <a:rPr lang="el-GR" dirty="0">
                <a:latin typeface="Tahoma" panose="020B0604030504040204" pitchFamily="34" charset="0"/>
              </a:rPr>
              <a:t>Παρακολούθηση του εκπαιδευτικού για 6 εβδομάδες στο εργασιακό του περιβάλλον</a:t>
            </a:r>
          </a:p>
          <a:p>
            <a:pPr algn="just">
              <a:lnSpc>
                <a:spcPct val="150000"/>
              </a:lnSpc>
            </a:pPr>
            <a:r>
              <a:rPr lang="el-GR" dirty="0">
                <a:latin typeface="Tahoma" panose="020B0604030504040204" pitchFamily="34" charset="0"/>
              </a:rPr>
              <a:t>Συμπλήρωση Χρονοδιαγράμματος παρατήρησης (</a:t>
            </a:r>
            <a:r>
              <a:rPr lang="en-US" dirty="0">
                <a:latin typeface="Tahoma" panose="020B0604030504040204" pitchFamily="34" charset="0"/>
              </a:rPr>
              <a:t>Observation Diary)</a:t>
            </a:r>
            <a:endParaRPr lang="el-GR" dirty="0">
              <a:latin typeface="Tahoma" panose="020B0604030504040204" pitchFamily="34" charset="0"/>
            </a:endParaRPr>
          </a:p>
          <a:p>
            <a:pPr algn="just">
              <a:lnSpc>
                <a:spcPct val="150000"/>
              </a:lnSpc>
            </a:pPr>
            <a:r>
              <a:rPr lang="el-GR" dirty="0">
                <a:latin typeface="Tahoma" panose="020B0604030504040204" pitchFamily="34" charset="0"/>
              </a:rPr>
              <a:t>104 καθηγητές ΦΑ (44 άντρες, 60 γυναίκες, ΜΟ ηλικίας 29,5 χρόνια) από 6 διαφορετικές γεωγραφικές περιοχές της Ελλάδας</a:t>
            </a:r>
            <a:endParaRPr lang="el-GR" dirty="0"/>
          </a:p>
        </p:txBody>
      </p:sp>
    </p:spTree>
    <p:extLst>
      <p:ext uri="{BB962C8B-B14F-4D97-AF65-F5344CB8AC3E}">
        <p14:creationId xmlns:p14="http://schemas.microsoft.com/office/powerpoint/2010/main" val="4250534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31B3F9-84D0-4FED-9AEC-85C4E0353A39}"/>
              </a:ext>
            </a:extLst>
          </p:cNvPr>
          <p:cNvSpPr>
            <a:spLocks noGrp="1"/>
          </p:cNvSpPr>
          <p:nvPr>
            <p:ph type="title"/>
          </p:nvPr>
        </p:nvSpPr>
        <p:spPr/>
        <p:txBody>
          <a:bodyPr/>
          <a:lstStyle/>
          <a:p>
            <a:r>
              <a:rPr lang="el-GR" dirty="0"/>
              <a:t>Αποτελέσματα -1-</a:t>
            </a:r>
          </a:p>
        </p:txBody>
      </p:sp>
      <p:sp>
        <p:nvSpPr>
          <p:cNvPr id="3" name="Θέση περιεχομένου 2">
            <a:extLst>
              <a:ext uri="{FF2B5EF4-FFF2-40B4-BE49-F238E27FC236}">
                <a16:creationId xmlns:a16="http://schemas.microsoft.com/office/drawing/2014/main" id="{8A0B1C39-5BBD-4FB2-9BD3-BA6724CA655C}"/>
              </a:ext>
            </a:extLst>
          </p:cNvPr>
          <p:cNvSpPr>
            <a:spLocks noGrp="1"/>
          </p:cNvSpPr>
          <p:nvPr>
            <p:ph idx="1"/>
          </p:nvPr>
        </p:nvSpPr>
        <p:spPr/>
        <p:txBody>
          <a:bodyPr/>
          <a:lstStyle/>
          <a:p>
            <a:pPr algn="just">
              <a:lnSpc>
                <a:spcPct val="150000"/>
              </a:lnSpc>
            </a:pPr>
            <a:r>
              <a:rPr lang="el-GR" sz="1800" dirty="0">
                <a:effectLst/>
                <a:latin typeface="Tahoma" panose="020B0604030504040204" pitchFamily="34" charset="0"/>
                <a:ea typeface="Calibri" panose="020F0502020204030204" pitchFamily="34" charset="0"/>
              </a:rPr>
              <a:t>Παρατηρήθηκε μια έμμεση στάση που ήταν αποτέλεσμα του εργασιακού τους περιβάλλοντος και των ικανοτήτων τους</a:t>
            </a:r>
          </a:p>
          <a:p>
            <a:pPr algn="just">
              <a:lnSpc>
                <a:spcPct val="150000"/>
              </a:lnSpc>
            </a:pPr>
            <a:r>
              <a:rPr lang="el-GR" dirty="0">
                <a:latin typeface="Tahoma" panose="020B0604030504040204" pitchFamily="34" charset="0"/>
                <a:ea typeface="Calibri" panose="020F0502020204030204" pitchFamily="34" charset="0"/>
              </a:rPr>
              <a:t>Ο</a:t>
            </a:r>
            <a:r>
              <a:rPr lang="el-GR" sz="1800" dirty="0">
                <a:effectLst/>
                <a:latin typeface="Tahoma" panose="020B0604030504040204" pitchFamily="34" charset="0"/>
                <a:ea typeface="Calibri" panose="020F0502020204030204" pitchFamily="34" charset="0"/>
              </a:rPr>
              <a:t>ι στάσεις των εκπαιδευτικών ΦΑ ήταν διαφορετικές ιεραρχικά από τους διευθυντές και τις άλλες ειδικότητες</a:t>
            </a:r>
          </a:p>
          <a:p>
            <a:pPr algn="just">
              <a:lnSpc>
                <a:spcPct val="150000"/>
              </a:lnSpc>
            </a:pPr>
            <a:r>
              <a:rPr lang="el-GR" sz="1800" dirty="0">
                <a:effectLst/>
                <a:latin typeface="Tahoma" panose="020B0604030504040204" pitchFamily="34" charset="0"/>
                <a:ea typeface="Calibri" panose="020F0502020204030204" pitchFamily="34" charset="0"/>
              </a:rPr>
              <a:t>Δεν παρατηρήθηκαν διαφορές μεταξύ των ερωτηματολογίων των καθηγητών φυσικής αγωγής και της συμπεριφοράς  τους στην τάξη κατά την παρατήρηση</a:t>
            </a:r>
          </a:p>
          <a:p>
            <a:pPr algn="just">
              <a:lnSpc>
                <a:spcPct val="150000"/>
              </a:lnSpc>
            </a:pPr>
            <a:r>
              <a:rPr lang="el-GR" dirty="0">
                <a:latin typeface="Tahoma" panose="020B0604030504040204" pitchFamily="34" charset="0"/>
                <a:ea typeface="Calibri" panose="020F0502020204030204" pitchFamily="34" charset="0"/>
              </a:rPr>
              <a:t>Ο</a:t>
            </a:r>
            <a:r>
              <a:rPr lang="el-GR" sz="1800" dirty="0">
                <a:effectLst/>
                <a:latin typeface="Tahoma" panose="020B0604030504040204" pitchFamily="34" charset="0"/>
                <a:ea typeface="Calibri" panose="020F0502020204030204" pitchFamily="34" charset="0"/>
              </a:rPr>
              <a:t>ι περισσότεροι από αυτούς τους εκπαιδευτικούς ήταν επαγγελματικά προετοιμασμένοι να χειριστούν τάξεις ένταξης</a:t>
            </a:r>
            <a:endParaRPr lang="el-GR" dirty="0"/>
          </a:p>
        </p:txBody>
      </p:sp>
    </p:spTree>
    <p:extLst>
      <p:ext uri="{BB962C8B-B14F-4D97-AF65-F5344CB8AC3E}">
        <p14:creationId xmlns:p14="http://schemas.microsoft.com/office/powerpoint/2010/main" val="3913495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4074EB-6B8B-4698-A265-B360931969B9}"/>
              </a:ext>
            </a:extLst>
          </p:cNvPr>
          <p:cNvSpPr>
            <a:spLocks noGrp="1"/>
          </p:cNvSpPr>
          <p:nvPr>
            <p:ph type="title"/>
          </p:nvPr>
        </p:nvSpPr>
        <p:spPr/>
        <p:txBody>
          <a:bodyPr/>
          <a:lstStyle/>
          <a:p>
            <a:pPr algn="ctr"/>
            <a:r>
              <a:rPr lang="el-GR" dirty="0"/>
              <a:t>Ευελιξία περιβάλλοντος</a:t>
            </a:r>
            <a:br>
              <a:rPr lang="el-GR" dirty="0"/>
            </a:br>
            <a:r>
              <a:rPr lang="el-GR" dirty="0"/>
              <a:t>-2-</a:t>
            </a:r>
          </a:p>
        </p:txBody>
      </p:sp>
      <p:sp>
        <p:nvSpPr>
          <p:cNvPr id="3" name="Θέση περιεχομένου 2">
            <a:extLst>
              <a:ext uri="{FF2B5EF4-FFF2-40B4-BE49-F238E27FC236}">
                <a16:creationId xmlns:a16="http://schemas.microsoft.com/office/drawing/2014/main" id="{49C1D7C0-FB3D-44BC-B40E-E1075090736A}"/>
              </a:ext>
            </a:extLst>
          </p:cNvPr>
          <p:cNvSpPr>
            <a:spLocks noGrp="1"/>
          </p:cNvSpPr>
          <p:nvPr>
            <p:ph idx="1"/>
          </p:nvPr>
        </p:nvSpPr>
        <p:spPr>
          <a:xfrm>
            <a:off x="677334" y="1930401"/>
            <a:ext cx="8596668" cy="4110962"/>
          </a:xfrm>
        </p:spPr>
        <p:txBody>
          <a:bodyPr>
            <a:noAutofit/>
          </a:bodyPr>
          <a:lstStyle/>
          <a:p>
            <a:pPr marL="0" indent="0">
              <a:lnSpc>
                <a:spcPct val="150000"/>
              </a:lnSpc>
              <a:buNone/>
            </a:pPr>
            <a:r>
              <a:rPr lang="el-GR" dirty="0"/>
              <a:t>Επιλέχθηκαν οι παρακάτω αντιπροσωπευτικοί χώροι για ΦΑ και άσκηση για παρακολούθηση</a:t>
            </a:r>
            <a:r>
              <a:rPr lang="en-US" dirty="0"/>
              <a:t>:</a:t>
            </a:r>
            <a:endParaRPr lang="el-GR" dirty="0"/>
          </a:p>
          <a:p>
            <a:pPr>
              <a:lnSpc>
                <a:spcPct val="150000"/>
              </a:lnSpc>
            </a:pPr>
            <a:endParaRPr lang="el-GR" dirty="0"/>
          </a:p>
          <a:p>
            <a:pPr>
              <a:lnSpc>
                <a:spcPct val="150000"/>
              </a:lnSpc>
            </a:pPr>
            <a:r>
              <a:rPr lang="el-GR" dirty="0"/>
              <a:t>Ιδιωτικό Ειδικό Σχολείο (5</a:t>
            </a:r>
            <a:r>
              <a:rPr lang="el-GR" baseline="30000" dirty="0"/>
              <a:t>ο</a:t>
            </a:r>
            <a:r>
              <a:rPr lang="el-GR" dirty="0"/>
              <a:t> επίπεδο)</a:t>
            </a:r>
          </a:p>
          <a:p>
            <a:pPr>
              <a:lnSpc>
                <a:spcPct val="150000"/>
              </a:lnSpc>
            </a:pPr>
            <a:r>
              <a:rPr lang="el-GR" dirty="0"/>
              <a:t>Δημόσιο Ειδικό Σχολείο (5</a:t>
            </a:r>
            <a:r>
              <a:rPr lang="el-GR" baseline="30000" dirty="0"/>
              <a:t>ο</a:t>
            </a:r>
            <a:r>
              <a:rPr lang="el-GR" dirty="0"/>
              <a:t> επίπεδο)</a:t>
            </a:r>
          </a:p>
          <a:p>
            <a:pPr>
              <a:lnSpc>
                <a:spcPct val="150000"/>
              </a:lnSpc>
            </a:pPr>
            <a:r>
              <a:rPr lang="el-GR" dirty="0"/>
              <a:t>Δημόσιο Σχολείο Ένταξης (4</a:t>
            </a:r>
            <a:r>
              <a:rPr lang="el-GR" baseline="30000" dirty="0"/>
              <a:t>ο</a:t>
            </a:r>
            <a:r>
              <a:rPr lang="el-GR" dirty="0"/>
              <a:t> επίπεδο)</a:t>
            </a:r>
          </a:p>
          <a:p>
            <a:pPr>
              <a:lnSpc>
                <a:spcPct val="150000"/>
              </a:lnSpc>
            </a:pPr>
            <a:r>
              <a:rPr lang="el-GR" dirty="0"/>
              <a:t>Δημόσιο Ίδρυμα για άτομα με αναπηρίες (6</a:t>
            </a:r>
            <a:r>
              <a:rPr lang="el-GR" baseline="30000" dirty="0"/>
              <a:t>ο</a:t>
            </a:r>
            <a:r>
              <a:rPr lang="el-GR" dirty="0"/>
              <a:t> επίπεδο)</a:t>
            </a:r>
          </a:p>
          <a:p>
            <a:pPr>
              <a:lnSpc>
                <a:spcPct val="150000"/>
              </a:lnSpc>
            </a:pPr>
            <a:r>
              <a:rPr lang="el-GR" dirty="0"/>
              <a:t>Ιδιωτική καλοκαιρινή κατασκήνωση ( 6</a:t>
            </a:r>
            <a:r>
              <a:rPr lang="el-GR" baseline="30000" dirty="0"/>
              <a:t>ο</a:t>
            </a:r>
            <a:r>
              <a:rPr lang="el-GR" dirty="0"/>
              <a:t> επίπεδο)</a:t>
            </a:r>
          </a:p>
          <a:p>
            <a:pPr>
              <a:lnSpc>
                <a:spcPct val="150000"/>
              </a:lnSpc>
            </a:pPr>
            <a:r>
              <a:rPr lang="el-GR" dirty="0"/>
              <a:t>Δημόσιο κολυμβητήριο ( 3</a:t>
            </a:r>
            <a:r>
              <a:rPr lang="el-GR" baseline="30000" dirty="0"/>
              <a:t>ο</a:t>
            </a:r>
            <a:r>
              <a:rPr lang="el-GR" dirty="0"/>
              <a:t> </a:t>
            </a:r>
            <a:r>
              <a:rPr lang="el-GR" dirty="0" err="1"/>
              <a:t>επιπεδο</a:t>
            </a:r>
            <a:r>
              <a:rPr lang="el-GR" dirty="0"/>
              <a:t>)</a:t>
            </a:r>
          </a:p>
        </p:txBody>
      </p:sp>
    </p:spTree>
    <p:extLst>
      <p:ext uri="{BB962C8B-B14F-4D97-AF65-F5344CB8AC3E}">
        <p14:creationId xmlns:p14="http://schemas.microsoft.com/office/powerpoint/2010/main" val="5911682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652E8B-9609-4BFB-BE14-B77D74216515}"/>
              </a:ext>
            </a:extLst>
          </p:cNvPr>
          <p:cNvSpPr>
            <a:spLocks noGrp="1"/>
          </p:cNvSpPr>
          <p:nvPr>
            <p:ph type="title"/>
          </p:nvPr>
        </p:nvSpPr>
        <p:spPr/>
        <p:txBody>
          <a:bodyPr/>
          <a:lstStyle/>
          <a:p>
            <a:r>
              <a:rPr lang="el-GR" dirty="0"/>
              <a:t>Μοντέλο του </a:t>
            </a:r>
            <a:r>
              <a:rPr lang="en-US" dirty="0"/>
              <a:t>Grove (1985)</a:t>
            </a:r>
            <a:endParaRPr lang="el-GR" dirty="0"/>
          </a:p>
        </p:txBody>
      </p:sp>
      <p:sp>
        <p:nvSpPr>
          <p:cNvPr id="3" name="Θέση περιεχομένου 2">
            <a:extLst>
              <a:ext uri="{FF2B5EF4-FFF2-40B4-BE49-F238E27FC236}">
                <a16:creationId xmlns:a16="http://schemas.microsoft.com/office/drawing/2014/main" id="{F1065246-8868-4964-A0AF-50339B443E59}"/>
              </a:ext>
            </a:extLst>
          </p:cNvPr>
          <p:cNvSpPr>
            <a:spLocks noGrp="1"/>
          </p:cNvSpPr>
          <p:nvPr>
            <p:ph idx="1"/>
          </p:nvPr>
        </p:nvSpPr>
        <p:spPr/>
        <p:txBody>
          <a:bodyPr>
            <a:normAutofit fontScale="85000" lnSpcReduction="10000"/>
          </a:bodyPr>
          <a:lstStyle/>
          <a:p>
            <a:pPr>
              <a:lnSpc>
                <a:spcPct val="107000"/>
              </a:lnSpc>
              <a:spcAft>
                <a:spcPts val="800"/>
              </a:spcAft>
            </a:pPr>
            <a:r>
              <a:rPr lang="el-GR" sz="1800" dirty="0">
                <a:effectLst/>
                <a:latin typeface="Tahoma" panose="020B0604030504040204" pitchFamily="34" charset="0"/>
                <a:ea typeface="Calibri" panose="020F0502020204030204" pitchFamily="34" charset="0"/>
                <a:cs typeface="Times New Roman" panose="02020603050405020304" pitchFamily="18" charset="0"/>
              </a:rPr>
              <a:t>Επίπεδο 1: Το παιδί εξυπηρετείται στο γενικό εκπαιδευτικό πρόγραμμα - παρέχονται συμβουλευτικές υπηρεσίες.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1800" dirty="0">
                <a:effectLst/>
                <a:latin typeface="Tahoma" panose="020B0604030504040204" pitchFamily="34" charset="0"/>
                <a:ea typeface="Calibri" panose="020F0502020204030204" pitchFamily="34" charset="0"/>
                <a:cs typeface="Times New Roman" panose="02020603050405020304" pitchFamily="18" charset="0"/>
              </a:rPr>
              <a:t>Επίπεδο 2: Το παιδί βρίσκεται σε ειδικό πρόγραμμα για έως και 1 ώρα την ημέρα - συνήθως αυτό αφορά την ανάγνωση ή / και τα μαθηματικά.</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1800" dirty="0">
                <a:effectLst/>
                <a:latin typeface="Tahoma" panose="020B0604030504040204" pitchFamily="34" charset="0"/>
                <a:ea typeface="Calibri" panose="020F0502020204030204" pitchFamily="34" charset="0"/>
                <a:cs typeface="Times New Roman" panose="02020603050405020304" pitchFamily="18" charset="0"/>
              </a:rPr>
              <a:t>Επίπεδο 3: Το παιδί βρίσκεται σε ειδικό πρόγραμμα για έως και 3 ώρες την ημέρα - οι υπηρεσίες περιλαμβάνουν ειδικές οδηγίες όπως απαιτείται, φυσιοθεραπεία κ.λπ. Τα παιδιά συχνά «ενσωματώνονται» για ΦΑ, Καλλιτεχνικά ή Μουσική.</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1800" dirty="0">
                <a:effectLst/>
                <a:latin typeface="Tahoma" panose="020B0604030504040204" pitchFamily="34" charset="0"/>
                <a:ea typeface="Calibri" panose="020F0502020204030204" pitchFamily="34" charset="0"/>
                <a:cs typeface="Times New Roman" panose="02020603050405020304" pitchFamily="18" charset="0"/>
              </a:rPr>
              <a:t>Επίπεδο 4: Το παιδί βρίσκεται σε μια ειδική τάξη σε ένα γενικό σχολείο - αυτόνομη τάξη με υπηρεσίες όπως παραπάνω.</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1800" dirty="0">
                <a:effectLst/>
                <a:latin typeface="Tahoma" panose="020B0604030504040204" pitchFamily="34" charset="0"/>
                <a:ea typeface="Calibri" panose="020F0502020204030204" pitchFamily="34" charset="0"/>
                <a:cs typeface="Times New Roman" panose="02020603050405020304" pitchFamily="18" charset="0"/>
              </a:rPr>
              <a:t>Επίπεδο 5: Το παιδί βρίσκεται σε ειδικό κέντρο για παιδιά με αναπηρία. Κανονικά για ένα πλήρες φάσμα υπηρεσιών που παρέχονται σε ένα ειδικά σχεδιασμένο κτίριο.</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r>
              <a:rPr lang="el-GR" sz="1800" dirty="0">
                <a:effectLst/>
                <a:latin typeface="Tahoma" panose="020B0604030504040204" pitchFamily="34" charset="0"/>
                <a:ea typeface="Calibri" panose="020F0502020204030204" pitchFamily="34" charset="0"/>
              </a:rPr>
              <a:t>Επίπεδο 6: Το παιδί βρίσκεται σε ίδρυμα για άτομα με αναπηρία</a:t>
            </a:r>
            <a:endParaRPr lang="el-GR" dirty="0"/>
          </a:p>
        </p:txBody>
      </p:sp>
    </p:spTree>
    <p:extLst>
      <p:ext uri="{BB962C8B-B14F-4D97-AF65-F5344CB8AC3E}">
        <p14:creationId xmlns:p14="http://schemas.microsoft.com/office/powerpoint/2010/main" val="30761673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8BED57B-28B0-4FA7-ACB0-4930A2BCFB91}"/>
              </a:ext>
            </a:extLst>
          </p:cNvPr>
          <p:cNvSpPr>
            <a:spLocks noGrp="1"/>
          </p:cNvSpPr>
          <p:nvPr>
            <p:ph type="title"/>
          </p:nvPr>
        </p:nvSpPr>
        <p:spPr/>
        <p:txBody>
          <a:bodyPr/>
          <a:lstStyle/>
          <a:p>
            <a:r>
              <a:rPr lang="el-GR" dirty="0"/>
              <a:t>Μεταβλητές που παρατηρήθηκαν</a:t>
            </a:r>
          </a:p>
        </p:txBody>
      </p:sp>
      <p:sp>
        <p:nvSpPr>
          <p:cNvPr id="3" name="Θέση περιεχομένου 2">
            <a:extLst>
              <a:ext uri="{FF2B5EF4-FFF2-40B4-BE49-F238E27FC236}">
                <a16:creationId xmlns:a16="http://schemas.microsoft.com/office/drawing/2014/main" id="{8B5DC034-41E6-440F-AE32-4DF5AD06D294}"/>
              </a:ext>
            </a:extLst>
          </p:cNvPr>
          <p:cNvSpPr>
            <a:spLocks noGrp="1"/>
          </p:cNvSpPr>
          <p:nvPr>
            <p:ph idx="1"/>
          </p:nvPr>
        </p:nvSpPr>
        <p:spPr>
          <a:xfrm>
            <a:off x="677334" y="2160589"/>
            <a:ext cx="8596668" cy="4587941"/>
          </a:xfrm>
        </p:spPr>
        <p:txBody>
          <a:bodyPr>
            <a:normAutofit fontScale="92500" lnSpcReduction="10000"/>
          </a:bodyPr>
          <a:lstStyle/>
          <a:p>
            <a:r>
              <a:rPr lang="el-GR" dirty="0"/>
              <a:t>Αρχιτεκτονική δομή</a:t>
            </a:r>
          </a:p>
          <a:p>
            <a:r>
              <a:rPr lang="el-GR" dirty="0"/>
              <a:t>Ράμπες, ασανσέρ</a:t>
            </a:r>
          </a:p>
          <a:p>
            <a:r>
              <a:rPr lang="el-GR" dirty="0"/>
              <a:t>Πρόσβαση στους χώρους άθλησης</a:t>
            </a:r>
          </a:p>
          <a:p>
            <a:r>
              <a:rPr lang="el-GR" dirty="0"/>
              <a:t>Δομημένο μάθημα ΦΑ</a:t>
            </a:r>
          </a:p>
          <a:p>
            <a:r>
              <a:rPr lang="el-GR" dirty="0"/>
              <a:t>Ύπαρξη ή όχι ένταξης</a:t>
            </a:r>
          </a:p>
          <a:p>
            <a:r>
              <a:rPr lang="el-GR" dirty="0"/>
              <a:t>Καθηγητής ΠΦΑ</a:t>
            </a:r>
          </a:p>
          <a:p>
            <a:r>
              <a:rPr lang="el-GR" dirty="0"/>
              <a:t>Βοηθός ΠΦΑ</a:t>
            </a:r>
          </a:p>
          <a:p>
            <a:r>
              <a:rPr lang="el-GR" dirty="0"/>
              <a:t>Έλλειψη πόρων ή προσωπικού</a:t>
            </a:r>
          </a:p>
          <a:p>
            <a:r>
              <a:rPr lang="el-GR" dirty="0"/>
              <a:t>Επάρκεια διδακτικού υλικού</a:t>
            </a:r>
          </a:p>
          <a:p>
            <a:r>
              <a:rPr lang="el-GR" dirty="0"/>
              <a:t>Δραστηριότητες κατάλληλες για την ηλικία</a:t>
            </a:r>
          </a:p>
          <a:p>
            <a:r>
              <a:rPr lang="el-GR" dirty="0"/>
              <a:t>Προώθηση της ατομικότητας </a:t>
            </a:r>
          </a:p>
          <a:p>
            <a:r>
              <a:rPr lang="el-GR" dirty="0"/>
              <a:t>Ατομική υγιεινή</a:t>
            </a:r>
          </a:p>
          <a:p>
            <a:endParaRPr lang="el-GR" dirty="0"/>
          </a:p>
        </p:txBody>
      </p:sp>
    </p:spTree>
    <p:extLst>
      <p:ext uri="{BB962C8B-B14F-4D97-AF65-F5344CB8AC3E}">
        <p14:creationId xmlns:p14="http://schemas.microsoft.com/office/powerpoint/2010/main" val="22200386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3FFB35-3607-4AC8-8503-C40F66243F8B}"/>
              </a:ext>
            </a:extLst>
          </p:cNvPr>
          <p:cNvSpPr>
            <a:spLocks noGrp="1"/>
          </p:cNvSpPr>
          <p:nvPr>
            <p:ph type="title"/>
          </p:nvPr>
        </p:nvSpPr>
        <p:spPr/>
        <p:txBody>
          <a:bodyPr/>
          <a:lstStyle/>
          <a:p>
            <a:r>
              <a:rPr lang="el-GR" dirty="0"/>
              <a:t>Αποτελέσματα -2-</a:t>
            </a:r>
          </a:p>
        </p:txBody>
      </p:sp>
      <p:sp>
        <p:nvSpPr>
          <p:cNvPr id="3" name="Θέση περιεχομένου 2">
            <a:extLst>
              <a:ext uri="{FF2B5EF4-FFF2-40B4-BE49-F238E27FC236}">
                <a16:creationId xmlns:a16="http://schemas.microsoft.com/office/drawing/2014/main" id="{5759C896-C411-4166-ACAA-323BC74F3E3E}"/>
              </a:ext>
            </a:extLst>
          </p:cNvPr>
          <p:cNvSpPr>
            <a:spLocks noGrp="1"/>
          </p:cNvSpPr>
          <p:nvPr>
            <p:ph idx="1"/>
          </p:nvPr>
        </p:nvSpPr>
        <p:spPr>
          <a:xfrm>
            <a:off x="677334" y="2160589"/>
            <a:ext cx="8596668" cy="4394757"/>
          </a:xfrm>
        </p:spPr>
        <p:txBody>
          <a:bodyPr>
            <a:normAutofit lnSpcReduction="10000"/>
          </a:bodyPr>
          <a:lstStyle/>
          <a:p>
            <a:r>
              <a:rPr lang="el-GR" dirty="0"/>
              <a:t>Δεν ήταν όλοι οι χώροι κατάλληλοι να φιλοξενήσουν ένταξη</a:t>
            </a:r>
          </a:p>
          <a:p>
            <a:pPr marL="0" indent="0">
              <a:buNone/>
            </a:pPr>
            <a:endParaRPr lang="en-US" dirty="0"/>
          </a:p>
          <a:p>
            <a:r>
              <a:rPr lang="el-GR" dirty="0"/>
              <a:t>Δεν μπορέσαμε να παρακολουθήσουμε όλα τα επίπεδα του μοντέλου του </a:t>
            </a:r>
            <a:r>
              <a:rPr lang="en-US" dirty="0"/>
              <a:t>Grove (</a:t>
            </a:r>
            <a:r>
              <a:rPr lang="el-GR" dirty="0"/>
              <a:t>το 1</a:t>
            </a:r>
            <a:r>
              <a:rPr lang="el-GR" baseline="30000" dirty="0"/>
              <a:t>ο</a:t>
            </a:r>
            <a:r>
              <a:rPr lang="el-GR" dirty="0"/>
              <a:t> και το 2</a:t>
            </a:r>
            <a:r>
              <a:rPr lang="el-GR" baseline="30000" dirty="0"/>
              <a:t>ο</a:t>
            </a:r>
            <a:r>
              <a:rPr lang="el-GR" dirty="0"/>
              <a:t> δεν παρατηρήθηκαν)</a:t>
            </a:r>
          </a:p>
          <a:p>
            <a:pPr marL="0" indent="0">
              <a:buNone/>
            </a:pPr>
            <a:endParaRPr lang="el-GR" dirty="0"/>
          </a:p>
          <a:p>
            <a:r>
              <a:rPr lang="el-GR" sz="1800" dirty="0">
                <a:effectLst/>
                <a:latin typeface="Tahoma" panose="020B0604030504040204" pitchFamily="34" charset="0"/>
                <a:ea typeface="Calibri" panose="020F0502020204030204" pitchFamily="34" charset="0"/>
              </a:rPr>
              <a:t>Ο αριθμός των εγκαταστάσεων που παρατηρήθηκε ήταν σχετικά μικρός</a:t>
            </a:r>
          </a:p>
          <a:p>
            <a:pPr marL="0" indent="0">
              <a:buNone/>
            </a:pPr>
            <a:r>
              <a:rPr lang="el-GR" sz="1800" dirty="0">
                <a:effectLst/>
                <a:latin typeface="Tahoma" panose="020B0604030504040204" pitchFamily="34" charset="0"/>
                <a:ea typeface="Calibri" panose="020F0502020204030204" pitchFamily="34" charset="0"/>
              </a:rPr>
              <a:t> </a:t>
            </a:r>
          </a:p>
          <a:p>
            <a:pPr algn="just">
              <a:lnSpc>
                <a:spcPct val="150000"/>
              </a:lnSpc>
            </a:pPr>
            <a:r>
              <a:rPr lang="el-GR" sz="1800" dirty="0">
                <a:effectLst/>
                <a:latin typeface="Tahoma" panose="020B0604030504040204" pitchFamily="34" charset="0"/>
                <a:ea typeface="Calibri" panose="020F0502020204030204" pitchFamily="34" charset="0"/>
                <a:cs typeface="Times New Roman" panose="02020603050405020304" pitchFamily="18" charset="0"/>
              </a:rPr>
              <a:t>η λίστα όμως ελέγχου παρατήρησης αποδείχθηκε ότι ήταν ένα πολύ ενημερωτικό εργαλείο, καθώς όλες αυτές οι πληροφορίες σχετικά με τις εγκαταστάσεις, δεν ήταν δυνατό να ληφθούν με τη χρήση ενός μόνο ερωτηματολογίου</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016706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204CA7-6F3E-4B09-A796-135701A9F754}"/>
              </a:ext>
            </a:extLst>
          </p:cNvPr>
          <p:cNvSpPr>
            <a:spLocks noGrp="1"/>
          </p:cNvSpPr>
          <p:nvPr>
            <p:ph type="title"/>
          </p:nvPr>
        </p:nvSpPr>
        <p:spPr/>
        <p:txBody>
          <a:bodyPr>
            <a:normAutofit/>
          </a:bodyPr>
          <a:lstStyle/>
          <a:p>
            <a:pPr algn="ctr"/>
            <a:r>
              <a:rPr lang="el-GR" sz="3600" dirty="0">
                <a:effectLst/>
                <a:latin typeface="Tahoma" panose="020B0604030504040204" pitchFamily="34" charset="0"/>
                <a:ea typeface="Calibri" panose="020F0502020204030204" pitchFamily="34" charset="0"/>
              </a:rPr>
              <a:t>Προσαρμοσμένη Φυσική Αγωγή </a:t>
            </a:r>
            <a:endParaRPr lang="el-GR" sz="3600" dirty="0"/>
          </a:p>
        </p:txBody>
      </p:sp>
      <p:sp>
        <p:nvSpPr>
          <p:cNvPr id="3" name="Θέση περιεχομένου 2">
            <a:extLst>
              <a:ext uri="{FF2B5EF4-FFF2-40B4-BE49-F238E27FC236}">
                <a16:creationId xmlns:a16="http://schemas.microsoft.com/office/drawing/2014/main" id="{3EB4E62C-96AC-4C5A-B8B1-1E96AA51D46C}"/>
              </a:ext>
            </a:extLst>
          </p:cNvPr>
          <p:cNvSpPr>
            <a:spLocks noGrp="1"/>
          </p:cNvSpPr>
          <p:nvPr>
            <p:ph idx="1"/>
          </p:nvPr>
        </p:nvSpPr>
        <p:spPr/>
        <p:txBody>
          <a:bodyPr>
            <a:normAutofit lnSpcReduction="10000"/>
          </a:bodyPr>
          <a:lstStyle/>
          <a:p>
            <a:pPr algn="just">
              <a:lnSpc>
                <a:spcPct val="150000"/>
              </a:lnSpc>
            </a:pPr>
            <a:r>
              <a:rPr lang="en-US" sz="2000" dirty="0">
                <a:effectLst/>
                <a:latin typeface="Tahoma" panose="020B0604030504040204" pitchFamily="34" charset="0"/>
                <a:ea typeface="Calibri" panose="020F0502020204030204" pitchFamily="34" charset="0"/>
              </a:rPr>
              <a:t>T</a:t>
            </a:r>
            <a:r>
              <a:rPr lang="el-GR" sz="2000" dirty="0">
                <a:effectLst/>
                <a:latin typeface="Tahoma" panose="020B0604030504040204" pitchFamily="34" charset="0"/>
                <a:ea typeface="Calibri" panose="020F0502020204030204" pitchFamily="34" charset="0"/>
              </a:rPr>
              <a:t>ο ειδικό εκπαιδευτικό σύστημα μιας χώρας μπορεί να παρουσιαστεί ως πυραμίδα, όπου η κοινωνική πολιτική είναι η βάση, η ειδική εκπαίδευση είναι το επόμενο επίπεδο και η Προσαρμοσμένη Φυσική Αγωγή (ΠΦΑ) θα μπορούσε να είναι η κορυφή της πυραμίδας.</a:t>
            </a:r>
          </a:p>
          <a:p>
            <a:pPr marL="0" indent="0" algn="just">
              <a:lnSpc>
                <a:spcPct val="150000"/>
              </a:lnSpc>
              <a:buNone/>
            </a:pPr>
            <a:endParaRPr lang="el-GR" sz="2000" dirty="0">
              <a:effectLst/>
              <a:latin typeface="Tahoma" panose="020B0604030504040204" pitchFamily="34" charset="0"/>
              <a:ea typeface="Calibri" panose="020F0502020204030204" pitchFamily="34" charset="0"/>
            </a:endParaRPr>
          </a:p>
          <a:p>
            <a:pPr algn="just">
              <a:lnSpc>
                <a:spcPct val="150000"/>
              </a:lnSpc>
            </a:pPr>
            <a:r>
              <a:rPr lang="el-GR" sz="2000" dirty="0">
                <a:effectLst/>
                <a:latin typeface="Tahoma" panose="020B0604030504040204" pitchFamily="34" charset="0"/>
                <a:ea typeface="Calibri" panose="020F0502020204030204" pitchFamily="34" charset="0"/>
              </a:rPr>
              <a:t>Κάθε επίπεδο σχετίζεται στενά και υποστηρίζεται από το προηγούμενο, και οποιαδήποτε αλλαγή σε αυτό,  μπορεί να βλάψει σοβαρά το σύστημα</a:t>
            </a:r>
            <a:r>
              <a:rPr lang="el-GR" dirty="0">
                <a:effectLst/>
                <a:latin typeface="Tahoma" panose="020B0604030504040204" pitchFamily="34" charset="0"/>
                <a:ea typeface="Calibri" panose="020F0502020204030204" pitchFamily="34" charset="0"/>
              </a:rPr>
              <a:t>.</a:t>
            </a:r>
            <a:endParaRPr lang="el-GR" dirty="0"/>
          </a:p>
        </p:txBody>
      </p:sp>
    </p:spTree>
    <p:extLst>
      <p:ext uri="{BB962C8B-B14F-4D97-AF65-F5344CB8AC3E}">
        <p14:creationId xmlns:p14="http://schemas.microsoft.com/office/powerpoint/2010/main" val="1719332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D12701-D89B-44DA-BDFF-6F649223AD93}"/>
              </a:ext>
            </a:extLst>
          </p:cNvPr>
          <p:cNvSpPr>
            <a:spLocks noGrp="1"/>
          </p:cNvSpPr>
          <p:nvPr>
            <p:ph type="title"/>
          </p:nvPr>
        </p:nvSpPr>
        <p:spPr>
          <a:xfrm>
            <a:off x="360608" y="609600"/>
            <a:ext cx="9581882" cy="1320800"/>
          </a:xfrm>
        </p:spPr>
        <p:txBody>
          <a:bodyPr>
            <a:normAutofit/>
          </a:bodyPr>
          <a:lstStyle/>
          <a:p>
            <a:pPr algn="ctr"/>
            <a:r>
              <a:rPr lang="el-GR" sz="2400" dirty="0">
                <a:effectLst/>
                <a:latin typeface="Tahoma" panose="020B0604030504040204" pitchFamily="34" charset="0"/>
                <a:ea typeface="Calibri" panose="020F0502020204030204" pitchFamily="34" charset="0"/>
              </a:rPr>
              <a:t>Ένταξη στη Φυσική Αγωγή στην Ελλάδα-μια περιπτωσιολογική μελέτη</a:t>
            </a:r>
            <a:br>
              <a:rPr lang="el-GR" sz="2400" dirty="0">
                <a:effectLst/>
                <a:latin typeface="Tahoma" panose="020B0604030504040204" pitchFamily="34" charset="0"/>
                <a:ea typeface="Calibri" panose="020F0502020204030204" pitchFamily="34" charset="0"/>
              </a:rPr>
            </a:br>
            <a:br>
              <a:rPr lang="el-GR" sz="2400" dirty="0">
                <a:effectLst/>
                <a:latin typeface="Tahoma" panose="020B0604030504040204" pitchFamily="34" charset="0"/>
                <a:ea typeface="Calibri" panose="020F0502020204030204" pitchFamily="34" charset="0"/>
              </a:rPr>
            </a:br>
            <a:r>
              <a:rPr lang="el-GR" sz="2400" dirty="0">
                <a:effectLst/>
                <a:latin typeface="Tahoma" panose="020B0604030504040204" pitchFamily="34" charset="0"/>
                <a:ea typeface="Calibri" panose="020F0502020204030204" pitchFamily="34" charset="0"/>
              </a:rPr>
              <a:t>-3-</a:t>
            </a:r>
            <a:endParaRPr lang="el-GR" sz="2400" dirty="0"/>
          </a:p>
        </p:txBody>
      </p:sp>
      <p:sp>
        <p:nvSpPr>
          <p:cNvPr id="3" name="Θέση περιεχομένου 2">
            <a:extLst>
              <a:ext uri="{FF2B5EF4-FFF2-40B4-BE49-F238E27FC236}">
                <a16:creationId xmlns:a16="http://schemas.microsoft.com/office/drawing/2014/main" id="{C86FB89D-B79C-4F8B-9205-D08285FCD28C}"/>
              </a:ext>
            </a:extLst>
          </p:cNvPr>
          <p:cNvSpPr>
            <a:spLocks noGrp="1"/>
          </p:cNvSpPr>
          <p:nvPr>
            <p:ph idx="1"/>
          </p:nvPr>
        </p:nvSpPr>
        <p:spPr/>
        <p:txBody>
          <a:bodyPr/>
          <a:lstStyle/>
          <a:p>
            <a:pPr algn="just">
              <a:lnSpc>
                <a:spcPct val="150000"/>
              </a:lnSpc>
            </a:pPr>
            <a:r>
              <a:rPr lang="el-GR" dirty="0">
                <a:latin typeface="Tahoma" panose="020B0604030504040204" pitchFamily="34" charset="0"/>
                <a:ea typeface="Calibri" panose="020F0502020204030204" pitchFamily="34" charset="0"/>
              </a:rPr>
              <a:t>Π</a:t>
            </a:r>
            <a:r>
              <a:rPr lang="el-GR" sz="1800" dirty="0">
                <a:effectLst/>
                <a:latin typeface="Tahoma" panose="020B0604030504040204" pitchFamily="34" charset="0"/>
                <a:ea typeface="Calibri" panose="020F0502020204030204" pitchFamily="34" charset="0"/>
              </a:rPr>
              <a:t>αρατηρήθηκε ένα σχολείο στο οποίο λειτουργούσε καλά η ένταξη για 3 εβδομάδες σε μια προσπάθεια αναγνώρισης και καταγραφής των ειδικών χαρακτηριστικών αυτού του σχολείου</a:t>
            </a:r>
          </a:p>
          <a:p>
            <a:pPr algn="just">
              <a:lnSpc>
                <a:spcPct val="150000"/>
              </a:lnSpc>
            </a:pPr>
            <a:r>
              <a:rPr lang="el-GR" dirty="0">
                <a:latin typeface="Tahoma" panose="020B0604030504040204" pitchFamily="34" charset="0"/>
                <a:ea typeface="Calibri" panose="020F0502020204030204" pitchFamily="34" charset="0"/>
              </a:rPr>
              <a:t>Λ</a:t>
            </a:r>
            <a:r>
              <a:rPr lang="el-GR" sz="1800" dirty="0">
                <a:effectLst/>
                <a:latin typeface="Tahoma" panose="020B0604030504040204" pitchFamily="34" charset="0"/>
                <a:ea typeface="Calibri" panose="020F0502020204030204" pitchFamily="34" charset="0"/>
              </a:rPr>
              <a:t>ίστα παρατήρησης 20 στοιχείων για κάθε ώρα ΦΑ</a:t>
            </a:r>
          </a:p>
          <a:p>
            <a:pPr algn="just">
              <a:lnSpc>
                <a:spcPct val="150000"/>
              </a:lnSpc>
            </a:pPr>
            <a:r>
              <a:rPr lang="el-GR" dirty="0">
                <a:latin typeface="Tahoma" panose="020B0604030504040204" pitchFamily="34" charset="0"/>
                <a:ea typeface="Calibri" panose="020F0502020204030204" pitchFamily="34" charset="0"/>
              </a:rPr>
              <a:t>Ω</a:t>
            </a:r>
            <a:r>
              <a:rPr lang="el-GR" sz="1800" dirty="0">
                <a:effectLst/>
                <a:latin typeface="Tahoma" panose="020B0604030504040204" pitchFamily="34" charset="0"/>
                <a:ea typeface="Calibri" panose="020F0502020204030204" pitchFamily="34" charset="0"/>
              </a:rPr>
              <a:t>ριαίο ημερολόγιο </a:t>
            </a:r>
          </a:p>
          <a:p>
            <a:pPr algn="just">
              <a:lnSpc>
                <a:spcPct val="150000"/>
              </a:lnSpc>
            </a:pPr>
            <a:r>
              <a:rPr lang="el-GR" dirty="0">
                <a:latin typeface="Tahoma" panose="020B0604030504040204" pitchFamily="34" charset="0"/>
                <a:ea typeface="Calibri" panose="020F0502020204030204" pitchFamily="34" charset="0"/>
              </a:rPr>
              <a:t>Δ</a:t>
            </a:r>
            <a:r>
              <a:rPr lang="el-GR" sz="1800" dirty="0">
                <a:effectLst/>
                <a:latin typeface="Tahoma" panose="020B0604030504040204" pitchFamily="34" charset="0"/>
                <a:ea typeface="Calibri" panose="020F0502020204030204" pitchFamily="34" charset="0"/>
              </a:rPr>
              <a:t>ομημένη συνέντευξη που πραγματοποιήθηκε με τον ΚΦΑ, τον διευθυντή και έναν  δάσκαλο του σχολείου με πολλά χρόνια προϋπηρεσίας σε αυτό</a:t>
            </a:r>
            <a:endParaRPr lang="el-GR" dirty="0"/>
          </a:p>
        </p:txBody>
      </p:sp>
    </p:spTree>
    <p:extLst>
      <p:ext uri="{BB962C8B-B14F-4D97-AF65-F5344CB8AC3E}">
        <p14:creationId xmlns:p14="http://schemas.microsoft.com/office/powerpoint/2010/main" val="508816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286CEC-FC77-4CC7-B2F5-786924626C98}"/>
              </a:ext>
            </a:extLst>
          </p:cNvPr>
          <p:cNvSpPr>
            <a:spLocks noGrp="1"/>
          </p:cNvSpPr>
          <p:nvPr>
            <p:ph type="title"/>
          </p:nvPr>
        </p:nvSpPr>
        <p:spPr/>
        <p:txBody>
          <a:bodyPr/>
          <a:lstStyle/>
          <a:p>
            <a:r>
              <a:rPr lang="el-GR" dirty="0"/>
              <a:t>Προφίλ ΚΦΑ</a:t>
            </a:r>
          </a:p>
        </p:txBody>
      </p:sp>
      <p:sp>
        <p:nvSpPr>
          <p:cNvPr id="3" name="Θέση περιεχομένου 2">
            <a:extLst>
              <a:ext uri="{FF2B5EF4-FFF2-40B4-BE49-F238E27FC236}">
                <a16:creationId xmlns:a16="http://schemas.microsoft.com/office/drawing/2014/main" id="{43674020-FEE8-4868-8005-34D8A7104446}"/>
              </a:ext>
            </a:extLst>
          </p:cNvPr>
          <p:cNvSpPr>
            <a:spLocks noGrp="1"/>
          </p:cNvSpPr>
          <p:nvPr>
            <p:ph idx="1"/>
          </p:nvPr>
        </p:nvSpPr>
        <p:spPr/>
        <p:txBody>
          <a:bodyPr/>
          <a:lstStyle/>
          <a:p>
            <a:pPr>
              <a:lnSpc>
                <a:spcPct val="150000"/>
              </a:lnSpc>
            </a:pPr>
            <a:r>
              <a:rPr lang="el-GR" dirty="0"/>
              <a:t>Πτυχιούχος ΣΕΦΑΑ</a:t>
            </a:r>
          </a:p>
          <a:p>
            <a:pPr>
              <a:lnSpc>
                <a:spcPct val="150000"/>
              </a:lnSpc>
            </a:pPr>
            <a:r>
              <a:rPr lang="el-GR" dirty="0"/>
              <a:t>Γυναίκα</a:t>
            </a:r>
          </a:p>
          <a:p>
            <a:pPr>
              <a:lnSpc>
                <a:spcPct val="150000"/>
              </a:lnSpc>
            </a:pPr>
            <a:r>
              <a:rPr lang="el-GR" dirty="0"/>
              <a:t>37 ετών</a:t>
            </a:r>
          </a:p>
          <a:p>
            <a:pPr>
              <a:lnSpc>
                <a:spcPct val="150000"/>
              </a:lnSpc>
            </a:pPr>
            <a:r>
              <a:rPr lang="el-GR" dirty="0"/>
              <a:t>12 χρόνια συνολική προϋπηρεσία</a:t>
            </a:r>
          </a:p>
          <a:p>
            <a:pPr>
              <a:lnSpc>
                <a:spcPct val="150000"/>
              </a:lnSpc>
            </a:pPr>
            <a:r>
              <a:rPr lang="el-GR" dirty="0"/>
              <a:t>5 χρόνια σε αυτό το σχολείο</a:t>
            </a:r>
          </a:p>
          <a:p>
            <a:pPr>
              <a:lnSpc>
                <a:spcPct val="150000"/>
              </a:lnSpc>
            </a:pPr>
            <a:r>
              <a:rPr lang="el-GR" dirty="0"/>
              <a:t> Παρακολούθηση 10 ωριαίων προπτυχιακών μαθημάτων ΠΦΑ</a:t>
            </a:r>
          </a:p>
          <a:p>
            <a:pPr>
              <a:lnSpc>
                <a:spcPct val="150000"/>
              </a:lnSpc>
            </a:pPr>
            <a:r>
              <a:rPr lang="el-GR" dirty="0"/>
              <a:t>2-3 ώρες σεμιναρίων ΠΦΑ μετά το  βασικό πτυχίο</a:t>
            </a:r>
          </a:p>
        </p:txBody>
      </p:sp>
    </p:spTree>
    <p:extLst>
      <p:ext uri="{BB962C8B-B14F-4D97-AF65-F5344CB8AC3E}">
        <p14:creationId xmlns:p14="http://schemas.microsoft.com/office/powerpoint/2010/main" val="22951807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609633-1802-4C81-A86A-C18A6ABA8CD5}"/>
              </a:ext>
            </a:extLst>
          </p:cNvPr>
          <p:cNvSpPr>
            <a:spLocks noGrp="1"/>
          </p:cNvSpPr>
          <p:nvPr>
            <p:ph type="title"/>
          </p:nvPr>
        </p:nvSpPr>
        <p:spPr/>
        <p:txBody>
          <a:bodyPr>
            <a:normAutofit/>
          </a:bodyPr>
          <a:lstStyle/>
          <a:p>
            <a:r>
              <a:rPr lang="el-GR" sz="2400" dirty="0">
                <a:effectLst/>
                <a:latin typeface="Tahoma" panose="020B0604030504040204" pitchFamily="34" charset="0"/>
                <a:ea typeface="Calibri" panose="020F0502020204030204" pitchFamily="34" charset="0"/>
              </a:rPr>
              <a:t>Συμπεριφορά ΚΦΑ στην τάξη ένταξης</a:t>
            </a:r>
            <a:endParaRPr lang="el-GR" sz="2400" dirty="0"/>
          </a:p>
        </p:txBody>
      </p:sp>
      <p:sp>
        <p:nvSpPr>
          <p:cNvPr id="3" name="Θέση περιεχομένου 2">
            <a:extLst>
              <a:ext uri="{FF2B5EF4-FFF2-40B4-BE49-F238E27FC236}">
                <a16:creationId xmlns:a16="http://schemas.microsoft.com/office/drawing/2014/main" id="{5AAC9455-C9FD-457F-A4E2-833EDC6D29AA}"/>
              </a:ext>
            </a:extLst>
          </p:cNvPr>
          <p:cNvSpPr>
            <a:spLocks noGrp="1"/>
          </p:cNvSpPr>
          <p:nvPr>
            <p:ph idx="1"/>
          </p:nvPr>
        </p:nvSpPr>
        <p:spPr>
          <a:xfrm>
            <a:off x="386366" y="2160589"/>
            <a:ext cx="9350062" cy="3880773"/>
          </a:xfrm>
        </p:spPr>
        <p:txBody>
          <a:bodyPr/>
          <a:lstStyle/>
          <a:p>
            <a:pPr algn="just">
              <a:lnSpc>
                <a:spcPct val="150000"/>
              </a:lnSpc>
            </a:pPr>
            <a:r>
              <a:rPr lang="el-GR" sz="1800" dirty="0">
                <a:effectLst/>
                <a:latin typeface="Tahoma" panose="020B0604030504040204" pitchFamily="34" charset="0"/>
                <a:ea typeface="Calibri" panose="020F0502020204030204" pitchFamily="34" charset="0"/>
              </a:rPr>
              <a:t>Η συμπεριφορά της κατά τη διάρκεια των τάξεων ένταξης διέφερε από τάξη σε τάξη</a:t>
            </a:r>
          </a:p>
          <a:p>
            <a:pPr algn="just">
              <a:lnSpc>
                <a:spcPct val="150000"/>
              </a:lnSpc>
            </a:pPr>
            <a:r>
              <a:rPr lang="el-GR" dirty="0">
                <a:latin typeface="Tahoma" panose="020B0604030504040204" pitchFamily="34" charset="0"/>
                <a:ea typeface="Calibri" panose="020F0502020204030204" pitchFamily="34" charset="0"/>
              </a:rPr>
              <a:t>Ένοιωθε</a:t>
            </a:r>
            <a:r>
              <a:rPr lang="el-GR" sz="1800" dirty="0">
                <a:effectLst/>
                <a:latin typeface="Tahoma" panose="020B0604030504040204" pitchFamily="34" charset="0"/>
                <a:ea typeface="Calibri" panose="020F0502020204030204" pitchFamily="34" charset="0"/>
              </a:rPr>
              <a:t> πιο άνετα σε ορισμένες τάξεις και να ανησυχούσε σε άλλες</a:t>
            </a:r>
          </a:p>
          <a:p>
            <a:pPr algn="just">
              <a:lnSpc>
                <a:spcPct val="150000"/>
              </a:lnSpc>
            </a:pPr>
            <a:r>
              <a:rPr lang="el-GR" sz="1800" dirty="0">
                <a:effectLst/>
                <a:latin typeface="Tahoma" panose="020B0604030504040204" pitchFamily="34" charset="0"/>
                <a:ea typeface="Calibri" panose="020F0502020204030204" pitchFamily="34" charset="0"/>
              </a:rPr>
              <a:t>Όταν μια τάξη είχε μόνο ένα παιδί με αναπηρία, αισθανόταν πολύ άνετα </a:t>
            </a:r>
          </a:p>
          <a:p>
            <a:pPr algn="just">
              <a:lnSpc>
                <a:spcPct val="150000"/>
              </a:lnSpc>
            </a:pPr>
            <a:r>
              <a:rPr lang="el-GR" dirty="0">
                <a:latin typeface="Tahoma" panose="020B0604030504040204" pitchFamily="34" charset="0"/>
                <a:ea typeface="Calibri" panose="020F0502020204030204" pitchFamily="34" charset="0"/>
              </a:rPr>
              <a:t>Ό</a:t>
            </a:r>
            <a:r>
              <a:rPr lang="el-GR" sz="1800" dirty="0">
                <a:effectLst/>
                <a:latin typeface="Tahoma" panose="020B0604030504040204" pitchFamily="34" charset="0"/>
                <a:ea typeface="Calibri" panose="020F0502020204030204" pitchFamily="34" charset="0"/>
              </a:rPr>
              <a:t>ποτε περισσότερα από ένα παιδιά με αναπηρία παρακολουθούσαν την τάξη της, δεν μπορούσε να επικεντρωθεί στην τάξη</a:t>
            </a:r>
          </a:p>
          <a:p>
            <a:pPr algn="just">
              <a:lnSpc>
                <a:spcPct val="150000"/>
              </a:lnSpc>
            </a:pPr>
            <a:r>
              <a:rPr lang="el-GR" sz="1800" dirty="0">
                <a:effectLst/>
                <a:latin typeface="Tahoma" panose="020B0604030504040204" pitchFamily="34" charset="0"/>
                <a:ea typeface="Calibri" panose="020F0502020204030204" pitchFamily="34" charset="0"/>
              </a:rPr>
              <a:t>Κατά τη δεύτερη εβδομάδα των παρατηρήσεων, αυτά τα σημάδια εξασθένισαν σταδιακά και ήταν πιο χαλαρή και σίγουρη</a:t>
            </a:r>
            <a:endParaRPr lang="el-GR" dirty="0"/>
          </a:p>
        </p:txBody>
      </p:sp>
    </p:spTree>
    <p:extLst>
      <p:ext uri="{BB962C8B-B14F-4D97-AF65-F5344CB8AC3E}">
        <p14:creationId xmlns:p14="http://schemas.microsoft.com/office/powerpoint/2010/main" val="5067331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C27876-F365-4397-A124-B81D35288D22}"/>
              </a:ext>
            </a:extLst>
          </p:cNvPr>
          <p:cNvSpPr>
            <a:spLocks noGrp="1"/>
          </p:cNvSpPr>
          <p:nvPr>
            <p:ph type="title"/>
          </p:nvPr>
        </p:nvSpPr>
        <p:spPr/>
        <p:txBody>
          <a:bodyPr>
            <a:normAutofit/>
          </a:bodyPr>
          <a:lstStyle/>
          <a:p>
            <a:r>
              <a:rPr lang="el-GR" sz="2800" dirty="0">
                <a:effectLst/>
                <a:latin typeface="Tahoma" panose="020B0604030504040204" pitchFamily="34" charset="0"/>
                <a:ea typeface="Calibri" panose="020F0502020204030204" pitchFamily="34" charset="0"/>
              </a:rPr>
              <a:t>Διαφορές ανάλογα με το αντικείμενο διδασκαλίας</a:t>
            </a:r>
            <a:endParaRPr lang="el-GR" sz="2800" dirty="0"/>
          </a:p>
        </p:txBody>
      </p:sp>
      <p:sp>
        <p:nvSpPr>
          <p:cNvPr id="3" name="Θέση περιεχομένου 2">
            <a:extLst>
              <a:ext uri="{FF2B5EF4-FFF2-40B4-BE49-F238E27FC236}">
                <a16:creationId xmlns:a16="http://schemas.microsoft.com/office/drawing/2014/main" id="{63728DCD-1FEC-40AB-862F-C9A5C83DB7B8}"/>
              </a:ext>
            </a:extLst>
          </p:cNvPr>
          <p:cNvSpPr>
            <a:spLocks noGrp="1"/>
          </p:cNvSpPr>
          <p:nvPr>
            <p:ph idx="1"/>
          </p:nvPr>
        </p:nvSpPr>
        <p:spPr>
          <a:xfrm>
            <a:off x="373487" y="2160589"/>
            <a:ext cx="9388699" cy="3880773"/>
          </a:xfrm>
        </p:spPr>
        <p:txBody>
          <a:bodyPr/>
          <a:lstStyle/>
          <a:p>
            <a:pPr algn="just">
              <a:lnSpc>
                <a:spcPct val="150000"/>
              </a:lnSpc>
            </a:pPr>
            <a:r>
              <a:rPr lang="el-GR" sz="1800" dirty="0">
                <a:effectLst/>
                <a:latin typeface="Tahoma" panose="020B0604030504040204" pitchFamily="34" charset="0"/>
                <a:ea typeface="Calibri" panose="020F0502020204030204" pitchFamily="34" charset="0"/>
              </a:rPr>
              <a:t> Κάθε φορά που θα είχε ένα παιδί με αναπηρία στην τάξη, θα τακτοποιούσε το δωμάτιο διαφορετικά, και θα επέλεγε τις δραστηριότητες πιο προσεκτικά</a:t>
            </a:r>
          </a:p>
          <a:p>
            <a:pPr algn="just">
              <a:lnSpc>
                <a:spcPct val="150000"/>
              </a:lnSpc>
            </a:pPr>
            <a:r>
              <a:rPr lang="el-GR" sz="1800" dirty="0">
                <a:effectLst/>
                <a:latin typeface="Tahoma" panose="020B0604030504040204" pitchFamily="34" charset="0"/>
                <a:ea typeface="Calibri" panose="020F0502020204030204" pitchFamily="34" charset="0"/>
              </a:rPr>
              <a:t> Η αίσθηση του χώρου  και η προσαρμογή στις δραστηριότητές της, ήταν κάτι παραπάνω από σωστή</a:t>
            </a:r>
          </a:p>
          <a:p>
            <a:pPr algn="just">
              <a:lnSpc>
                <a:spcPct val="150000"/>
              </a:lnSpc>
            </a:pPr>
            <a:r>
              <a:rPr lang="el-GR" sz="1800" dirty="0">
                <a:effectLst/>
                <a:latin typeface="Tahoma" panose="020B0604030504040204" pitchFamily="34" charset="0"/>
                <a:ea typeface="Calibri" panose="020F0502020204030204" pitchFamily="34" charset="0"/>
                <a:cs typeface="Times New Roman" panose="02020603050405020304" pitchFamily="18" charset="0"/>
              </a:rPr>
              <a:t>Η κυκλική προπόνηση σε σταθμούς ήταν η καλύτερη τοποθέτηση για αυτές τις προσαρμογές, δεδομένου ότι προσέφερε ποικιλία ασκήσεων και ο χώρος μπορούσε να τακτοποιηθεί διαφορετικά για όλες αυτές τις προσαρμογές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endParaRPr lang="el-GR" dirty="0"/>
          </a:p>
        </p:txBody>
      </p:sp>
    </p:spTree>
    <p:extLst>
      <p:ext uri="{BB962C8B-B14F-4D97-AF65-F5344CB8AC3E}">
        <p14:creationId xmlns:p14="http://schemas.microsoft.com/office/powerpoint/2010/main" val="40951987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7E6C91-BB62-4DC8-87A4-D9AA527ECE08}"/>
              </a:ext>
            </a:extLst>
          </p:cNvPr>
          <p:cNvSpPr>
            <a:spLocks noGrp="1"/>
          </p:cNvSpPr>
          <p:nvPr>
            <p:ph type="title"/>
          </p:nvPr>
        </p:nvSpPr>
        <p:spPr/>
        <p:txBody>
          <a:bodyPr>
            <a:normAutofit/>
          </a:bodyPr>
          <a:lstStyle/>
          <a:p>
            <a:r>
              <a:rPr lang="el-GR" sz="2400" dirty="0">
                <a:effectLst/>
                <a:latin typeface="Tahoma" panose="020B0604030504040204" pitchFamily="34" charset="0"/>
                <a:ea typeface="Calibri" panose="020F0502020204030204" pitchFamily="34" charset="0"/>
              </a:rPr>
              <a:t>Συνεντεύξεις μέσα στο σχολείο</a:t>
            </a:r>
            <a:endParaRPr lang="el-GR" sz="2400" dirty="0"/>
          </a:p>
        </p:txBody>
      </p:sp>
      <p:sp>
        <p:nvSpPr>
          <p:cNvPr id="3" name="Θέση περιεχομένου 2">
            <a:extLst>
              <a:ext uri="{FF2B5EF4-FFF2-40B4-BE49-F238E27FC236}">
                <a16:creationId xmlns:a16="http://schemas.microsoft.com/office/drawing/2014/main" id="{C4441A49-49CB-4705-B433-6AC0A1BFA3EB}"/>
              </a:ext>
            </a:extLst>
          </p:cNvPr>
          <p:cNvSpPr>
            <a:spLocks noGrp="1"/>
          </p:cNvSpPr>
          <p:nvPr>
            <p:ph idx="1"/>
          </p:nvPr>
        </p:nvSpPr>
        <p:spPr/>
        <p:txBody>
          <a:bodyPr/>
          <a:lstStyle/>
          <a:p>
            <a:pPr algn="just">
              <a:lnSpc>
                <a:spcPct val="150000"/>
              </a:lnSpc>
            </a:pPr>
            <a:r>
              <a:rPr lang="el-GR" sz="1800" dirty="0">
                <a:effectLst/>
                <a:latin typeface="Tahoma" panose="020B0604030504040204" pitchFamily="34" charset="0"/>
                <a:ea typeface="Calibri" panose="020F0502020204030204" pitchFamily="34" charset="0"/>
              </a:rPr>
              <a:t>Τρία μέλη του συλλόγου διδασκόντων του σχολείου ερωτήθηκαν ανεπίσημα μετά τις παρατηρήσεις και πριν την αναχώρησή μου από το σχολείο</a:t>
            </a:r>
          </a:p>
          <a:p>
            <a:pPr marL="0" indent="0" algn="just">
              <a:lnSpc>
                <a:spcPct val="150000"/>
              </a:lnSpc>
              <a:buNone/>
            </a:pPr>
            <a:endParaRPr lang="el-GR" sz="1800" dirty="0">
              <a:effectLst/>
              <a:latin typeface="Tahoma" panose="020B0604030504040204" pitchFamily="34" charset="0"/>
              <a:ea typeface="Calibri" panose="020F0502020204030204" pitchFamily="34" charset="0"/>
            </a:endParaRPr>
          </a:p>
          <a:p>
            <a:pPr algn="just">
              <a:lnSpc>
                <a:spcPct val="150000"/>
              </a:lnSpc>
            </a:pPr>
            <a:r>
              <a:rPr lang="el-GR" sz="1800" dirty="0">
                <a:effectLst/>
                <a:latin typeface="Tahoma" panose="020B0604030504040204" pitchFamily="34" charset="0"/>
                <a:ea typeface="Calibri" panose="020F0502020204030204" pitchFamily="34" charset="0"/>
              </a:rPr>
              <a:t>Σύμφωνα με τις συνεντεύξεις και τη σχετική τεκμηρίωση που βρέθηκε στο σχολείο, υπήρχαν διαφορετικές απόψεις σχετικά με την ένταξη «πώς» και «γιατί» εισήχθη στο σχολείο, καθώς και τον αντίκτυπο που είχε στους άλλους δασκάλους</a:t>
            </a:r>
            <a:endParaRPr lang="el-GR" dirty="0"/>
          </a:p>
        </p:txBody>
      </p:sp>
    </p:spTree>
    <p:extLst>
      <p:ext uri="{BB962C8B-B14F-4D97-AF65-F5344CB8AC3E}">
        <p14:creationId xmlns:p14="http://schemas.microsoft.com/office/powerpoint/2010/main" val="3748224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B27F33-A4D0-4D01-B1DF-88D7C21FDC45}"/>
              </a:ext>
            </a:extLst>
          </p:cNvPr>
          <p:cNvSpPr>
            <a:spLocks noGrp="1"/>
          </p:cNvSpPr>
          <p:nvPr>
            <p:ph type="title"/>
          </p:nvPr>
        </p:nvSpPr>
        <p:spPr/>
        <p:txBody>
          <a:bodyPr/>
          <a:lstStyle/>
          <a:p>
            <a:r>
              <a:rPr lang="el-GR" dirty="0"/>
              <a:t>Συμπεράσματα</a:t>
            </a:r>
          </a:p>
        </p:txBody>
      </p:sp>
      <p:sp>
        <p:nvSpPr>
          <p:cNvPr id="3" name="Θέση περιεχομένου 2">
            <a:extLst>
              <a:ext uri="{FF2B5EF4-FFF2-40B4-BE49-F238E27FC236}">
                <a16:creationId xmlns:a16="http://schemas.microsoft.com/office/drawing/2014/main" id="{2E8D5C8D-FA1F-432C-AEC4-0B55642E9588}"/>
              </a:ext>
            </a:extLst>
          </p:cNvPr>
          <p:cNvSpPr>
            <a:spLocks noGrp="1"/>
          </p:cNvSpPr>
          <p:nvPr>
            <p:ph idx="1"/>
          </p:nvPr>
        </p:nvSpPr>
        <p:spPr>
          <a:xfrm>
            <a:off x="677334" y="2160589"/>
            <a:ext cx="8596668" cy="4265969"/>
          </a:xfrm>
        </p:spPr>
        <p:txBody>
          <a:bodyPr>
            <a:normAutofit/>
          </a:bodyPr>
          <a:lstStyle/>
          <a:p>
            <a:pPr>
              <a:lnSpc>
                <a:spcPct val="150000"/>
              </a:lnSpc>
            </a:pPr>
            <a:r>
              <a:rPr lang="el-GR" sz="1800" dirty="0">
                <a:effectLst/>
                <a:latin typeface="Tahoma" panose="020B0604030504040204" pitchFamily="34" charset="0"/>
                <a:ea typeface="Calibri" panose="020F0502020204030204" pitchFamily="34" charset="0"/>
              </a:rPr>
              <a:t>Οι επαγγελματίες της φυσικής αγωγής και αθλητισμού πρέπει να διαμορφώσουν θετικές στάσεις απέναντι στην ένταξη</a:t>
            </a:r>
          </a:p>
          <a:p>
            <a:pPr>
              <a:lnSpc>
                <a:spcPct val="150000"/>
              </a:lnSpc>
            </a:pPr>
            <a:r>
              <a:rPr lang="el-GR" dirty="0">
                <a:latin typeface="Tahoma" panose="020B0604030504040204" pitchFamily="34" charset="0"/>
                <a:ea typeface="Calibri" panose="020F0502020204030204" pitchFamily="34" charset="0"/>
              </a:rPr>
              <a:t>Ο</a:t>
            </a:r>
            <a:r>
              <a:rPr lang="el-GR" sz="1800" dirty="0">
                <a:effectLst/>
                <a:latin typeface="Tahoma" panose="020B0604030504040204" pitchFamily="34" charset="0"/>
                <a:ea typeface="Calibri" panose="020F0502020204030204" pitchFamily="34" charset="0"/>
              </a:rPr>
              <a:t>ι εγκαταστάσεις αθλητισμού πρέπει να είναι καλύτερα δομημένες ώστε να μπορούν φιλοξενούν ενταξιακές φυσικές δραστηριότητες</a:t>
            </a:r>
          </a:p>
          <a:p>
            <a:pPr>
              <a:lnSpc>
                <a:spcPct val="150000"/>
              </a:lnSpc>
            </a:pPr>
            <a:r>
              <a:rPr lang="el-GR" dirty="0">
                <a:latin typeface="Tahoma" panose="020B0604030504040204" pitchFamily="34" charset="0"/>
                <a:ea typeface="Calibri" panose="020F0502020204030204" pitchFamily="34" charset="0"/>
              </a:rPr>
              <a:t>Ο</a:t>
            </a:r>
            <a:r>
              <a:rPr lang="el-GR" sz="1800" dirty="0">
                <a:effectLst/>
                <a:latin typeface="Tahoma" panose="020B0604030504040204" pitchFamily="34" charset="0"/>
                <a:ea typeface="Calibri" panose="020F0502020204030204" pitchFamily="34" charset="0"/>
              </a:rPr>
              <a:t>ι φοιτητές ΣΕΦΑΑ πρέπει να ενημερώνονται για την ένταξη στο πλαίσιο της επαγγελματικής προετοιμασίας τους</a:t>
            </a:r>
          </a:p>
          <a:p>
            <a:pPr>
              <a:lnSpc>
                <a:spcPct val="150000"/>
              </a:lnSpc>
            </a:pPr>
            <a:r>
              <a:rPr lang="el-GR" dirty="0">
                <a:latin typeface="Tahoma" panose="020B0604030504040204" pitchFamily="34" charset="0"/>
                <a:ea typeface="Calibri" panose="020F0502020204030204" pitchFamily="34" charset="0"/>
              </a:rPr>
              <a:t>Ο</a:t>
            </a:r>
            <a:r>
              <a:rPr lang="el-GR" sz="1800" dirty="0">
                <a:effectLst/>
                <a:latin typeface="Tahoma" panose="020B0604030504040204" pitchFamily="34" charset="0"/>
                <a:ea typeface="Calibri" panose="020F0502020204030204" pitchFamily="34" charset="0"/>
              </a:rPr>
              <a:t>ι ΚΦΑ σε τάξεις ένταξης πρέπει να υποστηρίζονται και να ενημερώνονται καθ’ 'όλη τη διάρκεια αυτής της διαδικασίας από τη διοίκηση του σχολείου και το κράτος</a:t>
            </a:r>
            <a:endParaRPr lang="el-GR" dirty="0"/>
          </a:p>
        </p:txBody>
      </p:sp>
    </p:spTree>
    <p:extLst>
      <p:ext uri="{BB962C8B-B14F-4D97-AF65-F5344CB8AC3E}">
        <p14:creationId xmlns:p14="http://schemas.microsoft.com/office/powerpoint/2010/main" val="30262654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59CCB6-5EA7-4236-A108-D8C51014831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0CAD733-DB02-4BC0-8BE3-611F108F4ECD}"/>
              </a:ext>
            </a:extLst>
          </p:cNvPr>
          <p:cNvSpPr>
            <a:spLocks noGrp="1"/>
          </p:cNvSpPr>
          <p:nvPr>
            <p:ph idx="1"/>
          </p:nvPr>
        </p:nvSpPr>
        <p:spPr/>
        <p:txBody>
          <a:bodyPr/>
          <a:lstStyle/>
          <a:p>
            <a:pPr marL="0" indent="0" algn="ctr">
              <a:buNone/>
            </a:pPr>
            <a:endParaRPr lang="el-GR" dirty="0"/>
          </a:p>
          <a:p>
            <a:pPr marL="0" indent="0" algn="ctr">
              <a:buNone/>
            </a:pPr>
            <a:endParaRPr lang="el-GR" dirty="0"/>
          </a:p>
          <a:p>
            <a:pPr marL="0" indent="0" algn="ctr">
              <a:buNone/>
            </a:pPr>
            <a:endParaRPr lang="el-GR" dirty="0"/>
          </a:p>
          <a:p>
            <a:pPr marL="0" indent="0" algn="ctr">
              <a:buNone/>
            </a:pPr>
            <a:r>
              <a:rPr lang="el-GR" sz="3600" dirty="0"/>
              <a:t>Σας ευχαριστώ πολύ</a:t>
            </a:r>
          </a:p>
        </p:txBody>
      </p:sp>
    </p:spTree>
    <p:extLst>
      <p:ext uri="{BB962C8B-B14F-4D97-AF65-F5344CB8AC3E}">
        <p14:creationId xmlns:p14="http://schemas.microsoft.com/office/powerpoint/2010/main" val="2877293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Ισοσκελές τρίγωνο 4">
            <a:extLst>
              <a:ext uri="{FF2B5EF4-FFF2-40B4-BE49-F238E27FC236}">
                <a16:creationId xmlns:a16="http://schemas.microsoft.com/office/drawing/2014/main" id="{D8FB92D8-2F8A-49E8-8355-0CA9EAD6D230}"/>
              </a:ext>
            </a:extLst>
          </p:cNvPr>
          <p:cNvSpPr/>
          <p:nvPr/>
        </p:nvSpPr>
        <p:spPr>
          <a:xfrm>
            <a:off x="1700011" y="1159098"/>
            <a:ext cx="7340958" cy="486821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TextBox 5">
            <a:extLst>
              <a:ext uri="{FF2B5EF4-FFF2-40B4-BE49-F238E27FC236}">
                <a16:creationId xmlns:a16="http://schemas.microsoft.com/office/drawing/2014/main" id="{21EF38DE-792A-4D22-8D57-D94CFCD133F7}"/>
              </a:ext>
            </a:extLst>
          </p:cNvPr>
          <p:cNvSpPr txBox="1"/>
          <p:nvPr/>
        </p:nvSpPr>
        <p:spPr>
          <a:xfrm>
            <a:off x="2498501" y="5254580"/>
            <a:ext cx="5692462" cy="584775"/>
          </a:xfrm>
          <a:prstGeom prst="rect">
            <a:avLst/>
          </a:prstGeom>
          <a:noFill/>
        </p:spPr>
        <p:txBody>
          <a:bodyPr wrap="square" rtlCol="0">
            <a:spAutoFit/>
          </a:bodyPr>
          <a:lstStyle/>
          <a:p>
            <a:pPr algn="ctr"/>
            <a:r>
              <a:rPr lang="el-GR" sz="3200" dirty="0"/>
              <a:t>Κοινωνική Πολιτική</a:t>
            </a:r>
          </a:p>
        </p:txBody>
      </p:sp>
      <p:sp>
        <p:nvSpPr>
          <p:cNvPr id="7" name="TextBox 6">
            <a:extLst>
              <a:ext uri="{FF2B5EF4-FFF2-40B4-BE49-F238E27FC236}">
                <a16:creationId xmlns:a16="http://schemas.microsoft.com/office/drawing/2014/main" id="{A5A6EAE5-37C0-4A06-AD80-4775119EEF21}"/>
              </a:ext>
            </a:extLst>
          </p:cNvPr>
          <p:cNvSpPr txBox="1"/>
          <p:nvPr/>
        </p:nvSpPr>
        <p:spPr>
          <a:xfrm>
            <a:off x="3387143" y="4030655"/>
            <a:ext cx="3915177" cy="584775"/>
          </a:xfrm>
          <a:prstGeom prst="rect">
            <a:avLst/>
          </a:prstGeom>
          <a:noFill/>
        </p:spPr>
        <p:txBody>
          <a:bodyPr wrap="square" rtlCol="0">
            <a:spAutoFit/>
          </a:bodyPr>
          <a:lstStyle/>
          <a:p>
            <a:pPr algn="ctr"/>
            <a:r>
              <a:rPr lang="el-GR" sz="3200" dirty="0"/>
              <a:t>Ειδική Εκπαίδευση</a:t>
            </a:r>
          </a:p>
        </p:txBody>
      </p:sp>
      <p:sp>
        <p:nvSpPr>
          <p:cNvPr id="8" name="TextBox 7">
            <a:extLst>
              <a:ext uri="{FF2B5EF4-FFF2-40B4-BE49-F238E27FC236}">
                <a16:creationId xmlns:a16="http://schemas.microsoft.com/office/drawing/2014/main" id="{1592C49A-164E-41D7-A985-6E9D4A44C12A}"/>
              </a:ext>
            </a:extLst>
          </p:cNvPr>
          <p:cNvSpPr txBox="1"/>
          <p:nvPr/>
        </p:nvSpPr>
        <p:spPr>
          <a:xfrm>
            <a:off x="3734873" y="2560508"/>
            <a:ext cx="3271234" cy="830997"/>
          </a:xfrm>
          <a:prstGeom prst="rect">
            <a:avLst/>
          </a:prstGeom>
          <a:noFill/>
        </p:spPr>
        <p:txBody>
          <a:bodyPr wrap="square" rtlCol="0">
            <a:spAutoFit/>
          </a:bodyPr>
          <a:lstStyle/>
          <a:p>
            <a:pPr algn="ctr"/>
            <a:r>
              <a:rPr lang="el-GR" sz="2400" dirty="0"/>
              <a:t>Προσαρμοσμένη </a:t>
            </a:r>
          </a:p>
          <a:p>
            <a:pPr algn="ctr"/>
            <a:r>
              <a:rPr lang="el-GR" sz="2400" dirty="0"/>
              <a:t>Φυσική αγωγή</a:t>
            </a:r>
          </a:p>
        </p:txBody>
      </p:sp>
    </p:spTree>
    <p:extLst>
      <p:ext uri="{BB962C8B-B14F-4D97-AF65-F5344CB8AC3E}">
        <p14:creationId xmlns:p14="http://schemas.microsoft.com/office/powerpoint/2010/main" val="688149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7A19FD-0DE4-4C75-81EF-F8DB21FA9391}"/>
              </a:ext>
            </a:extLst>
          </p:cNvPr>
          <p:cNvSpPr>
            <a:spLocks noGrp="1"/>
          </p:cNvSpPr>
          <p:nvPr>
            <p:ph type="title"/>
          </p:nvPr>
        </p:nvSpPr>
        <p:spPr/>
        <p:txBody>
          <a:bodyPr>
            <a:normAutofit/>
          </a:bodyPr>
          <a:lstStyle/>
          <a:p>
            <a:r>
              <a:rPr lang="el-GR" sz="3200" dirty="0"/>
              <a:t>Προϋποθέσεις για να λειτουργήσει η ΠΦΑ</a:t>
            </a:r>
          </a:p>
        </p:txBody>
      </p:sp>
      <p:sp>
        <p:nvSpPr>
          <p:cNvPr id="3" name="Θέση περιεχομένου 2">
            <a:extLst>
              <a:ext uri="{FF2B5EF4-FFF2-40B4-BE49-F238E27FC236}">
                <a16:creationId xmlns:a16="http://schemas.microsoft.com/office/drawing/2014/main" id="{31EC302A-4CD3-4C43-BAD3-B3E227B7FBE2}"/>
              </a:ext>
            </a:extLst>
          </p:cNvPr>
          <p:cNvSpPr>
            <a:spLocks noGrp="1"/>
          </p:cNvSpPr>
          <p:nvPr>
            <p:ph idx="1"/>
          </p:nvPr>
        </p:nvSpPr>
        <p:spPr/>
        <p:txBody>
          <a:bodyPr/>
          <a:lstStyle/>
          <a:p>
            <a:pPr algn="just">
              <a:lnSpc>
                <a:spcPct val="150000"/>
              </a:lnSpc>
            </a:pPr>
            <a:r>
              <a:rPr lang="el-GR" sz="2000" dirty="0">
                <a:latin typeface="Tahoma" panose="020B0604030504040204" pitchFamily="34" charset="0"/>
                <a:ea typeface="Calibri" panose="020F0502020204030204" pitchFamily="34" charset="0"/>
                <a:cs typeface="Times New Roman" panose="02020603050405020304" pitchFamily="18" charset="0"/>
              </a:rPr>
              <a:t>Κ</a:t>
            </a:r>
            <a:r>
              <a:rPr lang="el-GR" sz="2000" dirty="0">
                <a:effectLst/>
                <a:latin typeface="Tahoma" panose="020B0604030504040204" pitchFamily="34" charset="0"/>
                <a:ea typeface="Calibri" panose="020F0502020204030204" pitchFamily="34" charset="0"/>
                <a:cs typeface="Times New Roman" panose="02020603050405020304" pitchFamily="18" charset="0"/>
              </a:rPr>
              <a:t>αλά υποστηριζόμενη κοινωνική πολιτική = καλή βάση για την ειδική εκπαίδευση αλλά όχι απαραίτητα για τον αθλητισμό </a:t>
            </a:r>
          </a:p>
          <a:p>
            <a:pPr marL="0" indent="0" algn="just">
              <a:lnSpc>
                <a:spcPct val="150000"/>
              </a:lnSpc>
              <a:buNone/>
            </a:pPr>
            <a:endParaRPr lang="el-GR" sz="2000" dirty="0">
              <a:effectLst/>
              <a:latin typeface="Tahoma" panose="020B0604030504040204" pitchFamily="34" charset="0"/>
              <a:ea typeface="Calibri" panose="020F0502020204030204" pitchFamily="34" charset="0"/>
              <a:cs typeface="Times New Roman" panose="02020603050405020304" pitchFamily="18" charset="0"/>
            </a:endParaRPr>
          </a:p>
          <a:p>
            <a:pPr algn="just">
              <a:lnSpc>
                <a:spcPct val="150000"/>
              </a:lnSpc>
            </a:pPr>
            <a:r>
              <a:rPr lang="el-GR" sz="2000" dirty="0">
                <a:latin typeface="Tahoma" panose="020B0604030504040204" pitchFamily="34" charset="0"/>
                <a:ea typeface="Calibri" panose="020F0502020204030204" pitchFamily="34" charset="0"/>
                <a:cs typeface="Times New Roman" panose="02020603050405020304" pitchFamily="18" charset="0"/>
              </a:rPr>
              <a:t>Κ</a:t>
            </a:r>
            <a:r>
              <a:rPr lang="el-GR" sz="2000" dirty="0">
                <a:effectLst/>
                <a:latin typeface="Tahoma" panose="020B0604030504040204" pitchFamily="34" charset="0"/>
                <a:ea typeface="Calibri" panose="020F0502020204030204" pitchFamily="34" charset="0"/>
                <a:cs typeface="Times New Roman" panose="02020603050405020304" pitchFamily="18" charset="0"/>
              </a:rPr>
              <a:t>αλά υποστηριζόμενη κοινωνική πολιτική + καλό ειδικό εκπαιδευτικό σύστημα = </a:t>
            </a:r>
            <a:r>
              <a:rPr lang="el-GR" sz="2000" dirty="0">
                <a:latin typeface="Tahoma" panose="020B0604030504040204" pitchFamily="34" charset="0"/>
                <a:ea typeface="Calibri" panose="020F0502020204030204" pitchFamily="34" charset="0"/>
                <a:cs typeface="Times New Roman" panose="02020603050405020304" pitchFamily="18" charset="0"/>
              </a:rPr>
              <a:t>καλή πιθανότητα </a:t>
            </a:r>
            <a:r>
              <a:rPr lang="el-GR" sz="2000" dirty="0">
                <a:effectLst/>
                <a:latin typeface="Tahoma" panose="020B0604030504040204" pitchFamily="34" charset="0"/>
                <a:ea typeface="Calibri" panose="020F0502020204030204" pitchFamily="34" charset="0"/>
                <a:cs typeface="Times New Roman" panose="02020603050405020304" pitchFamily="18" charset="0"/>
              </a:rPr>
              <a:t>ΠΦΑ σε προχωρημένο στάδιο</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920106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F8D416-41AB-46DC-8D0D-0F9C97C05AEA}"/>
              </a:ext>
            </a:extLst>
          </p:cNvPr>
          <p:cNvSpPr>
            <a:spLocks noGrp="1"/>
          </p:cNvSpPr>
          <p:nvPr>
            <p:ph type="title"/>
          </p:nvPr>
        </p:nvSpPr>
        <p:spPr>
          <a:xfrm>
            <a:off x="677334" y="609600"/>
            <a:ext cx="8814396" cy="1320800"/>
          </a:xfrm>
        </p:spPr>
        <p:txBody>
          <a:bodyPr>
            <a:normAutofit/>
          </a:bodyPr>
          <a:lstStyle/>
          <a:p>
            <a:r>
              <a:rPr lang="el-GR" sz="3200" dirty="0"/>
              <a:t>Συνθήκες στην Ελλάδα τα τελευταία 20 χρόνια</a:t>
            </a:r>
          </a:p>
        </p:txBody>
      </p:sp>
      <p:sp>
        <p:nvSpPr>
          <p:cNvPr id="3" name="Θέση περιεχομένου 2">
            <a:extLst>
              <a:ext uri="{FF2B5EF4-FFF2-40B4-BE49-F238E27FC236}">
                <a16:creationId xmlns:a16="http://schemas.microsoft.com/office/drawing/2014/main" id="{9049F453-7817-4A34-8518-AA9F6847EFAB}"/>
              </a:ext>
            </a:extLst>
          </p:cNvPr>
          <p:cNvSpPr>
            <a:spLocks noGrp="1"/>
          </p:cNvSpPr>
          <p:nvPr>
            <p:ph idx="1"/>
          </p:nvPr>
        </p:nvSpPr>
        <p:spPr/>
        <p:txBody>
          <a:bodyPr>
            <a:noAutofit/>
          </a:bodyPr>
          <a:lstStyle/>
          <a:p>
            <a:pPr algn="just">
              <a:lnSpc>
                <a:spcPct val="150000"/>
              </a:lnSpc>
            </a:pPr>
            <a:r>
              <a:rPr lang="el-GR" sz="2000" dirty="0">
                <a:effectLst/>
                <a:latin typeface="Tahoma" panose="020B0604030504040204" pitchFamily="34" charset="0"/>
                <a:ea typeface="Calibri" panose="020F0502020204030204" pitchFamily="34" charset="0"/>
              </a:rPr>
              <a:t>Οι κοινωνικές πολιτικές που αφορούν στα άτομα με ειδικές ανάγκες δεν αναπτύχθηκαν τόσο γρήγορα όσο σε άλλες ευρωπαϊκές χώρες </a:t>
            </a:r>
          </a:p>
          <a:p>
            <a:pPr algn="just">
              <a:lnSpc>
                <a:spcPct val="150000"/>
              </a:lnSpc>
            </a:pPr>
            <a:endParaRPr lang="el-GR" sz="2000" dirty="0">
              <a:latin typeface="Tahoma" panose="020B0604030504040204" pitchFamily="34" charset="0"/>
              <a:ea typeface="Calibri" panose="020F0502020204030204" pitchFamily="34" charset="0"/>
            </a:endParaRPr>
          </a:p>
          <a:p>
            <a:pPr algn="just">
              <a:lnSpc>
                <a:spcPct val="150000"/>
              </a:lnSpc>
            </a:pPr>
            <a:r>
              <a:rPr lang="el-GR" sz="2000" dirty="0">
                <a:latin typeface="Tahoma" panose="020B0604030504040204" pitchFamily="34" charset="0"/>
                <a:ea typeface="Calibri" panose="020F0502020204030204" pitchFamily="34" charset="0"/>
              </a:rPr>
              <a:t>Π</a:t>
            </a:r>
            <a:r>
              <a:rPr lang="el-GR" sz="2000" dirty="0">
                <a:effectLst/>
                <a:latin typeface="Tahoma" panose="020B0604030504040204" pitchFamily="34" charset="0"/>
                <a:ea typeface="Calibri" panose="020F0502020204030204" pitchFamily="34" charset="0"/>
              </a:rPr>
              <a:t>ολιτιστικές διαφορές και  διαφορετικό </a:t>
            </a:r>
            <a:r>
              <a:rPr lang="el-GR" sz="2000" dirty="0" err="1">
                <a:effectLst/>
                <a:latin typeface="Tahoma" panose="020B0604030504040204" pitchFamily="34" charset="0"/>
                <a:ea typeface="Calibri" panose="020F0502020204030204" pitchFamily="34" charset="0"/>
              </a:rPr>
              <a:t>κοινωνικο</a:t>
            </a:r>
            <a:r>
              <a:rPr lang="el-GR" sz="2000" dirty="0">
                <a:effectLst/>
                <a:latin typeface="Tahoma" panose="020B0604030504040204" pitchFamily="34" charset="0"/>
                <a:ea typeface="Calibri" panose="020F0502020204030204" pitchFamily="34" charset="0"/>
              </a:rPr>
              <a:t>-οικονομικό υπόβαθρο </a:t>
            </a:r>
          </a:p>
          <a:p>
            <a:pPr algn="just">
              <a:lnSpc>
                <a:spcPct val="150000"/>
              </a:lnSpc>
            </a:pPr>
            <a:endParaRPr lang="el-GR" sz="2000" dirty="0">
              <a:latin typeface="Tahoma" panose="020B0604030504040204" pitchFamily="34" charset="0"/>
              <a:ea typeface="Calibri" panose="020F0502020204030204" pitchFamily="34" charset="0"/>
            </a:endParaRPr>
          </a:p>
          <a:p>
            <a:pPr algn="just">
              <a:lnSpc>
                <a:spcPct val="150000"/>
              </a:lnSpc>
            </a:pPr>
            <a:r>
              <a:rPr lang="el-GR" sz="2000" dirty="0">
                <a:latin typeface="Tahoma" panose="020B0604030504040204" pitchFamily="34" charset="0"/>
                <a:ea typeface="Calibri" panose="020F0502020204030204" pitchFamily="34" charset="0"/>
              </a:rPr>
              <a:t>Η</a:t>
            </a:r>
            <a:r>
              <a:rPr lang="el-GR" sz="2000" dirty="0">
                <a:effectLst/>
                <a:latin typeface="Tahoma" panose="020B0604030504040204" pitchFamily="34" charset="0"/>
                <a:ea typeface="Calibri" panose="020F0502020204030204" pitchFamily="34" charset="0"/>
              </a:rPr>
              <a:t> ειδική εκπαίδευση και ο ειδικός αθλητισμός είναι νέοι σχετικά τομείς για το ελληνικό εκπαιδευτικό σύστημα</a:t>
            </a:r>
            <a:endParaRPr lang="el-GR" sz="2000" dirty="0"/>
          </a:p>
        </p:txBody>
      </p:sp>
    </p:spTree>
    <p:extLst>
      <p:ext uri="{BB962C8B-B14F-4D97-AF65-F5344CB8AC3E}">
        <p14:creationId xmlns:p14="http://schemas.microsoft.com/office/powerpoint/2010/main" val="3430634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66C0CE-C691-4939-9E29-FA18291B8BE1}"/>
              </a:ext>
            </a:extLst>
          </p:cNvPr>
          <p:cNvSpPr>
            <a:spLocks noGrp="1"/>
          </p:cNvSpPr>
          <p:nvPr>
            <p:ph type="title"/>
          </p:nvPr>
        </p:nvSpPr>
        <p:spPr/>
        <p:txBody>
          <a:bodyPr>
            <a:normAutofit/>
          </a:bodyPr>
          <a:lstStyle/>
          <a:p>
            <a:r>
              <a:rPr lang="el-GR" sz="2400" dirty="0"/>
              <a:t>Προϋποθέσεις για να λειτουργήσει η ΠΦΑ στην Ελλάδα </a:t>
            </a:r>
          </a:p>
        </p:txBody>
      </p:sp>
      <p:sp>
        <p:nvSpPr>
          <p:cNvPr id="3" name="Θέση περιεχομένου 2">
            <a:extLst>
              <a:ext uri="{FF2B5EF4-FFF2-40B4-BE49-F238E27FC236}">
                <a16:creationId xmlns:a16="http://schemas.microsoft.com/office/drawing/2014/main" id="{EAED5F46-601E-46FE-9508-FDA6A4D85203}"/>
              </a:ext>
            </a:extLst>
          </p:cNvPr>
          <p:cNvSpPr>
            <a:spLocks noGrp="1"/>
          </p:cNvSpPr>
          <p:nvPr>
            <p:ph idx="1"/>
          </p:nvPr>
        </p:nvSpPr>
        <p:spPr/>
        <p:txBody>
          <a:bodyPr>
            <a:normAutofit/>
          </a:bodyPr>
          <a:lstStyle/>
          <a:p>
            <a:pPr algn="just">
              <a:lnSpc>
                <a:spcPct val="150000"/>
              </a:lnSpc>
            </a:pPr>
            <a:r>
              <a:rPr lang="el-GR" sz="2000" dirty="0">
                <a:latin typeface="Tahoma" panose="020B0604030504040204" pitchFamily="34" charset="0"/>
                <a:ea typeface="Calibri" panose="020F0502020204030204" pitchFamily="34" charset="0"/>
              </a:rPr>
              <a:t>Η</a:t>
            </a:r>
            <a:r>
              <a:rPr lang="el-GR" sz="2000" dirty="0">
                <a:effectLst/>
                <a:latin typeface="Tahoma" panose="020B0604030504040204" pitchFamily="34" charset="0"/>
                <a:ea typeface="Calibri" panose="020F0502020204030204" pitchFamily="34" charset="0"/>
              </a:rPr>
              <a:t> εξέλιξη δεν μπορεί να επιτευχθεί από τη μια μέρα στην άλλη</a:t>
            </a:r>
            <a:endParaRPr lang="el-GR" sz="2000" dirty="0">
              <a:latin typeface="Tahoma" panose="020B0604030504040204" pitchFamily="34" charset="0"/>
              <a:ea typeface="Calibri" panose="020F0502020204030204" pitchFamily="34" charset="0"/>
            </a:endParaRPr>
          </a:p>
          <a:p>
            <a:pPr algn="just">
              <a:lnSpc>
                <a:spcPct val="150000"/>
              </a:lnSpc>
            </a:pPr>
            <a:r>
              <a:rPr lang="el-GR" sz="2000" dirty="0">
                <a:effectLst/>
                <a:latin typeface="Tahoma" panose="020B0604030504040204" pitchFamily="34" charset="0"/>
                <a:ea typeface="Calibri" panose="020F0502020204030204" pitchFamily="34" charset="0"/>
              </a:rPr>
              <a:t>Χρειάζεται χρόνο, χρήματα και άτομα που είναι εξειδικευμένα και καλά οργανωμένα</a:t>
            </a:r>
            <a:endParaRPr lang="el-GR" sz="2000" dirty="0">
              <a:latin typeface="Tahoma" panose="020B0604030504040204" pitchFamily="34" charset="0"/>
              <a:ea typeface="Calibri" panose="020F0502020204030204" pitchFamily="34" charset="0"/>
            </a:endParaRPr>
          </a:p>
          <a:p>
            <a:pPr algn="just">
              <a:lnSpc>
                <a:spcPct val="150000"/>
              </a:lnSpc>
            </a:pPr>
            <a:r>
              <a:rPr lang="el-GR" sz="2000" dirty="0">
                <a:effectLst/>
                <a:latin typeface="Tahoma" panose="020B0604030504040204" pitchFamily="34" charset="0"/>
                <a:ea typeface="Calibri" panose="020F0502020204030204" pitchFamily="34" charset="0"/>
              </a:rPr>
              <a:t>Χρειάζεται μια ισχυρή και υποστηρικτική κοινωνική πολιτική</a:t>
            </a:r>
          </a:p>
          <a:p>
            <a:pPr algn="just">
              <a:lnSpc>
                <a:spcPct val="150000"/>
              </a:lnSpc>
            </a:pPr>
            <a:r>
              <a:rPr lang="el-GR" sz="2000" dirty="0">
                <a:latin typeface="Tahoma" panose="020B0604030504040204" pitchFamily="34" charset="0"/>
                <a:ea typeface="Calibri" panose="020F0502020204030204" pitchFamily="34" charset="0"/>
              </a:rPr>
              <a:t>Διαρκή εκμοντερνισμό του Νομοθετικού πλαισίου</a:t>
            </a:r>
            <a:endParaRPr lang="el-GR" sz="2000" dirty="0">
              <a:effectLst/>
              <a:latin typeface="Tahoma" panose="020B0604030504040204" pitchFamily="34" charset="0"/>
              <a:ea typeface="Calibri" panose="020F0502020204030204" pitchFamily="34" charset="0"/>
            </a:endParaRPr>
          </a:p>
          <a:p>
            <a:pPr algn="just">
              <a:lnSpc>
                <a:spcPct val="150000"/>
              </a:lnSpc>
            </a:pPr>
            <a:r>
              <a:rPr lang="el-GR" sz="2000" dirty="0">
                <a:latin typeface="Tahoma" panose="020B0604030504040204" pitchFamily="34" charset="0"/>
                <a:ea typeface="Calibri" panose="020F0502020204030204" pitchFamily="34" charset="0"/>
              </a:rPr>
              <a:t>Αύξηση</a:t>
            </a:r>
            <a:r>
              <a:rPr lang="el-GR" sz="2000" dirty="0">
                <a:effectLst/>
                <a:latin typeface="Tahoma" panose="020B0604030504040204" pitchFamily="34" charset="0"/>
                <a:ea typeface="Calibri" panose="020F0502020204030204" pitchFamily="34" charset="0"/>
              </a:rPr>
              <a:t> της ευαισθητοποίησης </a:t>
            </a:r>
          </a:p>
          <a:p>
            <a:pPr algn="just">
              <a:lnSpc>
                <a:spcPct val="150000"/>
              </a:lnSpc>
            </a:pPr>
            <a:r>
              <a:rPr lang="el-GR" sz="2000" dirty="0">
                <a:latin typeface="Tahoma" panose="020B0604030504040204" pitchFamily="34" charset="0"/>
                <a:ea typeface="Calibri" panose="020F0502020204030204" pitchFamily="34" charset="0"/>
              </a:rPr>
              <a:t>Θ</a:t>
            </a:r>
            <a:r>
              <a:rPr lang="el-GR" sz="2000" dirty="0">
                <a:effectLst/>
                <a:latin typeface="Tahoma" panose="020B0604030504040204" pitchFamily="34" charset="0"/>
                <a:ea typeface="Calibri" panose="020F0502020204030204" pitchFamily="34" charset="0"/>
              </a:rPr>
              <a:t>ετική στάση όλων των άλλων</a:t>
            </a:r>
            <a:endParaRPr lang="el-GR" sz="2000" dirty="0"/>
          </a:p>
        </p:txBody>
      </p:sp>
    </p:spTree>
    <p:extLst>
      <p:ext uri="{BB962C8B-B14F-4D97-AF65-F5344CB8AC3E}">
        <p14:creationId xmlns:p14="http://schemas.microsoft.com/office/powerpoint/2010/main" val="2089732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24F5A5-3F96-4F85-9360-442DD82D5402}"/>
              </a:ext>
            </a:extLst>
          </p:cNvPr>
          <p:cNvSpPr>
            <a:spLocks noGrp="1"/>
          </p:cNvSpPr>
          <p:nvPr>
            <p:ph type="title"/>
          </p:nvPr>
        </p:nvSpPr>
        <p:spPr/>
        <p:txBody>
          <a:bodyPr>
            <a:normAutofit/>
          </a:bodyPr>
          <a:lstStyle/>
          <a:p>
            <a:r>
              <a:rPr lang="el-GR" sz="2400" dirty="0"/>
              <a:t>Παράγοντες που επηρεάζουν την εκπαιδευτική  ένταξη</a:t>
            </a:r>
          </a:p>
        </p:txBody>
      </p:sp>
      <p:sp>
        <p:nvSpPr>
          <p:cNvPr id="3" name="Θέση περιεχομένου 2">
            <a:extLst>
              <a:ext uri="{FF2B5EF4-FFF2-40B4-BE49-F238E27FC236}">
                <a16:creationId xmlns:a16="http://schemas.microsoft.com/office/drawing/2014/main" id="{96670D35-5496-4434-A2AB-5F474F03F77E}"/>
              </a:ext>
            </a:extLst>
          </p:cNvPr>
          <p:cNvSpPr>
            <a:spLocks noGrp="1"/>
          </p:cNvSpPr>
          <p:nvPr>
            <p:ph idx="1"/>
          </p:nvPr>
        </p:nvSpPr>
        <p:spPr/>
        <p:txBody>
          <a:bodyPr/>
          <a:lstStyle/>
          <a:p>
            <a:r>
              <a:rPr lang="el-GR" dirty="0"/>
              <a:t>Νομικό Πλαίσιο (κοινωνικές πολιτικές, καθεστώς, ευαισθητοποίηση </a:t>
            </a:r>
            <a:r>
              <a:rPr lang="el-GR" dirty="0" err="1"/>
              <a:t>κλπ</a:t>
            </a:r>
            <a:r>
              <a:rPr lang="el-GR" dirty="0"/>
              <a:t>)</a:t>
            </a:r>
          </a:p>
          <a:p>
            <a:endParaRPr lang="el-GR" dirty="0"/>
          </a:p>
          <a:p>
            <a:r>
              <a:rPr lang="el-GR" dirty="0"/>
              <a:t>Υλικοτεχνική Υποδομή ( δομές εκπαίδευσης κατάλληλες, πόροι, χρόνος </a:t>
            </a:r>
            <a:r>
              <a:rPr lang="el-GR" dirty="0" err="1"/>
              <a:t>κλπ</a:t>
            </a:r>
            <a:r>
              <a:rPr lang="el-GR" dirty="0"/>
              <a:t>)</a:t>
            </a:r>
          </a:p>
          <a:p>
            <a:endParaRPr lang="el-GR" dirty="0"/>
          </a:p>
          <a:p>
            <a:r>
              <a:rPr lang="el-GR" b="1" u="sng" dirty="0"/>
              <a:t>Άλλοι Παράγοντες όπως</a:t>
            </a:r>
            <a:r>
              <a:rPr lang="en-US" dirty="0"/>
              <a:t>:</a:t>
            </a:r>
            <a:r>
              <a:rPr lang="el-GR" sz="1800" dirty="0">
                <a:effectLst/>
                <a:latin typeface="Tahoma" panose="020B0604030504040204" pitchFamily="34" charset="0"/>
                <a:ea typeface="Calibri" panose="020F0502020204030204" pitchFamily="34" charset="0"/>
              </a:rPr>
              <a:t> οι εκπαιδευτικοί και η επιμόρφωση τους</a:t>
            </a:r>
          </a:p>
          <a:p>
            <a:pPr marL="0" indent="0">
              <a:buNone/>
            </a:pPr>
            <a:r>
              <a:rPr lang="el-GR" dirty="0">
                <a:latin typeface="Tahoma" panose="020B0604030504040204" pitchFamily="34" charset="0"/>
                <a:ea typeface="Calibri" panose="020F0502020204030204" pitchFamily="34" charset="0"/>
              </a:rPr>
              <a:t>					</a:t>
            </a:r>
            <a:r>
              <a:rPr lang="el-GR" sz="1800" dirty="0">
                <a:effectLst/>
                <a:latin typeface="Tahoma" panose="020B0604030504040204" pitchFamily="34" charset="0"/>
                <a:ea typeface="Calibri" panose="020F0502020204030204" pitchFamily="34" charset="0"/>
              </a:rPr>
              <a:t>            οι γονείς τον παιδιών με ειδικές ανάγκες</a:t>
            </a:r>
          </a:p>
          <a:p>
            <a:pPr marL="0" indent="0">
              <a:buNone/>
            </a:pPr>
            <a:r>
              <a:rPr lang="el-GR" dirty="0">
                <a:latin typeface="Tahoma" panose="020B0604030504040204" pitchFamily="34" charset="0"/>
                <a:ea typeface="Calibri" panose="020F0502020204030204" pitchFamily="34" charset="0"/>
              </a:rPr>
              <a:t>					            </a:t>
            </a:r>
            <a:r>
              <a:rPr lang="el-GR" sz="1800" dirty="0">
                <a:effectLst/>
                <a:latin typeface="Tahoma" panose="020B0604030504040204" pitchFamily="34" charset="0"/>
                <a:ea typeface="Calibri" panose="020F0502020204030204" pitchFamily="34" charset="0"/>
              </a:rPr>
              <a:t> οι γονείς των συμμαθητών τους</a:t>
            </a:r>
          </a:p>
          <a:p>
            <a:pPr marL="0" indent="0">
              <a:buNone/>
            </a:pPr>
            <a:r>
              <a:rPr lang="el-GR" dirty="0">
                <a:latin typeface="Tahoma" panose="020B0604030504040204" pitchFamily="34" charset="0"/>
                <a:ea typeface="Calibri" panose="020F0502020204030204" pitchFamily="34" charset="0"/>
              </a:rPr>
              <a:t>					             </a:t>
            </a:r>
            <a:r>
              <a:rPr lang="el-GR" sz="1800" dirty="0">
                <a:effectLst/>
                <a:latin typeface="Tahoma" panose="020B0604030504040204" pitchFamily="34" charset="0"/>
                <a:ea typeface="Calibri" panose="020F0502020204030204" pitchFamily="34" charset="0"/>
              </a:rPr>
              <a:t> το είδος της αναπηρίας</a:t>
            </a:r>
          </a:p>
          <a:p>
            <a:pPr marL="0" indent="0">
              <a:buNone/>
            </a:pPr>
            <a:r>
              <a:rPr lang="el-GR" dirty="0">
                <a:latin typeface="Tahoma" panose="020B0604030504040204" pitchFamily="34" charset="0"/>
                <a:ea typeface="Calibri" panose="020F0502020204030204" pitchFamily="34" charset="0"/>
              </a:rPr>
              <a:t>					             </a:t>
            </a:r>
            <a:r>
              <a:rPr lang="el-GR" sz="1800" dirty="0">
                <a:effectLst/>
                <a:latin typeface="Tahoma" panose="020B0604030504040204" pitchFamily="34" charset="0"/>
                <a:ea typeface="Calibri" panose="020F0502020204030204" pitchFamily="34" charset="0"/>
              </a:rPr>
              <a:t>  η προσβασιμότητα του χώρου εκπαίδευσης </a:t>
            </a:r>
            <a:endParaRPr lang="el-GR" dirty="0"/>
          </a:p>
        </p:txBody>
      </p:sp>
    </p:spTree>
    <p:extLst>
      <p:ext uri="{BB962C8B-B14F-4D97-AF65-F5344CB8AC3E}">
        <p14:creationId xmlns:p14="http://schemas.microsoft.com/office/powerpoint/2010/main" val="20095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BFA6B6-8104-4C0F-92E5-B487AFABBBAC}"/>
              </a:ext>
            </a:extLst>
          </p:cNvPr>
          <p:cNvSpPr>
            <a:spLocks noGrp="1"/>
          </p:cNvSpPr>
          <p:nvPr>
            <p:ph type="title"/>
          </p:nvPr>
        </p:nvSpPr>
        <p:spPr/>
        <p:txBody>
          <a:bodyPr>
            <a:normAutofit/>
          </a:bodyPr>
          <a:lstStyle/>
          <a:p>
            <a:pPr algn="just">
              <a:lnSpc>
                <a:spcPct val="150000"/>
              </a:lnSpc>
            </a:pPr>
            <a:r>
              <a:rPr lang="el-GR" sz="2400" i="1" dirty="0">
                <a:effectLst/>
                <a:latin typeface="Tahoma" panose="020B0604030504040204" pitchFamily="34" charset="0"/>
                <a:ea typeface="Calibri" panose="020F0502020204030204" pitchFamily="34" charset="0"/>
              </a:rPr>
              <a:t>Στάση των γονιών παιδιών με ειδικές ανάγκες στη συμμετοχή των παιδιών τους στην άσκηση (</a:t>
            </a:r>
            <a:r>
              <a:rPr lang="en-US" sz="2400" i="1" dirty="0" err="1">
                <a:effectLst/>
                <a:latin typeface="Tahoma" panose="020B0604030504040204" pitchFamily="34" charset="0"/>
                <a:ea typeface="Calibri" panose="020F0502020204030204" pitchFamily="34" charset="0"/>
              </a:rPr>
              <a:t>Kassa</a:t>
            </a:r>
            <a:r>
              <a:rPr lang="el-GR" sz="2400" i="1" dirty="0">
                <a:effectLst/>
                <a:latin typeface="Tahoma" panose="020B0604030504040204" pitchFamily="34" charset="0"/>
                <a:ea typeface="Calibri" panose="020F0502020204030204" pitchFamily="34" charset="0"/>
              </a:rPr>
              <a:t> &amp; </a:t>
            </a:r>
            <a:r>
              <a:rPr lang="en-US" sz="2400" i="1" dirty="0" err="1">
                <a:effectLst/>
                <a:latin typeface="Tahoma" panose="020B0604030504040204" pitchFamily="34" charset="0"/>
                <a:ea typeface="Calibri" panose="020F0502020204030204" pitchFamily="34" charset="0"/>
              </a:rPr>
              <a:t>Spartali</a:t>
            </a:r>
            <a:r>
              <a:rPr lang="el-GR" sz="2400" i="1" dirty="0">
                <a:effectLst/>
                <a:latin typeface="Tahoma" panose="020B0604030504040204" pitchFamily="34" charset="0"/>
                <a:ea typeface="Calibri" panose="020F0502020204030204" pitchFamily="34" charset="0"/>
              </a:rPr>
              <a:t>, 1998)</a:t>
            </a:r>
            <a:endParaRPr lang="el-GR" sz="2400" dirty="0"/>
          </a:p>
        </p:txBody>
      </p:sp>
      <p:sp>
        <p:nvSpPr>
          <p:cNvPr id="3" name="Θέση περιεχομένου 2">
            <a:extLst>
              <a:ext uri="{FF2B5EF4-FFF2-40B4-BE49-F238E27FC236}">
                <a16:creationId xmlns:a16="http://schemas.microsoft.com/office/drawing/2014/main" id="{B3DB3E68-4F30-44D6-9F51-2BCC8E181B48}"/>
              </a:ext>
            </a:extLst>
          </p:cNvPr>
          <p:cNvSpPr>
            <a:spLocks noGrp="1"/>
          </p:cNvSpPr>
          <p:nvPr>
            <p:ph idx="1"/>
          </p:nvPr>
        </p:nvSpPr>
        <p:spPr/>
        <p:txBody>
          <a:bodyPr/>
          <a:lstStyle/>
          <a:p>
            <a:pPr algn="just">
              <a:lnSpc>
                <a:spcPct val="150000"/>
              </a:lnSpc>
            </a:pPr>
            <a:r>
              <a:rPr lang="el-GR" sz="1800" dirty="0">
                <a:effectLst/>
                <a:latin typeface="Tahoma" panose="020B0604030504040204" pitchFamily="34" charset="0"/>
                <a:ea typeface="Calibri" panose="020F0502020204030204" pitchFamily="34" charset="0"/>
              </a:rPr>
              <a:t>Σκοπός της εργασίας αυτής ήταν να εξετάσει τη στάση των γονιών παιδιών με ειδικές ανάγκες σχετικά με τη συμμετοχή τους στον αθλητισμό.</a:t>
            </a:r>
          </a:p>
          <a:p>
            <a:pPr algn="just">
              <a:lnSpc>
                <a:spcPct val="150000"/>
              </a:lnSpc>
            </a:pPr>
            <a:r>
              <a:rPr lang="el-GR" dirty="0">
                <a:latin typeface="Tahoma" panose="020B0604030504040204" pitchFamily="34" charset="0"/>
                <a:ea typeface="Calibri" panose="020F0502020204030204" pitchFamily="34" charset="0"/>
              </a:rPr>
              <a:t>Δείγμα</a:t>
            </a:r>
            <a:r>
              <a:rPr lang="en-US" dirty="0">
                <a:latin typeface="Tahoma" panose="020B0604030504040204" pitchFamily="34" charset="0"/>
                <a:ea typeface="Calibri" panose="020F0502020204030204" pitchFamily="34" charset="0"/>
              </a:rPr>
              <a:t>: </a:t>
            </a:r>
            <a:r>
              <a:rPr lang="el-GR" dirty="0">
                <a:latin typeface="Tahoma" panose="020B0604030504040204" pitchFamily="34" charset="0"/>
                <a:ea typeface="Calibri" panose="020F0502020204030204" pitchFamily="34" charset="0"/>
              </a:rPr>
              <a:t>61 γονείς, </a:t>
            </a:r>
            <a:r>
              <a:rPr lang="en-US" dirty="0">
                <a:latin typeface="Tahoma" panose="020B0604030504040204" pitchFamily="34" charset="0"/>
                <a:ea typeface="Calibri" panose="020F0502020204030204" pitchFamily="34" charset="0"/>
              </a:rPr>
              <a:t>28 </a:t>
            </a:r>
            <a:r>
              <a:rPr lang="el-GR" dirty="0">
                <a:latin typeface="Tahoma" panose="020B0604030504040204" pitchFamily="34" charset="0"/>
                <a:ea typeface="Calibri" panose="020F0502020204030204" pitchFamily="34" charset="0"/>
              </a:rPr>
              <a:t>άντρες και 33 γυναίκες (</a:t>
            </a:r>
            <a:r>
              <a:rPr lang="en-US" dirty="0">
                <a:latin typeface="Tahoma" panose="020B0604030504040204" pitchFamily="34" charset="0"/>
                <a:ea typeface="Calibri" panose="020F0502020204030204" pitchFamily="34" charset="0"/>
              </a:rPr>
              <a:t>N=61)</a:t>
            </a:r>
          </a:p>
          <a:p>
            <a:pPr algn="just">
              <a:lnSpc>
                <a:spcPct val="150000"/>
              </a:lnSpc>
            </a:pPr>
            <a:r>
              <a:rPr lang="el-GR" dirty="0">
                <a:latin typeface="Tahoma" panose="020B0604030504040204" pitchFamily="34" charset="0"/>
                <a:ea typeface="Calibri" panose="020F0502020204030204" pitchFamily="34" charset="0"/>
              </a:rPr>
              <a:t>Ηλικία Μ</a:t>
            </a:r>
            <a:r>
              <a:rPr lang="en-US" dirty="0">
                <a:latin typeface="Tahoma" panose="020B0604030504040204" pitchFamily="34" charset="0"/>
                <a:ea typeface="Calibri" panose="020F0502020204030204" pitchFamily="34" charset="0"/>
              </a:rPr>
              <a:t>O:</a:t>
            </a:r>
            <a:r>
              <a:rPr lang="el-GR" dirty="0">
                <a:latin typeface="Tahoma" panose="020B0604030504040204" pitchFamily="34" charset="0"/>
                <a:ea typeface="Calibri" panose="020F0502020204030204" pitchFamily="34" charset="0"/>
              </a:rPr>
              <a:t> 42,5 χρόνια</a:t>
            </a:r>
          </a:p>
          <a:p>
            <a:pPr algn="just">
              <a:lnSpc>
                <a:spcPct val="150000"/>
              </a:lnSpc>
            </a:pPr>
            <a:r>
              <a:rPr lang="el-GR" sz="1800" dirty="0">
                <a:effectLst/>
                <a:latin typeface="Tahoma" panose="020B0604030504040204" pitchFamily="34" charset="0"/>
                <a:ea typeface="Calibri" panose="020F0502020204030204" pitchFamily="34" charset="0"/>
              </a:rPr>
              <a:t>Ερωτηματολόγιο στάσεων με τις εξής μεταβλητές</a:t>
            </a:r>
            <a:r>
              <a:rPr lang="en-US" dirty="0">
                <a:latin typeface="Tahoma" panose="020B0604030504040204" pitchFamily="34" charset="0"/>
                <a:ea typeface="Calibri" panose="020F0502020204030204" pitchFamily="34" charset="0"/>
              </a:rPr>
              <a:t>:</a:t>
            </a:r>
            <a:endParaRPr lang="el-GR" dirty="0">
              <a:latin typeface="Tahoma" panose="020B0604030504040204" pitchFamily="34" charset="0"/>
              <a:ea typeface="Calibri" panose="020F0502020204030204" pitchFamily="34" charset="0"/>
            </a:endParaRPr>
          </a:p>
          <a:p>
            <a:pPr marL="0" indent="0" algn="ctr">
              <a:lnSpc>
                <a:spcPct val="150000"/>
              </a:lnSpc>
              <a:buNone/>
            </a:pPr>
            <a:r>
              <a:rPr lang="el-GR" sz="1800" dirty="0">
                <a:effectLst/>
                <a:latin typeface="Tahoma" panose="020B0604030504040204" pitchFamily="34" charset="0"/>
                <a:ea typeface="Calibri" panose="020F0502020204030204" pitchFamily="34" charset="0"/>
              </a:rPr>
              <a:t>Στάση / Αντιληπτός</a:t>
            </a:r>
            <a:r>
              <a:rPr lang="el-GR" dirty="0">
                <a:latin typeface="Tahoma" panose="020B0604030504040204" pitchFamily="34" charset="0"/>
                <a:ea typeface="Calibri" panose="020F0502020204030204" pitchFamily="34" charset="0"/>
              </a:rPr>
              <a:t> Έλεγχος / </a:t>
            </a:r>
            <a:r>
              <a:rPr lang="el-GR" sz="1800" dirty="0">
                <a:effectLst/>
                <a:latin typeface="Tahoma" panose="020B0604030504040204" pitchFamily="34" charset="0"/>
                <a:ea typeface="Calibri" panose="020F0502020204030204" pitchFamily="34" charset="0"/>
              </a:rPr>
              <a:t> Πρόθεση / Κοινωνική Ταυτότητα / </a:t>
            </a:r>
          </a:p>
          <a:p>
            <a:pPr marL="0" indent="0" algn="ctr">
              <a:lnSpc>
                <a:spcPct val="150000"/>
              </a:lnSpc>
              <a:buNone/>
            </a:pPr>
            <a:r>
              <a:rPr lang="el-GR" sz="1800" dirty="0">
                <a:effectLst/>
                <a:latin typeface="Tahoma" panose="020B0604030504040204" pitchFamily="34" charset="0"/>
                <a:ea typeface="Calibri" panose="020F0502020204030204" pitchFamily="34" charset="0"/>
              </a:rPr>
              <a:t>Κοινωνικός Παράγοντας / Γνώσεις / Πληροφορίες</a:t>
            </a:r>
          </a:p>
          <a:p>
            <a:pPr algn="just">
              <a:lnSpc>
                <a:spcPct val="150000"/>
              </a:lnSpc>
            </a:pPr>
            <a:endParaRPr lang="el-GR" dirty="0"/>
          </a:p>
        </p:txBody>
      </p:sp>
    </p:spTree>
    <p:extLst>
      <p:ext uri="{BB962C8B-B14F-4D97-AF65-F5344CB8AC3E}">
        <p14:creationId xmlns:p14="http://schemas.microsoft.com/office/powerpoint/2010/main" val="1238745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0E8FBD-99F0-4DD1-8BFE-47BABF145E1C}"/>
              </a:ext>
            </a:extLst>
          </p:cNvPr>
          <p:cNvSpPr>
            <a:spLocks noGrp="1"/>
          </p:cNvSpPr>
          <p:nvPr>
            <p:ph type="title"/>
          </p:nvPr>
        </p:nvSpPr>
        <p:spPr/>
        <p:txBody>
          <a:bodyPr/>
          <a:lstStyle/>
          <a:p>
            <a:pPr algn="ctr"/>
            <a:r>
              <a:rPr lang="el-GR" dirty="0"/>
              <a:t>Αποτελέσματα 1</a:t>
            </a:r>
            <a:r>
              <a:rPr lang="el-GR" baseline="30000" dirty="0"/>
              <a:t>ης</a:t>
            </a:r>
            <a:r>
              <a:rPr lang="el-GR" dirty="0"/>
              <a:t> εργασίας</a:t>
            </a:r>
          </a:p>
        </p:txBody>
      </p:sp>
      <p:sp>
        <p:nvSpPr>
          <p:cNvPr id="3" name="Θέση περιεχομένου 2">
            <a:extLst>
              <a:ext uri="{FF2B5EF4-FFF2-40B4-BE49-F238E27FC236}">
                <a16:creationId xmlns:a16="http://schemas.microsoft.com/office/drawing/2014/main" id="{A8AC9414-96E4-4CD5-A3D7-2143E4D604F5}"/>
              </a:ext>
            </a:extLst>
          </p:cNvPr>
          <p:cNvSpPr>
            <a:spLocks noGrp="1"/>
          </p:cNvSpPr>
          <p:nvPr>
            <p:ph idx="1"/>
          </p:nvPr>
        </p:nvSpPr>
        <p:spPr/>
        <p:txBody>
          <a:bodyPr/>
          <a:lstStyle/>
          <a:p>
            <a:pPr algn="just">
              <a:lnSpc>
                <a:spcPct val="150000"/>
              </a:lnSpc>
            </a:pPr>
            <a:r>
              <a:rPr lang="el-GR" sz="1800" dirty="0">
                <a:effectLst/>
                <a:latin typeface="Tahoma" panose="020B0604030504040204" pitchFamily="34" charset="0"/>
                <a:ea typeface="Calibri" panose="020F0502020204030204" pitchFamily="34" charset="0"/>
              </a:rPr>
              <a:t>Ο κύριος προβληματισμός της εργασίας ήταν κατά πόσο η στάση των γονιών διαφαίνεται μέσα από την συμμετοχή των  παιδιών τους, σε προγράμματα άθλησης</a:t>
            </a:r>
          </a:p>
          <a:p>
            <a:pPr algn="just">
              <a:lnSpc>
                <a:spcPct val="150000"/>
              </a:lnSpc>
            </a:pPr>
            <a:r>
              <a:rPr lang="el-GR" sz="1800" dirty="0">
                <a:effectLst/>
                <a:latin typeface="Tahoma" panose="020B0604030504040204" pitchFamily="34" charset="0"/>
                <a:ea typeface="Calibri" panose="020F0502020204030204" pitchFamily="34" charset="0"/>
              </a:rPr>
              <a:t>Την ουσιαστικότερη συμβολή στην πρόβλεψη της πρόθεσης και τη συμπεριφοράς είχαν οι μεταβλητές «Γνώση» και «Πρόθεση»</a:t>
            </a:r>
          </a:p>
          <a:p>
            <a:pPr algn="just">
              <a:lnSpc>
                <a:spcPct val="150000"/>
              </a:lnSpc>
            </a:pPr>
            <a:r>
              <a:rPr lang="el-GR" dirty="0">
                <a:latin typeface="Tahoma" panose="020B0604030504040204" pitchFamily="34" charset="0"/>
                <a:ea typeface="Calibri" panose="020F0502020204030204" pitchFamily="34" charset="0"/>
                <a:cs typeface="Times New Roman" panose="02020603050405020304" pitchFamily="18" charset="0"/>
              </a:rPr>
              <a:t>Ο</a:t>
            </a:r>
            <a:r>
              <a:rPr lang="el-GR" sz="1800" dirty="0">
                <a:effectLst/>
                <a:latin typeface="Tahoma" panose="020B0604030504040204" pitchFamily="34" charset="0"/>
                <a:ea typeface="Calibri" panose="020F0502020204030204" pitchFamily="34" charset="0"/>
                <a:cs typeface="Times New Roman" panose="02020603050405020304" pitchFamily="18" charset="0"/>
              </a:rPr>
              <a:t>ι γονείς που εκδήλωσαν θετικότερη στάση ήταν εκείνοι που πέρα από τη διαρκή ενημέρωση, είχαν και προηγούμενη αθλητική εμπειρία οι ίδιοι</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endParaRPr lang="el-GR" dirty="0"/>
          </a:p>
        </p:txBody>
      </p:sp>
    </p:spTree>
    <p:extLst>
      <p:ext uri="{BB962C8B-B14F-4D97-AF65-F5344CB8AC3E}">
        <p14:creationId xmlns:p14="http://schemas.microsoft.com/office/powerpoint/2010/main" val="2781085806"/>
      </p:ext>
    </p:extLst>
  </p:cSld>
  <p:clrMapOvr>
    <a:masterClrMapping/>
  </p:clrMapOvr>
</p:sld>
</file>

<file path=ppt/theme/theme1.xml><?xml version="1.0" encoding="utf-8"?>
<a:theme xmlns:a="http://schemas.openxmlformats.org/drawingml/2006/main" name="Όψη">
  <a:themeElements>
    <a:clrScheme name="Όψη">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1353</TotalTime>
  <Words>1770</Words>
  <Application>Microsoft Office PowerPoint</Application>
  <PresentationFormat>Ευρεία οθόνη</PresentationFormat>
  <Paragraphs>228</Paragraphs>
  <Slides>26</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26</vt:i4>
      </vt:variant>
    </vt:vector>
  </HeadingPairs>
  <TitlesOfParts>
    <vt:vector size="33" baseType="lpstr">
      <vt:lpstr>Arial</vt:lpstr>
      <vt:lpstr>Calibri</vt:lpstr>
      <vt:lpstr>Tahoma</vt:lpstr>
      <vt:lpstr>Times New Roman</vt:lpstr>
      <vt:lpstr>Trebuchet MS</vt:lpstr>
      <vt:lpstr>Wingdings 3</vt:lpstr>
      <vt:lpstr>Όψη</vt:lpstr>
      <vt:lpstr>       Παράγοντες που επηρεάζουν την   ένταξη στην Ελλάδα </vt:lpstr>
      <vt:lpstr>Προσαρμοσμένη Φυσική Αγωγή </vt:lpstr>
      <vt:lpstr>Παρουσίαση του PowerPoint</vt:lpstr>
      <vt:lpstr>Προϋποθέσεις για να λειτουργήσει η ΠΦΑ</vt:lpstr>
      <vt:lpstr>Συνθήκες στην Ελλάδα τα τελευταία 20 χρόνια</vt:lpstr>
      <vt:lpstr>Προϋποθέσεις για να λειτουργήσει η ΠΦΑ στην Ελλάδα </vt:lpstr>
      <vt:lpstr>Παράγοντες που επηρεάζουν την εκπαιδευτική  ένταξη</vt:lpstr>
      <vt:lpstr>Στάση των γονιών παιδιών με ειδικές ανάγκες στη συμμετοχή των παιδιών τους στην άσκηση (Kassa &amp; Spartali, 1998)</vt:lpstr>
      <vt:lpstr>Αποτελέσματα 1ης εργασίας</vt:lpstr>
      <vt:lpstr>Στάση φοιτητών ΣΕΦΑΑ απέναντι στην ένταξη ατόμων με νοητικές αναπηρίες σε αθλητικές δραστηριότητες (Spartali, 1998) </vt:lpstr>
      <vt:lpstr>Παρουσίαση του PowerPoint</vt:lpstr>
      <vt:lpstr>Αποτελέσματα 2ης εργασίας</vt:lpstr>
      <vt:lpstr>Παράγοντες που επηρεάζουν την ένταξη σε χώρους άθλησης στην Ελλάδα (Spartali, 2001) </vt:lpstr>
      <vt:lpstr>Στάσεις εκπαιδευτικών Φυσικής Αγωγής -1-</vt:lpstr>
      <vt:lpstr>Αποτελέσματα -1-</vt:lpstr>
      <vt:lpstr>Ευελιξία περιβάλλοντος -2-</vt:lpstr>
      <vt:lpstr>Μοντέλο του Grove (1985)</vt:lpstr>
      <vt:lpstr>Μεταβλητές που παρατηρήθηκαν</vt:lpstr>
      <vt:lpstr>Αποτελέσματα -2-</vt:lpstr>
      <vt:lpstr>Ένταξη στη Φυσική Αγωγή στην Ελλάδα-μια περιπτωσιολογική μελέτη  -3-</vt:lpstr>
      <vt:lpstr>Προφίλ ΚΦΑ</vt:lpstr>
      <vt:lpstr>Συμπεριφορά ΚΦΑ στην τάξη ένταξης</vt:lpstr>
      <vt:lpstr>Διαφορές ανάλογα με το αντικείμενο διδασκαλίας</vt:lpstr>
      <vt:lpstr>Συνεντεύξεις μέσα στο σχολείο</vt:lpstr>
      <vt:lpstr>Συμπεράσματα</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Παραγοντες που επηρεαζουν την   ενταξη στην Ελλαδα </dc:title>
  <dc:creator>Yanna</dc:creator>
  <cp:lastModifiedBy>Yanna</cp:lastModifiedBy>
  <cp:revision>33</cp:revision>
  <dcterms:created xsi:type="dcterms:W3CDTF">2021-04-11T08:53:46Z</dcterms:created>
  <dcterms:modified xsi:type="dcterms:W3CDTF">2021-04-15T19:29:35Z</dcterms:modified>
</cp:coreProperties>
</file>