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5" r:id="rId2"/>
    <p:sldId id="374" r:id="rId3"/>
    <p:sldId id="372" r:id="rId4"/>
    <p:sldId id="373" r:id="rId5"/>
    <p:sldId id="320" r:id="rId6"/>
    <p:sldId id="416" r:id="rId7"/>
    <p:sldId id="340" r:id="rId8"/>
    <p:sldId id="303" r:id="rId9"/>
    <p:sldId id="393" r:id="rId10"/>
    <p:sldId id="420" r:id="rId11"/>
    <p:sldId id="338" r:id="rId12"/>
    <p:sldId id="405" r:id="rId13"/>
    <p:sldId id="328" r:id="rId14"/>
    <p:sldId id="412" r:id="rId15"/>
    <p:sldId id="401" r:id="rId16"/>
    <p:sldId id="396" r:id="rId17"/>
    <p:sldId id="397" r:id="rId18"/>
    <p:sldId id="398" r:id="rId19"/>
    <p:sldId id="399" r:id="rId20"/>
    <p:sldId id="400" r:id="rId21"/>
    <p:sldId id="413" r:id="rId22"/>
    <p:sldId id="389" r:id="rId23"/>
    <p:sldId id="259" r:id="rId24"/>
    <p:sldId id="263" r:id="rId25"/>
    <p:sldId id="272" r:id="rId26"/>
    <p:sldId id="377" r:id="rId27"/>
    <p:sldId id="277" r:id="rId28"/>
    <p:sldId id="279" r:id="rId29"/>
    <p:sldId id="362" r:id="rId30"/>
    <p:sldId id="40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B1F49-BB9B-49CF-AEFD-D6F679C58E06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686C-40B4-4D67-AE57-527BF94B7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5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4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6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0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A0F5-58DC-4BFB-A5BD-DBD4B0D7B4CA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9D4-1F80-40B7-93D1-97C1AD59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2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kos\Desktop\EFA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701" y="2172861"/>
            <a:ext cx="2639803" cy="2108916"/>
          </a:xfrm>
          <a:prstGeom prst="rect">
            <a:avLst/>
          </a:prstGeom>
          <a:noFill/>
        </p:spPr>
      </p:pic>
      <p:sp>
        <p:nvSpPr>
          <p:cNvPr id="6" name="Υπότιτλος 2"/>
          <p:cNvSpPr>
            <a:spLocks noGrp="1"/>
          </p:cNvSpPr>
          <p:nvPr>
            <p:ph type="subTitle" idx="1"/>
          </p:nvPr>
        </p:nvSpPr>
        <p:spPr>
          <a:xfrm>
            <a:off x="1071349" y="4776715"/>
            <a:ext cx="9144000" cy="1395484"/>
          </a:xfrm>
        </p:spPr>
        <p:txBody>
          <a:bodyPr/>
          <a:lstStyle/>
          <a:p>
            <a:r>
              <a:rPr lang="el-GR" dirty="0" err="1" smtClean="0"/>
              <a:t>Χρυσάγης</a:t>
            </a:r>
            <a:r>
              <a:rPr lang="el-GR" dirty="0" smtClean="0"/>
              <a:t> Νικόλαος </a:t>
            </a:r>
            <a:r>
              <a:rPr lang="en-US" dirty="0" smtClean="0"/>
              <a:t>MSc ., PhD </a:t>
            </a:r>
          </a:p>
          <a:p>
            <a:r>
              <a:rPr lang="el-GR" dirty="0" smtClean="0"/>
              <a:t>Εκπαιδευτικός Φυσικής Αγωγής/ Φυσικοθεραπευτής</a:t>
            </a:r>
            <a:endParaRPr lang="en-US" dirty="0"/>
          </a:p>
        </p:txBody>
      </p:sp>
      <p:sp>
        <p:nvSpPr>
          <p:cNvPr id="7" name="Ορθογώνιο 6"/>
          <p:cNvSpPr/>
          <p:nvPr/>
        </p:nvSpPr>
        <p:spPr>
          <a:xfrm>
            <a:off x="682388" y="992454"/>
            <a:ext cx="9921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Στρατηγικές ένταξης/ συνεκπαίδευσης </a:t>
            </a:r>
            <a:r>
              <a:rPr lang="el-GR" sz="2800" dirty="0"/>
              <a:t>στην φυσική </a:t>
            </a:r>
            <a:r>
              <a:rPr lang="el-GR" sz="2800" dirty="0" smtClean="0"/>
              <a:t>αγωγή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8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7007" y="399239"/>
            <a:ext cx="10515600" cy="102694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/>
              <a:t>Θεωρία της </a:t>
            </a:r>
            <a:r>
              <a:rPr lang="el-GR" sz="2400" b="1" dirty="0" smtClean="0"/>
              <a:t>προσαρμογής</a:t>
            </a:r>
            <a:r>
              <a:rPr lang="el-GR" sz="2400" b="1" dirty="0">
                <a:ea typeface="ＭＳ Ｐゴシック" panose="020B0600070205080204" pitchFamily="34" charset="-128"/>
              </a:rPr>
              <a:t/>
            </a:r>
            <a:br>
              <a:rPr lang="el-GR" sz="2400" b="1" dirty="0">
                <a:ea typeface="ＭＳ Ｐゴシック" panose="020B0600070205080204" pitchFamily="34" charset="-128"/>
              </a:rPr>
            </a:br>
            <a:r>
              <a:rPr lang="el-GR" sz="2400" b="1" dirty="0">
                <a:ea typeface="ＭＳ Ｐゴシック" panose="020B0600070205080204" pitchFamily="34" charset="-128"/>
              </a:rPr>
              <a:t>Τροποποίηση μεταβλητών που </a:t>
            </a:r>
            <a:r>
              <a:rPr lang="el-GR" sz="2400" b="1" dirty="0" smtClean="0">
                <a:ea typeface="ＭＳ Ｐゴシック" panose="020B0600070205080204" pitchFamily="34" charset="-128"/>
              </a:rPr>
              <a:t>αλληλοεπιδρούν </a:t>
            </a:r>
            <a:r>
              <a:rPr lang="el-GR" sz="2400" b="1" dirty="0">
                <a:ea typeface="ＭＳ Ｐゴシック" panose="020B0600070205080204" pitchFamily="34" charset="-128"/>
              </a:rPr>
              <a:t/>
            </a:r>
            <a:br>
              <a:rPr lang="el-GR" sz="2400" b="1" dirty="0">
                <a:ea typeface="ＭＳ Ｐゴシック" panose="020B0600070205080204" pitchFamily="34" charset="-128"/>
              </a:rPr>
            </a:br>
            <a:endParaRPr lang="en-US" sz="2400" b="1" dirty="0"/>
          </a:p>
        </p:txBody>
      </p:sp>
      <p:sp>
        <p:nvSpPr>
          <p:cNvPr id="4" name="Έλλειψη 3"/>
          <p:cNvSpPr/>
          <p:nvPr/>
        </p:nvSpPr>
        <p:spPr>
          <a:xfrm>
            <a:off x="794979" y="1836769"/>
            <a:ext cx="2388358" cy="723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ea typeface="ＭＳ Ｐゴシック" panose="020B0600070205080204" pitchFamily="34" charset="-128"/>
              </a:rPr>
              <a:t> Δραστηριότητα</a:t>
            </a:r>
            <a:endParaRPr lang="en-US" dirty="0"/>
          </a:p>
        </p:txBody>
      </p:sp>
      <p:sp>
        <p:nvSpPr>
          <p:cNvPr id="7" name="Έλλειψη 6"/>
          <p:cNvSpPr/>
          <p:nvPr/>
        </p:nvSpPr>
        <p:spPr>
          <a:xfrm>
            <a:off x="801235" y="3694016"/>
            <a:ext cx="1959591" cy="859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ea typeface="ＭＳ Ｐゴシック" panose="020B0600070205080204" pitchFamily="34" charset="-128"/>
              </a:rPr>
              <a:t>κοινωνικό περιβάλλον</a:t>
            </a:r>
            <a:endParaRPr lang="en-US" dirty="0"/>
          </a:p>
        </p:txBody>
      </p:sp>
      <p:sp>
        <p:nvSpPr>
          <p:cNvPr id="9" name="Έλλειψη 8"/>
          <p:cNvSpPr/>
          <p:nvPr/>
        </p:nvSpPr>
        <p:spPr>
          <a:xfrm>
            <a:off x="2367885" y="5576447"/>
            <a:ext cx="1958456" cy="982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ea typeface="ＭＳ Ｐゴシック" panose="020B0600070205080204" pitchFamily="34" charset="-128"/>
              </a:rPr>
              <a:t>μαθητής</a:t>
            </a:r>
            <a:endParaRPr lang="en-US"/>
          </a:p>
        </p:txBody>
      </p:sp>
      <p:sp>
        <p:nvSpPr>
          <p:cNvPr id="10" name="Έλλειψη 9"/>
          <p:cNvSpPr/>
          <p:nvPr/>
        </p:nvSpPr>
        <p:spPr>
          <a:xfrm>
            <a:off x="4517409" y="1657235"/>
            <a:ext cx="2074460" cy="897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ea typeface="ＭＳ Ｐゴシック" panose="020B0600070205080204" pitchFamily="34" charset="-128"/>
              </a:rPr>
              <a:t>περιβάλλον</a:t>
            </a:r>
            <a:endParaRPr lang="en-US"/>
          </a:p>
        </p:txBody>
      </p:sp>
      <p:sp>
        <p:nvSpPr>
          <p:cNvPr id="11" name="Έλλειψη 10"/>
          <p:cNvSpPr/>
          <p:nvPr/>
        </p:nvSpPr>
        <p:spPr>
          <a:xfrm>
            <a:off x="8543499" y="3553644"/>
            <a:ext cx="1869742" cy="1050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ea typeface="ＭＳ Ｐゴシック" panose="020B0600070205080204" pitchFamily="34" charset="-128"/>
              </a:rPr>
              <a:t>διδασκαλία</a:t>
            </a:r>
            <a:endParaRPr lang="en-US"/>
          </a:p>
        </p:txBody>
      </p:sp>
      <p:sp>
        <p:nvSpPr>
          <p:cNvPr id="12" name="Έλλειψη 11"/>
          <p:cNvSpPr/>
          <p:nvPr/>
        </p:nvSpPr>
        <p:spPr>
          <a:xfrm>
            <a:off x="7143467" y="5644685"/>
            <a:ext cx="20903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ea typeface="ＭＳ Ｐゴシック" panose="020B0600070205080204" pitchFamily="34" charset="-128"/>
              </a:rPr>
              <a:t>χρόνος</a:t>
            </a:r>
            <a:endParaRPr lang="en-US"/>
          </a:p>
        </p:txBody>
      </p:sp>
      <p:sp>
        <p:nvSpPr>
          <p:cNvPr id="13" name="Έλλειψη 12"/>
          <p:cNvSpPr/>
          <p:nvPr/>
        </p:nvSpPr>
        <p:spPr>
          <a:xfrm>
            <a:off x="8311487" y="1824905"/>
            <a:ext cx="2347413" cy="641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ea typeface="ＭＳ Ｐゴシック" panose="020B0600070205080204" pitchFamily="34" charset="-128"/>
              </a:rPr>
              <a:t>εξοπλισμός</a:t>
            </a:r>
            <a:endParaRPr lang="en-US"/>
          </a:p>
        </p:txBody>
      </p:sp>
      <p:sp>
        <p:nvSpPr>
          <p:cNvPr id="15" name="Ορθογώνιο 14"/>
          <p:cNvSpPr/>
          <p:nvPr/>
        </p:nvSpPr>
        <p:spPr>
          <a:xfrm>
            <a:off x="4326341" y="3553644"/>
            <a:ext cx="2265528" cy="11548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ea typeface="ＭＳ Ｐゴシック" panose="020B0600070205080204" pitchFamily="34" charset="-128"/>
              </a:rPr>
              <a:t>προσαρμογή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03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892" y="415685"/>
            <a:ext cx="10515600" cy="1067890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>
                <a:ea typeface="ＭＳ Ｐゴシック" panose="020B0600070205080204" pitchFamily="34" charset="-128"/>
              </a:rPr>
              <a:t>Θεωρία της προσαρμογής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9261628" y="6008296"/>
            <a:ext cx="218770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l-GR" sz="1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sz="1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Sherrill, </a:t>
            </a:r>
            <a:r>
              <a:rPr lang="el-GR" sz="16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1998) </a:t>
            </a:r>
          </a:p>
        </p:txBody>
      </p:sp>
      <p:pic>
        <p:nvPicPr>
          <p:cNvPr id="11" name="Picture 2" descr="http://epicdolls.com/beauturkey/wp-content/uploads/WheelchairKid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48" y="3698543"/>
            <a:ext cx="1672287" cy="22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066348" y="2479262"/>
            <a:ext cx="2419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b="1" dirty="0">
                <a:ea typeface="ＭＳ Ｐゴシック" panose="020B0600070205080204" pitchFamily="34" charset="-128"/>
              </a:rPr>
              <a:t>Κοινωνικό </a:t>
            </a:r>
            <a:r>
              <a:rPr lang="el-GR" b="1" dirty="0" smtClean="0">
                <a:ea typeface="ＭＳ Ｐゴシック" panose="020B0600070205080204" pitchFamily="34" charset="-128"/>
              </a:rPr>
              <a:t>περιβάλλον </a:t>
            </a:r>
            <a:endParaRPr lang="el-GR" b="1" dirty="0">
              <a:ea typeface="ＭＳ Ｐゴシック" panose="020B0600070205080204" pitchFamily="34" charset="-128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569002" y="2294596"/>
            <a:ext cx="138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b="1" dirty="0" smtClean="0">
                <a:ea typeface="ＭＳ Ｐゴシック" panose="020B0600070205080204" pitchFamily="34" charset="-128"/>
              </a:rPr>
              <a:t>Περιβάλλον </a:t>
            </a:r>
            <a:endParaRPr lang="el-GR" b="1" dirty="0">
              <a:ea typeface="ＭＳ Ｐゴシック" panose="020B0600070205080204" pitchFamily="34" charset="-128"/>
            </a:endParaRPr>
          </a:p>
        </p:txBody>
      </p:sp>
      <p:pic>
        <p:nvPicPr>
          <p:cNvPr id="8" name="Picture 4" descr="http://images.amazon.com/images/G/01/toys/detail-page/c26-B001BKX0V4-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873" y="3886006"/>
            <a:ext cx="2902619" cy="19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athanheyenga.weebly.com/uploads/2/5/7/1/25715782/5213239.jpg?3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45" y="3541574"/>
            <a:ext cx="3330055" cy="2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0063" y="520006"/>
            <a:ext cx="10515600" cy="956230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>
                <a:ea typeface="ＭＳ Ｐゴシック" panose="020B0600070205080204" pitchFamily="34" charset="-128"/>
              </a:rPr>
              <a:t>Δραστηριότητα - Ρίψη μπάλας</a:t>
            </a:r>
            <a:r>
              <a:rPr lang="el-GR" sz="2400" dirty="0" smtClean="0">
                <a:ea typeface="ＭＳ Ｐゴシック" panose="020B0600070205080204" pitchFamily="34" charset="-128"/>
              </a:rPr>
              <a:t> </a:t>
            </a:r>
            <a:endParaRPr lang="en-US" sz="2400" dirty="0"/>
          </a:p>
        </p:txBody>
      </p:sp>
      <p:sp>
        <p:nvSpPr>
          <p:cNvPr id="4" name="AutoShape 2" descr="Αποτέλεσμα εικόνας για throw a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assets.babycenter.com/ims/2009/05may/throw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45" y="2455581"/>
            <a:ext cx="1975155" cy="140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890601" y="2974330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Ύψος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1036" name="Picture 12" descr="http://englishbookgeorgia.com/blogebg/wp-content/uploads/2014/07/playing-ball-line-drawing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31" y="4492369"/>
            <a:ext cx="1952300" cy="16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4691362" y="5113851"/>
            <a:ext cx="1359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Διαδρομή </a:t>
            </a:r>
            <a:r>
              <a:rPr lang="el-GR" b="1" dirty="0" smtClean="0"/>
              <a:t> </a:t>
            </a:r>
            <a:endParaRPr lang="en-US" b="1" dirty="0"/>
          </a:p>
        </p:txBody>
      </p:sp>
      <p:sp>
        <p:nvSpPr>
          <p:cNvPr id="12" name="Ορθογώνιο 11"/>
          <p:cNvSpPr/>
          <p:nvPr/>
        </p:nvSpPr>
        <p:spPr>
          <a:xfrm>
            <a:off x="7238251" y="2835831"/>
            <a:ext cx="1208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Ταχύτητα</a:t>
            </a:r>
          </a:p>
          <a:p>
            <a:r>
              <a:rPr lang="el-GR" sz="2000" b="1" dirty="0" smtClean="0"/>
              <a:t>Δύναμη   </a:t>
            </a:r>
            <a:endParaRPr lang="en-US" sz="2000" b="1" dirty="0"/>
          </a:p>
        </p:txBody>
      </p:sp>
      <p:sp>
        <p:nvSpPr>
          <p:cNvPr id="7" name="AutoShape 14" descr="Αποτέλεσμα εικόνας για throw a ba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photos2.demandstudios.com/dm-resize/photos.demandstudios.com%2F51%2F103%2Ffotolia_3447320_XS.jpg?w=291&amp;h=10000&amp;keep_ratio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99" y="2506055"/>
            <a:ext cx="111454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Ορθογώνιο 16"/>
          <p:cNvSpPr/>
          <p:nvPr/>
        </p:nvSpPr>
        <p:spPr>
          <a:xfrm>
            <a:off x="7405797" y="5113851"/>
            <a:ext cx="1011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Στόχος  </a:t>
            </a:r>
            <a:endParaRPr lang="en-US" sz="2000" b="1" dirty="0"/>
          </a:p>
        </p:txBody>
      </p:sp>
      <p:pic>
        <p:nvPicPr>
          <p:cNvPr id="1044" name="Picture 20" descr="http://www.notanottinghillmum.co.uk/wp-content/uploads/2012/10/Judy-Murray-Jackp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699" y="4327675"/>
            <a:ext cx="164465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1069" y="341196"/>
            <a:ext cx="10644116" cy="59367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700" b="1" dirty="0" smtClean="0"/>
              <a:t>Εξοπλισμός-  Μπάλλα </a:t>
            </a:r>
            <a:r>
              <a:rPr lang="el-GR" sz="2200" dirty="0"/>
              <a:t/>
            </a:r>
            <a:br>
              <a:rPr lang="el-GR" sz="2200" dirty="0"/>
            </a:br>
            <a:endParaRPr lang="en-US" dirty="0"/>
          </a:p>
        </p:txBody>
      </p:sp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59160"/>
              </p:ext>
            </p:extLst>
          </p:nvPr>
        </p:nvGraphicFramePr>
        <p:xfrm>
          <a:off x="475675" y="1507875"/>
          <a:ext cx="2922618" cy="457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618"/>
              </a:tblGrid>
              <a:tr h="837864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Βάρος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3527">
                <a:tc>
                  <a:txBody>
                    <a:bodyPr/>
                    <a:lstStyle/>
                    <a:p>
                      <a:r>
                        <a:rPr lang="el-GR" dirty="0" smtClean="0"/>
                        <a:t>Μέγεθος </a:t>
                      </a:r>
                    </a:p>
                  </a:txBody>
                  <a:tcPr/>
                </a:tc>
              </a:tr>
              <a:tr h="623527">
                <a:tc>
                  <a:txBody>
                    <a:bodyPr/>
                    <a:lstStyle/>
                    <a:p>
                      <a:r>
                        <a:rPr lang="el-GR" dirty="0" smtClean="0"/>
                        <a:t>Σχήμα </a:t>
                      </a:r>
                      <a:endParaRPr lang="en-US" dirty="0"/>
                    </a:p>
                  </a:txBody>
                  <a:tcPr/>
                </a:tc>
              </a:tr>
              <a:tr h="623527">
                <a:tc>
                  <a:txBody>
                    <a:bodyPr/>
                    <a:lstStyle/>
                    <a:p>
                      <a:r>
                        <a:rPr lang="el-GR" dirty="0" smtClean="0"/>
                        <a:t>Χρώμα</a:t>
                      </a:r>
                    </a:p>
                  </a:txBody>
                  <a:tcPr/>
                </a:tc>
              </a:tr>
              <a:tr h="623527">
                <a:tc>
                  <a:txBody>
                    <a:bodyPr/>
                    <a:lstStyle/>
                    <a:p>
                      <a:r>
                        <a:rPr lang="el-GR" dirty="0" smtClean="0"/>
                        <a:t>Υφή</a:t>
                      </a:r>
                      <a:endParaRPr lang="en-US" dirty="0"/>
                    </a:p>
                  </a:txBody>
                  <a:tcPr/>
                </a:tc>
              </a:tr>
              <a:tr h="623527">
                <a:tc>
                  <a:txBody>
                    <a:bodyPr/>
                    <a:lstStyle/>
                    <a:p>
                      <a:r>
                        <a:rPr lang="el-GR" dirty="0" smtClean="0"/>
                        <a:t>Ήχος </a:t>
                      </a:r>
                    </a:p>
                  </a:txBody>
                  <a:tcPr/>
                </a:tc>
              </a:tr>
              <a:tr h="623527">
                <a:tc>
                  <a:txBody>
                    <a:bodyPr/>
                    <a:lstStyle/>
                    <a:p>
                      <a:r>
                        <a:rPr lang="el-GR" dirty="0" smtClean="0"/>
                        <a:t>Επιφάνεια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ball size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72" y="1096087"/>
            <a:ext cx="3410803" cy="20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ikos\Desktop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8961" y="4394580"/>
            <a:ext cx="2064943" cy="1692322"/>
          </a:xfrm>
          <a:prstGeom prst="rect">
            <a:avLst/>
          </a:prstGeom>
          <a:noFill/>
        </p:spPr>
      </p:pic>
      <p:pic>
        <p:nvPicPr>
          <p:cNvPr id="2050" name="Picture 2" descr="http://www.ballsnbands.com/images/sensory%20ball%2020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80" y="453105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RsZ7qRVLnQlkiJMfPw8_FMFE3sRHCDDooCG26SSyfQb1oh_hJaZ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40" y="4258101"/>
            <a:ext cx="1301657" cy="13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ycomall.com/images/P1/6_Bal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26" y="1099497"/>
            <a:ext cx="2552701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Διδασκαλία - τεχνικές </a:t>
            </a:r>
            <a:endParaRPr lang="en-US" sz="2400" b="1" dirty="0"/>
          </a:p>
        </p:txBody>
      </p:sp>
      <p:pic>
        <p:nvPicPr>
          <p:cNvPr id="4" name="Picture 4" descr="C:\Users\Nikos\Desktop\COEHS_Adapted_PE_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793" y="4210639"/>
            <a:ext cx="2323326" cy="2285102"/>
          </a:xfrm>
          <a:prstGeom prst="rect">
            <a:avLst/>
          </a:prstGeom>
          <a:noFill/>
        </p:spPr>
      </p:pic>
      <p:sp>
        <p:nvSpPr>
          <p:cNvPr id="6" name="Ορθογώνιο 5"/>
          <p:cNvSpPr/>
          <p:nvPr/>
        </p:nvSpPr>
        <p:spPr>
          <a:xfrm>
            <a:off x="327547" y="1323834"/>
            <a:ext cx="1102625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 </a:t>
            </a:r>
            <a:r>
              <a:rPr lang="el-GR" sz="2000" b="1" dirty="0"/>
              <a:t>Π</a:t>
            </a:r>
            <a:r>
              <a:rPr lang="el-GR" sz="2000" b="1" dirty="0" smtClean="0"/>
              <a:t>αρουσίαση/ Δραστηριότητες</a:t>
            </a:r>
            <a:endParaRPr lang="el-GR" sz="2000" b="1" dirty="0"/>
          </a:p>
          <a:p>
            <a:endParaRPr lang="el-GR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Επιλογή </a:t>
            </a:r>
            <a:r>
              <a:rPr lang="el-GR" sz="2000" dirty="0"/>
              <a:t>τύπου ερεθίσματος ( οπτικό, </a:t>
            </a:r>
            <a:r>
              <a:rPr lang="el-GR" sz="2000" dirty="0" smtClean="0"/>
              <a:t>ακουστικό) </a:t>
            </a:r>
            <a:endParaRPr lang="el-G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Λεκτική καθοδήγηση ( διαστήματα παύσης) </a:t>
            </a:r>
            <a:r>
              <a:rPr lang="el-GR" sz="2000" dirty="0" smtClean="0"/>
              <a:t> </a:t>
            </a:r>
            <a:endParaRPr lang="el-G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 smtClean="0"/>
              <a:t>Φυσική </a:t>
            </a:r>
            <a:r>
              <a:rPr lang="el-GR" sz="2000" dirty="0"/>
              <a:t>καθοδήγηση (ποσοστό καθοδήγησης) </a:t>
            </a:r>
            <a:r>
              <a:rPr lang="el-GR" sz="2000" dirty="0" smtClean="0"/>
              <a:t>(κιναισθητικά </a:t>
            </a:r>
            <a:r>
              <a:rPr lang="el-GR" sz="2000" dirty="0"/>
              <a:t>/ απτικά ερεθίσματα</a:t>
            </a:r>
            <a:r>
              <a:rPr lang="el-GR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86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967" y="484971"/>
            <a:ext cx="10534935" cy="75380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b="1" dirty="0" smtClean="0"/>
              <a:t>Διδασκαλία- </a:t>
            </a:r>
            <a:r>
              <a:rPr lang="el-GR" sz="2700" b="1" dirty="0"/>
              <a:t>τεχνικές </a:t>
            </a: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0528" y="1102294"/>
            <a:ext cx="11499376" cy="51893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000" dirty="0"/>
          </a:p>
          <a:p>
            <a:r>
              <a:rPr lang="el-GR" sz="2000" b="1" dirty="0" smtClean="0"/>
              <a:t>Διδασκαλία </a:t>
            </a:r>
            <a:r>
              <a:rPr lang="el-GR" sz="2000" b="1" dirty="0"/>
              <a:t>με σταθμούς </a:t>
            </a:r>
            <a:r>
              <a:rPr lang="el-GR" sz="2000" dirty="0"/>
              <a:t>( ποικιλία δεξιοτήτων σε μικρές ομάδες/ βοήθεια από εκπαιδευτικούς/ βοηθούς/ </a:t>
            </a:r>
          </a:p>
          <a:p>
            <a:endParaRPr lang="el-GR" sz="2000" dirty="0" smtClean="0"/>
          </a:p>
          <a:p>
            <a:r>
              <a:rPr lang="el-GR" sz="2000" b="1" dirty="0" smtClean="0"/>
              <a:t>Εναλλακτική </a:t>
            </a:r>
            <a:r>
              <a:rPr lang="el-GR" sz="2000" b="1" dirty="0"/>
              <a:t>διδασκαλία </a:t>
            </a:r>
            <a:r>
              <a:rPr lang="el-GR" sz="2000" dirty="0"/>
              <a:t> </a:t>
            </a:r>
            <a:r>
              <a:rPr lang="el-GR" sz="2000" dirty="0" smtClean="0"/>
              <a:t> μικρή ομάδα (προετοιμασία </a:t>
            </a:r>
            <a:r>
              <a:rPr lang="el-GR" sz="2000" dirty="0"/>
              <a:t>δεξιότητας </a:t>
            </a:r>
            <a:r>
              <a:rPr lang="el-GR" sz="2000" dirty="0" smtClean="0"/>
              <a:t>), </a:t>
            </a:r>
            <a:r>
              <a:rPr lang="el-GR" sz="2000" dirty="0"/>
              <a:t>μεγάλη ομάδα ( παιχνίδι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smtClean="0"/>
              <a:t>ατομικά</a:t>
            </a:r>
            <a:endParaRPr lang="el-GR" sz="2000" dirty="0" smtClean="0"/>
          </a:p>
          <a:p>
            <a:endParaRPr lang="el-GR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000" b="1" dirty="0" smtClean="0"/>
              <a:t>Παράλληλες δραστηριότητες </a:t>
            </a:r>
            <a:r>
              <a:rPr lang="el-GR" sz="2000" dirty="0" smtClean="0"/>
              <a:t>( δραστηριότητες δεν είναι κατάλληλες για μαθητή/ ασφάλεια                   (</a:t>
            </a:r>
            <a:r>
              <a:rPr lang="el-GR" sz="2000" dirty="0" err="1" smtClean="0"/>
              <a:t>αμαξίδια</a:t>
            </a:r>
            <a:r>
              <a:rPr lang="el-GR" sz="2000" dirty="0" smtClean="0"/>
              <a:t>/ ισορροπία/ ΕΠ) με ζευγάρι/ με βοηθό/ επιλογές από μαθητή  </a:t>
            </a:r>
          </a:p>
          <a:p>
            <a:endParaRPr lang="el-GR" sz="2000" dirty="0" smtClean="0"/>
          </a:p>
          <a:p>
            <a:r>
              <a:rPr lang="el-GR" sz="2000" b="1" dirty="0" smtClean="0"/>
              <a:t>Τροποποίηση παιχνιδιών </a:t>
            </a:r>
            <a:r>
              <a:rPr lang="el-GR" sz="2000" dirty="0" smtClean="0"/>
              <a:t>( </a:t>
            </a:r>
            <a:r>
              <a:rPr lang="el-GR" sz="2000" dirty="0" err="1" smtClean="0"/>
              <a:t>πετοσφαίριση</a:t>
            </a:r>
            <a:r>
              <a:rPr lang="el-GR" sz="2000" dirty="0" smtClean="0"/>
              <a:t> καθιστών)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Σταθμοί με διαφορετικό βαθμό δυσκολίας/ επιλογή από  όλους τους </a:t>
            </a:r>
            <a:r>
              <a:rPr lang="el-GR" sz="2000" dirty="0" smtClean="0"/>
              <a:t>συμμαθητές/ </a:t>
            </a:r>
          </a:p>
          <a:p>
            <a:pPr marL="0" indent="0">
              <a:buNone/>
            </a:pPr>
            <a:r>
              <a:rPr lang="el-GR" sz="2000" dirty="0" smtClean="0"/>
              <a:t>Προσαρμογή </a:t>
            </a:r>
            <a:r>
              <a:rPr lang="el-GR" sz="2000" dirty="0"/>
              <a:t>δεν γίνεται για να δώσει πλεονέκτημα αλλά για δικαίωμα συμμετοχή / </a:t>
            </a:r>
            <a:r>
              <a:rPr lang="el-GR" sz="2000" dirty="0" smtClean="0"/>
              <a:t>ενδιαφέρον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Διδασκαλία με </a:t>
            </a:r>
            <a:r>
              <a:rPr lang="el-GR" sz="2400" b="1" dirty="0" smtClean="0"/>
              <a:t>σταθμούς- </a:t>
            </a:r>
            <a:r>
              <a:rPr lang="en-US" sz="2400" b="1" dirty="0" err="1" smtClean="0"/>
              <a:t>Χειρισμ</a:t>
            </a:r>
            <a:r>
              <a:rPr lang="el-GR" sz="2400" b="1" dirty="0" err="1" smtClean="0"/>
              <a:t>ός</a:t>
            </a:r>
            <a:r>
              <a:rPr lang="el-GR" sz="2400" b="1" dirty="0"/>
              <a:t> </a:t>
            </a:r>
            <a:r>
              <a:rPr lang="en-US" sz="2400" b="1" dirty="0" err="1" smtClean="0"/>
              <a:t>Αντικειμένων</a:t>
            </a:r>
            <a:r>
              <a:rPr lang="el-GR" sz="2400" b="1" dirty="0" smtClean="0"/>
              <a:t> 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01722" y="13767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   </a:t>
            </a:r>
            <a:r>
              <a:rPr lang="en-US" sz="2000" b="1" dirty="0" err="1" smtClean="0"/>
              <a:t>Στ</a:t>
            </a:r>
            <a:r>
              <a:rPr lang="en-US" sz="2000" b="1" dirty="0" smtClean="0"/>
              <a:t>αθμός </a:t>
            </a:r>
            <a:r>
              <a:rPr lang="en-US" sz="2000" b="1" dirty="0"/>
              <a:t>1: Ρίψη</a:t>
            </a:r>
          </a:p>
          <a:p>
            <a:pPr lvl="0"/>
            <a:r>
              <a:rPr lang="el-GR" sz="2000" dirty="0"/>
              <a:t>Μ</a:t>
            </a:r>
            <a:r>
              <a:rPr lang="en-US" sz="2000" dirty="0" smtClean="0"/>
              <a:t>πα</a:t>
            </a:r>
            <a:r>
              <a:rPr lang="en-US" sz="2000" dirty="0" err="1" smtClean="0"/>
              <a:t>λάκι</a:t>
            </a:r>
            <a:r>
              <a:rPr lang="en-US" sz="2000" dirty="0"/>
              <a:t>, μπάλα πετοσφαίρισης, frisbee, </a:t>
            </a:r>
            <a:r>
              <a:rPr lang="en-US" sz="2000" dirty="0" smtClean="0"/>
              <a:t>φασουλοσάκουλο, </a:t>
            </a:r>
            <a:r>
              <a:rPr lang="en-US" sz="2000" dirty="0"/>
              <a:t>σε ζευγάρια.</a:t>
            </a:r>
          </a:p>
          <a:p>
            <a:pPr lvl="0"/>
            <a:r>
              <a:rPr lang="el-GR" sz="2000" dirty="0" smtClean="0"/>
              <a:t>Μ</a:t>
            </a:r>
            <a:r>
              <a:rPr lang="en-US" sz="2000" dirty="0" smtClean="0"/>
              <a:t>π</a:t>
            </a:r>
            <a:r>
              <a:rPr lang="en-US" sz="2000" dirty="0" err="1" smtClean="0"/>
              <a:t>άλ</a:t>
            </a:r>
            <a:r>
              <a:rPr lang="en-US" sz="2000" dirty="0" smtClean="0"/>
              <a:t>α</a:t>
            </a:r>
            <a:r>
              <a:rPr lang="el-GR" sz="2000" dirty="0" smtClean="0"/>
              <a:t>, </a:t>
            </a:r>
            <a:r>
              <a:rPr lang="en-US" sz="2000" dirty="0" smtClean="0"/>
              <a:t> </a:t>
            </a:r>
            <a:r>
              <a:rPr lang="en-US" sz="2000" dirty="0"/>
              <a:t>φα</a:t>
            </a:r>
            <a:r>
              <a:rPr lang="en-US" sz="2000" dirty="0" err="1"/>
              <a:t>σουλοσάκουλο</a:t>
            </a:r>
            <a:r>
              <a:rPr lang="el-GR" sz="2000" dirty="0"/>
              <a:t>, </a:t>
            </a:r>
            <a:r>
              <a:rPr lang="en-US" sz="2000" dirty="0"/>
              <a:t>μπα</a:t>
            </a:r>
            <a:r>
              <a:rPr lang="en-US" sz="2000" dirty="0" err="1"/>
              <a:t>λάκι</a:t>
            </a:r>
            <a:r>
              <a:rPr lang="el-GR" sz="2000" dirty="0"/>
              <a:t>, </a:t>
            </a:r>
            <a:r>
              <a:rPr lang="en-US" sz="2000" dirty="0" smtClean="0"/>
              <a:t> </a:t>
            </a:r>
            <a:r>
              <a:rPr lang="en-US" sz="2000" dirty="0" err="1"/>
              <a:t>σε</a:t>
            </a:r>
            <a:r>
              <a:rPr lang="en-US" sz="2000" dirty="0"/>
              <a:t> </a:t>
            </a:r>
            <a:r>
              <a:rPr lang="en-US" sz="2000" dirty="0" err="1"/>
              <a:t>στόχο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Ρίψη</a:t>
            </a:r>
            <a:r>
              <a:rPr lang="en-US" sz="2000" dirty="0"/>
              <a:t> </a:t>
            </a:r>
            <a:r>
              <a:rPr lang="en-US" sz="2000" dirty="0" err="1" smtClean="0"/>
              <a:t>frisbee</a:t>
            </a:r>
            <a:r>
              <a:rPr lang="el-GR" sz="2000" dirty="0"/>
              <a:t> </a:t>
            </a:r>
            <a:r>
              <a:rPr lang="en-US" sz="2000" dirty="0" smtClean="0"/>
              <a:t>ή μπα</a:t>
            </a:r>
            <a:r>
              <a:rPr lang="en-US" sz="2000" dirty="0" err="1" smtClean="0"/>
              <a:t>λάκι</a:t>
            </a:r>
            <a:r>
              <a:rPr lang="el-GR" sz="2000" dirty="0"/>
              <a:t> </a:t>
            </a:r>
            <a:r>
              <a:rPr lang="en-US" sz="2000" dirty="0" err="1" smtClean="0"/>
              <a:t>σε</a:t>
            </a:r>
            <a:r>
              <a:rPr lang="en-US" sz="2000" dirty="0" smtClean="0"/>
              <a:t> </a:t>
            </a:r>
            <a:r>
              <a:rPr lang="en-US" sz="2000" dirty="0" err="1"/>
              <a:t>κορίνες</a:t>
            </a:r>
            <a:r>
              <a:rPr lang="en-US" sz="2000" dirty="0"/>
              <a:t> π</a:t>
            </a:r>
            <a:r>
              <a:rPr lang="en-US" sz="2000" dirty="0" err="1"/>
              <a:t>άνω</a:t>
            </a:r>
            <a:r>
              <a:rPr lang="en-US" sz="2000" dirty="0"/>
              <a:t> </a:t>
            </a:r>
            <a:r>
              <a:rPr lang="en-US" sz="2000" dirty="0" err="1"/>
              <a:t>σε</a:t>
            </a:r>
            <a:r>
              <a:rPr lang="en-US" sz="2000" dirty="0"/>
              <a:t> </a:t>
            </a:r>
            <a:r>
              <a:rPr lang="en-US" sz="2000" dirty="0" err="1"/>
              <a:t>τρ</a:t>
            </a:r>
            <a:r>
              <a:rPr lang="en-US" sz="2000" dirty="0"/>
              <a:t>απέζι</a:t>
            </a:r>
            <a:r>
              <a:rPr lang="en-US" sz="2000" dirty="0" smtClean="0"/>
              <a:t>, </a:t>
            </a:r>
            <a:r>
              <a:rPr lang="en-US" sz="2000" dirty="0"/>
              <a:t>πάνω σε </a:t>
            </a:r>
            <a:r>
              <a:rPr lang="en-US" sz="2000" dirty="0" smtClean="0"/>
              <a:t>κουτί</a:t>
            </a:r>
            <a:endParaRPr lang="el-GR" sz="2000" dirty="0" smtClean="0"/>
          </a:p>
          <a:p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   </a:t>
            </a:r>
            <a:r>
              <a:rPr lang="en-US" sz="2000" b="1" dirty="0" err="1" smtClean="0"/>
              <a:t>Στ</a:t>
            </a:r>
            <a:r>
              <a:rPr lang="en-US" sz="2000" b="1" dirty="0" smtClean="0"/>
              <a:t>αθμός </a:t>
            </a:r>
            <a:r>
              <a:rPr lang="el-GR" sz="2000" b="1" dirty="0" smtClean="0"/>
              <a:t>2 </a:t>
            </a:r>
            <a:r>
              <a:rPr lang="en-US" sz="2000" b="1" dirty="0" smtClean="0"/>
              <a:t>: </a:t>
            </a:r>
            <a:r>
              <a:rPr lang="en-US" sz="2000" b="1" dirty="0"/>
              <a:t>Λάκτισμα</a:t>
            </a:r>
          </a:p>
          <a:p>
            <a:r>
              <a:rPr lang="el-GR" sz="2000" dirty="0"/>
              <a:t>Μ</a:t>
            </a:r>
            <a:r>
              <a:rPr lang="en-US" sz="2000" dirty="0"/>
              <a:t>π</a:t>
            </a:r>
            <a:r>
              <a:rPr lang="en-US" sz="2000" dirty="0" err="1"/>
              <a:t>άλ</a:t>
            </a:r>
            <a:r>
              <a:rPr lang="en-US" sz="2000" dirty="0"/>
              <a:t>α ποδοσφαίρου, μπαλονιού ή φουσκωμένης μπάλας θαλά</a:t>
            </a:r>
            <a:r>
              <a:rPr lang="el-GR" sz="2000" dirty="0"/>
              <a:t>σ</a:t>
            </a:r>
            <a:r>
              <a:rPr lang="en-US" sz="2000" dirty="0" err="1" smtClean="0"/>
              <a:t>σης</a:t>
            </a:r>
            <a:r>
              <a:rPr lang="el-GR" sz="2000" dirty="0" smtClean="0"/>
              <a:t>, σε ζευγάρια</a:t>
            </a:r>
          </a:p>
          <a:p>
            <a:r>
              <a:rPr lang="el-GR" sz="2000" dirty="0" smtClean="0"/>
              <a:t>Μ</a:t>
            </a:r>
            <a:r>
              <a:rPr lang="en-US" sz="2000" dirty="0" smtClean="0"/>
              <a:t>π</a:t>
            </a:r>
            <a:r>
              <a:rPr lang="en-US" sz="2000" dirty="0" err="1" smtClean="0"/>
              <a:t>άλ</a:t>
            </a:r>
            <a:r>
              <a:rPr lang="en-US" sz="2000" dirty="0" smtClean="0"/>
              <a:t>α </a:t>
            </a:r>
            <a:r>
              <a:rPr lang="en-US" sz="2000" dirty="0"/>
              <a:t>ποδοσφαίρου, μπαλονιού ή φουσκωμένης μπάλας θαλά</a:t>
            </a:r>
            <a:r>
              <a:rPr lang="el-GR" sz="2000" dirty="0"/>
              <a:t>σ</a:t>
            </a:r>
            <a:r>
              <a:rPr lang="en-US" sz="2000" dirty="0" err="1"/>
              <a:t>σης</a:t>
            </a:r>
            <a:r>
              <a:rPr lang="en-US" sz="2000" dirty="0"/>
              <a:t> </a:t>
            </a:r>
            <a:r>
              <a:rPr lang="en-US" sz="2000" dirty="0" err="1"/>
              <a:t>σε</a:t>
            </a:r>
            <a:r>
              <a:rPr lang="en-US" sz="2000" dirty="0"/>
              <a:t> </a:t>
            </a:r>
            <a:r>
              <a:rPr lang="en-US" sz="2000" dirty="0" err="1"/>
              <a:t>κύκλο</a:t>
            </a:r>
            <a:r>
              <a:rPr lang="en-US" sz="2000" dirty="0"/>
              <a:t> </a:t>
            </a:r>
            <a:r>
              <a:rPr lang="en-US" sz="2000" dirty="0" err="1"/>
              <a:t>με</a:t>
            </a:r>
            <a:r>
              <a:rPr lang="en-US" sz="2000" dirty="0"/>
              <a:t> </a:t>
            </a:r>
            <a:r>
              <a:rPr lang="en-US" sz="2000" dirty="0" err="1" smtClean="0"/>
              <a:t>συμμ</a:t>
            </a:r>
            <a:r>
              <a:rPr lang="en-US" sz="2000" dirty="0" smtClean="0"/>
              <a:t>αθητές.</a:t>
            </a:r>
            <a:endParaRPr lang="el-GR" sz="2000" dirty="0" smtClean="0"/>
          </a:p>
          <a:p>
            <a:r>
              <a:rPr lang="el-GR" sz="2000" dirty="0" smtClean="0"/>
              <a:t>Μ</a:t>
            </a:r>
            <a:r>
              <a:rPr lang="en-US" sz="2000" dirty="0" smtClean="0"/>
              <a:t>π</a:t>
            </a:r>
            <a:r>
              <a:rPr lang="en-US" sz="2000" dirty="0" err="1" smtClean="0"/>
              <a:t>άλ</a:t>
            </a:r>
            <a:r>
              <a:rPr lang="en-US" sz="2000" dirty="0" smtClean="0"/>
              <a:t>α </a:t>
            </a:r>
            <a:r>
              <a:rPr lang="el-GR" sz="2000" dirty="0"/>
              <a:t>σ</a:t>
            </a:r>
            <a:r>
              <a:rPr lang="en-US" sz="2000" dirty="0" smtClean="0"/>
              <a:t>ε </a:t>
            </a:r>
            <a:r>
              <a:rPr lang="en-US" sz="2000" dirty="0" err="1"/>
              <a:t>στόχο</a:t>
            </a:r>
            <a:r>
              <a:rPr lang="en-US" sz="2000" dirty="0"/>
              <a:t> </a:t>
            </a:r>
            <a:r>
              <a:rPr lang="el-GR" sz="2000" dirty="0" smtClean="0"/>
              <a:t>(</a:t>
            </a:r>
            <a:r>
              <a:rPr lang="en-US" sz="2000" dirty="0" err="1" smtClean="0"/>
              <a:t>κορίνες</a:t>
            </a:r>
            <a:r>
              <a:rPr lang="el-GR" sz="2000" dirty="0" smtClean="0"/>
              <a:t>, </a:t>
            </a:r>
            <a:r>
              <a:rPr lang="en-US" sz="2000" dirty="0" err="1" smtClean="0"/>
              <a:t>κουτάκι</a:t>
            </a:r>
            <a:r>
              <a:rPr lang="en-US" sz="2000" dirty="0" smtClean="0"/>
              <a:t>α </a:t>
            </a:r>
            <a:r>
              <a:rPr lang="en-US" sz="2000" dirty="0"/>
              <a:t>από αναψυκτικά).</a:t>
            </a:r>
          </a:p>
          <a:p>
            <a:pPr lvl="0"/>
            <a:r>
              <a:rPr lang="el-GR" sz="2000" dirty="0"/>
              <a:t>Μ</a:t>
            </a:r>
            <a:r>
              <a:rPr lang="en-US" sz="2000" dirty="0" smtClean="0"/>
              <a:t>π</a:t>
            </a:r>
            <a:r>
              <a:rPr lang="en-US" sz="2000" dirty="0" err="1" smtClean="0"/>
              <a:t>άλ</a:t>
            </a:r>
            <a:r>
              <a:rPr lang="en-US" sz="2000" dirty="0" smtClean="0"/>
              <a:t>α </a:t>
            </a:r>
            <a:r>
              <a:rPr lang="en-US" sz="2000" dirty="0"/>
              <a:t>ποδοσφαίρου ή μαλακής μπάλας </a:t>
            </a:r>
            <a:r>
              <a:rPr lang="en-US" sz="2000" dirty="0" smtClean="0"/>
              <a:t>στον τοίχο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17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83609" y="406069"/>
            <a:ext cx="10515600" cy="820738"/>
          </a:xfrm>
        </p:spPr>
        <p:txBody>
          <a:bodyPr>
            <a:normAutofit fontScale="90000"/>
          </a:bodyPr>
          <a:lstStyle/>
          <a:p>
            <a:r>
              <a:rPr lang="el-GR" sz="2700" b="1" dirty="0"/>
              <a:t>Διδασκαλία με σταθμούς- </a:t>
            </a:r>
            <a:r>
              <a:rPr lang="en-US" sz="2700" b="1" dirty="0" err="1"/>
              <a:t>Χειρισμ</a:t>
            </a:r>
            <a:r>
              <a:rPr lang="el-GR" sz="2700" b="1" dirty="0" err="1"/>
              <a:t>ός</a:t>
            </a:r>
            <a:r>
              <a:rPr lang="el-GR" sz="2700" b="1" dirty="0"/>
              <a:t> </a:t>
            </a:r>
            <a:r>
              <a:rPr lang="en-US" sz="2700" b="1" dirty="0" err="1" smtClean="0"/>
              <a:t>Αντικειμένων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0779" y="1068848"/>
            <a:ext cx="10638430" cy="4403903"/>
          </a:xfrm>
        </p:spPr>
        <p:txBody>
          <a:bodyPr>
            <a:normAutofit/>
          </a:bodyPr>
          <a:lstStyle/>
          <a:p>
            <a:pPr lvl="0"/>
            <a:endParaRPr lang="el-GR" sz="2200" dirty="0" smtClean="0"/>
          </a:p>
          <a:p>
            <a:pPr marL="0" lvl="0" indent="0">
              <a:buNone/>
            </a:pPr>
            <a:r>
              <a:rPr lang="en-US" sz="2000" b="1" dirty="0" err="1"/>
              <a:t>Προσ</a:t>
            </a:r>
            <a:r>
              <a:rPr lang="en-US" sz="2000" b="1" dirty="0"/>
              <a:t>αρμογές</a:t>
            </a:r>
            <a:endParaRPr lang="el-GR" sz="2000" dirty="0" smtClean="0"/>
          </a:p>
          <a:p>
            <a:pPr lvl="0"/>
            <a:endParaRPr lang="el-GR" sz="2000" dirty="0" smtClean="0"/>
          </a:p>
          <a:p>
            <a:pPr lvl="0"/>
            <a:r>
              <a:rPr lang="el-GR" sz="2000" dirty="0" smtClean="0"/>
              <a:t>Απόσταση </a:t>
            </a:r>
            <a:endParaRPr lang="en-US" sz="2000" dirty="0"/>
          </a:p>
          <a:p>
            <a:pPr lvl="0"/>
            <a:r>
              <a:rPr lang="el-GR" sz="2000" dirty="0"/>
              <a:t>Υ</a:t>
            </a:r>
            <a:r>
              <a:rPr lang="en-US" sz="2000" dirty="0" smtClean="0"/>
              <a:t>π</a:t>
            </a:r>
            <a:r>
              <a:rPr lang="en-US" sz="2000" dirty="0" err="1" smtClean="0"/>
              <a:t>οδοχή</a:t>
            </a:r>
            <a:r>
              <a:rPr lang="el-GR" sz="2000" dirty="0"/>
              <a:t> </a:t>
            </a:r>
            <a:r>
              <a:rPr lang="el-GR" sz="2000" dirty="0" smtClean="0"/>
              <a:t>με </a:t>
            </a:r>
            <a:r>
              <a:rPr lang="en-US" sz="2000" dirty="0" err="1" smtClean="0"/>
              <a:t>κουτί</a:t>
            </a:r>
            <a:endParaRPr lang="el-GR" sz="2000" dirty="0" smtClean="0"/>
          </a:p>
          <a:p>
            <a:pPr lvl="0"/>
            <a:r>
              <a:rPr lang="el-GR" sz="2000" dirty="0"/>
              <a:t>Μ</a:t>
            </a:r>
            <a:r>
              <a:rPr lang="en-US" sz="2000" dirty="0" err="1" smtClean="0"/>
              <a:t>εγ</a:t>
            </a:r>
            <a:r>
              <a:rPr lang="en-US" sz="2000" dirty="0" smtClean="0"/>
              <a:t>αλύτερες</a:t>
            </a:r>
            <a:r>
              <a:rPr lang="en-US" sz="2000" dirty="0"/>
              <a:t>, φουσκωμένες μπάλες </a:t>
            </a:r>
            <a:endParaRPr lang="el-GR" sz="2000" dirty="0" smtClean="0"/>
          </a:p>
          <a:p>
            <a:pPr lvl="0"/>
            <a:r>
              <a:rPr lang="el-GR" sz="2000" dirty="0"/>
              <a:t>Σ</a:t>
            </a:r>
            <a:r>
              <a:rPr lang="en-US" sz="2000" dirty="0" err="1" smtClean="0"/>
              <a:t>ημάδι</a:t>
            </a:r>
            <a:r>
              <a:rPr lang="en-US" sz="2000" dirty="0" smtClean="0"/>
              <a:t>α </a:t>
            </a:r>
            <a:r>
              <a:rPr lang="en-US" sz="2000" dirty="0"/>
              <a:t>στον χώρο βοηθούν τους μαθητές/τριες με αυτισμό να έχουν την κατάλληλη θέση και να παραμένουν συγκεντρωμένοι στη δραστηριότητα.</a:t>
            </a:r>
          </a:p>
          <a:p>
            <a:pPr lvl="0"/>
            <a:r>
              <a:rPr lang="el-GR" sz="2000" dirty="0" smtClean="0"/>
              <a:t>Μ</a:t>
            </a:r>
            <a:r>
              <a:rPr lang="en-US" sz="2000" dirty="0" smtClean="0"/>
              <a:t>π</a:t>
            </a:r>
            <a:r>
              <a:rPr lang="en-US" sz="2000" dirty="0" err="1" smtClean="0"/>
              <a:t>άλες</a:t>
            </a:r>
            <a:r>
              <a:rPr lang="en-US" sz="2000" dirty="0" smtClean="0"/>
              <a:t> </a:t>
            </a:r>
            <a:r>
              <a:rPr lang="en-US" sz="2000" dirty="0"/>
              <a:t>με κουδουνάκι, </a:t>
            </a:r>
            <a:r>
              <a:rPr lang="en-US" sz="2000" dirty="0" smtClean="0"/>
              <a:t>για </a:t>
            </a:r>
            <a:r>
              <a:rPr lang="en-US" sz="2000" dirty="0"/>
              <a:t>μαθητές/τριές </a:t>
            </a:r>
            <a:r>
              <a:rPr lang="el-GR" sz="2000" dirty="0" smtClean="0"/>
              <a:t>με προβλήματα</a:t>
            </a:r>
            <a:r>
              <a:rPr lang="en-US" sz="2000" dirty="0" smtClean="0"/>
              <a:t> </a:t>
            </a:r>
            <a:r>
              <a:rPr lang="en-US" sz="2000" dirty="0" err="1" smtClean="0"/>
              <a:t>όρ</a:t>
            </a:r>
            <a:r>
              <a:rPr lang="en-US" sz="2000" dirty="0" smtClean="0"/>
              <a:t>ασης</a:t>
            </a:r>
            <a:endParaRPr lang="el-GR" sz="2000" dirty="0" smtClean="0"/>
          </a:p>
          <a:p>
            <a:pPr lvl="0"/>
            <a:r>
              <a:rPr lang="el-GR" sz="2000" dirty="0"/>
              <a:t>Σ</a:t>
            </a:r>
            <a:r>
              <a:rPr lang="en-US" sz="2000" dirty="0" err="1" smtClean="0"/>
              <a:t>υμμ</a:t>
            </a:r>
            <a:r>
              <a:rPr lang="en-US" sz="2000" dirty="0" smtClean="0"/>
              <a:t>αθητές/τριες-βοηθοί </a:t>
            </a:r>
            <a:r>
              <a:rPr lang="el-GR" sz="2000" dirty="0" smtClean="0"/>
              <a:t>βοηθούν</a:t>
            </a:r>
            <a:r>
              <a:rPr lang="en-US" sz="2000" dirty="0" smtClean="0"/>
              <a:t> </a:t>
            </a:r>
            <a:r>
              <a:rPr lang="en-US" sz="2000" dirty="0"/>
              <a:t>ενεργά και </a:t>
            </a:r>
            <a:r>
              <a:rPr lang="en-US" sz="2000" dirty="0" err="1" smtClean="0"/>
              <a:t>δι</a:t>
            </a:r>
            <a:r>
              <a:rPr lang="en-US" sz="2000" dirty="0" smtClean="0"/>
              <a:t>ακριτικά </a:t>
            </a:r>
            <a:r>
              <a:rPr lang="el-GR" sz="2000" dirty="0" smtClean="0"/>
              <a:t>τους </a:t>
            </a:r>
            <a:r>
              <a:rPr lang="en-US" sz="2000" dirty="0" smtClean="0"/>
              <a:t>μα</a:t>
            </a:r>
            <a:r>
              <a:rPr lang="en-US" sz="2000" dirty="0" err="1" smtClean="0"/>
              <a:t>θητ</a:t>
            </a:r>
            <a:r>
              <a:rPr lang="el-GR" sz="2000" dirty="0" err="1" smtClean="0"/>
              <a:t>ές</a:t>
            </a:r>
            <a:r>
              <a:rPr lang="en-US" sz="2000" dirty="0" smtClean="0"/>
              <a:t>  </a:t>
            </a:r>
            <a:r>
              <a:rPr lang="en-US" sz="2000" dirty="0"/>
              <a:t>με αναπηρία. 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055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2894" y="1258680"/>
            <a:ext cx="10515600" cy="1500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/>
              <a:t>Στ</a:t>
            </a:r>
            <a:r>
              <a:rPr lang="en-US" sz="2200" b="1" dirty="0"/>
              <a:t>αθμός 1: </a:t>
            </a:r>
            <a:r>
              <a:rPr lang="en-US" sz="2200" b="1" dirty="0" smtClean="0"/>
              <a:t>Εμπόδια</a:t>
            </a:r>
            <a:endParaRPr lang="en-US" sz="2200" b="1" dirty="0"/>
          </a:p>
          <a:p>
            <a:r>
              <a:rPr lang="el-GR" sz="2000" dirty="0" smtClean="0"/>
              <a:t>Α</a:t>
            </a:r>
            <a:r>
              <a:rPr lang="en-US" sz="2000" dirty="0" smtClean="0"/>
              <a:t>πό </a:t>
            </a:r>
            <a:r>
              <a:rPr lang="en-US" sz="2000" dirty="0"/>
              <a:t>κάτω -έρποντας ή από πάνω- </a:t>
            </a:r>
            <a:r>
              <a:rPr lang="en-US" sz="2000" dirty="0" smtClean="0"/>
              <a:t>πηδώντας</a:t>
            </a:r>
            <a:endParaRPr lang="el-GR" sz="2000" dirty="0" smtClean="0"/>
          </a:p>
          <a:p>
            <a:r>
              <a:rPr lang="el-GR" sz="2000" dirty="0" smtClean="0"/>
              <a:t>Χ</a:t>
            </a:r>
            <a:r>
              <a:rPr lang="en-US" sz="2000" dirty="0" smtClean="0"/>
              <a:t>α</a:t>
            </a:r>
            <a:r>
              <a:rPr lang="en-US" sz="2000" dirty="0" err="1" smtClean="0"/>
              <a:t>μηλά</a:t>
            </a:r>
            <a:r>
              <a:rPr lang="en-US" sz="2000" dirty="0" smtClean="0"/>
              <a:t> </a:t>
            </a:r>
            <a:r>
              <a:rPr lang="en-US" sz="2000" dirty="0"/>
              <a:t>και </a:t>
            </a:r>
            <a:r>
              <a:rPr lang="en-US" sz="2000" dirty="0" err="1"/>
              <a:t>ψηλά</a:t>
            </a:r>
            <a:r>
              <a:rPr lang="en-US" sz="2000" dirty="0"/>
              <a:t> </a:t>
            </a:r>
            <a:r>
              <a:rPr lang="en-US" sz="2000" dirty="0" err="1" smtClean="0"/>
              <a:t>εμ</a:t>
            </a:r>
            <a:r>
              <a:rPr lang="en-US" sz="2000" dirty="0" smtClean="0"/>
              <a:t>πόδια</a:t>
            </a:r>
            <a:endParaRPr lang="el-GR" sz="20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5" y="3002171"/>
            <a:ext cx="6416711" cy="3139359"/>
          </a:xfrm>
          <a:prstGeom prst="rect">
            <a:avLst/>
          </a:prstGeom>
        </p:spPr>
      </p:pic>
      <p:cxnSp>
        <p:nvCxnSpPr>
          <p:cNvPr id="6" name="Ευθεία γραμμή σύνδεσης 5"/>
          <p:cNvCxnSpPr/>
          <p:nvPr/>
        </p:nvCxnSpPr>
        <p:spPr>
          <a:xfrm flipV="1">
            <a:off x="1258702" y="4981433"/>
            <a:ext cx="4282289" cy="61372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://www.womansaga.com/wp-content/uploads/2015/03/6a00e54ef2e21b8833014e8851381997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77" y="3197099"/>
            <a:ext cx="4935789" cy="29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474340" y="242293"/>
            <a:ext cx="10212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Διδασκαλία με σταθμούς- </a:t>
            </a:r>
            <a:r>
              <a:rPr lang="en-US" sz="2400" b="1" dirty="0" err="1" smtClean="0"/>
              <a:t>Φυσική</a:t>
            </a:r>
            <a:r>
              <a:rPr lang="en-US" sz="2400" b="1" dirty="0" smtClean="0"/>
              <a:t> </a:t>
            </a:r>
            <a:r>
              <a:rPr lang="en-US" sz="2400" b="1" dirty="0"/>
              <a:t>Κατάσταση</a:t>
            </a:r>
          </a:p>
        </p:txBody>
      </p:sp>
    </p:spTree>
    <p:extLst>
      <p:ext uri="{BB962C8B-B14F-4D97-AF65-F5344CB8AC3E}">
        <p14:creationId xmlns:p14="http://schemas.microsoft.com/office/powerpoint/2010/main" val="22074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95325" y="0"/>
            <a:ext cx="10515600" cy="1325563"/>
          </a:xfrm>
        </p:spPr>
        <p:txBody>
          <a:bodyPr>
            <a:normAutofit/>
          </a:bodyPr>
          <a:lstStyle/>
          <a:p>
            <a:r>
              <a:rPr lang="el-GR" sz="2400" b="1" dirty="0"/>
              <a:t>Διδασκαλία με σταθμούς- </a:t>
            </a:r>
            <a:r>
              <a:rPr lang="en-US" sz="2400" b="1" dirty="0" err="1" smtClean="0"/>
              <a:t>Φυσική</a:t>
            </a:r>
            <a:r>
              <a:rPr lang="en-US" sz="2400" b="1" dirty="0" smtClean="0"/>
              <a:t> </a:t>
            </a:r>
            <a:r>
              <a:rPr lang="en-US" sz="2400" b="1" dirty="0"/>
              <a:t>Κατάσταση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5325" y="1079903"/>
            <a:ext cx="10515600" cy="30553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000" dirty="0" smtClean="0"/>
              <a:t>   </a:t>
            </a:r>
            <a:r>
              <a:rPr lang="en-US" sz="2900" b="1" dirty="0" err="1" smtClean="0"/>
              <a:t>Στ</a:t>
            </a:r>
            <a:r>
              <a:rPr lang="en-US" sz="2900" b="1" dirty="0" smtClean="0"/>
              <a:t>αθμός </a:t>
            </a:r>
            <a:r>
              <a:rPr lang="en-US" sz="2900" b="1" dirty="0"/>
              <a:t>2: Πατίνια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endParaRPr lang="el-GR" sz="2900" dirty="0" smtClean="0"/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l-GR" sz="2900" dirty="0" smtClean="0"/>
              <a:t>Σλάλομ σε </a:t>
            </a:r>
            <a:r>
              <a:rPr lang="en-US" sz="2900" dirty="0" err="1" smtClean="0"/>
              <a:t>κώνους</a:t>
            </a:r>
            <a:r>
              <a:rPr lang="en-US" sz="2900" dirty="0" smtClean="0"/>
              <a:t> </a:t>
            </a:r>
            <a:r>
              <a:rPr lang="en-US" sz="2900" dirty="0"/>
              <a:t>(zig zag) </a:t>
            </a:r>
            <a:endParaRPr lang="el-GR" sz="2900" dirty="0" smtClean="0"/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l-GR" sz="2900" dirty="0" smtClean="0"/>
              <a:t>Ώθηση σε </a:t>
            </a:r>
            <a:r>
              <a:rPr lang="en-US" sz="2900" dirty="0" err="1" smtClean="0"/>
              <a:t>συμμ</a:t>
            </a:r>
            <a:r>
              <a:rPr lang="en-US" sz="2900" dirty="0" smtClean="0"/>
              <a:t>αθητή/τριά  </a:t>
            </a:r>
            <a:r>
              <a:rPr lang="en-US" sz="2900" dirty="0"/>
              <a:t>που είναι ξαπλωμένος ή </a:t>
            </a:r>
            <a:r>
              <a:rPr lang="en-US" sz="2900" dirty="0" smtClean="0"/>
              <a:t>κάθετ</a:t>
            </a:r>
            <a:r>
              <a:rPr lang="el-GR" sz="2900" dirty="0" smtClean="0"/>
              <a:t>αι</a:t>
            </a:r>
            <a:r>
              <a:rPr lang="en-US" sz="2900" dirty="0" smtClean="0"/>
              <a:t> </a:t>
            </a:r>
            <a:r>
              <a:rPr lang="en-US" sz="2900" dirty="0"/>
              <a:t>π</a:t>
            </a:r>
            <a:r>
              <a:rPr lang="en-US" sz="2900" dirty="0" err="1"/>
              <a:t>άνω</a:t>
            </a:r>
            <a:r>
              <a:rPr lang="en-US" sz="2900" dirty="0"/>
              <a:t> </a:t>
            </a:r>
            <a:r>
              <a:rPr lang="en-US" sz="2900" dirty="0" err="1"/>
              <a:t>στο</a:t>
            </a:r>
            <a:r>
              <a:rPr lang="en-US" sz="2900" dirty="0"/>
              <a:t> </a:t>
            </a:r>
            <a:r>
              <a:rPr lang="en-US" sz="2900" dirty="0" smtClean="0"/>
              <a:t>πα</a:t>
            </a:r>
            <a:r>
              <a:rPr lang="en-US" sz="2900" dirty="0" err="1" smtClean="0"/>
              <a:t>τίνι</a:t>
            </a:r>
            <a:r>
              <a:rPr lang="en-US" sz="2900" dirty="0" smtClean="0"/>
              <a:t>.</a:t>
            </a: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l-GR" sz="2900" dirty="0" smtClean="0"/>
              <a:t>Τράβηγμα </a:t>
            </a:r>
            <a:r>
              <a:rPr lang="en-US" sz="2900" dirty="0" err="1" smtClean="0"/>
              <a:t>το</a:t>
            </a:r>
            <a:r>
              <a:rPr lang="el-GR" sz="2900" dirty="0" smtClean="0"/>
              <a:t>υ</a:t>
            </a:r>
            <a:r>
              <a:rPr lang="en-US" sz="2900" dirty="0" smtClean="0"/>
              <a:t> </a:t>
            </a:r>
            <a:r>
              <a:rPr lang="en-US" sz="2900" dirty="0" err="1" smtClean="0"/>
              <a:t>σχοιν</a:t>
            </a:r>
            <a:r>
              <a:rPr lang="el-GR" sz="2900" dirty="0" smtClean="0"/>
              <a:t>ιού</a:t>
            </a:r>
            <a:r>
              <a:rPr lang="en-US" sz="2900" dirty="0" smtClean="0"/>
              <a:t> </a:t>
            </a:r>
            <a:r>
              <a:rPr lang="en-US" sz="2900" dirty="0"/>
              <a:t>π</a:t>
            </a:r>
            <a:r>
              <a:rPr lang="en-US" sz="2900" dirty="0" err="1"/>
              <a:t>ου</a:t>
            </a:r>
            <a:r>
              <a:rPr lang="en-US" sz="2900" dirty="0"/>
              <a:t> </a:t>
            </a:r>
            <a:r>
              <a:rPr lang="en-US" sz="2900" dirty="0" err="1"/>
              <a:t>είν</a:t>
            </a:r>
            <a:r>
              <a:rPr lang="en-US" sz="2900" dirty="0"/>
              <a:t>αι δεμένο το πατίνι </a:t>
            </a:r>
            <a:endParaRPr lang="el-GR" sz="2900" dirty="0" smtClean="0"/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l-GR" sz="2900" dirty="0"/>
              <a:t>Τράβηγμα </a:t>
            </a:r>
            <a:r>
              <a:rPr lang="en-US" sz="2900" dirty="0" err="1"/>
              <a:t>το</a:t>
            </a:r>
            <a:r>
              <a:rPr lang="el-GR" sz="2900" dirty="0"/>
              <a:t>υ</a:t>
            </a:r>
            <a:r>
              <a:rPr lang="en-US" sz="2900" dirty="0"/>
              <a:t> </a:t>
            </a:r>
            <a:r>
              <a:rPr lang="en-US" sz="2900" dirty="0" err="1"/>
              <a:t>σχοιν</a:t>
            </a:r>
            <a:r>
              <a:rPr lang="el-GR" sz="2900" dirty="0"/>
              <a:t>ιού</a:t>
            </a:r>
            <a:r>
              <a:rPr lang="en-US" sz="2900" dirty="0"/>
              <a:t> π</a:t>
            </a:r>
            <a:r>
              <a:rPr lang="en-US" sz="2900" dirty="0" err="1"/>
              <a:t>ου</a:t>
            </a:r>
            <a:r>
              <a:rPr lang="en-US" sz="2900" dirty="0"/>
              <a:t> </a:t>
            </a:r>
            <a:r>
              <a:rPr lang="en-US" sz="2900" dirty="0" err="1"/>
              <a:t>κρ</a:t>
            </a:r>
            <a:r>
              <a:rPr lang="en-US" sz="2900" dirty="0"/>
              <a:t>ατά ένας συμμαθητής μας πάνω στο </a:t>
            </a:r>
            <a:r>
              <a:rPr lang="en-US" sz="2900" dirty="0" smtClean="0"/>
              <a:t>πατίνι.</a:t>
            </a:r>
            <a:endParaRPr lang="el-GR" sz="2900" dirty="0" smtClean="0"/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l-GR" sz="2900" dirty="0" smtClean="0"/>
              <a:t>Σ</a:t>
            </a:r>
            <a:r>
              <a:rPr lang="en-US" sz="2900" dirty="0" err="1" smtClean="0"/>
              <a:t>κυτ</a:t>
            </a:r>
            <a:r>
              <a:rPr lang="en-US" sz="2900" dirty="0" smtClean="0"/>
              <a:t>αλοδρομία </a:t>
            </a:r>
            <a:r>
              <a:rPr lang="en-US" sz="2900" dirty="0"/>
              <a:t>με πατίνια, σε συγκεκριμένο χώρο. </a:t>
            </a:r>
          </a:p>
        </p:txBody>
      </p:sp>
      <p:pic>
        <p:nvPicPr>
          <p:cNvPr id="7170" name="Picture 2" descr="https://encrypted-tbn0.gstatic.com/images?q=tbn:ANd9GcSLOJe0PlXGaBSxzXP8ZzH5Qx230Yaf0lB_BAYL-jyJV0bsJf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1" y="4326558"/>
            <a:ext cx="3698543" cy="2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Αποτέλεσμα εικόνας για scooters physical education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56" y="4336771"/>
            <a:ext cx="3253340" cy="216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947"/>
          </a:xfrm>
        </p:spPr>
        <p:txBody>
          <a:bodyPr>
            <a:normAutofit/>
          </a:bodyPr>
          <a:lstStyle/>
          <a:p>
            <a:pPr algn="ctr"/>
            <a:r>
              <a:rPr lang="el-GR" sz="2400" dirty="0"/>
              <a:t> </a:t>
            </a:r>
            <a:r>
              <a:rPr lang="el-GR" sz="2400" dirty="0" smtClean="0"/>
              <a:t>Έ</a:t>
            </a:r>
            <a:r>
              <a:rPr lang="el-GR" sz="2400" dirty="0" smtClean="0"/>
              <a:t>νταξη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6188" y="1187354"/>
            <a:ext cx="11171830" cy="5295331"/>
          </a:xfrm>
        </p:spPr>
        <p:txBody>
          <a:bodyPr>
            <a:normAutofit lnSpcReduction="10000"/>
          </a:bodyPr>
          <a:lstStyle/>
          <a:p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«διαδικασία</a:t>
            </a:r>
            <a:r>
              <a:rPr lang="el-GR" sz="2400" dirty="0"/>
              <a:t>, στη ‘γενική’ σχολική τάξη όπου συνυπάρχουν δημιουργικά μαθητές με και χωρίς αναπηρία, χωρίς αποκλεισμούς, με στόχο </a:t>
            </a:r>
            <a:r>
              <a:rPr lang="el-GR" sz="2400" dirty="0" smtClean="0"/>
              <a:t>πάντα </a:t>
            </a:r>
            <a:r>
              <a:rPr lang="el-GR" sz="2400" dirty="0"/>
              <a:t>να </a:t>
            </a:r>
            <a:r>
              <a:rPr lang="el-GR" sz="2400" dirty="0" smtClean="0"/>
              <a:t>αναπτύξουν</a:t>
            </a:r>
            <a:r>
              <a:rPr lang="en-US" sz="2400" dirty="0" smtClean="0"/>
              <a:t> </a:t>
            </a:r>
            <a:r>
              <a:rPr lang="el-GR" sz="2400" dirty="0" smtClean="0"/>
              <a:t>όλοι </a:t>
            </a:r>
            <a:r>
              <a:rPr lang="el-GR" sz="2400" dirty="0"/>
              <a:t>στο μέγιστο τις δυνατότητές </a:t>
            </a:r>
            <a:r>
              <a:rPr lang="el-GR" sz="2400" dirty="0" smtClean="0"/>
              <a:t>τους»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000" dirty="0" smtClean="0"/>
              <a:t>Μάθηση και εξέλιξη σε  περιβάλλον </a:t>
            </a:r>
            <a:r>
              <a:rPr lang="el-GR" sz="2000" dirty="0"/>
              <a:t>με τους λιγότερους δυνατούς περιορισμούς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(</a:t>
            </a:r>
            <a:r>
              <a:rPr lang="en-US" sz="2000" dirty="0"/>
              <a:t>least restrictive environment</a:t>
            </a:r>
            <a:r>
              <a:rPr lang="el-GR" sz="2000" dirty="0"/>
              <a:t>–</a:t>
            </a:r>
            <a:r>
              <a:rPr lang="en-US" sz="2000" dirty="0"/>
              <a:t>LEE</a:t>
            </a:r>
            <a:r>
              <a:rPr lang="el-GR" sz="2000" dirty="0" smtClean="0"/>
              <a:t>)</a:t>
            </a:r>
          </a:p>
          <a:p>
            <a:pPr marL="0" indent="0" algn="r">
              <a:buNone/>
            </a:pPr>
            <a:r>
              <a:rPr lang="el-GR" sz="2400" dirty="0" smtClean="0"/>
              <a:t> </a:t>
            </a:r>
            <a:r>
              <a:rPr lang="el-GR" sz="1600" b="1" dirty="0">
                <a:solidFill>
                  <a:srgbClr val="C00000"/>
                </a:solidFill>
              </a:rPr>
              <a:t>(</a:t>
            </a:r>
            <a:r>
              <a:rPr lang="en-US" sz="1600" b="1" dirty="0">
                <a:solidFill>
                  <a:srgbClr val="C00000"/>
                </a:solidFill>
              </a:rPr>
              <a:t>U</a:t>
            </a:r>
            <a:r>
              <a:rPr lang="el-GR" sz="1600" b="1" dirty="0">
                <a:solidFill>
                  <a:srgbClr val="C00000"/>
                </a:solidFill>
              </a:rPr>
              <a:t>.</a:t>
            </a:r>
            <a:r>
              <a:rPr lang="en-US" sz="1600" b="1" dirty="0">
                <a:solidFill>
                  <a:srgbClr val="C00000"/>
                </a:solidFill>
              </a:rPr>
              <a:t>S</a:t>
            </a:r>
            <a:r>
              <a:rPr lang="el-GR" sz="1600" b="1" dirty="0">
                <a:solidFill>
                  <a:srgbClr val="C00000"/>
                </a:solidFill>
              </a:rPr>
              <a:t>. </a:t>
            </a:r>
            <a:r>
              <a:rPr lang="en-US" sz="1600" b="1" dirty="0">
                <a:solidFill>
                  <a:srgbClr val="C00000"/>
                </a:solidFill>
              </a:rPr>
              <a:t>Department of Education</a:t>
            </a:r>
            <a:r>
              <a:rPr lang="el-GR" sz="1600" b="1" dirty="0">
                <a:solidFill>
                  <a:srgbClr val="C00000"/>
                </a:solidFill>
              </a:rPr>
              <a:t>, </a:t>
            </a:r>
            <a:r>
              <a:rPr lang="el-GR" sz="1600" b="1" dirty="0" smtClean="0">
                <a:solidFill>
                  <a:srgbClr val="C00000"/>
                </a:solidFill>
              </a:rPr>
              <a:t>2006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www.stjohns.ca/sites/default/files/CSJ_FileUpload/Recreation/inclusion%20fig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36" y="2966610"/>
            <a:ext cx="3117761" cy="17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5370" y="365125"/>
            <a:ext cx="10515600" cy="1013299"/>
          </a:xfrm>
        </p:spPr>
        <p:txBody>
          <a:bodyPr>
            <a:normAutofit/>
          </a:bodyPr>
          <a:lstStyle/>
          <a:p>
            <a:r>
              <a:rPr lang="el-GR" sz="2400" b="1" dirty="0"/>
              <a:t>Διδασκαλία με σταθμούς- </a:t>
            </a:r>
            <a:r>
              <a:rPr lang="en-US" sz="2400" b="1" dirty="0" err="1"/>
              <a:t>Φυσική</a:t>
            </a:r>
            <a:r>
              <a:rPr lang="en-US" sz="2400" b="1" dirty="0"/>
              <a:t> Κα</a:t>
            </a:r>
            <a:r>
              <a:rPr lang="en-US" sz="2400" b="1" dirty="0" err="1"/>
              <a:t>τάστ</a:t>
            </a:r>
            <a:r>
              <a:rPr lang="en-US" sz="2400" b="1" dirty="0"/>
              <a:t>αση</a:t>
            </a: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5370" y="1378424"/>
            <a:ext cx="10515600" cy="2169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  </a:t>
            </a:r>
            <a:r>
              <a:rPr lang="en-US" sz="2000" b="1" dirty="0" err="1" smtClean="0"/>
              <a:t>Στ</a:t>
            </a:r>
            <a:r>
              <a:rPr lang="en-US" sz="2000" b="1" dirty="0" smtClean="0"/>
              <a:t>αθμός </a:t>
            </a:r>
            <a:r>
              <a:rPr lang="en-US" sz="2000" b="1" dirty="0"/>
              <a:t>3: </a:t>
            </a:r>
            <a:r>
              <a:rPr lang="el-GR" sz="2000" b="1" dirty="0" smtClean="0"/>
              <a:t>Χαλαρό </a:t>
            </a:r>
            <a:r>
              <a:rPr lang="en-US" sz="2000" b="1" dirty="0" err="1" smtClean="0"/>
              <a:t>τρέξιμο</a:t>
            </a:r>
            <a:endParaRPr lang="en-US" sz="2000" b="1" dirty="0"/>
          </a:p>
          <a:p>
            <a:pPr lvl="0"/>
            <a:r>
              <a:rPr lang="el-GR" sz="2000" dirty="0"/>
              <a:t>Ε</a:t>
            </a:r>
            <a:r>
              <a:rPr lang="en-US" sz="2000" dirty="0" smtClean="0"/>
              <a:t>π</a:t>
            </a:r>
            <a:r>
              <a:rPr lang="en-US" sz="2000" dirty="0" err="1" smtClean="0"/>
              <a:t>ιτό</a:t>
            </a:r>
            <a:r>
              <a:rPr lang="en-US" sz="2000" dirty="0" smtClean="0"/>
              <a:t>που </a:t>
            </a:r>
            <a:r>
              <a:rPr lang="en-US" sz="2000" dirty="0"/>
              <a:t>με χρονόμετρο </a:t>
            </a:r>
            <a:r>
              <a:rPr lang="el-GR" sz="2000" dirty="0"/>
              <a:t>α</a:t>
            </a:r>
            <a:r>
              <a:rPr lang="en-US" sz="2000" dirty="0" err="1"/>
              <a:t>ργά</a:t>
            </a:r>
            <a:r>
              <a:rPr lang="en-US" sz="2000" dirty="0"/>
              <a:t>, </a:t>
            </a:r>
            <a:r>
              <a:rPr lang="en-US" sz="2000" dirty="0" err="1"/>
              <a:t>μέτρι</a:t>
            </a:r>
            <a:r>
              <a:rPr lang="en-US" sz="2000" dirty="0"/>
              <a:t>α και γρήγορα </a:t>
            </a:r>
          </a:p>
          <a:p>
            <a:pPr lvl="0"/>
            <a:r>
              <a:rPr lang="el-GR" sz="2000" dirty="0"/>
              <a:t>Σ</a:t>
            </a:r>
            <a:r>
              <a:rPr lang="en-US" sz="2000" dirty="0" smtClean="0"/>
              <a:t>ε </a:t>
            </a:r>
            <a:r>
              <a:rPr lang="en-US" sz="2000" dirty="0"/>
              <a:t>π</a:t>
            </a:r>
            <a:r>
              <a:rPr lang="en-US" sz="2000" dirty="0" err="1"/>
              <a:t>ροκ</a:t>
            </a:r>
            <a:r>
              <a:rPr lang="en-US" sz="2000" dirty="0"/>
              <a:t>αθορισμένο χώρο (π.χ. </a:t>
            </a:r>
            <a:r>
              <a:rPr lang="en-US" sz="2000" dirty="0" err="1"/>
              <a:t>γύρω</a:t>
            </a:r>
            <a:r>
              <a:rPr lang="en-US" sz="2000" dirty="0"/>
              <a:t> από </a:t>
            </a:r>
            <a:r>
              <a:rPr lang="en-US" sz="2000" dirty="0" err="1"/>
              <a:t>το</a:t>
            </a:r>
            <a:r>
              <a:rPr lang="en-US" sz="2000" dirty="0"/>
              <a:t> </a:t>
            </a:r>
            <a:r>
              <a:rPr lang="en-US" sz="2000" dirty="0" err="1"/>
              <a:t>γή</a:t>
            </a:r>
            <a:r>
              <a:rPr lang="en-US" sz="2000" dirty="0"/>
              <a:t>πεδο της καλαθοσφαίρισης). </a:t>
            </a:r>
            <a:endParaRPr lang="el-GR" sz="2000" dirty="0" smtClean="0"/>
          </a:p>
          <a:p>
            <a:pPr lvl="0"/>
            <a:r>
              <a:rPr lang="el-GR" sz="2000" dirty="0"/>
              <a:t>Π</a:t>
            </a:r>
            <a:r>
              <a:rPr lang="en-US" sz="2000" dirty="0" smtClean="0"/>
              <a:t>α</a:t>
            </a:r>
            <a:r>
              <a:rPr lang="en-US" sz="2000" dirty="0" err="1" smtClean="0"/>
              <a:t>λίνδρομο</a:t>
            </a:r>
            <a:r>
              <a:rPr lang="en-US" sz="2000" dirty="0" smtClean="0"/>
              <a:t> </a:t>
            </a:r>
            <a:r>
              <a:rPr lang="en-US" sz="2000" dirty="0"/>
              <a:t>τρέξιμο με την ομάδα τους ή με το ζευγάρι τους που κρατά τον </a:t>
            </a:r>
            <a:r>
              <a:rPr lang="en-US" sz="2000" dirty="0" smtClean="0"/>
              <a:t>ρυθμό</a:t>
            </a:r>
            <a:endParaRPr lang="el-GR" sz="2000" dirty="0" smtClean="0"/>
          </a:p>
          <a:p>
            <a:pPr lvl="0"/>
            <a:endParaRPr lang="el-GR" sz="2000" dirty="0"/>
          </a:p>
          <a:p>
            <a:pPr lvl="0"/>
            <a:endParaRPr lang="en-US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715370" y="4307093"/>
            <a:ext cx="100012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</a:t>
            </a:r>
            <a:r>
              <a:rPr lang="en-US" sz="2000" b="1" dirty="0" err="1" smtClean="0"/>
              <a:t>Στ</a:t>
            </a:r>
            <a:r>
              <a:rPr lang="en-US" sz="2000" b="1" dirty="0" smtClean="0"/>
              <a:t>αθμός </a:t>
            </a:r>
            <a:r>
              <a:rPr lang="el-GR" sz="2000" b="1" dirty="0"/>
              <a:t>4</a:t>
            </a:r>
            <a:r>
              <a:rPr lang="en-US" sz="2000" b="1" dirty="0"/>
              <a:t>: </a:t>
            </a:r>
            <a:r>
              <a:rPr lang="el-GR" sz="2000" b="1" dirty="0"/>
              <a:t>Δύναμη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Κοιλιακοί </a:t>
            </a:r>
            <a:r>
              <a:rPr lang="el-GR" sz="2000" dirty="0"/>
              <a:t>σε ζευγάρια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Κάμψεις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Έλξεις σε </a:t>
            </a:r>
            <a:r>
              <a:rPr lang="el-GR" sz="2000" dirty="0" err="1" smtClean="0"/>
              <a:t>μονοζυγο</a:t>
            </a:r>
            <a:r>
              <a:rPr lang="el-GR" sz="2000" dirty="0" smtClean="0"/>
              <a:t>/ πολύζυγο   </a:t>
            </a:r>
            <a:endParaRPr lang="el-GR" sz="20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94" y="4457219"/>
            <a:ext cx="2595574" cy="17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Διδασκαλία με σταθμούς- </a:t>
            </a:r>
            <a:r>
              <a:rPr lang="en-US" sz="2400" b="1" dirty="0" err="1"/>
              <a:t>Φυσική</a:t>
            </a:r>
            <a:r>
              <a:rPr lang="en-US" sz="2400" b="1" dirty="0"/>
              <a:t> </a:t>
            </a:r>
            <a:r>
              <a:rPr lang="en-US" sz="2400" b="1" dirty="0" smtClean="0"/>
              <a:t>Κα</a:t>
            </a:r>
            <a:r>
              <a:rPr lang="en-US" sz="2400" b="1" dirty="0" err="1" smtClean="0"/>
              <a:t>τάστ</a:t>
            </a:r>
            <a:r>
              <a:rPr lang="en-US" sz="2400" b="1" dirty="0" smtClean="0"/>
              <a:t>αση</a:t>
            </a:r>
            <a:r>
              <a:rPr lang="el-GR" sz="2400" b="1" dirty="0" smtClean="0"/>
              <a:t>/ προσαρμογές </a:t>
            </a: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5371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  </a:t>
            </a:r>
            <a:endParaRPr lang="en-US" sz="2000" dirty="0">
              <a:ea typeface="Μοντέρνα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SzPts val="900"/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l-GR" sz="2000" dirty="0" smtClean="0">
                <a:ea typeface="Times New Roman" panose="02020603050405020304" pitchFamily="18" charset="0"/>
                <a:cs typeface="StarSymbol"/>
              </a:rPr>
              <a:t>Απόσταση/ </a:t>
            </a:r>
            <a:r>
              <a:rPr lang="en-US" sz="2000" dirty="0" err="1" smtClean="0"/>
              <a:t>χρονικό</a:t>
            </a:r>
            <a:r>
              <a:rPr lang="en-US" sz="2000" dirty="0" smtClean="0"/>
              <a:t> </a:t>
            </a:r>
            <a:r>
              <a:rPr lang="en-US" sz="2000" dirty="0" err="1" smtClean="0"/>
              <a:t>διάστημ</a:t>
            </a:r>
            <a:r>
              <a:rPr lang="en-US" sz="2000" dirty="0" smtClean="0"/>
              <a:t>α</a:t>
            </a:r>
            <a:r>
              <a:rPr lang="el-GR" sz="2000" dirty="0" smtClean="0"/>
              <a:t>/ </a:t>
            </a:r>
            <a:r>
              <a:rPr lang="en-US" sz="2000" dirty="0" err="1" smtClean="0"/>
              <a:t>συνδυ</a:t>
            </a:r>
            <a:r>
              <a:rPr lang="en-US" sz="2000" dirty="0" smtClean="0"/>
              <a:t>ασμός</a:t>
            </a:r>
            <a:endParaRPr lang="el-GR" sz="2000" dirty="0">
              <a:ea typeface="Times New Roman" panose="02020603050405020304" pitchFamily="18" charset="0"/>
              <a:cs typeface="StarSymbol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l-GR" sz="2000" dirty="0">
                <a:ea typeface="Times New Roman" panose="02020603050405020304" pitchFamily="18" charset="0"/>
                <a:cs typeface="StarSymbol"/>
              </a:rPr>
              <a:t>Σ</a:t>
            </a:r>
            <a:r>
              <a:rPr lang="en-US" sz="2000" dirty="0" err="1">
                <a:ea typeface="Times New Roman" panose="02020603050405020304" pitchFamily="18" charset="0"/>
                <a:cs typeface="StarSymbol"/>
              </a:rPr>
              <a:t>ημάδι</a:t>
            </a:r>
            <a:r>
              <a:rPr lang="en-US" sz="2000" dirty="0">
                <a:ea typeface="Times New Roman" panose="02020603050405020304" pitchFamily="18" charset="0"/>
                <a:cs typeface="StarSymbol"/>
              </a:rPr>
              <a:t>α στον χώρο</a:t>
            </a:r>
            <a:endParaRPr lang="el-GR" sz="2000" dirty="0">
              <a:ea typeface="Times New Roman" panose="02020603050405020304" pitchFamily="18" charset="0"/>
              <a:cs typeface="StarSymbol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l-GR" sz="2000" dirty="0">
                <a:ea typeface="Times New Roman" panose="02020603050405020304" pitchFamily="18" charset="0"/>
                <a:cs typeface="StarSymbol"/>
              </a:rPr>
              <a:t>Ο</a:t>
            </a:r>
            <a:r>
              <a:rPr lang="en-US" sz="2000" dirty="0" err="1">
                <a:ea typeface="Times New Roman" panose="02020603050405020304" pitchFamily="18" charset="0"/>
                <a:cs typeface="StarSymbol"/>
              </a:rPr>
              <a:t>δηγ</a:t>
            </a:r>
            <a:r>
              <a:rPr lang="el-GR" sz="2000" dirty="0" err="1">
                <a:ea typeface="Times New Roman" panose="02020603050405020304" pitchFamily="18" charset="0"/>
                <a:cs typeface="StarSymbol"/>
              </a:rPr>
              <a:t>οί</a:t>
            </a:r>
            <a:r>
              <a:rPr lang="el-GR" sz="2000" dirty="0">
                <a:ea typeface="Times New Roman" panose="02020603050405020304" pitchFamily="18" charset="0"/>
                <a:cs typeface="StarSymbol"/>
              </a:rPr>
              <a:t> </a:t>
            </a:r>
            <a:r>
              <a:rPr lang="en-US" sz="2000" dirty="0">
                <a:ea typeface="Times New Roman" panose="02020603050405020304" pitchFamily="18" charset="0"/>
                <a:cs typeface="StarSymbol"/>
              </a:rPr>
              <a:t> </a:t>
            </a:r>
            <a:r>
              <a:rPr lang="el-GR" sz="2000" dirty="0" smtClean="0">
                <a:ea typeface="Times New Roman" panose="02020603050405020304" pitchFamily="18" charset="0"/>
                <a:cs typeface="StarSymbol"/>
              </a:rPr>
              <a:t>για </a:t>
            </a:r>
            <a:r>
              <a:rPr lang="en-US" sz="2000" dirty="0">
                <a:ea typeface="Times New Roman" panose="02020603050405020304" pitchFamily="18" charset="0"/>
                <a:cs typeface="StarSymbol"/>
              </a:rPr>
              <a:t>μα</a:t>
            </a:r>
            <a:r>
              <a:rPr lang="en-US" sz="2000" dirty="0" err="1">
                <a:ea typeface="Times New Roman" panose="02020603050405020304" pitchFamily="18" charset="0"/>
                <a:cs typeface="StarSymbol"/>
              </a:rPr>
              <a:t>θητές</a:t>
            </a:r>
            <a:r>
              <a:rPr lang="en-US" sz="2000" dirty="0">
                <a:ea typeface="Times New Roman" panose="02020603050405020304" pitchFamily="18" charset="0"/>
                <a:cs typeface="StarSymbol"/>
              </a:rPr>
              <a:t>/</a:t>
            </a:r>
            <a:r>
              <a:rPr lang="en-US" sz="2000" dirty="0" err="1">
                <a:ea typeface="Times New Roman" panose="02020603050405020304" pitchFamily="18" charset="0"/>
                <a:cs typeface="StarSymbol"/>
              </a:rPr>
              <a:t>τριες</a:t>
            </a:r>
            <a:r>
              <a:rPr lang="en-US" sz="2000" dirty="0">
                <a:ea typeface="Times New Roman" panose="02020603050405020304" pitchFamily="18" charset="0"/>
                <a:cs typeface="StarSymbol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StarSymbol"/>
              </a:rPr>
              <a:t>με</a:t>
            </a:r>
            <a:r>
              <a:rPr lang="en-US" sz="2000" dirty="0">
                <a:ea typeface="Times New Roman" panose="02020603050405020304" pitchFamily="18" charset="0"/>
                <a:cs typeface="StarSymbol"/>
              </a:rPr>
              <a:t> </a:t>
            </a:r>
            <a:r>
              <a:rPr lang="el-GR" sz="2000" dirty="0">
                <a:ea typeface="Times New Roman" panose="02020603050405020304" pitchFamily="18" charset="0"/>
                <a:cs typeface="StarSymbol"/>
              </a:rPr>
              <a:t>προβλήματα όρασης </a:t>
            </a:r>
            <a:endParaRPr lang="en-US" sz="2000" dirty="0">
              <a:ea typeface="Μοντέρνα"/>
              <a:cs typeface="StarSymbol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Font typeface="Wingdings" panose="05000000000000000000" pitchFamily="2" charset="2"/>
              <a:buChar char=""/>
              <a:tabLst>
                <a:tab pos="457200" algn="l"/>
              </a:tabLst>
            </a:pPr>
            <a:r>
              <a:rPr lang="el-GR" sz="2000" dirty="0" smtClean="0">
                <a:ea typeface="Times New Roman" panose="02020603050405020304" pitchFamily="18" charset="0"/>
                <a:cs typeface="StarSymbol"/>
              </a:rPr>
              <a:t>Β</a:t>
            </a:r>
            <a:r>
              <a:rPr lang="en-US" sz="2000" dirty="0" err="1" smtClean="0">
                <a:ea typeface="Times New Roman" panose="02020603050405020304" pitchFamily="18" charset="0"/>
                <a:cs typeface="StarSymbol"/>
              </a:rPr>
              <a:t>οηθοί</a:t>
            </a:r>
            <a:r>
              <a:rPr lang="en-US" sz="2000" dirty="0" smtClean="0">
                <a:ea typeface="Times New Roman" panose="02020603050405020304" pitchFamily="18" charset="0"/>
                <a:cs typeface="StarSymbol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StarSymbol"/>
              </a:rPr>
              <a:t>διδ</a:t>
            </a:r>
            <a:r>
              <a:rPr lang="en-US" sz="2000" dirty="0">
                <a:ea typeface="Times New Roman" panose="02020603050405020304" pitchFamily="18" charset="0"/>
                <a:cs typeface="StarSymbol"/>
              </a:rPr>
              <a:t>ασκαλίας </a:t>
            </a:r>
            <a:r>
              <a:rPr lang="el-GR" sz="2000" dirty="0" smtClean="0">
                <a:ea typeface="Times New Roman" panose="02020603050405020304" pitchFamily="18" charset="0"/>
                <a:cs typeface="StarSymbol"/>
              </a:rPr>
              <a:t>για </a:t>
            </a:r>
            <a:r>
              <a:rPr lang="en-US" sz="2000" dirty="0" smtClean="0">
                <a:ea typeface="Times New Roman" panose="02020603050405020304" pitchFamily="18" charset="0"/>
                <a:cs typeface="StarSymbol"/>
              </a:rPr>
              <a:t>μα</a:t>
            </a:r>
            <a:r>
              <a:rPr lang="en-US" sz="2000" dirty="0" err="1" smtClean="0">
                <a:ea typeface="Times New Roman" panose="02020603050405020304" pitchFamily="18" charset="0"/>
                <a:cs typeface="StarSymbol"/>
              </a:rPr>
              <a:t>θητές</a:t>
            </a:r>
            <a:r>
              <a:rPr lang="en-US" sz="2000" dirty="0" smtClean="0">
                <a:ea typeface="Times New Roman" panose="02020603050405020304" pitchFamily="18" charset="0"/>
                <a:cs typeface="StarSymbol"/>
              </a:rPr>
              <a:t>/</a:t>
            </a:r>
            <a:r>
              <a:rPr lang="en-US" sz="2000" dirty="0" err="1" smtClean="0">
                <a:ea typeface="Times New Roman" panose="02020603050405020304" pitchFamily="18" charset="0"/>
                <a:cs typeface="StarSymbol"/>
              </a:rPr>
              <a:t>τριες</a:t>
            </a:r>
            <a:r>
              <a:rPr lang="en-US" sz="2000" dirty="0" smtClean="0">
                <a:ea typeface="Times New Roman" panose="02020603050405020304" pitchFamily="18" charset="0"/>
                <a:cs typeface="StarSymbol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StarSymbol"/>
              </a:rPr>
              <a:t>με</a:t>
            </a:r>
            <a:r>
              <a:rPr lang="en-US" sz="2000" dirty="0">
                <a:ea typeface="Times New Roman" panose="02020603050405020304" pitchFamily="18" charset="0"/>
                <a:cs typeface="StarSymbol"/>
              </a:rPr>
              <a:t> αναπ</a:t>
            </a:r>
            <a:r>
              <a:rPr lang="en-US" sz="2000" dirty="0" err="1">
                <a:ea typeface="Times New Roman" panose="02020603050405020304" pitchFamily="18" charset="0"/>
                <a:cs typeface="StarSymbol"/>
              </a:rPr>
              <a:t>ηρί</a:t>
            </a:r>
            <a:r>
              <a:rPr lang="en-US" sz="2000" dirty="0">
                <a:ea typeface="Times New Roman" panose="02020603050405020304" pitchFamily="18" charset="0"/>
                <a:cs typeface="StarSymbol"/>
              </a:rPr>
              <a:t>α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30244" b="6748"/>
          <a:stretch>
            <a:fillRect/>
          </a:stretch>
        </p:blipFill>
        <p:spPr>
          <a:xfrm>
            <a:off x="1781151" y="4351995"/>
            <a:ext cx="4314849" cy="20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3900" y="364827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Προσαρμογές / Μαθητές σε </a:t>
            </a:r>
            <a:r>
              <a:rPr lang="el-GR" sz="2400" b="1" dirty="0" err="1" smtClean="0"/>
              <a:t>Αμαξίδια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3900" y="1376363"/>
            <a:ext cx="5576888" cy="4910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Ρίψη και υποδοχή </a:t>
            </a:r>
          </a:p>
          <a:p>
            <a:r>
              <a:rPr lang="el-GR" sz="2000" dirty="0"/>
              <a:t>Ζ</a:t>
            </a:r>
            <a:r>
              <a:rPr lang="el-GR" sz="2000" dirty="0" smtClean="0"/>
              <a:t>ευγάρια με συμμαθητή</a:t>
            </a:r>
          </a:p>
          <a:p>
            <a:r>
              <a:rPr lang="el-GR" sz="2000" dirty="0" smtClean="0"/>
              <a:t>Κουτί στην ποδιά  για υποδοχή μπάλας </a:t>
            </a:r>
          </a:p>
          <a:p>
            <a:r>
              <a:rPr lang="el-GR" sz="2000" dirty="0" smtClean="0"/>
              <a:t>Χρήση ράμπας για ρίψη </a:t>
            </a:r>
          </a:p>
          <a:p>
            <a:pPr marL="0" indent="0">
              <a:buNone/>
            </a:pPr>
            <a:r>
              <a:rPr lang="el-GR" sz="2000" b="1" dirty="0" smtClean="0"/>
              <a:t> Καλαθοσφαίριση  </a:t>
            </a:r>
          </a:p>
          <a:p>
            <a:r>
              <a:rPr lang="el-GR" sz="2000" dirty="0" smtClean="0"/>
              <a:t>Μπάλα στην ποδιά χεριές </a:t>
            </a:r>
            <a:r>
              <a:rPr lang="en-US" sz="2000" dirty="0" smtClean="0"/>
              <a:t>VS </a:t>
            </a:r>
            <a:r>
              <a:rPr lang="el-GR" sz="2000" dirty="0" smtClean="0"/>
              <a:t>ντρίπλα </a:t>
            </a:r>
          </a:p>
          <a:p>
            <a:pPr marL="0" indent="0">
              <a:buNone/>
            </a:pPr>
            <a:r>
              <a:rPr lang="el-GR" sz="2000" b="1" dirty="0" smtClean="0"/>
              <a:t>Ποδόσφαιρο</a:t>
            </a:r>
            <a:endParaRPr lang="el-GR" sz="2000" dirty="0" smtClean="0"/>
          </a:p>
          <a:p>
            <a:r>
              <a:rPr lang="el-GR" sz="2000" dirty="0" smtClean="0"/>
              <a:t>Χρήση χεριών</a:t>
            </a:r>
          </a:p>
          <a:p>
            <a:pPr marL="0" indent="0">
              <a:buNone/>
            </a:pPr>
            <a:r>
              <a:rPr lang="el-GR" sz="2000" b="1" dirty="0" err="1" smtClean="0"/>
              <a:t>Πετοσφαίριση</a:t>
            </a:r>
            <a:r>
              <a:rPr lang="el-GR" sz="2000" b="1" dirty="0" smtClean="0"/>
              <a:t> </a:t>
            </a:r>
          </a:p>
          <a:p>
            <a:r>
              <a:rPr lang="el-GR" sz="2000" dirty="0" smtClean="0"/>
              <a:t>Χαμηλό δίκτυ</a:t>
            </a:r>
          </a:p>
          <a:p>
            <a:r>
              <a:rPr lang="el-GR" sz="2000" dirty="0" smtClean="0"/>
              <a:t>Ελαφριά μπάλα </a:t>
            </a:r>
          </a:p>
          <a:p>
            <a:r>
              <a:rPr lang="el-GR" sz="2000" dirty="0" smtClean="0"/>
              <a:t>Χρήση δεμένης μπάλας </a:t>
            </a:r>
          </a:p>
          <a:p>
            <a:endParaRPr lang="el-GR" sz="2000" dirty="0" smtClean="0"/>
          </a:p>
          <a:p>
            <a:endParaRPr lang="el-GR" sz="2000" b="1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396322" y="1284030"/>
            <a:ext cx="5026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Διδακτική </a:t>
            </a:r>
          </a:p>
          <a:p>
            <a:r>
              <a:rPr lang="el-GR" sz="2000" u="sng" dirty="0" smtClean="0"/>
              <a:t>Χρήση παράλληλης δραστηριότητας </a:t>
            </a:r>
          </a:p>
          <a:p>
            <a:r>
              <a:rPr lang="el-GR" sz="2000" dirty="0" smtClean="0"/>
              <a:t>Βοήθεια από συμμαθητή</a:t>
            </a:r>
          </a:p>
          <a:p>
            <a:r>
              <a:rPr lang="el-GR" sz="2000" dirty="0" smtClean="0"/>
              <a:t>Παιχνίδια στόχου</a:t>
            </a:r>
          </a:p>
          <a:p>
            <a:r>
              <a:rPr lang="el-GR" sz="2000" dirty="0" smtClean="0"/>
              <a:t>Σλάλομ σε κώνους </a:t>
            </a:r>
          </a:p>
          <a:p>
            <a:r>
              <a:rPr lang="el-GR" sz="2000" dirty="0" smtClean="0"/>
              <a:t>Μπαλόνια </a:t>
            </a:r>
          </a:p>
          <a:p>
            <a:r>
              <a:rPr lang="el-GR" sz="2000" dirty="0" smtClean="0"/>
              <a:t>Μπόουλινγκ</a:t>
            </a:r>
          </a:p>
        </p:txBody>
      </p:sp>
      <p:pic>
        <p:nvPicPr>
          <p:cNvPr id="6" name="Picture 2" descr="C:\Users\Nikos\Desktop\para14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3468" y="3900727"/>
            <a:ext cx="2476002" cy="2640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7079" y="218494"/>
            <a:ext cx="10515600" cy="767639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Υποστήριξη </a:t>
            </a:r>
            <a:endParaRPr lang="en-US" sz="2400" b="1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701722" y="1296538"/>
            <a:ext cx="10515600" cy="4894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5" y="4940489"/>
            <a:ext cx="2130620" cy="1421735"/>
          </a:xfrm>
          <a:prstGeom prst="rect">
            <a:avLst/>
          </a:prstGeom>
        </p:spPr>
      </p:pic>
      <p:pic>
        <p:nvPicPr>
          <p:cNvPr id="5" name="Picture 2" descr="C:\Users\Nikos\Desktop\DSC_0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9497" y="4940488"/>
            <a:ext cx="2480129" cy="16647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58803" y="4369472"/>
            <a:ext cx="238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 Βοηθοί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09685" y="1711135"/>
            <a:ext cx="255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Συμμαθητές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44143" y="1720625"/>
            <a:ext cx="187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 Εκπαιδευτικοί</a:t>
            </a:r>
            <a:endParaRPr lang="en-US" sz="2000" b="1" dirty="0"/>
          </a:p>
        </p:txBody>
      </p:sp>
      <p:pic>
        <p:nvPicPr>
          <p:cNvPr id="10" name="Picture 2" descr="C:\Users\Nikos\Desktop\ywp03425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8803" y="1693329"/>
            <a:ext cx="1612152" cy="2055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8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5910" y="419717"/>
            <a:ext cx="10515600" cy="603865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/>
              <a:t>Υποστήριξη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7310" y="1160059"/>
            <a:ext cx="11337878" cy="5363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/>
              <a:t>  </a:t>
            </a:r>
            <a:r>
              <a:rPr lang="el-GR" sz="2000" dirty="0" smtClean="0"/>
              <a:t>Εκπαιδευτικός προσαρμοσμένης  κινητικής  αγωγής </a:t>
            </a:r>
            <a:r>
              <a:rPr lang="el-GR" sz="2000" dirty="0"/>
              <a:t>( </a:t>
            </a:r>
            <a:r>
              <a:rPr lang="el-GR" sz="2000" dirty="0" smtClean="0"/>
              <a:t>ΦΑ </a:t>
            </a:r>
            <a:r>
              <a:rPr lang="el-GR" sz="2000" dirty="0"/>
              <a:t>&amp; </a:t>
            </a:r>
            <a:r>
              <a:rPr lang="el-GR" sz="2000" dirty="0" smtClean="0"/>
              <a:t>ΠΚΑ Συνδιδασκαλία) </a:t>
            </a:r>
          </a:p>
          <a:p>
            <a:r>
              <a:rPr lang="el-GR" sz="2000" dirty="0" smtClean="0"/>
              <a:t>Συνεχής   /  Συμβουλευτικό χαρακτήρα </a:t>
            </a:r>
          </a:p>
          <a:p>
            <a:r>
              <a:rPr lang="el-GR" sz="2000" dirty="0" smtClean="0"/>
              <a:t>Συνδυασμός </a:t>
            </a:r>
          </a:p>
          <a:p>
            <a:r>
              <a:rPr lang="el-GR" sz="2000" dirty="0" smtClean="0"/>
              <a:t>Προάγει </a:t>
            </a:r>
            <a:r>
              <a:rPr lang="el-GR" sz="2000" dirty="0"/>
              <a:t>αλληλεπίδραση και αποδοχή από όλους τους </a:t>
            </a:r>
            <a:r>
              <a:rPr lang="el-GR" sz="2000" dirty="0" smtClean="0"/>
              <a:t>μαθητές </a:t>
            </a:r>
            <a:endParaRPr lang="el-GR" sz="2000" dirty="0"/>
          </a:p>
          <a:p>
            <a:r>
              <a:rPr lang="el-GR" sz="2000" dirty="0"/>
              <a:t>Βελτιώνει/ Επιτρέπει εξατομικευμένη υποστήριξη και τροποποιήσεις </a:t>
            </a:r>
          </a:p>
          <a:p>
            <a:pPr marL="0" indent="0">
              <a:buNone/>
            </a:pPr>
            <a:r>
              <a:rPr lang="el-GR" sz="1600" dirty="0" smtClean="0">
                <a:solidFill>
                  <a:srgbClr val="C00000"/>
                </a:solidFill>
              </a:rPr>
              <a:t>        </a:t>
            </a:r>
            <a:r>
              <a:rPr lang="en-US" sz="1600" dirty="0" smtClean="0">
                <a:solidFill>
                  <a:srgbClr val="C00000"/>
                </a:solidFill>
              </a:rPr>
              <a:t>( </a:t>
            </a:r>
            <a:r>
              <a:rPr lang="en-US" sz="1600" dirty="0" err="1">
                <a:solidFill>
                  <a:srgbClr val="C00000"/>
                </a:solidFill>
              </a:rPr>
              <a:t>Friend,Cook,Hurley</a:t>
            </a:r>
            <a:r>
              <a:rPr lang="en-US" sz="1600" dirty="0">
                <a:solidFill>
                  <a:srgbClr val="C00000"/>
                </a:solidFill>
              </a:rPr>
              <a:t> &amp; </a:t>
            </a:r>
            <a:r>
              <a:rPr lang="en-US" sz="1600" dirty="0" err="1">
                <a:solidFill>
                  <a:srgbClr val="C00000"/>
                </a:solidFill>
              </a:rPr>
              <a:t>Shamberger</a:t>
            </a:r>
            <a:r>
              <a:rPr lang="en-US" sz="1600" dirty="0">
                <a:solidFill>
                  <a:srgbClr val="C00000"/>
                </a:solidFill>
              </a:rPr>
              <a:t>, 2010)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   Βοηθός </a:t>
            </a:r>
            <a:r>
              <a:rPr lang="en-US" sz="2000" dirty="0" smtClean="0"/>
              <a:t>(</a:t>
            </a:r>
            <a:r>
              <a:rPr lang="en-US" sz="2000" dirty="0" err="1" smtClean="0"/>
              <a:t>Paraeducator</a:t>
            </a:r>
            <a:r>
              <a:rPr lang="el-GR" sz="2000" dirty="0" smtClean="0"/>
              <a:t>)</a:t>
            </a:r>
          </a:p>
          <a:p>
            <a:r>
              <a:rPr lang="el-GR" sz="2000" dirty="0" smtClean="0"/>
              <a:t>Υποστήριξη όπου απαιτείται </a:t>
            </a:r>
          </a:p>
          <a:p>
            <a:r>
              <a:rPr lang="el-GR" sz="2000" dirty="0" smtClean="0"/>
              <a:t>Ενθάρρυνση της αλληλεπίδρασης </a:t>
            </a:r>
            <a:r>
              <a:rPr lang="el-GR" sz="2000" dirty="0"/>
              <a:t>με άλλα παιδιά </a:t>
            </a:r>
          </a:p>
          <a:p>
            <a:r>
              <a:rPr lang="el-GR" sz="2000" dirty="0" smtClean="0"/>
              <a:t>Εκπαίδευση </a:t>
            </a:r>
            <a:r>
              <a:rPr lang="el-GR" sz="2000" dirty="0"/>
              <a:t>( σε </a:t>
            </a:r>
            <a:r>
              <a:rPr lang="el-GR" sz="2000" dirty="0" smtClean="0"/>
              <a:t>Φυσική Αγωγή ,  </a:t>
            </a:r>
            <a:r>
              <a:rPr lang="el-GR" sz="2000" dirty="0"/>
              <a:t>συζήτηση στρατηγικών συνεκπαίδευσης) </a:t>
            </a:r>
            <a:endParaRPr lang="el-GR" sz="2000" dirty="0" smtClean="0"/>
          </a:p>
          <a:p>
            <a:r>
              <a:rPr lang="el-GR" sz="2000" dirty="0" smtClean="0"/>
              <a:t>Παράλληλες δραστηριότητες σε σταθμούς (ατομικά, μικρές ή μεγάλες ομάδες)</a:t>
            </a:r>
            <a:endParaRPr lang="el-GR" sz="2000" dirty="0"/>
          </a:p>
          <a:p>
            <a:pPr marL="0" indent="0">
              <a:buNone/>
            </a:pPr>
            <a:r>
              <a:rPr lang="el-GR" sz="1600" dirty="0">
                <a:solidFill>
                  <a:srgbClr val="C00000"/>
                </a:solidFill>
              </a:rPr>
              <a:t>    (</a:t>
            </a:r>
            <a:r>
              <a:rPr lang="en-US" sz="1600" dirty="0" err="1">
                <a:solidFill>
                  <a:srgbClr val="C00000"/>
                </a:solidFill>
              </a:rPr>
              <a:t>Liberman</a:t>
            </a:r>
            <a:r>
              <a:rPr lang="en-US" sz="1600" dirty="0">
                <a:solidFill>
                  <a:srgbClr val="C00000"/>
                </a:solidFill>
              </a:rPr>
              <a:t> , 2009) </a:t>
            </a:r>
            <a:endParaRPr lang="el-GR" sz="1600" dirty="0">
              <a:solidFill>
                <a:srgbClr val="C00000"/>
              </a:solidFill>
            </a:endParaRPr>
          </a:p>
          <a:p>
            <a:endParaRPr lang="el-GR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4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8253" y="224756"/>
            <a:ext cx="10515600" cy="61847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dirty="0"/>
              <a:t>Υποστήριξη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1125" y="992395"/>
            <a:ext cx="10822675" cy="5008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  Συμμαθητής  </a:t>
            </a:r>
            <a:r>
              <a:rPr lang="en-US" sz="2000" dirty="0" smtClean="0"/>
              <a:t>Peer </a:t>
            </a:r>
            <a:r>
              <a:rPr lang="en-US" sz="2000" dirty="0"/>
              <a:t>tutoring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</a:t>
            </a:r>
            <a:r>
              <a:rPr lang="en-US" sz="2000" dirty="0" smtClean="0"/>
              <a:t>Tutor = </a:t>
            </a:r>
            <a:r>
              <a:rPr lang="el-GR" sz="2000" dirty="0" smtClean="0"/>
              <a:t>εκπαιδευτής     </a:t>
            </a:r>
            <a:r>
              <a:rPr lang="en-US" sz="2000" dirty="0" smtClean="0"/>
              <a:t>Tutee= </a:t>
            </a:r>
            <a:r>
              <a:rPr lang="el-GR" sz="2000" dirty="0" smtClean="0"/>
              <a:t> εκπαιδευόμενος 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</a:t>
            </a:r>
            <a:r>
              <a:rPr lang="en-US" sz="2000" dirty="0" smtClean="0"/>
              <a:t>peer interaction Vs peer tutoring</a:t>
            </a:r>
            <a:r>
              <a:rPr lang="el-GR" sz="2000" dirty="0" smtClean="0"/>
              <a:t> </a:t>
            </a:r>
            <a:r>
              <a:rPr lang="en-US" sz="2000" dirty="0" smtClean="0"/>
              <a:t>(</a:t>
            </a:r>
            <a:r>
              <a:rPr lang="el-GR" sz="2000" dirty="0"/>
              <a:t>ε</a:t>
            </a:r>
            <a:r>
              <a:rPr lang="el-GR" sz="2000" dirty="0" smtClean="0"/>
              <a:t>πίσημη εκπαίδευση</a:t>
            </a:r>
            <a:r>
              <a:rPr lang="en-US" sz="2000" dirty="0" smtClean="0"/>
              <a:t>) 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   </a:t>
            </a:r>
          </a:p>
          <a:p>
            <a:pPr marL="0" indent="0">
              <a:buNone/>
            </a:pPr>
            <a:r>
              <a:rPr lang="el-GR" sz="2000" dirty="0" smtClean="0"/>
              <a:t>Πλεονεκτήματα</a:t>
            </a:r>
          </a:p>
          <a:p>
            <a:endParaRPr lang="el-GR" sz="2000" dirty="0" smtClean="0"/>
          </a:p>
          <a:p>
            <a:r>
              <a:rPr lang="el-GR" sz="2000" dirty="0" smtClean="0"/>
              <a:t>Εξατομικευμένη διδασκαλία</a:t>
            </a:r>
          </a:p>
          <a:p>
            <a:r>
              <a:rPr lang="el-GR" sz="2000" dirty="0" smtClean="0"/>
              <a:t>Μεγαλύτερος χρόνος εξάσκησης </a:t>
            </a:r>
          </a:p>
          <a:p>
            <a:r>
              <a:rPr lang="el-GR" sz="2000" dirty="0" smtClean="0"/>
              <a:t>Μεγαλύτερη ενίσχυση και ανατροφοδότηση  </a:t>
            </a:r>
          </a:p>
          <a:p>
            <a:r>
              <a:rPr lang="el-GR" sz="2000" dirty="0" smtClean="0"/>
              <a:t>Οι εκπαιδευτές μαθαίνουν καλύτερα δεξιότητες / αρχηγικές εμπειρίες  </a:t>
            </a:r>
          </a:p>
          <a:p>
            <a:r>
              <a:rPr lang="el-GR" sz="2000" dirty="0" smtClean="0"/>
              <a:t>Προάγεται η κοινωνικοποίηση / αλληλεπίδραση μεταξύ μαθητών / θετικές σχέσεις</a:t>
            </a:r>
          </a:p>
          <a:p>
            <a:r>
              <a:rPr lang="el-GR" sz="2000" dirty="0" smtClean="0"/>
              <a:t>Χωρίς οικονομικό κόστος  </a:t>
            </a:r>
          </a:p>
          <a:p>
            <a:endParaRPr lang="el-GR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8657230" y="6044998"/>
            <a:ext cx="2696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 </a:t>
            </a:r>
            <a:r>
              <a:rPr lang="el-GR" sz="1600" dirty="0">
                <a:solidFill>
                  <a:srgbClr val="C00000"/>
                </a:solidFill>
              </a:rPr>
              <a:t>( </a:t>
            </a:r>
            <a:r>
              <a:rPr lang="en-US" sz="1600" dirty="0" err="1" smtClean="0">
                <a:solidFill>
                  <a:srgbClr val="C00000"/>
                </a:solidFill>
              </a:rPr>
              <a:t>Liberman</a:t>
            </a:r>
            <a:r>
              <a:rPr lang="en-US" sz="1600" dirty="0" smtClean="0">
                <a:solidFill>
                  <a:srgbClr val="C00000"/>
                </a:solidFill>
              </a:rPr>
              <a:t>, 2009</a:t>
            </a:r>
            <a:r>
              <a:rPr lang="el-GR" sz="1600" dirty="0" smtClean="0">
                <a:solidFill>
                  <a:srgbClr val="C00000"/>
                </a:solidFill>
              </a:rPr>
              <a:t>)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2541" y="1227161"/>
            <a:ext cx="2731259" cy="240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2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6064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Ερευνητική τεκμηρίωση 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15109"/>
            <a:ext cx="10515600" cy="4517201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                 Στρατηγικές </a:t>
            </a:r>
            <a:r>
              <a:rPr lang="el-GR" sz="2400" dirty="0"/>
              <a:t>ένταξης </a:t>
            </a:r>
            <a:r>
              <a:rPr lang="el-GR" sz="2400" dirty="0" smtClean="0"/>
              <a:t>στην Φυσική Αγωγή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</a:rPr>
              <a:t>Jing Qi &amp; Amy  Su ha (2012) </a:t>
            </a:r>
          </a:p>
          <a:p>
            <a:pPr marL="0" indent="0">
              <a:buNone/>
            </a:pPr>
            <a:r>
              <a:rPr lang="en-US" sz="2000" dirty="0" smtClean="0"/>
              <a:t>   Inclusion in Physical Education: A review of literature</a:t>
            </a:r>
            <a:endParaRPr lang="en-US" sz="2000" dirty="0"/>
          </a:p>
        </p:txBody>
      </p:sp>
      <p:pic>
        <p:nvPicPr>
          <p:cNvPr id="1026" name="Picture 2" descr="http://discussions4learning.com/img/research_res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30" y="3827843"/>
            <a:ext cx="3925396" cy="192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R590b_oiGsEaafuIeRGpc-lMNzT6nqyPw9RnnOv3o5UTWOJW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276" y="3630870"/>
            <a:ext cx="1883390" cy="21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474308"/>
            <a:ext cx="10515600" cy="890468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Ερευνητική τεκμηρίωση </a:t>
            </a: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33733" y="1364776"/>
            <a:ext cx="10912523" cy="5090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b="1" dirty="0" smtClean="0"/>
              <a:t>    </a:t>
            </a:r>
            <a:r>
              <a:rPr lang="el-GR" sz="2200" b="1" dirty="0" smtClean="0"/>
              <a:t>Εκπαίδευση με συμμαθητή </a:t>
            </a:r>
            <a:r>
              <a:rPr lang="en-US" sz="2200" b="1" dirty="0" smtClean="0"/>
              <a:t>Peer Tutoring ( USA) </a:t>
            </a:r>
            <a:endParaRPr lang="el-GR" sz="2200" b="1" dirty="0" smtClean="0"/>
          </a:p>
          <a:p>
            <a:endParaRPr lang="en-US" sz="2400" dirty="0" smtClean="0"/>
          </a:p>
          <a:p>
            <a:r>
              <a:rPr lang="en-US" sz="2400" dirty="0" smtClean="0"/>
              <a:t> “</a:t>
            </a:r>
            <a:r>
              <a:rPr lang="el-GR" sz="2400" dirty="0" smtClean="0"/>
              <a:t>Εκπαίδευση με βοηθό  και συμμαθητή δάσκαλο βοηθούν μαθητές με αναπηρία και    </a:t>
            </a:r>
          </a:p>
          <a:p>
            <a:pPr marL="0" indent="0">
              <a:buNone/>
            </a:pPr>
            <a:r>
              <a:rPr lang="el-GR" sz="2400" dirty="0" smtClean="0"/>
              <a:t>       αποτρέπουν την διαταραχή μάθησης σε τυπικούς μαθητές </a:t>
            </a:r>
            <a:r>
              <a:rPr lang="en-US" sz="2400" dirty="0" smtClean="0"/>
              <a:t>“ 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l-GR" sz="1700" dirty="0" smtClean="0">
                <a:solidFill>
                  <a:srgbClr val="FF0000"/>
                </a:solidFill>
              </a:rPr>
              <a:t>     </a:t>
            </a:r>
            <a:r>
              <a:rPr lang="en-US" sz="1700" dirty="0" smtClean="0">
                <a:solidFill>
                  <a:srgbClr val="FF0000"/>
                </a:solidFill>
              </a:rPr>
              <a:t>  </a:t>
            </a:r>
            <a:r>
              <a:rPr lang="el-GR" sz="1700" dirty="0" smtClean="0">
                <a:solidFill>
                  <a:srgbClr val="FF0000"/>
                </a:solidFill>
              </a:rPr>
              <a:t> (</a:t>
            </a:r>
            <a:r>
              <a:rPr lang="en-US" sz="1700" dirty="0" smtClean="0">
                <a:solidFill>
                  <a:srgbClr val="FF0000"/>
                </a:solidFill>
              </a:rPr>
              <a:t>Murata &amp; </a:t>
            </a:r>
            <a:r>
              <a:rPr lang="en-US" sz="1700" dirty="0" err="1" smtClean="0">
                <a:solidFill>
                  <a:srgbClr val="FF0000"/>
                </a:solidFill>
              </a:rPr>
              <a:t>Jansma</a:t>
            </a:r>
            <a:r>
              <a:rPr lang="en-US" sz="1700" dirty="0" smtClean="0">
                <a:solidFill>
                  <a:srgbClr val="FF0000"/>
                </a:solidFill>
              </a:rPr>
              <a:t>, 1997)</a:t>
            </a:r>
            <a:endParaRPr lang="el-GR" sz="2000" dirty="0" smtClean="0"/>
          </a:p>
          <a:p>
            <a:endParaRPr lang="en-US" sz="2000" dirty="0" smtClean="0"/>
          </a:p>
          <a:p>
            <a:r>
              <a:rPr lang="el-GR" sz="2400" dirty="0" smtClean="0"/>
              <a:t>Βελτίωση κινητικής επίδοσης (ικανότητα σύλληψης σε αυτισμό) </a:t>
            </a:r>
            <a:endParaRPr lang="en-US" sz="2400" dirty="0" smtClean="0"/>
          </a:p>
          <a:p>
            <a:pPr marL="0" indent="0">
              <a:buNone/>
            </a:pPr>
            <a:r>
              <a:rPr lang="en-US" sz="1700" dirty="0">
                <a:solidFill>
                  <a:srgbClr val="C00000"/>
                </a:solidFill>
              </a:rPr>
              <a:t> </a:t>
            </a:r>
            <a:r>
              <a:rPr lang="en-US" sz="1700" dirty="0" smtClean="0">
                <a:solidFill>
                  <a:srgbClr val="C00000"/>
                </a:solidFill>
              </a:rPr>
              <a:t>   </a:t>
            </a:r>
            <a:r>
              <a:rPr lang="el-GR" sz="1700" dirty="0" smtClean="0">
                <a:solidFill>
                  <a:srgbClr val="C00000"/>
                </a:solidFill>
              </a:rPr>
              <a:t> (</a:t>
            </a:r>
            <a:r>
              <a:rPr lang="en-US" sz="1700" dirty="0" smtClean="0">
                <a:solidFill>
                  <a:srgbClr val="C00000"/>
                </a:solidFill>
              </a:rPr>
              <a:t>Ward </a:t>
            </a:r>
            <a:r>
              <a:rPr lang="en-US" sz="1700" dirty="0">
                <a:solidFill>
                  <a:srgbClr val="C00000"/>
                </a:solidFill>
              </a:rPr>
              <a:t>&amp; </a:t>
            </a:r>
            <a:r>
              <a:rPr lang="en-US" sz="1700" dirty="0" err="1">
                <a:solidFill>
                  <a:srgbClr val="C00000"/>
                </a:solidFill>
              </a:rPr>
              <a:t>Ayvazo</a:t>
            </a:r>
            <a:r>
              <a:rPr lang="en-US" sz="1700" dirty="0">
                <a:solidFill>
                  <a:srgbClr val="C00000"/>
                </a:solidFill>
              </a:rPr>
              <a:t>, 2006</a:t>
            </a:r>
            <a:r>
              <a:rPr lang="en-US" sz="1700" dirty="0" smtClean="0">
                <a:solidFill>
                  <a:srgbClr val="C00000"/>
                </a:solidFill>
              </a:rPr>
              <a:t>),</a:t>
            </a:r>
            <a:endParaRPr lang="el-GR" sz="1700" dirty="0" smtClean="0">
              <a:solidFill>
                <a:srgbClr val="C00000"/>
              </a:solidFill>
            </a:endParaRPr>
          </a:p>
          <a:p>
            <a:endParaRPr lang="en-US" sz="2200" dirty="0" smtClean="0"/>
          </a:p>
          <a:p>
            <a:r>
              <a:rPr lang="el-GR" sz="2200" dirty="0" smtClean="0"/>
              <a:t>Βελτίωση χρόνου συμμετοχής και αλληλεπίδρασης μεταξύ μαθητών (</a:t>
            </a:r>
            <a:r>
              <a:rPr lang="en-US" sz="2200" dirty="0" smtClean="0"/>
              <a:t>tutors &amp; tutees)</a:t>
            </a:r>
            <a:r>
              <a:rPr lang="el-GR" sz="2200" dirty="0" smtClean="0"/>
              <a:t>/ διαφορετικές αναπηρίες </a:t>
            </a:r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1700" dirty="0" smtClean="0">
                <a:solidFill>
                  <a:srgbClr val="C00000"/>
                </a:solidFill>
              </a:rPr>
              <a:t>(</a:t>
            </a:r>
            <a:r>
              <a:rPr lang="en-US" sz="1700" dirty="0" err="1" smtClean="0">
                <a:solidFill>
                  <a:srgbClr val="C00000"/>
                </a:solidFill>
              </a:rPr>
              <a:t>Klavina</a:t>
            </a:r>
            <a:r>
              <a:rPr lang="en-US" sz="1700" dirty="0" smtClean="0">
                <a:solidFill>
                  <a:srgbClr val="C00000"/>
                </a:solidFill>
              </a:rPr>
              <a:t> </a:t>
            </a:r>
            <a:r>
              <a:rPr lang="en-US" sz="1700" dirty="0">
                <a:solidFill>
                  <a:srgbClr val="C00000"/>
                </a:solidFill>
              </a:rPr>
              <a:t>&amp; Block, 2008; </a:t>
            </a:r>
            <a:r>
              <a:rPr lang="en-US" sz="1700" dirty="0" smtClean="0">
                <a:solidFill>
                  <a:srgbClr val="C00000"/>
                </a:solidFill>
              </a:rPr>
              <a:t>Lieberman et al., 1997,</a:t>
            </a:r>
            <a:r>
              <a:rPr lang="en-US" sz="1700" dirty="0">
                <a:solidFill>
                  <a:srgbClr val="C00000"/>
                </a:solidFill>
              </a:rPr>
              <a:t> Lieberman, Dunn, </a:t>
            </a:r>
            <a:r>
              <a:rPr lang="el-GR" sz="1700" dirty="0" smtClean="0">
                <a:solidFill>
                  <a:srgbClr val="C00000"/>
                </a:solidFill>
              </a:rPr>
              <a:t> </a:t>
            </a:r>
            <a:r>
              <a:rPr lang="en-US" sz="1700" dirty="0" smtClean="0">
                <a:solidFill>
                  <a:srgbClr val="C00000"/>
                </a:solidFill>
              </a:rPr>
              <a:t>van </a:t>
            </a:r>
            <a:r>
              <a:rPr lang="en-US" sz="1700" dirty="0">
                <a:solidFill>
                  <a:srgbClr val="C00000"/>
                </a:solidFill>
              </a:rPr>
              <a:t>der Mars, &amp; </a:t>
            </a:r>
            <a:r>
              <a:rPr lang="en-US" sz="1700" dirty="0" err="1">
                <a:solidFill>
                  <a:srgbClr val="C00000"/>
                </a:solidFill>
              </a:rPr>
              <a:t>McCubbin</a:t>
            </a:r>
            <a:r>
              <a:rPr lang="en-US" sz="1700" dirty="0">
                <a:solidFill>
                  <a:srgbClr val="C00000"/>
                </a:solidFill>
              </a:rPr>
              <a:t>, 2000; </a:t>
            </a:r>
            <a:r>
              <a:rPr lang="en-US" sz="1700" dirty="0" err="1">
                <a:solidFill>
                  <a:srgbClr val="C00000"/>
                </a:solidFill>
              </a:rPr>
              <a:t>Wiskochil</a:t>
            </a:r>
            <a:r>
              <a:rPr lang="en-US" sz="1700" dirty="0">
                <a:solidFill>
                  <a:srgbClr val="C00000"/>
                </a:solidFill>
              </a:rPr>
              <a:t> et al., 2007</a:t>
            </a:r>
            <a:r>
              <a:rPr lang="en-US" sz="1700" dirty="0" smtClean="0">
                <a:solidFill>
                  <a:srgbClr val="C00000"/>
                </a:solidFill>
              </a:rPr>
              <a:t>)</a:t>
            </a:r>
            <a:endParaRPr lang="el-GR" sz="1700" dirty="0" smtClean="0">
              <a:solidFill>
                <a:srgbClr val="C00000"/>
              </a:solidFill>
            </a:endParaRPr>
          </a:p>
          <a:p>
            <a:endParaRPr lang="el-GR" sz="2000" dirty="0" smtClean="0"/>
          </a:p>
          <a:p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15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5022" y="984418"/>
            <a:ext cx="10748749" cy="557780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200" b="1" dirty="0" smtClean="0"/>
              <a:t>Υποστήριξη από Εκπαιδευτικούς προσαρμοσμένης κινητικής αγωγής </a:t>
            </a:r>
            <a:br>
              <a:rPr lang="el-GR" sz="2200" b="1" dirty="0" smtClean="0"/>
            </a:b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022" y="20726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Θετική επίδραση στην συμμετοχή </a:t>
            </a:r>
          </a:p>
          <a:p>
            <a:pPr marL="0" indent="0">
              <a:buNone/>
            </a:pPr>
            <a:r>
              <a:rPr lang="el-GR" sz="2000" dirty="0" smtClean="0"/>
              <a:t>Μαθητές με μέτρια </a:t>
            </a:r>
            <a:r>
              <a:rPr lang="el-GR" sz="2000" dirty="0"/>
              <a:t>και σοβαρή νοητική καθυστέρηση/ </a:t>
            </a:r>
            <a:r>
              <a:rPr lang="el-GR" sz="2000" dirty="0" smtClean="0"/>
              <a:t>κινητική αναπηρία </a:t>
            </a:r>
          </a:p>
          <a:p>
            <a:pPr marL="0" indent="0">
              <a:buNone/>
            </a:pPr>
            <a:r>
              <a:rPr lang="el-GR" sz="2000" dirty="0" smtClean="0"/>
              <a:t>Διδασκαλία 1 προς 1από ΑΠΕ και Βοηθό </a:t>
            </a:r>
          </a:p>
          <a:p>
            <a:pPr marL="0" indent="0">
              <a:buNone/>
            </a:pPr>
            <a:r>
              <a:rPr lang="el-GR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</a:rPr>
              <a:t>Vogler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Koranda</a:t>
            </a:r>
            <a:r>
              <a:rPr lang="en-US" sz="1600" dirty="0">
                <a:solidFill>
                  <a:srgbClr val="C00000"/>
                </a:solidFill>
              </a:rPr>
              <a:t>, &amp; Romance, </a:t>
            </a:r>
            <a:r>
              <a:rPr lang="en-US" sz="1600" dirty="0" smtClean="0">
                <a:solidFill>
                  <a:srgbClr val="C00000"/>
                </a:solidFill>
              </a:rPr>
              <a:t>2000</a:t>
            </a:r>
            <a:r>
              <a:rPr lang="el-GR" sz="1600" dirty="0" smtClean="0">
                <a:solidFill>
                  <a:srgbClr val="C00000"/>
                </a:solidFill>
              </a:rPr>
              <a:t>; </a:t>
            </a:r>
            <a:r>
              <a:rPr lang="en-US" sz="1600" dirty="0" smtClean="0">
                <a:solidFill>
                  <a:srgbClr val="C00000"/>
                </a:solidFill>
              </a:rPr>
              <a:t>Block </a:t>
            </a:r>
            <a:r>
              <a:rPr lang="en-US" sz="1600" dirty="0">
                <a:solidFill>
                  <a:srgbClr val="C00000"/>
                </a:solidFill>
              </a:rPr>
              <a:t>&amp; </a:t>
            </a:r>
            <a:r>
              <a:rPr lang="en-US" sz="1600" dirty="0" err="1">
                <a:solidFill>
                  <a:srgbClr val="C00000"/>
                </a:solidFill>
              </a:rPr>
              <a:t>Zeman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smtClean="0">
                <a:solidFill>
                  <a:srgbClr val="C00000"/>
                </a:solidFill>
              </a:rPr>
              <a:t>1996</a:t>
            </a:r>
            <a:r>
              <a:rPr lang="el-GR" sz="1600" dirty="0" smtClean="0">
                <a:solidFill>
                  <a:srgbClr val="C00000"/>
                </a:solidFill>
              </a:rPr>
              <a:t>)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551597" y="203131"/>
            <a:ext cx="10515600" cy="890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/>
              <a:t>Ερευνητική τεκμηρίωση </a:t>
            </a:r>
            <a:endParaRPr lang="en-US" sz="2400" dirty="0"/>
          </a:p>
        </p:txBody>
      </p:sp>
      <p:pic>
        <p:nvPicPr>
          <p:cNvPr id="5" name="Picture 2" descr="C:\Users\Nikos\Desktop\A_Woman_Talking_To_a_Boy_In_a_Wheelchair_Royalty_Free_Clipart_Picture_090823-226080-784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327" y="4462079"/>
            <a:ext cx="2063574" cy="1727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0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669259"/>
            <a:ext cx="10515600" cy="825430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Επίδραση </a:t>
            </a:r>
            <a:r>
              <a:rPr lang="el-GR" sz="2000" b="1" dirty="0"/>
              <a:t>ένταξης</a:t>
            </a:r>
            <a:r>
              <a:rPr lang="el-GR" sz="2000" dirty="0"/>
              <a:t> </a:t>
            </a:r>
            <a:r>
              <a:rPr lang="el-GR" sz="2000" b="1" dirty="0" smtClean="0"/>
              <a:t>στη</a:t>
            </a:r>
            <a:r>
              <a:rPr lang="el-GR" sz="2000" dirty="0" smtClean="0"/>
              <a:t> </a:t>
            </a:r>
            <a:r>
              <a:rPr lang="el-GR" sz="2000" b="1" dirty="0" smtClean="0"/>
              <a:t>Φυσική Αγωγή  </a:t>
            </a:r>
            <a:r>
              <a:rPr lang="el-GR" sz="2000" b="1" dirty="0" smtClean="0"/>
              <a:t>σε μαθητές</a:t>
            </a:r>
            <a:endParaRPr lang="en-US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42715"/>
            <a:ext cx="10515600" cy="4087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b="1" dirty="0"/>
              <a:t>Χ</a:t>
            </a:r>
            <a:r>
              <a:rPr lang="el-GR" sz="2000" b="1" dirty="0" smtClean="0"/>
              <a:t>ωρίς </a:t>
            </a:r>
            <a:r>
              <a:rPr lang="el-GR" sz="2000" b="1" dirty="0"/>
              <a:t>αναπηρία 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dirty="0" smtClean="0"/>
              <a:t>   Χωρίς αρνητική επίδραση σε χρόνο συμμετοχής και κινητικές δεξιότητες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>
                <a:solidFill>
                  <a:srgbClr val="C00000"/>
                </a:solidFill>
              </a:rPr>
              <a:t>Block &amp; </a:t>
            </a:r>
            <a:r>
              <a:rPr lang="en-US" sz="1600" dirty="0" err="1">
                <a:solidFill>
                  <a:srgbClr val="C00000"/>
                </a:solidFill>
              </a:rPr>
              <a:t>Zeman</a:t>
            </a:r>
            <a:r>
              <a:rPr lang="en-US" sz="1600" dirty="0">
                <a:solidFill>
                  <a:srgbClr val="C00000"/>
                </a:solidFill>
              </a:rPr>
              <a:t>, 1996; </a:t>
            </a:r>
            <a:r>
              <a:rPr lang="en-US" sz="1600" dirty="0" err="1" smtClean="0">
                <a:solidFill>
                  <a:srgbClr val="C00000"/>
                </a:solidFill>
              </a:rPr>
              <a:t>Obrusnikova</a:t>
            </a:r>
            <a:r>
              <a:rPr lang="en-US" sz="1600" dirty="0" smtClean="0">
                <a:solidFill>
                  <a:srgbClr val="C00000"/>
                </a:solidFill>
              </a:rPr>
              <a:t>,</a:t>
            </a:r>
            <a:r>
              <a:rPr lang="el-GR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Valkova</a:t>
            </a:r>
            <a:r>
              <a:rPr lang="en-US" sz="1600" dirty="0">
                <a:solidFill>
                  <a:srgbClr val="C00000"/>
                </a:solidFill>
              </a:rPr>
              <a:t>, &amp; Block, 2003) </a:t>
            </a:r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</a:rPr>
              <a:t>Kodish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Kulinna</a:t>
            </a:r>
            <a:r>
              <a:rPr lang="en-US" sz="1600" dirty="0">
                <a:solidFill>
                  <a:srgbClr val="C00000"/>
                </a:solidFill>
              </a:rPr>
              <a:t>, Martin, </a:t>
            </a:r>
            <a:r>
              <a:rPr lang="en-US" sz="1600" dirty="0" err="1">
                <a:solidFill>
                  <a:srgbClr val="C00000"/>
                </a:solidFill>
              </a:rPr>
              <a:t>Pangrazi</a:t>
            </a:r>
            <a:r>
              <a:rPr lang="en-US" sz="1600" dirty="0">
                <a:solidFill>
                  <a:srgbClr val="C00000"/>
                </a:solidFill>
              </a:rPr>
              <a:t>, &amp; </a:t>
            </a:r>
            <a:r>
              <a:rPr lang="en-US" sz="1600" dirty="0" err="1">
                <a:solidFill>
                  <a:srgbClr val="C00000"/>
                </a:solidFill>
              </a:rPr>
              <a:t>Darst</a:t>
            </a:r>
            <a:r>
              <a:rPr lang="en-US" sz="1600" dirty="0">
                <a:solidFill>
                  <a:srgbClr val="C00000"/>
                </a:solidFill>
              </a:rPr>
              <a:t>, 2006</a:t>
            </a:r>
            <a:r>
              <a:rPr lang="en-US" sz="1600" dirty="0" smtClean="0">
                <a:solidFill>
                  <a:srgbClr val="C00000"/>
                </a:solidFill>
              </a:rPr>
              <a:t>).</a:t>
            </a:r>
            <a:endParaRPr lang="el-GR" sz="1600" dirty="0" smtClean="0">
              <a:solidFill>
                <a:srgbClr val="C00000"/>
              </a:solidFill>
            </a:endParaRPr>
          </a:p>
          <a:p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Με αναπηρία </a:t>
            </a:r>
          </a:p>
          <a:p>
            <a:r>
              <a:rPr lang="el-GR" sz="2000" dirty="0" smtClean="0"/>
              <a:t>Θετικά η αρνητικά αποτελέσματα/ Κοινωνική αλληλεπίδραση/φιλία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(Butler </a:t>
            </a:r>
            <a:r>
              <a:rPr lang="en-US" sz="1600" dirty="0">
                <a:solidFill>
                  <a:srgbClr val="C00000"/>
                </a:solidFill>
              </a:rPr>
              <a:t>&amp; Hodge, 2004; </a:t>
            </a:r>
            <a:r>
              <a:rPr lang="en-US" sz="1600" dirty="0" err="1" smtClean="0">
                <a:solidFill>
                  <a:srgbClr val="C00000"/>
                </a:solidFill>
              </a:rPr>
              <a:t>Hutzler</a:t>
            </a:r>
            <a:r>
              <a:rPr lang="el-GR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smtClean="0">
                <a:solidFill>
                  <a:srgbClr val="C00000"/>
                </a:solidFill>
              </a:rPr>
              <a:t>et al., </a:t>
            </a:r>
            <a:r>
              <a:rPr lang="en-US" sz="1600" dirty="0">
                <a:solidFill>
                  <a:srgbClr val="C00000"/>
                </a:solidFill>
              </a:rPr>
              <a:t>2002; Place &amp; </a:t>
            </a:r>
            <a:r>
              <a:rPr lang="en-US" sz="1600" dirty="0" smtClean="0">
                <a:solidFill>
                  <a:srgbClr val="C00000"/>
                </a:solidFill>
              </a:rPr>
              <a:t>Hodge,</a:t>
            </a:r>
            <a:r>
              <a:rPr lang="fr-FR" sz="1600" dirty="0" smtClean="0">
                <a:solidFill>
                  <a:srgbClr val="C00000"/>
                </a:solidFill>
              </a:rPr>
              <a:t>2001</a:t>
            </a:r>
            <a:r>
              <a:rPr lang="fr-FR" sz="1600" dirty="0">
                <a:solidFill>
                  <a:srgbClr val="C00000"/>
                </a:solidFill>
              </a:rPr>
              <a:t>; Seymour et al., 2009; Suomi, Collier, &amp; Brown, 2003</a:t>
            </a:r>
            <a:r>
              <a:rPr lang="fr-FR" sz="1600" dirty="0" smtClean="0">
                <a:solidFill>
                  <a:srgbClr val="C00000"/>
                </a:solidFill>
              </a:rPr>
              <a:t>)</a:t>
            </a:r>
            <a:endParaRPr lang="el-GR" sz="1600" dirty="0">
              <a:solidFill>
                <a:srgbClr val="C00000"/>
              </a:solidFill>
            </a:endParaRPr>
          </a:p>
          <a:p>
            <a:pPr lvl="0"/>
            <a:endParaRPr lang="el-GR" sz="2000" dirty="0" smtClean="0">
              <a:solidFill>
                <a:prstClr val="black"/>
              </a:solidFill>
            </a:endParaRPr>
          </a:p>
          <a:p>
            <a:pPr lvl="0">
              <a:lnSpc>
                <a:spcPct val="160000"/>
              </a:lnSpc>
              <a:spcBef>
                <a:spcPts val="0"/>
              </a:spcBef>
            </a:pPr>
            <a:r>
              <a:rPr lang="el-GR" sz="2000" dirty="0" smtClean="0">
                <a:solidFill>
                  <a:prstClr val="black"/>
                </a:solidFill>
              </a:rPr>
              <a:t>Οι </a:t>
            </a:r>
            <a:r>
              <a:rPr lang="el-GR" sz="2000" dirty="0">
                <a:solidFill>
                  <a:prstClr val="black"/>
                </a:solidFill>
              </a:rPr>
              <a:t>μαθητές με αναπηρία μπορεί να βιώνουν καλές </a:t>
            </a:r>
            <a:r>
              <a:rPr lang="el-GR" sz="2000" dirty="0" smtClean="0">
                <a:solidFill>
                  <a:prstClr val="black"/>
                </a:solidFill>
              </a:rPr>
              <a:t>(συμμετοχή) και </a:t>
            </a:r>
            <a:r>
              <a:rPr lang="el-GR" sz="2000" dirty="0">
                <a:solidFill>
                  <a:prstClr val="black"/>
                </a:solidFill>
              </a:rPr>
              <a:t>κακές ημέρες </a:t>
            </a:r>
            <a:r>
              <a:rPr lang="el-GR" sz="2000" dirty="0" smtClean="0">
                <a:solidFill>
                  <a:prstClr val="black"/>
                </a:solidFill>
              </a:rPr>
              <a:t>(αμφισβήτηση ικανότητας περιορισμένη συμμετοχή)  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l-GR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smtClean="0">
                <a:solidFill>
                  <a:srgbClr val="C00000"/>
                </a:solidFill>
              </a:rPr>
              <a:t>Goodwin </a:t>
            </a:r>
            <a:r>
              <a:rPr lang="en-US" sz="1600" dirty="0">
                <a:solidFill>
                  <a:srgbClr val="C00000"/>
                </a:solidFill>
              </a:rPr>
              <a:t>&amp;</a:t>
            </a:r>
            <a:r>
              <a:rPr lang="el-GR" sz="16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Watkinson, </a:t>
            </a:r>
            <a:r>
              <a:rPr lang="en-US" sz="1600" dirty="0" smtClean="0">
                <a:solidFill>
                  <a:srgbClr val="C00000"/>
                </a:solidFill>
              </a:rPr>
              <a:t>2000</a:t>
            </a:r>
            <a:r>
              <a:rPr lang="el-GR" sz="1600" dirty="0" smtClean="0">
                <a:solidFill>
                  <a:srgbClr val="C00000"/>
                </a:solidFill>
              </a:rPr>
              <a:t>) </a:t>
            </a:r>
          </a:p>
          <a:p>
            <a:pPr marL="0" lvl="0" indent="0">
              <a:buNone/>
            </a:pPr>
            <a:endParaRPr lang="el-GR" sz="1600" dirty="0" smtClean="0">
              <a:solidFill>
                <a:srgbClr val="C0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38200" y="255102"/>
            <a:ext cx="9479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Ερευνητική τεκμηρίωση </a:t>
            </a:r>
            <a:endParaRPr lang="en-US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1928883" y="5909481"/>
            <a:ext cx="8962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/>
              <a:t>Παράγοντες/ Εμπόδια επιδρούν και περιορίζουν την </a:t>
            </a:r>
            <a:r>
              <a:rPr lang="el-GR" sz="2000" b="1" dirty="0" smtClean="0"/>
              <a:t>συμμετοχή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41510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560519"/>
            <a:ext cx="10515600" cy="46738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sz="2700" b="1" dirty="0"/>
              <a:t>Φ</a:t>
            </a:r>
            <a:r>
              <a:rPr lang="el-GR" sz="2700" b="1" dirty="0" smtClean="0"/>
              <a:t>υσική αγωγή - </a:t>
            </a:r>
            <a:r>
              <a:rPr lang="el-GR" sz="2700" b="1" dirty="0" smtClean="0"/>
              <a:t>ένταξη</a:t>
            </a:r>
            <a:r>
              <a:rPr lang="en-US" sz="2700" b="1" dirty="0"/>
              <a:t/>
            </a:r>
            <a:br>
              <a:rPr lang="en-US" sz="2700" b="1" dirty="0"/>
            </a:br>
            <a:endParaRPr lang="en-US" sz="27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027906"/>
            <a:ext cx="11035352" cy="5380393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r>
              <a:rPr lang="el-GR" sz="2000" dirty="0" smtClean="0"/>
              <a:t>Η φυσική αγωγή μπορεί να αποτελέσει την πρώτη «στρατηγική»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Σκοπός</a:t>
            </a:r>
          </a:p>
          <a:p>
            <a:pPr marL="0" indent="0">
              <a:buNone/>
            </a:pPr>
            <a:r>
              <a:rPr lang="el-GR" sz="2000" dirty="0" smtClean="0"/>
              <a:t>σωματική ανάπτυξη /  ψυχική, πνευματική καλλιέργεια/  ένταξη στην κοινωνία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 algn="r">
              <a:buNone/>
            </a:pPr>
            <a:r>
              <a:rPr lang="el-GR" sz="16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</a:rPr>
              <a:t>Anderson</a:t>
            </a:r>
            <a:r>
              <a:rPr lang="en-US" sz="1600" b="1" dirty="0">
                <a:solidFill>
                  <a:srgbClr val="C00000"/>
                </a:solidFill>
              </a:rPr>
              <a:t>, 1989; </a:t>
            </a:r>
            <a:r>
              <a:rPr lang="en-US" sz="1600" b="1" dirty="0" smtClean="0">
                <a:solidFill>
                  <a:srgbClr val="C00000"/>
                </a:solidFill>
              </a:rPr>
              <a:t>Rink,2009</a:t>
            </a:r>
            <a:r>
              <a:rPr lang="el-GR" sz="1600" b="1" dirty="0" smtClean="0">
                <a:solidFill>
                  <a:srgbClr val="C00000"/>
                </a:solidFill>
              </a:rPr>
              <a:t>)</a:t>
            </a:r>
            <a:endParaRPr lang="en-US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56126" y="2361063"/>
            <a:ext cx="371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Χαρά, ευεξία, </a:t>
            </a:r>
            <a:r>
              <a:rPr lang="el-GR" sz="2000" dirty="0" smtClean="0"/>
              <a:t>                                                                            </a:t>
            </a:r>
            <a:r>
              <a:rPr lang="el-GR" sz="2000" dirty="0"/>
              <a:t>Εξερεύνηση, επιθυμία για ομάδα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31259" y="2361063"/>
            <a:ext cx="3144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 Κινητικές δραστηριότητες  </a:t>
            </a:r>
          </a:p>
          <a:p>
            <a:r>
              <a:rPr lang="el-GR" sz="2000" dirty="0"/>
              <a:t> Γενικό πλαίσιο </a:t>
            </a:r>
            <a:r>
              <a:rPr lang="el-GR" sz="2000" dirty="0" smtClean="0"/>
              <a:t>παιχνιδιού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141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2312560" y="773226"/>
            <a:ext cx="7058025" cy="43878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dirty="0" smtClean="0">
                <a:ea typeface="ＭＳ Ｐゴシック" panose="020B0600070205080204" pitchFamily="34" charset="-128"/>
              </a:rPr>
              <a:t>	</a:t>
            </a:r>
            <a:r>
              <a:rPr lang="el-GR" sz="2000" dirty="0">
                <a:ea typeface="ＭＳ Ｐゴシック" panose="020B0600070205080204" pitchFamily="34" charset="-128"/>
              </a:rPr>
              <a:t>‘</a:t>
            </a:r>
            <a:r>
              <a:rPr lang="el-GR" sz="2000" i="1" dirty="0">
                <a:ea typeface="ＭＳ Ｐゴシック" panose="020B0600070205080204" pitchFamily="34" charset="-128"/>
              </a:rPr>
              <a:t>Ο πολιτισμός που θέλουμε δεν επιβάλλεται, χορεύει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sz="2000" i="1" dirty="0">
                <a:ea typeface="ＭＳ Ｐゴシック" panose="020B0600070205080204" pitchFamily="34" charset="-128"/>
              </a:rPr>
              <a:t>	Δεν χτυπάει, μιλάει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sz="2000" i="1" dirty="0">
                <a:ea typeface="ＭＳ Ｐゴシック" panose="020B0600070205080204" pitchFamily="34" charset="-128"/>
              </a:rPr>
              <a:t>	Δεν βάζει εμπόδια, τα αφαιρεί’</a:t>
            </a:r>
          </a:p>
        </p:txBody>
      </p:sp>
      <p:pic>
        <p:nvPicPr>
          <p:cNvPr id="81923" name="Picture 18" descr="rylee2bsmi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8893" y="2779891"/>
            <a:ext cx="2322679" cy="1658013"/>
          </a:xfrm>
          <a:noFill/>
        </p:spPr>
      </p:pic>
      <p:sp>
        <p:nvSpPr>
          <p:cNvPr id="81924" name="WordArt 21"/>
          <p:cNvSpPr>
            <a:spLocks noChangeArrowheads="1" noChangeShapeType="1" noTextEdit="1"/>
          </p:cNvSpPr>
          <p:nvPr/>
        </p:nvSpPr>
        <p:spPr bwMode="auto">
          <a:xfrm>
            <a:off x="2312560" y="5161076"/>
            <a:ext cx="6477000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l-GR" sz="3600" kern="10" dirty="0"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Ευχαριστώ για την προσοχή σας</a:t>
            </a:r>
            <a:endParaRPr lang="en-US" sz="3600" kern="10" dirty="0"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3484" y="199669"/>
            <a:ext cx="10515600" cy="904117"/>
          </a:xfrm>
        </p:spPr>
        <p:txBody>
          <a:bodyPr>
            <a:normAutofit fontScale="90000"/>
          </a:bodyPr>
          <a:lstStyle/>
          <a:p>
            <a:r>
              <a:rPr lang="el-GR" sz="2200" dirty="0" smtClean="0"/>
              <a:t/>
            </a:r>
            <a:br>
              <a:rPr lang="el-GR" sz="2200" dirty="0" smtClean="0"/>
            </a:b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68490" y="928048"/>
            <a:ext cx="10780594" cy="57184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 smtClean="0"/>
              <a:t>    </a:t>
            </a:r>
          </a:p>
          <a:p>
            <a:pPr marL="0" indent="0">
              <a:buNone/>
            </a:pPr>
            <a:r>
              <a:rPr lang="el-GR" sz="2200" b="1" dirty="0" smtClean="0"/>
              <a:t>Ψυχοκινητικός</a:t>
            </a:r>
            <a:r>
              <a:rPr lang="el-GR" sz="2200" dirty="0" smtClean="0"/>
              <a:t>  </a:t>
            </a:r>
          </a:p>
          <a:p>
            <a:r>
              <a:rPr lang="el-GR" sz="2200" dirty="0" smtClean="0"/>
              <a:t>Αντιληπτικές ικανότητες  (κιναίσθηση, οπτική αντίληψη, αφή, συντονισμός)</a:t>
            </a:r>
          </a:p>
          <a:p>
            <a:r>
              <a:rPr lang="el-GR" sz="2200" dirty="0" smtClean="0"/>
              <a:t>Κινητικές δεξιότητες  (σταθεροποίησης, μετακίνησης, χειρισμού)</a:t>
            </a:r>
            <a:endParaRPr lang="el-GR" sz="2200" dirty="0" smtClean="0">
              <a:solidFill>
                <a:srgbClr val="FF0000"/>
              </a:solidFill>
            </a:endParaRPr>
          </a:p>
          <a:p>
            <a:r>
              <a:rPr lang="el-GR" sz="2200" dirty="0" smtClean="0"/>
              <a:t>Φυσικές ικανότητες (ευλυγισία, ταχύτητα, δύναμη) </a:t>
            </a:r>
          </a:p>
          <a:p>
            <a:r>
              <a:rPr lang="el-GR" sz="2200" dirty="0" smtClean="0"/>
              <a:t>Μη λεκτική επικοινωνία (στάσεις</a:t>
            </a:r>
            <a:r>
              <a:rPr lang="el-GR" sz="2200" dirty="0"/>
              <a:t>, δημιουργική κίνηση) </a:t>
            </a:r>
            <a:r>
              <a:rPr lang="el-GR" sz="2200" dirty="0" smtClean="0"/>
              <a:t>&amp; ρυθμός </a:t>
            </a:r>
            <a:r>
              <a:rPr lang="el-GR" sz="2200" dirty="0"/>
              <a:t/>
            </a:r>
            <a:br>
              <a:rPr lang="el-GR" sz="2200" dirty="0"/>
            </a:br>
            <a:endParaRPr lang="el-GR" sz="2200" dirty="0" smtClean="0"/>
          </a:p>
          <a:p>
            <a:pPr marL="0" indent="0">
              <a:buNone/>
            </a:pPr>
            <a:r>
              <a:rPr lang="el-GR" sz="2200" b="1" dirty="0" smtClean="0"/>
              <a:t>    Συναισθηματικός </a:t>
            </a:r>
          </a:p>
          <a:p>
            <a:r>
              <a:rPr lang="el-GR" sz="2200" dirty="0" smtClean="0"/>
              <a:t>Κοινωνικές </a:t>
            </a:r>
            <a:r>
              <a:rPr lang="el-GR" sz="2200" dirty="0"/>
              <a:t>και </a:t>
            </a:r>
            <a:r>
              <a:rPr lang="el-GR" sz="2200" dirty="0" smtClean="0"/>
              <a:t>ψυχικές αρετές (συνεργασία</a:t>
            </a:r>
            <a:r>
              <a:rPr lang="el-GR" sz="2200" dirty="0"/>
              <a:t>, </a:t>
            </a:r>
            <a:r>
              <a:rPr lang="el-GR" sz="2200" dirty="0" smtClean="0"/>
              <a:t>ομαδικό πνεύμα)</a:t>
            </a:r>
          </a:p>
          <a:p>
            <a:r>
              <a:rPr lang="el-GR" sz="2200" dirty="0" smtClean="0"/>
              <a:t>Ηθικές αρετές (τιμιότητα, </a:t>
            </a:r>
            <a:r>
              <a:rPr lang="el-GR" sz="2200" dirty="0"/>
              <a:t>δικαιοσύνη, </a:t>
            </a:r>
            <a:r>
              <a:rPr lang="el-GR" sz="2200" dirty="0" smtClean="0"/>
              <a:t>αξιοκρατία)  </a:t>
            </a:r>
          </a:p>
          <a:p>
            <a:endParaRPr lang="el-GR" sz="2200" dirty="0"/>
          </a:p>
          <a:p>
            <a:pPr marL="0" indent="0">
              <a:buNone/>
            </a:pPr>
            <a:r>
              <a:rPr lang="el-GR" sz="2200" b="1" dirty="0" smtClean="0"/>
              <a:t>    Γνωστικός </a:t>
            </a:r>
            <a:r>
              <a:rPr lang="el-GR" sz="2200" b="1" dirty="0" err="1"/>
              <a:t>τοµέας</a:t>
            </a:r>
            <a:r>
              <a:rPr lang="el-GR" sz="2200" b="1" dirty="0"/>
              <a:t> </a:t>
            </a:r>
            <a:endParaRPr lang="el-GR" sz="2200" dirty="0"/>
          </a:p>
          <a:p>
            <a:r>
              <a:rPr lang="el-GR" sz="2200" dirty="0" smtClean="0"/>
              <a:t>Έννοιες σχετικές </a:t>
            </a:r>
            <a:r>
              <a:rPr lang="el-GR" sz="2200" dirty="0"/>
              <a:t>µε </a:t>
            </a:r>
            <a:r>
              <a:rPr lang="el-GR" sz="2200" dirty="0" smtClean="0"/>
              <a:t> </a:t>
            </a:r>
            <a:r>
              <a:rPr lang="el-GR" sz="2200" dirty="0"/>
              <a:t>Φυσική Αγωγή </a:t>
            </a:r>
            <a:r>
              <a:rPr lang="el-GR" sz="2200" dirty="0" smtClean="0"/>
              <a:t>και αθλητισμό</a:t>
            </a:r>
          </a:p>
          <a:p>
            <a:r>
              <a:rPr lang="el-GR" sz="2200" dirty="0" smtClean="0"/>
              <a:t>Βασικές γνώσεις </a:t>
            </a:r>
            <a:r>
              <a:rPr lang="el-GR" sz="2200" dirty="0"/>
              <a:t>υγιεινής και πρώτων βοηθειών. </a:t>
            </a:r>
            <a:endParaRPr lang="el-GR" sz="2200" dirty="0" smtClean="0"/>
          </a:p>
          <a:p>
            <a:r>
              <a:rPr lang="el-GR" sz="2200" dirty="0" smtClean="0"/>
              <a:t>Ανάγκη </a:t>
            </a:r>
            <a:r>
              <a:rPr lang="el-GR" sz="2200" dirty="0"/>
              <a:t>για "δια βίου" άσκηση ή </a:t>
            </a:r>
            <a:r>
              <a:rPr lang="el-GR" sz="2200" dirty="0" smtClean="0"/>
              <a:t>άθληση</a:t>
            </a:r>
            <a:r>
              <a:rPr lang="en-US" sz="2200" dirty="0"/>
              <a:t/>
            </a:r>
            <a:br>
              <a:rPr lang="en-US" sz="2200" dirty="0"/>
            </a:br>
            <a:endParaRPr lang="el-GR" sz="2200" dirty="0" smtClean="0"/>
          </a:p>
          <a:p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2650157" y="467062"/>
            <a:ext cx="4514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Φυσική αγωγή - </a:t>
            </a:r>
            <a:r>
              <a:rPr lang="el-GR" sz="2400" b="1" dirty="0" smtClean="0"/>
              <a:t>ένταξη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78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0169" y="419717"/>
            <a:ext cx="10515600" cy="71304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700" b="1" dirty="0" smtClean="0"/>
              <a:t>Αξιολόγηση φυσική αγωγής 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04799" y="1132765"/>
            <a:ext cx="11887201" cy="502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Επίσημες/ </a:t>
            </a:r>
            <a:r>
              <a:rPr lang="en-US" sz="2000" b="1" dirty="0" smtClean="0"/>
              <a:t>Formal </a:t>
            </a:r>
            <a:endParaRPr lang="el-GR" sz="2000" b="1" dirty="0" smtClean="0"/>
          </a:p>
          <a:p>
            <a:r>
              <a:rPr lang="el-GR" sz="2000" dirty="0" smtClean="0"/>
              <a:t>Σταθμισμένες δοκιμασίες</a:t>
            </a:r>
            <a:r>
              <a:rPr lang="en-US" sz="2000" dirty="0" smtClean="0"/>
              <a:t> </a:t>
            </a:r>
            <a:r>
              <a:rPr lang="el-GR" sz="2000" dirty="0" smtClean="0"/>
              <a:t>( </a:t>
            </a:r>
            <a:r>
              <a:rPr lang="el-GR" sz="2000" dirty="0"/>
              <a:t>σύγκριση με </a:t>
            </a:r>
            <a:r>
              <a:rPr lang="el-GR" sz="2000" dirty="0" smtClean="0"/>
              <a:t>νόρμες/ Δοκιμασίες κριτηρίου ( χωρίς σύγκριση/ αντίθετη κίνηση χεριών / ποδιών  </a:t>
            </a:r>
            <a:r>
              <a:rPr lang="en-US" sz="2000" dirty="0" smtClean="0"/>
              <a:t> </a:t>
            </a:r>
            <a:r>
              <a:rPr lang="el-GR" sz="2000" dirty="0" smtClean="0"/>
              <a:t>( </a:t>
            </a:r>
            <a:r>
              <a:rPr lang="en-US" sz="2000" dirty="0" smtClean="0"/>
              <a:t>TGMD, GMFM)</a:t>
            </a:r>
            <a:endParaRPr lang="el-GR" sz="2000" dirty="0" smtClean="0"/>
          </a:p>
          <a:p>
            <a:pPr marL="0" indent="0">
              <a:buNone/>
            </a:pP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Ανεπίσημες/ </a:t>
            </a:r>
            <a:r>
              <a:rPr lang="en-US" sz="2000" b="1" dirty="0" smtClean="0"/>
              <a:t>Informal </a:t>
            </a:r>
            <a:endParaRPr lang="en-US" sz="2000" dirty="0" smtClean="0"/>
          </a:p>
          <a:p>
            <a:r>
              <a:rPr lang="el-GR" sz="2000" dirty="0" smtClean="0"/>
              <a:t>Μη σταθμισμένες / χρήσιμες για σχεδιασμό εκπαιδευτικού πλάνου και συνεχή αξιολόγηση και 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εξατομικευμένο </a:t>
            </a:r>
            <a:endParaRPr lang="en-US" sz="2000" dirty="0" smtClean="0"/>
          </a:p>
          <a:p>
            <a:r>
              <a:rPr lang="el-GR" sz="2000" dirty="0" smtClean="0"/>
              <a:t> </a:t>
            </a:r>
            <a:r>
              <a:rPr lang="el-GR" sz="2000" dirty="0" err="1"/>
              <a:t>Α</a:t>
            </a:r>
            <a:r>
              <a:rPr lang="el-GR" sz="2000" dirty="0" err="1" smtClean="0"/>
              <a:t>υτ</a:t>
            </a:r>
            <a:r>
              <a:rPr lang="en-US" sz="2000" dirty="0" smtClean="0"/>
              <a:t>o</a:t>
            </a:r>
            <a:r>
              <a:rPr lang="el-GR" sz="2000" dirty="0" err="1" smtClean="0"/>
              <a:t>σχέδιες</a:t>
            </a:r>
            <a:r>
              <a:rPr lang="el-GR" sz="2000" dirty="0" smtClean="0"/>
              <a:t> </a:t>
            </a:r>
            <a:r>
              <a:rPr lang="en-US" sz="2000" dirty="0" smtClean="0"/>
              <a:t>check list/ </a:t>
            </a:r>
            <a:r>
              <a:rPr lang="el-GR" sz="2000" dirty="0" smtClean="0"/>
              <a:t>Παρατηρήσεις 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l-GR" sz="2000" b="1" dirty="0" smtClean="0"/>
              <a:t>Παράγοντες 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dirty="0" smtClean="0"/>
              <a:t>Εγκυρότητα / Αξιοπιστία                    Ευαισθησία( ανίχνευση αλλαγών)  / ασφάλεια                      Χρόνος / κόστος  </a:t>
            </a:r>
          </a:p>
          <a:p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6456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4176" y="324183"/>
            <a:ext cx="10515600" cy="1149776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Αξιολόγηση φυσική αγωγής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0745" y="1319306"/>
            <a:ext cx="10515600" cy="4351338"/>
          </a:xfrm>
        </p:spPr>
        <p:txBody>
          <a:bodyPr>
            <a:normAutofit/>
          </a:bodyPr>
          <a:lstStyle/>
          <a:p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    Εγκυρότητα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 smtClean="0"/>
              <a:t>   </a:t>
            </a:r>
          </a:p>
          <a:p>
            <a:pPr marL="0" indent="0">
              <a:buNone/>
            </a:pPr>
            <a:r>
              <a:rPr lang="el-GR" sz="2000" dirty="0" smtClean="0"/>
              <a:t>    Αξιολόγηση </a:t>
            </a:r>
            <a:r>
              <a:rPr lang="el-GR" sz="2000" dirty="0"/>
              <a:t>κινητικής δεξιότητας ( μετακίνησης/ χειρισμού αντικειμένων) </a:t>
            </a:r>
          </a:p>
          <a:p>
            <a:r>
              <a:rPr lang="el-GR" sz="2000" dirty="0"/>
              <a:t>Π</a:t>
            </a:r>
            <a:r>
              <a:rPr lang="el-GR" sz="2000" dirty="0" smtClean="0"/>
              <a:t>οιότητα </a:t>
            </a:r>
            <a:r>
              <a:rPr lang="el-GR" sz="2000" dirty="0"/>
              <a:t>κίνησης  </a:t>
            </a:r>
            <a:r>
              <a:rPr lang="en-US" sz="2000" dirty="0"/>
              <a:t> </a:t>
            </a:r>
            <a:r>
              <a:rPr lang="en-US" sz="2000" dirty="0" smtClean="0"/>
              <a:t>  (</a:t>
            </a:r>
            <a:r>
              <a:rPr lang="el-GR" sz="2000" dirty="0" smtClean="0"/>
              <a:t>στοιχειώδες </a:t>
            </a:r>
            <a:r>
              <a:rPr lang="el-GR" sz="2000" dirty="0"/>
              <a:t>/</a:t>
            </a:r>
            <a:r>
              <a:rPr lang="el-GR" sz="2000" dirty="0" smtClean="0"/>
              <a:t>πρώιμο</a:t>
            </a:r>
            <a:r>
              <a:rPr lang="en-US" sz="2000" dirty="0" smtClean="0"/>
              <a:t>/</a:t>
            </a:r>
            <a:r>
              <a:rPr lang="el-GR" sz="2000" dirty="0" smtClean="0"/>
              <a:t> </a:t>
            </a:r>
            <a:r>
              <a:rPr lang="el-GR" sz="2000" dirty="0"/>
              <a:t>ώριμο )   </a:t>
            </a:r>
          </a:p>
          <a:p>
            <a:r>
              <a:rPr lang="el-GR" sz="2000" dirty="0" smtClean="0"/>
              <a:t>Επίδοση αποτέλεσμα </a:t>
            </a:r>
            <a:r>
              <a:rPr lang="el-GR" sz="2000" dirty="0"/>
              <a:t>κίνησης ( επίδοση) </a:t>
            </a:r>
            <a:r>
              <a:rPr lang="el-GR" sz="2000" dirty="0" smtClean="0"/>
              <a:t>( </a:t>
            </a:r>
            <a:r>
              <a:rPr lang="el-GR" sz="2000" dirty="0"/>
              <a:t>φορές καλάθια/ απόσταση /χρόνος </a:t>
            </a:r>
            <a:r>
              <a:rPr lang="el-GR" sz="2000" dirty="0" smtClean="0"/>
              <a:t>) </a:t>
            </a:r>
            <a:endParaRPr lang="el-GR" sz="2000" dirty="0"/>
          </a:p>
          <a:p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45" y="4684082"/>
            <a:ext cx="4983521" cy="136784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5" y="4718577"/>
            <a:ext cx="4629553" cy="133335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87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2262" y="253580"/>
            <a:ext cx="10515600" cy="900286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 smtClean="0"/>
              <a:t/>
            </a:r>
            <a:br>
              <a:rPr lang="el-GR" sz="2400" b="1" dirty="0" smtClean="0"/>
            </a:br>
            <a:r>
              <a:rPr lang="el-GR" sz="2400" b="1" dirty="0" smtClean="0"/>
              <a:t>Αξιολόγηση </a:t>
            </a:r>
            <a:r>
              <a:rPr lang="el-GR" sz="2400" b="1" dirty="0"/>
              <a:t>φυσική αγωγής</a:t>
            </a:r>
            <a:br>
              <a:rPr lang="el-GR" sz="2400" b="1" dirty="0"/>
            </a:br>
            <a:r>
              <a:rPr lang="el-GR" sz="2400" b="1" dirty="0" smtClean="0"/>
              <a:t> Προϋποθέσεις δεξιοτήτων/δραστηριοτήτων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85866" y="1542042"/>
            <a:ext cx="3944202" cy="4108651"/>
          </a:xfrm>
        </p:spPr>
        <p:txBody>
          <a:bodyPr/>
          <a:lstStyle/>
          <a:p>
            <a:r>
              <a:rPr lang="el-GR" sz="2000" dirty="0" smtClean="0"/>
              <a:t>Δύναμη</a:t>
            </a:r>
          </a:p>
          <a:p>
            <a:r>
              <a:rPr lang="el-GR" sz="2000" dirty="0" smtClean="0"/>
              <a:t>Εύρος κίνησης </a:t>
            </a:r>
          </a:p>
          <a:p>
            <a:r>
              <a:rPr lang="el-GR" sz="2000" dirty="0" smtClean="0"/>
              <a:t>Ισορροπία</a:t>
            </a:r>
          </a:p>
          <a:p>
            <a:r>
              <a:rPr lang="el-GR" sz="2000" dirty="0" smtClean="0"/>
              <a:t>Συντονισμός χεριού / ποδιού</a:t>
            </a:r>
          </a:p>
          <a:p>
            <a:r>
              <a:rPr lang="el-GR" sz="2000" dirty="0" smtClean="0"/>
              <a:t>Ταχύτητα/ ευκινησία</a:t>
            </a:r>
          </a:p>
          <a:p>
            <a:r>
              <a:rPr lang="el-GR" sz="2000" dirty="0" smtClean="0"/>
              <a:t>Αντοχή</a:t>
            </a:r>
          </a:p>
          <a:p>
            <a:r>
              <a:rPr lang="el-GR" sz="2000" dirty="0" smtClean="0"/>
              <a:t>Αντίληψη εννοιών </a:t>
            </a:r>
          </a:p>
          <a:p>
            <a:r>
              <a:rPr lang="el-GR" sz="2000" dirty="0" smtClean="0"/>
              <a:t>Αυτοέλεγχος/ υπευθυνότητα</a:t>
            </a:r>
          </a:p>
          <a:p>
            <a:r>
              <a:rPr lang="el-GR" sz="2000" dirty="0" smtClean="0"/>
              <a:t>Προσοχή</a:t>
            </a:r>
          </a:p>
          <a:p>
            <a:r>
              <a:rPr lang="el-GR" sz="2000" dirty="0" smtClean="0"/>
              <a:t>Αισθητηριακή αντίληψη </a:t>
            </a:r>
          </a:p>
          <a:p>
            <a:endParaRPr lang="en-US" dirty="0"/>
          </a:p>
        </p:txBody>
      </p:sp>
      <p:sp>
        <p:nvSpPr>
          <p:cNvPr id="4" name="Έλλειψη 3"/>
          <p:cNvSpPr/>
          <p:nvPr/>
        </p:nvSpPr>
        <p:spPr>
          <a:xfrm>
            <a:off x="8259170" y="1630877"/>
            <a:ext cx="2060812" cy="68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Εμπειρία</a:t>
            </a:r>
            <a:endParaRPr lang="en-US" dirty="0"/>
          </a:p>
        </p:txBody>
      </p:sp>
      <p:sp>
        <p:nvSpPr>
          <p:cNvPr id="6" name="Έλλειψη 5"/>
          <p:cNvSpPr/>
          <p:nvPr/>
        </p:nvSpPr>
        <p:spPr>
          <a:xfrm>
            <a:off x="8240973" y="2657020"/>
            <a:ext cx="2060812" cy="68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Ηλικία </a:t>
            </a:r>
            <a:endParaRPr lang="en-US" dirty="0"/>
          </a:p>
        </p:txBody>
      </p:sp>
      <p:sp>
        <p:nvSpPr>
          <p:cNvPr id="7" name="Έλλειψη 6"/>
          <p:cNvSpPr/>
          <p:nvPr/>
        </p:nvSpPr>
        <p:spPr>
          <a:xfrm>
            <a:off x="8259170" y="3824339"/>
            <a:ext cx="2060812" cy="68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Εμπειρία</a:t>
            </a:r>
            <a:endParaRPr lang="en-US" dirty="0"/>
          </a:p>
        </p:txBody>
      </p:sp>
      <p:sp>
        <p:nvSpPr>
          <p:cNvPr id="8" name="Έλλειψη 7"/>
          <p:cNvSpPr/>
          <p:nvPr/>
        </p:nvSpPr>
        <p:spPr>
          <a:xfrm>
            <a:off x="632346" y="1955822"/>
            <a:ext cx="2060812" cy="750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Ιατρική </a:t>
            </a:r>
            <a:r>
              <a:rPr lang="el-GR" dirty="0" err="1" smtClean="0"/>
              <a:t>κατασταση</a:t>
            </a:r>
            <a:r>
              <a:rPr lang="el-GR" dirty="0" smtClean="0"/>
              <a:t> – υγεία </a:t>
            </a:r>
            <a:endParaRPr lang="en-US" dirty="0"/>
          </a:p>
        </p:txBody>
      </p:sp>
      <p:sp>
        <p:nvSpPr>
          <p:cNvPr id="9" name="Έλλειψη 8"/>
          <p:cNvSpPr/>
          <p:nvPr/>
        </p:nvSpPr>
        <p:spPr>
          <a:xfrm>
            <a:off x="632346" y="3633230"/>
            <a:ext cx="2060812" cy="682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Γενετική </a:t>
            </a:r>
            <a:endParaRPr lang="en-US" dirty="0"/>
          </a:p>
        </p:txBody>
      </p:sp>
      <p:sp>
        <p:nvSpPr>
          <p:cNvPr id="11" name="Δεξιό βέλος 10"/>
          <p:cNvSpPr/>
          <p:nvPr/>
        </p:nvSpPr>
        <p:spPr>
          <a:xfrm>
            <a:off x="6559454" y="5780185"/>
            <a:ext cx="581167" cy="42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Ορθογώνιο 4"/>
          <p:cNvSpPr/>
          <p:nvPr/>
        </p:nvSpPr>
        <p:spPr>
          <a:xfrm>
            <a:off x="1940960" y="5809847"/>
            <a:ext cx="816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Τροποποιήσεις/ Προσαρμογές                                                       Εξατομικευμένο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01003" y="477672"/>
            <a:ext cx="8106770" cy="504967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700" b="1" dirty="0" smtClean="0"/>
              <a:t>Εξατομικευμένο </a:t>
            </a:r>
            <a:r>
              <a:rPr lang="el-GR" sz="2700" b="1" dirty="0"/>
              <a:t>εκπαιδευτικό</a:t>
            </a:r>
            <a:r>
              <a:rPr lang="en-US" sz="2700" b="1" dirty="0"/>
              <a:t> </a:t>
            </a:r>
            <a:r>
              <a:rPr lang="el-GR" sz="2700" b="1" dirty="0" smtClean="0"/>
              <a:t>πρόγραμμα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3820" y="1202072"/>
            <a:ext cx="9081135" cy="35131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/>
              <a:t>Έκθεση </a:t>
            </a:r>
            <a:r>
              <a:rPr lang="el-GR" sz="2000" dirty="0"/>
              <a:t>που </a:t>
            </a:r>
            <a:r>
              <a:rPr lang="el-GR" sz="2000" dirty="0" smtClean="0"/>
              <a:t>αφορά </a:t>
            </a:r>
            <a:r>
              <a:rPr lang="el-GR" sz="2000" dirty="0"/>
              <a:t>μαθητές με αναπηρία  3-21 ετών 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Αξιολόγηση από ομάδα ειδικών  </a:t>
            </a:r>
            <a:r>
              <a:rPr lang="el-GR" sz="2000" dirty="0" smtClean="0"/>
              <a:t>(</a:t>
            </a:r>
            <a:r>
              <a:rPr lang="el-GR" sz="2000" dirty="0" err="1" smtClean="0"/>
              <a:t>δι</a:t>
            </a:r>
            <a:r>
              <a:rPr lang="el-GR" sz="2000" dirty="0" smtClean="0"/>
              <a:t>-επιστημονική</a:t>
            </a:r>
            <a:r>
              <a:rPr lang="el-GR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Καθορισμός των εκπαιδευτικών και υποστηρικτικών υπηρεσιών που απαιτούνται </a:t>
            </a:r>
            <a:endParaRPr lang="el-GR" sz="2000" dirty="0" smtClean="0"/>
          </a:p>
          <a:p>
            <a:pPr>
              <a:lnSpc>
                <a:spcPct val="150000"/>
              </a:lnSpc>
            </a:pPr>
            <a:r>
              <a:rPr lang="el-GR" sz="2000" dirty="0"/>
              <a:t>Βραχυπρόθεσμοι Μακροπρόθεσμοι στόχοι 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Αξιολόγηση- Ανατροφοδότηση 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Παρέμβαση ( ΦΑ/ ΠΚΑ) προσαρμογές /τροποποιήσεις / Ασφάλεια </a:t>
            </a:r>
          </a:p>
          <a:p>
            <a:pPr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</a:pP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8123765" y="6174422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  <a:ea typeface="ＭＳ Ｐゴシック" charset="-128"/>
              </a:rPr>
              <a:t>(</a:t>
            </a:r>
            <a:r>
              <a:rPr lang="en-US" sz="1600" b="1" dirty="0">
                <a:solidFill>
                  <a:srgbClr val="C00000"/>
                </a:solidFill>
                <a:ea typeface="ＭＳ Ｐゴシック" charset="-128"/>
              </a:rPr>
              <a:t>Sherrill, </a:t>
            </a:r>
            <a:r>
              <a:rPr lang="el-GR" sz="1600" b="1" dirty="0">
                <a:solidFill>
                  <a:srgbClr val="C00000"/>
                </a:solidFill>
                <a:ea typeface="ＭＳ Ｐゴシック" charset="-128"/>
              </a:rPr>
              <a:t>200</a:t>
            </a:r>
            <a:r>
              <a:rPr lang="en-US" sz="1600" b="1" dirty="0">
                <a:solidFill>
                  <a:srgbClr val="C00000"/>
                </a:solidFill>
                <a:ea typeface="ＭＳ Ｐゴシック" charset="-128"/>
              </a:rPr>
              <a:t>4</a:t>
            </a:r>
            <a:r>
              <a:rPr lang="el-GR" sz="1600" b="1" dirty="0">
                <a:solidFill>
                  <a:srgbClr val="C00000"/>
                </a:solidFill>
                <a:ea typeface="ＭＳ Ｐゴシック" charset="-128"/>
              </a:rPr>
              <a:t>)</a:t>
            </a:r>
            <a:endParaRPr lang="el-GR" sz="16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Nikos\Desktop\iepte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565" y="4806169"/>
            <a:ext cx="2527068" cy="1706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5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2707" y="178033"/>
            <a:ext cx="10515600" cy="1173096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Θεωρία της προσαρμογής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Α</a:t>
            </a:r>
            <a:r>
              <a:rPr lang="el-GR" sz="2400" b="1" dirty="0" smtClean="0"/>
              <a:t>λληλεπίδραση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(Sherrill, 2004, </a:t>
            </a:r>
            <a:r>
              <a:rPr lang="en-US" sz="2400" b="1" dirty="0" err="1" smtClean="0"/>
              <a:t>Hutzler</a:t>
            </a:r>
            <a:r>
              <a:rPr lang="en-US" sz="2400" b="1" dirty="0" smtClean="0"/>
              <a:t>, 2007)</a:t>
            </a:r>
            <a:endParaRPr lang="en-US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92707" y="1351128"/>
            <a:ext cx="10561093" cy="4825835"/>
          </a:xfrm>
        </p:spPr>
        <p:txBody>
          <a:bodyPr/>
          <a:lstStyle/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Ισοσκελές τρίγωνο 3"/>
          <p:cNvSpPr/>
          <p:nvPr/>
        </p:nvSpPr>
        <p:spPr>
          <a:xfrm>
            <a:off x="4019549" y="2283263"/>
            <a:ext cx="3421038" cy="2961563"/>
          </a:xfrm>
          <a:prstGeom prst="triangle">
            <a:avLst>
              <a:gd name="adj" fmla="val 4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7187" y="1483645"/>
            <a:ext cx="21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Περιβάλλον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90968" y="3963881"/>
            <a:ext cx="2634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Δραστηριότητα άσκηση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61813" y="3963881"/>
            <a:ext cx="207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Άτομο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-191641" y="6033541"/>
            <a:ext cx="1210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Επίδοση  ατόμου/ Λειτουργική ικανότητα                            αποτέλεσμα αλλαγών στο άτομο, περιβάλλον, δραστηριότητα </a:t>
            </a:r>
            <a:endParaRPr lang="en-US" b="1" dirty="0"/>
          </a:p>
        </p:txBody>
      </p:sp>
      <p:sp>
        <p:nvSpPr>
          <p:cNvPr id="9" name="Δεξιό βέλος 8"/>
          <p:cNvSpPr/>
          <p:nvPr/>
        </p:nvSpPr>
        <p:spPr>
          <a:xfrm>
            <a:off x="4684877" y="6028065"/>
            <a:ext cx="581167" cy="42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1398</Words>
  <Application>Microsoft Office PowerPoint</Application>
  <PresentationFormat>Προσαρμογή</PresentationFormat>
  <Paragraphs>296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Παρουσίαση του PowerPoint</vt:lpstr>
      <vt:lpstr> Ένταξη</vt:lpstr>
      <vt:lpstr> Φυσική αγωγή - ένταξη </vt:lpstr>
      <vt:lpstr> </vt:lpstr>
      <vt:lpstr>Αξιολόγηση φυσική αγωγής  </vt:lpstr>
      <vt:lpstr>Αξιολόγηση φυσική αγωγής</vt:lpstr>
      <vt:lpstr> Αξιολόγηση φυσική αγωγής  Προϋποθέσεις δεξιοτήτων/δραστηριοτήτων </vt:lpstr>
      <vt:lpstr>  Εξατομικευμένο εκπαιδευτικό πρόγραμμα  </vt:lpstr>
      <vt:lpstr>Θεωρία της προσαρμογής Αλληλεπίδραση (Sherrill, 2004, Hutzler, 2007)</vt:lpstr>
      <vt:lpstr>Θεωρία της προσαρμογής Τροποποίηση μεταβλητών που αλληλοεπιδρούν  </vt:lpstr>
      <vt:lpstr>Θεωρία της προσαρμογής</vt:lpstr>
      <vt:lpstr>Δραστηριότητα - Ρίψη μπάλας </vt:lpstr>
      <vt:lpstr> Εξοπλισμός-  Μπάλλα  </vt:lpstr>
      <vt:lpstr>Διδασκαλία - τεχνικές </vt:lpstr>
      <vt:lpstr>    Διδασκαλία- τεχνικές    </vt:lpstr>
      <vt:lpstr>Διδασκαλία με σταθμούς- Χειρισμός Αντικειμένων </vt:lpstr>
      <vt:lpstr>Διδασκαλία με σταθμούς- Χειρισμός Αντικειμένων </vt:lpstr>
      <vt:lpstr>Παρουσίαση του PowerPoint</vt:lpstr>
      <vt:lpstr>Διδασκαλία με σταθμούς- Φυσική Κατάσταση</vt:lpstr>
      <vt:lpstr>Διδασκαλία με σταθμούς- Φυσική Κατάσταση</vt:lpstr>
      <vt:lpstr>Διδασκαλία με σταθμούς- Φυσική Κατάσταση/ προσαρμογές </vt:lpstr>
      <vt:lpstr>Προσαρμογές / Μαθητές σε Αμαξίδια</vt:lpstr>
      <vt:lpstr>Υποστήριξη </vt:lpstr>
      <vt:lpstr>Υποστήριξη </vt:lpstr>
      <vt:lpstr>Υποστήριξη </vt:lpstr>
      <vt:lpstr>Ερευνητική τεκμηρίωση </vt:lpstr>
      <vt:lpstr>Ερευνητική τεκμηρίωση </vt:lpstr>
      <vt:lpstr>   Υποστήριξη από Εκπαιδευτικούς προσαρμοσμένης κινητικής αγωγής   </vt:lpstr>
      <vt:lpstr>Επίδραση ένταξης στη Φυσική Αγωγή  σε μαθητές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Στρατηγικές συμπερίληψης στην Φυσική Αγωγή</dc:title>
  <dc:creator>User</dc:creator>
  <cp:lastModifiedBy>user</cp:lastModifiedBy>
  <cp:revision>870</cp:revision>
  <dcterms:created xsi:type="dcterms:W3CDTF">2015-04-17T10:17:34Z</dcterms:created>
  <dcterms:modified xsi:type="dcterms:W3CDTF">2016-09-24T12:56:08Z</dcterms:modified>
</cp:coreProperties>
</file>