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92" r:id="rId24"/>
    <p:sldId id="293" r:id="rId25"/>
    <p:sldId id="285" r:id="rId26"/>
    <p:sldId id="286" r:id="rId27"/>
    <p:sldId id="287" r:id="rId28"/>
    <p:sldId id="288" r:id="rId29"/>
    <p:sldId id="294" r:id="rId30"/>
    <p:sldId id="295" r:id="rId31"/>
    <p:sldId id="290" r:id="rId32"/>
    <p:sldId id="296" r:id="rId33"/>
    <p:sldId id="297" r:id="rId34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2073" name="Freeform 3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5760" y="1248"/>
                </a:cxn>
                <a:cxn ang="0">
                  <a:pos x="0" y="1248"/>
                </a:cxn>
                <a:cxn ang="0">
                  <a:pos x="0" y="0"/>
                </a:cxn>
                <a:cxn ang="0">
                  <a:pos x="5760" y="0"/>
                </a:cxn>
                <a:cxn ang="0">
                  <a:pos x="5760" y="1248"/>
                </a:cxn>
                <a:cxn ang="0">
                  <a:pos x="5760" y="1248"/>
                </a:cxn>
              </a:cxnLst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9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51" name="Freeform 5"/>
          <p:cNvSpPr/>
          <p:nvPr/>
        </p:nvSpPr>
        <p:spPr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2895600" y="609600"/>
              </a:cxn>
              <a:cxn ang="0">
                <a:pos x="0" y="609600"/>
              </a:cxn>
              <a:cxn ang="0">
                <a:pos x="0" y="0"/>
              </a:cxn>
              <a:cxn ang="0">
                <a:pos x="2895600" y="0"/>
              </a:cxn>
              <a:cxn ang="0">
                <a:pos x="2895600" y="609600"/>
              </a:cxn>
              <a:cxn ang="0">
                <a:pos x="2895600" y="609600"/>
              </a:cxn>
            </a:cxnLst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p>
            <a:endParaRPr lang="en-US"/>
          </a:p>
        </p:txBody>
      </p:sp>
      <p:grpSp>
        <p:nvGrpSpPr>
          <p:cNvPr id="2052" name="Group 6"/>
          <p:cNvGrpSpPr/>
          <p:nvPr/>
        </p:nvGrpSpPr>
        <p:grpSpPr>
          <a:xfrm>
            <a:off x="-1587" y="6034088"/>
            <a:ext cx="7845425" cy="850900"/>
            <a:chOff x="0" y="3792"/>
            <a:chExt cx="4942" cy="536"/>
          </a:xfrm>
        </p:grpSpPr>
        <p:sp>
          <p:nvSpPr>
            <p:cNvPr id="32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2066" name="Group 8"/>
            <p:cNvGrpSpPr/>
            <p:nvPr userDrawn="1"/>
          </p:nvGrpSpPr>
          <p:grpSpPr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2068" name="Freeform 9"/>
              <p:cNvSpPr/>
              <p:nvPr userDrawn="1"/>
            </p:nvSpPr>
            <p:spPr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69" name="Freeform 10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20"/>
                  </a:cxn>
                  <a:cxn ang="0">
                    <a:pos x="24" y="34"/>
                  </a:cxn>
                  <a:cxn ang="0">
                    <a:pos x="18" y="74"/>
                  </a:cxn>
                  <a:cxn ang="0">
                    <a:pos x="42" y="128"/>
                  </a:cxn>
                  <a:cxn ang="0">
                    <a:pos x="48" y="181"/>
                  </a:cxn>
                  <a:cxn ang="0">
                    <a:pos x="0" y="395"/>
                  </a:cxn>
                  <a:cxn ang="0">
                    <a:pos x="54" y="261"/>
                  </a:cxn>
                  <a:cxn ang="0">
                    <a:pos x="84" y="242"/>
                  </a:cxn>
                  <a:cxn ang="0">
                    <a:pos x="126" y="141"/>
                  </a:cxn>
                  <a:cxn ang="0">
                    <a:pos x="144" y="134"/>
                  </a:cxn>
                  <a:cxn ang="0">
                    <a:pos x="144" y="101"/>
                  </a:cxn>
                  <a:cxn ang="0">
                    <a:pos x="186" y="74"/>
                  </a:cxn>
                  <a:cxn ang="0">
                    <a:pos x="162" y="67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0" name="Freeform 11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1" name="Freeform 12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7"/>
                  </a:cxn>
                  <a:cxn ang="0">
                    <a:pos x="6" y="20"/>
                  </a:cxn>
                  <a:cxn ang="0">
                    <a:pos x="0" y="27"/>
                  </a:cxn>
                  <a:cxn ang="0">
                    <a:pos x="78" y="67"/>
                  </a:cxn>
                  <a:cxn ang="0">
                    <a:pos x="96" y="47"/>
                  </a:cxn>
                  <a:cxn ang="0">
                    <a:pos x="155" y="74"/>
                  </a:cxn>
                  <a:cxn ang="0">
                    <a:pos x="126" y="27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072" name="Freeform 13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0" y="20"/>
                  </a:cxn>
                  <a:cxn ang="0">
                    <a:pos x="12" y="7"/>
                  </a:cxn>
                  <a:cxn ang="0">
                    <a:pos x="0" y="7"/>
                  </a:cxn>
                  <a:cxn ang="0">
                    <a:pos x="12" y="7"/>
                  </a:cxn>
                  <a:cxn ang="0">
                    <a:pos x="24" y="7"/>
                  </a:cxn>
                  <a:cxn ang="0">
                    <a:pos x="36" y="7"/>
                  </a:cxn>
                  <a:cxn ang="0">
                    <a:pos x="42" y="0"/>
                  </a:cxn>
                  <a:cxn ang="0">
                    <a:pos x="30" y="20"/>
                  </a:cxn>
                  <a:cxn ang="0">
                    <a:pos x="42" y="54"/>
                  </a:cxn>
                  <a:cxn ang="0">
                    <a:pos x="12" y="81"/>
                  </a:cxn>
                  <a:cxn ang="0">
                    <a:pos x="6" y="41"/>
                  </a:cxn>
                  <a:cxn ang="0">
                    <a:pos x="6" y="41"/>
                  </a:cxn>
                </a:cxnLst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4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053" name="Group 15"/>
          <p:cNvGrpSpPr/>
          <p:nvPr/>
        </p:nvGrpSpPr>
        <p:grpSpPr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59" name="Freeform 16"/>
            <p:cNvSpPr/>
            <p:nvPr userDrawn="1"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1"/>
                </a:cxn>
                <a:cxn ang="0">
                  <a:pos x="66" y="110"/>
                </a:cxn>
                <a:cxn ang="0">
                  <a:pos x="143" y="183"/>
                </a:cxn>
                <a:cxn ang="0">
                  <a:pos x="191" y="170"/>
                </a:cxn>
                <a:cxn ang="0">
                  <a:pos x="341" y="291"/>
                </a:cxn>
                <a:cxn ang="0">
                  <a:pos x="305" y="176"/>
                </a:cxn>
                <a:cxn ang="0">
                  <a:pos x="365" y="134"/>
                </a:cxn>
                <a:cxn ang="0">
                  <a:pos x="359" y="128"/>
                </a:cxn>
                <a:cxn ang="0">
                  <a:pos x="335" y="116"/>
                </a:cxn>
                <a:cxn ang="0">
                  <a:pos x="299" y="91"/>
                </a:cxn>
                <a:cxn ang="0">
                  <a:pos x="257" y="73"/>
                </a:cxn>
                <a:cxn ang="0">
                  <a:pos x="215" y="55"/>
                </a:cxn>
                <a:cxn ang="0">
                  <a:pos x="173" y="37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0" name="Freeform 17"/>
            <p:cNvSpPr/>
            <p:nvPr userDrawn="1"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1" name="Freeform 18"/>
            <p:cNvSpPr/>
            <p:nvPr userDrawn="1"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1"/>
                </a:cxn>
                <a:cxn ang="0">
                  <a:pos x="65" y="43"/>
                </a:cxn>
                <a:cxn ang="0">
                  <a:pos x="71" y="55"/>
                </a:cxn>
                <a:cxn ang="0">
                  <a:pos x="71" y="61"/>
                </a:cxn>
                <a:cxn ang="0">
                  <a:pos x="59" y="55"/>
                </a:cxn>
                <a:cxn ang="0">
                  <a:pos x="47" y="43"/>
                </a:cxn>
                <a:cxn ang="0">
                  <a:pos x="23" y="31"/>
                </a:cxn>
                <a:cxn ang="0">
                  <a:pos x="23" y="37"/>
                </a:cxn>
                <a:cxn ang="0">
                  <a:pos x="18" y="43"/>
                </a:cxn>
                <a:cxn ang="0">
                  <a:pos x="12" y="49"/>
                </a:cxn>
                <a:cxn ang="0">
                  <a:pos x="6" y="49"/>
                </a:cxn>
                <a:cxn ang="0">
                  <a:pos x="6" y="49"/>
                </a:cxn>
                <a:cxn ang="0">
                  <a:pos x="6" y="37"/>
                </a:cxn>
                <a:cxn ang="0">
                  <a:pos x="0" y="18"/>
                </a:cxn>
                <a:cxn ang="0">
                  <a:pos x="0" y="18"/>
                </a:cxn>
              </a:cxnLst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2" name="Freeform 19"/>
            <p:cNvSpPr/>
            <p:nvPr userDrawn="1"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5"/>
                </a:cxn>
                <a:cxn ang="0">
                  <a:pos x="96" y="61"/>
                </a:cxn>
                <a:cxn ang="0">
                  <a:pos x="102" y="73"/>
                </a:cxn>
                <a:cxn ang="0">
                  <a:pos x="108" y="85"/>
                </a:cxn>
                <a:cxn ang="0">
                  <a:pos x="120" y="97"/>
                </a:cxn>
                <a:cxn ang="0">
                  <a:pos x="143" y="115"/>
                </a:cxn>
                <a:cxn ang="0">
                  <a:pos x="155" y="140"/>
                </a:cxn>
                <a:cxn ang="0">
                  <a:pos x="161" y="158"/>
                </a:cxn>
                <a:cxn ang="0">
                  <a:pos x="161" y="164"/>
                </a:cxn>
                <a:cxn ang="0">
                  <a:pos x="96" y="103"/>
                </a:cxn>
                <a:cxn ang="0">
                  <a:pos x="30" y="55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3" name="Freeform 20"/>
            <p:cNvSpPr/>
            <p:nvPr userDrawn="1"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1"/>
                </a:cxn>
                <a:cxn ang="0">
                  <a:pos x="41" y="37"/>
                </a:cxn>
                <a:cxn ang="0">
                  <a:pos x="47" y="43"/>
                </a:cxn>
                <a:cxn ang="0">
                  <a:pos x="53" y="55"/>
                </a:cxn>
                <a:cxn ang="0">
                  <a:pos x="53" y="61"/>
                </a:cxn>
                <a:cxn ang="0">
                  <a:pos x="47" y="55"/>
                </a:cxn>
                <a:cxn ang="0">
                  <a:pos x="35" y="49"/>
                </a:cxn>
                <a:cxn ang="0">
                  <a:pos x="23" y="37"/>
                </a:cxn>
                <a:cxn ang="0">
                  <a:pos x="17" y="31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4" name="Freeform 21"/>
            <p:cNvSpPr/>
            <p:nvPr userDrawn="1"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7"/>
                </a:cxn>
                <a:cxn ang="0">
                  <a:pos x="245" y="43"/>
                </a:cxn>
                <a:cxn ang="0">
                  <a:pos x="209" y="85"/>
                </a:cxn>
                <a:cxn ang="0">
                  <a:pos x="143" y="134"/>
                </a:cxn>
                <a:cxn ang="0">
                  <a:pos x="167" y="158"/>
                </a:cxn>
                <a:cxn ang="0">
                  <a:pos x="179" y="207"/>
                </a:cxn>
                <a:cxn ang="0">
                  <a:pos x="77" y="134"/>
                </a:cxn>
                <a:cxn ang="0">
                  <a:pos x="47" y="85"/>
                </a:cxn>
                <a:cxn ang="0">
                  <a:pos x="89" y="67"/>
                </a:cxn>
                <a:cxn ang="0">
                  <a:pos x="59" y="37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7"/>
                </a:cxn>
                <a:cxn ang="0">
                  <a:pos x="233" y="37"/>
                </a:cxn>
              </a:cxnLst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16406" name="Rectangle 2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l-GR" noProof="0" smtClean="0"/>
              <a:t>Κάντε κλικ για επεξεργασία του τίτλου</a:t>
            </a:r>
            <a:endParaRPr lang="el-GR" noProof="0" smtClean="0"/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smtClean="0"/>
          </a:p>
        </p:txBody>
      </p:sp>
      <p:sp>
        <p:nvSpPr>
          <p:cNvPr id="47" name="Rectangle 2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endParaRPr kumimoji="0" lang="el-GR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5760" y="1248"/>
                </a:cxn>
                <a:cxn ang="0">
                  <a:pos x="0" y="1248"/>
                </a:cxn>
                <a:cxn ang="0">
                  <a:pos x="0" y="0"/>
                </a:cxn>
                <a:cxn ang="0">
                  <a:pos x="5760" y="0"/>
                </a:cxn>
                <a:cxn ang="0">
                  <a:pos x="5760" y="1248"/>
                </a:cxn>
                <a:cxn ang="0">
                  <a:pos x="5760" y="1248"/>
                </a:cxn>
              </a:cxnLst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5364" name="Freeform 4"/>
            <p:cNvSpPr/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7" name="Freeform 5"/>
          <p:cNvSpPr/>
          <p:nvPr/>
        </p:nvSpPr>
        <p:spPr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2895600" y="609600"/>
              </a:cxn>
              <a:cxn ang="0">
                <a:pos x="0" y="609600"/>
              </a:cxn>
              <a:cxn ang="0">
                <a:pos x="0" y="0"/>
              </a:cxn>
              <a:cxn ang="0">
                <a:pos x="2895600" y="0"/>
              </a:cxn>
              <a:cxn ang="0">
                <a:pos x="2895600" y="609600"/>
              </a:cxn>
              <a:cxn ang="0">
                <a:pos x="2895600" y="609600"/>
              </a:cxn>
            </a:cxnLst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p>
            <a:endParaRPr lang="en-US"/>
          </a:p>
        </p:txBody>
      </p:sp>
      <p:grpSp>
        <p:nvGrpSpPr>
          <p:cNvPr id="1028" name="Group 6"/>
          <p:cNvGrpSpPr/>
          <p:nvPr/>
        </p:nvGrpSpPr>
        <p:grpSpPr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5367" name="Freeform 7"/>
            <p:cNvSpPr/>
            <p:nvPr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42" name="Group 8"/>
            <p:cNvGrpSpPr/>
            <p:nvPr userDrawn="1"/>
          </p:nvGrpSpPr>
          <p:grpSpPr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/>
              <p:nvPr userDrawn="1"/>
            </p:nvSpPr>
            <p:spPr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5" name="Freeform 10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20"/>
                  </a:cxn>
                  <a:cxn ang="0">
                    <a:pos x="24" y="34"/>
                  </a:cxn>
                  <a:cxn ang="0">
                    <a:pos x="18" y="74"/>
                  </a:cxn>
                  <a:cxn ang="0">
                    <a:pos x="42" y="128"/>
                  </a:cxn>
                  <a:cxn ang="0">
                    <a:pos x="48" y="181"/>
                  </a:cxn>
                  <a:cxn ang="0">
                    <a:pos x="0" y="395"/>
                  </a:cxn>
                  <a:cxn ang="0">
                    <a:pos x="54" y="261"/>
                  </a:cxn>
                  <a:cxn ang="0">
                    <a:pos x="84" y="242"/>
                  </a:cxn>
                  <a:cxn ang="0">
                    <a:pos x="126" y="141"/>
                  </a:cxn>
                  <a:cxn ang="0">
                    <a:pos x="144" y="134"/>
                  </a:cxn>
                  <a:cxn ang="0">
                    <a:pos x="144" y="101"/>
                  </a:cxn>
                  <a:cxn ang="0">
                    <a:pos x="186" y="74"/>
                  </a:cxn>
                  <a:cxn ang="0">
                    <a:pos x="162" y="67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6" name="Freeform 11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7" name="Freeform 12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7"/>
                  </a:cxn>
                  <a:cxn ang="0">
                    <a:pos x="6" y="20"/>
                  </a:cxn>
                  <a:cxn ang="0">
                    <a:pos x="0" y="27"/>
                  </a:cxn>
                  <a:cxn ang="0">
                    <a:pos x="78" y="67"/>
                  </a:cxn>
                  <a:cxn ang="0">
                    <a:pos x="96" y="47"/>
                  </a:cxn>
                  <a:cxn ang="0">
                    <a:pos x="155" y="74"/>
                  </a:cxn>
                  <a:cxn ang="0">
                    <a:pos x="126" y="27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8" name="Freeform 13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0" y="20"/>
                  </a:cxn>
                  <a:cxn ang="0">
                    <a:pos x="12" y="7"/>
                  </a:cxn>
                  <a:cxn ang="0">
                    <a:pos x="0" y="7"/>
                  </a:cxn>
                  <a:cxn ang="0">
                    <a:pos x="12" y="7"/>
                  </a:cxn>
                  <a:cxn ang="0">
                    <a:pos x="24" y="7"/>
                  </a:cxn>
                  <a:cxn ang="0">
                    <a:pos x="36" y="7"/>
                  </a:cxn>
                  <a:cxn ang="0">
                    <a:pos x="42" y="0"/>
                  </a:cxn>
                  <a:cxn ang="0">
                    <a:pos x="30" y="20"/>
                  </a:cxn>
                  <a:cxn ang="0">
                    <a:pos x="42" y="54"/>
                  </a:cxn>
                  <a:cxn ang="0">
                    <a:pos x="12" y="81"/>
                  </a:cxn>
                  <a:cxn ang="0">
                    <a:pos x="6" y="41"/>
                  </a:cxn>
                  <a:cxn ang="0">
                    <a:pos x="6" y="41"/>
                  </a:cxn>
                </a:cxnLst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5374" name="Freeform 14"/>
            <p:cNvSpPr/>
            <p:nvPr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029" name="Group 15"/>
          <p:cNvGrpSpPr/>
          <p:nvPr/>
        </p:nvGrpSpPr>
        <p:grpSpPr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1"/>
                </a:cxn>
                <a:cxn ang="0">
                  <a:pos x="66" y="110"/>
                </a:cxn>
                <a:cxn ang="0">
                  <a:pos x="143" y="183"/>
                </a:cxn>
                <a:cxn ang="0">
                  <a:pos x="191" y="170"/>
                </a:cxn>
                <a:cxn ang="0">
                  <a:pos x="341" y="291"/>
                </a:cxn>
                <a:cxn ang="0">
                  <a:pos x="305" y="176"/>
                </a:cxn>
                <a:cxn ang="0">
                  <a:pos x="365" y="134"/>
                </a:cxn>
                <a:cxn ang="0">
                  <a:pos x="359" y="128"/>
                </a:cxn>
                <a:cxn ang="0">
                  <a:pos x="335" y="116"/>
                </a:cxn>
                <a:cxn ang="0">
                  <a:pos x="299" y="91"/>
                </a:cxn>
                <a:cxn ang="0">
                  <a:pos x="257" y="73"/>
                </a:cxn>
                <a:cxn ang="0">
                  <a:pos x="215" y="55"/>
                </a:cxn>
                <a:cxn ang="0">
                  <a:pos x="173" y="37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6" name="Freeform 17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7" name="Freeform 18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1"/>
                </a:cxn>
                <a:cxn ang="0">
                  <a:pos x="65" y="43"/>
                </a:cxn>
                <a:cxn ang="0">
                  <a:pos x="71" y="55"/>
                </a:cxn>
                <a:cxn ang="0">
                  <a:pos x="71" y="61"/>
                </a:cxn>
                <a:cxn ang="0">
                  <a:pos x="59" y="55"/>
                </a:cxn>
                <a:cxn ang="0">
                  <a:pos x="47" y="43"/>
                </a:cxn>
                <a:cxn ang="0">
                  <a:pos x="23" y="31"/>
                </a:cxn>
                <a:cxn ang="0">
                  <a:pos x="23" y="37"/>
                </a:cxn>
                <a:cxn ang="0">
                  <a:pos x="18" y="43"/>
                </a:cxn>
                <a:cxn ang="0">
                  <a:pos x="12" y="49"/>
                </a:cxn>
                <a:cxn ang="0">
                  <a:pos x="6" y="49"/>
                </a:cxn>
                <a:cxn ang="0">
                  <a:pos x="6" y="49"/>
                </a:cxn>
                <a:cxn ang="0">
                  <a:pos x="6" y="37"/>
                </a:cxn>
                <a:cxn ang="0">
                  <a:pos x="0" y="18"/>
                </a:cxn>
                <a:cxn ang="0">
                  <a:pos x="0" y="18"/>
                </a:cxn>
              </a:cxnLst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8" name="Freeform 19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5"/>
                </a:cxn>
                <a:cxn ang="0">
                  <a:pos x="96" y="61"/>
                </a:cxn>
                <a:cxn ang="0">
                  <a:pos x="102" y="73"/>
                </a:cxn>
                <a:cxn ang="0">
                  <a:pos x="108" y="85"/>
                </a:cxn>
                <a:cxn ang="0">
                  <a:pos x="120" y="97"/>
                </a:cxn>
                <a:cxn ang="0">
                  <a:pos x="143" y="115"/>
                </a:cxn>
                <a:cxn ang="0">
                  <a:pos x="155" y="140"/>
                </a:cxn>
                <a:cxn ang="0">
                  <a:pos x="161" y="158"/>
                </a:cxn>
                <a:cxn ang="0">
                  <a:pos x="161" y="164"/>
                </a:cxn>
                <a:cxn ang="0">
                  <a:pos x="96" y="103"/>
                </a:cxn>
                <a:cxn ang="0">
                  <a:pos x="30" y="55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9" name="Freeform 20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1"/>
                </a:cxn>
                <a:cxn ang="0">
                  <a:pos x="41" y="37"/>
                </a:cxn>
                <a:cxn ang="0">
                  <a:pos x="47" y="43"/>
                </a:cxn>
                <a:cxn ang="0">
                  <a:pos x="53" y="55"/>
                </a:cxn>
                <a:cxn ang="0">
                  <a:pos x="53" y="61"/>
                </a:cxn>
                <a:cxn ang="0">
                  <a:pos x="47" y="55"/>
                </a:cxn>
                <a:cxn ang="0">
                  <a:pos x="35" y="49"/>
                </a:cxn>
                <a:cxn ang="0">
                  <a:pos x="23" y="37"/>
                </a:cxn>
                <a:cxn ang="0">
                  <a:pos x="17" y="31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40" name="Freeform 21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7"/>
                </a:cxn>
                <a:cxn ang="0">
                  <a:pos x="245" y="43"/>
                </a:cxn>
                <a:cxn ang="0">
                  <a:pos x="209" y="85"/>
                </a:cxn>
                <a:cxn ang="0">
                  <a:pos x="143" y="134"/>
                </a:cxn>
                <a:cxn ang="0">
                  <a:pos x="167" y="158"/>
                </a:cxn>
                <a:cxn ang="0">
                  <a:pos x="179" y="207"/>
                </a:cxn>
                <a:cxn ang="0">
                  <a:pos x="77" y="134"/>
                </a:cxn>
                <a:cxn ang="0">
                  <a:pos x="47" y="85"/>
                </a:cxn>
                <a:cxn ang="0">
                  <a:pos x="89" y="67"/>
                </a:cxn>
                <a:cxn ang="0">
                  <a:pos x="59" y="37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7"/>
                </a:cxn>
                <a:cxn ang="0">
                  <a:pos x="233" y="37"/>
                </a:cxn>
              </a:cxnLst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153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p>
            <a:pPr lvl="0"/>
            <a:r>
              <a:rPr dirty="0"/>
              <a:t>Κάντε κλικ για επεξεργασία του τίτλου</a:t>
            </a:r>
            <a:endParaRPr dirty="0"/>
          </a:p>
        </p:txBody>
      </p:sp>
      <p:sp>
        <p:nvSpPr>
          <p:cNvPr id="1031" name="Rectangle 2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Κάντε κλικ για να επεξεργαστείτε τα στυλ κειμένου του υποδείγματος</a:t>
            </a:r>
            <a:endParaRPr dirty="0"/>
          </a:p>
          <a:p>
            <a:pPr lvl="1"/>
            <a:r>
              <a:rPr dirty="0"/>
              <a:t>Δεύτερου επιπέδου</a:t>
            </a:r>
            <a:endParaRPr dirty="0"/>
          </a:p>
          <a:p>
            <a:pPr lvl="2"/>
            <a:r>
              <a:rPr dirty="0"/>
              <a:t>Τρίτου επιπέδου</a:t>
            </a:r>
            <a:endParaRPr dirty="0"/>
          </a:p>
          <a:p>
            <a:pPr lvl="3"/>
            <a:r>
              <a:rPr dirty="0"/>
              <a:t>Τέταρτου επιπέδου</a:t>
            </a:r>
            <a:endParaRPr dirty="0"/>
          </a:p>
          <a:p>
            <a:pPr lvl="4"/>
            <a:r>
              <a:rPr dirty="0"/>
              <a:t>Πέμπτου επιπέδου</a:t>
            </a:r>
            <a:endParaRPr dirty="0"/>
          </a:p>
        </p:txBody>
      </p:sp>
      <p:sp>
        <p:nvSpPr>
          <p:cNvPr id="1538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8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8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lvl="0" eaLnBrk="1" hangingPunct="1"/>
            <a:fld id="{9A0DB2DC-4C9A-4742-B13C-FB6460FD3503}" type="slidenum"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</a:fld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088" y="333375"/>
            <a:ext cx="77724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48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Η ένταξη των μαθητών με αναπηρία στη φυσική αγωγή</a:t>
            </a:r>
            <a:endParaRPr sz="48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11188" y="2565400"/>
            <a:ext cx="8137525" cy="307340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Φυσική κατάσταση, κινητικές και κοινωνικές δεξιότητες για όλους τους μαθητές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Καθηγητής Εμμανουήλ Κ Σκορδίλης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lang="el-GR"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Δρ Φεβρωνία Καρκαλέτση</a:t>
            </a:r>
            <a:endParaRPr lang="el-GR"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Προσαρμόστε την επικοινωνία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Μετάβαση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Σταθερές οδηγίες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Σταθερή επικοινωνία (ενθάρρυνση λόγου, μονολεκτικά, νοηματικά)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Προσαρμόστε την επικοινωνία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Επικοινωνία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Τρίτο πρόσωπο (χρόνος)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Οργάνωση χρόνου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Πίνακες ανακοινώσεων (χωρίς ξαφνικές αλλαγές στο ημερήσιο πρόγραμμα)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Προσαρμόστε την επικοινωνία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Οπτικά ερεθίσματα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Βασικά νοήματα (ναι, όχι, στοπ, τρέχα)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Βοηθοί συμμαθητές (λέσχη φίλων)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Δώστε περισσότερο χρόνο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Οπτικά, προφορικά, συνδυασμός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Χρόνος (5-10 δευτ)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Πες-δείξε-εκτέλεσε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Πρότυπο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Παρέχετε θετική ενίσχυση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Προσκόλληση σε αντικείμενα (γυμναστήριο ή ατομικά)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Ελεύθερος χρόνος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Χρησιμοποιήσετε γραπτές οδηγίες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Οπτικά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Σαφείς οδηγίες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Γραπτά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Κοινωνικές ιστορίες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Ιεραρχήστε τις δραστηριότητες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Είσοδος – προθέρμανση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Ομαδικά παιχνίδια (κυνηγητό)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Έξοδος από το γυμναστήριο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Ιεραρχήστε τις δραστηριότητες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Λεπτομέρειες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Προθέρμανση 10λ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Σταθμός 1 10λ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Σταθμός 2 10λ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Σταθμός 3 10λ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Συνάθροιση – έξοδος 5λ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Φωτογραφίες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Πίνακας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Δραστηριότητες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Σειρά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Επιλογή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Κοινωνικές ιστορίες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Σενάρια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Συμπεριφορές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Κοινωνικές δεξιότητες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Διαχείριση συμπεριφοράς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(αυτισμός, νοητική αναπηρία, ΔΕΠΥ)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48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 στο φάσμα του αυτισμού</a:t>
            </a:r>
            <a:endParaRPr sz="48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11188" y="1989138"/>
            <a:ext cx="8137525" cy="3649663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Κατανοώντας τη διαταραχή στο φάσμα του αυτισμού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Κοινωνικές ιστορίες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Προαγωγή θετικών συμπεριφορών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Αποτροπή αρνητικών συμπεριφορών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Αρχείο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23850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Κοινωνικές ιστορίες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1-2 περιγραφικές προτάσεις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2-3 προτάσεις που κατευθύνουν το μαθητή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Όχι αρνητικές εκφράσεις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Πιθανά σε τρίτο πρόσωπο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8" name="Picture 2" descr="C:\Documents and Settings\user\Επιφάνεια εργασίας\No1_new8B3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1375" y="457200"/>
            <a:ext cx="7461250" cy="61293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Picture 1" descr="C:\Documents and Settings\user\Επιφάνεια εργασίας\No2_new8B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1375" y="382588"/>
            <a:ext cx="7461250" cy="6178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Πρόκληση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Αυτό τραυματισμοί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Αισθητηριακή υπερχείλιση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Καθοδηγούμενη συμμετοχή και παρέμβαση (ΚΣΠ)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Πρόγραμμα τροποποίησης συμπεριφοράς (ΠΤΣ)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Προώθηση συμμετοχής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Ρουτίνα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Προσδοκίες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Σημείο ασφαλείας (‘φωλιά’)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Επιλογή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Ενισχύσεις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Κοινωνική ιστορία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Φωτογραφίες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Ανάπτυξη κοινωνικών αλληλεπιδράσεων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Είσοδος (χωρίς αλληλεπίδραση)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Σταδιακά (χωρίς επαφή)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Βοηθός συμμαθητής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Επαφή περιορισμένη (‘</a:t>
            </a:r>
            <a:r>
              <a:rPr lang="en-US" altLang="x-none"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high five’)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Μειωμένη εποπτεία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Οργάνωση φυσικής αγωγής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Δραστηριότητες συνεργασίας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Δεξιότητες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Χορός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Αναψυχή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ΦΚ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Ηγετικές θέσεις – βοηθοί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Οργάνωση φυσικής αγωγής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Σταθμοί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Δημοτικό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Επιλογές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Κινητικές και κοινωνικές δεξιότητες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Γυμνάσιο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Εισαγωγή σε ομαδικά παιχνίδια και δραστηριότητες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23850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Οργάνωση φυσικής αγωγής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Παράλληλα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Προσαρμογές (πχ κανονισμοί, εξοπλισμός)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Προσωπικός χώρος (στο μάθημα, αποδυτήρια)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Πολυκοσμία (άγχος)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Ρουτίνα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Κατανοώντας τη διαταραχή στο φάσμα του αυτισμού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Κριτήρια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Κοινωνικοποίηση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Φιλία και αποδοχή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Φάσμα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Συμπεράσματα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Δύσκολο εγχείρημα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Ωφέλιμη για όλους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Κοινωνικοποίηση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Επικοινωνία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Αισθητηριακή υπερχείλιση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Συμπεράσματα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Οπτικά ερεθίσματα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Χρόνος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Γραπτές οδηγίες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Ιστορίες (κοινωνικές)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Σημάδια (‘φωλιά’)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Συμπεριφορά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σοβαρή διαταραχή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Συμπεράσματα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Σεβασμός στο μάθημα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Προετοιμασία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Βοηθοί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Πρότυπα κοινωνικής συμπεριφοράς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Κατανοώντας τη διαταραχή 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subTitle" sz="quarter" idx="1" hasCustomPrompt="1"/>
          </p:nvPr>
        </p:nvSpPr>
        <p:spPr>
          <a:xfrm>
            <a:off x="0" y="1989138"/>
            <a:ext cx="8964613" cy="4464050"/>
          </a:xfrm>
        </p:spPr>
        <p:txBody>
          <a:bodyPr vert="horz" wrap="square" lIns="91440" tIns="45720" rIns="91440" bIns="45720" anchor="t" anchorCtr="0"/>
          <a:p>
            <a:pPr marL="457200" lvl="1" indent="0" eaLnBrk="1" hangingPunct="1">
              <a:buClrTx/>
              <a:buNone/>
            </a:pPr>
            <a:r>
              <a:rPr dirty="0"/>
              <a:t>Φάσμα (</a:t>
            </a:r>
            <a:r>
              <a:rPr lang="en-US" altLang="x-none" dirty="0"/>
              <a:t>Kanner &amp; Asperger)</a:t>
            </a:r>
            <a:endParaRPr lang="en-US" altLang="x-none" dirty="0"/>
          </a:p>
          <a:p>
            <a:pPr marL="457200" lvl="1" indent="0" eaLnBrk="1" hangingPunct="1">
              <a:buClrTx/>
              <a:buNone/>
            </a:pPr>
            <a:r>
              <a:rPr dirty="0"/>
              <a:t>Νοητικά, κοινωνικά επικοινωνιακά</a:t>
            </a:r>
            <a:endParaRPr dirty="0"/>
          </a:p>
          <a:p>
            <a:pPr marL="457200" lvl="1" indent="0" eaLnBrk="1" hangingPunct="1">
              <a:buClrTx/>
              <a:buNone/>
            </a:pPr>
            <a:r>
              <a:rPr dirty="0"/>
              <a:t>Σωματικά (επαφή)</a:t>
            </a:r>
            <a:endParaRPr dirty="0"/>
          </a:p>
          <a:p>
            <a:pPr marL="457200" lvl="1" indent="0" eaLnBrk="1" hangingPunct="1">
              <a:buClrTx/>
              <a:buNone/>
            </a:pPr>
            <a:r>
              <a:rPr dirty="0"/>
              <a:t>Ρουτίνα</a:t>
            </a:r>
            <a:endParaRPr dirty="0"/>
          </a:p>
          <a:p>
            <a:pPr marL="457200" lvl="1" indent="0" eaLnBrk="1" hangingPunct="1">
              <a:buClrTx/>
              <a:buNone/>
            </a:pPr>
            <a:r>
              <a:rPr dirty="0"/>
              <a:t>Διαφορετικότητα</a:t>
            </a:r>
            <a:endParaRPr dirty="0"/>
          </a:p>
          <a:p>
            <a:pPr marL="457200" lvl="1" indent="0" eaLnBrk="1" hangingPunct="1">
              <a:buClrTx/>
              <a:buNone/>
            </a:pPr>
            <a:r>
              <a:rPr dirty="0"/>
              <a:t>‘Οξυμένες’ αισθήσεις</a:t>
            </a:r>
            <a:endParaRPr dirty="0"/>
          </a:p>
          <a:p>
            <a:pPr marL="457200" lvl="1" indent="0" eaLnBrk="1" hangingPunct="1">
              <a:buClrTx/>
              <a:buNone/>
            </a:pPr>
            <a:r>
              <a:rPr dirty="0"/>
              <a:t>Στερεοτυπία</a:t>
            </a:r>
            <a:endParaRPr dirty="0"/>
          </a:p>
          <a:p>
            <a:pPr marL="457200" lvl="1" indent="0" eaLnBrk="1" hangingPunct="1">
              <a:buClrTx/>
              <a:buNone/>
            </a:pPr>
            <a:r>
              <a:rPr dirty="0"/>
              <a:t>Απλανές ύφος</a:t>
            </a:r>
            <a:endParaRPr dirty="0"/>
          </a:p>
          <a:p>
            <a:pPr marL="457200" lvl="1" indent="0" eaLnBrk="1" hangingPunct="1">
              <a:buClrTx/>
              <a:buNone/>
            </a:pPr>
            <a:r>
              <a:rPr dirty="0"/>
              <a:t>Αισθητηριακή υπερχείλιση</a:t>
            </a:r>
            <a:endParaRPr lang="en-US" altLang="x-none" dirty="0"/>
          </a:p>
          <a:p>
            <a:pPr marL="457200" lvl="1" indent="0" eaLnBrk="1" hangingPunct="1">
              <a:buClrTx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Κατανοώντας τη διαταραχή 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Χρόνος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Ανάλυση έργου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Αυτοδιεγειρόμενη συμπεριφορά (άγχος)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Κατανοώντας τη διαταραχή στο φάσμα του αυτισμού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Προσοχή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Επανάληψη – ανάλυση έργου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Άγχος (αποφυγή εκρήξεων) - γιλέκα με βάρη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Προθέρμανση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Σωματική επαφή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Σταθερότητα στη διδασκαλία (</a:t>
            </a:r>
            <a:r>
              <a:rPr lang="en-US" altLang="x-none"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Wii</a:t>
            </a: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Επικοινωνία, κοινωνικοποίηση,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υπερ αντιδραστικότητα (αισθητηριακή υπερχείλιση)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Ρουτίνα (απαραίτητη)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Κοινωνική αλληλεπίδραση (πρότυπα)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Βοηθοί συμμαθητές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Πληροφόρηση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Κοινωνική αλληλεπίδραση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Χρόνος, προσαρμογές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Ενημέρωση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Συμπεριφορές – προσαρμογές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0" y="333375"/>
            <a:ext cx="9144000" cy="1470025"/>
          </a:xfrm>
        </p:spPr>
        <p:txBody>
          <a:bodyPr vert="horz" wrap="square" lIns="91440" tIns="45720" rIns="91440" bIns="45720" numCol="1" anchor="ctr" anchorCtr="0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Ένταξη μαθητών με διαταραχές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στο φάσμα του αυτισμού</a:t>
            </a:r>
            <a:b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sz="32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Στρατηγικές ένταξης</a:t>
            </a:r>
            <a:endParaRPr sz="32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0825" y="1989138"/>
            <a:ext cx="8713788" cy="446405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Ενθαρρύνετε την προσπάθεια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Όρια</a:t>
            </a:r>
            <a:r>
              <a:rPr lang="en-US" altLang="x-none"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: </a:t>
            </a: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ομαδικές δραστηριότητες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Σταθμοί (κώνοι, ταινίες)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Παρότρυνση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Παράλληλες δραστηριότητες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 algn="l" eaLnBrk="1" hangingPunct="1">
              <a:buSzTx/>
            </a:pPr>
            <a:endParaRPr dirty="0">
              <a:effectLst>
                <a:outerShdw blurRad="38100" dist="38100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Κορυφή βουνού">
  <a:themeElements>
    <a:clrScheme name="Κορυφή βουνού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Κορυφή βουνού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Κορυφή βουνού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ορυφή βουνού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5255</Words>
  <Application>WPS Presentation</Application>
  <PresentationFormat>Προβολή στην οθόνη (4:3)</PresentationFormat>
  <Paragraphs>258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9" baseType="lpstr">
      <vt:lpstr>Arial</vt:lpstr>
      <vt:lpstr>SimSun</vt:lpstr>
      <vt:lpstr>Wingdings</vt:lpstr>
      <vt:lpstr>Microsoft YaHei</vt:lpstr>
      <vt:lpstr>Arial Unicode MS</vt:lpstr>
      <vt:lpstr>Calibri</vt:lpstr>
      <vt:lpstr>Κορυφή βουνού</vt:lpstr>
      <vt:lpstr>Η ένταξη των μαθητών με αναπηρία στη φυσική αγωγή</vt:lpstr>
      <vt:lpstr>Ένταξη μαθητών με διαταραχές στο φάσμα του αυτισμού</vt:lpstr>
      <vt:lpstr>Ένταξη μαθητών με διαταραχές στο φάσμα του αυτισμού Κατανοώντας τη διαταραχή στο φάσμα του αυτισμού</vt:lpstr>
      <vt:lpstr>Ένταξη μαθητών με διαταραχές στο φάσμα του αυτισμού Κατανοώντας τη διαταραχή στο φάσμα του αυτισμού</vt:lpstr>
      <vt:lpstr>Ένταξη μαθητών με διαταραχές στο φάσμα του αυτισμού Κατανοώντας τη διαταραχή στο φάσμα του αυτισμού</vt:lpstr>
      <vt:lpstr>Ένταξη μαθητών με διαταραχές στο φάσμα του αυτισμού Κατανοώντας τη διαταραχή στο φάσμα του αυτισμού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Ένταξη μαθητών με διαταραχές στο φάσμα του αυτισμού Στρατηγικές ένταξης</vt:lpstr>
      <vt:lpstr>PowerPoint 演示文稿</vt:lpstr>
      <vt:lpstr>PowerPoint 演示文稿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  <vt:lpstr>Ένταξη μαθητών με σοβαρή διαταραχή στο φάσμα του αυτισμού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 </dc:creator>
  <cp:lastModifiedBy>USER</cp:lastModifiedBy>
  <cp:revision>63</cp:revision>
  <dcterms:created xsi:type="dcterms:W3CDTF">2012-01-09T22:48:00Z</dcterms:created>
  <dcterms:modified xsi:type="dcterms:W3CDTF">2024-03-28T10:53:58Z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59EAE482727D4F92B9D2CF1D3417577A_13</vt:lpwstr>
  </property>
  <property fmtid="{D5CDD505-2E9C-101B-9397-08002B2CF9AE}" pid="3" name="KSOProductBuildVer">
    <vt:lpwstr>1033-12.2.0.13489</vt:lpwstr>
  </property>
</Properties>
</file>