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3"/>
  </p:handoutMasterIdLst>
  <p:sldIdLst>
    <p:sldId id="256" r:id="rId3"/>
    <p:sldId id="295" r:id="rId5"/>
    <p:sldId id="296" r:id="rId6"/>
    <p:sldId id="297" r:id="rId7"/>
    <p:sldId id="298" r:id="rId8"/>
    <p:sldId id="299" r:id="rId9"/>
    <p:sldId id="300" r:id="rId10"/>
    <p:sldId id="264" r:id="rId11"/>
    <p:sldId id="265" r:id="rId12"/>
    <p:sldId id="301" r:id="rId13"/>
    <p:sldId id="267" r:id="rId14"/>
    <p:sldId id="268" r:id="rId15"/>
    <p:sldId id="269" r:id="rId16"/>
    <p:sldId id="270" r:id="rId17"/>
    <p:sldId id="271" r:id="rId18"/>
    <p:sldId id="312" r:id="rId19"/>
    <p:sldId id="314" r:id="rId20"/>
    <p:sldId id="315" r:id="rId21"/>
    <p:sldId id="302" r:id="rId22"/>
    <p:sldId id="303" r:id="rId23"/>
    <p:sldId id="304" r:id="rId24"/>
    <p:sldId id="305" r:id="rId25"/>
    <p:sldId id="306" r:id="rId26"/>
    <p:sldId id="307" r:id="rId27"/>
    <p:sldId id="308" r:id="rId28"/>
    <p:sldId id="309" r:id="rId29"/>
    <p:sldId id="310" r:id="rId30"/>
    <p:sldId id="311" r:id="rId31"/>
    <p:sldId id="273" r:id="rId32"/>
  </p:sldIdLst>
  <p:sldSz cx="9144000" cy="6858000" type="screen4x3"/>
  <p:notesSz cx="6858000" cy="9144000"/>
  <p:defaultTextStyle>
    <a:defPPr>
      <a:defRPr lang="el-GR"/>
    </a:defPPr>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Greek" charset="-95"/>
        <a:ea typeface="+mn-ea"/>
        <a:cs typeface="+mn-cs"/>
      </a:defRPr>
    </a:lvl1pPr>
    <a:lvl2pPr marL="457200" lvl="1"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Greek" charset="-95"/>
        <a:ea typeface="+mn-ea"/>
        <a:cs typeface="+mn-cs"/>
      </a:defRPr>
    </a:lvl2pPr>
    <a:lvl3pPr marL="914400" lvl="2"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Greek" charset="-95"/>
        <a:ea typeface="+mn-ea"/>
        <a:cs typeface="+mn-cs"/>
      </a:defRPr>
    </a:lvl3pPr>
    <a:lvl4pPr marL="1371600" lvl="3"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Greek" charset="-95"/>
        <a:ea typeface="+mn-ea"/>
        <a:cs typeface="+mn-cs"/>
      </a:defRPr>
    </a:lvl4pPr>
    <a:lvl5pPr marL="1828800" lvl="4"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Greek" charset="-95"/>
        <a:ea typeface="+mn-ea"/>
        <a:cs typeface="+mn-cs"/>
      </a:defRPr>
    </a:lvl5pPr>
    <a:lvl6pPr marL="2286000" lvl="5"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Greek" charset="-95"/>
        <a:ea typeface="+mn-ea"/>
        <a:cs typeface="+mn-cs"/>
      </a:defRPr>
    </a:lvl6pPr>
    <a:lvl7pPr marL="2743200" lvl="6"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Greek" charset="-95"/>
        <a:ea typeface="+mn-ea"/>
        <a:cs typeface="+mn-cs"/>
      </a:defRPr>
    </a:lvl7pPr>
    <a:lvl8pPr marL="3200400" lvl="7"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Greek" charset="-95"/>
        <a:ea typeface="+mn-ea"/>
        <a:cs typeface="+mn-cs"/>
      </a:defRPr>
    </a:lvl8pPr>
    <a:lvl9pPr marL="3657600" lvl="8"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Greek" charset="-95"/>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howGuides="1">
      <p:cViewPr varScale="1">
        <p:scale>
          <a:sx n="70" d="100"/>
          <a:sy n="70" d="100"/>
        </p:scale>
        <p:origin x="-5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6" Type="http://schemas.openxmlformats.org/officeDocument/2006/relationships/tableStyles" Target="tableStyles.xml"/><Relationship Id="rId35" Type="http://schemas.openxmlformats.org/officeDocument/2006/relationships/viewProps" Target="viewProps.xml"/><Relationship Id="rId34" Type="http://schemas.openxmlformats.org/officeDocument/2006/relationships/presProps" Target="presProps.xml"/><Relationship Id="rId33" Type="http://schemas.openxmlformats.org/officeDocument/2006/relationships/handoutMaster" Target="handoutMasters/handoutMaster1.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lstStyle>
            <a:lvl1pPr>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l-GR" sz="12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307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lstStyle>
            <a:lvl1pPr algn="r">
              <a:defRPr sz="1200"/>
            </a:lvl1pPr>
          </a:lstStyle>
          <a:p>
            <a:pPr marL="0" marR="0" lvl="0" indent="0" algn="r" defTabSz="914400" rtl="0" eaLnBrk="0" fontAlgn="base" latinLnBrk="0" hangingPunct="0">
              <a:lnSpc>
                <a:spcPct val="100000"/>
              </a:lnSpc>
              <a:spcBef>
                <a:spcPct val="0"/>
              </a:spcBef>
              <a:spcAft>
                <a:spcPct val="0"/>
              </a:spcAft>
              <a:buClrTx/>
              <a:buSzTx/>
              <a:buFontTx/>
              <a:buNone/>
              <a:defRPr/>
            </a:pPr>
            <a:endParaRPr kumimoji="0" lang="el-GR" sz="12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307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lstStyle>
            <a:lvl1pPr>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l-GR" sz="12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
            <a:pPr lvl="0" algn="r">
              <a:buNone/>
            </a:pPr>
            <a:fld id="{9A0DB2DC-4C9A-4742-B13C-FB6460FD3503}" type="slidenum">
              <a:rPr lang="el-GR" sz="1200" dirty="0">
                <a:latin typeface="Times New Roman" panose="02020603050405020304" charset="0"/>
              </a:rPr>
            </a:fld>
            <a:endParaRPr lang="el-GR" sz="1200" dirty="0">
              <a:latin typeface="Times New Roman" panose="0202060305040502030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New Roman Greek" charset="-95"/>
        <a:ea typeface="+mn-ea"/>
        <a:cs typeface="+mn-cs"/>
      </a:defRPr>
    </a:lvl1pPr>
    <a:lvl2pPr marL="457200" algn="l" rtl="0" eaLnBrk="0" fontAlgn="base" hangingPunct="0">
      <a:spcBef>
        <a:spcPct val="30000"/>
      </a:spcBef>
      <a:spcAft>
        <a:spcPct val="0"/>
      </a:spcAft>
      <a:defRPr sz="1200" kern="1200">
        <a:solidFill>
          <a:schemeClr val="tx1"/>
        </a:solidFill>
        <a:latin typeface="Times New Roman Greek" charset="-95"/>
        <a:ea typeface="+mn-ea"/>
        <a:cs typeface="+mn-cs"/>
      </a:defRPr>
    </a:lvl2pPr>
    <a:lvl3pPr marL="914400" algn="l" rtl="0" eaLnBrk="0" fontAlgn="base" hangingPunct="0">
      <a:spcBef>
        <a:spcPct val="30000"/>
      </a:spcBef>
      <a:spcAft>
        <a:spcPct val="0"/>
      </a:spcAft>
      <a:defRPr sz="1200" kern="1200">
        <a:solidFill>
          <a:schemeClr val="tx1"/>
        </a:solidFill>
        <a:latin typeface="Times New Roman Greek" charset="-95"/>
        <a:ea typeface="+mn-ea"/>
        <a:cs typeface="+mn-cs"/>
      </a:defRPr>
    </a:lvl3pPr>
    <a:lvl4pPr marL="1371600" algn="l" rtl="0" eaLnBrk="0" fontAlgn="base" hangingPunct="0">
      <a:spcBef>
        <a:spcPct val="30000"/>
      </a:spcBef>
      <a:spcAft>
        <a:spcPct val="0"/>
      </a:spcAft>
      <a:defRPr sz="1200" kern="1200">
        <a:solidFill>
          <a:schemeClr val="tx1"/>
        </a:solidFill>
        <a:latin typeface="Times New Roman Greek" charset="-95"/>
        <a:ea typeface="+mn-ea"/>
        <a:cs typeface="+mn-cs"/>
      </a:defRPr>
    </a:lvl4pPr>
    <a:lvl5pPr marL="1828800" algn="l" rtl="0" eaLnBrk="0" fontAlgn="base" hangingPunct="0">
      <a:spcBef>
        <a:spcPct val="30000"/>
      </a:spcBef>
      <a:spcAft>
        <a:spcPct val="0"/>
      </a:spcAft>
      <a:defRPr sz="1200" kern="1200">
        <a:solidFill>
          <a:schemeClr val="tx1"/>
        </a:solidFill>
        <a:latin typeface="Times New Roman Greek" charset="-95"/>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Rectangle 2"/>
          <p:cNvSpPr>
            <a:spLocks noRot="1" noTextEdit="1"/>
          </p:cNvSpPr>
          <p:nvPr>
            <p:ph type="sldImg"/>
          </p:nvPr>
        </p:nvSpPr>
        <p:spPr>
          <a:xfrm>
            <a:off x="1144588" y="687388"/>
            <a:ext cx="4568825" cy="3425825"/>
          </a:xfrm>
          <a:prstGeom prst="rect">
            <a:avLst/>
          </a:prstGeom>
          <a:noFill/>
          <a:ln w="12700" cap="flat" cmpd="sng">
            <a:solidFill>
              <a:srgbClr val="000000"/>
            </a:solidFill>
            <a:prstDash val="solid"/>
            <a:headEnd type="none" w="med" len="med"/>
            <a:tailEnd type="none" w="med" len="med"/>
          </a:ln>
        </p:spPr>
      </p:sp>
      <p:sp>
        <p:nvSpPr>
          <p:cNvPr id="32771" name="Rectangle 3"/>
          <p:cNvSpPr>
            <a:spLocks noGrp="1"/>
          </p:cNvSpPr>
          <p:nvPr>
            <p:ph type="body" idx="1"/>
          </p:nvPr>
        </p:nvSpPr>
        <p:spPr>
          <a:xfrm>
            <a:off x="914400" y="4343400"/>
            <a:ext cx="5029200" cy="4114800"/>
          </a:xfrm>
          <a:prstGeom prst="rect">
            <a:avLst/>
          </a:prstGeom>
          <a:noFill/>
          <a:ln w="9525">
            <a:noFill/>
          </a:ln>
        </p:spPr>
        <p:txBody>
          <a:bodyPr lIns="92075" tIns="46038" rIns="92075" bIns="46038"/>
          <a:p>
            <a:pPr lvl="0"/>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Rectangle 2"/>
          <p:cNvSpPr>
            <a:spLocks noRot="1" noTextEdit="1"/>
          </p:cNvSpPr>
          <p:nvPr>
            <p:ph type="sldImg"/>
          </p:nvPr>
        </p:nvSpPr>
        <p:spPr>
          <a:xfrm>
            <a:off x="1144588" y="687388"/>
            <a:ext cx="4568825" cy="3425825"/>
          </a:xfrm>
          <a:prstGeom prst="rect">
            <a:avLst/>
          </a:prstGeom>
          <a:noFill/>
          <a:ln w="12700" cap="flat" cmpd="sng">
            <a:solidFill>
              <a:srgbClr val="000000"/>
            </a:solidFill>
            <a:prstDash val="solid"/>
            <a:headEnd type="none" w="med" len="med"/>
            <a:tailEnd type="none" w="med" len="med"/>
          </a:ln>
        </p:spPr>
      </p:sp>
      <p:sp>
        <p:nvSpPr>
          <p:cNvPr id="41987" name="Rectangle 3"/>
          <p:cNvSpPr>
            <a:spLocks noGrp="1"/>
          </p:cNvSpPr>
          <p:nvPr>
            <p:ph type="body" idx="1"/>
          </p:nvPr>
        </p:nvSpPr>
        <p:spPr>
          <a:xfrm>
            <a:off x="685800" y="4343400"/>
            <a:ext cx="5486400" cy="4114800"/>
          </a:xfrm>
          <a:prstGeom prst="rect">
            <a:avLst/>
          </a:prstGeom>
          <a:noFill/>
          <a:ln w="9525">
            <a:noFill/>
          </a:ln>
        </p:spPr>
        <p:txBody>
          <a:bodyPr lIns="92075" tIns="46038" rIns="92075" bIns="46038"/>
          <a:p>
            <a:pPr lvl="0"/>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Rectangle 2"/>
          <p:cNvSpPr>
            <a:spLocks noRot="1" noTextEdit="1"/>
          </p:cNvSpPr>
          <p:nvPr>
            <p:ph type="sldImg"/>
          </p:nvPr>
        </p:nvSpPr>
        <p:spPr>
          <a:xfrm>
            <a:off x="1144588" y="687388"/>
            <a:ext cx="4568825" cy="3425825"/>
          </a:xfrm>
          <a:prstGeom prst="rect">
            <a:avLst/>
          </a:prstGeom>
          <a:noFill/>
          <a:ln w="12700" cap="flat" cmpd="sng">
            <a:solidFill>
              <a:srgbClr val="000000"/>
            </a:solidFill>
            <a:prstDash val="solid"/>
            <a:headEnd type="none" w="med" len="med"/>
            <a:tailEnd type="none" w="med" len="med"/>
          </a:ln>
        </p:spPr>
      </p:sp>
      <p:sp>
        <p:nvSpPr>
          <p:cNvPr id="43011" name="Rectangle 3"/>
          <p:cNvSpPr>
            <a:spLocks noGrp="1"/>
          </p:cNvSpPr>
          <p:nvPr>
            <p:ph type="body" idx="1"/>
          </p:nvPr>
        </p:nvSpPr>
        <p:spPr>
          <a:xfrm>
            <a:off x="685800" y="4343400"/>
            <a:ext cx="5486400" cy="4114800"/>
          </a:xfrm>
          <a:prstGeom prst="rect">
            <a:avLst/>
          </a:prstGeom>
          <a:noFill/>
          <a:ln w="9525">
            <a:noFill/>
          </a:ln>
        </p:spPr>
        <p:txBody>
          <a:bodyPr lIns="92075" tIns="46038" rIns="92075" bIns="46038"/>
          <a:p>
            <a:pPr lvl="0"/>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Rectangle 2"/>
          <p:cNvSpPr>
            <a:spLocks noRot="1" noTextEdit="1"/>
          </p:cNvSpPr>
          <p:nvPr>
            <p:ph type="sldImg"/>
          </p:nvPr>
        </p:nvSpPr>
        <p:spPr>
          <a:xfrm>
            <a:off x="1144588" y="687388"/>
            <a:ext cx="4568825" cy="3425825"/>
          </a:xfrm>
          <a:prstGeom prst="rect">
            <a:avLst/>
          </a:prstGeom>
          <a:noFill/>
          <a:ln w="12700" cap="flat" cmpd="sng">
            <a:solidFill>
              <a:srgbClr val="000000"/>
            </a:solidFill>
            <a:prstDash val="solid"/>
            <a:headEnd type="none" w="med" len="med"/>
            <a:tailEnd type="none" w="med" len="med"/>
          </a:ln>
        </p:spPr>
      </p:sp>
      <p:sp>
        <p:nvSpPr>
          <p:cNvPr id="44035" name="Rectangle 3"/>
          <p:cNvSpPr>
            <a:spLocks noGrp="1"/>
          </p:cNvSpPr>
          <p:nvPr>
            <p:ph type="body" idx="1"/>
          </p:nvPr>
        </p:nvSpPr>
        <p:spPr>
          <a:xfrm>
            <a:off x="685800" y="4343400"/>
            <a:ext cx="5486400" cy="4114800"/>
          </a:xfrm>
          <a:prstGeom prst="rect">
            <a:avLst/>
          </a:prstGeom>
          <a:noFill/>
          <a:ln w="9525">
            <a:noFill/>
          </a:ln>
        </p:spPr>
        <p:txBody>
          <a:bodyPr lIns="92075" tIns="46038" rIns="92075" bIns="46038"/>
          <a:p>
            <a:pPr lvl="0"/>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Rectangle 2"/>
          <p:cNvSpPr>
            <a:spLocks noRot="1" noTextEdit="1"/>
          </p:cNvSpPr>
          <p:nvPr>
            <p:ph type="sldImg"/>
          </p:nvPr>
        </p:nvSpPr>
        <p:spPr>
          <a:xfrm>
            <a:off x="1144588" y="687388"/>
            <a:ext cx="4568825" cy="3425825"/>
          </a:xfrm>
          <a:prstGeom prst="rect">
            <a:avLst/>
          </a:prstGeom>
          <a:noFill/>
          <a:ln w="12700" cap="flat" cmpd="sng">
            <a:solidFill>
              <a:srgbClr val="000000"/>
            </a:solidFill>
            <a:prstDash val="solid"/>
            <a:headEnd type="none" w="med" len="med"/>
            <a:tailEnd type="none" w="med" len="med"/>
          </a:ln>
        </p:spPr>
      </p:sp>
      <p:sp>
        <p:nvSpPr>
          <p:cNvPr id="45059" name="Rectangle 3"/>
          <p:cNvSpPr>
            <a:spLocks noGrp="1"/>
          </p:cNvSpPr>
          <p:nvPr>
            <p:ph type="body" idx="1"/>
          </p:nvPr>
        </p:nvSpPr>
        <p:spPr>
          <a:xfrm>
            <a:off x="685800" y="4343400"/>
            <a:ext cx="5486400" cy="4114800"/>
          </a:xfrm>
          <a:prstGeom prst="rect">
            <a:avLst/>
          </a:prstGeom>
          <a:noFill/>
          <a:ln w="9525">
            <a:noFill/>
          </a:ln>
        </p:spPr>
        <p:txBody>
          <a:bodyPr lIns="92075" tIns="46038" rIns="92075" bIns="46038"/>
          <a:p>
            <a:pPr lvl="0"/>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Rectangle 2"/>
          <p:cNvSpPr>
            <a:spLocks noRot="1" noTextEdit="1"/>
          </p:cNvSpPr>
          <p:nvPr>
            <p:ph type="sldImg"/>
          </p:nvPr>
        </p:nvSpPr>
        <p:spPr>
          <a:xfrm>
            <a:off x="1144588" y="687388"/>
            <a:ext cx="4568825" cy="3425825"/>
          </a:xfrm>
          <a:prstGeom prst="rect">
            <a:avLst/>
          </a:prstGeom>
          <a:noFill/>
          <a:ln w="12700" cap="flat" cmpd="sng">
            <a:solidFill>
              <a:srgbClr val="000000"/>
            </a:solidFill>
            <a:prstDash val="solid"/>
            <a:headEnd type="none" w="med" len="med"/>
            <a:tailEnd type="none" w="med" len="med"/>
          </a:ln>
        </p:spPr>
      </p:sp>
      <p:sp>
        <p:nvSpPr>
          <p:cNvPr id="46083" name="Rectangle 3"/>
          <p:cNvSpPr>
            <a:spLocks noGrp="1"/>
          </p:cNvSpPr>
          <p:nvPr>
            <p:ph type="body" idx="1"/>
          </p:nvPr>
        </p:nvSpPr>
        <p:spPr>
          <a:xfrm>
            <a:off x="685800" y="4343400"/>
            <a:ext cx="5486400" cy="4114800"/>
          </a:xfrm>
          <a:prstGeom prst="rect">
            <a:avLst/>
          </a:prstGeom>
          <a:noFill/>
          <a:ln w="9525">
            <a:noFill/>
          </a:ln>
        </p:spPr>
        <p:txBody>
          <a:bodyPr lIns="92075" tIns="46038" rIns="92075" bIns="46038"/>
          <a:p>
            <a:pPr lvl="0"/>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Rectangle 2"/>
          <p:cNvSpPr>
            <a:spLocks noRot="1" noTextEdit="1"/>
          </p:cNvSpPr>
          <p:nvPr>
            <p:ph type="sldImg"/>
          </p:nvPr>
        </p:nvSpPr>
        <p:spPr>
          <a:xfrm>
            <a:off x="1144588" y="687388"/>
            <a:ext cx="4568825" cy="3425825"/>
          </a:xfrm>
          <a:prstGeom prst="rect">
            <a:avLst/>
          </a:prstGeom>
          <a:noFill/>
          <a:ln w="12700" cap="flat" cmpd="sng">
            <a:solidFill>
              <a:srgbClr val="000000"/>
            </a:solidFill>
            <a:prstDash val="solid"/>
            <a:headEnd type="none" w="med" len="med"/>
            <a:tailEnd type="none" w="med" len="med"/>
          </a:ln>
        </p:spPr>
      </p:sp>
      <p:sp>
        <p:nvSpPr>
          <p:cNvPr id="47107" name="Rectangle 3"/>
          <p:cNvSpPr>
            <a:spLocks noGrp="1"/>
          </p:cNvSpPr>
          <p:nvPr>
            <p:ph type="body" idx="1"/>
          </p:nvPr>
        </p:nvSpPr>
        <p:spPr>
          <a:xfrm>
            <a:off x="685800" y="4343400"/>
            <a:ext cx="5486400" cy="4114800"/>
          </a:xfrm>
          <a:prstGeom prst="rect">
            <a:avLst/>
          </a:prstGeom>
          <a:noFill/>
          <a:ln w="9525">
            <a:noFill/>
          </a:ln>
        </p:spPr>
        <p:txBody>
          <a:bodyPr lIns="92075" tIns="46038" rIns="92075" bIns="46038"/>
          <a:p>
            <a:pPr lvl="0"/>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Rectangle 2"/>
          <p:cNvSpPr>
            <a:spLocks noRot="1" noTextEdit="1"/>
          </p:cNvSpPr>
          <p:nvPr>
            <p:ph type="sldImg"/>
          </p:nvPr>
        </p:nvSpPr>
        <p:spPr>
          <a:xfrm>
            <a:off x="1144588" y="687388"/>
            <a:ext cx="4568825" cy="3425825"/>
          </a:xfrm>
          <a:prstGeom prst="rect">
            <a:avLst/>
          </a:prstGeom>
          <a:noFill/>
          <a:ln w="12700" cap="flat" cmpd="sng">
            <a:solidFill>
              <a:srgbClr val="000000"/>
            </a:solidFill>
            <a:prstDash val="solid"/>
            <a:headEnd type="none" w="med" len="med"/>
            <a:tailEnd type="none" w="med" len="med"/>
          </a:ln>
        </p:spPr>
      </p:sp>
      <p:sp>
        <p:nvSpPr>
          <p:cNvPr id="48131" name="Rectangle 3"/>
          <p:cNvSpPr>
            <a:spLocks noGrp="1"/>
          </p:cNvSpPr>
          <p:nvPr>
            <p:ph type="body" idx="1"/>
          </p:nvPr>
        </p:nvSpPr>
        <p:spPr>
          <a:xfrm>
            <a:off x="685800" y="4343400"/>
            <a:ext cx="5486400" cy="4114800"/>
          </a:xfrm>
          <a:prstGeom prst="rect">
            <a:avLst/>
          </a:prstGeom>
          <a:noFill/>
          <a:ln w="9525">
            <a:noFill/>
          </a:ln>
        </p:spPr>
        <p:txBody>
          <a:bodyPr lIns="92075" tIns="46038" rIns="92075" bIns="46038"/>
          <a:p>
            <a:pPr lvl="0"/>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Rectangle 2"/>
          <p:cNvSpPr>
            <a:spLocks noRot="1" noTextEdit="1"/>
          </p:cNvSpPr>
          <p:nvPr>
            <p:ph type="sldImg"/>
          </p:nvPr>
        </p:nvSpPr>
        <p:spPr>
          <a:xfrm>
            <a:off x="1144588" y="687388"/>
            <a:ext cx="4568825" cy="3425825"/>
          </a:xfrm>
          <a:prstGeom prst="rect">
            <a:avLst/>
          </a:prstGeom>
          <a:noFill/>
          <a:ln w="12700" cap="flat" cmpd="sng">
            <a:solidFill>
              <a:srgbClr val="000000"/>
            </a:solidFill>
            <a:prstDash val="solid"/>
            <a:headEnd type="none" w="med" len="med"/>
            <a:tailEnd type="none" w="med" len="med"/>
          </a:ln>
        </p:spPr>
      </p:sp>
      <p:sp>
        <p:nvSpPr>
          <p:cNvPr id="49155" name="Rectangle 3"/>
          <p:cNvSpPr>
            <a:spLocks noGrp="1"/>
          </p:cNvSpPr>
          <p:nvPr>
            <p:ph type="body" idx="1"/>
          </p:nvPr>
        </p:nvSpPr>
        <p:spPr>
          <a:xfrm>
            <a:off x="685800" y="4343400"/>
            <a:ext cx="5486400" cy="4114800"/>
          </a:xfrm>
          <a:prstGeom prst="rect">
            <a:avLst/>
          </a:prstGeom>
          <a:noFill/>
          <a:ln w="9525">
            <a:noFill/>
          </a:ln>
        </p:spPr>
        <p:txBody>
          <a:bodyPr lIns="92075" tIns="46038" rIns="92075" bIns="46038"/>
          <a:p>
            <a:pPr lvl="0"/>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Rectangle 2"/>
          <p:cNvSpPr>
            <a:spLocks noRot="1" noTextEdit="1"/>
          </p:cNvSpPr>
          <p:nvPr>
            <p:ph type="sldImg"/>
          </p:nvPr>
        </p:nvSpPr>
        <p:spPr>
          <a:xfrm>
            <a:off x="1144588" y="687388"/>
            <a:ext cx="4568825" cy="3425825"/>
          </a:xfrm>
          <a:prstGeom prst="rect">
            <a:avLst/>
          </a:prstGeom>
          <a:noFill/>
          <a:ln w="12700" cap="flat" cmpd="sng">
            <a:solidFill>
              <a:srgbClr val="000000"/>
            </a:solidFill>
            <a:prstDash val="solid"/>
            <a:headEnd type="none" w="med" len="med"/>
            <a:tailEnd type="none" w="med" len="med"/>
          </a:ln>
        </p:spPr>
      </p:sp>
      <p:sp>
        <p:nvSpPr>
          <p:cNvPr id="50179" name="Rectangle 3"/>
          <p:cNvSpPr>
            <a:spLocks noGrp="1"/>
          </p:cNvSpPr>
          <p:nvPr>
            <p:ph type="body" idx="1"/>
          </p:nvPr>
        </p:nvSpPr>
        <p:spPr>
          <a:xfrm>
            <a:off x="685800" y="4343400"/>
            <a:ext cx="5486400" cy="4114800"/>
          </a:xfrm>
          <a:prstGeom prst="rect">
            <a:avLst/>
          </a:prstGeom>
          <a:noFill/>
          <a:ln w="9525">
            <a:noFill/>
          </a:ln>
        </p:spPr>
        <p:txBody>
          <a:bodyPr lIns="92075" tIns="46038" rIns="92075" bIns="46038"/>
          <a:p>
            <a:pPr lvl="0"/>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Rectangle 2"/>
          <p:cNvSpPr>
            <a:spLocks noRot="1" noTextEdit="1"/>
          </p:cNvSpPr>
          <p:nvPr>
            <p:ph type="sldImg"/>
          </p:nvPr>
        </p:nvSpPr>
        <p:spPr>
          <a:xfrm>
            <a:off x="1144588" y="687388"/>
            <a:ext cx="4568825" cy="3425825"/>
          </a:xfrm>
          <a:prstGeom prst="rect">
            <a:avLst/>
          </a:prstGeom>
          <a:noFill/>
          <a:ln w="12700" cap="flat" cmpd="sng">
            <a:solidFill>
              <a:srgbClr val="000000"/>
            </a:solidFill>
            <a:prstDash val="solid"/>
            <a:headEnd type="none" w="med" len="med"/>
            <a:tailEnd type="none" w="med" len="med"/>
          </a:ln>
        </p:spPr>
      </p:sp>
      <p:sp>
        <p:nvSpPr>
          <p:cNvPr id="51203" name="Rectangle 3"/>
          <p:cNvSpPr>
            <a:spLocks noGrp="1"/>
          </p:cNvSpPr>
          <p:nvPr>
            <p:ph type="body" idx="1"/>
          </p:nvPr>
        </p:nvSpPr>
        <p:spPr>
          <a:xfrm>
            <a:off x="685800" y="4343400"/>
            <a:ext cx="5486400" cy="4114800"/>
          </a:xfrm>
          <a:prstGeom prst="rect">
            <a:avLst/>
          </a:prstGeom>
          <a:noFill/>
          <a:ln w="9525">
            <a:noFill/>
          </a:ln>
        </p:spPr>
        <p:txBody>
          <a:bodyPr lIns="92075" tIns="46038" rIns="92075" bIns="46038"/>
          <a:p>
            <a:pPr lvl="0"/>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Rectangle 2"/>
          <p:cNvSpPr>
            <a:spLocks noRot="1" noTextEdit="1"/>
          </p:cNvSpPr>
          <p:nvPr>
            <p:ph type="sldImg"/>
          </p:nvPr>
        </p:nvSpPr>
        <p:spPr>
          <a:xfrm>
            <a:off x="1144588" y="687388"/>
            <a:ext cx="4568825" cy="3425825"/>
          </a:xfrm>
          <a:prstGeom prst="rect">
            <a:avLst/>
          </a:prstGeom>
          <a:noFill/>
          <a:ln w="12700" cap="flat" cmpd="sng">
            <a:solidFill>
              <a:srgbClr val="000000"/>
            </a:solidFill>
            <a:prstDash val="solid"/>
            <a:headEnd type="none" w="med" len="med"/>
            <a:tailEnd type="none" w="med" len="med"/>
          </a:ln>
        </p:spPr>
      </p:sp>
      <p:sp>
        <p:nvSpPr>
          <p:cNvPr id="33795" name="Rectangle 3"/>
          <p:cNvSpPr>
            <a:spLocks noGrp="1"/>
          </p:cNvSpPr>
          <p:nvPr>
            <p:ph type="body" idx="1"/>
          </p:nvPr>
        </p:nvSpPr>
        <p:spPr>
          <a:xfrm>
            <a:off x="685800" y="4343400"/>
            <a:ext cx="5486400" cy="4114800"/>
          </a:xfrm>
          <a:prstGeom prst="rect">
            <a:avLst/>
          </a:prstGeom>
          <a:noFill/>
          <a:ln w="9525">
            <a:noFill/>
          </a:ln>
        </p:spPr>
        <p:txBody>
          <a:bodyPr lIns="92075" tIns="46038" rIns="92075" bIns="46038"/>
          <a:p>
            <a:pPr lvl="0"/>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Rectangle 2"/>
          <p:cNvSpPr>
            <a:spLocks noRot="1" noTextEdit="1"/>
          </p:cNvSpPr>
          <p:nvPr>
            <p:ph type="sldImg"/>
          </p:nvPr>
        </p:nvSpPr>
        <p:spPr>
          <a:xfrm>
            <a:off x="1144588" y="687388"/>
            <a:ext cx="4568825" cy="3425825"/>
          </a:xfrm>
          <a:prstGeom prst="rect">
            <a:avLst/>
          </a:prstGeom>
          <a:noFill/>
          <a:ln w="12700" cap="flat" cmpd="sng">
            <a:solidFill>
              <a:srgbClr val="000000"/>
            </a:solidFill>
            <a:prstDash val="solid"/>
            <a:headEnd type="none" w="med" len="med"/>
            <a:tailEnd type="none" w="med" len="med"/>
          </a:ln>
        </p:spPr>
      </p:sp>
      <p:sp>
        <p:nvSpPr>
          <p:cNvPr id="34819" name="Rectangle 3"/>
          <p:cNvSpPr>
            <a:spLocks noGrp="1"/>
          </p:cNvSpPr>
          <p:nvPr>
            <p:ph type="body" idx="1"/>
          </p:nvPr>
        </p:nvSpPr>
        <p:spPr>
          <a:xfrm>
            <a:off x="685800" y="4343400"/>
            <a:ext cx="5486400" cy="4114800"/>
          </a:xfrm>
          <a:prstGeom prst="rect">
            <a:avLst/>
          </a:prstGeom>
          <a:noFill/>
          <a:ln w="9525">
            <a:noFill/>
          </a:ln>
        </p:spPr>
        <p:txBody>
          <a:bodyPr lIns="92075" tIns="46038" rIns="92075" bIns="46038"/>
          <a:p>
            <a:pPr lvl="0"/>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Rectangle 2"/>
          <p:cNvSpPr>
            <a:spLocks noRot="1" noTextEdit="1"/>
          </p:cNvSpPr>
          <p:nvPr>
            <p:ph type="sldImg"/>
          </p:nvPr>
        </p:nvSpPr>
        <p:spPr>
          <a:xfrm>
            <a:off x="1144588" y="687388"/>
            <a:ext cx="4568825" cy="3425825"/>
          </a:xfrm>
          <a:prstGeom prst="rect">
            <a:avLst/>
          </a:prstGeom>
          <a:noFill/>
          <a:ln w="12700" cap="flat" cmpd="sng">
            <a:solidFill>
              <a:srgbClr val="000000"/>
            </a:solidFill>
            <a:prstDash val="solid"/>
            <a:headEnd type="none" w="med" len="med"/>
            <a:tailEnd type="none" w="med" len="med"/>
          </a:ln>
        </p:spPr>
      </p:sp>
      <p:sp>
        <p:nvSpPr>
          <p:cNvPr id="35843" name="Rectangle 3"/>
          <p:cNvSpPr>
            <a:spLocks noGrp="1"/>
          </p:cNvSpPr>
          <p:nvPr>
            <p:ph type="body" idx="1"/>
          </p:nvPr>
        </p:nvSpPr>
        <p:spPr>
          <a:xfrm>
            <a:off x="685800" y="4343400"/>
            <a:ext cx="5486400" cy="4114800"/>
          </a:xfrm>
          <a:prstGeom prst="rect">
            <a:avLst/>
          </a:prstGeom>
          <a:noFill/>
          <a:ln w="9525">
            <a:noFill/>
          </a:ln>
        </p:spPr>
        <p:txBody>
          <a:bodyPr lIns="92075" tIns="46038" rIns="92075" bIns="46038"/>
          <a:p>
            <a:pPr lvl="0"/>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Rectangle 2"/>
          <p:cNvSpPr>
            <a:spLocks noRot="1" noTextEdit="1"/>
          </p:cNvSpPr>
          <p:nvPr>
            <p:ph type="sldImg"/>
          </p:nvPr>
        </p:nvSpPr>
        <p:spPr>
          <a:xfrm>
            <a:off x="1144588" y="687388"/>
            <a:ext cx="4568825" cy="3425825"/>
          </a:xfrm>
          <a:prstGeom prst="rect">
            <a:avLst/>
          </a:prstGeom>
          <a:noFill/>
          <a:ln w="12700" cap="flat" cmpd="sng">
            <a:solidFill>
              <a:srgbClr val="000000"/>
            </a:solidFill>
            <a:prstDash val="solid"/>
            <a:headEnd type="none" w="med" len="med"/>
            <a:tailEnd type="none" w="med" len="med"/>
          </a:ln>
        </p:spPr>
      </p:sp>
      <p:sp>
        <p:nvSpPr>
          <p:cNvPr id="36867" name="Rectangle 3"/>
          <p:cNvSpPr>
            <a:spLocks noGrp="1"/>
          </p:cNvSpPr>
          <p:nvPr>
            <p:ph type="body" idx="1"/>
          </p:nvPr>
        </p:nvSpPr>
        <p:spPr>
          <a:xfrm>
            <a:off x="685800" y="4343400"/>
            <a:ext cx="5486400" cy="4114800"/>
          </a:xfrm>
          <a:prstGeom prst="rect">
            <a:avLst/>
          </a:prstGeom>
          <a:noFill/>
          <a:ln w="9525">
            <a:noFill/>
          </a:ln>
        </p:spPr>
        <p:txBody>
          <a:bodyPr lIns="92075" tIns="46038" rIns="92075" bIns="46038"/>
          <a:p>
            <a:pPr lvl="0"/>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Rectangle 2"/>
          <p:cNvSpPr>
            <a:spLocks noRot="1" noTextEdit="1"/>
          </p:cNvSpPr>
          <p:nvPr>
            <p:ph type="sldImg"/>
          </p:nvPr>
        </p:nvSpPr>
        <p:spPr>
          <a:xfrm>
            <a:off x="1144588" y="687388"/>
            <a:ext cx="4568825" cy="3425825"/>
          </a:xfrm>
          <a:prstGeom prst="rect">
            <a:avLst/>
          </a:prstGeom>
          <a:noFill/>
          <a:ln w="12700" cap="flat" cmpd="sng">
            <a:solidFill>
              <a:srgbClr val="000000"/>
            </a:solidFill>
            <a:prstDash val="solid"/>
            <a:headEnd type="none" w="med" len="med"/>
            <a:tailEnd type="none" w="med" len="med"/>
          </a:ln>
        </p:spPr>
      </p:sp>
      <p:sp>
        <p:nvSpPr>
          <p:cNvPr id="37891" name="Rectangle 3"/>
          <p:cNvSpPr>
            <a:spLocks noGrp="1"/>
          </p:cNvSpPr>
          <p:nvPr>
            <p:ph type="body" idx="1"/>
          </p:nvPr>
        </p:nvSpPr>
        <p:spPr>
          <a:xfrm>
            <a:off x="685800" y="4343400"/>
            <a:ext cx="5486400" cy="4114800"/>
          </a:xfrm>
          <a:prstGeom prst="rect">
            <a:avLst/>
          </a:prstGeom>
          <a:noFill/>
          <a:ln w="9525">
            <a:noFill/>
          </a:ln>
        </p:spPr>
        <p:txBody>
          <a:bodyPr lIns="92075" tIns="46038" rIns="92075" bIns="46038"/>
          <a:p>
            <a:pPr lvl="0"/>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Rectangle 2"/>
          <p:cNvSpPr>
            <a:spLocks noRot="1" noTextEdit="1"/>
          </p:cNvSpPr>
          <p:nvPr>
            <p:ph type="sldImg"/>
          </p:nvPr>
        </p:nvSpPr>
        <p:spPr>
          <a:xfrm>
            <a:off x="1144588" y="687388"/>
            <a:ext cx="4568825" cy="3425825"/>
          </a:xfrm>
          <a:prstGeom prst="rect">
            <a:avLst/>
          </a:prstGeom>
          <a:noFill/>
          <a:ln w="12700" cap="flat" cmpd="sng">
            <a:solidFill>
              <a:srgbClr val="000000"/>
            </a:solidFill>
            <a:prstDash val="solid"/>
            <a:headEnd type="none" w="med" len="med"/>
            <a:tailEnd type="none" w="med" len="med"/>
          </a:ln>
        </p:spPr>
      </p:sp>
      <p:sp>
        <p:nvSpPr>
          <p:cNvPr id="38915" name="Rectangle 3"/>
          <p:cNvSpPr>
            <a:spLocks noGrp="1"/>
          </p:cNvSpPr>
          <p:nvPr>
            <p:ph type="body" idx="1"/>
          </p:nvPr>
        </p:nvSpPr>
        <p:spPr>
          <a:xfrm>
            <a:off x="685800" y="4343400"/>
            <a:ext cx="5486400" cy="4114800"/>
          </a:xfrm>
          <a:prstGeom prst="rect">
            <a:avLst/>
          </a:prstGeom>
          <a:noFill/>
          <a:ln w="9525">
            <a:noFill/>
          </a:ln>
        </p:spPr>
        <p:txBody>
          <a:bodyPr lIns="92075" tIns="46038" rIns="92075" bIns="46038"/>
          <a:p>
            <a:pPr lvl="0"/>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Rectangle 2"/>
          <p:cNvSpPr>
            <a:spLocks noRot="1" noTextEdit="1"/>
          </p:cNvSpPr>
          <p:nvPr>
            <p:ph type="sldImg"/>
          </p:nvPr>
        </p:nvSpPr>
        <p:spPr>
          <a:xfrm>
            <a:off x="1144588" y="687388"/>
            <a:ext cx="4568825" cy="3425825"/>
          </a:xfrm>
          <a:prstGeom prst="rect">
            <a:avLst/>
          </a:prstGeom>
          <a:noFill/>
          <a:ln w="12700" cap="flat" cmpd="sng">
            <a:solidFill>
              <a:srgbClr val="000000"/>
            </a:solidFill>
            <a:prstDash val="solid"/>
            <a:headEnd type="none" w="med" len="med"/>
            <a:tailEnd type="none" w="med" len="med"/>
          </a:ln>
        </p:spPr>
      </p:sp>
      <p:sp>
        <p:nvSpPr>
          <p:cNvPr id="39939" name="Rectangle 3"/>
          <p:cNvSpPr>
            <a:spLocks noGrp="1"/>
          </p:cNvSpPr>
          <p:nvPr>
            <p:ph type="body" idx="1"/>
          </p:nvPr>
        </p:nvSpPr>
        <p:spPr>
          <a:xfrm>
            <a:off x="685800" y="4343400"/>
            <a:ext cx="5486400" cy="4114800"/>
          </a:xfrm>
          <a:prstGeom prst="rect">
            <a:avLst/>
          </a:prstGeom>
          <a:noFill/>
          <a:ln w="9525">
            <a:noFill/>
          </a:ln>
        </p:spPr>
        <p:txBody>
          <a:bodyPr lIns="92075" tIns="46038" rIns="92075" bIns="46038"/>
          <a:p>
            <a:pPr lvl="0"/>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Rectangle 2"/>
          <p:cNvSpPr>
            <a:spLocks noRot="1" noTextEdit="1"/>
          </p:cNvSpPr>
          <p:nvPr>
            <p:ph type="sldImg"/>
          </p:nvPr>
        </p:nvSpPr>
        <p:spPr>
          <a:xfrm>
            <a:off x="1144588" y="687388"/>
            <a:ext cx="4568825" cy="3425825"/>
          </a:xfrm>
          <a:prstGeom prst="rect">
            <a:avLst/>
          </a:prstGeom>
          <a:noFill/>
          <a:ln w="12700" cap="flat" cmpd="sng">
            <a:solidFill>
              <a:srgbClr val="000000"/>
            </a:solidFill>
            <a:prstDash val="solid"/>
            <a:headEnd type="none" w="med" len="med"/>
            <a:tailEnd type="none" w="med" len="med"/>
          </a:ln>
        </p:spPr>
      </p:sp>
      <p:sp>
        <p:nvSpPr>
          <p:cNvPr id="40963" name="Rectangle 3"/>
          <p:cNvSpPr>
            <a:spLocks noGrp="1"/>
          </p:cNvSpPr>
          <p:nvPr>
            <p:ph type="body" idx="1"/>
          </p:nvPr>
        </p:nvSpPr>
        <p:spPr>
          <a:xfrm>
            <a:off x="685800" y="4343400"/>
            <a:ext cx="5486400" cy="4114800"/>
          </a:xfrm>
          <a:prstGeom prst="rect">
            <a:avLst/>
          </a:prstGeom>
          <a:noFill/>
          <a:ln w="9525">
            <a:noFill/>
          </a:ln>
        </p:spPr>
        <p:txBody>
          <a:bodyPr lIns="92075" tIns="46038" rIns="92075" bIns="46038"/>
          <a:p>
            <a:pPr lvl="0"/>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Διαφάνεια τίτλου">
    <p:spTree>
      <p:nvGrpSpPr>
        <p:cNvPr id="1" name=""/>
        <p:cNvGrpSpPr/>
        <p:nvPr/>
      </p:nvGrpSpPr>
      <p:grpSpPr>
        <a:xfrm>
          <a:off x="0" y="0"/>
          <a:ext cx="0" cy="0"/>
          <a:chOff x="0" y="0"/>
          <a:chExt cx="0" cy="0"/>
        </a:xfrm>
      </p:grpSpPr>
      <p:grpSp>
        <p:nvGrpSpPr>
          <p:cNvPr id="2050" name="Group 15"/>
          <p:cNvGrpSpPr/>
          <p:nvPr/>
        </p:nvGrpSpPr>
        <p:grpSpPr>
          <a:xfrm>
            <a:off x="152400" y="2286000"/>
            <a:ext cx="1463675" cy="2182813"/>
            <a:chOff x="96" y="1440"/>
            <a:chExt cx="922" cy="1375"/>
          </a:xfrm>
        </p:grpSpPr>
        <p:grpSp>
          <p:nvGrpSpPr>
            <p:cNvPr id="2056" name="Group 9"/>
            <p:cNvGrpSpPr/>
            <p:nvPr/>
          </p:nvGrpSpPr>
          <p:grpSpPr>
            <a:xfrm>
              <a:off x="96" y="1440"/>
              <a:ext cx="913" cy="1375"/>
              <a:chOff x="96" y="1440"/>
              <a:chExt cx="913" cy="1375"/>
            </a:xfrm>
          </p:grpSpPr>
          <p:sp>
            <p:nvSpPr>
              <p:cNvPr id="2062" name="Freeform 2"/>
              <p:cNvSpPr/>
              <p:nvPr/>
            </p:nvSpPr>
            <p:spPr>
              <a:xfrm>
                <a:off x="181" y="1574"/>
                <a:ext cx="742" cy="1110"/>
              </a:xfrm>
              <a:custGeom>
                <a:avLst/>
                <a:gdLst/>
                <a:ahLst/>
                <a:cxnLst>
                  <a:cxn ang="0">
                    <a:pos x="370" y="0"/>
                  </a:cxn>
                  <a:cxn ang="0">
                    <a:pos x="0" y="554"/>
                  </a:cxn>
                  <a:cxn ang="0">
                    <a:pos x="370" y="1109"/>
                  </a:cxn>
                  <a:cxn ang="0">
                    <a:pos x="741" y="554"/>
                  </a:cxn>
                  <a:cxn ang="0">
                    <a:pos x="370" y="0"/>
                  </a:cxn>
                </a:cxnLst>
                <a:pathLst>
                  <a:path w="742" h="1110">
                    <a:moveTo>
                      <a:pt x="370" y="0"/>
                    </a:moveTo>
                    <a:lnTo>
                      <a:pt x="0" y="554"/>
                    </a:lnTo>
                    <a:lnTo>
                      <a:pt x="370" y="1109"/>
                    </a:lnTo>
                    <a:lnTo>
                      <a:pt x="741" y="554"/>
                    </a:lnTo>
                    <a:lnTo>
                      <a:pt x="370" y="0"/>
                    </a:lnTo>
                  </a:path>
                </a:pathLst>
              </a:custGeom>
              <a:gradFill rotWithShape="0">
                <a:gsLst>
                  <a:gs pos="0">
                    <a:schemeClr val="bg2">
                      <a:alpha val="100000"/>
                    </a:schemeClr>
                  </a:gs>
                  <a:gs pos="100000">
                    <a:schemeClr val="bg1">
                      <a:alpha val="100000"/>
                    </a:schemeClr>
                  </a:gs>
                </a:gsLst>
                <a:path path="rect">
                  <a:fillToRect l="50000" t="50000" r="50000" b="50000"/>
                </a:path>
                <a:tileRect/>
              </a:gradFill>
              <a:ln w="9525">
                <a:noFill/>
              </a:ln>
            </p:spPr>
            <p:txBody>
              <a:bodyPr/>
              <a:p>
                <a:endParaRPr lang="en-US"/>
              </a:p>
            </p:txBody>
          </p:sp>
          <p:grpSp>
            <p:nvGrpSpPr>
              <p:cNvPr id="2063" name="Group 5"/>
              <p:cNvGrpSpPr/>
              <p:nvPr/>
            </p:nvGrpSpPr>
            <p:grpSpPr>
              <a:xfrm>
                <a:off x="96" y="1440"/>
                <a:ext cx="913" cy="688"/>
                <a:chOff x="96" y="1440"/>
                <a:chExt cx="913" cy="688"/>
              </a:xfrm>
            </p:grpSpPr>
            <p:sp>
              <p:nvSpPr>
                <p:cNvPr id="2067" name="Freeform 3"/>
                <p:cNvSpPr/>
                <p:nvPr/>
              </p:nvSpPr>
              <p:spPr>
                <a:xfrm>
                  <a:off x="552" y="1440"/>
                  <a:ext cx="457" cy="688"/>
                </a:xfrm>
                <a:custGeom>
                  <a:avLst/>
                  <a:gdLst/>
                  <a:ahLst/>
                  <a:cxnLst>
                    <a:cxn ang="0">
                      <a:pos x="0" y="136"/>
                    </a:cxn>
                    <a:cxn ang="0">
                      <a:pos x="0" y="0"/>
                    </a:cxn>
                    <a:cxn ang="0">
                      <a:pos x="456" y="687"/>
                    </a:cxn>
                    <a:cxn ang="0">
                      <a:pos x="365" y="687"/>
                    </a:cxn>
                    <a:cxn ang="0">
                      <a:pos x="0" y="136"/>
                    </a:cxn>
                  </a:cxnLst>
                  <a:pathLst>
                    <a:path w="457" h="688">
                      <a:moveTo>
                        <a:pt x="0" y="136"/>
                      </a:moveTo>
                      <a:lnTo>
                        <a:pt x="0" y="0"/>
                      </a:lnTo>
                      <a:lnTo>
                        <a:pt x="456" y="687"/>
                      </a:lnTo>
                      <a:lnTo>
                        <a:pt x="365" y="687"/>
                      </a:lnTo>
                      <a:lnTo>
                        <a:pt x="0" y="136"/>
                      </a:lnTo>
                    </a:path>
                  </a:pathLst>
                </a:custGeom>
                <a:solidFill>
                  <a:schemeClr val="folHlink">
                    <a:alpha val="100000"/>
                  </a:schemeClr>
                </a:solidFill>
                <a:ln w="9525">
                  <a:noFill/>
                </a:ln>
              </p:spPr>
              <p:txBody>
                <a:bodyPr/>
                <a:p>
                  <a:endParaRPr lang="en-US"/>
                </a:p>
              </p:txBody>
            </p:sp>
            <p:sp>
              <p:nvSpPr>
                <p:cNvPr id="2068" name="Freeform 4"/>
                <p:cNvSpPr/>
                <p:nvPr/>
              </p:nvSpPr>
              <p:spPr>
                <a:xfrm>
                  <a:off x="96" y="1440"/>
                  <a:ext cx="457" cy="688"/>
                </a:xfrm>
                <a:custGeom>
                  <a:avLst/>
                  <a:gdLst/>
                  <a:ahLst/>
                  <a:cxnLst>
                    <a:cxn ang="0">
                      <a:pos x="456" y="0"/>
                    </a:cxn>
                    <a:cxn ang="0">
                      <a:pos x="456" y="136"/>
                    </a:cxn>
                    <a:cxn ang="0">
                      <a:pos x="90" y="687"/>
                    </a:cxn>
                    <a:cxn ang="0">
                      <a:pos x="0" y="687"/>
                    </a:cxn>
                    <a:cxn ang="0">
                      <a:pos x="456" y="0"/>
                    </a:cxn>
                  </a:cxnLst>
                  <a:pathLst>
                    <a:path w="457" h="688">
                      <a:moveTo>
                        <a:pt x="456" y="0"/>
                      </a:moveTo>
                      <a:lnTo>
                        <a:pt x="456" y="136"/>
                      </a:lnTo>
                      <a:lnTo>
                        <a:pt x="90" y="687"/>
                      </a:lnTo>
                      <a:lnTo>
                        <a:pt x="0" y="687"/>
                      </a:lnTo>
                      <a:lnTo>
                        <a:pt x="456" y="0"/>
                      </a:lnTo>
                    </a:path>
                  </a:pathLst>
                </a:custGeom>
                <a:solidFill>
                  <a:schemeClr val="folHlink">
                    <a:alpha val="100000"/>
                  </a:schemeClr>
                </a:solidFill>
                <a:ln w="9525">
                  <a:noFill/>
                </a:ln>
              </p:spPr>
              <p:txBody>
                <a:bodyPr/>
                <a:p>
                  <a:endParaRPr lang="en-US"/>
                </a:p>
              </p:txBody>
            </p:sp>
          </p:grpSp>
          <p:grpSp>
            <p:nvGrpSpPr>
              <p:cNvPr id="2" name="Group 8"/>
              <p:cNvGrpSpPr/>
              <p:nvPr/>
            </p:nvGrpSpPr>
            <p:grpSpPr>
              <a:xfrm>
                <a:off x="96" y="2127"/>
                <a:ext cx="913" cy="688"/>
                <a:chOff x="96" y="2127"/>
                <a:chExt cx="913" cy="688"/>
              </a:xfrm>
            </p:grpSpPr>
            <p:sp>
              <p:nvSpPr>
                <p:cNvPr id="3" name="Freeform 6"/>
                <p:cNvSpPr/>
                <p:nvPr/>
              </p:nvSpPr>
              <p:spPr>
                <a:xfrm>
                  <a:off x="552" y="2127"/>
                  <a:ext cx="457" cy="688"/>
                </a:xfrm>
                <a:custGeom>
                  <a:avLst/>
                  <a:gdLst/>
                  <a:ahLst/>
                  <a:cxnLst>
                    <a:cxn ang="0">
                      <a:pos x="365" y="0"/>
                    </a:cxn>
                    <a:cxn ang="0">
                      <a:pos x="456" y="0"/>
                    </a:cxn>
                    <a:cxn ang="0">
                      <a:pos x="0" y="687"/>
                    </a:cxn>
                    <a:cxn ang="0">
                      <a:pos x="0" y="550"/>
                    </a:cxn>
                    <a:cxn ang="0">
                      <a:pos x="365" y="0"/>
                    </a:cxn>
                  </a:cxnLst>
                  <a:pathLst>
                    <a:path w="457" h="688">
                      <a:moveTo>
                        <a:pt x="365" y="0"/>
                      </a:moveTo>
                      <a:lnTo>
                        <a:pt x="456" y="0"/>
                      </a:lnTo>
                      <a:lnTo>
                        <a:pt x="0" y="687"/>
                      </a:lnTo>
                      <a:lnTo>
                        <a:pt x="0" y="550"/>
                      </a:lnTo>
                      <a:lnTo>
                        <a:pt x="365" y="0"/>
                      </a:lnTo>
                    </a:path>
                  </a:pathLst>
                </a:custGeom>
                <a:solidFill>
                  <a:schemeClr val="bg2">
                    <a:alpha val="100000"/>
                  </a:schemeClr>
                </a:solidFill>
                <a:ln w="9525">
                  <a:noFill/>
                </a:ln>
              </p:spPr>
              <p:txBody>
                <a:bodyPr/>
                <a:p>
                  <a:endParaRPr lang="en-US"/>
                </a:p>
              </p:txBody>
            </p:sp>
            <p:sp>
              <p:nvSpPr>
                <p:cNvPr id="2066" name="Freeform 7"/>
                <p:cNvSpPr/>
                <p:nvPr/>
              </p:nvSpPr>
              <p:spPr>
                <a:xfrm>
                  <a:off x="96" y="2127"/>
                  <a:ext cx="457" cy="688"/>
                </a:xfrm>
                <a:custGeom>
                  <a:avLst/>
                  <a:gdLst/>
                  <a:ahLst/>
                  <a:cxnLst>
                    <a:cxn ang="0">
                      <a:pos x="90" y="0"/>
                    </a:cxn>
                    <a:cxn ang="0">
                      <a:pos x="456" y="550"/>
                    </a:cxn>
                    <a:cxn ang="0">
                      <a:pos x="456" y="687"/>
                    </a:cxn>
                    <a:cxn ang="0">
                      <a:pos x="0" y="0"/>
                    </a:cxn>
                    <a:cxn ang="0">
                      <a:pos x="90" y="0"/>
                    </a:cxn>
                  </a:cxnLst>
                  <a:pathLst>
                    <a:path w="457" h="688">
                      <a:moveTo>
                        <a:pt x="90" y="0"/>
                      </a:moveTo>
                      <a:lnTo>
                        <a:pt x="456" y="550"/>
                      </a:lnTo>
                      <a:lnTo>
                        <a:pt x="456" y="687"/>
                      </a:lnTo>
                      <a:lnTo>
                        <a:pt x="0" y="0"/>
                      </a:lnTo>
                      <a:lnTo>
                        <a:pt x="90" y="0"/>
                      </a:lnTo>
                    </a:path>
                  </a:pathLst>
                </a:custGeom>
                <a:solidFill>
                  <a:schemeClr val="bg2">
                    <a:alpha val="100000"/>
                  </a:schemeClr>
                </a:solidFill>
                <a:ln w="9525">
                  <a:noFill/>
                </a:ln>
              </p:spPr>
              <p:txBody>
                <a:bodyPr/>
                <a:p>
                  <a:endParaRPr lang="en-US"/>
                </a:p>
              </p:txBody>
            </p:sp>
          </p:grpSp>
        </p:grpSp>
        <p:grpSp>
          <p:nvGrpSpPr>
            <p:cNvPr id="2057" name="Group 14"/>
            <p:cNvGrpSpPr/>
            <p:nvPr/>
          </p:nvGrpSpPr>
          <p:grpSpPr>
            <a:xfrm>
              <a:off x="493" y="1555"/>
              <a:ext cx="525" cy="480"/>
              <a:chOff x="493" y="1555"/>
              <a:chExt cx="525" cy="480"/>
            </a:xfrm>
          </p:grpSpPr>
          <p:sp>
            <p:nvSpPr>
              <p:cNvPr id="2058" name="Freeform 10"/>
              <p:cNvSpPr/>
              <p:nvPr/>
            </p:nvSpPr>
            <p:spPr>
              <a:xfrm>
                <a:off x="493" y="1555"/>
                <a:ext cx="525" cy="480"/>
              </a:xfrm>
              <a:custGeom>
                <a:avLst/>
                <a:gdLst/>
                <a:ahLst/>
                <a:cxnLst>
                  <a:cxn ang="0">
                    <a:pos x="225" y="217"/>
                  </a:cxn>
                  <a:cxn ang="0">
                    <a:pos x="133" y="0"/>
                  </a:cxn>
                  <a:cxn ang="0">
                    <a:pos x="263" y="193"/>
                  </a:cxn>
                  <a:cxn ang="0">
                    <a:pos x="393" y="0"/>
                  </a:cxn>
                  <a:cxn ang="0">
                    <a:pos x="299" y="217"/>
                  </a:cxn>
                  <a:cxn ang="0">
                    <a:pos x="524" y="240"/>
                  </a:cxn>
                  <a:cxn ang="0">
                    <a:pos x="298" y="262"/>
                  </a:cxn>
                  <a:cxn ang="0">
                    <a:pos x="393" y="479"/>
                  </a:cxn>
                  <a:cxn ang="0">
                    <a:pos x="263" y="286"/>
                  </a:cxn>
                  <a:cxn ang="0">
                    <a:pos x="133" y="479"/>
                  </a:cxn>
                  <a:cxn ang="0">
                    <a:pos x="224" y="263"/>
                  </a:cxn>
                  <a:cxn ang="0">
                    <a:pos x="0" y="240"/>
                  </a:cxn>
                  <a:cxn ang="0">
                    <a:pos x="225" y="217"/>
                  </a:cxn>
                </a:cxnLst>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alpha val="100000"/>
                    </a:srgbClr>
                  </a:gs>
                  <a:gs pos="100000">
                    <a:schemeClr val="bg1">
                      <a:alpha val="100000"/>
                    </a:schemeClr>
                  </a:gs>
                </a:gsLst>
                <a:path path="rect">
                  <a:fillToRect l="50000" t="50000" r="50000" b="50000"/>
                </a:path>
                <a:tileRect/>
              </a:gradFill>
              <a:ln w="9525">
                <a:noFill/>
              </a:ln>
            </p:spPr>
            <p:txBody>
              <a:bodyPr/>
              <a:p>
                <a:endParaRPr lang="en-US"/>
              </a:p>
            </p:txBody>
          </p:sp>
          <p:sp>
            <p:nvSpPr>
              <p:cNvPr id="2059" name="Freeform 11"/>
              <p:cNvSpPr/>
              <p:nvPr/>
            </p:nvSpPr>
            <p:spPr>
              <a:xfrm>
                <a:off x="565" y="1620"/>
                <a:ext cx="382" cy="350"/>
              </a:xfrm>
              <a:custGeom>
                <a:avLst/>
                <a:gdLst/>
                <a:ahLst/>
                <a:cxnLst>
                  <a:cxn ang="0">
                    <a:pos x="153" y="153"/>
                  </a:cxn>
                  <a:cxn ang="0">
                    <a:pos x="95" y="0"/>
                  </a:cxn>
                  <a:cxn ang="0">
                    <a:pos x="191" y="128"/>
                  </a:cxn>
                  <a:cxn ang="0">
                    <a:pos x="284" y="0"/>
                  </a:cxn>
                  <a:cxn ang="0">
                    <a:pos x="227" y="153"/>
                  </a:cxn>
                  <a:cxn ang="0">
                    <a:pos x="381" y="175"/>
                  </a:cxn>
                  <a:cxn ang="0">
                    <a:pos x="226" y="196"/>
                  </a:cxn>
                  <a:cxn ang="0">
                    <a:pos x="284" y="349"/>
                  </a:cxn>
                  <a:cxn ang="0">
                    <a:pos x="191" y="221"/>
                  </a:cxn>
                  <a:cxn ang="0">
                    <a:pos x="95" y="349"/>
                  </a:cxn>
                  <a:cxn ang="0">
                    <a:pos x="152" y="198"/>
                  </a:cxn>
                  <a:cxn ang="0">
                    <a:pos x="0" y="175"/>
                  </a:cxn>
                  <a:cxn ang="0">
                    <a:pos x="153" y="153"/>
                  </a:cxn>
                </a:cxnLst>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alpha val="100000"/>
                    </a:srgbClr>
                  </a:gs>
                  <a:gs pos="100000">
                    <a:schemeClr val="folHlink">
                      <a:alpha val="100000"/>
                    </a:schemeClr>
                  </a:gs>
                </a:gsLst>
                <a:path path="rect">
                  <a:fillToRect l="50000" t="50000" r="50000" b="50000"/>
                </a:path>
                <a:tileRect/>
              </a:gradFill>
              <a:ln w="9525">
                <a:noFill/>
              </a:ln>
            </p:spPr>
            <p:txBody>
              <a:bodyPr/>
              <a:p>
                <a:endParaRPr lang="en-US"/>
              </a:p>
            </p:txBody>
          </p:sp>
          <p:sp>
            <p:nvSpPr>
              <p:cNvPr id="2060" name="Freeform 12"/>
              <p:cNvSpPr/>
              <p:nvPr/>
            </p:nvSpPr>
            <p:spPr>
              <a:xfrm>
                <a:off x="621" y="1629"/>
                <a:ext cx="270" cy="332"/>
              </a:xfrm>
              <a:custGeom>
                <a:avLst/>
                <a:gdLst/>
                <a:ahLst/>
                <a:cxnLst>
                  <a:cxn ang="0">
                    <a:pos x="0" y="84"/>
                  </a:cxn>
                  <a:cxn ang="0">
                    <a:pos x="122" y="143"/>
                  </a:cxn>
                  <a:cxn ang="0">
                    <a:pos x="135" y="0"/>
                  </a:cxn>
                  <a:cxn ang="0">
                    <a:pos x="147" y="143"/>
                  </a:cxn>
                  <a:cxn ang="0">
                    <a:pos x="268" y="82"/>
                  </a:cxn>
                  <a:cxn ang="0">
                    <a:pos x="159" y="166"/>
                  </a:cxn>
                  <a:cxn ang="0">
                    <a:pos x="269" y="249"/>
                  </a:cxn>
                  <a:cxn ang="0">
                    <a:pos x="147" y="189"/>
                  </a:cxn>
                  <a:cxn ang="0">
                    <a:pos x="135" y="331"/>
                  </a:cxn>
                  <a:cxn ang="0">
                    <a:pos x="122" y="189"/>
                  </a:cxn>
                  <a:cxn ang="0">
                    <a:pos x="0" y="249"/>
                  </a:cxn>
                  <a:cxn ang="0">
                    <a:pos x="110" y="166"/>
                  </a:cxn>
                  <a:cxn ang="0">
                    <a:pos x="0" y="84"/>
                  </a:cxn>
                </a:cxnLst>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alpha val="100000"/>
                    </a:srgbClr>
                  </a:gs>
                  <a:gs pos="100000">
                    <a:schemeClr val="bg1">
                      <a:alpha val="100000"/>
                    </a:schemeClr>
                  </a:gs>
                </a:gsLst>
                <a:path path="rect">
                  <a:fillToRect l="50000" t="50000" r="50000" b="50000"/>
                </a:path>
                <a:tileRect/>
              </a:gradFill>
              <a:ln w="9525">
                <a:noFill/>
              </a:ln>
            </p:spPr>
            <p:txBody>
              <a:bodyPr/>
              <a:p>
                <a:endParaRPr lang="en-US"/>
              </a:p>
            </p:txBody>
          </p:sp>
          <p:sp>
            <p:nvSpPr>
              <p:cNvPr id="2061" name="Freeform 13"/>
              <p:cNvSpPr/>
              <p:nvPr/>
            </p:nvSpPr>
            <p:spPr>
              <a:xfrm>
                <a:off x="722" y="1752"/>
                <a:ext cx="68" cy="85"/>
              </a:xfrm>
              <a:custGeom>
                <a:avLst/>
                <a:gdLst/>
                <a:ahLst/>
                <a:cxnLst>
                  <a:cxn ang="0">
                    <a:pos x="0" y="20"/>
                  </a:cxn>
                  <a:cxn ang="0">
                    <a:pos x="27" y="30"/>
                  </a:cxn>
                  <a:cxn ang="0">
                    <a:pos x="33" y="0"/>
                  </a:cxn>
                  <a:cxn ang="0">
                    <a:pos x="39" y="30"/>
                  </a:cxn>
                  <a:cxn ang="0">
                    <a:pos x="67" y="20"/>
                  </a:cxn>
                  <a:cxn ang="0">
                    <a:pos x="45" y="42"/>
                  </a:cxn>
                  <a:cxn ang="0">
                    <a:pos x="67" y="62"/>
                  </a:cxn>
                  <a:cxn ang="0">
                    <a:pos x="39" y="52"/>
                  </a:cxn>
                  <a:cxn ang="0">
                    <a:pos x="33" y="84"/>
                  </a:cxn>
                  <a:cxn ang="0">
                    <a:pos x="27" y="52"/>
                  </a:cxn>
                  <a:cxn ang="0">
                    <a:pos x="0" y="62"/>
                  </a:cxn>
                  <a:cxn ang="0">
                    <a:pos x="21" y="42"/>
                  </a:cxn>
                  <a:cxn ang="0">
                    <a:pos x="0" y="20"/>
                  </a:cxn>
                </a:cxnLst>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alpha val="100000"/>
                </a:srgbClr>
              </a:solidFill>
              <a:ln w="9525">
                <a:noFill/>
              </a:ln>
            </p:spPr>
            <p:txBody>
              <a:bodyPr/>
              <a:p>
                <a:endParaRPr lang="en-US"/>
              </a:p>
            </p:txBody>
          </p:sp>
        </p:grpSp>
      </p:grpSp>
      <p:sp>
        <p:nvSpPr>
          <p:cNvPr id="2064" name="Rectangle 16"/>
          <p:cNvSpPr>
            <a:spLocks noGrp="1" noChangeArrowheads="1"/>
          </p:cNvSpPr>
          <p:nvPr>
            <p:ph type="ctrTitle" sz="quarter"/>
          </p:nvPr>
        </p:nvSpPr>
        <p:spPr>
          <a:xfrm>
            <a:off x="1370013" y="2133600"/>
            <a:ext cx="7772400" cy="1143000"/>
          </a:xfrm>
        </p:spPr>
        <p:txBody>
          <a:bodyPr/>
          <a:lstStyle>
            <a:lvl1pPr>
              <a:defRPr/>
            </a:lvl1pPr>
          </a:lstStyle>
          <a:p>
            <a:pPr lvl="0"/>
            <a:r>
              <a:rPr lang="el-GR" noProof="0" smtClean="0"/>
              <a:t>Click to edit Master title style</a:t>
            </a:r>
            <a:endParaRPr lang="el-GR" noProof="0" smtClean="0"/>
          </a:p>
        </p:txBody>
      </p:sp>
      <p:sp>
        <p:nvSpPr>
          <p:cNvPr id="2065" name="Rectangle 17"/>
          <p:cNvSpPr>
            <a:spLocks noGrp="1" noChangeArrowheads="1"/>
          </p:cNvSpPr>
          <p:nvPr>
            <p:ph type="subTitle" sz="quarter" idx="1"/>
          </p:nvPr>
        </p:nvSpPr>
        <p:spPr>
          <a:xfrm>
            <a:off x="1371600" y="4114800"/>
            <a:ext cx="6400800" cy="1752600"/>
          </a:xfrm>
        </p:spPr>
        <p:txBody>
          <a:bodyPr/>
          <a:lstStyle>
            <a:lvl1pPr marL="0" indent="0" algn="ctr">
              <a:buFont typeface="Monotype Sorts" charset="2"/>
              <a:buNone/>
              <a:defRPr/>
            </a:lvl1pPr>
          </a:lstStyle>
          <a:p>
            <a:pPr lvl="0"/>
            <a:r>
              <a:rPr lang="el-GR" noProof="0" smtClean="0"/>
              <a:t>Click to edit Master subtitle style</a:t>
            </a:r>
            <a:endParaRPr lang="el-GR" noProof="0" smtClean="0"/>
          </a:p>
        </p:txBody>
      </p:sp>
      <p:sp>
        <p:nvSpPr>
          <p:cNvPr id="35" name="Rectangle 18"/>
          <p:cNvSpPr>
            <a:spLocks noGrp="1" noChangeArrowheads="1"/>
          </p:cNvSpPr>
          <p:nvPr>
            <p:ph type="dt" sz="quarter" idx="2"/>
          </p:nvPr>
        </p:nvSpPr>
        <p:spPr bwMode="auto">
          <a:xfrm>
            <a:off x="1370013"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36" name="Rectangle 19"/>
          <p:cNvSpPr>
            <a:spLocks noGrp="1" noChangeArrowheads="1"/>
          </p:cNvSpPr>
          <p:nvPr>
            <p:ph type="ftr" sz="quarter" idx="3"/>
          </p:nvPr>
        </p:nvSpPr>
        <p:spPr bwMode="auto">
          <a:xfrm>
            <a:off x="3808413" y="6248400"/>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37" name="Rectangle 20"/>
          <p:cNvSpPr>
            <a:spLocks noGrp="1" noChangeArrowheads="1"/>
          </p:cNvSpPr>
          <p:nvPr>
            <p:ph type="sldNum" sz="quarter" idx="4"/>
          </p:nvPr>
        </p:nvSpPr>
        <p:spPr bwMode="auto">
          <a:xfrm>
            <a:off x="7237413"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
            <a:pPr algn="r">
              <a:buNone/>
            </a:pPr>
            <a:fld id="{9A0DB2DC-4C9A-4742-B13C-FB6460FD3503}" type="slidenum">
              <a:rPr lang="el-GR" dirty="0">
                <a:latin typeface="Times New Roman" panose="02020603050405020304" charset="0"/>
              </a:rPr>
            </a:fld>
            <a:endParaRPr lang="el-GR" dirty="0">
              <a:latin typeface="Times New Roman" panose="0202060305040502030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hasCustomPrompt="1"/>
          </p:nvPr>
        </p:nvSpPr>
        <p:spPr/>
        <p:txBody>
          <a:bodyPr vert="eaVert"/>
          <a:lstStyle/>
          <a:p>
            <a:pPr lvl="0"/>
            <a:r>
              <a:rPr lang="el-GR" smtClean="0"/>
              <a:t>Στυλ υποδείγματος κειμένου</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4" name="Date Placeholder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6" name="Slide Number Placeholder 5"/>
          <p:cNvSpPr>
            <a:spLocks noGrp="1"/>
          </p:cNvSpPr>
          <p:nvPr>
            <p:ph type="sldNum" sz="quarter" idx="12"/>
          </p:nvPr>
        </p:nvSpPr>
        <p:spPr/>
        <p:txBody>
          <a:bodyPr/>
          <a:p>
            <a:pPr lvl="0">
              <a:buNone/>
            </a:pPr>
            <a:fld id="{9A0DB2DC-4C9A-4742-B13C-FB6460FD3503}" type="slidenum">
              <a:rPr lang="el-GR" dirty="0"/>
            </a:fld>
            <a:endParaRPr lang="el-GR" dirty="0">
              <a:latin typeface="Times New Roman Greek" charset="-95"/>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hasCustomPrompt="1"/>
          </p:nvPr>
        </p:nvSpPr>
        <p:spPr>
          <a:xfrm>
            <a:off x="6515100" y="476250"/>
            <a:ext cx="1943100" cy="5619750"/>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hasCustomPrompt="1"/>
          </p:nvPr>
        </p:nvSpPr>
        <p:spPr>
          <a:xfrm>
            <a:off x="685800" y="476250"/>
            <a:ext cx="5676900" cy="5619750"/>
          </a:xfrm>
        </p:spPr>
        <p:txBody>
          <a:bodyPr vert="eaVert"/>
          <a:lstStyle/>
          <a:p>
            <a:pPr lvl="0"/>
            <a:r>
              <a:rPr lang="el-GR" smtClean="0"/>
              <a:t>Στυλ υποδείγματος κειμένου</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4" name="Date Placeholder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6" name="Slide Number Placeholder 5"/>
          <p:cNvSpPr>
            <a:spLocks noGrp="1"/>
          </p:cNvSpPr>
          <p:nvPr>
            <p:ph type="sldNum" sz="quarter" idx="12"/>
          </p:nvPr>
        </p:nvSpPr>
        <p:spPr/>
        <p:txBody>
          <a:bodyPr/>
          <a:p>
            <a:pPr lvl="0">
              <a:buNone/>
            </a:pPr>
            <a:fld id="{9A0DB2DC-4C9A-4742-B13C-FB6460FD3503}" type="slidenum">
              <a:rPr lang="el-GR" dirty="0"/>
            </a:fld>
            <a:endParaRPr lang="el-GR" dirty="0">
              <a:latin typeface="Times New Roman Greek" charset="-95"/>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smtClean="0"/>
              <a:t>Στυλ κύριου τίτλου</a:t>
            </a:r>
            <a:endParaRPr lang="el-GR"/>
          </a:p>
        </p:txBody>
      </p:sp>
      <p:sp>
        <p:nvSpPr>
          <p:cNvPr id="3" name="Θέση περιεχομένου 2"/>
          <p:cNvSpPr>
            <a:spLocks noGrp="1"/>
          </p:cNvSpPr>
          <p:nvPr>
            <p:ph idx="1" hasCustomPrompt="1"/>
          </p:nvPr>
        </p:nvSpPr>
        <p:spPr/>
        <p:txBody>
          <a:bodyPr/>
          <a:lstStyle/>
          <a:p>
            <a:pPr lvl="0"/>
            <a:r>
              <a:rPr lang="el-GR" smtClean="0"/>
              <a:t>Στυλ υποδείγματος κειμένου</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4" name="Date Placeholder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6" name="Slide Number Placeholder 5"/>
          <p:cNvSpPr>
            <a:spLocks noGrp="1"/>
          </p:cNvSpPr>
          <p:nvPr>
            <p:ph type="sldNum" sz="quarter" idx="12"/>
          </p:nvPr>
        </p:nvSpPr>
        <p:spPr/>
        <p:txBody>
          <a:bodyPr/>
          <a:p>
            <a:pPr lvl="0">
              <a:buNone/>
            </a:pPr>
            <a:fld id="{9A0DB2DC-4C9A-4742-B13C-FB6460FD3503}" type="slidenum">
              <a:rPr lang="el-GR" dirty="0"/>
            </a:fld>
            <a:endParaRPr lang="el-GR" dirty="0">
              <a:latin typeface="Times New Roman Greek" charset="-95"/>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endParaRPr lang="el-GR" smtClean="0"/>
          </a:p>
        </p:txBody>
      </p:sp>
      <p:sp>
        <p:nvSpPr>
          <p:cNvPr id="4" name="Date Placeholder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6" name="Slide Number Placeholder 5"/>
          <p:cNvSpPr>
            <a:spLocks noGrp="1"/>
          </p:cNvSpPr>
          <p:nvPr>
            <p:ph type="sldNum" sz="quarter" idx="12"/>
          </p:nvPr>
        </p:nvSpPr>
        <p:spPr/>
        <p:txBody>
          <a:bodyPr/>
          <a:p>
            <a:pPr lvl="0">
              <a:buNone/>
            </a:pPr>
            <a:fld id="{9A0DB2DC-4C9A-4742-B13C-FB6460FD3503}" type="slidenum">
              <a:rPr lang="el-GR" dirty="0"/>
            </a:fld>
            <a:endParaRPr lang="el-GR" dirty="0">
              <a:latin typeface="Times New Roman Greek" charset="-95"/>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smtClean="0"/>
              <a:t>Στυλ κύριου τίτλου</a:t>
            </a:r>
            <a:endParaRPr lang="el-GR"/>
          </a:p>
        </p:txBody>
      </p:sp>
      <p:sp>
        <p:nvSpPr>
          <p:cNvPr id="3" name="Θέση περιεχομένου 2"/>
          <p:cNvSpPr>
            <a:spLocks noGrp="1"/>
          </p:cNvSpPr>
          <p:nvPr>
            <p:ph sz="half" idx="1" hasCustomPrompt="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4" name="Θέση περιεχομένου 3"/>
          <p:cNvSpPr>
            <a:spLocks noGrp="1"/>
          </p:cNvSpPr>
          <p:nvPr>
            <p:ph sz="half" idx="2" hasCustomPrompt="1"/>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5" name="Date Placeholder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7" name="Slide Number Placeholder 6"/>
          <p:cNvSpPr>
            <a:spLocks noGrp="1"/>
          </p:cNvSpPr>
          <p:nvPr>
            <p:ph type="sldNum" sz="quarter" idx="12"/>
          </p:nvPr>
        </p:nvSpPr>
        <p:spPr/>
        <p:txBody>
          <a:bodyPr/>
          <a:p>
            <a:pPr lvl="0">
              <a:buNone/>
            </a:pPr>
            <a:fld id="{9A0DB2DC-4C9A-4742-B13C-FB6460FD3503}" type="slidenum">
              <a:rPr lang="el-GR" dirty="0"/>
            </a:fld>
            <a:endParaRPr lang="el-GR" dirty="0">
              <a:latin typeface="Times New Roman Greek" charset="-95"/>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457200" y="274638"/>
            <a:ext cx="8229600" cy="1143000"/>
          </a:xfrm>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endParaRPr lang="el-GR" smtClean="0"/>
          </a:p>
        </p:txBody>
      </p:sp>
      <p:sp>
        <p:nvSpPr>
          <p:cNvPr id="4" name="Θέση περιεχομένου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5" name="Θέση κειμένου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endParaRPr lang="el-GR" smtClean="0"/>
          </a:p>
        </p:txBody>
      </p:sp>
      <p:sp>
        <p:nvSpPr>
          <p:cNvPr id="6" name="Θέση περιεχομένου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7" name="Date Placeholder 6"/>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9" name="Slide Number Placeholder 8"/>
          <p:cNvSpPr>
            <a:spLocks noGrp="1"/>
          </p:cNvSpPr>
          <p:nvPr>
            <p:ph type="sldNum" sz="quarter" idx="12"/>
          </p:nvPr>
        </p:nvSpPr>
        <p:spPr/>
        <p:txBody>
          <a:bodyPr/>
          <a:p>
            <a:pPr lvl="0">
              <a:buNone/>
            </a:pPr>
            <a:fld id="{9A0DB2DC-4C9A-4742-B13C-FB6460FD3503}" type="slidenum">
              <a:rPr lang="el-GR" dirty="0"/>
            </a:fld>
            <a:endParaRPr lang="el-GR" dirty="0">
              <a:latin typeface="Times New Roman Greek" charset="-95"/>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smtClean="0"/>
              <a:t>Στυλ κύριου τίτλου</a:t>
            </a:r>
            <a:endParaRPr lang="el-GR"/>
          </a:p>
        </p:txBody>
      </p:sp>
      <p:sp>
        <p:nvSpPr>
          <p:cNvPr id="3" name="Date Placeholder 2"/>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5" name="Slide Number Placeholder 4"/>
          <p:cNvSpPr>
            <a:spLocks noGrp="1"/>
          </p:cNvSpPr>
          <p:nvPr>
            <p:ph type="sldNum" sz="quarter" idx="12"/>
          </p:nvPr>
        </p:nvSpPr>
        <p:spPr/>
        <p:txBody>
          <a:bodyPr/>
          <a:p>
            <a:pPr lvl="0">
              <a:buNone/>
            </a:pPr>
            <a:fld id="{9A0DB2DC-4C9A-4742-B13C-FB6460FD3503}" type="slidenum">
              <a:rPr lang="el-GR" dirty="0"/>
            </a:fld>
            <a:endParaRPr lang="el-GR" dirty="0">
              <a:latin typeface="Times New Roman Greek" charset="-95"/>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4" name="Slide Number Placeholder 3"/>
          <p:cNvSpPr>
            <a:spLocks noGrp="1"/>
          </p:cNvSpPr>
          <p:nvPr>
            <p:ph type="sldNum" sz="quarter" idx="12"/>
          </p:nvPr>
        </p:nvSpPr>
        <p:spPr/>
        <p:txBody>
          <a:bodyPr/>
          <a:p>
            <a:pPr lvl="0">
              <a:buNone/>
            </a:pPr>
            <a:fld id="{9A0DB2DC-4C9A-4742-B13C-FB6460FD3503}" type="slidenum">
              <a:rPr lang="el-GR" dirty="0"/>
            </a:fld>
            <a:endParaRPr lang="el-GR" dirty="0">
              <a:latin typeface="Times New Roman Greek" charset="-95"/>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4" name="Θέση κειμένου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endParaRPr lang="el-GR" smtClean="0"/>
          </a:p>
        </p:txBody>
      </p:sp>
      <p:sp>
        <p:nvSpPr>
          <p:cNvPr id="5" name="Date Placeholder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7" name="Slide Number Placeholder 6"/>
          <p:cNvSpPr>
            <a:spLocks noGrp="1"/>
          </p:cNvSpPr>
          <p:nvPr>
            <p:ph type="sldNum" sz="quarter" idx="12"/>
          </p:nvPr>
        </p:nvSpPr>
        <p:spPr/>
        <p:txBody>
          <a:bodyPr/>
          <a:p>
            <a:pPr lvl="0">
              <a:buNone/>
            </a:pPr>
            <a:fld id="{9A0DB2DC-4C9A-4742-B13C-FB6460FD3503}" type="slidenum">
              <a:rPr lang="el-GR" dirty="0"/>
            </a:fld>
            <a:endParaRPr lang="el-GR" dirty="0">
              <a:latin typeface="Times New Roman Greek" charset="-95"/>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vert="horz" wrap="square" lIns="92075" tIns="46038" rIns="92075" bIns="46038"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charset="2"/>
              <a:buNone/>
              <a:defRPr/>
            </a:pPr>
            <a:endParaRPr kumimoji="0" lang="el-GR"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Θέση κειμένου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endParaRPr lang="el-GR" smtClean="0"/>
          </a:p>
        </p:txBody>
      </p:sp>
      <p:sp>
        <p:nvSpPr>
          <p:cNvPr id="5" name="Date Placeholder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7" name="Slide Number Placeholder 6"/>
          <p:cNvSpPr>
            <a:spLocks noGrp="1"/>
          </p:cNvSpPr>
          <p:nvPr>
            <p:ph type="sldNum" sz="quarter" idx="12"/>
          </p:nvPr>
        </p:nvSpPr>
        <p:spPr/>
        <p:txBody>
          <a:bodyPr/>
          <a:p>
            <a:pPr lvl="0">
              <a:buNone/>
            </a:pPr>
            <a:fld id="{9A0DB2DC-4C9A-4742-B13C-FB6460FD3503}" type="slidenum">
              <a:rPr lang="el-GR" dirty="0"/>
            </a:fld>
            <a:endParaRPr lang="el-GR" dirty="0">
              <a:latin typeface="Times New Roman Greek" charset="-95"/>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p:grpSp>
        <p:nvGrpSpPr>
          <p:cNvPr id="1026" name="Group 15"/>
          <p:cNvGrpSpPr/>
          <p:nvPr/>
        </p:nvGrpSpPr>
        <p:grpSpPr>
          <a:xfrm>
            <a:off x="203200" y="276225"/>
            <a:ext cx="1260475" cy="1601788"/>
            <a:chOff x="128" y="174"/>
            <a:chExt cx="794" cy="1009"/>
          </a:xfrm>
        </p:grpSpPr>
        <p:grpSp>
          <p:nvGrpSpPr>
            <p:cNvPr id="1032" name="Group 9"/>
            <p:cNvGrpSpPr/>
            <p:nvPr/>
          </p:nvGrpSpPr>
          <p:grpSpPr>
            <a:xfrm>
              <a:off x="128" y="174"/>
              <a:ext cx="737" cy="1009"/>
              <a:chOff x="128" y="174"/>
              <a:chExt cx="737" cy="1009"/>
            </a:xfrm>
          </p:grpSpPr>
          <p:sp>
            <p:nvSpPr>
              <p:cNvPr id="1038" name="Freeform 2"/>
              <p:cNvSpPr/>
              <p:nvPr/>
            </p:nvSpPr>
            <p:spPr>
              <a:xfrm>
                <a:off x="197" y="272"/>
                <a:ext cx="599" cy="815"/>
              </a:xfrm>
              <a:custGeom>
                <a:avLst/>
                <a:gdLst/>
                <a:ahLst/>
                <a:cxnLst>
                  <a:cxn ang="0">
                    <a:pos x="299" y="0"/>
                  </a:cxn>
                  <a:cxn ang="0">
                    <a:pos x="0" y="407"/>
                  </a:cxn>
                  <a:cxn ang="0">
                    <a:pos x="299" y="814"/>
                  </a:cxn>
                  <a:cxn ang="0">
                    <a:pos x="598" y="407"/>
                  </a:cxn>
                  <a:cxn ang="0">
                    <a:pos x="299" y="0"/>
                  </a:cxn>
                </a:cxnLst>
                <a:pathLst>
                  <a:path w="599" h="815">
                    <a:moveTo>
                      <a:pt x="299" y="0"/>
                    </a:moveTo>
                    <a:lnTo>
                      <a:pt x="0" y="407"/>
                    </a:lnTo>
                    <a:lnTo>
                      <a:pt x="299" y="814"/>
                    </a:lnTo>
                    <a:lnTo>
                      <a:pt x="598" y="407"/>
                    </a:lnTo>
                    <a:lnTo>
                      <a:pt x="299" y="0"/>
                    </a:lnTo>
                  </a:path>
                </a:pathLst>
              </a:custGeom>
              <a:gradFill rotWithShape="0">
                <a:gsLst>
                  <a:gs pos="0">
                    <a:schemeClr val="bg2">
                      <a:alpha val="100000"/>
                    </a:schemeClr>
                  </a:gs>
                  <a:gs pos="100000">
                    <a:schemeClr val="bg1">
                      <a:alpha val="100000"/>
                    </a:schemeClr>
                  </a:gs>
                </a:gsLst>
                <a:path path="rect">
                  <a:fillToRect l="50000" t="50000" r="50000" b="50000"/>
                </a:path>
                <a:tileRect/>
              </a:gradFill>
              <a:ln w="9525">
                <a:noFill/>
              </a:ln>
            </p:spPr>
            <p:txBody>
              <a:bodyPr/>
              <a:p>
                <a:endParaRPr lang="en-US"/>
              </a:p>
            </p:txBody>
          </p:sp>
          <p:grpSp>
            <p:nvGrpSpPr>
              <p:cNvPr id="1039" name="Group 5"/>
              <p:cNvGrpSpPr/>
              <p:nvPr/>
            </p:nvGrpSpPr>
            <p:grpSpPr>
              <a:xfrm>
                <a:off x="128" y="174"/>
                <a:ext cx="737" cy="505"/>
                <a:chOff x="128" y="174"/>
                <a:chExt cx="737" cy="505"/>
              </a:xfrm>
            </p:grpSpPr>
            <p:sp>
              <p:nvSpPr>
                <p:cNvPr id="1043" name="Freeform 3"/>
                <p:cNvSpPr/>
                <p:nvPr/>
              </p:nvSpPr>
              <p:spPr>
                <a:xfrm>
                  <a:off x="496" y="174"/>
                  <a:ext cx="369" cy="505"/>
                </a:xfrm>
                <a:custGeom>
                  <a:avLst/>
                  <a:gdLst/>
                  <a:ahLst/>
                  <a:cxnLst>
                    <a:cxn ang="0">
                      <a:pos x="0" y="100"/>
                    </a:cxn>
                    <a:cxn ang="0">
                      <a:pos x="0" y="0"/>
                    </a:cxn>
                    <a:cxn ang="0">
                      <a:pos x="368" y="504"/>
                    </a:cxn>
                    <a:cxn ang="0">
                      <a:pos x="295" y="504"/>
                    </a:cxn>
                    <a:cxn ang="0">
                      <a:pos x="0" y="100"/>
                    </a:cxn>
                  </a:cxnLst>
                  <a:pathLst>
                    <a:path w="369" h="505">
                      <a:moveTo>
                        <a:pt x="0" y="100"/>
                      </a:moveTo>
                      <a:lnTo>
                        <a:pt x="0" y="0"/>
                      </a:lnTo>
                      <a:lnTo>
                        <a:pt x="368" y="504"/>
                      </a:lnTo>
                      <a:lnTo>
                        <a:pt x="295" y="504"/>
                      </a:lnTo>
                      <a:lnTo>
                        <a:pt x="0" y="100"/>
                      </a:lnTo>
                    </a:path>
                  </a:pathLst>
                </a:custGeom>
                <a:solidFill>
                  <a:schemeClr val="folHlink">
                    <a:alpha val="100000"/>
                  </a:schemeClr>
                </a:solidFill>
                <a:ln w="9525">
                  <a:noFill/>
                </a:ln>
              </p:spPr>
              <p:txBody>
                <a:bodyPr/>
                <a:p>
                  <a:endParaRPr lang="en-US"/>
                </a:p>
              </p:txBody>
            </p:sp>
            <p:sp>
              <p:nvSpPr>
                <p:cNvPr id="1044" name="Freeform 4"/>
                <p:cNvSpPr/>
                <p:nvPr/>
              </p:nvSpPr>
              <p:spPr>
                <a:xfrm>
                  <a:off x="128" y="174"/>
                  <a:ext cx="369" cy="505"/>
                </a:xfrm>
                <a:custGeom>
                  <a:avLst/>
                  <a:gdLst/>
                  <a:ahLst/>
                  <a:cxnLst>
                    <a:cxn ang="0">
                      <a:pos x="368" y="0"/>
                    </a:cxn>
                    <a:cxn ang="0">
                      <a:pos x="368" y="100"/>
                    </a:cxn>
                    <a:cxn ang="0">
                      <a:pos x="73" y="504"/>
                    </a:cxn>
                    <a:cxn ang="0">
                      <a:pos x="0" y="504"/>
                    </a:cxn>
                    <a:cxn ang="0">
                      <a:pos x="368" y="0"/>
                    </a:cxn>
                  </a:cxnLst>
                  <a:pathLst>
                    <a:path w="369" h="505">
                      <a:moveTo>
                        <a:pt x="368" y="0"/>
                      </a:moveTo>
                      <a:lnTo>
                        <a:pt x="368" y="100"/>
                      </a:lnTo>
                      <a:lnTo>
                        <a:pt x="73" y="504"/>
                      </a:lnTo>
                      <a:lnTo>
                        <a:pt x="0" y="504"/>
                      </a:lnTo>
                      <a:lnTo>
                        <a:pt x="368" y="0"/>
                      </a:lnTo>
                    </a:path>
                  </a:pathLst>
                </a:custGeom>
                <a:solidFill>
                  <a:schemeClr val="folHlink">
                    <a:alpha val="100000"/>
                  </a:schemeClr>
                </a:solidFill>
                <a:ln w="9525">
                  <a:noFill/>
                </a:ln>
              </p:spPr>
              <p:txBody>
                <a:bodyPr/>
                <a:p>
                  <a:endParaRPr lang="en-US"/>
                </a:p>
              </p:txBody>
            </p:sp>
          </p:grpSp>
          <p:grpSp>
            <p:nvGrpSpPr>
              <p:cNvPr id="1040" name="Group 8"/>
              <p:cNvGrpSpPr/>
              <p:nvPr/>
            </p:nvGrpSpPr>
            <p:grpSpPr>
              <a:xfrm>
                <a:off x="128" y="678"/>
                <a:ext cx="737" cy="505"/>
                <a:chOff x="128" y="678"/>
                <a:chExt cx="737" cy="505"/>
              </a:xfrm>
            </p:grpSpPr>
            <p:sp>
              <p:nvSpPr>
                <p:cNvPr id="1041" name="Freeform 6"/>
                <p:cNvSpPr/>
                <p:nvPr/>
              </p:nvSpPr>
              <p:spPr>
                <a:xfrm>
                  <a:off x="496" y="678"/>
                  <a:ext cx="369" cy="505"/>
                </a:xfrm>
                <a:custGeom>
                  <a:avLst/>
                  <a:gdLst/>
                  <a:ahLst/>
                  <a:cxnLst>
                    <a:cxn ang="0">
                      <a:pos x="295" y="0"/>
                    </a:cxn>
                    <a:cxn ang="0">
                      <a:pos x="368" y="0"/>
                    </a:cxn>
                    <a:cxn ang="0">
                      <a:pos x="0" y="504"/>
                    </a:cxn>
                    <a:cxn ang="0">
                      <a:pos x="0" y="404"/>
                    </a:cxn>
                    <a:cxn ang="0">
                      <a:pos x="295" y="0"/>
                    </a:cxn>
                  </a:cxnLst>
                  <a:pathLst>
                    <a:path w="369" h="505">
                      <a:moveTo>
                        <a:pt x="295" y="0"/>
                      </a:moveTo>
                      <a:lnTo>
                        <a:pt x="368" y="0"/>
                      </a:lnTo>
                      <a:lnTo>
                        <a:pt x="0" y="504"/>
                      </a:lnTo>
                      <a:lnTo>
                        <a:pt x="0" y="404"/>
                      </a:lnTo>
                      <a:lnTo>
                        <a:pt x="295" y="0"/>
                      </a:lnTo>
                    </a:path>
                  </a:pathLst>
                </a:custGeom>
                <a:solidFill>
                  <a:schemeClr val="bg2">
                    <a:alpha val="100000"/>
                  </a:schemeClr>
                </a:solidFill>
                <a:ln w="9525">
                  <a:noFill/>
                </a:ln>
              </p:spPr>
              <p:txBody>
                <a:bodyPr/>
                <a:p>
                  <a:endParaRPr lang="en-US"/>
                </a:p>
              </p:txBody>
            </p:sp>
            <p:sp>
              <p:nvSpPr>
                <p:cNvPr id="1042" name="Freeform 7"/>
                <p:cNvSpPr/>
                <p:nvPr/>
              </p:nvSpPr>
              <p:spPr>
                <a:xfrm>
                  <a:off x="128" y="678"/>
                  <a:ext cx="369" cy="505"/>
                </a:xfrm>
                <a:custGeom>
                  <a:avLst/>
                  <a:gdLst/>
                  <a:ahLst/>
                  <a:cxnLst>
                    <a:cxn ang="0">
                      <a:pos x="73" y="0"/>
                    </a:cxn>
                    <a:cxn ang="0">
                      <a:pos x="368" y="404"/>
                    </a:cxn>
                    <a:cxn ang="0">
                      <a:pos x="368" y="504"/>
                    </a:cxn>
                    <a:cxn ang="0">
                      <a:pos x="0" y="0"/>
                    </a:cxn>
                    <a:cxn ang="0">
                      <a:pos x="73" y="0"/>
                    </a:cxn>
                  </a:cxnLst>
                  <a:pathLst>
                    <a:path w="369" h="505">
                      <a:moveTo>
                        <a:pt x="73" y="0"/>
                      </a:moveTo>
                      <a:lnTo>
                        <a:pt x="368" y="404"/>
                      </a:lnTo>
                      <a:lnTo>
                        <a:pt x="368" y="504"/>
                      </a:lnTo>
                      <a:lnTo>
                        <a:pt x="0" y="0"/>
                      </a:lnTo>
                      <a:lnTo>
                        <a:pt x="73" y="0"/>
                      </a:lnTo>
                    </a:path>
                  </a:pathLst>
                </a:custGeom>
                <a:solidFill>
                  <a:schemeClr val="bg2">
                    <a:alpha val="100000"/>
                  </a:schemeClr>
                </a:solidFill>
                <a:ln w="9525">
                  <a:noFill/>
                </a:ln>
              </p:spPr>
              <p:txBody>
                <a:bodyPr/>
                <a:p>
                  <a:endParaRPr lang="en-US"/>
                </a:p>
              </p:txBody>
            </p:sp>
          </p:grpSp>
        </p:grpSp>
        <p:grpSp>
          <p:nvGrpSpPr>
            <p:cNvPr id="1033" name="Group 14"/>
            <p:cNvGrpSpPr/>
            <p:nvPr/>
          </p:nvGrpSpPr>
          <p:grpSpPr>
            <a:xfrm>
              <a:off x="397" y="211"/>
              <a:ext cx="525" cy="480"/>
              <a:chOff x="397" y="211"/>
              <a:chExt cx="525" cy="480"/>
            </a:xfrm>
          </p:grpSpPr>
          <p:sp>
            <p:nvSpPr>
              <p:cNvPr id="1034" name="Freeform 10"/>
              <p:cNvSpPr/>
              <p:nvPr/>
            </p:nvSpPr>
            <p:spPr>
              <a:xfrm>
                <a:off x="397" y="211"/>
                <a:ext cx="525" cy="480"/>
              </a:xfrm>
              <a:custGeom>
                <a:avLst/>
                <a:gdLst/>
                <a:ahLst/>
                <a:cxnLst>
                  <a:cxn ang="0">
                    <a:pos x="225" y="217"/>
                  </a:cxn>
                  <a:cxn ang="0">
                    <a:pos x="133" y="0"/>
                  </a:cxn>
                  <a:cxn ang="0">
                    <a:pos x="263" y="193"/>
                  </a:cxn>
                  <a:cxn ang="0">
                    <a:pos x="393" y="0"/>
                  </a:cxn>
                  <a:cxn ang="0">
                    <a:pos x="299" y="217"/>
                  </a:cxn>
                  <a:cxn ang="0">
                    <a:pos x="524" y="240"/>
                  </a:cxn>
                  <a:cxn ang="0">
                    <a:pos x="298" y="262"/>
                  </a:cxn>
                  <a:cxn ang="0">
                    <a:pos x="393" y="479"/>
                  </a:cxn>
                  <a:cxn ang="0">
                    <a:pos x="263" y="286"/>
                  </a:cxn>
                  <a:cxn ang="0">
                    <a:pos x="133" y="479"/>
                  </a:cxn>
                  <a:cxn ang="0">
                    <a:pos x="224" y="263"/>
                  </a:cxn>
                  <a:cxn ang="0">
                    <a:pos x="0" y="240"/>
                  </a:cxn>
                  <a:cxn ang="0">
                    <a:pos x="225" y="217"/>
                  </a:cxn>
                </a:cxnLst>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alpha val="100000"/>
                    </a:srgbClr>
                  </a:gs>
                  <a:gs pos="100000">
                    <a:schemeClr val="bg1">
                      <a:alpha val="100000"/>
                    </a:schemeClr>
                  </a:gs>
                </a:gsLst>
                <a:path path="rect">
                  <a:fillToRect l="50000" t="50000" r="50000" b="50000"/>
                </a:path>
                <a:tileRect/>
              </a:gradFill>
              <a:ln w="9525">
                <a:noFill/>
              </a:ln>
            </p:spPr>
            <p:txBody>
              <a:bodyPr/>
              <a:p>
                <a:endParaRPr lang="en-US"/>
              </a:p>
            </p:txBody>
          </p:sp>
          <p:sp>
            <p:nvSpPr>
              <p:cNvPr id="1035" name="Freeform 11"/>
              <p:cNvSpPr/>
              <p:nvPr/>
            </p:nvSpPr>
            <p:spPr>
              <a:xfrm>
                <a:off x="469" y="276"/>
                <a:ext cx="382" cy="350"/>
              </a:xfrm>
              <a:custGeom>
                <a:avLst/>
                <a:gdLst/>
                <a:ahLst/>
                <a:cxnLst>
                  <a:cxn ang="0">
                    <a:pos x="153" y="153"/>
                  </a:cxn>
                  <a:cxn ang="0">
                    <a:pos x="95" y="0"/>
                  </a:cxn>
                  <a:cxn ang="0">
                    <a:pos x="191" y="128"/>
                  </a:cxn>
                  <a:cxn ang="0">
                    <a:pos x="284" y="0"/>
                  </a:cxn>
                  <a:cxn ang="0">
                    <a:pos x="227" y="153"/>
                  </a:cxn>
                  <a:cxn ang="0">
                    <a:pos x="381" y="175"/>
                  </a:cxn>
                  <a:cxn ang="0">
                    <a:pos x="226" y="196"/>
                  </a:cxn>
                  <a:cxn ang="0">
                    <a:pos x="284" y="349"/>
                  </a:cxn>
                  <a:cxn ang="0">
                    <a:pos x="191" y="221"/>
                  </a:cxn>
                  <a:cxn ang="0">
                    <a:pos x="95" y="349"/>
                  </a:cxn>
                  <a:cxn ang="0">
                    <a:pos x="152" y="198"/>
                  </a:cxn>
                  <a:cxn ang="0">
                    <a:pos x="0" y="175"/>
                  </a:cxn>
                  <a:cxn ang="0">
                    <a:pos x="153" y="153"/>
                  </a:cxn>
                </a:cxnLst>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alpha val="100000"/>
                    </a:srgbClr>
                  </a:gs>
                  <a:gs pos="100000">
                    <a:schemeClr val="folHlink">
                      <a:alpha val="100000"/>
                    </a:schemeClr>
                  </a:gs>
                </a:gsLst>
                <a:path path="rect">
                  <a:fillToRect l="50000" t="50000" r="50000" b="50000"/>
                </a:path>
                <a:tileRect/>
              </a:gradFill>
              <a:ln w="9525">
                <a:noFill/>
              </a:ln>
            </p:spPr>
            <p:txBody>
              <a:bodyPr/>
              <a:p>
                <a:endParaRPr lang="en-US"/>
              </a:p>
            </p:txBody>
          </p:sp>
          <p:sp>
            <p:nvSpPr>
              <p:cNvPr id="1036" name="Freeform 12"/>
              <p:cNvSpPr/>
              <p:nvPr/>
            </p:nvSpPr>
            <p:spPr>
              <a:xfrm>
                <a:off x="525" y="285"/>
                <a:ext cx="270" cy="332"/>
              </a:xfrm>
              <a:custGeom>
                <a:avLst/>
                <a:gdLst/>
                <a:ahLst/>
                <a:cxnLst>
                  <a:cxn ang="0">
                    <a:pos x="0" y="84"/>
                  </a:cxn>
                  <a:cxn ang="0">
                    <a:pos x="122" y="143"/>
                  </a:cxn>
                  <a:cxn ang="0">
                    <a:pos x="135" y="0"/>
                  </a:cxn>
                  <a:cxn ang="0">
                    <a:pos x="147" y="143"/>
                  </a:cxn>
                  <a:cxn ang="0">
                    <a:pos x="268" y="82"/>
                  </a:cxn>
                  <a:cxn ang="0">
                    <a:pos x="159" y="166"/>
                  </a:cxn>
                  <a:cxn ang="0">
                    <a:pos x="269" y="249"/>
                  </a:cxn>
                  <a:cxn ang="0">
                    <a:pos x="147" y="189"/>
                  </a:cxn>
                  <a:cxn ang="0">
                    <a:pos x="135" y="331"/>
                  </a:cxn>
                  <a:cxn ang="0">
                    <a:pos x="122" y="189"/>
                  </a:cxn>
                  <a:cxn ang="0">
                    <a:pos x="0" y="249"/>
                  </a:cxn>
                  <a:cxn ang="0">
                    <a:pos x="110" y="166"/>
                  </a:cxn>
                  <a:cxn ang="0">
                    <a:pos x="0" y="84"/>
                  </a:cxn>
                </a:cxnLst>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alpha val="100000"/>
                    </a:srgbClr>
                  </a:gs>
                  <a:gs pos="100000">
                    <a:schemeClr val="bg1">
                      <a:alpha val="100000"/>
                    </a:schemeClr>
                  </a:gs>
                </a:gsLst>
                <a:path path="rect">
                  <a:fillToRect l="50000" t="50000" r="50000" b="50000"/>
                </a:path>
                <a:tileRect/>
              </a:gradFill>
              <a:ln w="9525">
                <a:noFill/>
              </a:ln>
            </p:spPr>
            <p:txBody>
              <a:bodyPr/>
              <a:p>
                <a:endParaRPr lang="en-US"/>
              </a:p>
            </p:txBody>
          </p:sp>
          <p:sp>
            <p:nvSpPr>
              <p:cNvPr id="1037" name="Freeform 13"/>
              <p:cNvSpPr/>
              <p:nvPr/>
            </p:nvSpPr>
            <p:spPr>
              <a:xfrm>
                <a:off x="626" y="408"/>
                <a:ext cx="68" cy="85"/>
              </a:xfrm>
              <a:custGeom>
                <a:avLst/>
                <a:gdLst/>
                <a:ahLst/>
                <a:cxnLst>
                  <a:cxn ang="0">
                    <a:pos x="0" y="20"/>
                  </a:cxn>
                  <a:cxn ang="0">
                    <a:pos x="27" y="30"/>
                  </a:cxn>
                  <a:cxn ang="0">
                    <a:pos x="33" y="0"/>
                  </a:cxn>
                  <a:cxn ang="0">
                    <a:pos x="39" y="30"/>
                  </a:cxn>
                  <a:cxn ang="0">
                    <a:pos x="67" y="20"/>
                  </a:cxn>
                  <a:cxn ang="0">
                    <a:pos x="45" y="42"/>
                  </a:cxn>
                  <a:cxn ang="0">
                    <a:pos x="67" y="62"/>
                  </a:cxn>
                  <a:cxn ang="0">
                    <a:pos x="39" y="52"/>
                  </a:cxn>
                  <a:cxn ang="0">
                    <a:pos x="33" y="84"/>
                  </a:cxn>
                  <a:cxn ang="0">
                    <a:pos x="27" y="52"/>
                  </a:cxn>
                  <a:cxn ang="0">
                    <a:pos x="0" y="62"/>
                  </a:cxn>
                  <a:cxn ang="0">
                    <a:pos x="21" y="42"/>
                  </a:cxn>
                  <a:cxn ang="0">
                    <a:pos x="0" y="20"/>
                  </a:cxn>
                </a:cxnLst>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alpha val="100000"/>
                </a:srgbClr>
              </a:solidFill>
              <a:ln w="9525">
                <a:noFill/>
              </a:ln>
            </p:spPr>
            <p:txBody>
              <a:bodyPr/>
              <a:p>
                <a:endParaRPr lang="en-US"/>
              </a:p>
            </p:txBody>
          </p:sp>
        </p:grpSp>
      </p:grpSp>
      <p:sp>
        <p:nvSpPr>
          <p:cNvPr id="2" name="Rectangle 16"/>
          <p:cNvSpPr>
            <a:spLocks noGrp="1" noChangeArrowheads="1"/>
          </p:cNvSpPr>
          <p:nvPr>
            <p:ph type="title"/>
          </p:nvPr>
        </p:nvSpPr>
        <p:spPr bwMode="auto">
          <a:xfrm>
            <a:off x="1371600" y="476250"/>
            <a:ext cx="7086600" cy="127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lstStyle/>
          <a:p>
            <a:pPr lvl="0"/>
            <a:r>
              <a:rPr lang="el-GR" smtClean="0"/>
              <a:t>Click to edit Master title style</a:t>
            </a:r>
            <a:endParaRPr lang="el-GR" smtClean="0"/>
          </a:p>
        </p:txBody>
      </p:sp>
      <p:sp>
        <p:nvSpPr>
          <p:cNvPr id="1028" name="Rectangle 17"/>
          <p:cNvSpPr>
            <a:spLocks noGrp="1"/>
          </p:cNvSpPr>
          <p:nvPr>
            <p:ph type="body" idx="1"/>
          </p:nvPr>
        </p:nvSpPr>
        <p:spPr>
          <a:xfrm>
            <a:off x="685800" y="1981200"/>
            <a:ext cx="7772400" cy="4114800"/>
          </a:xfrm>
          <a:prstGeom prst="rect">
            <a:avLst/>
          </a:prstGeom>
          <a:noFill/>
          <a:ln w="9525">
            <a:noFill/>
          </a:ln>
        </p:spPr>
        <p:txBody>
          <a:bodyPr lIns="92075" tIns="46038" rIns="92075" bIns="46038"/>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3" name="Rectangle 18"/>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lstStyle>
            <a:lvl1pPr>
              <a:defRPr sz="14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4" name="Rectangle 19"/>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lstStyle>
            <a:lvl1pPr algn="ctr">
              <a:defRPr sz="1400"/>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l-GR" sz="1400" b="0" i="0" u="none" strike="noStrike" kern="1200" cap="none" spc="0" normalizeH="0" baseline="0" noProof="0">
              <a:ln>
                <a:noFill/>
              </a:ln>
              <a:solidFill>
                <a:schemeClr val="tx1"/>
              </a:solidFill>
              <a:effectLst/>
              <a:uLnTx/>
              <a:uFillTx/>
              <a:latin typeface="Times New Roman Greek" charset="-95"/>
              <a:ea typeface="+mn-ea"/>
              <a:cs typeface="+mn-cs"/>
            </a:endParaRPr>
          </a:p>
        </p:txBody>
      </p:sp>
      <p:sp>
        <p:nvSpPr>
          <p:cNvPr id="5" name="Rectangle 20"/>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lstStyle>
            <a:lvl1pPr algn="r">
              <a:defRPr sz="1400">
                <a:latin typeface="Times New Roman" panose="02020603050405020304" charset="0"/>
              </a:defRPr>
            </a:lvl1pPr>
          </a:lstStyle>
          <a:p>
            <a:pPr lvl="0">
              <a:buNone/>
            </a:pPr>
            <a:fld id="{9A0DB2DC-4C9A-4742-B13C-FB6460FD3503}" type="slidenum">
              <a:rPr lang="el-GR" dirty="0"/>
            </a:fld>
            <a:endParaRPr lang="el-GR" dirty="0">
              <a:latin typeface="Times New Roman Greek" charset="-95"/>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anose="02020603050405020304" charset="0"/>
        </a:defRPr>
      </a:lvl2pPr>
      <a:lvl3pPr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anose="02020603050405020304" charset="0"/>
        </a:defRPr>
      </a:lvl3pPr>
      <a:lvl4pPr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anose="02020603050405020304" charset="0"/>
        </a:defRPr>
      </a:lvl4pPr>
      <a:lvl5pPr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anose="02020603050405020304" charset="0"/>
        </a:defRPr>
      </a:lvl5pPr>
      <a:lvl6pPr marL="457200"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anose="02020603050405020304" charset="0"/>
        </a:defRPr>
      </a:lvl6pPr>
      <a:lvl7pPr marL="914400"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anose="02020603050405020304" charset="0"/>
        </a:defRPr>
      </a:lvl7pPr>
      <a:lvl8pPr marL="1371600"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anose="02020603050405020304" charset="0"/>
        </a:defRPr>
      </a:lvl8pPr>
      <a:lvl9pPr marL="1828800"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anose="02020603050405020304" charset="0"/>
        </a:defRPr>
      </a:lvl9pPr>
    </p:titleStyle>
    <p:bodyStyle>
      <a:lvl1pPr marL="342900" indent="-342900" algn="l" rtl="0" eaLnBrk="0" fontAlgn="base" hangingPunct="0">
        <a:spcBef>
          <a:spcPct val="20000"/>
        </a:spcBef>
        <a:spcAft>
          <a:spcPct val="0"/>
        </a:spcAft>
        <a:buClr>
          <a:schemeClr val="tx2"/>
        </a:buClr>
        <a:buSzPct val="75000"/>
        <a:buFont typeface="Monotype Sorts" charset="2"/>
        <a:buChar char="u"/>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Font typeface="Monotype Sorts" charset="2"/>
        <a:buChar char="u"/>
        <a:defRPr sz="28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Monotype Sorts" charset="2"/>
        <a:buChar char="u"/>
        <a:defRPr sz="2400">
          <a:solidFill>
            <a:schemeClr val="tx1"/>
          </a:solidFill>
          <a:latin typeface="+mn-lt"/>
        </a:defRPr>
      </a:lvl3pPr>
      <a:lvl4pPr marL="1600200" indent="-228600" algn="l" rtl="0" eaLnBrk="0" fontAlgn="base" hangingPunct="0">
        <a:spcBef>
          <a:spcPct val="20000"/>
        </a:spcBef>
        <a:spcAft>
          <a:spcPct val="0"/>
        </a:spcAft>
        <a:buClr>
          <a:schemeClr val="tx1"/>
        </a:buClr>
        <a:buSzPct val="65000"/>
        <a:buFont typeface="Monotype Sorts" charset="2"/>
        <a:buChar char="u"/>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65000"/>
        <a:buFont typeface="Monotype Sorts" charset="2"/>
        <a:buChar char="u"/>
        <a:defRPr sz="2000">
          <a:solidFill>
            <a:schemeClr val="tx1"/>
          </a:solidFill>
          <a:latin typeface="+mn-lt"/>
        </a:defRPr>
      </a:lvl5pPr>
      <a:lvl6pPr marL="2514600" indent="-228600" algn="l" rtl="0" eaLnBrk="0" fontAlgn="base" hangingPunct="0">
        <a:spcBef>
          <a:spcPct val="20000"/>
        </a:spcBef>
        <a:spcAft>
          <a:spcPct val="0"/>
        </a:spcAft>
        <a:buClr>
          <a:schemeClr val="tx2"/>
        </a:buClr>
        <a:buSzPct val="65000"/>
        <a:buFont typeface="Monotype Sorts" charset="2"/>
        <a:buChar char="u"/>
        <a:defRPr sz="2000">
          <a:solidFill>
            <a:schemeClr val="tx1"/>
          </a:solidFill>
          <a:latin typeface="+mn-lt"/>
        </a:defRPr>
      </a:lvl6pPr>
      <a:lvl7pPr marL="2971800" indent="-228600" algn="l" rtl="0" eaLnBrk="0" fontAlgn="base" hangingPunct="0">
        <a:spcBef>
          <a:spcPct val="20000"/>
        </a:spcBef>
        <a:spcAft>
          <a:spcPct val="0"/>
        </a:spcAft>
        <a:buClr>
          <a:schemeClr val="tx2"/>
        </a:buClr>
        <a:buSzPct val="65000"/>
        <a:buFont typeface="Monotype Sorts" charset="2"/>
        <a:buChar char="u"/>
        <a:defRPr sz="2000">
          <a:solidFill>
            <a:schemeClr val="tx1"/>
          </a:solidFill>
          <a:latin typeface="+mn-lt"/>
        </a:defRPr>
      </a:lvl7pPr>
      <a:lvl8pPr marL="3429000" indent="-228600" algn="l" rtl="0" eaLnBrk="0" fontAlgn="base" hangingPunct="0">
        <a:spcBef>
          <a:spcPct val="20000"/>
        </a:spcBef>
        <a:spcAft>
          <a:spcPct val="0"/>
        </a:spcAft>
        <a:buClr>
          <a:schemeClr val="tx2"/>
        </a:buClr>
        <a:buSzPct val="65000"/>
        <a:buFont typeface="Monotype Sorts" charset="2"/>
        <a:buChar char="u"/>
        <a:defRPr sz="2000">
          <a:solidFill>
            <a:schemeClr val="tx1"/>
          </a:solidFill>
          <a:latin typeface="+mn-lt"/>
        </a:defRPr>
      </a:lvl8pPr>
      <a:lvl9pPr marL="3886200" indent="-228600" algn="l" rtl="0" eaLnBrk="0" fontAlgn="base" hangingPunct="0">
        <a:spcBef>
          <a:spcPct val="20000"/>
        </a:spcBef>
        <a:spcAft>
          <a:spcPct val="0"/>
        </a:spcAft>
        <a:buClr>
          <a:schemeClr val="tx2"/>
        </a:buClr>
        <a:buSzPct val="65000"/>
        <a:buFont typeface="Monotype Sorts" charset="2"/>
        <a:buChar char="u"/>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vmlDrawing" Target="../drawings/vmlDrawing1.vml"/><Relationship Id="rId4" Type="http://schemas.openxmlformats.org/officeDocument/2006/relationships/slideLayout" Target="../slideLayouts/slideLayout1.xml"/><Relationship Id="rId3" Type="http://schemas.openxmlformats.org/officeDocument/2006/relationships/themeOverride" Target="../theme/themeOverride1.xml"/><Relationship Id="rId2" Type="http://schemas.openxmlformats.org/officeDocument/2006/relationships/image" Target="../media/image1.w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5" Type="http://schemas.openxmlformats.org/officeDocument/2006/relationships/notesSlide" Target="../notesSlides/notesSlide10.xml"/><Relationship Id="rId4" Type="http://schemas.openxmlformats.org/officeDocument/2006/relationships/vmlDrawing" Target="../drawings/vmlDrawing8.vml"/><Relationship Id="rId3" Type="http://schemas.openxmlformats.org/officeDocument/2006/relationships/slideLayout" Target="../slideLayouts/slideLayout2.xml"/><Relationship Id="rId2" Type="http://schemas.openxmlformats.org/officeDocument/2006/relationships/image" Target="../media/image7.wmf"/><Relationship Id="rId1" Type="http://schemas.openxmlformats.org/officeDocument/2006/relationships/oleObject" Target="../embeddings/oleObject8.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5" Type="http://schemas.openxmlformats.org/officeDocument/2006/relationships/notesSlide" Target="../notesSlides/notesSlide13.xml"/><Relationship Id="rId4" Type="http://schemas.openxmlformats.org/officeDocument/2006/relationships/vmlDrawing" Target="../drawings/vmlDrawing9.vml"/><Relationship Id="rId3" Type="http://schemas.openxmlformats.org/officeDocument/2006/relationships/slideLayout" Target="../slideLayouts/slideLayout2.xml"/><Relationship Id="rId2" Type="http://schemas.openxmlformats.org/officeDocument/2006/relationships/image" Target="../media/image8.wmf"/><Relationship Id="rId1" Type="http://schemas.openxmlformats.org/officeDocument/2006/relationships/oleObject" Target="../embeddings/oleObject9.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vmlDrawing" Target="../drawings/vmlDrawing2.vml"/><Relationship Id="rId3" Type="http://schemas.openxmlformats.org/officeDocument/2006/relationships/slideLayout" Target="../slideLayouts/slideLayout2.xml"/><Relationship Id="rId2" Type="http://schemas.openxmlformats.org/officeDocument/2006/relationships/image" Target="../media/image2.wmf"/><Relationship Id="rId1"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5" Type="http://schemas.openxmlformats.org/officeDocument/2006/relationships/notesSlide" Target="../notesSlides/notesSlide19.xml"/><Relationship Id="rId4" Type="http://schemas.openxmlformats.org/officeDocument/2006/relationships/vmlDrawing" Target="../drawings/vmlDrawing10.vml"/><Relationship Id="rId3" Type="http://schemas.openxmlformats.org/officeDocument/2006/relationships/slideLayout" Target="../slideLayouts/slideLayout6.xml"/><Relationship Id="rId2" Type="http://schemas.openxmlformats.org/officeDocument/2006/relationships/image" Target="../media/image9.wmf"/><Relationship Id="rId1" Type="http://schemas.openxmlformats.org/officeDocument/2006/relationships/oleObject" Target="../embeddings/oleObject10.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vmlDrawing" Target="../drawings/vmlDrawing3.vml"/><Relationship Id="rId3" Type="http://schemas.openxmlformats.org/officeDocument/2006/relationships/slideLayout" Target="../slideLayouts/slideLayout2.xml"/><Relationship Id="rId2" Type="http://schemas.openxmlformats.org/officeDocument/2006/relationships/image" Target="../media/image3.wmf"/><Relationship Id="rId1"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vmlDrawing" Target="../drawings/vmlDrawing4.vml"/><Relationship Id="rId3" Type="http://schemas.openxmlformats.org/officeDocument/2006/relationships/slideLayout" Target="../slideLayouts/slideLayout2.xml"/><Relationship Id="rId2" Type="http://schemas.openxmlformats.org/officeDocument/2006/relationships/image" Target="../media/image4.wmf"/><Relationship Id="rId1"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vmlDrawing" Target="../drawings/vmlDrawing5.vml"/><Relationship Id="rId3" Type="http://schemas.openxmlformats.org/officeDocument/2006/relationships/slideLayout" Target="../slideLayouts/slideLayout2.xml"/><Relationship Id="rId2" Type="http://schemas.openxmlformats.org/officeDocument/2006/relationships/image" Target="../media/image5.wmf"/><Relationship Id="rId1" Type="http://schemas.openxmlformats.org/officeDocument/2006/relationships/oleObject" Target="../embeddings/oleObject5.bin"/></Relationships>
</file>

<file path=ppt/slides/_rels/slide8.xml.rels><?xml version="1.0" encoding="UTF-8" standalone="yes"?>
<Relationships xmlns="http://schemas.openxmlformats.org/package/2006/relationships"><Relationship Id="rId5" Type="http://schemas.openxmlformats.org/officeDocument/2006/relationships/notesSlide" Target="../notesSlides/notesSlide8.xml"/><Relationship Id="rId4" Type="http://schemas.openxmlformats.org/officeDocument/2006/relationships/vmlDrawing" Target="../drawings/vmlDrawing6.vml"/><Relationship Id="rId3" Type="http://schemas.openxmlformats.org/officeDocument/2006/relationships/slideLayout" Target="../slideLayouts/slideLayout2.xml"/><Relationship Id="rId2" Type="http://schemas.openxmlformats.org/officeDocument/2006/relationships/image" Target="../media/image6.wmf"/><Relationship Id="rId1"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5" Type="http://schemas.openxmlformats.org/officeDocument/2006/relationships/notesSlide" Target="../notesSlides/notesSlide9.xml"/><Relationship Id="rId4" Type="http://schemas.openxmlformats.org/officeDocument/2006/relationships/vmlDrawing" Target="../drawings/vmlDrawing7.vml"/><Relationship Id="rId3" Type="http://schemas.openxmlformats.org/officeDocument/2006/relationships/slideLayout" Target="../slideLayouts/slideLayout2.xml"/><Relationship Id="rId2" Type="http://schemas.openxmlformats.org/officeDocument/2006/relationships/image" Target="../media/image7.wmf"/><Relationship Id="rId1"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2"/>
          <p:cNvSpPr>
            <a:spLocks noGrp="1" noChangeArrowheads="1"/>
          </p:cNvSpPr>
          <p:nvPr>
            <p:ph type="ctrTitle" sz="quarter"/>
          </p:nvPr>
        </p:nvSpPr>
        <p:spPr>
          <a:xfrm>
            <a:off x="0" y="304800"/>
            <a:ext cx="8953500" cy="1549400"/>
          </a:xfrm>
        </p:spPr>
        <p:txBody>
          <a:bodyPr vert="horz" wrap="square" lIns="92075" tIns="46038" rIns="92075" bIns="46038" numCol="1" anchor="ctr" anchorCtr="0" compatLnSpc="1"/>
          <a:p>
            <a:pPr algn="ctr">
              <a:buClrTx/>
              <a:buSzTx/>
              <a:buFontTx/>
            </a:pPr>
            <a:r>
              <a:rPr sz="2400" dirty="0">
                <a:effectLst>
                  <a:outerShdw blurRad="38100" dist="38100" dir="2700000">
                    <a:srgbClr val="000000"/>
                  </a:outerShdw>
                </a:effectLst>
                <a:latin typeface="Courier New" panose="02070309020205020404" pitchFamily="49" charset="0"/>
                <a:ea typeface="+mj-ea"/>
                <a:cs typeface="+mj-cs"/>
              </a:rPr>
              <a:t>ΦΥΣΙΚΗ ΑΓΩΓΗ ΚAΙ ΑΘΛΗΤΙΣΜΌΣ ΓΙΑ ΑΤΟΜΑ ΜΕ ΔΙΑΤΑΡΑΧΗ ΣΤΟ ΦΑΣΜΑ ΤΟΥ ΑΥΤΙΣΜΟΥ</a:t>
            </a:r>
            <a:br>
              <a:rPr sz="2400" dirty="0">
                <a:effectLst>
                  <a:outerShdw blurRad="38100" dist="38100" dir="2700000">
                    <a:srgbClr val="000000"/>
                  </a:outerShdw>
                </a:effectLst>
                <a:latin typeface="Courier New" panose="02070309020205020404" pitchFamily="49" charset="0"/>
                <a:ea typeface="+mj-ea"/>
                <a:cs typeface="+mj-cs"/>
              </a:rPr>
            </a:br>
            <a:r>
              <a:rPr lang="el-GR" sz="2400" dirty="0">
                <a:effectLst>
                  <a:outerShdw blurRad="38100" dist="38100" dir="2700000">
                    <a:srgbClr val="000000"/>
                  </a:outerShdw>
                </a:effectLst>
                <a:latin typeface="Courier New" panose="02070309020205020404" pitchFamily="49" charset="0"/>
                <a:ea typeface="+mj-ea"/>
                <a:cs typeface="+mj-cs"/>
              </a:rPr>
              <a:t>2024</a:t>
            </a:r>
            <a:endParaRPr lang="el-GR" sz="2400" dirty="0">
              <a:effectLst>
                <a:outerShdw blurRad="38100" dist="38100" dir="2700000">
                  <a:srgbClr val="000000"/>
                </a:outerShdw>
              </a:effectLst>
              <a:latin typeface="Courier New" panose="02070309020205020404" pitchFamily="49" charset="0"/>
              <a:ea typeface="+mj-ea"/>
              <a:cs typeface="+mj-cs"/>
            </a:endParaRPr>
          </a:p>
        </p:txBody>
      </p:sp>
      <p:sp>
        <p:nvSpPr>
          <p:cNvPr id="4099" name="Rectangle 3"/>
          <p:cNvSpPr>
            <a:spLocks noGrp="1"/>
          </p:cNvSpPr>
          <p:nvPr>
            <p:ph type="subTitle" sz="quarter" idx="1"/>
          </p:nvPr>
        </p:nvSpPr>
        <p:spPr>
          <a:xfrm>
            <a:off x="254000" y="3613150"/>
            <a:ext cx="6529388" cy="2540000"/>
          </a:xfrm>
        </p:spPr>
        <p:txBody>
          <a:bodyPr vert="horz" wrap="square" lIns="92075" tIns="46038" rIns="92075" bIns="46038" anchor="t" anchorCtr="0"/>
          <a:p>
            <a:pPr algn="l">
              <a:buSzPct val="75000"/>
            </a:pPr>
            <a:r>
              <a:rPr sz="2800" dirty="0">
                <a:latin typeface="Courier New" panose="02070309020205020404" pitchFamily="49" charset="0"/>
                <a:ea typeface="+mn-ea"/>
                <a:cs typeface="+mn-cs"/>
              </a:rPr>
              <a:t>Σκορδίλης Εμμανουήλ</a:t>
            </a:r>
            <a:r>
              <a:rPr lang="el-GR" sz="2800" dirty="0">
                <a:latin typeface="Courier New" panose="02070309020205020404" pitchFamily="49" charset="0"/>
                <a:ea typeface="+mn-ea"/>
                <a:cs typeface="+mn-cs"/>
              </a:rPr>
              <a:t>,</a:t>
            </a:r>
            <a:r>
              <a:rPr sz="2800" dirty="0">
                <a:latin typeface="Courier New" panose="02070309020205020404" pitchFamily="49" charset="0"/>
                <a:ea typeface="+mn-ea"/>
                <a:cs typeface="+mn-cs"/>
              </a:rPr>
              <a:t>Καθηγητής</a:t>
            </a:r>
            <a:endParaRPr sz="2800" dirty="0">
              <a:latin typeface="Courier New" panose="02070309020205020404" pitchFamily="49" charset="0"/>
              <a:ea typeface="+mn-ea"/>
              <a:cs typeface="+mn-cs"/>
            </a:endParaRPr>
          </a:p>
          <a:p>
            <a:pPr algn="l">
              <a:buSzPct val="75000"/>
            </a:pPr>
            <a:r>
              <a:rPr lang="el-GR" sz="2800" dirty="0">
                <a:latin typeface="Courier New" panose="02070309020205020404" pitchFamily="49" charset="0"/>
                <a:ea typeface="+mn-ea"/>
                <a:cs typeface="+mn-cs"/>
              </a:rPr>
              <a:t>Δρ Φεβρωνία Καρκαλέτση</a:t>
            </a:r>
            <a:endParaRPr sz="2800" dirty="0">
              <a:latin typeface="Courier New" panose="02070309020205020404" pitchFamily="49" charset="0"/>
              <a:ea typeface="+mn-ea"/>
              <a:cs typeface="+mn-cs"/>
            </a:endParaRPr>
          </a:p>
          <a:p>
            <a:pPr algn="l">
              <a:buSzPct val="75000"/>
            </a:pPr>
            <a:r>
              <a:rPr sz="2800" dirty="0">
                <a:latin typeface="Courier New" panose="02070309020205020404" pitchFamily="49" charset="0"/>
                <a:ea typeface="+mn-ea"/>
                <a:cs typeface="+mn-cs"/>
              </a:rPr>
              <a:t>ΣΕΦΑΑ Αθηνών</a:t>
            </a:r>
            <a:endParaRPr sz="2800" dirty="0">
              <a:latin typeface="Courier New" panose="02070309020205020404" pitchFamily="49" charset="0"/>
              <a:ea typeface="+mn-ea"/>
              <a:cs typeface="+mn-cs"/>
            </a:endParaRPr>
          </a:p>
          <a:p>
            <a:pPr algn="l">
              <a:buSzPct val="75000"/>
            </a:pPr>
            <a:r>
              <a:rPr sz="2800" dirty="0">
                <a:latin typeface="Courier New" panose="02070309020205020404" pitchFamily="49" charset="0"/>
                <a:ea typeface="+mn-ea"/>
                <a:cs typeface="+mn-cs"/>
              </a:rPr>
              <a:t>20</a:t>
            </a:r>
            <a:r>
              <a:rPr lang="el-GR" sz="2800" dirty="0">
                <a:latin typeface="Courier New" panose="02070309020205020404" pitchFamily="49" charset="0"/>
                <a:ea typeface="+mn-ea"/>
                <a:cs typeface="+mn-cs"/>
              </a:rPr>
              <a:t>24</a:t>
            </a:r>
            <a:endParaRPr lang="el-GR" sz="2800" dirty="0">
              <a:latin typeface="Courier New" panose="02070309020205020404" pitchFamily="49" charset="0"/>
              <a:ea typeface="+mn-ea"/>
              <a:cs typeface="+mn-cs"/>
            </a:endParaRPr>
          </a:p>
        </p:txBody>
      </p:sp>
      <p:graphicFrame>
        <p:nvGraphicFramePr>
          <p:cNvPr id="3076" name="Object 4"/>
          <p:cNvGraphicFramePr/>
          <p:nvPr/>
        </p:nvGraphicFramePr>
        <p:xfrm>
          <a:off x="6943725" y="2593975"/>
          <a:ext cx="1989138" cy="2624138"/>
        </p:xfrm>
        <a:graphic>
          <a:graphicData uri="http://schemas.openxmlformats.org/presentationml/2006/ole">
            <mc:AlternateContent xmlns:mc="http://schemas.openxmlformats.org/markup-compatibility/2006">
              <mc:Choice xmlns:v="urn:schemas-microsoft-com:vml" Requires="v">
                <p:oleObj spid="_x0000_s2" name="" r:id="rId1" imgW="1990725" imgH="2625725" progId="MS_ClipArt_Gallery.2">
                  <p:embed/>
                </p:oleObj>
              </mc:Choice>
              <mc:Fallback>
                <p:oleObj name="" r:id="rId1" imgW="1990725" imgH="2625725" progId="MS_ClipArt_Gallery.2">
                  <p:embed/>
                  <p:pic>
                    <p:nvPicPr>
                      <p:cNvPr id="0" name="Picture 1"/>
                      <p:cNvPicPr/>
                      <p:nvPr/>
                    </p:nvPicPr>
                    <p:blipFill>
                      <a:blip r:embed="rId2"/>
                      <a:stretch>
                        <a:fillRect/>
                      </a:stretch>
                    </p:blipFill>
                    <p:spPr>
                      <a:xfrm>
                        <a:off x="6943725" y="2593975"/>
                        <a:ext cx="1989138" cy="2624138"/>
                      </a:xfrm>
                      <a:prstGeom prst="rect">
                        <a:avLst/>
                      </a:prstGeom>
                      <a:noFill/>
                      <a:ln w="38100">
                        <a:noFill/>
                        <a:miter/>
                      </a:ln>
                    </p:spPr>
                  </p:pic>
                </p:oleObj>
              </mc:Fallback>
            </mc:AlternateContent>
          </a:graphicData>
        </a:graphic>
      </p:graphicFrame>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9">
                                            <p:txEl>
                                              <p:charRg st="0" end="20"/>
                                            </p:txEl>
                                          </p:spTgt>
                                        </p:tgtEl>
                                        <p:attrNameLst>
                                          <p:attrName>style.visibility</p:attrName>
                                        </p:attrNameLst>
                                      </p:cBhvr>
                                      <p:to>
                                        <p:strVal val="visible"/>
                                      </p:to>
                                    </p:set>
                                    <p:animEffect transition="in" filter="dissolve">
                                      <p:cBhvr>
                                        <p:cTn id="7" dur="500"/>
                                        <p:tgtEl>
                                          <p:spTgt spid="4099">
                                            <p:txEl>
                                              <p:charRg st="0" end="2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099">
                                            <p:txEl>
                                              <p:charRg st="1" end="1"/>
                                            </p:txEl>
                                          </p:spTgt>
                                        </p:tgtEl>
                                        <p:attrNameLst>
                                          <p:attrName>style.visibility</p:attrName>
                                        </p:attrNameLst>
                                      </p:cBhvr>
                                      <p:to>
                                        <p:strVal val="visible"/>
                                      </p:to>
                                    </p:set>
                                    <p:animEffect transition="in" filter="dissolve">
                                      <p:cBhvr>
                                        <p:cTn id="12" dur="500"/>
                                        <p:tgtEl>
                                          <p:spTgt spid="4099">
                                            <p:txEl>
                                              <p:char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099">
                                            <p:txEl>
                                              <p:charRg st="42" end="55"/>
                                            </p:txEl>
                                          </p:spTgt>
                                        </p:tgtEl>
                                        <p:attrNameLst>
                                          <p:attrName>style.visibility</p:attrName>
                                        </p:attrNameLst>
                                      </p:cBhvr>
                                      <p:to>
                                        <p:strVal val="visible"/>
                                      </p:to>
                                    </p:set>
                                    <p:animEffect transition="in" filter="dissolve">
                                      <p:cBhvr>
                                        <p:cTn id="17" dur="500"/>
                                        <p:tgtEl>
                                          <p:spTgt spid="4099">
                                            <p:txEl>
                                              <p:charRg st="42" end="5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099">
                                            <p:txEl>
                                              <p:charRg st="55" end="60"/>
                                            </p:txEl>
                                          </p:spTgt>
                                        </p:tgtEl>
                                        <p:attrNameLst>
                                          <p:attrName>style.visibility</p:attrName>
                                        </p:attrNameLst>
                                      </p:cBhvr>
                                      <p:to>
                                        <p:strVal val="visible"/>
                                      </p:to>
                                    </p:set>
                                    <p:animEffect transition="in" filter="dissolve">
                                      <p:cBhvr>
                                        <p:cTn id="22" dur="500"/>
                                        <p:tgtEl>
                                          <p:spTgt spid="4099">
                                            <p:txEl>
                                              <p:charRg st="55" end="6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Rectangle 2"/>
          <p:cNvSpPr>
            <a:spLocks noGrp="1" noChangeArrowheads="1"/>
          </p:cNvSpPr>
          <p:nvPr>
            <p:ph type="title" hasCustomPrompt="1"/>
          </p:nvPr>
        </p:nvSpPr>
        <p:spPr>
          <a:xfrm>
            <a:off x="354013" y="79375"/>
            <a:ext cx="8104188" cy="917575"/>
          </a:xfrm>
        </p:spPr>
        <p:txBody>
          <a:bodyPr vert="horz" wrap="square" lIns="92075" tIns="46038" rIns="92075" bIns="46038" numCol="1" anchor="ctr" anchorCtr="0" compatLnSpc="1"/>
          <a:p>
            <a:pPr algn="ctr"/>
            <a:r>
              <a:rPr sz="3600" dirty="0">
                <a:effectLst>
                  <a:outerShdw blurRad="38100" dist="38100" dir="2700000">
                    <a:srgbClr val="000000"/>
                  </a:outerShdw>
                </a:effectLst>
              </a:rPr>
              <a:t>Αυτισμός</a:t>
            </a:r>
            <a:endParaRPr sz="3600" dirty="0">
              <a:effectLst>
                <a:outerShdw blurRad="38100" dist="38100" dir="2700000">
                  <a:srgbClr val="000000"/>
                </a:outerShdw>
              </a:effectLst>
            </a:endParaRPr>
          </a:p>
        </p:txBody>
      </p:sp>
      <p:sp>
        <p:nvSpPr>
          <p:cNvPr id="39939" name="Rectangle 3"/>
          <p:cNvSpPr>
            <a:spLocks noGrp="1"/>
          </p:cNvSpPr>
          <p:nvPr>
            <p:ph idx="1" hasCustomPrompt="1"/>
          </p:nvPr>
        </p:nvSpPr>
        <p:spPr>
          <a:xfrm>
            <a:off x="303213" y="1150938"/>
            <a:ext cx="8537575" cy="5491162"/>
          </a:xfrm>
        </p:spPr>
        <p:txBody>
          <a:bodyPr vert="horz" wrap="square" lIns="92075" tIns="46038" rIns="92075" bIns="46038" anchor="t" anchorCtr="0"/>
          <a:p>
            <a:r>
              <a:rPr sz="2400" dirty="0">
                <a:latin typeface="Times New Roman Greek" charset="-95"/>
              </a:rPr>
              <a:t>Β: Καθυστερήσεις ή μη φυσιολογική λειτουργία σε τουλάχιστον έναν από τους παρακάτω τομείς με έναρξη πριν την ηλικία των 3 χρόνων:</a:t>
            </a:r>
            <a:endParaRPr sz="2400" dirty="0">
              <a:latin typeface="Times New Roman Greek" charset="-95"/>
            </a:endParaRPr>
          </a:p>
          <a:p>
            <a:r>
              <a:rPr sz="2400" dirty="0">
                <a:latin typeface="Times New Roman Greek" charset="-95"/>
              </a:rPr>
              <a:t>1.Κοινωνική διαντίδραση</a:t>
            </a:r>
            <a:endParaRPr sz="2400" dirty="0">
              <a:latin typeface="Times New Roman Greek" charset="-95"/>
            </a:endParaRPr>
          </a:p>
          <a:p>
            <a:r>
              <a:rPr sz="2400" dirty="0">
                <a:latin typeface="Times New Roman Greek" charset="-95"/>
              </a:rPr>
              <a:t>2. Γλώσσα, όπως χρησιμοποιείται στην κοινωνική επικοινωνία</a:t>
            </a:r>
            <a:endParaRPr sz="2400" dirty="0">
              <a:latin typeface="Times New Roman Greek" charset="-95"/>
            </a:endParaRPr>
          </a:p>
          <a:p>
            <a:r>
              <a:rPr sz="2400" dirty="0">
                <a:latin typeface="Times New Roman Greek" charset="-95"/>
              </a:rPr>
              <a:t>3. Συμβολικό ή φαντασιακό παιχνίδι</a:t>
            </a:r>
            <a:endParaRPr sz="2400" dirty="0">
              <a:latin typeface="Times New Roman Greek" charset="-95"/>
            </a:endParaRPr>
          </a:p>
        </p:txBody>
      </p:sp>
      <p:graphicFrame>
        <p:nvGraphicFramePr>
          <p:cNvPr id="12292" name="Object 4"/>
          <p:cNvGraphicFramePr/>
          <p:nvPr/>
        </p:nvGraphicFramePr>
        <p:xfrm>
          <a:off x="6854825" y="4346575"/>
          <a:ext cx="2289175" cy="2511425"/>
        </p:xfrm>
        <a:graphic>
          <a:graphicData uri="http://schemas.openxmlformats.org/presentationml/2006/ole">
            <mc:AlternateContent xmlns:mc="http://schemas.openxmlformats.org/markup-compatibility/2006">
              <mc:Choice xmlns:v="urn:schemas-microsoft-com:vml" Requires="v">
                <p:oleObj spid="_x0000_s3083" name="" r:id="rId1" imgW="2291080" imgH="2513330" progId="MS_ClipArt_Gallery.2">
                  <p:embed/>
                </p:oleObj>
              </mc:Choice>
              <mc:Fallback>
                <p:oleObj name="" r:id="rId1" imgW="2291080" imgH="2513330" progId="MS_ClipArt_Gallery.2">
                  <p:embed/>
                  <p:pic>
                    <p:nvPicPr>
                      <p:cNvPr id="0" name="Picture 3082"/>
                      <p:cNvPicPr/>
                      <p:nvPr/>
                    </p:nvPicPr>
                    <p:blipFill>
                      <a:blip r:embed="rId2"/>
                      <a:stretch>
                        <a:fillRect/>
                      </a:stretch>
                    </p:blipFill>
                    <p:spPr>
                      <a:xfrm>
                        <a:off x="6854825" y="4346575"/>
                        <a:ext cx="2289175" cy="251142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9939">
                                            <p:txEl>
                                              <p:charRg st="0" end="13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9939">
                                            <p:txEl>
                                              <p:charRg st="130" end="15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9939">
                                            <p:txEl>
                                              <p:charRg st="154" end="21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9939">
                                            <p:txEl>
                                              <p:charRg st="213" end="24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Rectangle 2"/>
          <p:cNvSpPr>
            <a:spLocks noGrp="1" noChangeArrowheads="1"/>
          </p:cNvSpPr>
          <p:nvPr>
            <p:ph type="title" hasCustomPrompt="1"/>
          </p:nvPr>
        </p:nvSpPr>
        <p:spPr>
          <a:xfrm>
            <a:off x="523875" y="0"/>
            <a:ext cx="7918450" cy="1031875"/>
          </a:xfrm>
        </p:spPr>
        <p:txBody>
          <a:bodyPr vert="horz" wrap="square" lIns="92075" tIns="46038" rIns="92075" bIns="46038" numCol="1" anchor="ctr" anchorCtr="0" compatLnSpc="1"/>
          <a:p>
            <a:pPr algn="ctr"/>
            <a:r>
              <a:rPr sz="3200" dirty="0">
                <a:effectLst>
                  <a:outerShdw blurRad="38100" dist="38100" dir="2700000">
                    <a:srgbClr val="000000"/>
                  </a:outerShdw>
                </a:effectLst>
                <a:latin typeface="Times New Roman Greek" charset="-95"/>
              </a:rPr>
              <a:t>Αίτια</a:t>
            </a:r>
            <a:endParaRPr sz="3200" dirty="0">
              <a:effectLst>
                <a:outerShdw blurRad="38100" dist="38100" dir="2700000">
                  <a:srgbClr val="000000"/>
                </a:outerShdw>
              </a:effectLst>
              <a:latin typeface="Times New Roman Greek" charset="-95"/>
            </a:endParaRPr>
          </a:p>
        </p:txBody>
      </p:sp>
      <p:sp>
        <p:nvSpPr>
          <p:cNvPr id="13315" name="Rectangle 3"/>
          <p:cNvSpPr>
            <a:spLocks noGrp="1"/>
          </p:cNvSpPr>
          <p:nvPr>
            <p:ph idx="1" hasCustomPrompt="1"/>
          </p:nvPr>
        </p:nvSpPr>
        <p:spPr>
          <a:xfrm>
            <a:off x="685800" y="1201738"/>
            <a:ext cx="7772400" cy="4894262"/>
          </a:xfrm>
        </p:spPr>
        <p:txBody>
          <a:bodyPr vert="horz" wrap="square" lIns="92075" tIns="46038" rIns="92075" bIns="46038" anchor="t" anchorCtr="0"/>
          <a:p>
            <a:pPr>
              <a:lnSpc>
                <a:spcPct val="80000"/>
              </a:lnSpc>
            </a:pPr>
            <a:r>
              <a:rPr sz="2000" dirty="0">
                <a:latin typeface="Times New Roman Greek" charset="-95"/>
              </a:rPr>
              <a:t>Μολυσματικοί παράγοντες: Αν μολυνθεί το ΚΝΣ σε μια κρίσιμη αναπτυξιακή περίοδο, μπορεί να προκληθεί αυτισμός (</a:t>
            </a:r>
            <a:r>
              <a:rPr lang="en-US" altLang="x-none" sz="2000" dirty="0">
                <a:latin typeface="Times New Roman Greek" charset="-95"/>
              </a:rPr>
              <a:t>Frith</a:t>
            </a:r>
            <a:r>
              <a:rPr sz="2000" dirty="0">
                <a:latin typeface="Times New Roman Greek" charset="-95"/>
              </a:rPr>
              <a:t>,</a:t>
            </a:r>
            <a:r>
              <a:rPr lang="en-US" altLang="x-none" sz="2000" dirty="0">
                <a:latin typeface="Times New Roman Greek" charset="-95"/>
              </a:rPr>
              <a:t> 1994</a:t>
            </a:r>
            <a:r>
              <a:rPr sz="2000" dirty="0">
                <a:latin typeface="Times New Roman Greek" charset="-95"/>
              </a:rPr>
              <a:t>)</a:t>
            </a:r>
            <a:endParaRPr sz="2000" dirty="0">
              <a:latin typeface="Times New Roman Greek" charset="-95"/>
            </a:endParaRPr>
          </a:p>
          <a:p>
            <a:pPr>
              <a:lnSpc>
                <a:spcPct val="80000"/>
              </a:lnSpc>
            </a:pPr>
            <a:r>
              <a:rPr sz="2000" dirty="0">
                <a:latin typeface="Times New Roman Greek" charset="-95"/>
              </a:rPr>
              <a:t>Βιοχημικά αίτια</a:t>
            </a:r>
            <a:r>
              <a:rPr lang="en-US" altLang="x-none" sz="2000" dirty="0">
                <a:latin typeface="Times New Roman Greek" charset="-95"/>
              </a:rPr>
              <a:t>: </a:t>
            </a:r>
            <a:r>
              <a:rPr sz="2000" dirty="0">
                <a:latin typeface="Times New Roman Greek" charset="-95"/>
              </a:rPr>
              <a:t>Αυξημένη εκροή σεροτονίνης από τα αιμοπετάλια. Διαταραχές στην απέκκριση πεπτιδίων από τα ούρα </a:t>
            </a:r>
            <a:r>
              <a:rPr lang="en-US" altLang="x-none" sz="2000" dirty="0">
                <a:latin typeface="Times New Roman Greek" charset="-95"/>
              </a:rPr>
              <a:t>(Rutter. 1990</a:t>
            </a:r>
            <a:r>
              <a:rPr sz="2000" dirty="0">
                <a:latin typeface="Times New Roman Greek" charset="-95"/>
              </a:rPr>
              <a:t>)</a:t>
            </a:r>
            <a:endParaRPr sz="2000" dirty="0">
              <a:latin typeface="Times New Roman Greek" charset="-95"/>
            </a:endParaRPr>
          </a:p>
          <a:p>
            <a:pPr>
              <a:lnSpc>
                <a:spcPct val="80000"/>
              </a:lnSpc>
            </a:pPr>
            <a:r>
              <a:rPr sz="2000" dirty="0">
                <a:latin typeface="Times New Roman Greek" charset="-95"/>
              </a:rPr>
              <a:t>Χρωμοσωμικές ανωμαλίες (Κυπριωτάκης, 1997): Το εύθραυστο Χ είναι συνδεδεμένο με αυτισμό (10-20% των παιδιών με αυτισμό έχουν και το </a:t>
            </a:r>
            <a:r>
              <a:rPr lang="en-US" altLang="x-none" sz="2000" dirty="0">
                <a:latin typeface="Times New Roman Greek" charset="-95"/>
              </a:rPr>
              <a:t>Fragile X syndrome)</a:t>
            </a:r>
            <a:endParaRPr sz="2000" dirty="0">
              <a:latin typeface="Times New Roman Greek" charset="-95"/>
            </a:endParaRPr>
          </a:p>
          <a:p>
            <a:pPr>
              <a:lnSpc>
                <a:spcPct val="80000"/>
              </a:lnSpc>
            </a:pPr>
            <a:r>
              <a:rPr sz="2000" dirty="0">
                <a:latin typeface="Times New Roman Greek" charset="-95"/>
              </a:rPr>
              <a:t>Γενετικά αίτια </a:t>
            </a:r>
            <a:r>
              <a:rPr lang="en-US" altLang="x-none" sz="2000" dirty="0">
                <a:latin typeface="Times New Roman Greek" charset="-95"/>
              </a:rPr>
              <a:t>(Rutter. 1990): </a:t>
            </a:r>
            <a:r>
              <a:rPr sz="2000" dirty="0">
                <a:latin typeface="Times New Roman Greek" charset="-95"/>
              </a:rPr>
              <a:t>Συχνότητα αυτισμού σε αδέλφια 2%, κατά πολύ μεγαλύτερη από το 1 στα 2.500 παιδιά του γενικού πληθυσμού</a:t>
            </a:r>
            <a:endParaRPr sz="2000" dirty="0">
              <a:latin typeface="Times New Roman Greek" charset="-95"/>
            </a:endParaRPr>
          </a:p>
          <a:p>
            <a:pPr>
              <a:lnSpc>
                <a:spcPct val="80000"/>
              </a:lnSpc>
            </a:pPr>
            <a:r>
              <a:rPr sz="2000" dirty="0">
                <a:latin typeface="Times New Roman Greek" charset="-95"/>
              </a:rPr>
              <a:t>Ψυχογενή αίτια: Επιλόχεια κατάθλιψη, ψυχοτραυματικές εμπειρίες, απομάκρυνση, ιδρυματισμό, έλλειψη ψυχικού δεσμού, γέννηση άλλου παιδιού, κοκ (Κυπριωτάκης, 1997)</a:t>
            </a:r>
            <a:endParaRPr sz="2000" dirty="0">
              <a:latin typeface="Times New Roman Greek" charset="-95"/>
            </a:endParaRPr>
          </a:p>
          <a:p>
            <a:pPr>
              <a:lnSpc>
                <a:spcPct val="80000"/>
              </a:lnSpc>
            </a:pPr>
            <a:endParaRPr sz="2000" dirty="0">
              <a:latin typeface="Times New Roman Greek" charset="-95"/>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Rectangle 2"/>
          <p:cNvSpPr>
            <a:spLocks noGrp="1" noChangeArrowheads="1"/>
          </p:cNvSpPr>
          <p:nvPr>
            <p:ph type="title" hasCustomPrompt="1"/>
          </p:nvPr>
        </p:nvSpPr>
        <p:spPr>
          <a:xfrm>
            <a:off x="303213" y="96838"/>
            <a:ext cx="8588375" cy="815975"/>
          </a:xfrm>
        </p:spPr>
        <p:txBody>
          <a:bodyPr vert="horz" wrap="square" lIns="92075" tIns="46038" rIns="92075" bIns="46038" numCol="1" anchor="ctr" anchorCtr="0" compatLnSpc="1"/>
          <a:p>
            <a:pPr algn="ctr"/>
            <a:r>
              <a:rPr sz="3200" dirty="0">
                <a:effectLst>
                  <a:outerShdw blurRad="38100" dist="38100" dir="2700000">
                    <a:srgbClr val="000000"/>
                  </a:outerShdw>
                </a:effectLst>
                <a:latin typeface="Times New Roman Greek" charset="-95"/>
              </a:rPr>
              <a:t>Αντιμετώπιση</a:t>
            </a:r>
            <a:endParaRPr sz="3200" dirty="0">
              <a:effectLst>
                <a:outerShdw blurRad="38100" dist="38100" dir="2700000">
                  <a:srgbClr val="000000"/>
                </a:outerShdw>
              </a:effectLst>
              <a:latin typeface="Times New Roman Greek" charset="-95"/>
            </a:endParaRPr>
          </a:p>
        </p:txBody>
      </p:sp>
      <p:sp>
        <p:nvSpPr>
          <p:cNvPr id="28675" name="Rectangle 3"/>
          <p:cNvSpPr>
            <a:spLocks noGrp="1"/>
          </p:cNvSpPr>
          <p:nvPr>
            <p:ph idx="1" hasCustomPrompt="1"/>
          </p:nvPr>
        </p:nvSpPr>
        <p:spPr>
          <a:xfrm>
            <a:off x="252413" y="1031875"/>
            <a:ext cx="8674100" cy="5440363"/>
          </a:xfrm>
        </p:spPr>
        <p:txBody>
          <a:bodyPr vert="horz" wrap="square" lIns="92075" tIns="46038" rIns="92075" bIns="46038" anchor="t" anchorCtr="0"/>
          <a:p>
            <a:r>
              <a:rPr dirty="0">
                <a:latin typeface="Times New Roman Greek" charset="-95"/>
              </a:rPr>
              <a:t>Συμβουλευτική Γονέων</a:t>
            </a:r>
            <a:endParaRPr dirty="0">
              <a:latin typeface="Times New Roman Greek" charset="-95"/>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675">
                                            <p:txEl>
                                              <p:charRg st="0" end="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Rectangle 2"/>
          <p:cNvSpPr>
            <a:spLocks noGrp="1" noChangeArrowheads="1"/>
          </p:cNvSpPr>
          <p:nvPr>
            <p:ph type="title" hasCustomPrompt="1"/>
          </p:nvPr>
        </p:nvSpPr>
        <p:spPr>
          <a:xfrm>
            <a:off x="473075" y="61913"/>
            <a:ext cx="7985125" cy="935038"/>
          </a:xfrm>
        </p:spPr>
        <p:txBody>
          <a:bodyPr vert="horz" wrap="square" lIns="92075" tIns="46038" rIns="92075" bIns="46038" numCol="1" anchor="ctr" anchorCtr="0" compatLnSpc="1"/>
          <a:p>
            <a:pPr algn="ctr"/>
            <a:r>
              <a:rPr sz="3200" dirty="0">
                <a:effectLst>
                  <a:outerShdw blurRad="38100" dist="38100" dir="2700000">
                    <a:srgbClr val="000000"/>
                  </a:outerShdw>
                </a:effectLst>
                <a:latin typeface="Times New Roman Greek" charset="-95"/>
              </a:rPr>
              <a:t>Δομημένη εκπαίδευση του αυτισμού</a:t>
            </a:r>
            <a:endParaRPr sz="3200" dirty="0">
              <a:effectLst>
                <a:outerShdw blurRad="38100" dist="38100" dir="2700000">
                  <a:srgbClr val="000000"/>
                </a:outerShdw>
              </a:effectLst>
              <a:latin typeface="Times New Roman Greek" charset="-95"/>
            </a:endParaRPr>
          </a:p>
        </p:txBody>
      </p:sp>
      <p:sp>
        <p:nvSpPr>
          <p:cNvPr id="30723" name="Rectangle 3"/>
          <p:cNvSpPr>
            <a:spLocks noGrp="1"/>
          </p:cNvSpPr>
          <p:nvPr>
            <p:ph idx="1" hasCustomPrompt="1"/>
          </p:nvPr>
        </p:nvSpPr>
        <p:spPr>
          <a:xfrm>
            <a:off x="303213" y="1082675"/>
            <a:ext cx="8555037" cy="5662613"/>
          </a:xfrm>
        </p:spPr>
        <p:txBody>
          <a:bodyPr vert="horz" wrap="square" lIns="92075" tIns="46038" rIns="92075" bIns="46038" anchor="t" anchorCtr="0"/>
          <a:p>
            <a:r>
              <a:rPr sz="2400" dirty="0">
                <a:latin typeface="Times New Roman Greek" charset="-95"/>
              </a:rPr>
              <a:t>Δόμηση του περιβάλλοντος</a:t>
            </a:r>
            <a:endParaRPr sz="2400" dirty="0">
              <a:latin typeface="Times New Roman Greek" charset="-95"/>
            </a:endParaRPr>
          </a:p>
          <a:p>
            <a:r>
              <a:rPr sz="2400" dirty="0">
                <a:latin typeface="Times New Roman Greek" charset="-95"/>
              </a:rPr>
              <a:t>Ημερήσιο πρόγραμμα</a:t>
            </a:r>
            <a:endParaRPr sz="2400" dirty="0">
              <a:latin typeface="Times New Roman Greek" charset="-95"/>
            </a:endParaRPr>
          </a:p>
          <a:p>
            <a:r>
              <a:rPr sz="2400" dirty="0">
                <a:latin typeface="Times New Roman Greek" charset="-95"/>
              </a:rPr>
              <a:t>Ανεξάρτητη εργασία</a:t>
            </a:r>
            <a:endParaRPr sz="2400" dirty="0">
              <a:latin typeface="Times New Roman Greek" charset="-95"/>
            </a:endParaRPr>
          </a:p>
          <a:p>
            <a:r>
              <a:rPr sz="2400" dirty="0">
                <a:latin typeface="Times New Roman Greek" charset="-95"/>
              </a:rPr>
              <a:t>Κοινωνική αλληλεπίδραση</a:t>
            </a:r>
            <a:endParaRPr sz="2400" dirty="0">
              <a:latin typeface="Times New Roman Greek" charset="-95"/>
            </a:endParaRPr>
          </a:p>
          <a:p>
            <a:r>
              <a:rPr sz="2400" dirty="0">
                <a:latin typeface="Times New Roman Greek" charset="-95"/>
              </a:rPr>
              <a:t>Συναισθήματα</a:t>
            </a:r>
            <a:endParaRPr sz="2400" dirty="0">
              <a:latin typeface="Times New Roman Greek" charset="-95"/>
            </a:endParaRPr>
          </a:p>
          <a:p>
            <a:r>
              <a:rPr sz="2400" dirty="0">
                <a:latin typeface="Times New Roman Greek" charset="-95"/>
              </a:rPr>
              <a:t>Επικοινωνία</a:t>
            </a:r>
            <a:endParaRPr sz="2400" dirty="0">
              <a:latin typeface="Times New Roman Greek" charset="-95"/>
            </a:endParaRPr>
          </a:p>
        </p:txBody>
      </p:sp>
      <p:graphicFrame>
        <p:nvGraphicFramePr>
          <p:cNvPr id="15364" name="Object 4"/>
          <p:cNvGraphicFramePr/>
          <p:nvPr/>
        </p:nvGraphicFramePr>
        <p:xfrm>
          <a:off x="3424238" y="4075113"/>
          <a:ext cx="2289175" cy="2478087"/>
        </p:xfrm>
        <a:graphic>
          <a:graphicData uri="http://schemas.openxmlformats.org/presentationml/2006/ole">
            <mc:AlternateContent xmlns:mc="http://schemas.openxmlformats.org/markup-compatibility/2006">
              <mc:Choice xmlns:v="urn:schemas-microsoft-com:vml" Requires="v">
                <p:oleObj spid="_x0000_s3076" name="" r:id="rId1" imgW="2291080" imgH="2479675" progId="MS_ClipArt_Gallery.2">
                  <p:embed/>
                </p:oleObj>
              </mc:Choice>
              <mc:Fallback>
                <p:oleObj name="" r:id="rId1" imgW="2291080" imgH="2479675" progId="MS_ClipArt_Gallery.2">
                  <p:embed/>
                  <p:pic>
                    <p:nvPicPr>
                      <p:cNvPr id="0" name="Picture 3075"/>
                      <p:cNvPicPr/>
                      <p:nvPr/>
                    </p:nvPicPr>
                    <p:blipFill>
                      <a:blip r:embed="rId2"/>
                      <a:stretch>
                        <a:fillRect/>
                      </a:stretch>
                    </p:blipFill>
                    <p:spPr>
                      <a:xfrm>
                        <a:off x="3424238" y="4075113"/>
                        <a:ext cx="2289175" cy="2478087"/>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23">
                                            <p:txEl>
                                              <p:charRg st="0" end="2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23">
                                            <p:txEl>
                                              <p:charRg st="25" end="4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23">
                                            <p:txEl>
                                              <p:charRg st="44" end="6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723">
                                            <p:txEl>
                                              <p:charRg st="63" end="8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0723">
                                            <p:txEl>
                                              <p:charRg st="87" end="10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0723">
                                            <p:txEl>
                                              <p:charRg st="100" end="1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Rectangle 2"/>
          <p:cNvSpPr>
            <a:spLocks noGrp="1"/>
          </p:cNvSpPr>
          <p:nvPr>
            <p:ph type="title" hasCustomPrompt="1"/>
          </p:nvPr>
        </p:nvSpPr>
        <p:spPr>
          <a:xfrm>
            <a:off x="523875" y="165100"/>
            <a:ext cx="7934325" cy="900113"/>
          </a:xfrm>
        </p:spPr>
        <p:txBody>
          <a:bodyPr vert="horz" wrap="square" lIns="92075" tIns="46038" rIns="92075" bIns="46038" anchor="ctr" anchorCtr="0"/>
          <a:p>
            <a:pPr algn="ctr"/>
            <a:r>
              <a:rPr sz="2800" i="0" dirty="0">
                <a:solidFill>
                  <a:schemeClr val="tx1"/>
                </a:solidFill>
                <a:effectLst/>
                <a:latin typeface="Times New Roman Greek" charset="-95"/>
              </a:rPr>
              <a:t>Συμπεριφορά</a:t>
            </a:r>
            <a:endParaRPr sz="2800" i="0" dirty="0">
              <a:solidFill>
                <a:schemeClr val="tx1"/>
              </a:solidFill>
              <a:effectLst/>
              <a:latin typeface="Times New Roman Greek" charset="-95"/>
            </a:endParaRPr>
          </a:p>
        </p:txBody>
      </p:sp>
      <p:sp>
        <p:nvSpPr>
          <p:cNvPr id="32771" name="Rectangle 3"/>
          <p:cNvSpPr>
            <a:spLocks noGrp="1"/>
          </p:cNvSpPr>
          <p:nvPr>
            <p:ph idx="1" hasCustomPrompt="1"/>
          </p:nvPr>
        </p:nvSpPr>
        <p:spPr>
          <a:xfrm>
            <a:off x="388938" y="1150938"/>
            <a:ext cx="8383587" cy="5526087"/>
          </a:xfrm>
        </p:spPr>
        <p:txBody>
          <a:bodyPr vert="horz" wrap="square" lIns="92075" tIns="46038" rIns="92075" bIns="46038" anchor="t" anchorCtr="0"/>
          <a:p>
            <a:r>
              <a:rPr sz="2400" dirty="0">
                <a:latin typeface="Times New Roman Greek" charset="-95"/>
              </a:rPr>
              <a:t>Εκρήξεις θυμού</a:t>
            </a:r>
            <a:endParaRPr sz="2400" dirty="0">
              <a:latin typeface="Times New Roman Greek" charset="-95"/>
            </a:endParaRPr>
          </a:p>
          <a:p>
            <a:r>
              <a:rPr sz="2400" dirty="0">
                <a:latin typeface="Times New Roman Greek" charset="-95"/>
              </a:rPr>
              <a:t>Ύπνος</a:t>
            </a:r>
            <a:endParaRPr sz="2400" dirty="0">
              <a:latin typeface="Times New Roman Greek" charset="-95"/>
            </a:endParaRPr>
          </a:p>
          <a:p>
            <a:r>
              <a:rPr sz="2400" dirty="0">
                <a:latin typeface="Times New Roman Greek" charset="-95"/>
              </a:rPr>
              <a:t>Φαγητό</a:t>
            </a:r>
            <a:endParaRPr sz="2400" dirty="0">
              <a:latin typeface="Times New Roman Greek" charset="-95"/>
            </a:endParaRPr>
          </a:p>
          <a:p>
            <a:r>
              <a:rPr sz="2400" dirty="0">
                <a:latin typeface="Times New Roman Greek" charset="-95"/>
              </a:rPr>
              <a:t>Πρόγραμμα τουαλέτας</a:t>
            </a:r>
            <a:endParaRPr sz="2400" dirty="0">
              <a:latin typeface="Times New Roman Greek" charset="-95"/>
            </a:endParaRPr>
          </a:p>
          <a:p>
            <a:r>
              <a:rPr sz="2400" dirty="0">
                <a:latin typeface="Times New Roman Greek" charset="-95"/>
              </a:rPr>
              <a:t>Γενικές συμβουλές που πρέπει να θυμάστε</a:t>
            </a:r>
            <a:endParaRPr sz="2400" dirty="0">
              <a:latin typeface="Times New Roman Greek" charset="-95"/>
            </a:endParaRPr>
          </a:p>
          <a:p>
            <a:endParaRPr sz="2400" dirty="0">
              <a:latin typeface="Times New Roman Greek" charset="-95"/>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771">
                                            <p:txEl>
                                              <p:charRg st="0" end="15"/>
                                            </p:txEl>
                                          </p:spTgt>
                                        </p:tgtEl>
                                        <p:attrNameLst>
                                          <p:attrName>style.visibility</p:attrName>
                                        </p:attrNameLst>
                                      </p:cBhvr>
                                      <p:to>
                                        <p:strVal val="visible"/>
                                      </p:to>
                                    </p:set>
                                    <p:anim calcmode="lin" valueType="num">
                                      <p:cBhvr additive="base">
                                        <p:cTn id="7" dur="500" fill="hold"/>
                                        <p:tgtEl>
                                          <p:spTgt spid="32771">
                                            <p:txEl>
                                              <p:charRg st="0" end="15"/>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771">
                                            <p:txEl>
                                              <p:charRg st="0" end="15"/>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771">
                                            <p:txEl>
                                              <p:charRg st="15" end="21"/>
                                            </p:txEl>
                                          </p:spTgt>
                                        </p:tgtEl>
                                        <p:attrNameLst>
                                          <p:attrName>style.visibility</p:attrName>
                                        </p:attrNameLst>
                                      </p:cBhvr>
                                      <p:to>
                                        <p:strVal val="visible"/>
                                      </p:to>
                                    </p:set>
                                    <p:anim calcmode="lin" valueType="num">
                                      <p:cBhvr additive="base">
                                        <p:cTn id="13" dur="500" fill="hold"/>
                                        <p:tgtEl>
                                          <p:spTgt spid="32771">
                                            <p:txEl>
                                              <p:charRg st="15" end="2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771">
                                            <p:txEl>
                                              <p:charRg st="15" end="2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2771">
                                            <p:txEl>
                                              <p:charRg st="21" end="28"/>
                                            </p:txEl>
                                          </p:spTgt>
                                        </p:tgtEl>
                                        <p:attrNameLst>
                                          <p:attrName>style.visibility</p:attrName>
                                        </p:attrNameLst>
                                      </p:cBhvr>
                                      <p:to>
                                        <p:strVal val="visible"/>
                                      </p:to>
                                    </p:set>
                                    <p:anim calcmode="lin" valueType="num">
                                      <p:cBhvr additive="base">
                                        <p:cTn id="19" dur="500" fill="hold"/>
                                        <p:tgtEl>
                                          <p:spTgt spid="32771">
                                            <p:txEl>
                                              <p:charRg st="21" end="28"/>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2771">
                                            <p:txEl>
                                              <p:charRg st="21" end="28"/>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2771">
                                            <p:txEl>
                                              <p:charRg st="28" end="48"/>
                                            </p:txEl>
                                          </p:spTgt>
                                        </p:tgtEl>
                                        <p:attrNameLst>
                                          <p:attrName>style.visibility</p:attrName>
                                        </p:attrNameLst>
                                      </p:cBhvr>
                                      <p:to>
                                        <p:strVal val="visible"/>
                                      </p:to>
                                    </p:set>
                                    <p:anim calcmode="lin" valueType="num">
                                      <p:cBhvr additive="base">
                                        <p:cTn id="25" dur="500" fill="hold"/>
                                        <p:tgtEl>
                                          <p:spTgt spid="32771">
                                            <p:txEl>
                                              <p:charRg st="28" end="48"/>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2771">
                                            <p:txEl>
                                              <p:charRg st="28" end="48"/>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2771">
                                            <p:txEl>
                                              <p:charRg st="48" end="88"/>
                                            </p:txEl>
                                          </p:spTgt>
                                        </p:tgtEl>
                                        <p:attrNameLst>
                                          <p:attrName>style.visibility</p:attrName>
                                        </p:attrNameLst>
                                      </p:cBhvr>
                                      <p:to>
                                        <p:strVal val="visible"/>
                                      </p:to>
                                    </p:set>
                                    <p:anim calcmode="lin" valueType="num">
                                      <p:cBhvr additive="base">
                                        <p:cTn id="31" dur="500" fill="hold"/>
                                        <p:tgtEl>
                                          <p:spTgt spid="32771">
                                            <p:txEl>
                                              <p:charRg st="48" end="8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2771">
                                            <p:txEl>
                                              <p:charRg st="48" end="8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Rectangle 2"/>
          <p:cNvSpPr>
            <a:spLocks noGrp="1"/>
          </p:cNvSpPr>
          <p:nvPr>
            <p:ph type="title" hasCustomPrompt="1"/>
          </p:nvPr>
        </p:nvSpPr>
        <p:spPr>
          <a:xfrm>
            <a:off x="539750" y="0"/>
            <a:ext cx="7918450" cy="952500"/>
          </a:xfrm>
        </p:spPr>
        <p:txBody>
          <a:bodyPr vert="horz" wrap="square" lIns="92075" tIns="46038" rIns="92075" bIns="46038" anchor="ctr" anchorCtr="0"/>
          <a:p>
            <a:pPr algn="ctr"/>
            <a:r>
              <a:rPr lang="en-US" altLang="x-none" sz="2800" i="0" dirty="0">
                <a:solidFill>
                  <a:schemeClr val="tx1"/>
                </a:solidFill>
                <a:effectLst/>
                <a:latin typeface="Times New Roman Greek" charset="-95"/>
              </a:rPr>
              <a:t>Asperger (DSM IV)</a:t>
            </a:r>
            <a:br>
              <a:rPr sz="2800" i="0" dirty="0">
                <a:solidFill>
                  <a:schemeClr val="tx1"/>
                </a:solidFill>
                <a:effectLst/>
                <a:latin typeface="Times New Roman Greek" charset="-95"/>
              </a:rPr>
            </a:br>
            <a:r>
              <a:rPr sz="2800" i="0" dirty="0">
                <a:solidFill>
                  <a:schemeClr val="tx1"/>
                </a:solidFill>
                <a:effectLst/>
                <a:latin typeface="Times New Roman Greek" charset="-95"/>
              </a:rPr>
              <a:t>Διαγνωστικά κριτήρια</a:t>
            </a:r>
            <a:endParaRPr sz="2800" i="0" dirty="0">
              <a:solidFill>
                <a:schemeClr val="tx1"/>
              </a:solidFill>
              <a:effectLst/>
              <a:latin typeface="Times New Roman Greek" charset="-95"/>
            </a:endParaRPr>
          </a:p>
        </p:txBody>
      </p:sp>
      <p:sp>
        <p:nvSpPr>
          <p:cNvPr id="34819" name="Rectangle 3"/>
          <p:cNvSpPr>
            <a:spLocks noGrp="1"/>
          </p:cNvSpPr>
          <p:nvPr>
            <p:ph idx="1" hasCustomPrompt="1"/>
          </p:nvPr>
        </p:nvSpPr>
        <p:spPr>
          <a:xfrm>
            <a:off x="365125" y="1000125"/>
            <a:ext cx="8445500" cy="5429250"/>
          </a:xfrm>
        </p:spPr>
        <p:txBody>
          <a:bodyPr vert="horz" wrap="square" lIns="92075" tIns="46038" rIns="92075" bIns="46038" anchor="t" anchorCtr="0"/>
          <a:p>
            <a:r>
              <a:rPr sz="2400" dirty="0">
                <a:latin typeface="Times New Roman Greek" charset="-95"/>
              </a:rPr>
              <a:t>Α. Ποιοτική απόκλιση στην κοινωνική αλληλεπίδραση, όπως εκδηλώνεται με τουλάχιστον δύο (2) από τα ακόλουθα</a:t>
            </a:r>
            <a:r>
              <a:rPr lang="en-US" altLang="x-none" sz="2400" dirty="0">
                <a:latin typeface="Times New Roman Greek" charset="-95"/>
              </a:rPr>
              <a:t>:</a:t>
            </a:r>
            <a:endParaRPr lang="en-US" altLang="x-none" sz="2400" dirty="0">
              <a:latin typeface="Times New Roman Greek" charset="-95"/>
            </a:endParaRPr>
          </a:p>
          <a:p>
            <a:r>
              <a:rPr sz="1800" dirty="0">
                <a:latin typeface="Times New Roman Greek" charset="-95"/>
              </a:rPr>
              <a:t>1 Εμφανής έκπτωση στη χρήση πολλαπλών μη λεκτικών συμπεριφορών, όπως βλεμματική επαφή, εκφράσεις προσώπου, στάσεις του σώματος και χειρονομίες για τη ρύθμιση της κοινωνικής αλληλεπίδρασης</a:t>
            </a:r>
            <a:endParaRPr sz="1800" dirty="0">
              <a:latin typeface="Times New Roman Greek" charset="-95"/>
            </a:endParaRPr>
          </a:p>
          <a:p>
            <a:r>
              <a:rPr sz="1800" dirty="0">
                <a:latin typeface="Times New Roman Greek" charset="-95"/>
              </a:rPr>
              <a:t>2 Αποτυχία στην ανάπτυξη σχέσεων με συνομηλίκους ανάλογες του αναπτυξιακού επιπέδου</a:t>
            </a:r>
            <a:endParaRPr sz="1800" dirty="0">
              <a:latin typeface="Times New Roman Greek" charset="-95"/>
            </a:endParaRPr>
          </a:p>
          <a:p>
            <a:r>
              <a:rPr sz="1800" dirty="0">
                <a:latin typeface="Times New Roman Greek" charset="-95"/>
              </a:rPr>
              <a:t>3 Έλλειψη αυθόρμητης αναζήτησης μοιράσματος ευχαρίστησης, ενδιαφερόντων ή επιτευγμάτων με άλλα άτομα (απουσία συμπεριφορών όπως να δείχνει, να φέρνει ή να υποδεικνύει αντικείμενα ενδιαφέροντος στα άλλα άτομα)</a:t>
            </a:r>
            <a:endParaRPr sz="1800" dirty="0">
              <a:latin typeface="Times New Roman Greek" charset="-95"/>
            </a:endParaRPr>
          </a:p>
          <a:p>
            <a:r>
              <a:rPr sz="1800" dirty="0">
                <a:latin typeface="Times New Roman Greek" charset="-95"/>
              </a:rPr>
              <a:t>4 Έλλειψη κοινωνικής ή συναισθηματικής αμοιβαιότητας</a:t>
            </a:r>
            <a:endParaRPr sz="1800" dirty="0">
              <a:latin typeface="Times New Roman Greek" charset="-95"/>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9">
                                            <p:txEl>
                                              <p:charRg st="0" end="10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819">
                                            <p:txEl>
                                              <p:charRg st="108" end="29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4819">
                                            <p:txEl>
                                              <p:charRg st="296" end="38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4819">
                                            <p:txEl>
                                              <p:charRg st="380" end="58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4819">
                                            <p:txEl>
                                              <p:charRg st="589" end="64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Rectangle 2"/>
          <p:cNvSpPr>
            <a:spLocks noGrp="1"/>
          </p:cNvSpPr>
          <p:nvPr>
            <p:ph type="title" hasCustomPrompt="1"/>
          </p:nvPr>
        </p:nvSpPr>
        <p:spPr>
          <a:xfrm>
            <a:off x="539750" y="0"/>
            <a:ext cx="7918450" cy="952500"/>
          </a:xfrm>
        </p:spPr>
        <p:txBody>
          <a:bodyPr vert="horz" wrap="square" lIns="92075" tIns="46038" rIns="92075" bIns="46038" anchor="ctr" anchorCtr="0"/>
          <a:p>
            <a:pPr algn="ctr"/>
            <a:r>
              <a:rPr lang="en-US" altLang="x-none" sz="2800" i="0" dirty="0">
                <a:solidFill>
                  <a:schemeClr val="tx1"/>
                </a:solidFill>
                <a:effectLst/>
                <a:latin typeface="Times New Roman Greek" charset="-95"/>
              </a:rPr>
              <a:t>Asperger (DSM IV)</a:t>
            </a:r>
            <a:br>
              <a:rPr sz="2800" i="0" dirty="0">
                <a:solidFill>
                  <a:schemeClr val="tx1"/>
                </a:solidFill>
                <a:effectLst/>
                <a:latin typeface="Times New Roman Greek" charset="-95"/>
              </a:rPr>
            </a:br>
            <a:r>
              <a:rPr sz="2800" i="0" dirty="0">
                <a:solidFill>
                  <a:schemeClr val="tx1"/>
                </a:solidFill>
                <a:effectLst/>
                <a:latin typeface="Times New Roman Greek" charset="-95"/>
              </a:rPr>
              <a:t>Διαγνωστικά κριτήρια</a:t>
            </a:r>
            <a:endParaRPr sz="2800" i="0" dirty="0">
              <a:solidFill>
                <a:schemeClr val="tx1"/>
              </a:solidFill>
              <a:effectLst/>
              <a:latin typeface="Times New Roman Greek" charset="-95"/>
            </a:endParaRPr>
          </a:p>
        </p:txBody>
      </p:sp>
      <p:sp>
        <p:nvSpPr>
          <p:cNvPr id="34819" name="Rectangle 3"/>
          <p:cNvSpPr>
            <a:spLocks noGrp="1"/>
          </p:cNvSpPr>
          <p:nvPr>
            <p:ph idx="1" hasCustomPrompt="1"/>
          </p:nvPr>
        </p:nvSpPr>
        <p:spPr>
          <a:xfrm>
            <a:off x="365125" y="1000125"/>
            <a:ext cx="8445500" cy="5429250"/>
          </a:xfrm>
        </p:spPr>
        <p:txBody>
          <a:bodyPr vert="horz" wrap="square" lIns="92075" tIns="46038" rIns="92075" bIns="46038" anchor="t" anchorCtr="0"/>
          <a:p>
            <a:r>
              <a:rPr sz="2400" dirty="0">
                <a:latin typeface="Times New Roman Greek" charset="-95"/>
              </a:rPr>
              <a:t>Β. Περιορισμένα επαναληπτικά και στερεότυπα πρότυπα συμπεριφοράς, ενδιαφερόντων και δραστηριοτήτων, όπως εκδηλώνονται με τουλάχιστον ένα από τα ακόλουθα</a:t>
            </a:r>
            <a:r>
              <a:rPr lang="en-US" altLang="x-none" sz="2400" dirty="0">
                <a:latin typeface="Times New Roman Greek" charset="-95"/>
              </a:rPr>
              <a:t>:</a:t>
            </a:r>
            <a:endParaRPr lang="en-US" altLang="x-none" sz="2400" dirty="0">
              <a:latin typeface="Times New Roman Greek" charset="-95"/>
            </a:endParaRPr>
          </a:p>
          <a:p>
            <a:r>
              <a:rPr sz="1800" dirty="0">
                <a:latin typeface="Times New Roman Greek" charset="-95"/>
              </a:rPr>
              <a:t>1 Ενασχόληση με ένα ή περισσότερα στερεότυπα και περιορισμένα πρότυπα ενδιαφέροντος που είναι μη φυσιολογικά είτε ως προς την ένταση είτε ως προς την εστίαση</a:t>
            </a:r>
            <a:endParaRPr sz="1800" dirty="0">
              <a:latin typeface="Times New Roman Greek" charset="-95"/>
            </a:endParaRPr>
          </a:p>
          <a:p>
            <a:r>
              <a:rPr sz="1800" dirty="0">
                <a:latin typeface="Times New Roman Greek" charset="-95"/>
              </a:rPr>
              <a:t>2 Εμφανής άκαμπτη προσκόλληση σε συγκεκριμένες, μη λειτουργικές ρουτίνες και τελετουργίες</a:t>
            </a:r>
            <a:endParaRPr sz="1800" dirty="0">
              <a:latin typeface="Times New Roman Greek" charset="-95"/>
            </a:endParaRPr>
          </a:p>
          <a:p>
            <a:r>
              <a:rPr sz="1800" dirty="0">
                <a:latin typeface="Times New Roman Greek" charset="-95"/>
              </a:rPr>
              <a:t>3 Στερεότυποι και επαναληπτικοί κινητικοί μανιερισμοί (πχ χτύπημα ή στρίψιμο χεριών ή δακτύλων ή πολύπλοκες κινήσεις ολόκληρου του σώματος)</a:t>
            </a:r>
            <a:endParaRPr sz="1800" dirty="0">
              <a:latin typeface="Times New Roman Greek" charset="-95"/>
            </a:endParaRPr>
          </a:p>
          <a:p>
            <a:r>
              <a:rPr sz="1800" dirty="0">
                <a:latin typeface="Times New Roman Greek" charset="-95"/>
              </a:rPr>
              <a:t>4 Επίμονη ενασχόληση με μέρη των αντικειμένων</a:t>
            </a:r>
            <a:endParaRPr sz="1800" dirty="0">
              <a:latin typeface="Times New Roman Greek" charset="-95"/>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9">
                                            <p:txEl>
                                              <p:charRg st="0" end="15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819">
                                            <p:txEl>
                                              <p:charRg st="154" end="31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4819">
                                            <p:txEl>
                                              <p:charRg st="312" end="40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4819">
                                            <p:txEl>
                                              <p:charRg st="402" end="54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4819">
                                            <p:txEl>
                                              <p:charRg st="542" end="58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Rectangle 2"/>
          <p:cNvSpPr>
            <a:spLocks noGrp="1"/>
          </p:cNvSpPr>
          <p:nvPr>
            <p:ph type="title" hasCustomPrompt="1"/>
          </p:nvPr>
        </p:nvSpPr>
        <p:spPr>
          <a:xfrm>
            <a:off x="539750" y="0"/>
            <a:ext cx="7918450" cy="952500"/>
          </a:xfrm>
        </p:spPr>
        <p:txBody>
          <a:bodyPr vert="horz" wrap="square" lIns="92075" tIns="46038" rIns="92075" bIns="46038" anchor="ctr" anchorCtr="0"/>
          <a:p>
            <a:pPr algn="ctr"/>
            <a:r>
              <a:rPr lang="en-US" altLang="x-none" sz="2800" i="0" dirty="0">
                <a:solidFill>
                  <a:schemeClr val="tx1"/>
                </a:solidFill>
                <a:effectLst/>
                <a:latin typeface="Times New Roman Greek" charset="-95"/>
              </a:rPr>
              <a:t>Asperger (DSM IV)</a:t>
            </a:r>
            <a:br>
              <a:rPr sz="2800" i="0" dirty="0">
                <a:solidFill>
                  <a:schemeClr val="tx1"/>
                </a:solidFill>
                <a:effectLst/>
                <a:latin typeface="Times New Roman Greek" charset="-95"/>
              </a:rPr>
            </a:br>
            <a:r>
              <a:rPr sz="2800" i="0" dirty="0">
                <a:solidFill>
                  <a:schemeClr val="tx1"/>
                </a:solidFill>
                <a:effectLst/>
                <a:latin typeface="Times New Roman Greek" charset="-95"/>
              </a:rPr>
              <a:t>Διαγνωστικά κριτήρια</a:t>
            </a:r>
            <a:endParaRPr sz="2800" i="0" dirty="0">
              <a:solidFill>
                <a:schemeClr val="tx1"/>
              </a:solidFill>
              <a:effectLst/>
              <a:latin typeface="Times New Roman Greek" charset="-95"/>
            </a:endParaRPr>
          </a:p>
        </p:txBody>
      </p:sp>
      <p:sp>
        <p:nvSpPr>
          <p:cNvPr id="34819" name="Rectangle 3"/>
          <p:cNvSpPr>
            <a:spLocks noGrp="1"/>
          </p:cNvSpPr>
          <p:nvPr>
            <p:ph idx="1" hasCustomPrompt="1"/>
          </p:nvPr>
        </p:nvSpPr>
        <p:spPr>
          <a:xfrm>
            <a:off x="365125" y="1000125"/>
            <a:ext cx="8445500" cy="5429250"/>
          </a:xfrm>
        </p:spPr>
        <p:txBody>
          <a:bodyPr vert="horz" wrap="square" lIns="92075" tIns="46038" rIns="92075" bIns="46038" anchor="t" anchorCtr="0"/>
          <a:p>
            <a:r>
              <a:rPr sz="2400" dirty="0">
                <a:latin typeface="Times New Roman Greek" charset="-95"/>
              </a:rPr>
              <a:t>Γ. Η διαταραχή προκαλεί κλινικά σημαντική έκπτωση στον κοινωνικό, επαγγελματικό ή άλλους σημαντικούς τομείς της λειτουργικότητας</a:t>
            </a:r>
            <a:endParaRPr sz="2400" dirty="0">
              <a:latin typeface="Times New Roman Greek" charset="-95"/>
            </a:endParaRPr>
          </a:p>
          <a:p>
            <a:endParaRPr sz="2400" dirty="0">
              <a:latin typeface="Times New Roman Greek" charset="-95"/>
            </a:endParaRPr>
          </a:p>
          <a:p>
            <a:r>
              <a:rPr sz="2400" dirty="0">
                <a:latin typeface="Times New Roman Greek" charset="-95"/>
              </a:rPr>
              <a:t>Δ. Δεν υπάρχει κλινικά σημαντική καθυστέρηση στο λόγο (πχ μεμονωμένες λέξεις χρησιμοποιούνται στην ηλικία των δύο ετών, επικοινωνιακές φράσεις χρησιμοποιούνται στην ηλικία των τριών χρόνων) </a:t>
            </a:r>
            <a:endParaRPr sz="2400" dirty="0">
              <a:latin typeface="Times New Roman Greek" charset="-95"/>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9">
                                            <p:txEl>
                                              <p:charRg st="0" end="12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819">
                                            <p:txEl>
                                              <p:charRg st="130" end="3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Rectangle 2"/>
          <p:cNvSpPr>
            <a:spLocks noGrp="1"/>
          </p:cNvSpPr>
          <p:nvPr>
            <p:ph type="title" hasCustomPrompt="1"/>
          </p:nvPr>
        </p:nvSpPr>
        <p:spPr>
          <a:xfrm>
            <a:off x="539750" y="0"/>
            <a:ext cx="7918450" cy="952500"/>
          </a:xfrm>
        </p:spPr>
        <p:txBody>
          <a:bodyPr vert="horz" wrap="square" lIns="92075" tIns="46038" rIns="92075" bIns="46038" anchor="ctr" anchorCtr="0"/>
          <a:p>
            <a:pPr algn="ctr"/>
            <a:r>
              <a:rPr lang="en-US" altLang="x-none" sz="2800" i="0" dirty="0">
                <a:solidFill>
                  <a:schemeClr val="tx1"/>
                </a:solidFill>
                <a:effectLst/>
                <a:latin typeface="Times New Roman Greek" charset="-95"/>
              </a:rPr>
              <a:t>Asperger (DSM IV)</a:t>
            </a:r>
            <a:br>
              <a:rPr sz="2800" i="0" dirty="0">
                <a:solidFill>
                  <a:schemeClr val="tx1"/>
                </a:solidFill>
                <a:effectLst/>
                <a:latin typeface="Times New Roman Greek" charset="-95"/>
              </a:rPr>
            </a:br>
            <a:r>
              <a:rPr sz="2800" i="0" dirty="0">
                <a:solidFill>
                  <a:schemeClr val="tx1"/>
                </a:solidFill>
                <a:effectLst/>
                <a:latin typeface="Times New Roman Greek" charset="-95"/>
              </a:rPr>
              <a:t>Διαγνωστικά κριτήρια</a:t>
            </a:r>
            <a:endParaRPr sz="2800" i="0" dirty="0">
              <a:solidFill>
                <a:schemeClr val="tx1"/>
              </a:solidFill>
              <a:effectLst/>
              <a:latin typeface="Times New Roman Greek" charset="-95"/>
            </a:endParaRPr>
          </a:p>
        </p:txBody>
      </p:sp>
      <p:sp>
        <p:nvSpPr>
          <p:cNvPr id="34819" name="Rectangle 3"/>
          <p:cNvSpPr>
            <a:spLocks noGrp="1"/>
          </p:cNvSpPr>
          <p:nvPr>
            <p:ph idx="1" hasCustomPrompt="1"/>
          </p:nvPr>
        </p:nvSpPr>
        <p:spPr>
          <a:xfrm>
            <a:off x="365125" y="1000125"/>
            <a:ext cx="8445500" cy="5429250"/>
          </a:xfrm>
        </p:spPr>
        <p:txBody>
          <a:bodyPr vert="horz" wrap="square" lIns="92075" tIns="46038" rIns="92075" bIns="46038" anchor="t" anchorCtr="0"/>
          <a:p>
            <a:r>
              <a:rPr sz="2400" dirty="0">
                <a:latin typeface="Times New Roman Greek" charset="-95"/>
              </a:rPr>
              <a:t>Ε. Δεν υπάρχει κλινικά σημαντική καθυστέρηση στη γνωστική ανάπτυξη ή στην ανάπτυξη ανάλογων της ηλικίας δεξιοτήτων αυτοεξυπηρέτησης, στην προσαρμοστική συμπεριφορά (εκτός της κοινωνικής αλληλεπίδρασης) και στην περιέργεια για το περιβάλλον στην παιδική ηλικία</a:t>
            </a:r>
            <a:endParaRPr sz="2400" dirty="0">
              <a:latin typeface="Times New Roman Greek" charset="-95"/>
            </a:endParaRPr>
          </a:p>
          <a:p>
            <a:endParaRPr sz="2400" dirty="0">
              <a:latin typeface="Times New Roman Greek" charset="-95"/>
            </a:endParaRPr>
          </a:p>
          <a:p>
            <a:r>
              <a:rPr sz="2400" dirty="0">
                <a:latin typeface="Times New Roman Greek" charset="-95"/>
              </a:rPr>
              <a:t>ΣΤ. Δεν πληρούνται τα κριτήρια για άλλη συγκεκριμένη Διάχυτη Αναπτυξιακή Διαταραχή ή Σχιζοφρένεια</a:t>
            </a:r>
            <a:endParaRPr sz="2400" dirty="0">
              <a:latin typeface="Times New Roman Greek" charset="-95"/>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9">
                                            <p:txEl>
                                              <p:charRg st="0" end="26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819">
                                            <p:txEl>
                                              <p:charRg st="261" end="35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Rectangle 2"/>
          <p:cNvSpPr>
            <a:spLocks noGrp="1" noChangeArrowheads="1"/>
          </p:cNvSpPr>
          <p:nvPr>
            <p:ph type="title" hasCustomPrompt="1"/>
          </p:nvPr>
        </p:nvSpPr>
        <p:spPr>
          <a:xfrm>
            <a:off x="398463" y="476250"/>
            <a:ext cx="8059738" cy="1276350"/>
          </a:xfrm>
        </p:spPr>
        <p:txBody>
          <a:bodyPr vert="horz" wrap="square" lIns="92075" tIns="46038" rIns="92075" bIns="46038" numCol="1" anchor="ctr" anchorCtr="0" compatLnSpc="1"/>
          <a:p>
            <a:pPr algn="ctr"/>
            <a:r>
              <a:rPr sz="2800" dirty="0">
                <a:effectLst>
                  <a:outerShdw blurRad="38100" dist="38100" dir="2700000">
                    <a:srgbClr val="000000"/>
                  </a:outerShdw>
                </a:effectLst>
              </a:rPr>
              <a:t>Χρήση </a:t>
            </a:r>
            <a:r>
              <a:rPr lang="en-US" altLang="x-none" sz="2800" dirty="0">
                <a:effectLst>
                  <a:outerShdw blurRad="38100" dist="38100" dir="2700000">
                    <a:srgbClr val="000000"/>
                  </a:outerShdw>
                </a:effectLst>
              </a:rPr>
              <a:t>computers</a:t>
            </a:r>
            <a:endParaRPr sz="2800" dirty="0">
              <a:effectLst>
                <a:outerShdw blurRad="38100" dist="38100" dir="2700000">
                  <a:srgbClr val="000000"/>
                </a:outerShdw>
              </a:effectLst>
            </a:endParaRPr>
          </a:p>
        </p:txBody>
      </p:sp>
      <p:sp>
        <p:nvSpPr>
          <p:cNvPr id="21507" name="Rectangle 3"/>
          <p:cNvSpPr>
            <a:spLocks noGrp="1"/>
          </p:cNvSpPr>
          <p:nvPr>
            <p:ph idx="1" hasCustomPrompt="1"/>
          </p:nvPr>
        </p:nvSpPr>
        <p:spPr/>
        <p:txBody>
          <a:bodyPr vert="horz" wrap="square" lIns="92075" tIns="46038" rIns="92075" bIns="46038" anchor="t" anchorCtr="0"/>
          <a:p>
            <a:r>
              <a:rPr dirty="0"/>
              <a:t>Νέες τεχνολογίες</a:t>
            </a:r>
            <a:endParaRPr dirty="0"/>
          </a:p>
          <a:p>
            <a:r>
              <a:rPr dirty="0"/>
              <a:t>Θετική προσφορά υπολογιστών</a:t>
            </a:r>
            <a:endParaRPr dirty="0"/>
          </a:p>
          <a:p>
            <a:r>
              <a:rPr dirty="0"/>
              <a:t>Αρνητικά των υπολογιστών</a:t>
            </a:r>
            <a:endParaRPr dirty="0"/>
          </a:p>
          <a:p>
            <a:r>
              <a:rPr dirty="0"/>
              <a:t>Προσαρμογή στον αυτισμό</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Rectangle 2"/>
          <p:cNvSpPr>
            <a:spLocks noGrp="1" noChangeArrowheads="1"/>
          </p:cNvSpPr>
          <p:nvPr>
            <p:ph type="title" hasCustomPrompt="1"/>
          </p:nvPr>
        </p:nvSpPr>
        <p:spPr>
          <a:xfrm>
            <a:off x="523875" y="476250"/>
            <a:ext cx="7610475" cy="895350"/>
          </a:xfrm>
        </p:spPr>
        <p:txBody>
          <a:bodyPr vert="horz" wrap="square" lIns="92075" tIns="46038" rIns="92075" bIns="46038" numCol="1" anchor="ctr" anchorCtr="0" compatLnSpc="1"/>
          <a:p>
            <a:pPr algn="ctr"/>
            <a:r>
              <a:rPr sz="2800" dirty="0">
                <a:effectLst>
                  <a:outerShdw blurRad="38100" dist="38100" dir="2700000">
                    <a:srgbClr val="000000"/>
                  </a:outerShdw>
                </a:effectLst>
              </a:rPr>
              <a:t>ΕΙΣΑΓΩΓΗ</a:t>
            </a:r>
            <a:endParaRPr sz="2800" dirty="0">
              <a:effectLst>
                <a:outerShdw blurRad="38100" dist="38100" dir="2700000">
                  <a:srgbClr val="000000"/>
                </a:outerShdw>
              </a:effectLst>
              <a:latin typeface="Times New Roman Greek" charset="-95"/>
            </a:endParaRPr>
          </a:p>
        </p:txBody>
      </p:sp>
      <p:sp>
        <p:nvSpPr>
          <p:cNvPr id="6147" name="Rectangle 3"/>
          <p:cNvSpPr>
            <a:spLocks noGrp="1"/>
          </p:cNvSpPr>
          <p:nvPr>
            <p:ph idx="1" hasCustomPrompt="1"/>
          </p:nvPr>
        </p:nvSpPr>
        <p:spPr>
          <a:xfrm>
            <a:off x="685800" y="1490663"/>
            <a:ext cx="7772400" cy="1133475"/>
          </a:xfrm>
        </p:spPr>
        <p:txBody>
          <a:bodyPr vert="horz" wrap="square" lIns="92075" tIns="46038" rIns="92075" bIns="46038" anchor="t" anchorCtr="0"/>
          <a:p>
            <a:r>
              <a:rPr sz="2800" dirty="0"/>
              <a:t>Αυτισμός (Σωτηριάδη, 1993</a:t>
            </a:r>
            <a:r>
              <a:rPr lang="en-US" altLang="x-none" sz="2800" dirty="0"/>
              <a:t>; </a:t>
            </a:r>
            <a:r>
              <a:rPr sz="2800" dirty="0"/>
              <a:t>Sherrill, 1997</a:t>
            </a:r>
            <a:r>
              <a:rPr lang="en-US" altLang="x-none" sz="2800" dirty="0"/>
              <a:t>; </a:t>
            </a:r>
            <a:r>
              <a:rPr sz="2800" dirty="0"/>
              <a:t>Παπάνης, Γιαβρίμης</a:t>
            </a:r>
            <a:r>
              <a:rPr lang="en-US" altLang="x-none" sz="2800" dirty="0"/>
              <a:t> &amp; </a:t>
            </a:r>
            <a:r>
              <a:rPr sz="2800" dirty="0"/>
              <a:t>Αγνή, 2009)</a:t>
            </a:r>
            <a:endParaRPr sz="2800" dirty="0"/>
          </a:p>
        </p:txBody>
      </p:sp>
      <p:graphicFrame>
        <p:nvGraphicFramePr>
          <p:cNvPr id="4100" name="Object 4"/>
          <p:cNvGraphicFramePr/>
          <p:nvPr/>
        </p:nvGraphicFramePr>
        <p:xfrm>
          <a:off x="4181475" y="3446463"/>
          <a:ext cx="1763713" cy="2698750"/>
        </p:xfrm>
        <a:graphic>
          <a:graphicData uri="http://schemas.openxmlformats.org/presentationml/2006/ole">
            <mc:AlternateContent xmlns:mc="http://schemas.openxmlformats.org/markup-compatibility/2006">
              <mc:Choice xmlns:v="urn:schemas-microsoft-com:vml" Requires="v">
                <p:oleObj spid="_x0000_s3077" name="" r:id="rId1" imgW="1765300" imgH="2700655" progId="MS_ClipArt_Gallery.2">
                  <p:embed/>
                </p:oleObj>
              </mc:Choice>
              <mc:Fallback>
                <p:oleObj name="" r:id="rId1" imgW="1765300" imgH="2700655" progId="MS_ClipArt_Gallery.2">
                  <p:embed/>
                  <p:pic>
                    <p:nvPicPr>
                      <p:cNvPr id="0" name="Picture 3076"/>
                      <p:cNvPicPr/>
                      <p:nvPr/>
                    </p:nvPicPr>
                    <p:blipFill>
                      <a:blip r:embed="rId2"/>
                      <a:stretch>
                        <a:fillRect/>
                      </a:stretch>
                    </p:blipFill>
                    <p:spPr>
                      <a:xfrm>
                        <a:off x="4181475" y="3446463"/>
                        <a:ext cx="1763713" cy="2698750"/>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xEl>
                                              <p:charRg st="0" end="76"/>
                                            </p:txEl>
                                          </p:spTgt>
                                        </p:tgtEl>
                                        <p:attrNameLst>
                                          <p:attrName>style.visibility</p:attrName>
                                        </p:attrNameLst>
                                      </p:cBhvr>
                                      <p:to>
                                        <p:strVal val="visible"/>
                                      </p:to>
                                    </p:set>
                                    <p:anim calcmode="lin" valueType="num">
                                      <p:cBhvr additive="base">
                                        <p:cTn id="7" dur="500" fill="hold"/>
                                        <p:tgtEl>
                                          <p:spTgt spid="6147">
                                            <p:txEl>
                                              <p:charRg st="0" end="76"/>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charRg st="0" end="7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Rectangle 2"/>
          <p:cNvSpPr>
            <a:spLocks noGrp="1" noChangeArrowheads="1"/>
          </p:cNvSpPr>
          <p:nvPr>
            <p:ph type="title" hasCustomPrompt="1"/>
          </p:nvPr>
        </p:nvSpPr>
        <p:spPr>
          <a:xfrm>
            <a:off x="515938" y="476250"/>
            <a:ext cx="7942263" cy="1276350"/>
          </a:xfrm>
        </p:spPr>
        <p:txBody>
          <a:bodyPr vert="horz" wrap="square" lIns="92075" tIns="46038" rIns="92075" bIns="46038" numCol="1" anchor="ctr" anchorCtr="0" compatLnSpc="1"/>
          <a:p>
            <a:pPr algn="ctr"/>
            <a:r>
              <a:rPr sz="2800" dirty="0">
                <a:effectLst>
                  <a:outerShdw blurRad="38100" dist="38100" dir="2700000">
                    <a:srgbClr val="000000"/>
                  </a:outerShdw>
                </a:effectLst>
              </a:rPr>
              <a:t>Έρευνες</a:t>
            </a:r>
            <a:endParaRPr sz="2800" dirty="0">
              <a:effectLst>
                <a:outerShdw blurRad="38100" dist="38100" dir="2700000">
                  <a:srgbClr val="000000"/>
                </a:outerShdw>
              </a:effectLst>
            </a:endParaRPr>
          </a:p>
        </p:txBody>
      </p:sp>
      <p:sp>
        <p:nvSpPr>
          <p:cNvPr id="22531" name="Rectangle 3"/>
          <p:cNvSpPr>
            <a:spLocks noGrp="1"/>
          </p:cNvSpPr>
          <p:nvPr>
            <p:ph idx="1" hasCustomPrompt="1"/>
          </p:nvPr>
        </p:nvSpPr>
        <p:spPr/>
        <p:txBody>
          <a:bodyPr vert="horz" wrap="square" lIns="92075" tIns="46038" rIns="92075" bIns="46038" anchor="t" anchorCtr="0"/>
          <a:p>
            <a:r>
              <a:rPr lang="en-US" altLang="x-none" sz="2400" dirty="0"/>
              <a:t>Ornitz, Guthrie &amp; Falley (1977)</a:t>
            </a:r>
            <a:endParaRPr sz="2400" dirty="0"/>
          </a:p>
          <a:p>
            <a:r>
              <a:rPr sz="2400" dirty="0"/>
              <a:t>Συγκρίθηκαν 74 παιδιά με αυτισμό και 38 παιδιά χωρίς αυτισμό (17 έως 84 μηνών)</a:t>
            </a:r>
            <a:endParaRPr sz="2400" dirty="0"/>
          </a:p>
          <a:p>
            <a:r>
              <a:rPr sz="2400" dirty="0"/>
              <a:t>9 σταθμοί (παιχνίδια με χέρια, πόδια, προσέγγιση παιχνιδιού, τούμπες με στομάχι και πλάτη, όρθια θέση χωρίς στήριξη, κίνηση χεριών και ποδιών, προσπάθεια αναρρίχησης σε όρθια θέση, περπάτημα, στάση κεφαλής, κοκ)</a:t>
            </a:r>
            <a:endParaRPr sz="2400" dirty="0"/>
          </a:p>
          <a:p>
            <a:r>
              <a:rPr sz="2400" dirty="0"/>
              <a:t>Τα παιδιά με αυτισμό είχαν σημαντικά μεγαλύτερη καθυστέρηση από τα παιδιά χωρίς αυτισμό</a:t>
            </a:r>
            <a:endParaRPr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Rectangle 2"/>
          <p:cNvSpPr>
            <a:spLocks noGrp="1" noChangeArrowheads="1"/>
          </p:cNvSpPr>
          <p:nvPr>
            <p:ph type="title" hasCustomPrompt="1"/>
          </p:nvPr>
        </p:nvSpPr>
        <p:spPr>
          <a:xfrm>
            <a:off x="515938" y="476250"/>
            <a:ext cx="7942263" cy="1276350"/>
          </a:xfrm>
        </p:spPr>
        <p:txBody>
          <a:bodyPr vert="horz" wrap="square" lIns="92075" tIns="46038" rIns="92075" bIns="46038" numCol="1" anchor="ctr" anchorCtr="0" compatLnSpc="1"/>
          <a:p>
            <a:pPr algn="ctr"/>
            <a:r>
              <a:rPr sz="2800" dirty="0">
                <a:effectLst>
                  <a:outerShdw blurRad="38100" dist="38100" dir="2700000">
                    <a:srgbClr val="000000"/>
                  </a:outerShdw>
                </a:effectLst>
              </a:rPr>
              <a:t>Έρευνες</a:t>
            </a:r>
            <a:endParaRPr sz="2800" dirty="0">
              <a:effectLst>
                <a:outerShdw blurRad="38100" dist="38100" dir="2700000">
                  <a:srgbClr val="000000"/>
                </a:outerShdw>
              </a:effectLst>
            </a:endParaRPr>
          </a:p>
        </p:txBody>
      </p:sp>
      <p:sp>
        <p:nvSpPr>
          <p:cNvPr id="23555" name="Rectangle 3"/>
          <p:cNvSpPr>
            <a:spLocks noGrp="1"/>
          </p:cNvSpPr>
          <p:nvPr>
            <p:ph idx="1" hasCustomPrompt="1"/>
          </p:nvPr>
        </p:nvSpPr>
        <p:spPr/>
        <p:txBody>
          <a:bodyPr vert="horz" wrap="square" lIns="92075" tIns="46038" rIns="92075" bIns="46038" anchor="t" anchorCtr="0"/>
          <a:p>
            <a:r>
              <a:rPr lang="en-US" altLang="x-none" sz="2400" dirty="0"/>
              <a:t>DeMyer (19</a:t>
            </a:r>
            <a:r>
              <a:rPr sz="2400" dirty="0"/>
              <a:t>80</a:t>
            </a:r>
            <a:r>
              <a:rPr lang="en-US" altLang="x-none" sz="2400" dirty="0"/>
              <a:t>)</a:t>
            </a:r>
            <a:endParaRPr sz="2400" dirty="0"/>
          </a:p>
          <a:p>
            <a:r>
              <a:rPr sz="2400" dirty="0"/>
              <a:t>Υψηλά, μεσαία και χαμηλά λειτουργικά παιδιά με αυτισμό συγκρίθηκαν με παιδιά με ελαφρά ΝΚ.</a:t>
            </a:r>
            <a:endParaRPr sz="2400" dirty="0"/>
          </a:p>
          <a:p>
            <a:r>
              <a:rPr sz="2400" dirty="0"/>
              <a:t>Πηδήματα-άλματα, άλματα στο ένα πόδι-κουτσό, κόπλα, τρέξιμο, ανεβοκατέβασμα της σκάλας, παιχνίδια με μπάλα</a:t>
            </a:r>
            <a:endParaRPr sz="2400" dirty="0"/>
          </a:p>
          <a:p>
            <a:r>
              <a:rPr sz="2400" dirty="0"/>
              <a:t>Τα μεσαία λειτουργικά είχαν τα καλύτερα αποτελέσματα στο ανεβοκατέβασμα της σκάλας</a:t>
            </a:r>
            <a:endParaRPr sz="2400" dirty="0"/>
          </a:p>
          <a:p>
            <a:r>
              <a:rPr sz="2400" dirty="0"/>
              <a:t>Γενικότερα, τα παιδιά με αυτισμό είχαν χαμηλότερα αποτελέσματα από τα παιδιά με ελαφρά ΝΚ, εκτός από τη δοκιμασία της σκάλας</a:t>
            </a:r>
            <a:endParaRPr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Rectangle 2"/>
          <p:cNvSpPr>
            <a:spLocks noGrp="1" noChangeArrowheads="1"/>
          </p:cNvSpPr>
          <p:nvPr>
            <p:ph type="title" hasCustomPrompt="1"/>
          </p:nvPr>
        </p:nvSpPr>
        <p:spPr>
          <a:xfrm>
            <a:off x="515938" y="476250"/>
            <a:ext cx="7942263" cy="1276350"/>
          </a:xfrm>
        </p:spPr>
        <p:txBody>
          <a:bodyPr vert="horz" wrap="square" lIns="92075" tIns="46038" rIns="92075" bIns="46038" numCol="1" anchor="ctr" anchorCtr="0" compatLnSpc="1"/>
          <a:p>
            <a:pPr algn="ctr"/>
            <a:r>
              <a:rPr sz="2800" dirty="0">
                <a:effectLst>
                  <a:outerShdw blurRad="38100" dist="38100" dir="2700000">
                    <a:srgbClr val="000000"/>
                  </a:outerShdw>
                </a:effectLst>
              </a:rPr>
              <a:t>Έρευνες</a:t>
            </a:r>
            <a:endParaRPr sz="2800" dirty="0">
              <a:effectLst>
                <a:outerShdw blurRad="38100" dist="38100" dir="2700000">
                  <a:srgbClr val="000000"/>
                </a:outerShdw>
              </a:effectLst>
            </a:endParaRPr>
          </a:p>
        </p:txBody>
      </p:sp>
      <p:sp>
        <p:nvSpPr>
          <p:cNvPr id="24579" name="Rectangle 3"/>
          <p:cNvSpPr>
            <a:spLocks noGrp="1"/>
          </p:cNvSpPr>
          <p:nvPr>
            <p:ph idx="1" hasCustomPrompt="1"/>
          </p:nvPr>
        </p:nvSpPr>
        <p:spPr/>
        <p:txBody>
          <a:bodyPr vert="horz" wrap="square" lIns="92075" tIns="46038" rIns="92075" bIns="46038" anchor="t" anchorCtr="0"/>
          <a:p>
            <a:r>
              <a:rPr lang="en-US" altLang="x-none" sz="2000" dirty="0"/>
              <a:t>Morin &amp; Reid (19</a:t>
            </a:r>
            <a:r>
              <a:rPr sz="2000" dirty="0"/>
              <a:t>8</a:t>
            </a:r>
            <a:r>
              <a:rPr lang="en-US" altLang="x-none" sz="2000" dirty="0"/>
              <a:t>5)</a:t>
            </a:r>
            <a:endParaRPr sz="2000" dirty="0"/>
          </a:p>
          <a:p>
            <a:r>
              <a:rPr sz="2000" dirty="0"/>
              <a:t>Συγκρίθηκαν οι επιδόσεις 8 υψηλά λειτουργικών παιδιών με αυτισμό (15 έως 21 χρόνων) με 8 λειτουργικά παιδιά με ΝΚ</a:t>
            </a:r>
            <a:endParaRPr sz="2000" dirty="0"/>
          </a:p>
          <a:p>
            <a:r>
              <a:rPr sz="2000" dirty="0"/>
              <a:t>Ισορροπία, υποδοχή, άλματα, τρέξιμο</a:t>
            </a:r>
            <a:endParaRPr sz="2000" dirty="0"/>
          </a:p>
          <a:p>
            <a:r>
              <a:rPr sz="2000" dirty="0"/>
              <a:t>Εξέταση σε συνθήκες ελεγχόμενες και συνθήκες ελεύθερες</a:t>
            </a:r>
            <a:endParaRPr sz="2000" dirty="0"/>
          </a:p>
          <a:p>
            <a:r>
              <a:rPr sz="2000" dirty="0"/>
              <a:t>Τα παιδιά με ΝΚ παρουσίασαν περισσότερο ώριμα κινητικά πρότυπα σε όλες τις δραστηριότητες, εκτός από την ισορροπία</a:t>
            </a:r>
            <a:endParaRPr sz="2000" dirty="0"/>
          </a:p>
          <a:p>
            <a:r>
              <a:rPr sz="2000" dirty="0"/>
              <a:t>Η ποιότητα της κίνησης των παιδιών με αυτισμό ήταν χαμηλότερη από την αντίστοιχη των παιδιών με ΝΚ</a:t>
            </a:r>
            <a:endParaRPr sz="2000" dirty="0"/>
          </a:p>
          <a:p>
            <a:r>
              <a:rPr sz="2000" dirty="0"/>
              <a:t>Οι διαφορές όμως δεν ήταν στατιστικά σημαντικές</a:t>
            </a:r>
            <a:endParaRPr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Rectangle 2"/>
          <p:cNvSpPr>
            <a:spLocks noGrp="1" noChangeArrowheads="1"/>
          </p:cNvSpPr>
          <p:nvPr>
            <p:ph type="title" hasCustomPrompt="1"/>
          </p:nvPr>
        </p:nvSpPr>
        <p:spPr>
          <a:xfrm>
            <a:off x="515938" y="476250"/>
            <a:ext cx="7942263" cy="1276350"/>
          </a:xfrm>
        </p:spPr>
        <p:txBody>
          <a:bodyPr vert="horz" wrap="square" lIns="92075" tIns="46038" rIns="92075" bIns="46038" numCol="1" anchor="ctr" anchorCtr="0" compatLnSpc="1"/>
          <a:p>
            <a:pPr algn="ctr"/>
            <a:r>
              <a:rPr sz="2800" dirty="0">
                <a:effectLst>
                  <a:outerShdw blurRad="38100" dist="38100" dir="2700000">
                    <a:srgbClr val="000000"/>
                  </a:outerShdw>
                </a:effectLst>
              </a:rPr>
              <a:t>Έρευνες</a:t>
            </a:r>
            <a:endParaRPr sz="2800" dirty="0">
              <a:effectLst>
                <a:outerShdw blurRad="38100" dist="38100" dir="2700000">
                  <a:srgbClr val="000000"/>
                </a:outerShdw>
              </a:effectLst>
            </a:endParaRPr>
          </a:p>
        </p:txBody>
      </p:sp>
      <p:sp>
        <p:nvSpPr>
          <p:cNvPr id="25603" name="Rectangle 3"/>
          <p:cNvSpPr>
            <a:spLocks noGrp="1"/>
          </p:cNvSpPr>
          <p:nvPr>
            <p:ph idx="1" hasCustomPrompt="1"/>
          </p:nvPr>
        </p:nvSpPr>
        <p:spPr/>
        <p:txBody>
          <a:bodyPr vert="horz" wrap="square" lIns="92075" tIns="46038" rIns="92075" bIns="46038" anchor="t" anchorCtr="0"/>
          <a:p>
            <a:pPr>
              <a:lnSpc>
                <a:spcPct val="90000"/>
              </a:lnSpc>
            </a:pPr>
            <a:r>
              <a:rPr lang="en-US" altLang="x-none" sz="2000" dirty="0"/>
              <a:t>Bernabei, Fenton, Fabrizi, Camaioni &amp; Perucchini (2003)</a:t>
            </a:r>
            <a:endParaRPr lang="en-US" altLang="x-none" sz="2000" dirty="0"/>
          </a:p>
          <a:p>
            <a:pPr>
              <a:lnSpc>
                <a:spcPct val="90000"/>
              </a:lnSpc>
            </a:pPr>
            <a:r>
              <a:rPr sz="2000" dirty="0"/>
              <a:t>Εξέτασαν την αντιληπτικοκινητική ανάπτυξη </a:t>
            </a:r>
            <a:r>
              <a:rPr lang="en-US" altLang="x-none" sz="2000" dirty="0"/>
              <a:t>(sensory motor integration)</a:t>
            </a:r>
            <a:r>
              <a:rPr sz="2000" dirty="0"/>
              <a:t> παιδιών με αυτισμό και ΝΚ</a:t>
            </a:r>
            <a:endParaRPr sz="2000" dirty="0"/>
          </a:p>
          <a:p>
            <a:pPr>
              <a:lnSpc>
                <a:spcPct val="90000"/>
              </a:lnSpc>
            </a:pPr>
            <a:r>
              <a:rPr sz="2000" dirty="0"/>
              <a:t>46 παιδιά με αυτισμό και 45 με αναπτυξιακές διαταραχές (ΝΚ)</a:t>
            </a:r>
            <a:endParaRPr sz="2000" dirty="0"/>
          </a:p>
          <a:p>
            <a:pPr>
              <a:lnSpc>
                <a:spcPct val="90000"/>
              </a:lnSpc>
            </a:pPr>
            <a:r>
              <a:rPr sz="2000" dirty="0"/>
              <a:t>3,7 και 3,6 χρόνων αντίστοιχα</a:t>
            </a:r>
            <a:endParaRPr sz="2000" dirty="0"/>
          </a:p>
          <a:p>
            <a:pPr>
              <a:lnSpc>
                <a:spcPct val="90000"/>
              </a:lnSpc>
            </a:pPr>
            <a:r>
              <a:rPr sz="2000" dirty="0"/>
              <a:t>Νοητική ηλικία 1,3 και 1,1 χρόνων αντίστοιχα</a:t>
            </a:r>
            <a:endParaRPr sz="2000" dirty="0"/>
          </a:p>
          <a:p>
            <a:pPr>
              <a:lnSpc>
                <a:spcPct val="90000"/>
              </a:lnSpc>
            </a:pPr>
            <a:r>
              <a:rPr sz="2000" dirty="0"/>
              <a:t>Η σύγκριση έδειξε ότι τα παιδιά με αυτισμό είχαν ετερογενή αναπτυξιακό προφίλ</a:t>
            </a:r>
            <a:endParaRPr sz="2000" dirty="0"/>
          </a:p>
          <a:p>
            <a:pPr>
              <a:lnSpc>
                <a:spcPct val="90000"/>
              </a:lnSpc>
            </a:pPr>
            <a:r>
              <a:rPr sz="2000" dirty="0"/>
              <a:t>Τα παιδιά με ΝΚ είχαν ομοιογένεια στις επιδόσεις τους</a:t>
            </a:r>
            <a:endParaRPr sz="2000" dirty="0"/>
          </a:p>
          <a:p>
            <a:pPr>
              <a:lnSpc>
                <a:spcPct val="90000"/>
              </a:lnSpc>
            </a:pPr>
            <a:r>
              <a:rPr sz="2000" dirty="0"/>
              <a:t>Συνολικά, τα παιδιά με αυτισμό είχαν χαμηλές επιδόσεις στη μίμηση κινήσεων με ακουστικά και οπτικά ερεθίσματα, καθώς και στη μίμηση σχεδίων με αντικείμενα γενικότερα</a:t>
            </a:r>
            <a:endParaRPr sz="2000" dirty="0"/>
          </a:p>
          <a:p>
            <a:pPr>
              <a:lnSpc>
                <a:spcPct val="90000"/>
              </a:lnSpc>
            </a:pPr>
            <a:endParaRPr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Rectangle 2"/>
          <p:cNvSpPr>
            <a:spLocks noGrp="1" noChangeArrowheads="1"/>
          </p:cNvSpPr>
          <p:nvPr>
            <p:ph type="title" hasCustomPrompt="1"/>
          </p:nvPr>
        </p:nvSpPr>
        <p:spPr>
          <a:xfrm>
            <a:off x="515938" y="476250"/>
            <a:ext cx="7942263" cy="1276350"/>
          </a:xfrm>
        </p:spPr>
        <p:txBody>
          <a:bodyPr vert="horz" wrap="square" lIns="92075" tIns="46038" rIns="92075" bIns="46038" numCol="1" anchor="ctr" anchorCtr="0" compatLnSpc="1"/>
          <a:p>
            <a:pPr algn="ctr"/>
            <a:r>
              <a:rPr sz="2800" dirty="0">
                <a:effectLst>
                  <a:outerShdw blurRad="38100" dist="38100" dir="2700000">
                    <a:srgbClr val="000000"/>
                  </a:outerShdw>
                </a:effectLst>
              </a:rPr>
              <a:t>Έρευνες</a:t>
            </a:r>
            <a:endParaRPr sz="2800" dirty="0">
              <a:effectLst>
                <a:outerShdw blurRad="38100" dist="38100" dir="2700000">
                  <a:srgbClr val="000000"/>
                </a:outerShdw>
              </a:effectLst>
            </a:endParaRPr>
          </a:p>
        </p:txBody>
      </p:sp>
      <p:sp>
        <p:nvSpPr>
          <p:cNvPr id="26627" name="Rectangle 3"/>
          <p:cNvSpPr>
            <a:spLocks noGrp="1"/>
          </p:cNvSpPr>
          <p:nvPr>
            <p:ph idx="1" hasCustomPrompt="1"/>
          </p:nvPr>
        </p:nvSpPr>
        <p:spPr/>
        <p:txBody>
          <a:bodyPr vert="horz" wrap="square" lIns="92075" tIns="46038" rIns="92075" bIns="46038" anchor="t" anchorCtr="0"/>
          <a:p>
            <a:r>
              <a:rPr lang="en-US" altLang="x-none" sz="2000" dirty="0"/>
              <a:t>Berkeley, Zittel, Pitney &amp; Nichols (2001)</a:t>
            </a:r>
            <a:endParaRPr lang="en-US" altLang="x-none" sz="2000" dirty="0"/>
          </a:p>
          <a:p>
            <a:r>
              <a:rPr sz="2000" dirty="0"/>
              <a:t>Εξέτασαν τις δεξιότητες μετακίνησης και χειρισμού αντικειμένων σε παιδιά με αυτισμό (6-8 χρόνων)</a:t>
            </a:r>
            <a:endParaRPr sz="2000" dirty="0"/>
          </a:p>
          <a:p>
            <a:r>
              <a:rPr sz="2000" dirty="0"/>
              <a:t>Διαφορές με τις επιδόσεις που αναφέρει ο </a:t>
            </a:r>
            <a:r>
              <a:rPr lang="en-US" altLang="x-none" sz="2000" dirty="0"/>
              <a:t>Ulrich (1985)</a:t>
            </a:r>
            <a:endParaRPr lang="en-US" altLang="x-none" sz="2000" dirty="0"/>
          </a:p>
          <a:p>
            <a:r>
              <a:rPr sz="2000" dirty="0"/>
              <a:t>Τα αποτελέσματα έδειξαν συνολική καθυστέρηση στα ΘΚΠ στο 73% των παιδιών, που τους τοποθετούσαν στις ‘κατηγορίες’ </a:t>
            </a:r>
            <a:r>
              <a:rPr lang="en-US" altLang="x-none" sz="2000" dirty="0"/>
              <a:t>poor, &amp; very poor </a:t>
            </a:r>
            <a:r>
              <a:rPr sz="2000" dirty="0"/>
              <a:t>του </a:t>
            </a:r>
            <a:r>
              <a:rPr lang="en-US" altLang="x-none" sz="2000" dirty="0"/>
              <a:t>TGMD</a:t>
            </a:r>
            <a:endParaRPr sz="2000" dirty="0"/>
          </a:p>
          <a:p>
            <a:r>
              <a:rPr sz="2000" dirty="0"/>
              <a:t>Τα αγόρια με αυτισμό διέφεραν από τα κορίτσια</a:t>
            </a:r>
            <a:endParaRPr sz="2000" dirty="0"/>
          </a:p>
          <a:p>
            <a:r>
              <a:rPr sz="2000" dirty="0"/>
              <a:t>Τα αγόρια ήταν καλύτερα στις δεξιότητες χειρισμού αντικειμένων</a:t>
            </a:r>
            <a:endParaRPr sz="2000" dirty="0"/>
          </a:p>
          <a:p>
            <a:r>
              <a:rPr sz="2000" dirty="0"/>
              <a:t>Τα αποτελέσματα δείχνουν ότι η κινητική αξιολόγηση είναι ίσως αναγκαία, μαζί με άλλα χαρακτηριστικά, σαν μέσο για την περιγραφή τους στα διαγνωστικά εγχειρίδια</a:t>
            </a:r>
            <a:endParaRPr sz="2000" dirty="0"/>
          </a:p>
          <a:p>
            <a:endParaRPr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Rectangle 2"/>
          <p:cNvSpPr>
            <a:spLocks noGrp="1" noChangeArrowheads="1"/>
          </p:cNvSpPr>
          <p:nvPr>
            <p:ph type="title" hasCustomPrompt="1"/>
          </p:nvPr>
        </p:nvSpPr>
        <p:spPr>
          <a:xfrm>
            <a:off x="515938" y="476250"/>
            <a:ext cx="7942263" cy="1276350"/>
          </a:xfrm>
        </p:spPr>
        <p:txBody>
          <a:bodyPr vert="horz" wrap="square" lIns="92075" tIns="46038" rIns="92075" bIns="46038" numCol="1" anchor="ctr" anchorCtr="0" compatLnSpc="1"/>
          <a:p>
            <a:pPr algn="ctr"/>
            <a:r>
              <a:rPr sz="2800" dirty="0">
                <a:effectLst>
                  <a:outerShdw blurRad="38100" dist="38100" dir="2700000">
                    <a:srgbClr val="000000"/>
                  </a:outerShdw>
                </a:effectLst>
              </a:rPr>
              <a:t>Έρευνες</a:t>
            </a:r>
            <a:endParaRPr sz="2800" dirty="0">
              <a:effectLst>
                <a:outerShdw blurRad="38100" dist="38100" dir="2700000">
                  <a:srgbClr val="000000"/>
                </a:outerShdw>
              </a:effectLst>
            </a:endParaRPr>
          </a:p>
        </p:txBody>
      </p:sp>
      <p:sp>
        <p:nvSpPr>
          <p:cNvPr id="27651" name="Rectangle 3"/>
          <p:cNvSpPr>
            <a:spLocks noGrp="1"/>
          </p:cNvSpPr>
          <p:nvPr>
            <p:ph idx="1" hasCustomPrompt="1"/>
          </p:nvPr>
        </p:nvSpPr>
        <p:spPr>
          <a:xfrm>
            <a:off x="0" y="1981200"/>
            <a:ext cx="9144000" cy="4114800"/>
          </a:xfrm>
        </p:spPr>
        <p:txBody>
          <a:bodyPr vert="horz" wrap="square" lIns="92075" tIns="46038" rIns="92075" bIns="46038" anchor="t" anchorCtr="0"/>
          <a:p>
            <a:r>
              <a:rPr lang="en-US" altLang="x-none" sz="2400" dirty="0"/>
              <a:t>Levinson &amp; Reid (1993)</a:t>
            </a:r>
            <a:endParaRPr sz="2400" dirty="0"/>
          </a:p>
          <a:p>
            <a:r>
              <a:rPr sz="2400" dirty="0"/>
              <a:t>Επίδραση της έντασης της ΦΔ στην στερεοτυπική συμπεριφορά (ΣΣ) 3 μαθητών με αυτισμό</a:t>
            </a:r>
            <a:endParaRPr sz="2400" dirty="0"/>
          </a:p>
          <a:p>
            <a:r>
              <a:rPr sz="2400" dirty="0"/>
              <a:t>2 προγράμματα άσκησης με εντάσεις διαφορετικές:</a:t>
            </a:r>
            <a:endParaRPr sz="2400" dirty="0"/>
          </a:p>
          <a:p>
            <a:r>
              <a:rPr sz="2400" dirty="0"/>
              <a:t>Ελαφρύ πρόγραμμα </a:t>
            </a:r>
            <a:r>
              <a:rPr lang="en-US" altLang="x-none" sz="2400" dirty="0"/>
              <a:t>(mild) </a:t>
            </a:r>
            <a:r>
              <a:rPr sz="2400" dirty="0"/>
              <a:t>και έντονο πρόγραμμα </a:t>
            </a:r>
            <a:r>
              <a:rPr lang="en-US" altLang="x-none" sz="2400" dirty="0"/>
              <a:t>vigorous</a:t>
            </a:r>
            <a:endParaRPr sz="2400" dirty="0"/>
          </a:p>
          <a:p>
            <a:r>
              <a:rPr sz="2400" dirty="0"/>
              <a:t>Ελαφρύ: οι μαθητές περπατούσαν για 15 λεπτά συνεχόμενα</a:t>
            </a:r>
            <a:endParaRPr sz="2400" dirty="0"/>
          </a:p>
          <a:p>
            <a:r>
              <a:rPr sz="2400" dirty="0"/>
              <a:t>Έντονο: οι μαθητές έτρεχαν για 15 λεπτά συνεχόμενα</a:t>
            </a:r>
            <a:endParaRPr sz="2400" dirty="0"/>
          </a:p>
          <a:p>
            <a:r>
              <a:rPr sz="2400" dirty="0"/>
              <a:t>Η συχνότητα της στερεοτυπικής συμπεριφοράς μετρήθηκε πριν, αμέσως μετά την ολοκλήρωση και 90 λεπτά μετά το τέλος της ΦΔ</a:t>
            </a:r>
            <a:endParaRPr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Rectangle 2"/>
          <p:cNvSpPr>
            <a:spLocks noGrp="1" noChangeArrowheads="1"/>
          </p:cNvSpPr>
          <p:nvPr>
            <p:ph type="title" hasCustomPrompt="1"/>
          </p:nvPr>
        </p:nvSpPr>
        <p:spPr>
          <a:xfrm>
            <a:off x="515938" y="476250"/>
            <a:ext cx="7942263" cy="1276350"/>
          </a:xfrm>
        </p:spPr>
        <p:txBody>
          <a:bodyPr vert="horz" wrap="square" lIns="92075" tIns="46038" rIns="92075" bIns="46038" numCol="1" anchor="ctr" anchorCtr="0" compatLnSpc="1"/>
          <a:p>
            <a:pPr algn="ctr"/>
            <a:r>
              <a:rPr sz="2800" dirty="0">
                <a:effectLst>
                  <a:outerShdw blurRad="38100" dist="38100" dir="2700000">
                    <a:srgbClr val="000000"/>
                  </a:outerShdw>
                </a:effectLst>
              </a:rPr>
              <a:t>Έρευνες</a:t>
            </a:r>
            <a:endParaRPr sz="2800" dirty="0">
              <a:effectLst>
                <a:outerShdw blurRad="38100" dist="38100" dir="2700000">
                  <a:srgbClr val="000000"/>
                </a:outerShdw>
              </a:effectLst>
            </a:endParaRPr>
          </a:p>
        </p:txBody>
      </p:sp>
      <p:sp>
        <p:nvSpPr>
          <p:cNvPr id="28675" name="Rectangle 3"/>
          <p:cNvSpPr>
            <a:spLocks noGrp="1"/>
          </p:cNvSpPr>
          <p:nvPr>
            <p:ph idx="1" hasCustomPrompt="1"/>
          </p:nvPr>
        </p:nvSpPr>
        <p:spPr>
          <a:xfrm>
            <a:off x="0" y="1981200"/>
            <a:ext cx="9144000" cy="4114800"/>
          </a:xfrm>
        </p:spPr>
        <p:txBody>
          <a:bodyPr vert="horz" wrap="square" lIns="92075" tIns="46038" rIns="92075" bIns="46038" anchor="t" anchorCtr="0"/>
          <a:p>
            <a:r>
              <a:rPr lang="en-US" altLang="x-none" sz="2000" dirty="0"/>
              <a:t>Levinson &amp; Reid (1993)</a:t>
            </a:r>
            <a:endParaRPr sz="2000" dirty="0"/>
          </a:p>
          <a:p>
            <a:r>
              <a:rPr sz="2000" dirty="0"/>
              <a:t>Σημαντικοί περιορισμοί στην στερεοτυπική συμπεριφορά εμφανίστηκαν μόνο μετά την ολοκλήρωση του έντονου προγράμματος άσκησης</a:t>
            </a:r>
            <a:endParaRPr sz="2000" dirty="0"/>
          </a:p>
          <a:p>
            <a:r>
              <a:rPr sz="2000" dirty="0"/>
              <a:t>Ο περιορισμός της ΣΣ ήταν γύρω στο 17,5%</a:t>
            </a:r>
            <a:endParaRPr sz="2000" dirty="0"/>
          </a:p>
          <a:p>
            <a:r>
              <a:rPr sz="2000" dirty="0"/>
              <a:t>Η διάρκεια του περιορισμού ήταν μικρή</a:t>
            </a:r>
            <a:endParaRPr sz="2000" dirty="0"/>
          </a:p>
          <a:p>
            <a:r>
              <a:rPr sz="2000" dirty="0"/>
              <a:t>Η ΣΣ επανερχόταν στα αρχικά επίπεδα, 90 λεπτά μετά το τέλος του προγράμματος</a:t>
            </a:r>
            <a:endParaRPr sz="2000" dirty="0"/>
          </a:p>
          <a:p>
            <a:r>
              <a:rPr sz="2000" dirty="0"/>
              <a:t>Η ΣΣ χωρίζονταν σε κινητική, λεκτική </a:t>
            </a:r>
            <a:r>
              <a:rPr lang="en-US" altLang="x-none" sz="2000" dirty="0"/>
              <a:t>(vocal/ oral) </a:t>
            </a:r>
            <a:r>
              <a:rPr sz="2000" dirty="0"/>
              <a:t>και άλλη</a:t>
            </a:r>
            <a:endParaRPr sz="2000" dirty="0"/>
          </a:p>
          <a:p>
            <a:r>
              <a:rPr sz="2000" dirty="0"/>
              <a:t>Το ελαφρύ πρόγραμμα άσκησης είχε μικρή επίδραση στην στερεοτυπία</a:t>
            </a:r>
            <a:endParaRPr sz="2000" dirty="0"/>
          </a:p>
          <a:p>
            <a:endParaRPr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Rectangle 2"/>
          <p:cNvSpPr>
            <a:spLocks noGrp="1" noChangeArrowheads="1"/>
          </p:cNvSpPr>
          <p:nvPr>
            <p:ph type="title" hasCustomPrompt="1"/>
          </p:nvPr>
        </p:nvSpPr>
        <p:spPr/>
        <p:txBody>
          <a:bodyPr vert="horz" wrap="square" lIns="92075" tIns="46038" rIns="92075" bIns="46038" numCol="1" anchor="ctr" anchorCtr="0" compatLnSpc="1"/>
          <a:p>
            <a:pPr algn="ctr"/>
            <a:r>
              <a:rPr sz="3200" dirty="0">
                <a:effectLst>
                  <a:outerShdw blurRad="38100" dist="38100" dir="2700000">
                    <a:srgbClr val="000000"/>
                  </a:outerShdw>
                </a:effectLst>
              </a:rPr>
              <a:t>Έρευνες</a:t>
            </a:r>
            <a:endParaRPr sz="3200" dirty="0">
              <a:effectLst>
                <a:outerShdw blurRad="38100" dist="38100" dir="2700000">
                  <a:srgbClr val="000000"/>
                </a:outerShdw>
              </a:effectLst>
            </a:endParaRPr>
          </a:p>
        </p:txBody>
      </p:sp>
      <p:sp>
        <p:nvSpPr>
          <p:cNvPr id="29699" name="Rectangle 3"/>
          <p:cNvSpPr>
            <a:spLocks noGrp="1"/>
          </p:cNvSpPr>
          <p:nvPr>
            <p:ph idx="1" hasCustomPrompt="1"/>
          </p:nvPr>
        </p:nvSpPr>
        <p:spPr/>
        <p:txBody>
          <a:bodyPr vert="horz" wrap="square" lIns="92075" tIns="46038" rIns="92075" bIns="46038" anchor="t" anchorCtr="0"/>
          <a:p>
            <a:r>
              <a:rPr lang="en-US" altLang="x-none" sz="2400" dirty="0"/>
              <a:t>Reid et al (1991)</a:t>
            </a:r>
            <a:endParaRPr lang="en-US" altLang="x-none" sz="2400" dirty="0"/>
          </a:p>
          <a:p>
            <a:r>
              <a:rPr sz="2400" dirty="0"/>
              <a:t>Εξέτασαν την επίδραση δύο διαφορετικών μεθόδων διδασκαλίας σε παιδιά με αυτισμό</a:t>
            </a:r>
            <a:endParaRPr sz="2400" dirty="0"/>
          </a:p>
          <a:p>
            <a:r>
              <a:rPr sz="2400" dirty="0"/>
              <a:t>Η πρώτη μέθοδος έδινε βαρύτητα στην εικονική αναπαράσταση της δραστηριότητας και η δεύτερη έδινε βαρύτητα στην σωματική επαφή με τους μαθητές</a:t>
            </a:r>
            <a:endParaRPr sz="2400" dirty="0"/>
          </a:p>
          <a:p>
            <a:r>
              <a:rPr sz="2400" dirty="0"/>
              <a:t>Οι μέθοδοι είχαν στόχο να διδάξουν στους μαθητές δεξιότητες αναφορικά με το </a:t>
            </a:r>
            <a:r>
              <a:rPr lang="en-US" altLang="x-none" sz="2400" dirty="0"/>
              <a:t>bowling</a:t>
            </a:r>
            <a:endParaRPr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Rectangle 2"/>
          <p:cNvSpPr>
            <a:spLocks noGrp="1" noChangeArrowheads="1"/>
          </p:cNvSpPr>
          <p:nvPr>
            <p:ph type="title" hasCustomPrompt="1"/>
          </p:nvPr>
        </p:nvSpPr>
        <p:spPr/>
        <p:txBody>
          <a:bodyPr vert="horz" wrap="square" lIns="92075" tIns="46038" rIns="92075" bIns="46038" numCol="1" anchor="ctr" anchorCtr="0" compatLnSpc="1"/>
          <a:p>
            <a:pPr algn="ctr"/>
            <a:r>
              <a:rPr sz="3200" dirty="0">
                <a:effectLst>
                  <a:outerShdw blurRad="38100" dist="38100" dir="2700000">
                    <a:srgbClr val="000000"/>
                  </a:outerShdw>
                </a:effectLst>
              </a:rPr>
              <a:t>Έρευνες</a:t>
            </a:r>
            <a:endParaRPr sz="3200" dirty="0">
              <a:effectLst>
                <a:outerShdw blurRad="38100" dist="38100" dir="2700000">
                  <a:srgbClr val="000000"/>
                </a:outerShdw>
              </a:effectLst>
            </a:endParaRPr>
          </a:p>
        </p:txBody>
      </p:sp>
      <p:sp>
        <p:nvSpPr>
          <p:cNvPr id="30723" name="Rectangle 3"/>
          <p:cNvSpPr>
            <a:spLocks noGrp="1"/>
          </p:cNvSpPr>
          <p:nvPr>
            <p:ph idx="1" hasCustomPrompt="1"/>
          </p:nvPr>
        </p:nvSpPr>
        <p:spPr>
          <a:xfrm>
            <a:off x="685800" y="1617663"/>
            <a:ext cx="7772400" cy="4478337"/>
          </a:xfrm>
        </p:spPr>
        <p:txBody>
          <a:bodyPr vert="horz" wrap="square" lIns="92075" tIns="46038" rIns="92075" bIns="46038" anchor="t" anchorCtr="0"/>
          <a:p>
            <a:r>
              <a:rPr lang="en-US" altLang="x-none" sz="2400" dirty="0"/>
              <a:t>Reid et al (1991)</a:t>
            </a:r>
            <a:endParaRPr lang="en-US" altLang="x-none" sz="2400" dirty="0"/>
          </a:p>
          <a:p>
            <a:r>
              <a:rPr sz="2400" dirty="0"/>
              <a:t>Εφαρμόστηκαν οι δύο μέθοδοι σε όλα τα παιδιά, με τυχαία σειρά </a:t>
            </a:r>
            <a:r>
              <a:rPr lang="en-US" altLang="x-none" sz="2400" dirty="0"/>
              <a:t>(counter balanced order), </a:t>
            </a:r>
            <a:r>
              <a:rPr sz="2400" dirty="0"/>
              <a:t>σε 120 συνολικά προσπάθειες για το κάθε παιδί</a:t>
            </a:r>
            <a:endParaRPr sz="2400" dirty="0"/>
          </a:p>
          <a:p>
            <a:r>
              <a:rPr sz="2400" dirty="0"/>
              <a:t>Οι ερευνητές περίμεναν τα παιδιά να έχουν καλύτερες επιδόσεις με τη μέθοδο της σωματικής επαφής</a:t>
            </a:r>
            <a:endParaRPr sz="2400" dirty="0"/>
          </a:p>
          <a:p>
            <a:r>
              <a:rPr sz="2400" dirty="0"/>
              <a:t>Παρ’ όλα αυτά δεν υποστηρίχθηκε η αρχική τους ερευνητική υπόθεση με βάση τα δεδομένα που συλλέχθηκαν</a:t>
            </a:r>
            <a:endParaRPr sz="2400" dirty="0"/>
          </a:p>
          <a:p>
            <a:r>
              <a:rPr sz="2400" dirty="0"/>
              <a:t>Όλοι οι συμμετέχοντες βελτιώθηκαν και με τις δύο μεθόδους από τη διδασκαλία σε οργανωμένο περιβάλλον</a:t>
            </a:r>
            <a:endParaRPr sz="2400" dirty="0"/>
          </a:p>
          <a:p>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Rectangle 2"/>
          <p:cNvSpPr>
            <a:spLocks noGrp="1" noChangeArrowheads="1"/>
          </p:cNvSpPr>
          <p:nvPr>
            <p:ph type="title" hasCustomPrompt="1"/>
          </p:nvPr>
        </p:nvSpPr>
        <p:spPr/>
        <p:txBody>
          <a:bodyPr vert="horz" wrap="square" lIns="92075" tIns="46038" rIns="92075" bIns="46038" numCol="1" anchor="ctr" anchorCtr="0" compatLnSpc="1"/>
          <a:p>
            <a:pPr algn="ctr"/>
            <a:r>
              <a:rPr sz="3200" dirty="0">
                <a:effectLst>
                  <a:outerShdw blurRad="38100" dist="38100" dir="2700000">
                    <a:srgbClr val="000000"/>
                  </a:outerShdw>
                </a:effectLst>
              </a:rPr>
              <a:t>ΕΡΩΤΗΣΕΙΣ</a:t>
            </a:r>
            <a:endParaRPr sz="3200" dirty="0">
              <a:effectLst>
                <a:outerShdw blurRad="38100" dist="38100" dir="2700000">
                  <a:srgbClr val="000000"/>
                </a:outerShdw>
              </a:effectLst>
              <a:latin typeface="Times New Roman Greek" charset="-95"/>
            </a:endParaRPr>
          </a:p>
        </p:txBody>
      </p:sp>
      <p:graphicFrame>
        <p:nvGraphicFramePr>
          <p:cNvPr id="31747" name="Object 3"/>
          <p:cNvGraphicFramePr/>
          <p:nvPr/>
        </p:nvGraphicFramePr>
        <p:xfrm>
          <a:off x="2508250" y="2281238"/>
          <a:ext cx="3965575" cy="3652837"/>
        </p:xfrm>
        <a:graphic>
          <a:graphicData uri="http://schemas.openxmlformats.org/presentationml/2006/ole">
            <mc:AlternateContent xmlns:mc="http://schemas.openxmlformats.org/markup-compatibility/2006">
              <mc:Choice xmlns:v="urn:schemas-microsoft-com:vml" Requires="v">
                <p:oleObj spid="_x0000_s3077" name="" r:id="rId1" imgW="3967480" imgH="3654425" progId="MS_ClipArt_Gallery.2">
                  <p:embed/>
                </p:oleObj>
              </mc:Choice>
              <mc:Fallback>
                <p:oleObj name="" r:id="rId1" imgW="3967480" imgH="3654425" progId="MS_ClipArt_Gallery.2">
                  <p:embed/>
                  <p:pic>
                    <p:nvPicPr>
                      <p:cNvPr id="0" name="Picture 3076"/>
                      <p:cNvPicPr/>
                      <p:nvPr/>
                    </p:nvPicPr>
                    <p:blipFill>
                      <a:blip r:embed="rId2"/>
                      <a:stretch>
                        <a:fillRect/>
                      </a:stretch>
                    </p:blipFill>
                    <p:spPr>
                      <a:xfrm>
                        <a:off x="2508250" y="2281238"/>
                        <a:ext cx="3965575" cy="3652837"/>
                      </a:xfrm>
                      <a:prstGeom prst="rect">
                        <a:avLst/>
                      </a:prstGeom>
                      <a:noFill/>
                      <a:ln w="38100">
                        <a:noFill/>
                        <a:miter/>
                      </a:ln>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Rectangle 2"/>
          <p:cNvSpPr>
            <a:spLocks noGrp="1" noChangeArrowheads="1"/>
          </p:cNvSpPr>
          <p:nvPr>
            <p:ph type="title" hasCustomPrompt="1"/>
          </p:nvPr>
        </p:nvSpPr>
        <p:spPr>
          <a:xfrm>
            <a:off x="558800" y="96838"/>
            <a:ext cx="7899400" cy="935038"/>
          </a:xfrm>
        </p:spPr>
        <p:txBody>
          <a:bodyPr vert="horz" wrap="square" lIns="92075" tIns="46038" rIns="92075" bIns="46038" numCol="1" anchor="ctr" anchorCtr="0" compatLnSpc="1"/>
          <a:p>
            <a:pPr algn="ctr"/>
            <a:r>
              <a:rPr sz="2800" dirty="0">
                <a:effectLst>
                  <a:outerShdw blurRad="38100" dist="38100" dir="2700000">
                    <a:srgbClr val="000000"/>
                  </a:outerShdw>
                </a:effectLst>
              </a:rPr>
              <a:t>ΧΑΡΑΚΤΗΡΙΣΤΙΚΑ</a:t>
            </a:r>
            <a:endParaRPr sz="2800" dirty="0">
              <a:effectLst>
                <a:outerShdw blurRad="38100" dist="38100" dir="2700000">
                  <a:srgbClr val="000000"/>
                </a:outerShdw>
              </a:effectLst>
              <a:latin typeface="Times New Roman Greek" charset="-95"/>
            </a:endParaRPr>
          </a:p>
        </p:txBody>
      </p:sp>
      <p:sp>
        <p:nvSpPr>
          <p:cNvPr id="8195" name="Rectangle 3"/>
          <p:cNvSpPr>
            <a:spLocks noGrp="1"/>
          </p:cNvSpPr>
          <p:nvPr>
            <p:ph idx="1" hasCustomPrompt="1"/>
          </p:nvPr>
        </p:nvSpPr>
        <p:spPr>
          <a:xfrm>
            <a:off x="685800" y="1031875"/>
            <a:ext cx="7772400" cy="5064125"/>
          </a:xfrm>
        </p:spPr>
        <p:txBody>
          <a:bodyPr vert="horz" wrap="square" lIns="92075" tIns="46038" rIns="92075" bIns="46038" anchor="t" anchorCtr="0"/>
          <a:p>
            <a:r>
              <a:rPr sz="2400" dirty="0"/>
              <a:t>Ορισμός – Ταξινόμηση</a:t>
            </a:r>
            <a:endParaRPr lang="en-US" altLang="x-none" sz="2400" dirty="0"/>
          </a:p>
          <a:p>
            <a:r>
              <a:rPr lang="en-US" altLang="x-none" sz="2400" dirty="0"/>
              <a:t>O </a:t>
            </a:r>
            <a:r>
              <a:rPr sz="2400" dirty="0"/>
              <a:t>αυτισμός είναι ένα από τα βαρύτερα σύνδρομα, που επηρεάζει σε καταλυτικό βαθμό την πνευματική και συναισθηματική ανάπτυξη του παιδιού</a:t>
            </a:r>
            <a:endParaRPr lang="en-US" altLang="x-none" sz="2400" dirty="0"/>
          </a:p>
          <a:p>
            <a:r>
              <a:rPr sz="2400" dirty="0"/>
              <a:t>Πρώιμος παιδικός αυτισμός</a:t>
            </a:r>
            <a:endParaRPr sz="2400" dirty="0"/>
          </a:p>
          <a:p>
            <a:r>
              <a:rPr sz="2400" dirty="0"/>
              <a:t>Δευτερογενής αυτισμός (2,5 χρόνια)</a:t>
            </a:r>
            <a:endParaRPr sz="2400" dirty="0"/>
          </a:p>
          <a:p>
            <a:r>
              <a:rPr sz="2400" dirty="0"/>
              <a:t>3-4 παιδιά στα 10.000 θα εμφανίσουν αυτιστικές διαταραχές (</a:t>
            </a:r>
            <a:r>
              <a:rPr lang="en-US" altLang="x-none" sz="2400" dirty="0"/>
              <a:t>autistic spectrum disorders)</a:t>
            </a:r>
            <a:endParaRPr lang="en-US" altLang="x-none" sz="2400" dirty="0"/>
          </a:p>
          <a:p>
            <a:r>
              <a:rPr sz="2400" dirty="0"/>
              <a:t>3 στα 4 παιδιά θα είναι αγόρια ανεξάρτητα του κοινωνικού-οικονομικού </a:t>
            </a:r>
            <a:r>
              <a:rPr lang="en-US" altLang="x-none" sz="2400" dirty="0"/>
              <a:t>status </a:t>
            </a:r>
            <a:r>
              <a:rPr sz="2400" dirty="0"/>
              <a:t>της οικογένειας</a:t>
            </a:r>
            <a:endParaRP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5">
                                            <p:txEl>
                                              <p:charRg st="0" end="21"/>
                                            </p:txEl>
                                          </p:spTgt>
                                        </p:tgtEl>
                                        <p:attrNameLst>
                                          <p:attrName>style.visibility</p:attrName>
                                        </p:attrNameLst>
                                      </p:cBhvr>
                                      <p:to>
                                        <p:strVal val="visible"/>
                                      </p:to>
                                    </p:set>
                                    <p:anim calcmode="lin" valueType="num">
                                      <p:cBhvr additive="base">
                                        <p:cTn id="7" dur="500" fill="hold"/>
                                        <p:tgtEl>
                                          <p:spTgt spid="8195">
                                            <p:txEl>
                                              <p:charRg st="0" end="2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5">
                                            <p:txEl>
                                              <p:charRg st="0" end="2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xEl>
                                              <p:charRg st="21" end="157"/>
                                            </p:txEl>
                                          </p:spTgt>
                                        </p:tgtEl>
                                        <p:attrNameLst>
                                          <p:attrName>style.visibility</p:attrName>
                                        </p:attrNameLst>
                                      </p:cBhvr>
                                      <p:to>
                                        <p:strVal val="visible"/>
                                      </p:to>
                                    </p:set>
                                    <p:anim calcmode="lin" valueType="num">
                                      <p:cBhvr additive="base">
                                        <p:cTn id="13" dur="500" fill="hold"/>
                                        <p:tgtEl>
                                          <p:spTgt spid="8195">
                                            <p:txEl>
                                              <p:charRg st="21" end="15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5">
                                            <p:txEl>
                                              <p:charRg st="21" end="157"/>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5">
                                            <p:txEl>
                                              <p:charRg st="157" end="183"/>
                                            </p:txEl>
                                          </p:spTgt>
                                        </p:tgtEl>
                                        <p:attrNameLst>
                                          <p:attrName>style.visibility</p:attrName>
                                        </p:attrNameLst>
                                      </p:cBhvr>
                                      <p:to>
                                        <p:strVal val="visible"/>
                                      </p:to>
                                    </p:set>
                                    <p:anim calcmode="lin" valueType="num">
                                      <p:cBhvr additive="base">
                                        <p:cTn id="19" dur="500" fill="hold"/>
                                        <p:tgtEl>
                                          <p:spTgt spid="8195">
                                            <p:txEl>
                                              <p:charRg st="157" end="18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5">
                                            <p:txEl>
                                              <p:charRg st="157" end="18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195">
                                            <p:txEl>
                                              <p:charRg st="183" end="218"/>
                                            </p:txEl>
                                          </p:spTgt>
                                        </p:tgtEl>
                                        <p:attrNameLst>
                                          <p:attrName>style.visibility</p:attrName>
                                        </p:attrNameLst>
                                      </p:cBhvr>
                                      <p:to>
                                        <p:strVal val="visible"/>
                                      </p:to>
                                    </p:set>
                                    <p:anim calcmode="lin" valueType="num">
                                      <p:cBhvr additive="base">
                                        <p:cTn id="25" dur="500" fill="hold"/>
                                        <p:tgtEl>
                                          <p:spTgt spid="8195">
                                            <p:txEl>
                                              <p:charRg st="183" end="21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95">
                                            <p:txEl>
                                              <p:charRg st="183" end="21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195">
                                            <p:txEl>
                                              <p:charRg st="218" end="306"/>
                                            </p:txEl>
                                          </p:spTgt>
                                        </p:tgtEl>
                                        <p:attrNameLst>
                                          <p:attrName>style.visibility</p:attrName>
                                        </p:attrNameLst>
                                      </p:cBhvr>
                                      <p:to>
                                        <p:strVal val="visible"/>
                                      </p:to>
                                    </p:set>
                                    <p:anim calcmode="lin" valueType="num">
                                      <p:cBhvr additive="base">
                                        <p:cTn id="31" dur="500" fill="hold"/>
                                        <p:tgtEl>
                                          <p:spTgt spid="8195">
                                            <p:txEl>
                                              <p:charRg st="218" end="30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195">
                                            <p:txEl>
                                              <p:charRg st="218" end="30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195">
                                            <p:txEl>
                                              <p:charRg st="306" end="398"/>
                                            </p:txEl>
                                          </p:spTgt>
                                        </p:tgtEl>
                                        <p:attrNameLst>
                                          <p:attrName>style.visibility</p:attrName>
                                        </p:attrNameLst>
                                      </p:cBhvr>
                                      <p:to>
                                        <p:strVal val="visible"/>
                                      </p:to>
                                    </p:set>
                                    <p:anim calcmode="lin" valueType="num">
                                      <p:cBhvr additive="base">
                                        <p:cTn id="37" dur="500" fill="hold"/>
                                        <p:tgtEl>
                                          <p:spTgt spid="8195">
                                            <p:txEl>
                                              <p:charRg st="306" end="39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195">
                                            <p:txEl>
                                              <p:charRg st="306" end="39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2"/>
          <p:cNvSpPr>
            <a:spLocks noGrp="1" noChangeArrowheads="1"/>
          </p:cNvSpPr>
          <p:nvPr>
            <p:ph type="title" hasCustomPrompt="1"/>
          </p:nvPr>
        </p:nvSpPr>
        <p:spPr>
          <a:xfrm>
            <a:off x="647700" y="155575"/>
            <a:ext cx="7797800" cy="825500"/>
          </a:xfrm>
        </p:spPr>
        <p:txBody>
          <a:bodyPr vert="horz" wrap="square" lIns="92075" tIns="46038" rIns="92075" bIns="46038" numCol="1" anchor="ctr" anchorCtr="0" compatLnSpc="1"/>
          <a:p>
            <a:pPr algn="ctr"/>
            <a:r>
              <a:rPr sz="3200" dirty="0">
                <a:effectLst>
                  <a:outerShdw blurRad="38100" dist="38100" dir="2700000">
                    <a:srgbClr val="000000"/>
                  </a:outerShdw>
                </a:effectLst>
                <a:latin typeface="Times New Roman Greek" charset="-95"/>
              </a:rPr>
              <a:t>Αυτισμός</a:t>
            </a:r>
            <a:endParaRPr sz="3200" dirty="0">
              <a:effectLst>
                <a:outerShdw blurRad="38100" dist="38100" dir="2700000">
                  <a:srgbClr val="000000"/>
                </a:outerShdw>
              </a:effectLst>
              <a:latin typeface="Times New Roman Greek" charset="-95"/>
            </a:endParaRPr>
          </a:p>
        </p:txBody>
      </p:sp>
      <p:sp>
        <p:nvSpPr>
          <p:cNvPr id="10243" name="Rectangle 3"/>
          <p:cNvSpPr>
            <a:spLocks noGrp="1"/>
          </p:cNvSpPr>
          <p:nvPr>
            <p:ph idx="1" hasCustomPrompt="1"/>
          </p:nvPr>
        </p:nvSpPr>
        <p:spPr>
          <a:xfrm>
            <a:off x="320675" y="1439863"/>
            <a:ext cx="8451850" cy="4244975"/>
          </a:xfrm>
        </p:spPr>
        <p:txBody>
          <a:bodyPr vert="horz" wrap="square" lIns="92075" tIns="46038" rIns="92075" bIns="46038" anchor="t" anchorCtr="0"/>
          <a:p>
            <a:pPr>
              <a:lnSpc>
                <a:spcPct val="90000"/>
              </a:lnSpc>
            </a:pPr>
            <a:r>
              <a:rPr sz="2400" dirty="0">
                <a:latin typeface="Times New Roman Greek" charset="-95"/>
              </a:rPr>
              <a:t>Πρώιμος παιδικός αυτισμός: Τυπική μορφή. Το βρέφος ιδιαίτερα ήσυχο, δεν κλαίει, δεν φωνάζει, δείχνει αδιαφορία για το περιβάλλον, δεν χαμογελάει και δεν ανταλλάσει βλέμματα με τη μητέρα</a:t>
            </a:r>
            <a:endParaRPr sz="2400" dirty="0">
              <a:latin typeface="Times New Roman Greek" charset="-95"/>
            </a:endParaRPr>
          </a:p>
          <a:p>
            <a:pPr>
              <a:lnSpc>
                <a:spcPct val="90000"/>
              </a:lnSpc>
            </a:pPr>
            <a:r>
              <a:rPr sz="2400" dirty="0">
                <a:latin typeface="Times New Roman Greek" charset="-95"/>
              </a:rPr>
              <a:t>Δευτερογενής αυτισμός: Εκδηλώνεται στα 2,5 με 3 χρόνια του παιδιού, μετά από μια περίοδο που θεωρήθηκε φυσιολογική. Εκλυτικοί παράγοντες θεωρούνται γεγονότα ποικίλης σημασίας, όπως κάποια σωματική αρρώστια, νοσηλεία, μετακόμιση, αποχωρισμός, κοκ. Το παιδί βιώνει ψυχοτραυματικά τα παραπάνω και σταματά η φυσιολογική εξέλιξη, παλινδρομεί, χάνει τη χρήση του λόγου και κάποιες δεξιότητες που είχε αποκτήσει.</a:t>
            </a:r>
            <a:endParaRPr sz="2400" dirty="0">
              <a:latin typeface="Times New Roman Greek" charset="-95"/>
            </a:endParaRPr>
          </a:p>
        </p:txBody>
      </p:sp>
      <p:graphicFrame>
        <p:nvGraphicFramePr>
          <p:cNvPr id="6148" name="Object 4"/>
          <p:cNvGraphicFramePr/>
          <p:nvPr/>
        </p:nvGraphicFramePr>
        <p:xfrm>
          <a:off x="3322638" y="5407025"/>
          <a:ext cx="3422650" cy="1450975"/>
        </p:xfrm>
        <a:graphic>
          <a:graphicData uri="http://schemas.openxmlformats.org/presentationml/2006/ole">
            <mc:AlternateContent xmlns:mc="http://schemas.openxmlformats.org/markup-compatibility/2006">
              <mc:Choice xmlns:v="urn:schemas-microsoft-com:vml" Requires="v">
                <p:oleObj spid="_x0000_s3078" name="" r:id="rId1" imgW="3424555" imgH="1986280" progId="MS_ClipArt_Gallery.2">
                  <p:embed/>
                </p:oleObj>
              </mc:Choice>
              <mc:Fallback>
                <p:oleObj name="" r:id="rId1" imgW="3424555" imgH="1986280" progId="MS_ClipArt_Gallery.2">
                  <p:embed/>
                  <p:pic>
                    <p:nvPicPr>
                      <p:cNvPr id="0" name="Picture 3077"/>
                      <p:cNvPicPr/>
                      <p:nvPr/>
                    </p:nvPicPr>
                    <p:blipFill>
                      <a:blip r:embed="rId2"/>
                      <a:stretch>
                        <a:fillRect/>
                      </a:stretch>
                    </p:blipFill>
                    <p:spPr>
                      <a:xfrm>
                        <a:off x="3322638" y="5407025"/>
                        <a:ext cx="3422650" cy="145097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charRg st="0" end="186"/>
                                            </p:txEl>
                                          </p:spTgt>
                                        </p:tgtEl>
                                        <p:attrNameLst>
                                          <p:attrName>style.visibility</p:attrName>
                                        </p:attrNameLst>
                                      </p:cBhvr>
                                      <p:to>
                                        <p:strVal val="visible"/>
                                      </p:to>
                                    </p:set>
                                    <p:anim calcmode="lin" valueType="num">
                                      <p:cBhvr additive="base">
                                        <p:cTn id="7" dur="500" fill="hold"/>
                                        <p:tgtEl>
                                          <p:spTgt spid="10243">
                                            <p:txEl>
                                              <p:charRg st="0" end="186"/>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charRg st="0" end="186"/>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charRg st="186" end="592"/>
                                            </p:txEl>
                                          </p:spTgt>
                                        </p:tgtEl>
                                        <p:attrNameLst>
                                          <p:attrName>style.visibility</p:attrName>
                                        </p:attrNameLst>
                                      </p:cBhvr>
                                      <p:to>
                                        <p:strVal val="visible"/>
                                      </p:to>
                                    </p:set>
                                    <p:anim calcmode="lin" valueType="num">
                                      <p:cBhvr additive="base">
                                        <p:cTn id="13" dur="500" fill="hold"/>
                                        <p:tgtEl>
                                          <p:spTgt spid="10243">
                                            <p:txEl>
                                              <p:charRg st="186" end="59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charRg st="186" end="59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2"/>
          <p:cNvSpPr>
            <a:spLocks noGrp="1" noChangeArrowheads="1"/>
          </p:cNvSpPr>
          <p:nvPr>
            <p:ph type="title" hasCustomPrompt="1"/>
          </p:nvPr>
        </p:nvSpPr>
        <p:spPr>
          <a:xfrm>
            <a:off x="779463" y="112713"/>
            <a:ext cx="7543800" cy="817563"/>
          </a:xfrm>
        </p:spPr>
        <p:txBody>
          <a:bodyPr vert="horz" wrap="square" lIns="92075" tIns="46038" rIns="92075" bIns="46038" numCol="1" anchor="ctr" anchorCtr="0" compatLnSpc="1"/>
          <a:p>
            <a:pPr algn="ctr"/>
            <a:r>
              <a:rPr sz="3200" dirty="0">
                <a:effectLst>
                  <a:outerShdw blurRad="38100" dist="38100" dir="2700000">
                    <a:srgbClr val="000000"/>
                  </a:outerShdw>
                </a:effectLst>
                <a:latin typeface="Times New Roman Greek" charset="-95"/>
              </a:rPr>
              <a:t>Αυτισμός</a:t>
            </a:r>
            <a:endParaRPr sz="3200" dirty="0">
              <a:effectLst>
                <a:outerShdw blurRad="38100" dist="38100" dir="2700000">
                  <a:srgbClr val="000000"/>
                </a:outerShdw>
              </a:effectLst>
              <a:latin typeface="Times New Roman Greek" charset="-95"/>
            </a:endParaRPr>
          </a:p>
        </p:txBody>
      </p:sp>
      <p:sp>
        <p:nvSpPr>
          <p:cNvPr id="12291" name="Rectangle 3"/>
          <p:cNvSpPr>
            <a:spLocks noGrp="1"/>
          </p:cNvSpPr>
          <p:nvPr>
            <p:ph idx="1" hasCustomPrompt="1"/>
          </p:nvPr>
        </p:nvSpPr>
        <p:spPr>
          <a:xfrm>
            <a:off x="455613" y="1014413"/>
            <a:ext cx="8299450" cy="3792537"/>
          </a:xfrm>
        </p:spPr>
        <p:txBody>
          <a:bodyPr vert="horz" wrap="square" lIns="92075" tIns="46038" rIns="92075" bIns="46038" anchor="t" anchorCtr="0"/>
          <a:p>
            <a:r>
              <a:rPr sz="2800" dirty="0">
                <a:latin typeface="Times New Roman Greek" charset="-95"/>
              </a:rPr>
              <a:t>Σύνδρομο </a:t>
            </a:r>
            <a:r>
              <a:rPr lang="en-US" altLang="x-none" sz="2800" dirty="0">
                <a:latin typeface="Times New Roman Greek" charset="-95"/>
              </a:rPr>
              <a:t>Asperger</a:t>
            </a:r>
            <a:endParaRPr sz="2800" dirty="0">
              <a:latin typeface="Times New Roman Greek" charset="-95"/>
            </a:endParaRPr>
          </a:p>
          <a:p>
            <a:r>
              <a:rPr sz="2800" dirty="0">
                <a:latin typeface="Times New Roman Greek" charset="-95"/>
              </a:rPr>
              <a:t>Έλλειψη εμπάθειας και ικανότητας για κοινωνικές σχέσεις</a:t>
            </a:r>
            <a:endParaRPr sz="2800" dirty="0">
              <a:latin typeface="Times New Roman Greek" charset="-95"/>
            </a:endParaRPr>
          </a:p>
          <a:p>
            <a:r>
              <a:rPr sz="2800" dirty="0">
                <a:latin typeface="Times New Roman Greek" charset="-95"/>
              </a:rPr>
              <a:t>Ενασχόληση με ιδιαίτερα ενδιαφέροντα και δραστηριότητες με μηχανικό και στερεότυπο τρόπο</a:t>
            </a:r>
            <a:endParaRPr sz="2800" dirty="0">
              <a:latin typeface="Times New Roman Greek" charset="-95"/>
            </a:endParaRPr>
          </a:p>
          <a:p>
            <a:r>
              <a:rPr sz="2800" dirty="0">
                <a:latin typeface="Times New Roman Greek" charset="-95"/>
              </a:rPr>
              <a:t>1 στα 10.000 παιδιά</a:t>
            </a:r>
            <a:endParaRPr sz="2800" dirty="0">
              <a:latin typeface="Times New Roman Greek" charset="-95"/>
            </a:endParaRPr>
          </a:p>
          <a:p>
            <a:r>
              <a:rPr sz="2800" dirty="0">
                <a:latin typeface="Times New Roman Greek" charset="-95"/>
              </a:rPr>
              <a:t>8 αγόρια και 1 κορίτσι (Γιαβρίμης, 2001)</a:t>
            </a:r>
            <a:endParaRPr sz="2800" dirty="0">
              <a:latin typeface="Times New Roman Greek" charset="-95"/>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2291">
                                            <p:txEl>
                                              <p:charRg st="0" end="18"/>
                                            </p:txEl>
                                          </p:spTgt>
                                        </p:tgtEl>
                                        <p:attrNameLst>
                                          <p:attrName>style.visibility</p:attrName>
                                        </p:attrNameLst>
                                      </p:cBhvr>
                                      <p:to>
                                        <p:strVal val="visible"/>
                                      </p:to>
                                    </p:set>
                                    <p:animEffect transition="in" filter="barn(outVertical)">
                                      <p:cBhvr>
                                        <p:cTn id="7" dur="500"/>
                                        <p:tgtEl>
                                          <p:spTgt spid="12291">
                                            <p:txEl>
                                              <p:charRg st="0" end="18"/>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12291">
                                            <p:txEl>
                                              <p:charRg st="18" end="74"/>
                                            </p:txEl>
                                          </p:spTgt>
                                        </p:tgtEl>
                                        <p:attrNameLst>
                                          <p:attrName>style.visibility</p:attrName>
                                        </p:attrNameLst>
                                      </p:cBhvr>
                                      <p:to>
                                        <p:strVal val="visible"/>
                                      </p:to>
                                    </p:set>
                                    <p:animEffect transition="in" filter="barn(outVertical)">
                                      <p:cBhvr>
                                        <p:cTn id="12" dur="500"/>
                                        <p:tgtEl>
                                          <p:spTgt spid="12291">
                                            <p:txEl>
                                              <p:charRg st="18" end="7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12291">
                                            <p:txEl>
                                              <p:charRg st="74" end="163"/>
                                            </p:txEl>
                                          </p:spTgt>
                                        </p:tgtEl>
                                        <p:attrNameLst>
                                          <p:attrName>style.visibility</p:attrName>
                                        </p:attrNameLst>
                                      </p:cBhvr>
                                      <p:to>
                                        <p:strVal val="visible"/>
                                      </p:to>
                                    </p:set>
                                    <p:animEffect transition="in" filter="barn(outVertical)">
                                      <p:cBhvr>
                                        <p:cTn id="17" dur="500"/>
                                        <p:tgtEl>
                                          <p:spTgt spid="12291">
                                            <p:txEl>
                                              <p:charRg st="74" end="16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12291">
                                            <p:txEl>
                                              <p:charRg st="163" end="183"/>
                                            </p:txEl>
                                          </p:spTgt>
                                        </p:tgtEl>
                                        <p:attrNameLst>
                                          <p:attrName>style.visibility</p:attrName>
                                        </p:attrNameLst>
                                      </p:cBhvr>
                                      <p:to>
                                        <p:strVal val="visible"/>
                                      </p:to>
                                    </p:set>
                                    <p:animEffect transition="in" filter="barn(outVertical)">
                                      <p:cBhvr>
                                        <p:cTn id="22" dur="500"/>
                                        <p:tgtEl>
                                          <p:spTgt spid="12291">
                                            <p:txEl>
                                              <p:charRg st="163" end="18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12291">
                                            <p:txEl>
                                              <p:charRg st="183" end="224"/>
                                            </p:txEl>
                                          </p:spTgt>
                                        </p:tgtEl>
                                        <p:attrNameLst>
                                          <p:attrName>style.visibility</p:attrName>
                                        </p:attrNameLst>
                                      </p:cBhvr>
                                      <p:to>
                                        <p:strVal val="visible"/>
                                      </p:to>
                                    </p:set>
                                    <p:animEffect transition="in" filter="barn(outVertical)">
                                      <p:cBhvr>
                                        <p:cTn id="27" dur="500"/>
                                        <p:tgtEl>
                                          <p:spTgt spid="12291">
                                            <p:txEl>
                                              <p:charRg st="183" end="22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Rectangle 2"/>
          <p:cNvSpPr>
            <a:spLocks noGrp="1" noChangeArrowheads="1"/>
          </p:cNvSpPr>
          <p:nvPr>
            <p:ph type="title" hasCustomPrompt="1"/>
          </p:nvPr>
        </p:nvSpPr>
        <p:spPr>
          <a:xfrm>
            <a:off x="660400" y="46038"/>
            <a:ext cx="7797800" cy="646113"/>
          </a:xfrm>
        </p:spPr>
        <p:txBody>
          <a:bodyPr vert="horz" wrap="square" lIns="92075" tIns="46038" rIns="92075" bIns="46038" numCol="1" anchor="ctr" anchorCtr="0" compatLnSpc="1"/>
          <a:p>
            <a:pPr algn="ctr"/>
            <a:r>
              <a:rPr sz="3200" dirty="0">
                <a:effectLst>
                  <a:outerShdw blurRad="38100" dist="38100" dir="2700000">
                    <a:srgbClr val="000000"/>
                  </a:outerShdw>
                </a:effectLst>
              </a:rPr>
              <a:t>Αυτισμός</a:t>
            </a:r>
            <a:endParaRPr sz="3200" dirty="0">
              <a:effectLst>
                <a:outerShdw blurRad="38100" dist="38100" dir="2700000">
                  <a:srgbClr val="000000"/>
                </a:outerShdw>
              </a:effectLst>
              <a:latin typeface="Times New Roman Greek" charset="-95"/>
            </a:endParaRPr>
          </a:p>
        </p:txBody>
      </p:sp>
      <p:sp>
        <p:nvSpPr>
          <p:cNvPr id="14339" name="Rectangle 3"/>
          <p:cNvSpPr>
            <a:spLocks noGrp="1"/>
          </p:cNvSpPr>
          <p:nvPr>
            <p:ph idx="1" hasCustomPrompt="1"/>
          </p:nvPr>
        </p:nvSpPr>
        <p:spPr>
          <a:xfrm>
            <a:off x="685800" y="725488"/>
            <a:ext cx="7772400" cy="4132262"/>
          </a:xfrm>
        </p:spPr>
        <p:txBody>
          <a:bodyPr vert="horz" wrap="square" lIns="92075" tIns="46038" rIns="92075" bIns="46038" anchor="t" anchorCtr="0"/>
          <a:p>
            <a:r>
              <a:rPr dirty="0"/>
              <a:t>Διαγνωστικά κριτήρια </a:t>
            </a:r>
            <a:r>
              <a:rPr lang="en-US" altLang="x-none" dirty="0"/>
              <a:t>(DSM IV)</a:t>
            </a:r>
            <a:endParaRPr lang="en-US" altLang="x-none" dirty="0"/>
          </a:p>
          <a:p>
            <a:r>
              <a:rPr lang="en-US" altLang="x-none" dirty="0"/>
              <a:t>A</a:t>
            </a:r>
            <a:r>
              <a:rPr dirty="0"/>
              <a:t>: Ένα σύνολο από 6 ή περισσότερα χαρακτηριστικά από τα 1, 2 και 3</a:t>
            </a:r>
            <a:endParaRPr dirty="0"/>
          </a:p>
          <a:p>
            <a:r>
              <a:rPr dirty="0"/>
              <a:t>1: Ποιοτική έκπτωση στην κοινωνική διαντίδραση, όπως εκδηλώνεται με τουλάχιστον δύο από τα παρακάτω</a:t>
            </a:r>
            <a:endParaRPr dirty="0">
              <a:latin typeface="Times New Roman Greek" charset="-95"/>
            </a:endParaRPr>
          </a:p>
        </p:txBody>
      </p:sp>
      <p:graphicFrame>
        <p:nvGraphicFramePr>
          <p:cNvPr id="8196" name="Object 4"/>
          <p:cNvGraphicFramePr/>
          <p:nvPr/>
        </p:nvGraphicFramePr>
        <p:xfrm>
          <a:off x="3424238" y="4556125"/>
          <a:ext cx="1954212" cy="2065338"/>
        </p:xfrm>
        <a:graphic>
          <a:graphicData uri="http://schemas.openxmlformats.org/presentationml/2006/ole">
            <mc:AlternateContent xmlns:mc="http://schemas.openxmlformats.org/markup-compatibility/2006">
              <mc:Choice xmlns:v="urn:schemas-microsoft-com:vml" Requires="v">
                <p:oleObj spid="_x0000_s3080" name="" r:id="rId1" imgW="1955800" imgH="2066925" progId="MS_ClipArt_Gallery.2">
                  <p:embed/>
                </p:oleObj>
              </mc:Choice>
              <mc:Fallback>
                <p:oleObj name="" r:id="rId1" imgW="1955800" imgH="2066925" progId="MS_ClipArt_Gallery.2">
                  <p:embed/>
                  <p:pic>
                    <p:nvPicPr>
                      <p:cNvPr id="0" name="Picture 3079"/>
                      <p:cNvPicPr/>
                      <p:nvPr/>
                    </p:nvPicPr>
                    <p:blipFill>
                      <a:blip r:embed="rId2"/>
                      <a:stretch>
                        <a:fillRect/>
                      </a:stretch>
                    </p:blipFill>
                    <p:spPr>
                      <a:xfrm>
                        <a:off x="3424238" y="4556125"/>
                        <a:ext cx="1954212" cy="2065338"/>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9">
                                            <p:txEl>
                                              <p:charRg st="0" end="30"/>
                                            </p:txEl>
                                          </p:spTgt>
                                        </p:tgtEl>
                                        <p:attrNameLst>
                                          <p:attrName>style.visibility</p:attrName>
                                        </p:attrNameLst>
                                      </p:cBhvr>
                                      <p:to>
                                        <p:strVal val="visible"/>
                                      </p:to>
                                    </p:set>
                                    <p:anim calcmode="lin" valueType="num">
                                      <p:cBhvr additive="base">
                                        <p:cTn id="7" dur="500" fill="hold"/>
                                        <p:tgtEl>
                                          <p:spTgt spid="14339">
                                            <p:txEl>
                                              <p:charRg st="0" end="3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339">
                                            <p:txEl>
                                              <p:charRg st="0" end="3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339">
                                            <p:txEl>
                                              <p:charRg st="30" end="97"/>
                                            </p:txEl>
                                          </p:spTgt>
                                        </p:tgtEl>
                                        <p:attrNameLst>
                                          <p:attrName>style.visibility</p:attrName>
                                        </p:attrNameLst>
                                      </p:cBhvr>
                                      <p:to>
                                        <p:strVal val="visible"/>
                                      </p:to>
                                    </p:set>
                                    <p:anim calcmode="lin" valueType="num">
                                      <p:cBhvr additive="base">
                                        <p:cTn id="13" dur="500" fill="hold"/>
                                        <p:tgtEl>
                                          <p:spTgt spid="14339">
                                            <p:txEl>
                                              <p:charRg st="30" end="97"/>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4339">
                                            <p:txEl>
                                              <p:charRg st="30" end="97"/>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339">
                                            <p:txEl>
                                              <p:charRg st="97" end="197"/>
                                            </p:txEl>
                                          </p:spTgt>
                                        </p:tgtEl>
                                        <p:attrNameLst>
                                          <p:attrName>style.visibility</p:attrName>
                                        </p:attrNameLst>
                                      </p:cBhvr>
                                      <p:to>
                                        <p:strVal val="visible"/>
                                      </p:to>
                                    </p:set>
                                    <p:anim calcmode="lin" valueType="num">
                                      <p:cBhvr additive="base">
                                        <p:cTn id="19" dur="500" fill="hold"/>
                                        <p:tgtEl>
                                          <p:spTgt spid="14339">
                                            <p:txEl>
                                              <p:charRg st="97" end="197"/>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339">
                                            <p:txEl>
                                              <p:charRg st="97" end="19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Rectangle 2"/>
          <p:cNvSpPr>
            <a:spLocks noGrp="1" noChangeArrowheads="1"/>
          </p:cNvSpPr>
          <p:nvPr>
            <p:ph type="title" hasCustomPrompt="1"/>
          </p:nvPr>
        </p:nvSpPr>
        <p:spPr>
          <a:xfrm>
            <a:off x="508000" y="147638"/>
            <a:ext cx="7950200" cy="900113"/>
          </a:xfrm>
        </p:spPr>
        <p:txBody>
          <a:bodyPr vert="horz" wrap="square" lIns="92075" tIns="46038" rIns="92075" bIns="46038" numCol="1" anchor="ctr" anchorCtr="0" compatLnSpc="1"/>
          <a:p>
            <a:pPr algn="ctr"/>
            <a:r>
              <a:rPr sz="3200" dirty="0">
                <a:effectLst>
                  <a:outerShdw blurRad="38100" dist="38100" dir="2700000">
                    <a:srgbClr val="000000"/>
                  </a:outerShdw>
                </a:effectLst>
              </a:rPr>
              <a:t>Αυτισμός</a:t>
            </a:r>
            <a:endParaRPr sz="3200" dirty="0">
              <a:effectLst>
                <a:outerShdw blurRad="38100" dist="38100" dir="2700000">
                  <a:srgbClr val="000000"/>
                </a:outerShdw>
              </a:effectLst>
            </a:endParaRPr>
          </a:p>
        </p:txBody>
      </p:sp>
      <p:sp>
        <p:nvSpPr>
          <p:cNvPr id="16387" name="Rectangle 3"/>
          <p:cNvSpPr>
            <a:spLocks noGrp="1"/>
          </p:cNvSpPr>
          <p:nvPr>
            <p:ph idx="1" hasCustomPrompt="1"/>
          </p:nvPr>
        </p:nvSpPr>
        <p:spPr>
          <a:xfrm>
            <a:off x="217488" y="1133475"/>
            <a:ext cx="8775700" cy="3811588"/>
          </a:xfrm>
        </p:spPr>
        <p:txBody>
          <a:bodyPr vert="horz" wrap="square" lIns="92075" tIns="46038" rIns="92075" bIns="46038" anchor="t" anchorCtr="0"/>
          <a:p>
            <a:r>
              <a:rPr sz="2400" dirty="0">
                <a:latin typeface="Times New Roman Greek" charset="-95"/>
              </a:rPr>
              <a:t>1α: Έντονη έκπτωση στη χρησιμοποίηση πολλαπλών, μη λεκτικών συμπεριφορών, όπως βλεμματικής επαφής, έκφρασης προσώπου, στάσεων του σώματος και χειρονομιών για τη ρύθμιση της κοινωνικής διαντίδρασης</a:t>
            </a:r>
            <a:endParaRPr sz="2400" dirty="0">
              <a:latin typeface="Times New Roman Greek" charset="-95"/>
            </a:endParaRPr>
          </a:p>
          <a:p>
            <a:r>
              <a:rPr sz="2400" dirty="0">
                <a:latin typeface="Times New Roman Greek" charset="-95"/>
              </a:rPr>
              <a:t>1β: Αδυναμία να αναπτύξει σχέσεις με συνομηλίκους που να ταιριάζουν στο αναπτυξιακό του επίπεδο</a:t>
            </a:r>
            <a:endParaRPr sz="2400" dirty="0">
              <a:latin typeface="Times New Roman Greek" charset="-95"/>
            </a:endParaRPr>
          </a:p>
          <a:p>
            <a:r>
              <a:rPr sz="2400" dirty="0">
                <a:latin typeface="Times New Roman Greek" charset="-95"/>
              </a:rPr>
              <a:t>1γ: έλλειψη αυθόρμητης αναζήτησης για να μοιραστεί χαρά, ενδιαφέροντα ή επιδόσεις με άλλα άτομα (πχ. έλλειψη να επιδεικνύει, να φέρνει στην κουβέντα ή να επισημαίνει αντικείμενα κοινού ενδιαφέροντος)</a:t>
            </a:r>
            <a:endParaRPr sz="2400" dirty="0">
              <a:latin typeface="Times New Roman Greek" charset="-95"/>
            </a:endParaRPr>
          </a:p>
          <a:p>
            <a:r>
              <a:rPr sz="2400" dirty="0">
                <a:latin typeface="Times New Roman Greek" charset="-95"/>
              </a:rPr>
              <a:t>1δ: Έλλειψη κοινωνικής ή συναισθηματικής αμοιβαιότητας</a:t>
            </a:r>
            <a:endParaRPr sz="2400" dirty="0">
              <a:latin typeface="Times New Roman Greek" charset="-95"/>
            </a:endParaRPr>
          </a:p>
        </p:txBody>
      </p:sp>
      <p:graphicFrame>
        <p:nvGraphicFramePr>
          <p:cNvPr id="9220" name="Object 4"/>
          <p:cNvGraphicFramePr/>
          <p:nvPr/>
        </p:nvGraphicFramePr>
        <p:xfrm>
          <a:off x="5283200" y="5287963"/>
          <a:ext cx="1779588" cy="1570037"/>
        </p:xfrm>
        <a:graphic>
          <a:graphicData uri="http://schemas.openxmlformats.org/presentationml/2006/ole">
            <mc:AlternateContent xmlns:mc="http://schemas.openxmlformats.org/markup-compatibility/2006">
              <mc:Choice xmlns:v="urn:schemas-microsoft-com:vml" Requires="v">
                <p:oleObj spid="_x0000_s3079" name="" r:id="rId1" imgW="1781175" imgH="2752725" progId="MS_ClipArt_Gallery.2">
                  <p:embed/>
                </p:oleObj>
              </mc:Choice>
              <mc:Fallback>
                <p:oleObj name="" r:id="rId1" imgW="1781175" imgH="2752725" progId="MS_ClipArt_Gallery.2">
                  <p:embed/>
                  <p:pic>
                    <p:nvPicPr>
                      <p:cNvPr id="0" name="Picture 3078"/>
                      <p:cNvPicPr/>
                      <p:nvPr/>
                    </p:nvPicPr>
                    <p:blipFill>
                      <a:blip r:embed="rId2"/>
                      <a:stretch>
                        <a:fillRect/>
                      </a:stretch>
                    </p:blipFill>
                    <p:spPr>
                      <a:xfrm>
                        <a:off x="5283200" y="5287963"/>
                        <a:ext cx="1779588" cy="1570037"/>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7">
                                            <p:txEl>
                                              <p:charRg st="0" end="197"/>
                                            </p:txEl>
                                          </p:spTgt>
                                        </p:tgtEl>
                                        <p:attrNameLst>
                                          <p:attrName>style.visibility</p:attrName>
                                        </p:attrNameLst>
                                      </p:cBhvr>
                                      <p:to>
                                        <p:strVal val="visible"/>
                                      </p:to>
                                    </p:set>
                                    <p:anim calcmode="lin" valueType="num">
                                      <p:cBhvr additive="base">
                                        <p:cTn id="7" dur="500" fill="hold"/>
                                        <p:tgtEl>
                                          <p:spTgt spid="16387">
                                            <p:txEl>
                                              <p:charRg st="0" end="197"/>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7">
                                            <p:txEl>
                                              <p:charRg st="0" end="197"/>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387">
                                            <p:txEl>
                                              <p:charRg st="197" end="293"/>
                                            </p:txEl>
                                          </p:spTgt>
                                        </p:tgtEl>
                                        <p:attrNameLst>
                                          <p:attrName>style.visibility</p:attrName>
                                        </p:attrNameLst>
                                      </p:cBhvr>
                                      <p:to>
                                        <p:strVal val="visible"/>
                                      </p:to>
                                    </p:set>
                                    <p:anim calcmode="lin" valueType="num">
                                      <p:cBhvr additive="base">
                                        <p:cTn id="13" dur="500" fill="hold"/>
                                        <p:tgtEl>
                                          <p:spTgt spid="16387">
                                            <p:txEl>
                                              <p:charRg st="197" end="29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387">
                                            <p:txEl>
                                              <p:charRg st="197" end="29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387">
                                            <p:txEl>
                                              <p:charRg st="293" end="493"/>
                                            </p:txEl>
                                          </p:spTgt>
                                        </p:tgtEl>
                                        <p:attrNameLst>
                                          <p:attrName>style.visibility</p:attrName>
                                        </p:attrNameLst>
                                      </p:cBhvr>
                                      <p:to>
                                        <p:strVal val="visible"/>
                                      </p:to>
                                    </p:set>
                                    <p:anim calcmode="lin" valueType="num">
                                      <p:cBhvr additive="base">
                                        <p:cTn id="19" dur="500" fill="hold"/>
                                        <p:tgtEl>
                                          <p:spTgt spid="16387">
                                            <p:txEl>
                                              <p:charRg st="293" end="49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387">
                                            <p:txEl>
                                              <p:charRg st="293" end="49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6387">
                                            <p:txEl>
                                              <p:charRg st="493" end="548"/>
                                            </p:txEl>
                                          </p:spTgt>
                                        </p:tgtEl>
                                        <p:attrNameLst>
                                          <p:attrName>style.visibility</p:attrName>
                                        </p:attrNameLst>
                                      </p:cBhvr>
                                      <p:to>
                                        <p:strVal val="visible"/>
                                      </p:to>
                                    </p:set>
                                    <p:anim calcmode="lin" valueType="num">
                                      <p:cBhvr additive="base">
                                        <p:cTn id="25" dur="500" fill="hold"/>
                                        <p:tgtEl>
                                          <p:spTgt spid="16387">
                                            <p:txEl>
                                              <p:charRg st="493" end="548"/>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6387">
                                            <p:txEl>
                                              <p:charRg st="493" end="54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Rectangle 2"/>
          <p:cNvSpPr>
            <a:spLocks noGrp="1" noChangeArrowheads="1"/>
          </p:cNvSpPr>
          <p:nvPr>
            <p:ph type="title" hasCustomPrompt="1"/>
          </p:nvPr>
        </p:nvSpPr>
        <p:spPr>
          <a:xfrm>
            <a:off x="217488" y="0"/>
            <a:ext cx="8240713" cy="877888"/>
          </a:xfrm>
        </p:spPr>
        <p:txBody>
          <a:bodyPr vert="horz" wrap="square" lIns="92075" tIns="46038" rIns="92075" bIns="46038" numCol="1" anchor="ctr" anchorCtr="0" compatLnSpc="1"/>
          <a:p>
            <a:pPr algn="ctr"/>
            <a:r>
              <a:rPr sz="3200" dirty="0">
                <a:effectLst>
                  <a:outerShdw blurRad="38100" dist="38100" dir="2700000">
                    <a:srgbClr val="000000"/>
                  </a:outerShdw>
                </a:effectLst>
              </a:rPr>
              <a:t>Αυτισμός</a:t>
            </a:r>
            <a:endParaRPr sz="3200" dirty="0">
              <a:effectLst>
                <a:outerShdw blurRad="38100" dist="38100" dir="2700000">
                  <a:srgbClr val="000000"/>
                </a:outerShdw>
              </a:effectLst>
            </a:endParaRPr>
          </a:p>
        </p:txBody>
      </p:sp>
      <p:sp>
        <p:nvSpPr>
          <p:cNvPr id="20483" name="Rectangle 3"/>
          <p:cNvSpPr>
            <a:spLocks noGrp="1"/>
          </p:cNvSpPr>
          <p:nvPr>
            <p:ph idx="1" hasCustomPrompt="1"/>
          </p:nvPr>
        </p:nvSpPr>
        <p:spPr>
          <a:xfrm>
            <a:off x="203200" y="1136650"/>
            <a:ext cx="8382000" cy="3929063"/>
          </a:xfrm>
        </p:spPr>
        <p:txBody>
          <a:bodyPr vert="horz" wrap="square" lIns="92075" tIns="46038" rIns="92075" bIns="46038" anchor="t" anchorCtr="0"/>
          <a:p>
            <a:pPr>
              <a:lnSpc>
                <a:spcPct val="90000"/>
              </a:lnSpc>
            </a:pPr>
            <a:r>
              <a:rPr sz="2000" dirty="0">
                <a:latin typeface="Times New Roman Greek" charset="-95"/>
              </a:rPr>
              <a:t>2: Ποιοτικές εκπτώσεις στην επικοινωνία, όπως εκδηλώνονται με τουλάχιστον δύο από τα παρακάτω:</a:t>
            </a:r>
            <a:endParaRPr sz="2000" dirty="0">
              <a:latin typeface="Times New Roman Greek" charset="-95"/>
            </a:endParaRPr>
          </a:p>
          <a:p>
            <a:pPr>
              <a:lnSpc>
                <a:spcPct val="90000"/>
              </a:lnSpc>
            </a:pPr>
            <a:r>
              <a:rPr sz="2000" dirty="0">
                <a:latin typeface="Times New Roman Greek" charset="-95"/>
              </a:rPr>
              <a:t>2α:Καθυστέρηση ή πλήρης έλλειψη ανάπτυξης της ομιλούμενης γλώσσας, που δεν συνοδεύεται από προσπάθεια αντιστάθμισης μέσα από εναλλακτικούς τρόπους επικοινωνίας, όπως χειρονομίες ή μίμηση)</a:t>
            </a:r>
            <a:endParaRPr sz="2000" dirty="0">
              <a:latin typeface="Times New Roman Greek" charset="-95"/>
            </a:endParaRPr>
          </a:p>
          <a:p>
            <a:pPr>
              <a:lnSpc>
                <a:spcPct val="90000"/>
              </a:lnSpc>
            </a:pPr>
            <a:r>
              <a:rPr sz="2000" dirty="0">
                <a:latin typeface="Times New Roman Greek" charset="-95"/>
              </a:rPr>
              <a:t>2β: Σε άτομα με επαρκή ομιλία, έντονη έκπτωση στην ικανότητα να ξεκινήσουν ή να διατηρήσουν μια συζήτηση με άλλους</a:t>
            </a:r>
            <a:endParaRPr sz="2000" dirty="0">
              <a:latin typeface="Times New Roman Greek" charset="-95"/>
            </a:endParaRPr>
          </a:p>
          <a:p>
            <a:pPr>
              <a:lnSpc>
                <a:spcPct val="90000"/>
              </a:lnSpc>
            </a:pPr>
            <a:r>
              <a:rPr sz="2000" dirty="0">
                <a:latin typeface="Times New Roman Greek" charset="-95"/>
              </a:rPr>
              <a:t>2γ: Στερεότυπη και επαναληπτική χρήση της γλώσσας ή ιδιοσυγκρασιακή χρήση της γλώσσας</a:t>
            </a:r>
            <a:endParaRPr sz="2000" dirty="0">
              <a:latin typeface="Times New Roman Greek" charset="-95"/>
            </a:endParaRPr>
          </a:p>
          <a:p>
            <a:pPr>
              <a:lnSpc>
                <a:spcPct val="90000"/>
              </a:lnSpc>
            </a:pPr>
            <a:r>
              <a:rPr sz="2000" dirty="0">
                <a:latin typeface="Times New Roman Greek" charset="-95"/>
              </a:rPr>
              <a:t>2δ: Έλλειψη ποικίλλου, αυθόρμητου παιχνιδιού φαντασίας ή παιχνιδιού κοινωνικής μίμησης, που να ταιριάζει στο αναπτυξιακό του επίπεδο</a:t>
            </a:r>
            <a:endParaRPr sz="2000" dirty="0">
              <a:latin typeface="Times New Roman Greek" charset="-95"/>
            </a:endParaRPr>
          </a:p>
        </p:txBody>
      </p:sp>
      <p:graphicFrame>
        <p:nvGraphicFramePr>
          <p:cNvPr id="10244" name="Object 4"/>
          <p:cNvGraphicFramePr/>
          <p:nvPr/>
        </p:nvGraphicFramePr>
        <p:xfrm>
          <a:off x="7632700" y="4306888"/>
          <a:ext cx="1917700" cy="2767012"/>
        </p:xfrm>
        <a:graphic>
          <a:graphicData uri="http://schemas.openxmlformats.org/presentationml/2006/ole">
            <mc:AlternateContent xmlns:mc="http://schemas.openxmlformats.org/markup-compatibility/2006">
              <mc:Choice xmlns:v="urn:schemas-microsoft-com:vml" Requires="v">
                <p:oleObj spid="_x0000_s3081" name="" r:id="rId1" imgW="1919605" imgH="2768600" progId="MS_ClipArt_Gallery.2">
                  <p:embed/>
                </p:oleObj>
              </mc:Choice>
              <mc:Fallback>
                <p:oleObj name="" r:id="rId1" imgW="1919605" imgH="2768600" progId="MS_ClipArt_Gallery.2">
                  <p:embed/>
                  <p:pic>
                    <p:nvPicPr>
                      <p:cNvPr id="0" name="Picture 3080"/>
                      <p:cNvPicPr/>
                      <p:nvPr/>
                    </p:nvPicPr>
                    <p:blipFill>
                      <a:blip r:embed="rId2"/>
                      <a:stretch>
                        <a:fillRect/>
                      </a:stretch>
                    </p:blipFill>
                    <p:spPr>
                      <a:xfrm>
                        <a:off x="7632700" y="4306888"/>
                        <a:ext cx="1917700" cy="2767012"/>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483">
                                            <p:txEl>
                                              <p:charRg st="0" end="95"/>
                                            </p:txEl>
                                          </p:spTgt>
                                        </p:tgtEl>
                                        <p:attrNameLst>
                                          <p:attrName>style.visibility</p:attrName>
                                        </p:attrNameLst>
                                      </p:cBhvr>
                                      <p:to>
                                        <p:strVal val="visible"/>
                                      </p:to>
                                    </p:set>
                                    <p:anim calcmode="lin" valueType="num">
                                      <p:cBhvr additive="base">
                                        <p:cTn id="7" dur="500" fill="hold"/>
                                        <p:tgtEl>
                                          <p:spTgt spid="20483">
                                            <p:txEl>
                                              <p:charRg st="0" end="95"/>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483">
                                            <p:txEl>
                                              <p:charRg st="0" end="95"/>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483">
                                            <p:txEl>
                                              <p:charRg st="95" end="283"/>
                                            </p:txEl>
                                          </p:spTgt>
                                        </p:tgtEl>
                                        <p:attrNameLst>
                                          <p:attrName>style.visibility</p:attrName>
                                        </p:attrNameLst>
                                      </p:cBhvr>
                                      <p:to>
                                        <p:strVal val="visible"/>
                                      </p:to>
                                    </p:set>
                                    <p:anim calcmode="lin" valueType="num">
                                      <p:cBhvr additive="base">
                                        <p:cTn id="13" dur="500" fill="hold"/>
                                        <p:tgtEl>
                                          <p:spTgt spid="20483">
                                            <p:txEl>
                                              <p:charRg st="95" end="28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483">
                                            <p:txEl>
                                              <p:charRg st="95" end="28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483">
                                            <p:txEl>
                                              <p:charRg st="283" end="398"/>
                                            </p:txEl>
                                          </p:spTgt>
                                        </p:tgtEl>
                                        <p:attrNameLst>
                                          <p:attrName>style.visibility</p:attrName>
                                        </p:attrNameLst>
                                      </p:cBhvr>
                                      <p:to>
                                        <p:strVal val="visible"/>
                                      </p:to>
                                    </p:set>
                                    <p:anim calcmode="lin" valueType="num">
                                      <p:cBhvr additive="base">
                                        <p:cTn id="19" dur="500" fill="hold"/>
                                        <p:tgtEl>
                                          <p:spTgt spid="20483">
                                            <p:txEl>
                                              <p:charRg st="283" end="398"/>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483">
                                            <p:txEl>
                                              <p:charRg st="283" end="398"/>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483">
                                            <p:txEl>
                                              <p:charRg st="398" end="484"/>
                                            </p:txEl>
                                          </p:spTgt>
                                        </p:tgtEl>
                                        <p:attrNameLst>
                                          <p:attrName>style.visibility</p:attrName>
                                        </p:attrNameLst>
                                      </p:cBhvr>
                                      <p:to>
                                        <p:strVal val="visible"/>
                                      </p:to>
                                    </p:set>
                                    <p:anim calcmode="lin" valueType="num">
                                      <p:cBhvr additive="base">
                                        <p:cTn id="25" dur="500" fill="hold"/>
                                        <p:tgtEl>
                                          <p:spTgt spid="20483">
                                            <p:txEl>
                                              <p:charRg st="398" end="48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0483">
                                            <p:txEl>
                                              <p:charRg st="398" end="48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0483">
                                            <p:txEl>
                                              <p:charRg st="484" end="617"/>
                                            </p:txEl>
                                          </p:spTgt>
                                        </p:tgtEl>
                                        <p:attrNameLst>
                                          <p:attrName>style.visibility</p:attrName>
                                        </p:attrNameLst>
                                      </p:cBhvr>
                                      <p:to>
                                        <p:strVal val="visible"/>
                                      </p:to>
                                    </p:set>
                                    <p:anim calcmode="lin" valueType="num">
                                      <p:cBhvr additive="base">
                                        <p:cTn id="31" dur="500" fill="hold"/>
                                        <p:tgtEl>
                                          <p:spTgt spid="20483">
                                            <p:txEl>
                                              <p:charRg st="484" end="617"/>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0483">
                                            <p:txEl>
                                              <p:charRg st="484" end="61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2"/>
          <p:cNvSpPr>
            <a:spLocks noGrp="1" noChangeArrowheads="1"/>
          </p:cNvSpPr>
          <p:nvPr>
            <p:ph type="title" hasCustomPrompt="1"/>
          </p:nvPr>
        </p:nvSpPr>
        <p:spPr>
          <a:xfrm>
            <a:off x="354013" y="79375"/>
            <a:ext cx="8104188" cy="917575"/>
          </a:xfrm>
        </p:spPr>
        <p:txBody>
          <a:bodyPr vert="horz" wrap="square" lIns="92075" tIns="46038" rIns="92075" bIns="46038" numCol="1" anchor="ctr" anchorCtr="0" compatLnSpc="1"/>
          <a:p>
            <a:pPr algn="ctr"/>
            <a:r>
              <a:rPr sz="3200" dirty="0">
                <a:effectLst>
                  <a:outerShdw blurRad="38100" dist="38100" dir="2700000">
                    <a:srgbClr val="000000"/>
                  </a:outerShdw>
                </a:effectLst>
              </a:rPr>
              <a:t>Αυτισμός</a:t>
            </a:r>
            <a:endParaRPr sz="3200" dirty="0">
              <a:effectLst>
                <a:outerShdw blurRad="38100" dist="38100" dir="2700000">
                  <a:srgbClr val="000000"/>
                </a:outerShdw>
              </a:effectLst>
            </a:endParaRPr>
          </a:p>
        </p:txBody>
      </p:sp>
      <p:sp>
        <p:nvSpPr>
          <p:cNvPr id="22531" name="Rectangle 3"/>
          <p:cNvSpPr>
            <a:spLocks noGrp="1"/>
          </p:cNvSpPr>
          <p:nvPr>
            <p:ph idx="1" hasCustomPrompt="1"/>
          </p:nvPr>
        </p:nvSpPr>
        <p:spPr>
          <a:xfrm>
            <a:off x="303213" y="1150938"/>
            <a:ext cx="8537575" cy="5491162"/>
          </a:xfrm>
        </p:spPr>
        <p:txBody>
          <a:bodyPr vert="horz" wrap="square" lIns="92075" tIns="46038" rIns="92075" bIns="46038" anchor="t" anchorCtr="0"/>
          <a:p>
            <a:r>
              <a:rPr sz="2400" dirty="0">
                <a:latin typeface="Times New Roman Greek" charset="-95"/>
              </a:rPr>
              <a:t>3: Περιορισμένοι, επαναλαμβανόμενοι και στερεότυποι τύποι συμπεριφοράς, ενδιαφερόντων και δραστηριοτήτων, όπως εκδηλώνονται με τουλάχιστον ένα από τα παρακάτω:</a:t>
            </a:r>
            <a:endParaRPr sz="2400" dirty="0">
              <a:latin typeface="Times New Roman Greek" charset="-95"/>
            </a:endParaRPr>
          </a:p>
          <a:p>
            <a:r>
              <a:rPr sz="2400" dirty="0">
                <a:latin typeface="Times New Roman Greek" charset="-95"/>
              </a:rPr>
              <a:t>3α: Περίκλειστη απασχόληση με έναν ή περισσότερους στερεότυπους και περιορισμένους τύπους ενδιαφερόντων, που είναι μη φυσιολογική είτε σε ένταση είτε σε εστιασμό</a:t>
            </a:r>
            <a:endParaRPr sz="2400" dirty="0">
              <a:latin typeface="Times New Roman Greek" charset="-95"/>
            </a:endParaRPr>
          </a:p>
          <a:p>
            <a:r>
              <a:rPr sz="2400" dirty="0">
                <a:latin typeface="Times New Roman Greek" charset="-95"/>
              </a:rPr>
              <a:t>3β: Προφανώς άκαμπτη προσκόλληση σε συγκεκριμένες, μη λειτουργικές ρουτίνες και τελετουργίες</a:t>
            </a:r>
            <a:endParaRPr sz="2400" dirty="0">
              <a:latin typeface="Times New Roman Greek" charset="-95"/>
            </a:endParaRPr>
          </a:p>
          <a:p>
            <a:r>
              <a:rPr sz="2400" dirty="0">
                <a:latin typeface="Times New Roman Greek" charset="-95"/>
              </a:rPr>
              <a:t>3γ: Στερεότυποι και επαναλαμβανόμενοι κινητικοί μαννερισμοί (πχ. πέταγμα, συστροφή των δακτύλων, χεριών, ή κινήσεις του σώματος)</a:t>
            </a:r>
            <a:endParaRPr sz="2400" dirty="0">
              <a:latin typeface="Times New Roman Greek" charset="-95"/>
            </a:endParaRPr>
          </a:p>
          <a:p>
            <a:r>
              <a:rPr sz="2400" dirty="0">
                <a:latin typeface="Times New Roman Greek" charset="-95"/>
              </a:rPr>
              <a:t>3δ: Επίμονη ενασχόληση με μέρη αντικειμένων </a:t>
            </a:r>
            <a:endParaRPr sz="2400" dirty="0">
              <a:latin typeface="Times New Roman Greek" charset="-95"/>
            </a:endParaRPr>
          </a:p>
        </p:txBody>
      </p:sp>
      <p:graphicFrame>
        <p:nvGraphicFramePr>
          <p:cNvPr id="11268" name="Object 4"/>
          <p:cNvGraphicFramePr/>
          <p:nvPr/>
        </p:nvGraphicFramePr>
        <p:xfrm>
          <a:off x="6854825" y="4346575"/>
          <a:ext cx="2289175" cy="2511425"/>
        </p:xfrm>
        <a:graphic>
          <a:graphicData uri="http://schemas.openxmlformats.org/presentationml/2006/ole">
            <mc:AlternateContent xmlns:mc="http://schemas.openxmlformats.org/markup-compatibility/2006">
              <mc:Choice xmlns:v="urn:schemas-microsoft-com:vml" Requires="v">
                <p:oleObj spid="_x0000_s3082" name="" r:id="rId1" imgW="2291080" imgH="2513330" progId="MS_ClipArt_Gallery.2">
                  <p:embed/>
                </p:oleObj>
              </mc:Choice>
              <mc:Fallback>
                <p:oleObj name="" r:id="rId1" imgW="2291080" imgH="2513330" progId="MS_ClipArt_Gallery.2">
                  <p:embed/>
                  <p:pic>
                    <p:nvPicPr>
                      <p:cNvPr id="0" name="Picture 3081"/>
                      <p:cNvPicPr/>
                      <p:nvPr/>
                    </p:nvPicPr>
                    <p:blipFill>
                      <a:blip r:embed="rId2"/>
                      <a:stretch>
                        <a:fillRect/>
                      </a:stretch>
                    </p:blipFill>
                    <p:spPr>
                      <a:xfrm>
                        <a:off x="6854825" y="4346575"/>
                        <a:ext cx="2289175" cy="251142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531">
                                            <p:txEl>
                                              <p:charRg st="0" end="16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531">
                                            <p:txEl>
                                              <p:charRg st="160" end="32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2531">
                                            <p:txEl>
                                              <p:charRg st="322" end="41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2531">
                                            <p:txEl>
                                              <p:charRg st="415" end="54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2531">
                                            <p:txEl>
                                              <p:charRg st="544" end="58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theme/theme1.xml><?xml version="1.0" encoding="utf-8"?>
<a:theme xmlns:a="http://schemas.openxmlformats.org/drawingml/2006/main" name="Twinkle">
  <a:themeElements>
    <a:clrScheme name="Twinkle 1">
      <a:dk1>
        <a:srgbClr val="2A004E"/>
      </a:dk1>
      <a:lt1>
        <a:srgbClr val="FFFFFF"/>
      </a:lt1>
      <a:dk2>
        <a:srgbClr val="500093"/>
      </a:dk2>
      <a:lt2>
        <a:srgbClr val="00CCCC"/>
      </a:lt2>
      <a:accent1>
        <a:srgbClr val="D60093"/>
      </a:accent1>
      <a:accent2>
        <a:srgbClr val="0000FF"/>
      </a:accent2>
      <a:accent3>
        <a:srgbClr val="B3AAC8"/>
      </a:accent3>
      <a:accent4>
        <a:srgbClr val="DADADA"/>
      </a:accent4>
      <a:accent5>
        <a:srgbClr val="E8AAC8"/>
      </a:accent5>
      <a:accent6>
        <a:srgbClr val="0000E7"/>
      </a:accent6>
      <a:hlink>
        <a:srgbClr val="FFFF00"/>
      </a:hlink>
      <a:folHlink>
        <a:srgbClr val="7500D7"/>
      </a:folHlink>
    </a:clrScheme>
    <a:fontScheme name="Twinkl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l-GR" sz="2400" b="0" i="0" u="none" strike="noStrike" cap="none" normalizeH="0" baseline="0" smtClean="0">
            <a:ln>
              <a:noFill/>
            </a:ln>
            <a:solidFill>
              <a:schemeClr val="tx1"/>
            </a:solidFill>
            <a:effectLst/>
            <a:latin typeface="Times New Roman Greek" charset="-95"/>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l-GR" sz="2400" b="0" i="0" u="none" strike="noStrike" cap="none" normalizeH="0" baseline="0" smtClean="0">
            <a:ln>
              <a:noFill/>
            </a:ln>
            <a:solidFill>
              <a:schemeClr val="tx1"/>
            </a:solidFill>
            <a:effectLst/>
            <a:latin typeface="Times New Roman Greek" charset="-95"/>
          </a:defRPr>
        </a:defPPr>
      </a:lstStyle>
    </a:lnDef>
  </a:objectDefaults>
  <a:extraClrSchemeLst>
    <a:extraClrScheme>
      <a:clrScheme name="Twinkle 1">
        <a:dk1>
          <a:srgbClr val="2A004E"/>
        </a:dk1>
        <a:lt1>
          <a:srgbClr val="FFFFFF"/>
        </a:lt1>
        <a:dk2>
          <a:srgbClr val="500093"/>
        </a:dk2>
        <a:lt2>
          <a:srgbClr val="00CCCC"/>
        </a:lt2>
        <a:accent1>
          <a:srgbClr val="D60093"/>
        </a:accent1>
        <a:accent2>
          <a:srgbClr val="0000FF"/>
        </a:accent2>
        <a:accent3>
          <a:srgbClr val="B3AAC8"/>
        </a:accent3>
        <a:accent4>
          <a:srgbClr val="DADADA"/>
        </a:accent4>
        <a:accent5>
          <a:srgbClr val="E8AAC8"/>
        </a:accent5>
        <a:accent6>
          <a:srgbClr val="0000E7"/>
        </a:accent6>
        <a:hlink>
          <a:srgbClr val="FFFF00"/>
        </a:hlink>
        <a:folHlink>
          <a:srgbClr val="7500D7"/>
        </a:folHlink>
      </a:clrScheme>
      <a:clrMap bg1="dk2" tx1="lt1" bg2="dk1" tx2="lt2" accent1="accent1" accent2="accent2" accent3="accent3" accent4="accent4" accent5="accent5" accent6="accent6" hlink="hlink" folHlink="folHlink"/>
    </a:extraClrScheme>
    <a:extraClrScheme>
      <a:clrScheme name="Twinkle 2">
        <a:dk1>
          <a:srgbClr val="000000"/>
        </a:dk1>
        <a:lt1>
          <a:srgbClr val="FFFFFF"/>
        </a:lt1>
        <a:dk2>
          <a:srgbClr val="000000"/>
        </a:dk2>
        <a:lt2>
          <a:srgbClr val="CCECFF"/>
        </a:lt2>
        <a:accent1>
          <a:srgbClr val="CC99FF"/>
        </a:accent1>
        <a:accent2>
          <a:srgbClr val="3366FF"/>
        </a:accent2>
        <a:accent3>
          <a:srgbClr val="FFFFFF"/>
        </a:accent3>
        <a:accent4>
          <a:srgbClr val="000000"/>
        </a:accent4>
        <a:accent5>
          <a:srgbClr val="E2CAFF"/>
        </a:accent5>
        <a:accent6>
          <a:srgbClr val="2D5CE7"/>
        </a:accent6>
        <a:hlink>
          <a:srgbClr val="00CCFF"/>
        </a:hlink>
        <a:folHlink>
          <a:srgbClr val="99CCFF"/>
        </a:folHlink>
      </a:clrScheme>
      <a:clrMap bg1="lt1" tx1="dk1" bg2="lt2" tx2="dk2" accent1="accent1" accent2="accent2" accent3="accent3" accent4="accent4" accent5="accent5" accent6="accent6" hlink="hlink" folHlink="folHlink"/>
    </a:extraClrScheme>
    <a:extraClrScheme>
      <a:clrScheme name="Twinkle 3">
        <a:dk1>
          <a:srgbClr val="000000"/>
        </a:dk1>
        <a:lt1>
          <a:srgbClr val="FFFFFF"/>
        </a:lt1>
        <a:dk2>
          <a:srgbClr val="000000"/>
        </a:dk2>
        <a:lt2>
          <a:srgbClr val="969696"/>
        </a:lt2>
        <a:accent1>
          <a:srgbClr val="777777"/>
        </a:accent1>
        <a:accent2>
          <a:srgbClr val="CBCBCB"/>
        </a:accent2>
        <a:accent3>
          <a:srgbClr val="FFFFFF"/>
        </a:accent3>
        <a:accent4>
          <a:srgbClr val="000000"/>
        </a:accent4>
        <a:accent5>
          <a:srgbClr val="BDBDBD"/>
        </a:accent5>
        <a:accent6>
          <a:srgbClr val="B8B8B8"/>
        </a:accent6>
        <a:hlink>
          <a:srgbClr val="4D4D4D"/>
        </a:hlink>
        <a:folHlink>
          <a:srgbClr val="DDDDDD"/>
        </a:folHlink>
      </a:clrScheme>
      <a:clrMap bg1="lt1" tx1="dk1" bg2="lt2" tx2="dk2" accent1="accent1" accent2="accent2" accent3="accent3" accent4="accent4" accent5="accent5" accent6="accent6" hlink="hlink" folHlink="folHlink"/>
    </a:extraClrScheme>
    <a:extraClrScheme>
      <a:clrScheme name="Twinkle 4">
        <a:dk1>
          <a:srgbClr val="000000"/>
        </a:dk1>
        <a:lt1>
          <a:srgbClr val="00CCCC"/>
        </a:lt1>
        <a:dk2>
          <a:srgbClr val="FFFFCC"/>
        </a:dk2>
        <a:lt2>
          <a:srgbClr val="009999"/>
        </a:lt2>
        <a:accent1>
          <a:srgbClr val="CC99FF"/>
        </a:accent1>
        <a:accent2>
          <a:srgbClr val="3366FF"/>
        </a:accent2>
        <a:accent3>
          <a:srgbClr val="AAE2E2"/>
        </a:accent3>
        <a:accent4>
          <a:srgbClr val="000000"/>
        </a:accent4>
        <a:accent5>
          <a:srgbClr val="E2CAFF"/>
        </a:accent5>
        <a:accent6>
          <a:srgbClr val="2D5CE7"/>
        </a:accent6>
        <a:hlink>
          <a:srgbClr val="00CCFF"/>
        </a:hlink>
        <a:folHlink>
          <a:srgbClr val="00FFCC"/>
        </a:folHlink>
      </a:clrScheme>
      <a:clrMap bg1="lt1" tx1="dk1" bg2="lt2" tx2="dk2" accent1="accent1" accent2="accent2" accent3="accent3" accent4="accent4" accent5="accent5" accent6="accent6" hlink="hlink" folHlink="folHlink"/>
    </a:extraClrScheme>
    <a:extraClrScheme>
      <a:clrScheme name="Twinkle 5">
        <a:dk1>
          <a:srgbClr val="003300"/>
        </a:dk1>
        <a:lt1>
          <a:srgbClr val="FFFFFF"/>
        </a:lt1>
        <a:dk2>
          <a:srgbClr val="669900"/>
        </a:dk2>
        <a:lt2>
          <a:srgbClr val="FFCC66"/>
        </a:lt2>
        <a:accent1>
          <a:srgbClr val="990033"/>
        </a:accent1>
        <a:accent2>
          <a:srgbClr val="FF9933"/>
        </a:accent2>
        <a:accent3>
          <a:srgbClr val="B8CAAA"/>
        </a:accent3>
        <a:accent4>
          <a:srgbClr val="DADADA"/>
        </a:accent4>
        <a:accent5>
          <a:srgbClr val="CAAAAD"/>
        </a:accent5>
        <a:accent6>
          <a:srgbClr val="E78A2D"/>
        </a:accent6>
        <a:hlink>
          <a:srgbClr val="CCCC00"/>
        </a:hlink>
        <a:folHlink>
          <a:srgbClr val="009900"/>
        </a:folHlink>
      </a:clrScheme>
      <a:clrMap bg1="dk2" tx1="lt1" bg2="dk1" tx2="lt2" accent1="accent1" accent2="accent2" accent3="accent3" accent4="accent4" accent5="accent5" accent6="accent6" hlink="hlink" folHlink="folHlink"/>
    </a:extraClrScheme>
    <a:extraClrScheme>
      <a:clrScheme name="Twinkle 6">
        <a:dk1>
          <a:srgbClr val="663300"/>
        </a:dk1>
        <a:lt1>
          <a:srgbClr val="FFFFFF"/>
        </a:lt1>
        <a:dk2>
          <a:srgbClr val="CC6600"/>
        </a:dk2>
        <a:lt2>
          <a:srgbClr val="FFCC00"/>
        </a:lt2>
        <a:accent1>
          <a:srgbClr val="990033"/>
        </a:accent1>
        <a:accent2>
          <a:srgbClr val="FF0033"/>
        </a:accent2>
        <a:accent3>
          <a:srgbClr val="E2B8AA"/>
        </a:accent3>
        <a:accent4>
          <a:srgbClr val="DADADA"/>
        </a:accent4>
        <a:accent5>
          <a:srgbClr val="CAAAAD"/>
        </a:accent5>
        <a:accent6>
          <a:srgbClr val="E7002D"/>
        </a:accent6>
        <a:hlink>
          <a:srgbClr val="CCCC00"/>
        </a:hlink>
        <a:folHlink>
          <a:srgbClr val="FF9900"/>
        </a:folHlink>
      </a:clrScheme>
      <a:clrMap bg1="dk2" tx1="lt1" bg2="dk1" tx2="lt2" accent1="accent1" accent2="accent2" accent3="accent3" accent4="accent4" accent5="accent5" accent6="accent6" hlink="hlink" folHlink="folHlink"/>
    </a:extraClrScheme>
    <a:extraClrScheme>
      <a:clrScheme name="Twinkle 7">
        <a:dk1>
          <a:srgbClr val="660033"/>
        </a:dk1>
        <a:lt1>
          <a:srgbClr val="FFFFFF"/>
        </a:lt1>
        <a:dk2>
          <a:srgbClr val="990066"/>
        </a:dk2>
        <a:lt2>
          <a:srgbClr val="FFFF66"/>
        </a:lt2>
        <a:accent1>
          <a:srgbClr val="9933FF"/>
        </a:accent1>
        <a:accent2>
          <a:srgbClr val="00CCCC"/>
        </a:accent2>
        <a:accent3>
          <a:srgbClr val="CAAAB8"/>
        </a:accent3>
        <a:accent4>
          <a:srgbClr val="DADADA"/>
        </a:accent4>
        <a:accent5>
          <a:srgbClr val="CAADFF"/>
        </a:accent5>
        <a:accent6>
          <a:srgbClr val="00B9B9"/>
        </a:accent6>
        <a:hlink>
          <a:srgbClr val="CC66FF"/>
        </a:hlink>
        <a:folHlink>
          <a:srgbClr val="D60093"/>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Twinkle 1">
    <a:dk1>
      <a:srgbClr val="2A004E"/>
    </a:dk1>
    <a:lt1>
      <a:srgbClr val="FFFFFF"/>
    </a:lt1>
    <a:dk2>
      <a:srgbClr val="500093"/>
    </a:dk2>
    <a:lt2>
      <a:srgbClr val="00CCCC"/>
    </a:lt2>
    <a:accent1>
      <a:srgbClr val="D60093"/>
    </a:accent1>
    <a:accent2>
      <a:srgbClr val="0000FF"/>
    </a:accent2>
    <a:accent3>
      <a:srgbClr val="B3AAC8"/>
    </a:accent3>
    <a:accent4>
      <a:srgbClr val="DADADA"/>
    </a:accent4>
    <a:accent5>
      <a:srgbClr val="E8AAC8"/>
    </a:accent5>
    <a:accent6>
      <a:srgbClr val="0000E7"/>
    </a:accent6>
    <a:hlink>
      <a:srgbClr val="FFFF00"/>
    </a:hlink>
    <a:folHlink>
      <a:srgbClr val="7500D7"/>
    </a:folHlink>
  </a:clrScheme>
</a:themeOverride>
</file>

<file path=docProps/app.xml><?xml version="1.0" encoding="utf-8"?>
<Properties xmlns="http://schemas.openxmlformats.org/officeDocument/2006/extended-properties" xmlns:vt="http://schemas.openxmlformats.org/officeDocument/2006/docPropsVTypes">
  <Template>C:\MSOffice\Templates\Presentation Designs\Twinkle.pot</Template>
  <TotalTime>0</TotalTime>
  <Words>10951</Words>
  <Application>WPS Presentation</Application>
  <PresentationFormat>Προβολή στην οθόνη (4:3)</PresentationFormat>
  <Paragraphs>222</Paragraphs>
  <Slides>29</Slides>
  <Notes>19</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10</vt:i4>
      </vt:variant>
      <vt:variant>
        <vt:lpstr>幻灯片标题</vt:lpstr>
      </vt:variant>
      <vt:variant>
        <vt:i4>29</vt:i4>
      </vt:variant>
    </vt:vector>
  </HeadingPairs>
  <TitlesOfParts>
    <vt:vector size="51" baseType="lpstr">
      <vt:lpstr>Arial</vt:lpstr>
      <vt:lpstr>SimSun</vt:lpstr>
      <vt:lpstr>Wingdings</vt:lpstr>
      <vt:lpstr>Times New Roman Greek</vt:lpstr>
      <vt:lpstr>Times New Roman</vt:lpstr>
      <vt:lpstr>Monotype Sorts</vt:lpstr>
      <vt:lpstr>Wingdings</vt:lpstr>
      <vt:lpstr>Courier New</vt:lpstr>
      <vt:lpstr>Courier New Greek</vt:lpstr>
      <vt:lpstr>Microsoft YaHei</vt:lpstr>
      <vt:lpstr>Arial Unicode MS</vt:lpstr>
      <vt:lpstr>Twinkle</vt:lpstr>
      <vt:lpstr>MS_ClipArt_Gallery.2</vt:lpstr>
      <vt:lpstr>MS_ClipArt_Gallery.2</vt:lpstr>
      <vt:lpstr>MS_ClipArt_Gallery.2</vt:lpstr>
      <vt:lpstr>MS_ClipArt_Gallery.2</vt:lpstr>
      <vt:lpstr>MS_ClipArt_Gallery.2</vt:lpstr>
      <vt:lpstr>MS_ClipArt_Gallery.2</vt:lpstr>
      <vt:lpstr>MS_ClipArt_Gallery.2</vt:lpstr>
      <vt:lpstr>MS_ClipArt_Gallery.2</vt:lpstr>
      <vt:lpstr>MS_ClipArt_Gallery.2</vt:lpstr>
      <vt:lpstr>MS_ClipArt_Gallery.2</vt:lpstr>
      <vt:lpstr>ΦΥΣΙΚΗ ΑΓΩΓΗ ΚAΙ ΑΘΛΗΤΙΣΜΌΣ ΓΙΑ ΑΤΟΜΑ ΜΕ ΔΙΑΤΑΡΑΧΗ ΣΤΟ ΦΑΣΜΑ ΤΟΥ ΑΥΤΙΣΜΟΥ Οκτώβριος 2016</vt:lpstr>
      <vt:lpstr>ΕΙΣΑΓΩΓΗ</vt:lpstr>
      <vt:lpstr>ΧΑΡΑΚΤΗΡΙΣΤΙΚΑ</vt:lpstr>
      <vt:lpstr>Αυτισμός</vt:lpstr>
      <vt:lpstr>Αυτισμός</vt:lpstr>
      <vt:lpstr>Αυτισμός</vt:lpstr>
      <vt:lpstr>Αυτισμός</vt:lpstr>
      <vt:lpstr>Αυτισμός</vt:lpstr>
      <vt:lpstr>Αυτισμός</vt:lpstr>
      <vt:lpstr>Αυτισμός</vt:lpstr>
      <vt:lpstr>Αίτια</vt:lpstr>
      <vt:lpstr>Αντιμετώπιση</vt:lpstr>
      <vt:lpstr>Δομημένη εκπαίδευση του αυτισμού</vt:lpstr>
      <vt:lpstr>Συμπεριφορά</vt:lpstr>
      <vt:lpstr>Asperger (DSM IV) Διαγνωστικά κριτήρια</vt:lpstr>
      <vt:lpstr>Asperger (DSM IV) Διαγνωστικά κριτήρια</vt:lpstr>
      <vt:lpstr>Asperger (DSM IV) Διαγνωστικά κριτήρια</vt:lpstr>
      <vt:lpstr>Asperger (DSM IV) Διαγνωστικά κριτήρια</vt:lpstr>
      <vt:lpstr>Χρήση computers</vt:lpstr>
      <vt:lpstr>Έρευνες</vt:lpstr>
      <vt:lpstr>Έρευνες</vt:lpstr>
      <vt:lpstr>Έρευνες</vt:lpstr>
      <vt:lpstr>Έρευνες</vt:lpstr>
      <vt:lpstr>Έρευνες</vt:lpstr>
      <vt:lpstr>Έρευνες</vt:lpstr>
      <vt:lpstr>Έρευνες</vt:lpstr>
      <vt:lpstr>Έρευνες</vt:lpstr>
      <vt:lpstr>Έρευνες</vt:lpstr>
      <vt:lpstr>ΕΡΩΤΗΣΕΙΣ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
  <cp:lastModifiedBy>USER</cp:lastModifiedBy>
  <cp:revision>272</cp:revision>
  <dcterms:created xsi:type="dcterms:W3CDTF">1995-05-24T20:16:00Z</dcterms:created>
  <dcterms:modified xsi:type="dcterms:W3CDTF">2024-03-28T10:54:48Z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2E1561DA59FE4E349250F29EB2AF1AE7_13</vt:lpwstr>
  </property>
  <property fmtid="{D5CDD505-2E9C-101B-9397-08002B2CF9AE}" pid="3" name="KSOProductBuildVer">
    <vt:lpwstr>1033-12.2.0.13489</vt:lpwstr>
  </property>
</Properties>
</file>