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98" r:id="rId4"/>
    <p:sldId id="258" r:id="rId5"/>
    <p:sldId id="291" r:id="rId6"/>
    <p:sldId id="293" r:id="rId7"/>
    <p:sldId id="288" r:id="rId8"/>
    <p:sldId id="290" r:id="rId9"/>
    <p:sldId id="297" r:id="rId10"/>
    <p:sldId id="272" r:id="rId11"/>
    <p:sldId id="300" r:id="rId12"/>
    <p:sldId id="301" r:id="rId13"/>
    <p:sldId id="302" r:id="rId14"/>
    <p:sldId id="303" r:id="rId15"/>
    <p:sldId id="304" r:id="rId16"/>
    <p:sldId id="299" r:id="rId17"/>
    <p:sldId id="296" r:id="rId18"/>
    <p:sldId id="307" r:id="rId19"/>
    <p:sldId id="308" r:id="rId20"/>
    <p:sldId id="311" r:id="rId21"/>
    <p:sldId id="260" r:id="rId22"/>
    <p:sldId id="282" r:id="rId23"/>
    <p:sldId id="309" r:id="rId24"/>
    <p:sldId id="313" r:id="rId25"/>
    <p:sldId id="316" r:id="rId26"/>
    <p:sldId id="317" r:id="rId27"/>
    <p:sldId id="31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E7D2"/>
    <a:srgbClr val="26D2D4"/>
    <a:srgbClr val="4E5CE6"/>
    <a:srgbClr val="151515"/>
    <a:srgbClr val="000000"/>
    <a:srgbClr val="3D77E5"/>
    <a:srgbClr val="3795DB"/>
    <a:srgbClr val="2DACD9"/>
    <a:srgbClr val="2BCED2"/>
    <a:srgbClr val="33E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34" autoAdjust="0"/>
  </p:normalViewPr>
  <p:slideViewPr>
    <p:cSldViewPr snapToGrid="0" showGuides="1">
      <p:cViewPr>
        <p:scale>
          <a:sx n="75" d="100"/>
          <a:sy n="75" d="100"/>
        </p:scale>
        <p:origin x="154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88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38200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545835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264209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71844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9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97124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194248" y="1869624"/>
            <a:ext cx="3997752" cy="2810845"/>
          </a:xfrm>
          <a:custGeom>
            <a:avLst/>
            <a:gdLst>
              <a:gd name="connsiteX0" fmla="*/ 0 w 3997752"/>
              <a:gd name="connsiteY0" fmla="*/ 0 h 2810845"/>
              <a:gd name="connsiteX1" fmla="*/ 3997752 w 3997752"/>
              <a:gd name="connsiteY1" fmla="*/ 0 h 2810845"/>
              <a:gd name="connsiteX2" fmla="*/ 3997752 w 3997752"/>
              <a:gd name="connsiteY2" fmla="*/ 2810845 h 2810845"/>
              <a:gd name="connsiteX3" fmla="*/ 0 w 3997752"/>
              <a:gd name="connsiteY3" fmla="*/ 2810845 h 281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810845">
                <a:moveTo>
                  <a:pt x="0" y="0"/>
                </a:moveTo>
                <a:lnTo>
                  <a:pt x="3997752" y="0"/>
                </a:lnTo>
                <a:lnTo>
                  <a:pt x="3997752" y="2810845"/>
                </a:lnTo>
                <a:lnTo>
                  <a:pt x="0" y="28108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5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097124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194248" y="2168564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097124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8194248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4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097124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8194248" y="4563416"/>
            <a:ext cx="3997752" cy="2294584"/>
          </a:xfrm>
          <a:custGeom>
            <a:avLst/>
            <a:gdLst>
              <a:gd name="connsiteX0" fmla="*/ 0 w 3997752"/>
              <a:gd name="connsiteY0" fmla="*/ 0 h 2294584"/>
              <a:gd name="connsiteX1" fmla="*/ 3997752 w 3997752"/>
              <a:gd name="connsiteY1" fmla="*/ 0 h 2294584"/>
              <a:gd name="connsiteX2" fmla="*/ 3997752 w 3997752"/>
              <a:gd name="connsiteY2" fmla="*/ 2294584 h 2294584"/>
              <a:gd name="connsiteX3" fmla="*/ 0 w 3997752"/>
              <a:gd name="connsiteY3" fmla="*/ 2294584 h 2294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752" h="2294584">
                <a:moveTo>
                  <a:pt x="0" y="0"/>
                </a:moveTo>
                <a:lnTo>
                  <a:pt x="3997752" y="0"/>
                </a:lnTo>
                <a:lnTo>
                  <a:pt x="3997752" y="2294584"/>
                </a:lnTo>
                <a:lnTo>
                  <a:pt x="0" y="22945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05032" y="1422254"/>
            <a:ext cx="4029594" cy="7150508"/>
          </a:xfrm>
          <a:custGeom>
            <a:avLst/>
            <a:gdLst>
              <a:gd name="connsiteX0" fmla="*/ 0 w 4029594"/>
              <a:gd name="connsiteY0" fmla="*/ 0 h 7150508"/>
              <a:gd name="connsiteX1" fmla="*/ 4029594 w 4029594"/>
              <a:gd name="connsiteY1" fmla="*/ 0 h 7150508"/>
              <a:gd name="connsiteX2" fmla="*/ 4029594 w 4029594"/>
              <a:gd name="connsiteY2" fmla="*/ 7150508 h 7150508"/>
              <a:gd name="connsiteX3" fmla="*/ 0 w 4029594"/>
              <a:gd name="connsiteY3" fmla="*/ 7150508 h 715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9594" h="7150508">
                <a:moveTo>
                  <a:pt x="0" y="0"/>
                </a:moveTo>
                <a:lnTo>
                  <a:pt x="4029594" y="0"/>
                </a:lnTo>
                <a:lnTo>
                  <a:pt x="4029594" y="7150508"/>
                </a:lnTo>
                <a:lnTo>
                  <a:pt x="0" y="71505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1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96976" y="1156798"/>
            <a:ext cx="7256639" cy="4091324"/>
          </a:xfrm>
          <a:custGeom>
            <a:avLst/>
            <a:gdLst>
              <a:gd name="connsiteX0" fmla="*/ 0 w 7256639"/>
              <a:gd name="connsiteY0" fmla="*/ 0 h 4091324"/>
              <a:gd name="connsiteX1" fmla="*/ 7256639 w 7256639"/>
              <a:gd name="connsiteY1" fmla="*/ 0 h 4091324"/>
              <a:gd name="connsiteX2" fmla="*/ 7256639 w 7256639"/>
              <a:gd name="connsiteY2" fmla="*/ 4091324 h 4091324"/>
              <a:gd name="connsiteX3" fmla="*/ 0 w 7256639"/>
              <a:gd name="connsiteY3" fmla="*/ 4091324 h 409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56639" h="4091324">
                <a:moveTo>
                  <a:pt x="0" y="0"/>
                </a:moveTo>
                <a:lnTo>
                  <a:pt x="7256639" y="0"/>
                </a:lnTo>
                <a:lnTo>
                  <a:pt x="7256639" y="4091324"/>
                </a:lnTo>
                <a:lnTo>
                  <a:pt x="0" y="409132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6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869623"/>
            <a:ext cx="12192000" cy="2816680"/>
          </a:xfrm>
          <a:custGeom>
            <a:avLst/>
            <a:gdLst>
              <a:gd name="connsiteX0" fmla="*/ 0 w 12192000"/>
              <a:gd name="connsiteY0" fmla="*/ 0 h 2816680"/>
              <a:gd name="connsiteX1" fmla="*/ 12192000 w 12192000"/>
              <a:gd name="connsiteY1" fmla="*/ 0 h 2816680"/>
              <a:gd name="connsiteX2" fmla="*/ 12192000 w 12192000"/>
              <a:gd name="connsiteY2" fmla="*/ 2816680 h 2816680"/>
              <a:gd name="connsiteX3" fmla="*/ 0 w 12192000"/>
              <a:gd name="connsiteY3" fmla="*/ 2816680 h 281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16680">
                <a:moveTo>
                  <a:pt x="0" y="0"/>
                </a:moveTo>
                <a:lnTo>
                  <a:pt x="12192000" y="0"/>
                </a:lnTo>
                <a:lnTo>
                  <a:pt x="12192000" y="2816680"/>
                </a:lnTo>
                <a:lnTo>
                  <a:pt x="0" y="28166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6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CA0F5-58DC-4BFB-A5BD-DBD4B0D7B4CA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C9D4-1F80-40B7-93D1-97C1AD59D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8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05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43998" y="1747940"/>
            <a:ext cx="2104007" cy="2104008"/>
          </a:xfrm>
          <a:custGeom>
            <a:avLst/>
            <a:gdLst>
              <a:gd name="connsiteX0" fmla="*/ 1052003 w 2104007"/>
              <a:gd name="connsiteY0" fmla="*/ 0 h 2104008"/>
              <a:gd name="connsiteX1" fmla="*/ 2104007 w 2104007"/>
              <a:gd name="connsiteY1" fmla="*/ 1052004 h 2104008"/>
              <a:gd name="connsiteX2" fmla="*/ 1052003 w 2104007"/>
              <a:gd name="connsiteY2" fmla="*/ 2104008 h 2104008"/>
              <a:gd name="connsiteX3" fmla="*/ 0 w 2104007"/>
              <a:gd name="connsiteY3" fmla="*/ 1052004 h 2104008"/>
              <a:gd name="connsiteX4" fmla="*/ 1052003 w 2104007"/>
              <a:gd name="connsiteY4" fmla="*/ 0 h 21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4007" h="2104008">
                <a:moveTo>
                  <a:pt x="1052003" y="0"/>
                </a:moveTo>
                <a:cubicBezTo>
                  <a:pt x="1633009" y="0"/>
                  <a:pt x="2104007" y="470998"/>
                  <a:pt x="2104007" y="1052004"/>
                </a:cubicBezTo>
                <a:cubicBezTo>
                  <a:pt x="2104007" y="1633010"/>
                  <a:pt x="1633009" y="2104008"/>
                  <a:pt x="1052003" y="2104008"/>
                </a:cubicBezTo>
                <a:cubicBezTo>
                  <a:pt x="470997" y="2104008"/>
                  <a:pt x="0" y="1633010"/>
                  <a:pt x="0" y="1052004"/>
                </a:cubicBezTo>
                <a:cubicBezTo>
                  <a:pt x="0" y="470998"/>
                  <a:pt x="470997" y="0"/>
                  <a:pt x="105200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2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00663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6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869622"/>
            <a:ext cx="12192000" cy="2816681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985750"/>
            <a:ext cx="5300662" cy="4063171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2635984"/>
              <a:gd name="connsiteX1" fmla="*/ 12192000 w 12192000"/>
              <a:gd name="connsiteY1" fmla="*/ 0 h 2635984"/>
              <a:gd name="connsiteX2" fmla="*/ 12192000 w 12192000"/>
              <a:gd name="connsiteY2" fmla="*/ 2635984 h 2635984"/>
              <a:gd name="connsiteX3" fmla="*/ 0 w 12192000"/>
              <a:gd name="connsiteY3" fmla="*/ 2635984 h 26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35984">
                <a:moveTo>
                  <a:pt x="0" y="0"/>
                </a:moveTo>
                <a:lnTo>
                  <a:pt x="12192000" y="0"/>
                </a:lnTo>
                <a:lnTo>
                  <a:pt x="12192000" y="2635984"/>
                </a:lnTo>
                <a:lnTo>
                  <a:pt x="0" y="263598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91257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905022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318787" y="2116066"/>
            <a:ext cx="2381956" cy="2381956"/>
          </a:xfrm>
          <a:custGeom>
            <a:avLst/>
            <a:gdLst>
              <a:gd name="connsiteX0" fmla="*/ 1190978 w 2381956"/>
              <a:gd name="connsiteY0" fmla="*/ 0 h 2381956"/>
              <a:gd name="connsiteX1" fmla="*/ 2381956 w 2381956"/>
              <a:gd name="connsiteY1" fmla="*/ 1190978 h 2381956"/>
              <a:gd name="connsiteX2" fmla="*/ 1190978 w 2381956"/>
              <a:gd name="connsiteY2" fmla="*/ 2381956 h 2381956"/>
              <a:gd name="connsiteX3" fmla="*/ 0 w 2381956"/>
              <a:gd name="connsiteY3" fmla="*/ 1190978 h 2381956"/>
              <a:gd name="connsiteX4" fmla="*/ 1190978 w 2381956"/>
              <a:gd name="connsiteY4" fmla="*/ 0 h 238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1956" h="2381956">
                <a:moveTo>
                  <a:pt x="1190978" y="0"/>
                </a:moveTo>
                <a:cubicBezTo>
                  <a:pt x="1848737" y="0"/>
                  <a:pt x="2381956" y="533219"/>
                  <a:pt x="2381956" y="1190978"/>
                </a:cubicBezTo>
                <a:cubicBezTo>
                  <a:pt x="2381956" y="1848737"/>
                  <a:pt x="1848737" y="2381956"/>
                  <a:pt x="1190978" y="2381956"/>
                </a:cubicBezTo>
                <a:cubicBezTo>
                  <a:pt x="533219" y="2381956"/>
                  <a:pt x="0" y="1848737"/>
                  <a:pt x="0" y="1190978"/>
                </a:cubicBezTo>
                <a:cubicBezTo>
                  <a:pt x="0" y="533219"/>
                  <a:pt x="533219" y="0"/>
                  <a:pt x="119097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8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Θέση εικόνας 1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102" b="81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98107" y="-318203"/>
            <a:ext cx="9246701" cy="6621518"/>
            <a:chOff x="2567761" y="697392"/>
            <a:chExt cx="6384214" cy="6621518"/>
          </a:xfrm>
        </p:grpSpPr>
        <p:sp>
          <p:nvSpPr>
            <p:cNvPr id="13" name="TextBox 12"/>
            <p:cNvSpPr txBox="1"/>
            <p:nvPr/>
          </p:nvSpPr>
          <p:spPr>
            <a:xfrm>
              <a:off x="2855975" y="697392"/>
              <a:ext cx="6096000" cy="34163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 ExtraBold" panose="00000900000000000000" pitchFamily="50" charset="0"/>
                </a:rPr>
                <a:t>Ένταξη των μαθητών με αναπηρία στο μάθημα της φυσικής αγωγής</a:t>
              </a:r>
            </a:p>
            <a:p>
              <a:pPr algn="ctr"/>
              <a:endParaRPr lang="el-G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50" charset="0"/>
              </a:endParaRPr>
            </a:p>
            <a:p>
              <a:pPr algn="ctr"/>
              <a:endPara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50" charset="0"/>
              </a:endParaRPr>
            </a:p>
            <a:p>
              <a:pPr algn="ctr"/>
              <a:endPara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ExtraBold" panose="00000900000000000000" pitchFamily="50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5336527" y="6779062"/>
              <a:ext cx="68198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567761" y="6857245"/>
              <a:ext cx="6095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dirty="0" err="1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Σκορδίλης</a:t>
              </a:r>
              <a:r>
                <a:rPr lang="el-GR" sz="2400" dirty="0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 Ε. &amp; </a:t>
              </a:r>
              <a:r>
                <a:rPr lang="el-GR" sz="2400" dirty="0" err="1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Καρκαλέτση</a:t>
              </a:r>
              <a:r>
                <a:rPr lang="el-GR" sz="2400" dirty="0" smtClean="0">
                  <a:solidFill>
                    <a:schemeClr val="bg1"/>
                  </a:solidFill>
                  <a:latin typeface="Montserrat" panose="02000505000000020004" pitchFamily="2" charset="0"/>
                </a:rPr>
                <a:t> Φ. </a:t>
              </a:r>
              <a:endParaRPr lang="en-US" sz="2400" dirty="0">
                <a:solidFill>
                  <a:schemeClr val="bg1"/>
                </a:solidFill>
                <a:latin typeface="Montserrat" panose="02000505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3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Θέση εικόνας 1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967" b="39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Θέση εικόνας 22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6689" r="16689"/>
          <a:stretch>
            <a:fillRect/>
          </a:stretch>
        </p:blipFill>
        <p:spPr>
          <a:xfrm>
            <a:off x="4672013" y="2178050"/>
            <a:ext cx="2381250" cy="2382838"/>
          </a:xfrm>
          <a:prstGeom prst="rect">
            <a:avLst/>
          </a:prstGeom>
        </p:spPr>
      </p:pic>
      <p:pic>
        <p:nvPicPr>
          <p:cNvPr id="28" name="Θέση εικόνας 27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9409" r="19409"/>
          <a:stretch>
            <a:fillRect/>
          </a:stretch>
        </p:blipFill>
        <p:spPr>
          <a:xfrm>
            <a:off x="8570086" y="2178050"/>
            <a:ext cx="2382837" cy="2382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ΑΣΦΑΛΕΙΑ-ΚΙΝΔΥΝΟΙ-ΠΕΡΙΟΡΙΣΜΟΙ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8200" y="4859479"/>
            <a:ext cx="2482539" cy="1421974"/>
            <a:chOff x="838200" y="4967228"/>
            <a:chExt cx="2482539" cy="1421974"/>
          </a:xfrm>
        </p:grpSpPr>
        <p:sp>
          <p:nvSpPr>
            <p:cNvPr id="7" name="Rectangle 6"/>
            <p:cNvSpPr/>
            <p:nvPr/>
          </p:nvSpPr>
          <p:spPr>
            <a:xfrm>
              <a:off x="938783" y="5465872"/>
              <a:ext cx="238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Λειτουργικός λόγος, νοηματική γλώσσα, χρήση εικόνων ή ιστοριών κ.α.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Δεξιότητες Επικοινωνίας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1344" y="4931354"/>
            <a:ext cx="2381956" cy="1073100"/>
            <a:chOff x="3545835" y="4688351"/>
            <a:chExt cx="2381956" cy="1073100"/>
          </a:xfrm>
        </p:grpSpPr>
        <p:sp>
          <p:nvSpPr>
            <p:cNvPr id="11" name="Rectangle 10"/>
            <p:cNvSpPr/>
            <p:nvPr/>
          </p:nvSpPr>
          <p:spPr>
            <a:xfrm>
              <a:off x="3545835" y="5115120"/>
              <a:ext cx="23819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Επίπεδο κατανόησης, λεκτική ή σωματική καθοδήγηση </a:t>
              </a:r>
              <a:r>
                <a:rPr lang="el-GR" sz="1200" b="0" i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κ.α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5835" y="4688351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Γνωστικές Δεξιότητες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03905" y="4911101"/>
            <a:ext cx="2715200" cy="1836135"/>
            <a:chOff x="6163625" y="3807494"/>
            <a:chExt cx="2715200" cy="1836135"/>
          </a:xfrm>
        </p:grpSpPr>
        <p:sp>
          <p:nvSpPr>
            <p:cNvPr id="17" name="Rectangle 16"/>
            <p:cNvSpPr/>
            <p:nvPr/>
          </p:nvSpPr>
          <p:spPr>
            <a:xfrm>
              <a:off x="6163625" y="4166301"/>
              <a:ext cx="271520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Χρήση αναπηρικού </a:t>
              </a:r>
              <a:r>
                <a:rPr lang="el-GR" sz="1200" b="0" i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αμαξιδίου</a:t>
              </a: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 ή εξοπλισμού για μετακίνηση, περιορισμένο εύρος τροχιάς κίνησης σε βασικές αρθρώσεις, περιορισμοί στην όραση κ.α.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4209" y="3807494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Κινητικοί Περιορισμοί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622694" y="2043776"/>
            <a:ext cx="632178" cy="632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4</a:t>
            </a:r>
            <a:endParaRPr lang="en-US" dirty="0">
              <a:latin typeface="Montserrat ExtraBold" panose="00000900000000000000" pitchFamily="50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34207" y="2043963"/>
            <a:ext cx="632178" cy="632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5</a:t>
            </a:r>
            <a:endParaRPr lang="en-US" dirty="0">
              <a:latin typeface="Montserrat ExtraBold" panose="00000900000000000000" pitchFamily="50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267314" y="2037044"/>
            <a:ext cx="632178" cy="6321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l-GR" dirty="0">
                <a:latin typeface="Montserrat ExtraBold" panose="00000900000000000000" pitchFamily="50" charset="0"/>
              </a:rPr>
              <a:t>6</a:t>
            </a:r>
            <a:endParaRPr lang="en-US" dirty="0"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6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8" y="-177554"/>
            <a:ext cx="5292209" cy="103385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693719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Αξιολόγηση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φυσικής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αγωγής </a:t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35736" y="5046768"/>
            <a:ext cx="5160264" cy="1195052"/>
            <a:chOff x="935736" y="5046768"/>
            <a:chExt cx="5160264" cy="1195052"/>
          </a:xfrm>
        </p:grpSpPr>
        <p:sp>
          <p:nvSpPr>
            <p:cNvPr id="23" name="Rectangle 22"/>
            <p:cNvSpPr/>
            <p:nvPr/>
          </p:nvSpPr>
          <p:spPr>
            <a:xfrm>
              <a:off x="1727278" y="5352666"/>
              <a:ext cx="4368722" cy="88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Εγκυρότητα </a:t>
              </a:r>
              <a:r>
                <a:rPr kumimoji="0" lang="el-G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/ Αξιοπιστία                    </a:t>
              </a:r>
              <a:endParaRPr kumimoji="0" lang="el-GR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Ευαισθησία (ανίχνευση αλλαγών</a:t>
              </a:r>
              <a:r>
                <a:rPr kumimoji="0" lang="el-G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)  / ασφάλεια                      Χρόνος / κόστος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27278" y="5046768"/>
              <a:ext cx="43687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Παράγοντες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8" name="Freeform 41"/>
            <p:cNvSpPr>
              <a:spLocks noEditPoints="1"/>
            </p:cNvSpPr>
            <p:nvPr/>
          </p:nvSpPr>
          <p:spPr bwMode="auto">
            <a:xfrm>
              <a:off x="1124753" y="5293161"/>
              <a:ext cx="240584" cy="240584"/>
            </a:xfrm>
            <a:custGeom>
              <a:avLst/>
              <a:gdLst>
                <a:gd name="T0" fmla="*/ 188912 w 55"/>
                <a:gd name="T1" fmla="*/ 154564 h 55"/>
                <a:gd name="T2" fmla="*/ 151130 w 55"/>
                <a:gd name="T3" fmla="*/ 188912 h 55"/>
                <a:gd name="T4" fmla="*/ 34348 w 55"/>
                <a:gd name="T5" fmla="*/ 188912 h 55"/>
                <a:gd name="T6" fmla="*/ 0 w 55"/>
                <a:gd name="T7" fmla="*/ 154564 h 55"/>
                <a:gd name="T8" fmla="*/ 0 w 55"/>
                <a:gd name="T9" fmla="*/ 37782 h 55"/>
                <a:gd name="T10" fmla="*/ 34348 w 55"/>
                <a:gd name="T11" fmla="*/ 0 h 55"/>
                <a:gd name="T12" fmla="*/ 151130 w 55"/>
                <a:gd name="T13" fmla="*/ 0 h 55"/>
                <a:gd name="T14" fmla="*/ 188912 w 55"/>
                <a:gd name="T15" fmla="*/ 37782 h 55"/>
                <a:gd name="T16" fmla="*/ 188912 w 55"/>
                <a:gd name="T17" fmla="*/ 154564 h 55"/>
                <a:gd name="T18" fmla="*/ 154564 w 55"/>
                <a:gd name="T19" fmla="*/ 37782 h 55"/>
                <a:gd name="T20" fmla="*/ 151130 w 55"/>
                <a:gd name="T21" fmla="*/ 30913 h 55"/>
                <a:gd name="T22" fmla="*/ 34348 w 55"/>
                <a:gd name="T23" fmla="*/ 30913 h 55"/>
                <a:gd name="T24" fmla="*/ 30913 w 55"/>
                <a:gd name="T25" fmla="*/ 37782 h 55"/>
                <a:gd name="T26" fmla="*/ 30913 w 55"/>
                <a:gd name="T27" fmla="*/ 154564 h 55"/>
                <a:gd name="T28" fmla="*/ 34348 w 55"/>
                <a:gd name="T29" fmla="*/ 157999 h 55"/>
                <a:gd name="T30" fmla="*/ 151130 w 55"/>
                <a:gd name="T31" fmla="*/ 157999 h 55"/>
                <a:gd name="T32" fmla="*/ 154564 w 55"/>
                <a:gd name="T33" fmla="*/ 154564 h 55"/>
                <a:gd name="T34" fmla="*/ 154564 w 55"/>
                <a:gd name="T35" fmla="*/ 37782 h 55"/>
                <a:gd name="T36" fmla="*/ 130521 w 55"/>
                <a:gd name="T37" fmla="*/ 103043 h 55"/>
                <a:gd name="T38" fmla="*/ 75565 w 55"/>
                <a:gd name="T39" fmla="*/ 140825 h 55"/>
                <a:gd name="T40" fmla="*/ 65261 w 55"/>
                <a:gd name="T41" fmla="*/ 140825 h 55"/>
                <a:gd name="T42" fmla="*/ 61826 w 55"/>
                <a:gd name="T43" fmla="*/ 133956 h 55"/>
                <a:gd name="T44" fmla="*/ 61826 w 55"/>
                <a:gd name="T45" fmla="*/ 54956 h 55"/>
                <a:gd name="T46" fmla="*/ 65261 w 55"/>
                <a:gd name="T47" fmla="*/ 48087 h 55"/>
                <a:gd name="T48" fmla="*/ 75565 w 55"/>
                <a:gd name="T49" fmla="*/ 48087 h 55"/>
                <a:gd name="T50" fmla="*/ 130521 w 55"/>
                <a:gd name="T51" fmla="*/ 89304 h 55"/>
                <a:gd name="T52" fmla="*/ 133956 w 55"/>
                <a:gd name="T53" fmla="*/ 96173 h 55"/>
                <a:gd name="T54" fmla="*/ 130521 w 55"/>
                <a:gd name="T55" fmla="*/ 103043 h 5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5" h="55">
                  <a:moveTo>
                    <a:pt x="55" y="45"/>
                  </a:moveTo>
                  <a:cubicBezTo>
                    <a:pt x="55" y="51"/>
                    <a:pt x="50" y="55"/>
                    <a:pt x="44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4" y="55"/>
                    <a:pt x="0" y="51"/>
                    <a:pt x="0" y="4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0" y="0"/>
                    <a:pt x="55" y="5"/>
                    <a:pt x="55" y="11"/>
                  </a:cubicBezTo>
                  <a:lnTo>
                    <a:pt x="55" y="45"/>
                  </a:lnTo>
                  <a:close/>
                  <a:moveTo>
                    <a:pt x="45" y="11"/>
                  </a:moveTo>
                  <a:cubicBezTo>
                    <a:pt x="45" y="10"/>
                    <a:pt x="45" y="9"/>
                    <a:pt x="44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9" y="11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6"/>
                    <a:pt x="9" y="46"/>
                    <a:pt x="1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6"/>
                    <a:pt x="45" y="46"/>
                    <a:pt x="45" y="45"/>
                  </a:cubicBezTo>
                  <a:lnTo>
                    <a:pt x="45" y="11"/>
                  </a:lnTo>
                  <a:close/>
                  <a:moveTo>
                    <a:pt x="38" y="30"/>
                  </a:moveTo>
                  <a:cubicBezTo>
                    <a:pt x="22" y="41"/>
                    <a:pt x="22" y="41"/>
                    <a:pt x="22" y="41"/>
                  </a:cubicBezTo>
                  <a:cubicBezTo>
                    <a:pt x="21" y="42"/>
                    <a:pt x="20" y="42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0" y="14"/>
                    <a:pt x="21" y="14"/>
                    <a:pt x="22" y="14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9" y="27"/>
                    <a:pt x="39" y="28"/>
                  </a:cubicBezTo>
                  <a:cubicBezTo>
                    <a:pt x="39" y="28"/>
                    <a:pt x="38" y="29"/>
                    <a:pt x="38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736" y="3261990"/>
            <a:ext cx="6187439" cy="1229228"/>
            <a:chOff x="935737" y="3620820"/>
            <a:chExt cx="5160263" cy="1229228"/>
          </a:xfrm>
        </p:grpSpPr>
        <p:sp>
          <p:nvSpPr>
            <p:cNvPr id="19" name="Rectangle 18"/>
            <p:cNvSpPr/>
            <p:nvPr/>
          </p:nvSpPr>
          <p:spPr>
            <a:xfrm>
              <a:off x="1727278" y="3926718"/>
              <a:ext cx="43687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Μη </a:t>
              </a:r>
              <a:r>
                <a:rPr kumimoji="0" lang="el-G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σταθμισμένες / χρήσιμες για σχεδιασμό εκπαιδευτικού πλάνου και συνεχή αξιολόγηση και </a:t>
              </a: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εξατομικευμένο πρόγραμμα </a:t>
              </a:r>
              <a:endPara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Αυτoσχέδιες</a:t>
              </a: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</a:t>
              </a:r>
              <a:r>
                <a:rPr kumimoji="0" lang="el-G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check</a:t>
              </a:r>
              <a:r>
                <a:rPr kumimoji="0" lang="el-G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 </a:t>
              </a:r>
              <a:r>
                <a:rPr kumimoji="0" lang="el-G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list</a:t>
              </a:r>
              <a:r>
                <a:rPr kumimoji="0" lang="el-G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/ Παρατηρήσεις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27278" y="3620820"/>
              <a:ext cx="43687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Ανεπίσημες/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Informal 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935737" y="3666923"/>
              <a:ext cx="515921" cy="6298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9" name="Freeform 57"/>
            <p:cNvSpPr>
              <a:spLocks noEditPoints="1"/>
            </p:cNvSpPr>
            <p:nvPr/>
          </p:nvSpPr>
          <p:spPr bwMode="auto">
            <a:xfrm>
              <a:off x="1076384" y="3848993"/>
              <a:ext cx="258782" cy="258780"/>
            </a:xfrm>
            <a:custGeom>
              <a:avLst/>
              <a:gdLst>
                <a:gd name="T0" fmla="*/ 188913 w 55"/>
                <a:gd name="T1" fmla="*/ 106478 h 55"/>
                <a:gd name="T2" fmla="*/ 185478 w 55"/>
                <a:gd name="T3" fmla="*/ 113347 h 55"/>
                <a:gd name="T4" fmla="*/ 161435 w 55"/>
                <a:gd name="T5" fmla="*/ 116782 h 55"/>
                <a:gd name="T6" fmla="*/ 158000 w 55"/>
                <a:gd name="T7" fmla="*/ 127086 h 55"/>
                <a:gd name="T8" fmla="*/ 168304 w 55"/>
                <a:gd name="T9" fmla="*/ 144260 h 55"/>
                <a:gd name="T10" fmla="*/ 171739 w 55"/>
                <a:gd name="T11" fmla="*/ 147695 h 55"/>
                <a:gd name="T12" fmla="*/ 168304 w 55"/>
                <a:gd name="T13" fmla="*/ 151130 h 55"/>
                <a:gd name="T14" fmla="*/ 147696 w 55"/>
                <a:gd name="T15" fmla="*/ 171738 h 55"/>
                <a:gd name="T16" fmla="*/ 144261 w 55"/>
                <a:gd name="T17" fmla="*/ 171738 h 55"/>
                <a:gd name="T18" fmla="*/ 127087 w 55"/>
                <a:gd name="T19" fmla="*/ 157999 h 55"/>
                <a:gd name="T20" fmla="*/ 113348 w 55"/>
                <a:gd name="T21" fmla="*/ 161434 h 55"/>
                <a:gd name="T22" fmla="*/ 109913 w 55"/>
                <a:gd name="T23" fmla="*/ 185477 h 55"/>
                <a:gd name="T24" fmla="*/ 106478 w 55"/>
                <a:gd name="T25" fmla="*/ 188912 h 55"/>
                <a:gd name="T26" fmla="*/ 79000 w 55"/>
                <a:gd name="T27" fmla="*/ 188912 h 55"/>
                <a:gd name="T28" fmla="*/ 75565 w 55"/>
                <a:gd name="T29" fmla="*/ 185477 h 55"/>
                <a:gd name="T30" fmla="*/ 72130 w 55"/>
                <a:gd name="T31" fmla="*/ 161434 h 55"/>
                <a:gd name="T32" fmla="*/ 61826 w 55"/>
                <a:gd name="T33" fmla="*/ 157999 h 55"/>
                <a:gd name="T34" fmla="*/ 44652 w 55"/>
                <a:gd name="T35" fmla="*/ 171738 h 55"/>
                <a:gd name="T36" fmla="*/ 41217 w 55"/>
                <a:gd name="T37" fmla="*/ 171738 h 55"/>
                <a:gd name="T38" fmla="*/ 37783 w 55"/>
                <a:gd name="T39" fmla="*/ 171738 h 55"/>
                <a:gd name="T40" fmla="*/ 17174 w 55"/>
                <a:gd name="T41" fmla="*/ 151130 h 55"/>
                <a:gd name="T42" fmla="*/ 17174 w 55"/>
                <a:gd name="T43" fmla="*/ 147695 h 55"/>
                <a:gd name="T44" fmla="*/ 17174 w 55"/>
                <a:gd name="T45" fmla="*/ 144260 h 55"/>
                <a:gd name="T46" fmla="*/ 30913 w 55"/>
                <a:gd name="T47" fmla="*/ 127086 h 55"/>
                <a:gd name="T48" fmla="*/ 24043 w 55"/>
                <a:gd name="T49" fmla="*/ 113347 h 55"/>
                <a:gd name="T50" fmla="*/ 3435 w 55"/>
                <a:gd name="T51" fmla="*/ 113347 h 55"/>
                <a:gd name="T52" fmla="*/ 0 w 55"/>
                <a:gd name="T53" fmla="*/ 106478 h 55"/>
                <a:gd name="T54" fmla="*/ 0 w 55"/>
                <a:gd name="T55" fmla="*/ 79000 h 55"/>
                <a:gd name="T56" fmla="*/ 3435 w 55"/>
                <a:gd name="T57" fmla="*/ 75565 h 55"/>
                <a:gd name="T58" fmla="*/ 24043 w 55"/>
                <a:gd name="T59" fmla="*/ 72130 h 55"/>
                <a:gd name="T60" fmla="*/ 30913 w 55"/>
                <a:gd name="T61" fmla="*/ 61826 h 55"/>
                <a:gd name="T62" fmla="*/ 17174 w 55"/>
                <a:gd name="T63" fmla="*/ 44652 h 55"/>
                <a:gd name="T64" fmla="*/ 17174 w 55"/>
                <a:gd name="T65" fmla="*/ 41217 h 55"/>
                <a:gd name="T66" fmla="*/ 17174 w 55"/>
                <a:gd name="T67" fmla="*/ 37782 h 55"/>
                <a:gd name="T68" fmla="*/ 41217 w 55"/>
                <a:gd name="T69" fmla="*/ 17174 h 55"/>
                <a:gd name="T70" fmla="*/ 44652 w 55"/>
                <a:gd name="T71" fmla="*/ 17174 h 55"/>
                <a:gd name="T72" fmla="*/ 61826 w 55"/>
                <a:gd name="T73" fmla="*/ 30913 h 55"/>
                <a:gd name="T74" fmla="*/ 72130 w 55"/>
                <a:gd name="T75" fmla="*/ 27478 h 55"/>
                <a:gd name="T76" fmla="*/ 75565 w 55"/>
                <a:gd name="T77" fmla="*/ 3435 h 55"/>
                <a:gd name="T78" fmla="*/ 79000 w 55"/>
                <a:gd name="T79" fmla="*/ 0 h 55"/>
                <a:gd name="T80" fmla="*/ 106478 w 55"/>
                <a:gd name="T81" fmla="*/ 0 h 55"/>
                <a:gd name="T82" fmla="*/ 109913 w 55"/>
                <a:gd name="T83" fmla="*/ 3435 h 55"/>
                <a:gd name="T84" fmla="*/ 113348 w 55"/>
                <a:gd name="T85" fmla="*/ 27478 h 55"/>
                <a:gd name="T86" fmla="*/ 127087 w 55"/>
                <a:gd name="T87" fmla="*/ 30913 h 55"/>
                <a:gd name="T88" fmla="*/ 144261 w 55"/>
                <a:gd name="T89" fmla="*/ 17174 h 55"/>
                <a:gd name="T90" fmla="*/ 147696 w 55"/>
                <a:gd name="T91" fmla="*/ 17174 h 55"/>
                <a:gd name="T92" fmla="*/ 147696 w 55"/>
                <a:gd name="T93" fmla="*/ 17174 h 55"/>
                <a:gd name="T94" fmla="*/ 168304 w 55"/>
                <a:gd name="T95" fmla="*/ 37782 h 55"/>
                <a:gd name="T96" fmla="*/ 171739 w 55"/>
                <a:gd name="T97" fmla="*/ 41217 h 55"/>
                <a:gd name="T98" fmla="*/ 168304 w 55"/>
                <a:gd name="T99" fmla="*/ 44652 h 55"/>
                <a:gd name="T100" fmla="*/ 158000 w 55"/>
                <a:gd name="T101" fmla="*/ 61826 h 55"/>
                <a:gd name="T102" fmla="*/ 161435 w 55"/>
                <a:gd name="T103" fmla="*/ 72130 h 55"/>
                <a:gd name="T104" fmla="*/ 185478 w 55"/>
                <a:gd name="T105" fmla="*/ 75565 h 55"/>
                <a:gd name="T106" fmla="*/ 188913 w 55"/>
                <a:gd name="T107" fmla="*/ 79000 h 55"/>
                <a:gd name="T108" fmla="*/ 188913 w 55"/>
                <a:gd name="T109" fmla="*/ 106478 h 55"/>
                <a:gd name="T110" fmla="*/ 92739 w 55"/>
                <a:gd name="T111" fmla="*/ 61826 h 55"/>
                <a:gd name="T112" fmla="*/ 61826 w 55"/>
                <a:gd name="T113" fmla="*/ 92739 h 55"/>
                <a:gd name="T114" fmla="*/ 92739 w 55"/>
                <a:gd name="T115" fmla="*/ 123651 h 55"/>
                <a:gd name="T116" fmla="*/ 123652 w 55"/>
                <a:gd name="T117" fmla="*/ 92739 h 55"/>
                <a:gd name="T118" fmla="*/ 92739 w 55"/>
                <a:gd name="T119" fmla="*/ 61826 h 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1124" y="1714630"/>
            <a:ext cx="5160264" cy="1472051"/>
            <a:chOff x="935736" y="2194872"/>
            <a:chExt cx="5160264" cy="1472051"/>
          </a:xfrm>
        </p:grpSpPr>
        <p:sp>
          <p:nvSpPr>
            <p:cNvPr id="15" name="Rectangle 14"/>
            <p:cNvSpPr/>
            <p:nvPr/>
          </p:nvSpPr>
          <p:spPr>
            <a:xfrm>
              <a:off x="1727278" y="2500770"/>
              <a:ext cx="4368722" cy="1166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Σταθμισμένες </a:t>
              </a:r>
              <a:r>
                <a:rPr kumimoji="0" lang="el-G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Montserrat Light"/>
                  <a:ea typeface="+mn-ea"/>
                  <a:cs typeface="+mn-cs"/>
                </a:rPr>
                <a:t>δοκιμασίες ( σύγκριση με νόρμες/ Δοκιμασίες κριτηρίου ( χωρίς σύγκριση/ αντίθετη κίνηση χεριών / ποδιών   ( TGMD, GMFM)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27278" y="2194872"/>
              <a:ext cx="43687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Επίσημες/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Formal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30" name="Freeform 107"/>
            <p:cNvSpPr>
              <a:spLocks/>
            </p:cNvSpPr>
            <p:nvPr/>
          </p:nvSpPr>
          <p:spPr bwMode="auto">
            <a:xfrm>
              <a:off x="1115655" y="2440548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pic>
        <p:nvPicPr>
          <p:cNvPr id="9" name="Θέση εικόνας 8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677" r="2467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7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8200" y="693719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Αξιολόγηση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φυσικής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αγωγής </a:t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935736" y="5046768"/>
            <a:ext cx="5160264" cy="675994"/>
            <a:chOff x="935736" y="5046768"/>
            <a:chExt cx="5160264" cy="675994"/>
          </a:xfrm>
        </p:grpSpPr>
        <p:sp>
          <p:nvSpPr>
            <p:cNvPr id="24" name="TextBox 23"/>
            <p:cNvSpPr txBox="1"/>
            <p:nvPr/>
          </p:nvSpPr>
          <p:spPr>
            <a:xfrm>
              <a:off x="1727278" y="5046768"/>
              <a:ext cx="4368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Α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ποτέλεσμα </a:t>
              </a:r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κίνησης 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(επίδοση</a:t>
              </a:r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) 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(π.χ. επιτυχημένες βολές: απόσταση/ χρόνος)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8" name="Freeform 41"/>
            <p:cNvSpPr>
              <a:spLocks noEditPoints="1"/>
            </p:cNvSpPr>
            <p:nvPr/>
          </p:nvSpPr>
          <p:spPr bwMode="auto">
            <a:xfrm>
              <a:off x="1124753" y="5293161"/>
              <a:ext cx="240584" cy="240584"/>
            </a:xfrm>
            <a:custGeom>
              <a:avLst/>
              <a:gdLst>
                <a:gd name="T0" fmla="*/ 188912 w 55"/>
                <a:gd name="T1" fmla="*/ 154564 h 55"/>
                <a:gd name="T2" fmla="*/ 151130 w 55"/>
                <a:gd name="T3" fmla="*/ 188912 h 55"/>
                <a:gd name="T4" fmla="*/ 34348 w 55"/>
                <a:gd name="T5" fmla="*/ 188912 h 55"/>
                <a:gd name="T6" fmla="*/ 0 w 55"/>
                <a:gd name="T7" fmla="*/ 154564 h 55"/>
                <a:gd name="T8" fmla="*/ 0 w 55"/>
                <a:gd name="T9" fmla="*/ 37782 h 55"/>
                <a:gd name="T10" fmla="*/ 34348 w 55"/>
                <a:gd name="T11" fmla="*/ 0 h 55"/>
                <a:gd name="T12" fmla="*/ 151130 w 55"/>
                <a:gd name="T13" fmla="*/ 0 h 55"/>
                <a:gd name="T14" fmla="*/ 188912 w 55"/>
                <a:gd name="T15" fmla="*/ 37782 h 55"/>
                <a:gd name="T16" fmla="*/ 188912 w 55"/>
                <a:gd name="T17" fmla="*/ 154564 h 55"/>
                <a:gd name="T18" fmla="*/ 154564 w 55"/>
                <a:gd name="T19" fmla="*/ 37782 h 55"/>
                <a:gd name="T20" fmla="*/ 151130 w 55"/>
                <a:gd name="T21" fmla="*/ 30913 h 55"/>
                <a:gd name="T22" fmla="*/ 34348 w 55"/>
                <a:gd name="T23" fmla="*/ 30913 h 55"/>
                <a:gd name="T24" fmla="*/ 30913 w 55"/>
                <a:gd name="T25" fmla="*/ 37782 h 55"/>
                <a:gd name="T26" fmla="*/ 30913 w 55"/>
                <a:gd name="T27" fmla="*/ 154564 h 55"/>
                <a:gd name="T28" fmla="*/ 34348 w 55"/>
                <a:gd name="T29" fmla="*/ 157999 h 55"/>
                <a:gd name="T30" fmla="*/ 151130 w 55"/>
                <a:gd name="T31" fmla="*/ 157999 h 55"/>
                <a:gd name="T32" fmla="*/ 154564 w 55"/>
                <a:gd name="T33" fmla="*/ 154564 h 55"/>
                <a:gd name="T34" fmla="*/ 154564 w 55"/>
                <a:gd name="T35" fmla="*/ 37782 h 55"/>
                <a:gd name="T36" fmla="*/ 130521 w 55"/>
                <a:gd name="T37" fmla="*/ 103043 h 55"/>
                <a:gd name="T38" fmla="*/ 75565 w 55"/>
                <a:gd name="T39" fmla="*/ 140825 h 55"/>
                <a:gd name="T40" fmla="*/ 65261 w 55"/>
                <a:gd name="T41" fmla="*/ 140825 h 55"/>
                <a:gd name="T42" fmla="*/ 61826 w 55"/>
                <a:gd name="T43" fmla="*/ 133956 h 55"/>
                <a:gd name="T44" fmla="*/ 61826 w 55"/>
                <a:gd name="T45" fmla="*/ 54956 h 55"/>
                <a:gd name="T46" fmla="*/ 65261 w 55"/>
                <a:gd name="T47" fmla="*/ 48087 h 55"/>
                <a:gd name="T48" fmla="*/ 75565 w 55"/>
                <a:gd name="T49" fmla="*/ 48087 h 55"/>
                <a:gd name="T50" fmla="*/ 130521 w 55"/>
                <a:gd name="T51" fmla="*/ 89304 h 55"/>
                <a:gd name="T52" fmla="*/ 133956 w 55"/>
                <a:gd name="T53" fmla="*/ 96173 h 55"/>
                <a:gd name="T54" fmla="*/ 130521 w 55"/>
                <a:gd name="T55" fmla="*/ 103043 h 5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5" h="55">
                  <a:moveTo>
                    <a:pt x="55" y="45"/>
                  </a:moveTo>
                  <a:cubicBezTo>
                    <a:pt x="55" y="51"/>
                    <a:pt x="50" y="55"/>
                    <a:pt x="44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4" y="55"/>
                    <a:pt x="0" y="51"/>
                    <a:pt x="0" y="4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0" y="0"/>
                    <a:pt x="55" y="5"/>
                    <a:pt x="55" y="11"/>
                  </a:cubicBezTo>
                  <a:lnTo>
                    <a:pt x="55" y="45"/>
                  </a:lnTo>
                  <a:close/>
                  <a:moveTo>
                    <a:pt x="45" y="11"/>
                  </a:moveTo>
                  <a:cubicBezTo>
                    <a:pt x="45" y="10"/>
                    <a:pt x="45" y="9"/>
                    <a:pt x="44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9" y="11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6"/>
                    <a:pt x="9" y="46"/>
                    <a:pt x="10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5" y="46"/>
                    <a:pt x="45" y="46"/>
                    <a:pt x="45" y="45"/>
                  </a:cubicBezTo>
                  <a:lnTo>
                    <a:pt x="45" y="11"/>
                  </a:lnTo>
                  <a:close/>
                  <a:moveTo>
                    <a:pt x="38" y="30"/>
                  </a:moveTo>
                  <a:cubicBezTo>
                    <a:pt x="22" y="41"/>
                    <a:pt x="22" y="41"/>
                    <a:pt x="22" y="41"/>
                  </a:cubicBezTo>
                  <a:cubicBezTo>
                    <a:pt x="21" y="42"/>
                    <a:pt x="20" y="42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9" y="15"/>
                    <a:pt x="19" y="14"/>
                  </a:cubicBezTo>
                  <a:cubicBezTo>
                    <a:pt x="20" y="14"/>
                    <a:pt x="21" y="14"/>
                    <a:pt x="22" y="14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9" y="27"/>
                    <a:pt x="39" y="28"/>
                  </a:cubicBezTo>
                  <a:cubicBezTo>
                    <a:pt x="39" y="28"/>
                    <a:pt x="38" y="29"/>
                    <a:pt x="38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736" y="3305248"/>
            <a:ext cx="5684520" cy="632736"/>
            <a:chOff x="935737" y="3664078"/>
            <a:chExt cx="4740834" cy="632736"/>
          </a:xfrm>
        </p:grpSpPr>
        <p:sp>
          <p:nvSpPr>
            <p:cNvPr id="20" name="TextBox 19"/>
            <p:cNvSpPr txBox="1"/>
            <p:nvPr/>
          </p:nvSpPr>
          <p:spPr>
            <a:xfrm>
              <a:off x="1622882" y="3664078"/>
              <a:ext cx="40536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Ποιότητα 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κίνησης (Στάδια: στοιχειώδες/ πρώιμο</a:t>
              </a:r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/ 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ώριμο)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935737" y="3666923"/>
              <a:ext cx="515921" cy="62989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29" name="Freeform 57"/>
            <p:cNvSpPr>
              <a:spLocks noEditPoints="1"/>
            </p:cNvSpPr>
            <p:nvPr/>
          </p:nvSpPr>
          <p:spPr bwMode="auto">
            <a:xfrm>
              <a:off x="1076384" y="3848993"/>
              <a:ext cx="258782" cy="258780"/>
            </a:xfrm>
            <a:custGeom>
              <a:avLst/>
              <a:gdLst>
                <a:gd name="T0" fmla="*/ 188913 w 55"/>
                <a:gd name="T1" fmla="*/ 106478 h 55"/>
                <a:gd name="T2" fmla="*/ 185478 w 55"/>
                <a:gd name="T3" fmla="*/ 113347 h 55"/>
                <a:gd name="T4" fmla="*/ 161435 w 55"/>
                <a:gd name="T5" fmla="*/ 116782 h 55"/>
                <a:gd name="T6" fmla="*/ 158000 w 55"/>
                <a:gd name="T7" fmla="*/ 127086 h 55"/>
                <a:gd name="T8" fmla="*/ 168304 w 55"/>
                <a:gd name="T9" fmla="*/ 144260 h 55"/>
                <a:gd name="T10" fmla="*/ 171739 w 55"/>
                <a:gd name="T11" fmla="*/ 147695 h 55"/>
                <a:gd name="T12" fmla="*/ 168304 w 55"/>
                <a:gd name="T13" fmla="*/ 151130 h 55"/>
                <a:gd name="T14" fmla="*/ 147696 w 55"/>
                <a:gd name="T15" fmla="*/ 171738 h 55"/>
                <a:gd name="T16" fmla="*/ 144261 w 55"/>
                <a:gd name="T17" fmla="*/ 171738 h 55"/>
                <a:gd name="T18" fmla="*/ 127087 w 55"/>
                <a:gd name="T19" fmla="*/ 157999 h 55"/>
                <a:gd name="T20" fmla="*/ 113348 w 55"/>
                <a:gd name="T21" fmla="*/ 161434 h 55"/>
                <a:gd name="T22" fmla="*/ 109913 w 55"/>
                <a:gd name="T23" fmla="*/ 185477 h 55"/>
                <a:gd name="T24" fmla="*/ 106478 w 55"/>
                <a:gd name="T25" fmla="*/ 188912 h 55"/>
                <a:gd name="T26" fmla="*/ 79000 w 55"/>
                <a:gd name="T27" fmla="*/ 188912 h 55"/>
                <a:gd name="T28" fmla="*/ 75565 w 55"/>
                <a:gd name="T29" fmla="*/ 185477 h 55"/>
                <a:gd name="T30" fmla="*/ 72130 w 55"/>
                <a:gd name="T31" fmla="*/ 161434 h 55"/>
                <a:gd name="T32" fmla="*/ 61826 w 55"/>
                <a:gd name="T33" fmla="*/ 157999 h 55"/>
                <a:gd name="T34" fmla="*/ 44652 w 55"/>
                <a:gd name="T35" fmla="*/ 171738 h 55"/>
                <a:gd name="T36" fmla="*/ 41217 w 55"/>
                <a:gd name="T37" fmla="*/ 171738 h 55"/>
                <a:gd name="T38" fmla="*/ 37783 w 55"/>
                <a:gd name="T39" fmla="*/ 171738 h 55"/>
                <a:gd name="T40" fmla="*/ 17174 w 55"/>
                <a:gd name="T41" fmla="*/ 151130 h 55"/>
                <a:gd name="T42" fmla="*/ 17174 w 55"/>
                <a:gd name="T43" fmla="*/ 147695 h 55"/>
                <a:gd name="T44" fmla="*/ 17174 w 55"/>
                <a:gd name="T45" fmla="*/ 144260 h 55"/>
                <a:gd name="T46" fmla="*/ 30913 w 55"/>
                <a:gd name="T47" fmla="*/ 127086 h 55"/>
                <a:gd name="T48" fmla="*/ 24043 w 55"/>
                <a:gd name="T49" fmla="*/ 113347 h 55"/>
                <a:gd name="T50" fmla="*/ 3435 w 55"/>
                <a:gd name="T51" fmla="*/ 113347 h 55"/>
                <a:gd name="T52" fmla="*/ 0 w 55"/>
                <a:gd name="T53" fmla="*/ 106478 h 55"/>
                <a:gd name="T54" fmla="*/ 0 w 55"/>
                <a:gd name="T55" fmla="*/ 79000 h 55"/>
                <a:gd name="T56" fmla="*/ 3435 w 55"/>
                <a:gd name="T57" fmla="*/ 75565 h 55"/>
                <a:gd name="T58" fmla="*/ 24043 w 55"/>
                <a:gd name="T59" fmla="*/ 72130 h 55"/>
                <a:gd name="T60" fmla="*/ 30913 w 55"/>
                <a:gd name="T61" fmla="*/ 61826 h 55"/>
                <a:gd name="T62" fmla="*/ 17174 w 55"/>
                <a:gd name="T63" fmla="*/ 44652 h 55"/>
                <a:gd name="T64" fmla="*/ 17174 w 55"/>
                <a:gd name="T65" fmla="*/ 41217 h 55"/>
                <a:gd name="T66" fmla="*/ 17174 w 55"/>
                <a:gd name="T67" fmla="*/ 37782 h 55"/>
                <a:gd name="T68" fmla="*/ 41217 w 55"/>
                <a:gd name="T69" fmla="*/ 17174 h 55"/>
                <a:gd name="T70" fmla="*/ 44652 w 55"/>
                <a:gd name="T71" fmla="*/ 17174 h 55"/>
                <a:gd name="T72" fmla="*/ 61826 w 55"/>
                <a:gd name="T73" fmla="*/ 30913 h 55"/>
                <a:gd name="T74" fmla="*/ 72130 w 55"/>
                <a:gd name="T75" fmla="*/ 27478 h 55"/>
                <a:gd name="T76" fmla="*/ 75565 w 55"/>
                <a:gd name="T77" fmla="*/ 3435 h 55"/>
                <a:gd name="T78" fmla="*/ 79000 w 55"/>
                <a:gd name="T79" fmla="*/ 0 h 55"/>
                <a:gd name="T80" fmla="*/ 106478 w 55"/>
                <a:gd name="T81" fmla="*/ 0 h 55"/>
                <a:gd name="T82" fmla="*/ 109913 w 55"/>
                <a:gd name="T83" fmla="*/ 3435 h 55"/>
                <a:gd name="T84" fmla="*/ 113348 w 55"/>
                <a:gd name="T85" fmla="*/ 27478 h 55"/>
                <a:gd name="T86" fmla="*/ 127087 w 55"/>
                <a:gd name="T87" fmla="*/ 30913 h 55"/>
                <a:gd name="T88" fmla="*/ 144261 w 55"/>
                <a:gd name="T89" fmla="*/ 17174 h 55"/>
                <a:gd name="T90" fmla="*/ 147696 w 55"/>
                <a:gd name="T91" fmla="*/ 17174 h 55"/>
                <a:gd name="T92" fmla="*/ 147696 w 55"/>
                <a:gd name="T93" fmla="*/ 17174 h 55"/>
                <a:gd name="T94" fmla="*/ 168304 w 55"/>
                <a:gd name="T95" fmla="*/ 37782 h 55"/>
                <a:gd name="T96" fmla="*/ 171739 w 55"/>
                <a:gd name="T97" fmla="*/ 41217 h 55"/>
                <a:gd name="T98" fmla="*/ 168304 w 55"/>
                <a:gd name="T99" fmla="*/ 44652 h 55"/>
                <a:gd name="T100" fmla="*/ 158000 w 55"/>
                <a:gd name="T101" fmla="*/ 61826 h 55"/>
                <a:gd name="T102" fmla="*/ 161435 w 55"/>
                <a:gd name="T103" fmla="*/ 72130 h 55"/>
                <a:gd name="T104" fmla="*/ 185478 w 55"/>
                <a:gd name="T105" fmla="*/ 75565 h 55"/>
                <a:gd name="T106" fmla="*/ 188913 w 55"/>
                <a:gd name="T107" fmla="*/ 79000 h 55"/>
                <a:gd name="T108" fmla="*/ 188913 w 55"/>
                <a:gd name="T109" fmla="*/ 106478 h 55"/>
                <a:gd name="T110" fmla="*/ 92739 w 55"/>
                <a:gd name="T111" fmla="*/ 61826 h 55"/>
                <a:gd name="T112" fmla="*/ 61826 w 55"/>
                <a:gd name="T113" fmla="*/ 92739 h 55"/>
                <a:gd name="T114" fmla="*/ 92739 w 55"/>
                <a:gd name="T115" fmla="*/ 123651 h 55"/>
                <a:gd name="T116" fmla="*/ 123652 w 55"/>
                <a:gd name="T117" fmla="*/ 92739 h 55"/>
                <a:gd name="T118" fmla="*/ 92739 w 55"/>
                <a:gd name="T119" fmla="*/ 61826 h 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61124" y="1772006"/>
            <a:ext cx="5167259" cy="642064"/>
            <a:chOff x="935736" y="2252248"/>
            <a:chExt cx="5167259" cy="642064"/>
          </a:xfrm>
        </p:grpSpPr>
        <p:sp>
          <p:nvSpPr>
            <p:cNvPr id="16" name="TextBox 15"/>
            <p:cNvSpPr txBox="1"/>
            <p:nvPr/>
          </p:nvSpPr>
          <p:spPr>
            <a:xfrm>
              <a:off x="1734273" y="2309537"/>
              <a:ext cx="43687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Αξιολόγηση κινητικής δεξιότητας </a:t>
              </a:r>
              <a:r>
                <a:rPr lang="el-GR" sz="1600" b="1" dirty="0" smtClean="0">
                  <a:solidFill>
                    <a:prstClr val="black"/>
                  </a:solidFill>
                  <a:latin typeface="+mj-lt"/>
                </a:rPr>
                <a:t>(μετακίνησης</a:t>
              </a:r>
              <a:r>
                <a:rPr lang="el-GR" sz="1600" b="1" dirty="0">
                  <a:solidFill>
                    <a:prstClr val="black"/>
                  </a:solidFill>
                  <a:latin typeface="+mj-lt"/>
                </a:rPr>
                <a:t>/ χειρισμού αντικειμένων)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  <p:sp>
          <p:nvSpPr>
            <p:cNvPr id="30" name="Freeform 107"/>
            <p:cNvSpPr>
              <a:spLocks/>
            </p:cNvSpPr>
            <p:nvPr/>
          </p:nvSpPr>
          <p:spPr bwMode="auto">
            <a:xfrm>
              <a:off x="1115655" y="2440548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Light"/>
                <a:ea typeface="+mn-ea"/>
                <a:cs typeface="+mn-cs"/>
              </a:endParaRPr>
            </a:p>
          </p:txBody>
        </p:sp>
      </p:grp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374" y="2206966"/>
            <a:ext cx="4657748" cy="135952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90" y="4641102"/>
            <a:ext cx="5011346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2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0152" y="596054"/>
            <a:ext cx="1051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Αξιολόγηση </a:t>
            </a: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φυσικής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αγωγής </a:t>
            </a:r>
            <a:b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759581" y="50933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Θέση περιεχομένου 2"/>
          <p:cNvSpPr txBox="1">
            <a:spLocks/>
          </p:cNvSpPr>
          <p:nvPr/>
        </p:nvSpPr>
        <p:spPr>
          <a:xfrm>
            <a:off x="4191000" y="1857657"/>
            <a:ext cx="3944202" cy="4108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Δύναμη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Εύρος κίνησης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Ισορροπία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Συντονισμός χεριού / ποδιού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Ταχύτητα/ ευκινησία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Αντοχή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Αντίληψη εννοιών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Αυτοέλεγχος/ υπευθυνότητα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Προσοχή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Αισθητηριακή αντίληψη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3639812" y="113466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Προϋποθέσεις δεξιοτήτων/δραστηριοτήτων</a:t>
            </a:r>
            <a:r>
              <a:rPr lang="el-GR" sz="2400" dirty="0"/>
              <a:t/>
            </a:r>
            <a:br>
              <a:rPr lang="el-GR" sz="2400" dirty="0"/>
            </a:br>
            <a:endParaRPr lang="el-GR" sz="2400" dirty="0"/>
          </a:p>
        </p:txBody>
      </p:sp>
      <p:sp>
        <p:nvSpPr>
          <p:cNvPr id="22" name="Ορθογώνιο 21"/>
          <p:cNvSpPr/>
          <p:nvPr/>
        </p:nvSpPr>
        <p:spPr>
          <a:xfrm>
            <a:off x="1248004" y="6139749"/>
            <a:ext cx="8169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prstClr val="black"/>
                </a:solidFill>
                <a:latin typeface="Calibri"/>
              </a:rPr>
              <a:t>Τροποποιήσεις/ Προσαρμογές                                                       </a:t>
            </a:r>
            <a:r>
              <a:rPr lang="el-GR" b="1" dirty="0" smtClean="0">
                <a:solidFill>
                  <a:prstClr val="black"/>
                </a:solidFill>
                <a:latin typeface="Calibri"/>
              </a:rPr>
              <a:t>Ε.Π.Ε.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52" y="6089698"/>
            <a:ext cx="597460" cy="469433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33" y="1857657"/>
            <a:ext cx="2072820" cy="104250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36" y="4217854"/>
            <a:ext cx="2072820" cy="69500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346" y="2015990"/>
            <a:ext cx="2072820" cy="688908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346" y="4323890"/>
            <a:ext cx="2072820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33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2267" y="207932"/>
            <a:ext cx="10515600" cy="1173096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Θεωρία της προσαρμογής</a:t>
            </a:r>
            <a:br>
              <a:rPr lang="el-GR" sz="32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</a:br>
            <a:r>
              <a:rPr lang="el-GR" sz="24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Αλληλεπίδραση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92707" y="1351128"/>
            <a:ext cx="10561093" cy="4825835"/>
          </a:xfrm>
        </p:spPr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Ισοσκελές τρίγωνο 3"/>
          <p:cNvSpPr/>
          <p:nvPr/>
        </p:nvSpPr>
        <p:spPr>
          <a:xfrm>
            <a:off x="4019549" y="2184793"/>
            <a:ext cx="3554068" cy="3060034"/>
          </a:xfrm>
          <a:prstGeom prst="triangle">
            <a:avLst>
              <a:gd name="adj" fmla="val 496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7431" y="1692349"/>
            <a:ext cx="21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Περιβάλλον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90968" y="3963881"/>
            <a:ext cx="2634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Δραστηριότητα άσκηση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9393" y="4148546"/>
            <a:ext cx="2074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Άτομο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5985" y="5951257"/>
            <a:ext cx="12108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               Επίδοση  </a:t>
            </a:r>
            <a:r>
              <a:rPr lang="el-GR" sz="1600" b="1" dirty="0" smtClean="0"/>
              <a:t>ατόμου/ Λειτουργική </a:t>
            </a:r>
            <a:r>
              <a:rPr lang="el-GR" sz="1600" b="1" dirty="0" smtClean="0"/>
              <a:t>ικανότητα               αποτέλεσμα </a:t>
            </a:r>
            <a:r>
              <a:rPr lang="el-GR" sz="1600" b="1" dirty="0" smtClean="0"/>
              <a:t>αλλαγών στο άτομο, περιβάλλον, δραστηριότητα </a:t>
            </a:r>
            <a:endParaRPr lang="en-US" sz="1600" b="1" dirty="0"/>
          </a:p>
        </p:txBody>
      </p:sp>
      <p:sp>
        <p:nvSpPr>
          <p:cNvPr id="9" name="Δεξιό βέλος 8"/>
          <p:cNvSpPr/>
          <p:nvPr/>
        </p:nvSpPr>
        <p:spPr>
          <a:xfrm>
            <a:off x="5399727" y="5875858"/>
            <a:ext cx="581167" cy="428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Ορθογώνιο 9"/>
          <p:cNvSpPr/>
          <p:nvPr/>
        </p:nvSpPr>
        <p:spPr>
          <a:xfrm>
            <a:off x="4270073" y="1011696"/>
            <a:ext cx="285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(Sherrill, 2004, </a:t>
            </a:r>
            <a:r>
              <a:rPr lang="en-US" sz="16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Hutzler</a:t>
            </a:r>
            <a:r>
              <a:rPr lang="en-US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, 2007)</a:t>
            </a:r>
            <a:endParaRPr lang="el-GR" sz="16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06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7007" y="399239"/>
            <a:ext cx="10515600" cy="1026947"/>
          </a:xfrm>
        </p:spPr>
        <p:txBody>
          <a:bodyPr>
            <a:noAutofit/>
          </a:bodyPr>
          <a:lstStyle/>
          <a:p>
            <a:pPr algn="ctr"/>
            <a:r>
              <a:rPr lang="el-GR" sz="29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Θεωρία της </a:t>
            </a:r>
            <a:r>
              <a:rPr lang="el-GR" sz="29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προσαρμογής</a:t>
            </a:r>
            <a:r>
              <a:rPr lang="el-GR" sz="29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/>
            </a:r>
            <a:br>
              <a:rPr lang="el-GR" sz="29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</a:br>
            <a:r>
              <a:rPr lang="el-GR" sz="2900" b="1" dirty="0" smtClean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> </a:t>
            </a:r>
            <a:r>
              <a:rPr lang="el-GR" sz="29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  <a:t/>
            </a:r>
            <a:br>
              <a:rPr lang="el-GR" sz="2900" b="1" dirty="0">
                <a:solidFill>
                  <a:srgbClr val="000000"/>
                </a:solidFill>
                <a:latin typeface="Montserrat ExtraBold" panose="00000900000000000000" pitchFamily="50" charset="0"/>
                <a:ea typeface="+mn-ea"/>
                <a:cs typeface="+mn-cs"/>
              </a:rPr>
            </a:br>
            <a:endParaRPr lang="en-US" sz="2900" b="1" dirty="0">
              <a:solidFill>
                <a:srgbClr val="000000"/>
              </a:solidFill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4" name="Έλλειψη 3"/>
          <p:cNvSpPr/>
          <p:nvPr/>
        </p:nvSpPr>
        <p:spPr>
          <a:xfrm>
            <a:off x="1013791" y="1836769"/>
            <a:ext cx="2169546" cy="916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smtClean="0">
                <a:ea typeface="ＭＳ Ｐゴシック" panose="020B0600070205080204" pitchFamily="34" charset="-128"/>
              </a:rPr>
              <a:t>δραστηριότητα</a:t>
            </a:r>
            <a:endParaRPr lang="en-US" sz="1600" dirty="0"/>
          </a:p>
        </p:txBody>
      </p:sp>
      <p:sp>
        <p:nvSpPr>
          <p:cNvPr id="7" name="Έλλειψη 6"/>
          <p:cNvSpPr/>
          <p:nvPr/>
        </p:nvSpPr>
        <p:spPr>
          <a:xfrm>
            <a:off x="801235" y="3694016"/>
            <a:ext cx="1959591" cy="859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ea typeface="ＭＳ Ｐゴシック" panose="020B0600070205080204" pitchFamily="34" charset="-128"/>
              </a:rPr>
              <a:t>κοινωνικό</a:t>
            </a:r>
            <a:r>
              <a:rPr lang="el-GR" dirty="0">
                <a:ea typeface="ＭＳ Ｐゴシック" panose="020B0600070205080204" pitchFamily="34" charset="-128"/>
              </a:rPr>
              <a:t> </a:t>
            </a:r>
            <a:r>
              <a:rPr lang="el-GR" sz="1600" dirty="0">
                <a:ea typeface="ＭＳ Ｐゴシック" panose="020B0600070205080204" pitchFamily="34" charset="-128"/>
              </a:rPr>
              <a:t>περιβάλλον</a:t>
            </a:r>
            <a:endParaRPr lang="en-US" dirty="0"/>
          </a:p>
        </p:txBody>
      </p:sp>
      <p:sp>
        <p:nvSpPr>
          <p:cNvPr id="9" name="Έλλειψη 8"/>
          <p:cNvSpPr/>
          <p:nvPr/>
        </p:nvSpPr>
        <p:spPr>
          <a:xfrm>
            <a:off x="2994050" y="5610566"/>
            <a:ext cx="1958456" cy="982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ea typeface="ＭＳ Ｐゴシック" panose="020B0600070205080204" pitchFamily="34" charset="-128"/>
              </a:rPr>
              <a:t>μαθητής</a:t>
            </a:r>
            <a:endParaRPr lang="en-US" dirty="0"/>
          </a:p>
        </p:txBody>
      </p:sp>
      <p:sp>
        <p:nvSpPr>
          <p:cNvPr id="10" name="Έλλειψη 9"/>
          <p:cNvSpPr/>
          <p:nvPr/>
        </p:nvSpPr>
        <p:spPr>
          <a:xfrm>
            <a:off x="4517409" y="1657235"/>
            <a:ext cx="2074460" cy="897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ea typeface="ＭＳ Ｐゴシック" panose="020B0600070205080204" pitchFamily="34" charset="-128"/>
              </a:rPr>
              <a:t>περιβάλλον</a:t>
            </a:r>
            <a:endParaRPr lang="en-US" dirty="0"/>
          </a:p>
        </p:txBody>
      </p:sp>
      <p:sp>
        <p:nvSpPr>
          <p:cNvPr id="11" name="Έλλειψη 10"/>
          <p:cNvSpPr/>
          <p:nvPr/>
        </p:nvSpPr>
        <p:spPr>
          <a:xfrm>
            <a:off x="8543499" y="3553644"/>
            <a:ext cx="1869742" cy="1050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ea typeface="ＭＳ Ｐゴシック" panose="020B0600070205080204" pitchFamily="34" charset="-128"/>
              </a:rPr>
              <a:t>διδασκαλία</a:t>
            </a:r>
            <a:endParaRPr lang="en-US" dirty="0"/>
          </a:p>
        </p:txBody>
      </p:sp>
      <p:sp>
        <p:nvSpPr>
          <p:cNvPr id="12" name="Έλλειψη 11"/>
          <p:cNvSpPr/>
          <p:nvPr/>
        </p:nvSpPr>
        <p:spPr>
          <a:xfrm>
            <a:off x="6676328" y="5610566"/>
            <a:ext cx="209038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ea typeface="ＭＳ Ｐゴシック" panose="020B0600070205080204" pitchFamily="34" charset="-128"/>
              </a:rPr>
              <a:t>χρόνος</a:t>
            </a:r>
            <a:endParaRPr lang="en-US" dirty="0"/>
          </a:p>
        </p:txBody>
      </p:sp>
      <p:sp>
        <p:nvSpPr>
          <p:cNvPr id="13" name="Έλλειψη 12"/>
          <p:cNvSpPr/>
          <p:nvPr/>
        </p:nvSpPr>
        <p:spPr>
          <a:xfrm>
            <a:off x="8311488" y="1824905"/>
            <a:ext cx="2101754" cy="928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ea typeface="ＭＳ Ｐゴシック" panose="020B0600070205080204" pitchFamily="34" charset="-128"/>
              </a:rPr>
              <a:t>εξοπλισμός</a:t>
            </a:r>
            <a:endParaRPr lang="en-US" dirty="0"/>
          </a:p>
        </p:txBody>
      </p:sp>
      <p:sp>
        <p:nvSpPr>
          <p:cNvPr id="15" name="Ορθογώνιο 14"/>
          <p:cNvSpPr/>
          <p:nvPr/>
        </p:nvSpPr>
        <p:spPr>
          <a:xfrm>
            <a:off x="4326341" y="3553644"/>
            <a:ext cx="2265528" cy="115483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>
                <a:ea typeface="ＭＳ Ｐゴシック" panose="020B0600070205080204" pitchFamily="34" charset="-128"/>
              </a:rPr>
              <a:t>προσαρμογή</a:t>
            </a:r>
            <a:endParaRPr lang="en-US" sz="2000" dirty="0"/>
          </a:p>
        </p:txBody>
      </p:sp>
      <p:sp>
        <p:nvSpPr>
          <p:cNvPr id="3" name="Ορθογώνιο 2"/>
          <p:cNvSpPr/>
          <p:nvPr/>
        </p:nvSpPr>
        <p:spPr>
          <a:xfrm>
            <a:off x="3687873" y="884697"/>
            <a:ext cx="39549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Τροποποίηση μεταβλητών που αλληλοεπιδρούν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414" y="2716123"/>
            <a:ext cx="4513270" cy="253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4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993136" y="2489207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801341" y="3315538"/>
            <a:ext cx="272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Κοινωνικό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περιβάλλον</a:t>
            </a:r>
          </a:p>
          <a:p>
            <a:pPr algn="ctr"/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 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(Sherrill, 1998) </a:t>
            </a:r>
          </a:p>
          <a:p>
            <a:pPr algn="ctr"/>
            <a:endParaRPr lang="el-GR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pic>
        <p:nvPicPr>
          <p:cNvPr id="11" name="Θέση εικόνας 10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122" r="241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931" y="273076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Θεωρία της </a:t>
            </a:r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προσαρμογής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9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Θέση εικόνας 1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352" r="143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Θέση εικόνας 22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7009" r="70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Θέση εικόνας 26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4672" b="1467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" name="Θέση εικόνας 27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Δραστηριότητα - Ρίψη μπάλας 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4859479"/>
            <a:ext cx="238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+mj-lt"/>
              </a:rPr>
              <a:t>Ύψος</a:t>
            </a:r>
            <a:endParaRPr lang="en-US" sz="16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5835" y="4839022"/>
            <a:ext cx="238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+mj-lt"/>
              </a:rPr>
              <a:t>Διαδρομή</a:t>
            </a:r>
            <a:endParaRPr lang="en-US" sz="1600" b="1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6233" y="4839022"/>
            <a:ext cx="238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+mj-lt"/>
              </a:rPr>
              <a:t>Ταχύτητα-Δύναμη</a:t>
            </a:r>
            <a:endParaRPr lang="en-US" sz="1600" b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971844" y="4839022"/>
            <a:ext cx="238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+mj-lt"/>
              </a:rPr>
              <a:t>Στόχος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098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1069" y="341196"/>
            <a:ext cx="10644116" cy="59367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3600" b="1" dirty="0">
                <a:solidFill>
                  <a:schemeClr val="tx2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Εξοπλισμός-  Μπάλα </a:t>
            </a:r>
            <a:r>
              <a:rPr lang="el-GR" sz="2200" dirty="0"/>
              <a:t/>
            </a:r>
            <a:br>
              <a:rPr lang="el-GR" sz="2200" dirty="0"/>
            </a:br>
            <a:endParaRPr lang="en-US" dirty="0"/>
          </a:p>
        </p:txBody>
      </p:sp>
      <p:graphicFrame>
        <p:nvGraphicFramePr>
          <p:cNvPr id="9" name="Πίνακας 8"/>
          <p:cNvGraphicFramePr>
            <a:graphicFrameLocks noGrp="1"/>
          </p:cNvGraphicFramePr>
          <p:nvPr>
            <p:extLst/>
          </p:nvPr>
        </p:nvGraphicFramePr>
        <p:xfrm>
          <a:off x="475675" y="1507875"/>
          <a:ext cx="2922618" cy="457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7864">
                <a:tc>
                  <a:txBody>
                    <a:bodyPr/>
                    <a:lstStyle/>
                    <a:p>
                      <a:r>
                        <a:rPr lang="el-GR" b="0" dirty="0" smtClean="0">
                          <a:solidFill>
                            <a:schemeClr val="tx1"/>
                          </a:solidFill>
                        </a:rPr>
                        <a:t>Βάρος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el-GR" dirty="0" smtClean="0"/>
                        <a:t>Μέγεθος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el-GR" dirty="0" smtClean="0"/>
                        <a:t>Σχήμα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el-GR" dirty="0" smtClean="0"/>
                        <a:t>Χρώμα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el-GR" dirty="0" smtClean="0"/>
                        <a:t>Υφή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el-GR" dirty="0" smtClean="0"/>
                        <a:t>Ήχος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527">
                <a:tc>
                  <a:txBody>
                    <a:bodyPr/>
                    <a:lstStyle/>
                    <a:p>
                      <a:r>
                        <a:rPr lang="el-GR" dirty="0" smtClean="0"/>
                        <a:t>Επιφάνεια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ball size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572" y="1096087"/>
            <a:ext cx="3410803" cy="20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ikos\Desktop\imag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58961" y="4394580"/>
            <a:ext cx="2064943" cy="1692322"/>
          </a:xfrm>
          <a:prstGeom prst="rect">
            <a:avLst/>
          </a:prstGeom>
          <a:noFill/>
        </p:spPr>
      </p:pic>
      <p:pic>
        <p:nvPicPr>
          <p:cNvPr id="2050" name="Picture 2" descr="http://www.ballsnbands.com/images/sensory%20ball%2020c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80" y="4531058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RsZ7qRVLnQlkiJMfPw8_FMFE3sRHCDDooCG26SSyfQb1oh_hJaZ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40" y="4258101"/>
            <a:ext cx="1301657" cy="130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ycomall.com/images/P1/6_Bal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6" y="1099497"/>
            <a:ext cx="2552701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824" y="493594"/>
            <a:ext cx="371888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65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Διδασκαλία - τεχνικές </a:t>
            </a:r>
            <a:endParaRPr lang="el-GR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0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Παρουσίαση/ Δραστηριότητες</a:t>
            </a:r>
            <a:endParaRPr lang="el-GR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35736" y="2194872"/>
            <a:ext cx="3946507" cy="675994"/>
            <a:chOff x="935736" y="2194872"/>
            <a:chExt cx="3946507" cy="675994"/>
          </a:xfrm>
        </p:grpSpPr>
        <p:sp>
          <p:nvSpPr>
            <p:cNvPr id="8" name="TextBox 7"/>
            <p:cNvSpPr txBox="1"/>
            <p:nvPr/>
          </p:nvSpPr>
          <p:spPr>
            <a:xfrm>
              <a:off x="1727278" y="2194872"/>
              <a:ext cx="3154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Επιλογή τύπου ερεθίσματος </a:t>
              </a:r>
              <a:r>
                <a:rPr lang="el-GR" sz="1600" b="1" dirty="0" smtClean="0">
                  <a:latin typeface="+mj-lt"/>
                </a:rPr>
                <a:t>(οπτικό</a:t>
              </a:r>
              <a:r>
                <a:rPr lang="el-GR" sz="1600" b="1" dirty="0">
                  <a:latin typeface="+mj-lt"/>
                </a:rPr>
                <a:t>, ακουστικό) 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1115655" y="2421047"/>
              <a:ext cx="258781" cy="281020"/>
            </a:xfrm>
            <a:custGeom>
              <a:avLst/>
              <a:gdLst>
                <a:gd name="T0" fmla="*/ 189424 w 59"/>
                <a:gd name="T1" fmla="*/ 189632 h 64"/>
                <a:gd name="T2" fmla="*/ 134319 w 59"/>
                <a:gd name="T3" fmla="*/ 189632 h 64"/>
                <a:gd name="T4" fmla="*/ 103322 w 59"/>
                <a:gd name="T5" fmla="*/ 220663 h 64"/>
                <a:gd name="T6" fmla="*/ 72325 w 59"/>
                <a:gd name="T7" fmla="*/ 189632 h 64"/>
                <a:gd name="T8" fmla="*/ 17220 w 59"/>
                <a:gd name="T9" fmla="*/ 189632 h 64"/>
                <a:gd name="T10" fmla="*/ 0 w 59"/>
                <a:gd name="T11" fmla="*/ 172393 h 64"/>
                <a:gd name="T12" fmla="*/ 37885 w 59"/>
                <a:gd name="T13" fmla="*/ 68957 h 64"/>
                <a:gd name="T14" fmla="*/ 92990 w 59"/>
                <a:gd name="T15" fmla="*/ 17239 h 64"/>
                <a:gd name="T16" fmla="*/ 89546 w 59"/>
                <a:gd name="T17" fmla="*/ 10344 h 64"/>
                <a:gd name="T18" fmla="*/ 103322 w 59"/>
                <a:gd name="T19" fmla="*/ 0 h 64"/>
                <a:gd name="T20" fmla="*/ 113654 w 59"/>
                <a:gd name="T21" fmla="*/ 10344 h 64"/>
                <a:gd name="T22" fmla="*/ 113654 w 59"/>
                <a:gd name="T23" fmla="*/ 17239 h 64"/>
                <a:gd name="T24" fmla="*/ 165315 w 59"/>
                <a:gd name="T25" fmla="*/ 68957 h 64"/>
                <a:gd name="T26" fmla="*/ 203200 w 59"/>
                <a:gd name="T27" fmla="*/ 172393 h 64"/>
                <a:gd name="T28" fmla="*/ 189424 w 59"/>
                <a:gd name="T29" fmla="*/ 189632 h 64"/>
                <a:gd name="T30" fmla="*/ 103322 w 59"/>
                <a:gd name="T31" fmla="*/ 206872 h 64"/>
                <a:gd name="T32" fmla="*/ 86102 w 59"/>
                <a:gd name="T33" fmla="*/ 189632 h 64"/>
                <a:gd name="T34" fmla="*/ 82658 w 59"/>
                <a:gd name="T35" fmla="*/ 186184 h 64"/>
                <a:gd name="T36" fmla="*/ 79214 w 59"/>
                <a:gd name="T37" fmla="*/ 189632 h 64"/>
                <a:gd name="T38" fmla="*/ 103322 w 59"/>
                <a:gd name="T39" fmla="*/ 210319 h 64"/>
                <a:gd name="T40" fmla="*/ 103322 w 59"/>
                <a:gd name="T41" fmla="*/ 206872 h 64"/>
                <a:gd name="T42" fmla="*/ 103322 w 59"/>
                <a:gd name="T43" fmla="*/ 206872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9" h="64">
                  <a:moveTo>
                    <a:pt x="55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60"/>
                    <a:pt x="35" y="64"/>
                    <a:pt x="30" y="64"/>
                  </a:cubicBezTo>
                  <a:cubicBezTo>
                    <a:pt x="25" y="64"/>
                    <a:pt x="21" y="60"/>
                    <a:pt x="21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5" y="46"/>
                    <a:pt x="11" y="38"/>
                    <a:pt x="11" y="20"/>
                  </a:cubicBezTo>
                  <a:cubicBezTo>
                    <a:pt x="11" y="13"/>
                    <a:pt x="17" y="6"/>
                    <a:pt x="27" y="5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42" y="6"/>
                    <a:pt x="48" y="13"/>
                    <a:pt x="48" y="20"/>
                  </a:cubicBezTo>
                  <a:cubicBezTo>
                    <a:pt x="48" y="38"/>
                    <a:pt x="54" y="46"/>
                    <a:pt x="59" y="50"/>
                  </a:cubicBezTo>
                  <a:cubicBezTo>
                    <a:pt x="59" y="53"/>
                    <a:pt x="57" y="55"/>
                    <a:pt x="55" y="55"/>
                  </a:cubicBezTo>
                  <a:close/>
                  <a:moveTo>
                    <a:pt x="30" y="60"/>
                  </a:moveTo>
                  <a:cubicBezTo>
                    <a:pt x="27" y="60"/>
                    <a:pt x="25" y="57"/>
                    <a:pt x="25" y="55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5"/>
                  </a:cubicBezTo>
                  <a:cubicBezTo>
                    <a:pt x="23" y="58"/>
                    <a:pt x="26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5736" y="3620820"/>
            <a:ext cx="3946507" cy="675994"/>
            <a:chOff x="935736" y="3620820"/>
            <a:chExt cx="3946507" cy="675994"/>
          </a:xfrm>
        </p:grpSpPr>
        <p:sp>
          <p:nvSpPr>
            <p:cNvPr id="23" name="TextBox 22"/>
            <p:cNvSpPr txBox="1"/>
            <p:nvPr/>
          </p:nvSpPr>
          <p:spPr>
            <a:xfrm>
              <a:off x="1727278" y="3620820"/>
              <a:ext cx="3154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Λεκτική καθοδήγηση (διαστήματα παύσης) 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35736" y="367819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5736" y="5046768"/>
            <a:ext cx="3946507" cy="830997"/>
            <a:chOff x="935736" y="5046768"/>
            <a:chExt cx="3946507" cy="830997"/>
          </a:xfrm>
        </p:grpSpPr>
        <p:sp>
          <p:nvSpPr>
            <p:cNvPr id="27" name="TextBox 26"/>
            <p:cNvSpPr txBox="1"/>
            <p:nvPr/>
          </p:nvSpPr>
          <p:spPr>
            <a:xfrm>
              <a:off x="1727278" y="5046768"/>
              <a:ext cx="3154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Φυσική καθοδήγηση (ποσοστό καθοδήγησης) (κιναισθητικά / απτικά ερεθίσματα)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144"/>
            <p:cNvSpPr>
              <a:spLocks noEditPoints="1"/>
            </p:cNvSpPr>
            <p:nvPr/>
          </p:nvSpPr>
          <p:spPr bwMode="auto">
            <a:xfrm>
              <a:off x="1115655" y="5301248"/>
              <a:ext cx="258781" cy="224411"/>
            </a:xfrm>
            <a:custGeom>
              <a:avLst/>
              <a:gdLst>
                <a:gd name="T0" fmla="*/ 203200 w 59"/>
                <a:gd name="T1" fmla="*/ 89834 h 51"/>
                <a:gd name="T2" fmla="*/ 196312 w 59"/>
                <a:gd name="T3" fmla="*/ 96744 h 51"/>
                <a:gd name="T4" fmla="*/ 68881 w 59"/>
                <a:gd name="T5" fmla="*/ 110564 h 51"/>
                <a:gd name="T6" fmla="*/ 68881 w 59"/>
                <a:gd name="T7" fmla="*/ 120930 h 51"/>
                <a:gd name="T8" fmla="*/ 65437 w 59"/>
                <a:gd name="T9" fmla="*/ 127840 h 51"/>
                <a:gd name="T10" fmla="*/ 179092 w 59"/>
                <a:gd name="T11" fmla="*/ 127840 h 51"/>
                <a:gd name="T12" fmla="*/ 189424 w 59"/>
                <a:gd name="T13" fmla="*/ 134750 h 51"/>
                <a:gd name="T14" fmla="*/ 179092 w 59"/>
                <a:gd name="T15" fmla="*/ 145116 h 51"/>
                <a:gd name="T16" fmla="*/ 55105 w 59"/>
                <a:gd name="T17" fmla="*/ 145116 h 51"/>
                <a:gd name="T18" fmla="*/ 44773 w 59"/>
                <a:gd name="T19" fmla="*/ 134750 h 51"/>
                <a:gd name="T20" fmla="*/ 55105 w 59"/>
                <a:gd name="T21" fmla="*/ 117475 h 51"/>
                <a:gd name="T22" fmla="*/ 30997 w 59"/>
                <a:gd name="T23" fmla="*/ 17276 h 51"/>
                <a:gd name="T24" fmla="*/ 6888 w 59"/>
                <a:gd name="T25" fmla="*/ 17276 h 51"/>
                <a:gd name="T26" fmla="*/ 0 w 59"/>
                <a:gd name="T27" fmla="*/ 10365 h 51"/>
                <a:gd name="T28" fmla="*/ 6888 w 59"/>
                <a:gd name="T29" fmla="*/ 0 h 51"/>
                <a:gd name="T30" fmla="*/ 37885 w 59"/>
                <a:gd name="T31" fmla="*/ 0 h 51"/>
                <a:gd name="T32" fmla="*/ 48217 w 59"/>
                <a:gd name="T33" fmla="*/ 17276 h 51"/>
                <a:gd name="T34" fmla="*/ 196312 w 59"/>
                <a:gd name="T35" fmla="*/ 17276 h 51"/>
                <a:gd name="T36" fmla="*/ 203200 w 59"/>
                <a:gd name="T37" fmla="*/ 24186 h 51"/>
                <a:gd name="T38" fmla="*/ 203200 w 59"/>
                <a:gd name="T39" fmla="*/ 89834 h 51"/>
                <a:gd name="T40" fmla="*/ 61993 w 59"/>
                <a:gd name="T41" fmla="*/ 176212 h 51"/>
                <a:gd name="T42" fmla="*/ 44773 w 59"/>
                <a:gd name="T43" fmla="*/ 158936 h 51"/>
                <a:gd name="T44" fmla="*/ 61993 w 59"/>
                <a:gd name="T45" fmla="*/ 145116 h 51"/>
                <a:gd name="T46" fmla="*/ 79214 w 59"/>
                <a:gd name="T47" fmla="*/ 158936 h 51"/>
                <a:gd name="T48" fmla="*/ 61993 w 59"/>
                <a:gd name="T49" fmla="*/ 176212 h 51"/>
                <a:gd name="T50" fmla="*/ 172203 w 59"/>
                <a:gd name="T51" fmla="*/ 176212 h 51"/>
                <a:gd name="T52" fmla="*/ 154983 w 59"/>
                <a:gd name="T53" fmla="*/ 158936 h 51"/>
                <a:gd name="T54" fmla="*/ 172203 w 59"/>
                <a:gd name="T55" fmla="*/ 145116 h 51"/>
                <a:gd name="T56" fmla="*/ 189424 w 59"/>
                <a:gd name="T57" fmla="*/ 158936 h 51"/>
                <a:gd name="T58" fmla="*/ 172203 w 59"/>
                <a:gd name="T59" fmla="*/ 176212 h 5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9" h="51">
                  <a:moveTo>
                    <a:pt x="59" y="26"/>
                  </a:moveTo>
                  <a:cubicBezTo>
                    <a:pt x="59" y="27"/>
                    <a:pt x="58" y="28"/>
                    <a:pt x="57" y="28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3"/>
                    <a:pt x="20" y="34"/>
                    <a:pt x="20" y="35"/>
                  </a:cubicBezTo>
                  <a:cubicBezTo>
                    <a:pt x="20" y="36"/>
                    <a:pt x="20" y="36"/>
                    <a:pt x="19" y="37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4" y="37"/>
                    <a:pt x="55" y="38"/>
                    <a:pt x="55" y="39"/>
                  </a:cubicBezTo>
                  <a:cubicBezTo>
                    <a:pt x="55" y="41"/>
                    <a:pt x="54" y="42"/>
                    <a:pt x="52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5" y="42"/>
                    <a:pt x="13" y="41"/>
                    <a:pt x="13" y="39"/>
                  </a:cubicBezTo>
                  <a:cubicBezTo>
                    <a:pt x="13" y="38"/>
                    <a:pt x="15" y="35"/>
                    <a:pt x="16" y="3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3"/>
                    <a:pt x="14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8" y="5"/>
                    <a:pt x="59" y="6"/>
                    <a:pt x="59" y="7"/>
                  </a:cubicBezTo>
                  <a:lnTo>
                    <a:pt x="59" y="26"/>
                  </a:lnTo>
                  <a:close/>
                  <a:moveTo>
                    <a:pt x="18" y="51"/>
                  </a:moveTo>
                  <a:cubicBezTo>
                    <a:pt x="16" y="51"/>
                    <a:pt x="13" y="49"/>
                    <a:pt x="13" y="46"/>
                  </a:cubicBezTo>
                  <a:cubicBezTo>
                    <a:pt x="13" y="44"/>
                    <a:pt x="16" y="42"/>
                    <a:pt x="18" y="42"/>
                  </a:cubicBezTo>
                  <a:cubicBezTo>
                    <a:pt x="21" y="42"/>
                    <a:pt x="23" y="44"/>
                    <a:pt x="23" y="46"/>
                  </a:cubicBezTo>
                  <a:cubicBezTo>
                    <a:pt x="23" y="49"/>
                    <a:pt x="21" y="51"/>
                    <a:pt x="18" y="51"/>
                  </a:cubicBezTo>
                  <a:close/>
                  <a:moveTo>
                    <a:pt x="50" y="51"/>
                  </a:moveTo>
                  <a:cubicBezTo>
                    <a:pt x="47" y="51"/>
                    <a:pt x="45" y="49"/>
                    <a:pt x="45" y="46"/>
                  </a:cubicBezTo>
                  <a:cubicBezTo>
                    <a:pt x="45" y="44"/>
                    <a:pt x="47" y="42"/>
                    <a:pt x="50" y="42"/>
                  </a:cubicBezTo>
                  <a:cubicBezTo>
                    <a:pt x="53" y="42"/>
                    <a:pt x="55" y="44"/>
                    <a:pt x="55" y="46"/>
                  </a:cubicBezTo>
                  <a:cubicBezTo>
                    <a:pt x="55" y="49"/>
                    <a:pt x="53" y="51"/>
                    <a:pt x="50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Θέση εικόνας 1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500" b="6500"/>
          <a:stretch>
            <a:fillRect/>
          </a:stretch>
        </p:blipFill>
        <p:spPr>
          <a:xfrm>
            <a:off x="6917634" y="0"/>
            <a:ext cx="5274365" cy="685800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97" y="3848692"/>
            <a:ext cx="182896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Ορίζοντας την ένταξη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8202" y="1278494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U.S. Department of Education, 2006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70095" y="2014302"/>
            <a:ext cx="5480304" cy="2175621"/>
            <a:chOff x="6096000" y="2193057"/>
            <a:chExt cx="5480304" cy="2175621"/>
          </a:xfrm>
        </p:grpSpPr>
        <p:sp>
          <p:nvSpPr>
            <p:cNvPr id="8" name="Oval 7"/>
            <p:cNvSpPr/>
            <p:nvPr/>
          </p:nvSpPr>
          <p:spPr>
            <a:xfrm>
              <a:off x="6166960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6000" y="3168349"/>
              <a:ext cx="54803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Εκπαιδευτική διαδικασία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, στη ‘γενική’ σχολική τάξη όπου συνυπάρχουν δημιουργικά μαθητές με και χωρίς αναπηρία, χωρίς αποκλεισμούς, με στόχο πάντα να αναπτύξουν όλοι στο μέγιστο τις δυνατότητές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τους. 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0" y="2862451"/>
              <a:ext cx="33863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 </a:t>
              </a:r>
              <a:r>
                <a:rPr lang="el-GR" sz="1600" b="1" dirty="0" smtClean="0">
                  <a:latin typeface="+mj-lt"/>
                </a:rPr>
                <a:t>Ένταξη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7" name="Freeform 53"/>
            <p:cNvSpPr>
              <a:spLocks/>
            </p:cNvSpPr>
            <p:nvPr/>
          </p:nvSpPr>
          <p:spPr bwMode="auto">
            <a:xfrm>
              <a:off x="6327673" y="2392183"/>
              <a:ext cx="297193" cy="220367"/>
            </a:xfrm>
            <a:custGeom>
              <a:avLst/>
              <a:gdLst>
                <a:gd name="T0" fmla="*/ 188749 w 68"/>
                <a:gd name="T1" fmla="*/ 173037 h 50"/>
                <a:gd name="T2" fmla="*/ 54909 w 68"/>
                <a:gd name="T3" fmla="*/ 173037 h 50"/>
                <a:gd name="T4" fmla="*/ 0 w 68"/>
                <a:gd name="T5" fmla="*/ 117665 h 50"/>
                <a:gd name="T6" fmla="*/ 30886 w 68"/>
                <a:gd name="T7" fmla="*/ 69215 h 50"/>
                <a:gd name="T8" fmla="*/ 30886 w 68"/>
                <a:gd name="T9" fmla="*/ 62293 h 50"/>
                <a:gd name="T10" fmla="*/ 92658 w 68"/>
                <a:gd name="T11" fmla="*/ 0 h 50"/>
                <a:gd name="T12" fmla="*/ 150999 w 68"/>
                <a:gd name="T13" fmla="*/ 38068 h 50"/>
                <a:gd name="T14" fmla="*/ 171590 w 68"/>
                <a:gd name="T15" fmla="*/ 31147 h 50"/>
                <a:gd name="T16" fmla="*/ 202476 w 68"/>
                <a:gd name="T17" fmla="*/ 62293 h 50"/>
                <a:gd name="T18" fmla="*/ 199044 w 68"/>
                <a:gd name="T19" fmla="*/ 79597 h 50"/>
                <a:gd name="T20" fmla="*/ 233362 w 68"/>
                <a:gd name="T21" fmla="*/ 124587 h 50"/>
                <a:gd name="T22" fmla="*/ 188749 w 68"/>
                <a:gd name="T23" fmla="*/ 173037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4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5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970095" y="4190252"/>
            <a:ext cx="5654040" cy="1621623"/>
            <a:chOff x="6096000" y="4285236"/>
            <a:chExt cx="5654040" cy="1621623"/>
          </a:xfrm>
        </p:grpSpPr>
        <p:sp>
          <p:nvSpPr>
            <p:cNvPr id="16" name="Oval 15"/>
            <p:cNvSpPr/>
            <p:nvPr/>
          </p:nvSpPr>
          <p:spPr>
            <a:xfrm>
              <a:off x="61669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96000" y="5260528"/>
              <a:ext cx="56540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Μάθηση και εξέλιξη σε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περιβάλλον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 τους λιγότερους δυνατούς περιορισμούς </a:t>
              </a: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96000" y="4954630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Συνύπαρξη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8" name="Freeform 115"/>
            <p:cNvSpPr>
              <a:spLocks noEditPoints="1"/>
            </p:cNvSpPr>
            <p:nvPr/>
          </p:nvSpPr>
          <p:spPr bwMode="auto">
            <a:xfrm>
              <a:off x="6336770" y="4454035"/>
              <a:ext cx="278998" cy="281020"/>
            </a:xfrm>
            <a:custGeom>
              <a:avLst/>
              <a:gdLst>
                <a:gd name="T0" fmla="*/ 219075 w 64"/>
                <a:gd name="T1" fmla="*/ 110332 h 64"/>
                <a:gd name="T2" fmla="*/ 109538 w 64"/>
                <a:gd name="T3" fmla="*/ 220663 h 64"/>
                <a:gd name="T4" fmla="*/ 0 w 64"/>
                <a:gd name="T5" fmla="*/ 110332 h 64"/>
                <a:gd name="T6" fmla="*/ 109538 w 64"/>
                <a:gd name="T7" fmla="*/ 0 h 64"/>
                <a:gd name="T8" fmla="*/ 219075 w 64"/>
                <a:gd name="T9" fmla="*/ 110332 h 64"/>
                <a:gd name="T10" fmla="*/ 47923 w 64"/>
                <a:gd name="T11" fmla="*/ 131019 h 64"/>
                <a:gd name="T12" fmla="*/ 44500 w 64"/>
                <a:gd name="T13" fmla="*/ 110332 h 64"/>
                <a:gd name="T14" fmla="*/ 47923 w 64"/>
                <a:gd name="T15" fmla="*/ 89644 h 64"/>
                <a:gd name="T16" fmla="*/ 27384 w 64"/>
                <a:gd name="T17" fmla="*/ 65509 h 64"/>
                <a:gd name="T18" fmla="*/ 13692 w 64"/>
                <a:gd name="T19" fmla="*/ 110332 h 64"/>
                <a:gd name="T20" fmla="*/ 27384 w 64"/>
                <a:gd name="T21" fmla="*/ 155154 h 64"/>
                <a:gd name="T22" fmla="*/ 47923 w 64"/>
                <a:gd name="T23" fmla="*/ 131019 h 64"/>
                <a:gd name="T24" fmla="*/ 154037 w 64"/>
                <a:gd name="T25" fmla="*/ 110332 h 64"/>
                <a:gd name="T26" fmla="*/ 109538 w 64"/>
                <a:gd name="T27" fmla="*/ 62061 h 64"/>
                <a:gd name="T28" fmla="*/ 61615 w 64"/>
                <a:gd name="T29" fmla="*/ 110332 h 64"/>
                <a:gd name="T30" fmla="*/ 109538 w 64"/>
                <a:gd name="T31" fmla="*/ 158602 h 64"/>
                <a:gd name="T32" fmla="*/ 154037 w 64"/>
                <a:gd name="T33" fmla="*/ 110332 h 64"/>
                <a:gd name="T34" fmla="*/ 65038 w 64"/>
                <a:gd name="T35" fmla="*/ 27583 h 64"/>
                <a:gd name="T36" fmla="*/ 88999 w 64"/>
                <a:gd name="T37" fmla="*/ 51718 h 64"/>
                <a:gd name="T38" fmla="*/ 109538 w 64"/>
                <a:gd name="T39" fmla="*/ 48270 h 64"/>
                <a:gd name="T40" fmla="*/ 130076 w 64"/>
                <a:gd name="T41" fmla="*/ 51718 h 64"/>
                <a:gd name="T42" fmla="*/ 154037 w 64"/>
                <a:gd name="T43" fmla="*/ 27583 h 64"/>
                <a:gd name="T44" fmla="*/ 109538 w 64"/>
                <a:gd name="T45" fmla="*/ 17239 h 64"/>
                <a:gd name="T46" fmla="*/ 65038 w 64"/>
                <a:gd name="T47" fmla="*/ 27583 h 64"/>
                <a:gd name="T48" fmla="*/ 154037 w 64"/>
                <a:gd name="T49" fmla="*/ 193080 h 64"/>
                <a:gd name="T50" fmla="*/ 130076 w 64"/>
                <a:gd name="T51" fmla="*/ 168945 h 64"/>
                <a:gd name="T52" fmla="*/ 109538 w 64"/>
                <a:gd name="T53" fmla="*/ 172393 h 64"/>
                <a:gd name="T54" fmla="*/ 88999 w 64"/>
                <a:gd name="T55" fmla="*/ 168945 h 64"/>
                <a:gd name="T56" fmla="*/ 65038 w 64"/>
                <a:gd name="T57" fmla="*/ 193080 h 64"/>
                <a:gd name="T58" fmla="*/ 109538 w 64"/>
                <a:gd name="T59" fmla="*/ 206872 h 64"/>
                <a:gd name="T60" fmla="*/ 154037 w 64"/>
                <a:gd name="T61" fmla="*/ 193080 h 64"/>
                <a:gd name="T62" fmla="*/ 191691 w 64"/>
                <a:gd name="T63" fmla="*/ 155154 h 64"/>
                <a:gd name="T64" fmla="*/ 201960 w 64"/>
                <a:gd name="T65" fmla="*/ 110332 h 64"/>
                <a:gd name="T66" fmla="*/ 191691 w 64"/>
                <a:gd name="T67" fmla="*/ 65509 h 64"/>
                <a:gd name="T68" fmla="*/ 167729 w 64"/>
                <a:gd name="T69" fmla="*/ 89644 h 64"/>
                <a:gd name="T70" fmla="*/ 171152 w 64"/>
                <a:gd name="T71" fmla="*/ 110332 h 64"/>
                <a:gd name="T72" fmla="*/ 167729 w 64"/>
                <a:gd name="T73" fmla="*/ 131019 h 64"/>
                <a:gd name="T74" fmla="*/ 191691 w 64"/>
                <a:gd name="T75" fmla="*/ 155154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50"/>
                    <a:pt x="49" y="64"/>
                    <a:pt x="32" y="64"/>
                  </a:cubicBez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close/>
                  <a:moveTo>
                    <a:pt x="14" y="38"/>
                  </a:moveTo>
                  <a:cubicBezTo>
                    <a:pt x="14" y="36"/>
                    <a:pt x="13" y="34"/>
                    <a:pt x="13" y="32"/>
                  </a:cubicBezTo>
                  <a:cubicBezTo>
                    <a:pt x="13" y="30"/>
                    <a:pt x="14" y="28"/>
                    <a:pt x="14" y="26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6" y="23"/>
                    <a:pt x="4" y="28"/>
                    <a:pt x="4" y="32"/>
                  </a:cubicBezTo>
                  <a:cubicBezTo>
                    <a:pt x="4" y="37"/>
                    <a:pt x="6" y="41"/>
                    <a:pt x="8" y="45"/>
                  </a:cubicBezTo>
                  <a:lnTo>
                    <a:pt x="14" y="38"/>
                  </a:lnTo>
                  <a:close/>
                  <a:moveTo>
                    <a:pt x="45" y="32"/>
                  </a:moveTo>
                  <a:cubicBezTo>
                    <a:pt x="45" y="25"/>
                    <a:pt x="39" y="18"/>
                    <a:pt x="32" y="18"/>
                  </a:cubicBezTo>
                  <a:cubicBezTo>
                    <a:pt x="24" y="18"/>
                    <a:pt x="18" y="25"/>
                    <a:pt x="18" y="32"/>
                  </a:cubicBezTo>
                  <a:cubicBezTo>
                    <a:pt x="18" y="40"/>
                    <a:pt x="24" y="46"/>
                    <a:pt x="32" y="46"/>
                  </a:cubicBezTo>
                  <a:cubicBezTo>
                    <a:pt x="39" y="46"/>
                    <a:pt x="45" y="40"/>
                    <a:pt x="45" y="32"/>
                  </a:cubicBezTo>
                  <a:close/>
                  <a:moveTo>
                    <a:pt x="19" y="8"/>
                  </a:moveTo>
                  <a:cubicBezTo>
                    <a:pt x="26" y="15"/>
                    <a:pt x="26" y="15"/>
                    <a:pt x="26" y="15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4" y="14"/>
                    <a:pt x="36" y="14"/>
                    <a:pt x="38" y="15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1" y="6"/>
                    <a:pt x="36" y="5"/>
                    <a:pt x="32" y="5"/>
                  </a:cubicBezTo>
                  <a:cubicBezTo>
                    <a:pt x="27" y="5"/>
                    <a:pt x="23" y="6"/>
                    <a:pt x="19" y="8"/>
                  </a:cubicBezTo>
                  <a:close/>
                  <a:moveTo>
                    <a:pt x="45" y="56"/>
                  </a:moveTo>
                  <a:cubicBezTo>
                    <a:pt x="38" y="49"/>
                    <a:pt x="38" y="49"/>
                    <a:pt x="38" y="49"/>
                  </a:cubicBezTo>
                  <a:cubicBezTo>
                    <a:pt x="36" y="50"/>
                    <a:pt x="34" y="50"/>
                    <a:pt x="32" y="50"/>
                  </a:cubicBezTo>
                  <a:cubicBezTo>
                    <a:pt x="30" y="50"/>
                    <a:pt x="28" y="50"/>
                    <a:pt x="26" y="49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3" y="58"/>
                    <a:pt x="27" y="60"/>
                    <a:pt x="32" y="60"/>
                  </a:cubicBezTo>
                  <a:cubicBezTo>
                    <a:pt x="36" y="60"/>
                    <a:pt x="41" y="58"/>
                    <a:pt x="45" y="56"/>
                  </a:cubicBezTo>
                  <a:close/>
                  <a:moveTo>
                    <a:pt x="56" y="45"/>
                  </a:moveTo>
                  <a:cubicBezTo>
                    <a:pt x="58" y="41"/>
                    <a:pt x="59" y="37"/>
                    <a:pt x="59" y="32"/>
                  </a:cubicBezTo>
                  <a:cubicBezTo>
                    <a:pt x="59" y="28"/>
                    <a:pt x="58" y="23"/>
                    <a:pt x="56" y="1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0" y="28"/>
                    <a:pt x="50" y="30"/>
                    <a:pt x="50" y="32"/>
                  </a:cubicBezTo>
                  <a:cubicBezTo>
                    <a:pt x="50" y="34"/>
                    <a:pt x="50" y="36"/>
                    <a:pt x="49" y="38"/>
                  </a:cubicBezTo>
                  <a:lnTo>
                    <a:pt x="56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Θέση εικόνας 8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545" b="354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3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93719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Διδασκαλία - τεχνικές </a:t>
            </a:r>
            <a:endParaRPr lang="el-GR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096001" y="2239448"/>
            <a:ext cx="2310493" cy="1385843"/>
            <a:chOff x="6096001" y="2239448"/>
            <a:chExt cx="2310493" cy="1385843"/>
          </a:xfrm>
        </p:grpSpPr>
        <p:sp>
          <p:nvSpPr>
            <p:cNvPr id="43" name="Rectangle 42"/>
            <p:cNvSpPr/>
            <p:nvPr/>
          </p:nvSpPr>
          <p:spPr>
            <a:xfrm>
              <a:off x="6096001" y="2736137"/>
              <a:ext cx="2310493" cy="88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ποικιλία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δεξιοτήτων σε μικρές ομάδες/ βοήθεια από εκπαιδευτικούς/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βοηθούς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6001" y="2239448"/>
              <a:ext cx="2310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01. </a:t>
              </a:r>
              <a:r>
                <a:rPr lang="el-GR" sz="1600" b="1" dirty="0">
                  <a:latin typeface="+mj-lt"/>
                </a:rPr>
                <a:t>Διδασκαλία με </a:t>
              </a:r>
              <a:r>
                <a:rPr lang="el-GR" sz="1600" b="1" dirty="0" smtClean="0">
                  <a:latin typeface="+mj-lt"/>
                </a:rPr>
                <a:t>σταθμούς</a:t>
              </a:r>
              <a:endParaRPr lang="el-GR" sz="1600" b="1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1" y="4325423"/>
            <a:ext cx="2331829" cy="1962979"/>
            <a:chOff x="6096001" y="4325423"/>
            <a:chExt cx="2331829" cy="1962979"/>
          </a:xfrm>
        </p:grpSpPr>
        <p:sp>
          <p:nvSpPr>
            <p:cNvPr id="45" name="Rectangle 44"/>
            <p:cNvSpPr/>
            <p:nvPr/>
          </p:nvSpPr>
          <p:spPr>
            <a:xfrm>
              <a:off x="6117337" y="4811074"/>
              <a:ext cx="2310493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Σχεδιασμός με βάση τις ατομικές ανάγκες για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μαθητή/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ασφάλεια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(</a:t>
              </a:r>
              <a:r>
                <a:rPr lang="el-GR" sz="120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αμαξίδια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/ ισορροπία/ ΕΠ) με ζευγάρι/ με βοηθό/ επιλογές από μαθητή 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96001" y="4325423"/>
              <a:ext cx="2310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03. </a:t>
              </a:r>
              <a:r>
                <a:rPr lang="el-GR" sz="1600" b="1" dirty="0">
                  <a:latin typeface="+mj-lt"/>
                </a:rPr>
                <a:t>Παράλληλες δραστηριότητες </a:t>
              </a:r>
              <a:r>
                <a:rPr lang="el-GR" sz="1600" b="1" dirty="0" smtClean="0">
                  <a:latin typeface="+mj-lt"/>
                </a:rPr>
                <a:t> 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43307" y="2239448"/>
            <a:ext cx="2310493" cy="1697018"/>
            <a:chOff x="9043307" y="2239448"/>
            <a:chExt cx="2310493" cy="1697018"/>
          </a:xfrm>
        </p:grpSpPr>
        <p:sp>
          <p:nvSpPr>
            <p:cNvPr id="47" name="Rectangle 46"/>
            <p:cNvSpPr/>
            <p:nvPr/>
          </p:nvSpPr>
          <p:spPr>
            <a:xfrm>
              <a:off x="9043307" y="2736137"/>
              <a:ext cx="231049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μικρή ομάδα (προετοιμασία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δεξιότητας),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μεγάλη ομάδα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(παιχνίδι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), ατομικά</a:t>
              </a: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3307" y="2239448"/>
              <a:ext cx="23104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02. </a:t>
              </a:r>
              <a:r>
                <a:rPr lang="el-GR" sz="1600" b="1" dirty="0">
                  <a:latin typeface="+mj-lt"/>
                </a:rPr>
                <a:t>Εναλλακτική </a:t>
              </a:r>
              <a:r>
                <a:rPr lang="el-GR" sz="1600" b="1" dirty="0" smtClean="0">
                  <a:latin typeface="+mj-lt"/>
                </a:rPr>
                <a:t>διδασκαλία</a:t>
              </a:r>
              <a:endParaRPr lang="el-GR" sz="1600" b="1" dirty="0">
                <a:latin typeface="+mj-lt"/>
              </a:endParaRPr>
            </a:p>
            <a:p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43307" y="4325423"/>
            <a:ext cx="2310493" cy="954107"/>
            <a:chOff x="9043307" y="4325423"/>
            <a:chExt cx="2310493" cy="954107"/>
          </a:xfrm>
        </p:grpSpPr>
        <p:sp>
          <p:nvSpPr>
            <p:cNvPr id="49" name="Rectangle 48"/>
            <p:cNvSpPr/>
            <p:nvPr/>
          </p:nvSpPr>
          <p:spPr>
            <a:xfrm>
              <a:off x="9043307" y="4910198"/>
              <a:ext cx="23104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Π.χ.πετοσφαίριση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καθιστών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043307" y="4325423"/>
              <a:ext cx="23104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04. </a:t>
              </a:r>
              <a:r>
                <a:rPr lang="el-GR" sz="1600" b="1" dirty="0">
                  <a:latin typeface="+mj-lt"/>
                </a:rPr>
                <a:t>Τροποποίηση </a:t>
              </a:r>
              <a:r>
                <a:rPr lang="el-GR" sz="1600" b="1" dirty="0" smtClean="0">
                  <a:latin typeface="+mj-lt"/>
                </a:rPr>
                <a:t>παιχνιδιών</a:t>
              </a:r>
              <a:endParaRPr lang="el-GR" sz="1600" b="1" dirty="0">
                <a:latin typeface="+mj-lt"/>
              </a:endParaRPr>
            </a:p>
            <a:p>
              <a:endParaRPr lang="en-US" sz="1600" b="1" dirty="0">
                <a:latin typeface="+mj-lt"/>
              </a:endParaRPr>
            </a:p>
          </p:txBody>
        </p:sp>
      </p:grpSp>
      <p:pic>
        <p:nvPicPr>
          <p:cNvPr id="10" name="Θέση εικόνας 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107" r="241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9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31903" y="69504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Σταθμοί με διαφορετικό βαθμό δυσκολίας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203" y="1226882"/>
            <a:ext cx="10515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επιλογή από  όλους τους συμμαθητές</a:t>
            </a:r>
            <a:endParaRPr lang="en-US" sz="16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31903" y="5528934"/>
            <a:ext cx="99281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 </a:t>
            </a:r>
            <a:r>
              <a:rPr lang="el-GR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προσαρμογή </a:t>
            </a:r>
            <a:r>
              <a:rPr lang="el-G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δεν γίνεται για να δώσει πλεονέκτημα αλλά για </a:t>
            </a:r>
            <a:r>
              <a:rPr lang="el-GR" sz="1400">
                <a:solidFill>
                  <a:schemeClr val="tx2">
                    <a:lumMod val="60000"/>
                    <a:lumOff val="40000"/>
                  </a:schemeClr>
                </a:solidFill>
              </a:rPr>
              <a:t>δικαίωμα </a:t>
            </a:r>
            <a:r>
              <a:rPr lang="el-GR" sz="14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συμμετοχής </a:t>
            </a:r>
            <a:r>
              <a:rPr lang="el-GR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και ενδιαφέρον</a:t>
            </a:r>
            <a:endParaRPr lang="el-G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Θέση εικόνας 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960" r="12960"/>
          <a:stretch>
            <a:fillRect/>
          </a:stretch>
        </p:blipFill>
        <p:spPr>
          <a:xfrm>
            <a:off x="4492239" y="1867208"/>
            <a:ext cx="3207521" cy="320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081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Θέση εικόνας 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356" r="123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Θέση εικόνας 10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2485" b="1248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Θέση εικόνας 12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644" r="1664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Υποστηρίζοντας την Ένταξη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244026" y="4967228"/>
            <a:ext cx="287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+mj-lt"/>
              </a:rPr>
              <a:t>Εκπαιδευτικοί</a:t>
            </a:r>
            <a:endParaRPr lang="en-US" sz="1600" b="1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57791" y="4967228"/>
            <a:ext cx="2876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latin typeface="+mj-lt"/>
              </a:rPr>
              <a:t>Ειδικό Βοηθητικό Προσωπικό</a:t>
            </a:r>
            <a:endParaRPr lang="en-US" sz="1600" b="1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71556" y="4967228"/>
            <a:ext cx="2876418" cy="1229228"/>
            <a:chOff x="8071556" y="4967228"/>
            <a:chExt cx="2876418" cy="1229228"/>
          </a:xfrm>
        </p:grpSpPr>
        <p:sp>
          <p:nvSpPr>
            <p:cNvPr id="27" name="Rectangle 26"/>
            <p:cNvSpPr/>
            <p:nvPr/>
          </p:nvSpPr>
          <p:spPr>
            <a:xfrm>
              <a:off x="8071556" y="5273126"/>
              <a:ext cx="287641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Λειτουργούν ως πρότυπα για τη συμπεριφορά, τις κινητικές δεξιότητες και τις δεξιότητες επικοινωνίας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71556" y="4967228"/>
              <a:ext cx="28764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Συμμαθητές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23" name="Rectangle 26"/>
          <p:cNvSpPr/>
          <p:nvPr/>
        </p:nvSpPr>
        <p:spPr>
          <a:xfrm>
            <a:off x="1082852" y="5294129"/>
            <a:ext cx="31987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Προάγει αλληλεπίδραση και αποδοχή από όλους τους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μαθητές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Βελτιώνει</a:t>
            </a:r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 Επιτρέπει εξατομικευμένη υποστήριξη και τροποποιήσεις </a:t>
            </a:r>
          </a:p>
          <a:p>
            <a:pPr algn="ctr">
              <a:lnSpc>
                <a:spcPct val="150000"/>
              </a:lnSpc>
            </a:pPr>
            <a:r>
              <a:rPr lang="el-GR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 </a:t>
            </a:r>
            <a:r>
              <a:rPr lang="el-GR" sz="11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Friend,Cook,Hurley</a:t>
            </a:r>
            <a:r>
              <a:rPr lang="el-GR" sz="1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&amp; </a:t>
            </a:r>
            <a:r>
              <a:rPr lang="el-GR" sz="11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Shamberger</a:t>
            </a:r>
            <a:r>
              <a:rPr lang="el-GR" sz="1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2010) </a:t>
            </a:r>
          </a:p>
          <a:p>
            <a:pPr algn="ctr">
              <a:lnSpc>
                <a:spcPct val="150000"/>
              </a:lnSpc>
            </a:pPr>
            <a:r>
              <a:rPr lang="en-US" sz="1200" b="0" i="0" dirty="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</a:rPr>
              <a:t>.</a:t>
            </a:r>
            <a:endParaRPr lang="en-US" sz="1200" b="0" i="0" dirty="0">
              <a:solidFill>
                <a:schemeClr val="tx2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6" name="Rectangle 26"/>
          <p:cNvSpPr/>
          <p:nvPr/>
        </p:nvSpPr>
        <p:spPr>
          <a:xfrm>
            <a:off x="4181061" y="5369019"/>
            <a:ext cx="3810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Υποστήριξη όπου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απαιτείται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Ενθάρρυνση </a:t>
            </a:r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της αλληλεπίδρασης με άλλα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παιδιά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Παράλληλες </a:t>
            </a:r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δραστηριότητες σε σταθμούς (ατομικά, μικρές ή μεγάλες ομάδες)</a:t>
            </a:r>
          </a:p>
          <a:p>
            <a:pPr algn="ctr">
              <a:lnSpc>
                <a:spcPct val="150000"/>
              </a:lnSpc>
            </a:pPr>
            <a:r>
              <a:rPr lang="el-GR" sz="1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el-GR" sz="11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Liberman</a:t>
            </a:r>
            <a:r>
              <a:rPr lang="el-GR" sz="1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, 2009) </a:t>
            </a:r>
            <a:endParaRPr lang="el-GR" sz="11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3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9371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Μαθητές-βοηθοί διδασκαλίας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96000" y="1226882"/>
            <a:ext cx="609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Peer tutoring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– </a:t>
            </a:r>
            <a:r>
              <a:rPr lang="en-US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Unified partner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93535" y="2050604"/>
            <a:ext cx="4195617" cy="3162459"/>
            <a:chOff x="9043306" y="2060543"/>
            <a:chExt cx="2310494" cy="3162459"/>
          </a:xfrm>
        </p:grpSpPr>
        <p:sp>
          <p:nvSpPr>
            <p:cNvPr id="47" name="Rectangle 46"/>
            <p:cNvSpPr/>
            <p:nvPr/>
          </p:nvSpPr>
          <p:spPr>
            <a:xfrm>
              <a:off x="9043307" y="2545346"/>
              <a:ext cx="231049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Εξατομικευμένη διδασκαλία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Μεγαλύτερος χρόνος εξάσκησης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Μεγαλύτερη ενίσχυση και ανατροφοδότηση 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Οι εκπαιδευτές μαθαίνουν καλύτερα </a:t>
              </a:r>
              <a:r>
                <a:rPr lang="el-GR" sz="14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δεξιότητες</a:t>
              </a:r>
              <a:endParaRPr lang="en-US" sz="1400" dirty="0" smtClean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Αποκτούν αρχηγικές </a:t>
              </a: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εμπειρίες  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Προάγεται η κοινωνικοποίηση / αλληλεπίδραση μεταξύ μαθητών / θετικές σχέσεις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el-GR" sz="1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Χωρίς οικονομικό κόστος</a:t>
              </a:r>
              <a:endParaRPr lang="en-US" sz="14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3306" y="2060543"/>
              <a:ext cx="23104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latin typeface="+mj-lt"/>
                </a:rPr>
                <a:t>Πλεονεκτήματα</a:t>
              </a:r>
            </a:p>
            <a:p>
              <a:endParaRPr lang="el-GR" b="1" dirty="0">
                <a:latin typeface="+mj-lt"/>
              </a:endParaRPr>
            </a:p>
          </p:txBody>
        </p:sp>
      </p:grpSp>
      <p:pic>
        <p:nvPicPr>
          <p:cNvPr id="7" name="Θέση εικόνας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337" r="2633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6312" y="510336"/>
            <a:ext cx="10515600" cy="890468"/>
          </a:xfrm>
        </p:spPr>
        <p:txBody>
          <a:bodyPr>
            <a:normAutofit/>
          </a:bodyPr>
          <a:lstStyle/>
          <a:p>
            <a:r>
              <a:rPr lang="el-GR" sz="2800" b="1" dirty="0">
                <a:solidFill>
                  <a:schemeClr val="tx2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Ερευνητική τεκμηρίωση 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80999" y="1410130"/>
            <a:ext cx="5989983" cy="509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b="1" dirty="0" smtClean="0"/>
              <a:t>    </a:t>
            </a:r>
            <a:endParaRPr lang="en-US" sz="1800" dirty="0" smtClean="0"/>
          </a:p>
          <a:p>
            <a:pPr marL="0" indent="0">
              <a:buClr>
                <a:schemeClr val="accent1"/>
              </a:buClr>
              <a:buNone/>
            </a:pP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800" dirty="0" smtClean="0"/>
              <a:t>Βελτίωση </a:t>
            </a:r>
            <a:r>
              <a:rPr lang="el-GR" sz="1800" dirty="0" smtClean="0"/>
              <a:t>κινητικής επίδοσης (ικανότητα σύλληψης σε αυτισμό) </a:t>
            </a:r>
            <a:endParaRPr lang="en-US" sz="1800" dirty="0" smtClean="0"/>
          </a:p>
          <a:p>
            <a:pPr marL="0" indent="0">
              <a:buClr>
                <a:schemeClr val="accent1"/>
              </a:buClr>
              <a:buNone/>
            </a:pPr>
            <a:r>
              <a:rPr lang="el-GR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(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Ward &amp;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Ayvazo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2006)</a:t>
            </a:r>
            <a:endParaRPr lang="el-GR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800" dirty="0" smtClean="0"/>
              <a:t>Βελτίωση </a:t>
            </a:r>
            <a:r>
              <a:rPr lang="el-GR" sz="1800" dirty="0" smtClean="0"/>
              <a:t>χρόνου συμμετοχής και αλληλεπίδρασης μεταξύ μαθητών (</a:t>
            </a:r>
            <a:r>
              <a:rPr lang="en-US" sz="1800" dirty="0" smtClean="0"/>
              <a:t>tutors &amp; tutees)</a:t>
            </a:r>
            <a:r>
              <a:rPr lang="el-GR" sz="1800" dirty="0" smtClean="0"/>
              <a:t>/</a:t>
            </a:r>
            <a:r>
              <a:rPr lang="en-US" sz="1800" dirty="0" smtClean="0"/>
              <a:t> </a:t>
            </a:r>
            <a:r>
              <a:rPr lang="el-GR" sz="1800" dirty="0" smtClean="0"/>
              <a:t>διαφορετικές </a:t>
            </a:r>
            <a:r>
              <a:rPr lang="el-GR" sz="1800" dirty="0" smtClean="0"/>
              <a:t>αναπηρίες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l-G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l-G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Klavina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Block, 2008;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Lieberman et al., 1997,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Lieberman, Dunn, </a:t>
            </a:r>
            <a:r>
              <a:rPr lang="el-G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van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der Mars, &amp;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r>
              <a:rPr lang="en-US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McCubbin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2000;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Wiskochil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</a:t>
            </a:r>
            <a:r>
              <a:rPr lang="el-G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., 2007</a:t>
            </a: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l-GR" sz="1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l-GR" sz="16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l-GR" sz="16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207" y="417056"/>
            <a:ext cx="371888" cy="45719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66312" y="986801"/>
            <a:ext cx="3571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Εκπαίδευση με συμμαθητή </a:t>
            </a:r>
            <a:r>
              <a:rPr lang="el-GR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Peer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 </a:t>
            </a:r>
            <a:r>
              <a:rPr lang="el-GR" sz="14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Tutoring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 ( USA) 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04" y="0"/>
            <a:ext cx="6738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εικόνας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254" b="32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 idx="4294967295"/>
          </p:nvPr>
        </p:nvSpPr>
        <p:spPr>
          <a:xfrm>
            <a:off x="952303" y="474308"/>
            <a:ext cx="10515600" cy="890587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chemeClr val="tx2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Ερευνητική τεκμηρίωση 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4294967295"/>
          </p:nvPr>
        </p:nvSpPr>
        <p:spPr>
          <a:xfrm>
            <a:off x="2780403" y="4686303"/>
            <a:ext cx="11409362" cy="5091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b="1" dirty="0" smtClean="0"/>
              <a:t>    </a:t>
            </a:r>
            <a:endParaRPr lang="en-US" sz="18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 </a:t>
            </a:r>
            <a:r>
              <a:rPr lang="el-GR" sz="1800" dirty="0"/>
              <a:t>Θετική επίδραση στην συμμετοχή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800" dirty="0" smtClean="0"/>
              <a:t> Μαθητές </a:t>
            </a:r>
            <a:r>
              <a:rPr lang="el-GR" sz="1800" dirty="0"/>
              <a:t>με μέτρια και σοβαρή νοητική καθυστέρηση/ κινητική αναπηρία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800" dirty="0" smtClean="0"/>
              <a:t> Διδασκαλία </a:t>
            </a:r>
            <a:r>
              <a:rPr lang="el-GR" sz="1800" dirty="0"/>
              <a:t>1 προς </a:t>
            </a:r>
            <a:r>
              <a:rPr lang="el-GR" sz="1800" dirty="0" smtClean="0"/>
              <a:t>1 </a:t>
            </a:r>
            <a:endParaRPr lang="el-GR" sz="1800" dirty="0"/>
          </a:p>
          <a:p>
            <a:pPr marL="0" indent="0">
              <a:buClr>
                <a:schemeClr val="accent1"/>
              </a:buClr>
              <a:buNone/>
            </a:pPr>
            <a:r>
              <a:rPr lang="el-GR" sz="1800" dirty="0" smtClean="0"/>
              <a:t>    </a:t>
            </a:r>
            <a:r>
              <a:rPr lang="el-G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l-G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Vogler</a:t>
            </a: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l-G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Koranda</a:t>
            </a: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&amp; </a:t>
            </a:r>
            <a:r>
              <a:rPr lang="el-GR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Romance</a:t>
            </a: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2000; Block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&amp;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Zeman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1996) </a:t>
            </a:r>
          </a:p>
          <a:p>
            <a:pPr marL="0" indent="0">
              <a:buClr>
                <a:schemeClr val="accent1"/>
              </a:buClr>
              <a:buNone/>
            </a:pPr>
            <a:endParaRPr lang="el-GR" sz="16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l-GR" sz="16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12" y="417056"/>
            <a:ext cx="371888" cy="5725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3723685" y="995444"/>
            <a:ext cx="497283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Υποστήριξη από Εκπαιδευτικούς προσαρμοσμένης κινητικής αγωγής </a:t>
            </a:r>
            <a:b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</a:b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/>
            </a:r>
            <a:b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</a:br>
            <a:endParaRPr lang="el-GR" sz="14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35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74308"/>
            <a:ext cx="10515600" cy="890468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chemeClr val="tx2"/>
                </a:solidFill>
                <a:latin typeface="Montserrat ExtraBold" panose="00000900000000000000" pitchFamily="50" charset="0"/>
                <a:ea typeface="+mn-ea"/>
                <a:cs typeface="+mn-cs"/>
              </a:rPr>
              <a:t>Ερευνητική τεκμηρίωση 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62942" y="1594108"/>
            <a:ext cx="11410667" cy="5090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b="1" dirty="0" smtClean="0"/>
              <a:t>    </a:t>
            </a:r>
            <a:endParaRPr lang="en-US" sz="18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 </a:t>
            </a:r>
            <a:r>
              <a:rPr lang="el-GR" sz="1800" dirty="0"/>
              <a:t>Χωρίς αναπηρία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l-GR" sz="1800" dirty="0" smtClean="0"/>
              <a:t>Χωρίς </a:t>
            </a:r>
            <a:r>
              <a:rPr lang="el-GR" sz="1800" dirty="0"/>
              <a:t>αρνητική επίδραση σε χρόνο συμμετοχής και κινητικές δεξιότητες </a:t>
            </a:r>
            <a:endParaRPr lang="el-GR" sz="1800" dirty="0" smtClean="0"/>
          </a:p>
          <a:p>
            <a:pPr marL="0" indent="0">
              <a:buClr>
                <a:schemeClr val="accent1"/>
              </a:buClr>
              <a:buNone/>
            </a:pPr>
            <a:r>
              <a:rPr lang="el-GR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Block &amp;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Zeman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1996;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Obrusnikova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Valkova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&amp; Block, 2003) (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Kodish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Kulinna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Martin,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Pangrazi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&amp;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Darst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2006).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800" dirty="0"/>
              <a:t>Με αναπηρία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l-GR" sz="1800" dirty="0"/>
              <a:t>Θετικά η αρνητικά αποτελέσματα/ Κοινωνική αλληλεπίδραση/φιλία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Butler &amp; Hodge, 2004;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Hutzler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et al., 2002; Place &amp; Hodge,2001; Seymour et al., 2009; Suomi, Collier, &amp; Brown, 2003)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Clr>
                <a:schemeClr val="accent1"/>
              </a:buClr>
              <a:buNone/>
            </a:pPr>
            <a:r>
              <a:rPr lang="el-GR" sz="1800" dirty="0"/>
              <a:t>Οι μαθητές με αναπηρία μπορεί να βιώνουν καλές (συμμετοχή) και κακές ημέρες (αμφισβήτηση ικανότητας περιορισμένη συμμετοχή) 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l-G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Goodwin &amp; Watkinson, 2000) </a:t>
            </a:r>
          </a:p>
          <a:p>
            <a:pPr marL="0" indent="0">
              <a:buClr>
                <a:schemeClr val="accent1"/>
              </a:buClr>
              <a:buNone/>
            </a:pPr>
            <a:endParaRPr lang="el-GR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l-GR" sz="1600" dirty="0" smtClean="0"/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6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12" y="417056"/>
            <a:ext cx="371888" cy="5725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017550" y="925444"/>
            <a:ext cx="41408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Επίδραση ένταξης στη Φυσική Αγωγή  σε μαθητές</a:t>
            </a:r>
            <a:endParaRPr lang="el-GR" sz="16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671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Θέση εικόνας 1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49" b="2549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25" name="Group 6"/>
          <p:cNvGrpSpPr/>
          <p:nvPr/>
        </p:nvGrpSpPr>
        <p:grpSpPr>
          <a:xfrm>
            <a:off x="-122583" y="2752308"/>
            <a:ext cx="6096000" cy="1492533"/>
            <a:chOff x="3048000" y="2524319"/>
            <a:chExt cx="6096000" cy="1492533"/>
          </a:xfrm>
        </p:grpSpPr>
        <p:sp>
          <p:nvSpPr>
            <p:cNvPr id="29" name="TextBox 28"/>
            <p:cNvSpPr txBox="1"/>
            <p:nvPr/>
          </p:nvSpPr>
          <p:spPr>
            <a:xfrm>
              <a:off x="3048000" y="2591136"/>
              <a:ext cx="6096000" cy="1107996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26D2D4"/>
                  </a:solidFill>
                  <a:latin typeface="Montserrat ExtraBold" panose="00000900000000000000" pitchFamily="50" charset="0"/>
                </a:rPr>
                <a:t>THANKS</a:t>
              </a:r>
            </a:p>
          </p:txBody>
        </p:sp>
        <p:cxnSp>
          <p:nvCxnSpPr>
            <p:cNvPr id="30" name="Straight Connector 13"/>
            <p:cNvCxnSpPr/>
            <p:nvPr/>
          </p:nvCxnSpPr>
          <p:spPr>
            <a:xfrm>
              <a:off x="5755007" y="2524319"/>
              <a:ext cx="681985" cy="0"/>
            </a:xfrm>
            <a:prstGeom prst="line">
              <a:avLst/>
            </a:prstGeom>
            <a:ln w="76200">
              <a:solidFill>
                <a:srgbClr val="26E7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048001" y="3647520"/>
              <a:ext cx="6095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26D2D4"/>
                  </a:solidFill>
                  <a:latin typeface="Montserrat" panose="02000505000000020004" pitchFamily="2" charset="0"/>
                </a:rPr>
                <a:t>FOR YOUR ATTENTION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20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εικόνας 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019" b="3019"/>
          <a:stretch>
            <a:fillRect/>
          </a:stretch>
        </p:blipFill>
        <p:spPr>
          <a:xfrm>
            <a:off x="6405976" y="2384932"/>
            <a:ext cx="5962126" cy="3361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47" y="755601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Υιοθετώντας την ένταξη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95" y="517154"/>
            <a:ext cx="371888" cy="5486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35736" y="2252248"/>
            <a:ext cx="4724399" cy="867142"/>
            <a:chOff x="935736" y="2252248"/>
            <a:chExt cx="4724399" cy="867142"/>
          </a:xfrm>
        </p:grpSpPr>
        <p:sp>
          <p:nvSpPr>
            <p:cNvPr id="6" name="Rectangle 6"/>
            <p:cNvSpPr/>
            <p:nvPr/>
          </p:nvSpPr>
          <p:spPr>
            <a:xfrm>
              <a:off x="1734272" y="2784234"/>
              <a:ext cx="3154965" cy="33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34272" y="2269169"/>
              <a:ext cx="3925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Η φυσική αγωγή μπορεί να αποτελέσει την πρώτη «στρατηγική</a:t>
              </a:r>
              <a:r>
                <a:rPr lang="el-GR" sz="1600" b="1" dirty="0" smtClean="0">
                  <a:latin typeface="+mj-lt"/>
                </a:rPr>
                <a:t>» 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8" name="Oval 18"/>
            <p:cNvSpPr/>
            <p:nvPr/>
          </p:nvSpPr>
          <p:spPr>
            <a:xfrm>
              <a:off x="935736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24"/>
            <p:cNvSpPr>
              <a:spLocks noEditPoints="1"/>
            </p:cNvSpPr>
            <p:nvPr/>
          </p:nvSpPr>
          <p:spPr bwMode="auto">
            <a:xfrm>
              <a:off x="1115655" y="2421047"/>
              <a:ext cx="258781" cy="281020"/>
            </a:xfrm>
            <a:custGeom>
              <a:avLst/>
              <a:gdLst>
                <a:gd name="T0" fmla="*/ 189424 w 59"/>
                <a:gd name="T1" fmla="*/ 189632 h 64"/>
                <a:gd name="T2" fmla="*/ 134319 w 59"/>
                <a:gd name="T3" fmla="*/ 189632 h 64"/>
                <a:gd name="T4" fmla="*/ 103322 w 59"/>
                <a:gd name="T5" fmla="*/ 220663 h 64"/>
                <a:gd name="T6" fmla="*/ 72325 w 59"/>
                <a:gd name="T7" fmla="*/ 189632 h 64"/>
                <a:gd name="T8" fmla="*/ 17220 w 59"/>
                <a:gd name="T9" fmla="*/ 189632 h 64"/>
                <a:gd name="T10" fmla="*/ 0 w 59"/>
                <a:gd name="T11" fmla="*/ 172393 h 64"/>
                <a:gd name="T12" fmla="*/ 37885 w 59"/>
                <a:gd name="T13" fmla="*/ 68957 h 64"/>
                <a:gd name="T14" fmla="*/ 92990 w 59"/>
                <a:gd name="T15" fmla="*/ 17239 h 64"/>
                <a:gd name="T16" fmla="*/ 89546 w 59"/>
                <a:gd name="T17" fmla="*/ 10344 h 64"/>
                <a:gd name="T18" fmla="*/ 103322 w 59"/>
                <a:gd name="T19" fmla="*/ 0 h 64"/>
                <a:gd name="T20" fmla="*/ 113654 w 59"/>
                <a:gd name="T21" fmla="*/ 10344 h 64"/>
                <a:gd name="T22" fmla="*/ 113654 w 59"/>
                <a:gd name="T23" fmla="*/ 17239 h 64"/>
                <a:gd name="T24" fmla="*/ 165315 w 59"/>
                <a:gd name="T25" fmla="*/ 68957 h 64"/>
                <a:gd name="T26" fmla="*/ 203200 w 59"/>
                <a:gd name="T27" fmla="*/ 172393 h 64"/>
                <a:gd name="T28" fmla="*/ 189424 w 59"/>
                <a:gd name="T29" fmla="*/ 189632 h 64"/>
                <a:gd name="T30" fmla="*/ 103322 w 59"/>
                <a:gd name="T31" fmla="*/ 206872 h 64"/>
                <a:gd name="T32" fmla="*/ 86102 w 59"/>
                <a:gd name="T33" fmla="*/ 189632 h 64"/>
                <a:gd name="T34" fmla="*/ 82658 w 59"/>
                <a:gd name="T35" fmla="*/ 186184 h 64"/>
                <a:gd name="T36" fmla="*/ 79214 w 59"/>
                <a:gd name="T37" fmla="*/ 189632 h 64"/>
                <a:gd name="T38" fmla="*/ 103322 w 59"/>
                <a:gd name="T39" fmla="*/ 210319 h 64"/>
                <a:gd name="T40" fmla="*/ 103322 w 59"/>
                <a:gd name="T41" fmla="*/ 206872 h 64"/>
                <a:gd name="T42" fmla="*/ 103322 w 59"/>
                <a:gd name="T43" fmla="*/ 206872 h 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9" h="64">
                  <a:moveTo>
                    <a:pt x="55" y="55"/>
                  </a:moveTo>
                  <a:cubicBezTo>
                    <a:pt x="39" y="55"/>
                    <a:pt x="39" y="55"/>
                    <a:pt x="39" y="55"/>
                  </a:cubicBezTo>
                  <a:cubicBezTo>
                    <a:pt x="39" y="60"/>
                    <a:pt x="35" y="64"/>
                    <a:pt x="30" y="64"/>
                  </a:cubicBezTo>
                  <a:cubicBezTo>
                    <a:pt x="25" y="64"/>
                    <a:pt x="21" y="60"/>
                    <a:pt x="21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50"/>
                  </a:cubicBezTo>
                  <a:cubicBezTo>
                    <a:pt x="5" y="46"/>
                    <a:pt x="11" y="38"/>
                    <a:pt x="11" y="20"/>
                  </a:cubicBezTo>
                  <a:cubicBezTo>
                    <a:pt x="11" y="13"/>
                    <a:pt x="17" y="6"/>
                    <a:pt x="27" y="5"/>
                  </a:cubicBezTo>
                  <a:cubicBezTo>
                    <a:pt x="26" y="4"/>
                    <a:pt x="26" y="4"/>
                    <a:pt x="26" y="3"/>
                  </a:cubicBezTo>
                  <a:cubicBezTo>
                    <a:pt x="26" y="1"/>
                    <a:pt x="2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4"/>
                    <a:pt x="33" y="4"/>
                    <a:pt x="33" y="5"/>
                  </a:cubicBezTo>
                  <a:cubicBezTo>
                    <a:pt x="42" y="6"/>
                    <a:pt x="48" y="13"/>
                    <a:pt x="48" y="20"/>
                  </a:cubicBezTo>
                  <a:cubicBezTo>
                    <a:pt x="48" y="38"/>
                    <a:pt x="54" y="46"/>
                    <a:pt x="59" y="50"/>
                  </a:cubicBezTo>
                  <a:cubicBezTo>
                    <a:pt x="59" y="53"/>
                    <a:pt x="57" y="55"/>
                    <a:pt x="55" y="55"/>
                  </a:cubicBezTo>
                  <a:close/>
                  <a:moveTo>
                    <a:pt x="30" y="60"/>
                  </a:moveTo>
                  <a:cubicBezTo>
                    <a:pt x="27" y="60"/>
                    <a:pt x="25" y="57"/>
                    <a:pt x="25" y="55"/>
                  </a:cubicBezTo>
                  <a:cubicBezTo>
                    <a:pt x="25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5"/>
                  </a:cubicBezTo>
                  <a:cubicBezTo>
                    <a:pt x="23" y="58"/>
                    <a:pt x="26" y="61"/>
                    <a:pt x="30" y="61"/>
                  </a:cubicBezTo>
                  <a:cubicBezTo>
                    <a:pt x="30" y="61"/>
                    <a:pt x="30" y="61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1006696" y="3480893"/>
            <a:ext cx="4653439" cy="1231106"/>
            <a:chOff x="9166715" y="4277216"/>
            <a:chExt cx="4653439" cy="1231106"/>
          </a:xfrm>
        </p:grpSpPr>
        <p:sp>
          <p:nvSpPr>
            <p:cNvPr id="11" name="Oval 62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63"/>
            <p:cNvSpPr/>
            <p:nvPr/>
          </p:nvSpPr>
          <p:spPr>
            <a:xfrm>
              <a:off x="9987311" y="4861991"/>
              <a:ext cx="35531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Χαρά, ευεξία,                                                                             Εξερεύνηση, επιθυμία για ομάδα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74349" y="4277216"/>
              <a:ext cx="3845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Κινητικές δραστηριότητες  &amp; Γενικό πλαίσιο παιχνιδιού 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14" name="Freeform 150"/>
            <p:cNvSpPr>
              <a:spLocks noEditPoints="1"/>
            </p:cNvSpPr>
            <p:nvPr/>
          </p:nvSpPr>
          <p:spPr bwMode="auto">
            <a:xfrm>
              <a:off x="9355731" y="4469198"/>
              <a:ext cx="240586" cy="250694"/>
            </a:xfrm>
            <a:custGeom>
              <a:avLst/>
              <a:gdLst>
                <a:gd name="T0" fmla="*/ 17174 w 55"/>
                <a:gd name="T1" fmla="*/ 120873 h 57"/>
                <a:gd name="T2" fmla="*/ 0 w 55"/>
                <a:gd name="T3" fmla="*/ 100152 h 57"/>
                <a:gd name="T4" fmla="*/ 17174 w 55"/>
                <a:gd name="T5" fmla="*/ 82884 h 57"/>
                <a:gd name="T6" fmla="*/ 37783 w 55"/>
                <a:gd name="T7" fmla="*/ 100152 h 57"/>
                <a:gd name="T8" fmla="*/ 17174 w 55"/>
                <a:gd name="T9" fmla="*/ 120873 h 57"/>
                <a:gd name="T10" fmla="*/ 41217 w 55"/>
                <a:gd name="T11" fmla="*/ 69070 h 57"/>
                <a:gd name="T12" fmla="*/ 20609 w 55"/>
                <a:gd name="T13" fmla="*/ 44896 h 57"/>
                <a:gd name="T14" fmla="*/ 41217 w 55"/>
                <a:gd name="T15" fmla="*/ 24175 h 57"/>
                <a:gd name="T16" fmla="*/ 65261 w 55"/>
                <a:gd name="T17" fmla="*/ 44896 h 57"/>
                <a:gd name="T18" fmla="*/ 41217 w 55"/>
                <a:gd name="T19" fmla="*/ 69070 h 57"/>
                <a:gd name="T20" fmla="*/ 41217 w 55"/>
                <a:gd name="T21" fmla="*/ 172675 h 57"/>
                <a:gd name="T22" fmla="*/ 24043 w 55"/>
                <a:gd name="T23" fmla="*/ 155408 h 57"/>
                <a:gd name="T24" fmla="*/ 41217 w 55"/>
                <a:gd name="T25" fmla="*/ 138140 h 57"/>
                <a:gd name="T26" fmla="*/ 58391 w 55"/>
                <a:gd name="T27" fmla="*/ 155408 h 57"/>
                <a:gd name="T28" fmla="*/ 41217 w 55"/>
                <a:gd name="T29" fmla="*/ 172675 h 57"/>
                <a:gd name="T30" fmla="*/ 96174 w 55"/>
                <a:gd name="T31" fmla="*/ 44896 h 57"/>
                <a:gd name="T32" fmla="*/ 72130 w 55"/>
                <a:gd name="T33" fmla="*/ 20721 h 57"/>
                <a:gd name="T34" fmla="*/ 96174 w 55"/>
                <a:gd name="T35" fmla="*/ 0 h 57"/>
                <a:gd name="T36" fmla="*/ 120217 w 55"/>
                <a:gd name="T37" fmla="*/ 20721 h 57"/>
                <a:gd name="T38" fmla="*/ 96174 w 55"/>
                <a:gd name="T39" fmla="*/ 44896 h 57"/>
                <a:gd name="T40" fmla="*/ 96174 w 55"/>
                <a:gd name="T41" fmla="*/ 196850 h 57"/>
                <a:gd name="T42" fmla="*/ 82435 w 55"/>
                <a:gd name="T43" fmla="*/ 179582 h 57"/>
                <a:gd name="T44" fmla="*/ 96174 w 55"/>
                <a:gd name="T45" fmla="*/ 165768 h 57"/>
                <a:gd name="T46" fmla="*/ 113348 w 55"/>
                <a:gd name="T47" fmla="*/ 179582 h 57"/>
                <a:gd name="T48" fmla="*/ 96174 w 55"/>
                <a:gd name="T49" fmla="*/ 196850 h 57"/>
                <a:gd name="T50" fmla="*/ 151130 w 55"/>
                <a:gd name="T51" fmla="*/ 169222 h 57"/>
                <a:gd name="T52" fmla="*/ 137391 w 55"/>
                <a:gd name="T53" fmla="*/ 155408 h 57"/>
                <a:gd name="T54" fmla="*/ 151130 w 55"/>
                <a:gd name="T55" fmla="*/ 141594 h 57"/>
                <a:gd name="T56" fmla="*/ 164870 w 55"/>
                <a:gd name="T57" fmla="*/ 155408 h 57"/>
                <a:gd name="T58" fmla="*/ 151130 w 55"/>
                <a:gd name="T59" fmla="*/ 169222 h 57"/>
                <a:gd name="T60" fmla="*/ 151130 w 55"/>
                <a:gd name="T61" fmla="*/ 55256 h 57"/>
                <a:gd name="T62" fmla="*/ 140826 w 55"/>
                <a:gd name="T63" fmla="*/ 44896 h 57"/>
                <a:gd name="T64" fmla="*/ 151130 w 55"/>
                <a:gd name="T65" fmla="*/ 34535 h 57"/>
                <a:gd name="T66" fmla="*/ 161435 w 55"/>
                <a:gd name="T67" fmla="*/ 44896 h 57"/>
                <a:gd name="T68" fmla="*/ 151130 w 55"/>
                <a:gd name="T69" fmla="*/ 55256 h 57"/>
                <a:gd name="T70" fmla="*/ 175174 w 55"/>
                <a:gd name="T71" fmla="*/ 113966 h 57"/>
                <a:gd name="T72" fmla="*/ 164870 w 55"/>
                <a:gd name="T73" fmla="*/ 100152 h 57"/>
                <a:gd name="T74" fmla="*/ 175174 w 55"/>
                <a:gd name="T75" fmla="*/ 89791 h 57"/>
                <a:gd name="T76" fmla="*/ 188913 w 55"/>
                <a:gd name="T77" fmla="*/ 100152 h 57"/>
                <a:gd name="T78" fmla="*/ 175174 w 55"/>
                <a:gd name="T79" fmla="*/ 11396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5" h="57">
                  <a:moveTo>
                    <a:pt x="5" y="35"/>
                  </a:moveTo>
                  <a:cubicBezTo>
                    <a:pt x="2" y="35"/>
                    <a:pt x="0" y="32"/>
                    <a:pt x="0" y="29"/>
                  </a:cubicBezTo>
                  <a:cubicBezTo>
                    <a:pt x="0" y="26"/>
                    <a:pt x="2" y="24"/>
                    <a:pt x="5" y="24"/>
                  </a:cubicBezTo>
                  <a:cubicBezTo>
                    <a:pt x="9" y="24"/>
                    <a:pt x="11" y="26"/>
                    <a:pt x="11" y="29"/>
                  </a:cubicBezTo>
                  <a:cubicBezTo>
                    <a:pt x="11" y="32"/>
                    <a:pt x="9" y="35"/>
                    <a:pt x="5" y="35"/>
                  </a:cubicBezTo>
                  <a:close/>
                  <a:moveTo>
                    <a:pt x="12" y="20"/>
                  </a:moveTo>
                  <a:cubicBezTo>
                    <a:pt x="9" y="20"/>
                    <a:pt x="6" y="17"/>
                    <a:pt x="6" y="13"/>
                  </a:cubicBezTo>
                  <a:cubicBezTo>
                    <a:pt x="6" y="10"/>
                    <a:pt x="9" y="7"/>
                    <a:pt x="12" y="7"/>
                  </a:cubicBezTo>
                  <a:cubicBezTo>
                    <a:pt x="16" y="7"/>
                    <a:pt x="19" y="10"/>
                    <a:pt x="19" y="13"/>
                  </a:cubicBezTo>
                  <a:cubicBezTo>
                    <a:pt x="19" y="17"/>
                    <a:pt x="16" y="20"/>
                    <a:pt x="12" y="20"/>
                  </a:cubicBezTo>
                  <a:close/>
                  <a:moveTo>
                    <a:pt x="12" y="50"/>
                  </a:moveTo>
                  <a:cubicBezTo>
                    <a:pt x="9" y="50"/>
                    <a:pt x="7" y="48"/>
                    <a:pt x="7" y="45"/>
                  </a:cubicBezTo>
                  <a:cubicBezTo>
                    <a:pt x="7" y="42"/>
                    <a:pt x="9" y="40"/>
                    <a:pt x="12" y="40"/>
                  </a:cubicBezTo>
                  <a:cubicBezTo>
                    <a:pt x="15" y="40"/>
                    <a:pt x="17" y="42"/>
                    <a:pt x="17" y="45"/>
                  </a:cubicBezTo>
                  <a:cubicBezTo>
                    <a:pt x="17" y="48"/>
                    <a:pt x="15" y="50"/>
                    <a:pt x="12" y="50"/>
                  </a:cubicBezTo>
                  <a:close/>
                  <a:moveTo>
                    <a:pt x="28" y="13"/>
                  </a:moveTo>
                  <a:cubicBezTo>
                    <a:pt x="25" y="13"/>
                    <a:pt x="21" y="10"/>
                    <a:pt x="21" y="6"/>
                  </a:cubicBezTo>
                  <a:cubicBezTo>
                    <a:pt x="21" y="3"/>
                    <a:pt x="25" y="0"/>
                    <a:pt x="28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10"/>
                    <a:pt x="32" y="13"/>
                    <a:pt x="28" y="13"/>
                  </a:cubicBezTo>
                  <a:close/>
                  <a:moveTo>
                    <a:pt x="28" y="57"/>
                  </a:moveTo>
                  <a:cubicBezTo>
                    <a:pt x="26" y="57"/>
                    <a:pt x="24" y="55"/>
                    <a:pt x="24" y="52"/>
                  </a:cubicBezTo>
                  <a:cubicBezTo>
                    <a:pt x="24" y="50"/>
                    <a:pt x="26" y="48"/>
                    <a:pt x="28" y="48"/>
                  </a:cubicBezTo>
                  <a:cubicBezTo>
                    <a:pt x="31" y="48"/>
                    <a:pt x="33" y="50"/>
                    <a:pt x="33" y="52"/>
                  </a:cubicBezTo>
                  <a:cubicBezTo>
                    <a:pt x="33" y="55"/>
                    <a:pt x="31" y="57"/>
                    <a:pt x="28" y="57"/>
                  </a:cubicBezTo>
                  <a:close/>
                  <a:moveTo>
                    <a:pt x="44" y="49"/>
                  </a:moveTo>
                  <a:cubicBezTo>
                    <a:pt x="42" y="49"/>
                    <a:pt x="40" y="48"/>
                    <a:pt x="40" y="45"/>
                  </a:cubicBezTo>
                  <a:cubicBezTo>
                    <a:pt x="40" y="43"/>
                    <a:pt x="42" y="41"/>
                    <a:pt x="44" y="41"/>
                  </a:cubicBezTo>
                  <a:cubicBezTo>
                    <a:pt x="47" y="41"/>
                    <a:pt x="48" y="43"/>
                    <a:pt x="48" y="45"/>
                  </a:cubicBezTo>
                  <a:cubicBezTo>
                    <a:pt x="48" y="48"/>
                    <a:pt x="47" y="49"/>
                    <a:pt x="44" y="49"/>
                  </a:cubicBezTo>
                  <a:close/>
                  <a:moveTo>
                    <a:pt x="44" y="16"/>
                  </a:moveTo>
                  <a:cubicBezTo>
                    <a:pt x="43" y="16"/>
                    <a:pt x="41" y="15"/>
                    <a:pt x="41" y="13"/>
                  </a:cubicBezTo>
                  <a:cubicBezTo>
                    <a:pt x="41" y="12"/>
                    <a:pt x="43" y="10"/>
                    <a:pt x="44" y="10"/>
                  </a:cubicBezTo>
                  <a:cubicBezTo>
                    <a:pt x="46" y="10"/>
                    <a:pt x="47" y="12"/>
                    <a:pt x="47" y="13"/>
                  </a:cubicBezTo>
                  <a:cubicBezTo>
                    <a:pt x="47" y="15"/>
                    <a:pt x="46" y="16"/>
                    <a:pt x="44" y="16"/>
                  </a:cubicBezTo>
                  <a:close/>
                  <a:moveTo>
                    <a:pt x="51" y="33"/>
                  </a:moveTo>
                  <a:cubicBezTo>
                    <a:pt x="49" y="33"/>
                    <a:pt x="48" y="31"/>
                    <a:pt x="48" y="29"/>
                  </a:cubicBezTo>
                  <a:cubicBezTo>
                    <a:pt x="48" y="27"/>
                    <a:pt x="49" y="26"/>
                    <a:pt x="51" y="26"/>
                  </a:cubicBezTo>
                  <a:cubicBezTo>
                    <a:pt x="53" y="26"/>
                    <a:pt x="55" y="27"/>
                    <a:pt x="55" y="29"/>
                  </a:cubicBezTo>
                  <a:cubicBezTo>
                    <a:pt x="55" y="31"/>
                    <a:pt x="53" y="33"/>
                    <a:pt x="5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2"/>
          <p:cNvGrpSpPr/>
          <p:nvPr/>
        </p:nvGrpSpPr>
        <p:grpSpPr>
          <a:xfrm>
            <a:off x="1006696" y="4982157"/>
            <a:ext cx="4016448" cy="1299863"/>
            <a:chOff x="909160" y="4285236"/>
            <a:chExt cx="4016448" cy="1299863"/>
          </a:xfrm>
        </p:grpSpPr>
        <p:sp>
          <p:nvSpPr>
            <p:cNvPr id="16" name="Oval 56"/>
            <p:cNvSpPr/>
            <p:nvPr/>
          </p:nvSpPr>
          <p:spPr>
            <a:xfrm>
              <a:off x="9091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57"/>
            <p:cNvSpPr/>
            <p:nvPr/>
          </p:nvSpPr>
          <p:spPr>
            <a:xfrm>
              <a:off x="1738899" y="4661769"/>
              <a:ext cx="31867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σωματική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ανάπτυξη /  ψυχική, πνευματική καλλιέργεια/  ένταξη στην κοινωνία</a:t>
              </a:r>
            </a:p>
            <a:p>
              <a:pPr>
                <a:lnSpc>
                  <a:spcPct val="150000"/>
                </a:lnSpc>
              </a:pP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8900" y="4323215"/>
              <a:ext cx="22580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Σκοπός</a:t>
              </a:r>
            </a:p>
          </p:txBody>
        </p:sp>
        <p:sp>
          <p:nvSpPr>
            <p:cNvPr id="19" name="Freeform 60"/>
            <p:cNvSpPr>
              <a:spLocks noEditPoints="1"/>
            </p:cNvSpPr>
            <p:nvPr/>
          </p:nvSpPr>
          <p:spPr bwMode="auto">
            <a:xfrm>
              <a:off x="1078970" y="4483350"/>
              <a:ext cx="278998" cy="222390"/>
            </a:xfrm>
            <a:custGeom>
              <a:avLst/>
              <a:gdLst>
                <a:gd name="T0" fmla="*/ 171152 w 64"/>
                <a:gd name="T1" fmla="*/ 65056 h 51"/>
                <a:gd name="T2" fmla="*/ 85576 w 64"/>
                <a:gd name="T3" fmla="*/ 126689 h 51"/>
                <a:gd name="T4" fmla="*/ 65038 w 64"/>
                <a:gd name="T5" fmla="*/ 123265 h 51"/>
                <a:gd name="T6" fmla="*/ 30807 w 64"/>
                <a:gd name="T7" fmla="*/ 140385 h 51"/>
                <a:gd name="T8" fmla="*/ 20538 w 64"/>
                <a:gd name="T9" fmla="*/ 143809 h 51"/>
                <a:gd name="T10" fmla="*/ 20538 w 64"/>
                <a:gd name="T11" fmla="*/ 143809 h 51"/>
                <a:gd name="T12" fmla="*/ 13692 w 64"/>
                <a:gd name="T13" fmla="*/ 140385 h 51"/>
                <a:gd name="T14" fmla="*/ 17115 w 64"/>
                <a:gd name="T15" fmla="*/ 133537 h 51"/>
                <a:gd name="T16" fmla="*/ 30807 w 64"/>
                <a:gd name="T17" fmla="*/ 112993 h 51"/>
                <a:gd name="T18" fmla="*/ 0 w 64"/>
                <a:gd name="T19" fmla="*/ 65056 h 51"/>
                <a:gd name="T20" fmla="*/ 85576 w 64"/>
                <a:gd name="T21" fmla="*/ 0 h 51"/>
                <a:gd name="T22" fmla="*/ 171152 w 64"/>
                <a:gd name="T23" fmla="*/ 65056 h 51"/>
                <a:gd name="T24" fmla="*/ 13692 w 64"/>
                <a:gd name="T25" fmla="*/ 65056 h 51"/>
                <a:gd name="T26" fmla="*/ 41077 w 64"/>
                <a:gd name="T27" fmla="*/ 99297 h 51"/>
                <a:gd name="T28" fmla="*/ 51346 w 64"/>
                <a:gd name="T29" fmla="*/ 106145 h 51"/>
                <a:gd name="T30" fmla="*/ 47923 w 64"/>
                <a:gd name="T31" fmla="*/ 116417 h 51"/>
                <a:gd name="T32" fmla="*/ 54769 w 64"/>
                <a:gd name="T33" fmla="*/ 112993 h 51"/>
                <a:gd name="T34" fmla="*/ 61615 w 64"/>
                <a:gd name="T35" fmla="*/ 109569 h 51"/>
                <a:gd name="T36" fmla="*/ 65038 w 64"/>
                <a:gd name="T37" fmla="*/ 109569 h 51"/>
                <a:gd name="T38" fmla="*/ 85576 w 64"/>
                <a:gd name="T39" fmla="*/ 109569 h 51"/>
                <a:gd name="T40" fmla="*/ 154037 w 64"/>
                <a:gd name="T41" fmla="*/ 65056 h 51"/>
                <a:gd name="T42" fmla="*/ 85576 w 64"/>
                <a:gd name="T43" fmla="*/ 17120 h 51"/>
                <a:gd name="T44" fmla="*/ 13692 w 64"/>
                <a:gd name="T45" fmla="*/ 65056 h 51"/>
                <a:gd name="T46" fmla="*/ 198537 w 64"/>
                <a:gd name="T47" fmla="*/ 164353 h 51"/>
                <a:gd name="T48" fmla="*/ 201960 w 64"/>
                <a:gd name="T49" fmla="*/ 171201 h 51"/>
                <a:gd name="T50" fmla="*/ 198537 w 64"/>
                <a:gd name="T51" fmla="*/ 174625 h 51"/>
                <a:gd name="T52" fmla="*/ 188268 w 64"/>
                <a:gd name="T53" fmla="*/ 171201 h 51"/>
                <a:gd name="T54" fmla="*/ 154037 w 64"/>
                <a:gd name="T55" fmla="*/ 157505 h 51"/>
                <a:gd name="T56" fmla="*/ 133499 w 64"/>
                <a:gd name="T57" fmla="*/ 157505 h 51"/>
                <a:gd name="T58" fmla="*/ 75307 w 64"/>
                <a:gd name="T59" fmla="*/ 140385 h 51"/>
                <a:gd name="T60" fmla="*/ 85576 w 64"/>
                <a:gd name="T61" fmla="*/ 143809 h 51"/>
                <a:gd name="T62" fmla="*/ 154037 w 64"/>
                <a:gd name="T63" fmla="*/ 119841 h 51"/>
                <a:gd name="T64" fmla="*/ 188268 w 64"/>
                <a:gd name="T65" fmla="*/ 65056 h 51"/>
                <a:gd name="T66" fmla="*/ 184845 w 64"/>
                <a:gd name="T67" fmla="*/ 44512 h 51"/>
                <a:gd name="T68" fmla="*/ 219075 w 64"/>
                <a:gd name="T69" fmla="*/ 95873 h 51"/>
                <a:gd name="T70" fmla="*/ 184845 w 64"/>
                <a:gd name="T71" fmla="*/ 143809 h 51"/>
                <a:gd name="T72" fmla="*/ 198537 w 64"/>
                <a:gd name="T73" fmla="*/ 16435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" h="51">
                  <a:moveTo>
                    <a:pt x="50" y="19"/>
                  </a:moveTo>
                  <a:cubicBezTo>
                    <a:pt x="50" y="29"/>
                    <a:pt x="39" y="37"/>
                    <a:pt x="25" y="37"/>
                  </a:cubicBezTo>
                  <a:cubicBezTo>
                    <a:pt x="23" y="37"/>
                    <a:pt x="21" y="37"/>
                    <a:pt x="19" y="36"/>
                  </a:cubicBezTo>
                  <a:cubicBezTo>
                    <a:pt x="16" y="39"/>
                    <a:pt x="12" y="40"/>
                    <a:pt x="9" y="41"/>
                  </a:cubicBezTo>
                  <a:cubicBezTo>
                    <a:pt x="8" y="41"/>
                    <a:pt x="7" y="41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2"/>
                    <a:pt x="4" y="41"/>
                    <a:pt x="4" y="41"/>
                  </a:cubicBezTo>
                  <a:cubicBezTo>
                    <a:pt x="4" y="40"/>
                    <a:pt x="5" y="39"/>
                    <a:pt x="5" y="39"/>
                  </a:cubicBezTo>
                  <a:cubicBezTo>
                    <a:pt x="6" y="37"/>
                    <a:pt x="8" y="36"/>
                    <a:pt x="9" y="33"/>
                  </a:cubicBezTo>
                  <a:cubicBezTo>
                    <a:pt x="3" y="30"/>
                    <a:pt x="0" y="25"/>
                    <a:pt x="0" y="19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39" y="0"/>
                    <a:pt x="50" y="9"/>
                    <a:pt x="50" y="19"/>
                  </a:cubicBezTo>
                  <a:close/>
                  <a:moveTo>
                    <a:pt x="4" y="19"/>
                  </a:moveTo>
                  <a:cubicBezTo>
                    <a:pt x="4" y="23"/>
                    <a:pt x="7" y="26"/>
                    <a:pt x="12" y="29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5" y="34"/>
                    <a:pt x="15" y="33"/>
                    <a:pt x="16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3" y="32"/>
                    <a:pt x="25" y="32"/>
                  </a:cubicBezTo>
                  <a:cubicBezTo>
                    <a:pt x="36" y="32"/>
                    <a:pt x="45" y="26"/>
                    <a:pt x="45" y="19"/>
                  </a:cubicBezTo>
                  <a:cubicBezTo>
                    <a:pt x="45" y="11"/>
                    <a:pt x="36" y="5"/>
                    <a:pt x="25" y="5"/>
                  </a:cubicBezTo>
                  <a:cubicBezTo>
                    <a:pt x="14" y="5"/>
                    <a:pt x="4" y="11"/>
                    <a:pt x="4" y="19"/>
                  </a:cubicBezTo>
                  <a:close/>
                  <a:moveTo>
                    <a:pt x="58" y="48"/>
                  </a:moveTo>
                  <a:cubicBezTo>
                    <a:pt x="59" y="49"/>
                    <a:pt x="59" y="49"/>
                    <a:pt x="59" y="50"/>
                  </a:cubicBezTo>
                  <a:cubicBezTo>
                    <a:pt x="59" y="50"/>
                    <a:pt x="58" y="51"/>
                    <a:pt x="58" y="51"/>
                  </a:cubicBezTo>
                  <a:cubicBezTo>
                    <a:pt x="57" y="51"/>
                    <a:pt x="56" y="50"/>
                    <a:pt x="55" y="50"/>
                  </a:cubicBezTo>
                  <a:cubicBezTo>
                    <a:pt x="51" y="49"/>
                    <a:pt x="48" y="48"/>
                    <a:pt x="45" y="46"/>
                  </a:cubicBezTo>
                  <a:cubicBezTo>
                    <a:pt x="43" y="46"/>
                    <a:pt x="41" y="46"/>
                    <a:pt x="39" y="46"/>
                  </a:cubicBezTo>
                  <a:cubicBezTo>
                    <a:pt x="32" y="46"/>
                    <a:pt x="26" y="44"/>
                    <a:pt x="22" y="41"/>
                  </a:cubicBezTo>
                  <a:cubicBezTo>
                    <a:pt x="23" y="42"/>
                    <a:pt x="24" y="42"/>
                    <a:pt x="25" y="42"/>
                  </a:cubicBezTo>
                  <a:cubicBezTo>
                    <a:pt x="33" y="42"/>
                    <a:pt x="40" y="39"/>
                    <a:pt x="45" y="35"/>
                  </a:cubicBezTo>
                  <a:cubicBezTo>
                    <a:pt x="51" y="31"/>
                    <a:pt x="55" y="25"/>
                    <a:pt x="55" y="19"/>
                  </a:cubicBezTo>
                  <a:cubicBezTo>
                    <a:pt x="55" y="17"/>
                    <a:pt x="54" y="15"/>
                    <a:pt x="54" y="13"/>
                  </a:cubicBezTo>
                  <a:cubicBezTo>
                    <a:pt x="60" y="17"/>
                    <a:pt x="64" y="22"/>
                    <a:pt x="64" y="28"/>
                  </a:cubicBezTo>
                  <a:cubicBezTo>
                    <a:pt x="64" y="34"/>
                    <a:pt x="60" y="39"/>
                    <a:pt x="54" y="42"/>
                  </a:cubicBezTo>
                  <a:cubicBezTo>
                    <a:pt x="55" y="45"/>
                    <a:pt x="57" y="47"/>
                    <a:pt x="5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Ορθογώνιο 19"/>
          <p:cNvSpPr/>
          <p:nvPr/>
        </p:nvSpPr>
        <p:spPr>
          <a:xfrm>
            <a:off x="4851159" y="1339580"/>
            <a:ext cx="1776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Anderson, 1989; Rink,2009</a:t>
            </a:r>
            <a:endParaRPr lang="el-GR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2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95062" y="2269976"/>
            <a:ext cx="5846465" cy="1506227"/>
            <a:chOff x="950457" y="2194872"/>
            <a:chExt cx="5846465" cy="1506227"/>
          </a:xfrm>
        </p:grpSpPr>
        <p:sp>
          <p:nvSpPr>
            <p:cNvPr id="7" name="Rectangle 6"/>
            <p:cNvSpPr/>
            <p:nvPr/>
          </p:nvSpPr>
          <p:spPr>
            <a:xfrm>
              <a:off x="1727278" y="2500770"/>
              <a:ext cx="506964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Αντιληπτικές ικανότητες  (κιναίσθηση, οπτική αντίληψη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συντονισμός)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Κινητικές δεξιότητες  (σταθεροποίησης, μετακίνησης, χειρισμού)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Φυσικές ικανότητες (ευλυγισία, ταχύτητα, δύναμη)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Μη λεκτική επικοινωνία (στάσεις, δημιουργική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κίνηση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&amp;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ρυθμός)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27278" y="2194872"/>
              <a:ext cx="3154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Ψυχοκινητικός τομέας 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950457" y="2252248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5062" y="4043751"/>
            <a:ext cx="5568578" cy="952229"/>
            <a:chOff x="935736" y="3620820"/>
            <a:chExt cx="5568578" cy="952229"/>
          </a:xfrm>
        </p:grpSpPr>
        <p:sp>
          <p:nvSpPr>
            <p:cNvPr id="22" name="Rectangle 21"/>
            <p:cNvSpPr/>
            <p:nvPr/>
          </p:nvSpPr>
          <p:spPr>
            <a:xfrm>
              <a:off x="1727278" y="3926718"/>
              <a:ext cx="47770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Κοινωνικές και ψυχικές αρετές (συνεργασία, ομαδικό πνεύμα)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Ηθικές αρετές (τιμιότητα, δικαιοσύνη, αξιοκρατία)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27278" y="3620820"/>
              <a:ext cx="3154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+mj-lt"/>
                </a:rPr>
                <a:t>Συναισθηματικός τομέας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935736" y="367819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7197" y="5427723"/>
            <a:ext cx="5902711" cy="1783226"/>
            <a:chOff x="935736" y="5046768"/>
            <a:chExt cx="5902711" cy="1783226"/>
          </a:xfrm>
        </p:grpSpPr>
        <p:sp>
          <p:nvSpPr>
            <p:cNvPr id="26" name="Rectangle 25"/>
            <p:cNvSpPr/>
            <p:nvPr/>
          </p:nvSpPr>
          <p:spPr>
            <a:xfrm>
              <a:off x="1727278" y="5352666"/>
              <a:ext cx="511116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Έννοιες σχετικές µε 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τη φυσική αγωγή και τον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αθλητισμό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Βασικές γνώσεις υγιεινής και πρώτων βοηθειών. 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Ανάγκη για "δια βίου" άσκηση ή άθληση</a:t>
              </a:r>
              <a:b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</a:b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,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27278" y="5046768"/>
              <a:ext cx="3154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>
                  <a:latin typeface="+mj-lt"/>
                </a:rPr>
                <a:t>Γνωστικός </a:t>
              </a:r>
              <a:r>
                <a:rPr lang="el-GR" sz="1600" b="1" dirty="0" smtClean="0">
                  <a:latin typeface="+mj-lt"/>
                </a:rPr>
                <a:t>τομέας </a:t>
              </a:r>
              <a:endParaRPr lang="el-GR" sz="1600" b="1" dirty="0">
                <a:latin typeface="+mj-lt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935736" y="5104144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Θέση εικόνας 10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741" r="26741"/>
          <a:stretch>
            <a:fillRect/>
          </a:stretch>
        </p:blipFill>
        <p:spPr>
          <a:xfrm>
            <a:off x="6556248" y="0"/>
            <a:ext cx="563575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058" y="696152"/>
            <a:ext cx="5748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Η φυσική αγωγή είναι πολύτιμη για τους μαθητές κάθε αναπτυξιακού επιπέδου</a:t>
            </a:r>
            <a:endParaRPr lang="en-US" sz="28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36" y="5675525"/>
            <a:ext cx="280440" cy="237765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44" y="4282409"/>
            <a:ext cx="256054" cy="256054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44" y="2514226"/>
            <a:ext cx="256054" cy="2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2" y="1423705"/>
            <a:ext cx="7099026" cy="65718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3200" y="639779"/>
            <a:ext cx="5511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Bold" panose="00000900000000000000" pitchFamily="50" charset="0"/>
                <a:ea typeface="+mn-ea"/>
                <a:cs typeface="+mn-cs"/>
              </a:rPr>
              <a:t>Σχολικές Μονάδες Ειδικής Αγωγής&amp; Εκπαίδευσης (Σ.Μ.Ε.Α.)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Bold" panose="00000900000000000000" pitchFamily="50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357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5736" y="1910742"/>
            <a:ext cx="10515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υπ. </a:t>
            </a:r>
            <a:r>
              <a:rPr lang="el-GR" sz="1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αριθμ</a:t>
            </a:r>
            <a:r>
              <a:rPr lang="el-G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. </a:t>
            </a:r>
            <a:r>
              <a:rPr lang="el-GR" sz="1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πρωτ</a:t>
            </a:r>
            <a:r>
              <a:rPr lang="el-G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: 65531/Δ3/7-6-2021 </a:t>
            </a:r>
          </a:p>
          <a:p>
            <a:pPr lvl="0"/>
            <a:r>
              <a:rPr lang="el-GR" sz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υπ</a:t>
            </a:r>
            <a:r>
              <a:rPr lang="el-G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. </a:t>
            </a:r>
            <a:r>
              <a:rPr lang="el-GR" sz="1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αρ</a:t>
            </a:r>
            <a:r>
              <a:rPr lang="el-G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. </a:t>
            </a:r>
            <a:r>
              <a:rPr lang="el-GR" sz="12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πρωτ</a:t>
            </a:r>
            <a:r>
              <a:rPr lang="el-GR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Montserrat" panose="02000505000000020004" pitchFamily="2" charset="0"/>
              </a:rPr>
              <a:t>.: 65533 /Δ3/7-6-2021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3" name="Θέση εικόνας 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888" b="6888"/>
          <a:stretch>
            <a:fillRect/>
          </a:stretch>
        </p:blipFill>
        <p:spPr>
          <a:xfrm>
            <a:off x="6611309" y="1629913"/>
            <a:ext cx="6726588" cy="3792479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581690" y="2715454"/>
            <a:ext cx="2381956" cy="952229"/>
            <a:chOff x="838200" y="4967228"/>
            <a:chExt cx="2381956" cy="952229"/>
          </a:xfrm>
        </p:grpSpPr>
        <p:sp>
          <p:nvSpPr>
            <p:cNvPr id="24" name="Rectangle 6"/>
            <p:cNvSpPr/>
            <p:nvPr/>
          </p:nvSpPr>
          <p:spPr>
            <a:xfrm>
              <a:off x="838200" y="5273126"/>
              <a:ext cx="23819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ΑΒάθμια</a:t>
              </a:r>
            </a:p>
            <a:p>
              <a:pPr algn="ctr"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ΒΒάθμια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Τμήματα Ένταξης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29" name="Group 14"/>
          <p:cNvGrpSpPr/>
          <p:nvPr/>
        </p:nvGrpSpPr>
        <p:grpSpPr>
          <a:xfrm>
            <a:off x="3622930" y="2715454"/>
            <a:ext cx="2381956" cy="1129500"/>
            <a:chOff x="3545835" y="4688351"/>
            <a:chExt cx="2381956" cy="1129500"/>
          </a:xfrm>
        </p:grpSpPr>
        <p:sp>
          <p:nvSpPr>
            <p:cNvPr id="30" name="Rectangle 10"/>
            <p:cNvSpPr/>
            <p:nvPr/>
          </p:nvSpPr>
          <p:spPr>
            <a:xfrm>
              <a:off x="3545835" y="5482695"/>
              <a:ext cx="2381956" cy="33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ΑΒάθμια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45835" y="4688351"/>
              <a:ext cx="23819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Ειδικό Νηπιαγωγείο</a:t>
              </a:r>
            </a:p>
            <a:p>
              <a:pPr algn="ctr"/>
              <a:r>
                <a:rPr lang="el-GR" sz="1600" b="1" dirty="0" smtClean="0">
                  <a:latin typeface="+mj-lt"/>
                </a:rPr>
                <a:t>Ειδικό Δημοτικό Σχολείο 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32" name="Group 15"/>
          <p:cNvGrpSpPr/>
          <p:nvPr/>
        </p:nvGrpSpPr>
        <p:grpSpPr>
          <a:xfrm>
            <a:off x="823200" y="4294153"/>
            <a:ext cx="2381956" cy="1961498"/>
            <a:chOff x="6264209" y="3807494"/>
            <a:chExt cx="2381956" cy="1961498"/>
          </a:xfrm>
        </p:grpSpPr>
        <p:sp>
          <p:nvSpPr>
            <p:cNvPr id="33" name="Rectangle 16"/>
            <p:cNvSpPr/>
            <p:nvPr/>
          </p:nvSpPr>
          <p:spPr>
            <a:xfrm>
              <a:off x="6264209" y="5433836"/>
              <a:ext cx="2381956" cy="33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ΒΒάθμια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64209" y="3807494"/>
              <a:ext cx="23819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Ειδικό Γυμνάσιο &amp; Λύκειο</a:t>
              </a:r>
            </a:p>
            <a:p>
              <a:pPr algn="ctr"/>
              <a:r>
                <a:rPr lang="el-GR" sz="1600" b="1" dirty="0" smtClean="0">
                  <a:latin typeface="+mj-lt"/>
                </a:rPr>
                <a:t>Ενιαία Ειδικά Επαγγελματικά Γυμνάσια-Λύκεια </a:t>
              </a:r>
              <a:r>
                <a:rPr lang="el-GR" sz="1600" b="1" dirty="0">
                  <a:latin typeface="+mj-lt"/>
                </a:rPr>
                <a:t>(ΕΝ.Ε.Ε.ΓΥ-Λ</a:t>
              </a:r>
              <a:r>
                <a:rPr lang="el-GR" sz="1600" b="1" dirty="0" smtClean="0">
                  <a:latin typeface="+mj-lt"/>
                </a:rPr>
                <a:t>)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45" name="Group 19"/>
          <p:cNvGrpSpPr/>
          <p:nvPr/>
        </p:nvGrpSpPr>
        <p:grpSpPr>
          <a:xfrm>
            <a:off x="3811579" y="4294153"/>
            <a:ext cx="2381956" cy="1663105"/>
            <a:chOff x="8971844" y="4328982"/>
            <a:chExt cx="2381956" cy="1663105"/>
          </a:xfrm>
        </p:grpSpPr>
        <p:sp>
          <p:nvSpPr>
            <p:cNvPr id="46" name="Rectangle 20"/>
            <p:cNvSpPr/>
            <p:nvPr/>
          </p:nvSpPr>
          <p:spPr>
            <a:xfrm>
              <a:off x="8971844" y="5345756"/>
              <a:ext cx="23819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ΒΒάθμια</a:t>
              </a:r>
            </a:p>
            <a:p>
              <a:pPr algn="ctr"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971844" y="4328982"/>
              <a:ext cx="23819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>
                  <a:latin typeface="+mj-lt"/>
                </a:rPr>
                <a:t>Εργαστηρίων Ειδικής Επαγγελματικής Εκπαίδευσης (Ε.Ε.Ε.ΕΚ.) </a:t>
              </a:r>
              <a:endParaRPr lang="en-US" sz="16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389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096000" y="639317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Κέντρα Διεπιστημονικής Αξιολόγησης, Συμβουλευτικής &amp; Υποστήριξης (</a:t>
            </a:r>
            <a:r>
              <a:rPr lang="el-GR" sz="24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ΚΕ.Δ.Α.Σ.Υ)</a:t>
            </a:r>
            <a:endParaRPr lang="en-US" sz="24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193536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96001" y="1827098"/>
            <a:ext cx="609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ν</a:t>
            </a:r>
            <a:r>
              <a:rPr lang="el-GR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. </a:t>
            </a:r>
            <a:r>
              <a:rPr lang="el-GR" sz="12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4547/2018, ν. 4823/2021  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0" y="2320821"/>
            <a:ext cx="2310493" cy="2216357"/>
            <a:chOff x="6096001" y="2239448"/>
            <a:chExt cx="2310493" cy="2216357"/>
          </a:xfrm>
        </p:grpSpPr>
        <p:sp>
          <p:nvSpPr>
            <p:cNvPr id="43" name="Rectangle 42"/>
            <p:cNvSpPr/>
            <p:nvPr/>
          </p:nvSpPr>
          <p:spPr>
            <a:xfrm>
              <a:off x="6096001" y="2545346"/>
              <a:ext cx="2310493" cy="1910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«Υποστήριξη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των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μαθητών και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των σχολικών μονάδων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της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περιοχής αρμοδιότητάς τους για τη διασφάλιση της ισότιμης πρόσβασης όλων ανεξαιρέτως των μαθητών στην εκπαίδευση και την προάσπιση της αρμονικής ψυχοκοινωνικής τους ανάπτυξης και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προόδου»</a:t>
              </a:r>
              <a:endParaRPr lang="en-US" sz="10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6001" y="2239448"/>
              <a:ext cx="2310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01. </a:t>
              </a:r>
              <a:r>
                <a:rPr lang="el-GR" sz="1600" b="1" dirty="0" smtClean="0">
                  <a:latin typeface="+mj-lt"/>
                </a:rPr>
                <a:t>Σκοπός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27625" y="5567071"/>
            <a:ext cx="5532727" cy="1095410"/>
            <a:chOff x="6096000" y="4325423"/>
            <a:chExt cx="5532727" cy="1095410"/>
          </a:xfrm>
        </p:grpSpPr>
        <p:sp>
          <p:nvSpPr>
            <p:cNvPr id="45" name="Rectangle 44"/>
            <p:cNvSpPr/>
            <p:nvPr/>
          </p:nvSpPr>
          <p:spPr>
            <a:xfrm>
              <a:off x="6096001" y="4631321"/>
              <a:ext cx="5004706" cy="789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05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Η αξιολογική έκθεση συνοδεύεται από πλαίσιο Εξατομικευμένου Προγράμματος Εκπαίδευσης (Ε.Π.Ε.), το οποίο περιλαμβάνει βασικούς άξονες και γενικές υποδείξεις. </a:t>
              </a:r>
              <a:endParaRPr lang="en-US" sz="105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96000" y="4325423"/>
              <a:ext cx="55327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03. </a:t>
              </a:r>
              <a:r>
                <a:rPr lang="el-GR" sz="1600" b="1" dirty="0" smtClean="0">
                  <a:latin typeface="+mj-lt"/>
                </a:rPr>
                <a:t>Εξατομικευμένο Εκπαιδευτικό Πρόγραμμα (Ε.Π.Ε.)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018841" y="2239448"/>
            <a:ext cx="2863330" cy="3188636"/>
            <a:chOff x="9018841" y="2239448"/>
            <a:chExt cx="2863330" cy="3188636"/>
          </a:xfrm>
        </p:grpSpPr>
        <p:sp>
          <p:nvSpPr>
            <p:cNvPr id="47" name="Rectangle 46"/>
            <p:cNvSpPr/>
            <p:nvPr/>
          </p:nvSpPr>
          <p:spPr>
            <a:xfrm>
              <a:off x="9018841" y="3027427"/>
              <a:ext cx="286333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) Ύστερα από αίτημα των γονέων ή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κηδεμόνων.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Στην περίπτωση αυτή, το ΚΕ.Δ.Α.Σ.Υ. συνεργάζεται με τη σχολική μονάδα. β) Ύστερα από τεκμηριωμένη εισήγηση της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Επιτροπής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Διεπιστημονικής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Υποστήριξης (Ε.Δ.Υ). ή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εάν δεν υφίσταται, του συλλόγου διδασκόντων της σχολικής μονάδας. γ) 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Όταν διαπιστωθεί </a:t>
              </a:r>
              <a:r>
                <a:rPr lang="el-GR" sz="1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ανάγκη από τις δράσεις διερεύνησης εκπαιδευτικών και ψυχοκοινωνικών αναγκών</a:t>
              </a:r>
              <a:r>
                <a:rPr lang="el-GR" sz="10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.</a:t>
              </a:r>
              <a:endParaRPr lang="en-US" sz="10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43307" y="2239448"/>
              <a:ext cx="27879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02. </a:t>
              </a:r>
              <a:r>
                <a:rPr lang="el-GR" sz="1600" b="1" dirty="0">
                  <a:latin typeface="+mj-lt"/>
                </a:rPr>
                <a:t>Τρόποι δημιουργίας αιτήματος προς αξιολόγηση </a:t>
              </a:r>
              <a:endParaRPr lang="en-US" sz="1600" b="1" dirty="0">
                <a:latin typeface="+mj-lt"/>
              </a:endParaRPr>
            </a:p>
          </p:txBody>
        </p:sp>
      </p:grpSp>
      <p:pic>
        <p:nvPicPr>
          <p:cNvPr id="8" name="Θέση εικόνας 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4262" r="24262"/>
          <a:stretch>
            <a:fillRect/>
          </a:stretch>
        </p:blipFill>
        <p:spPr>
          <a:xfrm>
            <a:off x="0" y="9432"/>
            <a:ext cx="530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693719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>Εξατομικευμένο εκπαιδευτικό πρόγραμμα</a:t>
            </a:r>
            <a:b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</a:br>
            <a: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  <a:t/>
            </a:r>
            <a:br>
              <a:rPr lang="el-GR" sz="3200" b="1" dirty="0">
                <a:solidFill>
                  <a:schemeClr val="tx2"/>
                </a:solidFill>
                <a:latin typeface="Montserrat ExtraBold" panose="00000900000000000000" pitchFamily="50" charset="0"/>
              </a:rPr>
            </a:b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8203" y="1226882"/>
            <a:ext cx="10515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2000505000000020004" pitchFamily="2" charset="0"/>
              </a:rPr>
              <a:t>Sherrill, 2004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  <a:latin typeface="Montserrat" panose="02000505000000020004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30597" y="3107545"/>
            <a:ext cx="1384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43985" y="3107545"/>
            <a:ext cx="143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2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582733" y="4342522"/>
            <a:ext cx="1432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143985" y="4342522"/>
            <a:ext cx="1453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Montserrat ExtraBold" panose="00000900000000000000" pitchFamily="50" charset="0"/>
              </a:rPr>
              <a:t>OPTION 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95755" y="2193057"/>
            <a:ext cx="2258045" cy="1330009"/>
            <a:chOff x="9095755" y="2193057"/>
            <a:chExt cx="2258045" cy="1330009"/>
          </a:xfrm>
        </p:grpSpPr>
        <p:sp>
          <p:nvSpPr>
            <p:cNvPr id="60" name="Oval 59"/>
            <p:cNvSpPr/>
            <p:nvPr/>
          </p:nvSpPr>
          <p:spPr>
            <a:xfrm>
              <a:off x="9166715" y="2193057"/>
              <a:ext cx="618618" cy="61861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9095755" y="2910911"/>
              <a:ext cx="2258045" cy="612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Βραχυπρόθεσμοι Μακροπρόθεσμοι στόχοι </a:t>
              </a:r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9344530" y="2370872"/>
              <a:ext cx="262988" cy="262988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92739 w 55"/>
                <a:gd name="T11" fmla="*/ 27478 h 55"/>
                <a:gd name="T12" fmla="*/ 27478 w 55"/>
                <a:gd name="T13" fmla="*/ 92739 h 55"/>
                <a:gd name="T14" fmla="*/ 92739 w 55"/>
                <a:gd name="T15" fmla="*/ 161434 h 55"/>
                <a:gd name="T16" fmla="*/ 161434 w 55"/>
                <a:gd name="T17" fmla="*/ 92739 h 55"/>
                <a:gd name="T18" fmla="*/ 92739 w 55"/>
                <a:gd name="T19" fmla="*/ 27478 h 55"/>
                <a:gd name="T20" fmla="*/ 109912 w 55"/>
                <a:gd name="T21" fmla="*/ 106478 h 55"/>
                <a:gd name="T22" fmla="*/ 106478 w 55"/>
                <a:gd name="T23" fmla="*/ 109912 h 55"/>
                <a:gd name="T24" fmla="*/ 65261 w 55"/>
                <a:gd name="T25" fmla="*/ 109912 h 55"/>
                <a:gd name="T26" fmla="*/ 61826 w 55"/>
                <a:gd name="T27" fmla="*/ 106478 h 55"/>
                <a:gd name="T28" fmla="*/ 61826 w 55"/>
                <a:gd name="T29" fmla="*/ 96173 h 55"/>
                <a:gd name="T30" fmla="*/ 65261 w 55"/>
                <a:gd name="T31" fmla="*/ 92739 h 55"/>
                <a:gd name="T32" fmla="*/ 92739 w 55"/>
                <a:gd name="T33" fmla="*/ 92739 h 55"/>
                <a:gd name="T34" fmla="*/ 92739 w 55"/>
                <a:gd name="T35" fmla="*/ 51521 h 55"/>
                <a:gd name="T36" fmla="*/ 96173 w 55"/>
                <a:gd name="T37" fmla="*/ 48087 h 55"/>
                <a:gd name="T38" fmla="*/ 106478 w 55"/>
                <a:gd name="T39" fmla="*/ 48087 h 55"/>
                <a:gd name="T40" fmla="*/ 109912 w 55"/>
                <a:gd name="T41" fmla="*/ 51521 h 55"/>
                <a:gd name="T42" fmla="*/ 109912 w 55"/>
                <a:gd name="T43" fmla="*/ 10647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38198" y="4285236"/>
            <a:ext cx="2581658" cy="2466757"/>
            <a:chOff x="838198" y="4285236"/>
            <a:chExt cx="2581658" cy="2324311"/>
          </a:xfrm>
        </p:grpSpPr>
        <p:sp>
          <p:nvSpPr>
            <p:cNvPr id="57" name="Oval 56"/>
            <p:cNvSpPr/>
            <p:nvPr/>
          </p:nvSpPr>
          <p:spPr>
            <a:xfrm>
              <a:off x="909160" y="4285236"/>
              <a:ext cx="618618" cy="61861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38198" y="4956527"/>
              <a:ext cx="2581658" cy="1653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Αξιολόγηση από ομάδα ειδικών  (</a:t>
              </a: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διεπιστημονική) &amp; καθορισμός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των εκπαιδευτικών και υποστηρικτικών υπηρεσιών που απαιτούνται </a:t>
              </a:r>
            </a:p>
            <a:p>
              <a:pPr>
                <a:lnSpc>
                  <a:spcPct val="150000"/>
                </a:lnSpc>
              </a:pP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73" name="Freeform 60"/>
            <p:cNvSpPr>
              <a:spLocks noEditPoints="1"/>
            </p:cNvSpPr>
            <p:nvPr/>
          </p:nvSpPr>
          <p:spPr bwMode="auto">
            <a:xfrm>
              <a:off x="1078970" y="4483350"/>
              <a:ext cx="278998" cy="222390"/>
            </a:xfrm>
            <a:custGeom>
              <a:avLst/>
              <a:gdLst>
                <a:gd name="T0" fmla="*/ 171152 w 64"/>
                <a:gd name="T1" fmla="*/ 65056 h 51"/>
                <a:gd name="T2" fmla="*/ 85576 w 64"/>
                <a:gd name="T3" fmla="*/ 126689 h 51"/>
                <a:gd name="T4" fmla="*/ 65038 w 64"/>
                <a:gd name="T5" fmla="*/ 123265 h 51"/>
                <a:gd name="T6" fmla="*/ 30807 w 64"/>
                <a:gd name="T7" fmla="*/ 140385 h 51"/>
                <a:gd name="T8" fmla="*/ 20538 w 64"/>
                <a:gd name="T9" fmla="*/ 143809 h 51"/>
                <a:gd name="T10" fmla="*/ 20538 w 64"/>
                <a:gd name="T11" fmla="*/ 143809 h 51"/>
                <a:gd name="T12" fmla="*/ 13692 w 64"/>
                <a:gd name="T13" fmla="*/ 140385 h 51"/>
                <a:gd name="T14" fmla="*/ 17115 w 64"/>
                <a:gd name="T15" fmla="*/ 133537 h 51"/>
                <a:gd name="T16" fmla="*/ 30807 w 64"/>
                <a:gd name="T17" fmla="*/ 112993 h 51"/>
                <a:gd name="T18" fmla="*/ 0 w 64"/>
                <a:gd name="T19" fmla="*/ 65056 h 51"/>
                <a:gd name="T20" fmla="*/ 85576 w 64"/>
                <a:gd name="T21" fmla="*/ 0 h 51"/>
                <a:gd name="T22" fmla="*/ 171152 w 64"/>
                <a:gd name="T23" fmla="*/ 65056 h 51"/>
                <a:gd name="T24" fmla="*/ 13692 w 64"/>
                <a:gd name="T25" fmla="*/ 65056 h 51"/>
                <a:gd name="T26" fmla="*/ 41077 w 64"/>
                <a:gd name="T27" fmla="*/ 99297 h 51"/>
                <a:gd name="T28" fmla="*/ 51346 w 64"/>
                <a:gd name="T29" fmla="*/ 106145 h 51"/>
                <a:gd name="T30" fmla="*/ 47923 w 64"/>
                <a:gd name="T31" fmla="*/ 116417 h 51"/>
                <a:gd name="T32" fmla="*/ 54769 w 64"/>
                <a:gd name="T33" fmla="*/ 112993 h 51"/>
                <a:gd name="T34" fmla="*/ 61615 w 64"/>
                <a:gd name="T35" fmla="*/ 109569 h 51"/>
                <a:gd name="T36" fmla="*/ 65038 w 64"/>
                <a:gd name="T37" fmla="*/ 109569 h 51"/>
                <a:gd name="T38" fmla="*/ 85576 w 64"/>
                <a:gd name="T39" fmla="*/ 109569 h 51"/>
                <a:gd name="T40" fmla="*/ 154037 w 64"/>
                <a:gd name="T41" fmla="*/ 65056 h 51"/>
                <a:gd name="T42" fmla="*/ 85576 w 64"/>
                <a:gd name="T43" fmla="*/ 17120 h 51"/>
                <a:gd name="T44" fmla="*/ 13692 w 64"/>
                <a:gd name="T45" fmla="*/ 65056 h 51"/>
                <a:gd name="T46" fmla="*/ 198537 w 64"/>
                <a:gd name="T47" fmla="*/ 164353 h 51"/>
                <a:gd name="T48" fmla="*/ 201960 w 64"/>
                <a:gd name="T49" fmla="*/ 171201 h 51"/>
                <a:gd name="T50" fmla="*/ 198537 w 64"/>
                <a:gd name="T51" fmla="*/ 174625 h 51"/>
                <a:gd name="T52" fmla="*/ 188268 w 64"/>
                <a:gd name="T53" fmla="*/ 171201 h 51"/>
                <a:gd name="T54" fmla="*/ 154037 w 64"/>
                <a:gd name="T55" fmla="*/ 157505 h 51"/>
                <a:gd name="T56" fmla="*/ 133499 w 64"/>
                <a:gd name="T57" fmla="*/ 157505 h 51"/>
                <a:gd name="T58" fmla="*/ 75307 w 64"/>
                <a:gd name="T59" fmla="*/ 140385 h 51"/>
                <a:gd name="T60" fmla="*/ 85576 w 64"/>
                <a:gd name="T61" fmla="*/ 143809 h 51"/>
                <a:gd name="T62" fmla="*/ 154037 w 64"/>
                <a:gd name="T63" fmla="*/ 119841 h 51"/>
                <a:gd name="T64" fmla="*/ 188268 w 64"/>
                <a:gd name="T65" fmla="*/ 65056 h 51"/>
                <a:gd name="T66" fmla="*/ 184845 w 64"/>
                <a:gd name="T67" fmla="*/ 44512 h 51"/>
                <a:gd name="T68" fmla="*/ 219075 w 64"/>
                <a:gd name="T69" fmla="*/ 95873 h 51"/>
                <a:gd name="T70" fmla="*/ 184845 w 64"/>
                <a:gd name="T71" fmla="*/ 143809 h 51"/>
                <a:gd name="T72" fmla="*/ 198537 w 64"/>
                <a:gd name="T73" fmla="*/ 164353 h 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4" h="51">
                  <a:moveTo>
                    <a:pt x="50" y="19"/>
                  </a:moveTo>
                  <a:cubicBezTo>
                    <a:pt x="50" y="29"/>
                    <a:pt x="39" y="37"/>
                    <a:pt x="25" y="37"/>
                  </a:cubicBezTo>
                  <a:cubicBezTo>
                    <a:pt x="23" y="37"/>
                    <a:pt x="21" y="37"/>
                    <a:pt x="19" y="36"/>
                  </a:cubicBezTo>
                  <a:cubicBezTo>
                    <a:pt x="16" y="39"/>
                    <a:pt x="12" y="40"/>
                    <a:pt x="9" y="41"/>
                  </a:cubicBezTo>
                  <a:cubicBezTo>
                    <a:pt x="8" y="41"/>
                    <a:pt x="7" y="41"/>
                    <a:pt x="6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5" y="42"/>
                    <a:pt x="4" y="41"/>
                    <a:pt x="4" y="41"/>
                  </a:cubicBezTo>
                  <a:cubicBezTo>
                    <a:pt x="4" y="40"/>
                    <a:pt x="5" y="39"/>
                    <a:pt x="5" y="39"/>
                  </a:cubicBezTo>
                  <a:cubicBezTo>
                    <a:pt x="6" y="37"/>
                    <a:pt x="8" y="36"/>
                    <a:pt x="9" y="33"/>
                  </a:cubicBezTo>
                  <a:cubicBezTo>
                    <a:pt x="3" y="30"/>
                    <a:pt x="0" y="25"/>
                    <a:pt x="0" y="19"/>
                  </a:cubicBezTo>
                  <a:cubicBezTo>
                    <a:pt x="0" y="9"/>
                    <a:pt x="11" y="0"/>
                    <a:pt x="25" y="0"/>
                  </a:cubicBezTo>
                  <a:cubicBezTo>
                    <a:pt x="39" y="0"/>
                    <a:pt x="50" y="9"/>
                    <a:pt x="50" y="19"/>
                  </a:cubicBezTo>
                  <a:close/>
                  <a:moveTo>
                    <a:pt x="4" y="19"/>
                  </a:moveTo>
                  <a:cubicBezTo>
                    <a:pt x="4" y="23"/>
                    <a:pt x="7" y="26"/>
                    <a:pt x="12" y="29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5" y="34"/>
                    <a:pt x="15" y="33"/>
                    <a:pt x="16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3" y="32"/>
                    <a:pt x="25" y="32"/>
                  </a:cubicBezTo>
                  <a:cubicBezTo>
                    <a:pt x="36" y="32"/>
                    <a:pt x="45" y="26"/>
                    <a:pt x="45" y="19"/>
                  </a:cubicBezTo>
                  <a:cubicBezTo>
                    <a:pt x="45" y="11"/>
                    <a:pt x="36" y="5"/>
                    <a:pt x="25" y="5"/>
                  </a:cubicBezTo>
                  <a:cubicBezTo>
                    <a:pt x="14" y="5"/>
                    <a:pt x="4" y="11"/>
                    <a:pt x="4" y="19"/>
                  </a:cubicBezTo>
                  <a:close/>
                  <a:moveTo>
                    <a:pt x="58" y="48"/>
                  </a:moveTo>
                  <a:cubicBezTo>
                    <a:pt x="59" y="49"/>
                    <a:pt x="59" y="49"/>
                    <a:pt x="59" y="50"/>
                  </a:cubicBezTo>
                  <a:cubicBezTo>
                    <a:pt x="59" y="50"/>
                    <a:pt x="58" y="51"/>
                    <a:pt x="58" y="51"/>
                  </a:cubicBezTo>
                  <a:cubicBezTo>
                    <a:pt x="57" y="51"/>
                    <a:pt x="56" y="50"/>
                    <a:pt x="55" y="50"/>
                  </a:cubicBezTo>
                  <a:cubicBezTo>
                    <a:pt x="51" y="49"/>
                    <a:pt x="48" y="48"/>
                    <a:pt x="45" y="46"/>
                  </a:cubicBezTo>
                  <a:cubicBezTo>
                    <a:pt x="43" y="46"/>
                    <a:pt x="41" y="46"/>
                    <a:pt x="39" y="46"/>
                  </a:cubicBezTo>
                  <a:cubicBezTo>
                    <a:pt x="32" y="46"/>
                    <a:pt x="26" y="44"/>
                    <a:pt x="22" y="41"/>
                  </a:cubicBezTo>
                  <a:cubicBezTo>
                    <a:pt x="23" y="42"/>
                    <a:pt x="24" y="42"/>
                    <a:pt x="25" y="42"/>
                  </a:cubicBezTo>
                  <a:cubicBezTo>
                    <a:pt x="33" y="42"/>
                    <a:pt x="40" y="39"/>
                    <a:pt x="45" y="35"/>
                  </a:cubicBezTo>
                  <a:cubicBezTo>
                    <a:pt x="51" y="31"/>
                    <a:pt x="55" y="25"/>
                    <a:pt x="55" y="19"/>
                  </a:cubicBezTo>
                  <a:cubicBezTo>
                    <a:pt x="55" y="17"/>
                    <a:pt x="54" y="15"/>
                    <a:pt x="54" y="13"/>
                  </a:cubicBezTo>
                  <a:cubicBezTo>
                    <a:pt x="60" y="17"/>
                    <a:pt x="64" y="22"/>
                    <a:pt x="64" y="28"/>
                  </a:cubicBezTo>
                  <a:cubicBezTo>
                    <a:pt x="64" y="34"/>
                    <a:pt x="60" y="39"/>
                    <a:pt x="54" y="42"/>
                  </a:cubicBezTo>
                  <a:cubicBezTo>
                    <a:pt x="55" y="45"/>
                    <a:pt x="57" y="47"/>
                    <a:pt x="5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95754" y="4285236"/>
            <a:ext cx="2258045" cy="1980952"/>
            <a:chOff x="9095754" y="4285236"/>
            <a:chExt cx="2258045" cy="1980952"/>
          </a:xfrm>
        </p:grpSpPr>
        <p:sp>
          <p:nvSpPr>
            <p:cNvPr id="63" name="Oval 62"/>
            <p:cNvSpPr/>
            <p:nvPr/>
          </p:nvSpPr>
          <p:spPr>
            <a:xfrm>
              <a:off x="9166715" y="4285236"/>
              <a:ext cx="618618" cy="6186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9095754" y="5065859"/>
              <a:ext cx="22580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Αξιολόγηση- </a:t>
              </a: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Ανατροφοδότηση </a:t>
              </a:r>
            </a:p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Παρέμβαση ( ΦΑ/ ΠΚΑ) προσαρμογές /τροποποιήσεις / Ασφάλεια </a:t>
              </a:r>
              <a:endParaRPr lang="el-GR" sz="12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Freeform 150"/>
            <p:cNvSpPr>
              <a:spLocks noEditPoints="1"/>
            </p:cNvSpPr>
            <p:nvPr/>
          </p:nvSpPr>
          <p:spPr bwMode="auto">
            <a:xfrm>
              <a:off x="9355731" y="4469198"/>
              <a:ext cx="240586" cy="250694"/>
            </a:xfrm>
            <a:custGeom>
              <a:avLst/>
              <a:gdLst>
                <a:gd name="T0" fmla="*/ 17174 w 55"/>
                <a:gd name="T1" fmla="*/ 120873 h 57"/>
                <a:gd name="T2" fmla="*/ 0 w 55"/>
                <a:gd name="T3" fmla="*/ 100152 h 57"/>
                <a:gd name="T4" fmla="*/ 17174 w 55"/>
                <a:gd name="T5" fmla="*/ 82884 h 57"/>
                <a:gd name="T6" fmla="*/ 37783 w 55"/>
                <a:gd name="T7" fmla="*/ 100152 h 57"/>
                <a:gd name="T8" fmla="*/ 17174 w 55"/>
                <a:gd name="T9" fmla="*/ 120873 h 57"/>
                <a:gd name="T10" fmla="*/ 41217 w 55"/>
                <a:gd name="T11" fmla="*/ 69070 h 57"/>
                <a:gd name="T12" fmla="*/ 20609 w 55"/>
                <a:gd name="T13" fmla="*/ 44896 h 57"/>
                <a:gd name="T14" fmla="*/ 41217 w 55"/>
                <a:gd name="T15" fmla="*/ 24175 h 57"/>
                <a:gd name="T16" fmla="*/ 65261 w 55"/>
                <a:gd name="T17" fmla="*/ 44896 h 57"/>
                <a:gd name="T18" fmla="*/ 41217 w 55"/>
                <a:gd name="T19" fmla="*/ 69070 h 57"/>
                <a:gd name="T20" fmla="*/ 41217 w 55"/>
                <a:gd name="T21" fmla="*/ 172675 h 57"/>
                <a:gd name="T22" fmla="*/ 24043 w 55"/>
                <a:gd name="T23" fmla="*/ 155408 h 57"/>
                <a:gd name="T24" fmla="*/ 41217 w 55"/>
                <a:gd name="T25" fmla="*/ 138140 h 57"/>
                <a:gd name="T26" fmla="*/ 58391 w 55"/>
                <a:gd name="T27" fmla="*/ 155408 h 57"/>
                <a:gd name="T28" fmla="*/ 41217 w 55"/>
                <a:gd name="T29" fmla="*/ 172675 h 57"/>
                <a:gd name="T30" fmla="*/ 96174 w 55"/>
                <a:gd name="T31" fmla="*/ 44896 h 57"/>
                <a:gd name="T32" fmla="*/ 72130 w 55"/>
                <a:gd name="T33" fmla="*/ 20721 h 57"/>
                <a:gd name="T34" fmla="*/ 96174 w 55"/>
                <a:gd name="T35" fmla="*/ 0 h 57"/>
                <a:gd name="T36" fmla="*/ 120217 w 55"/>
                <a:gd name="T37" fmla="*/ 20721 h 57"/>
                <a:gd name="T38" fmla="*/ 96174 w 55"/>
                <a:gd name="T39" fmla="*/ 44896 h 57"/>
                <a:gd name="T40" fmla="*/ 96174 w 55"/>
                <a:gd name="T41" fmla="*/ 196850 h 57"/>
                <a:gd name="T42" fmla="*/ 82435 w 55"/>
                <a:gd name="T43" fmla="*/ 179582 h 57"/>
                <a:gd name="T44" fmla="*/ 96174 w 55"/>
                <a:gd name="T45" fmla="*/ 165768 h 57"/>
                <a:gd name="T46" fmla="*/ 113348 w 55"/>
                <a:gd name="T47" fmla="*/ 179582 h 57"/>
                <a:gd name="T48" fmla="*/ 96174 w 55"/>
                <a:gd name="T49" fmla="*/ 196850 h 57"/>
                <a:gd name="T50" fmla="*/ 151130 w 55"/>
                <a:gd name="T51" fmla="*/ 169222 h 57"/>
                <a:gd name="T52" fmla="*/ 137391 w 55"/>
                <a:gd name="T53" fmla="*/ 155408 h 57"/>
                <a:gd name="T54" fmla="*/ 151130 w 55"/>
                <a:gd name="T55" fmla="*/ 141594 h 57"/>
                <a:gd name="T56" fmla="*/ 164870 w 55"/>
                <a:gd name="T57" fmla="*/ 155408 h 57"/>
                <a:gd name="T58" fmla="*/ 151130 w 55"/>
                <a:gd name="T59" fmla="*/ 169222 h 57"/>
                <a:gd name="T60" fmla="*/ 151130 w 55"/>
                <a:gd name="T61" fmla="*/ 55256 h 57"/>
                <a:gd name="T62" fmla="*/ 140826 w 55"/>
                <a:gd name="T63" fmla="*/ 44896 h 57"/>
                <a:gd name="T64" fmla="*/ 151130 w 55"/>
                <a:gd name="T65" fmla="*/ 34535 h 57"/>
                <a:gd name="T66" fmla="*/ 161435 w 55"/>
                <a:gd name="T67" fmla="*/ 44896 h 57"/>
                <a:gd name="T68" fmla="*/ 151130 w 55"/>
                <a:gd name="T69" fmla="*/ 55256 h 57"/>
                <a:gd name="T70" fmla="*/ 175174 w 55"/>
                <a:gd name="T71" fmla="*/ 113966 h 57"/>
                <a:gd name="T72" fmla="*/ 164870 w 55"/>
                <a:gd name="T73" fmla="*/ 100152 h 57"/>
                <a:gd name="T74" fmla="*/ 175174 w 55"/>
                <a:gd name="T75" fmla="*/ 89791 h 57"/>
                <a:gd name="T76" fmla="*/ 188913 w 55"/>
                <a:gd name="T77" fmla="*/ 100152 h 57"/>
                <a:gd name="T78" fmla="*/ 175174 w 55"/>
                <a:gd name="T79" fmla="*/ 113966 h 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5" h="57">
                  <a:moveTo>
                    <a:pt x="5" y="35"/>
                  </a:moveTo>
                  <a:cubicBezTo>
                    <a:pt x="2" y="35"/>
                    <a:pt x="0" y="32"/>
                    <a:pt x="0" y="29"/>
                  </a:cubicBezTo>
                  <a:cubicBezTo>
                    <a:pt x="0" y="26"/>
                    <a:pt x="2" y="24"/>
                    <a:pt x="5" y="24"/>
                  </a:cubicBezTo>
                  <a:cubicBezTo>
                    <a:pt x="9" y="24"/>
                    <a:pt x="11" y="26"/>
                    <a:pt x="11" y="29"/>
                  </a:cubicBezTo>
                  <a:cubicBezTo>
                    <a:pt x="11" y="32"/>
                    <a:pt x="9" y="35"/>
                    <a:pt x="5" y="35"/>
                  </a:cubicBezTo>
                  <a:close/>
                  <a:moveTo>
                    <a:pt x="12" y="20"/>
                  </a:moveTo>
                  <a:cubicBezTo>
                    <a:pt x="9" y="20"/>
                    <a:pt x="6" y="17"/>
                    <a:pt x="6" y="13"/>
                  </a:cubicBezTo>
                  <a:cubicBezTo>
                    <a:pt x="6" y="10"/>
                    <a:pt x="9" y="7"/>
                    <a:pt x="12" y="7"/>
                  </a:cubicBezTo>
                  <a:cubicBezTo>
                    <a:pt x="16" y="7"/>
                    <a:pt x="19" y="10"/>
                    <a:pt x="19" y="13"/>
                  </a:cubicBezTo>
                  <a:cubicBezTo>
                    <a:pt x="19" y="17"/>
                    <a:pt x="16" y="20"/>
                    <a:pt x="12" y="20"/>
                  </a:cubicBezTo>
                  <a:close/>
                  <a:moveTo>
                    <a:pt x="12" y="50"/>
                  </a:moveTo>
                  <a:cubicBezTo>
                    <a:pt x="9" y="50"/>
                    <a:pt x="7" y="48"/>
                    <a:pt x="7" y="45"/>
                  </a:cubicBezTo>
                  <a:cubicBezTo>
                    <a:pt x="7" y="42"/>
                    <a:pt x="9" y="40"/>
                    <a:pt x="12" y="40"/>
                  </a:cubicBezTo>
                  <a:cubicBezTo>
                    <a:pt x="15" y="40"/>
                    <a:pt x="17" y="42"/>
                    <a:pt x="17" y="45"/>
                  </a:cubicBezTo>
                  <a:cubicBezTo>
                    <a:pt x="17" y="48"/>
                    <a:pt x="15" y="50"/>
                    <a:pt x="12" y="50"/>
                  </a:cubicBezTo>
                  <a:close/>
                  <a:moveTo>
                    <a:pt x="28" y="13"/>
                  </a:moveTo>
                  <a:cubicBezTo>
                    <a:pt x="25" y="13"/>
                    <a:pt x="21" y="10"/>
                    <a:pt x="21" y="6"/>
                  </a:cubicBezTo>
                  <a:cubicBezTo>
                    <a:pt x="21" y="3"/>
                    <a:pt x="25" y="0"/>
                    <a:pt x="28" y="0"/>
                  </a:cubicBezTo>
                  <a:cubicBezTo>
                    <a:pt x="32" y="0"/>
                    <a:pt x="35" y="3"/>
                    <a:pt x="35" y="6"/>
                  </a:cubicBezTo>
                  <a:cubicBezTo>
                    <a:pt x="35" y="10"/>
                    <a:pt x="32" y="13"/>
                    <a:pt x="28" y="13"/>
                  </a:cubicBezTo>
                  <a:close/>
                  <a:moveTo>
                    <a:pt x="28" y="57"/>
                  </a:moveTo>
                  <a:cubicBezTo>
                    <a:pt x="26" y="57"/>
                    <a:pt x="24" y="55"/>
                    <a:pt x="24" y="52"/>
                  </a:cubicBezTo>
                  <a:cubicBezTo>
                    <a:pt x="24" y="50"/>
                    <a:pt x="26" y="48"/>
                    <a:pt x="28" y="48"/>
                  </a:cubicBezTo>
                  <a:cubicBezTo>
                    <a:pt x="31" y="48"/>
                    <a:pt x="33" y="50"/>
                    <a:pt x="33" y="52"/>
                  </a:cubicBezTo>
                  <a:cubicBezTo>
                    <a:pt x="33" y="55"/>
                    <a:pt x="31" y="57"/>
                    <a:pt x="28" y="57"/>
                  </a:cubicBezTo>
                  <a:close/>
                  <a:moveTo>
                    <a:pt x="44" y="49"/>
                  </a:moveTo>
                  <a:cubicBezTo>
                    <a:pt x="42" y="49"/>
                    <a:pt x="40" y="48"/>
                    <a:pt x="40" y="45"/>
                  </a:cubicBezTo>
                  <a:cubicBezTo>
                    <a:pt x="40" y="43"/>
                    <a:pt x="42" y="41"/>
                    <a:pt x="44" y="41"/>
                  </a:cubicBezTo>
                  <a:cubicBezTo>
                    <a:pt x="47" y="41"/>
                    <a:pt x="48" y="43"/>
                    <a:pt x="48" y="45"/>
                  </a:cubicBezTo>
                  <a:cubicBezTo>
                    <a:pt x="48" y="48"/>
                    <a:pt x="47" y="49"/>
                    <a:pt x="44" y="49"/>
                  </a:cubicBezTo>
                  <a:close/>
                  <a:moveTo>
                    <a:pt x="44" y="16"/>
                  </a:moveTo>
                  <a:cubicBezTo>
                    <a:pt x="43" y="16"/>
                    <a:pt x="41" y="15"/>
                    <a:pt x="41" y="13"/>
                  </a:cubicBezTo>
                  <a:cubicBezTo>
                    <a:pt x="41" y="12"/>
                    <a:pt x="43" y="10"/>
                    <a:pt x="44" y="10"/>
                  </a:cubicBezTo>
                  <a:cubicBezTo>
                    <a:pt x="46" y="10"/>
                    <a:pt x="47" y="12"/>
                    <a:pt x="47" y="13"/>
                  </a:cubicBezTo>
                  <a:cubicBezTo>
                    <a:pt x="47" y="15"/>
                    <a:pt x="46" y="16"/>
                    <a:pt x="44" y="16"/>
                  </a:cubicBezTo>
                  <a:close/>
                  <a:moveTo>
                    <a:pt x="51" y="33"/>
                  </a:moveTo>
                  <a:cubicBezTo>
                    <a:pt x="49" y="33"/>
                    <a:pt x="48" y="31"/>
                    <a:pt x="48" y="29"/>
                  </a:cubicBezTo>
                  <a:cubicBezTo>
                    <a:pt x="48" y="27"/>
                    <a:pt x="49" y="26"/>
                    <a:pt x="51" y="26"/>
                  </a:cubicBezTo>
                  <a:cubicBezTo>
                    <a:pt x="53" y="26"/>
                    <a:pt x="55" y="27"/>
                    <a:pt x="55" y="29"/>
                  </a:cubicBezTo>
                  <a:cubicBezTo>
                    <a:pt x="55" y="31"/>
                    <a:pt x="53" y="33"/>
                    <a:pt x="5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38199" y="2193057"/>
            <a:ext cx="2258045" cy="1650812"/>
            <a:chOff x="838199" y="2193057"/>
            <a:chExt cx="2258045" cy="1650812"/>
          </a:xfrm>
        </p:grpSpPr>
        <p:sp>
          <p:nvSpPr>
            <p:cNvPr id="54" name="Oval 53"/>
            <p:cNvSpPr/>
            <p:nvPr/>
          </p:nvSpPr>
          <p:spPr>
            <a:xfrm>
              <a:off x="909160" y="2193057"/>
              <a:ext cx="618618" cy="61861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38199" y="2920539"/>
              <a:ext cx="225804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l-GR" sz="1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Έκθεση που αφορά μαθητές με αναπηρία  3-21 ετών </a:t>
              </a:r>
            </a:p>
            <a:p>
              <a:pPr>
                <a:lnSpc>
                  <a:spcPct val="150000"/>
                </a:lnSpc>
              </a:pP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. 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75" name="Freeform 107"/>
            <p:cNvSpPr>
              <a:spLocks/>
            </p:cNvSpPr>
            <p:nvPr/>
          </p:nvSpPr>
          <p:spPr bwMode="auto">
            <a:xfrm>
              <a:off x="1089079" y="2381357"/>
              <a:ext cx="258781" cy="242018"/>
            </a:xfrm>
            <a:custGeom>
              <a:avLst/>
              <a:gdLst>
                <a:gd name="T0" fmla="*/ 196312 w 59"/>
                <a:gd name="T1" fmla="*/ 131508 h 50"/>
                <a:gd name="T2" fmla="*/ 192868 w 59"/>
                <a:gd name="T3" fmla="*/ 138430 h 50"/>
                <a:gd name="T4" fmla="*/ 172203 w 59"/>
                <a:gd name="T5" fmla="*/ 141890 h 50"/>
                <a:gd name="T6" fmla="*/ 141207 w 59"/>
                <a:gd name="T7" fmla="*/ 166116 h 50"/>
                <a:gd name="T8" fmla="*/ 141207 w 59"/>
                <a:gd name="T9" fmla="*/ 169576 h 50"/>
                <a:gd name="T10" fmla="*/ 137763 w 59"/>
                <a:gd name="T11" fmla="*/ 173037 h 50"/>
                <a:gd name="T12" fmla="*/ 127431 w 59"/>
                <a:gd name="T13" fmla="*/ 173037 h 50"/>
                <a:gd name="T14" fmla="*/ 123986 w 59"/>
                <a:gd name="T15" fmla="*/ 169576 h 50"/>
                <a:gd name="T16" fmla="*/ 123986 w 59"/>
                <a:gd name="T17" fmla="*/ 96901 h 50"/>
                <a:gd name="T18" fmla="*/ 127431 w 59"/>
                <a:gd name="T19" fmla="*/ 93440 h 50"/>
                <a:gd name="T20" fmla="*/ 137763 w 59"/>
                <a:gd name="T21" fmla="*/ 93440 h 50"/>
                <a:gd name="T22" fmla="*/ 141207 w 59"/>
                <a:gd name="T23" fmla="*/ 96901 h 50"/>
                <a:gd name="T24" fmla="*/ 141207 w 59"/>
                <a:gd name="T25" fmla="*/ 100361 h 50"/>
                <a:gd name="T26" fmla="*/ 168759 w 59"/>
                <a:gd name="T27" fmla="*/ 117665 h 50"/>
                <a:gd name="T28" fmla="*/ 175647 w 59"/>
                <a:gd name="T29" fmla="*/ 117665 h 50"/>
                <a:gd name="T30" fmla="*/ 179092 w 59"/>
                <a:gd name="T31" fmla="*/ 93440 h 50"/>
                <a:gd name="T32" fmla="*/ 99878 w 59"/>
                <a:gd name="T33" fmla="*/ 24225 h 50"/>
                <a:gd name="T34" fmla="*/ 24108 w 59"/>
                <a:gd name="T35" fmla="*/ 93440 h 50"/>
                <a:gd name="T36" fmla="*/ 27553 w 59"/>
                <a:gd name="T37" fmla="*/ 117665 h 50"/>
                <a:gd name="T38" fmla="*/ 34441 w 59"/>
                <a:gd name="T39" fmla="*/ 117665 h 50"/>
                <a:gd name="T40" fmla="*/ 61993 w 59"/>
                <a:gd name="T41" fmla="*/ 100361 h 50"/>
                <a:gd name="T42" fmla="*/ 61993 w 59"/>
                <a:gd name="T43" fmla="*/ 96901 h 50"/>
                <a:gd name="T44" fmla="*/ 65437 w 59"/>
                <a:gd name="T45" fmla="*/ 93440 h 50"/>
                <a:gd name="T46" fmla="*/ 72325 w 59"/>
                <a:gd name="T47" fmla="*/ 93440 h 50"/>
                <a:gd name="T48" fmla="*/ 79214 w 59"/>
                <a:gd name="T49" fmla="*/ 96901 h 50"/>
                <a:gd name="T50" fmla="*/ 79214 w 59"/>
                <a:gd name="T51" fmla="*/ 169576 h 50"/>
                <a:gd name="T52" fmla="*/ 72325 w 59"/>
                <a:gd name="T53" fmla="*/ 173037 h 50"/>
                <a:gd name="T54" fmla="*/ 65437 w 59"/>
                <a:gd name="T55" fmla="*/ 173037 h 50"/>
                <a:gd name="T56" fmla="*/ 61993 w 59"/>
                <a:gd name="T57" fmla="*/ 169576 h 50"/>
                <a:gd name="T58" fmla="*/ 61993 w 59"/>
                <a:gd name="T59" fmla="*/ 166116 h 50"/>
                <a:gd name="T60" fmla="*/ 30997 w 59"/>
                <a:gd name="T61" fmla="*/ 141890 h 50"/>
                <a:gd name="T62" fmla="*/ 10332 w 59"/>
                <a:gd name="T63" fmla="*/ 138430 h 50"/>
                <a:gd name="T64" fmla="*/ 6888 w 59"/>
                <a:gd name="T65" fmla="*/ 131508 h 50"/>
                <a:gd name="T66" fmla="*/ 0 w 59"/>
                <a:gd name="T67" fmla="*/ 93440 h 50"/>
                <a:gd name="T68" fmla="*/ 99878 w 59"/>
                <a:gd name="T69" fmla="*/ 0 h 50"/>
                <a:gd name="T70" fmla="*/ 203200 w 59"/>
                <a:gd name="T71" fmla="*/ 93440 h 50"/>
                <a:gd name="T72" fmla="*/ 196312 w 59"/>
                <a:gd name="T73" fmla="*/ 131508 h 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9" h="50">
                  <a:moveTo>
                    <a:pt x="57" y="38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49" y="45"/>
                    <a:pt x="45" y="48"/>
                    <a:pt x="41" y="48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0" y="50"/>
                    <a:pt x="40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7" y="50"/>
                    <a:pt x="36" y="50"/>
                    <a:pt x="36" y="4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4" y="29"/>
                    <a:pt x="47" y="31"/>
                    <a:pt x="49" y="34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1"/>
                    <a:pt x="52" y="29"/>
                    <a:pt x="52" y="27"/>
                  </a:cubicBezTo>
                  <a:cubicBezTo>
                    <a:pt x="52" y="16"/>
                    <a:pt x="42" y="7"/>
                    <a:pt x="29" y="7"/>
                  </a:cubicBezTo>
                  <a:cubicBezTo>
                    <a:pt x="17" y="7"/>
                    <a:pt x="7" y="16"/>
                    <a:pt x="7" y="27"/>
                  </a:cubicBezTo>
                  <a:cubicBezTo>
                    <a:pt x="7" y="29"/>
                    <a:pt x="7" y="31"/>
                    <a:pt x="8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8"/>
                    <a:pt x="23" y="28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50"/>
                    <a:pt x="22" y="50"/>
                    <a:pt x="21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0"/>
                    <a:pt x="18" y="50"/>
                    <a:pt x="18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4" y="48"/>
                    <a:pt x="10" y="45"/>
                    <a:pt x="9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4"/>
                    <a:pt x="0" y="31"/>
                    <a:pt x="0" y="27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6" y="0"/>
                    <a:pt x="59" y="12"/>
                    <a:pt x="59" y="27"/>
                  </a:cubicBezTo>
                  <a:cubicBezTo>
                    <a:pt x="59" y="31"/>
                    <a:pt x="58" y="34"/>
                    <a:pt x="57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093" y="2037044"/>
            <a:ext cx="5215396" cy="35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2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667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50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64" y="950659"/>
            <a:ext cx="4090055" cy="589130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152" y="1101775"/>
            <a:ext cx="4017848" cy="5749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2480" y="319852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Ατομικό Δελτίο Υγείας Μαθητή (ΑΔΥΜ)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056" y="228724"/>
            <a:ext cx="371888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392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εικόνας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67" r="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Θέση εικόνας 18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87" r="26387"/>
          <a:stretch>
            <a:fillRect/>
          </a:stretch>
        </p:blipFill>
        <p:spPr>
          <a:xfrm>
            <a:off x="4672013" y="2178050"/>
            <a:ext cx="2381250" cy="2382838"/>
          </a:xfrm>
          <a:prstGeom prst="rect">
            <a:avLst/>
          </a:prstGeom>
        </p:spPr>
      </p:pic>
      <p:pic>
        <p:nvPicPr>
          <p:cNvPr id="20" name="Θέση εικόνας 19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0021" r="10021"/>
          <a:stretch>
            <a:fillRect/>
          </a:stretch>
        </p:blipFill>
        <p:spPr>
          <a:xfrm>
            <a:off x="8504238" y="2087563"/>
            <a:ext cx="2382837" cy="2382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93719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tx2"/>
                </a:solidFill>
                <a:latin typeface="Montserrat ExtraBold" panose="00000900000000000000" pitchFamily="50" charset="0"/>
              </a:rPr>
              <a:t>ΑΣΦΑΛΕΙΑ-ΚΙΝΔΥΝΟΙ-ΠΕΡΙΟΡΙΣΜΟΙ</a:t>
            </a:r>
            <a:endParaRPr lang="en-US" sz="3200" b="1" dirty="0">
              <a:solidFill>
                <a:schemeClr val="tx2"/>
              </a:solidFill>
              <a:latin typeface="Montserrat ExtraBold" panose="00000900000000000000" pitchFamily="50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27791" y="600772"/>
            <a:ext cx="336419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38200" y="4859479"/>
            <a:ext cx="2381956" cy="1506227"/>
            <a:chOff x="838200" y="4967228"/>
            <a:chExt cx="2381956" cy="1506227"/>
          </a:xfrm>
        </p:grpSpPr>
        <p:sp>
          <p:nvSpPr>
            <p:cNvPr id="7" name="Rectangle 6"/>
            <p:cNvSpPr/>
            <p:nvPr/>
          </p:nvSpPr>
          <p:spPr>
            <a:xfrm>
              <a:off x="838200" y="5273126"/>
              <a:ext cx="238195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b="0" i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Κρανιοεγκεφαλική</a:t>
              </a: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 κάκωση, χειρουργική επέμβαση, αλλεργίες, καρδιακή ανεπάρκεια, επιληψία </a:t>
              </a:r>
              <a:r>
                <a:rPr lang="el-GR" sz="1200" b="0" i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κ.α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8200" y="4967228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Ιατρικό Ιστορικό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1344" y="4859479"/>
            <a:ext cx="2381956" cy="1508105"/>
            <a:chOff x="3545835" y="4688351"/>
            <a:chExt cx="2381956" cy="1508105"/>
          </a:xfrm>
        </p:grpSpPr>
        <p:sp>
          <p:nvSpPr>
            <p:cNvPr id="11" name="Rectangle 10"/>
            <p:cNvSpPr/>
            <p:nvPr/>
          </p:nvSpPr>
          <p:spPr>
            <a:xfrm>
              <a:off x="3545835" y="5273126"/>
              <a:ext cx="238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Ανεπιθύμητες συμπεριφορές, όρια, τρόποι ενίσχυσης συμπεριφοράς</a:t>
              </a:r>
              <a:r>
                <a:rPr lang="en-US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 </a:t>
              </a:r>
              <a:r>
                <a:rPr lang="el-GR" sz="1200" b="0" i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</a:rPr>
                <a:t>κ.α.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45835" y="4688351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Ιστορικό Συμπεριφοράς</a:t>
              </a:r>
              <a:endParaRPr lang="en-US" sz="1600" b="1" dirty="0"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03905" y="4762077"/>
            <a:ext cx="2482540" cy="1482217"/>
            <a:chOff x="6163625" y="3807494"/>
            <a:chExt cx="2482540" cy="1482217"/>
          </a:xfrm>
        </p:grpSpPr>
        <p:sp>
          <p:nvSpPr>
            <p:cNvPr id="17" name="Rectangle 16"/>
            <p:cNvSpPr/>
            <p:nvPr/>
          </p:nvSpPr>
          <p:spPr>
            <a:xfrm>
              <a:off x="6163625" y="4366381"/>
              <a:ext cx="23819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l-GR" sz="120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Φωτισμός, θόρυβοι, στερεοτυπίες, σωματική επαφή κ.α.</a:t>
              </a:r>
              <a:endParaRPr lang="en-US" sz="1200" b="0" i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4209" y="3807494"/>
              <a:ext cx="2381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 dirty="0" smtClean="0">
                  <a:latin typeface="+mj-lt"/>
                </a:rPr>
                <a:t>Αισθητηριακό Ιστορικό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1312" y="1969762"/>
            <a:ext cx="632178" cy="6321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Montserrat ExtraBold" panose="00000900000000000000" pitchFamily="50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4433093" y="1969762"/>
            <a:ext cx="632178" cy="632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8274874" y="1969762"/>
            <a:ext cx="632178" cy="63217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atin typeface="Montserrat ExtraBold" panose="000009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73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D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26E7D2"/>
      </a:accent1>
      <a:accent2>
        <a:srgbClr val="26D2D4"/>
      </a:accent2>
      <a:accent3>
        <a:srgbClr val="2DACD9"/>
      </a:accent3>
      <a:accent4>
        <a:srgbClr val="3795DB"/>
      </a:accent4>
      <a:accent5>
        <a:srgbClr val="3D77E5"/>
      </a:accent5>
      <a:accent6>
        <a:srgbClr val="4E5CE6"/>
      </a:accent6>
      <a:hlink>
        <a:srgbClr val="0563C1"/>
      </a:hlink>
      <a:folHlink>
        <a:srgbClr val="954F72"/>
      </a:folHlink>
    </a:clrScheme>
    <a:fontScheme name="A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1287</Words>
  <Application>Microsoft Office PowerPoint</Application>
  <PresentationFormat>Ευρεία οθόνη</PresentationFormat>
  <Paragraphs>222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5" baseType="lpstr">
      <vt:lpstr>MS PGothic</vt:lpstr>
      <vt:lpstr>Arial</vt:lpstr>
      <vt:lpstr>Calibri</vt:lpstr>
      <vt:lpstr>Montserrat</vt:lpstr>
      <vt:lpstr>Montserrat ExtraBold</vt:lpstr>
      <vt:lpstr>Montserrat Light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Θεωρία της προσαρμογής Αλληλεπίδραση </vt:lpstr>
      <vt:lpstr>Θεωρία της προσαρμογής   </vt:lpstr>
      <vt:lpstr>Παρουσίαση του PowerPoint</vt:lpstr>
      <vt:lpstr>Παρουσίαση του PowerPoint</vt:lpstr>
      <vt:lpstr> Εξοπλισμός-  Μπάλα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Ερευνητική τεκμηρίωση </vt:lpstr>
      <vt:lpstr>Ερευνητική τεκμηρίωση </vt:lpstr>
      <vt:lpstr>Ερευνητική τεκμηρίωση 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GraphicBulb</dc:creator>
  <cp:lastModifiedBy>Fenia Karkaletsi</cp:lastModifiedBy>
  <cp:revision>90</cp:revision>
  <dcterms:created xsi:type="dcterms:W3CDTF">2019-06-29T02:04:41Z</dcterms:created>
  <dcterms:modified xsi:type="dcterms:W3CDTF">2024-02-28T22:39:53Z</dcterms:modified>
</cp:coreProperties>
</file>