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98" r:id="rId4"/>
    <p:sldId id="258" r:id="rId5"/>
    <p:sldId id="291" r:id="rId6"/>
    <p:sldId id="293" r:id="rId7"/>
    <p:sldId id="318" r:id="rId8"/>
    <p:sldId id="288" r:id="rId9"/>
    <p:sldId id="311" r:id="rId10"/>
    <p:sldId id="297" r:id="rId11"/>
    <p:sldId id="319" r:id="rId12"/>
    <p:sldId id="272" r:id="rId13"/>
    <p:sldId id="301" r:id="rId14"/>
    <p:sldId id="260" r:id="rId15"/>
    <p:sldId id="3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E7D2"/>
    <a:srgbClr val="26D2D4"/>
    <a:srgbClr val="4E5CE6"/>
    <a:srgbClr val="151515"/>
    <a:srgbClr val="000000"/>
    <a:srgbClr val="3D77E5"/>
    <a:srgbClr val="3795DB"/>
    <a:srgbClr val="2DACD9"/>
    <a:srgbClr val="2BCED2"/>
    <a:srgbClr val="33E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34" autoAdjust="0"/>
  </p:normalViewPr>
  <p:slideViewPr>
    <p:cSldViewPr snapToGrid="0" showGuides="1">
      <p:cViewPr>
        <p:scale>
          <a:sx n="75" d="100"/>
          <a:sy n="75" d="100"/>
        </p:scale>
        <p:origin x="15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8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38200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45835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64209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71844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97124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94248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097124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94248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05032" y="1422254"/>
            <a:ext cx="4029594" cy="7150508"/>
          </a:xfrm>
          <a:custGeom>
            <a:avLst/>
            <a:gdLst>
              <a:gd name="connsiteX0" fmla="*/ 0 w 4029594"/>
              <a:gd name="connsiteY0" fmla="*/ 0 h 7150508"/>
              <a:gd name="connsiteX1" fmla="*/ 4029594 w 4029594"/>
              <a:gd name="connsiteY1" fmla="*/ 0 h 7150508"/>
              <a:gd name="connsiteX2" fmla="*/ 4029594 w 4029594"/>
              <a:gd name="connsiteY2" fmla="*/ 7150508 h 7150508"/>
              <a:gd name="connsiteX3" fmla="*/ 0 w 4029594"/>
              <a:gd name="connsiteY3" fmla="*/ 7150508 h 715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94" h="7150508">
                <a:moveTo>
                  <a:pt x="0" y="0"/>
                </a:moveTo>
                <a:lnTo>
                  <a:pt x="4029594" y="0"/>
                </a:lnTo>
                <a:lnTo>
                  <a:pt x="4029594" y="7150508"/>
                </a:lnTo>
                <a:lnTo>
                  <a:pt x="0" y="71505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1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96976" y="1156798"/>
            <a:ext cx="7256639" cy="4091324"/>
          </a:xfrm>
          <a:custGeom>
            <a:avLst/>
            <a:gdLst>
              <a:gd name="connsiteX0" fmla="*/ 0 w 7256639"/>
              <a:gd name="connsiteY0" fmla="*/ 0 h 4091324"/>
              <a:gd name="connsiteX1" fmla="*/ 7256639 w 7256639"/>
              <a:gd name="connsiteY1" fmla="*/ 0 h 4091324"/>
              <a:gd name="connsiteX2" fmla="*/ 7256639 w 7256639"/>
              <a:gd name="connsiteY2" fmla="*/ 4091324 h 4091324"/>
              <a:gd name="connsiteX3" fmla="*/ 0 w 7256639"/>
              <a:gd name="connsiteY3" fmla="*/ 4091324 h 409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6639" h="4091324">
                <a:moveTo>
                  <a:pt x="0" y="0"/>
                </a:moveTo>
                <a:lnTo>
                  <a:pt x="7256639" y="0"/>
                </a:lnTo>
                <a:lnTo>
                  <a:pt x="7256639" y="4091324"/>
                </a:lnTo>
                <a:lnTo>
                  <a:pt x="0" y="40913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869623"/>
            <a:ext cx="12192000" cy="2816680"/>
          </a:xfrm>
          <a:custGeom>
            <a:avLst/>
            <a:gdLst>
              <a:gd name="connsiteX0" fmla="*/ 0 w 12192000"/>
              <a:gd name="connsiteY0" fmla="*/ 0 h 2816680"/>
              <a:gd name="connsiteX1" fmla="*/ 12192000 w 12192000"/>
              <a:gd name="connsiteY1" fmla="*/ 0 h 2816680"/>
              <a:gd name="connsiteX2" fmla="*/ 12192000 w 12192000"/>
              <a:gd name="connsiteY2" fmla="*/ 2816680 h 2816680"/>
              <a:gd name="connsiteX3" fmla="*/ 0 w 12192000"/>
              <a:gd name="connsiteY3" fmla="*/ 2816680 h 281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16680">
                <a:moveTo>
                  <a:pt x="0" y="0"/>
                </a:moveTo>
                <a:lnTo>
                  <a:pt x="12192000" y="0"/>
                </a:lnTo>
                <a:lnTo>
                  <a:pt x="12192000" y="2816680"/>
                </a:lnTo>
                <a:lnTo>
                  <a:pt x="0" y="2816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43998" y="1747940"/>
            <a:ext cx="2104007" cy="2104008"/>
          </a:xfrm>
          <a:custGeom>
            <a:avLst/>
            <a:gdLst>
              <a:gd name="connsiteX0" fmla="*/ 1052003 w 2104007"/>
              <a:gd name="connsiteY0" fmla="*/ 0 h 2104008"/>
              <a:gd name="connsiteX1" fmla="*/ 2104007 w 2104007"/>
              <a:gd name="connsiteY1" fmla="*/ 1052004 h 2104008"/>
              <a:gd name="connsiteX2" fmla="*/ 1052003 w 2104007"/>
              <a:gd name="connsiteY2" fmla="*/ 2104008 h 2104008"/>
              <a:gd name="connsiteX3" fmla="*/ 0 w 2104007"/>
              <a:gd name="connsiteY3" fmla="*/ 1052004 h 2104008"/>
              <a:gd name="connsiteX4" fmla="*/ 1052003 w 2104007"/>
              <a:gd name="connsiteY4" fmla="*/ 0 h 21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007" h="2104008">
                <a:moveTo>
                  <a:pt x="1052003" y="0"/>
                </a:moveTo>
                <a:cubicBezTo>
                  <a:pt x="1633009" y="0"/>
                  <a:pt x="2104007" y="470998"/>
                  <a:pt x="2104007" y="1052004"/>
                </a:cubicBezTo>
                <a:cubicBezTo>
                  <a:pt x="2104007" y="1633010"/>
                  <a:pt x="1633009" y="2104008"/>
                  <a:pt x="1052003" y="2104008"/>
                </a:cubicBezTo>
                <a:cubicBezTo>
                  <a:pt x="470997" y="2104008"/>
                  <a:pt x="0" y="1633010"/>
                  <a:pt x="0" y="1052004"/>
                </a:cubicBezTo>
                <a:cubicBezTo>
                  <a:pt x="0" y="470998"/>
                  <a:pt x="470997" y="0"/>
                  <a:pt x="10520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0663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869622"/>
            <a:ext cx="12192000" cy="281668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985750"/>
            <a:ext cx="5300662" cy="406317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9125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5022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1878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εικόνας 10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8906" b="28906"/>
          <a:stretch>
            <a:fillRect/>
          </a:stretch>
        </p:blipFill>
        <p:spPr>
          <a:xfrm>
            <a:off x="-2255521" y="0"/>
            <a:ext cx="12426809" cy="6990080"/>
          </a:xfrm>
          <a:prstGeom prst="flowChartOnlineStorage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39280" y="1786936"/>
            <a:ext cx="6670149" cy="4061067"/>
            <a:chOff x="4869670" y="2717995"/>
            <a:chExt cx="6095999" cy="4061067"/>
          </a:xfrm>
        </p:grpSpPr>
        <p:sp>
          <p:nvSpPr>
            <p:cNvPr id="13" name="TextBox 12"/>
            <p:cNvSpPr txBox="1"/>
            <p:nvPr/>
          </p:nvSpPr>
          <p:spPr>
            <a:xfrm>
              <a:off x="6018513" y="2717995"/>
              <a:ext cx="3726829" cy="310854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Ένταξη 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μαθητών 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με 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αναπηρ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ικό </a:t>
              </a:r>
              <a:r>
                <a:rPr lang="el-GR" sz="28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αμαξίδιο</a:t>
              </a:r>
              <a:r>
                <a:rPr lang="el-G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στο </a:t>
              </a:r>
              <a:r>
                <a:rPr lang="el-GR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μάθημα της φυσικής αγωγής</a:t>
              </a:r>
            </a:p>
            <a:p>
              <a:pPr algn="ctr"/>
              <a:endPara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l-G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50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336527" y="6779062"/>
              <a:ext cx="68198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69670" y="5069433"/>
              <a:ext cx="609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err="1" smtClean="0">
                  <a:latin typeface="Montserrat" panose="02000505000000020004" pitchFamily="2" charset="0"/>
                </a:rPr>
                <a:t>Σκορδίλης</a:t>
              </a:r>
              <a:r>
                <a:rPr lang="el-GR" dirty="0" smtClean="0">
                  <a:latin typeface="Montserrat" panose="02000505000000020004" pitchFamily="2" charset="0"/>
                </a:rPr>
                <a:t> Ε. &amp; </a:t>
              </a:r>
              <a:r>
                <a:rPr lang="el-GR" dirty="0" err="1" smtClean="0">
                  <a:latin typeface="Montserrat" panose="02000505000000020004" pitchFamily="2" charset="0"/>
                </a:rPr>
                <a:t>Καρκαλέτση</a:t>
              </a:r>
              <a:r>
                <a:rPr lang="el-GR" dirty="0" smtClean="0">
                  <a:latin typeface="Montserrat" panose="02000505000000020004" pitchFamily="2" charset="0"/>
                </a:rPr>
                <a:t> Φ. </a:t>
              </a:r>
              <a:endParaRPr lang="en-US" dirty="0">
                <a:latin typeface="Montserrat" panose="02000505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Θέση εικόνας 27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2993" r="12993"/>
          <a:stretch>
            <a:fillRect/>
          </a:stretch>
        </p:blipFill>
        <p:spPr>
          <a:xfrm>
            <a:off x="8504238" y="2133687"/>
            <a:ext cx="2381956" cy="2381956"/>
          </a:xfrm>
          <a:prstGeom prst="rect">
            <a:avLst/>
          </a:prstGeom>
        </p:spPr>
      </p:pic>
      <p:pic>
        <p:nvPicPr>
          <p:cNvPr id="26" name="Θέση εικόνας 2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319" b="1319"/>
          <a:stretch>
            <a:fillRect/>
          </a:stretch>
        </p:blipFill>
        <p:spPr>
          <a:xfrm>
            <a:off x="4736813" y="2133687"/>
            <a:ext cx="2381956" cy="2381956"/>
          </a:xfrm>
          <a:prstGeom prst="rect">
            <a:avLst/>
          </a:prstGeom>
        </p:spPr>
      </p:pic>
      <p:pic>
        <p:nvPicPr>
          <p:cNvPr id="21" name="Θέση εικόνας 20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870" b="8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Δραστηριότητες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8200" y="4859479"/>
            <a:ext cx="2381956" cy="1749050"/>
            <a:chOff x="838200" y="4967228"/>
            <a:chExt cx="2381956" cy="1749050"/>
          </a:xfrm>
        </p:grpSpPr>
        <p:sp>
          <p:nvSpPr>
            <p:cNvPr id="7" name="Rectangle 6"/>
            <p:cNvSpPr/>
            <p:nvPr/>
          </p:nvSpPr>
          <p:spPr>
            <a:xfrm>
              <a:off x="838200" y="5273126"/>
              <a:ext cx="2381956" cy="1443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2-3 φορές πριν βγει έξω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Κυνηγητό με μπάλα – πίσω τροχοί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Βοηθός - προστασία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Μικρή ράβδος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Παιχνίδια με κυνηγητό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1307" y="4859479"/>
            <a:ext cx="2381993" cy="2058705"/>
            <a:chOff x="3545798" y="4688351"/>
            <a:chExt cx="2381993" cy="2058705"/>
          </a:xfrm>
        </p:grpSpPr>
        <p:sp>
          <p:nvSpPr>
            <p:cNvPr id="11" name="Rectangle 10"/>
            <p:cNvSpPr/>
            <p:nvPr/>
          </p:nvSpPr>
          <p:spPr>
            <a:xfrm>
              <a:off x="3545798" y="5026905"/>
              <a:ext cx="2381956" cy="1720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Ασφάλεια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Αναπήδηση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Αργοπορημένη αντίδραση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Κουτί υποδοχής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Ράμπες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Ξεφούσκωτη μπάλα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688351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+mj-lt"/>
                </a:rPr>
                <a:t>Ρίψη και υποδοχή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04238" y="4762077"/>
            <a:ext cx="2382207" cy="1846452"/>
            <a:chOff x="6263958" y="3807494"/>
            <a:chExt cx="2382207" cy="1846452"/>
          </a:xfrm>
        </p:grpSpPr>
        <p:sp>
          <p:nvSpPr>
            <p:cNvPr id="17" name="Rectangle 16"/>
            <p:cNvSpPr/>
            <p:nvPr/>
          </p:nvSpPr>
          <p:spPr>
            <a:xfrm>
              <a:off x="6263958" y="4210794"/>
              <a:ext cx="2381956" cy="1443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3 χεριές πριν τη βολή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Κρατάει τη μπάλα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Χαμηλότεροι στόχοι (βολή)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Επαφή (αναπήδηση)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Ατομική διδασκαλία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209" y="3807494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+mj-lt"/>
                </a:rPr>
                <a:t>Καλαθοσφαίριση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591312" y="1969762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4433093" y="1969762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274874" y="1969762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3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Θέση εικόνας 18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634" b="5634"/>
          <a:stretch>
            <a:fillRect/>
          </a:stretch>
        </p:blipFill>
        <p:spPr>
          <a:xfrm>
            <a:off x="8504238" y="2104922"/>
            <a:ext cx="2381956" cy="2381956"/>
          </a:xfrm>
          <a:prstGeom prst="rect">
            <a:avLst/>
          </a:prstGeom>
        </p:spPr>
      </p:pic>
      <p:pic>
        <p:nvPicPr>
          <p:cNvPr id="6" name="Θέση εικόνας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4736813" y="2102230"/>
            <a:ext cx="2381956" cy="2381956"/>
          </a:xfrm>
          <a:prstGeom prst="rect">
            <a:avLst/>
          </a:prstGeom>
        </p:spPr>
      </p:pic>
      <p:pic>
        <p:nvPicPr>
          <p:cNvPr id="3" name="Θέση εικόνας 2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125" r="131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Δραστηριότητες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8200" y="4859479"/>
            <a:ext cx="2381956" cy="2303048"/>
            <a:chOff x="838200" y="4967228"/>
            <a:chExt cx="2381956" cy="2303048"/>
          </a:xfrm>
        </p:grpSpPr>
        <p:sp>
          <p:nvSpPr>
            <p:cNvPr id="7" name="Rectangle 6"/>
            <p:cNvSpPr/>
            <p:nvPr/>
          </p:nvSpPr>
          <p:spPr>
            <a:xfrm>
              <a:off x="838200" y="5273126"/>
              <a:ext cx="2381956" cy="1997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Σουτ με τα χέρια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Βοηθός ανακτά τη μπάλα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Δραστηριότητες ομαδικές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Τερματοφύλακας με βοηθό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Ατομικές παράλληλες δραστηριότητες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‘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Ποδόσφαιρο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1307" y="4859479"/>
            <a:ext cx="2381993" cy="2058705"/>
            <a:chOff x="3545798" y="4688351"/>
            <a:chExt cx="2381993" cy="2058705"/>
          </a:xfrm>
        </p:grpSpPr>
        <p:sp>
          <p:nvSpPr>
            <p:cNvPr id="11" name="Rectangle 10"/>
            <p:cNvSpPr/>
            <p:nvPr/>
          </p:nvSpPr>
          <p:spPr>
            <a:xfrm>
              <a:off x="3545798" y="5026905"/>
              <a:ext cx="2381956" cy="1720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Σταθερή λαβή στη μπάλα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Ελαφρότερη (και μεγαλύτερη μπάλα)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Αναπήδηση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Βοηθός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Πέταγμα με δύο χέρια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688351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err="1" smtClean="0">
                  <a:latin typeface="+mj-lt"/>
                </a:rPr>
                <a:t>Πετοσφαίριση</a:t>
              </a:r>
              <a:endParaRPr lang="el-GR" sz="1600" b="1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04238" y="4751757"/>
            <a:ext cx="2381956" cy="2027927"/>
            <a:chOff x="6263958" y="3797174"/>
            <a:chExt cx="2381956" cy="2027927"/>
          </a:xfrm>
        </p:grpSpPr>
        <p:sp>
          <p:nvSpPr>
            <p:cNvPr id="17" name="Rectangle 16"/>
            <p:cNvSpPr/>
            <p:nvPr/>
          </p:nvSpPr>
          <p:spPr>
            <a:xfrm>
              <a:off x="6263958" y="4381949"/>
              <a:ext cx="2381956" cy="1443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Μπαλόνια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Μεγάλες ρακέτες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Σταθεροποίηση στα στρώματα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Πάσες με μπαλόνια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Καθιστή θέση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3958" y="3797174"/>
              <a:ext cx="2381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Επιτραπέζια αντισφαίριση</a:t>
              </a:r>
              <a:endParaRPr lang="el-GR" sz="1600" b="1" dirty="0">
                <a:latin typeface="+mj-lt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1312" y="1969762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4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33093" y="1969762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5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74874" y="1969762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6</a:t>
            </a:r>
            <a:endParaRPr lang="en-US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583" b="1658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Θέση εικόνας 22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89" r="16689"/>
          <a:stretch>
            <a:fillRect/>
          </a:stretch>
        </p:blipFill>
        <p:spPr>
          <a:xfrm>
            <a:off x="4672013" y="2178050"/>
            <a:ext cx="2381250" cy="2382838"/>
          </a:xfrm>
          <a:prstGeom prst="rect">
            <a:avLst/>
          </a:prstGeom>
        </p:spPr>
      </p:pic>
      <p:pic>
        <p:nvPicPr>
          <p:cNvPr id="28" name="Θέση εικόνας 27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409" r="19409"/>
          <a:stretch>
            <a:fillRect/>
          </a:stretch>
        </p:blipFill>
        <p:spPr>
          <a:xfrm>
            <a:off x="8570086" y="2178050"/>
            <a:ext cx="2382837" cy="2382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Δραστηριότητες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8200" y="4859479"/>
            <a:ext cx="2482539" cy="1941796"/>
            <a:chOff x="838200" y="4967228"/>
            <a:chExt cx="2482539" cy="1941796"/>
          </a:xfrm>
        </p:grpSpPr>
        <p:sp>
          <p:nvSpPr>
            <p:cNvPr id="7" name="Rectangle 6"/>
            <p:cNvSpPr/>
            <p:nvPr/>
          </p:nvSpPr>
          <p:spPr>
            <a:xfrm>
              <a:off x="938783" y="5465872"/>
              <a:ext cx="2381956" cy="1443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Παράλληλη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Τόξα, σχοινιά, στεφάνια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Ταινία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Ανακτά αντικείμενα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Χρονόμετρο - σκυταλοδρομίες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+mj-lt"/>
                </a:rPr>
                <a:t>Διαδρομή με εμπόδια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60581" y="4935472"/>
            <a:ext cx="3334420" cy="2016887"/>
            <a:chOff x="3134756" y="4688351"/>
            <a:chExt cx="3334420" cy="2016887"/>
          </a:xfrm>
        </p:grpSpPr>
        <p:sp>
          <p:nvSpPr>
            <p:cNvPr id="11" name="Rectangle 10"/>
            <p:cNvSpPr/>
            <p:nvPr/>
          </p:nvSpPr>
          <p:spPr>
            <a:xfrm>
              <a:off x="3134756" y="4950912"/>
              <a:ext cx="333442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Επιπλέον βάσεις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Αποστάσεις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Πετάει ή κλωτσάει το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μπαλάκι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Μετρούν μέχρι το 10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Βοηθός της παράλληλης στήριξης (‘σπρώχνει’ το </a:t>
              </a:r>
              <a:r>
                <a:rPr lang="el-GR" sz="12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688351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+mj-lt"/>
                </a:rPr>
                <a:t>Μπέϊζμπολ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03905" y="4911101"/>
            <a:ext cx="2715200" cy="1524960"/>
            <a:chOff x="6163625" y="3807494"/>
            <a:chExt cx="2715200" cy="1524960"/>
          </a:xfrm>
        </p:grpSpPr>
        <p:sp>
          <p:nvSpPr>
            <p:cNvPr id="17" name="Rectangle 16"/>
            <p:cNvSpPr/>
            <p:nvPr/>
          </p:nvSpPr>
          <p:spPr>
            <a:xfrm>
              <a:off x="6163625" y="4166301"/>
              <a:ext cx="2715200" cy="1166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Κοντή ράβδο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Μεγαλύτερη μπάλα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‘Δέσιμο’ ράβδου στο </a:t>
              </a:r>
              <a:r>
                <a:rPr lang="el-GR" sz="12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‘Δέσιμο’ μπάλας στο </a:t>
              </a:r>
              <a:r>
                <a:rPr lang="el-GR" sz="12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209" y="3807494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Χόκεϊ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622694" y="2043776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7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34207" y="2043963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7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67314" y="2037044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9</a:t>
            </a:r>
            <a:endParaRPr lang="en-US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εικόνας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693719"/>
            <a:ext cx="4993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Αξιολόγηση </a:t>
            </a:r>
            <a:endParaRPr kumimoji="0" lang="el-G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φυσικής </a:t>
            </a:r>
            <a:r>
              <a:rPr lang="el-GR" sz="3200" b="1" noProof="0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κατάστασης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/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" y="2402472"/>
            <a:ext cx="5913120" cy="3001334"/>
            <a:chOff x="1115655" y="2309537"/>
            <a:chExt cx="4987340" cy="3001334"/>
          </a:xfrm>
        </p:grpSpPr>
        <p:sp>
          <p:nvSpPr>
            <p:cNvPr id="16" name="TextBox 15"/>
            <p:cNvSpPr txBox="1"/>
            <p:nvPr/>
          </p:nvSpPr>
          <p:spPr>
            <a:xfrm>
              <a:off x="1734273" y="2309537"/>
              <a:ext cx="4368722" cy="300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Μονόζυγο (δύναμη άνω άκρων)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 err="1">
                  <a:solidFill>
                    <a:prstClr val="black"/>
                  </a:solidFill>
                  <a:latin typeface="+mj-lt"/>
                </a:rPr>
                <a:t>Πους-απ</a:t>
              </a: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 στο </a:t>
              </a:r>
              <a:r>
                <a:rPr lang="el-GR" sz="1600" dirty="0" err="1">
                  <a:solidFill>
                    <a:prstClr val="black"/>
                  </a:solidFill>
                  <a:latin typeface="+mj-lt"/>
                </a:rPr>
                <a:t>αμαξίδιο</a:t>
              </a:r>
              <a:endParaRPr lang="el-GR" sz="1600" dirty="0">
                <a:solidFill>
                  <a:prstClr val="black"/>
                </a:solidFill>
                <a:latin typeface="+mj-lt"/>
              </a:endParaRP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Ύπτια θέση (στρώματα)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Ευκινησία (περιορισμός της απόστασης)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 err="1">
                  <a:solidFill>
                    <a:prstClr val="black"/>
                  </a:solidFill>
                  <a:latin typeface="+mj-lt"/>
                </a:rPr>
                <a:t>Sit</a:t>
              </a: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 &amp; </a:t>
              </a:r>
              <a:r>
                <a:rPr lang="el-GR" sz="1600" dirty="0" err="1">
                  <a:solidFill>
                    <a:prstClr val="black"/>
                  </a:solidFill>
                  <a:latin typeface="+mj-lt"/>
                </a:rPr>
                <a:t>reach</a:t>
              </a: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 με χάρακα, μπροστά, πάνω στο </a:t>
              </a:r>
              <a:r>
                <a:rPr lang="el-GR" sz="1600" dirty="0" err="1">
                  <a:solidFill>
                    <a:prstClr val="black"/>
                  </a:solidFill>
                  <a:latin typeface="+mj-lt"/>
                </a:rPr>
                <a:t>αμαξίδιο</a:t>
              </a: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 ή στα στρώματα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Αντοχή (μικρότερη απόσταση από 160 μέτρα)</a:t>
              </a:r>
            </a:p>
            <a:p>
              <a:pPr marL="285750" lvl="0" indent="-285750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l-GR" sz="1600" dirty="0">
                  <a:solidFill>
                    <a:prstClr val="black"/>
                  </a:solidFill>
                  <a:latin typeface="+mj-lt"/>
                </a:rPr>
                <a:t>Ο καθηγητής ΦΑ βοηθάει στις στροφές </a:t>
              </a:r>
              <a:endParaRPr lang="el-GR" sz="160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1115655" y="2440548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14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452502" y="94082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Συμπεράσματα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468879" y="50933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149243" y="2217036"/>
            <a:ext cx="99281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‘Χρώμα’ στο μάθημα</a:t>
            </a:r>
          </a:p>
          <a:p>
            <a:pPr marL="285750" indent="-285750">
              <a:lnSpc>
                <a:spcPct val="20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Φαντασία και προσαρμογές</a:t>
            </a:r>
          </a:p>
          <a:p>
            <a:pPr marL="285750" indent="-285750">
              <a:lnSpc>
                <a:spcPct val="20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Διαφορετικότητα</a:t>
            </a:r>
          </a:p>
          <a:p>
            <a:pPr marL="285750" indent="-285750">
              <a:lnSpc>
                <a:spcPct val="20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Προσπάθεια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38" y="3998279"/>
            <a:ext cx="4568992" cy="2570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749" y="3326316"/>
            <a:ext cx="4110659" cy="3085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018" y="296501"/>
            <a:ext cx="4543419" cy="2873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040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E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223520"/>
            <a:ext cx="6464300" cy="6464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305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Αμφίδρομη σχέση μαθητών με και χωρίς αναπηρία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970095" y="2014302"/>
            <a:ext cx="5551264" cy="2671283"/>
            <a:chOff x="6096000" y="2193057"/>
            <a:chExt cx="5551264" cy="2671283"/>
          </a:xfrm>
        </p:grpSpPr>
        <p:sp>
          <p:nvSpPr>
            <p:cNvPr id="8" name="Oval 7"/>
            <p:cNvSpPr/>
            <p:nvPr/>
          </p:nvSpPr>
          <p:spPr>
            <a:xfrm>
              <a:off x="6166960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66960" y="3387012"/>
              <a:ext cx="548030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 κατάλληλη καθοδήγηση, σχεδιασμό και καλή θέληση όλοι οι μαθητές μπορούν να κατακτήσουν δεξιότητες απαραίτητες στην ακαδημαϊκή και καθημερινή τους ζωή (επικοινωνία,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ενσυναίσθηση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υπευθυνότητα, σημασία συμμετοχής, προσπάθειας και επιμονής)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862451"/>
              <a:ext cx="3386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 </a:t>
              </a:r>
              <a:r>
                <a:rPr lang="el-GR" sz="1600" b="1" dirty="0" smtClean="0">
                  <a:latin typeface="+mj-lt"/>
                </a:rPr>
                <a:t>Μαθητές χωρίς κινητική αναπηρία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7" name="Freeform 53"/>
            <p:cNvSpPr>
              <a:spLocks/>
            </p:cNvSpPr>
            <p:nvPr/>
          </p:nvSpPr>
          <p:spPr bwMode="auto">
            <a:xfrm>
              <a:off x="6327673" y="2392183"/>
              <a:ext cx="297193" cy="220367"/>
            </a:xfrm>
            <a:custGeom>
              <a:avLst/>
              <a:gdLst>
                <a:gd name="T0" fmla="*/ 188749 w 68"/>
                <a:gd name="T1" fmla="*/ 173037 h 50"/>
                <a:gd name="T2" fmla="*/ 54909 w 68"/>
                <a:gd name="T3" fmla="*/ 173037 h 50"/>
                <a:gd name="T4" fmla="*/ 0 w 68"/>
                <a:gd name="T5" fmla="*/ 117665 h 50"/>
                <a:gd name="T6" fmla="*/ 30886 w 68"/>
                <a:gd name="T7" fmla="*/ 69215 h 50"/>
                <a:gd name="T8" fmla="*/ 30886 w 68"/>
                <a:gd name="T9" fmla="*/ 62293 h 50"/>
                <a:gd name="T10" fmla="*/ 92658 w 68"/>
                <a:gd name="T11" fmla="*/ 0 h 50"/>
                <a:gd name="T12" fmla="*/ 150999 w 68"/>
                <a:gd name="T13" fmla="*/ 38068 h 50"/>
                <a:gd name="T14" fmla="*/ 171590 w 68"/>
                <a:gd name="T15" fmla="*/ 31147 h 50"/>
                <a:gd name="T16" fmla="*/ 202476 w 68"/>
                <a:gd name="T17" fmla="*/ 62293 h 50"/>
                <a:gd name="T18" fmla="*/ 199044 w 68"/>
                <a:gd name="T19" fmla="*/ 79597 h 50"/>
                <a:gd name="T20" fmla="*/ 233362 w 68"/>
                <a:gd name="T21" fmla="*/ 124587 h 50"/>
                <a:gd name="T22" fmla="*/ 188749 w 68"/>
                <a:gd name="T23" fmla="*/ 173037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70095" y="4669735"/>
            <a:ext cx="5654040" cy="1898622"/>
            <a:chOff x="6096000" y="4285236"/>
            <a:chExt cx="5654040" cy="1898622"/>
          </a:xfrm>
        </p:grpSpPr>
        <p:sp>
          <p:nvSpPr>
            <p:cNvPr id="16" name="Oval 15"/>
            <p:cNvSpPr/>
            <p:nvPr/>
          </p:nvSpPr>
          <p:spPr>
            <a:xfrm>
              <a:off x="61669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0" y="5260528"/>
              <a:ext cx="5654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Συμμετέχουν ευχάριστα στο μάθημα, εκπλήσσοντας καθηγητές φυσικής αγωγής και συμμαθητές. 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0" y="4954630"/>
              <a:ext cx="3651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Μαθητές με κινητική αναπηρία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8" name="Freeform 115"/>
            <p:cNvSpPr>
              <a:spLocks noEditPoints="1"/>
            </p:cNvSpPr>
            <p:nvPr/>
          </p:nvSpPr>
          <p:spPr bwMode="auto">
            <a:xfrm>
              <a:off x="6336770" y="4454035"/>
              <a:ext cx="278998" cy="281020"/>
            </a:xfrm>
            <a:custGeom>
              <a:avLst/>
              <a:gdLst>
                <a:gd name="T0" fmla="*/ 219075 w 64"/>
                <a:gd name="T1" fmla="*/ 110332 h 64"/>
                <a:gd name="T2" fmla="*/ 109538 w 64"/>
                <a:gd name="T3" fmla="*/ 220663 h 64"/>
                <a:gd name="T4" fmla="*/ 0 w 64"/>
                <a:gd name="T5" fmla="*/ 110332 h 64"/>
                <a:gd name="T6" fmla="*/ 109538 w 64"/>
                <a:gd name="T7" fmla="*/ 0 h 64"/>
                <a:gd name="T8" fmla="*/ 219075 w 64"/>
                <a:gd name="T9" fmla="*/ 110332 h 64"/>
                <a:gd name="T10" fmla="*/ 47923 w 64"/>
                <a:gd name="T11" fmla="*/ 131019 h 64"/>
                <a:gd name="T12" fmla="*/ 44500 w 64"/>
                <a:gd name="T13" fmla="*/ 110332 h 64"/>
                <a:gd name="T14" fmla="*/ 47923 w 64"/>
                <a:gd name="T15" fmla="*/ 89644 h 64"/>
                <a:gd name="T16" fmla="*/ 27384 w 64"/>
                <a:gd name="T17" fmla="*/ 65509 h 64"/>
                <a:gd name="T18" fmla="*/ 13692 w 64"/>
                <a:gd name="T19" fmla="*/ 110332 h 64"/>
                <a:gd name="T20" fmla="*/ 27384 w 64"/>
                <a:gd name="T21" fmla="*/ 155154 h 64"/>
                <a:gd name="T22" fmla="*/ 47923 w 64"/>
                <a:gd name="T23" fmla="*/ 131019 h 64"/>
                <a:gd name="T24" fmla="*/ 154037 w 64"/>
                <a:gd name="T25" fmla="*/ 110332 h 64"/>
                <a:gd name="T26" fmla="*/ 109538 w 64"/>
                <a:gd name="T27" fmla="*/ 62061 h 64"/>
                <a:gd name="T28" fmla="*/ 61615 w 64"/>
                <a:gd name="T29" fmla="*/ 110332 h 64"/>
                <a:gd name="T30" fmla="*/ 109538 w 64"/>
                <a:gd name="T31" fmla="*/ 158602 h 64"/>
                <a:gd name="T32" fmla="*/ 154037 w 64"/>
                <a:gd name="T33" fmla="*/ 110332 h 64"/>
                <a:gd name="T34" fmla="*/ 65038 w 64"/>
                <a:gd name="T35" fmla="*/ 27583 h 64"/>
                <a:gd name="T36" fmla="*/ 88999 w 64"/>
                <a:gd name="T37" fmla="*/ 51718 h 64"/>
                <a:gd name="T38" fmla="*/ 109538 w 64"/>
                <a:gd name="T39" fmla="*/ 48270 h 64"/>
                <a:gd name="T40" fmla="*/ 130076 w 64"/>
                <a:gd name="T41" fmla="*/ 51718 h 64"/>
                <a:gd name="T42" fmla="*/ 154037 w 64"/>
                <a:gd name="T43" fmla="*/ 27583 h 64"/>
                <a:gd name="T44" fmla="*/ 109538 w 64"/>
                <a:gd name="T45" fmla="*/ 17239 h 64"/>
                <a:gd name="T46" fmla="*/ 65038 w 64"/>
                <a:gd name="T47" fmla="*/ 27583 h 64"/>
                <a:gd name="T48" fmla="*/ 154037 w 64"/>
                <a:gd name="T49" fmla="*/ 193080 h 64"/>
                <a:gd name="T50" fmla="*/ 130076 w 64"/>
                <a:gd name="T51" fmla="*/ 168945 h 64"/>
                <a:gd name="T52" fmla="*/ 109538 w 64"/>
                <a:gd name="T53" fmla="*/ 172393 h 64"/>
                <a:gd name="T54" fmla="*/ 88999 w 64"/>
                <a:gd name="T55" fmla="*/ 168945 h 64"/>
                <a:gd name="T56" fmla="*/ 65038 w 64"/>
                <a:gd name="T57" fmla="*/ 193080 h 64"/>
                <a:gd name="T58" fmla="*/ 109538 w 64"/>
                <a:gd name="T59" fmla="*/ 206872 h 64"/>
                <a:gd name="T60" fmla="*/ 154037 w 64"/>
                <a:gd name="T61" fmla="*/ 193080 h 64"/>
                <a:gd name="T62" fmla="*/ 191691 w 64"/>
                <a:gd name="T63" fmla="*/ 155154 h 64"/>
                <a:gd name="T64" fmla="*/ 201960 w 64"/>
                <a:gd name="T65" fmla="*/ 110332 h 64"/>
                <a:gd name="T66" fmla="*/ 191691 w 64"/>
                <a:gd name="T67" fmla="*/ 65509 h 64"/>
                <a:gd name="T68" fmla="*/ 167729 w 64"/>
                <a:gd name="T69" fmla="*/ 89644 h 64"/>
                <a:gd name="T70" fmla="*/ 171152 w 64"/>
                <a:gd name="T71" fmla="*/ 110332 h 64"/>
                <a:gd name="T72" fmla="*/ 167729 w 64"/>
                <a:gd name="T73" fmla="*/ 131019 h 64"/>
                <a:gd name="T74" fmla="*/ 191691 w 64"/>
                <a:gd name="T75" fmla="*/ 155154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50"/>
                    <a:pt x="49" y="64"/>
                    <a:pt x="32" y="64"/>
                  </a:cubicBez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close/>
                  <a:moveTo>
                    <a:pt x="14" y="38"/>
                  </a:moveTo>
                  <a:cubicBezTo>
                    <a:pt x="14" y="36"/>
                    <a:pt x="13" y="34"/>
                    <a:pt x="13" y="32"/>
                  </a:cubicBezTo>
                  <a:cubicBezTo>
                    <a:pt x="13" y="30"/>
                    <a:pt x="14" y="28"/>
                    <a:pt x="14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6" y="23"/>
                    <a:pt x="4" y="28"/>
                    <a:pt x="4" y="32"/>
                  </a:cubicBezTo>
                  <a:cubicBezTo>
                    <a:pt x="4" y="37"/>
                    <a:pt x="6" y="41"/>
                    <a:pt x="8" y="45"/>
                  </a:cubicBezTo>
                  <a:lnTo>
                    <a:pt x="14" y="38"/>
                  </a:lnTo>
                  <a:close/>
                  <a:moveTo>
                    <a:pt x="45" y="32"/>
                  </a:moveTo>
                  <a:cubicBezTo>
                    <a:pt x="45" y="25"/>
                    <a:pt x="39" y="18"/>
                    <a:pt x="32" y="18"/>
                  </a:cubicBezTo>
                  <a:cubicBezTo>
                    <a:pt x="24" y="18"/>
                    <a:pt x="18" y="25"/>
                    <a:pt x="18" y="32"/>
                  </a:cubicBezTo>
                  <a:cubicBezTo>
                    <a:pt x="18" y="40"/>
                    <a:pt x="24" y="46"/>
                    <a:pt x="32" y="46"/>
                  </a:cubicBezTo>
                  <a:cubicBezTo>
                    <a:pt x="39" y="46"/>
                    <a:pt x="45" y="40"/>
                    <a:pt x="45" y="32"/>
                  </a:cubicBezTo>
                  <a:close/>
                  <a:moveTo>
                    <a:pt x="19" y="8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4" y="14"/>
                    <a:pt x="36" y="14"/>
                    <a:pt x="38" y="15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6"/>
                    <a:pt x="36" y="5"/>
                    <a:pt x="32" y="5"/>
                  </a:cubicBezTo>
                  <a:cubicBezTo>
                    <a:pt x="27" y="5"/>
                    <a:pt x="23" y="6"/>
                    <a:pt x="19" y="8"/>
                  </a:cubicBezTo>
                  <a:close/>
                  <a:moveTo>
                    <a:pt x="45" y="56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6" y="50"/>
                    <a:pt x="34" y="50"/>
                    <a:pt x="32" y="50"/>
                  </a:cubicBezTo>
                  <a:cubicBezTo>
                    <a:pt x="30" y="50"/>
                    <a:pt x="28" y="50"/>
                    <a:pt x="26" y="4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3" y="58"/>
                    <a:pt x="27" y="60"/>
                    <a:pt x="32" y="60"/>
                  </a:cubicBezTo>
                  <a:cubicBezTo>
                    <a:pt x="36" y="60"/>
                    <a:pt x="41" y="58"/>
                    <a:pt x="45" y="56"/>
                  </a:cubicBezTo>
                  <a:close/>
                  <a:moveTo>
                    <a:pt x="56" y="45"/>
                  </a:moveTo>
                  <a:cubicBezTo>
                    <a:pt x="58" y="41"/>
                    <a:pt x="59" y="37"/>
                    <a:pt x="59" y="32"/>
                  </a:cubicBezTo>
                  <a:cubicBezTo>
                    <a:pt x="59" y="28"/>
                    <a:pt x="58" y="23"/>
                    <a:pt x="56" y="1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50" y="30"/>
                    <a:pt x="50" y="32"/>
                  </a:cubicBezTo>
                  <a:cubicBezTo>
                    <a:pt x="50" y="34"/>
                    <a:pt x="50" y="36"/>
                    <a:pt x="49" y="38"/>
                  </a:cubicBezTo>
                  <a:lnTo>
                    <a:pt x="56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Θέση εικόνας 1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85" r="64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47" y="755601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Συνοσηρότητα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 και προσαρμογές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95" y="517154"/>
            <a:ext cx="371888" cy="54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5736" y="2252248"/>
            <a:ext cx="4724399" cy="867142"/>
            <a:chOff x="935736" y="2252248"/>
            <a:chExt cx="4724399" cy="867142"/>
          </a:xfrm>
        </p:grpSpPr>
        <p:sp>
          <p:nvSpPr>
            <p:cNvPr id="6" name="Rectangle 6"/>
            <p:cNvSpPr/>
            <p:nvPr/>
          </p:nvSpPr>
          <p:spPr>
            <a:xfrm>
              <a:off x="1734272" y="2784234"/>
              <a:ext cx="3154965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4272" y="2269169"/>
              <a:ext cx="3925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Γνωστικές ικανότητες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8" name="Oval 18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24"/>
            <p:cNvSpPr>
              <a:spLocks noEditPoints="1"/>
            </p:cNvSpPr>
            <p:nvPr/>
          </p:nvSpPr>
          <p:spPr bwMode="auto">
            <a:xfrm>
              <a:off x="1115655" y="2421047"/>
              <a:ext cx="258781" cy="281020"/>
            </a:xfrm>
            <a:custGeom>
              <a:avLst/>
              <a:gdLst>
                <a:gd name="T0" fmla="*/ 189424 w 59"/>
                <a:gd name="T1" fmla="*/ 189632 h 64"/>
                <a:gd name="T2" fmla="*/ 134319 w 59"/>
                <a:gd name="T3" fmla="*/ 189632 h 64"/>
                <a:gd name="T4" fmla="*/ 103322 w 59"/>
                <a:gd name="T5" fmla="*/ 220663 h 64"/>
                <a:gd name="T6" fmla="*/ 72325 w 59"/>
                <a:gd name="T7" fmla="*/ 189632 h 64"/>
                <a:gd name="T8" fmla="*/ 17220 w 59"/>
                <a:gd name="T9" fmla="*/ 189632 h 64"/>
                <a:gd name="T10" fmla="*/ 0 w 59"/>
                <a:gd name="T11" fmla="*/ 172393 h 64"/>
                <a:gd name="T12" fmla="*/ 37885 w 59"/>
                <a:gd name="T13" fmla="*/ 68957 h 64"/>
                <a:gd name="T14" fmla="*/ 92990 w 59"/>
                <a:gd name="T15" fmla="*/ 17239 h 64"/>
                <a:gd name="T16" fmla="*/ 89546 w 59"/>
                <a:gd name="T17" fmla="*/ 10344 h 64"/>
                <a:gd name="T18" fmla="*/ 103322 w 59"/>
                <a:gd name="T19" fmla="*/ 0 h 64"/>
                <a:gd name="T20" fmla="*/ 113654 w 59"/>
                <a:gd name="T21" fmla="*/ 10344 h 64"/>
                <a:gd name="T22" fmla="*/ 113654 w 59"/>
                <a:gd name="T23" fmla="*/ 17239 h 64"/>
                <a:gd name="T24" fmla="*/ 165315 w 59"/>
                <a:gd name="T25" fmla="*/ 68957 h 64"/>
                <a:gd name="T26" fmla="*/ 203200 w 59"/>
                <a:gd name="T27" fmla="*/ 172393 h 64"/>
                <a:gd name="T28" fmla="*/ 189424 w 59"/>
                <a:gd name="T29" fmla="*/ 189632 h 64"/>
                <a:gd name="T30" fmla="*/ 103322 w 59"/>
                <a:gd name="T31" fmla="*/ 206872 h 64"/>
                <a:gd name="T32" fmla="*/ 86102 w 59"/>
                <a:gd name="T33" fmla="*/ 189632 h 64"/>
                <a:gd name="T34" fmla="*/ 82658 w 59"/>
                <a:gd name="T35" fmla="*/ 186184 h 64"/>
                <a:gd name="T36" fmla="*/ 79214 w 59"/>
                <a:gd name="T37" fmla="*/ 189632 h 64"/>
                <a:gd name="T38" fmla="*/ 103322 w 59"/>
                <a:gd name="T39" fmla="*/ 210319 h 64"/>
                <a:gd name="T40" fmla="*/ 103322 w 59"/>
                <a:gd name="T41" fmla="*/ 206872 h 64"/>
                <a:gd name="T42" fmla="*/ 103322 w 59"/>
                <a:gd name="T43" fmla="*/ 206872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006696" y="3480893"/>
            <a:ext cx="4653439" cy="1277272"/>
            <a:chOff x="9166715" y="4277216"/>
            <a:chExt cx="4653439" cy="1277272"/>
          </a:xfrm>
        </p:grpSpPr>
        <p:sp>
          <p:nvSpPr>
            <p:cNvPr id="11" name="Oval 62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63"/>
            <p:cNvSpPr/>
            <p:nvPr/>
          </p:nvSpPr>
          <p:spPr>
            <a:xfrm>
              <a:off x="9996454" y="4631158"/>
              <a:ext cx="35531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Η συμμετοχή του κάθε μαθητή και οι επιδόσεις διαφέρουν και εξαρτώνται από τις δυνατότητες και την προσπάθεια που καταβάλλουν.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74349" y="4277216"/>
              <a:ext cx="38458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Επιδόσεις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14" name="Freeform 150"/>
            <p:cNvSpPr>
              <a:spLocks noEditPoints="1"/>
            </p:cNvSpPr>
            <p:nvPr/>
          </p:nvSpPr>
          <p:spPr bwMode="auto">
            <a:xfrm>
              <a:off x="9355731" y="4469198"/>
              <a:ext cx="240586" cy="250694"/>
            </a:xfrm>
            <a:custGeom>
              <a:avLst/>
              <a:gdLst>
                <a:gd name="T0" fmla="*/ 17174 w 55"/>
                <a:gd name="T1" fmla="*/ 120873 h 57"/>
                <a:gd name="T2" fmla="*/ 0 w 55"/>
                <a:gd name="T3" fmla="*/ 100152 h 57"/>
                <a:gd name="T4" fmla="*/ 17174 w 55"/>
                <a:gd name="T5" fmla="*/ 82884 h 57"/>
                <a:gd name="T6" fmla="*/ 37783 w 55"/>
                <a:gd name="T7" fmla="*/ 100152 h 57"/>
                <a:gd name="T8" fmla="*/ 17174 w 55"/>
                <a:gd name="T9" fmla="*/ 120873 h 57"/>
                <a:gd name="T10" fmla="*/ 41217 w 55"/>
                <a:gd name="T11" fmla="*/ 69070 h 57"/>
                <a:gd name="T12" fmla="*/ 20609 w 55"/>
                <a:gd name="T13" fmla="*/ 44896 h 57"/>
                <a:gd name="T14" fmla="*/ 41217 w 55"/>
                <a:gd name="T15" fmla="*/ 24175 h 57"/>
                <a:gd name="T16" fmla="*/ 65261 w 55"/>
                <a:gd name="T17" fmla="*/ 44896 h 57"/>
                <a:gd name="T18" fmla="*/ 41217 w 55"/>
                <a:gd name="T19" fmla="*/ 69070 h 57"/>
                <a:gd name="T20" fmla="*/ 41217 w 55"/>
                <a:gd name="T21" fmla="*/ 172675 h 57"/>
                <a:gd name="T22" fmla="*/ 24043 w 55"/>
                <a:gd name="T23" fmla="*/ 155408 h 57"/>
                <a:gd name="T24" fmla="*/ 41217 w 55"/>
                <a:gd name="T25" fmla="*/ 138140 h 57"/>
                <a:gd name="T26" fmla="*/ 58391 w 55"/>
                <a:gd name="T27" fmla="*/ 155408 h 57"/>
                <a:gd name="T28" fmla="*/ 41217 w 55"/>
                <a:gd name="T29" fmla="*/ 172675 h 57"/>
                <a:gd name="T30" fmla="*/ 96174 w 55"/>
                <a:gd name="T31" fmla="*/ 44896 h 57"/>
                <a:gd name="T32" fmla="*/ 72130 w 55"/>
                <a:gd name="T33" fmla="*/ 20721 h 57"/>
                <a:gd name="T34" fmla="*/ 96174 w 55"/>
                <a:gd name="T35" fmla="*/ 0 h 57"/>
                <a:gd name="T36" fmla="*/ 120217 w 55"/>
                <a:gd name="T37" fmla="*/ 20721 h 57"/>
                <a:gd name="T38" fmla="*/ 96174 w 55"/>
                <a:gd name="T39" fmla="*/ 44896 h 57"/>
                <a:gd name="T40" fmla="*/ 96174 w 55"/>
                <a:gd name="T41" fmla="*/ 196850 h 57"/>
                <a:gd name="T42" fmla="*/ 82435 w 55"/>
                <a:gd name="T43" fmla="*/ 179582 h 57"/>
                <a:gd name="T44" fmla="*/ 96174 w 55"/>
                <a:gd name="T45" fmla="*/ 165768 h 57"/>
                <a:gd name="T46" fmla="*/ 113348 w 55"/>
                <a:gd name="T47" fmla="*/ 179582 h 57"/>
                <a:gd name="T48" fmla="*/ 96174 w 55"/>
                <a:gd name="T49" fmla="*/ 196850 h 57"/>
                <a:gd name="T50" fmla="*/ 151130 w 55"/>
                <a:gd name="T51" fmla="*/ 169222 h 57"/>
                <a:gd name="T52" fmla="*/ 137391 w 55"/>
                <a:gd name="T53" fmla="*/ 155408 h 57"/>
                <a:gd name="T54" fmla="*/ 151130 w 55"/>
                <a:gd name="T55" fmla="*/ 141594 h 57"/>
                <a:gd name="T56" fmla="*/ 164870 w 55"/>
                <a:gd name="T57" fmla="*/ 155408 h 57"/>
                <a:gd name="T58" fmla="*/ 151130 w 55"/>
                <a:gd name="T59" fmla="*/ 169222 h 57"/>
                <a:gd name="T60" fmla="*/ 151130 w 55"/>
                <a:gd name="T61" fmla="*/ 55256 h 57"/>
                <a:gd name="T62" fmla="*/ 140826 w 55"/>
                <a:gd name="T63" fmla="*/ 44896 h 57"/>
                <a:gd name="T64" fmla="*/ 151130 w 55"/>
                <a:gd name="T65" fmla="*/ 34535 h 57"/>
                <a:gd name="T66" fmla="*/ 161435 w 55"/>
                <a:gd name="T67" fmla="*/ 44896 h 57"/>
                <a:gd name="T68" fmla="*/ 151130 w 55"/>
                <a:gd name="T69" fmla="*/ 55256 h 57"/>
                <a:gd name="T70" fmla="*/ 175174 w 55"/>
                <a:gd name="T71" fmla="*/ 113966 h 57"/>
                <a:gd name="T72" fmla="*/ 164870 w 55"/>
                <a:gd name="T73" fmla="*/ 100152 h 57"/>
                <a:gd name="T74" fmla="*/ 175174 w 55"/>
                <a:gd name="T75" fmla="*/ 89791 h 57"/>
                <a:gd name="T76" fmla="*/ 188913 w 55"/>
                <a:gd name="T77" fmla="*/ 100152 h 57"/>
                <a:gd name="T78" fmla="*/ 175174 w 55"/>
                <a:gd name="T79" fmla="*/ 11396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5" h="57">
                  <a:moveTo>
                    <a:pt x="5" y="35"/>
                  </a:moveTo>
                  <a:cubicBezTo>
                    <a:pt x="2" y="35"/>
                    <a:pt x="0" y="32"/>
                    <a:pt x="0" y="29"/>
                  </a:cubicBezTo>
                  <a:cubicBezTo>
                    <a:pt x="0" y="26"/>
                    <a:pt x="2" y="24"/>
                    <a:pt x="5" y="24"/>
                  </a:cubicBezTo>
                  <a:cubicBezTo>
                    <a:pt x="9" y="24"/>
                    <a:pt x="11" y="26"/>
                    <a:pt x="11" y="29"/>
                  </a:cubicBezTo>
                  <a:cubicBezTo>
                    <a:pt x="11" y="32"/>
                    <a:pt x="9" y="35"/>
                    <a:pt x="5" y="35"/>
                  </a:cubicBezTo>
                  <a:close/>
                  <a:moveTo>
                    <a:pt x="12" y="20"/>
                  </a:moveTo>
                  <a:cubicBezTo>
                    <a:pt x="9" y="20"/>
                    <a:pt x="6" y="17"/>
                    <a:pt x="6" y="13"/>
                  </a:cubicBezTo>
                  <a:cubicBezTo>
                    <a:pt x="6" y="10"/>
                    <a:pt x="9" y="7"/>
                    <a:pt x="12" y="7"/>
                  </a:cubicBezTo>
                  <a:cubicBezTo>
                    <a:pt x="16" y="7"/>
                    <a:pt x="19" y="10"/>
                    <a:pt x="19" y="13"/>
                  </a:cubicBezTo>
                  <a:cubicBezTo>
                    <a:pt x="19" y="17"/>
                    <a:pt x="16" y="20"/>
                    <a:pt x="12" y="20"/>
                  </a:cubicBezTo>
                  <a:close/>
                  <a:moveTo>
                    <a:pt x="12" y="50"/>
                  </a:moveTo>
                  <a:cubicBezTo>
                    <a:pt x="9" y="50"/>
                    <a:pt x="7" y="48"/>
                    <a:pt x="7" y="45"/>
                  </a:cubicBezTo>
                  <a:cubicBezTo>
                    <a:pt x="7" y="42"/>
                    <a:pt x="9" y="40"/>
                    <a:pt x="12" y="40"/>
                  </a:cubicBezTo>
                  <a:cubicBezTo>
                    <a:pt x="15" y="40"/>
                    <a:pt x="17" y="42"/>
                    <a:pt x="17" y="45"/>
                  </a:cubicBezTo>
                  <a:cubicBezTo>
                    <a:pt x="17" y="48"/>
                    <a:pt x="15" y="50"/>
                    <a:pt x="12" y="50"/>
                  </a:cubicBezTo>
                  <a:close/>
                  <a:moveTo>
                    <a:pt x="28" y="13"/>
                  </a:moveTo>
                  <a:cubicBezTo>
                    <a:pt x="25" y="13"/>
                    <a:pt x="21" y="10"/>
                    <a:pt x="21" y="6"/>
                  </a:cubicBezTo>
                  <a:cubicBezTo>
                    <a:pt x="21" y="3"/>
                    <a:pt x="25" y="0"/>
                    <a:pt x="28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10"/>
                    <a:pt x="32" y="13"/>
                    <a:pt x="28" y="13"/>
                  </a:cubicBezTo>
                  <a:close/>
                  <a:moveTo>
                    <a:pt x="28" y="57"/>
                  </a:moveTo>
                  <a:cubicBezTo>
                    <a:pt x="26" y="57"/>
                    <a:pt x="24" y="55"/>
                    <a:pt x="24" y="52"/>
                  </a:cubicBezTo>
                  <a:cubicBezTo>
                    <a:pt x="24" y="50"/>
                    <a:pt x="26" y="48"/>
                    <a:pt x="28" y="48"/>
                  </a:cubicBezTo>
                  <a:cubicBezTo>
                    <a:pt x="31" y="48"/>
                    <a:pt x="33" y="50"/>
                    <a:pt x="33" y="52"/>
                  </a:cubicBezTo>
                  <a:cubicBezTo>
                    <a:pt x="33" y="55"/>
                    <a:pt x="31" y="57"/>
                    <a:pt x="28" y="57"/>
                  </a:cubicBezTo>
                  <a:close/>
                  <a:moveTo>
                    <a:pt x="44" y="49"/>
                  </a:moveTo>
                  <a:cubicBezTo>
                    <a:pt x="42" y="49"/>
                    <a:pt x="40" y="48"/>
                    <a:pt x="40" y="45"/>
                  </a:cubicBezTo>
                  <a:cubicBezTo>
                    <a:pt x="40" y="43"/>
                    <a:pt x="42" y="41"/>
                    <a:pt x="44" y="41"/>
                  </a:cubicBezTo>
                  <a:cubicBezTo>
                    <a:pt x="47" y="41"/>
                    <a:pt x="48" y="43"/>
                    <a:pt x="48" y="45"/>
                  </a:cubicBezTo>
                  <a:cubicBezTo>
                    <a:pt x="48" y="48"/>
                    <a:pt x="47" y="49"/>
                    <a:pt x="44" y="49"/>
                  </a:cubicBezTo>
                  <a:close/>
                  <a:moveTo>
                    <a:pt x="44" y="16"/>
                  </a:moveTo>
                  <a:cubicBezTo>
                    <a:pt x="43" y="16"/>
                    <a:pt x="41" y="15"/>
                    <a:pt x="41" y="13"/>
                  </a:cubicBezTo>
                  <a:cubicBezTo>
                    <a:pt x="41" y="12"/>
                    <a:pt x="43" y="10"/>
                    <a:pt x="44" y="10"/>
                  </a:cubicBezTo>
                  <a:cubicBezTo>
                    <a:pt x="46" y="10"/>
                    <a:pt x="47" y="12"/>
                    <a:pt x="47" y="13"/>
                  </a:cubicBezTo>
                  <a:cubicBezTo>
                    <a:pt x="47" y="15"/>
                    <a:pt x="46" y="16"/>
                    <a:pt x="44" y="16"/>
                  </a:cubicBezTo>
                  <a:close/>
                  <a:moveTo>
                    <a:pt x="51" y="33"/>
                  </a:moveTo>
                  <a:cubicBezTo>
                    <a:pt x="49" y="33"/>
                    <a:pt x="48" y="31"/>
                    <a:pt x="48" y="29"/>
                  </a:cubicBezTo>
                  <a:cubicBezTo>
                    <a:pt x="48" y="27"/>
                    <a:pt x="49" y="26"/>
                    <a:pt x="51" y="26"/>
                  </a:cubicBezTo>
                  <a:cubicBezTo>
                    <a:pt x="53" y="26"/>
                    <a:pt x="55" y="27"/>
                    <a:pt x="55" y="29"/>
                  </a:cubicBezTo>
                  <a:cubicBezTo>
                    <a:pt x="55" y="31"/>
                    <a:pt x="53" y="33"/>
                    <a:pt x="5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1006696" y="4982157"/>
            <a:ext cx="4016448" cy="1576862"/>
            <a:chOff x="909160" y="4285236"/>
            <a:chExt cx="4016448" cy="1576862"/>
          </a:xfrm>
        </p:grpSpPr>
        <p:sp>
          <p:nvSpPr>
            <p:cNvPr id="16" name="Oval 56"/>
            <p:cNvSpPr/>
            <p:nvPr/>
          </p:nvSpPr>
          <p:spPr>
            <a:xfrm>
              <a:off x="9091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57"/>
            <p:cNvSpPr/>
            <p:nvPr/>
          </p:nvSpPr>
          <p:spPr>
            <a:xfrm>
              <a:off x="1738899" y="4661769"/>
              <a:ext cx="31867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Γίνονται ανάλογα με τις δυνατότητες και τον έλεγχο του κορμού και των άνω άκρων των μαθητών.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8900" y="4323215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Προσαρμογές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19" name="Freeform 60"/>
            <p:cNvSpPr>
              <a:spLocks noEditPoints="1"/>
            </p:cNvSpPr>
            <p:nvPr/>
          </p:nvSpPr>
          <p:spPr bwMode="auto">
            <a:xfrm>
              <a:off x="1078970" y="4483350"/>
              <a:ext cx="278998" cy="222390"/>
            </a:xfrm>
            <a:custGeom>
              <a:avLst/>
              <a:gdLst>
                <a:gd name="T0" fmla="*/ 171152 w 64"/>
                <a:gd name="T1" fmla="*/ 65056 h 51"/>
                <a:gd name="T2" fmla="*/ 85576 w 64"/>
                <a:gd name="T3" fmla="*/ 126689 h 51"/>
                <a:gd name="T4" fmla="*/ 65038 w 64"/>
                <a:gd name="T5" fmla="*/ 123265 h 51"/>
                <a:gd name="T6" fmla="*/ 30807 w 64"/>
                <a:gd name="T7" fmla="*/ 140385 h 51"/>
                <a:gd name="T8" fmla="*/ 20538 w 64"/>
                <a:gd name="T9" fmla="*/ 143809 h 51"/>
                <a:gd name="T10" fmla="*/ 20538 w 64"/>
                <a:gd name="T11" fmla="*/ 143809 h 51"/>
                <a:gd name="T12" fmla="*/ 13692 w 64"/>
                <a:gd name="T13" fmla="*/ 140385 h 51"/>
                <a:gd name="T14" fmla="*/ 17115 w 64"/>
                <a:gd name="T15" fmla="*/ 133537 h 51"/>
                <a:gd name="T16" fmla="*/ 30807 w 64"/>
                <a:gd name="T17" fmla="*/ 112993 h 51"/>
                <a:gd name="T18" fmla="*/ 0 w 64"/>
                <a:gd name="T19" fmla="*/ 65056 h 51"/>
                <a:gd name="T20" fmla="*/ 85576 w 64"/>
                <a:gd name="T21" fmla="*/ 0 h 51"/>
                <a:gd name="T22" fmla="*/ 171152 w 64"/>
                <a:gd name="T23" fmla="*/ 65056 h 51"/>
                <a:gd name="T24" fmla="*/ 13692 w 64"/>
                <a:gd name="T25" fmla="*/ 65056 h 51"/>
                <a:gd name="T26" fmla="*/ 41077 w 64"/>
                <a:gd name="T27" fmla="*/ 99297 h 51"/>
                <a:gd name="T28" fmla="*/ 51346 w 64"/>
                <a:gd name="T29" fmla="*/ 106145 h 51"/>
                <a:gd name="T30" fmla="*/ 47923 w 64"/>
                <a:gd name="T31" fmla="*/ 116417 h 51"/>
                <a:gd name="T32" fmla="*/ 54769 w 64"/>
                <a:gd name="T33" fmla="*/ 112993 h 51"/>
                <a:gd name="T34" fmla="*/ 61615 w 64"/>
                <a:gd name="T35" fmla="*/ 109569 h 51"/>
                <a:gd name="T36" fmla="*/ 65038 w 64"/>
                <a:gd name="T37" fmla="*/ 109569 h 51"/>
                <a:gd name="T38" fmla="*/ 85576 w 64"/>
                <a:gd name="T39" fmla="*/ 109569 h 51"/>
                <a:gd name="T40" fmla="*/ 154037 w 64"/>
                <a:gd name="T41" fmla="*/ 65056 h 51"/>
                <a:gd name="T42" fmla="*/ 85576 w 64"/>
                <a:gd name="T43" fmla="*/ 17120 h 51"/>
                <a:gd name="T44" fmla="*/ 13692 w 64"/>
                <a:gd name="T45" fmla="*/ 65056 h 51"/>
                <a:gd name="T46" fmla="*/ 198537 w 64"/>
                <a:gd name="T47" fmla="*/ 164353 h 51"/>
                <a:gd name="T48" fmla="*/ 201960 w 64"/>
                <a:gd name="T49" fmla="*/ 171201 h 51"/>
                <a:gd name="T50" fmla="*/ 198537 w 64"/>
                <a:gd name="T51" fmla="*/ 174625 h 51"/>
                <a:gd name="T52" fmla="*/ 188268 w 64"/>
                <a:gd name="T53" fmla="*/ 171201 h 51"/>
                <a:gd name="T54" fmla="*/ 154037 w 64"/>
                <a:gd name="T55" fmla="*/ 157505 h 51"/>
                <a:gd name="T56" fmla="*/ 133499 w 64"/>
                <a:gd name="T57" fmla="*/ 157505 h 51"/>
                <a:gd name="T58" fmla="*/ 75307 w 64"/>
                <a:gd name="T59" fmla="*/ 140385 h 51"/>
                <a:gd name="T60" fmla="*/ 85576 w 64"/>
                <a:gd name="T61" fmla="*/ 143809 h 51"/>
                <a:gd name="T62" fmla="*/ 154037 w 64"/>
                <a:gd name="T63" fmla="*/ 119841 h 51"/>
                <a:gd name="T64" fmla="*/ 188268 w 64"/>
                <a:gd name="T65" fmla="*/ 65056 h 51"/>
                <a:gd name="T66" fmla="*/ 184845 w 64"/>
                <a:gd name="T67" fmla="*/ 44512 h 51"/>
                <a:gd name="T68" fmla="*/ 219075 w 64"/>
                <a:gd name="T69" fmla="*/ 95873 h 51"/>
                <a:gd name="T70" fmla="*/ 184845 w 64"/>
                <a:gd name="T71" fmla="*/ 143809 h 51"/>
                <a:gd name="T72" fmla="*/ 198537 w 64"/>
                <a:gd name="T73" fmla="*/ 16435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" h="51">
                  <a:moveTo>
                    <a:pt x="50" y="19"/>
                  </a:moveTo>
                  <a:cubicBezTo>
                    <a:pt x="50" y="29"/>
                    <a:pt x="39" y="37"/>
                    <a:pt x="25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9"/>
                    <a:pt x="12" y="40"/>
                    <a:pt x="9" y="41"/>
                  </a:cubicBezTo>
                  <a:cubicBezTo>
                    <a:pt x="8" y="41"/>
                    <a:pt x="7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2"/>
                    <a:pt x="4" y="41"/>
                    <a:pt x="4" y="41"/>
                  </a:cubicBezTo>
                  <a:cubicBezTo>
                    <a:pt x="4" y="40"/>
                    <a:pt x="5" y="39"/>
                    <a:pt x="5" y="39"/>
                  </a:cubicBezTo>
                  <a:cubicBezTo>
                    <a:pt x="6" y="37"/>
                    <a:pt x="8" y="36"/>
                    <a:pt x="9" y="33"/>
                  </a:cubicBezTo>
                  <a:cubicBezTo>
                    <a:pt x="3" y="30"/>
                    <a:pt x="0" y="25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9" y="0"/>
                    <a:pt x="50" y="9"/>
                    <a:pt x="50" y="19"/>
                  </a:cubicBezTo>
                  <a:close/>
                  <a:moveTo>
                    <a:pt x="4" y="19"/>
                  </a:moveTo>
                  <a:cubicBezTo>
                    <a:pt x="4" y="23"/>
                    <a:pt x="7" y="26"/>
                    <a:pt x="12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6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3" y="32"/>
                    <a:pt x="25" y="32"/>
                  </a:cubicBezTo>
                  <a:cubicBezTo>
                    <a:pt x="36" y="32"/>
                    <a:pt x="45" y="26"/>
                    <a:pt x="45" y="19"/>
                  </a:cubicBezTo>
                  <a:cubicBezTo>
                    <a:pt x="45" y="11"/>
                    <a:pt x="36" y="5"/>
                    <a:pt x="25" y="5"/>
                  </a:cubicBezTo>
                  <a:cubicBezTo>
                    <a:pt x="14" y="5"/>
                    <a:pt x="4" y="11"/>
                    <a:pt x="4" y="19"/>
                  </a:cubicBezTo>
                  <a:close/>
                  <a:moveTo>
                    <a:pt x="58" y="48"/>
                  </a:moveTo>
                  <a:cubicBezTo>
                    <a:pt x="59" y="49"/>
                    <a:pt x="59" y="49"/>
                    <a:pt x="59" y="50"/>
                  </a:cubicBezTo>
                  <a:cubicBezTo>
                    <a:pt x="59" y="50"/>
                    <a:pt x="58" y="51"/>
                    <a:pt x="58" y="51"/>
                  </a:cubicBezTo>
                  <a:cubicBezTo>
                    <a:pt x="57" y="51"/>
                    <a:pt x="56" y="50"/>
                    <a:pt x="55" y="50"/>
                  </a:cubicBezTo>
                  <a:cubicBezTo>
                    <a:pt x="51" y="49"/>
                    <a:pt x="48" y="48"/>
                    <a:pt x="45" y="46"/>
                  </a:cubicBezTo>
                  <a:cubicBezTo>
                    <a:pt x="43" y="46"/>
                    <a:pt x="41" y="46"/>
                    <a:pt x="39" y="46"/>
                  </a:cubicBezTo>
                  <a:cubicBezTo>
                    <a:pt x="32" y="46"/>
                    <a:pt x="26" y="44"/>
                    <a:pt x="22" y="41"/>
                  </a:cubicBezTo>
                  <a:cubicBezTo>
                    <a:pt x="23" y="42"/>
                    <a:pt x="24" y="42"/>
                    <a:pt x="25" y="42"/>
                  </a:cubicBezTo>
                  <a:cubicBezTo>
                    <a:pt x="33" y="42"/>
                    <a:pt x="40" y="39"/>
                    <a:pt x="45" y="35"/>
                  </a:cubicBezTo>
                  <a:cubicBezTo>
                    <a:pt x="51" y="31"/>
                    <a:pt x="55" y="25"/>
                    <a:pt x="55" y="19"/>
                  </a:cubicBezTo>
                  <a:cubicBezTo>
                    <a:pt x="55" y="17"/>
                    <a:pt x="54" y="15"/>
                    <a:pt x="54" y="13"/>
                  </a:cubicBezTo>
                  <a:cubicBezTo>
                    <a:pt x="60" y="17"/>
                    <a:pt x="64" y="22"/>
                    <a:pt x="64" y="28"/>
                  </a:cubicBezTo>
                  <a:cubicBezTo>
                    <a:pt x="64" y="34"/>
                    <a:pt x="60" y="39"/>
                    <a:pt x="54" y="42"/>
                  </a:cubicBezTo>
                  <a:cubicBezTo>
                    <a:pt x="55" y="45"/>
                    <a:pt x="57" y="47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63"/>
          <p:cNvSpPr/>
          <p:nvPr/>
        </p:nvSpPr>
        <p:spPr>
          <a:xfrm>
            <a:off x="1734272" y="2623111"/>
            <a:ext cx="3553165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Ένα ποσοστό μαθητών με κινητική αναπηρία δεν έχει γνωστικούς περιορισμούς</a:t>
            </a:r>
            <a:endParaRPr lang="el-GR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Θέση εικόνας 2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3" r="113"/>
          <a:stretch>
            <a:fillRect/>
          </a:stretch>
        </p:blipFill>
        <p:spPr>
          <a:xfrm>
            <a:off x="6021616" y="1867530"/>
            <a:ext cx="7256639" cy="40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90967" y="2280648"/>
            <a:ext cx="5110392" cy="675994"/>
            <a:chOff x="950457" y="2194872"/>
            <a:chExt cx="4847294" cy="675994"/>
          </a:xfrm>
        </p:grpSpPr>
        <p:sp>
          <p:nvSpPr>
            <p:cNvPr id="8" name="TextBox 7"/>
            <p:cNvSpPr txBox="1"/>
            <p:nvPr/>
          </p:nvSpPr>
          <p:spPr>
            <a:xfrm>
              <a:off x="1727278" y="2194872"/>
              <a:ext cx="4070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Όλοι προσπαθούν να πετύχουν το καλύτερο με βάση τις δυνατότητές τους  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50457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0967" y="3470579"/>
            <a:ext cx="3946507" cy="675994"/>
            <a:chOff x="935736" y="3620820"/>
            <a:chExt cx="3946507" cy="675994"/>
          </a:xfrm>
        </p:grpSpPr>
        <p:sp>
          <p:nvSpPr>
            <p:cNvPr id="23" name="TextBox 22"/>
            <p:cNvSpPr txBox="1"/>
            <p:nvPr/>
          </p:nvSpPr>
          <p:spPr>
            <a:xfrm>
              <a:off x="1727278" y="3620820"/>
              <a:ext cx="3154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Στόχος: η μεγιστοποίηση του δυναμικού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35736" y="367819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2849" y="4717886"/>
            <a:ext cx="4955951" cy="830997"/>
            <a:chOff x="935736" y="5046768"/>
            <a:chExt cx="4955951" cy="830997"/>
          </a:xfrm>
        </p:grpSpPr>
        <p:sp>
          <p:nvSpPr>
            <p:cNvPr id="27" name="TextBox 26"/>
            <p:cNvSpPr txBox="1"/>
            <p:nvPr/>
          </p:nvSpPr>
          <p:spPr>
            <a:xfrm>
              <a:off x="1727278" y="5046768"/>
              <a:ext cx="4164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Τροποποίηση κανονισμών έτσι ώστε όλοι να κατανοούν τη δραστηριότητα και να γνωρίζουν τους πιθανούς κινδύνους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1058" y="696152"/>
            <a:ext cx="574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Εστιάζουμε στις δυνατότητες και όχι στις αδυναμίες των μαθητών 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58" y="4965688"/>
            <a:ext cx="280440" cy="237765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7" y="3709237"/>
            <a:ext cx="256054" cy="25605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44" y="2514226"/>
            <a:ext cx="256054" cy="237765"/>
          </a:xfrm>
          <a:prstGeom prst="rect">
            <a:avLst/>
          </a:prstGeom>
        </p:spPr>
      </p:pic>
      <p:pic>
        <p:nvPicPr>
          <p:cNvPr id="17" name="Θέση εικόνας 16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159" r="231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0" y="949928"/>
            <a:ext cx="7099026" cy="6571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3200" y="639779"/>
            <a:ext cx="5511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Σεβόμαστε τις επιθυμίες και τις ανάγκες των μαθητών</a:t>
            </a:r>
            <a:r>
              <a:rPr kumimoji="0" lang="el-GR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 </a:t>
            </a:r>
            <a:r>
              <a:rPr lang="el-GR" sz="2800" b="1" dirty="0" smtClean="0">
                <a:solidFill>
                  <a:srgbClr val="000000"/>
                </a:solidFill>
                <a:latin typeface="Montserrat ExtraBold" panose="00000900000000000000" pitchFamily="50" charset="0"/>
              </a:rPr>
              <a:t>μας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6"/>
          <p:cNvSpPr/>
          <p:nvPr/>
        </p:nvSpPr>
        <p:spPr>
          <a:xfrm>
            <a:off x="823200" y="2381159"/>
            <a:ext cx="5161040" cy="102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Πριν ανακοινωθούν οι προσαρμογές των κανονισμών συζητάμε με το μαθητή με αναπηρία κι αν δεν αισθάνεται άνετα ακυρώνεται η δραστηριότητα. </a:t>
            </a:r>
            <a:endParaRPr lang="en-US" sz="1400" b="0" i="0" dirty="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Rectangle 16"/>
          <p:cNvSpPr/>
          <p:nvPr/>
        </p:nvSpPr>
        <p:spPr>
          <a:xfrm>
            <a:off x="823200" y="3886516"/>
            <a:ext cx="5161040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PLAN B</a:t>
            </a: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Νέα δραστηριότητα για τον μαθητή με αναπηρία, παράλληλα με την υπόλοιπη τάξη</a:t>
            </a:r>
            <a:endParaRPr lang="en-US" sz="1400" b="0" i="0" dirty="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4" name="Θέση εικόνας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17" r="5517"/>
          <a:stretch>
            <a:fillRect/>
          </a:stretch>
        </p:blipFill>
        <p:spPr>
          <a:xfrm>
            <a:off x="6334528" y="1332276"/>
            <a:ext cx="6125615" cy="3453648"/>
          </a:xfrm>
          <a:prstGeom prst="rect">
            <a:avLst/>
          </a:prstGeom>
        </p:spPr>
      </p:pic>
      <p:sp>
        <p:nvSpPr>
          <p:cNvPr id="22" name="Rectangle 16"/>
          <p:cNvSpPr/>
          <p:nvPr/>
        </p:nvSpPr>
        <p:spPr>
          <a:xfrm>
            <a:off x="823200" y="5068707"/>
            <a:ext cx="4947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E7D2"/>
              </a:buClr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Οι μαθητές χωρίς αναπηρία σχεδόν πάντα αντιδρούν θετικά στην τροποποίηση κανονισμών, αρκεί να έχει προηγηθεί εξοικείωση της τάξης </a:t>
            </a:r>
            <a:endParaRPr lang="en-US" sz="1400" b="0" i="0" dirty="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389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39317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Πρόσθετες διαταραχές και θέματα ασφάλειας</a:t>
            </a:r>
            <a:endParaRPr lang="en-US" sz="24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096000" y="2233470"/>
            <a:ext cx="2310493" cy="1594153"/>
            <a:chOff x="6096001" y="2239448"/>
            <a:chExt cx="2310493" cy="1594153"/>
          </a:xfrm>
        </p:grpSpPr>
        <p:sp>
          <p:nvSpPr>
            <p:cNvPr id="43" name="Rectangle 42"/>
            <p:cNvSpPr/>
            <p:nvPr/>
          </p:nvSpPr>
          <p:spPr>
            <a:xfrm>
              <a:off x="6096001" y="3308136"/>
              <a:ext cx="2310493" cy="52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Δυνατές μπαλιές, κυνηγητό, παιχνίδια με μπάλες που αναπηδούν </a:t>
              </a:r>
              <a:endParaRPr lang="en-US" sz="10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1" y="2239448"/>
              <a:ext cx="2310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Επιληψία και άλλοι περιορισμοί (π.χ. νοητική αναπηρία)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0223" y="4183963"/>
            <a:ext cx="2947306" cy="1514349"/>
            <a:chOff x="6096000" y="4325423"/>
            <a:chExt cx="5532727" cy="1514349"/>
          </a:xfrm>
        </p:grpSpPr>
        <p:sp>
          <p:nvSpPr>
            <p:cNvPr id="45" name="Rectangle 44"/>
            <p:cNvSpPr/>
            <p:nvPr/>
          </p:nvSpPr>
          <p:spPr>
            <a:xfrm>
              <a:off x="6096000" y="5020317"/>
              <a:ext cx="5004706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5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Προσοχή σε δραστηριότητες με υψηλή ένταση, αλλαγή </a:t>
              </a:r>
              <a:r>
                <a:rPr lang="el-GR" sz="105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κατεύθυνσης</a:t>
              </a:r>
              <a:r>
                <a:rPr lang="el-GR" sz="105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l-GR" sz="105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ή  γρήγορες μετακινήσεις (π.χ. μήλα) </a:t>
              </a:r>
              <a:endParaRPr lang="en-US" sz="105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0" y="4325423"/>
              <a:ext cx="5532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Μειώνουμε τους κινδύνους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05596" y="2239448"/>
            <a:ext cx="2863330" cy="906049"/>
            <a:chOff x="9005596" y="2239448"/>
            <a:chExt cx="2863330" cy="906049"/>
          </a:xfrm>
        </p:grpSpPr>
        <p:sp>
          <p:nvSpPr>
            <p:cNvPr id="47" name="Rectangle 46"/>
            <p:cNvSpPr/>
            <p:nvPr/>
          </p:nvSpPr>
          <p:spPr>
            <a:xfrm>
              <a:off x="9005596" y="2822332"/>
              <a:ext cx="286333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Προσαρμογή απόστασης στη σκυταλοδρομία</a:t>
              </a:r>
              <a:endParaRPr lang="en-US" sz="10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7" y="2239448"/>
              <a:ext cx="27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Περισσότερη δικαιοσύνη</a:t>
              </a:r>
              <a:endParaRPr lang="en-US" sz="1600" b="1" dirty="0">
                <a:latin typeface="+mj-lt"/>
              </a:endParaRPr>
            </a:p>
          </p:txBody>
        </p:sp>
      </p:grpSp>
      <p:pic>
        <p:nvPicPr>
          <p:cNvPr id="6" name="Θέση εικόνας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30" b="50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82" y="-88343"/>
            <a:ext cx="4294790" cy="8390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693719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Κάθε μαθητής είναι ξεχωριστός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/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961124" y="4227190"/>
            <a:ext cx="6187439" cy="1229228"/>
            <a:chOff x="935737" y="3620820"/>
            <a:chExt cx="5160263" cy="1229228"/>
          </a:xfrm>
        </p:grpSpPr>
        <p:sp>
          <p:nvSpPr>
            <p:cNvPr id="19" name="Rectangle 18"/>
            <p:cNvSpPr/>
            <p:nvPr/>
          </p:nvSpPr>
          <p:spPr>
            <a:xfrm>
              <a:off x="1727278" y="3926718"/>
              <a:ext cx="39908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Μαθητές με βαλβίδα στον εγκέφαλο: αποφεύγονται κεφαλιές, βουτιές με το κεφάλι στην πισίνα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Μαθητές με σπαστική εγκεφαλική παράλυση: συνεχής υποστήριξη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7278" y="3620820"/>
              <a:ext cx="4368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Ιδιαιτερότητες αναπηρίας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935737" y="3666923"/>
              <a:ext cx="515921" cy="6298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9" name="Freeform 57"/>
            <p:cNvSpPr>
              <a:spLocks noEditPoints="1"/>
            </p:cNvSpPr>
            <p:nvPr/>
          </p:nvSpPr>
          <p:spPr bwMode="auto">
            <a:xfrm>
              <a:off x="1076384" y="3848993"/>
              <a:ext cx="258782" cy="258780"/>
            </a:xfrm>
            <a:custGeom>
              <a:avLst/>
              <a:gdLst>
                <a:gd name="T0" fmla="*/ 188913 w 55"/>
                <a:gd name="T1" fmla="*/ 106478 h 55"/>
                <a:gd name="T2" fmla="*/ 185478 w 55"/>
                <a:gd name="T3" fmla="*/ 113347 h 55"/>
                <a:gd name="T4" fmla="*/ 161435 w 55"/>
                <a:gd name="T5" fmla="*/ 116782 h 55"/>
                <a:gd name="T6" fmla="*/ 158000 w 55"/>
                <a:gd name="T7" fmla="*/ 127086 h 55"/>
                <a:gd name="T8" fmla="*/ 168304 w 55"/>
                <a:gd name="T9" fmla="*/ 144260 h 55"/>
                <a:gd name="T10" fmla="*/ 171739 w 55"/>
                <a:gd name="T11" fmla="*/ 147695 h 55"/>
                <a:gd name="T12" fmla="*/ 168304 w 55"/>
                <a:gd name="T13" fmla="*/ 151130 h 55"/>
                <a:gd name="T14" fmla="*/ 147696 w 55"/>
                <a:gd name="T15" fmla="*/ 171738 h 55"/>
                <a:gd name="T16" fmla="*/ 144261 w 55"/>
                <a:gd name="T17" fmla="*/ 171738 h 55"/>
                <a:gd name="T18" fmla="*/ 127087 w 55"/>
                <a:gd name="T19" fmla="*/ 157999 h 55"/>
                <a:gd name="T20" fmla="*/ 113348 w 55"/>
                <a:gd name="T21" fmla="*/ 161434 h 55"/>
                <a:gd name="T22" fmla="*/ 109913 w 55"/>
                <a:gd name="T23" fmla="*/ 185477 h 55"/>
                <a:gd name="T24" fmla="*/ 106478 w 55"/>
                <a:gd name="T25" fmla="*/ 188912 h 55"/>
                <a:gd name="T26" fmla="*/ 79000 w 55"/>
                <a:gd name="T27" fmla="*/ 188912 h 55"/>
                <a:gd name="T28" fmla="*/ 75565 w 55"/>
                <a:gd name="T29" fmla="*/ 185477 h 55"/>
                <a:gd name="T30" fmla="*/ 72130 w 55"/>
                <a:gd name="T31" fmla="*/ 161434 h 55"/>
                <a:gd name="T32" fmla="*/ 61826 w 55"/>
                <a:gd name="T33" fmla="*/ 157999 h 55"/>
                <a:gd name="T34" fmla="*/ 44652 w 55"/>
                <a:gd name="T35" fmla="*/ 171738 h 55"/>
                <a:gd name="T36" fmla="*/ 41217 w 55"/>
                <a:gd name="T37" fmla="*/ 171738 h 55"/>
                <a:gd name="T38" fmla="*/ 37783 w 55"/>
                <a:gd name="T39" fmla="*/ 171738 h 55"/>
                <a:gd name="T40" fmla="*/ 17174 w 55"/>
                <a:gd name="T41" fmla="*/ 151130 h 55"/>
                <a:gd name="T42" fmla="*/ 17174 w 55"/>
                <a:gd name="T43" fmla="*/ 147695 h 55"/>
                <a:gd name="T44" fmla="*/ 17174 w 55"/>
                <a:gd name="T45" fmla="*/ 144260 h 55"/>
                <a:gd name="T46" fmla="*/ 30913 w 55"/>
                <a:gd name="T47" fmla="*/ 127086 h 55"/>
                <a:gd name="T48" fmla="*/ 24043 w 55"/>
                <a:gd name="T49" fmla="*/ 113347 h 55"/>
                <a:gd name="T50" fmla="*/ 3435 w 55"/>
                <a:gd name="T51" fmla="*/ 113347 h 55"/>
                <a:gd name="T52" fmla="*/ 0 w 55"/>
                <a:gd name="T53" fmla="*/ 106478 h 55"/>
                <a:gd name="T54" fmla="*/ 0 w 55"/>
                <a:gd name="T55" fmla="*/ 79000 h 55"/>
                <a:gd name="T56" fmla="*/ 3435 w 55"/>
                <a:gd name="T57" fmla="*/ 75565 h 55"/>
                <a:gd name="T58" fmla="*/ 24043 w 55"/>
                <a:gd name="T59" fmla="*/ 72130 h 55"/>
                <a:gd name="T60" fmla="*/ 30913 w 55"/>
                <a:gd name="T61" fmla="*/ 61826 h 55"/>
                <a:gd name="T62" fmla="*/ 17174 w 55"/>
                <a:gd name="T63" fmla="*/ 44652 h 55"/>
                <a:gd name="T64" fmla="*/ 17174 w 55"/>
                <a:gd name="T65" fmla="*/ 41217 h 55"/>
                <a:gd name="T66" fmla="*/ 17174 w 55"/>
                <a:gd name="T67" fmla="*/ 37782 h 55"/>
                <a:gd name="T68" fmla="*/ 41217 w 55"/>
                <a:gd name="T69" fmla="*/ 17174 h 55"/>
                <a:gd name="T70" fmla="*/ 44652 w 55"/>
                <a:gd name="T71" fmla="*/ 17174 h 55"/>
                <a:gd name="T72" fmla="*/ 61826 w 55"/>
                <a:gd name="T73" fmla="*/ 30913 h 55"/>
                <a:gd name="T74" fmla="*/ 72130 w 55"/>
                <a:gd name="T75" fmla="*/ 27478 h 55"/>
                <a:gd name="T76" fmla="*/ 75565 w 55"/>
                <a:gd name="T77" fmla="*/ 3435 h 55"/>
                <a:gd name="T78" fmla="*/ 79000 w 55"/>
                <a:gd name="T79" fmla="*/ 0 h 55"/>
                <a:gd name="T80" fmla="*/ 106478 w 55"/>
                <a:gd name="T81" fmla="*/ 0 h 55"/>
                <a:gd name="T82" fmla="*/ 109913 w 55"/>
                <a:gd name="T83" fmla="*/ 3435 h 55"/>
                <a:gd name="T84" fmla="*/ 113348 w 55"/>
                <a:gd name="T85" fmla="*/ 27478 h 55"/>
                <a:gd name="T86" fmla="*/ 127087 w 55"/>
                <a:gd name="T87" fmla="*/ 30913 h 55"/>
                <a:gd name="T88" fmla="*/ 144261 w 55"/>
                <a:gd name="T89" fmla="*/ 17174 h 55"/>
                <a:gd name="T90" fmla="*/ 147696 w 55"/>
                <a:gd name="T91" fmla="*/ 17174 h 55"/>
                <a:gd name="T92" fmla="*/ 147696 w 55"/>
                <a:gd name="T93" fmla="*/ 17174 h 55"/>
                <a:gd name="T94" fmla="*/ 168304 w 55"/>
                <a:gd name="T95" fmla="*/ 37782 h 55"/>
                <a:gd name="T96" fmla="*/ 171739 w 55"/>
                <a:gd name="T97" fmla="*/ 41217 h 55"/>
                <a:gd name="T98" fmla="*/ 168304 w 55"/>
                <a:gd name="T99" fmla="*/ 44652 h 55"/>
                <a:gd name="T100" fmla="*/ 158000 w 55"/>
                <a:gd name="T101" fmla="*/ 61826 h 55"/>
                <a:gd name="T102" fmla="*/ 161435 w 55"/>
                <a:gd name="T103" fmla="*/ 72130 h 55"/>
                <a:gd name="T104" fmla="*/ 185478 w 55"/>
                <a:gd name="T105" fmla="*/ 75565 h 55"/>
                <a:gd name="T106" fmla="*/ 188913 w 55"/>
                <a:gd name="T107" fmla="*/ 79000 h 55"/>
                <a:gd name="T108" fmla="*/ 188913 w 55"/>
                <a:gd name="T109" fmla="*/ 106478 h 55"/>
                <a:gd name="T110" fmla="*/ 92739 w 55"/>
                <a:gd name="T111" fmla="*/ 61826 h 55"/>
                <a:gd name="T112" fmla="*/ 61826 w 55"/>
                <a:gd name="T113" fmla="*/ 92739 h 55"/>
                <a:gd name="T114" fmla="*/ 92739 w 55"/>
                <a:gd name="T115" fmla="*/ 123651 h 55"/>
                <a:gd name="T116" fmla="*/ 123652 w 55"/>
                <a:gd name="T117" fmla="*/ 92739 h 55"/>
                <a:gd name="T118" fmla="*/ 92739 w 55"/>
                <a:gd name="T119" fmla="*/ 61826 h 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5736" y="1924122"/>
            <a:ext cx="5759704" cy="1474689"/>
            <a:chOff x="935736" y="2194872"/>
            <a:chExt cx="5759704" cy="1474689"/>
          </a:xfrm>
        </p:grpSpPr>
        <p:sp>
          <p:nvSpPr>
            <p:cNvPr id="15" name="Rectangle 14"/>
            <p:cNvSpPr/>
            <p:nvPr/>
          </p:nvSpPr>
          <p:spPr>
            <a:xfrm>
              <a:off x="1727278" y="2746231"/>
              <a:ext cx="496816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Επικοινωνία με συναδέλφους, ειδικό παιδαγωγό διοίκηση σχολείου, εκπαιδευτικό παράλληλης στήριξης</a:t>
              </a:r>
              <a:endPara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7278" y="2194872"/>
              <a:ext cx="4368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Πληροφορίες για ιατρικό ιστορικό και περιορισμούς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1115655" y="2440548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22" name="Θέση εικόνας 2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7738" r="7738" b="6209"/>
          <a:stretch/>
        </p:blipFill>
        <p:spPr>
          <a:xfrm>
            <a:off x="8262907" y="1130784"/>
            <a:ext cx="3557134" cy="59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Αναπηρικό </a:t>
            </a:r>
            <a:r>
              <a:rPr lang="el-GR" sz="3200" b="1" dirty="0" err="1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αμαξίδιο</a:t>
            </a:r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/>
            </a:r>
            <a:b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</a:b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630597" y="3107545"/>
            <a:ext cx="138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43985" y="3107545"/>
            <a:ext cx="143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82733" y="4342522"/>
            <a:ext cx="143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43985" y="4342522"/>
            <a:ext cx="145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95755" y="2193057"/>
            <a:ext cx="2740645" cy="1918183"/>
            <a:chOff x="9095755" y="2193057"/>
            <a:chExt cx="2740645" cy="1918183"/>
          </a:xfrm>
        </p:grpSpPr>
        <p:sp>
          <p:nvSpPr>
            <p:cNvPr id="60" name="Oval 59"/>
            <p:cNvSpPr/>
            <p:nvPr/>
          </p:nvSpPr>
          <p:spPr>
            <a:xfrm>
              <a:off x="9166715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095755" y="2910911"/>
              <a:ext cx="27406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Δεν επιτρέπεται στους συμμαθητές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να βοηθούν ή να σηκώνουν τον μαθητή με αναπηρία από το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χωρίς τη δική μας άδεια και επίβλεψη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9344530" y="2370872"/>
              <a:ext cx="262988" cy="262988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92739 w 55"/>
                <a:gd name="T11" fmla="*/ 27478 h 55"/>
                <a:gd name="T12" fmla="*/ 27478 w 55"/>
                <a:gd name="T13" fmla="*/ 92739 h 55"/>
                <a:gd name="T14" fmla="*/ 92739 w 55"/>
                <a:gd name="T15" fmla="*/ 161434 h 55"/>
                <a:gd name="T16" fmla="*/ 161434 w 55"/>
                <a:gd name="T17" fmla="*/ 92739 h 55"/>
                <a:gd name="T18" fmla="*/ 92739 w 55"/>
                <a:gd name="T19" fmla="*/ 27478 h 55"/>
                <a:gd name="T20" fmla="*/ 109912 w 55"/>
                <a:gd name="T21" fmla="*/ 106478 h 55"/>
                <a:gd name="T22" fmla="*/ 106478 w 55"/>
                <a:gd name="T23" fmla="*/ 109912 h 55"/>
                <a:gd name="T24" fmla="*/ 65261 w 55"/>
                <a:gd name="T25" fmla="*/ 109912 h 55"/>
                <a:gd name="T26" fmla="*/ 61826 w 55"/>
                <a:gd name="T27" fmla="*/ 106478 h 55"/>
                <a:gd name="T28" fmla="*/ 61826 w 55"/>
                <a:gd name="T29" fmla="*/ 96173 h 55"/>
                <a:gd name="T30" fmla="*/ 65261 w 55"/>
                <a:gd name="T31" fmla="*/ 92739 h 55"/>
                <a:gd name="T32" fmla="*/ 92739 w 55"/>
                <a:gd name="T33" fmla="*/ 92739 h 55"/>
                <a:gd name="T34" fmla="*/ 92739 w 55"/>
                <a:gd name="T35" fmla="*/ 51521 h 55"/>
                <a:gd name="T36" fmla="*/ 96173 w 55"/>
                <a:gd name="T37" fmla="*/ 48087 h 55"/>
                <a:gd name="T38" fmla="*/ 106478 w 55"/>
                <a:gd name="T39" fmla="*/ 48087 h 55"/>
                <a:gd name="T40" fmla="*/ 109912 w 55"/>
                <a:gd name="T41" fmla="*/ 51521 h 55"/>
                <a:gd name="T42" fmla="*/ 109912 w 55"/>
                <a:gd name="T43" fmla="*/ 10647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198" y="4285239"/>
            <a:ext cx="2581658" cy="2466758"/>
            <a:chOff x="838198" y="4285236"/>
            <a:chExt cx="2581658" cy="2324311"/>
          </a:xfrm>
        </p:grpSpPr>
        <p:sp>
          <p:nvSpPr>
            <p:cNvPr id="57" name="Oval 56"/>
            <p:cNvSpPr/>
            <p:nvPr/>
          </p:nvSpPr>
          <p:spPr>
            <a:xfrm>
              <a:off x="9091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8198" y="4956527"/>
              <a:ext cx="2581658" cy="1653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ΓΕΝΙΚΟΣ ΚΑΝΟΝΑΣ:</a:t>
              </a:r>
              <a:endPara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Η ζώνη είναι συνεχώς δεμένη μέχρι ο μαθητής να κατέβει από το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3" name="Freeform 60"/>
            <p:cNvSpPr>
              <a:spLocks noEditPoints="1"/>
            </p:cNvSpPr>
            <p:nvPr/>
          </p:nvSpPr>
          <p:spPr bwMode="auto">
            <a:xfrm>
              <a:off x="1078970" y="4483350"/>
              <a:ext cx="278998" cy="222390"/>
            </a:xfrm>
            <a:custGeom>
              <a:avLst/>
              <a:gdLst>
                <a:gd name="T0" fmla="*/ 171152 w 64"/>
                <a:gd name="T1" fmla="*/ 65056 h 51"/>
                <a:gd name="T2" fmla="*/ 85576 w 64"/>
                <a:gd name="T3" fmla="*/ 126689 h 51"/>
                <a:gd name="T4" fmla="*/ 65038 w 64"/>
                <a:gd name="T5" fmla="*/ 123265 h 51"/>
                <a:gd name="T6" fmla="*/ 30807 w 64"/>
                <a:gd name="T7" fmla="*/ 140385 h 51"/>
                <a:gd name="T8" fmla="*/ 20538 w 64"/>
                <a:gd name="T9" fmla="*/ 143809 h 51"/>
                <a:gd name="T10" fmla="*/ 20538 w 64"/>
                <a:gd name="T11" fmla="*/ 143809 h 51"/>
                <a:gd name="T12" fmla="*/ 13692 w 64"/>
                <a:gd name="T13" fmla="*/ 140385 h 51"/>
                <a:gd name="T14" fmla="*/ 17115 w 64"/>
                <a:gd name="T15" fmla="*/ 133537 h 51"/>
                <a:gd name="T16" fmla="*/ 30807 w 64"/>
                <a:gd name="T17" fmla="*/ 112993 h 51"/>
                <a:gd name="T18" fmla="*/ 0 w 64"/>
                <a:gd name="T19" fmla="*/ 65056 h 51"/>
                <a:gd name="T20" fmla="*/ 85576 w 64"/>
                <a:gd name="T21" fmla="*/ 0 h 51"/>
                <a:gd name="T22" fmla="*/ 171152 w 64"/>
                <a:gd name="T23" fmla="*/ 65056 h 51"/>
                <a:gd name="T24" fmla="*/ 13692 w 64"/>
                <a:gd name="T25" fmla="*/ 65056 h 51"/>
                <a:gd name="T26" fmla="*/ 41077 w 64"/>
                <a:gd name="T27" fmla="*/ 99297 h 51"/>
                <a:gd name="T28" fmla="*/ 51346 w 64"/>
                <a:gd name="T29" fmla="*/ 106145 h 51"/>
                <a:gd name="T30" fmla="*/ 47923 w 64"/>
                <a:gd name="T31" fmla="*/ 116417 h 51"/>
                <a:gd name="T32" fmla="*/ 54769 w 64"/>
                <a:gd name="T33" fmla="*/ 112993 h 51"/>
                <a:gd name="T34" fmla="*/ 61615 w 64"/>
                <a:gd name="T35" fmla="*/ 109569 h 51"/>
                <a:gd name="T36" fmla="*/ 65038 w 64"/>
                <a:gd name="T37" fmla="*/ 109569 h 51"/>
                <a:gd name="T38" fmla="*/ 85576 w 64"/>
                <a:gd name="T39" fmla="*/ 109569 h 51"/>
                <a:gd name="T40" fmla="*/ 154037 w 64"/>
                <a:gd name="T41" fmla="*/ 65056 h 51"/>
                <a:gd name="T42" fmla="*/ 85576 w 64"/>
                <a:gd name="T43" fmla="*/ 17120 h 51"/>
                <a:gd name="T44" fmla="*/ 13692 w 64"/>
                <a:gd name="T45" fmla="*/ 65056 h 51"/>
                <a:gd name="T46" fmla="*/ 198537 w 64"/>
                <a:gd name="T47" fmla="*/ 164353 h 51"/>
                <a:gd name="T48" fmla="*/ 201960 w 64"/>
                <a:gd name="T49" fmla="*/ 171201 h 51"/>
                <a:gd name="T50" fmla="*/ 198537 w 64"/>
                <a:gd name="T51" fmla="*/ 174625 h 51"/>
                <a:gd name="T52" fmla="*/ 188268 w 64"/>
                <a:gd name="T53" fmla="*/ 171201 h 51"/>
                <a:gd name="T54" fmla="*/ 154037 w 64"/>
                <a:gd name="T55" fmla="*/ 157505 h 51"/>
                <a:gd name="T56" fmla="*/ 133499 w 64"/>
                <a:gd name="T57" fmla="*/ 157505 h 51"/>
                <a:gd name="T58" fmla="*/ 75307 w 64"/>
                <a:gd name="T59" fmla="*/ 140385 h 51"/>
                <a:gd name="T60" fmla="*/ 85576 w 64"/>
                <a:gd name="T61" fmla="*/ 143809 h 51"/>
                <a:gd name="T62" fmla="*/ 154037 w 64"/>
                <a:gd name="T63" fmla="*/ 119841 h 51"/>
                <a:gd name="T64" fmla="*/ 188268 w 64"/>
                <a:gd name="T65" fmla="*/ 65056 h 51"/>
                <a:gd name="T66" fmla="*/ 184845 w 64"/>
                <a:gd name="T67" fmla="*/ 44512 h 51"/>
                <a:gd name="T68" fmla="*/ 219075 w 64"/>
                <a:gd name="T69" fmla="*/ 95873 h 51"/>
                <a:gd name="T70" fmla="*/ 184845 w 64"/>
                <a:gd name="T71" fmla="*/ 143809 h 51"/>
                <a:gd name="T72" fmla="*/ 198537 w 64"/>
                <a:gd name="T73" fmla="*/ 16435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" h="51">
                  <a:moveTo>
                    <a:pt x="50" y="19"/>
                  </a:moveTo>
                  <a:cubicBezTo>
                    <a:pt x="50" y="29"/>
                    <a:pt x="39" y="37"/>
                    <a:pt x="25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9"/>
                    <a:pt x="12" y="40"/>
                    <a:pt x="9" y="41"/>
                  </a:cubicBezTo>
                  <a:cubicBezTo>
                    <a:pt x="8" y="41"/>
                    <a:pt x="7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2"/>
                    <a:pt x="4" y="41"/>
                    <a:pt x="4" y="41"/>
                  </a:cubicBezTo>
                  <a:cubicBezTo>
                    <a:pt x="4" y="40"/>
                    <a:pt x="5" y="39"/>
                    <a:pt x="5" y="39"/>
                  </a:cubicBezTo>
                  <a:cubicBezTo>
                    <a:pt x="6" y="37"/>
                    <a:pt x="8" y="36"/>
                    <a:pt x="9" y="33"/>
                  </a:cubicBezTo>
                  <a:cubicBezTo>
                    <a:pt x="3" y="30"/>
                    <a:pt x="0" y="25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9" y="0"/>
                    <a:pt x="50" y="9"/>
                    <a:pt x="50" y="19"/>
                  </a:cubicBezTo>
                  <a:close/>
                  <a:moveTo>
                    <a:pt x="4" y="19"/>
                  </a:moveTo>
                  <a:cubicBezTo>
                    <a:pt x="4" y="23"/>
                    <a:pt x="7" y="26"/>
                    <a:pt x="12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6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3" y="32"/>
                    <a:pt x="25" y="32"/>
                  </a:cubicBezTo>
                  <a:cubicBezTo>
                    <a:pt x="36" y="32"/>
                    <a:pt x="45" y="26"/>
                    <a:pt x="45" y="19"/>
                  </a:cubicBezTo>
                  <a:cubicBezTo>
                    <a:pt x="45" y="11"/>
                    <a:pt x="36" y="5"/>
                    <a:pt x="25" y="5"/>
                  </a:cubicBezTo>
                  <a:cubicBezTo>
                    <a:pt x="14" y="5"/>
                    <a:pt x="4" y="11"/>
                    <a:pt x="4" y="19"/>
                  </a:cubicBezTo>
                  <a:close/>
                  <a:moveTo>
                    <a:pt x="58" y="48"/>
                  </a:moveTo>
                  <a:cubicBezTo>
                    <a:pt x="59" y="49"/>
                    <a:pt x="59" y="49"/>
                    <a:pt x="59" y="50"/>
                  </a:cubicBezTo>
                  <a:cubicBezTo>
                    <a:pt x="59" y="50"/>
                    <a:pt x="58" y="51"/>
                    <a:pt x="58" y="51"/>
                  </a:cubicBezTo>
                  <a:cubicBezTo>
                    <a:pt x="57" y="51"/>
                    <a:pt x="56" y="50"/>
                    <a:pt x="55" y="50"/>
                  </a:cubicBezTo>
                  <a:cubicBezTo>
                    <a:pt x="51" y="49"/>
                    <a:pt x="48" y="48"/>
                    <a:pt x="45" y="46"/>
                  </a:cubicBezTo>
                  <a:cubicBezTo>
                    <a:pt x="43" y="46"/>
                    <a:pt x="41" y="46"/>
                    <a:pt x="39" y="46"/>
                  </a:cubicBezTo>
                  <a:cubicBezTo>
                    <a:pt x="32" y="46"/>
                    <a:pt x="26" y="44"/>
                    <a:pt x="22" y="41"/>
                  </a:cubicBezTo>
                  <a:cubicBezTo>
                    <a:pt x="23" y="42"/>
                    <a:pt x="24" y="42"/>
                    <a:pt x="25" y="42"/>
                  </a:cubicBezTo>
                  <a:cubicBezTo>
                    <a:pt x="33" y="42"/>
                    <a:pt x="40" y="39"/>
                    <a:pt x="45" y="35"/>
                  </a:cubicBezTo>
                  <a:cubicBezTo>
                    <a:pt x="51" y="31"/>
                    <a:pt x="55" y="25"/>
                    <a:pt x="55" y="19"/>
                  </a:cubicBezTo>
                  <a:cubicBezTo>
                    <a:pt x="55" y="17"/>
                    <a:pt x="54" y="15"/>
                    <a:pt x="54" y="13"/>
                  </a:cubicBezTo>
                  <a:cubicBezTo>
                    <a:pt x="60" y="17"/>
                    <a:pt x="64" y="22"/>
                    <a:pt x="64" y="28"/>
                  </a:cubicBezTo>
                  <a:cubicBezTo>
                    <a:pt x="64" y="34"/>
                    <a:pt x="60" y="39"/>
                    <a:pt x="54" y="42"/>
                  </a:cubicBezTo>
                  <a:cubicBezTo>
                    <a:pt x="55" y="45"/>
                    <a:pt x="57" y="47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95754" y="4285236"/>
            <a:ext cx="3004806" cy="1980952"/>
            <a:chOff x="9095754" y="4285236"/>
            <a:chExt cx="3004806" cy="1980952"/>
          </a:xfrm>
        </p:grpSpPr>
        <p:sp>
          <p:nvSpPr>
            <p:cNvPr id="63" name="Oval 62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095754" y="5065859"/>
              <a:ext cx="30048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σφαλισμένα φρένα όταν ο μαθητής έχει πάρει θέσει για να εκτελέσει μια δραστηριότητα ή όταν μεταφέρεται από και προς το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Freeform 150"/>
            <p:cNvSpPr>
              <a:spLocks noEditPoints="1"/>
            </p:cNvSpPr>
            <p:nvPr/>
          </p:nvSpPr>
          <p:spPr bwMode="auto">
            <a:xfrm>
              <a:off x="9355731" y="4469198"/>
              <a:ext cx="240586" cy="250694"/>
            </a:xfrm>
            <a:custGeom>
              <a:avLst/>
              <a:gdLst>
                <a:gd name="T0" fmla="*/ 17174 w 55"/>
                <a:gd name="T1" fmla="*/ 120873 h 57"/>
                <a:gd name="T2" fmla="*/ 0 w 55"/>
                <a:gd name="T3" fmla="*/ 100152 h 57"/>
                <a:gd name="T4" fmla="*/ 17174 w 55"/>
                <a:gd name="T5" fmla="*/ 82884 h 57"/>
                <a:gd name="T6" fmla="*/ 37783 w 55"/>
                <a:gd name="T7" fmla="*/ 100152 h 57"/>
                <a:gd name="T8" fmla="*/ 17174 w 55"/>
                <a:gd name="T9" fmla="*/ 120873 h 57"/>
                <a:gd name="T10" fmla="*/ 41217 w 55"/>
                <a:gd name="T11" fmla="*/ 69070 h 57"/>
                <a:gd name="T12" fmla="*/ 20609 w 55"/>
                <a:gd name="T13" fmla="*/ 44896 h 57"/>
                <a:gd name="T14" fmla="*/ 41217 w 55"/>
                <a:gd name="T15" fmla="*/ 24175 h 57"/>
                <a:gd name="T16" fmla="*/ 65261 w 55"/>
                <a:gd name="T17" fmla="*/ 44896 h 57"/>
                <a:gd name="T18" fmla="*/ 41217 w 55"/>
                <a:gd name="T19" fmla="*/ 69070 h 57"/>
                <a:gd name="T20" fmla="*/ 41217 w 55"/>
                <a:gd name="T21" fmla="*/ 172675 h 57"/>
                <a:gd name="T22" fmla="*/ 24043 w 55"/>
                <a:gd name="T23" fmla="*/ 155408 h 57"/>
                <a:gd name="T24" fmla="*/ 41217 w 55"/>
                <a:gd name="T25" fmla="*/ 138140 h 57"/>
                <a:gd name="T26" fmla="*/ 58391 w 55"/>
                <a:gd name="T27" fmla="*/ 155408 h 57"/>
                <a:gd name="T28" fmla="*/ 41217 w 55"/>
                <a:gd name="T29" fmla="*/ 172675 h 57"/>
                <a:gd name="T30" fmla="*/ 96174 w 55"/>
                <a:gd name="T31" fmla="*/ 44896 h 57"/>
                <a:gd name="T32" fmla="*/ 72130 w 55"/>
                <a:gd name="T33" fmla="*/ 20721 h 57"/>
                <a:gd name="T34" fmla="*/ 96174 w 55"/>
                <a:gd name="T35" fmla="*/ 0 h 57"/>
                <a:gd name="T36" fmla="*/ 120217 w 55"/>
                <a:gd name="T37" fmla="*/ 20721 h 57"/>
                <a:gd name="T38" fmla="*/ 96174 w 55"/>
                <a:gd name="T39" fmla="*/ 44896 h 57"/>
                <a:gd name="T40" fmla="*/ 96174 w 55"/>
                <a:gd name="T41" fmla="*/ 196850 h 57"/>
                <a:gd name="T42" fmla="*/ 82435 w 55"/>
                <a:gd name="T43" fmla="*/ 179582 h 57"/>
                <a:gd name="T44" fmla="*/ 96174 w 55"/>
                <a:gd name="T45" fmla="*/ 165768 h 57"/>
                <a:gd name="T46" fmla="*/ 113348 w 55"/>
                <a:gd name="T47" fmla="*/ 179582 h 57"/>
                <a:gd name="T48" fmla="*/ 96174 w 55"/>
                <a:gd name="T49" fmla="*/ 196850 h 57"/>
                <a:gd name="T50" fmla="*/ 151130 w 55"/>
                <a:gd name="T51" fmla="*/ 169222 h 57"/>
                <a:gd name="T52" fmla="*/ 137391 w 55"/>
                <a:gd name="T53" fmla="*/ 155408 h 57"/>
                <a:gd name="T54" fmla="*/ 151130 w 55"/>
                <a:gd name="T55" fmla="*/ 141594 h 57"/>
                <a:gd name="T56" fmla="*/ 164870 w 55"/>
                <a:gd name="T57" fmla="*/ 155408 h 57"/>
                <a:gd name="T58" fmla="*/ 151130 w 55"/>
                <a:gd name="T59" fmla="*/ 169222 h 57"/>
                <a:gd name="T60" fmla="*/ 151130 w 55"/>
                <a:gd name="T61" fmla="*/ 55256 h 57"/>
                <a:gd name="T62" fmla="*/ 140826 w 55"/>
                <a:gd name="T63" fmla="*/ 44896 h 57"/>
                <a:gd name="T64" fmla="*/ 151130 w 55"/>
                <a:gd name="T65" fmla="*/ 34535 h 57"/>
                <a:gd name="T66" fmla="*/ 161435 w 55"/>
                <a:gd name="T67" fmla="*/ 44896 h 57"/>
                <a:gd name="T68" fmla="*/ 151130 w 55"/>
                <a:gd name="T69" fmla="*/ 55256 h 57"/>
                <a:gd name="T70" fmla="*/ 175174 w 55"/>
                <a:gd name="T71" fmla="*/ 113966 h 57"/>
                <a:gd name="T72" fmla="*/ 164870 w 55"/>
                <a:gd name="T73" fmla="*/ 100152 h 57"/>
                <a:gd name="T74" fmla="*/ 175174 w 55"/>
                <a:gd name="T75" fmla="*/ 89791 h 57"/>
                <a:gd name="T76" fmla="*/ 188913 w 55"/>
                <a:gd name="T77" fmla="*/ 100152 h 57"/>
                <a:gd name="T78" fmla="*/ 175174 w 55"/>
                <a:gd name="T79" fmla="*/ 11396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5" h="57">
                  <a:moveTo>
                    <a:pt x="5" y="35"/>
                  </a:moveTo>
                  <a:cubicBezTo>
                    <a:pt x="2" y="35"/>
                    <a:pt x="0" y="32"/>
                    <a:pt x="0" y="29"/>
                  </a:cubicBezTo>
                  <a:cubicBezTo>
                    <a:pt x="0" y="26"/>
                    <a:pt x="2" y="24"/>
                    <a:pt x="5" y="24"/>
                  </a:cubicBezTo>
                  <a:cubicBezTo>
                    <a:pt x="9" y="24"/>
                    <a:pt x="11" y="26"/>
                    <a:pt x="11" y="29"/>
                  </a:cubicBezTo>
                  <a:cubicBezTo>
                    <a:pt x="11" y="32"/>
                    <a:pt x="9" y="35"/>
                    <a:pt x="5" y="35"/>
                  </a:cubicBezTo>
                  <a:close/>
                  <a:moveTo>
                    <a:pt x="12" y="20"/>
                  </a:moveTo>
                  <a:cubicBezTo>
                    <a:pt x="9" y="20"/>
                    <a:pt x="6" y="17"/>
                    <a:pt x="6" y="13"/>
                  </a:cubicBezTo>
                  <a:cubicBezTo>
                    <a:pt x="6" y="10"/>
                    <a:pt x="9" y="7"/>
                    <a:pt x="12" y="7"/>
                  </a:cubicBezTo>
                  <a:cubicBezTo>
                    <a:pt x="16" y="7"/>
                    <a:pt x="19" y="10"/>
                    <a:pt x="19" y="13"/>
                  </a:cubicBezTo>
                  <a:cubicBezTo>
                    <a:pt x="19" y="17"/>
                    <a:pt x="16" y="20"/>
                    <a:pt x="12" y="20"/>
                  </a:cubicBezTo>
                  <a:close/>
                  <a:moveTo>
                    <a:pt x="12" y="50"/>
                  </a:moveTo>
                  <a:cubicBezTo>
                    <a:pt x="9" y="50"/>
                    <a:pt x="7" y="48"/>
                    <a:pt x="7" y="45"/>
                  </a:cubicBezTo>
                  <a:cubicBezTo>
                    <a:pt x="7" y="42"/>
                    <a:pt x="9" y="40"/>
                    <a:pt x="12" y="40"/>
                  </a:cubicBezTo>
                  <a:cubicBezTo>
                    <a:pt x="15" y="40"/>
                    <a:pt x="17" y="42"/>
                    <a:pt x="17" y="45"/>
                  </a:cubicBezTo>
                  <a:cubicBezTo>
                    <a:pt x="17" y="48"/>
                    <a:pt x="15" y="50"/>
                    <a:pt x="12" y="50"/>
                  </a:cubicBezTo>
                  <a:close/>
                  <a:moveTo>
                    <a:pt x="28" y="13"/>
                  </a:moveTo>
                  <a:cubicBezTo>
                    <a:pt x="25" y="13"/>
                    <a:pt x="21" y="10"/>
                    <a:pt x="21" y="6"/>
                  </a:cubicBezTo>
                  <a:cubicBezTo>
                    <a:pt x="21" y="3"/>
                    <a:pt x="25" y="0"/>
                    <a:pt x="28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10"/>
                    <a:pt x="32" y="13"/>
                    <a:pt x="28" y="13"/>
                  </a:cubicBezTo>
                  <a:close/>
                  <a:moveTo>
                    <a:pt x="28" y="57"/>
                  </a:moveTo>
                  <a:cubicBezTo>
                    <a:pt x="26" y="57"/>
                    <a:pt x="24" y="55"/>
                    <a:pt x="24" y="52"/>
                  </a:cubicBezTo>
                  <a:cubicBezTo>
                    <a:pt x="24" y="50"/>
                    <a:pt x="26" y="48"/>
                    <a:pt x="28" y="48"/>
                  </a:cubicBezTo>
                  <a:cubicBezTo>
                    <a:pt x="31" y="48"/>
                    <a:pt x="33" y="50"/>
                    <a:pt x="33" y="52"/>
                  </a:cubicBezTo>
                  <a:cubicBezTo>
                    <a:pt x="33" y="55"/>
                    <a:pt x="31" y="57"/>
                    <a:pt x="28" y="57"/>
                  </a:cubicBezTo>
                  <a:close/>
                  <a:moveTo>
                    <a:pt x="44" y="49"/>
                  </a:moveTo>
                  <a:cubicBezTo>
                    <a:pt x="42" y="49"/>
                    <a:pt x="40" y="48"/>
                    <a:pt x="40" y="45"/>
                  </a:cubicBezTo>
                  <a:cubicBezTo>
                    <a:pt x="40" y="43"/>
                    <a:pt x="42" y="41"/>
                    <a:pt x="44" y="41"/>
                  </a:cubicBezTo>
                  <a:cubicBezTo>
                    <a:pt x="47" y="41"/>
                    <a:pt x="48" y="43"/>
                    <a:pt x="48" y="45"/>
                  </a:cubicBezTo>
                  <a:cubicBezTo>
                    <a:pt x="48" y="48"/>
                    <a:pt x="47" y="49"/>
                    <a:pt x="44" y="49"/>
                  </a:cubicBezTo>
                  <a:close/>
                  <a:moveTo>
                    <a:pt x="44" y="16"/>
                  </a:moveTo>
                  <a:cubicBezTo>
                    <a:pt x="43" y="16"/>
                    <a:pt x="41" y="15"/>
                    <a:pt x="41" y="13"/>
                  </a:cubicBezTo>
                  <a:cubicBezTo>
                    <a:pt x="41" y="12"/>
                    <a:pt x="43" y="10"/>
                    <a:pt x="44" y="10"/>
                  </a:cubicBezTo>
                  <a:cubicBezTo>
                    <a:pt x="46" y="10"/>
                    <a:pt x="47" y="12"/>
                    <a:pt x="47" y="13"/>
                  </a:cubicBezTo>
                  <a:cubicBezTo>
                    <a:pt x="47" y="15"/>
                    <a:pt x="46" y="16"/>
                    <a:pt x="44" y="16"/>
                  </a:cubicBezTo>
                  <a:close/>
                  <a:moveTo>
                    <a:pt x="51" y="33"/>
                  </a:moveTo>
                  <a:cubicBezTo>
                    <a:pt x="49" y="33"/>
                    <a:pt x="48" y="31"/>
                    <a:pt x="48" y="29"/>
                  </a:cubicBezTo>
                  <a:cubicBezTo>
                    <a:pt x="48" y="27"/>
                    <a:pt x="49" y="26"/>
                    <a:pt x="51" y="26"/>
                  </a:cubicBezTo>
                  <a:cubicBezTo>
                    <a:pt x="53" y="26"/>
                    <a:pt x="55" y="27"/>
                    <a:pt x="55" y="29"/>
                  </a:cubicBezTo>
                  <a:cubicBezTo>
                    <a:pt x="55" y="31"/>
                    <a:pt x="53" y="33"/>
                    <a:pt x="5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8199" y="2193057"/>
            <a:ext cx="2258045" cy="2204810"/>
            <a:chOff x="838199" y="2193057"/>
            <a:chExt cx="2258045" cy="2204810"/>
          </a:xfrm>
        </p:grpSpPr>
        <p:sp>
          <p:nvSpPr>
            <p:cNvPr id="54" name="Oval 53"/>
            <p:cNvSpPr/>
            <p:nvPr/>
          </p:nvSpPr>
          <p:spPr>
            <a:xfrm>
              <a:off x="909160" y="2193057"/>
              <a:ext cx="618618" cy="61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38199" y="2920539"/>
              <a:ext cx="225804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Εξοικείωση εκπαιδευτικών με αναπηρικό </a:t>
              </a: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αμαξίδιο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και γνώση των δυνατοτήτων που προσφέρει στον μαθητή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5" name="Freeform 107"/>
            <p:cNvSpPr>
              <a:spLocks/>
            </p:cNvSpPr>
            <p:nvPr/>
          </p:nvSpPr>
          <p:spPr bwMode="auto">
            <a:xfrm>
              <a:off x="1089079" y="2381357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72" y="2223414"/>
            <a:ext cx="5025390" cy="28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Προσαρμογές για μαθητές με αναπηρικό </a:t>
            </a:r>
            <a:r>
              <a:rPr lang="el-GR" sz="3200" b="1" dirty="0" err="1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αμαξίδιο</a:t>
            </a:r>
            <a:endParaRPr lang="el-GR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095999" y="2090172"/>
            <a:ext cx="53543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Οι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μαθητές </a:t>
            </a: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με έλεγχο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του </a:t>
            </a: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κορμού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και των άνω άκρων </a:t>
            </a:r>
            <a:endParaRPr lang="el-GR" sz="14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μπορούν να συμμετέχουν σε όλες σχεδόν τις δραστηριότητες, σταθμούς, διδασκαλία δεξιοτήτων, φυσική κατάσταση </a:t>
            </a:r>
            <a:r>
              <a:rPr lang="el-GR" sz="14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κλπ</a:t>
            </a: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με δημιουργικές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προσαρμογές. </a:t>
            </a:r>
            <a:endParaRPr lang="el-GR" sz="14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Σημαντικός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ο ρόλος του βοηθού συμμαθητή  (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partner)</a:t>
            </a:r>
            <a:endParaRPr lang="el-GR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l-GR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Θέση εικόνας 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107" r="241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Rectangle 42"/>
          <p:cNvSpPr/>
          <p:nvPr/>
        </p:nvSpPr>
        <p:spPr>
          <a:xfrm>
            <a:off x="6096000" y="4549676"/>
            <a:ext cx="53543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Οι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μαθητές </a:t>
            </a: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με περιορισμένο έλεγχο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του </a:t>
            </a:r>
            <a:r>
              <a:rPr lang="el-GR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κορμού </a:t>
            </a:r>
            <a:r>
              <a:rPr lang="el-GR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και των άνω άκρων </a:t>
            </a:r>
            <a:endParaRPr lang="el-GR" sz="14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έχουν ανάγκη για περισσότερη βοήθεια.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Καθοριστικός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ο ρόλος του βοηθού συμμαθητή  (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partner</a:t>
            </a:r>
            <a:r>
              <a: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r>
              <a:rPr lang="el-GR" sz="1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και του εκπαιδευτικού παράλληλης στήριξης</a:t>
            </a:r>
            <a:endParaRPr lang="el-GR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l-GR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2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6E7D2"/>
      </a:accent1>
      <a:accent2>
        <a:srgbClr val="26D2D4"/>
      </a:accent2>
      <a:accent3>
        <a:srgbClr val="2DACD9"/>
      </a:accent3>
      <a:accent4>
        <a:srgbClr val="3795DB"/>
      </a:accent4>
      <a:accent5>
        <a:srgbClr val="3D77E5"/>
      </a:accent5>
      <a:accent6>
        <a:srgbClr val="4E5CE6"/>
      </a:accent6>
      <a:hlink>
        <a:srgbClr val="0563C1"/>
      </a:hlink>
      <a:folHlink>
        <a:srgbClr val="954F72"/>
      </a:folHlink>
    </a:clrScheme>
    <a:fontScheme name="A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733</Words>
  <Application>Microsoft Office PowerPoint</Application>
  <PresentationFormat>Ευρεία οθόνη</PresentationFormat>
  <Paragraphs>138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</vt:lpstr>
      <vt:lpstr>Montserrat ExtraBold</vt:lpstr>
      <vt:lpstr>Montserrat Light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Fenia Karkaletsi</cp:lastModifiedBy>
  <cp:revision>122</cp:revision>
  <dcterms:created xsi:type="dcterms:W3CDTF">2019-06-29T02:04:41Z</dcterms:created>
  <dcterms:modified xsi:type="dcterms:W3CDTF">2024-05-15T23:13:32Z</dcterms:modified>
</cp:coreProperties>
</file>