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309" r:id="rId4"/>
    <p:sldId id="310" r:id="rId5"/>
    <p:sldId id="268" r:id="rId6"/>
    <p:sldId id="313" r:id="rId7"/>
    <p:sldId id="314" r:id="rId8"/>
    <p:sldId id="27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7E300-3E21-4A70-87A2-62EE4D02429A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4524-5FCC-4DA2-B6D8-963F83247C5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02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53FB256C-11C5-4DD9-9505-E5E99F9B0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32A55352-8FD0-4F10-9544-70A057393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s-ES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957099DA-FE5D-41E3-9AB3-09B990E4B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B4EF79-6BC1-40B8-891B-5F55FA09F5BD}" type="slidenum">
              <a:rPr lang="es-ES" altLang="es-ES" smtClean="0">
                <a:solidFill>
                  <a:srgbClr val="000000"/>
                </a:solidFill>
              </a:rPr>
              <a:pPr/>
              <a:t>2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0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2D5F-A754-462B-A9D5-64AA08FBD94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52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2D5F-A754-462B-A9D5-64AA08FBD94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38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AD67F813-2B57-49C8-B0E9-25D36D544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FA73585F-306F-4FDD-9FC7-E703480EF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EB0267FD-530C-4D19-A66F-685C6497E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2D781-00AC-486E-9574-92ACB459CDCF}" type="slidenum">
              <a:rPr lang="es-ES" altLang="es-ES" smtClean="0">
                <a:solidFill>
                  <a:srgbClr val="000000"/>
                </a:solidFill>
              </a:rPr>
              <a:pPr/>
              <a:t>3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0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78A4D080-CA3B-4631-BED0-4B6DA3CAF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55D3B953-D438-468A-B786-D711320F6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A592C622-2FCD-4D6F-8184-C974B164E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F59F8-F4AF-4D76-8679-782280D95E70}" type="slidenum">
              <a:rPr lang="es-ES" altLang="es-ES" smtClean="0">
                <a:solidFill>
                  <a:srgbClr val="000000"/>
                </a:solidFill>
              </a:rPr>
              <a:pPr/>
              <a:t>4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71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2A37C95C-A429-482E-880B-488176ACD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BCCE1ECC-139D-4310-B55A-28DFEA691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AB6C329C-9168-4CC8-A5CC-BC3BEA16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438155-83AE-4BC3-AD23-1A8F1BCF4D4E}" type="slidenum">
              <a:rPr lang="es-ES" altLang="es-ES" smtClean="0">
                <a:solidFill>
                  <a:srgbClr val="000000"/>
                </a:solidFill>
              </a:rPr>
              <a:pPr/>
              <a:t>5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6D109F48-8F21-4507-8A1F-3110174DB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90612911-71C8-4396-A6E2-4D16C79A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6FFA6B28-B8A5-412C-8BFA-B7EEE9867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71DBC9-6AAE-4C02-BBC2-5FC4DC7B40E4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013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6D109F48-8F21-4507-8A1F-3110174DB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90612911-71C8-4396-A6E2-4D16C79A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6FFA6B28-B8A5-412C-8BFA-B7EEE9867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71DBC9-6AAE-4C02-BBC2-5FC4DC7B40E4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972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9C0DB55E-F733-454A-9797-A1F3265E5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>
            <a:extLst>
              <a:ext uri="{FF2B5EF4-FFF2-40B4-BE49-F238E27FC236}">
                <a16:creationId xmlns:a16="http://schemas.microsoft.com/office/drawing/2014/main" id="{3A55A09A-D0A6-4F72-8A2A-33FE879DC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23A4C882-F176-4718-B77F-2F8B111F6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624795-BCFE-49E4-8CB9-004C01CDC8DB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628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2D5F-A754-462B-A9D5-64AA08FBD94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49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02D5F-A754-462B-A9D5-64AA08FBD94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18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93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82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2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58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08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58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28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35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15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28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21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6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43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9928-9252-486F-919B-38F4D69BC55C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B0C2ED-C625-417A-86D1-620EB81DEE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8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vl.gva.es/documents/31987/65113/Regles_COLPBOL.pdf/5214de6b-b020-4b79-b933-b85b3ecb4ac0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89AA528-E5D4-4A27-ACCD-347BCC82A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507" y="2252484"/>
            <a:ext cx="9473608" cy="23530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</a:rPr>
              <a:t>IMPLEMENTATION OF COLPBOL SPORT AT EUROPEAN LEVEL AS A TOOL TO IMPROVE THE QUALITY OF LIFE PERSONS WITH INTELLECTUAL DISABILITIES.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COLPBOL: </a:t>
            </a:r>
            <a:r>
              <a:rPr lang="el-GR" sz="2400" b="1" dirty="0" smtClean="0">
                <a:solidFill>
                  <a:srgbClr val="00B050"/>
                </a:solidFill>
              </a:rPr>
              <a:t>ΕΙΣΑΓΩΓΗ</a:t>
            </a:r>
            <a:endParaRPr lang="en-US" sz="2400" i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2F0E43-692B-42D2-B064-793D8CA6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00" y="5732253"/>
            <a:ext cx="4249935" cy="9306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B5D7F9-FFC6-4081-BC4A-C8916BEC92D8}"/>
              </a:ext>
            </a:extLst>
          </p:cNvPr>
          <p:cNvSpPr txBox="1"/>
          <p:nvPr/>
        </p:nvSpPr>
        <p:spPr>
          <a:xfrm>
            <a:off x="3522920" y="851612"/>
            <a:ext cx="498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s-ES" i="1" dirty="0"/>
              <a:t>I</a:t>
            </a:r>
            <a:r>
              <a:rPr lang="en-US" altLang="es-ES" sz="1800" i="1" dirty="0">
                <a:solidFill>
                  <a:schemeClr val="tx1"/>
                </a:solidFill>
              </a:rPr>
              <a:t>n search of equal opportunities to play </a:t>
            </a:r>
            <a:r>
              <a:rPr lang="en-US" altLang="es-ES" sz="1800" i="1" dirty="0" smtClean="0">
                <a:solidFill>
                  <a:schemeClr val="tx1"/>
                </a:solidFill>
              </a:rPr>
              <a:t>sport</a:t>
            </a:r>
          </a:p>
          <a:p>
            <a:r>
              <a:rPr lang="el-GR" i="1" dirty="0" smtClean="0"/>
              <a:t>Αναζητώντας ίσες ευκαιρίες στον αθλητισμό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CD3ECA-928A-43A0-8841-A34D72A31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8" y="397720"/>
            <a:ext cx="2171734" cy="15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2" name="Rectángulo 1"/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</a:t>
            </a:r>
            <a:r>
              <a:rPr lang="es-ES" sz="1400" b="1" dirty="0">
                <a:solidFill>
                  <a:srgbClr val="002060"/>
                </a:solidFill>
              </a:rPr>
              <a:t>COLPBOL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89212" y="1960574"/>
            <a:ext cx="86325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ΟΙ ΚΑΝΟΝΙΣΜΟΙ ΤΟΥ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COLPBOL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 ΒΑΣΙΖΟΝΤΑΙ ΣΕ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s-ES" b="1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ΠΤΥΧΕΣ ΕΝΤΑΞΗΣ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&amp; </a:t>
            </a:r>
          </a:p>
          <a:p>
            <a:pPr marL="285750" indent="-285750">
              <a:buFontTx/>
              <a:buChar char="-"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ΠΤΥΧΕΣ ΣΥΝΕΚΠΑΙΔΕΥΣΗΣ 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b="1" dirty="0">
              <a:latin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</a:rPr>
              <a:t>		</a:t>
            </a:r>
          </a:p>
          <a:p>
            <a:r>
              <a:rPr lang="es-ES" b="1" dirty="0">
                <a:latin typeface="Arial" panose="020B0604020202020204" pitchFamily="34" charset="0"/>
              </a:rPr>
              <a:t>			  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ΚΑΙ ΕΝΑΣ ΠΟΛΥ ΑΠΛΟΣ ΒΑΣΙΚΟΣ ΚΑΝΟΝΑΣ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Flecha: doblada hacia arriba 1"/>
          <p:cNvSpPr/>
          <p:nvPr/>
        </p:nvSpPr>
        <p:spPr>
          <a:xfrm flipV="1">
            <a:off x="5795976" y="2636912"/>
            <a:ext cx="3733800" cy="984854"/>
          </a:xfrm>
          <a:prstGeom prst="bentUp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121659" y="1131559"/>
            <a:ext cx="7984505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ΣΗΜΑΝΤΙΚΕΣ ΠΑΡΑΤΗΡΗΣΕΙΣ ΣΧΕΤΙΚΑ ΜΕ ΤΟΥΣ ΚΑΝΟΝΙΣΜΟΥΣ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462050" y="5226741"/>
            <a:ext cx="4561413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Ο/Η ΚΑΘΕΝΑΣ ΠΟΥ ΕΊΝΑΙ ΜΕΛΟΣ ΤΗΣ ΟΜΑΔΑΣ, ΕΙΝΑΙ ΑΠΑΡΑΙΤΗΤΟΣ/ Η ΚΑΙ ΣΗΜΑΝΤΙΚΟΣ/ Η ΓΙΑ ΚΑΠΟΙΟΝ ΛΟΓΟ 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122575" y="4590329"/>
            <a:ext cx="3240360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</a:rPr>
              <a:t>ΜΙΑ ΕΠΑΦΗ </a:t>
            </a:r>
            <a:endParaRPr lang="es-ES" sz="3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34026" y="4540510"/>
            <a:ext cx="2365640" cy="1477328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ΧΡΕΙΑΖΟΜΑΙ ΣΥΜΠΑΙΚΤΕΣ ΠΟΥ ΘΑ ΠΑΙΞΟΥΝ ΜΑΖΙ ΜΟΥ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ΕΝΤΑΞΙΑΚΟ ΠΛΑΙΣΙΟ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Flecha: a la derecha 30"/>
          <p:cNvSpPr/>
          <p:nvPr/>
        </p:nvSpPr>
        <p:spPr>
          <a:xfrm rot="5400000">
            <a:off x="7455880" y="1825968"/>
            <a:ext cx="573750" cy="4851697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8" name="Flecha: a la derecha 30"/>
          <p:cNvSpPr/>
          <p:nvPr/>
        </p:nvSpPr>
        <p:spPr>
          <a:xfrm rot="10800000">
            <a:off x="4610344" y="5450042"/>
            <a:ext cx="619125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4" name="Flecha circular 3"/>
          <p:cNvSpPr/>
          <p:nvPr/>
        </p:nvSpPr>
        <p:spPr>
          <a:xfrm rot="4222105">
            <a:off x="9413586" y="4680838"/>
            <a:ext cx="1235416" cy="1142885"/>
          </a:xfrm>
          <a:prstGeom prst="circular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: a la derecha 30"/>
          <p:cNvSpPr/>
          <p:nvPr/>
        </p:nvSpPr>
        <p:spPr>
          <a:xfrm rot="16200000">
            <a:off x="2625872" y="3548965"/>
            <a:ext cx="1378715" cy="533400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F81DEE03-3B10-458F-B678-A08720549B72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7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: a la derecha 30"/>
          <p:cNvSpPr/>
          <p:nvPr/>
        </p:nvSpPr>
        <p:spPr>
          <a:xfrm rot="5400000">
            <a:off x="5183475" y="4987278"/>
            <a:ext cx="1105011" cy="530960"/>
          </a:xfrm>
          <a:prstGeom prst="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44089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2" name="Rectángulo 1"/>
          <p:cNvSpPr/>
          <p:nvPr/>
        </p:nvSpPr>
        <p:spPr>
          <a:xfrm>
            <a:off x="1952665" y="1354090"/>
            <a:ext cx="3816425" cy="15696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002060"/>
                </a:solidFill>
              </a:rPr>
              <a:t>ΣΚΕΨΗ</a:t>
            </a:r>
            <a:endParaRPr lang="es-ES" sz="4800" b="1" dirty="0">
              <a:solidFill>
                <a:srgbClr val="002060"/>
              </a:solidFill>
            </a:endParaRPr>
          </a:p>
          <a:p>
            <a:endParaRPr lang="es-ES" sz="48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66" y="1033173"/>
            <a:ext cx="1650067" cy="165006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524000" y="5961985"/>
            <a:ext cx="91440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</a:rPr>
              <a:t>ΝΑ ΣΚΟΡΑΡΕΙ ΕΝΑ ΓΚΟΛ ΣΤΗΝ ΑΝΤΙΠΑΛΗ ΟΜΑΔΑ</a:t>
            </a:r>
            <a:endParaRPr lang="es-ES" sz="2800" dirty="0"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08090" y="3656150"/>
            <a:ext cx="255780" cy="893034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704169" y="4338199"/>
            <a:ext cx="8824216" cy="36163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750" b="1" dirty="0">
                <a:solidFill>
                  <a:srgbClr val="002060"/>
                </a:solidFill>
                <a:latin typeface="Arial" panose="020B0604020202020204" pitchFamily="34" charset="0"/>
              </a:rPr>
              <a:t>ΟΛΗ Η ΟΜΑΔΑ ΣΥΝΕΡΓΑΖΕΤΑΙ ΓΙΑ ΝΑ ΕΠΙΤΥΧΕΙ ΤΟΝ ΣΤΟΧΟ ΤΗΣ</a:t>
            </a:r>
            <a:endParaRPr lang="es-ES" sz="175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33" y="1332690"/>
            <a:ext cx="1499559" cy="105103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63611" y="2747483"/>
            <a:ext cx="8864774" cy="138499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</a:rPr>
              <a:t>ΑΠΟΤΡΕΠΟΥΜΕ ΤΟ ΕΝΔΕΧΟΜΕΝΟ ΝΑ ΥΠΑΡΧΟΥΝ ΜΕΡΙΚΟΙ ΚΑΛΟΙ ΠΑΙΚΤΕΣ, ΠΟΥ  «ΜΟΝΟΠΩΛΟΥΝ» ΤΟ ΠΑΙΧΝΙΔΙ</a:t>
            </a:r>
            <a:endParaRPr lang="es-ES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475C4FF-B3C8-4E8F-84D7-D17279844F9F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AD7429F-B204-48EC-8E58-A670ED971F64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 </a:t>
            </a:r>
            <a:r>
              <a:rPr lang="en-US" sz="1400" b="1" dirty="0">
                <a:solidFill>
                  <a:srgbClr val="002060"/>
                </a:solidFill>
              </a:rPr>
              <a:t>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8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2495601" y="1801450"/>
            <a:ext cx="7066027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</a:rPr>
              <a:t>ΤΙ ΚΑΤΑΛΑΒΑΙΝΟΥΜΕ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??????????????</a:t>
            </a:r>
            <a:endParaRPr lang="es-ES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7684" y="6227616"/>
            <a:ext cx="9074193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</a:rPr>
              <a:t>ΟΛΟΙ ΑΙΣΘΑΝΟΝΤΑΙ ΟΤΙ ΕΙΝΑΙ ΣΗΜΑΝΤΙΚΟΙ </a:t>
            </a:r>
            <a:endParaRPr lang="es-ES" sz="3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701314" y="2994562"/>
            <a:ext cx="8877272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ΕΝΑ ΑΘΛΗΜΑ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   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                    ΠΟΛΥ ΔΙΑΣΚΕΔΑΣΤΙΚΟ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    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              ΠΟΛΥ ΔΥΝΑΜΙΚΟ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79712" y="4161847"/>
            <a:ext cx="34200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ΟΛΟΙ ΑΙΣΘΑΝΟΝΤΑΙ ΟΤΙ ΕΙΝΑΙ ΕΝΑ ΣΗΜΑΝΤΙΚΟ ΜΕΡΟΣ ΤΗΣ ΟΜΑΔΑΣ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echa: a la derecha 30"/>
          <p:cNvSpPr/>
          <p:nvPr/>
        </p:nvSpPr>
        <p:spPr>
          <a:xfrm>
            <a:off x="3913749" y="2979160"/>
            <a:ext cx="889940" cy="38551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6" name="Flecha: a la derecha 30"/>
          <p:cNvSpPr/>
          <p:nvPr/>
        </p:nvSpPr>
        <p:spPr>
          <a:xfrm>
            <a:off x="7392144" y="2957742"/>
            <a:ext cx="889940" cy="38551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992286" y="4165540"/>
            <a:ext cx="3420000" cy="1200329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ΕΝΘΑΡΡΥΝΕΙ ΟΛΟΥΣ ΤΟΥΣ ΠΑΙΚΤΕΣ ΝΑ ΚΙΝΟΥΝΤΑΙ ΣΥΝΕΧΩΣ ΚΑΙ ΝΑ ΣΥΜΜΕΤΕΧΟΥΝ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Flecha izquierda, derecha y arriba 4"/>
          <p:cNvSpPr/>
          <p:nvPr/>
        </p:nvSpPr>
        <p:spPr>
          <a:xfrm flipV="1">
            <a:off x="5487923" y="4355222"/>
            <a:ext cx="1216152" cy="1470421"/>
          </a:xfrm>
          <a:prstGeom prst="leftRightUp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838F9D7-254B-494D-AFFB-7CD5A51871F4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000" i="1" dirty="0"/>
              <a:t>Αναζητώντας ίσες ευκαιρίες στον αθλητισμό </a:t>
            </a:r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9C40E0-A003-49F2-9555-DA547E2E85DB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 </a:t>
            </a:r>
            <a:r>
              <a:rPr lang="en-US" sz="1400" b="1" dirty="0">
                <a:solidFill>
                  <a:srgbClr val="002060"/>
                </a:solidFill>
              </a:rPr>
              <a:t>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0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733452" y="1606148"/>
            <a:ext cx="4074516" cy="3046988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Στο </a:t>
            </a:r>
            <a:r>
              <a:rPr lang="en-US" sz="3200" b="1" dirty="0">
                <a:solidFill>
                  <a:srgbClr val="002060"/>
                </a:solidFill>
              </a:rPr>
              <a:t>Colpbol, </a:t>
            </a:r>
            <a:r>
              <a:rPr lang="el-GR" sz="3200" b="1" dirty="0">
                <a:solidFill>
                  <a:srgbClr val="002060"/>
                </a:solidFill>
              </a:rPr>
              <a:t>δεν μπορείς να παίζεις μόνος/ η σου, έτσι μπορούμε να πούμε ότι η συνεργασία είναι υποχρεωτική.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69281" y="5805265"/>
            <a:ext cx="8934548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ΠΡΟΣΠΑΘΕΙ ΝΑ ΕΞΟΜΑΛΥΝΕΙ ΤΗΝ ΑΝΤΑΓΩΝΙΣΤΙΚΗ ΕΜΠΕΙΡΙΑ ΓΙΑ ΟΛΟΥΣ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151456" y="3393155"/>
            <a:ext cx="4204381" cy="2246769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solidFill>
                  <a:srgbClr val="002060"/>
                </a:solidFill>
              </a:rPr>
              <a:t>Το </a:t>
            </a:r>
            <a:r>
              <a:rPr lang="en-US" sz="2800" b="1" dirty="0">
                <a:solidFill>
                  <a:srgbClr val="002060"/>
                </a:solidFill>
              </a:rPr>
              <a:t>Colpbol, </a:t>
            </a:r>
            <a:r>
              <a:rPr lang="el-GR" sz="2800" b="1" dirty="0">
                <a:solidFill>
                  <a:srgbClr val="002060"/>
                </a:solidFill>
              </a:rPr>
              <a:t>προτρέπει την συνεργασία, λόγω του πνεύματός του, που καθορίζεται από τους κανόνες του.</a:t>
            </a:r>
            <a:endParaRPr lang="ca-ES" sz="2800" b="1" dirty="0">
              <a:solidFill>
                <a:srgbClr val="FF0000"/>
              </a:solidFill>
            </a:endParaRPr>
          </a:p>
        </p:txBody>
      </p:sp>
      <p:sp>
        <p:nvSpPr>
          <p:cNvPr id="14" name="Flecha: doblada hacia arriba 1"/>
          <p:cNvSpPr/>
          <p:nvPr/>
        </p:nvSpPr>
        <p:spPr>
          <a:xfrm flipV="1">
            <a:off x="6288270" y="1717289"/>
            <a:ext cx="4081842" cy="1633991"/>
          </a:xfrm>
          <a:prstGeom prst="bentUp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F16CA8-951E-49B6-B1D7-1EF6A5801418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DD90A66-4BE3-4008-830D-4DD4B59A5029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 </a:t>
            </a:r>
            <a:r>
              <a:rPr lang="en-US" sz="1400" b="1" dirty="0">
                <a:solidFill>
                  <a:srgbClr val="002060"/>
                </a:solidFill>
              </a:rPr>
              <a:t>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2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37684" y="1318754"/>
            <a:ext cx="9130317" cy="2492990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ΟΙ ΚΑΝΟΝΙΣΜΟΙ ΑΠΑΙΤΟΥΝ ΣΥΝΕΡΓΑΣΙΑ</a:t>
            </a:r>
            <a:endParaRPr lang="es-ES" sz="2600" b="1" dirty="0">
              <a:solidFill>
                <a:srgbClr val="002060"/>
              </a:solidFill>
            </a:endParaRPr>
          </a:p>
          <a:p>
            <a:endParaRPr lang="es-ES" sz="2600" b="1" dirty="0">
              <a:solidFill>
                <a:srgbClr val="002060"/>
              </a:solidFill>
            </a:endParaRPr>
          </a:p>
          <a:p>
            <a:endParaRPr lang="es-ES" sz="2600" b="1" dirty="0">
              <a:solidFill>
                <a:srgbClr val="002060"/>
              </a:solidFill>
            </a:endParaRPr>
          </a:p>
          <a:p>
            <a:endParaRPr lang="es-ES" sz="2600" b="1" dirty="0">
              <a:solidFill>
                <a:srgbClr val="002060"/>
              </a:solidFill>
            </a:endParaRPr>
          </a:p>
          <a:p>
            <a:pPr algn="ctr"/>
            <a:r>
              <a:rPr lang="el-GR" sz="2600" b="1" dirty="0">
                <a:solidFill>
                  <a:srgbClr val="002060"/>
                </a:solidFill>
              </a:rPr>
              <a:t>ΑΚΟΜΑ ΚΑΙ Ο </a:t>
            </a:r>
            <a:r>
              <a:rPr lang="es-ES" sz="2600" b="1" dirty="0">
                <a:solidFill>
                  <a:srgbClr val="002060"/>
                </a:solidFill>
              </a:rPr>
              <a:t> </a:t>
            </a:r>
            <a:r>
              <a:rPr lang="el-GR" sz="2600" b="1" dirty="0">
                <a:solidFill>
                  <a:srgbClr val="002060"/>
                </a:solidFill>
              </a:rPr>
              <a:t>ΠΙΟ ΔΕΞΙΟΤΕΧΝΗΣ ΑΘΛΗΤΗΣ/ ΤΡΙΑ ΧΡΕΙΑΖΕΤΑΙ ΤΟΝ ΣΥΝΑΘΛΗΤΗ/ΤΡΙΑ ΤΟΥ/ΤΗΣ</a:t>
            </a:r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786554" y="4093996"/>
            <a:ext cx="8632575" cy="193899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Εννοούμε ότι η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μπάλα πρέπει να περάσει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από τον έναν αθλητή/ τρια στον άλλο,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με τη συμμετοχή όλων.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Ή, όπως στην περίπτωση του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Colpbol,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όπου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αυτή η πτυχή ομαλοποιείται επειδή γίνεται βασικός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κανόνας: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μόνο μια επαφή ανά αθλητή/ τρια.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echa: a la derecha 30"/>
          <p:cNvSpPr/>
          <p:nvPr/>
        </p:nvSpPr>
        <p:spPr>
          <a:xfrm rot="5400000">
            <a:off x="5612307" y="-277022"/>
            <a:ext cx="889940" cy="51358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D8C1CA3-65F7-4EBF-ACCD-E8E03CEC61A2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C02464-87D0-45E2-B917-672CD93CC1B3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</a:t>
            </a:r>
            <a:r>
              <a:rPr lang="es-ES" sz="1400" b="1" dirty="0">
                <a:solidFill>
                  <a:srgbClr val="002060"/>
                </a:solidFill>
              </a:rPr>
              <a:t>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37684" y="1318754"/>
            <a:ext cx="9130317" cy="129266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ΒΑΣΙΚΟΙ ΚΑΝΟΝΙΣΜΟΙ ΤΟΥ </a:t>
            </a:r>
            <a:r>
              <a:rPr lang="es-ES" sz="2600" b="1" dirty="0">
                <a:solidFill>
                  <a:srgbClr val="002060"/>
                </a:solidFill>
              </a:rPr>
              <a:t>COLPBOL</a:t>
            </a: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5" name="Flecha: a la derecha 30"/>
          <p:cNvSpPr/>
          <p:nvPr/>
        </p:nvSpPr>
        <p:spPr>
          <a:xfrm rot="5400000">
            <a:off x="5648008" y="-203254"/>
            <a:ext cx="889940" cy="51358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7684" y="3197623"/>
            <a:ext cx="9130317" cy="4493538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2600" b="1" dirty="0">
                <a:solidFill>
                  <a:srgbClr val="002060"/>
                </a:solidFill>
              </a:rPr>
              <a:t>- </a:t>
            </a:r>
            <a:r>
              <a:rPr lang="el-GR" sz="2600" b="1" dirty="0">
                <a:solidFill>
                  <a:srgbClr val="002060"/>
                </a:solidFill>
              </a:rPr>
              <a:t>Το </a:t>
            </a:r>
            <a:r>
              <a:rPr lang="el-GR" sz="2600" b="1" dirty="0">
                <a:solidFill>
                  <a:srgbClr val="002060"/>
                </a:solidFill>
              </a:rPr>
              <a:t>Colpbol ορίζεται ως ένα άθλημα συλλογικής </a:t>
            </a:r>
            <a:r>
              <a:rPr lang="el-GR" sz="2600" b="1" dirty="0">
                <a:solidFill>
                  <a:srgbClr val="002060"/>
                </a:solidFill>
              </a:rPr>
              <a:t>«εισβολής», </a:t>
            </a:r>
            <a:r>
              <a:rPr lang="el-GR" sz="2600" b="1" dirty="0">
                <a:solidFill>
                  <a:srgbClr val="002060"/>
                </a:solidFill>
              </a:rPr>
              <a:t>το οποίο παίζεται από δύο μικτές ομάδες 7 </a:t>
            </a:r>
            <a:r>
              <a:rPr lang="el-GR" sz="2600" b="1" dirty="0">
                <a:solidFill>
                  <a:srgbClr val="002060"/>
                </a:solidFill>
              </a:rPr>
              <a:t>αθλητών/ τριών (παικτών), </a:t>
            </a:r>
            <a:r>
              <a:rPr lang="el-GR" sz="2600" b="1" dirty="0">
                <a:solidFill>
                  <a:srgbClr val="002060"/>
                </a:solidFill>
              </a:rPr>
              <a:t>σε έναν </a:t>
            </a:r>
            <a:r>
              <a:rPr lang="el-GR" sz="2600" b="1" dirty="0">
                <a:solidFill>
                  <a:srgbClr val="002060"/>
                </a:solidFill>
              </a:rPr>
              <a:t>ακριβώς προκαθορισμένο </a:t>
            </a:r>
            <a:r>
              <a:rPr lang="el-GR" sz="2600" b="1" dirty="0">
                <a:solidFill>
                  <a:srgbClr val="002060"/>
                </a:solidFill>
              </a:rPr>
              <a:t>χώρο, του οποίου ο στόχος είναι να </a:t>
            </a:r>
            <a:r>
              <a:rPr lang="el-GR" sz="2600" b="1" dirty="0">
                <a:solidFill>
                  <a:srgbClr val="002060"/>
                </a:solidFill>
              </a:rPr>
              <a:t>καταλήξει </a:t>
            </a:r>
            <a:r>
              <a:rPr lang="el-GR" sz="2600" b="1" dirty="0">
                <a:solidFill>
                  <a:srgbClr val="002060"/>
                </a:solidFill>
              </a:rPr>
              <a:t>μια μπάλα </a:t>
            </a:r>
            <a:r>
              <a:rPr lang="el-GR" sz="2600" b="1" dirty="0">
                <a:solidFill>
                  <a:srgbClr val="002060"/>
                </a:solidFill>
              </a:rPr>
              <a:t>στο </a:t>
            </a:r>
            <a:r>
              <a:rPr lang="el-GR" sz="2600" b="1" dirty="0">
                <a:solidFill>
                  <a:srgbClr val="002060"/>
                </a:solidFill>
              </a:rPr>
              <a:t>αντίπαλο </a:t>
            </a:r>
            <a:r>
              <a:rPr lang="el-GR" sz="2600" b="1" dirty="0">
                <a:solidFill>
                  <a:srgbClr val="002060"/>
                </a:solidFill>
              </a:rPr>
              <a:t>τέρμα, </a:t>
            </a:r>
            <a:r>
              <a:rPr lang="el-GR" sz="2600" b="1" dirty="0">
                <a:solidFill>
                  <a:srgbClr val="002060"/>
                </a:solidFill>
              </a:rPr>
              <a:t>χτυπώντας την με τα χέρια.</a:t>
            </a:r>
            <a:endParaRPr lang="en-GB" sz="2600" b="1" dirty="0">
              <a:solidFill>
                <a:srgbClr val="002060"/>
              </a:solidFill>
            </a:endParaRPr>
          </a:p>
          <a:p>
            <a:pPr lvl="1"/>
            <a:r>
              <a:rPr lang="en-GB" sz="2600" b="1" dirty="0">
                <a:solidFill>
                  <a:srgbClr val="002060"/>
                </a:solidFill>
              </a:rPr>
              <a:t> - </a:t>
            </a:r>
            <a:r>
              <a:rPr lang="el-GR" sz="2600" b="1" dirty="0">
                <a:solidFill>
                  <a:srgbClr val="002060"/>
                </a:solidFill>
              </a:rPr>
              <a:t>Η κύρια δεξιότητα είναι το χτύπημα. Η μπάλα μπορεί να χτυπηθεί μόνο με τα χέρια, τους βραχίονες, ή το πάνω μέρος του σώματος.</a:t>
            </a:r>
            <a:endParaRPr lang="en-GB" sz="2600" b="1" dirty="0">
              <a:solidFill>
                <a:srgbClr val="002060"/>
              </a:solidFill>
            </a:endParaRPr>
          </a:p>
          <a:p>
            <a:r>
              <a:rPr lang="en-GB" sz="2600" b="1" dirty="0">
                <a:solidFill>
                  <a:srgbClr val="002060"/>
                </a:solidFill>
              </a:rPr>
              <a:t>       - </a:t>
            </a:r>
            <a:r>
              <a:rPr lang="el-GR" sz="2600" b="1" dirty="0">
                <a:solidFill>
                  <a:srgbClr val="002060"/>
                </a:solidFill>
              </a:rPr>
              <a:t>Κανένας αθλητής/ τρια </a:t>
            </a:r>
            <a:r>
              <a:rPr lang="el-GR" sz="2600" b="1" dirty="0">
                <a:solidFill>
                  <a:srgbClr val="002060"/>
                </a:solidFill>
              </a:rPr>
              <a:t>δεν μπορεί να χτυπήσει τη μπάλα </a:t>
            </a:r>
            <a:r>
              <a:rPr lang="el-GR" sz="2600" b="1" dirty="0">
                <a:solidFill>
                  <a:srgbClr val="002060"/>
                </a:solidFill>
              </a:rPr>
              <a:t>δύο συνεχόμενες φορές. </a:t>
            </a:r>
            <a:endParaRPr lang="en-GB" sz="2600" b="1" dirty="0">
              <a:solidFill>
                <a:srgbClr val="00206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A90A0D-5D02-4FE5-B325-E3A4BCBD9B1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37684" y="1318755"/>
            <a:ext cx="9130317" cy="169277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ΒΑΣΙΚΟΙ ΚΑΝΟΝΕΣ </a:t>
            </a:r>
            <a:r>
              <a:rPr lang="es-ES" sz="2600" b="1" dirty="0">
                <a:solidFill>
                  <a:srgbClr val="002060"/>
                </a:solidFill>
              </a:rPr>
              <a:t>COLPBOL</a:t>
            </a:r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5" name="Flecha: a la derecha 30"/>
          <p:cNvSpPr/>
          <p:nvPr/>
        </p:nvSpPr>
        <p:spPr>
          <a:xfrm rot="5400000">
            <a:off x="5636943" y="-203254"/>
            <a:ext cx="889940" cy="51358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7684" y="3108684"/>
            <a:ext cx="9130317" cy="129266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600" b="1" dirty="0">
                <a:solidFill>
                  <a:srgbClr val="002060"/>
                </a:solidFill>
              </a:rPr>
              <a:t>2. </a:t>
            </a:r>
            <a:r>
              <a:rPr lang="el-GR" sz="2600" b="1" dirty="0">
                <a:solidFill>
                  <a:srgbClr val="002060"/>
                </a:solidFill>
              </a:rPr>
              <a:t>Το </a:t>
            </a:r>
            <a:r>
              <a:rPr lang="en-US" sz="2600" b="1" dirty="0" err="1">
                <a:solidFill>
                  <a:srgbClr val="002060"/>
                </a:solidFill>
              </a:rPr>
              <a:t>Colpbol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l-GR" sz="2600" b="1" dirty="0">
                <a:solidFill>
                  <a:srgbClr val="002060"/>
                </a:solidFill>
              </a:rPr>
              <a:t>παίζεται σε ένα </a:t>
            </a:r>
            <a:r>
              <a:rPr lang="el-GR" sz="2600" b="1" dirty="0">
                <a:solidFill>
                  <a:srgbClr val="002060"/>
                </a:solidFill>
              </a:rPr>
              <a:t>γήπεδο πολλαπλών αθλημάτων 20 x 40 m, με δύο </a:t>
            </a:r>
            <a:r>
              <a:rPr lang="el-GR" sz="2600" b="1" dirty="0">
                <a:solidFill>
                  <a:srgbClr val="002060"/>
                </a:solidFill>
              </a:rPr>
              <a:t>τέρματα ύψους </a:t>
            </a:r>
            <a:r>
              <a:rPr lang="el-GR" sz="2600" b="1" dirty="0">
                <a:solidFill>
                  <a:srgbClr val="002060"/>
                </a:solidFill>
              </a:rPr>
              <a:t>2 m και πλάτους 3 m.</a:t>
            </a:r>
            <a:endParaRPr lang="en-GB" sz="2600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6" y="4401347"/>
            <a:ext cx="3026535" cy="25560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36" y="4421955"/>
            <a:ext cx="4853811" cy="2436045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A35032F2-15E5-4874-B0FD-5A14E66692C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1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37684" y="1318755"/>
            <a:ext cx="9130317" cy="169277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ΒΑΣΙΚΟΙ ΚΑΝΟΝΕΣ </a:t>
            </a:r>
            <a:r>
              <a:rPr lang="en-US" sz="2600" b="1" dirty="0">
                <a:solidFill>
                  <a:srgbClr val="002060"/>
                </a:solidFill>
              </a:rPr>
              <a:t>COLPBOL</a:t>
            </a:r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5" name="Flecha: a la derecha 30"/>
          <p:cNvSpPr/>
          <p:nvPr/>
        </p:nvSpPr>
        <p:spPr>
          <a:xfrm rot="5400000">
            <a:off x="5640359" y="-203254"/>
            <a:ext cx="889940" cy="51358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7684" y="3108685"/>
            <a:ext cx="9130317" cy="169277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600" b="1" dirty="0">
                <a:solidFill>
                  <a:srgbClr val="002060"/>
                </a:solidFill>
              </a:rPr>
              <a:t>3. </a:t>
            </a:r>
            <a:r>
              <a:rPr lang="el-GR" sz="2600" b="1" dirty="0">
                <a:solidFill>
                  <a:srgbClr val="002060"/>
                </a:solidFill>
              </a:rPr>
              <a:t>Η μπάλα είναι σφαιρική, φτιαγμένη από πλαστικό</a:t>
            </a:r>
            <a:r>
              <a:rPr lang="en-GB" sz="2600" b="1" dirty="0">
                <a:solidFill>
                  <a:srgbClr val="002060"/>
                </a:solidFill>
              </a:rPr>
              <a:t>, </a:t>
            </a:r>
            <a:r>
              <a:rPr lang="el-GR" sz="2600" b="1" dirty="0">
                <a:solidFill>
                  <a:srgbClr val="002060"/>
                </a:solidFill>
              </a:rPr>
              <a:t>λαστιχένιο ή συνθετικό υλικό</a:t>
            </a:r>
            <a:r>
              <a:rPr lang="en-GB" sz="2600" b="1" dirty="0">
                <a:solidFill>
                  <a:srgbClr val="002060"/>
                </a:solidFill>
              </a:rPr>
              <a:t>, </a:t>
            </a:r>
            <a:r>
              <a:rPr lang="el-GR" sz="2600" b="1" dirty="0">
                <a:solidFill>
                  <a:srgbClr val="002060"/>
                </a:solidFill>
              </a:rPr>
              <a:t>ικανή για μια δυναμική αναπήδηση</a:t>
            </a:r>
            <a:r>
              <a:rPr lang="en-GB" sz="2600" b="1" dirty="0">
                <a:solidFill>
                  <a:srgbClr val="002060"/>
                </a:solidFill>
              </a:rPr>
              <a:t>. </a:t>
            </a:r>
            <a:r>
              <a:rPr lang="el-GR" sz="2600" b="1" dirty="0">
                <a:solidFill>
                  <a:srgbClr val="002060"/>
                </a:solidFill>
              </a:rPr>
              <a:t>Η περιφέρειά της πρέπει να είναι συνολικά μεταξύ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>
                <a:solidFill>
                  <a:srgbClr val="002060"/>
                </a:solidFill>
              </a:rPr>
              <a:t>68 </a:t>
            </a:r>
            <a:r>
              <a:rPr lang="el-GR" sz="2600" b="1" dirty="0">
                <a:solidFill>
                  <a:srgbClr val="002060"/>
                </a:solidFill>
              </a:rPr>
              <a:t>και</a:t>
            </a:r>
            <a:r>
              <a:rPr lang="en-GB" sz="2600" b="1" dirty="0">
                <a:solidFill>
                  <a:srgbClr val="002060"/>
                </a:solidFill>
              </a:rPr>
              <a:t> </a:t>
            </a:r>
            <a:r>
              <a:rPr lang="en-GB" sz="2600" b="1" dirty="0">
                <a:solidFill>
                  <a:srgbClr val="002060"/>
                </a:solidFill>
              </a:rPr>
              <a:t>76 cm.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12" y="4806356"/>
            <a:ext cx="2926669" cy="19511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8967" y="4764131"/>
            <a:ext cx="2395355" cy="159132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35032F2-15E5-4874-B0FD-5A14E66692C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4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24001" y="1080498"/>
            <a:ext cx="9130317" cy="169277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ΒΑΣΙΚΟΙ </a:t>
            </a:r>
            <a:r>
              <a:rPr lang="el-GR" sz="2600" b="1" dirty="0">
                <a:solidFill>
                  <a:srgbClr val="002060"/>
                </a:solidFill>
              </a:rPr>
              <a:t>ΚΑΝΟΝΙΣΜΟΙ </a:t>
            </a:r>
            <a:r>
              <a:rPr lang="en-US" sz="2600" b="1" dirty="0">
                <a:solidFill>
                  <a:srgbClr val="002060"/>
                </a:solidFill>
              </a:rPr>
              <a:t>COLPBOL</a:t>
            </a:r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5" name="Flecha: a la derecha 30"/>
          <p:cNvSpPr/>
          <p:nvPr/>
        </p:nvSpPr>
        <p:spPr>
          <a:xfrm rot="5400000">
            <a:off x="5724126" y="-631478"/>
            <a:ext cx="824859" cy="51358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24000" y="2842101"/>
            <a:ext cx="9130317" cy="2000548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4. </a:t>
            </a:r>
            <a:r>
              <a:rPr lang="es-ES" sz="2000" b="1" dirty="0">
                <a:solidFill>
                  <a:srgbClr val="002060"/>
                </a:solidFill>
              </a:rPr>
              <a:t>– </a:t>
            </a:r>
            <a:r>
              <a:rPr lang="el-GR" sz="2000" b="1" dirty="0">
                <a:solidFill>
                  <a:srgbClr val="002060"/>
                </a:solidFill>
              </a:rPr>
              <a:t>Ο συνολικός αριθμός των αθλητών/ τριών (παικτών) στο γήπεδο είναι </a:t>
            </a:r>
            <a:r>
              <a:rPr lang="en-GB" sz="2000" b="1" dirty="0">
                <a:solidFill>
                  <a:srgbClr val="002060"/>
                </a:solidFill>
              </a:rPr>
              <a:t>7 </a:t>
            </a:r>
            <a:r>
              <a:rPr lang="en-GB" sz="2000" b="1" dirty="0">
                <a:solidFill>
                  <a:srgbClr val="002060"/>
                </a:solidFill>
              </a:rPr>
              <a:t>(6 </a:t>
            </a:r>
            <a:r>
              <a:rPr lang="el-GR" sz="2000" b="1" dirty="0">
                <a:solidFill>
                  <a:srgbClr val="002060"/>
                </a:solidFill>
              </a:rPr>
              <a:t>και ένας τερματοφύλακας</a:t>
            </a:r>
            <a:r>
              <a:rPr lang="en-GB" sz="2000" b="1" dirty="0">
                <a:solidFill>
                  <a:srgbClr val="002060"/>
                </a:solidFill>
              </a:rPr>
              <a:t>).</a:t>
            </a:r>
            <a:endParaRPr lang="en-GB" sz="2000" b="1" dirty="0">
              <a:solidFill>
                <a:srgbClr val="002060"/>
              </a:solidFill>
            </a:endParaRPr>
          </a:p>
          <a:p>
            <a:pPr algn="just"/>
            <a:r>
              <a:rPr lang="en-GB" sz="2000" b="1" dirty="0">
                <a:solidFill>
                  <a:srgbClr val="002060"/>
                </a:solidFill>
              </a:rPr>
              <a:t>    - </a:t>
            </a:r>
            <a:r>
              <a:rPr lang="el-GR" sz="2000" b="1" dirty="0">
                <a:solidFill>
                  <a:srgbClr val="002060"/>
                </a:solidFill>
              </a:rPr>
              <a:t>Η ομάδα συνολικά διαθέτει μέχρι 12 αθλητές/ τριες (παίκτες), με τη δυνατότητα να πραγματοποιεί αλλαγές κατά τη διάρκεια του αγώνα</a:t>
            </a:r>
            <a:r>
              <a:rPr lang="en-GB" sz="2000" b="1" dirty="0">
                <a:solidFill>
                  <a:srgbClr val="002060"/>
                </a:solidFill>
              </a:rPr>
              <a:t>.</a:t>
            </a:r>
            <a:endParaRPr lang="en-GB" sz="2000" b="1" dirty="0">
              <a:solidFill>
                <a:srgbClr val="FF0000"/>
              </a:solidFill>
            </a:endParaRPr>
          </a:p>
          <a:p>
            <a:pPr algn="just"/>
            <a:r>
              <a:rPr lang="en-GB" sz="2000" b="1" dirty="0">
                <a:solidFill>
                  <a:srgbClr val="002060"/>
                </a:solidFill>
              </a:rPr>
              <a:t>    - </a:t>
            </a:r>
            <a:r>
              <a:rPr lang="el-GR" sz="2000" b="1" dirty="0">
                <a:solidFill>
                  <a:srgbClr val="002060"/>
                </a:solidFill>
              </a:rPr>
              <a:t>Είναι υποχρεωτικό οι ομάδες να αποτελούνται από αγόρια (άνδρες) και κορίτσια (γυναίκες) σε όλη τη διάρκεια του αγώνα</a:t>
            </a:r>
            <a:r>
              <a:rPr lang="en-GB" sz="2000" b="1" i="1" dirty="0">
                <a:solidFill>
                  <a:srgbClr val="002060"/>
                </a:solidFill>
              </a:rPr>
              <a:t>.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4781093"/>
            <a:ext cx="3070923" cy="20472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89" y="4789791"/>
            <a:ext cx="3068606" cy="2038584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35032F2-15E5-4874-B0FD-5A14E66692C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4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37684" y="1318755"/>
            <a:ext cx="9130317" cy="169277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ΒΑΣΙΚΟΙ </a:t>
            </a:r>
            <a:r>
              <a:rPr lang="el-GR" sz="2600" b="1" dirty="0">
                <a:solidFill>
                  <a:srgbClr val="002060"/>
                </a:solidFill>
              </a:rPr>
              <a:t>ΚΑΝΟΝΙΣΜΟΙ </a:t>
            </a:r>
            <a:r>
              <a:rPr lang="en-US" sz="2600" b="1" dirty="0">
                <a:solidFill>
                  <a:srgbClr val="002060"/>
                </a:solidFill>
              </a:rPr>
              <a:t>COLPBOL</a:t>
            </a:r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5" name="Flecha: a la derecha 30"/>
          <p:cNvSpPr/>
          <p:nvPr/>
        </p:nvSpPr>
        <p:spPr>
          <a:xfrm rot="5400000">
            <a:off x="5551492" y="-392225"/>
            <a:ext cx="889940" cy="51358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7684" y="3108684"/>
            <a:ext cx="9130317" cy="3077766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2060"/>
                </a:solidFill>
              </a:rPr>
              <a:t>5. </a:t>
            </a:r>
            <a:r>
              <a:rPr lang="el-GR" sz="2400" b="1" dirty="0">
                <a:solidFill>
                  <a:srgbClr val="002060"/>
                </a:solidFill>
              </a:rPr>
              <a:t>Σύμφωνα με τους επίσημους κανονισμούς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l-GR" sz="2400" b="1" dirty="0">
                <a:solidFill>
                  <a:srgbClr val="002060"/>
                </a:solidFill>
              </a:rPr>
              <a:t>η διάρκεια ενός αγώνα </a:t>
            </a:r>
            <a:r>
              <a:rPr lang="en-GB" sz="2400" b="1" dirty="0" err="1">
                <a:solidFill>
                  <a:srgbClr val="002060"/>
                </a:solidFill>
              </a:rPr>
              <a:t>Colpbol</a:t>
            </a:r>
            <a:r>
              <a:rPr lang="el-GR" sz="2400" b="1" dirty="0">
                <a:solidFill>
                  <a:srgbClr val="002060"/>
                </a:solidFill>
              </a:rPr>
              <a:t> εξαρτάται από την ηλικία των συμμετεχόντων</a:t>
            </a:r>
            <a:r>
              <a:rPr lang="en-GB" sz="2400" b="1" dirty="0">
                <a:solidFill>
                  <a:srgbClr val="002060"/>
                </a:solidFill>
              </a:rPr>
              <a:t>: </a:t>
            </a:r>
            <a:endParaRPr lang="en-GB" sz="2400" b="1" dirty="0">
              <a:solidFill>
                <a:srgbClr val="00206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Άνω των 18 ετών</a:t>
            </a:r>
            <a:r>
              <a:rPr lang="en-GB" sz="2400" b="1" dirty="0">
                <a:solidFill>
                  <a:srgbClr val="002060"/>
                </a:solidFill>
              </a:rPr>
              <a:t>: </a:t>
            </a:r>
            <a:r>
              <a:rPr lang="el-GR" sz="2400" b="1" dirty="0">
                <a:solidFill>
                  <a:srgbClr val="002060"/>
                </a:solidFill>
              </a:rPr>
              <a:t>δύο ημίχρονα των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25’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Μεταξύ 13 και 18 ετών</a:t>
            </a:r>
            <a:r>
              <a:rPr lang="en-GB" sz="2400" b="1" dirty="0">
                <a:solidFill>
                  <a:srgbClr val="002060"/>
                </a:solidFill>
              </a:rPr>
              <a:t>: </a:t>
            </a:r>
            <a:r>
              <a:rPr lang="el-GR" sz="2400" b="1" dirty="0">
                <a:solidFill>
                  <a:srgbClr val="002060"/>
                </a:solidFill>
              </a:rPr>
              <a:t>δύο ημίχρονα των </a:t>
            </a:r>
            <a:r>
              <a:rPr lang="en-GB" sz="2400" b="1" dirty="0">
                <a:solidFill>
                  <a:srgbClr val="002060"/>
                </a:solidFill>
              </a:rPr>
              <a:t>20</a:t>
            </a:r>
            <a:r>
              <a:rPr lang="en-GB" sz="2400" b="1" dirty="0">
                <a:solidFill>
                  <a:srgbClr val="002060"/>
                </a:solidFill>
              </a:rPr>
              <a:t>’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Κάτω των 13 ετών</a:t>
            </a:r>
            <a:r>
              <a:rPr lang="en-GB" sz="2400" b="1" dirty="0">
                <a:solidFill>
                  <a:srgbClr val="002060"/>
                </a:solidFill>
              </a:rPr>
              <a:t>: </a:t>
            </a:r>
            <a:r>
              <a:rPr lang="el-GR" sz="2400" b="1" dirty="0">
                <a:solidFill>
                  <a:srgbClr val="002060"/>
                </a:solidFill>
              </a:rPr>
              <a:t>δύο ημίχρονα των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12’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/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l-GR" sz="2400" b="1" dirty="0">
                <a:solidFill>
                  <a:srgbClr val="002060"/>
                </a:solidFill>
              </a:rPr>
              <a:t>Σε αγώνες που συμμετέχουν άτομα με νοητική αναπηρία</a:t>
            </a:r>
            <a:r>
              <a:rPr lang="en-GB" sz="2400" b="1" dirty="0">
                <a:solidFill>
                  <a:srgbClr val="002060"/>
                </a:solidFill>
              </a:rPr>
              <a:t>,</a:t>
            </a:r>
            <a:r>
              <a:rPr lang="el-GR" sz="2400" b="1" dirty="0">
                <a:solidFill>
                  <a:srgbClr val="002060"/>
                </a:solidFill>
              </a:rPr>
              <a:t> συστήνεται να παίζονται 4 ημίχρονα των 10 λεπτών.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5032F2-15E5-4874-B0FD-5A14E66692C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6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C1FD2C-4D4D-4FA7-A562-78CA9E0FA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293" y="217969"/>
            <a:ext cx="8229600" cy="334963"/>
          </a:xfrm>
        </p:spPr>
        <p:txBody>
          <a:bodyPr>
            <a:normAutofit fontScale="90000"/>
          </a:bodyPr>
          <a:lstStyle/>
          <a:p>
            <a:r>
              <a:rPr lang="es-ES" altLang="ca-ES" sz="2000" b="1" i="1" dirty="0" err="1">
                <a:solidFill>
                  <a:srgbClr val="00B050"/>
                </a:solidFill>
              </a:rPr>
              <a:t>Colpbol</a:t>
            </a:r>
            <a:r>
              <a:rPr lang="es-ES" altLang="ca-ES" sz="2000" i="1" dirty="0">
                <a:solidFill>
                  <a:schemeClr val="tx1"/>
                </a:solidFill>
              </a:rPr>
              <a:t>: </a:t>
            </a:r>
            <a:r>
              <a:rPr lang="el-GR" sz="1800" i="1" dirty="0"/>
              <a:t>Αναζητώντας ίσες ευκαιρίες στον αθλητισμό</a:t>
            </a:r>
            <a:endParaRPr lang="es-ES" sz="18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38A961-628F-4CD6-80E8-18C5076965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480" y="694218"/>
            <a:ext cx="11140225" cy="1905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ES" altLang="ca-ES" sz="4000" b="1" dirty="0" err="1">
                <a:solidFill>
                  <a:srgbClr val="00B050"/>
                </a:solidFill>
                <a:latin typeface="+mj-lt"/>
              </a:rPr>
              <a:t>Colpbol</a:t>
            </a:r>
            <a:r>
              <a:rPr lang="es-ES" altLang="ca-ES" sz="4000" b="1" dirty="0">
                <a:solidFill>
                  <a:srgbClr val="00B050"/>
                </a:solidFill>
                <a:latin typeface="+mj-lt"/>
              </a:rPr>
              <a:t>?</a:t>
            </a:r>
            <a:r>
              <a:rPr lang="es-ES" altLang="ca-ES" sz="4000" b="1" dirty="0">
                <a:solidFill>
                  <a:schemeClr val="accent6"/>
                </a:solidFill>
                <a:latin typeface="+mj-lt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altLang="ca-ES" sz="4000" b="1" dirty="0" smtClean="0">
                <a:solidFill>
                  <a:schemeClr val="accent6"/>
                </a:solidFill>
                <a:latin typeface="+mj-lt"/>
              </a:rPr>
              <a:t>Ένα άθλημα που προωθεί τη συμμετοχή όλων</a:t>
            </a:r>
            <a:endParaRPr lang="es-ES" altLang="ca-ES" sz="4000" dirty="0">
              <a:latin typeface="+mj-lt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5F5D71D-0769-4C11-AD13-8BDA4876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893" y="5380518"/>
            <a:ext cx="6629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s-ES" sz="2800" b="1" dirty="0" smtClean="0">
                <a:solidFill>
                  <a:srgbClr val="00349E"/>
                </a:solidFill>
              </a:rPr>
              <a:t>Αποτέλεσμα της ‘υποχρεωτικής’ συνεργασίας</a:t>
            </a:r>
            <a:endParaRPr lang="es-ES" altLang="ca-ES" sz="2800" b="1" dirty="0">
              <a:solidFill>
                <a:srgbClr val="00349E"/>
              </a:solidFill>
            </a:endParaRPr>
          </a:p>
        </p:txBody>
      </p:sp>
      <p:sp>
        <p:nvSpPr>
          <p:cNvPr id="2" name="Flecha: doblada hacia arriba 1">
            <a:extLst>
              <a:ext uri="{FF2B5EF4-FFF2-40B4-BE49-F238E27FC236}">
                <a16:creationId xmlns:a16="http://schemas.microsoft.com/office/drawing/2014/main" id="{795B9F0D-1B77-4326-A630-79C11784D8C3}"/>
              </a:ext>
            </a:extLst>
          </p:cNvPr>
          <p:cNvSpPr/>
          <p:nvPr/>
        </p:nvSpPr>
        <p:spPr>
          <a:xfrm rot="5400000">
            <a:off x="444" y="3975581"/>
            <a:ext cx="3429000" cy="1095375"/>
          </a:xfrm>
          <a:prstGeom prst="bentUp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150" name="Imagen 3">
            <a:extLst>
              <a:ext uri="{FF2B5EF4-FFF2-40B4-BE49-F238E27FC236}">
                <a16:creationId xmlns:a16="http://schemas.microsoft.com/office/drawing/2014/main" id="{45C0B67E-EFFE-4E2E-83D1-DC37079E1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57" y="2199168"/>
            <a:ext cx="48021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D74C6E-91E1-481F-8EEE-C0552FA6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6228777"/>
            <a:ext cx="2590800" cy="5673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DF6BA7-567D-4581-BD1B-654CD091C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104" y="-5278"/>
            <a:ext cx="1590896" cy="11164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48956" y="1070447"/>
            <a:ext cx="9130317" cy="169277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ΒΑΣΙΚΟΙ </a:t>
            </a:r>
            <a:r>
              <a:rPr lang="el-GR" sz="2600" b="1" dirty="0">
                <a:solidFill>
                  <a:srgbClr val="002060"/>
                </a:solidFill>
              </a:rPr>
              <a:t>ΚΑΝΟΝΙΣΜΟΙ </a:t>
            </a:r>
            <a:r>
              <a:rPr lang="en-US" sz="2600" b="1" dirty="0">
                <a:solidFill>
                  <a:srgbClr val="002060"/>
                </a:solidFill>
              </a:rPr>
              <a:t>COLPBOL</a:t>
            </a:r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5" name="Flecha: a la derecha 30"/>
          <p:cNvSpPr/>
          <p:nvPr/>
        </p:nvSpPr>
        <p:spPr>
          <a:xfrm rot="5400000">
            <a:off x="5567492" y="-475758"/>
            <a:ext cx="889940" cy="5135858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7684" y="2771342"/>
            <a:ext cx="9141589" cy="418576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6. </a:t>
            </a:r>
            <a:r>
              <a:rPr lang="el-GR" sz="2600" b="1" dirty="0">
                <a:solidFill>
                  <a:srgbClr val="002060"/>
                </a:solidFill>
              </a:rPr>
              <a:t>Δεν επιτρέπεται</a:t>
            </a:r>
            <a:r>
              <a:rPr lang="en-GB" sz="2600" b="1" dirty="0">
                <a:solidFill>
                  <a:srgbClr val="002060"/>
                </a:solidFill>
              </a:rPr>
              <a:t>:</a:t>
            </a:r>
            <a:endParaRPr lang="en-GB" sz="26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Να γίνεται διπλή επαφή με την μπάλα</a:t>
            </a:r>
            <a:endParaRPr lang="en-GB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Να γίνεται επαφή της μπάλας σκοπίμως με τα κάτω άκρα</a:t>
            </a:r>
            <a:endParaRPr lang="en-GB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Να γίνεται επαφή της μπάλας με γροθιά</a:t>
            </a:r>
            <a:endParaRPr lang="en-GB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Το κράτημα και το πέταγμα της μπάλας είτε με το ένα, είτε και με τα δύο χέρια</a:t>
            </a:r>
            <a:endParaRPr lang="en-GB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Το σπρώξιμο ή το κράτημα του αντιπάλου</a:t>
            </a:r>
            <a:endParaRPr lang="en-GB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Η παράβαση της απόστασης κατά το </a:t>
            </a:r>
            <a:r>
              <a:rPr lang="en-US" sz="2000" b="1" dirty="0">
                <a:solidFill>
                  <a:srgbClr val="002060"/>
                </a:solidFill>
              </a:rPr>
              <a:t>service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endParaRPr lang="en-GB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Όλα τα παραπάνω θεωρούνται </a:t>
            </a:r>
            <a:r>
              <a:rPr lang="en-GB" sz="2000" b="1" dirty="0">
                <a:solidFill>
                  <a:srgbClr val="002060"/>
                </a:solidFill>
              </a:rPr>
              <a:t>fouls</a:t>
            </a:r>
            <a:r>
              <a:rPr lang="el-GR" sz="2000" b="1" dirty="0">
                <a:solidFill>
                  <a:srgbClr val="002060"/>
                </a:solidFill>
              </a:rPr>
              <a:t> (παραβάσεις)</a:t>
            </a:r>
            <a:r>
              <a:rPr lang="en-GB" sz="2000" b="1" dirty="0">
                <a:solidFill>
                  <a:srgbClr val="002060"/>
                </a:solidFill>
              </a:rPr>
              <a:t>, </a:t>
            </a:r>
            <a:r>
              <a:rPr lang="el-GR" sz="2000" b="1" dirty="0">
                <a:solidFill>
                  <a:srgbClr val="002060"/>
                </a:solidFill>
              </a:rPr>
              <a:t>τα οποία επιλύονται με επαναφορά της μπάλας από την πλάγια γραμμή</a:t>
            </a:r>
            <a:endParaRPr lang="en-GB" sz="20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Μόνο ο τερματοφύλακας μπορεί να κλωτσήσει την μπάλα και αυτό σε περίπτωση άμυνας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2060"/>
                </a:solidFill>
              </a:rPr>
              <a:t>Δεν υπάρχουν πέναλτι.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5032F2-15E5-4874-B0FD-5A14E66692C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68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37684" y="1160962"/>
            <a:ext cx="9130317" cy="4924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600" b="1" dirty="0">
                <a:solidFill>
                  <a:srgbClr val="002060"/>
                </a:solidFill>
              </a:rPr>
              <a:t>ΣΥΝΔΕΣΜΟΣ ΓΙΑ ΤΟΥΣ ΕΠΙΣΗΜΟΥΣ ΚΑΝΟΝΙΣΜΟΥΣ</a:t>
            </a:r>
            <a:endParaRPr lang="es-ES" sz="2600" b="1" dirty="0">
              <a:solidFill>
                <a:srgbClr val="00206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0841" y="1687169"/>
            <a:ext cx="9144000" cy="1754326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Regles de </a:t>
            </a:r>
            <a:r>
              <a:rPr lang="es-ES" sz="280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joc</a:t>
            </a:r>
            <a:r>
              <a:rPr lang="es-ES" sz="2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del </a:t>
            </a:r>
            <a:r>
              <a:rPr lang="es-ES" sz="280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Colpbol</a:t>
            </a:r>
            <a:r>
              <a:rPr lang="es-ES" sz="2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| AEC - AVL (gva.es)</a:t>
            </a:r>
            <a:endParaRPr lang="es-ES" sz="2800" dirty="0">
              <a:solidFill>
                <a:srgbClr val="002060"/>
              </a:solidFill>
            </a:endParaRPr>
          </a:p>
          <a:p>
            <a:endParaRPr lang="es-ES" sz="2800" dirty="0">
              <a:solidFill>
                <a:srgbClr val="002060"/>
              </a:solidFill>
            </a:endParaRPr>
          </a:p>
          <a:p>
            <a:r>
              <a:rPr lang="es-ES" sz="26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http://www.avl.gva.es/documents/31987/65113/Regles_COLPBOL.pdf/5214de6b-b020-4b79-b933-b85b3ecb4ac0</a:t>
            </a:r>
            <a:r>
              <a:rPr lang="es-ES" sz="26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 descr="E:\00 CURS ESPORT INCLUSIU FUND. REAL MADRID\COPAVA\fotos colpbol\IMG_1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429001"/>
            <a:ext cx="504056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35032F2-15E5-4874-B0FD-5A14E66692C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9" name="Rectángulo 8"/>
          <p:cNvSpPr/>
          <p:nvPr/>
        </p:nvSpPr>
        <p:spPr>
          <a:xfrm>
            <a:off x="1524001" y="1564244"/>
            <a:ext cx="9130317" cy="5109091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2060"/>
                </a:solidFill>
              </a:rPr>
              <a:t>ΜΠΟΡΟΥΜΕ ΝΑ ΞΕΚΙΝΗΣΟΥΜΕ ΝΑ ΠΑΙΖΟΥΜΕ ΜΕ ΤΗΝ ΠΡΩΤΗ ΑΝΑΠΗΔΗΣΗ ΤΗΣ ΜΠΑΛΑΣ</a:t>
            </a:r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  <a:p>
            <a:pPr algn="ctr"/>
            <a:endParaRPr lang="es-ES" sz="2600" b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5786" y="3098934"/>
            <a:ext cx="4092399" cy="316835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35032F2-15E5-4874-B0FD-5A14E66692CB}"/>
              </a:ext>
            </a:extLst>
          </p:cNvPr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309B0DD0-4683-440B-B196-346E03C0BDF0}"/>
              </a:ext>
            </a:extLst>
          </p:cNvPr>
          <p:cNvSpPr/>
          <p:nvPr/>
        </p:nvSpPr>
        <p:spPr>
          <a:xfrm>
            <a:off x="2134027" y="823781"/>
            <a:ext cx="271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1400" b="1" dirty="0">
                <a:solidFill>
                  <a:srgbClr val="002060"/>
                </a:solidFill>
              </a:rPr>
              <a:t> COLPBOL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8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D63E3A-CED4-4A59-A367-CE2CBFAE1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920" y="210843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s-ES" altLang="ca-ES" sz="2000" b="1" i="1" dirty="0" err="1">
                <a:solidFill>
                  <a:srgbClr val="00B050"/>
                </a:solidFill>
              </a:rPr>
              <a:t>Colpbol</a:t>
            </a:r>
            <a:r>
              <a:rPr lang="es-ES" altLang="ca-ES" sz="2000" i="1" dirty="0">
                <a:solidFill>
                  <a:schemeClr val="tx1"/>
                </a:solidFill>
              </a:rPr>
              <a:t>: </a:t>
            </a:r>
            <a:r>
              <a:rPr lang="el-GR" sz="1800" i="1" dirty="0"/>
              <a:t>Αναζητώντας ίσες ευκαιρίες στον αθλητισμό</a:t>
            </a:r>
            <a:endParaRPr lang="es-ES" sz="1800" dirty="0"/>
          </a:p>
        </p:txBody>
      </p:sp>
      <p:sp>
        <p:nvSpPr>
          <p:cNvPr id="8195" name="CuadroTexto 7">
            <a:extLst>
              <a:ext uri="{FF2B5EF4-FFF2-40B4-BE49-F238E27FC236}">
                <a16:creationId xmlns:a16="http://schemas.microsoft.com/office/drawing/2014/main" id="{AD2AE437-60DF-4EDC-9973-273EBAFB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683" y="775993"/>
            <a:ext cx="71548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5000" dirty="0" smtClean="0">
                <a:solidFill>
                  <a:srgbClr val="00349E"/>
                </a:solidFill>
                <a:cs typeface="Arial" panose="020B0604020202020204" pitchFamily="34" charset="0"/>
              </a:rPr>
              <a:t>ΑΞΙΕΣ</a:t>
            </a:r>
            <a:endParaRPr lang="fr-FR" altLang="es-ES" sz="5000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grpSp>
        <p:nvGrpSpPr>
          <p:cNvPr id="8196" name="Grupo 4">
            <a:extLst>
              <a:ext uri="{FF2B5EF4-FFF2-40B4-BE49-F238E27FC236}">
                <a16:creationId xmlns:a16="http://schemas.microsoft.com/office/drawing/2014/main" id="{E732CB8C-F595-4F6B-AA8F-269A734B7AC0}"/>
              </a:ext>
            </a:extLst>
          </p:cNvPr>
          <p:cNvGrpSpPr>
            <a:grpSpLocks/>
          </p:cNvGrpSpPr>
          <p:nvPr/>
        </p:nvGrpSpPr>
        <p:grpSpPr bwMode="auto">
          <a:xfrm>
            <a:off x="779721" y="1782468"/>
            <a:ext cx="8018463" cy="2081212"/>
            <a:chOff x="216929" y="3268550"/>
            <a:chExt cx="8018528" cy="2081003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F8EB4B40-B9F0-4A36-BB72-5A888F2BDBD8}"/>
                </a:ext>
              </a:extLst>
            </p:cNvPr>
            <p:cNvSpPr/>
            <p:nvPr/>
          </p:nvSpPr>
          <p:spPr>
            <a:xfrm>
              <a:off x="234392" y="3268550"/>
              <a:ext cx="1944703" cy="190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7" extrusionOk="0">
                  <a:moveTo>
                    <a:pt x="1444" y="4079"/>
                  </a:moveTo>
                  <a:lnTo>
                    <a:pt x="6764" y="455"/>
                  </a:lnTo>
                  <a:cubicBezTo>
                    <a:pt x="7655" y="-151"/>
                    <a:pt x="8753" y="-151"/>
                    <a:pt x="9643" y="455"/>
                  </a:cubicBezTo>
                  <a:lnTo>
                    <a:pt x="14962" y="4079"/>
                  </a:lnTo>
                  <a:cubicBezTo>
                    <a:pt x="15854" y="4685"/>
                    <a:pt x="16402" y="5808"/>
                    <a:pt x="16402" y="7022"/>
                  </a:cubicBezTo>
                  <a:lnTo>
                    <a:pt x="16402" y="7923"/>
                  </a:lnTo>
                  <a:cubicBezTo>
                    <a:pt x="16402" y="8921"/>
                    <a:pt x="17057" y="9813"/>
                    <a:pt x="17901" y="9811"/>
                  </a:cubicBezTo>
                  <a:cubicBezTo>
                    <a:pt x="18242" y="9808"/>
                    <a:pt x="18554" y="9670"/>
                    <a:pt x="18804" y="9443"/>
                  </a:cubicBezTo>
                  <a:cubicBezTo>
                    <a:pt x="18859" y="9375"/>
                    <a:pt x="18918" y="9310"/>
                    <a:pt x="18980" y="9253"/>
                  </a:cubicBezTo>
                  <a:cubicBezTo>
                    <a:pt x="19102" y="9142"/>
                    <a:pt x="19239" y="9053"/>
                    <a:pt x="19386" y="8991"/>
                  </a:cubicBezTo>
                  <a:cubicBezTo>
                    <a:pt x="19544" y="8923"/>
                    <a:pt x="19714" y="8886"/>
                    <a:pt x="19890" y="8886"/>
                  </a:cubicBezTo>
                  <a:cubicBezTo>
                    <a:pt x="20851" y="8886"/>
                    <a:pt x="21600" y="9957"/>
                    <a:pt x="21327" y="11141"/>
                  </a:cubicBezTo>
                  <a:cubicBezTo>
                    <a:pt x="21210" y="11652"/>
                    <a:pt x="20880" y="12077"/>
                    <a:pt x="20465" y="12275"/>
                  </a:cubicBezTo>
                  <a:cubicBezTo>
                    <a:pt x="20078" y="12458"/>
                    <a:pt x="19707" y="12440"/>
                    <a:pt x="19386" y="12304"/>
                  </a:cubicBezTo>
                  <a:cubicBezTo>
                    <a:pt x="19237" y="12239"/>
                    <a:pt x="19097" y="12150"/>
                    <a:pt x="18973" y="12037"/>
                  </a:cubicBezTo>
                  <a:cubicBezTo>
                    <a:pt x="18916" y="11982"/>
                    <a:pt x="18861" y="11923"/>
                    <a:pt x="18808" y="11861"/>
                  </a:cubicBezTo>
                  <a:cubicBezTo>
                    <a:pt x="18558" y="11631"/>
                    <a:pt x="18244" y="11490"/>
                    <a:pt x="17903" y="11487"/>
                  </a:cubicBezTo>
                  <a:cubicBezTo>
                    <a:pt x="17073" y="11479"/>
                    <a:pt x="16397" y="12396"/>
                    <a:pt x="16397" y="13375"/>
                  </a:cubicBezTo>
                  <a:lnTo>
                    <a:pt x="16397" y="14276"/>
                  </a:lnTo>
                  <a:cubicBezTo>
                    <a:pt x="16397" y="15490"/>
                    <a:pt x="15849" y="16610"/>
                    <a:pt x="14958" y="17219"/>
                  </a:cubicBezTo>
                  <a:lnTo>
                    <a:pt x="9638" y="20843"/>
                  </a:lnTo>
                  <a:cubicBezTo>
                    <a:pt x="8746" y="21449"/>
                    <a:pt x="7648" y="21449"/>
                    <a:pt x="6759" y="20843"/>
                  </a:cubicBezTo>
                  <a:lnTo>
                    <a:pt x="1439" y="17219"/>
                  </a:lnTo>
                  <a:cubicBezTo>
                    <a:pt x="548" y="16613"/>
                    <a:pt x="0" y="15490"/>
                    <a:pt x="0" y="14276"/>
                  </a:cubicBezTo>
                  <a:lnTo>
                    <a:pt x="0" y="7027"/>
                  </a:lnTo>
                  <a:cubicBezTo>
                    <a:pt x="5" y="5808"/>
                    <a:pt x="555" y="4688"/>
                    <a:pt x="1444" y="4079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400">
                <a:solidFill>
                  <a:prstClr val="white"/>
                </a:solidFill>
              </a:endParaRPr>
            </a:p>
          </p:txBody>
        </p:sp>
        <p:sp>
          <p:nvSpPr>
            <p:cNvPr id="15" name="Rectangle 70">
              <a:extLst>
                <a:ext uri="{FF2B5EF4-FFF2-40B4-BE49-F238E27FC236}">
                  <a16:creationId xmlns:a16="http://schemas.microsoft.com/office/drawing/2014/main" id="{32CB859D-8B3D-4AA4-AEDE-6C5966A26A4C}"/>
                </a:ext>
              </a:extLst>
            </p:cNvPr>
            <p:cNvSpPr/>
            <p:nvPr/>
          </p:nvSpPr>
          <p:spPr>
            <a:xfrm>
              <a:off x="216929" y="4418149"/>
              <a:ext cx="1547008" cy="415456"/>
            </a:xfrm>
            <a:prstGeom prst="rect">
              <a:avLst/>
            </a:prstGeom>
            <a:ln w="28575">
              <a:noFill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l-GR" sz="1400" b="1" dirty="0" smtClean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ΑΛΛΗΛΕΓΓΥΗ</a:t>
              </a:r>
              <a:endParaRPr lang="en-US" sz="14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ADEE6FA0-0D90-4800-8C8C-CCF8553D5A75}"/>
                </a:ext>
              </a:extLst>
            </p:cNvPr>
            <p:cNvSpPr/>
            <p:nvPr/>
          </p:nvSpPr>
          <p:spPr>
            <a:xfrm>
              <a:off x="6241541" y="3306646"/>
              <a:ext cx="1993916" cy="204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7" extrusionOk="0">
                  <a:moveTo>
                    <a:pt x="1444" y="4079"/>
                  </a:moveTo>
                  <a:lnTo>
                    <a:pt x="6764" y="455"/>
                  </a:lnTo>
                  <a:cubicBezTo>
                    <a:pt x="7655" y="-151"/>
                    <a:pt x="8753" y="-151"/>
                    <a:pt x="9643" y="455"/>
                  </a:cubicBezTo>
                  <a:lnTo>
                    <a:pt x="14962" y="4079"/>
                  </a:lnTo>
                  <a:cubicBezTo>
                    <a:pt x="15854" y="4685"/>
                    <a:pt x="16402" y="5808"/>
                    <a:pt x="16402" y="7022"/>
                  </a:cubicBezTo>
                  <a:lnTo>
                    <a:pt x="16402" y="7923"/>
                  </a:lnTo>
                  <a:cubicBezTo>
                    <a:pt x="16402" y="8921"/>
                    <a:pt x="17057" y="9813"/>
                    <a:pt x="17901" y="9811"/>
                  </a:cubicBezTo>
                  <a:cubicBezTo>
                    <a:pt x="18242" y="9808"/>
                    <a:pt x="18554" y="9670"/>
                    <a:pt x="18804" y="9443"/>
                  </a:cubicBezTo>
                  <a:cubicBezTo>
                    <a:pt x="18859" y="9375"/>
                    <a:pt x="18918" y="9310"/>
                    <a:pt x="18980" y="9253"/>
                  </a:cubicBezTo>
                  <a:cubicBezTo>
                    <a:pt x="19102" y="9142"/>
                    <a:pt x="19239" y="9053"/>
                    <a:pt x="19386" y="8991"/>
                  </a:cubicBezTo>
                  <a:cubicBezTo>
                    <a:pt x="19544" y="8923"/>
                    <a:pt x="19714" y="8886"/>
                    <a:pt x="19890" y="8886"/>
                  </a:cubicBezTo>
                  <a:cubicBezTo>
                    <a:pt x="20851" y="8886"/>
                    <a:pt x="21600" y="9957"/>
                    <a:pt x="21327" y="11141"/>
                  </a:cubicBezTo>
                  <a:cubicBezTo>
                    <a:pt x="21210" y="11652"/>
                    <a:pt x="20880" y="12077"/>
                    <a:pt x="20465" y="12275"/>
                  </a:cubicBezTo>
                  <a:cubicBezTo>
                    <a:pt x="20078" y="12458"/>
                    <a:pt x="19707" y="12440"/>
                    <a:pt x="19386" y="12304"/>
                  </a:cubicBezTo>
                  <a:cubicBezTo>
                    <a:pt x="19237" y="12239"/>
                    <a:pt x="19097" y="12150"/>
                    <a:pt x="18973" y="12037"/>
                  </a:cubicBezTo>
                  <a:cubicBezTo>
                    <a:pt x="18916" y="11982"/>
                    <a:pt x="18861" y="11923"/>
                    <a:pt x="18808" y="11861"/>
                  </a:cubicBezTo>
                  <a:cubicBezTo>
                    <a:pt x="18558" y="11631"/>
                    <a:pt x="18244" y="11490"/>
                    <a:pt x="17903" y="11487"/>
                  </a:cubicBezTo>
                  <a:cubicBezTo>
                    <a:pt x="17073" y="11479"/>
                    <a:pt x="16397" y="12396"/>
                    <a:pt x="16397" y="13375"/>
                  </a:cubicBezTo>
                  <a:lnTo>
                    <a:pt x="16397" y="14276"/>
                  </a:lnTo>
                  <a:cubicBezTo>
                    <a:pt x="16397" y="15490"/>
                    <a:pt x="15849" y="16610"/>
                    <a:pt x="14958" y="17219"/>
                  </a:cubicBezTo>
                  <a:lnTo>
                    <a:pt x="9638" y="20843"/>
                  </a:lnTo>
                  <a:cubicBezTo>
                    <a:pt x="8746" y="21449"/>
                    <a:pt x="7648" y="21449"/>
                    <a:pt x="6759" y="20843"/>
                  </a:cubicBezTo>
                  <a:lnTo>
                    <a:pt x="1439" y="17219"/>
                  </a:lnTo>
                  <a:cubicBezTo>
                    <a:pt x="548" y="16613"/>
                    <a:pt x="0" y="15490"/>
                    <a:pt x="0" y="14276"/>
                  </a:cubicBezTo>
                  <a:lnTo>
                    <a:pt x="0" y="7027"/>
                  </a:lnTo>
                  <a:cubicBezTo>
                    <a:pt x="5" y="5808"/>
                    <a:pt x="555" y="4688"/>
                    <a:pt x="1444" y="4079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400">
                <a:solidFill>
                  <a:prstClr val="white"/>
                </a:solidFill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07F5ECD-9DF9-4931-BC70-D615FB791DA4}"/>
                </a:ext>
              </a:extLst>
            </p:cNvPr>
            <p:cNvSpPr/>
            <p:nvPr/>
          </p:nvSpPr>
          <p:spPr>
            <a:xfrm>
              <a:off x="4752454" y="3282836"/>
              <a:ext cx="1951053" cy="195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7" extrusionOk="0">
                  <a:moveTo>
                    <a:pt x="1444" y="4079"/>
                  </a:moveTo>
                  <a:lnTo>
                    <a:pt x="6764" y="455"/>
                  </a:lnTo>
                  <a:cubicBezTo>
                    <a:pt x="7655" y="-151"/>
                    <a:pt x="8753" y="-151"/>
                    <a:pt x="9643" y="455"/>
                  </a:cubicBezTo>
                  <a:lnTo>
                    <a:pt x="14962" y="4079"/>
                  </a:lnTo>
                  <a:cubicBezTo>
                    <a:pt x="15854" y="4685"/>
                    <a:pt x="16402" y="5808"/>
                    <a:pt x="16402" y="7022"/>
                  </a:cubicBezTo>
                  <a:lnTo>
                    <a:pt x="16402" y="7923"/>
                  </a:lnTo>
                  <a:cubicBezTo>
                    <a:pt x="16402" y="8921"/>
                    <a:pt x="17057" y="9813"/>
                    <a:pt x="17901" y="9811"/>
                  </a:cubicBezTo>
                  <a:cubicBezTo>
                    <a:pt x="18242" y="9808"/>
                    <a:pt x="18554" y="9670"/>
                    <a:pt x="18804" y="9443"/>
                  </a:cubicBezTo>
                  <a:cubicBezTo>
                    <a:pt x="18859" y="9375"/>
                    <a:pt x="18918" y="9310"/>
                    <a:pt x="18980" y="9253"/>
                  </a:cubicBezTo>
                  <a:cubicBezTo>
                    <a:pt x="19102" y="9142"/>
                    <a:pt x="19239" y="9053"/>
                    <a:pt x="19386" y="8991"/>
                  </a:cubicBezTo>
                  <a:cubicBezTo>
                    <a:pt x="19544" y="8923"/>
                    <a:pt x="19714" y="8886"/>
                    <a:pt x="19890" y="8886"/>
                  </a:cubicBezTo>
                  <a:cubicBezTo>
                    <a:pt x="20851" y="8886"/>
                    <a:pt x="21600" y="9957"/>
                    <a:pt x="21327" y="11141"/>
                  </a:cubicBezTo>
                  <a:cubicBezTo>
                    <a:pt x="21210" y="11652"/>
                    <a:pt x="20880" y="12077"/>
                    <a:pt x="20465" y="12275"/>
                  </a:cubicBezTo>
                  <a:cubicBezTo>
                    <a:pt x="20078" y="12458"/>
                    <a:pt x="19707" y="12440"/>
                    <a:pt x="19386" y="12304"/>
                  </a:cubicBezTo>
                  <a:cubicBezTo>
                    <a:pt x="19237" y="12239"/>
                    <a:pt x="19097" y="12150"/>
                    <a:pt x="18973" y="12037"/>
                  </a:cubicBezTo>
                  <a:cubicBezTo>
                    <a:pt x="18916" y="11982"/>
                    <a:pt x="18861" y="11923"/>
                    <a:pt x="18808" y="11861"/>
                  </a:cubicBezTo>
                  <a:cubicBezTo>
                    <a:pt x="18558" y="11631"/>
                    <a:pt x="18244" y="11490"/>
                    <a:pt x="17903" y="11487"/>
                  </a:cubicBezTo>
                  <a:cubicBezTo>
                    <a:pt x="17073" y="11479"/>
                    <a:pt x="16397" y="12396"/>
                    <a:pt x="16397" y="13375"/>
                  </a:cubicBezTo>
                  <a:lnTo>
                    <a:pt x="16397" y="14276"/>
                  </a:lnTo>
                  <a:cubicBezTo>
                    <a:pt x="16397" y="15490"/>
                    <a:pt x="15849" y="16610"/>
                    <a:pt x="14958" y="17219"/>
                  </a:cubicBezTo>
                  <a:lnTo>
                    <a:pt x="9638" y="20843"/>
                  </a:lnTo>
                  <a:cubicBezTo>
                    <a:pt x="8746" y="21449"/>
                    <a:pt x="7648" y="21449"/>
                    <a:pt x="6759" y="20843"/>
                  </a:cubicBezTo>
                  <a:lnTo>
                    <a:pt x="1439" y="17219"/>
                  </a:lnTo>
                  <a:cubicBezTo>
                    <a:pt x="548" y="16613"/>
                    <a:pt x="0" y="15490"/>
                    <a:pt x="0" y="14276"/>
                  </a:cubicBezTo>
                  <a:lnTo>
                    <a:pt x="0" y="7027"/>
                  </a:lnTo>
                  <a:cubicBezTo>
                    <a:pt x="5" y="5808"/>
                    <a:pt x="555" y="4688"/>
                    <a:pt x="1444" y="4079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400">
                <a:solidFill>
                  <a:prstClr val="white"/>
                </a:solidFill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477EB3E0-2294-4F5F-8D8F-B60D795A22F9}"/>
                </a:ext>
              </a:extLst>
            </p:cNvPr>
            <p:cNvSpPr/>
            <p:nvPr/>
          </p:nvSpPr>
          <p:spPr>
            <a:xfrm>
              <a:off x="3264954" y="3282836"/>
              <a:ext cx="1933591" cy="192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7" extrusionOk="0">
                  <a:moveTo>
                    <a:pt x="1444" y="4079"/>
                  </a:moveTo>
                  <a:lnTo>
                    <a:pt x="6764" y="455"/>
                  </a:lnTo>
                  <a:cubicBezTo>
                    <a:pt x="7655" y="-151"/>
                    <a:pt x="8753" y="-151"/>
                    <a:pt x="9643" y="455"/>
                  </a:cubicBezTo>
                  <a:lnTo>
                    <a:pt x="14962" y="4079"/>
                  </a:lnTo>
                  <a:cubicBezTo>
                    <a:pt x="15854" y="4685"/>
                    <a:pt x="16402" y="5808"/>
                    <a:pt x="16402" y="7022"/>
                  </a:cubicBezTo>
                  <a:lnTo>
                    <a:pt x="16402" y="7923"/>
                  </a:lnTo>
                  <a:cubicBezTo>
                    <a:pt x="16402" y="8921"/>
                    <a:pt x="17057" y="9813"/>
                    <a:pt x="17901" y="9811"/>
                  </a:cubicBezTo>
                  <a:cubicBezTo>
                    <a:pt x="18242" y="9808"/>
                    <a:pt x="18554" y="9670"/>
                    <a:pt x="18804" y="9443"/>
                  </a:cubicBezTo>
                  <a:cubicBezTo>
                    <a:pt x="18859" y="9375"/>
                    <a:pt x="18918" y="9310"/>
                    <a:pt x="18980" y="9253"/>
                  </a:cubicBezTo>
                  <a:cubicBezTo>
                    <a:pt x="19102" y="9142"/>
                    <a:pt x="19239" y="9053"/>
                    <a:pt x="19386" y="8991"/>
                  </a:cubicBezTo>
                  <a:cubicBezTo>
                    <a:pt x="19544" y="8923"/>
                    <a:pt x="19714" y="8886"/>
                    <a:pt x="19890" y="8886"/>
                  </a:cubicBezTo>
                  <a:cubicBezTo>
                    <a:pt x="20851" y="8886"/>
                    <a:pt x="21600" y="9957"/>
                    <a:pt x="21327" y="11141"/>
                  </a:cubicBezTo>
                  <a:cubicBezTo>
                    <a:pt x="21210" y="11652"/>
                    <a:pt x="20880" y="12077"/>
                    <a:pt x="20465" y="12275"/>
                  </a:cubicBezTo>
                  <a:cubicBezTo>
                    <a:pt x="20078" y="12458"/>
                    <a:pt x="19707" y="12440"/>
                    <a:pt x="19386" y="12304"/>
                  </a:cubicBezTo>
                  <a:cubicBezTo>
                    <a:pt x="19237" y="12239"/>
                    <a:pt x="19097" y="12150"/>
                    <a:pt x="18973" y="12037"/>
                  </a:cubicBezTo>
                  <a:cubicBezTo>
                    <a:pt x="18916" y="11982"/>
                    <a:pt x="18861" y="11923"/>
                    <a:pt x="18808" y="11861"/>
                  </a:cubicBezTo>
                  <a:cubicBezTo>
                    <a:pt x="18558" y="11631"/>
                    <a:pt x="18244" y="11490"/>
                    <a:pt x="17903" y="11487"/>
                  </a:cubicBezTo>
                  <a:cubicBezTo>
                    <a:pt x="17073" y="11479"/>
                    <a:pt x="16397" y="12396"/>
                    <a:pt x="16397" y="13375"/>
                  </a:cubicBezTo>
                  <a:lnTo>
                    <a:pt x="16397" y="14276"/>
                  </a:lnTo>
                  <a:cubicBezTo>
                    <a:pt x="16397" y="15490"/>
                    <a:pt x="15849" y="16610"/>
                    <a:pt x="14958" y="17219"/>
                  </a:cubicBezTo>
                  <a:lnTo>
                    <a:pt x="9638" y="20843"/>
                  </a:lnTo>
                  <a:cubicBezTo>
                    <a:pt x="8746" y="21449"/>
                    <a:pt x="7648" y="21449"/>
                    <a:pt x="6759" y="20843"/>
                  </a:cubicBezTo>
                  <a:lnTo>
                    <a:pt x="1439" y="17219"/>
                  </a:lnTo>
                  <a:cubicBezTo>
                    <a:pt x="548" y="16613"/>
                    <a:pt x="0" y="15490"/>
                    <a:pt x="0" y="14276"/>
                  </a:cubicBezTo>
                  <a:lnTo>
                    <a:pt x="0" y="7027"/>
                  </a:lnTo>
                  <a:cubicBezTo>
                    <a:pt x="5" y="5808"/>
                    <a:pt x="555" y="4688"/>
                    <a:pt x="1444" y="4079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400">
                <a:solidFill>
                  <a:prstClr val="white"/>
                </a:solidFill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71FF0814-A558-4C3E-A90B-F85A3D65D21B}"/>
                </a:ext>
              </a:extLst>
            </p:cNvPr>
            <p:cNvSpPr/>
            <p:nvPr/>
          </p:nvSpPr>
          <p:spPr>
            <a:xfrm>
              <a:off x="1699666" y="3268550"/>
              <a:ext cx="2070117" cy="190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7" extrusionOk="0">
                  <a:moveTo>
                    <a:pt x="1444" y="4079"/>
                  </a:moveTo>
                  <a:lnTo>
                    <a:pt x="6764" y="455"/>
                  </a:lnTo>
                  <a:cubicBezTo>
                    <a:pt x="7655" y="-151"/>
                    <a:pt x="8753" y="-151"/>
                    <a:pt x="9643" y="455"/>
                  </a:cubicBezTo>
                  <a:lnTo>
                    <a:pt x="14962" y="4079"/>
                  </a:lnTo>
                  <a:cubicBezTo>
                    <a:pt x="15854" y="4685"/>
                    <a:pt x="16402" y="5808"/>
                    <a:pt x="16402" y="7022"/>
                  </a:cubicBezTo>
                  <a:lnTo>
                    <a:pt x="16402" y="7923"/>
                  </a:lnTo>
                  <a:cubicBezTo>
                    <a:pt x="16402" y="8921"/>
                    <a:pt x="17057" y="9813"/>
                    <a:pt x="17901" y="9811"/>
                  </a:cubicBezTo>
                  <a:cubicBezTo>
                    <a:pt x="18242" y="9808"/>
                    <a:pt x="18554" y="9670"/>
                    <a:pt x="18804" y="9443"/>
                  </a:cubicBezTo>
                  <a:cubicBezTo>
                    <a:pt x="18859" y="9375"/>
                    <a:pt x="18918" y="9310"/>
                    <a:pt x="18980" y="9253"/>
                  </a:cubicBezTo>
                  <a:cubicBezTo>
                    <a:pt x="19102" y="9142"/>
                    <a:pt x="19239" y="9053"/>
                    <a:pt x="19386" y="8991"/>
                  </a:cubicBezTo>
                  <a:cubicBezTo>
                    <a:pt x="19544" y="8923"/>
                    <a:pt x="19714" y="8886"/>
                    <a:pt x="19890" y="8886"/>
                  </a:cubicBezTo>
                  <a:cubicBezTo>
                    <a:pt x="20851" y="8886"/>
                    <a:pt x="21600" y="9957"/>
                    <a:pt x="21327" y="11141"/>
                  </a:cubicBezTo>
                  <a:cubicBezTo>
                    <a:pt x="21210" y="11652"/>
                    <a:pt x="20880" y="12077"/>
                    <a:pt x="20465" y="12275"/>
                  </a:cubicBezTo>
                  <a:cubicBezTo>
                    <a:pt x="20078" y="12458"/>
                    <a:pt x="19707" y="12440"/>
                    <a:pt x="19386" y="12304"/>
                  </a:cubicBezTo>
                  <a:cubicBezTo>
                    <a:pt x="19237" y="12239"/>
                    <a:pt x="19097" y="12150"/>
                    <a:pt x="18973" y="12037"/>
                  </a:cubicBezTo>
                  <a:cubicBezTo>
                    <a:pt x="18916" y="11982"/>
                    <a:pt x="18861" y="11923"/>
                    <a:pt x="18808" y="11861"/>
                  </a:cubicBezTo>
                  <a:cubicBezTo>
                    <a:pt x="18558" y="11631"/>
                    <a:pt x="18244" y="11490"/>
                    <a:pt x="17903" y="11487"/>
                  </a:cubicBezTo>
                  <a:cubicBezTo>
                    <a:pt x="17073" y="11479"/>
                    <a:pt x="16397" y="12396"/>
                    <a:pt x="16397" y="13375"/>
                  </a:cubicBezTo>
                  <a:lnTo>
                    <a:pt x="16397" y="14276"/>
                  </a:lnTo>
                  <a:cubicBezTo>
                    <a:pt x="16397" y="15490"/>
                    <a:pt x="15849" y="16610"/>
                    <a:pt x="14958" y="17219"/>
                  </a:cubicBezTo>
                  <a:lnTo>
                    <a:pt x="9638" y="20843"/>
                  </a:lnTo>
                  <a:cubicBezTo>
                    <a:pt x="8746" y="21449"/>
                    <a:pt x="7648" y="21449"/>
                    <a:pt x="6759" y="20843"/>
                  </a:cubicBezTo>
                  <a:lnTo>
                    <a:pt x="1439" y="17219"/>
                  </a:lnTo>
                  <a:cubicBezTo>
                    <a:pt x="548" y="16613"/>
                    <a:pt x="0" y="15490"/>
                    <a:pt x="0" y="14276"/>
                  </a:cubicBezTo>
                  <a:lnTo>
                    <a:pt x="0" y="7027"/>
                  </a:lnTo>
                  <a:cubicBezTo>
                    <a:pt x="5" y="5808"/>
                    <a:pt x="555" y="4688"/>
                    <a:pt x="1444" y="4079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400">
                <a:solidFill>
                  <a:prstClr val="white"/>
                </a:solidFill>
              </a:endParaRPr>
            </a:p>
          </p:txBody>
        </p:sp>
        <p:sp>
          <p:nvSpPr>
            <p:cNvPr id="8213" name="CuadroTexto 15">
              <a:extLst>
                <a:ext uri="{FF2B5EF4-FFF2-40B4-BE49-F238E27FC236}">
                  <a16:creationId xmlns:a16="http://schemas.microsoft.com/office/drawing/2014/main" id="{117E9B94-BA21-4AC0-BBE1-50D367CB8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01" y="3495670"/>
              <a:ext cx="546765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7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8214" name="CuadroTexto 16">
              <a:extLst>
                <a:ext uri="{FF2B5EF4-FFF2-40B4-BE49-F238E27FC236}">
                  <a16:creationId xmlns:a16="http://schemas.microsoft.com/office/drawing/2014/main" id="{BBDBA735-B8FA-4D4B-BEF6-6A94B94E8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866" y="3495669"/>
              <a:ext cx="63488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7000">
                  <a:solidFill>
                    <a:srgbClr val="FFFFFF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8215" name="CuadroTexto 17">
              <a:extLst>
                <a:ext uri="{FF2B5EF4-FFF2-40B4-BE49-F238E27FC236}">
                  <a16:creationId xmlns:a16="http://schemas.microsoft.com/office/drawing/2014/main" id="{07ECF4F9-81E2-4A1E-AFEC-4A3C63FB8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528" y="3465204"/>
              <a:ext cx="63488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7000">
                  <a:solidFill>
                    <a:srgbClr val="FFFFFF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8216" name="CuadroTexto 18">
              <a:extLst>
                <a:ext uri="{FF2B5EF4-FFF2-40B4-BE49-F238E27FC236}">
                  <a16:creationId xmlns:a16="http://schemas.microsoft.com/office/drawing/2014/main" id="{730D8CFA-2D5C-4874-BA5A-E0C9D4F18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0749" y="3463863"/>
              <a:ext cx="63488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7000">
                  <a:solidFill>
                    <a:srgbClr val="FFFFFF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8217" name="CuadroTexto 19">
              <a:extLst>
                <a:ext uri="{FF2B5EF4-FFF2-40B4-BE49-F238E27FC236}">
                  <a16:creationId xmlns:a16="http://schemas.microsoft.com/office/drawing/2014/main" id="{52F45CE9-79C2-4719-BD6F-AF1A988EF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2650" y="3560250"/>
              <a:ext cx="63488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70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4" name="Rectangle 70">
              <a:extLst>
                <a:ext uri="{FF2B5EF4-FFF2-40B4-BE49-F238E27FC236}">
                  <a16:creationId xmlns:a16="http://schemas.microsoft.com/office/drawing/2014/main" id="{ED99A4BC-8384-4C68-8353-8B266F03A68C}"/>
                </a:ext>
              </a:extLst>
            </p:cNvPr>
            <p:cNvSpPr/>
            <p:nvPr/>
          </p:nvSpPr>
          <p:spPr>
            <a:xfrm>
              <a:off x="1761314" y="4430362"/>
              <a:ext cx="1547008" cy="375899"/>
            </a:xfrm>
            <a:prstGeom prst="rect">
              <a:avLst/>
            </a:prstGeom>
            <a:ln w="28575">
              <a:noFill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l-GR" sz="1400" b="1" dirty="0" smtClean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ΙΣΟΤΗΤΑ</a:t>
              </a:r>
              <a:endParaRPr lang="en-US" sz="14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5" name="Rectangle 70">
              <a:extLst>
                <a:ext uri="{FF2B5EF4-FFF2-40B4-BE49-F238E27FC236}">
                  <a16:creationId xmlns:a16="http://schemas.microsoft.com/office/drawing/2014/main" id="{32593A4E-ACA4-4540-8195-ED26D741C57D}"/>
                </a:ext>
              </a:extLst>
            </p:cNvPr>
            <p:cNvSpPr/>
            <p:nvPr/>
          </p:nvSpPr>
          <p:spPr>
            <a:xfrm>
              <a:off x="3265510" y="4396103"/>
              <a:ext cx="1547008" cy="375899"/>
            </a:xfrm>
            <a:prstGeom prst="rect">
              <a:avLst/>
            </a:prstGeom>
            <a:ln w="28575">
              <a:noFill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l-GR" sz="1400" b="1" dirty="0" smtClean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ΣΥΝΕΡΓΑΣΙΑ</a:t>
              </a:r>
              <a:endParaRPr lang="en-US" sz="14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6" name="Rectangle 70">
              <a:extLst>
                <a:ext uri="{FF2B5EF4-FFF2-40B4-BE49-F238E27FC236}">
                  <a16:creationId xmlns:a16="http://schemas.microsoft.com/office/drawing/2014/main" id="{E5D69F1E-E60F-4813-A054-ACC2F4BC21FD}"/>
                </a:ext>
              </a:extLst>
            </p:cNvPr>
            <p:cNvSpPr/>
            <p:nvPr/>
          </p:nvSpPr>
          <p:spPr>
            <a:xfrm>
              <a:off x="4715352" y="4387491"/>
              <a:ext cx="1547008" cy="375899"/>
            </a:xfrm>
            <a:prstGeom prst="rect">
              <a:avLst/>
            </a:prstGeom>
            <a:ln w="28575">
              <a:noFill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l-GR" sz="1400" b="1" dirty="0" smtClean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ΔΙΑΣΚΕΔΑΣΗ</a:t>
              </a:r>
              <a:endParaRPr lang="en-US" sz="14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7" name="Rectangle 70">
              <a:extLst>
                <a:ext uri="{FF2B5EF4-FFF2-40B4-BE49-F238E27FC236}">
                  <a16:creationId xmlns:a16="http://schemas.microsoft.com/office/drawing/2014/main" id="{28387325-CEAE-4D53-AC91-701A038F5EE0}"/>
                </a:ext>
              </a:extLst>
            </p:cNvPr>
            <p:cNvSpPr/>
            <p:nvPr/>
          </p:nvSpPr>
          <p:spPr>
            <a:xfrm>
              <a:off x="6263640" y="4230469"/>
              <a:ext cx="1547008" cy="738590"/>
            </a:xfrm>
            <a:prstGeom prst="rect">
              <a:avLst/>
            </a:prstGeom>
            <a:ln w="28575">
              <a:noFill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l-GR" sz="1400" b="1" dirty="0" smtClean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ΕΝΤΑΞΗ-ΕΝΣΩΜΑΤΩΣΗ</a:t>
              </a:r>
              <a:endParaRPr lang="en-US" sz="14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1D7C1FBC-0CC8-4EC5-A132-F5B635022DDC}"/>
              </a:ext>
            </a:extLst>
          </p:cNvPr>
          <p:cNvSpPr/>
          <p:nvPr/>
        </p:nvSpPr>
        <p:spPr>
          <a:xfrm>
            <a:off x="832108" y="4822530"/>
            <a:ext cx="7924800" cy="623888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747D75F6-F3D6-41FC-B1CA-20363529DBEC}"/>
              </a:ext>
            </a:extLst>
          </p:cNvPr>
          <p:cNvSpPr/>
          <p:nvPr/>
        </p:nvSpPr>
        <p:spPr>
          <a:xfrm rot="5400000">
            <a:off x="1313914" y="3950199"/>
            <a:ext cx="620712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248B2B27-8275-4F75-A900-7FCDBAEE0278}"/>
              </a:ext>
            </a:extLst>
          </p:cNvPr>
          <p:cNvSpPr/>
          <p:nvPr/>
        </p:nvSpPr>
        <p:spPr>
          <a:xfrm rot="5400000">
            <a:off x="2752983" y="3968456"/>
            <a:ext cx="619125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557C0CF1-CFDA-4EB5-AB42-35A7FB6E9931}"/>
              </a:ext>
            </a:extLst>
          </p:cNvPr>
          <p:cNvSpPr/>
          <p:nvPr/>
        </p:nvSpPr>
        <p:spPr>
          <a:xfrm rot="5400000">
            <a:off x="4302383" y="3984331"/>
            <a:ext cx="619125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D1F35402-A512-44A8-9C41-3C19A054E568}"/>
              </a:ext>
            </a:extLst>
          </p:cNvPr>
          <p:cNvSpPr/>
          <p:nvPr/>
        </p:nvSpPr>
        <p:spPr>
          <a:xfrm rot="5400000">
            <a:off x="5821621" y="3984331"/>
            <a:ext cx="619125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79B16200-860A-424D-BA52-D2E7C51362FE}"/>
              </a:ext>
            </a:extLst>
          </p:cNvPr>
          <p:cNvSpPr/>
          <p:nvPr/>
        </p:nvSpPr>
        <p:spPr>
          <a:xfrm rot="5400000">
            <a:off x="7321014" y="4016874"/>
            <a:ext cx="620712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8203" name="CuadroTexto 35">
            <a:extLst>
              <a:ext uri="{FF2B5EF4-FFF2-40B4-BE49-F238E27FC236}">
                <a16:creationId xmlns:a16="http://schemas.microsoft.com/office/drawing/2014/main" id="{B51EFB7F-DBEB-461D-A264-EFCB1397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8" y="5832181"/>
            <a:ext cx="9372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ΣΥΝΑΝΘΡΩΠΟΙ ΜΑΣ ΜΕ ΔΙΑΦΟΡΕΤΙΚΕΣ ΔΥΝΑΤΟΤΗΤΕΣ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8204" name="CuadroTexto 36">
            <a:extLst>
              <a:ext uri="{FF2B5EF4-FFF2-40B4-BE49-F238E27FC236}">
                <a16:creationId xmlns:a16="http://schemas.microsoft.com/office/drawing/2014/main" id="{E3A8BFEA-5B98-4ED1-AB85-623688DC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45" y="4805068"/>
            <a:ext cx="9126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ΕΜΠΟΔΙΑ ΓΙΑ ΤΗΝ ΑΠΟΔΟΧΗ ΤΗΣ ΔΙΑΦΟΡΕΤΙΚΟΤΗΤΑΣ ΚΑΙ ΤΗΝ ΕΝΤΑΞΗ-ΕΝΣΩΜΑΤΩΣΗ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29" name="Signo de multiplicación 28">
            <a:extLst>
              <a:ext uri="{FF2B5EF4-FFF2-40B4-BE49-F238E27FC236}">
                <a16:creationId xmlns:a16="http://schemas.microsoft.com/office/drawing/2014/main" id="{85B7F83F-EE00-473C-820F-F73708434C3C}"/>
              </a:ext>
            </a:extLst>
          </p:cNvPr>
          <p:cNvSpPr/>
          <p:nvPr/>
        </p:nvSpPr>
        <p:spPr>
          <a:xfrm>
            <a:off x="2029083" y="4444705"/>
            <a:ext cx="1365250" cy="1182688"/>
          </a:xfrm>
          <a:prstGeom prst="mathMultiply">
            <a:avLst/>
          </a:prstGeom>
          <a:solidFill>
            <a:schemeClr val="tx1">
              <a:alpha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B5F253EA-76A7-4250-A723-35ED3A4F0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6228777"/>
            <a:ext cx="2590800" cy="56732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7EA764D-DDDA-4884-9A52-9FAF706D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104" y="0"/>
            <a:ext cx="1590896" cy="11164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1">
            <a:extLst>
              <a:ext uri="{FF2B5EF4-FFF2-40B4-BE49-F238E27FC236}">
                <a16:creationId xmlns:a16="http://schemas.microsoft.com/office/drawing/2014/main" id="{68D67F95-6975-4EA7-B235-160C6B9A7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39" y="3849724"/>
            <a:ext cx="42767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06FBF323-294D-47FB-9244-4F7DBBECA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763" y="168312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s-ES" altLang="ca-ES" sz="2000" b="1" i="1" dirty="0" err="1">
                <a:solidFill>
                  <a:srgbClr val="00B050"/>
                </a:solidFill>
              </a:rPr>
              <a:t>Colpbol</a:t>
            </a:r>
            <a:r>
              <a:rPr lang="es-ES" altLang="ca-ES" sz="2000" i="1" dirty="0">
                <a:solidFill>
                  <a:schemeClr val="tx1"/>
                </a:solidFill>
              </a:rPr>
              <a:t>: </a:t>
            </a:r>
            <a:r>
              <a:rPr lang="el-GR" sz="1800" i="1" dirty="0"/>
              <a:t>Αναζητώντας ίσες ευκαιρίες στον αθλητισμό</a:t>
            </a:r>
            <a:endParaRPr lang="es-ES" sz="1800" dirty="0"/>
          </a:p>
        </p:txBody>
      </p:sp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DF4E43D4-5DF6-45D6-9818-926DFD5C7A4E}"/>
              </a:ext>
            </a:extLst>
          </p:cNvPr>
          <p:cNvSpPr/>
          <p:nvPr/>
        </p:nvSpPr>
        <p:spPr>
          <a:xfrm rot="16200000">
            <a:off x="-1281130" y="3517144"/>
            <a:ext cx="4538663" cy="644525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245" name="CuadroTexto 35">
            <a:extLst>
              <a:ext uri="{FF2B5EF4-FFF2-40B4-BE49-F238E27FC236}">
                <a16:creationId xmlns:a16="http://schemas.microsoft.com/office/drawing/2014/main" id="{74D655BC-0642-4A5E-BD38-95CF9D1CE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63" y="852525"/>
            <a:ext cx="880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s-ES" sz="2400" b="1" dirty="0">
                <a:solidFill>
                  <a:srgbClr val="00349E"/>
                </a:solidFill>
                <a:cs typeface="Arial" panose="020B0604020202020204" pitchFamily="34" charset="0"/>
              </a:rPr>
              <a:t>ΣΥΝΑΝΘΡΩΠΟΙ ΜΑΣ ΜΕ ΔΙΑΦΟΡΕΤΙΚΕΣ ΔΥΝΑΤΟΤΗΤΕΣ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0246" name="CuadroTexto 27">
            <a:extLst>
              <a:ext uri="{FF2B5EF4-FFF2-40B4-BE49-F238E27FC236}">
                <a16:creationId xmlns:a16="http://schemas.microsoft.com/office/drawing/2014/main" id="{CE09871C-1457-4785-94A2-13A6E7E8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24" y="1840308"/>
            <a:ext cx="45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ΕΥΕΡΓΕΤΗΜΑΤΑ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0247" name="CuadroTexto 6">
            <a:extLst>
              <a:ext uri="{FF2B5EF4-FFF2-40B4-BE49-F238E27FC236}">
                <a16:creationId xmlns:a16="http://schemas.microsoft.com/office/drawing/2014/main" id="{2C3198B2-D435-4F0E-A5C2-8035F4F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395" y="2325080"/>
            <a:ext cx="1810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1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ΑΝΑΠΤΥΞΗ</a:t>
            </a:r>
            <a:endParaRPr lang="es-ES" altLang="es-ES" sz="1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0248" name="CuadroTexto 7">
            <a:extLst>
              <a:ext uri="{FF2B5EF4-FFF2-40B4-BE49-F238E27FC236}">
                <a16:creationId xmlns:a16="http://schemas.microsoft.com/office/drawing/2014/main" id="{BC22B23C-DF66-4B16-803D-5C2DF43FA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663" y="2844838"/>
            <a:ext cx="613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ΚΟΙΝΩΝΙΚΑ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0249" name="CuadroTexto 8">
            <a:extLst>
              <a:ext uri="{FF2B5EF4-FFF2-40B4-BE49-F238E27FC236}">
                <a16:creationId xmlns:a16="http://schemas.microsoft.com/office/drawing/2014/main" id="{E515AD71-CBBF-4315-8507-C925F5C6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689" y="3381413"/>
            <a:ext cx="4665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ΣΥΝΑΙΣΘΗΜΑΤΙΚΑ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0250" name="CuadroTexto 9">
            <a:extLst>
              <a:ext uri="{FF2B5EF4-FFF2-40B4-BE49-F238E27FC236}">
                <a16:creationId xmlns:a16="http://schemas.microsoft.com/office/drawing/2014/main" id="{61D339DB-51A9-4E9F-924A-571618E0E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63" y="2266988"/>
            <a:ext cx="613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ΓΝΩΣΤΙΚΑ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0251" name="CuadroTexto 10">
            <a:extLst>
              <a:ext uri="{FF2B5EF4-FFF2-40B4-BE49-F238E27FC236}">
                <a16:creationId xmlns:a16="http://schemas.microsoft.com/office/drawing/2014/main" id="{4AEE94DA-C99D-4AFF-A0D6-ABF415C17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76" y="1655800"/>
            <a:ext cx="498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s-ES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ΚΙΝΗΤΙΚΑ</a:t>
            </a:r>
            <a:endParaRPr lang="fr-FR" altLang="es-ES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2" name="Flecha: a la derecha 30">
            <a:extLst>
              <a:ext uri="{FF2B5EF4-FFF2-40B4-BE49-F238E27FC236}">
                <a16:creationId xmlns:a16="http://schemas.microsoft.com/office/drawing/2014/main" id="{41F7A4A4-9D2E-4B6A-B10D-23F27E139260}"/>
              </a:ext>
            </a:extLst>
          </p:cNvPr>
          <p:cNvSpPr/>
          <p:nvPr/>
        </p:nvSpPr>
        <p:spPr>
          <a:xfrm rot="17114614">
            <a:off x="1715276" y="2647987"/>
            <a:ext cx="1392238" cy="296863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3" name="Flecha: a la derecha 30">
            <a:extLst>
              <a:ext uri="{FF2B5EF4-FFF2-40B4-BE49-F238E27FC236}">
                <a16:creationId xmlns:a16="http://schemas.microsoft.com/office/drawing/2014/main" id="{4513B392-8004-41B6-B18D-857C107A9890}"/>
              </a:ext>
            </a:extLst>
          </p:cNvPr>
          <p:cNvSpPr/>
          <p:nvPr/>
        </p:nvSpPr>
        <p:spPr>
          <a:xfrm rot="18126973">
            <a:off x="1908952" y="3205200"/>
            <a:ext cx="1392237" cy="296863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4" name="Flecha: a la derecha 30">
            <a:extLst>
              <a:ext uri="{FF2B5EF4-FFF2-40B4-BE49-F238E27FC236}">
                <a16:creationId xmlns:a16="http://schemas.microsoft.com/office/drawing/2014/main" id="{FDD6A578-0EAE-4216-B83D-66D6FE776EEA}"/>
              </a:ext>
            </a:extLst>
          </p:cNvPr>
          <p:cNvSpPr/>
          <p:nvPr/>
        </p:nvSpPr>
        <p:spPr>
          <a:xfrm rot="18932231">
            <a:off x="2048651" y="3644938"/>
            <a:ext cx="1706562" cy="333375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5" name="Flecha: a la derecha 30">
            <a:extLst>
              <a:ext uri="{FF2B5EF4-FFF2-40B4-BE49-F238E27FC236}">
                <a16:creationId xmlns:a16="http://schemas.microsoft.com/office/drawing/2014/main" id="{15201CBD-14BA-4F30-A9C8-19E11A94B2CC}"/>
              </a:ext>
            </a:extLst>
          </p:cNvPr>
          <p:cNvSpPr/>
          <p:nvPr/>
        </p:nvSpPr>
        <p:spPr>
          <a:xfrm rot="19566753">
            <a:off x="1997851" y="4175163"/>
            <a:ext cx="2012950" cy="333375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08A891E-F406-4C6C-A0AE-1030A019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6228777"/>
            <a:ext cx="2590800" cy="5673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18D413B-4709-4C82-A325-C3CED2CF7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104" y="0"/>
            <a:ext cx="1590896" cy="11164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96E222B-8452-4416-ADE4-E25FF1B07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6558" y="125782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s-ES" altLang="ca-ES" sz="20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000" i="1" dirty="0">
                <a:solidFill>
                  <a:schemeClr val="tx1"/>
                </a:solidFill>
              </a:rPr>
              <a:t>: </a:t>
            </a:r>
            <a:r>
              <a:rPr lang="el-GR" sz="1800" i="1" dirty="0"/>
              <a:t>Αναζητώντας ίσες ευκαιρίες στον αθλητισμό</a:t>
            </a:r>
            <a:endParaRPr lang="es-ES" sz="18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BFB975-B64F-4C46-9E39-13E81D815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7658" y="1010021"/>
            <a:ext cx="8610600" cy="7540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altLang="ca-ES" b="1" dirty="0" smtClean="0">
                <a:solidFill>
                  <a:schemeClr val="accent6"/>
                </a:solidFill>
              </a:rPr>
              <a:t>Επειδή το </a:t>
            </a:r>
            <a:r>
              <a:rPr lang="en-US" altLang="ca-ES" b="1" dirty="0" smtClean="0">
                <a:solidFill>
                  <a:schemeClr val="accent6"/>
                </a:solidFill>
              </a:rPr>
              <a:t>COLPBOL </a:t>
            </a:r>
            <a:r>
              <a:rPr lang="el-GR" altLang="ca-ES" b="1" dirty="0" smtClean="0">
                <a:solidFill>
                  <a:schemeClr val="accent6"/>
                </a:solidFill>
              </a:rPr>
              <a:t>είναι ένα καινούριο άθλημα, βοηθάει αποτελεσματικά στη διαδικασία ένταξης-ενσωμάτωσης</a:t>
            </a:r>
            <a:endParaRPr lang="es-ES" b="1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altLang="ca-ES" b="1" dirty="0" smtClean="0">
                <a:solidFill>
                  <a:schemeClr val="accent6"/>
                </a:solidFill>
              </a:rPr>
              <a:t>ΕΥΕΡΓΕΤΗΜΑΤΑ</a:t>
            </a:r>
            <a:endParaRPr lang="es-ES" altLang="ca-ES" b="1" dirty="0">
              <a:solidFill>
                <a:schemeClr val="accent6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6E53E9-1CF4-4448-ADAD-A5577C1DD760}"/>
              </a:ext>
            </a:extLst>
          </p:cNvPr>
          <p:cNvSpPr txBox="1"/>
          <p:nvPr/>
        </p:nvSpPr>
        <p:spPr>
          <a:xfrm>
            <a:off x="4231758" y="2329232"/>
            <a:ext cx="4986338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349E"/>
                </a:solidFill>
                <a:cs typeface="Arial" panose="020B0604020202020204" pitchFamily="34" charset="0"/>
              </a:rPr>
              <a:t>1- </a:t>
            </a:r>
            <a:r>
              <a:rPr lang="el-GR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Εμπειρία ζωής</a:t>
            </a:r>
            <a:endParaRPr lang="fr-FR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F5B0E6-066C-41DB-BFC6-DEFD7F6A5B0C}"/>
              </a:ext>
            </a:extLst>
          </p:cNvPr>
          <p:cNvSpPr txBox="1"/>
          <p:nvPr/>
        </p:nvSpPr>
        <p:spPr>
          <a:xfrm>
            <a:off x="4231758" y="2926132"/>
            <a:ext cx="4986338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349E"/>
                </a:solidFill>
                <a:cs typeface="Arial" panose="020B0604020202020204" pitchFamily="34" charset="0"/>
              </a:rPr>
              <a:t>2- </a:t>
            </a:r>
            <a:r>
              <a:rPr lang="el-GR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Προσωπικό αναστοχασμό</a:t>
            </a:r>
            <a:endParaRPr lang="fr-FR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626971-0E07-485E-AC87-81A4087846E2}"/>
              </a:ext>
            </a:extLst>
          </p:cNvPr>
          <p:cNvSpPr txBox="1"/>
          <p:nvPr/>
        </p:nvSpPr>
        <p:spPr>
          <a:xfrm>
            <a:off x="4231758" y="3521445"/>
            <a:ext cx="4986338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349E"/>
                </a:solidFill>
                <a:cs typeface="Arial" panose="020B0604020202020204" pitchFamily="34" charset="0"/>
              </a:rPr>
              <a:t>3- </a:t>
            </a:r>
            <a:r>
              <a:rPr lang="el-GR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Συμπεριφορικά</a:t>
            </a:r>
            <a:endParaRPr lang="fr-FR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AD11C8-8467-4C6C-B315-EC50D0E22977}"/>
              </a:ext>
            </a:extLst>
          </p:cNvPr>
          <p:cNvSpPr txBox="1"/>
          <p:nvPr/>
        </p:nvSpPr>
        <p:spPr>
          <a:xfrm>
            <a:off x="4231758" y="4143745"/>
            <a:ext cx="4986338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349E"/>
                </a:solidFill>
                <a:cs typeface="Arial" panose="020B0604020202020204" pitchFamily="34" charset="0"/>
              </a:rPr>
              <a:t>4- </a:t>
            </a:r>
            <a:r>
              <a:rPr lang="el-GR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Συναισθηματικά</a:t>
            </a:r>
            <a:endParaRPr lang="fr-FR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0396FF-3EA2-4ED7-9738-114602B1A71C}"/>
              </a:ext>
            </a:extLst>
          </p:cNvPr>
          <p:cNvSpPr txBox="1"/>
          <p:nvPr/>
        </p:nvSpPr>
        <p:spPr>
          <a:xfrm>
            <a:off x="345558" y="5601070"/>
            <a:ext cx="4241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6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ΧΡΗΣΙΜΟΠΟΙΟΥΜΕ ΤΙΣ ΔΥΝΑΤΟΤΗΤΕΣ ΜΑΣ</a:t>
            </a:r>
            <a:endParaRPr lang="fr-FR" sz="26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37C8D4-B5C6-41DB-91F7-5E5569ABC276}"/>
              </a:ext>
            </a:extLst>
          </p:cNvPr>
          <p:cNvSpPr txBox="1"/>
          <p:nvPr/>
        </p:nvSpPr>
        <p:spPr>
          <a:xfrm>
            <a:off x="5636696" y="5096244"/>
            <a:ext cx="35814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 smtClean="0">
                <a:solidFill>
                  <a:srgbClr val="00349E"/>
                </a:solidFill>
                <a:cs typeface="Arial" panose="020B0604020202020204" pitchFamily="34" charset="0"/>
              </a:rPr>
              <a:t>ΚΑΛΛΙΕΡΓΟΥΜΕ ΘΕΤΙΚΕΣ ΑΞΙΕΣ ΠΟΥ ΟΔΗΓΟΥΝ ΣΕ ΕΝΤΑΞΗ/ ΕΝΣΩΜΑΤΩΣΗ</a:t>
            </a:r>
            <a:endParaRPr lang="fr-FR" sz="2400" b="1" dirty="0">
              <a:solidFill>
                <a:srgbClr val="00349E"/>
              </a:solidFill>
              <a:cs typeface="Arial" panose="020B0604020202020204" pitchFamily="34" charset="0"/>
            </a:endParaRPr>
          </a:p>
        </p:txBody>
      </p:sp>
      <p:sp>
        <p:nvSpPr>
          <p:cNvPr id="2" name="Llamada de flecha a la derecha 1">
            <a:extLst>
              <a:ext uri="{FF2B5EF4-FFF2-40B4-BE49-F238E27FC236}">
                <a16:creationId xmlns:a16="http://schemas.microsoft.com/office/drawing/2014/main" id="{DA2B11AE-ED8E-4E90-B5F2-E8E3729040CC}"/>
              </a:ext>
            </a:extLst>
          </p:cNvPr>
          <p:cNvSpPr/>
          <p:nvPr/>
        </p:nvSpPr>
        <p:spPr>
          <a:xfrm>
            <a:off x="4688958" y="5589957"/>
            <a:ext cx="914400" cy="914400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2299" name="Imagen 2">
            <a:extLst>
              <a:ext uri="{FF2B5EF4-FFF2-40B4-BE49-F238E27FC236}">
                <a16:creationId xmlns:a16="http://schemas.microsoft.com/office/drawing/2014/main" id="{8B3FF288-8645-4D83-A791-83A11C341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58" y="2049832"/>
            <a:ext cx="23193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AE42E8-C395-484F-A31C-A15090E3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6228777"/>
            <a:ext cx="2590800" cy="5673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7999385-2F94-4844-9E3A-EEB297FC3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104" y="0"/>
            <a:ext cx="1590896" cy="11164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042DFB66-4ECA-443E-B211-32A6FE1EB16B}"/>
              </a:ext>
            </a:extLst>
          </p:cNvPr>
          <p:cNvSpPr/>
          <p:nvPr/>
        </p:nvSpPr>
        <p:spPr>
          <a:xfrm rot="1251601">
            <a:off x="6255895" y="2010698"/>
            <a:ext cx="3332162" cy="174625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4AD46AB-6467-4CD1-B046-C6A66E1B5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907" y="85061"/>
            <a:ext cx="8229600" cy="334963"/>
          </a:xfrm>
        </p:spPr>
        <p:txBody>
          <a:bodyPr>
            <a:normAutofit fontScale="90000"/>
          </a:bodyPr>
          <a:lstStyle/>
          <a:p>
            <a:r>
              <a:rPr lang="es-ES" altLang="ca-ES" sz="2000" b="1" i="1" dirty="0" err="1">
                <a:solidFill>
                  <a:srgbClr val="00B050"/>
                </a:solidFill>
              </a:rPr>
              <a:t>Colpbol</a:t>
            </a:r>
            <a:r>
              <a:rPr lang="es-ES" altLang="ca-ES" sz="2000" i="1" dirty="0">
                <a:solidFill>
                  <a:schemeClr val="tx1"/>
                </a:solidFill>
              </a:rPr>
              <a:t>: </a:t>
            </a:r>
            <a:r>
              <a:rPr lang="el-GR" sz="1800" i="1" dirty="0"/>
              <a:t>Αναζητώντας ίσες ευκαιρίες στον αθλητισμό</a:t>
            </a:r>
            <a:r>
              <a:rPr lang="es-ES" sz="1800" dirty="0"/>
              <a:t/>
            </a:r>
            <a:br>
              <a:rPr lang="es-ES" sz="1800" dirty="0"/>
            </a:br>
            <a:endParaRPr lang="es-ES" altLang="ca-ES" sz="2000" i="1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3E249E-09A7-4FF5-B705-093478CC8C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7707" y="715299"/>
            <a:ext cx="8839200" cy="11652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ΑΛΛΑΖΕΙ Η ΚΟΙΝΩΝΙΚΗ ΠΡΟΣΕΓΓΙΣΗ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?</a:t>
            </a:r>
            <a:endParaRPr lang="es-ES" altLang="ca-E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s-ES" altLang="ca-ES" sz="2400" dirty="0">
              <a:latin typeface="+mj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C5156FE-7808-4E7D-917D-1880F314476C}"/>
              </a:ext>
            </a:extLst>
          </p:cNvPr>
          <p:cNvSpPr txBox="1">
            <a:spLocks noChangeArrowheads="1"/>
          </p:cNvSpPr>
          <p:nvPr/>
        </p:nvSpPr>
        <p:spPr bwMode="auto">
          <a:xfrm rot="1585806">
            <a:off x="585345" y="2193260"/>
            <a:ext cx="7188201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l-GR" altLang="ca-ES" sz="2800" b="1" kern="0" dirty="0" smtClean="0">
                <a:solidFill>
                  <a:schemeClr val="accent6"/>
                </a:solidFill>
                <a:latin typeface="+mj-lt"/>
              </a:rPr>
              <a:t>ΚΟΙΝΩΝΙΑ ΕΝΤΑΞΗΣ-ΕΝΣΩΜΑΤΩΣΗΣ</a:t>
            </a:r>
            <a:endParaRPr lang="es-ES" altLang="ca-ES" sz="4000" kern="0" dirty="0">
              <a:latin typeface="+mj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9953473-09DA-4195-9C30-095CF02FE0F4}"/>
              </a:ext>
            </a:extLst>
          </p:cNvPr>
          <p:cNvSpPr txBox="1">
            <a:spLocks noChangeArrowheads="1"/>
          </p:cNvSpPr>
          <p:nvPr/>
        </p:nvSpPr>
        <p:spPr bwMode="auto">
          <a:xfrm rot="1400911">
            <a:off x="6050467" y="2386729"/>
            <a:ext cx="3700462" cy="122612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l-GR" altLang="ca-ES" sz="2800" b="1" kern="0" dirty="0" smtClean="0">
                <a:latin typeface="+mj-lt"/>
              </a:rPr>
              <a:t>ΚΑΙΝΟΥΡΙΑ ΠΡΟΣΕΓΓΙΣΗ</a:t>
            </a:r>
            <a:endParaRPr lang="es-ES" altLang="ca-ES" sz="3600" b="1" kern="0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s-ES" altLang="ca-ES" sz="3600" kern="0" dirty="0">
              <a:latin typeface="+mj-lt"/>
            </a:endParaRPr>
          </a:p>
        </p:txBody>
      </p:sp>
      <p:grpSp>
        <p:nvGrpSpPr>
          <p:cNvPr id="8199" name="Grupo 10">
            <a:extLst>
              <a:ext uri="{FF2B5EF4-FFF2-40B4-BE49-F238E27FC236}">
                <a16:creationId xmlns:a16="http://schemas.microsoft.com/office/drawing/2014/main" id="{366BC324-B250-4E5B-9FE9-3B3E5DDCAD85}"/>
              </a:ext>
            </a:extLst>
          </p:cNvPr>
          <p:cNvGrpSpPr>
            <a:grpSpLocks/>
          </p:cNvGrpSpPr>
          <p:nvPr/>
        </p:nvGrpSpPr>
        <p:grpSpPr bwMode="auto">
          <a:xfrm>
            <a:off x="3798445" y="5052348"/>
            <a:ext cx="2051050" cy="1154112"/>
            <a:chOff x="3122344" y="5646810"/>
            <a:chExt cx="1767644" cy="865163"/>
          </a:xfrm>
        </p:grpSpPr>
        <p:sp>
          <p:nvSpPr>
            <p:cNvPr id="5" name="Pentágono 4">
              <a:extLst>
                <a:ext uri="{FF2B5EF4-FFF2-40B4-BE49-F238E27FC236}">
                  <a16:creationId xmlns:a16="http://schemas.microsoft.com/office/drawing/2014/main" id="{C2419317-474F-4B3E-97C2-BD2FCB9E123D}"/>
                </a:ext>
              </a:extLst>
            </p:cNvPr>
            <p:cNvSpPr/>
            <p:nvPr/>
          </p:nvSpPr>
          <p:spPr>
            <a:xfrm>
              <a:off x="3212642" y="5646810"/>
              <a:ext cx="1677346" cy="865163"/>
            </a:xfrm>
            <a:prstGeom prst="homePlate">
              <a:avLst>
                <a:gd name="adj" fmla="val 47489"/>
              </a:avLst>
            </a:prstGeom>
            <a:solidFill>
              <a:srgbClr val="00B05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7B83EEC-5C79-49DD-8DDB-8437BA1CF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344" y="5734873"/>
              <a:ext cx="1524114" cy="7616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None/>
                <a:defRPr/>
              </a:pPr>
              <a:r>
                <a:rPr lang="el-GR" altLang="ca-ES" sz="1400" b="1" kern="0" dirty="0" smtClean="0">
                  <a:latin typeface="+mj-lt"/>
                </a:rPr>
                <a:t>Μοντέλο εξάρτησης και βοήθειας</a:t>
              </a:r>
              <a:endParaRPr lang="es-ES" altLang="ca-ES" sz="1400" b="1" kern="0" dirty="0">
                <a:latin typeface="+mj-lt"/>
              </a:endParaRPr>
            </a:p>
          </p:txBody>
        </p:sp>
      </p:grpSp>
      <p:sp>
        <p:nvSpPr>
          <p:cNvPr id="12" name="Pentágono 11">
            <a:extLst>
              <a:ext uri="{FF2B5EF4-FFF2-40B4-BE49-F238E27FC236}">
                <a16:creationId xmlns:a16="http://schemas.microsoft.com/office/drawing/2014/main" id="{C5414758-F84C-49C1-B19E-3AE5AD36CF80}"/>
              </a:ext>
            </a:extLst>
          </p:cNvPr>
          <p:cNvSpPr/>
          <p:nvPr/>
        </p:nvSpPr>
        <p:spPr bwMode="auto">
          <a:xfrm>
            <a:off x="6071746" y="5052348"/>
            <a:ext cx="2058987" cy="1147762"/>
          </a:xfrm>
          <a:prstGeom prst="homePlate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8201" name="Picture 7" descr="Ver las imágenes de origen">
            <a:extLst>
              <a:ext uri="{FF2B5EF4-FFF2-40B4-BE49-F238E27FC236}">
                <a16:creationId xmlns:a16="http://schemas.microsoft.com/office/drawing/2014/main" id="{FFA2C531-F0EC-40D5-9552-97FABC30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33" y="4977735"/>
            <a:ext cx="1908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153004A2-023C-4ACB-BCD2-E9A5A9CE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671" y="3969672"/>
            <a:ext cx="8732837" cy="80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l-GR" altLang="ca-ES" sz="2400" b="1" kern="0" dirty="0" smtClean="0">
                <a:solidFill>
                  <a:srgbClr val="00B050"/>
                </a:solidFill>
                <a:latin typeface="+mj-lt"/>
              </a:rPr>
              <a:t>Με ποιο τρόπο η κοινωνία μας αντιμετωπίζει τους συναθρώπους μας με νοητική αναπηρία</a:t>
            </a:r>
            <a:r>
              <a:rPr lang="es-ES" altLang="ca-ES" sz="2400" b="1" kern="0" dirty="0" smtClean="0">
                <a:solidFill>
                  <a:srgbClr val="00B050"/>
                </a:solidFill>
                <a:latin typeface="+mj-lt"/>
              </a:rPr>
              <a:t>?</a:t>
            </a:r>
            <a:endParaRPr lang="es-ES" altLang="ca-ES" sz="3600" kern="0" dirty="0">
              <a:latin typeface="+mj-lt"/>
            </a:endParaRPr>
          </a:p>
        </p:txBody>
      </p:sp>
      <p:pic>
        <p:nvPicPr>
          <p:cNvPr id="8203" name="Picture 15" descr="Ver las imágenes de origen">
            <a:extLst>
              <a:ext uri="{FF2B5EF4-FFF2-40B4-BE49-F238E27FC236}">
                <a16:creationId xmlns:a16="http://schemas.microsoft.com/office/drawing/2014/main" id="{FAC7AEF9-311D-4B69-B09A-F7341955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45" y="4995198"/>
            <a:ext cx="25511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lamada ovalada 3">
            <a:extLst>
              <a:ext uri="{FF2B5EF4-FFF2-40B4-BE49-F238E27FC236}">
                <a16:creationId xmlns:a16="http://schemas.microsoft.com/office/drawing/2014/main" id="{CEF7442D-F01F-445D-AE6A-71EBBCA10CFA}"/>
              </a:ext>
            </a:extLst>
          </p:cNvPr>
          <p:cNvSpPr/>
          <p:nvPr/>
        </p:nvSpPr>
        <p:spPr>
          <a:xfrm>
            <a:off x="1502920" y="2853661"/>
            <a:ext cx="1600200" cy="887413"/>
          </a:xfrm>
          <a:prstGeom prst="wedgeEllipseCallou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000" b="1" dirty="0"/>
              <a:t>?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2C88CCF-8039-47A1-8E1B-AF0C73D9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420" y="5169822"/>
            <a:ext cx="1998662" cy="92075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l-GR" altLang="ca-ES" sz="1400" b="1" kern="0" dirty="0" smtClean="0">
                <a:latin typeface="+mj-lt"/>
              </a:rPr>
              <a:t>Μοντέλο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l-GR" altLang="ca-ES" sz="1400" b="1" kern="0" dirty="0" smtClean="0">
                <a:latin typeface="+mj-lt"/>
              </a:rPr>
              <a:t>επάρκειας και αυτονομίας</a:t>
            </a:r>
            <a:endParaRPr lang="es-ES" altLang="ca-ES" sz="1400" b="1" kern="0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84AFFAB-A873-4EE9-8CC0-9ABC462F6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6228777"/>
            <a:ext cx="2590800" cy="5673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018DEB7-101C-490B-94D3-7F230FEC9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1104" y="0"/>
            <a:ext cx="1590896" cy="11164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B6A9CE28-B2B5-4FEA-B3DF-066AE1649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34321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s-ES" altLang="ca-ES" sz="2000" b="1" i="1" dirty="0" err="1">
                <a:solidFill>
                  <a:srgbClr val="00B050"/>
                </a:solidFill>
              </a:rPr>
              <a:t>Colpbol</a:t>
            </a:r>
            <a:r>
              <a:rPr lang="es-ES" altLang="ca-ES" sz="2000" i="1" dirty="0">
                <a:solidFill>
                  <a:schemeClr val="tx1"/>
                </a:solidFill>
              </a:rPr>
              <a:t>: </a:t>
            </a:r>
            <a:r>
              <a:rPr lang="el-GR" sz="1800" i="1" dirty="0"/>
              <a:t>Αναζητώντας ίσες ευκαιρίες στον αθλητισμό</a:t>
            </a:r>
            <a:endParaRPr lang="es-ES" sz="180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B3619E5-A6A7-4D31-B7FC-62044073F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5350" y="2190432"/>
            <a:ext cx="8686800" cy="1323976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ca-E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ΠΡΟΣΑΡΜΟΣΜΕΝΑ ΑΘΛΗΜΑΤΑ (</a:t>
            </a:r>
            <a:r>
              <a:rPr lang="es-ES" altLang="ca-E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SPORT</a:t>
            </a:r>
            <a:r>
              <a:rPr lang="el-GR" altLang="ca-E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altLang="ca-E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altLang="ca-E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τροποποιήσεις σε αθλήματα για την συμμετοχή συνανθρώπων μας με αναπηρία, μέσω προσαρμογών ή και με αλλαγές στον τρόπο που παίζονται (πχ. κανονισμούς)</a:t>
            </a:r>
            <a:endParaRPr lang="es-ES" altLang="ca-ES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BC68A82-AF95-45F5-A6DE-E428C018A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49" y="3320535"/>
            <a:ext cx="8686800" cy="11724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spcBef>
                <a:spcPts val="600"/>
              </a:spcBef>
              <a:buNone/>
              <a:defRPr/>
            </a:pPr>
            <a:r>
              <a:rPr lang="el-GR" altLang="ca-ES" sz="2400" b="1" kern="0" dirty="0" smtClean="0">
                <a:solidFill>
                  <a:srgbClr val="00B050"/>
                </a:solidFill>
                <a:latin typeface="Arial"/>
              </a:rPr>
              <a:t>ΠΑΡΑΟΛΥΜΠΙΑΚΑ-ΠΡΟΣΑΡΜΟΣΜΕΝΑ ΑΘΛΗΜΑΤΑ (</a:t>
            </a:r>
            <a:r>
              <a:rPr lang="es-ES" altLang="ca-ES" sz="2400" b="1" kern="0" dirty="0" smtClean="0">
                <a:solidFill>
                  <a:srgbClr val="00B050"/>
                </a:solidFill>
                <a:latin typeface="Arial"/>
              </a:rPr>
              <a:t>PARALYMPIC</a:t>
            </a:r>
            <a:r>
              <a:rPr lang="el-GR" altLang="ca-ES" sz="2400" b="1" kern="0" dirty="0" smtClean="0">
                <a:solidFill>
                  <a:srgbClr val="00B050"/>
                </a:solidFill>
                <a:latin typeface="Arial"/>
              </a:rPr>
              <a:t>-</a:t>
            </a:r>
            <a:r>
              <a:rPr lang="es-ES" altLang="ca-ES" sz="2400" b="1" kern="0" dirty="0" err="1" smtClean="0">
                <a:solidFill>
                  <a:srgbClr val="00B050"/>
                </a:solidFill>
                <a:latin typeface="Arial"/>
              </a:rPr>
              <a:t>integrated</a:t>
            </a:r>
            <a:r>
              <a:rPr lang="es-ES" altLang="ca-ES" sz="2400" b="1" kern="0" dirty="0" smtClean="0">
                <a:solidFill>
                  <a:srgbClr val="00B050"/>
                </a:solidFill>
                <a:latin typeface="Arial"/>
              </a:rPr>
              <a:t> SPORT</a:t>
            </a:r>
            <a:r>
              <a:rPr lang="el-GR" altLang="ca-ES" sz="2400" b="1" kern="0" dirty="0" smtClean="0">
                <a:solidFill>
                  <a:srgbClr val="00B050"/>
                </a:solidFill>
                <a:latin typeface="Arial"/>
              </a:rPr>
              <a:t>)</a:t>
            </a:r>
            <a:r>
              <a:rPr lang="es-ES" altLang="ca-ES" sz="2000" b="1" kern="0" dirty="0" smtClean="0">
                <a:solidFill>
                  <a:srgbClr val="002060"/>
                </a:solidFill>
                <a:latin typeface="Arial"/>
              </a:rPr>
              <a:t>:</a:t>
            </a:r>
            <a:r>
              <a:rPr lang="es-ES" altLang="ca-ES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l-GR" altLang="ca-ES" sz="2000" b="1" kern="0" dirty="0" smtClean="0">
                <a:solidFill>
                  <a:srgbClr val="002060"/>
                </a:solidFill>
                <a:latin typeface="Arial"/>
              </a:rPr>
              <a:t>προσαρμοσμένα αθλήματα  που παρουσιάζονται στους Παραολυμπιακούς Αγώνες (ή ακόμα στους </a:t>
            </a:r>
            <a:r>
              <a:rPr lang="es-ES" altLang="ca-ES" sz="2000" b="1" kern="0" dirty="0" err="1" smtClean="0">
                <a:solidFill>
                  <a:srgbClr val="002060"/>
                </a:solidFill>
                <a:latin typeface="Arial"/>
              </a:rPr>
              <a:t>Deafolympics</a:t>
            </a:r>
            <a:r>
              <a:rPr lang="es-ES" altLang="ca-ES" sz="2000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l-GR" altLang="ca-ES" sz="2000" b="1" kern="0" dirty="0" smtClean="0">
                <a:solidFill>
                  <a:srgbClr val="002060"/>
                </a:solidFill>
                <a:latin typeface="Arial"/>
              </a:rPr>
              <a:t>ή </a:t>
            </a:r>
            <a:r>
              <a:rPr lang="es-ES" altLang="ca-ES" sz="2000" b="1" kern="0" dirty="0" err="1" smtClean="0">
                <a:solidFill>
                  <a:srgbClr val="002060"/>
                </a:solidFill>
                <a:latin typeface="Arial"/>
              </a:rPr>
              <a:t>Special</a:t>
            </a:r>
            <a:r>
              <a:rPr lang="es-ES" altLang="ca-ES" sz="2000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s-ES" altLang="ca-ES" sz="2000" b="1" kern="0" dirty="0" err="1" smtClean="0">
                <a:solidFill>
                  <a:srgbClr val="002060"/>
                </a:solidFill>
                <a:latin typeface="Arial"/>
              </a:rPr>
              <a:t>Olympics</a:t>
            </a:r>
            <a:r>
              <a:rPr lang="el-GR" altLang="ca-ES" sz="2000" b="1" kern="0" dirty="0" smtClean="0">
                <a:solidFill>
                  <a:srgbClr val="002060"/>
                </a:solidFill>
                <a:latin typeface="Arial"/>
              </a:rPr>
              <a:t>)</a:t>
            </a:r>
            <a:endParaRPr lang="es-ES" altLang="ca-ES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8157E25-D9AA-42DD-8BB0-0C613B665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49" y="5329554"/>
            <a:ext cx="8886603" cy="160287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spcBef>
                <a:spcPts val="600"/>
              </a:spcBef>
              <a:buNone/>
              <a:defRPr/>
            </a:pPr>
            <a:r>
              <a:rPr lang="el-GR" altLang="ca-ES" b="1" kern="0" dirty="0" smtClean="0">
                <a:solidFill>
                  <a:srgbClr val="00B050"/>
                </a:solidFill>
                <a:latin typeface="Arial"/>
              </a:rPr>
              <a:t>ΑΘΛΗΜΑΤΑ ΕΝΤΑΞΗΣ-ΕΝΣΩΜΑΤΩΣΗΣ</a:t>
            </a:r>
            <a:r>
              <a:rPr lang="es-ES" altLang="ca-ES" b="1" kern="0" dirty="0" smtClean="0">
                <a:solidFill>
                  <a:srgbClr val="002060"/>
                </a:solidFill>
                <a:latin typeface="Arial"/>
              </a:rPr>
              <a:t>: </a:t>
            </a:r>
            <a:r>
              <a:rPr lang="el-GR" altLang="ca-ES" sz="2000" b="1" kern="0" dirty="0" smtClean="0">
                <a:solidFill>
                  <a:srgbClr val="002060"/>
                </a:solidFill>
                <a:latin typeface="Arial"/>
              </a:rPr>
              <a:t>συμμετοχή παράλληλα συνανθρώπων μας με και χωρίς αναπηρία</a:t>
            </a:r>
            <a:r>
              <a:rPr lang="es-ES" altLang="ca-ES" sz="2000" b="1" kern="0" dirty="0" smtClean="0">
                <a:solidFill>
                  <a:srgbClr val="002060"/>
                </a:solidFill>
                <a:latin typeface="Arial"/>
              </a:rPr>
              <a:t>, </a:t>
            </a:r>
            <a:r>
              <a:rPr lang="el-GR" altLang="ca-ES" sz="2000" b="1" kern="0" dirty="0" smtClean="0">
                <a:solidFill>
                  <a:srgbClr val="002060"/>
                </a:solidFill>
                <a:latin typeface="Arial"/>
              </a:rPr>
              <a:t>με προσαρμογές βασισμένες στις δυνατότητες όλων, διατηρώντας το στόχο και τα εξειδικευμένα χαρακτηριστικά του αθλήματος</a:t>
            </a:r>
            <a:endParaRPr lang="es-ES" altLang="ca-ES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44A2C19-0720-44BF-9C50-C99865198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67" y="868680"/>
            <a:ext cx="9736428" cy="14097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l-GR" altLang="ca-ES" sz="2400" b="1" kern="0" dirty="0" smtClean="0">
                <a:solidFill>
                  <a:srgbClr val="FF388C">
                    <a:lumMod val="75000"/>
                  </a:srgbClr>
                </a:solidFill>
                <a:latin typeface="Arial"/>
              </a:rPr>
              <a:t>Πού βρισκόμαστε σήμερα</a:t>
            </a:r>
            <a:r>
              <a:rPr lang="es-ES" altLang="ca-ES" sz="2400" b="1" kern="0" dirty="0" smtClean="0">
                <a:solidFill>
                  <a:srgbClr val="FF388C">
                    <a:lumMod val="75000"/>
                  </a:srgbClr>
                </a:solidFill>
                <a:latin typeface="Arial"/>
              </a:rPr>
              <a:t>?</a:t>
            </a:r>
            <a:endParaRPr lang="es-ES" altLang="ca-ES" sz="2400" b="1" kern="0" dirty="0">
              <a:solidFill>
                <a:srgbClr val="FF388C">
                  <a:lumMod val="75000"/>
                </a:srgbClr>
              </a:solidFill>
              <a:latin typeface="Arial"/>
            </a:endParaRPr>
          </a:p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l-GR" altLang="ca-ES" sz="2400" b="1" kern="0" dirty="0" smtClean="0">
                <a:solidFill>
                  <a:srgbClr val="00349E"/>
                </a:solidFill>
                <a:latin typeface="Arial"/>
              </a:rPr>
              <a:t>ΟΙ ΑΠΑΝΤΗΣΕΙΣ ΠΟΥ ΨΑΧΝΟΥΜΕ ΒΟΗΘΟΥΝ ΤΟΥΣ ΣΥΝΑΝΘΡΩΠΟΥΣ ΜΑΣ ΜΕ ΑΝΑΠΗΡΙΑ ΝΑ ΚΑΝΟΥΝ ΑΘΛΗΤΙΣΜΟ</a:t>
            </a:r>
            <a:endParaRPr lang="es-ES" altLang="ca-ES" sz="2400" kern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9B2F6E1-5F5D-411E-B972-C1D2E7786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6228777"/>
            <a:ext cx="2590800" cy="56732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D9CC7B2-D04C-40FE-82E8-CAABA3499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104" y="0"/>
            <a:ext cx="1590896" cy="1116419"/>
          </a:xfrm>
          <a:prstGeom prst="rect">
            <a:avLst/>
          </a:prstGeom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ABCDE90B-D8DE-49B4-8205-6EF3D521A1CF}"/>
              </a:ext>
            </a:extLst>
          </p:cNvPr>
          <p:cNvSpPr/>
          <p:nvPr/>
        </p:nvSpPr>
        <p:spPr>
          <a:xfrm rot="3780158">
            <a:off x="9638743" y="3644793"/>
            <a:ext cx="807593" cy="244104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COLPBOL</a:t>
            </a:r>
          </a:p>
        </p:txBody>
      </p:sp>
    </p:spTree>
    <p:extLst>
      <p:ext uri="{BB962C8B-B14F-4D97-AF65-F5344CB8AC3E}">
        <p14:creationId xmlns:p14="http://schemas.microsoft.com/office/powerpoint/2010/main" val="17749942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Imagen 3">
            <a:extLst>
              <a:ext uri="{FF2B5EF4-FFF2-40B4-BE49-F238E27FC236}">
                <a16:creationId xmlns:a16="http://schemas.microsoft.com/office/drawing/2014/main" id="{68B82CEB-D9BA-47B7-9E3E-99F6800A0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1" y="265558"/>
            <a:ext cx="8363642" cy="55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68902DA-FE2A-416D-AF9F-030509A8D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6228777"/>
            <a:ext cx="2590800" cy="5673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B71621-AEDE-4BED-87F4-59767EFA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104" y="0"/>
            <a:ext cx="1590896" cy="11164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01313" y="1916832"/>
            <a:ext cx="786031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100" b="1" dirty="0"/>
          </a:p>
        </p:txBody>
      </p:sp>
      <p:sp>
        <p:nvSpPr>
          <p:cNvPr id="2" name="Rectángulo 1"/>
          <p:cNvSpPr/>
          <p:nvPr/>
        </p:nvSpPr>
        <p:spPr>
          <a:xfrm>
            <a:off x="1775520" y="937473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b="1" dirty="0">
                <a:solidFill>
                  <a:srgbClr val="002060"/>
                </a:solidFill>
              </a:rPr>
              <a:t>ΜΑΘΕ ΠΩΣ ΝΑ ΠΑΙΖΕΙΣ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COLPBOL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92587" y="144900"/>
            <a:ext cx="8013576" cy="83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400" b="1" i="1" dirty="0">
                <a:solidFill>
                  <a:srgbClr val="00B050"/>
                </a:solidFill>
              </a:rPr>
              <a:t>Colpbol</a:t>
            </a:r>
            <a:r>
              <a:rPr lang="es-ES" altLang="ca-ES" sz="2400" i="1" dirty="0"/>
              <a:t>: </a:t>
            </a:r>
            <a:r>
              <a:rPr lang="el-GR" sz="2400" i="1" dirty="0"/>
              <a:t>Αναζητώντας ίσες ευκαιρίες στον αθλητισμό</a:t>
            </a:r>
            <a:endParaRPr lang="el-GR" altLang="ca-ES" sz="2400" i="1" dirty="0"/>
          </a:p>
          <a:p>
            <a:r>
              <a:rPr lang="el-GR" altLang="ca-ES" sz="2400" b="1" i="1" dirty="0">
                <a:solidFill>
                  <a:srgbClr val="00B050"/>
                </a:solidFill>
              </a:rPr>
              <a:t>ΚΑΝΟΝΙΣΜΟΙ</a:t>
            </a:r>
            <a:endParaRPr lang="es-ES" altLang="ca-ES" sz="2400" b="1" i="1" dirty="0">
              <a:solidFill>
                <a:srgbClr val="00B050"/>
              </a:solidFill>
            </a:endParaRPr>
          </a:p>
        </p:txBody>
      </p:sp>
      <p:sp>
        <p:nvSpPr>
          <p:cNvPr id="13" name="Flecha a la derecha con bandas 12"/>
          <p:cNvSpPr/>
          <p:nvPr/>
        </p:nvSpPr>
        <p:spPr>
          <a:xfrm rot="3709435">
            <a:off x="1899991" y="2694248"/>
            <a:ext cx="3426200" cy="152437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4F1950-4671-4CCA-BD9B-AA3ED6320145}"/>
              </a:ext>
            </a:extLst>
          </p:cNvPr>
          <p:cNvSpPr/>
          <p:nvPr/>
        </p:nvSpPr>
        <p:spPr>
          <a:xfrm>
            <a:off x="1873835" y="5185928"/>
            <a:ext cx="8444328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</a:rPr>
              <a:t>ΟΙ ΚΑΝΟΝΙΣΜΟΙ ΕΙΝΑΙ ΤΟ ΠΙΟ ΚΑΘΟΡΙΣΤΙΚΟ ΣΤΟΙΧΕΙΟ ΓΙΑ ΤΗ ΔΟΜΗ ΚΑΙ ΤΗΝ ΟΥΣΙΑ ΤΟΥ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COLPBOL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98F379-CC35-4DDB-996D-1A5CE32532CB}"/>
              </a:ext>
            </a:extLst>
          </p:cNvPr>
          <p:cNvSpPr/>
          <p:nvPr/>
        </p:nvSpPr>
        <p:spPr>
          <a:xfrm>
            <a:off x="2423593" y="6069801"/>
            <a:ext cx="7200800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400" b="1" dirty="0">
                <a:solidFill>
                  <a:srgbClr val="002060"/>
                </a:solidFill>
                <a:latin typeface="Arial" panose="020B0604020202020204" pitchFamily="34" charset="0"/>
              </a:rPr>
              <a:t>ΟΙ ΚΑΝΟΝΙΣΜΟΙ ΘΑ ΟΡΙΣΟΥΝ ΚΑΛΥΤΕΡΑ ΤΟ ΑΘΛΗΜΑ</a:t>
            </a:r>
            <a:endParaRPr lang="es-ES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F0C000-A8FD-4D2E-847A-568CE23CC1D4}"/>
              </a:ext>
            </a:extLst>
          </p:cNvPr>
          <p:cNvSpPr/>
          <p:nvPr/>
        </p:nvSpPr>
        <p:spPr>
          <a:xfrm rot="3711282">
            <a:off x="1704250" y="2887481"/>
            <a:ext cx="341737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</a:rPr>
              <a:t>Κ Α Ν Ο Ν Ι Σ Μ Ο Ι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Flecha: doblada hacia arriba 1">
            <a:extLst>
              <a:ext uri="{FF2B5EF4-FFF2-40B4-BE49-F238E27FC236}">
                <a16:creationId xmlns:a16="http://schemas.microsoft.com/office/drawing/2014/main" id="{1D46C03A-D325-4A70-9C94-3D3B5449EC3E}"/>
              </a:ext>
            </a:extLst>
          </p:cNvPr>
          <p:cNvSpPr/>
          <p:nvPr/>
        </p:nvSpPr>
        <p:spPr>
          <a:xfrm rot="5400000">
            <a:off x="1344679" y="5475362"/>
            <a:ext cx="1195179" cy="646332"/>
          </a:xfrm>
          <a:prstGeom prst="bentUp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0" name="Picture 2" descr="E:\00 CURS ESPORT INCLUSIU FUND. REAL MADRID\COPAVA\fotos colpbol\DSC09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61" y="1725263"/>
            <a:ext cx="4912803" cy="32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771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1184</Words>
  <Application>Microsoft Office PowerPoint</Application>
  <PresentationFormat>Ευρεία οθόνη</PresentationFormat>
  <Paragraphs>188</Paragraphs>
  <Slides>22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Trebuchet MS</vt:lpstr>
      <vt:lpstr>Wingdings 3</vt:lpstr>
      <vt:lpstr>Faceta</vt:lpstr>
      <vt:lpstr>Παρουσίαση του PowerPoint</vt:lpstr>
      <vt:lpstr>Colpbol: Αναζητώντας ίσες ευκαιρίες στον αθλητισμό</vt:lpstr>
      <vt:lpstr>Colpbol: Αναζητώντας ίσες ευκαιρίες στον αθλητισμό</vt:lpstr>
      <vt:lpstr>Colpbol: Αναζητώντας ίσες ευκαιρίες στον αθλητισμό</vt:lpstr>
      <vt:lpstr>Colpbol: Αναζητώντας ίσες ευκαιρίες στον αθλητισμό</vt:lpstr>
      <vt:lpstr>Colpbol: Αναζητώντας ίσες ευκαιρίες στον αθλητισμό </vt:lpstr>
      <vt:lpstr>Colpbol: Αναζητώντας ίσες ευκαιρίες στον αθλητισμό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31</cp:revision>
  <dcterms:created xsi:type="dcterms:W3CDTF">2021-03-30T12:56:55Z</dcterms:created>
  <dcterms:modified xsi:type="dcterms:W3CDTF">2021-10-08T09:42:50Z</dcterms:modified>
</cp:coreProperties>
</file>