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sldIdLst>
    <p:sldId id="262" r:id="rId2"/>
    <p:sldId id="257" r:id="rId3"/>
    <p:sldId id="258" r:id="rId4"/>
    <p:sldId id="259" r:id="rId5"/>
    <p:sldId id="260" r:id="rId6"/>
    <p:sldId id="271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943" y="1197117"/>
            <a:ext cx="7297256" cy="2753070"/>
          </a:xfrm>
        </p:spPr>
        <p:txBody>
          <a:bodyPr anchor="b"/>
          <a:lstStyle>
            <a:lvl1pPr>
              <a:defRPr sz="595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943" y="3950185"/>
            <a:ext cx="7297256" cy="71226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9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5" y="3969374"/>
            <a:ext cx="7297255" cy="468608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4943" y="567055"/>
            <a:ext cx="7297256" cy="301029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4" y="4437982"/>
            <a:ext cx="7297255" cy="408227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5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3" y="1197116"/>
            <a:ext cx="7297257" cy="1638159"/>
          </a:xfrm>
        </p:spPr>
        <p:txBody>
          <a:bodyPr/>
          <a:lstStyle>
            <a:lvl1pPr>
              <a:defRPr sz="39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3" y="3024294"/>
            <a:ext cx="7297257" cy="1953189"/>
          </a:xfrm>
        </p:spPr>
        <p:txBody>
          <a:bodyPr anchor="ctr">
            <a:normAutofit/>
          </a:bodyPr>
          <a:lstStyle>
            <a:lvl1pPr marL="0" indent="0">
              <a:buNone/>
              <a:defRPr sz="148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9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82" y="1197116"/>
            <a:ext cx="6614017" cy="1921086"/>
          </a:xfrm>
        </p:spPr>
        <p:txBody>
          <a:bodyPr/>
          <a:lstStyle>
            <a:lvl1pPr>
              <a:defRPr sz="39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6099" y="3118202"/>
            <a:ext cx="6018981" cy="28292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15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3" y="3597349"/>
            <a:ext cx="7297257" cy="1386134"/>
          </a:xfrm>
        </p:spPr>
        <p:txBody>
          <a:bodyPr anchor="ctr">
            <a:normAutofit/>
          </a:bodyPr>
          <a:lstStyle>
            <a:lvl1pPr marL="0" indent="0">
              <a:buNone/>
              <a:defRPr sz="148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731" y="803083"/>
            <a:ext cx="663039" cy="164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87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663" y="2161215"/>
            <a:ext cx="663039" cy="164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087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48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2" y="2583251"/>
            <a:ext cx="7297258" cy="1366935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943" y="3950186"/>
            <a:ext cx="7297257" cy="711423"/>
          </a:xfrm>
        </p:spPr>
        <p:txBody>
          <a:bodyPr anchor="t"/>
          <a:lstStyle>
            <a:lvl1pPr marL="0" indent="0" algn="l">
              <a:buNone/>
              <a:defRPr sz="165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335" y="1638159"/>
            <a:ext cx="2436536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471" y="2205214"/>
            <a:ext cx="2420400" cy="2967851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099" y="1638159"/>
            <a:ext cx="2427751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2373" y="2205214"/>
            <a:ext cx="2436477" cy="2967851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0866" y="1638159"/>
            <a:ext cx="2424338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0866" y="2205214"/>
            <a:ext cx="2424338" cy="2967851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0860" y="1764171"/>
            <a:ext cx="0" cy="327631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6529" y="1764171"/>
            <a:ext cx="0" cy="328002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6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71" y="3514905"/>
            <a:ext cx="2430901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471" y="1827177"/>
            <a:ext cx="2430901" cy="12601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471" y="3991389"/>
            <a:ext cx="2430901" cy="54505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5825" y="3514905"/>
            <a:ext cx="2423025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5824" y="1827177"/>
            <a:ext cx="2423025" cy="12601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4706" y="3991388"/>
            <a:ext cx="2426234" cy="54505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0866" y="3514905"/>
            <a:ext cx="2424338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0865" y="1827177"/>
            <a:ext cx="2424338" cy="12601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0762" y="3991386"/>
            <a:ext cx="2427550" cy="54505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80860" y="1764171"/>
            <a:ext cx="0" cy="327631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6529" y="1764171"/>
            <a:ext cx="0" cy="328002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7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6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6113" y="355723"/>
            <a:ext cx="1449091" cy="4817342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472" y="733760"/>
            <a:ext cx="6137630" cy="4439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4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5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1717200"/>
            <a:ext cx="9071280" cy="35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4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5" y="2366230"/>
            <a:ext cx="7297255" cy="1583956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943" y="3950186"/>
            <a:ext cx="7297256" cy="711423"/>
          </a:xfrm>
        </p:spPr>
        <p:txBody>
          <a:bodyPr anchor="t"/>
          <a:lstStyle>
            <a:lvl1pPr marL="0" indent="0" algn="l">
              <a:buNone/>
              <a:defRPr sz="165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7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44" y="1703791"/>
            <a:ext cx="3634994" cy="3469274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265" y="1700084"/>
            <a:ext cx="3634995" cy="3472980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8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44" y="1575153"/>
            <a:ext cx="3634993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244" y="2079202"/>
            <a:ext cx="3634994" cy="309386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266" y="1575153"/>
            <a:ext cx="3634994" cy="476483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266" y="2079202"/>
            <a:ext cx="3634994" cy="309386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2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41" y="1197116"/>
            <a:ext cx="2812078" cy="1197116"/>
          </a:xfrm>
        </p:spPr>
        <p:txBody>
          <a:bodyPr anchor="b"/>
          <a:lstStyle>
            <a:lvl1pPr algn="l">
              <a:defRPr sz="198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31" y="1197116"/>
            <a:ext cx="4296169" cy="3780367"/>
          </a:xfrm>
        </p:spPr>
        <p:txBody>
          <a:bodyPr anchor="ctr">
            <a:normAutofit/>
          </a:bodyPr>
          <a:lstStyle>
            <a:lvl1pPr>
              <a:defRPr sz="1654"/>
            </a:lvl1pPr>
            <a:lvl2pPr>
              <a:defRPr sz="1488"/>
            </a:lvl2pPr>
            <a:lvl3pPr>
              <a:defRPr sz="132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2" y="2587452"/>
            <a:ext cx="2812077" cy="2394231"/>
          </a:xfr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7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77" y="1533142"/>
            <a:ext cx="4210931" cy="1302133"/>
          </a:xfrm>
        </p:spPr>
        <p:txBody>
          <a:bodyPr anchor="b">
            <a:normAutofit/>
          </a:bodyPr>
          <a:lstStyle>
            <a:lvl1pPr algn="l">
              <a:defRPr sz="29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6044" y="945092"/>
            <a:ext cx="2646164" cy="37803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943" y="3024293"/>
            <a:ext cx="4204377" cy="1134110"/>
          </a:xfrm>
        </p:spPr>
        <p:txBody>
          <a:bodyPr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07434"/>
            <a:ext cx="3337894" cy="346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391543"/>
            <a:ext cx="1258765" cy="195587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118128" y="1386135"/>
            <a:ext cx="2331145" cy="233122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6614098" y="1"/>
            <a:ext cx="1325717" cy="94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7115537" y="5040489"/>
            <a:ext cx="821642" cy="6300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30222" y="0"/>
            <a:ext cx="567035" cy="945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220" y="374331"/>
            <a:ext cx="7776041" cy="1158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44" y="1697460"/>
            <a:ext cx="7397205" cy="346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396901" y="1480649"/>
            <a:ext cx="819079" cy="2520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01310" y="2666848"/>
            <a:ext cx="3191479" cy="252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59718" y="244525"/>
            <a:ext cx="693042" cy="634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315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28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l" defTabSz="378013" rtl="0" eaLnBrk="1" latinLnBrk="0" hangingPunct="1">
        <a:spcBef>
          <a:spcPct val="0"/>
        </a:spcBef>
        <a:buNone/>
        <a:defRPr sz="347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510" indent="-283510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5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14271" indent="-236258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45032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23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23045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01058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071961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457084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835097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213110" indent="-189006" algn="l" defTabSz="378013" rtl="0" eaLnBrk="1" latinLnBrk="0" hangingPunct="1">
        <a:spcBef>
          <a:spcPts val="8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5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lympic.gr/" TargetMode="External"/><Relationship Id="rId2" Type="http://schemas.openxmlformats.org/officeDocument/2006/relationships/hyperlink" Target="http://www.ibsasport.org/sports/goalball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acebook.com/meni.kessanopoulou/" TargetMode="External"/><Relationship Id="rId5" Type="http://schemas.openxmlformats.org/officeDocument/2006/relationships/hyperlink" Target="https://www.facebook.com/groups/537495899598782/" TargetMode="External"/><Relationship Id="rId4" Type="http://schemas.openxmlformats.org/officeDocument/2006/relationships/hyperlink" Target="https://www.eaom-amea.gr/porta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898777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G O A L B A L </a:t>
            </a:r>
            <a:r>
              <a:rPr lang="en-US" sz="6000" dirty="0" err="1" smtClean="0">
                <a:solidFill>
                  <a:schemeClr val="bg1"/>
                </a:solidFill>
                <a:latin typeface="Adobe Caslon Pro" panose="0205050205050A020403" pitchFamily="18" charset="0"/>
              </a:rPr>
              <a:t>L</a:t>
            </a:r>
            <a:endParaRPr lang="en-US" sz="6000" dirty="0">
              <a:solidFill>
                <a:schemeClr val="bg1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13" y="863600"/>
            <a:ext cx="7416801" cy="4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22514"/>
            <a:ext cx="9070560" cy="488405"/>
          </a:xfrm>
        </p:spPr>
        <p:txBody>
          <a:bodyPr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161143"/>
            <a:ext cx="9071280" cy="4281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οπτικά σκίαστρα (μάσκες)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203200" y="1717200"/>
            <a:ext cx="9688286" cy="26008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Διασφαλίζει την ισότιμη συμμετοχή όλων των παικτών 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Αποκλείει την είσοδο φωτός.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14" y="2750457"/>
            <a:ext cx="5754915" cy="28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2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783770"/>
            <a:ext cx="9070560" cy="181429"/>
          </a:xfrm>
        </p:spPr>
        <p:txBody>
          <a:bodyPr/>
          <a:lstStyle/>
          <a:p>
            <a:pPr algn="ctr"/>
            <a:r>
              <a:rPr lang="en-US" sz="3600" spc="-1" dirty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175657"/>
            <a:ext cx="9070560" cy="914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Κατηγορίες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224970" y="1717200"/>
            <a:ext cx="9630229" cy="3885314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αθλητές ανάλογα με την οπτική τους οξύτητα χωρίζονται σε 3 κατηγορίες :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Β1 : Αθλητές με ολική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σχεδόν ολική απώλεια όρασης.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Όραση που εμπίπτει μεταξύ των κατηγοριών Β1 &amp; Β3 .</a:t>
            </a:r>
          </a:p>
          <a:p>
            <a:pPr marL="0" indent="0">
              <a:buClrTx/>
              <a:buNone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Β3 : Οι αθλητές έχουν μερική όραση 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4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791029"/>
            <a:ext cx="9070560" cy="152400"/>
          </a:xfrm>
        </p:spPr>
        <p:txBody>
          <a:bodyPr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n-US" sz="4400" dirty="0">
              <a:latin typeface="Adobe Caslon Pro" panose="0205050205050A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153886"/>
            <a:ext cx="9071280" cy="4281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Εθνικό πρωτάθλημα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174171" y="1717199"/>
            <a:ext cx="9630229" cy="3953351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Διεξάγεται σε 2 αγωνιστικές φάσεις.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Συμμετέχουν 6 αθλητικά σωματεία από όλη την Ελλάδα.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ΟΜΑΔΕΣ :</a:t>
            </a:r>
          </a:p>
          <a:p>
            <a:pPr marL="0" indent="0">
              <a:buClrTx/>
              <a:buNone/>
            </a:pP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-Α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Σ. 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Αμέα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«ΚΕΡΑΥΝΌΣ» (Αθήνα).</a:t>
            </a:r>
          </a:p>
          <a:p>
            <a:pPr marL="0" indent="0">
              <a:buClrTx/>
              <a:buNone/>
            </a:pP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-Α.Σ. Τυφλών &amp; ατόμων με προβλήματα όρασης «Ο ΟΜΗΡΟΣ» (Αθήνα).</a:t>
            </a:r>
          </a:p>
          <a:p>
            <a:pPr marL="0" indent="0">
              <a:buClrTx/>
              <a:buNone/>
            </a:pP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-Α.Ε. Τυφλών «ΠΥΡΣΟΣ» (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Θεσ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κη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ClrTx/>
              <a:buNone/>
            </a:pP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-Α.Σ. 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Αμέα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ανάπτυξης πολιτισμού, προς/νου &amp; ερασιτεχνικού αθλητισμού «ΚΛΕΙΩ» (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Θεσ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κη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ClrTx/>
              <a:buNone/>
            </a:pP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-Α.Σ. Τυφλών «’ΗΦΑΙΣΤΟΣ» (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Θεσ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κη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ClrTx/>
              <a:buNone/>
            </a:pP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-Α.Σ. </a:t>
            </a:r>
            <a:r>
              <a:rPr lang="el-GR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Αμέα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ΜΑΓΝΗΣΙΑΣ «ΜΑΓΝΗΤΕΣ ΠΕΙΡΑΤΕΣ» </a:t>
            </a: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Βόλος).</a:t>
            </a:r>
          </a:p>
          <a:p>
            <a:pPr marL="0" indent="0">
              <a:buClrTx/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667657"/>
            <a:ext cx="9070560" cy="37737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GOALBALL</a:t>
            </a:r>
            <a:endParaRPr lang="en-US" sz="4400" dirty="0">
              <a:solidFill>
                <a:schemeClr val="bg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9600" y="1315295"/>
            <a:ext cx="3091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ρόνοι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657" y="2808228"/>
            <a:ext cx="7409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περίοδοι των 12 λεπτών (24 λεπτά).</a:t>
            </a:r>
          </a:p>
          <a:p>
            <a:endParaRPr lang="el-G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λεπτά μεταξύ των 2 περιόδων.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out </a:t>
            </a:r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- Κάθε ομάδα έχει στη διάθεσή της 1+3. </a:t>
            </a:r>
          </a:p>
          <a:p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- 45 δευτερόλεπτα/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out</a:t>
            </a:r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l-G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Αλλαγές : -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ομάδα έχει στη διάθεσή της 1+3</a:t>
            </a:r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" y="166914"/>
            <a:ext cx="2946401" cy="2404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22" y="2416629"/>
            <a:ext cx="321695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4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216720" y="878114"/>
            <a:ext cx="9070560" cy="293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en-US" sz="4400" spc="-1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l-GR" sz="4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4400" b="0" strike="noStrike" spc="-1" dirty="0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3164743" y="1383480"/>
            <a:ext cx="5615280" cy="63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6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l-GR" sz="2600" i="1" spc="-1" dirty="0" smtClean="0">
                <a:solidFill>
                  <a:srgbClr val="000000"/>
                </a:solidFill>
                <a:latin typeface="Arial"/>
                <a:ea typeface="DejaVu Sans"/>
              </a:rPr>
              <a:t>Παραβάσεις</a:t>
            </a:r>
            <a:endParaRPr lang="el-GR" sz="2600" b="0" i="1" strike="noStrike" spc="-1" dirty="0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3106056" y="2015280"/>
            <a:ext cx="5798457" cy="3536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marL="565920" lvl="1" algn="ctr">
              <a:spcBef>
                <a:spcPts val="1417"/>
              </a:spcBef>
              <a:buClr>
                <a:srgbClr val="000000"/>
              </a:buClr>
              <a:buSzPct val="45000"/>
            </a:pPr>
            <a:endParaRPr lang="el-GR" sz="2400" u="sng" spc="-1" dirty="0" smtClean="0">
              <a:solidFill>
                <a:srgbClr val="000000"/>
              </a:solidFill>
              <a:latin typeface="Arial"/>
            </a:endParaRPr>
          </a:p>
          <a:p>
            <a:pPr marL="908820" lvl="1" indent="-342900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HIGHBALL</a:t>
            </a:r>
          </a:p>
          <a:p>
            <a:pPr marL="565920" lvl="1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latin typeface="Arial"/>
            </a:endParaRPr>
          </a:p>
          <a:p>
            <a:pPr marL="908820" lvl="1" indent="-342900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ONGBALL  </a:t>
            </a:r>
          </a:p>
          <a:p>
            <a:pPr marL="908820" lvl="1" indent="-342900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endParaRPr lang="en-US" sz="2400" spc="-1" dirty="0" smtClean="0">
              <a:solidFill>
                <a:srgbClr val="000000"/>
              </a:solidFill>
              <a:latin typeface="Arial"/>
            </a:endParaRPr>
          </a:p>
          <a:p>
            <a:pPr marL="908820" lvl="1" indent="-342900">
              <a:spcBef>
                <a:spcPts val="1417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NOISE</a:t>
            </a:r>
          </a:p>
          <a:p>
            <a:pPr marL="565920" lvl="1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latin typeface="Arial"/>
            </a:endParaRPr>
          </a:p>
          <a:p>
            <a:pPr marL="565920" lvl="1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….</a:t>
            </a:r>
            <a:r>
              <a:rPr lang="el-GR" sz="2400" spc="-1" dirty="0" smtClean="0">
                <a:solidFill>
                  <a:srgbClr val="000000"/>
                </a:solidFill>
                <a:latin typeface="Arial"/>
              </a:rPr>
              <a:t>και αρκετές ακόμα…!!!</a:t>
            </a:r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                              </a:t>
            </a:r>
            <a:endParaRPr lang="el-GR" sz="2400" spc="-1" dirty="0" smtClean="0">
              <a:solidFill>
                <a:srgbClr val="000000"/>
              </a:solidFill>
              <a:latin typeface="Arial"/>
            </a:endParaRPr>
          </a:p>
          <a:p>
            <a:pPr marL="451620" indent="-3429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1620" indent="-3429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2400" b="0" strike="noStrike" spc="-1" dirty="0">
              <a:latin typeface="Arial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2400" b="0" strike="noStrike" spc="-1" dirty="0" smtClean="0">
              <a:solidFill>
                <a:srgbClr val="000000"/>
              </a:solidFill>
              <a:latin typeface="Adobe Caslon Pro" panose="0205050205050A020403" pitchFamily="18" charset="0"/>
              <a:ea typeface="DejaVu Sans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2400" spc="-1" dirty="0">
              <a:latin typeface="Adobe Caslon Pro" panose="0205050205050A020403" pitchFamily="18" charset="0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2400" b="0" strike="noStrike" spc="-1" dirty="0" smtClean="0">
              <a:solidFill>
                <a:srgbClr val="000000"/>
              </a:solidFill>
              <a:latin typeface="Adobe Caslon Pro" panose="0205050205050A020403" pitchFamily="18" charset="0"/>
              <a:ea typeface="DejaVu Sans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l-GR" sz="24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69" y="1991226"/>
            <a:ext cx="3871912" cy="2646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1991226"/>
            <a:ext cx="3526970" cy="26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0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616856"/>
            <a:ext cx="9070560" cy="554583"/>
          </a:xfrm>
        </p:spPr>
        <p:txBody>
          <a:bodyPr/>
          <a:lstStyle/>
          <a:p>
            <a:pPr algn="ctr"/>
            <a:r>
              <a:rPr lang="en-US" sz="3600" spc="-1" dirty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439886" y="1266119"/>
            <a:ext cx="5304972" cy="35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Μάθετε περισσότερα…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504000" y="1717199"/>
            <a:ext cx="9071280" cy="3812743"/>
          </a:xfrm>
        </p:spPr>
        <p:txBody>
          <a:bodyPr/>
          <a:lstStyle/>
          <a:p>
            <a:pPr marL="0" indent="0">
              <a:buNone/>
            </a:pPr>
            <a:endParaRPr lang="el-G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l-GR" sz="1800" dirty="0" smtClean="0">
              <a:hlinkClick r:id="rId2"/>
            </a:endParaRPr>
          </a:p>
          <a:p>
            <a:pPr marL="0" indent="0">
              <a:buClrTx/>
              <a:buNone/>
            </a:pPr>
            <a:r>
              <a:rPr lang="en-US" sz="1800" dirty="0" smtClean="0"/>
              <a:t>      Links </a:t>
            </a:r>
            <a:r>
              <a:rPr lang="el-GR" sz="1800" dirty="0"/>
              <a:t>: </a:t>
            </a:r>
            <a:r>
              <a:rPr lang="el-GR" sz="1800" dirty="0" smtClean="0"/>
              <a:t>-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://www.ibsasport.org/sports/goalball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>
              <a:buClrTx/>
              <a:buNone/>
            </a:pPr>
            <a:r>
              <a:rPr lang="en-US" sz="1800" dirty="0" smtClean="0"/>
              <a:t>                </a:t>
            </a:r>
            <a:r>
              <a:rPr lang="el-GR" sz="1800" dirty="0" smtClean="0"/>
              <a:t>-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://www.paralympic.gr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marL="0" indent="0">
              <a:buClrTx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</a:t>
            </a:r>
            <a:r>
              <a:rPr lang="el-GR" sz="1800" dirty="0" smtClean="0"/>
              <a:t>-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://www.eaom-amea.gr/portal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pPr marL="0" indent="0">
              <a:buClrTx/>
              <a:buNone/>
            </a:pPr>
            <a:endParaRPr lang="en-US" sz="1800" dirty="0" smtClean="0"/>
          </a:p>
          <a:p>
            <a:pPr marL="0" indent="0">
              <a:buClrTx/>
              <a:buNone/>
            </a:pPr>
            <a:r>
              <a:rPr lang="en-US" sz="1800" dirty="0" smtClean="0"/>
              <a:t>      Facebook </a:t>
            </a:r>
            <a:r>
              <a:rPr lang="el-GR" sz="1800" dirty="0" smtClean="0"/>
              <a:t>: - </a:t>
            </a:r>
            <a:r>
              <a:rPr lang="en-US" sz="1800" dirty="0">
                <a:hlinkClick r:id="rId5"/>
              </a:rPr>
              <a:t>https://www.facebook.com/groups/537495899598782</a:t>
            </a:r>
            <a:r>
              <a:rPr lang="en-US" sz="1800" dirty="0" smtClean="0">
                <a:hlinkClick r:id="rId5"/>
              </a:rPr>
              <a:t>/</a:t>
            </a:r>
            <a:endParaRPr lang="el-GR" sz="1800" dirty="0" smtClean="0"/>
          </a:p>
          <a:p>
            <a:pPr marL="0" indent="0">
              <a:buClrTx/>
              <a:buNone/>
            </a:pPr>
            <a:r>
              <a:rPr lang="el-GR" sz="1800" dirty="0"/>
              <a:t> </a:t>
            </a:r>
            <a:r>
              <a:rPr lang="el-GR" sz="1800" dirty="0" smtClean="0"/>
              <a:t>                        </a:t>
            </a:r>
            <a:r>
              <a:rPr lang="en-US" sz="1800" dirty="0" smtClean="0"/>
              <a:t>  </a:t>
            </a:r>
            <a:r>
              <a:rPr lang="el-GR" sz="1800" dirty="0" smtClean="0"/>
              <a:t>- </a:t>
            </a:r>
            <a:r>
              <a:rPr lang="en-US" sz="1800" dirty="0">
                <a:hlinkClick r:id="rId6"/>
              </a:rPr>
              <a:t>https://www.facebook.com/meni.kessanopoulou/</a:t>
            </a:r>
            <a:endParaRPr lang="en-US" sz="1800" dirty="0" smtClean="0"/>
          </a:p>
          <a:p>
            <a:pPr marL="0" indent="0">
              <a:buClrTx/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l-G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1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9166"/>
            <a:ext cx="9070560" cy="593977"/>
          </a:xfrm>
        </p:spPr>
        <p:txBody>
          <a:bodyPr/>
          <a:lstStyle/>
          <a:p>
            <a:pPr algn="ctr"/>
            <a:r>
              <a:rPr lang="el-GR" dirty="0" smtClean="0"/>
              <a:t>ΕΥΧΑΡΙΣΤΟΥΜΕ..!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4" y="653143"/>
            <a:ext cx="8124372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216720" y="878114"/>
            <a:ext cx="9070560" cy="293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en-US" sz="4400" spc="-1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l-GR" sz="4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4400" b="0" strike="noStrike" spc="-1" dirty="0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2664000" y="1383480"/>
            <a:ext cx="5615280" cy="63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6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l-GR" sz="26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Πώς </a:t>
            </a:r>
            <a:r>
              <a:rPr lang="el-GR" sz="2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πού , πότε;</a:t>
            </a:r>
            <a:endParaRPr lang="el-GR" sz="2600" b="0" i="1" strike="noStrike" spc="-1" dirty="0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384629" y="2015280"/>
            <a:ext cx="9190651" cy="3536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Δημιουργήθηκε το 1946. 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2400" b="0" strike="noStrike" spc="-1" dirty="0">
              <a:latin typeface="Arial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2400" b="0" strike="noStrike" spc="-1" dirty="0" smtClean="0">
              <a:solidFill>
                <a:srgbClr val="000000"/>
              </a:solidFill>
              <a:latin typeface="Adobe Caslon Pro" panose="0205050205050A020403" pitchFamily="18" charset="0"/>
              <a:ea typeface="DejaVu Sans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Απευθυνόταν </a:t>
            </a: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σε βετεράνους του ΄Β παγκοσμίου 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πολέμου.</a:t>
            </a:r>
            <a:endParaRPr lang="el-GR" sz="2400" b="0" strike="noStrike" spc="-1" dirty="0" smtClean="0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2400" spc="-1" dirty="0">
              <a:latin typeface="Adobe Caslon Pro" panose="0205050205050A020403" pitchFamily="18" charset="0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2400" b="0" strike="noStrike" spc="-1" dirty="0" smtClean="0">
              <a:solidFill>
                <a:srgbClr val="000000"/>
              </a:solidFill>
              <a:latin typeface="Adobe Caslon Pro" panose="0205050205050A020403" pitchFamily="18" charset="0"/>
              <a:ea typeface="DejaVu Sans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Adobe Caslon Pro" panose="0205050205050A020403" pitchFamily="18" charset="0"/>
                <a:ea typeface="DejaVu Sans"/>
              </a:rPr>
              <a:t> </a:t>
            </a:r>
            <a:r>
              <a:rPr lang="el-GR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Hanz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l-GR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Lorenzen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&amp; </a:t>
            </a:r>
            <a:r>
              <a:rPr lang="el-GR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Sepp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l-GR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Reindle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pc="-1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l-GR" sz="4400" b="0" strike="noStrike" spc="-1" dirty="0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3384000" y="1326600"/>
            <a:ext cx="9071280" cy="642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i="1" strike="noStrike" spc="-1" dirty="0" smtClean="0">
                <a:solidFill>
                  <a:srgbClr val="000000"/>
                </a:solidFill>
                <a:latin typeface="Adobe Caslon Pro" panose="0205050205050A020403" pitchFamily="18" charset="0"/>
                <a:ea typeface="DejaVu Sans"/>
              </a:rPr>
              <a:t>     </a:t>
            </a:r>
            <a:r>
              <a:rPr lang="el-GR" sz="3200" i="1" strike="noStrike" spc="-1" dirty="0" smtClean="0">
                <a:solidFill>
                  <a:srgbClr val="000000"/>
                </a:solidFill>
                <a:latin typeface="Adobe Caslon Pro" panose="0205050205050A020403" pitchFamily="18" charset="0"/>
                <a:ea typeface="DejaVu Sans"/>
              </a:rPr>
              <a:t>Τι είναι ;</a:t>
            </a:r>
            <a:endParaRPr lang="el-GR" sz="3200" i="1" strike="noStrike" spc="-1" dirty="0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504000" y="1968910"/>
            <a:ext cx="9071280" cy="370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Άθλημα για τυφλούς / με προβλήματα όρασης αθλητές.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Ομαδικό άθλημα.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Διοικείται από την Διεθνή Ομοσπονδία Αθλητισμού Τυφλών (IBSA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Κατεξοχήν </a:t>
            </a:r>
            <a:r>
              <a:rPr lang="el-GR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παραολυμπιακό</a:t>
            </a: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αγώνισμα. </a:t>
            </a: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504000" y="1030514"/>
            <a:ext cx="9070560" cy="140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pc="-1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l-GR" sz="4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4400" b="0" strike="noStrike" spc="-1" dirty="0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3384000" y="1326600"/>
            <a:ext cx="6191280" cy="61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l-GR" sz="32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Ιστορία</a:t>
            </a:r>
            <a:endParaRPr lang="el-GR" sz="3200" b="0" i="1" strike="noStrike" spc="-1" dirty="0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10457" y="1944000"/>
            <a:ext cx="9364823" cy="3252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1972 : </a:t>
            </a:r>
            <a:r>
              <a:rPr lang="el-GR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Oρίζεται</a:t>
            </a: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ως άθλημα επίδειξης σε αγώνες στη Γερμανία (Χαϊδελβέργη).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1976 : Εισαγωγή στους </a:t>
            </a:r>
            <a:r>
              <a:rPr lang="el-GR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παραολυμπιακούς</a:t>
            </a: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αγώνες του Τορόντο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24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1978 : Πραγματοποιείται το πρώτο πρωτάθλημα στην Αυστρία.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"/>
          <p:cNvSpPr/>
          <p:nvPr/>
        </p:nvSpPr>
        <p:spPr>
          <a:xfrm>
            <a:off x="504000" y="1944914"/>
            <a:ext cx="9070560" cy="35777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Ιούνιος 2001- Ξεκίνησε στην Θεσσαλονίκη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Δεκέμβριος 2002 - Πρώτη επίσημη συμμετοχή Ελληνικής ομάδας στο εξωτερικό.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Αθήνα 2004 – Συμμετοχή εθνικών ομάδων ανδρών και γυναικών στους </a:t>
            </a:r>
            <a:r>
              <a:rPr lang="el-G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παραολυμπιακούς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αγώνες.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504000" y="1001486"/>
            <a:ext cx="9070560" cy="169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pc="-1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l-GR" sz="4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4400" b="0" strike="noStrike" spc="-1" dirty="0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504000" y="1872000"/>
            <a:ext cx="9071280" cy="34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504000" y="1872000"/>
            <a:ext cx="9071280" cy="34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TextShape 6"/>
          <p:cNvSpPr txBox="1"/>
          <p:nvPr/>
        </p:nvSpPr>
        <p:spPr>
          <a:xfrm>
            <a:off x="2664000" y="1171440"/>
            <a:ext cx="4320000" cy="7734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l-GR" sz="32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Ιστορία </a:t>
            </a:r>
            <a:r>
              <a:rPr lang="el-GR" sz="3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στην Ελλάδα</a:t>
            </a:r>
            <a:endParaRPr lang="el-GR" sz="3200" b="0" i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"/>
          <p:cNvSpPr/>
          <p:nvPr/>
        </p:nvSpPr>
        <p:spPr>
          <a:xfrm>
            <a:off x="504000" y="1944914"/>
            <a:ext cx="9070560" cy="35777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ομάδα αποτελείται από 6 παίκτες.</a:t>
            </a: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αγωνιστικό χώρο βρίσκονται/παίζουν 3 παίκτες από κάθε ομάδα.</a:t>
            </a: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παίκτες «σουτάρουν με τα χέρια και αμύνονται με όλο το σώμα.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504000" y="1001486"/>
            <a:ext cx="9070560" cy="169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pc="-1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l-GR" sz="44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4400" b="0" strike="noStrike" spc="-1" dirty="0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504000" y="1872000"/>
            <a:ext cx="9071280" cy="345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504000" y="1872000"/>
            <a:ext cx="9071280" cy="34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TextShape 6"/>
          <p:cNvSpPr txBox="1"/>
          <p:nvPr/>
        </p:nvSpPr>
        <p:spPr>
          <a:xfrm>
            <a:off x="3251200" y="1171440"/>
            <a:ext cx="3732800" cy="7734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l-GR" sz="2800" i="1" spc="-1" dirty="0" smtClean="0">
                <a:solidFill>
                  <a:srgbClr val="000000"/>
                </a:solidFill>
                <a:latin typeface="Arial"/>
                <a:ea typeface="DejaVu Sans"/>
              </a:rPr>
              <a:t>Πώς παίζεται;</a:t>
            </a:r>
            <a:endParaRPr lang="el-GR" sz="2800" b="0" i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893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78171" y="269296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210457" y="1850621"/>
            <a:ext cx="9593943" cy="36430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μέτρα μήκος.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μέτρα πλάτος.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νάγλυφη διαγράμμιση.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Χωρίζεται σε 6 ίσα κομμάτια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3 μέτρων.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pc="-1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endParaRPr lang="el-GR" sz="4400" b="0" strike="noStrike" spc="-1" dirty="0" smtClean="0"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2960914" y="1171441"/>
            <a:ext cx="4920343" cy="52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200" i="1" spc="-1" dirty="0" smtClean="0">
                <a:solidFill>
                  <a:schemeClr val="bg1"/>
                </a:solidFill>
                <a:latin typeface="Arial"/>
              </a:rPr>
              <a:t>Ο αγωνιστικός χώρος</a:t>
            </a:r>
            <a:endParaRPr lang="el-GR" sz="3200" b="0" i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" name="CustomShape 5"/>
          <p:cNvSpPr/>
          <p:nvPr/>
        </p:nvSpPr>
        <p:spPr>
          <a:xfrm>
            <a:off x="504000" y="1850621"/>
            <a:ext cx="9071280" cy="37518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75"/>
          <a:stretch/>
        </p:blipFill>
        <p:spPr>
          <a:xfrm>
            <a:off x="4326148" y="1807405"/>
            <a:ext cx="5478252" cy="296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660400"/>
            <a:ext cx="9070560" cy="511040"/>
          </a:xfrm>
        </p:spPr>
        <p:txBody>
          <a:bodyPr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r>
              <a:rPr lang="el-GR" sz="3600" spc="-1" dirty="0">
                <a:latin typeface="Arial"/>
              </a:rPr>
              <a:t/>
            </a:r>
            <a:br>
              <a:rPr lang="el-GR" sz="3600" spc="-1" dirty="0">
                <a:latin typeface="Arial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088571"/>
            <a:ext cx="9071280" cy="5733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Μπάλα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504000" y="1770743"/>
            <a:ext cx="9071280" cy="377371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Βάρος : 1.250 γραμμάρια.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Περιφέρεια : 76 εκατοστά.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Κατασκευασμένη από καουτσούκ.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Έχει 8 τρύπες.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Περιέχει κουδουνάκια.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41" y="1599611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4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965200"/>
            <a:ext cx="9070560" cy="206240"/>
          </a:xfrm>
        </p:spPr>
        <p:txBody>
          <a:bodyPr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latin typeface="Adobe Caslon Pro" panose="0205050205050A020403" pitchFamily="18" charset="0"/>
              </a:rPr>
              <a:t>GOALBALL</a:t>
            </a:r>
            <a:r>
              <a:rPr lang="el-GR" sz="2800" spc="-1" dirty="0">
                <a:latin typeface="Arial"/>
              </a:rPr>
              <a:t/>
            </a:r>
            <a:br>
              <a:rPr lang="el-GR" sz="2800" spc="-1" dirty="0">
                <a:latin typeface="Arial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171440"/>
            <a:ext cx="9071280" cy="4614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εστίες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232229" y="1717199"/>
            <a:ext cx="9644742" cy="3812743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Ύψος : 1,30 μέτρα.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Μήκος : 9 μέτρα.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17199"/>
            <a:ext cx="6248399" cy="38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21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501</Words>
  <Application>Microsoft Office PowerPoint</Application>
  <PresentationFormat>Custom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Caslon Pro</vt:lpstr>
      <vt:lpstr>Arial</vt:lpstr>
      <vt:lpstr>Century Gothic</vt:lpstr>
      <vt:lpstr>DejaVu Sans</vt:lpstr>
      <vt:lpstr>Wingdings</vt:lpstr>
      <vt:lpstr>Wingdings 3</vt:lpstr>
      <vt:lpstr>Ion</vt:lpstr>
      <vt:lpstr>G O A L B A L 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GOALBALL </vt:lpstr>
      <vt:lpstr>GOALBALL </vt:lpstr>
      <vt:lpstr>GOALBALL</vt:lpstr>
      <vt:lpstr>GOALBALL</vt:lpstr>
      <vt:lpstr>GOALBALL</vt:lpstr>
      <vt:lpstr>GOALBALL</vt:lpstr>
      <vt:lpstr>PowerPoint Presentation</vt:lpstr>
      <vt:lpstr>GOALBALL</vt:lpstr>
      <vt:lpstr>ΕΥΧΑΡΙΣΤΟΥΜΕ..!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Dimitris</cp:lastModifiedBy>
  <cp:revision>41</cp:revision>
  <dcterms:created xsi:type="dcterms:W3CDTF">2019-10-31T17:53:16Z</dcterms:created>
  <dcterms:modified xsi:type="dcterms:W3CDTF">2019-11-10T19:34:31Z</dcterms:modified>
  <dc:language>el-GR</dc:language>
</cp:coreProperties>
</file>