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6"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C3342-F243-465F-BB3D-949C841A4134}" type="datetimeFigureOut">
              <a:rPr lang="el-GR" smtClean="0"/>
              <a:t>21/9/2016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2522FF-8AEF-42AE-ADAD-03AD204625B3}" type="slidenum">
              <a:rPr lang="el-GR" smtClean="0"/>
              <a:t>‹#›</a:t>
            </a:fld>
            <a:endParaRPr lang="el-GR"/>
          </a:p>
        </p:txBody>
      </p:sp>
    </p:spTree>
    <p:extLst>
      <p:ext uri="{BB962C8B-B14F-4D97-AF65-F5344CB8AC3E}">
        <p14:creationId xmlns:p14="http://schemas.microsoft.com/office/powerpoint/2010/main" val="1671252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fld id="{5FB60AC9-3149-4A06-AC00-FC3708A46E50}" type="slidenum">
              <a:rPr lang="el-GR" smtClean="0"/>
              <a:pPr eaLnBrk="1" hangingPunct="1"/>
              <a:t>1</a:t>
            </a:fld>
            <a:endParaRPr lang="el-GR"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2B9509C-41AF-4AFF-87D9-8B2411BC7877}" type="datetimeFigureOut">
              <a:rPr lang="el-GR" smtClean="0"/>
              <a:t>21/9/2016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119019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2B9509C-41AF-4AFF-87D9-8B2411BC7877}" type="datetimeFigureOut">
              <a:rPr lang="el-GR" smtClean="0"/>
              <a:t>21/9/2016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220529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2B9509C-41AF-4AFF-87D9-8B2411BC7877}" type="datetimeFigureOut">
              <a:rPr lang="el-GR" smtClean="0"/>
              <a:t>21/9/2016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30775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2B9509C-41AF-4AFF-87D9-8B2411BC7877}" type="datetimeFigureOut">
              <a:rPr lang="el-GR" smtClean="0"/>
              <a:t>21/9/2016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230964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2B9509C-41AF-4AFF-87D9-8B2411BC7877}" type="datetimeFigureOut">
              <a:rPr lang="el-GR" smtClean="0"/>
              <a:t>21/9/2016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389005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2B9509C-41AF-4AFF-87D9-8B2411BC7877}" type="datetimeFigureOut">
              <a:rPr lang="el-GR" smtClean="0"/>
              <a:t>21/9/2016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17198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2B9509C-41AF-4AFF-87D9-8B2411BC7877}" type="datetimeFigureOut">
              <a:rPr lang="el-GR" smtClean="0"/>
              <a:t>21/9/2016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97936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62B9509C-41AF-4AFF-87D9-8B2411BC7877}" type="datetimeFigureOut">
              <a:rPr lang="el-GR" smtClean="0"/>
              <a:t>21/9/2016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154434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2B9509C-41AF-4AFF-87D9-8B2411BC7877}" type="datetimeFigureOut">
              <a:rPr lang="el-GR" smtClean="0"/>
              <a:t>21/9/2016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57264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2B9509C-41AF-4AFF-87D9-8B2411BC7877}" type="datetimeFigureOut">
              <a:rPr lang="el-GR" smtClean="0"/>
              <a:t>21/9/2016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3092965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2B9509C-41AF-4AFF-87D9-8B2411BC7877}" type="datetimeFigureOut">
              <a:rPr lang="el-GR" smtClean="0"/>
              <a:t>21/9/2016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7EBDA4E-C8CB-45D9-A703-B022E1C6E6A7}" type="slidenum">
              <a:rPr lang="el-GR" smtClean="0"/>
              <a:t>‹#›</a:t>
            </a:fld>
            <a:endParaRPr lang="el-GR"/>
          </a:p>
        </p:txBody>
      </p:sp>
    </p:spTree>
    <p:extLst>
      <p:ext uri="{BB962C8B-B14F-4D97-AF65-F5344CB8AC3E}">
        <p14:creationId xmlns:p14="http://schemas.microsoft.com/office/powerpoint/2010/main" val="344856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9509C-41AF-4AFF-87D9-8B2411BC7877}" type="datetimeFigureOut">
              <a:rPr lang="el-GR" smtClean="0"/>
              <a:t>21/9/2016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BDA4E-C8CB-45D9-A703-B022E1C6E6A7}" type="slidenum">
              <a:rPr lang="el-GR" smtClean="0"/>
              <a:t>‹#›</a:t>
            </a:fld>
            <a:endParaRPr lang="el-GR"/>
          </a:p>
        </p:txBody>
      </p:sp>
    </p:spTree>
    <p:extLst>
      <p:ext uri="{BB962C8B-B14F-4D97-AF65-F5344CB8AC3E}">
        <p14:creationId xmlns:p14="http://schemas.microsoft.com/office/powerpoint/2010/main" val="1477699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404813"/>
            <a:ext cx="7483475" cy="1152525"/>
          </a:xfrm>
        </p:spPr>
        <p:txBody>
          <a:bodyPr>
            <a:normAutofit/>
          </a:bodyPr>
          <a:lstStyle/>
          <a:p>
            <a:pPr eaLnBrk="1" hangingPunct="1"/>
            <a:r>
              <a:rPr lang="el-GR" sz="1600" b="1" dirty="0" smtClean="0">
                <a:solidFill>
                  <a:srgbClr val="FFFF00"/>
                </a:solidFill>
                <a:latin typeface="Times New Roman" pitchFamily="18" charset="0"/>
                <a:cs typeface="Times New Roman" pitchFamily="18" charset="0"/>
              </a:rPr>
              <a:t>ΕΘΝΙΚΟ ΚΑΙ ΚΑΠΟΔΙΣΤΡΙΑΚΟ ΠΑΝΕΠΙΣΤΗΜΙΟ ΑΘΗΝΩΝ</a:t>
            </a:r>
            <a:br>
              <a:rPr lang="el-GR" sz="1600" b="1" dirty="0" smtClean="0">
                <a:solidFill>
                  <a:srgbClr val="FFFF00"/>
                </a:solidFill>
                <a:latin typeface="Times New Roman" pitchFamily="18" charset="0"/>
                <a:cs typeface="Times New Roman" pitchFamily="18" charset="0"/>
              </a:rPr>
            </a:br>
            <a:r>
              <a:rPr lang="el-GR" sz="1600" b="1" dirty="0" smtClean="0">
                <a:solidFill>
                  <a:srgbClr val="FFFF00"/>
                </a:solidFill>
                <a:latin typeface="Times New Roman" pitchFamily="18" charset="0"/>
                <a:cs typeface="Times New Roman" pitchFamily="18" charset="0"/>
              </a:rPr>
              <a:t>ΣΧΟΛΗ ΕΠΙΣΤΗΜΗΣ ΦΥΣΙΚΗΣ ΑΓΩΓΗΣ ΚΑΙ ΑΘΛΗΤΙΣΜΟΥ</a:t>
            </a:r>
            <a:br>
              <a:rPr lang="el-GR" sz="1600" b="1" dirty="0" smtClean="0">
                <a:solidFill>
                  <a:srgbClr val="FFFF00"/>
                </a:solidFill>
                <a:latin typeface="Times New Roman" pitchFamily="18" charset="0"/>
                <a:cs typeface="Times New Roman" pitchFamily="18" charset="0"/>
              </a:rPr>
            </a:br>
            <a:r>
              <a:rPr lang="el-GR" sz="1600" b="1" dirty="0" smtClean="0">
                <a:solidFill>
                  <a:srgbClr val="FFFF00"/>
                </a:solidFill>
                <a:latin typeface="Times New Roman" pitchFamily="18" charset="0"/>
                <a:cs typeface="Times New Roman" pitchFamily="18" charset="0"/>
              </a:rPr>
              <a:t/>
            </a:r>
            <a:br>
              <a:rPr lang="el-GR" sz="1600" b="1" dirty="0" smtClean="0">
                <a:solidFill>
                  <a:srgbClr val="FFFF00"/>
                </a:solidFill>
                <a:latin typeface="Times New Roman" pitchFamily="18" charset="0"/>
                <a:cs typeface="Times New Roman" pitchFamily="18" charset="0"/>
              </a:rPr>
            </a:br>
            <a:r>
              <a:rPr lang="el-GR" sz="1600" b="1" dirty="0" smtClean="0">
                <a:solidFill>
                  <a:srgbClr val="FFFF00"/>
                </a:solidFill>
                <a:latin typeface="Times New Roman" pitchFamily="18" charset="0"/>
                <a:cs typeface="Times New Roman" pitchFamily="18" charset="0"/>
              </a:rPr>
              <a:t>ΤΟΜΕΑΣ ΑΘΛΟΠΑΙΔΙΩΝ</a:t>
            </a:r>
          </a:p>
        </p:txBody>
      </p:sp>
      <p:sp>
        <p:nvSpPr>
          <p:cNvPr id="2051" name="Rectangle 3"/>
          <p:cNvSpPr>
            <a:spLocks noGrp="1" noChangeArrowheads="1"/>
          </p:cNvSpPr>
          <p:nvPr>
            <p:ph type="subTitle" idx="1"/>
          </p:nvPr>
        </p:nvSpPr>
        <p:spPr>
          <a:xfrm>
            <a:off x="395288" y="2349500"/>
            <a:ext cx="7848600" cy="3743325"/>
          </a:xfrm>
        </p:spPr>
        <p:txBody>
          <a:bodyPr>
            <a:normAutofit lnSpcReduction="10000"/>
          </a:bodyPr>
          <a:lstStyle/>
          <a:p>
            <a:pPr eaLnBrk="1" hangingPunct="1"/>
            <a:endParaRPr lang="en-US" sz="2800" b="1" dirty="0" smtClean="0"/>
          </a:p>
          <a:p>
            <a:pPr eaLnBrk="1" hangingPunct="1"/>
            <a:r>
              <a:rPr lang="el-GR" b="1" smtClean="0">
                <a:solidFill>
                  <a:srgbClr val="FFFF00"/>
                </a:solidFill>
                <a:latin typeface="Times New Roman" pitchFamily="18" charset="0"/>
                <a:cs typeface="Times New Roman" pitchFamily="18" charset="0"/>
              </a:rPr>
              <a:t> Η ΚΑΤΗΓΟΡΟΠΟΙΗΣΗ ΡΩΝ ΠΑΡΑΟΛΥΜΠΙΑΚΩΝ ΑΘΛΗΜΑΤΩΝ </a:t>
            </a:r>
            <a:endParaRPr lang="el-GR" b="1" dirty="0" smtClean="0">
              <a:solidFill>
                <a:srgbClr val="FFFF00"/>
              </a:solidFill>
              <a:latin typeface="Times New Roman" pitchFamily="18" charset="0"/>
              <a:cs typeface="Times New Roman" pitchFamily="18" charset="0"/>
            </a:endParaRPr>
          </a:p>
          <a:p>
            <a:pPr eaLnBrk="1" hangingPunct="1"/>
            <a:r>
              <a:rPr lang="en-US" sz="2800" b="1" dirty="0" smtClean="0">
                <a:solidFill>
                  <a:srgbClr val="FFFF00"/>
                </a:solidFill>
                <a:latin typeface="Times New Roman" pitchFamily="18" charset="0"/>
                <a:cs typeface="Times New Roman" pitchFamily="18" charset="0"/>
              </a:rPr>
              <a:t>(CLASSIFICATION)</a:t>
            </a:r>
            <a:endParaRPr lang="el-GR" sz="2800" b="1" dirty="0" smtClean="0">
              <a:solidFill>
                <a:srgbClr val="FFFF00"/>
              </a:solidFill>
              <a:latin typeface="Times New Roman" pitchFamily="18" charset="0"/>
              <a:cs typeface="Times New Roman" pitchFamily="18" charset="0"/>
            </a:endParaRPr>
          </a:p>
          <a:p>
            <a:pPr eaLnBrk="1" hangingPunct="1"/>
            <a:endParaRPr lang="el-GR" sz="2000" b="1" dirty="0" smtClean="0"/>
          </a:p>
          <a:p>
            <a:pPr eaLnBrk="1" hangingPunct="1"/>
            <a:endParaRPr lang="el-GR" sz="2000" b="1" dirty="0" smtClean="0"/>
          </a:p>
          <a:p>
            <a:pPr eaLnBrk="1" hangingPunct="1"/>
            <a:endParaRPr lang="el-GR" sz="2000" b="1" dirty="0" smtClean="0"/>
          </a:p>
          <a:p>
            <a:pPr eaLnBrk="1" hangingPunct="1"/>
            <a:r>
              <a:rPr lang="el-GR" sz="1800" b="1" dirty="0" smtClean="0">
                <a:solidFill>
                  <a:srgbClr val="FFFF00"/>
                </a:solidFill>
                <a:latin typeface="Times New Roman" pitchFamily="18" charset="0"/>
                <a:cs typeface="Times New Roman" pitchFamily="18" charset="0"/>
              </a:rPr>
              <a:t>Εμμανουήλ </a:t>
            </a:r>
            <a:r>
              <a:rPr lang="el-GR" sz="1800" b="1" dirty="0" err="1" smtClean="0">
                <a:solidFill>
                  <a:srgbClr val="FFFF00"/>
                </a:solidFill>
                <a:latin typeface="Times New Roman" pitchFamily="18" charset="0"/>
                <a:cs typeface="Times New Roman" pitchFamily="18" charset="0"/>
              </a:rPr>
              <a:t>Ζαχαράκης</a:t>
            </a:r>
            <a:endParaRPr lang="en-US" sz="1800" b="1" dirty="0" smtClean="0">
              <a:solidFill>
                <a:srgbClr val="FFFF00"/>
              </a:solidFill>
              <a:latin typeface="Times New Roman" pitchFamily="18" charset="0"/>
              <a:cs typeface="Times New Roman" pitchFamily="18" charset="0"/>
            </a:endParaRPr>
          </a:p>
          <a:p>
            <a:pPr eaLnBrk="1" hangingPunct="1"/>
            <a:r>
              <a:rPr lang="el-GR" sz="1800" b="1" dirty="0" err="1" smtClean="0">
                <a:solidFill>
                  <a:srgbClr val="FFFF00"/>
                </a:solidFill>
                <a:latin typeface="Times New Roman" pitchFamily="18" charset="0"/>
                <a:cs typeface="Times New Roman" pitchFamily="18" charset="0"/>
              </a:rPr>
              <a:t>Επίκ</a:t>
            </a:r>
            <a:r>
              <a:rPr lang="el-GR" sz="1800" b="1" dirty="0" smtClean="0">
                <a:solidFill>
                  <a:srgbClr val="FFFF00"/>
                </a:solidFill>
                <a:latin typeface="Times New Roman" pitchFamily="18" charset="0"/>
                <a:cs typeface="Times New Roman" pitchFamily="18" charset="0"/>
              </a:rPr>
              <a:t>. Καθηγητής</a:t>
            </a:r>
          </a:p>
          <a:p>
            <a:pPr eaLnBrk="1" hangingPunct="1"/>
            <a:endParaRPr lang="el-GR" sz="1800" b="1" dirty="0" smtClean="0">
              <a:solidFill>
                <a:srgbClr val="FFFF00"/>
              </a:solidFill>
            </a:endParaRPr>
          </a:p>
          <a:p>
            <a:pPr eaLnBrk="1" hangingPunct="1"/>
            <a:endParaRPr lang="el-GR" sz="1800" b="1" dirty="0" smtClean="0"/>
          </a:p>
        </p:txBody>
      </p:sp>
      <p:pic>
        <p:nvPicPr>
          <p:cNvPr id="1026" name="Εικόνα 1" descr="Athina logo small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481315"/>
            <a:ext cx="657225"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2399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3212976"/>
            <a:ext cx="7772400" cy="1470025"/>
          </a:xfrm>
        </p:spPr>
        <p:txBody>
          <a:bodyPr>
            <a:noAutofit/>
          </a:bodyPr>
          <a:lstStyle/>
          <a:p>
            <a:pPr algn="l"/>
            <a:r>
              <a:rPr lang="el-GR" sz="2400" dirty="0">
                <a:solidFill>
                  <a:srgbClr val="FFFF00"/>
                </a:solidFill>
                <a:latin typeface="Times New Roman" pitchFamily="18" charset="0"/>
                <a:cs typeface="Times New Roman" pitchFamily="18" charset="0"/>
              </a:rPr>
              <a:t/>
            </a:r>
            <a:br>
              <a:rPr lang="el-GR" sz="2400" dirty="0">
                <a:solidFill>
                  <a:srgbClr val="FFFF00"/>
                </a:solidFill>
                <a:latin typeface="Times New Roman" pitchFamily="18" charset="0"/>
                <a:cs typeface="Times New Roman" pitchFamily="18" charset="0"/>
              </a:rPr>
            </a:br>
            <a:r>
              <a:rPr lang="el-GR" sz="2400" dirty="0">
                <a:solidFill>
                  <a:srgbClr val="FFFF00"/>
                </a:solidFill>
                <a:latin typeface="Times New Roman" pitchFamily="18" charset="0"/>
                <a:cs typeface="Times New Roman" pitchFamily="18" charset="0"/>
              </a:rPr>
              <a:t>Για να μπορέσει ένας αθλητής με κινητικές αναπηρίες να συμμετάσχει σε ένα οποιοδήποτε άθλημα θα πρέπει να έχει μια ιατρική διάγνωση κινητικότητας σε σχέση με την κινητική του αναπηρία. Το σύστημα αυτό έχει δημιουργηθεί για να καθορίζει την μέγιστη λειτουργικότητα ενός αθλητή που μπορεί να έχει σε μία συγκεκριμένη κατηγορία. Η κατηγοριοποίηση αυτή των αθλητών, γίνεται από εξειδικευμένο παρατηρητή, που ονομάζεται </a:t>
            </a:r>
            <a:r>
              <a:rPr lang="el-GR" sz="2400" dirty="0" err="1">
                <a:solidFill>
                  <a:srgbClr val="FFFF00"/>
                </a:solidFill>
                <a:latin typeface="Times New Roman" pitchFamily="18" charset="0"/>
                <a:cs typeface="Times New Roman" pitchFamily="18" charset="0"/>
              </a:rPr>
              <a:t>κατηγοροποιητής</a:t>
            </a:r>
            <a:r>
              <a:rPr lang="el-GR" sz="2400" dirty="0">
                <a:solidFill>
                  <a:srgbClr val="FFFF00"/>
                </a:solidFill>
                <a:latin typeface="Times New Roman" pitchFamily="18" charset="0"/>
                <a:cs typeface="Times New Roman" pitchFamily="18" charset="0"/>
              </a:rPr>
              <a:t>. </a:t>
            </a:r>
            <a:br>
              <a:rPr lang="el-GR" sz="2400" dirty="0">
                <a:solidFill>
                  <a:srgbClr val="FFFF00"/>
                </a:solidFill>
                <a:latin typeface="Times New Roman" pitchFamily="18" charset="0"/>
                <a:cs typeface="Times New Roman" pitchFamily="18" charset="0"/>
              </a:rPr>
            </a:br>
            <a:endParaRPr lang="el-GR" sz="2400" dirty="0">
              <a:solidFill>
                <a:srgbClr val="FFFF00"/>
              </a:solidFill>
              <a:latin typeface="Times New Roman" pitchFamily="18" charset="0"/>
              <a:cs typeface="Times New Roman" pitchFamily="18" charset="0"/>
            </a:endParaRPr>
          </a:p>
        </p:txBody>
      </p:sp>
      <p:sp>
        <p:nvSpPr>
          <p:cNvPr id="4" name="Ορθογώνιο 3"/>
          <p:cNvSpPr/>
          <p:nvPr/>
        </p:nvSpPr>
        <p:spPr>
          <a:xfrm>
            <a:off x="1475656" y="937881"/>
            <a:ext cx="6718506" cy="646331"/>
          </a:xfrm>
          <a:prstGeom prst="rect">
            <a:avLst/>
          </a:prstGeom>
        </p:spPr>
        <p:txBody>
          <a:bodyPr wrap="none">
            <a:spAutoFit/>
          </a:bodyPr>
          <a:lstStyle/>
          <a:p>
            <a:r>
              <a:rPr lang="el-GR" sz="3600" b="1" i="1" dirty="0" smtClean="0">
                <a:solidFill>
                  <a:srgbClr val="FFFF00"/>
                </a:solidFill>
                <a:latin typeface="Times New Roman" pitchFamily="18" charset="0"/>
                <a:cs typeface="Times New Roman" pitchFamily="18" charset="0"/>
              </a:rPr>
              <a:t>Κατηγοριοποίηση (</a:t>
            </a:r>
            <a:r>
              <a:rPr lang="el-GR" sz="3600" b="1" i="1" dirty="0" err="1" smtClean="0">
                <a:solidFill>
                  <a:srgbClr val="FFFF00"/>
                </a:solidFill>
                <a:latin typeface="Times New Roman" pitchFamily="18" charset="0"/>
                <a:cs typeface="Times New Roman" pitchFamily="18" charset="0"/>
              </a:rPr>
              <a:t>Classification</a:t>
            </a:r>
            <a:r>
              <a:rPr lang="el-GR" sz="3600" b="1" i="1" dirty="0" smtClean="0">
                <a:solidFill>
                  <a:srgbClr val="FFFF00"/>
                </a:solidFill>
                <a:latin typeface="Times New Roman" pitchFamily="18" charset="0"/>
                <a:cs typeface="Times New Roman" pitchFamily="18" charset="0"/>
              </a:rPr>
              <a:t>) </a:t>
            </a:r>
            <a:endParaRPr lang="el-GR" sz="36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56623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844824"/>
            <a:ext cx="8229600" cy="4525963"/>
          </a:xfrm>
        </p:spPr>
        <p:txBody>
          <a:bodyPr>
            <a:normAutofit/>
          </a:bodyPr>
          <a:lstStyle/>
          <a:p>
            <a:r>
              <a:rPr lang="el-GR" sz="2400" dirty="0" smtClean="0">
                <a:solidFill>
                  <a:srgbClr val="FFFF00"/>
                </a:solidFill>
                <a:latin typeface="Times New Roman" pitchFamily="18" charset="0"/>
                <a:cs typeface="Times New Roman" pitchFamily="18" charset="0"/>
              </a:rPr>
              <a:t>Στην αρχή η κατηγοριοποίηση ήταν αυστηρά ιατρική. </a:t>
            </a:r>
          </a:p>
          <a:p>
            <a:r>
              <a:rPr lang="el-GR" sz="2400" dirty="0" smtClean="0">
                <a:solidFill>
                  <a:srgbClr val="FFFF00"/>
                </a:solidFill>
                <a:latin typeface="Times New Roman" pitchFamily="18" charset="0"/>
                <a:cs typeface="Times New Roman" pitchFamily="18" charset="0"/>
              </a:rPr>
              <a:t>Στην σύγχρονη εποχή όμως η κατηγοριοποίηση είναι λειτουργική που σημαίνει ότι μπορεί δύο άτομα να έχουν παρόμοιο τραυματισμό αλλά διαφορετικό βαθμό ταξινόμησης.</a:t>
            </a:r>
          </a:p>
          <a:p>
            <a:r>
              <a:rPr lang="el-GR" sz="2400" dirty="0" smtClean="0">
                <a:solidFill>
                  <a:srgbClr val="FFFF00"/>
                </a:solidFill>
                <a:latin typeface="Times New Roman" pitchFamily="18" charset="0"/>
                <a:cs typeface="Times New Roman" pitchFamily="18" charset="0"/>
              </a:rPr>
              <a:t>Ο βαθμός αυτός εξαρτάται από την ικανότητα εκτέλεσης των τεχνικών δεξιοτήτων του αθλήματος</a:t>
            </a:r>
          </a:p>
          <a:p>
            <a:r>
              <a:rPr lang="el-GR" sz="2400" dirty="0" smtClean="0">
                <a:solidFill>
                  <a:srgbClr val="FFFF00"/>
                </a:solidFill>
                <a:latin typeface="Times New Roman" pitchFamily="18" charset="0"/>
                <a:cs typeface="Times New Roman" pitchFamily="18" charset="0"/>
              </a:rPr>
              <a:t>Επιπρόσθετα, η κατηγοριοποίηση μπορεί να μεταβληθεί κατά την διάρκεια μιας επίσημης διοργάνωσης  </a:t>
            </a:r>
            <a:endParaRPr lang="el-GR" sz="2400" dirty="0">
              <a:solidFill>
                <a:srgbClr val="FFFF00"/>
              </a:solidFill>
              <a:latin typeface="Times New Roman" pitchFamily="18" charset="0"/>
              <a:cs typeface="Times New Roman" pitchFamily="18" charset="0"/>
            </a:endParaRPr>
          </a:p>
        </p:txBody>
      </p:sp>
      <p:sp>
        <p:nvSpPr>
          <p:cNvPr id="4" name="Τίτλος 3"/>
          <p:cNvSpPr>
            <a:spLocks noGrp="1"/>
          </p:cNvSpPr>
          <p:nvPr>
            <p:ph type="title"/>
          </p:nvPr>
        </p:nvSpPr>
        <p:spPr>
          <a:prstGeom prst="rect">
            <a:avLst/>
          </a:prstGeom>
        </p:spPr>
        <p:txBody>
          <a:bodyPr wrap="none">
            <a:spAutoFit/>
          </a:bodyPr>
          <a:lstStyle/>
          <a:p>
            <a:r>
              <a:rPr lang="el-GR" sz="3600" b="1" i="1" dirty="0" smtClean="0">
                <a:solidFill>
                  <a:srgbClr val="FFFF00"/>
                </a:solidFill>
                <a:latin typeface="Times New Roman" pitchFamily="18" charset="0"/>
                <a:cs typeface="Times New Roman" pitchFamily="18" charset="0"/>
              </a:rPr>
              <a:t>Κατηγοριοποίηση (</a:t>
            </a:r>
            <a:r>
              <a:rPr lang="el-GR" sz="3600" b="1" i="1" dirty="0" err="1" smtClean="0">
                <a:solidFill>
                  <a:srgbClr val="FFFF00"/>
                </a:solidFill>
                <a:latin typeface="Times New Roman" pitchFamily="18" charset="0"/>
                <a:cs typeface="Times New Roman" pitchFamily="18" charset="0"/>
              </a:rPr>
              <a:t>Classification</a:t>
            </a:r>
            <a:r>
              <a:rPr lang="el-GR" sz="3600" b="1" i="1" dirty="0" smtClean="0">
                <a:solidFill>
                  <a:srgbClr val="FFFF00"/>
                </a:solidFill>
                <a:latin typeface="Times New Roman" pitchFamily="18" charset="0"/>
                <a:cs typeface="Times New Roman" pitchFamily="18" charset="0"/>
              </a:rPr>
              <a:t>) </a:t>
            </a:r>
            <a:endParaRPr lang="el-GR" sz="36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08506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el-GR" sz="4000" dirty="0" smtClean="0">
                <a:solidFill>
                  <a:srgbClr val="FFFF00"/>
                </a:solidFill>
              </a:rPr>
              <a:t>Κατηγοριοποίηση </a:t>
            </a:r>
            <a:r>
              <a:rPr lang="el-GR" sz="4000" dirty="0" smtClean="0">
                <a:solidFill>
                  <a:srgbClr val="FFFF00"/>
                </a:solidFill>
              </a:rPr>
              <a:t>στην Καλαθοσφαίριση</a:t>
            </a:r>
            <a:endParaRPr lang="el-GR" sz="4000" dirty="0" smtClean="0">
              <a:solidFill>
                <a:srgbClr val="FFFF00"/>
              </a:solidFill>
            </a:endParaRPr>
          </a:p>
        </p:txBody>
      </p:sp>
      <p:sp>
        <p:nvSpPr>
          <p:cNvPr id="40963" name="Rectangle 3"/>
          <p:cNvSpPr>
            <a:spLocks noGrp="1" noChangeArrowheads="1"/>
          </p:cNvSpPr>
          <p:nvPr>
            <p:ph type="body" sz="half" idx="1"/>
          </p:nvPr>
        </p:nvSpPr>
        <p:spPr/>
        <p:txBody>
          <a:bodyPr/>
          <a:lstStyle/>
          <a:p>
            <a:pPr eaLnBrk="1" hangingPunct="1">
              <a:lnSpc>
                <a:spcPts val="3200"/>
              </a:lnSpc>
              <a:spcBef>
                <a:spcPct val="50000"/>
              </a:spcBef>
            </a:pPr>
            <a:r>
              <a:rPr lang="el-GR" sz="2000" dirty="0" smtClean="0">
                <a:solidFill>
                  <a:srgbClr val="FFFF00"/>
                </a:solidFill>
                <a:latin typeface="Times New Roman" pitchFamily="18" charset="0"/>
                <a:cs typeface="Times New Roman" pitchFamily="18" charset="0"/>
              </a:rPr>
              <a:t>Ισχύει μέθοδος </a:t>
            </a:r>
            <a:r>
              <a:rPr lang="en-US" sz="2000" dirty="0" smtClean="0">
                <a:solidFill>
                  <a:srgbClr val="FFFF00"/>
                </a:solidFill>
                <a:latin typeface="Times New Roman" pitchFamily="18" charset="0"/>
                <a:cs typeface="Times New Roman" pitchFamily="18" charset="0"/>
              </a:rPr>
              <a:t>point-system</a:t>
            </a:r>
            <a:r>
              <a:rPr lang="el-GR" sz="2000" dirty="0" smtClean="0">
                <a:solidFill>
                  <a:srgbClr val="FFFF00"/>
                </a:solidFill>
                <a:latin typeface="Times New Roman" pitchFamily="18" charset="0"/>
                <a:cs typeface="Times New Roman" pitchFamily="18" charset="0"/>
              </a:rPr>
              <a:t> όπου αθλητές με διαφορετική σοβαρότητα αναπηρίας κωδικοποιούνται σε πόντους και το σύνολο της ομάδας δεν πρέπει να ξεπερνάει ένα συγκεκριμένο όριο πόντων</a:t>
            </a:r>
          </a:p>
        </p:txBody>
      </p:sp>
      <p:sp>
        <p:nvSpPr>
          <p:cNvPr id="40964" name="Rectangle 4"/>
          <p:cNvSpPr>
            <a:spLocks noGrp="1" noChangeArrowheads="1"/>
          </p:cNvSpPr>
          <p:nvPr>
            <p:ph type="body" sz="half" idx="2"/>
          </p:nvPr>
        </p:nvSpPr>
        <p:spPr>
          <a:xfrm>
            <a:off x="4648200" y="1600200"/>
            <a:ext cx="4038600" cy="4781128"/>
          </a:xfrm>
        </p:spPr>
        <p:txBody>
          <a:bodyPr>
            <a:normAutofit fontScale="70000" lnSpcReduction="20000"/>
          </a:bodyPr>
          <a:lstStyle/>
          <a:p>
            <a:pPr eaLnBrk="1" hangingPunct="1">
              <a:lnSpc>
                <a:spcPts val="3200"/>
              </a:lnSpc>
              <a:spcBef>
                <a:spcPct val="50000"/>
              </a:spcBef>
              <a:buFontTx/>
              <a:buNone/>
            </a:pPr>
            <a:r>
              <a:rPr lang="el-GR" sz="2900" dirty="0" smtClean="0">
                <a:solidFill>
                  <a:srgbClr val="FFFF00"/>
                </a:solidFill>
                <a:latin typeface="Times New Roman" pitchFamily="18" charset="0"/>
                <a:cs typeface="Times New Roman" pitchFamily="18" charset="0"/>
              </a:rPr>
              <a:t>Κάθε αθλητής παίρνει βαθμολογία 1 έως 4,5 </a:t>
            </a:r>
          </a:p>
          <a:p>
            <a:pPr lvl="1" eaLnBrk="1" hangingPunct="1">
              <a:lnSpc>
                <a:spcPts val="3200"/>
              </a:lnSpc>
              <a:spcBef>
                <a:spcPct val="50000"/>
              </a:spcBef>
            </a:pPr>
            <a:r>
              <a:rPr lang="el-GR" sz="2900" dirty="0" smtClean="0">
                <a:solidFill>
                  <a:srgbClr val="FFFF00"/>
                </a:solidFill>
                <a:latin typeface="Times New Roman" pitchFamily="18" charset="0"/>
                <a:cs typeface="Times New Roman" pitchFamily="18" charset="0"/>
              </a:rPr>
              <a:t>Αθλητές με βαριές αναπηρίες - χαμηλές βαθμολογίες </a:t>
            </a:r>
          </a:p>
          <a:p>
            <a:pPr lvl="1" eaLnBrk="1" hangingPunct="1">
              <a:lnSpc>
                <a:spcPts val="3200"/>
              </a:lnSpc>
              <a:spcBef>
                <a:spcPct val="50000"/>
              </a:spcBef>
            </a:pPr>
            <a:r>
              <a:rPr lang="el-GR" sz="2900" dirty="0" smtClean="0">
                <a:solidFill>
                  <a:srgbClr val="FFFF00"/>
                </a:solidFill>
                <a:latin typeface="Times New Roman" pitchFamily="18" charset="0"/>
                <a:cs typeface="Times New Roman" pitchFamily="18" charset="0"/>
              </a:rPr>
              <a:t>Αθλητές με ελαφρές αναπηρίες μεγαλύτερες βαθμολογίες </a:t>
            </a:r>
          </a:p>
          <a:p>
            <a:pPr eaLnBrk="1" hangingPunct="1">
              <a:lnSpc>
                <a:spcPts val="3200"/>
              </a:lnSpc>
              <a:spcBef>
                <a:spcPct val="50000"/>
              </a:spcBef>
            </a:pPr>
            <a:r>
              <a:rPr lang="el-GR" sz="2900" dirty="0" smtClean="0">
                <a:solidFill>
                  <a:srgbClr val="FFFF00"/>
                </a:solidFill>
                <a:latin typeface="Times New Roman" pitchFamily="18" charset="0"/>
                <a:cs typeface="Times New Roman" pitchFamily="18" charset="0"/>
              </a:rPr>
              <a:t>Σε κάθε στιγμή πρέπει το άθροισμα των βαθμολογιών των παικτών να μην ξεπερνά το 14</a:t>
            </a:r>
          </a:p>
          <a:p>
            <a:pPr eaLnBrk="1" hangingPunct="1">
              <a:lnSpc>
                <a:spcPct val="80000"/>
              </a:lnSpc>
            </a:pPr>
            <a:endParaRPr lang="el-GR" sz="2000" dirty="0" smtClean="0"/>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b="6335"/>
          <a:stretch>
            <a:fillRect/>
          </a:stretch>
        </p:blipFill>
        <p:spPr bwMode="auto">
          <a:xfrm>
            <a:off x="2195513" y="4665663"/>
            <a:ext cx="2051050" cy="186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8653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l-GR" sz="4000" dirty="0" smtClean="0">
                <a:solidFill>
                  <a:srgbClr val="FFFF00"/>
                </a:solidFill>
                <a:latin typeface="Times New Roman" pitchFamily="18" charset="0"/>
                <a:cs typeface="Times New Roman" pitchFamily="18" charset="0"/>
              </a:rPr>
              <a:t>Κατηγοριοποίηση αθλητών (</a:t>
            </a:r>
            <a:r>
              <a:rPr lang="en-US" sz="4000" dirty="0" smtClean="0">
                <a:solidFill>
                  <a:srgbClr val="FFFF00"/>
                </a:solidFill>
                <a:latin typeface="Times New Roman" pitchFamily="18" charset="0"/>
                <a:cs typeface="Times New Roman" pitchFamily="18" charset="0"/>
              </a:rPr>
              <a:t>classification</a:t>
            </a:r>
            <a:r>
              <a:rPr lang="en-US" sz="4000" dirty="0" smtClean="0">
                <a:solidFill>
                  <a:srgbClr val="FFFF00"/>
                </a:solidFill>
              </a:rPr>
              <a:t>)</a:t>
            </a:r>
            <a:endParaRPr lang="el-GR" sz="4000" dirty="0" smtClean="0">
              <a:solidFill>
                <a:srgbClr val="FFFF00"/>
              </a:solidFill>
            </a:endParaRPr>
          </a:p>
        </p:txBody>
      </p:sp>
      <p:sp>
        <p:nvSpPr>
          <p:cNvPr id="41987" name="Rectangle 3"/>
          <p:cNvSpPr>
            <a:spLocks noGrp="1" noChangeArrowheads="1"/>
          </p:cNvSpPr>
          <p:nvPr>
            <p:ph type="body" idx="1"/>
          </p:nvPr>
        </p:nvSpPr>
        <p:spPr/>
        <p:txBody>
          <a:bodyPr/>
          <a:lstStyle/>
          <a:p>
            <a:pPr eaLnBrk="1" hangingPunct="1"/>
            <a:r>
              <a:rPr lang="el-GR" sz="2800" dirty="0" smtClean="0">
                <a:solidFill>
                  <a:srgbClr val="FFFF00"/>
                </a:solidFill>
                <a:latin typeface="Times New Roman" pitchFamily="18" charset="0"/>
                <a:cs typeface="Times New Roman" pitchFamily="18" charset="0"/>
              </a:rPr>
              <a:t>Οι κατηγορίες ποικίλλουν μεταξύ 1 και 4,5 βαθμών. </a:t>
            </a:r>
            <a:endParaRPr lang="en-US" sz="2800" dirty="0" smtClean="0">
              <a:solidFill>
                <a:srgbClr val="FFFF00"/>
              </a:solidFill>
              <a:latin typeface="Times New Roman" pitchFamily="18" charset="0"/>
              <a:cs typeface="Times New Roman" pitchFamily="18" charset="0"/>
            </a:endParaRPr>
          </a:p>
          <a:p>
            <a:pPr eaLnBrk="1" hangingPunct="1"/>
            <a:endParaRPr lang="en-US" sz="2800" dirty="0" smtClean="0">
              <a:solidFill>
                <a:srgbClr val="FFFF00"/>
              </a:solidFill>
              <a:latin typeface="Times New Roman" pitchFamily="18" charset="0"/>
              <a:cs typeface="Times New Roman" pitchFamily="18" charset="0"/>
            </a:endParaRPr>
          </a:p>
          <a:p>
            <a:pPr eaLnBrk="1" hangingPunct="1"/>
            <a:r>
              <a:rPr lang="el-GR" sz="2800" dirty="0" smtClean="0">
                <a:solidFill>
                  <a:srgbClr val="FFFF00"/>
                </a:solidFill>
                <a:latin typeface="Times New Roman" pitchFamily="18" charset="0"/>
                <a:cs typeface="Times New Roman" pitchFamily="18" charset="0"/>
              </a:rPr>
              <a:t>Οι αθλητές αξιολογούνται ως προς </a:t>
            </a:r>
            <a:endParaRPr lang="en-US" sz="2800" dirty="0" smtClean="0">
              <a:solidFill>
                <a:srgbClr val="FFFF00"/>
              </a:solidFill>
              <a:latin typeface="Times New Roman" pitchFamily="18" charset="0"/>
              <a:cs typeface="Times New Roman" pitchFamily="18" charset="0"/>
            </a:endParaRPr>
          </a:p>
          <a:p>
            <a:pPr lvl="2" eaLnBrk="1" hangingPunct="1"/>
            <a:r>
              <a:rPr lang="el-GR" sz="2000" dirty="0" smtClean="0">
                <a:solidFill>
                  <a:srgbClr val="FFFF00"/>
                </a:solidFill>
                <a:latin typeface="Times New Roman" pitchFamily="18" charset="0"/>
                <a:cs typeface="Times New Roman" pitchFamily="18" charset="0"/>
              </a:rPr>
              <a:t>την ισορροπία και την κινητικότητα του κορμού, </a:t>
            </a:r>
            <a:endParaRPr lang="en-US" sz="2000" dirty="0" smtClean="0">
              <a:solidFill>
                <a:srgbClr val="FFFF00"/>
              </a:solidFill>
              <a:latin typeface="Times New Roman" pitchFamily="18" charset="0"/>
              <a:cs typeface="Times New Roman" pitchFamily="18" charset="0"/>
            </a:endParaRPr>
          </a:p>
          <a:p>
            <a:pPr lvl="2" eaLnBrk="1" hangingPunct="1"/>
            <a:r>
              <a:rPr lang="el-GR" sz="2000" dirty="0" smtClean="0">
                <a:solidFill>
                  <a:srgbClr val="FFFF00"/>
                </a:solidFill>
                <a:latin typeface="Times New Roman" pitchFamily="18" charset="0"/>
                <a:cs typeface="Times New Roman" pitchFamily="18" charset="0"/>
              </a:rPr>
              <a:t>τη δυνατότητα χειρισμού της μπάλας (μεταβίβαση, υποδοχή, ντρίμπλα),</a:t>
            </a:r>
            <a:endParaRPr lang="en-US" sz="2000" dirty="0" smtClean="0">
              <a:solidFill>
                <a:srgbClr val="FFFF00"/>
              </a:solidFill>
              <a:latin typeface="Times New Roman" pitchFamily="18" charset="0"/>
              <a:cs typeface="Times New Roman" pitchFamily="18" charset="0"/>
            </a:endParaRPr>
          </a:p>
          <a:p>
            <a:pPr lvl="2" eaLnBrk="1" hangingPunct="1"/>
            <a:r>
              <a:rPr lang="el-GR" sz="2000" dirty="0" smtClean="0">
                <a:solidFill>
                  <a:srgbClr val="FFFF00"/>
                </a:solidFill>
                <a:latin typeface="Times New Roman" pitchFamily="18" charset="0"/>
                <a:cs typeface="Times New Roman" pitchFamily="18" charset="0"/>
              </a:rPr>
              <a:t>το χειρισμό του </a:t>
            </a:r>
            <a:r>
              <a:rPr lang="el-GR" sz="2000" dirty="0" err="1" smtClean="0">
                <a:solidFill>
                  <a:srgbClr val="FFFF00"/>
                </a:solidFill>
                <a:latin typeface="Times New Roman" pitchFamily="18" charset="0"/>
                <a:cs typeface="Times New Roman" pitchFamily="18" charset="0"/>
              </a:rPr>
              <a:t>αμαξιδίου</a:t>
            </a:r>
            <a:r>
              <a:rPr lang="el-GR" sz="2000" dirty="0" smtClean="0">
                <a:solidFill>
                  <a:srgbClr val="FFFF00"/>
                </a:solidFill>
                <a:latin typeface="Times New Roman" pitchFamily="18" charset="0"/>
                <a:cs typeface="Times New Roman" pitchFamily="18" charset="0"/>
              </a:rPr>
              <a:t> (γρήγορη ώθηση, σταμάτημα, αλλαγή κατεύθυνσης). </a:t>
            </a:r>
            <a:endParaRPr lang="en-US" sz="2000" dirty="0" smtClean="0">
              <a:solidFill>
                <a:srgbClr val="FFFF00"/>
              </a:solidFill>
              <a:latin typeface="Times New Roman" pitchFamily="18" charset="0"/>
              <a:cs typeface="Times New Roman" pitchFamily="18" charset="0"/>
            </a:endParaRPr>
          </a:p>
          <a:p>
            <a:pPr lvl="2" eaLnBrk="1" hangingPunct="1"/>
            <a:r>
              <a:rPr lang="el-GR" sz="2000" dirty="0" smtClean="0">
                <a:solidFill>
                  <a:srgbClr val="FFFF00"/>
                </a:solidFill>
                <a:latin typeface="Times New Roman" pitchFamily="18" charset="0"/>
                <a:cs typeface="Times New Roman" pitchFamily="18" charset="0"/>
              </a:rPr>
              <a:t>Ανάλογα με τις δυνατότητες και τους περιορισμούς που παρουσιάζουν, βαθμολογούνται από 0.5 έως 4.5 βαθμούς</a:t>
            </a:r>
            <a:r>
              <a:rPr lang="el-GR" sz="20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73204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l-GR" sz="4000" dirty="0" smtClean="0">
                <a:solidFill>
                  <a:srgbClr val="FFFF00"/>
                </a:solidFill>
                <a:latin typeface="Times New Roman" pitchFamily="18" charset="0"/>
                <a:cs typeface="Times New Roman" pitchFamily="18" charset="0"/>
              </a:rPr>
              <a:t>Κατηγοριοποίηση αθλητών (</a:t>
            </a:r>
            <a:r>
              <a:rPr lang="en-US" sz="4000" dirty="0" smtClean="0">
                <a:solidFill>
                  <a:srgbClr val="FFFF00"/>
                </a:solidFill>
                <a:latin typeface="Times New Roman" pitchFamily="18" charset="0"/>
                <a:cs typeface="Times New Roman" pitchFamily="18" charset="0"/>
              </a:rPr>
              <a:t>classification)</a:t>
            </a:r>
            <a:endParaRPr lang="el-GR" sz="4000" dirty="0" smtClean="0">
              <a:solidFill>
                <a:srgbClr val="FFFF00"/>
              </a:solidFill>
              <a:latin typeface="Times New Roman" pitchFamily="18" charset="0"/>
              <a:cs typeface="Times New Roman" pitchFamily="18" charset="0"/>
            </a:endParaRPr>
          </a:p>
        </p:txBody>
      </p:sp>
      <p:sp>
        <p:nvSpPr>
          <p:cNvPr id="43011" name="Rectangle 3"/>
          <p:cNvSpPr>
            <a:spLocks noGrp="1" noChangeArrowheads="1"/>
          </p:cNvSpPr>
          <p:nvPr>
            <p:ph type="body" idx="1"/>
          </p:nvPr>
        </p:nvSpPr>
        <p:spPr/>
        <p:txBody>
          <a:bodyPr>
            <a:normAutofit/>
          </a:bodyPr>
          <a:lstStyle/>
          <a:p>
            <a:pPr lvl="1" eaLnBrk="1" hangingPunct="1">
              <a:lnSpc>
                <a:spcPts val="3200"/>
              </a:lnSpc>
              <a:spcBef>
                <a:spcPct val="50000"/>
              </a:spcBef>
            </a:pPr>
            <a:r>
              <a:rPr lang="el-GR" sz="2400" dirty="0" smtClean="0">
                <a:solidFill>
                  <a:srgbClr val="FFFF00"/>
                </a:solidFill>
                <a:latin typeface="Times New Roman" pitchFamily="18" charset="0"/>
                <a:cs typeface="Times New Roman" pitchFamily="18" charset="0"/>
              </a:rPr>
              <a:t>Οι Αθλητές με βαριές αναπηρίες παίρνουν χαμηλές βαθμολογίες </a:t>
            </a:r>
          </a:p>
          <a:p>
            <a:pPr lvl="1" eaLnBrk="1" hangingPunct="1">
              <a:lnSpc>
                <a:spcPts val="3200"/>
              </a:lnSpc>
              <a:spcBef>
                <a:spcPct val="50000"/>
              </a:spcBef>
            </a:pPr>
            <a:r>
              <a:rPr lang="el-GR" sz="2400" dirty="0" smtClean="0">
                <a:solidFill>
                  <a:srgbClr val="FFFF00"/>
                </a:solidFill>
                <a:latin typeface="Times New Roman" pitchFamily="18" charset="0"/>
                <a:cs typeface="Times New Roman" pitchFamily="18" charset="0"/>
              </a:rPr>
              <a:t>Οι Αθλητές με ελαφρές αναπηρίες παίρνουν μεγαλύτερες βαθμολογίες </a:t>
            </a:r>
          </a:p>
          <a:p>
            <a:pPr eaLnBrk="1" hangingPunct="1">
              <a:lnSpc>
                <a:spcPts val="3200"/>
              </a:lnSpc>
              <a:spcBef>
                <a:spcPct val="50000"/>
              </a:spcBef>
            </a:pPr>
            <a:r>
              <a:rPr lang="el-GR" sz="2400" dirty="0" smtClean="0">
                <a:solidFill>
                  <a:srgbClr val="FFFF00"/>
                </a:solidFill>
                <a:latin typeface="Times New Roman" pitchFamily="18" charset="0"/>
                <a:cs typeface="Times New Roman" pitchFamily="18" charset="0"/>
              </a:rPr>
              <a:t>Σε κάθε στιγμή πρέπει το άθροισμα των βαθμολογιών των παικτών να μην ξεπερνά το 14</a:t>
            </a:r>
          </a:p>
          <a:p>
            <a:pPr eaLnBrk="1" hangingPunct="1"/>
            <a:endParaRPr lang="el-GR" sz="2400" dirty="0" smtClean="0">
              <a:solidFill>
                <a:srgbClr val="FFFF00"/>
              </a:solidFill>
              <a:latin typeface="Times New Roman" pitchFamily="18" charset="0"/>
              <a:cs typeface="Times New Roman" pitchFamily="18" charset="0"/>
            </a:endParaRPr>
          </a:p>
          <a:p>
            <a:pPr eaLnBrk="1" hangingPunct="1"/>
            <a:endParaRPr lang="el-GR" sz="24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744178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Θέση περιεχομένου 2"/>
          <p:cNvSpPr>
            <a:spLocks noGrp="1"/>
          </p:cNvSpPr>
          <p:nvPr>
            <p:ph idx="1"/>
          </p:nvPr>
        </p:nvSpPr>
        <p:spPr>
          <a:xfrm>
            <a:off x="467544" y="1772816"/>
            <a:ext cx="8229600" cy="4525963"/>
          </a:xfrm>
        </p:spPr>
        <p:txBody>
          <a:bodyPr/>
          <a:lstStyle/>
          <a:p>
            <a:pPr algn="just"/>
            <a:r>
              <a:rPr lang="el-GR" sz="2400" dirty="0" smtClean="0">
                <a:solidFill>
                  <a:srgbClr val="FFFF00"/>
                </a:solidFill>
                <a:latin typeface="Times New Roman" pitchFamily="18" charset="0"/>
                <a:cs typeface="Times New Roman" pitchFamily="18" charset="0"/>
              </a:rPr>
              <a:t>Στα διεθνή πρωταθλήματα τόσο σε συλλογικό όσο και διεθνές επίπεδο υπάρχουν πάντα αξιολογητές καθ’ όλη τη διάρκεια των αγών που επαναξιολογούν τον κάθε παίκτη πριν αλλά και κατά την διάρκεια των αγώνων.</a:t>
            </a:r>
          </a:p>
          <a:p>
            <a:pPr algn="just"/>
            <a:r>
              <a:rPr lang="el-GR" sz="2400" dirty="0" smtClean="0">
                <a:solidFill>
                  <a:srgbClr val="FFFF00"/>
                </a:solidFill>
                <a:latin typeface="Times New Roman" pitchFamily="18" charset="0"/>
                <a:cs typeface="Times New Roman" pitchFamily="18" charset="0"/>
              </a:rPr>
              <a:t>Σε πολλές περιπτώσεις μπορούν να αλλάξουν την βαθμολογία των παικτών με συνέπεια τον επηρεασμό της συνοχής των ομάδων και τον προγραμματισμό του προπονητή</a:t>
            </a:r>
          </a:p>
        </p:txBody>
      </p:sp>
      <p:sp>
        <p:nvSpPr>
          <p:cNvPr id="44035" name="Rectangle 2"/>
          <p:cNvSpPr>
            <a:spLocks noGrp="1" noChangeArrowheads="1"/>
          </p:cNvSpPr>
          <p:nvPr>
            <p:ph type="title"/>
          </p:nvPr>
        </p:nvSpPr>
        <p:spPr/>
        <p:txBody>
          <a:bodyPr>
            <a:normAutofit fontScale="90000"/>
          </a:bodyPr>
          <a:lstStyle/>
          <a:p>
            <a:pPr eaLnBrk="1" hangingPunct="1"/>
            <a:r>
              <a:rPr lang="el-GR" sz="4000" dirty="0" smtClean="0">
                <a:solidFill>
                  <a:srgbClr val="FFFF00"/>
                </a:solidFill>
                <a:latin typeface="Times New Roman" pitchFamily="18" charset="0"/>
                <a:cs typeface="Times New Roman" pitchFamily="18" charset="0"/>
              </a:rPr>
              <a:t>Κατηγοριοποίηση αθλητών (</a:t>
            </a:r>
            <a:r>
              <a:rPr lang="en-US" sz="4000" dirty="0" smtClean="0">
                <a:solidFill>
                  <a:srgbClr val="FFFF00"/>
                </a:solidFill>
                <a:latin typeface="Times New Roman" pitchFamily="18" charset="0"/>
                <a:cs typeface="Times New Roman" pitchFamily="18" charset="0"/>
              </a:rPr>
              <a:t>classification)</a:t>
            </a:r>
            <a:endParaRPr lang="el-GR" sz="40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812133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229600" cy="1143000"/>
          </a:xfrm>
        </p:spPr>
        <p:txBody>
          <a:bodyPr>
            <a:normAutofit fontScale="90000"/>
          </a:bodyPr>
          <a:lstStyle/>
          <a:p>
            <a:r>
              <a:rPr lang="el-GR" sz="4000" i="1" dirty="0">
                <a:solidFill>
                  <a:srgbClr val="FFFF00"/>
                </a:solidFill>
                <a:latin typeface="Times New Roman" pitchFamily="18" charset="0"/>
                <a:cs typeface="Times New Roman" pitchFamily="18" charset="0"/>
              </a:rPr>
              <a:t>Η κατηγοριοποίηση του στίβου </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pPr algn="just"/>
            <a:endParaRPr lang="el-GR" sz="2400" dirty="0" smtClean="0">
              <a:solidFill>
                <a:srgbClr val="FFFF00"/>
              </a:solidFill>
              <a:latin typeface="Times New Roman" pitchFamily="18" charset="0"/>
              <a:cs typeface="Times New Roman" pitchFamily="18" charset="0"/>
            </a:endParaRPr>
          </a:p>
          <a:p>
            <a:pPr algn="just"/>
            <a:r>
              <a:rPr lang="el-GR" sz="2400" dirty="0" smtClean="0">
                <a:solidFill>
                  <a:srgbClr val="FFFF00"/>
                </a:solidFill>
                <a:latin typeface="Times New Roman" pitchFamily="18" charset="0"/>
                <a:cs typeface="Times New Roman" pitchFamily="18" charset="0"/>
              </a:rPr>
              <a:t>Η </a:t>
            </a:r>
            <a:r>
              <a:rPr lang="el-GR" sz="2400" dirty="0">
                <a:solidFill>
                  <a:srgbClr val="FFFF00"/>
                </a:solidFill>
                <a:latin typeface="Times New Roman" pitchFamily="18" charset="0"/>
                <a:cs typeface="Times New Roman" pitchFamily="18" charset="0"/>
              </a:rPr>
              <a:t>κατηγοριοποίηση των αθλητών στίβου διαχωρίζεται: σε δρομικά αγωνίσματα (Τ51-Τ54) και σε αγωνίσματα που πραγματοποιούνται μέσα στο γήπεδο (F51-F58) για τους αθλητές που είναι σε αγωνιστικό </a:t>
            </a:r>
            <a:r>
              <a:rPr lang="el-GR" sz="2400" dirty="0" err="1">
                <a:solidFill>
                  <a:srgbClr val="FFFF00"/>
                </a:solidFill>
                <a:latin typeface="Times New Roman" pitchFamily="18" charset="0"/>
                <a:cs typeface="Times New Roman" pitchFamily="18" charset="0"/>
              </a:rPr>
              <a:t>αμαξίδιο</a:t>
            </a:r>
            <a:r>
              <a:rPr lang="el-GR" sz="2400" dirty="0">
                <a:solidFill>
                  <a:srgbClr val="FFFF00"/>
                </a:solidFill>
                <a:latin typeface="Times New Roman" pitchFamily="18" charset="0"/>
                <a:cs typeface="Times New Roman" pitchFamily="18" charset="0"/>
              </a:rPr>
              <a:t> λόγω κάκωσης νωτιαίου μυελού ή λόγω </a:t>
            </a:r>
            <a:r>
              <a:rPr lang="el-GR" sz="2400" dirty="0" smtClean="0">
                <a:solidFill>
                  <a:srgbClr val="FFFF00"/>
                </a:solidFill>
                <a:latin typeface="Times New Roman" pitchFamily="18" charset="0"/>
                <a:cs typeface="Times New Roman" pitchFamily="18" charset="0"/>
              </a:rPr>
              <a:t>ακρωτηριασμού.</a:t>
            </a:r>
          </a:p>
          <a:p>
            <a:pPr algn="just"/>
            <a:r>
              <a:rPr lang="el-GR" sz="2400" dirty="0">
                <a:solidFill>
                  <a:srgbClr val="FFFF00"/>
                </a:solidFill>
                <a:latin typeface="Times New Roman" pitchFamily="18" charset="0"/>
                <a:cs typeface="Times New Roman" pitchFamily="18" charset="0"/>
              </a:rPr>
              <a:t>Επίσης οι αθλητές σε αγωνιστικό </a:t>
            </a:r>
            <a:r>
              <a:rPr lang="el-GR" sz="2400" dirty="0" err="1">
                <a:solidFill>
                  <a:srgbClr val="FFFF00"/>
                </a:solidFill>
                <a:latin typeface="Times New Roman" pitchFamily="18" charset="0"/>
                <a:cs typeface="Times New Roman" pitchFamily="18" charset="0"/>
              </a:rPr>
              <a:t>αμαξίδιο</a:t>
            </a:r>
            <a:r>
              <a:rPr lang="el-GR" sz="2400" dirty="0">
                <a:solidFill>
                  <a:srgbClr val="FFFF00"/>
                </a:solidFill>
                <a:latin typeface="Times New Roman" pitchFamily="18" charset="0"/>
                <a:cs typeface="Times New Roman" pitchFamily="18" charset="0"/>
              </a:rPr>
              <a:t> από εγκεφαλική παράλυση ή τραυματισμός εγκεφάλου ή εγκεφαλικό, χωρίζονται σε κατηγορίες: T/F31, T/F32, T/F33, T/F34. (IPC </a:t>
            </a:r>
            <a:r>
              <a:rPr lang="el-GR" sz="2400" dirty="0" err="1">
                <a:solidFill>
                  <a:srgbClr val="FFFF00"/>
                </a:solidFill>
                <a:latin typeface="Times New Roman" pitchFamily="18" charset="0"/>
                <a:cs typeface="Times New Roman" pitchFamily="18" charset="0"/>
              </a:rPr>
              <a:t>Classifications</a:t>
            </a:r>
            <a:r>
              <a:rPr lang="el-GR" sz="2400" dirty="0">
                <a:solidFill>
                  <a:srgbClr val="FFFF00"/>
                </a:solidFill>
                <a:latin typeface="Times New Roman" pitchFamily="18" charset="0"/>
                <a:cs typeface="Times New Roman" pitchFamily="18" charset="0"/>
              </a:rPr>
              <a:t> </a:t>
            </a:r>
            <a:r>
              <a:rPr lang="el-GR" sz="2400" dirty="0" err="1">
                <a:solidFill>
                  <a:srgbClr val="FFFF00"/>
                </a:solidFill>
                <a:latin typeface="Times New Roman" pitchFamily="18" charset="0"/>
                <a:cs typeface="Times New Roman" pitchFamily="18" charset="0"/>
              </a:rPr>
              <a:t>Rules</a:t>
            </a:r>
            <a:r>
              <a:rPr lang="el-GR" sz="2400" dirty="0">
                <a:solidFill>
                  <a:srgbClr val="FFFF00"/>
                </a:solidFill>
                <a:latin typeface="Times New Roman" pitchFamily="18" charset="0"/>
                <a:cs typeface="Times New Roman" pitchFamily="18" charset="0"/>
              </a:rPr>
              <a:t> 2006) </a:t>
            </a:r>
          </a:p>
          <a:p>
            <a:pPr algn="just"/>
            <a:endParaRPr lang="el-GR" sz="24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992872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8229600" cy="1143000"/>
          </a:xfrm>
        </p:spPr>
        <p:txBody>
          <a:bodyPr>
            <a:noAutofit/>
          </a:bodyPr>
          <a:lstStyle/>
          <a:p>
            <a:r>
              <a:rPr lang="el-GR" sz="3600" i="1" dirty="0">
                <a:solidFill>
                  <a:srgbClr val="FFFF00"/>
                </a:solidFill>
                <a:latin typeface="Times New Roman" pitchFamily="18" charset="0"/>
                <a:cs typeface="Times New Roman" pitchFamily="18" charset="0"/>
              </a:rPr>
              <a:t>Η κατηγοριοποίηση της αντισφαίρισης </a:t>
            </a:r>
            <a:r>
              <a:rPr lang="el-GR" sz="3600" dirty="0">
                <a:solidFill>
                  <a:srgbClr val="FFFF00"/>
                </a:solidFill>
                <a:latin typeface="Times New Roman" pitchFamily="18" charset="0"/>
                <a:cs typeface="Times New Roman" pitchFamily="18" charset="0"/>
              </a:rPr>
              <a:t/>
            </a:r>
            <a:br>
              <a:rPr lang="el-GR" sz="3600" dirty="0">
                <a:solidFill>
                  <a:srgbClr val="FFFF00"/>
                </a:solidFill>
                <a:latin typeface="Times New Roman" pitchFamily="18" charset="0"/>
                <a:cs typeface="Times New Roman" pitchFamily="18" charset="0"/>
              </a:rPr>
            </a:br>
            <a:endParaRPr lang="el-GR" sz="3600" dirty="0">
              <a:solidFill>
                <a:srgbClr val="FFFF00"/>
              </a:solidFill>
              <a:latin typeface="Times New Roman" pitchFamily="18" charset="0"/>
              <a:cs typeface="Times New Roman" pitchFamily="18" charset="0"/>
            </a:endParaRPr>
          </a:p>
        </p:txBody>
      </p:sp>
      <p:sp>
        <p:nvSpPr>
          <p:cNvPr id="3" name="Θέση περιεχομένου 2"/>
          <p:cNvSpPr>
            <a:spLocks noGrp="1"/>
          </p:cNvSpPr>
          <p:nvPr>
            <p:ph idx="1"/>
          </p:nvPr>
        </p:nvSpPr>
        <p:spPr>
          <a:xfrm>
            <a:off x="467544" y="1772816"/>
            <a:ext cx="8229600" cy="4525963"/>
          </a:xfrm>
        </p:spPr>
        <p:txBody>
          <a:bodyPr>
            <a:normAutofit/>
          </a:bodyPr>
          <a:lstStyle/>
          <a:p>
            <a:pPr algn="just"/>
            <a:r>
              <a:rPr lang="el-GR" sz="2400" dirty="0">
                <a:solidFill>
                  <a:srgbClr val="FFFF00"/>
                </a:solidFill>
                <a:latin typeface="Times New Roman" pitchFamily="18" charset="0"/>
                <a:cs typeface="Times New Roman" pitchFamily="18" charset="0"/>
              </a:rPr>
              <a:t>Η κατηγοριοποίηση των αθλητών αντισφαίρισης σε αναπηρικό </a:t>
            </a:r>
            <a:r>
              <a:rPr lang="el-GR" sz="2400" dirty="0" err="1">
                <a:solidFill>
                  <a:srgbClr val="FFFF00"/>
                </a:solidFill>
                <a:latin typeface="Times New Roman" pitchFamily="18" charset="0"/>
                <a:cs typeface="Times New Roman" pitchFamily="18" charset="0"/>
              </a:rPr>
              <a:t>αμαξίδιο</a:t>
            </a:r>
            <a:r>
              <a:rPr lang="el-GR" sz="2400" dirty="0">
                <a:solidFill>
                  <a:srgbClr val="FFFF00"/>
                </a:solidFill>
                <a:latin typeface="Times New Roman" pitchFamily="18" charset="0"/>
                <a:cs typeface="Times New Roman" pitchFamily="18" charset="0"/>
              </a:rPr>
              <a:t> γίνεται βάσει των κανονισμών του διεθνούς κυβερνητικού σώματος αντισφαίρισης ITF. Για να συμμετάσχει σε τουρνουά ή αντισφαίρισης σε </a:t>
            </a:r>
            <a:r>
              <a:rPr lang="el-GR" sz="2400" dirty="0" err="1">
                <a:solidFill>
                  <a:srgbClr val="FFFF00"/>
                </a:solidFill>
                <a:latin typeface="Times New Roman" pitchFamily="18" charset="0"/>
                <a:cs typeface="Times New Roman" pitchFamily="18" charset="0"/>
              </a:rPr>
              <a:t>παραολυμπιακούς</a:t>
            </a:r>
            <a:r>
              <a:rPr lang="el-GR" sz="2400" dirty="0">
                <a:solidFill>
                  <a:srgbClr val="FFFF00"/>
                </a:solidFill>
                <a:latin typeface="Times New Roman" pitchFamily="18" charset="0"/>
                <a:cs typeface="Times New Roman" pitchFamily="18" charset="0"/>
              </a:rPr>
              <a:t> αγώνες θα πρέπει να έχει μια ιατρική διάγνωση κινητικότητας σε σχέση με την κινητική του αναπηρία. Αυτή η μόνιμη φυσική αναπηρία θα πρέπει να έχει ως αποτέλεσμα μία σημαντική έλλειψη λειτουργικότητας σε ένα ή και στα δύο πόδια</a:t>
            </a:r>
          </a:p>
        </p:txBody>
      </p:sp>
    </p:spTree>
    <p:extLst>
      <p:ext uri="{BB962C8B-B14F-4D97-AF65-F5344CB8AC3E}">
        <p14:creationId xmlns:p14="http://schemas.microsoft.com/office/powerpoint/2010/main" val="394012592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463</Words>
  <Application>Microsoft Office PowerPoint</Application>
  <PresentationFormat>Προβολή στην οθόνη (4:3)</PresentationFormat>
  <Paragraphs>44</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ΕΘΝΙΚΟ ΚΑΙ ΚΑΠΟΔΙΣΤΡΙΑΚΟ ΠΑΝΕΠΙΣΤΗΜΙΟ ΑΘΗΝΩΝ ΣΧΟΛΗ ΕΠΙΣΤΗΜΗΣ ΦΥΣΙΚΗΣ ΑΓΩΓΗΣ ΚΑΙ ΑΘΛΗΤΙΣΜΟΥ  ΤΟΜΕΑΣ ΑΘΛΟΠΑΙΔΙΩΝ</vt:lpstr>
      <vt:lpstr> Για να μπορέσει ένας αθλητής με κινητικές αναπηρίες να συμμετάσχει σε ένα οποιοδήποτε άθλημα θα πρέπει να έχει μια ιατρική διάγνωση κινητικότητας σε σχέση με την κινητική του αναπηρία. Το σύστημα αυτό έχει δημιουργηθεί για να καθορίζει την μέγιστη λειτουργικότητα ενός αθλητή που μπορεί να έχει σε μία συγκεκριμένη κατηγορία. Η κατηγοριοποίηση αυτή των αθλητών, γίνεται από εξειδικευμένο παρατηρητή, που ονομάζεται κατηγοροποιητής.  </vt:lpstr>
      <vt:lpstr>Κατηγοριοποίηση (Classification) </vt:lpstr>
      <vt:lpstr>Κατηγοριοποίηση στην Καλαθοσφαίριση</vt:lpstr>
      <vt:lpstr>Κατηγοριοποίηση αθλητών (classification)</vt:lpstr>
      <vt:lpstr>Κατηγοριοποίηση αθλητών (classification)</vt:lpstr>
      <vt:lpstr>Κατηγοριοποίηση αθλητών (classification)</vt:lpstr>
      <vt:lpstr>Η κατηγοριοποίηση του στίβου  </vt:lpstr>
      <vt:lpstr>Η κατηγοριοποίηση της αντισφαίρισης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admin</dc:creator>
  <cp:lastModifiedBy>admin</cp:lastModifiedBy>
  <cp:revision>8</cp:revision>
  <dcterms:created xsi:type="dcterms:W3CDTF">2016-09-21T07:42:38Z</dcterms:created>
  <dcterms:modified xsi:type="dcterms:W3CDTF">2016-09-21T08:35:21Z</dcterms:modified>
</cp:coreProperties>
</file>