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026E"/>
    <a:srgbClr val="6600FF"/>
    <a:srgbClr val="6600CC"/>
    <a:srgbClr val="800080"/>
    <a:srgbClr val="4732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I&#969;&#957;&#940;&#962;%20Goalball\&#928;&#913;&#929;&#927;&#933;&#931;&#921;&#913;&#931;&#919;%20GOALBALL\Y2Mate.is%20-%20An%20introduction%20to%20Goalball-8ByzlUh_9rc-1080p-1649144992273.mp4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IonasGoalbalClub/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s://instagram.com/ionas_gc?utm_medium=copy_lin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228600"/>
            <a:ext cx="5105400" cy="914400"/>
          </a:xfrm>
        </p:spPr>
        <p:txBody>
          <a:bodyPr/>
          <a:lstStyle/>
          <a:p>
            <a:pPr algn="ctr"/>
            <a:r>
              <a:rPr lang="en-AU" dirty="0" smtClean="0"/>
              <a:t>GOALBALL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6200000">
            <a:off x="-1388932" y="1769932"/>
            <a:ext cx="5638800" cy="2098936"/>
          </a:xfrm>
        </p:spPr>
        <p:txBody>
          <a:bodyPr vert="vert">
            <a:normAutofit/>
          </a:bodyPr>
          <a:lstStyle/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I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O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N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A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S</a:t>
            </a:r>
          </a:p>
          <a:p>
            <a:pPr algn="ctr"/>
            <a:endParaRPr lang="en-AU" sz="3600" b="1" dirty="0" smtClean="0">
              <a:solidFill>
                <a:srgbClr val="4D026E"/>
              </a:solidFill>
              <a:latin typeface="Segoe UI Black" pitchFamily="34" charset="0"/>
              <a:ea typeface="Segoe UI Black" pitchFamily="34" charset="0"/>
            </a:endParaRP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G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C</a:t>
            </a:r>
          </a:p>
          <a:p>
            <a:pPr algn="ctr"/>
            <a:endParaRPr lang="el-G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16484642288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905000"/>
            <a:ext cx="5943600" cy="4495800"/>
          </a:xfrm>
          <a:prstGeom prst="rect">
            <a:avLst/>
          </a:prstGeom>
        </p:spPr>
      </p:pic>
      <p:pic>
        <p:nvPicPr>
          <p:cNvPr id="5" name="Picture 4" descr="164914263209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5486400"/>
            <a:ext cx="11430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228600"/>
            <a:ext cx="5105400" cy="914400"/>
          </a:xfrm>
        </p:spPr>
        <p:txBody>
          <a:bodyPr/>
          <a:lstStyle/>
          <a:p>
            <a:pPr algn="ctr"/>
            <a:r>
              <a:rPr lang="en-AU" dirty="0" smtClean="0"/>
              <a:t>GOALBALL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6200000">
            <a:off x="-1388932" y="1769932"/>
            <a:ext cx="5638800" cy="2098936"/>
          </a:xfrm>
        </p:spPr>
        <p:txBody>
          <a:bodyPr vert="vert">
            <a:normAutofit/>
          </a:bodyPr>
          <a:lstStyle/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I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O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N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A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S</a:t>
            </a:r>
          </a:p>
          <a:p>
            <a:pPr algn="ctr"/>
            <a:endParaRPr lang="en-AU" sz="3600" b="1" dirty="0" smtClean="0">
              <a:solidFill>
                <a:srgbClr val="4D026E"/>
              </a:solidFill>
              <a:latin typeface="Segoe UI Black" pitchFamily="34" charset="0"/>
              <a:ea typeface="Segoe UI Black" pitchFamily="34" charset="0"/>
            </a:endParaRP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G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C</a:t>
            </a:r>
          </a:p>
          <a:p>
            <a:pPr algn="ctr"/>
            <a:endParaRPr lang="el-G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16491426320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486400"/>
            <a:ext cx="11430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400" y="3581400"/>
            <a:ext cx="6096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buFontTx/>
              <a:buChar char="-"/>
            </a:pPr>
            <a:endParaRPr lang="el-GR" sz="2000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  <a:buFontTx/>
              <a:buChar char="-"/>
            </a:pPr>
            <a:endParaRPr lang="el-GR" sz="2000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bg1"/>
              </a:buClr>
            </a:pPr>
            <a:r>
              <a:rPr lang="el-GR" sz="2000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-Διασφαλίζει </a:t>
            </a:r>
            <a:r>
              <a:rPr lang="el-GR" sz="2000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την ισότιμη συμμετοχή </a:t>
            </a:r>
            <a:r>
              <a:rPr lang="el-GR" sz="2000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  </a:t>
            </a:r>
          </a:p>
          <a:p>
            <a:pPr algn="ctr">
              <a:buClr>
                <a:schemeClr val="bg1"/>
              </a:buClr>
            </a:pPr>
            <a:r>
              <a:rPr lang="el-GR" sz="2000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όλων </a:t>
            </a:r>
            <a:r>
              <a:rPr lang="el-GR" sz="2000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των παικτών </a:t>
            </a:r>
            <a:r>
              <a:rPr lang="el-GR" sz="2000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buClr>
                <a:schemeClr val="bg1"/>
              </a:buClr>
            </a:pPr>
            <a:endParaRPr lang="el-GR" sz="2000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l-GR" sz="2000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l-GR" sz="2000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bg1"/>
              </a:buClr>
            </a:pPr>
            <a:r>
              <a:rPr lang="el-GR" sz="2000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-  Αποκλείει </a:t>
            </a:r>
            <a:r>
              <a:rPr lang="el-GR" sz="2000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την είσοδο φωτός.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bg1"/>
              </a:buClr>
            </a:pPr>
            <a:endParaRPr lang="en-US" sz="2800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1143000"/>
            <a:ext cx="2819400" cy="2837543"/>
          </a:xfrm>
          <a:prstGeom prst="rect">
            <a:avLst/>
          </a:prstGeom>
        </p:spPr>
      </p:pic>
      <p:pic>
        <p:nvPicPr>
          <p:cNvPr id="9" name="Picture 8" descr="16484642734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1143000"/>
            <a:ext cx="35052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228600"/>
            <a:ext cx="5105400" cy="914400"/>
          </a:xfrm>
        </p:spPr>
        <p:txBody>
          <a:bodyPr/>
          <a:lstStyle/>
          <a:p>
            <a:pPr algn="ctr"/>
            <a:r>
              <a:rPr lang="en-AU" dirty="0" smtClean="0"/>
              <a:t>GOALBALL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6200000">
            <a:off x="-1388932" y="1769932"/>
            <a:ext cx="5638800" cy="2098936"/>
          </a:xfrm>
        </p:spPr>
        <p:txBody>
          <a:bodyPr vert="vert">
            <a:normAutofit/>
          </a:bodyPr>
          <a:lstStyle/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I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O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N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A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S</a:t>
            </a:r>
          </a:p>
          <a:p>
            <a:pPr algn="ctr"/>
            <a:endParaRPr lang="en-AU" sz="3600" b="1" dirty="0" smtClean="0">
              <a:solidFill>
                <a:srgbClr val="4D026E"/>
              </a:solidFill>
              <a:latin typeface="Segoe UI Black" pitchFamily="34" charset="0"/>
              <a:ea typeface="Segoe UI Black" pitchFamily="34" charset="0"/>
            </a:endParaRP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G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C</a:t>
            </a:r>
          </a:p>
          <a:p>
            <a:pPr algn="ctr"/>
            <a:endParaRPr lang="el-G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16491426320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486400"/>
            <a:ext cx="11430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400" y="3581400"/>
            <a:ext cx="6096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buFontTx/>
              <a:buChar char="-"/>
            </a:pPr>
            <a:endParaRPr lang="el-GR" sz="2000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  <a:buFontTx/>
              <a:buChar char="-"/>
            </a:pPr>
            <a:endParaRPr lang="el-GR" sz="2000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bg1"/>
              </a:buClr>
            </a:pPr>
            <a:endParaRPr lang="en-US" sz="2800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1295400"/>
            <a:ext cx="6477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ΚΑΤΗΓΟΡΙΕΣ</a:t>
            </a:r>
          </a:p>
          <a:p>
            <a:endParaRPr lang="el-GR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Οι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αθλητές ανάλογα με την οπτική τους οξύτητα χωρίζονται σε 3 κατηγορίες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:</a:t>
            </a:r>
          </a:p>
          <a:p>
            <a:pPr>
              <a:buClrTx/>
            </a:pP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 </a:t>
            </a:r>
          </a:p>
          <a:p>
            <a:pPr>
              <a:buClrTx/>
            </a:pPr>
            <a:r>
              <a:rPr lang="el-GR" sz="2000" b="1" u="sng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Β1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: Αθλητές με ολική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 /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ή σχεδόν ολική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απώλεια όρασης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2000" b="1" u="sng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B2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: Όραση που εμπίπτει μεταξύ των κατηγοριών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 Β1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&amp; Β3 .</a:t>
            </a:r>
          </a:p>
          <a:p>
            <a:endParaRPr lang="el-GR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l-GR" sz="2000" u="sng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Β3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 : Οι αθλητές έχουν μερική όραση 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16484642745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800600"/>
            <a:ext cx="25146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228600"/>
            <a:ext cx="5105400" cy="762000"/>
          </a:xfrm>
        </p:spPr>
        <p:txBody>
          <a:bodyPr/>
          <a:lstStyle/>
          <a:p>
            <a:pPr algn="ctr"/>
            <a:r>
              <a:rPr lang="en-AU" dirty="0" smtClean="0"/>
              <a:t>GOALBALL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6200000">
            <a:off x="-1388932" y="1769932"/>
            <a:ext cx="5638800" cy="2098936"/>
          </a:xfrm>
        </p:spPr>
        <p:txBody>
          <a:bodyPr vert="vert">
            <a:normAutofit/>
          </a:bodyPr>
          <a:lstStyle/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I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O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N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A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S</a:t>
            </a:r>
          </a:p>
          <a:p>
            <a:pPr algn="ctr"/>
            <a:endParaRPr lang="en-AU" sz="3600" b="1" dirty="0" smtClean="0">
              <a:solidFill>
                <a:srgbClr val="4D026E"/>
              </a:solidFill>
              <a:latin typeface="Segoe UI Black" pitchFamily="34" charset="0"/>
              <a:ea typeface="Segoe UI Black" pitchFamily="34" charset="0"/>
            </a:endParaRP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G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C</a:t>
            </a:r>
          </a:p>
          <a:p>
            <a:pPr algn="ctr"/>
            <a:endParaRPr lang="el-G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16491426320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486400"/>
            <a:ext cx="11430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400" y="3581400"/>
            <a:ext cx="6096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buFontTx/>
              <a:buChar char="-"/>
            </a:pPr>
            <a:endParaRPr lang="el-GR" sz="2000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  <a:buFontTx/>
              <a:buChar char="-"/>
            </a:pPr>
            <a:endParaRPr lang="el-GR" sz="2000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bg1"/>
              </a:buClr>
            </a:pPr>
            <a:endParaRPr lang="en-US" sz="2800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3810000"/>
            <a:ext cx="6019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el-GR" i="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ΑΓΩΝΙΣΤΙΚΟΙ ΧΡΟΝΟΙ</a:t>
            </a:r>
            <a:endParaRPr lang="en-US" i="1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 algn="ctr"/>
            <a:endParaRPr lang="en-US" i="1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-</a:t>
            </a:r>
            <a:r>
              <a:rPr lang="el-GR" b="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   Κλήρωση</a:t>
            </a:r>
          </a:p>
          <a:p>
            <a:pPr marL="285750" indent="-285750"/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-   2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περίοδοι των 12 λεπτών (24 λεπτά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/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-   3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λεπτά μεταξύ των 2 περιόδων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/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-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Time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out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:  - Κάθε ομάδα έχει στη διάθεσή της 1+3. </a:t>
            </a:r>
          </a:p>
          <a:p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                       - 45 δευτερόλεπτα/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time out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/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-   Αλλαγές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: - Κάθε ομάδα έχει στη διάθεσή της 1+3.</a:t>
            </a:r>
            <a:endParaRPr lang="el-GR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16484642746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914400"/>
            <a:ext cx="46482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228600"/>
            <a:ext cx="5105400" cy="914400"/>
          </a:xfrm>
        </p:spPr>
        <p:txBody>
          <a:bodyPr/>
          <a:lstStyle/>
          <a:p>
            <a:pPr algn="ctr"/>
            <a:r>
              <a:rPr lang="en-AU" dirty="0" smtClean="0"/>
              <a:t>GOALBALL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6200000">
            <a:off x="-1388932" y="1769932"/>
            <a:ext cx="5638800" cy="2098936"/>
          </a:xfrm>
        </p:spPr>
        <p:txBody>
          <a:bodyPr vert="vert">
            <a:normAutofit/>
          </a:bodyPr>
          <a:lstStyle/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I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O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N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A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S</a:t>
            </a:r>
          </a:p>
          <a:p>
            <a:pPr algn="ctr"/>
            <a:endParaRPr lang="en-AU" sz="3600" b="1" dirty="0" smtClean="0">
              <a:solidFill>
                <a:srgbClr val="4D026E"/>
              </a:solidFill>
              <a:latin typeface="Segoe UI Black" pitchFamily="34" charset="0"/>
              <a:ea typeface="Segoe UI Black" pitchFamily="34" charset="0"/>
            </a:endParaRP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G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C</a:t>
            </a:r>
          </a:p>
          <a:p>
            <a:pPr algn="ctr"/>
            <a:endParaRPr lang="el-G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16491426320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486400"/>
            <a:ext cx="11430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400" y="3581400"/>
            <a:ext cx="6096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buFontTx/>
              <a:buChar char="-"/>
            </a:pPr>
            <a:endParaRPr lang="el-GR" sz="2000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  <a:buFontTx/>
              <a:buChar char="-"/>
            </a:pPr>
            <a:endParaRPr lang="el-GR" sz="2000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bg1"/>
              </a:buClr>
            </a:pPr>
            <a:endParaRPr lang="en-US" sz="2800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1676400"/>
            <a:ext cx="6019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el-GR" i="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ΠΑΡΑΒΑΣΕΙΣ/ΠΟΙΝΕΣ</a:t>
            </a:r>
          </a:p>
          <a:p>
            <a:pPr marL="285750" indent="-285750" algn="ctr"/>
            <a:endParaRPr lang="el-GR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-Ομαδικές / ατομικές</a:t>
            </a:r>
          </a:p>
          <a:p>
            <a:pPr marL="285750" indent="-285750"/>
            <a:endParaRPr lang="el-GR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/>
            <a:endParaRPr lang="el-GR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-Σουτ:</a:t>
            </a:r>
            <a:r>
              <a:rPr lang="en-AU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en-AU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Highball/</a:t>
            </a:r>
            <a:r>
              <a:rPr lang="en-AU" dirty="0" err="1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Longball</a:t>
            </a:r>
            <a:endParaRPr lang="en-AU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/>
            <a:endParaRPr lang="en-AU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/>
            <a:endParaRPr lang="en-AU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-Χρόνος: </a:t>
            </a:r>
            <a:r>
              <a:rPr lang="en-AU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10 seconds/ Delay of game</a:t>
            </a:r>
          </a:p>
          <a:p>
            <a:pPr marL="285750" indent="-285750"/>
            <a:endParaRPr lang="en-AU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/>
            <a:endParaRPr lang="en-AU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AU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-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Θόρυβος: </a:t>
            </a:r>
            <a:r>
              <a:rPr lang="en-AU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Noise/ illegal coaching</a:t>
            </a:r>
          </a:p>
          <a:p>
            <a:pPr marL="285750" indent="-285750"/>
            <a:endParaRPr lang="en-AU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/>
            <a:endParaRPr lang="en-AU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AU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-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Μάσκα: </a:t>
            </a:r>
            <a:r>
              <a:rPr lang="en-AU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Eyeshades</a:t>
            </a:r>
          </a:p>
          <a:p>
            <a:pPr marL="285750" indent="-285750"/>
            <a:endParaRPr lang="en-AU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 algn="ctr"/>
            <a:r>
              <a:rPr lang="en-AU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!!!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PENALTY!!!</a:t>
            </a:r>
            <a:endParaRPr lang="en-AU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/>
            <a:endParaRPr lang="el-GR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/>
            <a:endParaRPr lang="el-GR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/>
            <a:endParaRPr lang="el-GR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 algn="ctr"/>
            <a:endParaRPr lang="el-GR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1485" y="1981200"/>
            <a:ext cx="1982515" cy="1971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5029200"/>
            <a:ext cx="19812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228600"/>
            <a:ext cx="5105400" cy="914400"/>
          </a:xfrm>
        </p:spPr>
        <p:txBody>
          <a:bodyPr/>
          <a:lstStyle/>
          <a:p>
            <a:pPr algn="ctr"/>
            <a:r>
              <a:rPr lang="en-AU" dirty="0" smtClean="0"/>
              <a:t>GOALBALL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6200000">
            <a:off x="-1388932" y="1769932"/>
            <a:ext cx="5638800" cy="2098936"/>
          </a:xfrm>
        </p:spPr>
        <p:txBody>
          <a:bodyPr vert="vert">
            <a:normAutofit/>
          </a:bodyPr>
          <a:lstStyle/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I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O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N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A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S</a:t>
            </a:r>
          </a:p>
          <a:p>
            <a:pPr algn="ctr"/>
            <a:endParaRPr lang="en-AU" sz="3600" b="1" dirty="0" smtClean="0">
              <a:solidFill>
                <a:srgbClr val="4D026E"/>
              </a:solidFill>
              <a:latin typeface="Segoe UI Black" pitchFamily="34" charset="0"/>
              <a:ea typeface="Segoe UI Black" pitchFamily="34" charset="0"/>
            </a:endParaRP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G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C</a:t>
            </a:r>
          </a:p>
          <a:p>
            <a:pPr algn="ctr"/>
            <a:endParaRPr lang="el-G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164914263209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5486400"/>
            <a:ext cx="11430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400" y="3581400"/>
            <a:ext cx="6096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buFontTx/>
              <a:buChar char="-"/>
            </a:pPr>
            <a:endParaRPr lang="el-GR" sz="2000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  <a:buFontTx/>
              <a:buChar char="-"/>
            </a:pPr>
            <a:endParaRPr lang="el-GR" sz="2000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bg1"/>
              </a:buClr>
            </a:pPr>
            <a:endParaRPr lang="en-US" sz="2800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1676400"/>
            <a:ext cx="6019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endParaRPr lang="en-AU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/>
            <a:endParaRPr lang="el-GR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/>
            <a:endParaRPr lang="el-GR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/>
            <a:endParaRPr lang="el-GR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 algn="ctr"/>
            <a:endParaRPr lang="el-GR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10" name="Y2Mate.is - An introduction to Goalball-8ByzlUh_9rc-1080p-164914499227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24000" y="7315200"/>
            <a:ext cx="6299920" cy="8458199"/>
          </a:xfrm>
          <a:prstGeom prst="rect">
            <a:avLst/>
          </a:prstGeom>
        </p:spPr>
      </p:pic>
      <p:pic>
        <p:nvPicPr>
          <p:cNvPr id="11" name="Y2Mate.is - An introduction to Goalball-8ByzlUh_9rc-1080p-164914499227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895600" y="304800"/>
            <a:ext cx="60960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5943600"/>
            <a:ext cx="5486400" cy="914400"/>
          </a:xfrm>
        </p:spPr>
        <p:txBody>
          <a:bodyPr/>
          <a:lstStyle/>
          <a:p>
            <a:pPr algn="ctr"/>
            <a:r>
              <a:rPr lang="el-GR" dirty="0" smtClean="0"/>
              <a:t>ΕΥΧΑΡΙΣΤΟΥΜΕ...!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6200000">
            <a:off x="-1388932" y="1769932"/>
            <a:ext cx="5638800" cy="2098936"/>
          </a:xfrm>
        </p:spPr>
        <p:txBody>
          <a:bodyPr vert="vert">
            <a:normAutofit/>
          </a:bodyPr>
          <a:lstStyle/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I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O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N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A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S</a:t>
            </a:r>
          </a:p>
          <a:p>
            <a:pPr algn="ctr"/>
            <a:endParaRPr lang="en-AU" sz="3600" b="1" dirty="0" smtClean="0">
              <a:solidFill>
                <a:srgbClr val="4D026E"/>
              </a:solidFill>
              <a:latin typeface="Segoe UI Black" pitchFamily="34" charset="0"/>
              <a:ea typeface="Segoe UI Black" pitchFamily="34" charset="0"/>
            </a:endParaRP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G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C</a:t>
            </a:r>
          </a:p>
          <a:p>
            <a:pPr algn="ctr"/>
            <a:endParaRPr lang="el-G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16491426320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486400"/>
            <a:ext cx="11430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400" y="3581400"/>
            <a:ext cx="6096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buFontTx/>
              <a:buChar char="-"/>
            </a:pPr>
            <a:endParaRPr lang="el-GR" sz="2000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  <a:buFontTx/>
              <a:buChar char="-"/>
            </a:pPr>
            <a:endParaRPr lang="el-GR" sz="2000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bg1"/>
              </a:buClr>
            </a:pPr>
            <a:endParaRPr lang="en-US" sz="2800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image00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image00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9" name="AutoShape 5" descr="image003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image004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1" name="AutoShape 7" descr="image005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4" name="Picture 13" descr="1200px-Instagram-Icon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4800600"/>
            <a:ext cx="839344" cy="838200"/>
          </a:xfrm>
          <a:prstGeom prst="rect">
            <a:avLst/>
          </a:prstGeom>
        </p:spPr>
      </p:pic>
      <p:pic>
        <p:nvPicPr>
          <p:cNvPr id="15" name="Picture 14" descr="fb_icon_325x325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0" y="4724400"/>
            <a:ext cx="914400" cy="990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657600" y="4343400"/>
            <a:ext cx="5486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2800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</a:endParaRPr>
          </a:p>
          <a:p>
            <a:endParaRPr lang="en-AU" sz="2800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</a:endParaRPr>
          </a:p>
          <a:p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rPr>
              <a:t>Ionas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rPr>
              <a:t> GC</a:t>
            </a:r>
            <a:r>
              <a:rPr lang="el-GR" sz="2800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rPr>
              <a:t>              </a:t>
            </a:r>
            <a:r>
              <a:rPr lang="en-AU" sz="2800" dirty="0" err="1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rPr>
              <a:t>ionas_gc</a:t>
            </a:r>
            <a:endParaRPr lang="en-AU" sz="2800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9" name="Picture 18" descr="164846427453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0" y="0"/>
            <a:ext cx="64770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228600"/>
            <a:ext cx="5105400" cy="685800"/>
          </a:xfrm>
        </p:spPr>
        <p:txBody>
          <a:bodyPr/>
          <a:lstStyle/>
          <a:p>
            <a:pPr algn="ctr"/>
            <a:r>
              <a:rPr lang="en-AU" dirty="0" smtClean="0"/>
              <a:t>GOALBALL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6200000">
            <a:off x="-1388932" y="1769932"/>
            <a:ext cx="5638800" cy="2098936"/>
          </a:xfrm>
        </p:spPr>
        <p:txBody>
          <a:bodyPr vert="vert">
            <a:normAutofit/>
          </a:bodyPr>
          <a:lstStyle/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I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O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N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A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S</a:t>
            </a:r>
          </a:p>
          <a:p>
            <a:pPr algn="ctr"/>
            <a:endParaRPr lang="en-AU" sz="3600" b="1" dirty="0" smtClean="0">
              <a:solidFill>
                <a:srgbClr val="4D026E"/>
              </a:solidFill>
              <a:latin typeface="Segoe UI Black" pitchFamily="34" charset="0"/>
              <a:ea typeface="Segoe UI Black" pitchFamily="34" charset="0"/>
            </a:endParaRP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G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C</a:t>
            </a:r>
          </a:p>
          <a:p>
            <a:pPr algn="ctr"/>
            <a:endParaRPr lang="el-G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16491426320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486400"/>
            <a:ext cx="11430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00" y="3962400"/>
            <a:ext cx="6096000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5920" indent="-457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l-GR" sz="2000" spc="-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DejaVu Sans"/>
              </a:rPr>
              <a:t>-    Δημιουργήθηκε </a:t>
            </a:r>
            <a:r>
              <a:rPr lang="el-GR" sz="2000" spc="-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DejaVu Sans"/>
              </a:rPr>
              <a:t>το 1946. </a:t>
            </a:r>
            <a:endParaRPr lang="el-GR" sz="2000" spc="-1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ea typeface="DejaVu Sans"/>
            </a:endParaRPr>
          </a:p>
          <a:p>
            <a:pPr marL="565920" indent="-457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Tx/>
              <a:buChar char="-"/>
            </a:pPr>
            <a:endParaRPr lang="el-GR" sz="2000" spc="-1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</a:endParaRPr>
          </a:p>
          <a:p>
            <a:pPr marL="565920" indent="-457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l-GR" sz="2000" spc="-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DejaVu Sans"/>
              </a:rPr>
              <a:t>-    Απευθυνόταν </a:t>
            </a:r>
            <a:r>
              <a:rPr lang="el-GR" sz="2000" spc="-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DejaVu Sans"/>
              </a:rPr>
              <a:t>σε βετεράνους </a:t>
            </a:r>
            <a:r>
              <a:rPr lang="en-US" sz="2000" spc="-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DejaVu Sans"/>
              </a:rPr>
              <a:t>   </a:t>
            </a:r>
            <a:r>
              <a:rPr lang="el-GR" sz="2000" spc="-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DejaVu Sans"/>
              </a:rPr>
              <a:t>του ΄Β </a:t>
            </a:r>
            <a:r>
              <a:rPr lang="en-US" sz="2000" spc="-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DejaVu Sans"/>
              </a:rPr>
              <a:t>  </a:t>
            </a:r>
            <a:r>
              <a:rPr lang="el-GR" sz="2000" spc="-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DejaVu Sans"/>
              </a:rPr>
              <a:t>παγκοσμίου πολέμου</a:t>
            </a:r>
            <a:r>
              <a:rPr lang="el-GR" sz="2000" spc="-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DejaVu Sans"/>
              </a:rPr>
              <a:t>.</a:t>
            </a:r>
          </a:p>
          <a:p>
            <a:pPr marL="565920" indent="-457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Tx/>
              <a:buChar char="-"/>
            </a:pPr>
            <a:endParaRPr lang="en-US" sz="2000" spc="-1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ea typeface="DejaVu Sans"/>
            </a:endParaRPr>
          </a:p>
          <a:p>
            <a:pPr marL="565920" indent="-457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l-GR" sz="2000" spc="-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DejaVu Sans"/>
              </a:rPr>
              <a:t>-    </a:t>
            </a:r>
            <a:r>
              <a:rPr lang="el-GR" sz="2000" spc="-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DejaVu Sans"/>
              </a:rPr>
              <a:t>Hanz </a:t>
            </a:r>
            <a:r>
              <a:rPr lang="el-GR" sz="2000" spc="-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DejaVu Sans"/>
              </a:rPr>
              <a:t>Lorenzen &amp; Sepp Reindle.</a:t>
            </a:r>
            <a:endParaRPr lang="el-GR" sz="2000" spc="-1" dirty="0">
              <a:solidFill>
                <a:schemeClr val="bg1">
                  <a:lumMod val="6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Picture 7" descr="16484642743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066800"/>
            <a:ext cx="3200400" cy="25293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28600"/>
            <a:ext cx="6096000" cy="609600"/>
          </a:xfrm>
        </p:spPr>
        <p:txBody>
          <a:bodyPr/>
          <a:lstStyle/>
          <a:p>
            <a:pPr algn="ctr"/>
            <a:r>
              <a:rPr lang="en-AU" dirty="0" smtClean="0"/>
              <a:t>GOALBALL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6200000">
            <a:off x="-1388932" y="1769932"/>
            <a:ext cx="5638800" cy="2098936"/>
          </a:xfrm>
        </p:spPr>
        <p:txBody>
          <a:bodyPr vert="vert">
            <a:normAutofit/>
          </a:bodyPr>
          <a:lstStyle/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I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O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N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A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S</a:t>
            </a:r>
          </a:p>
          <a:p>
            <a:pPr algn="ctr"/>
            <a:endParaRPr lang="en-AU" sz="3600" b="1" dirty="0" smtClean="0">
              <a:solidFill>
                <a:srgbClr val="4D026E"/>
              </a:solidFill>
              <a:latin typeface="Segoe UI Black" pitchFamily="34" charset="0"/>
              <a:ea typeface="Segoe UI Black" pitchFamily="34" charset="0"/>
            </a:endParaRP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G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C</a:t>
            </a:r>
          </a:p>
          <a:p>
            <a:pPr algn="ctr"/>
            <a:endParaRPr lang="el-G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16491426320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486400"/>
            <a:ext cx="11430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0" y="1219200"/>
            <a:ext cx="4876800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pc="-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DejaVu Sans"/>
              </a:rPr>
              <a:t>-   </a:t>
            </a:r>
            <a:r>
              <a:rPr lang="el-GR" spc="-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DejaVu Sans"/>
              </a:rPr>
              <a:t>Άθλημα για τυφλούς / με προβλήματα όρασης αθλητές.</a:t>
            </a:r>
            <a:endParaRPr lang="en-US" spc="-1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ea typeface="DejaVu Sans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l-GR" spc="-1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pc="-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DejaVu Sans"/>
              </a:rPr>
              <a:t>-    </a:t>
            </a:r>
            <a:r>
              <a:rPr lang="el-GR" spc="-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DejaVu Sans"/>
              </a:rPr>
              <a:t>Ομαδικό άθλημα.</a:t>
            </a:r>
            <a:endParaRPr lang="el-GR" spc="-1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l-GR" spc="-1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pc="-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DejaVu Sans"/>
              </a:rPr>
              <a:t>-    </a:t>
            </a:r>
            <a:r>
              <a:rPr lang="el-GR" spc="-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DejaVu Sans"/>
              </a:rPr>
              <a:t>Διοικείται από την Διεθνή Ομοσπονδία Αθλητισμού Τυφλών (IBSA).</a:t>
            </a:r>
            <a:endParaRPr lang="en-US" spc="-1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ea typeface="DejaVu Sans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pc="-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DejaVu Sans"/>
              </a:rPr>
              <a:t>-    </a:t>
            </a:r>
            <a:r>
              <a:rPr lang="el-GR" spc="-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DejaVu Sans"/>
              </a:rPr>
              <a:t>Κατεξοχήν παραολυμπιακό αγώνισμα. </a:t>
            </a:r>
            <a:endParaRPr lang="el-GR" spc="-1" dirty="0">
              <a:solidFill>
                <a:schemeClr val="bg1">
                  <a:lumMod val="6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3" name="Picture 12" descr="29186150_1701568576549294_687460061906416435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5181600"/>
            <a:ext cx="17526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228600"/>
            <a:ext cx="5105400" cy="914400"/>
          </a:xfrm>
        </p:spPr>
        <p:txBody>
          <a:bodyPr/>
          <a:lstStyle/>
          <a:p>
            <a:pPr algn="ctr"/>
            <a:r>
              <a:rPr lang="en-AU" dirty="0" smtClean="0"/>
              <a:t>GOALBALL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6200000">
            <a:off x="-1388932" y="1769932"/>
            <a:ext cx="5638800" cy="2098936"/>
          </a:xfrm>
        </p:spPr>
        <p:txBody>
          <a:bodyPr vert="vert">
            <a:normAutofit/>
          </a:bodyPr>
          <a:lstStyle/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I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O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N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A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S</a:t>
            </a:r>
          </a:p>
          <a:p>
            <a:pPr algn="ctr"/>
            <a:endParaRPr lang="en-AU" sz="3600" b="1" dirty="0" smtClean="0">
              <a:solidFill>
                <a:srgbClr val="4D026E"/>
              </a:solidFill>
              <a:latin typeface="Segoe UI Black" pitchFamily="34" charset="0"/>
              <a:ea typeface="Segoe UI Black" pitchFamily="34" charset="0"/>
            </a:endParaRP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G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C</a:t>
            </a:r>
          </a:p>
          <a:p>
            <a:pPr algn="ctr"/>
            <a:endParaRPr lang="el-G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16491426320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486400"/>
            <a:ext cx="11430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95600" y="2057400"/>
            <a:ext cx="58674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Tx/>
              <a:buChar char="-"/>
            </a:pPr>
            <a:r>
              <a:rPr lang="el-GR" u="sng" spc="-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DejaVu Sans"/>
              </a:rPr>
              <a:t>1972</a:t>
            </a:r>
            <a:r>
              <a:rPr lang="el-GR" spc="-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DejaVu Sans"/>
              </a:rPr>
              <a:t> : Oρίζεται ως άθλημα επίδειξης σε αγώνες στη Γερμανία (Χαϊδελβέργη).</a:t>
            </a:r>
            <a:endParaRPr lang="en-US" spc="-1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ea typeface="DejaVu Sans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Tx/>
              <a:buChar char="-"/>
            </a:pPr>
            <a:endParaRPr lang="el-GR" spc="-1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pc="-1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ea typeface="DejaVu Sans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pc="-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DejaVu Sans"/>
              </a:rPr>
              <a:t>-   </a:t>
            </a:r>
            <a:r>
              <a:rPr lang="el-GR" u="sng" spc="-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DejaVu Sans"/>
              </a:rPr>
              <a:t>1976</a:t>
            </a:r>
            <a:r>
              <a:rPr lang="el-GR" spc="-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DejaVu Sans"/>
              </a:rPr>
              <a:t> : Εισαγωγή στους παραολυμπιακούς αγώνες του Τορόντο.</a:t>
            </a:r>
          </a:p>
          <a:p>
            <a:pPr marL="1087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endParaRPr lang="el-GR" spc="-1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l-GR" spc="-1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pc="-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DejaVu Sans"/>
              </a:rPr>
              <a:t>-   </a:t>
            </a:r>
            <a:r>
              <a:rPr lang="el-GR" u="sng" spc="-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DejaVu Sans"/>
              </a:rPr>
              <a:t>1978</a:t>
            </a:r>
            <a:r>
              <a:rPr lang="el-GR" spc="-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DejaVu Sans"/>
              </a:rPr>
              <a:t> : Πραγματοποιείται το πρώτο πρωτάθλημα στην Αυστρία.</a:t>
            </a:r>
            <a:endParaRPr lang="el-GR" spc="-1" dirty="0">
              <a:solidFill>
                <a:schemeClr val="bg1">
                  <a:lumMod val="6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228600"/>
            <a:ext cx="5105400" cy="914400"/>
          </a:xfrm>
        </p:spPr>
        <p:txBody>
          <a:bodyPr/>
          <a:lstStyle/>
          <a:p>
            <a:pPr algn="ctr"/>
            <a:r>
              <a:rPr lang="en-AU" dirty="0" smtClean="0"/>
              <a:t>GOALBALL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6200000">
            <a:off x="-1388932" y="1769932"/>
            <a:ext cx="5638800" cy="2098936"/>
          </a:xfrm>
        </p:spPr>
        <p:txBody>
          <a:bodyPr vert="vert">
            <a:normAutofit/>
          </a:bodyPr>
          <a:lstStyle/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I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O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N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A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S</a:t>
            </a:r>
          </a:p>
          <a:p>
            <a:pPr algn="ctr"/>
            <a:endParaRPr lang="en-AU" sz="3600" b="1" dirty="0" smtClean="0">
              <a:solidFill>
                <a:srgbClr val="4D026E"/>
              </a:solidFill>
              <a:latin typeface="Segoe UI Black" pitchFamily="34" charset="0"/>
              <a:ea typeface="Segoe UI Black" pitchFamily="34" charset="0"/>
            </a:endParaRP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G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C</a:t>
            </a:r>
          </a:p>
          <a:p>
            <a:pPr algn="ctr"/>
            <a:endParaRPr lang="el-G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16491426320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486400"/>
            <a:ext cx="11430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400" y="1219200"/>
            <a:ext cx="5943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Ιούνιος 2001- Ξεκίνησε στην Θεσσαλονίκη .</a:t>
            </a:r>
            <a:endParaRPr lang="en-US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endParaRPr lang="el-GR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Δεκέμβριος 2002 - Πρώτη επίσημη συμμετοχή Ελληνικής ομάδας στο εξωτερικό.</a:t>
            </a:r>
            <a:endParaRPr lang="en-US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l-GR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endParaRPr lang="el-GR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-  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Αθήνα 2004 – Συμμετοχή εθνικών ομάδων ανδρών και γυναικών στους παραολυμπιακούς αγώνες.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04-194-010-Goalball-Paralympic-Sport-Athens-2004-P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4876800"/>
            <a:ext cx="24384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228600"/>
            <a:ext cx="5105400" cy="914400"/>
          </a:xfrm>
        </p:spPr>
        <p:txBody>
          <a:bodyPr/>
          <a:lstStyle/>
          <a:p>
            <a:pPr algn="ctr"/>
            <a:r>
              <a:rPr lang="en-AU" dirty="0" smtClean="0"/>
              <a:t>GOALBALL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6200000">
            <a:off x="-1388932" y="1769932"/>
            <a:ext cx="5638800" cy="2098936"/>
          </a:xfrm>
        </p:spPr>
        <p:txBody>
          <a:bodyPr vert="vert">
            <a:normAutofit/>
          </a:bodyPr>
          <a:lstStyle/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I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O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N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A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S</a:t>
            </a:r>
          </a:p>
          <a:p>
            <a:pPr algn="ctr"/>
            <a:endParaRPr lang="en-AU" sz="3600" b="1" dirty="0" smtClean="0">
              <a:solidFill>
                <a:srgbClr val="4D026E"/>
              </a:solidFill>
              <a:latin typeface="Segoe UI Black" pitchFamily="34" charset="0"/>
              <a:ea typeface="Segoe UI Black" pitchFamily="34" charset="0"/>
            </a:endParaRP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G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C</a:t>
            </a:r>
          </a:p>
          <a:p>
            <a:pPr algn="ctr"/>
            <a:endParaRPr lang="el-G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16491426320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486400"/>
            <a:ext cx="11430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95600" y="1371601"/>
            <a:ext cx="5791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-   Κάθε ομάδα αποτελείται από 6 παίκτες.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endParaRPr lang="el-GR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-    Στον αγωνιστικό χώρο βρίσκονται/παίζουν 3 παίκτες από κάθε ομάδα.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endParaRPr lang="el-GR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-   Οι παίκτες «σουτάρουν με τα χέρια και αμύνονται με όλο το σώμα.</a:t>
            </a:r>
            <a:endParaRPr lang="el-GR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120903102622908_Goalball_1509979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4069080"/>
            <a:ext cx="6400800" cy="27889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228600"/>
            <a:ext cx="5105400" cy="914400"/>
          </a:xfrm>
        </p:spPr>
        <p:txBody>
          <a:bodyPr/>
          <a:lstStyle/>
          <a:p>
            <a:pPr algn="ctr"/>
            <a:r>
              <a:rPr lang="en-AU" dirty="0" smtClean="0"/>
              <a:t>GOALBALL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6200000">
            <a:off x="-1388932" y="1769932"/>
            <a:ext cx="5638800" cy="2098936"/>
          </a:xfrm>
        </p:spPr>
        <p:txBody>
          <a:bodyPr vert="vert">
            <a:normAutofit/>
          </a:bodyPr>
          <a:lstStyle/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I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O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N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A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S</a:t>
            </a:r>
          </a:p>
          <a:p>
            <a:pPr algn="ctr"/>
            <a:endParaRPr lang="en-AU" sz="3600" b="1" dirty="0" smtClean="0">
              <a:solidFill>
                <a:srgbClr val="4D026E"/>
              </a:solidFill>
              <a:latin typeface="Segoe UI Black" pitchFamily="34" charset="0"/>
              <a:ea typeface="Segoe UI Black" pitchFamily="34" charset="0"/>
            </a:endParaRP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G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C</a:t>
            </a:r>
          </a:p>
          <a:p>
            <a:pPr algn="ctr"/>
            <a:endParaRPr lang="el-G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16491426320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486400"/>
            <a:ext cx="11430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0400" y="1295400"/>
            <a:ext cx="533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el-GR" b="1" i="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ΑΓΩΝΙΣΤΙΚΟΣ ΧΩΡΟΣ</a:t>
            </a:r>
          </a:p>
          <a:p>
            <a:pPr marL="285750" indent="-285750" algn="ctr"/>
            <a:endParaRPr lang="el-GR" b="1" i="1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l-GR" b="1" i="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- 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18 </a:t>
            </a:r>
            <a:r>
              <a:rPr lang="el-GR" b="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μέτρα μήκος.</a:t>
            </a:r>
          </a:p>
          <a:p>
            <a:pPr marL="285750" indent="-285750"/>
            <a:endParaRPr lang="el-GR" b="1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l-GR" b="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-    9 μέτρα πλάτος.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b="1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l-GR" b="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-    Ανάγλυφη διαγράμμιση.</a:t>
            </a:r>
            <a:endParaRPr lang="en-US" b="1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endParaRPr lang="en-US" b="1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l-GR" b="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-    Χωρίζεται σε 6 ίσα κομμάτια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των 3 μέτρων.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875"/>
          <a:stretch/>
        </p:blipFill>
        <p:spPr>
          <a:xfrm>
            <a:off x="2667000" y="4191000"/>
            <a:ext cx="64770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228600"/>
            <a:ext cx="5105400" cy="914400"/>
          </a:xfrm>
        </p:spPr>
        <p:txBody>
          <a:bodyPr/>
          <a:lstStyle/>
          <a:p>
            <a:pPr algn="ctr"/>
            <a:r>
              <a:rPr lang="en-AU" dirty="0" smtClean="0"/>
              <a:t>GOALBALL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6200000">
            <a:off x="-1388932" y="1769932"/>
            <a:ext cx="5638800" cy="2098936"/>
          </a:xfrm>
        </p:spPr>
        <p:txBody>
          <a:bodyPr vert="vert">
            <a:normAutofit/>
          </a:bodyPr>
          <a:lstStyle/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I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O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N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A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S</a:t>
            </a:r>
          </a:p>
          <a:p>
            <a:pPr algn="ctr"/>
            <a:endParaRPr lang="en-AU" sz="3600" b="1" dirty="0" smtClean="0">
              <a:solidFill>
                <a:srgbClr val="4D026E"/>
              </a:solidFill>
              <a:latin typeface="Segoe UI Black" pitchFamily="34" charset="0"/>
              <a:ea typeface="Segoe UI Black" pitchFamily="34" charset="0"/>
            </a:endParaRP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G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C</a:t>
            </a:r>
          </a:p>
          <a:p>
            <a:pPr algn="ctr"/>
            <a:endParaRPr lang="el-G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16491426320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486400"/>
            <a:ext cx="11430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71800" y="3429000"/>
            <a:ext cx="5943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endParaRPr lang="el-GR" i="1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>
              <a:buClrTx/>
            </a:pP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-  Βάρος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: 1.250 γραμμάρια.</a:t>
            </a:r>
            <a:endParaRPr lang="en-US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>
              <a:buClrTx/>
              <a:buFont typeface="Arial" panose="020B0604020202020204" pitchFamily="34" charset="0"/>
              <a:buChar char="•"/>
            </a:pPr>
            <a:endParaRPr lang="el-GR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>
              <a:buClrTx/>
            </a:pP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-  Περιφέρεια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: 76 εκατοστά.</a:t>
            </a:r>
            <a:endParaRPr lang="en-US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>
              <a:buClrTx/>
              <a:buFont typeface="Arial" panose="020B0604020202020204" pitchFamily="34" charset="0"/>
              <a:buChar char="•"/>
            </a:pPr>
            <a:endParaRPr lang="el-GR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>
              <a:buClrTx/>
            </a:pP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-   Κατασκευασμένη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από καουτσούκ.</a:t>
            </a:r>
            <a:endParaRPr lang="en-US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>
              <a:buClrTx/>
            </a:pPr>
            <a:endParaRPr lang="el-GR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>
              <a:buClrTx/>
            </a:pP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-    Έχει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8 τρύπες.</a:t>
            </a:r>
            <a:endParaRPr lang="en-US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>
              <a:buClrTx/>
              <a:buFont typeface="Arial" panose="020B0604020202020204" pitchFamily="34" charset="0"/>
              <a:buChar char="•"/>
            </a:pPr>
            <a:endParaRPr lang="el-GR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>
              <a:buClrTx/>
            </a:pP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-    Περιέχει 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κουδουνάκια.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295400"/>
            <a:ext cx="23622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228600"/>
            <a:ext cx="5105400" cy="914400"/>
          </a:xfrm>
        </p:spPr>
        <p:txBody>
          <a:bodyPr/>
          <a:lstStyle/>
          <a:p>
            <a:pPr algn="ctr"/>
            <a:r>
              <a:rPr lang="en-AU" dirty="0" smtClean="0"/>
              <a:t>GOALBALL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6200000">
            <a:off x="-1388932" y="1769932"/>
            <a:ext cx="5638800" cy="2098936"/>
          </a:xfrm>
        </p:spPr>
        <p:txBody>
          <a:bodyPr vert="vert">
            <a:normAutofit/>
          </a:bodyPr>
          <a:lstStyle/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I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O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N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A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S</a:t>
            </a:r>
          </a:p>
          <a:p>
            <a:pPr algn="ctr"/>
            <a:endParaRPr lang="en-AU" sz="3600" b="1" dirty="0" smtClean="0">
              <a:solidFill>
                <a:srgbClr val="4D026E"/>
              </a:solidFill>
              <a:latin typeface="Segoe UI Black" pitchFamily="34" charset="0"/>
              <a:ea typeface="Segoe UI Black" pitchFamily="34" charset="0"/>
            </a:endParaRP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G</a:t>
            </a:r>
          </a:p>
          <a:p>
            <a:pPr algn="ctr"/>
            <a:r>
              <a:rPr lang="en-AU" sz="3600" b="1" dirty="0" smtClean="0">
                <a:solidFill>
                  <a:srgbClr val="4D026E"/>
                </a:solidFill>
                <a:latin typeface="Segoe UI Black" pitchFamily="34" charset="0"/>
                <a:ea typeface="Segoe UI Black" pitchFamily="34" charset="0"/>
              </a:rPr>
              <a:t>C</a:t>
            </a:r>
          </a:p>
          <a:p>
            <a:pPr algn="ctr"/>
            <a:endParaRPr lang="el-G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16491426320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486400"/>
            <a:ext cx="11430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4200" y="5029200"/>
            <a:ext cx="571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l-GR" sz="2800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Ύψος : 1,30 μέτρα.</a:t>
            </a:r>
          </a:p>
          <a:p>
            <a:pPr algn="ctr">
              <a:buClr>
                <a:schemeClr val="bg1"/>
              </a:buClr>
            </a:pPr>
            <a:r>
              <a:rPr lang="el-GR" sz="2800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Μήκος : 9 μέτρα.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1524000"/>
            <a:ext cx="5638799" cy="305074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486</Words>
  <Application>Microsoft Office PowerPoint</Application>
  <PresentationFormat>On-screen Show (4:3)</PresentationFormat>
  <Paragraphs>247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Opulent</vt:lpstr>
      <vt:lpstr>GOALBALL</vt:lpstr>
      <vt:lpstr>GOALBALL</vt:lpstr>
      <vt:lpstr>GOALBALL</vt:lpstr>
      <vt:lpstr>GOALBALL</vt:lpstr>
      <vt:lpstr>GOALBALL</vt:lpstr>
      <vt:lpstr>GOALBALL</vt:lpstr>
      <vt:lpstr>GOALBALL</vt:lpstr>
      <vt:lpstr>GOALBALL</vt:lpstr>
      <vt:lpstr>GOALBALL</vt:lpstr>
      <vt:lpstr>GOALBALL</vt:lpstr>
      <vt:lpstr>GOALBALL</vt:lpstr>
      <vt:lpstr>GOALBALL</vt:lpstr>
      <vt:lpstr>GOALBALL</vt:lpstr>
      <vt:lpstr>GOALBALL</vt:lpstr>
      <vt:lpstr>ΕΥΧΑΡΙΣΤΟΥΜΕ...!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GOALBALL</dc:title>
  <dc:creator>Vasia</dc:creator>
  <cp:lastModifiedBy>Vasia</cp:lastModifiedBy>
  <cp:revision>27</cp:revision>
  <dcterms:created xsi:type="dcterms:W3CDTF">2006-08-16T00:00:00Z</dcterms:created>
  <dcterms:modified xsi:type="dcterms:W3CDTF">2022-04-05T19:55:46Z</dcterms:modified>
</cp:coreProperties>
</file>