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329" r:id="rId4"/>
    <p:sldId id="369" r:id="rId5"/>
    <p:sldId id="307" r:id="rId6"/>
    <p:sldId id="335" r:id="rId8"/>
    <p:sldId id="356" r:id="rId9"/>
    <p:sldId id="263" r:id="rId10"/>
    <p:sldId id="314" r:id="rId11"/>
    <p:sldId id="317" r:id="rId12"/>
    <p:sldId id="363" r:id="rId13"/>
    <p:sldId id="354" r:id="rId14"/>
    <p:sldId id="315" r:id="rId15"/>
    <p:sldId id="359" r:id="rId16"/>
    <p:sldId id="318" r:id="rId17"/>
    <p:sldId id="372" r:id="rId18"/>
    <p:sldId id="364" r:id="rId19"/>
    <p:sldId id="321" r:id="rId20"/>
    <p:sldId id="326" r:id="rId21"/>
    <p:sldId id="360" r:id="rId22"/>
    <p:sldId id="325" r:id="rId23"/>
    <p:sldId id="362" r:id="rId24"/>
    <p:sldId id="361" r:id="rId25"/>
    <p:sldId id="366" r:id="rId26"/>
    <p:sldId id="371" r:id="rId27"/>
    <p:sldId id="375" r:id="rId28"/>
    <p:sldId id="358" r:id="rId29"/>
    <p:sldId id="327" r:id="rId30"/>
    <p:sldId id="333" r:id="rId31"/>
    <p:sldId id="370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/>
  </p:normalViewPr>
  <p:slideViewPr>
    <p:cSldViewPr>
      <p:cViewPr varScale="1">
        <p:scale>
          <a:sx n="85" d="100"/>
          <a:sy n="85" d="100"/>
        </p:scale>
        <p:origin x="14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el-G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l-GR"/>
              <a:t>Click to edit Master text styles</a:t>
            </a:r>
            <a:endParaRPr lang="en-US" altLang="el-GR"/>
          </a:p>
          <a:p>
            <a:pPr lvl="1"/>
            <a:r>
              <a:rPr lang="en-US" altLang="el-GR"/>
              <a:t>Second level</a:t>
            </a:r>
            <a:endParaRPr lang="en-US" altLang="el-GR"/>
          </a:p>
          <a:p>
            <a:pPr lvl="2"/>
            <a:r>
              <a:rPr lang="en-US" altLang="el-GR"/>
              <a:t>Third level</a:t>
            </a:r>
            <a:endParaRPr lang="en-US" altLang="el-GR"/>
          </a:p>
          <a:p>
            <a:pPr lvl="3"/>
            <a:r>
              <a:rPr lang="en-US" altLang="el-GR"/>
              <a:t>Fourth level</a:t>
            </a:r>
            <a:endParaRPr lang="en-US" altLang="el-GR"/>
          </a:p>
          <a:p>
            <a:pPr lvl="4"/>
            <a:r>
              <a:rPr lang="en-US" altLang="el-GR"/>
              <a:t>Fifth level</a:t>
            </a:r>
            <a:endParaRPr lang="en-US" altLang="el-GR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6778DA1-E944-4930-A773-11123FF183B0}" type="slidenum">
              <a:rPr lang="en-US" altLang="el-GR"/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E13DE9E-E51D-40DE-8CAC-5EB67D7E5022}" type="slidenum">
              <a:rPr lang="en-GB" altLang="el-GR"/>
            </a:fld>
            <a:endParaRPr lang="en-GB" altLang="el-GR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0F4F14-E904-4DCA-839E-AB6C987F866E}" type="slidenum">
              <a:rPr lang="en-GB" altLang="el-GR"/>
            </a:fld>
            <a:endParaRPr lang="en-GB" altLang="el-G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FA6A06-7DE6-43D4-9BB9-F9748D078721}" type="slidenum">
              <a:rPr lang="en-GB" altLang="el-GR"/>
            </a:fld>
            <a:endParaRPr lang="en-GB" altLang="el-G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FA6A06-7DE6-43D4-9BB9-F9748D078721}" type="slidenum">
              <a:rPr lang="en-GB" altLang="el-GR"/>
            </a:fld>
            <a:endParaRPr lang="en-GB" altLang="el-GR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F25C6C-CC6D-453E-847D-BD9C63AF4EBB}" type="slidenum">
              <a:rPr lang="en-GB" altLang="el-GR"/>
            </a:fld>
            <a:endParaRPr lang="en-GB" altLang="el-GR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56A6C7-7D0D-43B5-9988-A309D24CD0EB}" type="slidenum">
              <a:rPr lang="fr-FR" altLang="fr-FR"/>
            </a:fld>
            <a:endParaRPr lang="fr-FR" altLang="fr-F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56A6C7-7D0D-43B5-9988-A309D24CD0EB}" type="slidenum">
              <a:rPr lang="fr-FR" altLang="fr-FR"/>
            </a:fld>
            <a:endParaRPr lang="fr-FR" altLang="fr-F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D0F4F14-E904-4DCA-839E-AB6C987F866E}" type="slidenum">
              <a:rPr lang="en-GB" altLang="el-GR"/>
            </a:fld>
            <a:endParaRPr lang="en-GB" altLang="el-GR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56A6C7-7D0D-43B5-9988-A309D24CD0EB}" type="slidenum">
              <a:rPr lang="fr-FR" altLang="fr-FR"/>
            </a:fld>
            <a:endParaRPr lang="fr-FR" altLang="fr-F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E13DE9E-E51D-40DE-8CAC-5EB67D7E5022}" type="slidenum">
              <a:rPr lang="en-GB" altLang="el-GR"/>
            </a:fld>
            <a:endParaRPr lang="en-GB" altLang="el-GR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0CC5076-C986-40FF-A56C-7AFD44D61B39}" type="slidenum">
              <a:rPr lang="en-GB" altLang="el-GR"/>
            </a:fld>
            <a:endParaRPr lang="en-GB" altLang="el-GR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B220ECA-D534-479A-875A-E7F1636C6C49}" type="slidenum">
              <a:rPr lang="en-GB" altLang="el-GR"/>
            </a:fld>
            <a:endParaRPr lang="en-GB" altLang="el-GR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B220ECA-D534-479A-875A-E7F1636C6C49}" type="slidenum">
              <a:rPr lang="en-GB" altLang="el-GR"/>
            </a:fld>
            <a:endParaRPr lang="en-GB" altLang="el-GR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729401-34B8-4EDB-A562-3384BD53CE0D}" type="slidenum">
              <a:rPr lang="en-GB" altLang="el-GR"/>
            </a:fld>
            <a:endParaRPr lang="en-GB" altLang="el-GR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F729401-34B8-4EDB-A562-3384BD53CE0D}" type="slidenum">
              <a:rPr lang="en-GB" altLang="el-GR"/>
            </a:fld>
            <a:endParaRPr lang="en-GB" altLang="el-GR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D6F810-951B-418F-A997-07D7DE13E29C}" type="slidenum">
              <a:rPr lang="en-GB" altLang="el-GR"/>
            </a:fld>
            <a:endParaRPr lang="en-GB" altLang="el-G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 altLang="el-GR"/>
              <a:t>Biennial Report 2001/2003</a:t>
            </a:r>
            <a:endParaRPr lang="en-GB" alt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GB" altLang="el-GR"/>
              <a:t>Brasilia, 19th November 2003</a:t>
            </a:r>
            <a:endParaRPr lang="en-GB" alt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 altLang="el-GR"/>
              <a:t>Leandro Olvech - IPTTC Americas Rep. &amp; ATTC - Chairman</a:t>
            </a:r>
            <a:endParaRPr lang="en-GB" alt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7D6F810-951B-418F-A997-07D7DE13E29C}" type="slidenum">
              <a:rPr lang="en-GB" altLang="el-GR"/>
            </a:fld>
            <a:endParaRPr lang="en-GB" altLang="el-G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l-GR" altLang="el-GR" noProof="0"/>
              <a:t>Στυλ κύριου τίτλου</a:t>
            </a:r>
            <a:endParaRPr lang="en-US" altLang="el-GR" noProof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  <a:endParaRPr lang="en-US" altLang="el-GR" noProof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8626C2-C0DD-4789-88DD-44D0EAF0E5F5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9AAAF-4B4B-4F45-893B-B20E026139AF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CAC07-5107-4590-97A6-A5D76CEB0886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hasCustomPrompt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EE06A1-A68D-42DE-9CF5-42899EC88241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  <p:transition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l-GR" noProof="0"/>
              <a:t>Click to edit Master title style</a:t>
            </a:r>
            <a:endParaRPr lang="en-US" altLang="el-GR" noProof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l-GR" noProof="0"/>
              <a:t>Click to edit Master subtitle style</a:t>
            </a:r>
            <a:endParaRPr lang="en-US" altLang="el-GR" noProof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1B6BB3-C794-46CA-AF0C-31F98CD452C1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29FB-69EC-4CC9-A28E-01F6059A1FC8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E6725-8A8F-4CA8-B10C-87EB7DD30EE4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66D2F-3C52-47BF-9AEB-6D0C9858E8ED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2C6A5-4F14-477D-9648-94A2088B08A7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7FFF5-9C28-4226-98B2-5F904EF94382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F07B3-9C8C-4DA7-AE8A-A145E1BD975A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714D3-C0BF-4FD5-8329-47BA13A15654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73DC8-FC21-42E4-A7AF-48AB0480836E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3B059-DE87-44A0-8364-1202827AC765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688B3-562A-4B97-BEA6-4316ECD0D198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 hasCustomPrompt="1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 hasCustomPrompt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7570-517B-4F2B-9CFC-1E8FACA79ECD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D90F-DBE2-43E4-B68B-00A7A474B19C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 hasCustomPrompt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C2469-9E17-469E-A453-15ECF68C8765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7BE61-5A77-4E24-8091-406066AD67CC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D6B7B-B11E-4982-B7C5-C5DA2DAE011D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401AF-4827-42AC-B69B-433A1C4469AF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DD5F-60CB-4727-BF4F-E96FEE2C97C2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076F1-13BD-44BF-88D1-1CF200305743}" type="slidenum">
              <a:rPr lang="en-US" altLang="el-GR"/>
            </a:fld>
            <a:endParaRPr lang="en-US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.xml"/><Relationship Id="rId14" Type="http://schemas.openxmlformats.org/officeDocument/2006/relationships/tags" Target="../tags/tag3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l-GR" altLang="el-GR"/>
              <a:t>Επεξεργασία στυλ υποδείγματος κειμένου</a:t>
            </a:r>
            <a:endParaRPr lang="el-GR" altLang="el-GR"/>
          </a:p>
          <a:p>
            <a:pPr lvl="1"/>
            <a:r>
              <a:rPr lang="el-GR" altLang="el-GR"/>
              <a:t>Δεύτερου επιπέδου</a:t>
            </a:r>
            <a:endParaRPr lang="el-GR" altLang="el-GR"/>
          </a:p>
          <a:p>
            <a:pPr lvl="2"/>
            <a:r>
              <a:rPr lang="el-GR" altLang="el-GR"/>
              <a:t>Τρίτου επιπέδου</a:t>
            </a:r>
            <a:endParaRPr lang="el-GR" altLang="el-GR"/>
          </a:p>
          <a:p>
            <a:pPr lvl="3"/>
            <a:r>
              <a:rPr lang="el-GR" altLang="el-GR"/>
              <a:t>Τέταρτου επιπέδου</a:t>
            </a:r>
            <a:endParaRPr lang="el-GR" altLang="el-GR"/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DA264580-124A-4BA4-AA9D-FA79BD9C8CA6}" type="slidenum">
              <a:rPr lang="en-US" altLang="el-GR"/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l-GR"/>
              <a:t>Click to edit Master title style</a:t>
            </a:r>
            <a:endParaRPr lang="en-US" altLang="el-G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l-GR"/>
              <a:t>Click to edit Master text styles</a:t>
            </a:r>
            <a:endParaRPr lang="en-US" altLang="el-GR"/>
          </a:p>
          <a:p>
            <a:pPr lvl="1"/>
            <a:r>
              <a:rPr lang="en-US" altLang="el-GR"/>
              <a:t>Second level</a:t>
            </a:r>
            <a:endParaRPr lang="en-US" altLang="el-GR"/>
          </a:p>
          <a:p>
            <a:pPr lvl="2"/>
            <a:r>
              <a:rPr lang="en-US" altLang="el-GR"/>
              <a:t>Third level</a:t>
            </a:r>
            <a:endParaRPr lang="en-US" altLang="el-GR"/>
          </a:p>
          <a:p>
            <a:pPr lvl="3"/>
            <a:r>
              <a:rPr lang="en-US" altLang="el-GR"/>
              <a:t>Fourth level</a:t>
            </a:r>
            <a:endParaRPr lang="en-US" altLang="el-GR"/>
          </a:p>
          <a:p>
            <a:pPr lvl="4"/>
            <a:r>
              <a:rPr lang="en-US" altLang="el-GR"/>
              <a:t>Fifth level</a:t>
            </a:r>
            <a:endParaRPr lang="en-US" altLang="el-G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el-GR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el-G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166C021-1EBE-4C12-A241-4609D626715E}" type="slidenum">
              <a:rPr lang="en-US" altLang="el-GR"/>
            </a:fld>
            <a:endParaRPr lang="en-US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://www.hkspa.org/showAlone.php?L=E&amp;albumID=320&amp;s=344" TargetMode="Externa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4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5.xml"/><Relationship Id="rId7" Type="http://schemas.openxmlformats.org/officeDocument/2006/relationships/image" Target="../media/image27.jpeg"/><Relationship Id="rId6" Type="http://schemas.openxmlformats.org/officeDocument/2006/relationships/hyperlink" Target="2&#959;%20&#945;&#960;&#955;&#972;%20&#945;&#957;&#948;&#961;&#969;&#957;%20&#972;&#961;&#952;&#953;&#959;&#953;.mp4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hyperlink" Target="1&#959;%20Paralympic-Sports-A-Z-Table-Tennis.mp4" TargetMode="External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6.xml"/><Relationship Id="rId5" Type="http://schemas.openxmlformats.org/officeDocument/2006/relationships/image" Target="../media/image29.jpeg"/><Relationship Id="rId4" Type="http://schemas.openxmlformats.org/officeDocument/2006/relationships/hyperlink" Target="2&#959;%20&#945;&#960;&#955;&#972;%20&#945;&#957;&#948;&#961;&#969;&#957;%20&#972;&#961;&#952;&#953;&#959;&#953;.mp4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7.xml"/><Relationship Id="rId6" Type="http://schemas.openxmlformats.org/officeDocument/2006/relationships/image" Target="../media/image32.jpeg"/><Relationship Id="rId5" Type="http://schemas.openxmlformats.org/officeDocument/2006/relationships/hyperlink" Target="http://www.keepvid.to--video-by-albertoseoane-1987-4bf7ac34f29388e28dc10b83f5ca1ec4-.mp4/" TargetMode="External"/><Relationship Id="rId4" Type="http://schemas.openxmlformats.org/officeDocument/2006/relationships/image" Target="../media/image31.jpeg"/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.xml"/><Relationship Id="rId4" Type="http://schemas.openxmlformats.org/officeDocument/2006/relationships/image" Target="../media/image33.jpeg"/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9.xml"/><Relationship Id="rId6" Type="http://schemas.openxmlformats.org/officeDocument/2006/relationships/image" Target="../media/image36.jpeg"/><Relationship Id="rId5" Type="http://schemas.openxmlformats.org/officeDocument/2006/relationships/hyperlink" Target="3&#959;%20&#916;&#953;&#960;&#955;&#972;%20&#947;&#965;&#957;&#945;&#953;&#954;&#974;&#957;%20&#963;&#949;%20&#954;&#945;&#961;&#959;&#964;&#963;&#940;&#954;&#953;.mp4" TargetMode="External"/><Relationship Id="rId4" Type="http://schemas.openxmlformats.org/officeDocument/2006/relationships/image" Target="../media/image35.jpeg"/><Relationship Id="rId3" Type="http://schemas.openxmlformats.org/officeDocument/2006/relationships/image" Target="../media/image12.png"/><Relationship Id="rId2" Type="http://schemas.openxmlformats.org/officeDocument/2006/relationships/image" Target="../media/image34.jpeg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20.xml"/><Relationship Id="rId5" Type="http://schemas.openxmlformats.org/officeDocument/2006/relationships/image" Target="../media/image38.jpeg"/><Relationship Id="rId4" Type="http://schemas.openxmlformats.org/officeDocument/2006/relationships/hyperlink" Target="3&#959;%20&#916;&#953;&#960;&#955;&#972;%20&#947;&#965;&#957;&#945;&#953;&#954;&#974;&#957;%20&#963;&#949;%20&#954;&#945;&#961;&#959;&#964;&#963;&#940;&#954;&#953;.mp4" TargetMode="External"/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1.xml"/><Relationship Id="rId4" Type="http://schemas.openxmlformats.org/officeDocument/2006/relationships/image" Target="../media/image40.jpeg"/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22.xml"/><Relationship Id="rId6" Type="http://schemas.openxmlformats.org/officeDocument/2006/relationships/image" Target="../media/image42.jpeg"/><Relationship Id="rId5" Type="http://schemas.openxmlformats.org/officeDocument/2006/relationships/hyperlink" Target="4&#959;Most%20Amazing%20%20%20%20Armless%20Table%20Tennis%20Ibrahim%20Hamato.mp4" TargetMode="External"/><Relationship Id="rId4" Type="http://schemas.openxmlformats.org/officeDocument/2006/relationships/image" Target="../media/image41.jpeg"/><Relationship Id="rId3" Type="http://schemas.openxmlformats.org/officeDocument/2006/relationships/hyperlink" Target="5&#959;%20Ibrahim%20Hamadtou%20_%20Memorable%20Paralympic%20Moments.mp4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9.xml"/><Relationship Id="rId4" Type="http://schemas.openxmlformats.org/officeDocument/2006/relationships/image" Target="../media/image9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Relationship Id="rId3" Type="http://schemas.openxmlformats.org/officeDocument/2006/relationships/image" Target="../media/image11.jpeg"/><Relationship Id="rId2" Type="http://schemas.openxmlformats.org/officeDocument/2006/relationships/hyperlink" Target="1&#959;%20Paralympic-Sports-A-Z-Table-Tennis.mp4" TargetMode="Externa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0.xml"/><Relationship Id="rId4" Type="http://schemas.openxmlformats.org/officeDocument/2006/relationships/image" Target="../media/image13.jpeg"/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image" Target="../media/image12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Relationship Id="rId3" Type="http://schemas.openxmlformats.org/officeDocument/2006/relationships/hyperlink" Target="http://www.hkspa.org/showAlone.php?L=E&amp;albumID=320&amp;s=81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.xml"/><Relationship Id="rId4" Type="http://schemas.openxmlformats.org/officeDocument/2006/relationships/image" Target="../media/image19.jpeg"/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923928" y="2182803"/>
            <a:ext cx="4762872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PMingLiU" charset="-120"/>
              </a:defRPr>
            </a:lvl9pPr>
          </a:lstStyle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TW" b="1" dirty="0">
                <a:latin typeface="Arial" panose="020B0604020202020204" pitchFamily="34" charset="0"/>
              </a:rPr>
              <a:t>"SPORT HAS THE POWER TO CHANGE THE WORLD.</a:t>
            </a:r>
            <a:r>
              <a:rPr kumimoji="0" lang="el-GR" altLang="zh-TW" b="1" dirty="0">
                <a:latin typeface="Arial" panose="020B0604020202020204" pitchFamily="34" charset="0"/>
              </a:rPr>
              <a:t> </a:t>
            </a:r>
            <a:r>
              <a:rPr kumimoji="0" lang="en-US" altLang="zh-TW" b="1" dirty="0">
                <a:latin typeface="Arial" panose="020B0604020202020204" pitchFamily="34" charset="0"/>
              </a:rPr>
              <a:t>IT HAS THE POWER TO UNITE PEOPLE IN A WAY THAT  LITTLE ELSE DOES." </a:t>
            </a:r>
            <a:endParaRPr kumimoji="0" lang="en-US" altLang="zh-TW" b="1" dirty="0"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kumimoji="0" lang="en-US" altLang="zh-TW" dirty="0">
              <a:latin typeface="Arial" panose="020B0604020202020204" pitchFamily="34" charset="0"/>
            </a:endParaRPr>
          </a:p>
          <a:p>
            <a:pPr algn="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kumimoji="0" lang="en-US" altLang="zh-TW" dirty="0">
                <a:latin typeface="Arial" panose="020B0604020202020204" pitchFamily="34" charset="0"/>
              </a:rPr>
              <a:t>Nelson Mandela</a:t>
            </a:r>
            <a:endParaRPr kumimoji="0" lang="en-US" altLang="zh-TW" dirty="0">
              <a:latin typeface="Arial" panose="020B0604020202020204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57175"/>
            <a:ext cx="7620000" cy="1477010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el-GR" altLang="el-GR" b="1" dirty="0">
                <a:solidFill>
                  <a:srgbClr val="FFC000"/>
                </a:solidFill>
              </a:rPr>
              <a:t>         ΠΑΡΑ ΟΛΥΜΠΙΑΚΟ ΑΘΛΗΜΑ </a:t>
            </a:r>
            <a:br>
              <a:rPr lang="el-GR" altLang="el-GR" b="1" dirty="0">
                <a:solidFill>
                  <a:srgbClr val="FFC000"/>
                </a:solidFill>
              </a:rPr>
            </a:br>
            <a:r>
              <a:rPr lang="el-GR" altLang="el-GR" b="1" dirty="0">
                <a:solidFill>
                  <a:srgbClr val="FFC000"/>
                </a:solidFill>
              </a:rPr>
              <a:t>       ΕΠΙΤΡΑΠΕΖΙΑΣ ΑΝΤΙΣΦΑΙΡΙΣΗΣ</a:t>
            </a:r>
            <a:br>
              <a:rPr lang="el-GR" altLang="el-GR" b="1" dirty="0">
                <a:solidFill>
                  <a:srgbClr val="FFC000"/>
                </a:solidFill>
              </a:rPr>
            </a:br>
            <a:r>
              <a:rPr lang="el-GR" altLang="el-GR" b="1" dirty="0">
                <a:solidFill>
                  <a:srgbClr val="FFC000"/>
                </a:solidFill>
              </a:rPr>
              <a:t>ΖΕΡΔΙΛΑ ΝΤΙΑΝΑ</a:t>
            </a:r>
            <a:br>
              <a:rPr lang="en-US" altLang="el-GR" b="1" dirty="0">
                <a:solidFill>
                  <a:srgbClr val="FFC000"/>
                </a:solidFill>
              </a:rPr>
            </a:br>
            <a:endParaRPr lang="en-US" altLang="zh-TW" b="1" dirty="0">
              <a:solidFill>
                <a:srgbClr val="FFC000"/>
              </a:solidFill>
              <a:latin typeface="Arial" panose="020B0604020202020204" pitchFamily="34" charset="0"/>
              <a:ea typeface="PMingLiU" charset="-120"/>
            </a:endParaRPr>
          </a:p>
        </p:txBody>
      </p:sp>
      <p:pic>
        <p:nvPicPr>
          <p:cNvPr id="38917" name="Picture 5" descr="PH01046J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0492"/>
            <a:ext cx="8778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344_Dennis Wong_Nikon D2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0" y="1628800"/>
            <a:ext cx="28829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PC Primary Color (RGB 7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516" y="5301208"/>
            <a:ext cx="1983817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12671" cy="1325562"/>
          </a:xfrm>
        </p:spPr>
        <p:txBody>
          <a:bodyPr/>
          <a:lstStyle/>
          <a:p>
            <a:r>
              <a:rPr lang="de-DE" altLang="el-GR" b="1" i="1" dirty="0"/>
              <a:t>             </a:t>
            </a:r>
            <a:endParaRPr lang="el-GR" dirty="0"/>
          </a:p>
        </p:txBody>
      </p:sp>
      <p:sp>
        <p:nvSpPr>
          <p:cNvPr id="11" name="Θέση περιεχομένου 10"/>
          <p:cNvSpPr>
            <a:spLocks noGrp="1"/>
          </p:cNvSpPr>
          <p:nvPr>
            <p:ph idx="1"/>
          </p:nvPr>
        </p:nvSpPr>
        <p:spPr>
          <a:xfrm>
            <a:off x="1829908" y="120650"/>
            <a:ext cx="7190268" cy="60055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l-GR" altLang="zh-TW" sz="3600" b="1" dirty="0">
                <a:solidFill>
                  <a:srgbClr val="FFC000"/>
                </a:solidFill>
                <a:ea typeface="PMingLiU" charset="-120"/>
              </a:rPr>
              <a:t>          </a:t>
            </a:r>
            <a:r>
              <a:rPr lang="en-US" altLang="zh-TW" sz="2800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endParaRPr lang="el-GR" altLang="zh-TW" sz="2800" b="1" dirty="0">
              <a:solidFill>
                <a:srgbClr val="FFC000"/>
              </a:solidFill>
              <a:ea typeface="PMingLiU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800" b="1" dirty="0">
                <a:solidFill>
                  <a:srgbClr val="FFC000"/>
                </a:solidFill>
              </a:rPr>
              <a:t>        </a:t>
            </a:r>
            <a:r>
              <a:rPr lang="el-GR" altLang="el-GR" sz="2800" b="1" dirty="0">
                <a:solidFill>
                  <a:srgbClr val="FFC000"/>
                </a:solidFill>
              </a:rPr>
              <a:t>     Σύστημα Ταξινόμησης</a:t>
            </a:r>
            <a:endParaRPr lang="es-AR" altLang="el-GR" sz="28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l-GR" altLang="fr-FR" dirty="0"/>
              <a:t>Κατά την διαδικασία της ταξινόμησης εξετάζεται:</a:t>
            </a:r>
            <a:endParaRPr lang="el-GR" altLang="fr-FR" dirty="0"/>
          </a:p>
          <a:p>
            <a:pPr marL="0" indent="0">
              <a:buNone/>
            </a:pPr>
            <a:endParaRPr lang="el-GR" alt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fr-FR" dirty="0"/>
              <a:t>Το εύρος κίνησης του κάθε αθλητή</a:t>
            </a:r>
            <a:endParaRPr lang="el-GR" alt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fr-FR" dirty="0"/>
              <a:t>Η μυϊκή του δύναμη</a:t>
            </a:r>
            <a:endParaRPr lang="el-GR" alt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fr-FR" dirty="0"/>
              <a:t>Τους κινητικούς περιορισμούς</a:t>
            </a:r>
            <a:endParaRPr lang="el-GR" alt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fr-FR" dirty="0"/>
              <a:t>Την ισορροπία στο αναπηρικό </a:t>
            </a:r>
            <a:r>
              <a:rPr lang="el-GR" altLang="fr-FR" dirty="0" err="1"/>
              <a:t>αμαξίδιο</a:t>
            </a:r>
            <a:r>
              <a:rPr lang="el-GR" altLang="fr-FR" dirty="0"/>
              <a:t> και την ικανότητα χειρισμού της ρακέτας</a:t>
            </a:r>
            <a:endParaRPr lang="el-GR" altLang="fr-FR" dirty="0"/>
          </a:p>
          <a:p>
            <a:endParaRPr lang="el-GR" dirty="0"/>
          </a:p>
        </p:txBody>
      </p:sp>
      <p:pic>
        <p:nvPicPr>
          <p:cNvPr id="13" name="Picture 42" descr="!TT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08" y="4567398"/>
            <a:ext cx="2670084" cy="206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69843"/>
            <a:ext cx="3224039" cy="2139284"/>
          </a:xfrm>
          <a:prstGeom prst="rect">
            <a:avLst/>
          </a:prstGeom>
        </p:spPr>
      </p:pic>
      <p:pic>
        <p:nvPicPr>
          <p:cNvPr id="7" name="Picture 2" descr="Red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5" y="120650"/>
            <a:ext cx="904852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ITT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9" y="274638"/>
            <a:ext cx="1368167" cy="12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TTF_PTT-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" y="3736638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5" y="120650"/>
            <a:ext cx="904852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1565220" y="120650"/>
            <a:ext cx="73279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zh-TW" sz="3600" b="1" dirty="0">
                <a:solidFill>
                  <a:srgbClr val="FFC000"/>
                </a:solidFill>
                <a:ea typeface="PMingLiU" charset="-120"/>
              </a:rPr>
              <a:t> </a:t>
            </a:r>
            <a:r>
              <a:rPr lang="en-US" altLang="zh-TW" sz="3200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endParaRPr lang="el-GR" altLang="zh-TW" sz="3200" b="1" dirty="0">
              <a:solidFill>
                <a:srgbClr val="FFC000"/>
              </a:solidFill>
              <a:ea typeface="PMingLiU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400" b="1" dirty="0">
                <a:solidFill>
                  <a:srgbClr val="FFC000"/>
                </a:solidFill>
              </a:rPr>
              <a:t>     </a:t>
            </a:r>
            <a:r>
              <a:rPr lang="el-GR" altLang="el-GR" sz="2400" b="1" dirty="0">
                <a:solidFill>
                  <a:srgbClr val="FFC000"/>
                </a:solidFill>
              </a:rPr>
              <a:t> ΣΥΣΤΗΜΑ ΤΑΞΙΝΟΜΗΣΗΣ</a:t>
            </a:r>
            <a:endParaRPr lang="es-AR" altLang="el-GR" sz="2400" b="1" dirty="0">
              <a:solidFill>
                <a:srgbClr val="FFC000"/>
              </a:solidFill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1338317" y="2132856"/>
            <a:ext cx="836617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l-GR" altLang="el-GR" sz="2400" dirty="0"/>
              <a:t> Όλοι οι παίκτες χωρίζονται σε 4 ομάδες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endParaRPr lang="el-GR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 1)  Άντρες 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r>
              <a:rPr lang="el-GR" altLang="el-GR" sz="2400" dirty="0"/>
              <a:t>     2)  Γυναίκες 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r>
              <a:rPr lang="el-GR" altLang="el-GR" sz="2400" dirty="0"/>
              <a:t>     3)  Αθλητές σε </a:t>
            </a:r>
            <a:r>
              <a:rPr lang="el-GR" altLang="el-GR" sz="2400" dirty="0" err="1"/>
              <a:t>αμαξίδιο</a:t>
            </a:r>
            <a:r>
              <a:rPr lang="el-GR" altLang="el-GR" sz="2400" dirty="0">
                <a:solidFill>
                  <a:srgbClr val="FF0000"/>
                </a:solidFill>
              </a:rPr>
              <a:t> </a:t>
            </a:r>
            <a:endParaRPr lang="el-GR" altLang="el-GR" sz="2400" dirty="0">
              <a:solidFill>
                <a:srgbClr val="FF0000"/>
              </a:solidFill>
            </a:endParaRPr>
          </a:p>
          <a:p>
            <a:pPr>
              <a:buClr>
                <a:srgbClr val="FFC000"/>
              </a:buClr>
            </a:pPr>
            <a:r>
              <a:rPr lang="el-GR" altLang="el-GR" sz="2400" dirty="0"/>
              <a:t>    4)   Όρθιοι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endParaRPr lang="el-GR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Οι παίκτες χωρίζονται σε 10 κλάσεις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r>
              <a:rPr lang="el-GR" altLang="zh-TW" sz="2400" dirty="0"/>
              <a:t>Όσο μικρότερη η κλάση τόσο μεγαλύτερη η αναπηρία</a:t>
            </a:r>
            <a:endParaRPr lang="el-GR" altLang="zh-TW" sz="2400" dirty="0"/>
          </a:p>
          <a:p>
            <a:pPr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 algn="just"/>
            <a:endParaRPr lang="en-GB" altLang="zh-TW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de-DE" altLang="el-GR" sz="2400" dirty="0"/>
          </a:p>
        </p:txBody>
      </p:sp>
      <p:pic>
        <p:nvPicPr>
          <p:cNvPr id="13" name="Picture 7" descr="ITTF_PTT-gree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" y="120650"/>
            <a:ext cx="1545739" cy="16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24" y="2636912"/>
            <a:ext cx="2520280" cy="252028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5322"/>
            <a:ext cx="2747877" cy="18302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2" name="Picture 2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5" y="120650"/>
            <a:ext cx="904852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3287" name="Text Box 7"/>
          <p:cNvSpPr txBox="1">
            <a:spLocks noChangeArrowheads="1"/>
          </p:cNvSpPr>
          <p:nvPr/>
        </p:nvSpPr>
        <p:spPr bwMode="auto">
          <a:xfrm>
            <a:off x="1565220" y="120650"/>
            <a:ext cx="732795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TW" sz="3600" b="1" dirty="0">
                <a:solidFill>
                  <a:srgbClr val="FFC000"/>
                </a:solidFill>
                <a:ea typeface="PMingLiU" charset="-120"/>
              </a:rPr>
              <a:t>     ITTF Para Table Tennis </a:t>
            </a:r>
            <a:endParaRPr lang="el-GR" altLang="zh-TW" sz="3600" b="1" dirty="0">
              <a:solidFill>
                <a:srgbClr val="FFC000"/>
              </a:solidFill>
              <a:ea typeface="PMingLiU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400" b="1" dirty="0">
                <a:solidFill>
                  <a:srgbClr val="FFC000"/>
                </a:solidFill>
              </a:rPr>
              <a:t>            </a:t>
            </a:r>
            <a:r>
              <a:rPr lang="el-GR" altLang="el-GR" sz="2400" b="1" dirty="0">
                <a:solidFill>
                  <a:srgbClr val="FFC000"/>
                </a:solidFill>
              </a:rPr>
              <a:t>ΣΥΣΤΗΜΑ ΤΑΞΙΝΟΜΗΣΗΣ</a:t>
            </a:r>
            <a:endParaRPr lang="es-AR" altLang="el-GR" sz="2400" b="1" dirty="0">
              <a:solidFill>
                <a:srgbClr val="FFC000"/>
              </a:solidFill>
            </a:endParaRPr>
          </a:p>
        </p:txBody>
      </p:sp>
      <p:sp>
        <p:nvSpPr>
          <p:cNvPr id="353289" name="Text Box 9"/>
          <p:cNvSpPr txBox="1">
            <a:spLocks noChangeArrowheads="1"/>
          </p:cNvSpPr>
          <p:nvPr/>
        </p:nvSpPr>
        <p:spPr bwMode="auto">
          <a:xfrm>
            <a:off x="1687280" y="1360800"/>
            <a:ext cx="79407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el-GR" altLang="el-GR" sz="2400" dirty="0"/>
              <a:t>  </a:t>
            </a:r>
            <a:endParaRPr lang="el-GR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 Αθλητές σε </a:t>
            </a:r>
            <a:r>
              <a:rPr lang="el-GR" altLang="el-GR" sz="2400" dirty="0" err="1"/>
              <a:t>αμαξίδιο</a:t>
            </a:r>
            <a:r>
              <a:rPr lang="el-GR" altLang="el-GR" sz="2400" dirty="0"/>
              <a:t> </a:t>
            </a:r>
            <a:r>
              <a:rPr lang="el-GR" altLang="el-GR" sz="2400" dirty="0">
                <a:solidFill>
                  <a:srgbClr val="FF0000"/>
                </a:solidFill>
              </a:rPr>
              <a:t> </a:t>
            </a:r>
            <a:r>
              <a:rPr lang="el-GR" altLang="el-GR" sz="2400" dirty="0"/>
              <a:t>1-5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endParaRPr lang="el-GR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 Όρθιοι 6-10</a:t>
            </a:r>
            <a:endParaRPr lang="el-GR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zh-TW" sz="2400" dirty="0"/>
              <a:t>Η κλάση 11 είναι για παίκτες με νοητική στέρηση (</a:t>
            </a:r>
            <a:r>
              <a:rPr lang="en-GB" altLang="zh-TW" sz="2400" dirty="0"/>
              <a:t>intellectual Disabilities</a:t>
            </a:r>
            <a:r>
              <a:rPr lang="el-GR" altLang="zh-TW" sz="2400" dirty="0"/>
              <a:t>)</a:t>
            </a:r>
            <a:r>
              <a:rPr lang="en-US" altLang="zh-TW" sz="2400" dirty="0"/>
              <a:t>   </a:t>
            </a:r>
            <a:r>
              <a:rPr lang="en-US" altLang="zh-TW" sz="1400" b="1" dirty="0">
                <a:solidFill>
                  <a:srgbClr val="FFC000"/>
                </a:solidFill>
              </a:rPr>
              <a:t>1o</a:t>
            </a:r>
            <a:endParaRPr lang="en-GB" altLang="zh-TW" sz="1400" b="1" dirty="0">
              <a:solidFill>
                <a:srgbClr val="FFC000"/>
              </a:solidFill>
            </a:endParaRPr>
          </a:p>
          <a:p>
            <a:pPr algn="just"/>
            <a:endParaRPr lang="en-GB" altLang="zh-TW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de-DE" altLang="el-GR" sz="2400" dirty="0"/>
          </a:p>
        </p:txBody>
      </p:sp>
      <p:pic>
        <p:nvPicPr>
          <p:cNvPr id="13" name="Picture 7" descr="ITTF_PTT-gree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1" y="120650"/>
            <a:ext cx="1545739" cy="16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Θέση περιεχομένου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03" y="4066324"/>
            <a:ext cx="4132293" cy="232328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6323"/>
            <a:ext cx="3501333" cy="2323280"/>
          </a:xfrm>
          <a:prstGeom prst="rect">
            <a:avLst/>
          </a:prstGeom>
        </p:spPr>
      </p:pic>
      <p:pic>
        <p:nvPicPr>
          <p:cNvPr id="8" name="Εικόνα 7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68969"/>
            <a:ext cx="3003596" cy="1999991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1853166" y="153661"/>
            <a:ext cx="74722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ΚΑΝΟΝΙΣΜΟΙ</a:t>
            </a:r>
            <a:endParaRPr lang="el-GR" altLang="el-GR" sz="28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</a:t>
            </a:r>
            <a:r>
              <a:rPr lang="el-GR" altLang="el-GR" sz="2400" b="1" dirty="0">
                <a:solidFill>
                  <a:srgbClr val="FFC000"/>
                </a:solidFill>
              </a:rPr>
              <a:t>Όρθιοι Αθλητές         </a:t>
            </a:r>
            <a:r>
              <a:rPr lang="el-GR" altLang="el-GR" sz="1100" b="1" dirty="0">
                <a:solidFill>
                  <a:srgbClr val="FFC000"/>
                </a:solidFill>
              </a:rPr>
              <a:t>2ο</a:t>
            </a:r>
            <a:endParaRPr lang="es-AR" altLang="el-GR" sz="1100" b="1" dirty="0">
              <a:solidFill>
                <a:srgbClr val="FFC000"/>
              </a:solidFill>
            </a:endParaRP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653067" y="1082021"/>
            <a:ext cx="7023387" cy="177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adeGothic LH Extende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adeGothic LH Extende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adeGothic LH Extende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adeGothic LH Extende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/>
              <a:t>Οι όρθιοι αθλητές παίζουν με τους</a:t>
            </a:r>
            <a:endParaRPr lang="el-GR" altLang="el-G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000" dirty="0"/>
              <a:t>     κανονισμούς της </a:t>
            </a:r>
            <a:r>
              <a:rPr lang="en-US" altLang="el-GR" sz="2000" dirty="0"/>
              <a:t>ITTF</a:t>
            </a:r>
            <a:endParaRPr lang="en-US" altLang="el-GR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altLang="el-GR" sz="2000" dirty="0"/>
              <a:t>Οι κανονισμοί για τα </a:t>
            </a:r>
            <a:r>
              <a:rPr lang="el-GR" altLang="el-GR" sz="2000" dirty="0" err="1"/>
              <a:t>σερβίς</a:t>
            </a:r>
            <a:r>
              <a:rPr lang="el-GR" altLang="el-GR" sz="2000" dirty="0"/>
              <a:t> μπορεί </a:t>
            </a:r>
            <a:endParaRPr lang="el-GR" altLang="el-GR" sz="20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000" dirty="0"/>
              <a:t>     να είναι πιο χαλαροί </a:t>
            </a:r>
            <a:endParaRPr lang="el-GR" altLang="el-GR" sz="20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l-GR" sz="2000" dirty="0"/>
          </a:p>
        </p:txBody>
      </p:sp>
      <p:pic>
        <p:nvPicPr>
          <p:cNvPr id="301069" name="Picture 13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75" y="5661248"/>
            <a:ext cx="988518" cy="917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955799" y="1988840"/>
            <a:ext cx="69366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 </a:t>
            </a:r>
            <a:endParaRPr lang="el-GR" altLang="el-GR" sz="28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</a:t>
            </a:r>
            <a:r>
              <a:rPr lang="el-GR" altLang="el-GR" sz="2400" b="1" dirty="0">
                <a:solidFill>
                  <a:srgbClr val="FFC000"/>
                </a:solidFill>
              </a:rPr>
              <a:t>Αθλητές σε </a:t>
            </a:r>
            <a:r>
              <a:rPr lang="el-GR" altLang="el-GR" sz="2400" b="1" dirty="0" err="1">
                <a:solidFill>
                  <a:srgbClr val="FFC000"/>
                </a:solidFill>
              </a:rPr>
              <a:t>Αμαξίδιο</a:t>
            </a:r>
            <a:endParaRPr lang="el-GR" altLang="el-GR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l-GR" altLang="el-GR" sz="24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000" dirty="0">
                <a:cs typeface="Arial" panose="020B0604020202020204" pitchFamily="34" charset="0"/>
              </a:rPr>
              <a:t> Τα πόδια του τραπεζιού πρέπει να είναι τουλάχιστον 40 εκ μέσα από την τελική γραμμή για να μπορούν να μπουν τα </a:t>
            </a:r>
            <a:r>
              <a:rPr lang="el-GR" altLang="el-GR" sz="2000" dirty="0" err="1">
                <a:cs typeface="Arial" panose="020B0604020202020204" pitchFamily="34" charset="0"/>
              </a:rPr>
              <a:t>αμαξίδια</a:t>
            </a:r>
            <a:r>
              <a:rPr lang="el-GR" altLang="el-GR" sz="2000" dirty="0">
                <a:cs typeface="Arial" panose="020B0604020202020204" pitchFamily="34" charset="0"/>
              </a:rPr>
              <a:t>, χωρίς να παρεμποδίζονται τα πόδια των αθλητών ακόμα και στο διπλό </a:t>
            </a:r>
            <a:endParaRPr lang="el-GR" altLang="el-GR" sz="20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l-GR" altLang="el-GR" sz="2000" dirty="0">
              <a:cs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l-GR" altLang="el-GR" sz="2000" dirty="0"/>
              <a:t>Αν το στήριγμα των ποδιών ή τα πόδια ακουμπήσουν το πάτωμα όταν η μπάλα είναι στον αέρα, ο πόντος δίνεται στον αντίπαλο</a:t>
            </a:r>
            <a:endParaRPr lang="el-GR" altLang="el-GR" sz="20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l-GR" altLang="el-GR" sz="2000" dirty="0"/>
              <a:t>Κανένα μέρος του σώματος δεν πρέπει να είναι δεμένο εκτός αν γράφεται στην κάρτα του αθλητή καθώς αλλοιώνει την ισορροπία του σώματος</a:t>
            </a:r>
            <a:endParaRPr lang="es-AR" altLang="el-GR" sz="2000" dirty="0"/>
          </a:p>
        </p:txBody>
      </p:sp>
      <p:pic>
        <p:nvPicPr>
          <p:cNvPr id="10" name="Picture 7" descr="ITTF_PTT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4" y="153661"/>
            <a:ext cx="1270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86" y="27648"/>
            <a:ext cx="3007493" cy="200499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ww.KeepVid.to--Video-by-albertoseoane-1987-4bf7ac34f29388e28dc10b83f5ca1ec4-">
            <a:hlinkClick r:id="" action="ppaction://media"/>
          </p:cNvPr>
          <p:cNvPicPr>
            <a:picLocks noGrp="1" noChangeAspect="1"/>
          </p:cNvPicPr>
          <p:nvPr>
            <p:ph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31640" y="100630"/>
            <a:ext cx="3744416" cy="665674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9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1066" name="Text Box 10"/>
          <p:cNvSpPr txBox="1">
            <a:spLocks noChangeArrowheads="1"/>
          </p:cNvSpPr>
          <p:nvPr/>
        </p:nvSpPr>
        <p:spPr bwMode="auto">
          <a:xfrm>
            <a:off x="1853166" y="153661"/>
            <a:ext cx="74722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</a:t>
            </a:r>
            <a:endParaRPr lang="es-AR" altLang="el-GR" sz="1100" b="1" dirty="0">
              <a:solidFill>
                <a:srgbClr val="FFC000"/>
              </a:solidFill>
            </a:endParaRPr>
          </a:p>
        </p:txBody>
      </p:sp>
      <p:sp>
        <p:nvSpPr>
          <p:cNvPr id="301068" name="Rectangle 12"/>
          <p:cNvSpPr>
            <a:spLocks noChangeArrowheads="1"/>
          </p:cNvSpPr>
          <p:nvPr/>
        </p:nvSpPr>
        <p:spPr bwMode="auto">
          <a:xfrm>
            <a:off x="1653067" y="1082021"/>
            <a:ext cx="7023387" cy="177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radeGothic LH Extended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radeGothic LH Extended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radeGothic LH Extended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radeGothic LH Extended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radeGothic LH Extended" pitchFamily="2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l-GR" altLang="el-GR" sz="2000" dirty="0"/>
              <a:t>     </a:t>
            </a:r>
            <a:endParaRPr lang="en-US" altLang="el-GR" sz="2000" dirty="0"/>
          </a:p>
        </p:txBody>
      </p:sp>
      <p:pic>
        <p:nvPicPr>
          <p:cNvPr id="301069" name="Picture 13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75" y="4581128"/>
            <a:ext cx="988518" cy="917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ITTF_PTT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08" y="1110801"/>
            <a:ext cx="1270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8861"/>
            <a:ext cx="5031442" cy="2830185"/>
          </a:xfrm>
          <a:prstGeom prst="rect">
            <a:avLst/>
          </a:prstGeom>
        </p:spPr>
      </p:pic>
      <p:pic>
        <p:nvPicPr>
          <p:cNvPr id="3" name="Εικόνα 2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166" y="3262655"/>
            <a:ext cx="6298694" cy="35953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899592" y="221460"/>
            <a:ext cx="79935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                  ΚΑΝΟΝΙΣΜΟΙ</a:t>
            </a:r>
            <a:endParaRPr lang="el-GR" altLang="el-GR" sz="2800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           Αθλητές σε </a:t>
            </a:r>
            <a:r>
              <a:rPr lang="el-GR" altLang="el-GR" sz="2800" b="1" dirty="0" err="1">
                <a:solidFill>
                  <a:srgbClr val="FFC000"/>
                </a:solidFill>
              </a:rPr>
              <a:t>αμαξίδιο</a:t>
            </a:r>
            <a:endParaRPr lang="es-AR" altLang="el-GR" sz="2800" b="1" dirty="0">
              <a:solidFill>
                <a:srgbClr val="FFC000"/>
              </a:solidFill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685800" y="1981200"/>
            <a:ext cx="472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de-DE" altLang="el-GR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1743075" y="860069"/>
            <a:ext cx="705167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endParaRPr lang="el-GR" altLang="el-GR" sz="2400" dirty="0"/>
          </a:p>
          <a:p>
            <a:pPr lvl="1">
              <a:buFontTx/>
              <a:buNone/>
            </a:pPr>
            <a:r>
              <a:rPr lang="el-GR" altLang="el-GR" sz="2400" dirty="0"/>
              <a:t>Το </a:t>
            </a:r>
            <a:r>
              <a:rPr lang="el-GR" altLang="el-GR" sz="2400" dirty="0" err="1"/>
              <a:t>σερβίς</a:t>
            </a:r>
            <a:r>
              <a:rPr lang="el-GR" altLang="el-GR" sz="2400" dirty="0"/>
              <a:t> στα ατομικά</a:t>
            </a:r>
            <a:br>
              <a:rPr lang="en-GB" altLang="el-GR" sz="2400" dirty="0"/>
            </a:br>
            <a:endParaRPr lang="en-GB" altLang="el-GR" sz="2400" dirty="0"/>
          </a:p>
          <a:p>
            <a:pPr lvl="1">
              <a:buFontTx/>
              <a:buNone/>
            </a:pPr>
            <a:r>
              <a:rPr lang="el-GR" altLang="el-GR" sz="2200" dirty="0"/>
              <a:t>Γίνεται επανάληψη αν στο </a:t>
            </a:r>
            <a:r>
              <a:rPr lang="el-GR" altLang="el-GR" sz="2200" dirty="0" err="1"/>
              <a:t>σερβίς</a:t>
            </a:r>
            <a:r>
              <a:rPr lang="el-GR" altLang="el-GR" sz="2200" dirty="0"/>
              <a:t> η μπάλα</a:t>
            </a:r>
            <a:r>
              <a:rPr lang="en-GB" altLang="el-GR" sz="2200" dirty="0"/>
              <a:t>…</a:t>
            </a:r>
            <a:endParaRPr lang="en-GB" altLang="el-GR" sz="2200" dirty="0"/>
          </a:p>
        </p:txBody>
      </p:sp>
      <p:sp>
        <p:nvSpPr>
          <p:cNvPr id="307219" name="Rectangle 19"/>
          <p:cNvSpPr>
            <a:spLocks noChangeArrowheads="1"/>
          </p:cNvSpPr>
          <p:nvPr/>
        </p:nvSpPr>
        <p:spPr bwMode="auto">
          <a:xfrm>
            <a:off x="1447800" y="2258219"/>
            <a:ext cx="723265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l-GR" altLang="el-GR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l-GR" altLang="el-GR" sz="2400" dirty="0"/>
              <a:t> </a:t>
            </a:r>
            <a:r>
              <a:rPr lang="el-GR" altLang="el-GR" dirty="0"/>
              <a:t>Φεύγει από το τραπέζι του </a:t>
            </a:r>
            <a:r>
              <a:rPr lang="el-GR" altLang="el-GR" dirty="0" err="1"/>
              <a:t>αποκρούοντα</a:t>
            </a:r>
            <a:r>
              <a:rPr lang="el-GR" altLang="el-GR" dirty="0"/>
              <a:t> και από τις 2 πλευρές ( με μια ή περισσότερες αναπηδήσεις)</a:t>
            </a:r>
            <a:endParaRPr lang="el-GR" altLang="el-GR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 marL="0" lvl="2">
              <a:buFont typeface="Wingdings" panose="05000000000000000000" pitchFamily="2" charset="2"/>
              <a:buChar char="§"/>
            </a:pPr>
            <a:r>
              <a:rPr lang="el-GR" altLang="el-GR" dirty="0"/>
              <a:t>   Αναπηδώντας στη μεριά του </a:t>
            </a:r>
            <a:r>
              <a:rPr lang="el-GR" altLang="el-GR" dirty="0" err="1"/>
              <a:t>αποκρούοντα</a:t>
            </a:r>
            <a:r>
              <a:rPr lang="el-GR" altLang="el-GR" dirty="0"/>
              <a:t> γυρίζει πίσω προς τη μεριά του φιλέ</a:t>
            </a:r>
            <a:endParaRPr lang="el-GR" altLang="el-GR" dirty="0"/>
          </a:p>
          <a:p>
            <a:pPr marL="0" lvl="2">
              <a:buFont typeface="Wingdings" panose="05000000000000000000" pitchFamily="2" charset="2"/>
              <a:buChar char="§"/>
            </a:pPr>
            <a:endParaRPr lang="el-GR" altLang="el-GR" dirty="0"/>
          </a:p>
          <a:p>
            <a:pPr marL="0" lvl="2">
              <a:buFont typeface="Wingdings" panose="05000000000000000000" pitchFamily="2" charset="2"/>
              <a:buChar char="§"/>
            </a:pPr>
            <a:r>
              <a:rPr lang="el-GR" altLang="el-GR" dirty="0"/>
              <a:t>   Σταματήσει στη μεριά του </a:t>
            </a:r>
            <a:r>
              <a:rPr lang="el-GR" altLang="el-GR" dirty="0" err="1"/>
              <a:t>αποκρούοντα</a:t>
            </a:r>
            <a:r>
              <a:rPr lang="en-GB" altLang="el-GR" dirty="0"/>
              <a:t> </a:t>
            </a:r>
            <a:endParaRPr lang="en-US" altLang="el-GR" dirty="0"/>
          </a:p>
          <a:p>
            <a:pPr marL="0" lvl="2">
              <a:buFont typeface="Wingdings" panose="05000000000000000000" pitchFamily="2" charset="2"/>
              <a:buChar char="§"/>
            </a:pPr>
            <a:endParaRPr lang="en-GB" altLang="el-GR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l-GR" sz="2400" dirty="0"/>
          </a:p>
        </p:txBody>
      </p:sp>
      <p:grpSp>
        <p:nvGrpSpPr>
          <p:cNvPr id="307220" name="Group 20"/>
          <p:cNvGrpSpPr/>
          <p:nvPr/>
        </p:nvGrpSpPr>
        <p:grpSpPr bwMode="auto">
          <a:xfrm>
            <a:off x="3325766" y="4614795"/>
            <a:ext cx="2039289" cy="2061085"/>
            <a:chOff x="2112" y="3072"/>
            <a:chExt cx="768" cy="1008"/>
          </a:xfrm>
        </p:grpSpPr>
        <p:sp>
          <p:nvSpPr>
            <p:cNvPr id="307221" name="Rectangle 21"/>
            <p:cNvSpPr>
              <a:spLocks noChangeArrowheads="1"/>
            </p:cNvSpPr>
            <p:nvPr/>
          </p:nvSpPr>
          <p:spPr bwMode="auto">
            <a:xfrm>
              <a:off x="2112" y="3216"/>
              <a:ext cx="576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22" name="Line 22"/>
            <p:cNvSpPr>
              <a:spLocks noChangeShapeType="1"/>
            </p:cNvSpPr>
            <p:nvPr/>
          </p:nvSpPr>
          <p:spPr bwMode="auto">
            <a:xfrm>
              <a:off x="2400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23" name="Line 23"/>
            <p:cNvSpPr>
              <a:spLocks noChangeShapeType="1"/>
            </p:cNvSpPr>
            <p:nvPr/>
          </p:nvSpPr>
          <p:spPr bwMode="auto">
            <a:xfrm>
              <a:off x="2112" y="364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24" name="Freeform 24"/>
            <p:cNvSpPr/>
            <p:nvPr/>
          </p:nvSpPr>
          <p:spPr bwMode="auto">
            <a:xfrm>
              <a:off x="2400" y="3360"/>
              <a:ext cx="192" cy="504"/>
            </a:xfrm>
            <a:custGeom>
              <a:avLst/>
              <a:gdLst>
                <a:gd name="T0" fmla="*/ 0 w 192"/>
                <a:gd name="T1" fmla="*/ 0 h 504"/>
                <a:gd name="T2" fmla="*/ 48 w 192"/>
                <a:gd name="T3" fmla="*/ 432 h 504"/>
                <a:gd name="T4" fmla="*/ 192 w 192"/>
                <a:gd name="T5" fmla="*/ 432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2" h="504">
                  <a:moveTo>
                    <a:pt x="0" y="0"/>
                  </a:moveTo>
                  <a:cubicBezTo>
                    <a:pt x="8" y="180"/>
                    <a:pt x="16" y="360"/>
                    <a:pt x="48" y="432"/>
                  </a:cubicBezTo>
                  <a:cubicBezTo>
                    <a:pt x="80" y="504"/>
                    <a:pt x="176" y="432"/>
                    <a:pt x="192" y="4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225" name="Line 25"/>
            <p:cNvSpPr>
              <a:spLocks noChangeShapeType="1"/>
            </p:cNvSpPr>
            <p:nvPr/>
          </p:nvSpPr>
          <p:spPr bwMode="auto">
            <a:xfrm>
              <a:off x="2592" y="3792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19" name="Picture 7" descr="ITTF_PTT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" y="49000"/>
            <a:ext cx="1456556" cy="15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21"/>
          <p:cNvGrpSpPr/>
          <p:nvPr/>
        </p:nvGrpSpPr>
        <p:grpSpPr bwMode="auto">
          <a:xfrm>
            <a:off x="7239306" y="4725144"/>
            <a:ext cx="1653867" cy="1950736"/>
            <a:chOff x="2400" y="2880"/>
            <a:chExt cx="576" cy="960"/>
          </a:xfrm>
        </p:grpSpPr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2400" y="2976"/>
              <a:ext cx="576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2400" y="340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2595" y="3115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V="1">
              <a:off x="2736" y="3456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8" name="Group 22"/>
          <p:cNvGrpSpPr/>
          <p:nvPr/>
        </p:nvGrpSpPr>
        <p:grpSpPr bwMode="auto">
          <a:xfrm>
            <a:off x="5525195" y="4725144"/>
            <a:ext cx="1455571" cy="1977907"/>
            <a:chOff x="2640" y="2832"/>
            <a:chExt cx="576" cy="960"/>
          </a:xfrm>
        </p:grpSpPr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640" y="2928"/>
              <a:ext cx="560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2640" y="33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2928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2928" y="307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27" name="Picture 5" descr="phot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3" y="4794347"/>
            <a:ext cx="2628569" cy="20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Θέση περιεχομένου 3"/>
          <p:cNvPicPr>
            <a:picLocks noGrp="1" noChangeAspect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238" y="42376"/>
            <a:ext cx="1679647" cy="2003058"/>
          </a:xfrm>
        </p:spPr>
      </p:pic>
    </p:spTree>
    <p:custDataLst>
      <p:tags r:id="rId5"/>
    </p:custDataLst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1835150" y="242047"/>
            <a:ext cx="7058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800" b="1" dirty="0">
                <a:solidFill>
                  <a:srgbClr val="FFC000"/>
                </a:solidFill>
              </a:rPr>
              <a:t>       </a:t>
            </a:r>
            <a:r>
              <a:rPr lang="el-GR" altLang="el-GR" sz="3200" b="1" dirty="0">
                <a:solidFill>
                  <a:srgbClr val="FFC000"/>
                </a:solidFill>
              </a:rPr>
              <a:t>Αθλητές σε </a:t>
            </a:r>
            <a:r>
              <a:rPr lang="el-GR" altLang="el-GR" sz="3200" b="1" dirty="0" err="1">
                <a:solidFill>
                  <a:srgbClr val="FFC000"/>
                </a:solidFill>
              </a:rPr>
              <a:t>Αμαξίδιο</a:t>
            </a:r>
            <a:endParaRPr lang="es-AR" altLang="el-GR" sz="3200" b="1" dirty="0">
              <a:solidFill>
                <a:srgbClr val="FFC000"/>
              </a:solidFill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685800" y="1981200"/>
            <a:ext cx="472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de-DE" altLang="el-GR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1778842" y="892267"/>
            <a:ext cx="696962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l-GR" altLang="el-GR" sz="2000" dirty="0"/>
              <a:t> </a:t>
            </a:r>
            <a:endParaRPr lang="el-GR" altLang="el-GR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l-GR" alt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altLang="el-GR" sz="2000" dirty="0"/>
              <a:t>Ο </a:t>
            </a:r>
            <a:r>
              <a:rPr lang="el-GR" altLang="el-GR" sz="2000" dirty="0" err="1"/>
              <a:t>σερβίρων</a:t>
            </a:r>
            <a:r>
              <a:rPr lang="el-GR" altLang="el-GR" sz="2000" dirty="0"/>
              <a:t> πρέπει πρώτα να κάνει ένα σωστό </a:t>
            </a:r>
            <a:r>
              <a:rPr lang="el-GR" altLang="el-GR" sz="2000" dirty="0" err="1"/>
              <a:t>σερβίς</a:t>
            </a:r>
            <a:r>
              <a:rPr lang="el-GR" altLang="el-GR" sz="2000" dirty="0"/>
              <a:t> το</a:t>
            </a:r>
            <a:endParaRPr lang="el-GR" altLang="el-GR" sz="2000" dirty="0"/>
          </a:p>
          <a:p>
            <a:r>
              <a:rPr lang="el-GR" altLang="el-GR" sz="2000" dirty="0"/>
              <a:t>        οποίο πρέπει να βγει από την τελική γραμμή</a:t>
            </a:r>
            <a:endParaRPr lang="el-GR" altLang="el-GR" sz="2000" dirty="0"/>
          </a:p>
          <a:p>
            <a:pPr>
              <a:spcBef>
                <a:spcPct val="0"/>
              </a:spcBef>
            </a:pPr>
            <a:endParaRPr lang="el-GR" altLang="el-GR" sz="2000" dirty="0"/>
          </a:p>
          <a:p>
            <a:pPr>
              <a:spcBef>
                <a:spcPct val="0"/>
              </a:spcBef>
            </a:pPr>
            <a:endParaRPr lang="en-US" altLang="el-GR" sz="2000" dirty="0"/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1685925" y="1474934"/>
            <a:ext cx="66168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l-GR" altLang="el-GR" sz="2000" dirty="0"/>
              <a:t>   </a:t>
            </a:r>
            <a:r>
              <a:rPr lang="en-US" altLang="el-GR" sz="2000" dirty="0"/>
              <a:t>    </a:t>
            </a:r>
            <a:endParaRPr lang="el-GR" altLang="el-GR" sz="2000" dirty="0"/>
          </a:p>
          <a:p>
            <a:pPr>
              <a:spcBef>
                <a:spcPct val="20000"/>
              </a:spcBef>
            </a:pPr>
            <a:r>
              <a:rPr lang="el-GR" altLang="el-GR" sz="2000" dirty="0"/>
              <a:t> </a:t>
            </a:r>
            <a:endParaRPr lang="en-GB" altLang="el-GR" sz="2000" dirty="0"/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1835150" y="2564905"/>
            <a:ext cx="7417369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l-GR" altLang="el-GR" sz="2000" dirty="0"/>
              <a:t>Ο </a:t>
            </a:r>
            <a:r>
              <a:rPr lang="el-GR" altLang="el-GR" sz="2000" dirty="0" err="1"/>
              <a:t>αποκρούων</a:t>
            </a:r>
            <a:r>
              <a:rPr lang="el-GR" altLang="el-GR" sz="2000" dirty="0"/>
              <a:t> πρέπει να κάνει μια σωστή απάντηση</a:t>
            </a:r>
            <a:endParaRPr lang="el-GR" altLang="el-GR" sz="2000" dirty="0"/>
          </a:p>
          <a:p>
            <a:pPr>
              <a:spcBef>
                <a:spcPct val="20000"/>
              </a:spcBef>
            </a:pPr>
            <a:endParaRPr lang="en-GB" altLang="el-GR" sz="2000" dirty="0"/>
          </a:p>
          <a:p>
            <a:pPr>
              <a:spcBef>
                <a:spcPct val="20000"/>
              </a:spcBef>
            </a:pPr>
            <a:r>
              <a:rPr lang="el-GR" altLang="el-GR" sz="2000" dirty="0"/>
              <a:t> </a:t>
            </a:r>
            <a:r>
              <a:rPr lang="en-US" altLang="el-GR" sz="2000" dirty="0"/>
              <a:t> </a:t>
            </a:r>
            <a:r>
              <a:rPr lang="el-GR" altLang="el-GR" sz="2000" dirty="0"/>
              <a:t>Από κει και πέρα μπορεί να παιχτεί ο πόντος       </a:t>
            </a:r>
            <a:endParaRPr lang="el-GR" altLang="el-GR" sz="1200" dirty="0">
              <a:solidFill>
                <a:srgbClr val="FFC000"/>
              </a:solidFill>
            </a:endParaRPr>
          </a:p>
        </p:txBody>
      </p:sp>
      <p:sp>
        <p:nvSpPr>
          <p:cNvPr id="323602" name="Line 18"/>
          <p:cNvSpPr>
            <a:spLocks noChangeShapeType="1"/>
          </p:cNvSpPr>
          <p:nvPr/>
        </p:nvSpPr>
        <p:spPr bwMode="auto">
          <a:xfrm>
            <a:off x="5715000" y="594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" y="4600612"/>
            <a:ext cx="3053143" cy="2032248"/>
          </a:xfrm>
          <a:prstGeom prst="rect">
            <a:avLst/>
          </a:prstGeom>
        </p:spPr>
      </p:pic>
      <p:pic>
        <p:nvPicPr>
          <p:cNvPr id="22" name="Picture 7" descr="ITTF_PTT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9" y="149079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Table Tennis 2 (150 Cropped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" y="1859654"/>
            <a:ext cx="1858158" cy="232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Θέση περιεχομένου 13">
            <a:hlinkClick r:id="rId5" action="ppaction://hlinkfile"/>
          </p:cNvPr>
          <p:cNvPicPr>
            <a:picLocks noGrp="1" noChangeAspect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2570" y="3864509"/>
            <a:ext cx="4321614" cy="28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7"/>
    </p:custDataLst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7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1835150" y="202859"/>
            <a:ext cx="7058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800" b="1" dirty="0">
                <a:solidFill>
                  <a:srgbClr val="FFC000"/>
                </a:solidFill>
              </a:rPr>
              <a:t>      </a:t>
            </a:r>
            <a:r>
              <a:rPr lang="el-GR" altLang="el-GR" sz="3200" b="1" dirty="0">
                <a:solidFill>
                  <a:srgbClr val="FFC000"/>
                </a:solidFill>
              </a:rPr>
              <a:t>Αθλητές σε </a:t>
            </a:r>
            <a:r>
              <a:rPr lang="el-GR" altLang="el-GR" sz="3200" b="1" dirty="0" err="1">
                <a:solidFill>
                  <a:srgbClr val="FFC000"/>
                </a:solidFill>
              </a:rPr>
              <a:t>Αμαξίδιο</a:t>
            </a:r>
            <a:endParaRPr lang="es-AR" altLang="el-GR" sz="3200" b="1" dirty="0">
              <a:solidFill>
                <a:srgbClr val="FFC000"/>
              </a:solidFill>
            </a:endParaRPr>
          </a:p>
        </p:txBody>
      </p:sp>
      <p:sp>
        <p:nvSpPr>
          <p:cNvPr id="323595" name="Rectangle 11"/>
          <p:cNvSpPr>
            <a:spLocks noChangeArrowheads="1"/>
          </p:cNvSpPr>
          <p:nvPr/>
        </p:nvSpPr>
        <p:spPr bwMode="auto">
          <a:xfrm>
            <a:off x="685800" y="1981200"/>
            <a:ext cx="472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de-DE" altLang="el-GR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3596" name="Rectangle 12"/>
          <p:cNvSpPr>
            <a:spLocks noChangeArrowheads="1"/>
          </p:cNvSpPr>
          <p:nvPr/>
        </p:nvSpPr>
        <p:spPr bwMode="auto">
          <a:xfrm>
            <a:off x="2627784" y="892267"/>
            <a:ext cx="57406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l-GR" sz="2400" b="1" dirty="0">
                <a:solidFill>
                  <a:srgbClr val="FFC000"/>
                </a:solidFill>
              </a:rPr>
              <a:t>   </a:t>
            </a:r>
            <a:r>
              <a:rPr lang="el-GR" altLang="el-GR" sz="2400" b="1" dirty="0">
                <a:solidFill>
                  <a:srgbClr val="FFC000"/>
                </a:solidFill>
              </a:rPr>
              <a:t>ΑΓΩΝΙΣΜΑ ΔΙΠΛΟΥ</a:t>
            </a:r>
            <a:endParaRPr lang="en-US" altLang="el-GR" sz="2400" b="1" dirty="0">
              <a:solidFill>
                <a:srgbClr val="FFC000"/>
              </a:solidFill>
            </a:endParaRPr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1547664" y="1925007"/>
            <a:ext cx="7474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l-GR" altLang="el-GR" sz="2000" dirty="0"/>
              <a:t> Στο ΔΙΠΛΟ δεν είναι υποχρεωτικό να αποκρούουν εναλλάξ</a:t>
            </a:r>
            <a:endParaRPr lang="en-GB" altLang="el-GR" sz="2000" dirty="0"/>
          </a:p>
        </p:txBody>
      </p:sp>
      <p:sp>
        <p:nvSpPr>
          <p:cNvPr id="323602" name="Line 18"/>
          <p:cNvSpPr>
            <a:spLocks noChangeShapeType="1"/>
          </p:cNvSpPr>
          <p:nvPr/>
        </p:nvSpPr>
        <p:spPr bwMode="auto">
          <a:xfrm>
            <a:off x="5715000" y="5943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3603" name="Rectangle 19"/>
          <p:cNvSpPr>
            <a:spLocks noChangeArrowheads="1"/>
          </p:cNvSpPr>
          <p:nvPr/>
        </p:nvSpPr>
        <p:spPr bwMode="auto">
          <a:xfrm>
            <a:off x="1547664" y="2491305"/>
            <a:ext cx="747490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l-GR" altLang="el-GR" sz="2000" dirty="0"/>
              <a:t>Το καροτσάκι του ενός παίκτη δεν πρέπει να περάσει τη νοητή κεντρική γραμμή του τραπεζιού. Αν αυτό γίνει ο διαιτητής πρέπει να δώσει τον πόντο στους αντιπάλους    </a:t>
            </a:r>
            <a:endParaRPr lang="el-GR" altLang="el-GR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l-GR" altLang="el-GR" sz="1400" b="1" dirty="0">
                <a:solidFill>
                  <a:srgbClr val="FFC000"/>
                </a:solidFill>
              </a:rPr>
              <a:t>3ο</a:t>
            </a:r>
            <a:endParaRPr lang="en-US" altLang="el-GR" sz="1400" b="1" dirty="0">
              <a:solidFill>
                <a:srgbClr val="FFC000"/>
              </a:solidFill>
            </a:endParaRPr>
          </a:p>
        </p:txBody>
      </p:sp>
      <p:grpSp>
        <p:nvGrpSpPr>
          <p:cNvPr id="323604" name="Group 20"/>
          <p:cNvGrpSpPr/>
          <p:nvPr/>
        </p:nvGrpSpPr>
        <p:grpSpPr bwMode="auto">
          <a:xfrm>
            <a:off x="4284662" y="3917576"/>
            <a:ext cx="1909950" cy="2759449"/>
            <a:chOff x="3360" y="2784"/>
            <a:chExt cx="672" cy="1296"/>
          </a:xfrm>
        </p:grpSpPr>
        <p:sp>
          <p:nvSpPr>
            <p:cNvPr id="323605" name="Rectangle 21"/>
            <p:cNvSpPr>
              <a:spLocks noChangeArrowheads="1"/>
            </p:cNvSpPr>
            <p:nvPr/>
          </p:nvSpPr>
          <p:spPr bwMode="auto">
            <a:xfrm>
              <a:off x="3360" y="2784"/>
              <a:ext cx="672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3606" name="Line 22"/>
            <p:cNvSpPr>
              <a:spLocks noChangeShapeType="1"/>
            </p:cNvSpPr>
            <p:nvPr/>
          </p:nvSpPr>
          <p:spPr bwMode="auto">
            <a:xfrm>
              <a:off x="3360" y="326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3607" name="Line 23"/>
            <p:cNvSpPr>
              <a:spLocks noChangeShapeType="1"/>
            </p:cNvSpPr>
            <p:nvPr/>
          </p:nvSpPr>
          <p:spPr bwMode="auto">
            <a:xfrm>
              <a:off x="3696" y="278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3608" name="Line 24"/>
            <p:cNvSpPr>
              <a:spLocks noChangeShapeType="1"/>
            </p:cNvSpPr>
            <p:nvPr/>
          </p:nvSpPr>
          <p:spPr bwMode="auto">
            <a:xfrm>
              <a:off x="3600" y="374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3609" name="Line 25"/>
            <p:cNvSpPr>
              <a:spLocks noChangeShapeType="1"/>
            </p:cNvSpPr>
            <p:nvPr/>
          </p:nvSpPr>
          <p:spPr bwMode="auto">
            <a:xfrm>
              <a:off x="3696" y="36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3610" name="Rectangle 26"/>
            <p:cNvSpPr>
              <a:spLocks noChangeArrowheads="1"/>
            </p:cNvSpPr>
            <p:nvPr/>
          </p:nvSpPr>
          <p:spPr bwMode="auto">
            <a:xfrm>
              <a:off x="3504" y="3792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da-DK" altLang="el-GR" sz="2400">
                  <a:latin typeface="Times New Roman" panose="02020603050405020304" pitchFamily="18" charset="0"/>
                </a:rPr>
                <a:t>Y</a:t>
              </a:r>
              <a:endParaRPr lang="da-DK" altLang="el-GR" sz="2400">
                <a:latin typeface="Times New Roman" panose="02020603050405020304" pitchFamily="18" charset="0"/>
              </a:endParaRPr>
            </a:p>
          </p:txBody>
        </p:sp>
        <p:sp>
          <p:nvSpPr>
            <p:cNvPr id="323611" name="Rectangle 27"/>
            <p:cNvSpPr>
              <a:spLocks noChangeArrowheads="1"/>
            </p:cNvSpPr>
            <p:nvPr/>
          </p:nvSpPr>
          <p:spPr bwMode="auto">
            <a:xfrm>
              <a:off x="3792" y="3792"/>
              <a:ext cx="240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da-DK" altLang="el-GR" sz="2400">
                  <a:latin typeface="Times New Roman" panose="02020603050405020304" pitchFamily="18" charset="0"/>
                </a:rPr>
                <a:t>X</a:t>
              </a:r>
              <a:endParaRPr lang="da-DK" altLang="el-GR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4932040" y="5516563"/>
            <a:ext cx="25403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None/>
            </a:pPr>
            <a:r>
              <a:rPr lang="da-DK" altLang="el-GR" sz="2400" dirty="0">
                <a:latin typeface="Times New Roman" panose="02020603050405020304" pitchFamily="18" charset="0"/>
              </a:rPr>
              <a:t>X/Y lose the point</a:t>
            </a:r>
            <a:endParaRPr lang="da-DK" altLang="el-GR" sz="2400" dirty="0">
              <a:latin typeface="Times New Roman" panose="02020603050405020304" pitchFamily="18" charset="0"/>
            </a:endParaRPr>
          </a:p>
        </p:txBody>
      </p:sp>
      <p:pic>
        <p:nvPicPr>
          <p:cNvPr id="323613" name="Picture 29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5156" y="470668"/>
            <a:ext cx="1012145" cy="9382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7" descr="ITTF_PTT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72449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3752687"/>
            <a:ext cx="3976611" cy="2924338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5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2051720" y="332656"/>
            <a:ext cx="68414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2800" b="1" dirty="0">
                <a:solidFill>
                  <a:srgbClr val="FFC000"/>
                </a:solidFill>
              </a:rPr>
              <a:t>                 </a:t>
            </a:r>
            <a:r>
              <a:rPr lang="el-GR" altLang="el-GR" sz="2800" b="1" dirty="0">
                <a:solidFill>
                  <a:srgbClr val="FFC000"/>
                </a:solidFill>
              </a:rPr>
              <a:t>Αθλητές σε </a:t>
            </a:r>
            <a:r>
              <a:rPr lang="el-GR" altLang="el-GR" sz="2800" b="1" dirty="0" err="1">
                <a:solidFill>
                  <a:srgbClr val="FFC000"/>
                </a:solidFill>
              </a:rPr>
              <a:t>αμαξίδιο</a:t>
            </a:r>
            <a:endParaRPr lang="el-GR" altLang="el-GR" sz="2800" b="1" dirty="0">
              <a:solidFill>
                <a:srgbClr val="FFC000"/>
              </a:solidFill>
            </a:endParaRPr>
          </a:p>
          <a:p>
            <a:r>
              <a:rPr lang="el-GR" altLang="el-GR" sz="2800" b="1" dirty="0">
                <a:solidFill>
                  <a:srgbClr val="FFC000"/>
                </a:solidFill>
              </a:rPr>
              <a:t>   </a:t>
            </a:r>
            <a:r>
              <a:rPr lang="en-US" altLang="el-GR" sz="2800" b="1" dirty="0">
                <a:solidFill>
                  <a:srgbClr val="FFC000"/>
                </a:solidFill>
              </a:rPr>
              <a:t>                 </a:t>
            </a:r>
            <a:r>
              <a:rPr lang="el-GR" altLang="el-GR" sz="2400" b="1" dirty="0">
                <a:solidFill>
                  <a:srgbClr val="FFC000"/>
                </a:solidFill>
              </a:rPr>
              <a:t>ΑΓΩΝΙΣΜΑ ΔΙΠΛΟΥ</a:t>
            </a:r>
            <a:endParaRPr lang="en-US" altLang="el-GR" sz="2400" b="1" dirty="0">
              <a:solidFill>
                <a:srgbClr val="FFC000"/>
              </a:solidFill>
            </a:endParaRPr>
          </a:p>
          <a:p>
            <a:r>
              <a:rPr lang="es-AR" altLang="el-GR" sz="2800" b="1" dirty="0">
                <a:solidFill>
                  <a:srgbClr val="FFC000"/>
                </a:solidFill>
              </a:rPr>
              <a:t>  </a:t>
            </a:r>
            <a:endParaRPr lang="es-AR" altLang="el-GR" sz="2800" b="1" dirty="0">
              <a:solidFill>
                <a:srgbClr val="FFC000"/>
              </a:solidFill>
            </a:endParaRPr>
          </a:p>
        </p:txBody>
      </p:sp>
      <p:sp>
        <p:nvSpPr>
          <p:cNvPr id="315403" name="Rectangle 11"/>
          <p:cNvSpPr>
            <a:spLocks noChangeArrowheads="1"/>
          </p:cNvSpPr>
          <p:nvPr/>
        </p:nvSpPr>
        <p:spPr bwMode="auto">
          <a:xfrm>
            <a:off x="685800" y="1981200"/>
            <a:ext cx="472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de-DE" altLang="el-GR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1838325" y="1306725"/>
            <a:ext cx="71247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r>
              <a:rPr lang="en-US" altLang="el-GR" sz="2800" dirty="0"/>
              <a:t>             </a:t>
            </a:r>
            <a:r>
              <a:rPr lang="el-GR" altLang="el-GR" sz="2800" dirty="0"/>
              <a:t>Το </a:t>
            </a:r>
            <a:r>
              <a:rPr lang="el-GR" altLang="el-GR" sz="2800" dirty="0" err="1"/>
              <a:t>σερβίς</a:t>
            </a:r>
            <a:r>
              <a:rPr lang="el-GR" altLang="el-GR" sz="2800" dirty="0"/>
              <a:t> στο διπλό</a:t>
            </a:r>
            <a:br>
              <a:rPr lang="en-GB" altLang="el-GR" sz="2800" dirty="0"/>
            </a:br>
            <a:endParaRPr lang="en-GB" altLang="el-GR" sz="2800" dirty="0"/>
          </a:p>
          <a:p>
            <a:pPr lvl="1">
              <a:buFontTx/>
              <a:buNone/>
            </a:pPr>
            <a:r>
              <a:rPr lang="el-GR" altLang="el-GR" sz="2400" dirty="0"/>
              <a:t>Γίνεται επανάληψη αν στο </a:t>
            </a:r>
            <a:r>
              <a:rPr lang="el-GR" altLang="el-GR" sz="2400" dirty="0" err="1"/>
              <a:t>σερβίς</a:t>
            </a:r>
            <a:r>
              <a:rPr lang="el-GR" altLang="el-GR" sz="2400" dirty="0"/>
              <a:t> η μπάλα</a:t>
            </a:r>
            <a:r>
              <a:rPr lang="en-GB" altLang="el-GR" sz="2400" dirty="0"/>
              <a:t>…</a:t>
            </a:r>
            <a:endParaRPr lang="en-GB" altLang="el-GR" sz="24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l-GR" sz="22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l-GR" sz="22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l-GR" sz="2000" dirty="0"/>
          </a:p>
        </p:txBody>
      </p:sp>
      <p:grpSp>
        <p:nvGrpSpPr>
          <p:cNvPr id="315426" name="Group 34"/>
          <p:cNvGrpSpPr/>
          <p:nvPr/>
        </p:nvGrpSpPr>
        <p:grpSpPr bwMode="auto">
          <a:xfrm>
            <a:off x="3193676" y="4486587"/>
            <a:ext cx="1149724" cy="1852116"/>
            <a:chOff x="2400" y="2832"/>
            <a:chExt cx="576" cy="960"/>
          </a:xfrm>
        </p:grpSpPr>
        <p:sp>
          <p:nvSpPr>
            <p:cNvPr id="315415" name="Rectangle 23"/>
            <p:cNvSpPr>
              <a:spLocks noChangeArrowheads="1"/>
            </p:cNvSpPr>
            <p:nvPr/>
          </p:nvSpPr>
          <p:spPr bwMode="auto">
            <a:xfrm>
              <a:off x="2400" y="2928"/>
              <a:ext cx="576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16" name="Line 24"/>
            <p:cNvSpPr>
              <a:spLocks noChangeShapeType="1"/>
            </p:cNvSpPr>
            <p:nvPr/>
          </p:nvSpPr>
          <p:spPr bwMode="auto">
            <a:xfrm>
              <a:off x="2400" y="33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18" name="Line 26"/>
            <p:cNvSpPr>
              <a:spLocks noChangeShapeType="1"/>
            </p:cNvSpPr>
            <p:nvPr/>
          </p:nvSpPr>
          <p:spPr bwMode="auto">
            <a:xfrm>
              <a:off x="2544" y="283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19" name="Line 27"/>
            <p:cNvSpPr>
              <a:spLocks noChangeShapeType="1"/>
            </p:cNvSpPr>
            <p:nvPr/>
          </p:nvSpPr>
          <p:spPr bwMode="auto">
            <a:xfrm>
              <a:off x="2592" y="3072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20" name="Line 28"/>
            <p:cNvSpPr>
              <a:spLocks noChangeShapeType="1"/>
            </p:cNvSpPr>
            <p:nvPr/>
          </p:nvSpPr>
          <p:spPr bwMode="auto">
            <a:xfrm flipV="1">
              <a:off x="2736" y="34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15427" name="Group 35"/>
          <p:cNvGrpSpPr/>
          <p:nvPr/>
        </p:nvGrpSpPr>
        <p:grpSpPr bwMode="auto">
          <a:xfrm>
            <a:off x="5955926" y="4486588"/>
            <a:ext cx="1200150" cy="1943646"/>
            <a:chOff x="3984" y="2832"/>
            <a:chExt cx="576" cy="960"/>
          </a:xfrm>
        </p:grpSpPr>
        <p:sp>
          <p:nvSpPr>
            <p:cNvPr id="315414" name="Rectangle 22"/>
            <p:cNvSpPr>
              <a:spLocks noChangeArrowheads="1"/>
            </p:cNvSpPr>
            <p:nvPr/>
          </p:nvSpPr>
          <p:spPr bwMode="auto">
            <a:xfrm>
              <a:off x="3984" y="2928"/>
              <a:ext cx="576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17" name="Line 25"/>
            <p:cNvSpPr>
              <a:spLocks noChangeShapeType="1"/>
            </p:cNvSpPr>
            <p:nvPr/>
          </p:nvSpPr>
          <p:spPr bwMode="auto">
            <a:xfrm>
              <a:off x="3984" y="33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21" name="Line 29"/>
            <p:cNvSpPr>
              <a:spLocks noChangeShapeType="1"/>
            </p:cNvSpPr>
            <p:nvPr/>
          </p:nvSpPr>
          <p:spPr bwMode="auto">
            <a:xfrm>
              <a:off x="4128" y="2832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5422" name="Line 30"/>
            <p:cNvSpPr>
              <a:spLocks noChangeShapeType="1"/>
            </p:cNvSpPr>
            <p:nvPr/>
          </p:nvSpPr>
          <p:spPr bwMode="auto">
            <a:xfrm>
              <a:off x="4224" y="3072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315423" name="Picture 31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2450" y="5949950"/>
            <a:ext cx="773113" cy="71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1923281" y="2827154"/>
            <a:ext cx="684053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>
              <a:buFont typeface="Wingdings" panose="05000000000000000000" pitchFamily="2" charset="2"/>
              <a:buChar char="§"/>
            </a:pPr>
            <a:r>
              <a:rPr lang="en-GB" altLang="el-GR" dirty="0"/>
              <a:t> </a:t>
            </a:r>
            <a:r>
              <a:rPr lang="el-GR" altLang="el-GR" sz="2000" dirty="0"/>
              <a:t>Αναπηδώντας στη μεριά του </a:t>
            </a:r>
            <a:r>
              <a:rPr lang="el-GR" altLang="el-GR" sz="2000" dirty="0" err="1"/>
              <a:t>αποκρούοντα</a:t>
            </a:r>
            <a:r>
              <a:rPr lang="el-GR" altLang="el-GR" sz="2000" dirty="0"/>
              <a:t> γυρίζει πίσω προς τη μεριά του φιλέ</a:t>
            </a:r>
            <a:endParaRPr lang="en-GB" altLang="el-GR" sz="2000" dirty="0"/>
          </a:p>
          <a:p>
            <a:pPr>
              <a:buFont typeface="Wingdings" panose="05000000000000000000" pitchFamily="2" charset="2"/>
              <a:buNone/>
            </a:pPr>
            <a:r>
              <a:rPr lang="el-GR" altLang="el-GR" dirty="0"/>
              <a:t>ή</a:t>
            </a:r>
            <a:endParaRPr lang="en-GB" alt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altLang="el-GR" dirty="0"/>
              <a:t> </a:t>
            </a:r>
            <a:r>
              <a:rPr lang="en-GB" altLang="el-GR" sz="1600" dirty="0"/>
              <a:t> </a:t>
            </a:r>
            <a:r>
              <a:rPr lang="el-GR" altLang="el-GR" sz="1600" dirty="0"/>
              <a:t>αν η μπάλα </a:t>
            </a:r>
            <a:r>
              <a:rPr lang="el-GR" altLang="el-GR" dirty="0"/>
              <a:t>σταματήσει στη μεριά του </a:t>
            </a:r>
            <a:r>
              <a:rPr lang="el-GR" altLang="el-GR" dirty="0" err="1"/>
              <a:t>αποκρούοντα</a:t>
            </a:r>
            <a:r>
              <a:rPr lang="en-GB" altLang="el-GR" dirty="0"/>
              <a:t> </a:t>
            </a:r>
            <a:endParaRPr lang="en-US" altLang="el-GR" dirty="0"/>
          </a:p>
          <a:p>
            <a:endParaRPr lang="de-DE" altLang="el-GR" dirty="0"/>
          </a:p>
        </p:txBody>
      </p:sp>
      <p:pic>
        <p:nvPicPr>
          <p:cNvPr id="24" name="Picture 7" descr="ITTF_PTT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4" y="4797908"/>
            <a:ext cx="1456556" cy="15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4" y="155150"/>
            <a:ext cx="3069082" cy="202599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1630326" y="260648"/>
            <a:ext cx="7262154" cy="6192688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el-GR" altLang="el-GR" b="1" i="1" dirty="0">
                <a:solidFill>
                  <a:srgbClr val="FFC000"/>
                </a:solidFill>
              </a:rPr>
              <a:t>           </a:t>
            </a:r>
            <a:r>
              <a:rPr lang="de-DE" altLang="el-GR" sz="2800" b="1" i="1" dirty="0">
                <a:solidFill>
                  <a:srgbClr val="FFC000"/>
                </a:solidFill>
              </a:rPr>
              <a:t>International </a:t>
            </a:r>
            <a:r>
              <a:rPr lang="de-DE" altLang="el-GR" sz="2800" b="1" i="1" dirty="0" err="1">
                <a:solidFill>
                  <a:srgbClr val="FFC000"/>
                </a:solidFill>
              </a:rPr>
              <a:t>Paralympic</a:t>
            </a:r>
            <a:r>
              <a:rPr lang="de-DE" altLang="el-GR" sz="2800" b="1" i="1" dirty="0">
                <a:solidFill>
                  <a:srgbClr val="FFC000"/>
                </a:solidFill>
              </a:rPr>
              <a:t> </a:t>
            </a:r>
            <a:endParaRPr lang="el-GR" altLang="el-GR" sz="2800" b="1" i="1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l-GR" altLang="el-GR" sz="2800" b="1" i="1" dirty="0">
                <a:solidFill>
                  <a:srgbClr val="FFC000"/>
                </a:solidFill>
              </a:rPr>
              <a:t>          </a:t>
            </a:r>
            <a:r>
              <a:rPr lang="de-DE" altLang="el-GR" sz="2800" b="1" i="1" dirty="0">
                <a:solidFill>
                  <a:srgbClr val="FFC000"/>
                </a:solidFill>
              </a:rPr>
              <a:t>Table Tennis </a:t>
            </a:r>
            <a:r>
              <a:rPr lang="de-DE" altLang="el-GR" sz="2800" b="1" i="1" dirty="0" err="1">
                <a:solidFill>
                  <a:srgbClr val="FFC000"/>
                </a:solidFill>
              </a:rPr>
              <a:t>Committee</a:t>
            </a:r>
            <a:r>
              <a:rPr lang="el-GR" altLang="el-GR" sz="2800" b="1" i="1" dirty="0">
                <a:solidFill>
                  <a:srgbClr val="FFC000"/>
                </a:solidFill>
              </a:rPr>
              <a:t> </a:t>
            </a:r>
            <a:endParaRPr lang="en-US" altLang="el-GR" sz="2800" b="1" i="1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de-DE" altLang="el-GR" sz="2800" b="1" i="1" dirty="0">
                <a:solidFill>
                  <a:srgbClr val="FFC000"/>
                </a:solidFill>
              </a:rPr>
              <a:t>                  </a:t>
            </a:r>
            <a:r>
              <a:rPr lang="el-GR" altLang="el-GR" sz="2800" b="1" i="1" dirty="0">
                <a:solidFill>
                  <a:srgbClr val="FFC000"/>
                </a:solidFill>
              </a:rPr>
              <a:t>     </a:t>
            </a:r>
            <a:r>
              <a:rPr lang="de-DE" altLang="el-GR" sz="2800" b="1" i="1" dirty="0">
                <a:solidFill>
                  <a:srgbClr val="FFC000"/>
                </a:solidFill>
              </a:rPr>
              <a:t> (IPTTC)</a:t>
            </a:r>
            <a:endParaRPr lang="en-US" altLang="el-GR" sz="2800" b="1" i="1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sz="2000" b="1" dirty="0">
                <a:solidFill>
                  <a:srgbClr val="FFC000"/>
                </a:solidFill>
              </a:rPr>
              <a:t>Το 1970 </a:t>
            </a:r>
            <a:r>
              <a:rPr lang="el-GR" sz="2000" dirty="0"/>
              <a:t>ιδρύθηκε η </a:t>
            </a:r>
            <a:r>
              <a:rPr lang="el-GR" sz="2000" b="1" dirty="0">
                <a:solidFill>
                  <a:srgbClr val="FFC000"/>
                </a:solidFill>
              </a:rPr>
              <a:t>1</a:t>
            </a:r>
            <a:r>
              <a:rPr lang="el-GR" sz="2000" b="1" baseline="30000" dirty="0">
                <a:solidFill>
                  <a:srgbClr val="FFC000"/>
                </a:solidFill>
              </a:rPr>
              <a:t>η</a:t>
            </a:r>
            <a:r>
              <a:rPr lang="el-GR" sz="2000" b="1" dirty="0">
                <a:solidFill>
                  <a:srgbClr val="FFC000"/>
                </a:solidFill>
              </a:rPr>
              <a:t> επιτροπή αγώνων </a:t>
            </a:r>
            <a:r>
              <a:rPr lang="el-GR" sz="2000" dirty="0"/>
              <a:t>για την επιτραπέζια αντισφαίριση και ήταν υπεύθυνη μόνο    για </a:t>
            </a:r>
            <a:r>
              <a:rPr lang="en-US" sz="2000" b="1" dirty="0">
                <a:solidFill>
                  <a:srgbClr val="FFC000"/>
                </a:solidFill>
              </a:rPr>
              <a:t>events </a:t>
            </a:r>
            <a:r>
              <a:rPr lang="el-GR" sz="2000" b="1" dirty="0">
                <a:solidFill>
                  <a:srgbClr val="FFC000"/>
                </a:solidFill>
              </a:rPr>
              <a:t>με </a:t>
            </a:r>
            <a:r>
              <a:rPr lang="el-GR" sz="2000" b="1" dirty="0" err="1">
                <a:solidFill>
                  <a:srgbClr val="FFC000"/>
                </a:solidFill>
              </a:rPr>
              <a:t>αμαξίδιο</a:t>
            </a:r>
            <a:endParaRPr lang="el-GR" sz="2000" b="1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sz="2000" b="1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000" b="1" dirty="0">
                <a:solidFill>
                  <a:srgbClr val="FFC000"/>
                </a:solidFill>
              </a:rPr>
              <a:t>Το </a:t>
            </a:r>
            <a:r>
              <a:rPr lang="en-US" altLang="el-GR" sz="2000" b="1" dirty="0">
                <a:solidFill>
                  <a:srgbClr val="FFC000"/>
                </a:solidFill>
              </a:rPr>
              <a:t>1976 </a:t>
            </a:r>
            <a:r>
              <a:rPr lang="el-GR" altLang="el-GR" sz="2000" dirty="0"/>
              <a:t>προστέθηκαν αθλητές </a:t>
            </a:r>
            <a:r>
              <a:rPr lang="el-GR" altLang="el-GR" sz="2000" b="1" dirty="0">
                <a:solidFill>
                  <a:srgbClr val="FFC000"/>
                </a:solidFill>
              </a:rPr>
              <a:t>με ακρωτηριασμό </a:t>
            </a:r>
            <a:r>
              <a:rPr lang="el-GR" altLang="el-GR" sz="2000" dirty="0"/>
              <a:t>και  η κατηγορία «Οι άλλοι»</a:t>
            </a:r>
            <a:endParaRPr lang="el-GR" altLang="el-GR" sz="20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000" b="1" dirty="0">
                <a:solidFill>
                  <a:srgbClr val="FFC000"/>
                </a:solidFill>
              </a:rPr>
              <a:t>Το </a:t>
            </a:r>
            <a:r>
              <a:rPr lang="en-US" altLang="el-GR" sz="2000" b="1" dirty="0">
                <a:solidFill>
                  <a:srgbClr val="FFC000"/>
                </a:solidFill>
              </a:rPr>
              <a:t>1980 </a:t>
            </a:r>
            <a:r>
              <a:rPr lang="el-GR" altLang="el-GR" sz="2000" dirty="0"/>
              <a:t>συμπεριελήφθησαν αθλητές με </a:t>
            </a:r>
            <a:r>
              <a:rPr lang="el-GR" altLang="el-GR" sz="2000" b="1" dirty="0">
                <a:solidFill>
                  <a:srgbClr val="FFC000"/>
                </a:solidFill>
              </a:rPr>
              <a:t>εγκεφαλική παράλυση</a:t>
            </a:r>
            <a:endParaRPr lang="el-GR" altLang="el-GR" sz="2000" b="1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endParaRPr lang="el-GR" altLang="el-GR" sz="20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sz="2000" dirty="0"/>
              <a:t>Το </a:t>
            </a:r>
            <a:r>
              <a:rPr lang="el-GR" sz="2000" b="1" dirty="0">
                <a:solidFill>
                  <a:srgbClr val="FFC000"/>
                </a:solidFill>
              </a:rPr>
              <a:t>1</a:t>
            </a:r>
            <a:r>
              <a:rPr lang="el-GR" sz="2000" b="1" baseline="30000" dirty="0">
                <a:solidFill>
                  <a:srgbClr val="FFC000"/>
                </a:solidFill>
              </a:rPr>
              <a:t>ο</a:t>
            </a:r>
            <a:r>
              <a:rPr lang="el-GR" sz="2000" dirty="0"/>
              <a:t> παγκόσμιο έγινε </a:t>
            </a:r>
            <a:r>
              <a:rPr lang="el-GR" sz="2000" b="1" dirty="0">
                <a:solidFill>
                  <a:srgbClr val="FFC000"/>
                </a:solidFill>
              </a:rPr>
              <a:t>το 1982 </a:t>
            </a:r>
            <a:r>
              <a:rPr lang="el-GR" sz="2000" dirty="0"/>
              <a:t>για όλες τις αναπηρίες</a:t>
            </a:r>
            <a:endParaRPr lang="el-GR" sz="20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el-GR" sz="20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000" dirty="0">
                <a:solidFill>
                  <a:schemeClr val="tx2"/>
                </a:solidFill>
              </a:rPr>
              <a:t>Το</a:t>
            </a:r>
            <a:r>
              <a:rPr lang="el-GR" altLang="el-GR" sz="2000" b="1" dirty="0">
                <a:solidFill>
                  <a:srgbClr val="FFC000"/>
                </a:solidFill>
              </a:rPr>
              <a:t> 2002 </a:t>
            </a:r>
            <a:r>
              <a:rPr lang="el-GR" altLang="el-GR" sz="2000" dirty="0"/>
              <a:t>στην </a:t>
            </a:r>
            <a:r>
              <a:rPr lang="en-US" altLang="el-GR" sz="2000" dirty="0"/>
              <a:t>Taipei</a:t>
            </a:r>
            <a:r>
              <a:rPr lang="el-GR" altLang="el-GR" sz="2000" dirty="0"/>
              <a:t> εγκρίθηκε το νέο όνομα </a:t>
            </a:r>
            <a:r>
              <a:rPr lang="en-US" altLang="el-GR" sz="2000" b="1" dirty="0">
                <a:solidFill>
                  <a:srgbClr val="FFC000"/>
                </a:solidFill>
              </a:rPr>
              <a:t>International Paralympic Table Tennis Committee </a:t>
            </a:r>
            <a:endParaRPr lang="de-DE" altLang="el-GR" sz="2000" b="1" dirty="0">
              <a:solidFill>
                <a:srgbClr val="FFC000"/>
              </a:solidFill>
            </a:endParaRPr>
          </a:p>
          <a:p>
            <a:endParaRPr lang="el-GR" sz="2800" dirty="0"/>
          </a:p>
        </p:txBody>
      </p:sp>
      <p:pic>
        <p:nvPicPr>
          <p:cNvPr id="3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6" y="-13063"/>
            <a:ext cx="1013754" cy="67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PC Primary Color (RGB 7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405" y="116632"/>
            <a:ext cx="18351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"/>
            <a:ext cx="2133190" cy="1433977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-171400"/>
            <a:ext cx="7544520" cy="1872208"/>
          </a:xfrm>
        </p:spPr>
        <p:txBody>
          <a:bodyPr/>
          <a:lstStyle/>
          <a:p>
            <a:r>
              <a:rPr lang="el-GR" altLang="zh-TW" sz="2800" b="1" dirty="0">
                <a:solidFill>
                  <a:srgbClr val="FFC000"/>
                </a:solidFill>
                <a:ea typeface="PMingLiU" charset="-120"/>
              </a:rPr>
              <a:t>          </a:t>
            </a:r>
            <a:r>
              <a:rPr lang="en-US" altLang="zh-TW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br>
              <a:rPr lang="el-GR" altLang="zh-TW" sz="2800" b="1" dirty="0">
                <a:solidFill>
                  <a:srgbClr val="FFC000"/>
                </a:solidFill>
                <a:ea typeface="PMingLiU" charset="-120"/>
              </a:rPr>
            </a:br>
            <a:r>
              <a:rPr lang="en-US" altLang="el-GR" sz="2800" b="1" dirty="0">
                <a:solidFill>
                  <a:srgbClr val="FFC000"/>
                </a:solidFill>
              </a:rPr>
              <a:t>        </a:t>
            </a:r>
            <a:r>
              <a:rPr lang="el-GR" altLang="el-GR" sz="2800" b="1" dirty="0">
                <a:solidFill>
                  <a:srgbClr val="FFC000"/>
                </a:solidFill>
              </a:rPr>
              <a:t>  </a:t>
            </a:r>
            <a:r>
              <a:rPr lang="en-US" altLang="el-GR" sz="2800" b="1" dirty="0">
                <a:solidFill>
                  <a:srgbClr val="FFC000"/>
                </a:solidFill>
              </a:rPr>
              <a:t>         </a:t>
            </a:r>
            <a:r>
              <a:rPr lang="el-GR" altLang="el-GR" sz="2800" b="1" dirty="0">
                <a:solidFill>
                  <a:srgbClr val="FFC000"/>
                </a:solidFill>
              </a:rPr>
              <a:t> </a:t>
            </a:r>
            <a:r>
              <a:rPr lang="en-US" altLang="el-GR" sz="2800" b="1" dirty="0">
                <a:solidFill>
                  <a:srgbClr val="FFC000"/>
                </a:solidFill>
              </a:rPr>
              <a:t>PARIS 2024</a:t>
            </a:r>
            <a:br>
              <a:rPr lang="es-AR" altLang="el-GR" sz="2400" b="1" dirty="0">
                <a:solidFill>
                  <a:srgbClr val="FFC000"/>
                </a:solidFill>
              </a:rPr>
            </a:br>
            <a:endParaRPr lang="es-ES" altLang="fr-FR" sz="2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556792"/>
            <a:ext cx="7544519" cy="4824536"/>
          </a:xfrm>
        </p:spPr>
        <p:txBody>
          <a:bodyPr/>
          <a:lstStyle/>
          <a:p>
            <a:pPr marL="0" indent="0">
              <a:buNone/>
            </a:pPr>
            <a:r>
              <a:rPr lang="el-GR" altLang="fr-FR" dirty="0"/>
              <a:t>      Μέχρι τους </a:t>
            </a:r>
            <a:r>
              <a:rPr lang="el-GR" altLang="fr-FR" dirty="0" err="1"/>
              <a:t>παρα</a:t>
            </a:r>
            <a:r>
              <a:rPr lang="en-US" altLang="fr-FR" dirty="0"/>
              <a:t> O</a:t>
            </a:r>
            <a:r>
              <a:rPr lang="el-GR" altLang="fr-FR" dirty="0" err="1"/>
              <a:t>λυμπιακούς</a:t>
            </a:r>
            <a:r>
              <a:rPr lang="el-GR" altLang="fr-FR" dirty="0"/>
              <a:t> του Τόκιο  τα   </a:t>
            </a:r>
            <a:endParaRPr lang="el-GR" altLang="fr-FR" dirty="0"/>
          </a:p>
          <a:p>
            <a:pPr marL="0" indent="0">
              <a:buNone/>
            </a:pPr>
            <a:r>
              <a:rPr lang="el-GR" altLang="fr-FR" dirty="0"/>
              <a:t>                αγωνίσματα που </a:t>
            </a:r>
            <a:r>
              <a:rPr lang="el-GR" altLang="fr-FR" dirty="0" err="1"/>
              <a:t>διεξαγονταν</a:t>
            </a:r>
            <a:r>
              <a:rPr lang="el-GR" altLang="fr-FR" dirty="0"/>
              <a:t> ήταν:</a:t>
            </a:r>
            <a:endParaRPr lang="el-GR" altLang="fr-FR" dirty="0"/>
          </a:p>
          <a:p>
            <a:r>
              <a:rPr lang="el-GR" altLang="fr-FR" dirty="0"/>
              <a:t>Ομαδικό αντρών και γυναικών </a:t>
            </a:r>
            <a:endParaRPr lang="el-GR" altLang="fr-FR" dirty="0"/>
          </a:p>
          <a:p>
            <a:r>
              <a:rPr lang="el-GR" altLang="fr-FR" dirty="0"/>
              <a:t>Ατομικό αντρών και γυναικών</a:t>
            </a:r>
            <a:endParaRPr lang="el-GR" altLang="fr-FR" dirty="0"/>
          </a:p>
          <a:p>
            <a:endParaRPr lang="el-GR" altLang="fr-FR" dirty="0"/>
          </a:p>
          <a:p>
            <a:pPr marL="0" indent="0">
              <a:buNone/>
            </a:pPr>
            <a:r>
              <a:rPr lang="el-GR" altLang="fr-FR" dirty="0"/>
              <a:t>    Στους </a:t>
            </a:r>
            <a:r>
              <a:rPr lang="el-GR" altLang="fr-FR" dirty="0" err="1"/>
              <a:t>παρα</a:t>
            </a:r>
            <a:r>
              <a:rPr lang="el-GR" altLang="fr-FR" dirty="0"/>
              <a:t> Ολυμπιακούς του Παρισιού το 2024, </a:t>
            </a:r>
            <a:endParaRPr lang="el-GR" altLang="fr-FR" dirty="0"/>
          </a:p>
          <a:p>
            <a:pPr marL="0" indent="0">
              <a:buNone/>
            </a:pPr>
            <a:r>
              <a:rPr lang="el-GR" altLang="fr-FR" dirty="0"/>
              <a:t>    τ</a:t>
            </a:r>
            <a:r>
              <a:rPr lang="en-US" altLang="fr-FR" dirty="0"/>
              <a:t>o</a:t>
            </a:r>
            <a:r>
              <a:rPr lang="el-GR" altLang="fr-FR" dirty="0"/>
              <a:t> διπλό αντικατέστησε το ομαδικό</a:t>
            </a:r>
            <a:endParaRPr lang="el-GR" altLang="fr-FR" dirty="0"/>
          </a:p>
          <a:p>
            <a:pPr marL="0" indent="0">
              <a:buNone/>
            </a:pPr>
            <a:r>
              <a:rPr lang="el-GR" altLang="fr-FR" dirty="0"/>
              <a:t>                            Αγωνίσματα διπλών</a:t>
            </a:r>
            <a:endParaRPr lang="el-GR" altLang="fr-FR" dirty="0"/>
          </a:p>
          <a:p>
            <a:r>
              <a:rPr lang="el-GR" altLang="fr-FR" dirty="0"/>
              <a:t>  Διπλό Αντρών</a:t>
            </a:r>
            <a:endParaRPr lang="el-GR" altLang="fr-FR" dirty="0"/>
          </a:p>
          <a:p>
            <a:r>
              <a:rPr lang="el-GR" altLang="fr-FR" dirty="0"/>
              <a:t>  Διπλό Γυναικών</a:t>
            </a:r>
            <a:endParaRPr lang="el-GR" altLang="fr-FR" dirty="0"/>
          </a:p>
          <a:p>
            <a:r>
              <a:rPr lang="el-GR" altLang="fr-FR" dirty="0"/>
              <a:t>  Διπλό μεικτό</a:t>
            </a:r>
            <a:endParaRPr lang="el-GR" altLang="fr-FR" dirty="0"/>
          </a:p>
        </p:txBody>
      </p:sp>
      <p:pic>
        <p:nvPicPr>
          <p:cNvPr id="5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569"/>
            <a:ext cx="1008112" cy="6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TTF_PTT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32656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472511" cy="1656184"/>
          </a:xfrm>
        </p:spPr>
        <p:txBody>
          <a:bodyPr/>
          <a:lstStyle/>
          <a:p>
            <a:r>
              <a:rPr lang="el-GR" altLang="zh-TW" sz="2800" b="1" dirty="0">
                <a:solidFill>
                  <a:srgbClr val="FFC000"/>
                </a:solidFill>
                <a:ea typeface="PMingLiU" charset="-120"/>
              </a:rPr>
              <a:t>          </a:t>
            </a:r>
            <a:r>
              <a:rPr lang="en-US" altLang="zh-TW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br>
              <a:rPr lang="el-GR" altLang="zh-TW" sz="2800" b="1" dirty="0">
                <a:solidFill>
                  <a:srgbClr val="FFC000"/>
                </a:solidFill>
                <a:ea typeface="PMingLiU" charset="-120"/>
              </a:rPr>
            </a:br>
            <a:r>
              <a:rPr lang="en-US" altLang="el-GR" sz="2800" b="1" dirty="0">
                <a:solidFill>
                  <a:srgbClr val="FFC000"/>
                </a:solidFill>
              </a:rPr>
              <a:t>        </a:t>
            </a:r>
            <a:r>
              <a:rPr lang="el-GR" altLang="el-GR" sz="2800" b="1" dirty="0">
                <a:solidFill>
                  <a:srgbClr val="FFC000"/>
                </a:solidFill>
              </a:rPr>
              <a:t>    </a:t>
            </a:r>
            <a:r>
              <a:rPr lang="el-GR" altLang="el-GR" sz="2400" b="1" dirty="0">
                <a:solidFill>
                  <a:srgbClr val="FFC000"/>
                </a:solidFill>
              </a:rPr>
              <a:t>ΣΥΣΤΗΜΑ ΤΑΞΙΝΟΜΗΣΗΣ</a:t>
            </a:r>
            <a:br>
              <a:rPr lang="es-AR" altLang="el-GR" sz="2400" b="1" dirty="0">
                <a:solidFill>
                  <a:srgbClr val="FFC000"/>
                </a:solidFill>
              </a:rPr>
            </a:br>
            <a:endParaRPr lang="es-ES" altLang="fr-FR" sz="2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700808"/>
            <a:ext cx="7544519" cy="4425355"/>
          </a:xfrm>
        </p:spPr>
        <p:txBody>
          <a:bodyPr/>
          <a:lstStyle/>
          <a:p>
            <a:r>
              <a:rPr lang="el-GR" altLang="fr-FR" dirty="0"/>
              <a:t>Οι </a:t>
            </a:r>
            <a:r>
              <a:rPr lang="el-GR" altLang="fr-FR" dirty="0" err="1"/>
              <a:t>παραολυμπιακοί</a:t>
            </a:r>
            <a:r>
              <a:rPr lang="el-GR" altLang="fr-FR" dirty="0"/>
              <a:t> στο Παρίσι 2024  φιλοξένησαν 280 αθλητές επιτραπέζιας αντισφαίρισης οι οποίοι αγωνίστηκαν σε 31 κατηγορίες</a:t>
            </a:r>
            <a:endParaRPr lang="el-GR" altLang="fr-FR" dirty="0"/>
          </a:p>
          <a:p>
            <a:endParaRPr lang="en-US" altLang="fr-FR" dirty="0"/>
          </a:p>
          <a:p>
            <a:r>
              <a:rPr lang="el-GR" altLang="fr-FR" dirty="0"/>
              <a:t>Οι αγώνες στο Παρίσι ξεκίνησαν στις 28 Αυγούστου 2024  </a:t>
            </a:r>
            <a:endParaRPr lang="es-ES" altLang="fr-FR" dirty="0"/>
          </a:p>
        </p:txBody>
      </p:sp>
      <p:pic>
        <p:nvPicPr>
          <p:cNvPr id="5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569"/>
            <a:ext cx="1008112" cy="6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TTF_PTT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4405900"/>
            <a:ext cx="2018518" cy="21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899592" y="221460"/>
            <a:ext cx="7993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2800" b="1" dirty="0">
                <a:solidFill>
                  <a:srgbClr val="FFC000"/>
                </a:solidFill>
              </a:rPr>
              <a:t>                           </a:t>
            </a:r>
            <a:endParaRPr lang="es-AR" altLang="el-GR" sz="2800" b="1" dirty="0">
              <a:solidFill>
                <a:srgbClr val="FFC000"/>
              </a:solidFill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685800" y="1981200"/>
            <a:ext cx="472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de-DE" altLang="el-GR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13" name="Rectangle 13"/>
          <p:cNvSpPr>
            <a:spLocks noChangeArrowheads="1"/>
          </p:cNvSpPr>
          <p:nvPr/>
        </p:nvSpPr>
        <p:spPr bwMode="auto">
          <a:xfrm>
            <a:off x="1768349" y="831183"/>
            <a:ext cx="7051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buFontTx/>
              <a:buNone/>
            </a:pPr>
            <a:endParaRPr lang="el-GR" altLang="el-GR" sz="2400" dirty="0"/>
          </a:p>
        </p:txBody>
      </p:sp>
      <p:sp>
        <p:nvSpPr>
          <p:cNvPr id="307219" name="Rectangle 19"/>
          <p:cNvSpPr>
            <a:spLocks noChangeArrowheads="1"/>
          </p:cNvSpPr>
          <p:nvPr/>
        </p:nvSpPr>
        <p:spPr bwMode="auto">
          <a:xfrm>
            <a:off x="1447800" y="2258219"/>
            <a:ext cx="72326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l-GR" altLang="el-GR" sz="2000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l-GR" sz="2400" dirty="0"/>
          </a:p>
        </p:txBody>
      </p:sp>
      <p:pic>
        <p:nvPicPr>
          <p:cNvPr id="19" name="Picture 7" descr="ITTF_PTT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6" y="655625"/>
            <a:ext cx="1456556" cy="152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895475" y="76200"/>
            <a:ext cx="678497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</a:rPr>
              <a:t>                  </a:t>
            </a:r>
            <a:r>
              <a:rPr lang="el-GR" sz="2400" b="1" dirty="0">
                <a:solidFill>
                  <a:srgbClr val="FFC000"/>
                </a:solidFill>
              </a:rPr>
              <a:t>ΙΜΠΡΑΗΜ ΧΑΜΑΝΤΟΥ</a:t>
            </a:r>
            <a:endParaRPr lang="el-GR" sz="2400" b="1" dirty="0">
              <a:solidFill>
                <a:srgbClr val="FFC000"/>
              </a:solidFill>
            </a:endParaRPr>
          </a:p>
          <a:p>
            <a:endParaRPr lang="el-GR" sz="2400" b="1" dirty="0">
              <a:solidFill>
                <a:srgbClr val="FFC000"/>
              </a:solidFill>
            </a:endParaRPr>
          </a:p>
          <a:p>
            <a:r>
              <a:rPr lang="el-GR" dirty="0"/>
              <a:t>Ο Αιγύπτιος </a:t>
            </a:r>
            <a:r>
              <a:rPr lang="el-GR" dirty="0" err="1"/>
              <a:t>παραολυμπιονίκης</a:t>
            </a:r>
            <a:r>
              <a:rPr lang="el-GR" dirty="0"/>
              <a:t> έχασε τα δύο χέρια του σε ατύχημα με τρένο σε ηλικία 10 ετών</a:t>
            </a:r>
            <a:endParaRPr lang="en-US" dirty="0"/>
          </a:p>
          <a:p>
            <a:endParaRPr lang="en-US" dirty="0"/>
          </a:p>
          <a:p>
            <a:r>
              <a:rPr lang="el-GR" dirty="0"/>
              <a:t> «</a:t>
            </a:r>
            <a:r>
              <a:rPr lang="el-GR" sz="2000" dirty="0"/>
              <a:t>Θέλω να πω σε όλους πως τίποτα δεν είναι αδύνατο και πως όλοι μπορούν να κάνουν αυτό που αγαπούν, κόντρα σε όλες τις αντιξοότητες</a:t>
            </a:r>
            <a:endParaRPr lang="en-US" sz="2000" dirty="0"/>
          </a:p>
          <a:p>
            <a:r>
              <a:rPr lang="el-GR" sz="2000" dirty="0"/>
              <a:t> Η αναπηρία δεν είναι στα χέρια ή στα πόδια, αλλά το να αποδέχεσαι ότι δεν μπορείς να κάνεις αυτό που σου αρέσει»</a:t>
            </a:r>
            <a:r>
              <a:rPr lang="en-US" sz="2000" dirty="0"/>
              <a:t>      </a:t>
            </a:r>
            <a:endParaRPr lang="el-GR" sz="2000" dirty="0"/>
          </a:p>
          <a:p>
            <a:endParaRPr lang="el-GR" sz="2000" dirty="0"/>
          </a:p>
          <a:p>
            <a:r>
              <a:rPr lang="en-US" sz="2000" dirty="0"/>
              <a:t> </a:t>
            </a:r>
            <a:r>
              <a:rPr lang="en-US" sz="1200" dirty="0">
                <a:solidFill>
                  <a:srgbClr val="FFC000"/>
                </a:solidFill>
              </a:rPr>
              <a:t>5o</a:t>
            </a:r>
            <a:r>
              <a:rPr lang="el-GR" sz="1200" dirty="0">
                <a:solidFill>
                  <a:srgbClr val="FFC000"/>
                </a:solidFill>
              </a:rPr>
              <a:t>                                                                                                            4ο</a:t>
            </a:r>
            <a:endParaRPr lang="el-GR" sz="12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aigiptios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0242"/>
            <a:ext cx="4600815" cy="25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Θέση περιεχομένου 3">
            <a:hlinkClick r:id="rId5" action="ppaction://hlinkfile"/>
          </p:cNvPr>
          <p:cNvPicPr>
            <a:picLocks noGrp="1" noChangeAspect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15" y="4140242"/>
            <a:ext cx="4543185" cy="2544183"/>
          </a:xfrm>
        </p:spPr>
      </p:pic>
    </p:spTree>
    <p:custDataLst>
      <p:tags r:id="rId7"/>
    </p:custDataLst>
  </p:cSld>
  <p:clrMapOvr>
    <a:masterClrMapping/>
  </p:clrMapOvr>
  <p:transition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71" y="1819545"/>
            <a:ext cx="3859629" cy="4824536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120568" cy="288032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1835696" y="188640"/>
            <a:ext cx="6264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C000"/>
                </a:solidFill>
              </a:rPr>
              <a:t>ΕΥΧΑΡΙΣΤΏ ΠΟΛΎ</a:t>
            </a:r>
            <a:r>
              <a:rPr lang="en-US" sz="4400" b="1" dirty="0">
                <a:solidFill>
                  <a:srgbClr val="FFC000"/>
                </a:solidFill>
              </a:rPr>
              <a:t>!</a:t>
            </a:r>
            <a:endParaRPr lang="el-GR" sz="4400" dirty="0"/>
          </a:p>
        </p:txBody>
      </p:sp>
      <p:pic>
        <p:nvPicPr>
          <p:cNvPr id="6" name="Θέση περιεχομένου 3"/>
          <p:cNvPicPr>
            <a:picLocks noGrp="1" noChangeAspect="1"/>
          </p:cNvPicPr>
          <p:nvPr>
            <p:ph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6784"/>
            <a:ext cx="6044208" cy="4032830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50" y="1463839"/>
            <a:ext cx="3696506" cy="535872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332656"/>
            <a:ext cx="7472511" cy="1656184"/>
          </a:xfrm>
        </p:spPr>
        <p:txBody>
          <a:bodyPr/>
          <a:lstStyle/>
          <a:p>
            <a:r>
              <a:rPr lang="el-GR" altLang="zh-TW" sz="2800" b="1" dirty="0">
                <a:solidFill>
                  <a:srgbClr val="FFC000"/>
                </a:solidFill>
                <a:ea typeface="PMingLiU" charset="-120"/>
              </a:rPr>
              <a:t>          </a:t>
            </a:r>
            <a:r>
              <a:rPr lang="en-US" altLang="zh-TW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br>
              <a:rPr lang="el-GR" altLang="zh-TW" sz="2800" b="1" dirty="0">
                <a:solidFill>
                  <a:srgbClr val="FFC000"/>
                </a:solidFill>
                <a:ea typeface="PMingLiU" charset="-120"/>
              </a:rPr>
            </a:br>
            <a:r>
              <a:rPr lang="en-US" altLang="el-GR" sz="2800" b="1" dirty="0">
                <a:solidFill>
                  <a:srgbClr val="FFC000"/>
                </a:solidFill>
              </a:rPr>
              <a:t>        </a:t>
            </a:r>
            <a:r>
              <a:rPr lang="el-GR" altLang="el-GR" sz="2800" b="1" dirty="0">
                <a:solidFill>
                  <a:srgbClr val="FFC000"/>
                </a:solidFill>
              </a:rPr>
              <a:t>  </a:t>
            </a:r>
            <a:r>
              <a:rPr lang="en-US" altLang="el-GR" sz="2800" b="1" dirty="0">
                <a:solidFill>
                  <a:srgbClr val="FFC000"/>
                </a:solidFill>
              </a:rPr>
              <a:t>          </a:t>
            </a:r>
            <a:r>
              <a:rPr lang="el-GR" altLang="el-GR" sz="2800" b="1" dirty="0">
                <a:solidFill>
                  <a:srgbClr val="FFC000"/>
                </a:solidFill>
              </a:rPr>
              <a:t>  </a:t>
            </a:r>
            <a:r>
              <a:rPr lang="en-US" altLang="el-GR" b="1" dirty="0">
                <a:solidFill>
                  <a:srgbClr val="FFC000"/>
                </a:solidFill>
              </a:rPr>
              <a:t>PARIS 2024</a:t>
            </a:r>
            <a:br>
              <a:rPr lang="es-AR" altLang="el-GR" sz="2400" b="1" dirty="0">
                <a:solidFill>
                  <a:srgbClr val="FFC000"/>
                </a:solidFill>
              </a:rPr>
            </a:br>
            <a:endParaRPr lang="es-ES" altLang="fr-FR" sz="2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700808"/>
            <a:ext cx="7544519" cy="4425355"/>
          </a:xfrm>
        </p:spPr>
        <p:txBody>
          <a:bodyPr/>
          <a:lstStyle/>
          <a:p>
            <a:r>
              <a:rPr lang="el-GR" altLang="fr-FR" dirty="0"/>
              <a:t>Οι κατηγορίες των ζευγαριών στα διπλά βγήκαν από τον μεγαλύτερο αριθμό που βγαίνει από το άθροισμα των κλάσεων των δύο παικτών</a:t>
            </a:r>
            <a:endParaRPr lang="en-US" altLang="fr-FR" dirty="0"/>
          </a:p>
          <a:p>
            <a:endParaRPr lang="el-GR" altLang="fr-FR" dirty="0"/>
          </a:p>
          <a:p>
            <a:pPr marL="0" indent="0">
              <a:buNone/>
            </a:pPr>
            <a:r>
              <a:rPr lang="en-US" altLang="fr-FR" dirty="0"/>
              <a:t>    </a:t>
            </a:r>
            <a:r>
              <a:rPr lang="el-GR" altLang="fr-FR" dirty="0"/>
              <a:t>Υπάρχουν:</a:t>
            </a:r>
            <a:endParaRPr lang="el-GR" altLang="fr-FR" dirty="0"/>
          </a:p>
          <a:p>
            <a:r>
              <a:rPr lang="en-US" altLang="fr-FR" dirty="0"/>
              <a:t>   </a:t>
            </a:r>
            <a:r>
              <a:rPr lang="el-GR" altLang="fr-FR" dirty="0"/>
              <a:t>4 κατηγορίες στο διπλό αντρών </a:t>
            </a:r>
            <a:endParaRPr lang="el-GR" altLang="fr-FR" dirty="0"/>
          </a:p>
          <a:p>
            <a:r>
              <a:rPr lang="en-US" altLang="fr-FR" dirty="0"/>
              <a:t>   </a:t>
            </a:r>
            <a:r>
              <a:rPr lang="el-GR" altLang="fr-FR" dirty="0"/>
              <a:t>4 κατηγορίες στο διπλό  γυναικών </a:t>
            </a:r>
            <a:endParaRPr lang="el-GR" altLang="fr-FR" dirty="0"/>
          </a:p>
          <a:p>
            <a:r>
              <a:rPr lang="en-US" altLang="fr-FR" dirty="0"/>
              <a:t>   </a:t>
            </a:r>
            <a:r>
              <a:rPr lang="el-GR" altLang="fr-FR" dirty="0"/>
              <a:t>2 κατηγορίες στο διπλό  μεικτό </a:t>
            </a:r>
            <a:endParaRPr lang="es-ES" altLang="fr-FR" dirty="0"/>
          </a:p>
        </p:txBody>
      </p:sp>
      <p:pic>
        <p:nvPicPr>
          <p:cNvPr id="5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569"/>
            <a:ext cx="1008112" cy="6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TTF_PTT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" y="3736638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TT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232" y="102569"/>
            <a:ext cx="1683485" cy="15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627313" y="5661025"/>
            <a:ext cx="3673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de-DE" altLang="el-GR" sz="3200" b="1"/>
              <a:t>WWW.IPTTC.ORG</a:t>
            </a:r>
            <a:endParaRPr lang="de-DE" altLang="el-GR" sz="3200" b="1"/>
          </a:p>
        </p:txBody>
      </p:sp>
      <p:pic>
        <p:nvPicPr>
          <p:cNvPr id="7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148"/>
            <a:ext cx="1008112" cy="6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7" y="1729793"/>
            <a:ext cx="3960440" cy="2618199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17245"/>
            <a:ext cx="4133848" cy="2531982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93" y="4622286"/>
            <a:ext cx="4715055" cy="2072262"/>
          </a:xfrm>
        </p:spPr>
      </p:pic>
      <p:sp>
        <p:nvSpPr>
          <p:cNvPr id="9" name="Ορθογώνιο 8"/>
          <p:cNvSpPr/>
          <p:nvPr/>
        </p:nvSpPr>
        <p:spPr>
          <a:xfrm>
            <a:off x="1907704" y="332656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FFC000"/>
                </a:solidFill>
                <a:ea typeface="PMingLiU" charset="-120"/>
              </a:rPr>
              <a:t>     ITTF Para Table Tennis </a:t>
            </a:r>
            <a:br>
              <a:rPr lang="el-GR" altLang="zh-TW" sz="3200" b="1" dirty="0">
                <a:solidFill>
                  <a:srgbClr val="FFC000"/>
                </a:solidFill>
                <a:ea typeface="PMingLiU" charset="-120"/>
              </a:rPr>
            </a:br>
            <a:r>
              <a:rPr lang="en-US" altLang="el-GR" sz="3200" b="1" dirty="0">
                <a:solidFill>
                  <a:srgbClr val="FFC000"/>
                </a:solidFill>
              </a:rPr>
              <a:t>        </a:t>
            </a:r>
            <a:r>
              <a:rPr lang="el-GR" altLang="el-GR" sz="3200" b="1" dirty="0">
                <a:solidFill>
                  <a:srgbClr val="FFC000"/>
                </a:solidFill>
              </a:rPr>
              <a:t>  </a:t>
            </a:r>
            <a:r>
              <a:rPr lang="en-US" altLang="el-GR" sz="3200" b="1" dirty="0">
                <a:solidFill>
                  <a:srgbClr val="FFC000"/>
                </a:solidFill>
              </a:rPr>
              <a:t>      </a:t>
            </a:r>
            <a:r>
              <a:rPr lang="el-GR" altLang="el-GR" sz="3200" b="1" dirty="0">
                <a:solidFill>
                  <a:srgbClr val="FFC000"/>
                </a:solidFill>
              </a:rPr>
              <a:t> </a:t>
            </a:r>
            <a:r>
              <a:rPr lang="en-US" altLang="el-GR" sz="3200" b="1" dirty="0">
                <a:solidFill>
                  <a:srgbClr val="FFC000"/>
                </a:solidFill>
              </a:rPr>
              <a:t>PARIS 2024</a:t>
            </a:r>
            <a:br>
              <a:rPr lang="es-AR" altLang="el-GR" sz="3200" b="1" dirty="0">
                <a:solidFill>
                  <a:srgbClr val="FFC000"/>
                </a:solidFill>
              </a:rPr>
            </a:br>
            <a:endParaRPr lang="el-GR" sz="3200" dirty="0"/>
          </a:p>
        </p:txBody>
      </p:sp>
      <p:pic>
        <p:nvPicPr>
          <p:cNvPr id="12" name="Picture 7" descr="ITTF_PTT-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9" y="69148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1187624" y="0"/>
            <a:ext cx="7956376" cy="5805264"/>
          </a:xfrm>
        </p:spPr>
        <p:txBody>
          <a:bodyPr/>
          <a:lstStyle/>
          <a:p>
            <a:pPr marL="0" indent="0">
              <a:buClr>
                <a:srgbClr val="FFC000"/>
              </a:buClr>
              <a:buNone/>
            </a:pPr>
            <a:r>
              <a:rPr lang="el-GR" altLang="el-GR" dirty="0"/>
              <a:t>   </a:t>
            </a:r>
            <a:endParaRPr lang="el-GR" altLang="el-GR" dirty="0"/>
          </a:p>
          <a:p>
            <a:pPr marL="0" indent="0">
              <a:buClr>
                <a:srgbClr val="FFC000"/>
              </a:buClr>
              <a:buNone/>
            </a:pPr>
            <a:r>
              <a:rPr lang="el-GR" altLang="el-GR" b="1" dirty="0">
                <a:solidFill>
                  <a:srgbClr val="FFC000"/>
                </a:solidFill>
              </a:rPr>
              <a:t>   </a:t>
            </a:r>
            <a:r>
              <a:rPr lang="de-DE" altLang="el-GR" sz="3200" b="1" dirty="0">
                <a:solidFill>
                  <a:srgbClr val="FFC000"/>
                </a:solidFill>
              </a:rPr>
              <a:t>International </a:t>
            </a:r>
            <a:r>
              <a:rPr lang="de-DE" altLang="el-GR" sz="3200" b="1" dirty="0" err="1">
                <a:solidFill>
                  <a:srgbClr val="FFC000"/>
                </a:solidFill>
              </a:rPr>
              <a:t>Paralympic</a:t>
            </a:r>
            <a:r>
              <a:rPr lang="de-DE" altLang="el-GR" sz="3200" b="1" dirty="0">
                <a:solidFill>
                  <a:srgbClr val="FFC000"/>
                </a:solidFill>
              </a:rPr>
              <a:t> Table Tennis</a:t>
            </a:r>
            <a:endParaRPr lang="el-GR" altLang="el-GR" sz="3200" b="1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l-GR" altLang="el-GR" sz="3200" b="1" dirty="0">
                <a:solidFill>
                  <a:srgbClr val="FFC000"/>
                </a:solidFill>
              </a:rPr>
              <a:t>         </a:t>
            </a:r>
            <a:r>
              <a:rPr lang="de-DE" altLang="el-GR" sz="3200" b="1" dirty="0">
                <a:solidFill>
                  <a:srgbClr val="FFC000"/>
                </a:solidFill>
              </a:rPr>
              <a:t> </a:t>
            </a:r>
            <a:r>
              <a:rPr lang="el-GR" altLang="el-GR" sz="3200" b="1" dirty="0">
                <a:solidFill>
                  <a:srgbClr val="FFC000"/>
                </a:solidFill>
              </a:rPr>
              <a:t>   </a:t>
            </a:r>
            <a:r>
              <a:rPr lang="de-DE" altLang="el-GR" sz="3200" b="1" dirty="0" err="1">
                <a:solidFill>
                  <a:srgbClr val="FFC000"/>
                </a:solidFill>
              </a:rPr>
              <a:t>Committee</a:t>
            </a:r>
            <a:r>
              <a:rPr lang="el-GR" altLang="el-GR" sz="3200" b="1" dirty="0">
                <a:solidFill>
                  <a:srgbClr val="FFC000"/>
                </a:solidFill>
              </a:rPr>
              <a:t> </a:t>
            </a:r>
            <a:r>
              <a:rPr lang="en-US" altLang="el-GR" sz="3200" b="1" dirty="0">
                <a:solidFill>
                  <a:srgbClr val="FFC000"/>
                </a:solidFill>
              </a:rPr>
              <a:t>IPTTC</a:t>
            </a:r>
            <a:endParaRPr lang="es-AR" altLang="el-GR" sz="3200" b="1" dirty="0">
              <a:solidFill>
                <a:srgbClr val="FFC000"/>
              </a:solidFill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el-GR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altLang="el-GR" dirty="0"/>
              <a:t>   </a:t>
            </a:r>
            <a:r>
              <a:rPr lang="el-GR" altLang="el-GR" dirty="0"/>
              <a:t>Οι παίκτες κερδίζουν πόντους από την συμμετοχή </a:t>
            </a:r>
            <a:endParaRPr lang="en-US" altLang="el-GR" dirty="0"/>
          </a:p>
          <a:p>
            <a:pPr marL="0" indent="0">
              <a:buClr>
                <a:srgbClr val="FFC000"/>
              </a:buClr>
              <a:buNone/>
            </a:pPr>
            <a:r>
              <a:rPr lang="en-US" altLang="el-GR" dirty="0"/>
              <a:t>      </a:t>
            </a:r>
            <a:r>
              <a:rPr lang="el-GR" altLang="el-GR" dirty="0"/>
              <a:t>στους διεθνής αγώνες και το </a:t>
            </a:r>
            <a:r>
              <a:rPr lang="en-US" altLang="el-GR" dirty="0"/>
              <a:t>Ranking list</a:t>
            </a:r>
            <a:endParaRPr lang="en-US" altLang="el-GR" dirty="0"/>
          </a:p>
          <a:p>
            <a:pPr marL="0" indent="0">
              <a:buClr>
                <a:srgbClr val="FFC000"/>
              </a:buClr>
              <a:buNone/>
            </a:pPr>
            <a:r>
              <a:rPr lang="en-US" altLang="el-GR" dirty="0"/>
              <a:t>      </a:t>
            </a:r>
            <a:r>
              <a:rPr lang="el-GR" altLang="el-GR" dirty="0"/>
              <a:t>ενημερώνεται κάθε 4 χρόνια</a:t>
            </a:r>
            <a:endParaRPr lang="el-GR" altLang="el-GR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el-GR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dirty="0"/>
              <a:t>   Χρησιμοποιείται για την πρόκριση των αθλητών στα </a:t>
            </a:r>
            <a:endParaRPr lang="en-US" altLang="el-GR" dirty="0"/>
          </a:p>
          <a:p>
            <a:pPr marL="0" indent="0">
              <a:buClr>
                <a:srgbClr val="FFC000"/>
              </a:buClr>
              <a:buNone/>
            </a:pPr>
            <a:r>
              <a:rPr lang="en-US" altLang="el-GR" dirty="0"/>
              <a:t>       </a:t>
            </a:r>
            <a:r>
              <a:rPr lang="el-GR" altLang="el-GR" dirty="0"/>
              <a:t>παγκόσμια   και </a:t>
            </a:r>
            <a:r>
              <a:rPr lang="el-GR" altLang="el-GR" dirty="0" err="1"/>
              <a:t>παρα</a:t>
            </a:r>
            <a:r>
              <a:rPr lang="el-GR" altLang="el-GR" dirty="0"/>
              <a:t> ολυμπιακά τουρνουά </a:t>
            </a:r>
            <a:endParaRPr lang="en-US" altLang="el-GR" dirty="0"/>
          </a:p>
          <a:p>
            <a:pPr marL="0" indent="0">
              <a:buClr>
                <a:srgbClr val="FFC000"/>
              </a:buClr>
              <a:buNone/>
            </a:pPr>
            <a:endParaRPr lang="el-GR" altLang="el-GR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altLang="el-GR" dirty="0"/>
              <a:t>   </a:t>
            </a:r>
            <a:r>
              <a:rPr lang="el-GR" altLang="el-GR" dirty="0"/>
              <a:t>Κάθε χρόνο περίπου 30 διεθνή τουρνουά </a:t>
            </a:r>
            <a:endParaRPr lang="en-US" altLang="el-GR" dirty="0"/>
          </a:p>
          <a:p>
            <a:pPr marL="0" indent="0">
              <a:buClr>
                <a:srgbClr val="FFC000"/>
              </a:buClr>
              <a:buNone/>
            </a:pPr>
            <a:r>
              <a:rPr lang="en-US" altLang="el-GR" dirty="0"/>
              <a:t>      </a:t>
            </a:r>
            <a:r>
              <a:rPr lang="el-GR" altLang="el-GR" dirty="0"/>
              <a:t>οργανώνονται από την Διεθνή </a:t>
            </a:r>
            <a:r>
              <a:rPr lang="el-GR" altLang="el-GR" dirty="0" err="1"/>
              <a:t>παρα</a:t>
            </a:r>
            <a:r>
              <a:rPr lang="el-GR" altLang="el-GR" dirty="0"/>
              <a:t> ολυμπιακή </a:t>
            </a:r>
            <a:endParaRPr lang="en-US" altLang="el-GR" dirty="0"/>
          </a:p>
          <a:p>
            <a:pPr marL="0" indent="0">
              <a:buClr>
                <a:srgbClr val="FFC000"/>
              </a:buClr>
              <a:buNone/>
            </a:pPr>
            <a:r>
              <a:rPr lang="en-US" altLang="el-GR" dirty="0"/>
              <a:t>      </a:t>
            </a:r>
            <a:r>
              <a:rPr lang="el-GR" altLang="el-GR" dirty="0"/>
              <a:t>επιτροπή </a:t>
            </a:r>
            <a:endParaRPr lang="de-DE" altLang="el-GR" dirty="0"/>
          </a:p>
          <a:p>
            <a:endParaRPr lang="el-GR" dirty="0"/>
          </a:p>
        </p:txBody>
      </p:sp>
      <p:pic>
        <p:nvPicPr>
          <p:cNvPr id="3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569"/>
            <a:ext cx="1008112" cy="6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ITTF_PTT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" y="332656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/>
          <p:cNvPicPr>
            <a:picLocks noGrp="1" noChangeAspect="1"/>
          </p:cNvPicPr>
          <p:nvPr>
            <p:ph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57" y="1916832"/>
            <a:ext cx="5193643" cy="3462428"/>
          </a:xfr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141970" cy="346242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835696" y="188640"/>
            <a:ext cx="62646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FFC000"/>
                </a:solidFill>
              </a:rPr>
              <a:t>ΕΥΧΑΡΙΣΤΏ ΠΟΛΎ</a:t>
            </a:r>
            <a:r>
              <a:rPr lang="en-US" sz="4400" b="1" dirty="0">
                <a:solidFill>
                  <a:srgbClr val="FFC000"/>
                </a:solidFill>
              </a:rPr>
              <a:t>!</a:t>
            </a:r>
            <a:endParaRPr lang="el-GR" sz="4400" dirty="0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/>
          <p:cNvSpPr txBox="1">
            <a:spLocks noChangeArrowheads="1"/>
          </p:cNvSpPr>
          <p:nvPr/>
        </p:nvSpPr>
        <p:spPr bwMode="auto">
          <a:xfrm>
            <a:off x="1691680" y="260649"/>
            <a:ext cx="66252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de-DE" altLang="el-GR" sz="3200" b="1" dirty="0">
                <a:solidFill>
                  <a:srgbClr val="FFC000"/>
                </a:solidFill>
              </a:rPr>
              <a:t>International </a:t>
            </a:r>
            <a:r>
              <a:rPr lang="de-DE" altLang="el-GR" sz="3200" b="1" dirty="0" err="1">
                <a:solidFill>
                  <a:srgbClr val="FFC000"/>
                </a:solidFill>
              </a:rPr>
              <a:t>Paralympic</a:t>
            </a:r>
            <a:r>
              <a:rPr lang="de-DE" altLang="el-GR" sz="3200" b="1" dirty="0">
                <a:solidFill>
                  <a:srgbClr val="FFC000"/>
                </a:solidFill>
              </a:rPr>
              <a:t> Table Tennis </a:t>
            </a:r>
            <a:r>
              <a:rPr lang="de-DE" altLang="el-GR" sz="3200" b="1" dirty="0" err="1">
                <a:solidFill>
                  <a:srgbClr val="FFC000"/>
                </a:solidFill>
              </a:rPr>
              <a:t>Committee</a:t>
            </a:r>
            <a:r>
              <a:rPr lang="el-GR" altLang="el-GR" sz="3200" b="1" dirty="0">
                <a:solidFill>
                  <a:srgbClr val="FFC000"/>
                </a:solidFill>
              </a:rPr>
              <a:t> – </a:t>
            </a:r>
            <a:r>
              <a:rPr lang="en-US" altLang="el-GR" sz="3200" b="1" dirty="0">
                <a:solidFill>
                  <a:srgbClr val="FFC000"/>
                </a:solidFill>
              </a:rPr>
              <a:t>IPTTC</a:t>
            </a:r>
            <a:r>
              <a:rPr lang="el-GR" altLang="el-GR" sz="3200" b="1" dirty="0">
                <a:solidFill>
                  <a:srgbClr val="FFC000"/>
                </a:solidFill>
              </a:rPr>
              <a:t>-2007</a:t>
            </a:r>
            <a:endParaRPr lang="es-AR" altLang="el-GR" sz="3200" b="1" dirty="0">
              <a:solidFill>
                <a:srgbClr val="FFC000"/>
              </a:solidFill>
            </a:endParaRPr>
          </a:p>
        </p:txBody>
      </p:sp>
      <p:pic>
        <p:nvPicPr>
          <p:cNvPr id="264196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6" y="0"/>
            <a:ext cx="1013754" cy="67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1447800" y="1772816"/>
            <a:ext cx="68691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altLang="el-G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Η </a:t>
            </a:r>
            <a:r>
              <a:rPr lang="en-US" altLang="el-GR" sz="2400" dirty="0"/>
              <a:t> IPTTC </a:t>
            </a:r>
            <a:r>
              <a:rPr lang="el-GR" altLang="el-GR" sz="2400" dirty="0"/>
              <a:t>ήταν μια επιτροπή, που υπαγόταν στην Διεθνή Πάρα ολυμπιακή επιτροπή (</a:t>
            </a:r>
            <a:r>
              <a:rPr lang="en-US" altLang="el-GR" sz="2400" dirty="0"/>
              <a:t>IPC)</a:t>
            </a:r>
            <a:r>
              <a:rPr lang="el-GR" altLang="el-GR" sz="2400" dirty="0"/>
              <a:t>, μέχρι το 2007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endParaRPr lang="el-GR" altLang="el-GR" sz="2400" dirty="0"/>
          </a:p>
          <a:p>
            <a:pPr>
              <a:buClr>
                <a:srgbClr val="FFC000"/>
              </a:buClr>
            </a:pPr>
            <a:r>
              <a:rPr lang="el-GR" altLang="el-GR" sz="2400" dirty="0"/>
              <a:t> </a:t>
            </a:r>
            <a:endParaRPr lang="de-DE" altLang="el-GR" sz="2400" dirty="0"/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2555776" y="6023472"/>
            <a:ext cx="63723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2000" dirty="0"/>
              <a:t> </a:t>
            </a:r>
            <a:r>
              <a:rPr lang="en-US" altLang="el-GR" sz="1400" dirty="0"/>
              <a:t>IPTTC Website: www.ipttc.org</a:t>
            </a:r>
            <a:endParaRPr lang="de-DE" altLang="el-GR" sz="1400" dirty="0"/>
          </a:p>
        </p:txBody>
      </p:sp>
      <p:pic>
        <p:nvPicPr>
          <p:cNvPr id="264212" name="Picture 20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213" y="221460"/>
            <a:ext cx="827087" cy="766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IPC Primary Color (RGB 7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847998"/>
            <a:ext cx="2185839" cy="17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06" y="3852871"/>
            <a:ext cx="4399674" cy="2933116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1D22-A24B-49FF-A49E-1D8D85CAD3FF}" type="slidenum">
              <a:rPr lang="en-US" altLang="el-GR"/>
            </a:fld>
            <a:endParaRPr lang="en-US" altLang="el-GR"/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title"/>
          </p:nvPr>
        </p:nvSpPr>
        <p:spPr>
          <a:xfrm>
            <a:off x="630200" y="-99392"/>
            <a:ext cx="6966135" cy="1394792"/>
          </a:xfrm>
          <a:prstGeom prst="roundRect">
            <a:avLst>
              <a:gd name="adj" fmla="val 21667"/>
            </a:avLst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l-GR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  <a:t>                   </a:t>
            </a:r>
            <a:r>
              <a:rPr lang="en-US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  <a:t>ITTF Para Table Tennis </a:t>
            </a:r>
            <a:br>
              <a:rPr lang="el-GR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</a:br>
            <a:r>
              <a:rPr lang="el-GR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  <a:t>                            </a:t>
            </a:r>
            <a:r>
              <a:rPr lang="en-US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  <a:t>Committee  </a:t>
            </a:r>
            <a:endParaRPr lang="en-US" altLang="zh-TW" b="1" dirty="0">
              <a:solidFill>
                <a:srgbClr val="FFC000"/>
              </a:solidFill>
              <a:latin typeface="Arial" panose="020B0604020202020204" pitchFamily="34" charset="0"/>
              <a:ea typeface="PMingLiU" charset="-12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899592" y="548680"/>
            <a:ext cx="7920880" cy="4464496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FFC000"/>
              </a:buClr>
            </a:pPr>
            <a:r>
              <a:rPr lang="el-GR" altLang="zh-TW" sz="2000" dirty="0">
                <a:latin typeface="Arial" panose="020B0604020202020204" pitchFamily="34" charset="0"/>
              </a:rPr>
              <a:t>    </a:t>
            </a:r>
            <a:endParaRPr lang="el-GR" altLang="zh-TW" sz="2000" dirty="0">
              <a:latin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altLang="zh-TW" sz="2400" dirty="0">
              <a:latin typeface="Arial" panose="020B060402020202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zh-TW" sz="2000" dirty="0">
                <a:latin typeface="Arial" panose="020B0604020202020204" pitchFamily="34" charset="0"/>
              </a:rPr>
              <a:t>Ιούλιος του 2007 : Η </a:t>
            </a:r>
            <a:r>
              <a:rPr lang="en-US" altLang="zh-TW" sz="2000" dirty="0">
                <a:latin typeface="Arial" panose="020B0604020202020204" pitchFamily="34" charset="0"/>
              </a:rPr>
              <a:t>IPTTC </a:t>
            </a:r>
            <a:r>
              <a:rPr lang="el-GR" altLang="zh-TW" sz="2000" dirty="0">
                <a:latin typeface="Arial" panose="020B0604020202020204" pitchFamily="34" charset="0"/>
              </a:rPr>
              <a:t>εντάσσεται στην </a:t>
            </a:r>
            <a:r>
              <a:rPr lang="en-US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ITTF</a:t>
            </a:r>
            <a:r>
              <a:rPr lang="el-GR" altLang="zh-TW" sz="2000" dirty="0">
                <a:latin typeface="Arial" panose="020B0604020202020204" pitchFamily="34" charset="0"/>
              </a:rPr>
              <a:t> σε μετονομάζεται σε </a:t>
            </a:r>
            <a:r>
              <a:rPr lang="en-US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ITTF Para Table Tennis Committee </a:t>
            </a:r>
            <a:endParaRPr lang="el-GR" altLang="zh-TW" sz="20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zh-TW" sz="2000" dirty="0">
              <a:latin typeface="Arial" panose="020B060402020202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Μέχρι το 2017 </a:t>
            </a:r>
            <a:r>
              <a:rPr lang="el-GR" altLang="zh-TW" sz="2000" dirty="0">
                <a:latin typeface="Arial" panose="020B0604020202020204" pitchFamily="34" charset="0"/>
              </a:rPr>
              <a:t>ήταν </a:t>
            </a:r>
            <a:r>
              <a:rPr lang="el-GR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μια αυτόνομη και ανεξάρτητη επιτροπή της </a:t>
            </a:r>
            <a:r>
              <a:rPr lang="en-US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ITTF </a:t>
            </a:r>
            <a:endParaRPr lang="el-GR" altLang="zh-TW" sz="20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lvl="1">
              <a:buClr>
                <a:srgbClr val="FFC000"/>
              </a:buClr>
            </a:pPr>
            <a:endParaRPr lang="el-GR" altLang="zh-TW" sz="2000" dirty="0">
              <a:latin typeface="Arial" panose="020B0604020202020204" pitchFamily="34" charset="0"/>
            </a:endParaRPr>
          </a:p>
          <a:p>
            <a:pPr marL="800100" lvl="1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zh-TW" sz="2000" dirty="0">
                <a:latin typeface="Arial" panose="020B0604020202020204" pitchFamily="34" charset="0"/>
              </a:rPr>
              <a:t>Από </a:t>
            </a:r>
            <a:r>
              <a:rPr lang="el-GR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το 2017 </a:t>
            </a:r>
            <a:r>
              <a:rPr lang="el-GR" altLang="zh-TW" sz="2000" dirty="0">
                <a:latin typeface="Arial" panose="020B0604020202020204" pitchFamily="34" charset="0"/>
              </a:rPr>
              <a:t>ανήκει στην </a:t>
            </a:r>
            <a:r>
              <a:rPr lang="en-US" altLang="zh-TW" sz="2000" b="1" dirty="0">
                <a:solidFill>
                  <a:srgbClr val="FFC000"/>
                </a:solidFill>
                <a:latin typeface="Arial" panose="020B0604020202020204" pitchFamily="34" charset="0"/>
              </a:rPr>
              <a:t>ITTF</a:t>
            </a:r>
            <a:endParaRPr lang="el-GR" altLang="zh-TW" sz="2000" b="1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zh-TW" sz="2000" dirty="0">
              <a:latin typeface="Arial" panose="020B0604020202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zh-TW" sz="2000" dirty="0">
                <a:latin typeface="Arial" panose="020B0604020202020204" pitchFamily="34" charset="0"/>
              </a:rPr>
              <a:t>Είναι εγγεγραμμένοι  6844 αθλητές και ενεργοί  2194  </a:t>
            </a:r>
            <a:endParaRPr lang="el-GR" altLang="zh-TW" sz="2000" dirty="0">
              <a:latin typeface="Arial" panose="020B0604020202020204" pitchFamily="34" charset="0"/>
            </a:endParaRPr>
          </a:p>
          <a:p>
            <a:pPr>
              <a:buClr>
                <a:srgbClr val="FFC000"/>
              </a:buClr>
            </a:pPr>
            <a:r>
              <a:rPr lang="el-GR" altLang="zh-TW" sz="2000" dirty="0">
                <a:latin typeface="Arial" panose="020B0604020202020204" pitchFamily="34" charset="0"/>
              </a:rPr>
              <a:t>     552 Γυναίκες    </a:t>
            </a:r>
            <a:endParaRPr lang="en-US" altLang="zh-TW" sz="1400" dirty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endParaRPr lang="en-US" altLang="zh-TW" sz="2200" b="1" dirty="0">
              <a:latin typeface="Arial" panose="020B0604020202020204" pitchFamily="34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26" y="4664596"/>
            <a:ext cx="3282429" cy="2178029"/>
          </a:xfrm>
          <a:prstGeom prst="rect">
            <a:avLst/>
          </a:prstGeom>
        </p:spPr>
      </p:pic>
      <p:pic>
        <p:nvPicPr>
          <p:cNvPr id="11" name="Picture 5" descr="photo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03" y="4722896"/>
            <a:ext cx="2761382" cy="213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d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3" y="41707"/>
            <a:ext cx="1008112" cy="6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TTF_PTT-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" y="300829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6" name="Picture 4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6" y="0"/>
            <a:ext cx="1013754" cy="67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1835696" y="116632"/>
            <a:ext cx="709240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C000"/>
                </a:solidFill>
                <a:ea typeface="PMingLiU" charset="-120"/>
              </a:rPr>
              <a:t>                   </a:t>
            </a:r>
            <a:r>
              <a:rPr lang="en-US" altLang="zh-TW" sz="2800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endParaRPr lang="el-GR" altLang="zh-TW" sz="2800" b="1" dirty="0">
              <a:solidFill>
                <a:srgbClr val="FFC000"/>
              </a:solidFill>
              <a:ea typeface="PMingLiU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2800" b="1" dirty="0">
                <a:solidFill>
                  <a:srgbClr val="FFC000"/>
                </a:solidFill>
              </a:rPr>
              <a:t>                 </a:t>
            </a:r>
            <a:r>
              <a:rPr lang="el-GR" altLang="el-GR" sz="2800" b="1" dirty="0">
                <a:solidFill>
                  <a:srgbClr val="FFC000"/>
                </a:solidFill>
              </a:rPr>
              <a:t>Σύστημα ταξινόμησης</a:t>
            </a:r>
            <a:endParaRPr lang="es-AR" altLang="el-GR" sz="2800" b="1" dirty="0">
              <a:solidFill>
                <a:srgbClr val="FFC00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altLang="fr-FR" sz="2400" dirty="0"/>
              <a:t>  </a:t>
            </a:r>
            <a:r>
              <a:rPr lang="el-GR" altLang="fr-FR" sz="2400" dirty="0"/>
              <a:t>Από </a:t>
            </a:r>
            <a:r>
              <a:rPr lang="el-GR" altLang="fr-FR" sz="2400" b="1" dirty="0">
                <a:solidFill>
                  <a:srgbClr val="FFC000"/>
                </a:solidFill>
              </a:rPr>
              <a:t>το 1960</a:t>
            </a:r>
            <a:r>
              <a:rPr lang="en-US" altLang="fr-FR" sz="2400" dirty="0"/>
              <a:t>,</a:t>
            </a:r>
            <a:r>
              <a:rPr lang="el-GR" altLang="fr-FR" sz="2400" dirty="0"/>
              <a:t> η εξέλιξη του αθλήματος για τους αθλητές με αναπηρία έχει δημιουργήσει την </a:t>
            </a:r>
            <a:r>
              <a:rPr lang="el-GR" altLang="fr-FR" sz="2400" dirty="0">
                <a:solidFill>
                  <a:srgbClr val="FFC000"/>
                </a:solidFill>
              </a:rPr>
              <a:t>ανάπτυξη των συστημάτων ταξινόμησης </a:t>
            </a:r>
            <a:r>
              <a:rPr lang="el-GR" altLang="fr-FR" sz="2400" dirty="0"/>
              <a:t>το οποίο συνεχίζει να εξελίσσεται μέχρι και σήμερα</a:t>
            </a:r>
            <a:r>
              <a:rPr lang="fr-FR" altLang="fr-FR" sz="2400" dirty="0"/>
              <a:t> </a:t>
            </a:r>
            <a:endParaRPr lang="el-GR" altLang="fr-F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fr-FR" altLang="fr-F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fr-FR" sz="2400" dirty="0"/>
              <a:t>Η ταξινόμηση είναι </a:t>
            </a:r>
            <a:r>
              <a:rPr lang="el-GR" altLang="fr-FR" sz="2400" dirty="0">
                <a:solidFill>
                  <a:srgbClr val="FFC000"/>
                </a:solidFill>
              </a:rPr>
              <a:t>μια συνεχής διαδικασία</a:t>
            </a:r>
            <a:endParaRPr lang="el-GR" altLang="fr-FR" sz="2400" dirty="0">
              <a:solidFill>
                <a:srgbClr val="FFC000"/>
              </a:solidFill>
            </a:endParaRPr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fr-FR" sz="2400" dirty="0"/>
          </a:p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fr-FR" sz="2400" dirty="0"/>
              <a:t> Όταν ένας αθλητής ξεκινά να αγωνίζεται, του κατανέμεται μια κατηγορία που μπορεί να επανεξεταστεί καθ' όλη τη διάρκεια της καριέρας του αθλητή</a:t>
            </a:r>
            <a:endParaRPr lang="es-ES" altLang="fr-FR" sz="2400" dirty="0"/>
          </a:p>
          <a:p>
            <a:pPr>
              <a:buClr>
                <a:srgbClr val="FFC000"/>
              </a:buClr>
            </a:pPr>
            <a:endParaRPr lang="en-US" altLang="el-GR" sz="2400" dirty="0"/>
          </a:p>
          <a:p>
            <a:pPr>
              <a:buClr>
                <a:srgbClr val="FFC000"/>
              </a:buClr>
            </a:pPr>
            <a:endParaRPr lang="el-GR" altLang="el-GR" sz="2400" dirty="0"/>
          </a:p>
          <a:p>
            <a:pPr>
              <a:buClr>
                <a:srgbClr val="FFC000"/>
              </a:buClr>
            </a:pPr>
            <a:r>
              <a:rPr lang="el-GR" altLang="el-GR" sz="2400" dirty="0"/>
              <a:t> </a:t>
            </a:r>
            <a:endParaRPr lang="de-DE" altLang="el-GR" sz="2400" dirty="0"/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2555776" y="6023472"/>
            <a:ext cx="637232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l-GR" sz="2000" dirty="0"/>
              <a:t> </a:t>
            </a:r>
            <a:endParaRPr lang="en-US" altLang="el-GR" sz="2000" dirty="0"/>
          </a:p>
          <a:p>
            <a:r>
              <a:rPr lang="en-US" altLang="el-GR" sz="1100" dirty="0"/>
              <a:t>                                                    IPTTC Website: www.ipttc.org</a:t>
            </a:r>
            <a:endParaRPr lang="de-DE" altLang="el-GR" sz="1100" dirty="0"/>
          </a:p>
        </p:txBody>
      </p:sp>
      <p:pic>
        <p:nvPicPr>
          <p:cNvPr id="264212" name="Picture 20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46" y="116632"/>
            <a:ext cx="940162" cy="871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IPC Primary Color (RGB 7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3" y="5004791"/>
            <a:ext cx="1987693" cy="15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586" y="4878316"/>
            <a:ext cx="2863514" cy="1909009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40663" cy="994122"/>
          </a:xfrm>
        </p:spPr>
        <p:txBody>
          <a:bodyPr/>
          <a:lstStyle/>
          <a:p>
            <a:r>
              <a:rPr lang="en-US" altLang="fr-FR" b="1" dirty="0">
                <a:solidFill>
                  <a:srgbClr val="FFC000"/>
                </a:solidFill>
              </a:rPr>
              <a:t>            </a:t>
            </a:r>
            <a:r>
              <a:rPr lang="el-GR" altLang="fr-FR" b="1" dirty="0">
                <a:solidFill>
                  <a:srgbClr val="FFC000"/>
                </a:solidFill>
              </a:rPr>
              <a:t>       </a:t>
            </a:r>
            <a:br>
              <a:rPr lang="en-US" altLang="fr-FR" b="1" dirty="0">
                <a:solidFill>
                  <a:srgbClr val="FFC000"/>
                </a:solidFill>
              </a:rPr>
            </a:br>
            <a:r>
              <a:rPr lang="en-US" altLang="fr-FR" b="1" dirty="0">
                <a:solidFill>
                  <a:srgbClr val="FFC000"/>
                </a:solidFill>
              </a:rPr>
              <a:t> </a:t>
            </a:r>
            <a:r>
              <a:rPr lang="el-GR" altLang="fr-FR" b="1" dirty="0">
                <a:solidFill>
                  <a:srgbClr val="FFC000"/>
                </a:solidFill>
              </a:rPr>
              <a:t>                </a:t>
            </a:r>
            <a:r>
              <a:rPr lang="en-US" altLang="fr-FR" b="1" dirty="0">
                <a:solidFill>
                  <a:srgbClr val="FFC000"/>
                </a:solidFill>
              </a:rPr>
              <a:t>PARA TABLE TENNIS</a:t>
            </a:r>
            <a:br>
              <a:rPr lang="el-GR" altLang="fr-FR" b="1" dirty="0">
                <a:solidFill>
                  <a:srgbClr val="FFC000"/>
                </a:solidFill>
              </a:rPr>
            </a:br>
            <a:r>
              <a:rPr lang="en-US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  <a:t>International Paralympic committee (IPC</a:t>
            </a:r>
            <a:r>
              <a:rPr lang="el-GR" altLang="zh-TW" b="1" dirty="0">
                <a:solidFill>
                  <a:srgbClr val="FFC000"/>
                </a:solidFill>
                <a:latin typeface="Arial" panose="020B0604020202020204" pitchFamily="34" charset="0"/>
                <a:ea typeface="PMingLiU" charset="-120"/>
              </a:rPr>
              <a:t>)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4" name="Image 1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154289" cy="401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TT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3" y="2060848"/>
            <a:ext cx="4311284" cy="399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7" name="Picture 3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2870788" y="426041"/>
            <a:ext cx="667068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rgbClr val="FFC000"/>
                </a:solidFill>
                <a:ea typeface="PMingLiU" charset="-120"/>
              </a:rPr>
              <a:t>ITTF Para Table Tennis </a:t>
            </a:r>
            <a:endParaRPr lang="el-GR" altLang="zh-TW" sz="3600" b="1" dirty="0">
              <a:solidFill>
                <a:srgbClr val="FFC000"/>
              </a:solidFill>
              <a:ea typeface="PMingLiU" charset="-12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l-GR" sz="3200" b="1" dirty="0">
                <a:solidFill>
                  <a:srgbClr val="FFC000"/>
                </a:solidFill>
              </a:rPr>
              <a:t>    </a:t>
            </a:r>
            <a:r>
              <a:rPr lang="el-GR" altLang="el-GR" sz="3200" b="1" dirty="0">
                <a:solidFill>
                  <a:srgbClr val="FFC000"/>
                </a:solidFill>
              </a:rPr>
              <a:t>Σύστημα ταξινόμησης</a:t>
            </a:r>
            <a:endParaRPr lang="es-AR" altLang="el-GR" sz="3200" b="1" dirty="0">
              <a:solidFill>
                <a:srgbClr val="FFC000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47800" y="1626369"/>
            <a:ext cx="7696200" cy="2974205"/>
          </a:xfrm>
        </p:spPr>
        <p:txBody>
          <a:bodyPr/>
          <a:lstStyle/>
          <a:p>
            <a:r>
              <a:rPr lang="en-US" altLang="el-GR" sz="2400" dirty="0"/>
              <a:t>  </a:t>
            </a:r>
            <a:br>
              <a:rPr lang="el-GR" altLang="el-GR" sz="2400" dirty="0"/>
            </a:br>
            <a:br>
              <a:rPr lang="de-DE" altLang="el-GR" sz="2400" dirty="0"/>
            </a:br>
            <a:endParaRPr lang="el-GR" sz="2400" dirty="0"/>
          </a:p>
        </p:txBody>
      </p:sp>
      <p:pic>
        <p:nvPicPr>
          <p:cNvPr id="303118" name="Picture 14" descr="ITTC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325" y="6165850"/>
            <a:ext cx="701675" cy="65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3124" name="Text Box 20"/>
          <p:cNvSpPr txBox="1">
            <a:spLocks noChangeArrowheads="1"/>
          </p:cNvSpPr>
          <p:nvPr/>
        </p:nvSpPr>
        <p:spPr bwMode="auto">
          <a:xfrm>
            <a:off x="1779719" y="2637646"/>
            <a:ext cx="6896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US" altLang="el-GR" dirty="0"/>
              <a:t> </a:t>
            </a:r>
            <a:r>
              <a:rPr lang="el-GR" altLang="el-GR" sz="2400" dirty="0"/>
              <a:t>Η ουσία της ταξινόμησης είναι να </a:t>
            </a:r>
            <a:r>
              <a:rPr lang="el-GR" altLang="el-GR" sz="2400" dirty="0">
                <a:solidFill>
                  <a:srgbClr val="FFC000"/>
                </a:solidFill>
              </a:rPr>
              <a:t>ομαδοποιήσει τους παίκτες </a:t>
            </a:r>
            <a:r>
              <a:rPr lang="el-GR" altLang="el-GR" sz="2400" dirty="0"/>
              <a:t>οι οποίοι έχουν περίπου </a:t>
            </a:r>
            <a:r>
              <a:rPr lang="el-GR" altLang="el-GR" sz="2400" dirty="0">
                <a:solidFill>
                  <a:srgbClr val="FFC000"/>
                </a:solidFill>
              </a:rPr>
              <a:t>τις ίδιες κινητικές δυνατότητες</a:t>
            </a:r>
            <a:r>
              <a:rPr lang="de-DE" altLang="el-GR" sz="2400" dirty="0">
                <a:solidFill>
                  <a:srgbClr val="FFC000"/>
                </a:solidFill>
              </a:rPr>
              <a:t> </a:t>
            </a:r>
            <a:endParaRPr lang="de-DE" altLang="el-GR" sz="2400" dirty="0">
              <a:solidFill>
                <a:srgbClr val="FFC000"/>
              </a:solidFill>
            </a:endParaRPr>
          </a:p>
        </p:txBody>
      </p:sp>
      <p:sp>
        <p:nvSpPr>
          <p:cNvPr id="303125" name="Text Box 21"/>
          <p:cNvSpPr txBox="1">
            <a:spLocks noChangeArrowheads="1"/>
          </p:cNvSpPr>
          <p:nvPr/>
        </p:nvSpPr>
        <p:spPr bwMode="auto">
          <a:xfrm>
            <a:off x="1779719" y="4437113"/>
            <a:ext cx="6896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l-GR" altLang="el-GR" sz="2400" dirty="0"/>
              <a:t>Το πιο σημαντικό στοιχείο της ταξινόμησης  είναι να παρέχει στους παίκτες </a:t>
            </a:r>
            <a:r>
              <a:rPr lang="el-GR" altLang="el-GR" sz="2400" dirty="0">
                <a:solidFill>
                  <a:srgbClr val="FFC000"/>
                </a:solidFill>
              </a:rPr>
              <a:t>ένα δίκαιο περιβάλλον και ίσες ευκαιρίες να αγωνιστούν</a:t>
            </a:r>
            <a:r>
              <a:rPr lang="de-DE" altLang="el-GR" sz="2400" dirty="0">
                <a:solidFill>
                  <a:srgbClr val="FFC000"/>
                </a:solidFill>
              </a:rPr>
              <a:t> </a:t>
            </a:r>
            <a:endParaRPr lang="de-DE" altLang="el-GR" sz="2400" dirty="0">
              <a:solidFill>
                <a:srgbClr val="FFC000"/>
              </a:solidFill>
            </a:endParaRPr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1" y="260648"/>
            <a:ext cx="2627119" cy="1520963"/>
          </a:xfrm>
          <a:prstGeom prst="rect">
            <a:avLst/>
          </a:prstGeom>
        </p:spPr>
      </p:pic>
      <p:pic>
        <p:nvPicPr>
          <p:cNvPr id="14" name="Picture 7" descr="ITTF_PTT-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7" y="5150354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4" name="Picture 8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8350" y="6165850"/>
            <a:ext cx="701675" cy="65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2124075" y="2276475"/>
            <a:ext cx="6551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de-DE" altLang="el-GR"/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2051720" y="404664"/>
            <a:ext cx="6623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3600" b="1" dirty="0">
                <a:solidFill>
                  <a:srgbClr val="FFC000"/>
                </a:solidFill>
              </a:rPr>
              <a:t>        Σύστημα ταξινόμησης</a:t>
            </a:r>
            <a:endParaRPr lang="es-AR" altLang="el-GR" sz="3600" b="1" dirty="0">
              <a:solidFill>
                <a:srgbClr val="FFC000"/>
              </a:solidFill>
            </a:endParaRPr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1619672" y="1844824"/>
            <a:ext cx="735665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Οι αθλητές με αναπηρίες στην επιτραπέζια αντισφαίριση, ταξινομούνται πριν παίξουν για 1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φορά στο πρώτο τους διεθνές τουρνουά</a:t>
            </a:r>
            <a:endParaRPr lang="en-US" altLang="el-GR" sz="2400" dirty="0"/>
          </a:p>
          <a:p>
            <a:pPr>
              <a:buClr>
                <a:srgbClr val="FFC000"/>
              </a:buClr>
            </a:pPr>
            <a:endParaRPr lang="el-GR" altLang="el-GR" sz="24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l-GR" altLang="el-GR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Με τεστ που κάνει έμπειρο προσωπικό από γιατρούς αλλά και από ειδικούς στην επιτραπέζια αντισφαίριση, ταξινομούνται οι αθλητές μια μέρα πριν τους αγώνες και στη συνέχεια </a:t>
            </a:r>
            <a:endParaRPr lang="el-GR" altLang="el-GR" sz="2400" dirty="0"/>
          </a:p>
          <a:p>
            <a:pPr>
              <a:buClr>
                <a:srgbClr val="FFC000"/>
              </a:buClr>
            </a:pPr>
            <a:r>
              <a:rPr lang="el-GR" altLang="el-GR" sz="2400" dirty="0"/>
              <a:t>   παρατηρούνται καθ' όλη  την διάρκεια των αγώνων</a:t>
            </a:r>
            <a:br>
              <a:rPr lang="de-DE" altLang="el-GR" sz="2400" dirty="0"/>
            </a:br>
            <a:endParaRPr lang="de-DE" altLang="el-GR" sz="2400" dirty="0"/>
          </a:p>
        </p:txBody>
      </p:sp>
      <p:pic>
        <p:nvPicPr>
          <p:cNvPr id="13" name="Picture 6" descr="081_Kenny Yip_Canon EOS-1D I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7" y="161646"/>
            <a:ext cx="2234625" cy="148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 descr="ITTF_PTT-gr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" y="3736638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Red ba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76200"/>
            <a:ext cx="1000125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4" name="Picture 8" descr="ITTC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8350" y="6165850"/>
            <a:ext cx="701675" cy="65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2124075" y="2276475"/>
            <a:ext cx="6551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endParaRPr lang="de-DE" altLang="el-GR"/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2051720" y="404664"/>
            <a:ext cx="6623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l-GR" sz="3600" b="1" dirty="0">
                <a:solidFill>
                  <a:srgbClr val="FFC000"/>
                </a:solidFill>
              </a:rPr>
              <a:t>        </a:t>
            </a:r>
            <a:r>
              <a:rPr lang="en-US" altLang="el-GR" sz="3600" b="1" dirty="0">
                <a:solidFill>
                  <a:srgbClr val="FFC000"/>
                </a:solidFill>
              </a:rPr>
              <a:t>    </a:t>
            </a:r>
            <a:r>
              <a:rPr lang="el-GR" altLang="el-GR" sz="3600" b="1" dirty="0">
                <a:solidFill>
                  <a:srgbClr val="FFC000"/>
                </a:solidFill>
              </a:rPr>
              <a:t>Σύστημα ταξινόμησης</a:t>
            </a:r>
            <a:endParaRPr lang="es-AR" altLang="el-GR" sz="3600" b="1" dirty="0">
              <a:solidFill>
                <a:srgbClr val="FFC000"/>
              </a:solidFill>
            </a:endParaRPr>
          </a:p>
        </p:txBody>
      </p:sp>
      <p:sp>
        <p:nvSpPr>
          <p:cNvPr id="357392" name="Text Box 16"/>
          <p:cNvSpPr txBox="1">
            <a:spLocks noChangeArrowheads="1"/>
          </p:cNvSpPr>
          <p:nvPr/>
        </p:nvSpPr>
        <p:spPr bwMode="auto">
          <a:xfrm>
            <a:off x="1619672" y="1888596"/>
            <a:ext cx="747035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C000"/>
              </a:buClr>
            </a:pPr>
            <a:r>
              <a:rPr lang="de-DE" altLang="el-GR" sz="2400" dirty="0"/>
              <a:t> </a:t>
            </a:r>
            <a:endParaRPr lang="de-DE" altLang="el-GR" sz="2400" dirty="0"/>
          </a:p>
          <a:p>
            <a:pPr>
              <a:buClr>
                <a:srgbClr val="FFC000"/>
              </a:buClr>
            </a:pPr>
            <a:endParaRPr lang="de-DE" altLang="el-GR" sz="24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Ο παίκτης παραλαμβάνει μια κάρτα με την κλάση στην οποία έχει τοποθετηθεί</a:t>
            </a:r>
            <a:endParaRPr lang="en-US" altLang="el-GR" sz="24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altLang="el-GR" sz="2400" dirty="0"/>
          </a:p>
          <a:p>
            <a:pPr>
              <a:buClr>
                <a:srgbClr val="FFC000"/>
              </a:buClr>
            </a:pPr>
            <a:endParaRPr lang="en-US" altLang="el-GR" sz="2400" dirty="0"/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l-GR" altLang="el-GR" sz="2400" dirty="0"/>
              <a:t>Σε οριακές περιπτώσεις, ο παίκτης θα κατατάσσεται στη λιγότερο συμφέρουσα Κατηγορία, με την επιφύλαξη επανεξέτασης</a:t>
            </a:r>
            <a:endParaRPr lang="en-US" altLang="el-GR" sz="2400" dirty="0"/>
          </a:p>
          <a:p>
            <a:pPr>
              <a:buClr>
                <a:srgbClr val="FFC000"/>
              </a:buClr>
            </a:pPr>
            <a:endParaRPr lang="en-US" altLang="el-GR" sz="2400" dirty="0"/>
          </a:p>
        </p:txBody>
      </p:sp>
      <p:pic>
        <p:nvPicPr>
          <p:cNvPr id="14" name="Picture 7" descr="ITTF_PTT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1" y="4922956"/>
            <a:ext cx="1431032" cy="15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24"/>
            <a:ext cx="3419872" cy="19227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cut thruBlk="1"/>
  </p:transition>
</p:sld>
</file>

<file path=ppt/tags/tag1.xml><?xml version="1.0" encoding="utf-8"?>
<p:tagLst xmlns:p="http://schemas.openxmlformats.org/presentationml/2006/main">
  <p:tag name="RNRSTYLE" val="Indezine_TM_Title"/>
</p:tagLst>
</file>

<file path=ppt/tags/tag10.xml><?xml version="1.0" encoding="utf-8"?>
<p:tagLst xmlns:p="http://schemas.openxmlformats.org/presentationml/2006/main">
  <p:tag name="TIMING" val="|6.1|4.|20.3"/>
</p:tagLst>
</file>

<file path=ppt/tags/tag11.xml><?xml version="1.0" encoding="utf-8"?>
<p:tagLst xmlns:p="http://schemas.openxmlformats.org/presentationml/2006/main">
  <p:tag name="TIMING" val="|6.1|4.|20.3"/>
</p:tagLst>
</file>

<file path=ppt/tags/tag12.xml><?xml version="1.0" encoding="utf-8"?>
<p:tagLst xmlns:p="http://schemas.openxmlformats.org/presentationml/2006/main">
  <p:tag name="TIMING" val="|6.1|4.|20.3"/>
</p:tagLst>
</file>

<file path=ppt/tags/tag13.xml><?xml version="1.0" encoding="utf-8"?>
<p:tagLst xmlns:p="http://schemas.openxmlformats.org/presentationml/2006/main">
  <p:tag name="TIMING" val="|6.1|4.|20.3"/>
</p:tagLst>
</file>

<file path=ppt/tags/tag14.xml><?xml version="1.0" encoding="utf-8"?>
<p:tagLst xmlns:p="http://schemas.openxmlformats.org/presentationml/2006/main">
  <p:tag name="TIMING" val="|6.1|4.|20.3"/>
</p:tagLst>
</file>

<file path=ppt/tags/tag15.xml><?xml version="1.0" encoding="utf-8"?>
<p:tagLst xmlns:p="http://schemas.openxmlformats.org/presentationml/2006/main">
  <p:tag name="TIMING" val="|6.1|4.|20.3"/>
</p:tagLst>
</file>

<file path=ppt/tags/tag16.xml><?xml version="1.0" encoding="utf-8"?>
<p:tagLst xmlns:p="http://schemas.openxmlformats.org/presentationml/2006/main">
  <p:tag name="TIMING" val="|6.1|4.|20.3"/>
</p:tagLst>
</file>

<file path=ppt/tags/tag17.xml><?xml version="1.0" encoding="utf-8"?>
<p:tagLst xmlns:p="http://schemas.openxmlformats.org/presentationml/2006/main">
  <p:tag name="TIMING" val="|6.1|4.|20.3"/>
</p:tagLst>
</file>

<file path=ppt/tags/tag18.xml><?xml version="1.0" encoding="utf-8"?>
<p:tagLst xmlns:p="http://schemas.openxmlformats.org/presentationml/2006/main">
  <p:tag name="TIMING" val="|6.1|4.|20.3"/>
</p:tagLst>
</file>

<file path=ppt/tags/tag19.xml><?xml version="1.0" encoding="utf-8"?>
<p:tagLst xmlns:p="http://schemas.openxmlformats.org/presentationml/2006/main">
  <p:tag name="TIMING" val="|6.1|4.|20.3"/>
</p:tagLst>
</file>

<file path=ppt/tags/tag2.xml><?xml version="1.0" encoding="utf-8"?>
<p:tagLst xmlns:p="http://schemas.openxmlformats.org/presentationml/2006/main">
  <p:tag name="RNRSTYLE" val="Indezine_TM_Text"/>
</p:tagLst>
</file>

<file path=ppt/tags/tag20.xml><?xml version="1.0" encoding="utf-8"?>
<p:tagLst xmlns:p="http://schemas.openxmlformats.org/presentationml/2006/main">
  <p:tag name="TIMING" val="|6.1|4.|20.3"/>
</p:tagLst>
</file>

<file path=ppt/tags/tag21.xml><?xml version="1.0" encoding="utf-8"?>
<p:tagLst xmlns:p="http://schemas.openxmlformats.org/presentationml/2006/main">
  <p:tag name="TIMING" val="|6.1|4.|20.3"/>
</p:tagLst>
</file>

<file path=ppt/tags/tag22.xml><?xml version="1.0" encoding="utf-8"?>
<p:tagLst xmlns:p="http://schemas.openxmlformats.org/presentationml/2006/main">
  <p:tag name="TIMING" val="|6.1|4.|20.3"/>
</p:tagLst>
</file>

<file path=ppt/tags/tag3.xml><?xml version="1.0" encoding="utf-8"?>
<p:tagLst xmlns:p="http://schemas.openxmlformats.org/presentationml/2006/main">
  <p:tag name="RNRSTYLE" val="Indezine_SM_Title"/>
</p:tagLst>
</file>

<file path=ppt/tags/tag4.xml><?xml version="1.0" encoding="utf-8"?>
<p:tagLst xmlns:p="http://schemas.openxmlformats.org/presentationml/2006/main">
  <p:tag name="RNRSTYLE" val="Indezine_SM_Text"/>
</p:tagLst>
</file>

<file path=ppt/tags/tag5.xml><?xml version="1.0" encoding="utf-8"?>
<p:tagLst xmlns:p="http://schemas.openxmlformats.org/presentationml/2006/main">
  <p:tag name="RNRSTYLE" val="Indezine_TM2_Title"/>
</p:tagLst>
</file>

<file path=ppt/tags/tag6.xml><?xml version="1.0" encoding="utf-8"?>
<p:tagLst xmlns:p="http://schemas.openxmlformats.org/presentationml/2006/main">
  <p:tag name="RNRSTYLE" val="Indezine_TM2_Text"/>
</p:tagLst>
</file>

<file path=ppt/tags/tag7.xml><?xml version="1.0" encoding="utf-8"?>
<p:tagLst xmlns:p="http://schemas.openxmlformats.org/presentationml/2006/main">
  <p:tag name="RNRSTYLE" val="Indezine_SM2_Title"/>
</p:tagLst>
</file>

<file path=ppt/tags/tag8.xml><?xml version="1.0" encoding="utf-8"?>
<p:tagLst xmlns:p="http://schemas.openxmlformats.org/presentationml/2006/main">
  <p:tag name="RNRSTYLE" val="Indezine_SM2_Text"/>
</p:tagLst>
</file>

<file path=ppt/tags/tag9.xml><?xml version="1.0" encoding="utf-8"?>
<p:tagLst xmlns:p="http://schemas.openxmlformats.org/presentationml/2006/main">
  <p:tag name="TIMING" val="|6.1|4.|20.3"/>
</p:tagLst>
</file>

<file path=ppt/theme/theme1.xml><?xml version="1.0" encoding="utf-8"?>
<a:theme xmlns:a="http://schemas.openxmlformats.org/drawingml/2006/main" name="Θέμα του Office">
  <a:themeElements>
    <a:clrScheme name="Θέμα του Office 2">
      <a:dk1>
        <a:srgbClr val="333333"/>
      </a:dk1>
      <a:lt1>
        <a:srgbClr val="FFFFFF"/>
      </a:lt1>
      <a:dk2>
        <a:srgbClr val="3300CC"/>
      </a:dk2>
      <a:lt2>
        <a:srgbClr val="FFFFFF"/>
      </a:lt2>
      <a:accent1>
        <a:srgbClr val="D8A1E6"/>
      </a:accent1>
      <a:accent2>
        <a:srgbClr val="8CB1FF"/>
      </a:accent2>
      <a:accent3>
        <a:srgbClr val="ADAAE2"/>
      </a:accent3>
      <a:accent4>
        <a:srgbClr val="DADADA"/>
      </a:accent4>
      <a:accent5>
        <a:srgbClr val="E9CDF0"/>
      </a:accent5>
      <a:accent6>
        <a:srgbClr val="7EA0E7"/>
      </a:accent6>
      <a:hlink>
        <a:srgbClr val="C6B2FF"/>
      </a:hlink>
      <a:folHlink>
        <a:srgbClr val="9BC9DE"/>
      </a:folHlink>
    </a:clrScheme>
    <a:fontScheme name="Θέμα του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Θέμα του Office 1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A587FF"/>
        </a:accent1>
        <a:accent2>
          <a:srgbClr val="B8A1FF"/>
        </a:accent2>
        <a:accent3>
          <a:srgbClr val="ADAAE2"/>
        </a:accent3>
        <a:accent4>
          <a:srgbClr val="DADADA"/>
        </a:accent4>
        <a:accent5>
          <a:srgbClr val="CFC3FF"/>
        </a:accent5>
        <a:accent6>
          <a:srgbClr val="A691E7"/>
        </a:accent6>
        <a:hlink>
          <a:srgbClr val="CBBAFF"/>
        </a:hlink>
        <a:folHlink>
          <a:srgbClr val="D5C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D8A1E6"/>
        </a:accent1>
        <a:accent2>
          <a:srgbClr val="8CB1FF"/>
        </a:accent2>
        <a:accent3>
          <a:srgbClr val="ADAAE2"/>
        </a:accent3>
        <a:accent4>
          <a:srgbClr val="DADADA"/>
        </a:accent4>
        <a:accent5>
          <a:srgbClr val="E9CDF0"/>
        </a:accent5>
        <a:accent6>
          <a:srgbClr val="7EA0E7"/>
        </a:accent6>
        <a:hlink>
          <a:srgbClr val="C6B2FF"/>
        </a:hlink>
        <a:folHlink>
          <a:srgbClr val="9BC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C9CC7A"/>
        </a:accent1>
        <a:accent2>
          <a:srgbClr val="BEA6FF"/>
        </a:accent2>
        <a:accent3>
          <a:srgbClr val="ADAAE2"/>
        </a:accent3>
        <a:accent4>
          <a:srgbClr val="DADADA"/>
        </a:accent4>
        <a:accent5>
          <a:srgbClr val="E1E2BE"/>
        </a:accent5>
        <a:accent6>
          <a:srgbClr val="AC96E7"/>
        </a:accent6>
        <a:hlink>
          <a:srgbClr val="B5CC8F"/>
        </a:hlink>
        <a:folHlink>
          <a:srgbClr val="DEC9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70CC83"/>
        </a:accent1>
        <a:accent2>
          <a:srgbClr val="D1C069"/>
        </a:accent2>
        <a:accent3>
          <a:srgbClr val="ADAAE2"/>
        </a:accent3>
        <a:accent4>
          <a:srgbClr val="DADADA"/>
        </a:accent4>
        <a:accent5>
          <a:srgbClr val="BBE2C1"/>
        </a:accent5>
        <a:accent6>
          <a:srgbClr val="BDAE5E"/>
        </a:accent6>
        <a:hlink>
          <a:srgbClr val="E6C5C3"/>
        </a:hlink>
        <a:folHlink>
          <a:srgbClr val="CB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587FF"/>
        </a:accent1>
        <a:accent2>
          <a:srgbClr val="B8A1FF"/>
        </a:accent2>
        <a:accent3>
          <a:srgbClr val="FFFFFF"/>
        </a:accent3>
        <a:accent4>
          <a:srgbClr val="000000"/>
        </a:accent4>
        <a:accent5>
          <a:srgbClr val="CFC3FF"/>
        </a:accent5>
        <a:accent6>
          <a:srgbClr val="A691E7"/>
        </a:accent6>
        <a:hlink>
          <a:srgbClr val="CBBAFF"/>
        </a:hlink>
        <a:folHlink>
          <a:srgbClr val="D5C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8A1E6"/>
        </a:accent1>
        <a:accent2>
          <a:srgbClr val="8CB1FF"/>
        </a:accent2>
        <a:accent3>
          <a:srgbClr val="FFFFFF"/>
        </a:accent3>
        <a:accent4>
          <a:srgbClr val="000000"/>
        </a:accent4>
        <a:accent5>
          <a:srgbClr val="E9CDF0"/>
        </a:accent5>
        <a:accent6>
          <a:srgbClr val="7EA0E7"/>
        </a:accent6>
        <a:hlink>
          <a:srgbClr val="C6B2FF"/>
        </a:hlink>
        <a:folHlink>
          <a:srgbClr val="9BC9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C7A"/>
        </a:accent1>
        <a:accent2>
          <a:srgbClr val="BEA6FF"/>
        </a:accent2>
        <a:accent3>
          <a:srgbClr val="FFFFFF"/>
        </a:accent3>
        <a:accent4>
          <a:srgbClr val="000000"/>
        </a:accent4>
        <a:accent5>
          <a:srgbClr val="E1E2BE"/>
        </a:accent5>
        <a:accent6>
          <a:srgbClr val="AC96E7"/>
        </a:accent6>
        <a:hlink>
          <a:srgbClr val="B5CC8F"/>
        </a:hlink>
        <a:folHlink>
          <a:srgbClr val="DEC9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83"/>
        </a:accent1>
        <a:accent2>
          <a:srgbClr val="D1C069"/>
        </a:accent2>
        <a:accent3>
          <a:srgbClr val="FFFFFF"/>
        </a:accent3>
        <a:accent4>
          <a:srgbClr val="000000"/>
        </a:accent4>
        <a:accent5>
          <a:srgbClr val="BBE2C1"/>
        </a:accent5>
        <a:accent6>
          <a:srgbClr val="BDAE5E"/>
        </a:accent6>
        <a:hlink>
          <a:srgbClr val="E6C5C3"/>
        </a:hlink>
        <a:folHlink>
          <a:srgbClr val="CBB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00CC"/>
      </a:dk2>
      <a:lt2>
        <a:srgbClr val="FFFFFF"/>
      </a:lt2>
      <a:accent1>
        <a:srgbClr val="D8A1E6"/>
      </a:accent1>
      <a:accent2>
        <a:srgbClr val="8CB1FF"/>
      </a:accent2>
      <a:accent3>
        <a:srgbClr val="ADAAE2"/>
      </a:accent3>
      <a:accent4>
        <a:srgbClr val="DADADA"/>
      </a:accent4>
      <a:accent5>
        <a:srgbClr val="E9CDF0"/>
      </a:accent5>
      <a:accent6>
        <a:srgbClr val="7EA0E7"/>
      </a:accent6>
      <a:hlink>
        <a:srgbClr val="C6B2FF"/>
      </a:hlink>
      <a:folHlink>
        <a:srgbClr val="9BC9D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A587FF"/>
        </a:accent1>
        <a:accent2>
          <a:srgbClr val="B8A1FF"/>
        </a:accent2>
        <a:accent3>
          <a:srgbClr val="ADAAE2"/>
        </a:accent3>
        <a:accent4>
          <a:srgbClr val="DADADA"/>
        </a:accent4>
        <a:accent5>
          <a:srgbClr val="CFC3FF"/>
        </a:accent5>
        <a:accent6>
          <a:srgbClr val="A691E7"/>
        </a:accent6>
        <a:hlink>
          <a:srgbClr val="CBBAFF"/>
        </a:hlink>
        <a:folHlink>
          <a:srgbClr val="D5C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D8A1E6"/>
        </a:accent1>
        <a:accent2>
          <a:srgbClr val="8CB1FF"/>
        </a:accent2>
        <a:accent3>
          <a:srgbClr val="ADAAE2"/>
        </a:accent3>
        <a:accent4>
          <a:srgbClr val="DADADA"/>
        </a:accent4>
        <a:accent5>
          <a:srgbClr val="E9CDF0"/>
        </a:accent5>
        <a:accent6>
          <a:srgbClr val="7EA0E7"/>
        </a:accent6>
        <a:hlink>
          <a:srgbClr val="C6B2FF"/>
        </a:hlink>
        <a:folHlink>
          <a:srgbClr val="9BC9D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C9CC7A"/>
        </a:accent1>
        <a:accent2>
          <a:srgbClr val="BEA6FF"/>
        </a:accent2>
        <a:accent3>
          <a:srgbClr val="ADAAE2"/>
        </a:accent3>
        <a:accent4>
          <a:srgbClr val="DADADA"/>
        </a:accent4>
        <a:accent5>
          <a:srgbClr val="E1E2BE"/>
        </a:accent5>
        <a:accent6>
          <a:srgbClr val="AC96E7"/>
        </a:accent6>
        <a:hlink>
          <a:srgbClr val="B5CC8F"/>
        </a:hlink>
        <a:folHlink>
          <a:srgbClr val="DEC9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00CC"/>
        </a:dk2>
        <a:lt2>
          <a:srgbClr val="FFFFFF"/>
        </a:lt2>
        <a:accent1>
          <a:srgbClr val="70CC83"/>
        </a:accent1>
        <a:accent2>
          <a:srgbClr val="D1C069"/>
        </a:accent2>
        <a:accent3>
          <a:srgbClr val="ADAAE2"/>
        </a:accent3>
        <a:accent4>
          <a:srgbClr val="DADADA"/>
        </a:accent4>
        <a:accent5>
          <a:srgbClr val="BBE2C1"/>
        </a:accent5>
        <a:accent6>
          <a:srgbClr val="BDAE5E"/>
        </a:accent6>
        <a:hlink>
          <a:srgbClr val="E6C5C3"/>
        </a:hlink>
        <a:folHlink>
          <a:srgbClr val="CBBA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587FF"/>
        </a:accent1>
        <a:accent2>
          <a:srgbClr val="B8A1FF"/>
        </a:accent2>
        <a:accent3>
          <a:srgbClr val="FFFFFF"/>
        </a:accent3>
        <a:accent4>
          <a:srgbClr val="000000"/>
        </a:accent4>
        <a:accent5>
          <a:srgbClr val="CFC3FF"/>
        </a:accent5>
        <a:accent6>
          <a:srgbClr val="A691E7"/>
        </a:accent6>
        <a:hlink>
          <a:srgbClr val="CBBAFF"/>
        </a:hlink>
        <a:folHlink>
          <a:srgbClr val="D5C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8A1E6"/>
        </a:accent1>
        <a:accent2>
          <a:srgbClr val="8CB1FF"/>
        </a:accent2>
        <a:accent3>
          <a:srgbClr val="FFFFFF"/>
        </a:accent3>
        <a:accent4>
          <a:srgbClr val="000000"/>
        </a:accent4>
        <a:accent5>
          <a:srgbClr val="E9CDF0"/>
        </a:accent5>
        <a:accent6>
          <a:srgbClr val="7EA0E7"/>
        </a:accent6>
        <a:hlink>
          <a:srgbClr val="C6B2FF"/>
        </a:hlink>
        <a:folHlink>
          <a:srgbClr val="9BC9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9CC7A"/>
        </a:accent1>
        <a:accent2>
          <a:srgbClr val="BEA6FF"/>
        </a:accent2>
        <a:accent3>
          <a:srgbClr val="FFFFFF"/>
        </a:accent3>
        <a:accent4>
          <a:srgbClr val="000000"/>
        </a:accent4>
        <a:accent5>
          <a:srgbClr val="E1E2BE"/>
        </a:accent5>
        <a:accent6>
          <a:srgbClr val="AC96E7"/>
        </a:accent6>
        <a:hlink>
          <a:srgbClr val="B5CC8F"/>
        </a:hlink>
        <a:folHlink>
          <a:srgbClr val="DEC9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0CC83"/>
        </a:accent1>
        <a:accent2>
          <a:srgbClr val="D1C069"/>
        </a:accent2>
        <a:accent3>
          <a:srgbClr val="FFFFFF"/>
        </a:accent3>
        <a:accent4>
          <a:srgbClr val="000000"/>
        </a:accent4>
        <a:accent5>
          <a:srgbClr val="BBE2C1"/>
        </a:accent5>
        <a:accent6>
          <a:srgbClr val="BDAE5E"/>
        </a:accent6>
        <a:hlink>
          <a:srgbClr val="E6C5C3"/>
        </a:hlink>
        <a:folHlink>
          <a:srgbClr val="CBB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Σκούρο μπλε_1798_slide</Template>
  <TotalTime>0</TotalTime>
  <Words>7201</Words>
  <Application>WPS Presentation</Application>
  <PresentationFormat>Προβολή στην οθόνη (4:3)</PresentationFormat>
  <Paragraphs>274</Paragraphs>
  <Slides>28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PMingLiU</vt:lpstr>
      <vt:lpstr>MingLiU-ExtB</vt:lpstr>
      <vt:lpstr>Tahoma</vt:lpstr>
      <vt:lpstr>Microsoft YaHei</vt:lpstr>
      <vt:lpstr>Arial Unicode MS</vt:lpstr>
      <vt:lpstr>TradeGothic LH Extended</vt:lpstr>
      <vt:lpstr>Segoe Print</vt:lpstr>
      <vt:lpstr>Θέμα του Office</vt:lpstr>
      <vt:lpstr>1_Default Design</vt:lpstr>
      <vt:lpstr>         ΠΑΡΑ ΟΛΥΜΠΙΑΚΟ ΑΘΛΗΜΑ         ΕΠΙΤΡΑΠΕΖΙΑΣ ΑΝΤΙΣΦΑΙΡΙΣΗΣ </vt:lpstr>
      <vt:lpstr>PowerPoint 演示文稿</vt:lpstr>
      <vt:lpstr>PowerPoint 演示文稿</vt:lpstr>
      <vt:lpstr>                   ITTF Para Table Tennis                              Committee  </vt:lpstr>
      <vt:lpstr>PowerPoint 演示文稿</vt:lpstr>
      <vt:lpstr>                                     PARA TABLE TENNIS International Paralympic committee (IPC)</vt:lpstr>
      <vt:lpstr>    </vt:lpstr>
      <vt:lpstr>PowerPoint 演示文稿</vt:lpstr>
      <vt:lpstr>PowerPoint 演示文稿</vt:lpstr>
      <vt:lpstr>    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ITTF Para Table Tennis                      PARIS 2024 </vt:lpstr>
      <vt:lpstr>          ITTF Para Table Tennis              ΣΥΣΤΗΜΑ ΤΑΞΙΝΟΜΗΣΗΣ </vt:lpstr>
      <vt:lpstr>PowerPoint 演示文稿</vt:lpstr>
      <vt:lpstr>PowerPoint 演示文稿</vt:lpstr>
      <vt:lpstr>PowerPoint 演示文稿</vt:lpstr>
      <vt:lpstr>          ITTF Para Table Tennis                        PARIS 2024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10ο ΘΕΩΡΗΤΙΚΟ ΜΑΘΗΜΑ ΟΛΥΜΠΙΑΚΗ ΕΠΙΤΡΑΠΕΖΙΑ ΑΝΤΙΣΦΑΙΡΙΣΗ dzerdila@phed.uoa.gr</dc:title>
  <dc:creator>Χρήστης των Windows</dc:creator>
  <cp:lastModifiedBy>emmanouil skordilis</cp:lastModifiedBy>
  <cp:revision>403</cp:revision>
  <dcterms:created xsi:type="dcterms:W3CDTF">2020-12-03T10:37:00Z</dcterms:created>
  <dcterms:modified xsi:type="dcterms:W3CDTF">2024-11-06T16:54:40Z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1D394002F10F436781C7F001CC77A54F_12</vt:lpwstr>
  </property>
  <property fmtid="{D5CDD505-2E9C-101B-9397-08002B2CF9AE}" pid="3" name="KSOProductBuildVer">
    <vt:lpwstr>1033-12.2.0.18607</vt:lpwstr>
  </property>
</Properties>
</file>